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8"/>
  </p:notesMasterIdLst>
  <p:handoutMasterIdLst>
    <p:handoutMasterId r:id="rId59"/>
  </p:handoutMasterIdLst>
  <p:sldIdLst>
    <p:sldId id="265" r:id="rId5"/>
    <p:sldId id="304" r:id="rId6"/>
    <p:sldId id="740" r:id="rId7"/>
    <p:sldId id="306" r:id="rId8"/>
    <p:sldId id="311" r:id="rId9"/>
    <p:sldId id="312" r:id="rId10"/>
    <p:sldId id="309" r:id="rId11"/>
    <p:sldId id="305" r:id="rId12"/>
    <p:sldId id="723" r:id="rId13"/>
    <p:sldId id="314" r:id="rId14"/>
    <p:sldId id="308" r:id="rId15"/>
    <p:sldId id="321" r:id="rId16"/>
    <p:sldId id="320" r:id="rId17"/>
    <p:sldId id="326" r:id="rId18"/>
    <p:sldId id="327" r:id="rId19"/>
    <p:sldId id="328" r:id="rId20"/>
    <p:sldId id="329" r:id="rId21"/>
    <p:sldId id="330" r:id="rId22"/>
    <p:sldId id="317" r:id="rId23"/>
    <p:sldId id="318" r:id="rId24"/>
    <p:sldId id="324" r:id="rId25"/>
    <p:sldId id="323" r:id="rId26"/>
    <p:sldId id="313" r:id="rId27"/>
    <p:sldId id="322" r:id="rId28"/>
    <p:sldId id="334" r:id="rId29"/>
    <p:sldId id="333" r:id="rId30"/>
    <p:sldId id="332" r:id="rId31"/>
    <p:sldId id="351" r:id="rId32"/>
    <p:sldId id="337" r:id="rId33"/>
    <p:sldId id="352" r:id="rId34"/>
    <p:sldId id="620" r:id="rId35"/>
    <p:sldId id="741" r:id="rId36"/>
    <p:sldId id="720" r:id="rId37"/>
    <p:sldId id="336" r:id="rId38"/>
    <p:sldId id="338" r:id="rId39"/>
    <p:sldId id="331" r:id="rId40"/>
    <p:sldId id="315" r:id="rId41"/>
    <p:sldId id="340" r:id="rId42"/>
    <p:sldId id="341" r:id="rId43"/>
    <p:sldId id="343" r:id="rId44"/>
    <p:sldId id="342" r:id="rId45"/>
    <p:sldId id="339" r:id="rId46"/>
    <p:sldId id="266" r:id="rId47"/>
    <p:sldId id="345" r:id="rId48"/>
    <p:sldId id="344" r:id="rId49"/>
    <p:sldId id="722" r:id="rId50"/>
    <p:sldId id="721" r:id="rId51"/>
    <p:sldId id="347" r:id="rId52"/>
    <p:sldId id="346" r:id="rId53"/>
    <p:sldId id="349" r:id="rId54"/>
    <p:sldId id="458" r:id="rId55"/>
    <p:sldId id="293" r:id="rId56"/>
    <p:sldId id="719" r:id="rId5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304"/>
            <p14:sldId id="740"/>
            <p14:sldId id="306"/>
            <p14:sldId id="311"/>
            <p14:sldId id="312"/>
            <p14:sldId id="309"/>
            <p14:sldId id="305"/>
            <p14:sldId id="723"/>
            <p14:sldId id="314"/>
            <p14:sldId id="308"/>
            <p14:sldId id="321"/>
            <p14:sldId id="320"/>
            <p14:sldId id="326"/>
            <p14:sldId id="327"/>
            <p14:sldId id="328"/>
            <p14:sldId id="329"/>
            <p14:sldId id="330"/>
            <p14:sldId id="317"/>
            <p14:sldId id="318"/>
            <p14:sldId id="324"/>
            <p14:sldId id="323"/>
            <p14:sldId id="313"/>
            <p14:sldId id="322"/>
            <p14:sldId id="334"/>
            <p14:sldId id="333"/>
            <p14:sldId id="332"/>
            <p14:sldId id="351"/>
            <p14:sldId id="337"/>
            <p14:sldId id="352"/>
            <p14:sldId id="620"/>
            <p14:sldId id="741"/>
            <p14:sldId id="720"/>
            <p14:sldId id="336"/>
            <p14:sldId id="338"/>
            <p14:sldId id="331"/>
            <p14:sldId id="315"/>
            <p14:sldId id="340"/>
            <p14:sldId id="341"/>
            <p14:sldId id="343"/>
            <p14:sldId id="342"/>
            <p14:sldId id="339"/>
            <p14:sldId id="266"/>
            <p14:sldId id="345"/>
            <p14:sldId id="344"/>
            <p14:sldId id="722"/>
            <p14:sldId id="721"/>
            <p14:sldId id="347"/>
            <p14:sldId id="346"/>
            <p14:sldId id="349"/>
            <p14:sldId id="458"/>
            <p14:sldId id="293"/>
            <p14:sldId id="71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228789"/>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0" autoAdjust="0"/>
    <p:restoredTop sz="72470" autoAdjust="0"/>
  </p:normalViewPr>
  <p:slideViewPr>
    <p:cSldViewPr snapToGrid="0">
      <p:cViewPr varScale="1">
        <p:scale>
          <a:sx n="80" d="100"/>
          <a:sy n="80" d="100"/>
        </p:scale>
        <p:origin x="1824" y="9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4T12:30:50.744"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04/12/2025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04/12/2025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of the Brain and Central Nervous System.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classified as either the Central Nervous System – which is comprised of the brain and spinal cord – or the Peripheral Nervous System – which describes the nerves in the rest of the body.</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4209005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Broadly speaking, the brain is composed of three major parts: The cerebrum or forebrain, the cerebellum, also known as the hindbrain, and the brainstem.</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717155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Cerebrum is split into two halves, left and right.  Each half controls the opposite side of the body.  The central portion of the brain that connects these halves is called the Corpus Callosum.</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365598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Each half of the Cerebrum is made up of four lobes. The Frontal lobe is where we deal with emotions and it’s also connected to our personalities and our problem solving abilities</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597167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Temporal lobe is where memories are stored and where we make sense of language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612668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 role of the Parietal lobe includes the processing of touch, temperature and pain …</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922161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Occipital lobe processes visual input</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1989198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Behind the Cerebrum, the Cerebellum, or hindbrain, controls things like our sense of balance and our co-ordination…</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7806043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 Brain Stem controls the autonomic functions – the functions that usually happen without any conscious input – for instance, breathing and keeping the heart beating.  It also controls functions such as coughing and swallowing</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326589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central portion of the brain, above the brainstem, lie the ventricles which are filled with cerebrospinal fluid, sometimes called CSF.  CSF is produced by the Choroid plexus, a separate structure within the ventricles.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4252529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these tumours including some of the symptoms that patients might experience.  We’ll look at the anatomy &amp; physiology of the brain &amp; spinal cord and then go through the diagnosis and treatment options.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front of the ventricles, the Pituitary gland controls growth, metabolism and the production of egg cells or sperm cells.  Located just behind the ventricles, the Pineal gland is responsible for regulating our sleep cycle.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145608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brain is covered by a multi-layered membrane called the meninges. The Dura Mater is the outermost layer with the Arachnoid Mater and the Pia Mater underneath. CSF fills the space between the Arachnoid Mater and the Pia Mater and one of the functions of the CSF is to act as a </a:t>
            </a:r>
            <a:r>
              <a:rPr lang="en-GB" i="0" dirty="0"/>
              <a:t>cushion</a:t>
            </a:r>
            <a:r>
              <a:rPr lang="en-GB" dirty="0"/>
              <a:t> for the brain within the sub-arachnoid space.</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958877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brain stem extends down the spine, where it’s referred to as the spinal cord.  The spinal cord gives rise to multiple pairs of spinal nerves which in turn branch out to form the rest of the peripheral nervous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035432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now look at the diagnostic process</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364103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for suspected Brain or Spinal Cord tumours will usually include radiological examinations: such as X-rays or scans.  Diagnosis of a tumour may require solid tissue samples from a biopsy or fluid samples for cytology.  Molecular testing may also be used, both as part of the diagnostic process and to determine the most appropriate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361309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almost 100 different types of brain tumours, too many to list here.  Many of these tumours develop from glial cells – the cells that support the nerve cells within the brain.  Glial cells are further divided into sub-types and as tumours are often named after the cells in which they’ve arisen, gliomas may have more specific names such as Oligodendroglioma or Astrocytoma.  In some cases, the grade of the tumour may also affect the name: for instance, a grade 4 astrocytoma is usually referred to as a glioblastoma multiforme.  </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413236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arising in other cell types include meningiomas, embryonal tumours (such as medulloblastomas) and primary cerebral or CNS lymphoma. When recording morphology, always refer to the pathology report.</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995646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the exception of primary brain or central nervous system Lymphoma, ICD10 disease codes for Brain &amp; CNS tumours are topographical - they describe where the tumour is.  An ICD10 code prefix of C also indicates that the tumour is invasive. When assigning the ICD10 code for registrable Invasive tumours of the Brain, meninges or cranial endocrine &amp; related structures, these are the relevant codes.  Primary lymphoma of the brain or central nervous system would be ICD10 coded to the relevant lymphoma.</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5204164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whereas D prefix codes for Benign tumours of the same areas are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41020327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codes for both Invasive and Benign spinal cord and CNS tumours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478389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look first at the causes and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5648532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may also be classified as Uncertain or Unknown behaviour or, depending on the location and tumour behaviour, in-situ. These are also D prefixed in ICD10.  Please note that all Brain &amp; CNS ICD10 codes shown in this module </a:t>
            </a:r>
            <a:r>
              <a:rPr lang="en-GB" i="0" dirty="0"/>
              <a:t>are</a:t>
            </a:r>
            <a:r>
              <a:rPr lang="en-GB" dirty="0"/>
              <a:t> registrable for COSD and would need a COSD record in your cancer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2874308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Most tumours of the brain and CNS are not considered to be stageable in TNM v8.  The tumours listed here are stageable with the Chang staging system. </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92591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diagnosis dates from 1</a:t>
            </a:r>
            <a:r>
              <a:rPr lang="en-GB" baseline="30000" dirty="0"/>
              <a:t>st</a:t>
            </a:r>
            <a:r>
              <a:rPr lang="en-GB" dirty="0"/>
              <a:t> January 2026 Medulloblastomas may be staged with either a Chang stage or UICC TNM v9.  </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6230332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 Brain &amp; CNS Chang staging sheet (for clinical use) may be downloaded from the link shown.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928172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Grade is assigned to a tumour based on the World Health Organisation grading system.  Grades I and II are LOW grade…</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649960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grades III and IV are HIGH grade.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1980343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Treatment for Brain and CNS tumours varies depending on the type, size and location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41034579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surgery can remove tumours of the brain &amp; central nervous system, it’s difficult to remove all tumour cells without destroying surrounding tissue.  However, removal of a brain tumour may relieve symptoms related to pressure inside the skull.</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9961370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can improve survival and even prove curative for some types of Brain &amp; CNS tumour.  Radiosurgery uses high dose radiation in a tightly controlled beam to minimise damage to the surrounding healthy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34165241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the treatment of brain tumours, the choice of available Chemotherapy is limited. This is because many types of chemotherapy are unable to cross the blood-brain barrier within the blood vessels.</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1448781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cause of </a:t>
            </a:r>
            <a:r>
              <a:rPr lang="en-GB" i="0" dirty="0"/>
              <a:t>many</a:t>
            </a:r>
            <a:r>
              <a:rPr lang="en-GB" dirty="0"/>
              <a:t> Brain &amp; CNS tumours is largely unknown but some </a:t>
            </a:r>
            <a:r>
              <a:rPr lang="en-GB" i="1" dirty="0"/>
              <a:t>known</a:t>
            </a:r>
            <a:r>
              <a:rPr lang="en-GB" dirty="0"/>
              <a:t> risk factors include: age, being very overweight, and prior exposure to medical radiation. Certain genetic syndromes have </a:t>
            </a:r>
            <a:r>
              <a:rPr lang="en-GB" i="1" dirty="0"/>
              <a:t>also</a:t>
            </a:r>
            <a:r>
              <a:rPr lang="en-GB" dirty="0"/>
              <a:t> been linked with brain and CNS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4117379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way of delivering chemotherapy is to insert a gel wafer containing the drug directly into the brain after debulking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15599179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tumours are so advanced that only Palliative treatment is offered to relieve symptoms.  This may include a shunt to relieve intracranial pressure or steroids.</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7761061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7324088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Age, obesity, medical radiation or genetics are thought to be contributory factors in some brain and CNS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40133310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Even if benign, the presence of a tumour may cause pressure within the skull.</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13773950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Radiology is a common diagnostic tool for Brain &amp; CNS tumours although histology, cytology and molecular testing are also used.</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3232226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most brain &amp; CNS tumours are not considered stageable, some tumour types require a Chang Stage</a:t>
            </a:r>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39281154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may be used to debulk a tumour but there is a risk of damage to surrounding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47</a:t>
            </a:fld>
            <a:endParaRPr lang="en-GB"/>
          </a:p>
        </p:txBody>
      </p:sp>
    </p:spTree>
    <p:extLst>
      <p:ext uri="{BB962C8B-B14F-4D97-AF65-F5344CB8AC3E}">
        <p14:creationId xmlns:p14="http://schemas.microsoft.com/office/powerpoint/2010/main" val="41003764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tumours respond well to radiotherapy but not all.</a:t>
            </a:r>
          </a:p>
        </p:txBody>
      </p:sp>
      <p:sp>
        <p:nvSpPr>
          <p:cNvPr id="4" name="Slide Number Placeholder 3"/>
          <p:cNvSpPr>
            <a:spLocks noGrp="1"/>
          </p:cNvSpPr>
          <p:nvPr>
            <p:ph type="sldNum" sz="quarter" idx="5"/>
          </p:nvPr>
        </p:nvSpPr>
        <p:spPr/>
        <p:txBody>
          <a:bodyPr/>
          <a:lstStyle/>
          <a:p>
            <a:fld id="{67FE6B22-D62B-44D7-8888-48BB662636FB}" type="slidenum">
              <a:rPr lang="en-GB" smtClean="0"/>
              <a:t>48</a:t>
            </a:fld>
            <a:endParaRPr lang="en-GB"/>
          </a:p>
        </p:txBody>
      </p:sp>
    </p:spTree>
    <p:extLst>
      <p:ext uri="{BB962C8B-B14F-4D97-AF65-F5344CB8AC3E}">
        <p14:creationId xmlns:p14="http://schemas.microsoft.com/office/powerpoint/2010/main" val="31611736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blood-brain barrier limits the chemotherapy types available for use with Brain tumours.  Certain types of chemotherapy gel wafers can be inserted directly into the brain where appropriate.</a:t>
            </a:r>
          </a:p>
        </p:txBody>
      </p:sp>
      <p:sp>
        <p:nvSpPr>
          <p:cNvPr id="4" name="Slide Number Placeholder 3"/>
          <p:cNvSpPr>
            <a:spLocks noGrp="1"/>
          </p:cNvSpPr>
          <p:nvPr>
            <p:ph type="sldNum" sz="quarter" idx="5"/>
          </p:nvPr>
        </p:nvSpPr>
        <p:spPr/>
        <p:txBody>
          <a:bodyPr/>
          <a:lstStyle/>
          <a:p>
            <a:fld id="{67FE6B22-D62B-44D7-8888-48BB662636FB}" type="slidenum">
              <a:rPr lang="en-GB" smtClean="0"/>
              <a:t>49</a:t>
            </a:fld>
            <a:endParaRPr lang="en-GB"/>
          </a:p>
        </p:txBody>
      </p:sp>
    </p:spTree>
    <p:extLst>
      <p:ext uri="{BB962C8B-B14F-4D97-AF65-F5344CB8AC3E}">
        <p14:creationId xmlns:p14="http://schemas.microsoft.com/office/powerpoint/2010/main" val="311341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case of brain tumours, intracranial pressure alone may cause a number of symptoms. The skull is a finite space and additional tissue within that space can often put pressure on other brain structures. Symptoms can include headaches, seizures, personality changes and memory problems.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891852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the tumour is advanced it might be the case that no active treatment is offered to the patient.  Palliative treatment may be offered instead to control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50</a:t>
            </a:fld>
            <a:endParaRPr lang="en-GB"/>
          </a:p>
        </p:txBody>
      </p:sp>
    </p:spTree>
    <p:extLst>
      <p:ext uri="{BB962C8B-B14F-4D97-AF65-F5344CB8AC3E}">
        <p14:creationId xmlns:p14="http://schemas.microsoft.com/office/powerpoint/2010/main" val="36324293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51</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52</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53</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Presenting symptoms may give clues about the location of the tumour as different parts of the brain deal with different processes.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3005838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Spinal cord, signs of a possible tumour may include numbness, tingling sensations in the limbs, difficulty walking or a loss of bladder or bowel control</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907419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helpful to have an understanding of how the Brain and spinal cord function.</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769397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nervous system receives and sends information that helps it to keep our bodily systems in a state of balance</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41308988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04/12/2025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04/12/2025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04/12/2025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7.tiff"/><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2.png"/><Relationship Id="rId5" Type="http://schemas.openxmlformats.org/officeDocument/2006/relationships/image" Target="../media/image8.tiff"/><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1.jp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hyperlink" Target="https://termbrowser.nhs.uk/"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13.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14.png"/><Relationship Id="rId5" Type="http://schemas.openxmlformats.org/officeDocument/2006/relationships/image" Target="../media/image5.tiff"/><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2.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6.m4a"/><Relationship Id="rId1" Type="http://schemas.microsoft.com/office/2007/relationships/media" Target="../media/media46.m4a"/><Relationship Id="rId5" Type="http://schemas.openxmlformats.org/officeDocument/2006/relationships/image" Target="../media/image2.png"/><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7.m4a"/><Relationship Id="rId1" Type="http://schemas.microsoft.com/office/2007/relationships/media" Target="../media/media47.m4a"/><Relationship Id="rId5" Type="http://schemas.openxmlformats.org/officeDocument/2006/relationships/image" Target="../media/image2.png"/><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8.m4a"/><Relationship Id="rId1" Type="http://schemas.microsoft.com/office/2007/relationships/media" Target="../media/media48.m4a"/><Relationship Id="rId5" Type="http://schemas.openxmlformats.org/officeDocument/2006/relationships/image" Target="../media/image2.pn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9.m4a"/><Relationship Id="rId1" Type="http://schemas.microsoft.com/office/2007/relationships/media" Target="../media/media49.m4a"/><Relationship Id="rId5" Type="http://schemas.openxmlformats.org/officeDocument/2006/relationships/image" Target="../media/image2.png"/><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0.m4a"/><Relationship Id="rId1" Type="http://schemas.microsoft.com/office/2007/relationships/media" Target="../media/media50.m4a"/><Relationship Id="rId5" Type="http://schemas.openxmlformats.org/officeDocument/2006/relationships/image" Target="../media/image2.png"/><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1.m4a"/><Relationship Id="rId1" Type="http://schemas.microsoft.com/office/2007/relationships/media" Target="../media/media51.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2.m4a"/><Relationship Id="rId1" Type="http://schemas.microsoft.com/office/2007/relationships/media" Target="../media/media52.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53.m4a"/><Relationship Id="rId1" Type="http://schemas.microsoft.com/office/2007/relationships/media" Target="../media/media53.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53.xml"/><Relationship Id="rId9" Type="http://schemas.openxmlformats.org/officeDocument/2006/relationships/hyperlink" Target="mailto:p.stacey@nhs.net"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dirty="0"/>
              <a:t>Tumours of the Brain &amp; Central Nervous System</a:t>
            </a:r>
          </a:p>
          <a:p>
            <a:r>
              <a:rPr lang="en-GB" dirty="0"/>
              <a:t>v5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4B0D529A-5FDE-CFE6-D2D0-2FD4EE27B31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18007"/>
    </mc:Choice>
    <mc:Fallback xmlns="">
      <p:transition spd="slow" advTm="180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B21C53-285C-4CA6-80A0-E53A0FFEC611}"/>
              </a:ext>
            </a:extLst>
          </p:cNvPr>
          <p:cNvPicPr>
            <a:picLocks noChangeAspect="1"/>
          </p:cNvPicPr>
          <p:nvPr/>
        </p:nvPicPr>
        <p:blipFill>
          <a:blip r:embed="rId5"/>
          <a:stretch>
            <a:fillRect/>
          </a:stretch>
        </p:blipFill>
        <p:spPr>
          <a:xfrm>
            <a:off x="7846832" y="1091339"/>
            <a:ext cx="4300338" cy="537542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Nervous System</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91400" cy="4741453"/>
          </a:xfrm>
        </p:spPr>
        <p:txBody>
          <a:bodyPr>
            <a:normAutofit/>
          </a:bodyPr>
          <a:lstStyle/>
          <a:p>
            <a:pPr marL="342900" indent="-342900"/>
            <a:r>
              <a:rPr lang="en-GB" b="1" dirty="0"/>
              <a:t>Central Nervous System </a:t>
            </a:r>
            <a:r>
              <a:rPr lang="en-GB" dirty="0"/>
              <a:t>(CNS) consists of the brain and spinal cord </a:t>
            </a:r>
          </a:p>
          <a:p>
            <a:pPr marL="0" indent="0">
              <a:buNone/>
            </a:pPr>
            <a:r>
              <a:rPr lang="en-GB" dirty="0"/>
              <a:t>	</a:t>
            </a:r>
          </a:p>
          <a:p>
            <a:pPr marL="342900" indent="-342900"/>
            <a:r>
              <a:rPr lang="en-GB" b="1" dirty="0"/>
              <a:t>Peripheral Nervous System </a:t>
            </a:r>
            <a:r>
              <a:rPr lang="en-GB" dirty="0"/>
              <a:t>(PNS) consists of all the sensory nerves that feed information to the spinal cord and brain from the rest of the body and motor nerves which carry messages to other parts of the body from the brain and spinal cord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2" name="Audio 11">
            <a:hlinkClick r:id="" action="ppaction://media"/>
            <a:extLst>
              <a:ext uri="{FF2B5EF4-FFF2-40B4-BE49-F238E27FC236}">
                <a16:creationId xmlns:a16="http://schemas.microsoft.com/office/drawing/2014/main" id="{BFDE4800-E281-A3D5-2C28-9F4FDAD2C85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76237904"/>
      </p:ext>
    </p:extLst>
  </p:cSld>
  <p:clrMapOvr>
    <a:masterClrMapping/>
  </p:clrMapOvr>
  <mc:AlternateContent xmlns:mc="http://schemas.openxmlformats.org/markup-compatibility/2006" xmlns:p14="http://schemas.microsoft.com/office/powerpoint/2010/main">
    <mc:Choice Requires="p14">
      <p:transition spd="slow" p14:dur="2000" advTm="13651"/>
    </mc:Choice>
    <mc:Fallback xmlns="">
      <p:transition spd="slow" advTm="136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Content Placeholder 6">
            <a:extLst>
              <a:ext uri="{FF2B5EF4-FFF2-40B4-BE49-F238E27FC236}">
                <a16:creationId xmlns:a16="http://schemas.microsoft.com/office/drawing/2014/main" id="{CA7A223E-5B2C-457A-9F2A-4EB38D5DA906}"/>
              </a:ext>
            </a:extLst>
          </p:cNvPr>
          <p:cNvPicPr>
            <a:picLocks noGrp="1" noChangeAspect="1"/>
          </p:cNvPicPr>
          <p:nvPr>
            <p:ph idx="1"/>
          </p:nvPr>
        </p:nvPicPr>
        <p:blipFill>
          <a:blip r:embed="rId5"/>
          <a:stretch>
            <a:fillRect/>
          </a:stretch>
        </p:blipFill>
        <p:spPr>
          <a:xfrm>
            <a:off x="5328708" y="1144745"/>
            <a:ext cx="6789950" cy="5250895"/>
          </a:xfrm>
          <a:prstGeom prst="rect">
            <a:avLst/>
          </a:prstGeom>
        </p:spPr>
      </p:pic>
      <p:sp>
        <p:nvSpPr>
          <p:cNvPr id="8" name="Rectangle 7">
            <a:extLst>
              <a:ext uri="{FF2B5EF4-FFF2-40B4-BE49-F238E27FC236}">
                <a16:creationId xmlns:a16="http://schemas.microsoft.com/office/drawing/2014/main" id="{26BB7A48-6E5B-4825-A715-89AF0C729E13}"/>
              </a:ext>
            </a:extLst>
          </p:cNvPr>
          <p:cNvSpPr/>
          <p:nvPr/>
        </p:nvSpPr>
        <p:spPr>
          <a:xfrm>
            <a:off x="274320" y="3429000"/>
            <a:ext cx="7487920" cy="2677656"/>
          </a:xfrm>
          <a:prstGeom prst="rect">
            <a:avLst/>
          </a:prstGeom>
        </p:spPr>
        <p:txBody>
          <a:bodyPr wrap="square">
            <a:spAutoFit/>
          </a:bodyPr>
          <a:lstStyle/>
          <a:p>
            <a:pPr lvl="0"/>
            <a:r>
              <a:rPr lang="en-GB" sz="2400" b="1" dirty="0"/>
              <a:t>The brain is comprised of : </a:t>
            </a:r>
          </a:p>
          <a:p>
            <a:pPr lvl="0"/>
            <a:endParaRPr lang="en-GB" sz="2400" b="1" dirty="0"/>
          </a:p>
          <a:p>
            <a:pPr lvl="0"/>
            <a:r>
              <a:rPr lang="en-GB" sz="2400" dirty="0"/>
              <a:t>The Cerebrum (Forebrain)</a:t>
            </a:r>
          </a:p>
          <a:p>
            <a:pPr lvl="0"/>
            <a:endParaRPr lang="en-GB" sz="2400" dirty="0"/>
          </a:p>
          <a:p>
            <a:pPr lvl="0"/>
            <a:r>
              <a:rPr lang="en-GB" sz="2400" dirty="0"/>
              <a:t>The Cerebellum (Hindbrain)</a:t>
            </a:r>
          </a:p>
          <a:p>
            <a:pPr lvl="0"/>
            <a:endParaRPr lang="en-GB" sz="2400" dirty="0"/>
          </a:p>
          <a:p>
            <a:pPr lvl="0"/>
            <a:r>
              <a:rPr lang="en-GB" sz="2400" dirty="0"/>
              <a:t>The Brainstem</a:t>
            </a:r>
          </a:p>
        </p:txBody>
      </p:sp>
      <p:pic>
        <p:nvPicPr>
          <p:cNvPr id="12" name="Audio 11">
            <a:hlinkClick r:id="" action="ppaction://media"/>
            <a:extLst>
              <a:ext uri="{FF2B5EF4-FFF2-40B4-BE49-F238E27FC236}">
                <a16:creationId xmlns:a16="http://schemas.microsoft.com/office/drawing/2014/main" id="{4BA21752-CB4F-A136-FCF1-E224B87F0B1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45079252"/>
      </p:ext>
    </p:extLst>
  </p:cSld>
  <p:clrMapOvr>
    <a:masterClrMapping/>
  </p:clrMapOvr>
  <mc:AlternateContent xmlns:mc="http://schemas.openxmlformats.org/markup-compatibility/2006" xmlns:p14="http://schemas.microsoft.com/office/powerpoint/2010/main">
    <mc:Choice Requires="p14">
      <p:transition spd="slow" p14:dur="2000" advTm="12970"/>
    </mc:Choice>
    <mc:Fallback xmlns="">
      <p:transition spd="slow" advTm="129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Content Placeholder 6">
            <a:extLst>
              <a:ext uri="{FF2B5EF4-FFF2-40B4-BE49-F238E27FC236}">
                <a16:creationId xmlns:a16="http://schemas.microsoft.com/office/drawing/2014/main" id="{CA7A223E-5B2C-457A-9F2A-4EB38D5DA906}"/>
              </a:ext>
            </a:extLst>
          </p:cNvPr>
          <p:cNvPicPr>
            <a:picLocks noGrp="1" noChangeAspect="1"/>
          </p:cNvPicPr>
          <p:nvPr>
            <p:ph idx="1"/>
          </p:nvPr>
        </p:nvPicPr>
        <p:blipFill>
          <a:blip r:embed="rId5"/>
          <a:stretch>
            <a:fillRect/>
          </a:stretch>
        </p:blipFill>
        <p:spPr>
          <a:xfrm>
            <a:off x="5328708" y="1144745"/>
            <a:ext cx="6789950" cy="5250895"/>
          </a:xfrm>
          <a:prstGeom prst="rect">
            <a:avLst/>
          </a:prstGeom>
        </p:spPr>
      </p:pic>
      <p:sp>
        <p:nvSpPr>
          <p:cNvPr id="8" name="Rectangle 7">
            <a:extLst>
              <a:ext uri="{FF2B5EF4-FFF2-40B4-BE49-F238E27FC236}">
                <a16:creationId xmlns:a16="http://schemas.microsoft.com/office/drawing/2014/main" id="{26BB7A48-6E5B-4825-A715-89AF0C729E13}"/>
              </a:ext>
            </a:extLst>
          </p:cNvPr>
          <p:cNvSpPr/>
          <p:nvPr/>
        </p:nvSpPr>
        <p:spPr>
          <a:xfrm>
            <a:off x="274320" y="3429000"/>
            <a:ext cx="7487920" cy="3046988"/>
          </a:xfrm>
          <a:prstGeom prst="rect">
            <a:avLst/>
          </a:prstGeom>
        </p:spPr>
        <p:txBody>
          <a:bodyPr wrap="square">
            <a:spAutoFit/>
          </a:bodyPr>
          <a:lstStyle/>
          <a:p>
            <a:pPr lvl="0"/>
            <a:r>
              <a:rPr lang="en-GB" sz="2400" b="1" dirty="0"/>
              <a:t>The Cerebrum is split into two hemispheres: </a:t>
            </a:r>
          </a:p>
          <a:p>
            <a:pPr lvl="0"/>
            <a:endParaRPr lang="en-GB" sz="2400" b="1" dirty="0"/>
          </a:p>
          <a:p>
            <a:pPr lvl="0"/>
            <a:r>
              <a:rPr lang="en-GB" sz="2400" dirty="0"/>
              <a:t>The Left Hemisphere controls the right side of the body</a:t>
            </a:r>
          </a:p>
          <a:p>
            <a:pPr lvl="0"/>
            <a:endParaRPr lang="en-GB" sz="2400" dirty="0"/>
          </a:p>
          <a:p>
            <a:pPr lvl="0"/>
            <a:r>
              <a:rPr lang="en-GB" sz="2400" dirty="0"/>
              <a:t>The Right hemisphere controls the left side of the body</a:t>
            </a:r>
          </a:p>
          <a:p>
            <a:pPr lvl="0"/>
            <a:endParaRPr lang="en-GB" sz="2400" dirty="0"/>
          </a:p>
          <a:p>
            <a:pPr lvl="0"/>
            <a:r>
              <a:rPr lang="en-GB" sz="2400" dirty="0"/>
              <a:t>The area of the brain that joins the hemispheres is called the Corpus Callosum</a:t>
            </a:r>
          </a:p>
        </p:txBody>
      </p:sp>
      <p:pic>
        <p:nvPicPr>
          <p:cNvPr id="12" name="Audio 11">
            <a:hlinkClick r:id="" action="ppaction://media"/>
            <a:extLst>
              <a:ext uri="{FF2B5EF4-FFF2-40B4-BE49-F238E27FC236}">
                <a16:creationId xmlns:a16="http://schemas.microsoft.com/office/drawing/2014/main" id="{2D8F2E19-8344-18DD-490E-BBCD6EA25E3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34375580"/>
      </p:ext>
    </p:extLst>
  </p:cSld>
  <p:clrMapOvr>
    <a:masterClrMapping/>
  </p:clrMapOvr>
  <mc:AlternateContent xmlns:mc="http://schemas.openxmlformats.org/markup-compatibility/2006" xmlns:p14="http://schemas.microsoft.com/office/powerpoint/2010/main">
    <mc:Choice Requires="p14">
      <p:transition spd="slow" p14:dur="2000" advTm="15522"/>
    </mc:Choice>
    <mc:Fallback xmlns="">
      <p:transition spd="slow" advTm="155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8" name="Rectangle 7">
            <a:extLst>
              <a:ext uri="{FF2B5EF4-FFF2-40B4-BE49-F238E27FC236}">
                <a16:creationId xmlns:a16="http://schemas.microsoft.com/office/drawing/2014/main" id="{F8880D2D-E8C1-4F85-AE8F-773134E2451E}"/>
              </a:ext>
            </a:extLst>
          </p:cNvPr>
          <p:cNvSpPr/>
          <p:nvPr/>
        </p:nvSpPr>
        <p:spPr>
          <a:xfrm>
            <a:off x="274320" y="2951480"/>
            <a:ext cx="7487920" cy="3785652"/>
          </a:xfrm>
          <a:prstGeom prst="rect">
            <a:avLst/>
          </a:prstGeom>
        </p:spPr>
        <p:txBody>
          <a:bodyPr wrap="square">
            <a:spAutoFit/>
          </a:bodyPr>
          <a:lstStyle/>
          <a:p>
            <a:pPr lvl="0"/>
            <a:r>
              <a:rPr lang="en-GB" sz="2400" b="1" dirty="0"/>
              <a:t>Each hemisphere of the Cerebrum</a:t>
            </a:r>
          </a:p>
          <a:p>
            <a:pPr lvl="0"/>
            <a:r>
              <a:rPr lang="en-GB" sz="2400" b="1" dirty="0"/>
              <a:t>contains four lobes: </a:t>
            </a:r>
          </a:p>
          <a:p>
            <a:pPr lvl="0"/>
            <a:endParaRPr lang="en-GB" sz="2400" b="1" dirty="0"/>
          </a:p>
          <a:p>
            <a:pPr lvl="0"/>
            <a:r>
              <a:rPr lang="en-GB" sz="2400" dirty="0"/>
              <a:t>Frontal lobe</a:t>
            </a:r>
          </a:p>
          <a:p>
            <a:pPr lvl="0"/>
            <a:r>
              <a:rPr lang="en-GB" sz="2400" dirty="0"/>
              <a:t>	Speech</a:t>
            </a:r>
          </a:p>
          <a:p>
            <a:pPr lvl="0"/>
            <a:r>
              <a:rPr lang="en-GB" sz="2400" dirty="0"/>
              <a:t>	Problem solving</a:t>
            </a:r>
          </a:p>
          <a:p>
            <a:pPr lvl="0"/>
            <a:r>
              <a:rPr lang="en-GB" sz="2400" dirty="0"/>
              <a:t>	Personality</a:t>
            </a:r>
          </a:p>
          <a:p>
            <a:pPr lvl="0"/>
            <a:r>
              <a:rPr lang="en-GB" sz="2400" dirty="0"/>
              <a:t>	Emotional processing</a:t>
            </a:r>
          </a:p>
          <a:p>
            <a:pPr lvl="0"/>
            <a:r>
              <a:rPr lang="en-GB" sz="2400" dirty="0"/>
              <a:t>	Movement initiation</a:t>
            </a:r>
          </a:p>
          <a:p>
            <a:pPr lvl="0"/>
            <a:r>
              <a:rPr lang="en-GB" sz="2400" dirty="0"/>
              <a:t>	</a:t>
            </a:r>
          </a:p>
        </p:txBody>
      </p:sp>
      <p:pic>
        <p:nvPicPr>
          <p:cNvPr id="12" name="Picture 11">
            <a:extLst>
              <a:ext uri="{FF2B5EF4-FFF2-40B4-BE49-F238E27FC236}">
                <a16:creationId xmlns:a16="http://schemas.microsoft.com/office/drawing/2014/main" id="{57110387-909D-43F0-BDF5-A4D879D7FBEF}"/>
              </a:ext>
            </a:extLst>
          </p:cNvPr>
          <p:cNvPicPr>
            <a:picLocks noChangeAspect="1"/>
          </p:cNvPicPr>
          <p:nvPr/>
        </p:nvPicPr>
        <p:blipFill>
          <a:blip r:embed="rId5"/>
          <a:stretch>
            <a:fillRect/>
          </a:stretch>
        </p:blipFill>
        <p:spPr>
          <a:xfrm>
            <a:off x="5909096" y="1397000"/>
            <a:ext cx="6217652" cy="4862640"/>
          </a:xfrm>
          <a:prstGeom prst="rect">
            <a:avLst/>
          </a:prstGeom>
        </p:spPr>
      </p:pic>
      <p:pic>
        <p:nvPicPr>
          <p:cNvPr id="16" name="Audio 15">
            <a:hlinkClick r:id="" action="ppaction://media"/>
            <a:extLst>
              <a:ext uri="{FF2B5EF4-FFF2-40B4-BE49-F238E27FC236}">
                <a16:creationId xmlns:a16="http://schemas.microsoft.com/office/drawing/2014/main" id="{11183FD8-2934-ADC9-92DC-9659E70F388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97479533"/>
      </p:ext>
    </p:extLst>
  </p:cSld>
  <p:clrMapOvr>
    <a:masterClrMapping/>
  </p:clrMapOvr>
  <mc:AlternateContent xmlns:mc="http://schemas.openxmlformats.org/markup-compatibility/2006" xmlns:p14="http://schemas.microsoft.com/office/powerpoint/2010/main">
    <mc:Choice Requires="p14">
      <p:transition spd="slow" p14:dur="2000" advTm="13128"/>
    </mc:Choice>
    <mc:Fallback xmlns="">
      <p:transition spd="slow" advTm="131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8" name="Rectangle 7">
            <a:extLst>
              <a:ext uri="{FF2B5EF4-FFF2-40B4-BE49-F238E27FC236}">
                <a16:creationId xmlns:a16="http://schemas.microsoft.com/office/drawing/2014/main" id="{F8880D2D-E8C1-4F85-AE8F-773134E2451E}"/>
              </a:ext>
            </a:extLst>
          </p:cNvPr>
          <p:cNvSpPr/>
          <p:nvPr/>
        </p:nvSpPr>
        <p:spPr>
          <a:xfrm>
            <a:off x="274320" y="2951480"/>
            <a:ext cx="7487920" cy="3046988"/>
          </a:xfrm>
          <a:prstGeom prst="rect">
            <a:avLst/>
          </a:prstGeom>
        </p:spPr>
        <p:txBody>
          <a:bodyPr wrap="square">
            <a:spAutoFit/>
          </a:bodyPr>
          <a:lstStyle/>
          <a:p>
            <a:pPr lvl="0"/>
            <a:r>
              <a:rPr lang="en-GB" sz="2400" b="1" dirty="0"/>
              <a:t>Each hemisphere of the Cerebrum</a:t>
            </a:r>
          </a:p>
          <a:p>
            <a:pPr lvl="0"/>
            <a:r>
              <a:rPr lang="en-GB" sz="2400" b="1" dirty="0"/>
              <a:t>contains four lobes: </a:t>
            </a:r>
          </a:p>
          <a:p>
            <a:pPr lvl="0"/>
            <a:endParaRPr lang="en-GB" sz="2400" b="1" dirty="0"/>
          </a:p>
          <a:p>
            <a:pPr lvl="0"/>
            <a:r>
              <a:rPr lang="en-GB" sz="2400" dirty="0"/>
              <a:t>Temporal lobe</a:t>
            </a:r>
          </a:p>
          <a:p>
            <a:pPr lvl="0"/>
            <a:r>
              <a:rPr lang="en-GB" sz="2400" dirty="0"/>
              <a:t>	Sounds</a:t>
            </a:r>
          </a:p>
          <a:p>
            <a:pPr lvl="0"/>
            <a:r>
              <a:rPr lang="en-GB" sz="2400" dirty="0"/>
              <a:t>	Memory storage</a:t>
            </a:r>
          </a:p>
          <a:p>
            <a:pPr lvl="0"/>
            <a:r>
              <a:rPr lang="en-GB" sz="2400" dirty="0"/>
              <a:t>	Language processing</a:t>
            </a:r>
          </a:p>
          <a:p>
            <a:pPr lvl="0"/>
            <a:r>
              <a:rPr lang="en-GB" sz="2400" dirty="0"/>
              <a:t>	</a:t>
            </a:r>
          </a:p>
        </p:txBody>
      </p:sp>
      <p:pic>
        <p:nvPicPr>
          <p:cNvPr id="13" name="Picture 12">
            <a:extLst>
              <a:ext uri="{FF2B5EF4-FFF2-40B4-BE49-F238E27FC236}">
                <a16:creationId xmlns:a16="http://schemas.microsoft.com/office/drawing/2014/main" id="{A68663CC-173A-48CC-8664-36DF66AE4811}"/>
              </a:ext>
            </a:extLst>
          </p:cNvPr>
          <p:cNvPicPr>
            <a:picLocks noChangeAspect="1"/>
          </p:cNvPicPr>
          <p:nvPr/>
        </p:nvPicPr>
        <p:blipFill>
          <a:blip r:embed="rId5"/>
          <a:stretch>
            <a:fillRect/>
          </a:stretch>
        </p:blipFill>
        <p:spPr>
          <a:xfrm>
            <a:off x="5909096" y="1397000"/>
            <a:ext cx="6217652" cy="4862640"/>
          </a:xfrm>
          <a:prstGeom prst="rect">
            <a:avLst/>
          </a:prstGeom>
        </p:spPr>
      </p:pic>
      <p:pic>
        <p:nvPicPr>
          <p:cNvPr id="11" name="Audio 10">
            <a:hlinkClick r:id="" action="ppaction://media"/>
            <a:extLst>
              <a:ext uri="{FF2B5EF4-FFF2-40B4-BE49-F238E27FC236}">
                <a16:creationId xmlns:a16="http://schemas.microsoft.com/office/drawing/2014/main" id="{6785380E-2EAD-5716-E839-198555D0E0F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03228655"/>
      </p:ext>
    </p:extLst>
  </p:cSld>
  <p:clrMapOvr>
    <a:masterClrMapping/>
  </p:clrMapOvr>
  <mc:AlternateContent xmlns:mc="http://schemas.openxmlformats.org/markup-compatibility/2006" xmlns:p14="http://schemas.microsoft.com/office/powerpoint/2010/main">
    <mc:Choice Requires="p14">
      <p:transition spd="slow" p14:dur="2000" advTm="8037"/>
    </mc:Choice>
    <mc:Fallback xmlns="">
      <p:transition spd="slow" advTm="80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8" name="Rectangle 7">
            <a:extLst>
              <a:ext uri="{FF2B5EF4-FFF2-40B4-BE49-F238E27FC236}">
                <a16:creationId xmlns:a16="http://schemas.microsoft.com/office/drawing/2014/main" id="{F8880D2D-E8C1-4F85-AE8F-773134E2451E}"/>
              </a:ext>
            </a:extLst>
          </p:cNvPr>
          <p:cNvSpPr/>
          <p:nvPr/>
        </p:nvSpPr>
        <p:spPr>
          <a:xfrm>
            <a:off x="274320" y="2951480"/>
            <a:ext cx="7487920" cy="3785652"/>
          </a:xfrm>
          <a:prstGeom prst="rect">
            <a:avLst/>
          </a:prstGeom>
        </p:spPr>
        <p:txBody>
          <a:bodyPr wrap="square">
            <a:spAutoFit/>
          </a:bodyPr>
          <a:lstStyle/>
          <a:p>
            <a:pPr lvl="0"/>
            <a:r>
              <a:rPr lang="en-GB" sz="2400" b="1" dirty="0"/>
              <a:t>Each hemisphere of the Cerebrum</a:t>
            </a:r>
          </a:p>
          <a:p>
            <a:pPr lvl="0"/>
            <a:r>
              <a:rPr lang="en-GB" sz="2400" b="1" dirty="0"/>
              <a:t>contains four lobes: </a:t>
            </a:r>
          </a:p>
          <a:p>
            <a:pPr lvl="0"/>
            <a:endParaRPr lang="en-GB" sz="2400" b="1" dirty="0"/>
          </a:p>
          <a:p>
            <a:pPr lvl="0"/>
            <a:r>
              <a:rPr lang="en-GB" sz="2400" dirty="0"/>
              <a:t>Parietal lobe</a:t>
            </a:r>
          </a:p>
          <a:p>
            <a:pPr lvl="0"/>
            <a:r>
              <a:rPr lang="en-GB" sz="2400" dirty="0"/>
              <a:t>	Touch</a:t>
            </a:r>
          </a:p>
          <a:p>
            <a:pPr lvl="0"/>
            <a:r>
              <a:rPr lang="en-GB" sz="2400" dirty="0"/>
              <a:t>	Temperature</a:t>
            </a:r>
          </a:p>
          <a:p>
            <a:pPr lvl="0"/>
            <a:r>
              <a:rPr lang="en-GB" sz="2400" dirty="0"/>
              <a:t>	Pain</a:t>
            </a:r>
          </a:p>
          <a:p>
            <a:pPr lvl="0"/>
            <a:r>
              <a:rPr lang="en-GB" sz="2400" dirty="0"/>
              <a:t>	Object recognition</a:t>
            </a:r>
          </a:p>
          <a:p>
            <a:pPr lvl="0"/>
            <a:r>
              <a:rPr lang="en-GB" sz="2400" dirty="0"/>
              <a:t>	Sensory perception </a:t>
            </a:r>
            <a:r>
              <a:rPr lang="en-GB" sz="2400"/>
              <a:t>&amp; integration</a:t>
            </a:r>
            <a:endParaRPr lang="en-GB" sz="2400" dirty="0"/>
          </a:p>
          <a:p>
            <a:pPr lvl="0"/>
            <a:r>
              <a:rPr lang="en-GB" sz="2400" dirty="0"/>
              <a:t>	</a:t>
            </a:r>
          </a:p>
        </p:txBody>
      </p:sp>
      <p:pic>
        <p:nvPicPr>
          <p:cNvPr id="13" name="Picture 12">
            <a:extLst>
              <a:ext uri="{FF2B5EF4-FFF2-40B4-BE49-F238E27FC236}">
                <a16:creationId xmlns:a16="http://schemas.microsoft.com/office/drawing/2014/main" id="{D841EEB6-C93F-44D3-B59A-8DE78F1C51D6}"/>
              </a:ext>
            </a:extLst>
          </p:cNvPr>
          <p:cNvPicPr>
            <a:picLocks noChangeAspect="1"/>
          </p:cNvPicPr>
          <p:nvPr/>
        </p:nvPicPr>
        <p:blipFill>
          <a:blip r:embed="rId5"/>
          <a:stretch>
            <a:fillRect/>
          </a:stretch>
        </p:blipFill>
        <p:spPr>
          <a:xfrm>
            <a:off x="5909096" y="1397000"/>
            <a:ext cx="6217652" cy="4862640"/>
          </a:xfrm>
          <a:prstGeom prst="rect">
            <a:avLst/>
          </a:prstGeom>
        </p:spPr>
      </p:pic>
      <p:pic>
        <p:nvPicPr>
          <p:cNvPr id="10" name="Audio 9">
            <a:hlinkClick r:id="" action="ppaction://media"/>
            <a:extLst>
              <a:ext uri="{FF2B5EF4-FFF2-40B4-BE49-F238E27FC236}">
                <a16:creationId xmlns:a16="http://schemas.microsoft.com/office/drawing/2014/main" id="{0AAC55B5-1242-840E-5D4D-81BA22676F1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03255468"/>
      </p:ext>
    </p:extLst>
  </p:cSld>
  <p:clrMapOvr>
    <a:masterClrMapping/>
  </p:clrMapOvr>
  <mc:AlternateContent xmlns:mc="http://schemas.openxmlformats.org/markup-compatibility/2006" xmlns:p14="http://schemas.microsoft.com/office/powerpoint/2010/main">
    <mc:Choice Requires="p14">
      <p:transition spd="slow" p14:dur="2000" advTm="7708"/>
    </mc:Choice>
    <mc:Fallback xmlns="">
      <p:transition spd="slow" advTm="77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sp>
        <p:nvSpPr>
          <p:cNvPr id="8" name="Rectangle 7">
            <a:extLst>
              <a:ext uri="{FF2B5EF4-FFF2-40B4-BE49-F238E27FC236}">
                <a16:creationId xmlns:a16="http://schemas.microsoft.com/office/drawing/2014/main" id="{F8880D2D-E8C1-4F85-AE8F-773134E2451E}"/>
              </a:ext>
            </a:extLst>
          </p:cNvPr>
          <p:cNvSpPr/>
          <p:nvPr/>
        </p:nvSpPr>
        <p:spPr>
          <a:xfrm>
            <a:off x="274320" y="2951480"/>
            <a:ext cx="7487920" cy="2308324"/>
          </a:xfrm>
          <a:prstGeom prst="rect">
            <a:avLst/>
          </a:prstGeom>
        </p:spPr>
        <p:txBody>
          <a:bodyPr wrap="square">
            <a:spAutoFit/>
          </a:bodyPr>
          <a:lstStyle/>
          <a:p>
            <a:pPr lvl="0"/>
            <a:r>
              <a:rPr lang="en-GB" sz="2400" b="1" dirty="0"/>
              <a:t>Each hemisphere of the Cerebrum</a:t>
            </a:r>
          </a:p>
          <a:p>
            <a:pPr lvl="0"/>
            <a:r>
              <a:rPr lang="en-GB" sz="2400" b="1" dirty="0"/>
              <a:t>contains four lobes: </a:t>
            </a:r>
          </a:p>
          <a:p>
            <a:pPr lvl="0"/>
            <a:endParaRPr lang="en-GB" sz="2400" b="1" dirty="0"/>
          </a:p>
          <a:p>
            <a:pPr lvl="0"/>
            <a:r>
              <a:rPr lang="en-GB" sz="2400" dirty="0"/>
              <a:t>Occipital lobe</a:t>
            </a:r>
          </a:p>
          <a:p>
            <a:pPr lvl="0"/>
            <a:r>
              <a:rPr lang="en-GB" sz="2400" dirty="0"/>
              <a:t>	Visual processing</a:t>
            </a:r>
          </a:p>
          <a:p>
            <a:pPr lvl="0"/>
            <a:r>
              <a:rPr lang="en-GB" sz="2400" dirty="0"/>
              <a:t>	</a:t>
            </a:r>
          </a:p>
        </p:txBody>
      </p:sp>
      <p:pic>
        <p:nvPicPr>
          <p:cNvPr id="13" name="Picture 12">
            <a:extLst>
              <a:ext uri="{FF2B5EF4-FFF2-40B4-BE49-F238E27FC236}">
                <a16:creationId xmlns:a16="http://schemas.microsoft.com/office/drawing/2014/main" id="{2D933E6C-5958-48FB-951E-8A8273F39849}"/>
              </a:ext>
            </a:extLst>
          </p:cNvPr>
          <p:cNvPicPr>
            <a:picLocks noChangeAspect="1"/>
          </p:cNvPicPr>
          <p:nvPr/>
        </p:nvPicPr>
        <p:blipFill>
          <a:blip r:embed="rId5"/>
          <a:stretch>
            <a:fillRect/>
          </a:stretch>
        </p:blipFill>
        <p:spPr>
          <a:xfrm>
            <a:off x="5909096" y="1397000"/>
            <a:ext cx="6217652" cy="4862640"/>
          </a:xfrm>
          <a:prstGeom prst="rect">
            <a:avLst/>
          </a:prstGeom>
        </p:spPr>
      </p:pic>
      <p:pic>
        <p:nvPicPr>
          <p:cNvPr id="10" name="Audio 9">
            <a:hlinkClick r:id="" action="ppaction://media"/>
            <a:extLst>
              <a:ext uri="{FF2B5EF4-FFF2-40B4-BE49-F238E27FC236}">
                <a16:creationId xmlns:a16="http://schemas.microsoft.com/office/drawing/2014/main" id="{70E0C25A-A788-ABF3-FE07-D988791EE74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87827526"/>
      </p:ext>
    </p:extLst>
  </p:cSld>
  <p:clrMapOvr>
    <a:masterClrMapping/>
  </p:clrMapOvr>
  <mc:AlternateContent xmlns:mc="http://schemas.openxmlformats.org/markup-compatibility/2006" xmlns:p14="http://schemas.microsoft.com/office/powerpoint/2010/main">
    <mc:Choice Requires="p14">
      <p:transition spd="slow" p14:dur="2000" advTm="6128"/>
    </mc:Choice>
    <mc:Fallback xmlns="">
      <p:transition spd="slow" advTm="61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Content Placeholder 6">
            <a:extLst>
              <a:ext uri="{FF2B5EF4-FFF2-40B4-BE49-F238E27FC236}">
                <a16:creationId xmlns:a16="http://schemas.microsoft.com/office/drawing/2014/main" id="{CA7A223E-5B2C-457A-9F2A-4EB38D5DA906}"/>
              </a:ext>
            </a:extLst>
          </p:cNvPr>
          <p:cNvPicPr>
            <a:picLocks noGrp="1" noChangeAspect="1"/>
          </p:cNvPicPr>
          <p:nvPr>
            <p:ph idx="1"/>
          </p:nvPr>
        </p:nvPicPr>
        <p:blipFill>
          <a:blip r:embed="rId5"/>
          <a:stretch>
            <a:fillRect/>
          </a:stretch>
        </p:blipFill>
        <p:spPr>
          <a:xfrm>
            <a:off x="5328708" y="1144745"/>
            <a:ext cx="6789950" cy="5250895"/>
          </a:xfrm>
          <a:prstGeom prst="rect">
            <a:avLst/>
          </a:prstGeom>
        </p:spPr>
      </p:pic>
      <p:sp>
        <p:nvSpPr>
          <p:cNvPr id="8" name="Rectangle 7">
            <a:extLst>
              <a:ext uri="{FF2B5EF4-FFF2-40B4-BE49-F238E27FC236}">
                <a16:creationId xmlns:a16="http://schemas.microsoft.com/office/drawing/2014/main" id="{F8880D2D-E8C1-4F85-AE8F-773134E2451E}"/>
              </a:ext>
            </a:extLst>
          </p:cNvPr>
          <p:cNvSpPr/>
          <p:nvPr/>
        </p:nvSpPr>
        <p:spPr>
          <a:xfrm>
            <a:off x="274320" y="3270454"/>
            <a:ext cx="7487920" cy="2308324"/>
          </a:xfrm>
          <a:prstGeom prst="rect">
            <a:avLst/>
          </a:prstGeom>
        </p:spPr>
        <p:txBody>
          <a:bodyPr wrap="square">
            <a:spAutoFit/>
          </a:bodyPr>
          <a:lstStyle/>
          <a:p>
            <a:pPr lvl="0"/>
            <a:r>
              <a:rPr lang="en-GB" sz="2400" b="1" dirty="0"/>
              <a:t>At the back of the brain is the Cerebellum</a:t>
            </a:r>
          </a:p>
          <a:p>
            <a:pPr lvl="0"/>
            <a:endParaRPr lang="en-GB" sz="2400" b="1" dirty="0"/>
          </a:p>
          <a:p>
            <a:pPr lvl="0"/>
            <a:r>
              <a:rPr lang="en-GB" sz="2400" dirty="0"/>
              <a:t>	Balance</a:t>
            </a:r>
          </a:p>
          <a:p>
            <a:pPr lvl="0"/>
            <a:r>
              <a:rPr lang="en-GB" sz="2400" dirty="0"/>
              <a:t>	Posture</a:t>
            </a:r>
          </a:p>
          <a:p>
            <a:pPr lvl="0"/>
            <a:r>
              <a:rPr lang="en-GB" sz="2400" dirty="0"/>
              <a:t>	Co-ordination</a:t>
            </a:r>
          </a:p>
          <a:p>
            <a:pPr lvl="0"/>
            <a:r>
              <a:rPr lang="en-GB" sz="2400" dirty="0"/>
              <a:t>	</a:t>
            </a:r>
          </a:p>
        </p:txBody>
      </p:sp>
      <p:pic>
        <p:nvPicPr>
          <p:cNvPr id="11" name="Audio 10">
            <a:hlinkClick r:id="" action="ppaction://media"/>
            <a:extLst>
              <a:ext uri="{FF2B5EF4-FFF2-40B4-BE49-F238E27FC236}">
                <a16:creationId xmlns:a16="http://schemas.microsoft.com/office/drawing/2014/main" id="{8C4B4D3A-EF3D-F9CA-D9CE-8BF4C38388F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67984314"/>
      </p:ext>
    </p:extLst>
  </p:cSld>
  <p:clrMapOvr>
    <a:masterClrMapping/>
  </p:clrMapOvr>
  <mc:AlternateContent xmlns:mc="http://schemas.openxmlformats.org/markup-compatibility/2006" xmlns:p14="http://schemas.microsoft.com/office/powerpoint/2010/main">
    <mc:Choice Requires="p14">
      <p:transition spd="slow" p14:dur="2000" advTm="9776"/>
    </mc:Choice>
    <mc:Fallback xmlns="">
      <p:transition spd="slow" advTm="97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6">
            <a:extLst>
              <a:ext uri="{FF2B5EF4-FFF2-40B4-BE49-F238E27FC236}">
                <a16:creationId xmlns:a16="http://schemas.microsoft.com/office/drawing/2014/main" id="{9A92F7DC-801A-4D8D-9898-EC066D45C97C}"/>
              </a:ext>
            </a:extLst>
          </p:cNvPr>
          <p:cNvPicPr>
            <a:picLocks noGrp="1" noChangeAspect="1"/>
          </p:cNvPicPr>
          <p:nvPr>
            <p:ph idx="1"/>
          </p:nvPr>
        </p:nvPicPr>
        <p:blipFill>
          <a:blip r:embed="rId5"/>
          <a:stretch>
            <a:fillRect/>
          </a:stretch>
        </p:blipFill>
        <p:spPr>
          <a:xfrm>
            <a:off x="6248401" y="1216108"/>
            <a:ext cx="5821680" cy="4890211"/>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sp>
        <p:nvSpPr>
          <p:cNvPr id="8" name="Rectangle 7">
            <a:extLst>
              <a:ext uri="{FF2B5EF4-FFF2-40B4-BE49-F238E27FC236}">
                <a16:creationId xmlns:a16="http://schemas.microsoft.com/office/drawing/2014/main" id="{F8880D2D-E8C1-4F85-AE8F-773134E2451E}"/>
              </a:ext>
            </a:extLst>
          </p:cNvPr>
          <p:cNvSpPr/>
          <p:nvPr/>
        </p:nvSpPr>
        <p:spPr>
          <a:xfrm>
            <a:off x="274320" y="3249203"/>
            <a:ext cx="7487920" cy="3046988"/>
          </a:xfrm>
          <a:prstGeom prst="rect">
            <a:avLst/>
          </a:prstGeom>
        </p:spPr>
        <p:txBody>
          <a:bodyPr wrap="square">
            <a:spAutoFit/>
          </a:bodyPr>
          <a:lstStyle/>
          <a:p>
            <a:pPr lvl="0"/>
            <a:r>
              <a:rPr lang="en-GB" sz="2400" b="1" dirty="0"/>
              <a:t>The Brain Stem is located at the base of the brain</a:t>
            </a:r>
          </a:p>
          <a:p>
            <a:pPr lvl="0"/>
            <a:endParaRPr lang="en-GB" sz="2400" b="1" dirty="0"/>
          </a:p>
          <a:p>
            <a:pPr lvl="0"/>
            <a:r>
              <a:rPr lang="en-GB" sz="2400" dirty="0"/>
              <a:t>	Breathing</a:t>
            </a:r>
          </a:p>
          <a:p>
            <a:pPr lvl="0"/>
            <a:r>
              <a:rPr lang="en-GB" sz="2400" dirty="0"/>
              <a:t>	Heartbeat</a:t>
            </a:r>
          </a:p>
          <a:p>
            <a:pPr lvl="0"/>
            <a:r>
              <a:rPr lang="en-GB" sz="2400" dirty="0"/>
              <a:t>	Blood pressure</a:t>
            </a:r>
          </a:p>
          <a:p>
            <a:pPr lvl="0"/>
            <a:r>
              <a:rPr lang="en-GB" sz="2400" dirty="0"/>
              <a:t>	Coughing</a:t>
            </a:r>
          </a:p>
          <a:p>
            <a:pPr lvl="0"/>
            <a:r>
              <a:rPr lang="en-GB" sz="2400" dirty="0"/>
              <a:t>	Swallowing</a:t>
            </a:r>
          </a:p>
          <a:p>
            <a:pPr lvl="0"/>
            <a:r>
              <a:rPr lang="en-GB" sz="2400" dirty="0"/>
              <a:t>	</a:t>
            </a:r>
          </a:p>
        </p:txBody>
      </p:sp>
      <p:pic>
        <p:nvPicPr>
          <p:cNvPr id="9" name="Audio 8">
            <a:hlinkClick r:id="" action="ppaction://media"/>
            <a:extLst>
              <a:ext uri="{FF2B5EF4-FFF2-40B4-BE49-F238E27FC236}">
                <a16:creationId xmlns:a16="http://schemas.microsoft.com/office/drawing/2014/main" id="{C04118C9-95AD-14C3-B665-F20E366E2C3A}"/>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7384922"/>
      </p:ext>
    </p:extLst>
  </p:cSld>
  <p:clrMapOvr>
    <a:masterClrMapping/>
  </p:clrMapOvr>
  <mc:AlternateContent xmlns:mc="http://schemas.openxmlformats.org/markup-compatibility/2006" xmlns:p14="http://schemas.microsoft.com/office/powerpoint/2010/main">
    <mc:Choice Requires="p14">
      <p:transition spd="slow" p14:dur="2000" advTm="16458"/>
    </mc:Choice>
    <mc:Fallback xmlns="">
      <p:transition spd="slow" advTm="164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Brain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0" name="Content Placeholder 9">
            <a:extLst>
              <a:ext uri="{FF2B5EF4-FFF2-40B4-BE49-F238E27FC236}">
                <a16:creationId xmlns:a16="http://schemas.microsoft.com/office/drawing/2014/main" id="{5E259C68-0EDF-4468-9F69-EAB1F146B6B3}"/>
              </a:ext>
            </a:extLst>
          </p:cNvPr>
          <p:cNvPicPr>
            <a:picLocks noGrp="1" noChangeAspect="1"/>
          </p:cNvPicPr>
          <p:nvPr>
            <p:ph idx="1"/>
          </p:nvPr>
        </p:nvPicPr>
        <p:blipFill>
          <a:blip r:embed="rId5"/>
          <a:stretch>
            <a:fillRect/>
          </a:stretch>
        </p:blipFill>
        <p:spPr>
          <a:xfrm>
            <a:off x="6708404" y="1358900"/>
            <a:ext cx="5483596" cy="4533106"/>
          </a:xfrm>
          <a:prstGeom prst="rect">
            <a:avLst/>
          </a:prstGeom>
        </p:spPr>
      </p:pic>
      <p:sp>
        <p:nvSpPr>
          <p:cNvPr id="7" name="Rectangle 6">
            <a:extLst>
              <a:ext uri="{FF2B5EF4-FFF2-40B4-BE49-F238E27FC236}">
                <a16:creationId xmlns:a16="http://schemas.microsoft.com/office/drawing/2014/main" id="{8C4C6C6D-7A86-4789-9804-32022621043B}"/>
              </a:ext>
            </a:extLst>
          </p:cNvPr>
          <p:cNvSpPr/>
          <p:nvPr/>
        </p:nvSpPr>
        <p:spPr>
          <a:xfrm>
            <a:off x="612404" y="1358899"/>
            <a:ext cx="6096000" cy="4862870"/>
          </a:xfrm>
          <a:prstGeom prst="rect">
            <a:avLst/>
          </a:prstGeom>
        </p:spPr>
        <p:txBody>
          <a:bodyPr>
            <a:spAutoFit/>
          </a:bodyPr>
          <a:lstStyle/>
          <a:p>
            <a:r>
              <a:rPr lang="en-GB" sz="2200" b="1" dirty="0"/>
              <a:t>Ventricles</a:t>
            </a:r>
          </a:p>
          <a:p>
            <a:r>
              <a:rPr lang="en-GB" sz="2200" dirty="0"/>
              <a:t>Four interconnected chambers in the brain, filled with cerebrospinal fluid (CSF)</a:t>
            </a:r>
          </a:p>
          <a:p>
            <a:pPr marL="463550" lvl="1" indent="-285750">
              <a:buFont typeface="Arial" panose="020B0604020202020204" pitchFamily="34" charset="0"/>
              <a:buChar char="•"/>
            </a:pPr>
            <a:r>
              <a:rPr lang="en-GB" sz="2200" dirty="0"/>
              <a:t>Lateral ventricles (two) - located in each hemisphere of the cerebrum </a:t>
            </a:r>
          </a:p>
          <a:p>
            <a:pPr marL="463550" lvl="1" indent="-285750">
              <a:buFont typeface="Arial" panose="020B0604020202020204" pitchFamily="34" charset="0"/>
              <a:buChar char="•"/>
            </a:pPr>
            <a:r>
              <a:rPr lang="en-GB" sz="2200" dirty="0"/>
              <a:t>Third ventricle - a narrow cavity superior to the hypothalamus and between the right and left halves of the thalamus</a:t>
            </a:r>
          </a:p>
          <a:p>
            <a:pPr marL="463550" lvl="1" indent="-285750">
              <a:buFont typeface="Arial" panose="020B0604020202020204" pitchFamily="34" charset="0"/>
              <a:buChar char="•"/>
            </a:pPr>
            <a:r>
              <a:rPr lang="en-GB" sz="2200" dirty="0"/>
              <a:t>Fourth ventricle - lies between the brain stem and the cerebellum</a:t>
            </a:r>
          </a:p>
          <a:p>
            <a:pPr marL="463550" lvl="1" indent="-285750">
              <a:buFont typeface="Arial" panose="020B0604020202020204" pitchFamily="34" charset="0"/>
              <a:buChar char="•"/>
            </a:pPr>
            <a:endParaRPr lang="en-GB" sz="2200" dirty="0"/>
          </a:p>
          <a:p>
            <a:pPr marL="177800" lvl="1"/>
            <a:r>
              <a:rPr lang="en-GB" sz="2200" dirty="0"/>
              <a:t>The </a:t>
            </a:r>
            <a:r>
              <a:rPr lang="en-GB" sz="2200" b="1" dirty="0"/>
              <a:t>Choroid plexus </a:t>
            </a:r>
            <a:r>
              <a:rPr lang="en-GB" sz="2200" dirty="0"/>
              <a:t>is a separate structure within the ventricles which produces the cerebrospinal fluid </a:t>
            </a:r>
          </a:p>
        </p:txBody>
      </p:sp>
      <p:pic>
        <p:nvPicPr>
          <p:cNvPr id="9" name="Audio 8">
            <a:hlinkClick r:id="" action="ppaction://media"/>
            <a:extLst>
              <a:ext uri="{FF2B5EF4-FFF2-40B4-BE49-F238E27FC236}">
                <a16:creationId xmlns:a16="http://schemas.microsoft.com/office/drawing/2014/main" id="{2C9B1A11-F76D-AB6B-201F-BFEF9A0573B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13455212"/>
      </p:ext>
    </p:extLst>
  </p:cSld>
  <p:clrMapOvr>
    <a:masterClrMapping/>
  </p:clrMapOvr>
  <mc:AlternateContent xmlns:mc="http://schemas.openxmlformats.org/markup-compatibility/2006" xmlns:p14="http://schemas.microsoft.com/office/powerpoint/2010/main">
    <mc:Choice Requires="p14">
      <p:transition spd="slow" p14:dur="2000" advTm="19465"/>
    </mc:Choice>
    <mc:Fallback xmlns="">
      <p:transition spd="slow" advTm="194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Brain and Spinal Cord</a:t>
            </a:r>
          </a:p>
          <a:p>
            <a:pPr lvl="1"/>
            <a:r>
              <a:rPr lang="en-GB" dirty="0"/>
              <a:t>Introduction</a:t>
            </a:r>
          </a:p>
          <a:p>
            <a:pPr lvl="1"/>
            <a:r>
              <a:rPr lang="en-GB" dirty="0"/>
              <a:t>Anatomy &amp; Physiology</a:t>
            </a:r>
          </a:p>
          <a:p>
            <a:pPr lvl="1"/>
            <a:r>
              <a:rPr lang="en-GB" dirty="0"/>
              <a:t>Diagnosis</a:t>
            </a:r>
          </a:p>
          <a:p>
            <a:pPr lvl="1"/>
            <a:r>
              <a:rPr lang="en-GB" dirty="0"/>
              <a:t>Treatment</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04/12/2025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25" name="Audio 24">
            <a:hlinkClick r:id="" action="ppaction://media"/>
            <a:extLst>
              <a:ext uri="{FF2B5EF4-FFF2-40B4-BE49-F238E27FC236}">
                <a16:creationId xmlns:a16="http://schemas.microsoft.com/office/drawing/2014/main" id="{E8EE8005-3031-B971-0256-B32E1B630A5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524"/>
    </mc:Choice>
    <mc:Fallback xmlns="">
      <p:transition spd="slow" advTm="195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1818C854-C989-4323-8705-DA35DEC78F69}"/>
              </a:ext>
            </a:extLst>
          </p:cNvPr>
          <p:cNvPicPr>
            <a:picLocks noGrp="1" noChangeAspect="1"/>
          </p:cNvPicPr>
          <p:nvPr>
            <p:ph idx="1"/>
          </p:nvPr>
        </p:nvPicPr>
        <p:blipFill>
          <a:blip r:embed="rId5"/>
          <a:stretch>
            <a:fillRect/>
          </a:stretch>
        </p:blipFill>
        <p:spPr>
          <a:xfrm>
            <a:off x="7645158" y="1021424"/>
            <a:ext cx="4089642" cy="5377717"/>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7" name="Content Placeholder 10">
            <a:extLst>
              <a:ext uri="{FF2B5EF4-FFF2-40B4-BE49-F238E27FC236}">
                <a16:creationId xmlns:a16="http://schemas.microsoft.com/office/drawing/2014/main" id="{9171AAA0-6751-4D0A-9877-4C9215308A34}"/>
              </a:ext>
            </a:extLst>
          </p:cNvPr>
          <p:cNvSpPr txBox="1">
            <a:spLocks/>
          </p:cNvSpPr>
          <p:nvPr/>
        </p:nvSpPr>
        <p:spPr>
          <a:xfrm>
            <a:off x="838200" y="1435510"/>
            <a:ext cx="7145594" cy="4436479"/>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GB" dirty="0"/>
              <a:t>Deep within the brain are the Pituitary gland and the Pineal gland</a:t>
            </a:r>
          </a:p>
          <a:p>
            <a:pPr marL="285750" indent="-285750"/>
            <a:endParaRPr lang="en-GB" dirty="0"/>
          </a:p>
          <a:p>
            <a:pPr marL="742939" lvl="1" indent="-285750"/>
            <a:r>
              <a:rPr lang="en-GB" dirty="0"/>
              <a:t>The Pituitary gland affects growth, metabolic rate, egg / sperm production</a:t>
            </a:r>
          </a:p>
          <a:p>
            <a:pPr marL="285750" indent="-285750"/>
            <a:endParaRPr lang="en-GB" dirty="0"/>
          </a:p>
          <a:p>
            <a:pPr marL="742939" lvl="1" indent="-285750"/>
            <a:r>
              <a:rPr lang="en-GB" dirty="0"/>
              <a:t>The Pineal gland produces melatonin which regulates sleep</a:t>
            </a:r>
          </a:p>
          <a:p>
            <a:pPr marL="285750" indent="-285750"/>
            <a:endParaRPr lang="en-GB" dirty="0"/>
          </a:p>
          <a:p>
            <a:endParaRPr lang="en-GB" dirty="0"/>
          </a:p>
        </p:txBody>
      </p:sp>
      <p:pic>
        <p:nvPicPr>
          <p:cNvPr id="10" name="Audio 9">
            <a:hlinkClick r:id="" action="ppaction://media"/>
            <a:extLst>
              <a:ext uri="{FF2B5EF4-FFF2-40B4-BE49-F238E27FC236}">
                <a16:creationId xmlns:a16="http://schemas.microsoft.com/office/drawing/2014/main" id="{E398B30E-8C8C-326B-3DC5-15EFAD085A0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91933082"/>
      </p:ext>
    </p:extLst>
  </p:cSld>
  <p:clrMapOvr>
    <a:masterClrMapping/>
  </p:clrMapOvr>
  <mc:AlternateContent xmlns:mc="http://schemas.openxmlformats.org/markup-compatibility/2006" xmlns:p14="http://schemas.microsoft.com/office/powerpoint/2010/main">
    <mc:Choice Requires="p14">
      <p:transition spd="slow" p14:dur="2000" advTm="18245"/>
    </mc:Choice>
    <mc:Fallback xmlns="">
      <p:transition spd="slow" advTm="182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30602F2-7EA8-46D1-A82C-06390A4F732D}"/>
              </a:ext>
            </a:extLst>
          </p:cNvPr>
          <p:cNvPicPr>
            <a:picLocks noChangeAspect="1"/>
          </p:cNvPicPr>
          <p:nvPr/>
        </p:nvPicPr>
        <p:blipFill>
          <a:blip r:embed="rId5"/>
          <a:stretch>
            <a:fillRect/>
          </a:stretch>
        </p:blipFill>
        <p:spPr>
          <a:xfrm>
            <a:off x="5977585" y="2120900"/>
            <a:ext cx="6179183" cy="4175124"/>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Brain</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sp>
        <p:nvSpPr>
          <p:cNvPr id="8" name="Content Placeholder 7">
            <a:extLst>
              <a:ext uri="{FF2B5EF4-FFF2-40B4-BE49-F238E27FC236}">
                <a16:creationId xmlns:a16="http://schemas.microsoft.com/office/drawing/2014/main" id="{26258E8E-41F1-451A-8778-439CDC6CE48F}"/>
              </a:ext>
            </a:extLst>
          </p:cNvPr>
          <p:cNvSpPr>
            <a:spLocks noGrp="1"/>
          </p:cNvSpPr>
          <p:nvPr>
            <p:ph idx="1"/>
          </p:nvPr>
        </p:nvSpPr>
        <p:spPr>
          <a:xfrm>
            <a:off x="838200" y="1435510"/>
            <a:ext cx="6036325" cy="4741453"/>
          </a:xfrm>
        </p:spPr>
        <p:txBody>
          <a:bodyPr>
            <a:normAutofit lnSpcReduction="10000"/>
          </a:bodyPr>
          <a:lstStyle/>
          <a:p>
            <a:r>
              <a:rPr lang="en-GB" b="1" dirty="0"/>
              <a:t>Meninges </a:t>
            </a:r>
          </a:p>
          <a:p>
            <a:r>
              <a:rPr lang="en-GB" dirty="0"/>
              <a:t>A membrane covering the brain and spinal cord and it is composed of three layers: </a:t>
            </a:r>
          </a:p>
          <a:p>
            <a:pPr marL="463550" lvl="1" indent="-285750"/>
            <a:r>
              <a:rPr lang="en-GB" dirty="0"/>
              <a:t>Dura Mater - outermost layer </a:t>
            </a:r>
          </a:p>
          <a:p>
            <a:pPr marL="463550" lvl="1" indent="-285750"/>
            <a:r>
              <a:rPr lang="en-GB" dirty="0"/>
              <a:t>Arachnoid Mater - the middle layer</a:t>
            </a:r>
          </a:p>
          <a:p>
            <a:pPr marL="463550" lvl="1" indent="-285750"/>
            <a:r>
              <a:rPr lang="en-GB" dirty="0"/>
              <a:t>Pia Mater - innermost layer </a:t>
            </a:r>
          </a:p>
          <a:p>
            <a:pPr marL="463550" lvl="1" indent="-285750"/>
            <a:endParaRPr lang="en-GB" dirty="0"/>
          </a:p>
          <a:p>
            <a:pPr marL="463550" lvl="1" indent="-285750"/>
            <a:r>
              <a:rPr lang="en-GB" dirty="0"/>
              <a:t>Between the Arachnoid and Pia Mater, the subarachnoid space contains cerebrospinal fluid (CSF)</a:t>
            </a:r>
          </a:p>
          <a:p>
            <a:pPr marL="463550" lvl="1" indent="-285750"/>
            <a:r>
              <a:rPr lang="en-GB" dirty="0"/>
              <a:t>Tentorium - A specific fold of the meninges, which separates the cerebellum from the cerebrum</a:t>
            </a:r>
            <a:endParaRPr lang="en-GB" b="1" dirty="0"/>
          </a:p>
          <a:p>
            <a:pPr marL="463550" lvl="1" indent="-285750"/>
            <a:endParaRPr lang="en-GB" dirty="0"/>
          </a:p>
          <a:p>
            <a:endParaRPr lang="en-GB" dirty="0"/>
          </a:p>
        </p:txBody>
      </p:sp>
      <p:pic>
        <p:nvPicPr>
          <p:cNvPr id="14" name="Audio 13">
            <a:hlinkClick r:id="" action="ppaction://media"/>
            <a:extLst>
              <a:ext uri="{FF2B5EF4-FFF2-40B4-BE49-F238E27FC236}">
                <a16:creationId xmlns:a16="http://schemas.microsoft.com/office/drawing/2014/main" id="{69D2AECF-8338-6EA8-763A-B1F16BD9244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050" y="4718050"/>
            <a:ext cx="2057400" cy="2057400"/>
          </a:xfrm>
          <a:prstGeom prst="ellipse">
            <a:avLst/>
          </a:prstGeom>
        </p:spPr>
      </p:pic>
    </p:spTree>
    <p:extLst>
      <p:ext uri="{BB962C8B-B14F-4D97-AF65-F5344CB8AC3E}">
        <p14:creationId xmlns:p14="http://schemas.microsoft.com/office/powerpoint/2010/main" val="1405772823"/>
      </p:ext>
    </p:extLst>
  </p:cSld>
  <p:clrMapOvr>
    <a:masterClrMapping/>
  </p:clrMapOvr>
  <mc:AlternateContent xmlns:mc="http://schemas.openxmlformats.org/markup-compatibility/2006" xmlns:p14="http://schemas.microsoft.com/office/powerpoint/2010/main">
    <mc:Choice Requires="p14">
      <p:transition spd="slow" p14:dur="2000" advTm="26069"/>
    </mc:Choice>
    <mc:Fallback xmlns="">
      <p:transition spd="slow" advTm="260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AAC5C6F-5AE6-48A9-9B9C-5F79D10C7DD0}"/>
              </a:ext>
            </a:extLst>
          </p:cNvPr>
          <p:cNvPicPr>
            <a:picLocks noChangeAspect="1"/>
          </p:cNvPicPr>
          <p:nvPr/>
        </p:nvPicPr>
        <p:blipFill>
          <a:blip r:embed="rId5"/>
          <a:stretch>
            <a:fillRect/>
          </a:stretch>
        </p:blipFill>
        <p:spPr>
          <a:xfrm>
            <a:off x="7846832" y="1091339"/>
            <a:ext cx="4300338" cy="537542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Spinal Cord</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11" name="Content Placeholder 10">
            <a:extLst>
              <a:ext uri="{FF2B5EF4-FFF2-40B4-BE49-F238E27FC236}">
                <a16:creationId xmlns:a16="http://schemas.microsoft.com/office/drawing/2014/main" id="{F119060E-505A-499D-BC7A-036902982EE0}"/>
              </a:ext>
            </a:extLst>
          </p:cNvPr>
          <p:cNvSpPr>
            <a:spLocks noGrp="1"/>
          </p:cNvSpPr>
          <p:nvPr>
            <p:ph idx="1"/>
          </p:nvPr>
        </p:nvSpPr>
        <p:spPr>
          <a:xfrm>
            <a:off x="838200" y="1435510"/>
            <a:ext cx="7145594" cy="4436479"/>
          </a:xfrm>
        </p:spPr>
        <p:txBody>
          <a:bodyPr>
            <a:normAutofit/>
          </a:bodyPr>
          <a:lstStyle/>
          <a:p>
            <a:pPr marL="285750" indent="-285750"/>
            <a:r>
              <a:rPr lang="en-GB" dirty="0"/>
              <a:t>The Spinal Cord is continuous with the brain stem and extends from the foramen magnum at the base of the skull to the level of the first lumbar vertebra</a:t>
            </a:r>
          </a:p>
          <a:p>
            <a:pPr marL="285750" indent="-285750"/>
            <a:endParaRPr lang="en-GB" dirty="0"/>
          </a:p>
          <a:p>
            <a:pPr marL="285750" indent="-285750"/>
            <a:r>
              <a:rPr lang="en-GB" dirty="0"/>
              <a:t>It is divided into 31 segments with each segment giving rise to a pair of spinal nerves</a:t>
            </a:r>
          </a:p>
          <a:p>
            <a:endParaRPr lang="en-GB" dirty="0"/>
          </a:p>
        </p:txBody>
      </p:sp>
      <p:pic>
        <p:nvPicPr>
          <p:cNvPr id="20" name="Audio 19">
            <a:hlinkClick r:id="" action="ppaction://media"/>
            <a:extLst>
              <a:ext uri="{FF2B5EF4-FFF2-40B4-BE49-F238E27FC236}">
                <a16:creationId xmlns:a16="http://schemas.microsoft.com/office/drawing/2014/main" id="{B5A06758-6C8B-102B-FCEF-ACC538027F4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524675823"/>
      </p:ext>
    </p:extLst>
  </p:cSld>
  <p:clrMapOvr>
    <a:masterClrMapping/>
  </p:clrMapOvr>
  <mc:AlternateContent xmlns:mc="http://schemas.openxmlformats.org/markup-compatibility/2006" xmlns:p14="http://schemas.microsoft.com/office/powerpoint/2010/main">
    <mc:Choice Requires="p14">
      <p:transition spd="slow" p14:dur="2000" advTm="16678"/>
    </mc:Choice>
    <mc:Fallback xmlns="">
      <p:transition spd="slow" advTm="166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Brain &amp; CNS - Diagnosis</a:t>
            </a:r>
          </a:p>
        </p:txBody>
      </p:sp>
      <p:sp>
        <p:nvSpPr>
          <p:cNvPr id="6" name="Content Placeholder 2">
            <a:extLst>
              <a:ext uri="{FF2B5EF4-FFF2-40B4-BE49-F238E27FC236}">
                <a16:creationId xmlns:a16="http://schemas.microsoft.com/office/drawing/2014/main" id="{DC4AE724-4C5E-4879-A13D-350362B66E2F}"/>
              </a:ext>
            </a:extLst>
          </p:cNvPr>
          <p:cNvSpPr txBox="1">
            <a:spLocks/>
          </p:cNvSpPr>
          <p:nvPr/>
        </p:nvSpPr>
        <p:spPr>
          <a:xfrm>
            <a:off x="4792335" y="4026316"/>
            <a:ext cx="4128880"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Tx/>
              <a:buNone/>
            </a:pPr>
            <a:r>
              <a:rPr lang="en-GB" altLang="en-US" sz="2000" b="1" dirty="0">
                <a:solidFill>
                  <a:schemeClr val="tx1"/>
                </a:solidFill>
              </a:rPr>
              <a:t>In this section we will cover:</a:t>
            </a:r>
          </a:p>
          <a:p>
            <a:pPr marL="463550" lvl="1" indent="-285750" algn="l" fontAlgn="auto">
              <a:spcAft>
                <a:spcPts val="0"/>
              </a:spcAft>
              <a:buFont typeface="Arial" panose="020B0604020202020204" pitchFamily="34" charset="0"/>
              <a:buChar char="•"/>
            </a:pPr>
            <a:r>
              <a:rPr lang="en-GB" altLang="en-US" sz="2000" dirty="0">
                <a:solidFill>
                  <a:schemeClr val="tx1"/>
                </a:solidFill>
              </a:rPr>
              <a:t>Investigations</a:t>
            </a:r>
          </a:p>
          <a:p>
            <a:pPr marL="463550" lvl="1" indent="-285750" algn="l" fontAlgn="auto">
              <a:spcAft>
                <a:spcPts val="0"/>
              </a:spcAft>
              <a:buFont typeface="Arial" panose="020B0604020202020204" pitchFamily="34" charset="0"/>
              <a:buChar char="•"/>
            </a:pPr>
            <a:r>
              <a:rPr lang="en-GB" altLang="en-US" sz="20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0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000" dirty="0">
                <a:solidFill>
                  <a:schemeClr val="tx1"/>
                </a:solidFill>
              </a:rPr>
              <a:t>Stage</a:t>
            </a:r>
          </a:p>
          <a:p>
            <a:pPr marL="463550" lvl="1" indent="-285750" algn="l" fontAlgn="auto">
              <a:spcAft>
                <a:spcPts val="0"/>
              </a:spcAft>
              <a:buFont typeface="Arial" panose="020B0604020202020204" pitchFamily="34" charset="0"/>
              <a:buChar char="•"/>
            </a:pPr>
            <a:r>
              <a:rPr lang="en-GB" altLang="en-US" sz="2000" dirty="0">
                <a:solidFill>
                  <a:schemeClr val="tx1"/>
                </a:solidFill>
              </a:rPr>
              <a:t>Grade</a:t>
            </a:r>
          </a:p>
        </p:txBody>
      </p:sp>
      <p:pic>
        <p:nvPicPr>
          <p:cNvPr id="11" name="Audio 10">
            <a:hlinkClick r:id="" action="ppaction://media"/>
            <a:extLst>
              <a:ext uri="{FF2B5EF4-FFF2-40B4-BE49-F238E27FC236}">
                <a16:creationId xmlns:a16="http://schemas.microsoft.com/office/drawing/2014/main" id="{972BC852-854A-5516-E3B2-639AF341BF3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78254509"/>
      </p:ext>
    </p:extLst>
  </p:cSld>
  <p:clrMapOvr>
    <a:masterClrMapping/>
  </p:clrMapOvr>
  <mc:AlternateContent xmlns:mc="http://schemas.openxmlformats.org/markup-compatibility/2006" xmlns:p14="http://schemas.microsoft.com/office/powerpoint/2010/main">
    <mc:Choice Requires="p14">
      <p:transition spd="slow" p14:dur="2000" advTm="4767"/>
    </mc:Choice>
    <mc:Fallback xmlns="">
      <p:transition spd="slow" advTm="47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Investigations – Brain &amp; CNS</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0"/>
            <a:ext cx="5638800" cy="4741453"/>
          </a:xfrm>
        </p:spPr>
        <p:txBody>
          <a:bodyPr>
            <a:noAutofit/>
          </a:bodyPr>
          <a:lstStyle/>
          <a:p>
            <a:r>
              <a:rPr lang="en-GB" sz="2200" dirty="0"/>
              <a:t>X-ray </a:t>
            </a:r>
          </a:p>
          <a:p>
            <a:r>
              <a:rPr lang="en-GB" sz="2200" dirty="0"/>
              <a:t>CT scan</a:t>
            </a:r>
          </a:p>
          <a:p>
            <a:r>
              <a:rPr lang="en-GB" sz="2200" dirty="0"/>
              <a:t>MRI scan </a:t>
            </a:r>
          </a:p>
          <a:p>
            <a:r>
              <a:rPr lang="en-GB" sz="2200" dirty="0"/>
              <a:t>PET/CT scan </a:t>
            </a:r>
          </a:p>
          <a:p>
            <a:endParaRPr lang="en-GB" sz="2200" dirty="0"/>
          </a:p>
          <a:p>
            <a:r>
              <a:rPr lang="en-GB" sz="2200" dirty="0"/>
              <a:t>Biopsy </a:t>
            </a:r>
          </a:p>
          <a:p>
            <a:r>
              <a:rPr lang="en-GB" sz="2200" dirty="0"/>
              <a:t>Cytology – Cerebrospinal Fluid (CSF) via Lumbar puncture </a:t>
            </a:r>
          </a:p>
          <a:p>
            <a:r>
              <a:rPr lang="en-GB" sz="2200" dirty="0"/>
              <a:t>Molecular testing</a:t>
            </a:r>
          </a:p>
          <a:p>
            <a:endParaRPr lang="en-GB" sz="2200" dirty="0"/>
          </a:p>
        </p:txBody>
      </p:sp>
      <p:pic>
        <p:nvPicPr>
          <p:cNvPr id="7" name="Content Placeholder 8">
            <a:extLst>
              <a:ext uri="{FF2B5EF4-FFF2-40B4-BE49-F238E27FC236}">
                <a16:creationId xmlns:a16="http://schemas.microsoft.com/office/drawing/2014/main" id="{E4D965C9-D742-4D5D-AE51-5170177F8F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5061" y="1742172"/>
            <a:ext cx="5153724" cy="3447560"/>
          </a:xfrm>
          <a:prstGeom prst="rect">
            <a:avLst/>
          </a:prstGeom>
        </p:spPr>
      </p:pic>
      <p:pic>
        <p:nvPicPr>
          <p:cNvPr id="15" name="Audio 14">
            <a:hlinkClick r:id="" action="ppaction://media"/>
            <a:extLst>
              <a:ext uri="{FF2B5EF4-FFF2-40B4-BE49-F238E27FC236}">
                <a16:creationId xmlns:a16="http://schemas.microsoft.com/office/drawing/2014/main" id="{613B1BF7-EBD5-7B55-3728-A9B79D10F7D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53046132"/>
      </p:ext>
    </p:extLst>
  </p:cSld>
  <p:clrMapOvr>
    <a:masterClrMapping/>
  </p:clrMapOvr>
  <mc:AlternateContent xmlns:mc="http://schemas.openxmlformats.org/markup-compatibility/2006" xmlns:p14="http://schemas.microsoft.com/office/powerpoint/2010/main">
    <mc:Choice Requires="p14">
      <p:transition spd="slow" p14:dur="2000" advTm="27579"/>
    </mc:Choice>
    <mc:Fallback xmlns="">
      <p:transition spd="slow" advTm="275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Morphology</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199" y="1435510"/>
            <a:ext cx="6511389" cy="4741453"/>
          </a:xfrm>
        </p:spPr>
        <p:txBody>
          <a:bodyPr>
            <a:normAutofit fontScale="92500" lnSpcReduction="20000"/>
          </a:bodyPr>
          <a:lstStyle/>
          <a:p>
            <a:pPr marL="0" indent="0">
              <a:buNone/>
            </a:pPr>
            <a:r>
              <a:rPr lang="en-GB" dirty="0"/>
              <a:t>There are nearly 100 different types of brain tumours which are generally named after the type of cell they develop in</a:t>
            </a:r>
          </a:p>
          <a:p>
            <a:pPr marL="0" indent="0">
              <a:buNone/>
            </a:pPr>
            <a:br>
              <a:rPr lang="en-GB" dirty="0"/>
            </a:br>
            <a:r>
              <a:rPr lang="en-GB" dirty="0"/>
              <a:t>Most brain tumours develop from the cells that support the nerve cells of the brain called glial cells – glioma.  There are many sub-types of glial cell and the tumours are often defined according to their specific cell characteristics or cell mutations:</a:t>
            </a:r>
          </a:p>
          <a:p>
            <a:pPr marL="0" indent="0">
              <a:buNone/>
            </a:pPr>
            <a:endParaRPr lang="en-GB" dirty="0"/>
          </a:p>
          <a:p>
            <a:r>
              <a:rPr lang="en-GB" dirty="0"/>
              <a:t>Astrocytic tumours (Astrocytoma)</a:t>
            </a:r>
          </a:p>
          <a:p>
            <a:r>
              <a:rPr lang="en-GB" dirty="0"/>
              <a:t>Oligodendrogliomas </a:t>
            </a:r>
          </a:p>
          <a:p>
            <a:r>
              <a:rPr lang="en-GB" dirty="0"/>
              <a:t>Mixed gliomas </a:t>
            </a:r>
          </a:p>
          <a:p>
            <a:r>
              <a:rPr lang="en-GB" dirty="0"/>
              <a:t>Ependymomas </a:t>
            </a:r>
          </a:p>
          <a:p>
            <a:endParaRPr lang="en-GB" dirty="0"/>
          </a:p>
        </p:txBody>
      </p:sp>
      <p:pic>
        <p:nvPicPr>
          <p:cNvPr id="7" name="Picture 2">
            <a:extLst>
              <a:ext uri="{FF2B5EF4-FFF2-40B4-BE49-F238E27FC236}">
                <a16:creationId xmlns:a16="http://schemas.microsoft.com/office/drawing/2014/main" id="{25EADE94-2340-4229-9F13-F5E0133EEC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2545" y="1839410"/>
            <a:ext cx="6511389" cy="4397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Audio 15">
            <a:hlinkClick r:id="" action="ppaction://media"/>
            <a:extLst>
              <a:ext uri="{FF2B5EF4-FFF2-40B4-BE49-F238E27FC236}">
                <a16:creationId xmlns:a16="http://schemas.microsoft.com/office/drawing/2014/main" id="{5A6DC5EE-E9BD-F94B-8B3D-14BF6201FCE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62672177"/>
      </p:ext>
    </p:extLst>
  </p:cSld>
  <p:clrMapOvr>
    <a:masterClrMapping/>
  </p:clrMapOvr>
  <mc:AlternateContent xmlns:mc="http://schemas.openxmlformats.org/markup-compatibility/2006" xmlns:p14="http://schemas.microsoft.com/office/powerpoint/2010/main">
    <mc:Choice Requires="p14">
      <p:transition spd="slow" p14:dur="2000" advTm="41486"/>
    </mc:Choice>
    <mc:Fallback xmlns="">
      <p:transition spd="slow" advTm="414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Morphology - Brain &amp; CNS</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p:txBody>
          <a:bodyPr>
            <a:normAutofit fontScale="92500" lnSpcReduction="10000"/>
          </a:bodyPr>
          <a:lstStyle/>
          <a:p>
            <a:pPr marL="0" indent="0">
              <a:buNone/>
            </a:pPr>
            <a:r>
              <a:rPr lang="en-GB" dirty="0"/>
              <a:t>Other cells within the brain and CNS give rise to different types of tumours.  These include:</a:t>
            </a:r>
          </a:p>
          <a:p>
            <a:pPr lvl="1"/>
            <a:r>
              <a:rPr lang="en-GB" dirty="0"/>
              <a:t>Meningiomas – in the cells of the Meninges</a:t>
            </a:r>
          </a:p>
          <a:p>
            <a:pPr lvl="1"/>
            <a:r>
              <a:rPr lang="en-GB" dirty="0"/>
              <a:t>Neurilemmoma (Schwannoma) – Schwann cells: fatty cells on the outside of nerves</a:t>
            </a:r>
          </a:p>
          <a:p>
            <a:pPr lvl="1"/>
            <a:r>
              <a:rPr lang="en-GB" dirty="0"/>
              <a:t>Ganglioneuroma  - Ganglion cells</a:t>
            </a:r>
            <a:endParaRPr lang="en-GB" sz="600" dirty="0"/>
          </a:p>
          <a:p>
            <a:pPr lvl="1"/>
            <a:r>
              <a:rPr lang="en-GB" dirty="0"/>
              <a:t>Embryonal tumours – in cells that are left over from our developmental stage in utero (these can include medulloblastomas and atypical teratoid/rhabdoid tumours)</a:t>
            </a:r>
          </a:p>
          <a:p>
            <a:pPr lvl="1"/>
            <a:r>
              <a:rPr lang="en-GB" dirty="0"/>
              <a:t>Primary cerebral (or central nervous system) Lymphoma – started with Lymphocytes within the brain (or spinal cord)</a:t>
            </a:r>
          </a:p>
          <a:p>
            <a:pPr lvl="1"/>
            <a:r>
              <a:rPr lang="en-GB" dirty="0"/>
              <a:t>Choroid plexus tumours – in the area of the brain ventricles where cerebrospinal fluid is formed</a:t>
            </a:r>
          </a:p>
          <a:p>
            <a:pPr marL="0" indent="0">
              <a:buNone/>
            </a:pPr>
            <a:r>
              <a:rPr lang="en-GB" dirty="0"/>
              <a:t>Due to the range of possible types / subtypes of tumour it’s not possible to list all morphology codes here.  Please refer to the pathology report and your clinical team as well as the SNOMED CT Browser: </a:t>
            </a:r>
            <a:r>
              <a:rPr lang="en-GB" dirty="0">
                <a:hlinkClick r:id="rId5"/>
              </a:rPr>
              <a:t>https://termbrowser.nhs.uk/</a:t>
            </a:r>
            <a:r>
              <a:rPr lang="en-GB" dirty="0"/>
              <a:t> </a:t>
            </a:r>
          </a:p>
        </p:txBody>
      </p:sp>
      <p:pic>
        <p:nvPicPr>
          <p:cNvPr id="15" name="Audio 14">
            <a:hlinkClick r:id="" action="ppaction://media"/>
            <a:extLst>
              <a:ext uri="{FF2B5EF4-FFF2-40B4-BE49-F238E27FC236}">
                <a16:creationId xmlns:a16="http://schemas.microsoft.com/office/drawing/2014/main" id="{BBB087FB-F36F-2FB6-C5A5-9C7ACD5062C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54215482"/>
      </p:ext>
    </p:extLst>
  </p:cSld>
  <p:clrMapOvr>
    <a:masterClrMapping/>
  </p:clrMapOvr>
  <mc:AlternateContent xmlns:mc="http://schemas.openxmlformats.org/markup-compatibility/2006" xmlns:p14="http://schemas.microsoft.com/office/powerpoint/2010/main">
    <mc:Choice Requires="p14">
      <p:transition spd="slow" p14:dur="2000" advTm="18041"/>
    </mc:Choice>
    <mc:Fallback xmlns="">
      <p:transition spd="slow" advTm="180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Brain - Invasive ICD10</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0"/>
            <a:ext cx="4711700" cy="4741453"/>
          </a:xfrm>
        </p:spPr>
        <p:txBody>
          <a:bodyPr>
            <a:normAutofit lnSpcReduction="10000"/>
          </a:bodyPr>
          <a:lstStyle/>
          <a:p>
            <a:pPr marL="0" indent="0">
              <a:buNone/>
            </a:pPr>
            <a:r>
              <a:rPr lang="en-GB" sz="2200" b="1" dirty="0"/>
              <a:t>Meninges</a:t>
            </a:r>
          </a:p>
          <a:p>
            <a:r>
              <a:rPr lang="en-GB" sz="2200" b="1" dirty="0"/>
              <a:t>C70.0</a:t>
            </a:r>
            <a:r>
              <a:rPr lang="en-GB" sz="2200" dirty="0"/>
              <a:t> - Cerebral Meninges</a:t>
            </a:r>
          </a:p>
          <a:p>
            <a:r>
              <a:rPr lang="en-GB" sz="2200" b="1" dirty="0"/>
              <a:t>C70.1</a:t>
            </a:r>
            <a:r>
              <a:rPr lang="en-GB" sz="2200" dirty="0"/>
              <a:t> - Spinal Meninges</a:t>
            </a:r>
          </a:p>
          <a:p>
            <a:r>
              <a:rPr lang="en-GB" sz="2200" b="1" dirty="0"/>
              <a:t>C70.9</a:t>
            </a:r>
            <a:r>
              <a:rPr lang="en-GB" sz="2200" dirty="0"/>
              <a:t> - Meninges NOS </a:t>
            </a:r>
          </a:p>
          <a:p>
            <a:pPr marL="0" indent="0">
              <a:buNone/>
            </a:pPr>
            <a:r>
              <a:rPr lang="en-GB" sz="2200" b="1" dirty="0"/>
              <a:t>Endocrine &amp; related structures</a:t>
            </a:r>
          </a:p>
          <a:p>
            <a:r>
              <a:rPr lang="en-GB" sz="2200" b="1" dirty="0"/>
              <a:t>C75.1 </a:t>
            </a:r>
            <a:r>
              <a:rPr lang="en-GB" sz="2000" b="1" dirty="0"/>
              <a:t>- </a:t>
            </a:r>
            <a:r>
              <a:rPr lang="en-GB" sz="2200" dirty="0"/>
              <a:t>Pituitary gland </a:t>
            </a:r>
          </a:p>
          <a:p>
            <a:r>
              <a:rPr lang="en-GB" sz="2200" b="1" dirty="0"/>
              <a:t>C75.2 - </a:t>
            </a:r>
            <a:r>
              <a:rPr lang="en-GB" sz="2200" dirty="0"/>
              <a:t>Craniopharyngeal duc</a:t>
            </a:r>
            <a:r>
              <a:rPr lang="en-GB" sz="2000" b="1" dirty="0"/>
              <a:t>t </a:t>
            </a:r>
          </a:p>
          <a:p>
            <a:r>
              <a:rPr lang="en-GB" sz="2200" b="1" dirty="0"/>
              <a:t>C75.3 - </a:t>
            </a:r>
            <a:r>
              <a:rPr lang="en-GB" sz="2200" dirty="0"/>
              <a:t>Pineal gland </a:t>
            </a:r>
          </a:p>
          <a:p>
            <a:pPr marL="0" indent="0">
              <a:buNone/>
            </a:pPr>
            <a:r>
              <a:rPr lang="en-GB" sz="2200" b="1" dirty="0"/>
              <a:t>Primary cerebral or CNS Lymphoma</a:t>
            </a:r>
          </a:p>
          <a:p>
            <a:r>
              <a:rPr lang="en-GB" sz="2200" dirty="0"/>
              <a:t>Coded to the relevant Lymphoma ICD10 code</a:t>
            </a:r>
          </a:p>
          <a:p>
            <a:endParaRPr lang="en-GB" sz="2200" dirty="0"/>
          </a:p>
          <a:p>
            <a:endParaRPr lang="en-GB" sz="2200" dirty="0"/>
          </a:p>
          <a:p>
            <a:endParaRPr lang="en-GB" dirty="0"/>
          </a:p>
        </p:txBody>
      </p:sp>
      <p:sp>
        <p:nvSpPr>
          <p:cNvPr id="7" name="Content Placeholder 7">
            <a:extLst>
              <a:ext uri="{FF2B5EF4-FFF2-40B4-BE49-F238E27FC236}">
                <a16:creationId xmlns:a16="http://schemas.microsoft.com/office/drawing/2014/main" id="{9E3B084D-9333-46E8-A3AA-44410053A4BB}"/>
              </a:ext>
            </a:extLst>
          </p:cNvPr>
          <p:cNvSpPr txBox="1">
            <a:spLocks/>
          </p:cNvSpPr>
          <p:nvPr/>
        </p:nvSpPr>
        <p:spPr>
          <a:xfrm>
            <a:off x="6299200" y="1448620"/>
            <a:ext cx="5054600" cy="5018141"/>
          </a:xfrm>
          <a:prstGeom prst="rect">
            <a:avLst/>
          </a:prstGeom>
        </p:spPr>
        <p:txBody>
          <a:bodyPr vert="horz" lIns="91440" tIns="45720" rIns="91440" bIns="45720" rtlCol="0">
            <a:normAutofit fontScale="92500" lnSpcReduction="20000"/>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t>Brain </a:t>
            </a:r>
          </a:p>
          <a:p>
            <a:r>
              <a:rPr lang="en-GB" b="1" dirty="0"/>
              <a:t>C71.0</a:t>
            </a:r>
            <a:r>
              <a:rPr lang="en-GB" dirty="0"/>
              <a:t> - Cerebrum</a:t>
            </a:r>
          </a:p>
          <a:p>
            <a:r>
              <a:rPr lang="en-GB" b="1" dirty="0"/>
              <a:t>C71.1</a:t>
            </a:r>
            <a:r>
              <a:rPr lang="en-GB" dirty="0"/>
              <a:t> - Frontal lobe</a:t>
            </a:r>
          </a:p>
          <a:p>
            <a:r>
              <a:rPr lang="en-GB" b="1" dirty="0"/>
              <a:t>C71.2 </a:t>
            </a:r>
            <a:r>
              <a:rPr lang="en-GB" dirty="0"/>
              <a:t>- Temporal lobe</a:t>
            </a:r>
          </a:p>
          <a:p>
            <a:r>
              <a:rPr lang="en-GB" b="1" dirty="0"/>
              <a:t>C71.3</a:t>
            </a:r>
            <a:r>
              <a:rPr lang="en-GB" dirty="0"/>
              <a:t> - Parietal lobe</a:t>
            </a:r>
          </a:p>
          <a:p>
            <a:r>
              <a:rPr lang="en-GB" b="1" dirty="0"/>
              <a:t>C71.4</a:t>
            </a:r>
            <a:r>
              <a:rPr lang="en-GB" dirty="0"/>
              <a:t> - Occipital lobe</a:t>
            </a:r>
          </a:p>
          <a:p>
            <a:r>
              <a:rPr lang="en-GB" b="1" dirty="0"/>
              <a:t>C71.5</a:t>
            </a:r>
            <a:r>
              <a:rPr lang="en-GB" dirty="0"/>
              <a:t> - Ventricle, NOS (excludes fourth ventricle)</a:t>
            </a:r>
          </a:p>
          <a:p>
            <a:r>
              <a:rPr lang="en-GB" b="1" dirty="0"/>
              <a:t>C71.6</a:t>
            </a:r>
            <a:r>
              <a:rPr lang="en-GB" dirty="0"/>
              <a:t> - Cerebellum, NOS</a:t>
            </a:r>
          </a:p>
          <a:p>
            <a:r>
              <a:rPr lang="en-GB" b="1" dirty="0"/>
              <a:t>C71.7</a:t>
            </a:r>
            <a:r>
              <a:rPr lang="en-GB" dirty="0"/>
              <a:t> - Brain stem / fourth ventricle / Infratentorial NOS</a:t>
            </a:r>
          </a:p>
          <a:p>
            <a:r>
              <a:rPr lang="en-GB" b="1" dirty="0"/>
              <a:t>C71.8</a:t>
            </a:r>
            <a:r>
              <a:rPr lang="en-GB" dirty="0"/>
              <a:t> - Overlapping lesion of brain</a:t>
            </a:r>
          </a:p>
          <a:p>
            <a:r>
              <a:rPr lang="en-GB" b="1" dirty="0"/>
              <a:t>C71.9</a:t>
            </a:r>
            <a:r>
              <a:rPr lang="en-GB" dirty="0"/>
              <a:t> - Brain, NOS</a:t>
            </a:r>
            <a:endParaRPr lang="en-GB" b="1" dirty="0"/>
          </a:p>
        </p:txBody>
      </p:sp>
      <p:pic>
        <p:nvPicPr>
          <p:cNvPr id="15" name="Audio 14">
            <a:hlinkClick r:id="" action="ppaction://media"/>
            <a:extLst>
              <a:ext uri="{FF2B5EF4-FFF2-40B4-BE49-F238E27FC236}">
                <a16:creationId xmlns:a16="http://schemas.microsoft.com/office/drawing/2014/main" id="{77382E25-AE11-7053-00DC-BBB95852F433}"/>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23049442"/>
      </p:ext>
    </p:extLst>
  </p:cSld>
  <p:clrMapOvr>
    <a:masterClrMapping/>
  </p:clrMapOvr>
  <mc:AlternateContent xmlns:mc="http://schemas.openxmlformats.org/markup-compatibility/2006" xmlns:p14="http://schemas.microsoft.com/office/powerpoint/2010/main">
    <mc:Choice Requires="p14">
      <p:transition spd="slow" p14:dur="2000" advTm="39870"/>
    </mc:Choice>
    <mc:Fallback xmlns="">
      <p:transition spd="slow" advTm="398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Benign ICD10</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0"/>
            <a:ext cx="4711700" cy="4741453"/>
          </a:xfrm>
        </p:spPr>
        <p:txBody>
          <a:bodyPr>
            <a:normAutofit/>
          </a:bodyPr>
          <a:lstStyle/>
          <a:p>
            <a:pPr marL="0" indent="0">
              <a:buNone/>
            </a:pPr>
            <a:r>
              <a:rPr lang="en-GB" sz="2200" b="1" dirty="0"/>
              <a:t>Meninges </a:t>
            </a:r>
          </a:p>
          <a:p>
            <a:r>
              <a:rPr lang="en-GB" sz="2200" b="1" dirty="0"/>
              <a:t>D32.0</a:t>
            </a:r>
            <a:r>
              <a:rPr lang="en-GB" sz="2200" dirty="0"/>
              <a:t> - Cerebral Meninges</a:t>
            </a:r>
          </a:p>
          <a:p>
            <a:r>
              <a:rPr lang="en-GB" sz="2200" b="1" dirty="0"/>
              <a:t>D32.1</a:t>
            </a:r>
            <a:r>
              <a:rPr lang="en-GB" sz="2200" dirty="0"/>
              <a:t> - Spinal Meninges</a:t>
            </a:r>
          </a:p>
          <a:p>
            <a:r>
              <a:rPr lang="en-GB" sz="2200" b="1" dirty="0"/>
              <a:t>D32.9</a:t>
            </a:r>
            <a:r>
              <a:rPr lang="en-GB" sz="2200" dirty="0"/>
              <a:t> - Meninges NOS </a:t>
            </a:r>
          </a:p>
          <a:p>
            <a:endParaRPr lang="en-GB" sz="2200" dirty="0"/>
          </a:p>
          <a:p>
            <a:pPr marL="0" indent="0">
              <a:buNone/>
            </a:pPr>
            <a:r>
              <a:rPr lang="en-GB" sz="2200" b="1" dirty="0"/>
              <a:t>Endocrine &amp; related structures</a:t>
            </a:r>
          </a:p>
          <a:p>
            <a:r>
              <a:rPr lang="en-GB" sz="2200" b="1" dirty="0"/>
              <a:t>D35.2 </a:t>
            </a:r>
            <a:r>
              <a:rPr lang="en-GB" sz="2000" b="1" dirty="0"/>
              <a:t>- </a:t>
            </a:r>
            <a:r>
              <a:rPr lang="en-GB" sz="2200" dirty="0"/>
              <a:t>Pituitary gland </a:t>
            </a:r>
          </a:p>
          <a:p>
            <a:r>
              <a:rPr lang="en-GB" sz="2200" b="1" dirty="0"/>
              <a:t>D35.3 - </a:t>
            </a:r>
            <a:r>
              <a:rPr lang="en-GB" sz="2200" dirty="0" err="1"/>
              <a:t>Craniopharyngeal</a:t>
            </a:r>
            <a:r>
              <a:rPr lang="en-GB" sz="2200" dirty="0"/>
              <a:t> duc</a:t>
            </a:r>
            <a:r>
              <a:rPr lang="en-GB" sz="2000" b="1" dirty="0"/>
              <a:t>t </a:t>
            </a:r>
          </a:p>
          <a:p>
            <a:r>
              <a:rPr lang="en-GB" sz="2200" b="1" dirty="0"/>
              <a:t>D35.4 - </a:t>
            </a:r>
            <a:r>
              <a:rPr lang="en-GB" sz="2200" dirty="0"/>
              <a:t>Pineal gland </a:t>
            </a:r>
          </a:p>
          <a:p>
            <a:endParaRPr lang="en-GB" sz="2200" dirty="0"/>
          </a:p>
          <a:p>
            <a:endParaRPr lang="en-GB" dirty="0"/>
          </a:p>
        </p:txBody>
      </p:sp>
      <p:sp>
        <p:nvSpPr>
          <p:cNvPr id="7" name="Content Placeholder 7">
            <a:extLst>
              <a:ext uri="{FF2B5EF4-FFF2-40B4-BE49-F238E27FC236}">
                <a16:creationId xmlns:a16="http://schemas.microsoft.com/office/drawing/2014/main" id="{9E3B084D-9333-46E8-A3AA-44410053A4BB}"/>
              </a:ext>
            </a:extLst>
          </p:cNvPr>
          <p:cNvSpPr txBox="1">
            <a:spLocks/>
          </p:cNvSpPr>
          <p:nvPr/>
        </p:nvSpPr>
        <p:spPr>
          <a:xfrm>
            <a:off x="6299200" y="1448620"/>
            <a:ext cx="5054600" cy="501814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t>Brain </a:t>
            </a:r>
          </a:p>
          <a:p>
            <a:r>
              <a:rPr lang="en-GB" b="1" dirty="0"/>
              <a:t>D33.0</a:t>
            </a:r>
            <a:r>
              <a:rPr lang="en-GB" dirty="0"/>
              <a:t> – Brain, supratentorial</a:t>
            </a:r>
          </a:p>
          <a:p>
            <a:pPr lvl="1"/>
            <a:r>
              <a:rPr lang="en-GB" dirty="0"/>
              <a:t>Cerebral ventricle</a:t>
            </a:r>
          </a:p>
          <a:p>
            <a:pPr lvl="1"/>
            <a:r>
              <a:rPr lang="en-GB" dirty="0"/>
              <a:t>Cerebrum</a:t>
            </a:r>
          </a:p>
          <a:p>
            <a:pPr lvl="1"/>
            <a:r>
              <a:rPr lang="en-GB" dirty="0"/>
              <a:t>All lobes</a:t>
            </a:r>
          </a:p>
          <a:p>
            <a:r>
              <a:rPr lang="en-GB" b="1" dirty="0"/>
              <a:t>D33.1</a:t>
            </a:r>
            <a:r>
              <a:rPr lang="en-GB" dirty="0"/>
              <a:t> – Brain, infratentorial</a:t>
            </a:r>
          </a:p>
          <a:p>
            <a:pPr lvl="1"/>
            <a:r>
              <a:rPr lang="en-GB" dirty="0"/>
              <a:t>Brain stem</a:t>
            </a:r>
          </a:p>
          <a:p>
            <a:pPr lvl="1"/>
            <a:r>
              <a:rPr lang="en-GB" dirty="0"/>
              <a:t>Cerebellum</a:t>
            </a:r>
          </a:p>
          <a:p>
            <a:pPr lvl="1"/>
            <a:r>
              <a:rPr lang="en-GB" dirty="0"/>
              <a:t>Fourth ventricle</a:t>
            </a:r>
          </a:p>
          <a:p>
            <a:r>
              <a:rPr lang="en-GB" b="1" dirty="0"/>
              <a:t>D33.2 </a:t>
            </a:r>
            <a:r>
              <a:rPr lang="en-GB" dirty="0"/>
              <a:t>– Brain, unspecified</a:t>
            </a:r>
          </a:p>
        </p:txBody>
      </p:sp>
      <p:pic>
        <p:nvPicPr>
          <p:cNvPr id="12" name="Audio 11">
            <a:hlinkClick r:id="" action="ppaction://media"/>
            <a:extLst>
              <a:ext uri="{FF2B5EF4-FFF2-40B4-BE49-F238E27FC236}">
                <a16:creationId xmlns:a16="http://schemas.microsoft.com/office/drawing/2014/main" id="{622458C4-2449-B7B3-F23B-A1B2BD0EF37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52084140"/>
      </p:ext>
    </p:extLst>
  </p:cSld>
  <p:clrMapOvr>
    <a:masterClrMapping/>
  </p:clrMapOvr>
  <mc:AlternateContent xmlns:mc="http://schemas.openxmlformats.org/markup-compatibility/2006" xmlns:p14="http://schemas.microsoft.com/office/powerpoint/2010/main">
    <mc:Choice Requires="p14">
      <p:transition spd="slow" p14:dur="2000" advTm="7372"/>
    </mc:Choice>
    <mc:Fallback xmlns="">
      <p:transition spd="slow" advTm="73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Central Nervous System</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1" y="1454202"/>
            <a:ext cx="4711700" cy="4899706"/>
          </a:xfrm>
        </p:spPr>
        <p:txBody>
          <a:bodyPr>
            <a:normAutofit fontScale="77500" lnSpcReduction="20000"/>
          </a:bodyPr>
          <a:lstStyle/>
          <a:p>
            <a:pPr marL="0" indent="0">
              <a:buNone/>
            </a:pPr>
            <a:r>
              <a:rPr lang="en-GB" b="1" dirty="0"/>
              <a:t>Spinal Cord, Cranial Nerves, and other parts of the Central Nervous System - </a:t>
            </a:r>
            <a:r>
              <a:rPr lang="en-GB" sz="2500" b="1" dirty="0"/>
              <a:t>Invasive</a:t>
            </a:r>
          </a:p>
          <a:p>
            <a:r>
              <a:rPr lang="en-GB" b="1" dirty="0"/>
              <a:t>C72.0</a:t>
            </a:r>
            <a:r>
              <a:rPr lang="en-GB" dirty="0"/>
              <a:t> - Spinal cord</a:t>
            </a:r>
          </a:p>
          <a:p>
            <a:r>
              <a:rPr lang="en-GB" b="1" dirty="0"/>
              <a:t>C72.1</a:t>
            </a:r>
            <a:r>
              <a:rPr lang="en-GB" dirty="0"/>
              <a:t> - Cauda equina</a:t>
            </a:r>
          </a:p>
          <a:p>
            <a:r>
              <a:rPr lang="en-GB" b="1" dirty="0"/>
              <a:t>C72.2</a:t>
            </a:r>
            <a:r>
              <a:rPr lang="en-GB" dirty="0"/>
              <a:t> - Olfactory nerve</a:t>
            </a:r>
          </a:p>
          <a:p>
            <a:r>
              <a:rPr lang="en-GB" b="1" dirty="0"/>
              <a:t>C72.3</a:t>
            </a:r>
            <a:r>
              <a:rPr lang="en-GB" dirty="0"/>
              <a:t> - Optic nerve</a:t>
            </a:r>
          </a:p>
          <a:p>
            <a:r>
              <a:rPr lang="en-GB" b="1" dirty="0"/>
              <a:t>C72.4</a:t>
            </a:r>
            <a:r>
              <a:rPr lang="en-GB" dirty="0"/>
              <a:t> - Acoustic nerve</a:t>
            </a:r>
          </a:p>
          <a:p>
            <a:r>
              <a:rPr lang="en-GB" b="1" dirty="0"/>
              <a:t>C72.5</a:t>
            </a:r>
            <a:r>
              <a:rPr lang="en-GB" dirty="0"/>
              <a:t> - Cranial nerve, NOS</a:t>
            </a:r>
          </a:p>
          <a:p>
            <a:r>
              <a:rPr lang="en-GB" b="1" dirty="0"/>
              <a:t>C72.8</a:t>
            </a:r>
            <a:r>
              <a:rPr lang="en-GB" dirty="0"/>
              <a:t> - Overlapping lesion of brain and central nervous system</a:t>
            </a:r>
          </a:p>
          <a:p>
            <a:r>
              <a:rPr lang="en-GB" b="1" dirty="0"/>
              <a:t>C72.9</a:t>
            </a:r>
            <a:r>
              <a:rPr lang="en-GB" dirty="0"/>
              <a:t> - Nervous system, NOS</a:t>
            </a:r>
          </a:p>
          <a:p>
            <a:pPr marL="0" indent="0">
              <a:buNone/>
            </a:pPr>
            <a:r>
              <a:rPr lang="en-GB" sz="2400" b="1" dirty="0"/>
              <a:t>Primary cerebral or CNS Lymphoma</a:t>
            </a:r>
          </a:p>
          <a:p>
            <a:r>
              <a:rPr lang="en-GB" sz="2400" dirty="0"/>
              <a:t>Coded to the relevant Lymphoma ICD10 code</a:t>
            </a:r>
          </a:p>
        </p:txBody>
      </p:sp>
      <p:sp>
        <p:nvSpPr>
          <p:cNvPr id="7" name="Content Placeholder 7">
            <a:extLst>
              <a:ext uri="{FF2B5EF4-FFF2-40B4-BE49-F238E27FC236}">
                <a16:creationId xmlns:a16="http://schemas.microsoft.com/office/drawing/2014/main" id="{9E3B084D-9333-46E8-A3AA-44410053A4BB}"/>
              </a:ext>
            </a:extLst>
          </p:cNvPr>
          <p:cNvSpPr txBox="1">
            <a:spLocks/>
          </p:cNvSpPr>
          <p:nvPr/>
        </p:nvSpPr>
        <p:spPr>
          <a:xfrm>
            <a:off x="6642100" y="1448620"/>
            <a:ext cx="4711700" cy="4741453"/>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b="1" dirty="0"/>
          </a:p>
        </p:txBody>
      </p:sp>
      <p:sp>
        <p:nvSpPr>
          <p:cNvPr id="9" name="Content Placeholder 7">
            <a:extLst>
              <a:ext uri="{FF2B5EF4-FFF2-40B4-BE49-F238E27FC236}">
                <a16:creationId xmlns:a16="http://schemas.microsoft.com/office/drawing/2014/main" id="{251D70F6-F947-47A2-B401-1D73CE61F54C}"/>
              </a:ext>
            </a:extLst>
          </p:cNvPr>
          <p:cNvSpPr txBox="1">
            <a:spLocks/>
          </p:cNvSpPr>
          <p:nvPr/>
        </p:nvSpPr>
        <p:spPr>
          <a:xfrm>
            <a:off x="6642100" y="1349781"/>
            <a:ext cx="4711700" cy="4741453"/>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200" b="1" dirty="0"/>
              <a:t>Spinal Cord, Cranial Nerves, and other parts of the Central Nervous System - Benign</a:t>
            </a:r>
          </a:p>
          <a:p>
            <a:r>
              <a:rPr lang="en-GB" sz="2200" b="1" dirty="0"/>
              <a:t>D33.3</a:t>
            </a:r>
            <a:r>
              <a:rPr lang="en-GB" sz="2200" dirty="0"/>
              <a:t> - Cranial nerves</a:t>
            </a:r>
          </a:p>
          <a:p>
            <a:r>
              <a:rPr lang="en-GB" sz="2200" b="1" dirty="0"/>
              <a:t>D33.4</a:t>
            </a:r>
            <a:r>
              <a:rPr lang="en-GB" sz="2200" dirty="0"/>
              <a:t> - Spinal cord</a:t>
            </a:r>
          </a:p>
          <a:p>
            <a:r>
              <a:rPr lang="en-GB" sz="2200" b="1" dirty="0"/>
              <a:t>D33.7</a:t>
            </a:r>
            <a:r>
              <a:rPr lang="en-GB" sz="2200" dirty="0"/>
              <a:t> – Other specified parts of Central Nervous System</a:t>
            </a:r>
          </a:p>
          <a:p>
            <a:r>
              <a:rPr lang="en-GB" sz="2200" b="1" dirty="0"/>
              <a:t>D33.9</a:t>
            </a:r>
            <a:r>
              <a:rPr lang="en-GB" sz="2200" dirty="0"/>
              <a:t> – Central Nervous System, unspecified</a:t>
            </a:r>
          </a:p>
          <a:p>
            <a:endParaRPr lang="en-GB" sz="2200" dirty="0"/>
          </a:p>
        </p:txBody>
      </p:sp>
      <p:pic>
        <p:nvPicPr>
          <p:cNvPr id="21" name="Audio 20">
            <a:hlinkClick r:id="" action="ppaction://media"/>
            <a:extLst>
              <a:ext uri="{FF2B5EF4-FFF2-40B4-BE49-F238E27FC236}">
                <a16:creationId xmlns:a16="http://schemas.microsoft.com/office/drawing/2014/main" id="{7FFF6AE4-93C2-770E-B0BC-DE003414131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88157528"/>
      </p:ext>
    </p:extLst>
  </p:cSld>
  <p:clrMapOvr>
    <a:masterClrMapping/>
  </p:clrMapOvr>
  <mc:AlternateContent xmlns:mc="http://schemas.openxmlformats.org/markup-compatibility/2006" xmlns:p14="http://schemas.microsoft.com/office/powerpoint/2010/main">
    <mc:Choice Requires="p14">
      <p:transition spd="slow" p14:dur="2000" advTm="8732"/>
    </mc:Choice>
    <mc:Fallback xmlns="">
      <p:transition spd="slow" advTm="87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Brain &amp; CNS - 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Causes and risk factors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Signs and symptoms</a:t>
            </a:r>
          </a:p>
          <a:p>
            <a:pPr>
              <a:buFontTx/>
              <a:buNone/>
            </a:pPr>
            <a:endParaRPr lang="en-GB" altLang="en-US" sz="2000" dirty="0">
              <a:solidFill>
                <a:prstClr val="black"/>
              </a:solidFill>
              <a:latin typeface="Arial" panose="020B0604020202020204"/>
            </a:endParaRPr>
          </a:p>
        </p:txBody>
      </p:sp>
      <p:pic>
        <p:nvPicPr>
          <p:cNvPr id="24" name="Audio 23">
            <a:hlinkClick r:id="" action="ppaction://media"/>
            <a:extLst>
              <a:ext uri="{FF2B5EF4-FFF2-40B4-BE49-F238E27FC236}">
                <a16:creationId xmlns:a16="http://schemas.microsoft.com/office/drawing/2014/main" id="{9DAD010F-7426-4F6D-AB22-44A0D7D784B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74675069"/>
      </p:ext>
    </p:extLst>
  </p:cSld>
  <p:clrMapOvr>
    <a:masterClrMapping/>
  </p:clrMapOvr>
  <mc:AlternateContent xmlns:mc="http://schemas.openxmlformats.org/markup-compatibility/2006" xmlns:p14="http://schemas.microsoft.com/office/powerpoint/2010/main">
    <mc:Choice Requires="p14">
      <p:transition spd="slow" p14:dur="2000" advTm="6105"/>
    </mc:Choice>
    <mc:Fallback xmlns="">
      <p:transition spd="slow" advTm="61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Topography – Brain &amp; CNS - Non-invasive ICD10</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0"/>
            <a:ext cx="4711700" cy="4741453"/>
          </a:xfrm>
        </p:spPr>
        <p:txBody>
          <a:bodyPr>
            <a:normAutofit/>
          </a:bodyPr>
          <a:lstStyle/>
          <a:p>
            <a:pPr marL="0" indent="0">
              <a:buNone/>
            </a:pPr>
            <a:r>
              <a:rPr lang="en-GB" sz="2200" b="1" dirty="0"/>
              <a:t>Meninges </a:t>
            </a:r>
          </a:p>
          <a:p>
            <a:r>
              <a:rPr lang="en-GB" sz="2200" b="1" dirty="0"/>
              <a:t>D42.0</a:t>
            </a:r>
            <a:r>
              <a:rPr lang="en-GB" sz="2200" dirty="0"/>
              <a:t> - Cerebral Meninges</a:t>
            </a:r>
          </a:p>
          <a:p>
            <a:r>
              <a:rPr lang="en-GB" sz="2200" b="1" dirty="0"/>
              <a:t>D42.1</a:t>
            </a:r>
            <a:r>
              <a:rPr lang="en-GB" sz="2200" dirty="0"/>
              <a:t> - Spinal Meninges</a:t>
            </a:r>
          </a:p>
          <a:p>
            <a:r>
              <a:rPr lang="en-GB" sz="2200" b="1" dirty="0"/>
              <a:t>D42.9</a:t>
            </a:r>
            <a:r>
              <a:rPr lang="en-GB" sz="2200" dirty="0"/>
              <a:t> - Meninges NOS </a:t>
            </a:r>
          </a:p>
          <a:p>
            <a:endParaRPr lang="en-GB" sz="2200" dirty="0"/>
          </a:p>
          <a:p>
            <a:pPr marL="0" indent="0">
              <a:buNone/>
            </a:pPr>
            <a:r>
              <a:rPr lang="en-GB" sz="2200" b="1" dirty="0"/>
              <a:t>Endocrine &amp; related structures</a:t>
            </a:r>
          </a:p>
          <a:p>
            <a:r>
              <a:rPr lang="en-GB" sz="2200" b="1" dirty="0"/>
              <a:t>D44.3 </a:t>
            </a:r>
            <a:r>
              <a:rPr lang="en-GB" sz="2000" b="1" dirty="0"/>
              <a:t>- </a:t>
            </a:r>
            <a:r>
              <a:rPr lang="en-GB" sz="2200" dirty="0"/>
              <a:t>Pituitary gland </a:t>
            </a:r>
          </a:p>
          <a:p>
            <a:r>
              <a:rPr lang="en-GB" sz="2200" b="1" dirty="0"/>
              <a:t>D44.4 - </a:t>
            </a:r>
            <a:r>
              <a:rPr lang="en-GB" sz="2200" dirty="0" err="1"/>
              <a:t>Craniopharyngeal</a:t>
            </a:r>
            <a:r>
              <a:rPr lang="en-GB" sz="2200" dirty="0"/>
              <a:t> duc</a:t>
            </a:r>
            <a:r>
              <a:rPr lang="en-GB" sz="2000" b="1" dirty="0"/>
              <a:t>t </a:t>
            </a:r>
          </a:p>
          <a:p>
            <a:r>
              <a:rPr lang="en-GB" sz="2200" b="1" dirty="0"/>
              <a:t>D44.5 - </a:t>
            </a:r>
            <a:r>
              <a:rPr lang="en-GB" sz="2200" dirty="0"/>
              <a:t>Pineal gland </a:t>
            </a:r>
          </a:p>
          <a:p>
            <a:endParaRPr lang="en-GB" sz="2200" dirty="0"/>
          </a:p>
          <a:p>
            <a:endParaRPr lang="en-GB" dirty="0"/>
          </a:p>
        </p:txBody>
      </p:sp>
      <p:sp>
        <p:nvSpPr>
          <p:cNvPr id="7" name="Content Placeholder 7">
            <a:extLst>
              <a:ext uri="{FF2B5EF4-FFF2-40B4-BE49-F238E27FC236}">
                <a16:creationId xmlns:a16="http://schemas.microsoft.com/office/drawing/2014/main" id="{9E3B084D-9333-46E8-A3AA-44410053A4BB}"/>
              </a:ext>
            </a:extLst>
          </p:cNvPr>
          <p:cNvSpPr txBox="1">
            <a:spLocks/>
          </p:cNvSpPr>
          <p:nvPr/>
        </p:nvSpPr>
        <p:spPr>
          <a:xfrm>
            <a:off x="6299200" y="1448620"/>
            <a:ext cx="5054600" cy="501814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t>Brain &amp; Central Nervous System</a:t>
            </a:r>
          </a:p>
          <a:p>
            <a:r>
              <a:rPr lang="en-GB" b="1" dirty="0"/>
              <a:t>D43.0</a:t>
            </a:r>
            <a:r>
              <a:rPr lang="en-GB" dirty="0"/>
              <a:t> – Brain, supratentorial</a:t>
            </a:r>
          </a:p>
          <a:p>
            <a:r>
              <a:rPr lang="en-GB" b="1" dirty="0"/>
              <a:t>D43.1</a:t>
            </a:r>
            <a:r>
              <a:rPr lang="en-GB" dirty="0"/>
              <a:t> – Brain, infratentorial</a:t>
            </a:r>
          </a:p>
          <a:p>
            <a:r>
              <a:rPr lang="en-GB" b="1" dirty="0"/>
              <a:t>D43.2 </a:t>
            </a:r>
            <a:r>
              <a:rPr lang="en-GB" dirty="0"/>
              <a:t>– Brain, unspecified</a:t>
            </a:r>
          </a:p>
          <a:p>
            <a:r>
              <a:rPr lang="en-GB" b="1" dirty="0"/>
              <a:t>D43.3 </a:t>
            </a:r>
            <a:r>
              <a:rPr lang="en-GB" dirty="0"/>
              <a:t>– Cranial nerves</a:t>
            </a:r>
          </a:p>
          <a:p>
            <a:r>
              <a:rPr lang="en-GB" b="1" dirty="0"/>
              <a:t>D43.4 </a:t>
            </a:r>
            <a:r>
              <a:rPr lang="en-GB" dirty="0"/>
              <a:t>– Spinal cord</a:t>
            </a:r>
          </a:p>
          <a:p>
            <a:r>
              <a:rPr lang="en-GB" b="1" dirty="0"/>
              <a:t>D43.7 </a:t>
            </a:r>
            <a:r>
              <a:rPr lang="en-GB" dirty="0"/>
              <a:t>– Other parts of Central Nervous System</a:t>
            </a:r>
          </a:p>
          <a:p>
            <a:r>
              <a:rPr lang="en-GB" b="1" dirty="0"/>
              <a:t>D43.9 </a:t>
            </a:r>
            <a:r>
              <a:rPr lang="en-GB" dirty="0"/>
              <a:t>– Central Nervous System, unspecified</a:t>
            </a:r>
          </a:p>
          <a:p>
            <a:endParaRPr lang="en-GB" dirty="0"/>
          </a:p>
        </p:txBody>
      </p:sp>
      <p:pic>
        <p:nvPicPr>
          <p:cNvPr id="16" name="Audio 15">
            <a:hlinkClick r:id="" action="ppaction://media"/>
            <a:extLst>
              <a:ext uri="{FF2B5EF4-FFF2-40B4-BE49-F238E27FC236}">
                <a16:creationId xmlns:a16="http://schemas.microsoft.com/office/drawing/2014/main" id="{3CBBC1EB-93C0-B62A-A6E8-07E8D67CA84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16826265"/>
      </p:ext>
    </p:extLst>
  </p:cSld>
  <p:clrMapOvr>
    <a:masterClrMapping/>
  </p:clrMapOvr>
  <mc:AlternateContent xmlns:mc="http://schemas.openxmlformats.org/markup-compatibility/2006" xmlns:p14="http://schemas.microsoft.com/office/powerpoint/2010/main">
    <mc:Choice Requires="p14">
      <p:transition spd="slow" p14:dur="2000" advTm="25517"/>
    </mc:Choice>
    <mc:Fallback xmlns="">
      <p:transition spd="slow" advTm="25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Stage – Brain &amp; CNS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975067"/>
          </a:xfrm>
        </p:spPr>
        <p:txBody>
          <a:bodyPr>
            <a:normAutofit/>
          </a:bodyPr>
          <a:lstStyle/>
          <a:p>
            <a:pPr marL="0" indent="0">
              <a:buNone/>
            </a:pPr>
            <a:r>
              <a:rPr lang="en-GB" dirty="0">
                <a:latin typeface="+mn-lt"/>
              </a:rPr>
              <a:t>Most tumours of the brain and central nervous system are not considered to be stageable in TNM. The tumours that are stageable with an M0-M4 Chang stage are:</a:t>
            </a:r>
          </a:p>
          <a:p>
            <a:r>
              <a:rPr lang="en-GB" b="1" dirty="0">
                <a:latin typeface="+mn-lt"/>
              </a:rPr>
              <a:t>Central nervous system germ cell tumours </a:t>
            </a:r>
            <a:r>
              <a:rPr lang="en-GB" dirty="0">
                <a:latin typeface="+mn-lt"/>
              </a:rPr>
              <a:t>(these include germinomas and non-germinomas.  Non-germinomas of the CNS include the sub-categories: embryonal carcinomas, endodermal sinus/yolk sac tumours and specific teratomas)</a:t>
            </a:r>
          </a:p>
          <a:p>
            <a:r>
              <a:rPr lang="en-GB" b="1" dirty="0">
                <a:latin typeface="+mn-lt"/>
              </a:rPr>
              <a:t>CNS embryonal tumours</a:t>
            </a:r>
            <a:r>
              <a:rPr lang="en-GB" dirty="0">
                <a:latin typeface="+mn-lt"/>
              </a:rPr>
              <a:t>, NOS</a:t>
            </a:r>
          </a:p>
          <a:p>
            <a:r>
              <a:rPr lang="en-GB" b="1" dirty="0">
                <a:latin typeface="+mn-lt"/>
              </a:rPr>
              <a:t>Atypical teratoid/rhabdoid tumours </a:t>
            </a:r>
            <a:r>
              <a:rPr lang="en-GB" dirty="0">
                <a:latin typeface="+mn-lt"/>
              </a:rPr>
              <a:t>(ATRT)</a:t>
            </a:r>
          </a:p>
          <a:p>
            <a:r>
              <a:rPr lang="en-GB" b="1" dirty="0">
                <a:latin typeface="+mn-lt"/>
              </a:rPr>
              <a:t>Pineoblastoma</a:t>
            </a:r>
          </a:p>
          <a:p>
            <a:r>
              <a:rPr lang="en-GB" b="1" dirty="0">
                <a:latin typeface="+mn-lt"/>
              </a:rPr>
              <a:t>Ependymoma</a:t>
            </a:r>
          </a:p>
          <a:p>
            <a:endParaRPr lang="en-GB" dirty="0">
              <a:latin typeface="+mn-lt"/>
            </a:endParaRPr>
          </a:p>
          <a:p>
            <a:pPr marL="457189" lvl="1" indent="0">
              <a:buNone/>
            </a:pPr>
            <a:endParaRPr lang="en-GB" sz="2600" b="0" i="0" dirty="0">
              <a:effectLst/>
              <a:highlight>
                <a:srgbClr val="FFFF00"/>
              </a:highlight>
              <a:latin typeface="+mn-lt"/>
            </a:endParaRPr>
          </a:p>
          <a:p>
            <a:pPr lvl="1"/>
            <a:endParaRPr lang="en-GB" sz="2400" dirty="0">
              <a:highlight>
                <a:srgbClr val="FFFF00"/>
              </a:highlight>
              <a:cs typeface="Arial" pitchFamily="34" charset="0"/>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21" name="Audio 20">
            <a:hlinkClick r:id="" action="ppaction://media"/>
            <a:extLst>
              <a:ext uri="{FF2B5EF4-FFF2-40B4-BE49-F238E27FC236}">
                <a16:creationId xmlns:a16="http://schemas.microsoft.com/office/drawing/2014/main" id="{9E12D67D-B8EE-A712-EF8A-DEF9150FD47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50070838"/>
      </p:ext>
    </p:extLst>
  </p:cSld>
  <p:clrMapOvr>
    <a:masterClrMapping/>
  </p:clrMapOvr>
  <mc:AlternateContent xmlns:mc="http://schemas.openxmlformats.org/markup-compatibility/2006" xmlns:p14="http://schemas.microsoft.com/office/powerpoint/2010/main">
    <mc:Choice Requires="p14">
      <p:transition spd="slow" p14:dur="2000" advTm="12855"/>
    </mc:Choice>
    <mc:Fallback xmlns="">
      <p:transition spd="slow" advTm="128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Stage – Brain &amp; CNS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975067"/>
          </a:xfrm>
        </p:spPr>
        <p:txBody>
          <a:bodyPr>
            <a:normAutofit/>
          </a:bodyPr>
          <a:lstStyle/>
          <a:p>
            <a:r>
              <a:rPr lang="en-GB" b="1" dirty="0">
                <a:latin typeface="+mn-lt"/>
              </a:rPr>
              <a:t>Medulloblastoma</a:t>
            </a:r>
            <a:r>
              <a:rPr lang="en-GB" dirty="0">
                <a:latin typeface="+mn-lt"/>
              </a:rPr>
              <a:t> </a:t>
            </a:r>
          </a:p>
          <a:p>
            <a:pPr lvl="1"/>
            <a:r>
              <a:rPr lang="en-GB" dirty="0">
                <a:latin typeface="+mn-lt"/>
              </a:rPr>
              <a:t>for diagnosis dates up to 31</a:t>
            </a:r>
            <a:r>
              <a:rPr lang="en-GB" baseline="30000" dirty="0">
                <a:latin typeface="+mn-lt"/>
              </a:rPr>
              <a:t>st</a:t>
            </a:r>
            <a:r>
              <a:rPr lang="en-GB" dirty="0">
                <a:latin typeface="+mn-lt"/>
              </a:rPr>
              <a:t> December 2025 a Chang stage is required</a:t>
            </a:r>
          </a:p>
          <a:p>
            <a:pPr lvl="1"/>
            <a:r>
              <a:rPr lang="en-GB" dirty="0">
                <a:latin typeface="+mn-lt"/>
              </a:rPr>
              <a:t>for diagnosis dates from </a:t>
            </a:r>
            <a:r>
              <a:rPr lang="en-GB" b="1" dirty="0">
                <a:latin typeface="+mn-lt"/>
              </a:rPr>
              <a:t>1</a:t>
            </a:r>
            <a:r>
              <a:rPr lang="en-GB" b="1" baseline="30000" dirty="0">
                <a:latin typeface="+mn-lt"/>
              </a:rPr>
              <a:t>st</a:t>
            </a:r>
            <a:r>
              <a:rPr lang="en-GB" b="1" dirty="0">
                <a:latin typeface="+mn-lt"/>
              </a:rPr>
              <a:t> January 2026</a:t>
            </a:r>
            <a:r>
              <a:rPr lang="en-GB" dirty="0">
                <a:latin typeface="+mn-lt"/>
              </a:rPr>
              <a:t>, either a TNM v9 stage or a Chang stage may be submitted</a:t>
            </a:r>
          </a:p>
          <a:p>
            <a:pPr lvl="2"/>
            <a:r>
              <a:rPr lang="en-US" dirty="0"/>
              <a:t>Please note that the TNM version must be accurately recorded – if you are unable to amend the version on your cancer data management system, please refer to your line manager</a:t>
            </a:r>
          </a:p>
          <a:p>
            <a:pPr lvl="2"/>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2"/>
            <a:r>
              <a:rPr lang="en-GB" b="1" dirty="0"/>
              <a:t>Patient staged using TNM9 not TNM8 as per CR2070</a:t>
            </a:r>
            <a:endParaRPr lang="en-US" dirty="0"/>
          </a:p>
          <a:p>
            <a:pPr lvl="1"/>
            <a:endParaRPr lang="en-GB" dirty="0">
              <a:latin typeface="+mn-lt"/>
            </a:endParaRPr>
          </a:p>
          <a:p>
            <a:endParaRPr lang="en-GB" dirty="0">
              <a:latin typeface="+mn-lt"/>
            </a:endParaRPr>
          </a:p>
          <a:p>
            <a:pPr marL="457189" lvl="1" indent="0">
              <a:buNone/>
            </a:pPr>
            <a:endParaRPr lang="en-GB" sz="2600" b="0" i="0" dirty="0">
              <a:effectLst/>
              <a:highlight>
                <a:srgbClr val="FFFF00"/>
              </a:highlight>
              <a:latin typeface="+mn-lt"/>
            </a:endParaRPr>
          </a:p>
          <a:p>
            <a:pPr lvl="1"/>
            <a:endParaRPr lang="en-GB" sz="2400" dirty="0">
              <a:highlight>
                <a:srgbClr val="FFFF00"/>
              </a:highlight>
              <a:cs typeface="Arial" pitchFamily="34" charset="0"/>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3" name="Audio 12">
            <a:hlinkClick r:id="" action="ppaction://media"/>
            <a:extLst>
              <a:ext uri="{FF2B5EF4-FFF2-40B4-BE49-F238E27FC236}">
                <a16:creationId xmlns:a16="http://schemas.microsoft.com/office/drawing/2014/main" id="{012BF5CB-F138-7128-BF73-9532332EC80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10936948"/>
      </p:ext>
    </p:extLst>
  </p:cSld>
  <p:clrMapOvr>
    <a:masterClrMapping/>
  </p:clrMapOvr>
  <mc:AlternateContent xmlns:mc="http://schemas.openxmlformats.org/markup-compatibility/2006" xmlns:p14="http://schemas.microsoft.com/office/powerpoint/2010/main">
    <mc:Choice Requires="p14">
      <p:transition spd="slow" p14:dur="2000" advTm="13173"/>
    </mc:Choice>
    <mc:Fallback xmlns="">
      <p:transition spd="slow" advTm="131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Stage – Brain &amp; CNS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t>An M0-M4 Chang stage should be recorded for all Chang-stageable tumours.  A staging data sheet for Brain &amp; CNS - Chang Stage may be downloaded from: </a:t>
            </a:r>
            <a:r>
              <a:rPr lang="en-GB" dirty="0">
                <a:hlinkClick r:id="rId5"/>
              </a:rPr>
              <a:t>https://digital.nhs.uk/ndrs/data/cancer-data-training-materials/staging-sheets</a:t>
            </a:r>
            <a:r>
              <a:rPr lang="en-GB" dirty="0"/>
              <a:t> </a:t>
            </a:r>
          </a:p>
          <a:p>
            <a:endParaRPr lang="en-GB" dirty="0">
              <a:highlight>
                <a:srgbClr val="FFFF00"/>
              </a:highlight>
            </a:endParaRPr>
          </a:p>
          <a:p>
            <a:endParaRPr lang="en-GB" dirty="0">
              <a:highlight>
                <a:srgbClr val="FFFF00"/>
              </a:highlight>
            </a:endParaRPr>
          </a:p>
          <a:p>
            <a:pPr marL="0" indent="0">
              <a:buNone/>
            </a:pPr>
            <a:endParaRPr lang="en-GB" dirty="0">
              <a:latin typeface="+mn-lt"/>
            </a:endParaRPr>
          </a:p>
          <a:p>
            <a:pPr marL="0" indent="0">
              <a:buNone/>
            </a:pPr>
            <a:endParaRPr lang="en-GB" dirty="0">
              <a:latin typeface="+mn-lt"/>
            </a:endParaRPr>
          </a:p>
          <a:p>
            <a:pPr marL="0" indent="0">
              <a:buNone/>
            </a:pPr>
            <a:endParaRPr lang="en-GB" dirty="0">
              <a:latin typeface="+mn-lt"/>
            </a:endParaRPr>
          </a:p>
          <a:p>
            <a:endParaRPr lang="en-GB" dirty="0">
              <a:latin typeface="+mn-lt"/>
            </a:endParaRPr>
          </a:p>
          <a:p>
            <a:pPr marL="457189" lvl="1" indent="0">
              <a:buNone/>
            </a:pPr>
            <a:endParaRPr lang="en-GB" sz="2600" b="0" i="0" dirty="0">
              <a:effectLst/>
              <a:highlight>
                <a:srgbClr val="FFFF00"/>
              </a:highlight>
              <a:latin typeface="+mn-lt"/>
            </a:endParaRPr>
          </a:p>
          <a:p>
            <a:pPr lvl="1"/>
            <a:endParaRPr lang="en-GB" sz="2400" dirty="0">
              <a:highlight>
                <a:srgbClr val="FFFF00"/>
              </a:highlight>
              <a:cs typeface="Arial" pitchFamily="34" charset="0"/>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 name="Picture 9">
            <a:extLst>
              <a:ext uri="{FF2B5EF4-FFF2-40B4-BE49-F238E27FC236}">
                <a16:creationId xmlns:a16="http://schemas.microsoft.com/office/drawing/2014/main" id="{AA21E832-7126-9555-73F0-31B006D9DB3E}"/>
              </a:ext>
            </a:extLst>
          </p:cNvPr>
          <p:cNvPicPr>
            <a:picLocks noChangeAspect="1"/>
          </p:cNvPicPr>
          <p:nvPr/>
        </p:nvPicPr>
        <p:blipFill>
          <a:blip r:embed="rId6"/>
          <a:stretch>
            <a:fillRect/>
          </a:stretch>
        </p:blipFill>
        <p:spPr>
          <a:xfrm>
            <a:off x="1909178" y="3548486"/>
            <a:ext cx="8373644" cy="1771897"/>
          </a:xfrm>
          <a:prstGeom prst="rect">
            <a:avLst/>
          </a:prstGeom>
        </p:spPr>
      </p:pic>
      <p:pic>
        <p:nvPicPr>
          <p:cNvPr id="11" name="Audio 10">
            <a:hlinkClick r:id="" action="ppaction://media"/>
            <a:extLst>
              <a:ext uri="{FF2B5EF4-FFF2-40B4-BE49-F238E27FC236}">
                <a16:creationId xmlns:a16="http://schemas.microsoft.com/office/drawing/2014/main" id="{31D945E1-D32B-E20D-EDC9-594E9C69841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08943216"/>
      </p:ext>
    </p:extLst>
  </p:cSld>
  <p:clrMapOvr>
    <a:masterClrMapping/>
  </p:clrMapOvr>
  <mc:AlternateContent xmlns:mc="http://schemas.openxmlformats.org/markup-compatibility/2006" xmlns:p14="http://schemas.microsoft.com/office/powerpoint/2010/main">
    <mc:Choice Requires="p14">
      <p:transition spd="slow" p14:dur="2000" advTm="9062"/>
    </mc:Choice>
    <mc:Fallback xmlns="">
      <p:transition spd="slow" advTm="90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Grade – Brain &amp; CNS</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1"/>
            <a:ext cx="10515600" cy="1193390"/>
          </a:xfrm>
        </p:spPr>
        <p:txBody>
          <a:bodyPr>
            <a:normAutofit/>
          </a:bodyPr>
          <a:lstStyle/>
          <a:p>
            <a:pPr>
              <a:spcBef>
                <a:spcPct val="0"/>
              </a:spcBef>
              <a:buNone/>
            </a:pPr>
            <a:r>
              <a:rPr lang="en-GB" altLang="en-US" b="1" dirty="0"/>
              <a:t>World Health Organization (WHO) grading system.</a:t>
            </a:r>
          </a:p>
          <a:p>
            <a:pPr marL="0" indent="0">
              <a:spcBef>
                <a:spcPct val="0"/>
              </a:spcBef>
              <a:buNone/>
            </a:pPr>
            <a:r>
              <a:rPr lang="en-GB" altLang="en-US" dirty="0"/>
              <a:t>Captures not just differentiation and biological behaviour, but also prognostic factors, acting as guidance for treatment plans.</a:t>
            </a:r>
            <a:endParaRPr lang="en-US" b="1" dirty="0"/>
          </a:p>
          <a:p>
            <a:endParaRPr lang="en-GB" dirty="0"/>
          </a:p>
        </p:txBody>
      </p:sp>
      <p:sp>
        <p:nvSpPr>
          <p:cNvPr id="9" name="Content Placeholder 7">
            <a:extLst>
              <a:ext uri="{FF2B5EF4-FFF2-40B4-BE49-F238E27FC236}">
                <a16:creationId xmlns:a16="http://schemas.microsoft.com/office/drawing/2014/main" id="{56C0792B-7851-463D-BF7F-63E9E35E44BF}"/>
              </a:ext>
            </a:extLst>
          </p:cNvPr>
          <p:cNvSpPr txBox="1">
            <a:spLocks/>
          </p:cNvSpPr>
          <p:nvPr/>
        </p:nvSpPr>
        <p:spPr>
          <a:xfrm>
            <a:off x="6299200" y="2824107"/>
            <a:ext cx="5613400" cy="366006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0"/>
              <a:buNone/>
              <a:defRPr/>
            </a:pPr>
            <a:r>
              <a:rPr lang="en-US" sz="2800" b="1" dirty="0">
                <a:solidFill>
                  <a:schemeClr val="bg1"/>
                </a:solidFill>
              </a:rPr>
              <a:t>Grades III &amp; IV are HIGH GRADE</a:t>
            </a:r>
          </a:p>
          <a:p>
            <a:pPr>
              <a:buFont typeface="Wingdings" charset="0"/>
              <a:buNone/>
              <a:defRPr/>
            </a:pPr>
            <a:r>
              <a:rPr lang="en-US" dirty="0">
                <a:solidFill>
                  <a:schemeClr val="bg1"/>
                </a:solidFill>
              </a:rPr>
              <a:t>Grade III</a:t>
            </a:r>
          </a:p>
          <a:p>
            <a:pPr>
              <a:defRPr/>
            </a:pPr>
            <a:r>
              <a:rPr lang="en-US" dirty="0">
                <a:solidFill>
                  <a:schemeClr val="bg1"/>
                </a:solidFill>
              </a:rPr>
              <a:t>Malignant needing surgery</a:t>
            </a:r>
          </a:p>
          <a:p>
            <a:pPr marL="0" indent="0">
              <a:buNone/>
              <a:defRPr/>
            </a:pPr>
            <a:r>
              <a:rPr lang="en-US" dirty="0">
                <a:solidFill>
                  <a:schemeClr val="bg1"/>
                </a:solidFill>
              </a:rPr>
              <a:t>Grade IV</a:t>
            </a:r>
          </a:p>
          <a:p>
            <a:pPr>
              <a:defRPr/>
            </a:pPr>
            <a:r>
              <a:rPr lang="en-US" dirty="0">
                <a:solidFill>
                  <a:schemeClr val="bg1"/>
                </a:solidFill>
              </a:rPr>
              <a:t>Highly malignant</a:t>
            </a:r>
          </a:p>
          <a:p>
            <a:pPr>
              <a:defRPr/>
            </a:pPr>
            <a:r>
              <a:rPr lang="en-US" dirty="0">
                <a:solidFill>
                  <a:schemeClr val="bg1"/>
                </a:solidFill>
              </a:rPr>
              <a:t>Can progress rapidly</a:t>
            </a:r>
          </a:p>
        </p:txBody>
      </p:sp>
      <p:sp>
        <p:nvSpPr>
          <p:cNvPr id="10" name="Content Placeholder 7">
            <a:extLst>
              <a:ext uri="{FF2B5EF4-FFF2-40B4-BE49-F238E27FC236}">
                <a16:creationId xmlns:a16="http://schemas.microsoft.com/office/drawing/2014/main" id="{99B080DB-F904-406C-BD0A-E61D62663276}"/>
              </a:ext>
            </a:extLst>
          </p:cNvPr>
          <p:cNvSpPr txBox="1">
            <a:spLocks/>
          </p:cNvSpPr>
          <p:nvPr/>
        </p:nvSpPr>
        <p:spPr>
          <a:xfrm>
            <a:off x="838200" y="2824107"/>
            <a:ext cx="5054600" cy="366006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0"/>
              <a:buNone/>
              <a:defRPr/>
            </a:pPr>
            <a:r>
              <a:rPr lang="en-US" sz="2800" b="1" dirty="0"/>
              <a:t>Grades I &amp; II are LOW GRADE</a:t>
            </a:r>
          </a:p>
          <a:p>
            <a:pPr>
              <a:buFont typeface="Wingdings" charset="0"/>
              <a:buNone/>
              <a:defRPr/>
            </a:pPr>
            <a:r>
              <a:rPr lang="en-US" dirty="0"/>
              <a:t>Grade I </a:t>
            </a:r>
          </a:p>
          <a:p>
            <a:pPr>
              <a:defRPr/>
            </a:pPr>
            <a:r>
              <a:rPr lang="en-US" dirty="0"/>
              <a:t>Slow growing</a:t>
            </a:r>
          </a:p>
          <a:p>
            <a:pPr>
              <a:defRPr/>
            </a:pPr>
            <a:r>
              <a:rPr lang="en-US" dirty="0"/>
              <a:t>Less likely to recur</a:t>
            </a:r>
          </a:p>
          <a:p>
            <a:pPr marL="0" indent="0">
              <a:buNone/>
              <a:defRPr/>
            </a:pPr>
            <a:r>
              <a:rPr lang="en-US" dirty="0"/>
              <a:t>Grade II</a:t>
            </a:r>
          </a:p>
          <a:p>
            <a:pPr>
              <a:defRPr/>
            </a:pPr>
            <a:r>
              <a:rPr lang="en-US" dirty="0"/>
              <a:t>Slow growing</a:t>
            </a:r>
          </a:p>
          <a:p>
            <a:pPr>
              <a:defRPr/>
            </a:pPr>
            <a:r>
              <a:rPr lang="en-US" dirty="0"/>
              <a:t>Can be infiltrative &amp; may recur.</a:t>
            </a:r>
            <a:endParaRPr lang="en-GB" b="1" dirty="0"/>
          </a:p>
        </p:txBody>
      </p:sp>
      <p:pic>
        <p:nvPicPr>
          <p:cNvPr id="13" name="Audio 12">
            <a:hlinkClick r:id="" action="ppaction://media"/>
            <a:extLst>
              <a:ext uri="{FF2B5EF4-FFF2-40B4-BE49-F238E27FC236}">
                <a16:creationId xmlns:a16="http://schemas.microsoft.com/office/drawing/2014/main" id="{F4C9494A-6566-25FE-7B38-BBADAE2A1B9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49063680"/>
      </p:ext>
    </p:extLst>
  </p:cSld>
  <p:clrMapOvr>
    <a:masterClrMapping/>
  </p:clrMapOvr>
  <mc:AlternateContent xmlns:mc="http://schemas.openxmlformats.org/markup-compatibility/2006" xmlns:p14="http://schemas.microsoft.com/office/powerpoint/2010/main">
    <mc:Choice Requires="p14">
      <p:transition spd="slow" p14:dur="2000" advTm="10222"/>
    </mc:Choice>
    <mc:Fallback xmlns="">
      <p:transition spd="slow" advTm="102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Grade – Brain &amp; CNS</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sp>
        <p:nvSpPr>
          <p:cNvPr id="8" name="Content Placeholder 7">
            <a:extLst>
              <a:ext uri="{FF2B5EF4-FFF2-40B4-BE49-F238E27FC236}">
                <a16:creationId xmlns:a16="http://schemas.microsoft.com/office/drawing/2014/main" id="{38973012-37FC-4014-870F-5298694751E7}"/>
              </a:ext>
            </a:extLst>
          </p:cNvPr>
          <p:cNvSpPr>
            <a:spLocks noGrp="1"/>
          </p:cNvSpPr>
          <p:nvPr>
            <p:ph idx="1"/>
          </p:nvPr>
        </p:nvSpPr>
        <p:spPr>
          <a:xfrm>
            <a:off x="838200" y="1435511"/>
            <a:ext cx="10515600" cy="1193390"/>
          </a:xfrm>
        </p:spPr>
        <p:txBody>
          <a:bodyPr>
            <a:normAutofit/>
          </a:bodyPr>
          <a:lstStyle/>
          <a:p>
            <a:pPr>
              <a:spcBef>
                <a:spcPct val="0"/>
              </a:spcBef>
              <a:buNone/>
            </a:pPr>
            <a:r>
              <a:rPr lang="en-GB" altLang="en-US" b="1" dirty="0"/>
              <a:t>World Health Organization (WHO) grading system.</a:t>
            </a:r>
          </a:p>
          <a:p>
            <a:pPr marL="0" indent="0">
              <a:spcBef>
                <a:spcPct val="0"/>
              </a:spcBef>
              <a:buNone/>
            </a:pPr>
            <a:r>
              <a:rPr lang="en-GB" altLang="en-US" dirty="0"/>
              <a:t>Captures not just differentiation and biological behaviour, but also prognostic factors, acting as guidance for treatment plans.</a:t>
            </a:r>
            <a:endParaRPr lang="en-US" b="1" dirty="0"/>
          </a:p>
          <a:p>
            <a:endParaRPr lang="en-GB" dirty="0"/>
          </a:p>
        </p:txBody>
      </p:sp>
      <p:sp>
        <p:nvSpPr>
          <p:cNvPr id="7" name="Content Placeholder 7">
            <a:extLst>
              <a:ext uri="{FF2B5EF4-FFF2-40B4-BE49-F238E27FC236}">
                <a16:creationId xmlns:a16="http://schemas.microsoft.com/office/drawing/2014/main" id="{FE6A742B-9BD2-4716-92D3-0C8AD8F0430B}"/>
              </a:ext>
            </a:extLst>
          </p:cNvPr>
          <p:cNvSpPr txBox="1">
            <a:spLocks/>
          </p:cNvSpPr>
          <p:nvPr/>
        </p:nvSpPr>
        <p:spPr>
          <a:xfrm>
            <a:off x="838200" y="2824107"/>
            <a:ext cx="5054600" cy="366006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0"/>
              <a:buNone/>
              <a:defRPr/>
            </a:pPr>
            <a:r>
              <a:rPr lang="en-US" sz="2800" b="1" dirty="0"/>
              <a:t>Grades I &amp; II are LOW GRADE</a:t>
            </a:r>
          </a:p>
          <a:p>
            <a:pPr>
              <a:buFont typeface="Wingdings" charset="0"/>
              <a:buNone/>
              <a:defRPr/>
            </a:pPr>
            <a:r>
              <a:rPr lang="en-US" dirty="0"/>
              <a:t>Grade I </a:t>
            </a:r>
          </a:p>
          <a:p>
            <a:pPr>
              <a:defRPr/>
            </a:pPr>
            <a:r>
              <a:rPr lang="en-US" dirty="0"/>
              <a:t>Slow growing</a:t>
            </a:r>
          </a:p>
          <a:p>
            <a:pPr>
              <a:defRPr/>
            </a:pPr>
            <a:r>
              <a:rPr lang="en-US" dirty="0"/>
              <a:t>Less likely to recur</a:t>
            </a:r>
          </a:p>
          <a:p>
            <a:pPr marL="0" indent="0">
              <a:buNone/>
              <a:defRPr/>
            </a:pPr>
            <a:r>
              <a:rPr lang="en-US" dirty="0"/>
              <a:t>Grade II</a:t>
            </a:r>
          </a:p>
          <a:p>
            <a:pPr>
              <a:defRPr/>
            </a:pPr>
            <a:r>
              <a:rPr lang="en-US" dirty="0"/>
              <a:t>Slow growing</a:t>
            </a:r>
          </a:p>
          <a:p>
            <a:pPr>
              <a:defRPr/>
            </a:pPr>
            <a:r>
              <a:rPr lang="en-US" dirty="0"/>
              <a:t>Can be infiltrative &amp; may recur</a:t>
            </a:r>
            <a:endParaRPr lang="en-GB" b="1" dirty="0"/>
          </a:p>
        </p:txBody>
      </p:sp>
      <p:sp>
        <p:nvSpPr>
          <p:cNvPr id="9" name="Content Placeholder 7">
            <a:extLst>
              <a:ext uri="{FF2B5EF4-FFF2-40B4-BE49-F238E27FC236}">
                <a16:creationId xmlns:a16="http://schemas.microsoft.com/office/drawing/2014/main" id="{56C0792B-7851-463D-BF7F-63E9E35E44BF}"/>
              </a:ext>
            </a:extLst>
          </p:cNvPr>
          <p:cNvSpPr txBox="1">
            <a:spLocks/>
          </p:cNvSpPr>
          <p:nvPr/>
        </p:nvSpPr>
        <p:spPr>
          <a:xfrm>
            <a:off x="6299200" y="2824107"/>
            <a:ext cx="5613400" cy="3660061"/>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charset="0"/>
              <a:buNone/>
              <a:defRPr/>
            </a:pPr>
            <a:r>
              <a:rPr lang="en-US" sz="2800" b="1" dirty="0"/>
              <a:t>Grades III &amp; IV are HIGH GRADE</a:t>
            </a:r>
          </a:p>
          <a:p>
            <a:pPr>
              <a:buFont typeface="Wingdings" charset="0"/>
              <a:buNone/>
              <a:defRPr/>
            </a:pPr>
            <a:r>
              <a:rPr lang="en-US" dirty="0"/>
              <a:t>Grade III</a:t>
            </a:r>
          </a:p>
          <a:p>
            <a:pPr>
              <a:defRPr/>
            </a:pPr>
            <a:r>
              <a:rPr lang="en-US" dirty="0"/>
              <a:t>Malignant </a:t>
            </a:r>
          </a:p>
          <a:p>
            <a:pPr>
              <a:defRPr/>
            </a:pPr>
            <a:r>
              <a:rPr lang="en-US" dirty="0"/>
              <a:t>Faster growing</a:t>
            </a:r>
          </a:p>
          <a:p>
            <a:pPr marL="0" indent="0">
              <a:buNone/>
              <a:defRPr/>
            </a:pPr>
            <a:r>
              <a:rPr lang="en-US" dirty="0"/>
              <a:t>Grade IV</a:t>
            </a:r>
          </a:p>
          <a:p>
            <a:pPr>
              <a:defRPr/>
            </a:pPr>
            <a:r>
              <a:rPr lang="en-US" dirty="0"/>
              <a:t>Malignant</a:t>
            </a:r>
          </a:p>
          <a:p>
            <a:pPr>
              <a:defRPr/>
            </a:pPr>
            <a:r>
              <a:rPr lang="en-US" dirty="0"/>
              <a:t>Very rapid growth</a:t>
            </a:r>
          </a:p>
        </p:txBody>
      </p:sp>
      <p:pic>
        <p:nvPicPr>
          <p:cNvPr id="13" name="Audio 12">
            <a:hlinkClick r:id="" action="ppaction://media"/>
            <a:extLst>
              <a:ext uri="{FF2B5EF4-FFF2-40B4-BE49-F238E27FC236}">
                <a16:creationId xmlns:a16="http://schemas.microsoft.com/office/drawing/2014/main" id="{94D2A962-4225-3F07-B72F-FCBFBFA75B9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75591287"/>
      </p:ext>
    </p:extLst>
  </p:cSld>
  <p:clrMapOvr>
    <a:masterClrMapping/>
  </p:clrMapOvr>
  <mc:AlternateContent xmlns:mc="http://schemas.openxmlformats.org/markup-compatibility/2006" xmlns:p14="http://schemas.microsoft.com/office/powerpoint/2010/main">
    <mc:Choice Requires="p14">
      <p:transition spd="slow" p14:dur="2000" advTm="5074"/>
    </mc:Choice>
    <mc:Fallback xmlns="">
      <p:transition spd="slow" advTm="50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36</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Brain &amp; CNS - Treatment</a:t>
            </a:r>
          </a:p>
        </p:txBody>
      </p:sp>
      <p:sp>
        <p:nvSpPr>
          <p:cNvPr id="6" name="Content Placeholder 2">
            <a:extLst>
              <a:ext uri="{FF2B5EF4-FFF2-40B4-BE49-F238E27FC236}">
                <a16:creationId xmlns:a16="http://schemas.microsoft.com/office/drawing/2014/main" id="{A8DE4714-BC67-4FE2-8B38-26612EE17EFD}"/>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Surgery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Radiotherapy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Chemotherapy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Palliative</a:t>
            </a:r>
          </a:p>
          <a:p>
            <a:pPr>
              <a:buFontTx/>
              <a:buNone/>
            </a:pPr>
            <a:endParaRPr lang="en-GB" altLang="en-US" sz="2000" dirty="0">
              <a:solidFill>
                <a:prstClr val="black"/>
              </a:solidFill>
              <a:latin typeface="Arial" panose="020B0604020202020204"/>
            </a:endParaRPr>
          </a:p>
        </p:txBody>
      </p:sp>
      <p:pic>
        <p:nvPicPr>
          <p:cNvPr id="9" name="Audio 8">
            <a:hlinkClick r:id="" action="ppaction://media"/>
            <a:extLst>
              <a:ext uri="{FF2B5EF4-FFF2-40B4-BE49-F238E27FC236}">
                <a16:creationId xmlns:a16="http://schemas.microsoft.com/office/drawing/2014/main" id="{746A759E-1B2E-BC58-2CFE-630C1A5B142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42876639"/>
      </p:ext>
    </p:extLst>
  </p:cSld>
  <p:clrMapOvr>
    <a:masterClrMapping/>
  </p:clrMapOvr>
  <mc:AlternateContent xmlns:mc="http://schemas.openxmlformats.org/markup-compatibility/2006" xmlns:p14="http://schemas.microsoft.com/office/powerpoint/2010/main">
    <mc:Choice Requires="p14">
      <p:transition spd="slow" p14:dur="2000" advTm="9563"/>
    </mc:Choice>
    <mc:Fallback xmlns="">
      <p:transition spd="slow" advTm="95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28A2449-A737-4C73-352F-E424900D4A11}"/>
              </a:ext>
            </a:extLst>
          </p:cNvPr>
          <p:cNvPicPr>
            <a:picLocks noChangeAspect="1"/>
          </p:cNvPicPr>
          <p:nvPr/>
        </p:nvPicPr>
        <p:blipFill>
          <a:blip r:embed="rId5"/>
          <a:stretch>
            <a:fillRect/>
          </a:stretch>
        </p:blipFill>
        <p:spPr>
          <a:xfrm>
            <a:off x="7526216" y="3069355"/>
            <a:ext cx="4301230" cy="332628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Surgery – Brain &amp; CNS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20628" cy="4741453"/>
          </a:xfrm>
        </p:spPr>
        <p:txBody>
          <a:bodyPr/>
          <a:lstStyle/>
          <a:p>
            <a:pPr marL="0" indent="0">
              <a:buNone/>
            </a:pPr>
            <a:r>
              <a:rPr lang="en-GB" b="1" dirty="0"/>
              <a:t>Surgery </a:t>
            </a:r>
          </a:p>
          <a:p>
            <a:pPr marL="0" indent="0">
              <a:buNone/>
            </a:pPr>
            <a:r>
              <a:rPr lang="en-GB" dirty="0"/>
              <a:t>Surgery can remove brain &amp; CNS tumours, but it’s very difficult to remove all tumour cells due to the delicate nature of tissues. Surgical treatments tend to be conservative to prevent serious side effects</a:t>
            </a:r>
          </a:p>
          <a:p>
            <a:pPr marL="0" indent="0">
              <a:buNone/>
            </a:pPr>
            <a:endParaRPr lang="en-GB" dirty="0"/>
          </a:p>
          <a:p>
            <a:pPr marL="0" indent="0">
              <a:buNone/>
            </a:pPr>
            <a:r>
              <a:rPr lang="en-GB" dirty="0"/>
              <a:t>If it’s not possible to totally remove a brain tumour surgery may relieve symptoms to ensure a better quality of life for the patient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9" name="Audio 8">
            <a:hlinkClick r:id="" action="ppaction://media"/>
            <a:extLst>
              <a:ext uri="{FF2B5EF4-FFF2-40B4-BE49-F238E27FC236}">
                <a16:creationId xmlns:a16="http://schemas.microsoft.com/office/drawing/2014/main" id="{B88B2DF3-7472-1000-9F72-1694691C311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79138740"/>
      </p:ext>
    </p:extLst>
  </p:cSld>
  <p:clrMapOvr>
    <a:masterClrMapping/>
  </p:clrMapOvr>
  <mc:AlternateContent xmlns:mc="http://schemas.openxmlformats.org/markup-compatibility/2006" xmlns:p14="http://schemas.microsoft.com/office/powerpoint/2010/main">
    <mc:Choice Requires="p14">
      <p:transition spd="slow" p14:dur="2000" advTm="18090"/>
    </mc:Choice>
    <mc:Fallback xmlns="">
      <p:transition spd="slow" advTm="180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732E7002-7DED-9F0F-2E8E-928660A3F5B7}"/>
              </a:ext>
            </a:extLst>
          </p:cNvPr>
          <p:cNvPicPr>
            <a:picLocks noChangeAspect="1"/>
          </p:cNvPicPr>
          <p:nvPr/>
        </p:nvPicPr>
        <p:blipFill>
          <a:blip r:embed="rId5"/>
          <a:stretch>
            <a:fillRect/>
          </a:stretch>
        </p:blipFill>
        <p:spPr>
          <a:xfrm>
            <a:off x="7526216" y="3069355"/>
            <a:ext cx="4301230" cy="332628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Radiotherapy – Brain &amp; CNS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27441" cy="4741453"/>
          </a:xfrm>
        </p:spPr>
        <p:txBody>
          <a:bodyPr>
            <a:normAutofit lnSpcReduction="10000"/>
          </a:bodyPr>
          <a:lstStyle/>
          <a:p>
            <a:pPr marL="0" indent="0">
              <a:buNone/>
            </a:pPr>
            <a:r>
              <a:rPr lang="en-GB" b="1" dirty="0"/>
              <a:t>Radiotherapy </a:t>
            </a:r>
          </a:p>
          <a:p>
            <a:r>
              <a:rPr lang="en-GB" dirty="0"/>
              <a:t>Radiotherapy improves survival for high grade brain &amp; CNS tumours. It can prove curative for tumours such as medulloblastoma and germinoma, but not in others such as glioma</a:t>
            </a:r>
          </a:p>
          <a:p>
            <a:endParaRPr lang="en-GB" dirty="0"/>
          </a:p>
          <a:p>
            <a:r>
              <a:rPr lang="en-GB" dirty="0"/>
              <a:t>Radiosurgery gives a very high dose of radiation to a very small precise area</a:t>
            </a:r>
          </a:p>
          <a:p>
            <a:endParaRPr lang="en-GB" dirty="0"/>
          </a:p>
          <a:p>
            <a:r>
              <a:rPr lang="en-GB" dirty="0"/>
              <a:t>Proton beam therapy is very good at treating some skull base and children’s brain tumours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8" name="Picture 7">
            <a:extLst>
              <a:ext uri="{FF2B5EF4-FFF2-40B4-BE49-F238E27FC236}">
                <a16:creationId xmlns:a16="http://schemas.microsoft.com/office/drawing/2014/main" id="{BC03ED51-B650-4FC4-1D3B-57618710111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130714" y="1109954"/>
            <a:ext cx="2115817" cy="2115817"/>
          </a:xfrm>
          <a:prstGeom prst="rect">
            <a:avLst/>
          </a:prstGeom>
        </p:spPr>
      </p:pic>
      <p:pic>
        <p:nvPicPr>
          <p:cNvPr id="10" name="Audio 9">
            <a:hlinkClick r:id="" action="ppaction://media"/>
            <a:extLst>
              <a:ext uri="{FF2B5EF4-FFF2-40B4-BE49-F238E27FC236}">
                <a16:creationId xmlns:a16="http://schemas.microsoft.com/office/drawing/2014/main" id="{21277654-4427-F99E-8B58-287456E0E727}"/>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76065960"/>
      </p:ext>
    </p:extLst>
  </p:cSld>
  <p:clrMapOvr>
    <a:masterClrMapping/>
  </p:clrMapOvr>
  <mc:AlternateContent xmlns:mc="http://schemas.openxmlformats.org/markup-compatibility/2006" xmlns:p14="http://schemas.microsoft.com/office/powerpoint/2010/main">
    <mc:Choice Requires="p14">
      <p:transition spd="slow" p14:dur="2000" advTm="18474"/>
    </mc:Choice>
    <mc:Fallback xmlns="">
      <p:transition spd="slow" advTm="184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Chemotherapy – Brain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372101" cy="4741453"/>
          </a:xfrm>
        </p:spPr>
        <p:txBody>
          <a:bodyPr>
            <a:normAutofit/>
          </a:bodyPr>
          <a:lstStyle/>
          <a:p>
            <a:pPr marL="0" indent="0">
              <a:buNone/>
            </a:pPr>
            <a:r>
              <a:rPr lang="en-GB" b="1" dirty="0"/>
              <a:t>Chemotherapy</a:t>
            </a:r>
            <a:r>
              <a:rPr lang="en-GB" dirty="0"/>
              <a:t> </a:t>
            </a:r>
          </a:p>
          <a:p>
            <a:r>
              <a:rPr lang="en-GB" dirty="0"/>
              <a:t>It can be difficult to treat brain tumours with chemotherapy because the brain is protected by the blood-brain barrier which only allows certain substances through from the blood to the brain tissues. Only a few chemotherapy drugs can get across the blood-brain barrier and chemotherapy is most commonly given for high grade tumours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Content Placeholder 8">
            <a:extLst>
              <a:ext uri="{FF2B5EF4-FFF2-40B4-BE49-F238E27FC236}">
                <a16:creationId xmlns:a16="http://schemas.microsoft.com/office/drawing/2014/main" id="{32497E84-FDF8-4656-AEA6-2A8E24C74789}"/>
              </a:ext>
            </a:extLst>
          </p:cNvPr>
          <p:cNvPicPr>
            <a:picLocks noChangeAspect="1"/>
          </p:cNvPicPr>
          <p:nvPr/>
        </p:nvPicPr>
        <p:blipFill>
          <a:blip r:embed="rId5"/>
          <a:stretch>
            <a:fillRect/>
          </a:stretch>
        </p:blipFill>
        <p:spPr>
          <a:xfrm>
            <a:off x="7504959" y="1347239"/>
            <a:ext cx="4139366" cy="3574213"/>
          </a:xfrm>
          <a:prstGeom prst="rect">
            <a:avLst/>
          </a:prstGeom>
        </p:spPr>
      </p:pic>
      <p:pic>
        <p:nvPicPr>
          <p:cNvPr id="8" name="Picture 7" descr="Icon&#10;&#10;Description automatically generated">
            <a:extLst>
              <a:ext uri="{FF2B5EF4-FFF2-40B4-BE49-F238E27FC236}">
                <a16:creationId xmlns:a16="http://schemas.microsoft.com/office/drawing/2014/main" id="{D3EF1CAD-0B50-B8BC-ABE3-026129FA1A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06450" y="3477049"/>
            <a:ext cx="2335498" cy="2335497"/>
          </a:xfrm>
          <a:prstGeom prst="rect">
            <a:avLst/>
          </a:prstGeom>
        </p:spPr>
      </p:pic>
      <p:pic>
        <p:nvPicPr>
          <p:cNvPr id="10" name="Audio 9">
            <a:hlinkClick r:id="" action="ppaction://media"/>
            <a:extLst>
              <a:ext uri="{FF2B5EF4-FFF2-40B4-BE49-F238E27FC236}">
                <a16:creationId xmlns:a16="http://schemas.microsoft.com/office/drawing/2014/main" id="{D4397D40-F323-F24D-804C-C04CD1899B3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54800932"/>
      </p:ext>
    </p:extLst>
  </p:cSld>
  <p:clrMapOvr>
    <a:masterClrMapping/>
  </p:clrMapOvr>
  <mc:AlternateContent xmlns:mc="http://schemas.openxmlformats.org/markup-compatibility/2006" xmlns:p14="http://schemas.microsoft.com/office/powerpoint/2010/main">
    <mc:Choice Requires="p14">
      <p:transition spd="slow" p14:dur="2000" advTm="15379"/>
    </mc:Choice>
    <mc:Fallback xmlns="">
      <p:transition spd="slow" advTm="153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Causes &amp; Risk Factors – Brain &amp; CNS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7" name="Content Placeholder 2">
            <a:extLst>
              <a:ext uri="{FF2B5EF4-FFF2-40B4-BE49-F238E27FC236}">
                <a16:creationId xmlns:a16="http://schemas.microsoft.com/office/drawing/2014/main" id="{A39D5F6E-CF08-4E4B-86E7-BA3154987D4A}"/>
              </a:ext>
            </a:extLst>
          </p:cNvPr>
          <p:cNvSpPr txBox="1">
            <a:spLocks noGrp="1"/>
          </p:cNvSpPr>
          <p:nvPr>
            <p:ph idx="1"/>
          </p:nvPr>
        </p:nvSpPr>
        <p:spPr bwMode="auto">
          <a:xfrm>
            <a:off x="838200" y="1435100"/>
            <a:ext cx="10515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GB" sz="2400" dirty="0"/>
              <a:t>Causes of brain tumours are mostly unknown but there are a few known risk factors:</a:t>
            </a:r>
          </a:p>
          <a:p>
            <a:pPr marL="0" indent="0">
              <a:buNone/>
            </a:pPr>
            <a:endParaRPr lang="en-GB" sz="2400" dirty="0"/>
          </a:p>
          <a:p>
            <a:r>
              <a:rPr lang="en-GB" sz="2400" dirty="0"/>
              <a:t>Age – more common in children and older adults, depending on the tumour type</a:t>
            </a:r>
          </a:p>
          <a:p>
            <a:endParaRPr lang="en-GB" sz="2400" dirty="0"/>
          </a:p>
          <a:p>
            <a:r>
              <a:rPr lang="en-GB" sz="2400" dirty="0"/>
              <a:t>Obesity – increased risk of meningioma</a:t>
            </a:r>
            <a:br>
              <a:rPr lang="en-GB" sz="2400" dirty="0"/>
            </a:br>
            <a:endParaRPr lang="en-GB" sz="2400" dirty="0"/>
          </a:p>
          <a:p>
            <a:r>
              <a:rPr lang="en-GB" sz="2400" dirty="0"/>
              <a:t>Radiation – previous exposure to ionising radiation </a:t>
            </a:r>
          </a:p>
          <a:p>
            <a:pPr marL="0" indent="0">
              <a:buNone/>
            </a:pPr>
            <a:endParaRPr lang="en-GB" sz="2400" dirty="0"/>
          </a:p>
          <a:p>
            <a:r>
              <a:rPr lang="en-GB" sz="2400" dirty="0"/>
              <a:t>Family History and Genetics – some genetic syndromes increase the risk of brain tumours</a:t>
            </a:r>
          </a:p>
        </p:txBody>
      </p:sp>
      <p:pic>
        <p:nvPicPr>
          <p:cNvPr id="24" name="Audio 23">
            <a:hlinkClick r:id="" action="ppaction://media"/>
            <a:extLst>
              <a:ext uri="{FF2B5EF4-FFF2-40B4-BE49-F238E27FC236}">
                <a16:creationId xmlns:a16="http://schemas.microsoft.com/office/drawing/2014/main" id="{77676784-0975-C763-2A18-6019B1AE507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339410"/>
      </p:ext>
    </p:extLst>
  </p:cSld>
  <p:clrMapOvr>
    <a:masterClrMapping/>
  </p:clrMapOvr>
  <mc:AlternateContent xmlns:mc="http://schemas.openxmlformats.org/markup-compatibility/2006" xmlns:p14="http://schemas.microsoft.com/office/powerpoint/2010/main">
    <mc:Choice Requires="p14">
      <p:transition spd="slow" p14:dur="2000" advTm="19407"/>
    </mc:Choice>
    <mc:Fallback xmlns="">
      <p:transition spd="slow" advTm="194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268250" cy="4741453"/>
          </a:xfrm>
        </p:spPr>
        <p:txBody>
          <a:bodyPr>
            <a:normAutofit/>
          </a:bodyPr>
          <a:lstStyle/>
          <a:p>
            <a:pPr marL="0" indent="0">
              <a:buNone/>
            </a:pPr>
            <a:r>
              <a:rPr lang="en-GB" b="1" dirty="0"/>
              <a:t>Chemotherapy</a:t>
            </a:r>
            <a:r>
              <a:rPr lang="en-GB" dirty="0"/>
              <a:t> </a:t>
            </a:r>
          </a:p>
          <a:p>
            <a:r>
              <a:rPr lang="en-GB" dirty="0"/>
              <a:t>Adjuvant chemotherapy given at the time of the primary treatment may improve survival in patients with gliomas; however, response rates are usually low</a:t>
            </a:r>
          </a:p>
          <a:p>
            <a:endParaRPr lang="en-GB" dirty="0"/>
          </a:p>
          <a:p>
            <a:r>
              <a:rPr lang="en-GB" dirty="0"/>
              <a:t>Chemotherapy drugs in gel wafers can be place inside the brain following debulking surgery. The gel dissolves over time slowly releasing the chemotherapy drug directly into the brain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8" name="Content Placeholder 8">
            <a:extLst>
              <a:ext uri="{FF2B5EF4-FFF2-40B4-BE49-F238E27FC236}">
                <a16:creationId xmlns:a16="http://schemas.microsoft.com/office/drawing/2014/main" id="{C54E44F6-9A1B-2DDF-DA18-0251610A96D3}"/>
              </a:ext>
            </a:extLst>
          </p:cNvPr>
          <p:cNvPicPr>
            <a:picLocks noChangeAspect="1"/>
          </p:cNvPicPr>
          <p:nvPr/>
        </p:nvPicPr>
        <p:blipFill>
          <a:blip r:embed="rId5"/>
          <a:stretch>
            <a:fillRect/>
          </a:stretch>
        </p:blipFill>
        <p:spPr>
          <a:xfrm>
            <a:off x="7504959" y="1347239"/>
            <a:ext cx="4139366" cy="3574213"/>
          </a:xfrm>
          <a:prstGeom prst="rect">
            <a:avLst/>
          </a:prstGeom>
        </p:spPr>
      </p:pic>
      <p:pic>
        <p:nvPicPr>
          <p:cNvPr id="7" name="Picture 6" descr="Icon&#10;&#10;Description automatically generated">
            <a:extLst>
              <a:ext uri="{FF2B5EF4-FFF2-40B4-BE49-F238E27FC236}">
                <a16:creationId xmlns:a16="http://schemas.microsoft.com/office/drawing/2014/main" id="{DB3F6872-8C9F-89C3-DD44-3C6EDEE260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06450" y="3477049"/>
            <a:ext cx="2335498" cy="2335497"/>
          </a:xfrm>
          <a:prstGeom prst="rect">
            <a:avLst/>
          </a:prstGeom>
        </p:spPr>
      </p:pic>
      <p:pic>
        <p:nvPicPr>
          <p:cNvPr id="10" name="Audio 9">
            <a:hlinkClick r:id="" action="ppaction://media"/>
            <a:extLst>
              <a:ext uri="{FF2B5EF4-FFF2-40B4-BE49-F238E27FC236}">
                <a16:creationId xmlns:a16="http://schemas.microsoft.com/office/drawing/2014/main" id="{250C2624-EB82-14CB-E684-1654987E1165}"/>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969675937"/>
      </p:ext>
    </p:extLst>
  </p:cSld>
  <p:clrMapOvr>
    <a:masterClrMapping/>
  </p:clrMapOvr>
  <mc:AlternateContent xmlns:mc="http://schemas.openxmlformats.org/markup-compatibility/2006" xmlns:p14="http://schemas.microsoft.com/office/powerpoint/2010/main">
    <mc:Choice Requires="p14">
      <p:transition spd="slow" p14:dur="2000" advTm="11680"/>
    </mc:Choice>
    <mc:Fallback xmlns="">
      <p:transition spd="slow" advTm="116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Palliative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b="1" dirty="0"/>
              <a:t>Palliative</a:t>
            </a:r>
          </a:p>
          <a:p>
            <a:pPr marL="0" indent="0">
              <a:buNone/>
            </a:pPr>
            <a:r>
              <a:rPr lang="en-GB" dirty="0"/>
              <a:t>For some patients with advanced tumours no treatment is offered other than symptomatic care</a:t>
            </a:r>
          </a:p>
          <a:p>
            <a:pPr marL="0" indent="0">
              <a:buNone/>
            </a:pPr>
            <a:endParaRPr lang="en-GB" dirty="0"/>
          </a:p>
          <a:p>
            <a:pPr marL="0" indent="0">
              <a:buNone/>
            </a:pPr>
            <a:r>
              <a:rPr lang="en-GB" dirty="0"/>
              <a:t>Many symptoms associated with brain tumours are associated with intracranial pressure:</a:t>
            </a:r>
          </a:p>
          <a:p>
            <a:pPr lvl="1"/>
            <a:r>
              <a:rPr lang="en-GB" dirty="0"/>
              <a:t>A shunt may be inserted in order to relieve intracranial pressure </a:t>
            </a:r>
          </a:p>
          <a:p>
            <a:pPr lvl="1"/>
            <a:r>
              <a:rPr lang="en-GB" dirty="0"/>
              <a:t>Steroids are commonly prescribed to control symptoms but are not classified as ‘treatment’ to the tumour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8" name="Audio 7">
            <a:hlinkClick r:id="" action="ppaction://media"/>
            <a:extLst>
              <a:ext uri="{FF2B5EF4-FFF2-40B4-BE49-F238E27FC236}">
                <a16:creationId xmlns:a16="http://schemas.microsoft.com/office/drawing/2014/main" id="{3BE9B277-AF34-02DF-DAE6-DEAFCB5702B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37037104"/>
      </p:ext>
    </p:extLst>
  </p:cSld>
  <p:clrMapOvr>
    <a:masterClrMapping/>
  </p:clrMapOvr>
  <mc:AlternateContent xmlns:mc="http://schemas.openxmlformats.org/markup-compatibility/2006" xmlns:p14="http://schemas.microsoft.com/office/powerpoint/2010/main">
    <mc:Choice Requires="p14">
      <p:transition spd="slow" p14:dur="2000" advTm="14112"/>
    </mc:Choice>
    <mc:Fallback xmlns="">
      <p:transition spd="slow" advTm="141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42</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 Summary</a:t>
            </a:r>
          </a:p>
        </p:txBody>
      </p:sp>
      <p:pic>
        <p:nvPicPr>
          <p:cNvPr id="7" name="Audio 6">
            <a:hlinkClick r:id="" action="ppaction://media"/>
            <a:extLst>
              <a:ext uri="{FF2B5EF4-FFF2-40B4-BE49-F238E27FC236}">
                <a16:creationId xmlns:a16="http://schemas.microsoft.com/office/drawing/2014/main" id="{D9D7542F-2382-E98B-2D77-869BAD9DA13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39058867"/>
      </p:ext>
    </p:extLst>
  </p:cSld>
  <p:clrMapOvr>
    <a:masterClrMapping/>
  </p:clrMapOvr>
  <mc:AlternateContent xmlns:mc="http://schemas.openxmlformats.org/markup-compatibility/2006" xmlns:p14="http://schemas.microsoft.com/office/powerpoint/2010/main">
    <mc:Choice Requires="p14">
      <p:transition spd="slow" p14:dur="2000" advTm="3783"/>
    </mc:Choice>
    <mc:Fallback xmlns="">
      <p:transition spd="slow" advTm="37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32FDB6D-E45E-4784-9FAB-E495B839178F}"/>
              </a:ext>
            </a:extLst>
          </p:cNvPr>
          <p:cNvPicPr>
            <a:picLocks noChangeAspect="1"/>
          </p:cNvPicPr>
          <p:nvPr/>
        </p:nvPicPr>
        <p:blipFill>
          <a:blip r:embed="rId5"/>
          <a:stretch>
            <a:fillRect/>
          </a:stretch>
        </p:blipFill>
        <p:spPr>
          <a:xfrm>
            <a:off x="5909096" y="1397000"/>
            <a:ext cx="6217652" cy="486264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5619750" cy="4741453"/>
          </a:xfrm>
        </p:spPr>
        <p:txBody>
          <a:bodyPr/>
          <a:lstStyle/>
          <a:p>
            <a:r>
              <a:rPr lang="en-GB" dirty="0"/>
              <a:t>The cause of many brain / CNS tumours is not known but age group, obesity, medical radiation and genetics are a factor in some</a:t>
            </a:r>
          </a:p>
          <a:p>
            <a:endParaRPr lang="en-GB" dirty="0"/>
          </a:p>
          <a:p>
            <a:r>
              <a:rPr lang="en-GB" dirty="0">
                <a:solidFill>
                  <a:schemeClr val="bg1"/>
                </a:solidFill>
              </a:rPr>
              <a:t>Different parts of the brain control different bodily functions which may be specifically affected by the presence of a tumour.  The bulk of a tumour will usually cause intracranial pressure to increase, leading to a worsening of symptoms</a:t>
            </a:r>
          </a:p>
          <a:p>
            <a:endParaRPr lang="en-GB" dirty="0"/>
          </a:p>
          <a:p>
            <a:endParaRPr lang="en-GB" dirty="0"/>
          </a:p>
          <a:p>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14" name="Audio 13">
            <a:hlinkClick r:id="" action="ppaction://media"/>
            <a:extLst>
              <a:ext uri="{FF2B5EF4-FFF2-40B4-BE49-F238E27FC236}">
                <a16:creationId xmlns:a16="http://schemas.microsoft.com/office/drawing/2014/main" id="{A4E0C1D9-DD58-AAB2-93F4-0E75F691EB3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1460"/>
    </mc:Choice>
    <mc:Fallback xmlns="">
      <p:transition spd="slow" advTm="114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32FDB6D-E45E-4784-9FAB-E495B839178F}"/>
              </a:ext>
            </a:extLst>
          </p:cNvPr>
          <p:cNvPicPr>
            <a:picLocks noChangeAspect="1"/>
          </p:cNvPicPr>
          <p:nvPr/>
        </p:nvPicPr>
        <p:blipFill>
          <a:blip r:embed="rId5"/>
          <a:stretch>
            <a:fillRect/>
          </a:stretch>
        </p:blipFill>
        <p:spPr>
          <a:xfrm>
            <a:off x="5909096" y="1397000"/>
            <a:ext cx="6217652" cy="486264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5619750" cy="4741453"/>
          </a:xfrm>
        </p:spPr>
        <p:txBody>
          <a:bodyPr/>
          <a:lstStyle/>
          <a:p>
            <a:r>
              <a:rPr lang="en-GB" dirty="0"/>
              <a:t>The cause of many brain / CNS tumours is not known but age group, obesity, medical radiation and genetics are a factor in some</a:t>
            </a:r>
          </a:p>
          <a:p>
            <a:endParaRPr lang="en-GB" dirty="0"/>
          </a:p>
          <a:p>
            <a:r>
              <a:rPr lang="en-GB" dirty="0"/>
              <a:t>Different parts of the brain control different bodily functions which may be specifically affected by the presence of a tumour.  The presence of a tumour will usually cause intracranial pressure to increase, leading to a worsening of symptoms</a:t>
            </a:r>
          </a:p>
          <a:p>
            <a:endParaRPr lang="en-GB" dirty="0"/>
          </a:p>
          <a:p>
            <a:endParaRPr lang="en-GB" dirty="0"/>
          </a:p>
          <a:p>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44</a:t>
            </a:fld>
            <a:endParaRPr lang="en-GB"/>
          </a:p>
        </p:txBody>
      </p:sp>
      <p:pic>
        <p:nvPicPr>
          <p:cNvPr id="10" name="Audio 9">
            <a:hlinkClick r:id="" action="ppaction://media"/>
            <a:extLst>
              <a:ext uri="{FF2B5EF4-FFF2-40B4-BE49-F238E27FC236}">
                <a16:creationId xmlns:a16="http://schemas.microsoft.com/office/drawing/2014/main" id="{2D9C6727-65E6-D7F6-DA7E-EA3E53FE56F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29463484"/>
      </p:ext>
    </p:extLst>
  </p:cSld>
  <p:clrMapOvr>
    <a:masterClrMapping/>
  </p:clrMapOvr>
  <mc:AlternateContent xmlns:mc="http://schemas.openxmlformats.org/markup-compatibility/2006" xmlns:p14="http://schemas.microsoft.com/office/powerpoint/2010/main">
    <mc:Choice Requires="p14">
      <p:transition spd="slow" p14:dur="2000" advTm="7268"/>
    </mc:Choice>
    <mc:Fallback xmlns="">
      <p:transition spd="slow" advTm="72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solidFill>
                  <a:schemeClr val="bg1"/>
                </a:solidFill>
              </a:rPr>
              <a:t>Most Brain &amp; CNS tumours are not considered stageable, but certain specified morphologies of tumour require a Chang stage</a:t>
            </a:r>
          </a:p>
          <a:p>
            <a:r>
              <a:rPr lang="en-GB" dirty="0">
                <a:solidFill>
                  <a:schemeClr val="bg1"/>
                </a:solidFill>
              </a:rPr>
              <a:t>Some brain / CNS tumours are treated with surgery.  This may be to debulk the tumour, but complete removal can be difficult due to the risk of damage to surrounding tissue</a:t>
            </a:r>
          </a:p>
          <a:p>
            <a:r>
              <a:rPr lang="en-GB" dirty="0">
                <a:solidFill>
                  <a:schemeClr val="bg1"/>
                </a:solidFill>
              </a:rPr>
              <a:t>Radiotherapy works well with some tumours and may be applied in the form of high dose Radiosurgery </a:t>
            </a:r>
          </a:p>
          <a:p>
            <a:r>
              <a:rPr lang="en-GB" dirty="0">
                <a:solidFill>
                  <a:schemeClr val="bg1"/>
                </a:solidFill>
              </a:rPr>
              <a:t>The range of Chemotherapy available is limited due to the effect of the blood-brain barrier.  Some Chemotherapy drugs can be inserted directly into the brain in the form of a gel wafer</a:t>
            </a:r>
          </a:p>
          <a:p>
            <a:r>
              <a:rPr lang="en-GB" dirty="0">
                <a:solidFill>
                  <a:schemeClr val="bg1"/>
                </a:solidFill>
              </a:rPr>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45</a:t>
            </a:fld>
            <a:endParaRPr lang="en-GB"/>
          </a:p>
        </p:txBody>
      </p:sp>
      <p:pic>
        <p:nvPicPr>
          <p:cNvPr id="8" name="Audio 7">
            <a:hlinkClick r:id="" action="ppaction://media"/>
            <a:extLst>
              <a:ext uri="{FF2B5EF4-FFF2-40B4-BE49-F238E27FC236}">
                <a16:creationId xmlns:a16="http://schemas.microsoft.com/office/drawing/2014/main" id="{F6817051-60A8-154F-B22D-344600D3210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58761846"/>
      </p:ext>
    </p:extLst>
  </p:cSld>
  <p:clrMapOvr>
    <a:masterClrMapping/>
  </p:clrMapOvr>
  <mc:AlternateContent xmlns:mc="http://schemas.openxmlformats.org/markup-compatibility/2006" xmlns:p14="http://schemas.microsoft.com/office/powerpoint/2010/main">
    <mc:Choice Requires="p14">
      <p:transition spd="slow" p14:dur="2000" advTm="12290"/>
    </mc:Choice>
    <mc:Fallback xmlns="">
      <p:transition spd="slow" advTm="122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t>Most Brain &amp; CNS tumours are not considered stageable, but certain specified morphologies of tumour require a Chang stage</a:t>
            </a:r>
          </a:p>
          <a:p>
            <a:r>
              <a:rPr lang="en-GB" dirty="0">
                <a:solidFill>
                  <a:schemeClr val="bg1"/>
                </a:solidFill>
              </a:rPr>
              <a:t>Some brain / CNS tumours are treated with surgery.  This may be to debulk the tumour, but complete removal can be difficult due to the risk of damage to surrounding tissue</a:t>
            </a:r>
          </a:p>
          <a:p>
            <a:r>
              <a:rPr lang="en-GB" dirty="0">
                <a:solidFill>
                  <a:schemeClr val="bg1"/>
                </a:solidFill>
              </a:rPr>
              <a:t>Radiotherapy works well with some tumours and may be applied in the form of high dose Radiosurgery </a:t>
            </a:r>
          </a:p>
          <a:p>
            <a:r>
              <a:rPr lang="en-GB" dirty="0">
                <a:solidFill>
                  <a:schemeClr val="bg1"/>
                </a:solidFill>
              </a:rPr>
              <a:t>The range of Chemotherapy available is limited due to the effect of the blood-brain barrier.  Some Chemotherapy drugs can be inserted directly into the brain in the form of a gel wafer</a:t>
            </a:r>
          </a:p>
          <a:p>
            <a:r>
              <a:rPr lang="en-GB" dirty="0">
                <a:solidFill>
                  <a:schemeClr val="bg1"/>
                </a:solidFill>
              </a:rPr>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46</a:t>
            </a:fld>
            <a:endParaRPr lang="en-GB"/>
          </a:p>
        </p:txBody>
      </p:sp>
      <p:pic>
        <p:nvPicPr>
          <p:cNvPr id="8" name="Audio 7">
            <a:hlinkClick r:id="" action="ppaction://media"/>
            <a:extLst>
              <a:ext uri="{FF2B5EF4-FFF2-40B4-BE49-F238E27FC236}">
                <a16:creationId xmlns:a16="http://schemas.microsoft.com/office/drawing/2014/main" id="{8A700CC0-33F4-8834-3267-5CED10AC0C1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94427664"/>
      </p:ext>
    </p:extLst>
  </p:cSld>
  <p:clrMapOvr>
    <a:masterClrMapping/>
  </p:clrMapOvr>
  <mc:AlternateContent xmlns:mc="http://schemas.openxmlformats.org/markup-compatibility/2006" xmlns:p14="http://schemas.microsoft.com/office/powerpoint/2010/main">
    <mc:Choice Requires="p14">
      <p:transition spd="slow" p14:dur="2000" advTm="10148"/>
    </mc:Choice>
    <mc:Fallback xmlns="">
      <p:transition spd="slow" advTm="10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t>Most Brain &amp; CNS tumours are not considered stageable, but certain specified morphologies of tumour require a Chang stage</a:t>
            </a:r>
          </a:p>
          <a:p>
            <a:r>
              <a:rPr lang="en-GB" dirty="0"/>
              <a:t>Some brain / CNS tumours are treated with surgery.  This may be to debulk the tumour, but complete removal can be difficult due to the risk of damage to surrounding tissue</a:t>
            </a:r>
          </a:p>
          <a:p>
            <a:r>
              <a:rPr lang="en-GB" dirty="0">
                <a:solidFill>
                  <a:schemeClr val="bg1"/>
                </a:solidFill>
              </a:rPr>
              <a:t>Radiotherapy works well with some tumours and may be applied in the form of high dose Radiosurgery </a:t>
            </a:r>
          </a:p>
          <a:p>
            <a:r>
              <a:rPr lang="en-GB" dirty="0">
                <a:solidFill>
                  <a:schemeClr val="bg1"/>
                </a:solidFill>
              </a:rPr>
              <a:t>The range of Chemotherapy available is limited due to the effect of the blood-brain barrier.  Some Chemotherapy drugs can be inserted directly into the brain in the form of a gel wafer</a:t>
            </a:r>
          </a:p>
          <a:p>
            <a:r>
              <a:rPr lang="en-GB" dirty="0">
                <a:solidFill>
                  <a:schemeClr val="bg1"/>
                </a:solidFill>
              </a:rPr>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47</a:t>
            </a:fld>
            <a:endParaRPr lang="en-GB"/>
          </a:p>
        </p:txBody>
      </p:sp>
      <p:pic>
        <p:nvPicPr>
          <p:cNvPr id="8" name="Audio 7">
            <a:hlinkClick r:id="" action="ppaction://media"/>
            <a:extLst>
              <a:ext uri="{FF2B5EF4-FFF2-40B4-BE49-F238E27FC236}">
                <a16:creationId xmlns:a16="http://schemas.microsoft.com/office/drawing/2014/main" id="{E118BB02-570C-8254-AF72-B4FFC7A1598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68984000"/>
      </p:ext>
    </p:extLst>
  </p:cSld>
  <p:clrMapOvr>
    <a:masterClrMapping/>
  </p:clrMapOvr>
  <mc:AlternateContent xmlns:mc="http://schemas.openxmlformats.org/markup-compatibility/2006" xmlns:p14="http://schemas.microsoft.com/office/powerpoint/2010/main">
    <mc:Choice Requires="p14">
      <p:transition spd="slow" p14:dur="2000" advTm="9150"/>
    </mc:Choice>
    <mc:Fallback xmlns="">
      <p:transition spd="slow" advTm="91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t>Most Brain &amp; CNS tumours are not considered stageable, but certain specified morphologies of tumour require a Chang stage</a:t>
            </a:r>
          </a:p>
          <a:p>
            <a:r>
              <a:rPr lang="en-GB" dirty="0"/>
              <a:t>Some brain / CNS tumours are treated with surgery.  This may be to debulk the tumour, but complete removal can be difficult due to the risk of damage to surrounding tissue</a:t>
            </a:r>
          </a:p>
          <a:p>
            <a:r>
              <a:rPr lang="en-GB" dirty="0"/>
              <a:t>Radiotherapy works well with some tumours and may be applied in the form of high dose Radiosurgery </a:t>
            </a:r>
          </a:p>
          <a:p>
            <a:r>
              <a:rPr lang="en-GB" dirty="0">
                <a:solidFill>
                  <a:schemeClr val="bg1"/>
                </a:solidFill>
              </a:rPr>
              <a:t>The range of Chemotherapy available is limited due to the effect of the blood-brain barrier.  Some Chemotherapy drugs can be inserted directly into the brain in the form of a gel wafer</a:t>
            </a:r>
          </a:p>
          <a:p>
            <a:r>
              <a:rPr lang="en-GB" dirty="0">
                <a:solidFill>
                  <a:schemeClr val="bg1"/>
                </a:solidFill>
              </a:rPr>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48</a:t>
            </a:fld>
            <a:endParaRPr lang="en-GB"/>
          </a:p>
        </p:txBody>
      </p:sp>
      <p:pic>
        <p:nvPicPr>
          <p:cNvPr id="8" name="Audio 7">
            <a:hlinkClick r:id="" action="ppaction://media"/>
            <a:extLst>
              <a:ext uri="{FF2B5EF4-FFF2-40B4-BE49-F238E27FC236}">
                <a16:creationId xmlns:a16="http://schemas.microsoft.com/office/drawing/2014/main" id="{51D35B44-2076-E06E-2292-91AEFBB94EAA}"/>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99691025"/>
      </p:ext>
    </p:extLst>
  </p:cSld>
  <p:clrMapOvr>
    <a:masterClrMapping/>
  </p:clrMapOvr>
  <mc:AlternateContent xmlns:mc="http://schemas.openxmlformats.org/markup-compatibility/2006" xmlns:p14="http://schemas.microsoft.com/office/powerpoint/2010/main">
    <mc:Choice Requires="p14">
      <p:transition spd="slow" p14:dur="2000" advTm="7201"/>
    </mc:Choice>
    <mc:Fallback xmlns="">
      <p:transition spd="slow" advTm="72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t>Most Brain &amp; CNS tumours are not considered stageable, but certain specified morphologies of tumour require a Chang stage</a:t>
            </a:r>
          </a:p>
          <a:p>
            <a:r>
              <a:rPr lang="en-GB" dirty="0"/>
              <a:t>Some brain / CNS tumours are treated with surgery.  This may be to debulk the tumour, but complete removal can be difficult due to the risk of damage to surrounding tissue</a:t>
            </a:r>
          </a:p>
          <a:p>
            <a:r>
              <a:rPr lang="en-GB" dirty="0"/>
              <a:t>Radiotherapy works well with some tumours and may be applied in the form of high dose Radiosurgery </a:t>
            </a:r>
          </a:p>
          <a:p>
            <a:r>
              <a:rPr lang="en-GB" dirty="0"/>
              <a:t>The range of Chemotherapy available is limited due to the effect of the blood-brain barrier.  Some Chemotherapy drugs can be inserted directly into the brain in the form of a gel wafer</a:t>
            </a:r>
          </a:p>
          <a:p>
            <a:r>
              <a:rPr lang="en-GB" dirty="0">
                <a:solidFill>
                  <a:schemeClr val="bg1"/>
                </a:solidFill>
              </a:rPr>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49</a:t>
            </a:fld>
            <a:endParaRPr lang="en-GB"/>
          </a:p>
        </p:txBody>
      </p:sp>
      <p:pic>
        <p:nvPicPr>
          <p:cNvPr id="8" name="Audio 7">
            <a:hlinkClick r:id="" action="ppaction://media"/>
            <a:extLst>
              <a:ext uri="{FF2B5EF4-FFF2-40B4-BE49-F238E27FC236}">
                <a16:creationId xmlns:a16="http://schemas.microsoft.com/office/drawing/2014/main" id="{0EF8C995-23B9-3837-61E0-865B7F0A87E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83755213"/>
      </p:ext>
    </p:extLst>
  </p:cSld>
  <p:clrMapOvr>
    <a:masterClrMapping/>
  </p:clrMapOvr>
  <mc:AlternateContent xmlns:mc="http://schemas.openxmlformats.org/markup-compatibility/2006" xmlns:p14="http://schemas.microsoft.com/office/powerpoint/2010/main">
    <mc:Choice Requires="p14">
      <p:transition spd="slow" p14:dur="2000" advTm="14806"/>
    </mc:Choice>
    <mc:Fallback xmlns="">
      <p:transition spd="slow" advTm="148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US" dirty="0"/>
              <a:t>Signs &amp; Symptoms - Brain</a:t>
            </a:r>
            <a:endParaRPr lang="en-GB" dirty="0"/>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5</a:t>
            </a:fld>
            <a:endParaRPr lang="en-GB"/>
          </a:p>
        </p:txBody>
      </p:sp>
      <p:grpSp>
        <p:nvGrpSpPr>
          <p:cNvPr id="8" name="Group 7">
            <a:extLst>
              <a:ext uri="{FF2B5EF4-FFF2-40B4-BE49-F238E27FC236}">
                <a16:creationId xmlns:a16="http://schemas.microsoft.com/office/drawing/2014/main" id="{61CA02B2-EA20-4623-B299-403E6AB9E87A}"/>
              </a:ext>
            </a:extLst>
          </p:cNvPr>
          <p:cNvGrpSpPr/>
          <p:nvPr/>
        </p:nvGrpSpPr>
        <p:grpSpPr>
          <a:xfrm>
            <a:off x="967199" y="1599499"/>
            <a:ext cx="4915441" cy="4476181"/>
            <a:chOff x="611599" y="1873819"/>
            <a:chExt cx="3751365" cy="3853440"/>
          </a:xfrm>
        </p:grpSpPr>
        <p:sp>
          <p:nvSpPr>
            <p:cNvPr id="9" name="Freeform: Shape 8">
              <a:extLst>
                <a:ext uri="{FF2B5EF4-FFF2-40B4-BE49-F238E27FC236}">
                  <a16:creationId xmlns:a16="http://schemas.microsoft.com/office/drawing/2014/main" id="{AF1B5DE2-7585-4752-B0D9-60026996AF7C}"/>
                </a:ext>
              </a:extLst>
            </p:cNvPr>
            <p:cNvSpPr/>
            <p:nvPr/>
          </p:nvSpPr>
          <p:spPr>
            <a:xfrm>
              <a:off x="611599" y="1873819"/>
              <a:ext cx="3751365" cy="691200"/>
            </a:xfrm>
            <a:custGeom>
              <a:avLst/>
              <a:gdLst>
                <a:gd name="connsiteX0" fmla="*/ 0 w 3751365"/>
                <a:gd name="connsiteY0" fmla="*/ 0 h 691200"/>
                <a:gd name="connsiteX1" fmla="*/ 3751365 w 3751365"/>
                <a:gd name="connsiteY1" fmla="*/ 0 h 691200"/>
                <a:gd name="connsiteX2" fmla="*/ 3751365 w 3751365"/>
                <a:gd name="connsiteY2" fmla="*/ 691200 h 691200"/>
                <a:gd name="connsiteX3" fmla="*/ 0 w 3751365"/>
                <a:gd name="connsiteY3" fmla="*/ 691200 h 691200"/>
                <a:gd name="connsiteX4" fmla="*/ 0 w 3751365"/>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91200">
                  <a:moveTo>
                    <a:pt x="0" y="0"/>
                  </a:moveTo>
                  <a:lnTo>
                    <a:pt x="3751365" y="0"/>
                  </a:lnTo>
                  <a:lnTo>
                    <a:pt x="3751365" y="691200"/>
                  </a:lnTo>
                  <a:lnTo>
                    <a:pt x="0" y="691200"/>
                  </a:lnTo>
                  <a:lnTo>
                    <a:pt x="0" y="0"/>
                  </a:lnTo>
                  <a:close/>
                </a:path>
              </a:pathLst>
            </a:custGeom>
            <a:solidFill>
              <a:srgbClr val="0070C0"/>
            </a:solidFill>
            <a:ln>
              <a:solidFill>
                <a:srgbClr val="0070C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b="1" i="0" u="none" strike="noStrike" kern="1200" dirty="0">
                  <a:solidFill>
                    <a:schemeClr val="bg1"/>
                  </a:solidFill>
                  <a:effectLst/>
                  <a:latin typeface="+mn-lt"/>
                  <a:ea typeface="ヒラギノ角ゴ Pro W3" pitchFamily="84" charset="-128"/>
                  <a:cs typeface="ヒラギノ角ゴ Pro W3" pitchFamily="84" charset="-128"/>
                </a:rPr>
                <a:t>Intracranial pressure </a:t>
              </a:r>
              <a:endParaRPr lang="en-US" sz="2400" kern="1200" dirty="0">
                <a:solidFill>
                  <a:schemeClr val="bg1"/>
                </a:solidFill>
              </a:endParaRPr>
            </a:p>
          </p:txBody>
        </p:sp>
        <p:sp>
          <p:nvSpPr>
            <p:cNvPr id="10" name="Freeform: Shape 9">
              <a:extLst>
                <a:ext uri="{FF2B5EF4-FFF2-40B4-BE49-F238E27FC236}">
                  <a16:creationId xmlns:a16="http://schemas.microsoft.com/office/drawing/2014/main" id="{C2BE1E71-649A-4628-830F-2CC2C5F70D52}"/>
                </a:ext>
              </a:extLst>
            </p:cNvPr>
            <p:cNvSpPr/>
            <p:nvPr/>
          </p:nvSpPr>
          <p:spPr>
            <a:xfrm>
              <a:off x="611599" y="2565019"/>
              <a:ext cx="3751365" cy="3162240"/>
            </a:xfrm>
            <a:custGeom>
              <a:avLst/>
              <a:gdLst>
                <a:gd name="connsiteX0" fmla="*/ 0 w 3751365"/>
                <a:gd name="connsiteY0" fmla="*/ 0 h 3162240"/>
                <a:gd name="connsiteX1" fmla="*/ 3751365 w 3751365"/>
                <a:gd name="connsiteY1" fmla="*/ 0 h 3162240"/>
                <a:gd name="connsiteX2" fmla="*/ 3751365 w 3751365"/>
                <a:gd name="connsiteY2" fmla="*/ 3162240 h 3162240"/>
                <a:gd name="connsiteX3" fmla="*/ 0 w 3751365"/>
                <a:gd name="connsiteY3" fmla="*/ 3162240 h 3162240"/>
                <a:gd name="connsiteX4" fmla="*/ 0 w 3751365"/>
                <a:gd name="connsiteY4" fmla="*/ 0 h 316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3162240">
                  <a:moveTo>
                    <a:pt x="0" y="0"/>
                  </a:moveTo>
                  <a:lnTo>
                    <a:pt x="3751365" y="0"/>
                  </a:lnTo>
                  <a:lnTo>
                    <a:pt x="3751365" y="3162240"/>
                  </a:lnTo>
                  <a:lnTo>
                    <a:pt x="0" y="316224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Headaches in the morning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Seizures / Fits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Nausea and vomiting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Personality changes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Memory defect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Intellectual impairment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Drowsiness / lethargy </a:t>
              </a:r>
            </a:p>
          </p:txBody>
        </p:sp>
      </p:grpSp>
      <p:pic>
        <p:nvPicPr>
          <p:cNvPr id="21" name="Audio 20">
            <a:hlinkClick r:id="" action="ppaction://media"/>
            <a:extLst>
              <a:ext uri="{FF2B5EF4-FFF2-40B4-BE49-F238E27FC236}">
                <a16:creationId xmlns:a16="http://schemas.microsoft.com/office/drawing/2014/main" id="{F5B574F8-FAC5-3D7B-61A8-CA7254B9314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85889622"/>
      </p:ext>
    </p:extLst>
  </p:cSld>
  <p:clrMapOvr>
    <a:masterClrMapping/>
  </p:clrMapOvr>
  <mc:AlternateContent xmlns:mc="http://schemas.openxmlformats.org/markup-compatibility/2006" xmlns:p14="http://schemas.microsoft.com/office/powerpoint/2010/main">
    <mc:Choice Requires="p14">
      <p:transition spd="slow" p14:dur="2000" advTm="22404"/>
    </mc:Choice>
    <mc:Fallback xmlns="">
      <p:transition spd="slow" advTm="224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Brain / CNS tumours are normally diagnosed using radiological examination +/- tissue histology and/or fluid cytology.  Molecular testing may also be used</a:t>
            </a:r>
          </a:p>
          <a:p>
            <a:r>
              <a:rPr lang="en-GB" dirty="0"/>
              <a:t>Most Brain &amp; CNS tumours are not considered stageable, but certain specified morphologies of tumour require a Chang stage</a:t>
            </a:r>
          </a:p>
          <a:p>
            <a:r>
              <a:rPr lang="en-GB" dirty="0"/>
              <a:t>Some brain / CNS tumours are treated with surgery.  This may be to debulk the tumour, but complete removal can be difficult due to the risk of damage to surrounding tissue</a:t>
            </a:r>
          </a:p>
          <a:p>
            <a:r>
              <a:rPr lang="en-GB" dirty="0"/>
              <a:t>Radiotherapy works well with some tumours and may be applied in the form of high dose Radiosurgery </a:t>
            </a:r>
          </a:p>
          <a:p>
            <a:r>
              <a:rPr lang="en-GB" dirty="0"/>
              <a:t>The range of Chemotherapy available is limited due to the effect of the blood-brain barrier.  Some Chemotherapy drugs can be inserted directly into the brain in the form of a gel wafer</a:t>
            </a:r>
          </a:p>
          <a:p>
            <a:r>
              <a:rPr lang="en-GB" dirty="0"/>
              <a:t>For advanced tumours no active treatment is offered, only Palliative treatment to improve the patient’s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50</a:t>
            </a:fld>
            <a:endParaRPr lang="en-GB"/>
          </a:p>
        </p:txBody>
      </p:sp>
      <p:pic>
        <p:nvPicPr>
          <p:cNvPr id="8" name="Audio 7">
            <a:hlinkClick r:id="" action="ppaction://media"/>
            <a:extLst>
              <a:ext uri="{FF2B5EF4-FFF2-40B4-BE49-F238E27FC236}">
                <a16:creationId xmlns:a16="http://schemas.microsoft.com/office/drawing/2014/main" id="{94E0E849-BC78-55CE-83E4-5731A7142D9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89645468"/>
      </p:ext>
    </p:extLst>
  </p:cSld>
  <p:clrMapOvr>
    <a:masterClrMapping/>
  </p:clrMapOvr>
  <mc:AlternateContent xmlns:mc="http://schemas.openxmlformats.org/markup-compatibility/2006" xmlns:p14="http://schemas.microsoft.com/office/powerpoint/2010/main">
    <mc:Choice Requires="p14">
      <p:transition spd="slow" p14:dur="2000" advTm="13782"/>
    </mc:Choice>
    <mc:Fallback xmlns="">
      <p:transition spd="slow" advTm="137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04/12/2025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51</a:t>
            </a:fld>
            <a:endParaRPr lang="en-GB"/>
          </a:p>
        </p:txBody>
      </p:sp>
      <p:pic>
        <p:nvPicPr>
          <p:cNvPr id="8" name="Audio 7">
            <a:hlinkClick r:id="" action="ppaction://media"/>
            <a:extLst>
              <a:ext uri="{FF2B5EF4-FFF2-40B4-BE49-F238E27FC236}">
                <a16:creationId xmlns:a16="http://schemas.microsoft.com/office/drawing/2014/main" id="{504706BC-AA46-AC6C-50E6-52E7BEF3E7D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075"/>
    </mc:Choice>
    <mc:Fallback xmlns="">
      <p:transition spd="slow" advTm="130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52</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722ABE24-1D3F-8200-6637-138B8CE7980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8455"/>
    </mc:Choice>
    <mc:Fallback xmlns="">
      <p:transition spd="slow" advTm="84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53</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7" name="Audio 6">
            <a:hlinkClick r:id="" action="ppaction://media"/>
            <a:extLst>
              <a:ext uri="{FF2B5EF4-FFF2-40B4-BE49-F238E27FC236}">
                <a16:creationId xmlns:a16="http://schemas.microsoft.com/office/drawing/2014/main" id="{1533C178-5436-EE21-E7F4-40B48205FDE6}"/>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69017591"/>
      </p:ext>
    </p:extLst>
  </p:cSld>
  <p:clrMapOvr>
    <a:masterClrMapping/>
  </p:clrMapOvr>
  <mc:AlternateContent xmlns:mc="http://schemas.openxmlformats.org/markup-compatibility/2006" xmlns:p14="http://schemas.microsoft.com/office/powerpoint/2010/main">
    <mc:Choice Requires="p14">
      <p:transition spd="slow" p14:dur="2000" advTm="12888"/>
    </mc:Choice>
    <mc:Fallback xmlns="">
      <p:transition spd="slow" advTm="128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US" dirty="0"/>
              <a:t>Signs &amp; Symptoms - Brain</a:t>
            </a:r>
            <a:endParaRPr lang="en-GB" dirty="0"/>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6</a:t>
            </a:fld>
            <a:endParaRPr lang="en-GB"/>
          </a:p>
        </p:txBody>
      </p:sp>
      <p:grpSp>
        <p:nvGrpSpPr>
          <p:cNvPr id="8" name="Group 7">
            <a:extLst>
              <a:ext uri="{FF2B5EF4-FFF2-40B4-BE49-F238E27FC236}">
                <a16:creationId xmlns:a16="http://schemas.microsoft.com/office/drawing/2014/main" id="{61CA02B2-EA20-4623-B299-403E6AB9E87A}"/>
              </a:ext>
            </a:extLst>
          </p:cNvPr>
          <p:cNvGrpSpPr/>
          <p:nvPr/>
        </p:nvGrpSpPr>
        <p:grpSpPr>
          <a:xfrm>
            <a:off x="967199" y="1599499"/>
            <a:ext cx="4915441" cy="4476181"/>
            <a:chOff x="611599" y="1873819"/>
            <a:chExt cx="3751365" cy="3853440"/>
          </a:xfrm>
        </p:grpSpPr>
        <p:sp>
          <p:nvSpPr>
            <p:cNvPr id="9" name="Freeform: Shape 8">
              <a:extLst>
                <a:ext uri="{FF2B5EF4-FFF2-40B4-BE49-F238E27FC236}">
                  <a16:creationId xmlns:a16="http://schemas.microsoft.com/office/drawing/2014/main" id="{AF1B5DE2-7585-4752-B0D9-60026996AF7C}"/>
                </a:ext>
              </a:extLst>
            </p:cNvPr>
            <p:cNvSpPr/>
            <p:nvPr/>
          </p:nvSpPr>
          <p:spPr>
            <a:xfrm>
              <a:off x="611599" y="1873819"/>
              <a:ext cx="3751365" cy="691200"/>
            </a:xfrm>
            <a:custGeom>
              <a:avLst/>
              <a:gdLst>
                <a:gd name="connsiteX0" fmla="*/ 0 w 3751365"/>
                <a:gd name="connsiteY0" fmla="*/ 0 h 691200"/>
                <a:gd name="connsiteX1" fmla="*/ 3751365 w 3751365"/>
                <a:gd name="connsiteY1" fmla="*/ 0 h 691200"/>
                <a:gd name="connsiteX2" fmla="*/ 3751365 w 3751365"/>
                <a:gd name="connsiteY2" fmla="*/ 691200 h 691200"/>
                <a:gd name="connsiteX3" fmla="*/ 0 w 3751365"/>
                <a:gd name="connsiteY3" fmla="*/ 691200 h 691200"/>
                <a:gd name="connsiteX4" fmla="*/ 0 w 3751365"/>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91200">
                  <a:moveTo>
                    <a:pt x="0" y="0"/>
                  </a:moveTo>
                  <a:lnTo>
                    <a:pt x="3751365" y="0"/>
                  </a:lnTo>
                  <a:lnTo>
                    <a:pt x="3751365" y="691200"/>
                  </a:lnTo>
                  <a:lnTo>
                    <a:pt x="0" y="691200"/>
                  </a:lnTo>
                  <a:lnTo>
                    <a:pt x="0" y="0"/>
                  </a:lnTo>
                  <a:close/>
                </a:path>
              </a:pathLst>
            </a:custGeom>
            <a:solidFill>
              <a:srgbClr val="0070C0"/>
            </a:solidFill>
            <a:ln>
              <a:solidFill>
                <a:srgbClr val="0070C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b="1" i="0" u="none" strike="noStrike" kern="1200" dirty="0">
                  <a:solidFill>
                    <a:schemeClr val="bg1"/>
                  </a:solidFill>
                  <a:effectLst/>
                  <a:latin typeface="+mn-lt"/>
                  <a:ea typeface="ヒラギノ角ゴ Pro W3" pitchFamily="84" charset="-128"/>
                  <a:cs typeface="ヒラギノ角ゴ Pro W3" pitchFamily="84" charset="-128"/>
                </a:rPr>
                <a:t>Intracranial pressure </a:t>
              </a:r>
              <a:endParaRPr lang="en-US" sz="2400" kern="1200" dirty="0">
                <a:solidFill>
                  <a:schemeClr val="bg1"/>
                </a:solidFill>
              </a:endParaRPr>
            </a:p>
          </p:txBody>
        </p:sp>
        <p:sp>
          <p:nvSpPr>
            <p:cNvPr id="10" name="Freeform: Shape 9">
              <a:extLst>
                <a:ext uri="{FF2B5EF4-FFF2-40B4-BE49-F238E27FC236}">
                  <a16:creationId xmlns:a16="http://schemas.microsoft.com/office/drawing/2014/main" id="{C2BE1E71-649A-4628-830F-2CC2C5F70D52}"/>
                </a:ext>
              </a:extLst>
            </p:cNvPr>
            <p:cNvSpPr/>
            <p:nvPr/>
          </p:nvSpPr>
          <p:spPr>
            <a:xfrm>
              <a:off x="611599" y="2565019"/>
              <a:ext cx="3751365" cy="3162240"/>
            </a:xfrm>
            <a:custGeom>
              <a:avLst/>
              <a:gdLst>
                <a:gd name="connsiteX0" fmla="*/ 0 w 3751365"/>
                <a:gd name="connsiteY0" fmla="*/ 0 h 3162240"/>
                <a:gd name="connsiteX1" fmla="*/ 3751365 w 3751365"/>
                <a:gd name="connsiteY1" fmla="*/ 0 h 3162240"/>
                <a:gd name="connsiteX2" fmla="*/ 3751365 w 3751365"/>
                <a:gd name="connsiteY2" fmla="*/ 3162240 h 3162240"/>
                <a:gd name="connsiteX3" fmla="*/ 0 w 3751365"/>
                <a:gd name="connsiteY3" fmla="*/ 3162240 h 3162240"/>
                <a:gd name="connsiteX4" fmla="*/ 0 w 3751365"/>
                <a:gd name="connsiteY4" fmla="*/ 0 h 316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3162240">
                  <a:moveTo>
                    <a:pt x="0" y="0"/>
                  </a:moveTo>
                  <a:lnTo>
                    <a:pt x="3751365" y="0"/>
                  </a:lnTo>
                  <a:lnTo>
                    <a:pt x="3751365" y="3162240"/>
                  </a:lnTo>
                  <a:lnTo>
                    <a:pt x="0" y="316224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Headaches in the morning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Seizures / Fits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Nausea and vomiting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Personality changes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Memory defect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Intellectual impairment </a:t>
              </a: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Drowsiness / lethargy </a:t>
              </a:r>
            </a:p>
          </p:txBody>
        </p:sp>
      </p:grpSp>
      <p:grpSp>
        <p:nvGrpSpPr>
          <p:cNvPr id="11" name="Group 10">
            <a:extLst>
              <a:ext uri="{FF2B5EF4-FFF2-40B4-BE49-F238E27FC236}">
                <a16:creationId xmlns:a16="http://schemas.microsoft.com/office/drawing/2014/main" id="{93E3103B-CE42-4324-87F8-29BFBD191AF5}"/>
              </a:ext>
            </a:extLst>
          </p:cNvPr>
          <p:cNvGrpSpPr/>
          <p:nvPr/>
        </p:nvGrpSpPr>
        <p:grpSpPr>
          <a:xfrm>
            <a:off x="6259755" y="1599499"/>
            <a:ext cx="4965046" cy="4476180"/>
            <a:chOff x="4888155" y="1873820"/>
            <a:chExt cx="3751365" cy="3853439"/>
          </a:xfrm>
        </p:grpSpPr>
        <p:sp>
          <p:nvSpPr>
            <p:cNvPr id="12" name="Freeform: Shape 11">
              <a:extLst>
                <a:ext uri="{FF2B5EF4-FFF2-40B4-BE49-F238E27FC236}">
                  <a16:creationId xmlns:a16="http://schemas.microsoft.com/office/drawing/2014/main" id="{F58997BD-A654-4A5B-AA05-CC04460D4540}"/>
                </a:ext>
              </a:extLst>
            </p:cNvPr>
            <p:cNvSpPr/>
            <p:nvPr/>
          </p:nvSpPr>
          <p:spPr>
            <a:xfrm>
              <a:off x="4888155" y="1873820"/>
              <a:ext cx="3751365" cy="691200"/>
            </a:xfrm>
            <a:custGeom>
              <a:avLst/>
              <a:gdLst>
                <a:gd name="connsiteX0" fmla="*/ 0 w 3751365"/>
                <a:gd name="connsiteY0" fmla="*/ 0 h 691200"/>
                <a:gd name="connsiteX1" fmla="*/ 3751365 w 3751365"/>
                <a:gd name="connsiteY1" fmla="*/ 0 h 691200"/>
                <a:gd name="connsiteX2" fmla="*/ 3751365 w 3751365"/>
                <a:gd name="connsiteY2" fmla="*/ 691200 h 691200"/>
                <a:gd name="connsiteX3" fmla="*/ 0 w 3751365"/>
                <a:gd name="connsiteY3" fmla="*/ 691200 h 691200"/>
                <a:gd name="connsiteX4" fmla="*/ 0 w 3751365"/>
                <a:gd name="connsiteY4" fmla="*/ 0 h 69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91200">
                  <a:moveTo>
                    <a:pt x="0" y="0"/>
                  </a:moveTo>
                  <a:lnTo>
                    <a:pt x="3751365" y="0"/>
                  </a:lnTo>
                  <a:lnTo>
                    <a:pt x="3751365" y="691200"/>
                  </a:lnTo>
                  <a:lnTo>
                    <a:pt x="0" y="691200"/>
                  </a:lnTo>
                  <a:lnTo>
                    <a:pt x="0" y="0"/>
                  </a:lnTo>
                  <a:close/>
                </a:path>
              </a:pathLst>
            </a:custGeom>
            <a:solidFill>
              <a:srgbClr val="0070C0"/>
            </a:solidFill>
            <a:ln>
              <a:solidFill>
                <a:srgbClr val="0070C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t>Tumour Location</a:t>
              </a:r>
            </a:p>
          </p:txBody>
        </p:sp>
        <p:sp>
          <p:nvSpPr>
            <p:cNvPr id="13" name="Freeform: Shape 12">
              <a:extLst>
                <a:ext uri="{FF2B5EF4-FFF2-40B4-BE49-F238E27FC236}">
                  <a16:creationId xmlns:a16="http://schemas.microsoft.com/office/drawing/2014/main" id="{9D7D8D2B-8853-4595-94FD-DE8BD94CF31A}"/>
                </a:ext>
              </a:extLst>
            </p:cNvPr>
            <p:cNvSpPr/>
            <p:nvPr/>
          </p:nvSpPr>
          <p:spPr>
            <a:xfrm>
              <a:off x="4888155" y="2565019"/>
              <a:ext cx="3751365" cy="3162240"/>
            </a:xfrm>
            <a:custGeom>
              <a:avLst/>
              <a:gdLst>
                <a:gd name="connsiteX0" fmla="*/ 0 w 3751365"/>
                <a:gd name="connsiteY0" fmla="*/ 0 h 3162240"/>
                <a:gd name="connsiteX1" fmla="*/ 3751365 w 3751365"/>
                <a:gd name="connsiteY1" fmla="*/ 0 h 3162240"/>
                <a:gd name="connsiteX2" fmla="*/ 3751365 w 3751365"/>
                <a:gd name="connsiteY2" fmla="*/ 3162240 h 3162240"/>
                <a:gd name="connsiteX3" fmla="*/ 0 w 3751365"/>
                <a:gd name="connsiteY3" fmla="*/ 3162240 h 3162240"/>
                <a:gd name="connsiteX4" fmla="*/ 0 w 3751365"/>
                <a:gd name="connsiteY4" fmla="*/ 0 h 316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3162240">
                  <a:moveTo>
                    <a:pt x="0" y="0"/>
                  </a:moveTo>
                  <a:lnTo>
                    <a:pt x="3751365" y="0"/>
                  </a:lnTo>
                  <a:lnTo>
                    <a:pt x="3751365" y="3162240"/>
                  </a:lnTo>
                  <a:lnTo>
                    <a:pt x="0" y="316224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b="0" i="0" u="none" strike="noStrike" kern="1200">
                  <a:solidFill>
                    <a:schemeClr val="tx1"/>
                  </a:solidFill>
                  <a:effectLst/>
                  <a:latin typeface="+mn-lt"/>
                  <a:ea typeface="ヒラギノ角ゴ Pro W3" pitchFamily="84" charset="-128"/>
                  <a:cs typeface="ヒラギノ角ゴ Pro W3" pitchFamily="84" charset="-128"/>
                </a:rPr>
                <a:t>Unilateral Weakness </a:t>
              </a:r>
              <a:endParaRPr lang="en-GB" sz="2400" b="0" i="0" u="none" strike="noStrike" kern="1200" dirty="0">
                <a:solidFill>
                  <a:schemeClr val="tx1"/>
                </a:solidFill>
                <a:effectLst/>
                <a:latin typeface="+mn-lt"/>
                <a:ea typeface="ヒラギノ角ゴ Pro W3" pitchFamily="84" charset="-128"/>
                <a:cs typeface="ヒラギノ角ゴ Pro W3" pitchFamily="84" charset="-128"/>
              </a:endParaRPr>
            </a:p>
            <a:p>
              <a:pPr marL="228600" lvl="1" indent="-228600" algn="l" defTabSz="1066800">
                <a:lnSpc>
                  <a:spcPct val="90000"/>
                </a:lnSpc>
                <a:spcBef>
                  <a:spcPct val="0"/>
                </a:spcBef>
                <a:spcAft>
                  <a:spcPct val="15000"/>
                </a:spcAft>
                <a:buChar char="•"/>
              </a:pPr>
              <a:r>
                <a:rPr lang="en-GB" sz="2400" b="0" i="0" u="none" strike="noStrike" kern="1200">
                  <a:solidFill>
                    <a:schemeClr val="tx1"/>
                  </a:solidFill>
                  <a:effectLst/>
                  <a:latin typeface="+mn-lt"/>
                  <a:ea typeface="ヒラギノ角ゴ Pro W3" pitchFamily="84" charset="-128"/>
                  <a:cs typeface="ヒラギノ角ゴ Pro W3" pitchFamily="84" charset="-128"/>
                </a:rPr>
                <a:t>Visual disturbances </a:t>
              </a:r>
              <a:endParaRPr lang="en-GB" sz="2400" b="0" i="0" u="none" strike="noStrike" kern="1200" dirty="0">
                <a:solidFill>
                  <a:schemeClr val="tx1"/>
                </a:solidFill>
                <a:effectLst/>
                <a:latin typeface="+mn-lt"/>
                <a:ea typeface="ヒラギノ角ゴ Pro W3" pitchFamily="84" charset="-128"/>
                <a:cs typeface="ヒラギノ角ゴ Pro W3" pitchFamily="84" charset="-128"/>
              </a:endParaRP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Language problems</a:t>
              </a:r>
            </a:p>
            <a:p>
              <a:pPr marL="228600" lvl="1" indent="-228600" algn="l" defTabSz="1066800">
                <a:lnSpc>
                  <a:spcPct val="90000"/>
                </a:lnSpc>
                <a:spcBef>
                  <a:spcPct val="0"/>
                </a:spcBef>
                <a:spcAft>
                  <a:spcPct val="15000"/>
                </a:spcAft>
                <a:buChar char="•"/>
              </a:pPr>
              <a:r>
                <a:rPr lang="en-GB" sz="2400" b="0" i="0" u="none" strike="noStrike" kern="1200">
                  <a:solidFill>
                    <a:schemeClr val="tx1"/>
                  </a:solidFill>
                  <a:effectLst/>
                  <a:latin typeface="+mn-lt"/>
                  <a:ea typeface="ヒラギノ角ゴ Pro W3" pitchFamily="84" charset="-128"/>
                  <a:cs typeface="ヒラギノ角ゴ Pro W3" pitchFamily="84" charset="-128"/>
                </a:rPr>
                <a:t>Co-ordination problems </a:t>
              </a:r>
              <a:endParaRPr lang="en-GB" sz="2400" b="0" i="0" u="none" strike="noStrike" kern="1200" dirty="0">
                <a:solidFill>
                  <a:schemeClr val="tx1"/>
                </a:solidFill>
                <a:effectLst/>
                <a:latin typeface="+mn-lt"/>
                <a:ea typeface="ヒラギノ角ゴ Pro W3" pitchFamily="84" charset="-128"/>
                <a:cs typeface="ヒラギノ角ゴ Pro W3" pitchFamily="84" charset="-128"/>
              </a:endParaRP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Vertigo </a:t>
              </a:r>
            </a:p>
            <a:p>
              <a:pPr marL="228600" lvl="1" indent="-228600" algn="l" defTabSz="1066800">
                <a:lnSpc>
                  <a:spcPct val="90000"/>
                </a:lnSpc>
                <a:spcBef>
                  <a:spcPct val="0"/>
                </a:spcBef>
                <a:spcAft>
                  <a:spcPct val="15000"/>
                </a:spcAft>
                <a:buChar char="•"/>
              </a:pPr>
              <a:r>
                <a:rPr lang="en-GB" sz="2400" b="0" i="0" u="none" strike="noStrike" kern="1200">
                  <a:solidFill>
                    <a:schemeClr val="tx1"/>
                  </a:solidFill>
                  <a:effectLst/>
                  <a:latin typeface="+mn-lt"/>
                  <a:ea typeface="ヒラギノ角ゴ Pro W3" pitchFamily="84" charset="-128"/>
                  <a:cs typeface="ヒラギノ角ゴ Pro W3" pitchFamily="84" charset="-128"/>
                </a:rPr>
                <a:t>Difficulty swallowing </a:t>
              </a:r>
              <a:endParaRPr lang="en-GB" sz="2400" b="0" i="0" u="none" strike="noStrike" kern="1200" dirty="0">
                <a:solidFill>
                  <a:schemeClr val="tx1"/>
                </a:solidFill>
                <a:effectLst/>
                <a:latin typeface="+mn-lt"/>
                <a:ea typeface="ヒラギノ角ゴ Pro W3" pitchFamily="84" charset="-128"/>
                <a:cs typeface="ヒラギノ角ゴ Pro W3" pitchFamily="84" charset="-128"/>
              </a:endParaRPr>
            </a:p>
            <a:p>
              <a:pPr marL="228600" lvl="1" indent="-228600" algn="l" defTabSz="1066800">
                <a:lnSpc>
                  <a:spcPct val="90000"/>
                </a:lnSpc>
                <a:spcBef>
                  <a:spcPct val="0"/>
                </a:spcBef>
                <a:spcAft>
                  <a:spcPct val="15000"/>
                </a:spcAft>
                <a:buChar char="•"/>
              </a:pPr>
              <a:r>
                <a:rPr lang="en-GB" sz="2400" b="0" i="0" u="none" strike="noStrike" kern="1200" dirty="0">
                  <a:solidFill>
                    <a:schemeClr val="tx1"/>
                  </a:solidFill>
                  <a:effectLst/>
                  <a:latin typeface="+mn-lt"/>
                  <a:ea typeface="ヒラギノ角ゴ Pro W3" pitchFamily="84" charset="-128"/>
                  <a:cs typeface="ヒラギノ角ゴ Pro W3" pitchFamily="84" charset="-128"/>
                </a:rPr>
                <a:t>Problems with smelling and hearing </a:t>
              </a:r>
            </a:p>
          </p:txBody>
        </p:sp>
      </p:grpSp>
      <p:pic>
        <p:nvPicPr>
          <p:cNvPr id="18" name="Audio 17">
            <a:hlinkClick r:id="" action="ppaction://media"/>
            <a:extLst>
              <a:ext uri="{FF2B5EF4-FFF2-40B4-BE49-F238E27FC236}">
                <a16:creationId xmlns:a16="http://schemas.microsoft.com/office/drawing/2014/main" id="{A0925ECB-E1D9-72AC-8BCC-15E744E945C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99762990"/>
      </p:ext>
    </p:extLst>
  </p:cSld>
  <p:clrMapOvr>
    <a:masterClrMapping/>
  </p:clrMapOvr>
  <mc:AlternateContent xmlns:mc="http://schemas.openxmlformats.org/markup-compatibility/2006" xmlns:p14="http://schemas.microsoft.com/office/powerpoint/2010/main">
    <mc:Choice Requires="p14">
      <p:transition spd="slow" p14:dur="2000" advTm="10395"/>
    </mc:Choice>
    <mc:Fallback xmlns="">
      <p:transition spd="slow" advTm="103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Signs &amp; Symptoms – Spinal Cord</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fontScale="92500" lnSpcReduction="20000"/>
          </a:bodyPr>
          <a:lstStyle/>
          <a:p>
            <a:r>
              <a:rPr lang="en-GB" dirty="0"/>
              <a:t>Back and neck pain </a:t>
            </a:r>
          </a:p>
          <a:p>
            <a:endParaRPr lang="en-GB" sz="1200" dirty="0"/>
          </a:p>
          <a:p>
            <a:r>
              <a:rPr lang="en-GB" dirty="0"/>
              <a:t>Numbness </a:t>
            </a:r>
          </a:p>
          <a:p>
            <a:endParaRPr lang="en-GB" sz="1200" dirty="0"/>
          </a:p>
          <a:p>
            <a:r>
              <a:rPr lang="en-GB" dirty="0"/>
              <a:t>Tingling and weakness in either the arms or legs </a:t>
            </a:r>
          </a:p>
          <a:p>
            <a:endParaRPr lang="en-GB" sz="1200" dirty="0"/>
          </a:p>
          <a:p>
            <a:r>
              <a:rPr lang="en-GB" dirty="0"/>
              <a:t>Cauda equina syndrome (dysfunction of multiple lumbar and sacral nerve roots at the base of the spine)</a:t>
            </a:r>
          </a:p>
          <a:p>
            <a:endParaRPr lang="en-GB" sz="1200" dirty="0"/>
          </a:p>
          <a:p>
            <a:r>
              <a:rPr lang="en-GB" dirty="0"/>
              <a:t>Clumsiness </a:t>
            </a:r>
          </a:p>
          <a:p>
            <a:endParaRPr lang="en-GB" sz="1200" dirty="0"/>
          </a:p>
          <a:p>
            <a:r>
              <a:rPr lang="en-GB" dirty="0"/>
              <a:t>Difficulty in walking </a:t>
            </a:r>
          </a:p>
          <a:p>
            <a:endParaRPr lang="en-GB" sz="1200" dirty="0"/>
          </a:p>
          <a:p>
            <a:r>
              <a:rPr lang="en-GB" dirty="0"/>
              <a:t>Incontinence - loss of control of the bladder and bowel</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11" name="Audio 10">
            <a:hlinkClick r:id="" action="ppaction://media"/>
            <a:extLst>
              <a:ext uri="{FF2B5EF4-FFF2-40B4-BE49-F238E27FC236}">
                <a16:creationId xmlns:a16="http://schemas.microsoft.com/office/drawing/2014/main" id="{E1371CD9-375C-6626-D59E-8C189AC22DE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67970654"/>
      </p:ext>
    </p:extLst>
  </p:cSld>
  <p:clrMapOvr>
    <a:masterClrMapping/>
  </p:clrMapOvr>
  <mc:AlternateContent xmlns:mc="http://schemas.openxmlformats.org/markup-compatibility/2006" xmlns:p14="http://schemas.microsoft.com/office/powerpoint/2010/main">
    <mc:Choice Requires="p14">
      <p:transition spd="slow" p14:dur="2000" advTm="13053"/>
    </mc:Choice>
    <mc:Fallback xmlns="">
      <p:transition spd="slow" advTm="13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8</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US" dirty="0"/>
              <a:t>Brain &amp; CNS - Anatomy &amp; Physiology</a:t>
            </a:r>
            <a:endParaRPr lang="en-GB" dirty="0"/>
          </a:p>
        </p:txBody>
      </p:sp>
      <p:sp>
        <p:nvSpPr>
          <p:cNvPr id="6" name="Content Placeholder 2">
            <a:extLst>
              <a:ext uri="{FF2B5EF4-FFF2-40B4-BE49-F238E27FC236}">
                <a16:creationId xmlns:a16="http://schemas.microsoft.com/office/drawing/2014/main" id="{FFBD4982-BDB0-47AA-8420-1B92F1C2E874}"/>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The Nervous System</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The Brain</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The Spinal Cord</a:t>
            </a:r>
          </a:p>
          <a:p>
            <a:pPr>
              <a:buFontTx/>
              <a:buNone/>
            </a:pPr>
            <a:endParaRPr lang="en-GB" altLang="en-US" sz="2000" dirty="0">
              <a:solidFill>
                <a:prstClr val="black"/>
              </a:solidFill>
              <a:latin typeface="Arial" panose="020B0604020202020204"/>
            </a:endParaRPr>
          </a:p>
        </p:txBody>
      </p:sp>
      <p:pic>
        <p:nvPicPr>
          <p:cNvPr id="11" name="Audio 10">
            <a:hlinkClick r:id="" action="ppaction://media"/>
            <a:extLst>
              <a:ext uri="{FF2B5EF4-FFF2-40B4-BE49-F238E27FC236}">
                <a16:creationId xmlns:a16="http://schemas.microsoft.com/office/drawing/2014/main" id="{04A653B6-4527-67EE-D956-2489857ACF0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84785430"/>
      </p:ext>
    </p:extLst>
  </p:cSld>
  <p:clrMapOvr>
    <a:masterClrMapping/>
  </p:clrMapOvr>
  <mc:AlternateContent xmlns:mc="http://schemas.openxmlformats.org/markup-compatibility/2006" xmlns:p14="http://schemas.microsoft.com/office/powerpoint/2010/main">
    <mc:Choice Requires="p14">
      <p:transition spd="slow" p14:dur="2000" advTm="8316"/>
    </mc:Choice>
    <mc:Fallback xmlns="">
      <p:transition spd="slow" advTm="83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US" dirty="0"/>
              <a:t>The Nervous System</a:t>
            </a:r>
            <a:endParaRPr lang="en-GB" dirty="0"/>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285750" indent="-285750"/>
            <a:r>
              <a:rPr lang="en-GB" dirty="0"/>
              <a:t>The nervous system is the major controlling, regulatory, and communicating system in the body </a:t>
            </a:r>
          </a:p>
          <a:p>
            <a:pPr marL="285750" indent="-285750"/>
            <a:endParaRPr lang="en-GB" dirty="0"/>
          </a:p>
          <a:p>
            <a:pPr marL="285750" indent="-285750"/>
            <a:r>
              <a:rPr lang="en-GB" dirty="0"/>
              <a:t>Together with the endocrine system, the nervous system is responsible for regulating and maintaining homeostasis (a state of balance within the body’s systems) </a:t>
            </a:r>
          </a:p>
          <a:p>
            <a:pPr marL="285750" indent="-285750"/>
            <a:endParaRPr lang="en-GB" dirty="0"/>
          </a:p>
          <a:p>
            <a:pPr marL="285750" indent="-285750"/>
            <a:r>
              <a:rPr lang="en-GB" dirty="0"/>
              <a:t>Through its receptors, the nervous system keeps us in touch with our environment, both external and internal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19" name="Audio 18">
            <a:hlinkClick r:id="" action="ppaction://media"/>
            <a:extLst>
              <a:ext uri="{FF2B5EF4-FFF2-40B4-BE49-F238E27FC236}">
                <a16:creationId xmlns:a16="http://schemas.microsoft.com/office/drawing/2014/main" id="{C35C88EF-4361-B285-DDC2-8CA48690D8B2}"/>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51326926"/>
      </p:ext>
    </p:extLst>
  </p:cSld>
  <p:clrMapOvr>
    <a:masterClrMapping/>
  </p:clrMapOvr>
  <mc:AlternateContent xmlns:mc="http://schemas.openxmlformats.org/markup-compatibility/2006" xmlns:p14="http://schemas.microsoft.com/office/powerpoint/2010/main">
    <mc:Choice Requires="p14">
      <p:transition spd="slow" p14:dur="2000" advTm="9019"/>
    </mc:Choice>
    <mc:Fallback xmlns="">
      <p:transition spd="slow" advTm="90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A99F26FC-35E3-41CB-B99A-47FAC1670A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072024DB-DD24-419A-AD51-AA142FDF4A48}">
  <ds:schemaRefs>
    <ds:schemaRef ds:uri="http://www.w3.org/XML/1998/namespace"/>
    <ds:schemaRef ds:uri="http://purl.org/dc/terms/"/>
    <ds:schemaRef ds:uri="http://schemas.microsoft.com/sharepoint/v3"/>
    <ds:schemaRef ds:uri="http://purl.org/dc/elements/1.1/"/>
    <ds:schemaRef ds:uri="http://schemas.microsoft.com/office/infopath/2007/PartnerControls"/>
    <ds:schemaRef ds:uri="http://schemas.microsoft.com/office/2006/documentManagement/types"/>
    <ds:schemaRef ds:uri="d90b2148-dfd5-4925-bdbf-65fefdd6aea1"/>
    <ds:schemaRef ds:uri="http://schemas.openxmlformats.org/package/2006/metadata/core-properties"/>
    <ds:schemaRef ds:uri="7b410ab3-33f9-46b0-a7e8-8030da7493ff"/>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12532</TotalTime>
  <Words>5827</Words>
  <Application>Microsoft Office PowerPoint</Application>
  <PresentationFormat>Widescreen</PresentationFormat>
  <Paragraphs>722</Paragraphs>
  <Slides>53</Slides>
  <Notes>53</Notes>
  <HiddenSlides>0</HiddenSlides>
  <MMClips>53</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ＭＳ Ｐゴシック</vt:lpstr>
      <vt:lpstr>Arial</vt:lpstr>
      <vt:lpstr>Arial Nova</vt:lpstr>
      <vt:lpstr>Arial Nova Light</vt:lpstr>
      <vt:lpstr>Calibri</vt:lpstr>
      <vt:lpstr>Segoe UI</vt:lpstr>
      <vt:lpstr>Segoe UI Semibold</vt:lpstr>
      <vt:lpstr>Wingdings</vt:lpstr>
      <vt:lpstr>NDRS</vt:lpstr>
      <vt:lpstr>National Disease Registration Service (NDRS)</vt:lpstr>
      <vt:lpstr>Agenda</vt:lpstr>
      <vt:lpstr>Brain &amp; CNS - Introduction</vt:lpstr>
      <vt:lpstr>Causes &amp; Risk Factors – Brain &amp; CNS</vt:lpstr>
      <vt:lpstr>Signs &amp; Symptoms - Brain</vt:lpstr>
      <vt:lpstr>Signs &amp; Symptoms - Brain</vt:lpstr>
      <vt:lpstr>Signs &amp; Symptoms – Spinal Cord</vt:lpstr>
      <vt:lpstr>Brain &amp; CNS - Anatomy &amp; Physiology</vt:lpstr>
      <vt:lpstr>The Nervous System</vt:lpstr>
      <vt:lpstr>The Nervous System</vt:lpstr>
      <vt:lpstr>The Brain</vt:lpstr>
      <vt:lpstr>The Brain</vt:lpstr>
      <vt:lpstr>The Brain</vt:lpstr>
      <vt:lpstr>The Brain</vt:lpstr>
      <vt:lpstr>The Brain</vt:lpstr>
      <vt:lpstr>The Brain</vt:lpstr>
      <vt:lpstr>The Brain</vt:lpstr>
      <vt:lpstr>The Brain</vt:lpstr>
      <vt:lpstr>The Brain</vt:lpstr>
      <vt:lpstr>The Brain</vt:lpstr>
      <vt:lpstr>The Brain</vt:lpstr>
      <vt:lpstr>The Spinal Cord</vt:lpstr>
      <vt:lpstr>Brain &amp; CNS - Diagnosis</vt:lpstr>
      <vt:lpstr>Investigations – Brain &amp; CNS</vt:lpstr>
      <vt:lpstr>Morphology</vt:lpstr>
      <vt:lpstr>Morphology - Brain &amp; CNS</vt:lpstr>
      <vt:lpstr>Topography – Brain - Invasive ICD10</vt:lpstr>
      <vt:lpstr>Topography – Benign ICD10</vt:lpstr>
      <vt:lpstr>Topography – Central Nervous System</vt:lpstr>
      <vt:lpstr>Topography – Brain &amp; CNS - Non-invasive ICD10</vt:lpstr>
      <vt:lpstr>Stage – Brain &amp; CNS</vt:lpstr>
      <vt:lpstr>Stage – Brain &amp; CNS</vt:lpstr>
      <vt:lpstr>Stage – Brain &amp; CNS</vt:lpstr>
      <vt:lpstr>Grade – Brain &amp; CNS</vt:lpstr>
      <vt:lpstr>Grade – Brain &amp; CNS</vt:lpstr>
      <vt:lpstr>Brain &amp; CNS - Treatment</vt:lpstr>
      <vt:lpstr>Surgery – Brain &amp; CNS</vt:lpstr>
      <vt:lpstr>Radiotherapy – Brain &amp; CNS</vt:lpstr>
      <vt:lpstr>Chemotherapy – Brain</vt:lpstr>
      <vt:lpstr>Chemotherapy</vt:lpstr>
      <vt:lpstr>Palliative</vt:lpstr>
      <vt:lpstr>In Summary</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226</cp:revision>
  <cp:lastPrinted>2022-11-17T16:04:08Z</cp:lastPrinted>
  <dcterms:created xsi:type="dcterms:W3CDTF">2021-02-08T11:29:00Z</dcterms:created>
  <dcterms:modified xsi:type="dcterms:W3CDTF">2025-12-04T12:30:59Z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