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6"/>
  </p:notesMasterIdLst>
  <p:handoutMasterIdLst>
    <p:handoutMasterId r:id="rId47"/>
  </p:handoutMasterIdLst>
  <p:sldIdLst>
    <p:sldId id="265" r:id="rId5"/>
    <p:sldId id="583" r:id="rId6"/>
    <p:sldId id="271" r:id="rId7"/>
    <p:sldId id="745" r:id="rId8"/>
    <p:sldId id="771" r:id="rId9"/>
    <p:sldId id="774" r:id="rId10"/>
    <p:sldId id="746" r:id="rId11"/>
    <p:sldId id="747" r:id="rId12"/>
    <p:sldId id="748" r:id="rId13"/>
    <p:sldId id="784" r:id="rId14"/>
    <p:sldId id="749" r:id="rId15"/>
    <p:sldId id="790" r:id="rId16"/>
    <p:sldId id="750" r:id="rId17"/>
    <p:sldId id="763" r:id="rId18"/>
    <p:sldId id="773" r:id="rId19"/>
    <p:sldId id="767" r:id="rId20"/>
    <p:sldId id="785" r:id="rId21"/>
    <p:sldId id="769" r:id="rId22"/>
    <p:sldId id="770" r:id="rId23"/>
    <p:sldId id="752" r:id="rId24"/>
    <p:sldId id="761" r:id="rId25"/>
    <p:sldId id="762" r:id="rId26"/>
    <p:sldId id="751" r:id="rId27"/>
    <p:sldId id="765" r:id="rId28"/>
    <p:sldId id="764" r:id="rId29"/>
    <p:sldId id="753" r:id="rId30"/>
    <p:sldId id="786" r:id="rId31"/>
    <p:sldId id="766" r:id="rId32"/>
    <p:sldId id="787" r:id="rId33"/>
    <p:sldId id="778" r:id="rId34"/>
    <p:sldId id="757" r:id="rId35"/>
    <p:sldId id="775" r:id="rId36"/>
    <p:sldId id="780" r:id="rId37"/>
    <p:sldId id="788" r:id="rId38"/>
    <p:sldId id="783" r:id="rId39"/>
    <p:sldId id="791" r:id="rId40"/>
    <p:sldId id="782" r:id="rId41"/>
    <p:sldId id="758" r:id="rId42"/>
    <p:sldId id="789" r:id="rId43"/>
    <p:sldId id="578" r:id="rId44"/>
    <p:sldId id="720" r:id="rId45"/>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65"/>
            <p14:sldId id="583"/>
            <p14:sldId id="271"/>
            <p14:sldId id="745"/>
            <p14:sldId id="771"/>
            <p14:sldId id="774"/>
            <p14:sldId id="746"/>
            <p14:sldId id="747"/>
            <p14:sldId id="748"/>
            <p14:sldId id="784"/>
            <p14:sldId id="749"/>
            <p14:sldId id="790"/>
            <p14:sldId id="750"/>
            <p14:sldId id="763"/>
            <p14:sldId id="773"/>
            <p14:sldId id="767"/>
            <p14:sldId id="785"/>
            <p14:sldId id="769"/>
            <p14:sldId id="770"/>
            <p14:sldId id="752"/>
            <p14:sldId id="761"/>
            <p14:sldId id="762"/>
            <p14:sldId id="751"/>
            <p14:sldId id="765"/>
            <p14:sldId id="764"/>
            <p14:sldId id="753"/>
            <p14:sldId id="786"/>
            <p14:sldId id="766"/>
            <p14:sldId id="787"/>
            <p14:sldId id="778"/>
            <p14:sldId id="757"/>
            <p14:sldId id="775"/>
            <p14:sldId id="780"/>
            <p14:sldId id="788"/>
            <p14:sldId id="783"/>
            <p14:sldId id="791"/>
            <p14:sldId id="782"/>
            <p14:sldId id="758"/>
            <p14:sldId id="789"/>
            <p14:sldId id="578"/>
            <p14:sldId id="72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A8AA"/>
    <a:srgbClr val="329E6A"/>
    <a:srgbClr val="228789"/>
    <a:srgbClr val="E8F1F1"/>
    <a:srgbClr val="425563"/>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5628" autoAdjust="0"/>
  </p:normalViewPr>
  <p:slideViewPr>
    <p:cSldViewPr snapToGrid="0">
      <p:cViewPr varScale="1">
        <p:scale>
          <a:sx n="84" d="100"/>
          <a:sy n="84" d="100"/>
        </p:scale>
        <p:origin x="1632" y="72"/>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userId="58af0019-3a7b-47f8-8975-8ac0a0ea5bbf" providerId="ADAL" clId="{2C3FBACA-7858-4949-82B1-1D92D303B5DB}"/>
    <pc:docChg chg="mod">
      <pc:chgData name="MOLLETT, Marianne (NHS ENGLAND)" userId="58af0019-3a7b-47f8-8975-8ac0a0ea5bbf" providerId="ADAL" clId="{2C3FBACA-7858-4949-82B1-1D92D303B5DB}" dt="2025-12-03T12:56:27.129"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A244DDD6-6ADB-4DF8-8936-1AA8F5F9F014}" type="datetimeFigureOut">
              <a:rPr lang="en-GB" smtClean="0"/>
              <a:t>03/12/2025</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B67EC26C-E156-4757-82E0-5A5BF7E0FCF9}" type="datetimeFigureOut">
              <a:rPr lang="en-GB" smtClean="0"/>
              <a:t>03/12/2025</a:t>
            </a:fld>
            <a:endParaRPr lang="en-GB"/>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en-GB"/>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solidFill>
                  <a:schemeClr val="tx1"/>
                </a:solidFill>
              </a:rPr>
              <a:t>Welcome to this NDRS training module on neuroendocrine neoplasms, which has been designed to help Cancer Administration staff gain a better understanding of the neoplasms, data requirements and terminology used by the clinical teams.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40607868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While this list is not exhaustive, many of the neuroendocrine morphologies you may come across are detailed here.  Please be aware that some morphology codes have multiple descriptions attributed to them – if your cancer management system allows it, please use the morphology code from the pathology report as a search term (with or without the “/” as appropriate to the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37814543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90752" rtl="0" eaLnBrk="1" fontAlgn="auto" latinLnBrk="0" hangingPunct="1">
              <a:lnSpc>
                <a:spcPct val="100000"/>
              </a:lnSpc>
              <a:spcBef>
                <a:spcPts val="0"/>
              </a:spcBef>
              <a:spcAft>
                <a:spcPts val="0"/>
              </a:spcAft>
              <a:buClrTx/>
              <a:buSzTx/>
              <a:buFontTx/>
              <a:buNone/>
              <a:tabLst/>
              <a:defRPr/>
            </a:pPr>
            <a:r>
              <a:rPr lang="en-GB" dirty="0"/>
              <a:t>NENs of the lung are staged using the same staging system used for other Lung tumours.  This means that for all Lung tumours with a diagnosis date up to 31</a:t>
            </a:r>
            <a:r>
              <a:rPr lang="en-GB" baseline="30000" dirty="0"/>
              <a:t>st</a:t>
            </a:r>
            <a:r>
              <a:rPr lang="en-GB" dirty="0"/>
              <a:t> December 2025, UICC TNM v8 should be used.  For diagnosis dates from 1</a:t>
            </a:r>
            <a:r>
              <a:rPr lang="en-GB" baseline="30000" dirty="0"/>
              <a:t>st</a:t>
            </a:r>
            <a:r>
              <a:rPr lang="en-GB" dirty="0"/>
              <a:t> January 2026, please stage using UICC TNM v9</a:t>
            </a:r>
          </a:p>
          <a:p>
            <a:pPr defTabSz="990752">
              <a:defRPr/>
            </a:pP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28780167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90752" rtl="0" eaLnBrk="1" fontAlgn="auto" latinLnBrk="0" hangingPunct="1">
              <a:lnSpc>
                <a:spcPct val="100000"/>
              </a:lnSpc>
              <a:spcBef>
                <a:spcPts val="0"/>
              </a:spcBef>
              <a:spcAft>
                <a:spcPts val="0"/>
              </a:spcAft>
              <a:buClrTx/>
              <a:buSzTx/>
              <a:buFontTx/>
              <a:buNone/>
              <a:tabLst/>
              <a:defRPr/>
            </a:pPr>
            <a:r>
              <a:rPr lang="en-GB" dirty="0"/>
              <a:t>For more details on recording Lung tumours, including NENs, please refer to the Lung training module.</a:t>
            </a:r>
          </a:p>
          <a:p>
            <a:pPr defTabSz="990752">
              <a:defRPr/>
            </a:pP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18599410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Many NENs arise in the gastrointestinal system and around 5% occur in the stomach.  Risk factors for stomach NENs include chronic atrophic gastritis and the inherited MEN1 syndrome.</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7314918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90752" rtl="0" eaLnBrk="1" fontAlgn="auto" latinLnBrk="0" hangingPunct="1">
              <a:lnSpc>
                <a:spcPct val="100000"/>
              </a:lnSpc>
              <a:spcBef>
                <a:spcPts val="0"/>
              </a:spcBef>
              <a:spcAft>
                <a:spcPts val="0"/>
              </a:spcAft>
              <a:buClrTx/>
              <a:buSzTx/>
              <a:buFontTx/>
              <a:buNone/>
              <a:tabLst/>
              <a:defRPr/>
            </a:pPr>
            <a:r>
              <a:rPr lang="en-GB" dirty="0"/>
              <a:t>Stomach NENs are staged using UICC TNM version ENET (sometimes labelled as version E). If you’re not able to amend the staging version for individual patients, please ensure that your system administrator is made aware of any patient with a stomach NEN.</a:t>
            </a:r>
          </a:p>
          <a:p>
            <a:pPr defTabSz="990752">
              <a:defRPr/>
            </a:pP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25695789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Details on recording stomach tumours, including NENs, can be found in the relevant training module on the NDRS website.</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25311516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Most NENs of the pancreas are non-functioning, meaning that they either don’t produce hormones at all or the hormones they do produce don’t generate symptoms</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37008220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Functional NENs of the pancreas include Insulinomas and </a:t>
            </a:r>
            <a:r>
              <a:rPr lang="en-GB" dirty="0" err="1"/>
              <a:t>Gastrinomas</a:t>
            </a:r>
            <a:r>
              <a:rPr lang="en-GB" dirty="0"/>
              <a:t>.</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14599633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90752" rtl="0" eaLnBrk="1" fontAlgn="auto" latinLnBrk="0" hangingPunct="1">
              <a:lnSpc>
                <a:spcPct val="100000"/>
              </a:lnSpc>
              <a:spcBef>
                <a:spcPts val="0"/>
              </a:spcBef>
              <a:spcAft>
                <a:spcPts val="0"/>
              </a:spcAft>
              <a:buClrTx/>
              <a:buSzTx/>
              <a:buFontTx/>
              <a:buNone/>
              <a:tabLst/>
              <a:defRPr/>
            </a:pPr>
            <a:r>
              <a:rPr lang="en-GB" dirty="0"/>
              <a:t>Pancreatic NENs are staged using UICC TNM version ENET (sometimes labelled as version E). If you’re not able to amend the staging version for individual patients, please ensure that your system administrator is made aware of any patient with a pancreatic NEN.</a:t>
            </a:r>
          </a:p>
          <a:p>
            <a:pPr defTabSz="990752">
              <a:defRPr/>
            </a:pP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20486968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90752" rtl="0" eaLnBrk="1" fontAlgn="auto" latinLnBrk="0" hangingPunct="1">
              <a:lnSpc>
                <a:spcPct val="100000"/>
              </a:lnSpc>
              <a:spcBef>
                <a:spcPts val="0"/>
              </a:spcBef>
              <a:spcAft>
                <a:spcPts val="0"/>
              </a:spcAft>
              <a:buClrTx/>
              <a:buSzTx/>
              <a:buFontTx/>
              <a:buNone/>
              <a:tabLst/>
              <a:defRPr/>
            </a:pPr>
            <a:r>
              <a:rPr lang="en-GB" dirty="0"/>
              <a:t>Details on recording pancreatic tumours, including NENs, can be found in the relevant training module on the NDRS website.</a:t>
            </a:r>
          </a:p>
          <a:p>
            <a:pPr defTabSz="990752">
              <a:defRPr/>
            </a:pP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38353966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In this module we’ll briefly look at the sites where neuroendocrine neoplasms may arise and provide relevant information on recording specific diseases.  Users are advised to ensure they’ve been through the overview and morphology sections before proceeding to the required site-specific pages.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25030421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Around 40% of neoplasms in the small intestine are determined to be neuroendocrine in nature.</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22919911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90752" rtl="0" eaLnBrk="1" fontAlgn="auto" latinLnBrk="0" hangingPunct="1">
              <a:lnSpc>
                <a:spcPct val="100000"/>
              </a:lnSpc>
              <a:spcBef>
                <a:spcPts val="0"/>
              </a:spcBef>
              <a:spcAft>
                <a:spcPts val="0"/>
              </a:spcAft>
              <a:buClrTx/>
              <a:buSzTx/>
              <a:buFontTx/>
              <a:buNone/>
              <a:tabLst/>
              <a:defRPr/>
            </a:pPr>
            <a:r>
              <a:rPr lang="en-GB" dirty="0"/>
              <a:t>NENs of the small intestine are staged using UICC TNM version ENET (sometimes labelled as version E).  If you’re not able to amend the staging version for individual patients, please ensure that your system administrator is made aware of any patient with a NEN of the small intestine.</a:t>
            </a:r>
          </a:p>
          <a:p>
            <a:pPr marL="0" marR="0" lvl="0" indent="0" algn="l" defTabSz="990752" rtl="0" eaLnBrk="1" fontAlgn="auto" latinLnBrk="0" hangingPunct="1">
              <a:lnSpc>
                <a:spcPct val="100000"/>
              </a:lnSpc>
              <a:spcBef>
                <a:spcPts val="0"/>
              </a:spcBef>
              <a:spcAft>
                <a:spcPts val="0"/>
              </a:spcAft>
              <a:buClrTx/>
              <a:buSzTx/>
              <a:buFontTx/>
              <a:buNone/>
              <a:tabLst/>
              <a:defRPr/>
            </a:pPr>
            <a:endParaRPr lang="en-GB" dirty="0"/>
          </a:p>
          <a:p>
            <a:pPr defTabSz="990752">
              <a:defRPr/>
            </a:pP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23982205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90752" rtl="0" eaLnBrk="1" fontAlgn="auto" latinLnBrk="0" hangingPunct="1">
              <a:lnSpc>
                <a:spcPct val="100000"/>
              </a:lnSpc>
              <a:spcBef>
                <a:spcPts val="0"/>
              </a:spcBef>
              <a:spcAft>
                <a:spcPts val="0"/>
              </a:spcAft>
              <a:buClrTx/>
              <a:buSzTx/>
              <a:buFontTx/>
              <a:buNone/>
              <a:tabLst/>
              <a:defRPr/>
            </a:pPr>
            <a:r>
              <a:rPr lang="en-GB" dirty="0"/>
              <a:t>Details on recording neoplasms of the small intestine, including NENs, can be found in the relevant training module on the NDRS website.</a:t>
            </a:r>
          </a:p>
          <a:p>
            <a:pPr defTabSz="990752">
              <a:defRPr/>
            </a:pP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5561057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Around 20% of primary NENs occur in the large intestine or rectum.  Some very early stage NENs can be treated with an endoscopic surgical approach</a:t>
            </a:r>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2711759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90752" rtl="0" eaLnBrk="1" fontAlgn="auto" latinLnBrk="0" hangingPunct="1">
              <a:lnSpc>
                <a:spcPct val="100000"/>
              </a:lnSpc>
              <a:spcBef>
                <a:spcPts val="0"/>
              </a:spcBef>
              <a:spcAft>
                <a:spcPts val="0"/>
              </a:spcAft>
              <a:buClrTx/>
              <a:buSzTx/>
              <a:buFontTx/>
              <a:buNone/>
              <a:tabLst/>
              <a:defRPr/>
            </a:pPr>
            <a:r>
              <a:rPr lang="en-GB" dirty="0"/>
              <a:t>NENs of the large intestine, appendix or rectum are staged using UICC TNM version ENET (sometimes labelled as version E).  If you’re not able to amend the staging version for individual patients, please ensure that your system administrator is made aware of any patient with a NEN of the large intestine, appendix or rectum.</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19307367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90752" rtl="0" eaLnBrk="1" fontAlgn="auto" latinLnBrk="0" hangingPunct="1">
              <a:lnSpc>
                <a:spcPct val="100000"/>
              </a:lnSpc>
              <a:spcBef>
                <a:spcPts val="0"/>
              </a:spcBef>
              <a:spcAft>
                <a:spcPts val="0"/>
              </a:spcAft>
              <a:buClrTx/>
              <a:buSzTx/>
              <a:buFontTx/>
              <a:buNone/>
              <a:tabLst/>
              <a:defRPr/>
            </a:pPr>
            <a:r>
              <a:rPr lang="en-GB" dirty="0"/>
              <a:t>Details on recording neoplasms of the large intestine, appendix or rectum, including NENs, can be found in the relevant training module on the NDRS website.</a:t>
            </a:r>
          </a:p>
          <a:p>
            <a:pPr defTabSz="990752">
              <a:defRPr/>
            </a:pP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30942274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Merkel cells are found next to the nerve endings in our skin.  Merkel cell carcinomas are aggressive, rapidly growing neuroendocrine carcinomas (NECs) that mainly occur in areas exposed to higher levels of UVA radiation, such as the face, neck and arms.</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20095734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They are ICD10 coded as C44.  Merkel cell carcinomas are staged using the relevant UICC TNM version which, for diagnosis dates up to and including 31</a:t>
            </a:r>
            <a:r>
              <a:rPr lang="en-GB" baseline="30000" dirty="0"/>
              <a:t>st</a:t>
            </a:r>
            <a:r>
              <a:rPr lang="en-GB" dirty="0"/>
              <a:t> December 2025 is UICC TNM v8.  For diagnosis dates from 1</a:t>
            </a:r>
            <a:r>
              <a:rPr lang="en-GB" baseline="30000" dirty="0"/>
              <a:t>st</a:t>
            </a:r>
            <a:r>
              <a:rPr lang="en-GB" dirty="0"/>
              <a:t> January 2026, these tumours should be staged in and recorded as UICC TNM v9.</a:t>
            </a:r>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15949798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Further details on recording skin neoplasms can be found in the Skin training module on the NDRS website.</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21056712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Adrenal glands can develop a NEN known as a phaeochromocytoma.  Like many NENs, these are rare.  All phaeochromocytomas are considered malignant and must be recorded in your cancer data management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42342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We’ll start with an overview of neuroendocrine neoplasms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5013611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Phaeochromocytomas are not considered to be stageable.  While they are often treated with surgery, other treatment modalities may be offered such as radioactive iodine, DOTATATE or external beam radiotherapy.</a:t>
            </a:r>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35603339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All pituitary NENs, or </a:t>
            </a:r>
            <a:r>
              <a:rPr lang="en-GB" dirty="0" err="1"/>
              <a:t>PitNETs</a:t>
            </a:r>
            <a:r>
              <a:rPr lang="en-GB" dirty="0"/>
              <a:t>, are considered to be malignant.  </a:t>
            </a:r>
            <a:r>
              <a:rPr lang="en-GB" dirty="0" err="1"/>
              <a:t>PitNETs</a:t>
            </a:r>
            <a:r>
              <a:rPr lang="en-GB" dirty="0"/>
              <a:t> must be recorded under the ICD10 code C75.1 in your cancer data management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30072988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err="1"/>
              <a:t>PitNETs</a:t>
            </a:r>
            <a:r>
              <a:rPr lang="en-GB" dirty="0"/>
              <a:t> are not considered to be stageable.  For more information on recording neoplasms of the brain and central nervous system, please see the NDRS training module: Brain &amp; CNS, available on our website.</a:t>
            </a:r>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339732538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About 2% of prostate cancer diagnoses are neuroendocrine neoplasms. These can arise either as new primary cancers without a prior history of prostate cancer, or as a response to hormone or </a:t>
            </a:r>
            <a:r>
              <a:rPr lang="en-GB" dirty="0" err="1"/>
              <a:t>taxane</a:t>
            </a:r>
            <a:r>
              <a:rPr lang="en-GB" dirty="0"/>
              <a:t>-based therapies for an existing prostate cancer.  Prostate NENs tend not to result in a raised PSA</a:t>
            </a:r>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214823454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NENs are ICD10 coded to C61X with the relevant ICD-O-3 morphology code – this should be detailed on the pathology report.  It should be noted that only new primary prostatic NENs of </a:t>
            </a:r>
            <a:r>
              <a:rPr lang="en-GB" b="1" dirty="0"/>
              <a:t>mixed</a:t>
            </a:r>
            <a:r>
              <a:rPr lang="en-GB" dirty="0"/>
              <a:t> morphology are considered stageable</a:t>
            </a:r>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15146391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For more information on recording neoplasms of the prostate, including NENs, please see the Prostate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35</a:t>
            </a:fld>
            <a:endParaRPr lang="en-GB"/>
          </a:p>
        </p:txBody>
      </p:sp>
    </p:spTree>
    <p:extLst>
      <p:ext uri="{BB962C8B-B14F-4D97-AF65-F5344CB8AC3E}">
        <p14:creationId xmlns:p14="http://schemas.microsoft.com/office/powerpoint/2010/main" val="42575623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You may also come across neuroendocrine carcinomas in the breast, which would need to be staged using the appropriate standard version of UICC TNM staging …</a:t>
            </a:r>
          </a:p>
        </p:txBody>
      </p:sp>
      <p:sp>
        <p:nvSpPr>
          <p:cNvPr id="4" name="Slide Number Placeholder 3"/>
          <p:cNvSpPr>
            <a:spLocks noGrp="1"/>
          </p:cNvSpPr>
          <p:nvPr>
            <p:ph type="sldNum" sz="quarter" idx="5"/>
          </p:nvPr>
        </p:nvSpPr>
        <p:spPr/>
        <p:txBody>
          <a:bodyPr/>
          <a:lstStyle/>
          <a:p>
            <a:fld id="{67FE6B22-D62B-44D7-8888-48BB662636FB}" type="slidenum">
              <a:rPr lang="en-GB" smtClean="0"/>
              <a:t>36</a:t>
            </a:fld>
            <a:endParaRPr lang="en-GB"/>
          </a:p>
        </p:txBody>
      </p:sp>
    </p:spTree>
    <p:extLst>
      <p:ext uri="{BB962C8B-B14F-4D97-AF65-F5344CB8AC3E}">
        <p14:creationId xmlns:p14="http://schemas.microsoft.com/office/powerpoint/2010/main" val="425278135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 the uterus which would need to be staged using the FIGO staging system ….</a:t>
            </a:r>
          </a:p>
        </p:txBody>
      </p:sp>
      <p:sp>
        <p:nvSpPr>
          <p:cNvPr id="4" name="Slide Number Placeholder 3"/>
          <p:cNvSpPr>
            <a:spLocks noGrp="1"/>
          </p:cNvSpPr>
          <p:nvPr>
            <p:ph type="sldNum" sz="quarter" idx="5"/>
          </p:nvPr>
        </p:nvSpPr>
        <p:spPr/>
        <p:txBody>
          <a:bodyPr/>
          <a:lstStyle/>
          <a:p>
            <a:fld id="{67FE6B22-D62B-44D7-8888-48BB662636FB}" type="slidenum">
              <a:rPr lang="en-GB" smtClean="0"/>
              <a:t>37</a:t>
            </a:fld>
            <a:endParaRPr lang="en-GB"/>
          </a:p>
        </p:txBody>
      </p:sp>
    </p:spTree>
    <p:extLst>
      <p:ext uri="{BB962C8B-B14F-4D97-AF65-F5344CB8AC3E}">
        <p14:creationId xmlns:p14="http://schemas.microsoft.com/office/powerpoint/2010/main" val="14194639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…or extra-adrenal paragangliomas (which are </a:t>
            </a:r>
            <a:r>
              <a:rPr lang="en-GB" b="0" dirty="0"/>
              <a:t>not</a:t>
            </a:r>
            <a:r>
              <a:rPr lang="en-GB" dirty="0"/>
              <a:t> considered to be stageable).  Paragangliomas form in the paraganglia that are situated near blood vessels and nerves throughout the body.  Please pay particular attention to the location of the paraganglioma when selecting the correct ICD10 and morphology codes.</a:t>
            </a:r>
          </a:p>
        </p:txBody>
      </p:sp>
      <p:sp>
        <p:nvSpPr>
          <p:cNvPr id="4" name="Slide Number Placeholder 3"/>
          <p:cNvSpPr>
            <a:spLocks noGrp="1"/>
          </p:cNvSpPr>
          <p:nvPr>
            <p:ph type="sldNum" sz="quarter" idx="5"/>
          </p:nvPr>
        </p:nvSpPr>
        <p:spPr/>
        <p:txBody>
          <a:bodyPr/>
          <a:lstStyle/>
          <a:p>
            <a:fld id="{67FE6B22-D62B-44D7-8888-48BB662636FB}" type="slidenum">
              <a:rPr lang="en-GB" smtClean="0"/>
              <a:t>38</a:t>
            </a:fld>
            <a:endParaRPr lang="en-GB"/>
          </a:p>
        </p:txBody>
      </p:sp>
    </p:spTree>
    <p:extLst>
      <p:ext uri="{BB962C8B-B14F-4D97-AF65-F5344CB8AC3E}">
        <p14:creationId xmlns:p14="http://schemas.microsoft.com/office/powerpoint/2010/main" val="428826740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It should be noted that while NENs are rare, they can arise anywhere that neuroendocrine cells exist.  This module deals only with the most commonly occurring neuroendocrine neoplasms</a:t>
            </a:r>
          </a:p>
        </p:txBody>
      </p:sp>
      <p:sp>
        <p:nvSpPr>
          <p:cNvPr id="4" name="Slide Number Placeholder 3"/>
          <p:cNvSpPr>
            <a:spLocks noGrp="1"/>
          </p:cNvSpPr>
          <p:nvPr>
            <p:ph type="sldNum" sz="quarter" idx="5"/>
          </p:nvPr>
        </p:nvSpPr>
        <p:spPr/>
        <p:txBody>
          <a:bodyPr/>
          <a:lstStyle/>
          <a:p>
            <a:fld id="{67FE6B22-D62B-44D7-8888-48BB662636FB}" type="slidenum">
              <a:rPr lang="en-GB" smtClean="0"/>
              <a:t>39</a:t>
            </a:fld>
            <a:endParaRPr lang="en-GB"/>
          </a:p>
        </p:txBody>
      </p:sp>
    </p:spTree>
    <p:extLst>
      <p:ext uri="{BB962C8B-B14F-4D97-AF65-F5344CB8AC3E}">
        <p14:creationId xmlns:p14="http://schemas.microsoft.com/office/powerpoint/2010/main" val="1162750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Neuroendocrine cells occur in most organs in the body.  They produce hormones that regulate the functions of the cells around them.</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185161854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40</a:t>
            </a:fld>
            <a:endParaRPr lang="en-GB"/>
          </a:p>
        </p:txBody>
      </p:sp>
    </p:spTree>
    <p:extLst>
      <p:ext uri="{BB962C8B-B14F-4D97-AF65-F5344CB8AC3E}">
        <p14:creationId xmlns:p14="http://schemas.microsoft.com/office/powerpoint/2010/main" val="238318726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41</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Neuroendocrine neoplasms, sometimes called NENs, can be broadly classified as either low-grade  - these are known as neuroendocrine tumours or NETs – or high grade – which are known as neuroendocrine carcinomas or NECs</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3795927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NENs can also be categorised as functioning or non-functioning</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6961121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About 50% of neuroendocrine neoplasms occur in the gastro-intestinal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40440741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 while 20% arise in the lungs.  The remaining 30% occur in other parts of the body, including the appendix, skin or prostate</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13465449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Some NEN patients with a functioning neoplasm may also experience a set of symptoms known as Carcinoid syndrome, caused by excessive hormone production</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28574072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03/12/2025</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03/12/2025</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03/12/2025</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03/12/2025</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03/12/2025</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png"/><Relationship Id="rId5" Type="http://schemas.openxmlformats.org/officeDocument/2006/relationships/image" Target="../media/image5.tiff"/><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5.tiff"/><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6.png"/><Relationship Id="rId5" Type="http://schemas.openxmlformats.org/officeDocument/2006/relationships/hyperlink" Target="https://digital.nhs.uk/ndrs/data/cancer-data-training-materials/staging-sheets" TargetMode="Externa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6.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2.png"/><Relationship Id="rId5" Type="http://schemas.openxmlformats.org/officeDocument/2006/relationships/image" Target="../media/image7.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2.png"/><Relationship Id="rId5" Type="http://schemas.openxmlformats.org/officeDocument/2006/relationships/image" Target="../media/image7.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hyperlink" Target="https://digital.nhs.uk/ndrs/data/cancer-data-training-materials/staging-sheets" TargetMode="External"/><Relationship Id="rId5" Type="http://schemas.openxmlformats.org/officeDocument/2006/relationships/image" Target="../media/image7.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7.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8.png"/><Relationship Id="rId5" Type="http://schemas.openxmlformats.org/officeDocument/2006/relationships/hyperlink" Target="https://digital.nhs.uk/ndrs/data/cancer-data-training-materials/staging-sheets" TargetMode="External"/><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8.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9.png"/><Relationship Id="rId5" Type="http://schemas.openxmlformats.org/officeDocument/2006/relationships/hyperlink" Target="https://digital.nhs.uk/ndrs/data/cancer-data-training-materials/staging-sheets" TargetMode="External"/><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9.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image" Target="../media/image11.png"/><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hyperlink" Target="https://digital.nhs.uk/ndrs/data/cancer-data-training-materials" TargetMode="External"/><Relationship Id="rId5" Type="http://schemas.openxmlformats.org/officeDocument/2006/relationships/hyperlink" Target="https://digital.nhs.uk/ndrs/data/cancer-data-training-materials/staging-sheets" TargetMode="External"/><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6" Type="http://schemas.openxmlformats.org/officeDocument/2006/relationships/image" Target="../media/image2.png"/><Relationship Id="rId5" Type="http://schemas.openxmlformats.org/officeDocument/2006/relationships/image" Target="../media/image12.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6" Type="http://schemas.openxmlformats.org/officeDocument/2006/relationships/image" Target="../media/image2.png"/><Relationship Id="rId5" Type="http://schemas.openxmlformats.org/officeDocument/2006/relationships/image" Target="../media/image12.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6" Type="http://schemas.openxmlformats.org/officeDocument/2006/relationships/image" Target="../media/image2.png"/><Relationship Id="rId5" Type="http://schemas.openxmlformats.org/officeDocument/2006/relationships/image" Target="../media/image13.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32.m4a"/><Relationship Id="rId1" Type="http://schemas.microsoft.com/office/2007/relationships/media" Target="../media/media32.m4a"/><Relationship Id="rId6" Type="http://schemas.openxmlformats.org/officeDocument/2006/relationships/hyperlink" Target="https://digital.nhs.uk/ndrs/data/cancer-data-training-materials" TargetMode="External"/><Relationship Id="rId5" Type="http://schemas.openxmlformats.org/officeDocument/2006/relationships/image" Target="../media/image13.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4.m4a"/><Relationship Id="rId1" Type="http://schemas.microsoft.com/office/2007/relationships/media" Target="../media/media34.m4a"/><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image" Target="../media/image14.png"/><Relationship Id="rId2" Type="http://schemas.openxmlformats.org/officeDocument/2006/relationships/audio" Target="../media/media35.m4a"/><Relationship Id="rId1" Type="http://schemas.microsoft.com/office/2007/relationships/media" Target="../media/media35.m4a"/><Relationship Id="rId6" Type="http://schemas.openxmlformats.org/officeDocument/2006/relationships/hyperlink" Target="https://digital.nhs.uk/ndrs/data/cancer-data-training-materials" TargetMode="External"/><Relationship Id="rId5" Type="http://schemas.openxmlformats.org/officeDocument/2006/relationships/hyperlink" Target="https://digital.nhs.uk/ndrs/data/cancer-data-training-materials/staging-sheets" TargetMode="External"/><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6.m4a"/><Relationship Id="rId1" Type="http://schemas.microsoft.com/office/2007/relationships/media" Target="../media/media36.m4a"/><Relationship Id="rId5" Type="http://schemas.openxmlformats.org/officeDocument/2006/relationships/image" Target="../media/image2.png"/><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7.m4a"/><Relationship Id="rId1" Type="http://schemas.microsoft.com/office/2007/relationships/media" Target="../media/media37.m4a"/><Relationship Id="rId5" Type="http://schemas.openxmlformats.org/officeDocument/2006/relationships/image" Target="../media/image2.png"/><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8.m4a"/><Relationship Id="rId1" Type="http://schemas.microsoft.com/office/2007/relationships/media" Target="../media/media38.m4a"/><Relationship Id="rId5" Type="http://schemas.openxmlformats.org/officeDocument/2006/relationships/image" Target="../media/image2.png"/><Relationship Id="rId4"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9.m4a"/><Relationship Id="rId1" Type="http://schemas.microsoft.com/office/2007/relationships/media" Target="../media/media39.m4a"/><Relationship Id="rId5" Type="http://schemas.openxmlformats.org/officeDocument/2006/relationships/image" Target="../media/image2.png"/><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0.m4a"/><Relationship Id="rId1" Type="http://schemas.microsoft.com/office/2007/relationships/media" Target="../media/media40.m4a"/><Relationship Id="rId6" Type="http://schemas.openxmlformats.org/officeDocument/2006/relationships/image" Target="../media/image2.png"/><Relationship Id="rId5" Type="http://schemas.openxmlformats.org/officeDocument/2006/relationships/image" Target="../media/image15.png"/><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41.m4a"/><Relationship Id="rId1" Type="http://schemas.microsoft.com/office/2007/relationships/media" Target="../media/media41.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41.xml"/><Relationship Id="rId9" Type="http://schemas.openxmlformats.org/officeDocument/2006/relationships/hyperlink" Target="mailto:p.stacey@nhs.net"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p:txBody>
          <a:bodyPr>
            <a:normAutofit/>
          </a:bodyPr>
          <a:lstStyle/>
          <a:p>
            <a:r>
              <a:rPr lang="en-GB" sz="3200" dirty="0"/>
              <a:t>Neuroendocrine neoplasms - Key Points</a:t>
            </a:r>
          </a:p>
          <a:p>
            <a:r>
              <a:rPr lang="en-GB" sz="3200" dirty="0"/>
              <a:t>v3 December 2025</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03/12/2025</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10" name="Audio 9">
            <a:hlinkClick r:id="" action="ppaction://media"/>
            <a:extLst>
              <a:ext uri="{FF2B5EF4-FFF2-40B4-BE49-F238E27FC236}">
                <a16:creationId xmlns:a16="http://schemas.microsoft.com/office/drawing/2014/main" id="{FCC08657-9769-0106-57DC-72C3862846B8}"/>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57499858"/>
      </p:ext>
    </p:extLst>
  </p:cSld>
  <p:clrMapOvr>
    <a:masterClrMapping/>
  </p:clrMapOvr>
  <mc:AlternateContent xmlns:mc="http://schemas.openxmlformats.org/markup-compatibility/2006" xmlns:p14="http://schemas.microsoft.com/office/powerpoint/2010/main">
    <mc:Choice Requires="p14">
      <p:transition spd="slow" p14:dur="2000" advTm="18851"/>
    </mc:Choice>
    <mc:Fallback xmlns="">
      <p:transition spd="slow" advTm="188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1782657"/>
          </a:xfrm>
        </p:spPr>
        <p:txBody>
          <a:bodyPr>
            <a:noAutofit/>
          </a:bodyPr>
          <a:lstStyle/>
          <a:p>
            <a:pPr marL="793750" indent="-342900"/>
            <a:r>
              <a:rPr lang="en-GB" dirty="0"/>
              <a:t>ICD-O-3 morphology codes of NENs may include:</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10" name="Picture 9">
            <a:extLst>
              <a:ext uri="{FF2B5EF4-FFF2-40B4-BE49-F238E27FC236}">
                <a16:creationId xmlns:a16="http://schemas.microsoft.com/office/drawing/2014/main" id="{6C53F320-4B3F-9A47-0829-FB6FF02F5907}"/>
              </a:ext>
            </a:extLst>
          </p:cNvPr>
          <p:cNvPicPr>
            <a:picLocks noChangeAspect="1"/>
          </p:cNvPicPr>
          <p:nvPr/>
        </p:nvPicPr>
        <p:blipFill>
          <a:blip r:embed="rId5"/>
          <a:stretch>
            <a:fillRect/>
          </a:stretch>
        </p:blipFill>
        <p:spPr>
          <a:xfrm>
            <a:off x="8635153" y="3181152"/>
            <a:ext cx="2448219" cy="2859628"/>
          </a:xfrm>
          <a:prstGeom prst="rect">
            <a:avLst/>
          </a:prstGeom>
        </p:spPr>
      </p:pic>
      <p:sp>
        <p:nvSpPr>
          <p:cNvPr id="7" name="TextBox 6">
            <a:extLst>
              <a:ext uri="{FF2B5EF4-FFF2-40B4-BE49-F238E27FC236}">
                <a16:creationId xmlns:a16="http://schemas.microsoft.com/office/drawing/2014/main" id="{AD6CF0A9-F471-4854-FA74-F31986C15BD2}"/>
              </a:ext>
            </a:extLst>
          </p:cNvPr>
          <p:cNvSpPr txBox="1"/>
          <p:nvPr/>
        </p:nvSpPr>
        <p:spPr>
          <a:xfrm>
            <a:off x="836489" y="2578968"/>
            <a:ext cx="7648148" cy="3221582"/>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1250939" lvl="1" indent="-342900"/>
            <a:r>
              <a:rPr lang="en-GB" dirty="0"/>
              <a:t>Neuroendocrine carcinoma, NOS – M8246/3</a:t>
            </a:r>
          </a:p>
          <a:p>
            <a:pPr marL="1250939" lvl="1" indent="-342900"/>
            <a:r>
              <a:rPr lang="en-GB" dirty="0"/>
              <a:t>Large cell neuroendocrine carcinoma – M8013/3</a:t>
            </a:r>
          </a:p>
          <a:p>
            <a:pPr lvl="1"/>
            <a:r>
              <a:rPr lang="en-GB" dirty="0"/>
              <a:t>Small cell neuroendocrine carcinoma – M8041/3</a:t>
            </a:r>
          </a:p>
          <a:p>
            <a:pPr lvl="1"/>
            <a:r>
              <a:rPr lang="en-GB" dirty="0"/>
              <a:t>Grade 1 NET / typical carcinoid tumour – M8240/3</a:t>
            </a:r>
          </a:p>
          <a:p>
            <a:pPr lvl="1"/>
            <a:r>
              <a:rPr lang="en-GB" dirty="0"/>
              <a:t>Grade 2 NET / atypical carcinoid tumour – M8249/3</a:t>
            </a:r>
          </a:p>
          <a:p>
            <a:pPr lvl="1"/>
            <a:r>
              <a:rPr lang="en-GB" dirty="0"/>
              <a:t>Merkel cell carcinoma – M8247/3</a:t>
            </a:r>
          </a:p>
          <a:p>
            <a:pPr lvl="1"/>
            <a:r>
              <a:rPr lang="en-GB" dirty="0"/>
              <a:t>Extra-adrenal paraganglioma – M8693/3</a:t>
            </a:r>
          </a:p>
          <a:p>
            <a:pPr lvl="1"/>
            <a:r>
              <a:rPr lang="en-GB" dirty="0"/>
              <a:t>Phaeochromocytoma, malignant – M8700/3</a:t>
            </a:r>
          </a:p>
          <a:p>
            <a:pPr lvl="1"/>
            <a:endParaRPr lang="en-GB" dirty="0"/>
          </a:p>
        </p:txBody>
      </p:sp>
      <p:pic>
        <p:nvPicPr>
          <p:cNvPr id="9" name="Audio 8">
            <a:hlinkClick r:id="" action="ppaction://media"/>
            <a:extLst>
              <a:ext uri="{FF2B5EF4-FFF2-40B4-BE49-F238E27FC236}">
                <a16:creationId xmlns:a16="http://schemas.microsoft.com/office/drawing/2014/main" id="{B3140FFF-8FBD-5911-D245-B052936903F2}"/>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09113638"/>
      </p:ext>
    </p:extLst>
  </p:cSld>
  <p:clrMapOvr>
    <a:masterClrMapping/>
  </p:clrMapOvr>
  <mc:AlternateContent xmlns:mc="http://schemas.openxmlformats.org/markup-compatibility/2006" xmlns:p14="http://schemas.microsoft.com/office/powerpoint/2010/main">
    <mc:Choice Requires="p14">
      <p:transition spd="slow" p14:dur="2000" advTm="27424"/>
    </mc:Choice>
    <mc:Fallback xmlns="">
      <p:transition spd="slow" advTm="274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Lung</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1782657"/>
          </a:xfrm>
        </p:spPr>
        <p:txBody>
          <a:bodyPr>
            <a:noAutofit/>
          </a:bodyPr>
          <a:lstStyle/>
          <a:p>
            <a:pPr marL="793750" indent="-342900"/>
            <a:r>
              <a:rPr lang="en-GB" dirty="0"/>
              <a:t>Neuroendocrine neoplasms of the lung are:</a:t>
            </a:r>
          </a:p>
          <a:p>
            <a:pPr marL="1250939" lvl="1" indent="-342900"/>
            <a:r>
              <a:rPr lang="en-GB" dirty="0"/>
              <a:t>Carcinoid and Atypical carcinoid (neuroendocrine </a:t>
            </a:r>
            <a:r>
              <a:rPr lang="en-GB" b="1" dirty="0"/>
              <a:t>tumours</a:t>
            </a:r>
            <a:r>
              <a:rPr lang="en-GB" dirty="0"/>
              <a:t>)</a:t>
            </a:r>
          </a:p>
          <a:p>
            <a:pPr marL="1250939" lvl="1" indent="-342900"/>
            <a:r>
              <a:rPr lang="en-GB" dirty="0"/>
              <a:t>Small cell carcinoma and Large cell neuroendocrine carcinoma (neuroendocrine </a:t>
            </a:r>
            <a:r>
              <a:rPr lang="en-GB" b="1" dirty="0"/>
              <a:t>carcinomas</a:t>
            </a:r>
            <a:r>
              <a:rPr lang="en-GB" dirty="0"/>
              <a:t>)</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pic>
        <p:nvPicPr>
          <p:cNvPr id="8" name="Picture 7">
            <a:extLst>
              <a:ext uri="{FF2B5EF4-FFF2-40B4-BE49-F238E27FC236}">
                <a16:creationId xmlns:a16="http://schemas.microsoft.com/office/drawing/2014/main" id="{D98EF618-0D10-20CD-B31A-E6AB450E1BE2}"/>
              </a:ext>
            </a:extLst>
          </p:cNvPr>
          <p:cNvPicPr>
            <a:picLocks noChangeAspect="1"/>
          </p:cNvPicPr>
          <p:nvPr/>
        </p:nvPicPr>
        <p:blipFill>
          <a:blip r:embed="rId5"/>
          <a:stretch>
            <a:fillRect/>
          </a:stretch>
        </p:blipFill>
        <p:spPr>
          <a:xfrm>
            <a:off x="9083327" y="4164064"/>
            <a:ext cx="2580351" cy="2057400"/>
          </a:xfrm>
          <a:prstGeom prst="rect">
            <a:avLst/>
          </a:prstGeom>
        </p:spPr>
      </p:pic>
      <p:sp>
        <p:nvSpPr>
          <p:cNvPr id="9" name="TextBox 8">
            <a:extLst>
              <a:ext uri="{FF2B5EF4-FFF2-40B4-BE49-F238E27FC236}">
                <a16:creationId xmlns:a16="http://schemas.microsoft.com/office/drawing/2014/main" id="{06E1DDBD-8038-A1AA-5EFB-8B7DBAF3DB3C}"/>
              </a:ext>
            </a:extLst>
          </p:cNvPr>
          <p:cNvSpPr txBox="1"/>
          <p:nvPr/>
        </p:nvSpPr>
        <p:spPr>
          <a:xfrm>
            <a:off x="838200" y="3141497"/>
            <a:ext cx="8454390" cy="3029300"/>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793750" lvl="1">
              <a:spcBef>
                <a:spcPts val="1000"/>
              </a:spcBef>
            </a:pPr>
            <a:r>
              <a:rPr lang="en-GB" sz="2400" dirty="0"/>
              <a:t>Neuroendocrine neoplasms of the Lung are staged as follows:</a:t>
            </a:r>
          </a:p>
          <a:p>
            <a:pPr marL="1142971" lvl="3">
              <a:spcBef>
                <a:spcPts val="1000"/>
              </a:spcBef>
            </a:pPr>
            <a:r>
              <a:rPr lang="en-GB" sz="2000" b="1" dirty="0"/>
              <a:t>For diagnosis dates up to 31</a:t>
            </a:r>
            <a:r>
              <a:rPr lang="en-GB" sz="2000" b="1" baseline="30000" dirty="0"/>
              <a:t>st</a:t>
            </a:r>
            <a:r>
              <a:rPr lang="en-GB" sz="2000" b="1" dirty="0"/>
              <a:t> December 2025 use UICC TNM v8</a:t>
            </a:r>
          </a:p>
          <a:p>
            <a:pPr marL="1142971" lvl="3">
              <a:spcBef>
                <a:spcPts val="1000"/>
              </a:spcBef>
            </a:pPr>
            <a:r>
              <a:rPr lang="en-GB" sz="2000" b="1" dirty="0"/>
              <a:t>For diagnosis dates from 1</a:t>
            </a:r>
            <a:r>
              <a:rPr lang="en-GB" sz="2000" b="1" baseline="30000" dirty="0"/>
              <a:t>st</a:t>
            </a:r>
            <a:r>
              <a:rPr lang="en-GB" sz="2000" b="1" dirty="0"/>
              <a:t> January 2026 use UICC TNM v9</a:t>
            </a:r>
          </a:p>
          <a:p>
            <a:pPr marL="908039" lvl="1" indent="0">
              <a:buNone/>
            </a:pPr>
            <a:r>
              <a:rPr lang="en-US" dirty="0"/>
              <a:t>Please note that the TNM version must be accurately recorded – if you are unable to amend the version on your cancer data management system, please refer to your line manager</a:t>
            </a:r>
            <a:endParaRPr lang="en-GB" dirty="0"/>
          </a:p>
          <a:p>
            <a:pPr lvl="1"/>
            <a:endParaRPr lang="en-GB" dirty="0"/>
          </a:p>
          <a:p>
            <a:pPr lvl="1"/>
            <a:endParaRPr lang="en-GB" dirty="0"/>
          </a:p>
        </p:txBody>
      </p:sp>
      <p:pic>
        <p:nvPicPr>
          <p:cNvPr id="12" name="Audio 11">
            <a:hlinkClick r:id="" action="ppaction://media"/>
            <a:extLst>
              <a:ext uri="{FF2B5EF4-FFF2-40B4-BE49-F238E27FC236}">
                <a16:creationId xmlns:a16="http://schemas.microsoft.com/office/drawing/2014/main" id="{864F47F1-67D8-BBAE-3DBD-F307C3251F60}"/>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637816044"/>
      </p:ext>
    </p:extLst>
  </p:cSld>
  <p:clrMapOvr>
    <a:masterClrMapping/>
  </p:clrMapOvr>
  <mc:AlternateContent xmlns:mc="http://schemas.openxmlformats.org/markup-compatibility/2006" xmlns:p14="http://schemas.microsoft.com/office/powerpoint/2010/main">
    <mc:Choice Requires="p14">
      <p:transition spd="slow" p14:dur="2000" advTm="26042"/>
    </mc:Choice>
    <mc:Fallback xmlns="">
      <p:transition spd="slow" advTm="2604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Lung</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1782657"/>
          </a:xfrm>
        </p:spPr>
        <p:txBody>
          <a:bodyPr>
            <a:noAutofit/>
          </a:bodyPr>
          <a:lstStyle/>
          <a:p>
            <a:pPr marL="793750" lvl="1">
              <a:spcBef>
                <a:spcPts val="1000"/>
              </a:spcBef>
            </a:pPr>
            <a:r>
              <a:rPr lang="en-GB" sz="2400" dirty="0"/>
              <a:t>For details on recording Lung tumours, including NENs, please refer to the Lung training module, available here:</a:t>
            </a:r>
          </a:p>
          <a:p>
            <a:pPr marL="793750" lvl="1">
              <a:spcBef>
                <a:spcPts val="1000"/>
              </a:spcBef>
            </a:pPr>
            <a:r>
              <a:rPr lang="en-GB" sz="2400" dirty="0">
                <a:hlinkClick r:id="rId5"/>
              </a:rPr>
              <a:t>https://digital.nhs.uk/ndrs/data/cancer-data-training-materials</a:t>
            </a:r>
            <a:r>
              <a:rPr lang="en-GB" sz="2400" dirty="0"/>
              <a:t> </a:t>
            </a:r>
          </a:p>
          <a:p>
            <a:pPr marL="793750" indent="-342900"/>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pic>
        <p:nvPicPr>
          <p:cNvPr id="8" name="Picture 7">
            <a:extLst>
              <a:ext uri="{FF2B5EF4-FFF2-40B4-BE49-F238E27FC236}">
                <a16:creationId xmlns:a16="http://schemas.microsoft.com/office/drawing/2014/main" id="{D98EF618-0D10-20CD-B31A-E6AB450E1BE2}"/>
              </a:ext>
            </a:extLst>
          </p:cNvPr>
          <p:cNvPicPr>
            <a:picLocks noChangeAspect="1"/>
          </p:cNvPicPr>
          <p:nvPr/>
        </p:nvPicPr>
        <p:blipFill>
          <a:blip r:embed="rId6"/>
          <a:stretch>
            <a:fillRect/>
          </a:stretch>
        </p:blipFill>
        <p:spPr>
          <a:xfrm>
            <a:off x="9083327" y="4164064"/>
            <a:ext cx="2580351" cy="2057400"/>
          </a:xfrm>
          <a:prstGeom prst="rect">
            <a:avLst/>
          </a:prstGeom>
        </p:spPr>
      </p:pic>
      <p:pic>
        <p:nvPicPr>
          <p:cNvPr id="12" name="Audio 11">
            <a:hlinkClick r:id="" action="ppaction://media"/>
            <a:extLst>
              <a:ext uri="{FF2B5EF4-FFF2-40B4-BE49-F238E27FC236}">
                <a16:creationId xmlns:a16="http://schemas.microsoft.com/office/drawing/2014/main" id="{CE7E2553-1E72-D9F6-85BD-595D327AB4A2}"/>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145072675"/>
      </p:ext>
    </p:extLst>
  </p:cSld>
  <p:clrMapOvr>
    <a:masterClrMapping/>
  </p:clrMapOvr>
  <mc:AlternateContent xmlns:mc="http://schemas.openxmlformats.org/markup-compatibility/2006" xmlns:p14="http://schemas.microsoft.com/office/powerpoint/2010/main">
    <mc:Choice Requires="p14">
      <p:transition spd="slow" p14:dur="2000" advTm="8919"/>
    </mc:Choice>
    <mc:Fallback xmlns="">
      <p:transition spd="slow" advTm="89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Stomach</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1782657"/>
          </a:xfrm>
        </p:spPr>
        <p:txBody>
          <a:bodyPr>
            <a:noAutofit/>
          </a:bodyPr>
          <a:lstStyle/>
          <a:p>
            <a:pPr marL="793750" indent="-342900"/>
            <a:r>
              <a:rPr lang="en-GB" dirty="0"/>
              <a:t>Although NENs are rare, many arise in the gastrointestinal system</a:t>
            </a:r>
          </a:p>
          <a:p>
            <a:pPr marL="793750" indent="-342900"/>
            <a:r>
              <a:rPr lang="en-GB" dirty="0"/>
              <a:t>Around 5% of NENs occur in the stomach</a:t>
            </a:r>
          </a:p>
          <a:p>
            <a:pPr marL="793750" indent="-342900"/>
            <a:r>
              <a:rPr lang="en-GB" dirty="0"/>
              <a:t>Stomach NENs can be associated with chronic atrophic gastritis (a long-lasting inflammation of the stomach)</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sp>
        <p:nvSpPr>
          <p:cNvPr id="7" name="TextBox 6">
            <a:extLst>
              <a:ext uri="{FF2B5EF4-FFF2-40B4-BE49-F238E27FC236}">
                <a16:creationId xmlns:a16="http://schemas.microsoft.com/office/drawing/2014/main" id="{AD6CF0A9-F471-4854-FA74-F31986C15BD2}"/>
              </a:ext>
            </a:extLst>
          </p:cNvPr>
          <p:cNvSpPr txBox="1"/>
          <p:nvPr/>
        </p:nvSpPr>
        <p:spPr>
          <a:xfrm>
            <a:off x="838200" y="3281089"/>
            <a:ext cx="6988892" cy="2575859"/>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793750" lvl="1">
              <a:spcBef>
                <a:spcPts val="1000"/>
              </a:spcBef>
            </a:pPr>
            <a:r>
              <a:rPr lang="en-GB" sz="2400" dirty="0"/>
              <a:t>The risk of developing a stomach NEN is higher for people with the inherited syndrome multiple endocrine neoplasia 1 (MEN1)</a:t>
            </a:r>
          </a:p>
          <a:p>
            <a:pPr lvl="1"/>
            <a:endParaRPr lang="en-GB" dirty="0"/>
          </a:p>
          <a:p>
            <a:pPr lvl="1"/>
            <a:endParaRPr lang="en-GB" dirty="0"/>
          </a:p>
        </p:txBody>
      </p:sp>
      <p:pic>
        <p:nvPicPr>
          <p:cNvPr id="10" name="Picture 9">
            <a:extLst>
              <a:ext uri="{FF2B5EF4-FFF2-40B4-BE49-F238E27FC236}">
                <a16:creationId xmlns:a16="http://schemas.microsoft.com/office/drawing/2014/main" id="{99E42571-F4CA-015F-8A6B-4A009548CAC1}"/>
              </a:ext>
            </a:extLst>
          </p:cNvPr>
          <p:cNvPicPr>
            <a:picLocks noChangeAspect="1"/>
          </p:cNvPicPr>
          <p:nvPr/>
        </p:nvPicPr>
        <p:blipFill>
          <a:blip r:embed="rId5"/>
          <a:stretch>
            <a:fillRect/>
          </a:stretch>
        </p:blipFill>
        <p:spPr>
          <a:xfrm>
            <a:off x="8610601" y="3433511"/>
            <a:ext cx="2743200" cy="2584633"/>
          </a:xfrm>
          <a:prstGeom prst="rect">
            <a:avLst/>
          </a:prstGeom>
        </p:spPr>
      </p:pic>
      <p:pic>
        <p:nvPicPr>
          <p:cNvPr id="11" name="Audio 10">
            <a:hlinkClick r:id="" action="ppaction://media"/>
            <a:extLst>
              <a:ext uri="{FF2B5EF4-FFF2-40B4-BE49-F238E27FC236}">
                <a16:creationId xmlns:a16="http://schemas.microsoft.com/office/drawing/2014/main" id="{6D9FD19B-85EC-85DB-3661-179512991587}"/>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784624670"/>
      </p:ext>
    </p:extLst>
  </p:cSld>
  <p:clrMapOvr>
    <a:masterClrMapping/>
  </p:clrMapOvr>
  <mc:AlternateContent xmlns:mc="http://schemas.openxmlformats.org/markup-compatibility/2006" xmlns:p14="http://schemas.microsoft.com/office/powerpoint/2010/main">
    <mc:Choice Requires="p14">
      <p:transition spd="slow" p14:dur="2000" advTm="15636"/>
    </mc:Choice>
    <mc:Fallback xmlns="">
      <p:transition spd="slow" advTm="156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Stomach</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2246227"/>
          </a:xfrm>
        </p:spPr>
        <p:txBody>
          <a:bodyPr>
            <a:noAutofit/>
          </a:bodyPr>
          <a:lstStyle/>
          <a:p>
            <a:pPr marL="793750" indent="-342900"/>
            <a:r>
              <a:rPr lang="en-GB" sz="2200" dirty="0"/>
              <a:t>NENs of the stomach are staged using UICC TNM version ENET (sometimes called version “E”, depending on your cancer data management system)</a:t>
            </a:r>
          </a:p>
          <a:p>
            <a:pPr marL="793750" indent="-342900"/>
            <a:r>
              <a:rPr lang="en-GB" sz="2200" dirty="0"/>
              <a:t>If your cancer data management system does not allow you to define the TNM version in use, please ensure that your line manager / system administrator is made aware that the staging version needs to be defined as version ENET / E for each patient diagnosed with a NEN of the stomach</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sp>
        <p:nvSpPr>
          <p:cNvPr id="7" name="TextBox 6">
            <a:extLst>
              <a:ext uri="{FF2B5EF4-FFF2-40B4-BE49-F238E27FC236}">
                <a16:creationId xmlns:a16="http://schemas.microsoft.com/office/drawing/2014/main" id="{AD6CF0A9-F471-4854-FA74-F31986C15BD2}"/>
              </a:ext>
            </a:extLst>
          </p:cNvPr>
          <p:cNvSpPr txBox="1"/>
          <p:nvPr/>
        </p:nvSpPr>
        <p:spPr>
          <a:xfrm>
            <a:off x="838200" y="3690442"/>
            <a:ext cx="6988892" cy="2575859"/>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793750" lvl="1">
              <a:spcBef>
                <a:spcPts val="1000"/>
              </a:spcBef>
            </a:pPr>
            <a:r>
              <a:rPr lang="en-GB" dirty="0"/>
              <a:t>A neuroendocrine staging data sheet for NENs of the foregut (including the stomach / gastric) is available for clinical use here: </a:t>
            </a:r>
            <a:r>
              <a:rPr lang="en-GB" dirty="0">
                <a:solidFill>
                  <a:srgbClr val="2AA8AA"/>
                </a:solidFill>
                <a:hlinkClick r:id="rId5">
                  <a:extLst>
                    <a:ext uri="{A12FA001-AC4F-418D-AE19-62706E023703}">
                      <ahyp:hlinkClr xmlns:ahyp="http://schemas.microsoft.com/office/drawing/2018/hyperlinkcolor" val="tx"/>
                    </a:ext>
                  </a:extLst>
                </a:hlinkClick>
              </a:rPr>
              <a:t>https://digital.nhs.uk/ndrs/data/cancer-data-training-materials/staging-sheets</a:t>
            </a:r>
            <a:r>
              <a:rPr lang="en-GB" dirty="0">
                <a:solidFill>
                  <a:srgbClr val="2AA8AA"/>
                </a:solidFill>
              </a:rPr>
              <a:t> </a:t>
            </a:r>
          </a:p>
          <a:p>
            <a:pPr marL="793750" lvl="1">
              <a:spcBef>
                <a:spcPts val="1000"/>
              </a:spcBef>
            </a:pPr>
            <a:endParaRPr lang="en-GB" dirty="0"/>
          </a:p>
          <a:p>
            <a:pPr lvl="1"/>
            <a:endParaRPr lang="en-GB" dirty="0"/>
          </a:p>
          <a:p>
            <a:pPr lvl="1"/>
            <a:endParaRPr lang="en-GB" dirty="0"/>
          </a:p>
        </p:txBody>
      </p:sp>
      <p:pic>
        <p:nvPicPr>
          <p:cNvPr id="8" name="Picture 7">
            <a:extLst>
              <a:ext uri="{FF2B5EF4-FFF2-40B4-BE49-F238E27FC236}">
                <a16:creationId xmlns:a16="http://schemas.microsoft.com/office/drawing/2014/main" id="{2FC96119-A2CB-66C1-31A0-F968D4F605A0}"/>
              </a:ext>
            </a:extLst>
          </p:cNvPr>
          <p:cNvPicPr>
            <a:picLocks noChangeAspect="1"/>
          </p:cNvPicPr>
          <p:nvPr/>
        </p:nvPicPr>
        <p:blipFill>
          <a:blip r:embed="rId6"/>
          <a:stretch>
            <a:fillRect/>
          </a:stretch>
        </p:blipFill>
        <p:spPr>
          <a:xfrm>
            <a:off x="8610601" y="3433511"/>
            <a:ext cx="2743200" cy="2584633"/>
          </a:xfrm>
          <a:prstGeom prst="rect">
            <a:avLst/>
          </a:prstGeom>
        </p:spPr>
      </p:pic>
      <p:pic>
        <p:nvPicPr>
          <p:cNvPr id="13" name="Audio 12">
            <a:hlinkClick r:id="" action="ppaction://media"/>
            <a:extLst>
              <a:ext uri="{FF2B5EF4-FFF2-40B4-BE49-F238E27FC236}">
                <a16:creationId xmlns:a16="http://schemas.microsoft.com/office/drawing/2014/main" id="{13B04C73-6837-3B7E-A500-8C2DAB016757}"/>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838085227"/>
      </p:ext>
    </p:extLst>
  </p:cSld>
  <p:clrMapOvr>
    <a:masterClrMapping/>
  </p:clrMapOvr>
  <mc:AlternateContent xmlns:mc="http://schemas.openxmlformats.org/markup-compatibility/2006" xmlns:p14="http://schemas.microsoft.com/office/powerpoint/2010/main">
    <mc:Choice Requires="p14">
      <p:transition spd="slow" p14:dur="2000" advTm="19126"/>
    </mc:Choice>
    <mc:Fallback xmlns="">
      <p:transition spd="slow" advTm="191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Stomach</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1782657"/>
          </a:xfrm>
        </p:spPr>
        <p:txBody>
          <a:bodyPr>
            <a:noAutofit/>
          </a:bodyPr>
          <a:lstStyle/>
          <a:p>
            <a:pPr marL="793750" lvl="1">
              <a:spcBef>
                <a:spcPts val="1000"/>
              </a:spcBef>
            </a:pPr>
            <a:r>
              <a:rPr lang="en-GB" sz="2400" dirty="0"/>
              <a:t>For details on recording stomach tumours, including NENs, please refer to the Upper GI – Stomach training module, available here:</a:t>
            </a:r>
          </a:p>
          <a:p>
            <a:pPr marL="793750" lvl="1">
              <a:spcBef>
                <a:spcPts val="1000"/>
              </a:spcBef>
            </a:pPr>
            <a:r>
              <a:rPr lang="en-GB" sz="2400" dirty="0">
                <a:hlinkClick r:id="rId5"/>
              </a:rPr>
              <a:t>https://digital.nhs.uk/ndrs/data/cancer-data-training-materials</a:t>
            </a:r>
            <a:r>
              <a:rPr lang="en-GB" sz="2400" dirty="0"/>
              <a:t> </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sp>
        <p:nvSpPr>
          <p:cNvPr id="7" name="TextBox 6">
            <a:extLst>
              <a:ext uri="{FF2B5EF4-FFF2-40B4-BE49-F238E27FC236}">
                <a16:creationId xmlns:a16="http://schemas.microsoft.com/office/drawing/2014/main" id="{AD6CF0A9-F471-4854-FA74-F31986C15BD2}"/>
              </a:ext>
            </a:extLst>
          </p:cNvPr>
          <p:cNvSpPr txBox="1"/>
          <p:nvPr/>
        </p:nvSpPr>
        <p:spPr>
          <a:xfrm>
            <a:off x="838200" y="3690442"/>
            <a:ext cx="6988892" cy="2575859"/>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793750" lvl="1">
              <a:spcBef>
                <a:spcPts val="1000"/>
              </a:spcBef>
            </a:pPr>
            <a:endParaRPr lang="en-GB" dirty="0"/>
          </a:p>
          <a:p>
            <a:pPr lvl="1"/>
            <a:endParaRPr lang="en-GB" dirty="0"/>
          </a:p>
          <a:p>
            <a:pPr lvl="1"/>
            <a:endParaRPr lang="en-GB" dirty="0"/>
          </a:p>
        </p:txBody>
      </p:sp>
      <p:pic>
        <p:nvPicPr>
          <p:cNvPr id="8" name="Picture 7">
            <a:extLst>
              <a:ext uri="{FF2B5EF4-FFF2-40B4-BE49-F238E27FC236}">
                <a16:creationId xmlns:a16="http://schemas.microsoft.com/office/drawing/2014/main" id="{59480D36-B667-5E3D-EF73-9718C82AAE11}"/>
              </a:ext>
            </a:extLst>
          </p:cNvPr>
          <p:cNvPicPr>
            <a:picLocks noChangeAspect="1"/>
          </p:cNvPicPr>
          <p:nvPr/>
        </p:nvPicPr>
        <p:blipFill>
          <a:blip r:embed="rId6"/>
          <a:stretch>
            <a:fillRect/>
          </a:stretch>
        </p:blipFill>
        <p:spPr>
          <a:xfrm>
            <a:off x="8610601" y="3433511"/>
            <a:ext cx="2743200" cy="2584633"/>
          </a:xfrm>
          <a:prstGeom prst="rect">
            <a:avLst/>
          </a:prstGeom>
        </p:spPr>
      </p:pic>
      <p:pic>
        <p:nvPicPr>
          <p:cNvPr id="10" name="Audio 9">
            <a:hlinkClick r:id="" action="ppaction://media"/>
            <a:extLst>
              <a:ext uri="{FF2B5EF4-FFF2-40B4-BE49-F238E27FC236}">
                <a16:creationId xmlns:a16="http://schemas.microsoft.com/office/drawing/2014/main" id="{80360E3B-FB63-E940-7327-724FE955C12F}"/>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104248131"/>
      </p:ext>
    </p:extLst>
  </p:cSld>
  <p:clrMapOvr>
    <a:masterClrMapping/>
  </p:clrMapOvr>
  <mc:AlternateContent xmlns:mc="http://schemas.openxmlformats.org/markup-compatibility/2006" xmlns:p14="http://schemas.microsoft.com/office/powerpoint/2010/main">
    <mc:Choice Requires="p14">
      <p:transition spd="slow" p14:dur="2000" advTm="10929"/>
    </mc:Choice>
    <mc:Fallback xmlns="">
      <p:transition spd="slow" advTm="109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Pancreas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1791543"/>
          </a:xfrm>
        </p:spPr>
        <p:txBody>
          <a:bodyPr>
            <a:noAutofit/>
          </a:bodyPr>
          <a:lstStyle/>
          <a:p>
            <a:pPr marL="793750" lvl="1">
              <a:spcBef>
                <a:spcPts val="1000"/>
              </a:spcBef>
            </a:pPr>
            <a:r>
              <a:rPr lang="en-GB" sz="2400" dirty="0"/>
              <a:t>NENs of the pancreas are very rare</a:t>
            </a:r>
          </a:p>
          <a:p>
            <a:pPr marL="793750" lvl="1">
              <a:spcBef>
                <a:spcPts val="1000"/>
              </a:spcBef>
            </a:pPr>
            <a:r>
              <a:rPr lang="en-GB" sz="2400" dirty="0"/>
              <a:t>Neuroendocrine neoplasms of the pancreas are broadly grouped into either functioning or non-functioning NENs:</a:t>
            </a:r>
          </a:p>
          <a:p>
            <a:pPr marL="1250938" lvl="2">
              <a:spcBef>
                <a:spcPts val="1000"/>
              </a:spcBef>
            </a:pPr>
            <a:r>
              <a:rPr lang="en-GB" sz="2200" dirty="0"/>
              <a:t>Functioning NENs produce hormones</a:t>
            </a:r>
          </a:p>
          <a:p>
            <a:pPr marL="1250938" lvl="2">
              <a:spcBef>
                <a:spcPts val="1000"/>
              </a:spcBef>
            </a:pPr>
            <a:r>
              <a:rPr lang="en-GB" sz="2200" dirty="0"/>
              <a:t>Non-functioning NENs either do not produce hormones or they produce hormones that do not generate symptoms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pic>
        <p:nvPicPr>
          <p:cNvPr id="9" name="Picture 8">
            <a:extLst>
              <a:ext uri="{FF2B5EF4-FFF2-40B4-BE49-F238E27FC236}">
                <a16:creationId xmlns:a16="http://schemas.microsoft.com/office/drawing/2014/main" id="{2260B21A-9FEE-1337-8BD0-D7B49A4900FD}"/>
              </a:ext>
            </a:extLst>
          </p:cNvPr>
          <p:cNvPicPr>
            <a:picLocks noChangeAspect="1"/>
          </p:cNvPicPr>
          <p:nvPr/>
        </p:nvPicPr>
        <p:blipFill>
          <a:blip r:embed="rId5"/>
          <a:stretch>
            <a:fillRect/>
          </a:stretch>
        </p:blipFill>
        <p:spPr>
          <a:xfrm>
            <a:off x="8333928" y="3630947"/>
            <a:ext cx="3480660" cy="2268644"/>
          </a:xfrm>
          <a:prstGeom prst="rect">
            <a:avLst/>
          </a:prstGeom>
        </p:spPr>
      </p:pic>
      <p:sp>
        <p:nvSpPr>
          <p:cNvPr id="10" name="TextBox 9">
            <a:extLst>
              <a:ext uri="{FF2B5EF4-FFF2-40B4-BE49-F238E27FC236}">
                <a16:creationId xmlns:a16="http://schemas.microsoft.com/office/drawing/2014/main" id="{53BB5E58-BF6A-4372-191A-2545947C1DCB}"/>
              </a:ext>
            </a:extLst>
          </p:cNvPr>
          <p:cNvSpPr txBox="1"/>
          <p:nvPr/>
        </p:nvSpPr>
        <p:spPr>
          <a:xfrm>
            <a:off x="838200" y="4120116"/>
            <a:ext cx="6988892" cy="1736832"/>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793750" lvl="1">
              <a:spcBef>
                <a:spcPts val="1000"/>
              </a:spcBef>
            </a:pPr>
            <a:r>
              <a:rPr lang="en-GB" sz="2400" dirty="0"/>
              <a:t>Most NENs of the pancreas are non-functioning tumours</a:t>
            </a:r>
          </a:p>
          <a:p>
            <a:pPr lvl="1"/>
            <a:endParaRPr lang="en-GB" dirty="0"/>
          </a:p>
          <a:p>
            <a:pPr lvl="1"/>
            <a:endParaRPr lang="en-GB" dirty="0"/>
          </a:p>
        </p:txBody>
      </p:sp>
      <p:pic>
        <p:nvPicPr>
          <p:cNvPr id="19" name="Audio 18">
            <a:hlinkClick r:id="" action="ppaction://media"/>
            <a:extLst>
              <a:ext uri="{FF2B5EF4-FFF2-40B4-BE49-F238E27FC236}">
                <a16:creationId xmlns:a16="http://schemas.microsoft.com/office/drawing/2014/main" id="{58AD698D-DF98-45BF-95E5-9ABCABD65593}"/>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586686683"/>
      </p:ext>
    </p:extLst>
  </p:cSld>
  <p:clrMapOvr>
    <a:masterClrMapping/>
  </p:clrMapOvr>
  <mc:AlternateContent xmlns:mc="http://schemas.openxmlformats.org/markup-compatibility/2006" xmlns:p14="http://schemas.microsoft.com/office/powerpoint/2010/main">
    <mc:Choice Requires="p14">
      <p:transition spd="slow" p14:dur="2000" advTm="11906"/>
    </mc:Choice>
    <mc:Fallback xmlns="">
      <p:transition spd="slow" advTm="119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9"/>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Pancreas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3200285"/>
          </a:xfrm>
        </p:spPr>
        <p:txBody>
          <a:bodyPr>
            <a:noAutofit/>
          </a:bodyPr>
          <a:lstStyle/>
          <a:p>
            <a:pPr marL="793750" lvl="1">
              <a:spcBef>
                <a:spcPts val="1000"/>
              </a:spcBef>
            </a:pPr>
            <a:r>
              <a:rPr lang="en-GB" sz="2400" dirty="0"/>
              <a:t>Functioning NENs of the pancreas include:</a:t>
            </a:r>
          </a:p>
          <a:p>
            <a:pPr marL="1250938" lvl="2">
              <a:spcBef>
                <a:spcPts val="1000"/>
              </a:spcBef>
            </a:pPr>
            <a:r>
              <a:rPr lang="en-GB" sz="2200" dirty="0"/>
              <a:t>Insulinoma – M8151/3</a:t>
            </a:r>
          </a:p>
          <a:p>
            <a:pPr marL="1250938" lvl="2">
              <a:spcBef>
                <a:spcPts val="1000"/>
              </a:spcBef>
            </a:pPr>
            <a:r>
              <a:rPr lang="en-GB" sz="2200" dirty="0" err="1"/>
              <a:t>Gastrinoma</a:t>
            </a:r>
            <a:r>
              <a:rPr lang="en-GB" sz="2200" dirty="0"/>
              <a:t> – M8153/3</a:t>
            </a:r>
          </a:p>
          <a:p>
            <a:pPr marL="1250938" lvl="2">
              <a:spcBef>
                <a:spcPts val="1000"/>
              </a:spcBef>
            </a:pPr>
            <a:r>
              <a:rPr lang="en-GB" sz="2200" dirty="0" err="1"/>
              <a:t>Somatostatinoma</a:t>
            </a:r>
            <a:r>
              <a:rPr lang="en-GB" sz="2200" dirty="0"/>
              <a:t> – M8156/3</a:t>
            </a:r>
          </a:p>
          <a:p>
            <a:pPr marL="1250938" lvl="2">
              <a:spcBef>
                <a:spcPts val="1000"/>
              </a:spcBef>
            </a:pPr>
            <a:r>
              <a:rPr lang="en-GB" sz="2200" dirty="0"/>
              <a:t>Glucagonoma – M8152/3</a:t>
            </a:r>
          </a:p>
          <a:p>
            <a:pPr marL="1250938" lvl="2">
              <a:spcBef>
                <a:spcPts val="1000"/>
              </a:spcBef>
            </a:pPr>
            <a:r>
              <a:rPr lang="en-GB" sz="2200" dirty="0"/>
              <a:t>VIPoma – M8155/3</a:t>
            </a:r>
          </a:p>
          <a:p>
            <a:pPr marL="1708127" lvl="3">
              <a:spcBef>
                <a:spcPts val="1000"/>
              </a:spcBef>
            </a:pPr>
            <a:r>
              <a:rPr lang="en-GB" sz="2000" dirty="0"/>
              <a:t>(where VIP stands for vasoactive intestinal peptide)</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9" name="Picture 8">
            <a:extLst>
              <a:ext uri="{FF2B5EF4-FFF2-40B4-BE49-F238E27FC236}">
                <a16:creationId xmlns:a16="http://schemas.microsoft.com/office/drawing/2014/main" id="{2260B21A-9FEE-1337-8BD0-D7B49A4900FD}"/>
              </a:ext>
            </a:extLst>
          </p:cNvPr>
          <p:cNvPicPr>
            <a:picLocks noChangeAspect="1"/>
          </p:cNvPicPr>
          <p:nvPr/>
        </p:nvPicPr>
        <p:blipFill>
          <a:blip r:embed="rId5"/>
          <a:stretch>
            <a:fillRect/>
          </a:stretch>
        </p:blipFill>
        <p:spPr>
          <a:xfrm>
            <a:off x="8333928" y="3630947"/>
            <a:ext cx="3480660" cy="2268644"/>
          </a:xfrm>
          <a:prstGeom prst="rect">
            <a:avLst/>
          </a:prstGeom>
        </p:spPr>
      </p:pic>
      <p:sp>
        <p:nvSpPr>
          <p:cNvPr id="10" name="TextBox 9">
            <a:extLst>
              <a:ext uri="{FF2B5EF4-FFF2-40B4-BE49-F238E27FC236}">
                <a16:creationId xmlns:a16="http://schemas.microsoft.com/office/drawing/2014/main" id="{53BB5E58-BF6A-4372-191A-2545947C1DCB}"/>
              </a:ext>
            </a:extLst>
          </p:cNvPr>
          <p:cNvSpPr txBox="1"/>
          <p:nvPr/>
        </p:nvSpPr>
        <p:spPr>
          <a:xfrm>
            <a:off x="838200" y="4635795"/>
            <a:ext cx="6988892" cy="1141408"/>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685782" lvl="2">
              <a:spcBef>
                <a:spcPts val="1000"/>
              </a:spcBef>
            </a:pPr>
            <a:endParaRPr lang="en-GB" sz="2200" dirty="0"/>
          </a:p>
          <a:p>
            <a:pPr lvl="1"/>
            <a:endParaRPr lang="en-GB" dirty="0"/>
          </a:p>
          <a:p>
            <a:pPr lvl="1"/>
            <a:endParaRPr lang="en-GB" dirty="0"/>
          </a:p>
        </p:txBody>
      </p:sp>
      <p:pic>
        <p:nvPicPr>
          <p:cNvPr id="20" name="Audio 19">
            <a:hlinkClick r:id="" action="ppaction://media"/>
            <a:extLst>
              <a:ext uri="{FF2B5EF4-FFF2-40B4-BE49-F238E27FC236}">
                <a16:creationId xmlns:a16="http://schemas.microsoft.com/office/drawing/2014/main" id="{82315D1B-7784-36E9-4061-8CB404BD2A59}"/>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715543550"/>
      </p:ext>
    </p:extLst>
  </p:cSld>
  <p:clrMapOvr>
    <a:masterClrMapping/>
  </p:clrMapOvr>
  <mc:AlternateContent xmlns:mc="http://schemas.openxmlformats.org/markup-compatibility/2006" xmlns:p14="http://schemas.microsoft.com/office/powerpoint/2010/main">
    <mc:Choice Requires="p14">
      <p:transition spd="slow" p14:dur="2000" advTm="8045"/>
    </mc:Choice>
    <mc:Fallback xmlns="">
      <p:transition spd="slow" advTm="804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0"/>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Pancreas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51966"/>
            <a:ext cx="10515600" cy="1242349"/>
          </a:xfrm>
        </p:spPr>
        <p:txBody>
          <a:bodyPr>
            <a:noAutofit/>
          </a:bodyPr>
          <a:lstStyle/>
          <a:p>
            <a:pPr marL="793750" indent="-342900"/>
            <a:r>
              <a:rPr lang="en-GB" sz="2400" dirty="0"/>
              <a:t>NENs of the pancreas are staged using UICC TNM version ENET (sometimes called version “E”, depending on your cancer data management system)</a:t>
            </a:r>
          </a:p>
          <a:p>
            <a:pPr marL="793750" lvl="1">
              <a:spcBef>
                <a:spcPts val="1000"/>
              </a:spcBef>
            </a:pPr>
            <a:endParaRPr lang="en-GB" sz="24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9" name="Picture 8">
            <a:extLst>
              <a:ext uri="{FF2B5EF4-FFF2-40B4-BE49-F238E27FC236}">
                <a16:creationId xmlns:a16="http://schemas.microsoft.com/office/drawing/2014/main" id="{2260B21A-9FEE-1337-8BD0-D7B49A4900FD}"/>
              </a:ext>
            </a:extLst>
          </p:cNvPr>
          <p:cNvPicPr>
            <a:picLocks noChangeAspect="1"/>
          </p:cNvPicPr>
          <p:nvPr/>
        </p:nvPicPr>
        <p:blipFill>
          <a:blip r:embed="rId5"/>
          <a:stretch>
            <a:fillRect/>
          </a:stretch>
        </p:blipFill>
        <p:spPr>
          <a:xfrm>
            <a:off x="8333928" y="3630947"/>
            <a:ext cx="3480660" cy="2268644"/>
          </a:xfrm>
          <a:prstGeom prst="rect">
            <a:avLst/>
          </a:prstGeom>
        </p:spPr>
      </p:pic>
      <p:sp>
        <p:nvSpPr>
          <p:cNvPr id="7" name="TextBox 6">
            <a:extLst>
              <a:ext uri="{FF2B5EF4-FFF2-40B4-BE49-F238E27FC236}">
                <a16:creationId xmlns:a16="http://schemas.microsoft.com/office/drawing/2014/main" id="{062829F1-5138-67E6-A4AA-40315A3306C0}"/>
              </a:ext>
            </a:extLst>
          </p:cNvPr>
          <p:cNvSpPr txBox="1"/>
          <p:nvPr/>
        </p:nvSpPr>
        <p:spPr>
          <a:xfrm>
            <a:off x="838199" y="2616650"/>
            <a:ext cx="7649453" cy="3867518"/>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793750" lvl="1">
              <a:spcBef>
                <a:spcPts val="1000"/>
              </a:spcBef>
            </a:pPr>
            <a:r>
              <a:rPr lang="en-GB" dirty="0"/>
              <a:t>If your cancer data management system does not allow you to define the TNM version in use, please ensure that your line manager / system administrator is made aware that the staging version needs to be defined as version ENET / E for each patient diagnosed with a NEN of the pancreas</a:t>
            </a:r>
          </a:p>
          <a:p>
            <a:pPr marL="793750" lvl="1">
              <a:spcBef>
                <a:spcPts val="1000"/>
              </a:spcBef>
            </a:pPr>
            <a:r>
              <a:rPr lang="en-GB" dirty="0"/>
              <a:t>A neuroendocrine staging data sheet for NENs of the foregut / hindgut (including pancreas) is available for clinical use here: </a:t>
            </a:r>
            <a:r>
              <a:rPr lang="en-GB" dirty="0">
                <a:solidFill>
                  <a:srgbClr val="2AA8AA"/>
                </a:solidFill>
                <a:hlinkClick r:id="rId6">
                  <a:extLst>
                    <a:ext uri="{A12FA001-AC4F-418D-AE19-62706E023703}">
                      <ahyp:hlinkClr xmlns:ahyp="http://schemas.microsoft.com/office/drawing/2018/hyperlinkcolor" val="tx"/>
                    </a:ext>
                  </a:extLst>
                </a:hlinkClick>
              </a:rPr>
              <a:t>https://digital.nhs.uk/ndrs/data/cancer-data-training-materials/staging-sheets</a:t>
            </a:r>
            <a:r>
              <a:rPr lang="en-GB" dirty="0">
                <a:solidFill>
                  <a:srgbClr val="2AA8AA"/>
                </a:solidFill>
              </a:rPr>
              <a:t> </a:t>
            </a:r>
          </a:p>
          <a:p>
            <a:pPr lvl="1"/>
            <a:endParaRPr lang="en-GB" dirty="0"/>
          </a:p>
          <a:p>
            <a:pPr lvl="1"/>
            <a:endParaRPr lang="en-GB" dirty="0"/>
          </a:p>
        </p:txBody>
      </p:sp>
      <p:pic>
        <p:nvPicPr>
          <p:cNvPr id="13" name="Audio 12">
            <a:hlinkClick r:id="" action="ppaction://media"/>
            <a:extLst>
              <a:ext uri="{FF2B5EF4-FFF2-40B4-BE49-F238E27FC236}">
                <a16:creationId xmlns:a16="http://schemas.microsoft.com/office/drawing/2014/main" id="{92C6CA45-8F98-EE72-07EE-24AFC462B37D}"/>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059484154"/>
      </p:ext>
    </p:extLst>
  </p:cSld>
  <p:clrMapOvr>
    <a:masterClrMapping/>
  </p:clrMapOvr>
  <mc:AlternateContent xmlns:mc="http://schemas.openxmlformats.org/markup-compatibility/2006" xmlns:p14="http://schemas.microsoft.com/office/powerpoint/2010/main">
    <mc:Choice Requires="p14">
      <p:transition spd="slow" p14:dur="2000" advTm="19663"/>
    </mc:Choice>
    <mc:Fallback xmlns="">
      <p:transition spd="slow" advTm="196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Pancreas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2105132"/>
          </a:xfrm>
        </p:spPr>
        <p:txBody>
          <a:bodyPr>
            <a:noAutofit/>
          </a:bodyPr>
          <a:lstStyle/>
          <a:p>
            <a:pPr marL="793750" lvl="1">
              <a:spcBef>
                <a:spcPts val="1000"/>
              </a:spcBef>
            </a:pPr>
            <a:r>
              <a:rPr lang="en-GB" sz="2400" dirty="0"/>
              <a:t>For details on recording pancreatic tumours, including NENs, please refer to the Upper GI – Pancreatic training module, available here:</a:t>
            </a:r>
          </a:p>
          <a:p>
            <a:pPr marL="793750" lvl="1">
              <a:spcBef>
                <a:spcPts val="1000"/>
              </a:spcBef>
            </a:pPr>
            <a:r>
              <a:rPr lang="en-GB" sz="2400" dirty="0">
                <a:hlinkClick r:id="rId5"/>
              </a:rPr>
              <a:t>https://digital.nhs.uk/ndrs/data/cancer-data-training-materials</a:t>
            </a:r>
            <a:r>
              <a:rPr lang="en-GB" sz="2400" dirty="0"/>
              <a:t> </a:t>
            </a:r>
          </a:p>
          <a:p>
            <a:pPr marL="793750" lvl="1">
              <a:spcBef>
                <a:spcPts val="1000"/>
              </a:spcBef>
            </a:pPr>
            <a:endParaRPr lang="en-GB" sz="24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9" name="Picture 8">
            <a:extLst>
              <a:ext uri="{FF2B5EF4-FFF2-40B4-BE49-F238E27FC236}">
                <a16:creationId xmlns:a16="http://schemas.microsoft.com/office/drawing/2014/main" id="{2260B21A-9FEE-1337-8BD0-D7B49A4900FD}"/>
              </a:ext>
            </a:extLst>
          </p:cNvPr>
          <p:cNvPicPr>
            <a:picLocks noChangeAspect="1"/>
          </p:cNvPicPr>
          <p:nvPr/>
        </p:nvPicPr>
        <p:blipFill>
          <a:blip r:embed="rId6"/>
          <a:stretch>
            <a:fillRect/>
          </a:stretch>
        </p:blipFill>
        <p:spPr>
          <a:xfrm>
            <a:off x="8333928" y="3630947"/>
            <a:ext cx="3480660" cy="2268644"/>
          </a:xfrm>
          <a:prstGeom prst="rect">
            <a:avLst/>
          </a:prstGeom>
        </p:spPr>
      </p:pic>
      <p:sp>
        <p:nvSpPr>
          <p:cNvPr id="7" name="TextBox 6">
            <a:extLst>
              <a:ext uri="{FF2B5EF4-FFF2-40B4-BE49-F238E27FC236}">
                <a16:creationId xmlns:a16="http://schemas.microsoft.com/office/drawing/2014/main" id="{062829F1-5138-67E6-A4AA-40315A3306C0}"/>
              </a:ext>
            </a:extLst>
          </p:cNvPr>
          <p:cNvSpPr txBox="1"/>
          <p:nvPr/>
        </p:nvSpPr>
        <p:spPr>
          <a:xfrm>
            <a:off x="838200" y="3870997"/>
            <a:ext cx="6988892" cy="2481956"/>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908039" lvl="1" indent="0">
              <a:buNone/>
            </a:pPr>
            <a:endParaRPr lang="en-GB" dirty="0"/>
          </a:p>
          <a:p>
            <a:pPr lvl="1"/>
            <a:endParaRPr lang="en-GB" dirty="0"/>
          </a:p>
        </p:txBody>
      </p:sp>
      <p:pic>
        <p:nvPicPr>
          <p:cNvPr id="18" name="Audio 17">
            <a:hlinkClick r:id="" action="ppaction://media"/>
            <a:extLst>
              <a:ext uri="{FF2B5EF4-FFF2-40B4-BE49-F238E27FC236}">
                <a16:creationId xmlns:a16="http://schemas.microsoft.com/office/drawing/2014/main" id="{32765F3B-170D-3A9C-DC9C-F4CC2F0F8CA6}"/>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197221943"/>
      </p:ext>
    </p:extLst>
  </p:cSld>
  <p:clrMapOvr>
    <a:masterClrMapping/>
  </p:clrMapOvr>
  <mc:AlternateContent xmlns:mc="http://schemas.openxmlformats.org/markup-compatibility/2006" xmlns:p14="http://schemas.microsoft.com/office/powerpoint/2010/main">
    <mc:Choice Requires="p14">
      <p:transition spd="slow" p14:dur="2000" advTm="10139"/>
    </mc:Choice>
    <mc:Fallback xmlns="">
      <p:transition spd="slow" advTm="101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735052" cy="4741453"/>
          </a:xfrm>
        </p:spPr>
        <p:txBody>
          <a:bodyPr>
            <a:normAutofit fontScale="85000" lnSpcReduction="20000"/>
          </a:bodyPr>
          <a:lstStyle/>
          <a:p>
            <a:r>
              <a:rPr lang="en-GB" dirty="0"/>
              <a:t>It should be noted that this training module is intended as an addendum to the individual site-specific modules.  As such it provides additional information relevant to neuroendocrine neoplasms for particular sites</a:t>
            </a:r>
          </a:p>
          <a:p>
            <a:r>
              <a:rPr lang="en-GB" dirty="0"/>
              <a:t>It is recommended that all users ensure they go through the Overview &amp; Morphology sections before proceeding to the required site-specific pages</a:t>
            </a:r>
          </a:p>
          <a:p>
            <a:endParaRPr lang="en-GB" dirty="0"/>
          </a:p>
          <a:p>
            <a:r>
              <a:rPr lang="en-GB" dirty="0"/>
              <a:t>Neuroendocrine neoplasms</a:t>
            </a:r>
          </a:p>
          <a:p>
            <a:pPr lvl="1"/>
            <a:r>
              <a:rPr lang="en-GB" dirty="0"/>
              <a:t>Overview</a:t>
            </a:r>
          </a:p>
          <a:p>
            <a:pPr lvl="1"/>
            <a:r>
              <a:rPr lang="en-GB" dirty="0"/>
              <a:t>Morphology (general)</a:t>
            </a:r>
          </a:p>
          <a:p>
            <a:pPr lvl="1"/>
            <a:r>
              <a:rPr lang="en-GB" dirty="0"/>
              <a:t>Example locations of neuroendocrine neoplasms</a:t>
            </a:r>
          </a:p>
          <a:p>
            <a:r>
              <a:rPr lang="en-GB" dirty="0"/>
              <a:t>Acknowledgements</a:t>
            </a:r>
          </a:p>
          <a:p>
            <a:endParaRPr lang="en-GB" dirty="0"/>
          </a:p>
          <a:p>
            <a:pPr marL="0" indent="0">
              <a:buNone/>
            </a:pPr>
            <a:r>
              <a:rPr lang="en-GB" dirty="0"/>
              <a:t>This module may be paused at any time</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03/12/2025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13" name="Audio 12">
            <a:hlinkClick r:id="" action="ppaction://media"/>
            <a:extLst>
              <a:ext uri="{FF2B5EF4-FFF2-40B4-BE49-F238E27FC236}">
                <a16:creationId xmlns:a16="http://schemas.microsoft.com/office/drawing/2014/main" id="{B67F78EE-8CF3-EC90-B3A5-622373CF0576}"/>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791063333"/>
      </p:ext>
    </p:extLst>
  </p:cSld>
  <p:clrMapOvr>
    <a:masterClrMapping/>
  </p:clrMapOvr>
  <mc:AlternateContent xmlns:mc="http://schemas.openxmlformats.org/markup-compatibility/2006" xmlns:p14="http://schemas.microsoft.com/office/powerpoint/2010/main">
    <mc:Choice Requires="p14">
      <p:transition spd="slow" p14:dur="2000" advTm="21426"/>
    </mc:Choice>
    <mc:Fallback xmlns="">
      <p:transition spd="slow" advTm="214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Small intestine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1782657"/>
          </a:xfrm>
        </p:spPr>
        <p:txBody>
          <a:bodyPr>
            <a:noAutofit/>
          </a:bodyPr>
          <a:lstStyle/>
          <a:p>
            <a:pPr marL="793750" indent="-342900"/>
            <a:r>
              <a:rPr lang="en-GB" dirty="0"/>
              <a:t>About 40% of small intestine tumours are found to be neuroendocrine neoplasms</a:t>
            </a:r>
          </a:p>
          <a:p>
            <a:pPr marL="793750" indent="-342900"/>
            <a:r>
              <a:rPr lang="en-GB" dirty="0"/>
              <a:t>Small intestine NENs are more common in men than in women</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sp>
        <p:nvSpPr>
          <p:cNvPr id="7" name="TextBox 6">
            <a:extLst>
              <a:ext uri="{FF2B5EF4-FFF2-40B4-BE49-F238E27FC236}">
                <a16:creationId xmlns:a16="http://schemas.microsoft.com/office/drawing/2014/main" id="{AD6CF0A9-F471-4854-FA74-F31986C15BD2}"/>
              </a:ext>
            </a:extLst>
          </p:cNvPr>
          <p:cNvSpPr txBox="1"/>
          <p:nvPr/>
        </p:nvSpPr>
        <p:spPr>
          <a:xfrm>
            <a:off x="838200" y="2978137"/>
            <a:ext cx="6988892" cy="2575859"/>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793750" lvl="1">
              <a:spcBef>
                <a:spcPts val="1000"/>
              </a:spcBef>
            </a:pPr>
            <a:r>
              <a:rPr lang="en-GB" sz="2400" dirty="0"/>
              <a:t>Having a family history of cancer is a risk factor for all types of NEN, including those in the small intestine</a:t>
            </a:r>
          </a:p>
          <a:p>
            <a:pPr marL="793750" lvl="1">
              <a:spcBef>
                <a:spcPts val="1000"/>
              </a:spcBef>
            </a:pPr>
            <a:r>
              <a:rPr lang="en-GB" sz="2400" dirty="0"/>
              <a:t>No other risk factors have been identified for this type of NEN</a:t>
            </a:r>
          </a:p>
          <a:p>
            <a:pPr lvl="1"/>
            <a:endParaRPr lang="en-GB" dirty="0"/>
          </a:p>
          <a:p>
            <a:pPr lvl="1"/>
            <a:endParaRPr lang="en-GB" dirty="0"/>
          </a:p>
        </p:txBody>
      </p:sp>
      <p:pic>
        <p:nvPicPr>
          <p:cNvPr id="8" name="Picture 7">
            <a:extLst>
              <a:ext uri="{FF2B5EF4-FFF2-40B4-BE49-F238E27FC236}">
                <a16:creationId xmlns:a16="http://schemas.microsoft.com/office/drawing/2014/main" id="{980F8D23-8458-C2B4-83C8-4F194899AB08}"/>
              </a:ext>
            </a:extLst>
          </p:cNvPr>
          <p:cNvPicPr>
            <a:picLocks noChangeAspect="1"/>
          </p:cNvPicPr>
          <p:nvPr/>
        </p:nvPicPr>
        <p:blipFill>
          <a:blip r:embed="rId5"/>
          <a:stretch>
            <a:fillRect/>
          </a:stretch>
        </p:blipFill>
        <p:spPr>
          <a:xfrm>
            <a:off x="8793479" y="3784764"/>
            <a:ext cx="3000641" cy="2393770"/>
          </a:xfrm>
          <a:prstGeom prst="rect">
            <a:avLst/>
          </a:prstGeom>
        </p:spPr>
      </p:pic>
      <p:pic>
        <p:nvPicPr>
          <p:cNvPr id="20" name="Audio 19">
            <a:hlinkClick r:id="" action="ppaction://media"/>
            <a:extLst>
              <a:ext uri="{FF2B5EF4-FFF2-40B4-BE49-F238E27FC236}">
                <a16:creationId xmlns:a16="http://schemas.microsoft.com/office/drawing/2014/main" id="{FC61910C-66CF-F3B6-A87C-286E49656AF1}"/>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87466643"/>
      </p:ext>
    </p:extLst>
  </p:cSld>
  <p:clrMapOvr>
    <a:masterClrMapping/>
  </p:clrMapOvr>
  <mc:AlternateContent xmlns:mc="http://schemas.openxmlformats.org/markup-compatibility/2006" xmlns:p14="http://schemas.microsoft.com/office/powerpoint/2010/main">
    <mc:Choice Requires="p14">
      <p:transition spd="slow" p14:dur="2000" advTm="9521"/>
    </mc:Choice>
    <mc:Fallback xmlns="">
      <p:transition spd="slow" advTm="95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0"/>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Small intestine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901763" cy="4890862"/>
          </a:xfrm>
        </p:spPr>
        <p:txBody>
          <a:bodyPr>
            <a:noAutofit/>
          </a:bodyPr>
          <a:lstStyle/>
          <a:p>
            <a:pPr marL="793750" indent="-342900"/>
            <a:r>
              <a:rPr lang="en-GB" sz="2200" dirty="0"/>
              <a:t>NENs of the small intestine are staged using UICC TNM version ENET (sometimes called version “E”, depending on your cancer data management system)</a:t>
            </a:r>
          </a:p>
          <a:p>
            <a:pPr marL="793750" indent="-342900"/>
            <a:r>
              <a:rPr lang="en-GB" sz="2200" dirty="0"/>
              <a:t>If your cancer data management system does not allow you to define the TNM version in use, please ensure that your line manager / system administrator is made aware that the staging version needs to be defined as version ENET / E for each patient diagnosed with a NEN of the small intestine</a:t>
            </a:r>
          </a:p>
          <a:p>
            <a:pPr marL="793750" indent="-342900"/>
            <a:r>
              <a:rPr lang="en-GB" sz="2200" dirty="0"/>
              <a:t>Neuroendocrine staging data sheets for NENs of the foregut / midgut &amp; hindgut are available for clinical use here: </a:t>
            </a:r>
            <a:r>
              <a:rPr lang="en-GB" sz="2200" dirty="0">
                <a:hlinkClick r:id="rId5"/>
              </a:rPr>
              <a:t>https://digital.nhs.uk/ndrs/data/cancer-data-training-materials/staging-sheets</a:t>
            </a:r>
            <a:r>
              <a:rPr lang="en-GB" sz="2200" dirty="0"/>
              <a:t> </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8" name="Picture 7">
            <a:extLst>
              <a:ext uri="{FF2B5EF4-FFF2-40B4-BE49-F238E27FC236}">
                <a16:creationId xmlns:a16="http://schemas.microsoft.com/office/drawing/2014/main" id="{980F8D23-8458-C2B4-83C8-4F194899AB08}"/>
              </a:ext>
            </a:extLst>
          </p:cNvPr>
          <p:cNvPicPr>
            <a:picLocks noChangeAspect="1"/>
          </p:cNvPicPr>
          <p:nvPr/>
        </p:nvPicPr>
        <p:blipFill>
          <a:blip r:embed="rId6"/>
          <a:stretch>
            <a:fillRect/>
          </a:stretch>
        </p:blipFill>
        <p:spPr>
          <a:xfrm>
            <a:off x="8793479" y="3784764"/>
            <a:ext cx="3000641" cy="2393770"/>
          </a:xfrm>
          <a:prstGeom prst="rect">
            <a:avLst/>
          </a:prstGeom>
        </p:spPr>
      </p:pic>
      <p:pic>
        <p:nvPicPr>
          <p:cNvPr id="19" name="Audio 18">
            <a:hlinkClick r:id="" action="ppaction://media"/>
            <a:extLst>
              <a:ext uri="{FF2B5EF4-FFF2-40B4-BE49-F238E27FC236}">
                <a16:creationId xmlns:a16="http://schemas.microsoft.com/office/drawing/2014/main" id="{9BF8910A-F69E-B2D3-93FC-5E26AF2D7F0C}"/>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055065931"/>
      </p:ext>
    </p:extLst>
  </p:cSld>
  <p:clrMapOvr>
    <a:masterClrMapping/>
  </p:clrMapOvr>
  <mc:AlternateContent xmlns:mc="http://schemas.openxmlformats.org/markup-compatibility/2006" xmlns:p14="http://schemas.microsoft.com/office/powerpoint/2010/main">
    <mc:Choice Requires="p14">
      <p:transition spd="slow" p14:dur="2000" advTm="20519"/>
    </mc:Choice>
    <mc:Fallback xmlns="">
      <p:transition spd="slow" advTm="205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9"/>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Small intestine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2488844"/>
          </a:xfrm>
        </p:spPr>
        <p:txBody>
          <a:bodyPr>
            <a:noAutofit/>
          </a:bodyPr>
          <a:lstStyle/>
          <a:p>
            <a:pPr marL="793750" lvl="1">
              <a:spcBef>
                <a:spcPts val="1000"/>
              </a:spcBef>
            </a:pPr>
            <a:r>
              <a:rPr lang="en-GB" sz="2400" dirty="0"/>
              <a:t>For details on recording small intestine tumours, including NENs, please refer to the Lower/Upper GI - Small intestine training module, available here:</a:t>
            </a:r>
          </a:p>
          <a:p>
            <a:pPr marL="793750" lvl="1">
              <a:spcBef>
                <a:spcPts val="1000"/>
              </a:spcBef>
            </a:pPr>
            <a:r>
              <a:rPr lang="en-GB" sz="2400" dirty="0">
                <a:hlinkClick r:id="rId5"/>
              </a:rPr>
              <a:t>https://digital.nhs.uk/ndrs/data/cancer-data-training-materials</a:t>
            </a:r>
            <a:r>
              <a:rPr lang="en-GB" sz="2400" dirty="0"/>
              <a:t> </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8" name="Picture 7">
            <a:extLst>
              <a:ext uri="{FF2B5EF4-FFF2-40B4-BE49-F238E27FC236}">
                <a16:creationId xmlns:a16="http://schemas.microsoft.com/office/drawing/2014/main" id="{980F8D23-8458-C2B4-83C8-4F194899AB08}"/>
              </a:ext>
            </a:extLst>
          </p:cNvPr>
          <p:cNvPicPr>
            <a:picLocks noChangeAspect="1"/>
          </p:cNvPicPr>
          <p:nvPr/>
        </p:nvPicPr>
        <p:blipFill>
          <a:blip r:embed="rId6"/>
          <a:stretch>
            <a:fillRect/>
          </a:stretch>
        </p:blipFill>
        <p:spPr>
          <a:xfrm>
            <a:off x="8793479" y="3784764"/>
            <a:ext cx="3000641" cy="2393770"/>
          </a:xfrm>
          <a:prstGeom prst="rect">
            <a:avLst/>
          </a:prstGeom>
        </p:spPr>
      </p:pic>
      <p:pic>
        <p:nvPicPr>
          <p:cNvPr id="10" name="Audio 9">
            <a:hlinkClick r:id="" action="ppaction://media"/>
            <a:extLst>
              <a:ext uri="{FF2B5EF4-FFF2-40B4-BE49-F238E27FC236}">
                <a16:creationId xmlns:a16="http://schemas.microsoft.com/office/drawing/2014/main" id="{E632D460-3B3C-A89B-AB2A-355E74A107FA}"/>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891714563"/>
      </p:ext>
    </p:extLst>
  </p:cSld>
  <p:clrMapOvr>
    <a:masterClrMapping/>
  </p:clrMapOvr>
  <mc:AlternateContent xmlns:mc="http://schemas.openxmlformats.org/markup-compatibility/2006" xmlns:p14="http://schemas.microsoft.com/office/powerpoint/2010/main">
    <mc:Choice Requires="p14">
      <p:transition spd="slow" p14:dur="2000" advTm="10983"/>
    </mc:Choice>
    <mc:Fallback xmlns="">
      <p:transition spd="slow" advTm="109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Large intestine, appendix &amp; rectum</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1782657"/>
          </a:xfrm>
        </p:spPr>
        <p:txBody>
          <a:bodyPr>
            <a:noAutofit/>
          </a:bodyPr>
          <a:lstStyle/>
          <a:p>
            <a:pPr marL="793750" indent="-342900"/>
            <a:r>
              <a:rPr lang="en-GB" dirty="0"/>
              <a:t>About 20% of NENs arise in the large intestine or the rectum</a:t>
            </a:r>
          </a:p>
          <a:p>
            <a:pPr marL="793750" indent="-342900"/>
            <a:r>
              <a:rPr lang="en-GB" dirty="0"/>
              <a:t>Most NENs of the large intestine are diagnosed in patients between 55 and 65 years of age</a:t>
            </a:r>
          </a:p>
          <a:p>
            <a:pPr marL="45085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sp>
        <p:nvSpPr>
          <p:cNvPr id="7" name="TextBox 6">
            <a:extLst>
              <a:ext uri="{FF2B5EF4-FFF2-40B4-BE49-F238E27FC236}">
                <a16:creationId xmlns:a16="http://schemas.microsoft.com/office/drawing/2014/main" id="{AD6CF0A9-F471-4854-FA74-F31986C15BD2}"/>
              </a:ext>
            </a:extLst>
          </p:cNvPr>
          <p:cNvSpPr txBox="1"/>
          <p:nvPr/>
        </p:nvSpPr>
        <p:spPr>
          <a:xfrm>
            <a:off x="838200" y="3281089"/>
            <a:ext cx="6988892" cy="2575859"/>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lvl="1"/>
            <a:endParaRPr lang="en-GB" dirty="0"/>
          </a:p>
          <a:p>
            <a:pPr lvl="1"/>
            <a:endParaRPr lang="en-GB" dirty="0"/>
          </a:p>
        </p:txBody>
      </p:sp>
      <p:pic>
        <p:nvPicPr>
          <p:cNvPr id="8" name="Picture 7">
            <a:extLst>
              <a:ext uri="{FF2B5EF4-FFF2-40B4-BE49-F238E27FC236}">
                <a16:creationId xmlns:a16="http://schemas.microsoft.com/office/drawing/2014/main" id="{4C02A8AF-C88C-CF70-2B8C-48DA7FB78E18}"/>
              </a:ext>
            </a:extLst>
          </p:cNvPr>
          <p:cNvPicPr>
            <a:picLocks noChangeAspect="1"/>
          </p:cNvPicPr>
          <p:nvPr/>
        </p:nvPicPr>
        <p:blipFill>
          <a:blip r:embed="rId5"/>
          <a:stretch>
            <a:fillRect/>
          </a:stretch>
        </p:blipFill>
        <p:spPr>
          <a:xfrm>
            <a:off x="8453120" y="3841046"/>
            <a:ext cx="3357880" cy="2335917"/>
          </a:xfrm>
          <a:prstGeom prst="rect">
            <a:avLst/>
          </a:prstGeom>
        </p:spPr>
      </p:pic>
      <p:pic>
        <p:nvPicPr>
          <p:cNvPr id="9" name="Picture 8">
            <a:extLst>
              <a:ext uri="{FF2B5EF4-FFF2-40B4-BE49-F238E27FC236}">
                <a16:creationId xmlns:a16="http://schemas.microsoft.com/office/drawing/2014/main" id="{8E114611-1BF6-1691-9A57-53BC9DB0FEE6}"/>
              </a:ext>
            </a:extLst>
          </p:cNvPr>
          <p:cNvPicPr>
            <a:picLocks noChangeAspect="1"/>
          </p:cNvPicPr>
          <p:nvPr/>
        </p:nvPicPr>
        <p:blipFill>
          <a:blip r:embed="rId6"/>
          <a:stretch>
            <a:fillRect/>
          </a:stretch>
        </p:blipFill>
        <p:spPr>
          <a:xfrm>
            <a:off x="838200" y="3429000"/>
            <a:ext cx="2765348" cy="2615056"/>
          </a:xfrm>
          <a:prstGeom prst="rect">
            <a:avLst/>
          </a:prstGeom>
        </p:spPr>
      </p:pic>
      <p:sp>
        <p:nvSpPr>
          <p:cNvPr id="10" name="TextBox 9">
            <a:extLst>
              <a:ext uri="{FF2B5EF4-FFF2-40B4-BE49-F238E27FC236}">
                <a16:creationId xmlns:a16="http://schemas.microsoft.com/office/drawing/2014/main" id="{C58DD7D7-A5C5-EECE-A910-0AB4047A0D40}"/>
              </a:ext>
            </a:extLst>
          </p:cNvPr>
          <p:cNvSpPr txBox="1"/>
          <p:nvPr/>
        </p:nvSpPr>
        <p:spPr>
          <a:xfrm>
            <a:off x="3125972" y="2827625"/>
            <a:ext cx="4853520" cy="3416099"/>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793750" indent="-342900"/>
            <a:r>
              <a:rPr lang="en-GB" dirty="0"/>
              <a:t>Some very early stage NENs of the large intestine or rectum may be suitable for an endoscopic resection</a:t>
            </a:r>
          </a:p>
          <a:p>
            <a:pPr marL="793750" indent="-342900"/>
            <a:r>
              <a:rPr lang="en-GB" dirty="0"/>
              <a:t>Later stage NENs may require a different surgical approach or a different treatment modality</a:t>
            </a:r>
          </a:p>
          <a:p>
            <a:pPr lvl="1"/>
            <a:endParaRPr lang="en-GB" sz="2400" dirty="0"/>
          </a:p>
          <a:p>
            <a:pPr lvl="1"/>
            <a:endParaRPr lang="en-GB" sz="2400" dirty="0"/>
          </a:p>
        </p:txBody>
      </p:sp>
      <p:pic>
        <p:nvPicPr>
          <p:cNvPr id="12" name="Audio 11">
            <a:hlinkClick r:id="" action="ppaction://media"/>
            <a:extLst>
              <a:ext uri="{FF2B5EF4-FFF2-40B4-BE49-F238E27FC236}">
                <a16:creationId xmlns:a16="http://schemas.microsoft.com/office/drawing/2014/main" id="{98D9227A-AF4C-FBD3-8B76-66F514C8AB1B}"/>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536389320"/>
      </p:ext>
    </p:extLst>
  </p:cSld>
  <p:clrMapOvr>
    <a:masterClrMapping/>
  </p:clrMapOvr>
  <mc:AlternateContent xmlns:mc="http://schemas.openxmlformats.org/markup-compatibility/2006" xmlns:p14="http://schemas.microsoft.com/office/powerpoint/2010/main">
    <mc:Choice Requires="p14">
      <p:transition spd="slow" p14:dur="2000" advTm="13500"/>
    </mc:Choice>
    <mc:Fallback xmlns="">
      <p:transition spd="slow" advTm="135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Large intestine, appendix &amp; rectum</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614920" cy="1782657"/>
          </a:xfrm>
        </p:spPr>
        <p:txBody>
          <a:bodyPr>
            <a:noAutofit/>
          </a:bodyPr>
          <a:lstStyle/>
          <a:p>
            <a:pPr marL="793750" indent="-342900"/>
            <a:r>
              <a:rPr lang="en-GB" sz="2400" dirty="0"/>
              <a:t>NENs of the large intestine, appendix &amp; rectum are staged using UICC TNM version ENET (or “E”)</a:t>
            </a:r>
          </a:p>
          <a:p>
            <a:pPr marL="793750" indent="-342900"/>
            <a:r>
              <a:rPr lang="en-GB" sz="2400" dirty="0"/>
              <a:t>If your cancer data management system does not allow you to define the TNM version in use, please ensure that your line manager / system administrator is made aware that the staging version needs to be defined as version ENET / E for each patient diagnosed with a NEN</a:t>
            </a:r>
          </a:p>
          <a:p>
            <a:pPr marL="793750" indent="-342900"/>
            <a:r>
              <a:rPr lang="en-GB" sz="2400" dirty="0"/>
              <a:t>A neuroendocrine staging data sheet for NENs of the midgut &amp; hindgut is available for clinical use here: </a:t>
            </a:r>
            <a:r>
              <a:rPr lang="en-GB" sz="2400" dirty="0">
                <a:hlinkClick r:id="rId5"/>
              </a:rPr>
              <a:t>https://digital.nhs.uk/ndrs/data/cancer-data-training-materials/staging-sheets</a:t>
            </a:r>
            <a:r>
              <a:rPr lang="en-GB" sz="2400" dirty="0"/>
              <a:t> </a:t>
            </a:r>
          </a:p>
          <a:p>
            <a:pPr marL="793750" indent="-342900"/>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8" name="Picture 7">
            <a:extLst>
              <a:ext uri="{FF2B5EF4-FFF2-40B4-BE49-F238E27FC236}">
                <a16:creationId xmlns:a16="http://schemas.microsoft.com/office/drawing/2014/main" id="{4C02A8AF-C88C-CF70-2B8C-48DA7FB78E18}"/>
              </a:ext>
            </a:extLst>
          </p:cNvPr>
          <p:cNvPicPr>
            <a:picLocks noChangeAspect="1"/>
          </p:cNvPicPr>
          <p:nvPr/>
        </p:nvPicPr>
        <p:blipFill>
          <a:blip r:embed="rId6"/>
          <a:stretch>
            <a:fillRect/>
          </a:stretch>
        </p:blipFill>
        <p:spPr>
          <a:xfrm>
            <a:off x="8453120" y="3841046"/>
            <a:ext cx="3357880" cy="2335917"/>
          </a:xfrm>
          <a:prstGeom prst="rect">
            <a:avLst/>
          </a:prstGeom>
        </p:spPr>
      </p:pic>
      <p:pic>
        <p:nvPicPr>
          <p:cNvPr id="14" name="Audio 13">
            <a:hlinkClick r:id="" action="ppaction://media"/>
            <a:extLst>
              <a:ext uri="{FF2B5EF4-FFF2-40B4-BE49-F238E27FC236}">
                <a16:creationId xmlns:a16="http://schemas.microsoft.com/office/drawing/2014/main" id="{935E9288-7C97-A68D-D137-5210D28BBA8B}"/>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107083707"/>
      </p:ext>
    </p:extLst>
  </p:cSld>
  <p:clrMapOvr>
    <a:masterClrMapping/>
  </p:clrMapOvr>
  <mc:AlternateContent xmlns:mc="http://schemas.openxmlformats.org/markup-compatibility/2006" xmlns:p14="http://schemas.microsoft.com/office/powerpoint/2010/main">
    <mc:Choice Requires="p14">
      <p:transition spd="slow" p14:dur="2000" advTm="23270"/>
    </mc:Choice>
    <mc:Fallback xmlns="">
      <p:transition spd="slow" advTm="232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Large intestine, appendix &amp; rectum</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1782657"/>
          </a:xfrm>
        </p:spPr>
        <p:txBody>
          <a:bodyPr>
            <a:noAutofit/>
          </a:bodyPr>
          <a:lstStyle/>
          <a:p>
            <a:pPr marL="793750" lvl="1">
              <a:spcBef>
                <a:spcPts val="1000"/>
              </a:spcBef>
            </a:pPr>
            <a:r>
              <a:rPr lang="en-GB" sz="2400" dirty="0"/>
              <a:t>For details on recording large intestine, appendiceal and rectal tumours, including NENs, please refer to the Lower GI – Colorectal &amp; anal training module, available here:</a:t>
            </a:r>
          </a:p>
          <a:p>
            <a:pPr marL="793750" lvl="1">
              <a:spcBef>
                <a:spcPts val="1000"/>
              </a:spcBef>
            </a:pPr>
            <a:r>
              <a:rPr lang="en-GB" sz="2400" dirty="0">
                <a:hlinkClick r:id="rId5"/>
              </a:rPr>
              <a:t>https://digital.nhs.uk/ndrs/data/cancer-data-training-materials</a:t>
            </a:r>
            <a:r>
              <a:rPr lang="en-GB" sz="2400" dirty="0"/>
              <a:t> </a:t>
            </a:r>
          </a:p>
          <a:p>
            <a:pPr marL="793750" indent="-342900"/>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25</a:t>
            </a:fld>
            <a:endParaRPr lang="en-GB"/>
          </a:p>
        </p:txBody>
      </p:sp>
      <p:pic>
        <p:nvPicPr>
          <p:cNvPr id="8" name="Picture 7">
            <a:extLst>
              <a:ext uri="{FF2B5EF4-FFF2-40B4-BE49-F238E27FC236}">
                <a16:creationId xmlns:a16="http://schemas.microsoft.com/office/drawing/2014/main" id="{4C02A8AF-C88C-CF70-2B8C-48DA7FB78E18}"/>
              </a:ext>
            </a:extLst>
          </p:cNvPr>
          <p:cNvPicPr>
            <a:picLocks noChangeAspect="1"/>
          </p:cNvPicPr>
          <p:nvPr/>
        </p:nvPicPr>
        <p:blipFill>
          <a:blip r:embed="rId6"/>
          <a:stretch>
            <a:fillRect/>
          </a:stretch>
        </p:blipFill>
        <p:spPr>
          <a:xfrm>
            <a:off x="8453120" y="3841046"/>
            <a:ext cx="3357880" cy="2335917"/>
          </a:xfrm>
          <a:prstGeom prst="rect">
            <a:avLst/>
          </a:prstGeom>
        </p:spPr>
      </p:pic>
      <p:pic>
        <p:nvPicPr>
          <p:cNvPr id="15" name="Audio 14">
            <a:hlinkClick r:id="" action="ppaction://media"/>
            <a:extLst>
              <a:ext uri="{FF2B5EF4-FFF2-40B4-BE49-F238E27FC236}">
                <a16:creationId xmlns:a16="http://schemas.microsoft.com/office/drawing/2014/main" id="{91452418-6066-1E37-F621-5EC2B1D7EC3D}"/>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710623488"/>
      </p:ext>
    </p:extLst>
  </p:cSld>
  <p:clrMapOvr>
    <a:masterClrMapping/>
  </p:clrMapOvr>
  <mc:AlternateContent xmlns:mc="http://schemas.openxmlformats.org/markup-compatibility/2006" xmlns:p14="http://schemas.microsoft.com/office/powerpoint/2010/main">
    <mc:Choice Requires="p14">
      <p:transition spd="slow" p14:dur="2000" advTm="12411"/>
    </mc:Choice>
    <mc:Fallback xmlns="">
      <p:transition spd="slow" advTm="1241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Skin</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1333133"/>
          </a:xfrm>
        </p:spPr>
        <p:txBody>
          <a:bodyPr>
            <a:noAutofit/>
          </a:bodyPr>
          <a:lstStyle/>
          <a:p>
            <a:pPr marL="793750" indent="-342900"/>
            <a:r>
              <a:rPr lang="en-GB" sz="2200" dirty="0"/>
              <a:t>Merkel cell carcinomas (MCCs) are aggressive neuroendocrine carcinomas that arise in the skin.  Merkel cells are located near the nerve endings and help us respond to touch</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26</a:t>
            </a:fld>
            <a:endParaRPr lang="en-GB"/>
          </a:p>
        </p:txBody>
      </p:sp>
      <p:sp>
        <p:nvSpPr>
          <p:cNvPr id="7" name="TextBox 6">
            <a:extLst>
              <a:ext uri="{FF2B5EF4-FFF2-40B4-BE49-F238E27FC236}">
                <a16:creationId xmlns:a16="http://schemas.microsoft.com/office/drawing/2014/main" id="{AD6CF0A9-F471-4854-FA74-F31986C15BD2}"/>
              </a:ext>
            </a:extLst>
          </p:cNvPr>
          <p:cNvSpPr txBox="1"/>
          <p:nvPr/>
        </p:nvSpPr>
        <p:spPr>
          <a:xfrm>
            <a:off x="838199" y="2610174"/>
            <a:ext cx="8063753" cy="3782553"/>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793750" lvl="1">
              <a:spcBef>
                <a:spcPts val="1000"/>
              </a:spcBef>
            </a:pPr>
            <a:r>
              <a:rPr lang="en-GB" dirty="0"/>
              <a:t>Merkel cell carcinomas are very rare</a:t>
            </a:r>
          </a:p>
          <a:p>
            <a:pPr marL="793750" lvl="1">
              <a:spcBef>
                <a:spcPts val="1000"/>
              </a:spcBef>
            </a:pPr>
            <a:r>
              <a:rPr lang="en-GB" dirty="0"/>
              <a:t>Risk factors for MCCs include:</a:t>
            </a:r>
          </a:p>
          <a:p>
            <a:pPr marL="1142971" lvl="3">
              <a:spcBef>
                <a:spcPts val="1000"/>
              </a:spcBef>
            </a:pPr>
            <a:r>
              <a:rPr lang="en-GB" sz="2000" dirty="0"/>
              <a:t>UVA exposure</a:t>
            </a:r>
          </a:p>
          <a:p>
            <a:pPr marL="1142971" lvl="3">
              <a:spcBef>
                <a:spcPts val="1000"/>
              </a:spcBef>
            </a:pPr>
            <a:r>
              <a:rPr lang="en-GB" sz="2000" dirty="0"/>
              <a:t>Weakened immune system</a:t>
            </a:r>
          </a:p>
          <a:p>
            <a:pPr marL="1142971" lvl="3">
              <a:spcBef>
                <a:spcPts val="1000"/>
              </a:spcBef>
            </a:pPr>
            <a:r>
              <a:rPr lang="en-GB" sz="2000" dirty="0"/>
              <a:t>Merkel cell polyoma virus</a:t>
            </a:r>
          </a:p>
          <a:p>
            <a:pPr marL="793750" lvl="1">
              <a:spcBef>
                <a:spcPts val="1000"/>
              </a:spcBef>
            </a:pPr>
            <a:r>
              <a:rPr lang="en-GB" dirty="0"/>
              <a:t>Unlike most skin cancers, </a:t>
            </a:r>
            <a:r>
              <a:rPr lang="en-GB" dirty="0" err="1"/>
              <a:t>merkel</a:t>
            </a:r>
            <a:r>
              <a:rPr lang="en-GB" dirty="0"/>
              <a:t> cell carcinomas develop rapidly</a:t>
            </a:r>
          </a:p>
          <a:p>
            <a:pPr lvl="1"/>
            <a:endParaRPr lang="en-GB" dirty="0"/>
          </a:p>
          <a:p>
            <a:pPr lvl="1"/>
            <a:endParaRPr lang="en-GB" dirty="0"/>
          </a:p>
        </p:txBody>
      </p:sp>
      <p:pic>
        <p:nvPicPr>
          <p:cNvPr id="11" name="Picture 10">
            <a:extLst>
              <a:ext uri="{FF2B5EF4-FFF2-40B4-BE49-F238E27FC236}">
                <a16:creationId xmlns:a16="http://schemas.microsoft.com/office/drawing/2014/main" id="{70D8D2E3-D6AA-54E1-27C5-26C12EF3502B}"/>
              </a:ext>
            </a:extLst>
          </p:cNvPr>
          <p:cNvPicPr>
            <a:picLocks noChangeAspect="1"/>
          </p:cNvPicPr>
          <p:nvPr/>
        </p:nvPicPr>
        <p:blipFill>
          <a:blip r:embed="rId5"/>
          <a:stretch>
            <a:fillRect/>
          </a:stretch>
        </p:blipFill>
        <p:spPr>
          <a:xfrm>
            <a:off x="8989829" y="2777348"/>
            <a:ext cx="2873412" cy="3543872"/>
          </a:xfrm>
          <a:prstGeom prst="rect">
            <a:avLst/>
          </a:prstGeom>
        </p:spPr>
      </p:pic>
      <p:pic>
        <p:nvPicPr>
          <p:cNvPr id="19" name="Audio 18">
            <a:hlinkClick r:id="" action="ppaction://media"/>
            <a:extLst>
              <a:ext uri="{FF2B5EF4-FFF2-40B4-BE49-F238E27FC236}">
                <a16:creationId xmlns:a16="http://schemas.microsoft.com/office/drawing/2014/main" id="{23702ACF-06CC-A55B-897C-2DBA397974C8}"/>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188166007"/>
      </p:ext>
    </p:extLst>
  </p:cSld>
  <p:clrMapOvr>
    <a:masterClrMapping/>
  </p:clrMapOvr>
  <mc:AlternateContent xmlns:mc="http://schemas.openxmlformats.org/markup-compatibility/2006" xmlns:p14="http://schemas.microsoft.com/office/powerpoint/2010/main">
    <mc:Choice Requires="p14">
      <p:transition spd="slow" p14:dur="2000" advTm="20683"/>
    </mc:Choice>
    <mc:Fallback xmlns="">
      <p:transition spd="slow" advTm="206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9"/>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Skin</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1333133"/>
          </a:xfrm>
        </p:spPr>
        <p:txBody>
          <a:bodyPr>
            <a:noAutofit/>
          </a:bodyPr>
          <a:lstStyle/>
          <a:p>
            <a:pPr marL="793750" lvl="1">
              <a:spcBef>
                <a:spcPts val="1000"/>
              </a:spcBef>
            </a:pPr>
            <a:r>
              <a:rPr lang="en-GB" dirty="0"/>
              <a:t>Merkel cell carcinomas are ICD10 coded to the relevant C44 code depending on the location</a:t>
            </a:r>
          </a:p>
          <a:p>
            <a:pPr marL="793750" lvl="1">
              <a:spcBef>
                <a:spcPts val="1000"/>
              </a:spcBef>
            </a:pPr>
            <a:r>
              <a:rPr lang="en-GB" dirty="0"/>
              <a:t>The ICD-O-3 morphology code for a </a:t>
            </a:r>
            <a:r>
              <a:rPr lang="en-GB" dirty="0" err="1"/>
              <a:t>merkel</a:t>
            </a:r>
            <a:r>
              <a:rPr lang="en-GB" dirty="0"/>
              <a:t> cell carcinoma is M8247/3</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sp>
        <p:nvSpPr>
          <p:cNvPr id="7" name="TextBox 6">
            <a:extLst>
              <a:ext uri="{FF2B5EF4-FFF2-40B4-BE49-F238E27FC236}">
                <a16:creationId xmlns:a16="http://schemas.microsoft.com/office/drawing/2014/main" id="{AD6CF0A9-F471-4854-FA74-F31986C15BD2}"/>
              </a:ext>
            </a:extLst>
          </p:cNvPr>
          <p:cNvSpPr txBox="1"/>
          <p:nvPr/>
        </p:nvSpPr>
        <p:spPr>
          <a:xfrm>
            <a:off x="838199" y="2610174"/>
            <a:ext cx="8063753" cy="3782553"/>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793750" lvl="1">
              <a:spcBef>
                <a:spcPts val="1000"/>
              </a:spcBef>
            </a:pPr>
            <a:endParaRPr lang="en-GB" sz="2400" dirty="0"/>
          </a:p>
          <a:p>
            <a:pPr lvl="1"/>
            <a:endParaRPr lang="en-GB" dirty="0"/>
          </a:p>
          <a:p>
            <a:pPr lvl="1"/>
            <a:endParaRPr lang="en-GB" dirty="0"/>
          </a:p>
        </p:txBody>
      </p:sp>
      <p:pic>
        <p:nvPicPr>
          <p:cNvPr id="11" name="Picture 10">
            <a:extLst>
              <a:ext uri="{FF2B5EF4-FFF2-40B4-BE49-F238E27FC236}">
                <a16:creationId xmlns:a16="http://schemas.microsoft.com/office/drawing/2014/main" id="{70D8D2E3-D6AA-54E1-27C5-26C12EF3502B}"/>
              </a:ext>
            </a:extLst>
          </p:cNvPr>
          <p:cNvPicPr>
            <a:picLocks noChangeAspect="1"/>
          </p:cNvPicPr>
          <p:nvPr/>
        </p:nvPicPr>
        <p:blipFill>
          <a:blip r:embed="rId5"/>
          <a:stretch>
            <a:fillRect/>
          </a:stretch>
        </p:blipFill>
        <p:spPr>
          <a:xfrm>
            <a:off x="8989829" y="2777348"/>
            <a:ext cx="2873412" cy="3543872"/>
          </a:xfrm>
          <a:prstGeom prst="rect">
            <a:avLst/>
          </a:prstGeom>
        </p:spPr>
      </p:pic>
      <p:sp>
        <p:nvSpPr>
          <p:cNvPr id="8" name="TextBox 7">
            <a:extLst>
              <a:ext uri="{FF2B5EF4-FFF2-40B4-BE49-F238E27FC236}">
                <a16:creationId xmlns:a16="http://schemas.microsoft.com/office/drawing/2014/main" id="{79AC1DE8-17B6-5FA0-E206-866C725DF352}"/>
              </a:ext>
            </a:extLst>
          </p:cNvPr>
          <p:cNvSpPr txBox="1"/>
          <p:nvPr/>
        </p:nvSpPr>
        <p:spPr>
          <a:xfrm>
            <a:off x="838199" y="2922061"/>
            <a:ext cx="8151629" cy="3470666"/>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793750" indent="-342900"/>
            <a:r>
              <a:rPr lang="en-GB" sz="2200" dirty="0"/>
              <a:t>Merkel cell carcinomas are staged as follows:</a:t>
            </a:r>
          </a:p>
          <a:p>
            <a:pPr marL="1142971" lvl="3">
              <a:spcBef>
                <a:spcPts val="1000"/>
              </a:spcBef>
            </a:pPr>
            <a:r>
              <a:rPr lang="en-GB" sz="2000" b="1" dirty="0"/>
              <a:t>For diagnosis dates up to 31</a:t>
            </a:r>
            <a:r>
              <a:rPr lang="en-GB" sz="2000" b="1" baseline="30000" dirty="0"/>
              <a:t>st</a:t>
            </a:r>
            <a:r>
              <a:rPr lang="en-GB" sz="2000" b="1" dirty="0"/>
              <a:t> December 2025 use UICC TNM v8</a:t>
            </a:r>
          </a:p>
          <a:p>
            <a:pPr marL="1142971" lvl="3">
              <a:spcBef>
                <a:spcPts val="1000"/>
              </a:spcBef>
            </a:pPr>
            <a:r>
              <a:rPr lang="en-GB" sz="2000" b="1" dirty="0"/>
              <a:t>For diagnosis dates from 1</a:t>
            </a:r>
            <a:r>
              <a:rPr lang="en-GB" sz="2000" b="1" baseline="30000" dirty="0"/>
              <a:t>st</a:t>
            </a:r>
            <a:r>
              <a:rPr lang="en-GB" sz="2000" b="1" dirty="0"/>
              <a:t> January 2026 use UICC TNM v9</a:t>
            </a:r>
          </a:p>
          <a:p>
            <a:pPr marL="793750" lvl="1">
              <a:spcBef>
                <a:spcPts val="1000"/>
              </a:spcBef>
            </a:pPr>
            <a:r>
              <a:rPr lang="en-US" dirty="0"/>
              <a:t>Please note that the TNM version must be accurately recorded – if you are unable to amend the version on your cancer data management system, please refer to your line manager</a:t>
            </a:r>
            <a:endParaRPr lang="en-GB" dirty="0"/>
          </a:p>
          <a:p>
            <a:pPr lvl="1"/>
            <a:endParaRPr lang="en-GB" sz="2400" dirty="0"/>
          </a:p>
        </p:txBody>
      </p:sp>
      <p:pic>
        <p:nvPicPr>
          <p:cNvPr id="18" name="Audio 17">
            <a:hlinkClick r:id="" action="ppaction://media"/>
            <a:extLst>
              <a:ext uri="{FF2B5EF4-FFF2-40B4-BE49-F238E27FC236}">
                <a16:creationId xmlns:a16="http://schemas.microsoft.com/office/drawing/2014/main" id="{1C85E8CB-6B83-5321-17E7-83BAE82EECBB}"/>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981210363"/>
      </p:ext>
    </p:extLst>
  </p:cSld>
  <p:clrMapOvr>
    <a:masterClrMapping/>
  </p:clrMapOvr>
  <mc:AlternateContent xmlns:mc="http://schemas.openxmlformats.org/markup-compatibility/2006" xmlns:p14="http://schemas.microsoft.com/office/powerpoint/2010/main">
    <mc:Choice Requires="p14">
      <p:transition spd="slow" p14:dur="2000" advTm="30608"/>
    </mc:Choice>
    <mc:Fallback xmlns="">
      <p:transition spd="slow" advTm="306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Skin</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8694420" cy="1782657"/>
          </a:xfrm>
        </p:spPr>
        <p:txBody>
          <a:bodyPr>
            <a:noAutofit/>
          </a:bodyPr>
          <a:lstStyle/>
          <a:p>
            <a:pPr marL="793750" indent="-342900"/>
            <a:r>
              <a:rPr lang="en-GB" dirty="0"/>
              <a:t>A staging data sheet for Merkel cell carcinomas is available for clinical use here: </a:t>
            </a:r>
            <a:r>
              <a:rPr lang="en-GB" dirty="0">
                <a:hlinkClick r:id="rId5"/>
              </a:rPr>
              <a:t>https://digital.nhs.uk/ndrs/data/cancer-data-training-materials/staging-sheets</a:t>
            </a:r>
            <a:r>
              <a:rPr lang="en-GB" dirty="0"/>
              <a:t> </a:t>
            </a:r>
          </a:p>
          <a:p>
            <a:pPr marL="793750" lvl="1">
              <a:spcBef>
                <a:spcPts val="1000"/>
              </a:spcBef>
            </a:pPr>
            <a:endParaRPr lang="en-GB" sz="2400" dirty="0"/>
          </a:p>
          <a:p>
            <a:pPr marL="793750" lvl="1">
              <a:spcBef>
                <a:spcPts val="1000"/>
              </a:spcBef>
            </a:pPr>
            <a:r>
              <a:rPr lang="en-GB" sz="2400" dirty="0"/>
              <a:t>For details on recording tumours of the skin, including Merkel cell carcinomas, please see the Skin training module, available here: </a:t>
            </a:r>
            <a:r>
              <a:rPr lang="en-GB" sz="2400" dirty="0">
                <a:hlinkClick r:id="rId6"/>
              </a:rPr>
              <a:t>https://digital.nhs.uk/ndrs/data/cancer-data-training-materials</a:t>
            </a:r>
            <a:r>
              <a:rPr lang="en-GB" sz="2400" dirty="0"/>
              <a:t> </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10" name="Picture 9">
            <a:extLst>
              <a:ext uri="{FF2B5EF4-FFF2-40B4-BE49-F238E27FC236}">
                <a16:creationId xmlns:a16="http://schemas.microsoft.com/office/drawing/2014/main" id="{3E19E417-4E33-0986-997B-B2D7B953D23B}"/>
              </a:ext>
            </a:extLst>
          </p:cNvPr>
          <p:cNvPicPr>
            <a:picLocks noChangeAspect="1"/>
          </p:cNvPicPr>
          <p:nvPr/>
        </p:nvPicPr>
        <p:blipFill>
          <a:blip r:embed="rId7"/>
          <a:stretch>
            <a:fillRect/>
          </a:stretch>
        </p:blipFill>
        <p:spPr>
          <a:xfrm>
            <a:off x="8989829" y="2777348"/>
            <a:ext cx="2873412" cy="3543872"/>
          </a:xfrm>
          <a:prstGeom prst="rect">
            <a:avLst/>
          </a:prstGeom>
        </p:spPr>
      </p:pic>
      <p:pic>
        <p:nvPicPr>
          <p:cNvPr id="8" name="Audio 7">
            <a:hlinkClick r:id="" action="ppaction://media"/>
            <a:extLst>
              <a:ext uri="{FF2B5EF4-FFF2-40B4-BE49-F238E27FC236}">
                <a16:creationId xmlns:a16="http://schemas.microsoft.com/office/drawing/2014/main" id="{7A42ED43-881B-A080-80FE-589A6E73222D}"/>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4154299661"/>
      </p:ext>
    </p:extLst>
  </p:cSld>
  <p:clrMapOvr>
    <a:masterClrMapping/>
  </p:clrMapOvr>
  <mc:AlternateContent xmlns:mc="http://schemas.openxmlformats.org/markup-compatibility/2006" xmlns:p14="http://schemas.microsoft.com/office/powerpoint/2010/main">
    <mc:Choice Requires="p14">
      <p:transition spd="slow" p14:dur="2000" advTm="10134"/>
    </mc:Choice>
    <mc:Fallback xmlns="">
      <p:transition spd="slow" advTm="101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Adrenal glands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2253191"/>
          </a:xfrm>
        </p:spPr>
        <p:txBody>
          <a:bodyPr>
            <a:noAutofit/>
          </a:bodyPr>
          <a:lstStyle/>
          <a:p>
            <a:pPr marL="793750" indent="-342900"/>
            <a:r>
              <a:rPr lang="en-GB" dirty="0"/>
              <a:t>Phaeochromocytomas are rare neuroendocrine neoplasms of the adrenal glands </a:t>
            </a:r>
          </a:p>
          <a:p>
            <a:pPr marL="793750" indent="-342900"/>
            <a:r>
              <a:rPr lang="en-GB" dirty="0"/>
              <a:t>They start in the inner part of the adrenal gland (the medulla)</a:t>
            </a:r>
          </a:p>
          <a:p>
            <a:pPr marL="793750" indent="-342900"/>
            <a:r>
              <a:rPr lang="en-GB" dirty="0"/>
              <a:t>All phaeochromocytomas are considered to be malignant and must be recorded on your cancer data management system</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29</a:t>
            </a:fld>
            <a:endParaRPr lang="en-GB"/>
          </a:p>
        </p:txBody>
      </p:sp>
      <p:sp>
        <p:nvSpPr>
          <p:cNvPr id="7" name="TextBox 6">
            <a:extLst>
              <a:ext uri="{FF2B5EF4-FFF2-40B4-BE49-F238E27FC236}">
                <a16:creationId xmlns:a16="http://schemas.microsoft.com/office/drawing/2014/main" id="{AD6CF0A9-F471-4854-FA74-F31986C15BD2}"/>
              </a:ext>
            </a:extLst>
          </p:cNvPr>
          <p:cNvSpPr txBox="1"/>
          <p:nvPr/>
        </p:nvSpPr>
        <p:spPr>
          <a:xfrm>
            <a:off x="838200" y="3719495"/>
            <a:ext cx="6988892" cy="2575859"/>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793750" lvl="1">
              <a:spcBef>
                <a:spcPts val="1000"/>
              </a:spcBef>
            </a:pPr>
            <a:r>
              <a:rPr lang="en-GB" sz="2400" dirty="0"/>
              <a:t>Phaeochromocytomas are ICD10 coded to C74.1</a:t>
            </a:r>
          </a:p>
          <a:p>
            <a:pPr marL="793750" lvl="1">
              <a:spcBef>
                <a:spcPts val="1000"/>
              </a:spcBef>
            </a:pPr>
            <a:r>
              <a:rPr lang="en-GB" sz="2400" dirty="0"/>
              <a:t>The ICD-O-3 morphology code for a phaeochromocytoma is M8700/3</a:t>
            </a:r>
          </a:p>
          <a:p>
            <a:pPr marL="450850" lvl="1" indent="0">
              <a:spcBef>
                <a:spcPts val="1000"/>
              </a:spcBef>
              <a:buNone/>
            </a:pPr>
            <a:endParaRPr lang="en-GB" sz="2400" dirty="0"/>
          </a:p>
          <a:p>
            <a:pPr lvl="1"/>
            <a:endParaRPr lang="en-GB" dirty="0"/>
          </a:p>
          <a:p>
            <a:pPr lvl="1"/>
            <a:endParaRPr lang="en-GB" dirty="0"/>
          </a:p>
        </p:txBody>
      </p:sp>
      <p:pic>
        <p:nvPicPr>
          <p:cNvPr id="9" name="Picture 8">
            <a:extLst>
              <a:ext uri="{FF2B5EF4-FFF2-40B4-BE49-F238E27FC236}">
                <a16:creationId xmlns:a16="http://schemas.microsoft.com/office/drawing/2014/main" id="{9ED820D4-390A-7576-4081-CE39E58288B7}"/>
              </a:ext>
            </a:extLst>
          </p:cNvPr>
          <p:cNvPicPr>
            <a:picLocks noChangeAspect="1"/>
          </p:cNvPicPr>
          <p:nvPr/>
        </p:nvPicPr>
        <p:blipFill>
          <a:blip r:embed="rId5"/>
          <a:stretch>
            <a:fillRect/>
          </a:stretch>
        </p:blipFill>
        <p:spPr>
          <a:xfrm>
            <a:off x="8481328" y="3688702"/>
            <a:ext cx="3114333" cy="2731565"/>
          </a:xfrm>
          <a:prstGeom prst="rect">
            <a:avLst/>
          </a:prstGeom>
        </p:spPr>
      </p:pic>
      <p:pic>
        <p:nvPicPr>
          <p:cNvPr id="10" name="Audio 9">
            <a:hlinkClick r:id="" action="ppaction://media"/>
            <a:extLst>
              <a:ext uri="{FF2B5EF4-FFF2-40B4-BE49-F238E27FC236}">
                <a16:creationId xmlns:a16="http://schemas.microsoft.com/office/drawing/2014/main" id="{21FC60C9-AD04-4366-46B5-A116BB1B3756}"/>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684631890"/>
      </p:ext>
    </p:extLst>
  </p:cSld>
  <p:clrMapOvr>
    <a:masterClrMapping/>
  </p:clrMapOvr>
  <mc:AlternateContent xmlns:mc="http://schemas.openxmlformats.org/markup-compatibility/2006" xmlns:p14="http://schemas.microsoft.com/office/powerpoint/2010/main">
    <mc:Choice Requires="p14">
      <p:transition spd="slow" p14:dur="2000" advTm="18381"/>
    </mc:Choice>
    <mc:Fallback xmlns="">
      <p:transition spd="slow" advTm="183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03/12/2025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normAutofit fontScale="90000"/>
          </a:bodyPr>
          <a:lstStyle/>
          <a:p>
            <a:r>
              <a:rPr lang="en-GB" dirty="0"/>
              <a:t>Neuroendocrine neoplasms</a:t>
            </a:r>
          </a:p>
        </p:txBody>
      </p:sp>
      <p:sp>
        <p:nvSpPr>
          <p:cNvPr id="6" name="Slide Number Placeholder 5">
            <a:extLst>
              <a:ext uri="{FF2B5EF4-FFF2-40B4-BE49-F238E27FC236}">
                <a16:creationId xmlns:a16="http://schemas.microsoft.com/office/drawing/2014/main" id="{8E377890-838B-4827-AC1D-37C96E5CC93D}"/>
              </a:ext>
            </a:extLst>
          </p:cNvPr>
          <p:cNvSpPr>
            <a:spLocks noGrp="1"/>
          </p:cNvSpPr>
          <p:nvPr>
            <p:ph type="sldNum" sz="quarter" idx="12"/>
          </p:nvPr>
        </p:nvSpPr>
        <p:spPr>
          <a:xfrm>
            <a:off x="10658168" y="6475466"/>
            <a:ext cx="695632" cy="373830"/>
          </a:xfrm>
        </p:spPr>
        <p:txBody>
          <a:bodyPr/>
          <a:lstStyle/>
          <a:p>
            <a:fld id="{B33FDC71-8906-4088-9FB1-76CBC632085F}" type="slidenum">
              <a:rPr lang="en-GB" smtClean="0"/>
              <a:t>3</a:t>
            </a:fld>
            <a:endParaRPr lang="en-GB"/>
          </a:p>
        </p:txBody>
      </p:sp>
      <p:grpSp>
        <p:nvGrpSpPr>
          <p:cNvPr id="7" name="Group 6">
            <a:extLst>
              <a:ext uri="{FF2B5EF4-FFF2-40B4-BE49-F238E27FC236}">
                <a16:creationId xmlns:a16="http://schemas.microsoft.com/office/drawing/2014/main" id="{030F2F50-BADE-111F-CD89-128C63221FE6}"/>
              </a:ext>
            </a:extLst>
          </p:cNvPr>
          <p:cNvGrpSpPr/>
          <p:nvPr/>
        </p:nvGrpSpPr>
        <p:grpSpPr>
          <a:xfrm>
            <a:off x="763510" y="3992841"/>
            <a:ext cx="11028007" cy="2388474"/>
            <a:chOff x="763510" y="3992841"/>
            <a:chExt cx="11028007" cy="2388474"/>
          </a:xfrm>
        </p:grpSpPr>
        <p:grpSp>
          <p:nvGrpSpPr>
            <p:cNvPr id="8" name="Group 7">
              <a:extLst>
                <a:ext uri="{FF2B5EF4-FFF2-40B4-BE49-F238E27FC236}">
                  <a16:creationId xmlns:a16="http://schemas.microsoft.com/office/drawing/2014/main" id="{E0346119-779E-4299-8F7B-AA97F16F3A88}"/>
                </a:ext>
              </a:extLst>
            </p:cNvPr>
            <p:cNvGrpSpPr/>
            <p:nvPr/>
          </p:nvGrpSpPr>
          <p:grpSpPr>
            <a:xfrm>
              <a:off x="763510" y="3994613"/>
              <a:ext cx="7489127" cy="2386702"/>
              <a:chOff x="4702873" y="4015878"/>
              <a:chExt cx="7489127" cy="2386702"/>
            </a:xfrm>
          </p:grpSpPr>
          <p:sp>
            <p:nvSpPr>
              <p:cNvPr id="9" name="Content Placeholder 2">
                <a:extLst>
                  <a:ext uri="{FF2B5EF4-FFF2-40B4-BE49-F238E27FC236}">
                    <a16:creationId xmlns:a16="http://schemas.microsoft.com/office/drawing/2014/main" id="{ABD28991-0E6B-43BD-8E5F-2CB9551F92AD}"/>
                  </a:ext>
                </a:extLst>
              </p:cNvPr>
              <p:cNvSpPr txBox="1">
                <a:spLocks/>
              </p:cNvSpPr>
              <p:nvPr/>
            </p:nvSpPr>
            <p:spPr>
              <a:xfrm>
                <a:off x="4702873" y="4026316"/>
                <a:ext cx="4027767" cy="2376264"/>
              </a:xfrm>
              <a:prstGeom prst="rect">
                <a:avLst/>
              </a:prstGeom>
            </p:spPr>
            <p:txBody>
              <a:bodyPr vert="horz" lIns="91440" tIns="45720" rIns="91440" bIns="45720" rtlCol="0">
                <a:normAutofit fontScale="850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fontAlgn="auto">
                  <a:spcAft>
                    <a:spcPts val="0"/>
                  </a:spcAft>
                  <a:buFont typeface="Arial" panose="020B0604020202020204" pitchFamily="34" charset="0"/>
                  <a:buChar char="•"/>
                </a:pPr>
                <a:r>
                  <a:rPr lang="en-GB" altLang="en-US" sz="2400" dirty="0">
                    <a:solidFill>
                      <a:schemeClr val="tx1"/>
                    </a:solidFill>
                  </a:rPr>
                  <a:t>Neuroendocrine overview</a:t>
                </a:r>
              </a:p>
              <a:p>
                <a:pPr marL="463550" lvl="1" indent="-285750" algn="l" fontAlgn="auto">
                  <a:spcAft>
                    <a:spcPts val="0"/>
                  </a:spcAft>
                  <a:buFont typeface="Arial" panose="020B0604020202020204" pitchFamily="34" charset="0"/>
                  <a:buChar char="•"/>
                </a:pPr>
                <a:r>
                  <a:rPr lang="en-GB" altLang="en-US" sz="2400" dirty="0">
                    <a:solidFill>
                      <a:schemeClr val="tx1"/>
                    </a:solidFill>
                  </a:rPr>
                  <a:t>Neuroendocrine morphology (general)</a:t>
                </a:r>
              </a:p>
              <a:p>
                <a:pPr marL="463550" lvl="1" indent="-285750" algn="l" fontAlgn="auto">
                  <a:spcAft>
                    <a:spcPts val="0"/>
                  </a:spcAft>
                  <a:buFont typeface="Arial" panose="020B0604020202020204" pitchFamily="34" charset="0"/>
                  <a:buChar char="•"/>
                </a:pPr>
                <a:r>
                  <a:rPr lang="en-GB" altLang="en-US" sz="2400" dirty="0">
                    <a:solidFill>
                      <a:schemeClr val="tx1"/>
                    </a:solidFill>
                  </a:rPr>
                  <a:t>Common neuroendocrine locations:</a:t>
                </a:r>
              </a:p>
              <a:p>
                <a:pPr marL="920750" lvl="2" indent="-285750" algn="l">
                  <a:buFont typeface="Arial" panose="020B0604020202020204" pitchFamily="34" charset="0"/>
                  <a:buChar char="•"/>
                </a:pPr>
                <a:r>
                  <a:rPr lang="en-GB" altLang="en-US" sz="1900" dirty="0">
                    <a:solidFill>
                      <a:schemeClr val="tx1"/>
                    </a:solidFill>
                  </a:rPr>
                  <a:t>Lung</a:t>
                </a:r>
              </a:p>
              <a:p>
                <a:pPr marL="920750" lvl="2" indent="-285750" algn="l">
                  <a:buFont typeface="Arial" panose="020B0604020202020204" pitchFamily="34" charset="0"/>
                  <a:buChar char="•"/>
                </a:pPr>
                <a:r>
                  <a:rPr lang="en-GB" altLang="en-US" sz="2000" dirty="0">
                    <a:solidFill>
                      <a:schemeClr val="tx1"/>
                    </a:solidFill>
                  </a:rPr>
                  <a:t>Stomach</a:t>
                </a:r>
                <a:endParaRPr lang="en-GB" altLang="en-US" sz="1900" dirty="0">
                  <a:solidFill>
                    <a:schemeClr val="tx1"/>
                  </a:solidFill>
                </a:endParaRPr>
              </a:p>
              <a:p>
                <a:pPr marL="463550" lvl="1" indent="-285750" algn="l" fontAlgn="auto">
                  <a:spcAft>
                    <a:spcPts val="0"/>
                  </a:spcAft>
                  <a:buFont typeface="Arial" panose="020B0604020202020204" pitchFamily="34" charset="0"/>
                  <a:buChar char="•"/>
                </a:pPr>
                <a:endParaRPr lang="en-GB" altLang="en-US" sz="2400" dirty="0">
                  <a:solidFill>
                    <a:schemeClr val="tx1"/>
                  </a:solidFill>
                </a:endParaRPr>
              </a:p>
            </p:txBody>
          </p:sp>
          <p:sp>
            <p:nvSpPr>
              <p:cNvPr id="10" name="Content Placeholder 2">
                <a:extLst>
                  <a:ext uri="{FF2B5EF4-FFF2-40B4-BE49-F238E27FC236}">
                    <a16:creationId xmlns:a16="http://schemas.microsoft.com/office/drawing/2014/main" id="{8BFB4AD6-AF5B-4E37-B298-2DD7E36E4873}"/>
                  </a:ext>
                </a:extLst>
              </p:cNvPr>
              <p:cNvSpPr txBox="1">
                <a:spLocks/>
              </p:cNvSpPr>
              <p:nvPr/>
            </p:nvSpPr>
            <p:spPr>
              <a:xfrm>
                <a:off x="8512866" y="4015878"/>
                <a:ext cx="3679134"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63550" lvl="1" indent="-285750" algn="l" fontAlgn="auto">
                  <a:spcAft>
                    <a:spcPts val="0"/>
                  </a:spcAft>
                  <a:buFont typeface="Arial" panose="020B0604020202020204" pitchFamily="34" charset="0"/>
                  <a:buChar char="•"/>
                </a:pPr>
                <a:endParaRPr lang="en-GB" altLang="en-US" sz="2200" dirty="0">
                  <a:solidFill>
                    <a:schemeClr val="tx1"/>
                  </a:solidFill>
                </a:endParaRPr>
              </a:p>
              <a:p>
                <a:pPr marL="920750" lvl="2" indent="-285750" algn="l">
                  <a:buFont typeface="Arial" panose="020B0604020202020204" pitchFamily="34" charset="0"/>
                  <a:buChar char="•"/>
                </a:pPr>
                <a:r>
                  <a:rPr lang="en-GB" altLang="en-US" sz="1800" dirty="0">
                    <a:solidFill>
                      <a:schemeClr val="tx1"/>
                    </a:solidFill>
                  </a:rPr>
                  <a:t>Pancreas</a:t>
                </a:r>
              </a:p>
              <a:p>
                <a:pPr marL="920750" lvl="2" indent="-285750" algn="l">
                  <a:buFont typeface="Arial" panose="020B0604020202020204" pitchFamily="34" charset="0"/>
                  <a:buChar char="•"/>
                </a:pPr>
                <a:r>
                  <a:rPr lang="en-GB" altLang="en-US" sz="1800" dirty="0">
                    <a:solidFill>
                      <a:schemeClr val="tx1"/>
                    </a:solidFill>
                  </a:rPr>
                  <a:t>Small intestine</a:t>
                </a:r>
              </a:p>
              <a:p>
                <a:pPr marL="920750" lvl="2" indent="-285750" algn="l">
                  <a:buFont typeface="Arial" panose="020B0604020202020204" pitchFamily="34" charset="0"/>
                  <a:buChar char="•"/>
                </a:pPr>
                <a:r>
                  <a:rPr lang="en-GB" altLang="en-US" sz="1800" dirty="0">
                    <a:solidFill>
                      <a:schemeClr val="tx1"/>
                    </a:solidFill>
                  </a:rPr>
                  <a:t>Large intestine, appendix &amp; rectum</a:t>
                </a:r>
              </a:p>
              <a:p>
                <a:pPr marL="920750" lvl="2" indent="-285750" algn="l">
                  <a:buFont typeface="Arial" panose="020B0604020202020204" pitchFamily="34" charset="0"/>
                  <a:buChar char="•"/>
                </a:pPr>
                <a:r>
                  <a:rPr lang="en-GB" altLang="en-US" sz="1800" dirty="0">
                    <a:solidFill>
                      <a:schemeClr val="tx1"/>
                    </a:solidFill>
                  </a:rPr>
                  <a:t>Skin</a:t>
                </a:r>
              </a:p>
              <a:p>
                <a:pPr marL="920750" lvl="2" indent="-285750" algn="l">
                  <a:buFont typeface="Arial" panose="020B0604020202020204" pitchFamily="34" charset="0"/>
                  <a:buChar char="•"/>
                </a:pPr>
                <a:r>
                  <a:rPr lang="en-GB" altLang="en-US" sz="1800" dirty="0">
                    <a:solidFill>
                      <a:schemeClr val="tx1"/>
                    </a:solidFill>
                  </a:rPr>
                  <a:t>Adrenal glands</a:t>
                </a:r>
              </a:p>
              <a:p>
                <a:pPr marL="920750" lvl="2" indent="-285750" algn="l">
                  <a:buFont typeface="Arial" panose="020B0604020202020204" pitchFamily="34" charset="0"/>
                  <a:buChar char="•"/>
                </a:pPr>
                <a:endParaRPr lang="en-GB" altLang="en-US" sz="2000" dirty="0">
                  <a:solidFill>
                    <a:schemeClr val="tx1"/>
                  </a:solidFill>
                </a:endParaRPr>
              </a:p>
            </p:txBody>
          </p:sp>
        </p:grpSp>
        <p:sp>
          <p:nvSpPr>
            <p:cNvPr id="4" name="Content Placeholder 2">
              <a:extLst>
                <a:ext uri="{FF2B5EF4-FFF2-40B4-BE49-F238E27FC236}">
                  <a16:creationId xmlns:a16="http://schemas.microsoft.com/office/drawing/2014/main" id="{46830FFF-4C6E-D7EC-B363-276E5E8FCB22}"/>
                </a:ext>
              </a:extLst>
            </p:cNvPr>
            <p:cNvSpPr txBox="1">
              <a:spLocks/>
            </p:cNvSpPr>
            <p:nvPr/>
          </p:nvSpPr>
          <p:spPr>
            <a:xfrm>
              <a:off x="8112383" y="3992841"/>
              <a:ext cx="3679134" cy="2376264"/>
            </a:xfrm>
            <a:prstGeom prst="rect">
              <a:avLst/>
            </a:prstGeom>
          </p:spPr>
          <p:txBody>
            <a:bodyPr vert="horz" lIns="91440" tIns="45720" rIns="91440" bIns="45720" rtlCol="0">
              <a:normAutofit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63550" lvl="1" indent="-285750" algn="l" fontAlgn="auto">
                <a:spcAft>
                  <a:spcPts val="0"/>
                </a:spcAft>
                <a:buFont typeface="Arial" panose="020B0604020202020204" pitchFamily="34" charset="0"/>
                <a:buChar char="•"/>
              </a:pPr>
              <a:endParaRPr lang="en-GB" altLang="en-US" sz="2200" dirty="0">
                <a:solidFill>
                  <a:schemeClr val="tx1"/>
                </a:solidFill>
              </a:endParaRPr>
            </a:p>
            <a:p>
              <a:pPr marL="920750" lvl="2" indent="-285750" algn="l">
                <a:buFont typeface="Arial" panose="020B0604020202020204" pitchFamily="34" charset="0"/>
                <a:buChar char="•"/>
              </a:pPr>
              <a:r>
                <a:rPr lang="en-GB" altLang="en-US" sz="1800" dirty="0">
                  <a:solidFill>
                    <a:schemeClr val="tx1"/>
                  </a:solidFill>
                </a:rPr>
                <a:t>Pituitary gland</a:t>
              </a:r>
            </a:p>
            <a:p>
              <a:pPr marL="920750" lvl="2" indent="-285750" algn="l">
                <a:buFont typeface="Arial" panose="020B0604020202020204" pitchFamily="34" charset="0"/>
                <a:buChar char="•"/>
              </a:pPr>
              <a:r>
                <a:rPr lang="en-GB" altLang="en-US" sz="1800" dirty="0">
                  <a:solidFill>
                    <a:schemeClr val="tx1"/>
                  </a:solidFill>
                </a:rPr>
                <a:t>Prostate</a:t>
              </a:r>
            </a:p>
            <a:p>
              <a:pPr marL="920750" lvl="2" indent="-285750" algn="l">
                <a:buFont typeface="Arial" panose="020B0604020202020204" pitchFamily="34" charset="0"/>
                <a:buChar char="•"/>
              </a:pPr>
              <a:r>
                <a:rPr lang="en-GB" altLang="en-US" sz="1800" dirty="0">
                  <a:solidFill>
                    <a:schemeClr val="tx1"/>
                  </a:solidFill>
                </a:rPr>
                <a:t>Other possible sites</a:t>
              </a:r>
            </a:p>
            <a:p>
              <a:pPr marL="1377950" lvl="3" indent="-285750" algn="l">
                <a:buFont typeface="Arial" panose="020B0604020202020204" pitchFamily="34" charset="0"/>
                <a:buChar char="•"/>
              </a:pPr>
              <a:r>
                <a:rPr lang="en-GB" altLang="en-US" sz="1400" dirty="0">
                  <a:solidFill>
                    <a:schemeClr val="tx1"/>
                  </a:solidFill>
                </a:rPr>
                <a:t>Breast</a:t>
              </a:r>
            </a:p>
            <a:p>
              <a:pPr marL="1377950" lvl="3" indent="-285750" algn="l">
                <a:buFont typeface="Arial" panose="020B0604020202020204" pitchFamily="34" charset="0"/>
                <a:buChar char="•"/>
              </a:pPr>
              <a:r>
                <a:rPr lang="en-GB" altLang="en-US" sz="1400" dirty="0">
                  <a:solidFill>
                    <a:schemeClr val="tx1"/>
                  </a:solidFill>
                </a:rPr>
                <a:t>Uterine</a:t>
              </a:r>
            </a:p>
            <a:p>
              <a:pPr marL="1377950" lvl="3" indent="-285750" algn="l">
                <a:buFont typeface="Arial" panose="020B0604020202020204" pitchFamily="34" charset="0"/>
                <a:buChar char="•"/>
              </a:pPr>
              <a:r>
                <a:rPr lang="en-GB" altLang="en-US" sz="1400" dirty="0">
                  <a:solidFill>
                    <a:schemeClr val="tx1"/>
                  </a:solidFill>
                </a:rPr>
                <a:t>Extra-adrenal paraganglioma</a:t>
              </a:r>
            </a:p>
            <a:p>
              <a:pPr marL="920750" lvl="2" indent="-285750" algn="l">
                <a:buFont typeface="Arial" panose="020B0604020202020204" pitchFamily="34" charset="0"/>
                <a:buChar char="•"/>
              </a:pPr>
              <a:endParaRPr lang="en-GB" altLang="en-US" sz="1800" dirty="0">
                <a:solidFill>
                  <a:schemeClr val="tx1"/>
                </a:solidFill>
              </a:endParaRPr>
            </a:p>
            <a:p>
              <a:pPr marL="920750" lvl="2" indent="-285750" algn="l">
                <a:buFont typeface="Arial" panose="020B0604020202020204" pitchFamily="34" charset="0"/>
                <a:buChar char="•"/>
              </a:pPr>
              <a:endParaRPr lang="en-GB" altLang="en-US" sz="1800" dirty="0">
                <a:solidFill>
                  <a:schemeClr val="tx1"/>
                </a:solidFill>
              </a:endParaRPr>
            </a:p>
            <a:p>
              <a:pPr marL="920750" lvl="2" indent="-285750" algn="l">
                <a:buFont typeface="Arial" panose="020B0604020202020204" pitchFamily="34" charset="0"/>
                <a:buChar char="•"/>
              </a:pPr>
              <a:endParaRPr lang="en-GB" altLang="en-US" sz="1800" dirty="0">
                <a:solidFill>
                  <a:schemeClr val="tx1"/>
                </a:solidFill>
              </a:endParaRPr>
            </a:p>
            <a:p>
              <a:pPr marL="920750" lvl="2" indent="-285750" algn="l">
                <a:buFont typeface="Arial" panose="020B0604020202020204" pitchFamily="34" charset="0"/>
                <a:buChar char="•"/>
              </a:pPr>
              <a:endParaRPr lang="en-GB" altLang="en-US" sz="2000" dirty="0">
                <a:solidFill>
                  <a:schemeClr val="tx1"/>
                </a:solidFill>
              </a:endParaRPr>
            </a:p>
          </p:txBody>
        </p:sp>
      </p:grpSp>
      <p:pic>
        <p:nvPicPr>
          <p:cNvPr id="13" name="Audio 12">
            <a:hlinkClick r:id="" action="ppaction://media"/>
            <a:extLst>
              <a:ext uri="{FF2B5EF4-FFF2-40B4-BE49-F238E27FC236}">
                <a16:creationId xmlns:a16="http://schemas.microsoft.com/office/drawing/2014/main" id="{DA3FBA76-93DD-3DB4-64DE-98865F1E5750}"/>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991146871"/>
      </p:ext>
    </p:extLst>
  </p:cSld>
  <p:clrMapOvr>
    <a:masterClrMapping/>
  </p:clrMapOvr>
  <mc:AlternateContent xmlns:mc="http://schemas.openxmlformats.org/markup-compatibility/2006" xmlns:p14="http://schemas.microsoft.com/office/powerpoint/2010/main">
    <mc:Choice Requires="p14">
      <p:transition spd="slow" p14:dur="2000" advTm="6986"/>
    </mc:Choice>
    <mc:Fallback xmlns="">
      <p:transition spd="slow" advTm="698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Adrenal glands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1782657"/>
          </a:xfrm>
        </p:spPr>
        <p:txBody>
          <a:bodyPr vert="horz" lIns="91440" tIns="45720" rIns="91440" bIns="45720" rtlCol="0">
            <a:noAutofit/>
          </a:bodyPr>
          <a:lstStyle/>
          <a:p>
            <a:pPr lvl="1"/>
            <a:r>
              <a:rPr lang="en-GB" sz="2400" dirty="0"/>
              <a:t>Phaeochromocytomas are not currently considered stageable</a:t>
            </a:r>
          </a:p>
          <a:p>
            <a:pPr lvl="1"/>
            <a:r>
              <a:rPr lang="en-GB" sz="2400" dirty="0"/>
              <a:t>They are often treated with surgery although other treatment modalities may be offered depending on size &amp; spread of the neoplasm as well as the general health of the patient.  These include:</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30</a:t>
            </a:fld>
            <a:endParaRPr lang="en-GB"/>
          </a:p>
        </p:txBody>
      </p:sp>
      <p:sp>
        <p:nvSpPr>
          <p:cNvPr id="7" name="TextBox 6">
            <a:extLst>
              <a:ext uri="{FF2B5EF4-FFF2-40B4-BE49-F238E27FC236}">
                <a16:creationId xmlns:a16="http://schemas.microsoft.com/office/drawing/2014/main" id="{AD6CF0A9-F471-4854-FA74-F31986C15BD2}"/>
              </a:ext>
            </a:extLst>
          </p:cNvPr>
          <p:cNvSpPr txBox="1"/>
          <p:nvPr/>
        </p:nvSpPr>
        <p:spPr>
          <a:xfrm>
            <a:off x="838200" y="3231439"/>
            <a:ext cx="7643128" cy="2575859"/>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1142971" lvl="3">
              <a:spcBef>
                <a:spcPts val="1000"/>
              </a:spcBef>
            </a:pPr>
            <a:r>
              <a:rPr lang="en-GB" sz="2000" dirty="0"/>
              <a:t>Radioactive iodine treatment containing a chemical called MIBG (if the neoplasm is MIBG sensitive)</a:t>
            </a:r>
          </a:p>
          <a:p>
            <a:pPr marL="1142971" lvl="3">
              <a:spcBef>
                <a:spcPts val="1000"/>
              </a:spcBef>
            </a:pPr>
            <a:r>
              <a:rPr lang="en-GB" sz="2000" dirty="0"/>
              <a:t>DOTATATE treatment.  The drug DOTATATE is also attached to a radioactive substance (if the neoplasm is DOTATATE sensitive)</a:t>
            </a:r>
          </a:p>
          <a:p>
            <a:pPr marL="1142971" lvl="3">
              <a:spcBef>
                <a:spcPts val="1000"/>
              </a:spcBef>
            </a:pPr>
            <a:r>
              <a:rPr lang="en-GB" sz="2000" dirty="0"/>
              <a:t>External beam radiotherapy</a:t>
            </a:r>
          </a:p>
          <a:p>
            <a:pPr marL="1142971" lvl="3">
              <a:spcBef>
                <a:spcPts val="1000"/>
              </a:spcBef>
            </a:pPr>
            <a:r>
              <a:rPr lang="en-GB" sz="2000" dirty="0"/>
              <a:t>Chemotherapy</a:t>
            </a:r>
          </a:p>
          <a:p>
            <a:pPr marL="1142971" lvl="3">
              <a:spcBef>
                <a:spcPts val="1000"/>
              </a:spcBef>
            </a:pPr>
            <a:r>
              <a:rPr lang="en-GB" sz="2000" dirty="0"/>
              <a:t>Radiofrequency ablation</a:t>
            </a:r>
          </a:p>
          <a:p>
            <a:pPr marL="793750" lvl="1">
              <a:spcBef>
                <a:spcPts val="1000"/>
              </a:spcBef>
            </a:pPr>
            <a:endParaRPr lang="en-GB" sz="2400" dirty="0"/>
          </a:p>
          <a:p>
            <a:pPr marL="793750" lvl="1">
              <a:spcBef>
                <a:spcPts val="1000"/>
              </a:spcBef>
            </a:pPr>
            <a:endParaRPr lang="en-GB" sz="2400" dirty="0"/>
          </a:p>
          <a:p>
            <a:pPr marL="793750" lvl="1">
              <a:spcBef>
                <a:spcPts val="1000"/>
              </a:spcBef>
            </a:pPr>
            <a:endParaRPr lang="en-GB" sz="2400" dirty="0"/>
          </a:p>
          <a:p>
            <a:pPr lvl="1"/>
            <a:endParaRPr lang="en-GB" dirty="0"/>
          </a:p>
          <a:p>
            <a:pPr lvl="1"/>
            <a:endParaRPr lang="en-GB" dirty="0"/>
          </a:p>
        </p:txBody>
      </p:sp>
      <p:pic>
        <p:nvPicPr>
          <p:cNvPr id="9" name="Picture 8">
            <a:extLst>
              <a:ext uri="{FF2B5EF4-FFF2-40B4-BE49-F238E27FC236}">
                <a16:creationId xmlns:a16="http://schemas.microsoft.com/office/drawing/2014/main" id="{9ED820D4-390A-7576-4081-CE39E58288B7}"/>
              </a:ext>
            </a:extLst>
          </p:cNvPr>
          <p:cNvPicPr>
            <a:picLocks noChangeAspect="1"/>
          </p:cNvPicPr>
          <p:nvPr/>
        </p:nvPicPr>
        <p:blipFill>
          <a:blip r:embed="rId5"/>
          <a:stretch>
            <a:fillRect/>
          </a:stretch>
        </p:blipFill>
        <p:spPr>
          <a:xfrm>
            <a:off x="8481328" y="3688702"/>
            <a:ext cx="3114333" cy="2731565"/>
          </a:xfrm>
          <a:prstGeom prst="rect">
            <a:avLst/>
          </a:prstGeom>
        </p:spPr>
      </p:pic>
      <p:pic>
        <p:nvPicPr>
          <p:cNvPr id="10" name="Audio 9">
            <a:hlinkClick r:id="" action="ppaction://media"/>
            <a:extLst>
              <a:ext uri="{FF2B5EF4-FFF2-40B4-BE49-F238E27FC236}">
                <a16:creationId xmlns:a16="http://schemas.microsoft.com/office/drawing/2014/main" id="{6F1C7C06-68C9-0F9E-0E91-BCAC67A4E3FC}"/>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577482793"/>
      </p:ext>
    </p:extLst>
  </p:cSld>
  <p:clrMapOvr>
    <a:masterClrMapping/>
  </p:clrMapOvr>
  <mc:AlternateContent xmlns:mc="http://schemas.openxmlformats.org/markup-compatibility/2006" xmlns:p14="http://schemas.microsoft.com/office/powerpoint/2010/main">
    <mc:Choice Requires="p14">
      <p:transition spd="slow" p14:dur="2000" advTm="16863"/>
    </mc:Choice>
    <mc:Fallback xmlns="">
      <p:transition spd="slow" advTm="168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Pituitary gland</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1782657"/>
          </a:xfrm>
        </p:spPr>
        <p:txBody>
          <a:bodyPr>
            <a:noAutofit/>
          </a:bodyPr>
          <a:lstStyle/>
          <a:p>
            <a:pPr marL="793750" indent="-342900"/>
            <a:r>
              <a:rPr lang="en-GB" dirty="0"/>
              <a:t>Pituitary neuroendocrine neoplasms have historically been called pituitary adenomas, but more recently the WHO has proposed calling them </a:t>
            </a:r>
            <a:r>
              <a:rPr lang="en-GB" dirty="0" err="1"/>
              <a:t>PitNET</a:t>
            </a:r>
            <a:r>
              <a:rPr lang="en-GB" dirty="0"/>
              <a:t> (pituitary neuroendocrine tumour)</a:t>
            </a:r>
          </a:p>
          <a:p>
            <a:pPr marL="793750" indent="-342900"/>
            <a:r>
              <a:rPr lang="en-GB" dirty="0"/>
              <a:t>All </a:t>
            </a:r>
            <a:r>
              <a:rPr lang="en-GB" dirty="0" err="1"/>
              <a:t>PitNETs</a:t>
            </a:r>
            <a:r>
              <a:rPr lang="en-GB" dirty="0"/>
              <a:t> are considered to be malignant</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31</a:t>
            </a:fld>
            <a:endParaRPr lang="en-GB"/>
          </a:p>
        </p:txBody>
      </p:sp>
      <p:sp>
        <p:nvSpPr>
          <p:cNvPr id="7" name="TextBox 6">
            <a:extLst>
              <a:ext uri="{FF2B5EF4-FFF2-40B4-BE49-F238E27FC236}">
                <a16:creationId xmlns:a16="http://schemas.microsoft.com/office/drawing/2014/main" id="{AD6CF0A9-F471-4854-FA74-F31986C15BD2}"/>
              </a:ext>
            </a:extLst>
          </p:cNvPr>
          <p:cNvSpPr txBox="1"/>
          <p:nvPr/>
        </p:nvSpPr>
        <p:spPr>
          <a:xfrm>
            <a:off x="838200" y="3281089"/>
            <a:ext cx="6988892" cy="2575859"/>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1142971" lvl="3">
              <a:spcBef>
                <a:spcPts val="1000"/>
              </a:spcBef>
            </a:pPr>
            <a:r>
              <a:rPr lang="en-GB" sz="2000" dirty="0"/>
              <a:t>Invasive neoplasms of the pituitary gland are ICD10 coded to C75.1</a:t>
            </a:r>
          </a:p>
          <a:p>
            <a:pPr lvl="1"/>
            <a:endParaRPr lang="en-GB" dirty="0"/>
          </a:p>
          <a:p>
            <a:pPr lvl="1"/>
            <a:endParaRPr lang="en-GB" dirty="0"/>
          </a:p>
        </p:txBody>
      </p:sp>
      <p:pic>
        <p:nvPicPr>
          <p:cNvPr id="9" name="Picture 8">
            <a:extLst>
              <a:ext uri="{FF2B5EF4-FFF2-40B4-BE49-F238E27FC236}">
                <a16:creationId xmlns:a16="http://schemas.microsoft.com/office/drawing/2014/main" id="{D1D6DB19-67BD-C157-DEAE-2AE4742E728B}"/>
              </a:ext>
            </a:extLst>
          </p:cNvPr>
          <p:cNvPicPr>
            <a:picLocks noChangeAspect="1"/>
          </p:cNvPicPr>
          <p:nvPr/>
        </p:nvPicPr>
        <p:blipFill>
          <a:blip r:embed="rId5"/>
          <a:stretch>
            <a:fillRect/>
          </a:stretch>
        </p:blipFill>
        <p:spPr>
          <a:xfrm>
            <a:off x="8871415" y="3551853"/>
            <a:ext cx="2677347" cy="2305095"/>
          </a:xfrm>
          <a:prstGeom prst="rect">
            <a:avLst/>
          </a:prstGeom>
        </p:spPr>
      </p:pic>
      <p:pic>
        <p:nvPicPr>
          <p:cNvPr id="15" name="Audio 14">
            <a:hlinkClick r:id="" action="ppaction://media"/>
            <a:extLst>
              <a:ext uri="{FF2B5EF4-FFF2-40B4-BE49-F238E27FC236}">
                <a16:creationId xmlns:a16="http://schemas.microsoft.com/office/drawing/2014/main" id="{57E61071-889E-CF99-F12C-291BA35829C0}"/>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270443163"/>
      </p:ext>
    </p:extLst>
  </p:cSld>
  <p:clrMapOvr>
    <a:masterClrMapping/>
  </p:clrMapOvr>
  <mc:AlternateContent xmlns:mc="http://schemas.openxmlformats.org/markup-compatibility/2006" xmlns:p14="http://schemas.microsoft.com/office/powerpoint/2010/main">
    <mc:Choice Requires="p14">
      <p:transition spd="slow" p14:dur="2000" advTm="14993"/>
    </mc:Choice>
    <mc:Fallback xmlns="">
      <p:transition spd="slow" advTm="1499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1D6DB19-67BD-C157-DEAE-2AE4742E728B}"/>
              </a:ext>
            </a:extLst>
          </p:cNvPr>
          <p:cNvPicPr>
            <a:picLocks noChangeAspect="1"/>
          </p:cNvPicPr>
          <p:nvPr/>
        </p:nvPicPr>
        <p:blipFill>
          <a:blip r:embed="rId5"/>
          <a:stretch>
            <a:fillRect/>
          </a:stretch>
        </p:blipFill>
        <p:spPr>
          <a:xfrm>
            <a:off x="8871415" y="3551853"/>
            <a:ext cx="2677347" cy="2305095"/>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Pituitary gland</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1782657"/>
          </a:xfrm>
        </p:spPr>
        <p:txBody>
          <a:bodyPr>
            <a:noAutofit/>
          </a:bodyPr>
          <a:lstStyle/>
          <a:p>
            <a:pPr marL="793750" indent="-342900"/>
            <a:r>
              <a:rPr lang="en-GB" dirty="0"/>
              <a:t>Neuroendocrine neoplasms of the pituitary gland are not considered stageable </a:t>
            </a:r>
          </a:p>
          <a:p>
            <a:pPr marL="793750" indent="-342900"/>
            <a:r>
              <a:rPr lang="en-GB" sz="2400" dirty="0"/>
              <a:t>For details on recording tumours of the brain and central nervous system, including NENs, please refer to Brain &amp; CNS training module, available here:</a:t>
            </a:r>
          </a:p>
          <a:p>
            <a:pPr marL="793750" lvl="1">
              <a:spcBef>
                <a:spcPts val="1000"/>
              </a:spcBef>
            </a:pPr>
            <a:r>
              <a:rPr lang="en-GB" sz="2400" dirty="0">
                <a:hlinkClick r:id="rId6"/>
              </a:rPr>
              <a:t>https://digital.nhs.uk/ndrs/data/cancer-data-training-materials</a:t>
            </a:r>
            <a:r>
              <a:rPr lang="en-GB" sz="2400" dirty="0"/>
              <a:t> </a:t>
            </a:r>
          </a:p>
          <a:p>
            <a:pPr marL="793750" indent="-342900"/>
            <a:endParaRPr lang="en-GB" dirty="0"/>
          </a:p>
          <a:p>
            <a:pPr marL="793750" indent="-342900"/>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32</a:t>
            </a:fld>
            <a:endParaRPr lang="en-GB"/>
          </a:p>
        </p:txBody>
      </p:sp>
      <p:pic>
        <p:nvPicPr>
          <p:cNvPr id="10" name="Audio 9">
            <a:hlinkClick r:id="" action="ppaction://media"/>
            <a:extLst>
              <a:ext uri="{FF2B5EF4-FFF2-40B4-BE49-F238E27FC236}">
                <a16:creationId xmlns:a16="http://schemas.microsoft.com/office/drawing/2014/main" id="{6F5BCB3D-6E81-9092-4104-629CD781B3D3}"/>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915025011"/>
      </p:ext>
    </p:extLst>
  </p:cSld>
  <p:clrMapOvr>
    <a:masterClrMapping/>
  </p:clrMapOvr>
  <mc:AlternateContent xmlns:mc="http://schemas.openxmlformats.org/markup-compatibility/2006" xmlns:p14="http://schemas.microsoft.com/office/powerpoint/2010/main">
    <mc:Choice Requires="p14">
      <p:transition spd="slow" p14:dur="2000" advTm="15553"/>
    </mc:Choice>
    <mc:Fallback xmlns="">
      <p:transition spd="slow" advTm="155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Prostate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2312603"/>
          </a:xfrm>
        </p:spPr>
        <p:txBody>
          <a:bodyPr>
            <a:noAutofit/>
          </a:bodyPr>
          <a:lstStyle/>
          <a:p>
            <a:pPr marL="793750" indent="-342900"/>
            <a:r>
              <a:rPr lang="en-GB" dirty="0"/>
              <a:t>Neuroendocrine neoplasms of the prostate are rare – less than 2% of all prostate neoplasms</a:t>
            </a:r>
          </a:p>
          <a:p>
            <a:pPr marL="793750" indent="-342900"/>
            <a:r>
              <a:rPr lang="en-GB" dirty="0"/>
              <a:t>NENs of the prostate may arise without a prior history of prostate cancer or they may develop in the later stages of non-neuroendocrine prostate cancer following hormone or </a:t>
            </a:r>
            <a:r>
              <a:rPr lang="en-GB" dirty="0" err="1"/>
              <a:t>taxane</a:t>
            </a:r>
            <a:r>
              <a:rPr lang="en-GB" dirty="0"/>
              <a:t>-based therapy</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33</a:t>
            </a:fld>
            <a:endParaRPr lang="en-GB"/>
          </a:p>
        </p:txBody>
      </p:sp>
      <p:sp>
        <p:nvSpPr>
          <p:cNvPr id="7" name="TextBox 6">
            <a:extLst>
              <a:ext uri="{FF2B5EF4-FFF2-40B4-BE49-F238E27FC236}">
                <a16:creationId xmlns:a16="http://schemas.microsoft.com/office/drawing/2014/main" id="{AD6CF0A9-F471-4854-FA74-F31986C15BD2}"/>
              </a:ext>
            </a:extLst>
          </p:cNvPr>
          <p:cNvSpPr txBox="1"/>
          <p:nvPr/>
        </p:nvSpPr>
        <p:spPr>
          <a:xfrm>
            <a:off x="838200" y="3539124"/>
            <a:ext cx="6988892" cy="2575859"/>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793750" lvl="1">
              <a:spcBef>
                <a:spcPts val="1000"/>
              </a:spcBef>
            </a:pPr>
            <a:r>
              <a:rPr lang="en-GB" sz="2400" dirty="0"/>
              <a:t>Where a NEN has arisen after hormone therapy or </a:t>
            </a:r>
            <a:r>
              <a:rPr lang="en-GB" sz="2400" dirty="0" err="1"/>
              <a:t>taxane</a:t>
            </a:r>
            <a:r>
              <a:rPr lang="en-GB" sz="2400" dirty="0"/>
              <a:t>-based therapy for a non-neuroendocrine prostate cancer, this would be recorded as a transformation diagnosis</a:t>
            </a:r>
          </a:p>
          <a:p>
            <a:pPr marL="793750" lvl="1">
              <a:spcBef>
                <a:spcPts val="1000"/>
              </a:spcBef>
            </a:pPr>
            <a:r>
              <a:rPr lang="en-GB" sz="2400" dirty="0"/>
              <a:t>NENs of the prostate are less likely to result in a raised PSA</a:t>
            </a:r>
            <a:endParaRPr lang="en-GB" dirty="0"/>
          </a:p>
          <a:p>
            <a:pPr lvl="1"/>
            <a:endParaRPr lang="en-GB" dirty="0"/>
          </a:p>
        </p:txBody>
      </p:sp>
      <p:pic>
        <p:nvPicPr>
          <p:cNvPr id="10" name="Picture 9">
            <a:extLst>
              <a:ext uri="{FF2B5EF4-FFF2-40B4-BE49-F238E27FC236}">
                <a16:creationId xmlns:a16="http://schemas.microsoft.com/office/drawing/2014/main" id="{657DE3FC-5552-EE82-426B-87D68B648B59}"/>
              </a:ext>
            </a:extLst>
          </p:cNvPr>
          <p:cNvPicPr>
            <a:picLocks noChangeAspect="1"/>
          </p:cNvPicPr>
          <p:nvPr/>
        </p:nvPicPr>
        <p:blipFill>
          <a:blip r:embed="rId5"/>
          <a:stretch>
            <a:fillRect/>
          </a:stretch>
        </p:blipFill>
        <p:spPr>
          <a:xfrm>
            <a:off x="8891558" y="3984830"/>
            <a:ext cx="2462242" cy="2312603"/>
          </a:xfrm>
          <a:prstGeom prst="rect">
            <a:avLst/>
          </a:prstGeom>
        </p:spPr>
      </p:pic>
      <p:pic>
        <p:nvPicPr>
          <p:cNvPr id="18" name="Audio 17">
            <a:hlinkClick r:id="" action="ppaction://media"/>
            <a:extLst>
              <a:ext uri="{FF2B5EF4-FFF2-40B4-BE49-F238E27FC236}">
                <a16:creationId xmlns:a16="http://schemas.microsoft.com/office/drawing/2014/main" id="{92C31044-3BF7-EDDE-8B71-FDE3BE6EEA19}"/>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875601297"/>
      </p:ext>
    </p:extLst>
  </p:cSld>
  <p:clrMapOvr>
    <a:masterClrMapping/>
  </p:clrMapOvr>
  <mc:AlternateContent xmlns:mc="http://schemas.openxmlformats.org/markup-compatibility/2006" xmlns:p14="http://schemas.microsoft.com/office/powerpoint/2010/main">
    <mc:Choice Requires="p14">
      <p:transition spd="slow" p14:dur="2000" advTm="23221"/>
    </mc:Choice>
    <mc:Fallback xmlns="">
      <p:transition spd="slow" advTm="232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Prostate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2759399"/>
          </a:xfrm>
        </p:spPr>
        <p:txBody>
          <a:bodyPr>
            <a:noAutofit/>
          </a:bodyPr>
          <a:lstStyle/>
          <a:p>
            <a:pPr marL="793750" indent="-342900"/>
            <a:r>
              <a:rPr lang="en-GB" dirty="0"/>
              <a:t>Neuroendocrine neoplasms of the prostate are ICD10 coded to C61X</a:t>
            </a:r>
          </a:p>
          <a:p>
            <a:pPr marL="793750" indent="-342900"/>
            <a:r>
              <a:rPr lang="en-GB" dirty="0"/>
              <a:t>ICD-O-3 morphology will be detailed on the pathology report</a:t>
            </a:r>
          </a:p>
          <a:p>
            <a:pPr marL="793750" indent="-342900"/>
            <a:r>
              <a:rPr lang="en-GB" dirty="0"/>
              <a:t>Most prostatic NENs have a mixed morphology of small cell carcinoma and adenocarcinoma – M8045/3</a:t>
            </a:r>
          </a:p>
          <a:p>
            <a:pPr marL="793750" indent="-342900"/>
            <a:r>
              <a:rPr lang="en-GB" dirty="0"/>
              <a:t>Pure neuroendocrine neoplasms of the prostate are not considered stageable</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34</a:t>
            </a:fld>
            <a:endParaRPr lang="en-GB"/>
          </a:p>
        </p:txBody>
      </p:sp>
      <p:pic>
        <p:nvPicPr>
          <p:cNvPr id="10" name="Picture 9">
            <a:extLst>
              <a:ext uri="{FF2B5EF4-FFF2-40B4-BE49-F238E27FC236}">
                <a16:creationId xmlns:a16="http://schemas.microsoft.com/office/drawing/2014/main" id="{657DE3FC-5552-EE82-426B-87D68B648B59}"/>
              </a:ext>
            </a:extLst>
          </p:cNvPr>
          <p:cNvPicPr>
            <a:picLocks noChangeAspect="1"/>
          </p:cNvPicPr>
          <p:nvPr/>
        </p:nvPicPr>
        <p:blipFill>
          <a:blip r:embed="rId5"/>
          <a:stretch>
            <a:fillRect/>
          </a:stretch>
        </p:blipFill>
        <p:spPr>
          <a:xfrm>
            <a:off x="8891558" y="3984830"/>
            <a:ext cx="2462242" cy="2312603"/>
          </a:xfrm>
          <a:prstGeom prst="rect">
            <a:avLst/>
          </a:prstGeom>
        </p:spPr>
      </p:pic>
      <p:sp>
        <p:nvSpPr>
          <p:cNvPr id="7" name="TextBox 6">
            <a:extLst>
              <a:ext uri="{FF2B5EF4-FFF2-40B4-BE49-F238E27FC236}">
                <a16:creationId xmlns:a16="http://schemas.microsoft.com/office/drawing/2014/main" id="{A2E11A4B-BC73-EDC5-2F06-C8CFC00AD51C}"/>
              </a:ext>
            </a:extLst>
          </p:cNvPr>
          <p:cNvSpPr txBox="1"/>
          <p:nvPr/>
        </p:nvSpPr>
        <p:spPr>
          <a:xfrm>
            <a:off x="838200" y="4065880"/>
            <a:ext cx="6988892" cy="2357358"/>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793750" lvl="1">
              <a:spcBef>
                <a:spcPts val="1000"/>
              </a:spcBef>
            </a:pPr>
            <a:r>
              <a:rPr lang="en-GB" sz="2400" dirty="0"/>
              <a:t>New primary prostatic NENs of </a:t>
            </a:r>
            <a:r>
              <a:rPr lang="en-GB" sz="2400" b="1" dirty="0"/>
              <a:t>mixed</a:t>
            </a:r>
            <a:r>
              <a:rPr lang="en-GB" sz="2400" dirty="0"/>
              <a:t> morphology are staged as follows:</a:t>
            </a:r>
          </a:p>
          <a:p>
            <a:pPr marL="1142971" lvl="3">
              <a:spcBef>
                <a:spcPts val="1000"/>
              </a:spcBef>
            </a:pPr>
            <a:r>
              <a:rPr lang="en-GB" sz="2000" b="1" dirty="0"/>
              <a:t>For diagnosis dates up to 31</a:t>
            </a:r>
            <a:r>
              <a:rPr lang="en-GB" sz="2000" b="1" baseline="30000" dirty="0"/>
              <a:t>st</a:t>
            </a:r>
            <a:r>
              <a:rPr lang="en-GB" sz="2000" b="1" dirty="0"/>
              <a:t> December 2025 use UICC TNM v8</a:t>
            </a:r>
          </a:p>
          <a:p>
            <a:pPr marL="1142971" lvl="3">
              <a:spcBef>
                <a:spcPts val="1000"/>
              </a:spcBef>
            </a:pPr>
            <a:r>
              <a:rPr lang="en-GB" sz="2000" b="1" dirty="0"/>
              <a:t>For diagnosis dates from 1</a:t>
            </a:r>
            <a:r>
              <a:rPr lang="en-GB" sz="2000" b="1" baseline="30000" dirty="0"/>
              <a:t>st</a:t>
            </a:r>
            <a:r>
              <a:rPr lang="en-GB" sz="2000" b="1" dirty="0"/>
              <a:t> January 2026 use UICC TNM v9</a:t>
            </a:r>
            <a:endParaRPr lang="en-GB" sz="2400" dirty="0"/>
          </a:p>
          <a:p>
            <a:pPr marL="793750" lvl="1">
              <a:spcBef>
                <a:spcPts val="1000"/>
              </a:spcBef>
            </a:pPr>
            <a:endParaRPr lang="en-GB" sz="2400" dirty="0"/>
          </a:p>
          <a:p>
            <a:pPr lvl="1"/>
            <a:endParaRPr lang="en-GB" sz="2400" dirty="0"/>
          </a:p>
        </p:txBody>
      </p:sp>
      <p:pic>
        <p:nvPicPr>
          <p:cNvPr id="11" name="Audio 10">
            <a:hlinkClick r:id="" action="ppaction://media"/>
            <a:extLst>
              <a:ext uri="{FF2B5EF4-FFF2-40B4-BE49-F238E27FC236}">
                <a16:creationId xmlns:a16="http://schemas.microsoft.com/office/drawing/2014/main" id="{FB116BBE-3E61-E7CD-832C-26228475DD16}"/>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018394690"/>
      </p:ext>
    </p:extLst>
  </p:cSld>
  <p:clrMapOvr>
    <a:masterClrMapping/>
  </p:clrMapOvr>
  <mc:AlternateContent xmlns:mc="http://schemas.openxmlformats.org/markup-compatibility/2006" xmlns:p14="http://schemas.microsoft.com/office/powerpoint/2010/main">
    <mc:Choice Requires="p14">
      <p:transition spd="slow" p14:dur="2000" advTm="20450"/>
    </mc:Choice>
    <mc:Fallback xmlns="">
      <p:transition spd="slow" advTm="204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Prostate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8134350" cy="2312603"/>
          </a:xfrm>
        </p:spPr>
        <p:txBody>
          <a:bodyPr>
            <a:noAutofit/>
          </a:bodyPr>
          <a:lstStyle/>
          <a:p>
            <a:pPr marL="793750" lvl="1">
              <a:spcBef>
                <a:spcPts val="1000"/>
              </a:spcBef>
            </a:pPr>
            <a:r>
              <a:rPr lang="en-US" dirty="0"/>
              <a:t>Please note that the TNM version must be accurately recorded – if you are unable to amend the version on your cancer data management system, please refer to your line manager</a:t>
            </a:r>
          </a:p>
          <a:p>
            <a:pPr marL="793750" lvl="1">
              <a:spcBef>
                <a:spcPts val="1000"/>
              </a:spcBef>
            </a:pPr>
            <a:r>
              <a:rPr lang="en-GB" dirty="0"/>
              <a:t>A staging data sheet for neoplasms of the prostate is available for clinical use here: </a:t>
            </a:r>
          </a:p>
          <a:p>
            <a:pPr marL="1250938" lvl="2">
              <a:spcBef>
                <a:spcPts val="1000"/>
              </a:spcBef>
            </a:pPr>
            <a:r>
              <a:rPr lang="en-GB" sz="2200" dirty="0">
                <a:hlinkClick r:id="rId5"/>
              </a:rPr>
              <a:t>https://digital.nhs.uk/ndrs/data/cancer-data-training-materials/staging-sheets</a:t>
            </a:r>
            <a:r>
              <a:rPr lang="en-GB" sz="2200" dirty="0"/>
              <a:t> </a:t>
            </a:r>
          </a:p>
          <a:p>
            <a:pPr marL="793750" lvl="1">
              <a:spcBef>
                <a:spcPts val="1000"/>
              </a:spcBef>
            </a:pPr>
            <a:r>
              <a:rPr lang="en-GB" dirty="0"/>
              <a:t>For details on recording prostate neoplasms, including NENs, please refer to the Urology– Prostate training module, available here:</a:t>
            </a:r>
          </a:p>
          <a:p>
            <a:pPr marL="1250938" lvl="2">
              <a:spcBef>
                <a:spcPts val="1000"/>
              </a:spcBef>
            </a:pPr>
            <a:r>
              <a:rPr lang="en-GB" sz="2200" dirty="0">
                <a:hlinkClick r:id="rId6"/>
              </a:rPr>
              <a:t>https://digital.nhs.uk/ndrs/data/cancer-data-training-materials</a:t>
            </a:r>
            <a:r>
              <a:rPr lang="en-GB" sz="2200" dirty="0"/>
              <a:t> </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35</a:t>
            </a:fld>
            <a:endParaRPr lang="en-GB"/>
          </a:p>
        </p:txBody>
      </p:sp>
      <p:pic>
        <p:nvPicPr>
          <p:cNvPr id="10" name="Picture 9">
            <a:extLst>
              <a:ext uri="{FF2B5EF4-FFF2-40B4-BE49-F238E27FC236}">
                <a16:creationId xmlns:a16="http://schemas.microsoft.com/office/drawing/2014/main" id="{657DE3FC-5552-EE82-426B-87D68B648B59}"/>
              </a:ext>
            </a:extLst>
          </p:cNvPr>
          <p:cNvPicPr>
            <a:picLocks noChangeAspect="1"/>
          </p:cNvPicPr>
          <p:nvPr/>
        </p:nvPicPr>
        <p:blipFill>
          <a:blip r:embed="rId7"/>
          <a:stretch>
            <a:fillRect/>
          </a:stretch>
        </p:blipFill>
        <p:spPr>
          <a:xfrm>
            <a:off x="8891558" y="3984830"/>
            <a:ext cx="2462242" cy="2312603"/>
          </a:xfrm>
          <a:prstGeom prst="rect">
            <a:avLst/>
          </a:prstGeom>
        </p:spPr>
      </p:pic>
      <p:pic>
        <p:nvPicPr>
          <p:cNvPr id="8" name="Audio 7">
            <a:hlinkClick r:id="" action="ppaction://media"/>
            <a:extLst>
              <a:ext uri="{FF2B5EF4-FFF2-40B4-BE49-F238E27FC236}">
                <a16:creationId xmlns:a16="http://schemas.microsoft.com/office/drawing/2014/main" id="{7717E8E5-BD65-0197-9659-F20855C30692}"/>
              </a:ext>
            </a:extLst>
          </p:cNvPr>
          <p:cNvPicPr>
            <a:picLocks noChangeAspect="1"/>
          </p:cNvPicPr>
          <p:nvPr>
            <a:audioFile r:link="rId2"/>
            <p:extLst>
              <p:ext uri="{DAA4B4D4-6D71-4841-9C94-3DE7FCFB9230}">
                <p14:media xmlns:p14="http://schemas.microsoft.com/office/powerpoint/2010/main" r:embed="rId1"/>
              </p:ext>
            </p:extLst>
          </p:nvPr>
        </p:nvPicPr>
        <p:blipFill>
          <a:blip r:embed="rId8"/>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016109455"/>
      </p:ext>
    </p:extLst>
  </p:cSld>
  <p:clrMapOvr>
    <a:masterClrMapping/>
  </p:clrMapOvr>
  <mc:AlternateContent xmlns:mc="http://schemas.openxmlformats.org/markup-compatibility/2006" xmlns:p14="http://schemas.microsoft.com/office/powerpoint/2010/main">
    <mc:Choice Requires="p14">
      <p:transition spd="slow" p14:dur="2000" advTm="10506"/>
    </mc:Choice>
    <mc:Fallback xmlns="">
      <p:transition spd="slow" advTm="105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Other sites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4819435"/>
          </a:xfrm>
        </p:spPr>
        <p:txBody>
          <a:bodyPr>
            <a:noAutofit/>
          </a:bodyPr>
          <a:lstStyle/>
          <a:p>
            <a:pPr marL="793750" indent="-342900"/>
            <a:r>
              <a:rPr lang="en-GB" dirty="0"/>
              <a:t>Some other sites where neuroendocrine neoplasms may arise include:</a:t>
            </a:r>
          </a:p>
          <a:p>
            <a:pPr marL="1250939" lvl="1" indent="-342900"/>
            <a:r>
              <a:rPr lang="en-GB" dirty="0"/>
              <a:t>Breast</a:t>
            </a:r>
          </a:p>
          <a:p>
            <a:pPr marL="1365227" lvl="2" indent="0">
              <a:buNone/>
            </a:pPr>
            <a:r>
              <a:rPr lang="en-GB" sz="2200" dirty="0"/>
              <a:t>Neuroendocrine carcinomas of the breast are staged as follows:</a:t>
            </a:r>
          </a:p>
          <a:p>
            <a:pPr marL="1600160" lvl="4">
              <a:spcBef>
                <a:spcPts val="1000"/>
              </a:spcBef>
            </a:pPr>
            <a:r>
              <a:rPr lang="en-GB" sz="1800" b="1" dirty="0"/>
              <a:t>For diagnosis dates up to 31</a:t>
            </a:r>
            <a:r>
              <a:rPr lang="en-GB" sz="1800" b="1" baseline="30000" dirty="0"/>
              <a:t>st</a:t>
            </a:r>
            <a:r>
              <a:rPr lang="en-GB" sz="1800" b="1" dirty="0"/>
              <a:t> December 2025 use UICC TNM v8</a:t>
            </a:r>
          </a:p>
          <a:p>
            <a:pPr marL="1600160" lvl="4">
              <a:spcBef>
                <a:spcPts val="1000"/>
              </a:spcBef>
            </a:pPr>
            <a:r>
              <a:rPr lang="en-GB" sz="1800" b="1" dirty="0"/>
              <a:t>For diagnosis dates from 1</a:t>
            </a:r>
            <a:r>
              <a:rPr lang="en-GB" sz="1800" b="1" baseline="30000" dirty="0"/>
              <a:t>st</a:t>
            </a:r>
            <a:r>
              <a:rPr lang="en-GB" sz="1800" b="1" dirty="0"/>
              <a:t> January 2026 use UICC TNM v9</a:t>
            </a:r>
          </a:p>
          <a:p>
            <a:pPr marL="1250939" lvl="1" indent="-342900"/>
            <a:r>
              <a:rPr lang="en-US" dirty="0"/>
              <a:t>Please note that the TNM version must be accurately recorded – if you are unable to amend the version on your cancer data management system, please refer to your line manager</a:t>
            </a:r>
          </a:p>
          <a:p>
            <a:r>
              <a:rPr lang="en-US" dirty="0"/>
              <a:t>If, after 1</a:t>
            </a:r>
            <a:r>
              <a:rPr lang="en-US" baseline="30000" dirty="0"/>
              <a:t>st</a:t>
            </a:r>
            <a:r>
              <a:rPr lang="en-US" dirty="0"/>
              <a:t> January 2026, your cancer data management system has not been amended to include TNM v9 please record the TNM v9 stage and add the following statement to the Primary Diagnosis Subsidiary Comment field: </a:t>
            </a:r>
          </a:p>
          <a:p>
            <a:pPr lvl="1"/>
            <a:r>
              <a:rPr lang="en-GB" b="1" dirty="0"/>
              <a:t>Patient staged using TNM9 not TNM8 as per CR2070</a:t>
            </a:r>
            <a:endParaRPr lang="en-GB" dirty="0"/>
          </a:p>
          <a:p>
            <a:pPr marL="1250939" lvl="1" indent="-342900"/>
            <a:endParaRPr lang="en-GB" dirty="0"/>
          </a:p>
          <a:p>
            <a:pPr marL="908039" lvl="1"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36</a:t>
            </a:fld>
            <a:endParaRPr lang="en-GB"/>
          </a:p>
        </p:txBody>
      </p:sp>
      <p:pic>
        <p:nvPicPr>
          <p:cNvPr id="24" name="Audio 23">
            <a:hlinkClick r:id="" action="ppaction://media"/>
            <a:extLst>
              <a:ext uri="{FF2B5EF4-FFF2-40B4-BE49-F238E27FC236}">
                <a16:creationId xmlns:a16="http://schemas.microsoft.com/office/drawing/2014/main" id="{ED45A5ED-6D81-64A9-D322-BFBD974C875C}"/>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896769779"/>
      </p:ext>
    </p:extLst>
  </p:cSld>
  <p:clrMapOvr>
    <a:masterClrMapping/>
  </p:clrMapOvr>
  <mc:AlternateContent xmlns:mc="http://schemas.openxmlformats.org/markup-compatibility/2006">
    <mc:Choice xmlns:p14="http://schemas.microsoft.com/office/powerpoint/2010/main" Requires="p14">
      <p:transition spd="slow" p14:dur="2000" advTm="11294"/>
    </mc:Choice>
    <mc:Fallback>
      <p:transition spd="slow" advTm="112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4"/>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Other sites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4819435"/>
          </a:xfrm>
        </p:spPr>
        <p:txBody>
          <a:bodyPr>
            <a:noAutofit/>
          </a:bodyPr>
          <a:lstStyle/>
          <a:p>
            <a:pPr marL="793750" indent="-342900"/>
            <a:r>
              <a:rPr lang="en-GB" dirty="0"/>
              <a:t>Some other sites where neuroendocrine neoplasms may arise include:</a:t>
            </a:r>
          </a:p>
          <a:p>
            <a:pPr marL="1250939" lvl="1" indent="-342900"/>
            <a:r>
              <a:rPr lang="en-GB" dirty="0"/>
              <a:t>Uterus</a:t>
            </a:r>
          </a:p>
          <a:p>
            <a:pPr marL="1365227" lvl="2" indent="0">
              <a:buNone/>
            </a:pPr>
            <a:r>
              <a:rPr lang="en-GB" sz="2200" dirty="0"/>
              <a:t>Neuroendocrine carcinomas of the uterus are staged using the FIGO staging system specific to uterine tumours</a:t>
            </a:r>
          </a:p>
          <a:p>
            <a:pPr marL="1250939" lvl="1" indent="-342900"/>
            <a:endParaRPr lang="en-GB" dirty="0"/>
          </a:p>
          <a:p>
            <a:pPr marL="1250939" lvl="1" indent="-342900"/>
            <a:endParaRPr lang="en-GB" dirty="0"/>
          </a:p>
          <a:p>
            <a:pPr marL="908039" lvl="1"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37</a:t>
            </a:fld>
            <a:endParaRPr lang="en-GB"/>
          </a:p>
        </p:txBody>
      </p:sp>
      <p:pic>
        <p:nvPicPr>
          <p:cNvPr id="9" name="Audio 8">
            <a:hlinkClick r:id="" action="ppaction://media"/>
            <a:extLst>
              <a:ext uri="{FF2B5EF4-FFF2-40B4-BE49-F238E27FC236}">
                <a16:creationId xmlns:a16="http://schemas.microsoft.com/office/drawing/2014/main" id="{E30ECEE8-2CB1-0BFE-298D-CE7871B337CD}"/>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956250371"/>
      </p:ext>
    </p:extLst>
  </p:cSld>
  <p:clrMapOvr>
    <a:masterClrMapping/>
  </p:clrMapOvr>
  <mc:AlternateContent xmlns:mc="http://schemas.openxmlformats.org/markup-compatibility/2006">
    <mc:Choice xmlns:p14="http://schemas.microsoft.com/office/powerpoint/2010/main" Requires="p14">
      <p:transition spd="slow" p14:dur="2000" advTm="7442"/>
    </mc:Choice>
    <mc:Fallback>
      <p:transition spd="slow" advTm="744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Other sites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233556"/>
            <a:ext cx="10515600" cy="4819435"/>
          </a:xfrm>
        </p:spPr>
        <p:txBody>
          <a:bodyPr>
            <a:noAutofit/>
          </a:bodyPr>
          <a:lstStyle/>
          <a:p>
            <a:pPr marL="793750" indent="-342900"/>
            <a:r>
              <a:rPr lang="en-GB" dirty="0"/>
              <a:t>Other sites where neuroendocrine neoplasms may arise include:</a:t>
            </a:r>
          </a:p>
          <a:p>
            <a:pPr marL="1250939" lvl="1" indent="-342900"/>
            <a:r>
              <a:rPr lang="en-GB" dirty="0"/>
              <a:t>Extra-adrenal paragangliomas</a:t>
            </a:r>
          </a:p>
          <a:p>
            <a:pPr marL="1708127" lvl="2" indent="-342900"/>
            <a:r>
              <a:rPr lang="en-GB" dirty="0"/>
              <a:t>These </a:t>
            </a:r>
            <a:r>
              <a:rPr lang="en-GB" b="1" dirty="0"/>
              <a:t>unstageable</a:t>
            </a:r>
            <a:r>
              <a:rPr lang="en-GB" dirty="0"/>
              <a:t> neuroendocrine neoplasms form in the same type of cells as phaeochromocytomas but while phaeochromocytomas are specific to the adrenal glands, paragangliomas form elsewhere in the body</a:t>
            </a:r>
          </a:p>
          <a:p>
            <a:pPr marL="1708127" lvl="2" indent="-342900"/>
            <a:r>
              <a:rPr lang="en-GB" dirty="0"/>
              <a:t>Paragangliomas can cause similar symptoms to phaeochromocytomas</a:t>
            </a:r>
          </a:p>
          <a:p>
            <a:pPr marL="1708127" lvl="2" indent="-342900"/>
            <a:r>
              <a:rPr lang="en-GB" dirty="0"/>
              <a:t>Paragangliomas are ICD10 coded to:</a:t>
            </a:r>
          </a:p>
          <a:p>
            <a:pPr marL="2165316" lvl="3" indent="-342900"/>
            <a:r>
              <a:rPr lang="en-GB" dirty="0"/>
              <a:t>Malignant neoplasm of the carotid body – C75.4</a:t>
            </a:r>
          </a:p>
          <a:p>
            <a:pPr marL="2165316" lvl="3" indent="-342900"/>
            <a:r>
              <a:rPr lang="en-GB" dirty="0"/>
              <a:t>Malignant neoplasm of the aortic body and other paraganglioma – C75.5</a:t>
            </a:r>
          </a:p>
          <a:p>
            <a:pPr marL="1708127" lvl="2" indent="-342900"/>
            <a:r>
              <a:rPr lang="en-GB" dirty="0"/>
              <a:t>Morphology coding for:</a:t>
            </a:r>
          </a:p>
          <a:p>
            <a:pPr marL="2165316" lvl="3" indent="-342900"/>
            <a:r>
              <a:rPr lang="en-GB" dirty="0"/>
              <a:t>Middle ear paraganglioma – M8690/3</a:t>
            </a:r>
          </a:p>
          <a:p>
            <a:pPr marL="2165316" lvl="3" indent="-342900"/>
            <a:r>
              <a:rPr lang="en-GB" dirty="0"/>
              <a:t>Aortic body paraganglioma – M8691/3</a:t>
            </a:r>
          </a:p>
          <a:p>
            <a:pPr marL="2165316" lvl="3" indent="-342900"/>
            <a:r>
              <a:rPr lang="en-GB" dirty="0"/>
              <a:t>Carotid body paraganglioma – M8692/3</a:t>
            </a:r>
          </a:p>
          <a:p>
            <a:pPr marL="2165316" lvl="3" indent="-342900"/>
            <a:r>
              <a:rPr lang="en-GB" dirty="0"/>
              <a:t>Extra-adrenal paraganglioma - M8693/3</a:t>
            </a:r>
          </a:p>
          <a:p>
            <a:pPr marL="1250939" lvl="1" indent="-342900"/>
            <a:endParaRPr lang="en-GB" dirty="0"/>
          </a:p>
          <a:p>
            <a:pPr marL="1250939" lvl="1" indent="-342900"/>
            <a:endParaRPr lang="en-GB" dirty="0"/>
          </a:p>
          <a:p>
            <a:pPr marL="1250939" lvl="1" indent="-342900"/>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38</a:t>
            </a:fld>
            <a:endParaRPr lang="en-GB"/>
          </a:p>
        </p:txBody>
      </p:sp>
      <p:pic>
        <p:nvPicPr>
          <p:cNvPr id="13" name="Audio 12">
            <a:hlinkClick r:id="" action="ppaction://media"/>
            <a:extLst>
              <a:ext uri="{FF2B5EF4-FFF2-40B4-BE49-F238E27FC236}">
                <a16:creationId xmlns:a16="http://schemas.microsoft.com/office/drawing/2014/main" id="{C1666A8B-E0C8-C501-BEE2-98F3CC7CEDDC}"/>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806508972"/>
      </p:ext>
    </p:extLst>
  </p:cSld>
  <p:clrMapOvr>
    <a:masterClrMapping/>
  </p:clrMapOvr>
  <mc:AlternateContent xmlns:mc="http://schemas.openxmlformats.org/markup-compatibility/2006">
    <mc:Choice xmlns:p14="http://schemas.microsoft.com/office/powerpoint/2010/main" Requires="p14">
      <p:transition spd="slow" p14:dur="2000" advTm="22840"/>
    </mc:Choice>
    <mc:Fallback>
      <p:transition spd="slow" advTm="228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Other sites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4819435"/>
          </a:xfrm>
        </p:spPr>
        <p:txBody>
          <a:bodyPr>
            <a:noAutofit/>
          </a:bodyPr>
          <a:lstStyle/>
          <a:p>
            <a:pPr marL="908039" lvl="1" indent="0">
              <a:buNone/>
            </a:pPr>
            <a:r>
              <a:rPr lang="en-GB" sz="2400" dirty="0"/>
              <a:t>While neuroendocrine neoplasms are rare, it should be noted that neuroendocrine cells can be found throughout the body meaning the potential exists for neuroendocrine neoplasms to arise anywhere</a:t>
            </a:r>
          </a:p>
          <a:p>
            <a:pPr marL="908039" lvl="1" indent="0">
              <a:buNone/>
            </a:pPr>
            <a:endParaRPr lang="en-GB" sz="2400" dirty="0"/>
          </a:p>
          <a:p>
            <a:pPr marL="908039" lvl="1" indent="0">
              <a:buNone/>
            </a:pPr>
            <a:r>
              <a:rPr lang="en-GB" sz="2400" dirty="0"/>
              <a:t>The most common sites have been detailed in this module</a:t>
            </a:r>
          </a:p>
          <a:p>
            <a:pPr marL="1708127" lvl="2" indent="-342900"/>
            <a:endParaRPr lang="en-GB" sz="2400" dirty="0"/>
          </a:p>
          <a:p>
            <a:pPr marL="1250939" lvl="1" indent="-342900"/>
            <a:endParaRPr lang="en-GB" sz="2400" dirty="0"/>
          </a:p>
          <a:p>
            <a:pPr marL="1250939" lvl="1" indent="-342900"/>
            <a:endParaRPr lang="en-GB" sz="2400" dirty="0"/>
          </a:p>
          <a:p>
            <a:pPr marL="1250939" lvl="1" indent="-342900"/>
            <a:endParaRPr lang="en-GB" sz="24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39</a:t>
            </a:fld>
            <a:endParaRPr lang="en-GB"/>
          </a:p>
        </p:txBody>
      </p:sp>
      <p:pic>
        <p:nvPicPr>
          <p:cNvPr id="14" name="Audio 13">
            <a:hlinkClick r:id="" action="ppaction://media"/>
            <a:extLst>
              <a:ext uri="{FF2B5EF4-FFF2-40B4-BE49-F238E27FC236}">
                <a16:creationId xmlns:a16="http://schemas.microsoft.com/office/drawing/2014/main" id="{34D083D1-E1B8-1769-D08A-AB63C2D3AA79}"/>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762827632"/>
      </p:ext>
    </p:extLst>
  </p:cSld>
  <p:clrMapOvr>
    <a:masterClrMapping/>
  </p:clrMapOvr>
  <mc:AlternateContent xmlns:mc="http://schemas.openxmlformats.org/markup-compatibility/2006" xmlns:p14="http://schemas.microsoft.com/office/powerpoint/2010/main">
    <mc:Choice Requires="p14">
      <p:transition spd="slow" p14:dur="2000" advTm="15997"/>
    </mc:Choice>
    <mc:Fallback xmlns="">
      <p:transition spd="slow" advTm="1599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C33943-3C2A-1026-9A7E-FF1AFA7AD110}"/>
              </a:ext>
            </a:extLst>
          </p:cNvPr>
          <p:cNvPicPr>
            <a:picLocks noChangeAspect="1"/>
          </p:cNvPicPr>
          <p:nvPr/>
        </p:nvPicPr>
        <p:blipFill>
          <a:blip r:embed="rId5"/>
          <a:stretch>
            <a:fillRect/>
          </a:stretch>
        </p:blipFill>
        <p:spPr>
          <a:xfrm>
            <a:off x="8635153" y="3181152"/>
            <a:ext cx="2448219" cy="2859628"/>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Overview</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1807420"/>
          </a:xfrm>
        </p:spPr>
        <p:txBody>
          <a:bodyPr>
            <a:noAutofit/>
          </a:bodyPr>
          <a:lstStyle/>
          <a:p>
            <a:pPr marL="793750" indent="-342900"/>
            <a:r>
              <a:rPr lang="en-GB" dirty="0"/>
              <a:t>The neuroendocrine system is comprised of nerves and glands.  The glands make hormones that are released directly into the bloodstream</a:t>
            </a:r>
          </a:p>
          <a:p>
            <a:pPr marL="793750" indent="-342900"/>
            <a:r>
              <a:rPr lang="en-GB" dirty="0"/>
              <a:t>Neuroendocrine cells occur in most organs of the body.  The hormones they release control the actions of other cells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a:t>
            </a:fld>
            <a:endParaRPr lang="en-GB"/>
          </a:p>
        </p:txBody>
      </p:sp>
      <p:sp>
        <p:nvSpPr>
          <p:cNvPr id="7" name="TextBox 6">
            <a:extLst>
              <a:ext uri="{FF2B5EF4-FFF2-40B4-BE49-F238E27FC236}">
                <a16:creationId xmlns:a16="http://schemas.microsoft.com/office/drawing/2014/main" id="{AD6CF0A9-F471-4854-FA74-F31986C15BD2}"/>
              </a:ext>
            </a:extLst>
          </p:cNvPr>
          <p:cNvSpPr txBox="1"/>
          <p:nvPr/>
        </p:nvSpPr>
        <p:spPr>
          <a:xfrm>
            <a:off x="843516" y="3323891"/>
            <a:ext cx="6988892" cy="2912104"/>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793750" lvl="1">
              <a:spcBef>
                <a:spcPts val="1000"/>
              </a:spcBef>
            </a:pPr>
            <a:r>
              <a:rPr lang="en-GB" sz="2400" dirty="0"/>
              <a:t>The function of neuroendocrine cells depends on their location in the body.  For instance:</a:t>
            </a:r>
          </a:p>
          <a:p>
            <a:pPr lvl="1"/>
            <a:r>
              <a:rPr lang="en-GB" sz="2000" dirty="0"/>
              <a:t>Neuroendocrine cells in the lungs produce hormones to regulate the flow of both air and blood</a:t>
            </a:r>
          </a:p>
          <a:p>
            <a:pPr lvl="1"/>
            <a:r>
              <a:rPr lang="en-GB" sz="2000" dirty="0"/>
              <a:t>Neuroendocrine cells in the gut produce hormones that regulate the production of digestive enzymes</a:t>
            </a:r>
          </a:p>
        </p:txBody>
      </p:sp>
      <p:pic>
        <p:nvPicPr>
          <p:cNvPr id="18" name="Audio 17">
            <a:hlinkClick r:id="" action="ppaction://media"/>
            <a:extLst>
              <a:ext uri="{FF2B5EF4-FFF2-40B4-BE49-F238E27FC236}">
                <a16:creationId xmlns:a16="http://schemas.microsoft.com/office/drawing/2014/main" id="{A9A11568-A915-FAF6-8AD1-60755A00ED33}"/>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44065654"/>
      </p:ext>
    </p:extLst>
  </p:cSld>
  <p:clrMapOvr>
    <a:masterClrMapping/>
  </p:clrMapOvr>
  <mc:AlternateContent xmlns:mc="http://schemas.openxmlformats.org/markup-compatibility/2006" xmlns:p14="http://schemas.microsoft.com/office/powerpoint/2010/main">
    <mc:Choice Requires="p14">
      <p:transition spd="slow" p14:dur="2000" advTm="11054"/>
    </mc:Choice>
    <mc:Fallback xmlns="">
      <p:transition spd="slow" advTm="110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40</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8" name="Audio 7">
            <a:hlinkClick r:id="" action="ppaction://media"/>
            <a:extLst>
              <a:ext uri="{FF2B5EF4-FFF2-40B4-BE49-F238E27FC236}">
                <a16:creationId xmlns:a16="http://schemas.microsoft.com/office/drawing/2014/main" id="{5ADE0C9F-E0C5-C33F-88EA-1E915249153F}"/>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046024071"/>
      </p:ext>
    </p:extLst>
  </p:cSld>
  <p:clrMapOvr>
    <a:masterClrMapping/>
  </p:clrMapOvr>
  <mc:AlternateContent xmlns:mc="http://schemas.openxmlformats.org/markup-compatibility/2006" xmlns:p14="http://schemas.microsoft.com/office/powerpoint/2010/main">
    <mc:Choice Requires="p14">
      <p:transition spd="slow" p14:dur="2000" advTm="8724"/>
    </mc:Choice>
    <mc:Fallback xmlns="">
      <p:transition spd="slow" advTm="87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03/12/2025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41</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8" name="Audio 7">
            <a:hlinkClick r:id="" action="ppaction://media"/>
            <a:extLst>
              <a:ext uri="{FF2B5EF4-FFF2-40B4-BE49-F238E27FC236}">
                <a16:creationId xmlns:a16="http://schemas.microsoft.com/office/drawing/2014/main" id="{F52188A1-CD99-2FE1-D5D6-39F88DF7C670}"/>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13712"/>
    </mc:Choice>
    <mc:Fallback xmlns="">
      <p:transition spd="slow" advTm="13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Overview</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1310956"/>
          </a:xfrm>
        </p:spPr>
        <p:txBody>
          <a:bodyPr>
            <a:noAutofit/>
          </a:bodyPr>
          <a:lstStyle/>
          <a:p>
            <a:pPr marL="793750" indent="-342900"/>
            <a:r>
              <a:rPr lang="en-GB" dirty="0"/>
              <a:t>Neoplasm is a term that means “new, abnormal tissue growth”</a:t>
            </a:r>
          </a:p>
          <a:p>
            <a:pPr marL="793750" indent="-342900"/>
            <a:r>
              <a:rPr lang="en-GB" dirty="0"/>
              <a:t>Neuroendocrine neoplasms (NENs) are broadly categorised according to the grade and in some cases the location:</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5</a:t>
            </a:fld>
            <a:endParaRPr lang="en-GB"/>
          </a:p>
        </p:txBody>
      </p:sp>
      <p:sp>
        <p:nvSpPr>
          <p:cNvPr id="7" name="TextBox 6">
            <a:extLst>
              <a:ext uri="{FF2B5EF4-FFF2-40B4-BE49-F238E27FC236}">
                <a16:creationId xmlns:a16="http://schemas.microsoft.com/office/drawing/2014/main" id="{AD6CF0A9-F471-4854-FA74-F31986C15BD2}"/>
              </a:ext>
            </a:extLst>
          </p:cNvPr>
          <p:cNvSpPr txBox="1"/>
          <p:nvPr/>
        </p:nvSpPr>
        <p:spPr>
          <a:xfrm>
            <a:off x="838199" y="2843377"/>
            <a:ext cx="7709077" cy="3543297"/>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lvl="1"/>
            <a:r>
              <a:rPr lang="en-GB" dirty="0"/>
              <a:t>Well differentiated malignant neoplasms are defined as neuroendocrine </a:t>
            </a:r>
            <a:r>
              <a:rPr lang="en-GB" b="1" dirty="0"/>
              <a:t>tumours</a:t>
            </a:r>
            <a:r>
              <a:rPr lang="en-GB" dirty="0"/>
              <a:t> (NETs).  These are generally grade 1 or grade 2.  Some Gastrointestinal &amp; Pancreatic grade 3 neoplasms are also defined as NETs</a:t>
            </a:r>
          </a:p>
          <a:p>
            <a:pPr lvl="1"/>
            <a:endParaRPr lang="en-GB" dirty="0"/>
          </a:p>
          <a:p>
            <a:pPr lvl="1"/>
            <a:r>
              <a:rPr lang="en-GB" dirty="0"/>
              <a:t>Poorly differentiated malignant neoplasms are defined as neuroendocrine </a:t>
            </a:r>
            <a:r>
              <a:rPr lang="en-GB" b="1" dirty="0"/>
              <a:t>carcinomas</a:t>
            </a:r>
            <a:r>
              <a:rPr lang="en-GB" dirty="0"/>
              <a:t> (NECs). These include small cell neuroendocrine carcinoma and large cell neuroendocrine carcinoma. </a:t>
            </a:r>
          </a:p>
        </p:txBody>
      </p:sp>
      <p:pic>
        <p:nvPicPr>
          <p:cNvPr id="8" name="Picture 7">
            <a:extLst>
              <a:ext uri="{FF2B5EF4-FFF2-40B4-BE49-F238E27FC236}">
                <a16:creationId xmlns:a16="http://schemas.microsoft.com/office/drawing/2014/main" id="{25C33943-3C2A-1026-9A7E-FF1AFA7AD110}"/>
              </a:ext>
            </a:extLst>
          </p:cNvPr>
          <p:cNvPicPr>
            <a:picLocks noChangeAspect="1"/>
          </p:cNvPicPr>
          <p:nvPr/>
        </p:nvPicPr>
        <p:blipFill>
          <a:blip r:embed="rId5"/>
          <a:stretch>
            <a:fillRect/>
          </a:stretch>
        </p:blipFill>
        <p:spPr>
          <a:xfrm>
            <a:off x="8635153" y="3181152"/>
            <a:ext cx="2448219" cy="2859628"/>
          </a:xfrm>
          <a:prstGeom prst="rect">
            <a:avLst/>
          </a:prstGeom>
        </p:spPr>
      </p:pic>
      <p:pic>
        <p:nvPicPr>
          <p:cNvPr id="15" name="Audio 14">
            <a:hlinkClick r:id="" action="ppaction://media"/>
            <a:extLst>
              <a:ext uri="{FF2B5EF4-FFF2-40B4-BE49-F238E27FC236}">
                <a16:creationId xmlns:a16="http://schemas.microsoft.com/office/drawing/2014/main" id="{864F1BEA-D88A-2035-E261-9DC771F52349}"/>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981089394"/>
      </p:ext>
    </p:extLst>
  </p:cSld>
  <p:clrMapOvr>
    <a:masterClrMapping/>
  </p:clrMapOvr>
  <mc:AlternateContent xmlns:mc="http://schemas.openxmlformats.org/markup-compatibility/2006" xmlns:p14="http://schemas.microsoft.com/office/powerpoint/2010/main">
    <mc:Choice Requires="p14">
      <p:transition spd="slow" p14:dur="2000" advTm="18389"/>
    </mc:Choice>
    <mc:Fallback xmlns="">
      <p:transition spd="slow" advTm="183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Overview</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2581118"/>
          </a:xfrm>
        </p:spPr>
        <p:txBody>
          <a:bodyPr>
            <a:noAutofit/>
          </a:bodyPr>
          <a:lstStyle/>
          <a:p>
            <a:pPr marL="793750" lvl="1">
              <a:spcBef>
                <a:spcPts val="1000"/>
              </a:spcBef>
            </a:pPr>
            <a:r>
              <a:rPr lang="en-GB" sz="2400" dirty="0"/>
              <a:t>Neuroendocrine neoplasms are also categorised as either functioning or non-functioning NENs:</a:t>
            </a:r>
          </a:p>
          <a:p>
            <a:pPr marL="1250938" lvl="2">
              <a:spcBef>
                <a:spcPts val="1000"/>
              </a:spcBef>
            </a:pPr>
            <a:r>
              <a:rPr lang="en-GB" sz="2200" dirty="0"/>
              <a:t>Functioning NENs produce hormones</a:t>
            </a:r>
          </a:p>
          <a:p>
            <a:pPr marL="1250938" lvl="2">
              <a:spcBef>
                <a:spcPts val="1000"/>
              </a:spcBef>
            </a:pPr>
            <a:r>
              <a:rPr lang="en-GB" sz="2200" dirty="0"/>
              <a:t>Non-functioning NENs either do not produce hormones or they produce hormones that do not generate symptoms</a:t>
            </a:r>
          </a:p>
          <a:p>
            <a:pPr marL="45085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8" name="Picture 7">
            <a:extLst>
              <a:ext uri="{FF2B5EF4-FFF2-40B4-BE49-F238E27FC236}">
                <a16:creationId xmlns:a16="http://schemas.microsoft.com/office/drawing/2014/main" id="{7A7C3888-A996-B963-A76B-C10EFE30940F}"/>
              </a:ext>
            </a:extLst>
          </p:cNvPr>
          <p:cNvPicPr>
            <a:picLocks noChangeAspect="1"/>
          </p:cNvPicPr>
          <p:nvPr/>
        </p:nvPicPr>
        <p:blipFill>
          <a:blip r:embed="rId5"/>
          <a:stretch>
            <a:fillRect/>
          </a:stretch>
        </p:blipFill>
        <p:spPr>
          <a:xfrm>
            <a:off x="8635153" y="3181152"/>
            <a:ext cx="2448219" cy="2859628"/>
          </a:xfrm>
          <a:prstGeom prst="rect">
            <a:avLst/>
          </a:prstGeom>
        </p:spPr>
      </p:pic>
      <p:pic>
        <p:nvPicPr>
          <p:cNvPr id="10" name="Audio 9">
            <a:hlinkClick r:id="" action="ppaction://media"/>
            <a:extLst>
              <a:ext uri="{FF2B5EF4-FFF2-40B4-BE49-F238E27FC236}">
                <a16:creationId xmlns:a16="http://schemas.microsoft.com/office/drawing/2014/main" id="{E021303B-B6E7-EFEC-C069-760893A86A8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700503080"/>
      </p:ext>
    </p:extLst>
  </p:cSld>
  <p:clrMapOvr>
    <a:masterClrMapping/>
  </p:clrMapOvr>
  <mc:AlternateContent xmlns:mc="http://schemas.openxmlformats.org/markup-compatibility/2006" xmlns:p14="http://schemas.microsoft.com/office/powerpoint/2010/main">
    <mc:Choice Requires="p14">
      <p:transition spd="slow" p14:dur="2000" advTm="7676"/>
    </mc:Choice>
    <mc:Fallback xmlns="">
      <p:transition spd="slow" advTm="76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Overview</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pic>
        <p:nvPicPr>
          <p:cNvPr id="8" name="Picture 7">
            <a:extLst>
              <a:ext uri="{FF2B5EF4-FFF2-40B4-BE49-F238E27FC236}">
                <a16:creationId xmlns:a16="http://schemas.microsoft.com/office/drawing/2014/main" id="{7A7C3888-A996-B963-A76B-C10EFE30940F}"/>
              </a:ext>
            </a:extLst>
          </p:cNvPr>
          <p:cNvPicPr>
            <a:picLocks noChangeAspect="1"/>
          </p:cNvPicPr>
          <p:nvPr/>
        </p:nvPicPr>
        <p:blipFill>
          <a:blip r:embed="rId5"/>
          <a:stretch>
            <a:fillRect/>
          </a:stretch>
        </p:blipFill>
        <p:spPr>
          <a:xfrm>
            <a:off x="8635153" y="3181152"/>
            <a:ext cx="2448219" cy="2859628"/>
          </a:xfrm>
          <a:prstGeom prst="rect">
            <a:avLst/>
          </a:prstGeom>
        </p:spPr>
      </p:pic>
      <p:sp>
        <p:nvSpPr>
          <p:cNvPr id="13" name="Content Placeholder 12">
            <a:extLst>
              <a:ext uri="{FF2B5EF4-FFF2-40B4-BE49-F238E27FC236}">
                <a16:creationId xmlns:a16="http://schemas.microsoft.com/office/drawing/2014/main" id="{B694776B-28F8-DC34-7740-9D1AF0DE2A69}"/>
              </a:ext>
            </a:extLst>
          </p:cNvPr>
          <p:cNvSpPr txBox="1">
            <a:spLocks noGrp="1"/>
          </p:cNvSpPr>
          <p:nvPr>
            <p:ph idx="1"/>
          </p:nvPr>
        </p:nvSpPr>
        <p:spPr>
          <a:xfrm>
            <a:off x="838200" y="1435100"/>
            <a:ext cx="10515600" cy="4741863"/>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793750" indent="-342900"/>
            <a:r>
              <a:rPr lang="en-GB" dirty="0"/>
              <a:t>Around 50% of primary neuroendocrine neoplasms arise in the gastrointestinal system:</a:t>
            </a:r>
          </a:p>
          <a:p>
            <a:pPr lvl="1"/>
            <a:r>
              <a:rPr lang="en-GB" dirty="0"/>
              <a:t>Stomach</a:t>
            </a:r>
          </a:p>
          <a:p>
            <a:pPr lvl="1"/>
            <a:r>
              <a:rPr lang="en-GB" dirty="0"/>
              <a:t>Small &amp; large intestine</a:t>
            </a:r>
          </a:p>
          <a:p>
            <a:pPr lvl="1"/>
            <a:r>
              <a:rPr lang="en-GB" dirty="0"/>
              <a:t>Pancreas</a:t>
            </a:r>
          </a:p>
          <a:p>
            <a:pPr lvl="1"/>
            <a:r>
              <a:rPr lang="en-GB" dirty="0"/>
              <a:t>Rectum</a:t>
            </a:r>
          </a:p>
          <a:p>
            <a:pPr lvl="1"/>
            <a:endParaRPr lang="en-GB" dirty="0"/>
          </a:p>
          <a:p>
            <a:pPr lvl="1"/>
            <a:endParaRPr lang="en-GB" dirty="0"/>
          </a:p>
        </p:txBody>
      </p:sp>
      <p:pic>
        <p:nvPicPr>
          <p:cNvPr id="7" name="Audio 6">
            <a:hlinkClick r:id="" action="ppaction://media"/>
            <a:extLst>
              <a:ext uri="{FF2B5EF4-FFF2-40B4-BE49-F238E27FC236}">
                <a16:creationId xmlns:a16="http://schemas.microsoft.com/office/drawing/2014/main" id="{2A84A051-3F85-7F96-30F5-A3381C2C5FD4}"/>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396290253"/>
      </p:ext>
    </p:extLst>
  </p:cSld>
  <p:clrMapOvr>
    <a:masterClrMapping/>
  </p:clrMapOvr>
  <mc:AlternateContent xmlns:mc="http://schemas.openxmlformats.org/markup-compatibility/2006" xmlns:p14="http://schemas.microsoft.com/office/powerpoint/2010/main">
    <mc:Choice Requires="p14">
      <p:transition spd="slow" p14:dur="2000" advTm="9034"/>
    </mc:Choice>
    <mc:Fallback xmlns="">
      <p:transition spd="slow" advTm="90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Overview</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1782657"/>
          </a:xfrm>
        </p:spPr>
        <p:txBody>
          <a:bodyPr>
            <a:noAutofit/>
          </a:bodyPr>
          <a:lstStyle/>
          <a:p>
            <a:pPr marL="793750" indent="-342900"/>
            <a:r>
              <a:rPr lang="en-GB" dirty="0"/>
              <a:t>Approximately 20% of NENs arise in the lungs</a:t>
            </a:r>
          </a:p>
          <a:p>
            <a:pPr marL="793750" indent="-342900"/>
            <a:endParaRPr lang="en-GB" dirty="0"/>
          </a:p>
          <a:p>
            <a:pPr marL="793750" indent="-342900"/>
            <a:r>
              <a:rPr lang="en-GB" dirty="0"/>
              <a:t>The remaining 30% of primary NENs may arise elsewhere in the body, including:</a:t>
            </a:r>
          </a:p>
          <a:p>
            <a:pPr marL="450850" indent="0">
              <a:buNone/>
            </a:pPr>
            <a:endParaRPr lang="en-GB" dirty="0"/>
          </a:p>
          <a:p>
            <a:pPr marL="45085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sp>
        <p:nvSpPr>
          <p:cNvPr id="7" name="TextBox 6">
            <a:extLst>
              <a:ext uri="{FF2B5EF4-FFF2-40B4-BE49-F238E27FC236}">
                <a16:creationId xmlns:a16="http://schemas.microsoft.com/office/drawing/2014/main" id="{AD6CF0A9-F471-4854-FA74-F31986C15BD2}"/>
              </a:ext>
            </a:extLst>
          </p:cNvPr>
          <p:cNvSpPr txBox="1"/>
          <p:nvPr/>
        </p:nvSpPr>
        <p:spPr>
          <a:xfrm>
            <a:off x="838200" y="3567953"/>
            <a:ext cx="6988892" cy="2575859"/>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lvl="1"/>
            <a:r>
              <a:rPr lang="en-GB" dirty="0"/>
              <a:t>Appendix</a:t>
            </a:r>
          </a:p>
          <a:p>
            <a:pPr lvl="1"/>
            <a:r>
              <a:rPr lang="en-GB" dirty="0"/>
              <a:t>Skin</a:t>
            </a:r>
          </a:p>
          <a:p>
            <a:pPr lvl="1"/>
            <a:r>
              <a:rPr lang="en-GB" dirty="0"/>
              <a:t>Prostate</a:t>
            </a:r>
          </a:p>
          <a:p>
            <a:pPr lvl="1"/>
            <a:r>
              <a:rPr lang="en-GB" dirty="0"/>
              <a:t>Uterus</a:t>
            </a:r>
          </a:p>
          <a:p>
            <a:pPr lvl="1"/>
            <a:r>
              <a:rPr lang="en-GB" dirty="0"/>
              <a:t>Adrenal, parathyroid &amp; pituitary glands</a:t>
            </a:r>
          </a:p>
          <a:p>
            <a:pPr lvl="1"/>
            <a:endParaRPr lang="en-GB" dirty="0"/>
          </a:p>
          <a:p>
            <a:pPr lvl="1"/>
            <a:endParaRPr lang="en-GB" dirty="0"/>
          </a:p>
        </p:txBody>
      </p:sp>
      <p:pic>
        <p:nvPicPr>
          <p:cNvPr id="8" name="Picture 7">
            <a:extLst>
              <a:ext uri="{FF2B5EF4-FFF2-40B4-BE49-F238E27FC236}">
                <a16:creationId xmlns:a16="http://schemas.microsoft.com/office/drawing/2014/main" id="{868E7C65-2519-D7EC-090B-8B876FB295E6}"/>
              </a:ext>
            </a:extLst>
          </p:cNvPr>
          <p:cNvPicPr>
            <a:picLocks noChangeAspect="1"/>
          </p:cNvPicPr>
          <p:nvPr/>
        </p:nvPicPr>
        <p:blipFill>
          <a:blip r:embed="rId5"/>
          <a:stretch>
            <a:fillRect/>
          </a:stretch>
        </p:blipFill>
        <p:spPr>
          <a:xfrm>
            <a:off x="8635153" y="3181152"/>
            <a:ext cx="2448219" cy="2859628"/>
          </a:xfrm>
          <a:prstGeom prst="rect">
            <a:avLst/>
          </a:prstGeom>
        </p:spPr>
      </p:pic>
      <p:pic>
        <p:nvPicPr>
          <p:cNvPr id="10" name="Audio 9">
            <a:hlinkClick r:id="" action="ppaction://media"/>
            <a:extLst>
              <a:ext uri="{FF2B5EF4-FFF2-40B4-BE49-F238E27FC236}">
                <a16:creationId xmlns:a16="http://schemas.microsoft.com/office/drawing/2014/main" id="{BF55A1D7-31C2-14A0-0BB0-36D7C48C8213}"/>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410695584"/>
      </p:ext>
    </p:extLst>
  </p:cSld>
  <p:clrMapOvr>
    <a:masterClrMapping/>
  </p:clrMapOvr>
  <mc:AlternateContent xmlns:mc="http://schemas.openxmlformats.org/markup-compatibility/2006" xmlns:p14="http://schemas.microsoft.com/office/powerpoint/2010/main">
    <mc:Choice Requires="p14">
      <p:transition spd="slow" p14:dur="2000" advTm="13026"/>
    </mc:Choice>
    <mc:Fallback xmlns="">
      <p:transition spd="slow" advTm="130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a:xfrm>
            <a:off x="838200" y="8704"/>
            <a:ext cx="10515600" cy="1012719"/>
          </a:xfrm>
        </p:spPr>
        <p:txBody>
          <a:bodyPr/>
          <a:lstStyle/>
          <a:p>
            <a:r>
              <a:rPr lang="en-GB" dirty="0"/>
              <a:t>Neuroendocrine - Overview</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1782657"/>
          </a:xfrm>
        </p:spPr>
        <p:txBody>
          <a:bodyPr>
            <a:noAutofit/>
          </a:bodyPr>
          <a:lstStyle/>
          <a:p>
            <a:pPr marL="793750" indent="-342900"/>
            <a:r>
              <a:rPr lang="en-GB" dirty="0"/>
              <a:t>Some patients with a NEN may present with Carcinoid Syndrome, which happens when the NEN produces excessive amounts of hormones.  This is more common when the NEN has arisen in the small intestine</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pic>
        <p:nvPicPr>
          <p:cNvPr id="10" name="Picture 9">
            <a:extLst>
              <a:ext uri="{FF2B5EF4-FFF2-40B4-BE49-F238E27FC236}">
                <a16:creationId xmlns:a16="http://schemas.microsoft.com/office/drawing/2014/main" id="{6C53F320-4B3F-9A47-0829-FB6FF02F5907}"/>
              </a:ext>
            </a:extLst>
          </p:cNvPr>
          <p:cNvPicPr>
            <a:picLocks noChangeAspect="1"/>
          </p:cNvPicPr>
          <p:nvPr/>
        </p:nvPicPr>
        <p:blipFill>
          <a:blip r:embed="rId5"/>
          <a:stretch>
            <a:fillRect/>
          </a:stretch>
        </p:blipFill>
        <p:spPr>
          <a:xfrm>
            <a:off x="8635153" y="3181152"/>
            <a:ext cx="2448219" cy="2859628"/>
          </a:xfrm>
          <a:prstGeom prst="rect">
            <a:avLst/>
          </a:prstGeom>
        </p:spPr>
      </p:pic>
      <p:sp>
        <p:nvSpPr>
          <p:cNvPr id="7" name="TextBox 6">
            <a:extLst>
              <a:ext uri="{FF2B5EF4-FFF2-40B4-BE49-F238E27FC236}">
                <a16:creationId xmlns:a16="http://schemas.microsoft.com/office/drawing/2014/main" id="{AD6CF0A9-F471-4854-FA74-F31986C15BD2}"/>
              </a:ext>
            </a:extLst>
          </p:cNvPr>
          <p:cNvSpPr txBox="1"/>
          <p:nvPr/>
        </p:nvSpPr>
        <p:spPr>
          <a:xfrm>
            <a:off x="838200" y="3281089"/>
            <a:ext cx="6988892" cy="2575859"/>
          </a:xfrm>
          <a:prstGeom prst="rect">
            <a:avLst/>
          </a:prstGeom>
        </p:spPr>
        <p:txBody>
          <a:bodyPr vert="horz" lIns="91440" tIns="45720" rIns="91440" bIns="45720" rtlCol="0">
            <a:noAutofit/>
          </a:bodyPr>
          <a:lstStyle>
            <a:lvl1pPr marL="793750" indent="-342900" defTabSz="914377">
              <a:lnSpc>
                <a:spcPct val="100000"/>
              </a:lnSpc>
              <a:spcBef>
                <a:spcPts val="1000"/>
              </a:spcBef>
              <a:buFont typeface="Arial" panose="020B0604020202020204" pitchFamily="34" charset="0"/>
              <a:buChar char="•"/>
              <a:defRPr sz="2400">
                <a:latin typeface="Arial Nova Light" panose="020B0304020202020204" pitchFamily="34" charset="0"/>
              </a:defRPr>
            </a:lvl1pPr>
            <a:lvl2pPr marL="1250939" lvl="1" indent="-342900" defTabSz="914377">
              <a:lnSpc>
                <a:spcPct val="100000"/>
              </a:lnSpc>
              <a:spcBef>
                <a:spcPts val="500"/>
              </a:spcBef>
              <a:buFont typeface="Arial" panose="020B0604020202020204" pitchFamily="34" charset="0"/>
              <a:buChar char="•"/>
              <a:defRPr sz="2200">
                <a:latin typeface="Arial Nova Light" panose="020B0304020202020204" pitchFamily="34" charset="0"/>
              </a:defRPr>
            </a:lvl2pPr>
            <a:lvl3pPr marL="1142971" indent="-228594" defTabSz="914377">
              <a:lnSpc>
                <a:spcPct val="100000"/>
              </a:lnSpc>
              <a:spcBef>
                <a:spcPts val="500"/>
              </a:spcBef>
              <a:buFont typeface="Arial" panose="020B0604020202020204" pitchFamily="34" charset="0"/>
              <a:buChar char="•"/>
              <a:defRPr sz="2000">
                <a:latin typeface="Arial Nova Light" panose="020B0304020202020204" pitchFamily="34" charset="0"/>
              </a:defRPr>
            </a:lvl3pPr>
            <a:lvl4pPr marL="1600160" indent="-228594" defTabSz="914377">
              <a:lnSpc>
                <a:spcPct val="100000"/>
              </a:lnSpc>
              <a:spcBef>
                <a:spcPts val="500"/>
              </a:spcBef>
              <a:buFont typeface="Arial" panose="020B0604020202020204" pitchFamily="34" charset="0"/>
              <a:buChar char="•"/>
              <a:defRPr>
                <a:latin typeface="Arial Nova Light" panose="020B0304020202020204" pitchFamily="34" charset="0"/>
              </a:defRPr>
            </a:lvl4pPr>
            <a:lvl5pPr marL="2057349" indent="-228594" defTabSz="914377">
              <a:lnSpc>
                <a:spcPct val="100000"/>
              </a:lnSpc>
              <a:spcBef>
                <a:spcPts val="500"/>
              </a:spcBef>
              <a:buFont typeface="Arial" panose="020B0604020202020204" pitchFamily="34" charset="0"/>
              <a:buChar char="•"/>
              <a:defRPr sz="1600">
                <a:latin typeface="Arial Nova Light" panose="020B0304020202020204" pitchFamily="34" charset="0"/>
              </a:defRPr>
            </a:lvl5pPr>
            <a:lvl6pPr marL="2514537" indent="-228594" defTabSz="914377">
              <a:lnSpc>
                <a:spcPct val="90000"/>
              </a:lnSpc>
              <a:spcBef>
                <a:spcPts val="500"/>
              </a:spcBef>
              <a:buFont typeface="Arial" panose="020B0604020202020204" pitchFamily="34" charset="0"/>
              <a:buChar char="•"/>
            </a:lvl6pPr>
            <a:lvl7pPr marL="2971726" indent="-228594" defTabSz="914377">
              <a:lnSpc>
                <a:spcPct val="90000"/>
              </a:lnSpc>
              <a:spcBef>
                <a:spcPts val="500"/>
              </a:spcBef>
              <a:buFont typeface="Arial" panose="020B0604020202020204" pitchFamily="34" charset="0"/>
              <a:buChar char="•"/>
            </a:lvl7pPr>
            <a:lvl8pPr marL="3428914" indent="-228594" defTabSz="914377">
              <a:lnSpc>
                <a:spcPct val="90000"/>
              </a:lnSpc>
              <a:spcBef>
                <a:spcPts val="500"/>
              </a:spcBef>
              <a:buFont typeface="Arial" panose="020B0604020202020204" pitchFamily="34" charset="0"/>
              <a:buChar char="•"/>
            </a:lvl8pPr>
            <a:lvl9pPr marL="3886103" indent="-228594" defTabSz="914377">
              <a:lnSpc>
                <a:spcPct val="90000"/>
              </a:lnSpc>
              <a:spcBef>
                <a:spcPts val="500"/>
              </a:spcBef>
              <a:buFont typeface="Arial" panose="020B0604020202020204" pitchFamily="34" charset="0"/>
              <a:buChar char="•"/>
            </a:lvl9pPr>
          </a:lstStyle>
          <a:p>
            <a:pPr marL="793750" lvl="1">
              <a:spcBef>
                <a:spcPts val="1000"/>
              </a:spcBef>
            </a:pPr>
            <a:r>
              <a:rPr lang="en-GB" sz="2400" dirty="0"/>
              <a:t>Symptoms of Carcinoid Syndrome can include flushed skin, diarrhoea, fatigue and fluid retention</a:t>
            </a:r>
          </a:p>
          <a:p>
            <a:pPr marL="793750" lvl="1">
              <a:spcBef>
                <a:spcPts val="1000"/>
              </a:spcBef>
            </a:pPr>
            <a:endParaRPr lang="en-GB" sz="2400" dirty="0"/>
          </a:p>
          <a:p>
            <a:pPr marL="793750" lvl="1">
              <a:spcBef>
                <a:spcPts val="1000"/>
              </a:spcBef>
            </a:pPr>
            <a:r>
              <a:rPr lang="en-GB" sz="2400" dirty="0"/>
              <a:t>For this reason, some NENs were historically referred to as carcinoid tumours</a:t>
            </a:r>
          </a:p>
          <a:p>
            <a:pPr lvl="1"/>
            <a:endParaRPr lang="en-GB" dirty="0"/>
          </a:p>
          <a:p>
            <a:pPr lvl="1"/>
            <a:endParaRPr lang="en-GB" dirty="0"/>
          </a:p>
        </p:txBody>
      </p:sp>
      <p:pic>
        <p:nvPicPr>
          <p:cNvPr id="9" name="Audio 8">
            <a:hlinkClick r:id="" action="ppaction://media"/>
            <a:extLst>
              <a:ext uri="{FF2B5EF4-FFF2-40B4-BE49-F238E27FC236}">
                <a16:creationId xmlns:a16="http://schemas.microsoft.com/office/drawing/2014/main" id="{6C80CD11-EF9D-D9E9-B113-E3AB124584D4}"/>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1029984588"/>
      </p:ext>
    </p:extLst>
  </p:cSld>
  <p:clrMapOvr>
    <a:masterClrMapping/>
  </p:clrMapOvr>
  <mc:AlternateContent xmlns:mc="http://schemas.openxmlformats.org/markup-compatibility/2006" xmlns:p14="http://schemas.microsoft.com/office/powerpoint/2010/main">
    <mc:Choice Requires="p14">
      <p:transition spd="slow" p14:dur="2000" advTm="13606"/>
    </mc:Choice>
    <mc:Fallback xmlns="">
      <p:transition spd="slow" advTm="136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bdc170815585a9c29006cee6d78d5e53">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6ab3f948de4ed40b574de1c23bed44cb"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7274265-79A6-45C4-92A7-09460DE6A0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72024DB-DD24-419A-AD51-AA142FDF4A48}">
  <ds:schemaRefs>
    <ds:schemaRef ds:uri="d90b2148-dfd5-4925-bdbf-65fefdd6aea1"/>
    <ds:schemaRef ds:uri="http://schemas.microsoft.com/office/2006/documentManagement/types"/>
    <ds:schemaRef ds:uri="http://purl.org/dc/dcmitype/"/>
    <ds:schemaRef ds:uri="http://schemas.microsoft.com/office/2006/metadata/properties"/>
    <ds:schemaRef ds:uri="7b410ab3-33f9-46b0-a7e8-8030da7493ff"/>
    <ds:schemaRef ds:uri="http://schemas.microsoft.com/sharepoint/v3"/>
    <ds:schemaRef ds:uri="http://purl.org/dc/terms/"/>
    <ds:schemaRef ds:uri="http://schemas.microsoft.com/office/infopath/2007/PartnerControls"/>
    <ds:schemaRef ds:uri="http://purl.org/dc/elements/1.1/"/>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36F44F45-0509-448F-B700-00270167C31B}">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23641</TotalTime>
  <Words>4715</Words>
  <Application>Microsoft Office PowerPoint</Application>
  <PresentationFormat>Widescreen</PresentationFormat>
  <Paragraphs>469</Paragraphs>
  <Slides>41</Slides>
  <Notes>41</Notes>
  <HiddenSlides>0</HiddenSlides>
  <MMClips>41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41</vt:i4>
      </vt:variant>
    </vt:vector>
  </HeadingPairs>
  <TitlesOfParts>
    <vt:vector size="49" baseType="lpstr">
      <vt:lpstr>ＭＳ Ｐゴシック</vt:lpstr>
      <vt:lpstr>Arial</vt:lpstr>
      <vt:lpstr>Arial Nova</vt:lpstr>
      <vt:lpstr>Arial Nova Light</vt:lpstr>
      <vt:lpstr>Calibri</vt:lpstr>
      <vt:lpstr>Segoe UI</vt:lpstr>
      <vt:lpstr>Segoe UI Semibold</vt:lpstr>
      <vt:lpstr>NDRS</vt:lpstr>
      <vt:lpstr>National Disease Registration Service (NDRS)</vt:lpstr>
      <vt:lpstr>Agenda</vt:lpstr>
      <vt:lpstr>Neuroendocrine neoplasms</vt:lpstr>
      <vt:lpstr>Neuroendocrine - Overview</vt:lpstr>
      <vt:lpstr>Neuroendocrine - Overview</vt:lpstr>
      <vt:lpstr>Neuroendocrine - Overview</vt:lpstr>
      <vt:lpstr>Neuroendocrine - Overview</vt:lpstr>
      <vt:lpstr>Neuroendocrine - Overview</vt:lpstr>
      <vt:lpstr>Neuroendocrine - Overview</vt:lpstr>
      <vt:lpstr>Neuroendocrine - Morphology</vt:lpstr>
      <vt:lpstr>Neuroendocrine - Lung</vt:lpstr>
      <vt:lpstr>Neuroendocrine - Lung</vt:lpstr>
      <vt:lpstr>Neuroendocrine – Stomach</vt:lpstr>
      <vt:lpstr>Neuroendocrine - Stomach</vt:lpstr>
      <vt:lpstr>Neuroendocrine - Stomach</vt:lpstr>
      <vt:lpstr>Neuroendocrine – Pancreas</vt:lpstr>
      <vt:lpstr>Neuroendocrine – Pancreas</vt:lpstr>
      <vt:lpstr>Neuroendocrine – Pancreas</vt:lpstr>
      <vt:lpstr>Neuroendocrine – Pancreas</vt:lpstr>
      <vt:lpstr>Neuroendocrine – Small intestine</vt:lpstr>
      <vt:lpstr>Neuroendocrine – Small intestine</vt:lpstr>
      <vt:lpstr>Neuroendocrine – Small intestine</vt:lpstr>
      <vt:lpstr>Neuroendocrine – Large intestine, appendix &amp; rectum</vt:lpstr>
      <vt:lpstr>Neuroendocrine – Large intestine, appendix &amp; rectum</vt:lpstr>
      <vt:lpstr>Neuroendocrine – Large intestine, appendix &amp; rectum</vt:lpstr>
      <vt:lpstr>Neuroendocrine – Skin</vt:lpstr>
      <vt:lpstr>Neuroendocrine – Skin</vt:lpstr>
      <vt:lpstr>Neuroendocrine – Skin</vt:lpstr>
      <vt:lpstr>Neuroendocrine – Adrenal glands</vt:lpstr>
      <vt:lpstr>Neuroendocrine – Adrenal glands</vt:lpstr>
      <vt:lpstr>Neuroendocrine – Pituitary gland</vt:lpstr>
      <vt:lpstr>Neuroendocrine – Pituitary gland</vt:lpstr>
      <vt:lpstr>Neuroendocrine – Prostate</vt:lpstr>
      <vt:lpstr>Neuroendocrine – Prostate</vt:lpstr>
      <vt:lpstr>Neuroendocrine – Prostate</vt:lpstr>
      <vt:lpstr>Neuroendocrine – Other sites</vt:lpstr>
      <vt:lpstr>Neuroendocrine – Other sites</vt:lpstr>
      <vt:lpstr>Neuroendocrine – Other sites</vt:lpstr>
      <vt:lpstr>Neuroendocrine – Other sites</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cp:lastModifiedBy>
  <cp:revision>213</cp:revision>
  <dcterms:created xsi:type="dcterms:W3CDTF">2021-02-08T11:29:00Z</dcterms:created>
  <dcterms:modified xsi:type="dcterms:W3CDTF">2025-12-03T12:56:35Z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