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4"/>
  </p:notesMasterIdLst>
  <p:handoutMasterIdLst>
    <p:handoutMasterId r:id="rId35"/>
  </p:handoutMasterIdLst>
  <p:sldIdLst>
    <p:sldId id="265" r:id="rId5"/>
    <p:sldId id="583" r:id="rId6"/>
    <p:sldId id="271" r:id="rId7"/>
    <p:sldId id="266" r:id="rId8"/>
    <p:sldId id="589" r:id="rId9"/>
    <p:sldId id="727" r:id="rId10"/>
    <p:sldId id="588" r:id="rId11"/>
    <p:sldId id="739" r:id="rId12"/>
    <p:sldId id="594" r:id="rId13"/>
    <p:sldId id="740" r:id="rId14"/>
    <p:sldId id="741" r:id="rId15"/>
    <p:sldId id="593" r:id="rId16"/>
    <p:sldId id="743" r:id="rId17"/>
    <p:sldId id="725" r:id="rId18"/>
    <p:sldId id="742" r:id="rId19"/>
    <p:sldId id="724" r:id="rId20"/>
    <p:sldId id="726" r:id="rId21"/>
    <p:sldId id="738" r:id="rId22"/>
    <p:sldId id="722" r:id="rId23"/>
    <p:sldId id="731" r:id="rId24"/>
    <p:sldId id="729" r:id="rId25"/>
    <p:sldId id="734" r:id="rId26"/>
    <p:sldId id="736" r:id="rId27"/>
    <p:sldId id="737" r:id="rId28"/>
    <p:sldId id="721" r:id="rId29"/>
    <p:sldId id="607" r:id="rId30"/>
    <p:sldId id="744" r:id="rId31"/>
    <p:sldId id="578" r:id="rId32"/>
    <p:sldId id="730" r:id="rId33"/>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65"/>
            <p14:sldId id="583"/>
            <p14:sldId id="271"/>
            <p14:sldId id="266"/>
            <p14:sldId id="589"/>
            <p14:sldId id="727"/>
            <p14:sldId id="588"/>
            <p14:sldId id="739"/>
            <p14:sldId id="594"/>
            <p14:sldId id="740"/>
            <p14:sldId id="741"/>
            <p14:sldId id="593"/>
            <p14:sldId id="743"/>
            <p14:sldId id="725"/>
            <p14:sldId id="742"/>
            <p14:sldId id="724"/>
            <p14:sldId id="726"/>
            <p14:sldId id="738"/>
            <p14:sldId id="722"/>
            <p14:sldId id="731"/>
            <p14:sldId id="729"/>
            <p14:sldId id="734"/>
            <p14:sldId id="736"/>
            <p14:sldId id="737"/>
            <p14:sldId id="721"/>
            <p14:sldId id="607"/>
            <p14:sldId id="744"/>
            <p14:sldId id="578"/>
            <p14:sldId id="73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A8AA"/>
    <a:srgbClr val="329E6A"/>
    <a:srgbClr val="228789"/>
    <a:srgbClr val="E8F1F1"/>
    <a:srgbClr val="425563"/>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406" autoAdjust="0"/>
    <p:restoredTop sz="83172" autoAdjust="0"/>
  </p:normalViewPr>
  <p:slideViewPr>
    <p:cSldViewPr snapToGrid="0">
      <p:cViewPr varScale="1">
        <p:scale>
          <a:sx n="94" d="100"/>
          <a:sy n="94" d="100"/>
        </p:scale>
        <p:origin x="66" y="42"/>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 X26)" userId="58af0019-3a7b-47f8-8975-8ac0a0ea5bbf" providerId="ADAL" clId="{19DAC4EB-3611-4142-A7C6-E57F3C59FD98}"/>
    <pc:docChg chg="mod">
      <pc:chgData name="MOLLETT, Marianne (NHS ENGLAND - X26)" userId="58af0019-3a7b-47f8-8975-8ac0a0ea5bbf" providerId="ADAL" clId="{19DAC4EB-3611-4142-A7C6-E57F3C59FD98}" dt="2024-07-24T12:01:24.095"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24/07/2024</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24/07/2024</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on tumours in Children, Teenagers and Young Adults, which has been designed to help Cancer Administration staff gain a better understanding of these tumours, the data requirements and the terminology used by the clinical teams.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40607868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meaning that a non-Hodgkin lymphoma in a child would be staged using the Murphy St Jude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3214825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a Hodgkin lymphoma would be staged using the Ann Arbor staging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35552409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Leukaemias also have their own training module.  Most leukaemias are not considered stageable with the exception of chronic lymphocytic leukaemia.</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4136104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CLL in children is </a:t>
            </a:r>
            <a:r>
              <a:rPr lang="en-GB" i="1" dirty="0"/>
              <a:t>extremely</a:t>
            </a:r>
            <a:r>
              <a:rPr lang="en-GB" dirty="0"/>
              <a:t> rare, the Binet stage for CLL is shown here for information</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24281810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Wilms tumours are covered in the Urology – Kidney training module. A Wilms staging data sheet is available at the link shown …</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38276434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but is also included here for ease.</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38918179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Neuroblastomas may develop anywhere in the body but tend to present in the adrenal glands, in the tissue at the back of the abdomen or in the nasal cavity.  Morphology codes are shown here…</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39677136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the relevant topographical ICD 10 codes are shown here.  All neuroblastomas must be recorded in your cancer management system and require an International Neuroblastoma Risk Group stage.  A Neuroblastoma staging sheet for clinical use may be downloaded from the link shown…</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42275377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but is included here for information</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10590018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chemeClr val="tx1"/>
                </a:solidFill>
              </a:rPr>
              <a:t>Recording of hepatoblastomas is covered in the HPB training module.  Hepatoblastomas in children, teenagers and young adults require a PRETEXT stage.</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2501665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In this module we’ll briefly look at the sites where CTYA disease may arise and provide relevant information on recording specific diseases.  This module can be paused at any time.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25030421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chemeClr val="tx1"/>
                </a:solidFill>
              </a:rPr>
              <a:t>Where applicable, any annotation must be recorded for Pretext staging </a:t>
            </a:r>
            <a:r>
              <a:rPr lang="en-GB" i="1" dirty="0">
                <a:solidFill>
                  <a:schemeClr val="tx1"/>
                </a:solidFill>
              </a:rPr>
              <a:t>in addition </a:t>
            </a:r>
            <a:r>
              <a:rPr lang="en-GB" i="0" dirty="0">
                <a:solidFill>
                  <a:schemeClr val="tx1"/>
                </a:solidFill>
              </a:rPr>
              <a:t>to</a:t>
            </a:r>
            <a:r>
              <a:rPr lang="en-GB" i="1" dirty="0">
                <a:solidFill>
                  <a:schemeClr val="tx1"/>
                </a:solidFill>
              </a:rPr>
              <a:t> </a:t>
            </a:r>
            <a:r>
              <a:rPr lang="en-GB" dirty="0">
                <a:solidFill>
                  <a:schemeClr val="tx1"/>
                </a:solidFill>
              </a:rPr>
              <a:t>the stage</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29013016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Retinoblastomas develop inside the eye.  Morphological type may vary but they are always ICD10 coded to C69.2</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31222900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retinoblastomas must be staged using UICC TNM v8.  A Retinoblastoma staging sheet can be downloaded at the link shown.</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33092797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Retinoblastomas are </a:t>
            </a:r>
            <a:r>
              <a:rPr lang="en-GB" i="1" dirty="0"/>
              <a:t>also</a:t>
            </a:r>
            <a:r>
              <a:rPr lang="en-GB" dirty="0"/>
              <a:t> assessed for risk grouping using the ICRB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23072078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After treatment, Retinoblastomas will need an ISSRA classification.</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19946730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recording of Osteosarcomas is covered in the Sarcoma training module.  A staging data sheet for Bone tumours may be downloaded at the link shown.</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14621773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Details on recording soft tissue sarcomas can also be found in the Sarcoma training module.  While not all soft tissue sarcomas are stageable, those that are will require a TNM stage.  A Rhabdomyosarcoma and other soft tissue sarcomas staging sheet is available at the link shown.</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36430226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Rhabdomyosarcoma </a:t>
            </a:r>
            <a:r>
              <a:rPr lang="en-GB" i="0" dirty="0"/>
              <a:t>also</a:t>
            </a:r>
            <a:r>
              <a:rPr lang="en-GB" dirty="0"/>
              <a:t> require an IRS Group classification as well as a determination of favourable or unfavourable disease site.</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23500079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23831872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We’ll start with an overview of CTYA disease…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501361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 The first criteria being the age ranges at which a patient is considered to be a young adult, teenager or child.</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4412380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CTYA may encompass cancers in many different body sites.  Where possible, links will be provided to the site-specific training.  Where this isn’t possible, basic information will be provided on recording the disease.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29183069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While cancers in children, teenagers and young adults are still rare, when they </a:t>
            </a:r>
            <a:r>
              <a:rPr lang="en-GB" b="0" i="1" dirty="0"/>
              <a:t>do</a:t>
            </a:r>
            <a:r>
              <a:rPr lang="en-GB" dirty="0"/>
              <a:t> arise those cancers are likely to be on this list … which we’ll now look at in order</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13272331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Recording of brain and central nervous system tumours is covered in a site-specific module available on the NDRS website.  Please be aware that although most brain tumours are not considered stageable, medulloblastomas and other specified tumours </a:t>
            </a:r>
            <a:r>
              <a:rPr lang="en-GB" i="1" dirty="0"/>
              <a:t>do</a:t>
            </a:r>
            <a:r>
              <a:rPr lang="en-GB" dirty="0"/>
              <a:t> require a Chang stage.  A Chang stage data sheet for clinical use may be downloaded at the link shown…</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39016421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but is included here for information</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974399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Lymphomas are covered in the Lymphoma training module.  Please note that staging systems may vary depending on the type of lymphoma and the age of the patient…</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18632593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24/07/2024</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24/07/2024</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24/07/2024</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24/07/2024</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24/07/2024</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24/07/2024</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image" Target="../media/image9.pn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image" Target="../media/image10.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11.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image" Target="../media/image13.jpg"/><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hyperlink" Target="https://digital.nhs.uk/ndrs/data/cancer-data-training-materials/staging-sheets" TargetMode="External"/><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14.png"/><Relationship Id="rId5" Type="http://schemas.openxmlformats.org/officeDocument/2006/relationships/image" Target="../media/image13.jp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2.png"/><Relationship Id="rId5" Type="http://schemas.openxmlformats.org/officeDocument/2006/relationships/image" Target="../media/image15.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15.png"/><Relationship Id="rId5" Type="http://schemas.openxmlformats.org/officeDocument/2006/relationships/hyperlink" Target="https://digital.nhs.uk/ndrs/data/cancer-data-training-materials/staging-sheets" TargetMode="External"/><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image" Target="../media/image17.png"/><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image" Target="../media/image18.png"/><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hyperlink" Target="https://digital.nhs.uk/ndrs/data/cancer-data-training-materials/staging-sheets" TargetMode="External"/><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hyperlink" Target="https://digital.nhs.uk/ndrs/data/cancer-data-training-materials" TargetMode="External"/><Relationship Id="rId5" Type="http://schemas.openxmlformats.org/officeDocument/2006/relationships/image" Target="../media/image20.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20.png"/><Relationship Id="rId5" Type="http://schemas.openxmlformats.org/officeDocument/2006/relationships/hyperlink" Target="https://digital.nhs.uk/ndrs/data/cancer-data-training-materials/staging-sheets" TargetMode="External"/><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20.png"/><Relationship Id="rId5" Type="http://schemas.openxmlformats.org/officeDocument/2006/relationships/image" Target="../media/image21.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22.png"/><Relationship Id="rId5" Type="http://schemas.openxmlformats.org/officeDocument/2006/relationships/image" Target="../media/image20.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image" Target="../media/image23.tiff"/><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hyperlink" Target="https://digital.nhs.uk/ndrs/data/cancer-data-training-materials/staging-sheets" TargetMode="External"/><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image" Target="../media/image24.tiff"/><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hyperlink" Target="https://digital.nhs.uk/ndrs/data/cancer-data-training-materials/staging-sheets" TargetMode="External"/><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image" Target="../media/image26.png"/><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25.png"/><Relationship Id="rId5" Type="http://schemas.openxmlformats.org/officeDocument/2006/relationships/image" Target="../media/image24.tiff"/><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2.png"/><Relationship Id="rId5" Type="http://schemas.openxmlformats.org/officeDocument/2006/relationships/image" Target="../media/image27.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29.xml"/><Relationship Id="rId9" Type="http://schemas.openxmlformats.org/officeDocument/2006/relationships/hyperlink" Target="mailto:p.stacey@nhs.net"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hyperlink" Target="https://digital.nhs.uk/ndrs/data/cancer-data-training-materials/staging-sheets" TargetMode="External"/><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image" Target="../media/image8.sv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7.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p:txBody>
          <a:bodyPr>
            <a:normAutofit/>
          </a:bodyPr>
          <a:lstStyle/>
          <a:p>
            <a:r>
              <a:rPr lang="en-GB" sz="3200" dirty="0"/>
              <a:t>Children, Teenagers &amp; Young Adults (CTYA) Key Points</a:t>
            </a:r>
          </a:p>
          <a:p>
            <a:r>
              <a:rPr lang="en-GB" sz="3200" dirty="0"/>
              <a:t>v2 July 2024</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24/07/2024</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22" name="Audio 21">
            <a:hlinkClick r:id="" action="ppaction://media"/>
            <a:extLst>
              <a:ext uri="{FF2B5EF4-FFF2-40B4-BE49-F238E27FC236}">
                <a16:creationId xmlns:a16="http://schemas.microsoft.com/office/drawing/2014/main" id="{5CB8BC9D-A36D-08F0-244A-291E01AB5376}"/>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57499858"/>
      </p:ext>
    </p:extLst>
  </p:cSld>
  <p:clrMapOvr>
    <a:masterClrMapping/>
  </p:clrMapOvr>
  <mc:AlternateContent xmlns:mc="http://schemas.openxmlformats.org/markup-compatibility/2006" xmlns:p14="http://schemas.microsoft.com/office/powerpoint/2010/main">
    <mc:Choice Requires="p14">
      <p:transition spd="slow" p14:dur="2000" advTm="18333"/>
    </mc:Choice>
    <mc:Fallback xmlns="">
      <p:transition spd="slow" advTm="183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Lymphoma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73367"/>
            <a:ext cx="6830568" cy="4741453"/>
          </a:xfrm>
        </p:spPr>
        <p:txBody>
          <a:bodyPr>
            <a:normAutofit/>
          </a:bodyPr>
          <a:lstStyle/>
          <a:p>
            <a:pPr marL="0" indent="0">
              <a:buNone/>
            </a:pPr>
            <a:r>
              <a:rPr lang="en-GB" dirty="0">
                <a:latin typeface="+mn-lt"/>
              </a:rPr>
              <a:t>Murphy St Jude classification</a:t>
            </a:r>
          </a:p>
          <a:p>
            <a:endParaRPr lang="en-GB" dirty="0">
              <a:latin typeface="+mn-lt"/>
            </a:endParaRP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grpSp>
        <p:nvGrpSpPr>
          <p:cNvPr id="7" name="Group 6">
            <a:extLst>
              <a:ext uri="{FF2B5EF4-FFF2-40B4-BE49-F238E27FC236}">
                <a16:creationId xmlns:a16="http://schemas.microsoft.com/office/drawing/2014/main" id="{57CE0EB0-B56F-6727-3819-8AB6B8C4BC0E}"/>
              </a:ext>
            </a:extLst>
          </p:cNvPr>
          <p:cNvGrpSpPr/>
          <p:nvPr/>
        </p:nvGrpSpPr>
        <p:grpSpPr>
          <a:xfrm>
            <a:off x="8241362" y="1468437"/>
            <a:ext cx="3566439" cy="4743985"/>
            <a:chOff x="5135220" y="1052736"/>
            <a:chExt cx="4008780" cy="5332375"/>
          </a:xfrm>
        </p:grpSpPr>
        <p:pic>
          <p:nvPicPr>
            <p:cNvPr id="8" name="Graphic 7">
              <a:extLst>
                <a:ext uri="{FF2B5EF4-FFF2-40B4-BE49-F238E27FC236}">
                  <a16:creationId xmlns:a16="http://schemas.microsoft.com/office/drawing/2014/main" id="{977BB926-F72C-0EA5-DB48-8137A4AD721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31" y="1052736"/>
              <a:ext cx="3582336" cy="5112568"/>
            </a:xfrm>
            <a:prstGeom prst="rect">
              <a:avLst/>
            </a:prstGeom>
          </p:spPr>
        </p:pic>
        <p:sp>
          <p:nvSpPr>
            <p:cNvPr id="9" name="Rectangle 8">
              <a:extLst>
                <a:ext uri="{FF2B5EF4-FFF2-40B4-BE49-F238E27FC236}">
                  <a16:creationId xmlns:a16="http://schemas.microsoft.com/office/drawing/2014/main" id="{599FC5B7-4571-BFBB-6D04-88AD5803D69C}"/>
                </a:ext>
              </a:extLst>
            </p:cNvPr>
            <p:cNvSpPr/>
            <p:nvPr/>
          </p:nvSpPr>
          <p:spPr>
            <a:xfrm>
              <a:off x="5135220" y="5985001"/>
              <a:ext cx="4008780" cy="400110"/>
            </a:xfrm>
            <a:prstGeom prst="rect">
              <a:avLst/>
            </a:prstGeom>
          </p:spPr>
          <p:txBody>
            <a:bodyPr wrap="square">
              <a:spAutoFit/>
            </a:bodyPr>
            <a:lstStyle/>
            <a:p>
              <a:r>
                <a:rPr lang="en-US" sz="1000" dirty="0"/>
                <a:t>http://</a:t>
              </a:r>
              <a:r>
                <a:rPr lang="en-US" sz="1000" dirty="0" err="1"/>
                <a:t>training.seer.cancer.gov</a:t>
              </a:r>
              <a:r>
                <a:rPr lang="en-US" sz="1000" dirty="0"/>
                <a:t>/ss_module08_lymph_leuk/lymph_unit02_sec02_reg_lns.html</a:t>
              </a:r>
            </a:p>
          </p:txBody>
        </p:sp>
      </p:grpSp>
      <p:pic>
        <p:nvPicPr>
          <p:cNvPr id="11" name="Picture 10">
            <a:extLst>
              <a:ext uri="{FF2B5EF4-FFF2-40B4-BE49-F238E27FC236}">
                <a16:creationId xmlns:a16="http://schemas.microsoft.com/office/drawing/2014/main" id="{022C691E-3D49-2441-6F78-4AFBD275AEF1}"/>
              </a:ext>
            </a:extLst>
          </p:cNvPr>
          <p:cNvPicPr>
            <a:picLocks noChangeAspect="1"/>
          </p:cNvPicPr>
          <p:nvPr/>
        </p:nvPicPr>
        <p:blipFill>
          <a:blip r:embed="rId7"/>
          <a:stretch>
            <a:fillRect/>
          </a:stretch>
        </p:blipFill>
        <p:spPr>
          <a:xfrm>
            <a:off x="261073" y="2289380"/>
            <a:ext cx="8131096" cy="2637975"/>
          </a:xfrm>
          <a:prstGeom prst="rect">
            <a:avLst/>
          </a:prstGeom>
        </p:spPr>
      </p:pic>
      <p:pic>
        <p:nvPicPr>
          <p:cNvPr id="16" name="Audio 15">
            <a:hlinkClick r:id="" action="ppaction://media"/>
            <a:extLst>
              <a:ext uri="{FF2B5EF4-FFF2-40B4-BE49-F238E27FC236}">
                <a16:creationId xmlns:a16="http://schemas.microsoft.com/office/drawing/2014/main" id="{B55A299D-0A47-8743-EE1D-9D413CE153AF}"/>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304488656"/>
      </p:ext>
    </p:extLst>
  </p:cSld>
  <p:clrMapOvr>
    <a:masterClrMapping/>
  </p:clrMapOvr>
  <mc:AlternateContent xmlns:mc="http://schemas.openxmlformats.org/markup-compatibility/2006" xmlns:p14="http://schemas.microsoft.com/office/powerpoint/2010/main">
    <mc:Choice Requires="p14">
      <p:transition spd="slow" p14:dur="2000" advTm="8990"/>
    </mc:Choice>
    <mc:Fallback xmlns="">
      <p:transition spd="slow" advTm="89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Lymphoma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73367"/>
            <a:ext cx="6830568" cy="4741453"/>
          </a:xfrm>
        </p:spPr>
        <p:txBody>
          <a:bodyPr>
            <a:normAutofit/>
          </a:bodyPr>
          <a:lstStyle/>
          <a:p>
            <a:pPr marL="0" indent="0">
              <a:buNone/>
            </a:pPr>
            <a:r>
              <a:rPr lang="en-GB" dirty="0">
                <a:latin typeface="+mn-lt"/>
              </a:rPr>
              <a:t>Ann Arbor staging system</a:t>
            </a:r>
          </a:p>
          <a:p>
            <a:endParaRPr lang="en-GB" dirty="0">
              <a:latin typeface="+mn-lt"/>
            </a:endParaRP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grpSp>
        <p:nvGrpSpPr>
          <p:cNvPr id="7" name="Group 6">
            <a:extLst>
              <a:ext uri="{FF2B5EF4-FFF2-40B4-BE49-F238E27FC236}">
                <a16:creationId xmlns:a16="http://schemas.microsoft.com/office/drawing/2014/main" id="{57CE0EB0-B56F-6727-3819-8AB6B8C4BC0E}"/>
              </a:ext>
            </a:extLst>
          </p:cNvPr>
          <p:cNvGrpSpPr/>
          <p:nvPr/>
        </p:nvGrpSpPr>
        <p:grpSpPr>
          <a:xfrm>
            <a:off x="8241362" y="1468437"/>
            <a:ext cx="3566439" cy="4743985"/>
            <a:chOff x="5135220" y="1052736"/>
            <a:chExt cx="4008780" cy="5332375"/>
          </a:xfrm>
        </p:grpSpPr>
        <p:pic>
          <p:nvPicPr>
            <p:cNvPr id="8" name="Graphic 7">
              <a:extLst>
                <a:ext uri="{FF2B5EF4-FFF2-40B4-BE49-F238E27FC236}">
                  <a16:creationId xmlns:a16="http://schemas.microsoft.com/office/drawing/2014/main" id="{977BB926-F72C-0EA5-DB48-8137A4AD721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31" y="1052736"/>
              <a:ext cx="3582336" cy="5112568"/>
            </a:xfrm>
            <a:prstGeom prst="rect">
              <a:avLst/>
            </a:prstGeom>
          </p:spPr>
        </p:pic>
        <p:sp>
          <p:nvSpPr>
            <p:cNvPr id="9" name="Rectangle 8">
              <a:extLst>
                <a:ext uri="{FF2B5EF4-FFF2-40B4-BE49-F238E27FC236}">
                  <a16:creationId xmlns:a16="http://schemas.microsoft.com/office/drawing/2014/main" id="{599FC5B7-4571-BFBB-6D04-88AD5803D69C}"/>
                </a:ext>
              </a:extLst>
            </p:cNvPr>
            <p:cNvSpPr/>
            <p:nvPr/>
          </p:nvSpPr>
          <p:spPr>
            <a:xfrm>
              <a:off x="5135220" y="5985001"/>
              <a:ext cx="4008780" cy="400110"/>
            </a:xfrm>
            <a:prstGeom prst="rect">
              <a:avLst/>
            </a:prstGeom>
          </p:spPr>
          <p:txBody>
            <a:bodyPr wrap="square">
              <a:spAutoFit/>
            </a:bodyPr>
            <a:lstStyle/>
            <a:p>
              <a:r>
                <a:rPr lang="en-US" sz="1000" dirty="0"/>
                <a:t>http://</a:t>
              </a:r>
              <a:r>
                <a:rPr lang="en-US" sz="1000" dirty="0" err="1"/>
                <a:t>training.seer.cancer.gov</a:t>
              </a:r>
              <a:r>
                <a:rPr lang="en-US" sz="1000" dirty="0"/>
                <a:t>/ss_module08_lymph_leuk/lymph_unit02_sec02_reg_lns.html</a:t>
              </a:r>
            </a:p>
          </p:txBody>
        </p:sp>
      </p:grpSp>
      <p:pic>
        <p:nvPicPr>
          <p:cNvPr id="11" name="Picture 10">
            <a:extLst>
              <a:ext uri="{FF2B5EF4-FFF2-40B4-BE49-F238E27FC236}">
                <a16:creationId xmlns:a16="http://schemas.microsoft.com/office/drawing/2014/main" id="{789D79DB-C65B-F25B-D955-F0D046991C25}"/>
              </a:ext>
            </a:extLst>
          </p:cNvPr>
          <p:cNvPicPr>
            <a:picLocks noChangeAspect="1"/>
          </p:cNvPicPr>
          <p:nvPr/>
        </p:nvPicPr>
        <p:blipFill>
          <a:blip r:embed="rId7"/>
          <a:stretch>
            <a:fillRect/>
          </a:stretch>
        </p:blipFill>
        <p:spPr>
          <a:xfrm>
            <a:off x="609618" y="1957462"/>
            <a:ext cx="7457536" cy="4254960"/>
          </a:xfrm>
          <a:prstGeom prst="rect">
            <a:avLst/>
          </a:prstGeom>
        </p:spPr>
      </p:pic>
      <p:pic>
        <p:nvPicPr>
          <p:cNvPr id="16" name="Audio 15">
            <a:hlinkClick r:id="" action="ppaction://media"/>
            <a:extLst>
              <a:ext uri="{FF2B5EF4-FFF2-40B4-BE49-F238E27FC236}">
                <a16:creationId xmlns:a16="http://schemas.microsoft.com/office/drawing/2014/main" id="{73DC6D97-92BA-1ED2-6834-B509D03CEE09}"/>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446914015"/>
      </p:ext>
    </p:extLst>
  </p:cSld>
  <p:clrMapOvr>
    <a:masterClrMapping/>
  </p:clrMapOvr>
  <mc:AlternateContent xmlns:mc="http://schemas.openxmlformats.org/markup-compatibility/2006" xmlns:p14="http://schemas.microsoft.com/office/powerpoint/2010/main">
    <mc:Choice Requires="p14">
      <p:transition spd="slow" p14:dur="2000" advTm="8747"/>
    </mc:Choice>
    <mc:Fallback xmlns="">
      <p:transition spd="slow" advTm="87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Leukaemia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257288" cy="4741453"/>
          </a:xfrm>
        </p:spPr>
        <p:txBody>
          <a:bodyPr>
            <a:normAutofit fontScale="92500"/>
          </a:bodyPr>
          <a:lstStyle/>
          <a:p>
            <a:pPr marL="285750" indent="-285750"/>
            <a:r>
              <a:rPr lang="en-GB" dirty="0">
                <a:latin typeface="+mn-lt"/>
              </a:rPr>
              <a:t>Leukaemias developed in childhood may include Childhood Acute Lymphocytic Leukaemia (Childhood ALL) and Juvenile myelomonocytic leukaemia (JMML)</a:t>
            </a:r>
          </a:p>
          <a:p>
            <a:pPr marL="0" indent="0">
              <a:buNone/>
            </a:pPr>
            <a:endParaRPr lang="en-GB" dirty="0">
              <a:latin typeface="+mn-lt"/>
            </a:endParaRPr>
          </a:p>
          <a:p>
            <a:pPr marL="285750" indent="-285750"/>
            <a:r>
              <a:rPr lang="en-GB" dirty="0">
                <a:latin typeface="+mn-lt"/>
              </a:rPr>
              <a:t>For specific instructions on recording Leukaemia, please see the training module Haematology Leukaemia, available here: </a:t>
            </a:r>
            <a:r>
              <a:rPr lang="en-GB" dirty="0">
                <a:latin typeface="+mn-lt"/>
                <a:hlinkClick r:id="rId5"/>
              </a:rPr>
              <a:t>https://digital.nhs.uk/ndrs/data/cancer-data-training-materials</a:t>
            </a:r>
            <a:endParaRPr lang="en-GB" dirty="0">
              <a:latin typeface="+mn-lt"/>
            </a:endParaRPr>
          </a:p>
          <a:p>
            <a:pPr marL="285750" indent="-285750"/>
            <a:endParaRPr lang="en-GB" dirty="0">
              <a:latin typeface="+mn-lt"/>
            </a:endParaRPr>
          </a:p>
          <a:p>
            <a:pPr marL="285750" indent="-285750"/>
            <a:r>
              <a:rPr lang="en-GB" dirty="0">
                <a:latin typeface="+mn-lt"/>
              </a:rPr>
              <a:t>Most leukaemias are not considered stageable with the exception of chronic lymphocytic leukaemia (CLL)</a:t>
            </a:r>
          </a:p>
          <a:p>
            <a:pPr marL="285750" indent="-285750"/>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pic>
        <p:nvPicPr>
          <p:cNvPr id="8" name="Picture 7">
            <a:extLst>
              <a:ext uri="{FF2B5EF4-FFF2-40B4-BE49-F238E27FC236}">
                <a16:creationId xmlns:a16="http://schemas.microsoft.com/office/drawing/2014/main" id="{1C914FBB-3EBE-6FEB-01BC-ED918700D0BE}"/>
              </a:ext>
            </a:extLst>
          </p:cNvPr>
          <p:cNvPicPr>
            <a:picLocks noChangeAspect="1"/>
          </p:cNvPicPr>
          <p:nvPr/>
        </p:nvPicPr>
        <p:blipFill>
          <a:blip r:embed="rId6"/>
          <a:stretch>
            <a:fillRect/>
          </a:stretch>
        </p:blipFill>
        <p:spPr>
          <a:xfrm>
            <a:off x="8095488" y="1556107"/>
            <a:ext cx="3425016" cy="4393379"/>
          </a:xfrm>
          <a:prstGeom prst="rect">
            <a:avLst/>
          </a:prstGeom>
        </p:spPr>
      </p:pic>
      <p:pic>
        <p:nvPicPr>
          <p:cNvPr id="13" name="Audio 12">
            <a:hlinkClick r:id="" action="ppaction://media"/>
            <a:extLst>
              <a:ext uri="{FF2B5EF4-FFF2-40B4-BE49-F238E27FC236}">
                <a16:creationId xmlns:a16="http://schemas.microsoft.com/office/drawing/2014/main" id="{F7732D28-BDB8-803C-50A3-05A66EDBF6EB}"/>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571574880"/>
      </p:ext>
    </p:extLst>
  </p:cSld>
  <p:clrMapOvr>
    <a:masterClrMapping/>
  </p:clrMapOvr>
  <mc:AlternateContent xmlns:mc="http://schemas.openxmlformats.org/markup-compatibility/2006" xmlns:p14="http://schemas.microsoft.com/office/powerpoint/2010/main">
    <mc:Choice Requires="p14">
      <p:transition spd="slow" p14:dur="2000" advTm="13228"/>
    </mc:Choice>
    <mc:Fallback xmlns="">
      <p:transition spd="slow" advTm="132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Leukaemia</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pic>
        <p:nvPicPr>
          <p:cNvPr id="8" name="Picture 7">
            <a:extLst>
              <a:ext uri="{FF2B5EF4-FFF2-40B4-BE49-F238E27FC236}">
                <a16:creationId xmlns:a16="http://schemas.microsoft.com/office/drawing/2014/main" id="{1C914FBB-3EBE-6FEB-01BC-ED918700D0BE}"/>
              </a:ext>
            </a:extLst>
          </p:cNvPr>
          <p:cNvPicPr>
            <a:picLocks noChangeAspect="1"/>
          </p:cNvPicPr>
          <p:nvPr/>
        </p:nvPicPr>
        <p:blipFill>
          <a:blip r:embed="rId5"/>
          <a:stretch>
            <a:fillRect/>
          </a:stretch>
        </p:blipFill>
        <p:spPr>
          <a:xfrm>
            <a:off x="8095488" y="1556107"/>
            <a:ext cx="3425016" cy="4393379"/>
          </a:xfrm>
          <a:prstGeom prst="rect">
            <a:avLst/>
          </a:prstGeom>
        </p:spPr>
      </p:pic>
      <p:sp>
        <p:nvSpPr>
          <p:cNvPr id="11" name="Content Placeholder 10">
            <a:extLst>
              <a:ext uri="{FF2B5EF4-FFF2-40B4-BE49-F238E27FC236}">
                <a16:creationId xmlns:a16="http://schemas.microsoft.com/office/drawing/2014/main" id="{FFBA6773-98D4-CC44-3ACD-975E2DCF19DF}"/>
              </a:ext>
            </a:extLst>
          </p:cNvPr>
          <p:cNvSpPr>
            <a:spLocks noGrp="1"/>
          </p:cNvSpPr>
          <p:nvPr>
            <p:ph idx="1"/>
          </p:nvPr>
        </p:nvSpPr>
        <p:spPr/>
        <p:txBody>
          <a:bodyPr/>
          <a:lstStyle/>
          <a:p>
            <a:r>
              <a:rPr lang="en-GB" dirty="0"/>
              <a:t>Binet Stage for CLL</a:t>
            </a:r>
          </a:p>
          <a:p>
            <a:endParaRPr lang="en-GB" dirty="0"/>
          </a:p>
        </p:txBody>
      </p:sp>
      <p:pic>
        <p:nvPicPr>
          <p:cNvPr id="13" name="Picture 12">
            <a:extLst>
              <a:ext uri="{FF2B5EF4-FFF2-40B4-BE49-F238E27FC236}">
                <a16:creationId xmlns:a16="http://schemas.microsoft.com/office/drawing/2014/main" id="{2723BDC9-9C18-9FC7-6D70-CF4A088A352D}"/>
              </a:ext>
            </a:extLst>
          </p:cNvPr>
          <p:cNvPicPr>
            <a:picLocks noChangeAspect="1"/>
          </p:cNvPicPr>
          <p:nvPr/>
        </p:nvPicPr>
        <p:blipFill>
          <a:blip r:embed="rId6"/>
          <a:stretch>
            <a:fillRect/>
          </a:stretch>
        </p:blipFill>
        <p:spPr>
          <a:xfrm>
            <a:off x="838200" y="2826545"/>
            <a:ext cx="7257288" cy="1984545"/>
          </a:xfrm>
          <a:prstGeom prst="rect">
            <a:avLst/>
          </a:prstGeom>
        </p:spPr>
      </p:pic>
      <p:pic>
        <p:nvPicPr>
          <p:cNvPr id="14" name="Audio 13">
            <a:hlinkClick r:id="" action="ppaction://media"/>
            <a:extLst>
              <a:ext uri="{FF2B5EF4-FFF2-40B4-BE49-F238E27FC236}">
                <a16:creationId xmlns:a16="http://schemas.microsoft.com/office/drawing/2014/main" id="{021900DE-6E40-4DCE-4242-CED174D14BF4}"/>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6414553"/>
      </p:ext>
    </p:extLst>
  </p:cSld>
  <p:clrMapOvr>
    <a:masterClrMapping/>
  </p:clrMapOvr>
  <mc:AlternateContent xmlns:mc="http://schemas.openxmlformats.org/markup-compatibility/2006" xmlns:p14="http://schemas.microsoft.com/office/powerpoint/2010/main">
    <mc:Choice Requires="p14">
      <p:transition spd="slow" p14:dur="2000" advTm="10078"/>
    </mc:Choice>
    <mc:Fallback xmlns="">
      <p:transition spd="slow" advTm="100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Wilms tumour</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346371" cy="4741453"/>
          </a:xfrm>
        </p:spPr>
        <p:txBody>
          <a:bodyPr>
            <a:normAutofit/>
          </a:bodyPr>
          <a:lstStyle/>
          <a:p>
            <a:r>
              <a:rPr lang="en-GB" dirty="0">
                <a:latin typeface="+mn-lt"/>
              </a:rPr>
              <a:t>For instructions on recording Wilms tumours, please see the training module Urology - Kidney, available here: </a:t>
            </a:r>
            <a:r>
              <a:rPr lang="en-GB" dirty="0">
                <a:latin typeface="+mn-lt"/>
                <a:hlinkClick r:id="rId5"/>
              </a:rPr>
              <a:t>https://digital.nhs.uk/ndrs/data/cancer-data-training-materials</a:t>
            </a:r>
            <a:endParaRPr lang="en-GB" dirty="0">
              <a:latin typeface="+mn-lt"/>
            </a:endParaRPr>
          </a:p>
          <a:p>
            <a:r>
              <a:rPr lang="en-GB" dirty="0">
                <a:latin typeface="+mn-lt"/>
              </a:rPr>
              <a:t>Wilms tumours are staged using the Wilms staging system. </a:t>
            </a:r>
            <a:r>
              <a:rPr lang="en-GB" dirty="0"/>
              <a:t>A staging data sheet for clinical use may be downloaded here: </a:t>
            </a:r>
            <a:r>
              <a:rPr lang="en-GB" dirty="0">
                <a:hlinkClick r:id="rId6"/>
              </a:rPr>
              <a:t>https://digital.nhs.uk/ndrs/data/cancer-data-training-materials/staging-sheets</a:t>
            </a:r>
            <a:r>
              <a:rPr lang="en-GB" dirty="0"/>
              <a:t> </a:t>
            </a:r>
            <a:endParaRPr lang="en-GB" dirty="0">
              <a:latin typeface="+mn-lt"/>
            </a:endParaRPr>
          </a:p>
          <a:p>
            <a:endParaRPr lang="en-GB" dirty="0">
              <a:latin typeface="+mn-lt"/>
            </a:endParaRPr>
          </a:p>
          <a:p>
            <a:pPr marL="285750" indent="-285750"/>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7" name="Picture 6" descr="A close up of text on a white background&#10;&#10;Description automatically generated">
            <a:extLst>
              <a:ext uri="{FF2B5EF4-FFF2-40B4-BE49-F238E27FC236}">
                <a16:creationId xmlns:a16="http://schemas.microsoft.com/office/drawing/2014/main" id="{4719EA2A-0766-C2EE-F41A-14A26F3BEA97}"/>
              </a:ext>
            </a:extLst>
          </p:cNvPr>
          <p:cNvPicPr>
            <a:picLocks noChangeAspect="1"/>
          </p:cNvPicPr>
          <p:nvPr/>
        </p:nvPicPr>
        <p:blipFill>
          <a:blip r:embed="rId7"/>
          <a:stretch>
            <a:fillRect/>
          </a:stretch>
        </p:blipFill>
        <p:spPr>
          <a:xfrm>
            <a:off x="7184571" y="1341877"/>
            <a:ext cx="4590271" cy="4835086"/>
          </a:xfrm>
          <a:prstGeom prst="rect">
            <a:avLst/>
          </a:prstGeom>
        </p:spPr>
      </p:pic>
      <p:pic>
        <p:nvPicPr>
          <p:cNvPr id="27" name="Audio 26">
            <a:hlinkClick r:id="" action="ppaction://media"/>
            <a:extLst>
              <a:ext uri="{FF2B5EF4-FFF2-40B4-BE49-F238E27FC236}">
                <a16:creationId xmlns:a16="http://schemas.microsoft.com/office/drawing/2014/main" id="{495B0650-03B2-5320-BAF9-01AACEE6B7A5}"/>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689410172"/>
      </p:ext>
    </p:extLst>
  </p:cSld>
  <p:clrMapOvr>
    <a:masterClrMapping/>
  </p:clrMapOvr>
  <mc:AlternateContent xmlns:mc="http://schemas.openxmlformats.org/markup-compatibility/2006" xmlns:p14="http://schemas.microsoft.com/office/powerpoint/2010/main">
    <mc:Choice Requires="p14">
      <p:transition spd="slow" p14:dur="2000" advTm="9888"/>
    </mc:Choice>
    <mc:Fallback xmlns="">
      <p:transition spd="slow" advTm="98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7"/>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Wilms tumour</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346371" cy="4741453"/>
          </a:xfrm>
        </p:spPr>
        <p:txBody>
          <a:bodyPr>
            <a:normAutofit/>
          </a:bodyPr>
          <a:lstStyle/>
          <a:p>
            <a:r>
              <a:rPr lang="en-GB" dirty="0">
                <a:latin typeface="+mn-lt"/>
              </a:rPr>
              <a:t>Wilms stage</a:t>
            </a:r>
          </a:p>
          <a:p>
            <a:endParaRPr lang="en-GB" dirty="0">
              <a:latin typeface="+mn-lt"/>
            </a:endParaRPr>
          </a:p>
          <a:p>
            <a:endParaRPr lang="en-GB" dirty="0">
              <a:latin typeface="+mn-lt"/>
            </a:endParaRPr>
          </a:p>
          <a:p>
            <a:pPr marL="285750" indent="-285750"/>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7" name="Picture 6" descr="A close up of text on a white background&#10;&#10;Description automatically generated">
            <a:extLst>
              <a:ext uri="{FF2B5EF4-FFF2-40B4-BE49-F238E27FC236}">
                <a16:creationId xmlns:a16="http://schemas.microsoft.com/office/drawing/2014/main" id="{4719EA2A-0766-C2EE-F41A-14A26F3BEA97}"/>
              </a:ext>
            </a:extLst>
          </p:cNvPr>
          <p:cNvPicPr>
            <a:picLocks noChangeAspect="1"/>
          </p:cNvPicPr>
          <p:nvPr/>
        </p:nvPicPr>
        <p:blipFill>
          <a:blip r:embed="rId5"/>
          <a:stretch>
            <a:fillRect/>
          </a:stretch>
        </p:blipFill>
        <p:spPr>
          <a:xfrm>
            <a:off x="7184571" y="1341877"/>
            <a:ext cx="4590271" cy="4835086"/>
          </a:xfrm>
          <a:prstGeom prst="rect">
            <a:avLst/>
          </a:prstGeom>
        </p:spPr>
      </p:pic>
      <p:pic>
        <p:nvPicPr>
          <p:cNvPr id="9" name="Picture 8">
            <a:extLst>
              <a:ext uri="{FF2B5EF4-FFF2-40B4-BE49-F238E27FC236}">
                <a16:creationId xmlns:a16="http://schemas.microsoft.com/office/drawing/2014/main" id="{9DCF8159-DC8B-3940-C618-D6356A39066B}"/>
              </a:ext>
            </a:extLst>
          </p:cNvPr>
          <p:cNvPicPr>
            <a:picLocks noChangeAspect="1"/>
          </p:cNvPicPr>
          <p:nvPr/>
        </p:nvPicPr>
        <p:blipFill>
          <a:blip r:embed="rId6"/>
          <a:stretch>
            <a:fillRect/>
          </a:stretch>
        </p:blipFill>
        <p:spPr>
          <a:xfrm>
            <a:off x="838199" y="1822839"/>
            <a:ext cx="6346371" cy="4354124"/>
          </a:xfrm>
          <a:prstGeom prst="rect">
            <a:avLst/>
          </a:prstGeom>
        </p:spPr>
      </p:pic>
      <p:pic>
        <p:nvPicPr>
          <p:cNvPr id="26" name="Audio 25">
            <a:hlinkClick r:id="" action="ppaction://media"/>
            <a:extLst>
              <a:ext uri="{FF2B5EF4-FFF2-40B4-BE49-F238E27FC236}">
                <a16:creationId xmlns:a16="http://schemas.microsoft.com/office/drawing/2014/main" id="{BB1530D7-0522-B9AC-9757-4E14C9F563D3}"/>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000203217"/>
      </p:ext>
    </p:extLst>
  </p:cSld>
  <p:clrMapOvr>
    <a:masterClrMapping/>
  </p:clrMapOvr>
  <mc:AlternateContent xmlns:mc="http://schemas.openxmlformats.org/markup-compatibility/2006" xmlns:p14="http://schemas.microsoft.com/office/powerpoint/2010/main">
    <mc:Choice Requires="p14">
      <p:transition spd="slow" p14:dur="2000" advTm="5566"/>
    </mc:Choice>
    <mc:Fallback xmlns="">
      <p:transition spd="slow" advTm="55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6"/>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Neuroblastoma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53921"/>
            <a:ext cx="7145593" cy="4741453"/>
          </a:xfrm>
        </p:spPr>
        <p:txBody>
          <a:bodyPr>
            <a:normAutofit/>
          </a:bodyPr>
          <a:lstStyle/>
          <a:p>
            <a:pPr marL="285750" indent="-285750"/>
            <a:r>
              <a:rPr lang="en-GB" dirty="0"/>
              <a:t>Neuroblastomas mostly affect children under the age of 5 but can sometimes develop in older children, teenagers and adults</a:t>
            </a:r>
          </a:p>
          <a:p>
            <a:pPr marL="285750" indent="-285750"/>
            <a:r>
              <a:rPr lang="en-GB" dirty="0"/>
              <a:t>A neuroblastoma may develop anywhere in the body but commonly occurs in the adrenal glands or at the back of the abdomen.  Neuroblastoma may also occur in the nasal cavity</a:t>
            </a:r>
          </a:p>
          <a:p>
            <a:pPr marL="285750" indent="-285750"/>
            <a:r>
              <a:rPr lang="en-GB" dirty="0"/>
              <a:t>Morphology for neuroblastomas:</a:t>
            </a:r>
          </a:p>
          <a:p>
            <a:pPr marL="742939" lvl="1" indent="-285750"/>
            <a:r>
              <a:rPr lang="en-GB" dirty="0"/>
              <a:t>Neuroblastoma, NOS – M9500/3</a:t>
            </a:r>
          </a:p>
          <a:p>
            <a:pPr marL="742939" lvl="1" indent="-285750"/>
            <a:r>
              <a:rPr lang="en-GB" dirty="0"/>
              <a:t>Neuroblastoma, olfactory – M9522/3</a:t>
            </a:r>
          </a:p>
          <a:p>
            <a:pPr marL="742939" lvl="1" indent="-285750"/>
            <a:endParaRPr lang="en-GB" dirty="0">
              <a:highlight>
                <a:srgbClr val="FFFF00"/>
              </a:highligh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8" name="Picture 7">
            <a:extLst>
              <a:ext uri="{FF2B5EF4-FFF2-40B4-BE49-F238E27FC236}">
                <a16:creationId xmlns:a16="http://schemas.microsoft.com/office/drawing/2014/main" id="{E2ED60AA-44A5-584A-2BE9-FF55E2E75F34}"/>
              </a:ext>
            </a:extLst>
          </p:cNvPr>
          <p:cNvPicPr>
            <a:picLocks noChangeAspect="1"/>
          </p:cNvPicPr>
          <p:nvPr/>
        </p:nvPicPr>
        <p:blipFill>
          <a:blip r:embed="rId5"/>
          <a:stretch>
            <a:fillRect/>
          </a:stretch>
        </p:blipFill>
        <p:spPr>
          <a:xfrm>
            <a:off x="7827092" y="1960648"/>
            <a:ext cx="3853298" cy="3297936"/>
          </a:xfrm>
          <a:prstGeom prst="rect">
            <a:avLst/>
          </a:prstGeom>
        </p:spPr>
      </p:pic>
      <p:pic>
        <p:nvPicPr>
          <p:cNvPr id="19" name="Audio 18">
            <a:hlinkClick r:id="" action="ppaction://media"/>
            <a:extLst>
              <a:ext uri="{FF2B5EF4-FFF2-40B4-BE49-F238E27FC236}">
                <a16:creationId xmlns:a16="http://schemas.microsoft.com/office/drawing/2014/main" id="{8BAA9B26-F04D-A228-D115-C09BDF42E11E}"/>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296284681"/>
      </p:ext>
    </p:extLst>
  </p:cSld>
  <p:clrMapOvr>
    <a:masterClrMapping/>
  </p:clrMapOvr>
  <mc:AlternateContent xmlns:mc="http://schemas.openxmlformats.org/markup-compatibility/2006" xmlns:p14="http://schemas.microsoft.com/office/powerpoint/2010/main">
    <mc:Choice Requires="p14">
      <p:transition spd="slow" p14:dur="2000" advTm="15753"/>
    </mc:Choice>
    <mc:Fallback xmlns="">
      <p:transition spd="slow" advTm="157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9"/>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Neuroblastoma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924995" cy="4741453"/>
          </a:xfrm>
        </p:spPr>
        <p:txBody>
          <a:bodyPr>
            <a:normAutofit fontScale="92500"/>
          </a:bodyPr>
          <a:lstStyle/>
          <a:p>
            <a:pPr marL="285750" indent="-285750"/>
            <a:r>
              <a:rPr lang="en-GB" dirty="0"/>
              <a:t>A neuroblastoma would be recorded in ICD10 using the relevant code for that body area. This includes:</a:t>
            </a:r>
          </a:p>
          <a:p>
            <a:pPr marL="742939" lvl="1" indent="-285750"/>
            <a:r>
              <a:rPr lang="en-GB" dirty="0"/>
              <a:t>Malignant neoplasm of adrenal gland, medulla – C74.1</a:t>
            </a:r>
          </a:p>
          <a:p>
            <a:pPr marL="742939" lvl="1" indent="-285750"/>
            <a:r>
              <a:rPr lang="en-GB" dirty="0"/>
              <a:t>Malignant neoplasm of other and ill-defined sites, abdomen – C76.2</a:t>
            </a:r>
          </a:p>
          <a:p>
            <a:pPr marL="742939" lvl="1" indent="-285750"/>
            <a:r>
              <a:rPr lang="en-GB" dirty="0"/>
              <a:t>Malignant neoplasm of nasal cavity – C30.0</a:t>
            </a:r>
          </a:p>
          <a:p>
            <a:pPr marL="285750" indent="-285750"/>
            <a:r>
              <a:rPr lang="en-GB" dirty="0"/>
              <a:t>Neuroblastomas are staged using the International Neuroblastoma Risk Group Staging System (INRGSS).  A staging data sheet for clinical use may be downloaded here: </a:t>
            </a:r>
            <a:r>
              <a:rPr lang="en-GB" dirty="0">
                <a:hlinkClick r:id="rId5"/>
              </a:rPr>
              <a:t>https://digital.nhs.uk/ndrs/data/cancer-data-training-materials/staging-sheets</a:t>
            </a:r>
            <a:r>
              <a:rPr lang="en-GB" dirty="0"/>
              <a:t> </a:t>
            </a:r>
          </a:p>
          <a:p>
            <a:pPr marL="742939" lvl="1" indent="-285750"/>
            <a:endParaRPr lang="en-GB" dirty="0"/>
          </a:p>
          <a:p>
            <a:pPr marL="742939" lvl="1" indent="-285750"/>
            <a:endParaRPr lang="en-GB" dirty="0"/>
          </a:p>
          <a:p>
            <a:pPr marL="742939" lvl="1" indent="-285750"/>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7" name="Picture 6">
            <a:extLst>
              <a:ext uri="{FF2B5EF4-FFF2-40B4-BE49-F238E27FC236}">
                <a16:creationId xmlns:a16="http://schemas.microsoft.com/office/drawing/2014/main" id="{6648A5CC-2A95-8D3E-ECCF-F3A3EC927DEF}"/>
              </a:ext>
            </a:extLst>
          </p:cNvPr>
          <p:cNvPicPr>
            <a:picLocks noChangeAspect="1"/>
          </p:cNvPicPr>
          <p:nvPr/>
        </p:nvPicPr>
        <p:blipFill>
          <a:blip r:embed="rId6"/>
          <a:stretch>
            <a:fillRect/>
          </a:stretch>
        </p:blipFill>
        <p:spPr>
          <a:xfrm>
            <a:off x="7827092" y="1960648"/>
            <a:ext cx="3853298" cy="3297936"/>
          </a:xfrm>
          <a:prstGeom prst="rect">
            <a:avLst/>
          </a:prstGeom>
        </p:spPr>
      </p:pic>
      <p:pic>
        <p:nvPicPr>
          <p:cNvPr id="15" name="Audio 14">
            <a:hlinkClick r:id="" action="ppaction://media"/>
            <a:extLst>
              <a:ext uri="{FF2B5EF4-FFF2-40B4-BE49-F238E27FC236}">
                <a16:creationId xmlns:a16="http://schemas.microsoft.com/office/drawing/2014/main" id="{56BE694A-6B7C-3AA0-3432-331DEFCD88D1}"/>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087347108"/>
      </p:ext>
    </p:extLst>
  </p:cSld>
  <p:clrMapOvr>
    <a:masterClrMapping/>
  </p:clrMapOvr>
  <mc:AlternateContent xmlns:mc="http://schemas.openxmlformats.org/markup-compatibility/2006" xmlns:p14="http://schemas.microsoft.com/office/powerpoint/2010/main">
    <mc:Choice Requires="p14">
      <p:transition spd="slow" p14:dur="2000" advTm="20265"/>
    </mc:Choice>
    <mc:Fallback xmlns="">
      <p:transition spd="slow" advTm="202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Neuroblastoma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924995" cy="4741453"/>
          </a:xfrm>
        </p:spPr>
        <p:txBody>
          <a:bodyPr>
            <a:normAutofit/>
          </a:bodyPr>
          <a:lstStyle/>
          <a:p>
            <a:pPr marL="0" indent="0">
              <a:buNone/>
            </a:pPr>
            <a:r>
              <a:rPr lang="en-GB" dirty="0"/>
              <a:t>The International Neuroblastoma Risk Group Staging System (INRGSS):</a:t>
            </a:r>
          </a:p>
          <a:p>
            <a:pPr marL="742939" lvl="1" indent="-285750"/>
            <a:endParaRPr lang="en-GB" dirty="0"/>
          </a:p>
          <a:p>
            <a:pPr marL="742939" lvl="1" indent="-285750"/>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7" name="Picture 6">
            <a:extLst>
              <a:ext uri="{FF2B5EF4-FFF2-40B4-BE49-F238E27FC236}">
                <a16:creationId xmlns:a16="http://schemas.microsoft.com/office/drawing/2014/main" id="{6648A5CC-2A95-8D3E-ECCF-F3A3EC927DEF}"/>
              </a:ext>
            </a:extLst>
          </p:cNvPr>
          <p:cNvPicPr>
            <a:picLocks noChangeAspect="1"/>
          </p:cNvPicPr>
          <p:nvPr/>
        </p:nvPicPr>
        <p:blipFill>
          <a:blip r:embed="rId5"/>
          <a:stretch>
            <a:fillRect/>
          </a:stretch>
        </p:blipFill>
        <p:spPr>
          <a:xfrm>
            <a:off x="7827092" y="1960648"/>
            <a:ext cx="3853298" cy="3297936"/>
          </a:xfrm>
          <a:prstGeom prst="rect">
            <a:avLst/>
          </a:prstGeom>
        </p:spPr>
      </p:pic>
      <p:pic>
        <p:nvPicPr>
          <p:cNvPr id="9" name="Picture 8">
            <a:extLst>
              <a:ext uri="{FF2B5EF4-FFF2-40B4-BE49-F238E27FC236}">
                <a16:creationId xmlns:a16="http://schemas.microsoft.com/office/drawing/2014/main" id="{D1100217-7E65-91DB-67BE-BB8E5CA3686E}"/>
              </a:ext>
            </a:extLst>
          </p:cNvPr>
          <p:cNvPicPr>
            <a:picLocks noChangeAspect="1"/>
          </p:cNvPicPr>
          <p:nvPr/>
        </p:nvPicPr>
        <p:blipFill>
          <a:blip r:embed="rId6"/>
          <a:stretch>
            <a:fillRect/>
          </a:stretch>
        </p:blipFill>
        <p:spPr>
          <a:xfrm>
            <a:off x="292608" y="2252191"/>
            <a:ext cx="5831143" cy="4136044"/>
          </a:xfrm>
          <a:prstGeom prst="rect">
            <a:avLst/>
          </a:prstGeom>
        </p:spPr>
      </p:pic>
      <p:pic>
        <p:nvPicPr>
          <p:cNvPr id="11" name="Picture 10">
            <a:extLst>
              <a:ext uri="{FF2B5EF4-FFF2-40B4-BE49-F238E27FC236}">
                <a16:creationId xmlns:a16="http://schemas.microsoft.com/office/drawing/2014/main" id="{2C305ADF-0679-467A-E928-3C7A842A048D}"/>
              </a:ext>
            </a:extLst>
          </p:cNvPr>
          <p:cNvPicPr>
            <a:picLocks noChangeAspect="1"/>
          </p:cNvPicPr>
          <p:nvPr/>
        </p:nvPicPr>
        <p:blipFill>
          <a:blip r:embed="rId7"/>
          <a:stretch>
            <a:fillRect/>
          </a:stretch>
        </p:blipFill>
        <p:spPr>
          <a:xfrm>
            <a:off x="6187648" y="5258584"/>
            <a:ext cx="5592872" cy="1129650"/>
          </a:xfrm>
          <a:prstGeom prst="rect">
            <a:avLst/>
          </a:prstGeom>
        </p:spPr>
      </p:pic>
      <p:pic>
        <p:nvPicPr>
          <p:cNvPr id="15" name="Audio 14">
            <a:hlinkClick r:id="" action="ppaction://media"/>
            <a:extLst>
              <a:ext uri="{FF2B5EF4-FFF2-40B4-BE49-F238E27FC236}">
                <a16:creationId xmlns:a16="http://schemas.microsoft.com/office/drawing/2014/main" id="{FB3F45D9-4C22-BCE7-CAEB-7E6E3E59255A}"/>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141164295"/>
      </p:ext>
    </p:extLst>
  </p:cSld>
  <p:clrMapOvr>
    <a:masterClrMapping/>
  </p:clrMapOvr>
  <mc:AlternateContent xmlns:mc="http://schemas.openxmlformats.org/markup-compatibility/2006" xmlns:p14="http://schemas.microsoft.com/office/powerpoint/2010/main">
    <mc:Choice Requires="p14">
      <p:transition spd="slow" p14:dur="2000" advTm="5848"/>
    </mc:Choice>
    <mc:Fallback xmlns="">
      <p:transition spd="slow" advTm="58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Hepatoblastoma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598920" cy="4741453"/>
          </a:xfrm>
        </p:spPr>
        <p:txBody>
          <a:bodyPr>
            <a:normAutofit/>
          </a:bodyPr>
          <a:lstStyle/>
          <a:p>
            <a:r>
              <a:rPr lang="en-GB" dirty="0">
                <a:latin typeface="+mn-lt"/>
              </a:rPr>
              <a:t>For instructions on recording hepatoblastoma, please see the training module Lower / Upper GI - Hepatobiliary, available here: </a:t>
            </a:r>
            <a:r>
              <a:rPr lang="en-GB" dirty="0">
                <a:latin typeface="+mn-lt"/>
                <a:hlinkClick r:id="rId5"/>
              </a:rPr>
              <a:t>https://digital.nhs.uk/ndrs/data/cancer-data-training-materials</a:t>
            </a:r>
            <a:endParaRPr lang="en-GB" dirty="0">
              <a:latin typeface="+mn-lt"/>
            </a:endParaRPr>
          </a:p>
          <a:p>
            <a:pPr marL="285750" indent="-285750"/>
            <a:r>
              <a:rPr lang="en-GB" dirty="0"/>
              <a:t>Hepatoblastomas in children, teenagers and young adults are staged using the Pretext Staging System.  A staging data sheet for clinical use may be downloaded here: </a:t>
            </a:r>
            <a:r>
              <a:rPr lang="en-GB" dirty="0">
                <a:hlinkClick r:id="rId6"/>
              </a:rPr>
              <a:t>https://digital.nhs.uk/ndrs/data/cancer-data-training-materials/staging-sheets</a:t>
            </a:r>
            <a:r>
              <a:rPr lang="en-GB" dirty="0"/>
              <a:t> </a:t>
            </a:r>
          </a:p>
          <a:p>
            <a:pPr marL="285750" indent="-285750"/>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7" name="Picture 6">
            <a:extLst>
              <a:ext uri="{FF2B5EF4-FFF2-40B4-BE49-F238E27FC236}">
                <a16:creationId xmlns:a16="http://schemas.microsoft.com/office/drawing/2014/main" id="{36DEDD99-1672-BD3A-12EF-A85917F9855D}"/>
              </a:ext>
            </a:extLst>
          </p:cNvPr>
          <p:cNvPicPr>
            <a:picLocks noChangeAspect="1"/>
          </p:cNvPicPr>
          <p:nvPr/>
        </p:nvPicPr>
        <p:blipFill>
          <a:blip r:embed="rId7"/>
          <a:stretch>
            <a:fillRect/>
          </a:stretch>
        </p:blipFill>
        <p:spPr>
          <a:xfrm>
            <a:off x="7161744" y="2304288"/>
            <a:ext cx="4192055" cy="2536438"/>
          </a:xfrm>
          <a:prstGeom prst="rect">
            <a:avLst/>
          </a:prstGeom>
        </p:spPr>
      </p:pic>
      <p:pic>
        <p:nvPicPr>
          <p:cNvPr id="13" name="Audio 12">
            <a:hlinkClick r:id="" action="ppaction://media"/>
            <a:extLst>
              <a:ext uri="{FF2B5EF4-FFF2-40B4-BE49-F238E27FC236}">
                <a16:creationId xmlns:a16="http://schemas.microsoft.com/office/drawing/2014/main" id="{B57DF478-87CC-DECE-31B2-718AC568377C}"/>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28526813"/>
      </p:ext>
    </p:extLst>
  </p:cSld>
  <p:clrMapOvr>
    <a:masterClrMapping/>
  </p:clrMapOvr>
  <mc:AlternateContent xmlns:mc="http://schemas.openxmlformats.org/markup-compatibility/2006" xmlns:p14="http://schemas.microsoft.com/office/powerpoint/2010/main">
    <mc:Choice Requires="p14">
      <p:transition spd="slow" p14:dur="2000" advTm="14769"/>
    </mc:Choice>
    <mc:Fallback xmlns="">
      <p:transition spd="slow" advTm="1476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Children, Teenagers &amp; Young Adults (CTYA)</a:t>
            </a:r>
          </a:p>
          <a:p>
            <a:pPr lvl="1"/>
            <a:r>
              <a:rPr lang="en-GB" dirty="0"/>
              <a:t>Overview</a:t>
            </a:r>
          </a:p>
          <a:p>
            <a:pPr lvl="1"/>
            <a:r>
              <a:rPr lang="en-GB" dirty="0"/>
              <a:t>Diseases of CTYA patients</a:t>
            </a:r>
          </a:p>
          <a:p>
            <a:pPr marL="0" indent="0">
              <a:buNone/>
            </a:pPr>
            <a:endParaRPr lang="en-GB" dirty="0"/>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24/07/2024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17" name="Audio 16">
            <a:hlinkClick r:id="" action="ppaction://media"/>
            <a:extLst>
              <a:ext uri="{FF2B5EF4-FFF2-40B4-BE49-F238E27FC236}">
                <a16:creationId xmlns:a16="http://schemas.microsoft.com/office/drawing/2014/main" id="{836132F6-AE74-B479-E620-7DB1341E4B65}"/>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791063333"/>
      </p:ext>
    </p:extLst>
  </p:cSld>
  <p:clrMapOvr>
    <a:masterClrMapping/>
  </p:clrMapOvr>
  <mc:AlternateContent xmlns:mc="http://schemas.openxmlformats.org/markup-compatibility/2006" xmlns:p14="http://schemas.microsoft.com/office/powerpoint/2010/main">
    <mc:Choice Requires="p14">
      <p:transition spd="slow" p14:dur="2000" advTm="15098"/>
    </mc:Choice>
    <mc:Fallback xmlns="">
      <p:transition spd="slow" advTm="150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Hepatoblastoma</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7" name="Picture 6">
            <a:extLst>
              <a:ext uri="{FF2B5EF4-FFF2-40B4-BE49-F238E27FC236}">
                <a16:creationId xmlns:a16="http://schemas.microsoft.com/office/drawing/2014/main" id="{36DEDD99-1672-BD3A-12EF-A85917F9855D}"/>
              </a:ext>
            </a:extLst>
          </p:cNvPr>
          <p:cNvPicPr>
            <a:picLocks noChangeAspect="1"/>
          </p:cNvPicPr>
          <p:nvPr/>
        </p:nvPicPr>
        <p:blipFill>
          <a:blip r:embed="rId5"/>
          <a:stretch>
            <a:fillRect/>
          </a:stretch>
        </p:blipFill>
        <p:spPr>
          <a:xfrm>
            <a:off x="7161744" y="2304288"/>
            <a:ext cx="4192055" cy="2536438"/>
          </a:xfrm>
          <a:prstGeom prst="rect">
            <a:avLst/>
          </a:prstGeom>
        </p:spPr>
      </p:pic>
      <p:pic>
        <p:nvPicPr>
          <p:cNvPr id="15" name="Content Placeholder 14">
            <a:extLst>
              <a:ext uri="{FF2B5EF4-FFF2-40B4-BE49-F238E27FC236}">
                <a16:creationId xmlns:a16="http://schemas.microsoft.com/office/drawing/2014/main" id="{5972C3FD-5F7D-4FF5-5C39-95EA0E390F2E}"/>
              </a:ext>
            </a:extLst>
          </p:cNvPr>
          <p:cNvPicPr>
            <a:picLocks noGrp="1" noChangeAspect="1"/>
          </p:cNvPicPr>
          <p:nvPr>
            <p:ph idx="1"/>
          </p:nvPr>
        </p:nvPicPr>
        <p:blipFill>
          <a:blip r:embed="rId6"/>
          <a:stretch>
            <a:fillRect/>
          </a:stretch>
        </p:blipFill>
        <p:spPr>
          <a:xfrm>
            <a:off x="1420200" y="2145792"/>
            <a:ext cx="5713899" cy="2897315"/>
          </a:xfrm>
        </p:spPr>
      </p:pic>
      <p:pic>
        <p:nvPicPr>
          <p:cNvPr id="18" name="Audio 17">
            <a:hlinkClick r:id="" action="ppaction://media"/>
            <a:extLst>
              <a:ext uri="{FF2B5EF4-FFF2-40B4-BE49-F238E27FC236}">
                <a16:creationId xmlns:a16="http://schemas.microsoft.com/office/drawing/2014/main" id="{E54A3C81-DE31-2B56-D56A-FF6F286C1754}"/>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829442420"/>
      </p:ext>
    </p:extLst>
  </p:cSld>
  <p:clrMapOvr>
    <a:masterClrMapping/>
  </p:clrMapOvr>
  <mc:AlternateContent xmlns:mc="http://schemas.openxmlformats.org/markup-compatibility/2006" xmlns:p14="http://schemas.microsoft.com/office/powerpoint/2010/main">
    <mc:Choice Requires="p14">
      <p:transition spd="slow" p14:dur="2000" advTm="10508"/>
    </mc:Choice>
    <mc:Fallback xmlns="">
      <p:transition spd="slow" advTm="105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5A5FF31-F116-6B8E-3A16-D9841D2EAA5F}"/>
              </a:ext>
            </a:extLst>
          </p:cNvPr>
          <p:cNvPicPr>
            <a:picLocks noChangeAspect="1"/>
          </p:cNvPicPr>
          <p:nvPr/>
        </p:nvPicPr>
        <p:blipFill>
          <a:blip r:embed="rId5"/>
          <a:stretch>
            <a:fillRect/>
          </a:stretch>
        </p:blipFill>
        <p:spPr>
          <a:xfrm>
            <a:off x="8438188" y="2560320"/>
            <a:ext cx="2915612" cy="1748077"/>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Retinoblastoma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9819967" cy="5048658"/>
          </a:xfrm>
        </p:spPr>
        <p:txBody>
          <a:bodyPr>
            <a:normAutofit fontScale="85000" lnSpcReduction="20000"/>
          </a:bodyPr>
          <a:lstStyle/>
          <a:p>
            <a:pPr marL="0" indent="0">
              <a:buNone/>
            </a:pPr>
            <a:r>
              <a:rPr lang="en-GB" dirty="0"/>
              <a:t>Retinoblastomas develop in the retina inside the eye.  They arise in immature cells that should have gone on to form part of the retina (retinoblasts).  For more details on recording tumours of the Eye, please see the relevant training module: </a:t>
            </a:r>
            <a:r>
              <a:rPr lang="en-GB" dirty="0">
                <a:latin typeface="+mn-lt"/>
                <a:hlinkClick r:id="rId6"/>
              </a:rPr>
              <a:t>https://digital.nhs.uk/ndrs/data/cancer-data-training-materials</a:t>
            </a:r>
            <a:endParaRPr lang="en-GB" dirty="0">
              <a:latin typeface="+mn-lt"/>
            </a:endParaRPr>
          </a:p>
          <a:p>
            <a:pPr marL="285750" indent="-285750"/>
            <a:endParaRPr lang="en-GB" dirty="0"/>
          </a:p>
          <a:p>
            <a:pPr marL="0" indent="0">
              <a:buNone/>
            </a:pPr>
            <a:r>
              <a:rPr lang="en-GB" dirty="0"/>
              <a:t>Retinoblastoma are ICD10 coded to:</a:t>
            </a:r>
          </a:p>
          <a:p>
            <a:pPr marL="742939" lvl="1" indent="-285750"/>
            <a:r>
              <a:rPr lang="en-GB" dirty="0"/>
              <a:t>Malignant neoplasm of eye and adnexa, retina – C69.2</a:t>
            </a:r>
          </a:p>
          <a:p>
            <a:pPr marL="742939" lvl="1" indent="-285750"/>
            <a:endParaRPr lang="en-GB" dirty="0"/>
          </a:p>
          <a:p>
            <a:pPr marL="0" indent="0">
              <a:buNone/>
            </a:pPr>
            <a:r>
              <a:rPr lang="en-GB" dirty="0"/>
              <a:t>SNOMED CT code with the ICD-O-3 morphology code in brackets:</a:t>
            </a:r>
          </a:p>
          <a:p>
            <a:pPr marL="742939" lvl="1" indent="-285750"/>
            <a:r>
              <a:rPr lang="en-GB" dirty="0"/>
              <a:t>Retinoblastoma, NOS – M9510/3</a:t>
            </a:r>
          </a:p>
          <a:p>
            <a:pPr marL="742939" lvl="1" indent="-285750"/>
            <a:r>
              <a:rPr lang="en-GB" dirty="0"/>
              <a:t>Retinoblastoma, differentiated – M9511/3</a:t>
            </a:r>
          </a:p>
          <a:p>
            <a:pPr marL="742939" lvl="1" indent="-285750"/>
            <a:r>
              <a:rPr lang="en-GB" dirty="0"/>
              <a:t>Retinoblastoma, undifferentiated – M9512/3</a:t>
            </a:r>
          </a:p>
          <a:p>
            <a:pPr marL="742939" lvl="1" indent="-285750"/>
            <a:r>
              <a:rPr lang="en-GB" dirty="0"/>
              <a:t>Retinoblastoma, diffuse – M9513/3</a:t>
            </a:r>
          </a:p>
          <a:p>
            <a:pPr marL="742939" lvl="1" indent="-285750"/>
            <a:r>
              <a:rPr lang="en-GB" dirty="0"/>
              <a:t>Retinoblastoma, spontaneously regressed – M9514/3</a:t>
            </a:r>
          </a:p>
          <a:p>
            <a:pPr marL="0" indent="0">
              <a:buNone/>
            </a:pPr>
            <a:r>
              <a:rPr lang="en-GB" dirty="0"/>
              <a:t>The exact morphology coding may be detailed on the pathology report</a:t>
            </a:r>
          </a:p>
          <a:p>
            <a:pPr marL="0" indent="0">
              <a:buNone/>
            </a:pPr>
            <a:endParaRPr lang="en-GB" dirty="0"/>
          </a:p>
          <a:p>
            <a:pPr marL="457189" lvl="1" indent="0">
              <a:buNone/>
            </a:pPr>
            <a:endParaRPr lang="en-GB" dirty="0"/>
          </a:p>
          <a:p>
            <a:pPr marL="285750" indent="-285750"/>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16" name="Audio 15">
            <a:hlinkClick r:id="" action="ppaction://media"/>
            <a:extLst>
              <a:ext uri="{FF2B5EF4-FFF2-40B4-BE49-F238E27FC236}">
                <a16:creationId xmlns:a16="http://schemas.microsoft.com/office/drawing/2014/main" id="{AB217A03-F093-B958-46BD-0974A2C5104E}"/>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366814860"/>
      </p:ext>
    </p:extLst>
  </p:cSld>
  <p:clrMapOvr>
    <a:masterClrMapping/>
  </p:clrMapOvr>
  <mc:AlternateContent xmlns:mc="http://schemas.openxmlformats.org/markup-compatibility/2006" xmlns:p14="http://schemas.microsoft.com/office/powerpoint/2010/main">
    <mc:Choice Requires="p14">
      <p:transition spd="slow" p14:dur="2000" advTm="13731"/>
    </mc:Choice>
    <mc:Fallback xmlns="">
      <p:transition spd="slow" advTm="137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Retinoblastoma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452360" cy="4741453"/>
          </a:xfrm>
        </p:spPr>
        <p:txBody>
          <a:bodyPr>
            <a:normAutofit lnSpcReduction="10000"/>
          </a:bodyPr>
          <a:lstStyle/>
          <a:p>
            <a:pPr marL="0" indent="0">
              <a:buNone/>
            </a:pPr>
            <a:r>
              <a:rPr lang="en-GB" dirty="0"/>
              <a:t>Retinoblastomas are staged using the TNM staging system. A Retinoblastoma TNM staging data sheet for clinical use may be downloaded here:</a:t>
            </a:r>
          </a:p>
          <a:p>
            <a:pPr marL="0" indent="0">
              <a:buNone/>
            </a:pPr>
            <a:r>
              <a:rPr lang="en-GB" dirty="0">
                <a:hlinkClick r:id="rId5"/>
              </a:rPr>
              <a:t>https://digital.nhs.uk/ndrs/data/cancer-data-training-materials/staging-sheets</a:t>
            </a:r>
            <a:endParaRPr lang="en-GB" dirty="0"/>
          </a:p>
          <a:p>
            <a:pPr marL="0" indent="0">
              <a:buNone/>
            </a:pPr>
            <a:r>
              <a:rPr lang="en-GB" dirty="0"/>
              <a:t>Retinoblastomas must also be assessed using the appropriate assessment systems:</a:t>
            </a:r>
          </a:p>
          <a:p>
            <a:pPr marL="285750" indent="-285750"/>
            <a:r>
              <a:rPr lang="en-GB" dirty="0"/>
              <a:t>Intraocular Classification of Retinoblastoma Assessment (ICRB)</a:t>
            </a:r>
          </a:p>
          <a:p>
            <a:pPr marL="285750" indent="-285750"/>
            <a:r>
              <a:rPr lang="en-GB" dirty="0"/>
              <a:t>Post-treatment / extraocular assessment: International Staging System for Retinoblastoma Assessment (ISSRA)</a:t>
            </a:r>
          </a:p>
          <a:p>
            <a:pPr marL="285750" indent="-285750"/>
            <a:endParaRPr lang="en-GB" dirty="0"/>
          </a:p>
          <a:p>
            <a:pPr marL="742939" lvl="1" indent="-285750"/>
            <a:endParaRPr lang="en-GB" dirty="0"/>
          </a:p>
          <a:p>
            <a:pPr marL="285750" indent="-285750"/>
            <a:endParaRPr lang="en-GB" dirty="0"/>
          </a:p>
          <a:p>
            <a:pPr marL="285750" indent="-285750"/>
            <a:endParaRPr lang="en-GB" dirty="0"/>
          </a:p>
          <a:p>
            <a:pPr marL="285750" indent="-285750"/>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7" name="Picture 6">
            <a:extLst>
              <a:ext uri="{FF2B5EF4-FFF2-40B4-BE49-F238E27FC236}">
                <a16:creationId xmlns:a16="http://schemas.microsoft.com/office/drawing/2014/main" id="{8435412D-79B2-9E4A-4BC5-B144C553D2CE}"/>
              </a:ext>
            </a:extLst>
          </p:cNvPr>
          <p:cNvPicPr>
            <a:picLocks noChangeAspect="1"/>
          </p:cNvPicPr>
          <p:nvPr/>
        </p:nvPicPr>
        <p:blipFill>
          <a:blip r:embed="rId6"/>
          <a:stretch>
            <a:fillRect/>
          </a:stretch>
        </p:blipFill>
        <p:spPr>
          <a:xfrm>
            <a:off x="8438188" y="2560320"/>
            <a:ext cx="2915612" cy="1748077"/>
          </a:xfrm>
          <a:prstGeom prst="rect">
            <a:avLst/>
          </a:prstGeom>
        </p:spPr>
      </p:pic>
      <p:pic>
        <p:nvPicPr>
          <p:cNvPr id="13" name="Audio 12">
            <a:hlinkClick r:id="" action="ppaction://media"/>
            <a:extLst>
              <a:ext uri="{FF2B5EF4-FFF2-40B4-BE49-F238E27FC236}">
                <a16:creationId xmlns:a16="http://schemas.microsoft.com/office/drawing/2014/main" id="{61506FCB-64EA-2B43-84B6-221FAF5EB5B3}"/>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039202924"/>
      </p:ext>
    </p:extLst>
  </p:cSld>
  <p:clrMapOvr>
    <a:masterClrMapping/>
  </p:clrMapOvr>
  <mc:AlternateContent xmlns:mc="http://schemas.openxmlformats.org/markup-compatibility/2006" xmlns:p14="http://schemas.microsoft.com/office/powerpoint/2010/main">
    <mc:Choice Requires="p14">
      <p:transition spd="slow" p14:dur="2000" advTm="14622"/>
    </mc:Choice>
    <mc:Fallback xmlns="">
      <p:transition spd="slow" advTm="146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Retinoblastoma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599988" cy="4741453"/>
          </a:xfrm>
        </p:spPr>
        <p:txBody>
          <a:bodyPr>
            <a:normAutofit/>
          </a:bodyPr>
          <a:lstStyle/>
          <a:p>
            <a:pPr marL="0" indent="0">
              <a:buNone/>
            </a:pPr>
            <a:r>
              <a:rPr lang="en-GB" dirty="0"/>
              <a:t>Intraocular Classification of Retinoblastoma assessment (ICRB)</a:t>
            </a:r>
          </a:p>
          <a:p>
            <a:pPr marL="285750" indent="-285750"/>
            <a:endParaRPr lang="en-GB" dirty="0"/>
          </a:p>
          <a:p>
            <a:pPr marL="742939" lvl="1" indent="-285750"/>
            <a:endParaRPr lang="en-GB" dirty="0"/>
          </a:p>
          <a:p>
            <a:pPr marL="285750" indent="-285750"/>
            <a:endParaRPr lang="en-GB" dirty="0"/>
          </a:p>
          <a:p>
            <a:pPr marL="285750" indent="-285750"/>
            <a:endParaRPr lang="en-GB" dirty="0"/>
          </a:p>
          <a:p>
            <a:pPr marL="285750" indent="-285750"/>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10" name="Picture 9">
            <a:extLst>
              <a:ext uri="{FF2B5EF4-FFF2-40B4-BE49-F238E27FC236}">
                <a16:creationId xmlns:a16="http://schemas.microsoft.com/office/drawing/2014/main" id="{0F2AB5F2-3769-D898-7C5B-5A2BBFCDBE58}"/>
              </a:ext>
            </a:extLst>
          </p:cNvPr>
          <p:cNvPicPr>
            <a:picLocks noChangeAspect="1"/>
          </p:cNvPicPr>
          <p:nvPr/>
        </p:nvPicPr>
        <p:blipFill>
          <a:blip r:embed="rId5"/>
          <a:stretch>
            <a:fillRect/>
          </a:stretch>
        </p:blipFill>
        <p:spPr>
          <a:xfrm>
            <a:off x="838200" y="2670202"/>
            <a:ext cx="7529400" cy="3601571"/>
          </a:xfrm>
          <a:prstGeom prst="rect">
            <a:avLst/>
          </a:prstGeom>
        </p:spPr>
      </p:pic>
      <p:pic>
        <p:nvPicPr>
          <p:cNvPr id="11" name="Picture 10">
            <a:extLst>
              <a:ext uri="{FF2B5EF4-FFF2-40B4-BE49-F238E27FC236}">
                <a16:creationId xmlns:a16="http://schemas.microsoft.com/office/drawing/2014/main" id="{B1CCCA02-F974-F7C7-5E6D-46EAF4F659E2}"/>
              </a:ext>
            </a:extLst>
          </p:cNvPr>
          <p:cNvPicPr>
            <a:picLocks noChangeAspect="1"/>
          </p:cNvPicPr>
          <p:nvPr/>
        </p:nvPicPr>
        <p:blipFill>
          <a:blip r:embed="rId6"/>
          <a:stretch>
            <a:fillRect/>
          </a:stretch>
        </p:blipFill>
        <p:spPr>
          <a:xfrm>
            <a:off x="8438188" y="2560320"/>
            <a:ext cx="2915612" cy="1748077"/>
          </a:xfrm>
          <a:prstGeom prst="rect">
            <a:avLst/>
          </a:prstGeom>
        </p:spPr>
      </p:pic>
      <p:pic>
        <p:nvPicPr>
          <p:cNvPr id="14" name="Audio 13">
            <a:hlinkClick r:id="" action="ppaction://media"/>
            <a:extLst>
              <a:ext uri="{FF2B5EF4-FFF2-40B4-BE49-F238E27FC236}">
                <a16:creationId xmlns:a16="http://schemas.microsoft.com/office/drawing/2014/main" id="{CE4879DE-9582-E8E1-69E1-4EA1D523C5BF}"/>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063217258"/>
      </p:ext>
    </p:extLst>
  </p:cSld>
  <p:clrMapOvr>
    <a:masterClrMapping/>
  </p:clrMapOvr>
  <mc:AlternateContent xmlns:mc="http://schemas.openxmlformats.org/markup-compatibility/2006" xmlns:p14="http://schemas.microsoft.com/office/powerpoint/2010/main">
    <mc:Choice Requires="p14">
      <p:transition spd="slow" p14:dur="2000" advTm="9495"/>
    </mc:Choice>
    <mc:Fallback xmlns="">
      <p:transition spd="slow" advTm="94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Retinoblastoma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599988" cy="4741453"/>
          </a:xfrm>
        </p:spPr>
        <p:txBody>
          <a:bodyPr>
            <a:normAutofit/>
          </a:bodyPr>
          <a:lstStyle/>
          <a:p>
            <a:pPr marL="0" indent="0">
              <a:buNone/>
            </a:pPr>
            <a:r>
              <a:rPr lang="en-GB" dirty="0"/>
              <a:t>Post-treatment / extraocular assessment: International Staging System for Retinoblastoma Assessment (ISSRA)</a:t>
            </a:r>
          </a:p>
          <a:p>
            <a:pPr marL="457189" lvl="1" indent="0">
              <a:buNone/>
            </a:pPr>
            <a:endParaRPr lang="en-GB" dirty="0"/>
          </a:p>
          <a:p>
            <a:pPr marL="285750" indent="-285750"/>
            <a:endParaRPr lang="en-GB" dirty="0"/>
          </a:p>
          <a:p>
            <a:pPr marL="285750" indent="-285750"/>
            <a:endParaRPr lang="en-GB" dirty="0"/>
          </a:p>
          <a:p>
            <a:pPr marL="285750" indent="-285750"/>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11" name="Picture 10">
            <a:extLst>
              <a:ext uri="{FF2B5EF4-FFF2-40B4-BE49-F238E27FC236}">
                <a16:creationId xmlns:a16="http://schemas.microsoft.com/office/drawing/2014/main" id="{18E9FF3D-F673-FB05-7E04-92ADF0FB7B57}"/>
              </a:ext>
            </a:extLst>
          </p:cNvPr>
          <p:cNvPicPr>
            <a:picLocks noChangeAspect="1"/>
          </p:cNvPicPr>
          <p:nvPr/>
        </p:nvPicPr>
        <p:blipFill>
          <a:blip r:embed="rId5"/>
          <a:stretch>
            <a:fillRect/>
          </a:stretch>
        </p:blipFill>
        <p:spPr>
          <a:xfrm>
            <a:off x="8438188" y="2560320"/>
            <a:ext cx="2915612" cy="1748077"/>
          </a:xfrm>
          <a:prstGeom prst="rect">
            <a:avLst/>
          </a:prstGeom>
        </p:spPr>
      </p:pic>
      <p:pic>
        <p:nvPicPr>
          <p:cNvPr id="8" name="Picture 7">
            <a:extLst>
              <a:ext uri="{FF2B5EF4-FFF2-40B4-BE49-F238E27FC236}">
                <a16:creationId xmlns:a16="http://schemas.microsoft.com/office/drawing/2014/main" id="{886E7364-A44F-20F3-EDA9-3C9C14250655}"/>
              </a:ext>
            </a:extLst>
          </p:cNvPr>
          <p:cNvPicPr>
            <a:picLocks noChangeAspect="1"/>
          </p:cNvPicPr>
          <p:nvPr/>
        </p:nvPicPr>
        <p:blipFill>
          <a:blip r:embed="rId6"/>
          <a:stretch>
            <a:fillRect/>
          </a:stretch>
        </p:blipFill>
        <p:spPr>
          <a:xfrm>
            <a:off x="838200" y="2802464"/>
            <a:ext cx="7437120" cy="3011865"/>
          </a:xfrm>
          <a:prstGeom prst="rect">
            <a:avLst/>
          </a:prstGeom>
        </p:spPr>
      </p:pic>
      <p:pic>
        <p:nvPicPr>
          <p:cNvPr id="14" name="Audio 13">
            <a:hlinkClick r:id="" action="ppaction://media"/>
            <a:extLst>
              <a:ext uri="{FF2B5EF4-FFF2-40B4-BE49-F238E27FC236}">
                <a16:creationId xmlns:a16="http://schemas.microsoft.com/office/drawing/2014/main" id="{CA5335BC-5DF8-43F5-685D-16EEE8CF304C}"/>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360024588"/>
      </p:ext>
    </p:extLst>
  </p:cSld>
  <p:clrMapOvr>
    <a:masterClrMapping/>
  </p:clrMapOvr>
  <mc:AlternateContent xmlns:mc="http://schemas.openxmlformats.org/markup-compatibility/2006" xmlns:p14="http://schemas.microsoft.com/office/powerpoint/2010/main">
    <mc:Choice Requires="p14">
      <p:transition spd="slow" p14:dur="2000" advTm="9762"/>
    </mc:Choice>
    <mc:Fallback xmlns="">
      <p:transition spd="slow" advTm="97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Osteosarcoma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574536" cy="4741453"/>
          </a:xfrm>
        </p:spPr>
        <p:txBody>
          <a:bodyPr>
            <a:normAutofit/>
          </a:bodyPr>
          <a:lstStyle/>
          <a:p>
            <a:r>
              <a:rPr lang="en-GB" dirty="0">
                <a:latin typeface="+mn-lt"/>
              </a:rPr>
              <a:t>For instructions on recording Osteosarcomas, please see the training module Sarcoma, available here: </a:t>
            </a:r>
            <a:r>
              <a:rPr lang="en-GB" dirty="0">
                <a:latin typeface="+mn-lt"/>
                <a:hlinkClick r:id="rId5"/>
              </a:rPr>
              <a:t>https://digital.nhs.uk/ndrs/data/cancer-data-training-materials</a:t>
            </a:r>
            <a:endParaRPr lang="en-GB" dirty="0">
              <a:latin typeface="+mn-lt"/>
            </a:endParaRPr>
          </a:p>
          <a:p>
            <a:r>
              <a:rPr lang="en-GB" dirty="0"/>
              <a:t>Osteosarcomas are staged using the TNM staging system. A Bone TNM staging data sheet (for clinical use) may be downloaded here:       </a:t>
            </a:r>
            <a:r>
              <a:rPr lang="en-GB" dirty="0">
                <a:hlinkClick r:id="rId6"/>
              </a:rPr>
              <a:t>https://digital.nhs.uk/ndrs/data/cancer-data-training-materials/staging-sheets</a:t>
            </a:r>
            <a:endParaRPr lang="en-GB" dirty="0"/>
          </a:p>
          <a:p>
            <a:endParaRPr lang="en-GB" dirty="0">
              <a:latin typeface="+mn-lt"/>
            </a:endParaRPr>
          </a:p>
          <a:p>
            <a:endParaRPr lang="en-GB" dirty="0">
              <a:latin typeface="+mn-lt"/>
            </a:endParaRPr>
          </a:p>
          <a:p>
            <a:pPr marL="285750" indent="-285750"/>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7" name="Picture 6">
            <a:extLst>
              <a:ext uri="{FF2B5EF4-FFF2-40B4-BE49-F238E27FC236}">
                <a16:creationId xmlns:a16="http://schemas.microsoft.com/office/drawing/2014/main" id="{5CBF9594-C8FF-4A63-E6AF-44947C47C75B}"/>
              </a:ext>
            </a:extLst>
          </p:cNvPr>
          <p:cNvPicPr>
            <a:picLocks noChangeAspect="1"/>
          </p:cNvPicPr>
          <p:nvPr/>
        </p:nvPicPr>
        <p:blipFill>
          <a:blip r:embed="rId7"/>
          <a:stretch>
            <a:fillRect/>
          </a:stretch>
        </p:blipFill>
        <p:spPr>
          <a:xfrm>
            <a:off x="7790296" y="1328630"/>
            <a:ext cx="3563504" cy="4935548"/>
          </a:xfrm>
          <a:prstGeom prst="rect">
            <a:avLst/>
          </a:prstGeom>
        </p:spPr>
      </p:pic>
      <p:pic>
        <p:nvPicPr>
          <p:cNvPr id="13" name="Audio 12">
            <a:hlinkClick r:id="" action="ppaction://media"/>
            <a:extLst>
              <a:ext uri="{FF2B5EF4-FFF2-40B4-BE49-F238E27FC236}">
                <a16:creationId xmlns:a16="http://schemas.microsoft.com/office/drawing/2014/main" id="{9CA437DC-0987-D7BD-9135-D7A195BED5DF}"/>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712056824"/>
      </p:ext>
    </p:extLst>
  </p:cSld>
  <p:clrMapOvr>
    <a:masterClrMapping/>
  </p:clrMapOvr>
  <mc:AlternateContent xmlns:mc="http://schemas.openxmlformats.org/markup-compatibility/2006" xmlns:p14="http://schemas.microsoft.com/office/powerpoint/2010/main">
    <mc:Choice Requires="p14">
      <p:transition spd="slow" p14:dur="2000" advTm="14912"/>
    </mc:Choice>
    <mc:Fallback xmlns="">
      <p:transition spd="slow" advTm="149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Soft Tissue Sarcoma </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537704" cy="4741453"/>
          </a:xfrm>
        </p:spPr>
        <p:txBody>
          <a:bodyPr>
            <a:normAutofit lnSpcReduction="10000"/>
          </a:bodyPr>
          <a:lstStyle/>
          <a:p>
            <a:pPr marL="0" indent="0">
              <a:buNone/>
            </a:pPr>
            <a:r>
              <a:rPr lang="en-GB" sz="2600" dirty="0"/>
              <a:t>For instructions on recording Soft Tissue Sarcomas, please see the training module Sarcoma, available here: </a:t>
            </a:r>
          </a:p>
          <a:p>
            <a:pPr marL="0" indent="0">
              <a:buNone/>
            </a:pPr>
            <a:r>
              <a:rPr lang="en-GB" sz="2600" dirty="0">
                <a:latin typeface="+mn-lt"/>
                <a:hlinkClick r:id="rId5"/>
              </a:rPr>
              <a:t>https://digital.nhs.uk/ndrs/data/cancer-data-training-materials</a:t>
            </a:r>
            <a:endParaRPr lang="en-GB" sz="2600" dirty="0"/>
          </a:p>
          <a:p>
            <a:pPr marL="0" indent="0">
              <a:buNone/>
            </a:pPr>
            <a:r>
              <a:rPr lang="en-GB" sz="2600" dirty="0"/>
              <a:t>Stageable soft tissue sarcomas are staged using the TNM staging system. A Rhabdomyosarcoma and Other Soft Tissue Sarcomas TNM staging data sheet (for clinical use) may be downloaded here:</a:t>
            </a:r>
          </a:p>
          <a:p>
            <a:pPr marL="0" indent="0">
              <a:buNone/>
            </a:pPr>
            <a:r>
              <a:rPr lang="en-GB" sz="2600" dirty="0">
                <a:hlinkClick r:id="rId6"/>
              </a:rPr>
              <a:t>https://digital.nhs.uk/ndrs/data/cancer-data-training-materials/staging-sheets</a:t>
            </a:r>
            <a:endParaRPr lang="en-GB" sz="2600" dirty="0"/>
          </a:p>
          <a:p>
            <a:pPr lvl="1"/>
            <a:endParaRPr lang="en-GB" sz="2800" dirty="0">
              <a:latin typeface="+mn-lt"/>
            </a:endParaRPr>
          </a:p>
          <a:p>
            <a:pPr lvl="1"/>
            <a:endParaRPr lang="en-GB" sz="2400"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pic>
        <p:nvPicPr>
          <p:cNvPr id="7" name="Picture 6">
            <a:extLst>
              <a:ext uri="{FF2B5EF4-FFF2-40B4-BE49-F238E27FC236}">
                <a16:creationId xmlns:a16="http://schemas.microsoft.com/office/drawing/2014/main" id="{1A360D6F-71FC-7D92-F0B7-3D434AA78B9F}"/>
              </a:ext>
            </a:extLst>
          </p:cNvPr>
          <p:cNvPicPr>
            <a:picLocks noChangeAspect="1"/>
          </p:cNvPicPr>
          <p:nvPr/>
        </p:nvPicPr>
        <p:blipFill>
          <a:blip r:embed="rId7"/>
          <a:stretch>
            <a:fillRect/>
          </a:stretch>
        </p:blipFill>
        <p:spPr>
          <a:xfrm>
            <a:off x="8333712" y="2078164"/>
            <a:ext cx="3020088" cy="3456144"/>
          </a:xfrm>
          <a:prstGeom prst="rect">
            <a:avLst/>
          </a:prstGeom>
        </p:spPr>
      </p:pic>
      <p:pic>
        <p:nvPicPr>
          <p:cNvPr id="17" name="Audio 16">
            <a:hlinkClick r:id="" action="ppaction://media"/>
            <a:extLst>
              <a:ext uri="{FF2B5EF4-FFF2-40B4-BE49-F238E27FC236}">
                <a16:creationId xmlns:a16="http://schemas.microsoft.com/office/drawing/2014/main" id="{5D6477D9-A613-0761-3036-97D151F07A23}"/>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744576124"/>
      </p:ext>
    </p:extLst>
  </p:cSld>
  <p:clrMapOvr>
    <a:masterClrMapping/>
  </p:clrMapOvr>
  <mc:AlternateContent xmlns:mc="http://schemas.openxmlformats.org/markup-compatibility/2006" xmlns:p14="http://schemas.microsoft.com/office/powerpoint/2010/main">
    <mc:Choice Requires="p14">
      <p:transition spd="slow" p14:dur="2000" advTm="23909"/>
    </mc:Choice>
    <mc:Fallback xmlns="">
      <p:transition spd="slow" advTm="239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Soft Tissue Sarcoma </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8305800" cy="4741453"/>
          </a:xfrm>
        </p:spPr>
        <p:txBody>
          <a:bodyPr>
            <a:normAutofit fontScale="70000" lnSpcReduction="20000"/>
          </a:bodyPr>
          <a:lstStyle/>
          <a:p>
            <a:pPr marL="0" indent="0">
              <a:buNone/>
            </a:pPr>
            <a:r>
              <a:rPr lang="en-GB" sz="2800" dirty="0"/>
              <a:t>In addition to a TNM stage, rhabdomyosarcomas will require an Intergroup Rhabdomyosarcoma Studies group classification:</a:t>
            </a:r>
          </a:p>
          <a:p>
            <a:pPr marL="0" indent="0">
              <a:buNone/>
            </a:pPr>
            <a:endParaRPr lang="en-GB" sz="2800" dirty="0"/>
          </a:p>
          <a:p>
            <a:pPr marL="0" indent="0">
              <a:buNone/>
            </a:pPr>
            <a:endParaRPr lang="en-GB" sz="2800" dirty="0"/>
          </a:p>
          <a:p>
            <a:pPr marL="0" indent="0">
              <a:buNone/>
            </a:pPr>
            <a:endParaRPr lang="en-GB" sz="2800" dirty="0"/>
          </a:p>
          <a:p>
            <a:pPr marL="0" indent="0">
              <a:buNone/>
            </a:pPr>
            <a:endParaRPr lang="en-GB" sz="2800" dirty="0"/>
          </a:p>
          <a:p>
            <a:pPr marL="0" indent="0">
              <a:buNone/>
            </a:pPr>
            <a:endParaRPr lang="en-GB" sz="2800" dirty="0"/>
          </a:p>
          <a:p>
            <a:pPr marL="0" indent="0">
              <a:buNone/>
            </a:pPr>
            <a:endParaRPr lang="en-GB" sz="2800" dirty="0"/>
          </a:p>
          <a:p>
            <a:pPr marL="0" indent="0">
              <a:buNone/>
            </a:pPr>
            <a:endParaRPr lang="en-GB" sz="2800" dirty="0"/>
          </a:p>
          <a:p>
            <a:pPr marL="0" indent="0">
              <a:buNone/>
            </a:pPr>
            <a:endParaRPr lang="en-GB" sz="2800" dirty="0"/>
          </a:p>
          <a:p>
            <a:pPr marL="0" indent="0">
              <a:buNone/>
            </a:pPr>
            <a:r>
              <a:rPr lang="en-GB" sz="2800" dirty="0"/>
              <a:t>A determination of favourable or unfavourable site is also required:</a:t>
            </a:r>
          </a:p>
          <a:p>
            <a:pPr marL="0" indent="0">
              <a:buNone/>
            </a:pPr>
            <a:endParaRPr lang="en-GB" sz="2800" dirty="0"/>
          </a:p>
          <a:p>
            <a:pPr marL="0" indent="0">
              <a:buNone/>
            </a:pPr>
            <a:r>
              <a:rPr lang="en-GB" sz="2800" dirty="0"/>
              <a:t> </a:t>
            </a:r>
          </a:p>
          <a:p>
            <a:pPr lvl="1"/>
            <a:endParaRPr lang="en-GB" sz="2800" dirty="0">
              <a:latin typeface="+mn-lt"/>
            </a:endParaRPr>
          </a:p>
          <a:p>
            <a:pPr lvl="1"/>
            <a:endParaRPr lang="en-GB" sz="2400"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7" name="Picture 6">
            <a:extLst>
              <a:ext uri="{FF2B5EF4-FFF2-40B4-BE49-F238E27FC236}">
                <a16:creationId xmlns:a16="http://schemas.microsoft.com/office/drawing/2014/main" id="{1A360D6F-71FC-7D92-F0B7-3D434AA78B9F}"/>
              </a:ext>
            </a:extLst>
          </p:cNvPr>
          <p:cNvPicPr>
            <a:picLocks noChangeAspect="1"/>
          </p:cNvPicPr>
          <p:nvPr/>
        </p:nvPicPr>
        <p:blipFill>
          <a:blip r:embed="rId5"/>
          <a:stretch>
            <a:fillRect/>
          </a:stretch>
        </p:blipFill>
        <p:spPr>
          <a:xfrm>
            <a:off x="8333712" y="2078164"/>
            <a:ext cx="3020088" cy="3456144"/>
          </a:xfrm>
          <a:prstGeom prst="rect">
            <a:avLst/>
          </a:prstGeom>
        </p:spPr>
      </p:pic>
      <p:pic>
        <p:nvPicPr>
          <p:cNvPr id="9" name="Picture 8">
            <a:extLst>
              <a:ext uri="{FF2B5EF4-FFF2-40B4-BE49-F238E27FC236}">
                <a16:creationId xmlns:a16="http://schemas.microsoft.com/office/drawing/2014/main" id="{A3E352A1-E2EC-E4C5-98A6-CA40770C56E3}"/>
              </a:ext>
            </a:extLst>
          </p:cNvPr>
          <p:cNvPicPr>
            <a:picLocks noChangeAspect="1"/>
          </p:cNvPicPr>
          <p:nvPr/>
        </p:nvPicPr>
        <p:blipFill>
          <a:blip r:embed="rId6"/>
          <a:stretch>
            <a:fillRect/>
          </a:stretch>
        </p:blipFill>
        <p:spPr>
          <a:xfrm>
            <a:off x="838200" y="2138534"/>
            <a:ext cx="6921591" cy="2580932"/>
          </a:xfrm>
          <a:prstGeom prst="rect">
            <a:avLst/>
          </a:prstGeom>
        </p:spPr>
      </p:pic>
      <p:pic>
        <p:nvPicPr>
          <p:cNvPr id="11" name="Picture 10">
            <a:extLst>
              <a:ext uri="{FF2B5EF4-FFF2-40B4-BE49-F238E27FC236}">
                <a16:creationId xmlns:a16="http://schemas.microsoft.com/office/drawing/2014/main" id="{F40F84E0-5031-B30C-7185-07AFF9F49C05}"/>
              </a:ext>
            </a:extLst>
          </p:cNvPr>
          <p:cNvPicPr>
            <a:picLocks noChangeAspect="1"/>
          </p:cNvPicPr>
          <p:nvPr/>
        </p:nvPicPr>
        <p:blipFill>
          <a:blip r:embed="rId7"/>
          <a:stretch>
            <a:fillRect/>
          </a:stretch>
        </p:blipFill>
        <p:spPr>
          <a:xfrm>
            <a:off x="838200" y="5422490"/>
            <a:ext cx="8608563" cy="814842"/>
          </a:xfrm>
          <a:prstGeom prst="rect">
            <a:avLst/>
          </a:prstGeom>
        </p:spPr>
      </p:pic>
      <p:pic>
        <p:nvPicPr>
          <p:cNvPr id="26" name="Audio 25">
            <a:hlinkClick r:id="" action="ppaction://media"/>
            <a:extLst>
              <a:ext uri="{FF2B5EF4-FFF2-40B4-BE49-F238E27FC236}">
                <a16:creationId xmlns:a16="http://schemas.microsoft.com/office/drawing/2014/main" id="{12B49C88-1085-E175-CC76-EC8BAC28F7BC}"/>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987423967"/>
      </p:ext>
    </p:extLst>
  </p:cSld>
  <p:clrMapOvr>
    <a:masterClrMapping/>
  </p:clrMapOvr>
  <mc:AlternateContent xmlns:mc="http://schemas.openxmlformats.org/markup-compatibility/2006" xmlns:p14="http://schemas.microsoft.com/office/powerpoint/2010/main">
    <mc:Choice Requires="p14">
      <p:transition spd="slow" p14:dur="2000" advTm="12775"/>
    </mc:Choice>
    <mc:Fallback xmlns="">
      <p:transition spd="slow" advTm="127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6"/>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18" name="Audio 17">
            <a:hlinkClick r:id="" action="ppaction://media"/>
            <a:extLst>
              <a:ext uri="{FF2B5EF4-FFF2-40B4-BE49-F238E27FC236}">
                <a16:creationId xmlns:a16="http://schemas.microsoft.com/office/drawing/2014/main" id="{F64D7F9A-2C3D-A7C9-0547-DAC1AD16CF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046024071"/>
      </p:ext>
    </p:extLst>
  </p:cSld>
  <p:clrMapOvr>
    <a:masterClrMapping/>
  </p:clrMapOvr>
  <mc:AlternateContent xmlns:mc="http://schemas.openxmlformats.org/markup-compatibility/2006" xmlns:p14="http://schemas.microsoft.com/office/powerpoint/2010/main">
    <mc:Choice Requires="p14">
      <p:transition spd="slow" p14:dur="2000" advTm="10163"/>
    </mc:Choice>
    <mc:Fallback xmlns="">
      <p:transition spd="slow" advTm="101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24/07/2024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29</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u="sng" dirty="0">
                <a:hlinkClick r:id="rId10"/>
              </a:rPr>
              <a:t>rachaelmann@nhs.net</a:t>
            </a:r>
            <a:r>
              <a:rPr lang="en-GB" u="sng" dirty="0"/>
              <a:t> </a:t>
            </a:r>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18" name="Audio 17">
            <a:hlinkClick r:id="" action="ppaction://media"/>
            <a:extLst>
              <a:ext uri="{FF2B5EF4-FFF2-40B4-BE49-F238E27FC236}">
                <a16:creationId xmlns:a16="http://schemas.microsoft.com/office/drawing/2014/main" id="{90088918-6C43-25DA-7001-99E391759A72}"/>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47070765"/>
      </p:ext>
    </p:extLst>
  </p:cSld>
  <p:clrMapOvr>
    <a:masterClrMapping/>
  </p:clrMapOvr>
  <mc:AlternateContent xmlns:mc="http://schemas.openxmlformats.org/markup-compatibility/2006" xmlns:p14="http://schemas.microsoft.com/office/powerpoint/2010/main">
    <mc:Choice Requires="p14">
      <p:transition spd="slow" p14:dur="2000" advTm="22927"/>
    </mc:Choice>
    <mc:Fallback xmlns="">
      <p:transition spd="slow" advTm="229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24/07/2024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CTYA</a:t>
            </a:r>
          </a:p>
        </p:txBody>
      </p:sp>
      <p:sp>
        <p:nvSpPr>
          <p:cNvPr id="6" name="Slide Number Placeholder 5">
            <a:extLst>
              <a:ext uri="{FF2B5EF4-FFF2-40B4-BE49-F238E27FC236}">
                <a16:creationId xmlns:a16="http://schemas.microsoft.com/office/drawing/2014/main" id="{8E377890-838B-4827-AC1D-37C96E5CC93D}"/>
              </a:ext>
            </a:extLst>
          </p:cNvPr>
          <p:cNvSpPr>
            <a:spLocks noGrp="1"/>
          </p:cNvSpPr>
          <p:nvPr>
            <p:ph type="sldNum" sz="quarter" idx="12"/>
          </p:nvPr>
        </p:nvSpPr>
        <p:spPr>
          <a:xfrm>
            <a:off x="10658168" y="6475466"/>
            <a:ext cx="695632" cy="373830"/>
          </a:xfrm>
        </p:spPr>
        <p:txBody>
          <a:bodyPr/>
          <a:lstStyle/>
          <a:p>
            <a:fld id="{B33FDC71-8906-4088-9FB1-76CBC632085F}" type="slidenum">
              <a:rPr lang="en-GB" smtClean="0"/>
              <a:t>3</a:t>
            </a:fld>
            <a:endParaRPr lang="en-GB"/>
          </a:p>
        </p:txBody>
      </p:sp>
      <p:grpSp>
        <p:nvGrpSpPr>
          <p:cNvPr id="8" name="Group 7">
            <a:extLst>
              <a:ext uri="{FF2B5EF4-FFF2-40B4-BE49-F238E27FC236}">
                <a16:creationId xmlns:a16="http://schemas.microsoft.com/office/drawing/2014/main" id="{E0346119-779E-4299-8F7B-AA97F16F3A88}"/>
              </a:ext>
            </a:extLst>
          </p:cNvPr>
          <p:cNvGrpSpPr/>
          <p:nvPr/>
        </p:nvGrpSpPr>
        <p:grpSpPr>
          <a:xfrm>
            <a:off x="4702873" y="4015878"/>
            <a:ext cx="7489127" cy="2386702"/>
            <a:chOff x="4702873" y="4015878"/>
            <a:chExt cx="7489127" cy="2386702"/>
          </a:xfrm>
        </p:grpSpPr>
        <p:sp>
          <p:nvSpPr>
            <p:cNvPr id="9" name="Content Placeholder 2">
              <a:extLst>
                <a:ext uri="{FF2B5EF4-FFF2-40B4-BE49-F238E27FC236}">
                  <a16:creationId xmlns:a16="http://schemas.microsoft.com/office/drawing/2014/main" id="{ABD28991-0E6B-43BD-8E5F-2CB9551F92AD}"/>
                </a:ext>
              </a:extLst>
            </p:cNvPr>
            <p:cNvSpPr txBox="1">
              <a:spLocks/>
            </p:cNvSpPr>
            <p:nvPr/>
          </p:nvSpPr>
          <p:spPr>
            <a:xfrm>
              <a:off x="4702873" y="4026316"/>
              <a:ext cx="4027767" cy="2376264"/>
            </a:xfrm>
            <a:prstGeom prst="rect">
              <a:avLst/>
            </a:prstGeom>
          </p:spPr>
          <p:txBody>
            <a:bodyPr vert="horz" lIns="91440" tIns="45720" rIns="91440" bIns="45720" rtlCol="0">
              <a:normAutofit fontScale="9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fontAlgn="auto">
                <a:spcAft>
                  <a:spcPts val="0"/>
                </a:spcAft>
                <a:buFont typeface="Arial" panose="020B0604020202020204" pitchFamily="34" charset="0"/>
                <a:buChar char="•"/>
              </a:pPr>
              <a:r>
                <a:rPr lang="en-GB" altLang="en-US" sz="2400" dirty="0">
                  <a:solidFill>
                    <a:schemeClr val="tx1"/>
                  </a:solidFill>
                </a:rPr>
                <a:t>CTYA Overview</a:t>
              </a:r>
            </a:p>
            <a:p>
              <a:pPr marL="463550" lvl="1" indent="-285750" algn="l" fontAlgn="auto">
                <a:spcAft>
                  <a:spcPts val="0"/>
                </a:spcAft>
                <a:buFont typeface="Arial" panose="020B0604020202020204" pitchFamily="34" charset="0"/>
                <a:buChar char="•"/>
              </a:pPr>
              <a:r>
                <a:rPr lang="en-GB" altLang="en-US" sz="2400" dirty="0">
                  <a:solidFill>
                    <a:schemeClr val="tx1"/>
                  </a:solidFill>
                </a:rPr>
                <a:t>Brain &amp; CNS</a:t>
              </a:r>
            </a:p>
            <a:p>
              <a:pPr marL="463550" lvl="1" indent="-285750" algn="l" fontAlgn="auto">
                <a:spcAft>
                  <a:spcPts val="0"/>
                </a:spcAft>
                <a:buFont typeface="Arial" panose="020B0604020202020204" pitchFamily="34" charset="0"/>
                <a:buChar char="•"/>
              </a:pPr>
              <a:r>
                <a:rPr lang="en-GB" altLang="en-US" sz="2400" dirty="0">
                  <a:solidFill>
                    <a:schemeClr val="tx1"/>
                  </a:solidFill>
                </a:rPr>
                <a:t>Lymphoma</a:t>
              </a:r>
            </a:p>
            <a:p>
              <a:pPr marL="463550" lvl="1" indent="-285750" algn="l" fontAlgn="auto">
                <a:spcAft>
                  <a:spcPts val="0"/>
                </a:spcAft>
                <a:buFont typeface="Arial" panose="020B0604020202020204" pitchFamily="34" charset="0"/>
                <a:buChar char="•"/>
              </a:pPr>
              <a:r>
                <a:rPr lang="en-GB" altLang="en-US" sz="2400" dirty="0">
                  <a:solidFill>
                    <a:schemeClr val="tx1"/>
                  </a:solidFill>
                </a:rPr>
                <a:t>Leukaemia</a:t>
              </a:r>
            </a:p>
            <a:p>
              <a:pPr marL="463550" lvl="1" indent="-285750" algn="l" fontAlgn="auto">
                <a:spcAft>
                  <a:spcPts val="0"/>
                </a:spcAft>
                <a:buFont typeface="Arial" panose="020B0604020202020204" pitchFamily="34" charset="0"/>
                <a:buChar char="•"/>
              </a:pPr>
              <a:r>
                <a:rPr lang="en-GB" altLang="en-US" sz="2400" dirty="0">
                  <a:solidFill>
                    <a:schemeClr val="tx1"/>
                  </a:solidFill>
                </a:rPr>
                <a:t>Wilms tumour</a:t>
              </a:r>
            </a:p>
            <a:p>
              <a:pPr marL="463550" lvl="1" indent="-285750" algn="l">
                <a:buFont typeface="Arial" panose="020B0604020202020204" pitchFamily="34" charset="0"/>
                <a:buChar char="•"/>
              </a:pPr>
              <a:r>
                <a:rPr lang="en-GB" altLang="en-US" sz="2400" dirty="0">
                  <a:solidFill>
                    <a:schemeClr val="tx1"/>
                  </a:solidFill>
                </a:rPr>
                <a:t>Neuroblastoma</a:t>
              </a:r>
            </a:p>
            <a:p>
              <a:pPr marL="463550" lvl="1" indent="-285750" algn="l" fontAlgn="auto">
                <a:spcAft>
                  <a:spcPts val="0"/>
                </a:spcAft>
                <a:buFont typeface="Arial" panose="020B0604020202020204" pitchFamily="34" charset="0"/>
                <a:buChar char="•"/>
              </a:pPr>
              <a:endParaRPr lang="en-GB" altLang="en-US" sz="2400" dirty="0">
                <a:solidFill>
                  <a:schemeClr val="tx1"/>
                </a:solidFill>
              </a:endParaRPr>
            </a:p>
          </p:txBody>
        </p:sp>
        <p:sp>
          <p:nvSpPr>
            <p:cNvPr id="10" name="Content Placeholder 2">
              <a:extLst>
                <a:ext uri="{FF2B5EF4-FFF2-40B4-BE49-F238E27FC236}">
                  <a16:creationId xmlns:a16="http://schemas.microsoft.com/office/drawing/2014/main" id="{8BFB4AD6-AF5B-4E37-B298-2DD7E36E4873}"/>
                </a:ext>
              </a:extLst>
            </p:cNvPr>
            <p:cNvSpPr txBox="1">
              <a:spLocks/>
            </p:cNvSpPr>
            <p:nvPr/>
          </p:nvSpPr>
          <p:spPr>
            <a:xfrm>
              <a:off x="8512866" y="4015878"/>
              <a:ext cx="3679134"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63550" lvl="1" indent="-285750" algn="l" fontAlgn="auto">
                <a:spcAft>
                  <a:spcPts val="0"/>
                </a:spcAft>
                <a:buFont typeface="Arial" panose="020B0604020202020204" pitchFamily="34" charset="0"/>
                <a:buChar char="•"/>
              </a:pPr>
              <a:endParaRPr lang="en-GB" altLang="en-US" sz="2200" dirty="0">
                <a:solidFill>
                  <a:schemeClr val="tx1"/>
                </a:solidFill>
              </a:endParaRPr>
            </a:p>
            <a:p>
              <a:pPr marL="463550" lvl="1" indent="-285750" algn="l" fontAlgn="auto">
                <a:spcAft>
                  <a:spcPts val="0"/>
                </a:spcAft>
                <a:buFont typeface="Arial" panose="020B0604020202020204" pitchFamily="34" charset="0"/>
                <a:buChar char="•"/>
              </a:pPr>
              <a:r>
                <a:rPr lang="en-GB" altLang="en-US" sz="2200" dirty="0">
                  <a:solidFill>
                    <a:schemeClr val="tx1"/>
                  </a:solidFill>
                </a:rPr>
                <a:t>Hepatoblastoma</a:t>
              </a:r>
            </a:p>
            <a:p>
              <a:pPr marL="463550" lvl="1" indent="-285750" algn="l" fontAlgn="auto">
                <a:spcAft>
                  <a:spcPts val="0"/>
                </a:spcAft>
                <a:buFont typeface="Arial" panose="020B0604020202020204" pitchFamily="34" charset="0"/>
                <a:buChar char="•"/>
              </a:pPr>
              <a:r>
                <a:rPr lang="en-GB" altLang="en-US" sz="2400" dirty="0">
                  <a:solidFill>
                    <a:schemeClr val="tx1"/>
                  </a:solidFill>
                </a:rPr>
                <a:t>Retinoblastoma</a:t>
              </a:r>
            </a:p>
            <a:p>
              <a:pPr marL="463550" lvl="1" indent="-285750" algn="l" fontAlgn="auto">
                <a:spcAft>
                  <a:spcPts val="0"/>
                </a:spcAft>
                <a:buFont typeface="Arial" panose="020B0604020202020204" pitchFamily="34" charset="0"/>
                <a:buChar char="•"/>
              </a:pPr>
              <a:r>
                <a:rPr lang="en-GB" altLang="en-US" sz="2400" dirty="0">
                  <a:solidFill>
                    <a:schemeClr val="tx1"/>
                  </a:solidFill>
                </a:rPr>
                <a:t>Osteosarcoma</a:t>
              </a:r>
            </a:p>
            <a:p>
              <a:pPr marL="463550" lvl="1" indent="-285750" algn="l" fontAlgn="auto">
                <a:spcAft>
                  <a:spcPts val="0"/>
                </a:spcAft>
                <a:buFont typeface="Arial" panose="020B0604020202020204" pitchFamily="34" charset="0"/>
                <a:buChar char="•"/>
              </a:pPr>
              <a:r>
                <a:rPr lang="en-GB" altLang="en-US" sz="2400" dirty="0">
                  <a:solidFill>
                    <a:schemeClr val="tx1"/>
                  </a:solidFill>
                </a:rPr>
                <a:t>Soft Tissue Sarcoma</a:t>
              </a:r>
            </a:p>
          </p:txBody>
        </p:sp>
      </p:grpSp>
      <p:pic>
        <p:nvPicPr>
          <p:cNvPr id="15" name="Audio 14">
            <a:hlinkClick r:id="" action="ppaction://media"/>
            <a:extLst>
              <a:ext uri="{FF2B5EF4-FFF2-40B4-BE49-F238E27FC236}">
                <a16:creationId xmlns:a16="http://schemas.microsoft.com/office/drawing/2014/main" id="{9C8F32AA-A8BB-FF21-9936-806FAD97701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991146871"/>
      </p:ext>
    </p:extLst>
  </p:cSld>
  <p:clrMapOvr>
    <a:masterClrMapping/>
  </p:clrMapOvr>
  <mc:AlternateContent xmlns:mc="http://schemas.openxmlformats.org/markup-compatibility/2006" xmlns:p14="http://schemas.microsoft.com/office/powerpoint/2010/main">
    <mc:Choice Requires="p14">
      <p:transition spd="slow" p14:dur="2000" advTm="6227"/>
    </mc:Choice>
    <mc:Fallback xmlns="">
      <p:transition spd="slow" advTm="62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CTYA - Overview</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195560" cy="4741453"/>
          </a:xfrm>
        </p:spPr>
        <p:txBody>
          <a:bodyPr>
            <a:noAutofit/>
          </a:bodyPr>
          <a:lstStyle/>
          <a:p>
            <a:pPr marL="450850" indent="0">
              <a:buNone/>
            </a:pPr>
            <a:r>
              <a:rPr lang="en-GB" dirty="0"/>
              <a:t>What constitutes a CTYA condition?  As detailed in the COSD guidance:</a:t>
            </a:r>
          </a:p>
          <a:p>
            <a:pPr marL="793750" indent="-342900"/>
            <a:r>
              <a:rPr lang="en-GB" dirty="0"/>
              <a:t>A patient is considered as part of the CTYA cohort if they are under the age of 25 at diagnosis</a:t>
            </a:r>
          </a:p>
          <a:p>
            <a:pPr marL="1250939" lvl="1" indent="-342900"/>
            <a:r>
              <a:rPr lang="en-GB" dirty="0"/>
              <a:t>A patient is considered to be a young adult if they are aged 19-24 inclusive at diagnosis</a:t>
            </a:r>
          </a:p>
          <a:p>
            <a:pPr marL="1250939" lvl="1" indent="-342900"/>
            <a:r>
              <a:rPr lang="en-GB" dirty="0"/>
              <a:t>A patient is considered to be a teenager if they are aged 16-18 inclusive at diagnosis</a:t>
            </a:r>
          </a:p>
          <a:p>
            <a:pPr marL="1250939" lvl="1" indent="-342900"/>
            <a:r>
              <a:rPr lang="en-GB" dirty="0"/>
              <a:t>A patient is considered to be a child if they are aged 0 to 15 inclusive at diagnosis (under 16)</a:t>
            </a:r>
          </a:p>
          <a:p>
            <a:pPr marL="45085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pic>
        <p:nvPicPr>
          <p:cNvPr id="13" name="Audio 12">
            <a:hlinkClick r:id="" action="ppaction://media"/>
            <a:extLst>
              <a:ext uri="{FF2B5EF4-FFF2-40B4-BE49-F238E27FC236}">
                <a16:creationId xmlns:a16="http://schemas.microsoft.com/office/drawing/2014/main" id="{FBDD5424-F34C-88EA-FF08-1C470D96391C}"/>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890192652"/>
      </p:ext>
    </p:extLst>
  </p:cSld>
  <p:clrMapOvr>
    <a:masterClrMapping/>
  </p:clrMapOvr>
  <mc:AlternateContent xmlns:mc="http://schemas.openxmlformats.org/markup-compatibility/2006" xmlns:p14="http://schemas.microsoft.com/office/powerpoint/2010/main">
    <mc:Choice Requires="p14">
      <p:transition spd="slow" p14:dur="2000" advTm="10271"/>
    </mc:Choice>
    <mc:Fallback xmlns="">
      <p:transition spd="slow" advTm="102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Overview</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208776" cy="5031251"/>
          </a:xfrm>
        </p:spPr>
        <p:txBody>
          <a:bodyPr>
            <a:normAutofit/>
          </a:bodyPr>
          <a:lstStyle/>
          <a:p>
            <a:r>
              <a:rPr lang="en-GB" altLang="en-US" kern="0" dirty="0">
                <a:solidFill>
                  <a:srgbClr val="000000"/>
                </a:solidFill>
              </a:rPr>
              <a:t>CTYA may encompass many different types of cancer</a:t>
            </a:r>
          </a:p>
          <a:p>
            <a:r>
              <a:rPr lang="en-GB" altLang="en-US" kern="0" dirty="0">
                <a:solidFill>
                  <a:srgbClr val="000000"/>
                </a:solidFill>
              </a:rPr>
              <a:t>Where possible, this module will direct you to the relevant training resource for the cancer site</a:t>
            </a:r>
          </a:p>
          <a:p>
            <a:r>
              <a:rPr lang="en-GB" altLang="en-US" kern="0" dirty="0">
                <a:solidFill>
                  <a:srgbClr val="000000"/>
                </a:solidFill>
              </a:rPr>
              <a:t>Where no site-specific resource exists, basic information will be supplied, including ICD 10 coding, morphology coding and the relevant staging system (where applicable)</a:t>
            </a:r>
          </a:p>
          <a:p>
            <a:pPr lvl="1"/>
            <a:endParaRPr lang="en-GB" altLang="en-US" kern="0" dirty="0">
              <a:solidFill>
                <a:srgbClr val="000000"/>
              </a:solidFill>
            </a:endParaRP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5</a:t>
            </a:fld>
            <a:endParaRPr lang="en-GB"/>
          </a:p>
        </p:txBody>
      </p:sp>
      <p:pic>
        <p:nvPicPr>
          <p:cNvPr id="10" name="Picture 9">
            <a:extLst>
              <a:ext uri="{FF2B5EF4-FFF2-40B4-BE49-F238E27FC236}">
                <a16:creationId xmlns:a16="http://schemas.microsoft.com/office/drawing/2014/main" id="{9F2B04E1-5755-FFB3-526A-1FB4842A6036}"/>
              </a:ext>
            </a:extLst>
          </p:cNvPr>
          <p:cNvPicPr>
            <a:picLocks noChangeAspect="1"/>
          </p:cNvPicPr>
          <p:nvPr/>
        </p:nvPicPr>
        <p:blipFill>
          <a:blip r:embed="rId5"/>
          <a:stretch>
            <a:fillRect/>
          </a:stretch>
        </p:blipFill>
        <p:spPr>
          <a:xfrm>
            <a:off x="7424928" y="1066929"/>
            <a:ext cx="4323634" cy="5389481"/>
          </a:xfrm>
          <a:prstGeom prst="rect">
            <a:avLst/>
          </a:prstGeom>
        </p:spPr>
      </p:pic>
      <p:pic>
        <p:nvPicPr>
          <p:cNvPr id="17" name="Audio 16">
            <a:hlinkClick r:id="" action="ppaction://media"/>
            <a:extLst>
              <a:ext uri="{FF2B5EF4-FFF2-40B4-BE49-F238E27FC236}">
                <a16:creationId xmlns:a16="http://schemas.microsoft.com/office/drawing/2014/main" id="{49BF49BF-7B24-9B73-5DAF-9CBBFA076275}"/>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477094866"/>
      </p:ext>
    </p:extLst>
  </p:cSld>
  <p:clrMapOvr>
    <a:masterClrMapping/>
  </p:clrMapOvr>
  <mc:AlternateContent xmlns:mc="http://schemas.openxmlformats.org/markup-compatibility/2006" xmlns:p14="http://schemas.microsoft.com/office/powerpoint/2010/main">
    <mc:Choice Requires="p14">
      <p:transition spd="slow" p14:dur="2000" advTm="17528"/>
    </mc:Choice>
    <mc:Fallback xmlns="">
      <p:transition spd="slow" advTm="175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Overview</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683240" cy="5031251"/>
          </a:xfrm>
        </p:spPr>
        <p:txBody>
          <a:bodyPr>
            <a:normAutofit/>
          </a:bodyPr>
          <a:lstStyle/>
          <a:p>
            <a:r>
              <a:rPr lang="en-GB" altLang="en-US" kern="0" dirty="0">
                <a:solidFill>
                  <a:srgbClr val="000000"/>
                </a:solidFill>
              </a:rPr>
              <a:t>Some cancers of children, teenagers and young adults, although still rare, are more common than others.  These include:</a:t>
            </a:r>
          </a:p>
          <a:p>
            <a:pPr lvl="1"/>
            <a:r>
              <a:rPr lang="en-GB" altLang="en-US" kern="0" dirty="0">
                <a:solidFill>
                  <a:srgbClr val="000000"/>
                </a:solidFill>
              </a:rPr>
              <a:t>Tumour of the brain / central nervous system</a:t>
            </a:r>
          </a:p>
          <a:p>
            <a:pPr lvl="1"/>
            <a:r>
              <a:rPr lang="en-GB" altLang="en-US" kern="0" dirty="0">
                <a:solidFill>
                  <a:srgbClr val="000000"/>
                </a:solidFill>
              </a:rPr>
              <a:t>Lymphoma</a:t>
            </a:r>
          </a:p>
          <a:p>
            <a:pPr lvl="1"/>
            <a:r>
              <a:rPr lang="en-GB" altLang="en-US" kern="0" dirty="0">
                <a:solidFill>
                  <a:srgbClr val="000000"/>
                </a:solidFill>
              </a:rPr>
              <a:t>Some types of Leukaemia</a:t>
            </a:r>
          </a:p>
          <a:p>
            <a:pPr lvl="1"/>
            <a:r>
              <a:rPr lang="en-GB" altLang="en-US" kern="0" dirty="0">
                <a:solidFill>
                  <a:srgbClr val="000000"/>
                </a:solidFill>
              </a:rPr>
              <a:t>Wilms tumour, sometimes called a nephroblastoma (tumour of the kidney)</a:t>
            </a:r>
          </a:p>
          <a:p>
            <a:pPr lvl="1"/>
            <a:r>
              <a:rPr lang="en-GB" altLang="en-US" kern="0" dirty="0">
                <a:solidFill>
                  <a:srgbClr val="000000"/>
                </a:solidFill>
              </a:rPr>
              <a:t>Neuroblastoma (commonly found in the abdomen, nasal cavity or adrenal glands)</a:t>
            </a:r>
          </a:p>
          <a:p>
            <a:pPr lvl="1"/>
            <a:r>
              <a:rPr lang="en-GB" altLang="en-US" kern="0" dirty="0">
                <a:solidFill>
                  <a:srgbClr val="000000"/>
                </a:solidFill>
              </a:rPr>
              <a:t>Hepatoblastoma (tumour of the liver)</a:t>
            </a:r>
          </a:p>
          <a:p>
            <a:pPr lvl="1"/>
            <a:r>
              <a:rPr lang="en-GB" altLang="en-US" kern="0" dirty="0">
                <a:solidFill>
                  <a:srgbClr val="000000"/>
                </a:solidFill>
              </a:rPr>
              <a:t>Retinoblastoma (tumour of the eye)</a:t>
            </a:r>
          </a:p>
          <a:p>
            <a:pPr lvl="1"/>
            <a:r>
              <a:rPr lang="en-GB" altLang="en-US" kern="0" dirty="0">
                <a:solidFill>
                  <a:srgbClr val="000000"/>
                </a:solidFill>
              </a:rPr>
              <a:t>Osteosarcoma (tumour of the bone)</a:t>
            </a:r>
          </a:p>
          <a:p>
            <a:pPr lvl="1"/>
            <a:r>
              <a:rPr lang="en-GB" altLang="en-US" kern="0" dirty="0">
                <a:solidFill>
                  <a:srgbClr val="000000"/>
                </a:solidFill>
              </a:rPr>
              <a:t>Soft tissue sarcoma</a:t>
            </a:r>
          </a:p>
          <a:p>
            <a:pPr lvl="1"/>
            <a:endParaRPr lang="en-GB" altLang="en-US" kern="0" dirty="0">
              <a:solidFill>
                <a:srgbClr val="000000"/>
              </a:solidFill>
            </a:endParaRP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17" name="Audio 16">
            <a:hlinkClick r:id="" action="ppaction://media"/>
            <a:extLst>
              <a:ext uri="{FF2B5EF4-FFF2-40B4-BE49-F238E27FC236}">
                <a16:creationId xmlns:a16="http://schemas.microsoft.com/office/drawing/2014/main" id="{827AACBC-D73A-7F61-1427-8678F77CF37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197079436"/>
      </p:ext>
    </p:extLst>
  </p:cSld>
  <p:clrMapOvr>
    <a:masterClrMapping/>
  </p:clrMapOvr>
  <mc:AlternateContent xmlns:mc="http://schemas.openxmlformats.org/markup-compatibility/2006" xmlns:p14="http://schemas.microsoft.com/office/powerpoint/2010/main">
    <mc:Choice Requires="p14">
      <p:transition spd="slow" p14:dur="2000" advTm="13885"/>
    </mc:Choice>
    <mc:Fallback xmlns="">
      <p:transition spd="slow" advTm="138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Brain &amp; Central Nervous System</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879336" cy="4741453"/>
          </a:xfrm>
        </p:spPr>
        <p:txBody>
          <a:bodyPr>
            <a:normAutofit fontScale="92500" lnSpcReduction="20000"/>
          </a:bodyPr>
          <a:lstStyle/>
          <a:p>
            <a:r>
              <a:rPr lang="en-GB" dirty="0">
                <a:latin typeface="+mn-lt"/>
              </a:rPr>
              <a:t>For instructions on recording Brain &amp; CNS tumours, please see the training module Brain &amp; Central Nervous System, available here: </a:t>
            </a:r>
            <a:r>
              <a:rPr lang="en-GB" dirty="0">
                <a:latin typeface="+mn-lt"/>
                <a:hlinkClick r:id="rId5"/>
              </a:rPr>
              <a:t>https://digital.nhs.uk/ndrs/data/cancer-data-training-materials</a:t>
            </a:r>
            <a:endParaRPr lang="en-GB" dirty="0">
              <a:latin typeface="+mn-lt"/>
            </a:endParaRPr>
          </a:p>
          <a:p>
            <a:r>
              <a:rPr lang="en-GB" dirty="0">
                <a:latin typeface="+mn-lt"/>
              </a:rPr>
              <a:t>All tumours listed within the Brain &amp; CNS training module must be recorded in your cancer data management system, both invasive and non-invasive</a:t>
            </a:r>
          </a:p>
          <a:p>
            <a:r>
              <a:rPr lang="en-GB" dirty="0">
                <a:latin typeface="+mn-lt"/>
              </a:rPr>
              <a:t>Most brain tumours are not staged, however, medulloblastomas and specified other tumours are staged using the Chang staging system.  A staging data sheet for clinical use (Brain &amp; CNS – Chang Stage) may be downloaded here: </a:t>
            </a:r>
            <a:r>
              <a:rPr lang="en-GB" dirty="0">
                <a:hlinkClick r:id="rId6"/>
              </a:rPr>
              <a:t>https://digital.nhs.uk/ndrs/data/cancer-data-training-materials/staging-sheets</a:t>
            </a:r>
            <a:r>
              <a:rPr lang="en-GB" dirty="0"/>
              <a:t> </a:t>
            </a:r>
          </a:p>
          <a:p>
            <a:endParaRPr lang="en-GB" dirty="0">
              <a:latin typeface="+mn-lt"/>
            </a:endParaRP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7" name="Picture 6">
            <a:extLst>
              <a:ext uri="{FF2B5EF4-FFF2-40B4-BE49-F238E27FC236}">
                <a16:creationId xmlns:a16="http://schemas.microsoft.com/office/drawing/2014/main" id="{DB3DCDBC-86C9-3F6C-BDEE-E516819F2257}"/>
              </a:ext>
            </a:extLst>
          </p:cNvPr>
          <p:cNvPicPr>
            <a:picLocks noChangeAspect="1"/>
          </p:cNvPicPr>
          <p:nvPr/>
        </p:nvPicPr>
        <p:blipFill>
          <a:blip r:embed="rId7"/>
          <a:stretch>
            <a:fillRect/>
          </a:stretch>
        </p:blipFill>
        <p:spPr>
          <a:xfrm>
            <a:off x="7494466" y="2218944"/>
            <a:ext cx="4231303" cy="3309176"/>
          </a:xfrm>
          <a:prstGeom prst="rect">
            <a:avLst/>
          </a:prstGeom>
        </p:spPr>
      </p:pic>
      <p:pic>
        <p:nvPicPr>
          <p:cNvPr id="30" name="Audio 29">
            <a:hlinkClick r:id="" action="ppaction://media"/>
            <a:extLst>
              <a:ext uri="{FF2B5EF4-FFF2-40B4-BE49-F238E27FC236}">
                <a16:creationId xmlns:a16="http://schemas.microsoft.com/office/drawing/2014/main" id="{3AC89368-225B-3D12-7247-DF332FF608BA}"/>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094021515"/>
      </p:ext>
    </p:extLst>
  </p:cSld>
  <p:clrMapOvr>
    <a:masterClrMapping/>
  </p:clrMapOvr>
  <mc:AlternateContent xmlns:mc="http://schemas.openxmlformats.org/markup-compatibility/2006" xmlns:p14="http://schemas.microsoft.com/office/powerpoint/2010/main">
    <mc:Choice Requires="p14">
      <p:transition spd="slow" p14:dur="2000" advTm="26004"/>
    </mc:Choice>
    <mc:Fallback xmlns="">
      <p:transition spd="slow" advTm="260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Brain &amp; Central Nervous System</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879336" cy="4741453"/>
          </a:xfrm>
        </p:spPr>
        <p:txBody>
          <a:bodyPr>
            <a:normAutofit/>
          </a:bodyPr>
          <a:lstStyle/>
          <a:p>
            <a:pPr marL="0" indent="0">
              <a:buNone/>
            </a:pPr>
            <a:r>
              <a:rPr lang="en-GB" dirty="0">
                <a:latin typeface="+mn-lt"/>
              </a:rPr>
              <a:t>Chang Stage:</a:t>
            </a:r>
          </a:p>
          <a:p>
            <a:pPr marL="0" indent="0">
              <a:buNone/>
            </a:pPr>
            <a:endParaRPr lang="en-GB" dirty="0">
              <a:latin typeface="+mn-lt"/>
            </a:endParaRP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7" name="Picture 6">
            <a:extLst>
              <a:ext uri="{FF2B5EF4-FFF2-40B4-BE49-F238E27FC236}">
                <a16:creationId xmlns:a16="http://schemas.microsoft.com/office/drawing/2014/main" id="{DB3DCDBC-86C9-3F6C-BDEE-E516819F2257}"/>
              </a:ext>
            </a:extLst>
          </p:cNvPr>
          <p:cNvPicPr>
            <a:picLocks noChangeAspect="1"/>
          </p:cNvPicPr>
          <p:nvPr/>
        </p:nvPicPr>
        <p:blipFill>
          <a:blip r:embed="rId5"/>
          <a:stretch>
            <a:fillRect/>
          </a:stretch>
        </p:blipFill>
        <p:spPr>
          <a:xfrm>
            <a:off x="7494466" y="2218944"/>
            <a:ext cx="4231303" cy="3309176"/>
          </a:xfrm>
          <a:prstGeom prst="rect">
            <a:avLst/>
          </a:prstGeom>
        </p:spPr>
      </p:pic>
      <p:pic>
        <p:nvPicPr>
          <p:cNvPr id="9" name="Picture 8">
            <a:extLst>
              <a:ext uri="{FF2B5EF4-FFF2-40B4-BE49-F238E27FC236}">
                <a16:creationId xmlns:a16="http://schemas.microsoft.com/office/drawing/2014/main" id="{9B951B17-5B26-8174-FB31-3C8AE24D5E40}"/>
              </a:ext>
            </a:extLst>
          </p:cNvPr>
          <p:cNvPicPr>
            <a:picLocks noChangeAspect="1"/>
          </p:cNvPicPr>
          <p:nvPr/>
        </p:nvPicPr>
        <p:blipFill>
          <a:blip r:embed="rId6"/>
          <a:stretch>
            <a:fillRect/>
          </a:stretch>
        </p:blipFill>
        <p:spPr>
          <a:xfrm>
            <a:off x="838200" y="2738987"/>
            <a:ext cx="6879336" cy="1454041"/>
          </a:xfrm>
          <a:prstGeom prst="rect">
            <a:avLst/>
          </a:prstGeom>
        </p:spPr>
      </p:pic>
      <p:pic>
        <p:nvPicPr>
          <p:cNvPr id="27" name="Audio 26">
            <a:hlinkClick r:id="" action="ppaction://media"/>
            <a:extLst>
              <a:ext uri="{FF2B5EF4-FFF2-40B4-BE49-F238E27FC236}">
                <a16:creationId xmlns:a16="http://schemas.microsoft.com/office/drawing/2014/main" id="{7CDF938E-F6E3-3492-124C-047719DAC6B8}"/>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885478831"/>
      </p:ext>
    </p:extLst>
  </p:cSld>
  <p:clrMapOvr>
    <a:masterClrMapping/>
  </p:clrMapOvr>
  <mc:AlternateContent xmlns:mc="http://schemas.openxmlformats.org/markup-compatibility/2006" xmlns:p14="http://schemas.microsoft.com/office/powerpoint/2010/main">
    <mc:Choice Requires="p14">
      <p:transition spd="slow" p14:dur="2000" advTm="4930"/>
    </mc:Choice>
    <mc:Fallback xmlns="">
      <p:transition spd="slow" advTm="49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CTYA – Lymphoma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73367"/>
            <a:ext cx="6830568" cy="4741453"/>
          </a:xfrm>
        </p:spPr>
        <p:txBody>
          <a:bodyPr>
            <a:normAutofit/>
          </a:bodyPr>
          <a:lstStyle/>
          <a:p>
            <a:r>
              <a:rPr lang="en-GB" dirty="0">
                <a:latin typeface="+mn-lt"/>
              </a:rPr>
              <a:t>For specific instructions on recording Lymphomas, please see the training module Haematology Lymphoma, available here: </a:t>
            </a:r>
            <a:r>
              <a:rPr lang="en-GB" dirty="0">
                <a:latin typeface="+mn-lt"/>
                <a:hlinkClick r:id="rId5"/>
              </a:rPr>
              <a:t>https://digital.nhs.uk/ndrs/data/cancer-data-training-materials</a:t>
            </a:r>
            <a:endParaRPr lang="en-GB" dirty="0">
              <a:latin typeface="+mn-lt"/>
            </a:endParaRPr>
          </a:p>
          <a:p>
            <a:r>
              <a:rPr lang="en-GB" dirty="0">
                <a:latin typeface="+mn-lt"/>
              </a:rPr>
              <a:t>Non-Hodgkin Lymphomas in children are staged using the Murphy St Jude classification</a:t>
            </a:r>
          </a:p>
          <a:p>
            <a:r>
              <a:rPr lang="en-GB" dirty="0">
                <a:latin typeface="+mn-lt"/>
              </a:rPr>
              <a:t>Hodgkin Lymphomas in children are staged using the Ann Arbor staging system</a:t>
            </a:r>
          </a:p>
          <a:p>
            <a:r>
              <a:rPr lang="en-GB" dirty="0">
                <a:latin typeface="+mn-lt"/>
              </a:rPr>
              <a:t>Morphology must be recorded for all Haematological conditions</a:t>
            </a:r>
          </a:p>
          <a:p>
            <a:endParaRPr lang="en-GB" dirty="0">
              <a:latin typeface="+mn-lt"/>
            </a:endParaRP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24/07/2024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grpSp>
        <p:nvGrpSpPr>
          <p:cNvPr id="7" name="Group 6">
            <a:extLst>
              <a:ext uri="{FF2B5EF4-FFF2-40B4-BE49-F238E27FC236}">
                <a16:creationId xmlns:a16="http://schemas.microsoft.com/office/drawing/2014/main" id="{57CE0EB0-B56F-6727-3819-8AB6B8C4BC0E}"/>
              </a:ext>
            </a:extLst>
          </p:cNvPr>
          <p:cNvGrpSpPr/>
          <p:nvPr/>
        </p:nvGrpSpPr>
        <p:grpSpPr>
          <a:xfrm>
            <a:off x="8241362" y="1468437"/>
            <a:ext cx="3566439" cy="4743985"/>
            <a:chOff x="5135220" y="1052736"/>
            <a:chExt cx="4008780" cy="5332375"/>
          </a:xfrm>
        </p:grpSpPr>
        <p:pic>
          <p:nvPicPr>
            <p:cNvPr id="8" name="Graphic 7">
              <a:extLst>
                <a:ext uri="{FF2B5EF4-FFF2-40B4-BE49-F238E27FC236}">
                  <a16:creationId xmlns:a16="http://schemas.microsoft.com/office/drawing/2014/main" id="{977BB926-F72C-0EA5-DB48-8137A4AD721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304731" y="1052736"/>
              <a:ext cx="3582336" cy="5112568"/>
            </a:xfrm>
            <a:prstGeom prst="rect">
              <a:avLst/>
            </a:prstGeom>
          </p:spPr>
        </p:pic>
        <p:sp>
          <p:nvSpPr>
            <p:cNvPr id="9" name="Rectangle 8">
              <a:extLst>
                <a:ext uri="{FF2B5EF4-FFF2-40B4-BE49-F238E27FC236}">
                  <a16:creationId xmlns:a16="http://schemas.microsoft.com/office/drawing/2014/main" id="{599FC5B7-4571-BFBB-6D04-88AD5803D69C}"/>
                </a:ext>
              </a:extLst>
            </p:cNvPr>
            <p:cNvSpPr/>
            <p:nvPr/>
          </p:nvSpPr>
          <p:spPr>
            <a:xfrm>
              <a:off x="5135220" y="5985001"/>
              <a:ext cx="4008780" cy="400110"/>
            </a:xfrm>
            <a:prstGeom prst="rect">
              <a:avLst/>
            </a:prstGeom>
          </p:spPr>
          <p:txBody>
            <a:bodyPr wrap="square">
              <a:spAutoFit/>
            </a:bodyPr>
            <a:lstStyle/>
            <a:p>
              <a:r>
                <a:rPr lang="en-US" sz="1000" dirty="0"/>
                <a:t>http://</a:t>
              </a:r>
              <a:r>
                <a:rPr lang="en-US" sz="1000" dirty="0" err="1"/>
                <a:t>training.seer.cancer.gov</a:t>
              </a:r>
              <a:r>
                <a:rPr lang="en-US" sz="1000" dirty="0"/>
                <a:t>/ss_module08_lymph_leuk/lymph_unit02_sec02_reg_lns.html</a:t>
              </a:r>
            </a:p>
          </p:txBody>
        </p:sp>
      </p:grpSp>
      <p:pic>
        <p:nvPicPr>
          <p:cNvPr id="16" name="Audio 15">
            <a:hlinkClick r:id="" action="ppaction://media"/>
            <a:extLst>
              <a:ext uri="{FF2B5EF4-FFF2-40B4-BE49-F238E27FC236}">
                <a16:creationId xmlns:a16="http://schemas.microsoft.com/office/drawing/2014/main" id="{89AFA371-2DD7-A3AB-E09D-DA784A6D47BE}"/>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453022006"/>
      </p:ext>
    </p:extLst>
  </p:cSld>
  <p:clrMapOvr>
    <a:masterClrMapping/>
  </p:clrMapOvr>
  <mc:AlternateContent xmlns:mc="http://schemas.openxmlformats.org/markup-compatibility/2006" xmlns:p14="http://schemas.microsoft.com/office/powerpoint/2010/main">
    <mc:Choice Requires="p14">
      <p:transition spd="slow" p14:dur="2000" advTm="13446"/>
    </mc:Choice>
    <mc:Fallback xmlns="">
      <p:transition spd="slow" advTm="134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3035b928b70e928d4938a11b644cbec6">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a0f8e6f0a4df77d007b5f24b5626b94d"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6F44F45-0509-448F-B700-00270167C31B}">
  <ds:schemaRefs>
    <ds:schemaRef ds:uri="http://schemas.microsoft.com/sharepoint/v3/contenttype/forms"/>
  </ds:schemaRefs>
</ds:datastoreItem>
</file>

<file path=customXml/itemProps2.xml><?xml version="1.0" encoding="utf-8"?>
<ds:datastoreItem xmlns:ds="http://schemas.openxmlformats.org/officeDocument/2006/customXml" ds:itemID="{072024DB-DD24-419A-AD51-AA142FDF4A48}">
  <ds:schemaRefs>
    <ds:schemaRef ds:uri="http://schemas.microsoft.com/sharepoint/v3"/>
    <ds:schemaRef ds:uri="http://schemas.microsoft.com/office/2006/documentManagement/types"/>
    <ds:schemaRef ds:uri="http://schemas.openxmlformats.org/package/2006/metadata/core-properties"/>
    <ds:schemaRef ds:uri="http://purl.org/dc/dcmitype/"/>
    <ds:schemaRef ds:uri="http://www.w3.org/XML/1998/namespace"/>
    <ds:schemaRef ds:uri="7b410ab3-33f9-46b0-a7e8-8030da7493ff"/>
    <ds:schemaRef ds:uri="d90b2148-dfd5-4925-bdbf-65fefdd6aea1"/>
    <ds:schemaRef ds:uri="http://schemas.microsoft.com/office/2006/metadata/properties"/>
    <ds:schemaRef ds:uri="http://schemas.microsoft.com/office/infopath/2007/PartnerControls"/>
    <ds:schemaRef ds:uri="http://purl.org/dc/terms/"/>
    <ds:schemaRef ds:uri="http://purl.org/dc/elements/1.1/"/>
  </ds:schemaRefs>
</ds:datastoreItem>
</file>

<file path=customXml/itemProps3.xml><?xml version="1.0" encoding="utf-8"?>
<ds:datastoreItem xmlns:ds="http://schemas.openxmlformats.org/officeDocument/2006/customXml" ds:itemID="{2DC3583C-11B1-463C-9409-FAA6338392D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13970</TotalTime>
  <Words>2727</Words>
  <Application>Microsoft Office PowerPoint</Application>
  <PresentationFormat>Widescreen</PresentationFormat>
  <Paragraphs>309</Paragraphs>
  <Slides>29</Slides>
  <Notes>29</Notes>
  <HiddenSlides>0</HiddenSlides>
  <MMClips>29</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Agenda</vt:lpstr>
      <vt:lpstr>CTYA</vt:lpstr>
      <vt:lpstr>CTYA - Overview</vt:lpstr>
      <vt:lpstr>CTYA - Overview</vt:lpstr>
      <vt:lpstr>CTYA - Overview</vt:lpstr>
      <vt:lpstr>CTYA – Brain &amp; Central Nervous System</vt:lpstr>
      <vt:lpstr>CTYA – Brain &amp; Central Nervous System</vt:lpstr>
      <vt:lpstr>CTYA – Lymphoma</vt:lpstr>
      <vt:lpstr>CTYA – Lymphoma</vt:lpstr>
      <vt:lpstr>CTYA – Lymphoma</vt:lpstr>
      <vt:lpstr>CTYA - Leukaemia</vt:lpstr>
      <vt:lpstr>CTYA - Leukaemia</vt:lpstr>
      <vt:lpstr>CTYA – Wilms tumour</vt:lpstr>
      <vt:lpstr>CTYA – Wilms tumour</vt:lpstr>
      <vt:lpstr>CTYA - Neuroblastoma</vt:lpstr>
      <vt:lpstr>CTYA - Neuroblastoma</vt:lpstr>
      <vt:lpstr>CTYA - Neuroblastoma</vt:lpstr>
      <vt:lpstr>CTYA - Hepatoblastoma</vt:lpstr>
      <vt:lpstr>CTYA - Hepatoblastoma</vt:lpstr>
      <vt:lpstr>CTYA - Retinoblastoma</vt:lpstr>
      <vt:lpstr>CTYA - Retinoblastoma</vt:lpstr>
      <vt:lpstr>CTYA - Retinoblastoma</vt:lpstr>
      <vt:lpstr>CTYA - Retinoblastoma</vt:lpstr>
      <vt:lpstr>CTYA - Osteosarcoma</vt:lpstr>
      <vt:lpstr>CTYA – Soft Tissue Sarcoma </vt:lpstr>
      <vt:lpstr>CTYA – Soft Tissue Sarcoma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 - X26)</cp:lastModifiedBy>
  <cp:revision>211</cp:revision>
  <dcterms:created xsi:type="dcterms:W3CDTF">2021-02-08T11:29:00Z</dcterms:created>
  <dcterms:modified xsi:type="dcterms:W3CDTF">2024-07-24T12:01:31Z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