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5"/>
  </p:notesMasterIdLst>
  <p:handoutMasterIdLst>
    <p:handoutMasterId r:id="rId36"/>
  </p:handoutMasterIdLst>
  <p:sldIdLst>
    <p:sldId id="301" r:id="rId5"/>
    <p:sldId id="2145707456" r:id="rId6"/>
    <p:sldId id="2145707457" r:id="rId7"/>
    <p:sldId id="2145707428" r:id="rId8"/>
    <p:sldId id="2145707411" r:id="rId9"/>
    <p:sldId id="2145707339" r:id="rId10"/>
    <p:sldId id="480" r:id="rId11"/>
    <p:sldId id="481" r:id="rId12"/>
    <p:sldId id="482" r:id="rId13"/>
    <p:sldId id="484" r:id="rId14"/>
    <p:sldId id="483" r:id="rId15"/>
    <p:sldId id="2145707402" r:id="rId16"/>
    <p:sldId id="2145707347" r:id="rId17"/>
    <p:sldId id="2145707400" r:id="rId18"/>
    <p:sldId id="2145707401" r:id="rId19"/>
    <p:sldId id="2145707468" r:id="rId20"/>
    <p:sldId id="2145707470" r:id="rId21"/>
    <p:sldId id="2145707471" r:id="rId22"/>
    <p:sldId id="2145707469" r:id="rId23"/>
    <p:sldId id="2145707475" r:id="rId24"/>
    <p:sldId id="2145707472" r:id="rId25"/>
    <p:sldId id="2145707473" r:id="rId26"/>
    <p:sldId id="2145707484" r:id="rId27"/>
    <p:sldId id="2145707434" r:id="rId28"/>
    <p:sldId id="2145707477" r:id="rId29"/>
    <p:sldId id="2145707479" r:id="rId30"/>
    <p:sldId id="2145707480" r:id="rId31"/>
    <p:sldId id="2145707478" r:id="rId32"/>
    <p:sldId id="2145707425" r:id="rId33"/>
    <p:sldId id="2145707476"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lides" id="{D23E2767-9D92-4362-8E89-7F783E644D5C}">
          <p14:sldIdLst>
            <p14:sldId id="301"/>
            <p14:sldId id="2145707456"/>
            <p14:sldId id="2145707457"/>
            <p14:sldId id="2145707428"/>
            <p14:sldId id="2145707411"/>
            <p14:sldId id="2145707339"/>
            <p14:sldId id="480"/>
            <p14:sldId id="481"/>
            <p14:sldId id="482"/>
            <p14:sldId id="484"/>
            <p14:sldId id="483"/>
            <p14:sldId id="2145707402"/>
            <p14:sldId id="2145707347"/>
            <p14:sldId id="2145707400"/>
            <p14:sldId id="2145707401"/>
            <p14:sldId id="2145707468"/>
            <p14:sldId id="2145707470"/>
            <p14:sldId id="2145707471"/>
            <p14:sldId id="2145707469"/>
            <p14:sldId id="2145707475"/>
            <p14:sldId id="2145707472"/>
            <p14:sldId id="2145707473"/>
            <p14:sldId id="2145707484"/>
            <p14:sldId id="2145707434"/>
            <p14:sldId id="2145707477"/>
            <p14:sldId id="2145707479"/>
            <p14:sldId id="2145707480"/>
            <p14:sldId id="2145707478"/>
            <p14:sldId id="2145707425"/>
            <p14:sldId id="2145707476"/>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EB9"/>
    <a:srgbClr val="2AA8AA"/>
    <a:srgbClr val="FFF1C5"/>
    <a:srgbClr val="45B1E9"/>
    <a:srgbClr val="017ABC"/>
    <a:srgbClr val="E8F1F1"/>
    <a:srgbClr val="425563"/>
    <a:srgbClr val="228789"/>
    <a:srgbClr val="329E6A"/>
    <a:srgbClr val="4CC08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32" autoAdjust="0"/>
    <p:restoredTop sz="82239" autoAdjust="0"/>
  </p:normalViewPr>
  <p:slideViewPr>
    <p:cSldViewPr snapToGrid="0">
      <p:cViewPr varScale="1">
        <p:scale>
          <a:sx n="102" d="100"/>
          <a:sy n="102" d="100"/>
        </p:scale>
        <p:origin x="75" y="99"/>
      </p:cViewPr>
      <p:guideLst/>
    </p:cSldViewPr>
  </p:slideViewPr>
  <p:notesTextViewPr>
    <p:cViewPr>
      <p:scale>
        <a:sx n="3" d="2"/>
        <a:sy n="3" d="2"/>
      </p:scale>
      <p:origin x="0" y="0"/>
    </p:cViewPr>
  </p:notesTextViewPr>
  <p:notesViewPr>
    <p:cSldViewPr snapToGrid="0">
      <p:cViewPr varScale="1">
        <p:scale>
          <a:sx n="51" d="100"/>
          <a:sy n="51" d="100"/>
        </p:scale>
        <p:origin x="2692" y="2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LETT, Marianne (NHS ENGLAND - X26)" userId="58af0019-3a7b-47f8-8975-8ac0a0ea5bbf" providerId="ADAL" clId="{D580028E-153F-4F9D-A52C-ABC13C074B2A}"/>
    <pc:docChg chg="mod">
      <pc:chgData name="MOLLETT, Marianne (NHS ENGLAND - X26)" userId="58af0019-3a7b-47f8-8975-8ac0a0ea5bbf" providerId="ADAL" clId="{D580028E-153F-4F9D-A52C-ABC13C074B2A}" dt="2025-03-27T12:51:12.170" v="0"/>
      <pc:docMkLst>
        <pc:docMk/>
      </pc:docMkLst>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1D46D74-74FE-4A93-9077-C992DF5A459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67DC3C9A-52A2-4933-8BA9-F812C466D98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244DDD6-6ADB-4DF8-8936-1AA8F5F9F014}" type="datetimeFigureOut">
              <a:rPr lang="en-GB" smtClean="0"/>
              <a:t>27/03/2025</a:t>
            </a:fld>
            <a:endParaRPr lang="en-GB"/>
          </a:p>
        </p:txBody>
      </p:sp>
      <p:sp>
        <p:nvSpPr>
          <p:cNvPr id="4" name="Footer Placeholder 3">
            <a:extLst>
              <a:ext uri="{FF2B5EF4-FFF2-40B4-BE49-F238E27FC236}">
                <a16:creationId xmlns:a16="http://schemas.microsoft.com/office/drawing/2014/main" id="{79312E7B-AA6C-4A1B-B29D-B1798609AA6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5C6CA1CE-F3A8-43D6-95B0-EB1C00ADE83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07EB7AF-04B5-4767-8551-36D91437AD5C}" type="slidenum">
              <a:rPr lang="en-GB" smtClean="0"/>
              <a:t>‹#›</a:t>
            </a:fld>
            <a:endParaRPr lang="en-GB"/>
          </a:p>
        </p:txBody>
      </p:sp>
    </p:spTree>
    <p:extLst>
      <p:ext uri="{BB962C8B-B14F-4D97-AF65-F5344CB8AC3E}">
        <p14:creationId xmlns:p14="http://schemas.microsoft.com/office/powerpoint/2010/main" val="31589700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67EC26C-E156-4757-82E0-5A5BF7E0FCF9}" type="datetimeFigureOut">
              <a:rPr lang="en-GB" smtClean="0"/>
              <a:t>27/03/2025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7FE6B22-D62B-44D7-8888-48BB662636FB}" type="slidenum">
              <a:rPr lang="en-GB" smtClean="0"/>
              <a:t>‹#›</a:t>
            </a:fld>
            <a:endParaRPr lang="en-GB"/>
          </a:p>
        </p:txBody>
      </p:sp>
    </p:spTree>
    <p:extLst>
      <p:ext uri="{BB962C8B-B14F-4D97-AF65-F5344CB8AC3E}">
        <p14:creationId xmlns:p14="http://schemas.microsoft.com/office/powerpoint/2010/main" val="28236170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solidFill>
                  <a:schemeClr val="tx1"/>
                </a:solidFill>
              </a:rPr>
              <a:t>Welcome to this NDRS training module, which has been designed as a guide to data collection for non-primary pathways.</a:t>
            </a:r>
            <a:endParaRPr lang="en-GB" dirty="0">
              <a:solidFill>
                <a:srgbClr val="FF0000"/>
              </a:solidFill>
            </a:endParaRPr>
          </a:p>
        </p:txBody>
      </p:sp>
      <p:sp>
        <p:nvSpPr>
          <p:cNvPr id="4" name="Slide Number Placeholder 3"/>
          <p:cNvSpPr>
            <a:spLocks noGrp="1"/>
          </p:cNvSpPr>
          <p:nvPr>
            <p:ph type="sldNum" sz="quarter" idx="5"/>
          </p:nvPr>
        </p:nvSpPr>
        <p:spPr/>
        <p:txBody>
          <a:bodyPr/>
          <a:lstStyle/>
          <a:p>
            <a:fld id="{67FE6B22-D62B-44D7-8888-48BB662636FB}" type="slidenum">
              <a:rPr lang="en-GB" smtClean="0"/>
              <a:t>1</a:t>
            </a:fld>
            <a:endParaRPr lang="en-GB"/>
          </a:p>
        </p:txBody>
      </p:sp>
    </p:spTree>
    <p:extLst>
      <p:ext uri="{BB962C8B-B14F-4D97-AF65-F5344CB8AC3E}">
        <p14:creationId xmlns:p14="http://schemas.microsoft.com/office/powerpoint/2010/main" val="37567323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Similarly, where the patient’s original primary pathway is not on your cancer management system, a </a:t>
            </a:r>
            <a:r>
              <a:rPr lang="en-GB" i="0" dirty="0">
                <a:ea typeface="ＭＳ Ｐゴシック" pitchFamily="-107" charset="-128"/>
              </a:rPr>
              <a:t>transformation</a:t>
            </a:r>
            <a:r>
              <a:rPr lang="en-GB" dirty="0">
                <a:ea typeface="ＭＳ Ｐゴシック" pitchFamily="-107" charset="-128"/>
              </a:rPr>
              <a:t> will need to be recorded on it’s own </a:t>
            </a:r>
            <a:r>
              <a:rPr lang="en-GB" b="0" dirty="0">
                <a:ea typeface="ＭＳ Ｐゴシック" pitchFamily="-107" charset="-128"/>
              </a:rPr>
              <a:t>non-primary pathway</a:t>
            </a:r>
            <a:r>
              <a:rPr lang="en-GB" dirty="0">
                <a:ea typeface="ＭＳ Ｐゴシック" pitchFamily="-107" charset="-128"/>
              </a:rPr>
              <a:t>.  Details needed will include the </a:t>
            </a:r>
            <a:r>
              <a:rPr lang="en-GB" i="0" dirty="0">
                <a:ea typeface="ＭＳ Ｐゴシック" pitchFamily="-107" charset="-128"/>
              </a:rPr>
              <a:t>date </a:t>
            </a:r>
            <a:r>
              <a:rPr lang="en-GB" dirty="0">
                <a:ea typeface="ＭＳ Ｐゴシック" pitchFamily="-107" charset="-128"/>
              </a:rPr>
              <a:t>of the transformation and the morphology.  Again, classification as a non-primary pathway is automatic in most systems.</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10</a:t>
            </a:fld>
            <a:endParaRPr lang="en-GB"/>
          </a:p>
        </p:txBody>
      </p:sp>
    </p:spTree>
    <p:extLst>
      <p:ext uri="{BB962C8B-B14F-4D97-AF65-F5344CB8AC3E}">
        <p14:creationId xmlns:p14="http://schemas.microsoft.com/office/powerpoint/2010/main" val="26255001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ea typeface="ＭＳ Ｐゴシック" pitchFamily="-107" charset="-128"/>
              </a:rPr>
              <a:t>A recurrence </a:t>
            </a:r>
            <a:r>
              <a:rPr lang="en-GB" dirty="0">
                <a:ea typeface="ＭＳ Ｐゴシック" pitchFamily="-107" charset="-128"/>
              </a:rPr>
              <a:t>is </a:t>
            </a:r>
            <a:r>
              <a:rPr lang="en-GB" b="0" dirty="0">
                <a:ea typeface="ＭＳ Ｐゴシック" pitchFamily="-107" charset="-128"/>
              </a:rPr>
              <a:t>always</a:t>
            </a:r>
            <a:r>
              <a:rPr lang="en-GB" dirty="0">
                <a:ea typeface="ＭＳ Ｐゴシック" pitchFamily="-107" charset="-128"/>
              </a:rPr>
              <a:t> recorded on a separate </a:t>
            </a:r>
            <a:r>
              <a:rPr lang="en-GB" b="0" dirty="0">
                <a:ea typeface="ＭＳ Ｐゴシック" pitchFamily="-107" charset="-128"/>
              </a:rPr>
              <a:t>non-primary</a:t>
            </a:r>
            <a:r>
              <a:rPr lang="en-GB" dirty="0">
                <a:ea typeface="ＭＳ Ｐゴシック" pitchFamily="-107" charset="-128"/>
              </a:rPr>
              <a:t> pathway.  Details required will include the date of the recurrence diagnosis and the type &amp; site of metastases.</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11</a:t>
            </a:fld>
            <a:endParaRPr lang="en-GB"/>
          </a:p>
        </p:txBody>
      </p:sp>
    </p:spTree>
    <p:extLst>
      <p:ext uri="{BB962C8B-B14F-4D97-AF65-F5344CB8AC3E}">
        <p14:creationId xmlns:p14="http://schemas.microsoft.com/office/powerpoint/2010/main" val="13339667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non-primary dataset includes certain basic data items that apply to </a:t>
            </a:r>
            <a:r>
              <a:rPr lang="en-GB" b="1" dirty="0"/>
              <a:t>all</a:t>
            </a:r>
            <a:r>
              <a:rPr lang="en-GB" dirty="0"/>
              <a:t> types of non-primary pathway…</a:t>
            </a:r>
          </a:p>
        </p:txBody>
      </p:sp>
      <p:sp>
        <p:nvSpPr>
          <p:cNvPr id="4" name="Slide Number Placeholder 3"/>
          <p:cNvSpPr>
            <a:spLocks noGrp="1"/>
          </p:cNvSpPr>
          <p:nvPr>
            <p:ph type="sldNum" sz="quarter" idx="5"/>
          </p:nvPr>
        </p:nvSpPr>
        <p:spPr/>
        <p:txBody>
          <a:bodyPr/>
          <a:lstStyle/>
          <a:p>
            <a:fld id="{67FE6B22-D62B-44D7-8888-48BB662636FB}" type="slidenum">
              <a:rPr lang="en-GB" smtClean="0"/>
              <a:t>12</a:t>
            </a:fld>
            <a:endParaRPr lang="en-GB"/>
          </a:p>
        </p:txBody>
      </p:sp>
    </p:spTree>
    <p:extLst>
      <p:ext uri="{BB962C8B-B14F-4D97-AF65-F5344CB8AC3E}">
        <p14:creationId xmlns:p14="http://schemas.microsoft.com/office/powerpoint/2010/main" val="1457671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which includes the metastatic type, which might be </a:t>
            </a:r>
            <a:r>
              <a:rPr lang="en-GB" b="1" dirty="0"/>
              <a:t>local</a:t>
            </a:r>
            <a:r>
              <a:rPr lang="en-GB" dirty="0"/>
              <a:t> to the original cancer, in the same </a:t>
            </a:r>
            <a:r>
              <a:rPr lang="en-GB" b="1" dirty="0"/>
              <a:t>region</a:t>
            </a:r>
            <a:r>
              <a:rPr lang="en-GB" dirty="0"/>
              <a:t> as the original cancer – this would mean in the regional lymph nodes, or in a </a:t>
            </a:r>
            <a:r>
              <a:rPr lang="en-GB" b="1" dirty="0"/>
              <a:t>distant </a:t>
            </a:r>
            <a:r>
              <a:rPr lang="en-GB" b="0" dirty="0"/>
              <a:t>location</a:t>
            </a:r>
            <a:r>
              <a:rPr lang="en-GB" dirty="0"/>
              <a:t>…</a:t>
            </a:r>
          </a:p>
        </p:txBody>
      </p:sp>
      <p:sp>
        <p:nvSpPr>
          <p:cNvPr id="4" name="Slide Number Placeholder 3"/>
          <p:cNvSpPr>
            <a:spLocks noGrp="1"/>
          </p:cNvSpPr>
          <p:nvPr>
            <p:ph type="sldNum" sz="quarter" idx="5"/>
          </p:nvPr>
        </p:nvSpPr>
        <p:spPr/>
        <p:txBody>
          <a:bodyPr/>
          <a:lstStyle/>
          <a:p>
            <a:fld id="{67FE6B22-D62B-44D7-8888-48BB662636FB}" type="slidenum">
              <a:rPr lang="en-GB" smtClean="0"/>
              <a:t>13</a:t>
            </a:fld>
            <a:endParaRPr lang="en-GB"/>
          </a:p>
        </p:txBody>
      </p:sp>
    </p:spTree>
    <p:extLst>
      <p:ext uri="{BB962C8B-B14F-4D97-AF65-F5344CB8AC3E}">
        <p14:creationId xmlns:p14="http://schemas.microsoft.com/office/powerpoint/2010/main" val="35068647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the metastatic site – are the metastatic deposits in specific organs, regional or distant lymph nodes or somewhere else?...</a:t>
            </a:r>
          </a:p>
        </p:txBody>
      </p:sp>
      <p:sp>
        <p:nvSpPr>
          <p:cNvPr id="4" name="Slide Number Placeholder 3"/>
          <p:cNvSpPr>
            <a:spLocks noGrp="1"/>
          </p:cNvSpPr>
          <p:nvPr>
            <p:ph type="sldNum" sz="quarter" idx="5"/>
          </p:nvPr>
        </p:nvSpPr>
        <p:spPr/>
        <p:txBody>
          <a:bodyPr/>
          <a:lstStyle/>
          <a:p>
            <a:fld id="{67FE6B22-D62B-44D7-8888-48BB662636FB}" type="slidenum">
              <a:rPr lang="en-GB" smtClean="0"/>
              <a:t>14</a:t>
            </a:fld>
            <a:endParaRPr lang="en-GB"/>
          </a:p>
        </p:txBody>
      </p:sp>
    </p:spTree>
    <p:extLst>
      <p:ext uri="{BB962C8B-B14F-4D97-AF65-F5344CB8AC3E}">
        <p14:creationId xmlns:p14="http://schemas.microsoft.com/office/powerpoint/2010/main" val="32956300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and </a:t>
            </a:r>
            <a:r>
              <a:rPr lang="en-GB" b="1" dirty="0"/>
              <a:t>how</a:t>
            </a:r>
            <a:r>
              <a:rPr lang="en-GB" dirty="0"/>
              <a:t> were the metastases found?</a:t>
            </a:r>
          </a:p>
        </p:txBody>
      </p:sp>
      <p:sp>
        <p:nvSpPr>
          <p:cNvPr id="4" name="Slide Number Placeholder 3"/>
          <p:cNvSpPr>
            <a:spLocks noGrp="1"/>
          </p:cNvSpPr>
          <p:nvPr>
            <p:ph type="sldNum" sz="quarter" idx="5"/>
          </p:nvPr>
        </p:nvSpPr>
        <p:spPr/>
        <p:txBody>
          <a:bodyPr/>
          <a:lstStyle/>
          <a:p>
            <a:fld id="{67FE6B22-D62B-44D7-8888-48BB662636FB}" type="slidenum">
              <a:rPr lang="en-GB" smtClean="0"/>
              <a:t>15</a:t>
            </a:fld>
            <a:endParaRPr lang="en-GB"/>
          </a:p>
        </p:txBody>
      </p:sp>
    </p:spTree>
    <p:extLst>
      <p:ext uri="{BB962C8B-B14F-4D97-AF65-F5344CB8AC3E}">
        <p14:creationId xmlns:p14="http://schemas.microsoft.com/office/powerpoint/2010/main" val="11543644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B0C960-A287-4473-487D-B1A5707C490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17AECC1-0B0A-3EB9-2D94-7C815469196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10E5D85-BC40-40A1-7A55-A865106B4C85}"/>
              </a:ext>
            </a:extLst>
          </p:cNvPr>
          <p:cNvSpPr>
            <a:spLocks noGrp="1"/>
          </p:cNvSpPr>
          <p:nvPr>
            <p:ph type="body" idx="1"/>
          </p:nvPr>
        </p:nvSpPr>
        <p:spPr/>
        <p:txBody>
          <a:bodyPr/>
          <a:lstStyle/>
          <a:p>
            <a:r>
              <a:rPr lang="en-GB" dirty="0"/>
              <a:t>Histological identification of non-primary diagnoses is uncommon …</a:t>
            </a:r>
          </a:p>
        </p:txBody>
      </p:sp>
      <p:sp>
        <p:nvSpPr>
          <p:cNvPr id="4" name="Slide Number Placeholder 3">
            <a:extLst>
              <a:ext uri="{FF2B5EF4-FFF2-40B4-BE49-F238E27FC236}">
                <a16:creationId xmlns:a16="http://schemas.microsoft.com/office/drawing/2014/main" id="{6E82290A-1C47-90DC-DCE2-5EF66C1E4F24}"/>
              </a:ext>
            </a:extLst>
          </p:cNvPr>
          <p:cNvSpPr>
            <a:spLocks noGrp="1"/>
          </p:cNvSpPr>
          <p:nvPr>
            <p:ph type="sldNum" sz="quarter" idx="5"/>
          </p:nvPr>
        </p:nvSpPr>
        <p:spPr/>
        <p:txBody>
          <a:bodyPr/>
          <a:lstStyle/>
          <a:p>
            <a:fld id="{67FE6B22-D62B-44D7-8888-48BB662636FB}" type="slidenum">
              <a:rPr lang="en-GB" smtClean="0"/>
              <a:t>16</a:t>
            </a:fld>
            <a:endParaRPr lang="en-GB"/>
          </a:p>
        </p:txBody>
      </p:sp>
    </p:spTree>
    <p:extLst>
      <p:ext uri="{BB962C8B-B14F-4D97-AF65-F5344CB8AC3E}">
        <p14:creationId xmlns:p14="http://schemas.microsoft.com/office/powerpoint/2010/main" val="21134540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8F5AE2-20B2-1012-49B5-4504AFCABAA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82155C3-9FD5-28DD-0675-567430ACD2E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5C07452-0B87-099E-9B31-DCEECA955D00}"/>
              </a:ext>
            </a:extLst>
          </p:cNvPr>
          <p:cNvSpPr>
            <a:spLocks noGrp="1"/>
          </p:cNvSpPr>
          <p:nvPr>
            <p:ph type="body" idx="1"/>
          </p:nvPr>
        </p:nvSpPr>
        <p:spPr/>
        <p:txBody>
          <a:bodyPr/>
          <a:lstStyle/>
          <a:p>
            <a:r>
              <a:rPr lang="en-GB" sz="1800" b="0" i="0" u="none" strike="noStrike" dirty="0">
                <a:solidFill>
                  <a:srgbClr val="000000"/>
                </a:solidFill>
                <a:effectLst/>
                <a:latin typeface="Aptos Narrow" panose="020B0004020202020204" pitchFamily="34" charset="0"/>
              </a:rPr>
              <a:t>…and not all patients are referred to MDT – we know this but for those that are, are they being reported correctly?</a:t>
            </a:r>
          </a:p>
        </p:txBody>
      </p:sp>
      <p:sp>
        <p:nvSpPr>
          <p:cNvPr id="4" name="Slide Number Placeholder 3">
            <a:extLst>
              <a:ext uri="{FF2B5EF4-FFF2-40B4-BE49-F238E27FC236}">
                <a16:creationId xmlns:a16="http://schemas.microsoft.com/office/drawing/2014/main" id="{F00BD51B-AB1A-4A68-B2EB-7095ED954908}"/>
              </a:ext>
            </a:extLst>
          </p:cNvPr>
          <p:cNvSpPr>
            <a:spLocks noGrp="1"/>
          </p:cNvSpPr>
          <p:nvPr>
            <p:ph type="sldNum" sz="quarter" idx="5"/>
          </p:nvPr>
        </p:nvSpPr>
        <p:spPr/>
        <p:txBody>
          <a:bodyPr/>
          <a:lstStyle/>
          <a:p>
            <a:fld id="{67FE6B22-D62B-44D7-8888-48BB662636FB}" type="slidenum">
              <a:rPr lang="en-GB" smtClean="0"/>
              <a:t>17</a:t>
            </a:fld>
            <a:endParaRPr lang="en-GB"/>
          </a:p>
        </p:txBody>
      </p:sp>
    </p:spTree>
    <p:extLst>
      <p:ext uri="{BB962C8B-B14F-4D97-AF65-F5344CB8AC3E}">
        <p14:creationId xmlns:p14="http://schemas.microsoft.com/office/powerpoint/2010/main" val="37829057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843E31-9A20-35F5-3676-01C4982615E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BB92F4F-B54A-814B-8208-D938F9AA355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E93A6B0-E506-3774-856F-17FBDB3E5456}"/>
              </a:ext>
            </a:extLst>
          </p:cNvPr>
          <p:cNvSpPr>
            <a:spLocks noGrp="1"/>
          </p:cNvSpPr>
          <p:nvPr>
            <p:ph type="body" idx="1"/>
          </p:nvPr>
        </p:nvSpPr>
        <p:spPr/>
        <p:txBody>
          <a:bodyPr/>
          <a:lstStyle/>
          <a:p>
            <a:r>
              <a:rPr lang="en-GB" sz="1800" b="0" i="0" u="none" strike="noStrike" dirty="0">
                <a:solidFill>
                  <a:srgbClr val="000000"/>
                </a:solidFill>
                <a:effectLst/>
                <a:latin typeface="Aptos Narrow" panose="020B0004020202020204" pitchFamily="34" charset="0"/>
              </a:rPr>
              <a:t>Where patients on existing pathways have a subsequent treatment, is this subsequent treatment in response to disease progression and is this progression being recorded?</a:t>
            </a:r>
            <a:endParaRPr lang="en-GB" dirty="0"/>
          </a:p>
        </p:txBody>
      </p:sp>
      <p:sp>
        <p:nvSpPr>
          <p:cNvPr id="4" name="Slide Number Placeholder 3">
            <a:extLst>
              <a:ext uri="{FF2B5EF4-FFF2-40B4-BE49-F238E27FC236}">
                <a16:creationId xmlns:a16="http://schemas.microsoft.com/office/drawing/2014/main" id="{C69B7940-E96F-0760-217E-960161B0D5BD}"/>
              </a:ext>
            </a:extLst>
          </p:cNvPr>
          <p:cNvSpPr>
            <a:spLocks noGrp="1"/>
          </p:cNvSpPr>
          <p:nvPr>
            <p:ph type="sldNum" sz="quarter" idx="5"/>
          </p:nvPr>
        </p:nvSpPr>
        <p:spPr/>
        <p:txBody>
          <a:bodyPr/>
          <a:lstStyle/>
          <a:p>
            <a:fld id="{67FE6B22-D62B-44D7-8888-48BB662636FB}" type="slidenum">
              <a:rPr lang="en-GB" smtClean="0"/>
              <a:t>18</a:t>
            </a:fld>
            <a:endParaRPr lang="en-GB"/>
          </a:p>
        </p:txBody>
      </p:sp>
    </p:spTree>
    <p:extLst>
      <p:ext uri="{BB962C8B-B14F-4D97-AF65-F5344CB8AC3E}">
        <p14:creationId xmlns:p14="http://schemas.microsoft.com/office/powerpoint/2010/main" val="1197437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14E9BF-A68F-59F4-B3EB-461151ADB95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AC8F240-17CE-1F80-2785-1354229505E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63F7D79-AB6A-D719-5819-642AD9161507}"/>
              </a:ext>
            </a:extLst>
          </p:cNvPr>
          <p:cNvSpPr>
            <a:spLocks noGrp="1"/>
          </p:cNvSpPr>
          <p:nvPr>
            <p:ph type="body" idx="1"/>
          </p:nvPr>
        </p:nvSpPr>
        <p:spPr/>
        <p:txBody>
          <a:bodyPr/>
          <a:lstStyle/>
          <a:p>
            <a:r>
              <a:rPr lang="en-GB" sz="1800" b="0" i="0" u="none" strike="noStrike" dirty="0">
                <a:solidFill>
                  <a:srgbClr val="000000"/>
                </a:solidFill>
                <a:effectLst/>
                <a:latin typeface="Aptos Narrow" panose="020B0004020202020204" pitchFamily="34" charset="0"/>
              </a:rPr>
              <a:t>A lot of recurrences and progression will however be confirmed by imaging…</a:t>
            </a:r>
            <a:endParaRPr lang="en-GB" dirty="0"/>
          </a:p>
        </p:txBody>
      </p:sp>
      <p:sp>
        <p:nvSpPr>
          <p:cNvPr id="4" name="Slide Number Placeholder 3">
            <a:extLst>
              <a:ext uri="{FF2B5EF4-FFF2-40B4-BE49-F238E27FC236}">
                <a16:creationId xmlns:a16="http://schemas.microsoft.com/office/drawing/2014/main" id="{5C2D5EBF-CB6F-9900-B842-1618A1CDFDF1}"/>
              </a:ext>
            </a:extLst>
          </p:cNvPr>
          <p:cNvSpPr>
            <a:spLocks noGrp="1"/>
          </p:cNvSpPr>
          <p:nvPr>
            <p:ph type="sldNum" sz="quarter" idx="5"/>
          </p:nvPr>
        </p:nvSpPr>
        <p:spPr/>
        <p:txBody>
          <a:bodyPr/>
          <a:lstStyle/>
          <a:p>
            <a:fld id="{67FE6B22-D62B-44D7-8888-48BB662636FB}" type="slidenum">
              <a:rPr lang="en-GB" smtClean="0"/>
              <a:t>19</a:t>
            </a:fld>
            <a:endParaRPr lang="en-GB"/>
          </a:p>
        </p:txBody>
      </p:sp>
    </p:spTree>
    <p:extLst>
      <p:ext uri="{BB962C8B-B14F-4D97-AF65-F5344CB8AC3E}">
        <p14:creationId xmlns:p14="http://schemas.microsoft.com/office/powerpoint/2010/main" val="34999652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First, a little background.  In 2008, a commitment was made to pilot the collection of recurrence data.  It took a while for this to actually come about but in 2013, COSD was launched to enable collection of data for both primary </a:t>
            </a:r>
            <a:r>
              <a:rPr lang="en-GB" b="1" dirty="0"/>
              <a:t>and</a:t>
            </a:r>
            <a:r>
              <a:rPr lang="en-GB" dirty="0"/>
              <a:t> non-primary cancers.  The Cancer strategy for England reinforced the collection of recurrent cancers in 2015 and in 2024 the new national audit of metastatic breast cancers was launched…</a:t>
            </a:r>
          </a:p>
        </p:txBody>
      </p:sp>
      <p:sp>
        <p:nvSpPr>
          <p:cNvPr id="4" name="Slide Number Placeholder 3"/>
          <p:cNvSpPr>
            <a:spLocks noGrp="1"/>
          </p:cNvSpPr>
          <p:nvPr>
            <p:ph type="sldNum" sz="quarter" idx="5"/>
          </p:nvPr>
        </p:nvSpPr>
        <p:spPr/>
        <p:txBody>
          <a:bodyPr/>
          <a:lstStyle/>
          <a:p>
            <a:fld id="{67FE6B22-D62B-44D7-8888-48BB662636FB}" type="slidenum">
              <a:rPr lang="en-GB" smtClean="0"/>
              <a:t>2</a:t>
            </a:fld>
            <a:endParaRPr lang="en-GB"/>
          </a:p>
        </p:txBody>
      </p:sp>
    </p:spTree>
    <p:extLst>
      <p:ext uri="{BB962C8B-B14F-4D97-AF65-F5344CB8AC3E}">
        <p14:creationId xmlns:p14="http://schemas.microsoft.com/office/powerpoint/2010/main" val="277650682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Planned for release in 2026 there will be a new data item in the Diagnostic Imaging Dataset – this dataset is submitted direct from radiology systems … in the meantime, are the imaging reports that indicate progression being flagged and recorded?</a:t>
            </a:r>
          </a:p>
        </p:txBody>
      </p:sp>
      <p:sp>
        <p:nvSpPr>
          <p:cNvPr id="4" name="Slide Number Placeholder 3"/>
          <p:cNvSpPr>
            <a:spLocks noGrp="1"/>
          </p:cNvSpPr>
          <p:nvPr>
            <p:ph type="sldNum" sz="quarter" idx="5"/>
          </p:nvPr>
        </p:nvSpPr>
        <p:spPr/>
        <p:txBody>
          <a:bodyPr/>
          <a:lstStyle/>
          <a:p>
            <a:fld id="{67FE6B22-D62B-44D7-8888-48BB662636FB}" type="slidenum">
              <a:rPr lang="en-GB" smtClean="0"/>
              <a:t>20</a:t>
            </a:fld>
            <a:endParaRPr lang="en-GB"/>
          </a:p>
        </p:txBody>
      </p:sp>
    </p:spTree>
    <p:extLst>
      <p:ext uri="{BB962C8B-B14F-4D97-AF65-F5344CB8AC3E}">
        <p14:creationId xmlns:p14="http://schemas.microsoft.com/office/powerpoint/2010/main" val="110812005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CADB39-F7BC-9A6E-2D0A-84A059EC4B0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35B57E1-6874-9486-DEC4-BFA4313270F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F7C4F45-30A2-130C-E97C-97ED1E109B7E}"/>
              </a:ext>
            </a:extLst>
          </p:cNvPr>
          <p:cNvSpPr>
            <a:spLocks noGrp="1"/>
          </p:cNvSpPr>
          <p:nvPr>
            <p:ph type="body" idx="1"/>
          </p:nvPr>
        </p:nvSpPr>
        <p:spPr/>
        <p:txBody>
          <a:bodyPr/>
          <a:lstStyle/>
          <a:p>
            <a:r>
              <a:rPr lang="en-GB" sz="1800" b="0" i="0" u="none" strike="noStrike" dirty="0">
                <a:solidFill>
                  <a:srgbClr val="000000"/>
                </a:solidFill>
                <a:effectLst/>
                <a:latin typeface="Aptos Narrow" panose="020B0004020202020204" pitchFamily="34" charset="0"/>
              </a:rPr>
              <a:t>The top 7 providers in the country reported between 15 and 29% of their diagnoses as non-primary pathways in 2024 … but ¾ of providers reported less than 6% of their total diagnoses as non-primary pathways.  </a:t>
            </a:r>
          </a:p>
        </p:txBody>
      </p:sp>
      <p:sp>
        <p:nvSpPr>
          <p:cNvPr id="4" name="Slide Number Placeholder 3">
            <a:extLst>
              <a:ext uri="{FF2B5EF4-FFF2-40B4-BE49-F238E27FC236}">
                <a16:creationId xmlns:a16="http://schemas.microsoft.com/office/drawing/2014/main" id="{3371FE00-D9BA-5B92-CB69-3C7AC5A81573}"/>
              </a:ext>
            </a:extLst>
          </p:cNvPr>
          <p:cNvSpPr>
            <a:spLocks noGrp="1"/>
          </p:cNvSpPr>
          <p:nvPr>
            <p:ph type="sldNum" sz="quarter" idx="5"/>
          </p:nvPr>
        </p:nvSpPr>
        <p:spPr/>
        <p:txBody>
          <a:bodyPr/>
          <a:lstStyle/>
          <a:p>
            <a:fld id="{67FE6B22-D62B-44D7-8888-48BB662636FB}" type="slidenum">
              <a:rPr lang="en-GB" smtClean="0"/>
              <a:t>21</a:t>
            </a:fld>
            <a:endParaRPr lang="en-GB"/>
          </a:p>
        </p:txBody>
      </p:sp>
    </p:spTree>
    <p:extLst>
      <p:ext uri="{BB962C8B-B14F-4D97-AF65-F5344CB8AC3E}">
        <p14:creationId xmlns:p14="http://schemas.microsoft.com/office/powerpoint/2010/main" val="37676749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C19D18-8778-60A5-2830-FE7B1B9AF42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FA268FE-7693-76E6-3016-562E84EB0F7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FCE0A36-6E74-8134-C51A-8B5B2A50631A}"/>
              </a:ext>
            </a:extLst>
          </p:cNvPr>
          <p:cNvSpPr>
            <a:spLocks noGrp="1"/>
          </p:cNvSpPr>
          <p:nvPr>
            <p:ph type="body" idx="1"/>
          </p:nvPr>
        </p:nvSpPr>
        <p:spPr/>
        <p:txBody>
          <a:bodyPr/>
          <a:lstStyle/>
          <a:p>
            <a:r>
              <a:rPr lang="en-GB" dirty="0"/>
              <a:t>Where a patient is referred in for a suspected new primary cancer that turns out to be a recurrence, these </a:t>
            </a:r>
            <a:r>
              <a:rPr lang="en-GB" b="1" dirty="0"/>
              <a:t>are</a:t>
            </a:r>
            <a:r>
              <a:rPr lang="en-GB" dirty="0"/>
              <a:t> more likely to be recorded because the “suspected cancer” pathway is already in the system…</a:t>
            </a:r>
          </a:p>
        </p:txBody>
      </p:sp>
      <p:sp>
        <p:nvSpPr>
          <p:cNvPr id="4" name="Slide Number Placeholder 3">
            <a:extLst>
              <a:ext uri="{FF2B5EF4-FFF2-40B4-BE49-F238E27FC236}">
                <a16:creationId xmlns:a16="http://schemas.microsoft.com/office/drawing/2014/main" id="{D2DFD6E6-E778-610F-C45E-C8087EB73A44}"/>
              </a:ext>
            </a:extLst>
          </p:cNvPr>
          <p:cNvSpPr>
            <a:spLocks noGrp="1"/>
          </p:cNvSpPr>
          <p:nvPr>
            <p:ph type="sldNum" sz="quarter" idx="5"/>
          </p:nvPr>
        </p:nvSpPr>
        <p:spPr/>
        <p:txBody>
          <a:bodyPr/>
          <a:lstStyle/>
          <a:p>
            <a:fld id="{67FE6B22-D62B-44D7-8888-48BB662636FB}" type="slidenum">
              <a:rPr lang="en-GB" smtClean="0"/>
              <a:t>22</a:t>
            </a:fld>
            <a:endParaRPr lang="en-GB"/>
          </a:p>
        </p:txBody>
      </p:sp>
    </p:spTree>
    <p:extLst>
      <p:ext uri="{BB962C8B-B14F-4D97-AF65-F5344CB8AC3E}">
        <p14:creationId xmlns:p14="http://schemas.microsoft.com/office/powerpoint/2010/main" val="134052882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EA6495-FBCE-BC9A-F58C-DEB5956F7F9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316CB9B-44AC-EEDF-B0F3-D49C73DFE1E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CDD30EC-A235-6234-2431-18398B25E401}"/>
              </a:ext>
            </a:extLst>
          </p:cNvPr>
          <p:cNvSpPr>
            <a:spLocks noGrp="1"/>
          </p:cNvSpPr>
          <p:nvPr>
            <p:ph type="body" idx="1"/>
          </p:nvPr>
        </p:nvSpPr>
        <p:spPr/>
        <p:txBody>
          <a:bodyPr/>
          <a:lstStyle/>
          <a:p>
            <a:r>
              <a:rPr lang="en-GB" dirty="0"/>
              <a:t>… but what happens where a patient is under out-patient follow up OR there’s an incidental finding?  Is there a robust system in place to capture </a:t>
            </a:r>
            <a:r>
              <a:rPr lang="en-GB" b="1" dirty="0"/>
              <a:t>these</a:t>
            </a:r>
            <a:r>
              <a:rPr lang="en-GB" dirty="0"/>
              <a:t> non-primary diagnoses?</a:t>
            </a:r>
          </a:p>
        </p:txBody>
      </p:sp>
      <p:sp>
        <p:nvSpPr>
          <p:cNvPr id="4" name="Slide Number Placeholder 3">
            <a:extLst>
              <a:ext uri="{FF2B5EF4-FFF2-40B4-BE49-F238E27FC236}">
                <a16:creationId xmlns:a16="http://schemas.microsoft.com/office/drawing/2014/main" id="{510B8CEF-B3C3-3AC7-5AEA-1582C100E26A}"/>
              </a:ext>
            </a:extLst>
          </p:cNvPr>
          <p:cNvSpPr>
            <a:spLocks noGrp="1"/>
          </p:cNvSpPr>
          <p:nvPr>
            <p:ph type="sldNum" sz="quarter" idx="5"/>
          </p:nvPr>
        </p:nvSpPr>
        <p:spPr/>
        <p:txBody>
          <a:bodyPr/>
          <a:lstStyle/>
          <a:p>
            <a:fld id="{67FE6B22-D62B-44D7-8888-48BB662636FB}" type="slidenum">
              <a:rPr lang="en-GB" smtClean="0"/>
              <a:t>23</a:t>
            </a:fld>
            <a:endParaRPr lang="en-GB"/>
          </a:p>
        </p:txBody>
      </p:sp>
    </p:spTree>
    <p:extLst>
      <p:ext uri="{BB962C8B-B14F-4D97-AF65-F5344CB8AC3E}">
        <p14:creationId xmlns:p14="http://schemas.microsoft.com/office/powerpoint/2010/main" val="18062895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Where recurrences are found, we have a tool to help you with the recording.  This downloadable PDF was put together for recurrences in Breast cancer but in truth can be applied to recurrences for </a:t>
            </a:r>
            <a:r>
              <a:rPr lang="en-GB" b="1" dirty="0"/>
              <a:t>all solid tumour sites</a:t>
            </a:r>
            <a:r>
              <a:rPr lang="en-GB" b="0" dirty="0"/>
              <a:t> and is available to download from our training modules page</a:t>
            </a:r>
          </a:p>
        </p:txBody>
      </p:sp>
      <p:sp>
        <p:nvSpPr>
          <p:cNvPr id="4" name="Slide Number Placeholder 3"/>
          <p:cNvSpPr>
            <a:spLocks noGrp="1"/>
          </p:cNvSpPr>
          <p:nvPr>
            <p:ph type="sldNum" sz="quarter" idx="5"/>
          </p:nvPr>
        </p:nvSpPr>
        <p:spPr/>
        <p:txBody>
          <a:bodyPr/>
          <a:lstStyle/>
          <a:p>
            <a:fld id="{67FE6B22-D62B-44D7-8888-48BB662636FB}" type="slidenum">
              <a:rPr lang="en-GB" smtClean="0"/>
              <a:t>24</a:t>
            </a:fld>
            <a:endParaRPr lang="en-GB"/>
          </a:p>
        </p:txBody>
      </p:sp>
    </p:spTree>
    <p:extLst>
      <p:ext uri="{BB962C8B-B14F-4D97-AF65-F5344CB8AC3E}">
        <p14:creationId xmlns:p14="http://schemas.microsoft.com/office/powerpoint/2010/main" val="229923472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There’s also help available in the COSD guidance…</a:t>
            </a:r>
          </a:p>
        </p:txBody>
      </p:sp>
      <p:sp>
        <p:nvSpPr>
          <p:cNvPr id="4" name="Slide Number Placeholder 3"/>
          <p:cNvSpPr>
            <a:spLocks noGrp="1"/>
          </p:cNvSpPr>
          <p:nvPr>
            <p:ph type="sldNum" sz="quarter" idx="5"/>
          </p:nvPr>
        </p:nvSpPr>
        <p:spPr/>
        <p:txBody>
          <a:bodyPr/>
          <a:lstStyle/>
          <a:p>
            <a:fld id="{67FE6B22-D62B-44D7-8888-48BB662636FB}" type="slidenum">
              <a:rPr lang="en-GB" smtClean="0"/>
              <a:t>25</a:t>
            </a:fld>
            <a:endParaRPr lang="en-GB"/>
          </a:p>
        </p:txBody>
      </p:sp>
    </p:spTree>
    <p:extLst>
      <p:ext uri="{BB962C8B-B14F-4D97-AF65-F5344CB8AC3E}">
        <p14:creationId xmlns:p14="http://schemas.microsoft.com/office/powerpoint/2010/main" val="106429007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specifically in sections 5 and 10 which guide administrators through the necessary data items…</a:t>
            </a:r>
          </a:p>
        </p:txBody>
      </p:sp>
      <p:sp>
        <p:nvSpPr>
          <p:cNvPr id="4" name="Slide Number Placeholder 3"/>
          <p:cNvSpPr>
            <a:spLocks noGrp="1"/>
          </p:cNvSpPr>
          <p:nvPr>
            <p:ph type="sldNum" sz="quarter" idx="5"/>
          </p:nvPr>
        </p:nvSpPr>
        <p:spPr/>
        <p:txBody>
          <a:bodyPr/>
          <a:lstStyle/>
          <a:p>
            <a:fld id="{67FE6B22-D62B-44D7-8888-48BB662636FB}" type="slidenum">
              <a:rPr lang="en-GB" smtClean="0"/>
              <a:t>26</a:t>
            </a:fld>
            <a:endParaRPr lang="en-GB"/>
          </a:p>
        </p:txBody>
      </p:sp>
    </p:spTree>
    <p:extLst>
      <p:ext uri="{BB962C8B-B14F-4D97-AF65-F5344CB8AC3E}">
        <p14:creationId xmlns:p14="http://schemas.microsoft.com/office/powerpoint/2010/main" val="108697413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also have feedback for you – </a:t>
            </a:r>
            <a:r>
              <a:rPr lang="en-GB" b="1" dirty="0"/>
              <a:t>types</a:t>
            </a:r>
            <a:r>
              <a:rPr lang="en-GB" dirty="0"/>
              <a:t> of diagnosis are shown in the Diagnoses dashboard on </a:t>
            </a:r>
            <a:r>
              <a:rPr lang="en-GB" dirty="0" err="1"/>
              <a:t>Cancerstats</a:t>
            </a:r>
            <a:r>
              <a:rPr lang="en-GB" dirty="0"/>
              <a:t>.  If you want to know what your data looks like but don’t have a CancerStats account – go to the link shown and sign up…</a:t>
            </a:r>
          </a:p>
        </p:txBody>
      </p:sp>
      <p:sp>
        <p:nvSpPr>
          <p:cNvPr id="4" name="Slide Number Placeholder 3"/>
          <p:cNvSpPr>
            <a:spLocks noGrp="1"/>
          </p:cNvSpPr>
          <p:nvPr>
            <p:ph type="sldNum" sz="quarter" idx="5"/>
          </p:nvPr>
        </p:nvSpPr>
        <p:spPr/>
        <p:txBody>
          <a:bodyPr/>
          <a:lstStyle/>
          <a:p>
            <a:fld id="{67FE6B22-D62B-44D7-8888-48BB662636FB}" type="slidenum">
              <a:rPr lang="en-GB" smtClean="0"/>
              <a:t>27</a:t>
            </a:fld>
            <a:endParaRPr lang="en-GB"/>
          </a:p>
        </p:txBody>
      </p:sp>
    </p:spTree>
    <p:extLst>
      <p:ext uri="{BB962C8B-B14F-4D97-AF65-F5344CB8AC3E}">
        <p14:creationId xmlns:p14="http://schemas.microsoft.com/office/powerpoint/2010/main" val="383224799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and don’t forget that NDRS is a resource too!  We’re here to help.</a:t>
            </a:r>
          </a:p>
        </p:txBody>
      </p:sp>
      <p:sp>
        <p:nvSpPr>
          <p:cNvPr id="4" name="Slide Number Placeholder 3"/>
          <p:cNvSpPr>
            <a:spLocks noGrp="1"/>
          </p:cNvSpPr>
          <p:nvPr>
            <p:ph type="sldNum" sz="quarter" idx="5"/>
          </p:nvPr>
        </p:nvSpPr>
        <p:spPr/>
        <p:txBody>
          <a:bodyPr/>
          <a:lstStyle/>
          <a:p>
            <a:fld id="{67FE6B22-D62B-44D7-8888-48BB662636FB}" type="slidenum">
              <a:rPr lang="en-GB" smtClean="0"/>
              <a:t>28</a:t>
            </a:fld>
            <a:endParaRPr lang="en-GB"/>
          </a:p>
        </p:txBody>
      </p:sp>
    </p:spTree>
    <p:extLst>
      <p:ext uri="{BB962C8B-B14F-4D97-AF65-F5344CB8AC3E}">
        <p14:creationId xmlns:p14="http://schemas.microsoft.com/office/powerpoint/2010/main" val="249406742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Trust focus in the last few years has been on improving stage, something that was not, at the time, universally accepted as possible – </a:t>
            </a:r>
            <a:r>
              <a:rPr lang="en-GB" b="1" dirty="0"/>
              <a:t>but you went and did it anyway</a:t>
            </a:r>
            <a:r>
              <a:rPr lang="en-GB" dirty="0"/>
              <a:t>, demonstrating extraordinary commitment to the gathering of accurate data on new primary cancers.  We’re now being asked to demonstrate that same level of commitment for non-primary pathways because we </a:t>
            </a:r>
            <a:r>
              <a:rPr lang="en-GB" b="1" dirty="0"/>
              <a:t>genuinely</a:t>
            </a:r>
            <a:r>
              <a:rPr lang="en-GB" dirty="0"/>
              <a:t> don’t know how many people are living with metastatic cancer.  Accumulating a meaningful amount of data takes years: the sooner we start getting the data </a:t>
            </a:r>
            <a:r>
              <a:rPr lang="en-GB" b="1" dirty="0"/>
              <a:t>in</a:t>
            </a:r>
            <a:r>
              <a:rPr lang="en-GB" dirty="0"/>
              <a:t>, the sooner we can </a:t>
            </a:r>
            <a:r>
              <a:rPr lang="en-GB" b="1" dirty="0"/>
              <a:t>work</a:t>
            </a:r>
            <a:r>
              <a:rPr lang="en-GB" dirty="0"/>
              <a:t> with it.</a:t>
            </a:r>
          </a:p>
        </p:txBody>
      </p:sp>
      <p:sp>
        <p:nvSpPr>
          <p:cNvPr id="4" name="Slide Number Placeholder 3"/>
          <p:cNvSpPr>
            <a:spLocks noGrp="1"/>
          </p:cNvSpPr>
          <p:nvPr>
            <p:ph type="sldNum" sz="quarter" idx="5"/>
          </p:nvPr>
        </p:nvSpPr>
        <p:spPr/>
        <p:txBody>
          <a:bodyPr/>
          <a:lstStyle/>
          <a:p>
            <a:fld id="{67FE6B22-D62B-44D7-8888-48BB662636FB}" type="slidenum">
              <a:rPr lang="en-GB" smtClean="0"/>
              <a:t>29</a:t>
            </a:fld>
            <a:endParaRPr lang="en-GB"/>
          </a:p>
        </p:txBody>
      </p:sp>
    </p:spTree>
    <p:extLst>
      <p:ext uri="{BB962C8B-B14F-4D97-AF65-F5344CB8AC3E}">
        <p14:creationId xmlns:p14="http://schemas.microsoft.com/office/powerpoint/2010/main" val="27606016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the only problem is, in too many cases, the data simply isn’t there.  Not just in the UK …</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3</a:t>
            </a:fld>
            <a:endParaRPr lang="en-GB"/>
          </a:p>
        </p:txBody>
      </p:sp>
    </p:spTree>
    <p:extLst>
      <p:ext uri="{BB962C8B-B14F-4D97-AF65-F5344CB8AC3E}">
        <p14:creationId xmlns:p14="http://schemas.microsoft.com/office/powerpoint/2010/main" val="17449396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can change this.</a:t>
            </a:r>
          </a:p>
        </p:txBody>
      </p:sp>
      <p:sp>
        <p:nvSpPr>
          <p:cNvPr id="4" name="Slide Number Placeholder 3"/>
          <p:cNvSpPr>
            <a:spLocks noGrp="1"/>
          </p:cNvSpPr>
          <p:nvPr>
            <p:ph type="sldNum" sz="quarter" idx="5"/>
          </p:nvPr>
        </p:nvSpPr>
        <p:spPr/>
        <p:txBody>
          <a:bodyPr/>
          <a:lstStyle/>
          <a:p>
            <a:fld id="{67FE6B22-D62B-44D7-8888-48BB662636FB}" type="slidenum">
              <a:rPr lang="en-GB" smtClean="0"/>
              <a:t>30</a:t>
            </a:fld>
            <a:endParaRPr lang="en-GB"/>
          </a:p>
        </p:txBody>
      </p:sp>
    </p:spTree>
    <p:extLst>
      <p:ext uri="{BB962C8B-B14F-4D97-AF65-F5344CB8AC3E}">
        <p14:creationId xmlns:p14="http://schemas.microsoft.com/office/powerpoint/2010/main" val="14418184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but internationally.  In her blog for METUPUK Kat Southwell wrote:</a:t>
            </a:r>
          </a:p>
          <a:p>
            <a:r>
              <a:rPr lang="en-GB" b="1" i="0" dirty="0">
                <a:solidFill>
                  <a:srgbClr val="565656"/>
                </a:solidFill>
                <a:effectLst/>
                <a:latin typeface="Roboto" panose="020F0502020204030204" pitchFamily="2" charset="0"/>
              </a:rPr>
              <a:t>Since recording of MBC data was made mandatory (but never adhered to) in 2013, just shy of 130,000 women will have died of metastatic breast cancer. </a:t>
            </a:r>
            <a:r>
              <a:rPr lang="en-GB" b="0" i="0" dirty="0">
                <a:solidFill>
                  <a:srgbClr val="565656"/>
                </a:solidFill>
                <a:effectLst/>
                <a:latin typeface="Roboto" panose="020F0502020204030204" pitchFamily="2" charset="0"/>
              </a:rPr>
              <a:t>She also noted: </a:t>
            </a:r>
            <a:r>
              <a:rPr lang="en-GB" b="1" i="0" dirty="0">
                <a:solidFill>
                  <a:srgbClr val="565656"/>
                </a:solidFill>
                <a:effectLst/>
                <a:latin typeface="Roboto" panose="020F0502020204030204" pitchFamily="2" charset="0"/>
              </a:rPr>
              <a:t>We are only counted when we are dead.</a:t>
            </a:r>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4</a:t>
            </a:fld>
            <a:endParaRPr lang="en-GB"/>
          </a:p>
        </p:txBody>
      </p:sp>
    </p:spTree>
    <p:extLst>
      <p:ext uri="{BB962C8B-B14F-4D97-AF65-F5344CB8AC3E}">
        <p14:creationId xmlns:p14="http://schemas.microsoft.com/office/powerpoint/2010/main" val="12613715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term “metastatic patient” only applies to patients whose primary malignant cancer has spread, either in the form of a recurrence after a cancer-free period, or in the form of spread to other locations for an existing cancer</a:t>
            </a:r>
          </a:p>
        </p:txBody>
      </p:sp>
      <p:sp>
        <p:nvSpPr>
          <p:cNvPr id="4" name="Slide Number Placeholder 3"/>
          <p:cNvSpPr>
            <a:spLocks noGrp="1"/>
          </p:cNvSpPr>
          <p:nvPr>
            <p:ph type="sldNum" sz="quarter" idx="5"/>
          </p:nvPr>
        </p:nvSpPr>
        <p:spPr/>
        <p:txBody>
          <a:bodyPr/>
          <a:lstStyle/>
          <a:p>
            <a:fld id="{67FE6B22-D62B-44D7-8888-48BB662636FB}" type="slidenum">
              <a:rPr lang="en-GB" smtClean="0"/>
              <a:t>5</a:t>
            </a:fld>
            <a:endParaRPr lang="en-GB"/>
          </a:p>
        </p:txBody>
      </p:sp>
    </p:spTree>
    <p:extLst>
      <p:ext uri="{BB962C8B-B14F-4D97-AF65-F5344CB8AC3E}">
        <p14:creationId xmlns:p14="http://schemas.microsoft.com/office/powerpoint/2010/main" val="35900158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R="10180"/>
            <a:r>
              <a:rPr lang="en-GB" sz="1200" b="0" i="0" u="none" strike="noStrike" baseline="0" dirty="0">
                <a:latin typeface="+mn-lt"/>
              </a:rPr>
              <a:t>A Recurrence indicates the reappearance of a malignant cancer where the patient had previously been told their cancer was no longer detectable.</a:t>
            </a:r>
          </a:p>
          <a:p>
            <a:pPr marR="10180"/>
            <a:endParaRPr lang="en-GB" sz="1200" b="0" i="0" u="none" strike="noStrike" baseline="0" dirty="0">
              <a:latin typeface="+mn-lt"/>
            </a:endParaRPr>
          </a:p>
          <a:p>
            <a:pPr marR="10180"/>
            <a:r>
              <a:rPr lang="en-GB" sz="1200" b="0" i="0" u="none" strike="noStrike" baseline="0" dirty="0">
                <a:latin typeface="+mn-lt"/>
              </a:rPr>
              <a:t>A Progression diagnosis indicates that their existing cancer has </a:t>
            </a:r>
            <a:r>
              <a:rPr lang="en-GB" sz="1200" b="1" i="0" u="none" strike="noStrike" baseline="0" dirty="0">
                <a:latin typeface="+mn-lt"/>
              </a:rPr>
              <a:t>spread</a:t>
            </a:r>
            <a:r>
              <a:rPr lang="en-GB" sz="1200" b="0" i="0" u="none" strike="noStrike" baseline="0" dirty="0">
                <a:latin typeface="+mn-lt"/>
              </a:rPr>
              <a:t> since it was originally diagnosed.</a:t>
            </a:r>
          </a:p>
          <a:p>
            <a:pPr marR="10180"/>
            <a:endParaRPr lang="en-GB" sz="1200" b="0" i="0" u="none" strike="noStrike" baseline="0" dirty="0">
              <a:latin typeface="+mn-lt"/>
            </a:endParaRPr>
          </a:p>
          <a:p>
            <a:pPr marR="10180"/>
            <a:r>
              <a:rPr lang="en-GB" sz="1200" b="0" i="0" u="none" strike="noStrike" baseline="0" dirty="0">
                <a:latin typeface="+mn-lt"/>
              </a:rPr>
              <a:t>Haematology, Brain/CNS and Sarcoma are the cancer sites where transformations are mainly diagnosed.</a:t>
            </a:r>
          </a:p>
          <a:p>
            <a:pPr marR="0" algn="l"/>
            <a:r>
              <a:rPr lang="en-GB" sz="1200" b="0" i="0" u="none" strike="noStrike" baseline="0" dirty="0">
                <a:latin typeface="+mn-lt"/>
              </a:rPr>
              <a:t>A transformation is recorded where there is a change in the cancer type (morphology) or possibly the ICD10 code (this might occur in Haematology). </a:t>
            </a:r>
          </a:p>
          <a:p>
            <a:pPr marR="0" algn="l"/>
            <a:endParaRPr lang="en-GB" sz="1200" b="0" i="0" u="none" strike="noStrike" baseline="0" dirty="0">
              <a:latin typeface="+mn-lt"/>
            </a:endParaRPr>
          </a:p>
          <a:p>
            <a:pPr marR="0" algn="l"/>
            <a:r>
              <a:rPr lang="en-GB" sz="1200" b="0" i="0" u="none" strike="noStrike" baseline="0" dirty="0">
                <a:latin typeface="+mn-lt"/>
              </a:rPr>
              <a:t>These are all types of </a:t>
            </a:r>
            <a:r>
              <a:rPr lang="en-GB" sz="1200" b="1" i="0" u="none" strike="noStrike" baseline="0" dirty="0">
                <a:latin typeface="+mn-lt"/>
              </a:rPr>
              <a:t>non-primary pathway</a:t>
            </a:r>
            <a:endParaRPr lang="en-GB" b="1" dirty="0"/>
          </a:p>
        </p:txBody>
      </p:sp>
      <p:sp>
        <p:nvSpPr>
          <p:cNvPr id="4" name="Slide Number Placeholder 3"/>
          <p:cNvSpPr>
            <a:spLocks noGrp="1"/>
          </p:cNvSpPr>
          <p:nvPr>
            <p:ph type="sldNum" sz="quarter" idx="5"/>
          </p:nvPr>
        </p:nvSpPr>
        <p:spPr/>
        <p:txBody>
          <a:bodyPr/>
          <a:lstStyle/>
          <a:p>
            <a:fld id="{67FE6B22-D62B-44D7-8888-48BB662636FB}" type="slidenum">
              <a:rPr lang="en-GB" smtClean="0"/>
              <a:t>6</a:t>
            </a:fld>
            <a:endParaRPr lang="en-GB"/>
          </a:p>
        </p:txBody>
      </p:sp>
    </p:spTree>
    <p:extLst>
      <p:ext uri="{BB962C8B-B14F-4D97-AF65-F5344CB8AC3E}">
        <p14:creationId xmlns:p14="http://schemas.microsoft.com/office/powerpoint/2010/main" val="2915822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ea typeface="ＭＳ Ｐゴシック" pitchFamily="-107" charset="-128"/>
              </a:rPr>
              <a:t>So how do you go about recording these progressions, transformations and recurrences? This graphic is </a:t>
            </a:r>
            <a:r>
              <a:rPr lang="en-GB" i="0" dirty="0">
                <a:ea typeface="ＭＳ Ｐゴシック" pitchFamily="-107" charset="-128"/>
              </a:rPr>
              <a:t>included in </a:t>
            </a:r>
            <a:r>
              <a:rPr lang="en-GB" dirty="0">
                <a:ea typeface="ＭＳ Ｐゴシック" pitchFamily="-107" charset="-128"/>
              </a:rPr>
              <a:t>the COSD user guide to help you decide.  It details the options for recording both primary and non-primary pathways and we’re going to go through it step-by-step.</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7</a:t>
            </a:fld>
            <a:endParaRPr lang="en-GB"/>
          </a:p>
        </p:txBody>
      </p:sp>
    </p:spTree>
    <p:extLst>
      <p:ext uri="{BB962C8B-B14F-4D97-AF65-F5344CB8AC3E}">
        <p14:creationId xmlns:p14="http://schemas.microsoft.com/office/powerpoint/2010/main" val="30545157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ea typeface="ＭＳ Ｐゴシック" pitchFamily="-107" charset="-128"/>
              </a:rPr>
              <a:t>If a patient presents with a </a:t>
            </a:r>
            <a:r>
              <a:rPr lang="en-GB" i="0">
                <a:ea typeface="ＭＳ Ｐゴシック" pitchFamily="-107" charset="-128"/>
              </a:rPr>
              <a:t>progression</a:t>
            </a:r>
            <a:r>
              <a:rPr lang="en-GB">
                <a:ea typeface="ＭＳ Ｐゴシック" pitchFamily="-107" charset="-128"/>
              </a:rPr>
              <a:t> or a </a:t>
            </a:r>
            <a:r>
              <a:rPr lang="en-GB" i="0">
                <a:ea typeface="ＭＳ Ｐゴシック" pitchFamily="-107" charset="-128"/>
              </a:rPr>
              <a:t>transformation</a:t>
            </a:r>
            <a:r>
              <a:rPr lang="en-GB">
                <a:ea typeface="ＭＳ Ｐゴシック" pitchFamily="-107" charset="-128"/>
              </a:rPr>
              <a:t>, you must first determine if the </a:t>
            </a:r>
            <a:r>
              <a:rPr lang="en-GB" b="0">
                <a:ea typeface="ＭＳ Ｐゴシック" pitchFamily="-107" charset="-128"/>
              </a:rPr>
              <a:t>original</a:t>
            </a:r>
            <a:r>
              <a:rPr lang="en-GB">
                <a:ea typeface="ＭＳ Ｐゴシック" pitchFamily="-107" charset="-128"/>
              </a:rPr>
              <a:t> </a:t>
            </a:r>
            <a:r>
              <a:rPr lang="en-GB" b="0">
                <a:ea typeface="ＭＳ Ｐゴシック" pitchFamily="-107" charset="-128"/>
              </a:rPr>
              <a:t>primary diagnosis</a:t>
            </a:r>
            <a:r>
              <a:rPr lang="en-GB">
                <a:ea typeface="ＭＳ Ｐゴシック" pitchFamily="-107" charset="-128"/>
              </a:rPr>
              <a:t> is </a:t>
            </a:r>
            <a:r>
              <a:rPr lang="en-GB" i="0">
                <a:ea typeface="ＭＳ Ｐゴシック" pitchFamily="-107" charset="-128"/>
              </a:rPr>
              <a:t>already</a:t>
            </a:r>
            <a:r>
              <a:rPr lang="en-GB">
                <a:ea typeface="ＭＳ Ｐゴシック" pitchFamily="-107" charset="-128"/>
              </a:rPr>
              <a:t> on your cancer management system.  If it </a:t>
            </a:r>
            <a:r>
              <a:rPr lang="en-GB" b="0">
                <a:ea typeface="ＭＳ Ｐゴシック" pitchFamily="-107" charset="-128"/>
              </a:rPr>
              <a:t>is,</a:t>
            </a:r>
            <a:r>
              <a:rPr lang="en-GB">
                <a:ea typeface="ＭＳ Ｐゴシック" pitchFamily="-107" charset="-128"/>
              </a:rPr>
              <a:t> record any progression or transformation on the original </a:t>
            </a:r>
            <a:r>
              <a:rPr lang="en-GB" b="0">
                <a:ea typeface="ＭＳ Ｐゴシック" pitchFamily="-107" charset="-128"/>
              </a:rPr>
              <a:t>primary pathway.</a:t>
            </a:r>
          </a:p>
          <a:p>
            <a:endParaRPr lang="en-GB"/>
          </a:p>
        </p:txBody>
      </p:sp>
      <p:sp>
        <p:nvSpPr>
          <p:cNvPr id="4" name="Slide Number Placeholder 3"/>
          <p:cNvSpPr>
            <a:spLocks noGrp="1"/>
          </p:cNvSpPr>
          <p:nvPr>
            <p:ph type="sldNum" sz="quarter" idx="5"/>
          </p:nvPr>
        </p:nvSpPr>
        <p:spPr/>
        <p:txBody>
          <a:bodyPr/>
          <a:lstStyle/>
          <a:p>
            <a:fld id="{67FE6B22-D62B-44D7-8888-48BB662636FB}" type="slidenum">
              <a:rPr lang="en-GB" smtClean="0"/>
              <a:t>8</a:t>
            </a:fld>
            <a:endParaRPr lang="en-GB"/>
          </a:p>
        </p:txBody>
      </p:sp>
    </p:spTree>
    <p:extLst>
      <p:ext uri="{BB962C8B-B14F-4D97-AF65-F5344CB8AC3E}">
        <p14:creationId xmlns:p14="http://schemas.microsoft.com/office/powerpoint/2010/main" val="12194888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ea typeface="ＭＳ Ｐゴシック" pitchFamily="-107" charset="-128"/>
              </a:rPr>
              <a:t>But if a patient’s </a:t>
            </a:r>
            <a:r>
              <a:rPr lang="en-GB" b="0" dirty="0">
                <a:ea typeface="ＭＳ Ｐゴシック" pitchFamily="-107" charset="-128"/>
              </a:rPr>
              <a:t>original</a:t>
            </a:r>
            <a:r>
              <a:rPr lang="en-GB" dirty="0">
                <a:ea typeface="ＭＳ Ｐゴシック" pitchFamily="-107" charset="-128"/>
              </a:rPr>
              <a:t> primary pathway is </a:t>
            </a:r>
            <a:r>
              <a:rPr lang="en-GB" b="0" dirty="0">
                <a:ea typeface="ＭＳ Ｐゴシック" pitchFamily="-107" charset="-128"/>
              </a:rPr>
              <a:t>not</a:t>
            </a:r>
            <a:r>
              <a:rPr lang="en-GB" dirty="0">
                <a:ea typeface="ＭＳ Ｐゴシック" pitchFamily="-107" charset="-128"/>
              </a:rPr>
              <a:t> on your cancer management system, record any progression on a new </a:t>
            </a:r>
            <a:r>
              <a:rPr lang="en-GB" b="0" dirty="0">
                <a:ea typeface="ＭＳ Ｐゴシック" pitchFamily="-107" charset="-128"/>
              </a:rPr>
              <a:t>non-primary pathway. The progression details needed include the ICD10 code of the </a:t>
            </a:r>
            <a:r>
              <a:rPr lang="en-GB" b="0" i="0" dirty="0">
                <a:ea typeface="ＭＳ Ｐゴシック" pitchFamily="-107" charset="-128"/>
              </a:rPr>
              <a:t>primary</a:t>
            </a:r>
            <a:r>
              <a:rPr lang="en-GB" b="0" dirty="0">
                <a:ea typeface="ＭＳ Ｐゴシック" pitchFamily="-107" charset="-128"/>
              </a:rPr>
              <a:t> cancer and the type &amp; site of the metastases. Most cancer systems will automatically classify this as a non-primary pathway when a progression diagnosis is selected.</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9</a:t>
            </a:fld>
            <a:endParaRPr lang="en-GB"/>
          </a:p>
        </p:txBody>
      </p:sp>
    </p:spTree>
    <p:extLst>
      <p:ext uri="{BB962C8B-B14F-4D97-AF65-F5344CB8AC3E}">
        <p14:creationId xmlns:p14="http://schemas.microsoft.com/office/powerpoint/2010/main" val="308306019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alpha val="10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C827368-52A6-4FDD-8435-EF05D009F33D}"/>
              </a:ext>
            </a:extLst>
          </p:cNvPr>
          <p:cNvSpPr/>
          <p:nvPr userDrawn="1"/>
        </p:nvSpPr>
        <p:spPr>
          <a:xfrm>
            <a:off x="0" y="991892"/>
            <a:ext cx="12192000" cy="5492275"/>
          </a:xfrm>
          <a:prstGeom prst="rect">
            <a:avLst/>
          </a:prstGeom>
          <a:solidFill>
            <a:srgbClr val="E8F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8">
            <a:extLst>
              <a:ext uri="{FF2B5EF4-FFF2-40B4-BE49-F238E27FC236}">
                <a16:creationId xmlns:a16="http://schemas.microsoft.com/office/drawing/2014/main" id="{8F39F6DE-648C-489F-A9D8-CBE09F4955C2}"/>
              </a:ext>
            </a:extLst>
          </p:cNvPr>
          <p:cNvSpPr/>
          <p:nvPr userDrawn="1"/>
        </p:nvSpPr>
        <p:spPr>
          <a:xfrm>
            <a:off x="-1" y="8546"/>
            <a:ext cx="12192000" cy="649043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ubtitle 2">
            <a:extLst>
              <a:ext uri="{FF2B5EF4-FFF2-40B4-BE49-F238E27FC236}">
                <a16:creationId xmlns:a16="http://schemas.microsoft.com/office/drawing/2014/main" id="{AF6A19AF-F6BF-4C1F-BD0B-60B5E1AC62E2}"/>
              </a:ext>
            </a:extLst>
          </p:cNvPr>
          <p:cNvSpPr>
            <a:spLocks noGrp="1"/>
          </p:cNvSpPr>
          <p:nvPr>
            <p:ph type="subTitle" idx="1"/>
          </p:nvPr>
        </p:nvSpPr>
        <p:spPr>
          <a:xfrm>
            <a:off x="838200" y="4792126"/>
            <a:ext cx="10515600" cy="1271838"/>
          </a:xfrm>
        </p:spPr>
        <p:txBody>
          <a:bodyPr/>
          <a:lstStyle>
            <a:lvl1pPr marL="0" indent="0" algn="ctr">
              <a:buNone/>
              <a:defRPr sz="2400">
                <a:solidFill>
                  <a:schemeClr val="bg1">
                    <a:alpha val="90000"/>
                  </a:schemeClr>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Click to edit Master subtitle style</a:t>
            </a:r>
            <a:endParaRPr lang="en-GB" dirty="0"/>
          </a:p>
        </p:txBody>
      </p:sp>
      <p:sp>
        <p:nvSpPr>
          <p:cNvPr id="15" name="Title 14">
            <a:extLst>
              <a:ext uri="{FF2B5EF4-FFF2-40B4-BE49-F238E27FC236}">
                <a16:creationId xmlns:a16="http://schemas.microsoft.com/office/drawing/2014/main" id="{45E4E91B-B143-4602-841F-7CFF294F04F5}"/>
              </a:ext>
            </a:extLst>
          </p:cNvPr>
          <p:cNvSpPr>
            <a:spLocks noGrp="1"/>
          </p:cNvSpPr>
          <p:nvPr>
            <p:ph type="title"/>
          </p:nvPr>
        </p:nvSpPr>
        <p:spPr>
          <a:xfrm>
            <a:off x="838200" y="2668463"/>
            <a:ext cx="10515600" cy="1380553"/>
          </a:xfrm>
        </p:spPr>
        <p:txBody>
          <a:bodyPr anchor="ctr" anchorCtr="1">
            <a:normAutofit/>
          </a:bodyPr>
          <a:lstStyle>
            <a:lvl1pPr>
              <a:lnSpc>
                <a:spcPct val="100000"/>
              </a:lnSpc>
              <a:defRPr sz="4000">
                <a:solidFill>
                  <a:schemeClr val="bg1"/>
                </a:solidFill>
              </a:defRPr>
            </a:lvl1pPr>
          </a:lstStyle>
          <a:p>
            <a:r>
              <a:rPr lang="en-US" dirty="0"/>
              <a:t>Click to edit Master title style</a:t>
            </a:r>
            <a:endParaRPr lang="en-GB" dirty="0"/>
          </a:p>
        </p:txBody>
      </p:sp>
      <p:sp>
        <p:nvSpPr>
          <p:cNvPr id="16" name="Date Placeholder 15">
            <a:extLst>
              <a:ext uri="{FF2B5EF4-FFF2-40B4-BE49-F238E27FC236}">
                <a16:creationId xmlns:a16="http://schemas.microsoft.com/office/drawing/2014/main" id="{8A8733C3-8067-4A35-9C5C-1E09C6B5475E}"/>
              </a:ext>
            </a:extLst>
          </p:cNvPr>
          <p:cNvSpPr>
            <a:spLocks noGrp="1"/>
          </p:cNvSpPr>
          <p:nvPr>
            <p:ph type="dt" sz="half" idx="10"/>
          </p:nvPr>
        </p:nvSpPr>
        <p:spPr/>
        <p:txBody>
          <a:bodyPr/>
          <a:lstStyle/>
          <a:p>
            <a:r>
              <a:rPr lang="en-US"/>
              <a:t>13/2/2025</a:t>
            </a:r>
            <a:endParaRPr lang="en-GB" dirty="0"/>
          </a:p>
        </p:txBody>
      </p:sp>
      <p:sp>
        <p:nvSpPr>
          <p:cNvPr id="17" name="Footer Placeholder 16">
            <a:extLst>
              <a:ext uri="{FF2B5EF4-FFF2-40B4-BE49-F238E27FC236}">
                <a16:creationId xmlns:a16="http://schemas.microsoft.com/office/drawing/2014/main" id="{2A9E6056-4FEB-46DA-ACF1-11EA8D43EC38}"/>
              </a:ext>
            </a:extLst>
          </p:cNvPr>
          <p:cNvSpPr>
            <a:spLocks noGrp="1"/>
          </p:cNvSpPr>
          <p:nvPr>
            <p:ph type="ftr" sz="quarter" idx="11"/>
          </p:nvPr>
        </p:nvSpPr>
        <p:spPr/>
        <p:txBody>
          <a:bodyPr/>
          <a:lstStyle/>
          <a:p>
            <a:r>
              <a:rPr lang="en-GB"/>
              <a:t>© 2024 National Disease Registration Service (NDRS). All Rights Reserved</a:t>
            </a:r>
            <a:endParaRPr lang="en-GB" dirty="0"/>
          </a:p>
        </p:txBody>
      </p:sp>
      <p:sp>
        <p:nvSpPr>
          <p:cNvPr id="18" name="Slide Number Placeholder 17">
            <a:extLst>
              <a:ext uri="{FF2B5EF4-FFF2-40B4-BE49-F238E27FC236}">
                <a16:creationId xmlns:a16="http://schemas.microsoft.com/office/drawing/2014/main" id="{3298D636-629E-43EA-9579-ECF9E7C6DD7B}"/>
              </a:ext>
            </a:extLst>
          </p:cNvPr>
          <p:cNvSpPr>
            <a:spLocks noGrp="1"/>
          </p:cNvSpPr>
          <p:nvPr>
            <p:ph type="sldNum" sz="quarter" idx="12"/>
          </p:nvPr>
        </p:nvSpPr>
        <p:spPr/>
        <p:txBody>
          <a:bodyPr/>
          <a:lstStyle/>
          <a:p>
            <a:fld id="{B33FDC71-8906-4088-9FB1-76CBC632085F}" type="slidenum">
              <a:rPr lang="en-GB" smtClean="0"/>
              <a:pPr/>
              <a:t>‹#›</a:t>
            </a:fld>
            <a:endParaRPr lang="en-GB" dirty="0"/>
          </a:p>
        </p:txBody>
      </p:sp>
      <p:cxnSp>
        <p:nvCxnSpPr>
          <p:cNvPr id="6" name="Straight Connector 5">
            <a:extLst>
              <a:ext uri="{FF2B5EF4-FFF2-40B4-BE49-F238E27FC236}">
                <a16:creationId xmlns:a16="http://schemas.microsoft.com/office/drawing/2014/main" id="{A884FEFB-66E6-4E3B-8D58-30B38B0FFF82}"/>
              </a:ext>
            </a:extLst>
          </p:cNvPr>
          <p:cNvCxnSpPr/>
          <p:nvPr userDrawn="1"/>
        </p:nvCxnSpPr>
        <p:spPr>
          <a:xfrm>
            <a:off x="3397526" y="4382228"/>
            <a:ext cx="5396948" cy="0"/>
          </a:xfrm>
          <a:prstGeom prst="line">
            <a:avLst/>
          </a:prstGeom>
          <a:ln>
            <a:solidFill>
              <a:srgbClr val="96D8B8"/>
            </a:solidFill>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AC0259C0-FE09-45C0-95A3-648650A6B7F4}"/>
              </a:ext>
            </a:extLst>
          </p:cNvPr>
          <p:cNvSpPr/>
          <p:nvPr userDrawn="1"/>
        </p:nvSpPr>
        <p:spPr>
          <a:xfrm>
            <a:off x="0" y="0"/>
            <a:ext cx="12192000" cy="10127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pic>
        <p:nvPicPr>
          <p:cNvPr id="12" name="Picture 11">
            <a:extLst>
              <a:ext uri="{FF2B5EF4-FFF2-40B4-BE49-F238E27FC236}">
                <a16:creationId xmlns:a16="http://schemas.microsoft.com/office/drawing/2014/main" id="{A59FE530-4BE4-4237-96CC-0008A64FDA6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8200" y="145238"/>
            <a:ext cx="1380971" cy="745349"/>
          </a:xfrm>
          <a:prstGeom prst="rect">
            <a:avLst/>
          </a:prstGeom>
        </p:spPr>
      </p:pic>
      <p:pic>
        <p:nvPicPr>
          <p:cNvPr id="13" name="Picture 12" descr="Logo&#10;&#10;Description automatically generated">
            <a:extLst>
              <a:ext uri="{FF2B5EF4-FFF2-40B4-BE49-F238E27FC236}">
                <a16:creationId xmlns:a16="http://schemas.microsoft.com/office/drawing/2014/main" id="{09AE6992-C56E-4D74-A8BF-9BB8983EECB9}"/>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10400030" y="144405"/>
            <a:ext cx="1010920" cy="799465"/>
          </a:xfrm>
          <a:prstGeom prst="rect">
            <a:avLst/>
          </a:prstGeom>
        </p:spPr>
      </p:pic>
    </p:spTree>
    <p:extLst>
      <p:ext uri="{BB962C8B-B14F-4D97-AF65-F5344CB8AC3E}">
        <p14:creationId xmlns:p14="http://schemas.microsoft.com/office/powerpoint/2010/main" val="17639522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r>
              <a:rPr lang="en-US"/>
              <a:t>13/2/2025</a:t>
            </a:r>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a:t>© 2024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27697528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2032000"/>
            <a:ext cx="10515600" cy="414496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r>
              <a:rPr lang="en-US"/>
              <a:t>13/2/2025</a:t>
            </a:r>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a:t>© 2024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
        <p:nvSpPr>
          <p:cNvPr id="7" name="Title 1">
            <a:extLst>
              <a:ext uri="{FF2B5EF4-FFF2-40B4-BE49-F238E27FC236}">
                <a16:creationId xmlns:a16="http://schemas.microsoft.com/office/drawing/2014/main" id="{FA55A910-D001-4A37-B0D9-B789789C7825}"/>
              </a:ext>
            </a:extLst>
          </p:cNvPr>
          <p:cNvSpPr txBox="1">
            <a:spLocks/>
          </p:cNvSpPr>
          <p:nvPr userDrawn="1"/>
        </p:nvSpPr>
        <p:spPr>
          <a:xfrm>
            <a:off x="838200" y="1021423"/>
            <a:ext cx="10515600" cy="1001872"/>
          </a:xfrm>
          <a:prstGeom prst="rect">
            <a:avLst/>
          </a:prstGeom>
        </p:spPr>
        <p:txBody>
          <a:bodyPr vert="horz" lIns="91440" tIns="45720" rIns="91440" bIns="45720" rtlCol="0" anchor="ctr">
            <a:normAutofit/>
          </a:bodyPr>
          <a:lstStyle>
            <a:lvl1pPr algn="ctr" defTabSz="914377" rtl="0" eaLnBrk="1" latinLnBrk="0" hangingPunct="1">
              <a:lnSpc>
                <a:spcPct val="90000"/>
              </a:lnSpc>
              <a:spcBef>
                <a:spcPct val="0"/>
              </a:spcBef>
              <a:buNone/>
              <a:defRPr sz="2800" kern="1200">
                <a:solidFill>
                  <a:schemeClr val="tx1"/>
                </a:solidFill>
                <a:latin typeface="Merriweather" panose="02000000000000000000" pitchFamily="2" charset="0"/>
                <a:ea typeface="+mj-ea"/>
                <a:cs typeface="Merriweather" panose="02000000000000000000" pitchFamily="2" charset="0"/>
              </a:defRPr>
            </a:lvl1pPr>
          </a:lstStyle>
          <a:p>
            <a:r>
              <a:rPr lang="en-US" sz="2400" dirty="0">
                <a:latin typeface="Segoe UI" panose="020B0502040204020203" pitchFamily="34" charset="0"/>
                <a:cs typeface="Segoe UI" panose="020B0502040204020203" pitchFamily="34" charset="0"/>
              </a:rPr>
              <a:t>Click to edit sub-title style</a:t>
            </a:r>
            <a:endParaRPr lang="en-GB" sz="24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478795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and Content VARIA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0A27ACD-FDD5-43DC-BB1E-2A0324512A69}"/>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8" name="Rectangle 7">
            <a:extLst>
              <a:ext uri="{FF2B5EF4-FFF2-40B4-BE49-F238E27FC236}">
                <a16:creationId xmlns:a16="http://schemas.microsoft.com/office/drawing/2014/main" id="{3978E22C-39FD-43B4-9091-C4D6AFB6637A}"/>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a:xfrm>
            <a:off x="838200" y="643423"/>
            <a:ext cx="10515600" cy="1061676"/>
          </a:xfrm>
        </p:spPr>
        <p:txBody>
          <a:bodyPr/>
          <a:lstStyle>
            <a:lvl1pPr>
              <a:defRPr>
                <a:solidFill>
                  <a:schemeClr val="tx1"/>
                </a:solidFill>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1713804"/>
            <a:ext cx="10515600" cy="474145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r>
              <a:rPr lang="en-US"/>
              <a:t>13/2/2025</a:t>
            </a:r>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a:t>© 2024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10" name="Straight Connector 9">
            <a:extLst>
              <a:ext uri="{FF2B5EF4-FFF2-40B4-BE49-F238E27FC236}">
                <a16:creationId xmlns:a16="http://schemas.microsoft.com/office/drawing/2014/main" id="{4D716E6B-1DFA-4019-B395-E204F7C296E5}"/>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3796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D56E40B-F944-48D9-AA33-59DD2700A8CD}"/>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4" name="Date Placeholder 3">
            <a:extLst>
              <a:ext uri="{FF2B5EF4-FFF2-40B4-BE49-F238E27FC236}">
                <a16:creationId xmlns:a16="http://schemas.microsoft.com/office/drawing/2014/main" id="{1161CCCB-EE4A-4013-904A-A3242109E957}"/>
              </a:ext>
            </a:extLst>
          </p:cNvPr>
          <p:cNvSpPr>
            <a:spLocks noGrp="1"/>
          </p:cNvSpPr>
          <p:nvPr>
            <p:ph type="dt" sz="half" idx="10"/>
          </p:nvPr>
        </p:nvSpPr>
        <p:spPr/>
        <p:txBody>
          <a:bodyPr/>
          <a:lstStyle/>
          <a:p>
            <a:r>
              <a:rPr lang="en-US"/>
              <a:t>13/2/2025</a:t>
            </a:r>
            <a:endParaRPr lang="en-GB" dirty="0"/>
          </a:p>
        </p:txBody>
      </p:sp>
      <p:sp>
        <p:nvSpPr>
          <p:cNvPr id="5" name="Footer Placeholder 4">
            <a:extLst>
              <a:ext uri="{FF2B5EF4-FFF2-40B4-BE49-F238E27FC236}">
                <a16:creationId xmlns:a16="http://schemas.microsoft.com/office/drawing/2014/main" id="{78C2385A-0C4B-48CD-88AB-1E5049889635}"/>
              </a:ext>
            </a:extLst>
          </p:cNvPr>
          <p:cNvSpPr>
            <a:spLocks noGrp="1"/>
          </p:cNvSpPr>
          <p:nvPr>
            <p:ph type="ftr" sz="quarter" idx="11"/>
          </p:nvPr>
        </p:nvSpPr>
        <p:spPr/>
        <p:txBody>
          <a:bodyPr/>
          <a:lstStyle/>
          <a:p>
            <a:r>
              <a:rPr lang="en-GB"/>
              <a:t>© 2024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DC88BC47-D161-4E01-BF29-3504132C7752}"/>
              </a:ext>
            </a:extLst>
          </p:cNvPr>
          <p:cNvSpPr>
            <a:spLocks noGrp="1"/>
          </p:cNvSpPr>
          <p:nvPr>
            <p:ph type="sldNum" sz="quarter" idx="12"/>
          </p:nvPr>
        </p:nvSpPr>
        <p:spPr>
          <a:xfrm>
            <a:off x="10658167" y="6475466"/>
            <a:ext cx="914707" cy="373830"/>
          </a:xfrm>
        </p:spPr>
        <p:txBody>
          <a:bodyPr/>
          <a:lstStyle/>
          <a:p>
            <a:fld id="{B33FDC71-8906-4088-9FB1-76CBC632085F}" type="slidenum">
              <a:rPr lang="en-GB" smtClean="0"/>
              <a:t>‹#›</a:t>
            </a:fld>
            <a:endParaRPr lang="en-GB" dirty="0"/>
          </a:p>
        </p:txBody>
      </p:sp>
      <p:cxnSp>
        <p:nvCxnSpPr>
          <p:cNvPr id="14" name="Straight Connector 13">
            <a:extLst>
              <a:ext uri="{FF2B5EF4-FFF2-40B4-BE49-F238E27FC236}">
                <a16:creationId xmlns:a16="http://schemas.microsoft.com/office/drawing/2014/main" id="{09574EB8-C755-4D01-A5D0-F228AC08D20C}"/>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3" name="Group 12">
            <a:extLst>
              <a:ext uri="{FF2B5EF4-FFF2-40B4-BE49-F238E27FC236}">
                <a16:creationId xmlns:a16="http://schemas.microsoft.com/office/drawing/2014/main" id="{46AFC09A-0C2A-48EA-8670-8F8310DB2E95}"/>
              </a:ext>
            </a:extLst>
          </p:cNvPr>
          <p:cNvGrpSpPr/>
          <p:nvPr userDrawn="1"/>
        </p:nvGrpSpPr>
        <p:grpSpPr>
          <a:xfrm>
            <a:off x="2892912" y="2314574"/>
            <a:ext cx="7765255" cy="1664494"/>
            <a:chOff x="1378744" y="1628775"/>
            <a:chExt cx="7765255" cy="1664494"/>
          </a:xfrm>
          <a:solidFill>
            <a:srgbClr val="2AA8AA"/>
          </a:solidFill>
        </p:grpSpPr>
        <p:sp>
          <p:nvSpPr>
            <p:cNvPr id="15" name="Rectangle 14">
              <a:extLst>
                <a:ext uri="{FF2B5EF4-FFF2-40B4-BE49-F238E27FC236}">
                  <a16:creationId xmlns:a16="http://schemas.microsoft.com/office/drawing/2014/main" id="{EFAB83A6-5E05-40C3-A65E-3F6F1DD62755}"/>
                </a:ext>
              </a:extLst>
            </p:cNvPr>
            <p:cNvSpPr>
              <a:spLocks noChangeArrowheads="1"/>
            </p:cNvSpPr>
            <p:nvPr/>
          </p:nvSpPr>
          <p:spPr bwMode="auto">
            <a:xfrm>
              <a:off x="3243262" y="1628775"/>
              <a:ext cx="5900737" cy="1664494"/>
            </a:xfrm>
            <a:prstGeom prst="rect">
              <a:avLst/>
            </a:prstGeom>
            <a:grpFill/>
            <a:ln w="9525">
              <a:noFill/>
              <a:miter lim="800000"/>
              <a:headEnd/>
              <a:tailEnd/>
            </a:ln>
          </p:spPr>
          <p:txBody>
            <a:bodyPr anchor="ctr">
              <a:prstTxWarp prst="textNoShape">
                <a:avLst/>
              </a:prstTxWarp>
            </a:bodyPr>
            <a:lstStyle/>
            <a:p>
              <a:pPr algn="ctr">
                <a:defRPr/>
              </a:pPr>
              <a:endParaRPr lang="en-US" dirty="0">
                <a:solidFill>
                  <a:prstClr val="white"/>
                </a:solidFill>
                <a:latin typeface="Calibri"/>
              </a:endParaRPr>
            </a:p>
          </p:txBody>
        </p:sp>
        <p:sp>
          <p:nvSpPr>
            <p:cNvPr id="16" name="Right Triangle 15">
              <a:extLst>
                <a:ext uri="{FF2B5EF4-FFF2-40B4-BE49-F238E27FC236}">
                  <a16:creationId xmlns:a16="http://schemas.microsoft.com/office/drawing/2014/main" id="{6BAC66A7-9D2A-4C75-BE95-B117B2BAD974}"/>
                </a:ext>
              </a:extLst>
            </p:cNvPr>
            <p:cNvSpPr/>
            <p:nvPr/>
          </p:nvSpPr>
          <p:spPr>
            <a:xfrm rot="10800000">
              <a:off x="1378744" y="1628775"/>
              <a:ext cx="1864518" cy="1664494"/>
            </a:xfrm>
            <a:prstGeom prst="r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defRPr/>
              </a:pPr>
              <a:endParaRPr lang="en-GB" dirty="0">
                <a:solidFill>
                  <a:prstClr val="white"/>
                </a:solidFill>
                <a:latin typeface="Calibri"/>
              </a:endParaRPr>
            </a:p>
          </p:txBody>
        </p:sp>
      </p:grpSp>
      <p:sp>
        <p:nvSpPr>
          <p:cNvPr id="18" name="Title 14">
            <a:extLst>
              <a:ext uri="{FF2B5EF4-FFF2-40B4-BE49-F238E27FC236}">
                <a16:creationId xmlns:a16="http://schemas.microsoft.com/office/drawing/2014/main" id="{30EFBAD7-AF48-47CC-A7E9-46DE6971CCA5}"/>
              </a:ext>
            </a:extLst>
          </p:cNvPr>
          <p:cNvSpPr>
            <a:spLocks noGrp="1"/>
          </p:cNvSpPr>
          <p:nvPr>
            <p:ph type="title" hasCustomPrompt="1"/>
          </p:nvPr>
        </p:nvSpPr>
        <p:spPr>
          <a:xfrm>
            <a:off x="4417141" y="2746325"/>
            <a:ext cx="6153151" cy="800991"/>
          </a:xfrm>
        </p:spPr>
        <p:txBody>
          <a:bodyPr anchor="t" anchorCtr="0">
            <a:normAutofit/>
          </a:bodyPr>
          <a:lstStyle>
            <a:lvl1pPr>
              <a:lnSpc>
                <a:spcPct val="100000"/>
              </a:lnSpc>
              <a:defRPr sz="4000" b="1">
                <a:solidFill>
                  <a:schemeClr val="bg1"/>
                </a:solidFill>
              </a:defRPr>
            </a:lvl1pPr>
          </a:lstStyle>
          <a:p>
            <a:r>
              <a:rPr lang="en-US" dirty="0"/>
              <a:t>Click to edit section title</a:t>
            </a:r>
            <a:endParaRPr lang="en-GB" dirty="0"/>
          </a:p>
        </p:txBody>
      </p:sp>
      <p:sp>
        <p:nvSpPr>
          <p:cNvPr id="17" name="Rectangle 16">
            <a:extLst>
              <a:ext uri="{FF2B5EF4-FFF2-40B4-BE49-F238E27FC236}">
                <a16:creationId xmlns:a16="http://schemas.microsoft.com/office/drawing/2014/main" id="{A6360E11-1181-40D3-97EB-4F454899C7B2}"/>
              </a:ext>
            </a:extLst>
          </p:cNvPr>
          <p:cNvSpPr/>
          <p:nvPr userDrawn="1"/>
        </p:nvSpPr>
        <p:spPr>
          <a:xfrm>
            <a:off x="0" y="0"/>
            <a:ext cx="12192000" cy="101272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Tree>
    <p:extLst>
      <p:ext uri="{BB962C8B-B14F-4D97-AF65-F5344CB8AC3E}">
        <p14:creationId xmlns:p14="http://schemas.microsoft.com/office/powerpoint/2010/main" val="1795813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ADEFD-63FC-4F95-B487-15AC2D16B40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AE10C7C-4B04-48B7-9C8A-08034B68309B}"/>
              </a:ext>
            </a:extLst>
          </p:cNvPr>
          <p:cNvSpPr>
            <a:spLocks noGrp="1"/>
          </p:cNvSpPr>
          <p:nvPr>
            <p:ph sz="half" idx="1"/>
          </p:nvPr>
        </p:nvSpPr>
        <p:spPr>
          <a:xfrm>
            <a:off x="838200" y="1524000"/>
            <a:ext cx="5181600" cy="46529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F7F21115-BFBE-4B5D-8D96-151BAE0F67AE}"/>
              </a:ext>
            </a:extLst>
          </p:cNvPr>
          <p:cNvSpPr>
            <a:spLocks noGrp="1"/>
          </p:cNvSpPr>
          <p:nvPr>
            <p:ph sz="half" idx="2"/>
          </p:nvPr>
        </p:nvSpPr>
        <p:spPr>
          <a:xfrm>
            <a:off x="6172200" y="1524000"/>
            <a:ext cx="5181600" cy="4652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D6841AD-1BE9-42A3-926D-D37F73C52A3C}"/>
              </a:ext>
            </a:extLst>
          </p:cNvPr>
          <p:cNvSpPr>
            <a:spLocks noGrp="1"/>
          </p:cNvSpPr>
          <p:nvPr>
            <p:ph type="dt" sz="half" idx="10"/>
          </p:nvPr>
        </p:nvSpPr>
        <p:spPr/>
        <p:txBody>
          <a:bodyPr/>
          <a:lstStyle/>
          <a:p>
            <a:r>
              <a:rPr lang="en-US"/>
              <a:t>13/2/2025</a:t>
            </a:r>
            <a:endParaRPr lang="en-GB"/>
          </a:p>
        </p:txBody>
      </p:sp>
      <p:sp>
        <p:nvSpPr>
          <p:cNvPr id="6" name="Footer Placeholder 5">
            <a:extLst>
              <a:ext uri="{FF2B5EF4-FFF2-40B4-BE49-F238E27FC236}">
                <a16:creationId xmlns:a16="http://schemas.microsoft.com/office/drawing/2014/main" id="{75077802-EBD1-44FF-8D3D-0FF372E85E84}"/>
              </a:ext>
            </a:extLst>
          </p:cNvPr>
          <p:cNvSpPr>
            <a:spLocks noGrp="1"/>
          </p:cNvSpPr>
          <p:nvPr>
            <p:ph type="ftr" sz="quarter" idx="11"/>
          </p:nvPr>
        </p:nvSpPr>
        <p:spPr/>
        <p:txBody>
          <a:bodyPr/>
          <a:lstStyle/>
          <a:p>
            <a:r>
              <a:rPr lang="en-GB"/>
              <a:t>© 2024 National Disease Registration Service (NDRS). All Rights Reserved</a:t>
            </a:r>
            <a:endParaRPr lang="en-GB" dirty="0"/>
          </a:p>
        </p:txBody>
      </p:sp>
      <p:sp>
        <p:nvSpPr>
          <p:cNvPr id="7" name="Slide Number Placeholder 6">
            <a:extLst>
              <a:ext uri="{FF2B5EF4-FFF2-40B4-BE49-F238E27FC236}">
                <a16:creationId xmlns:a16="http://schemas.microsoft.com/office/drawing/2014/main" id="{F1A300CF-EB1D-4F62-A84C-53207EC973CB}"/>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4241083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EF88E5-6F72-413D-8719-368DED92E7E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1D7B495-7AC7-4325-80B8-095274876C24}"/>
              </a:ext>
            </a:extLst>
          </p:cNvPr>
          <p:cNvSpPr>
            <a:spLocks noGrp="1"/>
          </p:cNvSpPr>
          <p:nvPr>
            <p:ph type="dt" sz="half" idx="10"/>
          </p:nvPr>
        </p:nvSpPr>
        <p:spPr/>
        <p:txBody>
          <a:bodyPr/>
          <a:lstStyle/>
          <a:p>
            <a:r>
              <a:rPr lang="en-US"/>
              <a:t>13/2/2025</a:t>
            </a:r>
            <a:endParaRPr lang="en-GB"/>
          </a:p>
        </p:txBody>
      </p:sp>
      <p:sp>
        <p:nvSpPr>
          <p:cNvPr id="4" name="Footer Placeholder 3">
            <a:extLst>
              <a:ext uri="{FF2B5EF4-FFF2-40B4-BE49-F238E27FC236}">
                <a16:creationId xmlns:a16="http://schemas.microsoft.com/office/drawing/2014/main" id="{8BAE736B-B0D9-412B-A3A8-441AE8AF6C39}"/>
              </a:ext>
            </a:extLst>
          </p:cNvPr>
          <p:cNvSpPr>
            <a:spLocks noGrp="1"/>
          </p:cNvSpPr>
          <p:nvPr>
            <p:ph type="ftr" sz="quarter" idx="11"/>
          </p:nvPr>
        </p:nvSpPr>
        <p:spPr/>
        <p:txBody>
          <a:bodyPr/>
          <a:lstStyle/>
          <a:p>
            <a:r>
              <a:rPr lang="en-GB"/>
              <a:t>© 2024 National Disease Registration Service (NDRS). All Rights Reserved</a:t>
            </a:r>
            <a:endParaRPr lang="en-GB" dirty="0"/>
          </a:p>
        </p:txBody>
      </p:sp>
      <p:sp>
        <p:nvSpPr>
          <p:cNvPr id="5" name="Slide Number Placeholder 4">
            <a:extLst>
              <a:ext uri="{FF2B5EF4-FFF2-40B4-BE49-F238E27FC236}">
                <a16:creationId xmlns:a16="http://schemas.microsoft.com/office/drawing/2014/main" id="{F4750794-F2A2-4C79-BF84-DDDAAA031FF3}"/>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35195688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8F35739-63FA-43B8-BF8C-FC8FD4106ED1}"/>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7" name="Rectangle 6">
            <a:extLst>
              <a:ext uri="{FF2B5EF4-FFF2-40B4-BE49-F238E27FC236}">
                <a16:creationId xmlns:a16="http://schemas.microsoft.com/office/drawing/2014/main" id="{4DE541E7-56F7-4E67-B8E0-404C1EFAF05F}"/>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Date Placeholder 1">
            <a:extLst>
              <a:ext uri="{FF2B5EF4-FFF2-40B4-BE49-F238E27FC236}">
                <a16:creationId xmlns:a16="http://schemas.microsoft.com/office/drawing/2014/main" id="{841F4048-7548-4637-A2A9-0DE136EC2052}"/>
              </a:ext>
            </a:extLst>
          </p:cNvPr>
          <p:cNvSpPr>
            <a:spLocks noGrp="1"/>
          </p:cNvSpPr>
          <p:nvPr>
            <p:ph type="dt" sz="half" idx="10"/>
          </p:nvPr>
        </p:nvSpPr>
        <p:spPr/>
        <p:txBody>
          <a:bodyPr/>
          <a:lstStyle/>
          <a:p>
            <a:r>
              <a:rPr lang="en-US"/>
              <a:t>13/2/2025</a:t>
            </a:r>
            <a:endParaRPr lang="en-GB"/>
          </a:p>
        </p:txBody>
      </p:sp>
      <p:sp>
        <p:nvSpPr>
          <p:cNvPr id="3" name="Footer Placeholder 2">
            <a:extLst>
              <a:ext uri="{FF2B5EF4-FFF2-40B4-BE49-F238E27FC236}">
                <a16:creationId xmlns:a16="http://schemas.microsoft.com/office/drawing/2014/main" id="{0F932361-BDB4-453D-9163-FC6EE039A95D}"/>
              </a:ext>
            </a:extLst>
          </p:cNvPr>
          <p:cNvSpPr>
            <a:spLocks noGrp="1"/>
          </p:cNvSpPr>
          <p:nvPr>
            <p:ph type="ftr" sz="quarter" idx="11"/>
          </p:nvPr>
        </p:nvSpPr>
        <p:spPr/>
        <p:txBody>
          <a:bodyPr/>
          <a:lstStyle/>
          <a:p>
            <a:r>
              <a:rPr lang="en-GB"/>
              <a:t>© 2024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54395B-D621-4DAC-823D-921ED31C5BDB}"/>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8" name="Straight Connector 7">
            <a:extLst>
              <a:ext uri="{FF2B5EF4-FFF2-40B4-BE49-F238E27FC236}">
                <a16:creationId xmlns:a16="http://schemas.microsoft.com/office/drawing/2014/main" id="{B52BD86C-58DF-4FCD-9912-B18DC6C468C6}"/>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82019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DFE0FD0C-B5C6-4720-BC23-F5D333D00C41}"/>
              </a:ext>
            </a:extLst>
          </p:cNvPr>
          <p:cNvGrpSpPr/>
          <p:nvPr userDrawn="1"/>
        </p:nvGrpSpPr>
        <p:grpSpPr>
          <a:xfrm>
            <a:off x="0" y="0"/>
            <a:ext cx="12192000" cy="6858000"/>
            <a:chOff x="0" y="0"/>
            <a:chExt cx="12192000" cy="6858000"/>
          </a:xfrm>
        </p:grpSpPr>
        <p:sp>
          <p:nvSpPr>
            <p:cNvPr id="9" name="Rectangle 8">
              <a:extLst>
                <a:ext uri="{FF2B5EF4-FFF2-40B4-BE49-F238E27FC236}">
                  <a16:creationId xmlns:a16="http://schemas.microsoft.com/office/drawing/2014/main" id="{37246B47-B7DA-40DE-8146-5EB4D3A9775E}"/>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10" name="Rectangle 9">
              <a:extLst>
                <a:ext uri="{FF2B5EF4-FFF2-40B4-BE49-F238E27FC236}">
                  <a16:creationId xmlns:a16="http://schemas.microsoft.com/office/drawing/2014/main" id="{A9AEF83F-3611-4E7F-83DC-B7536129D559}"/>
                </a:ext>
              </a:extLst>
            </p:cNvPr>
            <p:cNvSpPr/>
            <p:nvPr userDrawn="1"/>
          </p:nvSpPr>
          <p:spPr>
            <a:xfrm>
              <a:off x="0" y="0"/>
              <a:ext cx="12192000" cy="1012723"/>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grpSp>
      <p:sp>
        <p:nvSpPr>
          <p:cNvPr id="2" name="Title Placeholder 1">
            <a:extLst>
              <a:ext uri="{FF2B5EF4-FFF2-40B4-BE49-F238E27FC236}">
                <a16:creationId xmlns:a16="http://schemas.microsoft.com/office/drawing/2014/main" id="{9B34A093-F2AC-4E0B-8102-CFE5E50C6D2D}"/>
              </a:ext>
            </a:extLst>
          </p:cNvPr>
          <p:cNvSpPr>
            <a:spLocks noGrp="1"/>
          </p:cNvSpPr>
          <p:nvPr>
            <p:ph type="title"/>
          </p:nvPr>
        </p:nvSpPr>
        <p:spPr>
          <a:xfrm>
            <a:off x="838200" y="8705"/>
            <a:ext cx="10515600" cy="101271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D4CFCAEA-1975-41DE-B059-87AABDEDA188}"/>
              </a:ext>
            </a:extLst>
          </p:cNvPr>
          <p:cNvSpPr>
            <a:spLocks noGrp="1"/>
          </p:cNvSpPr>
          <p:nvPr>
            <p:ph type="body" idx="1"/>
          </p:nvPr>
        </p:nvSpPr>
        <p:spPr>
          <a:xfrm>
            <a:off x="838200" y="1435510"/>
            <a:ext cx="10515600" cy="474145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7FE746E0-CB1C-4AED-81F7-ABA8EC83C5B3}"/>
              </a:ext>
            </a:extLst>
          </p:cNvPr>
          <p:cNvSpPr>
            <a:spLocks noGrp="1"/>
          </p:cNvSpPr>
          <p:nvPr>
            <p:ph type="dt" sz="half" idx="2"/>
          </p:nvPr>
        </p:nvSpPr>
        <p:spPr>
          <a:xfrm>
            <a:off x="7827092" y="6484170"/>
            <a:ext cx="2743200" cy="365125"/>
          </a:xfrm>
          <a:prstGeom prst="rect">
            <a:avLst/>
          </a:prstGeom>
        </p:spPr>
        <p:txBody>
          <a:bodyPr vert="horz" lIns="91440" tIns="45720" rIns="91440" bIns="45720" rtlCol="0" anchor="ctr"/>
          <a:lstStyle>
            <a:lvl1pPr algn="r">
              <a:defRPr sz="1050">
                <a:solidFill>
                  <a:schemeClr val="bg1"/>
                </a:solidFill>
                <a:latin typeface="Arial Nova Light" panose="020B0304020202020204" pitchFamily="34" charset="0"/>
              </a:defRPr>
            </a:lvl1pPr>
          </a:lstStyle>
          <a:p>
            <a:r>
              <a:rPr lang="en-US"/>
              <a:t>13/2/2025</a:t>
            </a:r>
            <a:endParaRPr lang="en-GB" dirty="0"/>
          </a:p>
        </p:txBody>
      </p:sp>
      <p:sp>
        <p:nvSpPr>
          <p:cNvPr id="5" name="Footer Placeholder 4">
            <a:extLst>
              <a:ext uri="{FF2B5EF4-FFF2-40B4-BE49-F238E27FC236}">
                <a16:creationId xmlns:a16="http://schemas.microsoft.com/office/drawing/2014/main" id="{E521BCB1-FEC1-444F-A588-75D3F02C676B}"/>
              </a:ext>
            </a:extLst>
          </p:cNvPr>
          <p:cNvSpPr>
            <a:spLocks noGrp="1"/>
          </p:cNvSpPr>
          <p:nvPr>
            <p:ph type="ftr" sz="quarter" idx="3"/>
          </p:nvPr>
        </p:nvSpPr>
        <p:spPr>
          <a:xfrm>
            <a:off x="838200" y="6484169"/>
            <a:ext cx="7145594" cy="373831"/>
          </a:xfrm>
          <a:prstGeom prst="rect">
            <a:avLst/>
          </a:prstGeom>
        </p:spPr>
        <p:txBody>
          <a:bodyPr vert="horz" lIns="91440" tIns="45720" rIns="91440" bIns="45720" rtlCol="0" anchor="ctr"/>
          <a:lstStyle>
            <a:lvl1pPr algn="l">
              <a:defRPr sz="1050">
                <a:solidFill>
                  <a:schemeClr val="bg1"/>
                </a:solidFill>
                <a:latin typeface="Arial Nova Light" panose="020B0304020202020204" pitchFamily="34" charset="0"/>
              </a:defRPr>
            </a:lvl1pPr>
          </a:lstStyle>
          <a:p>
            <a:r>
              <a:rPr lang="en-GB"/>
              <a:t>© 2024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FC356DEA-21FE-4052-A133-88D20F18B1EC}"/>
              </a:ext>
            </a:extLst>
          </p:cNvPr>
          <p:cNvSpPr>
            <a:spLocks noGrp="1"/>
          </p:cNvSpPr>
          <p:nvPr>
            <p:ph type="sldNum" sz="quarter" idx="4"/>
          </p:nvPr>
        </p:nvSpPr>
        <p:spPr>
          <a:xfrm>
            <a:off x="10658168" y="6475466"/>
            <a:ext cx="695632" cy="373830"/>
          </a:xfrm>
          <a:prstGeom prst="rect">
            <a:avLst/>
          </a:prstGeom>
        </p:spPr>
        <p:txBody>
          <a:bodyPr vert="horz" lIns="91440" tIns="45720" rIns="91440" bIns="45720" rtlCol="0" anchor="ctr"/>
          <a:lstStyle>
            <a:lvl1pPr algn="r">
              <a:defRPr sz="1400" b="1">
                <a:solidFill>
                  <a:schemeClr val="bg1"/>
                </a:solidFill>
                <a:latin typeface="Segoe UI Semibold" panose="020B0702040204020203" pitchFamily="34" charset="0"/>
                <a:cs typeface="Segoe UI Semibold" panose="020B0702040204020203" pitchFamily="34" charset="0"/>
              </a:defRPr>
            </a:lvl1pPr>
          </a:lstStyle>
          <a:p>
            <a:fld id="{B33FDC71-8906-4088-9FB1-76CBC632085F}" type="slidenum">
              <a:rPr lang="en-GB" smtClean="0"/>
              <a:pPr/>
              <a:t>‹#›</a:t>
            </a:fld>
            <a:endParaRPr lang="en-GB" dirty="0"/>
          </a:p>
        </p:txBody>
      </p:sp>
      <p:cxnSp>
        <p:nvCxnSpPr>
          <p:cNvPr id="14" name="Straight Connector 13">
            <a:extLst>
              <a:ext uri="{FF2B5EF4-FFF2-40B4-BE49-F238E27FC236}">
                <a16:creationId xmlns:a16="http://schemas.microsoft.com/office/drawing/2014/main" id="{4C672E85-FACD-44BD-94E4-805C91E7AFBF}"/>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7076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89" r:id="rId3"/>
    <p:sldLayoutId id="2147483660" r:id="rId4"/>
    <p:sldLayoutId id="2147483692" r:id="rId5"/>
    <p:sldLayoutId id="2147483652" r:id="rId6"/>
    <p:sldLayoutId id="2147483654" r:id="rId7"/>
    <p:sldLayoutId id="2147483655" r:id="rId8"/>
  </p:sldLayoutIdLst>
  <p:hf hdr="0"/>
  <p:txStyles>
    <p:titleStyle>
      <a:lvl1pPr algn="ctr" defTabSz="914377" rtl="0" eaLnBrk="1" latinLnBrk="0" hangingPunct="1">
        <a:lnSpc>
          <a:spcPct val="90000"/>
        </a:lnSpc>
        <a:spcBef>
          <a:spcPct val="0"/>
        </a:spcBef>
        <a:buNone/>
        <a:defRPr sz="2800" kern="1200">
          <a:solidFill>
            <a:schemeClr val="bg1"/>
          </a:solidFill>
          <a:latin typeface="Segoe UI Semibold" panose="020B0702040204020203" pitchFamily="34" charset="0"/>
          <a:ea typeface="+mj-ea"/>
          <a:cs typeface="Segoe UI Semibold" panose="020B0702040204020203" pitchFamily="34" charset="0"/>
        </a:defRPr>
      </a:lvl1pPr>
    </p:titleStyle>
    <p:body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3.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0.m4a"/><Relationship Id="rId1" Type="http://schemas.microsoft.com/office/2007/relationships/media" Target="../media/media10.m4a"/><Relationship Id="rId5" Type="http://schemas.openxmlformats.org/officeDocument/2006/relationships/image" Target="../media/image3.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1.m4a"/><Relationship Id="rId1" Type="http://schemas.microsoft.com/office/2007/relationships/media" Target="../media/media11.m4a"/><Relationship Id="rId5" Type="http://schemas.openxmlformats.org/officeDocument/2006/relationships/image" Target="../media/image3.pn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2.m4a"/><Relationship Id="rId1" Type="http://schemas.microsoft.com/office/2007/relationships/media" Target="../media/media12.m4a"/><Relationship Id="rId5" Type="http://schemas.openxmlformats.org/officeDocument/2006/relationships/image" Target="../media/image3.png"/><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3.m4a"/><Relationship Id="rId1" Type="http://schemas.microsoft.com/office/2007/relationships/media" Target="../media/media13.m4a"/><Relationship Id="rId5" Type="http://schemas.openxmlformats.org/officeDocument/2006/relationships/image" Target="../media/image3.pn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4.m4a"/><Relationship Id="rId1" Type="http://schemas.microsoft.com/office/2007/relationships/media" Target="../media/media14.m4a"/><Relationship Id="rId5" Type="http://schemas.openxmlformats.org/officeDocument/2006/relationships/image" Target="../media/image3.png"/><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5.m4a"/><Relationship Id="rId1" Type="http://schemas.microsoft.com/office/2007/relationships/media" Target="../media/media15.m4a"/><Relationship Id="rId5" Type="http://schemas.openxmlformats.org/officeDocument/2006/relationships/image" Target="../media/image3.pn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6.m4a"/><Relationship Id="rId1" Type="http://schemas.microsoft.com/office/2007/relationships/media" Target="../media/media16.m4a"/><Relationship Id="rId6" Type="http://schemas.openxmlformats.org/officeDocument/2006/relationships/image" Target="../media/image3.png"/><Relationship Id="rId5" Type="http://schemas.openxmlformats.org/officeDocument/2006/relationships/image" Target="../media/image13.png"/><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7.m4a"/><Relationship Id="rId1" Type="http://schemas.microsoft.com/office/2007/relationships/media" Target="../media/media17.m4a"/><Relationship Id="rId6" Type="http://schemas.openxmlformats.org/officeDocument/2006/relationships/image" Target="../media/image3.png"/><Relationship Id="rId5" Type="http://schemas.openxmlformats.org/officeDocument/2006/relationships/image" Target="../media/image13.png"/><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8.m4a"/><Relationship Id="rId1" Type="http://schemas.microsoft.com/office/2007/relationships/media" Target="../media/media18.m4a"/><Relationship Id="rId6" Type="http://schemas.openxmlformats.org/officeDocument/2006/relationships/image" Target="../media/image3.png"/><Relationship Id="rId5" Type="http://schemas.openxmlformats.org/officeDocument/2006/relationships/image" Target="../media/image13.png"/><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9.m4a"/><Relationship Id="rId1" Type="http://schemas.microsoft.com/office/2007/relationships/media" Target="../media/media19.m4a"/><Relationship Id="rId6" Type="http://schemas.openxmlformats.org/officeDocument/2006/relationships/image" Target="../media/image3.png"/><Relationship Id="rId5" Type="http://schemas.openxmlformats.org/officeDocument/2006/relationships/image" Target="../media/image13.png"/><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5" Type="http://schemas.openxmlformats.org/officeDocument/2006/relationships/image" Target="../media/image3.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0.m4a"/><Relationship Id="rId1" Type="http://schemas.microsoft.com/office/2007/relationships/media" Target="../media/media20.m4a"/><Relationship Id="rId5" Type="http://schemas.openxmlformats.org/officeDocument/2006/relationships/image" Target="../media/image3.png"/><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3.png"/><Relationship Id="rId2" Type="http://schemas.openxmlformats.org/officeDocument/2006/relationships/audio" Target="../media/media21.m4a"/><Relationship Id="rId1" Type="http://schemas.microsoft.com/office/2007/relationships/media" Target="../media/media21.m4a"/><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3.png"/><Relationship Id="rId2" Type="http://schemas.openxmlformats.org/officeDocument/2006/relationships/audio" Target="../media/media22.m4a"/><Relationship Id="rId1" Type="http://schemas.microsoft.com/office/2007/relationships/media" Target="../media/media22.m4a"/><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3.png"/><Relationship Id="rId2" Type="http://schemas.openxmlformats.org/officeDocument/2006/relationships/audio" Target="../media/media23.m4a"/><Relationship Id="rId1" Type="http://schemas.microsoft.com/office/2007/relationships/media" Target="../media/media23.m4a"/><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3.png"/><Relationship Id="rId2" Type="http://schemas.openxmlformats.org/officeDocument/2006/relationships/audio" Target="../media/media24.m4a"/><Relationship Id="rId1" Type="http://schemas.microsoft.com/office/2007/relationships/media" Target="../media/media24.m4a"/><Relationship Id="rId6" Type="http://schemas.openxmlformats.org/officeDocument/2006/relationships/hyperlink" Target="https://digital.nhs.uk/ndrs/data/cancer-data-training-materials" TargetMode="External"/><Relationship Id="rId5" Type="http://schemas.openxmlformats.org/officeDocument/2006/relationships/image" Target="../media/image15.png"/><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16.png"/><Relationship Id="rId2" Type="http://schemas.openxmlformats.org/officeDocument/2006/relationships/audio" Target="../media/media25.m4a"/><Relationship Id="rId1" Type="http://schemas.microsoft.com/office/2007/relationships/media" Target="../media/media25.m4a"/><Relationship Id="rId6" Type="http://schemas.openxmlformats.org/officeDocument/2006/relationships/image" Target="../media/image3.png"/><Relationship Id="rId5" Type="http://schemas.openxmlformats.org/officeDocument/2006/relationships/hyperlink" Target="https://digital.nhs.uk/ndrs/data/data-sets/cosd/cosd-user-guide-v10" TargetMode="External"/><Relationship Id="rId4"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slideLayout" Target="../slideLayouts/slideLayout2.xml"/><Relationship Id="rId7" Type="http://schemas.openxmlformats.org/officeDocument/2006/relationships/image" Target="../media/image16.png"/><Relationship Id="rId2" Type="http://schemas.openxmlformats.org/officeDocument/2006/relationships/audio" Target="../media/media26.m4a"/><Relationship Id="rId1" Type="http://schemas.microsoft.com/office/2007/relationships/media" Target="../media/media26.m4a"/><Relationship Id="rId6" Type="http://schemas.openxmlformats.org/officeDocument/2006/relationships/image" Target="../media/image3.png"/><Relationship Id="rId5" Type="http://schemas.openxmlformats.org/officeDocument/2006/relationships/hyperlink" Target="https://digital.nhs.uk/ndrs/data/data-sets/cosd/cosd-user-guide-v10" TargetMode="External"/><Relationship Id="rId4" Type="http://schemas.openxmlformats.org/officeDocument/2006/relationships/notesSlide" Target="../notesSlides/notesSlide26.xml"/><Relationship Id="rId9" Type="http://schemas.openxmlformats.org/officeDocument/2006/relationships/image" Target="../media/image18.pn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3.png"/><Relationship Id="rId2" Type="http://schemas.openxmlformats.org/officeDocument/2006/relationships/audio" Target="../media/media27.m4a"/><Relationship Id="rId1" Type="http://schemas.microsoft.com/office/2007/relationships/media" Target="../media/media27.m4a"/><Relationship Id="rId6" Type="http://schemas.openxmlformats.org/officeDocument/2006/relationships/image" Target="../media/image19.png"/><Relationship Id="rId5" Type="http://schemas.openxmlformats.org/officeDocument/2006/relationships/hyperlink" Target="https://cancerstats.ndrs.nhs.uk/" TargetMode="External"/><Relationship Id="rId4"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8" Type="http://schemas.openxmlformats.org/officeDocument/2006/relationships/hyperlink" Target="mailto:p.stacey@nhs.net" TargetMode="External"/><Relationship Id="rId3" Type="http://schemas.openxmlformats.org/officeDocument/2006/relationships/slideLayout" Target="../slideLayouts/slideLayout2.xml"/><Relationship Id="rId7" Type="http://schemas.openxmlformats.org/officeDocument/2006/relationships/hyperlink" Target="mailto:katrina.sung@nhs.net" TargetMode="External"/><Relationship Id="rId12" Type="http://schemas.openxmlformats.org/officeDocument/2006/relationships/image" Target="../media/image3.png"/><Relationship Id="rId2" Type="http://schemas.openxmlformats.org/officeDocument/2006/relationships/audio" Target="../media/media28.m4a"/><Relationship Id="rId1" Type="http://schemas.microsoft.com/office/2007/relationships/media" Target="../media/media28.m4a"/><Relationship Id="rId6" Type="http://schemas.openxmlformats.org/officeDocument/2006/relationships/hyperlink" Target="mailto:marianne.mollett@nhs.net" TargetMode="External"/><Relationship Id="rId11" Type="http://schemas.openxmlformats.org/officeDocument/2006/relationships/hyperlink" Target="mailto:james.withers@nhs.net" TargetMode="External"/><Relationship Id="rId5" Type="http://schemas.openxmlformats.org/officeDocument/2006/relationships/hyperlink" Target="mailto:simon.cairnes@nhs.net" TargetMode="External"/><Relationship Id="rId10" Type="http://schemas.openxmlformats.org/officeDocument/2006/relationships/hyperlink" Target="mailto:gemma.feeney@nhs.net" TargetMode="External"/><Relationship Id="rId4" Type="http://schemas.openxmlformats.org/officeDocument/2006/relationships/notesSlide" Target="../notesSlides/notesSlide28.xml"/><Relationship Id="rId9" Type="http://schemas.openxmlformats.org/officeDocument/2006/relationships/hyperlink" Target="mailto:rachaelmann@nhs.net" TargetMode="Externa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9.m4a"/><Relationship Id="rId1" Type="http://schemas.microsoft.com/office/2007/relationships/media" Target="../media/media29.m4a"/><Relationship Id="rId5" Type="http://schemas.openxmlformats.org/officeDocument/2006/relationships/image" Target="../media/image3.png"/><Relationship Id="rId4"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3.png"/><Relationship Id="rId3" Type="http://schemas.openxmlformats.org/officeDocument/2006/relationships/slideLayout" Target="../slideLayouts/slideLayout2.xml"/><Relationship Id="rId7" Type="http://schemas.openxmlformats.org/officeDocument/2006/relationships/hyperlink" Target="https://breastcancernow.org/about-us/media/press-releases/first-ever-publication-of-secondary-breast-cancer-data-met-with-concerns-around-absence-of-critical-data/" TargetMode="External"/><Relationship Id="rId12" Type="http://schemas.openxmlformats.org/officeDocument/2006/relationships/image" Target="../media/image8.png"/><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image" Target="../media/image5.png"/><Relationship Id="rId11" Type="http://schemas.openxmlformats.org/officeDocument/2006/relationships/hyperlink" Target="https://www.bcna.org.au/latest-news/bcna-news/making-metastatic-breast-cancer-count/" TargetMode="External"/><Relationship Id="rId5" Type="http://schemas.openxmlformats.org/officeDocument/2006/relationships/image" Target="../media/image4.jpeg"/><Relationship Id="rId10" Type="http://schemas.openxmlformats.org/officeDocument/2006/relationships/image" Target="../media/image7.png"/><Relationship Id="rId4" Type="http://schemas.openxmlformats.org/officeDocument/2006/relationships/notesSlide" Target="../notesSlides/notesSlide3.xml"/><Relationship Id="rId9" Type="http://schemas.openxmlformats.org/officeDocument/2006/relationships/hyperlink" Target="https://crukcambridgecentre.org.uk/news/lancet-commission-breast-cancer-publishes-recommendations-change" TargetMode="Externa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0.m4a"/><Relationship Id="rId1" Type="http://schemas.microsoft.com/office/2007/relationships/media" Target="../media/media30.m4a"/><Relationship Id="rId6" Type="http://schemas.openxmlformats.org/officeDocument/2006/relationships/image" Target="../media/image3.png"/><Relationship Id="rId5" Type="http://schemas.openxmlformats.org/officeDocument/2006/relationships/hyperlink" Target="https://metupuk.org.uk/2024/05/data-collection-for-metastatic-breast-cancer-we-are-only-counted-when-we-are-dead-kat-southwell/" TargetMode="External"/><Relationship Id="rId4" Type="http://schemas.openxmlformats.org/officeDocument/2006/relationships/notesSlide" Target="../notesSlides/notesSlide30.xml"/></Relationships>
</file>

<file path=ppt/slides/_rels/slide4.xml.rels><?xml version="1.0" encoding="UTF-8" standalone="yes"?>
<Relationships xmlns="http://schemas.openxmlformats.org/package/2006/relationships"><Relationship Id="rId8" Type="http://schemas.openxmlformats.org/officeDocument/2006/relationships/hyperlink" Target="https://metupuk.org.uk/2024/05/data-collection-for-metastatic-breast-cancer-we-are-only-counted-when-we-are-dead-kat-southwell/" TargetMode="External"/><Relationship Id="rId3" Type="http://schemas.openxmlformats.org/officeDocument/2006/relationships/slideLayout" Target="../slideLayouts/slideLayout2.xml"/><Relationship Id="rId7" Type="http://schemas.openxmlformats.org/officeDocument/2006/relationships/image" Target="../media/image10.jpeg"/><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hyperlink" Target="https://www.iarc.who.int/news-events/collecting-long-term-outcomes-in-population-based-cancer-registry-data-the-case-of-breast-cancer-recurrence/" TargetMode="External"/><Relationship Id="rId5" Type="http://schemas.openxmlformats.org/officeDocument/2006/relationships/image" Target="../media/image9.png"/><Relationship Id="rId4" Type="http://schemas.openxmlformats.org/officeDocument/2006/relationships/notesSlide" Target="../notesSlides/notesSlide4.xml"/><Relationship Id="rId9"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m4a"/><Relationship Id="rId1" Type="http://schemas.microsoft.com/office/2007/relationships/media" Target="../media/media5.m4a"/><Relationship Id="rId5" Type="http://schemas.openxmlformats.org/officeDocument/2006/relationships/image" Target="../media/image3.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3.png"/><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7.m4a"/><Relationship Id="rId1" Type="http://schemas.microsoft.com/office/2007/relationships/media" Target="../media/media7.m4a"/><Relationship Id="rId5" Type="http://schemas.openxmlformats.org/officeDocument/2006/relationships/image" Target="../media/image3.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8.m4a"/><Relationship Id="rId1" Type="http://schemas.microsoft.com/office/2007/relationships/media" Target="../media/media8.m4a"/><Relationship Id="rId5" Type="http://schemas.openxmlformats.org/officeDocument/2006/relationships/image" Target="../media/image3.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9.m4a"/><Relationship Id="rId1" Type="http://schemas.microsoft.com/office/2007/relationships/media" Target="../media/media9.m4a"/><Relationship Id="rId5" Type="http://schemas.openxmlformats.org/officeDocument/2006/relationships/image" Target="../media/image3.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BA95BD4A-F7CE-4463-895A-0CC6703DE376}"/>
              </a:ext>
            </a:extLst>
          </p:cNvPr>
          <p:cNvSpPr>
            <a:spLocks noGrp="1"/>
          </p:cNvSpPr>
          <p:nvPr>
            <p:ph type="subTitle" idx="1"/>
          </p:nvPr>
        </p:nvSpPr>
        <p:spPr>
          <a:xfrm>
            <a:off x="838200" y="4630673"/>
            <a:ext cx="10515600" cy="1271838"/>
          </a:xfrm>
        </p:spPr>
        <p:txBody>
          <a:bodyPr>
            <a:normAutofit fontScale="92500" lnSpcReduction="10000"/>
          </a:bodyPr>
          <a:lstStyle/>
          <a:p>
            <a:r>
              <a:rPr lang="en-GB" dirty="0"/>
              <a:t>Data Collection for</a:t>
            </a:r>
          </a:p>
          <a:p>
            <a:r>
              <a:rPr lang="en-GB" dirty="0"/>
              <a:t>Recurrences, Progressions &amp; Transformations</a:t>
            </a:r>
          </a:p>
          <a:p>
            <a:r>
              <a:rPr lang="en-GB" dirty="0"/>
              <a:t>v1 March 2025</a:t>
            </a:r>
          </a:p>
        </p:txBody>
      </p:sp>
      <p:sp>
        <p:nvSpPr>
          <p:cNvPr id="3" name="Title 2">
            <a:extLst>
              <a:ext uri="{FF2B5EF4-FFF2-40B4-BE49-F238E27FC236}">
                <a16:creationId xmlns:a16="http://schemas.microsoft.com/office/drawing/2014/main" id="{B9FC1872-3301-41A8-942E-6DC209647906}"/>
              </a:ext>
            </a:extLst>
          </p:cNvPr>
          <p:cNvSpPr>
            <a:spLocks noGrp="1"/>
          </p:cNvSpPr>
          <p:nvPr>
            <p:ph type="title"/>
          </p:nvPr>
        </p:nvSpPr>
        <p:spPr/>
        <p:txBody>
          <a:bodyPr/>
          <a:lstStyle/>
          <a:p>
            <a:r>
              <a:rPr lang="en-GB" dirty="0"/>
              <a:t>The National Disease Registration &amp; Analysis Service (NDRS)</a:t>
            </a:r>
          </a:p>
        </p:txBody>
      </p:sp>
      <p:sp>
        <p:nvSpPr>
          <p:cNvPr id="4" name="Date Placeholder 3">
            <a:extLst>
              <a:ext uri="{FF2B5EF4-FFF2-40B4-BE49-F238E27FC236}">
                <a16:creationId xmlns:a16="http://schemas.microsoft.com/office/drawing/2014/main" id="{D8065C27-FBC5-41B5-B903-5A851FAC5DDB}"/>
              </a:ext>
            </a:extLst>
          </p:cNvPr>
          <p:cNvSpPr>
            <a:spLocks noGrp="1"/>
          </p:cNvSpPr>
          <p:nvPr>
            <p:ph type="dt" sz="half" idx="10"/>
          </p:nvPr>
        </p:nvSpPr>
        <p:spPr/>
        <p:txBody>
          <a:bodyPr/>
          <a:lstStyle/>
          <a:p>
            <a:r>
              <a:rPr lang="en-US"/>
              <a:t>13/2/2025</a:t>
            </a:r>
            <a:endParaRPr lang="en-GB" dirty="0"/>
          </a:p>
        </p:txBody>
      </p:sp>
      <p:sp>
        <p:nvSpPr>
          <p:cNvPr id="5" name="Footer Placeholder 4">
            <a:extLst>
              <a:ext uri="{FF2B5EF4-FFF2-40B4-BE49-F238E27FC236}">
                <a16:creationId xmlns:a16="http://schemas.microsoft.com/office/drawing/2014/main" id="{DDE7E3EE-FF34-4658-B2DF-6E3A1DCF1002}"/>
              </a:ext>
            </a:extLst>
          </p:cNvPr>
          <p:cNvSpPr>
            <a:spLocks noGrp="1"/>
          </p:cNvSpPr>
          <p:nvPr>
            <p:ph type="ftr" sz="quarter" idx="11"/>
          </p:nvPr>
        </p:nvSpPr>
        <p:spPr/>
        <p:txBody>
          <a:bodyPr/>
          <a:lstStyle/>
          <a:p>
            <a:r>
              <a:rPr lang="en-GB"/>
              <a:t>© 2024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FF03FF18-2B16-478D-91D7-9FBA62062BC6}"/>
              </a:ext>
            </a:extLst>
          </p:cNvPr>
          <p:cNvSpPr>
            <a:spLocks noGrp="1"/>
          </p:cNvSpPr>
          <p:nvPr>
            <p:ph type="sldNum" sz="quarter" idx="12"/>
          </p:nvPr>
        </p:nvSpPr>
        <p:spPr/>
        <p:txBody>
          <a:bodyPr/>
          <a:lstStyle/>
          <a:p>
            <a:fld id="{B33FDC71-8906-4088-9FB1-76CBC632085F}" type="slidenum">
              <a:rPr lang="en-GB" smtClean="0"/>
              <a:pPr/>
              <a:t>1</a:t>
            </a:fld>
            <a:endParaRPr lang="en-GB" dirty="0"/>
          </a:p>
        </p:txBody>
      </p:sp>
      <p:pic>
        <p:nvPicPr>
          <p:cNvPr id="26" name="Audio 25">
            <a:hlinkClick r:id="" action="ppaction://media"/>
            <a:extLst>
              <a:ext uri="{FF2B5EF4-FFF2-40B4-BE49-F238E27FC236}">
                <a16:creationId xmlns:a16="http://schemas.microsoft.com/office/drawing/2014/main" id="{418A2655-0914-294E-AE20-7B37C642AD7E}"/>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740096674"/>
      </p:ext>
    </p:extLst>
  </p:cSld>
  <p:clrMapOvr>
    <a:masterClrMapping/>
  </p:clrMapOvr>
  <mc:AlternateContent xmlns:mc="http://schemas.openxmlformats.org/markup-compatibility/2006" xmlns:p14="http://schemas.microsoft.com/office/powerpoint/2010/main">
    <mc:Choice Requires="p14">
      <p:transition spd="slow" p14:dur="2000" advTm="9995"/>
    </mc:Choice>
    <mc:Fallback xmlns="">
      <p:transition spd="slow" advTm="999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6"/>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592970-A08C-4F19-A81D-4EDE8A086B72}"/>
              </a:ext>
            </a:extLst>
          </p:cNvPr>
          <p:cNvSpPr>
            <a:spLocks noGrp="1"/>
          </p:cNvSpPr>
          <p:nvPr>
            <p:ph type="title"/>
          </p:nvPr>
        </p:nvSpPr>
        <p:spPr/>
        <p:txBody>
          <a:bodyPr/>
          <a:lstStyle/>
          <a:p>
            <a:r>
              <a:rPr lang="en-GB"/>
              <a:t>Recording a Diagnosis - Primary vs Non-primary</a:t>
            </a:r>
          </a:p>
        </p:txBody>
      </p:sp>
      <p:sp>
        <p:nvSpPr>
          <p:cNvPr id="4" name="Date Placeholder 3">
            <a:extLst>
              <a:ext uri="{FF2B5EF4-FFF2-40B4-BE49-F238E27FC236}">
                <a16:creationId xmlns:a16="http://schemas.microsoft.com/office/drawing/2014/main" id="{8610C70C-9118-439B-9A3C-D3A25FA92C11}"/>
              </a:ext>
            </a:extLst>
          </p:cNvPr>
          <p:cNvSpPr>
            <a:spLocks noGrp="1"/>
          </p:cNvSpPr>
          <p:nvPr>
            <p:ph type="dt" sz="half" idx="10"/>
          </p:nvPr>
        </p:nvSpPr>
        <p:spPr/>
        <p:txBody>
          <a:bodyPr/>
          <a:lstStyle/>
          <a:p>
            <a:fld id="{F0047545-05D9-4679-8C04-5ACF96FDFEB0}" type="datetime1">
              <a:rPr lang="en-GB" smtClean="0"/>
              <a:t>27/03/2025</a:t>
            </a:fld>
            <a:endParaRPr lang="en-GB"/>
          </a:p>
        </p:txBody>
      </p:sp>
      <p:sp>
        <p:nvSpPr>
          <p:cNvPr id="5" name="Footer Placeholder 4">
            <a:extLst>
              <a:ext uri="{FF2B5EF4-FFF2-40B4-BE49-F238E27FC236}">
                <a16:creationId xmlns:a16="http://schemas.microsoft.com/office/drawing/2014/main" id="{C2C00223-B574-4536-8372-0EC4955F116B}"/>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2A49C23A-0B00-43AE-A002-D414E5C27EF6}"/>
              </a:ext>
            </a:extLst>
          </p:cNvPr>
          <p:cNvSpPr>
            <a:spLocks noGrp="1"/>
          </p:cNvSpPr>
          <p:nvPr>
            <p:ph type="sldNum" sz="quarter" idx="12"/>
          </p:nvPr>
        </p:nvSpPr>
        <p:spPr/>
        <p:txBody>
          <a:bodyPr/>
          <a:lstStyle/>
          <a:p>
            <a:fld id="{B33FDC71-8906-4088-9FB1-76CBC632085F}" type="slidenum">
              <a:rPr lang="en-GB" smtClean="0"/>
              <a:t>10</a:t>
            </a:fld>
            <a:endParaRPr lang="en-GB"/>
          </a:p>
        </p:txBody>
      </p:sp>
      <p:sp>
        <p:nvSpPr>
          <p:cNvPr id="8" name="TextBox 7">
            <a:extLst>
              <a:ext uri="{FF2B5EF4-FFF2-40B4-BE49-F238E27FC236}">
                <a16:creationId xmlns:a16="http://schemas.microsoft.com/office/drawing/2014/main" id="{64B84183-018F-4F6C-8B1F-81B423188671}"/>
              </a:ext>
            </a:extLst>
          </p:cNvPr>
          <p:cNvSpPr txBox="1"/>
          <p:nvPr/>
        </p:nvSpPr>
        <p:spPr>
          <a:xfrm>
            <a:off x="838201" y="1364566"/>
            <a:ext cx="1726727" cy="477093"/>
          </a:xfrm>
          <a:prstGeom prst="rect">
            <a:avLst/>
          </a:prstGeom>
          <a:solidFill>
            <a:schemeClr val="accent4"/>
          </a:solidFill>
        </p:spPr>
        <p:txBody>
          <a:bodyPr wrap="square" rtlCol="0" anchor="ctr">
            <a:noAutofit/>
          </a:bodyPr>
          <a:lstStyle/>
          <a:p>
            <a:pPr algn="ctr"/>
            <a:r>
              <a:rPr lang="en-GB" sz="1200">
                <a:solidFill>
                  <a:schemeClr val="bg1"/>
                </a:solidFill>
              </a:rPr>
              <a:t>New Primary Diagnosis</a:t>
            </a:r>
          </a:p>
        </p:txBody>
      </p:sp>
      <p:sp>
        <p:nvSpPr>
          <p:cNvPr id="9" name="TextBox 8">
            <a:extLst>
              <a:ext uri="{FF2B5EF4-FFF2-40B4-BE49-F238E27FC236}">
                <a16:creationId xmlns:a16="http://schemas.microsoft.com/office/drawing/2014/main" id="{4253250A-B653-4B7F-81D0-13D399F0EA9F}"/>
              </a:ext>
            </a:extLst>
          </p:cNvPr>
          <p:cNvSpPr txBox="1"/>
          <p:nvPr/>
        </p:nvSpPr>
        <p:spPr>
          <a:xfrm>
            <a:off x="2752637" y="1364566"/>
            <a:ext cx="1726727" cy="477093"/>
          </a:xfrm>
          <a:prstGeom prst="rect">
            <a:avLst/>
          </a:prstGeom>
          <a:solidFill>
            <a:schemeClr val="accent4"/>
          </a:solidFill>
        </p:spPr>
        <p:txBody>
          <a:bodyPr wrap="square" rtlCol="0" anchor="ctr">
            <a:noAutofit/>
          </a:bodyPr>
          <a:lstStyle/>
          <a:p>
            <a:pPr algn="ctr"/>
            <a:r>
              <a:rPr lang="en-GB" sz="1200">
                <a:solidFill>
                  <a:schemeClr val="bg1"/>
                </a:solidFill>
              </a:rPr>
              <a:t>Progression</a:t>
            </a:r>
          </a:p>
        </p:txBody>
      </p:sp>
      <p:sp>
        <p:nvSpPr>
          <p:cNvPr id="11" name="TextBox 10">
            <a:extLst>
              <a:ext uri="{FF2B5EF4-FFF2-40B4-BE49-F238E27FC236}">
                <a16:creationId xmlns:a16="http://schemas.microsoft.com/office/drawing/2014/main" id="{D8436A4F-7352-4D3D-A882-D8D432D94541}"/>
              </a:ext>
            </a:extLst>
          </p:cNvPr>
          <p:cNvSpPr txBox="1"/>
          <p:nvPr/>
        </p:nvSpPr>
        <p:spPr>
          <a:xfrm>
            <a:off x="4667073" y="1364566"/>
            <a:ext cx="1726727" cy="477093"/>
          </a:xfrm>
          <a:prstGeom prst="rect">
            <a:avLst/>
          </a:prstGeom>
          <a:solidFill>
            <a:schemeClr val="accent4"/>
          </a:solidFill>
        </p:spPr>
        <p:txBody>
          <a:bodyPr wrap="square" rtlCol="0" anchor="ctr">
            <a:noAutofit/>
          </a:bodyPr>
          <a:lstStyle/>
          <a:p>
            <a:pPr algn="ctr"/>
            <a:r>
              <a:rPr lang="en-GB" sz="1200">
                <a:solidFill>
                  <a:schemeClr val="bg1"/>
                </a:solidFill>
              </a:rPr>
              <a:t>Transformation</a:t>
            </a:r>
          </a:p>
        </p:txBody>
      </p:sp>
      <p:sp>
        <p:nvSpPr>
          <p:cNvPr id="13" name="TextBox 12">
            <a:extLst>
              <a:ext uri="{FF2B5EF4-FFF2-40B4-BE49-F238E27FC236}">
                <a16:creationId xmlns:a16="http://schemas.microsoft.com/office/drawing/2014/main" id="{42D17143-7718-4891-A8F9-4CB5670572B3}"/>
              </a:ext>
            </a:extLst>
          </p:cNvPr>
          <p:cNvSpPr txBox="1"/>
          <p:nvPr/>
        </p:nvSpPr>
        <p:spPr>
          <a:xfrm>
            <a:off x="838200" y="3661130"/>
            <a:ext cx="2422358" cy="477093"/>
          </a:xfrm>
          <a:prstGeom prst="rect">
            <a:avLst/>
          </a:prstGeom>
          <a:solidFill>
            <a:srgbClr val="45B1E9"/>
          </a:solidFill>
        </p:spPr>
        <p:txBody>
          <a:bodyPr wrap="square" rtlCol="0" anchor="ctr">
            <a:noAutofit/>
          </a:bodyPr>
          <a:lstStyle/>
          <a:p>
            <a:pPr algn="ctr"/>
            <a:r>
              <a:rPr lang="en-GB" sz="1200">
                <a:solidFill>
                  <a:schemeClr val="bg1"/>
                </a:solidFill>
              </a:rPr>
              <a:t>Option 1 Primary Pathway</a:t>
            </a:r>
          </a:p>
        </p:txBody>
      </p:sp>
      <p:sp>
        <p:nvSpPr>
          <p:cNvPr id="15" name="TextBox 14">
            <a:extLst>
              <a:ext uri="{FF2B5EF4-FFF2-40B4-BE49-F238E27FC236}">
                <a16:creationId xmlns:a16="http://schemas.microsoft.com/office/drawing/2014/main" id="{59134D7E-C464-4E49-A847-4809328FD221}"/>
              </a:ext>
            </a:extLst>
          </p:cNvPr>
          <p:cNvSpPr txBox="1"/>
          <p:nvPr/>
        </p:nvSpPr>
        <p:spPr>
          <a:xfrm>
            <a:off x="6233693" y="4222624"/>
            <a:ext cx="2422358" cy="477093"/>
          </a:xfrm>
          <a:prstGeom prst="rect">
            <a:avLst/>
          </a:prstGeom>
          <a:solidFill>
            <a:schemeClr val="accent4"/>
          </a:solidFill>
        </p:spPr>
        <p:txBody>
          <a:bodyPr wrap="square" rtlCol="0" anchor="ctr">
            <a:noAutofit/>
          </a:bodyPr>
          <a:lstStyle/>
          <a:p>
            <a:pPr algn="ctr"/>
            <a:r>
              <a:rPr lang="en-GB" sz="1200">
                <a:solidFill>
                  <a:schemeClr val="bg1"/>
                </a:solidFill>
              </a:rPr>
              <a:t>Progression</a:t>
            </a:r>
          </a:p>
        </p:txBody>
      </p:sp>
      <p:sp>
        <p:nvSpPr>
          <p:cNvPr id="16" name="TextBox 15">
            <a:extLst>
              <a:ext uri="{FF2B5EF4-FFF2-40B4-BE49-F238E27FC236}">
                <a16:creationId xmlns:a16="http://schemas.microsoft.com/office/drawing/2014/main" id="{18F65D58-4CB6-464F-A228-CF0369EAF836}"/>
              </a:ext>
            </a:extLst>
          </p:cNvPr>
          <p:cNvSpPr txBox="1"/>
          <p:nvPr/>
        </p:nvSpPr>
        <p:spPr>
          <a:xfrm>
            <a:off x="8931439" y="4222624"/>
            <a:ext cx="2422358" cy="477093"/>
          </a:xfrm>
          <a:prstGeom prst="rect">
            <a:avLst/>
          </a:prstGeom>
          <a:solidFill>
            <a:schemeClr val="accent4"/>
          </a:solidFill>
        </p:spPr>
        <p:txBody>
          <a:bodyPr wrap="square" rtlCol="0" anchor="ctr">
            <a:noAutofit/>
          </a:bodyPr>
          <a:lstStyle/>
          <a:p>
            <a:pPr algn="ctr"/>
            <a:r>
              <a:rPr lang="en-GB" sz="1200">
                <a:solidFill>
                  <a:schemeClr val="bg1"/>
                </a:solidFill>
              </a:rPr>
              <a:t>Transformation</a:t>
            </a:r>
          </a:p>
        </p:txBody>
      </p:sp>
      <p:sp>
        <p:nvSpPr>
          <p:cNvPr id="21" name="Rectangle 20">
            <a:extLst>
              <a:ext uri="{FF2B5EF4-FFF2-40B4-BE49-F238E27FC236}">
                <a16:creationId xmlns:a16="http://schemas.microsoft.com/office/drawing/2014/main" id="{EB0ED0AE-26E8-41BD-90EE-BB56BF3A4CE6}"/>
              </a:ext>
            </a:extLst>
          </p:cNvPr>
          <p:cNvSpPr/>
          <p:nvPr/>
        </p:nvSpPr>
        <p:spPr>
          <a:xfrm>
            <a:off x="838200" y="4138224"/>
            <a:ext cx="2422358" cy="1957180"/>
          </a:xfrm>
          <a:prstGeom prst="rect">
            <a:avLst/>
          </a:prstGeom>
          <a:solidFill>
            <a:schemeClr val="bg1"/>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lIns="180000" tIns="144000" rIns="198000" anchor="t"/>
          <a:lstStyle/>
          <a:p>
            <a:r>
              <a:rPr lang="en-GB" sz="800" b="1">
                <a:solidFill>
                  <a:schemeClr val="tx1"/>
                </a:solidFill>
              </a:rPr>
              <a:t>New Primary </a:t>
            </a:r>
            <a:r>
              <a:rPr lang="en-GB" sz="800">
                <a:solidFill>
                  <a:schemeClr val="tx1"/>
                </a:solidFill>
              </a:rPr>
              <a:t>– Create a new record and include diagnostic data items:</a:t>
            </a:r>
          </a:p>
          <a:p>
            <a:pPr marL="171450" indent="-171450">
              <a:buFont typeface="Arial" panose="020B0604020202020204" pitchFamily="34" charset="0"/>
              <a:buChar char="•"/>
            </a:pPr>
            <a:r>
              <a:rPr lang="en-GB" sz="800">
                <a:solidFill>
                  <a:schemeClr val="tx1"/>
                </a:solidFill>
              </a:rPr>
              <a:t>Primary ICD 10</a:t>
            </a:r>
          </a:p>
          <a:p>
            <a:pPr marL="171450" indent="-171450">
              <a:buFont typeface="Arial" panose="020B0604020202020204" pitchFamily="34" charset="0"/>
              <a:buChar char="•"/>
            </a:pPr>
            <a:r>
              <a:rPr lang="en-GB" sz="800">
                <a:solidFill>
                  <a:schemeClr val="tx1"/>
                </a:solidFill>
              </a:rPr>
              <a:t>Tumour Laterality</a:t>
            </a:r>
          </a:p>
          <a:p>
            <a:pPr marL="171450" indent="-171450">
              <a:buFont typeface="Arial" panose="020B0604020202020204" pitchFamily="34" charset="0"/>
              <a:buChar char="•"/>
            </a:pPr>
            <a:r>
              <a:rPr lang="en-GB" sz="800">
                <a:solidFill>
                  <a:schemeClr val="tx1"/>
                </a:solidFill>
              </a:rPr>
              <a:t>Primary Diagnosis date</a:t>
            </a:r>
          </a:p>
          <a:p>
            <a:r>
              <a:rPr lang="en-GB" sz="800" b="1">
                <a:solidFill>
                  <a:schemeClr val="tx1"/>
                </a:solidFill>
              </a:rPr>
              <a:t>Progression</a:t>
            </a:r>
            <a:r>
              <a:rPr lang="en-GB" sz="800">
                <a:solidFill>
                  <a:schemeClr val="tx1"/>
                </a:solidFill>
              </a:rPr>
              <a:t> – Add progression details on the existing original diagnosis:</a:t>
            </a:r>
          </a:p>
          <a:p>
            <a:pPr marL="171450" indent="-171450">
              <a:buFont typeface="Arial" panose="020B0604020202020204" pitchFamily="34" charset="0"/>
              <a:buChar char="•"/>
            </a:pPr>
            <a:r>
              <a:rPr lang="en-GB" sz="800">
                <a:solidFill>
                  <a:schemeClr val="tx1"/>
                </a:solidFill>
              </a:rPr>
              <a:t>Date of progression</a:t>
            </a:r>
          </a:p>
          <a:p>
            <a:pPr marL="171450" indent="-171450">
              <a:buFont typeface="Arial" panose="020B0604020202020204" pitchFamily="34" charset="0"/>
              <a:buChar char="•"/>
            </a:pPr>
            <a:r>
              <a:rPr lang="en-GB" sz="800">
                <a:solidFill>
                  <a:schemeClr val="tx1"/>
                </a:solidFill>
              </a:rPr>
              <a:t>Metastatic type (local regional or distant)</a:t>
            </a:r>
          </a:p>
          <a:p>
            <a:pPr marL="171450" indent="-171450">
              <a:buFont typeface="Arial" panose="020B0604020202020204" pitchFamily="34" charset="0"/>
              <a:buChar char="•"/>
            </a:pPr>
            <a:r>
              <a:rPr lang="en-GB" sz="800">
                <a:solidFill>
                  <a:schemeClr val="tx1"/>
                </a:solidFill>
              </a:rPr>
              <a:t>Metastatic site</a:t>
            </a:r>
          </a:p>
          <a:p>
            <a:r>
              <a:rPr lang="en-GB" sz="800" b="1">
                <a:solidFill>
                  <a:schemeClr val="tx1"/>
                </a:solidFill>
              </a:rPr>
              <a:t>Transformation</a:t>
            </a:r>
            <a:r>
              <a:rPr lang="en-GB" sz="800">
                <a:solidFill>
                  <a:schemeClr val="tx1"/>
                </a:solidFill>
              </a:rPr>
              <a:t> – Add transformation details on the existing original diagnosis:</a:t>
            </a:r>
          </a:p>
          <a:p>
            <a:pPr marL="171450" indent="-171450">
              <a:buFont typeface="Arial" panose="020B0604020202020204" pitchFamily="34" charset="0"/>
              <a:buChar char="•"/>
            </a:pPr>
            <a:r>
              <a:rPr lang="en-GB" sz="800">
                <a:solidFill>
                  <a:schemeClr val="tx1"/>
                </a:solidFill>
              </a:rPr>
              <a:t>Date of transformation</a:t>
            </a:r>
            <a:endParaRPr lang="en-GB" sz="1000">
              <a:solidFill>
                <a:schemeClr val="tx1"/>
              </a:solidFill>
            </a:endParaRPr>
          </a:p>
        </p:txBody>
      </p:sp>
      <p:sp>
        <p:nvSpPr>
          <p:cNvPr id="24" name="Rectangle 23">
            <a:extLst>
              <a:ext uri="{FF2B5EF4-FFF2-40B4-BE49-F238E27FC236}">
                <a16:creationId xmlns:a16="http://schemas.microsoft.com/office/drawing/2014/main" id="{B2E1FE29-5695-4CF8-98F8-EAE86373021F}"/>
              </a:ext>
            </a:extLst>
          </p:cNvPr>
          <p:cNvSpPr/>
          <p:nvPr/>
        </p:nvSpPr>
        <p:spPr>
          <a:xfrm>
            <a:off x="6233694" y="4699718"/>
            <a:ext cx="2422358" cy="1393392"/>
          </a:xfrm>
          <a:prstGeom prst="rect">
            <a:avLst/>
          </a:prstGeom>
          <a:solidFill>
            <a:schemeClr val="bg1"/>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lIns="180000" tIns="144000" rIns="198000" anchor="t"/>
          <a:lstStyle/>
          <a:p>
            <a:r>
              <a:rPr lang="en-GB" sz="800">
                <a:solidFill>
                  <a:schemeClr val="tx1"/>
                </a:solidFill>
              </a:rPr>
              <a:t>Create a new record for </a:t>
            </a:r>
            <a:r>
              <a:rPr lang="en-GB" sz="800" b="1">
                <a:solidFill>
                  <a:schemeClr val="tx1"/>
                </a:solidFill>
              </a:rPr>
              <a:t>progression</a:t>
            </a:r>
            <a:r>
              <a:rPr lang="en-GB" sz="800">
                <a:solidFill>
                  <a:schemeClr val="tx1"/>
                </a:solidFill>
              </a:rPr>
              <a:t> and include:</a:t>
            </a:r>
          </a:p>
          <a:p>
            <a:pPr marL="171450" indent="-171450">
              <a:buFont typeface="Arial" panose="020B0604020202020204" pitchFamily="34" charset="0"/>
              <a:buChar char="•"/>
            </a:pPr>
            <a:r>
              <a:rPr lang="en-GB" sz="800">
                <a:solidFill>
                  <a:schemeClr val="tx1"/>
                </a:solidFill>
              </a:rPr>
              <a:t>The date of the non-primary diagnosis</a:t>
            </a:r>
          </a:p>
          <a:p>
            <a:r>
              <a:rPr lang="en-GB" sz="800" b="1">
                <a:solidFill>
                  <a:schemeClr val="tx1"/>
                </a:solidFill>
              </a:rPr>
              <a:t>Note: this the diagnosis date of the progression</a:t>
            </a:r>
          </a:p>
          <a:p>
            <a:pPr marL="171450" indent="-171450">
              <a:buFont typeface="Arial" panose="020B0604020202020204" pitchFamily="34" charset="0"/>
              <a:buChar char="•"/>
            </a:pPr>
            <a:r>
              <a:rPr lang="en-GB" sz="800">
                <a:solidFill>
                  <a:schemeClr val="tx1"/>
                </a:solidFill>
              </a:rPr>
              <a:t>Progression ICD</a:t>
            </a:r>
          </a:p>
          <a:p>
            <a:r>
              <a:rPr lang="en-GB" sz="800" b="1">
                <a:solidFill>
                  <a:schemeClr val="tx1"/>
                </a:solidFill>
              </a:rPr>
              <a:t>Note: this the ICD 10 of the original diagnosis</a:t>
            </a:r>
          </a:p>
          <a:p>
            <a:pPr marL="171450" indent="-171450">
              <a:buFont typeface="Arial" panose="020B0604020202020204" pitchFamily="34" charset="0"/>
              <a:buChar char="•"/>
            </a:pPr>
            <a:r>
              <a:rPr lang="en-GB" sz="800">
                <a:solidFill>
                  <a:schemeClr val="tx1"/>
                </a:solidFill>
              </a:rPr>
              <a:t>Metastatic Type (local, regional or distant)</a:t>
            </a:r>
          </a:p>
          <a:p>
            <a:pPr marL="171450" indent="-171450">
              <a:buFont typeface="Arial" panose="020B0604020202020204" pitchFamily="34" charset="0"/>
              <a:buChar char="•"/>
            </a:pPr>
            <a:r>
              <a:rPr lang="en-GB" sz="800">
                <a:solidFill>
                  <a:schemeClr val="tx1"/>
                </a:solidFill>
              </a:rPr>
              <a:t>Metastatic Site</a:t>
            </a:r>
          </a:p>
          <a:p>
            <a:endParaRPr lang="en-GB" sz="800">
              <a:solidFill>
                <a:schemeClr val="tx1"/>
              </a:solidFill>
            </a:endParaRPr>
          </a:p>
        </p:txBody>
      </p:sp>
      <p:sp>
        <p:nvSpPr>
          <p:cNvPr id="25" name="Rectangle 24">
            <a:extLst>
              <a:ext uri="{FF2B5EF4-FFF2-40B4-BE49-F238E27FC236}">
                <a16:creationId xmlns:a16="http://schemas.microsoft.com/office/drawing/2014/main" id="{9A373270-51B3-421F-B3A0-FE3E9C825FB0}"/>
              </a:ext>
            </a:extLst>
          </p:cNvPr>
          <p:cNvSpPr/>
          <p:nvPr/>
        </p:nvSpPr>
        <p:spPr>
          <a:xfrm>
            <a:off x="8931440" y="4699718"/>
            <a:ext cx="2422358" cy="1393392"/>
          </a:xfrm>
          <a:prstGeom prst="rect">
            <a:avLst/>
          </a:prstGeom>
          <a:solidFill>
            <a:schemeClr val="bg1"/>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lIns="180000" tIns="144000" rIns="198000" anchor="t"/>
          <a:lstStyle/>
          <a:p>
            <a:r>
              <a:rPr lang="en-GB" sz="800">
                <a:solidFill>
                  <a:schemeClr val="tx1"/>
                </a:solidFill>
              </a:rPr>
              <a:t>Create a new record for </a:t>
            </a:r>
            <a:r>
              <a:rPr lang="en-GB" sz="800" b="1">
                <a:solidFill>
                  <a:schemeClr val="tx1"/>
                </a:solidFill>
              </a:rPr>
              <a:t>transformation</a:t>
            </a:r>
            <a:r>
              <a:rPr lang="en-GB" sz="800">
                <a:solidFill>
                  <a:schemeClr val="tx1"/>
                </a:solidFill>
              </a:rPr>
              <a:t> and include:</a:t>
            </a:r>
          </a:p>
          <a:p>
            <a:pPr marL="171450" indent="-171450">
              <a:buFont typeface="Arial" panose="020B0604020202020204" pitchFamily="34" charset="0"/>
              <a:buChar char="•"/>
            </a:pPr>
            <a:r>
              <a:rPr lang="en-GB" sz="800">
                <a:solidFill>
                  <a:schemeClr val="tx1"/>
                </a:solidFill>
              </a:rPr>
              <a:t>The date of the non-primary diagnosis</a:t>
            </a:r>
          </a:p>
          <a:p>
            <a:r>
              <a:rPr lang="en-GB" sz="800" b="1">
                <a:solidFill>
                  <a:schemeClr val="tx1"/>
                </a:solidFill>
              </a:rPr>
              <a:t>Note: this the diagnosis date of the transformation</a:t>
            </a:r>
          </a:p>
          <a:p>
            <a:pPr marL="171450" indent="-171450">
              <a:buFont typeface="Arial" panose="020B0604020202020204" pitchFamily="34" charset="0"/>
              <a:buChar char="•"/>
            </a:pPr>
            <a:r>
              <a:rPr lang="en-GB" sz="800">
                <a:solidFill>
                  <a:schemeClr val="tx1"/>
                </a:solidFill>
              </a:rPr>
              <a:t>Morphology ICD 03 Transformation</a:t>
            </a:r>
          </a:p>
          <a:p>
            <a:r>
              <a:rPr lang="en-GB" sz="800">
                <a:solidFill>
                  <a:schemeClr val="tx1"/>
                </a:solidFill>
              </a:rPr>
              <a:t>OR</a:t>
            </a:r>
          </a:p>
          <a:p>
            <a:pPr marL="171450" indent="-171450">
              <a:buFont typeface="Arial" panose="020B0604020202020204" pitchFamily="34" charset="0"/>
              <a:buChar char="•"/>
            </a:pPr>
            <a:r>
              <a:rPr lang="en-GB" sz="800">
                <a:solidFill>
                  <a:schemeClr val="tx1"/>
                </a:solidFill>
              </a:rPr>
              <a:t>Morphology SNOMED transformation</a:t>
            </a:r>
          </a:p>
        </p:txBody>
      </p:sp>
      <p:sp>
        <p:nvSpPr>
          <p:cNvPr id="26" name="Diamond 25">
            <a:extLst>
              <a:ext uri="{FF2B5EF4-FFF2-40B4-BE49-F238E27FC236}">
                <a16:creationId xmlns:a16="http://schemas.microsoft.com/office/drawing/2014/main" id="{BFD03EDE-08E4-4749-B6BC-4965F69A14BE}"/>
              </a:ext>
            </a:extLst>
          </p:cNvPr>
          <p:cNvSpPr/>
          <p:nvPr/>
        </p:nvSpPr>
        <p:spPr>
          <a:xfrm>
            <a:off x="3696815" y="1926803"/>
            <a:ext cx="1738436" cy="1570555"/>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a:t>Is the original diagnosis on your system?</a:t>
            </a:r>
          </a:p>
        </p:txBody>
      </p:sp>
      <p:cxnSp>
        <p:nvCxnSpPr>
          <p:cNvPr id="28" name="Connector: Elbow 27">
            <a:extLst>
              <a:ext uri="{FF2B5EF4-FFF2-40B4-BE49-F238E27FC236}">
                <a16:creationId xmlns:a16="http://schemas.microsoft.com/office/drawing/2014/main" id="{08E63C12-BA9E-4224-B402-8A95407ABD9F}"/>
              </a:ext>
            </a:extLst>
          </p:cNvPr>
          <p:cNvCxnSpPr>
            <a:cxnSpLocks/>
            <a:stCxn id="9" idx="2"/>
          </p:cNvCxnSpPr>
          <p:nvPr/>
        </p:nvCxnSpPr>
        <p:spPr>
          <a:xfrm rot="16200000" flipH="1">
            <a:off x="3505445" y="1952215"/>
            <a:ext cx="594638" cy="373526"/>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77DDE25A-9DC4-456F-AA50-A79C90AF9F89}"/>
              </a:ext>
            </a:extLst>
          </p:cNvPr>
          <p:cNvCxnSpPr>
            <a:cxnSpLocks/>
            <a:stCxn id="8" idx="2"/>
          </p:cNvCxnSpPr>
          <p:nvPr/>
        </p:nvCxnSpPr>
        <p:spPr>
          <a:xfrm>
            <a:off x="1701565" y="1841659"/>
            <a:ext cx="0" cy="181947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136760C3-FCE3-4DB4-BB72-9E82F4980786}"/>
              </a:ext>
            </a:extLst>
          </p:cNvPr>
          <p:cNvSpPr txBox="1"/>
          <p:nvPr/>
        </p:nvSpPr>
        <p:spPr>
          <a:xfrm>
            <a:off x="3078502" y="2865584"/>
            <a:ext cx="518662" cy="477093"/>
          </a:xfrm>
          <a:prstGeom prst="rect">
            <a:avLst/>
          </a:prstGeom>
          <a:solidFill>
            <a:srgbClr val="425563"/>
          </a:solidFill>
        </p:spPr>
        <p:txBody>
          <a:bodyPr wrap="square" rtlCol="0" anchor="ctr">
            <a:noAutofit/>
          </a:bodyPr>
          <a:lstStyle/>
          <a:p>
            <a:pPr algn="ctr"/>
            <a:r>
              <a:rPr lang="en-GB" sz="1200">
                <a:solidFill>
                  <a:schemeClr val="bg1"/>
                </a:solidFill>
              </a:rPr>
              <a:t>Yes</a:t>
            </a:r>
          </a:p>
        </p:txBody>
      </p:sp>
      <p:sp>
        <p:nvSpPr>
          <p:cNvPr id="36" name="TextBox 35">
            <a:extLst>
              <a:ext uri="{FF2B5EF4-FFF2-40B4-BE49-F238E27FC236}">
                <a16:creationId xmlns:a16="http://schemas.microsoft.com/office/drawing/2014/main" id="{45A9DA9C-FF49-4DDF-8D8F-5A5F71AF8A0A}"/>
              </a:ext>
            </a:extLst>
          </p:cNvPr>
          <p:cNvSpPr txBox="1"/>
          <p:nvPr/>
        </p:nvSpPr>
        <p:spPr>
          <a:xfrm>
            <a:off x="5516175" y="2865585"/>
            <a:ext cx="518662" cy="477093"/>
          </a:xfrm>
          <a:prstGeom prst="rect">
            <a:avLst/>
          </a:prstGeom>
          <a:solidFill>
            <a:srgbClr val="425563"/>
          </a:solidFill>
        </p:spPr>
        <p:txBody>
          <a:bodyPr wrap="square" rtlCol="0" anchor="ctr">
            <a:noAutofit/>
          </a:bodyPr>
          <a:lstStyle/>
          <a:p>
            <a:pPr algn="ctr"/>
            <a:r>
              <a:rPr lang="en-GB" sz="1200">
                <a:solidFill>
                  <a:schemeClr val="bg1"/>
                </a:solidFill>
              </a:rPr>
              <a:t>No</a:t>
            </a:r>
          </a:p>
        </p:txBody>
      </p:sp>
      <p:sp>
        <p:nvSpPr>
          <p:cNvPr id="43" name="TextBox 42">
            <a:extLst>
              <a:ext uri="{FF2B5EF4-FFF2-40B4-BE49-F238E27FC236}">
                <a16:creationId xmlns:a16="http://schemas.microsoft.com/office/drawing/2014/main" id="{CEA1622F-948F-4D66-9A52-284AF94E2BD3}"/>
              </a:ext>
            </a:extLst>
          </p:cNvPr>
          <p:cNvSpPr txBox="1"/>
          <p:nvPr/>
        </p:nvSpPr>
        <p:spPr>
          <a:xfrm>
            <a:off x="6233693" y="3253250"/>
            <a:ext cx="2422358" cy="477093"/>
          </a:xfrm>
          <a:prstGeom prst="rect">
            <a:avLst/>
          </a:prstGeom>
          <a:solidFill>
            <a:schemeClr val="accent1"/>
          </a:solidFill>
        </p:spPr>
        <p:txBody>
          <a:bodyPr wrap="square" rtlCol="0" anchor="ctr">
            <a:noAutofit/>
          </a:bodyPr>
          <a:lstStyle/>
          <a:p>
            <a:pPr algn="ctr"/>
            <a:r>
              <a:rPr lang="en-GB" sz="1200">
                <a:solidFill>
                  <a:schemeClr val="bg1"/>
                </a:solidFill>
              </a:rPr>
              <a:t>Option 2 Non-Primary Pathway</a:t>
            </a:r>
          </a:p>
        </p:txBody>
      </p:sp>
      <p:cxnSp>
        <p:nvCxnSpPr>
          <p:cNvPr id="60" name="Connector: Elbow 59">
            <a:extLst>
              <a:ext uri="{FF2B5EF4-FFF2-40B4-BE49-F238E27FC236}">
                <a16:creationId xmlns:a16="http://schemas.microsoft.com/office/drawing/2014/main" id="{5DE3F86F-5C95-4BD3-B85F-D94F064CEBBD}"/>
              </a:ext>
            </a:extLst>
          </p:cNvPr>
          <p:cNvCxnSpPr>
            <a:cxnSpLocks/>
            <a:stCxn id="11" idx="2"/>
          </p:cNvCxnSpPr>
          <p:nvPr/>
        </p:nvCxnSpPr>
        <p:spPr>
          <a:xfrm rot="5400000">
            <a:off x="5038866" y="1944726"/>
            <a:ext cx="594638" cy="388504"/>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5" name="Connector: Elbow 64">
            <a:extLst>
              <a:ext uri="{FF2B5EF4-FFF2-40B4-BE49-F238E27FC236}">
                <a16:creationId xmlns:a16="http://schemas.microsoft.com/office/drawing/2014/main" id="{80D621C5-8FCB-428A-A1AD-1F4FE4712405}"/>
              </a:ext>
            </a:extLst>
          </p:cNvPr>
          <p:cNvCxnSpPr>
            <a:cxnSpLocks/>
            <a:stCxn id="36" idx="2"/>
            <a:endCxn id="43" idx="1"/>
          </p:cNvCxnSpPr>
          <p:nvPr/>
        </p:nvCxnSpPr>
        <p:spPr>
          <a:xfrm rot="16200000" flipH="1">
            <a:off x="5930040" y="3188143"/>
            <a:ext cx="149119" cy="458187"/>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9" name="Straight Arrow Connector 78">
            <a:extLst>
              <a:ext uri="{FF2B5EF4-FFF2-40B4-BE49-F238E27FC236}">
                <a16:creationId xmlns:a16="http://schemas.microsoft.com/office/drawing/2014/main" id="{AFEE5DDD-F647-44CA-B633-F3AA9634736D}"/>
              </a:ext>
            </a:extLst>
          </p:cNvPr>
          <p:cNvCxnSpPr>
            <a:endCxn id="36" idx="1"/>
          </p:cNvCxnSpPr>
          <p:nvPr/>
        </p:nvCxnSpPr>
        <p:spPr>
          <a:xfrm>
            <a:off x="5002924" y="3104131"/>
            <a:ext cx="513251"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0" name="Straight Arrow Connector 79">
            <a:extLst>
              <a:ext uri="{FF2B5EF4-FFF2-40B4-BE49-F238E27FC236}">
                <a16:creationId xmlns:a16="http://schemas.microsoft.com/office/drawing/2014/main" id="{77FD53D8-40A2-4D9E-9050-E9BC018322FF}"/>
              </a:ext>
            </a:extLst>
          </p:cNvPr>
          <p:cNvCxnSpPr>
            <a:cxnSpLocks/>
          </p:cNvCxnSpPr>
          <p:nvPr/>
        </p:nvCxnSpPr>
        <p:spPr>
          <a:xfrm flipH="1">
            <a:off x="3597164" y="3097199"/>
            <a:ext cx="513251"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2" name="Connector: Elbow 81">
            <a:extLst>
              <a:ext uri="{FF2B5EF4-FFF2-40B4-BE49-F238E27FC236}">
                <a16:creationId xmlns:a16="http://schemas.microsoft.com/office/drawing/2014/main" id="{DDBC3ED7-724C-4628-9711-2315999FD781}"/>
              </a:ext>
            </a:extLst>
          </p:cNvPr>
          <p:cNvCxnSpPr>
            <a:stCxn id="35" idx="1"/>
            <a:endCxn id="13" idx="0"/>
          </p:cNvCxnSpPr>
          <p:nvPr/>
        </p:nvCxnSpPr>
        <p:spPr>
          <a:xfrm rot="10800000" flipV="1">
            <a:off x="2049380" y="3104130"/>
            <a:ext cx="1029123" cy="556999"/>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4" name="Straight Arrow Connector 83">
            <a:extLst>
              <a:ext uri="{FF2B5EF4-FFF2-40B4-BE49-F238E27FC236}">
                <a16:creationId xmlns:a16="http://schemas.microsoft.com/office/drawing/2014/main" id="{508760B2-B32B-4FCC-B965-58D27E5382FA}"/>
              </a:ext>
            </a:extLst>
          </p:cNvPr>
          <p:cNvCxnSpPr>
            <a:cxnSpLocks/>
            <a:endCxn id="15" idx="0"/>
          </p:cNvCxnSpPr>
          <p:nvPr/>
        </p:nvCxnSpPr>
        <p:spPr>
          <a:xfrm>
            <a:off x="7440587" y="3756700"/>
            <a:ext cx="4285" cy="46592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9" name="Connector: Elbow 88">
            <a:extLst>
              <a:ext uri="{FF2B5EF4-FFF2-40B4-BE49-F238E27FC236}">
                <a16:creationId xmlns:a16="http://schemas.microsoft.com/office/drawing/2014/main" id="{98F886E1-5779-4A7C-B9AA-6CAB63C07097}"/>
              </a:ext>
            </a:extLst>
          </p:cNvPr>
          <p:cNvCxnSpPr>
            <a:cxnSpLocks/>
          </p:cNvCxnSpPr>
          <p:nvPr/>
        </p:nvCxnSpPr>
        <p:spPr>
          <a:xfrm rot="10800000" flipH="1" flipV="1">
            <a:off x="7440586" y="3976335"/>
            <a:ext cx="2693462" cy="253737"/>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4" name="Oval 33">
            <a:extLst>
              <a:ext uri="{FF2B5EF4-FFF2-40B4-BE49-F238E27FC236}">
                <a16:creationId xmlns:a16="http://schemas.microsoft.com/office/drawing/2014/main" id="{B4FA7699-8488-45B3-AA97-A615640733AA}"/>
              </a:ext>
            </a:extLst>
          </p:cNvPr>
          <p:cNvSpPr/>
          <p:nvPr/>
        </p:nvSpPr>
        <p:spPr>
          <a:xfrm rot="18461819" flipH="1">
            <a:off x="4052559" y="1437122"/>
            <a:ext cx="1759089" cy="2953924"/>
          </a:xfrm>
          <a:prstGeom prst="ellipse">
            <a:avLst/>
          </a:prstGeom>
          <a:noFill/>
          <a:ln w="38100">
            <a:solidFill>
              <a:srgbClr val="4255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Oval 37">
            <a:extLst>
              <a:ext uri="{FF2B5EF4-FFF2-40B4-BE49-F238E27FC236}">
                <a16:creationId xmlns:a16="http://schemas.microsoft.com/office/drawing/2014/main" id="{5A2C819E-D29E-4170-9769-56878B56AB1F}"/>
              </a:ext>
            </a:extLst>
          </p:cNvPr>
          <p:cNvSpPr/>
          <p:nvPr/>
        </p:nvSpPr>
        <p:spPr>
          <a:xfrm rot="5400000">
            <a:off x="9202176" y="3744073"/>
            <a:ext cx="1880881" cy="2837983"/>
          </a:xfrm>
          <a:prstGeom prst="ellipse">
            <a:avLst/>
          </a:prstGeom>
          <a:noFill/>
          <a:ln w="38100">
            <a:solidFill>
              <a:srgbClr val="4255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7" name="Audio 16">
            <a:hlinkClick r:id="" action="ppaction://media"/>
            <a:extLst>
              <a:ext uri="{FF2B5EF4-FFF2-40B4-BE49-F238E27FC236}">
                <a16:creationId xmlns:a16="http://schemas.microsoft.com/office/drawing/2014/main" id="{B8E83E74-E230-03A6-8ECD-E35B4693E3D1}"/>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823512720"/>
      </p:ext>
    </p:extLst>
  </p:cSld>
  <p:clrMapOvr>
    <a:masterClrMapping/>
  </p:clrMapOvr>
  <mc:AlternateContent xmlns:mc="http://schemas.openxmlformats.org/markup-compatibility/2006" xmlns:p14="http://schemas.microsoft.com/office/powerpoint/2010/main">
    <mc:Choice Requires="p14">
      <p:transition spd="slow" p14:dur="2000" advTm="23716"/>
    </mc:Choice>
    <mc:Fallback xmlns="">
      <p:transition spd="slow" advTm="2371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7"/>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592970-A08C-4F19-A81D-4EDE8A086B72}"/>
              </a:ext>
            </a:extLst>
          </p:cNvPr>
          <p:cNvSpPr>
            <a:spLocks noGrp="1"/>
          </p:cNvSpPr>
          <p:nvPr>
            <p:ph type="title"/>
          </p:nvPr>
        </p:nvSpPr>
        <p:spPr/>
        <p:txBody>
          <a:bodyPr/>
          <a:lstStyle/>
          <a:p>
            <a:r>
              <a:rPr lang="en-GB"/>
              <a:t>Recording a Diagnosis - Primary vs Non-primary</a:t>
            </a:r>
          </a:p>
        </p:txBody>
      </p:sp>
      <p:sp>
        <p:nvSpPr>
          <p:cNvPr id="4" name="Date Placeholder 3">
            <a:extLst>
              <a:ext uri="{FF2B5EF4-FFF2-40B4-BE49-F238E27FC236}">
                <a16:creationId xmlns:a16="http://schemas.microsoft.com/office/drawing/2014/main" id="{8610C70C-9118-439B-9A3C-D3A25FA92C11}"/>
              </a:ext>
            </a:extLst>
          </p:cNvPr>
          <p:cNvSpPr>
            <a:spLocks noGrp="1"/>
          </p:cNvSpPr>
          <p:nvPr>
            <p:ph type="dt" sz="half" idx="10"/>
          </p:nvPr>
        </p:nvSpPr>
        <p:spPr/>
        <p:txBody>
          <a:bodyPr/>
          <a:lstStyle/>
          <a:p>
            <a:fld id="{F0047545-05D9-4679-8C04-5ACF96FDFEB0}" type="datetime1">
              <a:rPr lang="en-GB" smtClean="0"/>
              <a:t>27/03/2025</a:t>
            </a:fld>
            <a:endParaRPr lang="en-GB"/>
          </a:p>
        </p:txBody>
      </p:sp>
      <p:sp>
        <p:nvSpPr>
          <p:cNvPr id="5" name="Footer Placeholder 4">
            <a:extLst>
              <a:ext uri="{FF2B5EF4-FFF2-40B4-BE49-F238E27FC236}">
                <a16:creationId xmlns:a16="http://schemas.microsoft.com/office/drawing/2014/main" id="{C2C00223-B574-4536-8372-0EC4955F116B}"/>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2A49C23A-0B00-43AE-A002-D414E5C27EF6}"/>
              </a:ext>
            </a:extLst>
          </p:cNvPr>
          <p:cNvSpPr>
            <a:spLocks noGrp="1"/>
          </p:cNvSpPr>
          <p:nvPr>
            <p:ph type="sldNum" sz="quarter" idx="12"/>
          </p:nvPr>
        </p:nvSpPr>
        <p:spPr/>
        <p:txBody>
          <a:bodyPr/>
          <a:lstStyle/>
          <a:p>
            <a:fld id="{B33FDC71-8906-4088-9FB1-76CBC632085F}" type="slidenum">
              <a:rPr lang="en-GB" smtClean="0"/>
              <a:t>11</a:t>
            </a:fld>
            <a:endParaRPr lang="en-GB"/>
          </a:p>
        </p:txBody>
      </p:sp>
      <p:sp>
        <p:nvSpPr>
          <p:cNvPr id="8" name="TextBox 7">
            <a:extLst>
              <a:ext uri="{FF2B5EF4-FFF2-40B4-BE49-F238E27FC236}">
                <a16:creationId xmlns:a16="http://schemas.microsoft.com/office/drawing/2014/main" id="{64B84183-018F-4F6C-8B1F-81B423188671}"/>
              </a:ext>
            </a:extLst>
          </p:cNvPr>
          <p:cNvSpPr txBox="1"/>
          <p:nvPr/>
        </p:nvSpPr>
        <p:spPr>
          <a:xfrm>
            <a:off x="838201" y="1364566"/>
            <a:ext cx="1726727" cy="477093"/>
          </a:xfrm>
          <a:prstGeom prst="rect">
            <a:avLst/>
          </a:prstGeom>
          <a:solidFill>
            <a:schemeClr val="accent4"/>
          </a:solidFill>
        </p:spPr>
        <p:txBody>
          <a:bodyPr wrap="square" rtlCol="0" anchor="ctr">
            <a:noAutofit/>
          </a:bodyPr>
          <a:lstStyle/>
          <a:p>
            <a:pPr algn="ctr"/>
            <a:r>
              <a:rPr lang="en-GB" sz="1200">
                <a:solidFill>
                  <a:schemeClr val="bg1"/>
                </a:solidFill>
              </a:rPr>
              <a:t>New Primary Diagnosis</a:t>
            </a:r>
          </a:p>
        </p:txBody>
      </p:sp>
      <p:sp>
        <p:nvSpPr>
          <p:cNvPr id="9" name="TextBox 8">
            <a:extLst>
              <a:ext uri="{FF2B5EF4-FFF2-40B4-BE49-F238E27FC236}">
                <a16:creationId xmlns:a16="http://schemas.microsoft.com/office/drawing/2014/main" id="{4253250A-B653-4B7F-81D0-13D399F0EA9F}"/>
              </a:ext>
            </a:extLst>
          </p:cNvPr>
          <p:cNvSpPr txBox="1"/>
          <p:nvPr/>
        </p:nvSpPr>
        <p:spPr>
          <a:xfrm>
            <a:off x="2752637" y="1364566"/>
            <a:ext cx="1726727" cy="477093"/>
          </a:xfrm>
          <a:prstGeom prst="rect">
            <a:avLst/>
          </a:prstGeom>
          <a:solidFill>
            <a:schemeClr val="accent4"/>
          </a:solidFill>
        </p:spPr>
        <p:txBody>
          <a:bodyPr wrap="square" rtlCol="0" anchor="ctr">
            <a:noAutofit/>
          </a:bodyPr>
          <a:lstStyle/>
          <a:p>
            <a:pPr algn="ctr"/>
            <a:r>
              <a:rPr lang="en-GB" sz="1200">
                <a:solidFill>
                  <a:schemeClr val="bg1"/>
                </a:solidFill>
              </a:rPr>
              <a:t>Progression</a:t>
            </a:r>
          </a:p>
        </p:txBody>
      </p:sp>
      <p:sp>
        <p:nvSpPr>
          <p:cNvPr id="11" name="TextBox 10">
            <a:extLst>
              <a:ext uri="{FF2B5EF4-FFF2-40B4-BE49-F238E27FC236}">
                <a16:creationId xmlns:a16="http://schemas.microsoft.com/office/drawing/2014/main" id="{D8436A4F-7352-4D3D-A882-D8D432D94541}"/>
              </a:ext>
            </a:extLst>
          </p:cNvPr>
          <p:cNvSpPr txBox="1"/>
          <p:nvPr/>
        </p:nvSpPr>
        <p:spPr>
          <a:xfrm>
            <a:off x="4667073" y="1364566"/>
            <a:ext cx="1726727" cy="477093"/>
          </a:xfrm>
          <a:prstGeom prst="rect">
            <a:avLst/>
          </a:prstGeom>
          <a:solidFill>
            <a:schemeClr val="accent4"/>
          </a:solidFill>
        </p:spPr>
        <p:txBody>
          <a:bodyPr wrap="square" rtlCol="0" anchor="ctr">
            <a:noAutofit/>
          </a:bodyPr>
          <a:lstStyle/>
          <a:p>
            <a:pPr algn="ctr"/>
            <a:r>
              <a:rPr lang="en-GB" sz="1200">
                <a:solidFill>
                  <a:schemeClr val="bg1"/>
                </a:solidFill>
              </a:rPr>
              <a:t>Transformation</a:t>
            </a:r>
          </a:p>
        </p:txBody>
      </p:sp>
      <p:sp>
        <p:nvSpPr>
          <p:cNvPr id="12" name="TextBox 11">
            <a:extLst>
              <a:ext uri="{FF2B5EF4-FFF2-40B4-BE49-F238E27FC236}">
                <a16:creationId xmlns:a16="http://schemas.microsoft.com/office/drawing/2014/main" id="{86C1C05C-6318-42AF-9E95-8A95B7873184}"/>
              </a:ext>
            </a:extLst>
          </p:cNvPr>
          <p:cNvSpPr txBox="1"/>
          <p:nvPr/>
        </p:nvSpPr>
        <p:spPr>
          <a:xfrm>
            <a:off x="6581508" y="1364565"/>
            <a:ext cx="1726727" cy="477093"/>
          </a:xfrm>
          <a:prstGeom prst="rect">
            <a:avLst/>
          </a:prstGeom>
          <a:solidFill>
            <a:schemeClr val="accent4"/>
          </a:solidFill>
        </p:spPr>
        <p:txBody>
          <a:bodyPr wrap="square" rtlCol="0" anchor="ctr">
            <a:noAutofit/>
          </a:bodyPr>
          <a:lstStyle/>
          <a:p>
            <a:pPr algn="ctr"/>
            <a:r>
              <a:rPr lang="en-GB" sz="1200">
                <a:solidFill>
                  <a:schemeClr val="bg1"/>
                </a:solidFill>
              </a:rPr>
              <a:t>Recurrence</a:t>
            </a:r>
          </a:p>
        </p:txBody>
      </p:sp>
      <p:sp>
        <p:nvSpPr>
          <p:cNvPr id="13" name="TextBox 12">
            <a:extLst>
              <a:ext uri="{FF2B5EF4-FFF2-40B4-BE49-F238E27FC236}">
                <a16:creationId xmlns:a16="http://schemas.microsoft.com/office/drawing/2014/main" id="{42D17143-7718-4891-A8F9-4CB5670572B3}"/>
              </a:ext>
            </a:extLst>
          </p:cNvPr>
          <p:cNvSpPr txBox="1"/>
          <p:nvPr/>
        </p:nvSpPr>
        <p:spPr>
          <a:xfrm>
            <a:off x="838200" y="3661130"/>
            <a:ext cx="2422358" cy="477093"/>
          </a:xfrm>
          <a:prstGeom prst="rect">
            <a:avLst/>
          </a:prstGeom>
          <a:solidFill>
            <a:srgbClr val="45B1E9"/>
          </a:solidFill>
        </p:spPr>
        <p:txBody>
          <a:bodyPr wrap="square" rtlCol="0" anchor="ctr">
            <a:noAutofit/>
          </a:bodyPr>
          <a:lstStyle/>
          <a:p>
            <a:pPr algn="ctr"/>
            <a:r>
              <a:rPr lang="en-GB" sz="1200">
                <a:solidFill>
                  <a:schemeClr val="bg1"/>
                </a:solidFill>
              </a:rPr>
              <a:t>Option 1 Primary Pathway</a:t>
            </a:r>
          </a:p>
        </p:txBody>
      </p:sp>
      <p:sp>
        <p:nvSpPr>
          <p:cNvPr id="14" name="TextBox 13">
            <a:extLst>
              <a:ext uri="{FF2B5EF4-FFF2-40B4-BE49-F238E27FC236}">
                <a16:creationId xmlns:a16="http://schemas.microsoft.com/office/drawing/2014/main" id="{6A26905E-BFE9-4B80-904B-D02A627CA342}"/>
              </a:ext>
            </a:extLst>
          </p:cNvPr>
          <p:cNvSpPr txBox="1"/>
          <p:nvPr/>
        </p:nvSpPr>
        <p:spPr>
          <a:xfrm>
            <a:off x="3535946" y="4222624"/>
            <a:ext cx="2422358" cy="477093"/>
          </a:xfrm>
          <a:prstGeom prst="rect">
            <a:avLst/>
          </a:prstGeom>
          <a:solidFill>
            <a:schemeClr val="accent4"/>
          </a:solidFill>
        </p:spPr>
        <p:txBody>
          <a:bodyPr wrap="square" rtlCol="0" anchor="ctr">
            <a:noAutofit/>
          </a:bodyPr>
          <a:lstStyle/>
          <a:p>
            <a:pPr algn="ctr"/>
            <a:r>
              <a:rPr lang="en-GB" sz="1200">
                <a:solidFill>
                  <a:schemeClr val="bg1"/>
                </a:solidFill>
              </a:rPr>
              <a:t>Recurrence</a:t>
            </a:r>
          </a:p>
        </p:txBody>
      </p:sp>
      <p:sp>
        <p:nvSpPr>
          <p:cNvPr id="15" name="TextBox 14">
            <a:extLst>
              <a:ext uri="{FF2B5EF4-FFF2-40B4-BE49-F238E27FC236}">
                <a16:creationId xmlns:a16="http://schemas.microsoft.com/office/drawing/2014/main" id="{59134D7E-C464-4E49-A847-4809328FD221}"/>
              </a:ext>
            </a:extLst>
          </p:cNvPr>
          <p:cNvSpPr txBox="1"/>
          <p:nvPr/>
        </p:nvSpPr>
        <p:spPr>
          <a:xfrm>
            <a:off x="6233693" y="4222624"/>
            <a:ext cx="2422358" cy="477093"/>
          </a:xfrm>
          <a:prstGeom prst="rect">
            <a:avLst/>
          </a:prstGeom>
          <a:solidFill>
            <a:schemeClr val="accent4"/>
          </a:solidFill>
        </p:spPr>
        <p:txBody>
          <a:bodyPr wrap="square" rtlCol="0" anchor="ctr">
            <a:noAutofit/>
          </a:bodyPr>
          <a:lstStyle/>
          <a:p>
            <a:pPr algn="ctr"/>
            <a:r>
              <a:rPr lang="en-GB" sz="1200">
                <a:solidFill>
                  <a:schemeClr val="bg1"/>
                </a:solidFill>
              </a:rPr>
              <a:t>Progression</a:t>
            </a:r>
          </a:p>
        </p:txBody>
      </p:sp>
      <p:sp>
        <p:nvSpPr>
          <p:cNvPr id="16" name="TextBox 15">
            <a:extLst>
              <a:ext uri="{FF2B5EF4-FFF2-40B4-BE49-F238E27FC236}">
                <a16:creationId xmlns:a16="http://schemas.microsoft.com/office/drawing/2014/main" id="{18F65D58-4CB6-464F-A228-CF0369EAF836}"/>
              </a:ext>
            </a:extLst>
          </p:cNvPr>
          <p:cNvSpPr txBox="1"/>
          <p:nvPr/>
        </p:nvSpPr>
        <p:spPr>
          <a:xfrm>
            <a:off x="8931439" y="4222624"/>
            <a:ext cx="2422358" cy="477093"/>
          </a:xfrm>
          <a:prstGeom prst="rect">
            <a:avLst/>
          </a:prstGeom>
          <a:solidFill>
            <a:schemeClr val="accent4"/>
          </a:solidFill>
        </p:spPr>
        <p:txBody>
          <a:bodyPr wrap="square" rtlCol="0" anchor="ctr">
            <a:noAutofit/>
          </a:bodyPr>
          <a:lstStyle/>
          <a:p>
            <a:pPr algn="ctr"/>
            <a:r>
              <a:rPr lang="en-GB" sz="1200">
                <a:solidFill>
                  <a:schemeClr val="bg1"/>
                </a:solidFill>
              </a:rPr>
              <a:t>Transformation</a:t>
            </a:r>
          </a:p>
        </p:txBody>
      </p:sp>
      <p:sp>
        <p:nvSpPr>
          <p:cNvPr id="21" name="Rectangle 20">
            <a:extLst>
              <a:ext uri="{FF2B5EF4-FFF2-40B4-BE49-F238E27FC236}">
                <a16:creationId xmlns:a16="http://schemas.microsoft.com/office/drawing/2014/main" id="{EB0ED0AE-26E8-41BD-90EE-BB56BF3A4CE6}"/>
              </a:ext>
            </a:extLst>
          </p:cNvPr>
          <p:cNvSpPr/>
          <p:nvPr/>
        </p:nvSpPr>
        <p:spPr>
          <a:xfrm>
            <a:off x="838200" y="4138224"/>
            <a:ext cx="2422358" cy="1957180"/>
          </a:xfrm>
          <a:prstGeom prst="rect">
            <a:avLst/>
          </a:prstGeom>
          <a:solidFill>
            <a:schemeClr val="bg1"/>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lIns="180000" tIns="144000" rIns="198000" anchor="t"/>
          <a:lstStyle/>
          <a:p>
            <a:r>
              <a:rPr lang="en-GB" sz="800" b="1">
                <a:solidFill>
                  <a:schemeClr val="tx1"/>
                </a:solidFill>
              </a:rPr>
              <a:t>New Primary </a:t>
            </a:r>
            <a:r>
              <a:rPr lang="en-GB" sz="800">
                <a:solidFill>
                  <a:schemeClr val="tx1"/>
                </a:solidFill>
              </a:rPr>
              <a:t>– Create a new record and include diagnostic data items:</a:t>
            </a:r>
          </a:p>
          <a:p>
            <a:pPr marL="171450" indent="-171450">
              <a:buFont typeface="Arial" panose="020B0604020202020204" pitchFamily="34" charset="0"/>
              <a:buChar char="•"/>
            </a:pPr>
            <a:r>
              <a:rPr lang="en-GB" sz="800">
                <a:solidFill>
                  <a:schemeClr val="tx1"/>
                </a:solidFill>
              </a:rPr>
              <a:t>Primary ICD 10</a:t>
            </a:r>
          </a:p>
          <a:p>
            <a:pPr marL="171450" indent="-171450">
              <a:buFont typeface="Arial" panose="020B0604020202020204" pitchFamily="34" charset="0"/>
              <a:buChar char="•"/>
            </a:pPr>
            <a:r>
              <a:rPr lang="en-GB" sz="800">
                <a:solidFill>
                  <a:schemeClr val="tx1"/>
                </a:solidFill>
              </a:rPr>
              <a:t>Tumour Laterality</a:t>
            </a:r>
          </a:p>
          <a:p>
            <a:pPr marL="171450" indent="-171450">
              <a:buFont typeface="Arial" panose="020B0604020202020204" pitchFamily="34" charset="0"/>
              <a:buChar char="•"/>
            </a:pPr>
            <a:r>
              <a:rPr lang="en-GB" sz="800">
                <a:solidFill>
                  <a:schemeClr val="tx1"/>
                </a:solidFill>
              </a:rPr>
              <a:t>Primary Diagnosis date</a:t>
            </a:r>
          </a:p>
          <a:p>
            <a:r>
              <a:rPr lang="en-GB" sz="800" b="1">
                <a:solidFill>
                  <a:schemeClr val="tx1"/>
                </a:solidFill>
              </a:rPr>
              <a:t>Progression</a:t>
            </a:r>
            <a:r>
              <a:rPr lang="en-GB" sz="800">
                <a:solidFill>
                  <a:schemeClr val="tx1"/>
                </a:solidFill>
              </a:rPr>
              <a:t> – Add progression details on the existing original diagnosis:</a:t>
            </a:r>
          </a:p>
          <a:p>
            <a:pPr marL="171450" indent="-171450">
              <a:buFont typeface="Arial" panose="020B0604020202020204" pitchFamily="34" charset="0"/>
              <a:buChar char="•"/>
            </a:pPr>
            <a:r>
              <a:rPr lang="en-GB" sz="800">
                <a:solidFill>
                  <a:schemeClr val="tx1"/>
                </a:solidFill>
              </a:rPr>
              <a:t>Date of progression</a:t>
            </a:r>
          </a:p>
          <a:p>
            <a:pPr marL="171450" indent="-171450">
              <a:buFont typeface="Arial" panose="020B0604020202020204" pitchFamily="34" charset="0"/>
              <a:buChar char="•"/>
            </a:pPr>
            <a:r>
              <a:rPr lang="en-GB" sz="800">
                <a:solidFill>
                  <a:schemeClr val="tx1"/>
                </a:solidFill>
              </a:rPr>
              <a:t>Metastatic type (local regional or distant)</a:t>
            </a:r>
          </a:p>
          <a:p>
            <a:pPr marL="171450" indent="-171450">
              <a:buFont typeface="Arial" panose="020B0604020202020204" pitchFamily="34" charset="0"/>
              <a:buChar char="•"/>
            </a:pPr>
            <a:r>
              <a:rPr lang="en-GB" sz="800">
                <a:solidFill>
                  <a:schemeClr val="tx1"/>
                </a:solidFill>
              </a:rPr>
              <a:t>Metastatic site</a:t>
            </a:r>
          </a:p>
          <a:p>
            <a:r>
              <a:rPr lang="en-GB" sz="800" b="1">
                <a:solidFill>
                  <a:schemeClr val="tx1"/>
                </a:solidFill>
              </a:rPr>
              <a:t>Transformation</a:t>
            </a:r>
            <a:r>
              <a:rPr lang="en-GB" sz="800">
                <a:solidFill>
                  <a:schemeClr val="tx1"/>
                </a:solidFill>
              </a:rPr>
              <a:t> – Add transformation details on the existing original diagnosis:</a:t>
            </a:r>
          </a:p>
          <a:p>
            <a:pPr marL="171450" indent="-171450">
              <a:buFont typeface="Arial" panose="020B0604020202020204" pitchFamily="34" charset="0"/>
              <a:buChar char="•"/>
            </a:pPr>
            <a:r>
              <a:rPr lang="en-GB" sz="800">
                <a:solidFill>
                  <a:schemeClr val="tx1"/>
                </a:solidFill>
              </a:rPr>
              <a:t>Date of transformation</a:t>
            </a:r>
            <a:endParaRPr lang="en-GB" sz="1000">
              <a:solidFill>
                <a:schemeClr val="tx1"/>
              </a:solidFill>
            </a:endParaRPr>
          </a:p>
        </p:txBody>
      </p:sp>
      <p:sp>
        <p:nvSpPr>
          <p:cNvPr id="22" name="Rectangle 21">
            <a:extLst>
              <a:ext uri="{FF2B5EF4-FFF2-40B4-BE49-F238E27FC236}">
                <a16:creationId xmlns:a16="http://schemas.microsoft.com/office/drawing/2014/main" id="{B1C475BF-825F-4CCD-BF87-143B2F0F3D4C}"/>
              </a:ext>
            </a:extLst>
          </p:cNvPr>
          <p:cNvSpPr/>
          <p:nvPr/>
        </p:nvSpPr>
        <p:spPr>
          <a:xfrm>
            <a:off x="3535946" y="4699718"/>
            <a:ext cx="2422358" cy="1393392"/>
          </a:xfrm>
          <a:prstGeom prst="rect">
            <a:avLst/>
          </a:prstGeom>
          <a:solidFill>
            <a:schemeClr val="bg1"/>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lIns="180000" tIns="144000" rIns="198000" anchor="t"/>
          <a:lstStyle/>
          <a:p>
            <a:r>
              <a:rPr lang="en-GB" sz="800">
                <a:solidFill>
                  <a:schemeClr val="tx1"/>
                </a:solidFill>
              </a:rPr>
              <a:t>Create a new record for </a:t>
            </a:r>
            <a:r>
              <a:rPr lang="en-GB" sz="800" b="1">
                <a:solidFill>
                  <a:schemeClr val="tx1"/>
                </a:solidFill>
              </a:rPr>
              <a:t>recurrence</a:t>
            </a:r>
            <a:r>
              <a:rPr lang="en-GB" sz="800">
                <a:solidFill>
                  <a:schemeClr val="tx1"/>
                </a:solidFill>
              </a:rPr>
              <a:t> and include:</a:t>
            </a:r>
          </a:p>
          <a:p>
            <a:pPr marL="171450" indent="-171450">
              <a:buFont typeface="Arial" panose="020B0604020202020204" pitchFamily="34" charset="0"/>
              <a:buChar char="•"/>
            </a:pPr>
            <a:r>
              <a:rPr lang="en-GB" sz="800">
                <a:solidFill>
                  <a:schemeClr val="tx1"/>
                </a:solidFill>
              </a:rPr>
              <a:t>The date of the non-primary diagnosis</a:t>
            </a:r>
          </a:p>
          <a:p>
            <a:r>
              <a:rPr lang="en-GB" sz="800" b="1">
                <a:solidFill>
                  <a:schemeClr val="tx1"/>
                </a:solidFill>
              </a:rPr>
              <a:t>Note: this the diagnosis date of the recurrence</a:t>
            </a:r>
          </a:p>
          <a:p>
            <a:pPr marL="171450" indent="-171450">
              <a:buFont typeface="Arial" panose="020B0604020202020204" pitchFamily="34" charset="0"/>
              <a:buChar char="•"/>
            </a:pPr>
            <a:r>
              <a:rPr lang="en-GB" sz="800">
                <a:solidFill>
                  <a:schemeClr val="tx1"/>
                </a:solidFill>
              </a:rPr>
              <a:t>Original Primary ICD 10 diagnosis</a:t>
            </a:r>
          </a:p>
          <a:p>
            <a:pPr marL="171450" indent="-171450">
              <a:buFont typeface="Arial" panose="020B0604020202020204" pitchFamily="34" charset="0"/>
              <a:buChar char="•"/>
            </a:pPr>
            <a:r>
              <a:rPr lang="en-GB" sz="800">
                <a:solidFill>
                  <a:schemeClr val="tx1"/>
                </a:solidFill>
              </a:rPr>
              <a:t>Metastatic Type (local, regional or distant)</a:t>
            </a:r>
          </a:p>
          <a:p>
            <a:pPr marL="171450" indent="-171450">
              <a:buFont typeface="Arial" panose="020B0604020202020204" pitchFamily="34" charset="0"/>
              <a:buChar char="•"/>
            </a:pPr>
            <a:r>
              <a:rPr lang="en-GB" sz="800">
                <a:solidFill>
                  <a:schemeClr val="tx1"/>
                </a:solidFill>
              </a:rPr>
              <a:t>Metastatic Site</a:t>
            </a:r>
          </a:p>
        </p:txBody>
      </p:sp>
      <p:sp>
        <p:nvSpPr>
          <p:cNvPr id="24" name="Rectangle 23">
            <a:extLst>
              <a:ext uri="{FF2B5EF4-FFF2-40B4-BE49-F238E27FC236}">
                <a16:creationId xmlns:a16="http://schemas.microsoft.com/office/drawing/2014/main" id="{B2E1FE29-5695-4CF8-98F8-EAE86373021F}"/>
              </a:ext>
            </a:extLst>
          </p:cNvPr>
          <p:cNvSpPr/>
          <p:nvPr/>
        </p:nvSpPr>
        <p:spPr>
          <a:xfrm>
            <a:off x="6233694" y="4699718"/>
            <a:ext cx="2422358" cy="1393392"/>
          </a:xfrm>
          <a:prstGeom prst="rect">
            <a:avLst/>
          </a:prstGeom>
          <a:solidFill>
            <a:schemeClr val="bg1"/>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lIns="180000" tIns="144000" rIns="198000" anchor="t"/>
          <a:lstStyle/>
          <a:p>
            <a:r>
              <a:rPr lang="en-GB" sz="800">
                <a:solidFill>
                  <a:schemeClr val="tx1"/>
                </a:solidFill>
              </a:rPr>
              <a:t>Create a new record for </a:t>
            </a:r>
            <a:r>
              <a:rPr lang="en-GB" sz="800" b="1">
                <a:solidFill>
                  <a:schemeClr val="tx1"/>
                </a:solidFill>
              </a:rPr>
              <a:t>progression</a:t>
            </a:r>
            <a:r>
              <a:rPr lang="en-GB" sz="800">
                <a:solidFill>
                  <a:schemeClr val="tx1"/>
                </a:solidFill>
              </a:rPr>
              <a:t> and include:</a:t>
            </a:r>
          </a:p>
          <a:p>
            <a:pPr marL="171450" indent="-171450">
              <a:buFont typeface="Arial" panose="020B0604020202020204" pitchFamily="34" charset="0"/>
              <a:buChar char="•"/>
            </a:pPr>
            <a:r>
              <a:rPr lang="en-GB" sz="800">
                <a:solidFill>
                  <a:schemeClr val="tx1"/>
                </a:solidFill>
              </a:rPr>
              <a:t>The date of the non-primary diagnosis</a:t>
            </a:r>
          </a:p>
          <a:p>
            <a:r>
              <a:rPr lang="en-GB" sz="800" b="1">
                <a:solidFill>
                  <a:schemeClr val="tx1"/>
                </a:solidFill>
              </a:rPr>
              <a:t>Note: this the diagnosis date of the progression</a:t>
            </a:r>
          </a:p>
          <a:p>
            <a:pPr marL="171450" indent="-171450">
              <a:buFont typeface="Arial" panose="020B0604020202020204" pitchFamily="34" charset="0"/>
              <a:buChar char="•"/>
            </a:pPr>
            <a:r>
              <a:rPr lang="en-GB" sz="800">
                <a:solidFill>
                  <a:schemeClr val="tx1"/>
                </a:solidFill>
              </a:rPr>
              <a:t>Progression ICD</a:t>
            </a:r>
          </a:p>
          <a:p>
            <a:r>
              <a:rPr lang="en-GB" sz="800" b="1">
                <a:solidFill>
                  <a:schemeClr val="tx1"/>
                </a:solidFill>
              </a:rPr>
              <a:t>Note: this the ICD 10 of the original diagnosis</a:t>
            </a:r>
          </a:p>
          <a:p>
            <a:pPr marL="171450" indent="-171450">
              <a:buFont typeface="Arial" panose="020B0604020202020204" pitchFamily="34" charset="0"/>
              <a:buChar char="•"/>
            </a:pPr>
            <a:r>
              <a:rPr lang="en-GB" sz="800">
                <a:solidFill>
                  <a:schemeClr val="tx1"/>
                </a:solidFill>
              </a:rPr>
              <a:t>Metastatic Type (local, regional or distant)</a:t>
            </a:r>
          </a:p>
          <a:p>
            <a:pPr marL="171450" indent="-171450">
              <a:buFont typeface="Arial" panose="020B0604020202020204" pitchFamily="34" charset="0"/>
              <a:buChar char="•"/>
            </a:pPr>
            <a:r>
              <a:rPr lang="en-GB" sz="800">
                <a:solidFill>
                  <a:schemeClr val="tx1"/>
                </a:solidFill>
              </a:rPr>
              <a:t>Metastatic Site</a:t>
            </a:r>
          </a:p>
          <a:p>
            <a:endParaRPr lang="en-GB" sz="800">
              <a:solidFill>
                <a:schemeClr val="tx1"/>
              </a:solidFill>
            </a:endParaRPr>
          </a:p>
        </p:txBody>
      </p:sp>
      <p:sp>
        <p:nvSpPr>
          <p:cNvPr id="25" name="Rectangle 24">
            <a:extLst>
              <a:ext uri="{FF2B5EF4-FFF2-40B4-BE49-F238E27FC236}">
                <a16:creationId xmlns:a16="http://schemas.microsoft.com/office/drawing/2014/main" id="{9A373270-51B3-421F-B3A0-FE3E9C825FB0}"/>
              </a:ext>
            </a:extLst>
          </p:cNvPr>
          <p:cNvSpPr/>
          <p:nvPr/>
        </p:nvSpPr>
        <p:spPr>
          <a:xfrm>
            <a:off x="8931440" y="4699718"/>
            <a:ext cx="2422358" cy="1393392"/>
          </a:xfrm>
          <a:prstGeom prst="rect">
            <a:avLst/>
          </a:prstGeom>
          <a:solidFill>
            <a:schemeClr val="bg1"/>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lIns="180000" tIns="144000" rIns="198000" anchor="t"/>
          <a:lstStyle/>
          <a:p>
            <a:r>
              <a:rPr lang="en-GB" sz="800">
                <a:solidFill>
                  <a:schemeClr val="tx1"/>
                </a:solidFill>
              </a:rPr>
              <a:t>Create a new record for </a:t>
            </a:r>
            <a:r>
              <a:rPr lang="en-GB" sz="800" b="1">
                <a:solidFill>
                  <a:schemeClr val="tx1"/>
                </a:solidFill>
              </a:rPr>
              <a:t>transformation</a:t>
            </a:r>
            <a:r>
              <a:rPr lang="en-GB" sz="800">
                <a:solidFill>
                  <a:schemeClr val="tx1"/>
                </a:solidFill>
              </a:rPr>
              <a:t> and include:</a:t>
            </a:r>
          </a:p>
          <a:p>
            <a:pPr marL="171450" indent="-171450">
              <a:buFont typeface="Arial" panose="020B0604020202020204" pitchFamily="34" charset="0"/>
              <a:buChar char="•"/>
            </a:pPr>
            <a:r>
              <a:rPr lang="en-GB" sz="800">
                <a:solidFill>
                  <a:schemeClr val="tx1"/>
                </a:solidFill>
              </a:rPr>
              <a:t>The date of the non-primary diagnosis</a:t>
            </a:r>
          </a:p>
          <a:p>
            <a:r>
              <a:rPr lang="en-GB" sz="800" b="1">
                <a:solidFill>
                  <a:schemeClr val="tx1"/>
                </a:solidFill>
              </a:rPr>
              <a:t>Note: this the diagnosis date of the transformation</a:t>
            </a:r>
          </a:p>
          <a:p>
            <a:pPr marL="171450" indent="-171450">
              <a:buFont typeface="Arial" panose="020B0604020202020204" pitchFamily="34" charset="0"/>
              <a:buChar char="•"/>
            </a:pPr>
            <a:r>
              <a:rPr lang="en-GB" sz="800">
                <a:solidFill>
                  <a:schemeClr val="tx1"/>
                </a:solidFill>
              </a:rPr>
              <a:t>Morphology ICD 03 Transformation</a:t>
            </a:r>
          </a:p>
          <a:p>
            <a:r>
              <a:rPr lang="en-GB" sz="800">
                <a:solidFill>
                  <a:schemeClr val="tx1"/>
                </a:solidFill>
              </a:rPr>
              <a:t>OR</a:t>
            </a:r>
          </a:p>
          <a:p>
            <a:pPr marL="171450" indent="-171450">
              <a:buFont typeface="Arial" panose="020B0604020202020204" pitchFamily="34" charset="0"/>
              <a:buChar char="•"/>
            </a:pPr>
            <a:r>
              <a:rPr lang="en-GB" sz="800">
                <a:solidFill>
                  <a:schemeClr val="tx1"/>
                </a:solidFill>
              </a:rPr>
              <a:t>Morphology SNOMED transformation</a:t>
            </a:r>
          </a:p>
        </p:txBody>
      </p:sp>
      <p:sp>
        <p:nvSpPr>
          <p:cNvPr id="26" name="Diamond 25">
            <a:extLst>
              <a:ext uri="{FF2B5EF4-FFF2-40B4-BE49-F238E27FC236}">
                <a16:creationId xmlns:a16="http://schemas.microsoft.com/office/drawing/2014/main" id="{BFD03EDE-08E4-4749-B6BC-4965F69A14BE}"/>
              </a:ext>
            </a:extLst>
          </p:cNvPr>
          <p:cNvSpPr/>
          <p:nvPr/>
        </p:nvSpPr>
        <p:spPr>
          <a:xfrm>
            <a:off x="3696815" y="1926803"/>
            <a:ext cx="1738436" cy="1570555"/>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a:t>Is the original diagnosis on your system?</a:t>
            </a:r>
          </a:p>
        </p:txBody>
      </p:sp>
      <p:cxnSp>
        <p:nvCxnSpPr>
          <p:cNvPr id="28" name="Connector: Elbow 27">
            <a:extLst>
              <a:ext uri="{FF2B5EF4-FFF2-40B4-BE49-F238E27FC236}">
                <a16:creationId xmlns:a16="http://schemas.microsoft.com/office/drawing/2014/main" id="{08E63C12-BA9E-4224-B402-8A95407ABD9F}"/>
              </a:ext>
            </a:extLst>
          </p:cNvPr>
          <p:cNvCxnSpPr>
            <a:cxnSpLocks/>
            <a:stCxn id="9" idx="2"/>
          </p:cNvCxnSpPr>
          <p:nvPr/>
        </p:nvCxnSpPr>
        <p:spPr>
          <a:xfrm rot="16200000" flipH="1">
            <a:off x="3505445" y="1952215"/>
            <a:ext cx="594638" cy="373526"/>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77DDE25A-9DC4-456F-AA50-A79C90AF9F89}"/>
              </a:ext>
            </a:extLst>
          </p:cNvPr>
          <p:cNvCxnSpPr>
            <a:cxnSpLocks/>
            <a:stCxn id="8" idx="2"/>
          </p:cNvCxnSpPr>
          <p:nvPr/>
        </p:nvCxnSpPr>
        <p:spPr>
          <a:xfrm>
            <a:off x="1701565" y="1841659"/>
            <a:ext cx="0" cy="181947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136760C3-FCE3-4DB4-BB72-9E82F4980786}"/>
              </a:ext>
            </a:extLst>
          </p:cNvPr>
          <p:cNvSpPr txBox="1"/>
          <p:nvPr/>
        </p:nvSpPr>
        <p:spPr>
          <a:xfrm>
            <a:off x="3078502" y="2865584"/>
            <a:ext cx="518662" cy="477093"/>
          </a:xfrm>
          <a:prstGeom prst="rect">
            <a:avLst/>
          </a:prstGeom>
          <a:solidFill>
            <a:srgbClr val="425563"/>
          </a:solidFill>
        </p:spPr>
        <p:txBody>
          <a:bodyPr wrap="square" rtlCol="0" anchor="ctr">
            <a:noAutofit/>
          </a:bodyPr>
          <a:lstStyle/>
          <a:p>
            <a:pPr algn="ctr"/>
            <a:r>
              <a:rPr lang="en-GB" sz="1200">
                <a:solidFill>
                  <a:schemeClr val="bg1"/>
                </a:solidFill>
              </a:rPr>
              <a:t>Yes</a:t>
            </a:r>
          </a:p>
        </p:txBody>
      </p:sp>
      <p:sp>
        <p:nvSpPr>
          <p:cNvPr id="36" name="TextBox 35">
            <a:extLst>
              <a:ext uri="{FF2B5EF4-FFF2-40B4-BE49-F238E27FC236}">
                <a16:creationId xmlns:a16="http://schemas.microsoft.com/office/drawing/2014/main" id="{45A9DA9C-FF49-4DDF-8D8F-5A5F71AF8A0A}"/>
              </a:ext>
            </a:extLst>
          </p:cNvPr>
          <p:cNvSpPr txBox="1"/>
          <p:nvPr/>
        </p:nvSpPr>
        <p:spPr>
          <a:xfrm>
            <a:off x="5516175" y="2865585"/>
            <a:ext cx="518662" cy="477093"/>
          </a:xfrm>
          <a:prstGeom prst="rect">
            <a:avLst/>
          </a:prstGeom>
          <a:solidFill>
            <a:srgbClr val="425563"/>
          </a:solidFill>
        </p:spPr>
        <p:txBody>
          <a:bodyPr wrap="square" rtlCol="0" anchor="ctr">
            <a:noAutofit/>
          </a:bodyPr>
          <a:lstStyle/>
          <a:p>
            <a:pPr algn="ctr"/>
            <a:r>
              <a:rPr lang="en-GB" sz="1200">
                <a:solidFill>
                  <a:schemeClr val="bg1"/>
                </a:solidFill>
              </a:rPr>
              <a:t>No</a:t>
            </a:r>
          </a:p>
        </p:txBody>
      </p:sp>
      <p:cxnSp>
        <p:nvCxnSpPr>
          <p:cNvPr id="41" name="Straight Arrow Connector 40">
            <a:extLst>
              <a:ext uri="{FF2B5EF4-FFF2-40B4-BE49-F238E27FC236}">
                <a16:creationId xmlns:a16="http://schemas.microsoft.com/office/drawing/2014/main" id="{C723FF74-7234-4483-93EE-EAC48873318F}"/>
              </a:ext>
            </a:extLst>
          </p:cNvPr>
          <p:cNvCxnSpPr>
            <a:cxnSpLocks/>
            <a:endCxn id="43" idx="0"/>
          </p:cNvCxnSpPr>
          <p:nvPr/>
        </p:nvCxnSpPr>
        <p:spPr>
          <a:xfrm flipH="1">
            <a:off x="7444872" y="1844310"/>
            <a:ext cx="2" cy="140894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CEA1622F-948F-4D66-9A52-284AF94E2BD3}"/>
              </a:ext>
            </a:extLst>
          </p:cNvPr>
          <p:cNvSpPr txBox="1"/>
          <p:nvPr/>
        </p:nvSpPr>
        <p:spPr>
          <a:xfrm>
            <a:off x="6233693" y="3253250"/>
            <a:ext cx="2422358" cy="477093"/>
          </a:xfrm>
          <a:prstGeom prst="rect">
            <a:avLst/>
          </a:prstGeom>
          <a:solidFill>
            <a:schemeClr val="accent1"/>
          </a:solidFill>
        </p:spPr>
        <p:txBody>
          <a:bodyPr wrap="square" rtlCol="0" anchor="ctr">
            <a:noAutofit/>
          </a:bodyPr>
          <a:lstStyle/>
          <a:p>
            <a:pPr algn="ctr"/>
            <a:r>
              <a:rPr lang="en-GB" sz="1200">
                <a:solidFill>
                  <a:schemeClr val="bg1"/>
                </a:solidFill>
              </a:rPr>
              <a:t>Option 2 Non-Primary Pathway</a:t>
            </a:r>
          </a:p>
        </p:txBody>
      </p:sp>
      <p:cxnSp>
        <p:nvCxnSpPr>
          <p:cNvPr id="60" name="Connector: Elbow 59">
            <a:extLst>
              <a:ext uri="{FF2B5EF4-FFF2-40B4-BE49-F238E27FC236}">
                <a16:creationId xmlns:a16="http://schemas.microsoft.com/office/drawing/2014/main" id="{5DE3F86F-5C95-4BD3-B85F-D94F064CEBBD}"/>
              </a:ext>
            </a:extLst>
          </p:cNvPr>
          <p:cNvCxnSpPr>
            <a:cxnSpLocks/>
            <a:stCxn id="11" idx="2"/>
          </p:cNvCxnSpPr>
          <p:nvPr/>
        </p:nvCxnSpPr>
        <p:spPr>
          <a:xfrm rot="5400000">
            <a:off x="5038866" y="1944726"/>
            <a:ext cx="594638" cy="388504"/>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5" name="Connector: Elbow 64">
            <a:extLst>
              <a:ext uri="{FF2B5EF4-FFF2-40B4-BE49-F238E27FC236}">
                <a16:creationId xmlns:a16="http://schemas.microsoft.com/office/drawing/2014/main" id="{80D621C5-8FCB-428A-A1AD-1F4FE4712405}"/>
              </a:ext>
            </a:extLst>
          </p:cNvPr>
          <p:cNvCxnSpPr>
            <a:cxnSpLocks/>
            <a:stCxn id="36" idx="2"/>
            <a:endCxn id="43" idx="1"/>
          </p:cNvCxnSpPr>
          <p:nvPr/>
        </p:nvCxnSpPr>
        <p:spPr>
          <a:xfrm rot="16200000" flipH="1">
            <a:off x="5930040" y="3188143"/>
            <a:ext cx="149119" cy="458187"/>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9" name="Straight Arrow Connector 78">
            <a:extLst>
              <a:ext uri="{FF2B5EF4-FFF2-40B4-BE49-F238E27FC236}">
                <a16:creationId xmlns:a16="http://schemas.microsoft.com/office/drawing/2014/main" id="{AFEE5DDD-F647-44CA-B633-F3AA9634736D}"/>
              </a:ext>
            </a:extLst>
          </p:cNvPr>
          <p:cNvCxnSpPr>
            <a:endCxn id="36" idx="1"/>
          </p:cNvCxnSpPr>
          <p:nvPr/>
        </p:nvCxnSpPr>
        <p:spPr>
          <a:xfrm>
            <a:off x="5002924" y="3104131"/>
            <a:ext cx="513251"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0" name="Straight Arrow Connector 79">
            <a:extLst>
              <a:ext uri="{FF2B5EF4-FFF2-40B4-BE49-F238E27FC236}">
                <a16:creationId xmlns:a16="http://schemas.microsoft.com/office/drawing/2014/main" id="{77FD53D8-40A2-4D9E-9050-E9BC018322FF}"/>
              </a:ext>
            </a:extLst>
          </p:cNvPr>
          <p:cNvCxnSpPr>
            <a:cxnSpLocks/>
          </p:cNvCxnSpPr>
          <p:nvPr/>
        </p:nvCxnSpPr>
        <p:spPr>
          <a:xfrm flipH="1">
            <a:off x="3597164" y="3097199"/>
            <a:ext cx="513251"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2" name="Connector: Elbow 81">
            <a:extLst>
              <a:ext uri="{FF2B5EF4-FFF2-40B4-BE49-F238E27FC236}">
                <a16:creationId xmlns:a16="http://schemas.microsoft.com/office/drawing/2014/main" id="{DDBC3ED7-724C-4628-9711-2315999FD781}"/>
              </a:ext>
            </a:extLst>
          </p:cNvPr>
          <p:cNvCxnSpPr>
            <a:stCxn id="35" idx="1"/>
            <a:endCxn id="13" idx="0"/>
          </p:cNvCxnSpPr>
          <p:nvPr/>
        </p:nvCxnSpPr>
        <p:spPr>
          <a:xfrm rot="10800000" flipV="1">
            <a:off x="2049380" y="3104130"/>
            <a:ext cx="1029123" cy="556999"/>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4" name="Straight Arrow Connector 83">
            <a:extLst>
              <a:ext uri="{FF2B5EF4-FFF2-40B4-BE49-F238E27FC236}">
                <a16:creationId xmlns:a16="http://schemas.microsoft.com/office/drawing/2014/main" id="{508760B2-B32B-4FCC-B965-58D27E5382FA}"/>
              </a:ext>
            </a:extLst>
          </p:cNvPr>
          <p:cNvCxnSpPr>
            <a:cxnSpLocks/>
            <a:endCxn id="15" idx="0"/>
          </p:cNvCxnSpPr>
          <p:nvPr/>
        </p:nvCxnSpPr>
        <p:spPr>
          <a:xfrm>
            <a:off x="7440587" y="3756700"/>
            <a:ext cx="4285" cy="46592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6" name="Connector: Elbow 85">
            <a:extLst>
              <a:ext uri="{FF2B5EF4-FFF2-40B4-BE49-F238E27FC236}">
                <a16:creationId xmlns:a16="http://schemas.microsoft.com/office/drawing/2014/main" id="{15FF3C66-21C9-4905-9340-C09B66570F55}"/>
              </a:ext>
            </a:extLst>
          </p:cNvPr>
          <p:cNvCxnSpPr>
            <a:cxnSpLocks/>
            <a:endCxn id="14" idx="0"/>
          </p:cNvCxnSpPr>
          <p:nvPr/>
        </p:nvCxnSpPr>
        <p:spPr>
          <a:xfrm rot="10800000" flipV="1">
            <a:off x="4747125" y="3968886"/>
            <a:ext cx="2693462" cy="253737"/>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9" name="Connector: Elbow 88">
            <a:extLst>
              <a:ext uri="{FF2B5EF4-FFF2-40B4-BE49-F238E27FC236}">
                <a16:creationId xmlns:a16="http://schemas.microsoft.com/office/drawing/2014/main" id="{98F886E1-5779-4A7C-B9AA-6CAB63C07097}"/>
              </a:ext>
            </a:extLst>
          </p:cNvPr>
          <p:cNvCxnSpPr>
            <a:cxnSpLocks/>
          </p:cNvCxnSpPr>
          <p:nvPr/>
        </p:nvCxnSpPr>
        <p:spPr>
          <a:xfrm rot="10800000" flipH="1" flipV="1">
            <a:off x="7440586" y="3976335"/>
            <a:ext cx="2693462" cy="253737"/>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4" name="Oval 33">
            <a:extLst>
              <a:ext uri="{FF2B5EF4-FFF2-40B4-BE49-F238E27FC236}">
                <a16:creationId xmlns:a16="http://schemas.microsoft.com/office/drawing/2014/main" id="{11AB7A05-E3BA-4662-9797-0EF1456069FB}"/>
              </a:ext>
            </a:extLst>
          </p:cNvPr>
          <p:cNvSpPr/>
          <p:nvPr/>
        </p:nvSpPr>
        <p:spPr>
          <a:xfrm rot="5400000">
            <a:off x="3815606" y="3742600"/>
            <a:ext cx="1863038" cy="2837983"/>
          </a:xfrm>
          <a:prstGeom prst="ellipse">
            <a:avLst/>
          </a:prstGeom>
          <a:noFill/>
          <a:ln w="38100">
            <a:solidFill>
              <a:srgbClr val="4255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Oval 36">
            <a:extLst>
              <a:ext uri="{FF2B5EF4-FFF2-40B4-BE49-F238E27FC236}">
                <a16:creationId xmlns:a16="http://schemas.microsoft.com/office/drawing/2014/main" id="{B3F3153D-E001-465B-B275-0735CCC14222}"/>
              </a:ext>
            </a:extLst>
          </p:cNvPr>
          <p:cNvSpPr/>
          <p:nvPr/>
        </p:nvSpPr>
        <p:spPr>
          <a:xfrm>
            <a:off x="6157165" y="1195018"/>
            <a:ext cx="2589531" cy="3018901"/>
          </a:xfrm>
          <a:prstGeom prst="ellipse">
            <a:avLst/>
          </a:prstGeom>
          <a:noFill/>
          <a:ln w="38100">
            <a:solidFill>
              <a:srgbClr val="4255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Audio 9">
            <a:hlinkClick r:id="" action="ppaction://media"/>
            <a:extLst>
              <a:ext uri="{FF2B5EF4-FFF2-40B4-BE49-F238E27FC236}">
                <a16:creationId xmlns:a16="http://schemas.microsoft.com/office/drawing/2014/main" id="{55500163-5335-BD52-B303-B9D16082B072}"/>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4271319590"/>
      </p:ext>
    </p:extLst>
  </p:cSld>
  <p:clrMapOvr>
    <a:masterClrMapping/>
  </p:clrMapOvr>
  <mc:AlternateContent xmlns:mc="http://schemas.openxmlformats.org/markup-compatibility/2006" xmlns:p14="http://schemas.microsoft.com/office/powerpoint/2010/main">
    <mc:Choice Requires="p14">
      <p:transition spd="slow" p14:dur="2000" advTm="13907"/>
    </mc:Choice>
    <mc:Fallback xmlns="">
      <p:transition spd="slow" advTm="1390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7E4FA7C-29FD-66EA-B0E7-241270799463}"/>
              </a:ext>
            </a:extLst>
          </p:cNvPr>
          <p:cNvSpPr>
            <a:spLocks noGrp="1"/>
          </p:cNvSpPr>
          <p:nvPr>
            <p:ph idx="1"/>
          </p:nvPr>
        </p:nvSpPr>
        <p:spPr/>
        <p:txBody>
          <a:bodyPr>
            <a:normAutofit/>
          </a:bodyPr>
          <a:lstStyle/>
          <a:p>
            <a:pPr marL="0" indent="0">
              <a:buNone/>
            </a:pPr>
            <a:r>
              <a:rPr lang="en-GB" sz="1800" b="1" dirty="0"/>
              <a:t>All Non-Primary:</a:t>
            </a:r>
          </a:p>
          <a:p>
            <a:r>
              <a:rPr lang="en-GB" sz="1800" dirty="0"/>
              <a:t>Date of Non-Primary Cancer Diagnosis (Clinically Agreed)</a:t>
            </a:r>
          </a:p>
          <a:p>
            <a:r>
              <a:rPr lang="en-GB" sz="1800" dirty="0"/>
              <a:t>Original Primary Diagnosis (ICD)</a:t>
            </a:r>
          </a:p>
          <a:p>
            <a:r>
              <a:rPr lang="en-GB" sz="1800" dirty="0"/>
              <a:t>Metastatic Type</a:t>
            </a:r>
          </a:p>
          <a:p>
            <a:r>
              <a:rPr lang="en-GB" sz="1800" dirty="0"/>
              <a:t>Metastatic Site </a:t>
            </a:r>
          </a:p>
          <a:p>
            <a:r>
              <a:rPr lang="en-GB" sz="1800" dirty="0"/>
              <a:t>Palliative Care Specialist Seen Indicator</a:t>
            </a:r>
          </a:p>
          <a:p>
            <a:r>
              <a:rPr lang="en-GB" sz="1800" dirty="0"/>
              <a:t>Method of Detection</a:t>
            </a:r>
          </a:p>
          <a:p>
            <a:pPr marL="0" indent="0">
              <a:buNone/>
            </a:pPr>
            <a:r>
              <a:rPr lang="en-GB" sz="1800" b="1" dirty="0"/>
              <a:t>Transformations:</a:t>
            </a:r>
          </a:p>
          <a:p>
            <a:r>
              <a:rPr lang="en-GB" sz="1800" dirty="0"/>
              <a:t>Morphology (ICD-O-3) Transformation</a:t>
            </a:r>
          </a:p>
          <a:p>
            <a:r>
              <a:rPr lang="en-GB" sz="1800" dirty="0"/>
              <a:t>Morphology (SNOMED) Transformation</a:t>
            </a:r>
          </a:p>
          <a:p>
            <a:r>
              <a:rPr lang="en-GB" sz="1800" dirty="0"/>
              <a:t>SNOMED Version Current (Transformation)</a:t>
            </a:r>
          </a:p>
        </p:txBody>
      </p:sp>
      <p:sp>
        <p:nvSpPr>
          <p:cNvPr id="2" name="Title 1">
            <a:extLst>
              <a:ext uri="{FF2B5EF4-FFF2-40B4-BE49-F238E27FC236}">
                <a16:creationId xmlns:a16="http://schemas.microsoft.com/office/drawing/2014/main" id="{DEF59EA7-A403-6354-4E1D-D23D8A6978AF}"/>
              </a:ext>
            </a:extLst>
          </p:cNvPr>
          <p:cNvSpPr>
            <a:spLocks noGrp="1"/>
          </p:cNvSpPr>
          <p:nvPr>
            <p:ph type="title"/>
          </p:nvPr>
        </p:nvSpPr>
        <p:spPr/>
        <p:txBody>
          <a:bodyPr/>
          <a:lstStyle/>
          <a:p>
            <a:r>
              <a:rPr lang="en-GB"/>
              <a:t>Non-Primary Dataset</a:t>
            </a:r>
          </a:p>
        </p:txBody>
      </p:sp>
      <p:sp>
        <p:nvSpPr>
          <p:cNvPr id="4" name="Date Placeholder 3">
            <a:extLst>
              <a:ext uri="{FF2B5EF4-FFF2-40B4-BE49-F238E27FC236}">
                <a16:creationId xmlns:a16="http://schemas.microsoft.com/office/drawing/2014/main" id="{D1BA045C-20E8-F5D3-ECAD-36D3581A1BFC}"/>
              </a:ext>
            </a:extLst>
          </p:cNvPr>
          <p:cNvSpPr>
            <a:spLocks noGrp="1"/>
          </p:cNvSpPr>
          <p:nvPr>
            <p:ph type="dt" sz="half" idx="10"/>
          </p:nvPr>
        </p:nvSpPr>
        <p:spPr/>
        <p:txBody>
          <a:bodyPr/>
          <a:lstStyle/>
          <a:p>
            <a:fld id="{F0047545-05D9-4679-8C04-5ACF96FDFEB0}" type="datetime1">
              <a:rPr lang="en-GB" smtClean="0"/>
              <a:t>27/03/2025</a:t>
            </a:fld>
            <a:endParaRPr lang="en-GB"/>
          </a:p>
        </p:txBody>
      </p:sp>
      <p:sp>
        <p:nvSpPr>
          <p:cNvPr id="6" name="Slide Number Placeholder 5">
            <a:extLst>
              <a:ext uri="{FF2B5EF4-FFF2-40B4-BE49-F238E27FC236}">
                <a16:creationId xmlns:a16="http://schemas.microsoft.com/office/drawing/2014/main" id="{27B37975-7597-35B2-0E44-981A5364B21E}"/>
              </a:ext>
            </a:extLst>
          </p:cNvPr>
          <p:cNvSpPr>
            <a:spLocks noGrp="1"/>
          </p:cNvSpPr>
          <p:nvPr>
            <p:ph type="sldNum" sz="quarter" idx="12"/>
          </p:nvPr>
        </p:nvSpPr>
        <p:spPr/>
        <p:txBody>
          <a:bodyPr/>
          <a:lstStyle/>
          <a:p>
            <a:fld id="{B33FDC71-8906-4088-9FB1-76CBC632085F}" type="slidenum">
              <a:rPr lang="en-GB" smtClean="0"/>
              <a:t>12</a:t>
            </a:fld>
            <a:endParaRPr lang="en-GB"/>
          </a:p>
        </p:txBody>
      </p:sp>
      <p:sp>
        <p:nvSpPr>
          <p:cNvPr id="7" name="Footer Placeholder 4">
            <a:extLst>
              <a:ext uri="{FF2B5EF4-FFF2-40B4-BE49-F238E27FC236}">
                <a16:creationId xmlns:a16="http://schemas.microsoft.com/office/drawing/2014/main" id="{E8FEA64A-3466-86BE-55F6-BB083AF4198D}"/>
              </a:ext>
            </a:extLst>
          </p:cNvPr>
          <p:cNvSpPr>
            <a:spLocks noGrp="1"/>
          </p:cNvSpPr>
          <p:nvPr>
            <p:ph type="ftr" sz="quarter" idx="11"/>
          </p:nvPr>
        </p:nvSpPr>
        <p:spPr>
          <a:xfrm>
            <a:off x="838200" y="6484169"/>
            <a:ext cx="7145594" cy="373831"/>
          </a:xfrm>
        </p:spPr>
        <p:txBody>
          <a:bodyPr/>
          <a:lstStyle/>
          <a:p>
            <a:r>
              <a:rPr lang="en-GB" dirty="0"/>
              <a:t>© 2023 National Disease Registration Service (NDRS). All Rights Reserved</a:t>
            </a:r>
          </a:p>
        </p:txBody>
      </p:sp>
      <p:pic>
        <p:nvPicPr>
          <p:cNvPr id="8" name="Audio 7">
            <a:hlinkClick r:id="" action="ppaction://media"/>
            <a:extLst>
              <a:ext uri="{FF2B5EF4-FFF2-40B4-BE49-F238E27FC236}">
                <a16:creationId xmlns:a16="http://schemas.microsoft.com/office/drawing/2014/main" id="{4436CDE0-432B-B44A-4CB9-914B31F7FF58}"/>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4087519190"/>
      </p:ext>
    </p:extLst>
  </p:cSld>
  <p:clrMapOvr>
    <a:masterClrMapping/>
  </p:clrMapOvr>
  <mc:AlternateContent xmlns:mc="http://schemas.openxmlformats.org/markup-compatibility/2006" xmlns:p14="http://schemas.microsoft.com/office/powerpoint/2010/main">
    <mc:Choice Requires="p14">
      <p:transition spd="slow" p14:dur="2000" advTm="10164"/>
    </mc:Choice>
    <mc:Fallback xmlns="">
      <p:transition spd="slow" advTm="1016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stomShape 7">
            <a:extLst>
              <a:ext uri="{FF2B5EF4-FFF2-40B4-BE49-F238E27FC236}">
                <a16:creationId xmlns:a16="http://schemas.microsoft.com/office/drawing/2014/main" id="{EB96AA4F-2DE8-F9EB-D81F-BE11593548AE}"/>
              </a:ext>
            </a:extLst>
          </p:cNvPr>
          <p:cNvSpPr/>
          <p:nvPr/>
        </p:nvSpPr>
        <p:spPr>
          <a:xfrm>
            <a:off x="744926" y="2583510"/>
            <a:ext cx="2138949" cy="511560"/>
          </a:xfrm>
          <a:prstGeom prst="rect">
            <a:avLst/>
          </a:prstGeom>
          <a:solidFill>
            <a:schemeClr val="bg1">
              <a:lumMod val="85000"/>
            </a:schemeClr>
          </a:solidFill>
          <a:ln w="93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endParaRPr lang="en-GB" sz="1600" b="0" strike="noStrike" spc="-1">
              <a:latin typeface="Arial"/>
            </a:endParaRPr>
          </a:p>
        </p:txBody>
      </p:sp>
      <p:sp>
        <p:nvSpPr>
          <p:cNvPr id="3" name="Content Placeholder 2">
            <a:extLst>
              <a:ext uri="{FF2B5EF4-FFF2-40B4-BE49-F238E27FC236}">
                <a16:creationId xmlns:a16="http://schemas.microsoft.com/office/drawing/2014/main" id="{77E4FA7C-29FD-66EA-B0E7-241270799463}"/>
              </a:ext>
            </a:extLst>
          </p:cNvPr>
          <p:cNvSpPr>
            <a:spLocks noGrp="1"/>
          </p:cNvSpPr>
          <p:nvPr>
            <p:ph idx="1"/>
          </p:nvPr>
        </p:nvSpPr>
        <p:spPr/>
        <p:txBody>
          <a:bodyPr>
            <a:normAutofit/>
          </a:bodyPr>
          <a:lstStyle/>
          <a:p>
            <a:pPr marL="0" indent="0">
              <a:buNone/>
            </a:pPr>
            <a:r>
              <a:rPr lang="en-GB" sz="1800" b="1" dirty="0"/>
              <a:t>All Non-Primary:</a:t>
            </a:r>
          </a:p>
          <a:p>
            <a:r>
              <a:rPr lang="en-GB" sz="1800" dirty="0"/>
              <a:t>Date of Non-Primary Cancer Diagnosis (Clinically Agreed)</a:t>
            </a:r>
          </a:p>
          <a:p>
            <a:r>
              <a:rPr lang="en-GB" sz="1800" dirty="0"/>
              <a:t>Original Primary Diagnosis (ICD)</a:t>
            </a:r>
          </a:p>
          <a:p>
            <a:r>
              <a:rPr lang="en-GB" sz="1800" dirty="0"/>
              <a:t>Metastatic Type</a:t>
            </a:r>
          </a:p>
          <a:p>
            <a:r>
              <a:rPr lang="en-GB" sz="1800" dirty="0"/>
              <a:t>Metastatic Site </a:t>
            </a:r>
          </a:p>
          <a:p>
            <a:r>
              <a:rPr lang="en-GB" sz="1800" dirty="0"/>
              <a:t>Palliative Care Specialist Seen Indicator</a:t>
            </a:r>
          </a:p>
          <a:p>
            <a:r>
              <a:rPr lang="en-GB" sz="1800" dirty="0"/>
              <a:t>Method of Detection</a:t>
            </a:r>
          </a:p>
          <a:p>
            <a:pPr marL="0" indent="0">
              <a:buNone/>
            </a:pPr>
            <a:r>
              <a:rPr lang="en-GB" sz="1800" b="1" dirty="0"/>
              <a:t>Transformations:</a:t>
            </a:r>
          </a:p>
          <a:p>
            <a:r>
              <a:rPr lang="en-GB" sz="1800" dirty="0"/>
              <a:t>Morphology (ICD-O-3) Transformation</a:t>
            </a:r>
          </a:p>
          <a:p>
            <a:r>
              <a:rPr lang="en-GB" sz="1800" dirty="0"/>
              <a:t>Morphology (SNOMED) Transformation</a:t>
            </a:r>
          </a:p>
          <a:p>
            <a:r>
              <a:rPr lang="en-GB" sz="1800" dirty="0"/>
              <a:t>SNOMED Version Current (Transformation)</a:t>
            </a:r>
          </a:p>
        </p:txBody>
      </p:sp>
      <p:sp>
        <p:nvSpPr>
          <p:cNvPr id="2" name="Title 1">
            <a:extLst>
              <a:ext uri="{FF2B5EF4-FFF2-40B4-BE49-F238E27FC236}">
                <a16:creationId xmlns:a16="http://schemas.microsoft.com/office/drawing/2014/main" id="{DEF59EA7-A403-6354-4E1D-D23D8A6978AF}"/>
              </a:ext>
            </a:extLst>
          </p:cNvPr>
          <p:cNvSpPr>
            <a:spLocks noGrp="1"/>
          </p:cNvSpPr>
          <p:nvPr>
            <p:ph type="title"/>
          </p:nvPr>
        </p:nvSpPr>
        <p:spPr/>
        <p:txBody>
          <a:bodyPr/>
          <a:lstStyle/>
          <a:p>
            <a:r>
              <a:rPr lang="en-GB"/>
              <a:t>Non-Primary Dataset</a:t>
            </a:r>
          </a:p>
        </p:txBody>
      </p:sp>
      <p:sp>
        <p:nvSpPr>
          <p:cNvPr id="4" name="Date Placeholder 3">
            <a:extLst>
              <a:ext uri="{FF2B5EF4-FFF2-40B4-BE49-F238E27FC236}">
                <a16:creationId xmlns:a16="http://schemas.microsoft.com/office/drawing/2014/main" id="{D1BA045C-20E8-F5D3-ECAD-36D3581A1BFC}"/>
              </a:ext>
            </a:extLst>
          </p:cNvPr>
          <p:cNvSpPr>
            <a:spLocks noGrp="1"/>
          </p:cNvSpPr>
          <p:nvPr>
            <p:ph type="dt" sz="half" idx="10"/>
          </p:nvPr>
        </p:nvSpPr>
        <p:spPr/>
        <p:txBody>
          <a:bodyPr/>
          <a:lstStyle/>
          <a:p>
            <a:fld id="{F0047545-05D9-4679-8C04-5ACF96FDFEB0}" type="datetime1">
              <a:rPr lang="en-GB" smtClean="0"/>
              <a:t>27/03/2025</a:t>
            </a:fld>
            <a:endParaRPr lang="en-GB"/>
          </a:p>
        </p:txBody>
      </p:sp>
      <p:sp>
        <p:nvSpPr>
          <p:cNvPr id="6" name="Slide Number Placeholder 5">
            <a:extLst>
              <a:ext uri="{FF2B5EF4-FFF2-40B4-BE49-F238E27FC236}">
                <a16:creationId xmlns:a16="http://schemas.microsoft.com/office/drawing/2014/main" id="{27B37975-7597-35B2-0E44-981A5364B21E}"/>
              </a:ext>
            </a:extLst>
          </p:cNvPr>
          <p:cNvSpPr>
            <a:spLocks noGrp="1"/>
          </p:cNvSpPr>
          <p:nvPr>
            <p:ph type="sldNum" sz="quarter" idx="12"/>
          </p:nvPr>
        </p:nvSpPr>
        <p:spPr/>
        <p:txBody>
          <a:bodyPr/>
          <a:lstStyle/>
          <a:p>
            <a:fld id="{B33FDC71-8906-4088-9FB1-76CBC632085F}" type="slidenum">
              <a:rPr lang="en-GB" smtClean="0"/>
              <a:t>13</a:t>
            </a:fld>
            <a:endParaRPr lang="en-GB"/>
          </a:p>
        </p:txBody>
      </p:sp>
      <p:sp>
        <p:nvSpPr>
          <p:cNvPr id="7" name="CustomShape 4">
            <a:extLst>
              <a:ext uri="{FF2B5EF4-FFF2-40B4-BE49-F238E27FC236}">
                <a16:creationId xmlns:a16="http://schemas.microsoft.com/office/drawing/2014/main" id="{932AE3F8-82EE-2192-8CB2-D3461CB7F963}"/>
              </a:ext>
            </a:extLst>
          </p:cNvPr>
          <p:cNvSpPr/>
          <p:nvPr/>
        </p:nvSpPr>
        <p:spPr>
          <a:xfrm>
            <a:off x="7827090" y="3171614"/>
            <a:ext cx="2743199" cy="511560"/>
          </a:xfrm>
          <a:prstGeom prst="rect">
            <a:avLst/>
          </a:prstGeom>
          <a:solidFill>
            <a:srgbClr val="00AE9E"/>
          </a:solidFill>
          <a:ln w="93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r>
              <a:rPr lang="en-GB" sz="1600" b="1" strike="noStrike" spc="-1">
                <a:solidFill>
                  <a:srgbClr val="FFFFFF"/>
                </a:solidFill>
                <a:latin typeface="Arial"/>
              </a:rPr>
              <a:t>Distant</a:t>
            </a:r>
            <a:endParaRPr lang="en-GB" sz="1600" b="0" strike="noStrike" spc="-1">
              <a:latin typeface="Arial"/>
            </a:endParaRPr>
          </a:p>
        </p:txBody>
      </p:sp>
      <p:sp>
        <p:nvSpPr>
          <p:cNvPr id="8" name="CustomShape 5">
            <a:extLst>
              <a:ext uri="{FF2B5EF4-FFF2-40B4-BE49-F238E27FC236}">
                <a16:creationId xmlns:a16="http://schemas.microsoft.com/office/drawing/2014/main" id="{D71F8C73-F38E-9B63-ED16-272B37AAC93D}"/>
              </a:ext>
            </a:extLst>
          </p:cNvPr>
          <p:cNvSpPr/>
          <p:nvPr/>
        </p:nvSpPr>
        <p:spPr>
          <a:xfrm>
            <a:off x="7827091" y="2538598"/>
            <a:ext cx="2743200" cy="511560"/>
          </a:xfrm>
          <a:prstGeom prst="rect">
            <a:avLst/>
          </a:prstGeom>
          <a:solidFill>
            <a:srgbClr val="00AE9E"/>
          </a:solidFill>
          <a:ln w="93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r>
              <a:rPr lang="en-GB" sz="1600" b="1" strike="noStrike" spc="-1">
                <a:solidFill>
                  <a:srgbClr val="FFFFFF"/>
                </a:solidFill>
                <a:latin typeface="Arial"/>
              </a:rPr>
              <a:t>Regional</a:t>
            </a:r>
            <a:endParaRPr lang="en-GB" sz="1600" b="0" strike="noStrike" spc="-1">
              <a:latin typeface="Arial"/>
            </a:endParaRPr>
          </a:p>
        </p:txBody>
      </p:sp>
      <p:sp>
        <p:nvSpPr>
          <p:cNvPr id="9" name="CustomShape 6">
            <a:extLst>
              <a:ext uri="{FF2B5EF4-FFF2-40B4-BE49-F238E27FC236}">
                <a16:creationId xmlns:a16="http://schemas.microsoft.com/office/drawing/2014/main" id="{34314DEB-CA63-9CB0-1606-62FBA845A7C1}"/>
              </a:ext>
            </a:extLst>
          </p:cNvPr>
          <p:cNvSpPr/>
          <p:nvPr/>
        </p:nvSpPr>
        <p:spPr>
          <a:xfrm>
            <a:off x="7827092" y="1915353"/>
            <a:ext cx="2743200" cy="511560"/>
          </a:xfrm>
          <a:prstGeom prst="rect">
            <a:avLst/>
          </a:prstGeom>
          <a:solidFill>
            <a:srgbClr val="00AE9E"/>
          </a:solidFill>
          <a:ln w="93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r>
              <a:rPr lang="en-GB" sz="1600" b="1" strike="noStrike" spc="-1">
                <a:solidFill>
                  <a:srgbClr val="FFFFFF"/>
                </a:solidFill>
                <a:latin typeface="Arial"/>
              </a:rPr>
              <a:t>Local</a:t>
            </a:r>
            <a:endParaRPr lang="en-GB" sz="1600" b="0" strike="noStrike" spc="-1">
              <a:latin typeface="Arial"/>
            </a:endParaRPr>
          </a:p>
        </p:txBody>
      </p:sp>
      <p:cxnSp>
        <p:nvCxnSpPr>
          <p:cNvPr id="12" name="Straight Connector 11">
            <a:extLst>
              <a:ext uri="{FF2B5EF4-FFF2-40B4-BE49-F238E27FC236}">
                <a16:creationId xmlns:a16="http://schemas.microsoft.com/office/drawing/2014/main" id="{5CF7DCF4-A6E3-D143-46B4-C11409ADB42A}"/>
              </a:ext>
            </a:extLst>
          </p:cNvPr>
          <p:cNvCxnSpPr>
            <a:cxnSpLocks/>
          </p:cNvCxnSpPr>
          <p:nvPr/>
        </p:nvCxnSpPr>
        <p:spPr>
          <a:xfrm>
            <a:off x="2883875" y="2852496"/>
            <a:ext cx="4783540" cy="0"/>
          </a:xfrm>
          <a:prstGeom prst="line">
            <a:avLst/>
          </a:prstGeom>
          <a:ln w="38100">
            <a:headEnd type="ova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1A8DD6F7-B220-B333-F641-E0B3B4736D14}"/>
              </a:ext>
            </a:extLst>
          </p:cNvPr>
          <p:cNvCxnSpPr>
            <a:cxnSpLocks/>
          </p:cNvCxnSpPr>
          <p:nvPr/>
        </p:nvCxnSpPr>
        <p:spPr>
          <a:xfrm>
            <a:off x="7676513" y="1915353"/>
            <a:ext cx="0" cy="1767821"/>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1" name="Footer Placeholder 4">
            <a:extLst>
              <a:ext uri="{FF2B5EF4-FFF2-40B4-BE49-F238E27FC236}">
                <a16:creationId xmlns:a16="http://schemas.microsoft.com/office/drawing/2014/main" id="{093C5268-3B7E-389B-5C19-F70BE19C0847}"/>
              </a:ext>
            </a:extLst>
          </p:cNvPr>
          <p:cNvSpPr>
            <a:spLocks noGrp="1"/>
          </p:cNvSpPr>
          <p:nvPr>
            <p:ph type="ftr" sz="quarter" idx="11"/>
          </p:nvPr>
        </p:nvSpPr>
        <p:spPr>
          <a:xfrm>
            <a:off x="838200" y="6484169"/>
            <a:ext cx="7145594" cy="373831"/>
          </a:xfrm>
        </p:spPr>
        <p:txBody>
          <a:bodyPr/>
          <a:lstStyle/>
          <a:p>
            <a:r>
              <a:rPr lang="en-GB" dirty="0"/>
              <a:t>© 2023 National Disease Registration Service (NDRS). All Rights Reserved</a:t>
            </a:r>
          </a:p>
        </p:txBody>
      </p:sp>
      <p:pic>
        <p:nvPicPr>
          <p:cNvPr id="17" name="Audio 16">
            <a:hlinkClick r:id="" action="ppaction://media"/>
            <a:extLst>
              <a:ext uri="{FF2B5EF4-FFF2-40B4-BE49-F238E27FC236}">
                <a16:creationId xmlns:a16="http://schemas.microsoft.com/office/drawing/2014/main" id="{9665A874-0D07-0337-EFA4-3CFB6D0B6E08}"/>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393663135"/>
      </p:ext>
    </p:extLst>
  </p:cSld>
  <p:clrMapOvr>
    <a:masterClrMapping/>
  </p:clrMapOvr>
  <mc:AlternateContent xmlns:mc="http://schemas.openxmlformats.org/markup-compatibility/2006" xmlns:p14="http://schemas.microsoft.com/office/powerpoint/2010/main">
    <mc:Choice Requires="p14">
      <p:transition spd="slow" p14:dur="2000" advTm="15496"/>
    </mc:Choice>
    <mc:Fallback xmlns="">
      <p:transition spd="slow" advTm="1549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7"/>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stomShape 7">
            <a:extLst>
              <a:ext uri="{FF2B5EF4-FFF2-40B4-BE49-F238E27FC236}">
                <a16:creationId xmlns:a16="http://schemas.microsoft.com/office/drawing/2014/main" id="{EB96AA4F-2DE8-F9EB-D81F-BE11593548AE}"/>
              </a:ext>
            </a:extLst>
          </p:cNvPr>
          <p:cNvSpPr/>
          <p:nvPr/>
        </p:nvSpPr>
        <p:spPr>
          <a:xfrm>
            <a:off x="725742" y="2999146"/>
            <a:ext cx="2138949" cy="511560"/>
          </a:xfrm>
          <a:prstGeom prst="rect">
            <a:avLst/>
          </a:prstGeom>
          <a:solidFill>
            <a:schemeClr val="bg1">
              <a:lumMod val="85000"/>
            </a:schemeClr>
          </a:solidFill>
          <a:ln w="93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endParaRPr lang="en-GB" sz="1600" b="0" strike="noStrike" spc="-1">
              <a:latin typeface="Arial"/>
            </a:endParaRPr>
          </a:p>
        </p:txBody>
      </p:sp>
      <p:sp>
        <p:nvSpPr>
          <p:cNvPr id="3" name="Content Placeholder 2">
            <a:extLst>
              <a:ext uri="{FF2B5EF4-FFF2-40B4-BE49-F238E27FC236}">
                <a16:creationId xmlns:a16="http://schemas.microsoft.com/office/drawing/2014/main" id="{77E4FA7C-29FD-66EA-B0E7-241270799463}"/>
              </a:ext>
            </a:extLst>
          </p:cNvPr>
          <p:cNvSpPr>
            <a:spLocks noGrp="1"/>
          </p:cNvSpPr>
          <p:nvPr>
            <p:ph idx="1"/>
          </p:nvPr>
        </p:nvSpPr>
        <p:spPr/>
        <p:txBody>
          <a:bodyPr>
            <a:normAutofit/>
          </a:bodyPr>
          <a:lstStyle/>
          <a:p>
            <a:pPr marL="0" indent="0">
              <a:buNone/>
            </a:pPr>
            <a:r>
              <a:rPr lang="en-GB" sz="1800" b="1"/>
              <a:t>All Non-Primary</a:t>
            </a:r>
          </a:p>
          <a:p>
            <a:r>
              <a:rPr lang="en-GB" sz="1800"/>
              <a:t>Date of Non-Primary Cancer Diagnosis (Clinically Agreed)</a:t>
            </a:r>
          </a:p>
          <a:p>
            <a:r>
              <a:rPr lang="en-GB" sz="1800"/>
              <a:t>Original Primary Diagnosis (ICD)</a:t>
            </a:r>
          </a:p>
          <a:p>
            <a:r>
              <a:rPr lang="en-GB" sz="1800"/>
              <a:t>Metastatic Type</a:t>
            </a:r>
          </a:p>
          <a:p>
            <a:r>
              <a:rPr lang="en-GB" sz="1800"/>
              <a:t>Metastatic Site </a:t>
            </a:r>
          </a:p>
          <a:p>
            <a:r>
              <a:rPr lang="en-GB" sz="1800"/>
              <a:t>Palliative Care Specialist Seen Indicator</a:t>
            </a:r>
          </a:p>
          <a:p>
            <a:r>
              <a:rPr lang="en-GB" sz="1800"/>
              <a:t>Method of Detection</a:t>
            </a:r>
          </a:p>
          <a:p>
            <a:pPr marL="0" indent="0">
              <a:buNone/>
            </a:pPr>
            <a:r>
              <a:rPr lang="en-GB" sz="1800" b="1"/>
              <a:t>Transformations:</a:t>
            </a:r>
          </a:p>
          <a:p>
            <a:r>
              <a:rPr lang="en-GB" sz="1800"/>
              <a:t>Morphology (ICD-O-3) Transformation</a:t>
            </a:r>
          </a:p>
          <a:p>
            <a:r>
              <a:rPr lang="en-GB" sz="1800"/>
              <a:t>Morphology (SNOMED) Transformation</a:t>
            </a:r>
          </a:p>
          <a:p>
            <a:r>
              <a:rPr lang="en-GB" sz="1800"/>
              <a:t>SNOMED Version Current (Transformation)</a:t>
            </a:r>
          </a:p>
        </p:txBody>
      </p:sp>
      <p:sp>
        <p:nvSpPr>
          <p:cNvPr id="2" name="Title 1">
            <a:extLst>
              <a:ext uri="{FF2B5EF4-FFF2-40B4-BE49-F238E27FC236}">
                <a16:creationId xmlns:a16="http://schemas.microsoft.com/office/drawing/2014/main" id="{DEF59EA7-A403-6354-4E1D-D23D8A6978AF}"/>
              </a:ext>
            </a:extLst>
          </p:cNvPr>
          <p:cNvSpPr>
            <a:spLocks noGrp="1"/>
          </p:cNvSpPr>
          <p:nvPr>
            <p:ph type="title"/>
          </p:nvPr>
        </p:nvSpPr>
        <p:spPr/>
        <p:txBody>
          <a:bodyPr/>
          <a:lstStyle/>
          <a:p>
            <a:r>
              <a:rPr lang="en-GB"/>
              <a:t>Non-primary dataset</a:t>
            </a:r>
          </a:p>
        </p:txBody>
      </p:sp>
      <p:sp>
        <p:nvSpPr>
          <p:cNvPr id="4" name="Date Placeholder 3">
            <a:extLst>
              <a:ext uri="{FF2B5EF4-FFF2-40B4-BE49-F238E27FC236}">
                <a16:creationId xmlns:a16="http://schemas.microsoft.com/office/drawing/2014/main" id="{D1BA045C-20E8-F5D3-ECAD-36D3581A1BFC}"/>
              </a:ext>
            </a:extLst>
          </p:cNvPr>
          <p:cNvSpPr>
            <a:spLocks noGrp="1"/>
          </p:cNvSpPr>
          <p:nvPr>
            <p:ph type="dt" sz="half" idx="10"/>
          </p:nvPr>
        </p:nvSpPr>
        <p:spPr/>
        <p:txBody>
          <a:bodyPr/>
          <a:lstStyle/>
          <a:p>
            <a:fld id="{F0047545-05D9-4679-8C04-5ACF96FDFEB0}" type="datetime1">
              <a:rPr lang="en-GB" smtClean="0"/>
              <a:t>27/03/2025</a:t>
            </a:fld>
            <a:endParaRPr lang="en-GB"/>
          </a:p>
        </p:txBody>
      </p:sp>
      <p:sp>
        <p:nvSpPr>
          <p:cNvPr id="6" name="Slide Number Placeholder 5">
            <a:extLst>
              <a:ext uri="{FF2B5EF4-FFF2-40B4-BE49-F238E27FC236}">
                <a16:creationId xmlns:a16="http://schemas.microsoft.com/office/drawing/2014/main" id="{27B37975-7597-35B2-0E44-981A5364B21E}"/>
              </a:ext>
            </a:extLst>
          </p:cNvPr>
          <p:cNvSpPr>
            <a:spLocks noGrp="1"/>
          </p:cNvSpPr>
          <p:nvPr>
            <p:ph type="sldNum" sz="quarter" idx="12"/>
          </p:nvPr>
        </p:nvSpPr>
        <p:spPr/>
        <p:txBody>
          <a:bodyPr/>
          <a:lstStyle/>
          <a:p>
            <a:fld id="{B33FDC71-8906-4088-9FB1-76CBC632085F}" type="slidenum">
              <a:rPr lang="en-GB" smtClean="0"/>
              <a:t>14</a:t>
            </a:fld>
            <a:endParaRPr lang="en-GB"/>
          </a:p>
        </p:txBody>
      </p:sp>
      <p:sp>
        <p:nvSpPr>
          <p:cNvPr id="7" name="CustomShape 4">
            <a:extLst>
              <a:ext uri="{FF2B5EF4-FFF2-40B4-BE49-F238E27FC236}">
                <a16:creationId xmlns:a16="http://schemas.microsoft.com/office/drawing/2014/main" id="{932AE3F8-82EE-2192-8CB2-D3461CB7F963}"/>
              </a:ext>
            </a:extLst>
          </p:cNvPr>
          <p:cNvSpPr/>
          <p:nvPr/>
        </p:nvSpPr>
        <p:spPr>
          <a:xfrm>
            <a:off x="7827092" y="2387006"/>
            <a:ext cx="2743200" cy="388877"/>
          </a:xfrm>
          <a:prstGeom prst="rect">
            <a:avLst/>
          </a:prstGeom>
          <a:solidFill>
            <a:srgbClr val="00AE9E"/>
          </a:solidFill>
          <a:ln w="93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r>
              <a:rPr lang="en-GB" sz="1600" spc="-1">
                <a:solidFill>
                  <a:srgbClr val="FFFFFF"/>
                </a:solidFill>
                <a:latin typeface="Arial"/>
              </a:rPr>
              <a:t>Unknown Metastatic </a:t>
            </a:r>
            <a:endParaRPr lang="en-GB" sz="1600" strike="noStrike" spc="-1">
              <a:latin typeface="Arial"/>
            </a:endParaRPr>
          </a:p>
        </p:txBody>
      </p:sp>
      <p:sp>
        <p:nvSpPr>
          <p:cNvPr id="8" name="CustomShape 5">
            <a:extLst>
              <a:ext uri="{FF2B5EF4-FFF2-40B4-BE49-F238E27FC236}">
                <a16:creationId xmlns:a16="http://schemas.microsoft.com/office/drawing/2014/main" id="{D71F8C73-F38E-9B63-ED16-272B37AAC93D}"/>
              </a:ext>
            </a:extLst>
          </p:cNvPr>
          <p:cNvSpPr/>
          <p:nvPr/>
        </p:nvSpPr>
        <p:spPr>
          <a:xfrm>
            <a:off x="7827092" y="1860017"/>
            <a:ext cx="2743200" cy="388877"/>
          </a:xfrm>
          <a:prstGeom prst="rect">
            <a:avLst/>
          </a:prstGeom>
          <a:solidFill>
            <a:srgbClr val="00AE9E"/>
          </a:solidFill>
          <a:ln w="93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r>
              <a:rPr lang="en-GB" sz="1600" spc="-1">
                <a:solidFill>
                  <a:srgbClr val="FFFFFF"/>
                </a:solidFill>
                <a:latin typeface="Arial"/>
              </a:rPr>
              <a:t>Liver</a:t>
            </a:r>
            <a:endParaRPr lang="en-GB" sz="1600" strike="noStrike" spc="-1">
              <a:latin typeface="Arial"/>
            </a:endParaRPr>
          </a:p>
        </p:txBody>
      </p:sp>
      <p:sp>
        <p:nvSpPr>
          <p:cNvPr id="9" name="CustomShape 6">
            <a:extLst>
              <a:ext uri="{FF2B5EF4-FFF2-40B4-BE49-F238E27FC236}">
                <a16:creationId xmlns:a16="http://schemas.microsoft.com/office/drawing/2014/main" id="{34314DEB-CA63-9CB0-1606-62FBA845A7C1}"/>
              </a:ext>
            </a:extLst>
          </p:cNvPr>
          <p:cNvSpPr/>
          <p:nvPr/>
        </p:nvSpPr>
        <p:spPr>
          <a:xfrm>
            <a:off x="7827092" y="1328630"/>
            <a:ext cx="2743200" cy="393275"/>
          </a:xfrm>
          <a:prstGeom prst="rect">
            <a:avLst/>
          </a:prstGeom>
          <a:solidFill>
            <a:srgbClr val="00AE9E"/>
          </a:solidFill>
          <a:ln w="93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r>
              <a:rPr lang="en-GB" sz="1600" spc="-1">
                <a:solidFill>
                  <a:srgbClr val="FFFFFF"/>
                </a:solidFill>
                <a:latin typeface="Arial"/>
              </a:rPr>
              <a:t>Brain</a:t>
            </a:r>
            <a:endParaRPr lang="en-GB" sz="1600" strike="noStrike" spc="-1">
              <a:latin typeface="Arial"/>
            </a:endParaRPr>
          </a:p>
        </p:txBody>
      </p:sp>
      <p:sp>
        <p:nvSpPr>
          <p:cNvPr id="11" name="CustomShape 4">
            <a:extLst>
              <a:ext uri="{FF2B5EF4-FFF2-40B4-BE49-F238E27FC236}">
                <a16:creationId xmlns:a16="http://schemas.microsoft.com/office/drawing/2014/main" id="{34DAB017-FD7B-F44B-51A1-4CB91759B48A}"/>
              </a:ext>
            </a:extLst>
          </p:cNvPr>
          <p:cNvSpPr/>
          <p:nvPr/>
        </p:nvSpPr>
        <p:spPr>
          <a:xfrm>
            <a:off x="7827092" y="3967973"/>
            <a:ext cx="2743200" cy="388877"/>
          </a:xfrm>
          <a:prstGeom prst="rect">
            <a:avLst/>
          </a:prstGeom>
          <a:solidFill>
            <a:srgbClr val="00AE9E"/>
          </a:solidFill>
          <a:ln w="93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r>
              <a:rPr lang="en-GB" sz="1600" strike="noStrike" spc="-1">
                <a:solidFill>
                  <a:srgbClr val="FFFFFF"/>
                </a:solidFill>
                <a:latin typeface="Arial"/>
              </a:rPr>
              <a:t>Bone</a:t>
            </a:r>
            <a:endParaRPr lang="en-GB" sz="1600" strike="noStrike" spc="-1">
              <a:latin typeface="Arial"/>
            </a:endParaRPr>
          </a:p>
        </p:txBody>
      </p:sp>
      <p:sp>
        <p:nvSpPr>
          <p:cNvPr id="12" name="CustomShape 5">
            <a:extLst>
              <a:ext uri="{FF2B5EF4-FFF2-40B4-BE49-F238E27FC236}">
                <a16:creationId xmlns:a16="http://schemas.microsoft.com/office/drawing/2014/main" id="{D3451D02-B388-1847-8286-0B927F2391A4}"/>
              </a:ext>
            </a:extLst>
          </p:cNvPr>
          <p:cNvSpPr/>
          <p:nvPr/>
        </p:nvSpPr>
        <p:spPr>
          <a:xfrm>
            <a:off x="7827092" y="3440984"/>
            <a:ext cx="2743200" cy="388877"/>
          </a:xfrm>
          <a:prstGeom prst="rect">
            <a:avLst/>
          </a:prstGeom>
          <a:solidFill>
            <a:srgbClr val="00AE9E"/>
          </a:solidFill>
          <a:ln w="93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r>
              <a:rPr lang="en-GB" sz="1600" strike="noStrike" spc="-1">
                <a:solidFill>
                  <a:srgbClr val="FFFFFF"/>
                </a:solidFill>
                <a:latin typeface="Arial"/>
              </a:rPr>
              <a:t>Distant Lymph Node</a:t>
            </a:r>
            <a:endParaRPr lang="en-GB" sz="1600" strike="noStrike" spc="-1">
              <a:latin typeface="Arial"/>
            </a:endParaRPr>
          </a:p>
        </p:txBody>
      </p:sp>
      <p:sp>
        <p:nvSpPr>
          <p:cNvPr id="13" name="CustomShape 6">
            <a:extLst>
              <a:ext uri="{FF2B5EF4-FFF2-40B4-BE49-F238E27FC236}">
                <a16:creationId xmlns:a16="http://schemas.microsoft.com/office/drawing/2014/main" id="{1B574102-FBBC-1F70-E9A8-0B16EF703053}"/>
              </a:ext>
            </a:extLst>
          </p:cNvPr>
          <p:cNvSpPr/>
          <p:nvPr/>
        </p:nvSpPr>
        <p:spPr>
          <a:xfrm>
            <a:off x="7827092" y="2913995"/>
            <a:ext cx="2743200" cy="388877"/>
          </a:xfrm>
          <a:prstGeom prst="rect">
            <a:avLst/>
          </a:prstGeom>
          <a:solidFill>
            <a:srgbClr val="00AE9E"/>
          </a:solidFill>
          <a:ln w="93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r>
              <a:rPr lang="en-GB" sz="1600" spc="-1" dirty="0">
                <a:solidFill>
                  <a:srgbClr val="FFFFFF"/>
                </a:solidFill>
                <a:latin typeface="Arial"/>
              </a:rPr>
              <a:t>Skin</a:t>
            </a:r>
            <a:endParaRPr lang="en-GB" sz="1600" strike="noStrike" spc="-1" dirty="0">
              <a:latin typeface="Arial"/>
            </a:endParaRPr>
          </a:p>
        </p:txBody>
      </p:sp>
      <p:sp>
        <p:nvSpPr>
          <p:cNvPr id="14" name="CustomShape 4">
            <a:extLst>
              <a:ext uri="{FF2B5EF4-FFF2-40B4-BE49-F238E27FC236}">
                <a16:creationId xmlns:a16="http://schemas.microsoft.com/office/drawing/2014/main" id="{3B872962-4AB8-E5E4-F61F-E8273BA57C0E}"/>
              </a:ext>
            </a:extLst>
          </p:cNvPr>
          <p:cNvSpPr/>
          <p:nvPr/>
        </p:nvSpPr>
        <p:spPr>
          <a:xfrm>
            <a:off x="7827092" y="5548936"/>
            <a:ext cx="2743200" cy="365125"/>
          </a:xfrm>
          <a:prstGeom prst="rect">
            <a:avLst/>
          </a:prstGeom>
          <a:solidFill>
            <a:srgbClr val="00AE9E"/>
          </a:solidFill>
          <a:ln w="93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r>
              <a:rPr lang="en-GB" sz="1600" i="1" spc="-1">
                <a:solidFill>
                  <a:srgbClr val="FFFFFF"/>
                </a:solidFill>
                <a:latin typeface="Arial"/>
              </a:rPr>
              <a:t>Other Metastatic Site</a:t>
            </a:r>
            <a:endParaRPr lang="en-GB" sz="1600" i="1" strike="noStrike" spc="-1">
              <a:latin typeface="Arial"/>
            </a:endParaRPr>
          </a:p>
        </p:txBody>
      </p:sp>
      <p:sp>
        <p:nvSpPr>
          <p:cNvPr id="15" name="CustomShape 5">
            <a:extLst>
              <a:ext uri="{FF2B5EF4-FFF2-40B4-BE49-F238E27FC236}">
                <a16:creationId xmlns:a16="http://schemas.microsoft.com/office/drawing/2014/main" id="{9BEE9790-80F7-0F29-7D54-B4D344F64A7A}"/>
              </a:ext>
            </a:extLst>
          </p:cNvPr>
          <p:cNvSpPr/>
          <p:nvPr/>
        </p:nvSpPr>
        <p:spPr>
          <a:xfrm>
            <a:off x="7827092" y="5021951"/>
            <a:ext cx="2743200" cy="388877"/>
          </a:xfrm>
          <a:prstGeom prst="rect">
            <a:avLst/>
          </a:prstGeom>
          <a:solidFill>
            <a:srgbClr val="00AE9E"/>
          </a:solidFill>
          <a:ln w="93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r>
              <a:rPr lang="en-GB" sz="1600" strike="noStrike" spc="-1">
                <a:solidFill>
                  <a:srgbClr val="FFFFFF"/>
                </a:solidFill>
                <a:latin typeface="Arial"/>
              </a:rPr>
              <a:t>Regional Lymph Nodes</a:t>
            </a:r>
            <a:endParaRPr lang="en-GB" sz="1600" strike="noStrike" spc="-1">
              <a:latin typeface="Arial"/>
            </a:endParaRPr>
          </a:p>
        </p:txBody>
      </p:sp>
      <p:sp>
        <p:nvSpPr>
          <p:cNvPr id="16" name="CustomShape 6">
            <a:extLst>
              <a:ext uri="{FF2B5EF4-FFF2-40B4-BE49-F238E27FC236}">
                <a16:creationId xmlns:a16="http://schemas.microsoft.com/office/drawing/2014/main" id="{6D3B8F85-4AAE-F6B1-BD50-4F8CE201902C}"/>
              </a:ext>
            </a:extLst>
          </p:cNvPr>
          <p:cNvSpPr/>
          <p:nvPr/>
        </p:nvSpPr>
        <p:spPr>
          <a:xfrm>
            <a:off x="7827092" y="4494962"/>
            <a:ext cx="2743200" cy="388877"/>
          </a:xfrm>
          <a:prstGeom prst="rect">
            <a:avLst/>
          </a:prstGeom>
          <a:solidFill>
            <a:srgbClr val="00AE9E"/>
          </a:solidFill>
          <a:ln w="93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r>
              <a:rPr lang="en-GB" sz="1600" strike="noStrike" spc="-1">
                <a:solidFill>
                  <a:srgbClr val="FFFFFF"/>
                </a:solidFill>
                <a:latin typeface="Arial"/>
              </a:rPr>
              <a:t>Bone Marrow</a:t>
            </a:r>
            <a:endParaRPr lang="en-GB" sz="1600" strike="noStrike" spc="-1">
              <a:latin typeface="Arial"/>
            </a:endParaRPr>
          </a:p>
        </p:txBody>
      </p:sp>
      <p:cxnSp>
        <p:nvCxnSpPr>
          <p:cNvPr id="18" name="Straight Connector 17">
            <a:extLst>
              <a:ext uri="{FF2B5EF4-FFF2-40B4-BE49-F238E27FC236}">
                <a16:creationId xmlns:a16="http://schemas.microsoft.com/office/drawing/2014/main" id="{A5B5A979-8F75-416A-B7A6-82E6461C1FDA}"/>
              </a:ext>
            </a:extLst>
          </p:cNvPr>
          <p:cNvCxnSpPr/>
          <p:nvPr/>
        </p:nvCxnSpPr>
        <p:spPr>
          <a:xfrm>
            <a:off x="2797791" y="3248281"/>
            <a:ext cx="4783540" cy="0"/>
          </a:xfrm>
          <a:prstGeom prst="line">
            <a:avLst/>
          </a:prstGeom>
          <a:ln w="38100">
            <a:headEnd type="ova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7686DAE-B0A1-C329-7532-73FC5EEF9374}"/>
              </a:ext>
            </a:extLst>
          </p:cNvPr>
          <p:cNvCxnSpPr>
            <a:cxnSpLocks/>
          </p:cNvCxnSpPr>
          <p:nvPr/>
        </p:nvCxnSpPr>
        <p:spPr>
          <a:xfrm>
            <a:off x="7590429" y="1328630"/>
            <a:ext cx="0" cy="4585431"/>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7" name="Footer Placeholder 4">
            <a:extLst>
              <a:ext uri="{FF2B5EF4-FFF2-40B4-BE49-F238E27FC236}">
                <a16:creationId xmlns:a16="http://schemas.microsoft.com/office/drawing/2014/main" id="{86D7DD51-DBCE-FA29-93B8-8FB72A310A92}"/>
              </a:ext>
            </a:extLst>
          </p:cNvPr>
          <p:cNvSpPr>
            <a:spLocks noGrp="1"/>
          </p:cNvSpPr>
          <p:nvPr>
            <p:ph type="ftr" sz="quarter" idx="11"/>
          </p:nvPr>
        </p:nvSpPr>
        <p:spPr>
          <a:xfrm>
            <a:off x="838200" y="6484169"/>
            <a:ext cx="7145594" cy="373831"/>
          </a:xfrm>
        </p:spPr>
        <p:txBody>
          <a:bodyPr/>
          <a:lstStyle/>
          <a:p>
            <a:r>
              <a:rPr lang="en-GB" dirty="0"/>
              <a:t>© 2023 National Disease Registration Service (NDRS). All Rights Reserved</a:t>
            </a:r>
          </a:p>
        </p:txBody>
      </p:sp>
      <p:pic>
        <p:nvPicPr>
          <p:cNvPr id="29" name="Audio 28">
            <a:hlinkClick r:id="" action="ppaction://media"/>
            <a:extLst>
              <a:ext uri="{FF2B5EF4-FFF2-40B4-BE49-F238E27FC236}">
                <a16:creationId xmlns:a16="http://schemas.microsoft.com/office/drawing/2014/main" id="{39EB67A0-FB9D-53FE-243E-200D8E8153CF}"/>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554065152"/>
      </p:ext>
    </p:extLst>
  </p:cSld>
  <p:clrMapOvr>
    <a:masterClrMapping/>
  </p:clrMapOvr>
  <mc:AlternateContent xmlns:mc="http://schemas.openxmlformats.org/markup-compatibility/2006" xmlns:p14="http://schemas.microsoft.com/office/powerpoint/2010/main">
    <mc:Choice Requires="p14">
      <p:transition spd="slow" p14:dur="2000" advTm="10529"/>
    </mc:Choice>
    <mc:Fallback xmlns="">
      <p:transition spd="slow" advTm="1052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9"/>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stomShape 7">
            <a:extLst>
              <a:ext uri="{FF2B5EF4-FFF2-40B4-BE49-F238E27FC236}">
                <a16:creationId xmlns:a16="http://schemas.microsoft.com/office/drawing/2014/main" id="{EB96AA4F-2DE8-F9EB-D81F-BE11593548AE}"/>
              </a:ext>
            </a:extLst>
          </p:cNvPr>
          <p:cNvSpPr/>
          <p:nvPr/>
        </p:nvSpPr>
        <p:spPr>
          <a:xfrm>
            <a:off x="813155" y="3806236"/>
            <a:ext cx="2352076" cy="511560"/>
          </a:xfrm>
          <a:prstGeom prst="rect">
            <a:avLst/>
          </a:prstGeom>
          <a:solidFill>
            <a:schemeClr val="bg1">
              <a:lumMod val="85000"/>
            </a:schemeClr>
          </a:solidFill>
          <a:ln w="93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endParaRPr lang="en-GB" sz="1600" b="0" strike="noStrike" spc="-1">
              <a:latin typeface="Arial"/>
            </a:endParaRPr>
          </a:p>
        </p:txBody>
      </p:sp>
      <p:sp>
        <p:nvSpPr>
          <p:cNvPr id="3" name="Content Placeholder 2">
            <a:extLst>
              <a:ext uri="{FF2B5EF4-FFF2-40B4-BE49-F238E27FC236}">
                <a16:creationId xmlns:a16="http://schemas.microsoft.com/office/drawing/2014/main" id="{77E4FA7C-29FD-66EA-B0E7-241270799463}"/>
              </a:ext>
            </a:extLst>
          </p:cNvPr>
          <p:cNvSpPr>
            <a:spLocks noGrp="1"/>
          </p:cNvSpPr>
          <p:nvPr>
            <p:ph idx="1"/>
          </p:nvPr>
        </p:nvSpPr>
        <p:spPr/>
        <p:txBody>
          <a:bodyPr>
            <a:normAutofit/>
          </a:bodyPr>
          <a:lstStyle/>
          <a:p>
            <a:pPr marL="0" indent="0">
              <a:buNone/>
            </a:pPr>
            <a:r>
              <a:rPr lang="en-GB" sz="1800" b="1" dirty="0"/>
              <a:t>All non-primary</a:t>
            </a:r>
          </a:p>
          <a:p>
            <a:r>
              <a:rPr lang="en-GB" sz="1800" dirty="0"/>
              <a:t>Date of Non-Primary Cancer Diagnosis (Clinically Agreed)</a:t>
            </a:r>
          </a:p>
          <a:p>
            <a:r>
              <a:rPr lang="en-GB" sz="1800" dirty="0"/>
              <a:t>Original Primary Diagnosis (ICD)</a:t>
            </a:r>
          </a:p>
          <a:p>
            <a:r>
              <a:rPr lang="en-GB" sz="1800" dirty="0"/>
              <a:t>Metastatic Type</a:t>
            </a:r>
          </a:p>
          <a:p>
            <a:r>
              <a:rPr lang="en-GB" sz="1800" dirty="0"/>
              <a:t>Metastatic Site </a:t>
            </a:r>
          </a:p>
          <a:p>
            <a:r>
              <a:rPr lang="en-GB" sz="1800" dirty="0"/>
              <a:t>Palliative Care Specialist Seen Indicator</a:t>
            </a:r>
          </a:p>
          <a:p>
            <a:r>
              <a:rPr lang="en-GB" sz="1800" dirty="0"/>
              <a:t>Method of Detection</a:t>
            </a:r>
          </a:p>
          <a:p>
            <a:pPr marL="0" indent="0">
              <a:buNone/>
            </a:pPr>
            <a:r>
              <a:rPr lang="en-GB" sz="1800" b="1" dirty="0"/>
              <a:t>Transformations</a:t>
            </a:r>
          </a:p>
          <a:p>
            <a:r>
              <a:rPr lang="en-GB" sz="1800" dirty="0"/>
              <a:t>Morphology (ICD-O-3) Transformation</a:t>
            </a:r>
          </a:p>
          <a:p>
            <a:r>
              <a:rPr lang="en-GB" sz="1800" dirty="0"/>
              <a:t>Morphology (SNOMED) Transformation</a:t>
            </a:r>
          </a:p>
          <a:p>
            <a:r>
              <a:rPr lang="en-GB" sz="1800" dirty="0"/>
              <a:t>SNOMED Version Current (Transformation)</a:t>
            </a:r>
          </a:p>
        </p:txBody>
      </p:sp>
      <p:sp>
        <p:nvSpPr>
          <p:cNvPr id="2" name="Title 1">
            <a:extLst>
              <a:ext uri="{FF2B5EF4-FFF2-40B4-BE49-F238E27FC236}">
                <a16:creationId xmlns:a16="http://schemas.microsoft.com/office/drawing/2014/main" id="{DEF59EA7-A403-6354-4E1D-D23D8A6978AF}"/>
              </a:ext>
            </a:extLst>
          </p:cNvPr>
          <p:cNvSpPr>
            <a:spLocks noGrp="1"/>
          </p:cNvSpPr>
          <p:nvPr>
            <p:ph type="title"/>
          </p:nvPr>
        </p:nvSpPr>
        <p:spPr/>
        <p:txBody>
          <a:bodyPr/>
          <a:lstStyle/>
          <a:p>
            <a:r>
              <a:rPr lang="en-GB"/>
              <a:t>Non-primary dataset</a:t>
            </a:r>
          </a:p>
        </p:txBody>
      </p:sp>
      <p:sp>
        <p:nvSpPr>
          <p:cNvPr id="4" name="Date Placeholder 3">
            <a:extLst>
              <a:ext uri="{FF2B5EF4-FFF2-40B4-BE49-F238E27FC236}">
                <a16:creationId xmlns:a16="http://schemas.microsoft.com/office/drawing/2014/main" id="{D1BA045C-20E8-F5D3-ECAD-36D3581A1BFC}"/>
              </a:ext>
            </a:extLst>
          </p:cNvPr>
          <p:cNvSpPr>
            <a:spLocks noGrp="1"/>
          </p:cNvSpPr>
          <p:nvPr>
            <p:ph type="dt" sz="half" idx="10"/>
          </p:nvPr>
        </p:nvSpPr>
        <p:spPr/>
        <p:txBody>
          <a:bodyPr/>
          <a:lstStyle/>
          <a:p>
            <a:fld id="{F0047545-05D9-4679-8C04-5ACF96FDFEB0}" type="datetime1">
              <a:rPr lang="en-GB" smtClean="0"/>
              <a:t>27/03/2025</a:t>
            </a:fld>
            <a:endParaRPr lang="en-GB"/>
          </a:p>
        </p:txBody>
      </p:sp>
      <p:sp>
        <p:nvSpPr>
          <p:cNvPr id="6" name="Slide Number Placeholder 5">
            <a:extLst>
              <a:ext uri="{FF2B5EF4-FFF2-40B4-BE49-F238E27FC236}">
                <a16:creationId xmlns:a16="http://schemas.microsoft.com/office/drawing/2014/main" id="{27B37975-7597-35B2-0E44-981A5364B21E}"/>
              </a:ext>
            </a:extLst>
          </p:cNvPr>
          <p:cNvSpPr>
            <a:spLocks noGrp="1"/>
          </p:cNvSpPr>
          <p:nvPr>
            <p:ph type="sldNum" sz="quarter" idx="12"/>
          </p:nvPr>
        </p:nvSpPr>
        <p:spPr/>
        <p:txBody>
          <a:bodyPr/>
          <a:lstStyle/>
          <a:p>
            <a:fld id="{B33FDC71-8906-4088-9FB1-76CBC632085F}" type="slidenum">
              <a:rPr lang="en-GB" smtClean="0"/>
              <a:t>15</a:t>
            </a:fld>
            <a:endParaRPr lang="en-GB"/>
          </a:p>
        </p:txBody>
      </p:sp>
      <p:sp>
        <p:nvSpPr>
          <p:cNvPr id="11" name="CustomShape 4">
            <a:extLst>
              <a:ext uri="{FF2B5EF4-FFF2-40B4-BE49-F238E27FC236}">
                <a16:creationId xmlns:a16="http://schemas.microsoft.com/office/drawing/2014/main" id="{34DAB017-FD7B-F44B-51A1-4CB91759B48A}"/>
              </a:ext>
            </a:extLst>
          </p:cNvPr>
          <p:cNvSpPr/>
          <p:nvPr/>
        </p:nvSpPr>
        <p:spPr>
          <a:xfrm>
            <a:off x="7827092" y="4714741"/>
            <a:ext cx="2743200" cy="511560"/>
          </a:xfrm>
          <a:prstGeom prst="rect">
            <a:avLst/>
          </a:prstGeom>
          <a:solidFill>
            <a:srgbClr val="00AE9E"/>
          </a:solidFill>
          <a:ln w="93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r>
              <a:rPr lang="en-GB" sz="1600" b="1" spc="-1">
                <a:solidFill>
                  <a:srgbClr val="FFFFFF"/>
                </a:solidFill>
                <a:latin typeface="Arial"/>
              </a:rPr>
              <a:t>Clinical Exam</a:t>
            </a:r>
            <a:endParaRPr lang="en-GB" sz="1600" b="0" strike="noStrike" spc="-1">
              <a:latin typeface="Arial"/>
            </a:endParaRPr>
          </a:p>
        </p:txBody>
      </p:sp>
      <p:sp>
        <p:nvSpPr>
          <p:cNvPr id="12" name="CustomShape 5">
            <a:extLst>
              <a:ext uri="{FF2B5EF4-FFF2-40B4-BE49-F238E27FC236}">
                <a16:creationId xmlns:a16="http://schemas.microsoft.com/office/drawing/2014/main" id="{D3451D02-B388-1847-8286-0B927F2391A4}"/>
              </a:ext>
            </a:extLst>
          </p:cNvPr>
          <p:cNvSpPr/>
          <p:nvPr/>
        </p:nvSpPr>
        <p:spPr>
          <a:xfrm>
            <a:off x="7827092" y="4044875"/>
            <a:ext cx="2743200" cy="511560"/>
          </a:xfrm>
          <a:prstGeom prst="rect">
            <a:avLst/>
          </a:prstGeom>
          <a:solidFill>
            <a:srgbClr val="00AE9E"/>
          </a:solidFill>
          <a:ln w="93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r>
              <a:rPr lang="en-GB" sz="1600" b="1" strike="noStrike" spc="-1">
                <a:solidFill>
                  <a:srgbClr val="FFFFFF"/>
                </a:solidFill>
                <a:latin typeface="Arial"/>
              </a:rPr>
              <a:t>Molecular</a:t>
            </a:r>
            <a:endParaRPr lang="en-GB" sz="1600" b="0" strike="noStrike" spc="-1">
              <a:latin typeface="Arial"/>
            </a:endParaRPr>
          </a:p>
        </p:txBody>
      </p:sp>
      <p:sp>
        <p:nvSpPr>
          <p:cNvPr id="13" name="CustomShape 6">
            <a:extLst>
              <a:ext uri="{FF2B5EF4-FFF2-40B4-BE49-F238E27FC236}">
                <a16:creationId xmlns:a16="http://schemas.microsoft.com/office/drawing/2014/main" id="{1B574102-FBBC-1F70-E9A8-0B16EF703053}"/>
              </a:ext>
            </a:extLst>
          </p:cNvPr>
          <p:cNvSpPr/>
          <p:nvPr/>
        </p:nvSpPr>
        <p:spPr>
          <a:xfrm>
            <a:off x="7827092" y="3380432"/>
            <a:ext cx="2743200" cy="511560"/>
          </a:xfrm>
          <a:prstGeom prst="rect">
            <a:avLst/>
          </a:prstGeom>
          <a:solidFill>
            <a:srgbClr val="00AE9E"/>
          </a:solidFill>
          <a:ln w="93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r>
              <a:rPr lang="en-GB" sz="1600" b="1" strike="noStrike" spc="-1">
                <a:solidFill>
                  <a:srgbClr val="FFFFFF"/>
                </a:solidFill>
                <a:latin typeface="Arial"/>
              </a:rPr>
              <a:t>Flow</a:t>
            </a:r>
            <a:endParaRPr lang="en-GB" sz="1600" b="0" strike="noStrike" spc="-1">
              <a:latin typeface="Arial"/>
            </a:endParaRPr>
          </a:p>
        </p:txBody>
      </p:sp>
      <p:sp>
        <p:nvSpPr>
          <p:cNvPr id="8" name="CustomShape 6">
            <a:extLst>
              <a:ext uri="{FF2B5EF4-FFF2-40B4-BE49-F238E27FC236}">
                <a16:creationId xmlns:a16="http://schemas.microsoft.com/office/drawing/2014/main" id="{C2FF4191-E3A8-F754-339C-8D83A143E509}"/>
              </a:ext>
            </a:extLst>
          </p:cNvPr>
          <p:cNvSpPr/>
          <p:nvPr/>
        </p:nvSpPr>
        <p:spPr>
          <a:xfrm>
            <a:off x="7827092" y="2710566"/>
            <a:ext cx="2743200" cy="511560"/>
          </a:xfrm>
          <a:prstGeom prst="rect">
            <a:avLst/>
          </a:prstGeom>
          <a:solidFill>
            <a:srgbClr val="00AE9E"/>
          </a:solidFill>
          <a:ln w="93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r>
              <a:rPr lang="en-GB" sz="1600" b="1" spc="-1" dirty="0">
                <a:solidFill>
                  <a:srgbClr val="FFFFFF"/>
                </a:solidFill>
                <a:latin typeface="Arial"/>
              </a:rPr>
              <a:t>Histology</a:t>
            </a:r>
            <a:endParaRPr lang="en-GB" sz="1600" b="0" strike="noStrike" spc="-1" dirty="0">
              <a:latin typeface="Arial"/>
            </a:endParaRPr>
          </a:p>
        </p:txBody>
      </p:sp>
      <p:cxnSp>
        <p:nvCxnSpPr>
          <p:cNvPr id="9" name="Straight Connector 8">
            <a:extLst>
              <a:ext uri="{FF2B5EF4-FFF2-40B4-BE49-F238E27FC236}">
                <a16:creationId xmlns:a16="http://schemas.microsoft.com/office/drawing/2014/main" id="{63A334DA-95CB-9BFC-3BBF-5D38B4F78F5F}"/>
              </a:ext>
            </a:extLst>
          </p:cNvPr>
          <p:cNvCxnSpPr>
            <a:cxnSpLocks/>
          </p:cNvCxnSpPr>
          <p:nvPr/>
        </p:nvCxnSpPr>
        <p:spPr>
          <a:xfrm>
            <a:off x="3252365" y="4026204"/>
            <a:ext cx="4356262" cy="0"/>
          </a:xfrm>
          <a:prstGeom prst="line">
            <a:avLst/>
          </a:prstGeom>
          <a:ln w="38100">
            <a:headEnd type="ova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D40251B3-4B2E-4CD8-00CC-46C08C49548C}"/>
              </a:ext>
            </a:extLst>
          </p:cNvPr>
          <p:cNvCxnSpPr>
            <a:cxnSpLocks/>
          </p:cNvCxnSpPr>
          <p:nvPr/>
        </p:nvCxnSpPr>
        <p:spPr>
          <a:xfrm>
            <a:off x="7615759" y="2710566"/>
            <a:ext cx="0" cy="2515735"/>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7" name="Footer Placeholder 4">
            <a:extLst>
              <a:ext uri="{FF2B5EF4-FFF2-40B4-BE49-F238E27FC236}">
                <a16:creationId xmlns:a16="http://schemas.microsoft.com/office/drawing/2014/main" id="{82EB3F97-CC04-2A35-035D-410FE0E233EA}"/>
              </a:ext>
            </a:extLst>
          </p:cNvPr>
          <p:cNvSpPr>
            <a:spLocks noGrp="1"/>
          </p:cNvSpPr>
          <p:nvPr>
            <p:ph type="ftr" sz="quarter" idx="11"/>
          </p:nvPr>
        </p:nvSpPr>
        <p:spPr>
          <a:xfrm>
            <a:off x="838200" y="6484169"/>
            <a:ext cx="7145594" cy="373831"/>
          </a:xfrm>
        </p:spPr>
        <p:txBody>
          <a:bodyPr/>
          <a:lstStyle/>
          <a:p>
            <a:r>
              <a:rPr lang="en-GB" dirty="0"/>
              <a:t>© 2023 National Disease Registration Service (NDRS). All Rights Reserved</a:t>
            </a:r>
          </a:p>
        </p:txBody>
      </p:sp>
      <p:pic>
        <p:nvPicPr>
          <p:cNvPr id="20" name="Audio 19">
            <a:hlinkClick r:id="" action="ppaction://media"/>
            <a:extLst>
              <a:ext uri="{FF2B5EF4-FFF2-40B4-BE49-F238E27FC236}">
                <a16:creationId xmlns:a16="http://schemas.microsoft.com/office/drawing/2014/main" id="{E3740D74-37BB-C7BA-3A2B-43987E3EF281}"/>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112677226"/>
      </p:ext>
    </p:extLst>
  </p:cSld>
  <p:clrMapOvr>
    <a:masterClrMapping/>
  </p:clrMapOvr>
  <mc:AlternateContent xmlns:mc="http://schemas.openxmlformats.org/markup-compatibility/2006" xmlns:p14="http://schemas.microsoft.com/office/powerpoint/2010/main">
    <mc:Choice Requires="p14">
      <p:transition spd="slow" p14:dur="2000" advTm="5140"/>
    </mc:Choice>
    <mc:Fallback xmlns="">
      <p:transition spd="slow" advTm="514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0"/>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DE57BF-5ED7-1045-1267-D19A989ECEC4}"/>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D241BC93-FF09-956E-EBD1-3EE6B83FA766}"/>
              </a:ext>
            </a:extLst>
          </p:cNvPr>
          <p:cNvSpPr/>
          <p:nvPr/>
        </p:nvSpPr>
        <p:spPr>
          <a:xfrm>
            <a:off x="1124909" y="2236662"/>
            <a:ext cx="2980023" cy="3290057"/>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Date Placeholder 3">
            <a:extLst>
              <a:ext uri="{FF2B5EF4-FFF2-40B4-BE49-F238E27FC236}">
                <a16:creationId xmlns:a16="http://schemas.microsoft.com/office/drawing/2014/main" id="{F76C8827-E499-5942-2F02-C5C97C1CD299}"/>
              </a:ext>
            </a:extLst>
          </p:cNvPr>
          <p:cNvSpPr>
            <a:spLocks noGrp="1"/>
          </p:cNvSpPr>
          <p:nvPr>
            <p:ph type="dt" sz="half" idx="10"/>
          </p:nvPr>
        </p:nvSpPr>
        <p:spPr/>
        <p:txBody>
          <a:bodyPr/>
          <a:lstStyle/>
          <a:p>
            <a:r>
              <a:rPr lang="en-US"/>
              <a:t>13/2/2025</a:t>
            </a:r>
            <a:endParaRPr lang="en-GB"/>
          </a:p>
        </p:txBody>
      </p:sp>
      <p:sp>
        <p:nvSpPr>
          <p:cNvPr id="5" name="Footer Placeholder 4">
            <a:extLst>
              <a:ext uri="{FF2B5EF4-FFF2-40B4-BE49-F238E27FC236}">
                <a16:creationId xmlns:a16="http://schemas.microsoft.com/office/drawing/2014/main" id="{EEB8990E-9812-FFB8-3F52-ABA804134DC9}"/>
              </a:ext>
            </a:extLst>
          </p:cNvPr>
          <p:cNvSpPr>
            <a:spLocks noGrp="1"/>
          </p:cNvSpPr>
          <p:nvPr>
            <p:ph type="ftr" sz="quarter" idx="11"/>
          </p:nvPr>
        </p:nvSpPr>
        <p:spPr/>
        <p:txBody>
          <a:bodyPr/>
          <a:lstStyle/>
          <a:p>
            <a:r>
              <a:rPr lang="en-GB"/>
              <a:t>© 2024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BA215755-3D9F-1D80-A85B-585035E4EF72}"/>
              </a:ext>
            </a:extLst>
          </p:cNvPr>
          <p:cNvSpPr>
            <a:spLocks noGrp="1"/>
          </p:cNvSpPr>
          <p:nvPr>
            <p:ph type="sldNum" sz="quarter" idx="12"/>
          </p:nvPr>
        </p:nvSpPr>
        <p:spPr/>
        <p:txBody>
          <a:bodyPr/>
          <a:lstStyle/>
          <a:p>
            <a:fld id="{B33FDC71-8906-4088-9FB1-76CBC632085F}" type="slidenum">
              <a:rPr lang="en-GB" smtClean="0"/>
              <a:t>16</a:t>
            </a:fld>
            <a:endParaRPr lang="en-GB"/>
          </a:p>
        </p:txBody>
      </p:sp>
      <p:pic>
        <p:nvPicPr>
          <p:cNvPr id="15" name="Picture 14">
            <a:extLst>
              <a:ext uri="{FF2B5EF4-FFF2-40B4-BE49-F238E27FC236}">
                <a16:creationId xmlns:a16="http://schemas.microsoft.com/office/drawing/2014/main" id="{EBD7F150-52B6-664F-B73A-84C17D728F77}"/>
              </a:ext>
            </a:extLst>
          </p:cNvPr>
          <p:cNvPicPr>
            <a:picLocks noChangeAspect="1"/>
          </p:cNvPicPr>
          <p:nvPr/>
        </p:nvPicPr>
        <p:blipFill>
          <a:blip r:embed="rId5"/>
          <a:stretch>
            <a:fillRect/>
          </a:stretch>
        </p:blipFill>
        <p:spPr>
          <a:xfrm>
            <a:off x="6732920" y="3390894"/>
            <a:ext cx="104790" cy="76211"/>
          </a:xfrm>
          <a:prstGeom prst="rect">
            <a:avLst/>
          </a:prstGeom>
        </p:spPr>
      </p:pic>
      <p:sp>
        <p:nvSpPr>
          <p:cNvPr id="18" name="CustomShape 6">
            <a:extLst>
              <a:ext uri="{FF2B5EF4-FFF2-40B4-BE49-F238E27FC236}">
                <a16:creationId xmlns:a16="http://schemas.microsoft.com/office/drawing/2014/main" id="{877BD0B2-022D-9801-F419-DF133F5F415B}"/>
              </a:ext>
            </a:extLst>
          </p:cNvPr>
          <p:cNvSpPr/>
          <p:nvPr/>
        </p:nvSpPr>
        <p:spPr>
          <a:xfrm>
            <a:off x="1239472" y="3321602"/>
            <a:ext cx="2743200" cy="511560"/>
          </a:xfrm>
          <a:prstGeom prst="rect">
            <a:avLst/>
          </a:prstGeom>
          <a:solidFill>
            <a:srgbClr val="00AE9E"/>
          </a:solidFill>
          <a:ln w="93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r>
              <a:rPr lang="en-GB" sz="1600" b="1" strike="noStrike" spc="-1" dirty="0">
                <a:solidFill>
                  <a:srgbClr val="FFFFFF"/>
                </a:solidFill>
                <a:latin typeface="Arial"/>
              </a:rPr>
              <a:t>MDT</a:t>
            </a:r>
            <a:endParaRPr lang="en-GB" sz="1600" b="0" strike="noStrike" spc="-1" dirty="0">
              <a:latin typeface="Arial"/>
            </a:endParaRPr>
          </a:p>
        </p:txBody>
      </p:sp>
      <p:sp>
        <p:nvSpPr>
          <p:cNvPr id="19" name="CustomShape 6">
            <a:extLst>
              <a:ext uri="{FF2B5EF4-FFF2-40B4-BE49-F238E27FC236}">
                <a16:creationId xmlns:a16="http://schemas.microsoft.com/office/drawing/2014/main" id="{3619EC02-7FC8-3C66-B44F-D2AFFAA20E1C}"/>
              </a:ext>
            </a:extLst>
          </p:cNvPr>
          <p:cNvSpPr/>
          <p:nvPr/>
        </p:nvSpPr>
        <p:spPr>
          <a:xfrm>
            <a:off x="1239472" y="2556408"/>
            <a:ext cx="2743200" cy="511560"/>
          </a:xfrm>
          <a:prstGeom prst="rect">
            <a:avLst/>
          </a:prstGeom>
          <a:solidFill>
            <a:srgbClr val="00AE9E"/>
          </a:solidFill>
          <a:ln w="93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r>
              <a:rPr lang="en-GB" sz="1600" b="1" spc="-1" dirty="0">
                <a:solidFill>
                  <a:srgbClr val="FFFFFF"/>
                </a:solidFill>
                <a:latin typeface="Arial"/>
              </a:rPr>
              <a:t>Histopathology / Lab</a:t>
            </a:r>
            <a:endParaRPr lang="en-GB" sz="1600" b="0" strike="noStrike" spc="-1" dirty="0">
              <a:latin typeface="Arial"/>
            </a:endParaRPr>
          </a:p>
        </p:txBody>
      </p:sp>
      <p:sp>
        <p:nvSpPr>
          <p:cNvPr id="20" name="CustomShape 6">
            <a:extLst>
              <a:ext uri="{FF2B5EF4-FFF2-40B4-BE49-F238E27FC236}">
                <a16:creationId xmlns:a16="http://schemas.microsoft.com/office/drawing/2014/main" id="{0EC76ED9-CBE5-875F-CB23-8187D05CF19D}"/>
              </a:ext>
            </a:extLst>
          </p:cNvPr>
          <p:cNvSpPr/>
          <p:nvPr/>
        </p:nvSpPr>
        <p:spPr>
          <a:xfrm>
            <a:off x="1239472" y="4086796"/>
            <a:ext cx="2743200" cy="511560"/>
          </a:xfrm>
          <a:prstGeom prst="rect">
            <a:avLst/>
          </a:prstGeom>
          <a:solidFill>
            <a:srgbClr val="00AE9E"/>
          </a:solidFill>
          <a:ln w="93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r>
              <a:rPr lang="en-GB" sz="1600" b="1" spc="-1" dirty="0">
                <a:solidFill>
                  <a:srgbClr val="FFFFFF"/>
                </a:solidFill>
                <a:latin typeface="Arial"/>
              </a:rPr>
              <a:t>T</a:t>
            </a:r>
            <a:r>
              <a:rPr lang="en-GB" sz="1600" b="1" strike="noStrike" spc="-1" dirty="0">
                <a:solidFill>
                  <a:srgbClr val="FFFFFF"/>
                </a:solidFill>
                <a:latin typeface="Arial"/>
              </a:rPr>
              <a:t>reatment</a:t>
            </a:r>
            <a:endParaRPr lang="en-GB" sz="1600" b="0" strike="noStrike" spc="-1" dirty="0">
              <a:latin typeface="Arial"/>
            </a:endParaRPr>
          </a:p>
        </p:txBody>
      </p:sp>
      <p:sp>
        <p:nvSpPr>
          <p:cNvPr id="31" name="CustomShape 6">
            <a:extLst>
              <a:ext uri="{FF2B5EF4-FFF2-40B4-BE49-F238E27FC236}">
                <a16:creationId xmlns:a16="http://schemas.microsoft.com/office/drawing/2014/main" id="{646E2AF5-BC92-8117-FA54-573332A22FE0}"/>
              </a:ext>
            </a:extLst>
          </p:cNvPr>
          <p:cNvSpPr/>
          <p:nvPr/>
        </p:nvSpPr>
        <p:spPr>
          <a:xfrm>
            <a:off x="1230095" y="4851990"/>
            <a:ext cx="2743200" cy="511560"/>
          </a:xfrm>
          <a:prstGeom prst="rect">
            <a:avLst/>
          </a:prstGeom>
          <a:solidFill>
            <a:srgbClr val="00AE9E"/>
          </a:solidFill>
          <a:ln w="93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r>
              <a:rPr lang="en-GB" sz="1600" b="1" strike="noStrike" spc="-1" dirty="0">
                <a:solidFill>
                  <a:srgbClr val="FFFFFF"/>
                </a:solidFill>
                <a:latin typeface="Arial"/>
              </a:rPr>
              <a:t>Imaging</a:t>
            </a:r>
            <a:endParaRPr lang="en-GB" sz="1600" b="0" strike="noStrike" spc="-1" dirty="0">
              <a:latin typeface="Arial"/>
            </a:endParaRPr>
          </a:p>
        </p:txBody>
      </p:sp>
      <p:sp>
        <p:nvSpPr>
          <p:cNvPr id="7" name="CustomShape 5">
            <a:extLst>
              <a:ext uri="{FF2B5EF4-FFF2-40B4-BE49-F238E27FC236}">
                <a16:creationId xmlns:a16="http://schemas.microsoft.com/office/drawing/2014/main" id="{09499AE0-DB30-1E2B-B8A0-26A48BB0469C}"/>
              </a:ext>
            </a:extLst>
          </p:cNvPr>
          <p:cNvSpPr/>
          <p:nvPr/>
        </p:nvSpPr>
        <p:spPr>
          <a:xfrm>
            <a:off x="6240274" y="3220851"/>
            <a:ext cx="2743200" cy="511560"/>
          </a:xfrm>
          <a:prstGeom prst="rect">
            <a:avLst/>
          </a:prstGeom>
          <a:solidFill>
            <a:srgbClr val="00AE9E"/>
          </a:solidFill>
          <a:ln w="93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r>
              <a:rPr lang="en-GB" sz="1600" b="1" strike="noStrike" spc="-1">
                <a:solidFill>
                  <a:srgbClr val="FFFFFF"/>
                </a:solidFill>
                <a:latin typeface="Arial"/>
              </a:rPr>
              <a:t>Molecular</a:t>
            </a:r>
            <a:endParaRPr lang="en-GB" sz="1600" b="0" strike="noStrike" spc="-1">
              <a:latin typeface="Arial"/>
            </a:endParaRPr>
          </a:p>
        </p:txBody>
      </p:sp>
      <p:sp>
        <p:nvSpPr>
          <p:cNvPr id="8" name="CustomShape 6">
            <a:extLst>
              <a:ext uri="{FF2B5EF4-FFF2-40B4-BE49-F238E27FC236}">
                <a16:creationId xmlns:a16="http://schemas.microsoft.com/office/drawing/2014/main" id="{43389AE8-B3ED-BED0-BDDF-ED0B98F34082}"/>
              </a:ext>
            </a:extLst>
          </p:cNvPr>
          <p:cNvSpPr/>
          <p:nvPr/>
        </p:nvSpPr>
        <p:spPr>
          <a:xfrm>
            <a:off x="6240274" y="2556408"/>
            <a:ext cx="2743200" cy="511560"/>
          </a:xfrm>
          <a:prstGeom prst="rect">
            <a:avLst/>
          </a:prstGeom>
          <a:solidFill>
            <a:srgbClr val="00AE9E"/>
          </a:solidFill>
          <a:ln w="93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r>
              <a:rPr lang="en-GB" sz="1600" b="1" strike="noStrike" spc="-1">
                <a:solidFill>
                  <a:srgbClr val="FFFFFF"/>
                </a:solidFill>
                <a:latin typeface="Arial"/>
              </a:rPr>
              <a:t>Flow</a:t>
            </a:r>
            <a:endParaRPr lang="en-GB" sz="1600" b="0" strike="noStrike" spc="-1">
              <a:latin typeface="Arial"/>
            </a:endParaRPr>
          </a:p>
        </p:txBody>
      </p:sp>
      <p:sp>
        <p:nvSpPr>
          <p:cNvPr id="9" name="CustomShape 6">
            <a:extLst>
              <a:ext uri="{FF2B5EF4-FFF2-40B4-BE49-F238E27FC236}">
                <a16:creationId xmlns:a16="http://schemas.microsoft.com/office/drawing/2014/main" id="{AC5F5A5C-D327-39DD-4817-5F6BE3C80FC8}"/>
              </a:ext>
            </a:extLst>
          </p:cNvPr>
          <p:cNvSpPr/>
          <p:nvPr/>
        </p:nvSpPr>
        <p:spPr>
          <a:xfrm>
            <a:off x="6240274" y="1886542"/>
            <a:ext cx="2743200" cy="511560"/>
          </a:xfrm>
          <a:prstGeom prst="rect">
            <a:avLst/>
          </a:prstGeom>
          <a:solidFill>
            <a:srgbClr val="00AE9E"/>
          </a:solidFill>
          <a:ln w="93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r>
              <a:rPr lang="en-GB" sz="1600" b="1" spc="-1" dirty="0">
                <a:solidFill>
                  <a:srgbClr val="FFFFFF"/>
                </a:solidFill>
                <a:latin typeface="Arial"/>
              </a:rPr>
              <a:t>H</a:t>
            </a:r>
            <a:r>
              <a:rPr lang="en-GB" sz="1600" b="1" strike="noStrike" spc="-1" dirty="0">
                <a:solidFill>
                  <a:srgbClr val="FFFFFF"/>
                </a:solidFill>
                <a:latin typeface="Arial"/>
              </a:rPr>
              <a:t>istology</a:t>
            </a:r>
            <a:endParaRPr lang="en-GB" sz="1600" b="0" strike="noStrike" spc="-1" dirty="0">
              <a:latin typeface="Arial"/>
            </a:endParaRPr>
          </a:p>
        </p:txBody>
      </p:sp>
      <p:cxnSp>
        <p:nvCxnSpPr>
          <p:cNvPr id="10" name="Straight Connector 9">
            <a:extLst>
              <a:ext uri="{FF2B5EF4-FFF2-40B4-BE49-F238E27FC236}">
                <a16:creationId xmlns:a16="http://schemas.microsoft.com/office/drawing/2014/main" id="{B509F72E-233F-2D44-A84E-EFAD7E76414D}"/>
              </a:ext>
            </a:extLst>
          </p:cNvPr>
          <p:cNvCxnSpPr>
            <a:cxnSpLocks/>
          </p:cNvCxnSpPr>
          <p:nvPr/>
        </p:nvCxnSpPr>
        <p:spPr>
          <a:xfrm>
            <a:off x="3982672" y="2811623"/>
            <a:ext cx="2199621" cy="0"/>
          </a:xfrm>
          <a:prstGeom prst="line">
            <a:avLst/>
          </a:prstGeom>
          <a:ln w="38100">
            <a:headEnd type="ova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2DFD3788-150B-873B-524B-688382A434FA}"/>
              </a:ext>
            </a:extLst>
          </p:cNvPr>
          <p:cNvCxnSpPr>
            <a:cxnSpLocks/>
          </p:cNvCxnSpPr>
          <p:nvPr/>
        </p:nvCxnSpPr>
        <p:spPr>
          <a:xfrm>
            <a:off x="6182293" y="1886542"/>
            <a:ext cx="0" cy="1845869"/>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4" name="Title 13">
            <a:extLst>
              <a:ext uri="{FF2B5EF4-FFF2-40B4-BE49-F238E27FC236}">
                <a16:creationId xmlns:a16="http://schemas.microsoft.com/office/drawing/2014/main" id="{FB58FC4F-9FA6-3628-953A-5312EA0A24C6}"/>
              </a:ext>
            </a:extLst>
          </p:cNvPr>
          <p:cNvSpPr>
            <a:spLocks noGrp="1"/>
          </p:cNvSpPr>
          <p:nvPr>
            <p:ph type="title"/>
          </p:nvPr>
        </p:nvSpPr>
        <p:spPr/>
        <p:txBody>
          <a:bodyPr/>
          <a:lstStyle/>
          <a:p>
            <a:r>
              <a:rPr lang="en-GB" dirty="0"/>
              <a:t>How to identify the non primary patients</a:t>
            </a:r>
          </a:p>
        </p:txBody>
      </p:sp>
      <p:sp>
        <p:nvSpPr>
          <p:cNvPr id="25" name="Rectangle 24">
            <a:extLst>
              <a:ext uri="{FF2B5EF4-FFF2-40B4-BE49-F238E27FC236}">
                <a16:creationId xmlns:a16="http://schemas.microsoft.com/office/drawing/2014/main" id="{97CBA2A8-9B6B-34D8-06F4-45CCE21A6F3F}"/>
              </a:ext>
            </a:extLst>
          </p:cNvPr>
          <p:cNvSpPr/>
          <p:nvPr/>
        </p:nvSpPr>
        <p:spPr>
          <a:xfrm>
            <a:off x="5966621" y="872597"/>
            <a:ext cx="3290505" cy="950526"/>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dirty="0">
                <a:solidFill>
                  <a:schemeClr val="tx1"/>
                </a:solidFill>
              </a:rPr>
              <a:t>Findings of recurrences from these sources are low </a:t>
            </a:r>
          </a:p>
        </p:txBody>
      </p:sp>
      <p:pic>
        <p:nvPicPr>
          <p:cNvPr id="13" name="Audio 12">
            <a:hlinkClick r:id="" action="ppaction://media"/>
            <a:extLst>
              <a:ext uri="{FF2B5EF4-FFF2-40B4-BE49-F238E27FC236}">
                <a16:creationId xmlns:a16="http://schemas.microsoft.com/office/drawing/2014/main" id="{DA426B2F-76DF-2251-4CEB-C3A76C1E8662}"/>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51108574"/>
      </p:ext>
    </p:extLst>
  </p:cSld>
  <p:clrMapOvr>
    <a:masterClrMapping/>
  </p:clrMapOvr>
  <mc:AlternateContent xmlns:mc="http://schemas.openxmlformats.org/markup-compatibility/2006" xmlns:p14="http://schemas.microsoft.com/office/powerpoint/2010/main">
    <mc:Choice Requires="p14">
      <p:transition spd="slow" p14:dur="2000" advTm="6760"/>
    </mc:Choice>
    <mc:Fallback xmlns="">
      <p:transition spd="slow" advTm="676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787D00-1001-A378-88A2-6A550A684555}"/>
            </a:ext>
          </a:extLst>
        </p:cNvPr>
        <p:cNvGrpSpPr/>
        <p:nvPr/>
      </p:nvGrpSpPr>
      <p:grpSpPr>
        <a:xfrm>
          <a:off x="0" y="0"/>
          <a:ext cx="0" cy="0"/>
          <a:chOff x="0" y="0"/>
          <a:chExt cx="0" cy="0"/>
        </a:xfrm>
      </p:grpSpPr>
      <p:sp>
        <p:nvSpPr>
          <p:cNvPr id="8" name="Rectangle 7">
            <a:extLst>
              <a:ext uri="{FF2B5EF4-FFF2-40B4-BE49-F238E27FC236}">
                <a16:creationId xmlns:a16="http://schemas.microsoft.com/office/drawing/2014/main" id="{3F28A6A2-A96D-E9BD-38B0-6702B212DE45}"/>
              </a:ext>
            </a:extLst>
          </p:cNvPr>
          <p:cNvSpPr/>
          <p:nvPr/>
        </p:nvSpPr>
        <p:spPr>
          <a:xfrm>
            <a:off x="1124909" y="2236662"/>
            <a:ext cx="2980023" cy="3290057"/>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CustomShape 6">
            <a:extLst>
              <a:ext uri="{FF2B5EF4-FFF2-40B4-BE49-F238E27FC236}">
                <a16:creationId xmlns:a16="http://schemas.microsoft.com/office/drawing/2014/main" id="{2F82E376-7456-B7B2-CB2E-BEDAA48629CD}"/>
              </a:ext>
            </a:extLst>
          </p:cNvPr>
          <p:cNvSpPr/>
          <p:nvPr/>
        </p:nvSpPr>
        <p:spPr>
          <a:xfrm>
            <a:off x="1239472" y="3321602"/>
            <a:ext cx="2743200" cy="511560"/>
          </a:xfrm>
          <a:prstGeom prst="rect">
            <a:avLst/>
          </a:prstGeom>
          <a:solidFill>
            <a:srgbClr val="00AE9E"/>
          </a:solidFill>
          <a:ln w="93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r>
              <a:rPr lang="en-GB" sz="1600" b="1" strike="noStrike" spc="-1" dirty="0">
                <a:solidFill>
                  <a:srgbClr val="FFFFFF"/>
                </a:solidFill>
                <a:latin typeface="Arial"/>
              </a:rPr>
              <a:t>MDT</a:t>
            </a:r>
            <a:endParaRPr lang="en-GB" sz="1600" b="0" strike="noStrike" spc="-1" dirty="0">
              <a:latin typeface="Arial"/>
            </a:endParaRPr>
          </a:p>
        </p:txBody>
      </p:sp>
      <p:sp>
        <p:nvSpPr>
          <p:cNvPr id="13" name="CustomShape 6">
            <a:extLst>
              <a:ext uri="{FF2B5EF4-FFF2-40B4-BE49-F238E27FC236}">
                <a16:creationId xmlns:a16="http://schemas.microsoft.com/office/drawing/2014/main" id="{379AC4F6-AC56-C706-E40B-114D907DBC25}"/>
              </a:ext>
            </a:extLst>
          </p:cNvPr>
          <p:cNvSpPr/>
          <p:nvPr/>
        </p:nvSpPr>
        <p:spPr>
          <a:xfrm>
            <a:off x="1239472" y="2556408"/>
            <a:ext cx="2743200" cy="511560"/>
          </a:xfrm>
          <a:prstGeom prst="rect">
            <a:avLst/>
          </a:prstGeom>
          <a:solidFill>
            <a:srgbClr val="00AE9E"/>
          </a:solidFill>
          <a:ln w="93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r>
              <a:rPr lang="en-GB" sz="1600" b="1" spc="-1" dirty="0">
                <a:solidFill>
                  <a:srgbClr val="FFFFFF"/>
                </a:solidFill>
                <a:latin typeface="Arial"/>
              </a:rPr>
              <a:t>Histopathology / Lab</a:t>
            </a:r>
            <a:endParaRPr lang="en-GB" sz="1600" b="0" strike="noStrike" spc="-1" dirty="0">
              <a:latin typeface="Arial"/>
            </a:endParaRPr>
          </a:p>
        </p:txBody>
      </p:sp>
      <p:sp>
        <p:nvSpPr>
          <p:cNvPr id="14" name="CustomShape 6">
            <a:extLst>
              <a:ext uri="{FF2B5EF4-FFF2-40B4-BE49-F238E27FC236}">
                <a16:creationId xmlns:a16="http://schemas.microsoft.com/office/drawing/2014/main" id="{629669E3-08E4-988A-3F90-2DB71C9411D0}"/>
              </a:ext>
            </a:extLst>
          </p:cNvPr>
          <p:cNvSpPr/>
          <p:nvPr/>
        </p:nvSpPr>
        <p:spPr>
          <a:xfrm>
            <a:off x="1239472" y="4086796"/>
            <a:ext cx="2743200" cy="511560"/>
          </a:xfrm>
          <a:prstGeom prst="rect">
            <a:avLst/>
          </a:prstGeom>
          <a:solidFill>
            <a:srgbClr val="00AE9E"/>
          </a:solidFill>
          <a:ln w="93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r>
              <a:rPr lang="en-GB" sz="1600" b="1" spc="-1" dirty="0">
                <a:solidFill>
                  <a:srgbClr val="FFFFFF"/>
                </a:solidFill>
                <a:latin typeface="Arial"/>
              </a:rPr>
              <a:t>T</a:t>
            </a:r>
            <a:r>
              <a:rPr lang="en-GB" sz="1600" b="1" strike="noStrike" spc="-1" dirty="0">
                <a:solidFill>
                  <a:srgbClr val="FFFFFF"/>
                </a:solidFill>
                <a:latin typeface="Arial"/>
              </a:rPr>
              <a:t>reatment</a:t>
            </a:r>
            <a:endParaRPr lang="en-GB" sz="1600" b="0" strike="noStrike" spc="-1" dirty="0">
              <a:latin typeface="Arial"/>
            </a:endParaRPr>
          </a:p>
        </p:txBody>
      </p:sp>
      <p:sp>
        <p:nvSpPr>
          <p:cNvPr id="16" name="CustomShape 6">
            <a:extLst>
              <a:ext uri="{FF2B5EF4-FFF2-40B4-BE49-F238E27FC236}">
                <a16:creationId xmlns:a16="http://schemas.microsoft.com/office/drawing/2014/main" id="{E57D4F22-A592-0DB9-0E1F-DE0D4ADC5194}"/>
              </a:ext>
            </a:extLst>
          </p:cNvPr>
          <p:cNvSpPr/>
          <p:nvPr/>
        </p:nvSpPr>
        <p:spPr>
          <a:xfrm>
            <a:off x="1230095" y="4851990"/>
            <a:ext cx="2743200" cy="511560"/>
          </a:xfrm>
          <a:prstGeom prst="rect">
            <a:avLst/>
          </a:prstGeom>
          <a:solidFill>
            <a:srgbClr val="00AE9E"/>
          </a:solidFill>
          <a:ln w="93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r>
              <a:rPr lang="en-GB" sz="1600" b="1" strike="noStrike" spc="-1" dirty="0">
                <a:solidFill>
                  <a:srgbClr val="FFFFFF"/>
                </a:solidFill>
                <a:latin typeface="Arial"/>
              </a:rPr>
              <a:t>Imaging</a:t>
            </a:r>
            <a:endParaRPr lang="en-GB" sz="1600" b="0" strike="noStrike" spc="-1" dirty="0">
              <a:latin typeface="Arial"/>
            </a:endParaRPr>
          </a:p>
        </p:txBody>
      </p:sp>
      <p:sp>
        <p:nvSpPr>
          <p:cNvPr id="2" name="Title 1">
            <a:extLst>
              <a:ext uri="{FF2B5EF4-FFF2-40B4-BE49-F238E27FC236}">
                <a16:creationId xmlns:a16="http://schemas.microsoft.com/office/drawing/2014/main" id="{9541E48D-B9D9-0124-757E-A71EA5873846}"/>
              </a:ext>
            </a:extLst>
          </p:cNvPr>
          <p:cNvSpPr>
            <a:spLocks noGrp="1"/>
          </p:cNvSpPr>
          <p:nvPr>
            <p:ph type="title"/>
          </p:nvPr>
        </p:nvSpPr>
        <p:spPr/>
        <p:txBody>
          <a:bodyPr/>
          <a:lstStyle/>
          <a:p>
            <a:r>
              <a:rPr lang="en-GB" dirty="0"/>
              <a:t>How to identify the non primary patients</a:t>
            </a:r>
          </a:p>
        </p:txBody>
      </p:sp>
      <p:sp>
        <p:nvSpPr>
          <p:cNvPr id="4" name="Date Placeholder 3">
            <a:extLst>
              <a:ext uri="{FF2B5EF4-FFF2-40B4-BE49-F238E27FC236}">
                <a16:creationId xmlns:a16="http://schemas.microsoft.com/office/drawing/2014/main" id="{9C2B2757-A9B5-F9F7-A4E4-93E546C3B878}"/>
              </a:ext>
            </a:extLst>
          </p:cNvPr>
          <p:cNvSpPr>
            <a:spLocks noGrp="1"/>
          </p:cNvSpPr>
          <p:nvPr>
            <p:ph type="dt" sz="half" idx="10"/>
          </p:nvPr>
        </p:nvSpPr>
        <p:spPr/>
        <p:txBody>
          <a:bodyPr/>
          <a:lstStyle/>
          <a:p>
            <a:r>
              <a:rPr lang="en-US"/>
              <a:t>13/2/2025</a:t>
            </a:r>
            <a:endParaRPr lang="en-GB"/>
          </a:p>
        </p:txBody>
      </p:sp>
      <p:sp>
        <p:nvSpPr>
          <p:cNvPr id="5" name="Footer Placeholder 4">
            <a:extLst>
              <a:ext uri="{FF2B5EF4-FFF2-40B4-BE49-F238E27FC236}">
                <a16:creationId xmlns:a16="http://schemas.microsoft.com/office/drawing/2014/main" id="{8E4C2FF2-EB4F-723A-0DE2-5134036F3E13}"/>
              </a:ext>
            </a:extLst>
          </p:cNvPr>
          <p:cNvSpPr>
            <a:spLocks noGrp="1"/>
          </p:cNvSpPr>
          <p:nvPr>
            <p:ph type="ftr" sz="quarter" idx="11"/>
          </p:nvPr>
        </p:nvSpPr>
        <p:spPr/>
        <p:txBody>
          <a:bodyPr/>
          <a:lstStyle/>
          <a:p>
            <a:r>
              <a:rPr lang="en-GB"/>
              <a:t>© 2024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3B133E34-89D2-AB8D-4108-DA37E16BE806}"/>
              </a:ext>
            </a:extLst>
          </p:cNvPr>
          <p:cNvSpPr>
            <a:spLocks noGrp="1"/>
          </p:cNvSpPr>
          <p:nvPr>
            <p:ph type="sldNum" sz="quarter" idx="12"/>
          </p:nvPr>
        </p:nvSpPr>
        <p:spPr/>
        <p:txBody>
          <a:bodyPr/>
          <a:lstStyle/>
          <a:p>
            <a:fld id="{B33FDC71-8906-4088-9FB1-76CBC632085F}" type="slidenum">
              <a:rPr lang="en-GB" smtClean="0"/>
              <a:t>17</a:t>
            </a:fld>
            <a:endParaRPr lang="en-GB"/>
          </a:p>
        </p:txBody>
      </p:sp>
      <p:pic>
        <p:nvPicPr>
          <p:cNvPr id="15" name="Picture 14">
            <a:extLst>
              <a:ext uri="{FF2B5EF4-FFF2-40B4-BE49-F238E27FC236}">
                <a16:creationId xmlns:a16="http://schemas.microsoft.com/office/drawing/2014/main" id="{DA246E34-8990-97CE-B2E7-493DA4053A15}"/>
              </a:ext>
            </a:extLst>
          </p:cNvPr>
          <p:cNvPicPr>
            <a:picLocks noChangeAspect="1"/>
          </p:cNvPicPr>
          <p:nvPr/>
        </p:nvPicPr>
        <p:blipFill>
          <a:blip r:embed="rId5"/>
          <a:stretch>
            <a:fillRect/>
          </a:stretch>
        </p:blipFill>
        <p:spPr>
          <a:xfrm>
            <a:off x="6653201" y="2612484"/>
            <a:ext cx="104790" cy="76211"/>
          </a:xfrm>
          <a:prstGeom prst="rect">
            <a:avLst/>
          </a:prstGeom>
        </p:spPr>
      </p:pic>
      <p:sp>
        <p:nvSpPr>
          <p:cNvPr id="9" name="CustomShape 6">
            <a:extLst>
              <a:ext uri="{FF2B5EF4-FFF2-40B4-BE49-F238E27FC236}">
                <a16:creationId xmlns:a16="http://schemas.microsoft.com/office/drawing/2014/main" id="{9502B164-3C71-3A63-DB97-8A5AD6941954}"/>
              </a:ext>
            </a:extLst>
          </p:cNvPr>
          <p:cNvSpPr/>
          <p:nvPr/>
        </p:nvSpPr>
        <p:spPr>
          <a:xfrm>
            <a:off x="6225051" y="3192787"/>
            <a:ext cx="2743200" cy="862522"/>
          </a:xfrm>
          <a:prstGeom prst="rect">
            <a:avLst/>
          </a:prstGeom>
          <a:solidFill>
            <a:schemeClr val="bg1">
              <a:lumMod val="50000"/>
            </a:schemeClr>
          </a:solidFill>
          <a:ln w="93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r>
              <a:rPr lang="en-GB" sz="1600" b="1" strike="noStrike" spc="-1" dirty="0">
                <a:solidFill>
                  <a:srgbClr val="FFFFFF"/>
                </a:solidFill>
                <a:latin typeface="Arial"/>
              </a:rPr>
              <a:t>Not all patients are referred to the MDT</a:t>
            </a:r>
            <a:endParaRPr lang="en-GB" sz="1600" b="0" strike="noStrike" spc="-1" dirty="0">
              <a:latin typeface="Arial"/>
            </a:endParaRPr>
          </a:p>
        </p:txBody>
      </p:sp>
      <p:cxnSp>
        <p:nvCxnSpPr>
          <p:cNvPr id="10" name="Straight Connector 9">
            <a:extLst>
              <a:ext uri="{FF2B5EF4-FFF2-40B4-BE49-F238E27FC236}">
                <a16:creationId xmlns:a16="http://schemas.microsoft.com/office/drawing/2014/main" id="{5D83D2D8-D9F4-21C7-E11F-51DDDF7BC6D6}"/>
              </a:ext>
            </a:extLst>
          </p:cNvPr>
          <p:cNvCxnSpPr>
            <a:cxnSpLocks/>
          </p:cNvCxnSpPr>
          <p:nvPr/>
        </p:nvCxnSpPr>
        <p:spPr>
          <a:xfrm>
            <a:off x="3982672" y="3577153"/>
            <a:ext cx="2119902" cy="0"/>
          </a:xfrm>
          <a:prstGeom prst="line">
            <a:avLst/>
          </a:prstGeom>
          <a:ln w="38100">
            <a:headEnd type="ova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C0B4E97D-7870-C312-A8A1-7A586CCA058E}"/>
              </a:ext>
            </a:extLst>
          </p:cNvPr>
          <p:cNvCxnSpPr>
            <a:cxnSpLocks/>
          </p:cNvCxnSpPr>
          <p:nvPr/>
        </p:nvCxnSpPr>
        <p:spPr>
          <a:xfrm>
            <a:off x="6102574" y="3192787"/>
            <a:ext cx="0" cy="862522"/>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F452C565-24D6-3042-2582-464B11399D5E}"/>
              </a:ext>
            </a:extLst>
          </p:cNvPr>
          <p:cNvSpPr/>
          <p:nvPr/>
        </p:nvSpPr>
        <p:spPr>
          <a:xfrm>
            <a:off x="5951398" y="2108393"/>
            <a:ext cx="3290505" cy="950526"/>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dirty="0">
                <a:solidFill>
                  <a:schemeClr val="tx1"/>
                </a:solidFill>
              </a:rPr>
              <a:t>For patients discussed at MDT are they reported correctly with a recurrence</a:t>
            </a:r>
          </a:p>
        </p:txBody>
      </p:sp>
      <p:pic>
        <p:nvPicPr>
          <p:cNvPr id="17" name="Audio 16">
            <a:hlinkClick r:id="" action="ppaction://media"/>
            <a:extLst>
              <a:ext uri="{FF2B5EF4-FFF2-40B4-BE49-F238E27FC236}">
                <a16:creationId xmlns:a16="http://schemas.microsoft.com/office/drawing/2014/main" id="{A63EE252-8802-7138-5114-203102115712}"/>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138877937"/>
      </p:ext>
    </p:extLst>
  </p:cSld>
  <p:clrMapOvr>
    <a:masterClrMapping/>
  </p:clrMapOvr>
  <mc:AlternateContent xmlns:mc="http://schemas.openxmlformats.org/markup-compatibility/2006" xmlns:p14="http://schemas.microsoft.com/office/powerpoint/2010/main">
    <mc:Choice Requires="p14">
      <p:transition spd="slow" p14:dur="2000" advTm="10016"/>
    </mc:Choice>
    <mc:Fallback xmlns="">
      <p:transition spd="slow" advTm="1001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7"/>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C94CFE-8969-F5CE-2CE6-E99C7FE6E07D}"/>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5775930F-5362-0356-E61A-0DBD3C11997B}"/>
              </a:ext>
            </a:extLst>
          </p:cNvPr>
          <p:cNvSpPr/>
          <p:nvPr/>
        </p:nvSpPr>
        <p:spPr>
          <a:xfrm>
            <a:off x="1124909" y="2236662"/>
            <a:ext cx="2980023" cy="3290057"/>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CustomShape 6">
            <a:extLst>
              <a:ext uri="{FF2B5EF4-FFF2-40B4-BE49-F238E27FC236}">
                <a16:creationId xmlns:a16="http://schemas.microsoft.com/office/drawing/2014/main" id="{E95B845C-991B-9B77-7271-9C33470CD4D1}"/>
              </a:ext>
            </a:extLst>
          </p:cNvPr>
          <p:cNvSpPr/>
          <p:nvPr/>
        </p:nvSpPr>
        <p:spPr>
          <a:xfrm>
            <a:off x="1239472" y="3321602"/>
            <a:ext cx="2743200" cy="511560"/>
          </a:xfrm>
          <a:prstGeom prst="rect">
            <a:avLst/>
          </a:prstGeom>
          <a:solidFill>
            <a:srgbClr val="00AE9E"/>
          </a:solidFill>
          <a:ln w="93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r>
              <a:rPr lang="en-GB" sz="1600" b="1" strike="noStrike" spc="-1" dirty="0">
                <a:solidFill>
                  <a:srgbClr val="FFFFFF"/>
                </a:solidFill>
                <a:latin typeface="Arial"/>
              </a:rPr>
              <a:t>MDT</a:t>
            </a:r>
            <a:endParaRPr lang="en-GB" sz="1600" b="0" strike="noStrike" spc="-1" dirty="0">
              <a:latin typeface="Arial"/>
            </a:endParaRPr>
          </a:p>
        </p:txBody>
      </p:sp>
      <p:sp>
        <p:nvSpPr>
          <p:cNvPr id="11" name="CustomShape 6">
            <a:extLst>
              <a:ext uri="{FF2B5EF4-FFF2-40B4-BE49-F238E27FC236}">
                <a16:creationId xmlns:a16="http://schemas.microsoft.com/office/drawing/2014/main" id="{FA6E772A-6E65-9A49-DF64-1A474E525FF7}"/>
              </a:ext>
            </a:extLst>
          </p:cNvPr>
          <p:cNvSpPr/>
          <p:nvPr/>
        </p:nvSpPr>
        <p:spPr>
          <a:xfrm>
            <a:off x="1239472" y="2556408"/>
            <a:ext cx="2743200" cy="511560"/>
          </a:xfrm>
          <a:prstGeom prst="rect">
            <a:avLst/>
          </a:prstGeom>
          <a:solidFill>
            <a:srgbClr val="00AE9E"/>
          </a:solidFill>
          <a:ln w="93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r>
              <a:rPr lang="en-GB" sz="1600" b="1" spc="-1" dirty="0">
                <a:solidFill>
                  <a:srgbClr val="FFFFFF"/>
                </a:solidFill>
                <a:latin typeface="Arial"/>
              </a:rPr>
              <a:t>Histopathology / Lab</a:t>
            </a:r>
            <a:endParaRPr lang="en-GB" sz="1600" b="0" strike="noStrike" spc="-1" dirty="0">
              <a:latin typeface="Arial"/>
            </a:endParaRPr>
          </a:p>
        </p:txBody>
      </p:sp>
      <p:sp>
        <p:nvSpPr>
          <p:cNvPr id="17" name="CustomShape 6">
            <a:extLst>
              <a:ext uri="{FF2B5EF4-FFF2-40B4-BE49-F238E27FC236}">
                <a16:creationId xmlns:a16="http://schemas.microsoft.com/office/drawing/2014/main" id="{791DD3A1-AF47-C645-E3B7-003DE772EE8C}"/>
              </a:ext>
            </a:extLst>
          </p:cNvPr>
          <p:cNvSpPr/>
          <p:nvPr/>
        </p:nvSpPr>
        <p:spPr>
          <a:xfrm>
            <a:off x="1239472" y="4086796"/>
            <a:ext cx="2743200" cy="511560"/>
          </a:xfrm>
          <a:prstGeom prst="rect">
            <a:avLst/>
          </a:prstGeom>
          <a:solidFill>
            <a:srgbClr val="00AE9E"/>
          </a:solidFill>
          <a:ln w="93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r>
              <a:rPr lang="en-GB" sz="1600" b="1" spc="-1" dirty="0">
                <a:solidFill>
                  <a:srgbClr val="FFFFFF"/>
                </a:solidFill>
                <a:latin typeface="Arial"/>
              </a:rPr>
              <a:t>T</a:t>
            </a:r>
            <a:r>
              <a:rPr lang="en-GB" sz="1600" b="1" strike="noStrike" spc="-1" dirty="0">
                <a:solidFill>
                  <a:srgbClr val="FFFFFF"/>
                </a:solidFill>
                <a:latin typeface="Arial"/>
              </a:rPr>
              <a:t>reatment</a:t>
            </a:r>
            <a:endParaRPr lang="en-GB" sz="1600" b="0" strike="noStrike" spc="-1" dirty="0">
              <a:latin typeface="Arial"/>
            </a:endParaRPr>
          </a:p>
        </p:txBody>
      </p:sp>
      <p:sp>
        <p:nvSpPr>
          <p:cNvPr id="22" name="CustomShape 6">
            <a:extLst>
              <a:ext uri="{FF2B5EF4-FFF2-40B4-BE49-F238E27FC236}">
                <a16:creationId xmlns:a16="http://schemas.microsoft.com/office/drawing/2014/main" id="{9B9C2814-B02E-05F1-C731-CD1AFCB42CA6}"/>
              </a:ext>
            </a:extLst>
          </p:cNvPr>
          <p:cNvSpPr/>
          <p:nvPr/>
        </p:nvSpPr>
        <p:spPr>
          <a:xfrm>
            <a:off x="1230095" y="4851990"/>
            <a:ext cx="2743200" cy="511560"/>
          </a:xfrm>
          <a:prstGeom prst="rect">
            <a:avLst/>
          </a:prstGeom>
          <a:solidFill>
            <a:srgbClr val="00AE9E"/>
          </a:solidFill>
          <a:ln w="93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r>
              <a:rPr lang="en-GB" sz="1600" b="1" strike="noStrike" spc="-1" dirty="0">
                <a:solidFill>
                  <a:srgbClr val="FFFFFF"/>
                </a:solidFill>
                <a:latin typeface="Arial"/>
              </a:rPr>
              <a:t>Imaging</a:t>
            </a:r>
            <a:endParaRPr lang="en-GB" sz="1600" b="0" strike="noStrike" spc="-1" dirty="0">
              <a:latin typeface="Arial"/>
            </a:endParaRPr>
          </a:p>
        </p:txBody>
      </p:sp>
      <p:sp>
        <p:nvSpPr>
          <p:cNvPr id="2" name="Title 1">
            <a:extLst>
              <a:ext uri="{FF2B5EF4-FFF2-40B4-BE49-F238E27FC236}">
                <a16:creationId xmlns:a16="http://schemas.microsoft.com/office/drawing/2014/main" id="{EBA7998D-693D-4727-5582-8F52E95E010D}"/>
              </a:ext>
            </a:extLst>
          </p:cNvPr>
          <p:cNvSpPr>
            <a:spLocks noGrp="1"/>
          </p:cNvSpPr>
          <p:nvPr>
            <p:ph type="title"/>
          </p:nvPr>
        </p:nvSpPr>
        <p:spPr/>
        <p:txBody>
          <a:bodyPr/>
          <a:lstStyle/>
          <a:p>
            <a:r>
              <a:rPr lang="en-GB" dirty="0"/>
              <a:t>How to identify the non primary patients</a:t>
            </a:r>
          </a:p>
        </p:txBody>
      </p:sp>
      <p:sp>
        <p:nvSpPr>
          <p:cNvPr id="4" name="Date Placeholder 3">
            <a:extLst>
              <a:ext uri="{FF2B5EF4-FFF2-40B4-BE49-F238E27FC236}">
                <a16:creationId xmlns:a16="http://schemas.microsoft.com/office/drawing/2014/main" id="{4F5E306F-4EC2-8721-8BAC-B4F2BCB57C4E}"/>
              </a:ext>
            </a:extLst>
          </p:cNvPr>
          <p:cNvSpPr>
            <a:spLocks noGrp="1"/>
          </p:cNvSpPr>
          <p:nvPr>
            <p:ph type="dt" sz="half" idx="10"/>
          </p:nvPr>
        </p:nvSpPr>
        <p:spPr/>
        <p:txBody>
          <a:bodyPr/>
          <a:lstStyle/>
          <a:p>
            <a:r>
              <a:rPr lang="en-US"/>
              <a:t>13/2/2025</a:t>
            </a:r>
            <a:endParaRPr lang="en-GB"/>
          </a:p>
        </p:txBody>
      </p:sp>
      <p:sp>
        <p:nvSpPr>
          <p:cNvPr id="5" name="Footer Placeholder 4">
            <a:extLst>
              <a:ext uri="{FF2B5EF4-FFF2-40B4-BE49-F238E27FC236}">
                <a16:creationId xmlns:a16="http://schemas.microsoft.com/office/drawing/2014/main" id="{92299290-DB08-D240-3715-15008B6888B6}"/>
              </a:ext>
            </a:extLst>
          </p:cNvPr>
          <p:cNvSpPr>
            <a:spLocks noGrp="1"/>
          </p:cNvSpPr>
          <p:nvPr>
            <p:ph type="ftr" sz="quarter" idx="11"/>
          </p:nvPr>
        </p:nvSpPr>
        <p:spPr/>
        <p:txBody>
          <a:bodyPr/>
          <a:lstStyle/>
          <a:p>
            <a:r>
              <a:rPr lang="en-GB"/>
              <a:t>© 2024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284581D7-53CB-C493-6A04-90B73C0C5B13}"/>
              </a:ext>
            </a:extLst>
          </p:cNvPr>
          <p:cNvSpPr>
            <a:spLocks noGrp="1"/>
          </p:cNvSpPr>
          <p:nvPr>
            <p:ph type="sldNum" sz="quarter" idx="12"/>
          </p:nvPr>
        </p:nvSpPr>
        <p:spPr/>
        <p:txBody>
          <a:bodyPr/>
          <a:lstStyle/>
          <a:p>
            <a:fld id="{B33FDC71-8906-4088-9FB1-76CBC632085F}" type="slidenum">
              <a:rPr lang="en-GB" smtClean="0"/>
              <a:t>18</a:t>
            </a:fld>
            <a:endParaRPr lang="en-GB"/>
          </a:p>
        </p:txBody>
      </p:sp>
      <p:pic>
        <p:nvPicPr>
          <p:cNvPr id="15" name="Picture 14">
            <a:extLst>
              <a:ext uri="{FF2B5EF4-FFF2-40B4-BE49-F238E27FC236}">
                <a16:creationId xmlns:a16="http://schemas.microsoft.com/office/drawing/2014/main" id="{0B1DB29E-FCFA-DCF5-6B33-AE0307E149E5}"/>
              </a:ext>
            </a:extLst>
          </p:cNvPr>
          <p:cNvPicPr>
            <a:picLocks noChangeAspect="1"/>
          </p:cNvPicPr>
          <p:nvPr/>
        </p:nvPicPr>
        <p:blipFill>
          <a:blip r:embed="rId5"/>
          <a:stretch>
            <a:fillRect/>
          </a:stretch>
        </p:blipFill>
        <p:spPr>
          <a:xfrm>
            <a:off x="6043605" y="2635937"/>
            <a:ext cx="104790" cy="76211"/>
          </a:xfrm>
          <a:prstGeom prst="rect">
            <a:avLst/>
          </a:prstGeom>
        </p:spPr>
      </p:pic>
      <p:sp>
        <p:nvSpPr>
          <p:cNvPr id="7" name="CustomShape 4">
            <a:extLst>
              <a:ext uri="{FF2B5EF4-FFF2-40B4-BE49-F238E27FC236}">
                <a16:creationId xmlns:a16="http://schemas.microsoft.com/office/drawing/2014/main" id="{E6590E93-6D76-A435-5C94-3D91969015AE}"/>
              </a:ext>
            </a:extLst>
          </p:cNvPr>
          <p:cNvSpPr/>
          <p:nvPr/>
        </p:nvSpPr>
        <p:spPr>
          <a:xfrm>
            <a:off x="6387192" y="4796135"/>
            <a:ext cx="2743200" cy="511560"/>
          </a:xfrm>
          <a:prstGeom prst="rect">
            <a:avLst/>
          </a:prstGeom>
          <a:solidFill>
            <a:srgbClr val="00AE9E"/>
          </a:solidFill>
          <a:ln w="93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r>
              <a:rPr lang="en-GB" sz="1600" b="1" strike="noStrike" spc="-1" dirty="0">
                <a:solidFill>
                  <a:srgbClr val="FFFFFF"/>
                </a:solidFill>
                <a:latin typeface="Arial"/>
              </a:rPr>
              <a:t>Specialist Palliative Treatment</a:t>
            </a:r>
            <a:endParaRPr lang="en-GB" sz="1600" b="0" strike="noStrike" spc="-1" dirty="0">
              <a:latin typeface="Arial"/>
            </a:endParaRPr>
          </a:p>
        </p:txBody>
      </p:sp>
      <p:sp>
        <p:nvSpPr>
          <p:cNvPr id="8" name="CustomShape 5">
            <a:extLst>
              <a:ext uri="{FF2B5EF4-FFF2-40B4-BE49-F238E27FC236}">
                <a16:creationId xmlns:a16="http://schemas.microsoft.com/office/drawing/2014/main" id="{2A58AE08-5E91-FE69-F899-71E099526B81}"/>
              </a:ext>
            </a:extLst>
          </p:cNvPr>
          <p:cNvSpPr/>
          <p:nvPr/>
        </p:nvSpPr>
        <p:spPr>
          <a:xfrm>
            <a:off x="6387192" y="4126269"/>
            <a:ext cx="2743200" cy="511560"/>
          </a:xfrm>
          <a:prstGeom prst="rect">
            <a:avLst/>
          </a:prstGeom>
          <a:solidFill>
            <a:srgbClr val="00AE9E"/>
          </a:solidFill>
          <a:ln w="93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r>
              <a:rPr lang="en-GB" sz="1600" b="1" strike="noStrike" spc="-1" dirty="0">
                <a:solidFill>
                  <a:srgbClr val="FFFFFF"/>
                </a:solidFill>
                <a:latin typeface="Arial"/>
              </a:rPr>
              <a:t>SACT</a:t>
            </a:r>
            <a:endParaRPr lang="en-GB" sz="1600" b="0" strike="noStrike" spc="-1" dirty="0">
              <a:latin typeface="Arial"/>
            </a:endParaRPr>
          </a:p>
        </p:txBody>
      </p:sp>
      <p:sp>
        <p:nvSpPr>
          <p:cNvPr id="12" name="CustomShape 6">
            <a:extLst>
              <a:ext uri="{FF2B5EF4-FFF2-40B4-BE49-F238E27FC236}">
                <a16:creationId xmlns:a16="http://schemas.microsoft.com/office/drawing/2014/main" id="{4AB06F9D-A30E-C9F7-C61A-F991B5D65774}"/>
              </a:ext>
            </a:extLst>
          </p:cNvPr>
          <p:cNvSpPr/>
          <p:nvPr/>
        </p:nvSpPr>
        <p:spPr>
          <a:xfrm>
            <a:off x="6387192" y="3461826"/>
            <a:ext cx="2743200" cy="511560"/>
          </a:xfrm>
          <a:prstGeom prst="rect">
            <a:avLst/>
          </a:prstGeom>
          <a:solidFill>
            <a:srgbClr val="00AE9E"/>
          </a:solidFill>
          <a:ln w="93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r>
              <a:rPr lang="en-GB" sz="1600" b="1" spc="-1" dirty="0">
                <a:solidFill>
                  <a:srgbClr val="FFFFFF"/>
                </a:solidFill>
                <a:latin typeface="Arial"/>
              </a:rPr>
              <a:t>Radiotherapy</a:t>
            </a:r>
            <a:endParaRPr lang="en-GB" sz="1600" b="0" strike="noStrike" spc="-1" dirty="0">
              <a:latin typeface="Arial"/>
            </a:endParaRPr>
          </a:p>
        </p:txBody>
      </p:sp>
      <p:sp>
        <p:nvSpPr>
          <p:cNvPr id="13" name="CustomShape 6">
            <a:extLst>
              <a:ext uri="{FF2B5EF4-FFF2-40B4-BE49-F238E27FC236}">
                <a16:creationId xmlns:a16="http://schemas.microsoft.com/office/drawing/2014/main" id="{1B169C87-F0F7-182A-D481-27EB81220CC5}"/>
              </a:ext>
            </a:extLst>
          </p:cNvPr>
          <p:cNvSpPr/>
          <p:nvPr/>
        </p:nvSpPr>
        <p:spPr>
          <a:xfrm>
            <a:off x="6387192" y="2791960"/>
            <a:ext cx="2743200" cy="511560"/>
          </a:xfrm>
          <a:prstGeom prst="rect">
            <a:avLst/>
          </a:prstGeom>
          <a:solidFill>
            <a:srgbClr val="00AE9E"/>
          </a:solidFill>
          <a:ln w="93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r>
              <a:rPr lang="en-GB" sz="1600" b="1" spc="-1" dirty="0">
                <a:solidFill>
                  <a:srgbClr val="FFFFFF"/>
                </a:solidFill>
                <a:latin typeface="Arial"/>
              </a:rPr>
              <a:t>Surgery</a:t>
            </a:r>
            <a:endParaRPr lang="en-GB" sz="1600" b="0" strike="noStrike" spc="-1" dirty="0">
              <a:latin typeface="Arial"/>
            </a:endParaRPr>
          </a:p>
        </p:txBody>
      </p:sp>
      <p:cxnSp>
        <p:nvCxnSpPr>
          <p:cNvPr id="14" name="Straight Connector 13">
            <a:extLst>
              <a:ext uri="{FF2B5EF4-FFF2-40B4-BE49-F238E27FC236}">
                <a16:creationId xmlns:a16="http://schemas.microsoft.com/office/drawing/2014/main" id="{F300B563-5D1F-A7FB-82CE-1553AA96F83D}"/>
              </a:ext>
            </a:extLst>
          </p:cNvPr>
          <p:cNvCxnSpPr>
            <a:cxnSpLocks/>
          </p:cNvCxnSpPr>
          <p:nvPr/>
        </p:nvCxnSpPr>
        <p:spPr>
          <a:xfrm>
            <a:off x="3982672" y="4366492"/>
            <a:ext cx="2193187" cy="0"/>
          </a:xfrm>
          <a:prstGeom prst="line">
            <a:avLst/>
          </a:prstGeom>
          <a:ln w="38100">
            <a:headEnd type="ova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4E2367AD-87BA-3F61-7074-3FE6B01F7E86}"/>
              </a:ext>
            </a:extLst>
          </p:cNvPr>
          <p:cNvCxnSpPr>
            <a:cxnSpLocks/>
          </p:cNvCxnSpPr>
          <p:nvPr/>
        </p:nvCxnSpPr>
        <p:spPr>
          <a:xfrm>
            <a:off x="6175859" y="2791960"/>
            <a:ext cx="0" cy="2515735"/>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1" name="Rectangle 20">
            <a:extLst>
              <a:ext uri="{FF2B5EF4-FFF2-40B4-BE49-F238E27FC236}">
                <a16:creationId xmlns:a16="http://schemas.microsoft.com/office/drawing/2014/main" id="{ABCFE24B-3F83-8032-7D1E-E6EC1B98BBC6}"/>
              </a:ext>
            </a:extLst>
          </p:cNvPr>
          <p:cNvSpPr/>
          <p:nvPr/>
        </p:nvSpPr>
        <p:spPr>
          <a:xfrm>
            <a:off x="6043605" y="1707549"/>
            <a:ext cx="3290505" cy="950526"/>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dirty="0">
                <a:solidFill>
                  <a:schemeClr val="tx1"/>
                </a:solidFill>
              </a:rPr>
              <a:t>Look at subsequent treatment processes</a:t>
            </a:r>
          </a:p>
        </p:txBody>
      </p:sp>
      <p:pic>
        <p:nvPicPr>
          <p:cNvPr id="24" name="Audio 23">
            <a:hlinkClick r:id="" action="ppaction://media"/>
            <a:extLst>
              <a:ext uri="{FF2B5EF4-FFF2-40B4-BE49-F238E27FC236}">
                <a16:creationId xmlns:a16="http://schemas.microsoft.com/office/drawing/2014/main" id="{2EFDA939-B4E3-42E5-7462-86BF3E81E1DC}"/>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635310809"/>
      </p:ext>
    </p:extLst>
  </p:cSld>
  <p:clrMapOvr>
    <a:masterClrMapping/>
  </p:clrMapOvr>
  <mc:AlternateContent xmlns:mc="http://schemas.openxmlformats.org/markup-compatibility/2006" xmlns:p14="http://schemas.microsoft.com/office/powerpoint/2010/main">
    <mc:Choice Requires="p14">
      <p:transition spd="slow" p14:dur="2000" advTm="12273"/>
    </mc:Choice>
    <mc:Fallback xmlns="">
      <p:transition spd="slow" advTm="1227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4"/>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C1D9AC-5ED6-7E3F-57D3-F50366856C06}"/>
            </a:ext>
          </a:extLst>
        </p:cNvPr>
        <p:cNvGrpSpPr/>
        <p:nvPr/>
      </p:nvGrpSpPr>
      <p:grpSpPr>
        <a:xfrm>
          <a:off x="0" y="0"/>
          <a:ext cx="0" cy="0"/>
          <a:chOff x="0" y="0"/>
          <a:chExt cx="0" cy="0"/>
        </a:xfrm>
      </p:grpSpPr>
      <p:sp>
        <p:nvSpPr>
          <p:cNvPr id="17" name="Rectangle 16">
            <a:extLst>
              <a:ext uri="{FF2B5EF4-FFF2-40B4-BE49-F238E27FC236}">
                <a16:creationId xmlns:a16="http://schemas.microsoft.com/office/drawing/2014/main" id="{C4F31641-582A-D080-C29C-4738AF481400}"/>
              </a:ext>
            </a:extLst>
          </p:cNvPr>
          <p:cNvSpPr/>
          <p:nvPr/>
        </p:nvSpPr>
        <p:spPr>
          <a:xfrm>
            <a:off x="1124909" y="2236662"/>
            <a:ext cx="2980023" cy="3290057"/>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CustomShape 6">
            <a:extLst>
              <a:ext uri="{FF2B5EF4-FFF2-40B4-BE49-F238E27FC236}">
                <a16:creationId xmlns:a16="http://schemas.microsoft.com/office/drawing/2014/main" id="{B350D288-FDE1-89A8-9292-735DE6B5B0E3}"/>
              </a:ext>
            </a:extLst>
          </p:cNvPr>
          <p:cNvSpPr/>
          <p:nvPr/>
        </p:nvSpPr>
        <p:spPr>
          <a:xfrm>
            <a:off x="1239472" y="3321602"/>
            <a:ext cx="2743200" cy="511560"/>
          </a:xfrm>
          <a:prstGeom prst="rect">
            <a:avLst/>
          </a:prstGeom>
          <a:solidFill>
            <a:srgbClr val="00AE9E"/>
          </a:solidFill>
          <a:ln w="93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r>
              <a:rPr lang="en-GB" sz="1600" b="1" strike="noStrike" spc="-1" dirty="0">
                <a:solidFill>
                  <a:srgbClr val="FFFFFF"/>
                </a:solidFill>
                <a:latin typeface="Arial"/>
              </a:rPr>
              <a:t>MDT</a:t>
            </a:r>
            <a:endParaRPr lang="en-GB" sz="1600" b="0" strike="noStrike" spc="-1" dirty="0">
              <a:latin typeface="Arial"/>
            </a:endParaRPr>
          </a:p>
        </p:txBody>
      </p:sp>
      <p:sp>
        <p:nvSpPr>
          <p:cNvPr id="22" name="CustomShape 6">
            <a:extLst>
              <a:ext uri="{FF2B5EF4-FFF2-40B4-BE49-F238E27FC236}">
                <a16:creationId xmlns:a16="http://schemas.microsoft.com/office/drawing/2014/main" id="{6C85514E-1F2C-C116-0456-173F5B441364}"/>
              </a:ext>
            </a:extLst>
          </p:cNvPr>
          <p:cNvSpPr/>
          <p:nvPr/>
        </p:nvSpPr>
        <p:spPr>
          <a:xfrm>
            <a:off x="1239472" y="2556408"/>
            <a:ext cx="2743200" cy="511560"/>
          </a:xfrm>
          <a:prstGeom prst="rect">
            <a:avLst/>
          </a:prstGeom>
          <a:solidFill>
            <a:srgbClr val="00AE9E"/>
          </a:solidFill>
          <a:ln w="93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r>
              <a:rPr lang="en-GB" sz="1600" b="1" spc="-1" dirty="0">
                <a:solidFill>
                  <a:srgbClr val="FFFFFF"/>
                </a:solidFill>
                <a:latin typeface="Arial"/>
              </a:rPr>
              <a:t>Histopathology / Lab</a:t>
            </a:r>
            <a:endParaRPr lang="en-GB" sz="1600" b="0" strike="noStrike" spc="-1" dirty="0">
              <a:latin typeface="Arial"/>
            </a:endParaRPr>
          </a:p>
        </p:txBody>
      </p:sp>
      <p:sp>
        <p:nvSpPr>
          <p:cNvPr id="23" name="CustomShape 6">
            <a:extLst>
              <a:ext uri="{FF2B5EF4-FFF2-40B4-BE49-F238E27FC236}">
                <a16:creationId xmlns:a16="http://schemas.microsoft.com/office/drawing/2014/main" id="{BC447CE6-AE45-FE7A-A24F-0E9148ACF8B2}"/>
              </a:ext>
            </a:extLst>
          </p:cNvPr>
          <p:cNvSpPr/>
          <p:nvPr/>
        </p:nvSpPr>
        <p:spPr>
          <a:xfrm>
            <a:off x="1239472" y="4086796"/>
            <a:ext cx="2743200" cy="511560"/>
          </a:xfrm>
          <a:prstGeom prst="rect">
            <a:avLst/>
          </a:prstGeom>
          <a:solidFill>
            <a:srgbClr val="00AE9E"/>
          </a:solidFill>
          <a:ln w="93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r>
              <a:rPr lang="en-GB" sz="1600" b="1" spc="-1" dirty="0">
                <a:solidFill>
                  <a:srgbClr val="FFFFFF"/>
                </a:solidFill>
                <a:latin typeface="Arial"/>
              </a:rPr>
              <a:t>T</a:t>
            </a:r>
            <a:r>
              <a:rPr lang="en-GB" sz="1600" b="1" strike="noStrike" spc="-1" dirty="0">
                <a:solidFill>
                  <a:srgbClr val="FFFFFF"/>
                </a:solidFill>
                <a:latin typeface="Arial"/>
              </a:rPr>
              <a:t>reatment</a:t>
            </a:r>
            <a:endParaRPr lang="en-GB" sz="1600" b="0" strike="noStrike" spc="-1" dirty="0">
              <a:latin typeface="Arial"/>
            </a:endParaRPr>
          </a:p>
        </p:txBody>
      </p:sp>
      <p:sp>
        <p:nvSpPr>
          <p:cNvPr id="24" name="CustomShape 6">
            <a:extLst>
              <a:ext uri="{FF2B5EF4-FFF2-40B4-BE49-F238E27FC236}">
                <a16:creationId xmlns:a16="http://schemas.microsoft.com/office/drawing/2014/main" id="{113F51EF-C95D-EC3F-9F2C-45B8044613C6}"/>
              </a:ext>
            </a:extLst>
          </p:cNvPr>
          <p:cNvSpPr/>
          <p:nvPr/>
        </p:nvSpPr>
        <p:spPr>
          <a:xfrm>
            <a:off x="1230095" y="4851990"/>
            <a:ext cx="2743200" cy="511560"/>
          </a:xfrm>
          <a:prstGeom prst="rect">
            <a:avLst/>
          </a:prstGeom>
          <a:solidFill>
            <a:srgbClr val="00AE9E"/>
          </a:solidFill>
          <a:ln w="93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r>
              <a:rPr lang="en-GB" sz="1600" b="1" strike="noStrike" spc="-1" dirty="0">
                <a:solidFill>
                  <a:srgbClr val="FFFFFF"/>
                </a:solidFill>
                <a:latin typeface="Arial"/>
              </a:rPr>
              <a:t>Imaging</a:t>
            </a:r>
            <a:endParaRPr lang="en-GB" sz="1600" b="0" strike="noStrike" spc="-1" dirty="0">
              <a:latin typeface="Arial"/>
            </a:endParaRPr>
          </a:p>
        </p:txBody>
      </p:sp>
      <p:sp>
        <p:nvSpPr>
          <p:cNvPr id="2" name="Title 1">
            <a:extLst>
              <a:ext uri="{FF2B5EF4-FFF2-40B4-BE49-F238E27FC236}">
                <a16:creationId xmlns:a16="http://schemas.microsoft.com/office/drawing/2014/main" id="{9001EF94-82EA-6584-7F44-193742C6CDAB}"/>
              </a:ext>
            </a:extLst>
          </p:cNvPr>
          <p:cNvSpPr>
            <a:spLocks noGrp="1"/>
          </p:cNvSpPr>
          <p:nvPr>
            <p:ph type="title"/>
          </p:nvPr>
        </p:nvSpPr>
        <p:spPr/>
        <p:txBody>
          <a:bodyPr/>
          <a:lstStyle/>
          <a:p>
            <a:r>
              <a:rPr lang="en-GB" dirty="0"/>
              <a:t>How to identify the non primary patients</a:t>
            </a:r>
          </a:p>
        </p:txBody>
      </p:sp>
      <p:sp>
        <p:nvSpPr>
          <p:cNvPr id="4" name="Date Placeholder 3">
            <a:extLst>
              <a:ext uri="{FF2B5EF4-FFF2-40B4-BE49-F238E27FC236}">
                <a16:creationId xmlns:a16="http://schemas.microsoft.com/office/drawing/2014/main" id="{C0471429-7AED-1DEF-175F-4743C11CAAB0}"/>
              </a:ext>
            </a:extLst>
          </p:cNvPr>
          <p:cNvSpPr>
            <a:spLocks noGrp="1"/>
          </p:cNvSpPr>
          <p:nvPr>
            <p:ph type="dt" sz="half" idx="10"/>
          </p:nvPr>
        </p:nvSpPr>
        <p:spPr/>
        <p:txBody>
          <a:bodyPr/>
          <a:lstStyle/>
          <a:p>
            <a:r>
              <a:rPr lang="en-US"/>
              <a:t>13/2/2025</a:t>
            </a:r>
            <a:endParaRPr lang="en-GB"/>
          </a:p>
        </p:txBody>
      </p:sp>
      <p:sp>
        <p:nvSpPr>
          <p:cNvPr id="5" name="Footer Placeholder 4">
            <a:extLst>
              <a:ext uri="{FF2B5EF4-FFF2-40B4-BE49-F238E27FC236}">
                <a16:creationId xmlns:a16="http://schemas.microsoft.com/office/drawing/2014/main" id="{22440840-08C9-D8D4-E006-D89747F8D8D2}"/>
              </a:ext>
            </a:extLst>
          </p:cNvPr>
          <p:cNvSpPr>
            <a:spLocks noGrp="1"/>
          </p:cNvSpPr>
          <p:nvPr>
            <p:ph type="ftr" sz="quarter" idx="11"/>
          </p:nvPr>
        </p:nvSpPr>
        <p:spPr/>
        <p:txBody>
          <a:bodyPr/>
          <a:lstStyle/>
          <a:p>
            <a:r>
              <a:rPr lang="en-GB"/>
              <a:t>© 2024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F0616CA-E9EF-9BE3-1EE2-AA680A2C892F}"/>
              </a:ext>
            </a:extLst>
          </p:cNvPr>
          <p:cNvSpPr>
            <a:spLocks noGrp="1"/>
          </p:cNvSpPr>
          <p:nvPr>
            <p:ph type="sldNum" sz="quarter" idx="12"/>
          </p:nvPr>
        </p:nvSpPr>
        <p:spPr/>
        <p:txBody>
          <a:bodyPr/>
          <a:lstStyle/>
          <a:p>
            <a:fld id="{B33FDC71-8906-4088-9FB1-76CBC632085F}" type="slidenum">
              <a:rPr lang="en-GB" smtClean="0"/>
              <a:t>19</a:t>
            </a:fld>
            <a:endParaRPr lang="en-GB"/>
          </a:p>
        </p:txBody>
      </p:sp>
      <p:pic>
        <p:nvPicPr>
          <p:cNvPr id="15" name="Picture 14">
            <a:extLst>
              <a:ext uri="{FF2B5EF4-FFF2-40B4-BE49-F238E27FC236}">
                <a16:creationId xmlns:a16="http://schemas.microsoft.com/office/drawing/2014/main" id="{823A8B23-9F52-BEA4-B517-2275E54B0423}"/>
              </a:ext>
            </a:extLst>
          </p:cNvPr>
          <p:cNvPicPr>
            <a:picLocks noChangeAspect="1"/>
          </p:cNvPicPr>
          <p:nvPr/>
        </p:nvPicPr>
        <p:blipFill>
          <a:blip r:embed="rId5"/>
          <a:stretch>
            <a:fillRect/>
          </a:stretch>
        </p:blipFill>
        <p:spPr>
          <a:xfrm>
            <a:off x="6742292" y="4957088"/>
            <a:ext cx="104790" cy="76211"/>
          </a:xfrm>
          <a:prstGeom prst="rect">
            <a:avLst/>
          </a:prstGeom>
        </p:spPr>
      </p:pic>
      <p:sp>
        <p:nvSpPr>
          <p:cNvPr id="9" name="CustomShape 6">
            <a:extLst>
              <a:ext uri="{FF2B5EF4-FFF2-40B4-BE49-F238E27FC236}">
                <a16:creationId xmlns:a16="http://schemas.microsoft.com/office/drawing/2014/main" id="{EEA68BBD-9ADA-62CC-E5BF-37333691E30A}"/>
              </a:ext>
            </a:extLst>
          </p:cNvPr>
          <p:cNvSpPr/>
          <p:nvPr/>
        </p:nvSpPr>
        <p:spPr>
          <a:xfrm>
            <a:off x="6314142" y="4747989"/>
            <a:ext cx="2743200" cy="862522"/>
          </a:xfrm>
          <a:prstGeom prst="rect">
            <a:avLst/>
          </a:prstGeom>
          <a:solidFill>
            <a:schemeClr val="bg1">
              <a:lumMod val="50000"/>
            </a:schemeClr>
          </a:solidFill>
          <a:ln w="93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r>
              <a:rPr lang="en-GB" sz="1600" b="1" strike="noStrike" spc="-1" dirty="0">
                <a:solidFill>
                  <a:srgbClr val="FFFFFF"/>
                </a:solidFill>
                <a:latin typeface="Arial"/>
              </a:rPr>
              <a:t>Most recurrence and progressions are confirmed by imaging</a:t>
            </a:r>
            <a:endParaRPr lang="en-GB" sz="1600" b="0" strike="noStrike" spc="-1" dirty="0">
              <a:latin typeface="Arial"/>
            </a:endParaRPr>
          </a:p>
        </p:txBody>
      </p:sp>
      <p:cxnSp>
        <p:nvCxnSpPr>
          <p:cNvPr id="10" name="Straight Connector 9">
            <a:extLst>
              <a:ext uri="{FF2B5EF4-FFF2-40B4-BE49-F238E27FC236}">
                <a16:creationId xmlns:a16="http://schemas.microsoft.com/office/drawing/2014/main" id="{2DFBB4F3-00E6-6818-3386-EC49C6EB0912}"/>
              </a:ext>
            </a:extLst>
          </p:cNvPr>
          <p:cNvCxnSpPr>
            <a:cxnSpLocks/>
          </p:cNvCxnSpPr>
          <p:nvPr/>
        </p:nvCxnSpPr>
        <p:spPr>
          <a:xfrm>
            <a:off x="3982672" y="5132355"/>
            <a:ext cx="2208993" cy="0"/>
          </a:xfrm>
          <a:prstGeom prst="line">
            <a:avLst/>
          </a:prstGeom>
          <a:ln w="38100">
            <a:headEnd type="ova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65B9A8F8-01A2-CCC0-E48C-259F1F1246E3}"/>
              </a:ext>
            </a:extLst>
          </p:cNvPr>
          <p:cNvCxnSpPr>
            <a:cxnSpLocks/>
          </p:cNvCxnSpPr>
          <p:nvPr/>
        </p:nvCxnSpPr>
        <p:spPr>
          <a:xfrm>
            <a:off x="6191665" y="4747989"/>
            <a:ext cx="0" cy="862522"/>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FC4C2A3A-12DB-8921-CCCC-1443105A5319}"/>
              </a:ext>
            </a:extLst>
          </p:cNvPr>
          <p:cNvSpPr/>
          <p:nvPr/>
        </p:nvSpPr>
        <p:spPr>
          <a:xfrm>
            <a:off x="6040489" y="3617144"/>
            <a:ext cx="3290505" cy="950526"/>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dirty="0">
                <a:solidFill>
                  <a:schemeClr val="tx1"/>
                </a:solidFill>
              </a:rPr>
              <a:t>Do you have recurrence flags in imaging?</a:t>
            </a:r>
          </a:p>
        </p:txBody>
      </p:sp>
      <p:pic>
        <p:nvPicPr>
          <p:cNvPr id="8" name="Audio 7">
            <a:hlinkClick r:id="" action="ppaction://media"/>
            <a:extLst>
              <a:ext uri="{FF2B5EF4-FFF2-40B4-BE49-F238E27FC236}">
                <a16:creationId xmlns:a16="http://schemas.microsoft.com/office/drawing/2014/main" id="{46F3F6D6-A360-9280-9666-D66ACC347FE5}"/>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334686392"/>
      </p:ext>
    </p:extLst>
  </p:cSld>
  <p:clrMapOvr>
    <a:masterClrMapping/>
  </p:clrMapOvr>
  <mc:AlternateContent xmlns:mc="http://schemas.openxmlformats.org/markup-compatibility/2006" xmlns:p14="http://schemas.microsoft.com/office/powerpoint/2010/main">
    <mc:Choice Requires="p14">
      <p:transition spd="slow" p14:dur="2000" advTm="7263"/>
    </mc:Choice>
    <mc:Fallback xmlns="">
      <p:transition spd="slow" advTm="726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21B799-14BF-D98F-27F2-1D6D411A8264}"/>
            </a:ext>
          </a:extLst>
        </p:cNvPr>
        <p:cNvGrpSpPr/>
        <p:nvPr/>
      </p:nvGrpSpPr>
      <p:grpSpPr>
        <a:xfrm>
          <a:off x="0" y="0"/>
          <a:ext cx="0" cy="0"/>
          <a:chOff x="0" y="0"/>
          <a:chExt cx="0" cy="0"/>
        </a:xfrm>
      </p:grpSpPr>
      <p:sp>
        <p:nvSpPr>
          <p:cNvPr id="7" name="Rectangle 6">
            <a:extLst>
              <a:ext uri="{FF2B5EF4-FFF2-40B4-BE49-F238E27FC236}">
                <a16:creationId xmlns:a16="http://schemas.microsoft.com/office/drawing/2014/main" id="{8171E58C-D2B6-3055-92A2-B0569FBC3C09}"/>
              </a:ext>
            </a:extLst>
          </p:cNvPr>
          <p:cNvSpPr/>
          <p:nvPr/>
        </p:nvSpPr>
        <p:spPr>
          <a:xfrm>
            <a:off x="548851" y="2453411"/>
            <a:ext cx="11119871" cy="727235"/>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Arial" panose="020B0604020202020204" pitchFamily="34" charset="0"/>
                <a:cs typeface="Arial" panose="020B0604020202020204" pitchFamily="34" charset="0"/>
              </a:rPr>
              <a:t>Announcement that data on recurrence and metastatic cancers should be collected via CWT</a:t>
            </a:r>
            <a:endParaRPr lang="en-GB" dirty="0">
              <a:solidFill>
                <a:schemeClr val="tx1"/>
              </a:solidFill>
            </a:endParaRPr>
          </a:p>
        </p:txBody>
      </p:sp>
      <p:sp>
        <p:nvSpPr>
          <p:cNvPr id="2" name="Title 1">
            <a:extLst>
              <a:ext uri="{FF2B5EF4-FFF2-40B4-BE49-F238E27FC236}">
                <a16:creationId xmlns:a16="http://schemas.microsoft.com/office/drawing/2014/main" id="{89553658-D77C-DA70-3130-B6B481CE88BE}"/>
              </a:ext>
            </a:extLst>
          </p:cNvPr>
          <p:cNvSpPr>
            <a:spLocks noGrp="1"/>
          </p:cNvSpPr>
          <p:nvPr>
            <p:ph type="title"/>
          </p:nvPr>
        </p:nvSpPr>
        <p:spPr/>
        <p:txBody>
          <a:bodyPr/>
          <a:lstStyle/>
          <a:p>
            <a:r>
              <a:rPr lang="en-GB" dirty="0"/>
              <a:t>Background</a:t>
            </a:r>
          </a:p>
        </p:txBody>
      </p:sp>
      <p:sp>
        <p:nvSpPr>
          <p:cNvPr id="4" name="Date Placeholder 3">
            <a:extLst>
              <a:ext uri="{FF2B5EF4-FFF2-40B4-BE49-F238E27FC236}">
                <a16:creationId xmlns:a16="http://schemas.microsoft.com/office/drawing/2014/main" id="{0B5A746B-6332-88F4-E74F-1B5FD1972E6B}"/>
              </a:ext>
            </a:extLst>
          </p:cNvPr>
          <p:cNvSpPr>
            <a:spLocks noGrp="1"/>
          </p:cNvSpPr>
          <p:nvPr>
            <p:ph type="dt" sz="half" idx="10"/>
          </p:nvPr>
        </p:nvSpPr>
        <p:spPr/>
        <p:txBody>
          <a:bodyPr/>
          <a:lstStyle/>
          <a:p>
            <a:r>
              <a:rPr lang="en-US"/>
              <a:t>13/2/2025</a:t>
            </a:r>
            <a:endParaRPr lang="en-GB"/>
          </a:p>
        </p:txBody>
      </p:sp>
      <p:sp>
        <p:nvSpPr>
          <p:cNvPr id="5" name="Footer Placeholder 4">
            <a:extLst>
              <a:ext uri="{FF2B5EF4-FFF2-40B4-BE49-F238E27FC236}">
                <a16:creationId xmlns:a16="http://schemas.microsoft.com/office/drawing/2014/main" id="{E2940661-2DBF-8BA0-9B95-18330CDC7095}"/>
              </a:ext>
            </a:extLst>
          </p:cNvPr>
          <p:cNvSpPr>
            <a:spLocks noGrp="1"/>
          </p:cNvSpPr>
          <p:nvPr>
            <p:ph type="ftr" sz="quarter" idx="11"/>
          </p:nvPr>
        </p:nvSpPr>
        <p:spPr/>
        <p:txBody>
          <a:bodyPr/>
          <a:lstStyle/>
          <a:p>
            <a:r>
              <a:rPr lang="en-GB"/>
              <a:t>© 2024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6F3305E3-250B-E418-EA2E-E17FBB655842}"/>
              </a:ext>
            </a:extLst>
          </p:cNvPr>
          <p:cNvSpPr>
            <a:spLocks noGrp="1"/>
          </p:cNvSpPr>
          <p:nvPr>
            <p:ph type="sldNum" sz="quarter" idx="12"/>
          </p:nvPr>
        </p:nvSpPr>
        <p:spPr/>
        <p:txBody>
          <a:bodyPr/>
          <a:lstStyle/>
          <a:p>
            <a:fld id="{B33FDC71-8906-4088-9FB1-76CBC632085F}" type="slidenum">
              <a:rPr lang="en-GB" smtClean="0"/>
              <a:t>2</a:t>
            </a:fld>
            <a:endParaRPr lang="en-GB"/>
          </a:p>
        </p:txBody>
      </p:sp>
      <p:sp>
        <p:nvSpPr>
          <p:cNvPr id="9" name="Rectangle 8">
            <a:extLst>
              <a:ext uri="{FF2B5EF4-FFF2-40B4-BE49-F238E27FC236}">
                <a16:creationId xmlns:a16="http://schemas.microsoft.com/office/drawing/2014/main" id="{34AC3C49-8C50-0E5D-FF58-EB61B70A8622}"/>
              </a:ext>
            </a:extLst>
          </p:cNvPr>
          <p:cNvSpPr/>
          <p:nvPr/>
        </p:nvSpPr>
        <p:spPr>
          <a:xfrm>
            <a:off x="536063" y="1343574"/>
            <a:ext cx="11119871" cy="727235"/>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Arial" panose="020B0604020202020204" pitchFamily="34" charset="0"/>
                <a:cs typeface="Arial" panose="020B0604020202020204" pitchFamily="34" charset="0"/>
              </a:rPr>
              <a:t>A commitment made in the ‘Cancer Strategy, Improving Outcomes: a Strategy for Cancer’ to pilot collection of recurrence data</a:t>
            </a:r>
            <a:endParaRPr lang="en-GB" dirty="0">
              <a:solidFill>
                <a:schemeClr val="tx1"/>
              </a:solidFill>
            </a:endParaRPr>
          </a:p>
        </p:txBody>
      </p:sp>
      <p:sp>
        <p:nvSpPr>
          <p:cNvPr id="11" name="Rectangle 10">
            <a:extLst>
              <a:ext uri="{FF2B5EF4-FFF2-40B4-BE49-F238E27FC236}">
                <a16:creationId xmlns:a16="http://schemas.microsoft.com/office/drawing/2014/main" id="{97054E4F-DC3B-9D3A-3335-050A0B54FFC9}"/>
              </a:ext>
            </a:extLst>
          </p:cNvPr>
          <p:cNvSpPr/>
          <p:nvPr/>
        </p:nvSpPr>
        <p:spPr>
          <a:xfrm>
            <a:off x="536062" y="3539560"/>
            <a:ext cx="11119871" cy="727235"/>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indent="0" algn="ctr">
              <a:buNone/>
            </a:pPr>
            <a:r>
              <a:rPr lang="en-GB" dirty="0">
                <a:solidFill>
                  <a:schemeClr val="tx1"/>
                </a:solidFill>
                <a:latin typeface="Arial" panose="020B0604020202020204" pitchFamily="34" charset="0"/>
                <a:cs typeface="Arial" panose="020B0604020202020204" pitchFamily="34" charset="0"/>
              </a:rPr>
              <a:t>COSD launch: Data collection for Primary and Non-Primary </a:t>
            </a:r>
            <a:r>
              <a:rPr lang="en-GB">
                <a:solidFill>
                  <a:schemeClr val="tx1"/>
                </a:solidFill>
                <a:latin typeface="Arial" panose="020B0604020202020204" pitchFamily="34" charset="0"/>
                <a:cs typeface="Arial" panose="020B0604020202020204" pitchFamily="34" charset="0"/>
              </a:rPr>
              <a:t>cancer (recurrence, progression </a:t>
            </a:r>
            <a:r>
              <a:rPr lang="en-GB" dirty="0">
                <a:solidFill>
                  <a:schemeClr val="tx1"/>
                </a:solidFill>
                <a:latin typeface="Arial" panose="020B0604020202020204" pitchFamily="34" charset="0"/>
                <a:cs typeface="Arial" panose="020B0604020202020204" pitchFamily="34" charset="0"/>
              </a:rPr>
              <a:t>and transformations)</a:t>
            </a:r>
          </a:p>
        </p:txBody>
      </p:sp>
      <p:sp>
        <p:nvSpPr>
          <p:cNvPr id="13" name="Rectangle 12">
            <a:extLst>
              <a:ext uri="{FF2B5EF4-FFF2-40B4-BE49-F238E27FC236}">
                <a16:creationId xmlns:a16="http://schemas.microsoft.com/office/drawing/2014/main" id="{7AC65594-470D-87B1-EB1E-7F5039047FD5}"/>
              </a:ext>
            </a:extLst>
          </p:cNvPr>
          <p:cNvSpPr/>
          <p:nvPr/>
        </p:nvSpPr>
        <p:spPr>
          <a:xfrm>
            <a:off x="536064" y="4681148"/>
            <a:ext cx="11119871" cy="727235"/>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indent="0" algn="ctr">
              <a:buNone/>
            </a:pPr>
            <a:r>
              <a:rPr lang="en-GB" dirty="0">
                <a:solidFill>
                  <a:schemeClr val="tx1"/>
                </a:solidFill>
                <a:latin typeface="Arial" panose="020B0604020202020204" pitchFamily="34" charset="0"/>
                <a:cs typeface="Arial" panose="020B0604020202020204" pitchFamily="34" charset="0"/>
              </a:rPr>
              <a:t>The ‘Cancer Strategy for England, Achieving World Class Cancer Outcomes’ Re-enforced the collection of data for recurrent cancers</a:t>
            </a:r>
          </a:p>
        </p:txBody>
      </p:sp>
      <p:sp>
        <p:nvSpPr>
          <p:cNvPr id="17" name="Rectangle 16">
            <a:extLst>
              <a:ext uri="{FF2B5EF4-FFF2-40B4-BE49-F238E27FC236}">
                <a16:creationId xmlns:a16="http://schemas.microsoft.com/office/drawing/2014/main" id="{114D4493-45FB-821F-6B4B-3F08C6B927CD}"/>
              </a:ext>
            </a:extLst>
          </p:cNvPr>
          <p:cNvSpPr/>
          <p:nvPr/>
        </p:nvSpPr>
        <p:spPr>
          <a:xfrm>
            <a:off x="280822" y="2122760"/>
            <a:ext cx="1042820" cy="416064"/>
          </a:xfrm>
          <a:prstGeom prst="rect">
            <a:avLst/>
          </a:prstGeom>
          <a:solidFill>
            <a:srgbClr val="2AA8A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b="1" dirty="0">
                <a:latin typeface="Arial" panose="020B0604020202020204" pitchFamily="34" charset="0"/>
                <a:cs typeface="Arial" panose="020B0604020202020204" pitchFamily="34" charset="0"/>
              </a:rPr>
              <a:t>2011</a:t>
            </a:r>
            <a:endParaRPr lang="en-GB" sz="2800" dirty="0">
              <a:latin typeface="Arial" panose="020B0604020202020204" pitchFamily="34" charset="0"/>
              <a:cs typeface="Arial" panose="020B0604020202020204" pitchFamily="34" charset="0"/>
            </a:endParaRPr>
          </a:p>
        </p:txBody>
      </p:sp>
      <p:sp>
        <p:nvSpPr>
          <p:cNvPr id="18" name="Rectangle 17">
            <a:extLst>
              <a:ext uri="{FF2B5EF4-FFF2-40B4-BE49-F238E27FC236}">
                <a16:creationId xmlns:a16="http://schemas.microsoft.com/office/drawing/2014/main" id="{B256B5B2-A1E1-7168-7301-3AE869C47751}"/>
              </a:ext>
            </a:extLst>
          </p:cNvPr>
          <p:cNvSpPr/>
          <p:nvPr/>
        </p:nvSpPr>
        <p:spPr>
          <a:xfrm>
            <a:off x="280822" y="3241761"/>
            <a:ext cx="1042820" cy="416064"/>
          </a:xfrm>
          <a:prstGeom prst="rect">
            <a:avLst/>
          </a:prstGeom>
          <a:solidFill>
            <a:srgbClr val="2AA8A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b="1" dirty="0">
                <a:latin typeface="Arial" panose="020B0604020202020204" pitchFamily="34" charset="0"/>
                <a:cs typeface="Arial" panose="020B0604020202020204" pitchFamily="34" charset="0"/>
              </a:rPr>
              <a:t>2013</a:t>
            </a:r>
            <a:endParaRPr lang="en-GB" sz="2800" dirty="0">
              <a:latin typeface="Arial" panose="020B0604020202020204" pitchFamily="34" charset="0"/>
              <a:cs typeface="Arial" panose="020B0604020202020204" pitchFamily="34" charset="0"/>
            </a:endParaRPr>
          </a:p>
        </p:txBody>
      </p:sp>
      <p:sp>
        <p:nvSpPr>
          <p:cNvPr id="19" name="Rectangle 18">
            <a:extLst>
              <a:ext uri="{FF2B5EF4-FFF2-40B4-BE49-F238E27FC236}">
                <a16:creationId xmlns:a16="http://schemas.microsoft.com/office/drawing/2014/main" id="{977857B0-D62F-3841-FC01-6072352A0CF7}"/>
              </a:ext>
            </a:extLst>
          </p:cNvPr>
          <p:cNvSpPr/>
          <p:nvPr/>
        </p:nvSpPr>
        <p:spPr>
          <a:xfrm>
            <a:off x="280823" y="4344225"/>
            <a:ext cx="1042820" cy="416064"/>
          </a:xfrm>
          <a:prstGeom prst="rect">
            <a:avLst/>
          </a:prstGeom>
          <a:solidFill>
            <a:srgbClr val="2AA8A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b="1" dirty="0">
                <a:latin typeface="Arial" panose="020B0604020202020204" pitchFamily="34" charset="0"/>
                <a:cs typeface="Arial" panose="020B0604020202020204" pitchFamily="34" charset="0"/>
              </a:rPr>
              <a:t>2015</a:t>
            </a:r>
            <a:endParaRPr lang="en-GB" sz="2800" dirty="0">
              <a:latin typeface="Arial" panose="020B0604020202020204" pitchFamily="34" charset="0"/>
              <a:cs typeface="Arial" panose="020B0604020202020204" pitchFamily="34" charset="0"/>
            </a:endParaRPr>
          </a:p>
        </p:txBody>
      </p:sp>
      <p:sp>
        <p:nvSpPr>
          <p:cNvPr id="8" name="Rectangle 7">
            <a:extLst>
              <a:ext uri="{FF2B5EF4-FFF2-40B4-BE49-F238E27FC236}">
                <a16:creationId xmlns:a16="http://schemas.microsoft.com/office/drawing/2014/main" id="{1244A997-A41E-DFA7-1E20-F5F1A3EB2443}"/>
              </a:ext>
            </a:extLst>
          </p:cNvPr>
          <p:cNvSpPr/>
          <p:nvPr/>
        </p:nvSpPr>
        <p:spPr>
          <a:xfrm>
            <a:off x="280822" y="1046472"/>
            <a:ext cx="1042820" cy="416064"/>
          </a:xfrm>
          <a:prstGeom prst="rect">
            <a:avLst/>
          </a:prstGeom>
          <a:solidFill>
            <a:srgbClr val="2AA8A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b="1" dirty="0">
                <a:latin typeface="Arial" panose="020B0604020202020204" pitchFamily="34" charset="0"/>
                <a:cs typeface="Arial" panose="020B0604020202020204" pitchFamily="34" charset="0"/>
              </a:rPr>
              <a:t>2008</a:t>
            </a:r>
            <a:endParaRPr lang="en-GB" sz="2800" dirty="0">
              <a:latin typeface="Arial" panose="020B0604020202020204" pitchFamily="34" charset="0"/>
              <a:cs typeface="Arial" panose="020B0604020202020204" pitchFamily="34" charset="0"/>
            </a:endParaRPr>
          </a:p>
        </p:txBody>
      </p:sp>
      <p:sp>
        <p:nvSpPr>
          <p:cNvPr id="23" name="Rectangle 22">
            <a:extLst>
              <a:ext uri="{FF2B5EF4-FFF2-40B4-BE49-F238E27FC236}">
                <a16:creationId xmlns:a16="http://schemas.microsoft.com/office/drawing/2014/main" id="{7D6B6BC7-7089-054A-DE8A-D469122068FA}"/>
              </a:ext>
            </a:extLst>
          </p:cNvPr>
          <p:cNvSpPr/>
          <p:nvPr/>
        </p:nvSpPr>
        <p:spPr>
          <a:xfrm>
            <a:off x="548851" y="5811528"/>
            <a:ext cx="11119871" cy="658729"/>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indent="0" algn="ctr">
              <a:buNone/>
            </a:pPr>
            <a:r>
              <a:rPr lang="en-GB" dirty="0">
                <a:solidFill>
                  <a:schemeClr val="tx1"/>
                </a:solidFill>
                <a:latin typeface="Arial" panose="020B0604020202020204" pitchFamily="34" charset="0"/>
                <a:cs typeface="Arial" panose="020B0604020202020204" pitchFamily="34" charset="0"/>
              </a:rPr>
              <a:t>Launch of the </a:t>
            </a:r>
            <a:r>
              <a:rPr lang="en-GB" dirty="0" err="1">
                <a:solidFill>
                  <a:schemeClr val="tx1"/>
                </a:solidFill>
                <a:latin typeface="Arial" panose="020B0604020202020204" pitchFamily="34" charset="0"/>
                <a:cs typeface="Arial" panose="020B0604020202020204" pitchFamily="34" charset="0"/>
              </a:rPr>
              <a:t>NAoMe</a:t>
            </a:r>
            <a:r>
              <a:rPr lang="en-GB" dirty="0">
                <a:solidFill>
                  <a:schemeClr val="tx1"/>
                </a:solidFill>
                <a:latin typeface="Arial" panose="020B0604020202020204" pitchFamily="34" charset="0"/>
                <a:cs typeface="Arial" panose="020B0604020202020204" pitchFamily="34" charset="0"/>
              </a:rPr>
              <a:t> National Audit of Metastatic Breast Cancer</a:t>
            </a:r>
          </a:p>
        </p:txBody>
      </p:sp>
      <p:sp>
        <p:nvSpPr>
          <p:cNvPr id="24" name="Rectangle 23">
            <a:extLst>
              <a:ext uri="{FF2B5EF4-FFF2-40B4-BE49-F238E27FC236}">
                <a16:creationId xmlns:a16="http://schemas.microsoft.com/office/drawing/2014/main" id="{9F194143-5BA7-8205-5BF4-B739173AC2F6}"/>
              </a:ext>
            </a:extLst>
          </p:cNvPr>
          <p:cNvSpPr/>
          <p:nvPr/>
        </p:nvSpPr>
        <p:spPr>
          <a:xfrm>
            <a:off x="293610" y="5485813"/>
            <a:ext cx="1042820" cy="416064"/>
          </a:xfrm>
          <a:prstGeom prst="rect">
            <a:avLst/>
          </a:prstGeom>
          <a:solidFill>
            <a:srgbClr val="2AA8A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b="1" dirty="0">
                <a:latin typeface="Arial" panose="020B0604020202020204" pitchFamily="34" charset="0"/>
                <a:cs typeface="Arial" panose="020B0604020202020204" pitchFamily="34" charset="0"/>
              </a:rPr>
              <a:t>2024</a:t>
            </a:r>
            <a:endParaRPr lang="en-GB" sz="2800" dirty="0">
              <a:latin typeface="Arial" panose="020B0604020202020204" pitchFamily="34" charset="0"/>
              <a:cs typeface="Arial" panose="020B0604020202020204" pitchFamily="34" charset="0"/>
            </a:endParaRPr>
          </a:p>
        </p:txBody>
      </p:sp>
      <p:pic>
        <p:nvPicPr>
          <p:cNvPr id="34" name="Audio 33">
            <a:hlinkClick r:id="" action="ppaction://media"/>
            <a:extLst>
              <a:ext uri="{FF2B5EF4-FFF2-40B4-BE49-F238E27FC236}">
                <a16:creationId xmlns:a16="http://schemas.microsoft.com/office/drawing/2014/main" id="{1C5A8B20-D4EE-7E64-8336-92D1C2462389}"/>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884576288"/>
      </p:ext>
    </p:extLst>
  </p:cSld>
  <p:clrMapOvr>
    <a:masterClrMapping/>
  </p:clrMapOvr>
  <mc:AlternateContent xmlns:mc="http://schemas.openxmlformats.org/markup-compatibility/2006" xmlns:p14="http://schemas.microsoft.com/office/powerpoint/2010/main">
    <mc:Choice Requires="p14">
      <p:transition spd="slow" p14:dur="2000" advTm="29677"/>
    </mc:Choice>
    <mc:Fallback xmlns="">
      <p:transition spd="slow" advTm="2967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4"/>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96D614-6FD2-7926-6BFC-1A4785F3A176}"/>
              </a:ext>
            </a:extLst>
          </p:cNvPr>
          <p:cNvSpPr>
            <a:spLocks noGrp="1"/>
          </p:cNvSpPr>
          <p:nvPr>
            <p:ph type="title"/>
          </p:nvPr>
        </p:nvSpPr>
        <p:spPr/>
        <p:txBody>
          <a:bodyPr/>
          <a:lstStyle/>
          <a:p>
            <a:r>
              <a:rPr lang="en-GB" dirty="0"/>
              <a:t>New: Cancer flag in imaging dataset DID’s</a:t>
            </a:r>
          </a:p>
        </p:txBody>
      </p:sp>
      <p:sp>
        <p:nvSpPr>
          <p:cNvPr id="4" name="Date Placeholder 3">
            <a:extLst>
              <a:ext uri="{FF2B5EF4-FFF2-40B4-BE49-F238E27FC236}">
                <a16:creationId xmlns:a16="http://schemas.microsoft.com/office/drawing/2014/main" id="{78B7440A-A75E-560D-2126-8A2E37E6AEE9}"/>
              </a:ext>
            </a:extLst>
          </p:cNvPr>
          <p:cNvSpPr>
            <a:spLocks noGrp="1"/>
          </p:cNvSpPr>
          <p:nvPr>
            <p:ph type="dt" sz="half" idx="10"/>
          </p:nvPr>
        </p:nvSpPr>
        <p:spPr/>
        <p:txBody>
          <a:bodyPr/>
          <a:lstStyle/>
          <a:p>
            <a:r>
              <a:rPr lang="en-US"/>
              <a:t>13/2/2025</a:t>
            </a:r>
            <a:endParaRPr lang="en-GB"/>
          </a:p>
        </p:txBody>
      </p:sp>
      <p:sp>
        <p:nvSpPr>
          <p:cNvPr id="5" name="Footer Placeholder 4">
            <a:extLst>
              <a:ext uri="{FF2B5EF4-FFF2-40B4-BE49-F238E27FC236}">
                <a16:creationId xmlns:a16="http://schemas.microsoft.com/office/drawing/2014/main" id="{AF31123C-3DF3-6B6C-D612-713C65ED736C}"/>
              </a:ext>
            </a:extLst>
          </p:cNvPr>
          <p:cNvSpPr>
            <a:spLocks noGrp="1"/>
          </p:cNvSpPr>
          <p:nvPr>
            <p:ph type="ftr" sz="quarter" idx="11"/>
          </p:nvPr>
        </p:nvSpPr>
        <p:spPr/>
        <p:txBody>
          <a:bodyPr/>
          <a:lstStyle/>
          <a:p>
            <a:r>
              <a:rPr lang="en-GB"/>
              <a:t>© 2024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0880938D-9D28-75D5-12F8-C2C4D81070BD}"/>
              </a:ext>
            </a:extLst>
          </p:cNvPr>
          <p:cNvSpPr>
            <a:spLocks noGrp="1"/>
          </p:cNvSpPr>
          <p:nvPr>
            <p:ph type="sldNum" sz="quarter" idx="12"/>
          </p:nvPr>
        </p:nvSpPr>
        <p:spPr/>
        <p:txBody>
          <a:bodyPr/>
          <a:lstStyle/>
          <a:p>
            <a:fld id="{B33FDC71-8906-4088-9FB1-76CBC632085F}" type="slidenum">
              <a:rPr lang="en-GB" smtClean="0"/>
              <a:t>20</a:t>
            </a:fld>
            <a:endParaRPr lang="en-GB"/>
          </a:p>
        </p:txBody>
      </p:sp>
      <p:sp>
        <p:nvSpPr>
          <p:cNvPr id="8" name="TextBox 7">
            <a:extLst>
              <a:ext uri="{FF2B5EF4-FFF2-40B4-BE49-F238E27FC236}">
                <a16:creationId xmlns:a16="http://schemas.microsoft.com/office/drawing/2014/main" id="{389FD44B-CCBA-7624-EB1B-AB16D1231C6A}"/>
              </a:ext>
            </a:extLst>
          </p:cNvPr>
          <p:cNvSpPr txBox="1"/>
          <p:nvPr/>
        </p:nvSpPr>
        <p:spPr>
          <a:xfrm>
            <a:off x="985392" y="2744911"/>
            <a:ext cx="10221216" cy="2585323"/>
          </a:xfrm>
          <a:prstGeom prst="rect">
            <a:avLst/>
          </a:prstGeom>
          <a:noFill/>
        </p:spPr>
        <p:txBody>
          <a:bodyPr wrap="square">
            <a:spAutoFit/>
          </a:bodyPr>
          <a:lstStyle/>
          <a:p>
            <a:r>
              <a:rPr lang="en-GB" b="1" dirty="0"/>
              <a:t>The CANCER INDICATION CODE </a:t>
            </a:r>
            <a:r>
              <a:rPr lang="en-GB" dirty="0"/>
              <a:t>(IMAGING) flags that a cancer (or the suspicion of a cancer) has been found and requires further investigation.</a:t>
            </a:r>
          </a:p>
          <a:p>
            <a:endParaRPr lang="en-GB" dirty="0"/>
          </a:p>
          <a:p>
            <a:r>
              <a:rPr lang="en-GB" dirty="0"/>
              <a:t>01 Confirmation of primary cancer </a:t>
            </a:r>
          </a:p>
          <a:p>
            <a:r>
              <a:rPr lang="en-GB" dirty="0"/>
              <a:t>02 Suspected primary cancer </a:t>
            </a:r>
          </a:p>
          <a:p>
            <a:r>
              <a:rPr lang="en-GB" dirty="0"/>
              <a:t>03 Confirmation of  cancer recurrence</a:t>
            </a:r>
          </a:p>
          <a:p>
            <a:r>
              <a:rPr lang="en-GB" dirty="0"/>
              <a:t>04 Suspected cancer recurrence</a:t>
            </a:r>
          </a:p>
          <a:p>
            <a:endParaRPr lang="en-GB" dirty="0"/>
          </a:p>
          <a:p>
            <a:endParaRPr lang="en-GB" dirty="0"/>
          </a:p>
        </p:txBody>
      </p:sp>
      <p:sp>
        <p:nvSpPr>
          <p:cNvPr id="3" name="TextBox 2">
            <a:extLst>
              <a:ext uri="{FF2B5EF4-FFF2-40B4-BE49-F238E27FC236}">
                <a16:creationId xmlns:a16="http://schemas.microsoft.com/office/drawing/2014/main" id="{20BB8891-2273-6588-F7A6-F397B4DB95B4}"/>
              </a:ext>
            </a:extLst>
          </p:cNvPr>
          <p:cNvSpPr txBox="1"/>
          <p:nvPr/>
        </p:nvSpPr>
        <p:spPr>
          <a:xfrm>
            <a:off x="2730044" y="1221643"/>
            <a:ext cx="6542112" cy="369332"/>
          </a:xfrm>
          <a:prstGeom prst="rect">
            <a:avLst/>
          </a:prstGeom>
          <a:noFill/>
        </p:spPr>
        <p:txBody>
          <a:bodyPr wrap="none" rtlCol="0">
            <a:spAutoFit/>
          </a:bodyPr>
          <a:lstStyle/>
          <a:p>
            <a:r>
              <a:rPr lang="en-GB" dirty="0"/>
              <a:t>This is a pilot data item that would be part of the imaging dataset</a:t>
            </a:r>
          </a:p>
        </p:txBody>
      </p:sp>
      <p:pic>
        <p:nvPicPr>
          <p:cNvPr id="9" name="Audio 8">
            <a:hlinkClick r:id="" action="ppaction://media"/>
            <a:extLst>
              <a:ext uri="{FF2B5EF4-FFF2-40B4-BE49-F238E27FC236}">
                <a16:creationId xmlns:a16="http://schemas.microsoft.com/office/drawing/2014/main" id="{5F45D379-C6E7-6633-FA28-6902B843215F}"/>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744271186"/>
      </p:ext>
    </p:extLst>
  </p:cSld>
  <p:clrMapOvr>
    <a:masterClrMapping/>
  </p:clrMapOvr>
  <mc:AlternateContent xmlns:mc="http://schemas.openxmlformats.org/markup-compatibility/2006" xmlns:p14="http://schemas.microsoft.com/office/powerpoint/2010/main">
    <mc:Choice Requires="p14">
      <p:transition spd="slow" p14:dur="2000" advTm="19704"/>
    </mc:Choice>
    <mc:Fallback xmlns="">
      <p:transition spd="slow" advTm="1970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3CEE8D-5CC9-852E-D407-2A3B606916A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5B828FA-4F37-127C-9EEF-F1C7393B262F}"/>
              </a:ext>
            </a:extLst>
          </p:cNvPr>
          <p:cNvSpPr>
            <a:spLocks noGrp="1"/>
          </p:cNvSpPr>
          <p:nvPr>
            <p:ph type="title"/>
          </p:nvPr>
        </p:nvSpPr>
        <p:spPr/>
        <p:txBody>
          <a:bodyPr/>
          <a:lstStyle/>
          <a:p>
            <a:r>
              <a:rPr lang="en-GB" dirty="0"/>
              <a:t>How to identify the non primary patients</a:t>
            </a:r>
          </a:p>
        </p:txBody>
      </p:sp>
      <p:sp>
        <p:nvSpPr>
          <p:cNvPr id="4" name="Date Placeholder 3">
            <a:extLst>
              <a:ext uri="{FF2B5EF4-FFF2-40B4-BE49-F238E27FC236}">
                <a16:creationId xmlns:a16="http://schemas.microsoft.com/office/drawing/2014/main" id="{2DDD2BC3-87E2-9143-ACBD-592ED6D7C1E2}"/>
              </a:ext>
            </a:extLst>
          </p:cNvPr>
          <p:cNvSpPr>
            <a:spLocks noGrp="1"/>
          </p:cNvSpPr>
          <p:nvPr>
            <p:ph type="dt" sz="half" idx="10"/>
          </p:nvPr>
        </p:nvSpPr>
        <p:spPr/>
        <p:txBody>
          <a:bodyPr/>
          <a:lstStyle/>
          <a:p>
            <a:r>
              <a:rPr lang="en-US"/>
              <a:t>13/2/2025</a:t>
            </a:r>
            <a:endParaRPr lang="en-GB"/>
          </a:p>
        </p:txBody>
      </p:sp>
      <p:sp>
        <p:nvSpPr>
          <p:cNvPr id="5" name="Footer Placeholder 4">
            <a:extLst>
              <a:ext uri="{FF2B5EF4-FFF2-40B4-BE49-F238E27FC236}">
                <a16:creationId xmlns:a16="http://schemas.microsoft.com/office/drawing/2014/main" id="{94D632FB-F885-54D7-E173-058E26098432}"/>
              </a:ext>
            </a:extLst>
          </p:cNvPr>
          <p:cNvSpPr>
            <a:spLocks noGrp="1"/>
          </p:cNvSpPr>
          <p:nvPr>
            <p:ph type="ftr" sz="quarter" idx="11"/>
          </p:nvPr>
        </p:nvSpPr>
        <p:spPr/>
        <p:txBody>
          <a:bodyPr/>
          <a:lstStyle/>
          <a:p>
            <a:r>
              <a:rPr lang="en-GB"/>
              <a:t>© 2024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B883FF1D-D571-5CCE-E69E-D07D56195C98}"/>
              </a:ext>
            </a:extLst>
          </p:cNvPr>
          <p:cNvSpPr>
            <a:spLocks noGrp="1"/>
          </p:cNvSpPr>
          <p:nvPr>
            <p:ph type="sldNum" sz="quarter" idx="12"/>
          </p:nvPr>
        </p:nvSpPr>
        <p:spPr/>
        <p:txBody>
          <a:bodyPr/>
          <a:lstStyle/>
          <a:p>
            <a:fld id="{B33FDC71-8906-4088-9FB1-76CBC632085F}" type="slidenum">
              <a:rPr lang="en-GB" smtClean="0"/>
              <a:t>21</a:t>
            </a:fld>
            <a:endParaRPr lang="en-GB"/>
          </a:p>
        </p:txBody>
      </p:sp>
      <p:sp>
        <p:nvSpPr>
          <p:cNvPr id="13" name="TextBox 12">
            <a:extLst>
              <a:ext uri="{FF2B5EF4-FFF2-40B4-BE49-F238E27FC236}">
                <a16:creationId xmlns:a16="http://schemas.microsoft.com/office/drawing/2014/main" id="{18E2E047-63F1-830B-F96F-F0039DA74105}"/>
              </a:ext>
            </a:extLst>
          </p:cNvPr>
          <p:cNvSpPr txBox="1"/>
          <p:nvPr/>
        </p:nvSpPr>
        <p:spPr>
          <a:xfrm>
            <a:off x="371396" y="1111206"/>
            <a:ext cx="11914440" cy="1200329"/>
          </a:xfrm>
          <a:prstGeom prst="rect">
            <a:avLst/>
          </a:prstGeom>
          <a:noFill/>
        </p:spPr>
        <p:txBody>
          <a:bodyPr wrap="square" rtlCol="0">
            <a:spAutoFit/>
          </a:bodyPr>
          <a:lstStyle/>
          <a:p>
            <a:r>
              <a:rPr lang="en-GB" b="1" dirty="0"/>
              <a:t>In 2024</a:t>
            </a:r>
          </a:p>
          <a:p>
            <a:endParaRPr lang="en-GB" b="1" dirty="0"/>
          </a:p>
          <a:p>
            <a:pPr marL="285750" indent="-285750">
              <a:buFont typeface="Arial" panose="020B0604020202020204" pitchFamily="34" charset="0"/>
              <a:buChar char="•"/>
            </a:pPr>
            <a:r>
              <a:rPr lang="en-GB" dirty="0"/>
              <a:t>Top providers (7) – report between 15% and 29% of their overall COSD submissions on non-primary pathways</a:t>
            </a:r>
          </a:p>
          <a:p>
            <a:pPr marL="285750" indent="-285750">
              <a:buFont typeface="Arial" panose="020B0604020202020204" pitchFamily="34" charset="0"/>
              <a:buChar char="•"/>
            </a:pPr>
            <a:r>
              <a:rPr lang="en-GB" dirty="0"/>
              <a:t>103 (76%) are reporting under 6%</a:t>
            </a:r>
          </a:p>
        </p:txBody>
      </p:sp>
      <p:pic>
        <p:nvPicPr>
          <p:cNvPr id="15" name="Picture 14">
            <a:extLst>
              <a:ext uri="{FF2B5EF4-FFF2-40B4-BE49-F238E27FC236}">
                <a16:creationId xmlns:a16="http://schemas.microsoft.com/office/drawing/2014/main" id="{7D033304-FFF7-4766-B750-43A09A5637F3}"/>
              </a:ext>
            </a:extLst>
          </p:cNvPr>
          <p:cNvPicPr>
            <a:picLocks noChangeAspect="1"/>
          </p:cNvPicPr>
          <p:nvPr/>
        </p:nvPicPr>
        <p:blipFill>
          <a:blip r:embed="rId5"/>
          <a:stretch>
            <a:fillRect/>
          </a:stretch>
        </p:blipFill>
        <p:spPr>
          <a:xfrm>
            <a:off x="6043605" y="3390894"/>
            <a:ext cx="104790" cy="76211"/>
          </a:xfrm>
          <a:prstGeom prst="rect">
            <a:avLst/>
          </a:prstGeom>
        </p:spPr>
      </p:pic>
      <p:pic>
        <p:nvPicPr>
          <p:cNvPr id="7" name="Picture 6">
            <a:extLst>
              <a:ext uri="{FF2B5EF4-FFF2-40B4-BE49-F238E27FC236}">
                <a16:creationId xmlns:a16="http://schemas.microsoft.com/office/drawing/2014/main" id="{3F6D6425-1A28-5A8A-1394-80BD044CF1C7}"/>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838200" y="4023032"/>
            <a:ext cx="932688" cy="932688"/>
          </a:xfrm>
          <a:prstGeom prst="rect">
            <a:avLst/>
          </a:prstGeom>
        </p:spPr>
      </p:pic>
      <p:pic>
        <p:nvPicPr>
          <p:cNvPr id="9" name="Picture 8">
            <a:extLst>
              <a:ext uri="{FF2B5EF4-FFF2-40B4-BE49-F238E27FC236}">
                <a16:creationId xmlns:a16="http://schemas.microsoft.com/office/drawing/2014/main" id="{3732EC59-05DA-BAD8-7E6E-2A133D0F5855}"/>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838200" y="2755538"/>
            <a:ext cx="932688" cy="932688"/>
          </a:xfrm>
          <a:prstGeom prst="rect">
            <a:avLst/>
          </a:prstGeom>
        </p:spPr>
      </p:pic>
      <p:pic>
        <p:nvPicPr>
          <p:cNvPr id="11" name="Picture 10">
            <a:extLst>
              <a:ext uri="{FF2B5EF4-FFF2-40B4-BE49-F238E27FC236}">
                <a16:creationId xmlns:a16="http://schemas.microsoft.com/office/drawing/2014/main" id="{E2ACE448-5077-A7A1-FE30-7C11303E8295}"/>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838200" y="5330360"/>
            <a:ext cx="932688" cy="932688"/>
          </a:xfrm>
          <a:prstGeom prst="rect">
            <a:avLst/>
          </a:prstGeom>
        </p:spPr>
      </p:pic>
      <p:sp>
        <p:nvSpPr>
          <p:cNvPr id="14" name="TextBox 13">
            <a:extLst>
              <a:ext uri="{FF2B5EF4-FFF2-40B4-BE49-F238E27FC236}">
                <a16:creationId xmlns:a16="http://schemas.microsoft.com/office/drawing/2014/main" id="{C52C335D-EEB7-BA2E-5B91-E1D592A2CF83}"/>
              </a:ext>
            </a:extLst>
          </p:cNvPr>
          <p:cNvSpPr txBox="1"/>
          <p:nvPr/>
        </p:nvSpPr>
        <p:spPr>
          <a:xfrm>
            <a:off x="1747667" y="3019079"/>
            <a:ext cx="3116751" cy="369332"/>
          </a:xfrm>
          <a:prstGeom prst="rect">
            <a:avLst/>
          </a:prstGeom>
          <a:noFill/>
        </p:spPr>
        <p:txBody>
          <a:bodyPr wrap="none" rtlCol="0">
            <a:spAutoFit/>
          </a:bodyPr>
          <a:lstStyle/>
          <a:p>
            <a:r>
              <a:rPr lang="en-GB" dirty="0"/>
              <a:t>Referral for new or recurrence</a:t>
            </a:r>
          </a:p>
        </p:txBody>
      </p:sp>
      <p:sp>
        <p:nvSpPr>
          <p:cNvPr id="16" name="TextBox 15">
            <a:extLst>
              <a:ext uri="{FF2B5EF4-FFF2-40B4-BE49-F238E27FC236}">
                <a16:creationId xmlns:a16="http://schemas.microsoft.com/office/drawing/2014/main" id="{879B6B6C-3F92-EA82-F3D8-E3FDFF0904D0}"/>
              </a:ext>
            </a:extLst>
          </p:cNvPr>
          <p:cNvSpPr txBox="1"/>
          <p:nvPr/>
        </p:nvSpPr>
        <p:spPr>
          <a:xfrm>
            <a:off x="1770887" y="4325626"/>
            <a:ext cx="3054234" cy="369332"/>
          </a:xfrm>
          <a:prstGeom prst="rect">
            <a:avLst/>
          </a:prstGeom>
          <a:noFill/>
        </p:spPr>
        <p:txBody>
          <a:bodyPr wrap="none" rtlCol="0">
            <a:spAutoFit/>
          </a:bodyPr>
          <a:lstStyle/>
          <a:p>
            <a:r>
              <a:rPr lang="en-GB" dirty="0"/>
              <a:t>Under follow-up (outpatients)</a:t>
            </a:r>
          </a:p>
        </p:txBody>
      </p:sp>
      <p:sp>
        <p:nvSpPr>
          <p:cNvPr id="17" name="TextBox 16">
            <a:extLst>
              <a:ext uri="{FF2B5EF4-FFF2-40B4-BE49-F238E27FC236}">
                <a16:creationId xmlns:a16="http://schemas.microsoft.com/office/drawing/2014/main" id="{85695274-02A0-5B3D-CA90-3953D04FC339}"/>
              </a:ext>
            </a:extLst>
          </p:cNvPr>
          <p:cNvSpPr txBox="1"/>
          <p:nvPr/>
        </p:nvSpPr>
        <p:spPr>
          <a:xfrm>
            <a:off x="1747667" y="5607514"/>
            <a:ext cx="1861407" cy="369332"/>
          </a:xfrm>
          <a:prstGeom prst="rect">
            <a:avLst/>
          </a:prstGeom>
          <a:noFill/>
        </p:spPr>
        <p:txBody>
          <a:bodyPr wrap="none" rtlCol="0">
            <a:spAutoFit/>
          </a:bodyPr>
          <a:lstStyle/>
          <a:p>
            <a:r>
              <a:rPr lang="en-GB" dirty="0"/>
              <a:t>Incidental finding</a:t>
            </a:r>
          </a:p>
        </p:txBody>
      </p:sp>
      <p:pic>
        <p:nvPicPr>
          <p:cNvPr id="19" name="Audio 18">
            <a:hlinkClick r:id="" action="ppaction://media"/>
            <a:extLst>
              <a:ext uri="{FF2B5EF4-FFF2-40B4-BE49-F238E27FC236}">
                <a16:creationId xmlns:a16="http://schemas.microsoft.com/office/drawing/2014/main" id="{A5822754-96A6-2D78-4C0B-ADD9A4562078}"/>
              </a:ext>
            </a:extLst>
          </p:cNvPr>
          <p:cNvPicPr>
            <a:picLocks noChangeAspect="1"/>
          </p:cNvPicPr>
          <p:nvPr>
            <a:audioFile r:link="rId2"/>
            <p:extLst>
              <p:ext uri="{DAA4B4D4-6D71-4841-9C94-3DE7FCFB9230}">
                <p14:media xmlns:p14="http://schemas.microsoft.com/office/powerpoint/2010/main" r:embed="rId1"/>
              </p:ext>
            </p:extLst>
          </p:nvPr>
        </p:nvPicPr>
        <p:blipFill>
          <a:blip r:embed="rId7"/>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957398093"/>
      </p:ext>
    </p:extLst>
  </p:cSld>
  <p:clrMapOvr>
    <a:masterClrMapping/>
  </p:clrMapOvr>
  <mc:AlternateContent xmlns:mc="http://schemas.openxmlformats.org/markup-compatibility/2006" xmlns:p14="http://schemas.microsoft.com/office/powerpoint/2010/main">
    <mc:Choice Requires="p14">
      <p:transition spd="slow" p14:dur="2000" advTm="19548"/>
    </mc:Choice>
    <mc:Fallback xmlns="">
      <p:transition spd="slow" advTm="1954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9"/>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B2ED89-17DE-D5B0-B196-26F5C031C87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7C2CEE9-F72A-983F-78B6-6D8257166FA7}"/>
              </a:ext>
            </a:extLst>
          </p:cNvPr>
          <p:cNvSpPr>
            <a:spLocks noGrp="1"/>
          </p:cNvSpPr>
          <p:nvPr>
            <p:ph type="title"/>
          </p:nvPr>
        </p:nvSpPr>
        <p:spPr/>
        <p:txBody>
          <a:bodyPr/>
          <a:lstStyle/>
          <a:p>
            <a:r>
              <a:rPr lang="en-GB" dirty="0"/>
              <a:t>How to identify the non primary patients</a:t>
            </a:r>
          </a:p>
        </p:txBody>
      </p:sp>
      <p:sp>
        <p:nvSpPr>
          <p:cNvPr id="4" name="Date Placeholder 3">
            <a:extLst>
              <a:ext uri="{FF2B5EF4-FFF2-40B4-BE49-F238E27FC236}">
                <a16:creationId xmlns:a16="http://schemas.microsoft.com/office/drawing/2014/main" id="{5606D3B2-4EB2-D32B-AA44-DD3A9756A793}"/>
              </a:ext>
            </a:extLst>
          </p:cNvPr>
          <p:cNvSpPr>
            <a:spLocks noGrp="1"/>
          </p:cNvSpPr>
          <p:nvPr>
            <p:ph type="dt" sz="half" idx="10"/>
          </p:nvPr>
        </p:nvSpPr>
        <p:spPr/>
        <p:txBody>
          <a:bodyPr/>
          <a:lstStyle/>
          <a:p>
            <a:r>
              <a:rPr lang="en-US"/>
              <a:t>13/2/2025</a:t>
            </a:r>
            <a:endParaRPr lang="en-GB"/>
          </a:p>
        </p:txBody>
      </p:sp>
      <p:sp>
        <p:nvSpPr>
          <p:cNvPr id="5" name="Footer Placeholder 4">
            <a:extLst>
              <a:ext uri="{FF2B5EF4-FFF2-40B4-BE49-F238E27FC236}">
                <a16:creationId xmlns:a16="http://schemas.microsoft.com/office/drawing/2014/main" id="{438DB267-CFEE-5971-2AA0-BA6E477AFD20}"/>
              </a:ext>
            </a:extLst>
          </p:cNvPr>
          <p:cNvSpPr>
            <a:spLocks noGrp="1"/>
          </p:cNvSpPr>
          <p:nvPr>
            <p:ph type="ftr" sz="quarter" idx="11"/>
          </p:nvPr>
        </p:nvSpPr>
        <p:spPr/>
        <p:txBody>
          <a:bodyPr/>
          <a:lstStyle/>
          <a:p>
            <a:r>
              <a:rPr lang="en-GB"/>
              <a:t>© 2024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C2B6CE8A-5D47-AF1D-D0DF-D1CAC8197937}"/>
              </a:ext>
            </a:extLst>
          </p:cNvPr>
          <p:cNvSpPr>
            <a:spLocks noGrp="1"/>
          </p:cNvSpPr>
          <p:nvPr>
            <p:ph type="sldNum" sz="quarter" idx="12"/>
          </p:nvPr>
        </p:nvSpPr>
        <p:spPr/>
        <p:txBody>
          <a:bodyPr/>
          <a:lstStyle/>
          <a:p>
            <a:fld id="{B33FDC71-8906-4088-9FB1-76CBC632085F}" type="slidenum">
              <a:rPr lang="en-GB" smtClean="0"/>
              <a:t>22</a:t>
            </a:fld>
            <a:endParaRPr lang="en-GB"/>
          </a:p>
        </p:txBody>
      </p:sp>
      <p:sp>
        <p:nvSpPr>
          <p:cNvPr id="13" name="TextBox 12">
            <a:extLst>
              <a:ext uri="{FF2B5EF4-FFF2-40B4-BE49-F238E27FC236}">
                <a16:creationId xmlns:a16="http://schemas.microsoft.com/office/drawing/2014/main" id="{896C8CCE-95F0-1C24-61ED-EB8270724DC4}"/>
              </a:ext>
            </a:extLst>
          </p:cNvPr>
          <p:cNvSpPr txBox="1"/>
          <p:nvPr/>
        </p:nvSpPr>
        <p:spPr>
          <a:xfrm>
            <a:off x="371396" y="1111206"/>
            <a:ext cx="11914440" cy="1200329"/>
          </a:xfrm>
          <a:prstGeom prst="rect">
            <a:avLst/>
          </a:prstGeom>
          <a:noFill/>
        </p:spPr>
        <p:txBody>
          <a:bodyPr wrap="square" rtlCol="0">
            <a:spAutoFit/>
          </a:bodyPr>
          <a:lstStyle/>
          <a:p>
            <a:r>
              <a:rPr lang="en-GB" b="1" dirty="0"/>
              <a:t>In 2024</a:t>
            </a:r>
          </a:p>
          <a:p>
            <a:endParaRPr lang="en-GB" b="1" dirty="0"/>
          </a:p>
          <a:p>
            <a:pPr marL="285750" indent="-285750">
              <a:buFont typeface="Arial" panose="020B0604020202020204" pitchFamily="34" charset="0"/>
              <a:buChar char="•"/>
            </a:pPr>
            <a:r>
              <a:rPr lang="en-GB" dirty="0"/>
              <a:t>Top providers (7) – report between 15% and 29% of there overall COSD submissions on non-primary pathways</a:t>
            </a:r>
          </a:p>
          <a:p>
            <a:pPr marL="285750" indent="-285750">
              <a:buFont typeface="Arial" panose="020B0604020202020204" pitchFamily="34" charset="0"/>
              <a:buChar char="•"/>
            </a:pPr>
            <a:r>
              <a:rPr lang="en-GB" dirty="0"/>
              <a:t>103 (76%) are reporting under 6%</a:t>
            </a:r>
          </a:p>
        </p:txBody>
      </p:sp>
      <p:pic>
        <p:nvPicPr>
          <p:cNvPr id="15" name="Picture 14">
            <a:extLst>
              <a:ext uri="{FF2B5EF4-FFF2-40B4-BE49-F238E27FC236}">
                <a16:creationId xmlns:a16="http://schemas.microsoft.com/office/drawing/2014/main" id="{75C7EA71-2F80-1058-F1F0-D8E2178C1FB9}"/>
              </a:ext>
            </a:extLst>
          </p:cNvPr>
          <p:cNvPicPr>
            <a:picLocks noChangeAspect="1"/>
          </p:cNvPicPr>
          <p:nvPr/>
        </p:nvPicPr>
        <p:blipFill>
          <a:blip r:embed="rId5"/>
          <a:stretch>
            <a:fillRect/>
          </a:stretch>
        </p:blipFill>
        <p:spPr>
          <a:xfrm>
            <a:off x="6043605" y="3390894"/>
            <a:ext cx="104790" cy="76211"/>
          </a:xfrm>
          <a:prstGeom prst="rect">
            <a:avLst/>
          </a:prstGeom>
        </p:spPr>
      </p:pic>
      <p:pic>
        <p:nvPicPr>
          <p:cNvPr id="7" name="Picture 6">
            <a:extLst>
              <a:ext uri="{FF2B5EF4-FFF2-40B4-BE49-F238E27FC236}">
                <a16:creationId xmlns:a16="http://schemas.microsoft.com/office/drawing/2014/main" id="{CC5439EE-B88C-710B-99D2-05CED11D64FA}"/>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838200" y="4023032"/>
            <a:ext cx="932688" cy="932688"/>
          </a:xfrm>
          <a:prstGeom prst="rect">
            <a:avLst/>
          </a:prstGeom>
        </p:spPr>
      </p:pic>
      <p:pic>
        <p:nvPicPr>
          <p:cNvPr id="9" name="Picture 8">
            <a:extLst>
              <a:ext uri="{FF2B5EF4-FFF2-40B4-BE49-F238E27FC236}">
                <a16:creationId xmlns:a16="http://schemas.microsoft.com/office/drawing/2014/main" id="{E11F08A0-361B-8A0A-0925-C720606F7534}"/>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838200" y="2755538"/>
            <a:ext cx="932688" cy="932688"/>
          </a:xfrm>
          <a:prstGeom prst="rect">
            <a:avLst/>
          </a:prstGeom>
        </p:spPr>
      </p:pic>
      <p:pic>
        <p:nvPicPr>
          <p:cNvPr id="11" name="Picture 10">
            <a:extLst>
              <a:ext uri="{FF2B5EF4-FFF2-40B4-BE49-F238E27FC236}">
                <a16:creationId xmlns:a16="http://schemas.microsoft.com/office/drawing/2014/main" id="{F5A246D6-0DF1-FB93-68CF-1D1A0A98D78D}"/>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838200" y="5330360"/>
            <a:ext cx="932688" cy="932688"/>
          </a:xfrm>
          <a:prstGeom prst="rect">
            <a:avLst/>
          </a:prstGeom>
        </p:spPr>
      </p:pic>
      <p:sp>
        <p:nvSpPr>
          <p:cNvPr id="14" name="TextBox 13">
            <a:extLst>
              <a:ext uri="{FF2B5EF4-FFF2-40B4-BE49-F238E27FC236}">
                <a16:creationId xmlns:a16="http://schemas.microsoft.com/office/drawing/2014/main" id="{EE96B56D-26EF-5D46-2BE7-30A5C0E3A502}"/>
              </a:ext>
            </a:extLst>
          </p:cNvPr>
          <p:cNvSpPr txBox="1"/>
          <p:nvPr/>
        </p:nvSpPr>
        <p:spPr>
          <a:xfrm>
            <a:off x="1747667" y="3019079"/>
            <a:ext cx="3116751" cy="369332"/>
          </a:xfrm>
          <a:prstGeom prst="rect">
            <a:avLst/>
          </a:prstGeom>
          <a:noFill/>
        </p:spPr>
        <p:txBody>
          <a:bodyPr wrap="none" rtlCol="0">
            <a:spAutoFit/>
          </a:bodyPr>
          <a:lstStyle/>
          <a:p>
            <a:r>
              <a:rPr lang="en-GB" dirty="0"/>
              <a:t>Referral for new or recurrence</a:t>
            </a:r>
          </a:p>
        </p:txBody>
      </p:sp>
      <p:sp>
        <p:nvSpPr>
          <p:cNvPr id="16" name="TextBox 15">
            <a:extLst>
              <a:ext uri="{FF2B5EF4-FFF2-40B4-BE49-F238E27FC236}">
                <a16:creationId xmlns:a16="http://schemas.microsoft.com/office/drawing/2014/main" id="{C9C75ABF-CD9E-0646-48E8-AF18A384627B}"/>
              </a:ext>
            </a:extLst>
          </p:cNvPr>
          <p:cNvSpPr txBox="1"/>
          <p:nvPr/>
        </p:nvSpPr>
        <p:spPr>
          <a:xfrm>
            <a:off x="1770887" y="4325626"/>
            <a:ext cx="3054234" cy="369332"/>
          </a:xfrm>
          <a:prstGeom prst="rect">
            <a:avLst/>
          </a:prstGeom>
          <a:noFill/>
        </p:spPr>
        <p:txBody>
          <a:bodyPr wrap="none" rtlCol="0">
            <a:spAutoFit/>
          </a:bodyPr>
          <a:lstStyle/>
          <a:p>
            <a:r>
              <a:rPr lang="en-GB" dirty="0"/>
              <a:t>Under follow-up (outpatients)</a:t>
            </a:r>
          </a:p>
        </p:txBody>
      </p:sp>
      <p:sp>
        <p:nvSpPr>
          <p:cNvPr id="17" name="TextBox 16">
            <a:extLst>
              <a:ext uri="{FF2B5EF4-FFF2-40B4-BE49-F238E27FC236}">
                <a16:creationId xmlns:a16="http://schemas.microsoft.com/office/drawing/2014/main" id="{8352FBD6-DC2C-07A3-DBA5-DB2845ED8A94}"/>
              </a:ext>
            </a:extLst>
          </p:cNvPr>
          <p:cNvSpPr txBox="1"/>
          <p:nvPr/>
        </p:nvSpPr>
        <p:spPr>
          <a:xfrm>
            <a:off x="1747667" y="5607514"/>
            <a:ext cx="1861407" cy="369332"/>
          </a:xfrm>
          <a:prstGeom prst="rect">
            <a:avLst/>
          </a:prstGeom>
          <a:noFill/>
        </p:spPr>
        <p:txBody>
          <a:bodyPr wrap="none" rtlCol="0">
            <a:spAutoFit/>
          </a:bodyPr>
          <a:lstStyle/>
          <a:p>
            <a:r>
              <a:rPr lang="en-GB" dirty="0"/>
              <a:t>Incidental finding</a:t>
            </a:r>
          </a:p>
        </p:txBody>
      </p:sp>
      <p:sp>
        <p:nvSpPr>
          <p:cNvPr id="3" name="Rectangle 2">
            <a:extLst>
              <a:ext uri="{FF2B5EF4-FFF2-40B4-BE49-F238E27FC236}">
                <a16:creationId xmlns:a16="http://schemas.microsoft.com/office/drawing/2014/main" id="{8A1AB4B4-19C5-A4DB-DDE2-068F5AA50F81}"/>
              </a:ext>
            </a:extLst>
          </p:cNvPr>
          <p:cNvSpPr/>
          <p:nvPr/>
        </p:nvSpPr>
        <p:spPr>
          <a:xfrm>
            <a:off x="6924972" y="2739888"/>
            <a:ext cx="3290505" cy="898346"/>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dirty="0">
                <a:solidFill>
                  <a:schemeClr val="tx1"/>
                </a:solidFill>
              </a:rPr>
              <a:t>Cancer Management System</a:t>
            </a:r>
          </a:p>
          <a:p>
            <a:pPr marL="285750" indent="-285750">
              <a:buFont typeface="Arial" panose="020B0604020202020204" pitchFamily="34" charset="0"/>
              <a:buChar char="•"/>
            </a:pPr>
            <a:r>
              <a:rPr lang="en-GB" dirty="0">
                <a:solidFill>
                  <a:schemeClr val="tx1"/>
                </a:solidFill>
              </a:rPr>
              <a:t>CWT</a:t>
            </a:r>
          </a:p>
          <a:p>
            <a:pPr marL="285750" indent="-285750">
              <a:buFont typeface="Arial" panose="020B0604020202020204" pitchFamily="34" charset="0"/>
              <a:buChar char="•"/>
            </a:pPr>
            <a:r>
              <a:rPr lang="en-GB" dirty="0">
                <a:solidFill>
                  <a:schemeClr val="tx1"/>
                </a:solidFill>
              </a:rPr>
              <a:t>COSD</a:t>
            </a:r>
          </a:p>
        </p:txBody>
      </p:sp>
      <p:pic>
        <p:nvPicPr>
          <p:cNvPr id="20" name="Audio 19">
            <a:hlinkClick r:id="" action="ppaction://media"/>
            <a:extLst>
              <a:ext uri="{FF2B5EF4-FFF2-40B4-BE49-F238E27FC236}">
                <a16:creationId xmlns:a16="http://schemas.microsoft.com/office/drawing/2014/main" id="{3258678E-0FB6-A31C-124D-1E827E9D69B3}"/>
              </a:ext>
            </a:extLst>
          </p:cNvPr>
          <p:cNvPicPr>
            <a:picLocks noChangeAspect="1"/>
          </p:cNvPicPr>
          <p:nvPr>
            <a:audioFile r:link="rId2"/>
            <p:extLst>
              <p:ext uri="{DAA4B4D4-6D71-4841-9C94-3DE7FCFB9230}">
                <p14:media xmlns:p14="http://schemas.microsoft.com/office/powerpoint/2010/main" r:embed="rId1"/>
              </p:ext>
            </p:extLst>
          </p:nvPr>
        </p:nvPicPr>
        <p:blipFill>
          <a:blip r:embed="rId7"/>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95432089"/>
      </p:ext>
    </p:extLst>
  </p:cSld>
  <p:clrMapOvr>
    <a:masterClrMapping/>
  </p:clrMapOvr>
  <mc:AlternateContent xmlns:mc="http://schemas.openxmlformats.org/markup-compatibility/2006" xmlns:p14="http://schemas.microsoft.com/office/powerpoint/2010/main">
    <mc:Choice Requires="p14">
      <p:transition spd="slow" p14:dur="2000" advTm="15648"/>
    </mc:Choice>
    <mc:Fallback xmlns="">
      <p:transition spd="slow" advTm="1564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0"/>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5860B9-49ED-22EF-FAD3-64A8848C4DE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461E877-5AC9-1E7B-0F4A-929FFF0604BC}"/>
              </a:ext>
            </a:extLst>
          </p:cNvPr>
          <p:cNvSpPr>
            <a:spLocks noGrp="1"/>
          </p:cNvSpPr>
          <p:nvPr>
            <p:ph type="title"/>
          </p:nvPr>
        </p:nvSpPr>
        <p:spPr/>
        <p:txBody>
          <a:bodyPr/>
          <a:lstStyle/>
          <a:p>
            <a:r>
              <a:rPr lang="en-GB" dirty="0"/>
              <a:t>How to identify the non primary patients</a:t>
            </a:r>
          </a:p>
        </p:txBody>
      </p:sp>
      <p:sp>
        <p:nvSpPr>
          <p:cNvPr id="4" name="Date Placeholder 3">
            <a:extLst>
              <a:ext uri="{FF2B5EF4-FFF2-40B4-BE49-F238E27FC236}">
                <a16:creationId xmlns:a16="http://schemas.microsoft.com/office/drawing/2014/main" id="{C6F2D416-B808-2A5C-17B9-C2D9B6EBE563}"/>
              </a:ext>
            </a:extLst>
          </p:cNvPr>
          <p:cNvSpPr>
            <a:spLocks noGrp="1"/>
          </p:cNvSpPr>
          <p:nvPr>
            <p:ph type="dt" sz="half" idx="10"/>
          </p:nvPr>
        </p:nvSpPr>
        <p:spPr/>
        <p:txBody>
          <a:bodyPr/>
          <a:lstStyle/>
          <a:p>
            <a:r>
              <a:rPr lang="en-US"/>
              <a:t>13/2/2025</a:t>
            </a:r>
            <a:endParaRPr lang="en-GB"/>
          </a:p>
        </p:txBody>
      </p:sp>
      <p:sp>
        <p:nvSpPr>
          <p:cNvPr id="5" name="Footer Placeholder 4">
            <a:extLst>
              <a:ext uri="{FF2B5EF4-FFF2-40B4-BE49-F238E27FC236}">
                <a16:creationId xmlns:a16="http://schemas.microsoft.com/office/drawing/2014/main" id="{F7165A0C-8C2F-9732-97CA-E632E7FBEC57}"/>
              </a:ext>
            </a:extLst>
          </p:cNvPr>
          <p:cNvSpPr>
            <a:spLocks noGrp="1"/>
          </p:cNvSpPr>
          <p:nvPr>
            <p:ph type="ftr" sz="quarter" idx="11"/>
          </p:nvPr>
        </p:nvSpPr>
        <p:spPr/>
        <p:txBody>
          <a:bodyPr/>
          <a:lstStyle/>
          <a:p>
            <a:r>
              <a:rPr lang="en-GB"/>
              <a:t>© 2024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77B7591C-523F-CF03-7F00-900E9B2F3725}"/>
              </a:ext>
            </a:extLst>
          </p:cNvPr>
          <p:cNvSpPr>
            <a:spLocks noGrp="1"/>
          </p:cNvSpPr>
          <p:nvPr>
            <p:ph type="sldNum" sz="quarter" idx="12"/>
          </p:nvPr>
        </p:nvSpPr>
        <p:spPr/>
        <p:txBody>
          <a:bodyPr/>
          <a:lstStyle/>
          <a:p>
            <a:fld id="{B33FDC71-8906-4088-9FB1-76CBC632085F}" type="slidenum">
              <a:rPr lang="en-GB" smtClean="0"/>
              <a:t>23</a:t>
            </a:fld>
            <a:endParaRPr lang="en-GB"/>
          </a:p>
        </p:txBody>
      </p:sp>
      <p:sp>
        <p:nvSpPr>
          <p:cNvPr id="13" name="TextBox 12">
            <a:extLst>
              <a:ext uri="{FF2B5EF4-FFF2-40B4-BE49-F238E27FC236}">
                <a16:creationId xmlns:a16="http://schemas.microsoft.com/office/drawing/2014/main" id="{3419CE36-D27E-234E-3923-57670114D76B}"/>
              </a:ext>
            </a:extLst>
          </p:cNvPr>
          <p:cNvSpPr txBox="1"/>
          <p:nvPr/>
        </p:nvSpPr>
        <p:spPr>
          <a:xfrm>
            <a:off x="371396" y="1111206"/>
            <a:ext cx="11914440" cy="1200329"/>
          </a:xfrm>
          <a:prstGeom prst="rect">
            <a:avLst/>
          </a:prstGeom>
          <a:noFill/>
        </p:spPr>
        <p:txBody>
          <a:bodyPr wrap="square" rtlCol="0">
            <a:spAutoFit/>
          </a:bodyPr>
          <a:lstStyle/>
          <a:p>
            <a:r>
              <a:rPr lang="en-GB" b="1" dirty="0"/>
              <a:t>In 2024</a:t>
            </a:r>
          </a:p>
          <a:p>
            <a:endParaRPr lang="en-GB" b="1" dirty="0"/>
          </a:p>
          <a:p>
            <a:pPr marL="285750" indent="-285750">
              <a:buFont typeface="Arial" panose="020B0604020202020204" pitchFamily="34" charset="0"/>
              <a:buChar char="•"/>
            </a:pPr>
            <a:r>
              <a:rPr lang="en-GB" dirty="0"/>
              <a:t>Top providers (7) – report between 15% and 29% of there overall COSD submissions on non-primary pathways</a:t>
            </a:r>
          </a:p>
          <a:p>
            <a:pPr marL="285750" indent="-285750">
              <a:buFont typeface="Arial" panose="020B0604020202020204" pitchFamily="34" charset="0"/>
              <a:buChar char="•"/>
            </a:pPr>
            <a:r>
              <a:rPr lang="en-GB" dirty="0"/>
              <a:t>103 (76%) are reporting under 6%</a:t>
            </a:r>
          </a:p>
        </p:txBody>
      </p:sp>
      <p:pic>
        <p:nvPicPr>
          <p:cNvPr id="15" name="Picture 14">
            <a:extLst>
              <a:ext uri="{FF2B5EF4-FFF2-40B4-BE49-F238E27FC236}">
                <a16:creationId xmlns:a16="http://schemas.microsoft.com/office/drawing/2014/main" id="{9F5F31C1-0D55-6FF3-0F5D-CD22CB01ADCA}"/>
              </a:ext>
            </a:extLst>
          </p:cNvPr>
          <p:cNvPicPr>
            <a:picLocks noChangeAspect="1"/>
          </p:cNvPicPr>
          <p:nvPr/>
        </p:nvPicPr>
        <p:blipFill>
          <a:blip r:embed="rId5"/>
          <a:stretch>
            <a:fillRect/>
          </a:stretch>
        </p:blipFill>
        <p:spPr>
          <a:xfrm>
            <a:off x="6043605" y="3390894"/>
            <a:ext cx="104790" cy="76211"/>
          </a:xfrm>
          <a:prstGeom prst="rect">
            <a:avLst/>
          </a:prstGeom>
        </p:spPr>
      </p:pic>
      <p:pic>
        <p:nvPicPr>
          <p:cNvPr id="7" name="Picture 6">
            <a:extLst>
              <a:ext uri="{FF2B5EF4-FFF2-40B4-BE49-F238E27FC236}">
                <a16:creationId xmlns:a16="http://schemas.microsoft.com/office/drawing/2014/main" id="{E8323C1B-964A-29FD-B545-9BD4DF361134}"/>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838200" y="4023032"/>
            <a:ext cx="932688" cy="932688"/>
          </a:xfrm>
          <a:prstGeom prst="rect">
            <a:avLst/>
          </a:prstGeom>
        </p:spPr>
      </p:pic>
      <p:pic>
        <p:nvPicPr>
          <p:cNvPr id="9" name="Picture 8">
            <a:extLst>
              <a:ext uri="{FF2B5EF4-FFF2-40B4-BE49-F238E27FC236}">
                <a16:creationId xmlns:a16="http://schemas.microsoft.com/office/drawing/2014/main" id="{BE67AF48-BBB9-196B-6C71-3F649DBF807C}"/>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838200" y="2755538"/>
            <a:ext cx="932688" cy="932688"/>
          </a:xfrm>
          <a:prstGeom prst="rect">
            <a:avLst/>
          </a:prstGeom>
        </p:spPr>
      </p:pic>
      <p:pic>
        <p:nvPicPr>
          <p:cNvPr id="11" name="Picture 10">
            <a:extLst>
              <a:ext uri="{FF2B5EF4-FFF2-40B4-BE49-F238E27FC236}">
                <a16:creationId xmlns:a16="http://schemas.microsoft.com/office/drawing/2014/main" id="{C5C834F5-FB21-AB7D-EE70-DB7AE1583456}"/>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838200" y="5330360"/>
            <a:ext cx="932688" cy="932688"/>
          </a:xfrm>
          <a:prstGeom prst="rect">
            <a:avLst/>
          </a:prstGeom>
        </p:spPr>
      </p:pic>
      <p:sp>
        <p:nvSpPr>
          <p:cNvPr id="14" name="TextBox 13">
            <a:extLst>
              <a:ext uri="{FF2B5EF4-FFF2-40B4-BE49-F238E27FC236}">
                <a16:creationId xmlns:a16="http://schemas.microsoft.com/office/drawing/2014/main" id="{8AD6DFF4-2F17-21EA-DBE9-10A8A19ABB50}"/>
              </a:ext>
            </a:extLst>
          </p:cNvPr>
          <p:cNvSpPr txBox="1"/>
          <p:nvPr/>
        </p:nvSpPr>
        <p:spPr>
          <a:xfrm>
            <a:off x="1747667" y="3019079"/>
            <a:ext cx="3116751" cy="369332"/>
          </a:xfrm>
          <a:prstGeom prst="rect">
            <a:avLst/>
          </a:prstGeom>
          <a:noFill/>
        </p:spPr>
        <p:txBody>
          <a:bodyPr wrap="none" rtlCol="0">
            <a:spAutoFit/>
          </a:bodyPr>
          <a:lstStyle/>
          <a:p>
            <a:r>
              <a:rPr lang="en-GB" dirty="0"/>
              <a:t>Referral for new or recurrence</a:t>
            </a:r>
          </a:p>
        </p:txBody>
      </p:sp>
      <p:sp>
        <p:nvSpPr>
          <p:cNvPr id="16" name="TextBox 15">
            <a:extLst>
              <a:ext uri="{FF2B5EF4-FFF2-40B4-BE49-F238E27FC236}">
                <a16:creationId xmlns:a16="http://schemas.microsoft.com/office/drawing/2014/main" id="{A5F343C2-B379-3783-FA92-BDDE1A8E17B6}"/>
              </a:ext>
            </a:extLst>
          </p:cNvPr>
          <p:cNvSpPr txBox="1"/>
          <p:nvPr/>
        </p:nvSpPr>
        <p:spPr>
          <a:xfrm>
            <a:off x="1770887" y="4325626"/>
            <a:ext cx="3054234" cy="369332"/>
          </a:xfrm>
          <a:prstGeom prst="rect">
            <a:avLst/>
          </a:prstGeom>
          <a:noFill/>
        </p:spPr>
        <p:txBody>
          <a:bodyPr wrap="none" rtlCol="0">
            <a:spAutoFit/>
          </a:bodyPr>
          <a:lstStyle/>
          <a:p>
            <a:r>
              <a:rPr lang="en-GB" dirty="0"/>
              <a:t>Under follow-up (outpatients)</a:t>
            </a:r>
          </a:p>
        </p:txBody>
      </p:sp>
      <p:sp>
        <p:nvSpPr>
          <p:cNvPr id="17" name="TextBox 16">
            <a:extLst>
              <a:ext uri="{FF2B5EF4-FFF2-40B4-BE49-F238E27FC236}">
                <a16:creationId xmlns:a16="http://schemas.microsoft.com/office/drawing/2014/main" id="{C17943B5-9C03-7063-736F-1D9EA4A506D2}"/>
              </a:ext>
            </a:extLst>
          </p:cNvPr>
          <p:cNvSpPr txBox="1"/>
          <p:nvPr/>
        </p:nvSpPr>
        <p:spPr>
          <a:xfrm>
            <a:off x="1747667" y="5607514"/>
            <a:ext cx="1861407" cy="369332"/>
          </a:xfrm>
          <a:prstGeom prst="rect">
            <a:avLst/>
          </a:prstGeom>
          <a:noFill/>
        </p:spPr>
        <p:txBody>
          <a:bodyPr wrap="none" rtlCol="0">
            <a:spAutoFit/>
          </a:bodyPr>
          <a:lstStyle/>
          <a:p>
            <a:r>
              <a:rPr lang="en-GB" dirty="0"/>
              <a:t>Incidental finding</a:t>
            </a:r>
          </a:p>
        </p:txBody>
      </p:sp>
      <p:sp>
        <p:nvSpPr>
          <p:cNvPr id="3" name="Rectangle 2">
            <a:extLst>
              <a:ext uri="{FF2B5EF4-FFF2-40B4-BE49-F238E27FC236}">
                <a16:creationId xmlns:a16="http://schemas.microsoft.com/office/drawing/2014/main" id="{BFBF8C40-B0C8-7984-ECE5-7BF5D0CF86AD}"/>
              </a:ext>
            </a:extLst>
          </p:cNvPr>
          <p:cNvSpPr/>
          <p:nvPr/>
        </p:nvSpPr>
        <p:spPr>
          <a:xfrm>
            <a:off x="6924972" y="2739888"/>
            <a:ext cx="3290505" cy="898346"/>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dirty="0">
                <a:solidFill>
                  <a:schemeClr val="tx1"/>
                </a:solidFill>
              </a:rPr>
              <a:t>Cancer Management System</a:t>
            </a:r>
          </a:p>
          <a:p>
            <a:pPr marL="285750" indent="-285750">
              <a:buFont typeface="Arial" panose="020B0604020202020204" pitchFamily="34" charset="0"/>
              <a:buChar char="•"/>
            </a:pPr>
            <a:r>
              <a:rPr lang="en-GB" dirty="0">
                <a:solidFill>
                  <a:schemeClr val="tx1"/>
                </a:solidFill>
              </a:rPr>
              <a:t>CWT</a:t>
            </a:r>
          </a:p>
          <a:p>
            <a:pPr marL="285750" indent="-285750">
              <a:buFont typeface="Arial" panose="020B0604020202020204" pitchFamily="34" charset="0"/>
              <a:buChar char="•"/>
            </a:pPr>
            <a:r>
              <a:rPr lang="en-GB" dirty="0">
                <a:solidFill>
                  <a:schemeClr val="tx1"/>
                </a:solidFill>
              </a:rPr>
              <a:t>COSD</a:t>
            </a:r>
          </a:p>
        </p:txBody>
      </p:sp>
      <p:sp>
        <p:nvSpPr>
          <p:cNvPr id="8" name="Rectangle 7">
            <a:extLst>
              <a:ext uri="{FF2B5EF4-FFF2-40B4-BE49-F238E27FC236}">
                <a16:creationId xmlns:a16="http://schemas.microsoft.com/office/drawing/2014/main" id="{6FC62040-5C5F-F3E2-2F4A-02C1E774E7E3}"/>
              </a:ext>
            </a:extLst>
          </p:cNvPr>
          <p:cNvSpPr/>
          <p:nvPr/>
        </p:nvSpPr>
        <p:spPr>
          <a:xfrm>
            <a:off x="6922628" y="4374078"/>
            <a:ext cx="3290505" cy="1651584"/>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dirty="0">
                <a:solidFill>
                  <a:schemeClr val="tx1"/>
                </a:solidFill>
              </a:rPr>
              <a:t>Is there a system for notifying either the MDT or your Cancer Services Administration?</a:t>
            </a:r>
          </a:p>
        </p:txBody>
      </p:sp>
      <p:pic>
        <p:nvPicPr>
          <p:cNvPr id="18" name="Audio 17">
            <a:hlinkClick r:id="" action="ppaction://media"/>
            <a:extLst>
              <a:ext uri="{FF2B5EF4-FFF2-40B4-BE49-F238E27FC236}">
                <a16:creationId xmlns:a16="http://schemas.microsoft.com/office/drawing/2014/main" id="{3876D5DB-1A95-BC11-8EE7-0C3EF7E66C46}"/>
              </a:ext>
            </a:extLst>
          </p:cNvPr>
          <p:cNvPicPr>
            <a:picLocks noChangeAspect="1"/>
          </p:cNvPicPr>
          <p:nvPr>
            <a:audioFile r:link="rId2"/>
            <p:extLst>
              <p:ext uri="{DAA4B4D4-6D71-4841-9C94-3DE7FCFB9230}">
                <p14:media xmlns:p14="http://schemas.microsoft.com/office/powerpoint/2010/main" r:embed="rId1"/>
              </p:ext>
            </p:extLst>
          </p:nvPr>
        </p:nvPicPr>
        <p:blipFill>
          <a:blip r:embed="rId7"/>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800674244"/>
      </p:ext>
    </p:extLst>
  </p:cSld>
  <p:clrMapOvr>
    <a:masterClrMapping/>
  </p:clrMapOvr>
  <mc:AlternateContent xmlns:mc="http://schemas.openxmlformats.org/markup-compatibility/2006" xmlns:p14="http://schemas.microsoft.com/office/powerpoint/2010/main">
    <mc:Choice Requires="p14">
      <p:transition spd="slow" p14:dur="2000" advTm="14082"/>
    </mc:Choice>
    <mc:Fallback xmlns="">
      <p:transition spd="slow" advTm="1408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8"/>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65E9C5-E425-4DC8-9701-B8FDE6D9040F}"/>
              </a:ext>
            </a:extLst>
          </p:cNvPr>
          <p:cNvSpPr>
            <a:spLocks noGrp="1"/>
          </p:cNvSpPr>
          <p:nvPr>
            <p:ph type="title"/>
          </p:nvPr>
        </p:nvSpPr>
        <p:spPr/>
        <p:txBody>
          <a:bodyPr/>
          <a:lstStyle/>
          <a:p>
            <a:r>
              <a:rPr lang="en-GB" dirty="0"/>
              <a:t>Tools to support you – Breast and other solid tumour sites</a:t>
            </a:r>
          </a:p>
        </p:txBody>
      </p:sp>
      <p:sp>
        <p:nvSpPr>
          <p:cNvPr id="4" name="Date Placeholder 3">
            <a:extLst>
              <a:ext uri="{FF2B5EF4-FFF2-40B4-BE49-F238E27FC236}">
                <a16:creationId xmlns:a16="http://schemas.microsoft.com/office/drawing/2014/main" id="{1D757CBC-F577-415D-B7CF-04C5B9D9FEDF}"/>
              </a:ext>
            </a:extLst>
          </p:cNvPr>
          <p:cNvSpPr>
            <a:spLocks noGrp="1"/>
          </p:cNvSpPr>
          <p:nvPr>
            <p:ph type="dt" sz="half" idx="10"/>
          </p:nvPr>
        </p:nvSpPr>
        <p:spPr/>
        <p:txBody>
          <a:bodyPr/>
          <a:lstStyle/>
          <a:p>
            <a:r>
              <a:rPr lang="en-US"/>
              <a:t>13/2/2025</a:t>
            </a:r>
            <a:endParaRPr lang="en-GB"/>
          </a:p>
        </p:txBody>
      </p:sp>
      <p:sp>
        <p:nvSpPr>
          <p:cNvPr id="5" name="Footer Placeholder 4">
            <a:extLst>
              <a:ext uri="{FF2B5EF4-FFF2-40B4-BE49-F238E27FC236}">
                <a16:creationId xmlns:a16="http://schemas.microsoft.com/office/drawing/2014/main" id="{FD8A6F8B-3726-4DA1-A4A0-DE3CEDA13A6E}"/>
              </a:ext>
            </a:extLst>
          </p:cNvPr>
          <p:cNvSpPr>
            <a:spLocks noGrp="1"/>
          </p:cNvSpPr>
          <p:nvPr>
            <p:ph type="ftr" sz="quarter" idx="11"/>
          </p:nvPr>
        </p:nvSpPr>
        <p:spPr/>
        <p:txBody>
          <a:bodyPr/>
          <a:lstStyle/>
          <a:p>
            <a:r>
              <a:rPr lang="en-GB"/>
              <a:t>© 2024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EE3C236B-ED9C-444F-8188-B95C9C869BDF}"/>
              </a:ext>
            </a:extLst>
          </p:cNvPr>
          <p:cNvSpPr>
            <a:spLocks noGrp="1"/>
          </p:cNvSpPr>
          <p:nvPr>
            <p:ph type="sldNum" sz="quarter" idx="12"/>
          </p:nvPr>
        </p:nvSpPr>
        <p:spPr/>
        <p:txBody>
          <a:bodyPr/>
          <a:lstStyle/>
          <a:p>
            <a:fld id="{B33FDC71-8906-4088-9FB1-76CBC632085F}" type="slidenum">
              <a:rPr lang="en-GB" smtClean="0"/>
              <a:t>24</a:t>
            </a:fld>
            <a:endParaRPr lang="en-GB"/>
          </a:p>
        </p:txBody>
      </p:sp>
      <p:pic>
        <p:nvPicPr>
          <p:cNvPr id="10" name="Content Placeholder 9">
            <a:extLst>
              <a:ext uri="{FF2B5EF4-FFF2-40B4-BE49-F238E27FC236}">
                <a16:creationId xmlns:a16="http://schemas.microsoft.com/office/drawing/2014/main" id="{B0C5991D-B698-60FB-A698-5DF181202D91}"/>
              </a:ext>
            </a:extLst>
          </p:cNvPr>
          <p:cNvPicPr>
            <a:picLocks noGrp="1" noChangeAspect="1"/>
          </p:cNvPicPr>
          <p:nvPr>
            <p:ph idx="1"/>
          </p:nvPr>
        </p:nvPicPr>
        <p:blipFill>
          <a:blip r:embed="rId5"/>
          <a:stretch>
            <a:fillRect/>
          </a:stretch>
        </p:blipFill>
        <p:spPr>
          <a:xfrm>
            <a:off x="3921369" y="1063098"/>
            <a:ext cx="7511221" cy="5291487"/>
          </a:xfrm>
          <a:ln w="19050">
            <a:solidFill>
              <a:schemeClr val="accent1"/>
            </a:solidFill>
          </a:ln>
        </p:spPr>
      </p:pic>
      <p:sp>
        <p:nvSpPr>
          <p:cNvPr id="7" name="TextBox 6">
            <a:extLst>
              <a:ext uri="{FF2B5EF4-FFF2-40B4-BE49-F238E27FC236}">
                <a16:creationId xmlns:a16="http://schemas.microsoft.com/office/drawing/2014/main" id="{CDAF0974-D9AE-08F6-F067-8C9A50E100C9}"/>
              </a:ext>
            </a:extLst>
          </p:cNvPr>
          <p:cNvSpPr txBox="1"/>
          <p:nvPr/>
        </p:nvSpPr>
        <p:spPr>
          <a:xfrm>
            <a:off x="701139" y="1624331"/>
            <a:ext cx="2631146" cy="923330"/>
          </a:xfrm>
          <a:prstGeom prst="rect">
            <a:avLst/>
          </a:prstGeom>
          <a:noFill/>
        </p:spPr>
        <p:txBody>
          <a:bodyPr wrap="square">
            <a:spAutoFit/>
          </a:bodyPr>
          <a:lstStyle/>
          <a:p>
            <a:r>
              <a:rPr lang="en-GB" b="1" dirty="0">
                <a:hlinkClick r:id="rId6"/>
              </a:rPr>
              <a:t>https://digital.nhs.uk/ndrs/data/cancer-data-training-materials</a:t>
            </a:r>
            <a:endParaRPr lang="en-GB" b="1" dirty="0"/>
          </a:p>
        </p:txBody>
      </p:sp>
      <p:pic>
        <p:nvPicPr>
          <p:cNvPr id="9" name="Audio 8">
            <a:hlinkClick r:id="" action="ppaction://media"/>
            <a:extLst>
              <a:ext uri="{FF2B5EF4-FFF2-40B4-BE49-F238E27FC236}">
                <a16:creationId xmlns:a16="http://schemas.microsoft.com/office/drawing/2014/main" id="{68D6AF74-B5CD-B2EE-F0E4-DB2BBAA19551}"/>
              </a:ext>
            </a:extLst>
          </p:cNvPr>
          <p:cNvPicPr>
            <a:picLocks noChangeAspect="1"/>
          </p:cNvPicPr>
          <p:nvPr>
            <a:audioFile r:link="rId2"/>
            <p:extLst>
              <p:ext uri="{DAA4B4D4-6D71-4841-9C94-3DE7FCFB9230}">
                <p14:media xmlns:p14="http://schemas.microsoft.com/office/powerpoint/2010/main" r:embed="rId1"/>
              </p:ext>
            </p:extLst>
          </p:nvPr>
        </p:nvPicPr>
        <p:blipFill>
          <a:blip r:embed="rId7"/>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916075808"/>
      </p:ext>
    </p:extLst>
  </p:cSld>
  <p:clrMapOvr>
    <a:masterClrMapping/>
  </p:clrMapOvr>
  <mc:AlternateContent xmlns:mc="http://schemas.openxmlformats.org/markup-compatibility/2006" xmlns:p14="http://schemas.microsoft.com/office/powerpoint/2010/main">
    <mc:Choice Requires="p14">
      <p:transition spd="slow" p14:dur="2000" advTm="19519"/>
    </mc:Choice>
    <mc:Fallback xmlns="">
      <p:transition spd="slow" advTm="1951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96D614-6FD2-7926-6BFC-1A4785F3A176}"/>
              </a:ext>
            </a:extLst>
          </p:cNvPr>
          <p:cNvSpPr>
            <a:spLocks noGrp="1"/>
          </p:cNvSpPr>
          <p:nvPr>
            <p:ph type="title"/>
          </p:nvPr>
        </p:nvSpPr>
        <p:spPr/>
        <p:txBody>
          <a:bodyPr/>
          <a:lstStyle/>
          <a:p>
            <a:r>
              <a:rPr lang="en-GB" dirty="0"/>
              <a:t>Tools to support you</a:t>
            </a:r>
          </a:p>
        </p:txBody>
      </p:sp>
      <p:sp>
        <p:nvSpPr>
          <p:cNvPr id="4" name="Date Placeholder 3">
            <a:extLst>
              <a:ext uri="{FF2B5EF4-FFF2-40B4-BE49-F238E27FC236}">
                <a16:creationId xmlns:a16="http://schemas.microsoft.com/office/drawing/2014/main" id="{78B7440A-A75E-560D-2126-8A2E37E6AEE9}"/>
              </a:ext>
            </a:extLst>
          </p:cNvPr>
          <p:cNvSpPr>
            <a:spLocks noGrp="1"/>
          </p:cNvSpPr>
          <p:nvPr>
            <p:ph type="dt" sz="half" idx="10"/>
          </p:nvPr>
        </p:nvSpPr>
        <p:spPr/>
        <p:txBody>
          <a:bodyPr/>
          <a:lstStyle/>
          <a:p>
            <a:r>
              <a:rPr lang="en-US"/>
              <a:t>13/2/2025</a:t>
            </a:r>
            <a:endParaRPr lang="en-GB"/>
          </a:p>
        </p:txBody>
      </p:sp>
      <p:sp>
        <p:nvSpPr>
          <p:cNvPr id="5" name="Footer Placeholder 4">
            <a:extLst>
              <a:ext uri="{FF2B5EF4-FFF2-40B4-BE49-F238E27FC236}">
                <a16:creationId xmlns:a16="http://schemas.microsoft.com/office/drawing/2014/main" id="{AF31123C-3DF3-6B6C-D612-713C65ED736C}"/>
              </a:ext>
            </a:extLst>
          </p:cNvPr>
          <p:cNvSpPr>
            <a:spLocks noGrp="1"/>
          </p:cNvSpPr>
          <p:nvPr>
            <p:ph type="ftr" sz="quarter" idx="11"/>
          </p:nvPr>
        </p:nvSpPr>
        <p:spPr/>
        <p:txBody>
          <a:bodyPr/>
          <a:lstStyle/>
          <a:p>
            <a:r>
              <a:rPr lang="en-GB"/>
              <a:t>© 2024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0880938D-9D28-75D5-12F8-C2C4D81070BD}"/>
              </a:ext>
            </a:extLst>
          </p:cNvPr>
          <p:cNvSpPr>
            <a:spLocks noGrp="1"/>
          </p:cNvSpPr>
          <p:nvPr>
            <p:ph type="sldNum" sz="quarter" idx="12"/>
          </p:nvPr>
        </p:nvSpPr>
        <p:spPr/>
        <p:txBody>
          <a:bodyPr/>
          <a:lstStyle/>
          <a:p>
            <a:fld id="{B33FDC71-8906-4088-9FB1-76CBC632085F}" type="slidenum">
              <a:rPr lang="en-GB" smtClean="0"/>
              <a:t>25</a:t>
            </a:fld>
            <a:endParaRPr lang="en-GB"/>
          </a:p>
        </p:txBody>
      </p:sp>
      <p:sp>
        <p:nvSpPr>
          <p:cNvPr id="8" name="TextBox 7">
            <a:extLst>
              <a:ext uri="{FF2B5EF4-FFF2-40B4-BE49-F238E27FC236}">
                <a16:creationId xmlns:a16="http://schemas.microsoft.com/office/drawing/2014/main" id="{389FD44B-CCBA-7624-EB1B-AB16D1231C6A}"/>
              </a:ext>
            </a:extLst>
          </p:cNvPr>
          <p:cNvSpPr txBox="1"/>
          <p:nvPr/>
        </p:nvSpPr>
        <p:spPr>
          <a:xfrm>
            <a:off x="197318" y="1253970"/>
            <a:ext cx="11199796" cy="2031325"/>
          </a:xfrm>
          <a:prstGeom prst="rect">
            <a:avLst/>
          </a:prstGeom>
          <a:noFill/>
        </p:spPr>
        <p:txBody>
          <a:bodyPr wrap="square">
            <a:spAutoFit/>
          </a:bodyPr>
          <a:lstStyle/>
          <a:p>
            <a:r>
              <a:rPr lang="en-GB" b="1" dirty="0"/>
              <a:t>COSD User Guide (online):</a:t>
            </a:r>
          </a:p>
          <a:p>
            <a:r>
              <a:rPr lang="en-GB" b="1" dirty="0">
                <a:hlinkClick r:id="rId5"/>
              </a:rPr>
              <a:t>https://digital.nhs.uk/ndrs/data/data-sets/cosd/cosd-user-guide-v10</a:t>
            </a:r>
            <a:endParaRPr lang="en-GB" b="1" dirty="0"/>
          </a:p>
          <a:p>
            <a:endParaRPr lang="en-GB" b="1" dirty="0"/>
          </a:p>
          <a:p>
            <a:endParaRPr lang="en-GB" b="1" dirty="0">
              <a:solidFill>
                <a:schemeClr val="tx2"/>
              </a:solidFill>
              <a:cs typeface="Arial" panose="020B0604020202020204" pitchFamily="34" charset="0"/>
            </a:endParaRPr>
          </a:p>
          <a:p>
            <a:endParaRPr lang="en-GB" dirty="0">
              <a:solidFill>
                <a:schemeClr val="tx2"/>
              </a:solidFill>
              <a:cs typeface="Arial" panose="020B0604020202020204" pitchFamily="34" charset="0"/>
            </a:endParaRPr>
          </a:p>
          <a:p>
            <a:endParaRPr lang="en-GB" dirty="0"/>
          </a:p>
          <a:p>
            <a:endParaRPr lang="en-GB" dirty="0"/>
          </a:p>
        </p:txBody>
      </p:sp>
      <p:pic>
        <p:nvPicPr>
          <p:cNvPr id="11" name="Audio 10">
            <a:hlinkClick r:id="" action="ppaction://media"/>
            <a:extLst>
              <a:ext uri="{FF2B5EF4-FFF2-40B4-BE49-F238E27FC236}">
                <a16:creationId xmlns:a16="http://schemas.microsoft.com/office/drawing/2014/main" id="{F481E97D-A19F-26DC-4D72-EFEE1A2DA1FF}"/>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pic>
        <p:nvPicPr>
          <p:cNvPr id="9" name="Picture 8">
            <a:extLst>
              <a:ext uri="{FF2B5EF4-FFF2-40B4-BE49-F238E27FC236}">
                <a16:creationId xmlns:a16="http://schemas.microsoft.com/office/drawing/2014/main" id="{366F9A76-9007-142B-ACB3-6CACDA0B0EFB}"/>
              </a:ext>
            </a:extLst>
          </p:cNvPr>
          <p:cNvPicPr>
            <a:picLocks noChangeAspect="1"/>
          </p:cNvPicPr>
          <p:nvPr/>
        </p:nvPicPr>
        <p:blipFill>
          <a:blip r:embed="rId7"/>
          <a:stretch>
            <a:fillRect/>
          </a:stretch>
        </p:blipFill>
        <p:spPr>
          <a:xfrm>
            <a:off x="3527385" y="1938175"/>
            <a:ext cx="4124355" cy="4219606"/>
          </a:xfrm>
          <a:prstGeom prst="rect">
            <a:avLst/>
          </a:prstGeom>
        </p:spPr>
      </p:pic>
    </p:spTree>
    <p:extLst>
      <p:ext uri="{BB962C8B-B14F-4D97-AF65-F5344CB8AC3E}">
        <p14:creationId xmlns:p14="http://schemas.microsoft.com/office/powerpoint/2010/main" val="2838443715"/>
      </p:ext>
    </p:extLst>
  </p:cSld>
  <p:clrMapOvr>
    <a:masterClrMapping/>
  </p:clrMapOvr>
  <mc:AlternateContent xmlns:mc="http://schemas.openxmlformats.org/markup-compatibility/2006" xmlns:p14="http://schemas.microsoft.com/office/powerpoint/2010/main">
    <mc:Choice Requires="p14">
      <p:transition spd="slow" p14:dur="2000" advTm="5113"/>
    </mc:Choice>
    <mc:Fallback xmlns="">
      <p:transition spd="slow" advTm="511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96D614-6FD2-7926-6BFC-1A4785F3A176}"/>
              </a:ext>
            </a:extLst>
          </p:cNvPr>
          <p:cNvSpPr>
            <a:spLocks noGrp="1"/>
          </p:cNvSpPr>
          <p:nvPr>
            <p:ph type="title"/>
          </p:nvPr>
        </p:nvSpPr>
        <p:spPr/>
        <p:txBody>
          <a:bodyPr/>
          <a:lstStyle/>
          <a:p>
            <a:r>
              <a:rPr lang="en-GB" dirty="0"/>
              <a:t>Tools to support you</a:t>
            </a:r>
          </a:p>
        </p:txBody>
      </p:sp>
      <p:sp>
        <p:nvSpPr>
          <p:cNvPr id="4" name="Date Placeholder 3">
            <a:extLst>
              <a:ext uri="{FF2B5EF4-FFF2-40B4-BE49-F238E27FC236}">
                <a16:creationId xmlns:a16="http://schemas.microsoft.com/office/drawing/2014/main" id="{78B7440A-A75E-560D-2126-8A2E37E6AEE9}"/>
              </a:ext>
            </a:extLst>
          </p:cNvPr>
          <p:cNvSpPr>
            <a:spLocks noGrp="1"/>
          </p:cNvSpPr>
          <p:nvPr>
            <p:ph type="dt" sz="half" idx="10"/>
          </p:nvPr>
        </p:nvSpPr>
        <p:spPr/>
        <p:txBody>
          <a:bodyPr/>
          <a:lstStyle/>
          <a:p>
            <a:r>
              <a:rPr lang="en-US"/>
              <a:t>13/2/2025</a:t>
            </a:r>
            <a:endParaRPr lang="en-GB"/>
          </a:p>
        </p:txBody>
      </p:sp>
      <p:sp>
        <p:nvSpPr>
          <p:cNvPr id="5" name="Footer Placeholder 4">
            <a:extLst>
              <a:ext uri="{FF2B5EF4-FFF2-40B4-BE49-F238E27FC236}">
                <a16:creationId xmlns:a16="http://schemas.microsoft.com/office/drawing/2014/main" id="{AF31123C-3DF3-6B6C-D612-713C65ED736C}"/>
              </a:ext>
            </a:extLst>
          </p:cNvPr>
          <p:cNvSpPr>
            <a:spLocks noGrp="1"/>
          </p:cNvSpPr>
          <p:nvPr>
            <p:ph type="ftr" sz="quarter" idx="11"/>
          </p:nvPr>
        </p:nvSpPr>
        <p:spPr/>
        <p:txBody>
          <a:bodyPr/>
          <a:lstStyle/>
          <a:p>
            <a:r>
              <a:rPr lang="en-GB"/>
              <a:t>© 2024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0880938D-9D28-75D5-12F8-C2C4D81070BD}"/>
              </a:ext>
            </a:extLst>
          </p:cNvPr>
          <p:cNvSpPr>
            <a:spLocks noGrp="1"/>
          </p:cNvSpPr>
          <p:nvPr>
            <p:ph type="sldNum" sz="quarter" idx="12"/>
          </p:nvPr>
        </p:nvSpPr>
        <p:spPr/>
        <p:txBody>
          <a:bodyPr/>
          <a:lstStyle/>
          <a:p>
            <a:fld id="{B33FDC71-8906-4088-9FB1-76CBC632085F}" type="slidenum">
              <a:rPr lang="en-GB" smtClean="0"/>
              <a:t>26</a:t>
            </a:fld>
            <a:endParaRPr lang="en-GB"/>
          </a:p>
        </p:txBody>
      </p:sp>
      <p:sp>
        <p:nvSpPr>
          <p:cNvPr id="8" name="TextBox 7">
            <a:extLst>
              <a:ext uri="{FF2B5EF4-FFF2-40B4-BE49-F238E27FC236}">
                <a16:creationId xmlns:a16="http://schemas.microsoft.com/office/drawing/2014/main" id="{389FD44B-CCBA-7624-EB1B-AB16D1231C6A}"/>
              </a:ext>
            </a:extLst>
          </p:cNvPr>
          <p:cNvSpPr txBox="1"/>
          <p:nvPr/>
        </p:nvSpPr>
        <p:spPr>
          <a:xfrm>
            <a:off x="197318" y="1253970"/>
            <a:ext cx="11199796" cy="2031325"/>
          </a:xfrm>
          <a:prstGeom prst="rect">
            <a:avLst/>
          </a:prstGeom>
          <a:noFill/>
        </p:spPr>
        <p:txBody>
          <a:bodyPr wrap="square">
            <a:spAutoFit/>
          </a:bodyPr>
          <a:lstStyle/>
          <a:p>
            <a:r>
              <a:rPr lang="en-GB" b="1" dirty="0"/>
              <a:t>COSD User Guide (online):</a:t>
            </a:r>
          </a:p>
          <a:p>
            <a:r>
              <a:rPr lang="en-GB" b="1" dirty="0">
                <a:hlinkClick r:id="rId5"/>
              </a:rPr>
              <a:t>https://digital.nhs.uk/ndrs/data/data-sets/cosd/cosd-user-guide-v10</a:t>
            </a:r>
            <a:endParaRPr lang="en-GB" b="1" dirty="0"/>
          </a:p>
          <a:p>
            <a:endParaRPr lang="en-GB" b="1" dirty="0"/>
          </a:p>
          <a:p>
            <a:endParaRPr lang="en-GB" b="1" dirty="0">
              <a:solidFill>
                <a:schemeClr val="tx2"/>
              </a:solidFill>
              <a:cs typeface="Arial" panose="020B0604020202020204" pitchFamily="34" charset="0"/>
            </a:endParaRPr>
          </a:p>
          <a:p>
            <a:endParaRPr lang="en-GB" dirty="0">
              <a:solidFill>
                <a:schemeClr val="tx2"/>
              </a:solidFill>
              <a:cs typeface="Arial" panose="020B0604020202020204" pitchFamily="34" charset="0"/>
            </a:endParaRPr>
          </a:p>
          <a:p>
            <a:endParaRPr lang="en-GB" dirty="0"/>
          </a:p>
          <a:p>
            <a:endParaRPr lang="en-GB" dirty="0"/>
          </a:p>
        </p:txBody>
      </p:sp>
      <p:pic>
        <p:nvPicPr>
          <p:cNvPr id="17" name="Audio 16">
            <a:hlinkClick r:id="" action="ppaction://media"/>
            <a:extLst>
              <a:ext uri="{FF2B5EF4-FFF2-40B4-BE49-F238E27FC236}">
                <a16:creationId xmlns:a16="http://schemas.microsoft.com/office/drawing/2014/main" id="{1FCC0D96-115B-96B5-03A3-8DDC724E4C95}"/>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pic>
        <p:nvPicPr>
          <p:cNvPr id="13" name="Picture 12">
            <a:extLst>
              <a:ext uri="{FF2B5EF4-FFF2-40B4-BE49-F238E27FC236}">
                <a16:creationId xmlns:a16="http://schemas.microsoft.com/office/drawing/2014/main" id="{3774551E-A63A-17DE-98B6-63F01328E3D2}"/>
              </a:ext>
            </a:extLst>
          </p:cNvPr>
          <p:cNvPicPr>
            <a:picLocks noChangeAspect="1"/>
          </p:cNvPicPr>
          <p:nvPr/>
        </p:nvPicPr>
        <p:blipFill>
          <a:blip r:embed="rId7"/>
          <a:stretch>
            <a:fillRect/>
          </a:stretch>
        </p:blipFill>
        <p:spPr>
          <a:xfrm>
            <a:off x="3527385" y="1938175"/>
            <a:ext cx="4124355" cy="4219606"/>
          </a:xfrm>
          <a:prstGeom prst="rect">
            <a:avLst/>
          </a:prstGeom>
        </p:spPr>
      </p:pic>
      <p:pic>
        <p:nvPicPr>
          <p:cNvPr id="12" name="Picture 11">
            <a:extLst>
              <a:ext uri="{FF2B5EF4-FFF2-40B4-BE49-F238E27FC236}">
                <a16:creationId xmlns:a16="http://schemas.microsoft.com/office/drawing/2014/main" id="{B5DF2734-BCD5-7060-0694-099622B4419C}"/>
              </a:ext>
            </a:extLst>
          </p:cNvPr>
          <p:cNvPicPr>
            <a:picLocks noChangeAspect="1"/>
          </p:cNvPicPr>
          <p:nvPr/>
        </p:nvPicPr>
        <p:blipFill>
          <a:blip r:embed="rId8"/>
          <a:stretch>
            <a:fillRect/>
          </a:stretch>
        </p:blipFill>
        <p:spPr>
          <a:xfrm>
            <a:off x="1911529" y="4985253"/>
            <a:ext cx="2536985" cy="618776"/>
          </a:xfrm>
          <a:prstGeom prst="rect">
            <a:avLst/>
          </a:prstGeom>
        </p:spPr>
      </p:pic>
      <p:pic>
        <p:nvPicPr>
          <p:cNvPr id="14" name="Picture 13">
            <a:extLst>
              <a:ext uri="{FF2B5EF4-FFF2-40B4-BE49-F238E27FC236}">
                <a16:creationId xmlns:a16="http://schemas.microsoft.com/office/drawing/2014/main" id="{5106874C-5D85-5091-2061-03F7171B70C8}"/>
              </a:ext>
            </a:extLst>
          </p:cNvPr>
          <p:cNvPicPr>
            <a:picLocks noChangeAspect="1"/>
          </p:cNvPicPr>
          <p:nvPr/>
        </p:nvPicPr>
        <p:blipFill>
          <a:blip r:embed="rId9"/>
          <a:stretch>
            <a:fillRect/>
          </a:stretch>
        </p:blipFill>
        <p:spPr>
          <a:xfrm>
            <a:off x="1968880" y="5805449"/>
            <a:ext cx="2244183" cy="535311"/>
          </a:xfrm>
          <a:prstGeom prst="rect">
            <a:avLst/>
          </a:prstGeom>
        </p:spPr>
      </p:pic>
    </p:spTree>
    <p:extLst>
      <p:ext uri="{BB962C8B-B14F-4D97-AF65-F5344CB8AC3E}">
        <p14:creationId xmlns:p14="http://schemas.microsoft.com/office/powerpoint/2010/main" val="2535434106"/>
      </p:ext>
    </p:extLst>
  </p:cSld>
  <p:clrMapOvr>
    <a:masterClrMapping/>
  </p:clrMapOvr>
  <mc:AlternateContent xmlns:mc="http://schemas.openxmlformats.org/markup-compatibility/2006">
    <mc:Choice xmlns:p14="http://schemas.microsoft.com/office/powerpoint/2010/main" Requires="p14">
      <p:transition spd="slow" p14:dur="2000" advTm="7980"/>
    </mc:Choice>
    <mc:Fallback>
      <p:transition spd="slow" advTm="798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7"/>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96D614-6FD2-7926-6BFC-1A4785F3A176}"/>
              </a:ext>
            </a:extLst>
          </p:cNvPr>
          <p:cNvSpPr>
            <a:spLocks noGrp="1"/>
          </p:cNvSpPr>
          <p:nvPr>
            <p:ph type="title"/>
          </p:nvPr>
        </p:nvSpPr>
        <p:spPr/>
        <p:txBody>
          <a:bodyPr/>
          <a:lstStyle/>
          <a:p>
            <a:r>
              <a:rPr lang="en-GB" dirty="0"/>
              <a:t>Tools to support you</a:t>
            </a:r>
          </a:p>
        </p:txBody>
      </p:sp>
      <p:sp>
        <p:nvSpPr>
          <p:cNvPr id="4" name="Date Placeholder 3">
            <a:extLst>
              <a:ext uri="{FF2B5EF4-FFF2-40B4-BE49-F238E27FC236}">
                <a16:creationId xmlns:a16="http://schemas.microsoft.com/office/drawing/2014/main" id="{78B7440A-A75E-560D-2126-8A2E37E6AEE9}"/>
              </a:ext>
            </a:extLst>
          </p:cNvPr>
          <p:cNvSpPr>
            <a:spLocks noGrp="1"/>
          </p:cNvSpPr>
          <p:nvPr>
            <p:ph type="dt" sz="half" idx="10"/>
          </p:nvPr>
        </p:nvSpPr>
        <p:spPr/>
        <p:txBody>
          <a:bodyPr/>
          <a:lstStyle/>
          <a:p>
            <a:r>
              <a:rPr lang="en-US"/>
              <a:t>13/2/2025</a:t>
            </a:r>
            <a:endParaRPr lang="en-GB"/>
          </a:p>
        </p:txBody>
      </p:sp>
      <p:sp>
        <p:nvSpPr>
          <p:cNvPr id="5" name="Footer Placeholder 4">
            <a:extLst>
              <a:ext uri="{FF2B5EF4-FFF2-40B4-BE49-F238E27FC236}">
                <a16:creationId xmlns:a16="http://schemas.microsoft.com/office/drawing/2014/main" id="{AF31123C-3DF3-6B6C-D612-713C65ED736C}"/>
              </a:ext>
            </a:extLst>
          </p:cNvPr>
          <p:cNvSpPr>
            <a:spLocks noGrp="1"/>
          </p:cNvSpPr>
          <p:nvPr>
            <p:ph type="ftr" sz="quarter" idx="11"/>
          </p:nvPr>
        </p:nvSpPr>
        <p:spPr/>
        <p:txBody>
          <a:bodyPr/>
          <a:lstStyle/>
          <a:p>
            <a:r>
              <a:rPr lang="en-GB"/>
              <a:t>© 2024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0880938D-9D28-75D5-12F8-C2C4D81070BD}"/>
              </a:ext>
            </a:extLst>
          </p:cNvPr>
          <p:cNvSpPr>
            <a:spLocks noGrp="1"/>
          </p:cNvSpPr>
          <p:nvPr>
            <p:ph type="sldNum" sz="quarter" idx="12"/>
          </p:nvPr>
        </p:nvSpPr>
        <p:spPr/>
        <p:txBody>
          <a:bodyPr/>
          <a:lstStyle/>
          <a:p>
            <a:fld id="{B33FDC71-8906-4088-9FB1-76CBC632085F}" type="slidenum">
              <a:rPr lang="en-GB" smtClean="0"/>
              <a:t>27</a:t>
            </a:fld>
            <a:endParaRPr lang="en-GB"/>
          </a:p>
        </p:txBody>
      </p:sp>
      <p:sp>
        <p:nvSpPr>
          <p:cNvPr id="8" name="TextBox 7">
            <a:extLst>
              <a:ext uri="{FF2B5EF4-FFF2-40B4-BE49-F238E27FC236}">
                <a16:creationId xmlns:a16="http://schemas.microsoft.com/office/drawing/2014/main" id="{389FD44B-CCBA-7624-EB1B-AB16D1231C6A}"/>
              </a:ext>
            </a:extLst>
          </p:cNvPr>
          <p:cNvSpPr txBox="1"/>
          <p:nvPr/>
        </p:nvSpPr>
        <p:spPr>
          <a:xfrm>
            <a:off x="197318" y="1253970"/>
            <a:ext cx="11199796" cy="2031325"/>
          </a:xfrm>
          <a:prstGeom prst="rect">
            <a:avLst/>
          </a:prstGeom>
          <a:noFill/>
        </p:spPr>
        <p:txBody>
          <a:bodyPr wrap="square">
            <a:spAutoFit/>
          </a:bodyPr>
          <a:lstStyle/>
          <a:p>
            <a:r>
              <a:rPr lang="en-GB" b="1" dirty="0" err="1"/>
              <a:t>CancerStats</a:t>
            </a:r>
            <a:r>
              <a:rPr lang="en-GB" b="1" dirty="0"/>
              <a:t>:</a:t>
            </a:r>
          </a:p>
          <a:p>
            <a:r>
              <a:rPr lang="en-GB" b="1" dirty="0">
                <a:hlinkClick r:id="rId5"/>
              </a:rPr>
              <a:t>https://cancerstats.ndrs.nhs.uk/</a:t>
            </a:r>
            <a:endParaRPr lang="en-GB" b="1" dirty="0"/>
          </a:p>
          <a:p>
            <a:endParaRPr lang="en-GB" b="1" dirty="0"/>
          </a:p>
          <a:p>
            <a:endParaRPr lang="en-GB" b="1" dirty="0">
              <a:solidFill>
                <a:schemeClr val="tx2"/>
              </a:solidFill>
              <a:cs typeface="Arial" panose="020B0604020202020204" pitchFamily="34" charset="0"/>
            </a:endParaRPr>
          </a:p>
          <a:p>
            <a:endParaRPr lang="en-GB" dirty="0">
              <a:solidFill>
                <a:schemeClr val="tx2"/>
              </a:solidFill>
              <a:cs typeface="Arial" panose="020B0604020202020204" pitchFamily="34" charset="0"/>
            </a:endParaRPr>
          </a:p>
          <a:p>
            <a:endParaRPr lang="en-GB" dirty="0"/>
          </a:p>
          <a:p>
            <a:endParaRPr lang="en-GB" dirty="0"/>
          </a:p>
        </p:txBody>
      </p:sp>
      <p:pic>
        <p:nvPicPr>
          <p:cNvPr id="9" name="Picture 8">
            <a:extLst>
              <a:ext uri="{FF2B5EF4-FFF2-40B4-BE49-F238E27FC236}">
                <a16:creationId xmlns:a16="http://schemas.microsoft.com/office/drawing/2014/main" id="{9DB9600A-4A8A-D5FC-9ADC-320119B08C14}"/>
              </a:ext>
            </a:extLst>
          </p:cNvPr>
          <p:cNvPicPr>
            <a:picLocks noChangeAspect="1"/>
          </p:cNvPicPr>
          <p:nvPr/>
        </p:nvPicPr>
        <p:blipFill>
          <a:blip r:embed="rId6"/>
          <a:stretch>
            <a:fillRect/>
          </a:stretch>
        </p:blipFill>
        <p:spPr>
          <a:xfrm>
            <a:off x="1647792" y="2065255"/>
            <a:ext cx="8896415" cy="4238656"/>
          </a:xfrm>
          <a:prstGeom prst="rect">
            <a:avLst/>
          </a:prstGeom>
        </p:spPr>
      </p:pic>
      <p:pic>
        <p:nvPicPr>
          <p:cNvPr id="20" name="Audio 19">
            <a:hlinkClick r:id="" action="ppaction://media"/>
            <a:extLst>
              <a:ext uri="{FF2B5EF4-FFF2-40B4-BE49-F238E27FC236}">
                <a16:creationId xmlns:a16="http://schemas.microsoft.com/office/drawing/2014/main" id="{B582893A-E602-C2FD-A12C-8FA7AF287FD7}"/>
              </a:ext>
            </a:extLst>
          </p:cNvPr>
          <p:cNvPicPr>
            <a:picLocks noChangeAspect="1"/>
          </p:cNvPicPr>
          <p:nvPr>
            <a:audioFile r:link="rId2"/>
            <p:extLst>
              <p:ext uri="{DAA4B4D4-6D71-4841-9C94-3DE7FCFB9230}">
                <p14:media xmlns:p14="http://schemas.microsoft.com/office/powerpoint/2010/main" r:embed="rId1"/>
              </p:ext>
            </p:extLst>
          </p:nvPr>
        </p:nvPicPr>
        <p:blipFill>
          <a:blip r:embed="rId7"/>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556499245"/>
      </p:ext>
    </p:extLst>
  </p:cSld>
  <p:clrMapOvr>
    <a:masterClrMapping/>
  </p:clrMapOvr>
  <mc:AlternateContent xmlns:mc="http://schemas.openxmlformats.org/markup-compatibility/2006" xmlns:p14="http://schemas.microsoft.com/office/powerpoint/2010/main">
    <mc:Choice Requires="p14">
      <p:transition spd="slow" p14:dur="2000" advTm="16628"/>
    </mc:Choice>
    <mc:Fallback xmlns="">
      <p:transition spd="slow" advTm="1662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0"/>
                </p:tgtEl>
              </p:cMediaNode>
            </p:audi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96D614-6FD2-7926-6BFC-1A4785F3A176}"/>
              </a:ext>
            </a:extLst>
          </p:cNvPr>
          <p:cNvSpPr>
            <a:spLocks noGrp="1"/>
          </p:cNvSpPr>
          <p:nvPr>
            <p:ph type="title"/>
          </p:nvPr>
        </p:nvSpPr>
        <p:spPr/>
        <p:txBody>
          <a:bodyPr/>
          <a:lstStyle/>
          <a:p>
            <a:r>
              <a:rPr lang="en-GB" dirty="0"/>
              <a:t>Tools to support you</a:t>
            </a:r>
          </a:p>
        </p:txBody>
      </p:sp>
      <p:sp>
        <p:nvSpPr>
          <p:cNvPr id="4" name="Date Placeholder 3">
            <a:extLst>
              <a:ext uri="{FF2B5EF4-FFF2-40B4-BE49-F238E27FC236}">
                <a16:creationId xmlns:a16="http://schemas.microsoft.com/office/drawing/2014/main" id="{78B7440A-A75E-560D-2126-8A2E37E6AEE9}"/>
              </a:ext>
            </a:extLst>
          </p:cNvPr>
          <p:cNvSpPr>
            <a:spLocks noGrp="1"/>
          </p:cNvSpPr>
          <p:nvPr>
            <p:ph type="dt" sz="half" idx="10"/>
          </p:nvPr>
        </p:nvSpPr>
        <p:spPr/>
        <p:txBody>
          <a:bodyPr/>
          <a:lstStyle/>
          <a:p>
            <a:r>
              <a:rPr lang="en-US"/>
              <a:t>13/2/2025</a:t>
            </a:r>
            <a:endParaRPr lang="en-GB"/>
          </a:p>
        </p:txBody>
      </p:sp>
      <p:sp>
        <p:nvSpPr>
          <p:cNvPr id="5" name="Footer Placeholder 4">
            <a:extLst>
              <a:ext uri="{FF2B5EF4-FFF2-40B4-BE49-F238E27FC236}">
                <a16:creationId xmlns:a16="http://schemas.microsoft.com/office/drawing/2014/main" id="{AF31123C-3DF3-6B6C-D612-713C65ED736C}"/>
              </a:ext>
            </a:extLst>
          </p:cNvPr>
          <p:cNvSpPr>
            <a:spLocks noGrp="1"/>
          </p:cNvSpPr>
          <p:nvPr>
            <p:ph type="ftr" sz="quarter" idx="11"/>
          </p:nvPr>
        </p:nvSpPr>
        <p:spPr/>
        <p:txBody>
          <a:bodyPr/>
          <a:lstStyle/>
          <a:p>
            <a:r>
              <a:rPr lang="en-GB"/>
              <a:t>© 2024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0880938D-9D28-75D5-12F8-C2C4D81070BD}"/>
              </a:ext>
            </a:extLst>
          </p:cNvPr>
          <p:cNvSpPr>
            <a:spLocks noGrp="1"/>
          </p:cNvSpPr>
          <p:nvPr>
            <p:ph type="sldNum" sz="quarter" idx="12"/>
          </p:nvPr>
        </p:nvSpPr>
        <p:spPr/>
        <p:txBody>
          <a:bodyPr/>
          <a:lstStyle/>
          <a:p>
            <a:fld id="{B33FDC71-8906-4088-9FB1-76CBC632085F}" type="slidenum">
              <a:rPr lang="en-GB" smtClean="0"/>
              <a:t>28</a:t>
            </a:fld>
            <a:endParaRPr lang="en-GB"/>
          </a:p>
        </p:txBody>
      </p:sp>
      <p:sp>
        <p:nvSpPr>
          <p:cNvPr id="8" name="TextBox 7">
            <a:extLst>
              <a:ext uri="{FF2B5EF4-FFF2-40B4-BE49-F238E27FC236}">
                <a16:creationId xmlns:a16="http://schemas.microsoft.com/office/drawing/2014/main" id="{389FD44B-CCBA-7624-EB1B-AB16D1231C6A}"/>
              </a:ext>
            </a:extLst>
          </p:cNvPr>
          <p:cNvSpPr txBox="1"/>
          <p:nvPr/>
        </p:nvSpPr>
        <p:spPr>
          <a:xfrm>
            <a:off x="1132584" y="2166412"/>
            <a:ext cx="10221216" cy="3416320"/>
          </a:xfrm>
          <a:prstGeom prst="rect">
            <a:avLst/>
          </a:prstGeom>
          <a:noFill/>
        </p:spPr>
        <p:txBody>
          <a:bodyPr wrap="square">
            <a:spAutoFit/>
          </a:bodyPr>
          <a:lstStyle/>
          <a:p>
            <a:r>
              <a:rPr lang="en-GB" b="1" dirty="0"/>
              <a:t>Your Regional Data Liaison Manager:</a:t>
            </a:r>
          </a:p>
          <a:p>
            <a:endParaRPr lang="en-GB" b="1" dirty="0"/>
          </a:p>
          <a:p>
            <a:pPr marL="0" indent="0">
              <a:buNone/>
            </a:pPr>
            <a:r>
              <a:rPr lang="en-GB" dirty="0">
                <a:cs typeface="Arial" panose="020B0604020202020204" pitchFamily="34" charset="0"/>
              </a:rPr>
              <a:t>East Midlands &amp; West Yorkshire: </a:t>
            </a:r>
            <a:r>
              <a:rPr lang="en-GB" b="1" dirty="0">
                <a:cs typeface="Arial" panose="020B0604020202020204" pitchFamily="34" charset="0"/>
              </a:rPr>
              <a:t>Simon Cairnes </a:t>
            </a:r>
            <a:r>
              <a:rPr lang="en-GB" dirty="0">
                <a:cs typeface="Arial" panose="020B0604020202020204" pitchFamily="34" charset="0"/>
              </a:rPr>
              <a:t>– </a:t>
            </a:r>
            <a:r>
              <a:rPr lang="en-GB" dirty="0">
                <a:solidFill>
                  <a:schemeClr val="tx2"/>
                </a:solidFill>
                <a:cs typeface="Arial" panose="020B0604020202020204" pitchFamily="34" charset="0"/>
                <a:hlinkClick r:id="rId5"/>
              </a:rPr>
              <a:t>simon.cairnes@nhs.net</a:t>
            </a:r>
            <a:r>
              <a:rPr lang="en-GB" dirty="0">
                <a:solidFill>
                  <a:schemeClr val="tx2"/>
                </a:solidFill>
                <a:cs typeface="Arial" panose="020B0604020202020204" pitchFamily="34" charset="0"/>
              </a:rPr>
              <a:t> </a:t>
            </a:r>
          </a:p>
          <a:p>
            <a:pPr marL="0" indent="0">
              <a:buNone/>
            </a:pPr>
            <a:r>
              <a:rPr lang="en-GB" dirty="0">
                <a:cs typeface="Arial" panose="020B0604020202020204" pitchFamily="34" charset="0"/>
              </a:rPr>
              <a:t>Eastern: </a:t>
            </a:r>
            <a:r>
              <a:rPr lang="en-GB" b="1" dirty="0">
                <a:cs typeface="Arial" panose="020B0604020202020204" pitchFamily="34" charset="0"/>
              </a:rPr>
              <a:t>Marianne Mollett</a:t>
            </a:r>
            <a:r>
              <a:rPr lang="en-GB" dirty="0">
                <a:cs typeface="Arial" panose="020B0604020202020204" pitchFamily="34" charset="0"/>
              </a:rPr>
              <a:t> – </a:t>
            </a:r>
            <a:r>
              <a:rPr lang="en-GB" dirty="0">
                <a:solidFill>
                  <a:schemeClr val="tx2"/>
                </a:solidFill>
                <a:cs typeface="Arial" panose="020B0604020202020204" pitchFamily="34" charset="0"/>
                <a:hlinkClick r:id="rId6"/>
              </a:rPr>
              <a:t>marianne.mollett@nhs.net</a:t>
            </a:r>
            <a:r>
              <a:rPr lang="en-GB" dirty="0">
                <a:solidFill>
                  <a:schemeClr val="tx2"/>
                </a:solidFill>
                <a:cs typeface="Arial" panose="020B0604020202020204" pitchFamily="34" charset="0"/>
              </a:rPr>
              <a:t> </a:t>
            </a:r>
          </a:p>
          <a:p>
            <a:pPr marL="0" indent="0">
              <a:buNone/>
            </a:pPr>
            <a:r>
              <a:rPr lang="en-GB" dirty="0">
                <a:cs typeface="Arial" panose="020B0604020202020204" pitchFamily="34" charset="0"/>
              </a:rPr>
              <a:t>London &amp; South East: </a:t>
            </a:r>
            <a:r>
              <a:rPr lang="en-GB" b="1" dirty="0">
                <a:cs typeface="Arial" panose="020B0604020202020204" pitchFamily="34" charset="0"/>
              </a:rPr>
              <a:t>Katrina Sung </a:t>
            </a:r>
            <a:r>
              <a:rPr lang="en-GB" dirty="0">
                <a:cs typeface="Arial" panose="020B0604020202020204" pitchFamily="34" charset="0"/>
              </a:rPr>
              <a:t>– </a:t>
            </a:r>
            <a:r>
              <a:rPr lang="en-GB" dirty="0">
                <a:solidFill>
                  <a:schemeClr val="tx2"/>
                </a:solidFill>
                <a:cs typeface="Arial" panose="020B0604020202020204" pitchFamily="34" charset="0"/>
                <a:hlinkClick r:id="rId7"/>
              </a:rPr>
              <a:t>katrina.sung@nhs.net</a:t>
            </a:r>
            <a:r>
              <a:rPr lang="en-GB" dirty="0">
                <a:solidFill>
                  <a:schemeClr val="tx2"/>
                </a:solidFill>
                <a:cs typeface="Arial" panose="020B0604020202020204" pitchFamily="34" charset="0"/>
              </a:rPr>
              <a:t> </a:t>
            </a:r>
          </a:p>
          <a:p>
            <a:pPr marL="0" indent="0">
              <a:buNone/>
            </a:pPr>
            <a:r>
              <a:rPr lang="en-GB" dirty="0">
                <a:cs typeface="Arial" panose="020B0604020202020204" pitchFamily="34" charset="0"/>
              </a:rPr>
              <a:t>North West: </a:t>
            </a:r>
            <a:r>
              <a:rPr lang="en-GB" b="1" dirty="0">
                <a:cs typeface="Arial" panose="020B0604020202020204" pitchFamily="34" charset="0"/>
              </a:rPr>
              <a:t>Paul Stacey </a:t>
            </a:r>
            <a:r>
              <a:rPr lang="en-GB" dirty="0">
                <a:cs typeface="Arial" panose="020B0604020202020204" pitchFamily="34" charset="0"/>
              </a:rPr>
              <a:t>– </a:t>
            </a:r>
            <a:r>
              <a:rPr lang="en-GB" dirty="0">
                <a:solidFill>
                  <a:schemeClr val="tx2"/>
                </a:solidFill>
                <a:cs typeface="Arial" panose="020B0604020202020204" pitchFamily="34" charset="0"/>
                <a:hlinkClick r:id="rId8"/>
              </a:rPr>
              <a:t>p.stacey@nhs.net</a:t>
            </a:r>
            <a:r>
              <a:rPr lang="en-GB" dirty="0">
                <a:solidFill>
                  <a:schemeClr val="tx2"/>
                </a:solidFill>
                <a:cs typeface="Arial" panose="020B0604020202020204" pitchFamily="34" charset="0"/>
              </a:rPr>
              <a:t> </a:t>
            </a:r>
          </a:p>
          <a:p>
            <a:pPr marL="0" indent="0">
              <a:buNone/>
            </a:pPr>
            <a:r>
              <a:rPr lang="en-GB" dirty="0">
                <a:cs typeface="Arial" panose="020B0604020202020204" pitchFamily="34" charset="0"/>
              </a:rPr>
              <a:t>Northern &amp; Yorkshire: </a:t>
            </a:r>
            <a:r>
              <a:rPr lang="en-GB" b="1" dirty="0">
                <a:cs typeface="Arial" panose="020B0604020202020204" pitchFamily="34" charset="0"/>
              </a:rPr>
              <a:t>Rachael Mann </a:t>
            </a:r>
            <a:r>
              <a:rPr lang="en-GB" dirty="0">
                <a:cs typeface="Arial" panose="020B0604020202020204" pitchFamily="34" charset="0"/>
              </a:rPr>
              <a:t>– </a:t>
            </a:r>
            <a:r>
              <a:rPr lang="en-GB" dirty="0">
                <a:cs typeface="Arial" panose="020B0604020202020204" pitchFamily="34" charset="0"/>
                <a:hlinkClick r:id="rId9"/>
              </a:rPr>
              <a:t>rachaelmann@nhs.net</a:t>
            </a:r>
            <a:r>
              <a:rPr lang="en-GB" dirty="0">
                <a:cs typeface="Arial" panose="020B0604020202020204" pitchFamily="34" charset="0"/>
              </a:rPr>
              <a:t> </a:t>
            </a:r>
            <a:endParaRPr lang="en-GB" u="sng" dirty="0"/>
          </a:p>
          <a:p>
            <a:pPr marL="0" indent="0">
              <a:buNone/>
            </a:pPr>
            <a:r>
              <a:rPr lang="en-GB" dirty="0">
                <a:cs typeface="Arial" panose="020B0604020202020204" pitchFamily="34" charset="0"/>
              </a:rPr>
              <a:t>Oxford: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0"/>
              </a:rPr>
              <a:t>gemma.feeney@nhs.net</a:t>
            </a:r>
            <a:r>
              <a:rPr lang="en-GB" dirty="0">
                <a:solidFill>
                  <a:schemeClr val="tx2"/>
                </a:solidFill>
                <a:cs typeface="Arial" panose="020B0604020202020204" pitchFamily="34" charset="0"/>
              </a:rPr>
              <a:t> </a:t>
            </a:r>
          </a:p>
          <a:p>
            <a:pPr marL="0" indent="0">
              <a:buNone/>
            </a:pPr>
            <a:r>
              <a:rPr lang="en-GB" dirty="0">
                <a:cs typeface="Arial" panose="020B0604020202020204" pitchFamily="34" charset="0"/>
              </a:rPr>
              <a:t>South West: </a:t>
            </a:r>
            <a:r>
              <a:rPr lang="en-GB" b="1" dirty="0">
                <a:cs typeface="Arial" panose="020B0604020202020204" pitchFamily="34" charset="0"/>
              </a:rPr>
              <a:t>James Withers </a:t>
            </a:r>
            <a:r>
              <a:rPr lang="en-GB" dirty="0">
                <a:solidFill>
                  <a:schemeClr val="tx2"/>
                </a:solidFill>
                <a:cs typeface="Arial" panose="020B0604020202020204" pitchFamily="34" charset="0"/>
              </a:rPr>
              <a:t>– </a:t>
            </a:r>
            <a:r>
              <a:rPr lang="en-GB" dirty="0">
                <a:solidFill>
                  <a:schemeClr val="tx2"/>
                </a:solidFill>
                <a:cs typeface="Arial" panose="020B0604020202020204" pitchFamily="34" charset="0"/>
                <a:hlinkClick r:id="rId11"/>
              </a:rPr>
              <a:t>james.withers@nhs.net</a:t>
            </a:r>
            <a:r>
              <a:rPr lang="en-GB" dirty="0">
                <a:solidFill>
                  <a:schemeClr val="tx2"/>
                </a:solidFill>
                <a:cs typeface="Arial" panose="020B0604020202020204" pitchFamily="34" charset="0"/>
              </a:rPr>
              <a:t> </a:t>
            </a:r>
          </a:p>
          <a:p>
            <a:pPr marL="0" indent="0">
              <a:buNone/>
            </a:pPr>
            <a:r>
              <a:rPr lang="en-GB" dirty="0">
                <a:cs typeface="Arial" panose="020B0604020202020204" pitchFamily="34" charset="0"/>
              </a:rPr>
              <a:t>West Midlands: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0"/>
              </a:rPr>
              <a:t>gemma.feeney@nhs.net</a:t>
            </a:r>
            <a:r>
              <a:rPr lang="en-GB" dirty="0">
                <a:solidFill>
                  <a:schemeClr val="tx2"/>
                </a:solidFill>
                <a:cs typeface="Arial" panose="020B0604020202020204" pitchFamily="34" charset="0"/>
              </a:rPr>
              <a:t> </a:t>
            </a:r>
          </a:p>
          <a:p>
            <a:endParaRPr lang="en-GB" dirty="0"/>
          </a:p>
          <a:p>
            <a:endParaRPr lang="en-GB" dirty="0"/>
          </a:p>
        </p:txBody>
      </p:sp>
      <p:pic>
        <p:nvPicPr>
          <p:cNvPr id="9" name="Audio 8">
            <a:hlinkClick r:id="" action="ppaction://media"/>
            <a:extLst>
              <a:ext uri="{FF2B5EF4-FFF2-40B4-BE49-F238E27FC236}">
                <a16:creationId xmlns:a16="http://schemas.microsoft.com/office/drawing/2014/main" id="{D3C85AA2-68B5-811D-71A8-1C6E67A490DF}"/>
              </a:ext>
            </a:extLst>
          </p:cNvPr>
          <p:cNvPicPr>
            <a:picLocks noChangeAspect="1"/>
          </p:cNvPicPr>
          <p:nvPr>
            <a:audioFile r:link="rId2"/>
            <p:extLst>
              <p:ext uri="{DAA4B4D4-6D71-4841-9C94-3DE7FCFB9230}">
                <p14:media xmlns:p14="http://schemas.microsoft.com/office/powerpoint/2010/main" r:embed="rId1"/>
              </p:ext>
            </p:extLst>
          </p:nvPr>
        </p:nvPicPr>
        <p:blipFill>
          <a:blip r:embed="rId12"/>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696606152"/>
      </p:ext>
    </p:extLst>
  </p:cSld>
  <p:clrMapOvr>
    <a:masterClrMapping/>
  </p:clrMapOvr>
  <mc:AlternateContent xmlns:mc="http://schemas.openxmlformats.org/markup-compatibility/2006">
    <mc:Choice xmlns:p14="http://schemas.microsoft.com/office/powerpoint/2010/main" Requires="p14">
      <p:transition spd="slow" p14:dur="2000" advTm="7093"/>
    </mc:Choice>
    <mc:Fallback>
      <p:transition spd="slow" advTm="709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65E9C5-E425-4DC8-9701-B8FDE6D9040F}"/>
              </a:ext>
            </a:extLst>
          </p:cNvPr>
          <p:cNvSpPr>
            <a:spLocks noGrp="1"/>
          </p:cNvSpPr>
          <p:nvPr>
            <p:ph type="title"/>
          </p:nvPr>
        </p:nvSpPr>
        <p:spPr/>
        <p:txBody>
          <a:bodyPr/>
          <a:lstStyle/>
          <a:p>
            <a:r>
              <a:rPr lang="en-GB" dirty="0"/>
              <a:t>Wrapping Up</a:t>
            </a:r>
          </a:p>
        </p:txBody>
      </p:sp>
      <p:sp>
        <p:nvSpPr>
          <p:cNvPr id="4" name="Date Placeholder 3">
            <a:extLst>
              <a:ext uri="{FF2B5EF4-FFF2-40B4-BE49-F238E27FC236}">
                <a16:creationId xmlns:a16="http://schemas.microsoft.com/office/drawing/2014/main" id="{1D757CBC-F577-415D-B7CF-04C5B9D9FEDF}"/>
              </a:ext>
            </a:extLst>
          </p:cNvPr>
          <p:cNvSpPr>
            <a:spLocks noGrp="1"/>
          </p:cNvSpPr>
          <p:nvPr>
            <p:ph type="dt" sz="half" idx="10"/>
          </p:nvPr>
        </p:nvSpPr>
        <p:spPr/>
        <p:txBody>
          <a:bodyPr/>
          <a:lstStyle/>
          <a:p>
            <a:r>
              <a:rPr lang="en-US"/>
              <a:t>13/2/2025</a:t>
            </a:r>
            <a:endParaRPr lang="en-GB"/>
          </a:p>
        </p:txBody>
      </p:sp>
      <p:sp>
        <p:nvSpPr>
          <p:cNvPr id="5" name="Footer Placeholder 4">
            <a:extLst>
              <a:ext uri="{FF2B5EF4-FFF2-40B4-BE49-F238E27FC236}">
                <a16:creationId xmlns:a16="http://schemas.microsoft.com/office/drawing/2014/main" id="{FD8A6F8B-3726-4DA1-A4A0-DE3CEDA13A6E}"/>
              </a:ext>
            </a:extLst>
          </p:cNvPr>
          <p:cNvSpPr>
            <a:spLocks noGrp="1"/>
          </p:cNvSpPr>
          <p:nvPr>
            <p:ph type="ftr" sz="quarter" idx="11"/>
          </p:nvPr>
        </p:nvSpPr>
        <p:spPr/>
        <p:txBody>
          <a:bodyPr/>
          <a:lstStyle/>
          <a:p>
            <a:r>
              <a:rPr lang="en-GB"/>
              <a:t>© 2024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EE3C236B-ED9C-444F-8188-B95C9C869BDF}"/>
              </a:ext>
            </a:extLst>
          </p:cNvPr>
          <p:cNvSpPr>
            <a:spLocks noGrp="1"/>
          </p:cNvSpPr>
          <p:nvPr>
            <p:ph type="sldNum" sz="quarter" idx="12"/>
          </p:nvPr>
        </p:nvSpPr>
        <p:spPr/>
        <p:txBody>
          <a:bodyPr/>
          <a:lstStyle/>
          <a:p>
            <a:fld id="{B33FDC71-8906-4088-9FB1-76CBC632085F}" type="slidenum">
              <a:rPr lang="en-GB" smtClean="0"/>
              <a:t>29</a:t>
            </a:fld>
            <a:endParaRPr lang="en-GB"/>
          </a:p>
        </p:txBody>
      </p:sp>
      <p:sp>
        <p:nvSpPr>
          <p:cNvPr id="7" name="TextBox 6">
            <a:extLst>
              <a:ext uri="{FF2B5EF4-FFF2-40B4-BE49-F238E27FC236}">
                <a16:creationId xmlns:a16="http://schemas.microsoft.com/office/drawing/2014/main" id="{C393B0A2-80BA-65FA-56E6-6E8F417F89F3}"/>
              </a:ext>
            </a:extLst>
          </p:cNvPr>
          <p:cNvSpPr txBox="1"/>
          <p:nvPr/>
        </p:nvSpPr>
        <p:spPr>
          <a:xfrm>
            <a:off x="794084" y="1434163"/>
            <a:ext cx="10559716" cy="5078313"/>
          </a:xfrm>
          <a:prstGeom prst="rect">
            <a:avLst/>
          </a:prstGeom>
          <a:noFill/>
        </p:spPr>
        <p:txBody>
          <a:bodyPr wrap="square">
            <a:spAutoFit/>
          </a:bodyPr>
          <a:lstStyle/>
          <a:p>
            <a:pPr algn="l"/>
            <a:endParaRPr lang="en-GB" b="0" i="0" u="none" strike="noStrike" baseline="0" dirty="0">
              <a:solidFill>
                <a:srgbClr val="000000"/>
              </a:solidFill>
            </a:endParaRPr>
          </a:p>
          <a:p>
            <a:pPr marL="285750" indent="-285750">
              <a:buFont typeface="Arial" panose="020B0604020202020204" pitchFamily="34" charset="0"/>
              <a:buChar char="•"/>
            </a:pPr>
            <a:r>
              <a:rPr lang="en-GB" dirty="0">
                <a:solidFill>
                  <a:srgbClr val="000000"/>
                </a:solidFill>
              </a:rPr>
              <a:t>Over recent years the focus for Trusts has been improving stage data</a:t>
            </a:r>
          </a:p>
          <a:p>
            <a:pPr marL="742950" lvl="1" indent="-285750">
              <a:buFont typeface="Arial" panose="020B0604020202020204" pitchFamily="34" charset="0"/>
              <a:buChar char="•"/>
            </a:pPr>
            <a:r>
              <a:rPr lang="en-GB" dirty="0">
                <a:solidFill>
                  <a:srgbClr val="000000"/>
                </a:solidFill>
              </a:rPr>
              <a:t>10 years ago, it was said what you are achieving wouldn’t be possible</a:t>
            </a:r>
          </a:p>
          <a:p>
            <a:pPr marL="742950" lvl="1" indent="-285750">
              <a:buFont typeface="Arial" panose="020B0604020202020204" pitchFamily="34" charset="0"/>
              <a:buChar char="•"/>
            </a:pPr>
            <a:endParaRPr lang="en-GB" dirty="0">
              <a:solidFill>
                <a:srgbClr val="000000"/>
              </a:solidFill>
            </a:endParaRPr>
          </a:p>
          <a:p>
            <a:pPr marL="285750" indent="-285750">
              <a:buFont typeface="Arial" panose="020B0604020202020204" pitchFamily="34" charset="0"/>
              <a:buChar char="•"/>
            </a:pPr>
            <a:r>
              <a:rPr lang="en-GB" b="0" i="0" u="none" strike="noStrike" baseline="0" dirty="0">
                <a:solidFill>
                  <a:srgbClr val="000000"/>
                </a:solidFill>
              </a:rPr>
              <a:t>We need to show the same commitment with recording recurrences and progressions</a:t>
            </a:r>
          </a:p>
          <a:p>
            <a:pPr marL="285750" indent="-285750">
              <a:buFont typeface="Arial" panose="020B0604020202020204" pitchFamily="34" charset="0"/>
              <a:buChar char="•"/>
            </a:pPr>
            <a:endParaRPr lang="en-GB" dirty="0">
              <a:solidFill>
                <a:srgbClr val="000000"/>
              </a:solidFill>
            </a:endParaRPr>
          </a:p>
          <a:p>
            <a:pPr marL="285750" indent="-285750">
              <a:buFont typeface="Arial" panose="020B0604020202020204" pitchFamily="34" charset="0"/>
              <a:buChar char="•"/>
            </a:pPr>
            <a:r>
              <a:rPr lang="en-GB" b="1" i="0" u="none" strike="noStrike" baseline="0" dirty="0">
                <a:solidFill>
                  <a:srgbClr val="000000"/>
                </a:solidFill>
              </a:rPr>
              <a:t>We don’t how many people are living with metastatic cancer</a:t>
            </a:r>
          </a:p>
          <a:p>
            <a:pPr marL="285750" indent="-285750">
              <a:buFont typeface="Arial" panose="020B0604020202020204" pitchFamily="34" charset="0"/>
              <a:buChar char="•"/>
            </a:pPr>
            <a:endParaRPr lang="en-GB" b="0" i="0" u="none" strike="noStrike" baseline="0" dirty="0">
              <a:solidFill>
                <a:srgbClr val="000000"/>
              </a:solidFill>
            </a:endParaRPr>
          </a:p>
          <a:p>
            <a:pPr marL="285750" indent="-285750">
              <a:buFont typeface="Arial" panose="020B0604020202020204" pitchFamily="34" charset="0"/>
              <a:buChar char="•"/>
            </a:pPr>
            <a:r>
              <a:rPr lang="en-GB" dirty="0">
                <a:solidFill>
                  <a:srgbClr val="000000"/>
                </a:solidFill>
              </a:rPr>
              <a:t>It can take years of data before trends, something meaningful, can be identified</a:t>
            </a:r>
          </a:p>
          <a:p>
            <a:pPr marL="285750" indent="-285750">
              <a:buFont typeface="Arial" panose="020B0604020202020204" pitchFamily="34" charset="0"/>
              <a:buChar char="•"/>
            </a:pPr>
            <a:endParaRPr lang="en-GB" dirty="0">
              <a:solidFill>
                <a:srgbClr val="000000"/>
              </a:solidFill>
            </a:endParaRPr>
          </a:p>
          <a:p>
            <a:pPr marL="285750" indent="-285750">
              <a:buFont typeface="Arial" panose="020B0604020202020204" pitchFamily="34" charset="0"/>
              <a:buChar char="•"/>
            </a:pPr>
            <a:r>
              <a:rPr lang="en-GB" b="0" i="0" u="none" strike="noStrike" baseline="0" dirty="0">
                <a:solidFill>
                  <a:srgbClr val="000000"/>
                </a:solidFill>
              </a:rPr>
              <a:t>For every year we don’t collect this well, it means </a:t>
            </a:r>
            <a:r>
              <a:rPr lang="en-GB" dirty="0">
                <a:solidFill>
                  <a:srgbClr val="000000"/>
                </a:solidFill>
              </a:rPr>
              <a:t>another year where this work can’t even begin</a:t>
            </a:r>
          </a:p>
          <a:p>
            <a:pPr marL="285750" indent="-285750">
              <a:buFont typeface="Arial" panose="020B0604020202020204" pitchFamily="34" charset="0"/>
              <a:buChar char="•"/>
            </a:pPr>
            <a:endParaRPr lang="en-GB" dirty="0">
              <a:solidFill>
                <a:srgbClr val="000000"/>
              </a:solidFill>
            </a:endParaRPr>
          </a:p>
          <a:p>
            <a:pPr marL="285750" indent="-285750">
              <a:buFont typeface="Arial" panose="020B0604020202020204" pitchFamily="34" charset="0"/>
              <a:buChar char="•"/>
            </a:pPr>
            <a:endParaRPr lang="en-GB" dirty="0">
              <a:solidFill>
                <a:srgbClr val="000000"/>
              </a:solidFill>
            </a:endParaRPr>
          </a:p>
          <a:p>
            <a:pPr marL="285750" indent="-285750">
              <a:buFont typeface="Arial" panose="020B0604020202020204" pitchFamily="34" charset="0"/>
              <a:buChar char="•"/>
            </a:pPr>
            <a:endParaRPr lang="en-GB" dirty="0">
              <a:solidFill>
                <a:srgbClr val="000000"/>
              </a:solidFill>
            </a:endParaRPr>
          </a:p>
          <a:p>
            <a:pPr marL="285750" indent="-285750">
              <a:buFont typeface="Arial" panose="020B0604020202020204" pitchFamily="34" charset="0"/>
              <a:buChar char="•"/>
            </a:pPr>
            <a:endParaRPr lang="en-GB" dirty="0">
              <a:solidFill>
                <a:srgbClr val="000000"/>
              </a:solidFill>
            </a:endParaRPr>
          </a:p>
          <a:p>
            <a:pPr marL="285750" indent="-285750">
              <a:buFont typeface="Arial" panose="020B0604020202020204" pitchFamily="34" charset="0"/>
              <a:buChar char="•"/>
            </a:pPr>
            <a:endParaRPr lang="en-GB" dirty="0">
              <a:solidFill>
                <a:srgbClr val="000000"/>
              </a:solidFill>
            </a:endParaRPr>
          </a:p>
          <a:p>
            <a:pPr marL="285750" indent="-285750">
              <a:buFont typeface="Arial" panose="020B0604020202020204" pitchFamily="34" charset="0"/>
              <a:buChar char="•"/>
            </a:pPr>
            <a:endParaRPr lang="en-GB" b="0" i="0" u="none" strike="noStrike" baseline="0" dirty="0">
              <a:solidFill>
                <a:srgbClr val="000000"/>
              </a:solidFill>
            </a:endParaRPr>
          </a:p>
          <a:p>
            <a:pPr marL="285750" indent="-285750">
              <a:buFont typeface="Arial" panose="020B0604020202020204" pitchFamily="34" charset="0"/>
              <a:buChar char="•"/>
            </a:pPr>
            <a:endParaRPr lang="en-GB" b="0" i="0" u="none" strike="noStrike" baseline="0" dirty="0">
              <a:solidFill>
                <a:srgbClr val="000000"/>
              </a:solidFill>
            </a:endParaRPr>
          </a:p>
        </p:txBody>
      </p:sp>
      <p:pic>
        <p:nvPicPr>
          <p:cNvPr id="17" name="Audio 16">
            <a:hlinkClick r:id="" action="ppaction://media"/>
            <a:extLst>
              <a:ext uri="{FF2B5EF4-FFF2-40B4-BE49-F238E27FC236}">
                <a16:creationId xmlns:a16="http://schemas.microsoft.com/office/drawing/2014/main" id="{8F7E34CE-912B-0535-F56E-72DED566ABC4}"/>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258207363"/>
      </p:ext>
    </p:extLst>
  </p:cSld>
  <p:clrMapOvr>
    <a:masterClrMapping/>
  </p:clrMapOvr>
  <mc:AlternateContent xmlns:mc="http://schemas.openxmlformats.org/markup-compatibility/2006" xmlns:p14="http://schemas.microsoft.com/office/powerpoint/2010/main">
    <mc:Choice Requires="p14">
      <p:transition spd="slow" p14:dur="2000" advTm="39739"/>
    </mc:Choice>
    <mc:Fallback xmlns="">
      <p:transition spd="slow" advTm="3973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7"/>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67F56A-3C06-8EA0-4E37-694F34B50801}"/>
            </a:ext>
          </a:extLst>
        </p:cNvPr>
        <p:cNvGrpSpPr/>
        <p:nvPr/>
      </p:nvGrpSpPr>
      <p:grpSpPr>
        <a:xfrm>
          <a:off x="0" y="0"/>
          <a:ext cx="0" cy="0"/>
          <a:chOff x="0" y="0"/>
          <a:chExt cx="0" cy="0"/>
        </a:xfrm>
      </p:grpSpPr>
      <p:pic>
        <p:nvPicPr>
          <p:cNvPr id="32" name="Picture 2" descr="Breast cancer network australia Logos">
            <a:extLst>
              <a:ext uri="{FF2B5EF4-FFF2-40B4-BE49-F238E27FC236}">
                <a16:creationId xmlns:a16="http://schemas.microsoft.com/office/drawing/2014/main" id="{EE1040BA-B28F-D123-4FE3-F22301D43A8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5604" y="1360616"/>
            <a:ext cx="1612509" cy="161250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2822F2BB-FB65-6BE4-0612-05F10CE2B572}"/>
              </a:ext>
            </a:extLst>
          </p:cNvPr>
          <p:cNvSpPr>
            <a:spLocks noGrp="1"/>
          </p:cNvSpPr>
          <p:nvPr>
            <p:ph type="title"/>
          </p:nvPr>
        </p:nvSpPr>
        <p:spPr/>
        <p:txBody>
          <a:bodyPr/>
          <a:lstStyle/>
          <a:p>
            <a:r>
              <a:rPr lang="en-GB" dirty="0"/>
              <a:t>Headlines in 2024</a:t>
            </a:r>
          </a:p>
        </p:txBody>
      </p:sp>
      <p:sp>
        <p:nvSpPr>
          <p:cNvPr id="4" name="Date Placeholder 3">
            <a:extLst>
              <a:ext uri="{FF2B5EF4-FFF2-40B4-BE49-F238E27FC236}">
                <a16:creationId xmlns:a16="http://schemas.microsoft.com/office/drawing/2014/main" id="{D88D9872-4D84-C5D5-19D6-7FC074C6EABB}"/>
              </a:ext>
            </a:extLst>
          </p:cNvPr>
          <p:cNvSpPr>
            <a:spLocks noGrp="1"/>
          </p:cNvSpPr>
          <p:nvPr>
            <p:ph type="dt" sz="half" idx="10"/>
          </p:nvPr>
        </p:nvSpPr>
        <p:spPr/>
        <p:txBody>
          <a:bodyPr/>
          <a:lstStyle/>
          <a:p>
            <a:r>
              <a:rPr lang="en-US"/>
              <a:t>13/2/2025</a:t>
            </a:r>
            <a:endParaRPr lang="en-GB"/>
          </a:p>
        </p:txBody>
      </p:sp>
      <p:sp>
        <p:nvSpPr>
          <p:cNvPr id="5" name="Footer Placeholder 4">
            <a:extLst>
              <a:ext uri="{FF2B5EF4-FFF2-40B4-BE49-F238E27FC236}">
                <a16:creationId xmlns:a16="http://schemas.microsoft.com/office/drawing/2014/main" id="{E49ADF0C-76CB-6A26-C40E-89CAD3EA0FA4}"/>
              </a:ext>
            </a:extLst>
          </p:cNvPr>
          <p:cNvSpPr>
            <a:spLocks noGrp="1"/>
          </p:cNvSpPr>
          <p:nvPr>
            <p:ph type="ftr" sz="quarter" idx="11"/>
          </p:nvPr>
        </p:nvSpPr>
        <p:spPr/>
        <p:txBody>
          <a:bodyPr/>
          <a:lstStyle/>
          <a:p>
            <a:r>
              <a:rPr lang="en-GB"/>
              <a:t>© 2024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53C178-3DC7-DFFF-B833-91F6F06E4DE7}"/>
              </a:ext>
            </a:extLst>
          </p:cNvPr>
          <p:cNvSpPr>
            <a:spLocks noGrp="1"/>
          </p:cNvSpPr>
          <p:nvPr>
            <p:ph type="sldNum" sz="quarter" idx="12"/>
          </p:nvPr>
        </p:nvSpPr>
        <p:spPr/>
        <p:txBody>
          <a:bodyPr/>
          <a:lstStyle/>
          <a:p>
            <a:fld id="{B33FDC71-8906-4088-9FB1-76CBC632085F}" type="slidenum">
              <a:rPr lang="en-GB" smtClean="0"/>
              <a:t>3</a:t>
            </a:fld>
            <a:endParaRPr lang="en-GB"/>
          </a:p>
        </p:txBody>
      </p:sp>
      <p:pic>
        <p:nvPicPr>
          <p:cNvPr id="1028" name="Picture 4" descr="Brand New: New Logo and Identity for Breast Cancer Now by Wolff Olins">
            <a:extLst>
              <a:ext uri="{FF2B5EF4-FFF2-40B4-BE49-F238E27FC236}">
                <a16:creationId xmlns:a16="http://schemas.microsoft.com/office/drawing/2014/main" id="{3F9A8896-2BC3-9524-F67F-6936422EFE9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9329" y="3512995"/>
            <a:ext cx="1478784" cy="831624"/>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a:extLst>
              <a:ext uri="{FF2B5EF4-FFF2-40B4-BE49-F238E27FC236}">
                <a16:creationId xmlns:a16="http://schemas.microsoft.com/office/drawing/2014/main" id="{2152A256-5BFC-8738-3CBF-651B44A00B0A}"/>
              </a:ext>
            </a:extLst>
          </p:cNvPr>
          <p:cNvSpPr txBox="1"/>
          <p:nvPr/>
        </p:nvSpPr>
        <p:spPr>
          <a:xfrm>
            <a:off x="2318990" y="3198506"/>
            <a:ext cx="9471713" cy="954107"/>
          </a:xfrm>
          <a:prstGeom prst="rect">
            <a:avLst/>
          </a:prstGeom>
          <a:noFill/>
        </p:spPr>
        <p:txBody>
          <a:bodyPr wrap="square">
            <a:spAutoFit/>
          </a:bodyPr>
          <a:lstStyle/>
          <a:p>
            <a:r>
              <a:rPr lang="en-GB" sz="1400" dirty="0">
                <a:solidFill>
                  <a:srgbClr val="2B3256"/>
                </a:solidFill>
                <a:latin typeface="Object Sans"/>
              </a:rPr>
              <a:t>‘</a:t>
            </a:r>
            <a:r>
              <a:rPr lang="en-GB" sz="1400" b="0" i="0" dirty="0">
                <a:solidFill>
                  <a:srgbClr val="2B3256"/>
                </a:solidFill>
                <a:effectLst/>
              </a:rPr>
              <a:t>The First ever publication of secondary breast cancer data met with concerns around absence of critical data’ </a:t>
            </a:r>
          </a:p>
          <a:p>
            <a:endParaRPr lang="en-GB" sz="1400" dirty="0">
              <a:solidFill>
                <a:srgbClr val="2B3256"/>
              </a:solidFill>
            </a:endParaRPr>
          </a:p>
          <a:p>
            <a:r>
              <a:rPr lang="en-GB" sz="1400" b="0" i="0" dirty="0">
                <a:solidFill>
                  <a:srgbClr val="2B3256"/>
                </a:solidFill>
                <a:effectLst/>
                <a:hlinkClick r:id="rId7"/>
              </a:rPr>
              <a:t>https://breastcancernow.org/about-us/media/press-releases/first-ever-publication-of-secondary-breast-cancer-data-met-with-concerns-around-absence-of-critical-data/</a:t>
            </a:r>
            <a:r>
              <a:rPr lang="en-GB" sz="1400" b="0" i="0" dirty="0">
                <a:solidFill>
                  <a:srgbClr val="2B3256"/>
                </a:solidFill>
                <a:effectLst/>
              </a:rPr>
              <a:t> </a:t>
            </a:r>
          </a:p>
        </p:txBody>
      </p:sp>
      <p:pic>
        <p:nvPicPr>
          <p:cNvPr id="1030" name="Picture 6">
            <a:extLst>
              <a:ext uri="{FF2B5EF4-FFF2-40B4-BE49-F238E27FC236}">
                <a16:creationId xmlns:a16="http://schemas.microsoft.com/office/drawing/2014/main" id="{A43CC5D3-1223-C055-6754-A61937AD2D7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08939" y="5939465"/>
            <a:ext cx="1872280" cy="205512"/>
          </a:xfrm>
          <a:prstGeom prst="rect">
            <a:avLst/>
          </a:prstGeom>
          <a:noFill/>
          <a:extLst>
            <a:ext uri="{909E8E84-426E-40DD-AFC4-6F175D3DCCD1}">
              <a14:hiddenFill xmlns:a14="http://schemas.microsoft.com/office/drawing/2010/main">
                <a:solidFill>
                  <a:srgbClr val="FFFFFF"/>
                </a:solidFill>
              </a14:hiddenFill>
            </a:ext>
          </a:extLst>
        </p:spPr>
      </p:pic>
      <p:sp>
        <p:nvSpPr>
          <p:cNvPr id="30" name="TextBox 29">
            <a:extLst>
              <a:ext uri="{FF2B5EF4-FFF2-40B4-BE49-F238E27FC236}">
                <a16:creationId xmlns:a16="http://schemas.microsoft.com/office/drawing/2014/main" id="{19D2A453-7C31-6050-BA46-B5F98DEC8D37}"/>
              </a:ext>
            </a:extLst>
          </p:cNvPr>
          <p:cNvSpPr txBox="1"/>
          <p:nvPr/>
        </p:nvSpPr>
        <p:spPr>
          <a:xfrm>
            <a:off x="2318990" y="4660686"/>
            <a:ext cx="9471713" cy="1384995"/>
          </a:xfrm>
          <a:prstGeom prst="rect">
            <a:avLst/>
          </a:prstGeom>
          <a:noFill/>
        </p:spPr>
        <p:txBody>
          <a:bodyPr wrap="square">
            <a:spAutoFit/>
          </a:bodyPr>
          <a:lstStyle/>
          <a:p>
            <a:r>
              <a:rPr lang="en-GB" sz="1400" b="1" dirty="0">
                <a:solidFill>
                  <a:srgbClr val="2B3256"/>
                </a:solidFill>
              </a:rPr>
              <a:t>Lack of information on numbers of people with metastatic breast cancer</a:t>
            </a:r>
          </a:p>
          <a:p>
            <a:r>
              <a:rPr lang="en-GB" sz="1400" dirty="0">
                <a:solidFill>
                  <a:srgbClr val="2B3256"/>
                </a:solidFill>
              </a:rPr>
              <a:t>‘Even though 20-30% of patients with early breast cancer experience relapse, relapse is not typically recorded by most cancer registries. Therefore, the number of patients living with metastatic breast cancer is not known. Meeting the needs of an under-measured patient population is difficult, as a result, feelings of abandonment and isolation are common among those living with the condition. </a:t>
            </a:r>
            <a:r>
              <a:rPr lang="en-GB" sz="1400" b="0" i="0" dirty="0">
                <a:solidFill>
                  <a:srgbClr val="2B3256"/>
                </a:solidFill>
                <a:effectLst/>
              </a:rPr>
              <a:t>’ </a:t>
            </a:r>
          </a:p>
          <a:p>
            <a:r>
              <a:rPr lang="en-GB" sz="1400" b="0" i="0" dirty="0">
                <a:solidFill>
                  <a:srgbClr val="2B3256"/>
                </a:solidFill>
                <a:effectLst/>
                <a:hlinkClick r:id="rId9"/>
              </a:rPr>
              <a:t>https://crukcambridgecentre.org.uk/news/lancet-commission-breast-cancer-publishes-recommendations-change</a:t>
            </a:r>
            <a:r>
              <a:rPr lang="en-GB" sz="1400" b="0" i="0" dirty="0">
                <a:solidFill>
                  <a:srgbClr val="2B3256"/>
                </a:solidFill>
                <a:effectLst/>
              </a:rPr>
              <a:t> </a:t>
            </a:r>
          </a:p>
        </p:txBody>
      </p:sp>
      <p:pic>
        <p:nvPicPr>
          <p:cNvPr id="33" name="Picture 32">
            <a:extLst>
              <a:ext uri="{FF2B5EF4-FFF2-40B4-BE49-F238E27FC236}">
                <a16:creationId xmlns:a16="http://schemas.microsoft.com/office/drawing/2014/main" id="{AA48CEC7-10F9-34A8-84EB-00F631CDD5D1}"/>
              </a:ext>
            </a:extLst>
          </p:cNvPr>
          <p:cNvPicPr>
            <a:picLocks noChangeAspect="1"/>
          </p:cNvPicPr>
          <p:nvPr/>
        </p:nvPicPr>
        <p:blipFill>
          <a:blip r:embed="rId10"/>
          <a:stretch>
            <a:fillRect/>
          </a:stretch>
        </p:blipFill>
        <p:spPr>
          <a:xfrm>
            <a:off x="2318990" y="1716401"/>
            <a:ext cx="6295127" cy="831431"/>
          </a:xfrm>
          <a:prstGeom prst="rect">
            <a:avLst/>
          </a:prstGeom>
        </p:spPr>
      </p:pic>
      <p:sp>
        <p:nvSpPr>
          <p:cNvPr id="34" name="Rectangle 33">
            <a:extLst>
              <a:ext uri="{FF2B5EF4-FFF2-40B4-BE49-F238E27FC236}">
                <a16:creationId xmlns:a16="http://schemas.microsoft.com/office/drawing/2014/main" id="{2D6B1349-F28A-9807-8BD9-DC539D25FC43}"/>
              </a:ext>
            </a:extLst>
          </p:cNvPr>
          <p:cNvSpPr/>
          <p:nvPr/>
        </p:nvSpPr>
        <p:spPr>
          <a:xfrm>
            <a:off x="169350" y="1425682"/>
            <a:ext cx="1042820" cy="416064"/>
          </a:xfrm>
          <a:prstGeom prst="rect">
            <a:avLst/>
          </a:prstGeom>
          <a:solidFill>
            <a:schemeClr val="bg1">
              <a:lumMod val="6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b="1" dirty="0">
                <a:latin typeface="Arial" panose="020B0604020202020204" pitchFamily="34" charset="0"/>
                <a:cs typeface="Arial" panose="020B0604020202020204" pitchFamily="34" charset="0"/>
              </a:rPr>
              <a:t>2024</a:t>
            </a:r>
            <a:endParaRPr lang="en-GB" sz="1600" dirty="0">
              <a:latin typeface="Arial" panose="020B0604020202020204" pitchFamily="34" charset="0"/>
              <a:cs typeface="Arial" panose="020B0604020202020204" pitchFamily="34" charset="0"/>
            </a:endParaRPr>
          </a:p>
        </p:txBody>
      </p:sp>
      <p:sp>
        <p:nvSpPr>
          <p:cNvPr id="37" name="Rectangle 36">
            <a:extLst>
              <a:ext uri="{FF2B5EF4-FFF2-40B4-BE49-F238E27FC236}">
                <a16:creationId xmlns:a16="http://schemas.microsoft.com/office/drawing/2014/main" id="{DF4A913E-0FD8-01EE-ECBE-6393B35227E1}"/>
              </a:ext>
            </a:extLst>
          </p:cNvPr>
          <p:cNvSpPr/>
          <p:nvPr/>
        </p:nvSpPr>
        <p:spPr>
          <a:xfrm>
            <a:off x="202259" y="3016047"/>
            <a:ext cx="1042820" cy="416064"/>
          </a:xfrm>
          <a:prstGeom prst="rect">
            <a:avLst/>
          </a:prstGeom>
          <a:solidFill>
            <a:schemeClr val="bg1">
              <a:lumMod val="6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b="1" dirty="0">
                <a:latin typeface="Arial" panose="020B0604020202020204" pitchFamily="34" charset="0"/>
                <a:cs typeface="Arial" panose="020B0604020202020204" pitchFamily="34" charset="0"/>
              </a:rPr>
              <a:t>April</a:t>
            </a:r>
            <a:endParaRPr lang="en-GB" sz="1600" dirty="0">
              <a:latin typeface="Arial" panose="020B0604020202020204" pitchFamily="34" charset="0"/>
              <a:cs typeface="Arial" panose="020B0604020202020204" pitchFamily="34" charset="0"/>
            </a:endParaRPr>
          </a:p>
        </p:txBody>
      </p:sp>
      <p:sp>
        <p:nvSpPr>
          <p:cNvPr id="38" name="Rectangle 37">
            <a:extLst>
              <a:ext uri="{FF2B5EF4-FFF2-40B4-BE49-F238E27FC236}">
                <a16:creationId xmlns:a16="http://schemas.microsoft.com/office/drawing/2014/main" id="{F17C0607-250D-5D8D-9B02-BC53958E9C8B}"/>
              </a:ext>
            </a:extLst>
          </p:cNvPr>
          <p:cNvSpPr/>
          <p:nvPr/>
        </p:nvSpPr>
        <p:spPr>
          <a:xfrm>
            <a:off x="228001" y="4530008"/>
            <a:ext cx="1042820" cy="416064"/>
          </a:xfrm>
          <a:prstGeom prst="rect">
            <a:avLst/>
          </a:prstGeom>
          <a:solidFill>
            <a:schemeClr val="bg1">
              <a:lumMod val="6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b="1" dirty="0">
                <a:latin typeface="Arial" panose="020B0604020202020204" pitchFamily="34" charset="0"/>
                <a:cs typeface="Arial" panose="020B0604020202020204" pitchFamily="34" charset="0"/>
              </a:rPr>
              <a:t>April</a:t>
            </a:r>
            <a:endParaRPr lang="en-GB" sz="1600"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801400B2-9F81-3D2F-4F4E-18E81F2B4728}"/>
              </a:ext>
            </a:extLst>
          </p:cNvPr>
          <p:cNvSpPr txBox="1"/>
          <p:nvPr/>
        </p:nvSpPr>
        <p:spPr>
          <a:xfrm>
            <a:off x="2311794" y="2452470"/>
            <a:ext cx="7079310" cy="307777"/>
          </a:xfrm>
          <a:prstGeom prst="rect">
            <a:avLst/>
          </a:prstGeom>
          <a:noFill/>
        </p:spPr>
        <p:txBody>
          <a:bodyPr wrap="none" rtlCol="0">
            <a:spAutoFit/>
          </a:bodyPr>
          <a:lstStyle/>
          <a:p>
            <a:r>
              <a:rPr lang="en-GB" sz="1400" dirty="0">
                <a:hlinkClick r:id="rId11"/>
              </a:rPr>
              <a:t>https://www.bcna.org.au/latest-news/bcna-news/making-metastatic-breast-cancer-count/</a:t>
            </a:r>
            <a:r>
              <a:rPr lang="en-GB" sz="1400" dirty="0"/>
              <a:t> </a:t>
            </a:r>
          </a:p>
        </p:txBody>
      </p:sp>
      <p:pic>
        <p:nvPicPr>
          <p:cNvPr id="8" name="Picture 7">
            <a:extLst>
              <a:ext uri="{FF2B5EF4-FFF2-40B4-BE49-F238E27FC236}">
                <a16:creationId xmlns:a16="http://schemas.microsoft.com/office/drawing/2014/main" id="{88E2A729-1B06-21DA-F2CC-029677F364EC}"/>
              </a:ext>
            </a:extLst>
          </p:cNvPr>
          <p:cNvPicPr>
            <a:picLocks noChangeAspect="1"/>
          </p:cNvPicPr>
          <p:nvPr/>
        </p:nvPicPr>
        <p:blipFill>
          <a:blip r:embed="rId12"/>
          <a:stretch>
            <a:fillRect/>
          </a:stretch>
        </p:blipFill>
        <p:spPr>
          <a:xfrm>
            <a:off x="422716" y="5071344"/>
            <a:ext cx="1438286" cy="638180"/>
          </a:xfrm>
          <a:prstGeom prst="rect">
            <a:avLst/>
          </a:prstGeom>
        </p:spPr>
      </p:pic>
      <p:pic>
        <p:nvPicPr>
          <p:cNvPr id="10" name="Audio 9">
            <a:hlinkClick r:id="" action="ppaction://media"/>
            <a:extLst>
              <a:ext uri="{FF2B5EF4-FFF2-40B4-BE49-F238E27FC236}">
                <a16:creationId xmlns:a16="http://schemas.microsoft.com/office/drawing/2014/main" id="{5E51A7B8-314B-FF2E-CD80-79710EC434B0}"/>
              </a:ext>
            </a:extLst>
          </p:cNvPr>
          <p:cNvPicPr>
            <a:picLocks noChangeAspect="1"/>
          </p:cNvPicPr>
          <p:nvPr>
            <a:audioFile r:link="rId2"/>
            <p:extLst>
              <p:ext uri="{DAA4B4D4-6D71-4841-9C94-3DE7FCFB9230}">
                <p14:media xmlns:p14="http://schemas.microsoft.com/office/powerpoint/2010/main" r:embed="rId1"/>
              </p:ext>
            </p:extLst>
          </p:nvPr>
        </p:nvPicPr>
        <p:blipFill>
          <a:blip r:embed="rId13"/>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986402083"/>
      </p:ext>
    </p:extLst>
  </p:cSld>
  <p:clrMapOvr>
    <a:masterClrMapping/>
  </p:clrMapOvr>
  <mc:AlternateContent xmlns:mc="http://schemas.openxmlformats.org/markup-compatibility/2006" xmlns:p14="http://schemas.microsoft.com/office/powerpoint/2010/main">
    <mc:Choice Requires="p14">
      <p:transition spd="slow" p14:dur="2000" advTm="9094"/>
    </mc:Choice>
    <mc:Fallback xmlns="">
      <p:transition spd="slow" advTm="909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39D43A-A261-E745-4732-6F7C4C53A2B1}"/>
              </a:ext>
            </a:extLst>
          </p:cNvPr>
          <p:cNvSpPr>
            <a:spLocks noGrp="1"/>
          </p:cNvSpPr>
          <p:nvPr>
            <p:ph type="title"/>
          </p:nvPr>
        </p:nvSpPr>
        <p:spPr/>
        <p:txBody>
          <a:bodyPr/>
          <a:lstStyle/>
          <a:p>
            <a:r>
              <a:rPr lang="en-GB" dirty="0"/>
              <a:t>Let’s change this statement </a:t>
            </a:r>
          </a:p>
        </p:txBody>
      </p:sp>
      <p:sp>
        <p:nvSpPr>
          <p:cNvPr id="4" name="Date Placeholder 3">
            <a:extLst>
              <a:ext uri="{FF2B5EF4-FFF2-40B4-BE49-F238E27FC236}">
                <a16:creationId xmlns:a16="http://schemas.microsoft.com/office/drawing/2014/main" id="{402AEC11-6A3E-7922-AF3F-A022DE3D684C}"/>
              </a:ext>
            </a:extLst>
          </p:cNvPr>
          <p:cNvSpPr>
            <a:spLocks noGrp="1"/>
          </p:cNvSpPr>
          <p:nvPr>
            <p:ph type="dt" sz="half" idx="10"/>
          </p:nvPr>
        </p:nvSpPr>
        <p:spPr/>
        <p:txBody>
          <a:bodyPr/>
          <a:lstStyle/>
          <a:p>
            <a:r>
              <a:rPr lang="en-US"/>
              <a:t>13/2/2025</a:t>
            </a:r>
            <a:endParaRPr lang="en-GB"/>
          </a:p>
        </p:txBody>
      </p:sp>
      <p:sp>
        <p:nvSpPr>
          <p:cNvPr id="5" name="Footer Placeholder 4">
            <a:extLst>
              <a:ext uri="{FF2B5EF4-FFF2-40B4-BE49-F238E27FC236}">
                <a16:creationId xmlns:a16="http://schemas.microsoft.com/office/drawing/2014/main" id="{F1F40109-88BF-7376-293B-9DEE3106AB07}"/>
              </a:ext>
            </a:extLst>
          </p:cNvPr>
          <p:cNvSpPr>
            <a:spLocks noGrp="1"/>
          </p:cNvSpPr>
          <p:nvPr>
            <p:ph type="ftr" sz="quarter" idx="11"/>
          </p:nvPr>
        </p:nvSpPr>
        <p:spPr/>
        <p:txBody>
          <a:bodyPr/>
          <a:lstStyle/>
          <a:p>
            <a:r>
              <a:rPr lang="en-GB"/>
              <a:t>© 2024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E26427BA-264B-2BD1-916B-C0BADA01B345}"/>
              </a:ext>
            </a:extLst>
          </p:cNvPr>
          <p:cNvSpPr>
            <a:spLocks noGrp="1"/>
          </p:cNvSpPr>
          <p:nvPr>
            <p:ph type="sldNum" sz="quarter" idx="12"/>
          </p:nvPr>
        </p:nvSpPr>
        <p:spPr/>
        <p:txBody>
          <a:bodyPr/>
          <a:lstStyle/>
          <a:p>
            <a:fld id="{B33FDC71-8906-4088-9FB1-76CBC632085F}" type="slidenum">
              <a:rPr lang="en-GB" smtClean="0"/>
              <a:t>30</a:t>
            </a:fld>
            <a:endParaRPr lang="en-GB"/>
          </a:p>
        </p:txBody>
      </p:sp>
      <p:sp>
        <p:nvSpPr>
          <p:cNvPr id="8" name="TextBox 7">
            <a:extLst>
              <a:ext uri="{FF2B5EF4-FFF2-40B4-BE49-F238E27FC236}">
                <a16:creationId xmlns:a16="http://schemas.microsoft.com/office/drawing/2014/main" id="{FA6F5EE1-74E6-CA23-5C2B-E82ECBF4AA6E}"/>
              </a:ext>
            </a:extLst>
          </p:cNvPr>
          <p:cNvSpPr txBox="1"/>
          <p:nvPr/>
        </p:nvSpPr>
        <p:spPr>
          <a:xfrm>
            <a:off x="1824415" y="2725931"/>
            <a:ext cx="10367585" cy="1200329"/>
          </a:xfrm>
          <a:prstGeom prst="rect">
            <a:avLst/>
          </a:prstGeom>
          <a:noFill/>
        </p:spPr>
        <p:txBody>
          <a:bodyPr wrap="square">
            <a:spAutoFit/>
          </a:bodyPr>
          <a:lstStyle/>
          <a:p>
            <a:r>
              <a:rPr lang="en-GB" dirty="0"/>
              <a:t>Data collection for metastatic breast cancer,</a:t>
            </a:r>
          </a:p>
          <a:p>
            <a:r>
              <a:rPr lang="en-GB" sz="3600" u="sng" dirty="0">
                <a:hlinkClick r:id="rId5"/>
              </a:rPr>
              <a:t>“</a:t>
            </a:r>
            <a:r>
              <a:rPr lang="en-GB" sz="3600" b="1" u="sng" dirty="0">
                <a:hlinkClick r:id="rId5"/>
              </a:rPr>
              <a:t>we are only counted when we are dead</a:t>
            </a:r>
            <a:r>
              <a:rPr lang="en-GB" sz="3600" u="sng" dirty="0">
                <a:hlinkClick r:id="rId5"/>
              </a:rPr>
              <a:t>” </a:t>
            </a:r>
            <a:endParaRPr lang="en-GB" sz="3600" u="sng" dirty="0"/>
          </a:p>
          <a:p>
            <a:r>
              <a:rPr lang="en-GB" dirty="0"/>
              <a:t>– Kat Southwell – METUPUK</a:t>
            </a:r>
          </a:p>
        </p:txBody>
      </p:sp>
      <p:pic>
        <p:nvPicPr>
          <p:cNvPr id="20" name="Audio 19">
            <a:hlinkClick r:id="" action="ppaction://media"/>
            <a:extLst>
              <a:ext uri="{FF2B5EF4-FFF2-40B4-BE49-F238E27FC236}">
                <a16:creationId xmlns:a16="http://schemas.microsoft.com/office/drawing/2014/main" id="{7D44FF3B-08CD-57F2-E73B-B4580723619F}"/>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714660503"/>
      </p:ext>
    </p:extLst>
  </p:cSld>
  <p:clrMapOvr>
    <a:masterClrMapping/>
  </p:clrMapOvr>
  <mc:AlternateContent xmlns:mc="http://schemas.openxmlformats.org/markup-compatibility/2006">
    <mc:Choice xmlns:p14="http://schemas.microsoft.com/office/powerpoint/2010/main" Requires="p14">
      <p:transition spd="slow" p14:dur="2000" advTm="7539"/>
    </mc:Choice>
    <mc:Fallback>
      <p:transition spd="slow" advTm="753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0"/>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1D757CBC-F577-415D-B7CF-04C5B9D9FEDF}"/>
              </a:ext>
            </a:extLst>
          </p:cNvPr>
          <p:cNvSpPr>
            <a:spLocks noGrp="1"/>
          </p:cNvSpPr>
          <p:nvPr>
            <p:ph type="dt" sz="half" idx="10"/>
          </p:nvPr>
        </p:nvSpPr>
        <p:spPr/>
        <p:txBody>
          <a:bodyPr/>
          <a:lstStyle/>
          <a:p>
            <a:r>
              <a:rPr lang="en-US"/>
              <a:t>13/2/2025</a:t>
            </a:r>
            <a:endParaRPr lang="en-GB"/>
          </a:p>
        </p:txBody>
      </p:sp>
      <p:sp>
        <p:nvSpPr>
          <p:cNvPr id="5" name="Footer Placeholder 4">
            <a:extLst>
              <a:ext uri="{FF2B5EF4-FFF2-40B4-BE49-F238E27FC236}">
                <a16:creationId xmlns:a16="http://schemas.microsoft.com/office/drawing/2014/main" id="{FD8A6F8B-3726-4DA1-A4A0-DE3CEDA13A6E}"/>
              </a:ext>
            </a:extLst>
          </p:cNvPr>
          <p:cNvSpPr>
            <a:spLocks noGrp="1"/>
          </p:cNvSpPr>
          <p:nvPr>
            <p:ph type="ftr" sz="quarter" idx="11"/>
          </p:nvPr>
        </p:nvSpPr>
        <p:spPr/>
        <p:txBody>
          <a:bodyPr/>
          <a:lstStyle/>
          <a:p>
            <a:r>
              <a:rPr lang="en-GB"/>
              <a:t>© 2024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EE3C236B-ED9C-444F-8188-B95C9C869BDF}"/>
              </a:ext>
            </a:extLst>
          </p:cNvPr>
          <p:cNvSpPr>
            <a:spLocks noGrp="1"/>
          </p:cNvSpPr>
          <p:nvPr>
            <p:ph type="sldNum" sz="quarter" idx="12"/>
          </p:nvPr>
        </p:nvSpPr>
        <p:spPr/>
        <p:txBody>
          <a:bodyPr/>
          <a:lstStyle/>
          <a:p>
            <a:fld id="{B33FDC71-8906-4088-9FB1-76CBC632085F}" type="slidenum">
              <a:rPr lang="en-GB" smtClean="0"/>
              <a:t>4</a:t>
            </a:fld>
            <a:endParaRPr lang="en-GB"/>
          </a:p>
        </p:txBody>
      </p:sp>
      <p:grpSp>
        <p:nvGrpSpPr>
          <p:cNvPr id="18" name="Group 17">
            <a:extLst>
              <a:ext uri="{FF2B5EF4-FFF2-40B4-BE49-F238E27FC236}">
                <a16:creationId xmlns:a16="http://schemas.microsoft.com/office/drawing/2014/main" id="{9EF7F436-D88F-D05B-3C6F-2FFCAFDA6E11}"/>
              </a:ext>
            </a:extLst>
          </p:cNvPr>
          <p:cNvGrpSpPr/>
          <p:nvPr/>
        </p:nvGrpSpPr>
        <p:grpSpPr>
          <a:xfrm>
            <a:off x="272374" y="1649773"/>
            <a:ext cx="11555035" cy="2034789"/>
            <a:chOff x="272374" y="1649773"/>
            <a:chExt cx="11555035" cy="2034789"/>
          </a:xfrm>
        </p:grpSpPr>
        <p:pic>
          <p:nvPicPr>
            <p:cNvPr id="1026" name="Picture 2">
              <a:extLst>
                <a:ext uri="{FF2B5EF4-FFF2-40B4-BE49-F238E27FC236}">
                  <a16:creationId xmlns:a16="http://schemas.microsoft.com/office/drawing/2014/main" id="{6D84BD56-1A36-8323-C547-268B2194863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7669" y="2201079"/>
              <a:ext cx="3621349" cy="815275"/>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6CFE2B23-0063-6AC9-4BA2-D975E6CFA2A9}"/>
                </a:ext>
              </a:extLst>
            </p:cNvPr>
            <p:cNvSpPr txBox="1"/>
            <p:nvPr/>
          </p:nvSpPr>
          <p:spPr>
            <a:xfrm>
              <a:off x="2355696" y="2515011"/>
              <a:ext cx="9471713" cy="1169551"/>
            </a:xfrm>
            <a:prstGeom prst="rect">
              <a:avLst/>
            </a:prstGeom>
            <a:noFill/>
          </p:spPr>
          <p:txBody>
            <a:bodyPr wrap="square">
              <a:spAutoFit/>
            </a:bodyPr>
            <a:lstStyle/>
            <a:p>
              <a:r>
                <a:rPr lang="en-GB" sz="1400" dirty="0">
                  <a:solidFill>
                    <a:srgbClr val="2B3256"/>
                  </a:solidFill>
                </a:rPr>
                <a:t>‘</a:t>
              </a:r>
              <a:r>
                <a:rPr lang="en-GB" sz="1400" b="0" i="0" dirty="0">
                  <a:solidFill>
                    <a:srgbClr val="2B3256"/>
                  </a:solidFill>
                  <a:effectLst/>
                </a:rPr>
                <a:t>The number of survivors of breast cancer is growing, but </a:t>
              </a:r>
              <a:r>
                <a:rPr lang="en-GB" sz="1400" b="1" i="1" dirty="0">
                  <a:effectLst/>
                  <a:latin typeface="Arial Nova" panose="020B0504020202020204" pitchFamily="34" charset="0"/>
                </a:rPr>
                <a:t>the number of women experiencing metastatic recurrence is unknown </a:t>
              </a:r>
              <a:r>
                <a:rPr lang="en-GB" sz="1400" b="0" i="0" dirty="0">
                  <a:solidFill>
                    <a:srgbClr val="2B3256"/>
                  </a:solidFill>
                  <a:effectLst/>
                </a:rPr>
                <a:t>due to a lack of international guidelines for the registration and analysis of recurrence data and support for cancer registries to routinely collect this important data item’ </a:t>
              </a:r>
            </a:p>
            <a:p>
              <a:r>
                <a:rPr lang="en-GB" sz="1400" b="0" i="0" dirty="0">
                  <a:solidFill>
                    <a:srgbClr val="2B3256"/>
                  </a:solidFill>
                  <a:effectLst/>
                  <a:hlinkClick r:id="rId6"/>
                </a:rPr>
                <a:t>https://www.iarc.who.int/news-events/collecting-long-term-outcomes-in-population-based-cancer-registry-data-the-case-of-breast-cancer-recurrence/</a:t>
              </a:r>
              <a:r>
                <a:rPr lang="en-GB" sz="1400" b="0" i="0" dirty="0">
                  <a:solidFill>
                    <a:srgbClr val="2B3256"/>
                  </a:solidFill>
                  <a:effectLst/>
                </a:rPr>
                <a:t> </a:t>
              </a:r>
            </a:p>
          </p:txBody>
        </p:sp>
        <p:sp>
          <p:nvSpPr>
            <p:cNvPr id="24" name="Rectangle 23">
              <a:extLst>
                <a:ext uri="{FF2B5EF4-FFF2-40B4-BE49-F238E27FC236}">
                  <a16:creationId xmlns:a16="http://schemas.microsoft.com/office/drawing/2014/main" id="{9D72971A-8EB8-27CE-FD2E-82B8AA1AB6BC}"/>
                </a:ext>
              </a:extLst>
            </p:cNvPr>
            <p:cNvSpPr/>
            <p:nvPr/>
          </p:nvSpPr>
          <p:spPr>
            <a:xfrm>
              <a:off x="272374" y="1649773"/>
              <a:ext cx="1042820" cy="416064"/>
            </a:xfrm>
            <a:prstGeom prst="rect">
              <a:avLst/>
            </a:prstGeom>
            <a:solidFill>
              <a:schemeClr val="bg1">
                <a:lumMod val="6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b="1" dirty="0">
                  <a:latin typeface="Arial" panose="020B0604020202020204" pitchFamily="34" charset="0"/>
                  <a:cs typeface="Arial" panose="020B0604020202020204" pitchFamily="34" charset="0"/>
                </a:rPr>
                <a:t>October</a:t>
              </a:r>
              <a:endParaRPr lang="en-GB" sz="1600" dirty="0">
                <a:latin typeface="Arial" panose="020B0604020202020204" pitchFamily="34" charset="0"/>
                <a:cs typeface="Arial" panose="020B0604020202020204" pitchFamily="34" charset="0"/>
              </a:endParaRPr>
            </a:p>
          </p:txBody>
        </p:sp>
      </p:grpSp>
      <p:grpSp>
        <p:nvGrpSpPr>
          <p:cNvPr id="20" name="Group 19">
            <a:extLst>
              <a:ext uri="{FF2B5EF4-FFF2-40B4-BE49-F238E27FC236}">
                <a16:creationId xmlns:a16="http://schemas.microsoft.com/office/drawing/2014/main" id="{8C4BEFDB-B493-3AC3-4874-3F1951F58D85}"/>
              </a:ext>
            </a:extLst>
          </p:cNvPr>
          <p:cNvGrpSpPr/>
          <p:nvPr/>
        </p:nvGrpSpPr>
        <p:grpSpPr>
          <a:xfrm>
            <a:off x="316791" y="3647928"/>
            <a:ext cx="11510618" cy="2422534"/>
            <a:chOff x="316791" y="3647928"/>
            <a:chExt cx="11510618" cy="2422534"/>
          </a:xfrm>
        </p:grpSpPr>
        <p:pic>
          <p:nvPicPr>
            <p:cNvPr id="2052" name="Picture 4" descr="See related image detail. Breast cancer patients denied life-extending drug by NICE - METUPUK">
              <a:extLst>
                <a:ext uri="{FF2B5EF4-FFF2-40B4-BE49-F238E27FC236}">
                  <a16:creationId xmlns:a16="http://schemas.microsoft.com/office/drawing/2014/main" id="{BE2FE5F8-91DB-4AC0-6E56-E52343C8C50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6791" y="4253186"/>
              <a:ext cx="1526803" cy="1526803"/>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a:extLst>
                <a:ext uri="{FF2B5EF4-FFF2-40B4-BE49-F238E27FC236}">
                  <a16:creationId xmlns:a16="http://schemas.microsoft.com/office/drawing/2014/main" id="{A0C32407-CE86-86CA-3213-4472AEA45FD9}"/>
                </a:ext>
              </a:extLst>
            </p:cNvPr>
            <p:cNvSpPr/>
            <p:nvPr/>
          </p:nvSpPr>
          <p:spPr>
            <a:xfrm>
              <a:off x="316791" y="3647928"/>
              <a:ext cx="1042820" cy="416064"/>
            </a:xfrm>
            <a:prstGeom prst="rect">
              <a:avLst/>
            </a:prstGeom>
            <a:solidFill>
              <a:schemeClr val="bg1">
                <a:lumMod val="6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b="1" dirty="0">
                  <a:latin typeface="Arial" panose="020B0604020202020204" pitchFamily="34" charset="0"/>
                  <a:cs typeface="Arial" panose="020B0604020202020204" pitchFamily="34" charset="0"/>
                </a:rPr>
                <a:t>May</a:t>
              </a:r>
              <a:endParaRPr lang="en-GB" sz="1600" dirty="0">
                <a:latin typeface="Arial" panose="020B06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2B25AB5A-17F9-AE92-3657-282BA232E626}"/>
                </a:ext>
              </a:extLst>
            </p:cNvPr>
            <p:cNvSpPr txBox="1"/>
            <p:nvPr/>
          </p:nvSpPr>
          <p:spPr>
            <a:xfrm>
              <a:off x="2355696" y="4316136"/>
              <a:ext cx="9471713" cy="1754326"/>
            </a:xfrm>
            <a:prstGeom prst="rect">
              <a:avLst/>
            </a:prstGeom>
            <a:noFill/>
          </p:spPr>
          <p:txBody>
            <a:bodyPr wrap="square">
              <a:spAutoFit/>
            </a:bodyPr>
            <a:lstStyle/>
            <a:p>
              <a:r>
                <a:rPr lang="en-GB" sz="1400" dirty="0">
                  <a:solidFill>
                    <a:srgbClr val="2B3256"/>
                  </a:solidFill>
                </a:rPr>
                <a:t>Kat Southwell METUPUK Blog: </a:t>
              </a:r>
            </a:p>
            <a:p>
              <a:r>
                <a:rPr lang="en-GB" sz="1400" i="0" dirty="0">
                  <a:solidFill>
                    <a:srgbClr val="565656"/>
                  </a:solidFill>
                  <a:effectLst/>
                </a:rPr>
                <a:t>‘Since recording of MBC data was made mandatory but never adhered to in 2013, just shy of 130,000 women will have died of metastatic breast cancer’</a:t>
              </a:r>
              <a:endParaRPr lang="en-GB" sz="1400" dirty="0">
                <a:solidFill>
                  <a:srgbClr val="2B3256"/>
                </a:solidFill>
              </a:endParaRPr>
            </a:p>
            <a:p>
              <a:endParaRPr lang="en-GB" sz="1400" dirty="0">
                <a:solidFill>
                  <a:srgbClr val="2B3256"/>
                </a:solidFill>
              </a:endParaRPr>
            </a:p>
            <a:p>
              <a:r>
                <a:rPr lang="en-GB" sz="1400" dirty="0">
                  <a:solidFill>
                    <a:srgbClr val="2B3256"/>
                  </a:solidFill>
                </a:rPr>
                <a:t>Kat stated </a:t>
              </a:r>
              <a:r>
                <a:rPr lang="en-GB" sz="2400" b="1" dirty="0">
                  <a:solidFill>
                    <a:srgbClr val="2B3256"/>
                  </a:solidFill>
                </a:rPr>
                <a:t>‘We are only counted when we are dead</a:t>
              </a:r>
              <a:r>
                <a:rPr lang="en-GB" sz="2400" b="1" i="0" dirty="0">
                  <a:solidFill>
                    <a:srgbClr val="2B3256"/>
                  </a:solidFill>
                  <a:effectLst/>
                </a:rPr>
                <a:t>’ </a:t>
              </a:r>
            </a:p>
            <a:p>
              <a:r>
                <a:rPr lang="en-GB" sz="1400" dirty="0">
                  <a:solidFill>
                    <a:srgbClr val="565656"/>
                  </a:solidFill>
                  <a:hlinkClick r:id="rId8"/>
                </a:rPr>
                <a:t>https://metupuk.org.uk/2024/05/data-collection-for-metastatic-breast-cancer-we-are-only-counted-when-we-are-dead-kat-southwell/</a:t>
              </a:r>
              <a:r>
                <a:rPr lang="en-GB" sz="1400" dirty="0">
                  <a:solidFill>
                    <a:srgbClr val="565656"/>
                  </a:solidFill>
                </a:rPr>
                <a:t> </a:t>
              </a:r>
            </a:p>
          </p:txBody>
        </p:sp>
      </p:grpSp>
      <p:sp>
        <p:nvSpPr>
          <p:cNvPr id="3" name="Title 1">
            <a:extLst>
              <a:ext uri="{FF2B5EF4-FFF2-40B4-BE49-F238E27FC236}">
                <a16:creationId xmlns:a16="http://schemas.microsoft.com/office/drawing/2014/main" id="{01C90817-49FB-BB5F-9117-3E00CB39372A}"/>
              </a:ext>
            </a:extLst>
          </p:cNvPr>
          <p:cNvSpPr>
            <a:spLocks noGrp="1"/>
          </p:cNvSpPr>
          <p:nvPr>
            <p:ph type="title"/>
          </p:nvPr>
        </p:nvSpPr>
        <p:spPr>
          <a:xfrm>
            <a:off x="838200" y="8705"/>
            <a:ext cx="10515600" cy="1012719"/>
          </a:xfrm>
        </p:spPr>
        <p:txBody>
          <a:bodyPr/>
          <a:lstStyle/>
          <a:p>
            <a:r>
              <a:rPr lang="en-GB" dirty="0"/>
              <a:t>Headlines in 2024</a:t>
            </a:r>
          </a:p>
        </p:txBody>
      </p:sp>
      <p:pic>
        <p:nvPicPr>
          <p:cNvPr id="25" name="Audio 24">
            <a:hlinkClick r:id="" action="ppaction://media"/>
            <a:extLst>
              <a:ext uri="{FF2B5EF4-FFF2-40B4-BE49-F238E27FC236}">
                <a16:creationId xmlns:a16="http://schemas.microsoft.com/office/drawing/2014/main" id="{7CCC04F8-8ADA-4409-80BD-41165EC2C6E8}"/>
              </a:ext>
            </a:extLst>
          </p:cNvPr>
          <p:cNvPicPr>
            <a:picLocks noChangeAspect="1"/>
          </p:cNvPicPr>
          <p:nvPr>
            <a:audioFile r:link="rId2"/>
            <p:extLst>
              <p:ext uri="{DAA4B4D4-6D71-4841-9C94-3DE7FCFB9230}">
                <p14:media xmlns:p14="http://schemas.microsoft.com/office/powerpoint/2010/main" r:embed="rId1"/>
              </p:ext>
            </p:extLst>
          </p:nvPr>
        </p:nvPicPr>
        <p:blipFill>
          <a:blip r:embed="rId9"/>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902868517"/>
      </p:ext>
    </p:extLst>
  </p:cSld>
  <p:clrMapOvr>
    <a:masterClrMapping/>
  </p:clrMapOvr>
  <mc:AlternateContent xmlns:mc="http://schemas.openxmlformats.org/markup-compatibility/2006" xmlns:p14="http://schemas.microsoft.com/office/powerpoint/2010/main">
    <mc:Choice Requires="p14">
      <p:transition spd="slow" p14:dur="2000" advTm="22559"/>
    </mc:Choice>
    <mc:Fallback xmlns="">
      <p:transition spd="slow" advTm="2255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5"/>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2418756-9D45-84DC-1376-3BEBBEA74A22}"/>
              </a:ext>
            </a:extLst>
          </p:cNvPr>
          <p:cNvSpPr/>
          <p:nvPr/>
        </p:nvSpPr>
        <p:spPr>
          <a:xfrm>
            <a:off x="500644" y="5099660"/>
            <a:ext cx="11055927" cy="1342825"/>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If a disease changes from an </a:t>
            </a:r>
            <a:r>
              <a:rPr lang="en-GB" b="1" dirty="0">
                <a:solidFill>
                  <a:schemeClr val="tx1"/>
                </a:solidFill>
              </a:rPr>
              <a:t>in-situ</a:t>
            </a:r>
            <a:r>
              <a:rPr lang="en-GB" dirty="0">
                <a:solidFill>
                  <a:schemeClr val="tx1"/>
                </a:solidFill>
              </a:rPr>
              <a:t> tumour or </a:t>
            </a:r>
            <a:r>
              <a:rPr lang="en-GB" b="1" dirty="0">
                <a:solidFill>
                  <a:schemeClr val="tx1"/>
                </a:solidFill>
              </a:rPr>
              <a:t>non-invasive</a:t>
            </a:r>
            <a:r>
              <a:rPr lang="en-GB" dirty="0">
                <a:solidFill>
                  <a:schemeClr val="tx1"/>
                </a:solidFill>
              </a:rPr>
              <a:t> lesion (including non-invasive urothelial carcinoma) </a:t>
            </a:r>
            <a:r>
              <a:rPr lang="en-GB" b="1" dirty="0">
                <a:solidFill>
                  <a:schemeClr val="tx1"/>
                </a:solidFill>
              </a:rPr>
              <a:t>to a new primary </a:t>
            </a:r>
            <a:r>
              <a:rPr lang="en-GB" dirty="0">
                <a:solidFill>
                  <a:schemeClr val="tx1"/>
                </a:solidFill>
              </a:rPr>
              <a:t>invasive lesion, this must be recorded as a </a:t>
            </a:r>
            <a:r>
              <a:rPr lang="en-GB" b="1" dirty="0">
                <a:solidFill>
                  <a:schemeClr val="tx1"/>
                </a:solidFill>
              </a:rPr>
              <a:t>new malignant primary diagnosis of cancer</a:t>
            </a:r>
          </a:p>
        </p:txBody>
      </p:sp>
      <p:sp>
        <p:nvSpPr>
          <p:cNvPr id="2" name="Title 1">
            <a:extLst>
              <a:ext uri="{FF2B5EF4-FFF2-40B4-BE49-F238E27FC236}">
                <a16:creationId xmlns:a16="http://schemas.microsoft.com/office/drawing/2014/main" id="{0565E9C5-E425-4DC8-9701-B8FDE6D9040F}"/>
              </a:ext>
            </a:extLst>
          </p:cNvPr>
          <p:cNvSpPr>
            <a:spLocks noGrp="1"/>
          </p:cNvSpPr>
          <p:nvPr>
            <p:ph type="title"/>
          </p:nvPr>
        </p:nvSpPr>
        <p:spPr/>
        <p:txBody>
          <a:bodyPr/>
          <a:lstStyle/>
          <a:p>
            <a:r>
              <a:rPr lang="en-GB" dirty="0"/>
              <a:t>Everyone’s talking about ‘metastatic patients’</a:t>
            </a:r>
          </a:p>
        </p:txBody>
      </p:sp>
      <p:sp>
        <p:nvSpPr>
          <p:cNvPr id="3" name="Content Placeholder 2">
            <a:extLst>
              <a:ext uri="{FF2B5EF4-FFF2-40B4-BE49-F238E27FC236}">
                <a16:creationId xmlns:a16="http://schemas.microsoft.com/office/drawing/2014/main" id="{474B2928-2B15-472D-ABC4-FFB807D7874A}"/>
              </a:ext>
            </a:extLst>
          </p:cNvPr>
          <p:cNvSpPr>
            <a:spLocks noGrp="1"/>
          </p:cNvSpPr>
          <p:nvPr>
            <p:ph idx="1"/>
          </p:nvPr>
        </p:nvSpPr>
        <p:spPr>
          <a:xfrm>
            <a:off x="409295" y="1224574"/>
            <a:ext cx="11167946" cy="3833402"/>
          </a:xfrm>
        </p:spPr>
        <p:txBody>
          <a:bodyPr>
            <a:normAutofit lnSpcReduction="10000"/>
          </a:bodyPr>
          <a:lstStyle/>
          <a:p>
            <a:pPr marL="0" indent="0">
              <a:buNone/>
            </a:pPr>
            <a:r>
              <a:rPr lang="en-GB" sz="1900" dirty="0">
                <a:latin typeface="Object Sans"/>
              </a:rPr>
              <a:t>Metastatic cancer</a:t>
            </a:r>
          </a:p>
          <a:p>
            <a:pPr lvl="1"/>
            <a:r>
              <a:rPr lang="en-GB" sz="1900" dirty="0">
                <a:latin typeface="Object Sans"/>
              </a:rPr>
              <a:t>This is where a cancer spreads from where it has started</a:t>
            </a:r>
          </a:p>
          <a:p>
            <a:pPr lvl="1"/>
            <a:endParaRPr lang="en-GB" sz="1900" dirty="0">
              <a:latin typeface="Object Sans"/>
            </a:endParaRPr>
          </a:p>
          <a:p>
            <a:pPr marL="0" indent="0">
              <a:buNone/>
            </a:pPr>
            <a:r>
              <a:rPr lang="en-GB" sz="1900" dirty="0">
                <a:latin typeface="Object Sans"/>
              </a:rPr>
              <a:t>Metastasis</a:t>
            </a:r>
          </a:p>
          <a:p>
            <a:pPr lvl="1"/>
            <a:r>
              <a:rPr lang="en-GB" sz="1900" dirty="0">
                <a:latin typeface="Object Sans"/>
              </a:rPr>
              <a:t>The process by which the cancer cells spread</a:t>
            </a:r>
          </a:p>
          <a:p>
            <a:pPr lvl="1"/>
            <a:endParaRPr lang="en-GB" sz="1900" dirty="0">
              <a:latin typeface="Object Sans"/>
            </a:endParaRPr>
          </a:p>
          <a:p>
            <a:pPr marL="0" indent="0">
              <a:buNone/>
            </a:pPr>
            <a:r>
              <a:rPr lang="en-GB" sz="1900" dirty="0">
                <a:latin typeface="Object Sans"/>
              </a:rPr>
              <a:t>Type</a:t>
            </a:r>
          </a:p>
          <a:p>
            <a:pPr lvl="1"/>
            <a:r>
              <a:rPr lang="en-GB" sz="1900" dirty="0">
                <a:latin typeface="Object Sans"/>
              </a:rPr>
              <a:t>Local – Cancer has returned in the original tumour site </a:t>
            </a:r>
          </a:p>
          <a:p>
            <a:pPr lvl="1"/>
            <a:r>
              <a:rPr lang="en-GB" sz="1900" dirty="0">
                <a:latin typeface="Object Sans"/>
              </a:rPr>
              <a:t>Regional – Cancer has spread to regional lymph nodes</a:t>
            </a:r>
          </a:p>
          <a:p>
            <a:pPr lvl="1"/>
            <a:r>
              <a:rPr lang="en-GB" sz="1900" dirty="0">
                <a:latin typeface="Object Sans"/>
              </a:rPr>
              <a:t>Distant – Cancer that has spread from its original location to other parts of the body it is known as late-stage cancer, Stage 4 cancer or M1 (TNM1)</a:t>
            </a:r>
          </a:p>
          <a:p>
            <a:pPr marL="457189" lvl="1" indent="0">
              <a:buNone/>
            </a:pPr>
            <a:endParaRPr lang="en-GB" sz="2000" dirty="0">
              <a:latin typeface="Object Sans"/>
            </a:endParaRPr>
          </a:p>
          <a:p>
            <a:pPr marL="457189" lvl="1" indent="0">
              <a:buNone/>
            </a:pPr>
            <a:endParaRPr lang="en-GB" sz="2000" dirty="0"/>
          </a:p>
        </p:txBody>
      </p:sp>
      <p:sp>
        <p:nvSpPr>
          <p:cNvPr id="4" name="Date Placeholder 3">
            <a:extLst>
              <a:ext uri="{FF2B5EF4-FFF2-40B4-BE49-F238E27FC236}">
                <a16:creationId xmlns:a16="http://schemas.microsoft.com/office/drawing/2014/main" id="{1D757CBC-F577-415D-B7CF-04C5B9D9FEDF}"/>
              </a:ext>
            </a:extLst>
          </p:cNvPr>
          <p:cNvSpPr>
            <a:spLocks noGrp="1"/>
          </p:cNvSpPr>
          <p:nvPr>
            <p:ph type="dt" sz="half" idx="10"/>
          </p:nvPr>
        </p:nvSpPr>
        <p:spPr/>
        <p:txBody>
          <a:bodyPr/>
          <a:lstStyle/>
          <a:p>
            <a:r>
              <a:rPr lang="en-US"/>
              <a:t>13/2/2025</a:t>
            </a:r>
            <a:endParaRPr lang="en-GB"/>
          </a:p>
        </p:txBody>
      </p:sp>
      <p:sp>
        <p:nvSpPr>
          <p:cNvPr id="5" name="Footer Placeholder 4">
            <a:extLst>
              <a:ext uri="{FF2B5EF4-FFF2-40B4-BE49-F238E27FC236}">
                <a16:creationId xmlns:a16="http://schemas.microsoft.com/office/drawing/2014/main" id="{FD8A6F8B-3726-4DA1-A4A0-DE3CEDA13A6E}"/>
              </a:ext>
            </a:extLst>
          </p:cNvPr>
          <p:cNvSpPr>
            <a:spLocks noGrp="1"/>
          </p:cNvSpPr>
          <p:nvPr>
            <p:ph type="ftr" sz="quarter" idx="11"/>
          </p:nvPr>
        </p:nvSpPr>
        <p:spPr/>
        <p:txBody>
          <a:bodyPr/>
          <a:lstStyle/>
          <a:p>
            <a:r>
              <a:rPr lang="en-GB"/>
              <a:t>© 2024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EE3C236B-ED9C-444F-8188-B95C9C869BDF}"/>
              </a:ext>
            </a:extLst>
          </p:cNvPr>
          <p:cNvSpPr>
            <a:spLocks noGrp="1"/>
          </p:cNvSpPr>
          <p:nvPr>
            <p:ph type="sldNum" sz="quarter" idx="12"/>
          </p:nvPr>
        </p:nvSpPr>
        <p:spPr/>
        <p:txBody>
          <a:bodyPr/>
          <a:lstStyle/>
          <a:p>
            <a:fld id="{B33FDC71-8906-4088-9FB1-76CBC632085F}" type="slidenum">
              <a:rPr lang="en-GB" smtClean="0"/>
              <a:t>5</a:t>
            </a:fld>
            <a:endParaRPr lang="en-GB"/>
          </a:p>
        </p:txBody>
      </p:sp>
      <p:pic>
        <p:nvPicPr>
          <p:cNvPr id="14" name="Audio 13">
            <a:hlinkClick r:id="" action="ppaction://media"/>
            <a:extLst>
              <a:ext uri="{FF2B5EF4-FFF2-40B4-BE49-F238E27FC236}">
                <a16:creationId xmlns:a16="http://schemas.microsoft.com/office/drawing/2014/main" id="{C1265E0B-FCC5-7C83-9E27-505B1C074EE5}"/>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730041162"/>
      </p:ext>
    </p:extLst>
  </p:cSld>
  <p:clrMapOvr>
    <a:masterClrMapping/>
  </p:clrMapOvr>
  <mc:AlternateContent xmlns:mc="http://schemas.openxmlformats.org/markup-compatibility/2006" xmlns:p14="http://schemas.microsoft.com/office/powerpoint/2010/main">
    <mc:Choice Requires="p14">
      <p:transition spd="slow" p14:dur="2000" advTm="16548"/>
    </mc:Choice>
    <mc:Fallback xmlns="">
      <p:transition spd="slow" advTm="1654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4"/>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B3FAE8-ED76-422A-B295-1D134037BBC9}"/>
              </a:ext>
            </a:extLst>
          </p:cNvPr>
          <p:cNvSpPr>
            <a:spLocks noGrp="1"/>
          </p:cNvSpPr>
          <p:nvPr>
            <p:ph type="title"/>
          </p:nvPr>
        </p:nvSpPr>
        <p:spPr/>
        <p:txBody>
          <a:bodyPr/>
          <a:lstStyle/>
          <a:p>
            <a:r>
              <a:rPr lang="en-GB" dirty="0"/>
              <a:t>Definitions of non-primary cancers</a:t>
            </a:r>
          </a:p>
        </p:txBody>
      </p:sp>
      <p:sp>
        <p:nvSpPr>
          <p:cNvPr id="4" name="Date Placeholder 3">
            <a:extLst>
              <a:ext uri="{FF2B5EF4-FFF2-40B4-BE49-F238E27FC236}">
                <a16:creationId xmlns:a16="http://schemas.microsoft.com/office/drawing/2014/main" id="{F9D92A6D-D9B5-8467-1C83-0EBE4DE641F7}"/>
              </a:ext>
            </a:extLst>
          </p:cNvPr>
          <p:cNvSpPr>
            <a:spLocks noGrp="1"/>
          </p:cNvSpPr>
          <p:nvPr>
            <p:ph type="dt" sz="half" idx="10"/>
          </p:nvPr>
        </p:nvSpPr>
        <p:spPr/>
        <p:txBody>
          <a:bodyPr/>
          <a:lstStyle/>
          <a:p>
            <a:fld id="{F0047545-05D9-4679-8C04-5ACF96FDFEB0}" type="datetime1">
              <a:rPr lang="en-GB" smtClean="0"/>
              <a:t>27/03/2025</a:t>
            </a:fld>
            <a:endParaRPr lang="en-GB"/>
          </a:p>
        </p:txBody>
      </p:sp>
      <p:sp>
        <p:nvSpPr>
          <p:cNvPr id="6" name="Slide Number Placeholder 5">
            <a:extLst>
              <a:ext uri="{FF2B5EF4-FFF2-40B4-BE49-F238E27FC236}">
                <a16:creationId xmlns:a16="http://schemas.microsoft.com/office/drawing/2014/main" id="{BE53E6F4-478E-74CC-CDE7-781A90CF0971}"/>
              </a:ext>
            </a:extLst>
          </p:cNvPr>
          <p:cNvSpPr>
            <a:spLocks noGrp="1"/>
          </p:cNvSpPr>
          <p:nvPr>
            <p:ph type="sldNum" sz="quarter" idx="12"/>
          </p:nvPr>
        </p:nvSpPr>
        <p:spPr/>
        <p:txBody>
          <a:bodyPr/>
          <a:lstStyle/>
          <a:p>
            <a:fld id="{B33FDC71-8906-4088-9FB1-76CBC632085F}" type="slidenum">
              <a:rPr lang="en-GB" smtClean="0"/>
              <a:t>6</a:t>
            </a:fld>
            <a:endParaRPr lang="en-GB"/>
          </a:p>
        </p:txBody>
      </p:sp>
      <p:pic>
        <p:nvPicPr>
          <p:cNvPr id="10" name="Picture 9">
            <a:extLst>
              <a:ext uri="{FF2B5EF4-FFF2-40B4-BE49-F238E27FC236}">
                <a16:creationId xmlns:a16="http://schemas.microsoft.com/office/drawing/2014/main" id="{2CFD1284-81C6-8C60-F6EE-B4DD6A1403BA}"/>
              </a:ext>
            </a:extLst>
          </p:cNvPr>
          <p:cNvPicPr>
            <a:picLocks noChangeAspect="1"/>
          </p:cNvPicPr>
          <p:nvPr/>
        </p:nvPicPr>
        <p:blipFill>
          <a:blip r:embed="rId5"/>
          <a:stretch>
            <a:fillRect/>
          </a:stretch>
        </p:blipFill>
        <p:spPr>
          <a:xfrm>
            <a:off x="-80686" y="1355277"/>
            <a:ext cx="12138389" cy="1238516"/>
          </a:xfrm>
          <a:prstGeom prst="rect">
            <a:avLst/>
          </a:prstGeom>
        </p:spPr>
      </p:pic>
      <p:sp>
        <p:nvSpPr>
          <p:cNvPr id="9" name="TextBox 8">
            <a:extLst>
              <a:ext uri="{FF2B5EF4-FFF2-40B4-BE49-F238E27FC236}">
                <a16:creationId xmlns:a16="http://schemas.microsoft.com/office/drawing/2014/main" id="{226A16E5-A011-E7A5-684D-0378B3985D13}"/>
              </a:ext>
            </a:extLst>
          </p:cNvPr>
          <p:cNvSpPr txBox="1"/>
          <p:nvPr/>
        </p:nvSpPr>
        <p:spPr>
          <a:xfrm>
            <a:off x="164836" y="2934475"/>
            <a:ext cx="11955623" cy="1107996"/>
          </a:xfrm>
          <a:prstGeom prst="rect">
            <a:avLst/>
          </a:prstGeom>
          <a:noFill/>
        </p:spPr>
        <p:txBody>
          <a:bodyPr wrap="square">
            <a:spAutoFit/>
          </a:bodyPr>
          <a:lstStyle/>
          <a:p>
            <a:pPr>
              <a:lnSpc>
                <a:spcPct val="100000"/>
              </a:lnSpc>
            </a:pPr>
            <a:r>
              <a:rPr lang="en-GB" sz="4800" b="1" strike="noStrike" spc="-151" dirty="0">
                <a:solidFill>
                  <a:srgbClr val="00AE9E"/>
                </a:solidFill>
                <a:latin typeface="Arial"/>
                <a:ea typeface="ヒラギノ角ゴ Pro W3"/>
              </a:rPr>
              <a:t>Progression</a:t>
            </a:r>
            <a:endParaRPr lang="en-GB" sz="4800" b="0" strike="noStrike" spc="-1" dirty="0">
              <a:latin typeface="Arial"/>
            </a:endParaRPr>
          </a:p>
          <a:p>
            <a:pPr marL="36000">
              <a:lnSpc>
                <a:spcPct val="100000"/>
              </a:lnSpc>
            </a:pPr>
            <a:r>
              <a:rPr lang="en-GB" sz="1800" b="0" i="1" strike="noStrike" spc="-1" dirty="0">
                <a:solidFill>
                  <a:srgbClr val="000000"/>
                </a:solidFill>
                <a:latin typeface="Cambria"/>
                <a:ea typeface="DejaVu Sans"/>
              </a:rPr>
              <a:t>Where a patient is living with a cancer diagnosis and there is a </a:t>
            </a:r>
            <a:r>
              <a:rPr lang="en-GB" sz="1800" b="1" i="1" strike="noStrike" spc="-1" dirty="0">
                <a:solidFill>
                  <a:srgbClr val="000000"/>
                </a:solidFill>
                <a:latin typeface="Cambria"/>
                <a:ea typeface="DejaVu Sans"/>
              </a:rPr>
              <a:t>change</a:t>
            </a:r>
            <a:r>
              <a:rPr lang="en-GB" sz="1800" b="0" i="1" strike="noStrike" spc="-1" dirty="0">
                <a:solidFill>
                  <a:srgbClr val="000000"/>
                </a:solidFill>
                <a:latin typeface="Cambria"/>
                <a:ea typeface="DejaVu Sans"/>
              </a:rPr>
              <a:t> to the </a:t>
            </a:r>
            <a:r>
              <a:rPr lang="en-GB" sz="1800" b="1" i="1" strike="noStrike" spc="-1" dirty="0">
                <a:solidFill>
                  <a:srgbClr val="000000"/>
                </a:solidFill>
                <a:latin typeface="Cambria"/>
                <a:ea typeface="DejaVu Sans"/>
              </a:rPr>
              <a:t>spread</a:t>
            </a:r>
            <a:r>
              <a:rPr lang="en-GB" sz="1800" b="0" i="1" strike="noStrike" spc="-1" dirty="0">
                <a:solidFill>
                  <a:srgbClr val="000000"/>
                </a:solidFill>
                <a:latin typeface="Cambria"/>
                <a:ea typeface="DejaVu Sans"/>
              </a:rPr>
              <a:t> of cancer</a:t>
            </a:r>
            <a:endParaRPr lang="en-GB" dirty="0"/>
          </a:p>
        </p:txBody>
      </p:sp>
      <p:pic>
        <p:nvPicPr>
          <p:cNvPr id="11" name="Picture 10">
            <a:extLst>
              <a:ext uri="{FF2B5EF4-FFF2-40B4-BE49-F238E27FC236}">
                <a16:creationId xmlns:a16="http://schemas.microsoft.com/office/drawing/2014/main" id="{2540AC3A-457E-23EC-C0EE-67724E73BF17}"/>
              </a:ext>
            </a:extLst>
          </p:cNvPr>
          <p:cNvPicPr>
            <a:picLocks noChangeAspect="1"/>
          </p:cNvPicPr>
          <p:nvPr/>
        </p:nvPicPr>
        <p:blipFill>
          <a:blip r:embed="rId6"/>
          <a:stretch>
            <a:fillRect/>
          </a:stretch>
        </p:blipFill>
        <p:spPr>
          <a:xfrm>
            <a:off x="-80506" y="4173680"/>
            <a:ext cx="4913802" cy="1329043"/>
          </a:xfrm>
          <a:prstGeom prst="rect">
            <a:avLst/>
          </a:prstGeom>
        </p:spPr>
      </p:pic>
      <p:sp>
        <p:nvSpPr>
          <p:cNvPr id="3" name="Footer Placeholder 4">
            <a:extLst>
              <a:ext uri="{FF2B5EF4-FFF2-40B4-BE49-F238E27FC236}">
                <a16:creationId xmlns:a16="http://schemas.microsoft.com/office/drawing/2014/main" id="{C87DB504-36E5-70B1-7F7E-449C62478BF4}"/>
              </a:ext>
            </a:extLst>
          </p:cNvPr>
          <p:cNvSpPr>
            <a:spLocks noGrp="1"/>
          </p:cNvSpPr>
          <p:nvPr>
            <p:ph type="ftr" sz="quarter" idx="11"/>
          </p:nvPr>
        </p:nvSpPr>
        <p:spPr>
          <a:xfrm>
            <a:off x="838200" y="6484169"/>
            <a:ext cx="7145594" cy="373831"/>
          </a:xfrm>
        </p:spPr>
        <p:txBody>
          <a:bodyPr/>
          <a:lstStyle/>
          <a:p>
            <a:r>
              <a:rPr lang="en-GB" dirty="0"/>
              <a:t>© 2023 National Disease Registration Service (NDRS). All Rights Reserved</a:t>
            </a:r>
          </a:p>
        </p:txBody>
      </p:sp>
      <p:pic>
        <p:nvPicPr>
          <p:cNvPr id="30" name="Audio 29">
            <a:hlinkClick r:id="" action="ppaction://media"/>
            <a:extLst>
              <a:ext uri="{FF2B5EF4-FFF2-40B4-BE49-F238E27FC236}">
                <a16:creationId xmlns:a16="http://schemas.microsoft.com/office/drawing/2014/main" id="{6794DDC6-4A01-0115-698E-75BF21B2379C}"/>
              </a:ext>
            </a:extLst>
          </p:cNvPr>
          <p:cNvPicPr>
            <a:picLocks noChangeAspect="1"/>
          </p:cNvPicPr>
          <p:nvPr>
            <a:audioFile r:link="rId2"/>
            <p:extLst>
              <p:ext uri="{DAA4B4D4-6D71-4841-9C94-3DE7FCFB9230}">
                <p14:media xmlns:p14="http://schemas.microsoft.com/office/powerpoint/2010/main" r:embed="rId1"/>
              </p:ext>
            </p:extLst>
          </p:nvPr>
        </p:nvPicPr>
        <p:blipFill>
          <a:blip r:embed="rId7"/>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547164099"/>
      </p:ext>
    </p:extLst>
  </p:cSld>
  <p:clrMapOvr>
    <a:masterClrMapping/>
  </p:clrMapOvr>
  <mc:AlternateContent xmlns:mc="http://schemas.openxmlformats.org/markup-compatibility/2006" xmlns:p14="http://schemas.microsoft.com/office/powerpoint/2010/main">
    <mc:Choice Requires="p14">
      <p:transition spd="slow" p14:dur="2000" advTm="40774"/>
    </mc:Choice>
    <mc:Fallback xmlns="">
      <p:transition spd="slow" advTm="4077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0"/>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592970-A08C-4F19-A81D-4EDE8A086B72}"/>
              </a:ext>
            </a:extLst>
          </p:cNvPr>
          <p:cNvSpPr>
            <a:spLocks noGrp="1"/>
          </p:cNvSpPr>
          <p:nvPr>
            <p:ph type="title"/>
          </p:nvPr>
        </p:nvSpPr>
        <p:spPr/>
        <p:txBody>
          <a:bodyPr/>
          <a:lstStyle/>
          <a:p>
            <a:r>
              <a:rPr lang="en-GB"/>
              <a:t>Recording a Diagnosis - Primary vs Non-primary</a:t>
            </a:r>
          </a:p>
        </p:txBody>
      </p:sp>
      <p:sp>
        <p:nvSpPr>
          <p:cNvPr id="4" name="Date Placeholder 3">
            <a:extLst>
              <a:ext uri="{FF2B5EF4-FFF2-40B4-BE49-F238E27FC236}">
                <a16:creationId xmlns:a16="http://schemas.microsoft.com/office/drawing/2014/main" id="{8610C70C-9118-439B-9A3C-D3A25FA92C11}"/>
              </a:ext>
            </a:extLst>
          </p:cNvPr>
          <p:cNvSpPr>
            <a:spLocks noGrp="1"/>
          </p:cNvSpPr>
          <p:nvPr>
            <p:ph type="dt" sz="half" idx="10"/>
          </p:nvPr>
        </p:nvSpPr>
        <p:spPr/>
        <p:txBody>
          <a:bodyPr/>
          <a:lstStyle/>
          <a:p>
            <a:fld id="{F0047545-05D9-4679-8C04-5ACF96FDFEB0}" type="datetime1">
              <a:rPr lang="en-GB" smtClean="0"/>
              <a:t>27/03/2025</a:t>
            </a:fld>
            <a:endParaRPr lang="en-GB"/>
          </a:p>
        </p:txBody>
      </p:sp>
      <p:sp>
        <p:nvSpPr>
          <p:cNvPr id="5" name="Footer Placeholder 4">
            <a:extLst>
              <a:ext uri="{FF2B5EF4-FFF2-40B4-BE49-F238E27FC236}">
                <a16:creationId xmlns:a16="http://schemas.microsoft.com/office/drawing/2014/main" id="{C2C00223-B574-4536-8372-0EC4955F116B}"/>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2A49C23A-0B00-43AE-A002-D414E5C27EF6}"/>
              </a:ext>
            </a:extLst>
          </p:cNvPr>
          <p:cNvSpPr>
            <a:spLocks noGrp="1"/>
          </p:cNvSpPr>
          <p:nvPr>
            <p:ph type="sldNum" sz="quarter" idx="12"/>
          </p:nvPr>
        </p:nvSpPr>
        <p:spPr/>
        <p:txBody>
          <a:bodyPr/>
          <a:lstStyle/>
          <a:p>
            <a:fld id="{B33FDC71-8906-4088-9FB1-76CBC632085F}" type="slidenum">
              <a:rPr lang="en-GB" smtClean="0"/>
              <a:t>7</a:t>
            </a:fld>
            <a:endParaRPr lang="en-GB"/>
          </a:p>
        </p:txBody>
      </p:sp>
      <p:sp>
        <p:nvSpPr>
          <p:cNvPr id="8" name="TextBox 7">
            <a:extLst>
              <a:ext uri="{FF2B5EF4-FFF2-40B4-BE49-F238E27FC236}">
                <a16:creationId xmlns:a16="http://schemas.microsoft.com/office/drawing/2014/main" id="{64B84183-018F-4F6C-8B1F-81B423188671}"/>
              </a:ext>
            </a:extLst>
          </p:cNvPr>
          <p:cNvSpPr txBox="1"/>
          <p:nvPr/>
        </p:nvSpPr>
        <p:spPr>
          <a:xfrm>
            <a:off x="838201" y="1364566"/>
            <a:ext cx="1726727" cy="477093"/>
          </a:xfrm>
          <a:prstGeom prst="rect">
            <a:avLst/>
          </a:prstGeom>
          <a:solidFill>
            <a:schemeClr val="accent4"/>
          </a:solidFill>
        </p:spPr>
        <p:txBody>
          <a:bodyPr wrap="square" rtlCol="0" anchor="ctr">
            <a:noAutofit/>
          </a:bodyPr>
          <a:lstStyle/>
          <a:p>
            <a:pPr algn="ctr"/>
            <a:r>
              <a:rPr lang="en-GB" sz="1200">
                <a:solidFill>
                  <a:schemeClr val="bg1"/>
                </a:solidFill>
              </a:rPr>
              <a:t>New Primary Diagnosis</a:t>
            </a:r>
          </a:p>
        </p:txBody>
      </p:sp>
      <p:sp>
        <p:nvSpPr>
          <p:cNvPr id="9" name="TextBox 8">
            <a:extLst>
              <a:ext uri="{FF2B5EF4-FFF2-40B4-BE49-F238E27FC236}">
                <a16:creationId xmlns:a16="http://schemas.microsoft.com/office/drawing/2014/main" id="{4253250A-B653-4B7F-81D0-13D399F0EA9F}"/>
              </a:ext>
            </a:extLst>
          </p:cNvPr>
          <p:cNvSpPr txBox="1"/>
          <p:nvPr/>
        </p:nvSpPr>
        <p:spPr>
          <a:xfrm>
            <a:off x="2752637" y="1364566"/>
            <a:ext cx="1726727" cy="477093"/>
          </a:xfrm>
          <a:prstGeom prst="rect">
            <a:avLst/>
          </a:prstGeom>
          <a:solidFill>
            <a:schemeClr val="accent4"/>
          </a:solidFill>
        </p:spPr>
        <p:txBody>
          <a:bodyPr wrap="square" rtlCol="0" anchor="ctr">
            <a:noAutofit/>
          </a:bodyPr>
          <a:lstStyle/>
          <a:p>
            <a:pPr algn="ctr"/>
            <a:r>
              <a:rPr lang="en-GB" sz="1200">
                <a:solidFill>
                  <a:schemeClr val="bg1"/>
                </a:solidFill>
              </a:rPr>
              <a:t>Progression</a:t>
            </a:r>
          </a:p>
        </p:txBody>
      </p:sp>
      <p:sp>
        <p:nvSpPr>
          <p:cNvPr id="11" name="TextBox 10">
            <a:extLst>
              <a:ext uri="{FF2B5EF4-FFF2-40B4-BE49-F238E27FC236}">
                <a16:creationId xmlns:a16="http://schemas.microsoft.com/office/drawing/2014/main" id="{D8436A4F-7352-4D3D-A882-D8D432D94541}"/>
              </a:ext>
            </a:extLst>
          </p:cNvPr>
          <p:cNvSpPr txBox="1"/>
          <p:nvPr/>
        </p:nvSpPr>
        <p:spPr>
          <a:xfrm>
            <a:off x="4667073" y="1364566"/>
            <a:ext cx="1726727" cy="477093"/>
          </a:xfrm>
          <a:prstGeom prst="rect">
            <a:avLst/>
          </a:prstGeom>
          <a:solidFill>
            <a:schemeClr val="accent4"/>
          </a:solidFill>
        </p:spPr>
        <p:txBody>
          <a:bodyPr wrap="square" rtlCol="0" anchor="ctr">
            <a:noAutofit/>
          </a:bodyPr>
          <a:lstStyle/>
          <a:p>
            <a:pPr algn="ctr"/>
            <a:r>
              <a:rPr lang="en-GB" sz="1200">
                <a:solidFill>
                  <a:schemeClr val="bg1"/>
                </a:solidFill>
              </a:rPr>
              <a:t>Transformation</a:t>
            </a:r>
          </a:p>
        </p:txBody>
      </p:sp>
      <p:sp>
        <p:nvSpPr>
          <p:cNvPr id="12" name="TextBox 11">
            <a:extLst>
              <a:ext uri="{FF2B5EF4-FFF2-40B4-BE49-F238E27FC236}">
                <a16:creationId xmlns:a16="http://schemas.microsoft.com/office/drawing/2014/main" id="{86C1C05C-6318-42AF-9E95-8A95B7873184}"/>
              </a:ext>
            </a:extLst>
          </p:cNvPr>
          <p:cNvSpPr txBox="1"/>
          <p:nvPr/>
        </p:nvSpPr>
        <p:spPr>
          <a:xfrm>
            <a:off x="6581508" y="1364565"/>
            <a:ext cx="1726727" cy="477093"/>
          </a:xfrm>
          <a:prstGeom prst="rect">
            <a:avLst/>
          </a:prstGeom>
          <a:solidFill>
            <a:schemeClr val="accent4"/>
          </a:solidFill>
        </p:spPr>
        <p:txBody>
          <a:bodyPr wrap="square" rtlCol="0" anchor="ctr">
            <a:noAutofit/>
          </a:bodyPr>
          <a:lstStyle/>
          <a:p>
            <a:pPr algn="ctr"/>
            <a:r>
              <a:rPr lang="en-GB" sz="1200">
                <a:solidFill>
                  <a:schemeClr val="bg1"/>
                </a:solidFill>
              </a:rPr>
              <a:t>Recurrence</a:t>
            </a:r>
          </a:p>
        </p:txBody>
      </p:sp>
      <p:sp>
        <p:nvSpPr>
          <p:cNvPr id="13" name="TextBox 12">
            <a:extLst>
              <a:ext uri="{FF2B5EF4-FFF2-40B4-BE49-F238E27FC236}">
                <a16:creationId xmlns:a16="http://schemas.microsoft.com/office/drawing/2014/main" id="{42D17143-7718-4891-A8F9-4CB5670572B3}"/>
              </a:ext>
            </a:extLst>
          </p:cNvPr>
          <p:cNvSpPr txBox="1"/>
          <p:nvPr/>
        </p:nvSpPr>
        <p:spPr>
          <a:xfrm>
            <a:off x="838200" y="3661130"/>
            <a:ext cx="2422358" cy="477093"/>
          </a:xfrm>
          <a:prstGeom prst="rect">
            <a:avLst/>
          </a:prstGeom>
          <a:solidFill>
            <a:srgbClr val="45B1E9"/>
          </a:solidFill>
        </p:spPr>
        <p:txBody>
          <a:bodyPr wrap="square" rtlCol="0" anchor="ctr">
            <a:noAutofit/>
          </a:bodyPr>
          <a:lstStyle/>
          <a:p>
            <a:pPr algn="ctr"/>
            <a:r>
              <a:rPr lang="en-GB" sz="1200">
                <a:solidFill>
                  <a:schemeClr val="bg1"/>
                </a:solidFill>
              </a:rPr>
              <a:t>Option 1 Primary Pathway</a:t>
            </a:r>
          </a:p>
        </p:txBody>
      </p:sp>
      <p:sp>
        <p:nvSpPr>
          <p:cNvPr id="14" name="TextBox 13">
            <a:extLst>
              <a:ext uri="{FF2B5EF4-FFF2-40B4-BE49-F238E27FC236}">
                <a16:creationId xmlns:a16="http://schemas.microsoft.com/office/drawing/2014/main" id="{6A26905E-BFE9-4B80-904B-D02A627CA342}"/>
              </a:ext>
            </a:extLst>
          </p:cNvPr>
          <p:cNvSpPr txBox="1"/>
          <p:nvPr/>
        </p:nvSpPr>
        <p:spPr>
          <a:xfrm>
            <a:off x="3535946" y="4222624"/>
            <a:ext cx="2422358" cy="477093"/>
          </a:xfrm>
          <a:prstGeom prst="rect">
            <a:avLst/>
          </a:prstGeom>
          <a:solidFill>
            <a:schemeClr val="accent4"/>
          </a:solidFill>
        </p:spPr>
        <p:txBody>
          <a:bodyPr wrap="square" rtlCol="0" anchor="ctr">
            <a:noAutofit/>
          </a:bodyPr>
          <a:lstStyle/>
          <a:p>
            <a:pPr algn="ctr"/>
            <a:r>
              <a:rPr lang="en-GB" sz="1200">
                <a:solidFill>
                  <a:schemeClr val="bg1"/>
                </a:solidFill>
              </a:rPr>
              <a:t>Recurrence</a:t>
            </a:r>
          </a:p>
        </p:txBody>
      </p:sp>
      <p:sp>
        <p:nvSpPr>
          <p:cNvPr id="15" name="TextBox 14">
            <a:extLst>
              <a:ext uri="{FF2B5EF4-FFF2-40B4-BE49-F238E27FC236}">
                <a16:creationId xmlns:a16="http://schemas.microsoft.com/office/drawing/2014/main" id="{59134D7E-C464-4E49-A847-4809328FD221}"/>
              </a:ext>
            </a:extLst>
          </p:cNvPr>
          <p:cNvSpPr txBox="1"/>
          <p:nvPr/>
        </p:nvSpPr>
        <p:spPr>
          <a:xfrm>
            <a:off x="6233693" y="4222624"/>
            <a:ext cx="2422358" cy="477093"/>
          </a:xfrm>
          <a:prstGeom prst="rect">
            <a:avLst/>
          </a:prstGeom>
          <a:solidFill>
            <a:schemeClr val="accent4"/>
          </a:solidFill>
        </p:spPr>
        <p:txBody>
          <a:bodyPr wrap="square" rtlCol="0" anchor="ctr">
            <a:noAutofit/>
          </a:bodyPr>
          <a:lstStyle/>
          <a:p>
            <a:pPr algn="ctr"/>
            <a:r>
              <a:rPr lang="en-GB" sz="1200">
                <a:solidFill>
                  <a:schemeClr val="bg1"/>
                </a:solidFill>
              </a:rPr>
              <a:t>Progression</a:t>
            </a:r>
          </a:p>
        </p:txBody>
      </p:sp>
      <p:sp>
        <p:nvSpPr>
          <p:cNvPr id="16" name="TextBox 15">
            <a:extLst>
              <a:ext uri="{FF2B5EF4-FFF2-40B4-BE49-F238E27FC236}">
                <a16:creationId xmlns:a16="http://schemas.microsoft.com/office/drawing/2014/main" id="{18F65D58-4CB6-464F-A228-CF0369EAF836}"/>
              </a:ext>
            </a:extLst>
          </p:cNvPr>
          <p:cNvSpPr txBox="1"/>
          <p:nvPr/>
        </p:nvSpPr>
        <p:spPr>
          <a:xfrm>
            <a:off x="8931439" y="4222624"/>
            <a:ext cx="2422358" cy="477093"/>
          </a:xfrm>
          <a:prstGeom prst="rect">
            <a:avLst/>
          </a:prstGeom>
          <a:solidFill>
            <a:schemeClr val="accent4"/>
          </a:solidFill>
        </p:spPr>
        <p:txBody>
          <a:bodyPr wrap="square" rtlCol="0" anchor="ctr">
            <a:noAutofit/>
          </a:bodyPr>
          <a:lstStyle/>
          <a:p>
            <a:pPr algn="ctr"/>
            <a:r>
              <a:rPr lang="en-GB" sz="1200">
                <a:solidFill>
                  <a:schemeClr val="bg1"/>
                </a:solidFill>
              </a:rPr>
              <a:t>Transformation</a:t>
            </a:r>
          </a:p>
        </p:txBody>
      </p:sp>
      <p:sp>
        <p:nvSpPr>
          <p:cNvPr id="21" name="Rectangle 20">
            <a:extLst>
              <a:ext uri="{FF2B5EF4-FFF2-40B4-BE49-F238E27FC236}">
                <a16:creationId xmlns:a16="http://schemas.microsoft.com/office/drawing/2014/main" id="{EB0ED0AE-26E8-41BD-90EE-BB56BF3A4CE6}"/>
              </a:ext>
            </a:extLst>
          </p:cNvPr>
          <p:cNvSpPr/>
          <p:nvPr/>
        </p:nvSpPr>
        <p:spPr>
          <a:xfrm>
            <a:off x="838200" y="4138224"/>
            <a:ext cx="2422358" cy="1957180"/>
          </a:xfrm>
          <a:prstGeom prst="rect">
            <a:avLst/>
          </a:prstGeom>
          <a:solidFill>
            <a:schemeClr val="bg1"/>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lIns="180000" tIns="144000" rIns="198000" anchor="t"/>
          <a:lstStyle/>
          <a:p>
            <a:r>
              <a:rPr lang="en-GB" sz="800" b="1">
                <a:solidFill>
                  <a:schemeClr val="tx1"/>
                </a:solidFill>
              </a:rPr>
              <a:t>New Primary </a:t>
            </a:r>
            <a:r>
              <a:rPr lang="en-GB" sz="800">
                <a:solidFill>
                  <a:schemeClr val="tx1"/>
                </a:solidFill>
              </a:rPr>
              <a:t>– Create a new record and include diagnostic data items:</a:t>
            </a:r>
          </a:p>
          <a:p>
            <a:pPr marL="171450" indent="-171450">
              <a:buFont typeface="Arial" panose="020B0604020202020204" pitchFamily="34" charset="0"/>
              <a:buChar char="•"/>
            </a:pPr>
            <a:r>
              <a:rPr lang="en-GB" sz="800">
                <a:solidFill>
                  <a:schemeClr val="tx1"/>
                </a:solidFill>
              </a:rPr>
              <a:t>Primary ICD 10</a:t>
            </a:r>
          </a:p>
          <a:p>
            <a:pPr marL="171450" indent="-171450">
              <a:buFont typeface="Arial" panose="020B0604020202020204" pitchFamily="34" charset="0"/>
              <a:buChar char="•"/>
            </a:pPr>
            <a:r>
              <a:rPr lang="en-GB" sz="800">
                <a:solidFill>
                  <a:schemeClr val="tx1"/>
                </a:solidFill>
              </a:rPr>
              <a:t>Tumour Laterality</a:t>
            </a:r>
          </a:p>
          <a:p>
            <a:pPr marL="171450" indent="-171450">
              <a:buFont typeface="Arial" panose="020B0604020202020204" pitchFamily="34" charset="0"/>
              <a:buChar char="•"/>
            </a:pPr>
            <a:r>
              <a:rPr lang="en-GB" sz="800">
                <a:solidFill>
                  <a:schemeClr val="tx1"/>
                </a:solidFill>
              </a:rPr>
              <a:t>Primary Diagnosis date</a:t>
            </a:r>
          </a:p>
          <a:p>
            <a:r>
              <a:rPr lang="en-GB" sz="800" b="1">
                <a:solidFill>
                  <a:schemeClr val="tx1"/>
                </a:solidFill>
              </a:rPr>
              <a:t>Progression</a:t>
            </a:r>
            <a:r>
              <a:rPr lang="en-GB" sz="800">
                <a:solidFill>
                  <a:schemeClr val="tx1"/>
                </a:solidFill>
              </a:rPr>
              <a:t> – Add progression details on the existing original diagnosis:</a:t>
            </a:r>
          </a:p>
          <a:p>
            <a:pPr marL="171450" indent="-171450">
              <a:buFont typeface="Arial" panose="020B0604020202020204" pitchFamily="34" charset="0"/>
              <a:buChar char="•"/>
            </a:pPr>
            <a:r>
              <a:rPr lang="en-GB" sz="800">
                <a:solidFill>
                  <a:schemeClr val="tx1"/>
                </a:solidFill>
              </a:rPr>
              <a:t>Date of progression</a:t>
            </a:r>
          </a:p>
          <a:p>
            <a:pPr marL="171450" indent="-171450">
              <a:buFont typeface="Arial" panose="020B0604020202020204" pitchFamily="34" charset="0"/>
              <a:buChar char="•"/>
            </a:pPr>
            <a:r>
              <a:rPr lang="en-GB" sz="800">
                <a:solidFill>
                  <a:schemeClr val="tx1"/>
                </a:solidFill>
              </a:rPr>
              <a:t>Metastatic type (local regional or distant)</a:t>
            </a:r>
          </a:p>
          <a:p>
            <a:pPr marL="171450" indent="-171450">
              <a:buFont typeface="Arial" panose="020B0604020202020204" pitchFamily="34" charset="0"/>
              <a:buChar char="•"/>
            </a:pPr>
            <a:r>
              <a:rPr lang="en-GB" sz="800">
                <a:solidFill>
                  <a:schemeClr val="tx1"/>
                </a:solidFill>
              </a:rPr>
              <a:t>Metastatic site</a:t>
            </a:r>
          </a:p>
          <a:p>
            <a:r>
              <a:rPr lang="en-GB" sz="800" b="1">
                <a:solidFill>
                  <a:schemeClr val="tx1"/>
                </a:solidFill>
              </a:rPr>
              <a:t>Transformation</a:t>
            </a:r>
            <a:r>
              <a:rPr lang="en-GB" sz="800">
                <a:solidFill>
                  <a:schemeClr val="tx1"/>
                </a:solidFill>
              </a:rPr>
              <a:t> – Add transformation details on the existing original diagnosis:</a:t>
            </a:r>
          </a:p>
          <a:p>
            <a:pPr marL="171450" indent="-171450">
              <a:buFont typeface="Arial" panose="020B0604020202020204" pitchFamily="34" charset="0"/>
              <a:buChar char="•"/>
            </a:pPr>
            <a:r>
              <a:rPr lang="en-GB" sz="800">
                <a:solidFill>
                  <a:schemeClr val="tx1"/>
                </a:solidFill>
              </a:rPr>
              <a:t>Date of transformation</a:t>
            </a:r>
            <a:endParaRPr lang="en-GB" sz="1000">
              <a:solidFill>
                <a:schemeClr val="tx1"/>
              </a:solidFill>
            </a:endParaRPr>
          </a:p>
        </p:txBody>
      </p:sp>
      <p:sp>
        <p:nvSpPr>
          <p:cNvPr id="22" name="Rectangle 21">
            <a:extLst>
              <a:ext uri="{FF2B5EF4-FFF2-40B4-BE49-F238E27FC236}">
                <a16:creationId xmlns:a16="http://schemas.microsoft.com/office/drawing/2014/main" id="{B1C475BF-825F-4CCD-BF87-143B2F0F3D4C}"/>
              </a:ext>
            </a:extLst>
          </p:cNvPr>
          <p:cNvSpPr/>
          <p:nvPr/>
        </p:nvSpPr>
        <p:spPr>
          <a:xfrm>
            <a:off x="3535946" y="4699718"/>
            <a:ext cx="2422358" cy="1393392"/>
          </a:xfrm>
          <a:prstGeom prst="rect">
            <a:avLst/>
          </a:prstGeom>
          <a:solidFill>
            <a:schemeClr val="bg1"/>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lIns="180000" tIns="144000" rIns="198000" anchor="t"/>
          <a:lstStyle/>
          <a:p>
            <a:r>
              <a:rPr lang="en-GB" sz="800">
                <a:solidFill>
                  <a:schemeClr val="tx1"/>
                </a:solidFill>
              </a:rPr>
              <a:t>Create a new record for </a:t>
            </a:r>
            <a:r>
              <a:rPr lang="en-GB" sz="800" b="1">
                <a:solidFill>
                  <a:schemeClr val="tx1"/>
                </a:solidFill>
              </a:rPr>
              <a:t>recurrence</a:t>
            </a:r>
            <a:r>
              <a:rPr lang="en-GB" sz="800">
                <a:solidFill>
                  <a:schemeClr val="tx1"/>
                </a:solidFill>
              </a:rPr>
              <a:t> and include:</a:t>
            </a:r>
          </a:p>
          <a:p>
            <a:pPr marL="171450" indent="-171450">
              <a:buFont typeface="Arial" panose="020B0604020202020204" pitchFamily="34" charset="0"/>
              <a:buChar char="•"/>
            </a:pPr>
            <a:r>
              <a:rPr lang="en-GB" sz="800">
                <a:solidFill>
                  <a:schemeClr val="tx1"/>
                </a:solidFill>
              </a:rPr>
              <a:t>The date of the non-primary diagnosis</a:t>
            </a:r>
          </a:p>
          <a:p>
            <a:r>
              <a:rPr lang="en-GB" sz="800" b="1">
                <a:solidFill>
                  <a:schemeClr val="tx1"/>
                </a:solidFill>
              </a:rPr>
              <a:t>Note: this the diagnosis date of the recurrence</a:t>
            </a:r>
          </a:p>
          <a:p>
            <a:pPr marL="171450" indent="-171450">
              <a:buFont typeface="Arial" panose="020B0604020202020204" pitchFamily="34" charset="0"/>
              <a:buChar char="•"/>
            </a:pPr>
            <a:r>
              <a:rPr lang="en-GB" sz="800">
                <a:solidFill>
                  <a:schemeClr val="tx1"/>
                </a:solidFill>
              </a:rPr>
              <a:t>Original Primary ICD 10 diagnosis</a:t>
            </a:r>
          </a:p>
          <a:p>
            <a:pPr marL="171450" indent="-171450">
              <a:buFont typeface="Arial" panose="020B0604020202020204" pitchFamily="34" charset="0"/>
              <a:buChar char="•"/>
            </a:pPr>
            <a:r>
              <a:rPr lang="en-GB" sz="800">
                <a:solidFill>
                  <a:schemeClr val="tx1"/>
                </a:solidFill>
              </a:rPr>
              <a:t>Metastatic Type (local, regional or distant)</a:t>
            </a:r>
          </a:p>
          <a:p>
            <a:pPr marL="171450" indent="-171450">
              <a:buFont typeface="Arial" panose="020B0604020202020204" pitchFamily="34" charset="0"/>
              <a:buChar char="•"/>
            </a:pPr>
            <a:r>
              <a:rPr lang="en-GB" sz="800">
                <a:solidFill>
                  <a:schemeClr val="tx1"/>
                </a:solidFill>
              </a:rPr>
              <a:t>Metastatic Site</a:t>
            </a:r>
          </a:p>
        </p:txBody>
      </p:sp>
      <p:sp>
        <p:nvSpPr>
          <p:cNvPr id="24" name="Rectangle 23">
            <a:extLst>
              <a:ext uri="{FF2B5EF4-FFF2-40B4-BE49-F238E27FC236}">
                <a16:creationId xmlns:a16="http://schemas.microsoft.com/office/drawing/2014/main" id="{B2E1FE29-5695-4CF8-98F8-EAE86373021F}"/>
              </a:ext>
            </a:extLst>
          </p:cNvPr>
          <p:cNvSpPr/>
          <p:nvPr/>
        </p:nvSpPr>
        <p:spPr>
          <a:xfrm>
            <a:off x="6233694" y="4699718"/>
            <a:ext cx="2422358" cy="1393392"/>
          </a:xfrm>
          <a:prstGeom prst="rect">
            <a:avLst/>
          </a:prstGeom>
          <a:solidFill>
            <a:schemeClr val="bg1"/>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lIns="180000" tIns="144000" rIns="198000" anchor="t"/>
          <a:lstStyle/>
          <a:p>
            <a:r>
              <a:rPr lang="en-GB" sz="800">
                <a:solidFill>
                  <a:schemeClr val="tx1"/>
                </a:solidFill>
              </a:rPr>
              <a:t>Create a new record for </a:t>
            </a:r>
            <a:r>
              <a:rPr lang="en-GB" sz="800" b="1">
                <a:solidFill>
                  <a:schemeClr val="tx1"/>
                </a:solidFill>
              </a:rPr>
              <a:t>progression</a:t>
            </a:r>
            <a:r>
              <a:rPr lang="en-GB" sz="800">
                <a:solidFill>
                  <a:schemeClr val="tx1"/>
                </a:solidFill>
              </a:rPr>
              <a:t> and include:</a:t>
            </a:r>
          </a:p>
          <a:p>
            <a:pPr marL="171450" indent="-171450">
              <a:buFont typeface="Arial" panose="020B0604020202020204" pitchFamily="34" charset="0"/>
              <a:buChar char="•"/>
            </a:pPr>
            <a:r>
              <a:rPr lang="en-GB" sz="800">
                <a:solidFill>
                  <a:schemeClr val="tx1"/>
                </a:solidFill>
              </a:rPr>
              <a:t>The date of the non-primary diagnosis</a:t>
            </a:r>
          </a:p>
          <a:p>
            <a:r>
              <a:rPr lang="en-GB" sz="800" b="1">
                <a:solidFill>
                  <a:schemeClr val="tx1"/>
                </a:solidFill>
              </a:rPr>
              <a:t>Note: this the diagnosis date of the progression</a:t>
            </a:r>
          </a:p>
          <a:p>
            <a:pPr marL="171450" indent="-171450">
              <a:buFont typeface="Arial" panose="020B0604020202020204" pitchFamily="34" charset="0"/>
              <a:buChar char="•"/>
            </a:pPr>
            <a:r>
              <a:rPr lang="en-GB" sz="800">
                <a:solidFill>
                  <a:schemeClr val="tx1"/>
                </a:solidFill>
              </a:rPr>
              <a:t>Progression ICD</a:t>
            </a:r>
          </a:p>
          <a:p>
            <a:r>
              <a:rPr lang="en-GB" sz="800" b="1">
                <a:solidFill>
                  <a:schemeClr val="tx1"/>
                </a:solidFill>
              </a:rPr>
              <a:t>Note: this the ICD 10 of the original diagnosis</a:t>
            </a:r>
          </a:p>
          <a:p>
            <a:pPr marL="171450" indent="-171450">
              <a:buFont typeface="Arial" panose="020B0604020202020204" pitchFamily="34" charset="0"/>
              <a:buChar char="•"/>
            </a:pPr>
            <a:r>
              <a:rPr lang="en-GB" sz="800">
                <a:solidFill>
                  <a:schemeClr val="tx1"/>
                </a:solidFill>
              </a:rPr>
              <a:t>Metastatic Type (local, regional or distant)</a:t>
            </a:r>
          </a:p>
          <a:p>
            <a:pPr marL="171450" indent="-171450">
              <a:buFont typeface="Arial" panose="020B0604020202020204" pitchFamily="34" charset="0"/>
              <a:buChar char="•"/>
            </a:pPr>
            <a:r>
              <a:rPr lang="en-GB" sz="800">
                <a:solidFill>
                  <a:schemeClr val="tx1"/>
                </a:solidFill>
              </a:rPr>
              <a:t>Metastatic Site</a:t>
            </a:r>
          </a:p>
          <a:p>
            <a:endParaRPr lang="en-GB" sz="800">
              <a:solidFill>
                <a:schemeClr val="tx1"/>
              </a:solidFill>
            </a:endParaRPr>
          </a:p>
        </p:txBody>
      </p:sp>
      <p:sp>
        <p:nvSpPr>
          <p:cNvPr id="25" name="Rectangle 24">
            <a:extLst>
              <a:ext uri="{FF2B5EF4-FFF2-40B4-BE49-F238E27FC236}">
                <a16:creationId xmlns:a16="http://schemas.microsoft.com/office/drawing/2014/main" id="{9A373270-51B3-421F-B3A0-FE3E9C825FB0}"/>
              </a:ext>
            </a:extLst>
          </p:cNvPr>
          <p:cNvSpPr/>
          <p:nvPr/>
        </p:nvSpPr>
        <p:spPr>
          <a:xfrm>
            <a:off x="8931440" y="4699718"/>
            <a:ext cx="2422358" cy="1393392"/>
          </a:xfrm>
          <a:prstGeom prst="rect">
            <a:avLst/>
          </a:prstGeom>
          <a:solidFill>
            <a:schemeClr val="bg1"/>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lIns="180000" tIns="144000" rIns="198000" anchor="t"/>
          <a:lstStyle/>
          <a:p>
            <a:r>
              <a:rPr lang="en-GB" sz="800">
                <a:solidFill>
                  <a:schemeClr val="tx1"/>
                </a:solidFill>
              </a:rPr>
              <a:t>Create a new record for </a:t>
            </a:r>
            <a:r>
              <a:rPr lang="en-GB" sz="800" b="1">
                <a:solidFill>
                  <a:schemeClr val="tx1"/>
                </a:solidFill>
              </a:rPr>
              <a:t>transformation</a:t>
            </a:r>
            <a:r>
              <a:rPr lang="en-GB" sz="800">
                <a:solidFill>
                  <a:schemeClr val="tx1"/>
                </a:solidFill>
              </a:rPr>
              <a:t> and include:</a:t>
            </a:r>
          </a:p>
          <a:p>
            <a:pPr marL="171450" indent="-171450">
              <a:buFont typeface="Arial" panose="020B0604020202020204" pitchFamily="34" charset="0"/>
              <a:buChar char="•"/>
            </a:pPr>
            <a:r>
              <a:rPr lang="en-GB" sz="800">
                <a:solidFill>
                  <a:schemeClr val="tx1"/>
                </a:solidFill>
              </a:rPr>
              <a:t>The date of the non-primary diagnosis</a:t>
            </a:r>
          </a:p>
          <a:p>
            <a:r>
              <a:rPr lang="en-GB" sz="800" b="1">
                <a:solidFill>
                  <a:schemeClr val="tx1"/>
                </a:solidFill>
              </a:rPr>
              <a:t>Note: this the diagnosis date of the transformation</a:t>
            </a:r>
          </a:p>
          <a:p>
            <a:pPr marL="171450" indent="-171450">
              <a:buFont typeface="Arial" panose="020B0604020202020204" pitchFamily="34" charset="0"/>
              <a:buChar char="•"/>
            </a:pPr>
            <a:r>
              <a:rPr lang="en-GB" sz="800">
                <a:solidFill>
                  <a:schemeClr val="tx1"/>
                </a:solidFill>
              </a:rPr>
              <a:t>Morphology ICD 03 Transformation</a:t>
            </a:r>
          </a:p>
          <a:p>
            <a:r>
              <a:rPr lang="en-GB" sz="800">
                <a:solidFill>
                  <a:schemeClr val="tx1"/>
                </a:solidFill>
              </a:rPr>
              <a:t>OR</a:t>
            </a:r>
          </a:p>
          <a:p>
            <a:pPr marL="171450" indent="-171450">
              <a:buFont typeface="Arial" panose="020B0604020202020204" pitchFamily="34" charset="0"/>
              <a:buChar char="•"/>
            </a:pPr>
            <a:r>
              <a:rPr lang="en-GB" sz="800">
                <a:solidFill>
                  <a:schemeClr val="tx1"/>
                </a:solidFill>
              </a:rPr>
              <a:t>Morphology SNOMED transformation</a:t>
            </a:r>
          </a:p>
        </p:txBody>
      </p:sp>
      <p:sp>
        <p:nvSpPr>
          <p:cNvPr id="26" name="Diamond 25">
            <a:extLst>
              <a:ext uri="{FF2B5EF4-FFF2-40B4-BE49-F238E27FC236}">
                <a16:creationId xmlns:a16="http://schemas.microsoft.com/office/drawing/2014/main" id="{BFD03EDE-08E4-4749-B6BC-4965F69A14BE}"/>
              </a:ext>
            </a:extLst>
          </p:cNvPr>
          <p:cNvSpPr/>
          <p:nvPr/>
        </p:nvSpPr>
        <p:spPr>
          <a:xfrm>
            <a:off x="3696815" y="1926803"/>
            <a:ext cx="1738436" cy="1570555"/>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a:t>Is the original diagnosis on your system?</a:t>
            </a:r>
          </a:p>
        </p:txBody>
      </p:sp>
      <p:cxnSp>
        <p:nvCxnSpPr>
          <p:cNvPr id="28" name="Connector: Elbow 27">
            <a:extLst>
              <a:ext uri="{FF2B5EF4-FFF2-40B4-BE49-F238E27FC236}">
                <a16:creationId xmlns:a16="http://schemas.microsoft.com/office/drawing/2014/main" id="{08E63C12-BA9E-4224-B402-8A95407ABD9F}"/>
              </a:ext>
            </a:extLst>
          </p:cNvPr>
          <p:cNvCxnSpPr>
            <a:cxnSpLocks/>
            <a:stCxn id="9" idx="2"/>
          </p:cNvCxnSpPr>
          <p:nvPr/>
        </p:nvCxnSpPr>
        <p:spPr>
          <a:xfrm rot="16200000" flipH="1">
            <a:off x="3505445" y="1952215"/>
            <a:ext cx="594638" cy="373526"/>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77DDE25A-9DC4-456F-AA50-A79C90AF9F89}"/>
              </a:ext>
            </a:extLst>
          </p:cNvPr>
          <p:cNvCxnSpPr>
            <a:cxnSpLocks/>
            <a:stCxn id="8" idx="2"/>
          </p:cNvCxnSpPr>
          <p:nvPr/>
        </p:nvCxnSpPr>
        <p:spPr>
          <a:xfrm>
            <a:off x="1701565" y="1841659"/>
            <a:ext cx="0" cy="181947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136760C3-FCE3-4DB4-BB72-9E82F4980786}"/>
              </a:ext>
            </a:extLst>
          </p:cNvPr>
          <p:cNvSpPr txBox="1"/>
          <p:nvPr/>
        </p:nvSpPr>
        <p:spPr>
          <a:xfrm>
            <a:off x="3078502" y="2865584"/>
            <a:ext cx="518662" cy="477093"/>
          </a:xfrm>
          <a:prstGeom prst="rect">
            <a:avLst/>
          </a:prstGeom>
          <a:solidFill>
            <a:srgbClr val="425563"/>
          </a:solidFill>
        </p:spPr>
        <p:txBody>
          <a:bodyPr wrap="square" rtlCol="0" anchor="ctr">
            <a:noAutofit/>
          </a:bodyPr>
          <a:lstStyle/>
          <a:p>
            <a:pPr algn="ctr"/>
            <a:r>
              <a:rPr lang="en-GB" sz="1200">
                <a:solidFill>
                  <a:schemeClr val="bg1"/>
                </a:solidFill>
              </a:rPr>
              <a:t>Yes</a:t>
            </a:r>
          </a:p>
        </p:txBody>
      </p:sp>
      <p:sp>
        <p:nvSpPr>
          <p:cNvPr id="36" name="TextBox 35">
            <a:extLst>
              <a:ext uri="{FF2B5EF4-FFF2-40B4-BE49-F238E27FC236}">
                <a16:creationId xmlns:a16="http://schemas.microsoft.com/office/drawing/2014/main" id="{45A9DA9C-FF49-4DDF-8D8F-5A5F71AF8A0A}"/>
              </a:ext>
            </a:extLst>
          </p:cNvPr>
          <p:cNvSpPr txBox="1"/>
          <p:nvPr/>
        </p:nvSpPr>
        <p:spPr>
          <a:xfrm>
            <a:off x="5516175" y="2865585"/>
            <a:ext cx="518662" cy="477093"/>
          </a:xfrm>
          <a:prstGeom prst="rect">
            <a:avLst/>
          </a:prstGeom>
          <a:solidFill>
            <a:srgbClr val="425563"/>
          </a:solidFill>
        </p:spPr>
        <p:txBody>
          <a:bodyPr wrap="square" rtlCol="0" anchor="ctr">
            <a:noAutofit/>
          </a:bodyPr>
          <a:lstStyle/>
          <a:p>
            <a:pPr algn="ctr"/>
            <a:r>
              <a:rPr lang="en-GB" sz="1200">
                <a:solidFill>
                  <a:schemeClr val="bg1"/>
                </a:solidFill>
              </a:rPr>
              <a:t>No</a:t>
            </a:r>
          </a:p>
        </p:txBody>
      </p:sp>
      <p:cxnSp>
        <p:nvCxnSpPr>
          <p:cNvPr id="41" name="Straight Arrow Connector 40">
            <a:extLst>
              <a:ext uri="{FF2B5EF4-FFF2-40B4-BE49-F238E27FC236}">
                <a16:creationId xmlns:a16="http://schemas.microsoft.com/office/drawing/2014/main" id="{C723FF74-7234-4483-93EE-EAC48873318F}"/>
              </a:ext>
            </a:extLst>
          </p:cNvPr>
          <p:cNvCxnSpPr>
            <a:cxnSpLocks/>
            <a:endCxn id="43" idx="0"/>
          </p:cNvCxnSpPr>
          <p:nvPr/>
        </p:nvCxnSpPr>
        <p:spPr>
          <a:xfrm flipH="1">
            <a:off x="7444872" y="1844310"/>
            <a:ext cx="2" cy="140894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CEA1622F-948F-4D66-9A52-284AF94E2BD3}"/>
              </a:ext>
            </a:extLst>
          </p:cNvPr>
          <p:cNvSpPr txBox="1"/>
          <p:nvPr/>
        </p:nvSpPr>
        <p:spPr>
          <a:xfrm>
            <a:off x="6233693" y="3253250"/>
            <a:ext cx="2422358" cy="477093"/>
          </a:xfrm>
          <a:prstGeom prst="rect">
            <a:avLst/>
          </a:prstGeom>
          <a:solidFill>
            <a:schemeClr val="accent1"/>
          </a:solidFill>
        </p:spPr>
        <p:txBody>
          <a:bodyPr wrap="square" rtlCol="0" anchor="ctr">
            <a:noAutofit/>
          </a:bodyPr>
          <a:lstStyle/>
          <a:p>
            <a:pPr algn="ctr"/>
            <a:r>
              <a:rPr lang="en-GB" sz="1200">
                <a:solidFill>
                  <a:schemeClr val="bg1"/>
                </a:solidFill>
              </a:rPr>
              <a:t>Option 2 Non-Primary Pathway</a:t>
            </a:r>
          </a:p>
        </p:txBody>
      </p:sp>
      <p:cxnSp>
        <p:nvCxnSpPr>
          <p:cNvPr id="60" name="Connector: Elbow 59">
            <a:extLst>
              <a:ext uri="{FF2B5EF4-FFF2-40B4-BE49-F238E27FC236}">
                <a16:creationId xmlns:a16="http://schemas.microsoft.com/office/drawing/2014/main" id="{5DE3F86F-5C95-4BD3-B85F-D94F064CEBBD}"/>
              </a:ext>
            </a:extLst>
          </p:cNvPr>
          <p:cNvCxnSpPr>
            <a:cxnSpLocks/>
            <a:stCxn id="11" idx="2"/>
          </p:cNvCxnSpPr>
          <p:nvPr/>
        </p:nvCxnSpPr>
        <p:spPr>
          <a:xfrm rot="5400000">
            <a:off x="5038866" y="1944726"/>
            <a:ext cx="594638" cy="388504"/>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5" name="Connector: Elbow 64">
            <a:extLst>
              <a:ext uri="{FF2B5EF4-FFF2-40B4-BE49-F238E27FC236}">
                <a16:creationId xmlns:a16="http://schemas.microsoft.com/office/drawing/2014/main" id="{80D621C5-8FCB-428A-A1AD-1F4FE4712405}"/>
              </a:ext>
            </a:extLst>
          </p:cNvPr>
          <p:cNvCxnSpPr>
            <a:cxnSpLocks/>
            <a:stCxn id="36" idx="2"/>
            <a:endCxn id="43" idx="1"/>
          </p:cNvCxnSpPr>
          <p:nvPr/>
        </p:nvCxnSpPr>
        <p:spPr>
          <a:xfrm rot="16200000" flipH="1">
            <a:off x="5930040" y="3188143"/>
            <a:ext cx="149119" cy="458187"/>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9" name="Straight Arrow Connector 78">
            <a:extLst>
              <a:ext uri="{FF2B5EF4-FFF2-40B4-BE49-F238E27FC236}">
                <a16:creationId xmlns:a16="http://schemas.microsoft.com/office/drawing/2014/main" id="{AFEE5DDD-F647-44CA-B633-F3AA9634736D}"/>
              </a:ext>
            </a:extLst>
          </p:cNvPr>
          <p:cNvCxnSpPr>
            <a:endCxn id="36" idx="1"/>
          </p:cNvCxnSpPr>
          <p:nvPr/>
        </p:nvCxnSpPr>
        <p:spPr>
          <a:xfrm>
            <a:off x="5002924" y="3104131"/>
            <a:ext cx="513251"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0" name="Straight Arrow Connector 79">
            <a:extLst>
              <a:ext uri="{FF2B5EF4-FFF2-40B4-BE49-F238E27FC236}">
                <a16:creationId xmlns:a16="http://schemas.microsoft.com/office/drawing/2014/main" id="{77FD53D8-40A2-4D9E-9050-E9BC018322FF}"/>
              </a:ext>
            </a:extLst>
          </p:cNvPr>
          <p:cNvCxnSpPr>
            <a:cxnSpLocks/>
          </p:cNvCxnSpPr>
          <p:nvPr/>
        </p:nvCxnSpPr>
        <p:spPr>
          <a:xfrm flipH="1">
            <a:off x="3597164" y="3097199"/>
            <a:ext cx="513251"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2" name="Connector: Elbow 81">
            <a:extLst>
              <a:ext uri="{FF2B5EF4-FFF2-40B4-BE49-F238E27FC236}">
                <a16:creationId xmlns:a16="http://schemas.microsoft.com/office/drawing/2014/main" id="{DDBC3ED7-724C-4628-9711-2315999FD781}"/>
              </a:ext>
            </a:extLst>
          </p:cNvPr>
          <p:cNvCxnSpPr>
            <a:stCxn id="35" idx="1"/>
            <a:endCxn id="13" idx="0"/>
          </p:cNvCxnSpPr>
          <p:nvPr/>
        </p:nvCxnSpPr>
        <p:spPr>
          <a:xfrm rot="10800000" flipV="1">
            <a:off x="2049380" y="3104130"/>
            <a:ext cx="1029123" cy="556999"/>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4" name="Straight Arrow Connector 83">
            <a:extLst>
              <a:ext uri="{FF2B5EF4-FFF2-40B4-BE49-F238E27FC236}">
                <a16:creationId xmlns:a16="http://schemas.microsoft.com/office/drawing/2014/main" id="{508760B2-B32B-4FCC-B965-58D27E5382FA}"/>
              </a:ext>
            </a:extLst>
          </p:cNvPr>
          <p:cNvCxnSpPr>
            <a:cxnSpLocks/>
            <a:endCxn id="15" idx="0"/>
          </p:cNvCxnSpPr>
          <p:nvPr/>
        </p:nvCxnSpPr>
        <p:spPr>
          <a:xfrm>
            <a:off x="7440587" y="3756700"/>
            <a:ext cx="4285" cy="46592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6" name="Connector: Elbow 85">
            <a:extLst>
              <a:ext uri="{FF2B5EF4-FFF2-40B4-BE49-F238E27FC236}">
                <a16:creationId xmlns:a16="http://schemas.microsoft.com/office/drawing/2014/main" id="{15FF3C66-21C9-4905-9340-C09B66570F55}"/>
              </a:ext>
            </a:extLst>
          </p:cNvPr>
          <p:cNvCxnSpPr>
            <a:cxnSpLocks/>
            <a:endCxn id="14" idx="0"/>
          </p:cNvCxnSpPr>
          <p:nvPr/>
        </p:nvCxnSpPr>
        <p:spPr>
          <a:xfrm rot="10800000" flipV="1">
            <a:off x="4747125" y="3968886"/>
            <a:ext cx="2693462" cy="253737"/>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9" name="Connector: Elbow 88">
            <a:extLst>
              <a:ext uri="{FF2B5EF4-FFF2-40B4-BE49-F238E27FC236}">
                <a16:creationId xmlns:a16="http://schemas.microsoft.com/office/drawing/2014/main" id="{98F886E1-5779-4A7C-B9AA-6CAB63C07097}"/>
              </a:ext>
            </a:extLst>
          </p:cNvPr>
          <p:cNvCxnSpPr>
            <a:cxnSpLocks/>
          </p:cNvCxnSpPr>
          <p:nvPr/>
        </p:nvCxnSpPr>
        <p:spPr>
          <a:xfrm rot="10800000" flipH="1" flipV="1">
            <a:off x="7440586" y="3976335"/>
            <a:ext cx="2693462" cy="253737"/>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0" name="Audio 9">
            <a:hlinkClick r:id="" action="ppaction://media"/>
            <a:extLst>
              <a:ext uri="{FF2B5EF4-FFF2-40B4-BE49-F238E27FC236}">
                <a16:creationId xmlns:a16="http://schemas.microsoft.com/office/drawing/2014/main" id="{99BEC603-36A2-1A26-4BF0-13108EAB98AF}"/>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253741631"/>
      </p:ext>
    </p:extLst>
  </p:cSld>
  <p:clrMapOvr>
    <a:masterClrMapping/>
  </p:clrMapOvr>
  <mc:AlternateContent xmlns:mc="http://schemas.openxmlformats.org/markup-compatibility/2006" xmlns:p14="http://schemas.microsoft.com/office/powerpoint/2010/main">
    <mc:Choice Requires="p14">
      <p:transition spd="slow" p14:dur="2000" advTm="19729"/>
    </mc:Choice>
    <mc:Fallback xmlns="">
      <p:transition spd="slow" advTm="1972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592970-A08C-4F19-A81D-4EDE8A086B72}"/>
              </a:ext>
            </a:extLst>
          </p:cNvPr>
          <p:cNvSpPr>
            <a:spLocks noGrp="1"/>
          </p:cNvSpPr>
          <p:nvPr>
            <p:ph type="title"/>
          </p:nvPr>
        </p:nvSpPr>
        <p:spPr/>
        <p:txBody>
          <a:bodyPr/>
          <a:lstStyle/>
          <a:p>
            <a:r>
              <a:rPr lang="en-GB"/>
              <a:t>Recording a Diagnosis - Primary vs Non-primary</a:t>
            </a:r>
          </a:p>
        </p:txBody>
      </p:sp>
      <p:sp>
        <p:nvSpPr>
          <p:cNvPr id="4" name="Date Placeholder 3">
            <a:extLst>
              <a:ext uri="{FF2B5EF4-FFF2-40B4-BE49-F238E27FC236}">
                <a16:creationId xmlns:a16="http://schemas.microsoft.com/office/drawing/2014/main" id="{8610C70C-9118-439B-9A3C-D3A25FA92C11}"/>
              </a:ext>
            </a:extLst>
          </p:cNvPr>
          <p:cNvSpPr>
            <a:spLocks noGrp="1"/>
          </p:cNvSpPr>
          <p:nvPr>
            <p:ph type="dt" sz="half" idx="10"/>
          </p:nvPr>
        </p:nvSpPr>
        <p:spPr/>
        <p:txBody>
          <a:bodyPr/>
          <a:lstStyle/>
          <a:p>
            <a:fld id="{F0047545-05D9-4679-8C04-5ACF96FDFEB0}" type="datetime1">
              <a:rPr lang="en-GB" smtClean="0"/>
              <a:t>27/03/2025</a:t>
            </a:fld>
            <a:endParaRPr lang="en-GB"/>
          </a:p>
        </p:txBody>
      </p:sp>
      <p:sp>
        <p:nvSpPr>
          <p:cNvPr id="5" name="Footer Placeholder 4">
            <a:extLst>
              <a:ext uri="{FF2B5EF4-FFF2-40B4-BE49-F238E27FC236}">
                <a16:creationId xmlns:a16="http://schemas.microsoft.com/office/drawing/2014/main" id="{C2C00223-B574-4536-8372-0EC4955F116B}"/>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2A49C23A-0B00-43AE-A002-D414E5C27EF6}"/>
              </a:ext>
            </a:extLst>
          </p:cNvPr>
          <p:cNvSpPr>
            <a:spLocks noGrp="1"/>
          </p:cNvSpPr>
          <p:nvPr>
            <p:ph type="sldNum" sz="quarter" idx="12"/>
          </p:nvPr>
        </p:nvSpPr>
        <p:spPr/>
        <p:txBody>
          <a:bodyPr/>
          <a:lstStyle/>
          <a:p>
            <a:fld id="{B33FDC71-8906-4088-9FB1-76CBC632085F}" type="slidenum">
              <a:rPr lang="en-GB" smtClean="0"/>
              <a:t>8</a:t>
            </a:fld>
            <a:endParaRPr lang="en-GB"/>
          </a:p>
        </p:txBody>
      </p:sp>
      <p:sp>
        <p:nvSpPr>
          <p:cNvPr id="8" name="TextBox 7">
            <a:extLst>
              <a:ext uri="{FF2B5EF4-FFF2-40B4-BE49-F238E27FC236}">
                <a16:creationId xmlns:a16="http://schemas.microsoft.com/office/drawing/2014/main" id="{64B84183-018F-4F6C-8B1F-81B423188671}"/>
              </a:ext>
            </a:extLst>
          </p:cNvPr>
          <p:cNvSpPr txBox="1"/>
          <p:nvPr/>
        </p:nvSpPr>
        <p:spPr>
          <a:xfrm>
            <a:off x="838201" y="1364566"/>
            <a:ext cx="1726727" cy="477093"/>
          </a:xfrm>
          <a:prstGeom prst="rect">
            <a:avLst/>
          </a:prstGeom>
          <a:solidFill>
            <a:schemeClr val="accent4"/>
          </a:solidFill>
        </p:spPr>
        <p:txBody>
          <a:bodyPr wrap="square" rtlCol="0" anchor="ctr">
            <a:noAutofit/>
          </a:bodyPr>
          <a:lstStyle/>
          <a:p>
            <a:pPr algn="ctr"/>
            <a:r>
              <a:rPr lang="en-GB" sz="1200">
                <a:solidFill>
                  <a:schemeClr val="bg1"/>
                </a:solidFill>
              </a:rPr>
              <a:t>New Primary Diagnosis</a:t>
            </a:r>
          </a:p>
        </p:txBody>
      </p:sp>
      <p:sp>
        <p:nvSpPr>
          <p:cNvPr id="9" name="TextBox 8">
            <a:extLst>
              <a:ext uri="{FF2B5EF4-FFF2-40B4-BE49-F238E27FC236}">
                <a16:creationId xmlns:a16="http://schemas.microsoft.com/office/drawing/2014/main" id="{4253250A-B653-4B7F-81D0-13D399F0EA9F}"/>
              </a:ext>
            </a:extLst>
          </p:cNvPr>
          <p:cNvSpPr txBox="1"/>
          <p:nvPr/>
        </p:nvSpPr>
        <p:spPr>
          <a:xfrm>
            <a:off x="2752637" y="1364566"/>
            <a:ext cx="1726727" cy="477093"/>
          </a:xfrm>
          <a:prstGeom prst="rect">
            <a:avLst/>
          </a:prstGeom>
          <a:solidFill>
            <a:schemeClr val="accent4"/>
          </a:solidFill>
        </p:spPr>
        <p:txBody>
          <a:bodyPr wrap="square" rtlCol="0" anchor="ctr">
            <a:noAutofit/>
          </a:bodyPr>
          <a:lstStyle/>
          <a:p>
            <a:pPr algn="ctr"/>
            <a:r>
              <a:rPr lang="en-GB" sz="1200">
                <a:solidFill>
                  <a:schemeClr val="bg1"/>
                </a:solidFill>
              </a:rPr>
              <a:t>Progression</a:t>
            </a:r>
          </a:p>
        </p:txBody>
      </p:sp>
      <p:sp>
        <p:nvSpPr>
          <p:cNvPr id="11" name="TextBox 10">
            <a:extLst>
              <a:ext uri="{FF2B5EF4-FFF2-40B4-BE49-F238E27FC236}">
                <a16:creationId xmlns:a16="http://schemas.microsoft.com/office/drawing/2014/main" id="{D8436A4F-7352-4D3D-A882-D8D432D94541}"/>
              </a:ext>
            </a:extLst>
          </p:cNvPr>
          <p:cNvSpPr txBox="1"/>
          <p:nvPr/>
        </p:nvSpPr>
        <p:spPr>
          <a:xfrm>
            <a:off x="4667073" y="1364566"/>
            <a:ext cx="1726727" cy="477093"/>
          </a:xfrm>
          <a:prstGeom prst="rect">
            <a:avLst/>
          </a:prstGeom>
          <a:solidFill>
            <a:schemeClr val="accent4"/>
          </a:solidFill>
        </p:spPr>
        <p:txBody>
          <a:bodyPr wrap="square" rtlCol="0" anchor="ctr">
            <a:noAutofit/>
          </a:bodyPr>
          <a:lstStyle/>
          <a:p>
            <a:pPr algn="ctr"/>
            <a:r>
              <a:rPr lang="en-GB" sz="1200">
                <a:solidFill>
                  <a:schemeClr val="bg1"/>
                </a:solidFill>
              </a:rPr>
              <a:t>Transformation</a:t>
            </a:r>
          </a:p>
        </p:txBody>
      </p:sp>
      <p:sp>
        <p:nvSpPr>
          <p:cNvPr id="13" name="TextBox 12">
            <a:extLst>
              <a:ext uri="{FF2B5EF4-FFF2-40B4-BE49-F238E27FC236}">
                <a16:creationId xmlns:a16="http://schemas.microsoft.com/office/drawing/2014/main" id="{42D17143-7718-4891-A8F9-4CB5670572B3}"/>
              </a:ext>
            </a:extLst>
          </p:cNvPr>
          <p:cNvSpPr txBox="1"/>
          <p:nvPr/>
        </p:nvSpPr>
        <p:spPr>
          <a:xfrm>
            <a:off x="838200" y="3661130"/>
            <a:ext cx="2422358" cy="477093"/>
          </a:xfrm>
          <a:prstGeom prst="rect">
            <a:avLst/>
          </a:prstGeom>
          <a:solidFill>
            <a:srgbClr val="45B1E9"/>
          </a:solidFill>
        </p:spPr>
        <p:txBody>
          <a:bodyPr wrap="square" rtlCol="0" anchor="ctr">
            <a:noAutofit/>
          </a:bodyPr>
          <a:lstStyle/>
          <a:p>
            <a:pPr algn="ctr"/>
            <a:r>
              <a:rPr lang="en-GB" sz="1200">
                <a:solidFill>
                  <a:schemeClr val="bg1"/>
                </a:solidFill>
              </a:rPr>
              <a:t>Option 1 Primary Pathway</a:t>
            </a:r>
          </a:p>
        </p:txBody>
      </p:sp>
      <p:sp>
        <p:nvSpPr>
          <p:cNvPr id="21" name="Rectangle 20">
            <a:extLst>
              <a:ext uri="{FF2B5EF4-FFF2-40B4-BE49-F238E27FC236}">
                <a16:creationId xmlns:a16="http://schemas.microsoft.com/office/drawing/2014/main" id="{EB0ED0AE-26E8-41BD-90EE-BB56BF3A4CE6}"/>
              </a:ext>
            </a:extLst>
          </p:cNvPr>
          <p:cNvSpPr/>
          <p:nvPr/>
        </p:nvSpPr>
        <p:spPr>
          <a:xfrm>
            <a:off x="838200" y="4138224"/>
            <a:ext cx="2422358" cy="1957180"/>
          </a:xfrm>
          <a:prstGeom prst="rect">
            <a:avLst/>
          </a:prstGeom>
          <a:solidFill>
            <a:schemeClr val="bg1"/>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lIns="180000" tIns="144000" rIns="198000" anchor="t"/>
          <a:lstStyle/>
          <a:p>
            <a:r>
              <a:rPr lang="en-GB" sz="800" b="1">
                <a:solidFill>
                  <a:schemeClr val="tx1"/>
                </a:solidFill>
              </a:rPr>
              <a:t>New Primary </a:t>
            </a:r>
            <a:r>
              <a:rPr lang="en-GB" sz="800">
                <a:solidFill>
                  <a:schemeClr val="tx1"/>
                </a:solidFill>
              </a:rPr>
              <a:t>– Create a new record and include diagnostic data items:</a:t>
            </a:r>
          </a:p>
          <a:p>
            <a:pPr marL="171450" indent="-171450">
              <a:buFont typeface="Arial" panose="020B0604020202020204" pitchFamily="34" charset="0"/>
              <a:buChar char="•"/>
            </a:pPr>
            <a:r>
              <a:rPr lang="en-GB" sz="800">
                <a:solidFill>
                  <a:schemeClr val="tx1"/>
                </a:solidFill>
              </a:rPr>
              <a:t>Primary ICD 10</a:t>
            </a:r>
          </a:p>
          <a:p>
            <a:pPr marL="171450" indent="-171450">
              <a:buFont typeface="Arial" panose="020B0604020202020204" pitchFamily="34" charset="0"/>
              <a:buChar char="•"/>
            </a:pPr>
            <a:r>
              <a:rPr lang="en-GB" sz="800">
                <a:solidFill>
                  <a:schemeClr val="tx1"/>
                </a:solidFill>
              </a:rPr>
              <a:t>Tumour Laterality</a:t>
            </a:r>
          </a:p>
          <a:p>
            <a:pPr marL="171450" indent="-171450">
              <a:buFont typeface="Arial" panose="020B0604020202020204" pitchFamily="34" charset="0"/>
              <a:buChar char="•"/>
            </a:pPr>
            <a:r>
              <a:rPr lang="en-GB" sz="800">
                <a:solidFill>
                  <a:schemeClr val="tx1"/>
                </a:solidFill>
              </a:rPr>
              <a:t>Primary Diagnosis date</a:t>
            </a:r>
          </a:p>
          <a:p>
            <a:r>
              <a:rPr lang="en-GB" sz="800" b="1">
                <a:solidFill>
                  <a:schemeClr val="tx1"/>
                </a:solidFill>
              </a:rPr>
              <a:t>Progression</a:t>
            </a:r>
            <a:r>
              <a:rPr lang="en-GB" sz="800">
                <a:solidFill>
                  <a:schemeClr val="tx1"/>
                </a:solidFill>
              </a:rPr>
              <a:t> – Add progression details on the existing original diagnosis:</a:t>
            </a:r>
          </a:p>
          <a:p>
            <a:pPr marL="171450" indent="-171450">
              <a:buFont typeface="Arial" panose="020B0604020202020204" pitchFamily="34" charset="0"/>
              <a:buChar char="•"/>
            </a:pPr>
            <a:r>
              <a:rPr lang="en-GB" sz="800">
                <a:solidFill>
                  <a:schemeClr val="tx1"/>
                </a:solidFill>
              </a:rPr>
              <a:t>Date of progression</a:t>
            </a:r>
          </a:p>
          <a:p>
            <a:pPr marL="171450" indent="-171450">
              <a:buFont typeface="Arial" panose="020B0604020202020204" pitchFamily="34" charset="0"/>
              <a:buChar char="•"/>
            </a:pPr>
            <a:r>
              <a:rPr lang="en-GB" sz="800">
                <a:solidFill>
                  <a:schemeClr val="tx1"/>
                </a:solidFill>
              </a:rPr>
              <a:t>Metastatic type (local regional or distant)</a:t>
            </a:r>
          </a:p>
          <a:p>
            <a:pPr marL="171450" indent="-171450">
              <a:buFont typeface="Arial" panose="020B0604020202020204" pitchFamily="34" charset="0"/>
              <a:buChar char="•"/>
            </a:pPr>
            <a:r>
              <a:rPr lang="en-GB" sz="800">
                <a:solidFill>
                  <a:schemeClr val="tx1"/>
                </a:solidFill>
              </a:rPr>
              <a:t>Metastatic site</a:t>
            </a:r>
          </a:p>
          <a:p>
            <a:r>
              <a:rPr lang="en-GB" sz="800" b="1">
                <a:solidFill>
                  <a:schemeClr val="tx1"/>
                </a:solidFill>
              </a:rPr>
              <a:t>Transformation</a:t>
            </a:r>
            <a:r>
              <a:rPr lang="en-GB" sz="800">
                <a:solidFill>
                  <a:schemeClr val="tx1"/>
                </a:solidFill>
              </a:rPr>
              <a:t> – Add transformation details on the existing original diagnosis:</a:t>
            </a:r>
          </a:p>
          <a:p>
            <a:pPr marL="171450" indent="-171450">
              <a:buFont typeface="Arial" panose="020B0604020202020204" pitchFamily="34" charset="0"/>
              <a:buChar char="•"/>
            </a:pPr>
            <a:r>
              <a:rPr lang="en-GB" sz="800">
                <a:solidFill>
                  <a:schemeClr val="tx1"/>
                </a:solidFill>
              </a:rPr>
              <a:t>Date of transformation</a:t>
            </a:r>
            <a:endParaRPr lang="en-GB" sz="1000">
              <a:solidFill>
                <a:schemeClr val="tx1"/>
              </a:solidFill>
            </a:endParaRPr>
          </a:p>
        </p:txBody>
      </p:sp>
      <p:sp>
        <p:nvSpPr>
          <p:cNvPr id="26" name="Diamond 25">
            <a:extLst>
              <a:ext uri="{FF2B5EF4-FFF2-40B4-BE49-F238E27FC236}">
                <a16:creationId xmlns:a16="http://schemas.microsoft.com/office/drawing/2014/main" id="{BFD03EDE-08E4-4749-B6BC-4965F69A14BE}"/>
              </a:ext>
            </a:extLst>
          </p:cNvPr>
          <p:cNvSpPr/>
          <p:nvPr/>
        </p:nvSpPr>
        <p:spPr>
          <a:xfrm>
            <a:off x="3696815" y="1926803"/>
            <a:ext cx="1738436" cy="1570555"/>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a:t>Is the original diagnosis on your system?</a:t>
            </a:r>
          </a:p>
        </p:txBody>
      </p:sp>
      <p:cxnSp>
        <p:nvCxnSpPr>
          <p:cNvPr id="28" name="Connector: Elbow 27">
            <a:extLst>
              <a:ext uri="{FF2B5EF4-FFF2-40B4-BE49-F238E27FC236}">
                <a16:creationId xmlns:a16="http://schemas.microsoft.com/office/drawing/2014/main" id="{08E63C12-BA9E-4224-B402-8A95407ABD9F}"/>
              </a:ext>
            </a:extLst>
          </p:cNvPr>
          <p:cNvCxnSpPr>
            <a:cxnSpLocks/>
            <a:stCxn id="9" idx="2"/>
          </p:cNvCxnSpPr>
          <p:nvPr/>
        </p:nvCxnSpPr>
        <p:spPr>
          <a:xfrm rot="16200000" flipH="1">
            <a:off x="3505445" y="1952215"/>
            <a:ext cx="594638" cy="373526"/>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77DDE25A-9DC4-456F-AA50-A79C90AF9F89}"/>
              </a:ext>
            </a:extLst>
          </p:cNvPr>
          <p:cNvCxnSpPr>
            <a:cxnSpLocks/>
            <a:stCxn id="8" idx="2"/>
          </p:cNvCxnSpPr>
          <p:nvPr/>
        </p:nvCxnSpPr>
        <p:spPr>
          <a:xfrm>
            <a:off x="1701565" y="1841659"/>
            <a:ext cx="0" cy="181947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136760C3-FCE3-4DB4-BB72-9E82F4980786}"/>
              </a:ext>
            </a:extLst>
          </p:cNvPr>
          <p:cNvSpPr txBox="1"/>
          <p:nvPr/>
        </p:nvSpPr>
        <p:spPr>
          <a:xfrm>
            <a:off x="3078502" y="2865584"/>
            <a:ext cx="518662" cy="477093"/>
          </a:xfrm>
          <a:prstGeom prst="rect">
            <a:avLst/>
          </a:prstGeom>
          <a:solidFill>
            <a:srgbClr val="425563"/>
          </a:solidFill>
        </p:spPr>
        <p:txBody>
          <a:bodyPr wrap="square" rtlCol="0" anchor="ctr">
            <a:noAutofit/>
          </a:bodyPr>
          <a:lstStyle/>
          <a:p>
            <a:pPr algn="ctr"/>
            <a:r>
              <a:rPr lang="en-GB" sz="1200">
                <a:solidFill>
                  <a:schemeClr val="bg1"/>
                </a:solidFill>
              </a:rPr>
              <a:t>Yes</a:t>
            </a:r>
          </a:p>
        </p:txBody>
      </p:sp>
      <p:sp>
        <p:nvSpPr>
          <p:cNvPr id="36" name="TextBox 35">
            <a:extLst>
              <a:ext uri="{FF2B5EF4-FFF2-40B4-BE49-F238E27FC236}">
                <a16:creationId xmlns:a16="http://schemas.microsoft.com/office/drawing/2014/main" id="{45A9DA9C-FF49-4DDF-8D8F-5A5F71AF8A0A}"/>
              </a:ext>
            </a:extLst>
          </p:cNvPr>
          <p:cNvSpPr txBox="1"/>
          <p:nvPr/>
        </p:nvSpPr>
        <p:spPr>
          <a:xfrm>
            <a:off x="5516175" y="2865585"/>
            <a:ext cx="518662" cy="477093"/>
          </a:xfrm>
          <a:prstGeom prst="rect">
            <a:avLst/>
          </a:prstGeom>
          <a:solidFill>
            <a:srgbClr val="425563"/>
          </a:solidFill>
        </p:spPr>
        <p:txBody>
          <a:bodyPr wrap="square" rtlCol="0" anchor="ctr">
            <a:noAutofit/>
          </a:bodyPr>
          <a:lstStyle/>
          <a:p>
            <a:pPr algn="ctr"/>
            <a:r>
              <a:rPr lang="en-GB" sz="1200">
                <a:solidFill>
                  <a:schemeClr val="bg1"/>
                </a:solidFill>
              </a:rPr>
              <a:t>No</a:t>
            </a:r>
          </a:p>
        </p:txBody>
      </p:sp>
      <p:sp>
        <p:nvSpPr>
          <p:cNvPr id="43" name="TextBox 42">
            <a:extLst>
              <a:ext uri="{FF2B5EF4-FFF2-40B4-BE49-F238E27FC236}">
                <a16:creationId xmlns:a16="http://schemas.microsoft.com/office/drawing/2014/main" id="{CEA1622F-948F-4D66-9A52-284AF94E2BD3}"/>
              </a:ext>
            </a:extLst>
          </p:cNvPr>
          <p:cNvSpPr txBox="1"/>
          <p:nvPr/>
        </p:nvSpPr>
        <p:spPr>
          <a:xfrm>
            <a:off x="6233693" y="3253250"/>
            <a:ext cx="2422358" cy="477093"/>
          </a:xfrm>
          <a:prstGeom prst="rect">
            <a:avLst/>
          </a:prstGeom>
          <a:solidFill>
            <a:schemeClr val="accent1"/>
          </a:solidFill>
        </p:spPr>
        <p:txBody>
          <a:bodyPr wrap="square" rtlCol="0" anchor="ctr">
            <a:noAutofit/>
          </a:bodyPr>
          <a:lstStyle/>
          <a:p>
            <a:pPr algn="ctr"/>
            <a:r>
              <a:rPr lang="en-GB" sz="1200">
                <a:solidFill>
                  <a:schemeClr val="bg1"/>
                </a:solidFill>
              </a:rPr>
              <a:t>Option 2 Non-Primary Pathway</a:t>
            </a:r>
          </a:p>
        </p:txBody>
      </p:sp>
      <p:cxnSp>
        <p:nvCxnSpPr>
          <p:cNvPr id="60" name="Connector: Elbow 59">
            <a:extLst>
              <a:ext uri="{FF2B5EF4-FFF2-40B4-BE49-F238E27FC236}">
                <a16:creationId xmlns:a16="http://schemas.microsoft.com/office/drawing/2014/main" id="{5DE3F86F-5C95-4BD3-B85F-D94F064CEBBD}"/>
              </a:ext>
            </a:extLst>
          </p:cNvPr>
          <p:cNvCxnSpPr>
            <a:cxnSpLocks/>
            <a:stCxn id="11" idx="2"/>
          </p:cNvCxnSpPr>
          <p:nvPr/>
        </p:nvCxnSpPr>
        <p:spPr>
          <a:xfrm rot="5400000">
            <a:off x="5038866" y="1944726"/>
            <a:ext cx="594638" cy="388504"/>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5" name="Connector: Elbow 64">
            <a:extLst>
              <a:ext uri="{FF2B5EF4-FFF2-40B4-BE49-F238E27FC236}">
                <a16:creationId xmlns:a16="http://schemas.microsoft.com/office/drawing/2014/main" id="{80D621C5-8FCB-428A-A1AD-1F4FE4712405}"/>
              </a:ext>
            </a:extLst>
          </p:cNvPr>
          <p:cNvCxnSpPr>
            <a:cxnSpLocks/>
            <a:stCxn id="36" idx="2"/>
            <a:endCxn id="43" idx="1"/>
          </p:cNvCxnSpPr>
          <p:nvPr/>
        </p:nvCxnSpPr>
        <p:spPr>
          <a:xfrm rot="16200000" flipH="1">
            <a:off x="5930040" y="3188143"/>
            <a:ext cx="149119" cy="458187"/>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9" name="Straight Arrow Connector 78">
            <a:extLst>
              <a:ext uri="{FF2B5EF4-FFF2-40B4-BE49-F238E27FC236}">
                <a16:creationId xmlns:a16="http://schemas.microsoft.com/office/drawing/2014/main" id="{AFEE5DDD-F647-44CA-B633-F3AA9634736D}"/>
              </a:ext>
            </a:extLst>
          </p:cNvPr>
          <p:cNvCxnSpPr>
            <a:endCxn id="36" idx="1"/>
          </p:cNvCxnSpPr>
          <p:nvPr/>
        </p:nvCxnSpPr>
        <p:spPr>
          <a:xfrm>
            <a:off x="5002924" y="3104131"/>
            <a:ext cx="513251"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0" name="Straight Arrow Connector 79">
            <a:extLst>
              <a:ext uri="{FF2B5EF4-FFF2-40B4-BE49-F238E27FC236}">
                <a16:creationId xmlns:a16="http://schemas.microsoft.com/office/drawing/2014/main" id="{77FD53D8-40A2-4D9E-9050-E9BC018322FF}"/>
              </a:ext>
            </a:extLst>
          </p:cNvPr>
          <p:cNvCxnSpPr>
            <a:cxnSpLocks/>
          </p:cNvCxnSpPr>
          <p:nvPr/>
        </p:nvCxnSpPr>
        <p:spPr>
          <a:xfrm flipH="1">
            <a:off x="3597164" y="3097199"/>
            <a:ext cx="513251"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2" name="Connector: Elbow 81">
            <a:extLst>
              <a:ext uri="{FF2B5EF4-FFF2-40B4-BE49-F238E27FC236}">
                <a16:creationId xmlns:a16="http://schemas.microsoft.com/office/drawing/2014/main" id="{DDBC3ED7-724C-4628-9711-2315999FD781}"/>
              </a:ext>
            </a:extLst>
          </p:cNvPr>
          <p:cNvCxnSpPr>
            <a:stCxn id="35" idx="1"/>
            <a:endCxn id="13" idx="0"/>
          </p:cNvCxnSpPr>
          <p:nvPr/>
        </p:nvCxnSpPr>
        <p:spPr>
          <a:xfrm rot="10800000" flipV="1">
            <a:off x="2049380" y="3104130"/>
            <a:ext cx="1029123" cy="556999"/>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4" name="Oval 33">
            <a:extLst>
              <a:ext uri="{FF2B5EF4-FFF2-40B4-BE49-F238E27FC236}">
                <a16:creationId xmlns:a16="http://schemas.microsoft.com/office/drawing/2014/main" id="{B8435ED5-444F-486A-923C-29D1401E7057}"/>
              </a:ext>
            </a:extLst>
          </p:cNvPr>
          <p:cNvSpPr/>
          <p:nvPr/>
        </p:nvSpPr>
        <p:spPr>
          <a:xfrm rot="5400000">
            <a:off x="1210664" y="3932890"/>
            <a:ext cx="1677423" cy="2837983"/>
          </a:xfrm>
          <a:prstGeom prst="ellipse">
            <a:avLst/>
          </a:prstGeom>
          <a:noFill/>
          <a:ln w="38100">
            <a:solidFill>
              <a:srgbClr val="4255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Oval 36">
            <a:extLst>
              <a:ext uri="{FF2B5EF4-FFF2-40B4-BE49-F238E27FC236}">
                <a16:creationId xmlns:a16="http://schemas.microsoft.com/office/drawing/2014/main" id="{918F742E-D75D-4A81-B0BF-142166427B52}"/>
              </a:ext>
            </a:extLst>
          </p:cNvPr>
          <p:cNvSpPr/>
          <p:nvPr/>
        </p:nvSpPr>
        <p:spPr>
          <a:xfrm rot="3138181">
            <a:off x="3316834" y="1437122"/>
            <a:ext cx="1759089" cy="2953924"/>
          </a:xfrm>
          <a:prstGeom prst="ellipse">
            <a:avLst/>
          </a:prstGeom>
          <a:noFill/>
          <a:ln w="38100">
            <a:solidFill>
              <a:srgbClr val="4255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Audio 9">
            <a:hlinkClick r:id="" action="ppaction://media"/>
            <a:extLst>
              <a:ext uri="{FF2B5EF4-FFF2-40B4-BE49-F238E27FC236}">
                <a16:creationId xmlns:a16="http://schemas.microsoft.com/office/drawing/2014/main" id="{300A134F-2DFC-28A1-8FD4-343710708B32}"/>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954914641"/>
      </p:ext>
    </p:extLst>
  </p:cSld>
  <p:clrMapOvr>
    <a:masterClrMapping/>
  </p:clrMapOvr>
  <mc:AlternateContent xmlns:mc="http://schemas.openxmlformats.org/markup-compatibility/2006" xmlns:p14="http://schemas.microsoft.com/office/powerpoint/2010/main">
    <mc:Choice Requires="p14">
      <p:transition spd="slow" p14:dur="2000" advTm="18297"/>
    </mc:Choice>
    <mc:Fallback xmlns="">
      <p:transition spd="slow" advTm="1829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592970-A08C-4F19-A81D-4EDE8A086B72}"/>
              </a:ext>
            </a:extLst>
          </p:cNvPr>
          <p:cNvSpPr>
            <a:spLocks noGrp="1"/>
          </p:cNvSpPr>
          <p:nvPr>
            <p:ph type="title"/>
          </p:nvPr>
        </p:nvSpPr>
        <p:spPr/>
        <p:txBody>
          <a:bodyPr/>
          <a:lstStyle/>
          <a:p>
            <a:r>
              <a:rPr lang="en-GB"/>
              <a:t>Recording a Diagnosis - Primary vs Non-primary</a:t>
            </a:r>
          </a:p>
        </p:txBody>
      </p:sp>
      <p:sp>
        <p:nvSpPr>
          <p:cNvPr id="4" name="Date Placeholder 3">
            <a:extLst>
              <a:ext uri="{FF2B5EF4-FFF2-40B4-BE49-F238E27FC236}">
                <a16:creationId xmlns:a16="http://schemas.microsoft.com/office/drawing/2014/main" id="{8610C70C-9118-439B-9A3C-D3A25FA92C11}"/>
              </a:ext>
            </a:extLst>
          </p:cNvPr>
          <p:cNvSpPr>
            <a:spLocks noGrp="1"/>
          </p:cNvSpPr>
          <p:nvPr>
            <p:ph type="dt" sz="half" idx="10"/>
          </p:nvPr>
        </p:nvSpPr>
        <p:spPr/>
        <p:txBody>
          <a:bodyPr/>
          <a:lstStyle/>
          <a:p>
            <a:fld id="{F0047545-05D9-4679-8C04-5ACF96FDFEB0}" type="datetime1">
              <a:rPr lang="en-GB" smtClean="0"/>
              <a:t>27/03/2025</a:t>
            </a:fld>
            <a:endParaRPr lang="en-GB"/>
          </a:p>
        </p:txBody>
      </p:sp>
      <p:sp>
        <p:nvSpPr>
          <p:cNvPr id="5" name="Footer Placeholder 4">
            <a:extLst>
              <a:ext uri="{FF2B5EF4-FFF2-40B4-BE49-F238E27FC236}">
                <a16:creationId xmlns:a16="http://schemas.microsoft.com/office/drawing/2014/main" id="{C2C00223-B574-4536-8372-0EC4955F116B}"/>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2A49C23A-0B00-43AE-A002-D414E5C27EF6}"/>
              </a:ext>
            </a:extLst>
          </p:cNvPr>
          <p:cNvSpPr>
            <a:spLocks noGrp="1"/>
          </p:cNvSpPr>
          <p:nvPr>
            <p:ph type="sldNum" sz="quarter" idx="12"/>
          </p:nvPr>
        </p:nvSpPr>
        <p:spPr/>
        <p:txBody>
          <a:bodyPr/>
          <a:lstStyle/>
          <a:p>
            <a:fld id="{B33FDC71-8906-4088-9FB1-76CBC632085F}" type="slidenum">
              <a:rPr lang="en-GB" smtClean="0"/>
              <a:t>9</a:t>
            </a:fld>
            <a:endParaRPr lang="en-GB"/>
          </a:p>
        </p:txBody>
      </p:sp>
      <p:sp>
        <p:nvSpPr>
          <p:cNvPr id="8" name="TextBox 7">
            <a:extLst>
              <a:ext uri="{FF2B5EF4-FFF2-40B4-BE49-F238E27FC236}">
                <a16:creationId xmlns:a16="http://schemas.microsoft.com/office/drawing/2014/main" id="{64B84183-018F-4F6C-8B1F-81B423188671}"/>
              </a:ext>
            </a:extLst>
          </p:cNvPr>
          <p:cNvSpPr txBox="1"/>
          <p:nvPr/>
        </p:nvSpPr>
        <p:spPr>
          <a:xfrm>
            <a:off x="838201" y="1364566"/>
            <a:ext cx="1726727" cy="477093"/>
          </a:xfrm>
          <a:prstGeom prst="rect">
            <a:avLst/>
          </a:prstGeom>
          <a:solidFill>
            <a:schemeClr val="accent4"/>
          </a:solidFill>
        </p:spPr>
        <p:txBody>
          <a:bodyPr wrap="square" rtlCol="0" anchor="ctr">
            <a:noAutofit/>
          </a:bodyPr>
          <a:lstStyle/>
          <a:p>
            <a:pPr algn="ctr"/>
            <a:r>
              <a:rPr lang="en-GB" sz="1200">
                <a:solidFill>
                  <a:schemeClr val="bg1"/>
                </a:solidFill>
              </a:rPr>
              <a:t>New Primary Diagnosis</a:t>
            </a:r>
          </a:p>
        </p:txBody>
      </p:sp>
      <p:sp>
        <p:nvSpPr>
          <p:cNvPr id="9" name="TextBox 8">
            <a:extLst>
              <a:ext uri="{FF2B5EF4-FFF2-40B4-BE49-F238E27FC236}">
                <a16:creationId xmlns:a16="http://schemas.microsoft.com/office/drawing/2014/main" id="{4253250A-B653-4B7F-81D0-13D399F0EA9F}"/>
              </a:ext>
            </a:extLst>
          </p:cNvPr>
          <p:cNvSpPr txBox="1"/>
          <p:nvPr/>
        </p:nvSpPr>
        <p:spPr>
          <a:xfrm>
            <a:off x="2752637" y="1364566"/>
            <a:ext cx="1726727" cy="477093"/>
          </a:xfrm>
          <a:prstGeom prst="rect">
            <a:avLst/>
          </a:prstGeom>
          <a:solidFill>
            <a:schemeClr val="accent4"/>
          </a:solidFill>
        </p:spPr>
        <p:txBody>
          <a:bodyPr wrap="square" rtlCol="0" anchor="ctr">
            <a:noAutofit/>
          </a:bodyPr>
          <a:lstStyle/>
          <a:p>
            <a:pPr algn="ctr"/>
            <a:r>
              <a:rPr lang="en-GB" sz="1200">
                <a:solidFill>
                  <a:schemeClr val="bg1"/>
                </a:solidFill>
              </a:rPr>
              <a:t>Progression</a:t>
            </a:r>
          </a:p>
        </p:txBody>
      </p:sp>
      <p:sp>
        <p:nvSpPr>
          <p:cNvPr id="11" name="TextBox 10">
            <a:extLst>
              <a:ext uri="{FF2B5EF4-FFF2-40B4-BE49-F238E27FC236}">
                <a16:creationId xmlns:a16="http://schemas.microsoft.com/office/drawing/2014/main" id="{D8436A4F-7352-4D3D-A882-D8D432D94541}"/>
              </a:ext>
            </a:extLst>
          </p:cNvPr>
          <p:cNvSpPr txBox="1"/>
          <p:nvPr/>
        </p:nvSpPr>
        <p:spPr>
          <a:xfrm>
            <a:off x="4667073" y="1364566"/>
            <a:ext cx="1726727" cy="477093"/>
          </a:xfrm>
          <a:prstGeom prst="rect">
            <a:avLst/>
          </a:prstGeom>
          <a:solidFill>
            <a:schemeClr val="accent4"/>
          </a:solidFill>
        </p:spPr>
        <p:txBody>
          <a:bodyPr wrap="square" rtlCol="0" anchor="ctr">
            <a:noAutofit/>
          </a:bodyPr>
          <a:lstStyle/>
          <a:p>
            <a:pPr algn="ctr"/>
            <a:r>
              <a:rPr lang="en-GB" sz="1200">
                <a:solidFill>
                  <a:schemeClr val="bg1"/>
                </a:solidFill>
              </a:rPr>
              <a:t>Transformation</a:t>
            </a:r>
          </a:p>
        </p:txBody>
      </p:sp>
      <p:sp>
        <p:nvSpPr>
          <p:cNvPr id="13" name="TextBox 12">
            <a:extLst>
              <a:ext uri="{FF2B5EF4-FFF2-40B4-BE49-F238E27FC236}">
                <a16:creationId xmlns:a16="http://schemas.microsoft.com/office/drawing/2014/main" id="{42D17143-7718-4891-A8F9-4CB5670572B3}"/>
              </a:ext>
            </a:extLst>
          </p:cNvPr>
          <p:cNvSpPr txBox="1"/>
          <p:nvPr/>
        </p:nvSpPr>
        <p:spPr>
          <a:xfrm>
            <a:off x="838200" y="3661130"/>
            <a:ext cx="2422358" cy="477093"/>
          </a:xfrm>
          <a:prstGeom prst="rect">
            <a:avLst/>
          </a:prstGeom>
          <a:solidFill>
            <a:srgbClr val="45B1E9"/>
          </a:solidFill>
        </p:spPr>
        <p:txBody>
          <a:bodyPr wrap="square" rtlCol="0" anchor="ctr">
            <a:noAutofit/>
          </a:bodyPr>
          <a:lstStyle/>
          <a:p>
            <a:pPr algn="ctr"/>
            <a:r>
              <a:rPr lang="en-GB" sz="1200">
                <a:solidFill>
                  <a:schemeClr val="bg1"/>
                </a:solidFill>
              </a:rPr>
              <a:t>Option 1 Primary Pathway</a:t>
            </a:r>
          </a:p>
        </p:txBody>
      </p:sp>
      <p:sp>
        <p:nvSpPr>
          <p:cNvPr id="15" name="TextBox 14">
            <a:extLst>
              <a:ext uri="{FF2B5EF4-FFF2-40B4-BE49-F238E27FC236}">
                <a16:creationId xmlns:a16="http://schemas.microsoft.com/office/drawing/2014/main" id="{59134D7E-C464-4E49-A847-4809328FD221}"/>
              </a:ext>
            </a:extLst>
          </p:cNvPr>
          <p:cNvSpPr txBox="1"/>
          <p:nvPr/>
        </p:nvSpPr>
        <p:spPr>
          <a:xfrm>
            <a:off x="6233693" y="4222624"/>
            <a:ext cx="2422358" cy="477093"/>
          </a:xfrm>
          <a:prstGeom prst="rect">
            <a:avLst/>
          </a:prstGeom>
          <a:solidFill>
            <a:schemeClr val="accent4"/>
          </a:solidFill>
        </p:spPr>
        <p:txBody>
          <a:bodyPr wrap="square" rtlCol="0" anchor="ctr">
            <a:noAutofit/>
          </a:bodyPr>
          <a:lstStyle/>
          <a:p>
            <a:pPr algn="ctr"/>
            <a:r>
              <a:rPr lang="en-GB" sz="1200">
                <a:solidFill>
                  <a:schemeClr val="bg1"/>
                </a:solidFill>
              </a:rPr>
              <a:t>Progression</a:t>
            </a:r>
          </a:p>
        </p:txBody>
      </p:sp>
      <p:sp>
        <p:nvSpPr>
          <p:cNvPr id="21" name="Rectangle 20">
            <a:extLst>
              <a:ext uri="{FF2B5EF4-FFF2-40B4-BE49-F238E27FC236}">
                <a16:creationId xmlns:a16="http://schemas.microsoft.com/office/drawing/2014/main" id="{EB0ED0AE-26E8-41BD-90EE-BB56BF3A4CE6}"/>
              </a:ext>
            </a:extLst>
          </p:cNvPr>
          <p:cNvSpPr/>
          <p:nvPr/>
        </p:nvSpPr>
        <p:spPr>
          <a:xfrm>
            <a:off x="838200" y="4138224"/>
            <a:ext cx="2422358" cy="1957180"/>
          </a:xfrm>
          <a:prstGeom prst="rect">
            <a:avLst/>
          </a:prstGeom>
          <a:solidFill>
            <a:schemeClr val="bg1"/>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lIns="180000" tIns="144000" rIns="198000" anchor="t"/>
          <a:lstStyle/>
          <a:p>
            <a:r>
              <a:rPr lang="en-GB" sz="800" b="1">
                <a:solidFill>
                  <a:schemeClr val="tx1"/>
                </a:solidFill>
              </a:rPr>
              <a:t>New Primary </a:t>
            </a:r>
            <a:r>
              <a:rPr lang="en-GB" sz="800">
                <a:solidFill>
                  <a:schemeClr val="tx1"/>
                </a:solidFill>
              </a:rPr>
              <a:t>– Create a new record and include diagnostic data items:</a:t>
            </a:r>
          </a:p>
          <a:p>
            <a:pPr marL="171450" indent="-171450">
              <a:buFont typeface="Arial" panose="020B0604020202020204" pitchFamily="34" charset="0"/>
              <a:buChar char="•"/>
            </a:pPr>
            <a:r>
              <a:rPr lang="en-GB" sz="800">
                <a:solidFill>
                  <a:schemeClr val="tx1"/>
                </a:solidFill>
              </a:rPr>
              <a:t>Primary ICD 10</a:t>
            </a:r>
          </a:p>
          <a:p>
            <a:pPr marL="171450" indent="-171450">
              <a:buFont typeface="Arial" panose="020B0604020202020204" pitchFamily="34" charset="0"/>
              <a:buChar char="•"/>
            </a:pPr>
            <a:r>
              <a:rPr lang="en-GB" sz="800">
                <a:solidFill>
                  <a:schemeClr val="tx1"/>
                </a:solidFill>
              </a:rPr>
              <a:t>Tumour Laterality</a:t>
            </a:r>
          </a:p>
          <a:p>
            <a:pPr marL="171450" indent="-171450">
              <a:buFont typeface="Arial" panose="020B0604020202020204" pitchFamily="34" charset="0"/>
              <a:buChar char="•"/>
            </a:pPr>
            <a:r>
              <a:rPr lang="en-GB" sz="800">
                <a:solidFill>
                  <a:schemeClr val="tx1"/>
                </a:solidFill>
              </a:rPr>
              <a:t>Primary Diagnosis date</a:t>
            </a:r>
          </a:p>
          <a:p>
            <a:r>
              <a:rPr lang="en-GB" sz="800" b="1">
                <a:solidFill>
                  <a:schemeClr val="tx1"/>
                </a:solidFill>
              </a:rPr>
              <a:t>Progression</a:t>
            </a:r>
            <a:r>
              <a:rPr lang="en-GB" sz="800">
                <a:solidFill>
                  <a:schemeClr val="tx1"/>
                </a:solidFill>
              </a:rPr>
              <a:t> – Add progression details on the existing original diagnosis:</a:t>
            </a:r>
          </a:p>
          <a:p>
            <a:pPr marL="171450" indent="-171450">
              <a:buFont typeface="Arial" panose="020B0604020202020204" pitchFamily="34" charset="0"/>
              <a:buChar char="•"/>
            </a:pPr>
            <a:r>
              <a:rPr lang="en-GB" sz="800">
                <a:solidFill>
                  <a:schemeClr val="tx1"/>
                </a:solidFill>
              </a:rPr>
              <a:t>Date of progression</a:t>
            </a:r>
          </a:p>
          <a:p>
            <a:pPr marL="171450" indent="-171450">
              <a:buFont typeface="Arial" panose="020B0604020202020204" pitchFamily="34" charset="0"/>
              <a:buChar char="•"/>
            </a:pPr>
            <a:r>
              <a:rPr lang="en-GB" sz="800">
                <a:solidFill>
                  <a:schemeClr val="tx1"/>
                </a:solidFill>
              </a:rPr>
              <a:t>Metastatic type (local regional or distant)</a:t>
            </a:r>
          </a:p>
          <a:p>
            <a:pPr marL="171450" indent="-171450">
              <a:buFont typeface="Arial" panose="020B0604020202020204" pitchFamily="34" charset="0"/>
              <a:buChar char="•"/>
            </a:pPr>
            <a:r>
              <a:rPr lang="en-GB" sz="800">
                <a:solidFill>
                  <a:schemeClr val="tx1"/>
                </a:solidFill>
              </a:rPr>
              <a:t>Metastatic site</a:t>
            </a:r>
          </a:p>
          <a:p>
            <a:r>
              <a:rPr lang="en-GB" sz="800" b="1">
                <a:solidFill>
                  <a:schemeClr val="tx1"/>
                </a:solidFill>
              </a:rPr>
              <a:t>Transformation</a:t>
            </a:r>
            <a:r>
              <a:rPr lang="en-GB" sz="800">
                <a:solidFill>
                  <a:schemeClr val="tx1"/>
                </a:solidFill>
              </a:rPr>
              <a:t> – Add transformation details on the existing original diagnosis:</a:t>
            </a:r>
          </a:p>
          <a:p>
            <a:pPr marL="171450" indent="-171450">
              <a:buFont typeface="Arial" panose="020B0604020202020204" pitchFamily="34" charset="0"/>
              <a:buChar char="•"/>
            </a:pPr>
            <a:r>
              <a:rPr lang="en-GB" sz="800">
                <a:solidFill>
                  <a:schemeClr val="tx1"/>
                </a:solidFill>
              </a:rPr>
              <a:t>Date of transformation</a:t>
            </a:r>
            <a:endParaRPr lang="en-GB" sz="1000">
              <a:solidFill>
                <a:schemeClr val="tx1"/>
              </a:solidFill>
            </a:endParaRPr>
          </a:p>
        </p:txBody>
      </p:sp>
      <p:sp>
        <p:nvSpPr>
          <p:cNvPr id="24" name="Rectangle 23">
            <a:extLst>
              <a:ext uri="{FF2B5EF4-FFF2-40B4-BE49-F238E27FC236}">
                <a16:creationId xmlns:a16="http://schemas.microsoft.com/office/drawing/2014/main" id="{B2E1FE29-5695-4CF8-98F8-EAE86373021F}"/>
              </a:ext>
            </a:extLst>
          </p:cNvPr>
          <p:cNvSpPr/>
          <p:nvPr/>
        </p:nvSpPr>
        <p:spPr>
          <a:xfrm>
            <a:off x="6233694" y="4699718"/>
            <a:ext cx="2422358" cy="1393392"/>
          </a:xfrm>
          <a:prstGeom prst="rect">
            <a:avLst/>
          </a:prstGeom>
          <a:solidFill>
            <a:schemeClr val="bg1"/>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lIns="180000" tIns="144000" rIns="198000" anchor="t"/>
          <a:lstStyle/>
          <a:p>
            <a:r>
              <a:rPr lang="en-GB" sz="800">
                <a:solidFill>
                  <a:schemeClr val="tx1"/>
                </a:solidFill>
              </a:rPr>
              <a:t>Create a new record for </a:t>
            </a:r>
            <a:r>
              <a:rPr lang="en-GB" sz="800" b="1">
                <a:solidFill>
                  <a:schemeClr val="tx1"/>
                </a:solidFill>
              </a:rPr>
              <a:t>progression</a:t>
            </a:r>
            <a:r>
              <a:rPr lang="en-GB" sz="800">
                <a:solidFill>
                  <a:schemeClr val="tx1"/>
                </a:solidFill>
              </a:rPr>
              <a:t> and include:</a:t>
            </a:r>
          </a:p>
          <a:p>
            <a:pPr marL="171450" indent="-171450">
              <a:buFont typeface="Arial" panose="020B0604020202020204" pitchFamily="34" charset="0"/>
              <a:buChar char="•"/>
            </a:pPr>
            <a:r>
              <a:rPr lang="en-GB" sz="800">
                <a:solidFill>
                  <a:schemeClr val="tx1"/>
                </a:solidFill>
              </a:rPr>
              <a:t>The date of the non-primary diagnosis</a:t>
            </a:r>
          </a:p>
          <a:p>
            <a:r>
              <a:rPr lang="en-GB" sz="800" b="1">
                <a:solidFill>
                  <a:schemeClr val="tx1"/>
                </a:solidFill>
              </a:rPr>
              <a:t>Note: this the diagnosis date of the progression</a:t>
            </a:r>
          </a:p>
          <a:p>
            <a:pPr marL="171450" indent="-171450">
              <a:buFont typeface="Arial" panose="020B0604020202020204" pitchFamily="34" charset="0"/>
              <a:buChar char="•"/>
            </a:pPr>
            <a:r>
              <a:rPr lang="en-GB" sz="800">
                <a:solidFill>
                  <a:schemeClr val="tx1"/>
                </a:solidFill>
              </a:rPr>
              <a:t>Progression ICD</a:t>
            </a:r>
          </a:p>
          <a:p>
            <a:r>
              <a:rPr lang="en-GB" sz="800" b="1">
                <a:solidFill>
                  <a:schemeClr val="tx1"/>
                </a:solidFill>
              </a:rPr>
              <a:t>Note: this the ICD 10 of the original diagnosis</a:t>
            </a:r>
          </a:p>
          <a:p>
            <a:pPr marL="171450" indent="-171450">
              <a:buFont typeface="Arial" panose="020B0604020202020204" pitchFamily="34" charset="0"/>
              <a:buChar char="•"/>
            </a:pPr>
            <a:r>
              <a:rPr lang="en-GB" sz="800">
                <a:solidFill>
                  <a:schemeClr val="tx1"/>
                </a:solidFill>
              </a:rPr>
              <a:t>Metastatic Type (local, regional or distant)</a:t>
            </a:r>
          </a:p>
          <a:p>
            <a:pPr marL="171450" indent="-171450">
              <a:buFont typeface="Arial" panose="020B0604020202020204" pitchFamily="34" charset="0"/>
              <a:buChar char="•"/>
            </a:pPr>
            <a:r>
              <a:rPr lang="en-GB" sz="800">
                <a:solidFill>
                  <a:schemeClr val="tx1"/>
                </a:solidFill>
              </a:rPr>
              <a:t>Metastatic Site</a:t>
            </a:r>
          </a:p>
          <a:p>
            <a:endParaRPr lang="en-GB" sz="800">
              <a:solidFill>
                <a:schemeClr val="tx1"/>
              </a:solidFill>
            </a:endParaRPr>
          </a:p>
        </p:txBody>
      </p:sp>
      <p:sp>
        <p:nvSpPr>
          <p:cNvPr id="26" name="Diamond 25">
            <a:extLst>
              <a:ext uri="{FF2B5EF4-FFF2-40B4-BE49-F238E27FC236}">
                <a16:creationId xmlns:a16="http://schemas.microsoft.com/office/drawing/2014/main" id="{BFD03EDE-08E4-4749-B6BC-4965F69A14BE}"/>
              </a:ext>
            </a:extLst>
          </p:cNvPr>
          <p:cNvSpPr/>
          <p:nvPr/>
        </p:nvSpPr>
        <p:spPr>
          <a:xfrm>
            <a:off x="3696815" y="1926803"/>
            <a:ext cx="1738436" cy="1570555"/>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a:t>Is the original diagnosis on your system?</a:t>
            </a:r>
          </a:p>
        </p:txBody>
      </p:sp>
      <p:cxnSp>
        <p:nvCxnSpPr>
          <p:cNvPr id="28" name="Connector: Elbow 27">
            <a:extLst>
              <a:ext uri="{FF2B5EF4-FFF2-40B4-BE49-F238E27FC236}">
                <a16:creationId xmlns:a16="http://schemas.microsoft.com/office/drawing/2014/main" id="{08E63C12-BA9E-4224-B402-8A95407ABD9F}"/>
              </a:ext>
            </a:extLst>
          </p:cNvPr>
          <p:cNvCxnSpPr>
            <a:cxnSpLocks/>
            <a:stCxn id="9" idx="2"/>
          </p:cNvCxnSpPr>
          <p:nvPr/>
        </p:nvCxnSpPr>
        <p:spPr>
          <a:xfrm rot="16200000" flipH="1">
            <a:off x="3505445" y="1952215"/>
            <a:ext cx="594638" cy="373526"/>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77DDE25A-9DC4-456F-AA50-A79C90AF9F89}"/>
              </a:ext>
            </a:extLst>
          </p:cNvPr>
          <p:cNvCxnSpPr>
            <a:cxnSpLocks/>
            <a:stCxn id="8" idx="2"/>
          </p:cNvCxnSpPr>
          <p:nvPr/>
        </p:nvCxnSpPr>
        <p:spPr>
          <a:xfrm>
            <a:off x="1701565" y="1841659"/>
            <a:ext cx="0" cy="181947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136760C3-FCE3-4DB4-BB72-9E82F4980786}"/>
              </a:ext>
            </a:extLst>
          </p:cNvPr>
          <p:cNvSpPr txBox="1"/>
          <p:nvPr/>
        </p:nvSpPr>
        <p:spPr>
          <a:xfrm>
            <a:off x="3078502" y="2865584"/>
            <a:ext cx="518662" cy="477093"/>
          </a:xfrm>
          <a:prstGeom prst="rect">
            <a:avLst/>
          </a:prstGeom>
          <a:solidFill>
            <a:srgbClr val="425563"/>
          </a:solidFill>
        </p:spPr>
        <p:txBody>
          <a:bodyPr wrap="square" rtlCol="0" anchor="ctr">
            <a:noAutofit/>
          </a:bodyPr>
          <a:lstStyle/>
          <a:p>
            <a:pPr algn="ctr"/>
            <a:r>
              <a:rPr lang="en-GB" sz="1200">
                <a:solidFill>
                  <a:schemeClr val="bg1"/>
                </a:solidFill>
              </a:rPr>
              <a:t>Yes</a:t>
            </a:r>
          </a:p>
        </p:txBody>
      </p:sp>
      <p:sp>
        <p:nvSpPr>
          <p:cNvPr id="36" name="TextBox 35">
            <a:extLst>
              <a:ext uri="{FF2B5EF4-FFF2-40B4-BE49-F238E27FC236}">
                <a16:creationId xmlns:a16="http://schemas.microsoft.com/office/drawing/2014/main" id="{45A9DA9C-FF49-4DDF-8D8F-5A5F71AF8A0A}"/>
              </a:ext>
            </a:extLst>
          </p:cNvPr>
          <p:cNvSpPr txBox="1"/>
          <p:nvPr/>
        </p:nvSpPr>
        <p:spPr>
          <a:xfrm>
            <a:off x="5516175" y="2865585"/>
            <a:ext cx="518662" cy="477093"/>
          </a:xfrm>
          <a:prstGeom prst="rect">
            <a:avLst/>
          </a:prstGeom>
          <a:solidFill>
            <a:srgbClr val="425563"/>
          </a:solidFill>
        </p:spPr>
        <p:txBody>
          <a:bodyPr wrap="square" rtlCol="0" anchor="ctr">
            <a:noAutofit/>
          </a:bodyPr>
          <a:lstStyle/>
          <a:p>
            <a:pPr algn="ctr"/>
            <a:r>
              <a:rPr lang="en-GB" sz="1200">
                <a:solidFill>
                  <a:schemeClr val="bg1"/>
                </a:solidFill>
              </a:rPr>
              <a:t>No</a:t>
            </a:r>
          </a:p>
        </p:txBody>
      </p:sp>
      <p:sp>
        <p:nvSpPr>
          <p:cNvPr id="43" name="TextBox 42">
            <a:extLst>
              <a:ext uri="{FF2B5EF4-FFF2-40B4-BE49-F238E27FC236}">
                <a16:creationId xmlns:a16="http://schemas.microsoft.com/office/drawing/2014/main" id="{CEA1622F-948F-4D66-9A52-284AF94E2BD3}"/>
              </a:ext>
            </a:extLst>
          </p:cNvPr>
          <p:cNvSpPr txBox="1"/>
          <p:nvPr/>
        </p:nvSpPr>
        <p:spPr>
          <a:xfrm>
            <a:off x="6233693" y="3253250"/>
            <a:ext cx="2422358" cy="477093"/>
          </a:xfrm>
          <a:prstGeom prst="rect">
            <a:avLst/>
          </a:prstGeom>
          <a:solidFill>
            <a:schemeClr val="accent1"/>
          </a:solidFill>
        </p:spPr>
        <p:txBody>
          <a:bodyPr wrap="square" rtlCol="0" anchor="ctr">
            <a:noAutofit/>
          </a:bodyPr>
          <a:lstStyle/>
          <a:p>
            <a:pPr algn="ctr"/>
            <a:r>
              <a:rPr lang="en-GB" sz="1200">
                <a:solidFill>
                  <a:schemeClr val="bg1"/>
                </a:solidFill>
              </a:rPr>
              <a:t>Option 2 Non-Primary Pathway</a:t>
            </a:r>
          </a:p>
        </p:txBody>
      </p:sp>
      <p:cxnSp>
        <p:nvCxnSpPr>
          <p:cNvPr id="60" name="Connector: Elbow 59">
            <a:extLst>
              <a:ext uri="{FF2B5EF4-FFF2-40B4-BE49-F238E27FC236}">
                <a16:creationId xmlns:a16="http://schemas.microsoft.com/office/drawing/2014/main" id="{5DE3F86F-5C95-4BD3-B85F-D94F064CEBBD}"/>
              </a:ext>
            </a:extLst>
          </p:cNvPr>
          <p:cNvCxnSpPr>
            <a:cxnSpLocks/>
            <a:stCxn id="11" idx="2"/>
          </p:cNvCxnSpPr>
          <p:nvPr/>
        </p:nvCxnSpPr>
        <p:spPr>
          <a:xfrm rot="5400000">
            <a:off x="5038866" y="1944726"/>
            <a:ext cx="594638" cy="388504"/>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5" name="Connector: Elbow 64">
            <a:extLst>
              <a:ext uri="{FF2B5EF4-FFF2-40B4-BE49-F238E27FC236}">
                <a16:creationId xmlns:a16="http://schemas.microsoft.com/office/drawing/2014/main" id="{80D621C5-8FCB-428A-A1AD-1F4FE4712405}"/>
              </a:ext>
            </a:extLst>
          </p:cNvPr>
          <p:cNvCxnSpPr>
            <a:cxnSpLocks/>
            <a:stCxn id="36" idx="2"/>
            <a:endCxn id="43" idx="1"/>
          </p:cNvCxnSpPr>
          <p:nvPr/>
        </p:nvCxnSpPr>
        <p:spPr>
          <a:xfrm rot="16200000" flipH="1">
            <a:off x="5930040" y="3188143"/>
            <a:ext cx="149119" cy="458187"/>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9" name="Straight Arrow Connector 78">
            <a:extLst>
              <a:ext uri="{FF2B5EF4-FFF2-40B4-BE49-F238E27FC236}">
                <a16:creationId xmlns:a16="http://schemas.microsoft.com/office/drawing/2014/main" id="{AFEE5DDD-F647-44CA-B633-F3AA9634736D}"/>
              </a:ext>
            </a:extLst>
          </p:cNvPr>
          <p:cNvCxnSpPr>
            <a:endCxn id="36" idx="1"/>
          </p:cNvCxnSpPr>
          <p:nvPr/>
        </p:nvCxnSpPr>
        <p:spPr>
          <a:xfrm>
            <a:off x="5002924" y="3104131"/>
            <a:ext cx="513251"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0" name="Straight Arrow Connector 79">
            <a:extLst>
              <a:ext uri="{FF2B5EF4-FFF2-40B4-BE49-F238E27FC236}">
                <a16:creationId xmlns:a16="http://schemas.microsoft.com/office/drawing/2014/main" id="{77FD53D8-40A2-4D9E-9050-E9BC018322FF}"/>
              </a:ext>
            </a:extLst>
          </p:cNvPr>
          <p:cNvCxnSpPr>
            <a:cxnSpLocks/>
          </p:cNvCxnSpPr>
          <p:nvPr/>
        </p:nvCxnSpPr>
        <p:spPr>
          <a:xfrm flipH="1">
            <a:off x="3597164" y="3097199"/>
            <a:ext cx="513251"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2" name="Connector: Elbow 81">
            <a:extLst>
              <a:ext uri="{FF2B5EF4-FFF2-40B4-BE49-F238E27FC236}">
                <a16:creationId xmlns:a16="http://schemas.microsoft.com/office/drawing/2014/main" id="{DDBC3ED7-724C-4628-9711-2315999FD781}"/>
              </a:ext>
            </a:extLst>
          </p:cNvPr>
          <p:cNvCxnSpPr>
            <a:stCxn id="35" idx="1"/>
            <a:endCxn id="13" idx="0"/>
          </p:cNvCxnSpPr>
          <p:nvPr/>
        </p:nvCxnSpPr>
        <p:spPr>
          <a:xfrm rot="10800000" flipV="1">
            <a:off x="2049380" y="3104130"/>
            <a:ext cx="1029123" cy="556999"/>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4" name="Straight Arrow Connector 83">
            <a:extLst>
              <a:ext uri="{FF2B5EF4-FFF2-40B4-BE49-F238E27FC236}">
                <a16:creationId xmlns:a16="http://schemas.microsoft.com/office/drawing/2014/main" id="{508760B2-B32B-4FCC-B965-58D27E5382FA}"/>
              </a:ext>
            </a:extLst>
          </p:cNvPr>
          <p:cNvCxnSpPr>
            <a:cxnSpLocks/>
            <a:endCxn id="15" idx="0"/>
          </p:cNvCxnSpPr>
          <p:nvPr/>
        </p:nvCxnSpPr>
        <p:spPr>
          <a:xfrm>
            <a:off x="7440587" y="3756700"/>
            <a:ext cx="4285" cy="46592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4" name="Oval 33">
            <a:extLst>
              <a:ext uri="{FF2B5EF4-FFF2-40B4-BE49-F238E27FC236}">
                <a16:creationId xmlns:a16="http://schemas.microsoft.com/office/drawing/2014/main" id="{B4FA7699-8488-45B3-AA97-A615640733AA}"/>
              </a:ext>
            </a:extLst>
          </p:cNvPr>
          <p:cNvSpPr/>
          <p:nvPr/>
        </p:nvSpPr>
        <p:spPr>
          <a:xfrm rot="18461819" flipH="1">
            <a:off x="4052559" y="1437122"/>
            <a:ext cx="1759089" cy="2953924"/>
          </a:xfrm>
          <a:prstGeom prst="ellipse">
            <a:avLst/>
          </a:prstGeom>
          <a:noFill/>
          <a:ln w="38100">
            <a:solidFill>
              <a:srgbClr val="4255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Oval 37">
            <a:extLst>
              <a:ext uri="{FF2B5EF4-FFF2-40B4-BE49-F238E27FC236}">
                <a16:creationId xmlns:a16="http://schemas.microsoft.com/office/drawing/2014/main" id="{5A2C819E-D29E-4170-9769-56878B56AB1F}"/>
              </a:ext>
            </a:extLst>
          </p:cNvPr>
          <p:cNvSpPr/>
          <p:nvPr/>
        </p:nvSpPr>
        <p:spPr>
          <a:xfrm rot="5400000">
            <a:off x="6483149" y="3744073"/>
            <a:ext cx="1880881" cy="2837983"/>
          </a:xfrm>
          <a:prstGeom prst="ellipse">
            <a:avLst/>
          </a:prstGeom>
          <a:noFill/>
          <a:ln w="38100">
            <a:solidFill>
              <a:srgbClr val="4255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Audio 6">
            <a:hlinkClick r:id="" action="ppaction://media"/>
            <a:extLst>
              <a:ext uri="{FF2B5EF4-FFF2-40B4-BE49-F238E27FC236}">
                <a16:creationId xmlns:a16="http://schemas.microsoft.com/office/drawing/2014/main" id="{6472B90A-78EC-97DB-F387-89619EC41225}"/>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96671970"/>
      </p:ext>
    </p:extLst>
  </p:cSld>
  <p:clrMapOvr>
    <a:masterClrMapping/>
  </p:clrMapOvr>
  <mc:AlternateContent xmlns:mc="http://schemas.openxmlformats.org/markup-compatibility/2006" xmlns:p14="http://schemas.microsoft.com/office/powerpoint/2010/main">
    <mc:Choice Requires="p14">
      <p:transition spd="slow" p14:dur="2000" advTm="30101"/>
    </mc:Choice>
    <mc:Fallback xmlns="">
      <p:transition spd="slow" advTm="3010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theme/theme1.xml><?xml version="1.0" encoding="utf-8"?>
<a:theme xmlns:a="http://schemas.openxmlformats.org/drawingml/2006/main" name="NDRS">
  <a:themeElements>
    <a:clrScheme name="NDRS NEW">
      <a:dk1>
        <a:srgbClr val="353535"/>
      </a:dk1>
      <a:lt1>
        <a:sysClr val="window" lastClr="FFFFFF"/>
      </a:lt1>
      <a:dk2>
        <a:srgbClr val="238789"/>
      </a:dk2>
      <a:lt2>
        <a:srgbClr val="DBEFF9"/>
      </a:lt2>
      <a:accent1>
        <a:srgbClr val="1C6C6E"/>
      </a:accent1>
      <a:accent2>
        <a:srgbClr val="238789"/>
      </a:accent2>
      <a:accent3>
        <a:srgbClr val="2AA8AA"/>
      </a:accent3>
      <a:accent4>
        <a:srgbClr val="3BB8BA"/>
      </a:accent4>
      <a:accent5>
        <a:srgbClr val="54CBCD"/>
      </a:accent5>
      <a:accent6>
        <a:srgbClr val="C3EEEF"/>
      </a:accent6>
      <a:hlink>
        <a:srgbClr val="2AA8AA"/>
      </a:hlink>
      <a:folHlink>
        <a:srgbClr val="238789"/>
      </a:folHlink>
    </a:clrScheme>
    <a:fontScheme name="NDRS">
      <a:majorFont>
        <a:latin typeface="Merriweather"/>
        <a:ea typeface=""/>
        <a:cs typeface=""/>
      </a:majorFont>
      <a:minorFont>
        <a:latin typeface="Arial Nova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lcf76f155ced4ddcb4097134ff3c332f xmlns="7b410ab3-33f9-46b0-a7e8-8030da7493ff">
      <Terms xmlns="http://schemas.microsoft.com/office/infopath/2007/PartnerControls"/>
    </lcf76f155ced4ddcb4097134ff3c332f>
    <MigrationWizId xmlns="7b410ab3-33f9-46b0-a7e8-8030da7493ff" xsi:nil="true"/>
    <MigrationWizIdPermissions xmlns="7b410ab3-33f9-46b0-a7e8-8030da7493ff" xsi:nil="true"/>
    <_ip_UnifiedCompliancePolicyProperties xmlns="http://schemas.microsoft.com/sharepoint/v3" xsi:nil="true"/>
    <MigrationWizIdDocumentLibraryPermissions xmlns="7b410ab3-33f9-46b0-a7e8-8030da7493ff" xsi:nil="true"/>
    <MigrationWizIdPermissionLevels xmlns="7b410ab3-33f9-46b0-a7e8-8030da7493ff" xsi:nil="true"/>
    <MigrationWizIdSecurityGroups xmlns="7b410ab3-33f9-46b0-a7e8-8030da7493ff" xsi:nil="true"/>
    <TaxCatchAll xmlns="d90b2148-dfd5-4925-bdbf-65fefdd6aea1"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29F85E8B3FABB48B90AA3860CF86BF5" ma:contentTypeVersion="19" ma:contentTypeDescription="Create a new document." ma:contentTypeScope="" ma:versionID="3035b928b70e928d4938a11b644cbec6">
  <xsd:schema xmlns:xsd="http://www.w3.org/2001/XMLSchema" xmlns:xs="http://www.w3.org/2001/XMLSchema" xmlns:p="http://schemas.microsoft.com/office/2006/metadata/properties" xmlns:ns1="http://schemas.microsoft.com/sharepoint/v3" xmlns:ns2="7b410ab3-33f9-46b0-a7e8-8030da7493ff" xmlns:ns3="d90b2148-dfd5-4925-bdbf-65fefdd6aea1" targetNamespace="http://schemas.microsoft.com/office/2006/metadata/properties" ma:root="true" ma:fieldsID="a0f8e6f0a4df77d007b5f24b5626b94d" ns1:_="" ns2:_="" ns3:_="">
    <xsd:import namespace="http://schemas.microsoft.com/sharepoint/v3"/>
    <xsd:import namespace="7b410ab3-33f9-46b0-a7e8-8030da7493ff"/>
    <xsd:import namespace="d90b2148-dfd5-4925-bdbf-65fefdd6aea1"/>
    <xsd:element name="properties">
      <xsd:complexType>
        <xsd:sequence>
          <xsd:element name="documentManagement">
            <xsd:complexType>
              <xsd:all>
                <xsd:element ref="ns2:MigrationWizId" minOccurs="0"/>
                <xsd:element ref="ns2:MigrationWizIdPermissions" minOccurs="0"/>
                <xsd:element ref="ns2:MigrationWizIdPermissionLevels" minOccurs="0"/>
                <xsd:element ref="ns2:MigrationWizIdDocumentLibraryPermissions" minOccurs="0"/>
                <xsd:element ref="ns2:MigrationWizIdSecurityGroups" minOccurs="0"/>
                <xsd:element ref="ns2:MediaServiceMetadata" minOccurs="0"/>
                <xsd:element ref="ns2:MediaServiceFastMetadata" minOccurs="0"/>
                <xsd:element ref="ns1:_ip_UnifiedCompliancePolicyProperties" minOccurs="0"/>
                <xsd:element ref="ns1:_ip_UnifiedCompliancePolicyUIAction" minOccurs="0"/>
                <xsd:element ref="ns3:SharedWithUsers" minOccurs="0"/>
                <xsd:element ref="ns3:SharedWithDetails" minOccurs="0"/>
                <xsd:element ref="ns2:MediaServiceObjectDetectorVersions" minOccurs="0"/>
                <xsd:element ref="ns2:MediaServiceSearchProperties" minOccurs="0"/>
                <xsd:element ref="ns2:lcf76f155ced4ddcb4097134ff3c332f" minOccurs="0"/>
                <xsd:element ref="ns3:TaxCatchAll"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hidden="true" ma:internalName="_ip_UnifiedCompliancePolicyProperties">
      <xsd:simpleType>
        <xsd:restriction base="dms:Note"/>
      </xsd:simpleType>
    </xsd:element>
    <xsd:element name="_ip_UnifiedCompliancePolicyUIAction" ma:index="1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b410ab3-33f9-46b0-a7e8-8030da7493ff" elementFormDefault="qualified">
    <xsd:import namespace="http://schemas.microsoft.com/office/2006/documentManagement/types"/>
    <xsd:import namespace="http://schemas.microsoft.com/office/infopath/2007/PartnerControls"/>
    <xsd:element name="MigrationWizId" ma:index="8" nillable="true" ma:displayName="MigrationWizId" ma:internalName="MigrationWizId">
      <xsd:simpleType>
        <xsd:restriction base="dms:Text"/>
      </xsd:simpleType>
    </xsd:element>
    <xsd:element name="MigrationWizIdPermissions" ma:index="9" nillable="true" ma:displayName="MigrationWizIdPermissions" ma:internalName="MigrationWizIdPermissions">
      <xsd:simpleType>
        <xsd:restriction base="dms:Text"/>
      </xsd:simpleType>
    </xsd:element>
    <xsd:element name="MigrationWizIdPermissionLevels" ma:index="10" nillable="true" ma:displayName="MigrationWizIdPermissionLevels" ma:internalName="MigrationWizIdPermissionLevels">
      <xsd:simpleType>
        <xsd:restriction base="dms:Text"/>
      </xsd:simpleType>
    </xsd:element>
    <xsd:element name="MigrationWizIdDocumentLibraryPermissions" ma:index="11" nillable="true" ma:displayName="MigrationWizIdDocumentLibraryPermissions" ma:internalName="MigrationWizIdDocumentLibraryPermissions">
      <xsd:simpleType>
        <xsd:restriction base="dms:Text"/>
      </xsd:simpleType>
    </xsd:element>
    <xsd:element name="MigrationWizIdSecurityGroups" ma:index="12" nillable="true" ma:displayName="MigrationWizIdSecurityGroups" ma:internalName="MigrationWizIdSecurityGroups">
      <xsd:simpleType>
        <xsd:restriction base="dms:Text"/>
      </xsd:simpleType>
    </xsd:element>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DateTaken" ma:index="24" nillable="true" ma:displayName="MediaServiceDateTaken" ma:hidden="true" ma:indexed="true" ma:internalName="MediaServiceDateTaken" ma:readOnly="true">
      <xsd:simpleType>
        <xsd:restriction base="dms:Text"/>
      </xsd:simpleType>
    </xsd:element>
    <xsd:element name="MediaServiceGenerationTime" ma:index="25" nillable="true" ma:displayName="MediaServiceGenerationTime" ma:hidden="true" ma:internalName="MediaServiceGenerationTime" ma:readOnly="true">
      <xsd:simpleType>
        <xsd:restriction base="dms:Text"/>
      </xsd:simpleType>
    </xsd:element>
    <xsd:element name="MediaServiceEventHashCode" ma:index="2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90b2148-dfd5-4925-bdbf-65fefdd6aea1"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7af1a5ab-8bb6-4b49-b6e6-7199d5cde894}" ma:internalName="TaxCatchAll" ma:showField="CatchAllData" ma:web="d90b2148-dfd5-4925-bdbf-65fefdd6aea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3115E95-D640-4BAD-B6D0-C554228E422B}">
  <ds:schemaRefs>
    <ds:schemaRef ds:uri="http://purl.org/dc/terms/"/>
    <ds:schemaRef ds:uri="http://purl.org/dc/dcmitype/"/>
    <ds:schemaRef ds:uri="http://schemas.microsoft.com/sharepoint/v3"/>
    <ds:schemaRef ds:uri="http://schemas.microsoft.com/office/2006/documentManagement/types"/>
    <ds:schemaRef ds:uri="http://schemas.openxmlformats.org/package/2006/metadata/core-properties"/>
    <ds:schemaRef ds:uri="http://purl.org/dc/elements/1.1/"/>
    <ds:schemaRef ds:uri="http://schemas.microsoft.com/office/2006/metadata/properties"/>
    <ds:schemaRef ds:uri="http://www.w3.org/XML/1998/namespace"/>
    <ds:schemaRef ds:uri="http://schemas.microsoft.com/office/infopath/2007/PartnerControls"/>
    <ds:schemaRef ds:uri="d90b2148-dfd5-4925-bdbf-65fefdd6aea1"/>
    <ds:schemaRef ds:uri="7b410ab3-33f9-46b0-a7e8-8030da7493ff"/>
  </ds:schemaRefs>
</ds:datastoreItem>
</file>

<file path=customXml/itemProps2.xml><?xml version="1.0" encoding="utf-8"?>
<ds:datastoreItem xmlns:ds="http://schemas.openxmlformats.org/officeDocument/2006/customXml" ds:itemID="{565A63CE-8258-41F2-9C7E-12E3B412076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b410ab3-33f9-46b0-a7e8-8030da7493ff"/>
    <ds:schemaRef ds:uri="d90b2148-dfd5-4925-bdbf-65fefdd6aea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9B59703-BEB3-4287-B027-5BB68FEA649E}">
  <ds:schemaRefs>
    <ds:schemaRef ds:uri="http://schemas.microsoft.com/sharepoint/v3/contenttype/forms"/>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Office Theme</Template>
  <TotalTime>65631</TotalTime>
  <Words>3795</Words>
  <Application>Microsoft Office PowerPoint</Application>
  <PresentationFormat>Widescreen</PresentationFormat>
  <Paragraphs>561</Paragraphs>
  <Slides>30</Slides>
  <Notes>30</Notes>
  <HiddenSlides>0</HiddenSlides>
  <MMClips>30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30</vt:i4>
      </vt:variant>
    </vt:vector>
  </HeadingPairs>
  <TitlesOfParts>
    <vt:vector size="42" baseType="lpstr">
      <vt:lpstr>ＭＳ Ｐゴシック</vt:lpstr>
      <vt:lpstr>Aptos Narrow</vt:lpstr>
      <vt:lpstr>Arial</vt:lpstr>
      <vt:lpstr>Arial Nova</vt:lpstr>
      <vt:lpstr>Arial Nova Light</vt:lpstr>
      <vt:lpstr>Calibri</vt:lpstr>
      <vt:lpstr>Cambria</vt:lpstr>
      <vt:lpstr>Object Sans</vt:lpstr>
      <vt:lpstr>Roboto</vt:lpstr>
      <vt:lpstr>Segoe UI</vt:lpstr>
      <vt:lpstr>Segoe UI Semibold</vt:lpstr>
      <vt:lpstr>NDRS</vt:lpstr>
      <vt:lpstr>The National Disease Registration &amp; Analysis Service (NDRS)</vt:lpstr>
      <vt:lpstr>Background</vt:lpstr>
      <vt:lpstr>Headlines in 2024</vt:lpstr>
      <vt:lpstr>Headlines in 2024</vt:lpstr>
      <vt:lpstr>Everyone’s talking about ‘metastatic patients’</vt:lpstr>
      <vt:lpstr>Definitions of non-primary cancers</vt:lpstr>
      <vt:lpstr>Recording a Diagnosis - Primary vs Non-primary</vt:lpstr>
      <vt:lpstr>Recording a Diagnosis - Primary vs Non-primary</vt:lpstr>
      <vt:lpstr>Recording a Diagnosis - Primary vs Non-primary</vt:lpstr>
      <vt:lpstr>Recording a Diagnosis - Primary vs Non-primary</vt:lpstr>
      <vt:lpstr>Recording a Diagnosis - Primary vs Non-primary</vt:lpstr>
      <vt:lpstr>Non-Primary Dataset</vt:lpstr>
      <vt:lpstr>Non-Primary Dataset</vt:lpstr>
      <vt:lpstr>Non-primary dataset</vt:lpstr>
      <vt:lpstr>Non-primary dataset</vt:lpstr>
      <vt:lpstr>How to identify the non primary patients</vt:lpstr>
      <vt:lpstr>How to identify the non primary patients</vt:lpstr>
      <vt:lpstr>How to identify the non primary patients</vt:lpstr>
      <vt:lpstr>How to identify the non primary patients</vt:lpstr>
      <vt:lpstr>New: Cancer flag in imaging dataset DID’s</vt:lpstr>
      <vt:lpstr>How to identify the non primary patients</vt:lpstr>
      <vt:lpstr>How to identify the non primary patients</vt:lpstr>
      <vt:lpstr>How to identify the non primary patients</vt:lpstr>
      <vt:lpstr>Tools to support you – Breast and other solid tumour sites</vt:lpstr>
      <vt:lpstr>Tools to support you</vt:lpstr>
      <vt:lpstr>Tools to support you</vt:lpstr>
      <vt:lpstr>Tools to support you</vt:lpstr>
      <vt:lpstr>Tools to support you</vt:lpstr>
      <vt:lpstr>Wrapping Up</vt:lpstr>
      <vt:lpstr>Let’s change this statement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Christopher Wharton</dc:creator>
  <cp:lastModifiedBy>MOLLETT, Marianne (NHS ENGLAND - X26)</cp:lastModifiedBy>
  <cp:revision>219</cp:revision>
  <dcterms:created xsi:type="dcterms:W3CDTF">2021-02-08T11:29:00Z</dcterms:created>
  <dcterms:modified xsi:type="dcterms:W3CDTF">2025-03-27T12:51:23Z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0x010100B29F85E8B3FABB48B90AA3860CF86BF5</vt:lpwstr>
  </property>
  <property fmtid="{D5CDD505-2E9C-101B-9397-08002B2CF9AE}" pid="3" name="MediaServiceImageTags">
    <vt:lpwstr/>
  </property>
</Properties>
</file>