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1.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tags/tag2.xml" ContentType="application/vnd.openxmlformats-officedocument.presentationml.tags+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2"/>
  </p:notesMasterIdLst>
  <p:handoutMasterIdLst>
    <p:handoutMasterId r:id="rId43"/>
  </p:handoutMasterIdLst>
  <p:sldIdLst>
    <p:sldId id="272" r:id="rId5"/>
    <p:sldId id="304" r:id="rId6"/>
    <p:sldId id="619" r:id="rId7"/>
    <p:sldId id="267" r:id="rId8"/>
    <p:sldId id="273" r:id="rId9"/>
    <p:sldId id="734" r:id="rId10"/>
    <p:sldId id="801" r:id="rId11"/>
    <p:sldId id="818" r:id="rId12"/>
    <p:sldId id="802" r:id="rId13"/>
    <p:sldId id="306" r:id="rId14"/>
    <p:sldId id="815" r:id="rId15"/>
    <p:sldId id="816" r:id="rId16"/>
    <p:sldId id="311" r:id="rId17"/>
    <p:sldId id="295" r:id="rId18"/>
    <p:sldId id="266" r:id="rId19"/>
    <p:sldId id="807" r:id="rId20"/>
    <p:sldId id="808" r:id="rId21"/>
    <p:sldId id="809" r:id="rId22"/>
    <p:sldId id="810" r:id="rId23"/>
    <p:sldId id="812" r:id="rId24"/>
    <p:sldId id="811" r:id="rId25"/>
    <p:sldId id="813" r:id="rId26"/>
    <p:sldId id="814" r:id="rId27"/>
    <p:sldId id="820" r:id="rId28"/>
    <p:sldId id="654" r:id="rId29"/>
    <p:sldId id="806" r:id="rId30"/>
    <p:sldId id="649" r:id="rId31"/>
    <p:sldId id="653" r:id="rId32"/>
    <p:sldId id="819" r:id="rId33"/>
    <p:sldId id="652" r:id="rId34"/>
    <p:sldId id="821" r:id="rId35"/>
    <p:sldId id="822" r:id="rId36"/>
    <p:sldId id="660" r:id="rId37"/>
    <p:sldId id="817" r:id="rId38"/>
    <p:sldId id="792" r:id="rId39"/>
    <p:sldId id="656" r:id="rId40"/>
    <p:sldId id="724" r:id="rId4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lides" id="{D23E2767-9D92-4362-8E89-7F783E644D5C}">
          <p14:sldIdLst>
            <p14:sldId id="272"/>
            <p14:sldId id="304"/>
            <p14:sldId id="619"/>
            <p14:sldId id="267"/>
            <p14:sldId id="273"/>
            <p14:sldId id="734"/>
            <p14:sldId id="801"/>
            <p14:sldId id="818"/>
            <p14:sldId id="802"/>
            <p14:sldId id="306"/>
            <p14:sldId id="815"/>
            <p14:sldId id="816"/>
            <p14:sldId id="311"/>
            <p14:sldId id="295"/>
            <p14:sldId id="266"/>
            <p14:sldId id="807"/>
            <p14:sldId id="808"/>
            <p14:sldId id="809"/>
            <p14:sldId id="810"/>
            <p14:sldId id="812"/>
            <p14:sldId id="811"/>
            <p14:sldId id="813"/>
            <p14:sldId id="814"/>
            <p14:sldId id="820"/>
            <p14:sldId id="654"/>
            <p14:sldId id="806"/>
            <p14:sldId id="649"/>
            <p14:sldId id="653"/>
            <p14:sldId id="819"/>
            <p14:sldId id="652"/>
            <p14:sldId id="821"/>
            <p14:sldId id="822"/>
            <p14:sldId id="660"/>
            <p14:sldId id="817"/>
            <p14:sldId id="792"/>
            <p14:sldId id="656"/>
            <p14:sldId id="724"/>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8789"/>
    <a:srgbClr val="425563"/>
    <a:srgbClr val="E8F1F1"/>
    <a:srgbClr val="2AA8AA"/>
    <a:srgbClr val="329E6A"/>
    <a:srgbClr val="4CC088"/>
    <a:srgbClr val="45B1E9"/>
    <a:srgbClr val="337EC6"/>
    <a:srgbClr val="768692"/>
    <a:srgbClr val="96D8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75" autoAdjust="0"/>
    <p:restoredTop sz="79177" autoAdjust="0"/>
  </p:normalViewPr>
  <p:slideViewPr>
    <p:cSldViewPr snapToGrid="0">
      <p:cViewPr varScale="1">
        <p:scale>
          <a:sx n="84" d="100"/>
          <a:sy n="84" d="100"/>
        </p:scale>
        <p:origin x="1434" y="84"/>
      </p:cViewPr>
      <p:guideLst/>
    </p:cSldViewPr>
  </p:slideViewPr>
  <p:notesTextViewPr>
    <p:cViewPr>
      <p:scale>
        <a:sx n="3" d="2"/>
        <a:sy n="3" d="2"/>
      </p:scale>
      <p:origin x="0" y="0"/>
    </p:cViewPr>
  </p:notesTextViewPr>
  <p:notesViewPr>
    <p:cSldViewPr snapToGrid="0">
      <p:cViewPr varScale="1">
        <p:scale>
          <a:sx n="51" d="100"/>
          <a:sy n="51" d="100"/>
        </p:scale>
        <p:origin x="2692" y="2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handoutMaster" Target="handoutMasters/handoutMaster1.xml"/><Relationship Id="rId48" Type="http://schemas.microsoft.com/office/2016/11/relationships/changesInfo" Target="changesInfos/changesInfo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heme" Target="theme/theme1.xml"/><Relationship Id="rId20" Type="http://schemas.openxmlformats.org/officeDocument/2006/relationships/slide" Target="slides/slide16.xml"/><Relationship Id="rId41" Type="http://schemas.openxmlformats.org/officeDocument/2006/relationships/slide" Target="slides/slide3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LETT, Marianne (NHS ENGLAND - X26)" userId="58af0019-3a7b-47f8-8975-8ac0a0ea5bbf" providerId="ADAL" clId="{88C60FB5-E833-4289-B5D1-32514FFF16C8}"/>
    <pc:docChg chg="mod">
      <pc:chgData name="MOLLETT, Marianne (NHS ENGLAND - X26)" userId="58af0019-3a7b-47f8-8975-8ac0a0ea5bbf" providerId="ADAL" clId="{88C60FB5-E833-4289-B5D1-32514FFF16C8}" dt="2024-10-21T16:04:02.405" v="0"/>
      <pc:docMkLst>
        <pc:docMk/>
      </pc:docMkLst>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1D46D74-74FE-4A93-9077-C992DF5A459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67DC3C9A-52A2-4933-8BA9-F812C466D98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244DDD6-6ADB-4DF8-8936-1AA8F5F9F014}" type="datetimeFigureOut">
              <a:rPr lang="en-GB" smtClean="0"/>
              <a:t>21/10/2024</a:t>
            </a:fld>
            <a:endParaRPr lang="en-GB"/>
          </a:p>
        </p:txBody>
      </p:sp>
      <p:sp>
        <p:nvSpPr>
          <p:cNvPr id="4" name="Footer Placeholder 3">
            <a:extLst>
              <a:ext uri="{FF2B5EF4-FFF2-40B4-BE49-F238E27FC236}">
                <a16:creationId xmlns:a16="http://schemas.microsoft.com/office/drawing/2014/main" id="{79312E7B-AA6C-4A1B-B29D-B1798609AA6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5C6CA1CE-F3A8-43D6-95B0-EB1C00ADE83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07EB7AF-04B5-4767-8551-36D91437AD5C}" type="slidenum">
              <a:rPr lang="en-GB" smtClean="0"/>
              <a:t>‹#›</a:t>
            </a:fld>
            <a:endParaRPr lang="en-GB"/>
          </a:p>
        </p:txBody>
      </p:sp>
    </p:spTree>
    <p:extLst>
      <p:ext uri="{BB962C8B-B14F-4D97-AF65-F5344CB8AC3E}">
        <p14:creationId xmlns:p14="http://schemas.microsoft.com/office/powerpoint/2010/main" val="31589700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67EC26C-E156-4757-82E0-5A5BF7E0FCF9}" type="datetimeFigureOut">
              <a:rPr lang="en-GB" smtClean="0"/>
              <a:t>21/10/2024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7FE6B22-D62B-44D7-8888-48BB662636FB}" type="slidenum">
              <a:rPr lang="en-GB" smtClean="0"/>
              <a:t>‹#›</a:t>
            </a:fld>
            <a:endParaRPr lang="en-GB"/>
          </a:p>
        </p:txBody>
      </p:sp>
    </p:spTree>
    <p:extLst>
      <p:ext uri="{BB962C8B-B14F-4D97-AF65-F5344CB8AC3E}">
        <p14:creationId xmlns:p14="http://schemas.microsoft.com/office/powerpoint/2010/main" val="28236170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solidFill>
                  <a:schemeClr val="tx1"/>
                </a:solidFill>
              </a:rPr>
              <a:t>Welcome to this NDRS training module on COSD for Clinical Nurse Specialist teams.  This module can be paused at any time.</a:t>
            </a:r>
            <a:endParaRPr lang="en-GB" dirty="0">
              <a:solidFill>
                <a:schemeClr val="tx1"/>
              </a:solidFill>
            </a:endParaRP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a:t>
            </a:fld>
            <a:endParaRPr lang="en-GB"/>
          </a:p>
        </p:txBody>
      </p:sp>
    </p:spTree>
    <p:extLst>
      <p:ext uri="{BB962C8B-B14F-4D97-AF65-F5344CB8AC3E}">
        <p14:creationId xmlns:p14="http://schemas.microsoft.com/office/powerpoint/2010/main" val="33237881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and COSD has a broad remit, gathering data about the cancer, the patient and the service they receive.</a:t>
            </a:r>
          </a:p>
        </p:txBody>
      </p:sp>
      <p:sp>
        <p:nvSpPr>
          <p:cNvPr id="4" name="Slide Number Placeholder 3"/>
          <p:cNvSpPr>
            <a:spLocks noGrp="1"/>
          </p:cNvSpPr>
          <p:nvPr>
            <p:ph type="sldNum" sz="quarter" idx="5"/>
          </p:nvPr>
        </p:nvSpPr>
        <p:spPr/>
        <p:txBody>
          <a:bodyPr/>
          <a:lstStyle/>
          <a:p>
            <a:fld id="{67FE6B22-D62B-44D7-8888-48BB662636FB}" type="slidenum">
              <a:rPr lang="en-GB" smtClean="0"/>
              <a:t>10</a:t>
            </a:fld>
            <a:endParaRPr lang="en-GB"/>
          </a:p>
        </p:txBody>
      </p:sp>
    </p:spTree>
    <p:extLst>
      <p:ext uri="{BB962C8B-B14F-4D97-AF65-F5344CB8AC3E}">
        <p14:creationId xmlns:p14="http://schemas.microsoft.com/office/powerpoint/2010/main" val="18748637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For CNS teams, the key areas of focus in COSD are the HNA &amp; Personalised Care and Support Plan, the End of Treatment Summary and the Physical Activity Assessment</a:t>
            </a:r>
          </a:p>
        </p:txBody>
      </p:sp>
      <p:sp>
        <p:nvSpPr>
          <p:cNvPr id="4" name="Slide Number Placeholder 3"/>
          <p:cNvSpPr>
            <a:spLocks noGrp="1"/>
          </p:cNvSpPr>
          <p:nvPr>
            <p:ph type="sldNum" sz="quarter" idx="5"/>
          </p:nvPr>
        </p:nvSpPr>
        <p:spPr/>
        <p:txBody>
          <a:bodyPr/>
          <a:lstStyle/>
          <a:p>
            <a:fld id="{67FE6B22-D62B-44D7-8888-48BB662636FB}" type="slidenum">
              <a:rPr lang="en-GB" smtClean="0"/>
              <a:t>11</a:t>
            </a:fld>
            <a:endParaRPr lang="en-GB"/>
          </a:p>
        </p:txBody>
      </p:sp>
    </p:spTree>
    <p:extLst>
      <p:ext uri="{BB962C8B-B14F-4D97-AF65-F5344CB8AC3E}">
        <p14:creationId xmlns:p14="http://schemas.microsoft.com/office/powerpoint/2010/main" val="38395947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ea typeface="ＭＳ Ｐゴシック" pitchFamily="-107" charset="-128"/>
              </a:rPr>
              <a:t>Details on this key data for CNS’ can be found in the COSD User guide.  We advise </a:t>
            </a:r>
            <a:r>
              <a:rPr lang="en-GB" i="0" dirty="0">
                <a:ea typeface="ＭＳ Ｐゴシック" pitchFamily="-107" charset="-128"/>
              </a:rPr>
              <a:t>always</a:t>
            </a:r>
            <a:r>
              <a:rPr lang="en-GB" dirty="0">
                <a:ea typeface="ＭＳ Ｐゴシック" pitchFamily="-107" charset="-128"/>
              </a:rPr>
              <a:t> going to the website to open the </a:t>
            </a:r>
            <a:r>
              <a:rPr lang="en-GB" i="0" dirty="0">
                <a:ea typeface="ＭＳ Ｐゴシック" pitchFamily="-107" charset="-128"/>
              </a:rPr>
              <a:t>latest</a:t>
            </a:r>
            <a:r>
              <a:rPr lang="en-GB" dirty="0">
                <a:ea typeface="ＭＳ Ｐゴシック" pitchFamily="-107" charset="-128"/>
              </a:rPr>
              <a:t> published guide.  It should be noted that all data items referred to in this module relate to COSD v10.</a:t>
            </a:r>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12</a:t>
            </a:fld>
            <a:endParaRPr lang="en-GB"/>
          </a:p>
        </p:txBody>
      </p:sp>
    </p:spTree>
    <p:extLst>
      <p:ext uri="{BB962C8B-B14F-4D97-AF65-F5344CB8AC3E}">
        <p14:creationId xmlns:p14="http://schemas.microsoft.com/office/powerpoint/2010/main" val="30953138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We’ll start with the CNS Indication Code…</a:t>
            </a:r>
          </a:p>
        </p:txBody>
      </p:sp>
      <p:sp>
        <p:nvSpPr>
          <p:cNvPr id="4" name="Slide Number Placeholder 3"/>
          <p:cNvSpPr>
            <a:spLocks noGrp="1"/>
          </p:cNvSpPr>
          <p:nvPr>
            <p:ph type="sldNum" sz="quarter" idx="5"/>
          </p:nvPr>
        </p:nvSpPr>
        <p:spPr/>
        <p:txBody>
          <a:bodyPr/>
          <a:lstStyle/>
          <a:p>
            <a:fld id="{67FE6B22-D62B-44D7-8888-48BB662636FB}" type="slidenum">
              <a:rPr lang="en-GB" smtClean="0"/>
              <a:t>13</a:t>
            </a:fld>
            <a:endParaRPr lang="en-GB" dirty="0"/>
          </a:p>
        </p:txBody>
      </p:sp>
    </p:spTree>
    <p:extLst>
      <p:ext uri="{BB962C8B-B14F-4D97-AF65-F5344CB8AC3E}">
        <p14:creationId xmlns:p14="http://schemas.microsoft.com/office/powerpoint/2010/main" val="10420800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 where there are several options for a Yes answer, ranging from the CNS being present when the patient is given their diagnosis… to the patient being seen by another trained member of the CNS team.  There are also two options for No depending on whether or not the CNS is aware of the diagnosis. </a:t>
            </a:r>
            <a:r>
              <a:rPr lang="en-GB" dirty="0">
                <a:ea typeface="ＭＳ Ｐゴシック" pitchFamily="-107" charset="-128"/>
              </a:rPr>
              <a:t>This would be recorded as part of the CNS Initial Referral.</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14</a:t>
            </a:fld>
            <a:endParaRPr lang="en-GB"/>
          </a:p>
        </p:txBody>
      </p:sp>
    </p:spTree>
    <p:extLst>
      <p:ext uri="{BB962C8B-B14F-4D97-AF65-F5344CB8AC3E}">
        <p14:creationId xmlns:p14="http://schemas.microsoft.com/office/powerpoint/2010/main" val="38298279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ea typeface="ＭＳ Ｐゴシック" pitchFamily="-107" charset="-128"/>
              </a:rPr>
              <a:t>As well as the CNS Indication code, other information is required if available (not necessarily collected by the CNS Team as data within the Patient Presentation section may be collected by </a:t>
            </a:r>
            <a:r>
              <a:rPr lang="en-GB" b="1" dirty="0">
                <a:ea typeface="ＭＳ Ｐゴシック" pitchFamily="-107" charset="-128"/>
              </a:rPr>
              <a:t>any</a:t>
            </a:r>
            <a:r>
              <a:rPr lang="en-GB" dirty="0">
                <a:ea typeface="ＭＳ Ｐゴシック" pitchFamily="-107" charset="-128"/>
              </a:rPr>
              <a:t> clinical team member).  This includes smoking status and smoking cessation.  Please be aware that these data items apply only to Tobacco smoking.</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15</a:t>
            </a:fld>
            <a:endParaRPr lang="en-GB"/>
          </a:p>
        </p:txBody>
      </p:sp>
    </p:spTree>
    <p:extLst>
      <p:ext uri="{BB962C8B-B14F-4D97-AF65-F5344CB8AC3E}">
        <p14:creationId xmlns:p14="http://schemas.microsoft.com/office/powerpoint/2010/main" val="37349256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ea typeface="ＭＳ Ｐゴシック" pitchFamily="-107" charset="-128"/>
              </a:rPr>
              <a:t>Other pertinent information, also in the Patient Presentation section, includes Alcohol consumption, both current and historic, …</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16</a:t>
            </a:fld>
            <a:endParaRPr lang="en-GB"/>
          </a:p>
        </p:txBody>
      </p:sp>
    </p:spTree>
    <p:extLst>
      <p:ext uri="{BB962C8B-B14F-4D97-AF65-F5344CB8AC3E}">
        <p14:creationId xmlns:p14="http://schemas.microsoft.com/office/powerpoint/2010/main" val="9383973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ea typeface="ＭＳ Ｐゴシック" pitchFamily="-107" charset="-128"/>
              </a:rPr>
              <a:t>… information on the patient’s diabetic status, …</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17</a:t>
            </a:fld>
            <a:endParaRPr lang="en-GB"/>
          </a:p>
        </p:txBody>
      </p:sp>
    </p:spTree>
    <p:extLst>
      <p:ext uri="{BB962C8B-B14F-4D97-AF65-F5344CB8AC3E}">
        <p14:creationId xmlns:p14="http://schemas.microsoft.com/office/powerpoint/2010/main" val="38078711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ea typeface="ＭＳ Ｐゴシック" pitchFamily="-107" charset="-128"/>
              </a:rPr>
              <a:t>… menopausal status where applicable, …</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18</a:t>
            </a:fld>
            <a:endParaRPr lang="en-GB"/>
          </a:p>
        </p:txBody>
      </p:sp>
    </p:spTree>
    <p:extLst>
      <p:ext uri="{BB962C8B-B14F-4D97-AF65-F5344CB8AC3E}">
        <p14:creationId xmlns:p14="http://schemas.microsoft.com/office/powerpoint/2010/main" val="7209920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ea typeface="ＭＳ Ｐゴシック" pitchFamily="-107" charset="-128"/>
              </a:rPr>
              <a:t>… and the patient’s current level of physical activity.</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19</a:t>
            </a:fld>
            <a:endParaRPr lang="en-GB"/>
          </a:p>
        </p:txBody>
      </p:sp>
    </p:spTree>
    <p:extLst>
      <p:ext uri="{BB962C8B-B14F-4D97-AF65-F5344CB8AC3E}">
        <p14:creationId xmlns:p14="http://schemas.microsoft.com/office/powerpoint/2010/main" val="16653262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this module we’re going to look at what data we need from Clinical Nurse Specialists and their team members, why we need it, specific elements of the COSD dataset that we ask you to enter and the feedback available to you.</a:t>
            </a:r>
          </a:p>
        </p:txBody>
      </p:sp>
      <p:sp>
        <p:nvSpPr>
          <p:cNvPr id="4" name="Slide Number Placeholder 3"/>
          <p:cNvSpPr>
            <a:spLocks noGrp="1"/>
          </p:cNvSpPr>
          <p:nvPr>
            <p:ph type="sldNum" sz="quarter" idx="5"/>
          </p:nvPr>
        </p:nvSpPr>
        <p:spPr/>
        <p:txBody>
          <a:bodyPr/>
          <a:lstStyle/>
          <a:p>
            <a:fld id="{67FE6B22-D62B-44D7-8888-48BB662636FB}" type="slidenum">
              <a:rPr lang="en-GB" smtClean="0"/>
              <a:t>2</a:t>
            </a:fld>
            <a:endParaRPr lang="en-GB" dirty="0"/>
          </a:p>
        </p:txBody>
      </p:sp>
    </p:spTree>
    <p:extLst>
      <p:ext uri="{BB962C8B-B14F-4D97-AF65-F5344CB8AC3E}">
        <p14:creationId xmlns:p14="http://schemas.microsoft.com/office/powerpoint/2010/main" val="10420800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b="0" i="0" dirty="0">
                <a:solidFill>
                  <a:srgbClr val="353535"/>
                </a:solidFill>
                <a:effectLst/>
                <a:latin typeface="Arial" panose="020B0604020202020204" pitchFamily="34" charset="0"/>
              </a:rPr>
              <a:t>It’s important to capture the offer of personalised care, whether the HNA occurs or not.  Equally, it may be clinically appropriate not to offer an HNA.</a:t>
            </a:r>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20</a:t>
            </a:fld>
            <a:endParaRPr lang="en-GB"/>
          </a:p>
        </p:txBody>
      </p:sp>
    </p:spTree>
    <p:extLst>
      <p:ext uri="{BB962C8B-B14F-4D97-AF65-F5344CB8AC3E}">
        <p14:creationId xmlns:p14="http://schemas.microsoft.com/office/powerpoint/2010/main" val="37238519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b="0" i="0" dirty="0">
                <a:solidFill>
                  <a:srgbClr val="353535"/>
                </a:solidFill>
                <a:effectLst/>
                <a:latin typeface="Arial" panose="020B0604020202020204" pitchFamily="34" charset="0"/>
              </a:rPr>
              <a:t>The Assessment/Care Plan Status captures what happens as part of the HNA and PCSP process once the initial offer of the HNA has been made and the HNA completed. If the offer of an HNA is declined or the assessment is not completed, this data item will not apply. </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21</a:t>
            </a:fld>
            <a:endParaRPr lang="en-GB"/>
          </a:p>
        </p:txBody>
      </p:sp>
    </p:spTree>
    <p:extLst>
      <p:ext uri="{BB962C8B-B14F-4D97-AF65-F5344CB8AC3E}">
        <p14:creationId xmlns:p14="http://schemas.microsoft.com/office/powerpoint/2010/main" val="8425051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You’re asked to enter the point of pathway for the HNA/PCSP…</a:t>
            </a:r>
          </a:p>
        </p:txBody>
      </p:sp>
      <p:sp>
        <p:nvSpPr>
          <p:cNvPr id="4" name="Slide Number Placeholder 3"/>
          <p:cNvSpPr>
            <a:spLocks noGrp="1"/>
          </p:cNvSpPr>
          <p:nvPr>
            <p:ph type="sldNum" sz="quarter" idx="5"/>
          </p:nvPr>
        </p:nvSpPr>
        <p:spPr/>
        <p:txBody>
          <a:bodyPr/>
          <a:lstStyle/>
          <a:p>
            <a:fld id="{67FE6B22-D62B-44D7-8888-48BB662636FB}" type="slidenum">
              <a:rPr lang="en-GB" smtClean="0"/>
              <a:t>22</a:t>
            </a:fld>
            <a:endParaRPr lang="en-GB"/>
          </a:p>
        </p:txBody>
      </p:sp>
    </p:spTree>
    <p:extLst>
      <p:ext uri="{BB962C8B-B14F-4D97-AF65-F5344CB8AC3E}">
        <p14:creationId xmlns:p14="http://schemas.microsoft.com/office/powerpoint/2010/main" val="9544577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Arial" panose="020B0604020202020204" pitchFamily="34" charset="0"/>
              <a:buNone/>
            </a:pPr>
            <a:r>
              <a:rPr lang="en-GB" b="0" i="0" dirty="0">
                <a:solidFill>
                  <a:srgbClr val="353535"/>
                </a:solidFill>
                <a:effectLst/>
                <a:latin typeface="Arial" panose="020B0604020202020204" pitchFamily="34" charset="0"/>
              </a:rPr>
              <a:t>… as well as the staff role.  HNA staff role and PCSP staff role are entered separately.</a:t>
            </a:r>
          </a:p>
          <a:p>
            <a:pPr algn="l">
              <a:buFont typeface="Arial" panose="020B0604020202020204" pitchFamily="34" charset="0"/>
              <a:buNone/>
            </a:pPr>
            <a:endParaRPr lang="en-GB" b="0" i="0" dirty="0">
              <a:solidFill>
                <a:srgbClr val="353535"/>
              </a:solidFill>
              <a:effectLst/>
              <a:latin typeface="Arial" panose="020B0604020202020204" pitchFamily="34" charset="0"/>
            </a:endParaRPr>
          </a:p>
          <a:p>
            <a:pPr algn="l">
              <a:buFont typeface="Arial" panose="020B0604020202020204" pitchFamily="34" charset="0"/>
              <a:buChar char="•"/>
            </a:pPr>
            <a:endParaRPr lang="en-GB" b="0" i="0" dirty="0">
              <a:solidFill>
                <a:srgbClr val="353535"/>
              </a:solidFill>
              <a:effectLst/>
              <a:latin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23</a:t>
            </a:fld>
            <a:endParaRPr lang="en-GB"/>
          </a:p>
        </p:txBody>
      </p:sp>
    </p:spTree>
    <p:extLst>
      <p:ext uri="{BB962C8B-B14F-4D97-AF65-F5344CB8AC3E}">
        <p14:creationId xmlns:p14="http://schemas.microsoft.com/office/powerpoint/2010/main" val="362468462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9B87F1-081F-8D7C-1C52-CECA19ABB9D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6001CB3-36EA-E50C-0383-2ABE6C5C14B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4FCB5C5-D98E-7063-247B-B8F877135F6F}"/>
              </a:ext>
            </a:extLst>
          </p:cNvPr>
          <p:cNvSpPr>
            <a:spLocks noGrp="1"/>
          </p:cNvSpPr>
          <p:nvPr>
            <p:ph type="body" idx="1"/>
          </p:nvPr>
        </p:nvSpPr>
        <p:spPr/>
        <p:txBody>
          <a:bodyPr/>
          <a:lstStyle/>
          <a:p>
            <a:pPr algn="l">
              <a:buFont typeface="Arial" panose="020B0604020202020204" pitchFamily="34" charset="0"/>
              <a:buNone/>
            </a:pPr>
            <a:r>
              <a:rPr lang="en-GB" b="0" i="0" dirty="0">
                <a:solidFill>
                  <a:srgbClr val="353535"/>
                </a:solidFill>
                <a:effectLst/>
                <a:latin typeface="Arial" panose="020B0604020202020204" pitchFamily="34" charset="0"/>
              </a:rPr>
              <a:t>You’re also asked to enter the End of Treatment Summary which applies where a particular trust has had direct involvement in the patient’s treatment.  This data is entered on the individual treatments and the only data item necessary for the COSD dataset is the date the EOTS is completed.</a:t>
            </a:r>
          </a:p>
          <a:p>
            <a:pPr algn="l">
              <a:buFont typeface="Arial" panose="020B0604020202020204" pitchFamily="34" charset="0"/>
              <a:buNone/>
            </a:pPr>
            <a:endParaRPr lang="en-GB" b="0" i="0" dirty="0">
              <a:solidFill>
                <a:srgbClr val="353535"/>
              </a:solidFill>
              <a:effectLst/>
              <a:latin typeface="Arial" panose="020B0604020202020204" pitchFamily="34" charset="0"/>
            </a:endParaRPr>
          </a:p>
          <a:p>
            <a:pPr algn="l">
              <a:buFont typeface="Arial" panose="020B0604020202020204" pitchFamily="34" charset="0"/>
              <a:buChar char="•"/>
            </a:pPr>
            <a:endParaRPr lang="en-GB" b="0" i="0" dirty="0">
              <a:solidFill>
                <a:srgbClr val="353535"/>
              </a:solidFill>
              <a:effectLst/>
              <a:latin typeface="Arial" panose="020B0604020202020204" pitchFamily="34" charset="0"/>
            </a:endParaRPr>
          </a:p>
          <a:p>
            <a:endParaRPr lang="en-GB" dirty="0"/>
          </a:p>
        </p:txBody>
      </p:sp>
      <p:sp>
        <p:nvSpPr>
          <p:cNvPr id="4" name="Slide Number Placeholder 3">
            <a:extLst>
              <a:ext uri="{FF2B5EF4-FFF2-40B4-BE49-F238E27FC236}">
                <a16:creationId xmlns:a16="http://schemas.microsoft.com/office/drawing/2014/main" id="{44923C09-0209-E1D5-639B-C79C9F3B41C3}"/>
              </a:ext>
            </a:extLst>
          </p:cNvPr>
          <p:cNvSpPr>
            <a:spLocks noGrp="1"/>
          </p:cNvSpPr>
          <p:nvPr>
            <p:ph type="sldNum" sz="quarter" idx="5"/>
          </p:nvPr>
        </p:nvSpPr>
        <p:spPr/>
        <p:txBody>
          <a:bodyPr/>
          <a:lstStyle/>
          <a:p>
            <a:fld id="{67FE6B22-D62B-44D7-8888-48BB662636FB}" type="slidenum">
              <a:rPr lang="en-GB" smtClean="0"/>
              <a:t>24</a:t>
            </a:fld>
            <a:endParaRPr lang="en-GB"/>
          </a:p>
        </p:txBody>
      </p:sp>
    </p:spTree>
    <p:extLst>
      <p:ext uri="{BB962C8B-B14F-4D97-AF65-F5344CB8AC3E}">
        <p14:creationId xmlns:p14="http://schemas.microsoft.com/office/powerpoint/2010/main" val="25345174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GB" dirty="0"/>
              <a:t>You can get feedback on your data from our CancerStats ii website…</a:t>
            </a:r>
          </a:p>
        </p:txBody>
      </p:sp>
      <p:sp>
        <p:nvSpPr>
          <p:cNvPr id="4" name="Slide Number Placeholder 3"/>
          <p:cNvSpPr>
            <a:spLocks noGrp="1"/>
          </p:cNvSpPr>
          <p:nvPr>
            <p:ph type="sldNum" sz="quarter" idx="5"/>
          </p:nvPr>
        </p:nvSpPr>
        <p:spPr/>
        <p:txBody>
          <a:bodyPr/>
          <a:lstStyle/>
          <a:p>
            <a:fld id="{67FE6B22-D62B-44D7-8888-48BB662636FB}" type="slidenum">
              <a:rPr lang="en-GB" smtClean="0"/>
              <a:t>25</a:t>
            </a:fld>
            <a:endParaRPr lang="en-GB"/>
          </a:p>
        </p:txBody>
      </p:sp>
    </p:spTree>
    <p:extLst>
      <p:ext uri="{BB962C8B-B14F-4D97-AF65-F5344CB8AC3E}">
        <p14:creationId xmlns:p14="http://schemas.microsoft.com/office/powerpoint/2010/main" val="206755580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where reports are available for three key areas under Living With and Beyond Cancer …</a:t>
            </a:r>
          </a:p>
        </p:txBody>
      </p:sp>
      <p:sp>
        <p:nvSpPr>
          <p:cNvPr id="4" name="Slide Number Placeholder 3"/>
          <p:cNvSpPr>
            <a:spLocks noGrp="1"/>
          </p:cNvSpPr>
          <p:nvPr>
            <p:ph type="sldNum" sz="quarter" idx="5"/>
          </p:nvPr>
        </p:nvSpPr>
        <p:spPr/>
        <p:txBody>
          <a:bodyPr/>
          <a:lstStyle/>
          <a:p>
            <a:fld id="{67FE6B22-D62B-44D7-8888-48BB662636FB}" type="slidenum">
              <a:rPr lang="en-GB" smtClean="0"/>
              <a:t>26</a:t>
            </a:fld>
            <a:endParaRPr lang="en-GB" dirty="0"/>
          </a:p>
        </p:txBody>
      </p:sp>
    </p:spTree>
    <p:extLst>
      <p:ext uri="{BB962C8B-B14F-4D97-AF65-F5344CB8AC3E}">
        <p14:creationId xmlns:p14="http://schemas.microsoft.com/office/powerpoint/2010/main" val="292306000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ea typeface="ＭＳ Ｐゴシック" pitchFamily="-107" charset="-128"/>
              </a:rPr>
              <a:t>… You’ll find feedback reports for End of Treatment Summaries, HNAs and PCSPs at Level 2 (Raw data, as submitted by the trusts). In here you can check </a:t>
            </a:r>
            <a:r>
              <a:rPr lang="en-GB" b="0" dirty="0">
                <a:ea typeface="ＭＳ Ｐゴシック" pitchFamily="-107" charset="-128"/>
              </a:rPr>
              <a:t>your</a:t>
            </a:r>
            <a:r>
              <a:rPr lang="en-GB" dirty="0">
                <a:ea typeface="ＭＳ Ｐゴシック" pitchFamily="-107" charset="-128"/>
              </a:rPr>
              <a:t> data, you can compare your data to that at </a:t>
            </a:r>
            <a:r>
              <a:rPr lang="en-GB" b="0" dirty="0">
                <a:ea typeface="ＭＳ Ｐゴシック" pitchFamily="-107" charset="-128"/>
              </a:rPr>
              <a:t>other trusts or</a:t>
            </a:r>
            <a:r>
              <a:rPr lang="en-GB" dirty="0">
                <a:ea typeface="ＭＳ Ｐゴシック" pitchFamily="-107" charset="-128"/>
              </a:rPr>
              <a:t> you can compare data at the level of individual </a:t>
            </a:r>
            <a:r>
              <a:rPr lang="en-GB" b="0" dirty="0">
                <a:ea typeface="ＭＳ Ｐゴシック" pitchFamily="-107" charset="-128"/>
              </a:rPr>
              <a:t>cancer groups …</a:t>
            </a:r>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27</a:t>
            </a:fld>
            <a:endParaRPr lang="en-GB"/>
          </a:p>
        </p:txBody>
      </p:sp>
    </p:spTree>
    <p:extLst>
      <p:ext uri="{BB962C8B-B14F-4D97-AF65-F5344CB8AC3E}">
        <p14:creationId xmlns:p14="http://schemas.microsoft.com/office/powerpoint/2010/main" val="389532103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Shown here are the End of Treatment Summary dates collected in a given time period. These can be split by NHS region, cancer alliance or displayed for a specific trust. Individual images or the numbers behind them can be downloaded by clicking on the three dots on any graphic.</a:t>
            </a:r>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28</a:t>
            </a:fld>
            <a:endParaRPr lang="en-GB"/>
          </a:p>
        </p:txBody>
      </p:sp>
    </p:spTree>
    <p:extLst>
      <p:ext uri="{BB962C8B-B14F-4D97-AF65-F5344CB8AC3E}">
        <p14:creationId xmlns:p14="http://schemas.microsoft.com/office/powerpoint/2010/main" val="224978817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6CDA70-DE9B-4290-C197-FF218C7B2B0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F9732E4-34AC-65F2-70E7-CFA89DB79B4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D39E4C8-B582-0D06-EC2A-4DC957232EAE}"/>
              </a:ext>
            </a:extLst>
          </p:cNvPr>
          <p:cNvSpPr>
            <a:spLocks noGrp="1"/>
          </p:cNvSpPr>
          <p:nvPr>
            <p:ph type="body" idx="1"/>
          </p:nvPr>
        </p:nvSpPr>
        <p:spPr/>
        <p:txBody>
          <a:bodyPr/>
          <a:lstStyle/>
          <a:p>
            <a:r>
              <a:rPr lang="en-GB" dirty="0"/>
              <a:t>The HNA data completeness reports cover assessments being offered, point of pathway and staff role involved (as shown here) …</a:t>
            </a:r>
          </a:p>
        </p:txBody>
      </p:sp>
      <p:sp>
        <p:nvSpPr>
          <p:cNvPr id="4" name="Slide Number Placeholder 3">
            <a:extLst>
              <a:ext uri="{FF2B5EF4-FFF2-40B4-BE49-F238E27FC236}">
                <a16:creationId xmlns:a16="http://schemas.microsoft.com/office/drawing/2014/main" id="{26EE0FF6-BB95-5397-83E9-82D18E0F6FCD}"/>
              </a:ext>
            </a:extLst>
          </p:cNvPr>
          <p:cNvSpPr>
            <a:spLocks noGrp="1"/>
          </p:cNvSpPr>
          <p:nvPr>
            <p:ph type="sldNum" sz="quarter" idx="5"/>
          </p:nvPr>
        </p:nvSpPr>
        <p:spPr/>
        <p:txBody>
          <a:bodyPr/>
          <a:lstStyle/>
          <a:p>
            <a:fld id="{67FE6B22-D62B-44D7-8888-48BB662636FB}" type="slidenum">
              <a:rPr lang="en-GB" smtClean="0"/>
              <a:t>29</a:t>
            </a:fld>
            <a:endParaRPr lang="en-GB"/>
          </a:p>
        </p:txBody>
      </p:sp>
    </p:spTree>
    <p:extLst>
      <p:ext uri="{BB962C8B-B14F-4D97-AF65-F5344CB8AC3E}">
        <p14:creationId xmlns:p14="http://schemas.microsoft.com/office/powerpoint/2010/main" val="18063208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We’re going to start off with a brief run through of what NDRS is and why we need the data</a:t>
            </a:r>
          </a:p>
        </p:txBody>
      </p:sp>
      <p:sp>
        <p:nvSpPr>
          <p:cNvPr id="4" name="Slide Number Placeholder 3"/>
          <p:cNvSpPr>
            <a:spLocks noGrp="1"/>
          </p:cNvSpPr>
          <p:nvPr>
            <p:ph type="sldNum" sz="quarter" idx="5"/>
          </p:nvPr>
        </p:nvSpPr>
        <p:spPr/>
        <p:txBody>
          <a:bodyPr/>
          <a:lstStyle/>
          <a:p>
            <a:fld id="{67FE6B22-D62B-44D7-8888-48BB662636FB}" type="slidenum">
              <a:rPr lang="en-GB" smtClean="0"/>
              <a:t>3</a:t>
            </a:fld>
            <a:endParaRPr lang="en-GB"/>
          </a:p>
        </p:txBody>
      </p:sp>
    </p:spTree>
    <p:extLst>
      <p:ext uri="{BB962C8B-B14F-4D97-AF65-F5344CB8AC3E}">
        <p14:creationId xmlns:p14="http://schemas.microsoft.com/office/powerpoint/2010/main" val="83361686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ea typeface="ＭＳ Ｐゴシック" pitchFamily="-107" charset="-128"/>
              </a:rPr>
              <a:t>… with similar reports being available for PCSPs. For all reports, make sure you’ve selected the dates / Cancer Alliance / Trust you want.  Be aware that you </a:t>
            </a:r>
            <a:r>
              <a:rPr lang="en-GB" b="0" i="1" dirty="0">
                <a:ea typeface="ＭＳ Ｐゴシック" pitchFamily="-107" charset="-128"/>
              </a:rPr>
              <a:t>can</a:t>
            </a:r>
            <a:r>
              <a:rPr lang="en-GB" dirty="0">
                <a:ea typeface="ＭＳ Ｐゴシック" pitchFamily="-107" charset="-128"/>
              </a:rPr>
              <a:t> specify particular tumour sites and at the same time choose different options for displaying the data.  Hovering over </a:t>
            </a:r>
            <a:r>
              <a:rPr lang="en-GB" b="0" dirty="0">
                <a:ea typeface="ＭＳ Ｐゴシック" pitchFamily="-107" charset="-128"/>
              </a:rPr>
              <a:t>any</a:t>
            </a:r>
            <a:r>
              <a:rPr lang="en-GB" dirty="0">
                <a:ea typeface="ＭＳ Ｐゴシック" pitchFamily="-107" charset="-128"/>
              </a:rPr>
              <a:t> drop-down will tell you which filters have been applied.</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30</a:t>
            </a:fld>
            <a:endParaRPr lang="en-GB"/>
          </a:p>
        </p:txBody>
      </p:sp>
    </p:spTree>
    <p:extLst>
      <p:ext uri="{BB962C8B-B14F-4D97-AF65-F5344CB8AC3E}">
        <p14:creationId xmlns:p14="http://schemas.microsoft.com/office/powerpoint/2010/main" val="283232911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19D861-E78C-AA52-C7BA-091715060DF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596E751-3149-D1A8-AF39-FFE9EFE19D7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2CCDC01-C054-1CC7-C6EB-2FB7CA7893A0}"/>
              </a:ext>
            </a:extLst>
          </p:cNvPr>
          <p:cNvSpPr>
            <a:spLocks noGrp="1"/>
          </p:cNvSpPr>
          <p:nvPr>
            <p:ph type="body" idx="1"/>
          </p:nvPr>
        </p:nvSpPr>
        <p:spPr/>
        <p:txBody>
          <a:bodyPr/>
          <a:lstStyle/>
          <a:p>
            <a:r>
              <a:rPr lang="en-GB" dirty="0"/>
              <a:t>Another useful graphic can be found on the Diagnoses by Provider dashboard, located in the COSD section of CancerStats …</a:t>
            </a:r>
          </a:p>
        </p:txBody>
      </p:sp>
      <p:sp>
        <p:nvSpPr>
          <p:cNvPr id="4" name="Slide Number Placeholder 3">
            <a:extLst>
              <a:ext uri="{FF2B5EF4-FFF2-40B4-BE49-F238E27FC236}">
                <a16:creationId xmlns:a16="http://schemas.microsoft.com/office/drawing/2014/main" id="{0DECCE27-E135-75A5-90CA-F309521F4A2A}"/>
              </a:ext>
            </a:extLst>
          </p:cNvPr>
          <p:cNvSpPr>
            <a:spLocks noGrp="1"/>
          </p:cNvSpPr>
          <p:nvPr>
            <p:ph type="sldNum" sz="quarter" idx="5"/>
          </p:nvPr>
        </p:nvSpPr>
        <p:spPr/>
        <p:txBody>
          <a:bodyPr/>
          <a:lstStyle/>
          <a:p>
            <a:fld id="{67FE6B22-D62B-44D7-8888-48BB662636FB}" type="slidenum">
              <a:rPr lang="en-GB" smtClean="0"/>
              <a:t>31</a:t>
            </a:fld>
            <a:endParaRPr lang="en-GB"/>
          </a:p>
        </p:txBody>
      </p:sp>
    </p:spTree>
    <p:extLst>
      <p:ext uri="{BB962C8B-B14F-4D97-AF65-F5344CB8AC3E}">
        <p14:creationId xmlns:p14="http://schemas.microsoft.com/office/powerpoint/2010/main" val="107789684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6C185A-E756-2D93-6987-8FF0CDB8CDF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3E79D75-0EB2-FCD2-6B1D-C0237F627BE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221C57C-5633-977A-37F1-D76C20A28AE8}"/>
              </a:ext>
            </a:extLst>
          </p:cNvPr>
          <p:cNvSpPr>
            <a:spLocks noGrp="1"/>
          </p:cNvSpPr>
          <p:nvPr>
            <p:ph type="body" idx="1"/>
          </p:nvPr>
        </p:nvSpPr>
        <p:spPr/>
        <p:txBody>
          <a:bodyPr/>
          <a:lstStyle/>
          <a:p>
            <a:r>
              <a:rPr lang="en-GB" dirty="0"/>
              <a:t>… as this shows actual CNS </a:t>
            </a:r>
            <a:r>
              <a:rPr lang="en-GB" i="1" dirty="0"/>
              <a:t>contacts</a:t>
            </a:r>
            <a:r>
              <a:rPr lang="en-GB" dirty="0"/>
              <a:t> against total diagnoses, split by cancer group.  You can select a specific Cancer Alliance (as shown) or you can specify an individual trust. </a:t>
            </a:r>
          </a:p>
        </p:txBody>
      </p:sp>
      <p:sp>
        <p:nvSpPr>
          <p:cNvPr id="4" name="Slide Number Placeholder 3">
            <a:extLst>
              <a:ext uri="{FF2B5EF4-FFF2-40B4-BE49-F238E27FC236}">
                <a16:creationId xmlns:a16="http://schemas.microsoft.com/office/drawing/2014/main" id="{C938006C-F396-58A6-C418-26EA55AC72CA}"/>
              </a:ext>
            </a:extLst>
          </p:cNvPr>
          <p:cNvSpPr>
            <a:spLocks noGrp="1"/>
          </p:cNvSpPr>
          <p:nvPr>
            <p:ph type="sldNum" sz="quarter" idx="5"/>
          </p:nvPr>
        </p:nvSpPr>
        <p:spPr/>
        <p:txBody>
          <a:bodyPr/>
          <a:lstStyle/>
          <a:p>
            <a:fld id="{67FE6B22-D62B-44D7-8888-48BB662636FB}" type="slidenum">
              <a:rPr lang="en-GB" smtClean="0"/>
              <a:t>32</a:t>
            </a:fld>
            <a:endParaRPr lang="en-GB"/>
          </a:p>
        </p:txBody>
      </p:sp>
    </p:spTree>
    <p:extLst>
      <p:ext uri="{BB962C8B-B14F-4D97-AF65-F5344CB8AC3E}">
        <p14:creationId xmlns:p14="http://schemas.microsoft.com/office/powerpoint/2010/main" val="88978821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GB" dirty="0"/>
              <a:t>In summary…</a:t>
            </a:r>
          </a:p>
        </p:txBody>
      </p:sp>
      <p:sp>
        <p:nvSpPr>
          <p:cNvPr id="4" name="Slide Number Placeholder 3"/>
          <p:cNvSpPr>
            <a:spLocks noGrp="1"/>
          </p:cNvSpPr>
          <p:nvPr>
            <p:ph type="sldNum" sz="quarter" idx="5"/>
          </p:nvPr>
        </p:nvSpPr>
        <p:spPr/>
        <p:txBody>
          <a:bodyPr/>
          <a:lstStyle/>
          <a:p>
            <a:fld id="{67FE6B22-D62B-44D7-8888-48BB662636FB}" type="slidenum">
              <a:rPr lang="en-GB" smtClean="0"/>
              <a:t>33</a:t>
            </a:fld>
            <a:endParaRPr lang="en-GB"/>
          </a:p>
        </p:txBody>
      </p:sp>
    </p:spTree>
    <p:extLst>
      <p:ext uri="{BB962C8B-B14F-4D97-AF65-F5344CB8AC3E}">
        <p14:creationId xmlns:p14="http://schemas.microsoft.com/office/powerpoint/2010/main" val="409160137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C637EC-2CDE-1D03-A510-107CDEC0789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435320F-0134-A24A-870A-4542BF0E94F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6362D5C-13E9-4080-2013-81180D604F14}"/>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data that you and your team add to your cancer data management system </a:t>
            </a:r>
            <a:r>
              <a:rPr lang="en-GB" b="0" dirty="0"/>
              <a:t>matters</a:t>
            </a:r>
            <a:r>
              <a:rPr lang="en-GB" dirty="0"/>
              <a:t>. National reporting looks at the holistic approach within the healthcare system but if it’s not recorded and recorded somewhere where the data can be used, it won’t be available for national reporting.</a:t>
            </a:r>
          </a:p>
          <a:p>
            <a:endParaRPr lang="en-GB" dirty="0"/>
          </a:p>
        </p:txBody>
      </p:sp>
      <p:sp>
        <p:nvSpPr>
          <p:cNvPr id="4" name="Slide Number Placeholder 3">
            <a:extLst>
              <a:ext uri="{FF2B5EF4-FFF2-40B4-BE49-F238E27FC236}">
                <a16:creationId xmlns:a16="http://schemas.microsoft.com/office/drawing/2014/main" id="{B94A80DB-30ED-C96D-314B-2EF77F64FD02}"/>
              </a:ext>
            </a:extLst>
          </p:cNvPr>
          <p:cNvSpPr>
            <a:spLocks noGrp="1"/>
          </p:cNvSpPr>
          <p:nvPr>
            <p:ph type="sldNum" sz="quarter" idx="5"/>
          </p:nvPr>
        </p:nvSpPr>
        <p:spPr/>
        <p:txBody>
          <a:bodyPr/>
          <a:lstStyle/>
          <a:p>
            <a:fld id="{67FE6B22-D62B-44D7-8888-48BB662636FB}" type="slidenum">
              <a:rPr lang="en-GB" smtClean="0"/>
              <a:t>34</a:t>
            </a:fld>
            <a:endParaRPr lang="en-GB"/>
          </a:p>
        </p:txBody>
      </p:sp>
    </p:spTree>
    <p:extLst>
      <p:ext uri="{BB962C8B-B14F-4D97-AF65-F5344CB8AC3E}">
        <p14:creationId xmlns:p14="http://schemas.microsoft.com/office/powerpoint/2010/main" val="244549117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Having accurate data available allows for national assessment of past activity, maintenance of current activity and planning for future activity.  You can sign up for a CancerStats account at the link shown…</a:t>
            </a:r>
          </a:p>
        </p:txBody>
      </p:sp>
      <p:sp>
        <p:nvSpPr>
          <p:cNvPr id="4" name="Slide Number Placeholder 3"/>
          <p:cNvSpPr>
            <a:spLocks noGrp="1"/>
          </p:cNvSpPr>
          <p:nvPr>
            <p:ph type="sldNum" sz="quarter" idx="5"/>
          </p:nvPr>
        </p:nvSpPr>
        <p:spPr/>
        <p:txBody>
          <a:bodyPr/>
          <a:lstStyle/>
          <a:p>
            <a:fld id="{67FE6B22-D62B-44D7-8888-48BB662636FB}" type="slidenum">
              <a:rPr lang="en-GB" smtClean="0"/>
              <a:t>35</a:t>
            </a:fld>
            <a:endParaRPr lang="en-GB"/>
          </a:p>
        </p:txBody>
      </p:sp>
    </p:spTree>
    <p:extLst>
      <p:ext uri="{BB962C8B-B14F-4D97-AF65-F5344CB8AC3E}">
        <p14:creationId xmlns:p14="http://schemas.microsoft.com/office/powerpoint/2010/main" val="324248935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ea typeface="ＭＳ Ｐゴシック" pitchFamily="-107" charset="-128"/>
              </a:rPr>
              <a:t>… where you can find a suite of reports, making it easy to see how complete your data is.</a:t>
            </a:r>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36</a:t>
            </a:fld>
            <a:endParaRPr lang="en-GB"/>
          </a:p>
        </p:txBody>
      </p:sp>
    </p:spTree>
    <p:extLst>
      <p:ext uri="{BB962C8B-B14F-4D97-AF65-F5344CB8AC3E}">
        <p14:creationId xmlns:p14="http://schemas.microsoft.com/office/powerpoint/2010/main" val="296110133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If you have any questions on the information contained within this module or about COSD in general, do please feel free to email your regional Data Liaison Manager</a:t>
            </a:r>
          </a:p>
        </p:txBody>
      </p:sp>
      <p:sp>
        <p:nvSpPr>
          <p:cNvPr id="4" name="Slide Number Placeholder 3"/>
          <p:cNvSpPr>
            <a:spLocks noGrp="1"/>
          </p:cNvSpPr>
          <p:nvPr>
            <p:ph type="sldNum" sz="quarter" idx="5"/>
          </p:nvPr>
        </p:nvSpPr>
        <p:spPr/>
        <p:txBody>
          <a:bodyPr/>
          <a:lstStyle/>
          <a:p>
            <a:fld id="{67FE6B22-D62B-44D7-8888-48BB662636FB}" type="slidenum">
              <a:rPr lang="en-GB" smtClean="0"/>
              <a:t>37</a:t>
            </a:fld>
            <a:endParaRPr lang="en-GB"/>
          </a:p>
        </p:txBody>
      </p:sp>
    </p:spTree>
    <p:extLst>
      <p:ext uri="{BB962C8B-B14F-4D97-AF65-F5344CB8AC3E}">
        <p14:creationId xmlns:p14="http://schemas.microsoft.com/office/powerpoint/2010/main" val="31937966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National Disease Registration Service collects and collates data on a number of diseases which allows for monitoring and detection of changes to the health of the population</a:t>
            </a:r>
          </a:p>
        </p:txBody>
      </p:sp>
      <p:sp>
        <p:nvSpPr>
          <p:cNvPr id="4" name="Slide Number Placeholder 3"/>
          <p:cNvSpPr>
            <a:spLocks noGrp="1"/>
          </p:cNvSpPr>
          <p:nvPr>
            <p:ph type="sldNum" sz="quarter" idx="5"/>
          </p:nvPr>
        </p:nvSpPr>
        <p:spPr/>
        <p:txBody>
          <a:bodyPr/>
          <a:lstStyle/>
          <a:p>
            <a:fld id="{67FE6B22-D62B-44D7-8888-48BB662636FB}" type="slidenum">
              <a:rPr lang="en-GB" smtClean="0"/>
              <a:t>4</a:t>
            </a:fld>
            <a:endParaRPr lang="en-GB" dirty="0"/>
          </a:p>
        </p:txBody>
      </p:sp>
    </p:spTree>
    <p:extLst>
      <p:ext uri="{BB962C8B-B14F-4D97-AF65-F5344CB8AC3E}">
        <p14:creationId xmlns:p14="http://schemas.microsoft.com/office/powerpoint/2010/main" val="21480319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collect data from all NHS hospitals in England and from other organisations such as the Office for National Statistics, which allows us to make around half a million registrations every year.</a:t>
            </a:r>
          </a:p>
        </p:txBody>
      </p:sp>
      <p:sp>
        <p:nvSpPr>
          <p:cNvPr id="4" name="Slide Number Placeholder 3"/>
          <p:cNvSpPr>
            <a:spLocks noGrp="1"/>
          </p:cNvSpPr>
          <p:nvPr>
            <p:ph type="sldNum" sz="quarter" idx="5"/>
          </p:nvPr>
        </p:nvSpPr>
        <p:spPr/>
        <p:txBody>
          <a:bodyPr/>
          <a:lstStyle/>
          <a:p>
            <a:fld id="{67FE6B22-D62B-44D7-8888-48BB662636FB}" type="slidenum">
              <a:rPr lang="en-GB" smtClean="0"/>
              <a:t>5</a:t>
            </a:fld>
            <a:endParaRPr lang="en-GB"/>
          </a:p>
        </p:txBody>
      </p:sp>
    </p:spTree>
    <p:extLst>
      <p:ext uri="{BB962C8B-B14F-4D97-AF65-F5344CB8AC3E}">
        <p14:creationId xmlns:p14="http://schemas.microsoft.com/office/powerpoint/2010/main" val="1535385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What do we use it for?  Actually, quite a lot… and this list is not exhaustive.  Please be assured:  the data you collect </a:t>
            </a:r>
            <a:r>
              <a:rPr lang="en-GB" b="1" dirty="0">
                <a:ea typeface="ＭＳ Ｐゴシック" pitchFamily="-107" charset="-128"/>
              </a:rPr>
              <a:t>is</a:t>
            </a:r>
            <a:r>
              <a:rPr lang="en-GB" dirty="0">
                <a:ea typeface="ＭＳ Ｐゴシック" pitchFamily="-107" charset="-128"/>
              </a:rPr>
              <a:t> important and </a:t>
            </a:r>
            <a:r>
              <a:rPr lang="en-GB" b="1" dirty="0">
                <a:ea typeface="ＭＳ Ｐゴシック" pitchFamily="-107" charset="-128"/>
              </a:rPr>
              <a:t>is</a:t>
            </a:r>
            <a:r>
              <a:rPr lang="en-GB" dirty="0">
                <a:ea typeface="ＭＳ Ｐゴシック" pitchFamily="-107" charset="-128"/>
              </a:rPr>
              <a:t> used.</a:t>
            </a:r>
          </a:p>
        </p:txBody>
      </p:sp>
      <p:sp>
        <p:nvSpPr>
          <p:cNvPr id="4" name="Slide Number Placeholder 3"/>
          <p:cNvSpPr>
            <a:spLocks noGrp="1"/>
          </p:cNvSpPr>
          <p:nvPr>
            <p:ph type="sldNum" sz="quarter" idx="5"/>
          </p:nvPr>
        </p:nvSpPr>
        <p:spPr/>
        <p:txBody>
          <a:bodyPr/>
          <a:lstStyle/>
          <a:p>
            <a:fld id="{67FE6B22-D62B-44D7-8888-48BB662636FB}" type="slidenum">
              <a:rPr lang="en-GB" smtClean="0"/>
              <a:t>6</a:t>
            </a:fld>
            <a:endParaRPr lang="en-GB"/>
          </a:p>
        </p:txBody>
      </p:sp>
    </p:spTree>
    <p:extLst>
      <p:ext uri="{BB962C8B-B14F-4D97-AF65-F5344CB8AC3E}">
        <p14:creationId xmlns:p14="http://schemas.microsoft.com/office/powerpoint/2010/main" val="34113004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in many cases by our partner organisations.</a:t>
            </a:r>
          </a:p>
        </p:txBody>
      </p:sp>
      <p:sp>
        <p:nvSpPr>
          <p:cNvPr id="4" name="Slide Number Placeholder 3"/>
          <p:cNvSpPr>
            <a:spLocks noGrp="1"/>
          </p:cNvSpPr>
          <p:nvPr>
            <p:ph type="sldNum" sz="quarter" idx="5"/>
          </p:nvPr>
        </p:nvSpPr>
        <p:spPr/>
        <p:txBody>
          <a:bodyPr/>
          <a:lstStyle/>
          <a:p>
            <a:fld id="{67FE6B22-D62B-44D7-8888-48BB662636FB}" type="slidenum">
              <a:rPr lang="en-GB" smtClean="0"/>
              <a:t>7</a:t>
            </a:fld>
            <a:endParaRPr lang="en-GB"/>
          </a:p>
        </p:txBody>
      </p:sp>
    </p:spTree>
    <p:extLst>
      <p:ext uri="{BB962C8B-B14F-4D97-AF65-F5344CB8AC3E}">
        <p14:creationId xmlns:p14="http://schemas.microsoft.com/office/powerpoint/2010/main" val="23840627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But why do we specifically measure personalised care activity for cancer patents? In part, because PCSPs are one of the Long Term Plan indicators and of course it leads to greater understanding of the patient’s pathway.</a:t>
            </a:r>
          </a:p>
        </p:txBody>
      </p:sp>
      <p:sp>
        <p:nvSpPr>
          <p:cNvPr id="4" name="Slide Number Placeholder 3"/>
          <p:cNvSpPr>
            <a:spLocks noGrp="1"/>
          </p:cNvSpPr>
          <p:nvPr>
            <p:ph type="sldNum" sz="quarter" idx="5"/>
          </p:nvPr>
        </p:nvSpPr>
        <p:spPr/>
        <p:txBody>
          <a:bodyPr/>
          <a:lstStyle/>
          <a:p>
            <a:fld id="{67FE6B22-D62B-44D7-8888-48BB662636FB}" type="slidenum">
              <a:rPr lang="en-GB" smtClean="0"/>
              <a:t>8</a:t>
            </a:fld>
            <a:endParaRPr lang="en-GB"/>
          </a:p>
        </p:txBody>
      </p:sp>
    </p:spTree>
    <p:extLst>
      <p:ext uri="{BB962C8B-B14F-4D97-AF65-F5344CB8AC3E}">
        <p14:creationId xmlns:p14="http://schemas.microsoft.com/office/powerpoint/2010/main" val="17654998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specific data we ask Clinical Nurse Specialist teams to collect is part of the COSD dataset…</a:t>
            </a:r>
          </a:p>
        </p:txBody>
      </p:sp>
      <p:sp>
        <p:nvSpPr>
          <p:cNvPr id="4" name="Slide Number Placeholder 3"/>
          <p:cNvSpPr>
            <a:spLocks noGrp="1"/>
          </p:cNvSpPr>
          <p:nvPr>
            <p:ph type="sldNum" sz="quarter" idx="5"/>
          </p:nvPr>
        </p:nvSpPr>
        <p:spPr/>
        <p:txBody>
          <a:bodyPr/>
          <a:lstStyle/>
          <a:p>
            <a:fld id="{67FE6B22-D62B-44D7-8888-48BB662636FB}" type="slidenum">
              <a:rPr lang="en-GB" smtClean="0"/>
              <a:t>9</a:t>
            </a:fld>
            <a:endParaRPr lang="en-GB"/>
          </a:p>
        </p:txBody>
      </p:sp>
    </p:spTree>
    <p:extLst>
      <p:ext uri="{BB962C8B-B14F-4D97-AF65-F5344CB8AC3E}">
        <p14:creationId xmlns:p14="http://schemas.microsoft.com/office/powerpoint/2010/main" val="188034204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alpha val="10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C827368-52A6-4FDD-8435-EF05D009F33D}"/>
              </a:ext>
            </a:extLst>
          </p:cNvPr>
          <p:cNvSpPr/>
          <p:nvPr userDrawn="1"/>
        </p:nvSpPr>
        <p:spPr>
          <a:xfrm>
            <a:off x="0" y="991892"/>
            <a:ext cx="12192000" cy="5492275"/>
          </a:xfrm>
          <a:prstGeom prst="rect">
            <a:avLst/>
          </a:prstGeom>
          <a:solidFill>
            <a:srgbClr val="E8F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8">
            <a:extLst>
              <a:ext uri="{FF2B5EF4-FFF2-40B4-BE49-F238E27FC236}">
                <a16:creationId xmlns:a16="http://schemas.microsoft.com/office/drawing/2014/main" id="{8F39F6DE-648C-489F-A9D8-CBE09F4955C2}"/>
              </a:ext>
            </a:extLst>
          </p:cNvPr>
          <p:cNvSpPr/>
          <p:nvPr userDrawn="1"/>
        </p:nvSpPr>
        <p:spPr>
          <a:xfrm>
            <a:off x="-1" y="8546"/>
            <a:ext cx="12192000" cy="649043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ubtitle 2">
            <a:extLst>
              <a:ext uri="{FF2B5EF4-FFF2-40B4-BE49-F238E27FC236}">
                <a16:creationId xmlns:a16="http://schemas.microsoft.com/office/drawing/2014/main" id="{AF6A19AF-F6BF-4C1F-BD0B-60B5E1AC62E2}"/>
              </a:ext>
            </a:extLst>
          </p:cNvPr>
          <p:cNvSpPr>
            <a:spLocks noGrp="1"/>
          </p:cNvSpPr>
          <p:nvPr>
            <p:ph type="subTitle" idx="1"/>
          </p:nvPr>
        </p:nvSpPr>
        <p:spPr>
          <a:xfrm>
            <a:off x="838200" y="4792126"/>
            <a:ext cx="10515600" cy="1271838"/>
          </a:xfrm>
        </p:spPr>
        <p:txBody>
          <a:bodyPr/>
          <a:lstStyle>
            <a:lvl1pPr marL="0" indent="0" algn="ctr">
              <a:buNone/>
              <a:defRPr sz="2400">
                <a:solidFill>
                  <a:schemeClr val="bg1">
                    <a:alpha val="90000"/>
                  </a:schemeClr>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Click to edit Master subtitle style</a:t>
            </a:r>
            <a:endParaRPr lang="en-GB" dirty="0"/>
          </a:p>
        </p:txBody>
      </p:sp>
      <p:sp>
        <p:nvSpPr>
          <p:cNvPr id="15" name="Title 14">
            <a:extLst>
              <a:ext uri="{FF2B5EF4-FFF2-40B4-BE49-F238E27FC236}">
                <a16:creationId xmlns:a16="http://schemas.microsoft.com/office/drawing/2014/main" id="{45E4E91B-B143-4602-841F-7CFF294F04F5}"/>
              </a:ext>
            </a:extLst>
          </p:cNvPr>
          <p:cNvSpPr>
            <a:spLocks noGrp="1"/>
          </p:cNvSpPr>
          <p:nvPr>
            <p:ph type="title"/>
          </p:nvPr>
        </p:nvSpPr>
        <p:spPr>
          <a:xfrm>
            <a:off x="838200" y="2668463"/>
            <a:ext cx="10515600" cy="1380553"/>
          </a:xfrm>
        </p:spPr>
        <p:txBody>
          <a:bodyPr anchor="ctr" anchorCtr="1">
            <a:normAutofit/>
          </a:bodyPr>
          <a:lstStyle>
            <a:lvl1pPr>
              <a:lnSpc>
                <a:spcPct val="100000"/>
              </a:lnSpc>
              <a:defRPr sz="4000">
                <a:solidFill>
                  <a:schemeClr val="bg1"/>
                </a:solidFill>
              </a:defRPr>
            </a:lvl1pPr>
          </a:lstStyle>
          <a:p>
            <a:r>
              <a:rPr lang="en-US" dirty="0"/>
              <a:t>Click to edit Master title style</a:t>
            </a:r>
            <a:endParaRPr lang="en-GB" dirty="0"/>
          </a:p>
        </p:txBody>
      </p:sp>
      <p:sp>
        <p:nvSpPr>
          <p:cNvPr id="16" name="Date Placeholder 15">
            <a:extLst>
              <a:ext uri="{FF2B5EF4-FFF2-40B4-BE49-F238E27FC236}">
                <a16:creationId xmlns:a16="http://schemas.microsoft.com/office/drawing/2014/main" id="{8A8733C3-8067-4A35-9C5C-1E09C6B5475E}"/>
              </a:ext>
            </a:extLst>
          </p:cNvPr>
          <p:cNvSpPr>
            <a:spLocks noGrp="1"/>
          </p:cNvSpPr>
          <p:nvPr>
            <p:ph type="dt" sz="half" idx="10"/>
          </p:nvPr>
        </p:nvSpPr>
        <p:spPr/>
        <p:txBody>
          <a:bodyPr/>
          <a:lstStyle/>
          <a:p>
            <a:fld id="{5B87A4B3-E801-4598-9F77-316DCAAF1347}" type="datetime1">
              <a:rPr lang="en-GB" smtClean="0"/>
              <a:t>21/10/2024</a:t>
            </a:fld>
            <a:endParaRPr lang="en-GB" dirty="0"/>
          </a:p>
        </p:txBody>
      </p:sp>
      <p:sp>
        <p:nvSpPr>
          <p:cNvPr id="17" name="Footer Placeholder 16">
            <a:extLst>
              <a:ext uri="{FF2B5EF4-FFF2-40B4-BE49-F238E27FC236}">
                <a16:creationId xmlns:a16="http://schemas.microsoft.com/office/drawing/2014/main" id="{2A9E6056-4FEB-46DA-ACF1-11EA8D43EC38}"/>
              </a:ext>
            </a:extLst>
          </p:cNvPr>
          <p:cNvSpPr>
            <a:spLocks noGrp="1"/>
          </p:cNvSpPr>
          <p:nvPr>
            <p:ph type="ftr" sz="quarter" idx="11"/>
          </p:nvPr>
        </p:nvSpPr>
        <p:spPr/>
        <p:txBody>
          <a:bodyPr/>
          <a:lstStyle/>
          <a:p>
            <a:r>
              <a:rPr lang="en-GB" dirty="0"/>
              <a:t>© 2021 National Disease Registration Service (NDRS). All Rights Reserved</a:t>
            </a:r>
          </a:p>
        </p:txBody>
      </p:sp>
      <p:sp>
        <p:nvSpPr>
          <p:cNvPr id="18" name="Slide Number Placeholder 17">
            <a:extLst>
              <a:ext uri="{FF2B5EF4-FFF2-40B4-BE49-F238E27FC236}">
                <a16:creationId xmlns:a16="http://schemas.microsoft.com/office/drawing/2014/main" id="{3298D636-629E-43EA-9579-ECF9E7C6DD7B}"/>
              </a:ext>
            </a:extLst>
          </p:cNvPr>
          <p:cNvSpPr>
            <a:spLocks noGrp="1"/>
          </p:cNvSpPr>
          <p:nvPr>
            <p:ph type="sldNum" sz="quarter" idx="12"/>
          </p:nvPr>
        </p:nvSpPr>
        <p:spPr/>
        <p:txBody>
          <a:bodyPr/>
          <a:lstStyle/>
          <a:p>
            <a:fld id="{B33FDC71-8906-4088-9FB1-76CBC632085F}" type="slidenum">
              <a:rPr lang="en-GB" smtClean="0"/>
              <a:pPr/>
              <a:t>‹#›</a:t>
            </a:fld>
            <a:endParaRPr lang="en-GB" dirty="0"/>
          </a:p>
        </p:txBody>
      </p:sp>
      <p:cxnSp>
        <p:nvCxnSpPr>
          <p:cNvPr id="6" name="Straight Connector 5">
            <a:extLst>
              <a:ext uri="{FF2B5EF4-FFF2-40B4-BE49-F238E27FC236}">
                <a16:creationId xmlns:a16="http://schemas.microsoft.com/office/drawing/2014/main" id="{A884FEFB-66E6-4E3B-8D58-30B38B0FFF82}"/>
              </a:ext>
            </a:extLst>
          </p:cNvPr>
          <p:cNvCxnSpPr/>
          <p:nvPr userDrawn="1"/>
        </p:nvCxnSpPr>
        <p:spPr>
          <a:xfrm>
            <a:off x="3397526" y="4382228"/>
            <a:ext cx="5396948" cy="0"/>
          </a:xfrm>
          <a:prstGeom prst="line">
            <a:avLst/>
          </a:prstGeom>
          <a:ln>
            <a:solidFill>
              <a:srgbClr val="96D8B8"/>
            </a:solidFill>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AC0259C0-FE09-45C0-95A3-648650A6B7F4}"/>
              </a:ext>
            </a:extLst>
          </p:cNvPr>
          <p:cNvSpPr/>
          <p:nvPr userDrawn="1"/>
        </p:nvSpPr>
        <p:spPr>
          <a:xfrm>
            <a:off x="0" y="0"/>
            <a:ext cx="12192000" cy="10127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pic>
        <p:nvPicPr>
          <p:cNvPr id="12" name="Picture 11">
            <a:extLst>
              <a:ext uri="{FF2B5EF4-FFF2-40B4-BE49-F238E27FC236}">
                <a16:creationId xmlns:a16="http://schemas.microsoft.com/office/drawing/2014/main" id="{A59FE530-4BE4-4237-96CC-0008A64FDA6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8200" y="145238"/>
            <a:ext cx="1380971" cy="745349"/>
          </a:xfrm>
          <a:prstGeom prst="rect">
            <a:avLst/>
          </a:prstGeom>
        </p:spPr>
      </p:pic>
    </p:spTree>
    <p:extLst>
      <p:ext uri="{BB962C8B-B14F-4D97-AF65-F5344CB8AC3E}">
        <p14:creationId xmlns:p14="http://schemas.microsoft.com/office/powerpoint/2010/main" val="17639522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21/10/2024</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27697528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2032000"/>
            <a:ext cx="10515600" cy="414496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21/10/2024</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
        <p:nvSpPr>
          <p:cNvPr id="7" name="Title 1">
            <a:extLst>
              <a:ext uri="{FF2B5EF4-FFF2-40B4-BE49-F238E27FC236}">
                <a16:creationId xmlns:a16="http://schemas.microsoft.com/office/drawing/2014/main" id="{FA55A910-D001-4A37-B0D9-B789789C7825}"/>
              </a:ext>
            </a:extLst>
          </p:cNvPr>
          <p:cNvSpPr txBox="1">
            <a:spLocks/>
          </p:cNvSpPr>
          <p:nvPr userDrawn="1"/>
        </p:nvSpPr>
        <p:spPr>
          <a:xfrm>
            <a:off x="838200" y="1021423"/>
            <a:ext cx="10515600" cy="1001872"/>
          </a:xfrm>
          <a:prstGeom prst="rect">
            <a:avLst/>
          </a:prstGeom>
        </p:spPr>
        <p:txBody>
          <a:bodyPr vert="horz" lIns="91440" tIns="45720" rIns="91440" bIns="45720" rtlCol="0" anchor="ctr">
            <a:normAutofit/>
          </a:bodyPr>
          <a:lstStyle>
            <a:lvl1pPr algn="ctr" defTabSz="914377" rtl="0" eaLnBrk="1" latinLnBrk="0" hangingPunct="1">
              <a:lnSpc>
                <a:spcPct val="90000"/>
              </a:lnSpc>
              <a:spcBef>
                <a:spcPct val="0"/>
              </a:spcBef>
              <a:buNone/>
              <a:defRPr sz="2800" kern="1200">
                <a:solidFill>
                  <a:schemeClr val="tx1"/>
                </a:solidFill>
                <a:latin typeface="Merriweather" panose="02000000000000000000" pitchFamily="2" charset="0"/>
                <a:ea typeface="+mj-ea"/>
                <a:cs typeface="Merriweather" panose="02000000000000000000" pitchFamily="2" charset="0"/>
              </a:defRPr>
            </a:lvl1pPr>
          </a:lstStyle>
          <a:p>
            <a:r>
              <a:rPr lang="en-US" sz="2400" dirty="0">
                <a:latin typeface="Segoe UI" panose="020B0502040204020203" pitchFamily="34" charset="0"/>
                <a:cs typeface="Segoe UI" panose="020B0502040204020203" pitchFamily="34" charset="0"/>
              </a:rPr>
              <a:t>Click to edit sub-title style</a:t>
            </a:r>
            <a:endParaRPr lang="en-GB" sz="24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478795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and Content VARIA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0A27ACD-FDD5-43DC-BB1E-2A0324512A69}"/>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8" name="Rectangle 7">
            <a:extLst>
              <a:ext uri="{FF2B5EF4-FFF2-40B4-BE49-F238E27FC236}">
                <a16:creationId xmlns:a16="http://schemas.microsoft.com/office/drawing/2014/main" id="{3978E22C-39FD-43B4-9091-C4D6AFB6637A}"/>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a:xfrm>
            <a:off x="838200" y="643423"/>
            <a:ext cx="10515600" cy="1061676"/>
          </a:xfrm>
        </p:spPr>
        <p:txBody>
          <a:bodyPr/>
          <a:lstStyle>
            <a:lvl1pPr>
              <a:defRPr>
                <a:solidFill>
                  <a:schemeClr val="tx1"/>
                </a:solidFill>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1713804"/>
            <a:ext cx="10515600" cy="474145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21/10/2024</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10" name="Straight Connector 9">
            <a:extLst>
              <a:ext uri="{FF2B5EF4-FFF2-40B4-BE49-F238E27FC236}">
                <a16:creationId xmlns:a16="http://schemas.microsoft.com/office/drawing/2014/main" id="{4D716E6B-1DFA-4019-B395-E204F7C296E5}"/>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3796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D56E40B-F944-48D9-AA33-59DD2700A8CD}"/>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4" name="Date Placeholder 3">
            <a:extLst>
              <a:ext uri="{FF2B5EF4-FFF2-40B4-BE49-F238E27FC236}">
                <a16:creationId xmlns:a16="http://schemas.microsoft.com/office/drawing/2014/main" id="{1161CCCB-EE4A-4013-904A-A3242109E957}"/>
              </a:ext>
            </a:extLst>
          </p:cNvPr>
          <p:cNvSpPr>
            <a:spLocks noGrp="1"/>
          </p:cNvSpPr>
          <p:nvPr>
            <p:ph type="dt" sz="half" idx="10"/>
          </p:nvPr>
        </p:nvSpPr>
        <p:spPr/>
        <p:txBody>
          <a:bodyPr/>
          <a:lstStyle/>
          <a:p>
            <a:fld id="{B035E4CB-B75A-43F8-8F68-2462AE5B3866}" type="datetime1">
              <a:rPr lang="en-GB" smtClean="0"/>
              <a:t>21/10/2024</a:t>
            </a:fld>
            <a:endParaRPr lang="en-GB" dirty="0"/>
          </a:p>
        </p:txBody>
      </p:sp>
      <p:sp>
        <p:nvSpPr>
          <p:cNvPr id="5" name="Footer Placeholder 4">
            <a:extLst>
              <a:ext uri="{FF2B5EF4-FFF2-40B4-BE49-F238E27FC236}">
                <a16:creationId xmlns:a16="http://schemas.microsoft.com/office/drawing/2014/main" id="{78C2385A-0C4B-48CD-88AB-1E5049889635}"/>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DC88BC47-D161-4E01-BF29-3504132C7752}"/>
              </a:ext>
            </a:extLst>
          </p:cNvPr>
          <p:cNvSpPr>
            <a:spLocks noGrp="1"/>
          </p:cNvSpPr>
          <p:nvPr>
            <p:ph type="sldNum" sz="quarter" idx="12"/>
          </p:nvPr>
        </p:nvSpPr>
        <p:spPr>
          <a:xfrm>
            <a:off x="10658167" y="6475466"/>
            <a:ext cx="914707" cy="373830"/>
          </a:xfrm>
        </p:spPr>
        <p:txBody>
          <a:bodyPr/>
          <a:lstStyle/>
          <a:p>
            <a:fld id="{B33FDC71-8906-4088-9FB1-76CBC632085F}" type="slidenum">
              <a:rPr lang="en-GB" smtClean="0"/>
              <a:t>‹#›</a:t>
            </a:fld>
            <a:endParaRPr lang="en-GB" dirty="0"/>
          </a:p>
        </p:txBody>
      </p:sp>
      <p:cxnSp>
        <p:nvCxnSpPr>
          <p:cNvPr id="14" name="Straight Connector 13">
            <a:extLst>
              <a:ext uri="{FF2B5EF4-FFF2-40B4-BE49-F238E27FC236}">
                <a16:creationId xmlns:a16="http://schemas.microsoft.com/office/drawing/2014/main" id="{09574EB8-C755-4D01-A5D0-F228AC08D20C}"/>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3" name="Group 12">
            <a:extLst>
              <a:ext uri="{FF2B5EF4-FFF2-40B4-BE49-F238E27FC236}">
                <a16:creationId xmlns:a16="http://schemas.microsoft.com/office/drawing/2014/main" id="{46AFC09A-0C2A-48EA-8670-8F8310DB2E95}"/>
              </a:ext>
            </a:extLst>
          </p:cNvPr>
          <p:cNvGrpSpPr/>
          <p:nvPr userDrawn="1"/>
        </p:nvGrpSpPr>
        <p:grpSpPr>
          <a:xfrm>
            <a:off x="2892912" y="2314574"/>
            <a:ext cx="7765255" cy="1664494"/>
            <a:chOff x="1378744" y="1628775"/>
            <a:chExt cx="7765255" cy="1664494"/>
          </a:xfrm>
          <a:solidFill>
            <a:srgbClr val="2AA8AA"/>
          </a:solidFill>
        </p:grpSpPr>
        <p:sp>
          <p:nvSpPr>
            <p:cNvPr id="15" name="Rectangle 14">
              <a:extLst>
                <a:ext uri="{FF2B5EF4-FFF2-40B4-BE49-F238E27FC236}">
                  <a16:creationId xmlns:a16="http://schemas.microsoft.com/office/drawing/2014/main" id="{EFAB83A6-5E05-40C3-A65E-3F6F1DD62755}"/>
                </a:ext>
              </a:extLst>
            </p:cNvPr>
            <p:cNvSpPr>
              <a:spLocks noChangeArrowheads="1"/>
            </p:cNvSpPr>
            <p:nvPr/>
          </p:nvSpPr>
          <p:spPr bwMode="auto">
            <a:xfrm>
              <a:off x="3243262" y="1628775"/>
              <a:ext cx="5900737" cy="1664494"/>
            </a:xfrm>
            <a:prstGeom prst="rect">
              <a:avLst/>
            </a:prstGeom>
            <a:grpFill/>
            <a:ln w="9525">
              <a:noFill/>
              <a:miter lim="800000"/>
              <a:headEnd/>
              <a:tailEnd/>
            </a:ln>
          </p:spPr>
          <p:txBody>
            <a:bodyPr anchor="ctr">
              <a:prstTxWarp prst="textNoShape">
                <a:avLst/>
              </a:prstTxWarp>
            </a:bodyPr>
            <a:lstStyle/>
            <a:p>
              <a:pPr algn="ctr">
                <a:defRPr/>
              </a:pPr>
              <a:endParaRPr lang="en-US" dirty="0">
                <a:solidFill>
                  <a:prstClr val="white"/>
                </a:solidFill>
                <a:latin typeface="Calibri"/>
              </a:endParaRPr>
            </a:p>
          </p:txBody>
        </p:sp>
        <p:sp>
          <p:nvSpPr>
            <p:cNvPr id="16" name="Right Triangle 15">
              <a:extLst>
                <a:ext uri="{FF2B5EF4-FFF2-40B4-BE49-F238E27FC236}">
                  <a16:creationId xmlns:a16="http://schemas.microsoft.com/office/drawing/2014/main" id="{6BAC66A7-9D2A-4C75-BE95-B117B2BAD974}"/>
                </a:ext>
              </a:extLst>
            </p:cNvPr>
            <p:cNvSpPr/>
            <p:nvPr/>
          </p:nvSpPr>
          <p:spPr>
            <a:xfrm rot="10800000">
              <a:off x="1378744" y="1628775"/>
              <a:ext cx="1864518" cy="1664494"/>
            </a:xfrm>
            <a:prstGeom prst="r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defRPr/>
              </a:pPr>
              <a:endParaRPr lang="en-GB" dirty="0">
                <a:solidFill>
                  <a:prstClr val="white"/>
                </a:solidFill>
                <a:latin typeface="Calibri"/>
              </a:endParaRPr>
            </a:p>
          </p:txBody>
        </p:sp>
      </p:grpSp>
      <p:sp>
        <p:nvSpPr>
          <p:cNvPr id="18" name="Title 14">
            <a:extLst>
              <a:ext uri="{FF2B5EF4-FFF2-40B4-BE49-F238E27FC236}">
                <a16:creationId xmlns:a16="http://schemas.microsoft.com/office/drawing/2014/main" id="{30EFBAD7-AF48-47CC-A7E9-46DE6971CCA5}"/>
              </a:ext>
            </a:extLst>
          </p:cNvPr>
          <p:cNvSpPr>
            <a:spLocks noGrp="1"/>
          </p:cNvSpPr>
          <p:nvPr>
            <p:ph type="title" hasCustomPrompt="1"/>
          </p:nvPr>
        </p:nvSpPr>
        <p:spPr>
          <a:xfrm>
            <a:off x="4417141" y="2746325"/>
            <a:ext cx="6153151" cy="800991"/>
          </a:xfrm>
        </p:spPr>
        <p:txBody>
          <a:bodyPr anchor="t" anchorCtr="0">
            <a:normAutofit/>
          </a:bodyPr>
          <a:lstStyle>
            <a:lvl1pPr>
              <a:lnSpc>
                <a:spcPct val="100000"/>
              </a:lnSpc>
              <a:defRPr sz="4000" b="1">
                <a:solidFill>
                  <a:schemeClr val="bg1"/>
                </a:solidFill>
              </a:defRPr>
            </a:lvl1pPr>
          </a:lstStyle>
          <a:p>
            <a:r>
              <a:rPr lang="en-US" dirty="0"/>
              <a:t>Click to edit section title</a:t>
            </a:r>
            <a:endParaRPr lang="en-GB" dirty="0"/>
          </a:p>
        </p:txBody>
      </p:sp>
      <p:sp>
        <p:nvSpPr>
          <p:cNvPr id="17" name="Rectangle 16">
            <a:extLst>
              <a:ext uri="{FF2B5EF4-FFF2-40B4-BE49-F238E27FC236}">
                <a16:creationId xmlns:a16="http://schemas.microsoft.com/office/drawing/2014/main" id="{A6360E11-1181-40D3-97EB-4F454899C7B2}"/>
              </a:ext>
            </a:extLst>
          </p:cNvPr>
          <p:cNvSpPr/>
          <p:nvPr userDrawn="1"/>
        </p:nvSpPr>
        <p:spPr>
          <a:xfrm>
            <a:off x="0" y="0"/>
            <a:ext cx="12192000" cy="101272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Tree>
    <p:extLst>
      <p:ext uri="{BB962C8B-B14F-4D97-AF65-F5344CB8AC3E}">
        <p14:creationId xmlns:p14="http://schemas.microsoft.com/office/powerpoint/2010/main" val="1795813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ADEFD-63FC-4F95-B487-15AC2D16B40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AE10C7C-4B04-48B7-9C8A-08034B68309B}"/>
              </a:ext>
            </a:extLst>
          </p:cNvPr>
          <p:cNvSpPr>
            <a:spLocks noGrp="1"/>
          </p:cNvSpPr>
          <p:nvPr>
            <p:ph sz="half" idx="1"/>
          </p:nvPr>
        </p:nvSpPr>
        <p:spPr>
          <a:xfrm>
            <a:off x="838200" y="1524000"/>
            <a:ext cx="5181600" cy="46529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F7F21115-BFBE-4B5D-8D96-151BAE0F67AE}"/>
              </a:ext>
            </a:extLst>
          </p:cNvPr>
          <p:cNvSpPr>
            <a:spLocks noGrp="1"/>
          </p:cNvSpPr>
          <p:nvPr>
            <p:ph sz="half" idx="2"/>
          </p:nvPr>
        </p:nvSpPr>
        <p:spPr>
          <a:xfrm>
            <a:off x="6172200" y="1524000"/>
            <a:ext cx="5181600" cy="4652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D6841AD-1BE9-42A3-926D-D37F73C52A3C}"/>
              </a:ext>
            </a:extLst>
          </p:cNvPr>
          <p:cNvSpPr>
            <a:spLocks noGrp="1"/>
          </p:cNvSpPr>
          <p:nvPr>
            <p:ph type="dt" sz="half" idx="10"/>
          </p:nvPr>
        </p:nvSpPr>
        <p:spPr/>
        <p:txBody>
          <a:bodyPr/>
          <a:lstStyle/>
          <a:p>
            <a:fld id="{A23EF97D-74F0-4EB9-B54E-2B03C5B96992}" type="datetime1">
              <a:rPr lang="en-GB" smtClean="0"/>
              <a:t>21/10/2024</a:t>
            </a:fld>
            <a:endParaRPr lang="en-GB"/>
          </a:p>
        </p:txBody>
      </p:sp>
      <p:sp>
        <p:nvSpPr>
          <p:cNvPr id="6" name="Footer Placeholder 5">
            <a:extLst>
              <a:ext uri="{FF2B5EF4-FFF2-40B4-BE49-F238E27FC236}">
                <a16:creationId xmlns:a16="http://schemas.microsoft.com/office/drawing/2014/main" id="{75077802-EBD1-44FF-8D3D-0FF372E85E84}"/>
              </a:ext>
            </a:extLst>
          </p:cNvPr>
          <p:cNvSpPr>
            <a:spLocks noGrp="1"/>
          </p:cNvSpPr>
          <p:nvPr>
            <p:ph type="ftr" sz="quarter" idx="11"/>
          </p:nvPr>
        </p:nvSpPr>
        <p:spPr/>
        <p:txBody>
          <a:bodyPr/>
          <a:lstStyle/>
          <a:p>
            <a:r>
              <a:rPr lang="en-GB" dirty="0"/>
              <a:t>© 2021 National Disease Registration Service (NDRS). All Rights Reserved</a:t>
            </a:r>
          </a:p>
        </p:txBody>
      </p:sp>
      <p:sp>
        <p:nvSpPr>
          <p:cNvPr id="7" name="Slide Number Placeholder 6">
            <a:extLst>
              <a:ext uri="{FF2B5EF4-FFF2-40B4-BE49-F238E27FC236}">
                <a16:creationId xmlns:a16="http://schemas.microsoft.com/office/drawing/2014/main" id="{F1A300CF-EB1D-4F62-A84C-53207EC973CB}"/>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4241083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EF88E5-6F72-413D-8719-368DED92E7E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1D7B495-7AC7-4325-80B8-095274876C24}"/>
              </a:ext>
            </a:extLst>
          </p:cNvPr>
          <p:cNvSpPr>
            <a:spLocks noGrp="1"/>
          </p:cNvSpPr>
          <p:nvPr>
            <p:ph type="dt" sz="half" idx="10"/>
          </p:nvPr>
        </p:nvSpPr>
        <p:spPr/>
        <p:txBody>
          <a:bodyPr/>
          <a:lstStyle/>
          <a:p>
            <a:fld id="{88F47C75-AD47-461D-80A8-F039BB400D8B}" type="datetime1">
              <a:rPr lang="en-GB" smtClean="0"/>
              <a:t>21/10/2024</a:t>
            </a:fld>
            <a:endParaRPr lang="en-GB"/>
          </a:p>
        </p:txBody>
      </p:sp>
      <p:sp>
        <p:nvSpPr>
          <p:cNvPr id="4" name="Footer Placeholder 3">
            <a:extLst>
              <a:ext uri="{FF2B5EF4-FFF2-40B4-BE49-F238E27FC236}">
                <a16:creationId xmlns:a16="http://schemas.microsoft.com/office/drawing/2014/main" id="{8BAE736B-B0D9-412B-A3A8-441AE8AF6C39}"/>
              </a:ext>
            </a:extLst>
          </p:cNvPr>
          <p:cNvSpPr>
            <a:spLocks noGrp="1"/>
          </p:cNvSpPr>
          <p:nvPr>
            <p:ph type="ftr" sz="quarter" idx="11"/>
          </p:nvPr>
        </p:nvSpPr>
        <p:spPr/>
        <p:txBody>
          <a:bodyPr/>
          <a:lstStyle/>
          <a:p>
            <a:r>
              <a:rPr lang="en-GB" dirty="0"/>
              <a:t>© 2021 National Disease Registration Service (NDRS). All Rights Reserved</a:t>
            </a:r>
          </a:p>
        </p:txBody>
      </p:sp>
      <p:sp>
        <p:nvSpPr>
          <p:cNvPr id="5" name="Slide Number Placeholder 4">
            <a:extLst>
              <a:ext uri="{FF2B5EF4-FFF2-40B4-BE49-F238E27FC236}">
                <a16:creationId xmlns:a16="http://schemas.microsoft.com/office/drawing/2014/main" id="{F4750794-F2A2-4C79-BF84-DDDAAA031FF3}"/>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35195688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8F35739-63FA-43B8-BF8C-FC8FD4106ED1}"/>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7" name="Rectangle 6">
            <a:extLst>
              <a:ext uri="{FF2B5EF4-FFF2-40B4-BE49-F238E27FC236}">
                <a16:creationId xmlns:a16="http://schemas.microsoft.com/office/drawing/2014/main" id="{4DE541E7-56F7-4E67-B8E0-404C1EFAF05F}"/>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Date Placeholder 1">
            <a:extLst>
              <a:ext uri="{FF2B5EF4-FFF2-40B4-BE49-F238E27FC236}">
                <a16:creationId xmlns:a16="http://schemas.microsoft.com/office/drawing/2014/main" id="{841F4048-7548-4637-A2A9-0DE136EC2052}"/>
              </a:ext>
            </a:extLst>
          </p:cNvPr>
          <p:cNvSpPr>
            <a:spLocks noGrp="1"/>
          </p:cNvSpPr>
          <p:nvPr>
            <p:ph type="dt" sz="half" idx="10"/>
          </p:nvPr>
        </p:nvSpPr>
        <p:spPr/>
        <p:txBody>
          <a:bodyPr/>
          <a:lstStyle/>
          <a:p>
            <a:fld id="{B9A9FFE0-03E5-4DD2-BFBE-95B48F447020}" type="datetime1">
              <a:rPr lang="en-GB" smtClean="0"/>
              <a:t>21/10/2024</a:t>
            </a:fld>
            <a:endParaRPr lang="en-GB"/>
          </a:p>
        </p:txBody>
      </p:sp>
      <p:sp>
        <p:nvSpPr>
          <p:cNvPr id="3" name="Footer Placeholder 2">
            <a:extLst>
              <a:ext uri="{FF2B5EF4-FFF2-40B4-BE49-F238E27FC236}">
                <a16:creationId xmlns:a16="http://schemas.microsoft.com/office/drawing/2014/main" id="{0F932361-BDB4-453D-9163-FC6EE039A95D}"/>
              </a:ext>
            </a:extLst>
          </p:cNvPr>
          <p:cNvSpPr>
            <a:spLocks noGrp="1"/>
          </p:cNvSpPr>
          <p:nvPr>
            <p:ph type="ftr" sz="quarter" idx="11"/>
          </p:nvPr>
        </p:nvSpPr>
        <p:spPr/>
        <p:txBody>
          <a:bodyPr/>
          <a:lstStyle/>
          <a:p>
            <a:r>
              <a:rPr lang="en-GB" dirty="0"/>
              <a:t>© 2021 National Disease Registration Service (NDRS). All Rights Reserved</a:t>
            </a:r>
          </a:p>
        </p:txBody>
      </p:sp>
      <p:sp>
        <p:nvSpPr>
          <p:cNvPr id="4" name="Slide Number Placeholder 3">
            <a:extLst>
              <a:ext uri="{FF2B5EF4-FFF2-40B4-BE49-F238E27FC236}">
                <a16:creationId xmlns:a16="http://schemas.microsoft.com/office/drawing/2014/main" id="{5C54395B-D621-4DAC-823D-921ED31C5BDB}"/>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8" name="Straight Connector 7">
            <a:extLst>
              <a:ext uri="{FF2B5EF4-FFF2-40B4-BE49-F238E27FC236}">
                <a16:creationId xmlns:a16="http://schemas.microsoft.com/office/drawing/2014/main" id="{B52BD86C-58DF-4FCD-9912-B18DC6C468C6}"/>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82019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DFE0FD0C-B5C6-4720-BC23-F5D333D00C41}"/>
              </a:ext>
            </a:extLst>
          </p:cNvPr>
          <p:cNvGrpSpPr/>
          <p:nvPr userDrawn="1"/>
        </p:nvGrpSpPr>
        <p:grpSpPr>
          <a:xfrm>
            <a:off x="0" y="0"/>
            <a:ext cx="12192000" cy="6858000"/>
            <a:chOff x="0" y="0"/>
            <a:chExt cx="12192000" cy="6858000"/>
          </a:xfrm>
        </p:grpSpPr>
        <p:sp>
          <p:nvSpPr>
            <p:cNvPr id="9" name="Rectangle 8">
              <a:extLst>
                <a:ext uri="{FF2B5EF4-FFF2-40B4-BE49-F238E27FC236}">
                  <a16:creationId xmlns:a16="http://schemas.microsoft.com/office/drawing/2014/main" id="{37246B47-B7DA-40DE-8146-5EB4D3A9775E}"/>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10" name="Rectangle 9">
              <a:extLst>
                <a:ext uri="{FF2B5EF4-FFF2-40B4-BE49-F238E27FC236}">
                  <a16:creationId xmlns:a16="http://schemas.microsoft.com/office/drawing/2014/main" id="{A9AEF83F-3611-4E7F-83DC-B7536129D559}"/>
                </a:ext>
              </a:extLst>
            </p:cNvPr>
            <p:cNvSpPr/>
            <p:nvPr userDrawn="1"/>
          </p:nvSpPr>
          <p:spPr>
            <a:xfrm>
              <a:off x="0" y="0"/>
              <a:ext cx="12192000" cy="1012723"/>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grpSp>
      <p:sp>
        <p:nvSpPr>
          <p:cNvPr id="2" name="Title Placeholder 1">
            <a:extLst>
              <a:ext uri="{FF2B5EF4-FFF2-40B4-BE49-F238E27FC236}">
                <a16:creationId xmlns:a16="http://schemas.microsoft.com/office/drawing/2014/main" id="{9B34A093-F2AC-4E0B-8102-CFE5E50C6D2D}"/>
              </a:ext>
            </a:extLst>
          </p:cNvPr>
          <p:cNvSpPr>
            <a:spLocks noGrp="1"/>
          </p:cNvSpPr>
          <p:nvPr>
            <p:ph type="title"/>
          </p:nvPr>
        </p:nvSpPr>
        <p:spPr>
          <a:xfrm>
            <a:off x="838200" y="8705"/>
            <a:ext cx="10515600" cy="101271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D4CFCAEA-1975-41DE-B059-87AABDEDA188}"/>
              </a:ext>
            </a:extLst>
          </p:cNvPr>
          <p:cNvSpPr>
            <a:spLocks noGrp="1"/>
          </p:cNvSpPr>
          <p:nvPr>
            <p:ph type="body" idx="1"/>
          </p:nvPr>
        </p:nvSpPr>
        <p:spPr>
          <a:xfrm>
            <a:off x="838200" y="1435510"/>
            <a:ext cx="10515600" cy="474145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7FE746E0-CB1C-4AED-81F7-ABA8EC83C5B3}"/>
              </a:ext>
            </a:extLst>
          </p:cNvPr>
          <p:cNvSpPr>
            <a:spLocks noGrp="1"/>
          </p:cNvSpPr>
          <p:nvPr>
            <p:ph type="dt" sz="half" idx="2"/>
          </p:nvPr>
        </p:nvSpPr>
        <p:spPr>
          <a:xfrm>
            <a:off x="7827092" y="6484170"/>
            <a:ext cx="2743200" cy="365125"/>
          </a:xfrm>
          <a:prstGeom prst="rect">
            <a:avLst/>
          </a:prstGeom>
        </p:spPr>
        <p:txBody>
          <a:bodyPr vert="horz" lIns="91440" tIns="45720" rIns="91440" bIns="45720" rtlCol="0" anchor="ctr"/>
          <a:lstStyle>
            <a:lvl1pPr algn="r">
              <a:defRPr sz="1050">
                <a:solidFill>
                  <a:schemeClr val="bg1"/>
                </a:solidFill>
                <a:latin typeface="Arial Nova Light" panose="020B0304020202020204" pitchFamily="34" charset="0"/>
              </a:defRPr>
            </a:lvl1pPr>
          </a:lstStyle>
          <a:p>
            <a:fld id="{0AE34D91-6AFA-445C-AE89-81337D68ADC1}" type="datetime1">
              <a:rPr lang="en-GB" smtClean="0"/>
              <a:pPr/>
              <a:t>21/10/2024</a:t>
            </a:fld>
            <a:endParaRPr lang="en-GB" dirty="0"/>
          </a:p>
        </p:txBody>
      </p:sp>
      <p:sp>
        <p:nvSpPr>
          <p:cNvPr id="5" name="Footer Placeholder 4">
            <a:extLst>
              <a:ext uri="{FF2B5EF4-FFF2-40B4-BE49-F238E27FC236}">
                <a16:creationId xmlns:a16="http://schemas.microsoft.com/office/drawing/2014/main" id="{E521BCB1-FEC1-444F-A588-75D3F02C676B}"/>
              </a:ext>
            </a:extLst>
          </p:cNvPr>
          <p:cNvSpPr>
            <a:spLocks noGrp="1"/>
          </p:cNvSpPr>
          <p:nvPr>
            <p:ph type="ftr" sz="quarter" idx="3"/>
          </p:nvPr>
        </p:nvSpPr>
        <p:spPr>
          <a:xfrm>
            <a:off x="838200" y="6484169"/>
            <a:ext cx="7145594" cy="373831"/>
          </a:xfrm>
          <a:prstGeom prst="rect">
            <a:avLst/>
          </a:prstGeom>
        </p:spPr>
        <p:txBody>
          <a:bodyPr vert="horz" lIns="91440" tIns="45720" rIns="91440" bIns="45720" rtlCol="0" anchor="ctr"/>
          <a:lstStyle>
            <a:lvl1pPr algn="l">
              <a:defRPr sz="1050">
                <a:solidFill>
                  <a:schemeClr val="bg1"/>
                </a:solidFill>
                <a:latin typeface="Arial Nova Light" panose="020B0304020202020204" pitchFamily="34" charset="0"/>
              </a:defRPr>
            </a:lvl1p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FC356DEA-21FE-4052-A133-88D20F18B1EC}"/>
              </a:ext>
            </a:extLst>
          </p:cNvPr>
          <p:cNvSpPr>
            <a:spLocks noGrp="1"/>
          </p:cNvSpPr>
          <p:nvPr>
            <p:ph type="sldNum" sz="quarter" idx="4"/>
          </p:nvPr>
        </p:nvSpPr>
        <p:spPr>
          <a:xfrm>
            <a:off x="10658168" y="6475466"/>
            <a:ext cx="695632" cy="373830"/>
          </a:xfrm>
          <a:prstGeom prst="rect">
            <a:avLst/>
          </a:prstGeom>
        </p:spPr>
        <p:txBody>
          <a:bodyPr vert="horz" lIns="91440" tIns="45720" rIns="91440" bIns="45720" rtlCol="0" anchor="ctr"/>
          <a:lstStyle>
            <a:lvl1pPr algn="r">
              <a:defRPr sz="1400" b="1">
                <a:solidFill>
                  <a:schemeClr val="bg1"/>
                </a:solidFill>
                <a:latin typeface="Segoe UI Semibold" panose="020B0702040204020203" pitchFamily="34" charset="0"/>
                <a:cs typeface="Segoe UI Semibold" panose="020B0702040204020203" pitchFamily="34" charset="0"/>
              </a:defRPr>
            </a:lvl1pPr>
          </a:lstStyle>
          <a:p>
            <a:fld id="{B33FDC71-8906-4088-9FB1-76CBC632085F}" type="slidenum">
              <a:rPr lang="en-GB" smtClean="0"/>
              <a:pPr/>
              <a:t>‹#›</a:t>
            </a:fld>
            <a:endParaRPr lang="en-GB" dirty="0"/>
          </a:p>
        </p:txBody>
      </p:sp>
      <p:cxnSp>
        <p:nvCxnSpPr>
          <p:cNvPr id="14" name="Straight Connector 13">
            <a:extLst>
              <a:ext uri="{FF2B5EF4-FFF2-40B4-BE49-F238E27FC236}">
                <a16:creationId xmlns:a16="http://schemas.microsoft.com/office/drawing/2014/main" id="{4C672E85-FACD-44BD-94E4-805C91E7AFBF}"/>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7076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89" r:id="rId3"/>
    <p:sldLayoutId id="2147483660" r:id="rId4"/>
    <p:sldLayoutId id="2147483692" r:id="rId5"/>
    <p:sldLayoutId id="2147483652" r:id="rId6"/>
    <p:sldLayoutId id="2147483654" r:id="rId7"/>
    <p:sldLayoutId id="2147483655" r:id="rId8"/>
  </p:sldLayoutIdLst>
  <p:hf hdr="0"/>
  <p:txStyles>
    <p:titleStyle>
      <a:lvl1pPr algn="ctr" defTabSz="914377" rtl="0" eaLnBrk="1" latinLnBrk="0" hangingPunct="1">
        <a:lnSpc>
          <a:spcPct val="90000"/>
        </a:lnSpc>
        <a:spcBef>
          <a:spcPct val="0"/>
        </a:spcBef>
        <a:buNone/>
        <a:defRPr sz="2800" kern="1200">
          <a:solidFill>
            <a:schemeClr val="bg1"/>
          </a:solidFill>
          <a:latin typeface="Segoe UI Semibold" panose="020B0702040204020203" pitchFamily="34" charset="0"/>
          <a:ea typeface="+mj-ea"/>
          <a:cs typeface="Segoe UI Semibold" panose="020B0702040204020203" pitchFamily="34" charset="0"/>
        </a:defRPr>
      </a:lvl1pPr>
    </p:titleStyle>
    <p:body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0.m4a"/><Relationship Id="rId1" Type="http://schemas.microsoft.com/office/2007/relationships/media" Target="../media/media10.m4a"/><Relationship Id="rId5" Type="http://schemas.openxmlformats.org/officeDocument/2006/relationships/image" Target="../media/image3.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audio" Target="../media/media11.m4a"/><Relationship Id="rId2" Type="http://schemas.microsoft.com/office/2007/relationships/media" Target="../media/media11.m4a"/><Relationship Id="rId1" Type="http://schemas.openxmlformats.org/officeDocument/2006/relationships/tags" Target="../tags/tag1.xml"/><Relationship Id="rId6" Type="http://schemas.openxmlformats.org/officeDocument/2006/relationships/image" Target="../media/image3.png"/><Relationship Id="rId5" Type="http://schemas.openxmlformats.org/officeDocument/2006/relationships/notesSlide" Target="../notesSlides/notesSlide11.xml"/><Relationship Id="rId4"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2.xml"/><Relationship Id="rId7" Type="http://schemas.openxmlformats.org/officeDocument/2006/relationships/image" Target="../media/image34.png"/><Relationship Id="rId2" Type="http://schemas.openxmlformats.org/officeDocument/2006/relationships/audio" Target="../media/media12.m4a"/><Relationship Id="rId1" Type="http://schemas.microsoft.com/office/2007/relationships/media" Target="../media/media12.m4a"/><Relationship Id="rId6" Type="http://schemas.openxmlformats.org/officeDocument/2006/relationships/hyperlink" Target="https://digital.nhs.uk/ndrs/data/data-sets/cosd#downloads" TargetMode="External"/><Relationship Id="rId5" Type="http://schemas.openxmlformats.org/officeDocument/2006/relationships/image" Target="../media/image33.png"/><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3.m4a"/><Relationship Id="rId1" Type="http://schemas.microsoft.com/office/2007/relationships/media" Target="../media/media13.m4a"/><Relationship Id="rId6" Type="http://schemas.openxmlformats.org/officeDocument/2006/relationships/image" Target="../media/image3.png"/><Relationship Id="rId5" Type="http://schemas.openxmlformats.org/officeDocument/2006/relationships/image" Target="../media/image35.pn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3.png"/><Relationship Id="rId2" Type="http://schemas.openxmlformats.org/officeDocument/2006/relationships/audio" Target="../media/media14.m4a"/><Relationship Id="rId1" Type="http://schemas.microsoft.com/office/2007/relationships/media" Target="../media/media14.m4a"/><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3.png"/><Relationship Id="rId2" Type="http://schemas.openxmlformats.org/officeDocument/2006/relationships/audio" Target="../media/media15.m4a"/><Relationship Id="rId1" Type="http://schemas.microsoft.com/office/2007/relationships/media" Target="../media/media15.m4a"/><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3.png"/><Relationship Id="rId2" Type="http://schemas.openxmlformats.org/officeDocument/2006/relationships/audio" Target="../media/media16.m4a"/><Relationship Id="rId1" Type="http://schemas.microsoft.com/office/2007/relationships/media" Target="../media/media16.m4a"/><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7.m4a"/><Relationship Id="rId1" Type="http://schemas.microsoft.com/office/2007/relationships/media" Target="../media/media17.m4a"/><Relationship Id="rId6" Type="http://schemas.openxmlformats.org/officeDocument/2006/relationships/image" Target="../media/image3.png"/><Relationship Id="rId5" Type="http://schemas.openxmlformats.org/officeDocument/2006/relationships/image" Target="../media/image42.png"/><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8.m4a"/><Relationship Id="rId1" Type="http://schemas.microsoft.com/office/2007/relationships/media" Target="../media/media18.m4a"/><Relationship Id="rId6" Type="http://schemas.openxmlformats.org/officeDocument/2006/relationships/image" Target="../media/image3.png"/><Relationship Id="rId5" Type="http://schemas.openxmlformats.org/officeDocument/2006/relationships/image" Target="../media/image43.png"/><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9.m4a"/><Relationship Id="rId1" Type="http://schemas.microsoft.com/office/2007/relationships/media" Target="../media/media19.m4a"/><Relationship Id="rId6" Type="http://schemas.openxmlformats.org/officeDocument/2006/relationships/image" Target="../media/image3.png"/><Relationship Id="rId5" Type="http://schemas.openxmlformats.org/officeDocument/2006/relationships/image" Target="../media/image44.png"/><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3.png"/><Relationship Id="rId5" Type="http://schemas.openxmlformats.org/officeDocument/2006/relationships/image" Target="../media/image4.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0.m4a"/><Relationship Id="rId1" Type="http://schemas.microsoft.com/office/2007/relationships/media" Target="../media/media20.m4a"/><Relationship Id="rId6" Type="http://schemas.openxmlformats.org/officeDocument/2006/relationships/image" Target="../media/image3.png"/><Relationship Id="rId5" Type="http://schemas.openxmlformats.org/officeDocument/2006/relationships/image" Target="../media/image45.png"/><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1.m4a"/><Relationship Id="rId1" Type="http://schemas.microsoft.com/office/2007/relationships/media" Target="../media/media21.m4a"/><Relationship Id="rId6" Type="http://schemas.openxmlformats.org/officeDocument/2006/relationships/image" Target="../media/image3.png"/><Relationship Id="rId5" Type="http://schemas.openxmlformats.org/officeDocument/2006/relationships/image" Target="../media/image46.png"/><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2.m4a"/><Relationship Id="rId1" Type="http://schemas.microsoft.com/office/2007/relationships/media" Target="../media/media22.m4a"/><Relationship Id="rId6" Type="http://schemas.openxmlformats.org/officeDocument/2006/relationships/image" Target="../media/image3.png"/><Relationship Id="rId5" Type="http://schemas.openxmlformats.org/officeDocument/2006/relationships/image" Target="../media/image47.png"/><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2.xml"/><Relationship Id="rId7" Type="http://schemas.openxmlformats.org/officeDocument/2006/relationships/image" Target="../media/image50.png"/><Relationship Id="rId2" Type="http://schemas.openxmlformats.org/officeDocument/2006/relationships/audio" Target="../media/media23.m4a"/><Relationship Id="rId1" Type="http://schemas.microsoft.com/office/2007/relationships/media" Target="../media/media23.m4a"/><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4.m4a"/><Relationship Id="rId1" Type="http://schemas.microsoft.com/office/2007/relationships/media" Target="../media/media24.m4a"/><Relationship Id="rId6" Type="http://schemas.openxmlformats.org/officeDocument/2006/relationships/image" Target="../media/image3.png"/><Relationship Id="rId5" Type="http://schemas.openxmlformats.org/officeDocument/2006/relationships/image" Target="../media/image35.png"/><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25.m4a"/><Relationship Id="rId1" Type="http://schemas.microsoft.com/office/2007/relationships/media" Target="../media/media25.m4a"/><Relationship Id="rId5" Type="http://schemas.openxmlformats.org/officeDocument/2006/relationships/image" Target="../media/image3.png"/><Relationship Id="rId4"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6.m4a"/><Relationship Id="rId1" Type="http://schemas.microsoft.com/office/2007/relationships/media" Target="../media/media26.m4a"/><Relationship Id="rId6" Type="http://schemas.openxmlformats.org/officeDocument/2006/relationships/image" Target="../media/image3.png"/><Relationship Id="rId5" Type="http://schemas.openxmlformats.org/officeDocument/2006/relationships/image" Target="../media/image35.png"/><Relationship Id="rId4"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7.m4a"/><Relationship Id="rId1" Type="http://schemas.microsoft.com/office/2007/relationships/media" Target="../media/media27.m4a"/><Relationship Id="rId6" Type="http://schemas.openxmlformats.org/officeDocument/2006/relationships/image" Target="../media/image3.png"/><Relationship Id="rId5" Type="http://schemas.openxmlformats.org/officeDocument/2006/relationships/image" Target="../media/image51.png"/><Relationship Id="rId4"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8.m4a"/><Relationship Id="rId1" Type="http://schemas.microsoft.com/office/2007/relationships/media" Target="../media/media28.m4a"/><Relationship Id="rId6" Type="http://schemas.openxmlformats.org/officeDocument/2006/relationships/image" Target="../media/image3.png"/><Relationship Id="rId5" Type="http://schemas.openxmlformats.org/officeDocument/2006/relationships/image" Target="../media/image52.png"/><Relationship Id="rId4"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9.m4a"/><Relationship Id="rId1" Type="http://schemas.microsoft.com/office/2007/relationships/media" Target="../media/media29.m4a"/><Relationship Id="rId6" Type="http://schemas.openxmlformats.org/officeDocument/2006/relationships/image" Target="../media/image3.png"/><Relationship Id="rId5" Type="http://schemas.openxmlformats.org/officeDocument/2006/relationships/image" Target="../media/image53.png"/><Relationship Id="rId4"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3.png"/><Relationship Id="rId4"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3.png"/><Relationship Id="rId2" Type="http://schemas.openxmlformats.org/officeDocument/2006/relationships/audio" Target="../media/media30.m4a"/><Relationship Id="rId1" Type="http://schemas.microsoft.com/office/2007/relationships/media" Target="../media/media30.m4a"/><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1.m4a"/><Relationship Id="rId1" Type="http://schemas.microsoft.com/office/2007/relationships/media" Target="../media/media31.m4a"/><Relationship Id="rId6" Type="http://schemas.openxmlformats.org/officeDocument/2006/relationships/image" Target="../media/image3.png"/><Relationship Id="rId5" Type="http://schemas.openxmlformats.org/officeDocument/2006/relationships/image" Target="../media/image56.png"/><Relationship Id="rId4"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2.m4a"/><Relationship Id="rId1" Type="http://schemas.microsoft.com/office/2007/relationships/media" Target="../media/media32.m4a"/><Relationship Id="rId6" Type="http://schemas.openxmlformats.org/officeDocument/2006/relationships/image" Target="../media/image3.png"/><Relationship Id="rId5" Type="http://schemas.openxmlformats.org/officeDocument/2006/relationships/image" Target="../media/image57.png"/><Relationship Id="rId4"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33.m4a"/><Relationship Id="rId1" Type="http://schemas.microsoft.com/office/2007/relationships/media" Target="../media/media33.m4a"/><Relationship Id="rId5" Type="http://schemas.openxmlformats.org/officeDocument/2006/relationships/image" Target="../media/image3.png"/><Relationship Id="rId4"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3" Type="http://schemas.openxmlformats.org/officeDocument/2006/relationships/audio" Target="../media/media34.m4a"/><Relationship Id="rId2" Type="http://schemas.microsoft.com/office/2007/relationships/media" Target="../media/media34.m4a"/><Relationship Id="rId1" Type="http://schemas.openxmlformats.org/officeDocument/2006/relationships/tags" Target="../tags/tag2.xml"/><Relationship Id="rId6" Type="http://schemas.openxmlformats.org/officeDocument/2006/relationships/image" Target="../media/image3.png"/><Relationship Id="rId5" Type="http://schemas.openxmlformats.org/officeDocument/2006/relationships/notesSlide" Target="../notesSlides/notesSlide34.xml"/><Relationship Id="rId4"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5.m4a"/><Relationship Id="rId1" Type="http://schemas.microsoft.com/office/2007/relationships/media" Target="../media/media35.m4a"/><Relationship Id="rId6" Type="http://schemas.openxmlformats.org/officeDocument/2006/relationships/image" Target="../media/image3.png"/><Relationship Id="rId5" Type="http://schemas.openxmlformats.org/officeDocument/2006/relationships/hyperlink" Target="https://cancerstats.ndrs.nhs.uk/" TargetMode="External"/><Relationship Id="rId4"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slideLayout" Target="../slideLayouts/slideLayout2.xml"/><Relationship Id="rId7" Type="http://schemas.openxmlformats.org/officeDocument/2006/relationships/image" Target="../media/image54.png"/><Relationship Id="rId2" Type="http://schemas.openxmlformats.org/officeDocument/2006/relationships/audio" Target="../media/media36.m4a"/><Relationship Id="rId1" Type="http://schemas.microsoft.com/office/2007/relationships/media" Target="../media/media36.m4a"/><Relationship Id="rId6" Type="http://schemas.openxmlformats.org/officeDocument/2006/relationships/image" Target="../media/image53.png"/><Relationship Id="rId5" Type="http://schemas.openxmlformats.org/officeDocument/2006/relationships/image" Target="../media/image57.png"/><Relationship Id="rId4" Type="http://schemas.openxmlformats.org/officeDocument/2006/relationships/notesSlide" Target="../notesSlides/notesSlide36.xml"/><Relationship Id="rId9" Type="http://schemas.openxmlformats.org/officeDocument/2006/relationships/image" Target="../media/image3.png"/></Relationships>
</file>

<file path=ppt/slides/_rels/slide37.xml.rels><?xml version="1.0" encoding="UTF-8" standalone="yes"?>
<Relationships xmlns="http://schemas.openxmlformats.org/package/2006/relationships"><Relationship Id="rId8" Type="http://schemas.openxmlformats.org/officeDocument/2006/relationships/hyperlink" Target="mailto:karen.graham36@nhs.net" TargetMode="External"/><Relationship Id="rId13" Type="http://schemas.openxmlformats.org/officeDocument/2006/relationships/image" Target="../media/image3.png"/><Relationship Id="rId3" Type="http://schemas.openxmlformats.org/officeDocument/2006/relationships/slideLayout" Target="../slideLayouts/slideLayout2.xml"/><Relationship Id="rId7" Type="http://schemas.openxmlformats.org/officeDocument/2006/relationships/hyperlink" Target="mailto:katrina.sung@nhs.net" TargetMode="External"/><Relationship Id="rId12" Type="http://schemas.openxmlformats.org/officeDocument/2006/relationships/hyperlink" Target="mailto:james.withers@nhs.net" TargetMode="External"/><Relationship Id="rId2" Type="http://schemas.openxmlformats.org/officeDocument/2006/relationships/audio" Target="../media/media37.m4a"/><Relationship Id="rId1" Type="http://schemas.microsoft.com/office/2007/relationships/media" Target="../media/media37.m4a"/><Relationship Id="rId6" Type="http://schemas.openxmlformats.org/officeDocument/2006/relationships/hyperlink" Target="mailto:marianne.mollett@nhs.net" TargetMode="External"/><Relationship Id="rId11" Type="http://schemas.openxmlformats.org/officeDocument/2006/relationships/hyperlink" Target="mailto:gemma.feeney@nhs.net" TargetMode="External"/><Relationship Id="rId5" Type="http://schemas.openxmlformats.org/officeDocument/2006/relationships/hyperlink" Target="mailto:simon.cairnes@nhs.net" TargetMode="External"/><Relationship Id="rId10" Type="http://schemas.openxmlformats.org/officeDocument/2006/relationships/hyperlink" Target="mailto:rachaelmann@nhs.net" TargetMode="External"/><Relationship Id="rId4" Type="http://schemas.openxmlformats.org/officeDocument/2006/relationships/notesSlide" Target="../notesSlides/notesSlide37.xml"/><Relationship Id="rId9" Type="http://schemas.openxmlformats.org/officeDocument/2006/relationships/hyperlink" Target="mailto:p.stacey@nhs.net" TargetMode="Externa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m4a"/><Relationship Id="rId1" Type="http://schemas.microsoft.com/office/2007/relationships/media" Target="../media/media4.m4a"/><Relationship Id="rId5" Type="http://schemas.openxmlformats.org/officeDocument/2006/relationships/image" Target="../media/image3.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3.png"/><Relationship Id="rId5" Type="http://schemas.openxmlformats.org/officeDocument/2006/relationships/image" Target="../media/image5.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8" Type="http://schemas.openxmlformats.org/officeDocument/2006/relationships/hyperlink" Target="https://digital.nhs.uk/ndrs" TargetMode="External"/><Relationship Id="rId3" Type="http://schemas.openxmlformats.org/officeDocument/2006/relationships/slideLayout" Target="../slideLayouts/slideLayout2.xml"/><Relationship Id="rId7" Type="http://schemas.openxmlformats.org/officeDocument/2006/relationships/hyperlink" Target="https://cancerstats.ndrs.nhs.uk/" TargetMode="External"/><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hyperlink" Target="https://fingertips.phe.org.uk/" TargetMode="External"/><Relationship Id="rId11" Type="http://schemas.openxmlformats.org/officeDocument/2006/relationships/image" Target="../media/image3.png"/><Relationship Id="rId5" Type="http://schemas.openxmlformats.org/officeDocument/2006/relationships/hyperlink" Target="http://www.cancerdata.nhs.uk/" TargetMode="External"/><Relationship Id="rId10" Type="http://schemas.openxmlformats.org/officeDocument/2006/relationships/hyperlink" Target="https://prostate.predict.nhs.uk/" TargetMode="External"/><Relationship Id="rId4" Type="http://schemas.openxmlformats.org/officeDocument/2006/relationships/notesSlide" Target="../notesSlides/notesSlide6.xml"/><Relationship Id="rId9" Type="http://schemas.openxmlformats.org/officeDocument/2006/relationships/hyperlink" Target="https://breast.predict.nhs.uk/" TargetMode="External"/></Relationships>
</file>

<file path=ppt/slides/_rels/slide7.xml.rels><?xml version="1.0" encoding="UTF-8" standalone="yes"?>
<Relationships xmlns="http://schemas.openxmlformats.org/package/2006/relationships"><Relationship Id="rId13" Type="http://schemas.openxmlformats.org/officeDocument/2006/relationships/image" Target="../media/image13.png"/><Relationship Id="rId18" Type="http://schemas.openxmlformats.org/officeDocument/2006/relationships/image" Target="../media/image18.jpeg"/><Relationship Id="rId26" Type="http://schemas.openxmlformats.org/officeDocument/2006/relationships/image" Target="../media/image26.jpeg"/><Relationship Id="rId3" Type="http://schemas.openxmlformats.org/officeDocument/2006/relationships/slideLayout" Target="../slideLayouts/slideLayout2.xml"/><Relationship Id="rId21" Type="http://schemas.openxmlformats.org/officeDocument/2006/relationships/image" Target="../media/image21.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jpeg"/><Relationship Id="rId25" Type="http://schemas.openxmlformats.org/officeDocument/2006/relationships/image" Target="../media/image25.png"/><Relationship Id="rId33" Type="http://schemas.openxmlformats.org/officeDocument/2006/relationships/image" Target="../media/image3.png"/><Relationship Id="rId2" Type="http://schemas.openxmlformats.org/officeDocument/2006/relationships/audio" Target="../media/media7.m4a"/><Relationship Id="rId16" Type="http://schemas.openxmlformats.org/officeDocument/2006/relationships/image" Target="../media/image16.png"/><Relationship Id="rId20" Type="http://schemas.openxmlformats.org/officeDocument/2006/relationships/image" Target="../media/image20.png"/><Relationship Id="rId29" Type="http://schemas.openxmlformats.org/officeDocument/2006/relationships/image" Target="../media/image29.png"/><Relationship Id="rId1" Type="http://schemas.microsoft.com/office/2007/relationships/media" Target="../media/media7.m4a"/><Relationship Id="rId6" Type="http://schemas.openxmlformats.org/officeDocument/2006/relationships/hyperlink" Target="http://www.google.co.uk/url?sa=i&amp;rct=j&amp;q=&amp;esrc=s&amp;frm=1&amp;source=images&amp;cd=&amp;cad=rja&amp;uact=8&amp;ved=0CAcQjRw&amp;url=http://www.cancerresearchuk.org/about-cancer/&amp;ei=CIefVda0E66Q7Aa58qWwBQ&amp;bvm=bv.96952980,d.ZGU&amp;psig=AFQjCNHPEUt_COVEbRdqVWRkwlVoDokh1A&amp;ust=1436604449480179" TargetMode="External"/><Relationship Id="rId11" Type="http://schemas.openxmlformats.org/officeDocument/2006/relationships/image" Target="../media/image11.jpeg"/><Relationship Id="rId24" Type="http://schemas.openxmlformats.org/officeDocument/2006/relationships/image" Target="../media/image24.png"/><Relationship Id="rId32" Type="http://schemas.openxmlformats.org/officeDocument/2006/relationships/image" Target="../media/image32.png"/><Relationship Id="rId5" Type="http://schemas.openxmlformats.org/officeDocument/2006/relationships/image" Target="../media/image6.png"/><Relationship Id="rId15" Type="http://schemas.openxmlformats.org/officeDocument/2006/relationships/image" Target="../media/image15.png"/><Relationship Id="rId23" Type="http://schemas.openxmlformats.org/officeDocument/2006/relationships/image" Target="../media/image23.jpeg"/><Relationship Id="rId28" Type="http://schemas.openxmlformats.org/officeDocument/2006/relationships/image" Target="../media/image28.png"/><Relationship Id="rId10" Type="http://schemas.openxmlformats.org/officeDocument/2006/relationships/image" Target="../media/image10.png"/><Relationship Id="rId19" Type="http://schemas.openxmlformats.org/officeDocument/2006/relationships/image" Target="../media/image19.jpeg"/><Relationship Id="rId31" Type="http://schemas.openxmlformats.org/officeDocument/2006/relationships/image" Target="../media/image31.png"/><Relationship Id="rId4" Type="http://schemas.openxmlformats.org/officeDocument/2006/relationships/notesSlide" Target="../notesSlides/notesSlide7.xml"/><Relationship Id="rId9" Type="http://schemas.openxmlformats.org/officeDocument/2006/relationships/image" Target="../media/image9.png"/><Relationship Id="rId14" Type="http://schemas.openxmlformats.org/officeDocument/2006/relationships/image" Target="../media/image14.jpeg"/><Relationship Id="rId22" Type="http://schemas.openxmlformats.org/officeDocument/2006/relationships/image" Target="../media/image22.jpeg"/><Relationship Id="rId27" Type="http://schemas.openxmlformats.org/officeDocument/2006/relationships/image" Target="../media/image27.png"/><Relationship Id="rId30" Type="http://schemas.openxmlformats.org/officeDocument/2006/relationships/image" Target="../media/image30.png"/><Relationship Id="rId8"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8.m4a"/><Relationship Id="rId1" Type="http://schemas.microsoft.com/office/2007/relationships/media" Target="../media/media8.m4a"/><Relationship Id="rId5" Type="http://schemas.openxmlformats.org/officeDocument/2006/relationships/image" Target="../media/image3.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9.m4a"/><Relationship Id="rId1" Type="http://schemas.microsoft.com/office/2007/relationships/media" Target="../media/media9.m4a"/><Relationship Id="rId5" Type="http://schemas.openxmlformats.org/officeDocument/2006/relationships/image" Target="../media/image3.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BA95BD4A-F7CE-4463-895A-0CC6703DE376}"/>
              </a:ext>
            </a:extLst>
          </p:cNvPr>
          <p:cNvSpPr>
            <a:spLocks noGrp="1"/>
          </p:cNvSpPr>
          <p:nvPr>
            <p:ph type="subTitle" idx="1"/>
          </p:nvPr>
        </p:nvSpPr>
        <p:spPr/>
        <p:txBody>
          <a:bodyPr/>
          <a:lstStyle/>
          <a:p>
            <a:r>
              <a:rPr lang="en-GB" dirty="0"/>
              <a:t>COSD for Clinical Nurse Specialist Teams</a:t>
            </a:r>
          </a:p>
          <a:p>
            <a:r>
              <a:rPr lang="en-GB" dirty="0"/>
              <a:t>v1 October 2024</a:t>
            </a:r>
          </a:p>
        </p:txBody>
      </p:sp>
      <p:sp>
        <p:nvSpPr>
          <p:cNvPr id="3" name="Title 2">
            <a:extLst>
              <a:ext uri="{FF2B5EF4-FFF2-40B4-BE49-F238E27FC236}">
                <a16:creationId xmlns:a16="http://schemas.microsoft.com/office/drawing/2014/main" id="{B9FC1872-3301-41A8-942E-6DC209647906}"/>
              </a:ext>
            </a:extLst>
          </p:cNvPr>
          <p:cNvSpPr>
            <a:spLocks noGrp="1"/>
          </p:cNvSpPr>
          <p:nvPr>
            <p:ph type="title"/>
          </p:nvPr>
        </p:nvSpPr>
        <p:spPr/>
        <p:txBody>
          <a:bodyPr/>
          <a:lstStyle/>
          <a:p>
            <a:r>
              <a:rPr lang="en-GB" dirty="0"/>
              <a:t>National Disease Registration Service</a:t>
            </a:r>
            <a:br>
              <a:rPr lang="en-GB" dirty="0"/>
            </a:br>
            <a:r>
              <a:rPr lang="en-GB" dirty="0"/>
              <a:t>(NDRS)</a:t>
            </a:r>
          </a:p>
        </p:txBody>
      </p:sp>
      <p:sp>
        <p:nvSpPr>
          <p:cNvPr id="4" name="Date Placeholder 3">
            <a:extLst>
              <a:ext uri="{FF2B5EF4-FFF2-40B4-BE49-F238E27FC236}">
                <a16:creationId xmlns:a16="http://schemas.microsoft.com/office/drawing/2014/main" id="{D8065C27-FBC5-41B5-B903-5A851FAC5DDB}"/>
              </a:ext>
            </a:extLst>
          </p:cNvPr>
          <p:cNvSpPr>
            <a:spLocks noGrp="1"/>
          </p:cNvSpPr>
          <p:nvPr>
            <p:ph type="dt" sz="half" idx="10"/>
          </p:nvPr>
        </p:nvSpPr>
        <p:spPr/>
        <p:txBody>
          <a:bodyPr/>
          <a:lstStyle/>
          <a:p>
            <a:fld id="{5B87A4B3-E801-4598-9F77-316DCAAF1347}" type="datetime1">
              <a:rPr lang="en-GB" smtClean="0"/>
              <a:t>21/10/2024</a:t>
            </a:fld>
            <a:endParaRPr lang="en-GB" dirty="0"/>
          </a:p>
        </p:txBody>
      </p:sp>
      <p:sp>
        <p:nvSpPr>
          <p:cNvPr id="5" name="Footer Placeholder 4">
            <a:extLst>
              <a:ext uri="{FF2B5EF4-FFF2-40B4-BE49-F238E27FC236}">
                <a16:creationId xmlns:a16="http://schemas.microsoft.com/office/drawing/2014/main" id="{DDE7E3EE-FF34-4658-B2DF-6E3A1DCF1002}"/>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FF03FF18-2B16-478D-91D7-9FBA62062BC6}"/>
              </a:ext>
            </a:extLst>
          </p:cNvPr>
          <p:cNvSpPr>
            <a:spLocks noGrp="1"/>
          </p:cNvSpPr>
          <p:nvPr>
            <p:ph type="sldNum" sz="quarter" idx="12"/>
          </p:nvPr>
        </p:nvSpPr>
        <p:spPr/>
        <p:txBody>
          <a:bodyPr/>
          <a:lstStyle/>
          <a:p>
            <a:fld id="{B33FDC71-8906-4088-9FB1-76CBC632085F}" type="slidenum">
              <a:rPr lang="en-GB" smtClean="0"/>
              <a:pPr/>
              <a:t>1</a:t>
            </a:fld>
            <a:endParaRPr lang="en-GB" dirty="0"/>
          </a:p>
        </p:txBody>
      </p:sp>
      <p:pic>
        <p:nvPicPr>
          <p:cNvPr id="7" name="Picture 6" descr="NHS England logo">
            <a:extLst>
              <a:ext uri="{FF2B5EF4-FFF2-40B4-BE49-F238E27FC236}">
                <a16:creationId xmlns:a16="http://schemas.microsoft.com/office/drawing/2014/main" id="{B9EBBA8E-FCD8-56E8-93C6-99C6CD3610F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238087" y="-235507"/>
            <a:ext cx="1839595" cy="1518920"/>
          </a:xfrm>
          <a:prstGeom prst="rect">
            <a:avLst/>
          </a:prstGeom>
        </p:spPr>
      </p:pic>
      <p:pic>
        <p:nvPicPr>
          <p:cNvPr id="11" name="Audio 10">
            <a:hlinkClick r:id="" action="ppaction://media"/>
            <a:extLst>
              <a:ext uri="{FF2B5EF4-FFF2-40B4-BE49-F238E27FC236}">
                <a16:creationId xmlns:a16="http://schemas.microsoft.com/office/drawing/2014/main" id="{3BF9BE2E-C5FE-033B-B95B-E11AFC320CB2}"/>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210345134"/>
      </p:ext>
    </p:extLst>
  </p:cSld>
  <p:clrMapOvr>
    <a:masterClrMapping/>
  </p:clrMapOvr>
  <mc:AlternateContent xmlns:mc="http://schemas.openxmlformats.org/markup-compatibility/2006" xmlns:p14="http://schemas.microsoft.com/office/powerpoint/2010/main">
    <mc:Choice Requires="p14">
      <p:transition spd="slow" p14:dur="2000" advTm="11858"/>
    </mc:Choice>
    <mc:Fallback xmlns="">
      <p:transition spd="slow" advTm="1185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65E9C5-E425-4DC8-9701-B8FDE6D9040F}"/>
              </a:ext>
            </a:extLst>
          </p:cNvPr>
          <p:cNvSpPr>
            <a:spLocks noGrp="1"/>
          </p:cNvSpPr>
          <p:nvPr>
            <p:ph type="title"/>
          </p:nvPr>
        </p:nvSpPr>
        <p:spPr/>
        <p:txBody>
          <a:bodyPr/>
          <a:lstStyle/>
          <a:p>
            <a:r>
              <a:rPr lang="en-GB" dirty="0"/>
              <a:t>What is COSD? - Cancer Outcomes and Services Dataset</a:t>
            </a:r>
          </a:p>
        </p:txBody>
      </p:sp>
      <p:sp>
        <p:nvSpPr>
          <p:cNvPr id="3" name="Content Placeholder 2">
            <a:extLst>
              <a:ext uri="{FF2B5EF4-FFF2-40B4-BE49-F238E27FC236}">
                <a16:creationId xmlns:a16="http://schemas.microsoft.com/office/drawing/2014/main" id="{474B2928-2B15-472D-ABC4-FFB807D7874A}"/>
              </a:ext>
            </a:extLst>
          </p:cNvPr>
          <p:cNvSpPr>
            <a:spLocks noGrp="1"/>
          </p:cNvSpPr>
          <p:nvPr>
            <p:ph idx="1"/>
          </p:nvPr>
        </p:nvSpPr>
        <p:spPr>
          <a:xfrm>
            <a:off x="280219" y="1382070"/>
            <a:ext cx="11474246" cy="4741453"/>
          </a:xfrm>
        </p:spPr>
        <p:txBody>
          <a:bodyPr>
            <a:normAutofit lnSpcReduction="10000"/>
          </a:bodyPr>
          <a:lstStyle/>
          <a:p>
            <a:r>
              <a:rPr lang="en-GB" sz="2200" dirty="0"/>
              <a:t>CWT is mainly about timeliness of service delivery</a:t>
            </a:r>
            <a:endParaRPr lang="en-GB" sz="2200" dirty="0">
              <a:solidFill>
                <a:schemeClr val="tx2"/>
              </a:solidFill>
            </a:endParaRPr>
          </a:p>
          <a:p>
            <a:endParaRPr lang="en-GB" sz="2200" dirty="0">
              <a:solidFill>
                <a:schemeClr val="tx2"/>
              </a:solidFill>
            </a:endParaRPr>
          </a:p>
          <a:p>
            <a:r>
              <a:rPr lang="en-GB" sz="2200" dirty="0"/>
              <a:t>COSD is all about the broader picture.  It’s about the patient and their cancer:</a:t>
            </a:r>
          </a:p>
          <a:p>
            <a:pPr lvl="1"/>
            <a:r>
              <a:rPr lang="en-GB" dirty="0"/>
              <a:t>Is this a primary cancer, a recurrence or a progression?</a:t>
            </a:r>
          </a:p>
          <a:p>
            <a:pPr lvl="1"/>
            <a:r>
              <a:rPr lang="en-GB" dirty="0"/>
              <a:t>If it’s a primary cancer, how far has the cancer progressed at the point of diagnosis (what is the stage of the cancer)?</a:t>
            </a:r>
          </a:p>
          <a:p>
            <a:pPr lvl="1"/>
            <a:r>
              <a:rPr lang="en-GB" dirty="0"/>
              <a:t>How well is the patient at the point of diagnosis (what is the performance status of the patient)?</a:t>
            </a:r>
          </a:p>
          <a:p>
            <a:pPr lvl="1"/>
            <a:r>
              <a:rPr lang="en-GB" dirty="0"/>
              <a:t>What investigations were carried out?</a:t>
            </a:r>
          </a:p>
          <a:p>
            <a:pPr lvl="1"/>
            <a:r>
              <a:rPr lang="en-GB" dirty="0"/>
              <a:t>Has the patient seen a Clinical Nurse Specialist?</a:t>
            </a:r>
          </a:p>
          <a:p>
            <a:pPr lvl="1"/>
            <a:r>
              <a:rPr lang="en-GB" dirty="0"/>
              <a:t>Are there genetic elements to the cancer?</a:t>
            </a:r>
          </a:p>
          <a:p>
            <a:pPr lvl="1"/>
            <a:r>
              <a:rPr lang="en-GB" dirty="0"/>
              <a:t>Exactly what treatment was given?</a:t>
            </a:r>
          </a:p>
          <a:p>
            <a:pPr marL="457189" lvl="1" indent="0">
              <a:buNone/>
            </a:pPr>
            <a:endParaRPr lang="en-GB" sz="2000" dirty="0"/>
          </a:p>
          <a:p>
            <a:endParaRPr lang="en-GB" dirty="0"/>
          </a:p>
        </p:txBody>
      </p:sp>
      <p:sp>
        <p:nvSpPr>
          <p:cNvPr id="4" name="Date Placeholder 3">
            <a:extLst>
              <a:ext uri="{FF2B5EF4-FFF2-40B4-BE49-F238E27FC236}">
                <a16:creationId xmlns:a16="http://schemas.microsoft.com/office/drawing/2014/main" id="{1D757CBC-F577-415D-B7CF-04C5B9D9FEDF}"/>
              </a:ext>
            </a:extLst>
          </p:cNvPr>
          <p:cNvSpPr>
            <a:spLocks noGrp="1"/>
          </p:cNvSpPr>
          <p:nvPr>
            <p:ph type="dt" sz="half" idx="10"/>
          </p:nvPr>
        </p:nvSpPr>
        <p:spPr/>
        <p:txBody>
          <a:bodyPr/>
          <a:lstStyle/>
          <a:p>
            <a:endParaRPr lang="en-GB" dirty="0"/>
          </a:p>
        </p:txBody>
      </p:sp>
      <p:sp>
        <p:nvSpPr>
          <p:cNvPr id="5" name="Footer Placeholder 4">
            <a:extLst>
              <a:ext uri="{FF2B5EF4-FFF2-40B4-BE49-F238E27FC236}">
                <a16:creationId xmlns:a16="http://schemas.microsoft.com/office/drawing/2014/main" id="{FD8A6F8B-3726-4DA1-A4A0-DE3CEDA13A6E}"/>
              </a:ext>
            </a:extLst>
          </p:cNvPr>
          <p:cNvSpPr>
            <a:spLocks noGrp="1"/>
          </p:cNvSpPr>
          <p:nvPr>
            <p:ph type="ftr" sz="quarter" idx="11"/>
          </p:nvPr>
        </p:nvSpPr>
        <p:spPr/>
        <p:txBody>
          <a:bodyPr/>
          <a:lstStyle/>
          <a:p>
            <a:r>
              <a:rPr lang="en-GB" dirty="0"/>
              <a:t>© 2023 National Disease Registration Service (NDRS). All Rights Reserved</a:t>
            </a:r>
          </a:p>
        </p:txBody>
      </p:sp>
      <p:sp>
        <p:nvSpPr>
          <p:cNvPr id="6" name="Slide Number Placeholder 5">
            <a:extLst>
              <a:ext uri="{FF2B5EF4-FFF2-40B4-BE49-F238E27FC236}">
                <a16:creationId xmlns:a16="http://schemas.microsoft.com/office/drawing/2014/main" id="{EE3C236B-ED9C-444F-8188-B95C9C869BDF}"/>
              </a:ext>
            </a:extLst>
          </p:cNvPr>
          <p:cNvSpPr>
            <a:spLocks noGrp="1"/>
          </p:cNvSpPr>
          <p:nvPr>
            <p:ph type="sldNum" sz="quarter" idx="12"/>
          </p:nvPr>
        </p:nvSpPr>
        <p:spPr/>
        <p:txBody>
          <a:bodyPr/>
          <a:lstStyle/>
          <a:p>
            <a:fld id="{B33FDC71-8906-4088-9FB1-76CBC632085F}" type="slidenum">
              <a:rPr lang="en-GB" smtClean="0"/>
              <a:t>10</a:t>
            </a:fld>
            <a:endParaRPr lang="en-GB" dirty="0"/>
          </a:p>
        </p:txBody>
      </p:sp>
      <p:pic>
        <p:nvPicPr>
          <p:cNvPr id="8" name="Audio 7">
            <a:hlinkClick r:id="" action="ppaction://media"/>
            <a:extLst>
              <a:ext uri="{FF2B5EF4-FFF2-40B4-BE49-F238E27FC236}">
                <a16:creationId xmlns:a16="http://schemas.microsoft.com/office/drawing/2014/main" id="{4616C397-5E44-606D-F9B7-F07CF57FC454}"/>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210130259"/>
      </p:ext>
    </p:extLst>
  </p:cSld>
  <p:clrMapOvr>
    <a:masterClrMapping/>
  </p:clrMapOvr>
  <mc:AlternateContent xmlns:mc="http://schemas.openxmlformats.org/markup-compatibility/2006" xmlns:p14="http://schemas.microsoft.com/office/powerpoint/2010/main">
    <mc:Choice Requires="p14">
      <p:transition spd="slow" p14:dur="2000" advTm="9809"/>
    </mc:Choice>
    <mc:Fallback xmlns="">
      <p:transition spd="slow" advTm="980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65E9C5-E425-4DC8-9701-B8FDE6D9040F}"/>
              </a:ext>
            </a:extLst>
          </p:cNvPr>
          <p:cNvSpPr>
            <a:spLocks noGrp="1"/>
          </p:cNvSpPr>
          <p:nvPr>
            <p:ph type="title"/>
          </p:nvPr>
        </p:nvSpPr>
        <p:spPr/>
        <p:txBody>
          <a:bodyPr/>
          <a:lstStyle/>
          <a:p>
            <a:r>
              <a:rPr lang="en-GB" dirty="0"/>
              <a:t>Core Personalised Care Interventions in COSD</a:t>
            </a:r>
          </a:p>
        </p:txBody>
      </p:sp>
      <p:sp>
        <p:nvSpPr>
          <p:cNvPr id="4" name="Date Placeholder 3">
            <a:extLst>
              <a:ext uri="{FF2B5EF4-FFF2-40B4-BE49-F238E27FC236}">
                <a16:creationId xmlns:a16="http://schemas.microsoft.com/office/drawing/2014/main" id="{1D757CBC-F577-415D-B7CF-04C5B9D9FEDF}"/>
              </a:ext>
            </a:extLst>
          </p:cNvPr>
          <p:cNvSpPr>
            <a:spLocks noGrp="1"/>
          </p:cNvSpPr>
          <p:nvPr>
            <p:ph type="dt" sz="half" idx="10"/>
          </p:nvPr>
        </p:nvSpPr>
        <p:spPr/>
        <p:txBody>
          <a:bodyPr/>
          <a:lstStyle/>
          <a:p>
            <a:endParaRPr lang="en-GB" dirty="0"/>
          </a:p>
        </p:txBody>
      </p:sp>
      <p:sp>
        <p:nvSpPr>
          <p:cNvPr id="5" name="Footer Placeholder 4">
            <a:extLst>
              <a:ext uri="{FF2B5EF4-FFF2-40B4-BE49-F238E27FC236}">
                <a16:creationId xmlns:a16="http://schemas.microsoft.com/office/drawing/2014/main" id="{FD8A6F8B-3726-4DA1-A4A0-DE3CEDA13A6E}"/>
              </a:ext>
            </a:extLst>
          </p:cNvPr>
          <p:cNvSpPr>
            <a:spLocks noGrp="1"/>
          </p:cNvSpPr>
          <p:nvPr>
            <p:ph type="ftr" sz="quarter" idx="11"/>
          </p:nvPr>
        </p:nvSpPr>
        <p:spPr/>
        <p:txBody>
          <a:bodyPr/>
          <a:lstStyle/>
          <a:p>
            <a:r>
              <a:rPr lang="en-GB" dirty="0"/>
              <a:t>© 2023 National Disease Registration Service (NDRS). All Rights Reserved</a:t>
            </a:r>
          </a:p>
        </p:txBody>
      </p:sp>
      <p:sp>
        <p:nvSpPr>
          <p:cNvPr id="6" name="Slide Number Placeholder 5">
            <a:extLst>
              <a:ext uri="{FF2B5EF4-FFF2-40B4-BE49-F238E27FC236}">
                <a16:creationId xmlns:a16="http://schemas.microsoft.com/office/drawing/2014/main" id="{EE3C236B-ED9C-444F-8188-B95C9C869BDF}"/>
              </a:ext>
            </a:extLst>
          </p:cNvPr>
          <p:cNvSpPr>
            <a:spLocks noGrp="1"/>
          </p:cNvSpPr>
          <p:nvPr>
            <p:ph type="sldNum" sz="quarter" idx="12"/>
          </p:nvPr>
        </p:nvSpPr>
        <p:spPr/>
        <p:txBody>
          <a:bodyPr/>
          <a:lstStyle/>
          <a:p>
            <a:fld id="{B33FDC71-8906-4088-9FB1-76CBC632085F}" type="slidenum">
              <a:rPr lang="en-GB" smtClean="0"/>
              <a:t>11</a:t>
            </a:fld>
            <a:endParaRPr lang="en-GB" dirty="0"/>
          </a:p>
        </p:txBody>
      </p:sp>
      <p:sp>
        <p:nvSpPr>
          <p:cNvPr id="15" name="Content Placeholder 14">
            <a:extLst>
              <a:ext uri="{FF2B5EF4-FFF2-40B4-BE49-F238E27FC236}">
                <a16:creationId xmlns:a16="http://schemas.microsoft.com/office/drawing/2014/main" id="{1AB6BDD7-BE75-78CA-A02A-02C023F869B2}"/>
              </a:ext>
            </a:extLst>
          </p:cNvPr>
          <p:cNvSpPr>
            <a:spLocks noGrp="1"/>
          </p:cNvSpPr>
          <p:nvPr>
            <p:ph idx="1"/>
          </p:nvPr>
        </p:nvSpPr>
        <p:spPr/>
        <p:txBody>
          <a:bodyPr/>
          <a:lstStyle/>
          <a:p>
            <a:endParaRPr lang="en-GB" dirty="0"/>
          </a:p>
        </p:txBody>
      </p:sp>
      <p:sp>
        <p:nvSpPr>
          <p:cNvPr id="23" name="Rectangle: Rounded Corners 6">
            <a:extLst>
              <a:ext uri="{FF2B5EF4-FFF2-40B4-BE49-F238E27FC236}">
                <a16:creationId xmlns:a16="http://schemas.microsoft.com/office/drawing/2014/main" id="{0FF18614-D532-152A-F90A-63157ABC83A9}"/>
              </a:ext>
            </a:extLst>
          </p:cNvPr>
          <p:cNvSpPr txBox="1"/>
          <p:nvPr/>
        </p:nvSpPr>
        <p:spPr>
          <a:xfrm>
            <a:off x="745786" y="1628795"/>
            <a:ext cx="4045669" cy="1440000"/>
          </a:xfrm>
          <a:prstGeom prst="roundRect">
            <a:avLst/>
          </a:prstGeom>
          <a:solidFill>
            <a:schemeClr val="tx2">
              <a:lumMod val="75000"/>
            </a:schemeClr>
          </a:solidFill>
          <a:ln/>
        </p:spPr>
        <p:style>
          <a:lnRef idx="2">
            <a:schemeClr val="accent5">
              <a:shade val="15000"/>
            </a:schemeClr>
          </a:lnRef>
          <a:fillRef idx="1">
            <a:schemeClr val="accent5"/>
          </a:fillRef>
          <a:effectRef idx="0">
            <a:schemeClr val="accent5"/>
          </a:effectRef>
          <a:fontRef idx="minor">
            <a:schemeClr val="lt1"/>
          </a:fontRef>
        </p:style>
        <p:txBody>
          <a:bodyPr spcFirstLastPara="0" vert="horz" wrap="square" lIns="64770" tIns="32385" rIns="64770" bIns="32385" numCol="1" spcCol="1270" anchor="ctr" anchorCtr="0">
            <a:noAutofit/>
          </a:bodyPr>
          <a:lstStyle/>
          <a:p>
            <a:pPr marL="0" marR="0" lvl="0" indent="0" algn="ctr" defTabSz="755650" rtl="0" eaLnBrk="1" fontAlgn="auto" latinLnBrk="0" hangingPunct="1">
              <a:lnSpc>
                <a:spcPct val="90000"/>
              </a:lnSpc>
              <a:spcBef>
                <a:spcPct val="0"/>
              </a:spcBef>
              <a:spcAft>
                <a:spcPct val="35000"/>
              </a:spcAft>
              <a:buClrTx/>
              <a:buSzTx/>
              <a:buFontTx/>
              <a:buNone/>
              <a:tabLst/>
              <a:defRPr/>
            </a:pPr>
            <a:r>
              <a:rPr kumimoji="0" lang="en-GB" sz="2000" b="1" i="0" u="none" strike="noStrike" kern="0" cap="none" spc="0" normalizeH="0" baseline="0" noProof="0" dirty="0">
                <a:ln>
                  <a:noFill/>
                </a:ln>
                <a:solidFill>
                  <a:prstClr val="white"/>
                </a:solidFill>
                <a:effectLst/>
                <a:uLnTx/>
                <a:uFillTx/>
                <a:latin typeface="Arial"/>
                <a:ea typeface="+mn-ea"/>
                <a:cs typeface="Arial" panose="020B0604020202020204" pitchFamily="34" charset="0"/>
              </a:rPr>
              <a:t>Personalised Care and Support Plan (PCSP) </a:t>
            </a:r>
            <a:r>
              <a:rPr kumimoji="0" lang="en-GB" sz="2000" b="0" i="0" u="none" strike="noStrike" kern="0" cap="none" spc="0" normalizeH="0" baseline="0" noProof="0" dirty="0">
                <a:ln>
                  <a:noFill/>
                </a:ln>
                <a:solidFill>
                  <a:prstClr val="white"/>
                </a:solidFill>
                <a:effectLst/>
                <a:uLnTx/>
                <a:uFillTx/>
                <a:latin typeface="Arial"/>
                <a:ea typeface="+mn-ea"/>
                <a:cs typeface="Arial" panose="020B0604020202020204" pitchFamily="34" charset="0"/>
              </a:rPr>
              <a:t>based on </a:t>
            </a:r>
            <a:r>
              <a:rPr kumimoji="0" lang="en-GB" sz="2000" b="1" i="0" u="none" strike="noStrike" kern="0" cap="none" spc="0" normalizeH="0" baseline="0" noProof="0" dirty="0">
                <a:ln>
                  <a:noFill/>
                </a:ln>
                <a:solidFill>
                  <a:prstClr val="white"/>
                </a:solidFill>
                <a:effectLst/>
                <a:uLnTx/>
                <a:uFillTx/>
                <a:latin typeface="Arial"/>
                <a:ea typeface="+mn-ea"/>
                <a:cs typeface="Arial" panose="020B0604020202020204" pitchFamily="34" charset="0"/>
              </a:rPr>
              <a:t>Holistic Needs Assessment (HNA)</a:t>
            </a:r>
            <a:endParaRPr kumimoji="0" lang="en-GB" sz="2000" b="0" i="0" u="none" strike="noStrike" kern="0" cap="none" spc="0" normalizeH="0" baseline="0" noProof="0" dirty="0">
              <a:ln>
                <a:noFill/>
              </a:ln>
              <a:solidFill>
                <a:prstClr val="white"/>
              </a:solidFill>
              <a:effectLst/>
              <a:uLnTx/>
              <a:uFillTx/>
              <a:latin typeface="Arial"/>
              <a:ea typeface="+mn-ea"/>
              <a:cs typeface="+mn-cs"/>
            </a:endParaRPr>
          </a:p>
        </p:txBody>
      </p:sp>
      <p:sp>
        <p:nvSpPr>
          <p:cNvPr id="24" name="Rectangle: Top Corners Rounded 4">
            <a:extLst>
              <a:ext uri="{FF2B5EF4-FFF2-40B4-BE49-F238E27FC236}">
                <a16:creationId xmlns:a16="http://schemas.microsoft.com/office/drawing/2014/main" id="{79E20871-6BB3-F66C-BA65-0A86906DE50B}"/>
              </a:ext>
            </a:extLst>
          </p:cNvPr>
          <p:cNvSpPr txBox="1"/>
          <p:nvPr/>
        </p:nvSpPr>
        <p:spPr>
          <a:xfrm>
            <a:off x="5292448" y="1628795"/>
            <a:ext cx="6300000" cy="1440000"/>
          </a:xfrm>
          <a:prstGeom prst="roundRect">
            <a:avLst/>
          </a:prstGeom>
          <a:solidFill>
            <a:sysClr val="window" lastClr="FFFFFF">
              <a:lumMod val="95000"/>
            </a:sysClr>
          </a:solidFill>
          <a:ln w="38100">
            <a:solidFill>
              <a:schemeClr val="accent5">
                <a:lumMod val="50000"/>
              </a:schemeClr>
            </a:solidFill>
          </a:ln>
          <a:effectLst/>
        </p:spPr>
        <p:txBody>
          <a:bodyPr spcFirstLastPara="0" vert="horz" wrap="square" lIns="68580" tIns="34290" rIns="68580" bIns="34290" numCol="1" spcCol="1270" anchor="ctr" anchorCtr="0">
            <a:noAutofit/>
          </a:bodyPr>
          <a:lstStyle/>
          <a:p>
            <a:pPr marL="0" marR="0" lvl="0" indent="-457200" algn="l" defTabSz="800100" rtl="0" eaLnBrk="1" fontAlgn="auto" latinLnBrk="0" hangingPunct="1">
              <a:lnSpc>
                <a:spcPct val="90000"/>
              </a:lnSpc>
              <a:spcBef>
                <a:spcPct val="0"/>
              </a:spcBef>
              <a:spcAft>
                <a:spcPct val="15000"/>
              </a:spcAft>
              <a:buClrTx/>
              <a:buSzTx/>
              <a:buFontTx/>
              <a:buNone/>
              <a:tabLst/>
              <a:defRPr/>
            </a:pPr>
            <a:r>
              <a:rPr kumimoji="0" lang="en-GB" sz="2000" b="0" i="0" u="none" strike="noStrike" kern="0" cap="none" spc="0" normalizeH="0" baseline="0" noProof="0" dirty="0">
                <a:ln>
                  <a:noFill/>
                </a:ln>
                <a:solidFill>
                  <a:prstClr val="black">
                    <a:hueOff val="0"/>
                    <a:satOff val="0"/>
                    <a:lumOff val="0"/>
                    <a:alphaOff val="0"/>
                  </a:prstClr>
                </a:solidFill>
                <a:effectLst/>
                <a:uLnTx/>
                <a:uFillTx/>
                <a:latin typeface="Arial"/>
                <a:ea typeface="+mn-ea"/>
                <a:cs typeface="Arial" panose="020B0604020202020204" pitchFamily="34" charset="0"/>
              </a:rPr>
              <a:t>Ensures people’s physical, practical, emotional, social needs are met and that resources are targeted to those who need them most</a:t>
            </a:r>
            <a:endParaRPr kumimoji="0" lang="en-GB" sz="2000" b="0" i="0" u="none" strike="noStrike" kern="0" cap="none" spc="0" normalizeH="0" baseline="0" noProof="0" dirty="0">
              <a:ln>
                <a:noFill/>
              </a:ln>
              <a:solidFill>
                <a:prstClr val="black">
                  <a:hueOff val="0"/>
                  <a:satOff val="0"/>
                  <a:lumOff val="0"/>
                  <a:alphaOff val="0"/>
                </a:prstClr>
              </a:solidFill>
              <a:effectLst/>
              <a:uLnTx/>
              <a:uFillTx/>
              <a:latin typeface="Arial"/>
              <a:ea typeface="+mn-ea"/>
              <a:cs typeface="+mn-cs"/>
            </a:endParaRPr>
          </a:p>
        </p:txBody>
      </p:sp>
      <p:grpSp>
        <p:nvGrpSpPr>
          <p:cNvPr id="25" name="Group 24">
            <a:extLst>
              <a:ext uri="{FF2B5EF4-FFF2-40B4-BE49-F238E27FC236}">
                <a16:creationId xmlns:a16="http://schemas.microsoft.com/office/drawing/2014/main" id="{884A6C3A-99D4-4593-28A7-69D769BF6D11}"/>
              </a:ext>
            </a:extLst>
          </p:cNvPr>
          <p:cNvGrpSpPr/>
          <p:nvPr/>
        </p:nvGrpSpPr>
        <p:grpSpPr>
          <a:xfrm>
            <a:off x="786975" y="3141817"/>
            <a:ext cx="10805473" cy="1466346"/>
            <a:chOff x="786975" y="3141817"/>
            <a:chExt cx="10805473" cy="1466346"/>
          </a:xfrm>
        </p:grpSpPr>
        <p:sp>
          <p:nvSpPr>
            <p:cNvPr id="26" name="Rectangle: Rounded Corners 10">
              <a:extLst>
                <a:ext uri="{FF2B5EF4-FFF2-40B4-BE49-F238E27FC236}">
                  <a16:creationId xmlns:a16="http://schemas.microsoft.com/office/drawing/2014/main" id="{6DB99DA7-E1FE-2ADB-4603-3F2AE0E881BF}"/>
                </a:ext>
              </a:extLst>
            </p:cNvPr>
            <p:cNvSpPr txBox="1"/>
            <p:nvPr/>
          </p:nvSpPr>
          <p:spPr>
            <a:xfrm>
              <a:off x="786975" y="3141817"/>
              <a:ext cx="4004479" cy="1440000"/>
            </a:xfrm>
            <a:prstGeom prst="roundRect">
              <a:avLst/>
            </a:prstGeom>
            <a:solidFill>
              <a:schemeClr val="tx2">
                <a:lumMod val="60000"/>
                <a:lumOff val="40000"/>
              </a:schemeClr>
            </a:solidFill>
            <a:ln>
              <a:noFill/>
            </a:ln>
            <a:effectLst/>
          </p:spPr>
          <p:txBody>
            <a:bodyPr spcFirstLastPara="0" vert="horz" wrap="square" lIns="64770" tIns="32385" rIns="64770" bIns="32385" numCol="1" spcCol="1270" anchor="ctr" anchorCtr="0">
              <a:noAutofit/>
            </a:bodyPr>
            <a:lstStyle/>
            <a:p>
              <a:pPr marL="0" marR="0" lvl="0" indent="0" algn="ctr" defTabSz="755650" rtl="0" eaLnBrk="1" fontAlgn="auto" latinLnBrk="0" hangingPunct="1">
                <a:lnSpc>
                  <a:spcPct val="90000"/>
                </a:lnSpc>
                <a:spcBef>
                  <a:spcPct val="0"/>
                </a:spcBef>
                <a:spcAft>
                  <a:spcPct val="35000"/>
                </a:spcAft>
                <a:buClrTx/>
                <a:buSzTx/>
                <a:buFontTx/>
                <a:buNone/>
                <a:tabLst/>
                <a:defRPr/>
              </a:pPr>
              <a:r>
                <a:rPr kumimoji="0" lang="en-GB" sz="2000" b="1" i="0" u="none" strike="noStrike" kern="0" cap="none" spc="0" normalizeH="0" baseline="0" noProof="0" dirty="0">
                  <a:ln>
                    <a:noFill/>
                  </a:ln>
                  <a:solidFill>
                    <a:prstClr val="white"/>
                  </a:solidFill>
                  <a:effectLst/>
                  <a:uLnTx/>
                  <a:uFillTx/>
                  <a:latin typeface="Arial"/>
                  <a:ea typeface="+mn-ea"/>
                  <a:cs typeface="Arial" panose="020B0604020202020204" pitchFamily="34" charset="0"/>
                </a:rPr>
                <a:t>End of Treatment Summary (EOTS)</a:t>
              </a:r>
              <a:endParaRPr kumimoji="0" lang="en-GB" sz="2000" b="0" i="0" u="none" strike="noStrike" kern="0" cap="none" spc="0" normalizeH="0" baseline="0" noProof="0" dirty="0">
                <a:ln>
                  <a:noFill/>
                </a:ln>
                <a:solidFill>
                  <a:prstClr val="white"/>
                </a:solidFill>
                <a:effectLst/>
                <a:uLnTx/>
                <a:uFillTx/>
                <a:latin typeface="Arial"/>
                <a:ea typeface="+mn-ea"/>
                <a:cs typeface="+mn-cs"/>
              </a:endParaRPr>
            </a:p>
          </p:txBody>
        </p:sp>
        <p:sp>
          <p:nvSpPr>
            <p:cNvPr id="27" name="Rectangle: Top Corners Rounded 8">
              <a:extLst>
                <a:ext uri="{FF2B5EF4-FFF2-40B4-BE49-F238E27FC236}">
                  <a16:creationId xmlns:a16="http://schemas.microsoft.com/office/drawing/2014/main" id="{50B6B407-3DF2-5C93-4B30-352194233EC9}"/>
                </a:ext>
              </a:extLst>
            </p:cNvPr>
            <p:cNvSpPr txBox="1"/>
            <p:nvPr/>
          </p:nvSpPr>
          <p:spPr>
            <a:xfrm>
              <a:off x="5292448" y="3168163"/>
              <a:ext cx="6300000" cy="1440000"/>
            </a:xfrm>
            <a:prstGeom prst="roundRect">
              <a:avLst/>
            </a:prstGeom>
            <a:solidFill>
              <a:schemeClr val="bg1">
                <a:lumMod val="95000"/>
              </a:schemeClr>
            </a:solidFill>
            <a:ln w="38100">
              <a:solidFill>
                <a:schemeClr val="accent5">
                  <a:lumMod val="75000"/>
                </a:schemeClr>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8580" tIns="34290" rIns="68580" bIns="34290" numCol="1" spcCol="1270" anchor="ctr" anchorCtr="0">
              <a:noAutofit/>
            </a:bodyPr>
            <a:lstStyle/>
            <a:p>
              <a:pPr marL="0" marR="0" lvl="0" indent="-457200" algn="l" defTabSz="800100" rtl="0" eaLnBrk="1" fontAlgn="auto" latinLnBrk="0" hangingPunct="1">
                <a:lnSpc>
                  <a:spcPct val="90000"/>
                </a:lnSpc>
                <a:spcBef>
                  <a:spcPct val="0"/>
                </a:spcBef>
                <a:spcAft>
                  <a:spcPct val="15000"/>
                </a:spcAft>
                <a:buClrTx/>
                <a:buSzTx/>
                <a:buFontTx/>
                <a:buNone/>
                <a:tabLst/>
                <a:defRPr/>
              </a:pPr>
              <a:r>
                <a:rPr kumimoji="0" lang="en-GB" sz="2000" b="0" i="0" u="none" strike="noStrike" kern="1200" cap="none" spc="0" normalizeH="0" baseline="0" noProof="0" dirty="0">
                  <a:ln>
                    <a:noFill/>
                  </a:ln>
                  <a:solidFill>
                    <a:prstClr val="black">
                      <a:hueOff val="0"/>
                      <a:satOff val="0"/>
                      <a:lumOff val="0"/>
                      <a:alphaOff val="0"/>
                    </a:prstClr>
                  </a:solidFill>
                  <a:effectLst/>
                  <a:uLnTx/>
                  <a:uFillTx/>
                  <a:latin typeface="Arial" panose="020B0604020202020204" pitchFamily="34" charset="0"/>
                  <a:ea typeface="+mn-ea"/>
                  <a:cs typeface="Arial" panose="020B0604020202020204" pitchFamily="34" charset="0"/>
                </a:rPr>
                <a:t>Completed by secondary care and given to the patient &amp; GP. Provides detailed summary of treatment, potential side effects, signs and symptoms of recurrence and contact details to address any concerns</a:t>
              </a:r>
              <a:endParaRPr kumimoji="0" lang="en-GB" sz="2000" b="0" i="0" u="none" strike="noStrike" kern="1200" cap="none" spc="0" normalizeH="0" baseline="0" noProof="0" dirty="0">
                <a:ln>
                  <a:noFill/>
                </a:ln>
                <a:solidFill>
                  <a:prstClr val="black">
                    <a:hueOff val="0"/>
                    <a:satOff val="0"/>
                    <a:lumOff val="0"/>
                    <a:alphaOff val="0"/>
                  </a:prstClr>
                </a:solidFill>
                <a:effectLst/>
                <a:uLnTx/>
                <a:uFillTx/>
                <a:latin typeface="Arial"/>
                <a:ea typeface="+mn-ea"/>
                <a:cs typeface="+mn-cs"/>
              </a:endParaRPr>
            </a:p>
          </p:txBody>
        </p:sp>
      </p:grpSp>
      <p:grpSp>
        <p:nvGrpSpPr>
          <p:cNvPr id="28" name="Group 27">
            <a:extLst>
              <a:ext uri="{FF2B5EF4-FFF2-40B4-BE49-F238E27FC236}">
                <a16:creationId xmlns:a16="http://schemas.microsoft.com/office/drawing/2014/main" id="{79DEFF11-5E6E-B9F4-BEB5-16519C5892E1}"/>
              </a:ext>
            </a:extLst>
          </p:cNvPr>
          <p:cNvGrpSpPr/>
          <p:nvPr/>
        </p:nvGrpSpPr>
        <p:grpSpPr>
          <a:xfrm>
            <a:off x="786976" y="4654838"/>
            <a:ext cx="10805472" cy="1492694"/>
            <a:chOff x="786976" y="4654838"/>
            <a:chExt cx="10805472" cy="1492694"/>
          </a:xfrm>
        </p:grpSpPr>
        <p:sp>
          <p:nvSpPr>
            <p:cNvPr id="29" name="Rectangle: Rounded Corners 10">
              <a:extLst>
                <a:ext uri="{FF2B5EF4-FFF2-40B4-BE49-F238E27FC236}">
                  <a16:creationId xmlns:a16="http://schemas.microsoft.com/office/drawing/2014/main" id="{20ECB4C1-A5F1-5784-4A70-C9DC013E5720}"/>
                </a:ext>
              </a:extLst>
            </p:cNvPr>
            <p:cNvSpPr txBox="1"/>
            <p:nvPr/>
          </p:nvSpPr>
          <p:spPr>
            <a:xfrm>
              <a:off x="786976" y="4654838"/>
              <a:ext cx="4004478" cy="1440000"/>
            </a:xfrm>
            <a:prstGeom prst="roundRect">
              <a:avLst/>
            </a:prstGeom>
            <a:solidFill>
              <a:schemeClr val="tx2"/>
            </a:solidFill>
            <a:ln>
              <a:noFill/>
            </a:ln>
            <a:effectLst/>
          </p:spPr>
          <p:txBody>
            <a:bodyPr spcFirstLastPara="0" vert="horz" wrap="square" lIns="64770" tIns="32385" rIns="64770" bIns="32385" numCol="1" spcCol="1270" anchor="ctr" anchorCtr="0">
              <a:noAutofit/>
            </a:bodyPr>
            <a:lstStyle/>
            <a:p>
              <a:pPr marL="0" marR="0" lvl="0" indent="0" algn="ctr" defTabSz="755650" rtl="0" eaLnBrk="1" fontAlgn="auto" latinLnBrk="0" hangingPunct="1">
                <a:lnSpc>
                  <a:spcPct val="90000"/>
                </a:lnSpc>
                <a:spcBef>
                  <a:spcPct val="0"/>
                </a:spcBef>
                <a:spcAft>
                  <a:spcPct val="35000"/>
                </a:spcAft>
                <a:buClrTx/>
                <a:buSzTx/>
                <a:buFontTx/>
                <a:buNone/>
                <a:tabLst/>
                <a:defRPr/>
              </a:pPr>
              <a:r>
                <a:rPr kumimoji="0" lang="en-GB" sz="2000" b="1" i="0" u="none" strike="noStrike" kern="0" cap="none" spc="0" normalizeH="0" baseline="0" noProof="0" dirty="0">
                  <a:ln>
                    <a:noFill/>
                  </a:ln>
                  <a:solidFill>
                    <a:prstClr val="white"/>
                  </a:solidFill>
                  <a:effectLst/>
                  <a:uLnTx/>
                  <a:uFillTx/>
                  <a:latin typeface="Arial"/>
                  <a:ea typeface="+mn-ea"/>
                  <a:cs typeface="Arial" panose="020B0604020202020204" pitchFamily="34" charset="0"/>
                </a:rPr>
                <a:t>Physical Activity Assessment </a:t>
              </a:r>
              <a:endParaRPr kumimoji="0" lang="en-GB" sz="2000" b="0" i="0" u="none" strike="noStrike" kern="0" cap="none" spc="0" normalizeH="0" baseline="0" noProof="0" dirty="0">
                <a:ln>
                  <a:noFill/>
                </a:ln>
                <a:solidFill>
                  <a:prstClr val="white"/>
                </a:solidFill>
                <a:effectLst/>
                <a:uLnTx/>
                <a:uFillTx/>
                <a:latin typeface="Arial"/>
                <a:ea typeface="+mn-ea"/>
                <a:cs typeface="+mn-cs"/>
              </a:endParaRPr>
            </a:p>
          </p:txBody>
        </p:sp>
        <p:sp>
          <p:nvSpPr>
            <p:cNvPr id="30" name="Rectangle: Top Corners Rounded 12">
              <a:extLst>
                <a:ext uri="{FF2B5EF4-FFF2-40B4-BE49-F238E27FC236}">
                  <a16:creationId xmlns:a16="http://schemas.microsoft.com/office/drawing/2014/main" id="{59687DB3-A863-A6C2-13C1-36EDCBA6992D}"/>
                </a:ext>
              </a:extLst>
            </p:cNvPr>
            <p:cNvSpPr txBox="1"/>
            <p:nvPr/>
          </p:nvSpPr>
          <p:spPr>
            <a:xfrm>
              <a:off x="5292448" y="4707532"/>
              <a:ext cx="6300000" cy="1440000"/>
            </a:xfrm>
            <a:prstGeom prst="roundRect">
              <a:avLst/>
            </a:prstGeom>
            <a:solidFill>
              <a:schemeClr val="bg1">
                <a:lumMod val="95000"/>
              </a:schemeClr>
            </a:solidFill>
            <a:ln w="38100">
              <a:solidFill>
                <a:schemeClr val="accent4">
                  <a:lumMod val="50000"/>
                </a:schemeClr>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8580" tIns="34290" rIns="68580" bIns="34290" numCol="1" spcCol="1270" anchor="ctr" anchorCtr="0">
              <a:noAutofit/>
            </a:bodyPr>
            <a:lstStyle/>
            <a:p>
              <a:pPr marL="0" marR="0" lvl="0" indent="-457200" algn="l" defTabSz="800100" rtl="0" eaLnBrk="1" fontAlgn="auto" latinLnBrk="0" hangingPunct="1">
                <a:lnSpc>
                  <a:spcPct val="90000"/>
                </a:lnSpc>
                <a:spcBef>
                  <a:spcPct val="0"/>
                </a:spcBef>
                <a:spcAft>
                  <a:spcPct val="15000"/>
                </a:spcAft>
                <a:buClrTx/>
                <a:buSzTx/>
                <a:buFontTx/>
                <a:buNone/>
                <a:tabLst/>
                <a:defRPr/>
              </a:pPr>
              <a:r>
                <a:rPr kumimoji="0" lang="en-GB" sz="2000" b="0" i="0" u="none" strike="noStrike" kern="1200" cap="none" spc="0" normalizeH="0" baseline="0" noProof="0" dirty="0">
                  <a:ln>
                    <a:noFill/>
                  </a:ln>
                  <a:solidFill>
                    <a:srgbClr val="231F20">
                      <a:hueOff val="0"/>
                      <a:satOff val="0"/>
                      <a:lumOff val="0"/>
                      <a:alphaOff val="0"/>
                    </a:srgbClr>
                  </a:solidFill>
                  <a:effectLst/>
                  <a:uLnTx/>
                  <a:uFillTx/>
                  <a:latin typeface="Arial" panose="020B0604020202020204" pitchFamily="34" charset="0"/>
                  <a:ea typeface="+mn-ea"/>
                  <a:cs typeface="Arial" panose="020B0604020202020204" pitchFamily="34" charset="0"/>
                </a:rPr>
                <a:t>An assessment of the physical activity level currently being achieved by the individual.</a:t>
              </a:r>
            </a:p>
            <a:p>
              <a:pPr marL="0" marR="0" lvl="0" indent="-457200" algn="l" defTabSz="800100" rtl="0" eaLnBrk="1" fontAlgn="auto" latinLnBrk="0" hangingPunct="1">
                <a:lnSpc>
                  <a:spcPct val="90000"/>
                </a:lnSpc>
                <a:spcBef>
                  <a:spcPct val="0"/>
                </a:spcBef>
                <a:spcAft>
                  <a:spcPct val="15000"/>
                </a:spcAft>
                <a:buClrTx/>
                <a:buSzTx/>
                <a:buFontTx/>
                <a:buNone/>
                <a:tabLst/>
                <a:defRPr/>
              </a:pPr>
              <a:r>
                <a:rPr kumimoji="0" lang="en-GB" sz="2000" b="0" i="0" u="none" strike="noStrike" kern="1200" cap="none" spc="0" normalizeH="0" baseline="0" noProof="0" dirty="0">
                  <a:ln>
                    <a:noFill/>
                  </a:ln>
                  <a:solidFill>
                    <a:srgbClr val="231F20">
                      <a:hueOff val="0"/>
                      <a:satOff val="0"/>
                      <a:lumOff val="0"/>
                      <a:alphaOff val="0"/>
                    </a:srgbClr>
                  </a:solidFill>
                  <a:effectLst/>
                  <a:uLnTx/>
                  <a:uFillTx/>
                  <a:latin typeface="Arial" panose="020B0604020202020204" pitchFamily="34" charset="0"/>
                  <a:ea typeface="+mn-ea"/>
                  <a:cs typeface="Arial" panose="020B0604020202020204" pitchFamily="34" charset="0"/>
                </a:rPr>
                <a:t>Part of Health &amp; Wellbeing Information and Support.</a:t>
              </a:r>
              <a:endParaRPr kumimoji="0" lang="en-GB" sz="2000" b="0" i="0" u="none" strike="noStrike" kern="1200" cap="none" spc="0" normalizeH="0" baseline="0" noProof="0" dirty="0">
                <a:ln>
                  <a:noFill/>
                </a:ln>
                <a:solidFill>
                  <a:prstClr val="black">
                    <a:hueOff val="0"/>
                    <a:satOff val="0"/>
                    <a:lumOff val="0"/>
                    <a:alphaOff val="0"/>
                  </a:prstClr>
                </a:solidFill>
                <a:effectLst/>
                <a:uLnTx/>
                <a:uFillTx/>
                <a:latin typeface="Arial"/>
                <a:ea typeface="+mn-ea"/>
                <a:cs typeface="+mn-cs"/>
              </a:endParaRPr>
            </a:p>
          </p:txBody>
        </p:sp>
      </p:grpSp>
      <p:pic>
        <p:nvPicPr>
          <p:cNvPr id="7" name="Audio 6">
            <a:hlinkClick r:id="" action="ppaction://media"/>
            <a:extLst>
              <a:ext uri="{FF2B5EF4-FFF2-40B4-BE49-F238E27FC236}">
                <a16:creationId xmlns:a16="http://schemas.microsoft.com/office/drawing/2014/main" id="{5DBE8BEF-6455-51B8-FC6D-BD394E7DD1C6}"/>
              </a:ext>
            </a:extLst>
          </p:cNvPr>
          <p:cNvPicPr>
            <a:picLocks noChangeAspect="1"/>
          </p:cNvPicPr>
          <p:nvPr>
            <a:audioFile r:link="rId3"/>
            <p:extLst>
              <p:ext uri="{DAA4B4D4-6D71-4841-9C94-3DE7FCFB9230}">
                <p14:media xmlns:p14="http://schemas.microsoft.com/office/powerpoint/2010/main" r:embed="rId2"/>
              </p:ext>
            </p:extLst>
          </p:nvPr>
        </p:nvPicPr>
        <p:blipFill>
          <a:blip r:embed="rId6"/>
          <a:srcRect l="-287500" t="-287500" r="-287500" b="-287500"/>
          <a:stretch>
            <a:fillRect/>
          </a:stretch>
        </p:blipFill>
        <p:spPr>
          <a:xfrm>
            <a:off x="10052304" y="4718304"/>
            <a:ext cx="2057400" cy="2057400"/>
          </a:xfrm>
          <a:prstGeom prst="ellipse">
            <a:avLst/>
          </a:prstGeom>
        </p:spPr>
      </p:pic>
    </p:spTree>
    <p:custDataLst>
      <p:tags r:id="rId1"/>
    </p:custDataLst>
    <p:extLst>
      <p:ext uri="{BB962C8B-B14F-4D97-AF65-F5344CB8AC3E}">
        <p14:creationId xmlns:p14="http://schemas.microsoft.com/office/powerpoint/2010/main" val="3343206191"/>
      </p:ext>
    </p:extLst>
  </p:cSld>
  <p:clrMapOvr>
    <a:masterClrMapping/>
  </p:clrMapOvr>
  <mc:AlternateContent xmlns:mc="http://schemas.openxmlformats.org/markup-compatibility/2006" xmlns:p14="http://schemas.microsoft.com/office/powerpoint/2010/main">
    <mc:Choice Requires="p14">
      <p:transition spd="slow" p14:dur="2000" advTm="17956"/>
    </mc:Choice>
    <mc:Fallback xmlns="">
      <p:transition spd="slow" advTm="1795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5" fill="hold" display="0">
                  <p:stCondLst>
                    <p:cond delay="indefinite"/>
                  </p:stCondLst>
                  <p:endCondLst>
                    <p:cond evt="onStopAudio" delay="0">
                      <p:tgtEl>
                        <p:sldTgt/>
                      </p:tgtEl>
                    </p:cond>
                  </p:endCondLst>
                </p:cTn>
                <p:tgtEl>
                  <p:spTgt spid="7"/>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a:extLst>
              <a:ext uri="{FF2B5EF4-FFF2-40B4-BE49-F238E27FC236}">
                <a16:creationId xmlns:a16="http://schemas.microsoft.com/office/drawing/2014/main" id="{DAA36F67-351C-B8AC-EE4D-B3C4F14220AA}"/>
              </a:ext>
            </a:extLst>
          </p:cNvPr>
          <p:cNvPicPr>
            <a:picLocks noGrp="1" noChangeAspect="1"/>
          </p:cNvPicPr>
          <p:nvPr>
            <p:ph idx="1"/>
          </p:nvPr>
        </p:nvPicPr>
        <p:blipFill>
          <a:blip r:embed="rId5"/>
          <a:stretch>
            <a:fillRect/>
          </a:stretch>
        </p:blipFill>
        <p:spPr>
          <a:xfrm>
            <a:off x="468762" y="1542676"/>
            <a:ext cx="7026720" cy="4741863"/>
          </a:xfrm>
        </p:spPr>
      </p:pic>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Finding the Guidance</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21/10/2024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12</a:t>
            </a:fld>
            <a:endParaRPr lang="en-GB"/>
          </a:p>
        </p:txBody>
      </p:sp>
      <p:sp>
        <p:nvSpPr>
          <p:cNvPr id="8" name="TextBox 7">
            <a:extLst>
              <a:ext uri="{FF2B5EF4-FFF2-40B4-BE49-F238E27FC236}">
                <a16:creationId xmlns:a16="http://schemas.microsoft.com/office/drawing/2014/main" id="{FDF6613C-5906-424F-B11E-8E905E12FE4F}"/>
              </a:ext>
            </a:extLst>
          </p:cNvPr>
          <p:cNvSpPr txBox="1"/>
          <p:nvPr/>
        </p:nvSpPr>
        <p:spPr>
          <a:xfrm>
            <a:off x="1402324" y="1117948"/>
            <a:ext cx="9169498" cy="523220"/>
          </a:xfrm>
          <a:prstGeom prst="rect">
            <a:avLst/>
          </a:prstGeom>
          <a:solidFill>
            <a:schemeClr val="bg1"/>
          </a:solidFill>
          <a:ln w="19050">
            <a:solidFill>
              <a:srgbClr val="FF0000"/>
            </a:solidFill>
          </a:ln>
        </p:spPr>
        <p:txBody>
          <a:bodyPr wrap="none" rtlCol="0">
            <a:spAutoFit/>
          </a:bodyPr>
          <a:lstStyle/>
          <a:p>
            <a:r>
              <a:rPr lang="en-GB" sz="2800" dirty="0">
                <a:hlinkClick r:id="rId6"/>
              </a:rPr>
              <a:t>https://digital.nhs.uk/ndrs/data/data-sets/cosd#downloads</a:t>
            </a:r>
            <a:r>
              <a:rPr lang="en-GB" sz="2800" dirty="0"/>
              <a:t> </a:t>
            </a:r>
          </a:p>
        </p:txBody>
      </p:sp>
      <p:pic>
        <p:nvPicPr>
          <p:cNvPr id="15" name="Picture 14">
            <a:extLst>
              <a:ext uri="{FF2B5EF4-FFF2-40B4-BE49-F238E27FC236}">
                <a16:creationId xmlns:a16="http://schemas.microsoft.com/office/drawing/2014/main" id="{38415FEC-707F-5A68-D5AE-C4E788B0CFEC}"/>
              </a:ext>
            </a:extLst>
          </p:cNvPr>
          <p:cNvPicPr>
            <a:picLocks noChangeAspect="1"/>
          </p:cNvPicPr>
          <p:nvPr/>
        </p:nvPicPr>
        <p:blipFill>
          <a:blip r:embed="rId7"/>
          <a:stretch>
            <a:fillRect/>
          </a:stretch>
        </p:blipFill>
        <p:spPr>
          <a:xfrm>
            <a:off x="7670202" y="2015594"/>
            <a:ext cx="3525911" cy="4268946"/>
          </a:xfrm>
          <a:prstGeom prst="rect">
            <a:avLst/>
          </a:prstGeom>
          <a:ln w="19050">
            <a:solidFill>
              <a:srgbClr val="228789"/>
            </a:solidFill>
          </a:ln>
        </p:spPr>
      </p:pic>
      <p:sp>
        <p:nvSpPr>
          <p:cNvPr id="16" name="Oval 15">
            <a:extLst>
              <a:ext uri="{FF2B5EF4-FFF2-40B4-BE49-F238E27FC236}">
                <a16:creationId xmlns:a16="http://schemas.microsoft.com/office/drawing/2014/main" id="{EAE4D303-5790-344D-0BB7-5BBB638E36BB}"/>
              </a:ext>
            </a:extLst>
          </p:cNvPr>
          <p:cNvSpPr/>
          <p:nvPr/>
        </p:nvSpPr>
        <p:spPr>
          <a:xfrm>
            <a:off x="8747954" y="4205075"/>
            <a:ext cx="1438578" cy="454288"/>
          </a:xfrm>
          <a:prstGeom prst="ellipse">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Straight Arrow Connector 18">
            <a:extLst>
              <a:ext uri="{FF2B5EF4-FFF2-40B4-BE49-F238E27FC236}">
                <a16:creationId xmlns:a16="http://schemas.microsoft.com/office/drawing/2014/main" id="{6FBC86FA-2577-FF8B-ED91-A8AF5916D89B}"/>
              </a:ext>
            </a:extLst>
          </p:cNvPr>
          <p:cNvCxnSpPr>
            <a:cxnSpLocks/>
            <a:stCxn id="20" idx="6"/>
            <a:endCxn id="15" idx="1"/>
          </p:cNvCxnSpPr>
          <p:nvPr/>
        </p:nvCxnSpPr>
        <p:spPr>
          <a:xfrm flipV="1">
            <a:off x="3587709" y="4150067"/>
            <a:ext cx="4082493" cy="1857655"/>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0" name="Oval 19">
            <a:extLst>
              <a:ext uri="{FF2B5EF4-FFF2-40B4-BE49-F238E27FC236}">
                <a16:creationId xmlns:a16="http://schemas.microsoft.com/office/drawing/2014/main" id="{9FC61766-2760-3EAA-4DCC-6911B92DFAD3}"/>
              </a:ext>
            </a:extLst>
          </p:cNvPr>
          <p:cNvSpPr/>
          <p:nvPr/>
        </p:nvSpPr>
        <p:spPr>
          <a:xfrm>
            <a:off x="3226608" y="5876621"/>
            <a:ext cx="361101" cy="262201"/>
          </a:xfrm>
          <a:prstGeom prst="ellipse">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Audio 13">
            <a:hlinkClick r:id="" action="ppaction://media"/>
            <a:extLst>
              <a:ext uri="{FF2B5EF4-FFF2-40B4-BE49-F238E27FC236}">
                <a16:creationId xmlns:a16="http://schemas.microsoft.com/office/drawing/2014/main" id="{EB2F9F45-8CDD-230A-EC0E-32FD3CF8DC53}"/>
              </a:ext>
            </a:extLst>
          </p:cNvPr>
          <p:cNvPicPr>
            <a:picLocks noChangeAspect="1"/>
          </p:cNvPicPr>
          <p:nvPr>
            <a:audioFile r:link="rId2"/>
            <p:extLst>
              <p:ext uri="{DAA4B4D4-6D71-4841-9C94-3DE7FCFB9230}">
                <p14:media xmlns:p14="http://schemas.microsoft.com/office/powerpoint/2010/main" r:embed="rId1"/>
              </p:ext>
            </p:extLst>
          </p:nvPr>
        </p:nvPicPr>
        <p:blipFill>
          <a:blip r:embed="rId8"/>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718317137"/>
      </p:ext>
    </p:extLst>
  </p:cSld>
  <p:clrMapOvr>
    <a:masterClrMapping/>
  </p:clrMapOvr>
  <mc:AlternateContent xmlns:mc="http://schemas.openxmlformats.org/markup-compatibility/2006" xmlns:p14="http://schemas.microsoft.com/office/powerpoint/2010/main">
    <mc:Choice Requires="p14">
      <p:transition spd="slow" p14:dur="2000" advTm="18899"/>
    </mc:Choice>
    <mc:Fallback xmlns="">
      <p:transition spd="slow" advTm="1889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4"/>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CNS Team specific data items in COSD</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endParaRPr lang="en-GB" dirty="0"/>
          </a:p>
          <a:p>
            <a:r>
              <a:rPr lang="en-GB" dirty="0"/>
              <a:t>CNS Indication Code</a:t>
            </a:r>
          </a:p>
          <a:p>
            <a:r>
              <a:rPr lang="en-GB" dirty="0"/>
              <a:t>Patient Presentation</a:t>
            </a:r>
          </a:p>
          <a:p>
            <a:r>
              <a:rPr lang="en-GB" dirty="0"/>
              <a:t>Holistic Needs Assessment</a:t>
            </a:r>
          </a:p>
          <a:p>
            <a:r>
              <a:rPr lang="en-GB" dirty="0"/>
              <a:t>Personalised Care and Support Plan</a:t>
            </a:r>
          </a:p>
          <a:p>
            <a:r>
              <a:rPr lang="en-GB" dirty="0"/>
              <a:t>End of Treatment Summaries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pPr/>
              <a:t>21/10/2024</a:t>
            </a:fld>
            <a:endParaRPr lang="en-GB" dirty="0"/>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pPr/>
              <a:t>13</a:t>
            </a:fld>
            <a:endParaRPr lang="en-GB" dirty="0"/>
          </a:p>
        </p:txBody>
      </p:sp>
      <p:pic>
        <p:nvPicPr>
          <p:cNvPr id="18" name="Picture 17" descr="Icon&#10;&#10;Description automatically generated">
            <a:extLst>
              <a:ext uri="{FF2B5EF4-FFF2-40B4-BE49-F238E27FC236}">
                <a16:creationId xmlns:a16="http://schemas.microsoft.com/office/drawing/2014/main" id="{B57525D2-58D2-4AE0-B431-069AF46C221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42750" y="1924910"/>
            <a:ext cx="3497580" cy="3497580"/>
          </a:xfrm>
          <a:prstGeom prst="rect">
            <a:avLst/>
          </a:prstGeom>
        </p:spPr>
      </p:pic>
      <p:pic>
        <p:nvPicPr>
          <p:cNvPr id="20" name="Audio 19">
            <a:hlinkClick r:id="" action="ppaction://media"/>
            <a:extLst>
              <a:ext uri="{FF2B5EF4-FFF2-40B4-BE49-F238E27FC236}">
                <a16:creationId xmlns:a16="http://schemas.microsoft.com/office/drawing/2014/main" id="{1132A5FB-CA9E-E04E-4274-27BF848CA29C}"/>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794636788"/>
      </p:ext>
    </p:extLst>
  </p:cSld>
  <p:clrMapOvr>
    <a:masterClrMapping/>
  </p:clrMapOvr>
  <mc:AlternateContent xmlns:mc="http://schemas.openxmlformats.org/markup-compatibility/2006" xmlns:p14="http://schemas.microsoft.com/office/powerpoint/2010/main">
    <mc:Choice Requires="p14">
      <p:transition spd="slow" p14:dur="2000" advTm="5800"/>
    </mc:Choice>
    <mc:Fallback xmlns="">
      <p:transition spd="slow" advTm="58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0"/>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4777EB-55F1-4167-86BD-86A1FA0FBF3E}"/>
              </a:ext>
            </a:extLst>
          </p:cNvPr>
          <p:cNvSpPr>
            <a:spLocks noGrp="1"/>
          </p:cNvSpPr>
          <p:nvPr>
            <p:ph type="title"/>
          </p:nvPr>
        </p:nvSpPr>
        <p:spPr/>
        <p:txBody>
          <a:bodyPr/>
          <a:lstStyle/>
          <a:p>
            <a:r>
              <a:rPr lang="en-GB" dirty="0"/>
              <a:t>CNS Referral section - CNS Indication Code</a:t>
            </a:r>
          </a:p>
        </p:txBody>
      </p:sp>
      <p:pic>
        <p:nvPicPr>
          <p:cNvPr id="8" name="Content Placeholder 7">
            <a:extLst>
              <a:ext uri="{FF2B5EF4-FFF2-40B4-BE49-F238E27FC236}">
                <a16:creationId xmlns:a16="http://schemas.microsoft.com/office/drawing/2014/main" id="{F6907ECE-2E02-3FD8-2435-5E7B820D419F}"/>
              </a:ext>
            </a:extLst>
          </p:cNvPr>
          <p:cNvPicPr>
            <a:picLocks noGrp="1" noChangeAspect="1"/>
          </p:cNvPicPr>
          <p:nvPr>
            <p:ph idx="1"/>
          </p:nvPr>
        </p:nvPicPr>
        <p:blipFill>
          <a:blip r:embed="rId5"/>
          <a:stretch>
            <a:fillRect/>
          </a:stretch>
        </p:blipFill>
        <p:spPr>
          <a:xfrm>
            <a:off x="341172" y="1662378"/>
            <a:ext cx="5123427" cy="3943550"/>
          </a:xfrm>
        </p:spPr>
      </p:pic>
      <p:sp>
        <p:nvSpPr>
          <p:cNvPr id="4" name="Date Placeholder 3">
            <a:extLst>
              <a:ext uri="{FF2B5EF4-FFF2-40B4-BE49-F238E27FC236}">
                <a16:creationId xmlns:a16="http://schemas.microsoft.com/office/drawing/2014/main" id="{806E82A5-0E62-4461-8F35-0BCA1439B1AC}"/>
              </a:ext>
            </a:extLst>
          </p:cNvPr>
          <p:cNvSpPr>
            <a:spLocks noGrp="1"/>
          </p:cNvSpPr>
          <p:nvPr>
            <p:ph type="dt" sz="half" idx="10"/>
          </p:nvPr>
        </p:nvSpPr>
        <p:spPr/>
        <p:txBody>
          <a:bodyPr/>
          <a:lstStyle/>
          <a:p>
            <a:fld id="{F0047545-05D9-4679-8C04-5ACF96FDFEB0}" type="datetime1">
              <a:rPr lang="en-GB" smtClean="0"/>
              <a:t>21/10/2024</a:t>
            </a:fld>
            <a:endParaRPr lang="en-GB"/>
          </a:p>
        </p:txBody>
      </p:sp>
      <p:sp>
        <p:nvSpPr>
          <p:cNvPr id="5" name="Footer Placeholder 4">
            <a:extLst>
              <a:ext uri="{FF2B5EF4-FFF2-40B4-BE49-F238E27FC236}">
                <a16:creationId xmlns:a16="http://schemas.microsoft.com/office/drawing/2014/main" id="{74DE82A4-8D8B-4100-B960-C85C70D1B570}"/>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5E954269-B215-45E3-96FF-6EAB94428BFA}"/>
              </a:ext>
            </a:extLst>
          </p:cNvPr>
          <p:cNvSpPr>
            <a:spLocks noGrp="1"/>
          </p:cNvSpPr>
          <p:nvPr>
            <p:ph type="sldNum" sz="quarter" idx="12"/>
          </p:nvPr>
        </p:nvSpPr>
        <p:spPr/>
        <p:txBody>
          <a:bodyPr/>
          <a:lstStyle/>
          <a:p>
            <a:fld id="{B33FDC71-8906-4088-9FB1-76CBC632085F}" type="slidenum">
              <a:rPr lang="en-GB" smtClean="0"/>
              <a:t>14</a:t>
            </a:fld>
            <a:endParaRPr lang="en-GB"/>
          </a:p>
        </p:txBody>
      </p:sp>
      <p:pic>
        <p:nvPicPr>
          <p:cNvPr id="10" name="Picture 9">
            <a:extLst>
              <a:ext uri="{FF2B5EF4-FFF2-40B4-BE49-F238E27FC236}">
                <a16:creationId xmlns:a16="http://schemas.microsoft.com/office/drawing/2014/main" id="{4B368E93-8111-5EDD-BAF2-F237CF598375}"/>
              </a:ext>
            </a:extLst>
          </p:cNvPr>
          <p:cNvPicPr>
            <a:picLocks noChangeAspect="1"/>
          </p:cNvPicPr>
          <p:nvPr/>
        </p:nvPicPr>
        <p:blipFill>
          <a:blip r:embed="rId6"/>
          <a:stretch>
            <a:fillRect/>
          </a:stretch>
        </p:blipFill>
        <p:spPr>
          <a:xfrm>
            <a:off x="6013855" y="2188418"/>
            <a:ext cx="5836973" cy="3232239"/>
          </a:xfrm>
          <a:prstGeom prst="rect">
            <a:avLst/>
          </a:prstGeom>
        </p:spPr>
      </p:pic>
      <p:pic>
        <p:nvPicPr>
          <p:cNvPr id="11" name="Audio 10">
            <a:hlinkClick r:id="" action="ppaction://media"/>
            <a:extLst>
              <a:ext uri="{FF2B5EF4-FFF2-40B4-BE49-F238E27FC236}">
                <a16:creationId xmlns:a16="http://schemas.microsoft.com/office/drawing/2014/main" id="{9E4A182C-5981-A35C-6B71-95460C5A5751}"/>
              </a:ext>
            </a:extLst>
          </p:cNvPr>
          <p:cNvPicPr>
            <a:picLocks noChangeAspect="1"/>
          </p:cNvPicPr>
          <p:nvPr>
            <a:audioFile r:link="rId2"/>
            <p:extLst>
              <p:ext uri="{DAA4B4D4-6D71-4841-9C94-3DE7FCFB9230}">
                <p14:media xmlns:p14="http://schemas.microsoft.com/office/powerpoint/2010/main" r:embed="rId1"/>
              </p:ext>
            </p:extLst>
          </p:nvPr>
        </p:nvPicPr>
        <p:blipFill>
          <a:blip r:embed="rId7"/>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948757826"/>
      </p:ext>
    </p:extLst>
  </p:cSld>
  <p:clrMapOvr>
    <a:masterClrMapping/>
  </p:clrMapOvr>
  <mc:AlternateContent xmlns:mc="http://schemas.openxmlformats.org/markup-compatibility/2006" xmlns:p14="http://schemas.microsoft.com/office/powerpoint/2010/main">
    <mc:Choice Requires="p14">
      <p:transition spd="slow" p14:dur="2000" advTm="24924"/>
    </mc:Choice>
    <mc:Fallback xmlns="">
      <p:transition spd="slow" advTm="2492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Patient Presentation section - Tobacco Use</a:t>
            </a:r>
          </a:p>
        </p:txBody>
      </p:sp>
      <p:pic>
        <p:nvPicPr>
          <p:cNvPr id="8" name="Content Placeholder 7">
            <a:extLst>
              <a:ext uri="{FF2B5EF4-FFF2-40B4-BE49-F238E27FC236}">
                <a16:creationId xmlns:a16="http://schemas.microsoft.com/office/drawing/2014/main" id="{4FDDBE91-DD45-8CE3-5E9A-FEB89E8A314D}"/>
              </a:ext>
            </a:extLst>
          </p:cNvPr>
          <p:cNvPicPr>
            <a:picLocks noGrp="1" noChangeAspect="1"/>
          </p:cNvPicPr>
          <p:nvPr>
            <p:ph idx="1"/>
          </p:nvPr>
        </p:nvPicPr>
        <p:blipFill>
          <a:blip r:embed="rId5"/>
          <a:stretch>
            <a:fillRect/>
          </a:stretch>
        </p:blipFill>
        <p:spPr>
          <a:xfrm>
            <a:off x="488293" y="1764195"/>
            <a:ext cx="5422305" cy="3444497"/>
          </a:xfrm>
        </p:spPr>
      </p:pic>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21/10/2024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15</a:t>
            </a:fld>
            <a:endParaRPr lang="en-GB"/>
          </a:p>
        </p:txBody>
      </p:sp>
      <p:pic>
        <p:nvPicPr>
          <p:cNvPr id="10" name="Picture 9">
            <a:extLst>
              <a:ext uri="{FF2B5EF4-FFF2-40B4-BE49-F238E27FC236}">
                <a16:creationId xmlns:a16="http://schemas.microsoft.com/office/drawing/2014/main" id="{756960E1-44D6-A2FC-28BA-679E4BD130AF}"/>
              </a:ext>
            </a:extLst>
          </p:cNvPr>
          <p:cNvPicPr>
            <a:picLocks noChangeAspect="1"/>
          </p:cNvPicPr>
          <p:nvPr/>
        </p:nvPicPr>
        <p:blipFill>
          <a:blip r:embed="rId6"/>
          <a:stretch>
            <a:fillRect/>
          </a:stretch>
        </p:blipFill>
        <p:spPr>
          <a:xfrm>
            <a:off x="6424362" y="1764195"/>
            <a:ext cx="5382556" cy="2953162"/>
          </a:xfrm>
          <a:prstGeom prst="rect">
            <a:avLst/>
          </a:prstGeom>
        </p:spPr>
      </p:pic>
      <p:pic>
        <p:nvPicPr>
          <p:cNvPr id="15" name="Audio 14">
            <a:hlinkClick r:id="" action="ppaction://media"/>
            <a:extLst>
              <a:ext uri="{FF2B5EF4-FFF2-40B4-BE49-F238E27FC236}">
                <a16:creationId xmlns:a16="http://schemas.microsoft.com/office/drawing/2014/main" id="{A78C3BAE-A363-208A-95F6-279A890E7A10}"/>
              </a:ext>
            </a:extLst>
          </p:cNvPr>
          <p:cNvPicPr>
            <a:picLocks noChangeAspect="1"/>
          </p:cNvPicPr>
          <p:nvPr>
            <a:audioFile r:link="rId2"/>
            <p:extLst>
              <p:ext uri="{DAA4B4D4-6D71-4841-9C94-3DE7FCFB9230}">
                <p14:media xmlns:p14="http://schemas.microsoft.com/office/powerpoint/2010/main" r:embed="rId1"/>
              </p:ext>
            </p:extLst>
          </p:nvPr>
        </p:nvPicPr>
        <p:blipFill>
          <a:blip r:embed="rId7"/>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890192652"/>
      </p:ext>
    </p:extLst>
  </p:cSld>
  <p:clrMapOvr>
    <a:masterClrMapping/>
  </p:clrMapOvr>
  <mc:AlternateContent xmlns:mc="http://schemas.openxmlformats.org/markup-compatibility/2006">
    <mc:Choice xmlns:p14="http://schemas.microsoft.com/office/powerpoint/2010/main" Requires="p14">
      <p:transition spd="slow" p14:dur="2000" advTm="25981"/>
    </mc:Choice>
    <mc:Fallback>
      <p:transition spd="slow" advTm="2598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5"/>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Patient Presentation section - Alcohol use</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21/10/2024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16</a:t>
            </a:fld>
            <a:endParaRPr lang="en-GB"/>
          </a:p>
        </p:txBody>
      </p:sp>
      <p:pic>
        <p:nvPicPr>
          <p:cNvPr id="13" name="Content Placeholder 12">
            <a:extLst>
              <a:ext uri="{FF2B5EF4-FFF2-40B4-BE49-F238E27FC236}">
                <a16:creationId xmlns:a16="http://schemas.microsoft.com/office/drawing/2014/main" id="{9C41C517-E9EA-8A0F-053F-765E4D91ADFB}"/>
              </a:ext>
            </a:extLst>
          </p:cNvPr>
          <p:cNvPicPr>
            <a:picLocks noGrp="1" noChangeAspect="1"/>
          </p:cNvPicPr>
          <p:nvPr>
            <p:ph idx="1"/>
          </p:nvPr>
        </p:nvPicPr>
        <p:blipFill>
          <a:blip r:embed="rId5"/>
          <a:stretch>
            <a:fillRect/>
          </a:stretch>
        </p:blipFill>
        <p:spPr>
          <a:xfrm>
            <a:off x="385082" y="1846053"/>
            <a:ext cx="5959030" cy="3109462"/>
          </a:xfrm>
        </p:spPr>
      </p:pic>
      <p:pic>
        <p:nvPicPr>
          <p:cNvPr id="15" name="Picture 14">
            <a:extLst>
              <a:ext uri="{FF2B5EF4-FFF2-40B4-BE49-F238E27FC236}">
                <a16:creationId xmlns:a16="http://schemas.microsoft.com/office/drawing/2014/main" id="{13321CB7-F26B-E7E2-3BFF-16110DB9C92F}"/>
              </a:ext>
            </a:extLst>
          </p:cNvPr>
          <p:cNvPicPr>
            <a:picLocks noChangeAspect="1"/>
          </p:cNvPicPr>
          <p:nvPr/>
        </p:nvPicPr>
        <p:blipFill>
          <a:blip r:embed="rId6"/>
          <a:stretch>
            <a:fillRect/>
          </a:stretch>
        </p:blipFill>
        <p:spPr>
          <a:xfrm>
            <a:off x="5993046" y="1846053"/>
            <a:ext cx="5749778" cy="3516245"/>
          </a:xfrm>
          <a:prstGeom prst="rect">
            <a:avLst/>
          </a:prstGeom>
        </p:spPr>
      </p:pic>
      <p:pic>
        <p:nvPicPr>
          <p:cNvPr id="9" name="Audio 8">
            <a:hlinkClick r:id="" action="ppaction://media"/>
            <a:extLst>
              <a:ext uri="{FF2B5EF4-FFF2-40B4-BE49-F238E27FC236}">
                <a16:creationId xmlns:a16="http://schemas.microsoft.com/office/drawing/2014/main" id="{51BFC47E-21C4-5DEE-26EA-C28F1BA0967D}"/>
              </a:ext>
            </a:extLst>
          </p:cNvPr>
          <p:cNvPicPr>
            <a:picLocks noChangeAspect="1"/>
          </p:cNvPicPr>
          <p:nvPr>
            <a:audioFile r:link="rId2"/>
            <p:extLst>
              <p:ext uri="{DAA4B4D4-6D71-4841-9C94-3DE7FCFB9230}">
                <p14:media xmlns:p14="http://schemas.microsoft.com/office/powerpoint/2010/main" r:embed="rId1"/>
              </p:ext>
            </p:extLst>
          </p:nvPr>
        </p:nvPicPr>
        <p:blipFill>
          <a:blip r:embed="rId7"/>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12442727"/>
      </p:ext>
    </p:extLst>
  </p:cSld>
  <p:clrMapOvr>
    <a:masterClrMapping/>
  </p:clrMapOvr>
  <mc:AlternateContent xmlns:mc="http://schemas.openxmlformats.org/markup-compatibility/2006">
    <mc:Choice xmlns:p14="http://schemas.microsoft.com/office/powerpoint/2010/main" Requires="p14">
      <p:transition spd="slow" p14:dur="2000" advTm="10109"/>
    </mc:Choice>
    <mc:Fallback>
      <p:transition spd="slow" advTm="1010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Patient Presentation section - Diabetes indicator</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21/10/2024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17</a:t>
            </a:fld>
            <a:endParaRPr lang="en-GB"/>
          </a:p>
        </p:txBody>
      </p:sp>
      <p:pic>
        <p:nvPicPr>
          <p:cNvPr id="9" name="Content Placeholder 8">
            <a:extLst>
              <a:ext uri="{FF2B5EF4-FFF2-40B4-BE49-F238E27FC236}">
                <a16:creationId xmlns:a16="http://schemas.microsoft.com/office/drawing/2014/main" id="{F4548ED3-D181-2140-3B67-28AB080D1C53}"/>
              </a:ext>
            </a:extLst>
          </p:cNvPr>
          <p:cNvPicPr>
            <a:picLocks noGrp="1" noChangeAspect="1"/>
          </p:cNvPicPr>
          <p:nvPr>
            <p:ph idx="1"/>
          </p:nvPr>
        </p:nvPicPr>
        <p:blipFill>
          <a:blip r:embed="rId5"/>
          <a:stretch>
            <a:fillRect/>
          </a:stretch>
        </p:blipFill>
        <p:spPr>
          <a:xfrm>
            <a:off x="3018995" y="1643554"/>
            <a:ext cx="6154009" cy="4324954"/>
          </a:xfrm>
        </p:spPr>
      </p:pic>
      <p:pic>
        <p:nvPicPr>
          <p:cNvPr id="7" name="Audio 6">
            <a:hlinkClick r:id="" action="ppaction://media"/>
            <a:extLst>
              <a:ext uri="{FF2B5EF4-FFF2-40B4-BE49-F238E27FC236}">
                <a16:creationId xmlns:a16="http://schemas.microsoft.com/office/drawing/2014/main" id="{DA5F7E07-F6BF-3865-471B-4284E7870D72}"/>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917165031"/>
      </p:ext>
    </p:extLst>
  </p:cSld>
  <p:clrMapOvr>
    <a:masterClrMapping/>
  </p:clrMapOvr>
  <mc:AlternateContent xmlns:mc="http://schemas.openxmlformats.org/markup-compatibility/2006" xmlns:p14="http://schemas.microsoft.com/office/powerpoint/2010/main">
    <mc:Choice Requires="p14">
      <p:transition spd="slow" p14:dur="2000" advTm="5928"/>
    </mc:Choice>
    <mc:Fallback xmlns="">
      <p:transition spd="slow" advTm="592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Patient Presentation section - Menopausal Status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21/10/2024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18</a:t>
            </a:fld>
            <a:endParaRPr lang="en-GB"/>
          </a:p>
        </p:txBody>
      </p:sp>
      <p:pic>
        <p:nvPicPr>
          <p:cNvPr id="10" name="Content Placeholder 9">
            <a:extLst>
              <a:ext uri="{FF2B5EF4-FFF2-40B4-BE49-F238E27FC236}">
                <a16:creationId xmlns:a16="http://schemas.microsoft.com/office/drawing/2014/main" id="{0313C570-016D-10D9-F2E9-C76C109774FA}"/>
              </a:ext>
            </a:extLst>
          </p:cNvPr>
          <p:cNvPicPr>
            <a:picLocks noGrp="1" noChangeAspect="1"/>
          </p:cNvPicPr>
          <p:nvPr>
            <p:ph idx="1"/>
          </p:nvPr>
        </p:nvPicPr>
        <p:blipFill>
          <a:blip r:embed="rId5"/>
          <a:stretch>
            <a:fillRect/>
          </a:stretch>
        </p:blipFill>
        <p:spPr>
          <a:xfrm>
            <a:off x="3052337" y="2167503"/>
            <a:ext cx="6087325" cy="3277057"/>
          </a:xfrm>
        </p:spPr>
      </p:pic>
      <p:pic>
        <p:nvPicPr>
          <p:cNvPr id="7" name="Audio 6">
            <a:hlinkClick r:id="" action="ppaction://media"/>
            <a:extLst>
              <a:ext uri="{FF2B5EF4-FFF2-40B4-BE49-F238E27FC236}">
                <a16:creationId xmlns:a16="http://schemas.microsoft.com/office/drawing/2014/main" id="{27DED38F-6933-B640-CA8A-23ADD8D6A530}"/>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187377761"/>
      </p:ext>
    </p:extLst>
  </p:cSld>
  <p:clrMapOvr>
    <a:masterClrMapping/>
  </p:clrMapOvr>
  <mc:AlternateContent xmlns:mc="http://schemas.openxmlformats.org/markup-compatibility/2006" xmlns:p14="http://schemas.microsoft.com/office/powerpoint/2010/main">
    <mc:Choice Requires="p14">
      <p:transition spd="slow" p14:dur="2000" advTm="5235"/>
    </mc:Choice>
    <mc:Fallback xmlns="">
      <p:transition spd="slow" advTm="523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Patient Presentation section – Physical Activity (current)</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21/10/2024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19</a:t>
            </a:fld>
            <a:endParaRPr lang="en-GB"/>
          </a:p>
        </p:txBody>
      </p:sp>
      <p:pic>
        <p:nvPicPr>
          <p:cNvPr id="9" name="Content Placeholder 8">
            <a:extLst>
              <a:ext uri="{FF2B5EF4-FFF2-40B4-BE49-F238E27FC236}">
                <a16:creationId xmlns:a16="http://schemas.microsoft.com/office/drawing/2014/main" id="{AC0A1A38-2FB0-DCFA-0BEB-B662228E67F1}"/>
              </a:ext>
            </a:extLst>
          </p:cNvPr>
          <p:cNvPicPr>
            <a:picLocks noGrp="1" noChangeAspect="1"/>
          </p:cNvPicPr>
          <p:nvPr>
            <p:ph idx="1"/>
          </p:nvPr>
        </p:nvPicPr>
        <p:blipFill>
          <a:blip r:embed="rId5"/>
          <a:stretch>
            <a:fillRect/>
          </a:stretch>
        </p:blipFill>
        <p:spPr>
          <a:xfrm>
            <a:off x="2999943" y="1705476"/>
            <a:ext cx="6192114" cy="4201111"/>
          </a:xfrm>
        </p:spPr>
      </p:pic>
      <p:pic>
        <p:nvPicPr>
          <p:cNvPr id="7" name="Audio 6">
            <a:hlinkClick r:id="" action="ppaction://media"/>
            <a:extLst>
              <a:ext uri="{FF2B5EF4-FFF2-40B4-BE49-F238E27FC236}">
                <a16:creationId xmlns:a16="http://schemas.microsoft.com/office/drawing/2014/main" id="{4284CC93-010A-3D5A-0D2C-8A159B9EFF05}"/>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387558878"/>
      </p:ext>
    </p:extLst>
  </p:cSld>
  <p:clrMapOvr>
    <a:masterClrMapping/>
  </p:clrMapOvr>
  <mc:AlternateContent xmlns:mc="http://schemas.openxmlformats.org/markup-compatibility/2006" xmlns:p14="http://schemas.microsoft.com/office/powerpoint/2010/main">
    <mc:Choice Requires="p14">
      <p:transition spd="slow" p14:dur="2000" advTm="5472"/>
    </mc:Choice>
    <mc:Fallback xmlns="">
      <p:transition spd="slow" advTm="547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Agenda</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562725" cy="4741453"/>
          </a:xfrm>
        </p:spPr>
        <p:txBody>
          <a:bodyPr>
            <a:normAutofit/>
          </a:bodyPr>
          <a:lstStyle/>
          <a:p>
            <a:r>
              <a:rPr lang="en-GB" dirty="0"/>
              <a:t>The National Disease Registration Service</a:t>
            </a:r>
          </a:p>
          <a:p>
            <a:r>
              <a:rPr lang="en-GB" dirty="0"/>
              <a:t>COSD data collection for CNS Teams</a:t>
            </a:r>
          </a:p>
          <a:p>
            <a:r>
              <a:rPr lang="en-GB" dirty="0"/>
              <a:t>CancerStats II – Feedback on submitted data</a:t>
            </a:r>
          </a:p>
          <a:p>
            <a:r>
              <a:rPr lang="en-GB" dirty="0"/>
              <a:t>Summary</a:t>
            </a:r>
          </a:p>
          <a:p>
            <a:endParaRPr lang="en-GB" dirty="0"/>
          </a:p>
          <a:p>
            <a:endParaRPr lang="en-GB" dirty="0"/>
          </a:p>
          <a:p>
            <a:pPr marL="0" indent="0">
              <a:buNone/>
            </a:pPr>
            <a:r>
              <a:rPr lang="en-GB" dirty="0">
                <a:solidFill>
                  <a:schemeClr val="bg1"/>
                </a:solidFill>
              </a:rPr>
              <a:t>This module may be paused at any time</a:t>
            </a:r>
          </a:p>
          <a:p>
            <a:pPr marL="0" indent="0">
              <a:buNone/>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pPr/>
              <a:t>21/10/2024</a:t>
            </a:fld>
            <a:endParaRPr lang="en-GB" dirty="0"/>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pPr/>
              <a:t>2</a:t>
            </a:fld>
            <a:endParaRPr lang="en-GB" dirty="0"/>
          </a:p>
        </p:txBody>
      </p:sp>
      <p:pic>
        <p:nvPicPr>
          <p:cNvPr id="9" name="Picture 8">
            <a:extLst>
              <a:ext uri="{FF2B5EF4-FFF2-40B4-BE49-F238E27FC236}">
                <a16:creationId xmlns:a16="http://schemas.microsoft.com/office/drawing/2014/main" id="{1199D535-6CE5-44BD-9D71-9AFF73D31A0A}"/>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400925" y="1809696"/>
            <a:ext cx="3886200" cy="3886200"/>
          </a:xfrm>
          <a:prstGeom prst="rect">
            <a:avLst/>
          </a:prstGeom>
        </p:spPr>
      </p:pic>
      <p:pic>
        <p:nvPicPr>
          <p:cNvPr id="8" name="Audio 7">
            <a:hlinkClick r:id="" action="ppaction://media"/>
            <a:extLst>
              <a:ext uri="{FF2B5EF4-FFF2-40B4-BE49-F238E27FC236}">
                <a16:creationId xmlns:a16="http://schemas.microsoft.com/office/drawing/2014/main" id="{F370A684-83C3-202E-FEF7-861C5AB95169}"/>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4277886672"/>
      </p:ext>
    </p:extLst>
  </p:cSld>
  <p:clrMapOvr>
    <a:masterClrMapping/>
  </p:clrMapOvr>
  <mc:AlternateContent xmlns:mc="http://schemas.openxmlformats.org/markup-compatibility/2006" xmlns:p14="http://schemas.microsoft.com/office/powerpoint/2010/main">
    <mc:Choice Requires="p14">
      <p:transition spd="slow" p14:dur="2000" advTm="16780"/>
    </mc:Choice>
    <mc:Fallback xmlns="">
      <p:transition spd="slow" advTm="1678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Living With and Beyond Cancer - HNA</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21/10/2024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20</a:t>
            </a:fld>
            <a:endParaRPr lang="en-GB"/>
          </a:p>
        </p:txBody>
      </p:sp>
      <p:pic>
        <p:nvPicPr>
          <p:cNvPr id="21" name="Content Placeholder 20">
            <a:extLst>
              <a:ext uri="{FF2B5EF4-FFF2-40B4-BE49-F238E27FC236}">
                <a16:creationId xmlns:a16="http://schemas.microsoft.com/office/drawing/2014/main" id="{39B8C5B4-706C-0609-71F7-7B8EC3B6E55E}"/>
              </a:ext>
            </a:extLst>
          </p:cNvPr>
          <p:cNvPicPr>
            <a:picLocks noGrp="1" noChangeAspect="1"/>
          </p:cNvPicPr>
          <p:nvPr>
            <p:ph idx="1"/>
          </p:nvPr>
        </p:nvPicPr>
        <p:blipFill>
          <a:blip r:embed="rId5"/>
          <a:stretch>
            <a:fillRect/>
          </a:stretch>
        </p:blipFill>
        <p:spPr>
          <a:xfrm>
            <a:off x="3120894" y="1857155"/>
            <a:ext cx="6077798" cy="3143689"/>
          </a:xfrm>
        </p:spPr>
      </p:pic>
      <p:pic>
        <p:nvPicPr>
          <p:cNvPr id="7" name="Audio 6">
            <a:hlinkClick r:id="" action="ppaction://media"/>
            <a:extLst>
              <a:ext uri="{FF2B5EF4-FFF2-40B4-BE49-F238E27FC236}">
                <a16:creationId xmlns:a16="http://schemas.microsoft.com/office/drawing/2014/main" id="{4EA2DE12-D181-5422-CDD0-8797471BADE0}"/>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51252572"/>
      </p:ext>
    </p:extLst>
  </p:cSld>
  <p:clrMapOvr>
    <a:masterClrMapping/>
  </p:clrMapOvr>
  <mc:AlternateContent xmlns:mc="http://schemas.openxmlformats.org/markup-compatibility/2006" xmlns:p14="http://schemas.microsoft.com/office/powerpoint/2010/main">
    <mc:Choice Requires="p14">
      <p:transition spd="slow" p14:dur="2000" advTm="15210"/>
    </mc:Choice>
    <mc:Fallback xmlns="">
      <p:transition spd="slow" advTm="1521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Living With and Beyond Cancer – HNA/PCSP</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21/10/2024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21</a:t>
            </a:fld>
            <a:endParaRPr lang="en-GB"/>
          </a:p>
        </p:txBody>
      </p:sp>
      <p:pic>
        <p:nvPicPr>
          <p:cNvPr id="16" name="Content Placeholder 15">
            <a:extLst>
              <a:ext uri="{FF2B5EF4-FFF2-40B4-BE49-F238E27FC236}">
                <a16:creationId xmlns:a16="http://schemas.microsoft.com/office/drawing/2014/main" id="{CEB5FAC4-8DA6-24C4-3336-B7FDABDF098B}"/>
              </a:ext>
            </a:extLst>
          </p:cNvPr>
          <p:cNvPicPr>
            <a:picLocks noGrp="1" noChangeAspect="1"/>
          </p:cNvPicPr>
          <p:nvPr>
            <p:ph idx="1"/>
          </p:nvPr>
        </p:nvPicPr>
        <p:blipFill>
          <a:blip r:embed="rId5"/>
          <a:stretch>
            <a:fillRect/>
          </a:stretch>
        </p:blipFill>
        <p:spPr>
          <a:xfrm>
            <a:off x="3076153" y="1872186"/>
            <a:ext cx="6039693" cy="3867690"/>
          </a:xfrm>
        </p:spPr>
      </p:pic>
      <p:pic>
        <p:nvPicPr>
          <p:cNvPr id="18" name="Audio 17">
            <a:hlinkClick r:id="" action="ppaction://media"/>
            <a:extLst>
              <a:ext uri="{FF2B5EF4-FFF2-40B4-BE49-F238E27FC236}">
                <a16:creationId xmlns:a16="http://schemas.microsoft.com/office/drawing/2014/main" id="{5A14806E-CA3F-9886-1EB3-D204290BBBCF}"/>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411063647"/>
      </p:ext>
    </p:extLst>
  </p:cSld>
  <p:clrMapOvr>
    <a:masterClrMapping/>
  </p:clrMapOvr>
  <mc:AlternateContent xmlns:mc="http://schemas.openxmlformats.org/markup-compatibility/2006" xmlns:p14="http://schemas.microsoft.com/office/powerpoint/2010/main">
    <mc:Choice Requires="p14">
      <p:transition spd="slow" p14:dur="2000" advTm="21814"/>
    </mc:Choice>
    <mc:Fallback xmlns="">
      <p:transition spd="slow" advTm="2181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8"/>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Living With and Beyond Cancer – HNA / PCSP</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21/10/2024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22</a:t>
            </a:fld>
            <a:endParaRPr lang="en-GB"/>
          </a:p>
        </p:txBody>
      </p:sp>
      <p:pic>
        <p:nvPicPr>
          <p:cNvPr id="9" name="Content Placeholder 8">
            <a:extLst>
              <a:ext uri="{FF2B5EF4-FFF2-40B4-BE49-F238E27FC236}">
                <a16:creationId xmlns:a16="http://schemas.microsoft.com/office/drawing/2014/main" id="{D00C7770-F5E9-8499-8C6A-A67800A38D3B}"/>
              </a:ext>
            </a:extLst>
          </p:cNvPr>
          <p:cNvPicPr>
            <a:picLocks noGrp="1" noChangeAspect="1"/>
          </p:cNvPicPr>
          <p:nvPr>
            <p:ph idx="1"/>
          </p:nvPr>
        </p:nvPicPr>
        <p:blipFill>
          <a:blip r:embed="rId5"/>
          <a:stretch>
            <a:fillRect/>
          </a:stretch>
        </p:blipFill>
        <p:spPr>
          <a:xfrm>
            <a:off x="3388796" y="1435100"/>
            <a:ext cx="5414408" cy="4741863"/>
          </a:xfrm>
        </p:spPr>
      </p:pic>
      <p:pic>
        <p:nvPicPr>
          <p:cNvPr id="8" name="Audio 7">
            <a:hlinkClick r:id="" action="ppaction://media"/>
            <a:extLst>
              <a:ext uri="{FF2B5EF4-FFF2-40B4-BE49-F238E27FC236}">
                <a16:creationId xmlns:a16="http://schemas.microsoft.com/office/drawing/2014/main" id="{3B08BEA8-3F2B-E3D0-B3BA-3F7F6EBCCA2C}"/>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716359692"/>
      </p:ext>
    </p:extLst>
  </p:cSld>
  <p:clrMapOvr>
    <a:masterClrMapping/>
  </p:clrMapOvr>
  <mc:AlternateContent xmlns:mc="http://schemas.openxmlformats.org/markup-compatibility/2006" xmlns:p14="http://schemas.microsoft.com/office/powerpoint/2010/main">
    <mc:Choice Requires="p14">
      <p:transition spd="slow" p14:dur="2000" advTm="6984"/>
    </mc:Choice>
    <mc:Fallback xmlns="">
      <p:transition spd="slow" advTm="698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Living With and Beyond Cancer – HNA / PCSP</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21/10/2024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23</a:t>
            </a:fld>
            <a:endParaRPr lang="en-GB"/>
          </a:p>
        </p:txBody>
      </p:sp>
      <p:pic>
        <p:nvPicPr>
          <p:cNvPr id="10" name="Content Placeholder 9">
            <a:extLst>
              <a:ext uri="{FF2B5EF4-FFF2-40B4-BE49-F238E27FC236}">
                <a16:creationId xmlns:a16="http://schemas.microsoft.com/office/drawing/2014/main" id="{A2936EE0-4A5C-A196-F207-D57052BFCCAB}"/>
              </a:ext>
            </a:extLst>
          </p:cNvPr>
          <p:cNvPicPr>
            <a:picLocks noGrp="1" noChangeAspect="1"/>
          </p:cNvPicPr>
          <p:nvPr>
            <p:ph idx="1"/>
          </p:nvPr>
        </p:nvPicPr>
        <p:blipFill>
          <a:blip r:embed="rId5"/>
          <a:stretch>
            <a:fillRect/>
          </a:stretch>
        </p:blipFill>
        <p:spPr>
          <a:xfrm>
            <a:off x="440205" y="1515820"/>
            <a:ext cx="5868219" cy="933580"/>
          </a:xfrm>
        </p:spPr>
      </p:pic>
      <p:pic>
        <p:nvPicPr>
          <p:cNvPr id="12" name="Picture 11">
            <a:extLst>
              <a:ext uri="{FF2B5EF4-FFF2-40B4-BE49-F238E27FC236}">
                <a16:creationId xmlns:a16="http://schemas.microsoft.com/office/drawing/2014/main" id="{273C71FF-A00C-6002-8492-9EC175A6CB5A}"/>
              </a:ext>
            </a:extLst>
          </p:cNvPr>
          <p:cNvPicPr>
            <a:picLocks noChangeAspect="1"/>
          </p:cNvPicPr>
          <p:nvPr/>
        </p:nvPicPr>
        <p:blipFill>
          <a:blip r:embed="rId6"/>
          <a:stretch>
            <a:fillRect/>
          </a:stretch>
        </p:blipFill>
        <p:spPr>
          <a:xfrm>
            <a:off x="6426836" y="1515820"/>
            <a:ext cx="5449060" cy="762106"/>
          </a:xfrm>
          <a:prstGeom prst="rect">
            <a:avLst/>
          </a:prstGeom>
        </p:spPr>
      </p:pic>
      <p:pic>
        <p:nvPicPr>
          <p:cNvPr id="14" name="Picture 13">
            <a:extLst>
              <a:ext uri="{FF2B5EF4-FFF2-40B4-BE49-F238E27FC236}">
                <a16:creationId xmlns:a16="http://schemas.microsoft.com/office/drawing/2014/main" id="{FA68C523-E236-8EFE-D8F7-FF3502EB32B1}"/>
              </a:ext>
            </a:extLst>
          </p:cNvPr>
          <p:cNvPicPr>
            <a:picLocks noChangeAspect="1"/>
          </p:cNvPicPr>
          <p:nvPr/>
        </p:nvPicPr>
        <p:blipFill>
          <a:blip r:embed="rId7"/>
          <a:stretch>
            <a:fillRect/>
          </a:stretch>
        </p:blipFill>
        <p:spPr>
          <a:xfrm>
            <a:off x="3000849" y="2721728"/>
            <a:ext cx="6039693" cy="3277057"/>
          </a:xfrm>
          <a:prstGeom prst="rect">
            <a:avLst/>
          </a:prstGeom>
        </p:spPr>
      </p:pic>
      <p:pic>
        <p:nvPicPr>
          <p:cNvPr id="7" name="Audio 6">
            <a:hlinkClick r:id="" action="ppaction://media"/>
            <a:extLst>
              <a:ext uri="{FF2B5EF4-FFF2-40B4-BE49-F238E27FC236}">
                <a16:creationId xmlns:a16="http://schemas.microsoft.com/office/drawing/2014/main" id="{D820620D-0339-3111-CF19-093A412B7708}"/>
              </a:ext>
            </a:extLst>
          </p:cNvPr>
          <p:cNvPicPr>
            <a:picLocks noChangeAspect="1"/>
          </p:cNvPicPr>
          <p:nvPr>
            <a:audioFile r:link="rId2"/>
            <p:extLst>
              <p:ext uri="{DAA4B4D4-6D71-4841-9C94-3DE7FCFB9230}">
                <p14:media xmlns:p14="http://schemas.microsoft.com/office/powerpoint/2010/main" r:embed="rId1"/>
              </p:ext>
            </p:extLst>
          </p:nvPr>
        </p:nvPicPr>
        <p:blipFill>
          <a:blip r:embed="rId8"/>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749705143"/>
      </p:ext>
    </p:extLst>
  </p:cSld>
  <p:clrMapOvr>
    <a:masterClrMapping/>
  </p:clrMapOvr>
  <mc:AlternateContent xmlns:mc="http://schemas.openxmlformats.org/markup-compatibility/2006" xmlns:p14="http://schemas.microsoft.com/office/powerpoint/2010/main">
    <mc:Choice Requires="p14">
      <p:transition spd="slow" p14:dur="2000" advTm="11010"/>
    </mc:Choice>
    <mc:Fallback xmlns="">
      <p:transition spd="slow" advTm="1101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30B483-A180-ED3D-EF54-6165B28C3B4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213BA28-54A0-A227-6B72-5320C00B836B}"/>
              </a:ext>
            </a:extLst>
          </p:cNvPr>
          <p:cNvSpPr>
            <a:spLocks noGrp="1"/>
          </p:cNvSpPr>
          <p:nvPr>
            <p:ph type="title"/>
          </p:nvPr>
        </p:nvSpPr>
        <p:spPr/>
        <p:txBody>
          <a:bodyPr/>
          <a:lstStyle/>
          <a:p>
            <a:r>
              <a:rPr lang="en-GB" dirty="0"/>
              <a:t>Individual Treatments – End of Treatment Summary</a:t>
            </a:r>
          </a:p>
        </p:txBody>
      </p:sp>
      <p:sp>
        <p:nvSpPr>
          <p:cNvPr id="4" name="Date Placeholder 3">
            <a:extLst>
              <a:ext uri="{FF2B5EF4-FFF2-40B4-BE49-F238E27FC236}">
                <a16:creationId xmlns:a16="http://schemas.microsoft.com/office/drawing/2014/main" id="{0A79B0A4-743D-F0C5-21A9-D80CC5EA5D1E}"/>
              </a:ext>
            </a:extLst>
          </p:cNvPr>
          <p:cNvSpPr>
            <a:spLocks noGrp="1"/>
          </p:cNvSpPr>
          <p:nvPr>
            <p:ph type="dt" sz="half" idx="10"/>
          </p:nvPr>
        </p:nvSpPr>
        <p:spPr/>
        <p:txBody>
          <a:bodyPr/>
          <a:lstStyle/>
          <a:p>
            <a:fld id="{F0047545-05D9-4679-8C04-5ACF96FDFEB0}" type="datetime1">
              <a:rPr lang="en-GB" smtClean="0"/>
              <a:t>21/10/2024</a:t>
            </a:fld>
            <a:endParaRPr lang="en-GB"/>
          </a:p>
        </p:txBody>
      </p:sp>
      <p:sp>
        <p:nvSpPr>
          <p:cNvPr id="5" name="Footer Placeholder 4">
            <a:extLst>
              <a:ext uri="{FF2B5EF4-FFF2-40B4-BE49-F238E27FC236}">
                <a16:creationId xmlns:a16="http://schemas.microsoft.com/office/drawing/2014/main" id="{12F0CD7B-6635-5A29-C571-4BFEB6CCBAC5}"/>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FCD0DF9B-5F4D-7C74-F321-4B309DF6B1D9}"/>
              </a:ext>
            </a:extLst>
          </p:cNvPr>
          <p:cNvSpPr>
            <a:spLocks noGrp="1"/>
          </p:cNvSpPr>
          <p:nvPr>
            <p:ph type="sldNum" sz="quarter" idx="12"/>
          </p:nvPr>
        </p:nvSpPr>
        <p:spPr/>
        <p:txBody>
          <a:bodyPr/>
          <a:lstStyle/>
          <a:p>
            <a:fld id="{B33FDC71-8906-4088-9FB1-76CBC632085F}" type="slidenum">
              <a:rPr lang="en-GB" smtClean="0"/>
              <a:t>24</a:t>
            </a:fld>
            <a:endParaRPr lang="en-GB"/>
          </a:p>
        </p:txBody>
      </p:sp>
      <p:sp>
        <p:nvSpPr>
          <p:cNvPr id="9" name="Content Placeholder 8">
            <a:extLst>
              <a:ext uri="{FF2B5EF4-FFF2-40B4-BE49-F238E27FC236}">
                <a16:creationId xmlns:a16="http://schemas.microsoft.com/office/drawing/2014/main" id="{D3B29AB2-BB13-3587-74FA-88C74C97FEC8}"/>
              </a:ext>
            </a:extLst>
          </p:cNvPr>
          <p:cNvSpPr>
            <a:spLocks noGrp="1"/>
          </p:cNvSpPr>
          <p:nvPr>
            <p:ph idx="1"/>
          </p:nvPr>
        </p:nvSpPr>
        <p:spPr/>
        <p:txBody>
          <a:bodyPr/>
          <a:lstStyle/>
          <a:p>
            <a:r>
              <a:rPr lang="en-GB" dirty="0"/>
              <a:t>End of Treatment Summary</a:t>
            </a:r>
          </a:p>
          <a:p>
            <a:pPr lvl="1"/>
            <a:r>
              <a:rPr lang="en-GB" dirty="0"/>
              <a:t>Date completed</a:t>
            </a:r>
          </a:p>
        </p:txBody>
      </p:sp>
      <p:pic>
        <p:nvPicPr>
          <p:cNvPr id="3" name="Picture 2" descr="Icon&#10;&#10;Description automatically generated">
            <a:extLst>
              <a:ext uri="{FF2B5EF4-FFF2-40B4-BE49-F238E27FC236}">
                <a16:creationId xmlns:a16="http://schemas.microsoft.com/office/drawing/2014/main" id="{4E32A6B9-C0E2-BAE1-A7BB-8D38BB2BF25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42750" y="1924910"/>
            <a:ext cx="3497580" cy="3497580"/>
          </a:xfrm>
          <a:prstGeom prst="rect">
            <a:avLst/>
          </a:prstGeom>
        </p:spPr>
      </p:pic>
      <p:pic>
        <p:nvPicPr>
          <p:cNvPr id="8" name="Audio 7">
            <a:hlinkClick r:id="" action="ppaction://media"/>
            <a:extLst>
              <a:ext uri="{FF2B5EF4-FFF2-40B4-BE49-F238E27FC236}">
                <a16:creationId xmlns:a16="http://schemas.microsoft.com/office/drawing/2014/main" id="{9D4440B8-AA32-288B-6D00-05C91ADB7041}"/>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517865762"/>
      </p:ext>
    </p:extLst>
  </p:cSld>
  <p:clrMapOvr>
    <a:masterClrMapping/>
  </p:clrMapOvr>
  <mc:AlternateContent xmlns:mc="http://schemas.openxmlformats.org/markup-compatibility/2006" xmlns:p14="http://schemas.microsoft.com/office/powerpoint/2010/main">
    <mc:Choice Requires="p14">
      <p:transition spd="slow" p14:dur="2000" advTm="21632"/>
    </mc:Choice>
    <mc:Fallback xmlns="">
      <p:transition spd="slow" advTm="2163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21/10/2024</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t>25</a:t>
            </a:fld>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a:xfrm>
            <a:off x="3871869" y="2746325"/>
            <a:ext cx="6698423" cy="800991"/>
          </a:xfrm>
        </p:spPr>
        <p:txBody>
          <a:bodyPr>
            <a:normAutofit fontScale="90000"/>
          </a:bodyPr>
          <a:lstStyle/>
          <a:p>
            <a:pPr algn="r"/>
            <a:r>
              <a:rPr lang="en-GB" dirty="0">
                <a:latin typeface="Arial" panose="020B0604020202020204" pitchFamily="34" charset="0"/>
                <a:cs typeface="Arial" panose="020B0604020202020204" pitchFamily="34" charset="0"/>
              </a:rPr>
              <a:t>CancerStats II – Feedback on submitted data</a:t>
            </a:r>
            <a:endParaRPr lang="en-GB" sz="3500" dirty="0">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D6D8B0A5-1CCA-4BE2-B610-3FC0B92803F2}"/>
              </a:ext>
            </a:extLst>
          </p:cNvPr>
          <p:cNvSpPr txBox="1"/>
          <p:nvPr/>
        </p:nvSpPr>
        <p:spPr>
          <a:xfrm>
            <a:off x="5087176" y="4128354"/>
            <a:ext cx="6698424" cy="1703030"/>
          </a:xfrm>
          <a:prstGeom prst="rect">
            <a:avLst/>
          </a:prstGeom>
          <a:noFill/>
        </p:spPr>
        <p:txBody>
          <a:bodyPr wrap="square" rtlCol="0">
            <a:spAutoFit/>
          </a:bodyPr>
          <a:lstStyle/>
          <a:p>
            <a:pPr>
              <a:lnSpc>
                <a:spcPct val="150000"/>
              </a:lnSpc>
            </a:pPr>
            <a:r>
              <a:rPr lang="en-GB" b="1" dirty="0">
                <a:latin typeface="Arial" panose="020B0604020202020204" pitchFamily="34" charset="0"/>
                <a:cs typeface="Arial" panose="020B0604020202020204" pitchFamily="34" charset="0"/>
              </a:rPr>
              <a:t>In this section we will cover:</a:t>
            </a:r>
          </a:p>
          <a:p>
            <a:pPr marL="285750" indent="-285750">
              <a:lnSpc>
                <a:spcPct val="150000"/>
              </a:lnSpc>
              <a:buFont typeface="Arial" panose="020B0604020202020204" pitchFamily="34" charset="0"/>
              <a:buChar char="•"/>
            </a:pPr>
            <a:r>
              <a:rPr lang="en-GB" dirty="0">
                <a:latin typeface="Arial" panose="020B0604020202020204" pitchFamily="34" charset="0"/>
                <a:cs typeface="Arial" panose="020B0604020202020204" pitchFamily="34" charset="0"/>
              </a:rPr>
              <a:t>Living With and Beyond Cancer</a:t>
            </a:r>
          </a:p>
          <a:p>
            <a:pPr marL="285750" indent="-285750">
              <a:lnSpc>
                <a:spcPct val="150000"/>
              </a:lnSpc>
              <a:buFont typeface="Arial" panose="020B0604020202020204" pitchFamily="34" charset="0"/>
              <a:buChar char="•"/>
            </a:pPr>
            <a:r>
              <a:rPr lang="en-GB" dirty="0">
                <a:latin typeface="Arial" panose="020B0604020202020204" pitchFamily="34" charset="0"/>
                <a:cs typeface="Arial" panose="020B0604020202020204" pitchFamily="34" charset="0"/>
              </a:rPr>
              <a:t>COSD – CNS Contacts</a:t>
            </a:r>
          </a:p>
          <a:p>
            <a:pPr marL="285750" lvl="0" indent="-285750">
              <a:lnSpc>
                <a:spcPct val="150000"/>
              </a:lnSpc>
              <a:buFont typeface="Arial" panose="020B0604020202020204" pitchFamily="34" charset="0"/>
              <a:buChar char="•"/>
            </a:pPr>
            <a:endParaRPr lang="en-GB" dirty="0">
              <a:solidFill>
                <a:prstClr val="black"/>
              </a:solidFill>
              <a:latin typeface="Arial" panose="020B0604020202020204" pitchFamily="34" charset="0"/>
              <a:cs typeface="Arial" panose="020B0604020202020204" pitchFamily="34" charset="0"/>
            </a:endParaRPr>
          </a:p>
        </p:txBody>
      </p:sp>
      <p:pic>
        <p:nvPicPr>
          <p:cNvPr id="13" name="Audio 12">
            <a:hlinkClick r:id="" action="ppaction://media"/>
            <a:extLst>
              <a:ext uri="{FF2B5EF4-FFF2-40B4-BE49-F238E27FC236}">
                <a16:creationId xmlns:a16="http://schemas.microsoft.com/office/drawing/2014/main" id="{7C73F382-B2EE-8C7D-EF8E-A1208F78CF78}"/>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4057515598"/>
      </p:ext>
    </p:extLst>
  </p:cSld>
  <p:clrMapOvr>
    <a:masterClrMapping/>
  </p:clrMapOvr>
  <mc:AlternateContent xmlns:mc="http://schemas.openxmlformats.org/markup-compatibility/2006" xmlns:p14="http://schemas.microsoft.com/office/powerpoint/2010/main">
    <mc:Choice Requires="p14">
      <p:transition spd="slow" p14:dur="2000" advTm="8106"/>
    </mc:Choice>
    <mc:Fallback xmlns="">
      <p:transition spd="slow" advTm="810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Living With and Beyond Cancer - Reports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endParaRPr lang="en-GB" dirty="0"/>
          </a:p>
          <a:p>
            <a:endParaRPr lang="en-GB" dirty="0"/>
          </a:p>
          <a:p>
            <a:endParaRPr lang="en-GB" dirty="0"/>
          </a:p>
          <a:p>
            <a:r>
              <a:rPr lang="en-GB" dirty="0"/>
              <a:t>End of Treatment Summary Analysis</a:t>
            </a:r>
          </a:p>
          <a:p>
            <a:r>
              <a:rPr lang="en-GB" dirty="0"/>
              <a:t>HNA Data Completeness</a:t>
            </a:r>
          </a:p>
          <a:p>
            <a:r>
              <a:rPr lang="en-GB" dirty="0"/>
              <a:t>PCSP Data Completeness</a:t>
            </a:r>
          </a:p>
          <a:p>
            <a:pPr lvl="0"/>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pPr/>
              <a:t>21/10/2024</a:t>
            </a:fld>
            <a:endParaRPr lang="en-GB" dirty="0"/>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pPr/>
              <a:t>26</a:t>
            </a:fld>
            <a:endParaRPr lang="en-GB" dirty="0"/>
          </a:p>
        </p:txBody>
      </p:sp>
      <p:pic>
        <p:nvPicPr>
          <p:cNvPr id="18" name="Picture 17" descr="Icon&#10;&#10;Description automatically generated">
            <a:extLst>
              <a:ext uri="{FF2B5EF4-FFF2-40B4-BE49-F238E27FC236}">
                <a16:creationId xmlns:a16="http://schemas.microsoft.com/office/drawing/2014/main" id="{B57525D2-58D2-4AE0-B431-069AF46C221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42750" y="1924910"/>
            <a:ext cx="3497580" cy="3497580"/>
          </a:xfrm>
          <a:prstGeom prst="rect">
            <a:avLst/>
          </a:prstGeom>
        </p:spPr>
      </p:pic>
      <p:pic>
        <p:nvPicPr>
          <p:cNvPr id="21" name="Audio 20">
            <a:hlinkClick r:id="" action="ppaction://media"/>
            <a:extLst>
              <a:ext uri="{FF2B5EF4-FFF2-40B4-BE49-F238E27FC236}">
                <a16:creationId xmlns:a16="http://schemas.microsoft.com/office/drawing/2014/main" id="{D2945249-EFA0-8CBA-7261-B9FD9B18FC3C}"/>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181901945"/>
      </p:ext>
    </p:extLst>
  </p:cSld>
  <p:clrMapOvr>
    <a:masterClrMapping/>
  </p:clrMapOvr>
  <mc:AlternateContent xmlns:mc="http://schemas.openxmlformats.org/markup-compatibility/2006" xmlns:p14="http://schemas.microsoft.com/office/powerpoint/2010/main">
    <mc:Choice Requires="p14">
      <p:transition spd="slow" p14:dur="2000" advTm="7733"/>
    </mc:Choice>
    <mc:Fallback xmlns="">
      <p:transition spd="slow" advTm="773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1"/>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Living With and Beyond Cancer</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21/10/2024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27</a:t>
            </a:fld>
            <a:endParaRPr lang="en-GB"/>
          </a:p>
        </p:txBody>
      </p:sp>
      <p:pic>
        <p:nvPicPr>
          <p:cNvPr id="13" name="Content Placeholder 12">
            <a:extLst>
              <a:ext uri="{FF2B5EF4-FFF2-40B4-BE49-F238E27FC236}">
                <a16:creationId xmlns:a16="http://schemas.microsoft.com/office/drawing/2014/main" id="{818117C3-ED91-9357-3D65-EE6E6452D271}"/>
              </a:ext>
            </a:extLst>
          </p:cNvPr>
          <p:cNvPicPr>
            <a:picLocks noGrp="1" noChangeAspect="1"/>
          </p:cNvPicPr>
          <p:nvPr>
            <p:ph idx="1"/>
          </p:nvPr>
        </p:nvPicPr>
        <p:blipFill>
          <a:blip r:embed="rId5"/>
          <a:stretch>
            <a:fillRect/>
          </a:stretch>
        </p:blipFill>
        <p:spPr>
          <a:xfrm>
            <a:off x="1676367" y="1753379"/>
            <a:ext cx="8839265" cy="4105305"/>
          </a:xfrm>
        </p:spPr>
      </p:pic>
      <p:sp>
        <p:nvSpPr>
          <p:cNvPr id="8" name="Oval 7">
            <a:extLst>
              <a:ext uri="{FF2B5EF4-FFF2-40B4-BE49-F238E27FC236}">
                <a16:creationId xmlns:a16="http://schemas.microsoft.com/office/drawing/2014/main" id="{4BF7C472-C7FA-482B-AD3C-4D16AFB3A026}"/>
              </a:ext>
            </a:extLst>
          </p:cNvPr>
          <p:cNvSpPr/>
          <p:nvPr/>
        </p:nvSpPr>
        <p:spPr>
          <a:xfrm>
            <a:off x="4740166" y="1727718"/>
            <a:ext cx="694279" cy="368298"/>
          </a:xfrm>
          <a:prstGeom prst="ellipse">
            <a:avLst/>
          </a:prstGeom>
          <a:noFill/>
          <a:ln w="28575">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64BE8B07-26A6-431B-817C-91A14F9EAF31}"/>
              </a:ext>
            </a:extLst>
          </p:cNvPr>
          <p:cNvSpPr/>
          <p:nvPr/>
        </p:nvSpPr>
        <p:spPr>
          <a:xfrm>
            <a:off x="4740166" y="2001553"/>
            <a:ext cx="1090503" cy="1123543"/>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31" name="Audio 30">
            <a:hlinkClick r:id="" action="ppaction://media"/>
            <a:extLst>
              <a:ext uri="{FF2B5EF4-FFF2-40B4-BE49-F238E27FC236}">
                <a16:creationId xmlns:a16="http://schemas.microsoft.com/office/drawing/2014/main" id="{6112CEAA-C790-9075-FC00-22691CB47D0F}"/>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748000276"/>
      </p:ext>
    </p:extLst>
  </p:cSld>
  <p:clrMapOvr>
    <a:masterClrMapping/>
  </p:clrMapOvr>
  <mc:AlternateContent xmlns:mc="http://schemas.openxmlformats.org/markup-compatibility/2006" xmlns:p14="http://schemas.microsoft.com/office/powerpoint/2010/main">
    <mc:Choice Requires="p14">
      <p:transition spd="slow" p14:dur="2000" advTm="21294"/>
    </mc:Choice>
    <mc:Fallback xmlns="">
      <p:transition spd="slow" advTm="2129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1"/>
                </p:tgtEl>
              </p:cMediaNode>
            </p:audi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Living With and Beyond Cancer – End of Treatment Summary</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21/10/2024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28</a:t>
            </a:fld>
            <a:endParaRPr lang="en-GB"/>
          </a:p>
        </p:txBody>
      </p:sp>
      <p:pic>
        <p:nvPicPr>
          <p:cNvPr id="11" name="Content Placeholder 10">
            <a:extLst>
              <a:ext uri="{FF2B5EF4-FFF2-40B4-BE49-F238E27FC236}">
                <a16:creationId xmlns:a16="http://schemas.microsoft.com/office/drawing/2014/main" id="{D055F531-748A-B2FD-615C-046A97826406}"/>
              </a:ext>
            </a:extLst>
          </p:cNvPr>
          <p:cNvPicPr>
            <a:picLocks noGrp="1" noChangeAspect="1"/>
          </p:cNvPicPr>
          <p:nvPr>
            <p:ph idx="1"/>
          </p:nvPr>
        </p:nvPicPr>
        <p:blipFill>
          <a:blip r:embed="rId5"/>
          <a:stretch>
            <a:fillRect/>
          </a:stretch>
        </p:blipFill>
        <p:spPr>
          <a:xfrm>
            <a:off x="1972139" y="1435100"/>
            <a:ext cx="8247722" cy="4741863"/>
          </a:xfrm>
        </p:spPr>
      </p:pic>
      <p:sp>
        <p:nvSpPr>
          <p:cNvPr id="10" name="Oval 9">
            <a:extLst>
              <a:ext uri="{FF2B5EF4-FFF2-40B4-BE49-F238E27FC236}">
                <a16:creationId xmlns:a16="http://schemas.microsoft.com/office/drawing/2014/main" id="{AB7338C1-54AA-1AA5-8718-3CBB2E049987}"/>
              </a:ext>
            </a:extLst>
          </p:cNvPr>
          <p:cNvSpPr/>
          <p:nvPr/>
        </p:nvSpPr>
        <p:spPr>
          <a:xfrm>
            <a:off x="9873175" y="1526974"/>
            <a:ext cx="440748" cy="420162"/>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29" name="Audio 28">
            <a:hlinkClick r:id="" action="ppaction://media"/>
            <a:extLst>
              <a:ext uri="{FF2B5EF4-FFF2-40B4-BE49-F238E27FC236}">
                <a16:creationId xmlns:a16="http://schemas.microsoft.com/office/drawing/2014/main" id="{99133E21-1DAE-40CD-C4E5-1369B82D7A90}"/>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951939208"/>
      </p:ext>
    </p:extLst>
  </p:cSld>
  <p:clrMapOvr>
    <a:masterClrMapping/>
  </p:clrMapOvr>
  <mc:AlternateContent xmlns:mc="http://schemas.openxmlformats.org/markup-compatibility/2006" xmlns:p14="http://schemas.microsoft.com/office/powerpoint/2010/main">
    <mc:Choice Requires="p14">
      <p:transition spd="slow" p14:dur="2000" advTm="20528"/>
    </mc:Choice>
    <mc:Fallback xmlns="">
      <p:transition spd="slow" advTm="2052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9"/>
                </p:tgtEl>
              </p:cMediaNode>
            </p:audi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279344-D40C-2618-4646-3026E9A3D50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1967DBB-707A-8FFE-8DCB-9B5FAEAD2291}"/>
              </a:ext>
            </a:extLst>
          </p:cNvPr>
          <p:cNvSpPr>
            <a:spLocks noGrp="1"/>
          </p:cNvSpPr>
          <p:nvPr>
            <p:ph type="title"/>
          </p:nvPr>
        </p:nvSpPr>
        <p:spPr/>
        <p:txBody>
          <a:bodyPr/>
          <a:lstStyle/>
          <a:p>
            <a:r>
              <a:rPr lang="en-GB" dirty="0"/>
              <a:t>Living With and Beyond Cancer - HNA</a:t>
            </a:r>
          </a:p>
        </p:txBody>
      </p:sp>
      <p:sp>
        <p:nvSpPr>
          <p:cNvPr id="4" name="Date Placeholder 3">
            <a:extLst>
              <a:ext uri="{FF2B5EF4-FFF2-40B4-BE49-F238E27FC236}">
                <a16:creationId xmlns:a16="http://schemas.microsoft.com/office/drawing/2014/main" id="{B141AA18-72AA-055B-A8CB-1939662D11B7}"/>
              </a:ext>
            </a:extLst>
          </p:cNvPr>
          <p:cNvSpPr>
            <a:spLocks noGrp="1"/>
          </p:cNvSpPr>
          <p:nvPr>
            <p:ph type="dt" sz="half" idx="10"/>
          </p:nvPr>
        </p:nvSpPr>
        <p:spPr/>
        <p:txBody>
          <a:bodyPr/>
          <a:lstStyle/>
          <a:p>
            <a:fld id="{F0047545-05D9-4679-8C04-5ACF96FDFEB0}" type="datetime1">
              <a:rPr lang="en-GB" smtClean="0"/>
              <a:t>21/10/2024</a:t>
            </a:fld>
            <a:endParaRPr lang="en-GB"/>
          </a:p>
        </p:txBody>
      </p:sp>
      <p:sp>
        <p:nvSpPr>
          <p:cNvPr id="5" name="Footer Placeholder 4">
            <a:extLst>
              <a:ext uri="{FF2B5EF4-FFF2-40B4-BE49-F238E27FC236}">
                <a16:creationId xmlns:a16="http://schemas.microsoft.com/office/drawing/2014/main" id="{9FA61756-9FCB-7B44-FDED-A6B69B5719C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49518089-4D6D-6F8F-993D-AB53BAACE46B}"/>
              </a:ext>
            </a:extLst>
          </p:cNvPr>
          <p:cNvSpPr>
            <a:spLocks noGrp="1"/>
          </p:cNvSpPr>
          <p:nvPr>
            <p:ph type="sldNum" sz="quarter" idx="12"/>
          </p:nvPr>
        </p:nvSpPr>
        <p:spPr/>
        <p:txBody>
          <a:bodyPr/>
          <a:lstStyle/>
          <a:p>
            <a:fld id="{B33FDC71-8906-4088-9FB1-76CBC632085F}" type="slidenum">
              <a:rPr lang="en-GB" smtClean="0"/>
              <a:t>29</a:t>
            </a:fld>
            <a:endParaRPr lang="en-GB"/>
          </a:p>
        </p:txBody>
      </p:sp>
      <p:pic>
        <p:nvPicPr>
          <p:cNvPr id="12" name="Content Placeholder 11">
            <a:extLst>
              <a:ext uri="{FF2B5EF4-FFF2-40B4-BE49-F238E27FC236}">
                <a16:creationId xmlns:a16="http://schemas.microsoft.com/office/drawing/2014/main" id="{2537183C-1D87-B98E-5153-F498011E5EEA}"/>
              </a:ext>
            </a:extLst>
          </p:cNvPr>
          <p:cNvPicPr>
            <a:picLocks noGrp="1" noChangeAspect="1"/>
          </p:cNvPicPr>
          <p:nvPr>
            <p:ph idx="1"/>
          </p:nvPr>
        </p:nvPicPr>
        <p:blipFill>
          <a:blip r:embed="rId5"/>
          <a:stretch>
            <a:fillRect/>
          </a:stretch>
        </p:blipFill>
        <p:spPr>
          <a:xfrm>
            <a:off x="892233" y="1789710"/>
            <a:ext cx="10407534" cy="4032642"/>
          </a:xfrm>
        </p:spPr>
      </p:pic>
      <p:sp>
        <p:nvSpPr>
          <p:cNvPr id="13" name="Oval 12">
            <a:extLst>
              <a:ext uri="{FF2B5EF4-FFF2-40B4-BE49-F238E27FC236}">
                <a16:creationId xmlns:a16="http://schemas.microsoft.com/office/drawing/2014/main" id="{0C1FEB62-AEB0-D0E6-5B50-51D0B928D838}"/>
              </a:ext>
            </a:extLst>
          </p:cNvPr>
          <p:cNvSpPr/>
          <p:nvPr/>
        </p:nvSpPr>
        <p:spPr>
          <a:xfrm>
            <a:off x="3220872" y="2283230"/>
            <a:ext cx="1207042" cy="326967"/>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8" name="Audio 7">
            <a:hlinkClick r:id="" action="ppaction://media"/>
            <a:extLst>
              <a:ext uri="{FF2B5EF4-FFF2-40B4-BE49-F238E27FC236}">
                <a16:creationId xmlns:a16="http://schemas.microsoft.com/office/drawing/2014/main" id="{D5EBA18D-CE6C-E474-2532-2E83AC153BF0}"/>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176561581"/>
      </p:ext>
    </p:extLst>
  </p:cSld>
  <p:clrMapOvr>
    <a:masterClrMapping/>
  </p:clrMapOvr>
  <mc:AlternateContent xmlns:mc="http://schemas.openxmlformats.org/markup-compatibility/2006" xmlns:p14="http://schemas.microsoft.com/office/powerpoint/2010/main">
    <mc:Choice Requires="p14">
      <p:transition spd="slow" p14:dur="2000" advTm="11292"/>
    </mc:Choice>
    <mc:Fallback xmlns="">
      <p:transition spd="slow" advTm="1129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21/10/2024</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t>3</a:t>
            </a:fld>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a:xfrm>
            <a:off x="3871869" y="2746325"/>
            <a:ext cx="6698423" cy="800991"/>
          </a:xfrm>
        </p:spPr>
        <p:txBody>
          <a:bodyPr>
            <a:normAutofit fontScale="90000"/>
          </a:bodyPr>
          <a:lstStyle/>
          <a:p>
            <a:pPr algn="r"/>
            <a:r>
              <a:rPr lang="en-GB" dirty="0">
                <a:latin typeface="Arial" panose="020B0604020202020204" pitchFamily="34" charset="0"/>
                <a:cs typeface="Arial" panose="020B0604020202020204" pitchFamily="34" charset="0"/>
              </a:rPr>
              <a:t>The National Disease Registration Service</a:t>
            </a:r>
            <a:endParaRPr lang="en-GB" sz="3500" dirty="0">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D6D8B0A5-1CCA-4BE2-B610-3FC0B92803F2}"/>
              </a:ext>
            </a:extLst>
          </p:cNvPr>
          <p:cNvSpPr txBox="1"/>
          <p:nvPr/>
        </p:nvSpPr>
        <p:spPr>
          <a:xfrm>
            <a:off x="5087176" y="4128354"/>
            <a:ext cx="6698424" cy="2811026"/>
          </a:xfrm>
          <a:prstGeom prst="rect">
            <a:avLst/>
          </a:prstGeom>
          <a:noFill/>
        </p:spPr>
        <p:txBody>
          <a:bodyPr wrap="square" rtlCol="0">
            <a:spAutoFit/>
          </a:bodyPr>
          <a:lstStyle/>
          <a:p>
            <a:pPr>
              <a:lnSpc>
                <a:spcPct val="150000"/>
              </a:lnSpc>
            </a:pPr>
            <a:r>
              <a:rPr lang="en-GB" b="1" dirty="0">
                <a:latin typeface="Arial" panose="020B0604020202020204" pitchFamily="34" charset="0"/>
                <a:cs typeface="Arial" panose="020B0604020202020204" pitchFamily="34" charset="0"/>
              </a:rPr>
              <a:t>In this section we will cover:</a:t>
            </a:r>
          </a:p>
          <a:p>
            <a:pPr marL="285750" indent="-285750">
              <a:lnSpc>
                <a:spcPct val="150000"/>
              </a:lnSpc>
              <a:buFont typeface="Arial" panose="020B0604020202020204" pitchFamily="34" charset="0"/>
              <a:buChar char="•"/>
            </a:pPr>
            <a:r>
              <a:rPr lang="en-GB" sz="1400" dirty="0">
                <a:latin typeface="Arial" panose="020B0604020202020204" pitchFamily="34" charset="0"/>
                <a:cs typeface="Arial" panose="020B0604020202020204" pitchFamily="34" charset="0"/>
              </a:rPr>
              <a:t>The National Disease Registration Service</a:t>
            </a:r>
          </a:p>
          <a:p>
            <a:pPr marL="285750" indent="-285750">
              <a:lnSpc>
                <a:spcPct val="150000"/>
              </a:lnSpc>
              <a:buFont typeface="Arial" panose="020B0604020202020204" pitchFamily="34" charset="0"/>
              <a:buChar char="•"/>
            </a:pPr>
            <a:r>
              <a:rPr lang="en-GB" sz="1400" dirty="0">
                <a:latin typeface="Arial" panose="020B0604020202020204" pitchFamily="34" charset="0"/>
                <a:cs typeface="Arial" panose="020B0604020202020204" pitchFamily="34" charset="0"/>
              </a:rPr>
              <a:t>Data feeds</a:t>
            </a:r>
          </a:p>
          <a:p>
            <a:pPr marL="285750" indent="-285750">
              <a:lnSpc>
                <a:spcPct val="150000"/>
              </a:lnSpc>
              <a:buFont typeface="Arial" panose="020B0604020202020204" pitchFamily="34" charset="0"/>
              <a:buChar char="•"/>
            </a:pPr>
            <a:r>
              <a:rPr lang="en-GB" sz="1400" dirty="0">
                <a:latin typeface="Arial" panose="020B0604020202020204" pitchFamily="34" charset="0"/>
                <a:cs typeface="Arial" panose="020B0604020202020204" pitchFamily="34" charset="0"/>
              </a:rPr>
              <a:t>What the data is used for</a:t>
            </a:r>
          </a:p>
          <a:p>
            <a:pPr marL="285750" indent="-285750">
              <a:lnSpc>
                <a:spcPct val="150000"/>
              </a:lnSpc>
              <a:buFont typeface="Arial" panose="020B0604020202020204" pitchFamily="34" charset="0"/>
              <a:buChar char="•"/>
            </a:pPr>
            <a:r>
              <a:rPr lang="en-GB" sz="1400" dirty="0">
                <a:latin typeface="Arial" panose="020B0604020202020204" pitchFamily="34" charset="0"/>
                <a:cs typeface="Arial" panose="020B0604020202020204" pitchFamily="34" charset="0"/>
              </a:rPr>
              <a:t>Why measure personalised care activity in cancer?</a:t>
            </a:r>
          </a:p>
          <a:p>
            <a:pPr marL="285750" indent="-285750">
              <a:lnSpc>
                <a:spcPct val="150000"/>
              </a:lnSpc>
              <a:buFont typeface="Arial" panose="020B0604020202020204" pitchFamily="34" charset="0"/>
              <a:buChar char="•"/>
            </a:pPr>
            <a:endParaRPr lang="en-GB" sz="1400" dirty="0">
              <a:latin typeface="Arial" panose="020B0604020202020204" pitchFamily="34" charset="0"/>
              <a:cs typeface="Arial" panose="020B0604020202020204" pitchFamily="34" charset="0"/>
            </a:endParaRPr>
          </a:p>
          <a:p>
            <a:pPr marL="285750" indent="-285750">
              <a:lnSpc>
                <a:spcPct val="150000"/>
              </a:lnSpc>
              <a:buFont typeface="Arial" panose="020B0604020202020204" pitchFamily="34" charset="0"/>
              <a:buChar char="•"/>
            </a:pPr>
            <a:endParaRPr lang="en-GB" sz="1400" dirty="0">
              <a:latin typeface="Arial" panose="020B0604020202020204" pitchFamily="34" charset="0"/>
              <a:cs typeface="Arial" panose="020B0604020202020204" pitchFamily="34" charset="0"/>
            </a:endParaRPr>
          </a:p>
          <a:p>
            <a:pPr marL="285750" lvl="0" indent="-285750">
              <a:lnSpc>
                <a:spcPct val="150000"/>
              </a:lnSpc>
              <a:buFont typeface="Arial" panose="020B0604020202020204" pitchFamily="34" charset="0"/>
              <a:buChar char="•"/>
            </a:pPr>
            <a:endParaRPr lang="en-GB" dirty="0">
              <a:solidFill>
                <a:prstClr val="black"/>
              </a:solidFill>
              <a:latin typeface="Arial" panose="020B0604020202020204" pitchFamily="34" charset="0"/>
              <a:cs typeface="Arial" panose="020B0604020202020204" pitchFamily="34" charset="0"/>
            </a:endParaRPr>
          </a:p>
        </p:txBody>
      </p:sp>
      <p:pic>
        <p:nvPicPr>
          <p:cNvPr id="7" name="Audio 6">
            <a:hlinkClick r:id="" action="ppaction://media"/>
            <a:extLst>
              <a:ext uri="{FF2B5EF4-FFF2-40B4-BE49-F238E27FC236}">
                <a16:creationId xmlns:a16="http://schemas.microsoft.com/office/drawing/2014/main" id="{99B74BD9-364B-8D95-5617-6FB5B294B055}"/>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786460473"/>
      </p:ext>
    </p:extLst>
  </p:cSld>
  <p:clrMapOvr>
    <a:masterClrMapping/>
  </p:clrMapOvr>
  <mc:AlternateContent xmlns:mc="http://schemas.openxmlformats.org/markup-compatibility/2006" xmlns:p14="http://schemas.microsoft.com/office/powerpoint/2010/main">
    <mc:Choice Requires="p14">
      <p:transition spd="slow" p14:dur="2000" advTm="9013"/>
    </mc:Choice>
    <mc:Fallback xmlns="">
      <p:transition spd="slow" advTm="901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Living With and Beyond Cancer - PCSP</a:t>
            </a:r>
          </a:p>
        </p:txBody>
      </p:sp>
      <p:pic>
        <p:nvPicPr>
          <p:cNvPr id="13" name="Content Placeholder 12">
            <a:extLst>
              <a:ext uri="{FF2B5EF4-FFF2-40B4-BE49-F238E27FC236}">
                <a16:creationId xmlns:a16="http://schemas.microsoft.com/office/drawing/2014/main" id="{D97EB8CE-F891-670A-BA17-6DEEB65BE38E}"/>
              </a:ext>
            </a:extLst>
          </p:cNvPr>
          <p:cNvPicPr>
            <a:picLocks noGrp="1" noChangeAspect="1"/>
          </p:cNvPicPr>
          <p:nvPr>
            <p:ph idx="1"/>
          </p:nvPr>
        </p:nvPicPr>
        <p:blipFill>
          <a:blip r:embed="rId5"/>
          <a:stretch>
            <a:fillRect/>
          </a:stretch>
        </p:blipFill>
        <p:spPr>
          <a:xfrm>
            <a:off x="1743043" y="1848629"/>
            <a:ext cx="8705914" cy="3914804"/>
          </a:xfrm>
        </p:spPr>
      </p:pic>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21/10/2024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30</a:t>
            </a:fld>
            <a:endParaRPr lang="en-GB"/>
          </a:p>
        </p:txBody>
      </p:sp>
      <p:pic>
        <p:nvPicPr>
          <p:cNvPr id="15" name="Picture 14">
            <a:extLst>
              <a:ext uri="{FF2B5EF4-FFF2-40B4-BE49-F238E27FC236}">
                <a16:creationId xmlns:a16="http://schemas.microsoft.com/office/drawing/2014/main" id="{34056860-30E5-0F01-5377-7E991F57CE66}"/>
              </a:ext>
            </a:extLst>
          </p:cNvPr>
          <p:cNvPicPr>
            <a:picLocks noChangeAspect="1"/>
          </p:cNvPicPr>
          <p:nvPr/>
        </p:nvPicPr>
        <p:blipFill>
          <a:blip r:embed="rId6"/>
          <a:stretch>
            <a:fillRect/>
          </a:stretch>
        </p:blipFill>
        <p:spPr>
          <a:xfrm>
            <a:off x="781906" y="4741715"/>
            <a:ext cx="2647969" cy="1104908"/>
          </a:xfrm>
          <a:prstGeom prst="rect">
            <a:avLst/>
          </a:prstGeom>
        </p:spPr>
      </p:pic>
      <p:sp>
        <p:nvSpPr>
          <p:cNvPr id="16" name="Oval 15">
            <a:extLst>
              <a:ext uri="{FF2B5EF4-FFF2-40B4-BE49-F238E27FC236}">
                <a16:creationId xmlns:a16="http://schemas.microsoft.com/office/drawing/2014/main" id="{E5399551-5685-476F-2FD1-61CDB2A96B9A}"/>
              </a:ext>
            </a:extLst>
          </p:cNvPr>
          <p:cNvSpPr/>
          <p:nvPr/>
        </p:nvSpPr>
        <p:spPr>
          <a:xfrm>
            <a:off x="727364" y="4800600"/>
            <a:ext cx="1015680" cy="309412"/>
          </a:xfrm>
          <a:prstGeom prst="ellipse">
            <a:avLst/>
          </a:prstGeom>
          <a:noFill/>
          <a:ln w="28575">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567F0811-D8C2-4CFD-CFEE-2F36214B5E5F}"/>
              </a:ext>
            </a:extLst>
          </p:cNvPr>
          <p:cNvSpPr/>
          <p:nvPr/>
        </p:nvSpPr>
        <p:spPr>
          <a:xfrm>
            <a:off x="1743043" y="4914900"/>
            <a:ext cx="1285907" cy="789709"/>
          </a:xfrm>
          <a:prstGeom prst="rect">
            <a:avLst/>
          </a:prstGeom>
          <a:noFill/>
          <a:ln w="317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18A15339-DE6A-F89F-75C3-9F5DD00F6B4A}"/>
              </a:ext>
            </a:extLst>
          </p:cNvPr>
          <p:cNvSpPr/>
          <p:nvPr/>
        </p:nvSpPr>
        <p:spPr>
          <a:xfrm>
            <a:off x="1398438" y="1848628"/>
            <a:ext cx="2639690" cy="2516400"/>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8" name="Audio 7">
            <a:hlinkClick r:id="" action="ppaction://media"/>
            <a:extLst>
              <a:ext uri="{FF2B5EF4-FFF2-40B4-BE49-F238E27FC236}">
                <a16:creationId xmlns:a16="http://schemas.microsoft.com/office/drawing/2014/main" id="{7E6B4753-DE9A-1E25-2B3B-9E31B9CE1C18}"/>
              </a:ext>
            </a:extLst>
          </p:cNvPr>
          <p:cNvPicPr>
            <a:picLocks noChangeAspect="1"/>
          </p:cNvPicPr>
          <p:nvPr>
            <a:audioFile r:link="rId2"/>
            <p:extLst>
              <p:ext uri="{DAA4B4D4-6D71-4841-9C94-3DE7FCFB9230}">
                <p14:media xmlns:p14="http://schemas.microsoft.com/office/powerpoint/2010/main" r:embed="rId1"/>
              </p:ext>
            </p:extLst>
          </p:nvPr>
        </p:nvPicPr>
        <p:blipFill>
          <a:blip r:embed="rId7"/>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590381123"/>
      </p:ext>
    </p:extLst>
  </p:cSld>
  <p:clrMapOvr>
    <a:masterClrMapping/>
  </p:clrMapOvr>
  <mc:AlternateContent xmlns:mc="http://schemas.openxmlformats.org/markup-compatibility/2006" xmlns:p14="http://schemas.microsoft.com/office/powerpoint/2010/main">
    <mc:Choice Requires="p14">
      <p:transition spd="slow" p14:dur="2000" advTm="24689"/>
    </mc:Choice>
    <mc:Fallback xmlns="">
      <p:transition spd="slow" advTm="2468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5D223C-FD89-4579-0C59-ABD3E8F31CB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43C0BE7-05C5-A58C-4931-B13C0C0E0E87}"/>
              </a:ext>
            </a:extLst>
          </p:cNvPr>
          <p:cNvSpPr>
            <a:spLocks noGrp="1"/>
          </p:cNvSpPr>
          <p:nvPr>
            <p:ph type="title"/>
          </p:nvPr>
        </p:nvSpPr>
        <p:spPr/>
        <p:txBody>
          <a:bodyPr/>
          <a:lstStyle/>
          <a:p>
            <a:r>
              <a:rPr lang="en-GB" dirty="0"/>
              <a:t>COSD - CNS Contacts vs Total diagnoses</a:t>
            </a:r>
          </a:p>
        </p:txBody>
      </p:sp>
      <p:sp>
        <p:nvSpPr>
          <p:cNvPr id="4" name="Date Placeholder 3">
            <a:extLst>
              <a:ext uri="{FF2B5EF4-FFF2-40B4-BE49-F238E27FC236}">
                <a16:creationId xmlns:a16="http://schemas.microsoft.com/office/drawing/2014/main" id="{D8C7125F-7227-2970-C2F9-04F7A96794AB}"/>
              </a:ext>
            </a:extLst>
          </p:cNvPr>
          <p:cNvSpPr>
            <a:spLocks noGrp="1"/>
          </p:cNvSpPr>
          <p:nvPr>
            <p:ph type="dt" sz="half" idx="10"/>
          </p:nvPr>
        </p:nvSpPr>
        <p:spPr/>
        <p:txBody>
          <a:bodyPr/>
          <a:lstStyle/>
          <a:p>
            <a:fld id="{F0047545-05D9-4679-8C04-5ACF96FDFEB0}" type="datetime1">
              <a:rPr lang="en-GB" smtClean="0"/>
              <a:t>21/10/2024</a:t>
            </a:fld>
            <a:endParaRPr lang="en-GB"/>
          </a:p>
        </p:txBody>
      </p:sp>
      <p:sp>
        <p:nvSpPr>
          <p:cNvPr id="5" name="Footer Placeholder 4">
            <a:extLst>
              <a:ext uri="{FF2B5EF4-FFF2-40B4-BE49-F238E27FC236}">
                <a16:creationId xmlns:a16="http://schemas.microsoft.com/office/drawing/2014/main" id="{90670688-ECE2-7C56-8A7A-88F1CC96303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9B5DD492-DBE7-DF24-2789-46B0E2DC3F51}"/>
              </a:ext>
            </a:extLst>
          </p:cNvPr>
          <p:cNvSpPr>
            <a:spLocks noGrp="1"/>
          </p:cNvSpPr>
          <p:nvPr>
            <p:ph type="sldNum" sz="quarter" idx="12"/>
          </p:nvPr>
        </p:nvSpPr>
        <p:spPr/>
        <p:txBody>
          <a:bodyPr/>
          <a:lstStyle/>
          <a:p>
            <a:fld id="{B33FDC71-8906-4088-9FB1-76CBC632085F}" type="slidenum">
              <a:rPr lang="en-GB" smtClean="0"/>
              <a:t>31</a:t>
            </a:fld>
            <a:endParaRPr lang="en-GB"/>
          </a:p>
        </p:txBody>
      </p:sp>
      <p:sp>
        <p:nvSpPr>
          <p:cNvPr id="10" name="Content Placeholder 9">
            <a:extLst>
              <a:ext uri="{FF2B5EF4-FFF2-40B4-BE49-F238E27FC236}">
                <a16:creationId xmlns:a16="http://schemas.microsoft.com/office/drawing/2014/main" id="{6A8C811A-2AB3-6E44-EF6B-5A460E0C91D7}"/>
              </a:ext>
            </a:extLst>
          </p:cNvPr>
          <p:cNvSpPr>
            <a:spLocks noGrp="1"/>
          </p:cNvSpPr>
          <p:nvPr>
            <p:ph idx="1"/>
          </p:nvPr>
        </p:nvSpPr>
        <p:spPr/>
        <p:txBody>
          <a:bodyPr/>
          <a:lstStyle/>
          <a:p>
            <a:r>
              <a:rPr lang="en-GB" dirty="0"/>
              <a:t>The COSD Diagnoses by Provider dashboard: </a:t>
            </a:r>
          </a:p>
        </p:txBody>
      </p:sp>
      <p:grpSp>
        <p:nvGrpSpPr>
          <p:cNvPr id="16" name="Group 15">
            <a:extLst>
              <a:ext uri="{FF2B5EF4-FFF2-40B4-BE49-F238E27FC236}">
                <a16:creationId xmlns:a16="http://schemas.microsoft.com/office/drawing/2014/main" id="{55897970-DDA0-0446-6B77-1A12319A802A}"/>
              </a:ext>
            </a:extLst>
          </p:cNvPr>
          <p:cNvGrpSpPr/>
          <p:nvPr/>
        </p:nvGrpSpPr>
        <p:grpSpPr>
          <a:xfrm>
            <a:off x="2219254" y="2342152"/>
            <a:ext cx="7244786" cy="3080337"/>
            <a:chOff x="7484334" y="1328631"/>
            <a:chExt cx="4224057" cy="2173694"/>
          </a:xfrm>
        </p:grpSpPr>
        <p:pic>
          <p:nvPicPr>
            <p:cNvPr id="12" name="Picture 11">
              <a:extLst>
                <a:ext uri="{FF2B5EF4-FFF2-40B4-BE49-F238E27FC236}">
                  <a16:creationId xmlns:a16="http://schemas.microsoft.com/office/drawing/2014/main" id="{78DE8CF0-CC29-5FCE-E5F0-DB64D2AB5DE3}"/>
                </a:ext>
              </a:extLst>
            </p:cNvPr>
            <p:cNvPicPr>
              <a:picLocks noChangeAspect="1"/>
            </p:cNvPicPr>
            <p:nvPr/>
          </p:nvPicPr>
          <p:blipFill>
            <a:blip r:embed="rId5"/>
            <a:stretch>
              <a:fillRect/>
            </a:stretch>
          </p:blipFill>
          <p:spPr>
            <a:xfrm>
              <a:off x="7484334" y="1328631"/>
              <a:ext cx="4224057" cy="2173694"/>
            </a:xfrm>
            <a:prstGeom prst="rect">
              <a:avLst/>
            </a:prstGeom>
          </p:spPr>
        </p:pic>
        <p:sp>
          <p:nvSpPr>
            <p:cNvPr id="13" name="Oval 12">
              <a:extLst>
                <a:ext uri="{FF2B5EF4-FFF2-40B4-BE49-F238E27FC236}">
                  <a16:creationId xmlns:a16="http://schemas.microsoft.com/office/drawing/2014/main" id="{EC20AC1D-00C3-5AFE-4C90-D5488D792EFC}"/>
                </a:ext>
              </a:extLst>
            </p:cNvPr>
            <p:cNvSpPr/>
            <p:nvPr/>
          </p:nvSpPr>
          <p:spPr>
            <a:xfrm>
              <a:off x="8317253" y="1520684"/>
              <a:ext cx="694279" cy="368298"/>
            </a:xfrm>
            <a:prstGeom prst="ellipse">
              <a:avLst/>
            </a:prstGeom>
            <a:noFill/>
            <a:ln w="28575">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BC642638-A750-A971-3708-973A59818D69}"/>
                </a:ext>
              </a:extLst>
            </p:cNvPr>
            <p:cNvSpPr/>
            <p:nvPr/>
          </p:nvSpPr>
          <p:spPr>
            <a:xfrm>
              <a:off x="8317253" y="1951152"/>
              <a:ext cx="1263819" cy="368298"/>
            </a:xfrm>
            <a:prstGeom prst="ellipse">
              <a:avLst/>
            </a:prstGeom>
            <a:noFill/>
            <a:ln w="28575">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053D82D0-7631-5EE6-4A3A-0E9BD63B7194}"/>
                </a:ext>
              </a:extLst>
            </p:cNvPr>
            <p:cNvSpPr/>
            <p:nvPr/>
          </p:nvSpPr>
          <p:spPr>
            <a:xfrm>
              <a:off x="9671125" y="2267691"/>
              <a:ext cx="1263819" cy="368298"/>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pic>
        <p:nvPicPr>
          <p:cNvPr id="7" name="Audio 6">
            <a:hlinkClick r:id="" action="ppaction://media"/>
            <a:extLst>
              <a:ext uri="{FF2B5EF4-FFF2-40B4-BE49-F238E27FC236}">
                <a16:creationId xmlns:a16="http://schemas.microsoft.com/office/drawing/2014/main" id="{6B5A5D3B-A1C0-D2B3-BF7A-D3E859222010}"/>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691252316"/>
      </p:ext>
    </p:extLst>
  </p:cSld>
  <p:clrMapOvr>
    <a:masterClrMapping/>
  </p:clrMapOvr>
  <mc:AlternateContent xmlns:mc="http://schemas.openxmlformats.org/markup-compatibility/2006" xmlns:p14="http://schemas.microsoft.com/office/powerpoint/2010/main">
    <mc:Choice Requires="p14">
      <p:transition spd="slow" p14:dur="2000" advTm="11901"/>
    </mc:Choice>
    <mc:Fallback xmlns="">
      <p:transition spd="slow" advTm="1190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C56FF8-5DEC-E653-F54B-625E84172BB9}"/>
            </a:ext>
          </a:extLst>
        </p:cNvPr>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38D437CF-D94A-E268-A76F-018E2FF540D3}"/>
              </a:ext>
            </a:extLst>
          </p:cNvPr>
          <p:cNvPicPr>
            <a:picLocks noGrp="1" noChangeAspect="1"/>
          </p:cNvPicPr>
          <p:nvPr>
            <p:ph idx="1"/>
          </p:nvPr>
        </p:nvPicPr>
        <p:blipFill>
          <a:blip r:embed="rId5"/>
          <a:stretch>
            <a:fillRect/>
          </a:stretch>
        </p:blipFill>
        <p:spPr>
          <a:xfrm>
            <a:off x="570318" y="1145301"/>
            <a:ext cx="11051364" cy="5321460"/>
          </a:xfrm>
        </p:spPr>
      </p:pic>
      <p:sp>
        <p:nvSpPr>
          <p:cNvPr id="2" name="Title 1">
            <a:extLst>
              <a:ext uri="{FF2B5EF4-FFF2-40B4-BE49-F238E27FC236}">
                <a16:creationId xmlns:a16="http://schemas.microsoft.com/office/drawing/2014/main" id="{5A5307C0-9562-1DFF-AE79-46BE57327D97}"/>
              </a:ext>
            </a:extLst>
          </p:cNvPr>
          <p:cNvSpPr>
            <a:spLocks noGrp="1"/>
          </p:cNvSpPr>
          <p:nvPr>
            <p:ph type="title"/>
          </p:nvPr>
        </p:nvSpPr>
        <p:spPr/>
        <p:txBody>
          <a:bodyPr/>
          <a:lstStyle/>
          <a:p>
            <a:r>
              <a:rPr lang="en-GB" dirty="0"/>
              <a:t>COSD - CNS Contacts vs Total Diagnoses</a:t>
            </a:r>
          </a:p>
        </p:txBody>
      </p:sp>
      <p:sp>
        <p:nvSpPr>
          <p:cNvPr id="4" name="Date Placeholder 3">
            <a:extLst>
              <a:ext uri="{FF2B5EF4-FFF2-40B4-BE49-F238E27FC236}">
                <a16:creationId xmlns:a16="http://schemas.microsoft.com/office/drawing/2014/main" id="{D5310495-E990-6414-6DCF-D0ACD1BE774F}"/>
              </a:ext>
            </a:extLst>
          </p:cNvPr>
          <p:cNvSpPr>
            <a:spLocks noGrp="1"/>
          </p:cNvSpPr>
          <p:nvPr>
            <p:ph type="dt" sz="half" idx="10"/>
          </p:nvPr>
        </p:nvSpPr>
        <p:spPr/>
        <p:txBody>
          <a:bodyPr/>
          <a:lstStyle/>
          <a:p>
            <a:fld id="{F0047545-05D9-4679-8C04-5ACF96FDFEB0}" type="datetime1">
              <a:rPr lang="en-GB" smtClean="0"/>
              <a:t>21/10/2024</a:t>
            </a:fld>
            <a:endParaRPr lang="en-GB"/>
          </a:p>
        </p:txBody>
      </p:sp>
      <p:sp>
        <p:nvSpPr>
          <p:cNvPr id="5" name="Footer Placeholder 4">
            <a:extLst>
              <a:ext uri="{FF2B5EF4-FFF2-40B4-BE49-F238E27FC236}">
                <a16:creationId xmlns:a16="http://schemas.microsoft.com/office/drawing/2014/main" id="{046ECDD3-6AA8-C279-ACA0-7113FF583B04}"/>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89D65270-11A3-0D93-0C70-B6984F615D59}"/>
              </a:ext>
            </a:extLst>
          </p:cNvPr>
          <p:cNvSpPr>
            <a:spLocks noGrp="1"/>
          </p:cNvSpPr>
          <p:nvPr>
            <p:ph type="sldNum" sz="quarter" idx="12"/>
          </p:nvPr>
        </p:nvSpPr>
        <p:spPr/>
        <p:txBody>
          <a:bodyPr/>
          <a:lstStyle/>
          <a:p>
            <a:fld id="{B33FDC71-8906-4088-9FB1-76CBC632085F}" type="slidenum">
              <a:rPr lang="en-GB" smtClean="0"/>
              <a:t>32</a:t>
            </a:fld>
            <a:endParaRPr lang="en-GB"/>
          </a:p>
        </p:txBody>
      </p:sp>
      <p:sp>
        <p:nvSpPr>
          <p:cNvPr id="19" name="Oval 18">
            <a:extLst>
              <a:ext uri="{FF2B5EF4-FFF2-40B4-BE49-F238E27FC236}">
                <a16:creationId xmlns:a16="http://schemas.microsoft.com/office/drawing/2014/main" id="{1F9AFFF4-BF9B-5160-777E-CB86F41EB1A8}"/>
              </a:ext>
            </a:extLst>
          </p:cNvPr>
          <p:cNvSpPr/>
          <p:nvPr/>
        </p:nvSpPr>
        <p:spPr>
          <a:xfrm>
            <a:off x="544019" y="3633188"/>
            <a:ext cx="1430596" cy="488385"/>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 name="Oval 2">
            <a:extLst>
              <a:ext uri="{FF2B5EF4-FFF2-40B4-BE49-F238E27FC236}">
                <a16:creationId xmlns:a16="http://schemas.microsoft.com/office/drawing/2014/main" id="{91BE82E1-D083-70E0-4DF5-88BFDD11B90D}"/>
              </a:ext>
            </a:extLst>
          </p:cNvPr>
          <p:cNvSpPr/>
          <p:nvPr/>
        </p:nvSpPr>
        <p:spPr>
          <a:xfrm>
            <a:off x="5902072" y="3520441"/>
            <a:ext cx="955928" cy="308610"/>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9" name="Audio 8">
            <a:hlinkClick r:id="" action="ppaction://media"/>
            <a:extLst>
              <a:ext uri="{FF2B5EF4-FFF2-40B4-BE49-F238E27FC236}">
                <a16:creationId xmlns:a16="http://schemas.microsoft.com/office/drawing/2014/main" id="{00A7C6D1-7FEF-FF4F-28EE-894DC1B6D7CE}"/>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731393876"/>
      </p:ext>
    </p:extLst>
  </p:cSld>
  <p:clrMapOvr>
    <a:masterClrMapping/>
  </p:clrMapOvr>
  <mc:AlternateContent xmlns:mc="http://schemas.openxmlformats.org/markup-compatibility/2006" xmlns:p14="http://schemas.microsoft.com/office/powerpoint/2010/main">
    <mc:Choice Requires="p14">
      <p:transition spd="slow" p14:dur="2000" advTm="16067"/>
    </mc:Choice>
    <mc:Fallback xmlns="">
      <p:transition spd="slow" advTm="1606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21/10/2024</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t>33</a:t>
            </a:fld>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a:xfrm>
            <a:off x="3871869" y="2746325"/>
            <a:ext cx="6698423" cy="800991"/>
          </a:xfrm>
        </p:spPr>
        <p:txBody>
          <a:bodyPr>
            <a:normAutofit/>
          </a:bodyPr>
          <a:lstStyle/>
          <a:p>
            <a:pPr algn="r"/>
            <a:r>
              <a:rPr lang="en-GB" dirty="0">
                <a:latin typeface="Arial" panose="020B0604020202020204" pitchFamily="34" charset="0"/>
                <a:cs typeface="Arial" panose="020B0604020202020204" pitchFamily="34" charset="0"/>
              </a:rPr>
              <a:t>Summary</a:t>
            </a:r>
            <a:endParaRPr lang="en-GB" sz="3500" dirty="0">
              <a:latin typeface="Arial" panose="020B0604020202020204" pitchFamily="34" charset="0"/>
              <a:cs typeface="Arial" panose="020B0604020202020204" pitchFamily="34" charset="0"/>
            </a:endParaRPr>
          </a:p>
        </p:txBody>
      </p:sp>
      <p:pic>
        <p:nvPicPr>
          <p:cNvPr id="7" name="Audio 6">
            <a:hlinkClick r:id="" action="ppaction://media"/>
            <a:extLst>
              <a:ext uri="{FF2B5EF4-FFF2-40B4-BE49-F238E27FC236}">
                <a16:creationId xmlns:a16="http://schemas.microsoft.com/office/drawing/2014/main" id="{25C0E1BF-6CA8-E51C-DF32-1A0671271A85}"/>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4014584635"/>
      </p:ext>
    </p:extLst>
  </p:cSld>
  <p:clrMapOvr>
    <a:masterClrMapping/>
  </p:clrMapOvr>
  <mc:AlternateContent xmlns:mc="http://schemas.openxmlformats.org/markup-compatibility/2006" xmlns:p14="http://schemas.microsoft.com/office/powerpoint/2010/main">
    <mc:Choice Requires="p14">
      <p:transition spd="slow" p14:dur="2000" advTm="3680"/>
    </mc:Choice>
    <mc:Fallback xmlns="">
      <p:transition spd="slow" advTm="368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6DCF15-DA9A-1AFA-181B-255246B4020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26D18CC-2F39-21DC-E798-168007566E2C}"/>
              </a:ext>
            </a:extLst>
          </p:cNvPr>
          <p:cNvSpPr>
            <a:spLocks noGrp="1"/>
          </p:cNvSpPr>
          <p:nvPr>
            <p:ph type="title"/>
          </p:nvPr>
        </p:nvSpPr>
        <p:spPr/>
        <p:txBody>
          <a:bodyPr/>
          <a:lstStyle/>
          <a:p>
            <a:r>
              <a:rPr lang="en-GB" dirty="0"/>
              <a:t>Summary</a:t>
            </a:r>
          </a:p>
        </p:txBody>
      </p:sp>
      <p:sp>
        <p:nvSpPr>
          <p:cNvPr id="4" name="Date Placeholder 3">
            <a:extLst>
              <a:ext uri="{FF2B5EF4-FFF2-40B4-BE49-F238E27FC236}">
                <a16:creationId xmlns:a16="http://schemas.microsoft.com/office/drawing/2014/main" id="{0D113C2F-24A3-5E70-CF7D-5838D148FFD5}"/>
              </a:ext>
            </a:extLst>
          </p:cNvPr>
          <p:cNvSpPr>
            <a:spLocks noGrp="1"/>
          </p:cNvSpPr>
          <p:nvPr>
            <p:ph type="dt" sz="half" idx="10"/>
          </p:nvPr>
        </p:nvSpPr>
        <p:spPr/>
        <p:txBody>
          <a:bodyPr/>
          <a:lstStyle/>
          <a:p>
            <a:endParaRPr lang="en-GB" dirty="0"/>
          </a:p>
        </p:txBody>
      </p:sp>
      <p:sp>
        <p:nvSpPr>
          <p:cNvPr id="5" name="Footer Placeholder 4">
            <a:extLst>
              <a:ext uri="{FF2B5EF4-FFF2-40B4-BE49-F238E27FC236}">
                <a16:creationId xmlns:a16="http://schemas.microsoft.com/office/drawing/2014/main" id="{C09B9B2A-7675-B0D5-7190-098F6651AD17}"/>
              </a:ext>
            </a:extLst>
          </p:cNvPr>
          <p:cNvSpPr>
            <a:spLocks noGrp="1"/>
          </p:cNvSpPr>
          <p:nvPr>
            <p:ph type="ftr" sz="quarter" idx="11"/>
          </p:nvPr>
        </p:nvSpPr>
        <p:spPr/>
        <p:txBody>
          <a:bodyPr/>
          <a:lstStyle/>
          <a:p>
            <a:r>
              <a:rPr lang="en-GB" dirty="0"/>
              <a:t>© 2023 National Disease Registration Service (NDRS). All Rights Reserved</a:t>
            </a:r>
          </a:p>
        </p:txBody>
      </p:sp>
      <p:sp>
        <p:nvSpPr>
          <p:cNvPr id="6" name="Slide Number Placeholder 5">
            <a:extLst>
              <a:ext uri="{FF2B5EF4-FFF2-40B4-BE49-F238E27FC236}">
                <a16:creationId xmlns:a16="http://schemas.microsoft.com/office/drawing/2014/main" id="{A479329F-F62D-E158-3E50-228A2C07D22B}"/>
              </a:ext>
            </a:extLst>
          </p:cNvPr>
          <p:cNvSpPr>
            <a:spLocks noGrp="1"/>
          </p:cNvSpPr>
          <p:nvPr>
            <p:ph type="sldNum" sz="quarter" idx="12"/>
          </p:nvPr>
        </p:nvSpPr>
        <p:spPr/>
        <p:txBody>
          <a:bodyPr/>
          <a:lstStyle/>
          <a:p>
            <a:fld id="{B33FDC71-8906-4088-9FB1-76CBC632085F}" type="slidenum">
              <a:rPr lang="en-GB" smtClean="0"/>
              <a:t>34</a:t>
            </a:fld>
            <a:endParaRPr lang="en-GB" dirty="0"/>
          </a:p>
        </p:txBody>
      </p:sp>
      <p:sp>
        <p:nvSpPr>
          <p:cNvPr id="15" name="Content Placeholder 14">
            <a:extLst>
              <a:ext uri="{FF2B5EF4-FFF2-40B4-BE49-F238E27FC236}">
                <a16:creationId xmlns:a16="http://schemas.microsoft.com/office/drawing/2014/main" id="{EAF6E647-DAFA-B643-C113-06B283B9FAC0}"/>
              </a:ext>
            </a:extLst>
          </p:cNvPr>
          <p:cNvSpPr>
            <a:spLocks noGrp="1"/>
          </p:cNvSpPr>
          <p:nvPr>
            <p:ph idx="1"/>
          </p:nvPr>
        </p:nvSpPr>
        <p:spPr/>
        <p:txBody>
          <a:bodyPr/>
          <a:lstStyle/>
          <a:p>
            <a:endParaRPr lang="en-GB" dirty="0"/>
          </a:p>
        </p:txBody>
      </p:sp>
      <p:sp>
        <p:nvSpPr>
          <p:cNvPr id="23" name="Rectangle: Rounded Corners 6">
            <a:extLst>
              <a:ext uri="{FF2B5EF4-FFF2-40B4-BE49-F238E27FC236}">
                <a16:creationId xmlns:a16="http://schemas.microsoft.com/office/drawing/2014/main" id="{2364FB05-6720-2DE1-C7A9-E492E8200F91}"/>
              </a:ext>
            </a:extLst>
          </p:cNvPr>
          <p:cNvSpPr txBox="1"/>
          <p:nvPr/>
        </p:nvSpPr>
        <p:spPr>
          <a:xfrm>
            <a:off x="745786" y="1628795"/>
            <a:ext cx="4045669" cy="1440000"/>
          </a:xfrm>
          <a:prstGeom prst="roundRect">
            <a:avLst/>
          </a:prstGeom>
          <a:solidFill>
            <a:schemeClr val="tx2">
              <a:lumMod val="75000"/>
            </a:schemeClr>
          </a:solidFill>
          <a:ln/>
        </p:spPr>
        <p:style>
          <a:lnRef idx="2">
            <a:schemeClr val="accent5">
              <a:shade val="15000"/>
            </a:schemeClr>
          </a:lnRef>
          <a:fillRef idx="1">
            <a:schemeClr val="accent5"/>
          </a:fillRef>
          <a:effectRef idx="0">
            <a:schemeClr val="accent5"/>
          </a:effectRef>
          <a:fontRef idx="minor">
            <a:schemeClr val="lt1"/>
          </a:fontRef>
        </p:style>
        <p:txBody>
          <a:bodyPr spcFirstLastPara="0" vert="horz" wrap="square" lIns="64770" tIns="32385" rIns="64770" bIns="32385" numCol="1" spcCol="1270" anchor="ctr" anchorCtr="0">
            <a:noAutofit/>
          </a:bodyPr>
          <a:lstStyle/>
          <a:p>
            <a:pPr marL="0" marR="0" lvl="0" indent="0" algn="ctr" defTabSz="755650" rtl="0" eaLnBrk="1" fontAlgn="auto" latinLnBrk="0" hangingPunct="1">
              <a:lnSpc>
                <a:spcPct val="90000"/>
              </a:lnSpc>
              <a:spcBef>
                <a:spcPct val="0"/>
              </a:spcBef>
              <a:spcAft>
                <a:spcPct val="35000"/>
              </a:spcAft>
              <a:buClrTx/>
              <a:buSzTx/>
              <a:buFontTx/>
              <a:buNone/>
              <a:tabLst/>
              <a:defRPr/>
            </a:pPr>
            <a:r>
              <a:rPr kumimoji="0" lang="en-GB" sz="2000" b="1" i="0" u="none" strike="noStrike" kern="0" cap="none" spc="0" normalizeH="0" baseline="0" noProof="0" dirty="0">
                <a:ln>
                  <a:noFill/>
                </a:ln>
                <a:solidFill>
                  <a:prstClr val="white"/>
                </a:solidFill>
                <a:effectLst/>
                <a:uLnTx/>
                <a:uFillTx/>
                <a:latin typeface="Arial"/>
                <a:ea typeface="+mn-ea"/>
                <a:cs typeface="Arial" panose="020B0604020202020204" pitchFamily="34" charset="0"/>
              </a:rPr>
              <a:t>Personalised Care and Support Plan (PCSP) </a:t>
            </a:r>
            <a:r>
              <a:rPr kumimoji="0" lang="en-GB" sz="2000" b="0" i="0" u="none" strike="noStrike" kern="0" cap="none" spc="0" normalizeH="0" baseline="0" noProof="0" dirty="0">
                <a:ln>
                  <a:noFill/>
                </a:ln>
                <a:solidFill>
                  <a:prstClr val="white"/>
                </a:solidFill>
                <a:effectLst/>
                <a:uLnTx/>
                <a:uFillTx/>
                <a:latin typeface="Arial"/>
                <a:ea typeface="+mn-ea"/>
                <a:cs typeface="Arial" panose="020B0604020202020204" pitchFamily="34" charset="0"/>
              </a:rPr>
              <a:t>based on </a:t>
            </a:r>
            <a:r>
              <a:rPr kumimoji="0" lang="en-GB" sz="2000" b="1" i="0" u="none" strike="noStrike" kern="0" cap="none" spc="0" normalizeH="0" baseline="0" noProof="0" dirty="0">
                <a:ln>
                  <a:noFill/>
                </a:ln>
                <a:solidFill>
                  <a:prstClr val="white"/>
                </a:solidFill>
                <a:effectLst/>
                <a:uLnTx/>
                <a:uFillTx/>
                <a:latin typeface="Arial"/>
                <a:ea typeface="+mn-ea"/>
                <a:cs typeface="Arial" panose="020B0604020202020204" pitchFamily="34" charset="0"/>
              </a:rPr>
              <a:t>Holistic Needs Assessment (HNA)</a:t>
            </a:r>
            <a:endParaRPr kumimoji="0" lang="en-GB" sz="2000" b="0" i="0" u="none" strike="noStrike" kern="0" cap="none" spc="0" normalizeH="0" baseline="0" noProof="0" dirty="0">
              <a:ln>
                <a:noFill/>
              </a:ln>
              <a:solidFill>
                <a:prstClr val="white"/>
              </a:solidFill>
              <a:effectLst/>
              <a:uLnTx/>
              <a:uFillTx/>
              <a:latin typeface="Arial"/>
              <a:ea typeface="+mn-ea"/>
              <a:cs typeface="+mn-cs"/>
            </a:endParaRPr>
          </a:p>
        </p:txBody>
      </p:sp>
      <p:sp>
        <p:nvSpPr>
          <p:cNvPr id="24" name="Rectangle: Top Corners Rounded 4">
            <a:extLst>
              <a:ext uri="{FF2B5EF4-FFF2-40B4-BE49-F238E27FC236}">
                <a16:creationId xmlns:a16="http://schemas.microsoft.com/office/drawing/2014/main" id="{03C814C4-3F31-226E-34A4-5AB42AA58C96}"/>
              </a:ext>
            </a:extLst>
          </p:cNvPr>
          <p:cNvSpPr txBox="1"/>
          <p:nvPr/>
        </p:nvSpPr>
        <p:spPr>
          <a:xfrm>
            <a:off x="5292448" y="1628795"/>
            <a:ext cx="6300000" cy="1440000"/>
          </a:xfrm>
          <a:prstGeom prst="roundRect">
            <a:avLst/>
          </a:prstGeom>
          <a:solidFill>
            <a:sysClr val="window" lastClr="FFFFFF">
              <a:lumMod val="95000"/>
            </a:sysClr>
          </a:solidFill>
          <a:ln w="38100">
            <a:solidFill>
              <a:schemeClr val="accent5">
                <a:lumMod val="50000"/>
              </a:schemeClr>
            </a:solidFill>
          </a:ln>
          <a:effectLst/>
        </p:spPr>
        <p:txBody>
          <a:bodyPr spcFirstLastPara="0" vert="horz" wrap="square" lIns="68580" tIns="34290" rIns="68580" bIns="34290" numCol="1" spcCol="1270" anchor="ctr" anchorCtr="0">
            <a:noAutofit/>
          </a:bodyPr>
          <a:lstStyle/>
          <a:p>
            <a:pPr marL="0" marR="0" lvl="0" indent="-457200" algn="l" defTabSz="800100" rtl="0" eaLnBrk="1" fontAlgn="auto" latinLnBrk="0" hangingPunct="1">
              <a:lnSpc>
                <a:spcPct val="90000"/>
              </a:lnSpc>
              <a:spcBef>
                <a:spcPct val="0"/>
              </a:spcBef>
              <a:spcAft>
                <a:spcPct val="15000"/>
              </a:spcAft>
              <a:buClrTx/>
              <a:buSzTx/>
              <a:buFontTx/>
              <a:buNone/>
              <a:tabLst/>
              <a:defRPr/>
            </a:pPr>
            <a:r>
              <a:rPr kumimoji="0" lang="en-GB" sz="2000" b="0" i="0" u="none" strike="noStrike" kern="0" cap="none" spc="0" normalizeH="0" baseline="0" noProof="0" dirty="0">
                <a:ln>
                  <a:noFill/>
                </a:ln>
                <a:solidFill>
                  <a:prstClr val="black">
                    <a:hueOff val="0"/>
                    <a:satOff val="0"/>
                    <a:lumOff val="0"/>
                    <a:alphaOff val="0"/>
                  </a:prstClr>
                </a:solidFill>
                <a:effectLst/>
                <a:uLnTx/>
                <a:uFillTx/>
                <a:latin typeface="Arial"/>
                <a:ea typeface="+mn-ea"/>
                <a:cs typeface="Arial" panose="020B0604020202020204" pitchFamily="34" charset="0"/>
              </a:rPr>
              <a:t>Ensures people’s physical, practical, emotional, social needs are met and that resources are targeted to those who need them most</a:t>
            </a:r>
            <a:endParaRPr kumimoji="0" lang="en-GB" sz="2000" b="0" i="0" u="none" strike="noStrike" kern="0" cap="none" spc="0" normalizeH="0" baseline="0" noProof="0" dirty="0">
              <a:ln>
                <a:noFill/>
              </a:ln>
              <a:solidFill>
                <a:prstClr val="black">
                  <a:hueOff val="0"/>
                  <a:satOff val="0"/>
                  <a:lumOff val="0"/>
                  <a:alphaOff val="0"/>
                </a:prstClr>
              </a:solidFill>
              <a:effectLst/>
              <a:uLnTx/>
              <a:uFillTx/>
              <a:latin typeface="Arial"/>
              <a:ea typeface="+mn-ea"/>
              <a:cs typeface="+mn-cs"/>
            </a:endParaRPr>
          </a:p>
        </p:txBody>
      </p:sp>
      <p:grpSp>
        <p:nvGrpSpPr>
          <p:cNvPr id="25" name="Group 24">
            <a:extLst>
              <a:ext uri="{FF2B5EF4-FFF2-40B4-BE49-F238E27FC236}">
                <a16:creationId xmlns:a16="http://schemas.microsoft.com/office/drawing/2014/main" id="{C11416A8-F5DA-A52F-75F9-1B00A8549371}"/>
              </a:ext>
            </a:extLst>
          </p:cNvPr>
          <p:cNvGrpSpPr/>
          <p:nvPr/>
        </p:nvGrpSpPr>
        <p:grpSpPr>
          <a:xfrm>
            <a:off x="786975" y="3141817"/>
            <a:ext cx="10805473" cy="1466346"/>
            <a:chOff x="786975" y="3141817"/>
            <a:chExt cx="10805473" cy="1466346"/>
          </a:xfrm>
        </p:grpSpPr>
        <p:sp>
          <p:nvSpPr>
            <p:cNvPr id="26" name="Rectangle: Rounded Corners 10">
              <a:extLst>
                <a:ext uri="{FF2B5EF4-FFF2-40B4-BE49-F238E27FC236}">
                  <a16:creationId xmlns:a16="http://schemas.microsoft.com/office/drawing/2014/main" id="{93D58915-9C27-7214-1F2C-B426811CF948}"/>
                </a:ext>
              </a:extLst>
            </p:cNvPr>
            <p:cNvSpPr txBox="1"/>
            <p:nvPr/>
          </p:nvSpPr>
          <p:spPr>
            <a:xfrm>
              <a:off x="786975" y="3141817"/>
              <a:ext cx="4004479" cy="1440000"/>
            </a:xfrm>
            <a:prstGeom prst="roundRect">
              <a:avLst/>
            </a:prstGeom>
            <a:solidFill>
              <a:schemeClr val="tx2">
                <a:lumMod val="60000"/>
                <a:lumOff val="40000"/>
              </a:schemeClr>
            </a:solidFill>
            <a:ln>
              <a:noFill/>
            </a:ln>
            <a:effectLst/>
          </p:spPr>
          <p:txBody>
            <a:bodyPr spcFirstLastPara="0" vert="horz" wrap="square" lIns="64770" tIns="32385" rIns="64770" bIns="32385" numCol="1" spcCol="1270" anchor="ctr" anchorCtr="0">
              <a:noAutofit/>
            </a:bodyPr>
            <a:lstStyle/>
            <a:p>
              <a:pPr marL="0" marR="0" lvl="0" indent="0" algn="ctr" defTabSz="755650" rtl="0" eaLnBrk="1" fontAlgn="auto" latinLnBrk="0" hangingPunct="1">
                <a:lnSpc>
                  <a:spcPct val="90000"/>
                </a:lnSpc>
                <a:spcBef>
                  <a:spcPct val="0"/>
                </a:spcBef>
                <a:spcAft>
                  <a:spcPct val="35000"/>
                </a:spcAft>
                <a:buClrTx/>
                <a:buSzTx/>
                <a:buFontTx/>
                <a:buNone/>
                <a:tabLst/>
                <a:defRPr/>
              </a:pPr>
              <a:r>
                <a:rPr kumimoji="0" lang="en-GB" sz="2000" b="1" i="0" u="none" strike="noStrike" kern="0" cap="none" spc="0" normalizeH="0" baseline="0" noProof="0" dirty="0">
                  <a:ln>
                    <a:noFill/>
                  </a:ln>
                  <a:solidFill>
                    <a:prstClr val="white"/>
                  </a:solidFill>
                  <a:effectLst/>
                  <a:uLnTx/>
                  <a:uFillTx/>
                  <a:latin typeface="Arial"/>
                  <a:ea typeface="+mn-ea"/>
                  <a:cs typeface="Arial" panose="020B0604020202020204" pitchFamily="34" charset="0"/>
                </a:rPr>
                <a:t>End of Treatment Summary (EOTS)</a:t>
              </a:r>
              <a:endParaRPr kumimoji="0" lang="en-GB" sz="2000" b="0" i="0" u="none" strike="noStrike" kern="0" cap="none" spc="0" normalizeH="0" baseline="0" noProof="0" dirty="0">
                <a:ln>
                  <a:noFill/>
                </a:ln>
                <a:solidFill>
                  <a:prstClr val="white"/>
                </a:solidFill>
                <a:effectLst/>
                <a:uLnTx/>
                <a:uFillTx/>
                <a:latin typeface="Arial"/>
                <a:ea typeface="+mn-ea"/>
                <a:cs typeface="+mn-cs"/>
              </a:endParaRPr>
            </a:p>
          </p:txBody>
        </p:sp>
        <p:sp>
          <p:nvSpPr>
            <p:cNvPr id="27" name="Rectangle: Top Corners Rounded 8">
              <a:extLst>
                <a:ext uri="{FF2B5EF4-FFF2-40B4-BE49-F238E27FC236}">
                  <a16:creationId xmlns:a16="http://schemas.microsoft.com/office/drawing/2014/main" id="{351C1141-2561-243E-ECDA-4E0BAC632F58}"/>
                </a:ext>
              </a:extLst>
            </p:cNvPr>
            <p:cNvSpPr txBox="1"/>
            <p:nvPr/>
          </p:nvSpPr>
          <p:spPr>
            <a:xfrm>
              <a:off x="5292448" y="3168163"/>
              <a:ext cx="6300000" cy="1440000"/>
            </a:xfrm>
            <a:prstGeom prst="roundRect">
              <a:avLst/>
            </a:prstGeom>
            <a:solidFill>
              <a:schemeClr val="bg1">
                <a:lumMod val="95000"/>
              </a:schemeClr>
            </a:solidFill>
            <a:ln w="38100">
              <a:solidFill>
                <a:schemeClr val="accent5">
                  <a:lumMod val="75000"/>
                </a:schemeClr>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8580" tIns="34290" rIns="68580" bIns="34290" numCol="1" spcCol="1270" anchor="ctr" anchorCtr="0">
              <a:noAutofit/>
            </a:bodyPr>
            <a:lstStyle/>
            <a:p>
              <a:pPr marL="0" marR="0" lvl="0" indent="-457200" algn="l" defTabSz="800100" rtl="0" eaLnBrk="1" fontAlgn="auto" latinLnBrk="0" hangingPunct="1">
                <a:lnSpc>
                  <a:spcPct val="90000"/>
                </a:lnSpc>
                <a:spcBef>
                  <a:spcPct val="0"/>
                </a:spcBef>
                <a:spcAft>
                  <a:spcPct val="15000"/>
                </a:spcAft>
                <a:buClrTx/>
                <a:buSzTx/>
                <a:buFontTx/>
                <a:buNone/>
                <a:tabLst/>
                <a:defRPr/>
              </a:pPr>
              <a:r>
                <a:rPr kumimoji="0" lang="en-GB" sz="2000" b="0" i="0" u="none" strike="noStrike" kern="1200" cap="none" spc="0" normalizeH="0" baseline="0" noProof="0" dirty="0">
                  <a:ln>
                    <a:noFill/>
                  </a:ln>
                  <a:solidFill>
                    <a:prstClr val="black">
                      <a:hueOff val="0"/>
                      <a:satOff val="0"/>
                      <a:lumOff val="0"/>
                      <a:alphaOff val="0"/>
                    </a:prstClr>
                  </a:solidFill>
                  <a:effectLst/>
                  <a:uLnTx/>
                  <a:uFillTx/>
                  <a:latin typeface="Arial" panose="020B0604020202020204" pitchFamily="34" charset="0"/>
                  <a:ea typeface="+mn-ea"/>
                  <a:cs typeface="Arial" panose="020B0604020202020204" pitchFamily="34" charset="0"/>
                </a:rPr>
                <a:t>Completed by secondary care and given to the patient &amp; GP. Provides detailed summary of treatment, potential side effects, signs and symptoms of recurrence and contact details to address any concerns</a:t>
              </a:r>
              <a:endParaRPr kumimoji="0" lang="en-GB" sz="2000" b="0" i="0" u="none" strike="noStrike" kern="1200" cap="none" spc="0" normalizeH="0" baseline="0" noProof="0" dirty="0">
                <a:ln>
                  <a:noFill/>
                </a:ln>
                <a:solidFill>
                  <a:prstClr val="black">
                    <a:hueOff val="0"/>
                    <a:satOff val="0"/>
                    <a:lumOff val="0"/>
                    <a:alphaOff val="0"/>
                  </a:prstClr>
                </a:solidFill>
                <a:effectLst/>
                <a:uLnTx/>
                <a:uFillTx/>
                <a:latin typeface="Arial"/>
                <a:ea typeface="+mn-ea"/>
                <a:cs typeface="+mn-cs"/>
              </a:endParaRPr>
            </a:p>
          </p:txBody>
        </p:sp>
      </p:grpSp>
      <p:grpSp>
        <p:nvGrpSpPr>
          <p:cNvPr id="28" name="Group 27">
            <a:extLst>
              <a:ext uri="{FF2B5EF4-FFF2-40B4-BE49-F238E27FC236}">
                <a16:creationId xmlns:a16="http://schemas.microsoft.com/office/drawing/2014/main" id="{3F8A69B1-3B8C-5E7B-BF50-3C61C957560C}"/>
              </a:ext>
            </a:extLst>
          </p:cNvPr>
          <p:cNvGrpSpPr/>
          <p:nvPr/>
        </p:nvGrpSpPr>
        <p:grpSpPr>
          <a:xfrm>
            <a:off x="786976" y="4654838"/>
            <a:ext cx="10805472" cy="1492694"/>
            <a:chOff x="786976" y="4654838"/>
            <a:chExt cx="10805472" cy="1492694"/>
          </a:xfrm>
        </p:grpSpPr>
        <p:sp>
          <p:nvSpPr>
            <p:cNvPr id="29" name="Rectangle: Rounded Corners 10">
              <a:extLst>
                <a:ext uri="{FF2B5EF4-FFF2-40B4-BE49-F238E27FC236}">
                  <a16:creationId xmlns:a16="http://schemas.microsoft.com/office/drawing/2014/main" id="{CA4B38E4-4060-15C1-0208-7416ED806353}"/>
                </a:ext>
              </a:extLst>
            </p:cNvPr>
            <p:cNvSpPr txBox="1"/>
            <p:nvPr/>
          </p:nvSpPr>
          <p:spPr>
            <a:xfrm>
              <a:off x="786976" y="4654838"/>
              <a:ext cx="4004478" cy="1440000"/>
            </a:xfrm>
            <a:prstGeom prst="roundRect">
              <a:avLst/>
            </a:prstGeom>
            <a:solidFill>
              <a:schemeClr val="tx2"/>
            </a:solidFill>
            <a:ln>
              <a:noFill/>
            </a:ln>
            <a:effectLst/>
          </p:spPr>
          <p:txBody>
            <a:bodyPr spcFirstLastPara="0" vert="horz" wrap="square" lIns="64770" tIns="32385" rIns="64770" bIns="32385" numCol="1" spcCol="1270" anchor="ctr" anchorCtr="0">
              <a:noAutofit/>
            </a:bodyPr>
            <a:lstStyle/>
            <a:p>
              <a:pPr marL="0" marR="0" lvl="0" indent="0" algn="ctr" defTabSz="755650" rtl="0" eaLnBrk="1" fontAlgn="auto" latinLnBrk="0" hangingPunct="1">
                <a:lnSpc>
                  <a:spcPct val="90000"/>
                </a:lnSpc>
                <a:spcBef>
                  <a:spcPct val="0"/>
                </a:spcBef>
                <a:spcAft>
                  <a:spcPct val="35000"/>
                </a:spcAft>
                <a:buClrTx/>
                <a:buSzTx/>
                <a:buFontTx/>
                <a:buNone/>
                <a:tabLst/>
                <a:defRPr/>
              </a:pPr>
              <a:r>
                <a:rPr kumimoji="0" lang="en-GB" sz="2000" b="1" i="0" u="none" strike="noStrike" kern="0" cap="none" spc="0" normalizeH="0" baseline="0" noProof="0" dirty="0">
                  <a:ln>
                    <a:noFill/>
                  </a:ln>
                  <a:solidFill>
                    <a:prstClr val="white"/>
                  </a:solidFill>
                  <a:effectLst/>
                  <a:uLnTx/>
                  <a:uFillTx/>
                  <a:latin typeface="Arial"/>
                  <a:ea typeface="+mn-ea"/>
                  <a:cs typeface="Arial" panose="020B0604020202020204" pitchFamily="34" charset="0"/>
                </a:rPr>
                <a:t>Physical Activity Assessment </a:t>
              </a:r>
              <a:endParaRPr kumimoji="0" lang="en-GB" sz="2000" b="0" i="0" u="none" strike="noStrike" kern="0" cap="none" spc="0" normalizeH="0" baseline="0" noProof="0" dirty="0">
                <a:ln>
                  <a:noFill/>
                </a:ln>
                <a:solidFill>
                  <a:prstClr val="white"/>
                </a:solidFill>
                <a:effectLst/>
                <a:uLnTx/>
                <a:uFillTx/>
                <a:latin typeface="Arial"/>
                <a:ea typeface="+mn-ea"/>
                <a:cs typeface="+mn-cs"/>
              </a:endParaRPr>
            </a:p>
          </p:txBody>
        </p:sp>
        <p:sp>
          <p:nvSpPr>
            <p:cNvPr id="30" name="Rectangle: Top Corners Rounded 12">
              <a:extLst>
                <a:ext uri="{FF2B5EF4-FFF2-40B4-BE49-F238E27FC236}">
                  <a16:creationId xmlns:a16="http://schemas.microsoft.com/office/drawing/2014/main" id="{1F00C93A-B464-1422-C342-A80BBC56DFE7}"/>
                </a:ext>
              </a:extLst>
            </p:cNvPr>
            <p:cNvSpPr txBox="1"/>
            <p:nvPr/>
          </p:nvSpPr>
          <p:spPr>
            <a:xfrm>
              <a:off x="5292448" y="4707532"/>
              <a:ext cx="6300000" cy="1440000"/>
            </a:xfrm>
            <a:prstGeom prst="roundRect">
              <a:avLst/>
            </a:prstGeom>
            <a:solidFill>
              <a:schemeClr val="bg1">
                <a:lumMod val="95000"/>
              </a:schemeClr>
            </a:solidFill>
            <a:ln w="38100">
              <a:solidFill>
                <a:schemeClr val="accent4">
                  <a:lumMod val="50000"/>
                </a:schemeClr>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8580" tIns="34290" rIns="68580" bIns="34290" numCol="1" spcCol="1270" anchor="ctr" anchorCtr="0">
              <a:noAutofit/>
            </a:bodyPr>
            <a:lstStyle/>
            <a:p>
              <a:pPr marL="0" marR="0" lvl="0" indent="-457200" algn="l" defTabSz="800100" rtl="0" eaLnBrk="1" fontAlgn="auto" latinLnBrk="0" hangingPunct="1">
                <a:lnSpc>
                  <a:spcPct val="90000"/>
                </a:lnSpc>
                <a:spcBef>
                  <a:spcPct val="0"/>
                </a:spcBef>
                <a:spcAft>
                  <a:spcPct val="15000"/>
                </a:spcAft>
                <a:buClrTx/>
                <a:buSzTx/>
                <a:buFontTx/>
                <a:buNone/>
                <a:tabLst/>
                <a:defRPr/>
              </a:pPr>
              <a:r>
                <a:rPr kumimoji="0" lang="en-GB" sz="2000" b="0" i="0" u="none" strike="noStrike" kern="1200" cap="none" spc="0" normalizeH="0" baseline="0" noProof="0" dirty="0">
                  <a:ln>
                    <a:noFill/>
                  </a:ln>
                  <a:solidFill>
                    <a:srgbClr val="231F20">
                      <a:hueOff val="0"/>
                      <a:satOff val="0"/>
                      <a:lumOff val="0"/>
                      <a:alphaOff val="0"/>
                    </a:srgbClr>
                  </a:solidFill>
                  <a:effectLst/>
                  <a:uLnTx/>
                  <a:uFillTx/>
                  <a:latin typeface="Arial" panose="020B0604020202020204" pitchFamily="34" charset="0"/>
                  <a:ea typeface="+mn-ea"/>
                  <a:cs typeface="Arial" panose="020B0604020202020204" pitchFamily="34" charset="0"/>
                </a:rPr>
                <a:t>An assessment of the physical activity level currently being achieved by the individual.</a:t>
              </a:r>
            </a:p>
            <a:p>
              <a:pPr marL="0" marR="0" lvl="0" indent="-457200" algn="l" defTabSz="800100" rtl="0" eaLnBrk="1" fontAlgn="auto" latinLnBrk="0" hangingPunct="1">
                <a:lnSpc>
                  <a:spcPct val="90000"/>
                </a:lnSpc>
                <a:spcBef>
                  <a:spcPct val="0"/>
                </a:spcBef>
                <a:spcAft>
                  <a:spcPct val="15000"/>
                </a:spcAft>
                <a:buClrTx/>
                <a:buSzTx/>
                <a:buFontTx/>
                <a:buNone/>
                <a:tabLst/>
                <a:defRPr/>
              </a:pPr>
              <a:r>
                <a:rPr kumimoji="0" lang="en-GB" sz="2000" b="0" i="0" u="none" strike="noStrike" kern="1200" cap="none" spc="0" normalizeH="0" baseline="0" noProof="0" dirty="0">
                  <a:ln>
                    <a:noFill/>
                  </a:ln>
                  <a:solidFill>
                    <a:srgbClr val="231F20">
                      <a:hueOff val="0"/>
                      <a:satOff val="0"/>
                      <a:lumOff val="0"/>
                      <a:alphaOff val="0"/>
                    </a:srgbClr>
                  </a:solidFill>
                  <a:effectLst/>
                  <a:uLnTx/>
                  <a:uFillTx/>
                  <a:latin typeface="Arial" panose="020B0604020202020204" pitchFamily="34" charset="0"/>
                  <a:ea typeface="+mn-ea"/>
                  <a:cs typeface="Arial" panose="020B0604020202020204" pitchFamily="34" charset="0"/>
                </a:rPr>
                <a:t>Part of Health &amp; Wellbeing Information and Support.</a:t>
              </a:r>
              <a:endParaRPr kumimoji="0" lang="en-GB" sz="2000" b="0" i="0" u="none" strike="noStrike" kern="1200" cap="none" spc="0" normalizeH="0" baseline="0" noProof="0" dirty="0">
                <a:ln>
                  <a:noFill/>
                </a:ln>
                <a:solidFill>
                  <a:prstClr val="black">
                    <a:hueOff val="0"/>
                    <a:satOff val="0"/>
                    <a:lumOff val="0"/>
                    <a:alphaOff val="0"/>
                  </a:prstClr>
                </a:solidFill>
                <a:effectLst/>
                <a:uLnTx/>
                <a:uFillTx/>
                <a:latin typeface="Arial"/>
                <a:ea typeface="+mn-ea"/>
                <a:cs typeface="+mn-cs"/>
              </a:endParaRPr>
            </a:p>
          </p:txBody>
        </p:sp>
      </p:grpSp>
      <p:pic>
        <p:nvPicPr>
          <p:cNvPr id="7" name="Audio 6">
            <a:hlinkClick r:id="" action="ppaction://media"/>
            <a:extLst>
              <a:ext uri="{FF2B5EF4-FFF2-40B4-BE49-F238E27FC236}">
                <a16:creationId xmlns:a16="http://schemas.microsoft.com/office/drawing/2014/main" id="{A03B581A-DC4C-A6DD-D311-11EBABE66263}"/>
              </a:ext>
            </a:extLst>
          </p:cNvPr>
          <p:cNvPicPr>
            <a:picLocks noChangeAspect="1"/>
          </p:cNvPicPr>
          <p:nvPr>
            <a:audioFile r:link="rId3"/>
            <p:extLst>
              <p:ext uri="{DAA4B4D4-6D71-4841-9C94-3DE7FCFB9230}">
                <p14:media xmlns:p14="http://schemas.microsoft.com/office/powerpoint/2010/main" r:embed="rId2"/>
              </p:ext>
            </p:extLst>
          </p:nvPr>
        </p:nvPicPr>
        <p:blipFill>
          <a:blip r:embed="rId6"/>
          <a:srcRect l="-287500" t="-287500" r="-287500" b="-287500"/>
          <a:stretch>
            <a:fillRect/>
          </a:stretch>
        </p:blipFill>
        <p:spPr>
          <a:xfrm>
            <a:off x="10052304" y="4718304"/>
            <a:ext cx="2057400" cy="2057400"/>
          </a:xfrm>
          <a:prstGeom prst="ellipse">
            <a:avLst/>
          </a:prstGeom>
        </p:spPr>
      </p:pic>
    </p:spTree>
    <p:custDataLst>
      <p:tags r:id="rId1"/>
    </p:custDataLst>
    <p:extLst>
      <p:ext uri="{BB962C8B-B14F-4D97-AF65-F5344CB8AC3E}">
        <p14:creationId xmlns:p14="http://schemas.microsoft.com/office/powerpoint/2010/main" val="3781308858"/>
      </p:ext>
    </p:extLst>
  </p:cSld>
  <p:clrMapOvr>
    <a:masterClrMapping/>
  </p:clrMapOvr>
  <mc:AlternateContent xmlns:mc="http://schemas.openxmlformats.org/markup-compatibility/2006" xmlns:p14="http://schemas.microsoft.com/office/powerpoint/2010/main">
    <mc:Choice Requires="p14">
      <p:transition spd="slow" p14:dur="2000" advTm="21675"/>
    </mc:Choice>
    <mc:Fallback xmlns="">
      <p:transition spd="slow" advTm="2167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5" fill="hold" display="0">
                  <p:stCondLst>
                    <p:cond delay="indefinite"/>
                  </p:stCondLst>
                  <p:endCondLst>
                    <p:cond evt="onStopAudio" delay="0">
                      <p:tgtEl>
                        <p:sldTgt/>
                      </p:tgtEl>
                    </p:cond>
                  </p:endCondLst>
                </p:cTn>
                <p:tgtEl>
                  <p:spTgt spid="7"/>
                </p:tgtEl>
              </p:cMediaNode>
            </p:audio>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26733E-452D-642E-32A5-C97D9B05DA9B}"/>
              </a:ext>
            </a:extLst>
          </p:cNvPr>
          <p:cNvSpPr>
            <a:spLocks noGrp="1"/>
          </p:cNvSpPr>
          <p:nvPr>
            <p:ph type="title"/>
          </p:nvPr>
        </p:nvSpPr>
        <p:spPr>
          <a:xfrm>
            <a:off x="838200" y="3943"/>
            <a:ext cx="10515600" cy="1012719"/>
          </a:xfrm>
        </p:spPr>
        <p:txBody>
          <a:bodyPr/>
          <a:lstStyle/>
          <a:p>
            <a:r>
              <a:rPr lang="en-GB" dirty="0"/>
              <a:t>Summary</a:t>
            </a:r>
          </a:p>
        </p:txBody>
      </p:sp>
      <p:sp>
        <p:nvSpPr>
          <p:cNvPr id="3" name="Content Placeholder 2">
            <a:extLst>
              <a:ext uri="{FF2B5EF4-FFF2-40B4-BE49-F238E27FC236}">
                <a16:creationId xmlns:a16="http://schemas.microsoft.com/office/drawing/2014/main" id="{FFA8D8A7-3C39-278D-4055-87E6D6A653E6}"/>
              </a:ext>
            </a:extLst>
          </p:cNvPr>
          <p:cNvSpPr>
            <a:spLocks noGrp="1"/>
          </p:cNvSpPr>
          <p:nvPr>
            <p:ph idx="1"/>
          </p:nvPr>
        </p:nvSpPr>
        <p:spPr/>
        <p:txBody>
          <a:bodyPr/>
          <a:lstStyle/>
          <a:p>
            <a:r>
              <a:rPr lang="en-GB" dirty="0"/>
              <a:t>Your data is not collected in isolation</a:t>
            </a:r>
          </a:p>
          <a:p>
            <a:pPr lvl="1"/>
            <a:r>
              <a:rPr lang="en-GB" dirty="0"/>
              <a:t>Part of a much bigger data picture</a:t>
            </a:r>
          </a:p>
          <a:p>
            <a:pPr lvl="1"/>
            <a:endParaRPr lang="en-GB" dirty="0"/>
          </a:p>
          <a:p>
            <a:r>
              <a:rPr lang="en-GB" dirty="0"/>
              <a:t>Data isn’t useful unless it reflects what is happening in reality</a:t>
            </a:r>
          </a:p>
          <a:p>
            <a:pPr lvl="1"/>
            <a:r>
              <a:rPr lang="en-GB" dirty="0"/>
              <a:t>Enables review of the past</a:t>
            </a:r>
          </a:p>
          <a:p>
            <a:pPr lvl="1"/>
            <a:r>
              <a:rPr lang="en-GB" dirty="0"/>
              <a:t>Monitoring of the present</a:t>
            </a:r>
          </a:p>
          <a:p>
            <a:pPr lvl="1"/>
            <a:r>
              <a:rPr lang="en-GB" dirty="0"/>
              <a:t>Planning for the future</a:t>
            </a:r>
          </a:p>
          <a:p>
            <a:pPr lvl="1"/>
            <a:endParaRPr lang="en-GB" dirty="0"/>
          </a:p>
          <a:p>
            <a:r>
              <a:rPr lang="en-GB" dirty="0"/>
              <a:t>You can access these dashboards</a:t>
            </a:r>
          </a:p>
          <a:p>
            <a:pPr lvl="1"/>
            <a:r>
              <a:rPr lang="en-GB" dirty="0">
                <a:hlinkClick r:id="rId5"/>
              </a:rPr>
              <a:t>https://cancerstats.ndrs.nhs.uk</a:t>
            </a:r>
            <a:r>
              <a:rPr lang="en-GB" dirty="0"/>
              <a:t> </a:t>
            </a:r>
          </a:p>
          <a:p>
            <a:pPr lvl="1"/>
            <a:r>
              <a:rPr lang="en-GB" dirty="0"/>
              <a:t>Click on </a:t>
            </a:r>
            <a:r>
              <a:rPr lang="en-GB" i="1" dirty="0"/>
              <a:t>Create new account </a:t>
            </a:r>
            <a:r>
              <a:rPr lang="en-GB" dirty="0"/>
              <a:t>to sign up</a:t>
            </a:r>
          </a:p>
          <a:p>
            <a:pPr lvl="1"/>
            <a:endParaRPr lang="en-GB" dirty="0"/>
          </a:p>
          <a:p>
            <a:endParaRPr lang="en-GB" dirty="0"/>
          </a:p>
          <a:p>
            <a:pPr lvl="1"/>
            <a:endParaRPr lang="en-GB" dirty="0"/>
          </a:p>
          <a:p>
            <a:endParaRPr lang="en-GB" dirty="0"/>
          </a:p>
        </p:txBody>
      </p:sp>
      <p:sp>
        <p:nvSpPr>
          <p:cNvPr id="4" name="Date Placeholder 3">
            <a:extLst>
              <a:ext uri="{FF2B5EF4-FFF2-40B4-BE49-F238E27FC236}">
                <a16:creationId xmlns:a16="http://schemas.microsoft.com/office/drawing/2014/main" id="{F8C8776F-E48C-5371-BBCD-2B61B22034CE}"/>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E21075BD-56AA-3369-E11E-8E2131714A54}"/>
              </a:ext>
            </a:extLst>
          </p:cNvPr>
          <p:cNvSpPr>
            <a:spLocks noGrp="1"/>
          </p:cNvSpPr>
          <p:nvPr>
            <p:ph type="ftr" sz="quarter" idx="11"/>
          </p:nvPr>
        </p:nvSpPr>
        <p:spPr/>
        <p:txBody>
          <a:bodyPr/>
          <a:lstStyle/>
          <a:p>
            <a:r>
              <a:rPr lang="en-GB"/>
              <a:t>© 2023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0CA3D32F-67E4-0EEF-A114-09CC2E33B1AC}"/>
              </a:ext>
            </a:extLst>
          </p:cNvPr>
          <p:cNvSpPr>
            <a:spLocks noGrp="1"/>
          </p:cNvSpPr>
          <p:nvPr>
            <p:ph type="sldNum" sz="quarter" idx="12"/>
          </p:nvPr>
        </p:nvSpPr>
        <p:spPr/>
        <p:txBody>
          <a:bodyPr/>
          <a:lstStyle/>
          <a:p>
            <a:fld id="{B33FDC71-8906-4088-9FB1-76CBC632085F}" type="slidenum">
              <a:rPr lang="en-GB" smtClean="0"/>
              <a:t>35</a:t>
            </a:fld>
            <a:endParaRPr lang="en-GB"/>
          </a:p>
        </p:txBody>
      </p:sp>
      <p:pic>
        <p:nvPicPr>
          <p:cNvPr id="15" name="Audio 14">
            <a:hlinkClick r:id="" action="ppaction://media"/>
            <a:extLst>
              <a:ext uri="{FF2B5EF4-FFF2-40B4-BE49-F238E27FC236}">
                <a16:creationId xmlns:a16="http://schemas.microsoft.com/office/drawing/2014/main" id="{699B2C35-28AB-C18B-FB07-1AA73975E2BF}"/>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813947368"/>
      </p:ext>
    </p:extLst>
  </p:cSld>
  <p:clrMapOvr>
    <a:masterClrMapping/>
  </p:clrMapOvr>
  <mc:AlternateContent xmlns:mc="http://schemas.openxmlformats.org/markup-compatibility/2006" xmlns:p14="http://schemas.microsoft.com/office/powerpoint/2010/main">
    <mc:Choice Requires="p14">
      <p:transition spd="slow" p14:dur="2000" advTm="15776"/>
    </mc:Choice>
    <mc:Fallback xmlns="">
      <p:transition spd="slow" advTm="1577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5"/>
                </p:tgtEl>
              </p:cMediaNode>
            </p:audio>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21/10/2024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36</a:t>
            </a:fld>
            <a:endParaRPr lang="en-GB"/>
          </a:p>
        </p:txBody>
      </p:sp>
      <p:pic>
        <p:nvPicPr>
          <p:cNvPr id="3" name="Content Placeholder 6">
            <a:extLst>
              <a:ext uri="{FF2B5EF4-FFF2-40B4-BE49-F238E27FC236}">
                <a16:creationId xmlns:a16="http://schemas.microsoft.com/office/drawing/2014/main" id="{74065D4E-9862-A178-7B12-69C1D9265248}"/>
              </a:ext>
            </a:extLst>
          </p:cNvPr>
          <p:cNvPicPr>
            <a:picLocks noChangeAspect="1"/>
          </p:cNvPicPr>
          <p:nvPr/>
        </p:nvPicPr>
        <p:blipFill>
          <a:blip r:embed="rId5"/>
          <a:stretch>
            <a:fillRect/>
          </a:stretch>
        </p:blipFill>
        <p:spPr>
          <a:xfrm>
            <a:off x="4829452" y="1146894"/>
            <a:ext cx="6308683" cy="3037761"/>
          </a:xfrm>
          <a:prstGeom prst="rect">
            <a:avLst/>
          </a:prstGeom>
          <a:ln>
            <a:solidFill>
              <a:srgbClr val="228789"/>
            </a:solidFill>
          </a:ln>
        </p:spPr>
      </p:pic>
      <p:pic>
        <p:nvPicPr>
          <p:cNvPr id="9" name="Content Placeholder 8">
            <a:extLst>
              <a:ext uri="{FF2B5EF4-FFF2-40B4-BE49-F238E27FC236}">
                <a16:creationId xmlns:a16="http://schemas.microsoft.com/office/drawing/2014/main" id="{52F0AEEB-937A-73AD-2B48-3727976A868A}"/>
              </a:ext>
            </a:extLst>
          </p:cNvPr>
          <p:cNvPicPr>
            <a:picLocks noGrp="1" noChangeAspect="1"/>
          </p:cNvPicPr>
          <p:nvPr>
            <p:ph idx="1"/>
          </p:nvPr>
        </p:nvPicPr>
        <p:blipFill>
          <a:blip r:embed="rId6"/>
          <a:stretch>
            <a:fillRect/>
          </a:stretch>
        </p:blipFill>
        <p:spPr>
          <a:xfrm>
            <a:off x="838200" y="3849033"/>
            <a:ext cx="6477000" cy="2509666"/>
          </a:xfrm>
          <a:prstGeom prst="rect">
            <a:avLst/>
          </a:prstGeom>
          <a:ln>
            <a:solidFill>
              <a:srgbClr val="228789"/>
            </a:solidFill>
          </a:ln>
        </p:spPr>
      </p:pic>
      <p:pic>
        <p:nvPicPr>
          <p:cNvPr id="7" name="Content Placeholder 12">
            <a:extLst>
              <a:ext uri="{FF2B5EF4-FFF2-40B4-BE49-F238E27FC236}">
                <a16:creationId xmlns:a16="http://schemas.microsoft.com/office/drawing/2014/main" id="{290BBD60-0698-2DBD-15C9-49D04E8BC34D}"/>
              </a:ext>
            </a:extLst>
          </p:cNvPr>
          <p:cNvPicPr>
            <a:picLocks noChangeAspect="1"/>
          </p:cNvPicPr>
          <p:nvPr/>
        </p:nvPicPr>
        <p:blipFill>
          <a:blip r:embed="rId7"/>
          <a:stretch>
            <a:fillRect/>
          </a:stretch>
        </p:blipFill>
        <p:spPr>
          <a:xfrm>
            <a:off x="6096000" y="3342774"/>
            <a:ext cx="5827586" cy="2620501"/>
          </a:xfrm>
          <a:prstGeom prst="rect">
            <a:avLst/>
          </a:prstGeom>
          <a:ln>
            <a:solidFill>
              <a:srgbClr val="228789"/>
            </a:solidFill>
          </a:ln>
        </p:spPr>
      </p:pic>
      <p:pic>
        <p:nvPicPr>
          <p:cNvPr id="8" name="Content Placeholder 10">
            <a:extLst>
              <a:ext uri="{FF2B5EF4-FFF2-40B4-BE49-F238E27FC236}">
                <a16:creationId xmlns:a16="http://schemas.microsoft.com/office/drawing/2014/main" id="{71B13379-B07C-70FC-626D-6D8D9FEA3822}"/>
              </a:ext>
            </a:extLst>
          </p:cNvPr>
          <p:cNvPicPr>
            <a:picLocks noChangeAspect="1"/>
          </p:cNvPicPr>
          <p:nvPr/>
        </p:nvPicPr>
        <p:blipFill>
          <a:blip r:embed="rId8"/>
          <a:stretch>
            <a:fillRect/>
          </a:stretch>
        </p:blipFill>
        <p:spPr>
          <a:xfrm>
            <a:off x="1284516" y="1243130"/>
            <a:ext cx="4365169" cy="2509667"/>
          </a:xfrm>
          <a:prstGeom prst="rect">
            <a:avLst/>
          </a:prstGeom>
          <a:ln>
            <a:solidFill>
              <a:srgbClr val="228789"/>
            </a:solidFill>
          </a:ln>
        </p:spPr>
      </p:pic>
      <p:pic>
        <p:nvPicPr>
          <p:cNvPr id="11" name="Audio 10">
            <a:hlinkClick r:id="" action="ppaction://media"/>
            <a:extLst>
              <a:ext uri="{FF2B5EF4-FFF2-40B4-BE49-F238E27FC236}">
                <a16:creationId xmlns:a16="http://schemas.microsoft.com/office/drawing/2014/main" id="{CE33683D-0785-D293-25C5-F6D2F6FC0C2C}"/>
              </a:ext>
            </a:extLst>
          </p:cNvPr>
          <p:cNvPicPr>
            <a:picLocks noChangeAspect="1"/>
          </p:cNvPicPr>
          <p:nvPr>
            <a:audioFile r:link="rId2"/>
            <p:extLst>
              <p:ext uri="{DAA4B4D4-6D71-4841-9C94-3DE7FCFB9230}">
                <p14:media xmlns:p14="http://schemas.microsoft.com/office/powerpoint/2010/main" r:embed="rId1"/>
              </p:ext>
            </p:extLst>
          </p:nvPr>
        </p:nvPicPr>
        <p:blipFill>
          <a:blip r:embed="rId9"/>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600858897"/>
      </p:ext>
    </p:extLst>
  </p:cSld>
  <p:clrMapOvr>
    <a:masterClrMapping/>
  </p:clrMapOvr>
  <mc:AlternateContent xmlns:mc="http://schemas.openxmlformats.org/markup-compatibility/2006" xmlns:p14="http://schemas.microsoft.com/office/powerpoint/2010/main">
    <mc:Choice Requires="p14">
      <p:transition spd="slow" p14:dur="2000" advTm="8221"/>
    </mc:Choice>
    <mc:Fallback xmlns="">
      <p:transition spd="slow" advTm="822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Questions?</a:t>
            </a:r>
          </a:p>
        </p:txBody>
      </p:sp>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pPr/>
              <a:t>21/10/2024</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pPr/>
              <a:t>37</a:t>
            </a:fld>
            <a:endParaRPr lang="en-GB" dirty="0"/>
          </a:p>
        </p:txBody>
      </p:sp>
      <p:sp>
        <p:nvSpPr>
          <p:cNvPr id="10" name="Content Placeholder 10">
            <a:extLst>
              <a:ext uri="{FF2B5EF4-FFF2-40B4-BE49-F238E27FC236}">
                <a16:creationId xmlns:a16="http://schemas.microsoft.com/office/drawing/2014/main" id="{C34F6A08-1C92-47C4-AF11-BE8DBA207F75}"/>
              </a:ext>
            </a:extLst>
          </p:cNvPr>
          <p:cNvSpPr>
            <a:spLocks noGrp="1"/>
          </p:cNvSpPr>
          <p:nvPr>
            <p:ph idx="1"/>
          </p:nvPr>
        </p:nvSpPr>
        <p:spPr>
          <a:xfrm>
            <a:off x="838200" y="1435100"/>
            <a:ext cx="10515600" cy="4741863"/>
          </a:xfrm>
        </p:spPr>
        <p:txBody>
          <a:bodyPr>
            <a:normAutofit/>
          </a:bodyPr>
          <a:lstStyle/>
          <a:p>
            <a:pPr marL="0" indent="0" algn="ctr">
              <a:buNone/>
            </a:pPr>
            <a:r>
              <a:rPr lang="en-GB" dirty="0">
                <a:cs typeface="Arial" panose="020B0604020202020204" pitchFamily="34" charset="0"/>
              </a:rPr>
              <a:t>East Midlands: </a:t>
            </a:r>
            <a:r>
              <a:rPr lang="en-GB" b="1" dirty="0">
                <a:cs typeface="Arial" panose="020B0604020202020204" pitchFamily="34" charset="0"/>
              </a:rPr>
              <a:t>Simon </a:t>
            </a:r>
            <a:r>
              <a:rPr lang="en-GB" b="1" dirty="0" err="1">
                <a:cs typeface="Arial" panose="020B0604020202020204" pitchFamily="34" charset="0"/>
              </a:rPr>
              <a:t>Cairnes</a:t>
            </a:r>
            <a:r>
              <a:rPr lang="en-GB" b="1" dirty="0">
                <a:cs typeface="Arial" panose="020B0604020202020204" pitchFamily="34" charset="0"/>
              </a:rPr>
              <a:t> </a:t>
            </a:r>
            <a:r>
              <a:rPr lang="en-GB" dirty="0">
                <a:cs typeface="Arial" panose="020B0604020202020204" pitchFamily="34" charset="0"/>
              </a:rPr>
              <a:t>– </a:t>
            </a:r>
            <a:r>
              <a:rPr lang="en-GB" dirty="0">
                <a:solidFill>
                  <a:schemeClr val="tx2"/>
                </a:solidFill>
                <a:cs typeface="Arial" panose="020B0604020202020204" pitchFamily="34" charset="0"/>
                <a:hlinkClick r:id="rId5"/>
              </a:rPr>
              <a:t>simon.cairnes@nhs.net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Eastern: </a:t>
            </a:r>
            <a:r>
              <a:rPr lang="en-GB" b="1" dirty="0">
                <a:cs typeface="Arial" panose="020B0604020202020204" pitchFamily="34" charset="0"/>
              </a:rPr>
              <a:t>Marianne Mollett</a:t>
            </a:r>
            <a:r>
              <a:rPr lang="en-GB" dirty="0">
                <a:cs typeface="Arial" panose="020B0604020202020204" pitchFamily="34" charset="0"/>
              </a:rPr>
              <a:t> – </a:t>
            </a:r>
            <a:r>
              <a:rPr lang="en-GB" dirty="0">
                <a:solidFill>
                  <a:schemeClr val="tx2"/>
                </a:solidFill>
                <a:cs typeface="Arial" panose="020B0604020202020204" pitchFamily="34" charset="0"/>
                <a:hlinkClick r:id="rId6"/>
              </a:rPr>
              <a:t>marianne.mollett@nhs.net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 East: </a:t>
            </a:r>
            <a:r>
              <a:rPr lang="en-GB" b="1" dirty="0">
                <a:cs typeface="Arial" panose="020B0604020202020204" pitchFamily="34" charset="0"/>
              </a:rPr>
              <a:t>Katrina Sung </a:t>
            </a:r>
            <a:r>
              <a:rPr lang="en-GB" dirty="0">
                <a:cs typeface="Arial" panose="020B0604020202020204" pitchFamily="34" charset="0"/>
              </a:rPr>
              <a:t>– </a:t>
            </a:r>
            <a:r>
              <a:rPr lang="en-GB" dirty="0">
                <a:solidFill>
                  <a:schemeClr val="tx2"/>
                </a:solidFill>
                <a:cs typeface="Arial" panose="020B0604020202020204" pitchFamily="34" charset="0"/>
                <a:hlinkClick r:id="rId7"/>
              </a:rPr>
              <a:t>katrina.sung@nhs.net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 East: </a:t>
            </a:r>
            <a:r>
              <a:rPr lang="en-GB" b="1" dirty="0">
                <a:cs typeface="Arial" panose="020B0604020202020204" pitchFamily="34" charset="0"/>
              </a:rPr>
              <a:t>Karen Graham</a:t>
            </a:r>
            <a:r>
              <a:rPr lang="en-GB" dirty="0">
                <a:cs typeface="Arial" panose="020B0604020202020204" pitchFamily="34" charset="0"/>
              </a:rPr>
              <a:t>– </a:t>
            </a:r>
            <a:r>
              <a:rPr lang="en-GB" dirty="0">
                <a:solidFill>
                  <a:schemeClr val="tx2"/>
                </a:solidFill>
                <a:cs typeface="Arial" panose="020B0604020202020204" pitchFamily="34" charset="0"/>
                <a:hlinkClick r:id="rId8"/>
              </a:rPr>
              <a:t>karen.graham36@nhs.net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 West: </a:t>
            </a:r>
            <a:r>
              <a:rPr lang="en-GB" b="1" dirty="0">
                <a:cs typeface="Arial" panose="020B0604020202020204" pitchFamily="34" charset="0"/>
              </a:rPr>
              <a:t>Paul Stacey </a:t>
            </a:r>
            <a:r>
              <a:rPr lang="en-GB" dirty="0">
                <a:cs typeface="Arial" panose="020B0604020202020204" pitchFamily="34" charset="0"/>
              </a:rPr>
              <a:t>– </a:t>
            </a:r>
            <a:r>
              <a:rPr lang="en-GB" dirty="0">
                <a:solidFill>
                  <a:schemeClr val="tx2"/>
                </a:solidFill>
                <a:cs typeface="Arial" panose="020B0604020202020204" pitchFamily="34" charset="0"/>
                <a:hlinkClick r:id="rId9"/>
              </a:rPr>
              <a:t>p.stacey@nhs.net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Northern &amp; Yorkshire: </a:t>
            </a:r>
            <a:r>
              <a:rPr lang="en-GB" b="1" dirty="0">
                <a:cs typeface="Arial" panose="020B0604020202020204" pitchFamily="34" charset="0"/>
              </a:rPr>
              <a:t>Rachael Mann </a:t>
            </a:r>
            <a:r>
              <a:rPr lang="en-GB" dirty="0">
                <a:cs typeface="Arial" panose="020B0604020202020204" pitchFamily="34" charset="0"/>
              </a:rPr>
              <a:t>– </a:t>
            </a:r>
            <a:r>
              <a:rPr lang="en-GB" dirty="0">
                <a:cs typeface="Arial" panose="020B0604020202020204" pitchFamily="34" charset="0"/>
                <a:hlinkClick r:id="rId10"/>
              </a:rPr>
              <a:t>rachaelmann@nhs.net</a:t>
            </a:r>
            <a:r>
              <a:rPr lang="en-GB" dirty="0">
                <a:cs typeface="Arial" panose="020B0604020202020204" pitchFamily="34" charset="0"/>
              </a:rPr>
              <a:t> </a:t>
            </a:r>
            <a:endParaRPr lang="en-GB" u="sng" dirty="0"/>
          </a:p>
          <a:p>
            <a:pPr marL="0" indent="0" algn="ctr">
              <a:buNone/>
            </a:pPr>
            <a:r>
              <a:rPr lang="en-GB" dirty="0">
                <a:cs typeface="Arial" panose="020B0604020202020204" pitchFamily="34" charset="0"/>
              </a:rPr>
              <a:t>Oxford: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South West: </a:t>
            </a:r>
            <a:r>
              <a:rPr lang="en-GB" b="1" dirty="0">
                <a:cs typeface="Arial" panose="020B0604020202020204" pitchFamily="34" charset="0"/>
              </a:rPr>
              <a:t>James Withers </a:t>
            </a:r>
            <a:r>
              <a:rPr lang="en-GB" dirty="0">
                <a:solidFill>
                  <a:schemeClr val="tx2"/>
                </a:solidFill>
                <a:cs typeface="Arial" panose="020B0604020202020204" pitchFamily="34" charset="0"/>
              </a:rPr>
              <a:t>– </a:t>
            </a:r>
            <a:r>
              <a:rPr lang="en-GB" dirty="0">
                <a:solidFill>
                  <a:schemeClr val="tx2"/>
                </a:solidFill>
                <a:cs typeface="Arial" panose="020B0604020202020204" pitchFamily="34" charset="0"/>
                <a:hlinkClick r:id="rId12"/>
              </a:rPr>
              <a:t>james.withers@nhs.net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West Midlands: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endParaRPr lang="en-GB" dirty="0"/>
          </a:p>
        </p:txBody>
      </p:sp>
      <p:pic>
        <p:nvPicPr>
          <p:cNvPr id="7" name="Audio 6">
            <a:hlinkClick r:id="" action="ppaction://media"/>
            <a:extLst>
              <a:ext uri="{FF2B5EF4-FFF2-40B4-BE49-F238E27FC236}">
                <a16:creationId xmlns:a16="http://schemas.microsoft.com/office/drawing/2014/main" id="{369585F1-E818-E484-D2AF-E8EDB7EA1B03}"/>
              </a:ext>
            </a:extLst>
          </p:cNvPr>
          <p:cNvPicPr>
            <a:picLocks noChangeAspect="1"/>
          </p:cNvPicPr>
          <p:nvPr>
            <a:audioFile r:link="rId2"/>
            <p:extLst>
              <p:ext uri="{DAA4B4D4-6D71-4841-9C94-3DE7FCFB9230}">
                <p14:media xmlns:p14="http://schemas.microsoft.com/office/powerpoint/2010/main" r:embed="rId1"/>
              </p:ext>
            </p:extLst>
          </p:nvPr>
        </p:nvPicPr>
        <p:blipFill>
          <a:blip r:embed="rId13"/>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328120362"/>
      </p:ext>
    </p:extLst>
  </p:cSld>
  <p:clrMapOvr>
    <a:masterClrMapping/>
  </p:clrMapOvr>
  <mc:AlternateContent xmlns:mc="http://schemas.openxmlformats.org/markup-compatibility/2006" xmlns:p14="http://schemas.microsoft.com/office/powerpoint/2010/main">
    <mc:Choice Requires="p14">
      <p:transition spd="slow" p14:dur="2000" advTm="18785"/>
    </mc:Choice>
    <mc:Fallback xmlns="">
      <p:transition spd="slow" advTm="1878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F22B74-A99E-4896-9285-BE850AE74CE7}"/>
              </a:ext>
            </a:extLst>
          </p:cNvPr>
          <p:cNvSpPr>
            <a:spLocks noGrp="1"/>
          </p:cNvSpPr>
          <p:nvPr>
            <p:ph type="title"/>
          </p:nvPr>
        </p:nvSpPr>
        <p:spPr/>
        <p:txBody>
          <a:bodyPr/>
          <a:lstStyle/>
          <a:p>
            <a:r>
              <a:rPr lang="en-GB" dirty="0">
                <a:ea typeface="Calibri" panose="020F0502020204030204" pitchFamily="34" charset="0"/>
              </a:rPr>
              <a:t>The National Disease Registration Service (NDRS) </a:t>
            </a:r>
            <a:endParaRPr lang="en-GB" dirty="0"/>
          </a:p>
        </p:txBody>
      </p:sp>
      <p:sp>
        <p:nvSpPr>
          <p:cNvPr id="4" name="Date Placeholder 3">
            <a:extLst>
              <a:ext uri="{FF2B5EF4-FFF2-40B4-BE49-F238E27FC236}">
                <a16:creationId xmlns:a16="http://schemas.microsoft.com/office/drawing/2014/main" id="{A9FEDFC9-9FE1-410A-9CBE-F11871EACF51}"/>
              </a:ext>
            </a:extLst>
          </p:cNvPr>
          <p:cNvSpPr>
            <a:spLocks noGrp="1"/>
          </p:cNvSpPr>
          <p:nvPr>
            <p:ph type="dt" sz="half" idx="10"/>
          </p:nvPr>
        </p:nvSpPr>
        <p:spPr/>
        <p:txBody>
          <a:bodyPr/>
          <a:lstStyle/>
          <a:p>
            <a:fld id="{F0047545-05D9-4679-8C04-5ACF96FDFEB0}" type="datetime1">
              <a:rPr lang="en-GB" smtClean="0"/>
              <a:t>21/10/2024</a:t>
            </a:fld>
            <a:endParaRPr lang="en-GB" dirty="0"/>
          </a:p>
        </p:txBody>
      </p:sp>
      <p:sp>
        <p:nvSpPr>
          <p:cNvPr id="5" name="Footer Placeholder 4">
            <a:extLst>
              <a:ext uri="{FF2B5EF4-FFF2-40B4-BE49-F238E27FC236}">
                <a16:creationId xmlns:a16="http://schemas.microsoft.com/office/drawing/2014/main" id="{C816716B-EDCB-4D8E-BF44-4D46B9F0B232}"/>
              </a:ext>
            </a:extLst>
          </p:cNvPr>
          <p:cNvSpPr>
            <a:spLocks noGrp="1"/>
          </p:cNvSpPr>
          <p:nvPr>
            <p:ph type="ftr" sz="quarter" idx="11"/>
          </p:nvPr>
        </p:nvSpPr>
        <p:spPr/>
        <p:txBody>
          <a:bodyPr/>
          <a:lstStyle/>
          <a:p>
            <a:r>
              <a:rPr lang="en-GB" dirty="0"/>
              <a:t>© 2023 National Disease Registration Service (NDRS). All Rights Reserved</a:t>
            </a:r>
          </a:p>
        </p:txBody>
      </p:sp>
      <p:sp>
        <p:nvSpPr>
          <p:cNvPr id="6" name="Slide Number Placeholder 5">
            <a:extLst>
              <a:ext uri="{FF2B5EF4-FFF2-40B4-BE49-F238E27FC236}">
                <a16:creationId xmlns:a16="http://schemas.microsoft.com/office/drawing/2014/main" id="{5AE08C7C-9A23-4A69-93A5-90AE1D3C7BA4}"/>
              </a:ext>
            </a:extLst>
          </p:cNvPr>
          <p:cNvSpPr>
            <a:spLocks noGrp="1"/>
          </p:cNvSpPr>
          <p:nvPr>
            <p:ph type="sldNum" sz="quarter" idx="12"/>
          </p:nvPr>
        </p:nvSpPr>
        <p:spPr/>
        <p:txBody>
          <a:bodyPr/>
          <a:lstStyle/>
          <a:p>
            <a:fld id="{B33FDC71-8906-4088-9FB1-76CBC632085F}" type="slidenum">
              <a:rPr lang="en-GB" smtClean="0"/>
              <a:t>4</a:t>
            </a:fld>
            <a:endParaRPr lang="en-GB" dirty="0"/>
          </a:p>
        </p:txBody>
      </p:sp>
      <p:sp>
        <p:nvSpPr>
          <p:cNvPr id="10" name="TextBox 9">
            <a:extLst>
              <a:ext uri="{FF2B5EF4-FFF2-40B4-BE49-F238E27FC236}">
                <a16:creationId xmlns:a16="http://schemas.microsoft.com/office/drawing/2014/main" id="{2FDDFD22-81A1-01D6-C89F-E4D95DC4E90F}"/>
              </a:ext>
            </a:extLst>
          </p:cNvPr>
          <p:cNvSpPr txBox="1"/>
          <p:nvPr/>
        </p:nvSpPr>
        <p:spPr>
          <a:xfrm>
            <a:off x="697974" y="1959678"/>
            <a:ext cx="11139054" cy="3278205"/>
          </a:xfrm>
          <a:prstGeom prst="rect">
            <a:avLst/>
          </a:prstGeom>
          <a:noFill/>
        </p:spPr>
        <p:txBody>
          <a:bodyPr wrap="square">
            <a:spAutoFit/>
          </a:bodyPr>
          <a:lstStyle/>
          <a:p>
            <a:pPr lvl="0" algn="ctr">
              <a:lnSpc>
                <a:spcPct val="115000"/>
              </a:lnSpc>
              <a:spcBef>
                <a:spcPts val="1000"/>
              </a:spcBef>
              <a:spcAft>
                <a:spcPts val="1000"/>
              </a:spcAft>
            </a:pPr>
            <a:r>
              <a:rPr lang="en-GB" sz="2000" dirty="0">
                <a:solidFill>
                  <a:prstClr val="black"/>
                </a:solidFill>
                <a:ea typeface="Calibri" panose="020F0502020204030204" pitchFamily="34" charset="0"/>
                <a:cs typeface="Segoe UI Semibold" panose="020B0702040204020203" pitchFamily="34" charset="0"/>
              </a:rPr>
              <a:t>The National Disease Registration Service is part NHS England. Our purpose is to collect and quality-assure high-quality, timely data on a wide range of diseases and provide robust surveillance to monitor and detect changes in health and disease in the population. </a:t>
            </a:r>
          </a:p>
          <a:p>
            <a:pPr lvl="0">
              <a:lnSpc>
                <a:spcPct val="115000"/>
              </a:lnSpc>
              <a:spcBef>
                <a:spcPts val="1000"/>
              </a:spcBef>
              <a:spcAft>
                <a:spcPts val="1000"/>
              </a:spcAft>
            </a:pPr>
            <a:r>
              <a:rPr lang="en-GB" sz="2000" dirty="0">
                <a:solidFill>
                  <a:prstClr val="black"/>
                </a:solidFill>
                <a:ea typeface="Calibri" panose="020F0502020204030204" pitchFamily="34" charset="0"/>
                <a:cs typeface="Segoe UI Semibold" panose="020B0702040204020203" pitchFamily="34" charset="0"/>
              </a:rPr>
              <a:t>The service includes:</a:t>
            </a:r>
          </a:p>
          <a:p>
            <a:pPr lvl="0">
              <a:lnSpc>
                <a:spcPct val="115000"/>
              </a:lnSpc>
            </a:pPr>
            <a:r>
              <a:rPr lang="en-GB" sz="2000" dirty="0">
                <a:solidFill>
                  <a:prstClr val="black"/>
                </a:solidFill>
                <a:ea typeface="Calibri" panose="020F0502020204030204" pitchFamily="34" charset="0"/>
                <a:cs typeface="Segoe UI Semibold" panose="020B0702040204020203" pitchFamily="34" charset="0"/>
              </a:rPr>
              <a:t>The National Cancer Registration &amp; Analysis Service (NCRAS)</a:t>
            </a:r>
          </a:p>
          <a:p>
            <a:pPr lvl="0">
              <a:lnSpc>
                <a:spcPct val="115000"/>
              </a:lnSpc>
            </a:pPr>
            <a:r>
              <a:rPr lang="en-GB" sz="2000" dirty="0">
                <a:solidFill>
                  <a:prstClr val="black"/>
                </a:solidFill>
                <a:ea typeface="Calibri" panose="020F0502020204030204" pitchFamily="34" charset="0"/>
                <a:cs typeface="Segoe UI Semibold" panose="020B0702040204020203" pitchFamily="34" charset="0"/>
              </a:rPr>
              <a:t>The National Congenital Anomaly &amp; Rare Disease Registration Service (NCARDRS)</a:t>
            </a:r>
          </a:p>
          <a:p>
            <a:pPr lvl="0">
              <a:lnSpc>
                <a:spcPct val="115000"/>
              </a:lnSpc>
            </a:pPr>
            <a:r>
              <a:rPr lang="en-GB" sz="2000" dirty="0">
                <a:solidFill>
                  <a:prstClr val="black"/>
                </a:solidFill>
                <a:ea typeface="Calibri" panose="020F0502020204030204" pitchFamily="34" charset="0"/>
                <a:cs typeface="Segoe UI Semibold" panose="020B0702040204020203" pitchFamily="34" charset="0"/>
              </a:rPr>
              <a:t>The Retinoblastoma Register</a:t>
            </a:r>
          </a:p>
          <a:p>
            <a:pPr lvl="0">
              <a:lnSpc>
                <a:spcPct val="115000"/>
              </a:lnSpc>
            </a:pPr>
            <a:r>
              <a:rPr lang="en-GB" sz="2000" dirty="0">
                <a:solidFill>
                  <a:prstClr val="black"/>
                </a:solidFill>
                <a:ea typeface="Calibri" panose="020F0502020204030204" pitchFamily="34" charset="0"/>
                <a:cs typeface="Segoe UI Semibold" panose="020B0702040204020203" pitchFamily="34" charset="0"/>
              </a:rPr>
              <a:t>Supporting Genetic Requests</a:t>
            </a:r>
          </a:p>
        </p:txBody>
      </p:sp>
      <p:pic>
        <p:nvPicPr>
          <p:cNvPr id="12" name="Audio 11">
            <a:hlinkClick r:id="" action="ppaction://media"/>
            <a:extLst>
              <a:ext uri="{FF2B5EF4-FFF2-40B4-BE49-F238E27FC236}">
                <a16:creationId xmlns:a16="http://schemas.microsoft.com/office/drawing/2014/main" id="{13DA72EC-1141-11F0-8059-3D79404BC379}"/>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01869464"/>
      </p:ext>
    </p:extLst>
  </p:cSld>
  <p:clrMapOvr>
    <a:masterClrMapping/>
  </p:clrMapOvr>
  <mc:AlternateContent xmlns:mc="http://schemas.openxmlformats.org/markup-compatibility/2006" xmlns:p14="http://schemas.microsoft.com/office/powerpoint/2010/main">
    <mc:Choice Requires="p14">
      <p:transition spd="slow" p14:dur="2000" advTm="13495"/>
    </mc:Choice>
    <mc:Fallback xmlns="">
      <p:transition spd="slow" advTm="1349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2"/>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Data Feeds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endParaRPr lang="en-GB" dirty="0"/>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2023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5</a:t>
            </a:fld>
            <a:endParaRPr lang="en-GB" dirty="0"/>
          </a:p>
        </p:txBody>
      </p:sp>
      <p:sp>
        <p:nvSpPr>
          <p:cNvPr id="8" name="Content Placeholder 7">
            <a:extLst>
              <a:ext uri="{FF2B5EF4-FFF2-40B4-BE49-F238E27FC236}">
                <a16:creationId xmlns:a16="http://schemas.microsoft.com/office/drawing/2014/main" id="{FB396311-D28C-CB70-B07A-8C2A3B6E3EED}"/>
              </a:ext>
            </a:extLst>
          </p:cNvPr>
          <p:cNvSpPr>
            <a:spLocks noGrp="1"/>
          </p:cNvSpPr>
          <p:nvPr>
            <p:ph idx="1"/>
          </p:nvPr>
        </p:nvSpPr>
        <p:spPr/>
        <p:txBody>
          <a:bodyPr/>
          <a:lstStyle/>
          <a:p>
            <a:endParaRPr lang="en-GB" dirty="0"/>
          </a:p>
        </p:txBody>
      </p:sp>
      <p:grpSp>
        <p:nvGrpSpPr>
          <p:cNvPr id="12" name="Group 11">
            <a:extLst>
              <a:ext uri="{FF2B5EF4-FFF2-40B4-BE49-F238E27FC236}">
                <a16:creationId xmlns:a16="http://schemas.microsoft.com/office/drawing/2014/main" id="{2593DFE2-D017-0945-E7F6-87D92686D4A6}"/>
              </a:ext>
            </a:extLst>
          </p:cNvPr>
          <p:cNvGrpSpPr/>
          <p:nvPr/>
        </p:nvGrpSpPr>
        <p:grpSpPr>
          <a:xfrm>
            <a:off x="2205430" y="1202077"/>
            <a:ext cx="7570339" cy="5171254"/>
            <a:chOff x="1255732" y="1800823"/>
            <a:chExt cx="6675943" cy="4436489"/>
          </a:xfrm>
        </p:grpSpPr>
        <p:pic>
          <p:nvPicPr>
            <p:cNvPr id="13" name="Picture 12" descr="A close up of a map&#10;&#10;Description generated with high confidence">
              <a:extLst>
                <a:ext uri="{FF2B5EF4-FFF2-40B4-BE49-F238E27FC236}">
                  <a16:creationId xmlns:a16="http://schemas.microsoft.com/office/drawing/2014/main" id="{36CCB4F7-7820-DD9C-9D89-9FBCAD38C94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55732" y="1800823"/>
              <a:ext cx="6675943" cy="4436489"/>
            </a:xfrm>
            <a:prstGeom prst="rect">
              <a:avLst/>
            </a:prstGeom>
          </p:spPr>
        </p:pic>
        <p:sp>
          <p:nvSpPr>
            <p:cNvPr id="14" name="Rectangle 13">
              <a:extLst>
                <a:ext uri="{FF2B5EF4-FFF2-40B4-BE49-F238E27FC236}">
                  <a16:creationId xmlns:a16="http://schemas.microsoft.com/office/drawing/2014/main" id="{F2F3D724-A26B-9A6E-C319-9C4E755D3915}"/>
                </a:ext>
              </a:extLst>
            </p:cNvPr>
            <p:cNvSpPr/>
            <p:nvPr/>
          </p:nvSpPr>
          <p:spPr>
            <a:xfrm>
              <a:off x="1403648" y="3717032"/>
              <a:ext cx="648072" cy="14446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pic>
        <p:nvPicPr>
          <p:cNvPr id="19" name="Audio 18">
            <a:hlinkClick r:id="" action="ppaction://media"/>
            <a:extLst>
              <a:ext uri="{FF2B5EF4-FFF2-40B4-BE49-F238E27FC236}">
                <a16:creationId xmlns:a16="http://schemas.microsoft.com/office/drawing/2014/main" id="{412587EA-903D-62A6-8DB4-16EB1C1E7F5C}"/>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312583033"/>
      </p:ext>
    </p:extLst>
  </p:cSld>
  <p:clrMapOvr>
    <a:masterClrMapping/>
  </p:clrMapOvr>
  <mc:AlternateContent xmlns:mc="http://schemas.openxmlformats.org/markup-compatibility/2006" xmlns:p14="http://schemas.microsoft.com/office/powerpoint/2010/main">
    <mc:Choice Requires="p14">
      <p:transition spd="slow" p14:dur="2000" advTm="13919"/>
    </mc:Choice>
    <mc:Fallback xmlns="">
      <p:transition spd="slow" advTm="1391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9"/>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a:t>What the data is used for</a:t>
            </a:r>
          </a:p>
        </p:txBody>
      </p:sp>
      <p:sp>
        <p:nvSpPr>
          <p:cNvPr id="40" name="Content Placeholder 39">
            <a:extLst>
              <a:ext uri="{FF2B5EF4-FFF2-40B4-BE49-F238E27FC236}">
                <a16:creationId xmlns:a16="http://schemas.microsoft.com/office/drawing/2014/main" id="{831BF4B7-0A18-4AF4-AEB4-391756F42898}"/>
              </a:ext>
            </a:extLst>
          </p:cNvPr>
          <p:cNvSpPr txBox="1">
            <a:spLocks noGrp="1"/>
          </p:cNvSpPr>
          <p:nvPr>
            <p:ph idx="1"/>
          </p:nvPr>
        </p:nvSpPr>
        <p:spPr>
          <a:xfrm>
            <a:off x="838200" y="1435510"/>
            <a:ext cx="5486400" cy="4741453"/>
          </a:xfrm>
        </p:spPr>
        <p:txBody>
          <a:bodyPr>
            <a:normAutofit/>
          </a:bodyPr>
          <a:lstStyle/>
          <a:p>
            <a:r>
              <a:rPr lang="en-GB"/>
              <a:t>National Audits via NATCAN</a:t>
            </a:r>
          </a:p>
          <a:p>
            <a:r>
              <a:rPr lang="en-GB"/>
              <a:t>Research &amp; Campaigns – Be Clear on Cancer</a:t>
            </a:r>
          </a:p>
          <a:p>
            <a:pPr marL="0" indent="0">
              <a:buNone/>
            </a:pPr>
            <a:endParaRPr lang="en-GB"/>
          </a:p>
          <a:p>
            <a:r>
              <a:rPr lang="en-GB"/>
              <a:t>Charities</a:t>
            </a:r>
          </a:p>
          <a:p>
            <a:r>
              <a:rPr lang="en-GB"/>
              <a:t>Strategic Review</a:t>
            </a:r>
          </a:p>
          <a:p>
            <a:r>
              <a:rPr lang="en-GB"/>
              <a:t>International Comparison</a:t>
            </a:r>
          </a:p>
          <a:p>
            <a:r>
              <a:rPr lang="en-GB"/>
              <a:t>Clinical Services Quality Measures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pPr/>
              <a:t>21/10/2024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pPr/>
              <a:t>6</a:t>
            </a:fld>
            <a:endParaRPr lang="en-GB"/>
          </a:p>
        </p:txBody>
      </p:sp>
      <p:sp>
        <p:nvSpPr>
          <p:cNvPr id="41" name="TextBox 40">
            <a:extLst>
              <a:ext uri="{FF2B5EF4-FFF2-40B4-BE49-F238E27FC236}">
                <a16:creationId xmlns:a16="http://schemas.microsoft.com/office/drawing/2014/main" id="{48708469-B0C4-49B0-A74B-F09C3A8F578F}"/>
              </a:ext>
            </a:extLst>
          </p:cNvPr>
          <p:cNvSpPr txBox="1"/>
          <p:nvPr/>
        </p:nvSpPr>
        <p:spPr>
          <a:xfrm>
            <a:off x="6814456" y="1090205"/>
            <a:ext cx="5366657" cy="5786199"/>
          </a:xfrm>
          <a:prstGeom prst="rect">
            <a:avLst/>
          </a:prstGeom>
          <a:noFill/>
        </p:spPr>
        <p:txBody>
          <a:bodyPr wrap="square" rtlCol="0">
            <a:spAutoFit/>
          </a:bodyPr>
          <a:lstStyle/>
          <a:p>
            <a:pPr marL="285750" indent="-285750">
              <a:buFont typeface="Arial" panose="020B0604020202020204" pitchFamily="34" charset="0"/>
              <a:buChar char="•"/>
            </a:pPr>
            <a:r>
              <a:rPr lang="en-GB" sz="2200" err="1"/>
              <a:t>Cancerdata</a:t>
            </a:r>
            <a:endParaRPr lang="en-GB" sz="2200"/>
          </a:p>
          <a:p>
            <a:pPr marL="285750" indent="-285750">
              <a:buFont typeface="Arial" panose="020B0604020202020204" pitchFamily="34" charset="0"/>
              <a:buChar char="•"/>
            </a:pPr>
            <a:r>
              <a:rPr lang="en-GB" sz="2200">
                <a:solidFill>
                  <a:schemeClr val="tx2"/>
                </a:solidFill>
                <a:hlinkClick r:id="rId5">
                  <a:extLst>
                    <a:ext uri="{A12FA001-AC4F-418D-AE19-62706E023703}">
                      <ahyp:hlinkClr xmlns:ahyp="http://schemas.microsoft.com/office/drawing/2018/hyperlinkcolor" val="tx"/>
                    </a:ext>
                  </a:extLst>
                </a:hlinkClick>
              </a:rPr>
              <a:t>www.cancerdata.nhs.uk</a:t>
            </a:r>
            <a:r>
              <a:rPr lang="en-GB" sz="2200">
                <a:solidFill>
                  <a:schemeClr val="tx2"/>
                </a:solidFill>
              </a:rPr>
              <a:t> </a:t>
            </a:r>
          </a:p>
          <a:p>
            <a:pPr marL="285750" indent="-285750">
              <a:buFont typeface="Arial" panose="020B0604020202020204" pitchFamily="34" charset="0"/>
              <a:buChar char="•"/>
            </a:pPr>
            <a:endParaRPr lang="en-GB" sz="2200"/>
          </a:p>
          <a:p>
            <a:pPr marL="285750" indent="-285750">
              <a:buFont typeface="Arial" panose="020B0604020202020204" pitchFamily="34" charset="0"/>
              <a:buChar char="•"/>
            </a:pPr>
            <a:r>
              <a:rPr lang="en-GB" sz="2200"/>
              <a:t>Fingertips</a:t>
            </a:r>
          </a:p>
          <a:p>
            <a:pPr marL="285750" indent="-285750">
              <a:buFont typeface="Arial" panose="020B0604020202020204" pitchFamily="34" charset="0"/>
              <a:buChar char="•"/>
            </a:pPr>
            <a:r>
              <a:rPr lang="en-GB" sz="2200">
                <a:solidFill>
                  <a:schemeClr val="tx2"/>
                </a:solidFill>
                <a:hlinkClick r:id="rId6">
                  <a:extLst>
                    <a:ext uri="{A12FA001-AC4F-418D-AE19-62706E023703}">
                      <ahyp:hlinkClr xmlns:ahyp="http://schemas.microsoft.com/office/drawing/2018/hyperlinkcolor" val="tx"/>
                    </a:ext>
                  </a:extLst>
                </a:hlinkClick>
              </a:rPr>
              <a:t>https://fingertips.phe.org.uk</a:t>
            </a:r>
            <a:endParaRPr lang="en-GB" sz="2200">
              <a:solidFill>
                <a:schemeClr val="tx2"/>
              </a:solidFill>
            </a:endParaRPr>
          </a:p>
          <a:p>
            <a:pPr marL="285750" indent="-285750">
              <a:buFont typeface="Arial" panose="020B0604020202020204" pitchFamily="34" charset="0"/>
              <a:buChar char="•"/>
            </a:pPr>
            <a:endParaRPr lang="en-GB" sz="2200"/>
          </a:p>
          <a:p>
            <a:pPr marL="285750" indent="-285750">
              <a:buFont typeface="Arial" panose="020B0604020202020204" pitchFamily="34" charset="0"/>
              <a:buChar char="•"/>
            </a:pPr>
            <a:r>
              <a:rPr lang="en-GB" sz="2200" err="1"/>
              <a:t>CancerStats</a:t>
            </a:r>
            <a:r>
              <a:rPr lang="en-GB" sz="2200"/>
              <a:t> – HSCN only</a:t>
            </a:r>
          </a:p>
          <a:p>
            <a:pPr marL="285750" indent="-285750">
              <a:buFont typeface="Arial" panose="020B0604020202020204" pitchFamily="34" charset="0"/>
              <a:buChar char="•"/>
            </a:pPr>
            <a:r>
              <a:rPr lang="en-GB" sz="2200">
                <a:solidFill>
                  <a:schemeClr val="tx2"/>
                </a:solidFill>
                <a:hlinkClick r:id="rId7">
                  <a:extLst>
                    <a:ext uri="{A12FA001-AC4F-418D-AE19-62706E023703}">
                      <ahyp:hlinkClr xmlns:ahyp="http://schemas.microsoft.com/office/drawing/2018/hyperlinkcolor" val="tx"/>
                    </a:ext>
                  </a:extLst>
                </a:hlinkClick>
              </a:rPr>
              <a:t>https://cancerstats.ndrs.nhs.uk</a:t>
            </a:r>
            <a:endParaRPr lang="en-GB" sz="2200">
              <a:solidFill>
                <a:schemeClr val="tx2"/>
              </a:solidFill>
            </a:endParaRPr>
          </a:p>
          <a:p>
            <a:pPr marL="285750" indent="-285750">
              <a:buFont typeface="Arial" panose="020B0604020202020204" pitchFamily="34" charset="0"/>
              <a:buChar char="•"/>
            </a:pPr>
            <a:endParaRPr lang="en-GB" sz="2200">
              <a:solidFill>
                <a:schemeClr val="tx2"/>
              </a:solidFill>
            </a:endParaRPr>
          </a:p>
          <a:p>
            <a:pPr marL="285750" indent="-285750">
              <a:buFont typeface="Arial" panose="020B0604020202020204" pitchFamily="34" charset="0"/>
              <a:buChar char="•"/>
            </a:pPr>
            <a:r>
              <a:rPr lang="en-GB" sz="2200"/>
              <a:t>NDRS website</a:t>
            </a:r>
          </a:p>
          <a:p>
            <a:pPr marL="285750" indent="-285750">
              <a:buFont typeface="Arial" panose="020B0604020202020204" pitchFamily="34" charset="0"/>
              <a:buChar char="•"/>
            </a:pPr>
            <a:r>
              <a:rPr lang="en-GB" sz="2200">
                <a:solidFill>
                  <a:schemeClr val="tx2"/>
                </a:solidFill>
                <a:hlinkClick r:id="rId8"/>
              </a:rPr>
              <a:t>https://digital.nhs.uk/ndrs</a:t>
            </a:r>
            <a:r>
              <a:rPr lang="en-GB" sz="2200">
                <a:solidFill>
                  <a:schemeClr val="tx2"/>
                </a:solidFill>
              </a:rPr>
              <a:t> </a:t>
            </a:r>
          </a:p>
          <a:p>
            <a:pPr marL="285750" indent="-285750">
              <a:buFont typeface="Arial" panose="020B0604020202020204" pitchFamily="34" charset="0"/>
              <a:buChar char="•"/>
            </a:pPr>
            <a:endParaRPr lang="en-GB" sz="2200">
              <a:solidFill>
                <a:srgbClr val="0000FF"/>
              </a:solidFill>
            </a:endParaRPr>
          </a:p>
          <a:p>
            <a:pPr marL="285750" indent="-285750">
              <a:buFont typeface="Arial" panose="020B0604020202020204" pitchFamily="34" charset="0"/>
              <a:buChar char="•"/>
            </a:pPr>
            <a:r>
              <a:rPr lang="en-GB" sz="2200"/>
              <a:t>Predict tools</a:t>
            </a:r>
          </a:p>
          <a:p>
            <a:pPr marL="285750" indent="-285750">
              <a:buFont typeface="Arial" panose="020B0604020202020204" pitchFamily="34" charset="0"/>
              <a:buChar char="•"/>
            </a:pPr>
            <a:r>
              <a:rPr lang="en-GB" sz="2200">
                <a:solidFill>
                  <a:schemeClr val="tx2"/>
                </a:solidFill>
                <a:hlinkClick r:id="rId9">
                  <a:extLst>
                    <a:ext uri="{A12FA001-AC4F-418D-AE19-62706E023703}">
                      <ahyp:hlinkClr xmlns:ahyp="http://schemas.microsoft.com/office/drawing/2018/hyperlinkcolor" val="tx"/>
                    </a:ext>
                  </a:extLst>
                </a:hlinkClick>
              </a:rPr>
              <a:t>https://breast.predict.nhs.uk/</a:t>
            </a:r>
            <a:r>
              <a:rPr lang="en-GB" sz="2200">
                <a:solidFill>
                  <a:schemeClr val="tx2"/>
                </a:solidFill>
              </a:rPr>
              <a:t> </a:t>
            </a:r>
          </a:p>
          <a:p>
            <a:pPr marL="285750" indent="-285750">
              <a:buFont typeface="Arial" panose="020B0604020202020204" pitchFamily="34" charset="0"/>
              <a:buChar char="•"/>
            </a:pPr>
            <a:r>
              <a:rPr lang="en-GB" sz="2200">
                <a:solidFill>
                  <a:schemeClr val="tx2"/>
                </a:solidFill>
                <a:hlinkClick r:id="rId10">
                  <a:extLst>
                    <a:ext uri="{A12FA001-AC4F-418D-AE19-62706E023703}">
                      <ahyp:hlinkClr xmlns:ahyp="http://schemas.microsoft.com/office/drawing/2018/hyperlinkcolor" val="tx"/>
                    </a:ext>
                  </a:extLst>
                </a:hlinkClick>
              </a:rPr>
              <a:t>https://prostate.predict.nhs.uk/</a:t>
            </a:r>
            <a:r>
              <a:rPr lang="en-GB" sz="2200">
                <a:solidFill>
                  <a:schemeClr val="tx2"/>
                </a:solidFill>
              </a:rPr>
              <a:t> </a:t>
            </a:r>
          </a:p>
          <a:p>
            <a:pPr marL="285750" indent="-285750">
              <a:buFont typeface="Arial" panose="020B0604020202020204" pitchFamily="34" charset="0"/>
              <a:buChar char="•"/>
            </a:pPr>
            <a:endParaRPr lang="en-GB" sz="2200" b="1">
              <a:solidFill>
                <a:schemeClr val="tx2"/>
              </a:solidFill>
            </a:endParaRPr>
          </a:p>
          <a:p>
            <a:pPr marL="742950" lvl="1" indent="-285750">
              <a:buFont typeface="Arial" panose="020B0604020202020204" pitchFamily="34" charset="0"/>
              <a:buChar char="•"/>
            </a:pPr>
            <a:endParaRPr lang="en-GB"/>
          </a:p>
        </p:txBody>
      </p:sp>
      <p:pic>
        <p:nvPicPr>
          <p:cNvPr id="10" name="Audio 9">
            <a:hlinkClick r:id="" action="ppaction://media"/>
            <a:extLst>
              <a:ext uri="{FF2B5EF4-FFF2-40B4-BE49-F238E27FC236}">
                <a16:creationId xmlns:a16="http://schemas.microsoft.com/office/drawing/2014/main" id="{AFF2D4C6-444F-F22A-AC59-56BD08F03162}"/>
              </a:ext>
            </a:extLst>
          </p:cNvPr>
          <p:cNvPicPr>
            <a:picLocks noChangeAspect="1"/>
          </p:cNvPicPr>
          <p:nvPr>
            <a:audioFile r:link="rId2"/>
            <p:extLst>
              <p:ext uri="{DAA4B4D4-6D71-4841-9C94-3DE7FCFB9230}">
                <p14:media xmlns:p14="http://schemas.microsoft.com/office/powerpoint/2010/main" r:embed="rId1"/>
              </p:ext>
            </p:extLst>
          </p:nvPr>
        </p:nvPicPr>
        <p:blipFill>
          <a:blip r:embed="rId11"/>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433477922"/>
      </p:ext>
    </p:extLst>
  </p:cSld>
  <p:clrMapOvr>
    <a:masterClrMapping/>
  </p:clrMapOvr>
  <mc:AlternateContent xmlns:mc="http://schemas.openxmlformats.org/markup-compatibility/2006" xmlns:p14="http://schemas.microsoft.com/office/powerpoint/2010/main">
    <mc:Choice Requires="p14">
      <p:transition spd="slow" p14:dur="2000" advTm="14245"/>
    </mc:Choice>
    <mc:Fallback xmlns="">
      <p:transition spd="slow" advTm="1424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Partner Organisations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endParaRPr lang="en-GB" dirty="0"/>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2023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7</a:t>
            </a:fld>
            <a:endParaRPr lang="en-GB" dirty="0"/>
          </a:p>
        </p:txBody>
      </p:sp>
      <p:pic>
        <p:nvPicPr>
          <p:cNvPr id="10" name="Picture 14">
            <a:extLst>
              <a:ext uri="{FF2B5EF4-FFF2-40B4-BE49-F238E27FC236}">
                <a16:creationId xmlns:a16="http://schemas.microsoft.com/office/drawing/2014/main" id="{DCDDB614-AD34-4510-AA9A-4A076C0078D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28167" y="1760075"/>
            <a:ext cx="1221673" cy="9618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14" descr="http://www.cancerresearchuk.org/cr_weblayout/images/CRUK_Fragments/cruk_c_logo.png">
            <a:hlinkClick r:id="rId6"/>
            <a:extLst>
              <a:ext uri="{FF2B5EF4-FFF2-40B4-BE49-F238E27FC236}">
                <a16:creationId xmlns:a16="http://schemas.microsoft.com/office/drawing/2014/main" id="{1D596808-D18A-446A-836B-D7AFD50912F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29242" y="2802966"/>
            <a:ext cx="1412581" cy="449599"/>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a:extLst>
              <a:ext uri="{FF2B5EF4-FFF2-40B4-BE49-F238E27FC236}">
                <a16:creationId xmlns:a16="http://schemas.microsoft.com/office/drawing/2014/main" id="{178AB877-F88D-417F-B9C1-C6D4295ADA6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361576" y="4259258"/>
            <a:ext cx="1064316" cy="4776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2">
            <a:extLst>
              <a:ext uri="{FF2B5EF4-FFF2-40B4-BE49-F238E27FC236}">
                <a16:creationId xmlns:a16="http://schemas.microsoft.com/office/drawing/2014/main" id="{A3DFA187-83E4-4DF5-97C5-8B6CDDEE9A8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785820" y="5139150"/>
            <a:ext cx="1361171" cy="4436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Picture 5">
            <a:extLst>
              <a:ext uri="{FF2B5EF4-FFF2-40B4-BE49-F238E27FC236}">
                <a16:creationId xmlns:a16="http://schemas.microsoft.com/office/drawing/2014/main" id="{FDBBEB76-F668-48F9-B5CC-CFAB88621847}"/>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238857" y="3591513"/>
            <a:ext cx="1542692" cy="351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 name="Picture 7" descr="https://healthdatainsight.org.uk/wp/wp-content/uploads/2015/09/HDI_Logo_550.jpg">
            <a:extLst>
              <a:ext uri="{FF2B5EF4-FFF2-40B4-BE49-F238E27FC236}">
                <a16:creationId xmlns:a16="http://schemas.microsoft.com/office/drawing/2014/main" id="{9F4B622C-D73C-4C50-BC30-705852E010A8}"/>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4685874" y="3293918"/>
            <a:ext cx="850941" cy="495775"/>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8">
            <a:extLst>
              <a:ext uri="{FF2B5EF4-FFF2-40B4-BE49-F238E27FC236}">
                <a16:creationId xmlns:a16="http://schemas.microsoft.com/office/drawing/2014/main" id="{29CA0187-22DE-47D3-A7CE-1C423F2C5214}"/>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747491" y="3554026"/>
            <a:ext cx="1395963" cy="414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9">
            <a:extLst>
              <a:ext uri="{FF2B5EF4-FFF2-40B4-BE49-F238E27FC236}">
                <a16:creationId xmlns:a16="http://schemas.microsoft.com/office/drawing/2014/main" id="{D3932D43-B6DA-4BA0-98CA-1B4309EF3B9F}"/>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149304" y="1278493"/>
            <a:ext cx="1905230" cy="6161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 name="Picture 17">
            <a:extLst>
              <a:ext uri="{FF2B5EF4-FFF2-40B4-BE49-F238E27FC236}">
                <a16:creationId xmlns:a16="http://schemas.microsoft.com/office/drawing/2014/main" id="{22A5FB25-6401-4E71-A6E8-EC08A5150518}"/>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5483928" y="2234497"/>
            <a:ext cx="960046" cy="351050"/>
          </a:xfrm>
          <a:prstGeom prst="rect">
            <a:avLst/>
          </a:prstGeom>
        </p:spPr>
      </p:pic>
      <p:pic>
        <p:nvPicPr>
          <p:cNvPr id="19" name="Picture 12">
            <a:extLst>
              <a:ext uri="{FF2B5EF4-FFF2-40B4-BE49-F238E27FC236}">
                <a16:creationId xmlns:a16="http://schemas.microsoft.com/office/drawing/2014/main" id="{33025492-6602-412D-99B8-CE514E8E813E}"/>
              </a:ext>
            </a:extLst>
          </p:cNvPr>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5980811" y="2924473"/>
            <a:ext cx="1901266" cy="3162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 name="Picture 13">
            <a:extLst>
              <a:ext uri="{FF2B5EF4-FFF2-40B4-BE49-F238E27FC236}">
                <a16:creationId xmlns:a16="http://schemas.microsoft.com/office/drawing/2014/main" id="{BAD4A692-79A6-4052-A881-E8DA9C5DA884}"/>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685874" y="5148266"/>
            <a:ext cx="982033" cy="6667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 name="Picture 2" descr="Image result for girft logo">
            <a:extLst>
              <a:ext uri="{FF2B5EF4-FFF2-40B4-BE49-F238E27FC236}">
                <a16:creationId xmlns:a16="http://schemas.microsoft.com/office/drawing/2014/main" id="{EA919AEA-2947-4A41-B735-1D9943F6CB7C}"/>
              </a:ext>
            </a:extLst>
          </p:cNvPr>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6232489" y="5157387"/>
            <a:ext cx="1395536" cy="350117"/>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4" descr="Image result for nhs improvement logo">
            <a:extLst>
              <a:ext uri="{FF2B5EF4-FFF2-40B4-BE49-F238E27FC236}">
                <a16:creationId xmlns:a16="http://schemas.microsoft.com/office/drawing/2014/main" id="{817AA5BC-AAAC-4874-85CC-3A7AC67635E5}"/>
              </a:ext>
            </a:extLst>
          </p:cNvPr>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3502606" y="4276806"/>
            <a:ext cx="1123508" cy="561755"/>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6" descr="Image result for ammf charity">
            <a:extLst>
              <a:ext uri="{FF2B5EF4-FFF2-40B4-BE49-F238E27FC236}">
                <a16:creationId xmlns:a16="http://schemas.microsoft.com/office/drawing/2014/main" id="{4D8AC45A-6BA3-4D3E-B6A6-14847D85C561}"/>
              </a:ext>
            </a:extLst>
          </p:cNvPr>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1195530" y="3373252"/>
            <a:ext cx="1322262" cy="409901"/>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Image result for university of leicester">
            <a:extLst>
              <a:ext uri="{FF2B5EF4-FFF2-40B4-BE49-F238E27FC236}">
                <a16:creationId xmlns:a16="http://schemas.microsoft.com/office/drawing/2014/main" id="{6D340B86-A0D3-4BCF-B58A-B1847AAAB7A1}"/>
              </a:ext>
            </a:extLst>
          </p:cNvPr>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7408382" y="4166802"/>
            <a:ext cx="1427029" cy="382444"/>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2" descr="Image result for target ovarian">
            <a:extLst>
              <a:ext uri="{FF2B5EF4-FFF2-40B4-BE49-F238E27FC236}">
                <a16:creationId xmlns:a16="http://schemas.microsoft.com/office/drawing/2014/main" id="{96B709D8-987A-401D-9574-7A6AE25CAA0C}"/>
              </a:ext>
            </a:extLst>
          </p:cNvPr>
          <p:cNvPicPr>
            <a:picLocks noChangeAspect="1" noChangeArrowheads="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2103790" y="2267859"/>
            <a:ext cx="615953" cy="9855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4" descr="Image result for ovarian cancer action">
            <a:extLst>
              <a:ext uri="{FF2B5EF4-FFF2-40B4-BE49-F238E27FC236}">
                <a16:creationId xmlns:a16="http://schemas.microsoft.com/office/drawing/2014/main" id="{A53D08D5-23CC-43A3-8EE3-6293269297D8}"/>
              </a:ext>
            </a:extLst>
          </p:cNvPr>
          <p:cNvPicPr>
            <a:picLocks noChangeAspect="1" noChangeArrowheads="1"/>
          </p:cNvPicPr>
          <p:nvPr/>
        </p:nvPicPr>
        <p:blipFill>
          <a:blip r:embed="rId22" cstate="print">
            <a:extLst>
              <a:ext uri="{28A0092B-C50C-407E-A947-70E740481C1C}">
                <a14:useLocalDpi xmlns:a14="http://schemas.microsoft.com/office/drawing/2010/main" val="0"/>
              </a:ext>
            </a:extLst>
          </a:blip>
          <a:srcRect/>
          <a:stretch>
            <a:fillRect/>
          </a:stretch>
        </p:blipFill>
        <p:spPr bwMode="auto">
          <a:xfrm>
            <a:off x="1585551" y="1509885"/>
            <a:ext cx="1289411" cy="355947"/>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6" descr="Image result for BRITISH GYNAECOLOGICAL CANCER SOCIETY">
            <a:extLst>
              <a:ext uri="{FF2B5EF4-FFF2-40B4-BE49-F238E27FC236}">
                <a16:creationId xmlns:a16="http://schemas.microsoft.com/office/drawing/2014/main" id="{1693FB35-DD82-4E92-82A6-87CAADEB641C}"/>
              </a:ext>
            </a:extLst>
          </p:cNvPr>
          <p:cNvPicPr>
            <a:picLocks noChangeAspect="1" noChangeArrowheads="1"/>
          </p:cNvPicPr>
          <p:nvPr/>
        </p:nvPicPr>
        <p:blipFill>
          <a:blip r:embed="rId23" cstate="print">
            <a:extLst>
              <a:ext uri="{28A0092B-C50C-407E-A947-70E740481C1C}">
                <a14:useLocalDpi xmlns:a14="http://schemas.microsoft.com/office/drawing/2010/main" val="0"/>
              </a:ext>
            </a:extLst>
          </a:blip>
          <a:srcRect/>
          <a:stretch>
            <a:fillRect/>
          </a:stretch>
        </p:blipFill>
        <p:spPr bwMode="auto">
          <a:xfrm>
            <a:off x="6686762" y="1350496"/>
            <a:ext cx="710799" cy="771455"/>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27">
            <a:extLst>
              <a:ext uri="{FF2B5EF4-FFF2-40B4-BE49-F238E27FC236}">
                <a16:creationId xmlns:a16="http://schemas.microsoft.com/office/drawing/2014/main" id="{7B93F96B-65CB-4C84-945E-2C3F167BB25C}"/>
              </a:ext>
            </a:extLst>
          </p:cNvPr>
          <p:cNvPicPr>
            <a:picLocks noChangeAspect="1"/>
          </p:cNvPicPr>
          <p:nvPr/>
        </p:nvPicPr>
        <p:blipFill>
          <a:blip r:embed="rId24"/>
          <a:stretch>
            <a:fillRect/>
          </a:stretch>
        </p:blipFill>
        <p:spPr>
          <a:xfrm>
            <a:off x="8621161" y="1640728"/>
            <a:ext cx="1265663" cy="713693"/>
          </a:xfrm>
          <a:prstGeom prst="rect">
            <a:avLst/>
          </a:prstGeom>
        </p:spPr>
      </p:pic>
      <p:pic>
        <p:nvPicPr>
          <p:cNvPr id="29" name="Picture 2" descr="Image result for royal college of surgeons">
            <a:extLst>
              <a:ext uri="{FF2B5EF4-FFF2-40B4-BE49-F238E27FC236}">
                <a16:creationId xmlns:a16="http://schemas.microsoft.com/office/drawing/2014/main" id="{CF99D48B-B6F1-4D70-9553-A416FA767019}"/>
              </a:ext>
            </a:extLst>
          </p:cNvPr>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1592434" y="4166048"/>
            <a:ext cx="1519032" cy="645069"/>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4" descr="Image result for cancer 52">
            <a:extLst>
              <a:ext uri="{FF2B5EF4-FFF2-40B4-BE49-F238E27FC236}">
                <a16:creationId xmlns:a16="http://schemas.microsoft.com/office/drawing/2014/main" id="{0F48AE8E-94D8-481C-992D-62C48DE02302}"/>
              </a:ext>
            </a:extLst>
          </p:cNvPr>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8621161" y="2931677"/>
            <a:ext cx="1706332" cy="713132"/>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2" descr="Image result for use my data">
            <a:extLst>
              <a:ext uri="{FF2B5EF4-FFF2-40B4-BE49-F238E27FC236}">
                <a16:creationId xmlns:a16="http://schemas.microsoft.com/office/drawing/2014/main" id="{1F3A4E2C-3C5F-4F05-912A-F126288BB2A8}"/>
              </a:ext>
            </a:extLst>
          </p:cNvPr>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7951516" y="4843277"/>
            <a:ext cx="2569955" cy="641072"/>
          </a:xfrm>
          <a:prstGeom prst="rect">
            <a:avLst/>
          </a:prstGeom>
          <a:noFill/>
          <a:extLst>
            <a:ext uri="{909E8E84-426E-40DD-AFC4-6F175D3DCCD1}">
              <a14:hiddenFill xmlns:a14="http://schemas.microsoft.com/office/drawing/2010/main">
                <a:solidFill>
                  <a:srgbClr val="FFFFFF"/>
                </a:solidFill>
              </a14:hiddenFill>
            </a:ext>
          </a:extLst>
        </p:spPr>
      </p:pic>
      <p:pic>
        <p:nvPicPr>
          <p:cNvPr id="3" name="Google Shape;690;p76">
            <a:extLst>
              <a:ext uri="{FF2B5EF4-FFF2-40B4-BE49-F238E27FC236}">
                <a16:creationId xmlns:a16="http://schemas.microsoft.com/office/drawing/2014/main" id="{F8C16A92-AB73-9AF9-C85B-B1D1A345544F}"/>
              </a:ext>
            </a:extLst>
          </p:cNvPr>
          <p:cNvPicPr preferRelativeResize="0"/>
          <p:nvPr/>
        </p:nvPicPr>
        <p:blipFill rotWithShape="1">
          <a:blip r:embed="rId28">
            <a:alphaModFix/>
          </a:blip>
          <a:srcRect/>
          <a:stretch/>
        </p:blipFill>
        <p:spPr>
          <a:xfrm>
            <a:off x="484867" y="2506692"/>
            <a:ext cx="1402989" cy="570825"/>
          </a:xfrm>
          <a:prstGeom prst="rect">
            <a:avLst/>
          </a:prstGeom>
          <a:noFill/>
          <a:ln>
            <a:noFill/>
          </a:ln>
        </p:spPr>
      </p:pic>
      <p:pic>
        <p:nvPicPr>
          <p:cNvPr id="7" name="Google Shape;694;p76" descr="data:image/png;base64,iVBORw0KGgoAAAANSUhEUgAAAYYAAACBCAMAAADzLO3bAAAA7VBMVEX///8AP3IAPXEAMGrGDDAANGwAOm8AOG4ANm0AMmsAL2kALWgqWYQAOW+drL5rgp8AKmfv9Ph0jKje5uzY3+ZNcJSuuMfM1uA3YYpUdZgAJmW1xdOru8tohqSSp70fTHqGnbTFACnD0d1ffp7BAADt7/LEACDDABylt8j78fPDABcAI2QAR3nCAA79+PmInbTimKP34eXsusLwydAAFF4AHWHmpa/aeIbz1NnIDDXMLEg1XYY/aI/gjZrQSF3TXG3Ya3zPQFjhk5/KIEDuwcnbdIXRUmTcf4zVZHPpr7jORln12+CCkqkAAFlxkq7OAqYbAAAgAElEQVR4nO1dCVvbuLq2ZbzFSbBjp07i7MFJAJOwtJQl0FJaKAfO/P+fc7Vb3hKznJ65c/I980yJLcuSXunbJUtSr/rx5EqUHOHiIJBS1GC3Juk7/9/JK+50AbV1TflQUjU5hkEHnLTISb161yB39ObHDcDfgzyTdtr6VPKJtrGqfyi9GAIMmhyT2ki9etcgN2r/ABi87stQ+KUC0jWzNAxK72Mb5NsFMADFT5b8Z8Dg+PVGy7QVS2CtHwbDYt0z+5AKCxTCIGutZMl/BAxOZJsG6qb+MTAs9sXLj7fn6FrOYC9Ov10eHY3uvp7uZ29K62CQrX6i5D8DhgEd8Q+CQfr1KAz68cHB+cnXq2dhWTyf3zze3Hy9OhjtQBqNDi6/XuRUuAYGUHPFklsYYsIwLM7OFtL+6JhfXdyOdq6uprN96Red8/u3e5c7R0cHUwwCBmJ2NPt1kqlwDQyy3hZLbmGICcNw8mvvdl96eJAuyLCePEzJSD98Ozon5R5GF/v7z8cPI4LDaHpwe35ycpJlTOtgkG1Rj97CEBNlSqdHj4v7B+nrDfz798MOm/Kj0fR4H0Nz8JuUPzl+uByN7r/dPJOfZzffvx6La2ItDEA0HrYwxMRkw+/7b7Obp71T+Oe3AzT+DIi7+xHC5v6OP4IUJfzvxePVbG/vCArs87jCtTDI6ktcch0Mruu5bvbym8n1EblpCzJBDqTiu6GHavDSJV4PQwi7FqYvEhhOnh7gwN8f/UKXFr9Ho9PjI74g7tCgH+89iY+dnB0/7Oxd/r45f3o6/z09OIOXyJpYDwOwY+OhCAZ3PqlGUS2Kqu15DIXjc3Iy14Ru0SueMFIBrM+wLEuVB+1u3kg7436vdT2AdN38K8iB3x9eR3oF1lAbtOr8fgjfM2YwaE2PQC2tgcGrN6uRrMOuTboJKDAMx3t7e3D6j66IXnQ6nf6Ubi4pDrNTfPH33u+fz3AdnJyd3jxcziAEx89Mjfp68Ov59uD211khDID9oVU3wOBNgIl8IDJyc5hgwipzaqZKqMP13qBDrtjDeMDs1JWwESnIa4IbAXQlSmrN6JFJZJq6pmGXS82wQDNlZ3orVdUA6QbQzFqDjmBwqKpGPMMM/OJGMQzjpm5qqCW4a1FDAALB8Hz1dLL4NdoZPcKlcP/tarozuj/bZ9L4gKqlp1d7R9MZ5EI7tzdPZwmL4nh6P3vYJ0ZfLgwg4oBY9XUwOA1VT6weo8bKNzXmneLlG9QrJRiGQxVdkM0x/V0HKpATNZpVYaXAtdeEqCeXrJ40aYdKalGrNaJpBBYQn8RNMQphCNtmoh6gyrHCgmDAnP6EwCD9QOtiZ3SEpPPVHtSYppzxLy5+wgUhIakASVCS7kbTb+zvXBj03oo3wWZsIQcGb6DKKQIW9UXNTXZlwGqo0kqBzCfWtUZGhGGngHSFsqYJs31cS4OAoRJmRs/K3u/MMQyVzB25EIaxbKRfBOylCAOii98QBiyGzy6RQDi/Gs3g+D9Np7ODeOYvLk7Pv9/BNYHo8tv5KdRiT04hCne8TC4MxhBeZpCwLmZh8I2MMIFEcfDYMgEmHUaXF+HuKpd0lRoo4cDIqU/WAG+hfxiPjTi1K1yVWFrx/bhAJ3glDEHOfIA4MA7JYDhDIvngZPH9O0Th8tvR08nd/c4VZEznT0j07p89nX+/mh4dzKaj2IA72sN0cPA9njz5MPwl9fiIdIICGNwaa6pmKorCH7AJX2LCUDZp48d8GNQhreITuWTiVzjXMYMDuhFPe50xsdAU3lipKDHb0Cnn8mxSAqiKWAAYzqtg8BkKUDopSswGD4MkDNIj4j830iPmSSffd/YXiys44kcL6en2/ig5/ozOn24eHx/PTzfaDRCGkItpoBXAUK2xcb7uQh1kadRYn3GNQ8awNGqMNzgH01ZsVuGBByZmUj3GxuCFQW/Zk3l5a06KTxjUZhMpSG5QZReYW35CkVRfkILmdq9pHQYctuCLacaSB5iIOr08GEImG0GlF3h+MKkwVGQnCcPiDo7y9ER6gqthCoXECVaedo5OpJtZevgpXUo5VASDVFdYg2kX0zAsFdYfOkh8Nhu7ePKnhcN1rIhFRDhQLZ6oYwHng1pEJHaf1xDh3+4haxEXlm36Sq3qiD1Q56zAC8YB6JYrhcF4HMQK6xiTlwdDj4IHDLrIfDYpzWUSBul5B0uHBUID2QjPjw/wT2gR/Jiuh2E/4VgqkA3wV4vrTZaXA4NLl7+scJXS4Y3FVTLeDEz8vBvF7JYKB5+Ms4prGLD3aVymB4wJWXjcl/SnybU3ybEoEyKvHCsU+LiDbVNVwKA5pMBXS5hvPqu0wpW0MWuJ6SRhkH4i5Uh6gnN/hPSep0ckqw/OpbODxOCPpsy9N0IWxf7xznfp4ubxbCMM45gRX+fA8KKyeRj3p0u5r4rnDJupdNjGfHlx4UD5loVA6XLZqsQGGXuJjhfkahBpSsVUB4JN16RttvAC+pSFwW33x4JVWcaKZrzPEAKQjNtV5ikYpLOrvVPpF9ZXf59/hYM9fTy/+i1J30cCBpcPN+ff6PoY/Xr8Bq2Lu98H0z2mvxbDIEhpPI4pGBjDUAX7yqFFiGHQZUVIl4eCGkSFA1WLDeFv+EtwoIR0RVGu5LiQUdcbokW3VEWo+2xupCy6V8HgsnbbgsUS0FlCBB2H4eJ4H87sC+mBelDRP7OfEjIqLriDaXZF3HiPDAcsttH/psxLvgaGkHMRAMI0DKxZsiVaV4yR2YgFhFzdwIwbjzO7goUDU1dRl1wuGSzRO7FraDXdMK3PRe6juirOBqYMgaib8QOVhqFuskqEB0NaBlgchgUa24d7rPt/i/XR0exUevzx+MBkw+zqaQElASy8yChNRJ4UwUB5RiyljUkahgab25o4QLts6WJezs011aOiATDWjIUD5WGY8c/Zu7gWhWkerdq94TxIWNK4raHrBUG/PqHqGVlDnPEBRW6+zL0MFmVgaNNma828B7GXDVvRd6OHM+lmD3stjqfUvTr69nvvq/S0xyTB9P4crozz+yNkVv8ScSDlD35shEFqMZUUQM0+CQMbYjmaBzFNmKaChQPXdJQ5UsXRYC3pesFvoPy2k4BV5EmoTemBhBSOh+1r2bShXWCyFhI+HrKfaBThIopWjXHC9VcCBl5EWwk9m7OrSpfCcPbj62x6/p2w95OjnUciH06kCyh3H8mATy9/oNuPKAR6AO8c4eGfTg+OppdXd5dowRAf7FoY/FjTH6Rg6PDumhVO3JtDBsVnjAtpsFgcVwLKvdFMY+oqFiRcNJhzaS05QTuy1JqW8A8RHVsS1AI6fTTDkkU3bQkYwlhxVuKucX1FrUtx2Adqqwc/cR3f4aL4MR3NnlBg4fn4X8j1OiMgSCcEEjjvz3dG9w+PN+c/T1Caxv7XKfFIFcHAnCexxaUuG7oAQxjDkEfUYmMzHAkHrNJ0nDGBBgkHn3AQIly5HLKYly+f5tVKjleJw+DleJQ0a8ChLQFD7MfJJTzDiGz4eXMFh/eemsMn0tne3Sk06O7voagezQ4eIDu6QCxr/w6ZcqNbCQd/xN5A4w/JlpOLtashtgQg82FsHcPgrm9rjcDAFhBQ3RD1HymS1ASr+Exd7eD38xfZGTEgUNisCG4soOnc/0ZhkLqdHJA0i0XVS8AwziIpks5guLgnFjPURq9uHx7uRudIP1ogtRTlXzyh8V7c7KGY0ALzqINkJsDP24dfEMbR/feHq/18GLhKOI+VfdY9DIPHYQBaDunEmOBeHKXroT9RMK/KhQPhQ1Qf4fV18lUcgoIcK71GpRM1J0s2rAwGKajl+QfVVWkYurzLuV1T2xSG29nNTygOpkQDhXSH4nFXSArc0sDC84V0jiOkp0g5HT2Ifdm//3r8dAtN8NvLr4sCphRr5i0t1aHUagCDVh6R2ecw74Pe6BPRwBX9WpuKUyqS49WwBoYBl8Cq2Qgwx2cyhcMgOb2OmvX8KsuyMHCJlt+16wmD4RllXtzzeBs3HGY/6EBf7u3tHEOm9XSHHYCXe//6Gb/05JkIjSO8RjbBwFyWKRi4bNDTqa4JYiCC1YqIBr7mQZUKa+KnEGRDkeUFJRX3/dlDJnWzMMDG9auH6eAQIN7y18gGNfaZpAlrSmhGH51JZ9iHRzNgdqhPA9HTyf7pFQRghlPFRovF6flZsprHveeLnZ1naTMMgpQWYeBMRN8tbKsUW0IkOED8HhRAEJF/LFKSr7pKYXI7X1vUMY4pDwYJBch70aElYqEQZ3oJTYnNMGMpFRGzov91tZDOj2az2fQEBYBmVzOojgq8Z/H9CEJwezXbOTjOqeb2K/zf2flJCRikdBSK2g1cuS5sqySKkLhfSTbHveBM00y8W3KbL58CqvpzOWUKRVr5MODujOsTjYdvDDxwr7Eb9OKNHAyGU5QOsPh5CpnN3XR6fyyd/bq7+/bMy92Nzn7swSVwNrvNq+aRR0o3wxCklCICA3O6CQHNPJJFDAn/4UYd6TnVJfm60RKdn9uGWbHswy9h7F1jbnJM3OrLwkBanxzU11jRooMwRdyndMa1n8V+Nhdvfw9psYgTHedmEC84YLkwmAmumJLS1KfElCBLZCL1z0rUau8u+0z5fxHUFkDC2kmFsEPfzlkBqIi4tmt05KXYcBcXIF9ugoj2u2LrfbqayVNOQu1mlSRh6Oe59qTGZxV2rdGvM2dGGUK22deHtfn2tJWbYXCTUpp2gA1mgivBkYJanq5+YdgEwpizhAxLqC52k7cytqMUByOxIhDl8MFGYjV0G82q2rE74vAx00cnTInBIE71tIdVyVkxaBnhrn1GlZeFAQNwdrKpWCkYpGGCjVAY+ABUYg7W5w5O7j4QxpyJvJWwumIxKMQbuK7ksAVgo9U14CPI10ts8WIY5h0cHk+kQLtaok8cbTv2cKTjDdwjIuTwMk2FzKU/s9snBYMUicuBRd+4M5Pvg1iyQVHiCd2OnW2MffUF3cuOXRfcWQgAxSFssfgFXjMTHkZiLxQCehgGlzqaTEGLpk5foPrJ9mhNjkMahnGFy3UW320wHkyQ+XAYvDIwJKQ046pDbm1Wrpdjb7yscmCE8Fg9XkkmvSo4bXiCEuo8XzjAbPhh6A1lNu4EwLiqWh1V5dRljasARDawOatek3iD47XpQ4wj8kUs69HuS6M9lHJi0Tz1QK6s+mMvGPJ8LJ0wxLZR3f1QggswC4OS9nI2Bcclg4FzDNhH1bItbroCS5CRsfMpZunxakhYHcNYjhi2AWyuKZtk6rmxO1GJ2rvNyASylnRm8EiVZoHV7u6kqjDtqkKXnSCsgK4aldwEGTdKdK3CW4IjJwgnHRgfShqIclZDGgZXkA5xnhLIyxaDczcRMWAyURC9MaNK4j0xc+tTV3QZtYUM1JquYV9hYIowSOM4zUvTdZ17wyuMTYWDhL5RkKc0zqTsEWLCoqfn3n4HCQKvGAaeDSMnsvbycACVpF29ZGMXe7C5cABWwuhwdvOcm8qKFQpT+a0y6PjMA2TQtwZm3tywY1Yu9ERek7WXl5AIFMasX/Lch9nymg4nei0f0XTZmJGvgcHh6Suixu1eZxLhNGuYfHLMuFKNv4cLh4wJ3jfT00yzGrGgGVtJC1wJONOrMe3Ij9JrCui2IOvE3MA1Oaz+wEwPn25wxamfv24Tb63Yg9XuCxQ/A1vJDZEki8cJLvyUgEo2AhbY7PwA8ZQAZ2mKrQWafZ32zDla9rEarcrMeG28piVMeaBb1wkXk1+NgQDWAL3Lolni8WxaqmJkqGZak0Qc1K2KSjSGgZ0SUBEyup2GlVh8ht2Oq5lvhAFUA77Sw+6uvAkHYUY6XCYm7FBCk1jTEy+Hy4Ftqjo0bAwozNo5frkedWgLQ85C1pWcEI/XiGwFb3pQbHk3U1+92lHQzgmzMyBTnLkeKrHq68zbUceqmKZp2Wqzn96H4vQjWzVgkw3DPMTJk6xramJ/g/si2yYqp+umbTTE+ZWXDpuCQRVf629cDlpiu+dbyJu/TFqt3d3+eO0mqfLkdvvL5bLfzY/DkbvzdUE6VCoI6vX5OA0BpXF/OVk1d5f1vL1CAvn1Bu5a3U92zVsffExN7ziprZiMtQGDLeXTZhjkTrw8g/VxVURKDgPa0iYabFZ/hOWQDWFmyCyOdm2pkCYlDIdDxjfHm9cOkNdzxy3l0mZVSVBKdjdbGSRbe0uvpBIyGlr6pGwINnMwKqH9IEsit3Kyt9dG3f7xpJWwjWlS9IbEJ0wkUi5NDm3bsuJcQcu2D0WnhP/ZEm9XLOvL+uw6kRz/78L4vKya6/pvmk8lGA0b2+HmoiyU3BgMqgPujjFq8NdA9NB50UBWuQ2iVeRoUFq0B8C22x9kUryLvGqnc50GYvdzcQLGGiqhg7KQ/u5mcc4dRI7jhGO6O02feJkDKRzH9SfUujdXgRuWHlcfxVDNdxuJ76cwguNhDFINb1qZcwjKkJPZEZ4lsk0kEW0soKSnmfmzi5ZpF+Nqvs7gI+5pa4PV+weoj32rVtJf5lSVN8FQhisRGJzrjTDgbTwCkW2T6QkTE0qLSZ/Bt4mIpWMVZoH9MSLMgadJEwoN820wlDAGKFNq1jYV1FO8YhMMaJvUpg0IacKRO2D996X0Eq91O+k1CCz1bTDE8SxKWd2JJiA2NsoGJTVHN8GA9jbbrxxQFCQA1geH0N9COB9crSY792K8FYZ60oLTVqkEZr1D80Lnhyn+BVIlM3lpG2GAC6zz2vYGg8Pay99CU1p1UrEHxDLfCkOYHFzT95q2wH70SUhVeqfxIi4UYEbBS2KBZFqwEYaJ/noYkJr1+mf+I5RpSLeSHYSylEiyBia84jdtHipKpPzxSDDU9Y2+I+yhwDCkW7URht6bYPj7UlV7OwyuuBxo+qG7HHQqpqqaFt4xOm5M5mgwGx0NJf0Z5mEVS9bEZqmU0iCVgAFahP8kGJAO+2YYeDo1hoHHJMOg3u/XMUNq24ZeQZkvzrwZKXK1x07BC0UupWYq/h+DIUBR6bfDENZSQe0U9fGc13Ocp46gZlWyu1leD8N/ju27waf6p+y+9Az5n+rl3VsJ+gvnSL8dBqoCkyn9kr1Nc9dyLFdHPE0n+2BZGPzdxmpVjeTDwy/MAejOG81V8yUQn/XG43EXEvpCQYDLdEWio+eOBaLmpNOPOpZlw//sXuy8Go8DVNmy0WgxTbtu2KZpR3FP/fpua9Wjmf3exMk0hL51PDQJT9EnrD3zdAtZwFtsoAi5kLiYB8MXcivPco2D03bOHCoLQ/ezZep4hzhNfwyqh6ahoYMgRd9A79Cy0Lc6oMzqDOHvT1+ED3hYHYpgA5Zi9Jk0ud9RNVNuTVqyqekdnpli2lYFVmbouk1sSKdFkl14ekww6NiQrIotQ4XEA18IhrvwFRWhIeilXKfRWYs+h1IgtLBifaF9qdhxC/8tDkd8FlweUyKrAeTkn8SrIfejJGVh8JbDCTkYD0dcw6aNs5EI+NfcQdIwgUZPDjAIDNyJq6syoC1vdNiIABW7z9HgqlUCSHegw3GiM0augRopS0x5Z5BKgZ90lEGvHnxarjSzMphXNWbImgCYwjER8Ao6eZSoOho9qVT9gmBgxjAw5SgibHsBKszg0pQvifHgScdCEp3jBWN8Dm8dMz0DO3/cceDH7lC+6UhW8vx3r5INL4gzatdw0kWGbg6q1QHJuTN4LDz0XC9oqhwGqETQY9n0ic+lSjjuk6t6tEQ5Nm5kyEIGZtOQAT3vz3Vdr47nGIYBosACWyQHvV0xmLxzX+B6AszzAhvijomPkcLgjtHhuCjdSG+wU3oh2OF8xdJXhTNoULo66dr1p6R/n+cuM0t4/FLFvFRFdmLPgppS1ZOc5QAuUKsTTeak0pDpWPnu3deJaOTBhYVdOLUnaPwcv41z+Kyk7McJn9Tpy1xM6VegEwP0Jt0zq9H9gsITwsL2VebYahu6McD5cABv4+1bwhZRaQzSahA+liChpaMc8bSIHuMajTSv78HZoGZDE+wANGy+hf2qTU/ilQ+x3fBXD9sNNGET6JXaLuoJSzfT8zdwvg4G4lUJV6rGxcwS1S8eOCbRc5U4DA6KlyR2EWKKAHstnLQsiksIbSYRq0QJ4QiGbqXS9hzfgPywglyULjCH4nMIh8SmWpyVKMLg5MFATsjM8HrPyn7uCBGzpU1P6kfCsaGwWtZHxxP26RjKxGPePqDl++deBwMOskY9VdBTSKuSugFmhBwGUiKTnjlgJyeinIfUNheUuCuECVBQERZ2IpucoVQFA5xuvDSTCeKoqsSkxtr6Zhjwpqt0CADt08/MHVwHi5X1rivxYKN6q5RP9QeJDFZgaC9ENIAi7//rYCBJ7bq4q4QcHJqcSrj3MQzYkE8HLXyb7pfDqeN2sgHIvS6o12gRQhiWFt9oQYq3NDnV2qaeSA0tC4OPlkM6DNFV8nRSCWXA0j2Omc8u0AMPrjOObip+0snvnN4CQyoJFgVXklk3KRjIDj8lqS5PdMpQ0B70TGAJVRBvByQwOFEqhAGlJUg9N1YTmaRlYcCBGnbkKu+XYRR4+Lt5JxhjPoUXdVgUpjMKA8NvgSF1ABIapGQX0jDg7Q3JgFNoMzaJxH5GEiJjJ94di2HodjspTu2BrKG00kUxVRoGzG2TToYQGIWHBgyVgnHGy6fo6CltUJgS8gYYQCqOgrugi29Iw0BSOtWEI1ilsODts5m0Wpw8zz1gBIbmYWpyuomdS4Tmh6ITuTQMuIWJT7kgwVOcijLJzw8gffbzczhArdhP8wYYjNTZJZj1d9bCgJNLEmoHYPtl8SmImQ6T42fYsCMY9L/ktK6HNAEt9VXPsC+OcXkYsEIpyjxooqw7HGSVy3jIqs5fDUBd4wh7AwzpXmAY7LUwECtfUNa6FpMmf6EWpMOs5Kh7zvww27uu5Cs4ZnXpFzW/PAzYWSTGJruWtS7z3Rnkhf3JHq4wV3IUH5QjvQmG9B7qMjDgrWOCBKhqTIHFm0Qt3xPJJ34w3nBsroBORmCSXaCaqYJq71PelpfyMEhzvByE84KMavGgoJrydmNWyKrOy1Oy1uZVvAGG9BGFZWDAuVYx70XaKusubrJqCqTSQz55RgiBIcc/3Gan2mi6oqhRI73sXwEDtnVim9G3N6XRhDk7UBVyK2fbqF18YhaiMjAc8h9vhoG0jG90nOh8KIgtVLFy6AtrOoYh77AjpyqISgAMK+qm7peGgRwFzJ3Qu8bG/Qc4JzBBOvXIZI+ytNajUAYGoPAfb4cBH0rD5IFjA4OVxzBYfi6xMvUUSxPe1LYMMYsd2KuM5lwSBgfJL2bAhFaJrWlONTXrGYhCVIK0StmAQpmUABCbqm+HgaQeUousr8aePAzDhkwoDENB0po/jAxxF7IhGpKvgYEczdgh3H1pGiVyP51VQm+N2WZyFzXYnG9nkOeLU80nusCU3wEDXqjURw9AHCbE0thenyyOYSg+Ndfrtgca/xCM6El+FQwu8srQFkZGuS8/tsXxjlWrUPDsyZq+OY2URiOKZ+NKEzwN74CBjjd2+iqCxwHvKVurzFEY1p6aK7nj+qRaQz5ooMVne22EIfSFCYDPmsH717pWOruxiHZjv4aoQwgxay0qsSGBHO5fvCsxHADhxM/3wIBNOBxBbWlCFfg4jbQOnCIMQ+bUXLfxknrMm6NYjaB1boSh/kVwKmKDHmsCLSPpuV9DDY6DOC6xdFCrZVJPyWlDxczLN8Wb74GBtExxYZXivMHndq8/27UABs9SMwFFp6mLsnwjDLD7wtP4MyLQPIHaavns6Tk98wRci14U+pUJYJXb5hFgJ5VWyAlhOwX5+R4YiEYIx6hniJMf6+sg7bDG5ZcJTSm7GkDGN40jRoKzZSMMSU+gh8YOag8TI1pruiXJpx+v0+R2oz8Pgnm/0aSXQNkdLQ5RcWsFXAmKLdFz/C4YsNwCMqxSES/jc/1yZLSrHrI1kg8D5JcgO1wTXX8FDFbSGsGCSvUryaDeJgrbJMIJarpqViqmatCwqCaX3uNB/AbpbQ+8XUbiS97vgoGkHmpVkIz6YnRybLOWbrA/C2GQsxt3hsZapoTOOY5NAs9Obn7ysYyPQO2VWwn6eWc6AeW6fDUeOYC5wLI0kzHs98HgYh8FkFPOIaxkZ3KoGmonEfbJwuBco7ekezrR14lorKDHLPjFMJPP40kJiiZlMY2jjP9Cs/NjdwVEvzxn5CgrUIsBQNQTMQxp7TIsCwM98CAz85sGUjOTbKlhWrHYzocBW35pb7Qz0ITsgiwM12Lkw7XSx2zhTwUBc41LuoDCiXjYLHrH4JWVkIQcWZmk+ulOIAp6ojKsXaa9CljKJyIG+EuemYQTuuaZoRqTgwQaUAV03aapCDMS7zPO2g146qpJUBuq6L7BLueEWwIvPa2FRUo40DJtQTC97RyFriG4mIDdeIWQJ20lYh0Y8lDoqd8ABtA1EQWnTrM8El84H5NYwkoAEW/9AzlmC7JStKxKHiIPHVCa9GXeEhiCoud06RvSYQUi1lRx43PDNMSwdo84doVOkJxso9r1vDo6Ty7dFBT+yTvjqwSFbf5dFTN6w/5Lp0kOgwaqMWgvP3361H9ZyaoBgNWKOedKhqoghVqVIxIKG1ZbA5p0UAPXrerQqbZaLfoFEmDAH9WECESdzIumOG3s+TOjZq/RHhiG3qErriFHkUwzLWsG/BGBeC32dFkDCtDUNjmryqsPDIVq7yFqSCQ2ZEgeGh+SGEXNUIGdsz8PqV+vH0JaN8lVrr1OKsQ0N8gXdADsk6koSOMCoJIQF9UOyc0lKbeWTY4NtqF2xsg07V3ns2ma/IpqmodJkVMFuSYCBCiydPR63dBqxmGLTfAJSjoWXmtZh/EEnkDDyRlHFtAVQ4vkmmoaPGvARQ1RhYbYTI0dG4pGkLDz1MUzFPEAAAFaSURBVJLAzHXllqThoQHs1dt3hM/hMKvkpFO8WUjpDJKG5LibJHJscCNJc6eXutJIrs6+pRR1MpiYOI3ajhpC3mQ3QzGrGx4qqORcs1W9VtNhm5vxYd+ZhsTdqbc6tn046Odyb9eqvGcDhzt5Cz8SCH2DoirjRGewahR82vG9FFbX2aeuP/YL48pZ8uvsq8L9dmvQ7L2izcV7ZXb/DjuJIf1d9nD+d8iz13tyt/RHqGmu/WbOlv4I+UrGktjSHyKBDa/+DucP/U+S265eMy0qMF97PsiWPoig/amxLKKq/Q6bYUvvIPzdFupFGlqlY59b+ljC3lvi+p6br40zbOmjaIzicSgW7jasdTnXW/rPEk69iyYr+bC6Ndz+exRWbV3TFVvL9zFt6U9R0Fg1G90tCFva0pa2tKUtbWlLW9rSlra0pS1taUtb2tKWtrSlLW1pS1va0pb+Z+j/ABfPH69OGP1TAAAAAElFTkSuQmCC">
            <a:extLst>
              <a:ext uri="{FF2B5EF4-FFF2-40B4-BE49-F238E27FC236}">
                <a16:creationId xmlns:a16="http://schemas.microsoft.com/office/drawing/2014/main" id="{AA7577C3-B0F1-4778-C79C-AD7FD2C3A68B}"/>
              </a:ext>
            </a:extLst>
          </p:cNvPr>
          <p:cNvPicPr preferRelativeResize="0"/>
          <p:nvPr/>
        </p:nvPicPr>
        <p:blipFill rotWithShape="1">
          <a:blip r:embed="rId29">
            <a:alphaModFix/>
          </a:blip>
          <a:srcRect/>
          <a:stretch/>
        </p:blipFill>
        <p:spPr>
          <a:xfrm>
            <a:off x="782202" y="5275732"/>
            <a:ext cx="1680127" cy="555736"/>
          </a:xfrm>
          <a:prstGeom prst="rect">
            <a:avLst/>
          </a:prstGeom>
          <a:noFill/>
          <a:ln>
            <a:noFill/>
          </a:ln>
        </p:spPr>
      </p:pic>
      <p:pic>
        <p:nvPicPr>
          <p:cNvPr id="8" name="Google Shape;693;p76" descr="Text&#10;&#10;Description automatically generated">
            <a:extLst>
              <a:ext uri="{FF2B5EF4-FFF2-40B4-BE49-F238E27FC236}">
                <a16:creationId xmlns:a16="http://schemas.microsoft.com/office/drawing/2014/main" id="{C83D1266-811A-B5B3-DCF0-C0DE513E70AE}"/>
              </a:ext>
            </a:extLst>
          </p:cNvPr>
          <p:cNvPicPr preferRelativeResize="0"/>
          <p:nvPr/>
        </p:nvPicPr>
        <p:blipFill rotWithShape="1">
          <a:blip r:embed="rId30">
            <a:alphaModFix/>
          </a:blip>
          <a:srcRect/>
          <a:stretch/>
        </p:blipFill>
        <p:spPr>
          <a:xfrm>
            <a:off x="7614986" y="2340855"/>
            <a:ext cx="1858243" cy="658351"/>
          </a:xfrm>
          <a:prstGeom prst="rect">
            <a:avLst/>
          </a:prstGeom>
          <a:noFill/>
          <a:ln>
            <a:noFill/>
          </a:ln>
        </p:spPr>
      </p:pic>
      <p:pic>
        <p:nvPicPr>
          <p:cNvPr id="9" name="Google Shape;695;p76" descr="Text&#10;&#10;Description automatically generated">
            <a:extLst>
              <a:ext uri="{FF2B5EF4-FFF2-40B4-BE49-F238E27FC236}">
                <a16:creationId xmlns:a16="http://schemas.microsoft.com/office/drawing/2014/main" id="{71176AE9-CC62-5C2E-A0B3-3499695F113F}"/>
              </a:ext>
            </a:extLst>
          </p:cNvPr>
          <p:cNvPicPr preferRelativeResize="0"/>
          <p:nvPr/>
        </p:nvPicPr>
        <p:blipFill rotWithShape="1">
          <a:blip r:embed="rId31">
            <a:alphaModFix/>
          </a:blip>
          <a:srcRect b="21241"/>
          <a:stretch/>
        </p:blipFill>
        <p:spPr>
          <a:xfrm>
            <a:off x="9389172" y="3831835"/>
            <a:ext cx="1964628" cy="625768"/>
          </a:xfrm>
          <a:prstGeom prst="rect">
            <a:avLst/>
          </a:prstGeom>
          <a:noFill/>
          <a:ln>
            <a:noFill/>
          </a:ln>
        </p:spPr>
      </p:pic>
      <p:pic>
        <p:nvPicPr>
          <p:cNvPr id="32" name="Google Shape;689;p76">
            <a:extLst>
              <a:ext uri="{FF2B5EF4-FFF2-40B4-BE49-F238E27FC236}">
                <a16:creationId xmlns:a16="http://schemas.microsoft.com/office/drawing/2014/main" id="{798647EA-9284-2C01-749A-DB35E081E53C}"/>
              </a:ext>
            </a:extLst>
          </p:cNvPr>
          <p:cNvPicPr preferRelativeResize="0"/>
          <p:nvPr/>
        </p:nvPicPr>
        <p:blipFill rotWithShape="1">
          <a:blip r:embed="rId32">
            <a:alphaModFix/>
          </a:blip>
          <a:srcRect/>
          <a:stretch/>
        </p:blipFill>
        <p:spPr>
          <a:xfrm>
            <a:off x="10088210" y="2219892"/>
            <a:ext cx="1310276" cy="490836"/>
          </a:xfrm>
          <a:prstGeom prst="rect">
            <a:avLst/>
          </a:prstGeom>
          <a:noFill/>
          <a:ln>
            <a:noFill/>
          </a:ln>
        </p:spPr>
      </p:pic>
      <p:pic>
        <p:nvPicPr>
          <p:cNvPr id="37" name="Audio 36">
            <a:hlinkClick r:id="" action="ppaction://media"/>
            <a:extLst>
              <a:ext uri="{FF2B5EF4-FFF2-40B4-BE49-F238E27FC236}">
                <a16:creationId xmlns:a16="http://schemas.microsoft.com/office/drawing/2014/main" id="{1D35F395-3BE4-759D-76BF-CFBC51CB3204}"/>
              </a:ext>
            </a:extLst>
          </p:cNvPr>
          <p:cNvPicPr>
            <a:picLocks noChangeAspect="1"/>
          </p:cNvPicPr>
          <p:nvPr>
            <a:audioFile r:link="rId2"/>
            <p:extLst>
              <p:ext uri="{DAA4B4D4-6D71-4841-9C94-3DE7FCFB9230}">
                <p14:media xmlns:p14="http://schemas.microsoft.com/office/powerpoint/2010/main" r:embed="rId1"/>
              </p:ext>
            </p:extLst>
          </p:nvPr>
        </p:nvPicPr>
        <p:blipFill>
          <a:blip r:embed="rId33"/>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4105405796"/>
      </p:ext>
    </p:extLst>
  </p:cSld>
  <p:clrMapOvr>
    <a:masterClrMapping/>
  </p:clrMapOvr>
  <mc:AlternateContent xmlns:mc="http://schemas.openxmlformats.org/markup-compatibility/2006" xmlns:p14="http://schemas.microsoft.com/office/powerpoint/2010/main">
    <mc:Choice Requires="p14">
      <p:transition spd="slow" p14:dur="2000" advTm="6551"/>
    </mc:Choice>
    <mc:Fallback xmlns="">
      <p:transition spd="slow" advTm="655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7"/>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328055-8CFC-85EA-7B46-7558687050D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0D9EFA2-34A3-E6FA-A99C-C6C57465FE99}"/>
              </a:ext>
            </a:extLst>
          </p:cNvPr>
          <p:cNvSpPr>
            <a:spLocks noGrp="1"/>
          </p:cNvSpPr>
          <p:nvPr>
            <p:ph type="title"/>
          </p:nvPr>
        </p:nvSpPr>
        <p:spPr/>
        <p:txBody>
          <a:bodyPr/>
          <a:lstStyle/>
          <a:p>
            <a:r>
              <a:rPr lang="en-GB" dirty="0"/>
              <a:t>Why measure Personalised Care activity in cancer?</a:t>
            </a:r>
          </a:p>
        </p:txBody>
      </p:sp>
      <p:sp>
        <p:nvSpPr>
          <p:cNvPr id="3" name="Content Placeholder 2">
            <a:extLst>
              <a:ext uri="{FF2B5EF4-FFF2-40B4-BE49-F238E27FC236}">
                <a16:creationId xmlns:a16="http://schemas.microsoft.com/office/drawing/2014/main" id="{63D15400-2485-3CA0-8D26-5E2513686ABB}"/>
              </a:ext>
            </a:extLst>
          </p:cNvPr>
          <p:cNvSpPr>
            <a:spLocks noGrp="1"/>
          </p:cNvSpPr>
          <p:nvPr>
            <p:ph idx="1"/>
          </p:nvPr>
        </p:nvSpPr>
        <p:spPr>
          <a:xfrm>
            <a:off x="280219" y="1382070"/>
            <a:ext cx="11474246" cy="4741453"/>
          </a:xfrm>
        </p:spPr>
        <p:txBody>
          <a:bodyPr>
            <a:normAutofit fontScale="85000" lnSpcReduction="20000"/>
          </a:bodyPr>
          <a:lstStyle/>
          <a:p>
            <a:pPr>
              <a:spcAft>
                <a:spcPts val="600"/>
              </a:spcAft>
            </a:pPr>
            <a:endParaRPr lang="en-GB" b="1" dirty="0">
              <a:latin typeface="Arial" panose="020B0604020202020204" pitchFamily="34" charset="0"/>
              <a:cs typeface="Arial" panose="020B0604020202020204" pitchFamily="34" charset="0"/>
            </a:endParaRPr>
          </a:p>
          <a:p>
            <a:pPr marL="342918" indent="-342918">
              <a:spcAft>
                <a:spcPts val="600"/>
              </a:spcAft>
              <a:buFont typeface="Arial" panose="020B0604020202020204" pitchFamily="34" charset="0"/>
              <a:buChar char="•"/>
            </a:pPr>
            <a:r>
              <a:rPr lang="en-GB" dirty="0">
                <a:latin typeface="Arial" panose="020B0604020202020204" pitchFamily="34" charset="0"/>
                <a:cs typeface="Arial" panose="020B0604020202020204" pitchFamily="34" charset="0"/>
              </a:rPr>
              <a:t>Personalised Care and Support Plans, Holistic Needs Assessments and End of Treatment Summaries must be offered to everyone by 2021 – </a:t>
            </a:r>
            <a:r>
              <a:rPr lang="en-GB" b="1" dirty="0">
                <a:solidFill>
                  <a:srgbClr val="228789"/>
                </a:solidFill>
                <a:latin typeface="Arial" panose="020B0604020202020204" pitchFamily="34" charset="0"/>
                <a:cs typeface="Arial" panose="020B0604020202020204" pitchFamily="34" charset="0"/>
              </a:rPr>
              <a:t>need to measure if this is on track or not</a:t>
            </a:r>
            <a:br>
              <a:rPr lang="en-GB" dirty="0">
                <a:latin typeface="Arial" panose="020B0604020202020204" pitchFamily="34" charset="0"/>
                <a:cs typeface="Arial" panose="020B0604020202020204" pitchFamily="34" charset="0"/>
              </a:rPr>
            </a:br>
            <a:endParaRPr lang="en-GB" dirty="0">
              <a:latin typeface="Arial" panose="020B0604020202020204" pitchFamily="34" charset="0"/>
              <a:cs typeface="Arial" panose="020B0604020202020204" pitchFamily="34" charset="0"/>
            </a:endParaRPr>
          </a:p>
          <a:p>
            <a:pPr marL="342918" indent="-342918">
              <a:spcAft>
                <a:spcPts val="600"/>
              </a:spcAft>
              <a:buFont typeface="Arial" panose="020B0604020202020204" pitchFamily="34" charset="0"/>
              <a:buChar char="•"/>
            </a:pPr>
            <a:r>
              <a:rPr lang="en-GB" dirty="0">
                <a:latin typeface="Arial" panose="020B0604020202020204" pitchFamily="34" charset="0"/>
                <a:cs typeface="Arial" panose="020B0604020202020204" pitchFamily="34" charset="0"/>
              </a:rPr>
              <a:t>Personalised Care and Support Plans (PCSP) are a </a:t>
            </a:r>
            <a:r>
              <a:rPr lang="en-GB" b="1" dirty="0">
                <a:solidFill>
                  <a:srgbClr val="228789"/>
                </a:solidFill>
                <a:latin typeface="Arial" panose="020B0604020202020204" pitchFamily="34" charset="0"/>
                <a:cs typeface="Arial" panose="020B0604020202020204" pitchFamily="34" charset="0"/>
              </a:rPr>
              <a:t>headline Long Term Plan indicator </a:t>
            </a:r>
            <a:br>
              <a:rPr lang="en-GB" dirty="0">
                <a:latin typeface="Arial" panose="020B0604020202020204" pitchFamily="34" charset="0"/>
                <a:cs typeface="Arial" panose="020B0604020202020204" pitchFamily="34" charset="0"/>
              </a:rPr>
            </a:br>
            <a:endParaRPr lang="en-GB" dirty="0">
              <a:latin typeface="Arial" panose="020B0604020202020204" pitchFamily="34" charset="0"/>
              <a:cs typeface="Arial" panose="020B0604020202020204" pitchFamily="34" charset="0"/>
            </a:endParaRPr>
          </a:p>
          <a:p>
            <a:pPr marL="342918" indent="-342918">
              <a:spcAft>
                <a:spcPts val="600"/>
              </a:spcAft>
              <a:buFont typeface="Arial" panose="020B0604020202020204" pitchFamily="34" charset="0"/>
              <a:buChar char="•"/>
            </a:pPr>
            <a:r>
              <a:rPr lang="en-GB" b="1" dirty="0">
                <a:solidFill>
                  <a:srgbClr val="228789"/>
                </a:solidFill>
                <a:latin typeface="Arial" panose="020B0604020202020204" pitchFamily="34" charset="0"/>
                <a:cs typeface="Arial" panose="020B0604020202020204" pitchFamily="34" charset="0"/>
              </a:rPr>
              <a:t>Gain greater insight,</a:t>
            </a:r>
            <a:r>
              <a:rPr lang="en-GB" dirty="0">
                <a:latin typeface="Arial" panose="020B0604020202020204" pitchFamily="34" charset="0"/>
                <a:cs typeface="Arial" panose="020B0604020202020204" pitchFamily="34" charset="0"/>
              </a:rPr>
              <a:t> for example:</a:t>
            </a:r>
            <a:br>
              <a:rPr lang="en-GB" dirty="0">
                <a:latin typeface="Arial" panose="020B0604020202020204" pitchFamily="34" charset="0"/>
                <a:cs typeface="Arial" panose="020B0604020202020204" pitchFamily="34" charset="0"/>
              </a:rPr>
            </a:br>
            <a:endParaRPr lang="en-GB" dirty="0">
              <a:latin typeface="Arial" panose="020B0604020202020204" pitchFamily="34" charset="0"/>
              <a:cs typeface="Arial" panose="020B0604020202020204" pitchFamily="34" charset="0"/>
            </a:endParaRPr>
          </a:p>
          <a:p>
            <a:pPr marL="800143" lvl="1" indent="-342918">
              <a:spcAft>
                <a:spcPts val="600"/>
              </a:spcAft>
              <a:buFont typeface="Arial" panose="020B0604020202020204" pitchFamily="34" charset="0"/>
              <a:buChar char="−"/>
            </a:pPr>
            <a:r>
              <a:rPr lang="en-GB" dirty="0">
                <a:latin typeface="Arial" panose="020B0604020202020204" pitchFamily="34" charset="0"/>
                <a:cs typeface="Arial" panose="020B0604020202020204" pitchFamily="34" charset="0"/>
              </a:rPr>
              <a:t>What proportion of people take up offer of PCSP/HNA?</a:t>
            </a:r>
          </a:p>
          <a:p>
            <a:pPr marL="800143" lvl="1" indent="-342918">
              <a:spcAft>
                <a:spcPts val="600"/>
              </a:spcAft>
              <a:buFont typeface="Arial" panose="020B0604020202020204" pitchFamily="34" charset="0"/>
              <a:buChar char="−"/>
            </a:pPr>
            <a:r>
              <a:rPr lang="en-GB" dirty="0">
                <a:latin typeface="Arial" panose="020B0604020202020204" pitchFamily="34" charset="0"/>
                <a:cs typeface="Arial" panose="020B0604020202020204" pitchFamily="34" charset="0"/>
              </a:rPr>
              <a:t>Do PCSP/HNA/EOTS improve outcomes?</a:t>
            </a:r>
          </a:p>
          <a:p>
            <a:pPr marL="800143" lvl="1" indent="-342918">
              <a:spcAft>
                <a:spcPts val="600"/>
              </a:spcAft>
              <a:buFont typeface="Arial" panose="020B0604020202020204" pitchFamily="34" charset="0"/>
              <a:buChar char="−"/>
            </a:pPr>
            <a:r>
              <a:rPr lang="en-GB" dirty="0">
                <a:latin typeface="Arial" panose="020B0604020202020204" pitchFamily="34" charset="0"/>
                <a:cs typeface="Arial" panose="020B0604020202020204" pitchFamily="34" charset="0"/>
              </a:rPr>
              <a:t>What staff are involved? </a:t>
            </a:r>
          </a:p>
          <a:p>
            <a:pPr marL="800143" lvl="1" indent="-342918">
              <a:spcAft>
                <a:spcPts val="600"/>
              </a:spcAft>
              <a:buFont typeface="Arial" panose="020B0604020202020204" pitchFamily="34" charset="0"/>
              <a:buChar char="−"/>
            </a:pPr>
            <a:r>
              <a:rPr lang="en-GB" dirty="0">
                <a:latin typeface="Arial" panose="020B0604020202020204" pitchFamily="34" charset="0"/>
                <a:cs typeface="Arial" panose="020B0604020202020204" pitchFamily="34" charset="0"/>
              </a:rPr>
              <a:t>Are there cancer type differences?</a:t>
            </a:r>
          </a:p>
          <a:p>
            <a:pPr marL="800143" lvl="1" indent="-342918">
              <a:spcAft>
                <a:spcPts val="600"/>
              </a:spcAft>
              <a:buFont typeface="Arial" panose="020B0604020202020204" pitchFamily="34" charset="0"/>
              <a:buChar char="−"/>
            </a:pPr>
            <a:r>
              <a:rPr lang="en-GB" dirty="0">
                <a:latin typeface="Arial" panose="020B0604020202020204" pitchFamily="34" charset="0"/>
                <a:cs typeface="Arial" panose="020B0604020202020204" pitchFamily="34" charset="0"/>
              </a:rPr>
              <a:t>Physical activity status</a:t>
            </a:r>
          </a:p>
          <a:p>
            <a:pPr marL="457189" lvl="1" indent="0">
              <a:buNone/>
            </a:pPr>
            <a:endParaRPr lang="en-GB" sz="2000" dirty="0"/>
          </a:p>
          <a:p>
            <a:endParaRPr lang="en-GB" dirty="0"/>
          </a:p>
        </p:txBody>
      </p:sp>
      <p:sp>
        <p:nvSpPr>
          <p:cNvPr id="4" name="Date Placeholder 3">
            <a:extLst>
              <a:ext uri="{FF2B5EF4-FFF2-40B4-BE49-F238E27FC236}">
                <a16:creationId xmlns:a16="http://schemas.microsoft.com/office/drawing/2014/main" id="{623E6391-AB5B-4E30-17E1-4D64F48F99CC}"/>
              </a:ext>
            </a:extLst>
          </p:cNvPr>
          <p:cNvSpPr>
            <a:spLocks noGrp="1"/>
          </p:cNvSpPr>
          <p:nvPr>
            <p:ph type="dt" sz="half" idx="10"/>
          </p:nvPr>
        </p:nvSpPr>
        <p:spPr/>
        <p:txBody>
          <a:bodyPr/>
          <a:lstStyle/>
          <a:p>
            <a:endParaRPr lang="en-GB" dirty="0"/>
          </a:p>
        </p:txBody>
      </p:sp>
      <p:sp>
        <p:nvSpPr>
          <p:cNvPr id="5" name="Footer Placeholder 4">
            <a:extLst>
              <a:ext uri="{FF2B5EF4-FFF2-40B4-BE49-F238E27FC236}">
                <a16:creationId xmlns:a16="http://schemas.microsoft.com/office/drawing/2014/main" id="{67E1EC07-E744-7D5C-5A37-E0A4B4C9396F}"/>
              </a:ext>
            </a:extLst>
          </p:cNvPr>
          <p:cNvSpPr>
            <a:spLocks noGrp="1"/>
          </p:cNvSpPr>
          <p:nvPr>
            <p:ph type="ftr" sz="quarter" idx="11"/>
          </p:nvPr>
        </p:nvSpPr>
        <p:spPr/>
        <p:txBody>
          <a:bodyPr/>
          <a:lstStyle/>
          <a:p>
            <a:r>
              <a:rPr lang="en-GB" dirty="0"/>
              <a:t>© 2023 National Disease Registration Service (NDRS). All Rights Reserved</a:t>
            </a:r>
          </a:p>
        </p:txBody>
      </p:sp>
      <p:sp>
        <p:nvSpPr>
          <p:cNvPr id="6" name="Slide Number Placeholder 5">
            <a:extLst>
              <a:ext uri="{FF2B5EF4-FFF2-40B4-BE49-F238E27FC236}">
                <a16:creationId xmlns:a16="http://schemas.microsoft.com/office/drawing/2014/main" id="{A6C29A20-5B04-A422-8F18-0D2B28126932}"/>
              </a:ext>
            </a:extLst>
          </p:cNvPr>
          <p:cNvSpPr>
            <a:spLocks noGrp="1"/>
          </p:cNvSpPr>
          <p:nvPr>
            <p:ph type="sldNum" sz="quarter" idx="12"/>
          </p:nvPr>
        </p:nvSpPr>
        <p:spPr/>
        <p:txBody>
          <a:bodyPr/>
          <a:lstStyle/>
          <a:p>
            <a:fld id="{B33FDC71-8906-4088-9FB1-76CBC632085F}" type="slidenum">
              <a:rPr lang="en-GB" smtClean="0"/>
              <a:t>8</a:t>
            </a:fld>
            <a:endParaRPr lang="en-GB" dirty="0"/>
          </a:p>
        </p:txBody>
      </p:sp>
      <p:pic>
        <p:nvPicPr>
          <p:cNvPr id="23" name="Audio 22">
            <a:hlinkClick r:id="" action="ppaction://media"/>
            <a:extLst>
              <a:ext uri="{FF2B5EF4-FFF2-40B4-BE49-F238E27FC236}">
                <a16:creationId xmlns:a16="http://schemas.microsoft.com/office/drawing/2014/main" id="{4BB51431-8D10-9461-86FD-B6E9A1A5AC8A}"/>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036895055"/>
      </p:ext>
    </p:extLst>
  </p:cSld>
  <p:clrMapOvr>
    <a:masterClrMapping/>
  </p:clrMapOvr>
  <mc:AlternateContent xmlns:mc="http://schemas.openxmlformats.org/markup-compatibility/2006" xmlns:p14="http://schemas.microsoft.com/office/powerpoint/2010/main">
    <mc:Choice Requires="p14">
      <p:transition spd="slow" p14:dur="2000" advTm="16617"/>
    </mc:Choice>
    <mc:Fallback xmlns="">
      <p:transition spd="slow" advTm="1661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3"/>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21/10/2024</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t>9</a:t>
            </a:fld>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a:xfrm>
            <a:off x="3871869" y="2266265"/>
            <a:ext cx="6698423" cy="800991"/>
          </a:xfrm>
        </p:spPr>
        <p:txBody>
          <a:bodyPr>
            <a:normAutofit fontScale="90000"/>
          </a:bodyPr>
          <a:lstStyle/>
          <a:p>
            <a:pPr algn="r"/>
            <a:r>
              <a:rPr lang="en-GB" dirty="0">
                <a:latin typeface="Arial" panose="020B0604020202020204" pitchFamily="34" charset="0"/>
                <a:cs typeface="Arial" panose="020B0604020202020204" pitchFamily="34" charset="0"/>
              </a:rPr>
              <a:t>COSD data collection for</a:t>
            </a:r>
            <a:br>
              <a:rPr lang="en-GB" dirty="0">
                <a:latin typeface="Arial" panose="020B0604020202020204" pitchFamily="34" charset="0"/>
                <a:cs typeface="Arial" panose="020B0604020202020204" pitchFamily="34" charset="0"/>
              </a:rPr>
            </a:br>
            <a:r>
              <a:rPr lang="en-GB" dirty="0">
                <a:latin typeface="Arial" panose="020B0604020202020204" pitchFamily="34" charset="0"/>
                <a:cs typeface="Arial" panose="020B0604020202020204" pitchFamily="34" charset="0"/>
              </a:rPr>
              <a:t>Clinical Nurse Specialist Teams</a:t>
            </a:r>
            <a:endParaRPr lang="en-GB" sz="3500" dirty="0">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D6D8B0A5-1CCA-4BE2-B610-3FC0B92803F2}"/>
              </a:ext>
            </a:extLst>
          </p:cNvPr>
          <p:cNvSpPr txBox="1"/>
          <p:nvPr/>
        </p:nvSpPr>
        <p:spPr>
          <a:xfrm>
            <a:off x="5087176" y="4046974"/>
            <a:ext cx="6698424" cy="2354491"/>
          </a:xfrm>
          <a:prstGeom prst="rect">
            <a:avLst/>
          </a:prstGeom>
          <a:noFill/>
        </p:spPr>
        <p:txBody>
          <a:bodyPr wrap="square" numCol="2" rtlCol="0">
            <a:spAutoFit/>
          </a:bodyPr>
          <a:lstStyle/>
          <a:p>
            <a:pPr>
              <a:lnSpc>
                <a:spcPct val="150000"/>
              </a:lnSpc>
            </a:pPr>
            <a:r>
              <a:rPr lang="en-GB" b="1" dirty="0">
                <a:latin typeface="Arial" panose="020B0604020202020204" pitchFamily="34" charset="0"/>
                <a:cs typeface="Arial" panose="020B0604020202020204" pitchFamily="34" charset="0"/>
              </a:rPr>
              <a:t>In this section we will cover:</a:t>
            </a:r>
          </a:p>
          <a:p>
            <a:pPr marL="285750" indent="-285750">
              <a:lnSpc>
                <a:spcPct val="150000"/>
              </a:lnSpc>
              <a:buFont typeface="Arial" panose="020B0604020202020204" pitchFamily="34" charset="0"/>
              <a:buChar char="•"/>
            </a:pPr>
            <a:r>
              <a:rPr lang="en-GB" sz="1600" dirty="0">
                <a:latin typeface="Arial" panose="020B0604020202020204" pitchFamily="34" charset="0"/>
                <a:cs typeface="Arial" panose="020B0604020202020204" pitchFamily="34" charset="0"/>
              </a:rPr>
              <a:t>What is COSD</a:t>
            </a:r>
          </a:p>
          <a:p>
            <a:pPr marL="285750" indent="-285750">
              <a:lnSpc>
                <a:spcPct val="150000"/>
              </a:lnSpc>
              <a:buFont typeface="Arial" panose="020B0604020202020204" pitchFamily="34" charset="0"/>
              <a:buChar char="•"/>
            </a:pPr>
            <a:r>
              <a:rPr lang="en-GB" sz="1600" dirty="0">
                <a:latin typeface="Arial" panose="020B0604020202020204" pitchFamily="34" charset="0"/>
                <a:cs typeface="Arial" panose="020B0604020202020204" pitchFamily="34" charset="0"/>
              </a:rPr>
              <a:t>Core Personalised Interventions</a:t>
            </a:r>
          </a:p>
          <a:p>
            <a:pPr marL="285750" indent="-285750">
              <a:lnSpc>
                <a:spcPct val="150000"/>
              </a:lnSpc>
              <a:buFont typeface="Arial" panose="020B0604020202020204" pitchFamily="34" charset="0"/>
              <a:buChar char="•"/>
            </a:pPr>
            <a:r>
              <a:rPr lang="en-GB" sz="1600" dirty="0">
                <a:latin typeface="Arial" panose="020B0604020202020204" pitchFamily="34" charset="0"/>
                <a:cs typeface="Arial" panose="020B0604020202020204" pitchFamily="34" charset="0"/>
              </a:rPr>
              <a:t>Finding the Guidance</a:t>
            </a:r>
          </a:p>
          <a:p>
            <a:pPr marL="285750" indent="-285750">
              <a:lnSpc>
                <a:spcPct val="150000"/>
              </a:lnSpc>
              <a:buFont typeface="Arial" panose="020B0604020202020204" pitchFamily="34" charset="0"/>
              <a:buChar char="•"/>
            </a:pPr>
            <a:r>
              <a:rPr lang="en-GB" sz="1600" dirty="0">
                <a:latin typeface="Arial" panose="020B0604020202020204" pitchFamily="34" charset="0"/>
                <a:cs typeface="Arial" panose="020B0604020202020204" pitchFamily="34" charset="0"/>
              </a:rPr>
              <a:t>CNS referral</a:t>
            </a:r>
          </a:p>
          <a:p>
            <a:pPr marL="285750" indent="-285750">
              <a:lnSpc>
                <a:spcPct val="150000"/>
              </a:lnSpc>
              <a:buFont typeface="Arial" panose="020B0604020202020204" pitchFamily="34" charset="0"/>
              <a:buChar char="•"/>
            </a:pPr>
            <a:endParaRPr lang="en-GB" sz="1600" dirty="0">
              <a:latin typeface="Arial" panose="020B0604020202020204" pitchFamily="34" charset="0"/>
              <a:cs typeface="Arial" panose="020B0604020202020204" pitchFamily="34" charset="0"/>
            </a:endParaRPr>
          </a:p>
          <a:p>
            <a:pPr marL="285750" indent="-285750">
              <a:lnSpc>
                <a:spcPct val="150000"/>
              </a:lnSpc>
              <a:buFont typeface="Arial" panose="020B0604020202020204" pitchFamily="34" charset="0"/>
              <a:buChar char="•"/>
            </a:pPr>
            <a:endParaRPr lang="en-GB" sz="1600" dirty="0">
              <a:latin typeface="Arial" panose="020B0604020202020204" pitchFamily="34" charset="0"/>
              <a:cs typeface="Arial" panose="020B0604020202020204" pitchFamily="34" charset="0"/>
            </a:endParaRPr>
          </a:p>
          <a:p>
            <a:pPr marL="285750" indent="-285750">
              <a:lnSpc>
                <a:spcPct val="150000"/>
              </a:lnSpc>
              <a:buFont typeface="Arial" panose="020B0604020202020204" pitchFamily="34" charset="0"/>
              <a:buChar char="•"/>
            </a:pPr>
            <a:r>
              <a:rPr lang="en-GB" sz="1600" dirty="0">
                <a:latin typeface="Arial" panose="020B0604020202020204" pitchFamily="34" charset="0"/>
                <a:cs typeface="Arial" panose="020B0604020202020204" pitchFamily="34" charset="0"/>
              </a:rPr>
              <a:t>Patient Presentation</a:t>
            </a:r>
          </a:p>
          <a:p>
            <a:pPr marL="285750" indent="-285750">
              <a:lnSpc>
                <a:spcPct val="150000"/>
              </a:lnSpc>
              <a:buFont typeface="Arial" panose="020B0604020202020204" pitchFamily="34" charset="0"/>
              <a:buChar char="•"/>
            </a:pPr>
            <a:r>
              <a:rPr lang="en-GB" sz="1600" dirty="0">
                <a:latin typeface="Arial" panose="020B0604020202020204" pitchFamily="34" charset="0"/>
                <a:cs typeface="Arial" panose="020B0604020202020204" pitchFamily="34" charset="0"/>
              </a:rPr>
              <a:t>HNA / PCSP</a:t>
            </a:r>
          </a:p>
          <a:p>
            <a:pPr marL="285750" indent="-285750">
              <a:lnSpc>
                <a:spcPct val="150000"/>
              </a:lnSpc>
              <a:buFont typeface="Arial" panose="020B0604020202020204" pitchFamily="34" charset="0"/>
              <a:buChar char="•"/>
            </a:pPr>
            <a:r>
              <a:rPr lang="en-GB" sz="1600" dirty="0">
                <a:latin typeface="Arial" panose="020B0604020202020204" pitchFamily="34" charset="0"/>
                <a:cs typeface="Arial" panose="020B0604020202020204" pitchFamily="34" charset="0"/>
              </a:rPr>
              <a:t>EOTS</a:t>
            </a:r>
          </a:p>
          <a:p>
            <a:pPr marL="285750" indent="-285750">
              <a:lnSpc>
                <a:spcPct val="150000"/>
              </a:lnSpc>
              <a:buFont typeface="Arial" panose="020B0604020202020204" pitchFamily="34" charset="0"/>
              <a:buChar char="•"/>
            </a:pPr>
            <a:endParaRPr lang="en-GB" sz="1400" dirty="0">
              <a:latin typeface="Arial" panose="020B0604020202020204" pitchFamily="34" charset="0"/>
              <a:cs typeface="Arial" panose="020B0604020202020204" pitchFamily="34" charset="0"/>
            </a:endParaRPr>
          </a:p>
          <a:p>
            <a:pPr marL="285750" lvl="0" indent="-285750">
              <a:lnSpc>
                <a:spcPct val="150000"/>
              </a:lnSpc>
              <a:buFont typeface="Arial" panose="020B0604020202020204" pitchFamily="34" charset="0"/>
              <a:buChar char="•"/>
            </a:pPr>
            <a:endParaRPr lang="en-GB" dirty="0">
              <a:solidFill>
                <a:prstClr val="black"/>
              </a:solidFill>
              <a:latin typeface="Arial" panose="020B0604020202020204" pitchFamily="34" charset="0"/>
              <a:cs typeface="Arial" panose="020B0604020202020204" pitchFamily="34" charset="0"/>
            </a:endParaRPr>
          </a:p>
        </p:txBody>
      </p:sp>
      <p:pic>
        <p:nvPicPr>
          <p:cNvPr id="8" name="Audio 7">
            <a:hlinkClick r:id="" action="ppaction://media"/>
            <a:extLst>
              <a:ext uri="{FF2B5EF4-FFF2-40B4-BE49-F238E27FC236}">
                <a16:creationId xmlns:a16="http://schemas.microsoft.com/office/drawing/2014/main" id="{87FD3337-BDE1-B7EC-BFAF-4D385CE7B6E7}"/>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457435674"/>
      </p:ext>
    </p:extLst>
  </p:cSld>
  <p:clrMapOvr>
    <a:masterClrMapping/>
  </p:clrMapOvr>
  <mc:AlternateContent xmlns:mc="http://schemas.openxmlformats.org/markup-compatibility/2006" xmlns:p14="http://schemas.microsoft.com/office/powerpoint/2010/main">
    <mc:Choice Requires="p14">
      <p:transition spd="slow" p14:dur="2000" advTm="8821"/>
    </mc:Choice>
    <mc:Fallback xmlns="">
      <p:transition spd="slow" advTm="882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9|4.2"/>
</p:tagLst>
</file>

<file path=ppt/tags/tag2.xml><?xml version="1.0" encoding="utf-8"?>
<p:tagLst xmlns:a="http://schemas.openxmlformats.org/drawingml/2006/main" xmlns:r="http://schemas.openxmlformats.org/officeDocument/2006/relationships" xmlns:p="http://schemas.openxmlformats.org/presentationml/2006/main">
  <p:tag name="TIMING" val="|6.5|7.4"/>
</p:tagLst>
</file>

<file path=ppt/theme/theme1.xml><?xml version="1.0" encoding="utf-8"?>
<a:theme xmlns:a="http://schemas.openxmlformats.org/drawingml/2006/main" name="NDRS">
  <a:themeElements>
    <a:clrScheme name="NDRS">
      <a:dk1>
        <a:srgbClr val="353535"/>
      </a:dk1>
      <a:lt1>
        <a:sysClr val="window" lastClr="FFFFFF"/>
      </a:lt1>
      <a:dk2>
        <a:srgbClr val="238789"/>
      </a:dk2>
      <a:lt2>
        <a:srgbClr val="DBEFF9"/>
      </a:lt2>
      <a:accent1>
        <a:srgbClr val="005EB8"/>
      </a:accent1>
      <a:accent2>
        <a:srgbClr val="0187CD"/>
      </a:accent2>
      <a:accent3>
        <a:srgbClr val="238789"/>
      </a:accent3>
      <a:accent4>
        <a:srgbClr val="2AA8AA"/>
      </a:accent4>
      <a:accent5>
        <a:srgbClr val="768692"/>
      </a:accent5>
      <a:accent6>
        <a:srgbClr val="425563"/>
      </a:accent6>
      <a:hlink>
        <a:srgbClr val="2AA8AA"/>
      </a:hlink>
      <a:folHlink>
        <a:srgbClr val="238789"/>
      </a:folHlink>
    </a:clrScheme>
    <a:fontScheme name="NDRS">
      <a:majorFont>
        <a:latin typeface="Merriweather"/>
        <a:ea typeface=""/>
        <a:cs typeface=""/>
      </a:majorFont>
      <a:minorFont>
        <a:latin typeface="Arial Nova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29F85E8B3FABB48B90AA3860CF86BF5" ma:contentTypeVersion="19" ma:contentTypeDescription="Create a new document." ma:contentTypeScope="" ma:versionID="3035b928b70e928d4938a11b644cbec6">
  <xsd:schema xmlns:xsd="http://www.w3.org/2001/XMLSchema" xmlns:xs="http://www.w3.org/2001/XMLSchema" xmlns:p="http://schemas.microsoft.com/office/2006/metadata/properties" xmlns:ns1="http://schemas.microsoft.com/sharepoint/v3" xmlns:ns2="7b410ab3-33f9-46b0-a7e8-8030da7493ff" xmlns:ns3="d90b2148-dfd5-4925-bdbf-65fefdd6aea1" targetNamespace="http://schemas.microsoft.com/office/2006/metadata/properties" ma:root="true" ma:fieldsID="a0f8e6f0a4df77d007b5f24b5626b94d" ns1:_="" ns2:_="" ns3:_="">
    <xsd:import namespace="http://schemas.microsoft.com/sharepoint/v3"/>
    <xsd:import namespace="7b410ab3-33f9-46b0-a7e8-8030da7493ff"/>
    <xsd:import namespace="d90b2148-dfd5-4925-bdbf-65fefdd6aea1"/>
    <xsd:element name="properties">
      <xsd:complexType>
        <xsd:sequence>
          <xsd:element name="documentManagement">
            <xsd:complexType>
              <xsd:all>
                <xsd:element ref="ns2:MigrationWizId" minOccurs="0"/>
                <xsd:element ref="ns2:MigrationWizIdPermissions" minOccurs="0"/>
                <xsd:element ref="ns2:MigrationWizIdPermissionLevels" minOccurs="0"/>
                <xsd:element ref="ns2:MigrationWizIdDocumentLibraryPermissions" minOccurs="0"/>
                <xsd:element ref="ns2:MigrationWizIdSecurityGroups" minOccurs="0"/>
                <xsd:element ref="ns2:MediaServiceMetadata" minOccurs="0"/>
                <xsd:element ref="ns2:MediaServiceFastMetadata" minOccurs="0"/>
                <xsd:element ref="ns1:_ip_UnifiedCompliancePolicyProperties" minOccurs="0"/>
                <xsd:element ref="ns1:_ip_UnifiedCompliancePolicyUIAction" minOccurs="0"/>
                <xsd:element ref="ns3:SharedWithUsers" minOccurs="0"/>
                <xsd:element ref="ns3:SharedWithDetails" minOccurs="0"/>
                <xsd:element ref="ns2:MediaServiceObjectDetectorVersions" minOccurs="0"/>
                <xsd:element ref="ns2:MediaServiceSearchProperties" minOccurs="0"/>
                <xsd:element ref="ns2:lcf76f155ced4ddcb4097134ff3c332f" minOccurs="0"/>
                <xsd:element ref="ns3:TaxCatchAll"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hidden="true" ma:internalName="_ip_UnifiedCompliancePolicyProperties">
      <xsd:simpleType>
        <xsd:restriction base="dms:Note"/>
      </xsd:simpleType>
    </xsd:element>
    <xsd:element name="_ip_UnifiedCompliancePolicyUIAction" ma:index="1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b410ab3-33f9-46b0-a7e8-8030da7493ff" elementFormDefault="qualified">
    <xsd:import namespace="http://schemas.microsoft.com/office/2006/documentManagement/types"/>
    <xsd:import namespace="http://schemas.microsoft.com/office/infopath/2007/PartnerControls"/>
    <xsd:element name="MigrationWizId" ma:index="8" nillable="true" ma:displayName="MigrationWizId" ma:internalName="MigrationWizId">
      <xsd:simpleType>
        <xsd:restriction base="dms:Text"/>
      </xsd:simpleType>
    </xsd:element>
    <xsd:element name="MigrationWizIdPermissions" ma:index="9" nillable="true" ma:displayName="MigrationWizIdPermissions" ma:internalName="MigrationWizIdPermissions">
      <xsd:simpleType>
        <xsd:restriction base="dms:Text"/>
      </xsd:simpleType>
    </xsd:element>
    <xsd:element name="MigrationWizIdPermissionLevels" ma:index="10" nillable="true" ma:displayName="MigrationWizIdPermissionLevels" ma:internalName="MigrationWizIdPermissionLevels">
      <xsd:simpleType>
        <xsd:restriction base="dms:Text"/>
      </xsd:simpleType>
    </xsd:element>
    <xsd:element name="MigrationWizIdDocumentLibraryPermissions" ma:index="11" nillable="true" ma:displayName="MigrationWizIdDocumentLibraryPermissions" ma:internalName="MigrationWizIdDocumentLibraryPermissions">
      <xsd:simpleType>
        <xsd:restriction base="dms:Text"/>
      </xsd:simpleType>
    </xsd:element>
    <xsd:element name="MigrationWizIdSecurityGroups" ma:index="12" nillable="true" ma:displayName="MigrationWizIdSecurityGroups" ma:internalName="MigrationWizIdSecurityGroups">
      <xsd:simpleType>
        <xsd:restriction base="dms:Text"/>
      </xsd:simpleType>
    </xsd:element>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DateTaken" ma:index="24" nillable="true" ma:displayName="MediaServiceDateTaken" ma:hidden="true" ma:indexed="true" ma:internalName="MediaServiceDateTaken" ma:readOnly="true">
      <xsd:simpleType>
        <xsd:restriction base="dms:Text"/>
      </xsd:simpleType>
    </xsd:element>
    <xsd:element name="MediaServiceGenerationTime" ma:index="25" nillable="true" ma:displayName="MediaServiceGenerationTime" ma:hidden="true" ma:internalName="MediaServiceGenerationTime" ma:readOnly="true">
      <xsd:simpleType>
        <xsd:restriction base="dms:Text"/>
      </xsd:simpleType>
    </xsd:element>
    <xsd:element name="MediaServiceEventHashCode" ma:index="2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90b2148-dfd5-4925-bdbf-65fefdd6aea1"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7af1a5ab-8bb6-4b49-b6e6-7199d5cde894}" ma:internalName="TaxCatchAll" ma:showField="CatchAllData" ma:web="d90b2148-dfd5-4925-bdbf-65fefdd6aea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lcf76f155ced4ddcb4097134ff3c332f xmlns="7b410ab3-33f9-46b0-a7e8-8030da7493ff">
      <Terms xmlns="http://schemas.microsoft.com/office/infopath/2007/PartnerControls"/>
    </lcf76f155ced4ddcb4097134ff3c332f>
    <MigrationWizId xmlns="7b410ab3-33f9-46b0-a7e8-8030da7493ff" xsi:nil="true"/>
    <MigrationWizIdPermissions xmlns="7b410ab3-33f9-46b0-a7e8-8030da7493ff" xsi:nil="true"/>
    <_ip_UnifiedCompliancePolicyProperties xmlns="http://schemas.microsoft.com/sharepoint/v3" xsi:nil="true"/>
    <MigrationWizIdDocumentLibraryPermissions xmlns="7b410ab3-33f9-46b0-a7e8-8030da7493ff" xsi:nil="true"/>
    <MigrationWizIdPermissionLevels xmlns="7b410ab3-33f9-46b0-a7e8-8030da7493ff" xsi:nil="true"/>
    <MigrationWizIdSecurityGroups xmlns="7b410ab3-33f9-46b0-a7e8-8030da7493ff" xsi:nil="true"/>
    <TaxCatchAll xmlns="d90b2148-dfd5-4925-bdbf-65fefdd6aea1" xsi:nil="true"/>
  </documentManagement>
</p:properties>
</file>

<file path=customXml/itemProps1.xml><?xml version="1.0" encoding="utf-8"?>
<ds:datastoreItem xmlns:ds="http://schemas.openxmlformats.org/officeDocument/2006/customXml" ds:itemID="{36F44F45-0509-448F-B700-00270167C31B}">
  <ds:schemaRefs>
    <ds:schemaRef ds:uri="http://schemas.microsoft.com/sharepoint/v3/contenttype/forms"/>
  </ds:schemaRefs>
</ds:datastoreItem>
</file>

<file path=customXml/itemProps2.xml><?xml version="1.0" encoding="utf-8"?>
<ds:datastoreItem xmlns:ds="http://schemas.openxmlformats.org/officeDocument/2006/customXml" ds:itemID="{1342BF0F-081E-4438-87F4-7231AED0679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b410ab3-33f9-46b0-a7e8-8030da7493ff"/>
    <ds:schemaRef ds:uri="d90b2148-dfd5-4925-bdbf-65fefdd6aea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72024DB-DD24-419A-AD51-AA142FDF4A48}">
  <ds:schemaRefs>
    <ds:schemaRef ds:uri="http://schemas.microsoft.com/office/2006/metadata/properties"/>
    <ds:schemaRef ds:uri="http://schemas.microsoft.com/office/infopath/2007/PartnerControls"/>
    <ds:schemaRef ds:uri="http://purl.org/dc/terms/"/>
    <ds:schemaRef ds:uri="http://purl.org/dc/dcmitype/"/>
    <ds:schemaRef ds:uri="http://purl.org/dc/elements/1.1/"/>
    <ds:schemaRef ds:uri="7b410ab3-33f9-46b0-a7e8-8030da7493ff"/>
    <ds:schemaRef ds:uri="http://schemas.microsoft.com/office/2006/documentManagement/types"/>
    <ds:schemaRef ds:uri="http://schemas.microsoft.com/sharepoint/v3"/>
    <ds:schemaRef ds:uri="http://www.w3.org/XML/1998/namespace"/>
    <ds:schemaRef ds:uri="http://schemas.openxmlformats.org/package/2006/metadata/core-properties"/>
    <ds:schemaRef ds:uri="d90b2148-dfd5-4925-bdbf-65fefdd6aea1"/>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Office Theme</Template>
  <TotalTime>12596</TotalTime>
  <Words>2807</Words>
  <Application>Microsoft Office PowerPoint</Application>
  <PresentationFormat>Widescreen</PresentationFormat>
  <Paragraphs>344</Paragraphs>
  <Slides>37</Slides>
  <Notes>37</Notes>
  <HiddenSlides>0</HiddenSlides>
  <MMClips>37</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37</vt:i4>
      </vt:variant>
    </vt:vector>
  </HeadingPairs>
  <TitlesOfParts>
    <vt:vector size="44" baseType="lpstr">
      <vt:lpstr>ＭＳ Ｐゴシック</vt:lpstr>
      <vt:lpstr>Arial</vt:lpstr>
      <vt:lpstr>Arial Nova Light</vt:lpstr>
      <vt:lpstr>Calibri</vt:lpstr>
      <vt:lpstr>Segoe UI</vt:lpstr>
      <vt:lpstr>Segoe UI Semibold</vt:lpstr>
      <vt:lpstr>NDRS</vt:lpstr>
      <vt:lpstr>National Disease Registration Service (NDRS)</vt:lpstr>
      <vt:lpstr>Agenda</vt:lpstr>
      <vt:lpstr>The National Disease Registration Service</vt:lpstr>
      <vt:lpstr>The National Disease Registration Service (NDRS) </vt:lpstr>
      <vt:lpstr>Data Feeds</vt:lpstr>
      <vt:lpstr>What the data is used for</vt:lpstr>
      <vt:lpstr>Partner Organisations</vt:lpstr>
      <vt:lpstr>Why measure Personalised Care activity in cancer?</vt:lpstr>
      <vt:lpstr>COSD data collection for Clinical Nurse Specialist Teams</vt:lpstr>
      <vt:lpstr>What is COSD? - Cancer Outcomes and Services Dataset</vt:lpstr>
      <vt:lpstr>Core Personalised Care Interventions in COSD</vt:lpstr>
      <vt:lpstr>Finding the Guidance</vt:lpstr>
      <vt:lpstr>CNS Team specific data items in COSD</vt:lpstr>
      <vt:lpstr>CNS Referral section - CNS Indication Code</vt:lpstr>
      <vt:lpstr>Patient Presentation section - Tobacco Use</vt:lpstr>
      <vt:lpstr>Patient Presentation section - Alcohol use</vt:lpstr>
      <vt:lpstr>Patient Presentation section - Diabetes indicator</vt:lpstr>
      <vt:lpstr>Patient Presentation section - Menopausal Status</vt:lpstr>
      <vt:lpstr>Patient Presentation section – Physical Activity (current)</vt:lpstr>
      <vt:lpstr>Living With and Beyond Cancer - HNA</vt:lpstr>
      <vt:lpstr>Living With and Beyond Cancer – HNA/PCSP</vt:lpstr>
      <vt:lpstr>Living With and Beyond Cancer – HNA / PCSP</vt:lpstr>
      <vt:lpstr>Living With and Beyond Cancer – HNA / PCSP</vt:lpstr>
      <vt:lpstr>Individual Treatments – End of Treatment Summary</vt:lpstr>
      <vt:lpstr>CancerStats II – Feedback on submitted data</vt:lpstr>
      <vt:lpstr>Living With and Beyond Cancer - Reports</vt:lpstr>
      <vt:lpstr>Living With and Beyond Cancer</vt:lpstr>
      <vt:lpstr>Living With and Beyond Cancer – End of Treatment Summary</vt:lpstr>
      <vt:lpstr>Living With and Beyond Cancer - HNA</vt:lpstr>
      <vt:lpstr>Living With and Beyond Cancer - PCSP</vt:lpstr>
      <vt:lpstr>COSD - CNS Contacts vs Total diagnoses</vt:lpstr>
      <vt:lpstr>COSD - CNS Contacts vs Total Diagnoses</vt:lpstr>
      <vt:lpstr>Summary</vt:lpstr>
      <vt:lpstr>Summary</vt:lpstr>
      <vt:lpstr>Summary</vt:lpstr>
      <vt:lpstr>Summary</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Christopher Wharton</dc:creator>
  <cp:lastModifiedBy>MOLLETT, Marianne (NHS ENGLAND - X26)</cp:lastModifiedBy>
  <cp:revision>173</cp:revision>
  <dcterms:created xsi:type="dcterms:W3CDTF">2021-02-08T11:29:00Z</dcterms:created>
  <dcterms:modified xsi:type="dcterms:W3CDTF">2024-10-21T16:04:11Z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0x0101007DBD0462B5A2B0419358144C4E4DAF2A</vt:lpwstr>
  </property>
  <property fmtid="{D5CDD505-2E9C-101B-9397-08002B2CF9AE}" pid="3" name="MediaServiceImageTags">
    <vt:lpwstr/>
  </property>
</Properties>
</file>