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65" r:id="rId5"/>
    <p:sldId id="292" r:id="rId6"/>
    <p:sldId id="308" r:id="rId7"/>
    <p:sldId id="293" r:id="rId8"/>
    <p:sldId id="295" r:id="rId9"/>
    <p:sldId id="296" r:id="rId10"/>
    <p:sldId id="2145707486" r:id="rId11"/>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292"/>
            <p14:sldId id="308"/>
            <p14:sldId id="293"/>
            <p14:sldId id="295"/>
            <p14:sldId id="296"/>
            <p14:sldId id="21457074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5563"/>
    <a:srgbClr val="228789"/>
    <a:srgbClr val="2AA8AA"/>
    <a:srgbClr val="45B1E9"/>
    <a:srgbClr val="E8F1F1"/>
    <a:srgbClr val="329E6A"/>
    <a:srgbClr val="4CC088"/>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8143" autoAdjust="0"/>
  </p:normalViewPr>
  <p:slideViewPr>
    <p:cSldViewPr snapToGrid="0">
      <p:cViewPr varScale="1">
        <p:scale>
          <a:sx n="88" d="100"/>
          <a:sy n="88" d="100"/>
        </p:scale>
        <p:origin x="618" y="5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C3DDF34A-3594-4087-8B2C-C28C92FB2D6A}"/>
    <pc:docChg chg="mod">
      <pc:chgData name="MOLLETT, Marianne (NHS ENGLAND - X26)" userId="58af0019-3a7b-47f8-8975-8ac0a0ea5bbf" providerId="ADAL" clId="{C3DDF34A-3594-4087-8B2C-C28C92FB2D6A}" dt="2024-06-20T16:11:57.45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20/06/2024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20/06/2024</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which has been designed as a quick guide to Performance Status &amp; CNS Indication Code entry</a:t>
            </a:r>
            <a:endParaRPr lang="en-GB" dirty="0">
              <a:solidFill>
                <a:srgbClr val="FF0000"/>
              </a:solidFill>
            </a:endParaRP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2562078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Performance Status is a simple 1-digit assessment of a patient’s ability to carry out their day-to-day activities.</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a:p>
        </p:txBody>
      </p:sp>
    </p:spTree>
    <p:extLst>
      <p:ext uri="{BB962C8B-B14F-4D97-AF65-F5344CB8AC3E}">
        <p14:creationId xmlns:p14="http://schemas.microsoft.com/office/powerpoint/2010/main" val="1824744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Performance status will give an indication of how well a patient may tolerate a treatment and may affect the clinician’s decision on what modality of treatment to offer.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128994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Like Staging, Performance status may be assessed at many points in the pathway.  For the purposes of COSD, Performance Status is collected only from the Care Plan, which is normally recorded at the last MDT prior to treatment.  It should be noted that NDRS does not collect Performance status for most skin pathways due to the way the pathway is structured. However, where a Skin cancer is diagnosed by biopsy rather than by excision, as would be the case in larger, late-stage cancers, we do require that a performance status is recorded.</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634066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CNS Indication code, there are several options for a Yes answer.  These range from the CNS being present when the patient is given their diagnosis to the patient being seen by another trained member of the CNS team.  There are also two options for No depending on whether or not the CNS is aware of the diagnosis. The CNS code may be completed by the MDT Co-Ordinator in the first instance, then updated by the CNS at the point of referral to the CNS service.</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829827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answers are reported on in two ways… both in the sense of “has a response for this data item been submitted” – which counts all Yes and No answers – and also in the sense of “has the patient seen a CNS” which only relates to the Yes answers.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3601034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of course, we’re here to support you.  If you have any questions about Performance Status, CNS Indication Code or any other aspect of COSD data, do please get in touch with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dirty="0"/>
          </a:p>
        </p:txBody>
      </p:sp>
    </p:spTree>
    <p:extLst>
      <p:ext uri="{BB962C8B-B14F-4D97-AF65-F5344CB8AC3E}">
        <p14:creationId xmlns:p14="http://schemas.microsoft.com/office/powerpoint/2010/main" val="28884527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20/06/2024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20/06/2024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20/06/2024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20/06/2024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20/06/2024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20/06/2024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7.xml"/><Relationship Id="rId9" Type="http://schemas.openxmlformats.org/officeDocument/2006/relationships/hyperlink" Target="mailto:p.stacey@nh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692043"/>
          </a:xfrm>
        </p:spPr>
        <p:txBody>
          <a:bodyPr>
            <a:normAutofit/>
          </a:bodyPr>
          <a:lstStyle/>
          <a:p>
            <a:r>
              <a:rPr lang="en-GB" dirty="0"/>
              <a:t>Key Performance Indicators:</a:t>
            </a:r>
          </a:p>
          <a:p>
            <a:r>
              <a:rPr lang="en-GB" b="1" dirty="0"/>
              <a:t>Performance Status &amp; CNS Indication Code 101</a:t>
            </a:r>
          </a:p>
          <a:p>
            <a:r>
              <a:rPr lang="en-GB" dirty="0"/>
              <a:t>v1 June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20/06/2024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9" name="Audio 8">
            <a:hlinkClick r:id="" action="ppaction://media"/>
            <a:extLst>
              <a:ext uri="{FF2B5EF4-FFF2-40B4-BE49-F238E27FC236}">
                <a16:creationId xmlns:a16="http://schemas.microsoft.com/office/drawing/2014/main" id="{DB5F396A-2B5C-549F-6EC2-C188AB4E8B2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mc:Choice xmlns:p14="http://schemas.microsoft.com/office/powerpoint/2010/main" Requires="p14">
      <p:transition spd="slow" p14:dur="2000" advTm="10619"/>
    </mc:Choice>
    <mc:Fallback>
      <p:transition spd="slow" advTm="106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777EB-55F1-4167-86BD-86A1FA0FBF3E}"/>
              </a:ext>
            </a:extLst>
          </p:cNvPr>
          <p:cNvSpPr>
            <a:spLocks noGrp="1"/>
          </p:cNvSpPr>
          <p:nvPr>
            <p:ph type="title"/>
          </p:nvPr>
        </p:nvSpPr>
        <p:spPr/>
        <p:txBody>
          <a:bodyPr/>
          <a:lstStyle/>
          <a:p>
            <a:r>
              <a:rPr lang="en-GB" dirty="0"/>
              <a:t>PS &amp; CNS 101: Performance Status (Adult)</a:t>
            </a:r>
          </a:p>
        </p:txBody>
      </p:sp>
      <p:sp>
        <p:nvSpPr>
          <p:cNvPr id="3" name="Content Placeholder 2">
            <a:extLst>
              <a:ext uri="{FF2B5EF4-FFF2-40B4-BE49-F238E27FC236}">
                <a16:creationId xmlns:a16="http://schemas.microsoft.com/office/drawing/2014/main" id="{5B8F74D3-1ED1-4FE3-B407-A5DC4EECD509}"/>
              </a:ext>
            </a:extLst>
          </p:cNvPr>
          <p:cNvSpPr>
            <a:spLocks noGrp="1"/>
          </p:cNvSpPr>
          <p:nvPr>
            <p:ph idx="1"/>
          </p:nvPr>
        </p:nvSpPr>
        <p:spPr/>
        <p:txBody>
          <a:bodyPr/>
          <a:lstStyle/>
          <a:p>
            <a:pPr marL="0" indent="0">
              <a:buNone/>
            </a:pPr>
            <a:r>
              <a:rPr lang="en-GB" dirty="0"/>
              <a:t>A World Health Organisation classification indicating a person's status relating to activity / disability</a:t>
            </a:r>
          </a:p>
          <a:p>
            <a:pPr marL="0" indent="0">
              <a:buNone/>
            </a:pPr>
            <a:endParaRPr lang="en-GB" dirty="0"/>
          </a:p>
        </p:txBody>
      </p:sp>
      <p:sp>
        <p:nvSpPr>
          <p:cNvPr id="4" name="Date Placeholder 3">
            <a:extLst>
              <a:ext uri="{FF2B5EF4-FFF2-40B4-BE49-F238E27FC236}">
                <a16:creationId xmlns:a16="http://schemas.microsoft.com/office/drawing/2014/main" id="{806E82A5-0E62-4461-8F35-0BCA1439B1AC}"/>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74DE82A4-8D8B-4100-B960-C85C70D1B57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954269-B215-45E3-96FF-6EAB94428BFA}"/>
              </a:ext>
            </a:extLst>
          </p:cNvPr>
          <p:cNvSpPr>
            <a:spLocks noGrp="1"/>
          </p:cNvSpPr>
          <p:nvPr>
            <p:ph type="sldNum" sz="quarter" idx="12"/>
          </p:nvPr>
        </p:nvSpPr>
        <p:spPr/>
        <p:txBody>
          <a:bodyPr/>
          <a:lstStyle/>
          <a:p>
            <a:fld id="{B33FDC71-8906-4088-9FB1-76CBC632085F}" type="slidenum">
              <a:rPr lang="en-GB" smtClean="0"/>
              <a:t>2</a:t>
            </a:fld>
            <a:endParaRPr lang="en-GB"/>
          </a:p>
        </p:txBody>
      </p:sp>
      <p:grpSp>
        <p:nvGrpSpPr>
          <p:cNvPr id="7" name="Group 6">
            <a:extLst>
              <a:ext uri="{FF2B5EF4-FFF2-40B4-BE49-F238E27FC236}">
                <a16:creationId xmlns:a16="http://schemas.microsoft.com/office/drawing/2014/main" id="{F63A8EFF-B794-417D-B08C-3FC977BB7A7D}"/>
              </a:ext>
            </a:extLst>
          </p:cNvPr>
          <p:cNvGrpSpPr/>
          <p:nvPr/>
        </p:nvGrpSpPr>
        <p:grpSpPr>
          <a:xfrm>
            <a:off x="929550" y="2569115"/>
            <a:ext cx="10424251" cy="3227386"/>
            <a:chOff x="1169052" y="2138972"/>
            <a:chExt cx="6962894" cy="3468451"/>
          </a:xfrm>
        </p:grpSpPr>
        <p:sp>
          <p:nvSpPr>
            <p:cNvPr id="8" name="Rectangle 7">
              <a:extLst>
                <a:ext uri="{FF2B5EF4-FFF2-40B4-BE49-F238E27FC236}">
                  <a16:creationId xmlns:a16="http://schemas.microsoft.com/office/drawing/2014/main" id="{20631F24-D0A9-4F55-A002-0A5C9A401A84}"/>
                </a:ext>
              </a:extLst>
            </p:cNvPr>
            <p:cNvSpPr/>
            <p:nvPr/>
          </p:nvSpPr>
          <p:spPr>
            <a:xfrm>
              <a:off x="1169052" y="2138972"/>
              <a:ext cx="1036901"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0</a:t>
              </a:r>
              <a:endParaRPr lang="en-GB" sz="1200" b="1" i="1" dirty="0"/>
            </a:p>
          </p:txBody>
        </p:sp>
        <p:sp>
          <p:nvSpPr>
            <p:cNvPr id="9" name="Rectangle 8">
              <a:extLst>
                <a:ext uri="{FF2B5EF4-FFF2-40B4-BE49-F238E27FC236}">
                  <a16:creationId xmlns:a16="http://schemas.microsoft.com/office/drawing/2014/main" id="{5A799765-0DBC-48C8-8408-AFB389F33FB1}"/>
                </a:ext>
              </a:extLst>
            </p:cNvPr>
            <p:cNvSpPr/>
            <p:nvPr/>
          </p:nvSpPr>
          <p:spPr>
            <a:xfrm>
              <a:off x="1169052" y="2727311"/>
              <a:ext cx="1036901"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1</a:t>
              </a:r>
              <a:endParaRPr lang="en-GB" sz="1200" b="1" i="1" dirty="0"/>
            </a:p>
          </p:txBody>
        </p:sp>
        <p:sp>
          <p:nvSpPr>
            <p:cNvPr id="10" name="Rectangle 9">
              <a:extLst>
                <a:ext uri="{FF2B5EF4-FFF2-40B4-BE49-F238E27FC236}">
                  <a16:creationId xmlns:a16="http://schemas.microsoft.com/office/drawing/2014/main" id="{C3B6499A-FF9A-4906-AAD7-B5185E0EF767}"/>
                </a:ext>
              </a:extLst>
            </p:cNvPr>
            <p:cNvSpPr/>
            <p:nvPr/>
          </p:nvSpPr>
          <p:spPr>
            <a:xfrm>
              <a:off x="2266971" y="2138972"/>
              <a:ext cx="5864975" cy="51840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Able to carry out all normal activity without restriction</a:t>
              </a:r>
              <a:endParaRPr lang="en-GB" altLang="en-US" sz="1200" b="1" i="1" dirty="0">
                <a:latin typeface="+mn-lt"/>
                <a:cs typeface="Arial" pitchFamily="34" charset="0"/>
              </a:endParaRPr>
            </a:p>
          </p:txBody>
        </p:sp>
        <p:sp>
          <p:nvSpPr>
            <p:cNvPr id="11" name="Rectangle 10">
              <a:extLst>
                <a:ext uri="{FF2B5EF4-FFF2-40B4-BE49-F238E27FC236}">
                  <a16:creationId xmlns:a16="http://schemas.microsoft.com/office/drawing/2014/main" id="{FA77A776-70F4-462E-A001-FE4DAD9701A8}"/>
                </a:ext>
              </a:extLst>
            </p:cNvPr>
            <p:cNvSpPr/>
            <p:nvPr/>
          </p:nvSpPr>
          <p:spPr>
            <a:xfrm>
              <a:off x="2266971" y="2727311"/>
              <a:ext cx="5864974" cy="51840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Restricted in physically strenuous activity, but able to walk and do light work</a:t>
              </a:r>
              <a:endParaRPr lang="en-GB" altLang="en-US" sz="1200" b="1" i="1" dirty="0">
                <a:latin typeface="+mn-lt"/>
                <a:cs typeface="Arial" pitchFamily="34" charset="0"/>
              </a:endParaRPr>
            </a:p>
          </p:txBody>
        </p:sp>
        <p:sp>
          <p:nvSpPr>
            <p:cNvPr id="12" name="Rectangle 11">
              <a:extLst>
                <a:ext uri="{FF2B5EF4-FFF2-40B4-BE49-F238E27FC236}">
                  <a16:creationId xmlns:a16="http://schemas.microsoft.com/office/drawing/2014/main" id="{E28BBAC3-BB5A-464D-8C58-3149E11DA1C9}"/>
                </a:ext>
              </a:extLst>
            </p:cNvPr>
            <p:cNvSpPr/>
            <p:nvPr/>
          </p:nvSpPr>
          <p:spPr>
            <a:xfrm>
              <a:off x="1169052" y="3315650"/>
              <a:ext cx="1036901"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2</a:t>
              </a:r>
              <a:endParaRPr lang="en-GB" sz="1200" b="1" dirty="0"/>
            </a:p>
          </p:txBody>
        </p:sp>
        <p:sp>
          <p:nvSpPr>
            <p:cNvPr id="13" name="Rectangle 12">
              <a:extLst>
                <a:ext uri="{FF2B5EF4-FFF2-40B4-BE49-F238E27FC236}">
                  <a16:creationId xmlns:a16="http://schemas.microsoft.com/office/drawing/2014/main" id="{0DAE57E2-8CA7-4032-A43F-3BD292C9C690}"/>
                </a:ext>
              </a:extLst>
            </p:cNvPr>
            <p:cNvSpPr/>
            <p:nvPr/>
          </p:nvSpPr>
          <p:spPr>
            <a:xfrm>
              <a:off x="1169052" y="3903989"/>
              <a:ext cx="1036901"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3</a:t>
              </a:r>
              <a:endParaRPr lang="en-GB" sz="1200" b="1" i="1" dirty="0"/>
            </a:p>
          </p:txBody>
        </p:sp>
        <p:sp>
          <p:nvSpPr>
            <p:cNvPr id="14" name="Rectangle 13">
              <a:extLst>
                <a:ext uri="{FF2B5EF4-FFF2-40B4-BE49-F238E27FC236}">
                  <a16:creationId xmlns:a16="http://schemas.microsoft.com/office/drawing/2014/main" id="{EAA05DB6-BDD2-4978-B5EE-B2D1BEDBE80F}"/>
                </a:ext>
              </a:extLst>
            </p:cNvPr>
            <p:cNvSpPr/>
            <p:nvPr/>
          </p:nvSpPr>
          <p:spPr>
            <a:xfrm>
              <a:off x="2266971" y="3315650"/>
              <a:ext cx="5864975" cy="51840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Able to walk and capable of all self-care, but unable to carry out any work. Up and about more than 50% of waking hours</a:t>
              </a:r>
              <a:endParaRPr lang="en-GB" altLang="en-US" sz="1200" b="1" i="1" dirty="0">
                <a:latin typeface="+mn-lt"/>
                <a:cs typeface="Arial" pitchFamily="34" charset="0"/>
              </a:endParaRPr>
            </a:p>
          </p:txBody>
        </p:sp>
        <p:sp>
          <p:nvSpPr>
            <p:cNvPr id="15" name="Rectangle 14">
              <a:extLst>
                <a:ext uri="{FF2B5EF4-FFF2-40B4-BE49-F238E27FC236}">
                  <a16:creationId xmlns:a16="http://schemas.microsoft.com/office/drawing/2014/main" id="{33F869CB-05E6-4A30-AC28-3738D1272BCE}"/>
                </a:ext>
              </a:extLst>
            </p:cNvPr>
            <p:cNvSpPr/>
            <p:nvPr/>
          </p:nvSpPr>
          <p:spPr>
            <a:xfrm>
              <a:off x="2266971" y="3903989"/>
              <a:ext cx="5864974" cy="51840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Capable of only limited self-care, confined to bed or chair more than 50% of waking hours</a:t>
              </a:r>
              <a:endParaRPr lang="en-GB" altLang="en-US" sz="1200" b="1" i="1" dirty="0">
                <a:latin typeface="+mn-lt"/>
                <a:cs typeface="Arial" pitchFamily="34" charset="0"/>
              </a:endParaRPr>
            </a:p>
          </p:txBody>
        </p:sp>
        <p:sp>
          <p:nvSpPr>
            <p:cNvPr id="16" name="Rectangle 15">
              <a:extLst>
                <a:ext uri="{FF2B5EF4-FFF2-40B4-BE49-F238E27FC236}">
                  <a16:creationId xmlns:a16="http://schemas.microsoft.com/office/drawing/2014/main" id="{6094A240-13BB-43EB-B5BC-E00B921C531F}"/>
                </a:ext>
              </a:extLst>
            </p:cNvPr>
            <p:cNvSpPr/>
            <p:nvPr/>
          </p:nvSpPr>
          <p:spPr>
            <a:xfrm>
              <a:off x="1169052" y="4500684"/>
              <a:ext cx="1036901"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4</a:t>
              </a:r>
              <a:endParaRPr lang="en-GB" sz="1200" b="1" i="1" dirty="0"/>
            </a:p>
          </p:txBody>
        </p:sp>
        <p:sp>
          <p:nvSpPr>
            <p:cNvPr id="17" name="Rectangle 16">
              <a:extLst>
                <a:ext uri="{FF2B5EF4-FFF2-40B4-BE49-F238E27FC236}">
                  <a16:creationId xmlns:a16="http://schemas.microsoft.com/office/drawing/2014/main" id="{1EF50D8B-AA5B-410A-BB00-9F88FF3574E7}"/>
                </a:ext>
              </a:extLst>
            </p:cNvPr>
            <p:cNvSpPr/>
            <p:nvPr/>
          </p:nvSpPr>
          <p:spPr>
            <a:xfrm>
              <a:off x="1169052" y="5089023"/>
              <a:ext cx="1036901"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9*</a:t>
              </a:r>
              <a:endParaRPr lang="en-GB" sz="1200" b="1" i="1" dirty="0"/>
            </a:p>
          </p:txBody>
        </p:sp>
        <p:sp>
          <p:nvSpPr>
            <p:cNvPr id="18" name="Rectangle 17">
              <a:extLst>
                <a:ext uri="{FF2B5EF4-FFF2-40B4-BE49-F238E27FC236}">
                  <a16:creationId xmlns:a16="http://schemas.microsoft.com/office/drawing/2014/main" id="{BB3E3D83-5E74-4003-8F6C-50F75007AC4C}"/>
                </a:ext>
              </a:extLst>
            </p:cNvPr>
            <p:cNvSpPr/>
            <p:nvPr/>
          </p:nvSpPr>
          <p:spPr>
            <a:xfrm>
              <a:off x="2266971" y="4500684"/>
              <a:ext cx="5864975" cy="51840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Completely disabled. Cannot carry on any self-care. Totally confined to bed or chair</a:t>
              </a:r>
              <a:endParaRPr lang="en-GB" altLang="en-US" sz="1200" b="1" i="1" dirty="0">
                <a:latin typeface="+mn-lt"/>
                <a:cs typeface="Arial" pitchFamily="34" charset="0"/>
              </a:endParaRPr>
            </a:p>
          </p:txBody>
        </p:sp>
        <p:sp>
          <p:nvSpPr>
            <p:cNvPr id="19" name="Rectangle 18">
              <a:extLst>
                <a:ext uri="{FF2B5EF4-FFF2-40B4-BE49-F238E27FC236}">
                  <a16:creationId xmlns:a16="http://schemas.microsoft.com/office/drawing/2014/main" id="{AE777CA6-492B-4A1E-B252-B81B5514512B}"/>
                </a:ext>
              </a:extLst>
            </p:cNvPr>
            <p:cNvSpPr/>
            <p:nvPr/>
          </p:nvSpPr>
          <p:spPr>
            <a:xfrm>
              <a:off x="2266971" y="5089023"/>
              <a:ext cx="5864974" cy="51840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Not Recorded</a:t>
              </a:r>
              <a:endParaRPr lang="en-GB" altLang="en-US" sz="1200" b="1" i="1" dirty="0">
                <a:latin typeface="+mn-lt"/>
                <a:cs typeface="Arial" pitchFamily="34" charset="0"/>
              </a:endParaRPr>
            </a:p>
          </p:txBody>
        </p:sp>
      </p:grpSp>
      <p:sp>
        <p:nvSpPr>
          <p:cNvPr id="20" name="TextBox 19">
            <a:extLst>
              <a:ext uri="{FF2B5EF4-FFF2-40B4-BE49-F238E27FC236}">
                <a16:creationId xmlns:a16="http://schemas.microsoft.com/office/drawing/2014/main" id="{553B7A2D-9EFF-4161-A5F6-A02A5EDE04D1}"/>
              </a:ext>
            </a:extLst>
          </p:cNvPr>
          <p:cNvSpPr txBox="1"/>
          <p:nvPr/>
        </p:nvSpPr>
        <p:spPr>
          <a:xfrm>
            <a:off x="929550" y="5963478"/>
            <a:ext cx="10515600" cy="276999"/>
          </a:xfrm>
          <a:prstGeom prst="rect">
            <a:avLst/>
          </a:prstGeom>
          <a:noFill/>
        </p:spPr>
        <p:txBody>
          <a:bodyPr wrap="square" rtlCol="0">
            <a:spAutoFit/>
          </a:bodyPr>
          <a:lstStyle/>
          <a:p>
            <a:r>
              <a:rPr lang="en-GB" sz="1200" dirty="0"/>
              <a:t>*This should only be used where it has not been possible access a patient’s performance status and will not count towards data completeness.</a:t>
            </a:r>
          </a:p>
        </p:txBody>
      </p:sp>
      <p:pic>
        <p:nvPicPr>
          <p:cNvPr id="22" name="Audio 21">
            <a:hlinkClick r:id="" action="ppaction://media"/>
            <a:extLst>
              <a:ext uri="{FF2B5EF4-FFF2-40B4-BE49-F238E27FC236}">
                <a16:creationId xmlns:a16="http://schemas.microsoft.com/office/drawing/2014/main" id="{901F08EB-3A05-85FB-417A-E3865D87BA5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18353447"/>
      </p:ext>
    </p:extLst>
  </p:cSld>
  <p:clrMapOvr>
    <a:masterClrMapping/>
  </p:clrMapOvr>
  <mc:AlternateContent xmlns:mc="http://schemas.openxmlformats.org/markup-compatibility/2006">
    <mc:Choice xmlns:p14="http://schemas.microsoft.com/office/powerpoint/2010/main" Requires="p14">
      <p:transition spd="slow" p14:dur="2000" advTm="10415"/>
    </mc:Choice>
    <mc:Fallback>
      <p:transition spd="slow" advTm="104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AF79-5CA2-47EF-8C7D-677ABCE2CBCD}"/>
              </a:ext>
            </a:extLst>
          </p:cNvPr>
          <p:cNvSpPr>
            <a:spLocks noGrp="1"/>
          </p:cNvSpPr>
          <p:nvPr>
            <p:ph type="title"/>
          </p:nvPr>
        </p:nvSpPr>
        <p:spPr/>
        <p:txBody>
          <a:bodyPr/>
          <a:lstStyle/>
          <a:p>
            <a:r>
              <a:rPr lang="en-GB" dirty="0"/>
              <a:t>PS &amp; CNS 101: Performance Status (Adult)</a:t>
            </a:r>
          </a:p>
        </p:txBody>
      </p:sp>
      <p:sp>
        <p:nvSpPr>
          <p:cNvPr id="3" name="Content Placeholder 2">
            <a:extLst>
              <a:ext uri="{FF2B5EF4-FFF2-40B4-BE49-F238E27FC236}">
                <a16:creationId xmlns:a16="http://schemas.microsoft.com/office/drawing/2014/main" id="{96C201CA-B92A-463B-BAAE-790921664E58}"/>
              </a:ext>
            </a:extLst>
          </p:cNvPr>
          <p:cNvSpPr>
            <a:spLocks noGrp="1"/>
          </p:cNvSpPr>
          <p:nvPr>
            <p:ph idx="1"/>
          </p:nvPr>
        </p:nvSpPr>
        <p:spPr/>
        <p:txBody>
          <a:bodyPr>
            <a:normAutofit/>
          </a:bodyPr>
          <a:lstStyle/>
          <a:p>
            <a:pPr marL="0" indent="0">
              <a:buNone/>
            </a:pPr>
            <a:r>
              <a:rPr lang="en-GB" dirty="0"/>
              <a:t>The recording of performance status is important, as it gives an indication for how well a patient is at the point of diagnosis and how well they are able to tolerate different types of treatment</a:t>
            </a:r>
          </a:p>
          <a:p>
            <a:pPr marL="0" indent="0">
              <a:buNone/>
            </a:pPr>
            <a:endParaRPr lang="en-GB" dirty="0"/>
          </a:p>
          <a:p>
            <a:pPr marL="0" indent="0">
              <a:buNone/>
            </a:pPr>
            <a:r>
              <a:rPr lang="en-GB" dirty="0"/>
              <a:t>For instance: Two patients diagnosed with stage 2 lung cancer could be offered different treatments if they have different performance status. The patient with a performance status of 0 may be offered radical surgery followed by chemotherapy with a curative intent. While a patient with a performance status of 4 may be offered palliative care due to pre-existing comorbidities. Although the stage is the same, a different performance status can result in a different outcome</a:t>
            </a:r>
          </a:p>
          <a:p>
            <a:pPr marL="0" indent="0">
              <a:buNone/>
            </a:pPr>
            <a:endParaRPr lang="en-GB" dirty="0"/>
          </a:p>
        </p:txBody>
      </p:sp>
      <p:sp>
        <p:nvSpPr>
          <p:cNvPr id="4" name="Date Placeholder 3">
            <a:extLst>
              <a:ext uri="{FF2B5EF4-FFF2-40B4-BE49-F238E27FC236}">
                <a16:creationId xmlns:a16="http://schemas.microsoft.com/office/drawing/2014/main" id="{EE206857-F9D7-4444-AAB7-8662E69A4D07}"/>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BFE92951-58DB-464F-AC3A-5F4A9F65D83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533A1AB-80BD-4921-ADFF-0762598D1933}"/>
              </a:ext>
            </a:extLst>
          </p:cNvPr>
          <p:cNvSpPr>
            <a:spLocks noGrp="1"/>
          </p:cNvSpPr>
          <p:nvPr>
            <p:ph type="sldNum" sz="quarter" idx="12"/>
          </p:nvPr>
        </p:nvSpPr>
        <p:spPr/>
        <p:txBody>
          <a:bodyPr/>
          <a:lstStyle/>
          <a:p>
            <a:fld id="{B33FDC71-8906-4088-9FB1-76CBC632085F}" type="slidenum">
              <a:rPr lang="en-GB" smtClean="0"/>
              <a:t>3</a:t>
            </a:fld>
            <a:endParaRPr lang="en-GB"/>
          </a:p>
        </p:txBody>
      </p:sp>
      <p:pic>
        <p:nvPicPr>
          <p:cNvPr id="9" name="Audio 8">
            <a:hlinkClick r:id="" action="ppaction://media"/>
            <a:extLst>
              <a:ext uri="{FF2B5EF4-FFF2-40B4-BE49-F238E27FC236}">
                <a16:creationId xmlns:a16="http://schemas.microsoft.com/office/drawing/2014/main" id="{800A0150-E191-30B5-8F7A-D2965D8AFA7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24215819"/>
      </p:ext>
    </p:extLst>
  </p:cSld>
  <p:clrMapOvr>
    <a:masterClrMapping/>
  </p:clrMapOvr>
  <mc:AlternateContent xmlns:mc="http://schemas.openxmlformats.org/markup-compatibility/2006">
    <mc:Choice xmlns:p14="http://schemas.microsoft.com/office/powerpoint/2010/main" Requires="p14">
      <p:transition spd="slow" p14:dur="2000" advTm="12516"/>
    </mc:Choice>
    <mc:Fallback>
      <p:transition spd="slow" advTm="125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AF79-5CA2-47EF-8C7D-677ABCE2CBCD}"/>
              </a:ext>
            </a:extLst>
          </p:cNvPr>
          <p:cNvSpPr>
            <a:spLocks noGrp="1"/>
          </p:cNvSpPr>
          <p:nvPr>
            <p:ph type="title"/>
          </p:nvPr>
        </p:nvSpPr>
        <p:spPr/>
        <p:txBody>
          <a:bodyPr/>
          <a:lstStyle/>
          <a:p>
            <a:r>
              <a:rPr lang="en-GB" dirty="0"/>
              <a:t>PS &amp; CNS 101: Performance Status (Adult)</a:t>
            </a:r>
          </a:p>
        </p:txBody>
      </p:sp>
      <p:sp>
        <p:nvSpPr>
          <p:cNvPr id="3" name="Content Placeholder 2">
            <a:extLst>
              <a:ext uri="{FF2B5EF4-FFF2-40B4-BE49-F238E27FC236}">
                <a16:creationId xmlns:a16="http://schemas.microsoft.com/office/drawing/2014/main" id="{96C201CA-B92A-463B-BAAE-790921664E58}"/>
              </a:ext>
            </a:extLst>
          </p:cNvPr>
          <p:cNvSpPr>
            <a:spLocks noGrp="1"/>
          </p:cNvSpPr>
          <p:nvPr>
            <p:ph idx="1"/>
          </p:nvPr>
        </p:nvSpPr>
        <p:spPr/>
        <p:txBody>
          <a:bodyPr>
            <a:normAutofit/>
          </a:bodyPr>
          <a:lstStyle/>
          <a:p>
            <a:pPr marL="0" indent="0">
              <a:buNone/>
            </a:pPr>
            <a:r>
              <a:rPr lang="en-GB" dirty="0"/>
              <a:t>Patients can have this assessed at any point during their pathway, but most commonly prior to starting each treatment</a:t>
            </a:r>
          </a:p>
          <a:p>
            <a:pPr marL="0" indent="0">
              <a:buNone/>
            </a:pPr>
            <a:r>
              <a:rPr lang="en-GB" dirty="0"/>
              <a:t>For the purposes of COSD, this data item is collected only once for each patient and at the same point as close to the point of diagnosis as possible</a:t>
            </a:r>
          </a:p>
          <a:p>
            <a:pPr marL="0" indent="0">
              <a:buNone/>
            </a:pPr>
            <a:r>
              <a:rPr lang="en-GB" dirty="0"/>
              <a:t>This allows performance status data collected from all patients to be compared as it is collected at the same point in the pathway</a:t>
            </a:r>
          </a:p>
          <a:p>
            <a:pPr marL="0" indent="0">
              <a:buNone/>
            </a:pPr>
            <a:r>
              <a:rPr lang="en-GB" dirty="0"/>
              <a:t>Performance Status is collected from the Care Plan which would normally be recorded at the last MDT prior to treatment</a:t>
            </a:r>
          </a:p>
          <a:p>
            <a:pPr marL="0" indent="0">
              <a:buNone/>
            </a:pPr>
            <a:r>
              <a:rPr lang="en-GB" dirty="0"/>
              <a:t>Performance Status is also used in many audits, some of which come from the COSD data</a:t>
            </a:r>
          </a:p>
          <a:p>
            <a:pPr marL="0" indent="0">
              <a:buNone/>
            </a:pPr>
            <a:endParaRPr lang="en-GB" dirty="0"/>
          </a:p>
        </p:txBody>
      </p:sp>
      <p:sp>
        <p:nvSpPr>
          <p:cNvPr id="4" name="Date Placeholder 3">
            <a:extLst>
              <a:ext uri="{FF2B5EF4-FFF2-40B4-BE49-F238E27FC236}">
                <a16:creationId xmlns:a16="http://schemas.microsoft.com/office/drawing/2014/main" id="{EE206857-F9D7-4444-AAB7-8662E69A4D07}"/>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BFE92951-58DB-464F-AC3A-5F4A9F65D83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533A1AB-80BD-4921-ADFF-0762598D1933}"/>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17" name="Audio 16">
            <a:hlinkClick r:id="" action="ppaction://media"/>
            <a:extLst>
              <a:ext uri="{FF2B5EF4-FFF2-40B4-BE49-F238E27FC236}">
                <a16:creationId xmlns:a16="http://schemas.microsoft.com/office/drawing/2014/main" id="{CB5B2300-E5FF-1A28-0310-DB94BD04985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7268114"/>
      </p:ext>
    </p:extLst>
  </p:cSld>
  <p:clrMapOvr>
    <a:masterClrMapping/>
  </p:clrMapOvr>
  <mc:AlternateContent xmlns:mc="http://schemas.openxmlformats.org/markup-compatibility/2006">
    <mc:Choice xmlns:p14="http://schemas.microsoft.com/office/powerpoint/2010/main" Requires="p14">
      <p:transition spd="slow" p14:dur="2000" advTm="37759"/>
    </mc:Choice>
    <mc:Fallback>
      <p:transition spd="slow" advTm="37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777EB-55F1-4167-86BD-86A1FA0FBF3E}"/>
              </a:ext>
            </a:extLst>
          </p:cNvPr>
          <p:cNvSpPr>
            <a:spLocks noGrp="1"/>
          </p:cNvSpPr>
          <p:nvPr>
            <p:ph type="title"/>
          </p:nvPr>
        </p:nvSpPr>
        <p:spPr/>
        <p:txBody>
          <a:bodyPr/>
          <a:lstStyle/>
          <a:p>
            <a:r>
              <a:rPr lang="en-GB" dirty="0"/>
              <a:t>PS &amp; CNS 101: CNS Indication Code</a:t>
            </a:r>
          </a:p>
        </p:txBody>
      </p:sp>
      <p:sp>
        <p:nvSpPr>
          <p:cNvPr id="3" name="Content Placeholder 2">
            <a:extLst>
              <a:ext uri="{FF2B5EF4-FFF2-40B4-BE49-F238E27FC236}">
                <a16:creationId xmlns:a16="http://schemas.microsoft.com/office/drawing/2014/main" id="{5B8F74D3-1ED1-4FE3-B407-A5DC4EECD509}"/>
              </a:ext>
            </a:extLst>
          </p:cNvPr>
          <p:cNvSpPr>
            <a:spLocks noGrp="1"/>
          </p:cNvSpPr>
          <p:nvPr>
            <p:ph idx="1"/>
          </p:nvPr>
        </p:nvSpPr>
        <p:spPr/>
        <p:txBody>
          <a:bodyPr/>
          <a:lstStyle/>
          <a:p>
            <a:pPr marL="0" indent="0">
              <a:buNone/>
            </a:pPr>
            <a:r>
              <a:rPr lang="en-GB" dirty="0"/>
              <a:t>This data item is recorded to document if and when the patient may have seen an appropriate site-specific clinical nurse specialist</a:t>
            </a:r>
          </a:p>
          <a:p>
            <a:pPr marL="0" indent="0">
              <a:buNone/>
            </a:pPr>
            <a:endParaRPr lang="en-GB" dirty="0"/>
          </a:p>
        </p:txBody>
      </p:sp>
      <p:sp>
        <p:nvSpPr>
          <p:cNvPr id="4" name="Date Placeholder 3">
            <a:extLst>
              <a:ext uri="{FF2B5EF4-FFF2-40B4-BE49-F238E27FC236}">
                <a16:creationId xmlns:a16="http://schemas.microsoft.com/office/drawing/2014/main" id="{806E82A5-0E62-4461-8F35-0BCA1439B1AC}"/>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74DE82A4-8D8B-4100-B960-C85C70D1B57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954269-B215-45E3-96FF-6EAB94428BFA}"/>
              </a:ext>
            </a:extLst>
          </p:cNvPr>
          <p:cNvSpPr>
            <a:spLocks noGrp="1"/>
          </p:cNvSpPr>
          <p:nvPr>
            <p:ph type="sldNum" sz="quarter" idx="12"/>
          </p:nvPr>
        </p:nvSpPr>
        <p:spPr/>
        <p:txBody>
          <a:bodyPr/>
          <a:lstStyle/>
          <a:p>
            <a:fld id="{B33FDC71-8906-4088-9FB1-76CBC632085F}" type="slidenum">
              <a:rPr lang="en-GB" smtClean="0"/>
              <a:t>5</a:t>
            </a:fld>
            <a:endParaRPr lang="en-GB"/>
          </a:p>
        </p:txBody>
      </p:sp>
      <p:grpSp>
        <p:nvGrpSpPr>
          <p:cNvPr id="38" name="Group 37">
            <a:extLst>
              <a:ext uri="{FF2B5EF4-FFF2-40B4-BE49-F238E27FC236}">
                <a16:creationId xmlns:a16="http://schemas.microsoft.com/office/drawing/2014/main" id="{56177843-6D77-4417-BFC8-F3BA825E1CB6}"/>
              </a:ext>
            </a:extLst>
          </p:cNvPr>
          <p:cNvGrpSpPr/>
          <p:nvPr/>
        </p:nvGrpSpPr>
        <p:grpSpPr>
          <a:xfrm>
            <a:off x="933701" y="2569116"/>
            <a:ext cx="10511449" cy="3291933"/>
            <a:chOff x="375168" y="2285846"/>
            <a:chExt cx="8214432" cy="4135880"/>
          </a:xfrm>
        </p:grpSpPr>
        <p:grpSp>
          <p:nvGrpSpPr>
            <p:cNvPr id="39" name="Group 38">
              <a:extLst>
                <a:ext uri="{FF2B5EF4-FFF2-40B4-BE49-F238E27FC236}">
                  <a16:creationId xmlns:a16="http://schemas.microsoft.com/office/drawing/2014/main" id="{63C3D0FA-24E1-418A-9219-9C9FF811FBCF}"/>
                </a:ext>
              </a:extLst>
            </p:cNvPr>
            <p:cNvGrpSpPr/>
            <p:nvPr/>
          </p:nvGrpSpPr>
          <p:grpSpPr>
            <a:xfrm>
              <a:off x="375168" y="2285846"/>
              <a:ext cx="8141182" cy="3468451"/>
              <a:chOff x="1169050" y="2138972"/>
              <a:chExt cx="8141182" cy="3468451"/>
            </a:xfrm>
          </p:grpSpPr>
          <p:sp>
            <p:nvSpPr>
              <p:cNvPr id="43" name="Rectangle 42">
                <a:extLst>
                  <a:ext uri="{FF2B5EF4-FFF2-40B4-BE49-F238E27FC236}">
                    <a16:creationId xmlns:a16="http://schemas.microsoft.com/office/drawing/2014/main" id="{35901C9A-7E6F-4348-A771-C482870170BF}"/>
                  </a:ext>
                </a:extLst>
              </p:cNvPr>
              <p:cNvSpPr/>
              <p:nvPr/>
            </p:nvSpPr>
            <p:spPr>
              <a:xfrm>
                <a:off x="1169051" y="2138972"/>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Y1</a:t>
                </a:r>
                <a:endParaRPr lang="en-GB" sz="1200" b="1" i="1" dirty="0"/>
              </a:p>
            </p:txBody>
          </p:sp>
          <p:sp>
            <p:nvSpPr>
              <p:cNvPr id="44" name="Rectangle 43">
                <a:extLst>
                  <a:ext uri="{FF2B5EF4-FFF2-40B4-BE49-F238E27FC236}">
                    <a16:creationId xmlns:a16="http://schemas.microsoft.com/office/drawing/2014/main" id="{5E16693C-B9F9-4BDA-98BB-E40A708997A1}"/>
                  </a:ext>
                </a:extLst>
              </p:cNvPr>
              <p:cNvSpPr/>
              <p:nvPr/>
            </p:nvSpPr>
            <p:spPr>
              <a:xfrm>
                <a:off x="1169051" y="2727310"/>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Y3</a:t>
                </a:r>
                <a:endParaRPr lang="en-GB" sz="1200" b="1" i="1" dirty="0"/>
              </a:p>
            </p:txBody>
          </p:sp>
          <p:sp>
            <p:nvSpPr>
              <p:cNvPr id="45" name="Rectangle 44">
                <a:extLst>
                  <a:ext uri="{FF2B5EF4-FFF2-40B4-BE49-F238E27FC236}">
                    <a16:creationId xmlns:a16="http://schemas.microsoft.com/office/drawing/2014/main" id="{70CDCAE5-9325-4C6C-8D57-34734AADE7CD}"/>
                  </a:ext>
                </a:extLst>
              </p:cNvPr>
              <p:cNvSpPr/>
              <p:nvPr/>
            </p:nvSpPr>
            <p:spPr>
              <a:xfrm>
                <a:off x="2455633" y="2138972"/>
                <a:ext cx="6854599"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1200" dirty="0">
                    <a:latin typeface="+mn-lt"/>
                  </a:rPr>
                  <a:t>Yes - Clinical Nurse Specialist present when PATIENT given diagnosis </a:t>
                </a:r>
              </a:p>
            </p:txBody>
          </p:sp>
          <p:sp>
            <p:nvSpPr>
              <p:cNvPr id="46" name="Rectangle 45">
                <a:extLst>
                  <a:ext uri="{FF2B5EF4-FFF2-40B4-BE49-F238E27FC236}">
                    <a16:creationId xmlns:a16="http://schemas.microsoft.com/office/drawing/2014/main" id="{421BB3D7-8ADA-407B-9592-825629E4FC6F}"/>
                  </a:ext>
                </a:extLst>
              </p:cNvPr>
              <p:cNvSpPr/>
              <p:nvPr/>
            </p:nvSpPr>
            <p:spPr>
              <a:xfrm>
                <a:off x="2455634" y="2727311"/>
                <a:ext cx="6854598"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1200" dirty="0">
                    <a:latin typeface="+mn-lt"/>
                  </a:rPr>
                  <a:t>Yes - Clinical Nurse Specialist not present when PATIENT given diagnosis but saw PATIENT during same Consultant Clinic Session </a:t>
                </a:r>
              </a:p>
            </p:txBody>
          </p:sp>
          <p:sp>
            <p:nvSpPr>
              <p:cNvPr id="47" name="Rectangle 46">
                <a:extLst>
                  <a:ext uri="{FF2B5EF4-FFF2-40B4-BE49-F238E27FC236}">
                    <a16:creationId xmlns:a16="http://schemas.microsoft.com/office/drawing/2014/main" id="{2A4C35AD-FEB2-4565-8152-D9BB1F5B9786}"/>
                  </a:ext>
                </a:extLst>
              </p:cNvPr>
              <p:cNvSpPr/>
              <p:nvPr/>
            </p:nvSpPr>
            <p:spPr>
              <a:xfrm>
                <a:off x="1169050" y="3315650"/>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Y4</a:t>
                </a:r>
                <a:endParaRPr lang="en-GB" sz="1200" b="1" dirty="0"/>
              </a:p>
            </p:txBody>
          </p:sp>
          <p:sp>
            <p:nvSpPr>
              <p:cNvPr id="48" name="Rectangle 47">
                <a:extLst>
                  <a:ext uri="{FF2B5EF4-FFF2-40B4-BE49-F238E27FC236}">
                    <a16:creationId xmlns:a16="http://schemas.microsoft.com/office/drawing/2014/main" id="{BB489A18-4E06-4F70-B6CE-A78696CBC70C}"/>
                  </a:ext>
                </a:extLst>
              </p:cNvPr>
              <p:cNvSpPr/>
              <p:nvPr/>
            </p:nvSpPr>
            <p:spPr>
              <a:xfrm>
                <a:off x="1169051" y="3903989"/>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Y5</a:t>
                </a:r>
                <a:endParaRPr lang="en-GB" sz="1200" b="1" i="1" dirty="0"/>
              </a:p>
            </p:txBody>
          </p:sp>
          <p:sp>
            <p:nvSpPr>
              <p:cNvPr id="49" name="Rectangle 48">
                <a:extLst>
                  <a:ext uri="{FF2B5EF4-FFF2-40B4-BE49-F238E27FC236}">
                    <a16:creationId xmlns:a16="http://schemas.microsoft.com/office/drawing/2014/main" id="{B57C39FB-20CB-4638-8479-9FCE021F39DA}"/>
                  </a:ext>
                </a:extLst>
              </p:cNvPr>
              <p:cNvSpPr/>
              <p:nvPr/>
            </p:nvSpPr>
            <p:spPr>
              <a:xfrm>
                <a:off x="2455633" y="3315650"/>
                <a:ext cx="6854599"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1200" dirty="0">
                    <a:latin typeface="+mn-lt"/>
                  </a:rPr>
                  <a:t>Yes - Clinical Nurse Specialist not present during Consultant Clinic Session when PATIENT given diagnosis but saw PATIENT at other time </a:t>
                </a:r>
              </a:p>
            </p:txBody>
          </p:sp>
          <p:sp>
            <p:nvSpPr>
              <p:cNvPr id="50" name="Rectangle 49">
                <a:extLst>
                  <a:ext uri="{FF2B5EF4-FFF2-40B4-BE49-F238E27FC236}">
                    <a16:creationId xmlns:a16="http://schemas.microsoft.com/office/drawing/2014/main" id="{8F54226D-C1B1-48A4-8106-1D2A49E892FD}"/>
                  </a:ext>
                </a:extLst>
              </p:cNvPr>
              <p:cNvSpPr/>
              <p:nvPr/>
            </p:nvSpPr>
            <p:spPr>
              <a:xfrm>
                <a:off x="2455634" y="3903989"/>
                <a:ext cx="6854598"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1200" dirty="0">
                    <a:latin typeface="+mn-lt"/>
                  </a:rPr>
                  <a:t>Yes - Clinical Nurse Specialist not present when PATIENT given diagnosis but the patient was seen by a trained member of the CNS team </a:t>
                </a:r>
              </a:p>
            </p:txBody>
          </p:sp>
          <p:sp>
            <p:nvSpPr>
              <p:cNvPr id="51" name="Rectangle 50">
                <a:extLst>
                  <a:ext uri="{FF2B5EF4-FFF2-40B4-BE49-F238E27FC236}">
                    <a16:creationId xmlns:a16="http://schemas.microsoft.com/office/drawing/2014/main" id="{57C3BA72-2E21-4AA8-9846-D9F3696C118B}"/>
                  </a:ext>
                </a:extLst>
              </p:cNvPr>
              <p:cNvSpPr/>
              <p:nvPr/>
            </p:nvSpPr>
            <p:spPr>
              <a:xfrm>
                <a:off x="1169051" y="4500684"/>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NI</a:t>
                </a:r>
                <a:endParaRPr lang="en-GB" sz="1200" b="1" i="1" dirty="0"/>
              </a:p>
            </p:txBody>
          </p:sp>
          <p:sp>
            <p:nvSpPr>
              <p:cNvPr id="52" name="Rectangle 51">
                <a:extLst>
                  <a:ext uri="{FF2B5EF4-FFF2-40B4-BE49-F238E27FC236}">
                    <a16:creationId xmlns:a16="http://schemas.microsoft.com/office/drawing/2014/main" id="{A84185E0-448C-42A5-A52F-41CAECE010F9}"/>
                  </a:ext>
                </a:extLst>
              </p:cNvPr>
              <p:cNvSpPr/>
              <p:nvPr/>
            </p:nvSpPr>
            <p:spPr>
              <a:xfrm>
                <a:off x="1169051" y="5089023"/>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NN</a:t>
                </a:r>
                <a:endParaRPr lang="en-GB" sz="1200" b="1" i="1" dirty="0"/>
              </a:p>
            </p:txBody>
          </p:sp>
          <p:sp>
            <p:nvSpPr>
              <p:cNvPr id="53" name="Rectangle 52">
                <a:extLst>
                  <a:ext uri="{FF2B5EF4-FFF2-40B4-BE49-F238E27FC236}">
                    <a16:creationId xmlns:a16="http://schemas.microsoft.com/office/drawing/2014/main" id="{E1AFCD25-26AA-4BEF-99EE-0611C17ACCF0}"/>
                  </a:ext>
                </a:extLst>
              </p:cNvPr>
              <p:cNvSpPr/>
              <p:nvPr/>
            </p:nvSpPr>
            <p:spPr>
              <a:xfrm>
                <a:off x="2455633" y="4500684"/>
                <a:ext cx="6854599"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1200" dirty="0">
                    <a:latin typeface="+mn-lt"/>
                  </a:rPr>
                  <a:t>No - PATIENT not seen at all by Clinical Nurse Specialist but Clinical Nurse Specialist informed of diagnosis </a:t>
                </a:r>
              </a:p>
            </p:txBody>
          </p:sp>
          <p:sp>
            <p:nvSpPr>
              <p:cNvPr id="54" name="Rectangle 53">
                <a:extLst>
                  <a:ext uri="{FF2B5EF4-FFF2-40B4-BE49-F238E27FC236}">
                    <a16:creationId xmlns:a16="http://schemas.microsoft.com/office/drawing/2014/main" id="{6B059035-D597-473D-9083-DCDC07FDEE27}"/>
                  </a:ext>
                </a:extLst>
              </p:cNvPr>
              <p:cNvSpPr/>
              <p:nvPr/>
            </p:nvSpPr>
            <p:spPr>
              <a:xfrm>
                <a:off x="2455634" y="5089023"/>
                <a:ext cx="6854598"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sz="1200" dirty="0">
                    <a:latin typeface="+mn-lt"/>
                  </a:rPr>
                  <a:t>No - PATIENT not seen at all by Clinical Nurse Specialist and Clinical Nurse Specialist not informed of diagnosis </a:t>
                </a:r>
              </a:p>
            </p:txBody>
          </p:sp>
        </p:grpSp>
        <p:sp>
          <p:nvSpPr>
            <p:cNvPr id="40" name="Text Placeholder 4">
              <a:extLst>
                <a:ext uri="{FF2B5EF4-FFF2-40B4-BE49-F238E27FC236}">
                  <a16:creationId xmlns:a16="http://schemas.microsoft.com/office/drawing/2014/main" id="{EAC9C17B-1BF4-4767-A6E0-942B8750EA76}"/>
                </a:ext>
              </a:extLst>
            </p:cNvPr>
            <p:cNvSpPr txBox="1">
              <a:spLocks/>
            </p:cNvSpPr>
            <p:nvPr/>
          </p:nvSpPr>
          <p:spPr>
            <a:xfrm>
              <a:off x="561600" y="5837160"/>
              <a:ext cx="8028000" cy="584566"/>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GB" sz="1200" dirty="0"/>
            </a:p>
            <a:p>
              <a:endParaRPr lang="en-GB" sz="1200" dirty="0"/>
            </a:p>
          </p:txBody>
        </p:sp>
        <p:sp>
          <p:nvSpPr>
            <p:cNvPr id="41" name="Rectangle 40">
              <a:extLst>
                <a:ext uri="{FF2B5EF4-FFF2-40B4-BE49-F238E27FC236}">
                  <a16:creationId xmlns:a16="http://schemas.microsoft.com/office/drawing/2014/main" id="{379C1595-5295-4EC8-8C1D-C08BF2C18AC5}"/>
                </a:ext>
              </a:extLst>
            </p:cNvPr>
            <p:cNvSpPr/>
            <p:nvPr/>
          </p:nvSpPr>
          <p:spPr>
            <a:xfrm>
              <a:off x="375168" y="5812759"/>
              <a:ext cx="1208022" cy="518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b="1" dirty="0">
                  <a:cs typeface="Arial" pitchFamily="34" charset="0"/>
                </a:rPr>
                <a:t>99</a:t>
              </a:r>
              <a:endParaRPr lang="en-GB" sz="1200" b="1" i="1" dirty="0"/>
            </a:p>
          </p:txBody>
        </p:sp>
        <p:sp>
          <p:nvSpPr>
            <p:cNvPr id="42" name="Rectangle 41">
              <a:extLst>
                <a:ext uri="{FF2B5EF4-FFF2-40B4-BE49-F238E27FC236}">
                  <a16:creationId xmlns:a16="http://schemas.microsoft.com/office/drawing/2014/main" id="{FA8302BB-7CB7-42A2-88D3-381971B7711B}"/>
                </a:ext>
              </a:extLst>
            </p:cNvPr>
            <p:cNvSpPr/>
            <p:nvPr/>
          </p:nvSpPr>
          <p:spPr>
            <a:xfrm>
              <a:off x="1661751" y="5824236"/>
              <a:ext cx="6854599" cy="518400"/>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1200" dirty="0">
                  <a:latin typeface="+mn-lt"/>
                </a:rPr>
                <a:t>Not known (Not Recorded)</a:t>
              </a:r>
              <a:endParaRPr lang="en-GB" altLang="en-US" sz="1200" b="1" i="1" dirty="0">
                <a:latin typeface="+mn-lt"/>
                <a:cs typeface="Arial" pitchFamily="34" charset="0"/>
              </a:endParaRPr>
            </a:p>
          </p:txBody>
        </p:sp>
      </p:grpSp>
      <p:pic>
        <p:nvPicPr>
          <p:cNvPr id="13" name="Audio 12">
            <a:hlinkClick r:id="" action="ppaction://media"/>
            <a:extLst>
              <a:ext uri="{FF2B5EF4-FFF2-40B4-BE49-F238E27FC236}">
                <a16:creationId xmlns:a16="http://schemas.microsoft.com/office/drawing/2014/main" id="{85D6BD7E-1716-0A02-6B9F-CCE5797B44B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48757826"/>
      </p:ext>
    </p:extLst>
  </p:cSld>
  <p:clrMapOvr>
    <a:masterClrMapping/>
  </p:clrMapOvr>
  <mc:AlternateContent xmlns:mc="http://schemas.openxmlformats.org/markup-compatibility/2006">
    <mc:Choice xmlns:p14="http://schemas.microsoft.com/office/powerpoint/2010/main" Requires="p14">
      <p:transition spd="slow" p14:dur="2000" advTm="33632"/>
    </mc:Choice>
    <mc:Fallback>
      <p:transition spd="slow" advTm="336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777EB-55F1-4167-86BD-86A1FA0FBF3E}"/>
              </a:ext>
            </a:extLst>
          </p:cNvPr>
          <p:cNvSpPr>
            <a:spLocks noGrp="1"/>
          </p:cNvSpPr>
          <p:nvPr>
            <p:ph type="title"/>
          </p:nvPr>
        </p:nvSpPr>
        <p:spPr/>
        <p:txBody>
          <a:bodyPr/>
          <a:lstStyle/>
          <a:p>
            <a:r>
              <a:rPr lang="en-GB" dirty="0"/>
              <a:t>PS &amp; CNS 101: CNS Indication Code</a:t>
            </a:r>
          </a:p>
        </p:txBody>
      </p:sp>
      <p:sp>
        <p:nvSpPr>
          <p:cNvPr id="3" name="Content Placeholder 2">
            <a:extLst>
              <a:ext uri="{FF2B5EF4-FFF2-40B4-BE49-F238E27FC236}">
                <a16:creationId xmlns:a16="http://schemas.microsoft.com/office/drawing/2014/main" id="{5B8F74D3-1ED1-4FE3-B407-A5DC4EECD509}"/>
              </a:ext>
            </a:extLst>
          </p:cNvPr>
          <p:cNvSpPr>
            <a:spLocks noGrp="1"/>
          </p:cNvSpPr>
          <p:nvPr>
            <p:ph idx="1"/>
          </p:nvPr>
        </p:nvSpPr>
        <p:spPr/>
        <p:txBody>
          <a:bodyPr/>
          <a:lstStyle/>
          <a:p>
            <a:pPr marL="0" indent="0">
              <a:buNone/>
            </a:pPr>
            <a:r>
              <a:rPr lang="en-GB" dirty="0"/>
              <a:t>The CNS indicator code data completeness is measured with two different metrics</a:t>
            </a:r>
          </a:p>
          <a:p>
            <a:pPr marL="0" indent="0">
              <a:buNone/>
            </a:pPr>
            <a:endParaRPr lang="en-GB" dirty="0"/>
          </a:p>
          <a:p>
            <a:pPr marL="457189" lvl="1" indent="0">
              <a:buNone/>
            </a:pPr>
            <a:r>
              <a:rPr lang="en-GB" dirty="0"/>
              <a:t>Patients with a cancer diagnosis and CNS indication code submitted</a:t>
            </a:r>
            <a:r>
              <a:rPr lang="en-GB" b="1" dirty="0"/>
              <a:t> </a:t>
            </a:r>
            <a:r>
              <a:rPr lang="en-GB" dirty="0"/>
              <a:t>– Total proportion of records where a valid indication code was submitted</a:t>
            </a:r>
          </a:p>
          <a:p>
            <a:pPr marL="457189" lvl="1" indent="0">
              <a:buNone/>
            </a:pPr>
            <a:endParaRPr lang="en-GB" dirty="0"/>
          </a:p>
          <a:p>
            <a:pPr marL="457189" lvl="1" indent="0">
              <a:buNone/>
            </a:pPr>
            <a:r>
              <a:rPr lang="en-GB" dirty="0"/>
              <a:t>Patients with a cancer diagnosis and CNS indication code submitted and had a CNS contact – Total proportion of records where a valid indication code was submitted to indicate that there was a CNS contact (excludes NI, NN)</a:t>
            </a:r>
          </a:p>
          <a:p>
            <a:pPr marL="0" indent="0">
              <a:buNone/>
            </a:pPr>
            <a:endParaRPr lang="en-GB" dirty="0"/>
          </a:p>
        </p:txBody>
      </p:sp>
      <p:sp>
        <p:nvSpPr>
          <p:cNvPr id="4" name="Date Placeholder 3">
            <a:extLst>
              <a:ext uri="{FF2B5EF4-FFF2-40B4-BE49-F238E27FC236}">
                <a16:creationId xmlns:a16="http://schemas.microsoft.com/office/drawing/2014/main" id="{806E82A5-0E62-4461-8F35-0BCA1439B1AC}"/>
              </a:ext>
            </a:extLst>
          </p:cNvPr>
          <p:cNvSpPr>
            <a:spLocks noGrp="1"/>
          </p:cNvSpPr>
          <p:nvPr>
            <p:ph type="dt" sz="half" idx="10"/>
          </p:nvPr>
        </p:nvSpPr>
        <p:spPr/>
        <p:txBody>
          <a:bodyPr/>
          <a:lstStyle/>
          <a:p>
            <a:fld id="{F0047545-05D9-4679-8C04-5ACF96FDFEB0}" type="datetime1">
              <a:rPr lang="en-GB" smtClean="0"/>
              <a:t>20/06/2024</a:t>
            </a:fld>
            <a:endParaRPr lang="en-GB"/>
          </a:p>
        </p:txBody>
      </p:sp>
      <p:sp>
        <p:nvSpPr>
          <p:cNvPr id="5" name="Footer Placeholder 4">
            <a:extLst>
              <a:ext uri="{FF2B5EF4-FFF2-40B4-BE49-F238E27FC236}">
                <a16:creationId xmlns:a16="http://schemas.microsoft.com/office/drawing/2014/main" id="{74DE82A4-8D8B-4100-B960-C85C70D1B57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954269-B215-45E3-96FF-6EAB94428BFA}"/>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9" name="Audio 8">
            <a:hlinkClick r:id="" action="ppaction://media"/>
            <a:extLst>
              <a:ext uri="{FF2B5EF4-FFF2-40B4-BE49-F238E27FC236}">
                <a16:creationId xmlns:a16="http://schemas.microsoft.com/office/drawing/2014/main" id="{984381C1-7494-269A-1E9B-76F7B5EA09A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83775977"/>
      </p:ext>
    </p:extLst>
  </p:cSld>
  <p:clrMapOvr>
    <a:masterClrMapping/>
  </p:clrMapOvr>
  <mc:AlternateContent xmlns:mc="http://schemas.openxmlformats.org/markup-compatibility/2006">
    <mc:Choice xmlns:p14="http://schemas.microsoft.com/office/powerpoint/2010/main" Requires="p14">
      <p:transition spd="slow" p14:dur="2000" advTm="20042"/>
    </mc:Choice>
    <mc:Fallback>
      <p:transition spd="slow" advTm="200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382F-7E32-6426-AFAB-0693DABDCF0B}"/>
              </a:ext>
            </a:extLst>
          </p:cNvPr>
          <p:cNvSpPr>
            <a:spLocks noGrp="1"/>
          </p:cNvSpPr>
          <p:nvPr>
            <p:ph type="title"/>
          </p:nvPr>
        </p:nvSpPr>
        <p:spPr/>
        <p:txBody>
          <a:bodyPr/>
          <a:lstStyle/>
          <a:p>
            <a:r>
              <a:rPr lang="en-GB" dirty="0"/>
              <a:t>The Data Liaison Team</a:t>
            </a:r>
          </a:p>
        </p:txBody>
      </p:sp>
      <p:sp>
        <p:nvSpPr>
          <p:cNvPr id="3" name="Content Placeholder 2">
            <a:extLst>
              <a:ext uri="{FF2B5EF4-FFF2-40B4-BE49-F238E27FC236}">
                <a16:creationId xmlns:a16="http://schemas.microsoft.com/office/drawing/2014/main" id="{08983A49-1BDB-FAE2-F965-7479898AECAC}"/>
              </a:ext>
            </a:extLst>
          </p:cNvPr>
          <p:cNvSpPr>
            <a:spLocks noGrp="1"/>
          </p:cNvSpPr>
          <p:nvPr>
            <p:ph idx="1"/>
          </p:nvPr>
        </p:nvSpPr>
        <p:spPr/>
        <p:txBody>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Cairnes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5" name="Audio 4">
            <a:hlinkClick r:id="" action="ppaction://media"/>
            <a:extLst>
              <a:ext uri="{FF2B5EF4-FFF2-40B4-BE49-F238E27FC236}">
                <a16:creationId xmlns:a16="http://schemas.microsoft.com/office/drawing/2014/main" id="{34828AE3-0F29-B357-3111-3A289E74DFF3}"/>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51440777"/>
      </p:ext>
    </p:extLst>
  </p:cSld>
  <p:clrMapOvr>
    <a:masterClrMapping/>
  </p:clrMapOvr>
  <mc:AlternateContent xmlns:mc="http://schemas.openxmlformats.org/markup-compatibility/2006">
    <mc:Choice xmlns:p14="http://schemas.microsoft.com/office/powerpoint/2010/main" Requires="p14">
      <p:transition spd="slow" p14:dur="2000" advTm="19529"/>
    </mc:Choice>
    <mc:Fallback>
      <p:transition spd="slow" advTm="195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EBD81893-0596-49F7-AF92-07948E9604AC}">
  <ds:schemaRefs>
    <ds:schemaRef ds:uri="http://schemas.microsoft.com/sharepoint/v3/contenttype/forms"/>
  </ds:schemaRefs>
</ds:datastoreItem>
</file>

<file path=customXml/itemProps2.xml><?xml version="1.0" encoding="utf-8"?>
<ds:datastoreItem xmlns:ds="http://schemas.openxmlformats.org/officeDocument/2006/customXml" ds:itemID="{AF65EBD3-BE15-414C-B045-31999B44EC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C413ADC-3A22-4340-8F4D-6D4757F6DD59}">
  <ds:schemaRefs>
    <ds:schemaRef ds:uri="http://purl.org/dc/elements/1.1/"/>
    <ds:schemaRef ds:uri="http://schemas.microsoft.com/sharepoint/v3"/>
    <ds:schemaRef ds:uri="d90b2148-dfd5-4925-bdbf-65fefdd6aea1"/>
    <ds:schemaRef ds:uri="http://purl.org/dc/dcmitype/"/>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7b410ab3-33f9-46b0-a7e8-8030da7493ff"/>
    <ds:schemaRef ds:uri="http://schemas.microsoft.com/office/2006/metadata/properties"/>
    <ds:schemaRef ds:uri="http://www.w3.org/XML/1998/namespac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13937</TotalTime>
  <Words>1216</Words>
  <Application>Microsoft Office PowerPoint</Application>
  <PresentationFormat>Widescreen</PresentationFormat>
  <Paragraphs>93</Paragraphs>
  <Slides>7</Slides>
  <Notes>7</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Nova Light</vt:lpstr>
      <vt:lpstr>Calibri</vt:lpstr>
      <vt:lpstr>Segoe UI</vt:lpstr>
      <vt:lpstr>Segoe UI Semibold</vt:lpstr>
      <vt:lpstr>NDRS</vt:lpstr>
      <vt:lpstr>National Disease Registration Service (NDRS)</vt:lpstr>
      <vt:lpstr>PS &amp; CNS 101: Performance Status (Adult)</vt:lpstr>
      <vt:lpstr>PS &amp; CNS 101: Performance Status (Adult)</vt:lpstr>
      <vt:lpstr>PS &amp; CNS 101: Performance Status (Adult)</vt:lpstr>
      <vt:lpstr>PS &amp; CNS 101: CNS Indication Code</vt:lpstr>
      <vt:lpstr>PS &amp; CNS 101: CNS Indication Code</vt:lpstr>
      <vt:lpstr>The Data Liaison Team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Wharton</dc:creator>
  <cp:lastModifiedBy>MOLLETT, Marianne (NHS ENGLAND - X26)</cp:lastModifiedBy>
  <cp:revision>237</cp:revision>
  <dcterms:created xsi:type="dcterms:W3CDTF">2021-02-08T11:29:00Z</dcterms:created>
  <dcterms:modified xsi:type="dcterms:W3CDTF">2024-06-20T22:39:57Z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