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handoutMasterIdLst>
    <p:handoutMasterId r:id="rId28"/>
  </p:handoutMasterIdLst>
  <p:sldIdLst>
    <p:sldId id="265" r:id="rId5"/>
    <p:sldId id="267" r:id="rId6"/>
    <p:sldId id="311" r:id="rId7"/>
    <p:sldId id="312" r:id="rId8"/>
    <p:sldId id="313" r:id="rId9"/>
    <p:sldId id="298" r:id="rId10"/>
    <p:sldId id="320" r:id="rId11"/>
    <p:sldId id="321" r:id="rId12"/>
    <p:sldId id="299" r:id="rId13"/>
    <p:sldId id="274" r:id="rId14"/>
    <p:sldId id="297" r:id="rId15"/>
    <p:sldId id="300" r:id="rId16"/>
    <p:sldId id="302" r:id="rId17"/>
    <p:sldId id="310" r:id="rId18"/>
    <p:sldId id="309" r:id="rId19"/>
    <p:sldId id="308" r:id="rId20"/>
    <p:sldId id="307" r:id="rId21"/>
    <p:sldId id="305" r:id="rId22"/>
    <p:sldId id="304" r:id="rId23"/>
    <p:sldId id="303" r:id="rId24"/>
    <p:sldId id="290" r:id="rId25"/>
    <p:sldId id="2145707486" r:id="rId26"/>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267"/>
            <p14:sldId id="311"/>
            <p14:sldId id="312"/>
            <p14:sldId id="313"/>
            <p14:sldId id="298"/>
            <p14:sldId id="320"/>
            <p14:sldId id="321"/>
            <p14:sldId id="299"/>
            <p14:sldId id="274"/>
            <p14:sldId id="297"/>
            <p14:sldId id="300"/>
            <p14:sldId id="302"/>
            <p14:sldId id="310"/>
            <p14:sldId id="309"/>
            <p14:sldId id="308"/>
            <p14:sldId id="307"/>
            <p14:sldId id="305"/>
            <p14:sldId id="304"/>
            <p14:sldId id="303"/>
            <p14:sldId id="290"/>
            <p14:sldId id="21457074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425563"/>
    <a:srgbClr val="45B1E9"/>
    <a:srgbClr val="E8F1F1"/>
    <a:srgbClr val="2AA8AA"/>
    <a:srgbClr val="329E6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9436" autoAdjust="0"/>
  </p:normalViewPr>
  <p:slideViewPr>
    <p:cSldViewPr snapToGrid="0">
      <p:cViewPr varScale="1">
        <p:scale>
          <a:sx n="88" d="100"/>
          <a:sy n="88" d="100"/>
        </p:scale>
        <p:origin x="1356" y="78"/>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3T11:52:55.316"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03/12/2025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03/12/2025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which has been designed as a quick guide to Gynaecology Staging</a:t>
            </a:r>
            <a:endParaRPr lang="en-GB"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1897552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But what if the patient goes straight to surgery without any prior treatment?  The surgical excision of the tumour – while it treats the patient - doesn’t actually do anything to the tumour itself other than remove it. Once removed, it will be passed to a pathologist who will examine the tumour under a microscope.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169588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and these are the circumstances under which the FIGO stage can be updated to also take into consideration the pathological assessment of the excised tumour.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699296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but if surgery occurs as a subsequent treatment, please do NOT update the FIGO stage because the tumour size may have changed since the point of diagnosis. So if, for instance, a patient receives hormone treatment and then goes on to have surgery, we would want the FIGO stage to be collected prior to the hormone treatment and it should NOT be updated after a subsequent surgery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914309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Now we’re going to look at a sample pathway.  In this example, a Gynae patient is referred from the GP with a suspicion of cancer…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181033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patient undergoes a number of investigations which can contribute to the staging information. With these various contributory assessments of stage…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019869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patient can be discussed at a pre-treatment MDT where the clinical team will review their case …. </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975413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can then reach a consensus on the FIGO Stage as determined from available evidence which should be recorded in your cancer data management system.  If the patient goes on to have a Non-surgical first treatment, there should be no update to this FIGO stage.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487849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However, in this example, the patient has gone straight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878443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during which the primary tumour has been excised along with other tissues.  The pathologist is able to make an assessment of the tumour invasion and this information…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119542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is taken to the post-treatment MDT, where the clinical team meet again to discuss the patient’s pathway, including stage.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546476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Stage is simply a way to quantify the spread of a cancer.  It’s assessed by the clinical team using evidence available at that point.  While Stage may be assessed for clinical purposes at many points in the pathway … for instance, after a neo-adjuvant treatment … for the purposes of COSD we collect the stage at the point of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2899239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By combining the pathological FIGO stage with any other relevant staging data, the FIGO stage can be re-assessed and updated on your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681755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Also, please remember to include both the reporting date and the Reporting organisation.  Without these data items, the FIGO stage will not be included in the COSD submission.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2644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of course, we’re here to support you.  If you have any questions about FIGO staging or any other aspect of COSD data, do please get in touch with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dirty="0"/>
          </a:p>
        </p:txBody>
      </p:sp>
    </p:spTree>
    <p:extLst>
      <p:ext uri="{BB962C8B-B14F-4D97-AF65-F5344CB8AC3E}">
        <p14:creationId xmlns:p14="http://schemas.microsoft.com/office/powerpoint/2010/main" val="28884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Knowing the stage allows the clinicians to plan the treatment and may give an indication of survival.  It’s also useful in the development of clinical guidelines.</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3091161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FIGO staging is specific to Gynae cancers.  Only one FIGO stage is recorded per pathway based on the information available at the time.  While the criteria for FIGO stage varies by type of disease, broadly speaking it can be categorised as: localised, starting to invade nearby structures, wider invasion and finally, specified regional or metastatic spread.</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2819271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Individual staging data sheets are available by ICD10 code.  These can be downloaded for clinical use from the NDRS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358023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So, at what point in the pathway should the FIGO stage be recorded?  That depends on the first treatment.  </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735884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aim of treatment such as chemotherapy, radiotherapy or hormones is usually to control or reduce the size of the tumour, so the tumour might stay the same or it might shrink. </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511989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However, if the patient’s first treatment is either monitoring or palliative care, the tumour might stay the same or it might grow larger….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931647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and because for COSD we are always looking for stage at the point of diagnosis … where a patient has a treatment like this that may affect the size of the tumour but won’t necessarily remove it, we would want the stage to be collected prior to treatment.  At this point in the pathway, the FIGO stage may include information from solid tumour biopsies or from cytology, depending on the disease.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5533672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22.xml"/><Relationship Id="rId9" Type="http://schemas.openxmlformats.org/officeDocument/2006/relationships/hyperlink" Target="mailto:p.stacey@nhs.net"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cancerstats.ndrs.nhs.uk/user/register" TargetMode="External"/><Relationship Id="rId5" Type="http://schemas.openxmlformats.org/officeDocument/2006/relationships/hyperlink" Target="https://cancerstats.ndrs.nhs.uk/guidance/TNM_Staging" TargetMode="Externa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062574"/>
          </a:xfrm>
        </p:spPr>
        <p:txBody>
          <a:bodyPr>
            <a:normAutofit fontScale="77500" lnSpcReduction="20000"/>
          </a:bodyPr>
          <a:lstStyle/>
          <a:p>
            <a:r>
              <a:rPr lang="en-GB" dirty="0"/>
              <a:t>Key Performance Indicators:</a:t>
            </a:r>
          </a:p>
          <a:p>
            <a:r>
              <a:rPr lang="en-GB" b="1" dirty="0"/>
              <a:t>Gynaecology Staging 101</a:t>
            </a:r>
          </a:p>
          <a:p>
            <a:r>
              <a:rPr lang="en-GB" dirty="0"/>
              <a:t>v2 </a:t>
            </a:r>
            <a:r>
              <a:rPr lang="en-GB"/>
              <a:t>December 2025</a:t>
            </a:r>
            <a:endParaRPr lang="en-GB" dirty="0"/>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5" name="Audio 14">
            <a:hlinkClick r:id="" action="ppaction://media"/>
            <a:extLst>
              <a:ext uri="{FF2B5EF4-FFF2-40B4-BE49-F238E27FC236}">
                <a16:creationId xmlns:a16="http://schemas.microsoft.com/office/drawing/2014/main" id="{0C9AD256-5487-BA87-E203-091515EF237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8191"/>
    </mc:Choice>
    <mc:Fallback xmlns="">
      <p:transition spd="slow" advTm="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10</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7"/>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determined prior to treatment is required</a:t>
            </a:r>
          </a:p>
          <a:p>
            <a:pPr algn="ctr">
              <a:defRPr/>
            </a:pPr>
            <a:r>
              <a:rPr lang="en-GB" sz="1100" dirty="0">
                <a:cs typeface="Arial" pitchFamily="34" charset="0"/>
              </a:rPr>
              <a:t>*may include evidence from biopsies / cytology</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57112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Surgery (surgical excision of whole tumour / organ)</a:t>
            </a: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21903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14938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030F9B7A-B975-A5E6-8A2B-F0B73B478FE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9050993"/>
      </p:ext>
    </p:extLst>
  </p:cSld>
  <p:clrMapOvr>
    <a:masterClrMapping/>
  </p:clrMapOvr>
  <mc:AlternateContent xmlns:mc="http://schemas.openxmlformats.org/markup-compatibility/2006" xmlns:p14="http://schemas.microsoft.com/office/powerpoint/2010/main">
    <mc:Choice Requires="p14">
      <p:transition spd="slow" p14:dur="2000" advTm="20762"/>
    </mc:Choice>
    <mc:Fallback xmlns="">
      <p:transition spd="slow" advTm="207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7"/>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determined prior to treatment is required</a:t>
            </a:r>
          </a:p>
          <a:p>
            <a:pPr algn="ctr">
              <a:defRPr/>
            </a:pPr>
            <a:r>
              <a:rPr lang="en-GB" sz="1100" dirty="0">
                <a:cs typeface="Arial" pitchFamily="34" charset="0"/>
              </a:rPr>
              <a:t>*may include evidence from biopsies / cytology</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8"/>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after surgery as 1st treatment is required</a:t>
            </a:r>
          </a:p>
          <a:p>
            <a:pPr algn="ctr">
              <a:defRPr/>
            </a:pPr>
            <a:r>
              <a:rPr lang="en-GB" sz="1100" dirty="0">
                <a:cs typeface="Arial" pitchFamily="34" charset="0"/>
              </a:rPr>
              <a:t>*from excision, may include other clinical evidence</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57112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Surgery (surgical excision of whole tumour / organ)</a:t>
            </a: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21903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14938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4A43B6BA-9E29-494C-9B6A-E019E553BDE4}"/>
              </a:ext>
            </a:extLst>
          </p:cNvPr>
          <p:cNvSpPr/>
          <p:nvPr/>
        </p:nvSpPr>
        <p:spPr>
          <a:xfrm rot="16200000">
            <a:off x="8843836" y="314938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Audio 16">
            <a:hlinkClick r:id="" action="ppaction://media"/>
            <a:extLst>
              <a:ext uri="{FF2B5EF4-FFF2-40B4-BE49-F238E27FC236}">
                <a16:creationId xmlns:a16="http://schemas.microsoft.com/office/drawing/2014/main" id="{54FE13DD-3B44-762C-A9C4-92A596F5600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0392646"/>
      </p:ext>
    </p:extLst>
  </p:cSld>
  <p:clrMapOvr>
    <a:masterClrMapping/>
  </p:clrMapOvr>
  <mc:AlternateContent xmlns:mc="http://schemas.openxmlformats.org/markup-compatibility/2006" xmlns:p14="http://schemas.microsoft.com/office/powerpoint/2010/main">
    <mc:Choice Requires="p14">
      <p:transition spd="slow" p14:dur="2000" advTm="12677"/>
    </mc:Choice>
    <mc:Fallback xmlns="">
      <p:transition spd="slow" advTm="126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7"/>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determined prior to treatment is required</a:t>
            </a:r>
          </a:p>
          <a:p>
            <a:pPr algn="ctr">
              <a:defRPr/>
            </a:pPr>
            <a:r>
              <a:rPr lang="en-GB" sz="1100" dirty="0">
                <a:cs typeface="Arial" pitchFamily="34" charset="0"/>
              </a:rPr>
              <a:t>*may include evidence from biopsies / cytology</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8"/>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after surgery as 1st treatment is required</a:t>
            </a:r>
          </a:p>
          <a:p>
            <a:pPr algn="ctr">
              <a:defRPr/>
            </a:pPr>
            <a:r>
              <a:rPr lang="en-GB" sz="1100" dirty="0">
                <a:cs typeface="Arial" pitchFamily="34" charset="0"/>
              </a:rPr>
              <a:t>*from excision, may include other clinical evidence</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57112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Surgery (surgical excision of whole tumour / organ)</a:t>
            </a: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21903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14938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4A43B6BA-9E29-494C-9B6A-E019E553BDE4}"/>
              </a:ext>
            </a:extLst>
          </p:cNvPr>
          <p:cNvSpPr/>
          <p:nvPr/>
        </p:nvSpPr>
        <p:spPr>
          <a:xfrm rot="16200000">
            <a:off x="8843836" y="314938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ontent Placeholder 2">
            <a:extLst>
              <a:ext uri="{FF2B5EF4-FFF2-40B4-BE49-F238E27FC236}">
                <a16:creationId xmlns:a16="http://schemas.microsoft.com/office/drawing/2014/main" id="{85016AED-CAB8-4272-BC1C-EB4221E0BA08}"/>
              </a:ext>
            </a:extLst>
          </p:cNvPr>
          <p:cNvSpPr txBox="1">
            <a:spLocks/>
          </p:cNvSpPr>
          <p:nvPr/>
        </p:nvSpPr>
        <p:spPr>
          <a:xfrm>
            <a:off x="838200" y="5679868"/>
            <a:ext cx="10515600" cy="1012719"/>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800" dirty="0"/>
              <a:t>If surgery occurs in the pathway as a subsequent treatment, please do </a:t>
            </a:r>
            <a:r>
              <a:rPr lang="en-GB" sz="1800" b="1" dirty="0"/>
              <a:t>not</a:t>
            </a:r>
            <a:r>
              <a:rPr lang="en-GB" sz="1800" dirty="0"/>
              <a:t> update the FIGO.</a:t>
            </a:r>
          </a:p>
        </p:txBody>
      </p:sp>
      <p:pic>
        <p:nvPicPr>
          <p:cNvPr id="13" name="Audio 12">
            <a:hlinkClick r:id="" action="ppaction://media"/>
            <a:extLst>
              <a:ext uri="{FF2B5EF4-FFF2-40B4-BE49-F238E27FC236}">
                <a16:creationId xmlns:a16="http://schemas.microsoft.com/office/drawing/2014/main" id="{FE14EDF8-18F4-72B4-9C46-BC3C2F9F6F1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83165143"/>
      </p:ext>
    </p:extLst>
  </p:cSld>
  <p:clrMapOvr>
    <a:masterClrMapping/>
  </p:clrMapOvr>
  <mc:AlternateContent xmlns:mc="http://schemas.openxmlformats.org/markup-compatibility/2006" xmlns:p14="http://schemas.microsoft.com/office/powerpoint/2010/main">
    <mc:Choice Requires="p14">
      <p:transition spd="slow" p14:dur="2000" advTm="26068"/>
    </mc:Choice>
    <mc:Fallback xmlns="">
      <p:transition spd="slow" advTm="26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a:t>
            </a:r>
          </a:p>
          <a:p>
            <a:pPr lvl="5">
              <a:defRPr/>
            </a:pPr>
            <a:r>
              <a:rPr lang="en-GB" sz="1100" dirty="0">
                <a:solidFill>
                  <a:schemeClr val="tx1"/>
                </a:solidFill>
                <a:cs typeface="Arial" pitchFamily="34" charset="0"/>
              </a:rPr>
              <a:t>GP - Suspicion of Cancer</a:t>
            </a: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8" name="Audio 7">
            <a:hlinkClick r:id="" action="ppaction://media"/>
            <a:extLst>
              <a:ext uri="{FF2B5EF4-FFF2-40B4-BE49-F238E27FC236}">
                <a16:creationId xmlns:a16="http://schemas.microsoft.com/office/drawing/2014/main" id="{F466CC9B-694B-2B97-8AAE-FB117464ADF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94543208"/>
      </p:ext>
    </p:extLst>
  </p:cSld>
  <p:clrMapOvr>
    <a:masterClrMapping/>
  </p:clrMapOvr>
  <mc:AlternateContent xmlns:mc="http://schemas.openxmlformats.org/markup-compatibility/2006" xmlns:p14="http://schemas.microsoft.com/office/powerpoint/2010/main">
    <mc:Choice Requires="p14">
      <p:transition spd="slow" p14:dur="2000" advTm="11504"/>
    </mc:Choice>
    <mc:Fallback xmlns="">
      <p:transition spd="slow" advTm="115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a:t>
            </a:r>
          </a:p>
          <a:p>
            <a:pPr lvl="5">
              <a:defRPr/>
            </a:pPr>
            <a:r>
              <a:rPr lang="en-GB" sz="1100" dirty="0">
                <a:solidFill>
                  <a:schemeClr val="tx1"/>
                </a:solidFill>
                <a:cs typeface="Arial" pitchFamily="34" charset="0"/>
              </a:rPr>
              <a:t>GP - Suspicion of Cancer</a:t>
            </a: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sp>
        <p:nvSpPr>
          <p:cNvPr id="11" name="Arrow: Right 10">
            <a:extLst>
              <a:ext uri="{FF2B5EF4-FFF2-40B4-BE49-F238E27FC236}">
                <a16:creationId xmlns:a16="http://schemas.microsoft.com/office/drawing/2014/main" id="{DFA2959D-A215-476C-8504-E9057B5B05AD}"/>
              </a:ext>
            </a:extLst>
          </p:cNvPr>
          <p:cNvSpPr/>
          <p:nvPr/>
        </p:nvSpPr>
        <p:spPr>
          <a:xfrm rot="5400000" flipV="1">
            <a:off x="2657154"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Audio 7">
            <a:hlinkClick r:id="" action="ppaction://media"/>
            <a:extLst>
              <a:ext uri="{FF2B5EF4-FFF2-40B4-BE49-F238E27FC236}">
                <a16:creationId xmlns:a16="http://schemas.microsoft.com/office/drawing/2014/main" id="{28294BF9-124B-65E8-1FB4-73CFAB20DB2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87964615"/>
      </p:ext>
    </p:extLst>
  </p:cSld>
  <p:clrMapOvr>
    <a:masterClrMapping/>
  </p:clrMapOvr>
  <mc:AlternateContent xmlns:mc="http://schemas.openxmlformats.org/markup-compatibility/2006" xmlns:p14="http://schemas.microsoft.com/office/powerpoint/2010/main">
    <mc:Choice Requires="p14">
      <p:transition spd="slow" p14:dur="2000" advTm="12181"/>
    </mc:Choice>
    <mc:Fallback xmlns="">
      <p:transition spd="slow" advTm="12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a:t>
            </a:r>
          </a:p>
          <a:p>
            <a:pPr lvl="5">
              <a:defRPr/>
            </a:pPr>
            <a:r>
              <a:rPr lang="en-GB" sz="1100" dirty="0">
                <a:solidFill>
                  <a:schemeClr val="tx1"/>
                </a:solidFill>
                <a:cs typeface="Arial" pitchFamily="34" charset="0"/>
              </a:rPr>
              <a:t>GP - Suspicion of Cancer</a:t>
            </a: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sp>
        <p:nvSpPr>
          <p:cNvPr id="13" name="Arrow: Right 12">
            <a:extLst>
              <a:ext uri="{FF2B5EF4-FFF2-40B4-BE49-F238E27FC236}">
                <a16:creationId xmlns:a16="http://schemas.microsoft.com/office/drawing/2014/main" id="{32DFFEE9-A804-42FD-85D2-9872E80FF33C}"/>
              </a:ext>
            </a:extLst>
          </p:cNvPr>
          <p:cNvSpPr/>
          <p:nvPr/>
        </p:nvSpPr>
        <p:spPr>
          <a:xfrm rot="5400000" flipV="1">
            <a:off x="2657154"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6B53B3A8-7B8C-6D88-482E-EEF4F9EA6B49}"/>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33137161"/>
      </p:ext>
    </p:extLst>
  </p:cSld>
  <p:clrMapOvr>
    <a:masterClrMapping/>
  </p:clrMapOvr>
  <mc:AlternateContent xmlns:mc="http://schemas.openxmlformats.org/markup-compatibility/2006" xmlns:p14="http://schemas.microsoft.com/office/powerpoint/2010/main">
    <mc:Choice Requires="p14">
      <p:transition spd="slow" p14:dur="2000" advTm="7799"/>
    </mc:Choice>
    <mc:Fallback xmlns="">
      <p:transition spd="slow" advTm="77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latin typeface="Arial" pitchFamily="34" charset="0"/>
                <a:cs typeface="Arial" pitchFamily="34" charset="0"/>
              </a:rPr>
              <a:t>Add </a:t>
            </a:r>
            <a:r>
              <a:rPr lang="en-GB" sz="1400" dirty="0">
                <a:latin typeface="Arial" pitchFamily="34" charset="0"/>
                <a:cs typeface="Arial" pitchFamily="34" charset="0"/>
              </a:rPr>
              <a:t>FIGO stage determined from clinical findings +/- biopsies/cytology</a:t>
            </a:r>
          </a:p>
          <a:p>
            <a:pPr algn="ctr">
              <a:defRPr/>
            </a:pPr>
            <a:r>
              <a:rPr lang="en-GB" sz="2400" b="1" dirty="0">
                <a:cs typeface="Arial" pitchFamily="34" charset="0"/>
              </a:rPr>
              <a:t>FIGO II</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a:t>
            </a:r>
          </a:p>
          <a:p>
            <a:pPr lvl="5">
              <a:defRPr/>
            </a:pPr>
            <a:r>
              <a:rPr lang="en-GB" sz="1100" dirty="0">
                <a:solidFill>
                  <a:schemeClr val="tx1"/>
                </a:solidFill>
                <a:cs typeface="Arial" pitchFamily="34" charset="0"/>
              </a:rPr>
              <a:t>GP - Suspicion of Cancer</a:t>
            </a: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383913" y="3355925"/>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sp>
        <p:nvSpPr>
          <p:cNvPr id="16" name="Arrow: Right 15">
            <a:extLst>
              <a:ext uri="{FF2B5EF4-FFF2-40B4-BE49-F238E27FC236}">
                <a16:creationId xmlns:a16="http://schemas.microsoft.com/office/drawing/2014/main" id="{28FD9D0A-2E58-45B5-84FB-10ECA375A102}"/>
              </a:ext>
            </a:extLst>
          </p:cNvPr>
          <p:cNvSpPr/>
          <p:nvPr/>
        </p:nvSpPr>
        <p:spPr>
          <a:xfrm rot="5400000" flipV="1">
            <a:off x="2657154"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A6C3643F-7BB5-FE57-5D67-17A26CC2D311}"/>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61521486"/>
      </p:ext>
    </p:extLst>
  </p:cSld>
  <p:clrMapOvr>
    <a:masterClrMapping/>
  </p:clrMapOvr>
  <mc:AlternateContent xmlns:mc="http://schemas.openxmlformats.org/markup-compatibility/2006" xmlns:p14="http://schemas.microsoft.com/office/powerpoint/2010/main">
    <mc:Choice Requires="p14">
      <p:transition spd="slow" p14:dur="2000" advTm="18650"/>
    </mc:Choice>
    <mc:Fallback xmlns="">
      <p:transition spd="slow" advTm="186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17</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latin typeface="Arial" pitchFamily="34" charset="0"/>
                <a:cs typeface="Arial" pitchFamily="34" charset="0"/>
              </a:rPr>
              <a:t>Add </a:t>
            </a:r>
            <a:r>
              <a:rPr lang="en-GB" sz="1400" dirty="0">
                <a:latin typeface="Arial" pitchFamily="34" charset="0"/>
                <a:cs typeface="Arial" pitchFamily="34" charset="0"/>
              </a:rPr>
              <a:t>FIGO stage determined from clinical findings +/- biopsies/cytology</a:t>
            </a:r>
          </a:p>
          <a:p>
            <a:pPr algn="ctr">
              <a:defRPr/>
            </a:pPr>
            <a:r>
              <a:rPr lang="en-GB" sz="2400" b="1" dirty="0">
                <a:cs typeface="Arial" pitchFamily="34" charset="0"/>
              </a:rPr>
              <a:t>FIGO II</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 GP</a:t>
            </a:r>
          </a:p>
          <a:p>
            <a:pPr lvl="5">
              <a:defRPr/>
            </a:pPr>
            <a:r>
              <a:rPr lang="en-GB" sz="1100" dirty="0">
                <a:solidFill>
                  <a:schemeClr val="tx1"/>
                </a:solidFill>
                <a:cs typeface="Arial" pitchFamily="34" charset="0"/>
              </a:rPr>
              <a:t>Suspicion of Cancer</a:t>
            </a:r>
            <a:endParaRPr lang="en-GB" sz="11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If Surgery is</a:t>
            </a:r>
          </a:p>
          <a:p>
            <a:pPr lvl="5">
              <a:defRPr/>
            </a:pPr>
            <a:r>
              <a:rPr lang="en-GB" sz="2000" b="1" dirty="0">
                <a:solidFill>
                  <a:schemeClr val="tx1"/>
                </a:solidFill>
                <a:cs typeface="Arial" pitchFamily="34" charset="0"/>
              </a:rPr>
              <a:t>1st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Excision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sp>
        <p:nvSpPr>
          <p:cNvPr id="13" name="Rectangle 12">
            <a:extLst>
              <a:ext uri="{FF2B5EF4-FFF2-40B4-BE49-F238E27FC236}">
                <a16:creationId xmlns:a16="http://schemas.microsoft.com/office/drawing/2014/main" id="{8D38200F-987D-4FEA-8E94-A521CF7D6AB1}"/>
              </a:ext>
            </a:extLst>
          </p:cNvPr>
          <p:cNvSpPr/>
          <p:nvPr/>
        </p:nvSpPr>
        <p:spPr>
          <a:xfrm>
            <a:off x="3490989" y="3771150"/>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755460"/>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383913" y="3355925"/>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10" name="Audio 9">
            <a:hlinkClick r:id="" action="ppaction://media"/>
            <a:extLst>
              <a:ext uri="{FF2B5EF4-FFF2-40B4-BE49-F238E27FC236}">
                <a16:creationId xmlns:a16="http://schemas.microsoft.com/office/drawing/2014/main" id="{AF702E4E-AF4D-0448-01C6-901A14ABA915}"/>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86804025"/>
      </p:ext>
    </p:extLst>
  </p:cSld>
  <p:clrMapOvr>
    <a:masterClrMapping/>
  </p:clrMapOvr>
  <mc:AlternateContent xmlns:mc="http://schemas.openxmlformats.org/markup-compatibility/2006" xmlns:p14="http://schemas.microsoft.com/office/powerpoint/2010/main">
    <mc:Choice Requires="p14">
      <p:transition spd="slow" p14:dur="2000" advTm="6847"/>
    </mc:Choice>
    <mc:Fallback xmlns="">
      <p:transition spd="slow" advTm="68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18</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latin typeface="Arial" pitchFamily="34" charset="0"/>
                <a:cs typeface="Arial" pitchFamily="34" charset="0"/>
              </a:rPr>
              <a:t>Add </a:t>
            </a:r>
            <a:r>
              <a:rPr lang="en-GB" sz="1400" dirty="0">
                <a:latin typeface="Arial" pitchFamily="34" charset="0"/>
                <a:cs typeface="Arial" pitchFamily="34" charset="0"/>
              </a:rPr>
              <a:t>FIGO stage determined from clinical findings +/- biopsies/cytology</a:t>
            </a:r>
          </a:p>
          <a:p>
            <a:pPr algn="ctr">
              <a:defRPr/>
            </a:pPr>
            <a:r>
              <a:rPr lang="en-GB" sz="2400" b="1" dirty="0">
                <a:cs typeface="Arial" pitchFamily="34" charset="0"/>
              </a:rPr>
              <a:t>FIGO II</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 GP</a:t>
            </a:r>
          </a:p>
          <a:p>
            <a:pPr lvl="5">
              <a:defRPr/>
            </a:pPr>
            <a:r>
              <a:rPr lang="en-GB" sz="1100" dirty="0">
                <a:solidFill>
                  <a:schemeClr val="tx1"/>
                </a:solidFill>
                <a:cs typeface="Arial" pitchFamily="34" charset="0"/>
              </a:rPr>
              <a:t>Suspicion of Cancer</a:t>
            </a:r>
            <a:endParaRPr lang="en-GB" sz="11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If Surgery is</a:t>
            </a:r>
          </a:p>
          <a:p>
            <a:pPr lvl="5">
              <a:defRPr/>
            </a:pPr>
            <a:r>
              <a:rPr lang="en-GB" sz="2000" b="1" dirty="0">
                <a:solidFill>
                  <a:schemeClr val="tx1"/>
                </a:solidFill>
                <a:cs typeface="Arial" pitchFamily="34" charset="0"/>
              </a:rPr>
              <a:t>1st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Excision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FIGO Stage IIA</a:t>
            </a:r>
          </a:p>
          <a:p>
            <a:pPr>
              <a:defRPr/>
            </a:pPr>
            <a:r>
              <a:rPr lang="en-GB" sz="1100" dirty="0">
                <a:cs typeface="Arial" pitchFamily="34" charset="0"/>
              </a:rPr>
              <a:t>Plus any previous diagnostic staging information</a:t>
            </a:r>
          </a:p>
        </p:txBody>
      </p:sp>
      <p:sp>
        <p:nvSpPr>
          <p:cNvPr id="30" name="Arrow: Right 29">
            <a:extLst>
              <a:ext uri="{FF2B5EF4-FFF2-40B4-BE49-F238E27FC236}">
                <a16:creationId xmlns:a16="http://schemas.microsoft.com/office/drawing/2014/main" id="{E0EF8CE6-06ED-48C4-AB69-7F7232985F39}"/>
              </a:ext>
            </a:extLst>
          </p:cNvPr>
          <p:cNvSpPr/>
          <p:nvPr/>
        </p:nvSpPr>
        <p:spPr>
          <a:xfrm>
            <a:off x="9617600" y="4743471"/>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771150"/>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755460"/>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383913" y="3355925"/>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10" name="Audio 9">
            <a:hlinkClick r:id="" action="ppaction://media"/>
            <a:extLst>
              <a:ext uri="{FF2B5EF4-FFF2-40B4-BE49-F238E27FC236}">
                <a16:creationId xmlns:a16="http://schemas.microsoft.com/office/drawing/2014/main" id="{4EEFC81C-7289-45E9-5BA8-6191866BB5C0}"/>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17509395"/>
      </p:ext>
    </p:extLst>
  </p:cSld>
  <p:clrMapOvr>
    <a:masterClrMapping/>
  </p:clrMapOvr>
  <mc:AlternateContent xmlns:mc="http://schemas.openxmlformats.org/markup-compatibility/2006" xmlns:p14="http://schemas.microsoft.com/office/powerpoint/2010/main">
    <mc:Choice Requires="p14">
      <p:transition spd="slow" p14:dur="2000" advTm="12097"/>
    </mc:Choice>
    <mc:Fallback xmlns="">
      <p:transition spd="slow" advTm="120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19</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latin typeface="Arial" pitchFamily="34" charset="0"/>
                <a:cs typeface="Arial" pitchFamily="34" charset="0"/>
              </a:rPr>
              <a:t>Add </a:t>
            </a:r>
            <a:r>
              <a:rPr lang="en-GB" sz="1400" dirty="0">
                <a:latin typeface="Arial" pitchFamily="34" charset="0"/>
                <a:cs typeface="Arial" pitchFamily="34" charset="0"/>
              </a:rPr>
              <a:t>FIGO stage determined from clinical findings +/- biopsies/cytology</a:t>
            </a:r>
          </a:p>
          <a:p>
            <a:pPr algn="ctr">
              <a:defRPr/>
            </a:pPr>
            <a:r>
              <a:rPr lang="en-GB" sz="2400" b="1" dirty="0">
                <a:cs typeface="Arial" pitchFamily="34" charset="0"/>
              </a:rPr>
              <a:t>FIGO II</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 GP</a:t>
            </a:r>
          </a:p>
          <a:p>
            <a:pPr lvl="5">
              <a:defRPr/>
            </a:pPr>
            <a:r>
              <a:rPr lang="en-GB" sz="1100" dirty="0">
                <a:solidFill>
                  <a:schemeClr val="tx1"/>
                </a:solidFill>
                <a:cs typeface="Arial" pitchFamily="34" charset="0"/>
              </a:rPr>
              <a:t>Suspicion of Cancer</a:t>
            </a:r>
            <a:endParaRPr lang="en-GB" sz="11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If Surgery is</a:t>
            </a:r>
          </a:p>
          <a:p>
            <a:pPr lvl="5">
              <a:defRPr/>
            </a:pPr>
            <a:r>
              <a:rPr lang="en-GB" sz="2000" b="1" dirty="0">
                <a:solidFill>
                  <a:schemeClr val="tx1"/>
                </a:solidFill>
                <a:cs typeface="Arial" pitchFamily="34" charset="0"/>
              </a:rPr>
              <a:t>1st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Excision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FIGO Stage IIA</a:t>
            </a:r>
          </a:p>
          <a:p>
            <a:pPr>
              <a:defRPr/>
            </a:pPr>
            <a:r>
              <a:rPr lang="en-GB" sz="1100" dirty="0">
                <a:cs typeface="Arial" pitchFamily="34" charset="0"/>
              </a:rPr>
              <a:t>Plus any previous diagnostic staging information</a:t>
            </a: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9617600" y="4743471"/>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801855" y="5587742"/>
            <a:ext cx="4646211" cy="461665"/>
          </a:xfrm>
          <a:prstGeom prst="rect">
            <a:avLst/>
          </a:prstGeom>
          <a:noFill/>
        </p:spPr>
        <p:txBody>
          <a:bodyPr wrap="square" rtlCol="0">
            <a:spAutoFit/>
          </a:bodyPr>
          <a:lstStyle/>
          <a:p>
            <a:pPr algn="r"/>
            <a:r>
              <a:rPr lang="en-GB" sz="1200" b="1" dirty="0"/>
              <a:t>Post-Treatment MDT Discussion</a:t>
            </a:r>
          </a:p>
          <a:p>
            <a:pPr algn="r"/>
            <a:r>
              <a:rPr lang="en-GB" sz="1200" b="1" dirty="0"/>
              <a:t>FIGO Stage </a:t>
            </a:r>
            <a:r>
              <a:rPr lang="en-GB" sz="1200" dirty="0"/>
              <a:t>determined from excision</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771150"/>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755460"/>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383913" y="3355925"/>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20" name="Audio 19">
            <a:hlinkClick r:id="" action="ppaction://media"/>
            <a:extLst>
              <a:ext uri="{FF2B5EF4-FFF2-40B4-BE49-F238E27FC236}">
                <a16:creationId xmlns:a16="http://schemas.microsoft.com/office/drawing/2014/main" id="{2A5888EA-9D86-BFD0-1A25-B623CF2892E2}"/>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156017"/>
      </p:ext>
    </p:extLst>
  </p:cSld>
  <p:clrMapOvr>
    <a:masterClrMapping/>
  </p:clrMapOvr>
  <mc:AlternateContent xmlns:mc="http://schemas.openxmlformats.org/markup-compatibility/2006" xmlns:p14="http://schemas.microsoft.com/office/powerpoint/2010/main">
    <mc:Choice Requires="p14">
      <p:transition spd="slow" p14:dur="2000" advTm="10409"/>
    </mc:Choice>
    <mc:Fallback xmlns="">
      <p:transition spd="slow" advTm="104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Gynaecology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Autofit/>
          </a:bodyPr>
          <a:lstStyle/>
          <a:p>
            <a:pPr>
              <a:lnSpc>
                <a:spcPct val="120000"/>
              </a:lnSpc>
            </a:pPr>
            <a:r>
              <a:rPr lang="en-GB" altLang="en-US" sz="1900" dirty="0"/>
              <a:t>What is stage?</a:t>
            </a:r>
          </a:p>
          <a:p>
            <a:pPr marL="457189" lvl="1" indent="0">
              <a:lnSpc>
                <a:spcPct val="120000"/>
              </a:lnSpc>
              <a:buNone/>
            </a:pPr>
            <a:r>
              <a:rPr lang="en-GB" altLang="en-US" sz="1900" dirty="0"/>
              <a:t>Stage is an assessment of how far a tumour has spread. A gynaecology patient would be staged at the point where all available staging investigations have been completed at the point of diagnosis</a:t>
            </a:r>
          </a:p>
          <a:p>
            <a:pPr>
              <a:lnSpc>
                <a:spcPct val="120000"/>
              </a:lnSpc>
            </a:pPr>
            <a:r>
              <a:rPr lang="en-GB" altLang="en-US" sz="1900" dirty="0">
                <a:solidFill>
                  <a:schemeClr val="bg1"/>
                </a:solidFill>
              </a:rPr>
              <a:t>The </a:t>
            </a:r>
            <a:r>
              <a:rPr lang="en-GB" altLang="en-US" sz="1900" b="1" dirty="0">
                <a:solidFill>
                  <a:schemeClr val="bg1"/>
                </a:solidFill>
              </a:rPr>
              <a:t>Principles of using a staging system</a:t>
            </a:r>
          </a:p>
          <a:p>
            <a:pPr marL="457189" lvl="1" indent="0">
              <a:lnSpc>
                <a:spcPct val="120000"/>
              </a:lnSpc>
              <a:buNone/>
            </a:pPr>
            <a:r>
              <a:rPr lang="en-GB" altLang="en-US" sz="1900" dirty="0">
                <a:solidFill>
                  <a:schemeClr val="bg1"/>
                </a:solidFill>
              </a:rPr>
              <a:t>Enables the practice of classifying cancer cases into groups according to their anatomical extent at the point of diagnosis and is extremely important as it;</a:t>
            </a:r>
          </a:p>
          <a:p>
            <a:pPr lvl="1">
              <a:lnSpc>
                <a:spcPct val="120000"/>
              </a:lnSpc>
            </a:pPr>
            <a:r>
              <a:rPr lang="en-GB" altLang="en-US" sz="1900" dirty="0">
                <a:solidFill>
                  <a:schemeClr val="bg1"/>
                </a:solidFill>
              </a:rPr>
              <a:t>Helps the clinician in the planning of the treatment</a:t>
            </a:r>
          </a:p>
          <a:p>
            <a:pPr lvl="1">
              <a:lnSpc>
                <a:spcPct val="120000"/>
              </a:lnSpc>
            </a:pPr>
            <a:r>
              <a:rPr lang="en-GB" altLang="en-US" sz="1900" dirty="0">
                <a:solidFill>
                  <a:schemeClr val="bg1"/>
                </a:solidFill>
              </a:rPr>
              <a:t>Gives an indication of the prognosis for survival for primary tumours</a:t>
            </a:r>
          </a:p>
          <a:p>
            <a:pPr lvl="1">
              <a:lnSpc>
                <a:spcPct val="120000"/>
              </a:lnSpc>
            </a:pPr>
            <a:r>
              <a:rPr lang="en-GB" altLang="en-US" sz="1900" dirty="0">
                <a:solidFill>
                  <a:schemeClr val="bg1"/>
                </a:solidFill>
              </a:rPr>
              <a:t>Assist in the evaluation of the results of the treatment and outcome analysis </a:t>
            </a:r>
          </a:p>
          <a:p>
            <a:pPr lvl="1">
              <a:lnSpc>
                <a:spcPct val="120000"/>
              </a:lnSpc>
            </a:pPr>
            <a:r>
              <a:rPr lang="en-GB" altLang="en-US" sz="1900" dirty="0">
                <a:solidFill>
                  <a:schemeClr val="bg1"/>
                </a:solidFill>
              </a:rPr>
              <a:t>To support cancer controlled activities</a:t>
            </a:r>
          </a:p>
          <a:p>
            <a:pPr lvl="1">
              <a:lnSpc>
                <a:spcPct val="120000"/>
              </a:lnSpc>
            </a:pPr>
            <a:r>
              <a:rPr lang="en-GB" altLang="en-US" sz="1900" dirty="0">
                <a:solidFill>
                  <a:schemeClr val="bg1"/>
                </a:solidFill>
              </a:rPr>
              <a:t>Helps with the development and implementation of clinical guidelines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2</a:t>
            </a:fld>
            <a:endParaRPr lang="en-GB"/>
          </a:p>
        </p:txBody>
      </p:sp>
      <p:pic>
        <p:nvPicPr>
          <p:cNvPr id="14" name="Audio 13">
            <a:hlinkClick r:id="" action="ppaction://media"/>
            <a:extLst>
              <a:ext uri="{FF2B5EF4-FFF2-40B4-BE49-F238E27FC236}">
                <a16:creationId xmlns:a16="http://schemas.microsoft.com/office/drawing/2014/main" id="{62850EA5-9EB5-F157-64F8-FE5C45B4484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869464"/>
      </p:ext>
    </p:extLst>
  </p:cSld>
  <p:clrMapOvr>
    <a:masterClrMapping/>
  </p:clrMapOvr>
  <mc:AlternateContent xmlns:mc="http://schemas.openxmlformats.org/markup-compatibility/2006" xmlns:p14="http://schemas.microsoft.com/office/powerpoint/2010/main">
    <mc:Choice Requires="p14">
      <p:transition spd="slow" p14:dur="2000" advTm="22890"/>
    </mc:Choice>
    <mc:Fallback xmlns="">
      <p:transition spd="slow" advTm="228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A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latin typeface="Arial" pitchFamily="34" charset="0"/>
                <a:cs typeface="Arial" pitchFamily="34" charset="0"/>
              </a:rPr>
              <a:t>Add </a:t>
            </a:r>
            <a:r>
              <a:rPr lang="en-GB" sz="1400" dirty="0">
                <a:latin typeface="Arial" pitchFamily="34" charset="0"/>
                <a:cs typeface="Arial" pitchFamily="34" charset="0"/>
              </a:rPr>
              <a:t>FIGO stage determined from clinical findings +/- biopsies/cytology</a:t>
            </a:r>
          </a:p>
          <a:p>
            <a:pPr algn="ctr">
              <a:defRPr/>
            </a:pPr>
            <a:r>
              <a:rPr lang="en-GB" sz="2400" b="1" dirty="0">
                <a:cs typeface="Arial" pitchFamily="34" charset="0"/>
              </a:rPr>
              <a:t>FIGO II</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7"/>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400" b="1" dirty="0">
                <a:cs typeface="Arial" pitchFamily="34" charset="0"/>
              </a:rPr>
              <a:t>Update to stage determined</a:t>
            </a:r>
          </a:p>
          <a:p>
            <a:pPr algn="ctr">
              <a:defRPr/>
            </a:pPr>
            <a:r>
              <a:rPr lang="en-GB" sz="1400" b="1" dirty="0">
                <a:cs typeface="Arial" pitchFamily="34" charset="0"/>
              </a:rPr>
              <a:t>from excision + clinical findings</a:t>
            </a:r>
          </a:p>
          <a:p>
            <a:pPr algn="ctr">
              <a:defRPr/>
            </a:pPr>
            <a:r>
              <a:rPr lang="en-GB" sz="2400" b="1" dirty="0">
                <a:cs typeface="Arial" pitchFamily="34" charset="0"/>
              </a:rPr>
              <a:t>FIGO IIA*</a:t>
            </a:r>
          </a:p>
          <a:p>
            <a:pPr algn="ctr">
              <a:spcBef>
                <a:spcPct val="0"/>
              </a:spcBef>
            </a:pPr>
            <a:r>
              <a:rPr lang="en-GB" altLang="en-US" sz="1000" b="1" dirty="0">
                <a:solidFill>
                  <a:schemeClr val="bg1"/>
                </a:solidFill>
                <a:latin typeface="Arial" panose="020B0604020202020204" pitchFamily="34" charset="0"/>
                <a:cs typeface="Arial" panose="020B0604020202020204" pitchFamily="34" charset="0"/>
              </a:rPr>
              <a:t>*</a:t>
            </a:r>
            <a:r>
              <a:rPr lang="en-GB" altLang="en-US" sz="1000" dirty="0">
                <a:solidFill>
                  <a:schemeClr val="bg1"/>
                </a:solidFill>
                <a:latin typeface="Arial" panose="020B0604020202020204" pitchFamily="34" charset="0"/>
                <a:cs typeface="Arial" panose="020B0604020202020204" pitchFamily="34" charset="0"/>
              </a:rPr>
              <a:t>Suffixes do not apply to all diseases: See disease-specific staging guidance</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t"/>
          <a:lstStyle/>
          <a:p>
            <a:pPr lvl="5">
              <a:defRPr/>
            </a:pPr>
            <a:r>
              <a:rPr lang="en-GB" sz="2000" b="1" dirty="0">
                <a:solidFill>
                  <a:schemeClr val="tx1"/>
                </a:solidFill>
                <a:cs typeface="Arial" pitchFamily="34" charset="0"/>
              </a:rPr>
              <a:t>Diagnostics </a:t>
            </a:r>
          </a:p>
          <a:p>
            <a:pPr lvl="5">
              <a:defRPr/>
            </a:pPr>
            <a:r>
              <a:rPr lang="en-GB" sz="1200" dirty="0">
                <a:solidFill>
                  <a:schemeClr val="tx1"/>
                </a:solidFill>
                <a:cs typeface="Arial" pitchFamily="34" charset="0"/>
              </a:rPr>
              <a:t>(or where 1st treatment</a:t>
            </a:r>
          </a:p>
          <a:p>
            <a:pPr lvl="5">
              <a:defRPr/>
            </a:pPr>
            <a:r>
              <a:rPr lang="en-GB" sz="1200" dirty="0">
                <a:solidFill>
                  <a:schemeClr val="tx1"/>
                </a:solidFill>
                <a:cs typeface="Arial" pitchFamily="34" charset="0"/>
              </a:rPr>
              <a:t>Is NOT Surgery)</a:t>
            </a:r>
          </a:p>
          <a:p>
            <a:pPr lvl="5">
              <a:defRPr/>
            </a:pPr>
            <a:r>
              <a:rPr lang="en-GB" sz="1100" dirty="0">
                <a:solidFill>
                  <a:schemeClr val="tx1"/>
                </a:solidFill>
                <a:cs typeface="Arial" pitchFamily="34" charset="0"/>
              </a:rPr>
              <a:t>Outpatient Referral from GP</a:t>
            </a:r>
          </a:p>
          <a:p>
            <a:pPr lvl="5">
              <a:defRPr/>
            </a:pPr>
            <a:r>
              <a:rPr lang="en-GB" sz="1100" dirty="0">
                <a:solidFill>
                  <a:schemeClr val="tx1"/>
                </a:solidFill>
                <a:cs typeface="Arial" pitchFamily="34" charset="0"/>
              </a:rPr>
              <a:t>Suspicion of Cancer</a:t>
            </a:r>
            <a:endParaRPr lang="en-GB" sz="11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If Surgery is</a:t>
            </a:r>
          </a:p>
          <a:p>
            <a:pPr lvl="5">
              <a:defRPr/>
            </a:pPr>
            <a:r>
              <a:rPr lang="en-GB" sz="2000" b="1" dirty="0">
                <a:solidFill>
                  <a:schemeClr val="tx1"/>
                </a:solidFill>
                <a:cs typeface="Arial" pitchFamily="34" charset="0"/>
              </a:rPr>
              <a:t>1st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Excision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200" dirty="0">
                <a:cs typeface="Arial" pitchFamily="34" charset="0"/>
              </a:rPr>
              <a:t>CT Staging - FIGO Stage I</a:t>
            </a:r>
          </a:p>
          <a:p>
            <a:pPr marL="171450" indent="-171450">
              <a:buFont typeface="Arial" panose="020B0604020202020204" pitchFamily="34" charset="0"/>
              <a:buChar char="•"/>
              <a:defRPr/>
            </a:pPr>
            <a:r>
              <a:rPr lang="en-GB" sz="1200" dirty="0">
                <a:cs typeface="Arial" pitchFamily="34" charset="0"/>
              </a:rPr>
              <a:t>MRI Staging - FIGO Stage II</a:t>
            </a:r>
          </a:p>
          <a:p>
            <a:pPr marL="171450" indent="-171450">
              <a:buFont typeface="Arial" panose="020B0604020202020204" pitchFamily="34" charset="0"/>
              <a:buChar char="•"/>
              <a:defRPr/>
            </a:pPr>
            <a:r>
              <a:rPr lang="en-GB" sz="1200" dirty="0">
                <a:cs typeface="Arial" pitchFamily="34" charset="0"/>
              </a:rPr>
              <a:t>Other radiology / clinical examination / biopsies / cytology - FIGO Stage II</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FIGO Stage </a:t>
            </a:r>
            <a:r>
              <a:rPr lang="en-GB" sz="1200" dirty="0"/>
              <a:t>determined prior to treatment</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FIGO Stage IIA</a:t>
            </a:r>
          </a:p>
          <a:p>
            <a:pPr>
              <a:defRPr/>
            </a:pPr>
            <a:r>
              <a:rPr lang="en-GB" sz="1100" dirty="0">
                <a:cs typeface="Arial" pitchFamily="34" charset="0"/>
              </a:rPr>
              <a:t>Plus any previous diagnostic staging information</a:t>
            </a: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9617600" y="4743471"/>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801855" y="5587742"/>
            <a:ext cx="4646211" cy="461665"/>
          </a:xfrm>
          <a:prstGeom prst="rect">
            <a:avLst/>
          </a:prstGeom>
          <a:noFill/>
        </p:spPr>
        <p:txBody>
          <a:bodyPr wrap="square" rtlCol="0">
            <a:spAutoFit/>
          </a:bodyPr>
          <a:lstStyle/>
          <a:p>
            <a:pPr algn="r"/>
            <a:r>
              <a:rPr lang="en-GB" sz="1200" b="1" dirty="0"/>
              <a:t>Post-Treatment MDT Discussion</a:t>
            </a:r>
          </a:p>
          <a:p>
            <a:pPr algn="r"/>
            <a:r>
              <a:rPr lang="en-GB" sz="1200" b="1" dirty="0"/>
              <a:t>FIGO Stage </a:t>
            </a:r>
            <a:r>
              <a:rPr lang="en-GB" sz="1200" dirty="0"/>
              <a:t>determined from excision</a:t>
            </a:r>
          </a:p>
        </p:txBody>
      </p:sp>
      <p:sp>
        <p:nvSpPr>
          <p:cNvPr id="33" name="Arrow: Right 32">
            <a:extLst>
              <a:ext uri="{FF2B5EF4-FFF2-40B4-BE49-F238E27FC236}">
                <a16:creationId xmlns:a16="http://schemas.microsoft.com/office/drawing/2014/main" id="{F4D95AF3-1C76-4BFB-B2CD-1C8FD94EDE44}"/>
              </a:ext>
            </a:extLst>
          </p:cNvPr>
          <p:cNvSpPr/>
          <p:nvPr/>
        </p:nvSpPr>
        <p:spPr>
          <a:xfrm rot="16200000">
            <a:off x="9924490" y="3360822"/>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771150"/>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755460"/>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383913" y="3355925"/>
            <a:ext cx="1768632"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18" name="Audio 17">
            <a:hlinkClick r:id="" action="ppaction://media"/>
            <a:extLst>
              <a:ext uri="{FF2B5EF4-FFF2-40B4-BE49-F238E27FC236}">
                <a16:creationId xmlns:a16="http://schemas.microsoft.com/office/drawing/2014/main" id="{325F081B-22D5-FEA6-B3E9-EC469AB178E3}"/>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3802428"/>
      </p:ext>
    </p:extLst>
  </p:cSld>
  <p:clrMapOvr>
    <a:masterClrMapping/>
  </p:clrMapOvr>
  <mc:AlternateContent xmlns:mc="http://schemas.openxmlformats.org/markup-compatibility/2006" xmlns:p14="http://schemas.microsoft.com/office/powerpoint/2010/main">
    <mc:Choice Requires="p14">
      <p:transition spd="slow" p14:dur="2000" advTm="12514"/>
    </mc:Choice>
    <mc:Fallback xmlns="">
      <p:transition spd="slow" advTm="125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67E9D-369B-4CE9-97AB-669E0AAE7566}"/>
              </a:ext>
            </a:extLst>
          </p:cNvPr>
          <p:cNvSpPr>
            <a:spLocks noGrp="1"/>
          </p:cNvSpPr>
          <p:nvPr>
            <p:ph type="title"/>
          </p:nvPr>
        </p:nvSpPr>
        <p:spPr/>
        <p:txBody>
          <a:bodyPr/>
          <a:lstStyle/>
          <a:p>
            <a:r>
              <a:rPr lang="en-GB" dirty="0"/>
              <a:t>Gynaecology Staging 101: Stage Completeness</a:t>
            </a:r>
          </a:p>
        </p:txBody>
      </p:sp>
      <p:sp>
        <p:nvSpPr>
          <p:cNvPr id="3" name="Content Placeholder 2">
            <a:extLst>
              <a:ext uri="{FF2B5EF4-FFF2-40B4-BE49-F238E27FC236}">
                <a16:creationId xmlns:a16="http://schemas.microsoft.com/office/drawing/2014/main" id="{C6859580-E304-4D5E-9598-CE4E635BAE00}"/>
              </a:ext>
            </a:extLst>
          </p:cNvPr>
          <p:cNvSpPr>
            <a:spLocks noGrp="1"/>
          </p:cNvSpPr>
          <p:nvPr>
            <p:ph idx="1"/>
          </p:nvPr>
        </p:nvSpPr>
        <p:spPr/>
        <p:txBody>
          <a:bodyPr/>
          <a:lstStyle/>
          <a:p>
            <a:pPr marL="0" indent="0">
              <a:buNone/>
            </a:pPr>
            <a:r>
              <a:rPr lang="en-GB" dirty="0"/>
              <a:t>A stageable gynaecological cancer is considered staged when the site-specific stage has been included in the COSD submission</a:t>
            </a:r>
          </a:p>
          <a:p>
            <a:pPr marL="0" indent="0">
              <a:buNone/>
            </a:pPr>
            <a:endParaRPr lang="en-GB" dirty="0"/>
          </a:p>
          <a:p>
            <a:pPr marL="0" indent="0">
              <a:buNone/>
            </a:pPr>
            <a:r>
              <a:rPr lang="en-GB" dirty="0"/>
              <a:t>All stage </a:t>
            </a:r>
            <a:r>
              <a:rPr lang="en-GB" b="1" dirty="0"/>
              <a:t>MUST</a:t>
            </a:r>
            <a:r>
              <a:rPr lang="en-GB" dirty="0"/>
              <a:t> have the following data items completed for the stage to be included in the COSD submission extract: </a:t>
            </a:r>
          </a:p>
          <a:p>
            <a:endParaRPr lang="en-GB" dirty="0"/>
          </a:p>
          <a:p>
            <a:pPr lvl="1"/>
            <a:r>
              <a:rPr lang="en-GB" dirty="0"/>
              <a:t>Reported Date</a:t>
            </a:r>
          </a:p>
          <a:p>
            <a:pPr lvl="1"/>
            <a:r>
              <a:rPr lang="en-GB" dirty="0"/>
              <a:t>Reporting Organisation </a:t>
            </a:r>
          </a:p>
          <a:p>
            <a:pPr marL="0" indent="0">
              <a:buNone/>
            </a:pPr>
            <a:endParaRPr lang="en-GB"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F4FF0811-8851-4007-A9EF-E521405CE572}"/>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175778C6-4960-43C9-A11F-7BA373521D2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93E1BFB9-A4FE-40DB-BA20-8C13819C83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pic>
        <p:nvPicPr>
          <p:cNvPr id="14" name="Audio 13">
            <a:hlinkClick r:id="" action="ppaction://media"/>
            <a:extLst>
              <a:ext uri="{FF2B5EF4-FFF2-40B4-BE49-F238E27FC236}">
                <a16:creationId xmlns:a16="http://schemas.microsoft.com/office/drawing/2014/main" id="{799794B5-9A47-D08B-A02F-AECDC385559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90252591"/>
      </p:ext>
    </p:extLst>
  </p:cSld>
  <p:clrMapOvr>
    <a:masterClrMapping/>
  </p:clrMapOvr>
  <mc:AlternateContent xmlns:mc="http://schemas.openxmlformats.org/markup-compatibility/2006" xmlns:p14="http://schemas.microsoft.com/office/powerpoint/2010/main">
    <mc:Choice Requires="p14">
      <p:transition spd="slow" p14:dur="2000" advTm="13895"/>
    </mc:Choice>
    <mc:Fallback xmlns="">
      <p:transition spd="slow" advTm="138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382F-7E32-6426-AFAB-0693DABDCF0B}"/>
              </a:ext>
            </a:extLst>
          </p:cNvPr>
          <p:cNvSpPr>
            <a:spLocks noGrp="1"/>
          </p:cNvSpPr>
          <p:nvPr>
            <p:ph type="title"/>
          </p:nvPr>
        </p:nvSpPr>
        <p:spPr/>
        <p:txBody>
          <a:bodyPr/>
          <a:lstStyle/>
          <a:p>
            <a:r>
              <a:rPr lang="en-GB" dirty="0"/>
              <a:t>The Data Liaison Team</a:t>
            </a:r>
          </a:p>
        </p:txBody>
      </p:sp>
      <p:sp>
        <p:nvSpPr>
          <p:cNvPr id="3" name="Content Placeholder 2">
            <a:extLst>
              <a:ext uri="{FF2B5EF4-FFF2-40B4-BE49-F238E27FC236}">
                <a16:creationId xmlns:a16="http://schemas.microsoft.com/office/drawing/2014/main" id="{08983A49-1BDB-FAE2-F965-7479898AECAC}"/>
              </a:ext>
            </a:extLst>
          </p:cNvPr>
          <p:cNvSpPr>
            <a:spLocks noGrp="1"/>
          </p:cNvSpPr>
          <p:nvPr>
            <p:ph idx="1"/>
          </p:nvPr>
        </p:nvSpPr>
        <p:spPr/>
        <p:txBody>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CC530183-DD85-C5B7-2072-3D801B531623}"/>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51440777"/>
      </p:ext>
    </p:extLst>
  </p:cSld>
  <p:clrMapOvr>
    <a:masterClrMapping/>
  </p:clrMapOvr>
  <mc:AlternateContent xmlns:mc="http://schemas.openxmlformats.org/markup-compatibility/2006" xmlns:p14="http://schemas.microsoft.com/office/powerpoint/2010/main">
    <mc:Choice Requires="p14">
      <p:transition spd="slow" p14:dur="2000" advTm="13842"/>
    </mc:Choice>
    <mc:Fallback xmlns="">
      <p:transition spd="slow" advTm="138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Gynaecology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Autofit/>
          </a:bodyPr>
          <a:lstStyle/>
          <a:p>
            <a:pPr>
              <a:lnSpc>
                <a:spcPct val="120000"/>
              </a:lnSpc>
            </a:pPr>
            <a:r>
              <a:rPr lang="en-GB" altLang="en-US" sz="1900" dirty="0"/>
              <a:t>What is stage?</a:t>
            </a:r>
          </a:p>
          <a:p>
            <a:pPr marL="457189" lvl="1" indent="0">
              <a:lnSpc>
                <a:spcPct val="120000"/>
              </a:lnSpc>
              <a:buNone/>
            </a:pPr>
            <a:r>
              <a:rPr lang="en-GB" altLang="en-US" sz="1900" dirty="0"/>
              <a:t>Stage is an assessment of how far a tumour has spread. A gynaecology patient would be staged at the point where all available staging investigations have been completed at the point of diagnosis</a:t>
            </a:r>
          </a:p>
          <a:p>
            <a:pPr>
              <a:lnSpc>
                <a:spcPct val="120000"/>
              </a:lnSpc>
            </a:pPr>
            <a:r>
              <a:rPr lang="en-GB" altLang="en-US" sz="1900" dirty="0"/>
              <a:t>The Principles of using a staging system</a:t>
            </a:r>
          </a:p>
          <a:p>
            <a:pPr marL="457189" lvl="1" indent="0">
              <a:lnSpc>
                <a:spcPct val="120000"/>
              </a:lnSpc>
              <a:buNone/>
            </a:pPr>
            <a:r>
              <a:rPr lang="en-GB" altLang="en-US" sz="1900" dirty="0"/>
              <a:t>Enables the practice of classifying cancer cases into groups according to their anatomical extent at the point of diagnosis and is extremely important as it;</a:t>
            </a:r>
          </a:p>
          <a:p>
            <a:pPr lvl="1">
              <a:lnSpc>
                <a:spcPct val="120000"/>
              </a:lnSpc>
            </a:pPr>
            <a:r>
              <a:rPr lang="en-GB" altLang="en-US" sz="1900" dirty="0"/>
              <a:t>Helps the clinician in the planning of the treatment</a:t>
            </a:r>
          </a:p>
          <a:p>
            <a:pPr lvl="1">
              <a:lnSpc>
                <a:spcPct val="120000"/>
              </a:lnSpc>
            </a:pPr>
            <a:r>
              <a:rPr lang="en-GB" altLang="en-US" sz="1900" dirty="0"/>
              <a:t>Gives an indication of the prognosis for survival for primary tumours</a:t>
            </a:r>
          </a:p>
          <a:p>
            <a:pPr lvl="1">
              <a:lnSpc>
                <a:spcPct val="120000"/>
              </a:lnSpc>
            </a:pPr>
            <a:r>
              <a:rPr lang="en-GB" altLang="en-US" sz="1900" dirty="0"/>
              <a:t>Assist in the evaluation of the results of the treatment and outcome analysis </a:t>
            </a:r>
          </a:p>
          <a:p>
            <a:pPr lvl="1">
              <a:lnSpc>
                <a:spcPct val="120000"/>
              </a:lnSpc>
            </a:pPr>
            <a:r>
              <a:rPr lang="en-GB" altLang="en-US" sz="1900" dirty="0"/>
              <a:t>To support cancer-controlled activities</a:t>
            </a:r>
          </a:p>
          <a:p>
            <a:pPr lvl="1">
              <a:lnSpc>
                <a:spcPct val="120000"/>
              </a:lnSpc>
            </a:pPr>
            <a:r>
              <a:rPr lang="en-GB" altLang="en-US" sz="1900" dirty="0"/>
              <a:t>Helps with the development and implementation of clinical guidelines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3</a:t>
            </a:fld>
            <a:endParaRPr lang="en-GB"/>
          </a:p>
        </p:txBody>
      </p:sp>
      <p:pic>
        <p:nvPicPr>
          <p:cNvPr id="9" name="Audio 8">
            <a:hlinkClick r:id="" action="ppaction://media"/>
            <a:extLst>
              <a:ext uri="{FF2B5EF4-FFF2-40B4-BE49-F238E27FC236}">
                <a16:creationId xmlns:a16="http://schemas.microsoft.com/office/drawing/2014/main" id="{DF364915-6C48-9A05-40D0-7219AFD17C9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33327441"/>
      </p:ext>
    </p:extLst>
  </p:cSld>
  <p:clrMapOvr>
    <a:masterClrMapping/>
  </p:clrMapOvr>
  <mc:AlternateContent xmlns:mc="http://schemas.openxmlformats.org/markup-compatibility/2006" xmlns:p14="http://schemas.microsoft.com/office/powerpoint/2010/main">
    <mc:Choice Requires="p14">
      <p:transition spd="slow" p14:dur="2000" advTm="12088"/>
    </mc:Choice>
    <mc:Fallback xmlns="">
      <p:transition spd="slow" advTm="120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Gynaecology Staging 101: FIGO Staging</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a:xfrm>
            <a:off x="838200" y="1435511"/>
            <a:ext cx="10515600" cy="1371299"/>
          </a:xfrm>
        </p:spPr>
        <p:txBody>
          <a:bodyPr>
            <a:normAutofit/>
          </a:bodyPr>
          <a:lstStyle/>
          <a:p>
            <a:r>
              <a:rPr lang="en-GB" sz="1800" dirty="0"/>
              <a:t>The FIGO Staging System</a:t>
            </a:r>
          </a:p>
          <a:p>
            <a:pPr marL="457189" lvl="1" indent="0">
              <a:buNone/>
            </a:pPr>
            <a:r>
              <a:rPr lang="en-GB" sz="1800" dirty="0"/>
              <a:t>This is specific to Gynaecological cancers. Only one FIGO stage is recorded but this may be updated as further information becomes available. FIGO staging parameters vary depending on the exact cancer type but broadly speaking can be summarised as:</a:t>
            </a:r>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fld id="{B33FDC71-8906-4088-9FB1-76CBC632085F}" type="slidenum">
              <a:rPr lang="en-GB" smtClean="0"/>
              <a:t>4</a:t>
            </a:fld>
            <a:endParaRPr lang="en-GB"/>
          </a:p>
        </p:txBody>
      </p:sp>
      <p:graphicFrame>
        <p:nvGraphicFramePr>
          <p:cNvPr id="17" name="Table 3">
            <a:extLst>
              <a:ext uri="{FF2B5EF4-FFF2-40B4-BE49-F238E27FC236}">
                <a16:creationId xmlns:a16="http://schemas.microsoft.com/office/drawing/2014/main" id="{0867B7A9-D6D3-4D72-9A72-6E35F9B904F4}"/>
              </a:ext>
            </a:extLst>
          </p:cNvPr>
          <p:cNvGraphicFramePr>
            <a:graphicFrameLocks noGrp="1"/>
          </p:cNvGraphicFramePr>
          <p:nvPr/>
        </p:nvGraphicFramePr>
        <p:xfrm>
          <a:off x="838200" y="2866588"/>
          <a:ext cx="10515600" cy="1828800"/>
        </p:xfrm>
        <a:graphic>
          <a:graphicData uri="http://schemas.openxmlformats.org/drawingml/2006/table">
            <a:tbl>
              <a:tblPr firstRow="1" bandRow="1">
                <a:tableStyleId>{5C22544A-7EE6-4342-B048-85BDC9FD1C3A}</a:tableStyleId>
              </a:tblPr>
              <a:tblGrid>
                <a:gridCol w="2276671">
                  <a:extLst>
                    <a:ext uri="{9D8B030D-6E8A-4147-A177-3AD203B41FA5}">
                      <a16:colId xmlns:a16="http://schemas.microsoft.com/office/drawing/2014/main" val="1340107090"/>
                    </a:ext>
                  </a:extLst>
                </a:gridCol>
                <a:gridCol w="8238929">
                  <a:extLst>
                    <a:ext uri="{9D8B030D-6E8A-4147-A177-3AD203B41FA5}">
                      <a16:colId xmlns:a16="http://schemas.microsoft.com/office/drawing/2014/main" val="1039401202"/>
                    </a:ext>
                  </a:extLst>
                </a:gridCol>
              </a:tblGrid>
              <a:tr h="347443">
                <a:tc>
                  <a:txBody>
                    <a:bodyPr/>
                    <a:lstStyle/>
                    <a:p>
                      <a:r>
                        <a:rPr lang="en-GB" dirty="0"/>
                        <a:t>FIGO STAGE</a:t>
                      </a:r>
                    </a:p>
                  </a:txBody>
                  <a:tcPr/>
                </a:tc>
                <a:tc>
                  <a:txBody>
                    <a:bodyPr/>
                    <a:lstStyle/>
                    <a:p>
                      <a:r>
                        <a:rPr lang="en-GB" dirty="0"/>
                        <a:t>DESCRIPTION</a:t>
                      </a:r>
                    </a:p>
                  </a:txBody>
                  <a:tcPr/>
                </a:tc>
                <a:extLst>
                  <a:ext uri="{0D108BD9-81ED-4DB2-BD59-A6C34878D82A}">
                    <a16:rowId xmlns:a16="http://schemas.microsoft.com/office/drawing/2014/main" val="1383583914"/>
                  </a:ext>
                </a:extLst>
              </a:tr>
              <a:tr h="347443">
                <a:tc>
                  <a:txBody>
                    <a:bodyPr/>
                    <a:lstStyle/>
                    <a:p>
                      <a:pPr algn="ctr"/>
                      <a:r>
                        <a:rPr lang="en-GB" dirty="0"/>
                        <a:t>I</a:t>
                      </a:r>
                    </a:p>
                  </a:txBody>
                  <a:tcPr/>
                </a:tc>
                <a:tc>
                  <a:txBody>
                    <a:bodyPr/>
                    <a:lstStyle/>
                    <a:p>
                      <a:r>
                        <a:rPr lang="en-GB" dirty="0"/>
                        <a:t>Localised / largely localised cancer</a:t>
                      </a:r>
                    </a:p>
                  </a:txBody>
                  <a:tcPr/>
                </a:tc>
                <a:extLst>
                  <a:ext uri="{0D108BD9-81ED-4DB2-BD59-A6C34878D82A}">
                    <a16:rowId xmlns:a16="http://schemas.microsoft.com/office/drawing/2014/main" val="2923787435"/>
                  </a:ext>
                </a:extLst>
              </a:tr>
              <a:tr h="347443">
                <a:tc>
                  <a:txBody>
                    <a:bodyPr/>
                    <a:lstStyle/>
                    <a:p>
                      <a:pPr algn="ctr"/>
                      <a:r>
                        <a:rPr lang="en-GB" dirty="0"/>
                        <a:t>II</a:t>
                      </a:r>
                    </a:p>
                  </a:txBody>
                  <a:tcPr/>
                </a:tc>
                <a:tc>
                  <a:txBody>
                    <a:bodyPr/>
                    <a:lstStyle/>
                    <a:p>
                      <a:r>
                        <a:rPr lang="en-GB" dirty="0"/>
                        <a:t>Invasion to specified adjacent structures</a:t>
                      </a:r>
                    </a:p>
                  </a:txBody>
                  <a:tcPr/>
                </a:tc>
                <a:extLst>
                  <a:ext uri="{0D108BD9-81ED-4DB2-BD59-A6C34878D82A}">
                    <a16:rowId xmlns:a16="http://schemas.microsoft.com/office/drawing/2014/main" val="1839833972"/>
                  </a:ext>
                </a:extLst>
              </a:tr>
              <a:tr h="347443">
                <a:tc>
                  <a:txBody>
                    <a:bodyPr/>
                    <a:lstStyle/>
                    <a:p>
                      <a:pPr algn="ctr"/>
                      <a:r>
                        <a:rPr lang="en-GB" dirty="0"/>
                        <a:t>III</a:t>
                      </a:r>
                    </a:p>
                  </a:txBody>
                  <a:tcPr/>
                </a:tc>
                <a:tc>
                  <a:txBody>
                    <a:bodyPr/>
                    <a:lstStyle/>
                    <a:p>
                      <a:r>
                        <a:rPr lang="en-GB" dirty="0"/>
                        <a:t>Invasion to specified regional structures / lymph nodes</a:t>
                      </a:r>
                    </a:p>
                  </a:txBody>
                  <a:tcPr/>
                </a:tc>
                <a:extLst>
                  <a:ext uri="{0D108BD9-81ED-4DB2-BD59-A6C34878D82A}">
                    <a16:rowId xmlns:a16="http://schemas.microsoft.com/office/drawing/2014/main" val="2945912653"/>
                  </a:ext>
                </a:extLst>
              </a:tr>
              <a:tr h="347443">
                <a:tc>
                  <a:txBody>
                    <a:bodyPr/>
                    <a:lstStyle/>
                    <a:p>
                      <a:pPr algn="ctr"/>
                      <a:r>
                        <a:rPr lang="en-GB" dirty="0"/>
                        <a:t>IV</a:t>
                      </a:r>
                    </a:p>
                  </a:txBody>
                  <a:tcPr/>
                </a:tc>
                <a:tc>
                  <a:txBody>
                    <a:bodyPr/>
                    <a:lstStyle/>
                    <a:p>
                      <a:r>
                        <a:rPr lang="en-GB" dirty="0"/>
                        <a:t>Tumour invades other specified regional structures / distant metastases</a:t>
                      </a:r>
                    </a:p>
                  </a:txBody>
                  <a:tcPr/>
                </a:tc>
                <a:extLst>
                  <a:ext uri="{0D108BD9-81ED-4DB2-BD59-A6C34878D82A}">
                    <a16:rowId xmlns:a16="http://schemas.microsoft.com/office/drawing/2014/main" val="135183347"/>
                  </a:ext>
                </a:extLst>
              </a:tr>
            </a:tbl>
          </a:graphicData>
        </a:graphic>
      </p:graphicFrame>
      <p:sp>
        <p:nvSpPr>
          <p:cNvPr id="18" name="Content Placeholder 2">
            <a:extLst>
              <a:ext uri="{FF2B5EF4-FFF2-40B4-BE49-F238E27FC236}">
                <a16:creationId xmlns:a16="http://schemas.microsoft.com/office/drawing/2014/main" id="{D1CCFEEE-F1C9-4D7C-BB95-2B7C31787614}"/>
              </a:ext>
            </a:extLst>
          </p:cNvPr>
          <p:cNvSpPr txBox="1">
            <a:spLocks/>
          </p:cNvSpPr>
          <p:nvPr/>
        </p:nvSpPr>
        <p:spPr>
          <a:xfrm>
            <a:off x="838200" y="4863788"/>
            <a:ext cx="10515600" cy="1828800"/>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solidFill>
                  <a:schemeClr val="bg1"/>
                </a:solidFill>
              </a:rPr>
              <a:t>The FIGO Staging System – by ICD10 code</a:t>
            </a:r>
          </a:p>
          <a:p>
            <a:pPr marL="457189" lvl="1" indent="0">
              <a:buNone/>
            </a:pPr>
            <a:r>
              <a:rPr lang="en-GB" sz="1600" dirty="0">
                <a:solidFill>
                  <a:schemeClr val="bg1"/>
                </a:solidFill>
              </a:rPr>
              <a:t>Multiple suffix codes may be required depending on the disease.</a:t>
            </a:r>
          </a:p>
          <a:p>
            <a:pPr marL="457189" lvl="1" indent="0">
              <a:buNone/>
            </a:pPr>
            <a:r>
              <a:rPr lang="en-GB" sz="1600" dirty="0">
                <a:solidFill>
                  <a:schemeClr val="bg1"/>
                </a:solidFill>
              </a:rPr>
              <a:t>Disease-specific FIGO staging guidance can be downloaded for clinical use from: </a:t>
            </a:r>
            <a:r>
              <a:rPr lang="en-GB" sz="1600" dirty="0">
                <a:solidFill>
                  <a:schemeClr val="bg1"/>
                </a:solidFill>
                <a:hlinkClick r:id="rId5">
                  <a:extLst>
                    <a:ext uri="{A12FA001-AC4F-418D-AE19-62706E023703}">
                      <ahyp:hlinkClr xmlns:ahyp="http://schemas.microsoft.com/office/drawing/2018/hyperlinkcolor" val="tx"/>
                    </a:ext>
                  </a:extLst>
                </a:hlinkClick>
              </a:rPr>
              <a:t>https://cancerstats.ndrs.nhs.uk/guidance/TNM_Staging </a:t>
            </a:r>
            <a:r>
              <a:rPr lang="en-GB" sz="1600" dirty="0">
                <a:solidFill>
                  <a:schemeClr val="bg1"/>
                </a:solidFill>
              </a:rPr>
              <a:t>(account creation required, go to: </a:t>
            </a:r>
            <a:r>
              <a:rPr lang="en-GB" sz="1600" dirty="0">
                <a:solidFill>
                  <a:schemeClr val="bg1"/>
                </a:solidFill>
                <a:hlinkClick r:id="rId6">
                  <a:extLst>
                    <a:ext uri="{A12FA001-AC4F-418D-AE19-62706E023703}">
                      <ahyp:hlinkClr xmlns:ahyp="http://schemas.microsoft.com/office/drawing/2018/hyperlinkcolor" val="tx"/>
                    </a:ext>
                  </a:extLst>
                </a:hlinkClick>
              </a:rPr>
              <a:t>https://cancerstats.ndrs.nhs.uk/user/register </a:t>
            </a:r>
            <a:r>
              <a:rPr lang="en-GB" sz="1600" dirty="0">
                <a:solidFill>
                  <a:schemeClr val="bg1"/>
                </a:solidFill>
              </a:rPr>
              <a:t>to register for an account).</a:t>
            </a:r>
          </a:p>
          <a:p>
            <a:endParaRPr lang="en-GB" sz="2000" dirty="0"/>
          </a:p>
        </p:txBody>
      </p:sp>
      <p:pic>
        <p:nvPicPr>
          <p:cNvPr id="20" name="Audio 19">
            <a:hlinkClick r:id="" action="ppaction://media"/>
            <a:extLst>
              <a:ext uri="{FF2B5EF4-FFF2-40B4-BE49-F238E27FC236}">
                <a16:creationId xmlns:a16="http://schemas.microsoft.com/office/drawing/2014/main" id="{4A7B0251-D326-E9A9-6060-2665EDA5B9E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11937967"/>
      </p:ext>
    </p:extLst>
  </p:cSld>
  <p:clrMapOvr>
    <a:masterClrMapping/>
  </p:clrMapOvr>
  <mc:AlternateContent xmlns:mc="http://schemas.openxmlformats.org/markup-compatibility/2006" xmlns:p14="http://schemas.microsoft.com/office/powerpoint/2010/main">
    <mc:Choice Requires="p14">
      <p:transition spd="slow" p14:dur="2000" advTm="27905"/>
    </mc:Choice>
    <mc:Fallback xmlns="">
      <p:transition spd="slow" advTm="279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Gynaecology Staging 101: FIGO Staging</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a:xfrm>
            <a:off x="838200" y="1435511"/>
            <a:ext cx="10515600" cy="1371299"/>
          </a:xfrm>
        </p:spPr>
        <p:txBody>
          <a:bodyPr>
            <a:normAutofit/>
          </a:bodyPr>
          <a:lstStyle/>
          <a:p>
            <a:r>
              <a:rPr lang="en-GB" sz="1800" dirty="0"/>
              <a:t>The FIGO Staging System</a:t>
            </a:r>
          </a:p>
          <a:p>
            <a:pPr marL="457189" lvl="1" indent="0">
              <a:buNone/>
            </a:pPr>
            <a:r>
              <a:rPr lang="en-GB" sz="1800" dirty="0"/>
              <a:t>This is specific to Gynaecological cancers. Only one FIGO stage is recorded but this may be updated as further information becomes available. FIGO staging parameters vary depending on the exact cancer type but broadly speaking can be summarised as:</a:t>
            </a:r>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fld id="{B33FDC71-8906-4088-9FB1-76CBC632085F}" type="slidenum">
              <a:rPr lang="en-GB" smtClean="0"/>
              <a:t>5</a:t>
            </a:fld>
            <a:endParaRPr lang="en-GB"/>
          </a:p>
        </p:txBody>
      </p:sp>
      <p:graphicFrame>
        <p:nvGraphicFramePr>
          <p:cNvPr id="17" name="Table 3">
            <a:extLst>
              <a:ext uri="{FF2B5EF4-FFF2-40B4-BE49-F238E27FC236}">
                <a16:creationId xmlns:a16="http://schemas.microsoft.com/office/drawing/2014/main" id="{0867B7A9-D6D3-4D72-9A72-6E35F9B904F4}"/>
              </a:ext>
            </a:extLst>
          </p:cNvPr>
          <p:cNvGraphicFramePr>
            <a:graphicFrameLocks noGrp="1"/>
          </p:cNvGraphicFramePr>
          <p:nvPr/>
        </p:nvGraphicFramePr>
        <p:xfrm>
          <a:off x="838200" y="2866588"/>
          <a:ext cx="10515600" cy="1828800"/>
        </p:xfrm>
        <a:graphic>
          <a:graphicData uri="http://schemas.openxmlformats.org/drawingml/2006/table">
            <a:tbl>
              <a:tblPr firstRow="1" bandRow="1">
                <a:tableStyleId>{5C22544A-7EE6-4342-B048-85BDC9FD1C3A}</a:tableStyleId>
              </a:tblPr>
              <a:tblGrid>
                <a:gridCol w="2276671">
                  <a:extLst>
                    <a:ext uri="{9D8B030D-6E8A-4147-A177-3AD203B41FA5}">
                      <a16:colId xmlns:a16="http://schemas.microsoft.com/office/drawing/2014/main" val="1340107090"/>
                    </a:ext>
                  </a:extLst>
                </a:gridCol>
                <a:gridCol w="8238929">
                  <a:extLst>
                    <a:ext uri="{9D8B030D-6E8A-4147-A177-3AD203B41FA5}">
                      <a16:colId xmlns:a16="http://schemas.microsoft.com/office/drawing/2014/main" val="1039401202"/>
                    </a:ext>
                  </a:extLst>
                </a:gridCol>
              </a:tblGrid>
              <a:tr h="347443">
                <a:tc>
                  <a:txBody>
                    <a:bodyPr/>
                    <a:lstStyle/>
                    <a:p>
                      <a:r>
                        <a:rPr lang="en-GB" dirty="0"/>
                        <a:t>FIGO STAGE</a:t>
                      </a:r>
                    </a:p>
                  </a:txBody>
                  <a:tcPr/>
                </a:tc>
                <a:tc>
                  <a:txBody>
                    <a:bodyPr/>
                    <a:lstStyle/>
                    <a:p>
                      <a:r>
                        <a:rPr lang="en-GB" dirty="0"/>
                        <a:t>DESCRIPTION</a:t>
                      </a:r>
                    </a:p>
                  </a:txBody>
                  <a:tcPr/>
                </a:tc>
                <a:extLst>
                  <a:ext uri="{0D108BD9-81ED-4DB2-BD59-A6C34878D82A}">
                    <a16:rowId xmlns:a16="http://schemas.microsoft.com/office/drawing/2014/main" val="1383583914"/>
                  </a:ext>
                </a:extLst>
              </a:tr>
              <a:tr h="347443">
                <a:tc>
                  <a:txBody>
                    <a:bodyPr/>
                    <a:lstStyle/>
                    <a:p>
                      <a:pPr algn="ctr"/>
                      <a:r>
                        <a:rPr lang="en-GB" dirty="0"/>
                        <a:t>I</a:t>
                      </a:r>
                    </a:p>
                  </a:txBody>
                  <a:tcPr/>
                </a:tc>
                <a:tc>
                  <a:txBody>
                    <a:bodyPr/>
                    <a:lstStyle/>
                    <a:p>
                      <a:r>
                        <a:rPr lang="en-GB" dirty="0"/>
                        <a:t>Localised / largely localised cancer</a:t>
                      </a:r>
                    </a:p>
                  </a:txBody>
                  <a:tcPr/>
                </a:tc>
                <a:extLst>
                  <a:ext uri="{0D108BD9-81ED-4DB2-BD59-A6C34878D82A}">
                    <a16:rowId xmlns:a16="http://schemas.microsoft.com/office/drawing/2014/main" val="2923787435"/>
                  </a:ext>
                </a:extLst>
              </a:tr>
              <a:tr h="347443">
                <a:tc>
                  <a:txBody>
                    <a:bodyPr/>
                    <a:lstStyle/>
                    <a:p>
                      <a:pPr algn="ctr"/>
                      <a:r>
                        <a:rPr lang="en-GB" dirty="0"/>
                        <a:t>II</a:t>
                      </a:r>
                    </a:p>
                  </a:txBody>
                  <a:tcPr/>
                </a:tc>
                <a:tc>
                  <a:txBody>
                    <a:bodyPr/>
                    <a:lstStyle/>
                    <a:p>
                      <a:r>
                        <a:rPr lang="en-GB" dirty="0"/>
                        <a:t>Invasion to specified adjacent structures</a:t>
                      </a:r>
                    </a:p>
                  </a:txBody>
                  <a:tcPr/>
                </a:tc>
                <a:extLst>
                  <a:ext uri="{0D108BD9-81ED-4DB2-BD59-A6C34878D82A}">
                    <a16:rowId xmlns:a16="http://schemas.microsoft.com/office/drawing/2014/main" val="1839833972"/>
                  </a:ext>
                </a:extLst>
              </a:tr>
              <a:tr h="347443">
                <a:tc>
                  <a:txBody>
                    <a:bodyPr/>
                    <a:lstStyle/>
                    <a:p>
                      <a:pPr algn="ctr"/>
                      <a:r>
                        <a:rPr lang="en-GB" dirty="0"/>
                        <a:t>III</a:t>
                      </a:r>
                    </a:p>
                  </a:txBody>
                  <a:tcPr/>
                </a:tc>
                <a:tc>
                  <a:txBody>
                    <a:bodyPr/>
                    <a:lstStyle/>
                    <a:p>
                      <a:r>
                        <a:rPr lang="en-GB" dirty="0"/>
                        <a:t>Invasion to specified regional structures / lymph nodes</a:t>
                      </a:r>
                    </a:p>
                  </a:txBody>
                  <a:tcPr/>
                </a:tc>
                <a:extLst>
                  <a:ext uri="{0D108BD9-81ED-4DB2-BD59-A6C34878D82A}">
                    <a16:rowId xmlns:a16="http://schemas.microsoft.com/office/drawing/2014/main" val="2945912653"/>
                  </a:ext>
                </a:extLst>
              </a:tr>
              <a:tr h="347443">
                <a:tc>
                  <a:txBody>
                    <a:bodyPr/>
                    <a:lstStyle/>
                    <a:p>
                      <a:pPr algn="ctr"/>
                      <a:r>
                        <a:rPr lang="en-GB" dirty="0"/>
                        <a:t>IV</a:t>
                      </a:r>
                    </a:p>
                  </a:txBody>
                  <a:tcPr/>
                </a:tc>
                <a:tc>
                  <a:txBody>
                    <a:bodyPr/>
                    <a:lstStyle/>
                    <a:p>
                      <a:r>
                        <a:rPr lang="en-GB" dirty="0"/>
                        <a:t>Tumour invades other specified regional structures / distant metastases</a:t>
                      </a:r>
                    </a:p>
                  </a:txBody>
                  <a:tcPr/>
                </a:tc>
                <a:extLst>
                  <a:ext uri="{0D108BD9-81ED-4DB2-BD59-A6C34878D82A}">
                    <a16:rowId xmlns:a16="http://schemas.microsoft.com/office/drawing/2014/main" val="135183347"/>
                  </a:ext>
                </a:extLst>
              </a:tr>
            </a:tbl>
          </a:graphicData>
        </a:graphic>
      </p:graphicFrame>
      <p:sp>
        <p:nvSpPr>
          <p:cNvPr id="18" name="Content Placeholder 2">
            <a:extLst>
              <a:ext uri="{FF2B5EF4-FFF2-40B4-BE49-F238E27FC236}">
                <a16:creationId xmlns:a16="http://schemas.microsoft.com/office/drawing/2014/main" id="{D1CCFEEE-F1C9-4D7C-BB95-2B7C31787614}"/>
              </a:ext>
            </a:extLst>
          </p:cNvPr>
          <p:cNvSpPr txBox="1">
            <a:spLocks/>
          </p:cNvSpPr>
          <p:nvPr/>
        </p:nvSpPr>
        <p:spPr>
          <a:xfrm>
            <a:off x="838200" y="4863788"/>
            <a:ext cx="10515600" cy="1828800"/>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FIGO Staging System – by ICD10 code</a:t>
            </a:r>
          </a:p>
          <a:p>
            <a:pPr marL="457189" lvl="1" indent="0">
              <a:buNone/>
            </a:pPr>
            <a:r>
              <a:rPr lang="en-GB" sz="1600" dirty="0"/>
              <a:t>Multiple suffix codes may be required depending on the disease.</a:t>
            </a:r>
          </a:p>
          <a:p>
            <a:pPr marL="457189" lvl="1" indent="0">
              <a:buNone/>
            </a:pPr>
            <a:r>
              <a:rPr lang="en-GB" sz="1600" dirty="0"/>
              <a:t>Disease-specific FIGO staging guidance can be downloaded for clinical use from: </a:t>
            </a:r>
            <a:r>
              <a:rPr lang="en-US" sz="1600" u="sng" dirty="0">
                <a:solidFill>
                  <a:srgbClr val="2AA8AA"/>
                </a:solidFill>
              </a:rPr>
              <a:t>https://digital.nhs.uk/ndrs/data/cancer-data-training-materials/staging-sheets</a:t>
            </a:r>
          </a:p>
          <a:p>
            <a:endParaRPr lang="en-GB" sz="2000" dirty="0"/>
          </a:p>
        </p:txBody>
      </p:sp>
      <p:pic>
        <p:nvPicPr>
          <p:cNvPr id="9" name="Audio 8">
            <a:hlinkClick r:id="" action="ppaction://media"/>
            <a:extLst>
              <a:ext uri="{FF2B5EF4-FFF2-40B4-BE49-F238E27FC236}">
                <a16:creationId xmlns:a16="http://schemas.microsoft.com/office/drawing/2014/main" id="{E58C4733-4F0C-E2DF-21AF-C17736F2B03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55843871"/>
      </p:ext>
    </p:extLst>
  </p:cSld>
  <p:clrMapOvr>
    <a:masterClrMapping/>
  </p:clrMapOvr>
  <mc:AlternateContent xmlns:mc="http://schemas.openxmlformats.org/markup-compatibility/2006" xmlns:p14="http://schemas.microsoft.com/office/powerpoint/2010/main">
    <mc:Choice Requires="p14">
      <p:transition spd="slow" p14:dur="2000" advTm="11250"/>
    </mc:Choice>
    <mc:Fallback xmlns="">
      <p:transition spd="slow" advTm="112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6</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93047BD0-1CC1-479E-DA5E-FA20C3090DA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55245501"/>
      </p:ext>
    </p:extLst>
  </p:cSld>
  <p:clrMapOvr>
    <a:masterClrMapping/>
  </p:clrMapOvr>
  <mc:AlternateContent xmlns:mc="http://schemas.openxmlformats.org/markup-compatibility/2006" xmlns:p14="http://schemas.microsoft.com/office/powerpoint/2010/main">
    <mc:Choice Requires="p14">
      <p:transition spd="slow" p14:dur="2000" advTm="9196"/>
    </mc:Choice>
    <mc:Fallback xmlns="">
      <p:transition spd="slow" advTm="91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1FB1E16-A85C-4B0C-99F9-3BE3D71F3FB7}"/>
              </a:ext>
            </a:extLst>
          </p:cNvPr>
          <p:cNvSpPr/>
          <p:nvPr/>
        </p:nvSpPr>
        <p:spPr>
          <a:xfrm>
            <a:off x="3264060" y="4079630"/>
            <a:ext cx="1842511" cy="8299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85A766AE-44DF-1A99-1BC7-B8C18AF9E81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71524460"/>
      </p:ext>
    </p:extLst>
  </p:cSld>
  <p:clrMapOvr>
    <a:masterClrMapping/>
  </p:clrMapOvr>
  <mc:AlternateContent xmlns:mc="http://schemas.openxmlformats.org/markup-compatibility/2006" xmlns:p14="http://schemas.microsoft.com/office/powerpoint/2010/main">
    <mc:Choice Requires="p14">
      <p:transition spd="slow" p14:dur="2000" advTm="13592"/>
    </mc:Choice>
    <mc:Fallback xmlns="">
      <p:transition spd="slow" advTm="135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8</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C0858F17-B05F-4230-85FB-08ACB95C1846}"/>
              </a:ext>
            </a:extLst>
          </p:cNvPr>
          <p:cNvSpPr/>
          <p:nvPr/>
        </p:nvSpPr>
        <p:spPr>
          <a:xfrm>
            <a:off x="3264060" y="4684548"/>
            <a:ext cx="1842511" cy="6803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4FE358DA-76F4-6CEA-EB1A-6475F14D8F4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5797267"/>
      </p:ext>
    </p:extLst>
  </p:cSld>
  <p:clrMapOvr>
    <a:masterClrMapping/>
  </p:clrMapOvr>
  <mc:AlternateContent xmlns:mc="http://schemas.openxmlformats.org/markup-compatibility/2006" xmlns:p14="http://schemas.microsoft.com/office/powerpoint/2010/main">
    <mc:Choice Requires="p14">
      <p:transition spd="slow" p14:dur="2000" advTm="11163"/>
    </mc:Choice>
    <mc:Fallback xmlns="">
      <p:transition spd="slow" advTm="111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Gynaecology Staging 101: When do we </a:t>
            </a:r>
            <a:r>
              <a:rPr lang="en-GB" i="1" dirty="0"/>
              <a:t>collect</a:t>
            </a:r>
            <a:r>
              <a:rPr lang="en-GB" dirty="0"/>
              <a:t> the FIGO stage?</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7"/>
            <a:ext cx="4646211" cy="14739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FIGO Stage* – </a:t>
            </a:r>
          </a:p>
          <a:p>
            <a:pPr algn="ctr">
              <a:defRPr/>
            </a:pPr>
            <a:r>
              <a:rPr lang="en-GB" dirty="0">
                <a:cs typeface="Arial" pitchFamily="34" charset="0"/>
              </a:rPr>
              <a:t>determined prior to treatment is required</a:t>
            </a:r>
          </a:p>
          <a:p>
            <a:pPr algn="ctr">
              <a:defRPr/>
            </a:pPr>
            <a:r>
              <a:rPr lang="en-GB" sz="1100" dirty="0">
                <a:cs typeface="Arial" pitchFamily="34" charset="0"/>
              </a:rPr>
              <a:t>*may include evidence from biopsies / cytology</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57112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388619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22948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14938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B3CB5852-5946-182D-3F58-286DCFD738E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79669247"/>
      </p:ext>
    </p:extLst>
  </p:cSld>
  <p:clrMapOvr>
    <a:masterClrMapping/>
  </p:clrMapOvr>
  <mc:AlternateContent xmlns:mc="http://schemas.openxmlformats.org/markup-compatibility/2006" xmlns:p14="http://schemas.microsoft.com/office/powerpoint/2010/main">
    <mc:Choice Requires="p14">
      <p:transition spd="slow" p14:dur="2000" advTm="26944"/>
    </mc:Choice>
    <mc:Fallback xmlns="">
      <p:transition spd="slow" advTm="269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A3D780-89A2-45FD-968D-426C7BB654E7}">
  <ds:schemaRefs>
    <ds:schemaRef ds:uri="http://schemas.microsoft.com/office/2006/documentManagement/types"/>
    <ds:schemaRef ds:uri="http://purl.org/dc/dcmitype/"/>
    <ds:schemaRef ds:uri="http://schemas.microsoft.com/sharepoint/v3"/>
    <ds:schemaRef ds:uri="d90b2148-dfd5-4925-bdbf-65fefdd6aea1"/>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7b410ab3-33f9-46b0-a7e8-8030da7493ff"/>
    <ds:schemaRef ds:uri="http://purl.org/dc/terms/"/>
  </ds:schemaRefs>
</ds:datastoreItem>
</file>

<file path=customXml/itemProps2.xml><?xml version="1.0" encoding="utf-8"?>
<ds:datastoreItem xmlns:ds="http://schemas.openxmlformats.org/officeDocument/2006/customXml" ds:itemID="{62DFAB0D-7DFF-432E-9D72-F4AA0297563D}">
  <ds:schemaRefs>
    <ds:schemaRef ds:uri="http://schemas.microsoft.com/sharepoint/v3/contenttype/forms"/>
  </ds:schemaRefs>
</ds:datastoreItem>
</file>

<file path=customXml/itemProps3.xml><?xml version="1.0" encoding="utf-8"?>
<ds:datastoreItem xmlns:ds="http://schemas.openxmlformats.org/officeDocument/2006/customXml" ds:itemID="{B067C331-18C3-47D5-9221-5E8044B092D0}"/>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12115</TotalTime>
  <Words>2823</Words>
  <Application>Microsoft Office PowerPoint</Application>
  <PresentationFormat>Widescreen</PresentationFormat>
  <Paragraphs>410</Paragraphs>
  <Slides>22</Slides>
  <Notes>22</Notes>
  <HiddenSlides>0</HiddenSlides>
  <MMClips>22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Nova Light</vt:lpstr>
      <vt:lpstr>Calibri</vt:lpstr>
      <vt:lpstr>Segoe UI</vt:lpstr>
      <vt:lpstr>Segoe UI Semibold</vt:lpstr>
      <vt:lpstr>NDRS</vt:lpstr>
      <vt:lpstr>National Disease Registration Service (NDRS)</vt:lpstr>
      <vt:lpstr>Gynaecology Staging 101: What is Stage?</vt:lpstr>
      <vt:lpstr>Gynaecology Staging 101: What is Stage?</vt:lpstr>
      <vt:lpstr>Gynaecology Staging 101: FIGO Staging</vt:lpstr>
      <vt:lpstr>Gynaecology Staging 101: FIGO Staging</vt:lpstr>
      <vt:lpstr>Gynaecology Staging 101: When do we collect the FIGO stage?</vt:lpstr>
      <vt:lpstr>Gynaecology Staging 101: When do we collect the FIGO stage?</vt:lpstr>
      <vt:lpstr>Gynaecology Staging 101: When do we collect the FIGO stage?</vt:lpstr>
      <vt:lpstr>Gynaecology Staging 101: When do we collect the FIGO stage?</vt:lpstr>
      <vt:lpstr>Gynaecology Staging 101: When do we collect the FIGO stage?</vt:lpstr>
      <vt:lpstr>Gynaecology Staging 101: When do we collect the FIGO stage?</vt:lpstr>
      <vt:lpstr>Gynaecology Staging 101: When do we collect the FIGO stage?</vt:lpstr>
      <vt:lpstr>Gynaecology Staging 101: A Sample Pathway</vt:lpstr>
      <vt:lpstr>Gynaecology Staging 101: A Sample Pathway</vt:lpstr>
      <vt:lpstr>Gynaecology Staging 101: A Sample Pathway</vt:lpstr>
      <vt:lpstr>Gynaecology Staging 101: A Sample Pathway</vt:lpstr>
      <vt:lpstr>Gynaecology Staging 101: A Sample Pathway</vt:lpstr>
      <vt:lpstr>Gynaecology Staging 101: A Sample Pathway</vt:lpstr>
      <vt:lpstr>Gynaecology Staging 101: A Sample Pathway</vt:lpstr>
      <vt:lpstr>Gynaecology Staging 101: A Sample Pathway</vt:lpstr>
      <vt:lpstr>Gynaecology Staging 101: Stage Completeness</vt:lpstr>
      <vt:lpstr>The Data Liaison Team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207</cp:revision>
  <dcterms:created xsi:type="dcterms:W3CDTF">2021-02-08T11:29:00Z</dcterms:created>
  <dcterms:modified xsi:type="dcterms:W3CDTF">2025-12-03T11:53:05Z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