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4" r:id="rId5"/>
  </p:sldMasterIdLst>
  <p:notesMasterIdLst>
    <p:notesMasterId r:id="rId22"/>
  </p:notesMasterIdLst>
  <p:handoutMasterIdLst>
    <p:handoutMasterId r:id="rId23"/>
  </p:handoutMasterIdLst>
  <p:sldIdLst>
    <p:sldId id="2145707484" r:id="rId6"/>
    <p:sldId id="741" r:id="rId7"/>
    <p:sldId id="297" r:id="rId8"/>
    <p:sldId id="2145707485" r:id="rId9"/>
    <p:sldId id="289" r:id="rId10"/>
    <p:sldId id="665" r:id="rId11"/>
    <p:sldId id="732" r:id="rId12"/>
    <p:sldId id="726" r:id="rId13"/>
    <p:sldId id="733" r:id="rId14"/>
    <p:sldId id="734" r:id="rId15"/>
    <p:sldId id="2145707487" r:id="rId16"/>
    <p:sldId id="731" r:id="rId17"/>
    <p:sldId id="629" r:id="rId18"/>
    <p:sldId id="648" r:id="rId19"/>
    <p:sldId id="290" r:id="rId20"/>
    <p:sldId id="2145707486" r:id="rId21"/>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145707484"/>
            <p14:sldId id="741"/>
            <p14:sldId id="297"/>
            <p14:sldId id="2145707485"/>
            <p14:sldId id="289"/>
            <p14:sldId id="665"/>
            <p14:sldId id="732"/>
            <p14:sldId id="726"/>
            <p14:sldId id="733"/>
            <p14:sldId id="734"/>
            <p14:sldId id="2145707487"/>
            <p14:sldId id="731"/>
            <p14:sldId id="629"/>
            <p14:sldId id="648"/>
            <p14:sldId id="290"/>
            <p14:sldId id="21457074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A8AA"/>
    <a:srgbClr val="425563"/>
    <a:srgbClr val="45B1E9"/>
    <a:srgbClr val="E8F1F1"/>
    <a:srgbClr val="228789"/>
    <a:srgbClr val="329E6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172" autoAdjust="0"/>
  </p:normalViewPr>
  <p:slideViewPr>
    <p:cSldViewPr snapToGrid="0">
      <p:cViewPr varScale="1">
        <p:scale>
          <a:sx n="94" d="100"/>
          <a:sy n="94" d="100"/>
        </p:scale>
        <p:origin x="474" y="4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5FB6B072-B00B-4BF8-8CE7-AA81B8A08AB2}"/>
    <pc:docChg chg="mod">
      <pc:chgData name="MOLLETT, Marianne (NHS ENGLAND - X26)" userId="58af0019-3a7b-47f8-8975-8ac0a0ea5bbf" providerId="ADAL" clId="{5FB6B072-B00B-4BF8-8CE7-AA81B8A08AB2}" dt="2024-06-20T14:12:32.257"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One region of lymph nodes, or spleen or thymus or Waldeyer's ring enlarged</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Two regions of lymph nodes enlarged on the same side of diaphragm </a:t>
          </a:r>
        </a:p>
      </dgm:t>
    </dgm:pt>
    <dgm:pt modelId="{14A0B330-E6B8-2A41-9D62-C98245DCB33C}" type="parTrans" cxnId="{4A2B305A-F242-3B48-A09B-E503CF21BE96}">
      <dgm:prSet/>
      <dgm:spPr/>
      <dgm:t>
        <a:bodyPr/>
        <a:lstStyle/>
        <a:p>
          <a:endParaRPr lang="en-US"/>
        </a:p>
      </dgm:t>
    </dgm:pt>
    <dgm:pt modelId="{0BF371FC-9DB3-E44E-8733-84EF92D91B13}" type="sibTrans" cxnId="{4A2B305A-F242-3B48-A09B-E503CF21BE96}">
      <dgm:prSet/>
      <dgm:spPr/>
      <dgm:t>
        <a:bodyPr/>
        <a:lstStyle/>
        <a:p>
          <a:endParaRPr lang="en-US"/>
        </a:p>
      </dgm:t>
    </dgm:pt>
    <dgm:pt modelId="{93900A40-6C37-A14A-BC84-7DAA09CB5F41}">
      <dgm:prSet custT="1"/>
      <dgm:spPr>
        <a:solidFill>
          <a:srgbClr val="1C6C6E">
            <a:alpha val="90000"/>
            <a:tint val="40000"/>
            <a:hueOff val="0"/>
            <a:satOff val="0"/>
            <a:lumOff val="0"/>
            <a:alphaOff val="0"/>
          </a:srgbClr>
        </a:solidFill>
        <a:ln w="12700" cap="flat" cmpd="sng" algn="ctr">
          <a:solidFill>
            <a:srgbClr val="1C6C6E">
              <a:alpha val="90000"/>
              <a:tint val="40000"/>
              <a:hueOff val="0"/>
              <a:satOff val="0"/>
              <a:lumOff val="0"/>
              <a:alphaOff val="0"/>
            </a:srgbClr>
          </a:solidFill>
          <a:prstDash val="solid"/>
          <a:miter lim="800000"/>
        </a:ln>
        <a:effectLst/>
      </dgm:spPr>
      <dgm:t>
        <a:bodyPr spcFirstLastPara="0" vert="horz" wrap="square" lIns="247650" tIns="123825" rIns="247650" bIns="123825" numCol="1" spcCol="1270" anchor="ctr" anchorCtr="0"/>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Lymph nodes enlarged on both sides of diaphragm </a:t>
          </a:r>
        </a:p>
      </dgm:t>
    </dgm:pt>
    <dgm:pt modelId="{0A6A6410-887D-0141-ABB8-0FBF989AD813}" type="parTrans" cxnId="{70CA8BA4-A423-9B4F-BF5A-B22733FE757C}">
      <dgm:prSet/>
      <dgm:spPr/>
      <dgm:t>
        <a:bodyPr/>
        <a:lstStyle/>
        <a:p>
          <a:endParaRPr lang="en-US"/>
        </a:p>
      </dgm:t>
    </dgm:pt>
    <dgm:pt modelId="{A2954198-E125-2640-984A-546B740C7695}" type="sibTrans" cxnId="{70CA8BA4-A423-9B4F-BF5A-B22733FE757C}">
      <dgm:prSet/>
      <dgm:spPr/>
      <dgm:t>
        <a:bodyPr/>
        <a:lstStyle/>
        <a:p>
          <a:endParaRPr lang="en-US"/>
        </a:p>
      </dgm:t>
    </dgm:pt>
    <dgm:pt modelId="{9BE3A8C0-2744-4B4E-8F7A-297EBF8746AB}">
      <dgm:prSet/>
      <dgm:spPr/>
      <dgm:t>
        <a:bodyPr/>
        <a:lstStyle/>
        <a:p>
          <a:r>
            <a:rPr lang="en-GB" dirty="0"/>
            <a:t>IV</a:t>
          </a:r>
        </a:p>
      </dgm:t>
    </dgm:pt>
    <dgm:pt modelId="{91CB9D40-9E23-EC4E-9505-2A6875747852}" type="parTrans" cxnId="{BD739475-EF8A-9E43-9E93-FF061A609D30}">
      <dgm:prSet/>
      <dgm:spPr/>
      <dgm:t>
        <a:bodyPr/>
        <a:lstStyle/>
        <a:p>
          <a:endParaRPr lang="en-US"/>
        </a:p>
      </dgm:t>
    </dgm:pt>
    <dgm:pt modelId="{E99A3CB5-35AD-414A-9F3B-26A38007A5F6}" type="sibTrans" cxnId="{BD739475-EF8A-9E43-9E93-FF061A609D30}">
      <dgm:prSet/>
      <dgm:spPr/>
      <dgm:t>
        <a:bodyPr/>
        <a:lstStyle/>
        <a:p>
          <a:endParaRPr lang="en-US"/>
        </a:p>
      </dgm:t>
    </dgm:pt>
    <dgm:pt modelId="{94EFE697-80BB-EF4F-B448-79900D695BC1}">
      <dgm:prSet custT="1"/>
      <dgm:spPr>
        <a:solidFill>
          <a:srgbClr val="1C6C6E">
            <a:alpha val="90000"/>
            <a:tint val="40000"/>
            <a:hueOff val="0"/>
            <a:satOff val="0"/>
            <a:lumOff val="0"/>
            <a:alphaOff val="0"/>
          </a:srgbClr>
        </a:solidFill>
        <a:ln w="12700" cap="flat" cmpd="sng" algn="ctr">
          <a:solidFill>
            <a:srgbClr val="1C6C6E">
              <a:alpha val="90000"/>
              <a:tint val="40000"/>
              <a:hueOff val="0"/>
              <a:satOff val="0"/>
              <a:lumOff val="0"/>
              <a:alphaOff val="0"/>
            </a:srgbClr>
          </a:solidFill>
          <a:prstDash val="solid"/>
          <a:miter lim="800000"/>
        </a:ln>
        <a:effectLst/>
      </dgm:spPr>
      <dgm:t>
        <a:bodyPr spcFirstLastPara="0" vert="horz" wrap="square" lIns="247650" tIns="123825" rIns="247650" bIns="123825" numCol="1" spcCol="1270" anchor="ctr" anchorCtr="0"/>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Disease outside lymph nodes e.g. liver, bone marrow </a:t>
          </a:r>
        </a:p>
      </dgm:t>
    </dgm:pt>
    <dgm:pt modelId="{4301937F-12D6-9848-B5B3-4C58BE317D4E}" type="parTrans" cxnId="{8E6EFC71-7298-7B40-9349-BA701224585D}">
      <dgm:prSet/>
      <dgm:spPr/>
      <dgm:t>
        <a:bodyPr/>
        <a:lstStyle/>
        <a:p>
          <a:endParaRPr lang="en-US"/>
        </a:p>
      </dgm:t>
    </dgm:pt>
    <dgm:pt modelId="{93E26AC5-D424-B841-94D8-865AD6A2099F}" type="sibTrans" cxnId="{8E6EFC71-7298-7B40-9349-BA701224585D}">
      <dgm:prSet/>
      <dgm:spPr/>
      <dgm:t>
        <a:bodyPr/>
        <a:lstStyle/>
        <a:p>
          <a:endParaRPr lang="en-US"/>
        </a:p>
      </dgm:t>
    </dgm:pt>
    <dgm:pt modelId="{2A5012F0-5226-7E4F-9AE9-4F717CE1A242}">
      <dgm:prSet/>
      <dgm:spPr/>
      <dgm:t>
        <a:bodyPr/>
        <a:lstStyle/>
        <a:p>
          <a:r>
            <a:rPr lang="en-US" dirty="0"/>
            <a:t>I</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II </a:t>
          </a:r>
          <a:endParaRPr lang="en-GB" dirty="0"/>
        </a:p>
      </dgm:t>
    </dgm:pt>
    <dgm:pt modelId="{C8F6C502-BE12-614D-B905-15942A89C726}" type="parTrans" cxnId="{75EDB0AD-2CE4-F94D-A02E-A8C279267BE7}">
      <dgm:prSet/>
      <dgm:spPr/>
      <dgm:t>
        <a:bodyPr/>
        <a:lstStyle/>
        <a:p>
          <a:endParaRPr lang="en-US"/>
        </a:p>
      </dgm:t>
    </dgm:pt>
    <dgm:pt modelId="{E7A861E9-9BB4-8042-9B27-E1005CE54E38}" type="sibTrans" cxnId="{75EDB0AD-2CE4-F94D-A02E-A8C279267BE7}">
      <dgm:prSet/>
      <dgm:spPr/>
      <dgm:t>
        <a:bodyPr/>
        <a:lstStyle/>
        <a:p>
          <a:endParaRPr lang="en-US"/>
        </a:p>
      </dgm:t>
    </dgm:pt>
    <dgm:pt modelId="{6EDEA79E-A61C-0547-9D1D-251FB80921C6}">
      <dgm:prSet/>
      <dgm:spPr/>
      <dgm:t>
        <a:bodyPr/>
        <a:lstStyle/>
        <a:p>
          <a:r>
            <a:rPr lang="en-GB" b="0" i="0" u="none" dirty="0"/>
            <a:t>III</a:t>
          </a:r>
        </a:p>
      </dgm:t>
    </dgm:pt>
    <dgm:pt modelId="{DD57549E-F1E1-6F49-8DE4-3BEECA5449DE}" type="parTrans" cxnId="{54D8EBC9-514D-3045-8EF7-A692EF2D76D4}">
      <dgm:prSet/>
      <dgm:spPr/>
      <dgm:t>
        <a:bodyPr/>
        <a:lstStyle/>
        <a:p>
          <a:endParaRPr lang="en-US"/>
        </a:p>
      </dgm:t>
    </dgm:pt>
    <dgm:pt modelId="{EF33AB65-E3B5-DA42-BC0F-97057C18DEE1}" type="sibTrans" cxnId="{54D8EBC9-514D-3045-8EF7-A692EF2D76D4}">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4"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4" custScaleX="133786" custScaleY="110694">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4"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4" custScaleX="133786" custScaleY="110694" custLinFactNeighborY="-2292">
        <dgm:presLayoutVars>
          <dgm:bulletEnabled val="1"/>
        </dgm:presLayoutVars>
      </dgm:prSet>
      <dgm:spPr/>
    </dgm:pt>
    <dgm:pt modelId="{47A3E089-115F-FA43-A847-4E1FD3708D38}" type="pres">
      <dgm:prSet presAssocID="{E7A861E9-9BB4-8042-9B27-E1005CE54E38}" presName="sp" presStyleCnt="0"/>
      <dgm:spPr/>
    </dgm:pt>
    <dgm:pt modelId="{A5DF2B6A-9ED7-EC42-8B90-60B74AD39075}" type="pres">
      <dgm:prSet presAssocID="{6EDEA79E-A61C-0547-9D1D-251FB80921C6}" presName="linNode" presStyleCnt="0"/>
      <dgm:spPr/>
    </dgm:pt>
    <dgm:pt modelId="{73BC9908-19C3-DF48-AC37-158169871275}" type="pres">
      <dgm:prSet presAssocID="{6EDEA79E-A61C-0547-9D1D-251FB80921C6}" presName="parentText" presStyleLbl="node1" presStyleIdx="2" presStyleCnt="4" custScaleX="42102">
        <dgm:presLayoutVars>
          <dgm:chMax val="1"/>
          <dgm:bulletEnabled val="1"/>
        </dgm:presLayoutVars>
      </dgm:prSet>
      <dgm:spPr/>
    </dgm:pt>
    <dgm:pt modelId="{9940C49E-F59C-9F4A-BEF1-F302CE5C03B2}" type="pres">
      <dgm:prSet presAssocID="{6EDEA79E-A61C-0547-9D1D-251FB80921C6}" presName="descendantText" presStyleLbl="alignAccFollowNode1" presStyleIdx="2" presStyleCnt="4" custScaleX="135184" custScaleY="110694">
        <dgm:presLayoutVars>
          <dgm:bulletEnabled val="1"/>
        </dgm:presLayoutVars>
      </dgm:prSet>
      <dgm:spPr>
        <a:xfrm rot="5400000">
          <a:off x="5768022" y="-2868191"/>
          <a:ext cx="546296" cy="8946822"/>
        </a:xfrm>
        <a:prstGeom prst="round2SameRect">
          <a:avLst/>
        </a:prstGeom>
      </dgm:spPr>
    </dgm:pt>
    <dgm:pt modelId="{D3ADF325-4643-3C4F-9A55-CED5256C6DD6}" type="pres">
      <dgm:prSet presAssocID="{EF33AB65-E3B5-DA42-BC0F-97057C18DEE1}" presName="sp" presStyleCnt="0"/>
      <dgm:spPr/>
    </dgm:pt>
    <dgm:pt modelId="{A0C7DD89-9D2A-BC45-A6DE-77469A9DB6AD}" type="pres">
      <dgm:prSet presAssocID="{9BE3A8C0-2744-4B4E-8F7A-297EBF8746AB}" presName="linNode" presStyleCnt="0"/>
      <dgm:spPr/>
    </dgm:pt>
    <dgm:pt modelId="{45562C02-6221-B546-A0A5-44E14D36110F}" type="pres">
      <dgm:prSet presAssocID="{9BE3A8C0-2744-4B4E-8F7A-297EBF8746AB}" presName="parentText" presStyleLbl="node1" presStyleIdx="3" presStyleCnt="4" custScaleX="42102">
        <dgm:presLayoutVars>
          <dgm:chMax val="1"/>
          <dgm:bulletEnabled val="1"/>
        </dgm:presLayoutVars>
      </dgm:prSet>
      <dgm:spPr/>
    </dgm:pt>
    <dgm:pt modelId="{DDB2F146-0836-1844-8E99-C48554ABE5A1}" type="pres">
      <dgm:prSet presAssocID="{9BE3A8C0-2744-4B4E-8F7A-297EBF8746AB}" presName="descendantText" presStyleLbl="alignAccFollowNode1" presStyleIdx="3" presStyleCnt="4" custScaleX="133786" custScaleY="110694" custLinFactNeighborY="0">
        <dgm:presLayoutVars>
          <dgm:bulletEnabled val="1"/>
        </dgm:presLayoutVars>
      </dgm:prSet>
      <dgm:spPr>
        <a:xfrm rot="5400000">
          <a:off x="5775336" y="-2213753"/>
          <a:ext cx="546296" cy="8933434"/>
        </a:xfrm>
        <a:prstGeom prst="round2SameRect">
          <a:avLst/>
        </a:prstGeom>
      </dgm:spPr>
    </dgm:pt>
  </dgm:ptLst>
  <dgm:cxnLst>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2DF56C3B-2D30-054A-BA89-1F26989B2338}" type="presOf" srcId="{9BE3A8C0-2744-4B4E-8F7A-297EBF8746AB}" destId="{45562C02-6221-B546-A0A5-44E14D36110F}" srcOrd="0" destOrd="0" presId="urn:microsoft.com/office/officeart/2005/8/layout/vList5"/>
    <dgm:cxn modelId="{B440066A-7F29-294F-B608-C8975303AE04}" type="presOf" srcId="{94EFE697-80BB-EF4F-B448-79900D695BC1}" destId="{DDB2F146-0836-1844-8E99-C48554ABE5A1}" srcOrd="0" destOrd="0" presId="urn:microsoft.com/office/officeart/2005/8/layout/vList5"/>
    <dgm:cxn modelId="{BCADC76A-852B-464C-92B6-3D5892889A4B}" type="presOf" srcId="{A9E4D24E-C97B-6145-ACC4-326D3C6C65A7}" destId="{F4E64728-FC17-054B-A477-DA5571524FB9}" srcOrd="0" destOrd="0" presId="urn:microsoft.com/office/officeart/2005/8/layout/vList5"/>
    <dgm:cxn modelId="{193AB14D-1F72-C744-8054-55C8249EA490}" type="presOf" srcId="{93900A40-6C37-A14A-BC84-7DAA09CB5F41}" destId="{9940C49E-F59C-9F4A-BEF1-F302CE5C03B2}" srcOrd="0" destOrd="0" presId="urn:microsoft.com/office/officeart/2005/8/layout/vList5"/>
    <dgm:cxn modelId="{8E6EFC71-7298-7B40-9349-BA701224585D}" srcId="{9BE3A8C0-2744-4B4E-8F7A-297EBF8746AB}" destId="{94EFE697-80BB-EF4F-B448-79900D695BC1}" srcOrd="0" destOrd="0" parTransId="{4301937F-12D6-9848-B5B3-4C58BE317D4E}" sibTransId="{93E26AC5-D424-B841-94D8-865AD6A2099F}"/>
    <dgm:cxn modelId="{BD739475-EF8A-9E43-9E93-FF061A609D30}" srcId="{FA8F9DD3-EFCA-A542-AE27-F8E5E5574012}" destId="{9BE3A8C0-2744-4B4E-8F7A-297EBF8746AB}" srcOrd="3" destOrd="0" parTransId="{91CB9D40-9E23-EC4E-9505-2A6875747852}" sibTransId="{E99A3CB5-35AD-414A-9F3B-26A38007A5F6}"/>
    <dgm:cxn modelId="{4A2B305A-F242-3B48-A09B-E503CF21BE96}" srcId="{A075BC90-7200-9543-97D5-0E157ADC5006}" destId="{FDA08A2E-11AA-A34B-8437-FAFF511DB5F4}" srcOrd="0" destOrd="0" parTransId="{14A0B330-E6B8-2A41-9D62-C98245DCB33C}" sibTransId="{0BF371FC-9DB3-E44E-8733-84EF92D91B13}"/>
    <dgm:cxn modelId="{4C4D129B-B8B6-9A4F-B618-6AD6378152E2}" type="presOf" srcId="{6EDEA79E-A61C-0547-9D1D-251FB80921C6}" destId="{73BC9908-19C3-DF48-AC37-158169871275}" srcOrd="0" destOrd="0" presId="urn:microsoft.com/office/officeart/2005/8/layout/vList5"/>
    <dgm:cxn modelId="{70CA8BA4-A423-9B4F-BF5A-B22733FE757C}" srcId="{6EDEA79E-A61C-0547-9D1D-251FB80921C6}" destId="{93900A40-6C37-A14A-BC84-7DAA09CB5F41}" srcOrd="0" destOrd="0" parTransId="{0A6A6410-887D-0141-ABB8-0FBF989AD813}" sibTransId="{A2954198-E125-2640-984A-546B740C7695}"/>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54D8EBC9-514D-3045-8EF7-A692EF2D76D4}" srcId="{FA8F9DD3-EFCA-A542-AE27-F8E5E5574012}" destId="{6EDEA79E-A61C-0547-9D1D-251FB80921C6}" srcOrd="2" destOrd="0" parTransId="{DD57549E-F1E1-6F49-8DE4-3BEECA5449DE}" sibTransId="{EF33AB65-E3B5-DA42-BC0F-97057C18DEE1}"/>
    <dgm:cxn modelId="{2DB7E1CC-5371-6D43-AC17-6BFA555819D1}" type="presOf" srcId="{FA8F9DD3-EFCA-A542-AE27-F8E5E5574012}" destId="{024E0F3A-C304-0444-98CE-9B706F327C51}" srcOrd="0" destOrd="0" presId="urn:microsoft.com/office/officeart/2005/8/layout/vList5"/>
    <dgm:cxn modelId="{75CAE6D5-B16B-174B-9AED-C34ADBEE7589}" type="presOf" srcId="{2A5012F0-5226-7E4F-9AE9-4F717CE1A242}" destId="{767E8F05-6A97-A74A-BE00-423A61ACD66C}" srcOrd="0" destOrd="0"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 modelId="{ACC46A16-FDA1-1546-B58D-4D3D40C02771}" type="presParOf" srcId="{024E0F3A-C304-0444-98CE-9B706F327C51}" destId="{47A3E089-115F-FA43-A847-4E1FD3708D38}" srcOrd="3" destOrd="0" presId="urn:microsoft.com/office/officeart/2005/8/layout/vList5"/>
    <dgm:cxn modelId="{AA0D6088-D204-C848-AE23-9407B06F3713}" type="presParOf" srcId="{024E0F3A-C304-0444-98CE-9B706F327C51}" destId="{A5DF2B6A-9ED7-EC42-8B90-60B74AD39075}" srcOrd="4" destOrd="0" presId="urn:microsoft.com/office/officeart/2005/8/layout/vList5"/>
    <dgm:cxn modelId="{D2CE2860-765D-7442-8C6B-26E7546BCDD3}" type="presParOf" srcId="{A5DF2B6A-9ED7-EC42-8B90-60B74AD39075}" destId="{73BC9908-19C3-DF48-AC37-158169871275}" srcOrd="0" destOrd="0" presId="urn:microsoft.com/office/officeart/2005/8/layout/vList5"/>
    <dgm:cxn modelId="{56EF4598-F123-F149-98D0-692D69EAC395}" type="presParOf" srcId="{A5DF2B6A-9ED7-EC42-8B90-60B74AD39075}" destId="{9940C49E-F59C-9F4A-BEF1-F302CE5C03B2}" srcOrd="1" destOrd="0" presId="urn:microsoft.com/office/officeart/2005/8/layout/vList5"/>
    <dgm:cxn modelId="{3FC34814-4C02-B748-B5B1-7DEE3131FDBA}" type="presParOf" srcId="{024E0F3A-C304-0444-98CE-9B706F327C51}" destId="{D3ADF325-4643-3C4F-9A55-CED5256C6DD6}" srcOrd="5" destOrd="0" presId="urn:microsoft.com/office/officeart/2005/8/layout/vList5"/>
    <dgm:cxn modelId="{C37BF06B-FA88-234B-AB8B-30400E337A8E}" type="presParOf" srcId="{024E0F3A-C304-0444-98CE-9B706F327C51}" destId="{A0C7DD89-9D2A-BC45-A6DE-77469A9DB6AD}" srcOrd="6" destOrd="0" presId="urn:microsoft.com/office/officeart/2005/8/layout/vList5"/>
    <dgm:cxn modelId="{621121F6-1985-F84C-BB46-229994C410D2}" type="presParOf" srcId="{A0C7DD89-9D2A-BC45-A6DE-77469A9DB6AD}" destId="{45562C02-6221-B546-A0A5-44E14D36110F}" srcOrd="0" destOrd="0" presId="urn:microsoft.com/office/officeart/2005/8/layout/vList5"/>
    <dgm:cxn modelId="{7B64262C-A154-FD4B-89E3-6270587E8617}" type="presParOf" srcId="{A0C7DD89-9D2A-BC45-A6DE-77469A9DB6AD}" destId="{DDB2F146-0836-1844-8E99-C48554ABE5A1}"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No Symptoms</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2A5012F0-5226-7E4F-9AE9-4F717CE1A242}">
      <dgm:prSet/>
      <dgm:spPr/>
      <dgm:t>
        <a:bodyPr/>
        <a:lstStyle/>
        <a:p>
          <a:r>
            <a:rPr lang="en-US" dirty="0"/>
            <a:t>A</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B </a:t>
          </a:r>
          <a:endParaRPr lang="en-GB" dirty="0"/>
        </a:p>
      </dgm:t>
    </dgm:pt>
    <dgm:pt modelId="{E7A861E9-9BB4-8042-9B27-E1005CE54E38}" type="sibTrans" cxnId="{75EDB0AD-2CE4-F94D-A02E-A8C279267BE7}">
      <dgm:prSet/>
      <dgm:spPr/>
      <dgm:t>
        <a:bodyPr/>
        <a:lstStyle/>
        <a:p>
          <a:endParaRPr lang="en-US"/>
        </a:p>
      </dgm:t>
    </dgm:pt>
    <dgm:pt modelId="{C8F6C502-BE12-614D-B905-15942A89C726}" type="parTrans" cxnId="{75EDB0AD-2CE4-F94D-A02E-A8C279267BE7}">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Presence of any of the following: unexplained persistent or recurrent fever </a:t>
          </a:r>
        </a:p>
      </dgm:t>
    </dgm:pt>
    <dgm:pt modelId="{0BF371FC-9DB3-E44E-8733-84EF92D91B13}" type="sibTrans" cxnId="{4A2B305A-F242-3B48-A09B-E503CF21BE96}">
      <dgm:prSet/>
      <dgm:spPr/>
      <dgm:t>
        <a:bodyPr/>
        <a:lstStyle/>
        <a:p>
          <a:endParaRPr lang="en-US"/>
        </a:p>
      </dgm:t>
    </dgm:pt>
    <dgm:pt modelId="{14A0B330-E6B8-2A41-9D62-C98245DCB33C}" type="parTrans" cxnId="{4A2B305A-F242-3B48-A09B-E503CF21BE96}">
      <dgm:prSet/>
      <dgm:spPr/>
      <dgm:t>
        <a:bodyPr/>
        <a:lstStyle/>
        <a:p>
          <a:endParaRPr lang="en-US"/>
        </a:p>
      </dgm:t>
    </dgm:pt>
    <dgm:pt modelId="{3146383F-8785-457B-9BE3-9B04B91E53E3}">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(greater than 38°C / 101.5°F), drenching night sweats, unexplained weight loss of </a:t>
          </a:r>
        </a:p>
      </dgm:t>
    </dgm:pt>
    <dgm:pt modelId="{A4533A7A-30B4-4C5A-B312-AFFD9870F45B}" type="parTrans" cxnId="{230AE7CF-6851-4615-85FE-8C019015E355}">
      <dgm:prSet/>
      <dgm:spPr/>
      <dgm:t>
        <a:bodyPr/>
        <a:lstStyle/>
        <a:p>
          <a:endParaRPr lang="en-GB"/>
        </a:p>
      </dgm:t>
    </dgm:pt>
    <dgm:pt modelId="{5997F733-A954-407B-A7EB-E345DC00ED3E}" type="sibTrans" cxnId="{230AE7CF-6851-4615-85FE-8C019015E355}">
      <dgm:prSet/>
      <dgm:spPr/>
      <dgm:t>
        <a:bodyPr/>
        <a:lstStyle/>
        <a:p>
          <a:endParaRPr lang="en-GB"/>
        </a:p>
      </dgm:t>
    </dgm:pt>
    <dgm:pt modelId="{94F50653-5548-406F-B62C-3C1FC882905F}">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10% or more within the last 6 months)</a:t>
          </a:r>
        </a:p>
      </dgm:t>
    </dgm:pt>
    <dgm:pt modelId="{D7E5DCE0-D340-42A2-AFF3-C355194D9F83}" type="parTrans" cxnId="{27786E23-E7E4-40B0-A38D-68D1B27FF5D3}">
      <dgm:prSet/>
      <dgm:spPr/>
      <dgm:t>
        <a:bodyPr/>
        <a:lstStyle/>
        <a:p>
          <a:endParaRPr lang="en-GB"/>
        </a:p>
      </dgm:t>
    </dgm:pt>
    <dgm:pt modelId="{357B7A08-B229-41C7-A556-563849DF3E6F}" type="sibTrans" cxnId="{27786E23-E7E4-40B0-A38D-68D1B27FF5D3}">
      <dgm:prSet/>
      <dgm:spPr/>
      <dgm:t>
        <a:bodyPr/>
        <a:lstStyle/>
        <a:p>
          <a:endParaRPr lang="en-GB"/>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2"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2" custScaleX="133786" custScaleY="110694">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2"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2" custScaleX="133786" custScaleY="110694" custLinFactNeighborY="-2292">
        <dgm:presLayoutVars>
          <dgm:bulletEnabled val="1"/>
        </dgm:presLayoutVars>
      </dgm:prSet>
      <dgm:spPr/>
    </dgm:pt>
  </dgm:ptLst>
  <dgm:cxnLst>
    <dgm:cxn modelId="{27786E23-E7E4-40B0-A38D-68D1B27FF5D3}" srcId="{A075BC90-7200-9543-97D5-0E157ADC5006}" destId="{94F50653-5548-406F-B62C-3C1FC882905F}" srcOrd="2" destOrd="0" parTransId="{D7E5DCE0-D340-42A2-AFF3-C355194D9F83}" sibTransId="{357B7A08-B229-41C7-A556-563849DF3E6F}"/>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BCADC76A-852B-464C-92B6-3D5892889A4B}" type="presOf" srcId="{A9E4D24E-C97B-6145-ACC4-326D3C6C65A7}" destId="{F4E64728-FC17-054B-A477-DA5571524FB9}" srcOrd="0" destOrd="0" presId="urn:microsoft.com/office/officeart/2005/8/layout/vList5"/>
    <dgm:cxn modelId="{D3E88475-EC05-47BD-B7F0-6A8C47D5C1E4}" type="presOf" srcId="{94F50653-5548-406F-B62C-3C1FC882905F}" destId="{06070C0C-72E7-3242-BA5A-4938A3A4E858}" srcOrd="0" destOrd="2" presId="urn:microsoft.com/office/officeart/2005/8/layout/vList5"/>
    <dgm:cxn modelId="{4A2B305A-F242-3B48-A09B-E503CF21BE96}" srcId="{A075BC90-7200-9543-97D5-0E157ADC5006}" destId="{FDA08A2E-11AA-A34B-8437-FAFF511DB5F4}" srcOrd="0" destOrd="0" parTransId="{14A0B330-E6B8-2A41-9D62-C98245DCB33C}" sibTransId="{0BF371FC-9DB3-E44E-8733-84EF92D91B13}"/>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2DB7E1CC-5371-6D43-AC17-6BFA555819D1}" type="presOf" srcId="{FA8F9DD3-EFCA-A542-AE27-F8E5E5574012}" destId="{024E0F3A-C304-0444-98CE-9B706F327C51}" srcOrd="0" destOrd="0" presId="urn:microsoft.com/office/officeart/2005/8/layout/vList5"/>
    <dgm:cxn modelId="{230AE7CF-6851-4615-85FE-8C019015E355}" srcId="{A075BC90-7200-9543-97D5-0E157ADC5006}" destId="{3146383F-8785-457B-9BE3-9B04B91E53E3}" srcOrd="1" destOrd="0" parTransId="{A4533A7A-30B4-4C5A-B312-AFFD9870F45B}" sibTransId="{5997F733-A954-407B-A7EB-E345DC00ED3E}"/>
    <dgm:cxn modelId="{75CAE6D5-B16B-174B-9AED-C34ADBEE7589}" type="presOf" srcId="{2A5012F0-5226-7E4F-9AE9-4F717CE1A242}" destId="{767E8F05-6A97-A74A-BE00-423A61ACD66C}" srcOrd="0" destOrd="0" presId="urn:microsoft.com/office/officeart/2005/8/layout/vList5"/>
    <dgm:cxn modelId="{0F53C6FB-21B6-4F9F-B1C3-9A7B091FF5AF}" type="presOf" srcId="{3146383F-8785-457B-9BE3-9B04B91E53E3}" destId="{06070C0C-72E7-3242-BA5A-4938A3A4E858}" srcOrd="0" destOrd="1"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Extranodal involvement</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2A5012F0-5226-7E4F-9AE9-4F717CE1A242}">
      <dgm:prSet/>
      <dgm:spPr/>
      <dgm:t>
        <a:bodyPr/>
        <a:lstStyle/>
        <a:p>
          <a:r>
            <a:rPr lang="en-US" dirty="0"/>
            <a:t>E</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0 </a:t>
          </a:r>
          <a:endParaRPr lang="en-GB" dirty="0"/>
        </a:p>
      </dgm:t>
    </dgm:pt>
    <dgm:pt modelId="{E7A861E9-9BB4-8042-9B27-E1005CE54E38}" type="sibTrans" cxnId="{75EDB0AD-2CE4-F94D-A02E-A8C279267BE7}">
      <dgm:prSet/>
      <dgm:spPr/>
      <dgm:t>
        <a:bodyPr/>
        <a:lstStyle/>
        <a:p>
          <a:endParaRPr lang="en-US"/>
        </a:p>
      </dgm:t>
    </dgm:pt>
    <dgm:pt modelId="{C8F6C502-BE12-614D-B905-15942A89C726}" type="parTrans" cxnId="{75EDB0AD-2CE4-F94D-A02E-A8C279267BE7}">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Extranodal involvement</a:t>
          </a:r>
        </a:p>
      </dgm:t>
    </dgm:pt>
    <dgm:pt modelId="{0BF371FC-9DB3-E44E-8733-84EF92D91B13}" type="sibTrans" cxnId="{4A2B305A-F242-3B48-A09B-E503CF21BE96}">
      <dgm:prSet/>
      <dgm:spPr/>
      <dgm:t>
        <a:bodyPr/>
        <a:lstStyle/>
        <a:p>
          <a:endParaRPr lang="en-US"/>
        </a:p>
      </dgm:t>
    </dgm:pt>
    <dgm:pt modelId="{14A0B330-E6B8-2A41-9D62-C98245DCB33C}" type="parTrans" cxnId="{4A2B305A-F242-3B48-A09B-E503CF21BE96}">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2"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2" custScaleX="133786" custScaleY="110694">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2"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2" custScaleX="133786" custScaleY="110694" custLinFactNeighborY="-2292">
        <dgm:presLayoutVars>
          <dgm:bulletEnabled val="1"/>
        </dgm:presLayoutVars>
      </dgm:prSet>
      <dgm:spPr/>
    </dgm:pt>
  </dgm:ptLst>
  <dgm:cxnLst>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BCADC76A-852B-464C-92B6-3D5892889A4B}" type="presOf" srcId="{A9E4D24E-C97B-6145-ACC4-326D3C6C65A7}" destId="{F4E64728-FC17-054B-A477-DA5571524FB9}" srcOrd="0" destOrd="0" presId="urn:microsoft.com/office/officeart/2005/8/layout/vList5"/>
    <dgm:cxn modelId="{4A2B305A-F242-3B48-A09B-E503CF21BE96}" srcId="{A075BC90-7200-9543-97D5-0E157ADC5006}" destId="{FDA08A2E-11AA-A34B-8437-FAFF511DB5F4}" srcOrd="0" destOrd="0" parTransId="{14A0B330-E6B8-2A41-9D62-C98245DCB33C}" sibTransId="{0BF371FC-9DB3-E44E-8733-84EF92D91B13}"/>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2DB7E1CC-5371-6D43-AC17-6BFA555819D1}" type="presOf" srcId="{FA8F9DD3-EFCA-A542-AE27-F8E5E5574012}" destId="{024E0F3A-C304-0444-98CE-9B706F327C51}" srcOrd="0" destOrd="0" presId="urn:microsoft.com/office/officeart/2005/8/layout/vList5"/>
    <dgm:cxn modelId="{75CAE6D5-B16B-174B-9AED-C34ADBEE7589}" type="presOf" srcId="{2A5012F0-5226-7E4F-9AE9-4F717CE1A242}" destId="{767E8F05-6A97-A74A-BE00-423A61ACD66C}" srcOrd="0" destOrd="0"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Yes, “bulky” disease present</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2A5012F0-5226-7E4F-9AE9-4F717CE1A242}">
      <dgm:prSet/>
      <dgm:spPr/>
      <dgm:t>
        <a:bodyPr/>
        <a:lstStyle/>
        <a:p>
          <a:r>
            <a:rPr lang="en-US" dirty="0"/>
            <a:t>X</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0 </a:t>
          </a:r>
          <a:endParaRPr lang="en-GB" dirty="0"/>
        </a:p>
      </dgm:t>
    </dgm:pt>
    <dgm:pt modelId="{E7A861E9-9BB4-8042-9B27-E1005CE54E38}" type="sibTrans" cxnId="{75EDB0AD-2CE4-F94D-A02E-A8C279267BE7}">
      <dgm:prSet/>
      <dgm:spPr/>
      <dgm:t>
        <a:bodyPr/>
        <a:lstStyle/>
        <a:p>
          <a:endParaRPr lang="en-US"/>
        </a:p>
      </dgm:t>
    </dgm:pt>
    <dgm:pt modelId="{C8F6C502-BE12-614D-B905-15942A89C726}" type="parTrans" cxnId="{75EDB0AD-2CE4-F94D-A02E-A8C279267BE7}">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“bulky” disease present</a:t>
          </a:r>
        </a:p>
      </dgm:t>
    </dgm:pt>
    <dgm:pt modelId="{0BF371FC-9DB3-E44E-8733-84EF92D91B13}" type="sibTrans" cxnId="{4A2B305A-F242-3B48-A09B-E503CF21BE96}">
      <dgm:prSet/>
      <dgm:spPr/>
      <dgm:t>
        <a:bodyPr/>
        <a:lstStyle/>
        <a:p>
          <a:endParaRPr lang="en-US"/>
        </a:p>
      </dgm:t>
    </dgm:pt>
    <dgm:pt modelId="{14A0B330-E6B8-2A41-9D62-C98245DCB33C}" type="parTrans" cxnId="{4A2B305A-F242-3B48-A09B-E503CF21BE96}">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2"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2" custScaleX="133786" custScaleY="110694">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2"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2" custScaleX="133786" custScaleY="110694" custLinFactNeighborY="-2292">
        <dgm:presLayoutVars>
          <dgm:bulletEnabled val="1"/>
        </dgm:presLayoutVars>
      </dgm:prSet>
      <dgm:spPr/>
    </dgm:pt>
  </dgm:ptLst>
  <dgm:cxnLst>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BCADC76A-852B-464C-92B6-3D5892889A4B}" type="presOf" srcId="{A9E4D24E-C97B-6145-ACC4-326D3C6C65A7}" destId="{F4E64728-FC17-054B-A477-DA5571524FB9}" srcOrd="0" destOrd="0" presId="urn:microsoft.com/office/officeart/2005/8/layout/vList5"/>
    <dgm:cxn modelId="{4A2B305A-F242-3B48-A09B-E503CF21BE96}" srcId="{A075BC90-7200-9543-97D5-0E157ADC5006}" destId="{FDA08A2E-11AA-A34B-8437-FAFF511DB5F4}" srcOrd="0" destOrd="0" parTransId="{14A0B330-E6B8-2A41-9D62-C98245DCB33C}" sibTransId="{0BF371FC-9DB3-E44E-8733-84EF92D91B13}"/>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2DB7E1CC-5371-6D43-AC17-6BFA555819D1}" type="presOf" srcId="{FA8F9DD3-EFCA-A542-AE27-F8E5E5574012}" destId="{024E0F3A-C304-0444-98CE-9B706F327C51}" srcOrd="0" destOrd="0" presId="urn:microsoft.com/office/officeart/2005/8/layout/vList5"/>
    <dgm:cxn modelId="{75CAE6D5-B16B-174B-9AED-C34ADBEE7589}" type="presOf" srcId="{2A5012F0-5226-7E4F-9AE9-4F717CE1A242}" destId="{767E8F05-6A97-A74A-BE00-423A61ACD66C}" srcOrd="0" destOrd="0"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Spleen involvement or splenomegaly</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2A5012F0-5226-7E4F-9AE9-4F717CE1A242}">
      <dgm:prSet/>
      <dgm:spPr/>
      <dgm:t>
        <a:bodyPr/>
        <a:lstStyle/>
        <a:p>
          <a:r>
            <a:rPr lang="en-US" dirty="0"/>
            <a:t>S</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0 </a:t>
          </a:r>
          <a:endParaRPr lang="en-GB" dirty="0"/>
        </a:p>
      </dgm:t>
    </dgm:pt>
    <dgm:pt modelId="{E7A861E9-9BB4-8042-9B27-E1005CE54E38}" type="sibTrans" cxnId="{75EDB0AD-2CE4-F94D-A02E-A8C279267BE7}">
      <dgm:prSet/>
      <dgm:spPr/>
      <dgm:t>
        <a:bodyPr/>
        <a:lstStyle/>
        <a:p>
          <a:endParaRPr lang="en-US"/>
        </a:p>
      </dgm:t>
    </dgm:pt>
    <dgm:pt modelId="{C8F6C502-BE12-614D-B905-15942A89C726}" type="parTrans" cxnId="{75EDB0AD-2CE4-F94D-A02E-A8C279267BE7}">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Spleen involvement or splenomegaly</a:t>
          </a:r>
        </a:p>
      </dgm:t>
    </dgm:pt>
    <dgm:pt modelId="{0BF371FC-9DB3-E44E-8733-84EF92D91B13}" type="sibTrans" cxnId="{4A2B305A-F242-3B48-A09B-E503CF21BE96}">
      <dgm:prSet/>
      <dgm:spPr/>
      <dgm:t>
        <a:bodyPr/>
        <a:lstStyle/>
        <a:p>
          <a:endParaRPr lang="en-US"/>
        </a:p>
      </dgm:t>
    </dgm:pt>
    <dgm:pt modelId="{14A0B330-E6B8-2A41-9D62-C98245DCB33C}" type="parTrans" cxnId="{4A2B305A-F242-3B48-A09B-E503CF21BE96}">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2"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2" custScaleX="133786" custScaleY="110694">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2"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2" custScaleX="133786" custScaleY="110694" custLinFactNeighborY="-2292">
        <dgm:presLayoutVars>
          <dgm:bulletEnabled val="1"/>
        </dgm:presLayoutVars>
      </dgm:prSet>
      <dgm:spPr/>
    </dgm:pt>
  </dgm:ptLst>
  <dgm:cxnLst>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BCADC76A-852B-464C-92B6-3D5892889A4B}" type="presOf" srcId="{A9E4D24E-C97B-6145-ACC4-326D3C6C65A7}" destId="{F4E64728-FC17-054B-A477-DA5571524FB9}" srcOrd="0" destOrd="0" presId="urn:microsoft.com/office/officeart/2005/8/layout/vList5"/>
    <dgm:cxn modelId="{4A2B305A-F242-3B48-A09B-E503CF21BE96}" srcId="{A075BC90-7200-9543-97D5-0E157ADC5006}" destId="{FDA08A2E-11AA-A34B-8437-FAFF511DB5F4}" srcOrd="0" destOrd="0" parTransId="{14A0B330-E6B8-2A41-9D62-C98245DCB33C}" sibTransId="{0BF371FC-9DB3-E44E-8733-84EF92D91B13}"/>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2DB7E1CC-5371-6D43-AC17-6BFA555819D1}" type="presOf" srcId="{FA8F9DD3-EFCA-A542-AE27-F8E5E5574012}" destId="{024E0F3A-C304-0444-98CE-9B706F327C51}" srcOrd="0" destOrd="0" presId="urn:microsoft.com/office/officeart/2005/8/layout/vList5"/>
    <dgm:cxn modelId="{75CAE6D5-B16B-174B-9AED-C34ADBEE7589}" type="presOf" srcId="{2A5012F0-5226-7E4F-9AE9-4F717CE1A242}" destId="{767E8F05-6A97-A74A-BE00-423A61ACD66C}" srcOrd="0" destOrd="0"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E3F7C2ED-84D9-9E4C-86A3-50B7963032C3}">
      <dgm:prSet phldrT="[Text]" custT="1"/>
      <dgm:spPr/>
      <dgm:t>
        <a:bodyPr/>
        <a:lstStyle/>
        <a:p>
          <a:r>
            <a:rPr lang="en-GB" sz="2000" dirty="0">
              <a:latin typeface="+mn-lt"/>
            </a:rPr>
            <a:t>Stage 1</a:t>
          </a:r>
          <a:endParaRPr lang="en-US" sz="2000" dirty="0">
            <a:latin typeface="+mn-lt"/>
          </a:endParaRPr>
        </a:p>
      </dgm:t>
    </dgm:pt>
    <dgm:pt modelId="{DCFEE8D2-8A1E-F648-A26E-DA09A91AAC1D}" type="parTrans" cxnId="{27880DA8-92A9-F84D-B06B-4E20E46B6DDE}">
      <dgm:prSet/>
      <dgm:spPr/>
      <dgm:t>
        <a:bodyPr/>
        <a:lstStyle/>
        <a:p>
          <a:endParaRPr lang="en-US" sz="2000">
            <a:latin typeface="+mn-lt"/>
          </a:endParaRPr>
        </a:p>
      </dgm:t>
    </dgm:pt>
    <dgm:pt modelId="{AF91152C-31A1-A741-87FB-0FFF20250AD3}" type="sibTrans" cxnId="{27880DA8-92A9-F84D-B06B-4E20E46B6DDE}">
      <dgm:prSet/>
      <dgm:spPr/>
      <dgm:t>
        <a:bodyPr/>
        <a:lstStyle/>
        <a:p>
          <a:endParaRPr lang="en-US" sz="2000">
            <a:latin typeface="+mn-lt"/>
          </a:endParaRPr>
        </a:p>
      </dgm:t>
    </dgm:pt>
    <dgm:pt modelId="{A06F0B99-C4A7-0E44-98FE-F6F276BB75C7}">
      <dgm:prSet custT="1"/>
      <dgm:spPr/>
      <dgm:t>
        <a:bodyPr/>
        <a:lstStyle/>
        <a:p>
          <a:r>
            <a:rPr lang="en-GB" sz="2000" dirty="0">
              <a:latin typeface="+mn-lt"/>
            </a:rPr>
            <a:t>Stage 2</a:t>
          </a:r>
        </a:p>
      </dgm:t>
    </dgm:pt>
    <dgm:pt modelId="{0705C6A8-646A-1147-B9BF-088B3517712F}" type="parTrans" cxnId="{4575812B-8330-E749-A7A3-4F2CE8567B14}">
      <dgm:prSet/>
      <dgm:spPr/>
      <dgm:t>
        <a:bodyPr/>
        <a:lstStyle/>
        <a:p>
          <a:endParaRPr lang="en-US" sz="2000">
            <a:latin typeface="+mn-lt"/>
          </a:endParaRPr>
        </a:p>
      </dgm:t>
    </dgm:pt>
    <dgm:pt modelId="{4BF5F9A3-5063-BC41-ABA4-48C8962FAEF4}" type="sibTrans" cxnId="{4575812B-8330-E749-A7A3-4F2CE8567B14}">
      <dgm:prSet/>
      <dgm:spPr/>
      <dgm:t>
        <a:bodyPr/>
        <a:lstStyle/>
        <a:p>
          <a:endParaRPr lang="en-US" sz="2000">
            <a:latin typeface="+mn-lt"/>
          </a:endParaRPr>
        </a:p>
      </dgm:t>
    </dgm:pt>
    <dgm:pt modelId="{3A4BBCB2-BE5E-E040-9F9E-5AAA6803E247}">
      <dgm:prSet custT="1"/>
      <dgm:spPr/>
      <dgm:t>
        <a:bodyPr/>
        <a:lstStyle/>
        <a:p>
          <a:r>
            <a:rPr lang="en-GB" sz="2000" dirty="0">
              <a:latin typeface="+mn-lt"/>
            </a:rPr>
            <a:t>Stage 3</a:t>
          </a:r>
        </a:p>
      </dgm:t>
    </dgm:pt>
    <dgm:pt modelId="{C02DFCE3-3C93-4A4F-B86A-8885078E1A4C}" type="parTrans" cxnId="{2A7FB1F1-B03E-D44A-8697-8E372EA16C30}">
      <dgm:prSet/>
      <dgm:spPr/>
      <dgm:t>
        <a:bodyPr/>
        <a:lstStyle/>
        <a:p>
          <a:endParaRPr lang="en-US" sz="2000">
            <a:latin typeface="+mn-lt"/>
          </a:endParaRPr>
        </a:p>
      </dgm:t>
    </dgm:pt>
    <dgm:pt modelId="{54721D0E-9E04-F345-BE05-A8BD0B59BFEB}" type="sibTrans" cxnId="{2A7FB1F1-B03E-D44A-8697-8E372EA16C30}">
      <dgm:prSet/>
      <dgm:spPr/>
      <dgm:t>
        <a:bodyPr/>
        <a:lstStyle/>
        <a:p>
          <a:endParaRPr lang="en-US" sz="2000">
            <a:latin typeface="+mn-lt"/>
          </a:endParaRPr>
        </a:p>
      </dgm:t>
    </dgm:pt>
    <dgm:pt modelId="{246F2A65-8154-E946-9D29-9E0530E1FC57}">
      <dgm:prSet phldrT="[Text]" custT="1"/>
      <dgm:spPr/>
      <dgm:t>
        <a:bodyPr/>
        <a:lstStyle/>
        <a:p>
          <a:pPr marL="0" indent="0">
            <a:buNone/>
          </a:pPr>
          <a:r>
            <a:rPr lang="en-GB" sz="1600" dirty="0"/>
            <a:t>Beta-2 microglobulin ≤3.5 g/dL and albumin ≥3.5 g/dL. Standard risk CA by iFISH. Normal LDH </a:t>
          </a:r>
          <a:endParaRPr lang="en-US" sz="1600" dirty="0">
            <a:latin typeface="+mn-lt"/>
          </a:endParaRPr>
        </a:p>
      </dgm:t>
    </dgm:pt>
    <dgm:pt modelId="{920CEFC6-883A-3C42-A99F-5F04ABA6E294}" type="parTrans" cxnId="{8E21476F-18C4-E546-AFBA-5FA18877FA56}">
      <dgm:prSet/>
      <dgm:spPr/>
      <dgm:t>
        <a:bodyPr/>
        <a:lstStyle/>
        <a:p>
          <a:endParaRPr lang="en-US" sz="2000">
            <a:latin typeface="+mn-lt"/>
          </a:endParaRPr>
        </a:p>
      </dgm:t>
    </dgm:pt>
    <dgm:pt modelId="{F0A6FC6B-59E4-F942-A78D-9DE97D50FCF8}" type="sibTrans" cxnId="{8E21476F-18C4-E546-AFBA-5FA18877FA56}">
      <dgm:prSet/>
      <dgm:spPr/>
      <dgm:t>
        <a:bodyPr/>
        <a:lstStyle/>
        <a:p>
          <a:endParaRPr lang="en-US" sz="2000">
            <a:latin typeface="+mn-lt"/>
          </a:endParaRPr>
        </a:p>
      </dgm:t>
    </dgm:pt>
    <dgm:pt modelId="{EB8F93CA-96A9-7246-AE6C-04D16A4DF027}">
      <dgm:prSet custT="1"/>
      <dgm:spPr/>
      <dgm:t>
        <a:bodyPr/>
        <a:lstStyle/>
        <a:p>
          <a:pPr marL="0" indent="0">
            <a:buNone/>
          </a:pPr>
          <a:r>
            <a:rPr lang="en-GB" sz="1600" dirty="0">
              <a:latin typeface="+mn-lt"/>
            </a:rPr>
            <a:t>Does not meet the criteria for Stage 1 or Stage 3.</a:t>
          </a:r>
        </a:p>
      </dgm:t>
    </dgm:pt>
    <dgm:pt modelId="{27FD3EC6-6B09-9742-8A70-64B0E331B261}" type="parTrans" cxnId="{1B0307FC-8008-E94B-A0CB-A7A8616D382F}">
      <dgm:prSet/>
      <dgm:spPr/>
      <dgm:t>
        <a:bodyPr/>
        <a:lstStyle/>
        <a:p>
          <a:endParaRPr lang="en-US" sz="2000">
            <a:latin typeface="+mn-lt"/>
          </a:endParaRPr>
        </a:p>
      </dgm:t>
    </dgm:pt>
    <dgm:pt modelId="{7786A222-F0E2-6F4C-A1F0-D6A6E24D6EA2}" type="sibTrans" cxnId="{1B0307FC-8008-E94B-A0CB-A7A8616D382F}">
      <dgm:prSet/>
      <dgm:spPr/>
      <dgm:t>
        <a:bodyPr/>
        <a:lstStyle/>
        <a:p>
          <a:endParaRPr lang="en-US" sz="2000">
            <a:latin typeface="+mn-lt"/>
          </a:endParaRPr>
        </a:p>
      </dgm:t>
    </dgm:pt>
    <dgm:pt modelId="{58138FF9-6E98-AE43-8799-EE30BB3CBB40}">
      <dgm:prSet custT="1"/>
      <dgm:spPr/>
      <dgm:t>
        <a:bodyPr/>
        <a:lstStyle/>
        <a:p>
          <a:pPr marL="0" lvl="1" indent="0" algn="l" defTabSz="533400">
            <a:lnSpc>
              <a:spcPct val="90000"/>
            </a:lnSpc>
            <a:spcBef>
              <a:spcPct val="0"/>
            </a:spcBef>
            <a:spcAft>
              <a:spcPct val="15000"/>
            </a:spcAft>
            <a:buNone/>
          </a:pPr>
          <a:r>
            <a:rPr lang="en-GB" sz="1600" kern="1200" dirty="0"/>
            <a:t>Beta-2 microglobulin of ≥5.5 g/dL, </a:t>
          </a:r>
          <a:r>
            <a:rPr lang="en-GB" sz="1600" b="1" i="1" kern="1200" dirty="0"/>
            <a:t>and either</a:t>
          </a:r>
          <a:r>
            <a:rPr lang="en-GB" sz="1600" kern="1200" dirty="0"/>
            <a:t>  </a:t>
          </a:r>
          <a:r>
            <a:rPr lang="en-GB" sz="1600" kern="1200" dirty="0">
              <a:solidFill>
                <a:prstClr val="black">
                  <a:hueOff val="0"/>
                  <a:satOff val="0"/>
                  <a:lumOff val="0"/>
                  <a:alphaOff val="0"/>
                </a:prstClr>
              </a:solidFill>
              <a:latin typeface="Arial" panose="020B0604020202020204"/>
              <a:ea typeface="+mn-ea"/>
              <a:cs typeface="+mn-cs"/>
            </a:rPr>
            <a:t>High </a:t>
          </a:r>
          <a:r>
            <a:rPr lang="en-GB" sz="1600" kern="1200" dirty="0"/>
            <a:t>risk CA by iFISH</a:t>
          </a:r>
          <a:r>
            <a:rPr lang="en-GB" sz="1600" kern="1200" dirty="0">
              <a:solidFill>
                <a:prstClr val="black">
                  <a:hueOff val="0"/>
                  <a:satOff val="0"/>
                  <a:lumOff val="0"/>
                  <a:alphaOff val="0"/>
                </a:prstClr>
              </a:solidFill>
              <a:latin typeface="Arial" panose="020B0604020202020204"/>
              <a:ea typeface="+mn-ea"/>
              <a:cs typeface="+mn-cs"/>
            </a:rPr>
            <a:t>  </a:t>
          </a:r>
          <a:r>
            <a:rPr lang="en-GB" sz="1600" b="1" i="1" kern="1200" dirty="0">
              <a:solidFill>
                <a:prstClr val="black">
                  <a:hueOff val="0"/>
                  <a:satOff val="0"/>
                  <a:lumOff val="0"/>
                  <a:alphaOff val="0"/>
                </a:prstClr>
              </a:solidFill>
              <a:latin typeface="Arial" panose="020B0604020202020204"/>
              <a:ea typeface="+mn-ea"/>
              <a:cs typeface="+mn-cs"/>
            </a:rPr>
            <a:t>or</a:t>
          </a:r>
          <a:r>
            <a:rPr lang="en-GB" sz="1600" kern="1200" dirty="0">
              <a:solidFill>
                <a:prstClr val="black">
                  <a:hueOff val="0"/>
                  <a:satOff val="0"/>
                  <a:lumOff val="0"/>
                  <a:alphaOff val="0"/>
                </a:prstClr>
              </a:solidFill>
              <a:latin typeface="Arial" panose="020B0604020202020204"/>
              <a:ea typeface="+mn-ea"/>
              <a:cs typeface="+mn-cs"/>
            </a:rPr>
            <a:t> high LDH</a:t>
          </a:r>
          <a:endParaRPr lang="en-GB" sz="1600" kern="1200" dirty="0">
            <a:latin typeface="+mn-lt"/>
          </a:endParaRPr>
        </a:p>
      </dgm:t>
    </dgm:pt>
    <dgm:pt modelId="{62C29BC3-E63D-CC45-A013-D717D1CE1E74}" type="parTrans" cxnId="{11C36894-5C03-354E-BAD3-556F5ADB8FB3}">
      <dgm:prSet/>
      <dgm:spPr/>
      <dgm:t>
        <a:bodyPr/>
        <a:lstStyle/>
        <a:p>
          <a:endParaRPr lang="en-US" sz="2000">
            <a:latin typeface="+mn-lt"/>
          </a:endParaRPr>
        </a:p>
      </dgm:t>
    </dgm:pt>
    <dgm:pt modelId="{A9E871CF-6C41-1644-9009-AB2C59678CC0}" type="sibTrans" cxnId="{11C36894-5C03-354E-BAD3-556F5ADB8FB3}">
      <dgm:prSet/>
      <dgm:spPr/>
      <dgm:t>
        <a:bodyPr/>
        <a:lstStyle/>
        <a:p>
          <a:endParaRPr lang="en-US" sz="2000">
            <a:latin typeface="+mn-lt"/>
          </a:endParaRPr>
        </a:p>
      </dgm:t>
    </dgm:pt>
    <dgm:pt modelId="{024E0F3A-C304-0444-98CE-9B706F327C51}" type="pres">
      <dgm:prSet presAssocID="{FA8F9DD3-EFCA-A542-AE27-F8E5E5574012}" presName="Name0" presStyleCnt="0">
        <dgm:presLayoutVars>
          <dgm:dir/>
          <dgm:animLvl val="lvl"/>
          <dgm:resizeHandles val="exact"/>
        </dgm:presLayoutVars>
      </dgm:prSet>
      <dgm:spPr/>
    </dgm:pt>
    <dgm:pt modelId="{B69D4E5C-D5EA-A845-A34F-BA8AEE4E2CF4}" type="pres">
      <dgm:prSet presAssocID="{E3F7C2ED-84D9-9E4C-86A3-50B7963032C3}" presName="linNode" presStyleCnt="0"/>
      <dgm:spPr/>
    </dgm:pt>
    <dgm:pt modelId="{BA3581F1-9EDE-EF45-B0F0-D643BE6BA02E}" type="pres">
      <dgm:prSet presAssocID="{E3F7C2ED-84D9-9E4C-86A3-50B7963032C3}" presName="parentText" presStyleLbl="node1" presStyleIdx="0" presStyleCnt="3" custScaleX="60960">
        <dgm:presLayoutVars>
          <dgm:chMax val="1"/>
          <dgm:bulletEnabled val="1"/>
        </dgm:presLayoutVars>
      </dgm:prSet>
      <dgm:spPr/>
    </dgm:pt>
    <dgm:pt modelId="{D33095F8-C9CB-D147-A197-990A5CEAA5F4}" type="pres">
      <dgm:prSet presAssocID="{E3F7C2ED-84D9-9E4C-86A3-50B7963032C3}" presName="descendantText" presStyleLbl="alignAccFollowNode1" presStyleIdx="0" presStyleCnt="3">
        <dgm:presLayoutVars>
          <dgm:bulletEnabled val="1"/>
        </dgm:presLayoutVars>
      </dgm:prSet>
      <dgm:spPr/>
    </dgm:pt>
    <dgm:pt modelId="{7DA58A8F-6F32-414D-9F71-6A98AA646AD8}" type="pres">
      <dgm:prSet presAssocID="{AF91152C-31A1-A741-87FB-0FFF20250AD3}" presName="sp" presStyleCnt="0"/>
      <dgm:spPr/>
    </dgm:pt>
    <dgm:pt modelId="{F17CB97D-3329-144B-B8C0-7C80524451D9}" type="pres">
      <dgm:prSet presAssocID="{A06F0B99-C4A7-0E44-98FE-F6F276BB75C7}" presName="linNode" presStyleCnt="0"/>
      <dgm:spPr/>
    </dgm:pt>
    <dgm:pt modelId="{310C2B07-9D78-2147-9D8D-0C43E77866C8}" type="pres">
      <dgm:prSet presAssocID="{A06F0B99-C4A7-0E44-98FE-F6F276BB75C7}" presName="parentText" presStyleLbl="node1" presStyleIdx="1" presStyleCnt="3" custScaleX="60960">
        <dgm:presLayoutVars>
          <dgm:chMax val="1"/>
          <dgm:bulletEnabled val="1"/>
        </dgm:presLayoutVars>
      </dgm:prSet>
      <dgm:spPr/>
    </dgm:pt>
    <dgm:pt modelId="{E38112BA-F220-2148-B0EA-23FF156092EF}" type="pres">
      <dgm:prSet presAssocID="{A06F0B99-C4A7-0E44-98FE-F6F276BB75C7}" presName="descendantText" presStyleLbl="alignAccFollowNode1" presStyleIdx="1" presStyleCnt="3">
        <dgm:presLayoutVars>
          <dgm:bulletEnabled val="1"/>
        </dgm:presLayoutVars>
      </dgm:prSet>
      <dgm:spPr/>
    </dgm:pt>
    <dgm:pt modelId="{EB682882-D8F6-6748-9C9B-0D9936341F18}" type="pres">
      <dgm:prSet presAssocID="{4BF5F9A3-5063-BC41-ABA4-48C8962FAEF4}" presName="sp" presStyleCnt="0"/>
      <dgm:spPr/>
    </dgm:pt>
    <dgm:pt modelId="{71A78C1B-9CA7-7B4D-A891-C86FFBE2C7CB}" type="pres">
      <dgm:prSet presAssocID="{3A4BBCB2-BE5E-E040-9F9E-5AAA6803E247}" presName="linNode" presStyleCnt="0"/>
      <dgm:spPr/>
    </dgm:pt>
    <dgm:pt modelId="{3182B431-0C71-3349-BD2D-2C664404D165}" type="pres">
      <dgm:prSet presAssocID="{3A4BBCB2-BE5E-E040-9F9E-5AAA6803E247}" presName="parentText" presStyleLbl="node1" presStyleIdx="2" presStyleCnt="3" custScaleX="60960">
        <dgm:presLayoutVars>
          <dgm:chMax val="1"/>
          <dgm:bulletEnabled val="1"/>
        </dgm:presLayoutVars>
      </dgm:prSet>
      <dgm:spPr/>
    </dgm:pt>
    <dgm:pt modelId="{7DF8E01E-8C52-CA49-AD1D-2FDAEFFB28FD}" type="pres">
      <dgm:prSet presAssocID="{3A4BBCB2-BE5E-E040-9F9E-5AAA6803E247}" presName="descendantText" presStyleLbl="alignAccFollowNode1" presStyleIdx="2" presStyleCnt="3" custLinFactNeighborX="2796" custLinFactNeighborY="1222">
        <dgm:presLayoutVars>
          <dgm:bulletEnabled val="1"/>
        </dgm:presLayoutVars>
      </dgm:prSet>
      <dgm:spPr/>
    </dgm:pt>
  </dgm:ptLst>
  <dgm:cxnLst>
    <dgm:cxn modelId="{EB85F900-E48D-4243-BE65-13C27CCA9845}" type="presOf" srcId="{E3F7C2ED-84D9-9E4C-86A3-50B7963032C3}" destId="{BA3581F1-9EDE-EF45-B0F0-D643BE6BA02E}" srcOrd="0" destOrd="0" presId="urn:microsoft.com/office/officeart/2005/8/layout/vList5"/>
    <dgm:cxn modelId="{D6938428-7BE3-E546-B936-5FBEA1DE8FEE}" type="presOf" srcId="{58138FF9-6E98-AE43-8799-EE30BB3CBB40}" destId="{7DF8E01E-8C52-CA49-AD1D-2FDAEFFB28FD}" srcOrd="0" destOrd="0" presId="urn:microsoft.com/office/officeart/2005/8/layout/vList5"/>
    <dgm:cxn modelId="{4575812B-8330-E749-A7A3-4F2CE8567B14}" srcId="{FA8F9DD3-EFCA-A542-AE27-F8E5E5574012}" destId="{A06F0B99-C4A7-0E44-98FE-F6F276BB75C7}" srcOrd="1" destOrd="0" parTransId="{0705C6A8-646A-1147-B9BF-088B3517712F}" sibTransId="{4BF5F9A3-5063-BC41-ABA4-48C8962FAEF4}"/>
    <dgm:cxn modelId="{8E21476F-18C4-E546-AFBA-5FA18877FA56}" srcId="{E3F7C2ED-84D9-9E4C-86A3-50B7963032C3}" destId="{246F2A65-8154-E946-9D29-9E0530E1FC57}" srcOrd="0" destOrd="0" parTransId="{920CEFC6-883A-3C42-A99F-5F04ABA6E294}" sibTransId="{F0A6FC6B-59E4-F942-A78D-9DE97D50FCF8}"/>
    <dgm:cxn modelId="{A5187371-D158-AF44-8D28-006F98422EE4}" type="presOf" srcId="{EB8F93CA-96A9-7246-AE6C-04D16A4DF027}" destId="{E38112BA-F220-2148-B0EA-23FF156092EF}" srcOrd="0" destOrd="0" presId="urn:microsoft.com/office/officeart/2005/8/layout/vList5"/>
    <dgm:cxn modelId="{11C36894-5C03-354E-BAD3-556F5ADB8FB3}" srcId="{3A4BBCB2-BE5E-E040-9F9E-5AAA6803E247}" destId="{58138FF9-6E98-AE43-8799-EE30BB3CBB40}" srcOrd="0" destOrd="0" parTransId="{62C29BC3-E63D-CC45-A013-D717D1CE1E74}" sibTransId="{A9E871CF-6C41-1644-9009-AB2C59678CC0}"/>
    <dgm:cxn modelId="{B4DE7396-44B3-6741-8F2D-1ED9F71013BB}" type="presOf" srcId="{3A4BBCB2-BE5E-E040-9F9E-5AAA6803E247}" destId="{3182B431-0C71-3349-BD2D-2C664404D165}" srcOrd="0" destOrd="0" presId="urn:microsoft.com/office/officeart/2005/8/layout/vList5"/>
    <dgm:cxn modelId="{27880DA8-92A9-F84D-B06B-4E20E46B6DDE}" srcId="{FA8F9DD3-EFCA-A542-AE27-F8E5E5574012}" destId="{E3F7C2ED-84D9-9E4C-86A3-50B7963032C3}" srcOrd="0" destOrd="0" parTransId="{DCFEE8D2-8A1E-F648-A26E-DA09A91AAC1D}" sibTransId="{AF91152C-31A1-A741-87FB-0FFF20250AD3}"/>
    <dgm:cxn modelId="{222F98C7-766A-2945-B3C8-66F5576AE4A7}" type="presOf" srcId="{A06F0B99-C4A7-0E44-98FE-F6F276BB75C7}" destId="{310C2B07-9D78-2147-9D8D-0C43E77866C8}" srcOrd="0" destOrd="0" presId="urn:microsoft.com/office/officeart/2005/8/layout/vList5"/>
    <dgm:cxn modelId="{2DB7E1CC-5371-6D43-AC17-6BFA555819D1}" type="presOf" srcId="{FA8F9DD3-EFCA-A542-AE27-F8E5E5574012}" destId="{024E0F3A-C304-0444-98CE-9B706F327C51}" srcOrd="0" destOrd="0" presId="urn:microsoft.com/office/officeart/2005/8/layout/vList5"/>
    <dgm:cxn modelId="{6401CED7-30C9-4947-B604-54D9EDD79EAD}" type="presOf" srcId="{246F2A65-8154-E946-9D29-9E0530E1FC57}" destId="{D33095F8-C9CB-D147-A197-990A5CEAA5F4}" srcOrd="0" destOrd="0" presId="urn:microsoft.com/office/officeart/2005/8/layout/vList5"/>
    <dgm:cxn modelId="{2A7FB1F1-B03E-D44A-8697-8E372EA16C30}" srcId="{FA8F9DD3-EFCA-A542-AE27-F8E5E5574012}" destId="{3A4BBCB2-BE5E-E040-9F9E-5AAA6803E247}" srcOrd="2" destOrd="0" parTransId="{C02DFCE3-3C93-4A4F-B86A-8885078E1A4C}" sibTransId="{54721D0E-9E04-F345-BE05-A8BD0B59BFEB}"/>
    <dgm:cxn modelId="{1B0307FC-8008-E94B-A0CB-A7A8616D382F}" srcId="{A06F0B99-C4A7-0E44-98FE-F6F276BB75C7}" destId="{EB8F93CA-96A9-7246-AE6C-04D16A4DF027}" srcOrd="0" destOrd="0" parTransId="{27FD3EC6-6B09-9742-8A70-64B0E331B261}" sibTransId="{7786A222-F0E2-6F4C-A1F0-D6A6E24D6EA2}"/>
    <dgm:cxn modelId="{B600048A-817F-C34A-8FCE-AB287087EE80}" type="presParOf" srcId="{024E0F3A-C304-0444-98CE-9B706F327C51}" destId="{B69D4E5C-D5EA-A845-A34F-BA8AEE4E2CF4}" srcOrd="0" destOrd="0" presId="urn:microsoft.com/office/officeart/2005/8/layout/vList5"/>
    <dgm:cxn modelId="{ACA7AA22-FABD-014A-9BCC-7AB770351EF9}" type="presParOf" srcId="{B69D4E5C-D5EA-A845-A34F-BA8AEE4E2CF4}" destId="{BA3581F1-9EDE-EF45-B0F0-D643BE6BA02E}" srcOrd="0" destOrd="0" presId="urn:microsoft.com/office/officeart/2005/8/layout/vList5"/>
    <dgm:cxn modelId="{6367D8DD-C73B-3948-8F39-EDF85E79325F}" type="presParOf" srcId="{B69D4E5C-D5EA-A845-A34F-BA8AEE4E2CF4}" destId="{D33095F8-C9CB-D147-A197-990A5CEAA5F4}" srcOrd="1" destOrd="0" presId="urn:microsoft.com/office/officeart/2005/8/layout/vList5"/>
    <dgm:cxn modelId="{9ACA78D0-92C0-7047-BA05-7EA42EF40F17}" type="presParOf" srcId="{024E0F3A-C304-0444-98CE-9B706F327C51}" destId="{7DA58A8F-6F32-414D-9F71-6A98AA646AD8}" srcOrd="1" destOrd="0" presId="urn:microsoft.com/office/officeart/2005/8/layout/vList5"/>
    <dgm:cxn modelId="{8B0E3D4A-EACE-334F-B8AE-BCFC33A274D0}" type="presParOf" srcId="{024E0F3A-C304-0444-98CE-9B706F327C51}" destId="{F17CB97D-3329-144B-B8C0-7C80524451D9}" srcOrd="2" destOrd="0" presId="urn:microsoft.com/office/officeart/2005/8/layout/vList5"/>
    <dgm:cxn modelId="{F7DC2D8C-90FE-1444-A37E-BB928648F752}" type="presParOf" srcId="{F17CB97D-3329-144B-B8C0-7C80524451D9}" destId="{310C2B07-9D78-2147-9D8D-0C43E77866C8}" srcOrd="0" destOrd="0" presId="urn:microsoft.com/office/officeart/2005/8/layout/vList5"/>
    <dgm:cxn modelId="{BC1B4CCA-A44C-0D4C-BFF5-285753958287}" type="presParOf" srcId="{F17CB97D-3329-144B-B8C0-7C80524451D9}" destId="{E38112BA-F220-2148-B0EA-23FF156092EF}" srcOrd="1" destOrd="0" presId="urn:microsoft.com/office/officeart/2005/8/layout/vList5"/>
    <dgm:cxn modelId="{80460533-CBF1-6C45-AE5F-CA3F9FA7E534}" type="presParOf" srcId="{024E0F3A-C304-0444-98CE-9B706F327C51}" destId="{EB682882-D8F6-6748-9C9B-0D9936341F18}" srcOrd="3" destOrd="0" presId="urn:microsoft.com/office/officeart/2005/8/layout/vList5"/>
    <dgm:cxn modelId="{7FCA1BC1-5DF8-404C-B247-D436DBA38BB8}" type="presParOf" srcId="{024E0F3A-C304-0444-98CE-9B706F327C51}" destId="{71A78C1B-9CA7-7B4D-A891-C86FFBE2C7CB}" srcOrd="4" destOrd="0" presId="urn:microsoft.com/office/officeart/2005/8/layout/vList5"/>
    <dgm:cxn modelId="{C9974699-0C8B-3B46-9356-284D91A0216B}" type="presParOf" srcId="{71A78C1B-9CA7-7B4D-A891-C86FFBE2C7CB}" destId="{3182B431-0C71-3349-BD2D-2C664404D165}" srcOrd="0" destOrd="0" presId="urn:microsoft.com/office/officeart/2005/8/layout/vList5"/>
    <dgm:cxn modelId="{407CFA14-4527-404A-A1B8-44BAA5F5F9A0}" type="presParOf" srcId="{71A78C1B-9CA7-7B4D-A891-C86FFBE2C7CB}" destId="{7DF8E01E-8C52-CA49-AD1D-2FDAEFFB28FD}"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E3F7C2ED-84D9-9E4C-86A3-50B7963032C3}">
      <dgm:prSet phldrT="[Text]" custT="1"/>
      <dgm:spPr/>
      <dgm:t>
        <a:bodyPr/>
        <a:lstStyle/>
        <a:p>
          <a:r>
            <a:rPr lang="en-GB" sz="2000" dirty="0">
              <a:latin typeface="ArialMT"/>
            </a:rPr>
            <a:t>Stage A</a:t>
          </a:r>
          <a:endParaRPr lang="en-US" sz="2000" dirty="0"/>
        </a:p>
      </dgm:t>
    </dgm:pt>
    <dgm:pt modelId="{DCFEE8D2-8A1E-F648-A26E-DA09A91AAC1D}" type="parTrans" cxnId="{27880DA8-92A9-F84D-B06B-4E20E46B6DDE}">
      <dgm:prSet/>
      <dgm:spPr/>
      <dgm:t>
        <a:bodyPr/>
        <a:lstStyle/>
        <a:p>
          <a:endParaRPr lang="en-US"/>
        </a:p>
      </dgm:t>
    </dgm:pt>
    <dgm:pt modelId="{AF91152C-31A1-A741-87FB-0FFF20250AD3}" type="sibTrans" cxnId="{27880DA8-92A9-F84D-B06B-4E20E46B6DDE}">
      <dgm:prSet/>
      <dgm:spPr/>
      <dgm:t>
        <a:bodyPr/>
        <a:lstStyle/>
        <a:p>
          <a:endParaRPr lang="en-US"/>
        </a:p>
      </dgm:t>
    </dgm:pt>
    <dgm:pt modelId="{A06F0B99-C4A7-0E44-98FE-F6F276BB75C7}">
      <dgm:prSet custT="1"/>
      <dgm:spPr/>
      <dgm:t>
        <a:bodyPr/>
        <a:lstStyle/>
        <a:p>
          <a:r>
            <a:rPr lang="en-GB" sz="2000" dirty="0">
              <a:latin typeface="ArialMT"/>
            </a:rPr>
            <a:t>Stage B</a:t>
          </a:r>
          <a:endParaRPr lang="en-GB" sz="2000" dirty="0"/>
        </a:p>
      </dgm:t>
    </dgm:pt>
    <dgm:pt modelId="{0705C6A8-646A-1147-B9BF-088B3517712F}" type="parTrans" cxnId="{4575812B-8330-E749-A7A3-4F2CE8567B14}">
      <dgm:prSet/>
      <dgm:spPr/>
      <dgm:t>
        <a:bodyPr/>
        <a:lstStyle/>
        <a:p>
          <a:endParaRPr lang="en-US"/>
        </a:p>
      </dgm:t>
    </dgm:pt>
    <dgm:pt modelId="{4BF5F9A3-5063-BC41-ABA4-48C8962FAEF4}" type="sibTrans" cxnId="{4575812B-8330-E749-A7A3-4F2CE8567B14}">
      <dgm:prSet/>
      <dgm:spPr/>
      <dgm:t>
        <a:bodyPr/>
        <a:lstStyle/>
        <a:p>
          <a:endParaRPr lang="en-US"/>
        </a:p>
      </dgm:t>
    </dgm:pt>
    <dgm:pt modelId="{3A4BBCB2-BE5E-E040-9F9E-5AAA6803E247}">
      <dgm:prSet custT="1"/>
      <dgm:spPr/>
      <dgm:t>
        <a:bodyPr/>
        <a:lstStyle/>
        <a:p>
          <a:r>
            <a:rPr lang="en-GB" sz="2000" dirty="0">
              <a:latin typeface="ArialMT"/>
            </a:rPr>
            <a:t>Stage C</a:t>
          </a:r>
          <a:endParaRPr lang="en-GB" sz="2000" dirty="0"/>
        </a:p>
      </dgm:t>
    </dgm:pt>
    <dgm:pt modelId="{C02DFCE3-3C93-4A4F-B86A-8885078E1A4C}" type="parTrans" cxnId="{2A7FB1F1-B03E-D44A-8697-8E372EA16C30}">
      <dgm:prSet/>
      <dgm:spPr/>
      <dgm:t>
        <a:bodyPr/>
        <a:lstStyle/>
        <a:p>
          <a:endParaRPr lang="en-US"/>
        </a:p>
      </dgm:t>
    </dgm:pt>
    <dgm:pt modelId="{54721D0E-9E04-F345-BE05-A8BD0B59BFEB}" type="sibTrans" cxnId="{2A7FB1F1-B03E-D44A-8697-8E372EA16C30}">
      <dgm:prSet/>
      <dgm:spPr/>
      <dgm:t>
        <a:bodyPr/>
        <a:lstStyle/>
        <a:p>
          <a:endParaRPr lang="en-US"/>
        </a:p>
      </dgm:t>
    </dgm:pt>
    <dgm:pt modelId="{246F2A65-8154-E946-9D29-9E0530E1FC57}">
      <dgm:prSet phldrT="[Text]" custT="1"/>
      <dgm:spPr/>
      <dgm:t>
        <a:bodyPr/>
        <a:lstStyle/>
        <a:p>
          <a:pPr marL="0" indent="0">
            <a:buNone/>
          </a:pPr>
          <a:r>
            <a:rPr lang="en-GB" sz="1800" dirty="0">
              <a:latin typeface="ArialMT"/>
            </a:rPr>
            <a:t>If Platelet count &gt; 99 x </a:t>
          </a:r>
          <a:r>
            <a:rPr lang="en-GB" sz="1800" dirty="0">
              <a:latin typeface="Arial" panose="020B0604020202020204" pitchFamily="34" charset="0"/>
              <a:cs typeface="Arial" panose="020B0604020202020204" pitchFamily="34" charset="0"/>
            </a:rPr>
            <a:t>10</a:t>
          </a:r>
          <a:r>
            <a:rPr lang="en-GB" sz="1800" baseline="30000" dirty="0">
              <a:latin typeface="Arial" panose="020B0604020202020204" pitchFamily="34" charset="0"/>
              <a:cs typeface="Arial" panose="020B0604020202020204" pitchFamily="34" charset="0"/>
            </a:rPr>
            <a:t>9</a:t>
          </a:r>
          <a:r>
            <a:rPr lang="en-GB" sz="1800" dirty="0">
              <a:latin typeface="Arial" panose="020B0604020202020204" pitchFamily="34" charset="0"/>
              <a:cs typeface="Arial" panose="020B0604020202020204" pitchFamily="34" charset="0"/>
            </a:rPr>
            <a:t>/L </a:t>
          </a:r>
          <a:r>
            <a:rPr lang="en-GB" sz="1800" dirty="0">
              <a:latin typeface="ArialMT"/>
            </a:rPr>
            <a:t>and Hb &gt;99 and 0, 1 or 2 areas of organ enlargement (number of lymph node groups plus score 1 for hepatomegaly, 1 for splenomegaly) </a:t>
          </a:r>
          <a:endParaRPr lang="en-US" sz="1800" dirty="0"/>
        </a:p>
      </dgm:t>
    </dgm:pt>
    <dgm:pt modelId="{920CEFC6-883A-3C42-A99F-5F04ABA6E294}" type="parTrans" cxnId="{8E21476F-18C4-E546-AFBA-5FA18877FA56}">
      <dgm:prSet/>
      <dgm:spPr/>
      <dgm:t>
        <a:bodyPr/>
        <a:lstStyle/>
        <a:p>
          <a:endParaRPr lang="en-US"/>
        </a:p>
      </dgm:t>
    </dgm:pt>
    <dgm:pt modelId="{F0A6FC6B-59E4-F942-A78D-9DE97D50FCF8}" type="sibTrans" cxnId="{8E21476F-18C4-E546-AFBA-5FA18877FA56}">
      <dgm:prSet/>
      <dgm:spPr/>
      <dgm:t>
        <a:bodyPr/>
        <a:lstStyle/>
        <a:p>
          <a:endParaRPr lang="en-US"/>
        </a:p>
      </dgm:t>
    </dgm:pt>
    <dgm:pt modelId="{EB8F93CA-96A9-7246-AE6C-04D16A4DF027}">
      <dgm:prSet/>
      <dgm:spPr/>
      <dgm:t>
        <a:bodyPr/>
        <a:lstStyle/>
        <a:p>
          <a:pPr marL="0" indent="0">
            <a:buNone/>
          </a:pPr>
          <a:r>
            <a:rPr lang="en-GB" dirty="0">
              <a:latin typeface="ArialMT"/>
            </a:rPr>
            <a:t>If Platelet count&gt; 99 and Hb&gt;99 and 3, 4 or 5 areas of organ enlargement </a:t>
          </a:r>
          <a:endParaRPr lang="en-GB" dirty="0"/>
        </a:p>
      </dgm:t>
    </dgm:pt>
    <dgm:pt modelId="{27FD3EC6-6B09-9742-8A70-64B0E331B261}" type="parTrans" cxnId="{1B0307FC-8008-E94B-A0CB-A7A8616D382F}">
      <dgm:prSet/>
      <dgm:spPr/>
      <dgm:t>
        <a:bodyPr/>
        <a:lstStyle/>
        <a:p>
          <a:endParaRPr lang="en-US"/>
        </a:p>
      </dgm:t>
    </dgm:pt>
    <dgm:pt modelId="{7786A222-F0E2-6F4C-A1F0-D6A6E24D6EA2}" type="sibTrans" cxnId="{1B0307FC-8008-E94B-A0CB-A7A8616D382F}">
      <dgm:prSet/>
      <dgm:spPr/>
      <dgm:t>
        <a:bodyPr/>
        <a:lstStyle/>
        <a:p>
          <a:endParaRPr lang="en-US"/>
        </a:p>
      </dgm:t>
    </dgm:pt>
    <dgm:pt modelId="{58138FF9-6E98-AE43-8799-EE30BB3CBB40}">
      <dgm:prSet/>
      <dgm:spPr/>
      <dgm:t>
        <a:bodyPr/>
        <a:lstStyle/>
        <a:p>
          <a:pPr>
            <a:buNone/>
          </a:pPr>
          <a:r>
            <a:rPr lang="en-GB" dirty="0">
              <a:latin typeface="ArialMT"/>
            </a:rPr>
            <a:t>If Hb&lt;100 or platelet count &lt;100 </a:t>
          </a:r>
          <a:endParaRPr lang="en-GB" dirty="0"/>
        </a:p>
      </dgm:t>
    </dgm:pt>
    <dgm:pt modelId="{62C29BC3-E63D-CC45-A013-D717D1CE1E74}" type="parTrans" cxnId="{11C36894-5C03-354E-BAD3-556F5ADB8FB3}">
      <dgm:prSet/>
      <dgm:spPr/>
      <dgm:t>
        <a:bodyPr/>
        <a:lstStyle/>
        <a:p>
          <a:endParaRPr lang="en-US"/>
        </a:p>
      </dgm:t>
    </dgm:pt>
    <dgm:pt modelId="{A9E871CF-6C41-1644-9009-AB2C59678CC0}" type="sibTrans" cxnId="{11C36894-5C03-354E-BAD3-556F5ADB8FB3}">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B69D4E5C-D5EA-A845-A34F-BA8AEE4E2CF4}" type="pres">
      <dgm:prSet presAssocID="{E3F7C2ED-84D9-9E4C-86A3-50B7963032C3}" presName="linNode" presStyleCnt="0"/>
      <dgm:spPr/>
    </dgm:pt>
    <dgm:pt modelId="{BA3581F1-9EDE-EF45-B0F0-D643BE6BA02E}" type="pres">
      <dgm:prSet presAssocID="{E3F7C2ED-84D9-9E4C-86A3-50B7963032C3}" presName="parentText" presStyleLbl="node1" presStyleIdx="0" presStyleCnt="3" custScaleX="60960">
        <dgm:presLayoutVars>
          <dgm:chMax val="1"/>
          <dgm:bulletEnabled val="1"/>
        </dgm:presLayoutVars>
      </dgm:prSet>
      <dgm:spPr/>
    </dgm:pt>
    <dgm:pt modelId="{D33095F8-C9CB-D147-A197-990A5CEAA5F4}" type="pres">
      <dgm:prSet presAssocID="{E3F7C2ED-84D9-9E4C-86A3-50B7963032C3}" presName="descendantText" presStyleLbl="alignAccFollowNode1" presStyleIdx="0" presStyleCnt="3">
        <dgm:presLayoutVars>
          <dgm:bulletEnabled val="1"/>
        </dgm:presLayoutVars>
      </dgm:prSet>
      <dgm:spPr/>
    </dgm:pt>
    <dgm:pt modelId="{7DA58A8F-6F32-414D-9F71-6A98AA646AD8}" type="pres">
      <dgm:prSet presAssocID="{AF91152C-31A1-A741-87FB-0FFF20250AD3}" presName="sp" presStyleCnt="0"/>
      <dgm:spPr/>
    </dgm:pt>
    <dgm:pt modelId="{F17CB97D-3329-144B-B8C0-7C80524451D9}" type="pres">
      <dgm:prSet presAssocID="{A06F0B99-C4A7-0E44-98FE-F6F276BB75C7}" presName="linNode" presStyleCnt="0"/>
      <dgm:spPr/>
    </dgm:pt>
    <dgm:pt modelId="{310C2B07-9D78-2147-9D8D-0C43E77866C8}" type="pres">
      <dgm:prSet presAssocID="{A06F0B99-C4A7-0E44-98FE-F6F276BB75C7}" presName="parentText" presStyleLbl="node1" presStyleIdx="1" presStyleCnt="3" custScaleX="60960">
        <dgm:presLayoutVars>
          <dgm:chMax val="1"/>
          <dgm:bulletEnabled val="1"/>
        </dgm:presLayoutVars>
      </dgm:prSet>
      <dgm:spPr/>
    </dgm:pt>
    <dgm:pt modelId="{E38112BA-F220-2148-B0EA-23FF156092EF}" type="pres">
      <dgm:prSet presAssocID="{A06F0B99-C4A7-0E44-98FE-F6F276BB75C7}" presName="descendantText" presStyleLbl="alignAccFollowNode1" presStyleIdx="1" presStyleCnt="3">
        <dgm:presLayoutVars>
          <dgm:bulletEnabled val="1"/>
        </dgm:presLayoutVars>
      </dgm:prSet>
      <dgm:spPr/>
    </dgm:pt>
    <dgm:pt modelId="{EB682882-D8F6-6748-9C9B-0D9936341F18}" type="pres">
      <dgm:prSet presAssocID="{4BF5F9A3-5063-BC41-ABA4-48C8962FAEF4}" presName="sp" presStyleCnt="0"/>
      <dgm:spPr/>
    </dgm:pt>
    <dgm:pt modelId="{71A78C1B-9CA7-7B4D-A891-C86FFBE2C7CB}" type="pres">
      <dgm:prSet presAssocID="{3A4BBCB2-BE5E-E040-9F9E-5AAA6803E247}" presName="linNode" presStyleCnt="0"/>
      <dgm:spPr/>
    </dgm:pt>
    <dgm:pt modelId="{3182B431-0C71-3349-BD2D-2C664404D165}" type="pres">
      <dgm:prSet presAssocID="{3A4BBCB2-BE5E-E040-9F9E-5AAA6803E247}" presName="parentText" presStyleLbl="node1" presStyleIdx="2" presStyleCnt="3" custScaleX="60960">
        <dgm:presLayoutVars>
          <dgm:chMax val="1"/>
          <dgm:bulletEnabled val="1"/>
        </dgm:presLayoutVars>
      </dgm:prSet>
      <dgm:spPr/>
    </dgm:pt>
    <dgm:pt modelId="{7DF8E01E-8C52-CA49-AD1D-2FDAEFFB28FD}" type="pres">
      <dgm:prSet presAssocID="{3A4BBCB2-BE5E-E040-9F9E-5AAA6803E247}" presName="descendantText" presStyleLbl="alignAccFollowNode1" presStyleIdx="2" presStyleCnt="3" custLinFactNeighborX="-114" custLinFactNeighborY="4293">
        <dgm:presLayoutVars>
          <dgm:bulletEnabled val="1"/>
        </dgm:presLayoutVars>
      </dgm:prSet>
      <dgm:spPr/>
    </dgm:pt>
  </dgm:ptLst>
  <dgm:cxnLst>
    <dgm:cxn modelId="{EB85F900-E48D-4243-BE65-13C27CCA9845}" type="presOf" srcId="{E3F7C2ED-84D9-9E4C-86A3-50B7963032C3}" destId="{BA3581F1-9EDE-EF45-B0F0-D643BE6BA02E}" srcOrd="0" destOrd="0" presId="urn:microsoft.com/office/officeart/2005/8/layout/vList5"/>
    <dgm:cxn modelId="{D6938428-7BE3-E546-B936-5FBEA1DE8FEE}" type="presOf" srcId="{58138FF9-6E98-AE43-8799-EE30BB3CBB40}" destId="{7DF8E01E-8C52-CA49-AD1D-2FDAEFFB28FD}" srcOrd="0" destOrd="0" presId="urn:microsoft.com/office/officeart/2005/8/layout/vList5"/>
    <dgm:cxn modelId="{4575812B-8330-E749-A7A3-4F2CE8567B14}" srcId="{FA8F9DD3-EFCA-A542-AE27-F8E5E5574012}" destId="{A06F0B99-C4A7-0E44-98FE-F6F276BB75C7}" srcOrd="1" destOrd="0" parTransId="{0705C6A8-646A-1147-B9BF-088B3517712F}" sibTransId="{4BF5F9A3-5063-BC41-ABA4-48C8962FAEF4}"/>
    <dgm:cxn modelId="{8E21476F-18C4-E546-AFBA-5FA18877FA56}" srcId="{E3F7C2ED-84D9-9E4C-86A3-50B7963032C3}" destId="{246F2A65-8154-E946-9D29-9E0530E1FC57}" srcOrd="0" destOrd="0" parTransId="{920CEFC6-883A-3C42-A99F-5F04ABA6E294}" sibTransId="{F0A6FC6B-59E4-F942-A78D-9DE97D50FCF8}"/>
    <dgm:cxn modelId="{A5187371-D158-AF44-8D28-006F98422EE4}" type="presOf" srcId="{EB8F93CA-96A9-7246-AE6C-04D16A4DF027}" destId="{E38112BA-F220-2148-B0EA-23FF156092EF}" srcOrd="0" destOrd="0" presId="urn:microsoft.com/office/officeart/2005/8/layout/vList5"/>
    <dgm:cxn modelId="{11C36894-5C03-354E-BAD3-556F5ADB8FB3}" srcId="{3A4BBCB2-BE5E-E040-9F9E-5AAA6803E247}" destId="{58138FF9-6E98-AE43-8799-EE30BB3CBB40}" srcOrd="0" destOrd="0" parTransId="{62C29BC3-E63D-CC45-A013-D717D1CE1E74}" sibTransId="{A9E871CF-6C41-1644-9009-AB2C59678CC0}"/>
    <dgm:cxn modelId="{B4DE7396-44B3-6741-8F2D-1ED9F71013BB}" type="presOf" srcId="{3A4BBCB2-BE5E-E040-9F9E-5AAA6803E247}" destId="{3182B431-0C71-3349-BD2D-2C664404D165}" srcOrd="0" destOrd="0" presId="urn:microsoft.com/office/officeart/2005/8/layout/vList5"/>
    <dgm:cxn modelId="{27880DA8-92A9-F84D-B06B-4E20E46B6DDE}" srcId="{FA8F9DD3-EFCA-A542-AE27-F8E5E5574012}" destId="{E3F7C2ED-84D9-9E4C-86A3-50B7963032C3}" srcOrd="0" destOrd="0" parTransId="{DCFEE8D2-8A1E-F648-A26E-DA09A91AAC1D}" sibTransId="{AF91152C-31A1-A741-87FB-0FFF20250AD3}"/>
    <dgm:cxn modelId="{222F98C7-766A-2945-B3C8-66F5576AE4A7}" type="presOf" srcId="{A06F0B99-C4A7-0E44-98FE-F6F276BB75C7}" destId="{310C2B07-9D78-2147-9D8D-0C43E77866C8}" srcOrd="0" destOrd="0" presId="urn:microsoft.com/office/officeart/2005/8/layout/vList5"/>
    <dgm:cxn modelId="{2DB7E1CC-5371-6D43-AC17-6BFA555819D1}" type="presOf" srcId="{FA8F9DD3-EFCA-A542-AE27-F8E5E5574012}" destId="{024E0F3A-C304-0444-98CE-9B706F327C51}" srcOrd="0" destOrd="0" presId="urn:microsoft.com/office/officeart/2005/8/layout/vList5"/>
    <dgm:cxn modelId="{6401CED7-30C9-4947-B604-54D9EDD79EAD}" type="presOf" srcId="{246F2A65-8154-E946-9D29-9E0530E1FC57}" destId="{D33095F8-C9CB-D147-A197-990A5CEAA5F4}" srcOrd="0" destOrd="0" presId="urn:microsoft.com/office/officeart/2005/8/layout/vList5"/>
    <dgm:cxn modelId="{2A7FB1F1-B03E-D44A-8697-8E372EA16C30}" srcId="{FA8F9DD3-EFCA-A542-AE27-F8E5E5574012}" destId="{3A4BBCB2-BE5E-E040-9F9E-5AAA6803E247}" srcOrd="2" destOrd="0" parTransId="{C02DFCE3-3C93-4A4F-B86A-8885078E1A4C}" sibTransId="{54721D0E-9E04-F345-BE05-A8BD0B59BFEB}"/>
    <dgm:cxn modelId="{1B0307FC-8008-E94B-A0CB-A7A8616D382F}" srcId="{A06F0B99-C4A7-0E44-98FE-F6F276BB75C7}" destId="{EB8F93CA-96A9-7246-AE6C-04D16A4DF027}" srcOrd="0" destOrd="0" parTransId="{27FD3EC6-6B09-9742-8A70-64B0E331B261}" sibTransId="{7786A222-F0E2-6F4C-A1F0-D6A6E24D6EA2}"/>
    <dgm:cxn modelId="{B600048A-817F-C34A-8FCE-AB287087EE80}" type="presParOf" srcId="{024E0F3A-C304-0444-98CE-9B706F327C51}" destId="{B69D4E5C-D5EA-A845-A34F-BA8AEE4E2CF4}" srcOrd="0" destOrd="0" presId="urn:microsoft.com/office/officeart/2005/8/layout/vList5"/>
    <dgm:cxn modelId="{ACA7AA22-FABD-014A-9BCC-7AB770351EF9}" type="presParOf" srcId="{B69D4E5C-D5EA-A845-A34F-BA8AEE4E2CF4}" destId="{BA3581F1-9EDE-EF45-B0F0-D643BE6BA02E}" srcOrd="0" destOrd="0" presId="urn:microsoft.com/office/officeart/2005/8/layout/vList5"/>
    <dgm:cxn modelId="{6367D8DD-C73B-3948-8F39-EDF85E79325F}" type="presParOf" srcId="{B69D4E5C-D5EA-A845-A34F-BA8AEE4E2CF4}" destId="{D33095F8-C9CB-D147-A197-990A5CEAA5F4}" srcOrd="1" destOrd="0" presId="urn:microsoft.com/office/officeart/2005/8/layout/vList5"/>
    <dgm:cxn modelId="{9ACA78D0-92C0-7047-BA05-7EA42EF40F17}" type="presParOf" srcId="{024E0F3A-C304-0444-98CE-9B706F327C51}" destId="{7DA58A8F-6F32-414D-9F71-6A98AA646AD8}" srcOrd="1" destOrd="0" presId="urn:microsoft.com/office/officeart/2005/8/layout/vList5"/>
    <dgm:cxn modelId="{8B0E3D4A-EACE-334F-B8AE-BCFC33A274D0}" type="presParOf" srcId="{024E0F3A-C304-0444-98CE-9B706F327C51}" destId="{F17CB97D-3329-144B-B8C0-7C80524451D9}" srcOrd="2" destOrd="0" presId="urn:microsoft.com/office/officeart/2005/8/layout/vList5"/>
    <dgm:cxn modelId="{F7DC2D8C-90FE-1444-A37E-BB928648F752}" type="presParOf" srcId="{F17CB97D-3329-144B-B8C0-7C80524451D9}" destId="{310C2B07-9D78-2147-9D8D-0C43E77866C8}" srcOrd="0" destOrd="0" presId="urn:microsoft.com/office/officeart/2005/8/layout/vList5"/>
    <dgm:cxn modelId="{BC1B4CCA-A44C-0D4C-BFF5-285753958287}" type="presParOf" srcId="{F17CB97D-3329-144B-B8C0-7C80524451D9}" destId="{E38112BA-F220-2148-B0EA-23FF156092EF}" srcOrd="1" destOrd="0" presId="urn:microsoft.com/office/officeart/2005/8/layout/vList5"/>
    <dgm:cxn modelId="{80460533-CBF1-6C45-AE5F-CA3F9FA7E534}" type="presParOf" srcId="{024E0F3A-C304-0444-98CE-9B706F327C51}" destId="{EB682882-D8F6-6748-9C9B-0D9936341F18}" srcOrd="3" destOrd="0" presId="urn:microsoft.com/office/officeart/2005/8/layout/vList5"/>
    <dgm:cxn modelId="{7FCA1BC1-5DF8-404C-B247-D436DBA38BB8}" type="presParOf" srcId="{024E0F3A-C304-0444-98CE-9B706F327C51}" destId="{71A78C1B-9CA7-7B4D-A891-C86FFBE2C7CB}" srcOrd="4" destOrd="0" presId="urn:microsoft.com/office/officeart/2005/8/layout/vList5"/>
    <dgm:cxn modelId="{C9974699-0C8B-3B46-9356-284D91A0216B}" type="presParOf" srcId="{71A78C1B-9CA7-7B4D-A891-C86FFBE2C7CB}" destId="{3182B431-0C71-3349-BD2D-2C664404D165}" srcOrd="0" destOrd="0" presId="urn:microsoft.com/office/officeart/2005/8/layout/vList5"/>
    <dgm:cxn modelId="{407CFA14-4527-404A-A1B8-44BAA5F5F9A0}" type="presParOf" srcId="{71A78C1B-9CA7-7B4D-A891-C86FFBE2C7CB}" destId="{7DF8E01E-8C52-CA49-AD1D-2FDAEFFB28FD}"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775336" y="-4156985"/>
          <a:ext cx="546296"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One region of lymph nodes, or spleen or thymus or Waldeyer's ring enlarged</a:t>
          </a:r>
        </a:p>
      </dsp:txBody>
      <dsp:txXfrm rot="-5400000">
        <a:off x="1581767" y="63252"/>
        <a:ext cx="8906766" cy="492960"/>
      </dsp:txXfrm>
    </dsp:sp>
    <dsp:sp modelId="{767E8F05-6A97-A74A-BE00-423A61ACD66C}">
      <dsp:nvSpPr>
        <dsp:cNvPr id="0" name=""/>
        <dsp:cNvSpPr/>
      </dsp:nvSpPr>
      <dsp:spPr>
        <a:xfrm>
          <a:off x="398" y="1282"/>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I</a:t>
          </a:r>
        </a:p>
      </dsp:txBody>
      <dsp:txXfrm>
        <a:off x="30512" y="31396"/>
        <a:ext cx="1521140" cy="556670"/>
      </dsp:txXfrm>
    </dsp:sp>
    <dsp:sp modelId="{06070C0C-72E7-3242-BA5A-4938A3A4E858}">
      <dsp:nvSpPr>
        <dsp:cNvPr id="0" name=""/>
        <dsp:cNvSpPr/>
      </dsp:nvSpPr>
      <dsp:spPr>
        <a:xfrm rot="5400000">
          <a:off x="5775336" y="-3520552"/>
          <a:ext cx="546296"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Two regions of lymph nodes enlarged on the same side of diaphragm </a:t>
          </a:r>
        </a:p>
      </dsp:txBody>
      <dsp:txXfrm rot="-5400000">
        <a:off x="1581767" y="699685"/>
        <a:ext cx="8906766" cy="492960"/>
      </dsp:txXfrm>
    </dsp:sp>
    <dsp:sp modelId="{3ADD2B2C-493A-2C4D-B45C-08F116054BFC}">
      <dsp:nvSpPr>
        <dsp:cNvPr id="0" name=""/>
        <dsp:cNvSpPr/>
      </dsp:nvSpPr>
      <dsp:spPr>
        <a:xfrm>
          <a:off x="398" y="649026"/>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b="0" i="0" u="none" kern="1200" dirty="0"/>
            <a:t>II </a:t>
          </a:r>
          <a:endParaRPr lang="en-GB" sz="3100" kern="1200" dirty="0"/>
        </a:p>
      </dsp:txBody>
      <dsp:txXfrm>
        <a:off x="30512" y="679140"/>
        <a:ext cx="1521140" cy="556670"/>
      </dsp:txXfrm>
    </dsp:sp>
    <dsp:sp modelId="{9940C49E-F59C-9F4A-BEF1-F302CE5C03B2}">
      <dsp:nvSpPr>
        <dsp:cNvPr id="0" name=""/>
        <dsp:cNvSpPr/>
      </dsp:nvSpPr>
      <dsp:spPr>
        <a:xfrm rot="5400000">
          <a:off x="5768022" y="-2868191"/>
          <a:ext cx="546296" cy="8946822"/>
        </a:xfrm>
        <a:prstGeom prst="round2SameRect">
          <a:avLst/>
        </a:prstGeom>
        <a:solidFill>
          <a:srgbClr val="1C6C6E">
            <a:alpha val="90000"/>
            <a:tint val="40000"/>
            <a:hueOff val="0"/>
            <a:satOff val="0"/>
            <a:lumOff val="0"/>
            <a:alphaOff val="0"/>
          </a:srgbClr>
        </a:solidFill>
        <a:ln w="12700" cap="flat" cmpd="sng" algn="ctr">
          <a:solidFill>
            <a:srgbClr val="1C6C6E">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Lymph nodes enlarged on both sides of diaphragm </a:t>
          </a:r>
        </a:p>
      </dsp:txBody>
      <dsp:txXfrm rot="-5400000">
        <a:off x="1567759" y="1358740"/>
        <a:ext cx="8920154" cy="492960"/>
      </dsp:txXfrm>
    </dsp:sp>
    <dsp:sp modelId="{73BC9908-19C3-DF48-AC37-158169871275}">
      <dsp:nvSpPr>
        <dsp:cNvPr id="0" name=""/>
        <dsp:cNvSpPr/>
      </dsp:nvSpPr>
      <dsp:spPr>
        <a:xfrm>
          <a:off x="398" y="1296770"/>
          <a:ext cx="1567360"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b="0" i="0" u="none" kern="1200" dirty="0"/>
            <a:t>III</a:t>
          </a:r>
        </a:p>
      </dsp:txBody>
      <dsp:txXfrm>
        <a:off x="30512" y="1326884"/>
        <a:ext cx="1507132" cy="556670"/>
      </dsp:txXfrm>
    </dsp:sp>
    <dsp:sp modelId="{DDB2F146-0836-1844-8E99-C48554ABE5A1}">
      <dsp:nvSpPr>
        <dsp:cNvPr id="0" name=""/>
        <dsp:cNvSpPr/>
      </dsp:nvSpPr>
      <dsp:spPr>
        <a:xfrm rot="5400000">
          <a:off x="5775336" y="-2213753"/>
          <a:ext cx="546296" cy="8933434"/>
        </a:xfrm>
        <a:prstGeom prst="round2SameRect">
          <a:avLst/>
        </a:prstGeom>
        <a:solidFill>
          <a:srgbClr val="1C6C6E">
            <a:alpha val="90000"/>
            <a:tint val="40000"/>
            <a:hueOff val="0"/>
            <a:satOff val="0"/>
            <a:lumOff val="0"/>
            <a:alphaOff val="0"/>
          </a:srgbClr>
        </a:solidFill>
        <a:ln w="12700" cap="flat" cmpd="sng" algn="ctr">
          <a:solidFill>
            <a:srgbClr val="1C6C6E">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Disease outside lymph nodes e.g. liver, bone marrow </a:t>
          </a:r>
        </a:p>
      </dsp:txBody>
      <dsp:txXfrm rot="-5400000">
        <a:off x="1581767" y="2006484"/>
        <a:ext cx="8906766" cy="492960"/>
      </dsp:txXfrm>
    </dsp:sp>
    <dsp:sp modelId="{45562C02-6221-B546-A0A5-44E14D36110F}">
      <dsp:nvSpPr>
        <dsp:cNvPr id="0" name=""/>
        <dsp:cNvSpPr/>
      </dsp:nvSpPr>
      <dsp:spPr>
        <a:xfrm>
          <a:off x="398" y="1944514"/>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kern="1200" dirty="0"/>
            <a:t>IV</a:t>
          </a:r>
        </a:p>
      </dsp:txBody>
      <dsp:txXfrm>
        <a:off x="30512" y="1974628"/>
        <a:ext cx="1521140" cy="5566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494985" y="-3841653"/>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No Symptoms</a:t>
          </a:r>
        </a:p>
      </dsp:txBody>
      <dsp:txXfrm rot="-5400000">
        <a:off x="1581767" y="125604"/>
        <a:ext cx="8879395" cy="998919"/>
      </dsp:txXfrm>
    </dsp:sp>
    <dsp:sp modelId="{767E8F05-6A97-A74A-BE00-423A61ACD66C}">
      <dsp:nvSpPr>
        <dsp:cNvPr id="0" name=""/>
        <dsp:cNvSpPr/>
      </dsp:nvSpPr>
      <dsp:spPr>
        <a:xfrm>
          <a:off x="398" y="31"/>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US" sz="6300" kern="1200" dirty="0"/>
            <a:t>A</a:t>
          </a:r>
        </a:p>
      </dsp:txBody>
      <dsp:txXfrm>
        <a:off x="61421" y="61054"/>
        <a:ext cx="1459322" cy="1128019"/>
      </dsp:txXfrm>
    </dsp:sp>
    <dsp:sp modelId="{06070C0C-72E7-3242-BA5A-4938A3A4E858}">
      <dsp:nvSpPr>
        <dsp:cNvPr id="0" name=""/>
        <dsp:cNvSpPr/>
      </dsp:nvSpPr>
      <dsp:spPr>
        <a:xfrm rot="5400000">
          <a:off x="5494985" y="-2552006"/>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Presence of any of the following: unexplained persistent or recurrent fever </a:t>
          </a:r>
        </a:p>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(greater than 38°C / 101.5°F), drenching night sweats, unexplained weight loss of </a:t>
          </a:r>
        </a:p>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10% or more within the last 6 months)</a:t>
          </a:r>
        </a:p>
      </dsp:txBody>
      <dsp:txXfrm rot="-5400000">
        <a:off x="1581767" y="1415251"/>
        <a:ext cx="8879395" cy="998919"/>
      </dsp:txXfrm>
    </dsp:sp>
    <dsp:sp modelId="{3ADD2B2C-493A-2C4D-B45C-08F116054BFC}">
      <dsp:nvSpPr>
        <dsp:cNvPr id="0" name=""/>
        <dsp:cNvSpPr/>
      </dsp:nvSpPr>
      <dsp:spPr>
        <a:xfrm>
          <a:off x="398" y="1312599"/>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GB" sz="6300" b="0" i="0" u="none" kern="1200" dirty="0"/>
            <a:t>B </a:t>
          </a:r>
          <a:endParaRPr lang="en-GB" sz="6300" kern="1200" dirty="0"/>
        </a:p>
      </dsp:txBody>
      <dsp:txXfrm>
        <a:off x="61421" y="1373622"/>
        <a:ext cx="1459322" cy="11280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494985" y="-3841653"/>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Extranodal involvement</a:t>
          </a:r>
        </a:p>
      </dsp:txBody>
      <dsp:txXfrm rot="-5400000">
        <a:off x="1581767" y="125604"/>
        <a:ext cx="8879395" cy="998919"/>
      </dsp:txXfrm>
    </dsp:sp>
    <dsp:sp modelId="{767E8F05-6A97-A74A-BE00-423A61ACD66C}">
      <dsp:nvSpPr>
        <dsp:cNvPr id="0" name=""/>
        <dsp:cNvSpPr/>
      </dsp:nvSpPr>
      <dsp:spPr>
        <a:xfrm>
          <a:off x="398" y="31"/>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US" sz="6300" kern="1200" dirty="0"/>
            <a:t>E</a:t>
          </a:r>
        </a:p>
      </dsp:txBody>
      <dsp:txXfrm>
        <a:off x="61421" y="61054"/>
        <a:ext cx="1459322" cy="1128019"/>
      </dsp:txXfrm>
    </dsp:sp>
    <dsp:sp modelId="{06070C0C-72E7-3242-BA5A-4938A3A4E858}">
      <dsp:nvSpPr>
        <dsp:cNvPr id="0" name=""/>
        <dsp:cNvSpPr/>
      </dsp:nvSpPr>
      <dsp:spPr>
        <a:xfrm rot="5400000">
          <a:off x="5494985" y="-2552006"/>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Extranodal involvement</a:t>
          </a:r>
        </a:p>
      </dsp:txBody>
      <dsp:txXfrm rot="-5400000">
        <a:off x="1581767" y="1415251"/>
        <a:ext cx="8879395" cy="998919"/>
      </dsp:txXfrm>
    </dsp:sp>
    <dsp:sp modelId="{3ADD2B2C-493A-2C4D-B45C-08F116054BFC}">
      <dsp:nvSpPr>
        <dsp:cNvPr id="0" name=""/>
        <dsp:cNvSpPr/>
      </dsp:nvSpPr>
      <dsp:spPr>
        <a:xfrm>
          <a:off x="398" y="1312599"/>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GB" sz="6300" b="0" i="0" u="none" kern="1200" dirty="0"/>
            <a:t>0 </a:t>
          </a:r>
          <a:endParaRPr lang="en-GB" sz="6300" kern="1200" dirty="0"/>
        </a:p>
      </dsp:txBody>
      <dsp:txXfrm>
        <a:off x="61421" y="1373622"/>
        <a:ext cx="1459322" cy="11280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494985" y="-3841653"/>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  Yes, “bulky” disease present</a:t>
          </a:r>
        </a:p>
      </dsp:txBody>
      <dsp:txXfrm rot="-5400000">
        <a:off x="1581767" y="125604"/>
        <a:ext cx="8879395" cy="998919"/>
      </dsp:txXfrm>
    </dsp:sp>
    <dsp:sp modelId="{767E8F05-6A97-A74A-BE00-423A61ACD66C}">
      <dsp:nvSpPr>
        <dsp:cNvPr id="0" name=""/>
        <dsp:cNvSpPr/>
      </dsp:nvSpPr>
      <dsp:spPr>
        <a:xfrm>
          <a:off x="398" y="31"/>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US" sz="6300" kern="1200" dirty="0"/>
            <a:t>X</a:t>
          </a:r>
        </a:p>
      </dsp:txBody>
      <dsp:txXfrm>
        <a:off x="61421" y="61054"/>
        <a:ext cx="1459322" cy="1128019"/>
      </dsp:txXfrm>
    </dsp:sp>
    <dsp:sp modelId="{06070C0C-72E7-3242-BA5A-4938A3A4E858}">
      <dsp:nvSpPr>
        <dsp:cNvPr id="0" name=""/>
        <dsp:cNvSpPr/>
      </dsp:nvSpPr>
      <dsp:spPr>
        <a:xfrm rot="5400000">
          <a:off x="5494985" y="-2552006"/>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“bulky” disease present</a:t>
          </a:r>
        </a:p>
      </dsp:txBody>
      <dsp:txXfrm rot="-5400000">
        <a:off x="1581767" y="1415251"/>
        <a:ext cx="8879395" cy="998919"/>
      </dsp:txXfrm>
    </dsp:sp>
    <dsp:sp modelId="{3ADD2B2C-493A-2C4D-B45C-08F116054BFC}">
      <dsp:nvSpPr>
        <dsp:cNvPr id="0" name=""/>
        <dsp:cNvSpPr/>
      </dsp:nvSpPr>
      <dsp:spPr>
        <a:xfrm>
          <a:off x="398" y="1312599"/>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GB" sz="6300" b="0" i="0" u="none" kern="1200" dirty="0"/>
            <a:t>0 </a:t>
          </a:r>
          <a:endParaRPr lang="en-GB" sz="6300" kern="1200" dirty="0"/>
        </a:p>
      </dsp:txBody>
      <dsp:txXfrm>
        <a:off x="61421" y="1373622"/>
        <a:ext cx="1459322" cy="11280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494985" y="-3841653"/>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Spleen involvement or splenomegaly</a:t>
          </a:r>
        </a:p>
      </dsp:txBody>
      <dsp:txXfrm rot="-5400000">
        <a:off x="1581767" y="125604"/>
        <a:ext cx="8879395" cy="998919"/>
      </dsp:txXfrm>
    </dsp:sp>
    <dsp:sp modelId="{767E8F05-6A97-A74A-BE00-423A61ACD66C}">
      <dsp:nvSpPr>
        <dsp:cNvPr id="0" name=""/>
        <dsp:cNvSpPr/>
      </dsp:nvSpPr>
      <dsp:spPr>
        <a:xfrm>
          <a:off x="398" y="31"/>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US" sz="6300" kern="1200" dirty="0"/>
            <a:t>S</a:t>
          </a:r>
        </a:p>
      </dsp:txBody>
      <dsp:txXfrm>
        <a:off x="61421" y="61054"/>
        <a:ext cx="1459322" cy="1128019"/>
      </dsp:txXfrm>
    </dsp:sp>
    <dsp:sp modelId="{06070C0C-72E7-3242-BA5A-4938A3A4E858}">
      <dsp:nvSpPr>
        <dsp:cNvPr id="0" name=""/>
        <dsp:cNvSpPr/>
      </dsp:nvSpPr>
      <dsp:spPr>
        <a:xfrm rot="5400000">
          <a:off x="5494985" y="-2552006"/>
          <a:ext cx="1106997"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No Spleen involvement or splenomegaly</a:t>
          </a:r>
        </a:p>
      </dsp:txBody>
      <dsp:txXfrm rot="-5400000">
        <a:off x="1581767" y="1415251"/>
        <a:ext cx="8879395" cy="998919"/>
      </dsp:txXfrm>
    </dsp:sp>
    <dsp:sp modelId="{3ADD2B2C-493A-2C4D-B45C-08F116054BFC}">
      <dsp:nvSpPr>
        <dsp:cNvPr id="0" name=""/>
        <dsp:cNvSpPr/>
      </dsp:nvSpPr>
      <dsp:spPr>
        <a:xfrm>
          <a:off x="398" y="1312599"/>
          <a:ext cx="1581368" cy="12500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marL="0" lvl="0" indent="0" algn="ctr" defTabSz="2800350">
            <a:lnSpc>
              <a:spcPct val="90000"/>
            </a:lnSpc>
            <a:spcBef>
              <a:spcPct val="0"/>
            </a:spcBef>
            <a:spcAft>
              <a:spcPct val="35000"/>
            </a:spcAft>
            <a:buNone/>
          </a:pPr>
          <a:r>
            <a:rPr lang="en-GB" sz="6300" b="0" i="0" u="none" kern="1200" dirty="0"/>
            <a:t>0 </a:t>
          </a:r>
          <a:endParaRPr lang="en-GB" sz="6300" kern="1200" dirty="0"/>
        </a:p>
      </dsp:txBody>
      <dsp:txXfrm>
        <a:off x="61421" y="1373622"/>
        <a:ext cx="1459322" cy="11280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095F8-C9CB-D147-A197-990A5CEAA5F4}">
      <dsp:nvSpPr>
        <dsp:cNvPr id="0" name=""/>
        <dsp:cNvSpPr/>
      </dsp:nvSpPr>
      <dsp:spPr>
        <a:xfrm rot="5400000">
          <a:off x="5804252" y="-2805479"/>
          <a:ext cx="660476" cy="64390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t>Beta-2 microglobulin ≤3.5 g/dL and albumin ≥3.5 g/dL. Standard risk CA by iFISH. Normal LDH </a:t>
          </a:r>
          <a:endParaRPr lang="en-US" sz="1600" kern="1200" dirty="0">
            <a:latin typeface="+mn-lt"/>
          </a:endParaRPr>
        </a:p>
      </dsp:txBody>
      <dsp:txXfrm rot="-5400000">
        <a:off x="2914962" y="116053"/>
        <a:ext cx="6406815" cy="595992"/>
      </dsp:txXfrm>
    </dsp:sp>
    <dsp:sp modelId="{BA3581F1-9EDE-EF45-B0F0-D643BE6BA02E}">
      <dsp:nvSpPr>
        <dsp:cNvPr id="0" name=""/>
        <dsp:cNvSpPr/>
      </dsp:nvSpPr>
      <dsp:spPr>
        <a:xfrm>
          <a:off x="707008" y="1250"/>
          <a:ext cx="220795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1</a:t>
          </a:r>
          <a:endParaRPr lang="en-US" sz="2000" kern="1200" dirty="0">
            <a:latin typeface="+mn-lt"/>
          </a:endParaRPr>
        </a:p>
      </dsp:txBody>
      <dsp:txXfrm>
        <a:off x="747310" y="41552"/>
        <a:ext cx="2127348" cy="744992"/>
      </dsp:txXfrm>
    </dsp:sp>
    <dsp:sp modelId="{E38112BA-F220-2148-B0EA-23FF156092EF}">
      <dsp:nvSpPr>
        <dsp:cNvPr id="0" name=""/>
        <dsp:cNvSpPr/>
      </dsp:nvSpPr>
      <dsp:spPr>
        <a:xfrm rot="5400000">
          <a:off x="5804252" y="-1938603"/>
          <a:ext cx="660476" cy="64390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latin typeface="+mn-lt"/>
            </a:rPr>
            <a:t>Does not meet the criteria for Stage 1 or Stage 3.</a:t>
          </a:r>
        </a:p>
      </dsp:txBody>
      <dsp:txXfrm rot="-5400000">
        <a:off x="2914962" y="982929"/>
        <a:ext cx="6406815" cy="595992"/>
      </dsp:txXfrm>
    </dsp:sp>
    <dsp:sp modelId="{310C2B07-9D78-2147-9D8D-0C43E77866C8}">
      <dsp:nvSpPr>
        <dsp:cNvPr id="0" name=""/>
        <dsp:cNvSpPr/>
      </dsp:nvSpPr>
      <dsp:spPr>
        <a:xfrm>
          <a:off x="707008" y="868126"/>
          <a:ext cx="220795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2</a:t>
          </a:r>
        </a:p>
      </dsp:txBody>
      <dsp:txXfrm>
        <a:off x="747310" y="908428"/>
        <a:ext cx="2127348" cy="744992"/>
      </dsp:txXfrm>
    </dsp:sp>
    <dsp:sp modelId="{7DF8E01E-8C52-CA49-AD1D-2FDAEFFB28FD}">
      <dsp:nvSpPr>
        <dsp:cNvPr id="0" name=""/>
        <dsp:cNvSpPr/>
      </dsp:nvSpPr>
      <dsp:spPr>
        <a:xfrm rot="5400000">
          <a:off x="5905522" y="-1063656"/>
          <a:ext cx="660476" cy="64390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533400">
            <a:lnSpc>
              <a:spcPct val="90000"/>
            </a:lnSpc>
            <a:spcBef>
              <a:spcPct val="0"/>
            </a:spcBef>
            <a:spcAft>
              <a:spcPct val="15000"/>
            </a:spcAft>
            <a:buNone/>
          </a:pPr>
          <a:r>
            <a:rPr lang="en-GB" sz="1600" kern="1200" dirty="0"/>
            <a:t>Beta-2 microglobulin of ≥5.5 g/dL, </a:t>
          </a:r>
          <a:r>
            <a:rPr lang="en-GB" sz="1600" b="1" i="1" kern="1200" dirty="0"/>
            <a:t>and either</a:t>
          </a:r>
          <a:r>
            <a:rPr lang="en-GB" sz="1600" kern="1200" dirty="0"/>
            <a:t>  </a:t>
          </a:r>
          <a:r>
            <a:rPr lang="en-GB" sz="1600" kern="1200" dirty="0">
              <a:solidFill>
                <a:prstClr val="black">
                  <a:hueOff val="0"/>
                  <a:satOff val="0"/>
                  <a:lumOff val="0"/>
                  <a:alphaOff val="0"/>
                </a:prstClr>
              </a:solidFill>
              <a:latin typeface="Arial" panose="020B0604020202020204"/>
              <a:ea typeface="+mn-ea"/>
              <a:cs typeface="+mn-cs"/>
            </a:rPr>
            <a:t>High </a:t>
          </a:r>
          <a:r>
            <a:rPr lang="en-GB" sz="1600" kern="1200" dirty="0"/>
            <a:t>risk CA by iFISH</a:t>
          </a:r>
          <a:r>
            <a:rPr lang="en-GB" sz="1600" kern="1200" dirty="0">
              <a:solidFill>
                <a:prstClr val="black">
                  <a:hueOff val="0"/>
                  <a:satOff val="0"/>
                  <a:lumOff val="0"/>
                  <a:alphaOff val="0"/>
                </a:prstClr>
              </a:solidFill>
              <a:latin typeface="Arial" panose="020B0604020202020204"/>
              <a:ea typeface="+mn-ea"/>
              <a:cs typeface="+mn-cs"/>
            </a:rPr>
            <a:t>  </a:t>
          </a:r>
          <a:r>
            <a:rPr lang="en-GB" sz="1600" b="1" i="1" kern="1200" dirty="0">
              <a:solidFill>
                <a:prstClr val="black">
                  <a:hueOff val="0"/>
                  <a:satOff val="0"/>
                  <a:lumOff val="0"/>
                  <a:alphaOff val="0"/>
                </a:prstClr>
              </a:solidFill>
              <a:latin typeface="Arial" panose="020B0604020202020204"/>
              <a:ea typeface="+mn-ea"/>
              <a:cs typeface="+mn-cs"/>
            </a:rPr>
            <a:t>or</a:t>
          </a:r>
          <a:r>
            <a:rPr lang="en-GB" sz="1600" kern="1200" dirty="0">
              <a:solidFill>
                <a:prstClr val="black">
                  <a:hueOff val="0"/>
                  <a:satOff val="0"/>
                  <a:lumOff val="0"/>
                  <a:alphaOff val="0"/>
                </a:prstClr>
              </a:solidFill>
              <a:latin typeface="Arial" panose="020B0604020202020204"/>
              <a:ea typeface="+mn-ea"/>
              <a:cs typeface="+mn-cs"/>
            </a:rPr>
            <a:t> high LDH</a:t>
          </a:r>
          <a:endParaRPr lang="en-GB" sz="1600" kern="1200" dirty="0">
            <a:latin typeface="+mn-lt"/>
          </a:endParaRPr>
        </a:p>
      </dsp:txBody>
      <dsp:txXfrm rot="-5400000">
        <a:off x="3016232" y="1857876"/>
        <a:ext cx="6406815" cy="595992"/>
      </dsp:txXfrm>
    </dsp:sp>
    <dsp:sp modelId="{3182B431-0C71-3349-BD2D-2C664404D165}">
      <dsp:nvSpPr>
        <dsp:cNvPr id="0" name=""/>
        <dsp:cNvSpPr/>
      </dsp:nvSpPr>
      <dsp:spPr>
        <a:xfrm>
          <a:off x="707008" y="1735002"/>
          <a:ext cx="220795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3</a:t>
          </a:r>
        </a:p>
      </dsp:txBody>
      <dsp:txXfrm>
        <a:off x="747310" y="1775304"/>
        <a:ext cx="2127348" cy="7449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095F8-C9CB-D147-A197-990A5CEAA5F4}">
      <dsp:nvSpPr>
        <dsp:cNvPr id="0" name=""/>
        <dsp:cNvSpPr/>
      </dsp:nvSpPr>
      <dsp:spPr>
        <a:xfrm rot="5400000">
          <a:off x="6857444" y="-3353795"/>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0" lvl="1" indent="0" algn="l" defTabSz="800100">
            <a:lnSpc>
              <a:spcPct val="90000"/>
            </a:lnSpc>
            <a:spcBef>
              <a:spcPct val="0"/>
            </a:spcBef>
            <a:spcAft>
              <a:spcPct val="15000"/>
            </a:spcAft>
            <a:buNone/>
          </a:pPr>
          <a:r>
            <a:rPr lang="en-GB" sz="1800" kern="1200" dirty="0">
              <a:latin typeface="ArialMT"/>
            </a:rPr>
            <a:t>If Platelet count &gt; 99 x </a:t>
          </a:r>
          <a:r>
            <a:rPr lang="en-GB" sz="1800" kern="1200" dirty="0">
              <a:latin typeface="Arial" panose="020B0604020202020204" pitchFamily="34" charset="0"/>
              <a:cs typeface="Arial" panose="020B0604020202020204" pitchFamily="34" charset="0"/>
            </a:rPr>
            <a:t>10</a:t>
          </a:r>
          <a:r>
            <a:rPr lang="en-GB" sz="1800" kern="1200" baseline="30000" dirty="0">
              <a:latin typeface="Arial" panose="020B0604020202020204" pitchFamily="34" charset="0"/>
              <a:cs typeface="Arial" panose="020B0604020202020204" pitchFamily="34" charset="0"/>
            </a:rPr>
            <a:t>9</a:t>
          </a:r>
          <a:r>
            <a:rPr lang="en-GB" sz="1800" kern="1200" dirty="0">
              <a:latin typeface="Arial" panose="020B0604020202020204" pitchFamily="34" charset="0"/>
              <a:cs typeface="Arial" panose="020B0604020202020204" pitchFamily="34" charset="0"/>
            </a:rPr>
            <a:t>/L </a:t>
          </a:r>
          <a:r>
            <a:rPr lang="en-GB" sz="1800" kern="1200" dirty="0">
              <a:latin typeface="ArialMT"/>
            </a:rPr>
            <a:t>and Hb &gt;99 and 0, 1 or 2 areas of organ enlargement (number of lymph node groups plus score 1 for hepatomegaly, 1 for splenomegaly) </a:t>
          </a:r>
          <a:endParaRPr lang="en-US" sz="1800" kern="1200" dirty="0"/>
        </a:p>
      </dsp:txBody>
      <dsp:txXfrm rot="-5400000">
        <a:off x="3418298" y="118186"/>
        <a:ext cx="7518077" cy="606948"/>
      </dsp:txXfrm>
    </dsp:sp>
    <dsp:sp modelId="{BA3581F1-9EDE-EF45-B0F0-D643BE6BA02E}">
      <dsp:nvSpPr>
        <dsp:cNvPr id="0" name=""/>
        <dsp:cNvSpPr/>
      </dsp:nvSpPr>
      <dsp:spPr>
        <a:xfrm>
          <a:off x="829090" y="1273"/>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A</a:t>
          </a:r>
          <a:endParaRPr lang="en-US" sz="2000" kern="1200" dirty="0"/>
        </a:p>
      </dsp:txBody>
      <dsp:txXfrm>
        <a:off x="870133" y="42316"/>
        <a:ext cx="2507121" cy="758686"/>
      </dsp:txXfrm>
    </dsp:sp>
    <dsp:sp modelId="{E38112BA-F220-2148-B0EA-23FF156092EF}">
      <dsp:nvSpPr>
        <dsp:cNvPr id="0" name=""/>
        <dsp:cNvSpPr/>
      </dsp:nvSpPr>
      <dsp:spPr>
        <a:xfrm rot="5400000">
          <a:off x="6857444" y="-2470984"/>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0" lvl="1" indent="0" algn="l" defTabSz="844550">
            <a:lnSpc>
              <a:spcPct val="90000"/>
            </a:lnSpc>
            <a:spcBef>
              <a:spcPct val="0"/>
            </a:spcBef>
            <a:spcAft>
              <a:spcPct val="15000"/>
            </a:spcAft>
            <a:buNone/>
          </a:pPr>
          <a:r>
            <a:rPr lang="en-GB" sz="1900" kern="1200" dirty="0">
              <a:latin typeface="ArialMT"/>
            </a:rPr>
            <a:t>If Platelet count&gt; 99 and Hb&gt;99 and 3, 4 or 5 areas of organ enlargement </a:t>
          </a:r>
          <a:endParaRPr lang="en-GB" sz="1900" kern="1200" dirty="0"/>
        </a:p>
      </dsp:txBody>
      <dsp:txXfrm rot="-5400000">
        <a:off x="3418298" y="1000997"/>
        <a:ext cx="7518077" cy="606948"/>
      </dsp:txXfrm>
    </dsp:sp>
    <dsp:sp modelId="{310C2B07-9D78-2147-9D8D-0C43E77866C8}">
      <dsp:nvSpPr>
        <dsp:cNvPr id="0" name=""/>
        <dsp:cNvSpPr/>
      </dsp:nvSpPr>
      <dsp:spPr>
        <a:xfrm>
          <a:off x="829090" y="884085"/>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B</a:t>
          </a:r>
          <a:endParaRPr lang="en-GB" sz="2000" kern="1200" dirty="0"/>
        </a:p>
      </dsp:txBody>
      <dsp:txXfrm>
        <a:off x="870133" y="925128"/>
        <a:ext cx="2507121" cy="758686"/>
      </dsp:txXfrm>
    </dsp:sp>
    <dsp:sp modelId="{7DF8E01E-8C52-CA49-AD1D-2FDAEFFB28FD}">
      <dsp:nvSpPr>
        <dsp:cNvPr id="0" name=""/>
        <dsp:cNvSpPr/>
      </dsp:nvSpPr>
      <dsp:spPr>
        <a:xfrm rot="5400000">
          <a:off x="6852602" y="-1559296"/>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None/>
          </a:pPr>
          <a:r>
            <a:rPr lang="en-GB" sz="1900" kern="1200" dirty="0">
              <a:latin typeface="ArialMT"/>
            </a:rPr>
            <a:t>If Hb&lt;100 or platelet count &lt;100 </a:t>
          </a:r>
          <a:endParaRPr lang="en-GB" sz="1900" kern="1200" dirty="0"/>
        </a:p>
      </dsp:txBody>
      <dsp:txXfrm rot="-5400000">
        <a:off x="3413456" y="1912685"/>
        <a:ext cx="7518077" cy="606948"/>
      </dsp:txXfrm>
    </dsp:sp>
    <dsp:sp modelId="{3182B431-0C71-3349-BD2D-2C664404D165}">
      <dsp:nvSpPr>
        <dsp:cNvPr id="0" name=""/>
        <dsp:cNvSpPr/>
      </dsp:nvSpPr>
      <dsp:spPr>
        <a:xfrm>
          <a:off x="829090" y="1766897"/>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C</a:t>
          </a:r>
          <a:endParaRPr lang="en-GB" sz="2000" kern="1200" dirty="0"/>
        </a:p>
      </dsp:txBody>
      <dsp:txXfrm>
        <a:off x="870133" y="1807940"/>
        <a:ext cx="2507121" cy="75868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dirty="0"/>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20/06/2024</a:t>
            </a:fld>
            <a:endParaRPr lang="en-GB" dirty="0"/>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dirty="0"/>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dirty="0"/>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dirty="0"/>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20/06/2024</a:t>
            </a:fld>
            <a:endParaRPr lang="en-GB" dirty="0"/>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dirty="0"/>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dirty="0"/>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which has been designed as a quick guide to Haematology Staging</a:t>
            </a:r>
            <a:endParaRPr lang="en-GB"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an enlarged Spleen (or Splenomegaly) is found, record Answer S under Splenic Involvement</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dirty="0"/>
          </a:p>
        </p:txBody>
      </p:sp>
    </p:spTree>
    <p:extLst>
      <p:ext uri="{BB962C8B-B14F-4D97-AF65-F5344CB8AC3E}">
        <p14:creationId xmlns:p14="http://schemas.microsoft.com/office/powerpoint/2010/main" val="4114719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Murphy St Jude system is used for Non-Hodgkin Lymphoma in CTYA patients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dirty="0"/>
          </a:p>
        </p:txBody>
      </p:sp>
    </p:spTree>
    <p:extLst>
      <p:ext uri="{BB962C8B-B14F-4D97-AF65-F5344CB8AC3E}">
        <p14:creationId xmlns:p14="http://schemas.microsoft.com/office/powerpoint/2010/main" val="263545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Myeloma requires an R-ISS stage.  This is based on lab results and molecular testing.</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dirty="0"/>
          </a:p>
        </p:txBody>
      </p:sp>
    </p:spTree>
    <p:extLst>
      <p:ext uri="{BB962C8B-B14F-4D97-AF65-F5344CB8AC3E}">
        <p14:creationId xmlns:p14="http://schemas.microsoft.com/office/powerpoint/2010/main" val="1036210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leukaemias are not stageable.  The only type of leukaemia that requires a stage is Chronic Lymphocytic Leukaemia, or CLL.  </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dirty="0"/>
          </a:p>
        </p:txBody>
      </p:sp>
    </p:spTree>
    <p:extLst>
      <p:ext uri="{BB962C8B-B14F-4D97-AF65-F5344CB8AC3E}">
        <p14:creationId xmlns:p14="http://schemas.microsoft.com/office/powerpoint/2010/main" val="612595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Binet stage for CLL relies on blood tests, lymphadenopathy and any enlargement of the liver or spleen</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dirty="0"/>
          </a:p>
        </p:txBody>
      </p:sp>
    </p:spTree>
    <p:extLst>
      <p:ext uri="{BB962C8B-B14F-4D97-AF65-F5344CB8AC3E}">
        <p14:creationId xmlns:p14="http://schemas.microsoft.com/office/powerpoint/2010/main" val="2071924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remember to include both the reporting date and the Reporting organisation.  Without these data items, the haematology stage will not be included in the COSD submission.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2644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of course, we’re here to support you.  If you have any questions about Haematology staging or any other aspect of COSD data, do please get in touch with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dirty="0"/>
          </a:p>
        </p:txBody>
      </p:sp>
    </p:spTree>
    <p:extLst>
      <p:ext uri="{BB962C8B-B14F-4D97-AF65-F5344CB8AC3E}">
        <p14:creationId xmlns:p14="http://schemas.microsoft.com/office/powerpoint/2010/main" val="2888452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to assess the stage of a cancer as it tells the clinical team how severe the disease is.  A patient may be staged at many points in their pathway.</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148031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Clinically, a staging system is used to plan the patient’s care, to indicate the likely prognosis, and to evaluate the effectiveness of certain treatments.  Knowing the stage is also important when developing and implementing clinical guidelines.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dirty="0"/>
          </a:p>
        </p:txBody>
      </p:sp>
    </p:spTree>
    <p:extLst>
      <p:ext uri="{BB962C8B-B14F-4D97-AF65-F5344CB8AC3E}">
        <p14:creationId xmlns:p14="http://schemas.microsoft.com/office/powerpoint/2010/main" val="2760379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for the purposes of COSD, Haematology stage is only collected for specified haematological malignancies that are new primary diagnoses and only at the point of diagnosis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dirty="0"/>
          </a:p>
        </p:txBody>
      </p:sp>
    </p:spTree>
    <p:extLst>
      <p:ext uri="{BB962C8B-B14F-4D97-AF65-F5344CB8AC3E}">
        <p14:creationId xmlns:p14="http://schemas.microsoft.com/office/powerpoint/2010/main" val="689394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Haematology staging is usually referred to as being “site-specific”, it’s actually </a:t>
            </a:r>
            <a:r>
              <a:rPr lang="en-GB" b="1" dirty="0"/>
              <a:t>disease</a:t>
            </a:r>
            <a:r>
              <a:rPr lang="en-GB" dirty="0"/>
              <a:t>-specific, and in one case, age-specific!  For instance, all lymphomas in adults and Hodgkin’s lymphomas in CTYA patients are staged using the Ann Arbor system.  But </a:t>
            </a:r>
            <a:r>
              <a:rPr lang="en-GB" b="1" dirty="0"/>
              <a:t>non-Hodgkin’s</a:t>
            </a:r>
            <a:r>
              <a:rPr lang="en-GB" dirty="0"/>
              <a:t> lymphoma in </a:t>
            </a:r>
            <a:r>
              <a:rPr lang="en-GB" b="0" dirty="0"/>
              <a:t>CTYA</a:t>
            </a:r>
            <a:r>
              <a:rPr lang="en-GB" dirty="0"/>
              <a:t> patients is staged using the Murphy / St Jude’s stage. Myeloma requires an R-ISS stage and Chronic Lymphocytic Leukaemia needs a Binet stage.  Other Haem diseases are not considered to be stageable.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00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 I mentioned, all Lymphomas in adults and Hodgkin Lymphomas in children are staged using the Ann Arbor staging system, much of which revolves around the number and placement of enlarged lymph nodes …</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dirty="0"/>
          </a:p>
        </p:txBody>
      </p:sp>
    </p:spTree>
    <p:extLst>
      <p:ext uri="{BB962C8B-B14F-4D97-AF65-F5344CB8AC3E}">
        <p14:creationId xmlns:p14="http://schemas.microsoft.com/office/powerpoint/2010/main" val="4048867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patient is displaying a raised temperature, severe night sweats or a significant unexplained weight loss, this would need to be noted as Answer B under Ann Arbor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dirty="0"/>
          </a:p>
        </p:txBody>
      </p:sp>
    </p:spTree>
    <p:extLst>
      <p:ext uri="{BB962C8B-B14F-4D97-AF65-F5344CB8AC3E}">
        <p14:creationId xmlns:p14="http://schemas.microsoft.com/office/powerpoint/2010/main" val="3862135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lymphoma is found outside the nodes this would be recorded as Answer E under Extranodality</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dirty="0"/>
          </a:p>
        </p:txBody>
      </p:sp>
    </p:spTree>
    <p:extLst>
      <p:ext uri="{BB962C8B-B14F-4D97-AF65-F5344CB8AC3E}">
        <p14:creationId xmlns:p14="http://schemas.microsoft.com/office/powerpoint/2010/main" val="2020805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Bulky disease is found, record Answer X under Ann Arbor Bulk</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dirty="0"/>
          </a:p>
        </p:txBody>
      </p:sp>
    </p:spTree>
    <p:extLst>
      <p:ext uri="{BB962C8B-B14F-4D97-AF65-F5344CB8AC3E}">
        <p14:creationId xmlns:p14="http://schemas.microsoft.com/office/powerpoint/2010/main" val="2992729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20/06/2024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8ED75BF2-363D-4A12-B441-015825032941}"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42372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E807B10D-39A6-4A56-8971-D2F87BEC83E5}"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757404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0B94ECFD-7DAB-461F-81CD-4C73EEC3D02B}"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5541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6FC5B452-A09C-476F-A9E2-C80B83BFEAB7}" type="datetime1">
              <a:rPr lang="en-GB" smtClean="0"/>
              <a:t>20/06/2024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a:t>Click to edit section title</a:t>
            </a:r>
            <a:endParaRPr lang="en-GB"/>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285339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3B076EE7-9C33-4BE6-96DF-0276083CD5FB}" type="datetime1">
              <a:rPr lang="en-GB" smtClean="0"/>
              <a:t>20/06/2024</a:t>
            </a:fld>
            <a:endParaRPr lang="en-GB" dirty="0"/>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2023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92923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D4B1F9D-897B-441D-BEE8-DCF246A880C8}" type="datetime1">
              <a:rPr lang="en-GB" smtClean="0"/>
              <a:t>20/06/2024</a:t>
            </a:fld>
            <a:endParaRPr lang="en-GB" dirty="0"/>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2023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481993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DE83DDC7-24A2-4617-AF91-FEA7D236E12F}" type="datetime1">
              <a:rPr lang="en-GB" smtClean="0"/>
              <a:t>20/06/2024</a:t>
            </a:fld>
            <a:endParaRPr lang="en-GB" dirty="0"/>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2023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569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20/06/2024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20/06/2024</a:t>
            </a:fld>
            <a:endParaRPr lang="en-GB" dirty="0"/>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20/06/2024</a:t>
            </a:fld>
            <a:endParaRPr lang="en-GB" dirty="0"/>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20/06/2024</a:t>
            </a:fld>
            <a:endParaRPr lang="en-GB" dirty="0"/>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a:t>Click to edit Master title style</a:t>
            </a:r>
            <a:endParaRPr lang="en-GB"/>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D9CBB08D-AC92-4C4A-9291-34C3D781480E}" type="datetime1">
              <a:rPr lang="en-GB" smtClean="0"/>
              <a:t>20/06/2024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2023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2375083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20/06/2024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C7BACF-9B5F-44E8-8E3D-B6DCCC56386F}" type="datetime1">
              <a:rPr lang="en-GB" smtClean="0"/>
              <a:t>20/06/2024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79221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2.png"/><Relationship Id="rId4" Type="http://schemas.openxmlformats.org/officeDocument/2006/relationships/notesSlide" Target="../notesSlides/notesSlide10.xml"/><Relationship Id="rId9" Type="http://schemas.microsoft.com/office/2007/relationships/diagramDrawing" Target="../diagrams/drawing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slideLayout" Target="../slideLayouts/slideLayout2.xml"/><Relationship Id="rId7" Type="http://schemas.openxmlformats.org/officeDocument/2006/relationships/diagramQuickStyle" Target="../diagrams/quickStyle6.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diagramLayout" Target="../diagrams/layout6.xml"/><Relationship Id="rId5" Type="http://schemas.openxmlformats.org/officeDocument/2006/relationships/diagramData" Target="../diagrams/data6.xml"/><Relationship Id="rId10" Type="http://schemas.openxmlformats.org/officeDocument/2006/relationships/image" Target="../media/image2.png"/><Relationship Id="rId4" Type="http://schemas.openxmlformats.org/officeDocument/2006/relationships/notesSlide" Target="../notesSlides/notesSlide12.xml"/><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2.png"/><Relationship Id="rId4" Type="http://schemas.openxmlformats.org/officeDocument/2006/relationships/notesSlide" Target="../notesSlides/notesSlide14.xml"/><Relationship Id="rId9" Type="http://schemas.microsoft.com/office/2007/relationships/diagramDrawing" Target="../diagrams/drawing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10.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16.xml"/><Relationship Id="rId9" Type="http://schemas.openxmlformats.org/officeDocument/2006/relationships/hyperlink" Target="mailto:p.stacey@nhs.net"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6.xml"/><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notesSlide" Target="../notesSlides/notesSlide8.xml"/><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notesSlide" Target="../notesSlides/notesSlide9.xml"/><Relationship Id="rId9"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692042"/>
          </a:xfrm>
        </p:spPr>
        <p:txBody>
          <a:bodyPr/>
          <a:lstStyle/>
          <a:p>
            <a:r>
              <a:rPr lang="en-GB" dirty="0"/>
              <a:t>Key Performance Indicators:</a:t>
            </a:r>
          </a:p>
          <a:p>
            <a:r>
              <a:rPr lang="en-GB" b="1" dirty="0"/>
              <a:t>Haematology Staging 101</a:t>
            </a:r>
          </a:p>
          <a:p>
            <a:r>
              <a:rPr lang="en-GB" dirty="0"/>
              <a:t>v1 June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20/06/2024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2" name="Audio 11">
            <a:hlinkClick r:id="" action="ppaction://media"/>
            <a:extLst>
              <a:ext uri="{FF2B5EF4-FFF2-40B4-BE49-F238E27FC236}">
                <a16:creationId xmlns:a16="http://schemas.microsoft.com/office/drawing/2014/main" id="{5CF138D1-FFE7-1C55-488E-F52880A5F20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9187"/>
    </mc:Choice>
    <mc:Fallback xmlns="">
      <p:transition spd="slow" advTm="91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18EA-E9B4-DBA1-2992-E4B2DF2ACB5B}"/>
              </a:ext>
            </a:extLst>
          </p:cNvPr>
          <p:cNvSpPr>
            <a:spLocks noGrp="1"/>
          </p:cNvSpPr>
          <p:nvPr>
            <p:ph type="title"/>
          </p:nvPr>
        </p:nvSpPr>
        <p:spPr/>
        <p:txBody>
          <a:bodyPr/>
          <a:lstStyle/>
          <a:p>
            <a:r>
              <a:rPr lang="en-GB" dirty="0"/>
              <a:t>Ann Arbor Splenic Involvement</a:t>
            </a:r>
          </a:p>
        </p:txBody>
      </p:sp>
      <p:sp>
        <p:nvSpPr>
          <p:cNvPr id="3" name="Content Placeholder 2">
            <a:extLst>
              <a:ext uri="{FF2B5EF4-FFF2-40B4-BE49-F238E27FC236}">
                <a16:creationId xmlns:a16="http://schemas.microsoft.com/office/drawing/2014/main" id="{E741E0A7-5D9F-A434-FA2A-E462ED4B3FCE}"/>
              </a:ext>
            </a:extLst>
          </p:cNvPr>
          <p:cNvSpPr>
            <a:spLocks noGrp="1"/>
          </p:cNvSpPr>
          <p:nvPr>
            <p:ph idx="1"/>
          </p:nvPr>
        </p:nvSpPr>
        <p:spPr/>
        <p:txBody>
          <a:bodyPr/>
          <a:lstStyle/>
          <a:p>
            <a:pPr marL="0" indent="0">
              <a:buNone/>
            </a:pPr>
            <a:r>
              <a:rPr lang="en-GB" dirty="0"/>
              <a:t>Additional staging designation based on splenomegaly or normal </a:t>
            </a:r>
          </a:p>
          <a:p>
            <a:pPr marL="0" indent="0">
              <a:buNone/>
            </a:pPr>
            <a:r>
              <a:rPr lang="en-GB" dirty="0"/>
              <a:t>spleen size with confirmed disease involvement. Code ‘S’ if either is true.</a:t>
            </a:r>
          </a:p>
        </p:txBody>
      </p:sp>
      <p:sp>
        <p:nvSpPr>
          <p:cNvPr id="4" name="Date Placeholder 3">
            <a:extLst>
              <a:ext uri="{FF2B5EF4-FFF2-40B4-BE49-F238E27FC236}">
                <a16:creationId xmlns:a16="http://schemas.microsoft.com/office/drawing/2014/main" id="{E8AB6FAB-0FC1-D852-86B6-B8C79EDD8E10}"/>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BD0DCFB5-0878-7771-93B7-0B5017E07000}"/>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6BD1C5C2-CF95-6D94-0817-F9DAA97F0640}"/>
              </a:ext>
            </a:extLst>
          </p:cNvPr>
          <p:cNvSpPr>
            <a:spLocks noGrp="1"/>
          </p:cNvSpPr>
          <p:nvPr>
            <p:ph type="sldNum" sz="quarter" idx="12"/>
          </p:nvPr>
        </p:nvSpPr>
        <p:spPr/>
        <p:txBody>
          <a:bodyPr/>
          <a:lstStyle/>
          <a:p>
            <a:fld id="{B33FDC71-8906-4088-9FB1-76CBC632085F}" type="slidenum">
              <a:rPr lang="en-GB" smtClean="0"/>
              <a:t>10</a:t>
            </a:fld>
            <a:endParaRPr lang="en-GB" dirty="0"/>
          </a:p>
        </p:txBody>
      </p:sp>
      <p:graphicFrame>
        <p:nvGraphicFramePr>
          <p:cNvPr id="10" name="Diagram 9">
            <a:extLst>
              <a:ext uri="{FF2B5EF4-FFF2-40B4-BE49-F238E27FC236}">
                <a16:creationId xmlns:a16="http://schemas.microsoft.com/office/drawing/2014/main" id="{6A194F47-E74E-D0B5-3D1C-9B445226FB77}"/>
              </a:ext>
            </a:extLst>
          </p:cNvPr>
          <p:cNvGraphicFramePr/>
          <p:nvPr>
            <p:extLst>
              <p:ext uri="{D42A27DB-BD31-4B8C-83A1-F6EECF244321}">
                <p14:modId xmlns:p14="http://schemas.microsoft.com/office/powerpoint/2010/main" val="3913497886"/>
              </p:ext>
            </p:extLst>
          </p:nvPr>
        </p:nvGraphicFramePr>
        <p:xfrm>
          <a:off x="838200" y="2725626"/>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B12AC26F-FDA4-49C0-A173-390CDEAF55FB}"/>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87061477"/>
      </p:ext>
    </p:extLst>
  </p:cSld>
  <p:clrMapOvr>
    <a:masterClrMapping/>
  </p:clrMapOvr>
  <mc:AlternateContent xmlns:mc="http://schemas.openxmlformats.org/markup-compatibility/2006" xmlns:p14="http://schemas.microsoft.com/office/powerpoint/2010/main">
    <mc:Choice Requires="p14">
      <p:transition spd="slow" p14:dur="2000" advTm="10773"/>
    </mc:Choice>
    <mc:Fallback xmlns="">
      <p:transition spd="slow" advTm="107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18EA-E9B4-DBA1-2992-E4B2DF2ACB5B}"/>
              </a:ext>
            </a:extLst>
          </p:cNvPr>
          <p:cNvSpPr>
            <a:spLocks noGrp="1"/>
          </p:cNvSpPr>
          <p:nvPr>
            <p:ph type="title"/>
          </p:nvPr>
        </p:nvSpPr>
        <p:spPr/>
        <p:txBody>
          <a:bodyPr/>
          <a:lstStyle/>
          <a:p>
            <a:r>
              <a:rPr lang="en-GB" dirty="0"/>
              <a:t>Lymphoma – Stage – Non-Hodgkin Lymphoma in CTYA</a:t>
            </a:r>
          </a:p>
        </p:txBody>
      </p:sp>
      <p:sp>
        <p:nvSpPr>
          <p:cNvPr id="4" name="Date Placeholder 3">
            <a:extLst>
              <a:ext uri="{FF2B5EF4-FFF2-40B4-BE49-F238E27FC236}">
                <a16:creationId xmlns:a16="http://schemas.microsoft.com/office/drawing/2014/main" id="{E8AB6FAB-0FC1-D852-86B6-B8C79EDD8E10}"/>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BD0DCFB5-0878-7771-93B7-0B5017E07000}"/>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6BD1C5C2-CF95-6D94-0817-F9DAA97F0640}"/>
              </a:ext>
            </a:extLst>
          </p:cNvPr>
          <p:cNvSpPr>
            <a:spLocks noGrp="1"/>
          </p:cNvSpPr>
          <p:nvPr>
            <p:ph type="sldNum" sz="quarter" idx="12"/>
          </p:nvPr>
        </p:nvSpPr>
        <p:spPr/>
        <p:txBody>
          <a:bodyPr/>
          <a:lstStyle/>
          <a:p>
            <a:fld id="{B33FDC71-8906-4088-9FB1-76CBC632085F}" type="slidenum">
              <a:rPr lang="en-GB" smtClean="0"/>
              <a:t>11</a:t>
            </a:fld>
            <a:endParaRPr lang="en-GB" dirty="0"/>
          </a:p>
        </p:txBody>
      </p:sp>
      <p:pic>
        <p:nvPicPr>
          <p:cNvPr id="20" name="Audio 19">
            <a:hlinkClick r:id="" action="ppaction://media"/>
            <a:extLst>
              <a:ext uri="{FF2B5EF4-FFF2-40B4-BE49-F238E27FC236}">
                <a16:creationId xmlns:a16="http://schemas.microsoft.com/office/drawing/2014/main" id="{A7182ABB-95E5-151D-DC47-3E15926E0A9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pic>
        <p:nvPicPr>
          <p:cNvPr id="7" name="Picture 6">
            <a:extLst>
              <a:ext uri="{FF2B5EF4-FFF2-40B4-BE49-F238E27FC236}">
                <a16:creationId xmlns:a16="http://schemas.microsoft.com/office/drawing/2014/main" id="{5506800D-0015-4438-2C8B-4669884722CD}"/>
              </a:ext>
            </a:extLst>
          </p:cNvPr>
          <p:cNvPicPr>
            <a:picLocks noChangeAspect="1"/>
          </p:cNvPicPr>
          <p:nvPr/>
        </p:nvPicPr>
        <p:blipFill>
          <a:blip r:embed="rId6"/>
          <a:stretch>
            <a:fillRect/>
          </a:stretch>
        </p:blipFill>
        <p:spPr>
          <a:xfrm>
            <a:off x="540473" y="1659029"/>
            <a:ext cx="11170872" cy="3624171"/>
          </a:xfrm>
          <a:prstGeom prst="rect">
            <a:avLst/>
          </a:prstGeom>
        </p:spPr>
      </p:pic>
    </p:spTree>
    <p:extLst>
      <p:ext uri="{BB962C8B-B14F-4D97-AF65-F5344CB8AC3E}">
        <p14:creationId xmlns:p14="http://schemas.microsoft.com/office/powerpoint/2010/main" val="3931858885"/>
      </p:ext>
    </p:extLst>
  </p:cSld>
  <p:clrMapOvr>
    <a:masterClrMapping/>
  </p:clrMapOvr>
  <mc:AlternateContent xmlns:mc="http://schemas.openxmlformats.org/markup-compatibility/2006" xmlns:p14="http://schemas.microsoft.com/office/powerpoint/2010/main">
    <mc:Choice Requires="p14">
      <p:transition spd="slow" p14:dur="2000" advTm="7740"/>
    </mc:Choice>
    <mc:Fallback xmlns="">
      <p:transition spd="slow" advTm="77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sz="2100" dirty="0"/>
              <a:t>Myeloma is staged using the Revised International Staging System </a:t>
            </a:r>
            <a:r>
              <a:rPr lang="en-GB" sz="2100" b="1" dirty="0"/>
              <a:t>(R-ISS)</a:t>
            </a:r>
            <a:r>
              <a:rPr lang="en-GB" sz="2100" dirty="0"/>
              <a:t> for Myeloma. </a:t>
            </a:r>
          </a:p>
          <a:p>
            <a:endParaRPr lang="en-GB" sz="2100"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dirty="0"/>
          </a:p>
        </p:txBody>
      </p:sp>
      <p:graphicFrame>
        <p:nvGraphicFramePr>
          <p:cNvPr id="8" name="Diagram 7">
            <a:extLst>
              <a:ext uri="{FF2B5EF4-FFF2-40B4-BE49-F238E27FC236}">
                <a16:creationId xmlns:a16="http://schemas.microsoft.com/office/drawing/2014/main" id="{FF4039A0-6CBB-494E-A2EA-90A565AC583F}"/>
              </a:ext>
            </a:extLst>
          </p:cNvPr>
          <p:cNvGraphicFramePr/>
          <p:nvPr>
            <p:extLst>
              <p:ext uri="{D42A27DB-BD31-4B8C-83A1-F6EECF244321}">
                <p14:modId xmlns:p14="http://schemas.microsoft.com/office/powerpoint/2010/main" val="2044024053"/>
              </p:ext>
            </p:extLst>
          </p:nvPr>
        </p:nvGraphicFramePr>
        <p:xfrm>
          <a:off x="1292772" y="2521655"/>
          <a:ext cx="10061028" cy="2561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Audio 8">
            <a:hlinkClick r:id="" action="ppaction://media"/>
            <a:extLst>
              <a:ext uri="{FF2B5EF4-FFF2-40B4-BE49-F238E27FC236}">
                <a16:creationId xmlns:a16="http://schemas.microsoft.com/office/drawing/2014/main" id="{F8F03F26-4103-01B3-93DE-CBCF8E64D218}"/>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61465265"/>
      </p:ext>
    </p:extLst>
  </p:cSld>
  <p:clrMapOvr>
    <a:masterClrMapping/>
  </p:clrMapOvr>
  <mc:AlternateContent xmlns:mc="http://schemas.openxmlformats.org/markup-compatibility/2006" xmlns:p14="http://schemas.microsoft.com/office/powerpoint/2010/main">
    <mc:Choice Requires="p14">
      <p:transition spd="slow" p14:dur="2000" advTm="10777"/>
    </mc:Choice>
    <mc:Fallback xmlns="">
      <p:transition spd="slow" advTm="107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90384" y="1237617"/>
            <a:ext cx="10515600" cy="4741453"/>
          </a:xfrm>
        </p:spPr>
        <p:txBody>
          <a:bodyPr>
            <a:normAutofit/>
          </a:bodyPr>
          <a:lstStyle/>
          <a:p>
            <a:pPr marL="0" indent="0">
              <a:buNone/>
            </a:pPr>
            <a:r>
              <a:rPr lang="en-GB" dirty="0">
                <a:latin typeface="+mn-lt"/>
                <a:cs typeface="Arial" panose="020B0604020202020204" pitchFamily="34" charset="0"/>
              </a:rPr>
              <a:t>Most types of leukaemia are not stageable</a:t>
            </a:r>
          </a:p>
          <a:p>
            <a:pPr marL="0" indent="0">
              <a:buNone/>
            </a:pPr>
            <a:r>
              <a:rPr lang="en-GB" dirty="0">
                <a:latin typeface="+mn-lt"/>
                <a:cs typeface="Arial" panose="020B0604020202020204" pitchFamily="34" charset="0"/>
              </a:rPr>
              <a:t>Only Chronic Lymphocytic Leukaemia (CLL) is staged using the Binet system</a:t>
            </a:r>
          </a:p>
          <a:p>
            <a:pPr marL="0" indent="0">
              <a:buNone/>
            </a:pPr>
            <a:endParaRPr lang="en-GB" dirty="0">
              <a:latin typeface="+mn-lt"/>
              <a:cs typeface="Arial" panose="020B0604020202020204" pitchFamily="34" charset="0"/>
            </a:endParaRPr>
          </a:p>
          <a:p>
            <a:pPr marL="0" indent="0">
              <a:buNone/>
            </a:pPr>
            <a:r>
              <a:rPr lang="en-GB" dirty="0">
                <a:latin typeface="+mn-lt"/>
                <a:cs typeface="Arial" panose="020B0604020202020204" pitchFamily="34" charset="0"/>
              </a:rPr>
              <a:t>Binet stage is derived from multiple diagnostic test results:</a:t>
            </a:r>
          </a:p>
          <a:p>
            <a:pPr marL="0" indent="0">
              <a:buNone/>
            </a:pPr>
            <a:endParaRPr lang="en-GB" dirty="0">
              <a:latin typeface="+mn-lt"/>
              <a:cs typeface="Arial" panose="020B0604020202020204" pitchFamily="34" charset="0"/>
            </a:endParaRPr>
          </a:p>
          <a:p>
            <a:pPr lvl="1"/>
            <a:r>
              <a:rPr lang="en-GB" sz="2400" dirty="0">
                <a:latin typeface="+mn-lt"/>
                <a:cs typeface="Arial" panose="020B0604020202020204" pitchFamily="34" charset="0"/>
              </a:rPr>
              <a:t>Platelet count</a:t>
            </a:r>
          </a:p>
          <a:p>
            <a:pPr lvl="1"/>
            <a:r>
              <a:rPr lang="en-GB" sz="2400" dirty="0">
                <a:latin typeface="+mn-lt"/>
                <a:cs typeface="Arial" panose="020B0604020202020204" pitchFamily="34" charset="0"/>
              </a:rPr>
              <a:t>Hb (haemoglobin count)</a:t>
            </a:r>
          </a:p>
          <a:p>
            <a:pPr lvl="1"/>
            <a:r>
              <a:rPr lang="en-GB" sz="2400" dirty="0">
                <a:latin typeface="+mn-lt"/>
                <a:cs typeface="Arial" panose="020B0604020202020204" pitchFamily="34" charset="0"/>
              </a:rPr>
              <a:t>Lymphadenopathy (enlarged lymph nodes)</a:t>
            </a:r>
          </a:p>
          <a:p>
            <a:pPr lvl="1"/>
            <a:r>
              <a:rPr lang="en-GB" sz="2400" dirty="0">
                <a:latin typeface="+mn-lt"/>
                <a:cs typeface="Arial" panose="020B0604020202020204" pitchFamily="34" charset="0"/>
              </a:rPr>
              <a:t>Hepatomegaly (enlarged liver)</a:t>
            </a:r>
          </a:p>
          <a:p>
            <a:pPr lvl="1"/>
            <a:r>
              <a:rPr lang="en-GB" sz="2400" dirty="0">
                <a:latin typeface="+mn-lt"/>
                <a:cs typeface="Arial" panose="020B0604020202020204" pitchFamily="34" charset="0"/>
              </a:rPr>
              <a:t>Splenomegaly (enlarged spleen)</a:t>
            </a:r>
          </a:p>
          <a:p>
            <a:pPr marL="457189" lvl="1" indent="0">
              <a:buNone/>
            </a:pPr>
            <a:endParaRPr lang="en-GB" dirty="0">
              <a:latin typeface="Arial" panose="020B0604020202020204" pitchFamily="34" charset="0"/>
              <a:cs typeface="Arial" panose="020B0604020202020204" pitchFamily="34" charset="0"/>
            </a:endParaRPr>
          </a:p>
          <a:p>
            <a:pPr lvl="1"/>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dirty="0"/>
          </a:p>
        </p:txBody>
      </p:sp>
      <p:pic>
        <p:nvPicPr>
          <p:cNvPr id="17" name="Audio 16">
            <a:hlinkClick r:id="" action="ppaction://media"/>
            <a:extLst>
              <a:ext uri="{FF2B5EF4-FFF2-40B4-BE49-F238E27FC236}">
                <a16:creationId xmlns:a16="http://schemas.microsoft.com/office/drawing/2014/main" id="{22AD31DE-5AD7-EF3F-27AA-5CF3D9E954C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7468474"/>
      </p:ext>
    </p:extLst>
  </p:cSld>
  <p:clrMapOvr>
    <a:masterClrMapping/>
  </p:clrMapOvr>
  <mc:AlternateContent xmlns:mc="http://schemas.openxmlformats.org/markup-compatibility/2006" xmlns:p14="http://schemas.microsoft.com/office/powerpoint/2010/main">
    <mc:Choice Requires="p14">
      <p:transition spd="slow" p14:dur="2000" advTm="12000"/>
    </mc:Choice>
    <mc:Fallback xmlns="">
      <p:transition spd="slow" advTm="1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Stage - Binet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Binet stage is supplied by the clinical team</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sz="2400" dirty="0"/>
          </a:p>
          <a:p>
            <a:pPr lvl="1"/>
            <a:endParaRPr lang="en-GB" dirty="0"/>
          </a:p>
          <a:p>
            <a:pPr lvl="1"/>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dirty="0"/>
          </a:p>
        </p:txBody>
      </p:sp>
      <p:graphicFrame>
        <p:nvGraphicFramePr>
          <p:cNvPr id="7" name="Diagram 6">
            <a:extLst>
              <a:ext uri="{FF2B5EF4-FFF2-40B4-BE49-F238E27FC236}">
                <a16:creationId xmlns:a16="http://schemas.microsoft.com/office/drawing/2014/main" id="{8536D220-B215-419A-B81F-CCDD25787A2B}"/>
              </a:ext>
            </a:extLst>
          </p:cNvPr>
          <p:cNvGraphicFramePr/>
          <p:nvPr>
            <p:extLst>
              <p:ext uri="{D42A27DB-BD31-4B8C-83A1-F6EECF244321}">
                <p14:modId xmlns:p14="http://schemas.microsoft.com/office/powerpoint/2010/main" val="3574646366"/>
              </p:ext>
            </p:extLst>
          </p:nvPr>
        </p:nvGraphicFramePr>
        <p:xfrm>
          <a:off x="114300" y="2700283"/>
          <a:ext cx="11798300" cy="26089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4" name="Audio 13">
            <a:hlinkClick r:id="" action="ppaction://media"/>
            <a:extLst>
              <a:ext uri="{FF2B5EF4-FFF2-40B4-BE49-F238E27FC236}">
                <a16:creationId xmlns:a16="http://schemas.microsoft.com/office/drawing/2014/main" id="{03935A24-5FF9-2A3A-676D-712131441279}"/>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93691485"/>
      </p:ext>
    </p:extLst>
  </p:cSld>
  <p:clrMapOvr>
    <a:masterClrMapping/>
  </p:clrMapOvr>
  <mc:AlternateContent xmlns:mc="http://schemas.openxmlformats.org/markup-compatibility/2006" xmlns:p14="http://schemas.microsoft.com/office/powerpoint/2010/main">
    <mc:Choice Requires="p14">
      <p:transition spd="slow" p14:dur="2000" advTm="9260"/>
    </mc:Choice>
    <mc:Fallback xmlns="">
      <p:transition spd="slow" advTm="92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67E9D-369B-4CE9-97AB-669E0AAE7566}"/>
              </a:ext>
            </a:extLst>
          </p:cNvPr>
          <p:cNvSpPr>
            <a:spLocks noGrp="1"/>
          </p:cNvSpPr>
          <p:nvPr>
            <p:ph type="title"/>
          </p:nvPr>
        </p:nvSpPr>
        <p:spPr/>
        <p:txBody>
          <a:bodyPr/>
          <a:lstStyle/>
          <a:p>
            <a:r>
              <a:rPr lang="en-GB"/>
              <a:t>COSD Haematological </a:t>
            </a:r>
            <a:r>
              <a:rPr lang="en-GB" dirty="0"/>
              <a:t>Stage Completeness</a:t>
            </a:r>
          </a:p>
        </p:txBody>
      </p:sp>
      <p:sp>
        <p:nvSpPr>
          <p:cNvPr id="3" name="Content Placeholder 2">
            <a:extLst>
              <a:ext uri="{FF2B5EF4-FFF2-40B4-BE49-F238E27FC236}">
                <a16:creationId xmlns:a16="http://schemas.microsoft.com/office/drawing/2014/main" id="{C6859580-E304-4D5E-9598-CE4E635BAE00}"/>
              </a:ext>
            </a:extLst>
          </p:cNvPr>
          <p:cNvSpPr>
            <a:spLocks noGrp="1"/>
          </p:cNvSpPr>
          <p:nvPr>
            <p:ph idx="1"/>
          </p:nvPr>
        </p:nvSpPr>
        <p:spPr/>
        <p:txBody>
          <a:bodyPr/>
          <a:lstStyle/>
          <a:p>
            <a:pPr marL="0" indent="0">
              <a:buNone/>
            </a:pPr>
            <a:r>
              <a:rPr lang="en-GB" dirty="0"/>
              <a:t>A stageable haematological cancer is considered staged when the site-specific stage has been included in the COSD submission</a:t>
            </a:r>
          </a:p>
          <a:p>
            <a:pPr marL="0" indent="0">
              <a:buNone/>
            </a:pPr>
            <a:endParaRPr lang="en-GB" dirty="0"/>
          </a:p>
          <a:p>
            <a:pPr marL="0" indent="0">
              <a:buNone/>
            </a:pPr>
            <a:r>
              <a:rPr lang="en-GB" dirty="0"/>
              <a:t>All stage </a:t>
            </a:r>
            <a:r>
              <a:rPr lang="en-GB" b="1" dirty="0"/>
              <a:t>MUST</a:t>
            </a:r>
            <a:r>
              <a:rPr lang="en-GB" dirty="0"/>
              <a:t> have the following data items completed for the stage to be included in the COSD submission extract: </a:t>
            </a:r>
          </a:p>
          <a:p>
            <a:endParaRPr lang="en-GB" dirty="0"/>
          </a:p>
          <a:p>
            <a:pPr lvl="1"/>
            <a:r>
              <a:rPr lang="en-GB" dirty="0"/>
              <a:t>Reported Date</a:t>
            </a:r>
          </a:p>
          <a:p>
            <a:pPr lvl="1"/>
            <a:r>
              <a:rPr lang="en-GB" dirty="0"/>
              <a:t>Reporting Organisation </a:t>
            </a:r>
          </a:p>
          <a:p>
            <a:pPr marL="0" indent="0">
              <a:buNone/>
            </a:pPr>
            <a:endParaRPr lang="en-GB"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F4FF0811-8851-4007-A9EF-E521405CE572}"/>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20/06/2024</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175778C6-4960-43C9-A11F-7BA373521D2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93E1BFB9-A4FE-40DB-BA20-8C13819C83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pic>
        <p:nvPicPr>
          <p:cNvPr id="9" name="Audio 8">
            <a:hlinkClick r:id="" action="ppaction://media"/>
            <a:extLst>
              <a:ext uri="{FF2B5EF4-FFF2-40B4-BE49-F238E27FC236}">
                <a16:creationId xmlns:a16="http://schemas.microsoft.com/office/drawing/2014/main" id="{EA463B83-3E05-4726-59D3-D5A6754CE72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90252591"/>
      </p:ext>
    </p:extLst>
  </p:cSld>
  <p:clrMapOvr>
    <a:masterClrMapping/>
  </p:clrMapOvr>
  <mc:AlternateContent xmlns:mc="http://schemas.openxmlformats.org/markup-compatibility/2006" xmlns:p14="http://schemas.microsoft.com/office/powerpoint/2010/main">
    <mc:Choice Requires="p14">
      <p:transition spd="slow" p14:dur="2000" advTm="12869"/>
    </mc:Choice>
    <mc:Fallback xmlns="">
      <p:transition spd="slow" advTm="128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382F-7E32-6426-AFAB-0693DABDCF0B}"/>
              </a:ext>
            </a:extLst>
          </p:cNvPr>
          <p:cNvSpPr>
            <a:spLocks noGrp="1"/>
          </p:cNvSpPr>
          <p:nvPr>
            <p:ph type="title"/>
          </p:nvPr>
        </p:nvSpPr>
        <p:spPr/>
        <p:txBody>
          <a:bodyPr/>
          <a:lstStyle/>
          <a:p>
            <a:r>
              <a:rPr lang="en-GB" dirty="0"/>
              <a:t>The Data Liaison Team</a:t>
            </a:r>
          </a:p>
        </p:txBody>
      </p:sp>
      <p:sp>
        <p:nvSpPr>
          <p:cNvPr id="3" name="Content Placeholder 2">
            <a:extLst>
              <a:ext uri="{FF2B5EF4-FFF2-40B4-BE49-F238E27FC236}">
                <a16:creationId xmlns:a16="http://schemas.microsoft.com/office/drawing/2014/main" id="{08983A49-1BDB-FAE2-F965-7479898AECAC}"/>
              </a:ext>
            </a:extLst>
          </p:cNvPr>
          <p:cNvSpPr>
            <a:spLocks noGrp="1"/>
          </p:cNvSpPr>
          <p:nvPr>
            <p:ph idx="1"/>
          </p:nvPr>
        </p:nvSpPr>
        <p:spPr/>
        <p:txBody>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5" name="Audio 4">
            <a:hlinkClick r:id="" action="ppaction://media"/>
            <a:extLst>
              <a:ext uri="{FF2B5EF4-FFF2-40B4-BE49-F238E27FC236}">
                <a16:creationId xmlns:a16="http://schemas.microsoft.com/office/drawing/2014/main" id="{41CA4963-9A49-11D6-D51D-70F90084529D}"/>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51440777"/>
      </p:ext>
    </p:extLst>
  </p:cSld>
  <p:clrMapOvr>
    <a:masterClrMapping/>
  </p:clrMapOvr>
  <mc:AlternateContent xmlns:mc="http://schemas.openxmlformats.org/markup-compatibility/2006" xmlns:p14="http://schemas.microsoft.com/office/powerpoint/2010/main">
    <mc:Choice Requires="p14">
      <p:transition spd="slow" p14:dur="2000" advTm="15794"/>
    </mc:Choice>
    <mc:Fallback xmlns="">
      <p:transition spd="slow" advTm="157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Haematology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fontScale="77500" lnSpcReduction="20000"/>
          </a:bodyPr>
          <a:lstStyle/>
          <a:p>
            <a:pPr marL="0" indent="0">
              <a:lnSpc>
                <a:spcPct val="120000"/>
              </a:lnSpc>
              <a:buNone/>
            </a:pPr>
            <a:r>
              <a:rPr lang="en-GB" altLang="en-US" dirty="0"/>
              <a:t>Haematology stage is an assessment of how severe or advanced the disease is. A patient can and will be staged at many points within their pathway from diagnosis, pre-treatment, post-treatment and in follow-up</a:t>
            </a:r>
          </a:p>
          <a:p>
            <a:pPr>
              <a:lnSpc>
                <a:spcPct val="120000"/>
              </a:lnSpc>
            </a:pPr>
            <a:endParaRPr lang="en-GB" altLang="en-US" dirty="0"/>
          </a:p>
          <a:p>
            <a:pPr marL="0" indent="0">
              <a:lnSpc>
                <a:spcPct val="120000"/>
              </a:lnSpc>
              <a:buNone/>
            </a:pPr>
            <a:r>
              <a:rPr lang="en-GB" altLang="en-US" b="1" dirty="0">
                <a:solidFill>
                  <a:schemeClr val="bg1"/>
                </a:solidFill>
              </a:rPr>
              <a:t>The Principles of using a staging system</a:t>
            </a:r>
          </a:p>
          <a:p>
            <a:pPr marL="0" indent="0">
              <a:lnSpc>
                <a:spcPct val="120000"/>
              </a:lnSpc>
              <a:buNone/>
            </a:pPr>
            <a:r>
              <a:rPr lang="en-GB" altLang="en-US" dirty="0">
                <a:solidFill>
                  <a:schemeClr val="bg1"/>
                </a:solidFill>
              </a:rPr>
              <a:t>Enables the practice of classifying cancer cases into groups according to their anatomical extent at the point of diagnosis is extremely important as it;</a:t>
            </a:r>
          </a:p>
          <a:p>
            <a:pPr>
              <a:lnSpc>
                <a:spcPct val="120000"/>
              </a:lnSpc>
            </a:pPr>
            <a:endParaRPr lang="en-GB" altLang="en-US" dirty="0">
              <a:solidFill>
                <a:schemeClr val="bg1"/>
              </a:solidFill>
            </a:endParaRPr>
          </a:p>
          <a:p>
            <a:pPr>
              <a:lnSpc>
                <a:spcPct val="120000"/>
              </a:lnSpc>
            </a:pPr>
            <a:r>
              <a:rPr lang="en-GB" altLang="en-US" dirty="0">
                <a:solidFill>
                  <a:schemeClr val="bg1"/>
                </a:solidFill>
              </a:rPr>
              <a:t>Helps the clinician in the planning of the treatment</a:t>
            </a:r>
          </a:p>
          <a:p>
            <a:pPr>
              <a:lnSpc>
                <a:spcPct val="120000"/>
              </a:lnSpc>
            </a:pPr>
            <a:r>
              <a:rPr lang="en-GB" altLang="en-US" dirty="0">
                <a:solidFill>
                  <a:schemeClr val="bg1"/>
                </a:solidFill>
              </a:rPr>
              <a:t>Gives an indication of the prognosis for survival for primary tumours</a:t>
            </a:r>
          </a:p>
          <a:p>
            <a:pPr>
              <a:lnSpc>
                <a:spcPct val="120000"/>
              </a:lnSpc>
            </a:pPr>
            <a:r>
              <a:rPr lang="en-GB" altLang="en-US" dirty="0">
                <a:solidFill>
                  <a:schemeClr val="bg1"/>
                </a:solidFill>
              </a:rPr>
              <a:t>Assists in the evaluation of the results of the treatment and outcome analysis </a:t>
            </a:r>
          </a:p>
          <a:p>
            <a:pPr>
              <a:lnSpc>
                <a:spcPct val="120000"/>
              </a:lnSpc>
            </a:pPr>
            <a:r>
              <a:rPr lang="en-GB" altLang="en-US" dirty="0">
                <a:solidFill>
                  <a:schemeClr val="bg1"/>
                </a:solidFill>
              </a:rPr>
              <a:t>Helps with the development and implementation of clinical guidelines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2</a:t>
            </a:fld>
            <a:endParaRPr lang="en-GB" dirty="0"/>
          </a:p>
        </p:txBody>
      </p:sp>
      <p:pic>
        <p:nvPicPr>
          <p:cNvPr id="12" name="Audio 11">
            <a:hlinkClick r:id="" action="ppaction://media"/>
            <a:extLst>
              <a:ext uri="{FF2B5EF4-FFF2-40B4-BE49-F238E27FC236}">
                <a16:creationId xmlns:a16="http://schemas.microsoft.com/office/drawing/2014/main" id="{592302DE-E01C-9DCC-E978-B1C40B38E3B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40287162"/>
      </p:ext>
    </p:extLst>
  </p:cSld>
  <p:clrMapOvr>
    <a:masterClrMapping/>
  </p:clrMapOvr>
  <mc:AlternateContent xmlns:mc="http://schemas.openxmlformats.org/markup-compatibility/2006" xmlns:p14="http://schemas.microsoft.com/office/powerpoint/2010/main">
    <mc:Choice Requires="p14">
      <p:transition spd="slow" p14:dur="2000" advTm="12993"/>
    </mc:Choice>
    <mc:Fallback xmlns="">
      <p:transition spd="slow" advTm="129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Haematology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a:xfrm>
            <a:off x="838200" y="1435510"/>
            <a:ext cx="10515600" cy="5031251"/>
          </a:xfrm>
        </p:spPr>
        <p:txBody>
          <a:bodyPr>
            <a:normAutofit fontScale="77500" lnSpcReduction="20000"/>
          </a:bodyPr>
          <a:lstStyle/>
          <a:p>
            <a:pPr marL="0" indent="0">
              <a:lnSpc>
                <a:spcPct val="120000"/>
              </a:lnSpc>
              <a:buNone/>
            </a:pPr>
            <a:r>
              <a:rPr lang="en-GB" altLang="en-US" dirty="0"/>
              <a:t>Haematology stage is an assessment of how severe or advanced the disease is. A patient can and will be staged at many points within their pathway from diagnosis, pre-treatment, post-treatment and in follow-up</a:t>
            </a:r>
          </a:p>
          <a:p>
            <a:pPr>
              <a:lnSpc>
                <a:spcPct val="120000"/>
              </a:lnSpc>
            </a:pPr>
            <a:endParaRPr lang="en-GB" altLang="en-US" dirty="0"/>
          </a:p>
          <a:p>
            <a:pPr marL="0" indent="0">
              <a:lnSpc>
                <a:spcPct val="120000"/>
              </a:lnSpc>
              <a:buNone/>
            </a:pPr>
            <a:r>
              <a:rPr lang="en-GB" altLang="en-US" b="1" dirty="0"/>
              <a:t>The Principles of using a staging system</a:t>
            </a:r>
          </a:p>
          <a:p>
            <a:pPr marL="0" indent="0">
              <a:lnSpc>
                <a:spcPct val="120000"/>
              </a:lnSpc>
              <a:buNone/>
            </a:pPr>
            <a:r>
              <a:rPr lang="en-GB" altLang="en-US" dirty="0"/>
              <a:t>Enables the practice of classifying cancer cases into groups according to their anatomical extent at the point of diagnosis. It is extremely important as it;</a:t>
            </a:r>
          </a:p>
          <a:p>
            <a:pPr>
              <a:lnSpc>
                <a:spcPct val="120000"/>
              </a:lnSpc>
            </a:pPr>
            <a:endParaRPr lang="en-GB" altLang="en-US" dirty="0"/>
          </a:p>
          <a:p>
            <a:pPr>
              <a:lnSpc>
                <a:spcPct val="120000"/>
              </a:lnSpc>
            </a:pPr>
            <a:r>
              <a:rPr lang="en-GB" altLang="en-US" dirty="0"/>
              <a:t>Helps the clinician in the </a:t>
            </a:r>
            <a:r>
              <a:rPr lang="en-GB" altLang="en-US" b="1" dirty="0"/>
              <a:t>planning of the treatment</a:t>
            </a:r>
          </a:p>
          <a:p>
            <a:pPr>
              <a:lnSpc>
                <a:spcPct val="120000"/>
              </a:lnSpc>
            </a:pPr>
            <a:r>
              <a:rPr lang="en-GB" altLang="en-US" dirty="0"/>
              <a:t>Gives an indication of the </a:t>
            </a:r>
            <a:r>
              <a:rPr lang="en-GB" altLang="en-US" b="1" dirty="0"/>
              <a:t>prognosis for survival </a:t>
            </a:r>
            <a:r>
              <a:rPr lang="en-GB" altLang="en-US" dirty="0"/>
              <a:t>for primary disease</a:t>
            </a:r>
          </a:p>
          <a:p>
            <a:pPr>
              <a:lnSpc>
                <a:spcPct val="120000"/>
              </a:lnSpc>
            </a:pPr>
            <a:r>
              <a:rPr lang="en-GB" altLang="en-US" dirty="0"/>
              <a:t>Assists in the evaluation of the results of the treatment and outcome analysis </a:t>
            </a:r>
          </a:p>
          <a:p>
            <a:pPr>
              <a:lnSpc>
                <a:spcPct val="120000"/>
              </a:lnSpc>
            </a:pPr>
            <a:r>
              <a:rPr lang="en-GB" altLang="en-US" dirty="0"/>
              <a:t>Supports cancer-controlled activities</a:t>
            </a:r>
          </a:p>
          <a:p>
            <a:pPr>
              <a:lnSpc>
                <a:spcPct val="120000"/>
              </a:lnSpc>
            </a:pPr>
            <a:r>
              <a:rPr lang="en-GB" altLang="en-US" dirty="0"/>
              <a:t>Helps with the development and implementation of </a:t>
            </a:r>
            <a:r>
              <a:rPr lang="en-GB" altLang="en-US" b="1" dirty="0"/>
              <a:t>clinical guidelines and policy</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3</a:t>
            </a:fld>
            <a:endParaRPr lang="en-GB" dirty="0"/>
          </a:p>
        </p:txBody>
      </p:sp>
      <p:pic>
        <p:nvPicPr>
          <p:cNvPr id="8" name="Audio 7">
            <a:hlinkClick r:id="" action="ppaction://media"/>
            <a:extLst>
              <a:ext uri="{FF2B5EF4-FFF2-40B4-BE49-F238E27FC236}">
                <a16:creationId xmlns:a16="http://schemas.microsoft.com/office/drawing/2014/main" id="{02EC3450-09D0-CE20-BA18-08874EF524E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48892607"/>
      </p:ext>
    </p:extLst>
  </p:cSld>
  <p:clrMapOvr>
    <a:masterClrMapping/>
  </p:clrMapOvr>
  <mc:AlternateContent xmlns:mc="http://schemas.openxmlformats.org/markup-compatibility/2006" xmlns:p14="http://schemas.microsoft.com/office/powerpoint/2010/main">
    <mc:Choice Requires="p14">
      <p:transition spd="slow" p14:dur="2000" advTm="18146"/>
    </mc:Choice>
    <mc:Fallback xmlns="">
      <p:transition spd="slow" advTm="181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Haematology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a:xfrm>
            <a:off x="838200" y="1435510"/>
            <a:ext cx="10515600" cy="5031251"/>
          </a:xfrm>
        </p:spPr>
        <p:txBody>
          <a:bodyPr>
            <a:normAutofit fontScale="77500" lnSpcReduction="20000"/>
          </a:bodyPr>
          <a:lstStyle/>
          <a:p>
            <a:pPr marL="0" indent="0">
              <a:lnSpc>
                <a:spcPct val="120000"/>
              </a:lnSpc>
              <a:buNone/>
            </a:pPr>
            <a:r>
              <a:rPr lang="en-GB" altLang="en-US" dirty="0"/>
              <a:t>Haematology stage is an assessment of how severe or advanced the disease is. A patient can and will be staged at many points within their pathway from diagnosis, pre-treatment, post-treatment and in follow-up</a:t>
            </a:r>
          </a:p>
          <a:p>
            <a:pPr>
              <a:lnSpc>
                <a:spcPct val="120000"/>
              </a:lnSpc>
            </a:pPr>
            <a:endParaRPr lang="en-GB" altLang="en-US" dirty="0"/>
          </a:p>
          <a:p>
            <a:pPr marL="0" indent="0">
              <a:lnSpc>
                <a:spcPct val="120000"/>
              </a:lnSpc>
              <a:buNone/>
            </a:pPr>
            <a:r>
              <a:rPr lang="en-GB" altLang="en-US" b="1" dirty="0"/>
              <a:t>The Principles of using a staging system</a:t>
            </a:r>
          </a:p>
          <a:p>
            <a:pPr marL="0" indent="0">
              <a:lnSpc>
                <a:spcPct val="120000"/>
              </a:lnSpc>
              <a:buNone/>
            </a:pPr>
            <a:r>
              <a:rPr lang="en-GB" altLang="en-US" dirty="0"/>
              <a:t>Enables the practice of classifying cancer cases into groups according to their anatomical extent at the point of diagnosis. It is extremely important as it;</a:t>
            </a:r>
          </a:p>
          <a:p>
            <a:pPr>
              <a:lnSpc>
                <a:spcPct val="120000"/>
              </a:lnSpc>
            </a:pPr>
            <a:endParaRPr lang="en-GB" altLang="en-US" dirty="0"/>
          </a:p>
          <a:p>
            <a:pPr>
              <a:lnSpc>
                <a:spcPct val="120000"/>
              </a:lnSpc>
            </a:pPr>
            <a:r>
              <a:rPr lang="en-GB" altLang="en-US" dirty="0"/>
              <a:t>Helps the clinician in the </a:t>
            </a:r>
            <a:r>
              <a:rPr lang="en-GB" altLang="en-US" b="1" dirty="0"/>
              <a:t>planning of the treatment</a:t>
            </a:r>
          </a:p>
          <a:p>
            <a:pPr>
              <a:lnSpc>
                <a:spcPct val="120000"/>
              </a:lnSpc>
            </a:pPr>
            <a:r>
              <a:rPr lang="en-GB" altLang="en-US" dirty="0"/>
              <a:t>Gives an indication of the </a:t>
            </a:r>
            <a:r>
              <a:rPr lang="en-GB" altLang="en-US" b="1" dirty="0"/>
              <a:t>prognosis for survival </a:t>
            </a:r>
            <a:r>
              <a:rPr lang="en-GB" altLang="en-US" dirty="0"/>
              <a:t>for primary tumours</a:t>
            </a:r>
          </a:p>
          <a:p>
            <a:pPr>
              <a:lnSpc>
                <a:spcPct val="120000"/>
              </a:lnSpc>
            </a:pPr>
            <a:r>
              <a:rPr lang="en-GB" altLang="en-US" dirty="0"/>
              <a:t>Assists in the evaluation of the results of the treatment and outcome analysis </a:t>
            </a:r>
          </a:p>
          <a:p>
            <a:pPr>
              <a:lnSpc>
                <a:spcPct val="120000"/>
              </a:lnSpc>
            </a:pPr>
            <a:r>
              <a:rPr lang="en-GB" altLang="en-US" dirty="0"/>
              <a:t>Supports cancer-controlled activities</a:t>
            </a:r>
          </a:p>
          <a:p>
            <a:pPr>
              <a:lnSpc>
                <a:spcPct val="120000"/>
              </a:lnSpc>
            </a:pPr>
            <a:r>
              <a:rPr lang="en-GB" altLang="en-US" dirty="0"/>
              <a:t>Helps with the development and implementation of </a:t>
            </a:r>
            <a:r>
              <a:rPr lang="en-GB" altLang="en-US" b="1" dirty="0"/>
              <a:t>clinical guidelines and policy</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4</a:t>
            </a:fld>
            <a:endParaRPr lang="en-GB" dirty="0"/>
          </a:p>
        </p:txBody>
      </p:sp>
      <p:sp>
        <p:nvSpPr>
          <p:cNvPr id="7" name="TextBox 6">
            <a:extLst>
              <a:ext uri="{FF2B5EF4-FFF2-40B4-BE49-F238E27FC236}">
                <a16:creationId xmlns:a16="http://schemas.microsoft.com/office/drawing/2014/main" id="{F54EDB46-A83E-5A1E-FE97-9E4D02F41525}"/>
              </a:ext>
            </a:extLst>
          </p:cNvPr>
          <p:cNvSpPr txBox="1"/>
          <p:nvPr/>
        </p:nvSpPr>
        <p:spPr>
          <a:xfrm>
            <a:off x="9219903" y="3878227"/>
            <a:ext cx="2633814" cy="2139047"/>
          </a:xfrm>
          <a:prstGeom prst="rect">
            <a:avLst/>
          </a:prstGeom>
          <a:noFill/>
          <a:ln w="19050">
            <a:solidFill>
              <a:schemeClr val="accent1"/>
            </a:solidFill>
          </a:ln>
        </p:spPr>
        <p:txBody>
          <a:bodyPr wrap="square" rtlCol="0">
            <a:spAutoFit/>
          </a:bodyPr>
          <a:lstStyle/>
          <a:p>
            <a:pPr algn="ctr"/>
            <a:r>
              <a:rPr lang="en-GB" sz="1900" dirty="0">
                <a:latin typeface="Arial Nova Light" panose="020B0304020202020204" pitchFamily="34" charset="0"/>
              </a:rPr>
              <a:t>For COSD, haematology stage is collected only for defined haematological malignancies which are new primary diagnoses, at the point of diagnosis</a:t>
            </a:r>
          </a:p>
        </p:txBody>
      </p:sp>
      <p:pic>
        <p:nvPicPr>
          <p:cNvPr id="13" name="Audio 12">
            <a:hlinkClick r:id="" action="ppaction://media"/>
            <a:extLst>
              <a:ext uri="{FF2B5EF4-FFF2-40B4-BE49-F238E27FC236}">
                <a16:creationId xmlns:a16="http://schemas.microsoft.com/office/drawing/2014/main" id="{7F9C8C6B-9184-BBE1-900A-06119CAF040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19964979"/>
      </p:ext>
    </p:extLst>
  </p:cSld>
  <p:clrMapOvr>
    <a:masterClrMapping/>
  </p:clrMapOvr>
  <mc:AlternateContent xmlns:mc="http://schemas.openxmlformats.org/markup-compatibility/2006" xmlns:p14="http://schemas.microsoft.com/office/powerpoint/2010/main">
    <mc:Choice Requires="p14">
      <p:transition spd="slow" p14:dur="2000" advTm="14089"/>
    </mc:Choice>
    <mc:Fallback xmlns="">
      <p:transition spd="slow" advTm="140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Haematology Staging 101: Staging Systems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a:xfrm>
            <a:off x="251791" y="1166192"/>
            <a:ext cx="11380227" cy="5002696"/>
          </a:xfrm>
        </p:spPr>
        <p:txBody>
          <a:bodyPr>
            <a:noAutofit/>
          </a:bodyPr>
          <a:lstStyle/>
          <a:p>
            <a:pPr marL="0" indent="0">
              <a:buNone/>
            </a:pPr>
            <a:r>
              <a:rPr lang="en-GB" sz="2000" b="1" dirty="0">
                <a:latin typeface="+mn-lt"/>
                <a:cs typeface="Arial" panose="020B0604020202020204" pitchFamily="34" charset="0"/>
              </a:rPr>
              <a:t>Haematology Cancers</a:t>
            </a:r>
          </a:p>
          <a:p>
            <a:pPr marL="0" indent="0">
              <a:buNone/>
            </a:pPr>
            <a:endParaRPr lang="en-GB" sz="2000" b="1" dirty="0">
              <a:latin typeface="+mn-lt"/>
              <a:cs typeface="Arial" panose="020B0604020202020204" pitchFamily="34" charset="0"/>
            </a:endParaRPr>
          </a:p>
          <a:p>
            <a:pPr marL="0" indent="0">
              <a:buNone/>
            </a:pPr>
            <a:r>
              <a:rPr lang="en-GB" sz="2000" dirty="0">
                <a:latin typeface="+mn-lt"/>
                <a:cs typeface="Arial" panose="020B0604020202020204" pitchFamily="34" charset="0"/>
              </a:rPr>
              <a:t>	Hodgkin's Lymphoma 			Ann Arbor Stage</a:t>
            </a:r>
          </a:p>
          <a:p>
            <a:pPr marL="0" indent="0">
              <a:buNone/>
            </a:pPr>
            <a:r>
              <a:rPr lang="en-GB" sz="2000" dirty="0">
                <a:latin typeface="+mn-lt"/>
                <a:cs typeface="Arial" panose="020B0604020202020204" pitchFamily="34" charset="0"/>
              </a:rPr>
              <a:t>	Non-Hodgkin's Lymphoma (Adult)	Ann Arbor Stage</a:t>
            </a:r>
          </a:p>
          <a:p>
            <a:pPr marL="0" indent="0">
              <a:buNone/>
            </a:pPr>
            <a:r>
              <a:rPr lang="en-GB" sz="2000" dirty="0">
                <a:latin typeface="+mn-lt"/>
                <a:cs typeface="Arial" panose="020B0604020202020204" pitchFamily="34" charset="0"/>
              </a:rPr>
              <a:t>	Non-Hodgkin's Lymphoma (CTYA)	Murphy / St Jude's Staging System</a:t>
            </a:r>
          </a:p>
          <a:p>
            <a:pPr marL="0" indent="0">
              <a:buNone/>
            </a:pPr>
            <a:r>
              <a:rPr lang="en-GB" sz="2000" dirty="0">
                <a:latin typeface="+mn-lt"/>
                <a:cs typeface="Arial" panose="020B0604020202020204" pitchFamily="34" charset="0"/>
              </a:rPr>
              <a:t>	Myeloma 				Revised International Staging System (R-ISS)</a:t>
            </a:r>
          </a:p>
          <a:p>
            <a:pPr marL="0" indent="0">
              <a:buNone/>
            </a:pPr>
            <a:r>
              <a:rPr lang="en-GB" sz="2000" dirty="0">
                <a:latin typeface="+mn-lt"/>
                <a:cs typeface="Arial" panose="020B0604020202020204" pitchFamily="34" charset="0"/>
              </a:rPr>
              <a:t>	Chronic Lymphocytic Leukaemia		BINET Stage 	</a:t>
            </a:r>
          </a:p>
          <a:p>
            <a:pPr marL="0" indent="0">
              <a:buNone/>
            </a:pPr>
            <a:r>
              <a:rPr lang="en-GB" sz="2000" dirty="0">
                <a:latin typeface="Arial" panose="020B0604020202020204" pitchFamily="34" charset="0"/>
                <a:cs typeface="Arial" panose="020B0604020202020204" pitchFamily="34" charset="0"/>
              </a:rPr>
              <a:t>	</a:t>
            </a:r>
          </a:p>
          <a:p>
            <a:pPr marL="0" indent="0">
              <a:buNone/>
            </a:pPr>
            <a:r>
              <a:rPr lang="en-GB" sz="2000" dirty="0">
                <a:latin typeface="+mn-lt"/>
                <a:cs typeface="Arial" panose="020B0604020202020204" pitchFamily="34" charset="0"/>
              </a:rPr>
              <a:t>Other Haematological diseases are not considered stageable</a:t>
            </a:r>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20/06/2024</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pic>
        <p:nvPicPr>
          <p:cNvPr id="13" name="Audio 12">
            <a:hlinkClick r:id="" action="ppaction://media"/>
            <a:extLst>
              <a:ext uri="{FF2B5EF4-FFF2-40B4-BE49-F238E27FC236}">
                <a16:creationId xmlns:a16="http://schemas.microsoft.com/office/drawing/2014/main" id="{CB201B8E-7BDE-0F0E-ED07-7FF1E8B96C8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64459335"/>
      </p:ext>
    </p:extLst>
  </p:cSld>
  <p:clrMapOvr>
    <a:masterClrMapping/>
  </p:clrMapOvr>
  <mc:AlternateContent xmlns:mc="http://schemas.openxmlformats.org/markup-compatibility/2006" xmlns:p14="http://schemas.microsoft.com/office/powerpoint/2010/main">
    <mc:Choice Requires="p14">
      <p:transition spd="slow" p14:dur="2000" advTm="38299"/>
    </mc:Choice>
    <mc:Fallback xmlns="">
      <p:transition spd="slow" advTm="382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Stage – Hodgkin Lymphoma in children and all adult lymphomas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Ann Arbor Staging Classification is used for all Lymphomas in adults (and for Hodgkin Lymphomas in children)</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dirty="0"/>
          </a:p>
        </p:txBody>
      </p:sp>
      <p:graphicFrame>
        <p:nvGraphicFramePr>
          <p:cNvPr id="7" name="Diagram 6">
            <a:extLst>
              <a:ext uri="{FF2B5EF4-FFF2-40B4-BE49-F238E27FC236}">
                <a16:creationId xmlns:a16="http://schemas.microsoft.com/office/drawing/2014/main" id="{43CA6AD0-02A2-4D1D-A4F3-7A682BFAB51D}"/>
              </a:ext>
            </a:extLst>
          </p:cNvPr>
          <p:cNvGraphicFramePr/>
          <p:nvPr>
            <p:extLst>
              <p:ext uri="{D42A27DB-BD31-4B8C-83A1-F6EECF244321}">
                <p14:modId xmlns:p14="http://schemas.microsoft.com/office/powerpoint/2010/main" val="2677734559"/>
              </p:ext>
            </p:extLst>
          </p:nvPr>
        </p:nvGraphicFramePr>
        <p:xfrm>
          <a:off x="838200" y="2859794"/>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Audio 9">
            <a:hlinkClick r:id="" action="ppaction://media"/>
            <a:extLst>
              <a:ext uri="{FF2B5EF4-FFF2-40B4-BE49-F238E27FC236}">
                <a16:creationId xmlns:a16="http://schemas.microsoft.com/office/drawing/2014/main" id="{9C7D1A64-D86E-379A-426E-C87D564B2A45}"/>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13733568"/>
      </p:ext>
    </p:extLst>
  </p:cSld>
  <p:clrMapOvr>
    <a:masterClrMapping/>
  </p:clrMapOvr>
  <mc:AlternateContent xmlns:mc="http://schemas.openxmlformats.org/markup-compatibility/2006" xmlns:p14="http://schemas.microsoft.com/office/powerpoint/2010/main">
    <mc:Choice Requires="p14">
      <p:transition spd="slow" p14:dur="2000" advTm="15114"/>
    </mc:Choice>
    <mc:Fallback xmlns="">
      <p:transition spd="slow" advTm="151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18EA-E9B4-DBA1-2992-E4B2DF2ACB5B}"/>
              </a:ext>
            </a:extLst>
          </p:cNvPr>
          <p:cNvSpPr>
            <a:spLocks noGrp="1"/>
          </p:cNvSpPr>
          <p:nvPr>
            <p:ph type="title"/>
          </p:nvPr>
        </p:nvSpPr>
        <p:spPr/>
        <p:txBody>
          <a:bodyPr/>
          <a:lstStyle/>
          <a:p>
            <a:r>
              <a:rPr lang="en-GB" dirty="0"/>
              <a:t>Ann Arbor Symptoms</a:t>
            </a:r>
          </a:p>
        </p:txBody>
      </p:sp>
      <p:sp>
        <p:nvSpPr>
          <p:cNvPr id="3" name="Content Placeholder 2">
            <a:extLst>
              <a:ext uri="{FF2B5EF4-FFF2-40B4-BE49-F238E27FC236}">
                <a16:creationId xmlns:a16="http://schemas.microsoft.com/office/drawing/2014/main" id="{E741E0A7-5D9F-A434-FA2A-E462ED4B3FCE}"/>
              </a:ext>
            </a:extLst>
          </p:cNvPr>
          <p:cNvSpPr>
            <a:spLocks noGrp="1"/>
          </p:cNvSpPr>
          <p:nvPr>
            <p:ph idx="1"/>
          </p:nvPr>
        </p:nvSpPr>
        <p:spPr/>
        <p:txBody>
          <a:bodyPr/>
          <a:lstStyle/>
          <a:p>
            <a:pPr marL="0" indent="0">
              <a:buNone/>
            </a:pPr>
            <a:r>
              <a:rPr lang="en-GB" dirty="0"/>
              <a:t>Additional stage designation based on presence / absence of specific symptoms</a:t>
            </a:r>
          </a:p>
          <a:p>
            <a:pPr marL="0" indent="0">
              <a:buNone/>
            </a:pPr>
            <a:endParaRPr lang="en-GB" dirty="0"/>
          </a:p>
        </p:txBody>
      </p:sp>
      <p:sp>
        <p:nvSpPr>
          <p:cNvPr id="4" name="Date Placeholder 3">
            <a:extLst>
              <a:ext uri="{FF2B5EF4-FFF2-40B4-BE49-F238E27FC236}">
                <a16:creationId xmlns:a16="http://schemas.microsoft.com/office/drawing/2014/main" id="{E8AB6FAB-0FC1-D852-86B6-B8C79EDD8E10}"/>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BD0DCFB5-0878-7771-93B7-0B5017E07000}"/>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6BD1C5C2-CF95-6D94-0817-F9DAA97F0640}"/>
              </a:ext>
            </a:extLst>
          </p:cNvPr>
          <p:cNvSpPr>
            <a:spLocks noGrp="1"/>
          </p:cNvSpPr>
          <p:nvPr>
            <p:ph type="sldNum" sz="quarter" idx="12"/>
          </p:nvPr>
        </p:nvSpPr>
        <p:spPr/>
        <p:txBody>
          <a:bodyPr/>
          <a:lstStyle/>
          <a:p>
            <a:fld id="{B33FDC71-8906-4088-9FB1-76CBC632085F}" type="slidenum">
              <a:rPr lang="en-GB" smtClean="0"/>
              <a:t>7</a:t>
            </a:fld>
            <a:endParaRPr lang="en-GB" dirty="0"/>
          </a:p>
        </p:txBody>
      </p:sp>
      <p:graphicFrame>
        <p:nvGraphicFramePr>
          <p:cNvPr id="10" name="Diagram 9">
            <a:extLst>
              <a:ext uri="{FF2B5EF4-FFF2-40B4-BE49-F238E27FC236}">
                <a16:creationId xmlns:a16="http://schemas.microsoft.com/office/drawing/2014/main" id="{6A194F47-E74E-D0B5-3D1C-9B445226FB77}"/>
              </a:ext>
            </a:extLst>
          </p:cNvPr>
          <p:cNvGraphicFramePr/>
          <p:nvPr>
            <p:extLst>
              <p:ext uri="{D42A27DB-BD31-4B8C-83A1-F6EECF244321}">
                <p14:modId xmlns:p14="http://schemas.microsoft.com/office/powerpoint/2010/main" val="1969193152"/>
              </p:ext>
            </p:extLst>
          </p:nvPr>
        </p:nvGraphicFramePr>
        <p:xfrm>
          <a:off x="838200" y="2955777"/>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D90E78AC-2EC9-FFA5-2C76-13A004B2C81B}"/>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54475650"/>
      </p:ext>
    </p:extLst>
  </p:cSld>
  <p:clrMapOvr>
    <a:masterClrMapping/>
  </p:clrMapOvr>
  <mc:AlternateContent xmlns:mc="http://schemas.openxmlformats.org/markup-compatibility/2006" xmlns:p14="http://schemas.microsoft.com/office/powerpoint/2010/main">
    <mc:Choice Requires="p14">
      <p:transition spd="slow" p14:dur="2000" advTm="15177"/>
    </mc:Choice>
    <mc:Fallback xmlns="">
      <p:transition spd="slow" advTm="151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18EA-E9B4-DBA1-2992-E4B2DF2ACB5B}"/>
              </a:ext>
            </a:extLst>
          </p:cNvPr>
          <p:cNvSpPr>
            <a:spLocks noGrp="1"/>
          </p:cNvSpPr>
          <p:nvPr>
            <p:ph type="title"/>
          </p:nvPr>
        </p:nvSpPr>
        <p:spPr/>
        <p:txBody>
          <a:bodyPr/>
          <a:lstStyle/>
          <a:p>
            <a:r>
              <a:rPr lang="en-GB" dirty="0"/>
              <a:t>Ann Arbor Extranodailty</a:t>
            </a:r>
          </a:p>
        </p:txBody>
      </p:sp>
      <p:sp>
        <p:nvSpPr>
          <p:cNvPr id="3" name="Content Placeholder 2">
            <a:extLst>
              <a:ext uri="{FF2B5EF4-FFF2-40B4-BE49-F238E27FC236}">
                <a16:creationId xmlns:a16="http://schemas.microsoft.com/office/drawing/2014/main" id="{E741E0A7-5D9F-A434-FA2A-E462ED4B3FCE}"/>
              </a:ext>
            </a:extLst>
          </p:cNvPr>
          <p:cNvSpPr>
            <a:spLocks noGrp="1"/>
          </p:cNvSpPr>
          <p:nvPr>
            <p:ph idx="1"/>
          </p:nvPr>
        </p:nvSpPr>
        <p:spPr/>
        <p:txBody>
          <a:bodyPr/>
          <a:lstStyle/>
          <a:p>
            <a:pPr marL="0" indent="0">
              <a:buNone/>
            </a:pPr>
            <a:r>
              <a:rPr lang="en-GB" dirty="0"/>
              <a:t>Additional staging designation based on extranodal involvement. Code "E" if there is involvement of a single extranodal (other than the lymph nodes) site that directly adjoins or is next to the known nodal group</a:t>
            </a:r>
          </a:p>
        </p:txBody>
      </p:sp>
      <p:sp>
        <p:nvSpPr>
          <p:cNvPr id="4" name="Date Placeholder 3">
            <a:extLst>
              <a:ext uri="{FF2B5EF4-FFF2-40B4-BE49-F238E27FC236}">
                <a16:creationId xmlns:a16="http://schemas.microsoft.com/office/drawing/2014/main" id="{E8AB6FAB-0FC1-D852-86B6-B8C79EDD8E10}"/>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BD0DCFB5-0878-7771-93B7-0B5017E07000}"/>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6BD1C5C2-CF95-6D94-0817-F9DAA97F0640}"/>
              </a:ext>
            </a:extLst>
          </p:cNvPr>
          <p:cNvSpPr>
            <a:spLocks noGrp="1"/>
          </p:cNvSpPr>
          <p:nvPr>
            <p:ph type="sldNum" sz="quarter" idx="12"/>
          </p:nvPr>
        </p:nvSpPr>
        <p:spPr/>
        <p:txBody>
          <a:bodyPr/>
          <a:lstStyle/>
          <a:p>
            <a:fld id="{B33FDC71-8906-4088-9FB1-76CBC632085F}" type="slidenum">
              <a:rPr lang="en-GB" smtClean="0"/>
              <a:t>8</a:t>
            </a:fld>
            <a:endParaRPr lang="en-GB" dirty="0"/>
          </a:p>
        </p:txBody>
      </p:sp>
      <p:graphicFrame>
        <p:nvGraphicFramePr>
          <p:cNvPr id="10" name="Diagram 9">
            <a:extLst>
              <a:ext uri="{FF2B5EF4-FFF2-40B4-BE49-F238E27FC236}">
                <a16:creationId xmlns:a16="http://schemas.microsoft.com/office/drawing/2014/main" id="{6A194F47-E74E-D0B5-3D1C-9B445226FB77}"/>
              </a:ext>
            </a:extLst>
          </p:cNvPr>
          <p:cNvGraphicFramePr/>
          <p:nvPr>
            <p:extLst>
              <p:ext uri="{D42A27DB-BD31-4B8C-83A1-F6EECF244321}">
                <p14:modId xmlns:p14="http://schemas.microsoft.com/office/powerpoint/2010/main" val="455845985"/>
              </p:ext>
            </p:extLst>
          </p:nvPr>
        </p:nvGraphicFramePr>
        <p:xfrm>
          <a:off x="838200" y="2725626"/>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4E643E72-3630-1D02-D05F-41B36DC81C55}"/>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41688055"/>
      </p:ext>
    </p:extLst>
  </p:cSld>
  <p:clrMapOvr>
    <a:masterClrMapping/>
  </p:clrMapOvr>
  <mc:AlternateContent xmlns:mc="http://schemas.openxmlformats.org/markup-compatibility/2006" xmlns:p14="http://schemas.microsoft.com/office/powerpoint/2010/main">
    <mc:Choice Requires="p14">
      <p:transition spd="slow" p14:dur="2000" advTm="10859"/>
    </mc:Choice>
    <mc:Fallback xmlns="">
      <p:transition spd="slow" advTm="108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18EA-E9B4-DBA1-2992-E4B2DF2ACB5B}"/>
              </a:ext>
            </a:extLst>
          </p:cNvPr>
          <p:cNvSpPr>
            <a:spLocks noGrp="1"/>
          </p:cNvSpPr>
          <p:nvPr>
            <p:ph type="title"/>
          </p:nvPr>
        </p:nvSpPr>
        <p:spPr/>
        <p:txBody>
          <a:bodyPr/>
          <a:lstStyle/>
          <a:p>
            <a:r>
              <a:rPr lang="en-GB" dirty="0"/>
              <a:t>Ann Arbor Bulk</a:t>
            </a:r>
          </a:p>
        </p:txBody>
      </p:sp>
      <p:sp>
        <p:nvSpPr>
          <p:cNvPr id="3" name="Content Placeholder 2">
            <a:extLst>
              <a:ext uri="{FF2B5EF4-FFF2-40B4-BE49-F238E27FC236}">
                <a16:creationId xmlns:a16="http://schemas.microsoft.com/office/drawing/2014/main" id="{E741E0A7-5D9F-A434-FA2A-E462ED4B3FCE}"/>
              </a:ext>
            </a:extLst>
          </p:cNvPr>
          <p:cNvSpPr>
            <a:spLocks noGrp="1"/>
          </p:cNvSpPr>
          <p:nvPr>
            <p:ph idx="1"/>
          </p:nvPr>
        </p:nvSpPr>
        <p:spPr/>
        <p:txBody>
          <a:bodyPr>
            <a:normAutofit/>
          </a:bodyPr>
          <a:lstStyle/>
          <a:p>
            <a:pPr marL="0" indent="0">
              <a:buNone/>
            </a:pPr>
            <a:r>
              <a:rPr lang="en-GB" sz="2000" dirty="0"/>
              <a:t>Additional staging designation based on presence of bulky disease. </a:t>
            </a:r>
          </a:p>
          <a:p>
            <a:pPr marL="0" indent="0">
              <a:buNone/>
            </a:pPr>
            <a:r>
              <a:rPr lang="en-GB" sz="2000" dirty="0"/>
              <a:t>Code “X” if there is presence of “bulky” disease, that is, a nodal mass whose greatest dimension is more than 10 centimetres in size, and/or a widening of the mediastinum (middle chest) by more than one-third.</a:t>
            </a:r>
          </a:p>
        </p:txBody>
      </p:sp>
      <p:sp>
        <p:nvSpPr>
          <p:cNvPr id="4" name="Date Placeholder 3">
            <a:extLst>
              <a:ext uri="{FF2B5EF4-FFF2-40B4-BE49-F238E27FC236}">
                <a16:creationId xmlns:a16="http://schemas.microsoft.com/office/drawing/2014/main" id="{E8AB6FAB-0FC1-D852-86B6-B8C79EDD8E10}"/>
              </a:ext>
            </a:extLst>
          </p:cNvPr>
          <p:cNvSpPr>
            <a:spLocks noGrp="1"/>
          </p:cNvSpPr>
          <p:nvPr>
            <p:ph type="dt" sz="half" idx="10"/>
          </p:nvPr>
        </p:nvSpPr>
        <p:spPr/>
        <p:txBody>
          <a:bodyPr/>
          <a:lstStyle/>
          <a:p>
            <a:fld id="{F0047545-05D9-4679-8C04-5ACF96FDFEB0}" type="datetime1">
              <a:rPr lang="en-GB" smtClean="0"/>
              <a:t>20/06/2024</a:t>
            </a:fld>
            <a:endParaRPr lang="en-GB" dirty="0"/>
          </a:p>
        </p:txBody>
      </p:sp>
      <p:sp>
        <p:nvSpPr>
          <p:cNvPr id="5" name="Footer Placeholder 4">
            <a:extLst>
              <a:ext uri="{FF2B5EF4-FFF2-40B4-BE49-F238E27FC236}">
                <a16:creationId xmlns:a16="http://schemas.microsoft.com/office/drawing/2014/main" id="{BD0DCFB5-0878-7771-93B7-0B5017E07000}"/>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6BD1C5C2-CF95-6D94-0817-F9DAA97F0640}"/>
              </a:ext>
            </a:extLst>
          </p:cNvPr>
          <p:cNvSpPr>
            <a:spLocks noGrp="1"/>
          </p:cNvSpPr>
          <p:nvPr>
            <p:ph type="sldNum" sz="quarter" idx="12"/>
          </p:nvPr>
        </p:nvSpPr>
        <p:spPr/>
        <p:txBody>
          <a:bodyPr/>
          <a:lstStyle/>
          <a:p>
            <a:fld id="{B33FDC71-8906-4088-9FB1-76CBC632085F}" type="slidenum">
              <a:rPr lang="en-GB" smtClean="0"/>
              <a:t>9</a:t>
            </a:fld>
            <a:endParaRPr lang="en-GB" dirty="0"/>
          </a:p>
        </p:txBody>
      </p:sp>
      <p:graphicFrame>
        <p:nvGraphicFramePr>
          <p:cNvPr id="10" name="Diagram 9">
            <a:extLst>
              <a:ext uri="{FF2B5EF4-FFF2-40B4-BE49-F238E27FC236}">
                <a16:creationId xmlns:a16="http://schemas.microsoft.com/office/drawing/2014/main" id="{6A194F47-E74E-D0B5-3D1C-9B445226FB77}"/>
              </a:ext>
            </a:extLst>
          </p:cNvPr>
          <p:cNvGraphicFramePr/>
          <p:nvPr>
            <p:extLst>
              <p:ext uri="{D42A27DB-BD31-4B8C-83A1-F6EECF244321}">
                <p14:modId xmlns:p14="http://schemas.microsoft.com/office/powerpoint/2010/main" val="3318239168"/>
              </p:ext>
            </p:extLst>
          </p:nvPr>
        </p:nvGraphicFramePr>
        <p:xfrm>
          <a:off x="838200" y="3073249"/>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3D63B0BC-376A-07C6-B5D3-5609EE7BB039}"/>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08165794"/>
      </p:ext>
    </p:extLst>
  </p:cSld>
  <p:clrMapOvr>
    <a:masterClrMapping/>
  </p:clrMapOvr>
  <mc:AlternateContent xmlns:mc="http://schemas.openxmlformats.org/markup-compatibility/2006" xmlns:p14="http://schemas.microsoft.com/office/powerpoint/2010/main">
    <mc:Choice Requires="p14">
      <p:transition spd="slow" p14:dur="2000" advTm="8605"/>
    </mc:Choice>
    <mc:Fallback xmlns="">
      <p:transition spd="slow" advTm="86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B7475-C8C6-4CBB-9349-8E3B5C023844}">
  <ds:schemaRefs>
    <ds:schemaRef ds:uri="http://schemas.microsoft.com/office/2006/documentManagement/types"/>
    <ds:schemaRef ds:uri="http://schemas.openxmlformats.org/package/2006/metadata/core-properties"/>
    <ds:schemaRef ds:uri="http://purl.org/dc/elements/1.1/"/>
    <ds:schemaRef ds:uri="http://www.w3.org/XML/1998/namespace"/>
    <ds:schemaRef ds:uri="http://schemas.microsoft.com/office/infopath/2007/PartnerControls"/>
    <ds:schemaRef ds:uri="http://schemas.microsoft.com/office/2006/metadata/properties"/>
    <ds:schemaRef ds:uri="http://schemas.microsoft.com/sharepoint/v3"/>
    <ds:schemaRef ds:uri="http://purl.org/dc/dcmitype/"/>
    <ds:schemaRef ds:uri="d90b2148-dfd5-4925-bdbf-65fefdd6aea1"/>
    <ds:schemaRef ds:uri="7b410ab3-33f9-46b0-a7e8-8030da7493ff"/>
    <ds:schemaRef ds:uri="http://purl.org/dc/terms/"/>
  </ds:schemaRefs>
</ds:datastoreItem>
</file>

<file path=customXml/itemProps2.xml><?xml version="1.0" encoding="utf-8"?>
<ds:datastoreItem xmlns:ds="http://schemas.openxmlformats.org/officeDocument/2006/customXml" ds:itemID="{4DF1AA3E-7DBE-448B-93CC-A6D82487DB32}">
  <ds:schemaRefs>
    <ds:schemaRef ds:uri="http://schemas.microsoft.com/sharepoint/v3/contenttype/forms"/>
  </ds:schemaRefs>
</ds:datastoreItem>
</file>

<file path=customXml/itemProps3.xml><?xml version="1.0" encoding="utf-8"?>
<ds:datastoreItem xmlns:ds="http://schemas.openxmlformats.org/officeDocument/2006/customXml" ds:itemID="{B9539941-7641-4410-9CE3-57B2D51FA1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17177</TotalTime>
  <Words>1863</Words>
  <Application>Microsoft Office PowerPoint</Application>
  <PresentationFormat>Widescreen</PresentationFormat>
  <Paragraphs>227</Paragraphs>
  <Slides>16</Slides>
  <Notes>16</Notes>
  <HiddenSlides>0</HiddenSlides>
  <MMClips>16</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Arial Nova Light</vt:lpstr>
      <vt:lpstr>ArialMT</vt:lpstr>
      <vt:lpstr>Calibri</vt:lpstr>
      <vt:lpstr>Segoe UI</vt:lpstr>
      <vt:lpstr>Segoe UI Semibold</vt:lpstr>
      <vt:lpstr>NDRS</vt:lpstr>
      <vt:lpstr>1_NDRS</vt:lpstr>
      <vt:lpstr>National Disease Registration Service (NDRS)</vt:lpstr>
      <vt:lpstr>Haematology Staging 101: What is Stage?</vt:lpstr>
      <vt:lpstr>Haematology Staging 101: What is Stage?</vt:lpstr>
      <vt:lpstr>Haematology Staging 101: What is Stage?</vt:lpstr>
      <vt:lpstr>Haematology Staging 101: Staging Systems</vt:lpstr>
      <vt:lpstr>Lymphoma – Stage – Hodgkin Lymphoma in children and all adult lymphomas</vt:lpstr>
      <vt:lpstr>Ann Arbor Symptoms</vt:lpstr>
      <vt:lpstr>Ann Arbor Extranodailty</vt:lpstr>
      <vt:lpstr>Ann Arbor Bulk</vt:lpstr>
      <vt:lpstr>Ann Arbor Splenic Involvement</vt:lpstr>
      <vt:lpstr>Lymphoma – Stage – Non-Hodgkin Lymphoma in CTYA</vt:lpstr>
      <vt:lpstr>Myeloma - Stage</vt:lpstr>
      <vt:lpstr>Leukaemia - Stage</vt:lpstr>
      <vt:lpstr>Leukaemia – Stage - Binet</vt:lpstr>
      <vt:lpstr>COSD Haematological Stage Completeness</vt:lpstr>
      <vt:lpstr>The Data Liaison Team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247</cp:revision>
  <cp:lastPrinted>2022-12-09T13:23:53Z</cp:lastPrinted>
  <dcterms:created xsi:type="dcterms:W3CDTF">2021-02-08T11:29:00Z</dcterms:created>
  <dcterms:modified xsi:type="dcterms:W3CDTF">2024-06-20T14:12:41Z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