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4" r:id="rId5"/>
  </p:sldMasterIdLst>
  <p:notesMasterIdLst>
    <p:notesMasterId r:id="rId40"/>
  </p:notesMasterIdLst>
  <p:handoutMasterIdLst>
    <p:handoutMasterId r:id="rId41"/>
  </p:handoutMasterIdLst>
  <p:sldIdLst>
    <p:sldId id="2145707484" r:id="rId6"/>
    <p:sldId id="741" r:id="rId7"/>
    <p:sldId id="297" r:id="rId8"/>
    <p:sldId id="2145707485" r:id="rId9"/>
    <p:sldId id="268" r:id="rId10"/>
    <p:sldId id="269" r:id="rId11"/>
    <p:sldId id="456" r:id="rId12"/>
    <p:sldId id="457" r:id="rId13"/>
    <p:sldId id="785" r:id="rId14"/>
    <p:sldId id="727" r:id="rId15"/>
    <p:sldId id="728" r:id="rId16"/>
    <p:sldId id="271" r:id="rId17"/>
    <p:sldId id="272" r:id="rId18"/>
    <p:sldId id="273" r:id="rId19"/>
    <p:sldId id="274" r:id="rId20"/>
    <p:sldId id="300" r:id="rId21"/>
    <p:sldId id="2145707486" r:id="rId22"/>
    <p:sldId id="2145707487" r:id="rId23"/>
    <p:sldId id="2145707488" r:id="rId24"/>
    <p:sldId id="2145707489" r:id="rId25"/>
    <p:sldId id="302" r:id="rId26"/>
    <p:sldId id="2145707490" r:id="rId27"/>
    <p:sldId id="2145707491" r:id="rId28"/>
    <p:sldId id="2145707492" r:id="rId29"/>
    <p:sldId id="2145707493" r:id="rId30"/>
    <p:sldId id="2145707494" r:id="rId31"/>
    <p:sldId id="288" r:id="rId32"/>
    <p:sldId id="304" r:id="rId33"/>
    <p:sldId id="305" r:id="rId34"/>
    <p:sldId id="306" r:id="rId35"/>
    <p:sldId id="290" r:id="rId36"/>
    <p:sldId id="2145707495" r:id="rId37"/>
    <p:sldId id="2145707477" r:id="rId38"/>
    <p:sldId id="2145707481" r:id="rId39"/>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145707484"/>
            <p14:sldId id="741"/>
            <p14:sldId id="297"/>
            <p14:sldId id="2145707485"/>
            <p14:sldId id="268"/>
            <p14:sldId id="269"/>
            <p14:sldId id="456"/>
            <p14:sldId id="457"/>
            <p14:sldId id="785"/>
            <p14:sldId id="727"/>
            <p14:sldId id="728"/>
            <p14:sldId id="271"/>
            <p14:sldId id="272"/>
            <p14:sldId id="273"/>
            <p14:sldId id="274"/>
            <p14:sldId id="300"/>
            <p14:sldId id="2145707486"/>
            <p14:sldId id="2145707487"/>
            <p14:sldId id="2145707488"/>
            <p14:sldId id="2145707489"/>
            <p14:sldId id="302"/>
            <p14:sldId id="2145707490"/>
            <p14:sldId id="2145707491"/>
            <p14:sldId id="2145707492"/>
            <p14:sldId id="2145707493"/>
            <p14:sldId id="2145707494"/>
            <p14:sldId id="288"/>
            <p14:sldId id="304"/>
            <p14:sldId id="305"/>
            <p14:sldId id="306"/>
            <p14:sldId id="290"/>
            <p14:sldId id="2145707495"/>
            <p14:sldId id="2145707477"/>
            <p14:sldId id="21457074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A8AA"/>
    <a:srgbClr val="425563"/>
    <a:srgbClr val="45B1E9"/>
    <a:srgbClr val="E8F1F1"/>
    <a:srgbClr val="228789"/>
    <a:srgbClr val="329E6A"/>
    <a:srgbClr val="4CC088"/>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5" autoAdjust="0"/>
    <p:restoredTop sz="79554" autoAdjust="0"/>
  </p:normalViewPr>
  <p:slideViewPr>
    <p:cSldViewPr snapToGrid="0">
      <p:cViewPr varScale="1">
        <p:scale>
          <a:sx n="88" d="100"/>
          <a:sy n="88" d="100"/>
        </p:scale>
        <p:origin x="1356" y="8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dirty="0"/>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03/12/2025</a:t>
            </a:fld>
            <a:endParaRPr lang="en-GB" dirty="0"/>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dirty="0"/>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dirty="0"/>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dirty="0"/>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03/12/2025</a:t>
            </a:fld>
            <a:endParaRPr lang="en-GB" dirty="0"/>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dirty="0"/>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dirty="0"/>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dirty="0"/>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which has been designed as a quick guide to TNM Staging</a:t>
            </a:r>
            <a:endParaRPr lang="en-GB"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At the </a:t>
            </a:r>
            <a:r>
              <a:rPr lang="en-GB" i="1" dirty="0"/>
              <a:t>other</a:t>
            </a:r>
            <a:r>
              <a:rPr lang="en-GB" dirty="0"/>
              <a:t> end of the scale is a patient with distant metastatic deposits. This patient has an invasive tumour that </a:t>
            </a:r>
            <a:r>
              <a:rPr lang="en-GB" b="1" dirty="0"/>
              <a:t>does</a:t>
            </a:r>
            <a:r>
              <a:rPr lang="en-GB" dirty="0"/>
              <a:t> have access to blood- and lymph-vessels and as such is C coded in ICD10 … in this case the tumour has already spread to form one or more secondary tumours. If you </a:t>
            </a:r>
            <a:r>
              <a:rPr lang="en-GB" b="1" dirty="0"/>
              <a:t>know</a:t>
            </a:r>
            <a:r>
              <a:rPr lang="en-GB" dirty="0"/>
              <a:t> a patient has an M stage of M1, but for some reason you’re </a:t>
            </a:r>
            <a:r>
              <a:rPr lang="en-GB" i="1" dirty="0"/>
              <a:t>unable</a:t>
            </a:r>
            <a:r>
              <a:rPr lang="en-GB" dirty="0"/>
              <a:t> to provide a T stage or an N stage, recording the patient’s M1 stage tells us what we need to know: </a:t>
            </a:r>
            <a:r>
              <a:rPr lang="en-GB" i="1" dirty="0"/>
              <a:t>where</a:t>
            </a:r>
            <a:r>
              <a:rPr lang="en-GB" dirty="0"/>
              <a:t> the patient’s cancer sits on this staging line.  An </a:t>
            </a:r>
            <a:r>
              <a:rPr lang="en-GB" b="1" dirty="0"/>
              <a:t>M1</a:t>
            </a:r>
            <a:r>
              <a:rPr lang="en-GB" dirty="0"/>
              <a:t> stage is counted as a </a:t>
            </a:r>
            <a:r>
              <a:rPr lang="en-GB" i="1" dirty="0"/>
              <a:t>full</a:t>
            </a:r>
            <a:r>
              <a:rPr lang="en-GB" dirty="0"/>
              <a:t> stage.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3004157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if the patient’s invasive tumour is deemed not to have </a:t>
            </a:r>
            <a:r>
              <a:rPr lang="en-GB" dirty="0" err="1"/>
              <a:t>mets</a:t>
            </a:r>
            <a:r>
              <a:rPr lang="en-GB" dirty="0"/>
              <a:t> and is therefore M0, we must have all three elements of the stage, T, N </a:t>
            </a:r>
            <a:r>
              <a:rPr lang="en-GB" i="1" dirty="0"/>
              <a:t>and</a:t>
            </a:r>
            <a:r>
              <a:rPr lang="en-GB" dirty="0"/>
              <a:t> M in order to determine where the cancer stage sits on this line</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317380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 which stage should you be collecting?  That depends on the first treatment. The aim of Chemotherapy, radiotherapy or hormones is usually to control or reduce the size of the tumour, so the tumour might stay the same or it might shrink. But if the patient’s first treatment is either monitoring or palliative care, the tumour might stay the same or it might grow larger.</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935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Because for COSD we are always looking for stage at the point of diagnosis … where a patient has a first treatment like this … a systemic or targeted treatment that may affect the size of the tumour … this means we would always want the Final Pre-Treatment stage …. and only the Final Pre-Treatment stage.  This Final Pre-treatment stage may also be collected where the first treatment has not yet been determined or prior to Surgery.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1845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a patient goes straight to surgery without any prior treatment, the surgical excision of the tumour – while it treats the patient - doesn’t actually do anything to the tumour itself other than remove it. At this point it’s passed to a pathologist who will examine the tumour under a microscope. These are the circumstances under which…</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3291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we would expect an Integrated stage.  It may be that the patient record already contains a final pre-treatment stage – and we are happy to take either a pre-treatment stage or an integrated stage… or even both ... for a patient who’s gone straight to surgery.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2916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if surgery occurs as a </a:t>
            </a:r>
            <a:r>
              <a:rPr lang="en-GB" i="1" dirty="0"/>
              <a:t>subsequent</a:t>
            </a:r>
            <a:r>
              <a:rPr lang="en-GB" dirty="0"/>
              <a:t> treatment, please do NOT supply an integrated stage because the tumour size may have changed since the point of diagnosis.</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694882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we’re going to look at a sample pathway.  In this example, a colorectal patient is referred from the GP with a suspicion of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461373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the patient undergoes a number of investigations which can contribute to the staging information… for instance a colonoscopy will only enable assessment of the primary colon tumour.  The camera cannot see through the bowel wall to … assess local lymph nodes for instance or to see possible metastases… so in this contributory stage it’s perfectly valid to have a stage of T2NxMx (where the x indicates “cannot be assessed”)…</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7720419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whereas the CT and MRI are able to show any enlarged lymph nodes or lesions which are suspicious of </a:t>
            </a:r>
            <a:r>
              <a:rPr lang="en-GB" dirty="0" err="1"/>
              <a:t>mets</a:t>
            </a:r>
            <a:r>
              <a:rPr lang="en-GB" dirty="0"/>
              <a:t>.  With these various contributory assessments of stage…</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1619274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important to assess the stage of a cancer as it tells the clinical team how far that cancer has spread.  For clinical purposes, a cancer may be staged at many different points in the pathway.</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2148031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the patient can be discussed at a pre-treatment MDT where the clinical team will review their case and can then reach a consensus on the Final Pre-Treatment Stage. </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2989297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instance the M0 has been arrived at through imaging. However, if clinical suspicion of metastases is sufficiently low that no imaging takes place, it’s expected that the clinical team would direct that M0 is recorded.  All three elements, T, N &amp; M, would normally be needed for a full stage: leaving the M stage blank would result in only a partial stage.  Mx is NOT an allowable M stage for a final pretreatment stage</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31751787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example, the patient has gone straight to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7324147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during which the primary tumour has been excised along with a sampling of lymph nodes.  The pathologist is able to make an assessment of the tissue samples they have in front of them…</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3784573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they are unable to assess metastases because they don’t have the entire patient under the microscope… so in this contributory pathological stage, Mx (or no mention of the M stage at all) is valid.</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32424422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 post-treatment MDT, the clinical team meet again to discuss the patient’s pathway, including stage…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4117898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the assessment from the pathological excision, along with any previous clinical information and any Final Pre-Treatment stage, a consensus is reached on the patient’s Integrated Stage.  As with the Final Pre-Treatment Stage, all three elements are normally needed for a full stage and, as with the pre-treatment stage, Mx is not an appropriate category and cannot be entered – M stage should be M0 or M1 as determined by the clinical team.</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5364498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may see staging in written form with one or more prefixes or possibly a suffix.  A C prefix means the stage was arrived at by clinical means.  For the purposes of staging, Clinical means “any process that doesn’t involve a microscope” so clinical staging would include staging by means of radiological imaging.</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448429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P prefix indicates that the stage was arrived at by examining cells under a microscope.  This would usually be histological after the excision of the whole tumour but may be cytological – for instance the presence of metastatic cells in abdominal ascites would be determined using cytology</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509755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YC or YP prefix indicates that this stage was arrived at after neoadjuvant treatment.  Whilst this type of stage is often very useful for the clinical team, please do NOT record a post-neo-adjuvant stage in the staging fields of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961607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Clinically, a staging system is used to plan the patient’s care, to indicate the likely prognosis, and to evaluate the effectiveness of certain treatments.  Knowing the stage is also important when developing and implementing clinical guidelines.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dirty="0"/>
          </a:p>
        </p:txBody>
      </p:sp>
    </p:spTree>
    <p:extLst>
      <p:ext uri="{BB962C8B-B14F-4D97-AF65-F5344CB8AC3E}">
        <p14:creationId xmlns:p14="http://schemas.microsoft.com/office/powerpoint/2010/main" val="27603795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staging symbols you may see might include Tis which indicates that the tumour is in-situ and would only be applied to certain D coded tumours. You may also see </a:t>
            </a:r>
            <a:r>
              <a:rPr lang="en-GB" dirty="0" err="1"/>
              <a:t>pTa</a:t>
            </a:r>
            <a:r>
              <a:rPr lang="en-GB" dirty="0"/>
              <a:t> which is applied to a specific type of non-invasive bladder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26325809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order to be considered fully staged, pathways with a non-surgical first treatment must have a full final pre-treatment stage.  Pathways where the first treatment was surgery may have a full final pre-treatment stage or a full integrated stage (or both).</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26447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staging </a:t>
            </a:r>
            <a:r>
              <a:rPr lang="en-GB" b="1" dirty="0"/>
              <a:t>version</a:t>
            </a:r>
            <a:r>
              <a:rPr lang="en-GB" dirty="0"/>
              <a:t> also needs to be correctly reported for COSD. Some </a:t>
            </a:r>
            <a:r>
              <a:rPr lang="en-GB" b="1" dirty="0"/>
              <a:t>neuroendocrine</a:t>
            </a:r>
            <a:r>
              <a:rPr lang="en-GB" dirty="0"/>
              <a:t> tumours will need to be staged in and recorded as the ENETS version. Other TNM stageable tumours should be staged in and recorded as the appropriate </a:t>
            </a:r>
            <a:r>
              <a:rPr lang="en-GB" b="1" dirty="0"/>
              <a:t>standard</a:t>
            </a:r>
            <a:r>
              <a:rPr lang="en-GB" dirty="0"/>
              <a:t> TNM version as shown depending on the diagnosis date.</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20411099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DA094-6589-8343-3D8B-12D4482FAB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ED6FB4-6666-3448-1BD8-0557AF509C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F01DD0-3162-1E7B-67F7-0E440DD8B9A9}"/>
              </a:ext>
            </a:extLst>
          </p:cNvPr>
          <p:cNvSpPr>
            <a:spLocks noGrp="1"/>
          </p:cNvSpPr>
          <p:nvPr>
            <p:ph type="body" idx="1"/>
          </p:nvPr>
        </p:nvSpPr>
        <p:spPr/>
        <p:txBody>
          <a:bodyPr/>
          <a:lstStyle/>
          <a:p>
            <a:r>
              <a:rPr lang="en-GB" dirty="0"/>
              <a:t>Please remember that the staging date and organisation code need to be recorded as well as the stage.  We encourage you not only to share the TNM staging slides with your colleagues but also the site-specific training modules available on the NDRS website.</a:t>
            </a:r>
          </a:p>
        </p:txBody>
      </p:sp>
      <p:sp>
        <p:nvSpPr>
          <p:cNvPr id="4" name="Slide Number Placeholder 3">
            <a:extLst>
              <a:ext uri="{FF2B5EF4-FFF2-40B4-BE49-F238E27FC236}">
                <a16:creationId xmlns:a16="http://schemas.microsoft.com/office/drawing/2014/main" id="{464AA059-2E68-3953-6D2D-467D9523AA5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14842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of course, we’re here to support you.  If you have any questions about TNM staging or any other aspect of COSD data, do please get in touch with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dirty="0"/>
          </a:p>
        </p:txBody>
      </p:sp>
    </p:spTree>
    <p:extLst>
      <p:ext uri="{BB962C8B-B14F-4D97-AF65-F5344CB8AC3E}">
        <p14:creationId xmlns:p14="http://schemas.microsoft.com/office/powerpoint/2010/main" val="2888452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However, for the purposes of COSD, TNM stage is collected only for invasive new primary cancers and only at the point of diagnosis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dirty="0"/>
          </a:p>
        </p:txBody>
      </p:sp>
    </p:spTree>
    <p:extLst>
      <p:ext uri="{BB962C8B-B14F-4D97-AF65-F5344CB8AC3E}">
        <p14:creationId xmlns:p14="http://schemas.microsoft.com/office/powerpoint/2010/main" val="689394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Most solid tumours are staged using the TNM system.  Higher numbers generally indicate a larger Tumour, more (or more distant) lymph Nodes or the presence of Metastases.</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6649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Full TNM stages are often described as being in a particular group stage as a shorthand method of describing the spread of an invasive cancer.  For instance, a </a:t>
            </a:r>
            <a:r>
              <a:rPr lang="en-GB" b="1" dirty="0"/>
              <a:t>localised</a:t>
            </a:r>
            <a:r>
              <a:rPr lang="en-GB" dirty="0"/>
              <a:t> </a:t>
            </a:r>
            <a:r>
              <a:rPr lang="en-GB" b="0" dirty="0"/>
              <a:t>invasive</a:t>
            </a:r>
            <a:r>
              <a:rPr lang="en-GB" dirty="0"/>
              <a:t> cancer would be classified as Group stage 1.</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FE6B22-D62B-44D7-8888-48BB662636F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8369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Not </a:t>
            </a:r>
            <a:r>
              <a:rPr lang="en-GB" b="1" dirty="0">
                <a:ea typeface="ＭＳ Ｐゴシック" pitchFamily="-107" charset="-128"/>
              </a:rPr>
              <a:t>all</a:t>
            </a:r>
            <a:r>
              <a:rPr lang="en-GB" dirty="0">
                <a:ea typeface="ＭＳ Ｐゴシック" pitchFamily="-107" charset="-128"/>
              </a:rPr>
              <a:t> solid tumours require a stage because not all solid tumours are invasive – some tumours of epithelial cells are in-situ.  Epithelial cells happen on surfaces and those surfaces may be on the outside or the inside. What’s shown here is a cross section of the inside of the bladder showing the epithelial cells in pale pink. For solid epithelial tumours, the key difference between D coding and C coding is something called the basement layer.  This lies between the epithelial cells on the surface and the layers of muscle with blood- and lymph-vessels underneath</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1945924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ＭＳ Ｐゴシック" pitchFamily="-107" charset="-128"/>
              </a:rPr>
              <a:t>Where an epithelial tumour has </a:t>
            </a:r>
            <a:r>
              <a:rPr lang="en-GB" b="1" i="0" dirty="0">
                <a:ea typeface="ＭＳ Ｐゴシック" pitchFamily="-107" charset="-128"/>
              </a:rPr>
              <a:t>not</a:t>
            </a:r>
            <a:r>
              <a:rPr lang="en-GB" dirty="0">
                <a:ea typeface="ＭＳ Ｐゴシック" pitchFamily="-107" charset="-128"/>
              </a:rPr>
              <a:t> broken through the basement layer, it’s classified as </a:t>
            </a:r>
            <a:r>
              <a:rPr lang="en-GB" i="0" dirty="0">
                <a:ea typeface="ＭＳ Ｐゴシック" pitchFamily="-107" charset="-128"/>
              </a:rPr>
              <a:t>in-situ </a:t>
            </a:r>
            <a:r>
              <a:rPr lang="en-GB" dirty="0">
                <a:ea typeface="ＭＳ Ｐゴシック" pitchFamily="-107" charset="-128"/>
              </a:rPr>
              <a:t>and is </a:t>
            </a:r>
            <a:r>
              <a:rPr lang="en-GB" b="0" dirty="0">
                <a:ea typeface="ＭＳ Ｐゴシック" pitchFamily="-107" charset="-128"/>
              </a:rPr>
              <a:t>D</a:t>
            </a:r>
            <a:r>
              <a:rPr lang="en-GB" dirty="0">
                <a:ea typeface="ＭＳ Ｐゴシック" pitchFamily="-107" charset="-128"/>
              </a:rPr>
              <a:t> coded in ICD10. Cancers that </a:t>
            </a:r>
            <a:r>
              <a:rPr lang="en-GB" b="1" i="0" dirty="0">
                <a:ea typeface="ＭＳ Ｐゴシック" pitchFamily="-107" charset="-128"/>
              </a:rPr>
              <a:t>have</a:t>
            </a:r>
            <a:r>
              <a:rPr lang="en-GB" dirty="0">
                <a:ea typeface="ＭＳ Ｐゴシック" pitchFamily="-107" charset="-128"/>
              </a:rPr>
              <a:t> broken though this basement layer </a:t>
            </a:r>
            <a:r>
              <a:rPr lang="en-GB" b="0" dirty="0">
                <a:ea typeface="ＭＳ Ｐゴシック" pitchFamily="-107" charset="-128"/>
              </a:rPr>
              <a:t>can</a:t>
            </a:r>
            <a:r>
              <a:rPr lang="en-GB" dirty="0">
                <a:ea typeface="ＭＳ Ｐゴシック" pitchFamily="-107" charset="-128"/>
              </a:rPr>
              <a:t> access a transport system in the form of those blood and lymph vessels meaning that cancer cells can travel to other parts of the body where they can form secondary tumours.  Tumours </a:t>
            </a:r>
            <a:r>
              <a:rPr lang="en-GB" i="1" dirty="0">
                <a:ea typeface="ＭＳ Ｐゴシック" pitchFamily="-107" charset="-128"/>
              </a:rPr>
              <a:t>with</a:t>
            </a:r>
            <a:r>
              <a:rPr lang="en-GB" dirty="0">
                <a:ea typeface="ＭＳ Ｐゴシック" pitchFamily="-107" charset="-128"/>
              </a:rPr>
              <a:t> access to the transport systems are deemed to be </a:t>
            </a:r>
            <a:r>
              <a:rPr lang="en-GB" i="0" dirty="0">
                <a:ea typeface="ＭＳ Ｐゴシック" pitchFamily="-107" charset="-128"/>
              </a:rPr>
              <a:t>invasive</a:t>
            </a:r>
            <a:r>
              <a:rPr lang="en-GB" dirty="0">
                <a:ea typeface="ＭＳ Ｐゴシック" pitchFamily="-107" charset="-128"/>
              </a:rPr>
              <a:t> and are </a:t>
            </a:r>
            <a:r>
              <a:rPr lang="en-GB" b="0" dirty="0">
                <a:ea typeface="ＭＳ Ｐゴシック" pitchFamily="-107" charset="-128"/>
              </a:rPr>
              <a:t>C</a:t>
            </a:r>
            <a:r>
              <a:rPr lang="en-GB" dirty="0">
                <a:ea typeface="ＭＳ Ｐゴシック" pitchFamily="-107" charset="-128"/>
              </a:rPr>
              <a:t> coded.  It’s worth mentioning that the tumour cells in both the D coded and C coded examples may be exactly the same, they may both be squamous cell carcinomas, the only difference being the access to a transport system - making one a squamous cell carcinoma </a:t>
            </a:r>
            <a:r>
              <a:rPr lang="en-GB" b="1" dirty="0">
                <a:ea typeface="ＭＳ Ｐゴシック" pitchFamily="-107" charset="-128"/>
              </a:rPr>
              <a:t>in-situ</a:t>
            </a:r>
            <a:r>
              <a:rPr lang="en-GB" dirty="0">
                <a:ea typeface="ＭＳ Ｐゴシック" pitchFamily="-107" charset="-128"/>
              </a:rPr>
              <a:t> and the other an </a:t>
            </a:r>
            <a:r>
              <a:rPr lang="en-GB" b="1" dirty="0">
                <a:ea typeface="ＭＳ Ｐゴシック" pitchFamily="-107" charset="-128"/>
              </a:rPr>
              <a:t>invasive</a:t>
            </a:r>
            <a:r>
              <a:rPr lang="en-GB" dirty="0">
                <a:ea typeface="ＭＳ Ｐゴシック" pitchFamily="-107" charset="-128"/>
              </a:rPr>
              <a:t> squamous cell carcinoma.</a:t>
            </a:r>
          </a:p>
          <a:p>
            <a:endParaRPr lang="en-GB" dirty="0">
              <a:ea typeface="ＭＳ Ｐゴシック" pitchFamily="-107" charset="-128"/>
            </a:endParaRP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259098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Imagine this shaded line represents tumour stage. At one end we have a Tis – a tumour in situ.  Because this tumour cannot access a transport system in the shape of blood- or lymph-vessels, it can’t spread to other parts of the body.  This in-situ tumour is D coded in ICD10 and, because it cannot, by definition, spread, it </a:t>
            </a:r>
            <a:r>
              <a:rPr lang="en-GB" b="1" dirty="0"/>
              <a:t>doesn’t</a:t>
            </a:r>
            <a:r>
              <a:rPr lang="en-GB" dirty="0"/>
              <a:t> need to be staged.</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1341082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a:t>Click to edit Master title style</a:t>
            </a:r>
            <a:endParaRPr lang="en-GB"/>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D9CBB08D-AC92-4C4A-9291-34C3D781480E}" type="datetime1">
              <a:rPr lang="en-GB" smtClean="0"/>
              <a:t>03/12/2025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2023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2375083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8ED75BF2-363D-4A12-B441-015825032941}" type="datetime1">
              <a:rPr lang="en-GB" smtClean="0"/>
              <a:t>03/12/2025</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142372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E807B10D-39A6-4A56-8971-D2F87BEC83E5}" type="datetime1">
              <a:rPr lang="en-GB" smtClean="0"/>
              <a:t>03/12/2025</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757404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0B94ECFD-7DAB-461F-81CD-4C73EEC3D02B}" type="datetime1">
              <a:rPr lang="en-GB" smtClean="0"/>
              <a:t>03/12/2025</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5541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6FC5B452-A09C-476F-A9E2-C80B83BFEAB7}" type="datetime1">
              <a:rPr lang="en-GB" smtClean="0"/>
              <a:t>03/12/2025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a:t>Click to edit section title</a:t>
            </a:r>
            <a:endParaRPr lang="en-GB"/>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285339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3B076EE7-9C33-4BE6-96DF-0276083CD5FB}" type="datetime1">
              <a:rPr lang="en-GB" smtClean="0"/>
              <a:t>03/12/2025</a:t>
            </a:fld>
            <a:endParaRPr lang="en-GB" dirty="0"/>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2023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1929231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D4B1F9D-897B-441D-BEE8-DCF246A880C8}" type="datetime1">
              <a:rPr lang="en-GB" smtClean="0"/>
              <a:t>03/12/2025</a:t>
            </a:fld>
            <a:endParaRPr lang="en-GB" dirty="0"/>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2023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14819938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DE83DDC7-24A2-4617-AF91-FEA7D236E12F}" type="datetime1">
              <a:rPr lang="en-GB" smtClean="0"/>
              <a:t>03/12/2025</a:t>
            </a:fld>
            <a:endParaRPr lang="en-GB" dirty="0"/>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2023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dirty="0"/>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2569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dirty="0"/>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dirty="0"/>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03/12/2025</a:t>
            </a:fld>
            <a:endParaRPr lang="en-GB" dirty="0"/>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03/12/2025</a:t>
            </a:fld>
            <a:endParaRPr lang="en-GB" dirty="0"/>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dirty="0"/>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03/12/2025</a:t>
            </a:fld>
            <a:endParaRPr lang="en-GB" dirty="0"/>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dirty="0"/>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562" y="477271"/>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6" name="PlaceHolder 2"/>
          <p:cNvSpPr>
            <a:spLocks noGrp="1"/>
          </p:cNvSpPr>
          <p:nvPr>
            <p:ph type="subTitle"/>
          </p:nvPr>
        </p:nvSpPr>
        <p:spPr>
          <a:xfrm>
            <a:off x="609562" y="3295034"/>
            <a:ext cx="10971684" cy="595548"/>
          </a:xfrm>
          <a:prstGeom prst="rect">
            <a:avLst/>
          </a:prstGeom>
        </p:spPr>
        <p:txBody>
          <a:bodyPr lIns="0" tIns="0" rIns="0" bIns="0" anchor="ctr">
            <a:spAutoFit/>
          </a:bodyPr>
          <a:lstStyle/>
          <a:p>
            <a:pPr algn="ctr"/>
            <a:endParaRPr lang="en-GB" sz="3870" b="0" strike="noStrike" spc="-1">
              <a:latin typeface="Arial"/>
            </a:endParaRPr>
          </a:p>
        </p:txBody>
      </p:sp>
    </p:spTree>
    <p:extLst>
      <p:ext uri="{BB962C8B-B14F-4D97-AF65-F5344CB8AC3E}">
        <p14:creationId xmlns:p14="http://schemas.microsoft.com/office/powerpoint/2010/main" val="2271356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03/12/2025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 id="2147483693" r:id="rId9"/>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C7BACF-9B5F-44E8-8E3D-B6DCCC56386F}" type="datetime1">
              <a:rPr lang="en-GB" smtClean="0"/>
              <a:t>03/12/2025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2023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279221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2.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11.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4.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6"/>
            <a:ext cx="10515600" cy="1692042"/>
          </a:xfrm>
        </p:spPr>
        <p:txBody>
          <a:bodyPr/>
          <a:lstStyle/>
          <a:p>
            <a:r>
              <a:rPr lang="en-GB" dirty="0"/>
              <a:t>Key Performance Indicators:</a:t>
            </a:r>
          </a:p>
          <a:p>
            <a:r>
              <a:rPr lang="en-GB" b="1" dirty="0"/>
              <a:t>TNM Staging 101</a:t>
            </a:r>
          </a:p>
          <a:p>
            <a:r>
              <a:rPr lang="en-GB" dirty="0"/>
              <a:t>V2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20" name="Audio 19">
            <a:hlinkClick r:id="" action="ppaction://media"/>
            <a:extLst>
              <a:ext uri="{FF2B5EF4-FFF2-40B4-BE49-F238E27FC236}">
                <a16:creationId xmlns:a16="http://schemas.microsoft.com/office/drawing/2014/main" id="{2F785833-C59A-2B7B-3F48-E6C0AA79563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8309"/>
    </mc:Choice>
    <mc:Fallback xmlns="">
      <p:transition spd="slow" advTm="83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C39A8-7AFC-42CA-B7CE-402118FF2421}"/>
              </a:ext>
            </a:extLst>
          </p:cNvPr>
          <p:cNvSpPr>
            <a:spLocks noGrp="1"/>
          </p:cNvSpPr>
          <p:nvPr>
            <p:ph type="title"/>
          </p:nvPr>
        </p:nvSpPr>
        <p:spPr/>
        <p:txBody>
          <a:bodyPr/>
          <a:lstStyle/>
          <a:p>
            <a:r>
              <a:rPr lang="en-GB" dirty="0"/>
              <a:t>TNM Staging 101: Recording Stage</a:t>
            </a:r>
          </a:p>
        </p:txBody>
      </p:sp>
      <p:sp>
        <p:nvSpPr>
          <p:cNvPr id="3" name="Content Placeholder 2">
            <a:extLst>
              <a:ext uri="{FF2B5EF4-FFF2-40B4-BE49-F238E27FC236}">
                <a16:creationId xmlns:a16="http://schemas.microsoft.com/office/drawing/2014/main" id="{B3A3DBE1-E748-469D-9F33-4C9D9F5FEFDC}"/>
              </a:ext>
            </a:extLst>
          </p:cNvPr>
          <p:cNvSpPr>
            <a:spLocks noGrp="1"/>
          </p:cNvSpPr>
          <p:nvPr>
            <p:ph idx="1"/>
          </p:nvPr>
        </p:nvSpPr>
        <p:spPr/>
        <p:txBody>
          <a:bodyPr/>
          <a:lstStyle/>
          <a:p>
            <a:pPr marL="0" indent="0">
              <a:buNone/>
            </a:pPr>
            <a:endParaRPr lang="en-GB"/>
          </a:p>
          <a:p>
            <a:pPr marL="0" indent="0">
              <a:buNone/>
            </a:pPr>
            <a:endParaRPr lang="en-GB"/>
          </a:p>
          <a:p>
            <a:pPr marL="0" indent="0">
              <a:buNone/>
            </a:pPr>
            <a:endParaRPr lang="en-GB"/>
          </a:p>
          <a:p>
            <a:pPr marL="0" indent="0">
              <a:buNone/>
            </a:pPr>
            <a:endParaRPr lang="en-GB"/>
          </a:p>
          <a:p>
            <a:pPr marL="0" indent="0">
              <a:buNone/>
            </a:pPr>
            <a:endParaRPr lang="en-GB"/>
          </a:p>
          <a:p>
            <a:pPr marL="0" indent="0">
              <a:buNone/>
            </a:pPr>
            <a:endParaRPr lang="en-GB"/>
          </a:p>
        </p:txBody>
      </p:sp>
      <p:sp>
        <p:nvSpPr>
          <p:cNvPr id="4" name="Date Placeholder 3">
            <a:extLst>
              <a:ext uri="{FF2B5EF4-FFF2-40B4-BE49-F238E27FC236}">
                <a16:creationId xmlns:a16="http://schemas.microsoft.com/office/drawing/2014/main" id="{900031E2-C469-4241-969A-7D21A5D32A0C}"/>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17F37A3D-F11E-4867-8E41-1DBE85E3EBD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903E9751-7D89-4590-B1E3-9DDE4B522AE9}"/>
              </a:ext>
            </a:extLst>
          </p:cNvPr>
          <p:cNvSpPr>
            <a:spLocks noGrp="1"/>
          </p:cNvSpPr>
          <p:nvPr>
            <p:ph type="sldNum" sz="quarter" idx="12"/>
          </p:nvPr>
        </p:nvSpPr>
        <p:spPr/>
        <p:txBody>
          <a:bodyPr/>
          <a:lstStyle/>
          <a:p>
            <a:fld id="{B33FDC71-8906-4088-9FB1-76CBC632085F}" type="slidenum">
              <a:rPr lang="en-GB" smtClean="0"/>
              <a:t>10</a:t>
            </a:fld>
            <a:endParaRPr lang="en-GB"/>
          </a:p>
        </p:txBody>
      </p:sp>
      <p:grpSp>
        <p:nvGrpSpPr>
          <p:cNvPr id="39" name="Group 38">
            <a:extLst>
              <a:ext uri="{FF2B5EF4-FFF2-40B4-BE49-F238E27FC236}">
                <a16:creationId xmlns:a16="http://schemas.microsoft.com/office/drawing/2014/main" id="{1E3E14DF-3082-0B48-79C4-B8B43D754A99}"/>
              </a:ext>
            </a:extLst>
          </p:cNvPr>
          <p:cNvGrpSpPr/>
          <p:nvPr/>
        </p:nvGrpSpPr>
        <p:grpSpPr>
          <a:xfrm>
            <a:off x="838200" y="1510756"/>
            <a:ext cx="10515600" cy="1054278"/>
            <a:chOff x="179388" y="2559050"/>
            <a:chExt cx="8745725" cy="1301750"/>
          </a:xfrm>
        </p:grpSpPr>
        <p:sp>
          <p:nvSpPr>
            <p:cNvPr id="40" name="Rectangle 39">
              <a:extLst>
                <a:ext uri="{FF2B5EF4-FFF2-40B4-BE49-F238E27FC236}">
                  <a16:creationId xmlns:a16="http://schemas.microsoft.com/office/drawing/2014/main" id="{65DC8C94-EB93-7F8F-39AD-F26B9C9CCB37}"/>
                </a:ext>
              </a:extLst>
            </p:cNvPr>
            <p:cNvSpPr/>
            <p:nvPr/>
          </p:nvSpPr>
          <p:spPr>
            <a:xfrm>
              <a:off x="179388" y="2562225"/>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GB" altLang="en-US" sz="1600" b="1">
                  <a:latin typeface="+mn-lt"/>
                  <a:cs typeface="Arial" pitchFamily="34" charset="0"/>
                </a:rPr>
                <a:t>Stage 0</a:t>
              </a:r>
            </a:p>
            <a:p>
              <a:pPr algn="ctr" eaLnBrk="1" hangingPunct="1">
                <a:defRPr/>
              </a:pPr>
              <a:r>
                <a:rPr lang="en-GB" altLang="en-US" sz="1600" i="1">
                  <a:latin typeface="+mn-lt"/>
                  <a:cs typeface="Arial" pitchFamily="34" charset="0"/>
                </a:rPr>
                <a:t>Carcinoma in situ </a:t>
              </a:r>
            </a:p>
            <a:p>
              <a:pPr algn="ctr" eaLnBrk="1" hangingPunct="1">
                <a:defRPr/>
              </a:pPr>
              <a:r>
                <a:rPr lang="en-GB" altLang="en-US" sz="1600" i="1">
                  <a:latin typeface="+mn-lt"/>
                  <a:cs typeface="Arial" pitchFamily="34" charset="0"/>
                </a:rPr>
                <a:t>Early form</a:t>
              </a:r>
              <a:endParaRPr lang="en-GB" altLang="en-US" sz="1600" i="1">
                <a:latin typeface="+mn-lt"/>
              </a:endParaRPr>
            </a:p>
          </p:txBody>
        </p:sp>
        <p:sp>
          <p:nvSpPr>
            <p:cNvPr id="41" name="Rectangle 40">
              <a:extLst>
                <a:ext uri="{FF2B5EF4-FFF2-40B4-BE49-F238E27FC236}">
                  <a16:creationId xmlns:a16="http://schemas.microsoft.com/office/drawing/2014/main" id="{71288C2A-A70A-BEE3-A629-1CDFA642C7F0}"/>
                </a:ext>
              </a:extLst>
            </p:cNvPr>
            <p:cNvSpPr/>
            <p:nvPr/>
          </p:nvSpPr>
          <p:spPr>
            <a:xfrm>
              <a:off x="5577683" y="2560638"/>
              <a:ext cx="1548000" cy="1300162"/>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III</a:t>
              </a:r>
            </a:p>
            <a:p>
              <a:pPr algn="ctr">
                <a:defRPr/>
              </a:pPr>
              <a:r>
                <a:rPr lang="en-GB" sz="1600" i="1">
                  <a:solidFill>
                    <a:schemeClr val="tx1"/>
                  </a:solidFill>
                  <a:cs typeface="Arial" pitchFamily="34" charset="0"/>
                </a:rPr>
                <a:t>Late locally advanced</a:t>
              </a:r>
            </a:p>
          </p:txBody>
        </p:sp>
        <p:sp>
          <p:nvSpPr>
            <p:cNvPr id="42" name="Rectangle 41">
              <a:extLst>
                <a:ext uri="{FF2B5EF4-FFF2-40B4-BE49-F238E27FC236}">
                  <a16:creationId xmlns:a16="http://schemas.microsoft.com/office/drawing/2014/main" id="{3C680861-A11E-AC1A-B32D-EB746E5A7422}"/>
                </a:ext>
              </a:extLst>
            </p:cNvPr>
            <p:cNvSpPr/>
            <p:nvPr/>
          </p:nvSpPr>
          <p:spPr>
            <a:xfrm>
              <a:off x="7377113" y="2559050"/>
              <a:ext cx="1548000" cy="1300163"/>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IV</a:t>
              </a:r>
            </a:p>
            <a:p>
              <a:pPr algn="ctr">
                <a:defRPr/>
              </a:pPr>
              <a:r>
                <a:rPr lang="en-GB" sz="1600" i="1">
                  <a:solidFill>
                    <a:schemeClr val="tx1"/>
                  </a:solidFill>
                  <a:cs typeface="Arial" pitchFamily="34" charset="0"/>
                </a:rPr>
                <a:t>Extensive / Metastasised</a:t>
              </a:r>
            </a:p>
          </p:txBody>
        </p:sp>
        <p:sp>
          <p:nvSpPr>
            <p:cNvPr id="43" name="Rectangle 42">
              <a:extLst>
                <a:ext uri="{FF2B5EF4-FFF2-40B4-BE49-F238E27FC236}">
                  <a16:creationId xmlns:a16="http://schemas.microsoft.com/office/drawing/2014/main" id="{358F4D39-637A-69A2-1113-CCC0E708D536}"/>
                </a:ext>
              </a:extLst>
            </p:cNvPr>
            <p:cNvSpPr/>
            <p:nvPr/>
          </p:nvSpPr>
          <p:spPr>
            <a:xfrm>
              <a:off x="1978820" y="2562224"/>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a:t>
              </a:r>
            </a:p>
            <a:p>
              <a:pPr algn="ctr">
                <a:defRPr/>
              </a:pPr>
              <a:r>
                <a:rPr lang="en-GB" sz="1600" i="1">
                  <a:solidFill>
                    <a:schemeClr val="tx1"/>
                  </a:solidFill>
                  <a:cs typeface="Arial" pitchFamily="34" charset="0"/>
                </a:rPr>
                <a:t>Localised</a:t>
              </a:r>
            </a:p>
          </p:txBody>
        </p:sp>
        <p:sp>
          <p:nvSpPr>
            <p:cNvPr id="44" name="Rectangle 43">
              <a:extLst>
                <a:ext uri="{FF2B5EF4-FFF2-40B4-BE49-F238E27FC236}">
                  <a16:creationId xmlns:a16="http://schemas.microsoft.com/office/drawing/2014/main" id="{269A9A8A-F865-FA6B-345E-7E262D40AF70}"/>
                </a:ext>
              </a:extLst>
            </p:cNvPr>
            <p:cNvSpPr/>
            <p:nvPr/>
          </p:nvSpPr>
          <p:spPr>
            <a:xfrm>
              <a:off x="3778251" y="2562224"/>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II</a:t>
              </a:r>
              <a:endParaRPr lang="en-GB" sz="1600" b="1" i="1">
                <a:solidFill>
                  <a:schemeClr val="tx1"/>
                </a:solidFill>
                <a:cs typeface="Arial" pitchFamily="34" charset="0"/>
              </a:endParaRPr>
            </a:p>
            <a:p>
              <a:pPr algn="ctr">
                <a:defRPr/>
              </a:pPr>
              <a:r>
                <a:rPr lang="en-GB" sz="1600" i="1">
                  <a:solidFill>
                    <a:schemeClr val="tx1"/>
                  </a:solidFill>
                  <a:cs typeface="Arial" pitchFamily="34" charset="0"/>
                </a:rPr>
                <a:t>Localised / Early locally advanced</a:t>
              </a:r>
              <a:endParaRPr lang="en-GB" sz="1600" i="1">
                <a:solidFill>
                  <a:schemeClr val="tx1"/>
                </a:solidFill>
              </a:endParaRPr>
            </a:p>
          </p:txBody>
        </p:sp>
      </p:grpSp>
      <p:sp>
        <p:nvSpPr>
          <p:cNvPr id="45" name="Text Placeholder 2">
            <a:extLst>
              <a:ext uri="{FF2B5EF4-FFF2-40B4-BE49-F238E27FC236}">
                <a16:creationId xmlns:a16="http://schemas.microsoft.com/office/drawing/2014/main" id="{D87DB30D-285C-3DE6-8575-6D4B693D7BC4}"/>
              </a:ext>
            </a:extLst>
          </p:cNvPr>
          <p:cNvSpPr txBox="1">
            <a:spLocks/>
          </p:cNvSpPr>
          <p:nvPr/>
        </p:nvSpPr>
        <p:spPr>
          <a:xfrm>
            <a:off x="838200" y="4542006"/>
            <a:ext cx="8370894" cy="1634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buClr>
                <a:schemeClr val="accent1"/>
              </a:buClr>
              <a:defRPr/>
            </a:pPr>
            <a:endParaRPr lang="en-US">
              <a:cs typeface="Arial"/>
            </a:endParaRPr>
          </a:p>
        </p:txBody>
      </p:sp>
      <p:sp>
        <p:nvSpPr>
          <p:cNvPr id="46" name="Rectangle 45">
            <a:extLst>
              <a:ext uri="{FF2B5EF4-FFF2-40B4-BE49-F238E27FC236}">
                <a16:creationId xmlns:a16="http://schemas.microsoft.com/office/drawing/2014/main" id="{ABC6BB65-F3FE-1373-CCAA-BBD1FA0C4715}"/>
              </a:ext>
            </a:extLst>
          </p:cNvPr>
          <p:cNvSpPr/>
          <p:nvPr/>
        </p:nvSpPr>
        <p:spPr>
          <a:xfrm>
            <a:off x="838200" y="3269974"/>
            <a:ext cx="10515601" cy="467138"/>
          </a:xfrm>
          <a:prstGeom prst="rect">
            <a:avLst/>
          </a:prstGeom>
          <a:gradFill>
            <a:gsLst>
              <a:gs pos="0">
                <a:schemeClr val="accent1">
                  <a:lumMod val="5000"/>
                  <a:lumOff val="95000"/>
                </a:schemeClr>
              </a:gs>
              <a:gs pos="100000">
                <a:schemeClr val="accent1">
                  <a:lumMod val="50000"/>
                </a:schemeClr>
              </a:gs>
              <a:gs pos="44000">
                <a:schemeClr val="accent1">
                  <a:lumMod val="45000"/>
                  <a:lumOff val="55000"/>
                </a:schemeClr>
              </a:gs>
              <a:gs pos="100000">
                <a:schemeClr val="accent1">
                  <a:lumMod val="30000"/>
                  <a:lumOff val="70000"/>
                </a:schemeClr>
              </a:gs>
            </a:gsLst>
            <a:lin ang="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B81525C7-624C-C684-7195-A19B6B452143}"/>
              </a:ext>
            </a:extLst>
          </p:cNvPr>
          <p:cNvSpPr txBox="1"/>
          <p:nvPr/>
        </p:nvSpPr>
        <p:spPr>
          <a:xfrm>
            <a:off x="9498496" y="4579420"/>
            <a:ext cx="1861269" cy="1169551"/>
          </a:xfrm>
          <a:prstGeom prst="rect">
            <a:avLst/>
          </a:prstGeom>
          <a:noFill/>
        </p:spPr>
        <p:txBody>
          <a:bodyPr wrap="square" rtlCol="0">
            <a:spAutoFit/>
          </a:bodyPr>
          <a:lstStyle/>
          <a:p>
            <a:pPr algn="ctr"/>
            <a:r>
              <a:rPr lang="en-GB" sz="1400" b="1" dirty="0"/>
              <a:t>Distant Mets: M1</a:t>
            </a:r>
          </a:p>
          <a:p>
            <a:pPr algn="ctr"/>
            <a:r>
              <a:rPr lang="en-GB" sz="1400" b="1" dirty="0"/>
              <a:t>Invasive</a:t>
            </a:r>
          </a:p>
          <a:p>
            <a:pPr algn="ctr"/>
            <a:r>
              <a:rPr lang="en-GB" sz="1400" b="1" dirty="0"/>
              <a:t>Already spread</a:t>
            </a:r>
          </a:p>
          <a:p>
            <a:pPr algn="ctr"/>
            <a:r>
              <a:rPr lang="en-GB" sz="1400" b="1" dirty="0"/>
              <a:t>M1 accepted as a full stage</a:t>
            </a:r>
          </a:p>
        </p:txBody>
      </p:sp>
      <p:sp>
        <p:nvSpPr>
          <p:cNvPr id="51" name="Right Brace 50">
            <a:extLst>
              <a:ext uri="{FF2B5EF4-FFF2-40B4-BE49-F238E27FC236}">
                <a16:creationId xmlns:a16="http://schemas.microsoft.com/office/drawing/2014/main" id="{DC7CEFAD-0141-7DEC-1252-4A67F043155E}"/>
              </a:ext>
            </a:extLst>
          </p:cNvPr>
          <p:cNvSpPr/>
          <p:nvPr/>
        </p:nvSpPr>
        <p:spPr>
          <a:xfrm rot="5400000">
            <a:off x="10148408" y="3180802"/>
            <a:ext cx="549515" cy="1861270"/>
          </a:xfrm>
          <a:prstGeom prst="rightBrace">
            <a:avLst>
              <a:gd name="adj1" fmla="val 58977"/>
              <a:gd name="adj2" fmla="val 50000"/>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 name="Right Brace 51">
            <a:extLst>
              <a:ext uri="{FF2B5EF4-FFF2-40B4-BE49-F238E27FC236}">
                <a16:creationId xmlns:a16="http://schemas.microsoft.com/office/drawing/2014/main" id="{A523DE87-443D-FDE6-3033-6B4AFE7FC5EE}"/>
              </a:ext>
            </a:extLst>
          </p:cNvPr>
          <p:cNvSpPr/>
          <p:nvPr/>
        </p:nvSpPr>
        <p:spPr>
          <a:xfrm rot="5400000">
            <a:off x="1494076" y="3180801"/>
            <a:ext cx="549515" cy="1861270"/>
          </a:xfrm>
          <a:prstGeom prst="rightBrace">
            <a:avLst>
              <a:gd name="adj1" fmla="val 58977"/>
              <a:gd name="adj2" fmla="val 50000"/>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a:extLst>
              <a:ext uri="{FF2B5EF4-FFF2-40B4-BE49-F238E27FC236}">
                <a16:creationId xmlns:a16="http://schemas.microsoft.com/office/drawing/2014/main" id="{10A17DC6-12F6-64A2-A011-8A4E29F3C0C7}"/>
              </a:ext>
            </a:extLst>
          </p:cNvPr>
          <p:cNvSpPr txBox="1"/>
          <p:nvPr/>
        </p:nvSpPr>
        <p:spPr>
          <a:xfrm>
            <a:off x="747578" y="4627205"/>
            <a:ext cx="2045317" cy="954107"/>
          </a:xfrm>
          <a:prstGeom prst="rect">
            <a:avLst/>
          </a:prstGeom>
          <a:noFill/>
        </p:spPr>
        <p:txBody>
          <a:bodyPr wrap="square" rtlCol="0">
            <a:spAutoFit/>
          </a:bodyPr>
          <a:lstStyle/>
          <a:p>
            <a:pPr algn="ctr"/>
            <a:r>
              <a:rPr lang="en-GB" sz="1400"/>
              <a:t>Carcinoma in-situ: pTis</a:t>
            </a:r>
          </a:p>
          <a:p>
            <a:pPr algn="ctr"/>
            <a:r>
              <a:rPr lang="en-GB" sz="1400"/>
              <a:t>Non-invasive</a:t>
            </a:r>
          </a:p>
          <a:p>
            <a:pPr algn="ctr"/>
            <a:r>
              <a:rPr lang="en-GB" sz="1400"/>
              <a:t>Cannot spread</a:t>
            </a:r>
          </a:p>
          <a:p>
            <a:pPr algn="ctr"/>
            <a:r>
              <a:rPr lang="en-GB" sz="1400"/>
              <a:t>No need to stage</a:t>
            </a:r>
          </a:p>
        </p:txBody>
      </p:sp>
      <p:pic>
        <p:nvPicPr>
          <p:cNvPr id="11" name="Audio 10">
            <a:hlinkClick r:id="" action="ppaction://media"/>
            <a:extLst>
              <a:ext uri="{FF2B5EF4-FFF2-40B4-BE49-F238E27FC236}">
                <a16:creationId xmlns:a16="http://schemas.microsoft.com/office/drawing/2014/main" id="{82745EB3-237E-F6CD-18ED-C2811767FA8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44721577"/>
      </p:ext>
    </p:extLst>
  </p:cSld>
  <p:clrMapOvr>
    <a:masterClrMapping/>
  </p:clrMapOvr>
  <mc:AlternateContent xmlns:mc="http://schemas.openxmlformats.org/markup-compatibility/2006" xmlns:p14="http://schemas.microsoft.com/office/powerpoint/2010/main">
    <mc:Choice Requires="p14">
      <p:transition spd="slow" p14:dur="2000" advTm="40238"/>
    </mc:Choice>
    <mc:Fallback xmlns="">
      <p:transition spd="slow" advTm="402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C39A8-7AFC-42CA-B7CE-402118FF2421}"/>
              </a:ext>
            </a:extLst>
          </p:cNvPr>
          <p:cNvSpPr>
            <a:spLocks noGrp="1"/>
          </p:cNvSpPr>
          <p:nvPr>
            <p:ph type="title"/>
          </p:nvPr>
        </p:nvSpPr>
        <p:spPr/>
        <p:txBody>
          <a:bodyPr/>
          <a:lstStyle/>
          <a:p>
            <a:r>
              <a:rPr lang="en-GB" dirty="0"/>
              <a:t>TNM Staging 101: Recording Stage</a:t>
            </a:r>
          </a:p>
        </p:txBody>
      </p:sp>
      <p:sp>
        <p:nvSpPr>
          <p:cNvPr id="3" name="Content Placeholder 2">
            <a:extLst>
              <a:ext uri="{FF2B5EF4-FFF2-40B4-BE49-F238E27FC236}">
                <a16:creationId xmlns:a16="http://schemas.microsoft.com/office/drawing/2014/main" id="{B3A3DBE1-E748-469D-9F33-4C9D9F5FEFDC}"/>
              </a:ext>
            </a:extLst>
          </p:cNvPr>
          <p:cNvSpPr>
            <a:spLocks noGrp="1"/>
          </p:cNvSpPr>
          <p:nvPr>
            <p:ph idx="1"/>
          </p:nvPr>
        </p:nvSpPr>
        <p:spPr/>
        <p:txBody>
          <a:bodyPr/>
          <a:lstStyle/>
          <a:p>
            <a:pPr marL="0" indent="0">
              <a:buNone/>
            </a:pPr>
            <a:endParaRPr lang="en-GB"/>
          </a:p>
          <a:p>
            <a:pPr marL="0" indent="0">
              <a:buNone/>
            </a:pPr>
            <a:endParaRPr lang="en-GB"/>
          </a:p>
          <a:p>
            <a:pPr marL="0" indent="0">
              <a:buNone/>
            </a:pPr>
            <a:endParaRPr lang="en-GB"/>
          </a:p>
          <a:p>
            <a:pPr marL="0" indent="0">
              <a:buNone/>
            </a:pPr>
            <a:endParaRPr lang="en-GB"/>
          </a:p>
          <a:p>
            <a:pPr marL="0" indent="0">
              <a:buNone/>
            </a:pPr>
            <a:endParaRPr lang="en-GB"/>
          </a:p>
          <a:p>
            <a:pPr marL="0" indent="0">
              <a:buNone/>
            </a:pPr>
            <a:endParaRPr lang="en-GB"/>
          </a:p>
        </p:txBody>
      </p:sp>
      <p:sp>
        <p:nvSpPr>
          <p:cNvPr id="4" name="Date Placeholder 3">
            <a:extLst>
              <a:ext uri="{FF2B5EF4-FFF2-40B4-BE49-F238E27FC236}">
                <a16:creationId xmlns:a16="http://schemas.microsoft.com/office/drawing/2014/main" id="{900031E2-C469-4241-969A-7D21A5D32A0C}"/>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17F37A3D-F11E-4867-8E41-1DBE85E3EBD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903E9751-7D89-4590-B1E3-9DDE4B522AE9}"/>
              </a:ext>
            </a:extLst>
          </p:cNvPr>
          <p:cNvSpPr>
            <a:spLocks noGrp="1"/>
          </p:cNvSpPr>
          <p:nvPr>
            <p:ph type="sldNum" sz="quarter" idx="12"/>
          </p:nvPr>
        </p:nvSpPr>
        <p:spPr/>
        <p:txBody>
          <a:bodyPr/>
          <a:lstStyle/>
          <a:p>
            <a:fld id="{B33FDC71-8906-4088-9FB1-76CBC632085F}" type="slidenum">
              <a:rPr lang="en-GB" smtClean="0"/>
              <a:t>11</a:t>
            </a:fld>
            <a:endParaRPr lang="en-GB"/>
          </a:p>
        </p:txBody>
      </p:sp>
      <p:grpSp>
        <p:nvGrpSpPr>
          <p:cNvPr id="39" name="Group 38">
            <a:extLst>
              <a:ext uri="{FF2B5EF4-FFF2-40B4-BE49-F238E27FC236}">
                <a16:creationId xmlns:a16="http://schemas.microsoft.com/office/drawing/2014/main" id="{1E3E14DF-3082-0B48-79C4-B8B43D754A99}"/>
              </a:ext>
            </a:extLst>
          </p:cNvPr>
          <p:cNvGrpSpPr/>
          <p:nvPr/>
        </p:nvGrpSpPr>
        <p:grpSpPr>
          <a:xfrm>
            <a:off x="838200" y="1510756"/>
            <a:ext cx="10515600" cy="1054278"/>
            <a:chOff x="179388" y="2559050"/>
            <a:chExt cx="8745725" cy="1301750"/>
          </a:xfrm>
        </p:grpSpPr>
        <p:sp>
          <p:nvSpPr>
            <p:cNvPr id="40" name="Rectangle 39">
              <a:extLst>
                <a:ext uri="{FF2B5EF4-FFF2-40B4-BE49-F238E27FC236}">
                  <a16:creationId xmlns:a16="http://schemas.microsoft.com/office/drawing/2014/main" id="{65DC8C94-EB93-7F8F-39AD-F26B9C9CCB37}"/>
                </a:ext>
              </a:extLst>
            </p:cNvPr>
            <p:cNvSpPr/>
            <p:nvPr/>
          </p:nvSpPr>
          <p:spPr>
            <a:xfrm>
              <a:off x="179388" y="2562225"/>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GB" altLang="en-US" sz="1600" b="1">
                  <a:latin typeface="+mn-lt"/>
                  <a:cs typeface="Arial" pitchFamily="34" charset="0"/>
                </a:rPr>
                <a:t>Stage 0</a:t>
              </a:r>
            </a:p>
            <a:p>
              <a:pPr algn="ctr" eaLnBrk="1" hangingPunct="1">
                <a:defRPr/>
              </a:pPr>
              <a:r>
                <a:rPr lang="en-GB" altLang="en-US" sz="1600" i="1">
                  <a:latin typeface="+mn-lt"/>
                  <a:cs typeface="Arial" pitchFamily="34" charset="0"/>
                </a:rPr>
                <a:t>Carcinoma in situ </a:t>
              </a:r>
            </a:p>
            <a:p>
              <a:pPr algn="ctr" eaLnBrk="1" hangingPunct="1">
                <a:defRPr/>
              </a:pPr>
              <a:r>
                <a:rPr lang="en-GB" altLang="en-US" sz="1600" i="1">
                  <a:latin typeface="+mn-lt"/>
                  <a:cs typeface="Arial" pitchFamily="34" charset="0"/>
                </a:rPr>
                <a:t>Early form</a:t>
              </a:r>
              <a:endParaRPr lang="en-GB" altLang="en-US" sz="1600" i="1">
                <a:latin typeface="+mn-lt"/>
              </a:endParaRPr>
            </a:p>
          </p:txBody>
        </p:sp>
        <p:sp>
          <p:nvSpPr>
            <p:cNvPr id="41" name="Rectangle 40">
              <a:extLst>
                <a:ext uri="{FF2B5EF4-FFF2-40B4-BE49-F238E27FC236}">
                  <a16:creationId xmlns:a16="http://schemas.microsoft.com/office/drawing/2014/main" id="{71288C2A-A70A-BEE3-A629-1CDFA642C7F0}"/>
                </a:ext>
              </a:extLst>
            </p:cNvPr>
            <p:cNvSpPr/>
            <p:nvPr/>
          </p:nvSpPr>
          <p:spPr>
            <a:xfrm>
              <a:off x="5577683" y="2560638"/>
              <a:ext cx="1548000" cy="1300162"/>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III</a:t>
              </a:r>
            </a:p>
            <a:p>
              <a:pPr algn="ctr">
                <a:defRPr/>
              </a:pPr>
              <a:r>
                <a:rPr lang="en-GB" sz="1600" i="1">
                  <a:solidFill>
                    <a:schemeClr val="tx1"/>
                  </a:solidFill>
                  <a:cs typeface="Arial" pitchFamily="34" charset="0"/>
                </a:rPr>
                <a:t>Late locally advanced</a:t>
              </a:r>
            </a:p>
          </p:txBody>
        </p:sp>
        <p:sp>
          <p:nvSpPr>
            <p:cNvPr id="42" name="Rectangle 41">
              <a:extLst>
                <a:ext uri="{FF2B5EF4-FFF2-40B4-BE49-F238E27FC236}">
                  <a16:creationId xmlns:a16="http://schemas.microsoft.com/office/drawing/2014/main" id="{3C680861-A11E-AC1A-B32D-EB746E5A7422}"/>
                </a:ext>
              </a:extLst>
            </p:cNvPr>
            <p:cNvSpPr/>
            <p:nvPr/>
          </p:nvSpPr>
          <p:spPr>
            <a:xfrm>
              <a:off x="7377113" y="2559050"/>
              <a:ext cx="1548000" cy="1300163"/>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IV</a:t>
              </a:r>
            </a:p>
            <a:p>
              <a:pPr algn="ctr">
                <a:defRPr/>
              </a:pPr>
              <a:r>
                <a:rPr lang="en-GB" sz="1600" i="1">
                  <a:solidFill>
                    <a:schemeClr val="tx1"/>
                  </a:solidFill>
                  <a:cs typeface="Arial" pitchFamily="34" charset="0"/>
                </a:rPr>
                <a:t>Extensive / Metastasised</a:t>
              </a:r>
            </a:p>
          </p:txBody>
        </p:sp>
        <p:sp>
          <p:nvSpPr>
            <p:cNvPr id="43" name="Rectangle 42">
              <a:extLst>
                <a:ext uri="{FF2B5EF4-FFF2-40B4-BE49-F238E27FC236}">
                  <a16:creationId xmlns:a16="http://schemas.microsoft.com/office/drawing/2014/main" id="{358F4D39-637A-69A2-1113-CCC0E708D536}"/>
                </a:ext>
              </a:extLst>
            </p:cNvPr>
            <p:cNvSpPr/>
            <p:nvPr/>
          </p:nvSpPr>
          <p:spPr>
            <a:xfrm>
              <a:off x="1978820" y="2562224"/>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a:t>
              </a:r>
            </a:p>
            <a:p>
              <a:pPr algn="ctr">
                <a:defRPr/>
              </a:pPr>
              <a:r>
                <a:rPr lang="en-GB" sz="1600" i="1">
                  <a:solidFill>
                    <a:schemeClr val="tx1"/>
                  </a:solidFill>
                  <a:cs typeface="Arial" pitchFamily="34" charset="0"/>
                </a:rPr>
                <a:t>Localised</a:t>
              </a:r>
            </a:p>
          </p:txBody>
        </p:sp>
        <p:sp>
          <p:nvSpPr>
            <p:cNvPr id="44" name="Rectangle 43">
              <a:extLst>
                <a:ext uri="{FF2B5EF4-FFF2-40B4-BE49-F238E27FC236}">
                  <a16:creationId xmlns:a16="http://schemas.microsoft.com/office/drawing/2014/main" id="{269A9A8A-F865-FA6B-345E-7E262D40AF70}"/>
                </a:ext>
              </a:extLst>
            </p:cNvPr>
            <p:cNvSpPr/>
            <p:nvPr/>
          </p:nvSpPr>
          <p:spPr>
            <a:xfrm>
              <a:off x="3778251" y="2562224"/>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II</a:t>
              </a:r>
              <a:endParaRPr lang="en-GB" sz="1600" b="1" i="1">
                <a:solidFill>
                  <a:schemeClr val="tx1"/>
                </a:solidFill>
                <a:cs typeface="Arial" pitchFamily="34" charset="0"/>
              </a:endParaRPr>
            </a:p>
            <a:p>
              <a:pPr algn="ctr">
                <a:defRPr/>
              </a:pPr>
              <a:r>
                <a:rPr lang="en-GB" sz="1600" i="1">
                  <a:solidFill>
                    <a:schemeClr val="tx1"/>
                  </a:solidFill>
                  <a:cs typeface="Arial" pitchFamily="34" charset="0"/>
                </a:rPr>
                <a:t>Localised / Early locally advanced</a:t>
              </a:r>
              <a:endParaRPr lang="en-GB" sz="1600" i="1">
                <a:solidFill>
                  <a:schemeClr val="tx1"/>
                </a:solidFill>
              </a:endParaRPr>
            </a:p>
          </p:txBody>
        </p:sp>
      </p:grpSp>
      <p:sp>
        <p:nvSpPr>
          <p:cNvPr id="45" name="Text Placeholder 2">
            <a:extLst>
              <a:ext uri="{FF2B5EF4-FFF2-40B4-BE49-F238E27FC236}">
                <a16:creationId xmlns:a16="http://schemas.microsoft.com/office/drawing/2014/main" id="{D87DB30D-285C-3DE6-8575-6D4B693D7BC4}"/>
              </a:ext>
            </a:extLst>
          </p:cNvPr>
          <p:cNvSpPr txBox="1">
            <a:spLocks/>
          </p:cNvSpPr>
          <p:nvPr/>
        </p:nvSpPr>
        <p:spPr>
          <a:xfrm>
            <a:off x="838200" y="4542006"/>
            <a:ext cx="8370894" cy="1634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buClr>
                <a:schemeClr val="accent1"/>
              </a:buClr>
              <a:defRPr/>
            </a:pPr>
            <a:endParaRPr lang="en-US">
              <a:cs typeface="Arial"/>
            </a:endParaRPr>
          </a:p>
        </p:txBody>
      </p:sp>
      <p:sp>
        <p:nvSpPr>
          <p:cNvPr id="46" name="Rectangle 45">
            <a:extLst>
              <a:ext uri="{FF2B5EF4-FFF2-40B4-BE49-F238E27FC236}">
                <a16:creationId xmlns:a16="http://schemas.microsoft.com/office/drawing/2014/main" id="{ABC6BB65-F3FE-1373-CCAA-BBD1FA0C4715}"/>
              </a:ext>
            </a:extLst>
          </p:cNvPr>
          <p:cNvSpPr/>
          <p:nvPr/>
        </p:nvSpPr>
        <p:spPr>
          <a:xfrm>
            <a:off x="838200" y="3269974"/>
            <a:ext cx="10515601" cy="467138"/>
          </a:xfrm>
          <a:prstGeom prst="rect">
            <a:avLst/>
          </a:prstGeom>
          <a:gradFill>
            <a:gsLst>
              <a:gs pos="0">
                <a:schemeClr val="accent1">
                  <a:lumMod val="5000"/>
                  <a:lumOff val="95000"/>
                </a:schemeClr>
              </a:gs>
              <a:gs pos="100000">
                <a:schemeClr val="accent1">
                  <a:lumMod val="50000"/>
                </a:schemeClr>
              </a:gs>
              <a:gs pos="44000">
                <a:schemeClr val="accent1">
                  <a:lumMod val="45000"/>
                  <a:lumOff val="55000"/>
                </a:schemeClr>
              </a:gs>
              <a:gs pos="100000">
                <a:schemeClr val="accent1">
                  <a:lumMod val="30000"/>
                  <a:lumOff val="70000"/>
                </a:schemeClr>
              </a:gs>
            </a:gsLst>
            <a:lin ang="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96D1DCFC-21E1-B4B6-3181-DFACCD7D6389}"/>
              </a:ext>
            </a:extLst>
          </p:cNvPr>
          <p:cNvSpPr txBox="1"/>
          <p:nvPr/>
        </p:nvSpPr>
        <p:spPr>
          <a:xfrm>
            <a:off x="747578" y="4627205"/>
            <a:ext cx="2045317" cy="954107"/>
          </a:xfrm>
          <a:prstGeom prst="rect">
            <a:avLst/>
          </a:prstGeom>
          <a:noFill/>
        </p:spPr>
        <p:txBody>
          <a:bodyPr wrap="square" rtlCol="0">
            <a:spAutoFit/>
          </a:bodyPr>
          <a:lstStyle/>
          <a:p>
            <a:pPr algn="ctr"/>
            <a:r>
              <a:rPr lang="en-GB" sz="1400"/>
              <a:t>Carcinoma in-situ: pTis</a:t>
            </a:r>
          </a:p>
          <a:p>
            <a:pPr algn="ctr"/>
            <a:r>
              <a:rPr lang="en-GB" sz="1400"/>
              <a:t>Non-invasive</a:t>
            </a:r>
          </a:p>
          <a:p>
            <a:pPr algn="ctr"/>
            <a:r>
              <a:rPr lang="en-GB" sz="1400"/>
              <a:t>Cannot spread</a:t>
            </a:r>
          </a:p>
          <a:p>
            <a:pPr algn="ctr"/>
            <a:r>
              <a:rPr lang="en-GB" sz="1400"/>
              <a:t>No need to stage</a:t>
            </a:r>
          </a:p>
        </p:txBody>
      </p:sp>
      <p:sp>
        <p:nvSpPr>
          <p:cNvPr id="49" name="TextBox 48">
            <a:extLst>
              <a:ext uri="{FF2B5EF4-FFF2-40B4-BE49-F238E27FC236}">
                <a16:creationId xmlns:a16="http://schemas.microsoft.com/office/drawing/2014/main" id="{9B8FBF0C-2152-4065-A3E8-0E0F2C89E848}"/>
              </a:ext>
            </a:extLst>
          </p:cNvPr>
          <p:cNvSpPr txBox="1"/>
          <p:nvPr/>
        </p:nvSpPr>
        <p:spPr>
          <a:xfrm>
            <a:off x="3185680" y="4334818"/>
            <a:ext cx="6133914" cy="584775"/>
          </a:xfrm>
          <a:prstGeom prst="rect">
            <a:avLst/>
          </a:prstGeom>
          <a:noFill/>
        </p:spPr>
        <p:txBody>
          <a:bodyPr wrap="square" rtlCol="0">
            <a:spAutoFit/>
          </a:bodyPr>
          <a:lstStyle/>
          <a:p>
            <a:pPr algn="ctr"/>
            <a:r>
              <a:rPr lang="en-GB" sz="1600"/>
              <a:t>If a patient is </a:t>
            </a:r>
            <a:r>
              <a:rPr lang="en-GB" sz="1600" b="1"/>
              <a:t>M0</a:t>
            </a:r>
            <a:r>
              <a:rPr lang="en-GB" sz="1600"/>
              <a:t>, we need </a:t>
            </a:r>
            <a:r>
              <a:rPr lang="en-GB" sz="1600" b="1"/>
              <a:t>all three elements </a:t>
            </a:r>
            <a:r>
              <a:rPr lang="en-GB" sz="1600"/>
              <a:t>of stage for a full stage to determine where on this line the stage is</a:t>
            </a:r>
          </a:p>
        </p:txBody>
      </p:sp>
      <p:sp>
        <p:nvSpPr>
          <p:cNvPr id="50" name="Right Brace 49">
            <a:extLst>
              <a:ext uri="{FF2B5EF4-FFF2-40B4-BE49-F238E27FC236}">
                <a16:creationId xmlns:a16="http://schemas.microsoft.com/office/drawing/2014/main" id="{996C0149-A13D-A924-05A3-1BEE5DCBDE5D}"/>
              </a:ext>
            </a:extLst>
          </p:cNvPr>
          <p:cNvSpPr/>
          <p:nvPr/>
        </p:nvSpPr>
        <p:spPr>
          <a:xfrm rot="5400000">
            <a:off x="5821243" y="1017217"/>
            <a:ext cx="549515" cy="6188436"/>
          </a:xfrm>
          <a:prstGeom prst="rightBrace">
            <a:avLst>
              <a:gd name="adj1" fmla="val 58977"/>
              <a:gd name="adj2" fmla="val 50000"/>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 name="Right Brace 50">
            <a:extLst>
              <a:ext uri="{FF2B5EF4-FFF2-40B4-BE49-F238E27FC236}">
                <a16:creationId xmlns:a16="http://schemas.microsoft.com/office/drawing/2014/main" id="{DC7CEFAD-0141-7DEC-1252-4A67F043155E}"/>
              </a:ext>
            </a:extLst>
          </p:cNvPr>
          <p:cNvSpPr/>
          <p:nvPr/>
        </p:nvSpPr>
        <p:spPr>
          <a:xfrm rot="5400000">
            <a:off x="10148408" y="3180802"/>
            <a:ext cx="549515" cy="1861270"/>
          </a:xfrm>
          <a:prstGeom prst="rightBrace">
            <a:avLst>
              <a:gd name="adj1" fmla="val 58977"/>
              <a:gd name="adj2" fmla="val 50000"/>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 name="Right Brace 51">
            <a:extLst>
              <a:ext uri="{FF2B5EF4-FFF2-40B4-BE49-F238E27FC236}">
                <a16:creationId xmlns:a16="http://schemas.microsoft.com/office/drawing/2014/main" id="{A523DE87-443D-FDE6-3033-6B4AFE7FC5EE}"/>
              </a:ext>
            </a:extLst>
          </p:cNvPr>
          <p:cNvSpPr/>
          <p:nvPr/>
        </p:nvSpPr>
        <p:spPr>
          <a:xfrm rot="5400000">
            <a:off x="1494076" y="3180801"/>
            <a:ext cx="549515" cy="1861270"/>
          </a:xfrm>
          <a:prstGeom prst="rightBrace">
            <a:avLst>
              <a:gd name="adj1" fmla="val 58977"/>
              <a:gd name="adj2" fmla="val 50000"/>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a:extLst>
              <a:ext uri="{FF2B5EF4-FFF2-40B4-BE49-F238E27FC236}">
                <a16:creationId xmlns:a16="http://schemas.microsoft.com/office/drawing/2014/main" id="{0C70329A-E389-C7CD-0DFE-ABD5320FE9D6}"/>
              </a:ext>
            </a:extLst>
          </p:cNvPr>
          <p:cNvSpPr txBox="1"/>
          <p:nvPr/>
        </p:nvSpPr>
        <p:spPr>
          <a:xfrm>
            <a:off x="9498496" y="4579420"/>
            <a:ext cx="1861269" cy="1169551"/>
          </a:xfrm>
          <a:prstGeom prst="rect">
            <a:avLst/>
          </a:prstGeom>
          <a:noFill/>
        </p:spPr>
        <p:txBody>
          <a:bodyPr wrap="square" rtlCol="0">
            <a:spAutoFit/>
          </a:bodyPr>
          <a:lstStyle/>
          <a:p>
            <a:pPr algn="ctr"/>
            <a:r>
              <a:rPr lang="en-GB" sz="1400" b="1"/>
              <a:t>Distant Mets: M1</a:t>
            </a:r>
          </a:p>
          <a:p>
            <a:pPr algn="ctr"/>
            <a:r>
              <a:rPr lang="en-GB" sz="1400" b="1"/>
              <a:t>Invasive</a:t>
            </a:r>
          </a:p>
          <a:p>
            <a:pPr algn="ctr"/>
            <a:r>
              <a:rPr lang="en-GB" sz="1400" b="1"/>
              <a:t>Already spread</a:t>
            </a:r>
          </a:p>
          <a:p>
            <a:pPr algn="ctr"/>
            <a:r>
              <a:rPr lang="en-GB" sz="1400" b="1"/>
              <a:t>M1 accepted as a full stage</a:t>
            </a:r>
          </a:p>
        </p:txBody>
      </p:sp>
      <p:pic>
        <p:nvPicPr>
          <p:cNvPr id="10" name="Audio 9">
            <a:hlinkClick r:id="" action="ppaction://media"/>
            <a:extLst>
              <a:ext uri="{FF2B5EF4-FFF2-40B4-BE49-F238E27FC236}">
                <a16:creationId xmlns:a16="http://schemas.microsoft.com/office/drawing/2014/main" id="{3661B695-C0A8-EC63-A3C9-1D78A12A221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211822970"/>
      </p:ext>
    </p:extLst>
  </p:cSld>
  <p:clrMapOvr>
    <a:masterClrMapping/>
  </p:clrMapOvr>
  <mc:AlternateContent xmlns:mc="http://schemas.openxmlformats.org/markup-compatibility/2006" xmlns:p14="http://schemas.microsoft.com/office/powerpoint/2010/main">
    <mc:Choice Requires="p14">
      <p:transition spd="slow" p14:dur="2000" advTm="17318"/>
    </mc:Choice>
    <mc:Fallback xmlns="">
      <p:transition spd="slow" advTm="173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Which Stage should be collected?</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F47C75-AD47-461D-80A8-F039BB400D8B}"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03/12/2025</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27" name="Rectangle 26">
            <a:extLst>
              <a:ext uri="{FF2B5EF4-FFF2-40B4-BE49-F238E27FC236}">
                <a16:creationId xmlns:a16="http://schemas.microsoft.com/office/drawing/2014/main" id="{8F9D957D-D742-476E-9EB0-044626250A14}"/>
              </a:ext>
            </a:extLst>
          </p:cNvPr>
          <p:cNvSpPr/>
          <p:nvPr/>
        </p:nvSpPr>
        <p:spPr>
          <a:xfrm>
            <a:off x="1163538" y="404025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If 1</a:t>
            </a:r>
            <a:r>
              <a:rPr kumimoji="0" lang="en-GB" sz="1400" b="1" i="0" u="none" strike="noStrike" kern="1200" cap="none" spc="0" normalizeH="0" baseline="30000" noProof="0" dirty="0">
                <a:ln>
                  <a:noFill/>
                </a:ln>
                <a:solidFill>
                  <a:srgbClr val="353535"/>
                </a:solidFill>
                <a:effectLst/>
                <a:uLnTx/>
                <a:uFillTx/>
                <a:latin typeface="Arial Nova Light"/>
                <a:ea typeface="+mn-ea"/>
                <a:cs typeface="Arial" pitchFamily="34" charset="0"/>
              </a:rPr>
              <a:t>st</a:t>
            </a: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 Treatment is:</a:t>
            </a:r>
          </a:p>
          <a:p>
            <a:pPr marL="2286000" marR="0" lvl="5"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endParaRP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Chemotherapy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Radiotherapy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Hormone 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Active Monitoring</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Palliative Care</a:t>
            </a:r>
            <a:endParaRPr kumimoji="0" lang="en-GB" sz="1400" b="1" i="0" u="none" strike="noStrike" kern="1200" cap="none" spc="0" normalizeH="0" baseline="0" noProof="0" dirty="0">
              <a:ln>
                <a:noFill/>
              </a:ln>
              <a:solidFill>
                <a:prstClr val="white"/>
              </a:solidFill>
              <a:effectLst/>
              <a:uLnTx/>
              <a:uFillTx/>
              <a:latin typeface="Arial Nova Light"/>
              <a:ea typeface="+mn-ea"/>
              <a:cs typeface="Arial" pitchFamily="34" charset="0"/>
            </a:endParaRPr>
          </a:p>
        </p:txBody>
      </p:sp>
      <p:pic>
        <p:nvPicPr>
          <p:cNvPr id="28" name="Picture 27">
            <a:extLst>
              <a:ext uri="{FF2B5EF4-FFF2-40B4-BE49-F238E27FC236}">
                <a16:creationId xmlns:a16="http://schemas.microsoft.com/office/drawing/2014/main" id="{AAEF964C-B354-459D-9DAB-C28C2DFB934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4355327"/>
            <a:ext cx="1165860" cy="1165860"/>
          </a:xfrm>
          <a:prstGeom prst="rect">
            <a:avLst/>
          </a:prstGeom>
        </p:spPr>
      </p:pic>
      <p:sp>
        <p:nvSpPr>
          <p:cNvPr id="29" name="Arrow: Right 28">
            <a:extLst>
              <a:ext uri="{FF2B5EF4-FFF2-40B4-BE49-F238E27FC236}">
                <a16:creationId xmlns:a16="http://schemas.microsoft.com/office/drawing/2014/main" id="{80694752-E7A2-4CF2-AE16-7198FDC4E683}"/>
              </a:ext>
            </a:extLst>
          </p:cNvPr>
          <p:cNvSpPr/>
          <p:nvPr/>
        </p:nvSpPr>
        <p:spPr>
          <a:xfrm>
            <a:off x="2862469" y="469861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pic>
        <p:nvPicPr>
          <p:cNvPr id="12" name="Audio 11">
            <a:hlinkClick r:id="" action="ppaction://media"/>
            <a:extLst>
              <a:ext uri="{FF2B5EF4-FFF2-40B4-BE49-F238E27FC236}">
                <a16:creationId xmlns:a16="http://schemas.microsoft.com/office/drawing/2014/main" id="{36490822-B0EF-C386-979D-DAB8D6CD99F2}"/>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77224257"/>
      </p:ext>
    </p:extLst>
  </p:cSld>
  <p:clrMapOvr>
    <a:masterClrMapping/>
  </p:clrMapOvr>
  <mc:AlternateContent xmlns:mc="http://schemas.openxmlformats.org/markup-compatibility/2006" xmlns:p14="http://schemas.microsoft.com/office/powerpoint/2010/main">
    <mc:Choice Requires="p14">
      <p:transition spd="slow" p14:dur="2000" advTm="26886"/>
    </mc:Choice>
    <mc:Fallback xmlns="">
      <p:transition spd="slow" advTm="268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Which Stage should be collected?</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F47C75-AD47-461D-80A8-F039BB400D8B}"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03/12/2025</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8784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TNM </a:t>
            </a:r>
            <a:r>
              <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rPr>
              <a:t>Final Pre-Treatment Stage</a:t>
            </a: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 is required</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rial Nova Light"/>
                <a:ea typeface="+mn-ea"/>
                <a:cs typeface="+mn-cs"/>
              </a:rPr>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404025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If 1</a:t>
            </a:r>
            <a:r>
              <a:rPr kumimoji="0" lang="en-GB" sz="1400" b="1" i="0" u="none" strike="noStrike" kern="1200" cap="none" spc="0" normalizeH="0" baseline="30000" noProof="0" dirty="0">
                <a:ln>
                  <a:noFill/>
                </a:ln>
                <a:solidFill>
                  <a:srgbClr val="353535"/>
                </a:solidFill>
                <a:effectLst/>
                <a:uLnTx/>
                <a:uFillTx/>
                <a:latin typeface="Arial Nova Light"/>
                <a:ea typeface="+mn-ea"/>
                <a:cs typeface="Arial" pitchFamily="34" charset="0"/>
              </a:rPr>
              <a:t>st</a:t>
            </a: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 Treatment is:</a:t>
            </a:r>
          </a:p>
          <a:p>
            <a:pPr marL="2286000" marR="0" lvl="5"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endParaRP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Chemotherapy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Radiotherapy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Hormone 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Active Monitoring</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Palliative Care</a:t>
            </a:r>
            <a:endParaRPr kumimoji="0" lang="en-GB" sz="1400" b="1" i="0" u="none" strike="noStrike" kern="1200" cap="none" spc="0" normalizeH="0" baseline="0" noProof="0" dirty="0">
              <a:ln>
                <a:noFill/>
              </a:ln>
              <a:solidFill>
                <a:prstClr val="white"/>
              </a:solidFill>
              <a:effectLst/>
              <a:uLnTx/>
              <a:uFillTx/>
              <a:latin typeface="Arial Nova Light"/>
              <a:ea typeface="+mn-ea"/>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435532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69861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sp>
        <p:nvSpPr>
          <p:cNvPr id="22" name="Arrow: Right 21">
            <a:extLst>
              <a:ext uri="{FF2B5EF4-FFF2-40B4-BE49-F238E27FC236}">
                <a16:creationId xmlns:a16="http://schemas.microsoft.com/office/drawing/2014/main" id="{0F6608A9-37E3-4779-A5F4-4A070D476549}"/>
              </a:ext>
            </a:extLst>
          </p:cNvPr>
          <p:cNvSpPr/>
          <p:nvPr/>
        </p:nvSpPr>
        <p:spPr>
          <a:xfrm rot="16200000">
            <a:off x="3289187" y="3618511"/>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pic>
        <p:nvPicPr>
          <p:cNvPr id="9" name="Audio 8">
            <a:hlinkClick r:id="" action="ppaction://media"/>
            <a:extLst>
              <a:ext uri="{FF2B5EF4-FFF2-40B4-BE49-F238E27FC236}">
                <a16:creationId xmlns:a16="http://schemas.microsoft.com/office/drawing/2014/main" id="{530C6AF4-D470-203E-F444-22D8DC0477E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11294544"/>
      </p:ext>
    </p:extLst>
  </p:cSld>
  <p:clrMapOvr>
    <a:masterClrMapping/>
  </p:clrMapOvr>
  <mc:AlternateContent xmlns:mc="http://schemas.openxmlformats.org/markup-compatibility/2006" xmlns:p14="http://schemas.microsoft.com/office/powerpoint/2010/main">
    <mc:Choice Requires="p14">
      <p:transition spd="slow" p14:dur="2000" advTm="28506"/>
    </mc:Choice>
    <mc:Fallback xmlns="">
      <p:transition spd="slow" advTm="285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Which Stage should be collected?</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F47C75-AD47-461D-80A8-F039BB400D8B}"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03/12/2025</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8784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TNM </a:t>
            </a:r>
            <a:r>
              <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rPr>
              <a:t>Final Pre-Treatment Stage</a:t>
            </a: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 is required</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rial Nova Light"/>
                <a:ea typeface="+mn-ea"/>
                <a:cs typeface="+mn-cs"/>
              </a:rPr>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4040256"/>
            <a:ext cx="4635611"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If 1</a:t>
            </a:r>
            <a:r>
              <a:rPr kumimoji="0" lang="en-GB" sz="1400" b="1" i="0" u="none" strike="noStrike" kern="1200" cap="none" spc="0" normalizeH="0" baseline="30000" noProof="0" dirty="0">
                <a:ln>
                  <a:noFill/>
                </a:ln>
                <a:solidFill>
                  <a:srgbClr val="353535"/>
                </a:solidFill>
                <a:effectLst/>
                <a:uLnTx/>
                <a:uFillTx/>
                <a:latin typeface="Arial Nova Light"/>
                <a:ea typeface="+mn-ea"/>
                <a:cs typeface="Arial" pitchFamily="34" charset="0"/>
              </a:rPr>
              <a:t>st</a:t>
            </a: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 Treatment is:</a:t>
            </a:r>
          </a:p>
          <a:p>
            <a:pPr marL="2286000" marR="0" lvl="5"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endParaRP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Chemotherapy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Radiotherapy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Hormone 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Active Monitoring</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Palliative Care</a:t>
            </a:r>
            <a:endParaRPr kumimoji="0" lang="en-GB" sz="1400" b="1" i="0" u="none" strike="noStrike" kern="1200" cap="none" spc="0" normalizeH="0" baseline="0" noProof="0" dirty="0">
              <a:ln>
                <a:noFill/>
              </a:ln>
              <a:solidFill>
                <a:prstClr val="white"/>
              </a:solidFill>
              <a:effectLst/>
              <a:uLnTx/>
              <a:uFillTx/>
              <a:latin typeface="Arial Nova Light"/>
              <a:ea typeface="+mn-ea"/>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4355327"/>
            <a:ext cx="1165860" cy="1165860"/>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4040256"/>
            <a:ext cx="4646211"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If 1</a:t>
            </a:r>
            <a:r>
              <a:rPr kumimoji="0" lang="en-GB" sz="1400" b="1" i="0" u="none" strike="noStrike" kern="1200" cap="none" spc="0" normalizeH="0" baseline="30000" noProof="0" dirty="0">
                <a:ln>
                  <a:noFill/>
                </a:ln>
                <a:solidFill>
                  <a:srgbClr val="353535"/>
                </a:solidFill>
                <a:effectLst/>
                <a:uLnTx/>
                <a:uFillTx/>
                <a:latin typeface="Arial Nova Light"/>
                <a:ea typeface="+mn-ea"/>
                <a:cs typeface="Arial" pitchFamily="34" charset="0"/>
              </a:rPr>
              <a:t>st</a:t>
            </a: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 Treatment is:</a:t>
            </a:r>
          </a:p>
          <a:p>
            <a:pPr marL="2286000" marR="0" lvl="5"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endParaRP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Surgery (surgical resection)</a:t>
            </a:r>
            <a:endParaRPr kumimoji="0" lang="en-GB" sz="1400" b="1" i="0" u="none" strike="noStrike" kern="1200" cap="none" spc="0" normalizeH="0" baseline="0" noProof="0" dirty="0">
              <a:ln>
                <a:noFill/>
              </a:ln>
              <a:solidFill>
                <a:prstClr val="white"/>
              </a:solidFill>
              <a:effectLst/>
              <a:uLnTx/>
              <a:uFillTx/>
              <a:latin typeface="Arial Nova Light"/>
              <a:ea typeface="+mn-ea"/>
              <a:cs typeface="Arial" pitchFamily="34" charset="0"/>
            </a:endParaRPr>
          </a:p>
        </p:txBody>
      </p:sp>
      <p:pic>
        <p:nvPicPr>
          <p:cNvPr id="16" name="Picture 15">
            <a:extLst>
              <a:ext uri="{FF2B5EF4-FFF2-40B4-BE49-F238E27FC236}">
                <a16:creationId xmlns:a16="http://schemas.microsoft.com/office/drawing/2014/main" id="{7015D6E7-2C49-443C-9B6B-9A854E99A6F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070699" y="435532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69861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sp>
        <p:nvSpPr>
          <p:cNvPr id="20" name="Arrow: Right 19">
            <a:extLst>
              <a:ext uri="{FF2B5EF4-FFF2-40B4-BE49-F238E27FC236}">
                <a16:creationId xmlns:a16="http://schemas.microsoft.com/office/drawing/2014/main" id="{7A0A6807-A01F-439F-BE25-A0BB40AEB997}"/>
              </a:ext>
            </a:extLst>
          </p:cNvPr>
          <p:cNvSpPr/>
          <p:nvPr/>
        </p:nvSpPr>
        <p:spPr>
          <a:xfrm>
            <a:off x="8406519" y="4688167"/>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sp>
        <p:nvSpPr>
          <p:cNvPr id="22" name="Arrow: Right 21">
            <a:extLst>
              <a:ext uri="{FF2B5EF4-FFF2-40B4-BE49-F238E27FC236}">
                <a16:creationId xmlns:a16="http://schemas.microsoft.com/office/drawing/2014/main" id="{0F6608A9-37E3-4779-A5F4-4A070D476549}"/>
              </a:ext>
            </a:extLst>
          </p:cNvPr>
          <p:cNvSpPr/>
          <p:nvPr/>
        </p:nvSpPr>
        <p:spPr>
          <a:xfrm rot="16200000">
            <a:off x="3289187" y="3618511"/>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sp>
        <p:nvSpPr>
          <p:cNvPr id="23" name="Arrow: Right 22">
            <a:extLst>
              <a:ext uri="{FF2B5EF4-FFF2-40B4-BE49-F238E27FC236}">
                <a16:creationId xmlns:a16="http://schemas.microsoft.com/office/drawing/2014/main" id="{4A43B6BA-9E29-494C-9B6A-E019E553BDE4}"/>
              </a:ext>
            </a:extLst>
          </p:cNvPr>
          <p:cNvSpPr/>
          <p:nvPr/>
        </p:nvSpPr>
        <p:spPr>
          <a:xfrm rot="16200000">
            <a:off x="8843836" y="3618512"/>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pic>
        <p:nvPicPr>
          <p:cNvPr id="25" name="Audio 24">
            <a:hlinkClick r:id="" action="ppaction://media"/>
            <a:extLst>
              <a:ext uri="{FF2B5EF4-FFF2-40B4-BE49-F238E27FC236}">
                <a16:creationId xmlns:a16="http://schemas.microsoft.com/office/drawing/2014/main" id="{28BCB248-A6C9-C339-3CE9-A998AE8BF5B7}"/>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57997374"/>
      </p:ext>
    </p:extLst>
  </p:cSld>
  <p:clrMapOvr>
    <a:masterClrMapping/>
  </p:clrMapOvr>
  <mc:AlternateContent xmlns:mc="http://schemas.openxmlformats.org/markup-compatibility/2006" xmlns:p14="http://schemas.microsoft.com/office/powerpoint/2010/main">
    <mc:Choice Requires="p14">
      <p:transition spd="slow" p14:dur="2000" advTm="21878"/>
    </mc:Choice>
    <mc:Fallback xmlns="">
      <p:transition spd="slow" advTm="218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Which Stage should be collected?</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F47C75-AD47-461D-80A8-F039BB400D8B}"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03/12/2025</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8784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TNM </a:t>
            </a:r>
            <a:r>
              <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rPr>
              <a:t>Final Pre-Treatment Stage</a:t>
            </a: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 is required</a:t>
            </a:r>
          </a:p>
        </p:txBody>
      </p:sp>
      <p:sp>
        <p:nvSpPr>
          <p:cNvPr id="9" name="Rectangle 8">
            <a:extLst>
              <a:ext uri="{FF2B5EF4-FFF2-40B4-BE49-F238E27FC236}">
                <a16:creationId xmlns:a16="http://schemas.microsoft.com/office/drawing/2014/main" id="{45534BCE-88E7-45A3-8C6D-5582C009B8B3}"/>
              </a:ext>
            </a:extLst>
          </p:cNvPr>
          <p:cNvSpPr/>
          <p:nvPr/>
        </p:nvSpPr>
        <p:spPr>
          <a:xfrm>
            <a:off x="6707587" y="1717477"/>
            <a:ext cx="4646211" cy="18784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TNM Final Pre-Treatment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and / 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rPr>
              <a:t>TNM Integrated Stage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 is required</a:t>
            </a:r>
          </a:p>
        </p:txBody>
      </p:sp>
      <p:sp>
        <p:nvSpPr>
          <p:cNvPr id="10" name="Oval 9">
            <a:extLst>
              <a:ext uri="{FF2B5EF4-FFF2-40B4-BE49-F238E27FC236}">
                <a16:creationId xmlns:a16="http://schemas.microsoft.com/office/drawing/2014/main" id="{7EF0EAC5-1EDD-451D-B77C-3DDE5E452D2A}"/>
              </a:ext>
            </a:extLst>
          </p:cNvPr>
          <p:cNvSpPr/>
          <p:nvPr/>
        </p:nvSpPr>
        <p:spPr>
          <a:xfrm>
            <a:off x="6392851"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rial Nova Light"/>
                <a:ea typeface="+mn-ea"/>
                <a:cs typeface="+mn-cs"/>
              </a:rPr>
              <a:t>2</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rial Nova Light"/>
                <a:ea typeface="+mn-ea"/>
                <a:cs typeface="+mn-cs"/>
              </a:rPr>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404025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If 1</a:t>
            </a:r>
            <a:r>
              <a:rPr kumimoji="0" lang="en-GB" sz="1400" b="1" i="0" u="none" strike="noStrike" kern="1200" cap="none" spc="0" normalizeH="0" baseline="30000" noProof="0" dirty="0">
                <a:ln>
                  <a:noFill/>
                </a:ln>
                <a:solidFill>
                  <a:srgbClr val="353535"/>
                </a:solidFill>
                <a:effectLst/>
                <a:uLnTx/>
                <a:uFillTx/>
                <a:latin typeface="Arial Nova Light"/>
                <a:ea typeface="+mn-ea"/>
                <a:cs typeface="Arial" pitchFamily="34" charset="0"/>
              </a:rPr>
              <a:t>st</a:t>
            </a: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 Treatment is:</a:t>
            </a:r>
          </a:p>
          <a:p>
            <a:pPr marL="2286000" marR="0" lvl="5"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endParaRP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Chemotherapy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Radiotherapy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Hormone 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Active Monitoring</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Palliative Care</a:t>
            </a:r>
            <a:endParaRPr kumimoji="0" lang="en-GB" sz="1400" b="1" i="0" u="none" strike="noStrike" kern="1200" cap="none" spc="0" normalizeH="0" baseline="0" noProof="0" dirty="0">
              <a:ln>
                <a:noFill/>
              </a:ln>
              <a:solidFill>
                <a:prstClr val="white"/>
              </a:solidFill>
              <a:effectLst/>
              <a:uLnTx/>
              <a:uFillTx/>
              <a:latin typeface="Arial Nova Light"/>
              <a:ea typeface="+mn-ea"/>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4355327"/>
            <a:ext cx="1165860" cy="1165860"/>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4040256"/>
            <a:ext cx="4646211"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If 1</a:t>
            </a:r>
            <a:r>
              <a:rPr kumimoji="0" lang="en-GB" sz="1400" b="1" i="0" u="none" strike="noStrike" kern="1200" cap="none" spc="0" normalizeH="0" baseline="30000" noProof="0" dirty="0">
                <a:ln>
                  <a:noFill/>
                </a:ln>
                <a:solidFill>
                  <a:srgbClr val="353535"/>
                </a:solidFill>
                <a:effectLst/>
                <a:uLnTx/>
                <a:uFillTx/>
                <a:latin typeface="Arial Nova Light"/>
                <a:ea typeface="+mn-ea"/>
                <a:cs typeface="Arial" pitchFamily="34" charset="0"/>
              </a:rPr>
              <a:t>st</a:t>
            </a:r>
            <a:r>
              <a:rPr kumimoji="0" lang="en-GB" sz="1400" b="1" i="0" u="none" strike="noStrike" kern="1200" cap="none" spc="0" normalizeH="0" baseline="0" noProof="0" dirty="0">
                <a:ln>
                  <a:noFill/>
                </a:ln>
                <a:solidFill>
                  <a:srgbClr val="353535"/>
                </a:solidFill>
                <a:effectLst/>
                <a:uLnTx/>
                <a:uFillTx/>
                <a:latin typeface="Arial Nova Light"/>
                <a:ea typeface="+mn-ea"/>
                <a:cs typeface="Arial" pitchFamily="34" charset="0"/>
              </a:rPr>
              <a:t> Treatment is:</a:t>
            </a:r>
          </a:p>
          <a:p>
            <a:pPr marL="2286000" marR="0" lvl="5"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endParaRP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353535"/>
                </a:solidFill>
                <a:effectLst/>
                <a:uLnTx/>
                <a:uFillTx/>
                <a:latin typeface="Arial Nova Light"/>
                <a:ea typeface="+mn-ea"/>
                <a:cs typeface="Arial" pitchFamily="34" charset="0"/>
              </a:rPr>
              <a:t>Surgery (surgical resection)</a:t>
            </a:r>
            <a:endParaRPr kumimoji="0" lang="en-GB" sz="1400" b="1" i="0" u="none" strike="noStrike" kern="1200" cap="none" spc="0" normalizeH="0" baseline="0" noProof="0" dirty="0">
              <a:ln>
                <a:noFill/>
              </a:ln>
              <a:solidFill>
                <a:prstClr val="white"/>
              </a:solidFill>
              <a:effectLst/>
              <a:uLnTx/>
              <a:uFillTx/>
              <a:latin typeface="Arial Nova Light"/>
              <a:ea typeface="+mn-ea"/>
              <a:cs typeface="Arial" pitchFamily="34" charset="0"/>
            </a:endParaRPr>
          </a:p>
        </p:txBody>
      </p:sp>
      <p:pic>
        <p:nvPicPr>
          <p:cNvPr id="16" name="Picture 15">
            <a:extLst>
              <a:ext uri="{FF2B5EF4-FFF2-40B4-BE49-F238E27FC236}">
                <a16:creationId xmlns:a16="http://schemas.microsoft.com/office/drawing/2014/main" id="{7015D6E7-2C49-443C-9B6B-9A854E99A6F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070699" y="435532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69861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sp>
        <p:nvSpPr>
          <p:cNvPr id="20" name="Arrow: Right 19">
            <a:extLst>
              <a:ext uri="{FF2B5EF4-FFF2-40B4-BE49-F238E27FC236}">
                <a16:creationId xmlns:a16="http://schemas.microsoft.com/office/drawing/2014/main" id="{7A0A6807-A01F-439F-BE25-A0BB40AEB997}"/>
              </a:ext>
            </a:extLst>
          </p:cNvPr>
          <p:cNvSpPr/>
          <p:nvPr/>
        </p:nvSpPr>
        <p:spPr>
          <a:xfrm>
            <a:off x="8406519" y="4688167"/>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sp>
        <p:nvSpPr>
          <p:cNvPr id="22" name="Arrow: Right 21">
            <a:extLst>
              <a:ext uri="{FF2B5EF4-FFF2-40B4-BE49-F238E27FC236}">
                <a16:creationId xmlns:a16="http://schemas.microsoft.com/office/drawing/2014/main" id="{0F6608A9-37E3-4779-A5F4-4A070D476549}"/>
              </a:ext>
            </a:extLst>
          </p:cNvPr>
          <p:cNvSpPr/>
          <p:nvPr/>
        </p:nvSpPr>
        <p:spPr>
          <a:xfrm rot="16200000">
            <a:off x="3289187" y="3618511"/>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sp>
        <p:nvSpPr>
          <p:cNvPr id="23" name="Arrow: Right 22">
            <a:extLst>
              <a:ext uri="{FF2B5EF4-FFF2-40B4-BE49-F238E27FC236}">
                <a16:creationId xmlns:a16="http://schemas.microsoft.com/office/drawing/2014/main" id="{4A43B6BA-9E29-494C-9B6A-E019E553BDE4}"/>
              </a:ext>
            </a:extLst>
          </p:cNvPr>
          <p:cNvSpPr/>
          <p:nvPr/>
        </p:nvSpPr>
        <p:spPr>
          <a:xfrm rot="16200000">
            <a:off x="8843836" y="3618512"/>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pic>
        <p:nvPicPr>
          <p:cNvPr id="13" name="Audio 12">
            <a:hlinkClick r:id="" action="ppaction://media"/>
            <a:extLst>
              <a:ext uri="{FF2B5EF4-FFF2-40B4-BE49-F238E27FC236}">
                <a16:creationId xmlns:a16="http://schemas.microsoft.com/office/drawing/2014/main" id="{324D5EB5-4520-8EE0-80FE-C530919025A4}"/>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9050993"/>
      </p:ext>
    </p:extLst>
  </p:cSld>
  <p:clrMapOvr>
    <a:masterClrMapping/>
  </p:clrMapOvr>
  <mc:AlternateContent xmlns:mc="http://schemas.openxmlformats.org/markup-compatibility/2006" xmlns:p14="http://schemas.microsoft.com/office/powerpoint/2010/main">
    <mc:Choice Requires="p14">
      <p:transition spd="slow" p14:dur="2000" advTm="18477"/>
    </mc:Choice>
    <mc:Fallback xmlns="">
      <p:transition spd="slow" advTm="184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1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Which Stage should be collected?</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16</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8784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TNM </a:t>
            </a:r>
            <a:r>
              <a:rPr lang="en-GB" b="1" dirty="0">
                <a:cs typeface="Arial" pitchFamily="34" charset="0"/>
              </a:rPr>
              <a:t>Final Pre-Treatment Stage</a:t>
            </a:r>
            <a:r>
              <a:rPr lang="en-GB" dirty="0">
                <a:cs typeface="Arial" pitchFamily="34" charset="0"/>
              </a:rPr>
              <a:t> is required</a:t>
            </a:r>
          </a:p>
        </p:txBody>
      </p:sp>
      <p:sp>
        <p:nvSpPr>
          <p:cNvPr id="9" name="Rectangle 8">
            <a:extLst>
              <a:ext uri="{FF2B5EF4-FFF2-40B4-BE49-F238E27FC236}">
                <a16:creationId xmlns:a16="http://schemas.microsoft.com/office/drawing/2014/main" id="{45534BCE-88E7-45A3-8C6D-5582C009B8B3}"/>
              </a:ext>
            </a:extLst>
          </p:cNvPr>
          <p:cNvSpPr/>
          <p:nvPr/>
        </p:nvSpPr>
        <p:spPr>
          <a:xfrm>
            <a:off x="6707587" y="1717477"/>
            <a:ext cx="4646211" cy="18784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TNM Final Pre-Treatment </a:t>
            </a:r>
          </a:p>
          <a:p>
            <a:pPr algn="ctr">
              <a:defRPr/>
            </a:pPr>
            <a:r>
              <a:rPr lang="en-GB" dirty="0">
                <a:cs typeface="Arial" pitchFamily="34" charset="0"/>
              </a:rPr>
              <a:t>and / or </a:t>
            </a:r>
          </a:p>
          <a:p>
            <a:pPr algn="ctr">
              <a:defRPr/>
            </a:pPr>
            <a:r>
              <a:rPr lang="en-GB" b="1" dirty="0">
                <a:cs typeface="Arial" pitchFamily="34" charset="0"/>
              </a:rPr>
              <a:t>TNM Integrated Stage</a:t>
            </a:r>
          </a:p>
          <a:p>
            <a:pPr algn="ctr">
              <a:defRPr/>
            </a:pPr>
            <a:r>
              <a:rPr lang="en-GB" dirty="0">
                <a:cs typeface="Arial" pitchFamily="34" charset="0"/>
              </a:rPr>
              <a:t> is required</a:t>
            </a:r>
          </a:p>
        </p:txBody>
      </p:sp>
      <p:sp>
        <p:nvSpPr>
          <p:cNvPr id="10" name="Oval 9">
            <a:extLst>
              <a:ext uri="{FF2B5EF4-FFF2-40B4-BE49-F238E27FC236}">
                <a16:creationId xmlns:a16="http://schemas.microsoft.com/office/drawing/2014/main" id="{7EF0EAC5-1EDD-451D-B77C-3DDE5E452D2A}"/>
              </a:ext>
            </a:extLst>
          </p:cNvPr>
          <p:cNvSpPr/>
          <p:nvPr/>
        </p:nvSpPr>
        <p:spPr>
          <a:xfrm>
            <a:off x="6392851"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2</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404025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Chemotherapy</a:t>
            </a:r>
          </a:p>
          <a:p>
            <a:pPr lvl="5">
              <a:defRPr/>
            </a:pPr>
            <a:r>
              <a:rPr lang="en-GB" sz="1400" dirty="0">
                <a:solidFill>
                  <a:schemeClr val="tx1"/>
                </a:solidFill>
                <a:cs typeface="Arial" pitchFamily="34" charset="0"/>
              </a:rPr>
              <a:t>Radiotherapy</a:t>
            </a:r>
          </a:p>
          <a:p>
            <a:pPr lvl="5">
              <a:defRPr/>
            </a:pPr>
            <a:r>
              <a:rPr lang="en-GB" sz="1400" dirty="0">
                <a:solidFill>
                  <a:schemeClr val="tx1"/>
                </a:solidFill>
                <a:cs typeface="Arial" pitchFamily="34" charset="0"/>
              </a:rPr>
              <a:t>Hormone therapy</a:t>
            </a:r>
          </a:p>
          <a:p>
            <a:pPr lvl="5">
              <a:defRPr/>
            </a:pPr>
            <a:r>
              <a:rPr lang="en-GB" sz="1400" dirty="0">
                <a:solidFill>
                  <a:schemeClr val="tx1"/>
                </a:solidFill>
                <a:cs typeface="Arial" pitchFamily="34" charset="0"/>
              </a:rPr>
              <a:t>Active Monitoring</a:t>
            </a:r>
          </a:p>
          <a:p>
            <a:pPr lvl="5">
              <a:defRPr/>
            </a:pPr>
            <a:r>
              <a:rPr lang="en-GB" sz="1400" dirty="0">
                <a:solidFill>
                  <a:schemeClr val="tx1"/>
                </a:solidFill>
                <a:cs typeface="Arial" pitchFamily="34" charset="0"/>
              </a:rPr>
              <a:t>Palliative Care</a:t>
            </a:r>
            <a:endParaRPr lang="en-GB" sz="1400" b="1"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26649" y="4355327"/>
            <a:ext cx="1165860" cy="1165860"/>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4040256"/>
            <a:ext cx="4646211"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1400" b="1" dirty="0">
                <a:solidFill>
                  <a:schemeClr val="tx1"/>
                </a:solidFill>
                <a:cs typeface="Arial" pitchFamily="34" charset="0"/>
              </a:rPr>
              <a:t>If 1</a:t>
            </a:r>
            <a:r>
              <a:rPr lang="en-GB" sz="1400" b="1" baseline="30000" dirty="0">
                <a:solidFill>
                  <a:schemeClr val="tx1"/>
                </a:solidFill>
                <a:cs typeface="Arial" pitchFamily="34" charset="0"/>
              </a:rPr>
              <a:t>st</a:t>
            </a:r>
            <a:r>
              <a:rPr lang="en-GB" sz="1400" b="1" dirty="0">
                <a:solidFill>
                  <a:schemeClr val="tx1"/>
                </a:solidFill>
                <a:cs typeface="Arial" pitchFamily="34" charset="0"/>
              </a:rPr>
              <a:t> Treatment is:</a:t>
            </a:r>
          </a:p>
          <a:p>
            <a:pPr lvl="5">
              <a:defRPr/>
            </a:pPr>
            <a:endParaRPr lang="en-GB" sz="1400" dirty="0">
              <a:solidFill>
                <a:schemeClr val="tx1"/>
              </a:solidFill>
              <a:cs typeface="Arial" pitchFamily="34" charset="0"/>
            </a:endParaRPr>
          </a:p>
          <a:p>
            <a:pPr lvl="5">
              <a:defRPr/>
            </a:pPr>
            <a:r>
              <a:rPr lang="en-GB" sz="1400" dirty="0">
                <a:solidFill>
                  <a:schemeClr val="tx1"/>
                </a:solidFill>
                <a:cs typeface="Arial" pitchFamily="34" charset="0"/>
              </a:rPr>
              <a:t>Surgery (surgical resection)</a:t>
            </a:r>
            <a:endParaRPr lang="en-GB" sz="1400" b="1" dirty="0">
              <a:cs typeface="Arial" pitchFamily="34" charset="0"/>
            </a:endParaRPr>
          </a:p>
        </p:txBody>
      </p:sp>
      <p:pic>
        <p:nvPicPr>
          <p:cNvPr id="16" name="Picture 15">
            <a:extLst>
              <a:ext uri="{FF2B5EF4-FFF2-40B4-BE49-F238E27FC236}">
                <a16:creationId xmlns:a16="http://schemas.microsoft.com/office/drawing/2014/main" id="{7015D6E7-2C49-443C-9B6B-9A854E99A6F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070699" y="4355327"/>
            <a:ext cx="1165860" cy="1165860"/>
          </a:xfrm>
          <a:prstGeom prst="rect">
            <a:avLst/>
          </a:prstGeom>
        </p:spPr>
      </p:pic>
      <p:sp>
        <p:nvSpPr>
          <p:cNvPr id="19" name="Arrow: Right 18">
            <a:extLst>
              <a:ext uri="{FF2B5EF4-FFF2-40B4-BE49-F238E27FC236}">
                <a16:creationId xmlns:a16="http://schemas.microsoft.com/office/drawing/2014/main" id="{705E2C11-9F59-427E-A6BA-5929D821C0BA}"/>
              </a:ext>
            </a:extLst>
          </p:cNvPr>
          <p:cNvSpPr/>
          <p:nvPr/>
        </p:nvSpPr>
        <p:spPr>
          <a:xfrm>
            <a:off x="2862469" y="4698610"/>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Right 19">
            <a:extLst>
              <a:ext uri="{FF2B5EF4-FFF2-40B4-BE49-F238E27FC236}">
                <a16:creationId xmlns:a16="http://schemas.microsoft.com/office/drawing/2014/main" id="{7A0A6807-A01F-439F-BE25-A0BB40AEB997}"/>
              </a:ext>
            </a:extLst>
          </p:cNvPr>
          <p:cNvSpPr/>
          <p:nvPr/>
        </p:nvSpPr>
        <p:spPr>
          <a:xfrm>
            <a:off x="8406519" y="4688167"/>
            <a:ext cx="457863" cy="477078"/>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0F6608A9-37E3-4779-A5F4-4A070D476549}"/>
              </a:ext>
            </a:extLst>
          </p:cNvPr>
          <p:cNvSpPr/>
          <p:nvPr/>
        </p:nvSpPr>
        <p:spPr>
          <a:xfrm rot="16200000">
            <a:off x="3289187" y="3618511"/>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4A43B6BA-9E29-494C-9B6A-E019E553BDE4}"/>
              </a:ext>
            </a:extLst>
          </p:cNvPr>
          <p:cNvSpPr/>
          <p:nvPr/>
        </p:nvSpPr>
        <p:spPr>
          <a:xfrm rot="16200000">
            <a:off x="8843836" y="3618512"/>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37A3CE9-599A-434B-B626-B36DE3F2AF62}"/>
              </a:ext>
            </a:extLst>
          </p:cNvPr>
          <p:cNvSpPr txBox="1"/>
          <p:nvPr/>
        </p:nvSpPr>
        <p:spPr>
          <a:xfrm>
            <a:off x="790834" y="6012464"/>
            <a:ext cx="10947405" cy="646331"/>
          </a:xfrm>
          <a:prstGeom prst="rect">
            <a:avLst/>
          </a:prstGeom>
          <a:noFill/>
        </p:spPr>
        <p:txBody>
          <a:bodyPr wrap="square" rtlCol="0">
            <a:spAutoFit/>
          </a:bodyPr>
          <a:lstStyle/>
          <a:p>
            <a:pPr algn="ctr"/>
            <a:r>
              <a:rPr lang="en-GB" dirty="0">
                <a:latin typeface="Arial" pitchFamily="34" charset="0"/>
                <a:cs typeface="Arial" pitchFamily="34" charset="0"/>
              </a:rPr>
              <a:t>If surgery occurs in the pathway as a subsequent treatment, please do not supply an integrated stage</a:t>
            </a:r>
          </a:p>
          <a:p>
            <a:endParaRPr lang="en-GB" dirty="0"/>
          </a:p>
        </p:txBody>
      </p:sp>
      <p:pic>
        <p:nvPicPr>
          <p:cNvPr id="17" name="Audio 16">
            <a:hlinkClick r:id="" action="ppaction://media"/>
            <a:extLst>
              <a:ext uri="{FF2B5EF4-FFF2-40B4-BE49-F238E27FC236}">
                <a16:creationId xmlns:a16="http://schemas.microsoft.com/office/drawing/2014/main" id="{EEFB4263-6852-ECB0-689A-CE87511DAEC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97798591"/>
      </p:ext>
    </p:extLst>
  </p:cSld>
  <p:clrMapOvr>
    <a:masterClrMapping/>
  </p:clrMapOvr>
  <mc:AlternateContent xmlns:mc="http://schemas.openxmlformats.org/markup-compatibility/2006" xmlns:p14="http://schemas.microsoft.com/office/powerpoint/2010/main">
    <mc:Choice Requires="p14">
      <p:transition spd="slow" p14:dur="2000" advTm="12736"/>
    </mc:Choice>
    <mc:Fallback xmlns="">
      <p:transition spd="slow" advTm="127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17</a:t>
            </a:fld>
            <a:endParaRPr lang="en-GB"/>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7" name="Audio 6">
            <a:hlinkClick r:id="" action="ppaction://media"/>
            <a:extLst>
              <a:ext uri="{FF2B5EF4-FFF2-40B4-BE49-F238E27FC236}">
                <a16:creationId xmlns:a16="http://schemas.microsoft.com/office/drawing/2014/main" id="{52C2A985-E09E-3723-8768-615920DA4502}"/>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7525976"/>
      </p:ext>
    </p:extLst>
  </p:cSld>
  <p:clrMapOvr>
    <a:masterClrMapping/>
  </p:clrMapOvr>
  <mc:AlternateContent xmlns:mc="http://schemas.openxmlformats.org/markup-compatibility/2006" xmlns:p14="http://schemas.microsoft.com/office/powerpoint/2010/main">
    <mc:Choice Requires="p14">
      <p:transition spd="slow" p14:dur="2000" advTm="11558"/>
    </mc:Choice>
    <mc:Fallback xmlns="">
      <p:transition spd="slow" advTm="115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18</a:t>
            </a:fld>
            <a:endParaRPr lang="en-GB"/>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400" dirty="0">
                <a:solidFill>
                  <a:srgbClr val="2AA8AA"/>
                </a:solidFill>
                <a:cs typeface="Arial" pitchFamily="34" charset="0"/>
              </a:rPr>
              <a:t>CT Staging cT1 cN0 cM0</a:t>
            </a:r>
          </a:p>
          <a:p>
            <a:pPr marL="171450" indent="-171450">
              <a:buFont typeface="Arial" panose="020B0604020202020204" pitchFamily="34" charset="0"/>
              <a:buChar char="•"/>
              <a:defRPr/>
            </a:pPr>
            <a:r>
              <a:rPr lang="en-GB" sz="1400" dirty="0">
                <a:solidFill>
                  <a:srgbClr val="2AA8AA"/>
                </a:solidFill>
                <a:cs typeface="Arial" pitchFamily="34" charset="0"/>
              </a:rPr>
              <a:t>MRI Staging cT2 cN0 cM0</a:t>
            </a:r>
          </a:p>
          <a:p>
            <a:pPr marL="171450" indent="-171450">
              <a:buFont typeface="Arial" panose="020B0604020202020204" pitchFamily="34" charset="0"/>
              <a:buChar char="•"/>
              <a:defRPr/>
            </a:pPr>
            <a:r>
              <a:rPr lang="en-GB" sz="1400" dirty="0">
                <a:cs typeface="Arial" pitchFamily="34" charset="0"/>
              </a:rPr>
              <a:t>Clinical examination cT2 </a:t>
            </a:r>
            <a:r>
              <a:rPr lang="en-GB" sz="1400" dirty="0" err="1">
                <a:cs typeface="Arial" pitchFamily="34" charset="0"/>
              </a:rPr>
              <a:t>Nx</a:t>
            </a:r>
            <a:r>
              <a:rPr lang="en-GB" sz="1400" dirty="0">
                <a:cs typeface="Arial" pitchFamily="34" charset="0"/>
              </a:rPr>
              <a:t> Mx</a:t>
            </a:r>
          </a:p>
        </p:txBody>
      </p:sp>
      <p:sp>
        <p:nvSpPr>
          <p:cNvPr id="36" name="Arrow: Right 35">
            <a:extLst>
              <a:ext uri="{FF2B5EF4-FFF2-40B4-BE49-F238E27FC236}">
                <a16:creationId xmlns:a16="http://schemas.microsoft.com/office/drawing/2014/main" id="{84BB1AE0-BF67-4363-B7C1-AF955493A8A2}"/>
              </a:ext>
            </a:extLst>
          </p:cNvPr>
          <p:cNvSpPr/>
          <p:nvPr/>
        </p:nvSpPr>
        <p:spPr>
          <a:xfrm rot="5400000" flipV="1">
            <a:off x="2663885" y="4094444"/>
            <a:ext cx="38306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15" name="Audio 14">
            <a:hlinkClick r:id="" action="ppaction://media"/>
            <a:extLst>
              <a:ext uri="{FF2B5EF4-FFF2-40B4-BE49-F238E27FC236}">
                <a16:creationId xmlns:a16="http://schemas.microsoft.com/office/drawing/2014/main" id="{26B968C9-DE9A-CE48-316B-C92A4DCB01F3}"/>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28942506"/>
      </p:ext>
    </p:extLst>
  </p:cSld>
  <p:clrMapOvr>
    <a:masterClrMapping/>
  </p:clrMapOvr>
  <mc:AlternateContent xmlns:mc="http://schemas.openxmlformats.org/markup-compatibility/2006">
    <mc:Choice xmlns:p14="http://schemas.microsoft.com/office/powerpoint/2010/main" Requires="p14">
      <p:transition spd="slow" p14:dur="2000" advTm="32983"/>
    </mc:Choice>
    <mc:Fallback>
      <p:transition spd="slow" advTm="329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19</a:t>
            </a:fld>
            <a:endParaRPr lang="en-GB"/>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400" dirty="0">
                <a:cs typeface="Arial" pitchFamily="34" charset="0"/>
              </a:rPr>
              <a:t>CT Staging cT1 cN0 cM0</a:t>
            </a:r>
          </a:p>
          <a:p>
            <a:pPr marL="171450" indent="-171450">
              <a:buFont typeface="Arial" panose="020B0604020202020204" pitchFamily="34" charset="0"/>
              <a:buChar char="•"/>
              <a:defRPr/>
            </a:pPr>
            <a:r>
              <a:rPr lang="en-GB" sz="1400" dirty="0">
                <a:cs typeface="Arial" pitchFamily="34" charset="0"/>
              </a:rPr>
              <a:t>MRI Staging cT2 cN0 cM0</a:t>
            </a:r>
          </a:p>
          <a:p>
            <a:pPr marL="171450" indent="-171450">
              <a:buFont typeface="Arial" panose="020B0604020202020204" pitchFamily="34" charset="0"/>
              <a:buChar char="•"/>
              <a:defRPr/>
            </a:pPr>
            <a:r>
              <a:rPr lang="en-GB" sz="1400" dirty="0">
                <a:cs typeface="Arial" pitchFamily="34" charset="0"/>
              </a:rPr>
              <a:t>Clinical examination cT2 </a:t>
            </a:r>
            <a:r>
              <a:rPr lang="en-GB" sz="1400" dirty="0" err="1">
                <a:cs typeface="Arial" pitchFamily="34" charset="0"/>
              </a:rPr>
              <a:t>Nx</a:t>
            </a:r>
            <a:r>
              <a:rPr lang="en-GB" sz="1400" dirty="0">
                <a:cs typeface="Arial" pitchFamily="34" charset="0"/>
              </a:rPr>
              <a:t> Mx</a:t>
            </a:r>
          </a:p>
        </p:txBody>
      </p:sp>
      <p:sp>
        <p:nvSpPr>
          <p:cNvPr id="36" name="Arrow: Right 35">
            <a:extLst>
              <a:ext uri="{FF2B5EF4-FFF2-40B4-BE49-F238E27FC236}">
                <a16:creationId xmlns:a16="http://schemas.microsoft.com/office/drawing/2014/main" id="{84BB1AE0-BF67-4363-B7C1-AF955493A8A2}"/>
              </a:ext>
            </a:extLst>
          </p:cNvPr>
          <p:cNvSpPr/>
          <p:nvPr/>
        </p:nvSpPr>
        <p:spPr>
          <a:xfrm rot="5400000" flipV="1">
            <a:off x="2663885" y="4094444"/>
            <a:ext cx="38306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7" name="Audio 6">
            <a:hlinkClick r:id="" action="ppaction://media"/>
            <a:extLst>
              <a:ext uri="{FF2B5EF4-FFF2-40B4-BE49-F238E27FC236}">
                <a16:creationId xmlns:a16="http://schemas.microsoft.com/office/drawing/2014/main" id="{44E8EA92-EA59-A689-C41A-8149842131B1}"/>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489878701"/>
      </p:ext>
    </p:extLst>
  </p:cSld>
  <p:clrMapOvr>
    <a:masterClrMapping/>
  </p:clrMapOvr>
  <mc:AlternateContent xmlns:mc="http://schemas.openxmlformats.org/markup-compatibility/2006" xmlns:p14="http://schemas.microsoft.com/office/powerpoint/2010/main">
    <mc:Choice Requires="p14">
      <p:transition spd="slow" p14:dur="2000" advTm="13335"/>
    </mc:Choice>
    <mc:Fallback xmlns="">
      <p:transition spd="slow" advTm="133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TNM Staging 101: What is Stage?</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p:txBody>
          <a:bodyPr>
            <a:normAutofit fontScale="77500" lnSpcReduction="20000"/>
          </a:bodyPr>
          <a:lstStyle/>
          <a:p>
            <a:pPr marL="0" indent="0">
              <a:lnSpc>
                <a:spcPct val="120000"/>
              </a:lnSpc>
              <a:buNone/>
            </a:pPr>
            <a:r>
              <a:rPr lang="en-GB" altLang="en-US" dirty="0"/>
              <a:t>Stage is an assessment of how far a tumour has spread. A patient can and will be staged at many points within their pathway from </a:t>
            </a:r>
            <a:r>
              <a:rPr lang="en-GB" altLang="en-US" b="1" dirty="0"/>
              <a:t>diagnosis</a:t>
            </a:r>
            <a:r>
              <a:rPr lang="en-GB" altLang="en-US" dirty="0"/>
              <a:t>, pre-treatment, post-treatment and in follow-up</a:t>
            </a:r>
          </a:p>
          <a:p>
            <a:pPr>
              <a:lnSpc>
                <a:spcPct val="120000"/>
              </a:lnSpc>
            </a:pPr>
            <a:endParaRPr lang="en-GB" altLang="en-US" dirty="0"/>
          </a:p>
          <a:p>
            <a:pPr marL="0" indent="0">
              <a:lnSpc>
                <a:spcPct val="120000"/>
              </a:lnSpc>
              <a:buNone/>
            </a:pPr>
            <a:r>
              <a:rPr lang="en-GB" altLang="en-US" b="1" dirty="0">
                <a:solidFill>
                  <a:schemeClr val="bg1"/>
                </a:solidFill>
              </a:rPr>
              <a:t>The Principles of using a staging system</a:t>
            </a:r>
          </a:p>
          <a:p>
            <a:pPr marL="0" indent="0">
              <a:lnSpc>
                <a:spcPct val="120000"/>
              </a:lnSpc>
              <a:buNone/>
            </a:pPr>
            <a:r>
              <a:rPr lang="en-GB" altLang="en-US" dirty="0">
                <a:solidFill>
                  <a:schemeClr val="bg1"/>
                </a:solidFill>
              </a:rPr>
              <a:t>Enables the practice of classifying cancer cases into groups according to their anatomical extent at the point of diagnosis is extremely important as it;</a:t>
            </a:r>
          </a:p>
          <a:p>
            <a:pPr>
              <a:lnSpc>
                <a:spcPct val="120000"/>
              </a:lnSpc>
            </a:pPr>
            <a:endParaRPr lang="en-GB" altLang="en-US" dirty="0">
              <a:solidFill>
                <a:schemeClr val="bg1"/>
              </a:solidFill>
            </a:endParaRPr>
          </a:p>
          <a:p>
            <a:pPr>
              <a:lnSpc>
                <a:spcPct val="120000"/>
              </a:lnSpc>
            </a:pPr>
            <a:r>
              <a:rPr lang="en-GB" altLang="en-US" dirty="0">
                <a:solidFill>
                  <a:schemeClr val="bg1"/>
                </a:solidFill>
              </a:rPr>
              <a:t>Helps the clinician in the planning of the treatment</a:t>
            </a:r>
          </a:p>
          <a:p>
            <a:pPr>
              <a:lnSpc>
                <a:spcPct val="120000"/>
              </a:lnSpc>
            </a:pPr>
            <a:r>
              <a:rPr lang="en-GB" altLang="en-US" dirty="0">
                <a:solidFill>
                  <a:schemeClr val="bg1"/>
                </a:solidFill>
              </a:rPr>
              <a:t>Gives an indication of the prognosis for survival for primary tumours</a:t>
            </a:r>
          </a:p>
          <a:p>
            <a:pPr>
              <a:lnSpc>
                <a:spcPct val="120000"/>
              </a:lnSpc>
            </a:pPr>
            <a:r>
              <a:rPr lang="en-GB" altLang="en-US" dirty="0">
                <a:solidFill>
                  <a:schemeClr val="bg1"/>
                </a:solidFill>
              </a:rPr>
              <a:t>Assists in the evaluation of the results of the treatment and outcome analysis </a:t>
            </a:r>
          </a:p>
          <a:p>
            <a:pPr>
              <a:lnSpc>
                <a:spcPct val="120000"/>
              </a:lnSpc>
            </a:pPr>
            <a:r>
              <a:rPr lang="en-GB" altLang="en-US" dirty="0">
                <a:solidFill>
                  <a:schemeClr val="bg1"/>
                </a:solidFill>
              </a:rPr>
              <a:t>Helps with the development and implementation of clinical guidelines</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03/12/2025</a:t>
            </a:fld>
            <a:endParaRPr lang="en-GB" dirty="0"/>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2</a:t>
            </a:fld>
            <a:endParaRPr lang="en-GB" dirty="0"/>
          </a:p>
        </p:txBody>
      </p:sp>
      <p:pic>
        <p:nvPicPr>
          <p:cNvPr id="15" name="Audio 14">
            <a:hlinkClick r:id="" action="ppaction://media"/>
            <a:extLst>
              <a:ext uri="{FF2B5EF4-FFF2-40B4-BE49-F238E27FC236}">
                <a16:creationId xmlns:a16="http://schemas.microsoft.com/office/drawing/2014/main" id="{8EFD1340-9CD5-A012-596E-82E45752167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40287162"/>
      </p:ext>
    </p:extLst>
  </p:cSld>
  <p:clrMapOvr>
    <a:masterClrMapping/>
  </p:clrMapOvr>
  <mc:AlternateContent xmlns:mc="http://schemas.openxmlformats.org/markup-compatibility/2006" xmlns:p14="http://schemas.microsoft.com/office/powerpoint/2010/main">
    <mc:Choice Requires="p14">
      <p:transition spd="slow" p14:dur="2000" advTm="14719"/>
    </mc:Choice>
    <mc:Fallback xmlns="">
      <p:transition spd="slow" advTm="147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20</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TNM </a:t>
            </a:r>
            <a:r>
              <a:rPr lang="en-GB" b="1" dirty="0">
                <a:cs typeface="Arial" pitchFamily="34" charset="0"/>
              </a:rPr>
              <a:t>Final Pre-Treatment Stage</a:t>
            </a:r>
          </a:p>
          <a:p>
            <a:pPr algn="ctr">
              <a:defRPr/>
            </a:pPr>
            <a:r>
              <a:rPr lang="en-GB" sz="2400" b="1" dirty="0">
                <a:cs typeface="Arial" pitchFamily="34" charset="0"/>
              </a:rPr>
              <a:t>cT2 cN0 cM0</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400" dirty="0">
                <a:cs typeface="Arial" pitchFamily="34" charset="0"/>
              </a:rPr>
              <a:t>CT Staging cT1 cN0 cM0</a:t>
            </a:r>
          </a:p>
          <a:p>
            <a:pPr marL="171450" indent="-171450">
              <a:buFont typeface="Arial" panose="020B0604020202020204" pitchFamily="34" charset="0"/>
              <a:buChar char="•"/>
              <a:defRPr/>
            </a:pPr>
            <a:r>
              <a:rPr lang="en-GB" sz="1400" dirty="0">
                <a:cs typeface="Arial" pitchFamily="34" charset="0"/>
              </a:rPr>
              <a:t>MRI Staging cT2 cN0 cM0</a:t>
            </a:r>
          </a:p>
          <a:p>
            <a:pPr marL="171450" indent="-171450">
              <a:buFont typeface="Arial" panose="020B0604020202020204" pitchFamily="34" charset="0"/>
              <a:buChar char="•"/>
              <a:defRPr/>
            </a:pPr>
            <a:r>
              <a:rPr lang="en-GB" sz="1400" dirty="0">
                <a:cs typeface="Arial" pitchFamily="34" charset="0"/>
              </a:rPr>
              <a:t>Clinical examination cT2 </a:t>
            </a:r>
            <a:r>
              <a:rPr lang="en-GB" sz="1400" dirty="0" err="1">
                <a:cs typeface="Arial" pitchFamily="34" charset="0"/>
              </a:rPr>
              <a:t>Nx</a:t>
            </a:r>
            <a:r>
              <a:rPr lang="en-GB" sz="1400" dirty="0">
                <a:cs typeface="Arial" pitchFamily="34" charset="0"/>
              </a:rPr>
              <a:t> Mx</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TNM Final Pre-Treatment Stage </a:t>
            </a:r>
            <a:r>
              <a:rPr lang="en-GB" sz="1200" dirty="0"/>
              <a:t>Determined</a:t>
            </a:r>
          </a:p>
          <a:p>
            <a:pPr algn="r"/>
            <a:r>
              <a:rPr lang="en-GB" sz="1200" dirty="0"/>
              <a:t>Treatment Plan Decided</a:t>
            </a:r>
          </a:p>
        </p:txBody>
      </p:sp>
      <p:sp>
        <p:nvSpPr>
          <p:cNvPr id="36" name="Arrow: Right 35">
            <a:extLst>
              <a:ext uri="{FF2B5EF4-FFF2-40B4-BE49-F238E27FC236}">
                <a16:creationId xmlns:a16="http://schemas.microsoft.com/office/drawing/2014/main" id="{84BB1AE0-BF67-4363-B7C1-AF955493A8A2}"/>
              </a:ext>
            </a:extLst>
          </p:cNvPr>
          <p:cNvSpPr/>
          <p:nvPr/>
        </p:nvSpPr>
        <p:spPr>
          <a:xfrm rot="5400000" flipV="1">
            <a:off x="2663885" y="4094444"/>
            <a:ext cx="38306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242105" y="3214118"/>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9" name="Audio 8">
            <a:hlinkClick r:id="" action="ppaction://media"/>
            <a:extLst>
              <a:ext uri="{FF2B5EF4-FFF2-40B4-BE49-F238E27FC236}">
                <a16:creationId xmlns:a16="http://schemas.microsoft.com/office/drawing/2014/main" id="{1F179229-FEA5-A7B7-8439-30A987C44F21}"/>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596915141"/>
      </p:ext>
    </p:extLst>
  </p:cSld>
  <p:clrMapOvr>
    <a:masterClrMapping/>
  </p:clrMapOvr>
  <mc:AlternateContent xmlns:mc="http://schemas.openxmlformats.org/markup-compatibility/2006" xmlns:p14="http://schemas.microsoft.com/office/powerpoint/2010/main">
    <mc:Choice Requires="p14">
      <p:transition spd="slow" p14:dur="2000" advTm="12405"/>
    </mc:Choice>
    <mc:Fallback xmlns="">
      <p:transition spd="slow" advTm="124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21</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TNM </a:t>
            </a:r>
            <a:r>
              <a:rPr lang="en-GB" b="1" dirty="0">
                <a:cs typeface="Arial" pitchFamily="34" charset="0"/>
              </a:rPr>
              <a:t>Final Pre-Treatment Stage</a:t>
            </a:r>
          </a:p>
          <a:p>
            <a:pPr algn="ctr">
              <a:defRPr/>
            </a:pPr>
            <a:r>
              <a:rPr lang="en-GB" sz="2400" b="1" dirty="0">
                <a:cs typeface="Arial" pitchFamily="34" charset="0"/>
              </a:rPr>
              <a:t>cT2 cN0 cM0</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400" dirty="0">
                <a:cs typeface="Arial" pitchFamily="34" charset="0"/>
              </a:rPr>
              <a:t>CT Staging cT1 cN0 cM0</a:t>
            </a:r>
          </a:p>
          <a:p>
            <a:pPr marL="171450" indent="-171450">
              <a:buFont typeface="Arial" panose="020B0604020202020204" pitchFamily="34" charset="0"/>
              <a:buChar char="•"/>
              <a:defRPr/>
            </a:pPr>
            <a:r>
              <a:rPr lang="en-GB" sz="1400" dirty="0">
                <a:cs typeface="Arial" pitchFamily="34" charset="0"/>
              </a:rPr>
              <a:t>MRI Staging cT2 cN0 cM0</a:t>
            </a:r>
          </a:p>
          <a:p>
            <a:pPr marL="171450" indent="-171450">
              <a:buFont typeface="Arial" panose="020B0604020202020204" pitchFamily="34" charset="0"/>
              <a:buChar char="•"/>
              <a:defRPr/>
            </a:pPr>
            <a:r>
              <a:rPr lang="en-GB" sz="1400" dirty="0">
                <a:cs typeface="Arial" pitchFamily="34" charset="0"/>
              </a:rPr>
              <a:t>Clinical examination cT2 </a:t>
            </a:r>
            <a:r>
              <a:rPr lang="en-GB" sz="1400" dirty="0" err="1">
                <a:cs typeface="Arial" pitchFamily="34" charset="0"/>
              </a:rPr>
              <a:t>Nx</a:t>
            </a:r>
            <a:r>
              <a:rPr lang="en-GB" sz="1400" dirty="0">
                <a:cs typeface="Arial" pitchFamily="34" charset="0"/>
              </a:rPr>
              <a:t> Mx</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TNM Final Pre-Treatment Stage </a:t>
            </a:r>
            <a:r>
              <a:rPr lang="en-GB" sz="1200" dirty="0"/>
              <a:t>Determined</a:t>
            </a:r>
          </a:p>
          <a:p>
            <a:pPr algn="r"/>
            <a:r>
              <a:rPr lang="en-GB" sz="1200" dirty="0"/>
              <a:t>Treatment Plan Decided</a:t>
            </a:r>
          </a:p>
        </p:txBody>
      </p:sp>
      <p:sp>
        <p:nvSpPr>
          <p:cNvPr id="36" name="Arrow: Right 35">
            <a:extLst>
              <a:ext uri="{FF2B5EF4-FFF2-40B4-BE49-F238E27FC236}">
                <a16:creationId xmlns:a16="http://schemas.microsoft.com/office/drawing/2014/main" id="{84BB1AE0-BF67-4363-B7C1-AF955493A8A2}"/>
              </a:ext>
            </a:extLst>
          </p:cNvPr>
          <p:cNvSpPr/>
          <p:nvPr/>
        </p:nvSpPr>
        <p:spPr>
          <a:xfrm rot="5400000" flipV="1">
            <a:off x="2663885" y="4094444"/>
            <a:ext cx="38306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242105" y="3214118"/>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sp>
        <p:nvSpPr>
          <p:cNvPr id="6" name="Oval 5">
            <a:extLst>
              <a:ext uri="{FF2B5EF4-FFF2-40B4-BE49-F238E27FC236}">
                <a16:creationId xmlns:a16="http://schemas.microsoft.com/office/drawing/2014/main" id="{08AF1E50-C29B-431A-A901-4C658CB88B20}"/>
              </a:ext>
            </a:extLst>
          </p:cNvPr>
          <p:cNvSpPr/>
          <p:nvPr/>
        </p:nvSpPr>
        <p:spPr>
          <a:xfrm>
            <a:off x="3707027" y="1867890"/>
            <a:ext cx="876726" cy="10675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1665022E-3AB0-435A-8ADE-DF969C90DAE7}"/>
              </a:ext>
            </a:extLst>
          </p:cNvPr>
          <p:cNvSpPr/>
          <p:nvPr/>
        </p:nvSpPr>
        <p:spPr>
          <a:xfrm>
            <a:off x="2830301" y="4207424"/>
            <a:ext cx="876726" cy="10675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Audio 14">
            <a:hlinkClick r:id="" action="ppaction://media"/>
            <a:extLst>
              <a:ext uri="{FF2B5EF4-FFF2-40B4-BE49-F238E27FC236}">
                <a16:creationId xmlns:a16="http://schemas.microsoft.com/office/drawing/2014/main" id="{465491EF-0E56-EA27-AB03-C056E0B81BC9}"/>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11285333"/>
      </p:ext>
    </p:extLst>
  </p:cSld>
  <p:clrMapOvr>
    <a:masterClrMapping/>
  </p:clrMapOvr>
  <mc:AlternateContent xmlns:mc="http://schemas.openxmlformats.org/markup-compatibility/2006" xmlns:p14="http://schemas.microsoft.com/office/powerpoint/2010/main">
    <mc:Choice Requires="p14">
      <p:transition spd="slow" p14:dur="2000" advTm="33074"/>
    </mc:Choice>
    <mc:Fallback xmlns="">
      <p:transition spd="slow" advTm="330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22</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TNM </a:t>
            </a:r>
            <a:r>
              <a:rPr lang="en-GB" b="1" dirty="0">
                <a:cs typeface="Arial" pitchFamily="34" charset="0"/>
              </a:rPr>
              <a:t>Final Pre-Treatment Stage</a:t>
            </a:r>
          </a:p>
          <a:p>
            <a:pPr algn="ctr">
              <a:defRPr/>
            </a:pPr>
            <a:r>
              <a:rPr lang="en-GB" sz="2400" b="1" dirty="0">
                <a:cs typeface="Arial" pitchFamily="34" charset="0"/>
              </a:rPr>
              <a:t>cT2 cN0 cM0</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046348"/>
            <a:ext cx="4646211"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First Treatment</a:t>
            </a:r>
          </a:p>
          <a:p>
            <a:pPr lvl="5">
              <a:defRPr/>
            </a:pPr>
            <a:r>
              <a:rPr lang="en-GB" sz="1400" b="1" dirty="0">
                <a:solidFill>
                  <a:schemeClr val="tx1"/>
                </a:solidFill>
                <a:cs typeface="Arial" pitchFamily="34" charset="0"/>
              </a:rPr>
              <a:t>Surgery</a:t>
            </a:r>
            <a:r>
              <a:rPr lang="en-GB" sz="1400" dirty="0">
                <a:solidFill>
                  <a:schemeClr val="tx1"/>
                </a:solidFill>
                <a:cs typeface="Arial" pitchFamily="34" charset="0"/>
              </a:rPr>
              <a:t> </a:t>
            </a:r>
          </a:p>
          <a:p>
            <a:pPr lvl="5">
              <a:defRPr/>
            </a:pPr>
            <a:r>
              <a:rPr lang="en-GB" sz="1400" dirty="0">
                <a:solidFill>
                  <a:schemeClr val="tx1"/>
                </a:solidFill>
                <a:cs typeface="Arial" pitchFamily="34" charset="0"/>
              </a:rPr>
              <a:t>resection</a:t>
            </a:r>
            <a:endParaRPr lang="en-GB" sz="1400" b="1" dirty="0">
              <a:cs typeface="Arial" pitchFamily="34" charset="0"/>
            </a:endParaRPr>
          </a:p>
        </p:txBody>
      </p:sp>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400" dirty="0">
                <a:cs typeface="Arial" pitchFamily="34" charset="0"/>
              </a:rPr>
              <a:t>CT Staging cT1 cN0 cM0</a:t>
            </a:r>
          </a:p>
          <a:p>
            <a:pPr marL="171450" indent="-171450">
              <a:buFont typeface="Arial" panose="020B0604020202020204" pitchFamily="34" charset="0"/>
              <a:buChar char="•"/>
              <a:defRPr/>
            </a:pPr>
            <a:r>
              <a:rPr lang="en-GB" sz="1400" dirty="0">
                <a:cs typeface="Arial" pitchFamily="34" charset="0"/>
              </a:rPr>
              <a:t>MRI Staging cT2 cN0 cM0</a:t>
            </a:r>
          </a:p>
          <a:p>
            <a:pPr marL="171450" indent="-171450">
              <a:buFont typeface="Arial" panose="020B0604020202020204" pitchFamily="34" charset="0"/>
              <a:buChar char="•"/>
              <a:defRPr/>
            </a:pPr>
            <a:r>
              <a:rPr lang="en-GB" sz="1400" dirty="0">
                <a:cs typeface="Arial" pitchFamily="34" charset="0"/>
              </a:rPr>
              <a:t>Clinical examination cT2 </a:t>
            </a:r>
            <a:r>
              <a:rPr lang="en-GB" sz="1400" dirty="0" err="1">
                <a:cs typeface="Arial" pitchFamily="34" charset="0"/>
              </a:rPr>
              <a:t>Nx</a:t>
            </a:r>
            <a:r>
              <a:rPr lang="en-GB" sz="1400" dirty="0">
                <a:cs typeface="Arial" pitchFamily="34" charset="0"/>
              </a:rPr>
              <a:t> Mx</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TNM Final Pre-Treatment Stage </a:t>
            </a:r>
            <a:r>
              <a:rPr lang="en-GB" sz="1200" dirty="0"/>
              <a:t>Determined</a:t>
            </a:r>
          </a:p>
          <a:p>
            <a:pPr algn="r"/>
            <a:r>
              <a:rPr lang="en-GB" sz="1200" dirty="0"/>
              <a:t>Treatment Plan Decided</a:t>
            </a:r>
          </a:p>
        </p:txBody>
      </p:sp>
      <p:sp>
        <p:nvSpPr>
          <p:cNvPr id="13" name="Rectangle 12">
            <a:extLst>
              <a:ext uri="{FF2B5EF4-FFF2-40B4-BE49-F238E27FC236}">
                <a16:creationId xmlns:a16="http://schemas.microsoft.com/office/drawing/2014/main" id="{8D38200F-987D-4FEA-8E94-A521CF7D6AB1}"/>
              </a:ext>
            </a:extLst>
          </p:cNvPr>
          <p:cNvSpPr/>
          <p:nvPr/>
        </p:nvSpPr>
        <p:spPr>
          <a:xfrm>
            <a:off x="3490989" y="3612124"/>
            <a:ext cx="2254960" cy="443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1A09E7D6-2D4D-4578-AE73-64C4D277691C}"/>
              </a:ext>
            </a:extLst>
          </p:cNvPr>
          <p:cNvSpPr/>
          <p:nvPr/>
        </p:nvSpPr>
        <p:spPr>
          <a:xfrm>
            <a:off x="3530618" y="3596434"/>
            <a:ext cx="3038004"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242105" y="3214118"/>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78727" y="317442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902218" y="3174708"/>
            <a:ext cx="932688" cy="932688"/>
          </a:xfrm>
          <a:prstGeom prst="rect">
            <a:avLst/>
          </a:prstGeom>
        </p:spPr>
      </p:pic>
      <p:pic>
        <p:nvPicPr>
          <p:cNvPr id="9" name="Audio 8">
            <a:hlinkClick r:id="" action="ppaction://media"/>
            <a:extLst>
              <a:ext uri="{FF2B5EF4-FFF2-40B4-BE49-F238E27FC236}">
                <a16:creationId xmlns:a16="http://schemas.microsoft.com/office/drawing/2014/main" id="{368EADD3-8412-88C6-20D7-C03ED9BE9792}"/>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233523990"/>
      </p:ext>
    </p:extLst>
  </p:cSld>
  <p:clrMapOvr>
    <a:masterClrMapping/>
  </p:clrMapOvr>
  <mc:AlternateContent xmlns:mc="http://schemas.openxmlformats.org/markup-compatibility/2006" xmlns:p14="http://schemas.microsoft.com/office/powerpoint/2010/main">
    <mc:Choice Requires="p14">
      <p:transition spd="slow" p14:dur="2000" advTm="6219"/>
    </mc:Choice>
    <mc:Fallback xmlns="">
      <p:transition spd="slow" advTm="62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23</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TNM </a:t>
            </a:r>
            <a:r>
              <a:rPr lang="en-GB" b="1" dirty="0">
                <a:cs typeface="Arial" pitchFamily="34" charset="0"/>
              </a:rPr>
              <a:t>Final Pre-Treatment Stage</a:t>
            </a:r>
          </a:p>
          <a:p>
            <a:pPr algn="ctr">
              <a:defRPr/>
            </a:pPr>
            <a:r>
              <a:rPr lang="en-GB" sz="2400" b="1" dirty="0">
                <a:cs typeface="Arial" pitchFamily="34" charset="0"/>
              </a:rPr>
              <a:t>cT2 cN0 cM0</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046348"/>
            <a:ext cx="4646211"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First Treatment</a:t>
            </a:r>
          </a:p>
          <a:p>
            <a:pPr lvl="5">
              <a:defRPr/>
            </a:pPr>
            <a:r>
              <a:rPr lang="en-GB" sz="1400" b="1" dirty="0">
                <a:solidFill>
                  <a:schemeClr val="tx1"/>
                </a:solidFill>
                <a:cs typeface="Arial" pitchFamily="34" charset="0"/>
              </a:rPr>
              <a:t>Surgery</a:t>
            </a:r>
            <a:r>
              <a:rPr lang="en-GB" sz="1400" dirty="0">
                <a:solidFill>
                  <a:schemeClr val="tx1"/>
                </a:solidFill>
                <a:cs typeface="Arial" pitchFamily="34" charset="0"/>
              </a:rPr>
              <a:t> </a:t>
            </a:r>
          </a:p>
          <a:p>
            <a:pPr lvl="5">
              <a:defRPr/>
            </a:pPr>
            <a:r>
              <a:rPr lang="en-GB" sz="1400" dirty="0">
                <a:solidFill>
                  <a:schemeClr val="tx1"/>
                </a:solidFill>
                <a:cs typeface="Arial" pitchFamily="34" charset="0"/>
              </a:rPr>
              <a:t>resection</a:t>
            </a:r>
            <a:endParaRPr lang="en-GB" sz="1400" b="1" dirty="0">
              <a:cs typeface="Arial" pitchFamily="34" charset="0"/>
            </a:endParaRPr>
          </a:p>
        </p:txBody>
      </p:sp>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400" dirty="0">
                <a:cs typeface="Arial" pitchFamily="34" charset="0"/>
              </a:rPr>
              <a:t>CT Staging cT1 cN0 cM0</a:t>
            </a:r>
          </a:p>
          <a:p>
            <a:pPr marL="171450" indent="-171450">
              <a:buFont typeface="Arial" panose="020B0604020202020204" pitchFamily="34" charset="0"/>
              <a:buChar char="•"/>
              <a:defRPr/>
            </a:pPr>
            <a:r>
              <a:rPr lang="en-GB" sz="1400" dirty="0">
                <a:cs typeface="Arial" pitchFamily="34" charset="0"/>
              </a:rPr>
              <a:t>MRI Staging cT2 cN0 cM0</a:t>
            </a:r>
          </a:p>
          <a:p>
            <a:pPr marL="171450" indent="-171450">
              <a:buFont typeface="Arial" panose="020B0604020202020204" pitchFamily="34" charset="0"/>
              <a:buChar char="•"/>
              <a:defRPr/>
            </a:pPr>
            <a:r>
              <a:rPr lang="en-GB" sz="1400" dirty="0">
                <a:cs typeface="Arial" pitchFamily="34" charset="0"/>
              </a:rPr>
              <a:t>Clinical examination cT2 </a:t>
            </a:r>
            <a:r>
              <a:rPr lang="en-GB" sz="1400" dirty="0" err="1">
                <a:cs typeface="Arial" pitchFamily="34" charset="0"/>
              </a:rPr>
              <a:t>Nx</a:t>
            </a:r>
            <a:r>
              <a:rPr lang="en-GB" sz="1400" dirty="0">
                <a:cs typeface="Arial" pitchFamily="34" charset="0"/>
              </a:rPr>
              <a:t> Mx</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TNM Final Pre-Treatment Stage </a:t>
            </a:r>
            <a:r>
              <a:rPr lang="en-GB" sz="1200" dirty="0"/>
              <a:t>Determined</a:t>
            </a:r>
          </a:p>
          <a:p>
            <a:pPr algn="r"/>
            <a:r>
              <a:rPr lang="en-GB" sz="1200" dirty="0"/>
              <a:t>Treatment Plan Decided</a:t>
            </a:r>
          </a:p>
        </p:txBody>
      </p:sp>
      <p:sp>
        <p:nvSpPr>
          <p:cNvPr id="28" name="Rectangle 27">
            <a:extLst>
              <a:ext uri="{FF2B5EF4-FFF2-40B4-BE49-F238E27FC236}">
                <a16:creationId xmlns:a16="http://schemas.microsoft.com/office/drawing/2014/main" id="{B59F3F53-EF8D-4ECA-BA66-1B7BD7AD06AB}"/>
              </a:ext>
            </a:extLst>
          </p:cNvPr>
          <p:cNvSpPr/>
          <p:nvPr/>
        </p:nvSpPr>
        <p:spPr>
          <a:xfrm>
            <a:off x="6707587" y="4431877"/>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Histopathology</a:t>
            </a:r>
            <a:endParaRPr lang="en-GB" sz="1400" dirty="0">
              <a:cs typeface="Arial" pitchFamily="34" charset="0"/>
            </a:endParaRPr>
          </a:p>
          <a:p>
            <a:pPr marL="171450" indent="-171450">
              <a:buFont typeface="Arial" panose="020B0604020202020204" pitchFamily="34" charset="0"/>
              <a:buChar char="•"/>
              <a:defRPr/>
            </a:pPr>
            <a:r>
              <a:rPr lang="en-GB" sz="1400" dirty="0">
                <a:cs typeface="Arial" pitchFamily="34" charset="0"/>
              </a:rPr>
              <a:t>pT2 pN0 Mx</a:t>
            </a:r>
          </a:p>
        </p:txBody>
      </p:sp>
      <p:sp>
        <p:nvSpPr>
          <p:cNvPr id="35" name="Arrow: Right 34">
            <a:extLst>
              <a:ext uri="{FF2B5EF4-FFF2-40B4-BE49-F238E27FC236}">
                <a16:creationId xmlns:a16="http://schemas.microsoft.com/office/drawing/2014/main" id="{CE84A6DB-E8A7-4605-BC50-9518EEBBC01A}"/>
              </a:ext>
            </a:extLst>
          </p:cNvPr>
          <p:cNvSpPr/>
          <p:nvPr/>
        </p:nvSpPr>
        <p:spPr>
          <a:xfrm rot="5400000" flipV="1">
            <a:off x="8191261"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D38200F-987D-4FEA-8E94-A521CF7D6AB1}"/>
              </a:ext>
            </a:extLst>
          </p:cNvPr>
          <p:cNvSpPr/>
          <p:nvPr/>
        </p:nvSpPr>
        <p:spPr>
          <a:xfrm>
            <a:off x="3490989" y="3612124"/>
            <a:ext cx="2254960" cy="443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1A09E7D6-2D4D-4578-AE73-64C4D277691C}"/>
              </a:ext>
            </a:extLst>
          </p:cNvPr>
          <p:cNvSpPr/>
          <p:nvPr/>
        </p:nvSpPr>
        <p:spPr>
          <a:xfrm>
            <a:off x="3530618" y="3596434"/>
            <a:ext cx="3038004"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242105" y="3214118"/>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78727" y="317442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902218" y="3174708"/>
            <a:ext cx="932688" cy="932688"/>
          </a:xfrm>
          <a:prstGeom prst="rect">
            <a:avLst/>
          </a:prstGeom>
        </p:spPr>
      </p:pic>
      <p:pic>
        <p:nvPicPr>
          <p:cNvPr id="9" name="Audio 8">
            <a:hlinkClick r:id="" action="ppaction://media"/>
            <a:extLst>
              <a:ext uri="{FF2B5EF4-FFF2-40B4-BE49-F238E27FC236}">
                <a16:creationId xmlns:a16="http://schemas.microsoft.com/office/drawing/2014/main" id="{F144EFDD-34DE-4D4E-E00B-74F945035E60}"/>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61569471"/>
      </p:ext>
    </p:extLst>
  </p:cSld>
  <p:clrMapOvr>
    <a:masterClrMapping/>
  </p:clrMapOvr>
  <mc:AlternateContent xmlns:mc="http://schemas.openxmlformats.org/markup-compatibility/2006" xmlns:p14="http://schemas.microsoft.com/office/powerpoint/2010/main">
    <mc:Choice Requires="p14">
      <p:transition spd="slow" p14:dur="2000" advTm="12746"/>
    </mc:Choice>
    <mc:Fallback xmlns="">
      <p:transition spd="slow" advTm="127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24</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TNM </a:t>
            </a:r>
            <a:r>
              <a:rPr lang="en-GB" b="1" dirty="0">
                <a:cs typeface="Arial" pitchFamily="34" charset="0"/>
              </a:rPr>
              <a:t>Final Pre-Treatment Stage</a:t>
            </a:r>
          </a:p>
          <a:p>
            <a:pPr algn="ctr">
              <a:defRPr/>
            </a:pPr>
            <a:r>
              <a:rPr lang="en-GB" sz="2400" b="1" dirty="0">
                <a:cs typeface="Arial" pitchFamily="34" charset="0"/>
              </a:rPr>
              <a:t>cT2 cN0 cM0</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046348"/>
            <a:ext cx="4646211"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First Treatment</a:t>
            </a:r>
          </a:p>
          <a:p>
            <a:pPr lvl="5">
              <a:defRPr/>
            </a:pPr>
            <a:r>
              <a:rPr lang="en-GB" sz="1400" b="1" dirty="0">
                <a:solidFill>
                  <a:schemeClr val="tx1"/>
                </a:solidFill>
                <a:cs typeface="Arial" pitchFamily="34" charset="0"/>
              </a:rPr>
              <a:t>Surgery</a:t>
            </a:r>
            <a:r>
              <a:rPr lang="en-GB" sz="1400" dirty="0">
                <a:solidFill>
                  <a:schemeClr val="tx1"/>
                </a:solidFill>
                <a:cs typeface="Arial" pitchFamily="34" charset="0"/>
              </a:rPr>
              <a:t> </a:t>
            </a:r>
          </a:p>
          <a:p>
            <a:pPr lvl="5">
              <a:defRPr/>
            </a:pPr>
            <a:r>
              <a:rPr lang="en-GB" sz="1400" dirty="0">
                <a:solidFill>
                  <a:schemeClr val="tx1"/>
                </a:solidFill>
                <a:cs typeface="Arial" pitchFamily="34" charset="0"/>
              </a:rPr>
              <a:t>resection</a:t>
            </a:r>
            <a:endParaRPr lang="en-GB" sz="1400" b="1" dirty="0">
              <a:cs typeface="Arial" pitchFamily="34" charset="0"/>
            </a:endParaRPr>
          </a:p>
        </p:txBody>
      </p:sp>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400" dirty="0">
                <a:cs typeface="Arial" pitchFamily="34" charset="0"/>
              </a:rPr>
              <a:t>CT Staging cT1 cN0 cM0</a:t>
            </a:r>
          </a:p>
          <a:p>
            <a:pPr marL="171450" indent="-171450">
              <a:buFont typeface="Arial" panose="020B0604020202020204" pitchFamily="34" charset="0"/>
              <a:buChar char="•"/>
              <a:defRPr/>
            </a:pPr>
            <a:r>
              <a:rPr lang="en-GB" sz="1400" dirty="0">
                <a:cs typeface="Arial" pitchFamily="34" charset="0"/>
              </a:rPr>
              <a:t>MRI Staging cT2 cN0 cM0</a:t>
            </a:r>
          </a:p>
          <a:p>
            <a:pPr marL="171450" indent="-171450">
              <a:buFont typeface="Arial" panose="020B0604020202020204" pitchFamily="34" charset="0"/>
              <a:buChar char="•"/>
              <a:defRPr/>
            </a:pPr>
            <a:r>
              <a:rPr lang="en-GB" sz="1400" dirty="0">
                <a:cs typeface="Arial" pitchFamily="34" charset="0"/>
              </a:rPr>
              <a:t>Clinical examination cT2 </a:t>
            </a:r>
            <a:r>
              <a:rPr lang="en-GB" sz="1400" dirty="0" err="1">
                <a:cs typeface="Arial" pitchFamily="34" charset="0"/>
              </a:rPr>
              <a:t>Nx</a:t>
            </a:r>
            <a:r>
              <a:rPr lang="en-GB" sz="1400" dirty="0">
                <a:cs typeface="Arial" pitchFamily="34" charset="0"/>
              </a:rPr>
              <a:t> Mx</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TNM Final Pre-Treatment Stage </a:t>
            </a:r>
            <a:r>
              <a:rPr lang="en-GB" sz="1200" dirty="0"/>
              <a:t>Determined</a:t>
            </a:r>
          </a:p>
          <a:p>
            <a:pPr algn="r"/>
            <a:r>
              <a:rPr lang="en-GB" sz="1200" dirty="0"/>
              <a:t>Treatment Plan Decided</a:t>
            </a:r>
          </a:p>
        </p:txBody>
      </p:sp>
      <p:sp>
        <p:nvSpPr>
          <p:cNvPr id="28" name="Rectangle 27">
            <a:extLst>
              <a:ext uri="{FF2B5EF4-FFF2-40B4-BE49-F238E27FC236}">
                <a16:creationId xmlns:a16="http://schemas.microsoft.com/office/drawing/2014/main" id="{B59F3F53-EF8D-4ECA-BA66-1B7BD7AD06AB}"/>
              </a:ext>
            </a:extLst>
          </p:cNvPr>
          <p:cNvSpPr/>
          <p:nvPr/>
        </p:nvSpPr>
        <p:spPr>
          <a:xfrm>
            <a:off x="6707587" y="4431877"/>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Histopathology</a:t>
            </a:r>
            <a:endParaRPr lang="en-GB" sz="1400" dirty="0">
              <a:cs typeface="Arial" pitchFamily="34" charset="0"/>
            </a:endParaRPr>
          </a:p>
          <a:p>
            <a:pPr marL="171450" indent="-171450">
              <a:buFont typeface="Arial" panose="020B0604020202020204" pitchFamily="34" charset="0"/>
              <a:buChar char="•"/>
              <a:defRPr/>
            </a:pPr>
            <a:r>
              <a:rPr lang="en-GB" sz="1400" dirty="0">
                <a:cs typeface="Arial" pitchFamily="34" charset="0"/>
              </a:rPr>
              <a:t>pT2 pN0 Mx</a:t>
            </a:r>
          </a:p>
        </p:txBody>
      </p:sp>
      <p:sp>
        <p:nvSpPr>
          <p:cNvPr id="35" name="Arrow: Right 34">
            <a:extLst>
              <a:ext uri="{FF2B5EF4-FFF2-40B4-BE49-F238E27FC236}">
                <a16:creationId xmlns:a16="http://schemas.microsoft.com/office/drawing/2014/main" id="{CE84A6DB-E8A7-4605-BC50-9518EEBBC01A}"/>
              </a:ext>
            </a:extLst>
          </p:cNvPr>
          <p:cNvSpPr/>
          <p:nvPr/>
        </p:nvSpPr>
        <p:spPr>
          <a:xfrm rot="5400000" flipV="1">
            <a:off x="8191261"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D38200F-987D-4FEA-8E94-A521CF7D6AB1}"/>
              </a:ext>
            </a:extLst>
          </p:cNvPr>
          <p:cNvSpPr/>
          <p:nvPr/>
        </p:nvSpPr>
        <p:spPr>
          <a:xfrm>
            <a:off x="3490989" y="3612124"/>
            <a:ext cx="2254960" cy="443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1A09E7D6-2D4D-4578-AE73-64C4D277691C}"/>
              </a:ext>
            </a:extLst>
          </p:cNvPr>
          <p:cNvSpPr/>
          <p:nvPr/>
        </p:nvSpPr>
        <p:spPr>
          <a:xfrm>
            <a:off x="3530618" y="3596434"/>
            <a:ext cx="3038004"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242105" y="3214118"/>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78727" y="317442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902218" y="3174708"/>
            <a:ext cx="932688" cy="932688"/>
          </a:xfrm>
          <a:prstGeom prst="rect">
            <a:avLst/>
          </a:prstGeom>
        </p:spPr>
      </p:pic>
      <p:sp>
        <p:nvSpPr>
          <p:cNvPr id="23" name="Oval 22">
            <a:extLst>
              <a:ext uri="{FF2B5EF4-FFF2-40B4-BE49-F238E27FC236}">
                <a16:creationId xmlns:a16="http://schemas.microsoft.com/office/drawing/2014/main" id="{FBCD3039-2DE0-4D36-BFA4-9E3F6BCC69D4}"/>
              </a:ext>
            </a:extLst>
          </p:cNvPr>
          <p:cNvSpPr/>
          <p:nvPr/>
        </p:nvSpPr>
        <p:spPr>
          <a:xfrm>
            <a:off x="7373052" y="4551263"/>
            <a:ext cx="876726" cy="10675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Audio 21">
            <a:hlinkClick r:id="" action="ppaction://media"/>
            <a:extLst>
              <a:ext uri="{FF2B5EF4-FFF2-40B4-BE49-F238E27FC236}">
                <a16:creationId xmlns:a16="http://schemas.microsoft.com/office/drawing/2014/main" id="{6ECC7113-14BC-2620-9075-058DDA349A69}"/>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899754174"/>
      </p:ext>
    </p:extLst>
  </p:cSld>
  <p:clrMapOvr>
    <a:masterClrMapping/>
  </p:clrMapOvr>
  <mc:AlternateContent xmlns:mc="http://schemas.openxmlformats.org/markup-compatibility/2006" xmlns:p14="http://schemas.microsoft.com/office/powerpoint/2010/main">
    <mc:Choice Requires="p14">
      <p:transition spd="slow" p14:dur="2000" advTm="15167"/>
    </mc:Choice>
    <mc:Fallback xmlns="">
      <p:transition spd="slow" advTm="151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25</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TNM </a:t>
            </a:r>
            <a:r>
              <a:rPr lang="en-GB" b="1" dirty="0">
                <a:cs typeface="Arial" pitchFamily="34" charset="0"/>
              </a:rPr>
              <a:t>Final Pre-Treatment Stage</a:t>
            </a:r>
          </a:p>
          <a:p>
            <a:pPr algn="ctr">
              <a:defRPr/>
            </a:pPr>
            <a:r>
              <a:rPr lang="en-GB" sz="2400" b="1" dirty="0">
                <a:cs typeface="Arial" pitchFamily="34" charset="0"/>
              </a:rPr>
              <a:t>cT2 cN0 cM0</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046348"/>
            <a:ext cx="4646211"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First Treatment</a:t>
            </a:r>
          </a:p>
          <a:p>
            <a:pPr lvl="5">
              <a:defRPr/>
            </a:pPr>
            <a:r>
              <a:rPr lang="en-GB" sz="1400" b="1" dirty="0">
                <a:solidFill>
                  <a:schemeClr val="tx1"/>
                </a:solidFill>
                <a:cs typeface="Arial" pitchFamily="34" charset="0"/>
              </a:rPr>
              <a:t>Surgery</a:t>
            </a:r>
            <a:r>
              <a:rPr lang="en-GB" sz="1400" dirty="0">
                <a:solidFill>
                  <a:schemeClr val="tx1"/>
                </a:solidFill>
                <a:cs typeface="Arial" pitchFamily="34" charset="0"/>
              </a:rPr>
              <a:t> </a:t>
            </a:r>
          </a:p>
          <a:p>
            <a:pPr lvl="5">
              <a:defRPr/>
            </a:pPr>
            <a:r>
              <a:rPr lang="en-GB" sz="1400" dirty="0">
                <a:solidFill>
                  <a:schemeClr val="tx1"/>
                </a:solidFill>
                <a:cs typeface="Arial" pitchFamily="34" charset="0"/>
              </a:rPr>
              <a:t>resection</a:t>
            </a:r>
            <a:endParaRPr lang="en-GB" sz="1400" b="1" dirty="0">
              <a:cs typeface="Arial" pitchFamily="34" charset="0"/>
            </a:endParaRPr>
          </a:p>
        </p:txBody>
      </p:sp>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400" dirty="0">
                <a:cs typeface="Arial" pitchFamily="34" charset="0"/>
              </a:rPr>
              <a:t>CT Staging cT1 cN0 cM0</a:t>
            </a:r>
          </a:p>
          <a:p>
            <a:pPr marL="171450" indent="-171450">
              <a:buFont typeface="Arial" panose="020B0604020202020204" pitchFamily="34" charset="0"/>
              <a:buChar char="•"/>
              <a:defRPr/>
            </a:pPr>
            <a:r>
              <a:rPr lang="en-GB" sz="1400" dirty="0">
                <a:cs typeface="Arial" pitchFamily="34" charset="0"/>
              </a:rPr>
              <a:t>MRI Staging cT2 cN0 cM0</a:t>
            </a:r>
          </a:p>
          <a:p>
            <a:pPr marL="171450" indent="-171450">
              <a:buFont typeface="Arial" panose="020B0604020202020204" pitchFamily="34" charset="0"/>
              <a:buChar char="•"/>
              <a:defRPr/>
            </a:pPr>
            <a:r>
              <a:rPr lang="en-GB" sz="1400" dirty="0">
                <a:cs typeface="Arial" pitchFamily="34" charset="0"/>
              </a:rPr>
              <a:t>Clinical examination cT2 </a:t>
            </a:r>
            <a:r>
              <a:rPr lang="en-GB" sz="1400" dirty="0" err="1">
                <a:cs typeface="Arial" pitchFamily="34" charset="0"/>
              </a:rPr>
              <a:t>Nx</a:t>
            </a:r>
            <a:r>
              <a:rPr lang="en-GB" sz="1400" dirty="0">
                <a:cs typeface="Arial" pitchFamily="34" charset="0"/>
              </a:rPr>
              <a:t> Mx</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TNM Final Pre-Treatment Stage </a:t>
            </a:r>
            <a:r>
              <a:rPr lang="en-GB" sz="1200" dirty="0"/>
              <a:t>Determined</a:t>
            </a:r>
          </a:p>
          <a:p>
            <a:pPr algn="r"/>
            <a:r>
              <a:rPr lang="en-GB" sz="1200" dirty="0"/>
              <a:t>Treatment Plan Decided</a:t>
            </a:r>
          </a:p>
        </p:txBody>
      </p:sp>
      <p:sp>
        <p:nvSpPr>
          <p:cNvPr id="28" name="Rectangle 27">
            <a:extLst>
              <a:ext uri="{FF2B5EF4-FFF2-40B4-BE49-F238E27FC236}">
                <a16:creationId xmlns:a16="http://schemas.microsoft.com/office/drawing/2014/main" id="{B59F3F53-EF8D-4ECA-BA66-1B7BD7AD06AB}"/>
              </a:ext>
            </a:extLst>
          </p:cNvPr>
          <p:cNvSpPr/>
          <p:nvPr/>
        </p:nvSpPr>
        <p:spPr>
          <a:xfrm>
            <a:off x="6707587" y="4431877"/>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Histopathology</a:t>
            </a:r>
            <a:endParaRPr lang="en-GB" sz="1400" dirty="0">
              <a:cs typeface="Arial" pitchFamily="34" charset="0"/>
            </a:endParaRPr>
          </a:p>
          <a:p>
            <a:pPr marL="171450" indent="-171450">
              <a:buFont typeface="Arial" panose="020B0604020202020204" pitchFamily="34" charset="0"/>
              <a:buChar char="•"/>
              <a:defRPr/>
            </a:pPr>
            <a:r>
              <a:rPr lang="en-GB" sz="1400" dirty="0">
                <a:cs typeface="Arial" pitchFamily="34" charset="0"/>
              </a:rPr>
              <a:t>pT2 pN0 Mx</a:t>
            </a:r>
          </a:p>
        </p:txBody>
      </p:sp>
      <p:pic>
        <p:nvPicPr>
          <p:cNvPr id="29" name="Picture 28">
            <a:extLst>
              <a:ext uri="{FF2B5EF4-FFF2-40B4-BE49-F238E27FC236}">
                <a16:creationId xmlns:a16="http://schemas.microsoft.com/office/drawing/2014/main" id="{63B0B31B-EAB4-484A-A41C-EA34AAB8CCE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0340946" y="4534575"/>
            <a:ext cx="932688" cy="932688"/>
          </a:xfrm>
          <a:prstGeom prst="rect">
            <a:avLst/>
          </a:prstGeom>
        </p:spPr>
      </p:pic>
      <p:sp>
        <p:nvSpPr>
          <p:cNvPr id="30" name="Arrow: Right 29">
            <a:extLst>
              <a:ext uri="{FF2B5EF4-FFF2-40B4-BE49-F238E27FC236}">
                <a16:creationId xmlns:a16="http://schemas.microsoft.com/office/drawing/2014/main" id="{E0EF8CE6-06ED-48C4-AB69-7F7232985F39}"/>
              </a:ext>
            </a:extLst>
          </p:cNvPr>
          <p:cNvSpPr/>
          <p:nvPr/>
        </p:nvSpPr>
        <p:spPr>
          <a:xfrm>
            <a:off x="9617600" y="4743471"/>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0E64C42-D937-4AA7-9BF7-11065DDA5E1B}"/>
              </a:ext>
            </a:extLst>
          </p:cNvPr>
          <p:cNvSpPr txBox="1"/>
          <p:nvPr/>
        </p:nvSpPr>
        <p:spPr>
          <a:xfrm>
            <a:off x="6801855" y="5587742"/>
            <a:ext cx="4646211" cy="461665"/>
          </a:xfrm>
          <a:prstGeom prst="rect">
            <a:avLst/>
          </a:prstGeom>
          <a:noFill/>
        </p:spPr>
        <p:txBody>
          <a:bodyPr wrap="square" rtlCol="0">
            <a:spAutoFit/>
          </a:bodyPr>
          <a:lstStyle/>
          <a:p>
            <a:pPr algn="r"/>
            <a:r>
              <a:rPr lang="en-GB" sz="1200" b="1" dirty="0"/>
              <a:t>Post-Treatment MDT Discussion</a:t>
            </a:r>
          </a:p>
          <a:p>
            <a:pPr algn="r"/>
            <a:r>
              <a:rPr lang="en-GB" sz="1200" b="1" dirty="0"/>
              <a:t>TNM Integrated Stage </a:t>
            </a:r>
            <a:r>
              <a:rPr lang="en-GB" sz="1200" dirty="0"/>
              <a:t>Determined</a:t>
            </a:r>
          </a:p>
        </p:txBody>
      </p:sp>
      <p:sp>
        <p:nvSpPr>
          <p:cNvPr id="35" name="Arrow: Right 34">
            <a:extLst>
              <a:ext uri="{FF2B5EF4-FFF2-40B4-BE49-F238E27FC236}">
                <a16:creationId xmlns:a16="http://schemas.microsoft.com/office/drawing/2014/main" id="{CE84A6DB-E8A7-4605-BC50-9518EEBBC01A}"/>
              </a:ext>
            </a:extLst>
          </p:cNvPr>
          <p:cNvSpPr/>
          <p:nvPr/>
        </p:nvSpPr>
        <p:spPr>
          <a:xfrm rot="5400000" flipV="1">
            <a:off x="8191261"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D38200F-987D-4FEA-8E94-A521CF7D6AB1}"/>
              </a:ext>
            </a:extLst>
          </p:cNvPr>
          <p:cNvSpPr/>
          <p:nvPr/>
        </p:nvSpPr>
        <p:spPr>
          <a:xfrm>
            <a:off x="3490989" y="3612124"/>
            <a:ext cx="2254960" cy="443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1A09E7D6-2D4D-4578-AE73-64C4D277691C}"/>
              </a:ext>
            </a:extLst>
          </p:cNvPr>
          <p:cNvSpPr/>
          <p:nvPr/>
        </p:nvSpPr>
        <p:spPr>
          <a:xfrm>
            <a:off x="3530618" y="3596434"/>
            <a:ext cx="3038004"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242105" y="3214118"/>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78727" y="317442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902218" y="3174708"/>
            <a:ext cx="932688" cy="932688"/>
          </a:xfrm>
          <a:prstGeom prst="rect">
            <a:avLst/>
          </a:prstGeom>
        </p:spPr>
      </p:pic>
      <p:pic>
        <p:nvPicPr>
          <p:cNvPr id="10" name="Audio 9">
            <a:hlinkClick r:id="" action="ppaction://media"/>
            <a:extLst>
              <a:ext uri="{FF2B5EF4-FFF2-40B4-BE49-F238E27FC236}">
                <a16:creationId xmlns:a16="http://schemas.microsoft.com/office/drawing/2014/main" id="{42B100B3-DB90-F148-FF6F-B85E900C7ED9}"/>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988219898"/>
      </p:ext>
    </p:extLst>
  </p:cSld>
  <p:clrMapOvr>
    <a:masterClrMapping/>
  </p:clrMapOvr>
  <mc:AlternateContent xmlns:mc="http://schemas.openxmlformats.org/markup-compatibility/2006" xmlns:p14="http://schemas.microsoft.com/office/powerpoint/2010/main">
    <mc:Choice Requires="p14">
      <p:transition spd="slow" p14:dur="2000" advTm="9100"/>
    </mc:Choice>
    <mc:Fallback xmlns="">
      <p:transition spd="slow" advTm="91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TNM Staging 101: Colorectal Sample Pathway</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26</a:t>
            </a:fld>
            <a:endParaRPr lang="en-GB"/>
          </a:p>
        </p:txBody>
      </p:sp>
      <p:sp>
        <p:nvSpPr>
          <p:cNvPr id="8" name="Rectangle 7">
            <a:extLst>
              <a:ext uri="{FF2B5EF4-FFF2-40B4-BE49-F238E27FC236}">
                <a16:creationId xmlns:a16="http://schemas.microsoft.com/office/drawing/2014/main" id="{E77D78DB-8485-4763-B902-0D99159A3D1C}"/>
              </a:ext>
            </a:extLst>
          </p:cNvPr>
          <p:cNvSpPr/>
          <p:nvPr/>
        </p:nvSpPr>
        <p:spPr>
          <a:xfrm>
            <a:off x="1152938" y="1717476"/>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dirty="0">
                <a:cs typeface="Arial" pitchFamily="34" charset="0"/>
              </a:rPr>
              <a:t>TNM </a:t>
            </a:r>
            <a:r>
              <a:rPr lang="en-GB" b="1" dirty="0">
                <a:cs typeface="Arial" pitchFamily="34" charset="0"/>
              </a:rPr>
              <a:t>Final Pre-Treatment Stage</a:t>
            </a:r>
          </a:p>
          <a:p>
            <a:pPr algn="ctr">
              <a:defRPr/>
            </a:pPr>
            <a:r>
              <a:rPr lang="en-GB" sz="2400" b="1" dirty="0">
                <a:cs typeface="Arial" pitchFamily="34" charset="0"/>
              </a:rPr>
              <a:t>cT2 cN0 cM0</a:t>
            </a:r>
          </a:p>
        </p:txBody>
      </p:sp>
      <p:sp>
        <p:nvSpPr>
          <p:cNvPr id="9" name="Rectangle 8">
            <a:extLst>
              <a:ext uri="{FF2B5EF4-FFF2-40B4-BE49-F238E27FC236}">
                <a16:creationId xmlns:a16="http://schemas.microsoft.com/office/drawing/2014/main" id="{45534BCE-88E7-45A3-8C6D-5582C009B8B3}"/>
              </a:ext>
            </a:extLst>
          </p:cNvPr>
          <p:cNvSpPr/>
          <p:nvPr/>
        </p:nvSpPr>
        <p:spPr>
          <a:xfrm>
            <a:off x="6707587" y="1717477"/>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b="1" dirty="0">
                <a:cs typeface="Arial" pitchFamily="34" charset="0"/>
              </a:rPr>
              <a:t>TNM Integrated Stage</a:t>
            </a:r>
          </a:p>
          <a:p>
            <a:pPr algn="ctr">
              <a:defRPr/>
            </a:pPr>
            <a:r>
              <a:rPr lang="en-GB" sz="2400" b="1" dirty="0">
                <a:cs typeface="Arial" pitchFamily="34" charset="0"/>
              </a:rPr>
              <a:t>pT2 pN0 cM0</a:t>
            </a:r>
          </a:p>
        </p:txBody>
      </p:sp>
      <p:sp>
        <p:nvSpPr>
          <p:cNvPr id="10" name="Oval 9">
            <a:extLst>
              <a:ext uri="{FF2B5EF4-FFF2-40B4-BE49-F238E27FC236}">
                <a16:creationId xmlns:a16="http://schemas.microsoft.com/office/drawing/2014/main" id="{7EF0EAC5-1EDD-451D-B77C-3DDE5E452D2A}"/>
              </a:ext>
            </a:extLst>
          </p:cNvPr>
          <p:cNvSpPr/>
          <p:nvPr/>
        </p:nvSpPr>
        <p:spPr>
          <a:xfrm>
            <a:off x="6392851"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2</a:t>
            </a:r>
          </a:p>
        </p:txBody>
      </p:sp>
      <p:sp>
        <p:nvSpPr>
          <p:cNvPr id="11" name="Oval 10">
            <a:extLst>
              <a:ext uri="{FF2B5EF4-FFF2-40B4-BE49-F238E27FC236}">
                <a16:creationId xmlns:a16="http://schemas.microsoft.com/office/drawing/2014/main" id="{5A97D127-99F9-40B9-803E-F62CE4B1D828}"/>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t>1</a:t>
            </a:r>
          </a:p>
        </p:txBody>
      </p:sp>
      <p:sp>
        <p:nvSpPr>
          <p:cNvPr id="12" name="Rectangle 11">
            <a:extLst>
              <a:ext uri="{FF2B5EF4-FFF2-40B4-BE49-F238E27FC236}">
                <a16:creationId xmlns:a16="http://schemas.microsoft.com/office/drawing/2014/main" id="{11B850B8-AF23-46DE-A0B8-D3E95D8BEC99}"/>
              </a:ext>
            </a:extLst>
          </p:cNvPr>
          <p:cNvSpPr/>
          <p:nvPr/>
        </p:nvSpPr>
        <p:spPr>
          <a:xfrm>
            <a:off x="1163538" y="3046348"/>
            <a:ext cx="4635612"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Diagnostics</a:t>
            </a:r>
          </a:p>
          <a:p>
            <a:pPr lvl="5">
              <a:defRPr/>
            </a:pPr>
            <a:r>
              <a:rPr lang="en-GB" sz="1400" b="1" dirty="0">
                <a:solidFill>
                  <a:schemeClr val="tx1"/>
                </a:solidFill>
                <a:cs typeface="Arial" pitchFamily="34" charset="0"/>
              </a:rPr>
              <a:t>Outpatient Referral from GP</a:t>
            </a:r>
          </a:p>
          <a:p>
            <a:pPr lvl="5">
              <a:defRPr/>
            </a:pPr>
            <a:r>
              <a:rPr lang="en-GB" sz="1400" dirty="0">
                <a:solidFill>
                  <a:schemeClr val="tx1"/>
                </a:solidFill>
                <a:cs typeface="Arial" pitchFamily="34" charset="0"/>
              </a:rPr>
              <a:t>Suspicion of Cancer</a:t>
            </a:r>
            <a:endParaRPr lang="en-GB" sz="1400" dirty="0">
              <a:cs typeface="Arial" pitchFamily="34" charset="0"/>
            </a:endParaRPr>
          </a:p>
        </p:txBody>
      </p:sp>
      <p:pic>
        <p:nvPicPr>
          <p:cNvPr id="14" name="Picture 13">
            <a:extLst>
              <a:ext uri="{FF2B5EF4-FFF2-40B4-BE49-F238E27FC236}">
                <a16:creationId xmlns:a16="http://schemas.microsoft.com/office/drawing/2014/main" id="{A615CCFF-F6F0-48B4-8FA2-F4AE0193BD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56963" y="3172065"/>
            <a:ext cx="932688" cy="932688"/>
          </a:xfrm>
          <a:prstGeom prst="rect">
            <a:avLst/>
          </a:prstGeom>
        </p:spPr>
      </p:pic>
      <p:sp>
        <p:nvSpPr>
          <p:cNvPr id="15" name="Rectangle 14">
            <a:extLst>
              <a:ext uri="{FF2B5EF4-FFF2-40B4-BE49-F238E27FC236}">
                <a16:creationId xmlns:a16="http://schemas.microsoft.com/office/drawing/2014/main" id="{5203C7D0-9E9D-4654-9554-3D107AE97E14}"/>
              </a:ext>
            </a:extLst>
          </p:cNvPr>
          <p:cNvSpPr/>
          <p:nvPr/>
        </p:nvSpPr>
        <p:spPr>
          <a:xfrm>
            <a:off x="6707587" y="3046348"/>
            <a:ext cx="4646211" cy="1167433"/>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000" b="1" dirty="0">
                <a:solidFill>
                  <a:schemeClr val="tx1"/>
                </a:solidFill>
                <a:cs typeface="Arial" pitchFamily="34" charset="0"/>
              </a:rPr>
              <a:t>First Treatment</a:t>
            </a:r>
          </a:p>
          <a:p>
            <a:pPr lvl="5">
              <a:defRPr/>
            </a:pPr>
            <a:r>
              <a:rPr lang="en-GB" sz="1400" b="1" dirty="0">
                <a:solidFill>
                  <a:schemeClr val="tx1"/>
                </a:solidFill>
                <a:cs typeface="Arial" pitchFamily="34" charset="0"/>
              </a:rPr>
              <a:t>Surgery</a:t>
            </a:r>
            <a:r>
              <a:rPr lang="en-GB" sz="1400" dirty="0">
                <a:solidFill>
                  <a:schemeClr val="tx1"/>
                </a:solidFill>
                <a:cs typeface="Arial" pitchFamily="34" charset="0"/>
              </a:rPr>
              <a:t> </a:t>
            </a:r>
          </a:p>
          <a:p>
            <a:pPr lvl="5">
              <a:defRPr/>
            </a:pPr>
            <a:r>
              <a:rPr lang="en-GB" sz="1400" dirty="0">
                <a:solidFill>
                  <a:schemeClr val="tx1"/>
                </a:solidFill>
                <a:cs typeface="Arial" pitchFamily="34" charset="0"/>
              </a:rPr>
              <a:t>resection</a:t>
            </a:r>
            <a:endParaRPr lang="en-GB" sz="1400" b="1" dirty="0">
              <a:cs typeface="Arial" pitchFamily="34" charset="0"/>
            </a:endParaRPr>
          </a:p>
        </p:txBody>
      </p:sp>
      <p:sp>
        <p:nvSpPr>
          <p:cNvPr id="24" name="Rectangle 23">
            <a:extLst>
              <a:ext uri="{FF2B5EF4-FFF2-40B4-BE49-F238E27FC236}">
                <a16:creationId xmlns:a16="http://schemas.microsoft.com/office/drawing/2014/main" id="{56600E2A-A50D-45C6-976B-5166B774C316}"/>
              </a:ext>
            </a:extLst>
          </p:cNvPr>
          <p:cNvSpPr/>
          <p:nvPr/>
        </p:nvSpPr>
        <p:spPr>
          <a:xfrm>
            <a:off x="1152938" y="4442320"/>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Diagnostics Ordered</a:t>
            </a:r>
          </a:p>
          <a:p>
            <a:pPr marL="171450" indent="-171450">
              <a:buFont typeface="Arial" panose="020B0604020202020204" pitchFamily="34" charset="0"/>
              <a:buChar char="•"/>
              <a:defRPr/>
            </a:pPr>
            <a:r>
              <a:rPr lang="en-GB" sz="1400" dirty="0">
                <a:cs typeface="Arial" pitchFamily="34" charset="0"/>
              </a:rPr>
              <a:t>CT Staging cT1 cN0 cM0</a:t>
            </a:r>
          </a:p>
          <a:p>
            <a:pPr marL="171450" indent="-171450">
              <a:buFont typeface="Arial" panose="020B0604020202020204" pitchFamily="34" charset="0"/>
              <a:buChar char="•"/>
              <a:defRPr/>
            </a:pPr>
            <a:r>
              <a:rPr lang="en-GB" sz="1400" dirty="0">
                <a:cs typeface="Arial" pitchFamily="34" charset="0"/>
              </a:rPr>
              <a:t>MRI Staging cT2 cN0 cM0</a:t>
            </a:r>
          </a:p>
          <a:p>
            <a:pPr marL="171450" indent="-171450">
              <a:buFont typeface="Arial" panose="020B0604020202020204" pitchFamily="34" charset="0"/>
              <a:buChar char="•"/>
              <a:defRPr/>
            </a:pPr>
            <a:r>
              <a:rPr lang="en-GB" sz="1400" dirty="0">
                <a:cs typeface="Arial" pitchFamily="34" charset="0"/>
              </a:rPr>
              <a:t>Clinical examination cT2 </a:t>
            </a:r>
            <a:r>
              <a:rPr lang="en-GB" sz="1400" dirty="0" err="1">
                <a:cs typeface="Arial" pitchFamily="34" charset="0"/>
              </a:rPr>
              <a:t>Nx</a:t>
            </a:r>
            <a:r>
              <a:rPr lang="en-GB" sz="1400" dirty="0">
                <a:cs typeface="Arial" pitchFamily="34" charset="0"/>
              </a:rPr>
              <a:t> Mx</a:t>
            </a:r>
          </a:p>
        </p:txBody>
      </p:sp>
      <p:pic>
        <p:nvPicPr>
          <p:cNvPr id="26" name="Picture 25">
            <a:extLst>
              <a:ext uri="{FF2B5EF4-FFF2-40B4-BE49-F238E27FC236}">
                <a16:creationId xmlns:a16="http://schemas.microsoft.com/office/drawing/2014/main" id="{135413B0-3D70-4D6A-9228-246D1DD43E7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17000" y="4534575"/>
            <a:ext cx="932688" cy="932688"/>
          </a:xfrm>
          <a:prstGeom prst="rect">
            <a:avLst/>
          </a:prstGeom>
        </p:spPr>
      </p:pic>
      <p:sp>
        <p:nvSpPr>
          <p:cNvPr id="27" name="Arrow: Right 26">
            <a:extLst>
              <a:ext uri="{FF2B5EF4-FFF2-40B4-BE49-F238E27FC236}">
                <a16:creationId xmlns:a16="http://schemas.microsoft.com/office/drawing/2014/main" id="{8517C8F7-CFB6-4F46-91D3-652B2DAFAB50}"/>
              </a:ext>
            </a:extLst>
          </p:cNvPr>
          <p:cNvSpPr/>
          <p:nvPr/>
        </p:nvSpPr>
        <p:spPr>
          <a:xfrm>
            <a:off x="4062951" y="4753914"/>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C5CBDD-CDB9-44A5-A236-2EFF0A845CA0}"/>
              </a:ext>
            </a:extLst>
          </p:cNvPr>
          <p:cNvSpPr txBox="1"/>
          <p:nvPr/>
        </p:nvSpPr>
        <p:spPr>
          <a:xfrm>
            <a:off x="1247206" y="5598185"/>
            <a:ext cx="4646211" cy="646331"/>
          </a:xfrm>
          <a:prstGeom prst="rect">
            <a:avLst/>
          </a:prstGeom>
          <a:noFill/>
        </p:spPr>
        <p:txBody>
          <a:bodyPr wrap="square" rtlCol="0">
            <a:spAutoFit/>
          </a:bodyPr>
          <a:lstStyle/>
          <a:p>
            <a:pPr algn="r"/>
            <a:r>
              <a:rPr lang="en-GB" sz="1200" b="1" dirty="0"/>
              <a:t>Pre-Treatment MDT Discussion</a:t>
            </a:r>
          </a:p>
          <a:p>
            <a:pPr algn="r"/>
            <a:r>
              <a:rPr lang="en-GB" sz="1200" b="1" dirty="0"/>
              <a:t>TNM Final Pre-Treatment Stage </a:t>
            </a:r>
            <a:r>
              <a:rPr lang="en-GB" sz="1200" dirty="0"/>
              <a:t>Determined</a:t>
            </a:r>
          </a:p>
          <a:p>
            <a:pPr algn="r"/>
            <a:r>
              <a:rPr lang="en-GB" sz="1200" dirty="0"/>
              <a:t>Treatment Plan Decided</a:t>
            </a:r>
          </a:p>
        </p:txBody>
      </p:sp>
      <p:sp>
        <p:nvSpPr>
          <p:cNvPr id="28" name="Rectangle 27">
            <a:extLst>
              <a:ext uri="{FF2B5EF4-FFF2-40B4-BE49-F238E27FC236}">
                <a16:creationId xmlns:a16="http://schemas.microsoft.com/office/drawing/2014/main" id="{B59F3F53-EF8D-4ECA-BA66-1B7BD7AD06AB}"/>
              </a:ext>
            </a:extLst>
          </p:cNvPr>
          <p:cNvSpPr/>
          <p:nvPr/>
        </p:nvSpPr>
        <p:spPr>
          <a:xfrm>
            <a:off x="6707587" y="4431877"/>
            <a:ext cx="2910013"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400" b="1" dirty="0">
                <a:cs typeface="Arial" pitchFamily="34" charset="0"/>
              </a:rPr>
              <a:t>Histopathology</a:t>
            </a:r>
            <a:endParaRPr lang="en-GB" sz="1400" dirty="0">
              <a:cs typeface="Arial" pitchFamily="34" charset="0"/>
            </a:endParaRPr>
          </a:p>
          <a:p>
            <a:pPr marL="171450" indent="-171450">
              <a:buFont typeface="Arial" panose="020B0604020202020204" pitchFamily="34" charset="0"/>
              <a:buChar char="•"/>
              <a:defRPr/>
            </a:pPr>
            <a:r>
              <a:rPr lang="en-GB" sz="1400" dirty="0">
                <a:cs typeface="Arial" pitchFamily="34" charset="0"/>
              </a:rPr>
              <a:t>pT2 pN0 Mx</a:t>
            </a:r>
          </a:p>
        </p:txBody>
      </p:sp>
      <p:pic>
        <p:nvPicPr>
          <p:cNvPr id="29" name="Picture 28">
            <a:extLst>
              <a:ext uri="{FF2B5EF4-FFF2-40B4-BE49-F238E27FC236}">
                <a16:creationId xmlns:a16="http://schemas.microsoft.com/office/drawing/2014/main" id="{63B0B31B-EAB4-484A-A41C-EA34AAB8CCE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0340946" y="4534575"/>
            <a:ext cx="932688" cy="932688"/>
          </a:xfrm>
          <a:prstGeom prst="rect">
            <a:avLst/>
          </a:prstGeom>
        </p:spPr>
      </p:pic>
      <p:sp>
        <p:nvSpPr>
          <p:cNvPr id="30" name="Arrow: Right 29">
            <a:extLst>
              <a:ext uri="{FF2B5EF4-FFF2-40B4-BE49-F238E27FC236}">
                <a16:creationId xmlns:a16="http://schemas.microsoft.com/office/drawing/2014/main" id="{E0EF8CE6-06ED-48C4-AB69-7F7232985F39}"/>
              </a:ext>
            </a:extLst>
          </p:cNvPr>
          <p:cNvSpPr/>
          <p:nvPr/>
        </p:nvSpPr>
        <p:spPr>
          <a:xfrm>
            <a:off x="9617600" y="4743471"/>
            <a:ext cx="584462"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0E64C42-D937-4AA7-9BF7-11065DDA5E1B}"/>
              </a:ext>
            </a:extLst>
          </p:cNvPr>
          <p:cNvSpPr txBox="1"/>
          <p:nvPr/>
        </p:nvSpPr>
        <p:spPr>
          <a:xfrm>
            <a:off x="6801855" y="5587742"/>
            <a:ext cx="4646211" cy="461665"/>
          </a:xfrm>
          <a:prstGeom prst="rect">
            <a:avLst/>
          </a:prstGeom>
          <a:noFill/>
        </p:spPr>
        <p:txBody>
          <a:bodyPr wrap="square" rtlCol="0">
            <a:spAutoFit/>
          </a:bodyPr>
          <a:lstStyle/>
          <a:p>
            <a:pPr algn="r"/>
            <a:r>
              <a:rPr lang="en-GB" sz="1200" b="1" dirty="0"/>
              <a:t>Post-Treatment MDT Discussion</a:t>
            </a:r>
          </a:p>
          <a:p>
            <a:pPr algn="r"/>
            <a:r>
              <a:rPr lang="en-GB" sz="1200" b="1" dirty="0"/>
              <a:t>TNM Integrated Stage </a:t>
            </a:r>
            <a:r>
              <a:rPr lang="en-GB" sz="1200" dirty="0"/>
              <a:t>Determined</a:t>
            </a:r>
          </a:p>
        </p:txBody>
      </p:sp>
      <p:sp>
        <p:nvSpPr>
          <p:cNvPr id="33" name="Arrow: Right 32">
            <a:extLst>
              <a:ext uri="{FF2B5EF4-FFF2-40B4-BE49-F238E27FC236}">
                <a16:creationId xmlns:a16="http://schemas.microsoft.com/office/drawing/2014/main" id="{F4D95AF3-1C76-4BFB-B2CD-1C8FD94EDE44}"/>
              </a:ext>
            </a:extLst>
          </p:cNvPr>
          <p:cNvSpPr/>
          <p:nvPr/>
        </p:nvSpPr>
        <p:spPr>
          <a:xfrm rot="16200000">
            <a:off x="9869772" y="3219015"/>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id="{CE84A6DB-E8A7-4605-BC50-9518EEBBC01A}"/>
              </a:ext>
            </a:extLst>
          </p:cNvPr>
          <p:cNvSpPr/>
          <p:nvPr/>
        </p:nvSpPr>
        <p:spPr>
          <a:xfrm rot="5400000" flipV="1">
            <a:off x="8191261" y="4094441"/>
            <a:ext cx="383065"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D38200F-987D-4FEA-8E94-A521CF7D6AB1}"/>
              </a:ext>
            </a:extLst>
          </p:cNvPr>
          <p:cNvSpPr/>
          <p:nvPr/>
        </p:nvSpPr>
        <p:spPr>
          <a:xfrm>
            <a:off x="3490989" y="3612124"/>
            <a:ext cx="2254960" cy="443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1A09E7D6-2D4D-4578-AE73-64C4D277691C}"/>
              </a:ext>
            </a:extLst>
          </p:cNvPr>
          <p:cNvSpPr/>
          <p:nvPr/>
        </p:nvSpPr>
        <p:spPr>
          <a:xfrm>
            <a:off x="3530618" y="3596434"/>
            <a:ext cx="3038004" cy="47707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Right 38">
            <a:extLst>
              <a:ext uri="{FF2B5EF4-FFF2-40B4-BE49-F238E27FC236}">
                <a16:creationId xmlns:a16="http://schemas.microsoft.com/office/drawing/2014/main" id="{E9C0F9E3-43D8-49A8-A9AD-278D0F9CF93F}"/>
              </a:ext>
            </a:extLst>
          </p:cNvPr>
          <p:cNvSpPr/>
          <p:nvPr/>
        </p:nvSpPr>
        <p:spPr>
          <a:xfrm rot="16200000">
            <a:off x="4242105" y="3214118"/>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a:extLst>
              <a:ext uri="{FF2B5EF4-FFF2-40B4-BE49-F238E27FC236}">
                <a16:creationId xmlns:a16="http://schemas.microsoft.com/office/drawing/2014/main" id="{A0F0268D-4092-409C-9E2D-AD176DE2702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80454" y="3172350"/>
            <a:ext cx="932688" cy="932688"/>
          </a:xfrm>
          <a:prstGeom prst="rect">
            <a:avLst/>
          </a:prstGeom>
        </p:spPr>
      </p:pic>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78727" y="317442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902218" y="3174708"/>
            <a:ext cx="932688" cy="932688"/>
          </a:xfrm>
          <a:prstGeom prst="rect">
            <a:avLst/>
          </a:prstGeom>
        </p:spPr>
      </p:pic>
      <p:pic>
        <p:nvPicPr>
          <p:cNvPr id="22" name="Audio 21">
            <a:hlinkClick r:id="" action="ppaction://media"/>
            <a:extLst>
              <a:ext uri="{FF2B5EF4-FFF2-40B4-BE49-F238E27FC236}">
                <a16:creationId xmlns:a16="http://schemas.microsoft.com/office/drawing/2014/main" id="{19CC69D2-B1B3-ABBA-A971-CBB6796D460D}"/>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21621157"/>
      </p:ext>
    </p:extLst>
  </p:cSld>
  <p:clrMapOvr>
    <a:masterClrMapping/>
  </p:clrMapOvr>
  <mc:AlternateContent xmlns:mc="http://schemas.openxmlformats.org/markup-compatibility/2006" xmlns:p14="http://schemas.microsoft.com/office/powerpoint/2010/main">
    <mc:Choice Requires="p14">
      <p:transition spd="slow" p14:dur="2000" advTm="31430"/>
    </mc:Choice>
    <mc:Fallback xmlns="">
      <p:transition spd="slow" advTm="314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F54DC-BE2A-4C52-82EC-637359B1E4B7}"/>
              </a:ext>
            </a:extLst>
          </p:cNvPr>
          <p:cNvSpPr>
            <a:spLocks noGrp="1"/>
          </p:cNvSpPr>
          <p:nvPr>
            <p:ph type="title"/>
          </p:nvPr>
        </p:nvSpPr>
        <p:spPr/>
        <p:txBody>
          <a:bodyPr/>
          <a:lstStyle/>
          <a:p>
            <a:r>
              <a:rPr lang="en-GB" dirty="0"/>
              <a:t>TNM Staging 101: Staging Symbols</a:t>
            </a:r>
          </a:p>
        </p:txBody>
      </p:sp>
      <p:sp>
        <p:nvSpPr>
          <p:cNvPr id="3" name="Content Placeholder 2">
            <a:extLst>
              <a:ext uri="{FF2B5EF4-FFF2-40B4-BE49-F238E27FC236}">
                <a16:creationId xmlns:a16="http://schemas.microsoft.com/office/drawing/2014/main" id="{E6F31B16-95A2-467F-8DCA-AF22FB060E44}"/>
              </a:ext>
            </a:extLst>
          </p:cNvPr>
          <p:cNvSpPr>
            <a:spLocks noGrp="1"/>
          </p:cNvSpPr>
          <p:nvPr>
            <p:ph idx="1"/>
          </p:nvPr>
        </p:nvSpPr>
        <p:spPr/>
        <p:txBody>
          <a:bodyPr/>
          <a:lstStyle/>
          <a:p>
            <a:pPr marL="0" indent="0">
              <a:buNone/>
            </a:pPr>
            <a:r>
              <a:rPr lang="en-GB" b="1" dirty="0" err="1"/>
              <a:t>cT</a:t>
            </a:r>
            <a:r>
              <a:rPr lang="en-GB" b="1" dirty="0"/>
              <a:t> </a:t>
            </a:r>
            <a:r>
              <a:rPr lang="en-GB" b="1" dirty="0" err="1"/>
              <a:t>cN</a:t>
            </a:r>
            <a:r>
              <a:rPr lang="en-GB" b="1" dirty="0"/>
              <a:t> </a:t>
            </a:r>
            <a:r>
              <a:rPr lang="en-GB" b="1" dirty="0" err="1"/>
              <a:t>cM</a:t>
            </a:r>
            <a:r>
              <a:rPr lang="en-GB" b="1" dirty="0"/>
              <a:t>		</a:t>
            </a:r>
            <a:r>
              <a:rPr lang="en-GB" dirty="0"/>
              <a:t>Clinical TNM      </a:t>
            </a:r>
          </a:p>
          <a:p>
            <a:pPr marL="0" indent="0">
              <a:buNone/>
            </a:pPr>
            <a:r>
              <a:rPr lang="en-GB" b="1" dirty="0" err="1">
                <a:solidFill>
                  <a:schemeClr val="bg1"/>
                </a:solidFill>
              </a:rPr>
              <a:t>pT</a:t>
            </a:r>
            <a:r>
              <a:rPr lang="en-GB" b="1" dirty="0">
                <a:solidFill>
                  <a:schemeClr val="bg1"/>
                </a:solidFill>
              </a:rPr>
              <a:t> </a:t>
            </a:r>
            <a:r>
              <a:rPr lang="en-GB" b="1" dirty="0" err="1">
                <a:solidFill>
                  <a:schemeClr val="bg1"/>
                </a:solidFill>
              </a:rPr>
              <a:t>pN</a:t>
            </a:r>
            <a:r>
              <a:rPr lang="en-GB" b="1" dirty="0">
                <a:solidFill>
                  <a:schemeClr val="bg1"/>
                </a:solidFill>
              </a:rPr>
              <a:t> </a:t>
            </a:r>
            <a:r>
              <a:rPr lang="en-GB" b="1" dirty="0" err="1">
                <a:solidFill>
                  <a:schemeClr val="bg1"/>
                </a:solidFill>
              </a:rPr>
              <a:t>pM</a:t>
            </a:r>
            <a:r>
              <a:rPr lang="en-GB" b="1" dirty="0">
                <a:solidFill>
                  <a:schemeClr val="bg1"/>
                </a:solidFill>
              </a:rPr>
              <a:t>		</a:t>
            </a:r>
            <a:r>
              <a:rPr lang="en-GB" dirty="0">
                <a:solidFill>
                  <a:schemeClr val="bg1"/>
                </a:solidFill>
              </a:rPr>
              <a:t>Pathological TNM</a:t>
            </a:r>
          </a:p>
          <a:p>
            <a:pPr marL="0" indent="0">
              <a:buNone/>
            </a:pPr>
            <a:r>
              <a:rPr lang="en-GB" b="1" dirty="0" err="1">
                <a:solidFill>
                  <a:schemeClr val="bg1"/>
                </a:solidFill>
              </a:rPr>
              <a:t>ycT</a:t>
            </a:r>
            <a:r>
              <a:rPr lang="en-GB" b="1" dirty="0">
                <a:solidFill>
                  <a:schemeClr val="bg1"/>
                </a:solidFill>
              </a:rPr>
              <a:t> </a:t>
            </a:r>
            <a:r>
              <a:rPr lang="en-GB" b="1" dirty="0" err="1">
                <a:solidFill>
                  <a:schemeClr val="bg1"/>
                </a:solidFill>
              </a:rPr>
              <a:t>ycN</a:t>
            </a:r>
            <a:r>
              <a:rPr lang="en-GB" b="1" dirty="0">
                <a:solidFill>
                  <a:schemeClr val="bg1"/>
                </a:solidFill>
              </a:rPr>
              <a:t> </a:t>
            </a:r>
            <a:r>
              <a:rPr lang="en-GB" b="1" dirty="0" err="1">
                <a:solidFill>
                  <a:schemeClr val="bg1"/>
                </a:solidFill>
              </a:rPr>
              <a:t>ycM</a:t>
            </a:r>
            <a:r>
              <a:rPr lang="en-GB" b="1" dirty="0">
                <a:solidFill>
                  <a:schemeClr val="bg1"/>
                </a:solidFill>
              </a:rPr>
              <a:t>		</a:t>
            </a:r>
            <a:r>
              <a:rPr lang="en-GB" dirty="0">
                <a:solidFill>
                  <a:schemeClr val="bg1"/>
                </a:solidFill>
              </a:rPr>
              <a:t>Clinical TNM after neo adjuvant treatment</a:t>
            </a:r>
          </a:p>
          <a:p>
            <a:pPr marL="0" indent="0">
              <a:buNone/>
            </a:pPr>
            <a:r>
              <a:rPr lang="en-GB" b="1" dirty="0" err="1">
                <a:solidFill>
                  <a:schemeClr val="bg1"/>
                </a:solidFill>
              </a:rPr>
              <a:t>ypT</a:t>
            </a:r>
            <a:r>
              <a:rPr lang="en-GB" b="1" dirty="0">
                <a:solidFill>
                  <a:schemeClr val="bg1"/>
                </a:solidFill>
              </a:rPr>
              <a:t> </a:t>
            </a:r>
            <a:r>
              <a:rPr lang="en-GB" b="1" dirty="0" err="1">
                <a:solidFill>
                  <a:schemeClr val="bg1"/>
                </a:solidFill>
              </a:rPr>
              <a:t>ypN</a:t>
            </a:r>
            <a:r>
              <a:rPr lang="en-GB" b="1" dirty="0">
                <a:solidFill>
                  <a:schemeClr val="bg1"/>
                </a:solidFill>
              </a:rPr>
              <a:t> </a:t>
            </a:r>
            <a:r>
              <a:rPr lang="en-GB" b="1" dirty="0" err="1">
                <a:solidFill>
                  <a:schemeClr val="bg1"/>
                </a:solidFill>
              </a:rPr>
              <a:t>ypM</a:t>
            </a:r>
            <a:r>
              <a:rPr lang="en-GB" dirty="0">
                <a:solidFill>
                  <a:schemeClr val="bg1"/>
                </a:solidFill>
              </a:rPr>
              <a:t>		Pathological TNM after neo adjuvant treatment</a:t>
            </a:r>
          </a:p>
          <a:p>
            <a:pPr marL="0" indent="0">
              <a:buNone/>
            </a:pPr>
            <a:r>
              <a:rPr lang="en-GB" b="1" dirty="0">
                <a:solidFill>
                  <a:schemeClr val="bg1"/>
                </a:solidFill>
              </a:rPr>
              <a:t>Tis</a:t>
            </a:r>
            <a:r>
              <a:rPr lang="en-GB" dirty="0">
                <a:solidFill>
                  <a:schemeClr val="bg1"/>
                </a:solidFill>
              </a:rPr>
              <a:t>			Carcinoma in situ</a:t>
            </a:r>
          </a:p>
          <a:p>
            <a:pPr marL="0" indent="0">
              <a:buNone/>
            </a:pPr>
            <a:r>
              <a:rPr lang="en-GB" b="1" dirty="0" err="1">
                <a:solidFill>
                  <a:schemeClr val="bg1"/>
                </a:solidFill>
              </a:rPr>
              <a:t>pTa</a:t>
            </a:r>
            <a:r>
              <a:rPr lang="en-GB" dirty="0">
                <a:solidFill>
                  <a:schemeClr val="bg1"/>
                </a:solidFill>
              </a:rPr>
              <a:t>			Non-invasive papillary carcinoma in situ (Bladder)</a:t>
            </a:r>
          </a:p>
        </p:txBody>
      </p:sp>
      <p:sp>
        <p:nvSpPr>
          <p:cNvPr id="4" name="Date Placeholder 3">
            <a:extLst>
              <a:ext uri="{FF2B5EF4-FFF2-40B4-BE49-F238E27FC236}">
                <a16:creationId xmlns:a16="http://schemas.microsoft.com/office/drawing/2014/main" id="{2DE9AFB5-7012-4663-BE02-50C359FF997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39551271-9238-4C43-996A-F3455A5195CD}"/>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2C59BBF0-838A-4A73-A35F-874CDE0D6D4B}"/>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12" name="Audio 11">
            <a:hlinkClick r:id="" action="ppaction://media"/>
            <a:extLst>
              <a:ext uri="{FF2B5EF4-FFF2-40B4-BE49-F238E27FC236}">
                <a16:creationId xmlns:a16="http://schemas.microsoft.com/office/drawing/2014/main" id="{CAF2C6BD-F4BC-0801-0572-497F58052CE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229540735"/>
      </p:ext>
    </p:extLst>
  </p:cSld>
  <p:clrMapOvr>
    <a:masterClrMapping/>
  </p:clrMapOvr>
  <mc:AlternateContent xmlns:mc="http://schemas.openxmlformats.org/markup-compatibility/2006" xmlns:p14="http://schemas.microsoft.com/office/powerpoint/2010/main">
    <mc:Choice Requires="p14">
      <p:transition spd="slow" p14:dur="2000" advTm="22116"/>
    </mc:Choice>
    <mc:Fallback xmlns="">
      <p:transition spd="slow" advTm="221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F54DC-BE2A-4C52-82EC-637359B1E4B7}"/>
              </a:ext>
            </a:extLst>
          </p:cNvPr>
          <p:cNvSpPr>
            <a:spLocks noGrp="1"/>
          </p:cNvSpPr>
          <p:nvPr>
            <p:ph type="title"/>
          </p:nvPr>
        </p:nvSpPr>
        <p:spPr/>
        <p:txBody>
          <a:bodyPr/>
          <a:lstStyle/>
          <a:p>
            <a:r>
              <a:rPr lang="en-GB" dirty="0"/>
              <a:t>TNM Staging 101: Staging Symbols</a:t>
            </a:r>
          </a:p>
        </p:txBody>
      </p:sp>
      <p:sp>
        <p:nvSpPr>
          <p:cNvPr id="3" name="Content Placeholder 2">
            <a:extLst>
              <a:ext uri="{FF2B5EF4-FFF2-40B4-BE49-F238E27FC236}">
                <a16:creationId xmlns:a16="http://schemas.microsoft.com/office/drawing/2014/main" id="{E6F31B16-95A2-467F-8DCA-AF22FB060E44}"/>
              </a:ext>
            </a:extLst>
          </p:cNvPr>
          <p:cNvSpPr>
            <a:spLocks noGrp="1"/>
          </p:cNvSpPr>
          <p:nvPr>
            <p:ph idx="1"/>
          </p:nvPr>
        </p:nvSpPr>
        <p:spPr/>
        <p:txBody>
          <a:bodyPr/>
          <a:lstStyle/>
          <a:p>
            <a:pPr marL="0" indent="0">
              <a:buNone/>
            </a:pPr>
            <a:r>
              <a:rPr lang="en-GB" b="1" dirty="0" err="1"/>
              <a:t>cT</a:t>
            </a:r>
            <a:r>
              <a:rPr lang="en-GB" b="1" dirty="0"/>
              <a:t> </a:t>
            </a:r>
            <a:r>
              <a:rPr lang="en-GB" b="1" dirty="0" err="1"/>
              <a:t>cN</a:t>
            </a:r>
            <a:r>
              <a:rPr lang="en-GB" b="1" dirty="0"/>
              <a:t> </a:t>
            </a:r>
            <a:r>
              <a:rPr lang="en-GB" b="1" dirty="0" err="1"/>
              <a:t>cM</a:t>
            </a:r>
            <a:r>
              <a:rPr lang="en-GB" b="1" dirty="0"/>
              <a:t>		</a:t>
            </a:r>
            <a:r>
              <a:rPr lang="en-GB" dirty="0"/>
              <a:t>Clinical TNM      </a:t>
            </a:r>
          </a:p>
          <a:p>
            <a:pPr marL="0" indent="0">
              <a:buNone/>
            </a:pPr>
            <a:r>
              <a:rPr lang="en-GB" b="1" dirty="0" err="1"/>
              <a:t>pT</a:t>
            </a:r>
            <a:r>
              <a:rPr lang="en-GB" b="1" dirty="0"/>
              <a:t> </a:t>
            </a:r>
            <a:r>
              <a:rPr lang="en-GB" b="1" dirty="0" err="1"/>
              <a:t>pN</a:t>
            </a:r>
            <a:r>
              <a:rPr lang="en-GB" b="1" dirty="0"/>
              <a:t> </a:t>
            </a:r>
            <a:r>
              <a:rPr lang="en-GB" b="1" dirty="0" err="1"/>
              <a:t>pM</a:t>
            </a:r>
            <a:r>
              <a:rPr lang="en-GB" b="1" dirty="0"/>
              <a:t>		</a:t>
            </a:r>
            <a:r>
              <a:rPr lang="en-GB" dirty="0"/>
              <a:t>Pathological TNM</a:t>
            </a:r>
          </a:p>
          <a:p>
            <a:pPr marL="0" indent="0">
              <a:buNone/>
            </a:pPr>
            <a:r>
              <a:rPr lang="en-GB" b="1" dirty="0" err="1">
                <a:solidFill>
                  <a:schemeClr val="bg1"/>
                </a:solidFill>
              </a:rPr>
              <a:t>ycT</a:t>
            </a:r>
            <a:r>
              <a:rPr lang="en-GB" b="1" dirty="0">
                <a:solidFill>
                  <a:schemeClr val="bg1"/>
                </a:solidFill>
              </a:rPr>
              <a:t> </a:t>
            </a:r>
            <a:r>
              <a:rPr lang="en-GB" b="1" dirty="0" err="1">
                <a:solidFill>
                  <a:schemeClr val="bg1"/>
                </a:solidFill>
              </a:rPr>
              <a:t>ycN</a:t>
            </a:r>
            <a:r>
              <a:rPr lang="en-GB" b="1" dirty="0">
                <a:solidFill>
                  <a:schemeClr val="bg1"/>
                </a:solidFill>
              </a:rPr>
              <a:t> </a:t>
            </a:r>
            <a:r>
              <a:rPr lang="en-GB" b="1" dirty="0" err="1">
                <a:solidFill>
                  <a:schemeClr val="bg1"/>
                </a:solidFill>
              </a:rPr>
              <a:t>ycM</a:t>
            </a:r>
            <a:r>
              <a:rPr lang="en-GB" b="1" dirty="0">
                <a:solidFill>
                  <a:schemeClr val="bg1"/>
                </a:solidFill>
              </a:rPr>
              <a:t>		</a:t>
            </a:r>
            <a:r>
              <a:rPr lang="en-GB" dirty="0">
                <a:solidFill>
                  <a:schemeClr val="bg1"/>
                </a:solidFill>
              </a:rPr>
              <a:t>Clinical TNM after neo adjuvant treatment</a:t>
            </a:r>
          </a:p>
          <a:p>
            <a:pPr marL="0" indent="0">
              <a:buNone/>
            </a:pPr>
            <a:r>
              <a:rPr lang="en-GB" b="1" dirty="0" err="1">
                <a:solidFill>
                  <a:schemeClr val="bg1"/>
                </a:solidFill>
              </a:rPr>
              <a:t>ypT</a:t>
            </a:r>
            <a:r>
              <a:rPr lang="en-GB" b="1" dirty="0">
                <a:solidFill>
                  <a:schemeClr val="bg1"/>
                </a:solidFill>
              </a:rPr>
              <a:t> </a:t>
            </a:r>
            <a:r>
              <a:rPr lang="en-GB" b="1" dirty="0" err="1">
                <a:solidFill>
                  <a:schemeClr val="bg1"/>
                </a:solidFill>
              </a:rPr>
              <a:t>ypN</a:t>
            </a:r>
            <a:r>
              <a:rPr lang="en-GB" b="1" dirty="0">
                <a:solidFill>
                  <a:schemeClr val="bg1"/>
                </a:solidFill>
              </a:rPr>
              <a:t> </a:t>
            </a:r>
            <a:r>
              <a:rPr lang="en-GB" b="1" dirty="0" err="1">
                <a:solidFill>
                  <a:schemeClr val="bg1"/>
                </a:solidFill>
              </a:rPr>
              <a:t>ypM</a:t>
            </a:r>
            <a:r>
              <a:rPr lang="en-GB" dirty="0">
                <a:solidFill>
                  <a:schemeClr val="bg1"/>
                </a:solidFill>
              </a:rPr>
              <a:t>		Pathological TNM after neo adjuvant treatment</a:t>
            </a:r>
          </a:p>
          <a:p>
            <a:pPr marL="0" indent="0">
              <a:buNone/>
            </a:pPr>
            <a:r>
              <a:rPr lang="en-GB" b="1" dirty="0">
                <a:solidFill>
                  <a:schemeClr val="bg1"/>
                </a:solidFill>
              </a:rPr>
              <a:t>Tis</a:t>
            </a:r>
            <a:r>
              <a:rPr lang="en-GB" dirty="0">
                <a:solidFill>
                  <a:schemeClr val="bg1"/>
                </a:solidFill>
              </a:rPr>
              <a:t>			Carcinoma in situ</a:t>
            </a:r>
          </a:p>
          <a:p>
            <a:pPr marL="0" indent="0">
              <a:buNone/>
            </a:pPr>
            <a:r>
              <a:rPr lang="en-GB" b="1" dirty="0" err="1">
                <a:solidFill>
                  <a:schemeClr val="bg1"/>
                </a:solidFill>
              </a:rPr>
              <a:t>pTa</a:t>
            </a:r>
            <a:r>
              <a:rPr lang="en-GB" dirty="0">
                <a:solidFill>
                  <a:schemeClr val="bg1"/>
                </a:solidFill>
              </a:rPr>
              <a:t>			Non-invasive papillary carcinoma in situ (Bladder)</a:t>
            </a:r>
          </a:p>
        </p:txBody>
      </p:sp>
      <p:sp>
        <p:nvSpPr>
          <p:cNvPr id="4" name="Date Placeholder 3">
            <a:extLst>
              <a:ext uri="{FF2B5EF4-FFF2-40B4-BE49-F238E27FC236}">
                <a16:creationId xmlns:a16="http://schemas.microsoft.com/office/drawing/2014/main" id="{2DE9AFB5-7012-4663-BE02-50C359FF997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39551271-9238-4C43-996A-F3455A5195CD}"/>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2C59BBF0-838A-4A73-A35F-874CDE0D6D4B}"/>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17" name="Audio 16">
            <a:hlinkClick r:id="" action="ppaction://media"/>
            <a:extLst>
              <a:ext uri="{FF2B5EF4-FFF2-40B4-BE49-F238E27FC236}">
                <a16:creationId xmlns:a16="http://schemas.microsoft.com/office/drawing/2014/main" id="{6D3A5740-89A3-3E77-5A75-61ECDD6968D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53167058"/>
      </p:ext>
    </p:extLst>
  </p:cSld>
  <p:clrMapOvr>
    <a:masterClrMapping/>
  </p:clrMapOvr>
  <mc:AlternateContent xmlns:mc="http://schemas.openxmlformats.org/markup-compatibility/2006" xmlns:p14="http://schemas.microsoft.com/office/powerpoint/2010/main">
    <mc:Choice Requires="p14">
      <p:transition spd="slow" p14:dur="2000" advTm="20996"/>
    </mc:Choice>
    <mc:Fallback xmlns="">
      <p:transition spd="slow" advTm="209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F54DC-BE2A-4C52-82EC-637359B1E4B7}"/>
              </a:ext>
            </a:extLst>
          </p:cNvPr>
          <p:cNvSpPr>
            <a:spLocks noGrp="1"/>
          </p:cNvSpPr>
          <p:nvPr>
            <p:ph type="title"/>
          </p:nvPr>
        </p:nvSpPr>
        <p:spPr/>
        <p:txBody>
          <a:bodyPr/>
          <a:lstStyle/>
          <a:p>
            <a:r>
              <a:rPr lang="en-GB" dirty="0"/>
              <a:t>TNM Staging 101: Staging Symbols</a:t>
            </a:r>
          </a:p>
        </p:txBody>
      </p:sp>
      <p:sp>
        <p:nvSpPr>
          <p:cNvPr id="3" name="Content Placeholder 2">
            <a:extLst>
              <a:ext uri="{FF2B5EF4-FFF2-40B4-BE49-F238E27FC236}">
                <a16:creationId xmlns:a16="http://schemas.microsoft.com/office/drawing/2014/main" id="{E6F31B16-95A2-467F-8DCA-AF22FB060E44}"/>
              </a:ext>
            </a:extLst>
          </p:cNvPr>
          <p:cNvSpPr>
            <a:spLocks noGrp="1"/>
          </p:cNvSpPr>
          <p:nvPr>
            <p:ph idx="1"/>
          </p:nvPr>
        </p:nvSpPr>
        <p:spPr/>
        <p:txBody>
          <a:bodyPr/>
          <a:lstStyle/>
          <a:p>
            <a:pPr marL="0" indent="0">
              <a:buNone/>
            </a:pPr>
            <a:r>
              <a:rPr lang="en-GB" b="1" dirty="0" err="1"/>
              <a:t>cT</a:t>
            </a:r>
            <a:r>
              <a:rPr lang="en-GB" b="1" dirty="0"/>
              <a:t> </a:t>
            </a:r>
            <a:r>
              <a:rPr lang="en-GB" b="1" dirty="0" err="1"/>
              <a:t>cN</a:t>
            </a:r>
            <a:r>
              <a:rPr lang="en-GB" b="1" dirty="0"/>
              <a:t> </a:t>
            </a:r>
            <a:r>
              <a:rPr lang="en-GB" b="1" dirty="0" err="1"/>
              <a:t>cM</a:t>
            </a:r>
            <a:r>
              <a:rPr lang="en-GB" b="1" dirty="0"/>
              <a:t>		</a:t>
            </a:r>
            <a:r>
              <a:rPr lang="en-GB" dirty="0"/>
              <a:t>Clinical TNM      </a:t>
            </a:r>
          </a:p>
          <a:p>
            <a:pPr marL="0" indent="0">
              <a:buNone/>
            </a:pPr>
            <a:r>
              <a:rPr lang="en-GB" b="1" dirty="0" err="1"/>
              <a:t>pT</a:t>
            </a:r>
            <a:r>
              <a:rPr lang="en-GB" b="1" dirty="0"/>
              <a:t> </a:t>
            </a:r>
            <a:r>
              <a:rPr lang="en-GB" b="1" dirty="0" err="1"/>
              <a:t>pN</a:t>
            </a:r>
            <a:r>
              <a:rPr lang="en-GB" b="1" dirty="0"/>
              <a:t> </a:t>
            </a:r>
            <a:r>
              <a:rPr lang="en-GB" b="1" dirty="0" err="1"/>
              <a:t>pM</a:t>
            </a:r>
            <a:r>
              <a:rPr lang="en-GB" b="1" dirty="0"/>
              <a:t>		</a:t>
            </a:r>
            <a:r>
              <a:rPr lang="en-GB" dirty="0"/>
              <a:t>Pathological TNM</a:t>
            </a:r>
          </a:p>
          <a:p>
            <a:pPr marL="0" indent="0">
              <a:buNone/>
            </a:pPr>
            <a:r>
              <a:rPr lang="en-GB" b="1" dirty="0" err="1"/>
              <a:t>ycT</a:t>
            </a:r>
            <a:r>
              <a:rPr lang="en-GB" b="1" dirty="0"/>
              <a:t> </a:t>
            </a:r>
            <a:r>
              <a:rPr lang="en-GB" b="1" dirty="0" err="1"/>
              <a:t>ycN</a:t>
            </a:r>
            <a:r>
              <a:rPr lang="en-GB" b="1" dirty="0"/>
              <a:t> </a:t>
            </a:r>
            <a:r>
              <a:rPr lang="en-GB" b="1" dirty="0" err="1"/>
              <a:t>ycM</a:t>
            </a:r>
            <a:r>
              <a:rPr lang="en-GB" b="1" dirty="0"/>
              <a:t>		</a:t>
            </a:r>
            <a:r>
              <a:rPr lang="en-GB" dirty="0"/>
              <a:t>Clinical TNM after neo adjuvant treatment</a:t>
            </a:r>
          </a:p>
          <a:p>
            <a:pPr marL="0" indent="0">
              <a:buNone/>
            </a:pPr>
            <a:r>
              <a:rPr lang="en-GB" b="1" dirty="0" err="1"/>
              <a:t>ypT</a:t>
            </a:r>
            <a:r>
              <a:rPr lang="en-GB" b="1" dirty="0"/>
              <a:t> </a:t>
            </a:r>
            <a:r>
              <a:rPr lang="en-GB" b="1" dirty="0" err="1"/>
              <a:t>ypN</a:t>
            </a:r>
            <a:r>
              <a:rPr lang="en-GB" b="1" dirty="0"/>
              <a:t> </a:t>
            </a:r>
            <a:r>
              <a:rPr lang="en-GB" b="1" dirty="0" err="1"/>
              <a:t>ypM</a:t>
            </a:r>
            <a:r>
              <a:rPr lang="en-GB" dirty="0"/>
              <a:t>		Pathological TNM after neo adjuvant treatment</a:t>
            </a:r>
          </a:p>
          <a:p>
            <a:pPr marL="0" indent="0">
              <a:buNone/>
            </a:pPr>
            <a:r>
              <a:rPr lang="en-GB" b="1" dirty="0">
                <a:solidFill>
                  <a:schemeClr val="bg1"/>
                </a:solidFill>
              </a:rPr>
              <a:t>Tis</a:t>
            </a:r>
            <a:r>
              <a:rPr lang="en-GB" dirty="0">
                <a:solidFill>
                  <a:schemeClr val="bg1"/>
                </a:solidFill>
              </a:rPr>
              <a:t>			Carcinoma in situ</a:t>
            </a:r>
          </a:p>
          <a:p>
            <a:pPr marL="0" indent="0">
              <a:buNone/>
            </a:pPr>
            <a:r>
              <a:rPr lang="en-GB" b="1" dirty="0" err="1">
                <a:solidFill>
                  <a:schemeClr val="bg1"/>
                </a:solidFill>
              </a:rPr>
              <a:t>pTa</a:t>
            </a:r>
            <a:r>
              <a:rPr lang="en-GB" dirty="0">
                <a:solidFill>
                  <a:schemeClr val="bg1"/>
                </a:solidFill>
              </a:rPr>
              <a:t>			Non-invasive papillary carcinoma in situ (Bladder)</a:t>
            </a:r>
          </a:p>
        </p:txBody>
      </p:sp>
      <p:sp>
        <p:nvSpPr>
          <p:cNvPr id="4" name="Date Placeholder 3">
            <a:extLst>
              <a:ext uri="{FF2B5EF4-FFF2-40B4-BE49-F238E27FC236}">
                <a16:creationId xmlns:a16="http://schemas.microsoft.com/office/drawing/2014/main" id="{2DE9AFB5-7012-4663-BE02-50C359FF997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39551271-9238-4C43-996A-F3455A5195CD}"/>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2C59BBF0-838A-4A73-A35F-874CDE0D6D4B}"/>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15" name="Audio 14">
            <a:hlinkClick r:id="" action="ppaction://media"/>
            <a:extLst>
              <a:ext uri="{FF2B5EF4-FFF2-40B4-BE49-F238E27FC236}">
                <a16:creationId xmlns:a16="http://schemas.microsoft.com/office/drawing/2014/main" id="{B15DED7E-A5F5-03FD-6598-0D6D5E92A87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24718831"/>
      </p:ext>
    </p:extLst>
  </p:cSld>
  <p:clrMapOvr>
    <a:masterClrMapping/>
  </p:clrMapOvr>
  <mc:AlternateContent xmlns:mc="http://schemas.openxmlformats.org/markup-compatibility/2006" xmlns:p14="http://schemas.microsoft.com/office/powerpoint/2010/main">
    <mc:Choice Requires="p14">
      <p:transition spd="slow" p14:dur="2000" advTm="19653"/>
    </mc:Choice>
    <mc:Fallback xmlns="">
      <p:transition spd="slow" advTm="196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TNM Staging 101: What is Stage?</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p:txBody>
          <a:bodyPr>
            <a:normAutofit fontScale="77500" lnSpcReduction="20000"/>
          </a:bodyPr>
          <a:lstStyle/>
          <a:p>
            <a:pPr marL="0" indent="0">
              <a:lnSpc>
                <a:spcPct val="120000"/>
              </a:lnSpc>
              <a:buNone/>
            </a:pPr>
            <a:r>
              <a:rPr lang="en-GB" altLang="en-US" dirty="0"/>
              <a:t>Stage is an assessment of how far a tumour has spread. A patient can and will be staged at many points within their pathway from </a:t>
            </a:r>
            <a:r>
              <a:rPr lang="en-GB" altLang="en-US" b="1" dirty="0"/>
              <a:t>diagnosis</a:t>
            </a:r>
            <a:r>
              <a:rPr lang="en-GB" altLang="en-US" dirty="0"/>
              <a:t>, pre-treatment, post-treatment and in follow-up</a:t>
            </a:r>
          </a:p>
          <a:p>
            <a:pPr>
              <a:lnSpc>
                <a:spcPct val="120000"/>
              </a:lnSpc>
            </a:pPr>
            <a:endParaRPr lang="en-GB" altLang="en-US" dirty="0"/>
          </a:p>
          <a:p>
            <a:pPr marL="0" indent="0">
              <a:lnSpc>
                <a:spcPct val="120000"/>
              </a:lnSpc>
              <a:buNone/>
            </a:pPr>
            <a:r>
              <a:rPr lang="en-GB" altLang="en-US" b="1" dirty="0"/>
              <a:t>The Principles of using a staging system</a:t>
            </a:r>
          </a:p>
          <a:p>
            <a:pPr marL="0" indent="0">
              <a:lnSpc>
                <a:spcPct val="120000"/>
              </a:lnSpc>
              <a:buNone/>
            </a:pPr>
            <a:r>
              <a:rPr lang="en-GB" altLang="en-US" dirty="0"/>
              <a:t>Enables the practice of classifying cancer cases into groups according to their anatomical extent at the point of diagnosis. It is extremely important as it;</a:t>
            </a:r>
          </a:p>
          <a:p>
            <a:pPr>
              <a:lnSpc>
                <a:spcPct val="120000"/>
              </a:lnSpc>
            </a:pPr>
            <a:endParaRPr lang="en-GB" altLang="en-US" dirty="0"/>
          </a:p>
          <a:p>
            <a:pPr>
              <a:lnSpc>
                <a:spcPct val="120000"/>
              </a:lnSpc>
            </a:pPr>
            <a:r>
              <a:rPr lang="en-GB" altLang="en-US" dirty="0"/>
              <a:t>Helps the clinician in the </a:t>
            </a:r>
            <a:r>
              <a:rPr lang="en-GB" altLang="en-US" b="1" dirty="0"/>
              <a:t>planning of the treatment</a:t>
            </a:r>
          </a:p>
          <a:p>
            <a:pPr>
              <a:lnSpc>
                <a:spcPct val="120000"/>
              </a:lnSpc>
            </a:pPr>
            <a:r>
              <a:rPr lang="en-GB" altLang="en-US" dirty="0"/>
              <a:t>Gives an indication of the </a:t>
            </a:r>
            <a:r>
              <a:rPr lang="en-GB" altLang="en-US" b="1" dirty="0"/>
              <a:t>prognosis for survival </a:t>
            </a:r>
            <a:r>
              <a:rPr lang="en-GB" altLang="en-US" dirty="0"/>
              <a:t>for primary tumours</a:t>
            </a:r>
          </a:p>
          <a:p>
            <a:pPr>
              <a:lnSpc>
                <a:spcPct val="120000"/>
              </a:lnSpc>
            </a:pPr>
            <a:r>
              <a:rPr lang="en-GB" altLang="en-US" dirty="0"/>
              <a:t>Assists in the evaluation of the results of the treatment and outcome analysis </a:t>
            </a:r>
          </a:p>
          <a:p>
            <a:pPr>
              <a:lnSpc>
                <a:spcPct val="120000"/>
              </a:lnSpc>
            </a:pPr>
            <a:r>
              <a:rPr lang="en-GB" altLang="en-US" dirty="0"/>
              <a:t>Supports cancer-controlled activities</a:t>
            </a:r>
          </a:p>
          <a:p>
            <a:pPr>
              <a:lnSpc>
                <a:spcPct val="120000"/>
              </a:lnSpc>
            </a:pPr>
            <a:r>
              <a:rPr lang="en-GB" altLang="en-US" dirty="0"/>
              <a:t>Helps with the development and implementation of </a:t>
            </a:r>
            <a:r>
              <a:rPr lang="en-GB" altLang="en-US" b="1" dirty="0"/>
              <a:t>clinical guidelines and policy</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03/12/2025</a:t>
            </a:fld>
            <a:endParaRPr lang="en-GB" dirty="0"/>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3</a:t>
            </a:fld>
            <a:endParaRPr lang="en-GB" dirty="0"/>
          </a:p>
        </p:txBody>
      </p:sp>
      <p:pic>
        <p:nvPicPr>
          <p:cNvPr id="13" name="Audio 12">
            <a:hlinkClick r:id="" action="ppaction://media"/>
            <a:extLst>
              <a:ext uri="{FF2B5EF4-FFF2-40B4-BE49-F238E27FC236}">
                <a16:creationId xmlns:a16="http://schemas.microsoft.com/office/drawing/2014/main" id="{F74919BA-2937-51AE-290C-C7F82E2EA42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48892607"/>
      </p:ext>
    </p:extLst>
  </p:cSld>
  <p:clrMapOvr>
    <a:masterClrMapping/>
  </p:clrMapOvr>
  <mc:AlternateContent xmlns:mc="http://schemas.openxmlformats.org/markup-compatibility/2006" xmlns:p14="http://schemas.microsoft.com/office/powerpoint/2010/main">
    <mc:Choice Requires="p14">
      <p:transition spd="slow" p14:dur="2000" advTm="17582"/>
    </mc:Choice>
    <mc:Fallback xmlns="">
      <p:transition spd="slow" advTm="175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F54DC-BE2A-4C52-82EC-637359B1E4B7}"/>
              </a:ext>
            </a:extLst>
          </p:cNvPr>
          <p:cNvSpPr>
            <a:spLocks noGrp="1"/>
          </p:cNvSpPr>
          <p:nvPr>
            <p:ph type="title"/>
          </p:nvPr>
        </p:nvSpPr>
        <p:spPr/>
        <p:txBody>
          <a:bodyPr/>
          <a:lstStyle/>
          <a:p>
            <a:r>
              <a:rPr lang="en-GB" dirty="0"/>
              <a:t>TNM Staging 101: Staging Symbols</a:t>
            </a:r>
          </a:p>
        </p:txBody>
      </p:sp>
      <p:sp>
        <p:nvSpPr>
          <p:cNvPr id="3" name="Content Placeholder 2">
            <a:extLst>
              <a:ext uri="{FF2B5EF4-FFF2-40B4-BE49-F238E27FC236}">
                <a16:creationId xmlns:a16="http://schemas.microsoft.com/office/drawing/2014/main" id="{E6F31B16-95A2-467F-8DCA-AF22FB060E44}"/>
              </a:ext>
            </a:extLst>
          </p:cNvPr>
          <p:cNvSpPr>
            <a:spLocks noGrp="1"/>
          </p:cNvSpPr>
          <p:nvPr>
            <p:ph idx="1"/>
          </p:nvPr>
        </p:nvSpPr>
        <p:spPr/>
        <p:txBody>
          <a:bodyPr/>
          <a:lstStyle/>
          <a:p>
            <a:pPr marL="0" indent="0">
              <a:buNone/>
            </a:pPr>
            <a:r>
              <a:rPr lang="en-GB" b="1" dirty="0" err="1"/>
              <a:t>cT</a:t>
            </a:r>
            <a:r>
              <a:rPr lang="en-GB" b="1" dirty="0"/>
              <a:t> </a:t>
            </a:r>
            <a:r>
              <a:rPr lang="en-GB" b="1" dirty="0" err="1"/>
              <a:t>cN</a:t>
            </a:r>
            <a:r>
              <a:rPr lang="en-GB" b="1" dirty="0"/>
              <a:t> </a:t>
            </a:r>
            <a:r>
              <a:rPr lang="en-GB" b="1" dirty="0" err="1"/>
              <a:t>cM</a:t>
            </a:r>
            <a:r>
              <a:rPr lang="en-GB" b="1" dirty="0"/>
              <a:t>		</a:t>
            </a:r>
            <a:r>
              <a:rPr lang="en-GB" dirty="0"/>
              <a:t>Clinical TNM      </a:t>
            </a:r>
          </a:p>
          <a:p>
            <a:pPr marL="0" indent="0">
              <a:buNone/>
            </a:pPr>
            <a:r>
              <a:rPr lang="en-GB" b="1" dirty="0" err="1"/>
              <a:t>pT</a:t>
            </a:r>
            <a:r>
              <a:rPr lang="en-GB" b="1" dirty="0"/>
              <a:t> </a:t>
            </a:r>
            <a:r>
              <a:rPr lang="en-GB" b="1" dirty="0" err="1"/>
              <a:t>pN</a:t>
            </a:r>
            <a:r>
              <a:rPr lang="en-GB" b="1" dirty="0"/>
              <a:t> </a:t>
            </a:r>
            <a:r>
              <a:rPr lang="en-GB" b="1" dirty="0" err="1"/>
              <a:t>pM</a:t>
            </a:r>
            <a:r>
              <a:rPr lang="en-GB" b="1" dirty="0"/>
              <a:t>		</a:t>
            </a:r>
            <a:r>
              <a:rPr lang="en-GB" dirty="0"/>
              <a:t>Pathological TNM</a:t>
            </a:r>
          </a:p>
          <a:p>
            <a:pPr marL="0" indent="0">
              <a:buNone/>
            </a:pPr>
            <a:r>
              <a:rPr lang="en-GB" b="1" dirty="0" err="1"/>
              <a:t>ycT</a:t>
            </a:r>
            <a:r>
              <a:rPr lang="en-GB" b="1" dirty="0"/>
              <a:t> </a:t>
            </a:r>
            <a:r>
              <a:rPr lang="en-GB" b="1" dirty="0" err="1"/>
              <a:t>ycN</a:t>
            </a:r>
            <a:r>
              <a:rPr lang="en-GB" b="1" dirty="0"/>
              <a:t> </a:t>
            </a:r>
            <a:r>
              <a:rPr lang="en-GB" b="1" dirty="0" err="1"/>
              <a:t>ycM</a:t>
            </a:r>
            <a:r>
              <a:rPr lang="en-GB" b="1" dirty="0"/>
              <a:t>		</a:t>
            </a:r>
            <a:r>
              <a:rPr lang="en-GB" dirty="0"/>
              <a:t>Clinical TNM after neo adjuvant treatment</a:t>
            </a:r>
          </a:p>
          <a:p>
            <a:pPr marL="0" indent="0">
              <a:buNone/>
            </a:pPr>
            <a:r>
              <a:rPr lang="en-GB" b="1" dirty="0" err="1"/>
              <a:t>ypT</a:t>
            </a:r>
            <a:r>
              <a:rPr lang="en-GB" b="1" dirty="0"/>
              <a:t> </a:t>
            </a:r>
            <a:r>
              <a:rPr lang="en-GB" b="1" dirty="0" err="1"/>
              <a:t>ypN</a:t>
            </a:r>
            <a:r>
              <a:rPr lang="en-GB" b="1" dirty="0"/>
              <a:t> </a:t>
            </a:r>
            <a:r>
              <a:rPr lang="en-GB" b="1" dirty="0" err="1"/>
              <a:t>ypM</a:t>
            </a:r>
            <a:r>
              <a:rPr lang="en-GB" dirty="0"/>
              <a:t>		Pathological TNM after neo adjuvant treatment</a:t>
            </a:r>
          </a:p>
          <a:p>
            <a:pPr marL="0" indent="0">
              <a:buNone/>
            </a:pPr>
            <a:r>
              <a:rPr lang="en-GB" b="1" dirty="0"/>
              <a:t>Tis</a:t>
            </a:r>
            <a:r>
              <a:rPr lang="en-GB" dirty="0"/>
              <a:t>			Carcinoma in situ</a:t>
            </a:r>
          </a:p>
          <a:p>
            <a:pPr marL="0" indent="0">
              <a:buNone/>
            </a:pPr>
            <a:r>
              <a:rPr lang="en-GB" b="1" dirty="0" err="1"/>
              <a:t>pTa</a:t>
            </a:r>
            <a:r>
              <a:rPr lang="en-GB" dirty="0"/>
              <a:t>			Non-invasive papillary carcinoma in situ (Bladder)</a:t>
            </a:r>
          </a:p>
        </p:txBody>
      </p:sp>
      <p:sp>
        <p:nvSpPr>
          <p:cNvPr id="4" name="Date Placeholder 3">
            <a:extLst>
              <a:ext uri="{FF2B5EF4-FFF2-40B4-BE49-F238E27FC236}">
                <a16:creationId xmlns:a16="http://schemas.microsoft.com/office/drawing/2014/main" id="{2DE9AFB5-7012-4663-BE02-50C359FF997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39551271-9238-4C43-996A-F3455A5195CD}"/>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2C59BBF0-838A-4A73-A35F-874CDE0D6D4B}"/>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9" name="Audio 8">
            <a:hlinkClick r:id="" action="ppaction://media"/>
            <a:extLst>
              <a:ext uri="{FF2B5EF4-FFF2-40B4-BE49-F238E27FC236}">
                <a16:creationId xmlns:a16="http://schemas.microsoft.com/office/drawing/2014/main" id="{79DEF953-CCA1-0E57-8AA2-093EAC52663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09962424"/>
      </p:ext>
    </p:extLst>
  </p:cSld>
  <p:clrMapOvr>
    <a:masterClrMapping/>
  </p:clrMapOvr>
  <mc:AlternateContent xmlns:mc="http://schemas.openxmlformats.org/markup-compatibility/2006" xmlns:p14="http://schemas.microsoft.com/office/powerpoint/2010/main">
    <mc:Choice Requires="p14">
      <p:transition spd="slow" p14:dur="2000" advTm="17292"/>
    </mc:Choice>
    <mc:Fallback xmlns="">
      <p:transition spd="slow" advTm="172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67E9D-369B-4CE9-97AB-669E0AAE7566}"/>
              </a:ext>
            </a:extLst>
          </p:cNvPr>
          <p:cNvSpPr>
            <a:spLocks noGrp="1"/>
          </p:cNvSpPr>
          <p:nvPr>
            <p:ph type="title"/>
          </p:nvPr>
        </p:nvSpPr>
        <p:spPr/>
        <p:txBody>
          <a:bodyPr/>
          <a:lstStyle/>
          <a:p>
            <a:r>
              <a:rPr lang="en-GB" dirty="0"/>
              <a:t>TNM Staging 101: Stage Completeness</a:t>
            </a:r>
          </a:p>
        </p:txBody>
      </p:sp>
      <p:sp>
        <p:nvSpPr>
          <p:cNvPr id="3" name="Content Placeholder 2">
            <a:extLst>
              <a:ext uri="{FF2B5EF4-FFF2-40B4-BE49-F238E27FC236}">
                <a16:creationId xmlns:a16="http://schemas.microsoft.com/office/drawing/2014/main" id="{C6859580-E304-4D5E-9598-CE4E635BAE00}"/>
              </a:ext>
            </a:extLst>
          </p:cNvPr>
          <p:cNvSpPr>
            <a:spLocks noGrp="1"/>
          </p:cNvSpPr>
          <p:nvPr>
            <p:ph idx="1"/>
          </p:nvPr>
        </p:nvSpPr>
        <p:spPr/>
        <p:txBody>
          <a:bodyPr/>
          <a:lstStyle/>
          <a:p>
            <a:pPr marL="0" indent="0">
              <a:buNone/>
            </a:pPr>
            <a:r>
              <a:rPr lang="en-GB" dirty="0"/>
              <a:t>A TNM-stageable cancer is considered fully staged when at least one of the following have been submitted in the COSD submission:</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F4FF0811-8851-4007-A9EF-E521405CE572}"/>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047545-05D9-4679-8C04-5ACF96FDFEB0}"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03/12/2025</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5" name="Footer Placeholder 4">
            <a:extLst>
              <a:ext uri="{FF2B5EF4-FFF2-40B4-BE49-F238E27FC236}">
                <a16:creationId xmlns:a16="http://schemas.microsoft.com/office/drawing/2014/main" id="{175778C6-4960-43C9-A11F-7BA373521D2B}"/>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6" name="Slide Number Placeholder 5">
            <a:extLst>
              <a:ext uri="{FF2B5EF4-FFF2-40B4-BE49-F238E27FC236}">
                <a16:creationId xmlns:a16="http://schemas.microsoft.com/office/drawing/2014/main" id="{93E1BFB9-A4FE-40DB-BA20-8C13819C83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pic>
        <p:nvPicPr>
          <p:cNvPr id="21" name="Audio 20">
            <a:hlinkClick r:id="" action="ppaction://media"/>
            <a:extLst>
              <a:ext uri="{FF2B5EF4-FFF2-40B4-BE49-F238E27FC236}">
                <a16:creationId xmlns:a16="http://schemas.microsoft.com/office/drawing/2014/main" id="{A86831CB-BE0B-B723-46C9-462313B1F0D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grpSp>
        <p:nvGrpSpPr>
          <p:cNvPr id="18" name="Group 17">
            <a:extLst>
              <a:ext uri="{FF2B5EF4-FFF2-40B4-BE49-F238E27FC236}">
                <a16:creationId xmlns:a16="http://schemas.microsoft.com/office/drawing/2014/main" id="{E73CE5EE-ED76-D132-04C8-13F2FD246931}"/>
              </a:ext>
            </a:extLst>
          </p:cNvPr>
          <p:cNvGrpSpPr/>
          <p:nvPr/>
        </p:nvGrpSpPr>
        <p:grpSpPr>
          <a:xfrm>
            <a:off x="1948541" y="2631288"/>
            <a:ext cx="8294916" cy="3498648"/>
            <a:chOff x="838200" y="1400966"/>
            <a:chExt cx="10515598" cy="4435292"/>
          </a:xfrm>
        </p:grpSpPr>
        <p:sp>
          <p:nvSpPr>
            <p:cNvPr id="7" name="Rectangle 6">
              <a:extLst>
                <a:ext uri="{FF2B5EF4-FFF2-40B4-BE49-F238E27FC236}">
                  <a16:creationId xmlns:a16="http://schemas.microsoft.com/office/drawing/2014/main" id="{EE2BD0A7-839E-8707-8B59-ABB6FB499CCE}"/>
                </a:ext>
              </a:extLst>
            </p:cNvPr>
            <p:cNvSpPr/>
            <p:nvPr/>
          </p:nvSpPr>
          <p:spPr>
            <a:xfrm>
              <a:off x="1152938" y="1717476"/>
              <a:ext cx="4646211" cy="18784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TNM </a:t>
              </a:r>
              <a:r>
                <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rPr>
                <a:t>Final Pre-Treatment Stage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is required</a:t>
              </a:r>
            </a:p>
          </p:txBody>
        </p:sp>
        <p:sp>
          <p:nvSpPr>
            <p:cNvPr id="9" name="Rectangle 8">
              <a:extLst>
                <a:ext uri="{FF2B5EF4-FFF2-40B4-BE49-F238E27FC236}">
                  <a16:creationId xmlns:a16="http://schemas.microsoft.com/office/drawing/2014/main" id="{0E9C7A3B-2F5F-541D-797D-1A492C2C6448}"/>
                </a:ext>
              </a:extLst>
            </p:cNvPr>
            <p:cNvSpPr/>
            <p:nvPr/>
          </p:nvSpPr>
          <p:spPr>
            <a:xfrm>
              <a:off x="6707587" y="1717477"/>
              <a:ext cx="4646211" cy="18784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TNM Final Pre-Treatment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and / 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rPr>
                <a:t>TNM Integrated Stage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Nova Light"/>
                  <a:ea typeface="+mn-ea"/>
                  <a:cs typeface="Arial" pitchFamily="34" charset="0"/>
                </a:rPr>
                <a:t> is required</a:t>
              </a:r>
            </a:p>
          </p:txBody>
        </p:sp>
        <p:sp>
          <p:nvSpPr>
            <p:cNvPr id="10" name="Oval 9">
              <a:extLst>
                <a:ext uri="{FF2B5EF4-FFF2-40B4-BE49-F238E27FC236}">
                  <a16:creationId xmlns:a16="http://schemas.microsoft.com/office/drawing/2014/main" id="{9526F385-DB43-C00F-E91D-0BCDF099B320}"/>
                </a:ext>
              </a:extLst>
            </p:cNvPr>
            <p:cNvSpPr/>
            <p:nvPr/>
          </p:nvSpPr>
          <p:spPr>
            <a:xfrm>
              <a:off x="6392851"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rial Nova Light"/>
                  <a:ea typeface="+mn-ea"/>
                  <a:cs typeface="+mn-cs"/>
                </a:rPr>
                <a:t>2</a:t>
              </a:r>
            </a:p>
          </p:txBody>
        </p:sp>
        <p:sp>
          <p:nvSpPr>
            <p:cNvPr id="11" name="Oval 10">
              <a:extLst>
                <a:ext uri="{FF2B5EF4-FFF2-40B4-BE49-F238E27FC236}">
                  <a16:creationId xmlns:a16="http://schemas.microsoft.com/office/drawing/2014/main" id="{62A19E60-C87C-0139-7A5B-4F884C37E4D2}"/>
                </a:ext>
              </a:extLst>
            </p:cNvPr>
            <p:cNvSpPr/>
            <p:nvPr/>
          </p:nvSpPr>
          <p:spPr>
            <a:xfrm>
              <a:off x="838200" y="1400966"/>
              <a:ext cx="1001865" cy="1001865"/>
            </a:xfrm>
            <a:prstGeom prst="ellipse">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rial Nova Light"/>
                  <a:ea typeface="+mn-ea"/>
                  <a:cs typeface="+mn-cs"/>
                </a:rPr>
                <a:t>1</a:t>
              </a:r>
            </a:p>
          </p:txBody>
        </p:sp>
        <p:sp>
          <p:nvSpPr>
            <p:cNvPr id="12" name="Rectangle 11">
              <a:extLst>
                <a:ext uri="{FF2B5EF4-FFF2-40B4-BE49-F238E27FC236}">
                  <a16:creationId xmlns:a16="http://schemas.microsoft.com/office/drawing/2014/main" id="{FB12B831-5C63-3678-E582-FE1F2403F3AE}"/>
                </a:ext>
              </a:extLst>
            </p:cNvPr>
            <p:cNvSpPr/>
            <p:nvPr/>
          </p:nvSpPr>
          <p:spPr>
            <a:xfrm>
              <a:off x="1163538" y="4040256"/>
              <a:ext cx="4635612"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353535"/>
                  </a:solidFill>
                  <a:effectLst/>
                  <a:uLnTx/>
                  <a:uFillTx/>
                  <a:latin typeface="Arial Nova Light"/>
                  <a:ea typeface="+mn-ea"/>
                  <a:cs typeface="Arial" pitchFamily="34" charset="0"/>
                </a:rPr>
                <a:t>If 1</a:t>
              </a:r>
              <a:r>
                <a:rPr kumimoji="0" lang="en-GB" sz="1200" b="1" i="0" u="none" strike="noStrike" kern="1200" cap="none" spc="0" normalizeH="0" baseline="30000" noProof="0" dirty="0">
                  <a:ln>
                    <a:noFill/>
                  </a:ln>
                  <a:solidFill>
                    <a:srgbClr val="353535"/>
                  </a:solidFill>
                  <a:effectLst/>
                  <a:uLnTx/>
                  <a:uFillTx/>
                  <a:latin typeface="Arial Nova Light"/>
                  <a:ea typeface="+mn-ea"/>
                  <a:cs typeface="Arial" pitchFamily="34" charset="0"/>
                </a:rPr>
                <a:t>st</a:t>
              </a:r>
              <a:r>
                <a:rPr kumimoji="0" lang="en-GB" sz="1200" b="1" i="0" u="none" strike="noStrike" kern="1200" cap="none" spc="0" normalizeH="0" baseline="0" noProof="0" dirty="0">
                  <a:ln>
                    <a:noFill/>
                  </a:ln>
                  <a:solidFill>
                    <a:srgbClr val="353535"/>
                  </a:solidFill>
                  <a:effectLst/>
                  <a:uLnTx/>
                  <a:uFillTx/>
                  <a:latin typeface="Arial Nova Light"/>
                  <a:ea typeface="+mn-ea"/>
                  <a:cs typeface="Arial" pitchFamily="34" charset="0"/>
                </a:rPr>
                <a:t> Treatment is:</a:t>
              </a:r>
            </a:p>
            <a:p>
              <a:pPr marL="2286000" marR="0" lvl="5"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53535"/>
                </a:solidFill>
                <a:effectLst/>
                <a:uLnTx/>
                <a:uFillTx/>
                <a:latin typeface="Arial Nova Light"/>
                <a:ea typeface="+mn-ea"/>
                <a:cs typeface="Arial" pitchFamily="34" charset="0"/>
              </a:endParaRP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53535"/>
                  </a:solidFill>
                  <a:effectLst/>
                  <a:uLnTx/>
                  <a:uFillTx/>
                  <a:latin typeface="Arial Nova Light"/>
                  <a:ea typeface="+mn-ea"/>
                  <a:cs typeface="Arial" pitchFamily="34" charset="0"/>
                </a:rPr>
                <a:t>Chemotherapy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53535"/>
                  </a:solidFill>
                  <a:effectLst/>
                  <a:uLnTx/>
                  <a:uFillTx/>
                  <a:latin typeface="Arial Nova Light"/>
                  <a:ea typeface="+mn-ea"/>
                  <a:cs typeface="Arial" pitchFamily="34" charset="0"/>
                </a:rPr>
                <a:t>Radiotherapy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53535"/>
                  </a:solidFill>
                  <a:effectLst/>
                  <a:uLnTx/>
                  <a:uFillTx/>
                  <a:latin typeface="Arial Nova Light"/>
                  <a:ea typeface="+mn-ea"/>
                  <a:cs typeface="Arial" pitchFamily="34" charset="0"/>
                </a:rPr>
                <a:t>Hormone therapy</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53535"/>
                  </a:solidFill>
                  <a:effectLst/>
                  <a:uLnTx/>
                  <a:uFillTx/>
                  <a:latin typeface="Arial Nova Light"/>
                  <a:ea typeface="+mn-ea"/>
                  <a:cs typeface="Arial" pitchFamily="34" charset="0"/>
                </a:rPr>
                <a:t>Active Monitoring</a:t>
              </a: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53535"/>
                  </a:solidFill>
                  <a:effectLst/>
                  <a:uLnTx/>
                  <a:uFillTx/>
                  <a:latin typeface="Arial Nova Light"/>
                  <a:ea typeface="+mn-ea"/>
                  <a:cs typeface="Arial" pitchFamily="34" charset="0"/>
                </a:rPr>
                <a:t>Palliative Care</a:t>
              </a:r>
              <a:endParaRPr kumimoji="0" lang="en-GB" sz="1200" b="1" i="0" u="none" strike="noStrike" kern="1200" cap="none" spc="0" normalizeH="0" baseline="0" noProof="0" dirty="0">
                <a:ln>
                  <a:noFill/>
                </a:ln>
                <a:solidFill>
                  <a:prstClr val="white"/>
                </a:solidFill>
                <a:effectLst/>
                <a:uLnTx/>
                <a:uFillTx/>
                <a:latin typeface="Arial Nova Light"/>
                <a:ea typeface="+mn-ea"/>
                <a:cs typeface="Arial" pitchFamily="34" charset="0"/>
              </a:endParaRPr>
            </a:p>
          </p:txBody>
        </p:sp>
        <p:pic>
          <p:nvPicPr>
            <p:cNvPr id="13" name="Picture 12">
              <a:extLst>
                <a:ext uri="{FF2B5EF4-FFF2-40B4-BE49-F238E27FC236}">
                  <a16:creationId xmlns:a16="http://schemas.microsoft.com/office/drawing/2014/main" id="{67E4BCE2-19E1-F67D-1412-3C3DD62AE04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526649" y="4355327"/>
              <a:ext cx="1165860" cy="1165860"/>
            </a:xfrm>
            <a:prstGeom prst="rect">
              <a:avLst/>
            </a:prstGeom>
          </p:spPr>
        </p:pic>
        <p:sp>
          <p:nvSpPr>
            <p:cNvPr id="14" name="Rectangle 13">
              <a:extLst>
                <a:ext uri="{FF2B5EF4-FFF2-40B4-BE49-F238E27FC236}">
                  <a16:creationId xmlns:a16="http://schemas.microsoft.com/office/drawing/2014/main" id="{FBD085A4-D8FB-B667-5627-191249359A89}"/>
                </a:ext>
              </a:extLst>
            </p:cNvPr>
            <p:cNvSpPr/>
            <p:nvPr/>
          </p:nvSpPr>
          <p:spPr>
            <a:xfrm>
              <a:off x="6707587" y="4040256"/>
              <a:ext cx="4646211" cy="1796002"/>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353535"/>
                  </a:solidFill>
                  <a:effectLst/>
                  <a:uLnTx/>
                  <a:uFillTx/>
                  <a:latin typeface="Arial Nova Light"/>
                  <a:ea typeface="+mn-ea"/>
                  <a:cs typeface="Arial" pitchFamily="34" charset="0"/>
                </a:rPr>
                <a:t>If 1</a:t>
              </a:r>
              <a:r>
                <a:rPr kumimoji="0" lang="en-GB" sz="1200" b="1" i="0" u="none" strike="noStrike" kern="1200" cap="none" spc="0" normalizeH="0" baseline="30000" noProof="0" dirty="0">
                  <a:ln>
                    <a:noFill/>
                  </a:ln>
                  <a:solidFill>
                    <a:srgbClr val="353535"/>
                  </a:solidFill>
                  <a:effectLst/>
                  <a:uLnTx/>
                  <a:uFillTx/>
                  <a:latin typeface="Arial Nova Light"/>
                  <a:ea typeface="+mn-ea"/>
                  <a:cs typeface="Arial" pitchFamily="34" charset="0"/>
                </a:rPr>
                <a:t>st</a:t>
              </a:r>
              <a:r>
                <a:rPr kumimoji="0" lang="en-GB" sz="1200" b="1" i="0" u="none" strike="noStrike" kern="1200" cap="none" spc="0" normalizeH="0" baseline="0" noProof="0" dirty="0">
                  <a:ln>
                    <a:noFill/>
                  </a:ln>
                  <a:solidFill>
                    <a:srgbClr val="353535"/>
                  </a:solidFill>
                  <a:effectLst/>
                  <a:uLnTx/>
                  <a:uFillTx/>
                  <a:latin typeface="Arial Nova Light"/>
                  <a:ea typeface="+mn-ea"/>
                  <a:cs typeface="Arial" pitchFamily="34" charset="0"/>
                </a:rPr>
                <a:t> Treatment is:</a:t>
              </a:r>
            </a:p>
            <a:p>
              <a:pPr marL="2286000" marR="0" lvl="5"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53535"/>
                </a:solidFill>
                <a:effectLst/>
                <a:uLnTx/>
                <a:uFillTx/>
                <a:latin typeface="Arial Nova Light"/>
                <a:ea typeface="+mn-ea"/>
                <a:cs typeface="Arial" pitchFamily="34" charset="0"/>
              </a:endParaRPr>
            </a:p>
            <a:p>
              <a:pPr marL="2286000" marR="0" lvl="5"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53535"/>
                  </a:solidFill>
                  <a:effectLst/>
                  <a:uLnTx/>
                  <a:uFillTx/>
                  <a:latin typeface="Arial Nova Light"/>
                  <a:ea typeface="+mn-ea"/>
                  <a:cs typeface="Arial" pitchFamily="34" charset="0"/>
                </a:rPr>
                <a:t>Surgery (surgical resection)</a:t>
              </a:r>
              <a:endParaRPr kumimoji="0" lang="en-GB" sz="1200" b="1" i="0" u="none" strike="noStrike" kern="1200" cap="none" spc="0" normalizeH="0" baseline="0" noProof="0" dirty="0">
                <a:ln>
                  <a:noFill/>
                </a:ln>
                <a:solidFill>
                  <a:prstClr val="white"/>
                </a:solidFill>
                <a:effectLst/>
                <a:uLnTx/>
                <a:uFillTx/>
                <a:latin typeface="Arial Nova Light"/>
                <a:ea typeface="+mn-ea"/>
                <a:cs typeface="Arial" pitchFamily="34" charset="0"/>
              </a:endParaRPr>
            </a:p>
          </p:txBody>
        </p:sp>
        <p:pic>
          <p:nvPicPr>
            <p:cNvPr id="15" name="Picture 14">
              <a:extLst>
                <a:ext uri="{FF2B5EF4-FFF2-40B4-BE49-F238E27FC236}">
                  <a16:creationId xmlns:a16="http://schemas.microsoft.com/office/drawing/2014/main" id="{731B55B2-5B0F-C6C3-E12E-720742BC46A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7070699" y="4355327"/>
              <a:ext cx="1165860" cy="1165860"/>
            </a:xfrm>
            <a:prstGeom prst="rect">
              <a:avLst/>
            </a:prstGeom>
          </p:spPr>
        </p:pic>
        <p:sp>
          <p:nvSpPr>
            <p:cNvPr id="16" name="Arrow: Right 15">
              <a:extLst>
                <a:ext uri="{FF2B5EF4-FFF2-40B4-BE49-F238E27FC236}">
                  <a16:creationId xmlns:a16="http://schemas.microsoft.com/office/drawing/2014/main" id="{6D387B7F-8D78-AE81-B46F-4632ED797DD0}"/>
                </a:ext>
              </a:extLst>
            </p:cNvPr>
            <p:cNvSpPr/>
            <p:nvPr/>
          </p:nvSpPr>
          <p:spPr>
            <a:xfrm rot="16200000">
              <a:off x="3289187" y="3618511"/>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sp>
          <p:nvSpPr>
            <p:cNvPr id="17" name="Arrow: Right 16">
              <a:extLst>
                <a:ext uri="{FF2B5EF4-FFF2-40B4-BE49-F238E27FC236}">
                  <a16:creationId xmlns:a16="http://schemas.microsoft.com/office/drawing/2014/main" id="{08F7C343-6407-7F31-EE1C-B3A0864D26F6}"/>
                </a:ext>
              </a:extLst>
            </p:cNvPr>
            <p:cNvSpPr/>
            <p:nvPr/>
          </p:nvSpPr>
          <p:spPr>
            <a:xfrm rot="16200000">
              <a:off x="8843836" y="3618512"/>
              <a:ext cx="373711"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Nova Light"/>
                <a:ea typeface="+mn-ea"/>
                <a:cs typeface="+mn-cs"/>
              </a:endParaRPr>
            </a:p>
          </p:txBody>
        </p:sp>
      </p:grpSp>
    </p:spTree>
    <p:extLst>
      <p:ext uri="{BB962C8B-B14F-4D97-AF65-F5344CB8AC3E}">
        <p14:creationId xmlns:p14="http://schemas.microsoft.com/office/powerpoint/2010/main" val="1990252591"/>
      </p:ext>
    </p:extLst>
  </p:cSld>
  <p:clrMapOvr>
    <a:masterClrMapping/>
  </p:clrMapOvr>
  <mc:AlternateContent xmlns:mc="http://schemas.openxmlformats.org/markup-compatibility/2006" xmlns:p14="http://schemas.microsoft.com/office/powerpoint/2010/main">
    <mc:Choice Requires="p14">
      <p:transition spd="slow" p14:dur="2000" advTm="20632"/>
    </mc:Choice>
    <mc:Fallback xmlns="">
      <p:transition spd="slow" advTm="206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F54DC-BE2A-4C52-82EC-637359B1E4B7}"/>
              </a:ext>
            </a:extLst>
          </p:cNvPr>
          <p:cNvSpPr>
            <a:spLocks noGrp="1"/>
          </p:cNvSpPr>
          <p:nvPr>
            <p:ph type="title"/>
          </p:nvPr>
        </p:nvSpPr>
        <p:spPr/>
        <p:txBody>
          <a:bodyPr/>
          <a:lstStyle/>
          <a:p>
            <a:r>
              <a:rPr lang="en-GB" dirty="0"/>
              <a:t>TNM Staging 101: Staging Versions</a:t>
            </a:r>
          </a:p>
        </p:txBody>
      </p:sp>
      <p:sp>
        <p:nvSpPr>
          <p:cNvPr id="3" name="Content Placeholder 2">
            <a:extLst>
              <a:ext uri="{FF2B5EF4-FFF2-40B4-BE49-F238E27FC236}">
                <a16:creationId xmlns:a16="http://schemas.microsoft.com/office/drawing/2014/main" id="{E6F31B16-95A2-467F-8DCA-AF22FB060E44}"/>
              </a:ext>
            </a:extLst>
          </p:cNvPr>
          <p:cNvSpPr>
            <a:spLocks noGrp="1"/>
          </p:cNvSpPr>
          <p:nvPr>
            <p:ph idx="1"/>
          </p:nvPr>
        </p:nvSpPr>
        <p:spPr/>
        <p:txBody>
          <a:bodyPr>
            <a:normAutofit fontScale="77500" lnSpcReduction="20000"/>
          </a:bodyPr>
          <a:lstStyle/>
          <a:p>
            <a:pPr marL="0" indent="0">
              <a:buNone/>
            </a:pPr>
            <a:r>
              <a:rPr lang="en-GB" dirty="0"/>
              <a:t>Some neuroendocrine tumours may need to be staged in and have their stage recorded as the ENETS version of TNM staging. Please check the specific training modules to determine if a neuroendocrine tumour requires an ENETS stage.</a:t>
            </a:r>
          </a:p>
          <a:p>
            <a:pPr marL="0" indent="0">
              <a:buNone/>
            </a:pPr>
            <a:endParaRPr lang="en-GB" dirty="0"/>
          </a:p>
          <a:p>
            <a:pPr marL="0" indent="0">
              <a:buNone/>
            </a:pPr>
            <a:r>
              <a:rPr lang="en-GB" dirty="0"/>
              <a:t>Other tumours that require a TNM stage should be staged in and have their stage version recorded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pPr marL="1142971" lvl="3">
              <a:spcBef>
                <a:spcPts val="1000"/>
              </a:spcBef>
            </a:pPr>
            <a:endParaRPr lang="en-GB" sz="2000" b="1" dirty="0"/>
          </a:p>
          <a:p>
            <a:pPr marL="0" indent="0">
              <a:buNone/>
            </a:pPr>
            <a:r>
              <a:rPr lang="en-US" dirty="0"/>
              <a:t>Please note that the TNM version must be accurately recorded – if you are unable to amend the version on your cancer data management system, please refer to your line manager. If, after the 1</a:t>
            </a:r>
            <a:r>
              <a:rPr lang="en-US" baseline="30000" dirty="0"/>
              <a:t>st</a:t>
            </a:r>
            <a:r>
              <a:rPr lang="en-US" dirty="0"/>
              <a:t> January 2026, your cancer data management system cannot be amended in a timely manner (this may apply to some systems with an annual update) clinical teams must supply administrators with the correct TNM version and the following comment will need to be added</a:t>
            </a:r>
            <a:r>
              <a:rPr lang="en-GB" dirty="0"/>
              <a:t> to the Primary Diagnosis Subsidiary Comment </a:t>
            </a:r>
            <a:r>
              <a:rPr lang="en-GB"/>
              <a:t>field:</a:t>
            </a:r>
          </a:p>
          <a:p>
            <a:pPr marL="0" indent="0">
              <a:buNone/>
            </a:pPr>
            <a:r>
              <a:rPr lang="en-GB" b="1"/>
              <a:t>Patient </a:t>
            </a:r>
            <a:r>
              <a:rPr lang="en-GB" b="1" dirty="0"/>
              <a:t>staged using TNM9 not TNM8 as per CR2070</a:t>
            </a:r>
            <a:endParaRPr lang="en-US" dirty="0"/>
          </a:p>
        </p:txBody>
      </p:sp>
      <p:sp>
        <p:nvSpPr>
          <p:cNvPr id="4" name="Date Placeholder 3">
            <a:extLst>
              <a:ext uri="{FF2B5EF4-FFF2-40B4-BE49-F238E27FC236}">
                <a16:creationId xmlns:a16="http://schemas.microsoft.com/office/drawing/2014/main" id="{2DE9AFB5-7012-4663-BE02-50C359FF997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39551271-9238-4C43-996A-F3455A5195CD}"/>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2C59BBF0-838A-4A73-A35F-874CDE0D6D4B}"/>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23" name="Audio 22">
            <a:hlinkClick r:id="" action="ppaction://media"/>
            <a:extLst>
              <a:ext uri="{FF2B5EF4-FFF2-40B4-BE49-F238E27FC236}">
                <a16:creationId xmlns:a16="http://schemas.microsoft.com/office/drawing/2014/main" id="{2C43950F-2F2C-2130-B077-9921E942F06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15079345"/>
      </p:ext>
    </p:extLst>
  </p:cSld>
  <p:clrMapOvr>
    <a:masterClrMapping/>
  </p:clrMapOvr>
  <mc:AlternateContent xmlns:mc="http://schemas.openxmlformats.org/markup-compatibility/2006" xmlns:p14="http://schemas.microsoft.com/office/powerpoint/2010/main">
    <mc:Choice Requires="p14">
      <p:transition spd="slow" p14:dur="2000" advTm="22948"/>
    </mc:Choice>
    <mc:Fallback xmlns="">
      <p:transition spd="slow" advTm="229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3"/>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FCEE3-0B53-A377-66ED-742DEB4A7B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8BAA28-5176-2039-3877-6915E7430094}"/>
              </a:ext>
            </a:extLst>
          </p:cNvPr>
          <p:cNvSpPr>
            <a:spLocks noGrp="1"/>
          </p:cNvSpPr>
          <p:nvPr>
            <p:ph type="title"/>
          </p:nvPr>
        </p:nvSpPr>
        <p:spPr/>
        <p:txBody>
          <a:bodyPr/>
          <a:lstStyle/>
          <a:p>
            <a:r>
              <a:rPr lang="en-GB" dirty="0"/>
              <a:t>TNM Staging 101: Things to Remember!</a:t>
            </a:r>
          </a:p>
        </p:txBody>
      </p:sp>
      <p:sp>
        <p:nvSpPr>
          <p:cNvPr id="4" name="Date Placeholder 3">
            <a:extLst>
              <a:ext uri="{FF2B5EF4-FFF2-40B4-BE49-F238E27FC236}">
                <a16:creationId xmlns:a16="http://schemas.microsoft.com/office/drawing/2014/main" id="{1F0A1853-39C6-1B96-3CE7-2F88AFFACA6D}"/>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A1DD6D-8CFE-4669-8FD1-4E016AE77949}"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03/12/2025</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5" name="Footer Placeholder 4">
            <a:extLst>
              <a:ext uri="{FF2B5EF4-FFF2-40B4-BE49-F238E27FC236}">
                <a16:creationId xmlns:a16="http://schemas.microsoft.com/office/drawing/2014/main" id="{2A792A50-8514-4506-22FE-087E7126677F}"/>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2023 National Disease Registration Service (NDRS). All Rights Reserved</a:t>
            </a:r>
          </a:p>
        </p:txBody>
      </p:sp>
      <p:sp>
        <p:nvSpPr>
          <p:cNvPr id="6" name="Slide Number Placeholder 5">
            <a:extLst>
              <a:ext uri="{FF2B5EF4-FFF2-40B4-BE49-F238E27FC236}">
                <a16:creationId xmlns:a16="http://schemas.microsoft.com/office/drawing/2014/main" id="{CAF4D346-C7AA-A3A7-9F73-077ACFA0095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8" name="Content Placeholder 2">
            <a:extLst>
              <a:ext uri="{FF2B5EF4-FFF2-40B4-BE49-F238E27FC236}">
                <a16:creationId xmlns:a16="http://schemas.microsoft.com/office/drawing/2014/main" id="{A0C26E0B-4F1B-79EC-0B73-05D9CC22DA22}"/>
              </a:ext>
            </a:extLst>
          </p:cNvPr>
          <p:cNvSpPr>
            <a:spLocks noGrp="1"/>
          </p:cNvSpPr>
          <p:nvPr>
            <p:ph idx="1"/>
          </p:nvPr>
        </p:nvSpPr>
        <p:spPr>
          <a:xfrm>
            <a:off x="838200" y="1435510"/>
            <a:ext cx="10515600" cy="4741453"/>
          </a:xfrm>
        </p:spPr>
        <p:txBody>
          <a:bodyPr>
            <a:normAutofit/>
          </a:bodyPr>
          <a:lstStyle/>
          <a:p>
            <a:pPr marL="457200" indent="-457200">
              <a:lnSpc>
                <a:spcPct val="120000"/>
              </a:lnSpc>
              <a:buAutoNum type="arabicPeriod"/>
            </a:pPr>
            <a:r>
              <a:rPr lang="en-GB" altLang="en-US" dirty="0"/>
              <a:t>Make sure </a:t>
            </a:r>
            <a:r>
              <a:rPr lang="en-GB" altLang="en-US" b="1" dirty="0"/>
              <a:t>the date </a:t>
            </a:r>
            <a:r>
              <a:rPr lang="en-GB" altLang="en-US" dirty="0"/>
              <a:t>and the </a:t>
            </a:r>
            <a:r>
              <a:rPr lang="en-GB" altLang="en-US" b="1" dirty="0"/>
              <a:t>organisation code </a:t>
            </a:r>
            <a:r>
              <a:rPr lang="en-GB" altLang="en-US" dirty="0"/>
              <a:t>is reported with the stage</a:t>
            </a:r>
          </a:p>
          <a:p>
            <a:pPr marL="457200" indent="-457200">
              <a:lnSpc>
                <a:spcPct val="120000"/>
              </a:lnSpc>
              <a:buAutoNum type="arabicPeriod"/>
            </a:pPr>
            <a:r>
              <a:rPr lang="en-GB" altLang="en-US" dirty="0"/>
              <a:t>Share the TNM 101 staging slides with your colleagues</a:t>
            </a:r>
          </a:p>
          <a:p>
            <a:pPr marL="457200" indent="-457200">
              <a:lnSpc>
                <a:spcPct val="120000"/>
              </a:lnSpc>
              <a:buAutoNum type="arabicPeriod"/>
            </a:pPr>
            <a:r>
              <a:rPr lang="en-GB" altLang="en-US" dirty="0"/>
              <a:t>Training modules are available here: </a:t>
            </a:r>
            <a:r>
              <a:rPr lang="en-GB" altLang="en-US" dirty="0">
                <a:hlinkClick r:id="rId5"/>
              </a:rPr>
              <a:t>https://digital.nhs.uk/ndrs/data/cancer-data-training-materials</a:t>
            </a:r>
            <a:r>
              <a:rPr lang="en-GB" altLang="en-US" dirty="0"/>
              <a:t> </a:t>
            </a:r>
          </a:p>
          <a:p>
            <a:pPr marL="457200" indent="-457200">
              <a:lnSpc>
                <a:spcPct val="120000"/>
              </a:lnSpc>
              <a:buAutoNum type="arabicPeriod"/>
            </a:pPr>
            <a:r>
              <a:rPr lang="en-GB" altLang="en-US" dirty="0"/>
              <a:t>Contact your Data Liaison Manager - we are there to support you</a:t>
            </a:r>
          </a:p>
        </p:txBody>
      </p:sp>
      <p:pic>
        <p:nvPicPr>
          <p:cNvPr id="10" name="Audio 9">
            <a:hlinkClick r:id="" action="ppaction://media"/>
            <a:extLst>
              <a:ext uri="{FF2B5EF4-FFF2-40B4-BE49-F238E27FC236}">
                <a16:creationId xmlns:a16="http://schemas.microsoft.com/office/drawing/2014/main" id="{17514D92-D90B-7AFC-710E-23307C00AF77}"/>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774908703"/>
      </p:ext>
    </p:extLst>
  </p:cSld>
  <p:clrMapOvr>
    <a:masterClrMapping/>
  </p:clrMapOvr>
  <mc:AlternateContent xmlns:mc="http://schemas.openxmlformats.org/markup-compatibility/2006" xmlns:p14="http://schemas.microsoft.com/office/powerpoint/2010/main">
    <mc:Choice Requires="p14">
      <p:transition spd="slow" p14:dur="2000" advTm="18702"/>
    </mc:Choice>
    <mc:Fallback xmlns="">
      <p:transition spd="slow" advTm="187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382F-7E32-6426-AFAB-0693DABDCF0B}"/>
              </a:ext>
            </a:extLst>
          </p:cNvPr>
          <p:cNvSpPr>
            <a:spLocks noGrp="1"/>
          </p:cNvSpPr>
          <p:nvPr>
            <p:ph type="title"/>
          </p:nvPr>
        </p:nvSpPr>
        <p:spPr/>
        <p:txBody>
          <a:bodyPr/>
          <a:lstStyle/>
          <a:p>
            <a:r>
              <a:rPr lang="en-GB" dirty="0"/>
              <a:t>The Data Liaison Team</a:t>
            </a:r>
          </a:p>
        </p:txBody>
      </p:sp>
      <p:sp>
        <p:nvSpPr>
          <p:cNvPr id="3" name="Content Placeholder 2">
            <a:extLst>
              <a:ext uri="{FF2B5EF4-FFF2-40B4-BE49-F238E27FC236}">
                <a16:creationId xmlns:a16="http://schemas.microsoft.com/office/drawing/2014/main" id="{08983A49-1BDB-FAE2-F965-7479898AECAC}"/>
              </a:ext>
            </a:extLst>
          </p:cNvPr>
          <p:cNvSpPr>
            <a:spLocks noGrp="1"/>
          </p:cNvSpPr>
          <p:nvPr>
            <p:ph idx="1"/>
          </p:nvPr>
        </p:nvSpPr>
        <p:spPr/>
        <p:txBody>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Cairnes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24" name="Audio 23">
            <a:hlinkClick r:id="" action="ppaction://media"/>
            <a:extLst>
              <a:ext uri="{FF2B5EF4-FFF2-40B4-BE49-F238E27FC236}">
                <a16:creationId xmlns:a16="http://schemas.microsoft.com/office/drawing/2014/main" id="{5CDC8E35-6550-1E91-C743-12338EF7320C}"/>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20047319"/>
      </p:ext>
    </p:extLst>
  </p:cSld>
  <p:clrMapOvr>
    <a:masterClrMapping/>
  </p:clrMapOvr>
  <mc:AlternateContent xmlns:mc="http://schemas.openxmlformats.org/markup-compatibility/2006" xmlns:p14="http://schemas.microsoft.com/office/powerpoint/2010/main">
    <mc:Choice Requires="p14">
      <p:transition spd="slow" p14:dur="2000" advTm="20115"/>
    </mc:Choice>
    <mc:Fallback xmlns="">
      <p:transition spd="slow" advTm="201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22B74-A99E-4896-9285-BE850AE74CE7}"/>
              </a:ext>
            </a:extLst>
          </p:cNvPr>
          <p:cNvSpPr>
            <a:spLocks noGrp="1"/>
          </p:cNvSpPr>
          <p:nvPr>
            <p:ph type="title"/>
          </p:nvPr>
        </p:nvSpPr>
        <p:spPr/>
        <p:txBody>
          <a:bodyPr/>
          <a:lstStyle/>
          <a:p>
            <a:r>
              <a:rPr lang="en-GB" dirty="0"/>
              <a:t>TNM Staging 101: What is Stage?</a:t>
            </a:r>
          </a:p>
        </p:txBody>
      </p:sp>
      <p:sp>
        <p:nvSpPr>
          <p:cNvPr id="3" name="Content Placeholder 2">
            <a:extLst>
              <a:ext uri="{FF2B5EF4-FFF2-40B4-BE49-F238E27FC236}">
                <a16:creationId xmlns:a16="http://schemas.microsoft.com/office/drawing/2014/main" id="{D2533C24-F8FB-4FEE-91A5-1B74E6675F0F}"/>
              </a:ext>
            </a:extLst>
          </p:cNvPr>
          <p:cNvSpPr>
            <a:spLocks noGrp="1"/>
          </p:cNvSpPr>
          <p:nvPr>
            <p:ph idx="1"/>
          </p:nvPr>
        </p:nvSpPr>
        <p:spPr/>
        <p:txBody>
          <a:bodyPr>
            <a:normAutofit fontScale="77500" lnSpcReduction="20000"/>
          </a:bodyPr>
          <a:lstStyle/>
          <a:p>
            <a:pPr marL="0" indent="0">
              <a:lnSpc>
                <a:spcPct val="120000"/>
              </a:lnSpc>
              <a:buNone/>
            </a:pPr>
            <a:r>
              <a:rPr lang="en-GB" altLang="en-US" dirty="0"/>
              <a:t>Stage is an assessment of how far a tumour has spread. A patient can and will be staged at many points within their pathway from diagnosis, pre-treatment, post-treatment and in follow-up</a:t>
            </a:r>
          </a:p>
          <a:p>
            <a:pPr>
              <a:lnSpc>
                <a:spcPct val="120000"/>
              </a:lnSpc>
            </a:pPr>
            <a:endParaRPr lang="en-GB" altLang="en-US" dirty="0"/>
          </a:p>
          <a:p>
            <a:pPr marL="0" indent="0">
              <a:lnSpc>
                <a:spcPct val="120000"/>
              </a:lnSpc>
              <a:buNone/>
            </a:pPr>
            <a:r>
              <a:rPr lang="en-GB" altLang="en-US" b="1" dirty="0"/>
              <a:t>The Principles of using a staging system</a:t>
            </a:r>
          </a:p>
          <a:p>
            <a:pPr marL="0" indent="0">
              <a:lnSpc>
                <a:spcPct val="120000"/>
              </a:lnSpc>
              <a:buNone/>
            </a:pPr>
            <a:r>
              <a:rPr lang="en-GB" altLang="en-US" dirty="0"/>
              <a:t>Enables the practice of classifying cancer cases into groups according to their anatomical extent at the point of diagnosis. It is extremely important as it;</a:t>
            </a:r>
          </a:p>
          <a:p>
            <a:pPr>
              <a:lnSpc>
                <a:spcPct val="120000"/>
              </a:lnSpc>
            </a:pPr>
            <a:endParaRPr lang="en-GB" altLang="en-US" dirty="0"/>
          </a:p>
          <a:p>
            <a:pPr>
              <a:lnSpc>
                <a:spcPct val="120000"/>
              </a:lnSpc>
            </a:pPr>
            <a:r>
              <a:rPr lang="en-GB" altLang="en-US" dirty="0"/>
              <a:t>Helps the clinician in the </a:t>
            </a:r>
            <a:r>
              <a:rPr lang="en-GB" altLang="en-US" b="1" dirty="0"/>
              <a:t>planning of the treatment</a:t>
            </a:r>
          </a:p>
          <a:p>
            <a:pPr>
              <a:lnSpc>
                <a:spcPct val="120000"/>
              </a:lnSpc>
            </a:pPr>
            <a:r>
              <a:rPr lang="en-GB" altLang="en-US" dirty="0"/>
              <a:t>Gives an indication of the </a:t>
            </a:r>
            <a:r>
              <a:rPr lang="en-GB" altLang="en-US" b="1" dirty="0"/>
              <a:t>prognosis for survival </a:t>
            </a:r>
            <a:r>
              <a:rPr lang="en-GB" altLang="en-US" dirty="0"/>
              <a:t>for primary tumours</a:t>
            </a:r>
          </a:p>
          <a:p>
            <a:pPr>
              <a:lnSpc>
                <a:spcPct val="120000"/>
              </a:lnSpc>
            </a:pPr>
            <a:r>
              <a:rPr lang="en-GB" altLang="en-US" dirty="0"/>
              <a:t>Assists in the evaluation of the results of the treatment and outcome analysis </a:t>
            </a:r>
          </a:p>
          <a:p>
            <a:pPr>
              <a:lnSpc>
                <a:spcPct val="120000"/>
              </a:lnSpc>
            </a:pPr>
            <a:r>
              <a:rPr lang="en-GB" altLang="en-US" dirty="0"/>
              <a:t>Supports cancer-controlled activities</a:t>
            </a:r>
          </a:p>
          <a:p>
            <a:pPr>
              <a:lnSpc>
                <a:spcPct val="120000"/>
              </a:lnSpc>
            </a:pPr>
            <a:r>
              <a:rPr lang="en-GB" altLang="en-US" dirty="0"/>
              <a:t>Helps with the development and implementation of </a:t>
            </a:r>
            <a:r>
              <a:rPr lang="en-GB" altLang="en-US" b="1" dirty="0"/>
              <a:t>clinical guidelines and policy</a:t>
            </a:r>
          </a:p>
        </p:txBody>
      </p:sp>
      <p:sp>
        <p:nvSpPr>
          <p:cNvPr id="4" name="Date Placeholder 3">
            <a:extLst>
              <a:ext uri="{FF2B5EF4-FFF2-40B4-BE49-F238E27FC236}">
                <a16:creationId xmlns:a16="http://schemas.microsoft.com/office/drawing/2014/main" id="{A9FEDFC9-9FE1-410A-9CBE-F11871EACF51}"/>
              </a:ext>
            </a:extLst>
          </p:cNvPr>
          <p:cNvSpPr>
            <a:spLocks noGrp="1"/>
          </p:cNvSpPr>
          <p:nvPr>
            <p:ph type="dt" sz="half" idx="10"/>
          </p:nvPr>
        </p:nvSpPr>
        <p:spPr/>
        <p:txBody>
          <a:bodyPr/>
          <a:lstStyle/>
          <a:p>
            <a:fld id="{F0047545-05D9-4679-8C04-5ACF96FDFEB0}" type="datetime1">
              <a:rPr lang="en-GB" smtClean="0"/>
              <a:t>03/12/2025</a:t>
            </a:fld>
            <a:endParaRPr lang="en-GB" dirty="0"/>
          </a:p>
        </p:txBody>
      </p:sp>
      <p:sp>
        <p:nvSpPr>
          <p:cNvPr id="5" name="Footer Placeholder 4">
            <a:extLst>
              <a:ext uri="{FF2B5EF4-FFF2-40B4-BE49-F238E27FC236}">
                <a16:creationId xmlns:a16="http://schemas.microsoft.com/office/drawing/2014/main" id="{C816716B-EDCB-4D8E-BF44-4D46B9F0B232}"/>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5AE08C7C-9A23-4A69-93A5-90AE1D3C7BA4}"/>
              </a:ext>
            </a:extLst>
          </p:cNvPr>
          <p:cNvSpPr>
            <a:spLocks noGrp="1"/>
          </p:cNvSpPr>
          <p:nvPr>
            <p:ph type="sldNum" sz="quarter" idx="12"/>
          </p:nvPr>
        </p:nvSpPr>
        <p:spPr/>
        <p:txBody>
          <a:bodyPr/>
          <a:lstStyle/>
          <a:p>
            <a:fld id="{B33FDC71-8906-4088-9FB1-76CBC632085F}" type="slidenum">
              <a:rPr lang="en-GB" smtClean="0"/>
              <a:t>4</a:t>
            </a:fld>
            <a:endParaRPr lang="en-GB" dirty="0"/>
          </a:p>
        </p:txBody>
      </p:sp>
      <p:sp>
        <p:nvSpPr>
          <p:cNvPr id="7" name="TextBox 6">
            <a:extLst>
              <a:ext uri="{FF2B5EF4-FFF2-40B4-BE49-F238E27FC236}">
                <a16:creationId xmlns:a16="http://schemas.microsoft.com/office/drawing/2014/main" id="{F54EDB46-A83E-5A1E-FE97-9E4D02F41525}"/>
              </a:ext>
            </a:extLst>
          </p:cNvPr>
          <p:cNvSpPr txBox="1"/>
          <p:nvPr/>
        </p:nvSpPr>
        <p:spPr>
          <a:xfrm>
            <a:off x="9461666" y="3649625"/>
            <a:ext cx="2273134" cy="2123658"/>
          </a:xfrm>
          <a:prstGeom prst="rect">
            <a:avLst/>
          </a:prstGeom>
          <a:noFill/>
          <a:ln w="19050">
            <a:solidFill>
              <a:schemeClr val="accent1"/>
            </a:solidFill>
          </a:ln>
        </p:spPr>
        <p:txBody>
          <a:bodyPr wrap="square" rtlCol="0">
            <a:spAutoFit/>
          </a:bodyPr>
          <a:lstStyle/>
          <a:p>
            <a:pPr algn="ctr"/>
            <a:r>
              <a:rPr lang="en-GB" sz="2200" dirty="0">
                <a:latin typeface="Arial Nova Light" panose="020B0304020202020204" pitchFamily="34" charset="0"/>
              </a:rPr>
              <a:t>For COSD, TNM stage is collected for invasive new primary cancers and only at the point of diagnosis</a:t>
            </a:r>
          </a:p>
        </p:txBody>
      </p:sp>
      <p:pic>
        <p:nvPicPr>
          <p:cNvPr id="25" name="Audio 24">
            <a:hlinkClick r:id="" action="ppaction://media"/>
            <a:extLst>
              <a:ext uri="{FF2B5EF4-FFF2-40B4-BE49-F238E27FC236}">
                <a16:creationId xmlns:a16="http://schemas.microsoft.com/office/drawing/2014/main" id="{06257FBF-9F77-4CBE-5FE2-39309F0582B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719964979"/>
      </p:ext>
    </p:extLst>
  </p:cSld>
  <p:clrMapOvr>
    <a:masterClrMapping/>
  </p:clrMapOvr>
  <mc:AlternateContent xmlns:mc="http://schemas.openxmlformats.org/markup-compatibility/2006" xmlns:p14="http://schemas.microsoft.com/office/powerpoint/2010/main">
    <mc:Choice Requires="p14">
      <p:transition spd="slow" p14:dur="2000" advTm="11488"/>
    </mc:Choice>
    <mc:Fallback xmlns="">
      <p:transition spd="slow" advTm="114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C39A8-7AFC-42CA-B7CE-402118FF2421}"/>
              </a:ext>
            </a:extLst>
          </p:cNvPr>
          <p:cNvSpPr>
            <a:spLocks noGrp="1"/>
          </p:cNvSpPr>
          <p:nvPr>
            <p:ph type="title"/>
          </p:nvPr>
        </p:nvSpPr>
        <p:spPr/>
        <p:txBody>
          <a:bodyPr/>
          <a:lstStyle/>
          <a:p>
            <a:r>
              <a:rPr lang="en-GB" dirty="0"/>
              <a:t>TNM Staging 101: TNM System</a:t>
            </a:r>
          </a:p>
        </p:txBody>
      </p:sp>
      <p:sp>
        <p:nvSpPr>
          <p:cNvPr id="3" name="Content Placeholder 2">
            <a:extLst>
              <a:ext uri="{FF2B5EF4-FFF2-40B4-BE49-F238E27FC236}">
                <a16:creationId xmlns:a16="http://schemas.microsoft.com/office/drawing/2014/main" id="{B3A3DBE1-E748-469D-9F33-4C9D9F5FEFDC}"/>
              </a:ext>
            </a:extLst>
          </p:cNvPr>
          <p:cNvSpPr>
            <a:spLocks noGrp="1"/>
          </p:cNvSpPr>
          <p:nvPr>
            <p:ph idx="1"/>
          </p:nvPr>
        </p:nvSpPr>
        <p:spPr/>
        <p:txBody>
          <a:bodyPr/>
          <a:lstStyle/>
          <a:p>
            <a:pPr marL="0" indent="0">
              <a:buNone/>
            </a:pPr>
            <a:r>
              <a:rPr lang="en-GB" dirty="0"/>
              <a:t>The most widely used system for determining stage is the TNM system:</a:t>
            </a:r>
          </a:p>
          <a:p>
            <a:endParaRPr lang="en-GB" dirty="0"/>
          </a:p>
        </p:txBody>
      </p:sp>
      <p:sp>
        <p:nvSpPr>
          <p:cNvPr id="4" name="Date Placeholder 3">
            <a:extLst>
              <a:ext uri="{FF2B5EF4-FFF2-40B4-BE49-F238E27FC236}">
                <a16:creationId xmlns:a16="http://schemas.microsoft.com/office/drawing/2014/main" id="{900031E2-C469-4241-969A-7D21A5D32A0C}"/>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047545-05D9-4679-8C04-5ACF96FDFEB0}"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03/12/2025</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5" name="Footer Placeholder 4">
            <a:extLst>
              <a:ext uri="{FF2B5EF4-FFF2-40B4-BE49-F238E27FC236}">
                <a16:creationId xmlns:a16="http://schemas.microsoft.com/office/drawing/2014/main" id="{17F37A3D-F11E-4867-8E41-1DBE85E3EBD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6" name="Slide Number Placeholder 5">
            <a:extLst>
              <a:ext uri="{FF2B5EF4-FFF2-40B4-BE49-F238E27FC236}">
                <a16:creationId xmlns:a16="http://schemas.microsoft.com/office/drawing/2014/main" id="{903E9751-7D89-4590-B1E3-9DDE4B522A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grpSp>
        <p:nvGrpSpPr>
          <p:cNvPr id="7" name="Group 6">
            <a:extLst>
              <a:ext uri="{FF2B5EF4-FFF2-40B4-BE49-F238E27FC236}">
                <a16:creationId xmlns:a16="http://schemas.microsoft.com/office/drawing/2014/main" id="{89E77D9B-204E-4161-B182-A71B7F912873}"/>
              </a:ext>
            </a:extLst>
          </p:cNvPr>
          <p:cNvGrpSpPr/>
          <p:nvPr/>
        </p:nvGrpSpPr>
        <p:grpSpPr>
          <a:xfrm>
            <a:off x="838200" y="2385461"/>
            <a:ext cx="10515600" cy="3280027"/>
            <a:chOff x="827088" y="2852936"/>
            <a:chExt cx="5688012" cy="2736850"/>
          </a:xfrm>
        </p:grpSpPr>
        <p:sp>
          <p:nvSpPr>
            <p:cNvPr id="8" name="Rectangle 7">
              <a:extLst>
                <a:ext uri="{FF2B5EF4-FFF2-40B4-BE49-F238E27FC236}">
                  <a16:creationId xmlns:a16="http://schemas.microsoft.com/office/drawing/2014/main" id="{A74115BE-AFC4-4752-8E51-8F0625F9EEE0}"/>
                </a:ext>
              </a:extLst>
            </p:cNvPr>
            <p:cNvSpPr/>
            <p:nvPr/>
          </p:nvSpPr>
          <p:spPr>
            <a:xfrm>
              <a:off x="828675" y="2852936"/>
              <a:ext cx="865188" cy="86518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rPr>
                <a:t>T</a:t>
              </a:r>
              <a:r>
                <a:rPr kumimoji="0" lang="en-GB" sz="1800" b="1" i="1" u="none" strike="noStrike" kern="1200" cap="none" spc="0" normalizeH="0" baseline="0" noProof="0" dirty="0">
                  <a:ln>
                    <a:noFill/>
                  </a:ln>
                  <a:solidFill>
                    <a:prstClr val="white"/>
                  </a:solidFill>
                  <a:effectLst/>
                  <a:uLnTx/>
                  <a:uFillTx/>
                  <a:latin typeface="Arial Nova Light"/>
                  <a:ea typeface="+mn-ea"/>
                  <a:cs typeface="Arial" pitchFamily="34" charset="0"/>
                </a:rPr>
                <a:t>(n</a:t>
              </a:r>
              <a:r>
                <a:rPr kumimoji="0" lang="en-GB" sz="1800" b="1" i="1" u="none" strike="noStrike" kern="1200" cap="none" spc="0" normalizeH="0" baseline="0" noProof="0" dirty="0">
                  <a:ln>
                    <a:noFill/>
                  </a:ln>
                  <a:solidFill>
                    <a:prstClr val="white"/>
                  </a:solidFill>
                  <a:effectLst/>
                  <a:uLnTx/>
                  <a:uFillTx/>
                  <a:latin typeface="Arial Nova Light"/>
                  <a:ea typeface="+mn-ea"/>
                  <a:cs typeface="+mn-cs"/>
                </a:rPr>
                <a:t>)</a:t>
              </a:r>
            </a:p>
          </p:txBody>
        </p:sp>
        <p:sp>
          <p:nvSpPr>
            <p:cNvPr id="9" name="Rectangle 8">
              <a:extLst>
                <a:ext uri="{FF2B5EF4-FFF2-40B4-BE49-F238E27FC236}">
                  <a16:creationId xmlns:a16="http://schemas.microsoft.com/office/drawing/2014/main" id="{602DDA64-15DE-4A72-BDF3-9E7A94595CCA}"/>
                </a:ext>
              </a:extLst>
            </p:cNvPr>
            <p:cNvSpPr/>
            <p:nvPr/>
          </p:nvSpPr>
          <p:spPr>
            <a:xfrm>
              <a:off x="827088" y="3787973"/>
              <a:ext cx="866775" cy="86518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rPr>
                <a:t>N</a:t>
              </a:r>
              <a:r>
                <a:rPr kumimoji="0" lang="en-GB" sz="1800" b="1" i="1" u="none" strike="noStrike" kern="1200" cap="none" spc="0" normalizeH="0" baseline="0" noProof="0" dirty="0">
                  <a:ln>
                    <a:noFill/>
                  </a:ln>
                  <a:solidFill>
                    <a:prstClr val="white"/>
                  </a:solidFill>
                  <a:effectLst/>
                  <a:uLnTx/>
                  <a:uFillTx/>
                  <a:latin typeface="Arial Nova Light"/>
                  <a:ea typeface="+mn-ea"/>
                  <a:cs typeface="Arial" pitchFamily="34" charset="0"/>
                </a:rPr>
                <a:t>(n)</a:t>
              </a:r>
            </a:p>
          </p:txBody>
        </p:sp>
        <p:sp>
          <p:nvSpPr>
            <p:cNvPr id="10" name="Rectangle 9">
              <a:extLst>
                <a:ext uri="{FF2B5EF4-FFF2-40B4-BE49-F238E27FC236}">
                  <a16:creationId xmlns:a16="http://schemas.microsoft.com/office/drawing/2014/main" id="{55662443-F657-4DB7-8974-F619828AE8B8}"/>
                </a:ext>
              </a:extLst>
            </p:cNvPr>
            <p:cNvSpPr/>
            <p:nvPr/>
          </p:nvSpPr>
          <p:spPr>
            <a:xfrm>
              <a:off x="827088" y="4724598"/>
              <a:ext cx="866775" cy="86518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rPr>
                <a:t>M</a:t>
              </a:r>
              <a:r>
                <a:rPr kumimoji="0" lang="en-GB" sz="1800" b="1" i="1" u="none" strike="noStrike" kern="1200" cap="none" spc="0" normalizeH="0" baseline="0" noProof="0" dirty="0">
                  <a:ln>
                    <a:noFill/>
                  </a:ln>
                  <a:solidFill>
                    <a:prstClr val="white"/>
                  </a:solidFill>
                  <a:effectLst/>
                  <a:uLnTx/>
                  <a:uFillTx/>
                  <a:latin typeface="Arial Nova Light"/>
                  <a:ea typeface="+mn-ea"/>
                  <a:cs typeface="Arial" pitchFamily="34" charset="0"/>
                </a:rPr>
                <a:t>(n)</a:t>
              </a:r>
              <a:endParaRPr kumimoji="0" lang="en-GB" sz="1800" b="1" i="0" u="none" strike="noStrike" kern="1200" cap="none" spc="0" normalizeH="0" baseline="0" noProof="0" dirty="0">
                <a:ln>
                  <a:noFill/>
                </a:ln>
                <a:solidFill>
                  <a:prstClr val="white"/>
                </a:solidFill>
                <a:effectLst/>
                <a:uLnTx/>
                <a:uFillTx/>
                <a:latin typeface="Arial Nova Light"/>
                <a:ea typeface="+mn-ea"/>
                <a:cs typeface="Arial" pitchFamily="34" charset="0"/>
              </a:endParaRPr>
            </a:p>
          </p:txBody>
        </p:sp>
        <p:sp>
          <p:nvSpPr>
            <p:cNvPr id="11" name="Title 1">
              <a:extLst>
                <a:ext uri="{FF2B5EF4-FFF2-40B4-BE49-F238E27FC236}">
                  <a16:creationId xmlns:a16="http://schemas.microsoft.com/office/drawing/2014/main" id="{0BD5365A-3231-4FD9-9A69-35D72EC2FA89}"/>
                </a:ext>
              </a:extLst>
            </p:cNvPr>
            <p:cNvSpPr txBox="1">
              <a:spLocks/>
            </p:cNvSpPr>
            <p:nvPr/>
          </p:nvSpPr>
          <p:spPr bwMode="auto">
            <a:xfrm>
              <a:off x="1693863" y="3006923"/>
              <a:ext cx="1439862"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cap="none" spc="0" normalizeH="0" baseline="0" noProof="0" dirty="0">
                  <a:ln>
                    <a:noFill/>
                  </a:ln>
                  <a:solidFill>
                    <a:srgbClr val="353535"/>
                  </a:solidFill>
                  <a:effectLst/>
                  <a:uLnTx/>
                  <a:uFillTx/>
                  <a:latin typeface="Arial Nova Light"/>
                  <a:ea typeface="ＭＳ Ｐゴシック" pitchFamily="34" charset="-128"/>
                  <a:cs typeface="Arial" charset="0"/>
                </a:rPr>
                <a:t>Tumour</a:t>
              </a:r>
            </a:p>
          </p:txBody>
        </p:sp>
        <p:sp>
          <p:nvSpPr>
            <p:cNvPr id="12" name="Title 1">
              <a:extLst>
                <a:ext uri="{FF2B5EF4-FFF2-40B4-BE49-F238E27FC236}">
                  <a16:creationId xmlns:a16="http://schemas.microsoft.com/office/drawing/2014/main" id="{BA4B11AB-5C98-4AFF-8E87-CA40E6714F11}"/>
                </a:ext>
              </a:extLst>
            </p:cNvPr>
            <p:cNvSpPr txBox="1">
              <a:spLocks/>
            </p:cNvSpPr>
            <p:nvPr/>
          </p:nvSpPr>
          <p:spPr bwMode="auto">
            <a:xfrm>
              <a:off x="1693863" y="3941961"/>
              <a:ext cx="1439862"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cap="none" spc="0" normalizeH="0" baseline="0" noProof="0" dirty="0">
                  <a:ln>
                    <a:noFill/>
                  </a:ln>
                  <a:solidFill>
                    <a:srgbClr val="353535"/>
                  </a:solidFill>
                  <a:effectLst/>
                  <a:uLnTx/>
                  <a:uFillTx/>
                  <a:latin typeface="Arial Nova Light"/>
                  <a:ea typeface="ＭＳ Ｐゴシック" pitchFamily="34" charset="-128"/>
                  <a:cs typeface="Arial" charset="0"/>
                </a:rPr>
                <a:t>Nodes</a:t>
              </a:r>
            </a:p>
          </p:txBody>
        </p:sp>
        <p:sp>
          <p:nvSpPr>
            <p:cNvPr id="13" name="Title 1">
              <a:extLst>
                <a:ext uri="{FF2B5EF4-FFF2-40B4-BE49-F238E27FC236}">
                  <a16:creationId xmlns:a16="http://schemas.microsoft.com/office/drawing/2014/main" id="{6842FB49-35AD-4562-9377-876BDA5DD561}"/>
                </a:ext>
              </a:extLst>
            </p:cNvPr>
            <p:cNvSpPr txBox="1">
              <a:spLocks/>
            </p:cNvSpPr>
            <p:nvPr/>
          </p:nvSpPr>
          <p:spPr bwMode="auto">
            <a:xfrm>
              <a:off x="1693863" y="4876998"/>
              <a:ext cx="1449387"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cap="none" spc="0" normalizeH="0" baseline="0" noProof="0" dirty="0">
                  <a:ln>
                    <a:noFill/>
                  </a:ln>
                  <a:solidFill>
                    <a:srgbClr val="353535"/>
                  </a:solidFill>
                  <a:effectLst/>
                  <a:uLnTx/>
                  <a:uFillTx/>
                  <a:latin typeface="Arial Nova Light"/>
                  <a:ea typeface="ＭＳ Ｐゴシック" pitchFamily="34" charset="-128"/>
                  <a:cs typeface="Arial" charset="0"/>
                </a:rPr>
                <a:t>Metastasis</a:t>
              </a:r>
            </a:p>
          </p:txBody>
        </p:sp>
        <p:sp>
          <p:nvSpPr>
            <p:cNvPr id="14" name="Rectangle 13">
              <a:extLst>
                <a:ext uri="{FF2B5EF4-FFF2-40B4-BE49-F238E27FC236}">
                  <a16:creationId xmlns:a16="http://schemas.microsoft.com/office/drawing/2014/main" id="{CCBD96E6-02E2-4452-9A72-34111D62AE40}"/>
                </a:ext>
              </a:extLst>
            </p:cNvPr>
            <p:cNvSpPr/>
            <p:nvPr/>
          </p:nvSpPr>
          <p:spPr>
            <a:xfrm>
              <a:off x="2528474" y="2852936"/>
              <a:ext cx="3986626" cy="865187"/>
            </a:xfrm>
            <a:prstGeom prst="rect">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An assessment of the </a:t>
              </a:r>
              <a:r>
                <a:rPr kumimoji="0" lang="en-GB" altLang="en-US" sz="1800" b="1" i="0"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tumour size </a:t>
              </a:r>
              <a:r>
                <a:rPr kumimoji="0" lang="en-GB" altLang="en-US" sz="1800" b="0" i="0"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and/or </a:t>
              </a:r>
              <a:r>
                <a:rPr kumimoji="0" lang="en-GB" altLang="en-US" sz="1800" b="1" i="0"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growth</a:t>
              </a:r>
              <a:r>
                <a:rPr kumimoji="0" lang="en-GB" altLang="en-US" sz="1800" b="0" i="0"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 through local tissue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1800" b="0" i="1"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Typically graded 0 – 4, for example </a:t>
              </a:r>
              <a:r>
                <a:rPr kumimoji="0" lang="en-GB" altLang="en-US" sz="1800" b="1" i="1"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T1</a:t>
              </a:r>
            </a:p>
          </p:txBody>
        </p:sp>
        <p:sp>
          <p:nvSpPr>
            <p:cNvPr id="15" name="Rectangle 14">
              <a:extLst>
                <a:ext uri="{FF2B5EF4-FFF2-40B4-BE49-F238E27FC236}">
                  <a16:creationId xmlns:a16="http://schemas.microsoft.com/office/drawing/2014/main" id="{563617E3-086D-45CC-9709-3212469791D6}"/>
                </a:ext>
              </a:extLst>
            </p:cNvPr>
            <p:cNvSpPr/>
            <p:nvPr/>
          </p:nvSpPr>
          <p:spPr>
            <a:xfrm>
              <a:off x="2528474" y="3787973"/>
              <a:ext cx="3986626" cy="865188"/>
            </a:xfrm>
            <a:prstGeom prst="rect">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An assessment of spread to local and regional </a:t>
              </a:r>
              <a:r>
                <a:rPr kumimoji="0" lang="en-GB" altLang="en-US" sz="1800" b="1" i="0"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lymph nodes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1800" b="0" i="1"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Typically graded 0 – 3, for example </a:t>
              </a:r>
              <a:r>
                <a:rPr kumimoji="0" lang="en-GB" altLang="en-US" sz="1800" b="1" i="1"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N2</a:t>
              </a:r>
            </a:p>
          </p:txBody>
        </p:sp>
        <p:sp>
          <p:nvSpPr>
            <p:cNvPr id="16" name="Rectangle 15">
              <a:extLst>
                <a:ext uri="{FF2B5EF4-FFF2-40B4-BE49-F238E27FC236}">
                  <a16:creationId xmlns:a16="http://schemas.microsoft.com/office/drawing/2014/main" id="{5170132E-2799-454F-8DC2-36C6D1600DDF}"/>
                </a:ext>
              </a:extLst>
            </p:cNvPr>
            <p:cNvSpPr/>
            <p:nvPr/>
          </p:nvSpPr>
          <p:spPr>
            <a:xfrm>
              <a:off x="2528474" y="4724598"/>
              <a:ext cx="3986626" cy="865188"/>
            </a:xfrm>
            <a:prstGeom prst="rect">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53535"/>
                  </a:solidFill>
                  <a:effectLst/>
                  <a:uLnTx/>
                  <a:uFillTx/>
                  <a:latin typeface="Arial Nova Light"/>
                  <a:ea typeface="+mn-ea"/>
                  <a:cs typeface="Arial" pitchFamily="34" charset="0"/>
                </a:rPr>
                <a:t>An assessment of distant (</a:t>
              </a:r>
              <a:r>
                <a:rPr kumimoji="0" lang="en-GB" sz="1800" b="1" i="0" u="none" strike="noStrike" kern="1200" cap="none" spc="0" normalizeH="0" baseline="0" noProof="0" dirty="0">
                  <a:ln>
                    <a:noFill/>
                  </a:ln>
                  <a:solidFill>
                    <a:srgbClr val="353535"/>
                  </a:solidFill>
                  <a:effectLst/>
                  <a:uLnTx/>
                  <a:uFillTx/>
                  <a:latin typeface="Arial Nova Light"/>
                  <a:ea typeface="+mn-ea"/>
                  <a:cs typeface="Arial" pitchFamily="34" charset="0"/>
                </a:rPr>
                <a:t>metastatic</a:t>
              </a:r>
              <a:r>
                <a:rPr kumimoji="0" lang="en-GB" sz="1800" b="0" i="0" u="none" strike="noStrike" kern="1200" cap="none" spc="0" normalizeH="0" baseline="0" noProof="0" dirty="0">
                  <a:ln>
                    <a:noFill/>
                  </a:ln>
                  <a:solidFill>
                    <a:srgbClr val="353535"/>
                  </a:solidFill>
                  <a:effectLst/>
                  <a:uLnTx/>
                  <a:uFillTx/>
                  <a:latin typeface="Arial Nova Light"/>
                  <a:ea typeface="+mn-ea"/>
                  <a:cs typeface="Arial" pitchFamily="34" charset="0"/>
                </a:rPr>
                <a:t>) spread of the disease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srgbClr val="353535"/>
                  </a:solidFill>
                  <a:effectLst/>
                  <a:uLnTx/>
                  <a:uFillTx/>
                  <a:latin typeface="Arial Nova Light"/>
                  <a:ea typeface="+mn-ea"/>
                  <a:cs typeface="Arial" pitchFamily="34" charset="0"/>
                </a:rPr>
                <a:t>Typically graded </a:t>
              </a:r>
              <a:r>
                <a:rPr kumimoji="0" lang="en-GB" sz="1800" b="1" i="1" u="none" strike="noStrike" kern="1200" cap="none" spc="0" normalizeH="0" baseline="0" noProof="0" dirty="0">
                  <a:ln>
                    <a:noFill/>
                  </a:ln>
                  <a:solidFill>
                    <a:srgbClr val="353535"/>
                  </a:solidFill>
                  <a:effectLst/>
                  <a:uLnTx/>
                  <a:uFillTx/>
                  <a:latin typeface="Arial Nova Light"/>
                  <a:ea typeface="+mn-ea"/>
                  <a:cs typeface="Arial" pitchFamily="34" charset="0"/>
                </a:rPr>
                <a:t>0</a:t>
              </a:r>
              <a:r>
                <a:rPr kumimoji="0" lang="en-GB" sz="1800" b="0" i="1" u="none" strike="noStrike" kern="1200" cap="none" spc="0" normalizeH="0" baseline="0" noProof="0" dirty="0">
                  <a:ln>
                    <a:noFill/>
                  </a:ln>
                  <a:solidFill>
                    <a:srgbClr val="353535"/>
                  </a:solidFill>
                  <a:effectLst/>
                  <a:uLnTx/>
                  <a:uFillTx/>
                  <a:latin typeface="Arial Nova Light"/>
                  <a:ea typeface="+mn-ea"/>
                  <a:cs typeface="Arial" pitchFamily="34" charset="0"/>
                </a:rPr>
                <a:t> or </a:t>
              </a:r>
              <a:r>
                <a:rPr kumimoji="0" lang="en-GB" sz="1800" b="1" i="1" u="none" strike="noStrike" kern="1200" cap="none" spc="0" normalizeH="0" baseline="0" noProof="0" dirty="0">
                  <a:ln>
                    <a:noFill/>
                  </a:ln>
                  <a:solidFill>
                    <a:srgbClr val="353535"/>
                  </a:solidFill>
                  <a:effectLst/>
                  <a:uLnTx/>
                  <a:uFillTx/>
                  <a:latin typeface="Arial Nova Light"/>
                  <a:ea typeface="+mn-ea"/>
                  <a:cs typeface="Arial" pitchFamily="34" charset="0"/>
                </a:rPr>
                <a:t>1</a:t>
              </a:r>
              <a:r>
                <a:rPr kumimoji="0" lang="en-GB" sz="1800" b="0" i="1" u="none" strike="noStrike" kern="1200" cap="none" spc="0" normalizeH="0" baseline="0" noProof="0" dirty="0">
                  <a:ln>
                    <a:noFill/>
                  </a:ln>
                  <a:solidFill>
                    <a:srgbClr val="353535"/>
                  </a:solidFill>
                  <a:effectLst/>
                  <a:uLnTx/>
                  <a:uFillTx/>
                  <a:latin typeface="Arial Nova Light"/>
                  <a:ea typeface="+mn-ea"/>
                  <a:cs typeface="Arial" pitchFamily="34" charset="0"/>
                </a:rPr>
                <a:t>, for example </a:t>
              </a:r>
              <a:r>
                <a:rPr kumimoji="0" lang="en-GB" sz="1800" b="1" i="1" u="none" strike="noStrike" kern="1200" cap="none" spc="0" normalizeH="0" baseline="0" noProof="0" dirty="0">
                  <a:ln>
                    <a:noFill/>
                  </a:ln>
                  <a:solidFill>
                    <a:srgbClr val="353535"/>
                  </a:solidFill>
                  <a:effectLst/>
                  <a:uLnTx/>
                  <a:uFillTx/>
                  <a:latin typeface="Arial Nova Light"/>
                  <a:ea typeface="+mn-ea"/>
                  <a:cs typeface="Arial" pitchFamily="34" charset="0"/>
                </a:rPr>
                <a:t>M0</a:t>
              </a:r>
            </a:p>
          </p:txBody>
        </p:sp>
      </p:grpSp>
      <p:pic>
        <p:nvPicPr>
          <p:cNvPr id="24" name="Audio 23">
            <a:hlinkClick r:id="" action="ppaction://media"/>
            <a:extLst>
              <a:ext uri="{FF2B5EF4-FFF2-40B4-BE49-F238E27FC236}">
                <a16:creationId xmlns:a16="http://schemas.microsoft.com/office/drawing/2014/main" id="{3665BE17-4CFC-2A81-4A97-24023450628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65604003"/>
      </p:ext>
    </p:extLst>
  </p:cSld>
  <p:clrMapOvr>
    <a:masterClrMapping/>
  </p:clrMapOvr>
  <mc:AlternateContent xmlns:mc="http://schemas.openxmlformats.org/markup-compatibility/2006" xmlns:p14="http://schemas.microsoft.com/office/powerpoint/2010/main">
    <mc:Choice Requires="p14">
      <p:transition spd="slow" p14:dur="2000" advTm="14620"/>
    </mc:Choice>
    <mc:Fallback xmlns="">
      <p:transition spd="slow" advTm="146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C39A8-7AFC-42CA-B7CE-402118FF2421}"/>
              </a:ext>
            </a:extLst>
          </p:cNvPr>
          <p:cNvSpPr>
            <a:spLocks noGrp="1"/>
          </p:cNvSpPr>
          <p:nvPr>
            <p:ph type="title"/>
          </p:nvPr>
        </p:nvSpPr>
        <p:spPr/>
        <p:txBody>
          <a:bodyPr/>
          <a:lstStyle/>
          <a:p>
            <a:r>
              <a:rPr lang="en-GB" dirty="0"/>
              <a:t>TNM  Staging 101: Stage Grouping</a:t>
            </a:r>
          </a:p>
        </p:txBody>
      </p:sp>
      <p:sp>
        <p:nvSpPr>
          <p:cNvPr id="3" name="Content Placeholder 2">
            <a:extLst>
              <a:ext uri="{FF2B5EF4-FFF2-40B4-BE49-F238E27FC236}">
                <a16:creationId xmlns:a16="http://schemas.microsoft.com/office/drawing/2014/main" id="{B3A3DBE1-E748-469D-9F33-4C9D9F5FEFDC}"/>
              </a:ext>
            </a:extLst>
          </p:cNvPr>
          <p:cNvSpPr>
            <a:spLocks noGrp="1"/>
          </p:cNvSpPr>
          <p:nvPr>
            <p:ph idx="1"/>
          </p:nvPr>
        </p:nvSpPr>
        <p:spPr/>
        <p:txBody>
          <a:bodyPr/>
          <a:lstStyle/>
          <a:p>
            <a:pPr marL="0" indent="0">
              <a:buNone/>
            </a:pPr>
            <a:r>
              <a:rPr lang="en-GB" sz="2200" dirty="0">
                <a:latin typeface="Arial" panose="020B0604020202020204" pitchFamily="34" charset="0"/>
                <a:cs typeface="Arial" panose="020B0604020202020204" pitchFamily="34" charset="0"/>
              </a:rPr>
              <a:t>Once the values for the T, N and M have been determined, they are combined and an overall stage is assigned. The TNM can be categorized into an overall stage grouping between 1 to 4, which is often referred as roman numeral staging I, II, III, and IV. This stage grouping describes the progression of the cancer</a:t>
            </a:r>
          </a:p>
          <a:p>
            <a:pPr marL="0" indent="0">
              <a:buNone/>
            </a:pPr>
            <a:endParaRPr lang="en-GB" dirty="0"/>
          </a:p>
        </p:txBody>
      </p:sp>
      <p:sp>
        <p:nvSpPr>
          <p:cNvPr id="4" name="Date Placeholder 3">
            <a:extLst>
              <a:ext uri="{FF2B5EF4-FFF2-40B4-BE49-F238E27FC236}">
                <a16:creationId xmlns:a16="http://schemas.microsoft.com/office/drawing/2014/main" id="{900031E2-C469-4241-969A-7D21A5D32A0C}"/>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047545-05D9-4679-8C04-5ACF96FDFEB0}" type="datetime1">
              <a:rPr kumimoji="0" lang="en-GB" sz="1050" b="0" i="0" u="none" strike="noStrike" kern="1200" cap="none" spc="0" normalizeH="0" baseline="0" noProof="0" smtClean="0">
                <a:ln>
                  <a:noFill/>
                </a:ln>
                <a:solidFill>
                  <a:prstClr val="white"/>
                </a:solidFill>
                <a:effectLst/>
                <a:uLnTx/>
                <a:uFillTx/>
                <a:latin typeface="Arial Nova Light" panose="020B03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03/12/2025</a:t>
            </a:fld>
            <a:endPar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endParaRPr>
          </a:p>
        </p:txBody>
      </p:sp>
      <p:sp>
        <p:nvSpPr>
          <p:cNvPr id="5" name="Footer Placeholder 4">
            <a:extLst>
              <a:ext uri="{FF2B5EF4-FFF2-40B4-BE49-F238E27FC236}">
                <a16:creationId xmlns:a16="http://schemas.microsoft.com/office/drawing/2014/main" id="{17F37A3D-F11E-4867-8E41-1DBE85E3EBD9}"/>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white"/>
                </a:solidFill>
                <a:effectLst/>
                <a:uLnTx/>
                <a:uFillTx/>
                <a:latin typeface="Arial Nova Light" panose="020B0304020202020204" pitchFamily="34" charset="0"/>
                <a:ea typeface="+mn-ea"/>
                <a:cs typeface="+mn-cs"/>
              </a:rPr>
              <a:t>© 2021 National Disease Registration Service (NDRS). All Rights Reserved</a:t>
            </a:r>
          </a:p>
        </p:txBody>
      </p:sp>
      <p:sp>
        <p:nvSpPr>
          <p:cNvPr id="6" name="Slide Number Placeholder 5">
            <a:extLst>
              <a:ext uri="{FF2B5EF4-FFF2-40B4-BE49-F238E27FC236}">
                <a16:creationId xmlns:a16="http://schemas.microsoft.com/office/drawing/2014/main" id="{903E9751-7D89-4590-B1E3-9DDE4B522A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FDC71-8906-4088-9FB1-76CBC632085F}" type="slidenum">
              <a:rPr kumimoji="0" lang="en-GB" sz="1400" b="1" i="0" u="none" strike="noStrike" kern="1200" cap="none" spc="0" normalizeH="0" baseline="0" noProof="0" smtClean="0">
                <a:ln>
                  <a:noFill/>
                </a:ln>
                <a:solidFill>
                  <a:prstClr val="white"/>
                </a:solidFill>
                <a:effectLst/>
                <a:uLnTx/>
                <a:uFillTx/>
                <a:latin typeface="Segoe UI Semibold" panose="020B0702040204020203" pitchFamily="34" charset="0"/>
                <a:ea typeface="+mn-ea"/>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400" b="1"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grpSp>
        <p:nvGrpSpPr>
          <p:cNvPr id="17" name="Group 16">
            <a:extLst>
              <a:ext uri="{FF2B5EF4-FFF2-40B4-BE49-F238E27FC236}">
                <a16:creationId xmlns:a16="http://schemas.microsoft.com/office/drawing/2014/main" id="{33D18DBB-6FDE-4ADA-82B9-D81D28BB4655}"/>
              </a:ext>
            </a:extLst>
          </p:cNvPr>
          <p:cNvGrpSpPr/>
          <p:nvPr/>
        </p:nvGrpSpPr>
        <p:grpSpPr>
          <a:xfrm>
            <a:off x="838200" y="3180522"/>
            <a:ext cx="10515600" cy="1054278"/>
            <a:chOff x="179388" y="2559050"/>
            <a:chExt cx="8745725" cy="1301750"/>
          </a:xfrm>
        </p:grpSpPr>
        <p:sp>
          <p:nvSpPr>
            <p:cNvPr id="18" name="Rectangle 17">
              <a:extLst>
                <a:ext uri="{FF2B5EF4-FFF2-40B4-BE49-F238E27FC236}">
                  <a16:creationId xmlns:a16="http://schemas.microsoft.com/office/drawing/2014/main" id="{7BF53539-C8C6-48D5-AB31-93714465C92A}"/>
                </a:ext>
              </a:extLst>
            </p:cNvPr>
            <p:cNvSpPr/>
            <p:nvPr/>
          </p:nvSpPr>
          <p:spPr>
            <a:xfrm>
              <a:off x="179388" y="2562225"/>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600" b="1" i="0"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Stage 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600" b="0" i="1"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Carcinoma in situ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600" b="0" i="1" u="none" strike="noStrike" kern="1200" cap="none" spc="0" normalizeH="0" baseline="0" noProof="0" dirty="0">
                  <a:ln>
                    <a:noFill/>
                  </a:ln>
                  <a:solidFill>
                    <a:srgbClr val="353535"/>
                  </a:solidFill>
                  <a:effectLst/>
                  <a:uLnTx/>
                  <a:uFillTx/>
                  <a:latin typeface="Arial Nova Light"/>
                  <a:ea typeface="ＭＳ Ｐゴシック" pitchFamily="34" charset="-128"/>
                  <a:cs typeface="Arial" pitchFamily="34" charset="0"/>
                </a:rPr>
                <a:t>Early form</a:t>
              </a:r>
              <a:endParaRPr kumimoji="0" lang="en-GB" altLang="en-US" sz="1600" b="0" i="1" u="none" strike="noStrike" kern="1200" cap="none" spc="0" normalizeH="0" baseline="0" noProof="0" dirty="0">
                <a:ln>
                  <a:noFill/>
                </a:ln>
                <a:solidFill>
                  <a:srgbClr val="353535"/>
                </a:solidFill>
                <a:effectLst/>
                <a:uLnTx/>
                <a:uFillTx/>
                <a:latin typeface="Arial Nova Light"/>
                <a:ea typeface="ＭＳ Ｐゴシック" pitchFamily="34" charset="-128"/>
                <a:cs typeface="+mn-cs"/>
              </a:endParaRPr>
            </a:p>
          </p:txBody>
        </p:sp>
        <p:sp>
          <p:nvSpPr>
            <p:cNvPr id="19" name="Rectangle 18">
              <a:extLst>
                <a:ext uri="{FF2B5EF4-FFF2-40B4-BE49-F238E27FC236}">
                  <a16:creationId xmlns:a16="http://schemas.microsoft.com/office/drawing/2014/main" id="{B7CC0A70-0FDB-4D47-AD0D-4FA1128E03E1}"/>
                </a:ext>
              </a:extLst>
            </p:cNvPr>
            <p:cNvSpPr/>
            <p:nvPr/>
          </p:nvSpPr>
          <p:spPr>
            <a:xfrm>
              <a:off x="5577683" y="2560638"/>
              <a:ext cx="1548000" cy="1300162"/>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53535"/>
                  </a:solidFill>
                  <a:effectLst/>
                  <a:uLnTx/>
                  <a:uFillTx/>
                  <a:latin typeface="Arial Nova Light"/>
                  <a:ea typeface="+mn-ea"/>
                  <a:cs typeface="Arial" pitchFamily="34" charset="0"/>
                </a:rPr>
                <a:t>Stage III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353535"/>
                  </a:solidFill>
                  <a:effectLst/>
                  <a:uLnTx/>
                  <a:uFillTx/>
                  <a:latin typeface="Arial Nova Light"/>
                  <a:ea typeface="+mn-ea"/>
                  <a:cs typeface="Arial" pitchFamily="34" charset="0"/>
                </a:rPr>
                <a:t>Late locally advanced</a:t>
              </a:r>
            </a:p>
          </p:txBody>
        </p:sp>
        <p:sp>
          <p:nvSpPr>
            <p:cNvPr id="20" name="Rectangle 19">
              <a:extLst>
                <a:ext uri="{FF2B5EF4-FFF2-40B4-BE49-F238E27FC236}">
                  <a16:creationId xmlns:a16="http://schemas.microsoft.com/office/drawing/2014/main" id="{FC9C50F9-FD0B-40A3-A4F8-92AFCDDA923C}"/>
                </a:ext>
              </a:extLst>
            </p:cNvPr>
            <p:cNvSpPr/>
            <p:nvPr/>
          </p:nvSpPr>
          <p:spPr>
            <a:xfrm>
              <a:off x="7377113" y="2559050"/>
              <a:ext cx="1548000" cy="1300163"/>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53535"/>
                  </a:solidFill>
                  <a:effectLst/>
                  <a:uLnTx/>
                  <a:uFillTx/>
                  <a:latin typeface="Arial Nova Light"/>
                  <a:ea typeface="+mn-ea"/>
                  <a:cs typeface="Arial" pitchFamily="34" charset="0"/>
                </a:rPr>
                <a:t>Stage IV</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353535"/>
                  </a:solidFill>
                  <a:effectLst/>
                  <a:uLnTx/>
                  <a:uFillTx/>
                  <a:latin typeface="Arial Nova Light"/>
                  <a:ea typeface="+mn-ea"/>
                  <a:cs typeface="Arial" pitchFamily="34" charset="0"/>
                </a:rPr>
                <a:t>Extensive / Metastasised</a:t>
              </a:r>
            </a:p>
          </p:txBody>
        </p:sp>
        <p:sp>
          <p:nvSpPr>
            <p:cNvPr id="21" name="Rectangle 20">
              <a:extLst>
                <a:ext uri="{FF2B5EF4-FFF2-40B4-BE49-F238E27FC236}">
                  <a16:creationId xmlns:a16="http://schemas.microsoft.com/office/drawing/2014/main" id="{2518E037-9E24-4302-93F6-546550AC1B67}"/>
                </a:ext>
              </a:extLst>
            </p:cNvPr>
            <p:cNvSpPr/>
            <p:nvPr/>
          </p:nvSpPr>
          <p:spPr>
            <a:xfrm>
              <a:off x="1978820" y="2562224"/>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53535"/>
                  </a:solidFill>
                  <a:effectLst/>
                  <a:uLnTx/>
                  <a:uFillTx/>
                  <a:latin typeface="Arial Nova Light"/>
                  <a:ea typeface="+mn-ea"/>
                  <a:cs typeface="Arial" pitchFamily="34" charset="0"/>
                </a:rPr>
                <a:t>Stage 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353535"/>
                  </a:solidFill>
                  <a:effectLst/>
                  <a:uLnTx/>
                  <a:uFillTx/>
                  <a:latin typeface="Arial Nova Light"/>
                  <a:ea typeface="+mn-ea"/>
                  <a:cs typeface="Arial" pitchFamily="34" charset="0"/>
                </a:rPr>
                <a:t>Localised</a:t>
              </a:r>
            </a:p>
          </p:txBody>
        </p:sp>
        <p:sp>
          <p:nvSpPr>
            <p:cNvPr id="22" name="Rectangle 21">
              <a:extLst>
                <a:ext uri="{FF2B5EF4-FFF2-40B4-BE49-F238E27FC236}">
                  <a16:creationId xmlns:a16="http://schemas.microsoft.com/office/drawing/2014/main" id="{C83180EA-1CBE-4233-A971-B3C869E3B23E}"/>
                </a:ext>
              </a:extLst>
            </p:cNvPr>
            <p:cNvSpPr/>
            <p:nvPr/>
          </p:nvSpPr>
          <p:spPr>
            <a:xfrm>
              <a:off x="3778251" y="2562224"/>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53535"/>
                  </a:solidFill>
                  <a:effectLst/>
                  <a:uLnTx/>
                  <a:uFillTx/>
                  <a:latin typeface="Arial Nova Light"/>
                  <a:ea typeface="+mn-ea"/>
                  <a:cs typeface="Arial" pitchFamily="34" charset="0"/>
                </a:rPr>
                <a:t>Stage II</a:t>
              </a:r>
              <a:endParaRPr kumimoji="0" lang="en-GB" sz="1600" b="1" i="1" u="none" strike="noStrike" kern="1200" cap="none" spc="0" normalizeH="0" baseline="0" noProof="0" dirty="0">
                <a:ln>
                  <a:noFill/>
                </a:ln>
                <a:solidFill>
                  <a:srgbClr val="353535"/>
                </a:solidFill>
                <a:effectLst/>
                <a:uLnTx/>
                <a:uFillTx/>
                <a:latin typeface="Arial Nova Light"/>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353535"/>
                  </a:solidFill>
                  <a:effectLst/>
                  <a:uLnTx/>
                  <a:uFillTx/>
                  <a:latin typeface="Arial Nova Light"/>
                  <a:ea typeface="+mn-ea"/>
                  <a:cs typeface="Arial" pitchFamily="34" charset="0"/>
                </a:rPr>
                <a:t>Localised / Early locally advanced</a:t>
              </a:r>
              <a:endParaRPr kumimoji="0" lang="en-GB" sz="1600" b="0" i="1" u="none" strike="noStrike" kern="1200" cap="none" spc="0" normalizeH="0" baseline="0" noProof="0" dirty="0">
                <a:ln>
                  <a:noFill/>
                </a:ln>
                <a:solidFill>
                  <a:srgbClr val="353535"/>
                </a:solidFill>
                <a:effectLst/>
                <a:uLnTx/>
                <a:uFillTx/>
                <a:latin typeface="Arial Nova Light"/>
                <a:ea typeface="+mn-ea"/>
                <a:cs typeface="+mn-cs"/>
              </a:endParaRPr>
            </a:p>
          </p:txBody>
        </p:sp>
      </p:grpSp>
      <p:sp>
        <p:nvSpPr>
          <p:cNvPr id="23" name="Text Placeholder 2">
            <a:extLst>
              <a:ext uri="{FF2B5EF4-FFF2-40B4-BE49-F238E27FC236}">
                <a16:creationId xmlns:a16="http://schemas.microsoft.com/office/drawing/2014/main" id="{7002A28A-F9EF-4D5D-B6BF-0855E9B33A9D}"/>
              </a:ext>
            </a:extLst>
          </p:cNvPr>
          <p:cNvSpPr txBox="1">
            <a:spLocks/>
          </p:cNvSpPr>
          <p:nvPr/>
        </p:nvSpPr>
        <p:spPr>
          <a:xfrm>
            <a:off x="838200" y="4542006"/>
            <a:ext cx="8370894" cy="1634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
                <a:srgbClr val="1C6C6E"/>
              </a:buClr>
              <a:buSzTx/>
              <a:buFont typeface="Arial" panose="020B0604020202020204" pitchFamily="34" charset="0"/>
              <a:buNone/>
              <a:tabLst/>
              <a:defRPr/>
            </a:pPr>
            <a:r>
              <a:rPr kumimoji="0" lang="en-US" sz="1800" b="0" i="0" u="none" strike="noStrike" kern="1200" cap="none" spc="0" normalizeH="0" baseline="0" noProof="0" dirty="0">
                <a:ln>
                  <a:noFill/>
                </a:ln>
                <a:solidFill>
                  <a:srgbClr val="353535"/>
                </a:solidFill>
                <a:effectLst/>
                <a:uLnTx/>
                <a:uFillTx/>
                <a:latin typeface="Arial" panose="020B0604020202020204" pitchFamily="34" charset="0"/>
                <a:ea typeface="ＭＳ Ｐゴシック" pitchFamily="-107" charset="-128"/>
                <a:cs typeface="Arial" panose="020B0604020202020204" pitchFamily="34" charset="0"/>
              </a:rPr>
              <a:t>Example of </a:t>
            </a:r>
            <a:r>
              <a:rPr kumimoji="0" lang="en-US" sz="1800" b="1" i="0" u="none" strike="noStrike" kern="1200" cap="none" spc="0" normalizeH="0" baseline="0" noProof="0" dirty="0">
                <a:ln>
                  <a:noFill/>
                </a:ln>
                <a:solidFill>
                  <a:srgbClr val="353535"/>
                </a:solidFill>
                <a:effectLst/>
                <a:uLnTx/>
                <a:uFillTx/>
                <a:latin typeface="Arial" panose="020B0604020202020204" pitchFamily="34" charset="0"/>
                <a:ea typeface="ＭＳ Ｐゴシック" pitchFamily="-107" charset="-128"/>
                <a:cs typeface="Arial" panose="020B0604020202020204" pitchFamily="34" charset="0"/>
              </a:rPr>
              <a:t>stage grouping </a:t>
            </a:r>
            <a:r>
              <a:rPr kumimoji="0" lang="en-US" sz="1800" b="0" i="0" u="none" strike="noStrike" kern="1200" cap="none" spc="0" normalizeH="0" baseline="0" noProof="0" dirty="0">
                <a:ln>
                  <a:noFill/>
                </a:ln>
                <a:solidFill>
                  <a:srgbClr val="353535"/>
                </a:solidFill>
                <a:effectLst/>
                <a:uLnTx/>
                <a:uFillTx/>
                <a:latin typeface="Arial" panose="020B0604020202020204" pitchFamily="34" charset="0"/>
                <a:cs typeface="Arial" panose="020B0604020202020204" pitchFamily="34" charset="0"/>
              </a:rPr>
              <a:t>for a primary breast tumour </a:t>
            </a:r>
          </a:p>
          <a:p>
            <a:pPr marL="285750" marR="0" lvl="0" indent="-285750" algn="l" defTabSz="914400" rtl="0" eaLnBrk="1" fontAlgn="auto" latinLnBrk="0" hangingPunct="1">
              <a:lnSpc>
                <a:spcPct val="90000"/>
              </a:lnSpc>
              <a:spcBef>
                <a:spcPts val="1000"/>
              </a:spcBef>
              <a:spcAft>
                <a:spcPts val="0"/>
              </a:spcAft>
              <a:buClr>
                <a:srgbClr val="353535"/>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353535"/>
                </a:solidFill>
                <a:effectLst/>
                <a:uLnTx/>
                <a:uFillTx/>
                <a:latin typeface="Arial" panose="020B0604020202020204" pitchFamily="34" charset="0"/>
                <a:cs typeface="Arial" panose="020B0604020202020204" pitchFamily="34" charset="0"/>
              </a:rPr>
              <a:t>Tumour is less than 2 cm across </a:t>
            </a:r>
          </a:p>
          <a:p>
            <a:pPr marL="285750" marR="0" lvl="0" indent="-285750" algn="l" defTabSz="914400" rtl="0" eaLnBrk="1" fontAlgn="auto" latinLnBrk="0" hangingPunct="1">
              <a:lnSpc>
                <a:spcPct val="90000"/>
              </a:lnSpc>
              <a:spcBef>
                <a:spcPts val="1000"/>
              </a:spcBef>
              <a:spcAft>
                <a:spcPts val="0"/>
              </a:spcAft>
              <a:buClr>
                <a:srgbClr val="353535"/>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353535"/>
                </a:solidFill>
                <a:effectLst/>
                <a:uLnTx/>
                <a:uFillTx/>
                <a:latin typeface="Arial" panose="020B0604020202020204" pitchFamily="34" charset="0"/>
                <a:cs typeface="Arial" panose="020B0604020202020204" pitchFamily="34" charset="0"/>
              </a:rPr>
              <a:t>No lymph node involvement</a:t>
            </a:r>
          </a:p>
          <a:p>
            <a:pPr marL="285750" marR="0" lvl="0" indent="-285750" algn="l" defTabSz="914400" rtl="0" eaLnBrk="1" fontAlgn="auto" latinLnBrk="0" hangingPunct="1">
              <a:lnSpc>
                <a:spcPct val="90000"/>
              </a:lnSpc>
              <a:spcBef>
                <a:spcPts val="1000"/>
              </a:spcBef>
              <a:spcAft>
                <a:spcPts val="0"/>
              </a:spcAft>
              <a:buClr>
                <a:srgbClr val="353535"/>
              </a:buClr>
              <a:buSzTx/>
              <a:buFont typeface="Arial" panose="020B0604020202020204" pitchFamily="34" charset="0"/>
              <a:buChar char="•"/>
              <a:tabLst/>
              <a:defRPr/>
            </a:pPr>
            <a:r>
              <a:rPr kumimoji="0" lang="en-US" sz="1800" b="0" i="0" u="none" strike="noStrike" kern="1200" cap="none" spc="0" normalizeH="0" baseline="0" noProof="0" dirty="0">
                <a:ln>
                  <a:noFill/>
                </a:ln>
                <a:solidFill>
                  <a:srgbClr val="353535"/>
                </a:solidFill>
                <a:effectLst/>
                <a:uLnTx/>
                <a:uFillTx/>
                <a:latin typeface="Arial" panose="020B0604020202020204" pitchFamily="34" charset="0"/>
                <a:cs typeface="Arial" panose="020B0604020202020204" pitchFamily="34" charset="0"/>
              </a:rPr>
              <a:t>Has not spread to distant parts of the body</a:t>
            </a:r>
          </a:p>
        </p:txBody>
      </p:sp>
      <p:grpSp>
        <p:nvGrpSpPr>
          <p:cNvPr id="24" name="Group 23">
            <a:extLst>
              <a:ext uri="{FF2B5EF4-FFF2-40B4-BE49-F238E27FC236}">
                <a16:creationId xmlns:a16="http://schemas.microsoft.com/office/drawing/2014/main" id="{28780878-E164-4F27-AEB4-5DDC42B8FCC3}"/>
              </a:ext>
            </a:extLst>
          </p:cNvPr>
          <p:cNvGrpSpPr/>
          <p:nvPr/>
        </p:nvGrpSpPr>
        <p:grpSpPr>
          <a:xfrm>
            <a:off x="7009700" y="5095875"/>
            <a:ext cx="4344100" cy="720726"/>
            <a:chOff x="4572000" y="5156200"/>
            <a:chExt cx="4321175" cy="720726"/>
          </a:xfrm>
        </p:grpSpPr>
        <p:sp>
          <p:nvSpPr>
            <p:cNvPr id="25" name="Rectangle 24">
              <a:extLst>
                <a:ext uri="{FF2B5EF4-FFF2-40B4-BE49-F238E27FC236}">
                  <a16:creationId xmlns:a16="http://schemas.microsoft.com/office/drawing/2014/main" id="{53236C28-26F4-4D0C-9C71-956C90043E5E}"/>
                </a:ext>
              </a:extLst>
            </p:cNvPr>
            <p:cNvSpPr/>
            <p:nvPr/>
          </p:nvSpPr>
          <p:spPr>
            <a:xfrm>
              <a:off x="4572000" y="5156200"/>
              <a:ext cx="720725" cy="720725"/>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53535"/>
                  </a:solidFill>
                  <a:effectLst/>
                  <a:uLnTx/>
                  <a:uFillTx/>
                  <a:latin typeface="Arial Nova Light"/>
                  <a:ea typeface="+mn-ea"/>
                  <a:cs typeface="Arial" pitchFamily="34" charset="0"/>
                </a:rPr>
                <a:t>T</a:t>
              </a:r>
              <a:r>
                <a:rPr kumimoji="0" lang="en-GB" sz="1800" b="1" i="1" u="none" strike="noStrike" kern="1200" cap="none" spc="0" normalizeH="0" baseline="0" noProof="0" dirty="0">
                  <a:ln>
                    <a:noFill/>
                  </a:ln>
                  <a:solidFill>
                    <a:srgbClr val="353535"/>
                  </a:solidFill>
                  <a:effectLst/>
                  <a:uLnTx/>
                  <a:uFillTx/>
                  <a:latin typeface="Arial Nova Light"/>
                  <a:ea typeface="+mn-ea"/>
                  <a:cs typeface="Arial" pitchFamily="34" charset="0"/>
                </a:rPr>
                <a:t>1</a:t>
              </a:r>
              <a:endParaRPr kumimoji="0" lang="en-GB" sz="1800" b="1" i="1" u="none" strike="noStrike" kern="1200" cap="none" spc="0" normalizeH="0" baseline="0" noProof="0" dirty="0">
                <a:ln>
                  <a:noFill/>
                </a:ln>
                <a:solidFill>
                  <a:srgbClr val="353535"/>
                </a:solidFill>
                <a:effectLst/>
                <a:uLnTx/>
                <a:uFillTx/>
                <a:latin typeface="Arial Nova Light"/>
                <a:ea typeface="+mn-ea"/>
                <a:cs typeface="+mn-cs"/>
              </a:endParaRPr>
            </a:p>
          </p:txBody>
        </p:sp>
        <p:sp>
          <p:nvSpPr>
            <p:cNvPr id="26" name="Rectangle 25">
              <a:extLst>
                <a:ext uri="{FF2B5EF4-FFF2-40B4-BE49-F238E27FC236}">
                  <a16:creationId xmlns:a16="http://schemas.microsoft.com/office/drawing/2014/main" id="{5B395957-4CDF-43D7-8579-EB3A5653E4B6}"/>
                </a:ext>
              </a:extLst>
            </p:cNvPr>
            <p:cNvSpPr/>
            <p:nvPr/>
          </p:nvSpPr>
          <p:spPr>
            <a:xfrm>
              <a:off x="5364163" y="5156200"/>
              <a:ext cx="720725" cy="720725"/>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53535"/>
                  </a:solidFill>
                  <a:effectLst/>
                  <a:uLnTx/>
                  <a:uFillTx/>
                  <a:latin typeface="Arial Nova Light"/>
                  <a:ea typeface="+mn-ea"/>
                  <a:cs typeface="Arial" pitchFamily="34" charset="0"/>
                </a:rPr>
                <a:t>N</a:t>
              </a:r>
              <a:r>
                <a:rPr kumimoji="0" lang="en-GB" sz="1800" b="1" i="1" u="none" strike="noStrike" kern="1200" cap="none" spc="0" normalizeH="0" baseline="0" noProof="0" dirty="0">
                  <a:ln>
                    <a:noFill/>
                  </a:ln>
                  <a:solidFill>
                    <a:srgbClr val="353535"/>
                  </a:solidFill>
                  <a:effectLst/>
                  <a:uLnTx/>
                  <a:uFillTx/>
                  <a:latin typeface="Arial Nova Light"/>
                  <a:ea typeface="+mn-ea"/>
                  <a:cs typeface="Arial" pitchFamily="34" charset="0"/>
                </a:rPr>
                <a:t>0</a:t>
              </a:r>
            </a:p>
          </p:txBody>
        </p:sp>
        <p:sp>
          <p:nvSpPr>
            <p:cNvPr id="27" name="Rectangle 26">
              <a:extLst>
                <a:ext uri="{FF2B5EF4-FFF2-40B4-BE49-F238E27FC236}">
                  <a16:creationId xmlns:a16="http://schemas.microsoft.com/office/drawing/2014/main" id="{322A0B65-400E-4292-9EB5-F05DCB217F65}"/>
                </a:ext>
              </a:extLst>
            </p:cNvPr>
            <p:cNvSpPr/>
            <p:nvPr/>
          </p:nvSpPr>
          <p:spPr>
            <a:xfrm>
              <a:off x="6156325" y="5156200"/>
              <a:ext cx="720725" cy="720725"/>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53535"/>
                  </a:solidFill>
                  <a:effectLst/>
                  <a:uLnTx/>
                  <a:uFillTx/>
                  <a:latin typeface="Arial Nova Light"/>
                  <a:ea typeface="+mn-ea"/>
                  <a:cs typeface="Arial" pitchFamily="34" charset="0"/>
                </a:rPr>
                <a:t>M</a:t>
              </a:r>
              <a:r>
                <a:rPr kumimoji="0" lang="en-GB" sz="1800" b="1" i="1" u="none" strike="noStrike" kern="1200" cap="none" spc="0" normalizeH="0" baseline="0" noProof="0" dirty="0">
                  <a:ln>
                    <a:noFill/>
                  </a:ln>
                  <a:solidFill>
                    <a:srgbClr val="353535"/>
                  </a:solidFill>
                  <a:effectLst/>
                  <a:uLnTx/>
                  <a:uFillTx/>
                  <a:latin typeface="Arial Nova Light"/>
                  <a:ea typeface="+mn-ea"/>
                  <a:cs typeface="Arial" pitchFamily="34" charset="0"/>
                </a:rPr>
                <a:t>0</a:t>
              </a:r>
              <a:endParaRPr kumimoji="0" lang="en-GB" sz="1800" b="1" i="0" u="none" strike="noStrike" kern="1200" cap="none" spc="0" normalizeH="0" baseline="0" noProof="0" dirty="0">
                <a:ln>
                  <a:noFill/>
                </a:ln>
                <a:solidFill>
                  <a:srgbClr val="353535"/>
                </a:solidFill>
                <a:effectLst/>
                <a:uLnTx/>
                <a:uFillTx/>
                <a:latin typeface="Arial Nova Light"/>
                <a:ea typeface="+mn-ea"/>
                <a:cs typeface="Arial" pitchFamily="34" charset="0"/>
              </a:endParaRPr>
            </a:p>
          </p:txBody>
        </p:sp>
        <p:sp>
          <p:nvSpPr>
            <p:cNvPr id="28" name="Rectangle 27">
              <a:extLst>
                <a:ext uri="{FF2B5EF4-FFF2-40B4-BE49-F238E27FC236}">
                  <a16:creationId xmlns:a16="http://schemas.microsoft.com/office/drawing/2014/main" id="{88C86EE0-B7CC-4B7E-BBB0-A25413A4CEC0}"/>
                </a:ext>
              </a:extLst>
            </p:cNvPr>
            <p:cNvSpPr/>
            <p:nvPr/>
          </p:nvSpPr>
          <p:spPr>
            <a:xfrm>
              <a:off x="7380288" y="5156200"/>
              <a:ext cx="1512887" cy="720726"/>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53535"/>
                  </a:solidFill>
                  <a:effectLst/>
                  <a:uLnTx/>
                  <a:uFillTx/>
                  <a:latin typeface="Arial Nova Light"/>
                  <a:ea typeface="+mn-ea"/>
                  <a:cs typeface="Arial" pitchFamily="34" charset="0"/>
                </a:rPr>
                <a:t>Stage 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srgbClr val="353535"/>
                  </a:solidFill>
                  <a:effectLst/>
                  <a:uLnTx/>
                  <a:uFillTx/>
                  <a:latin typeface="Arial Nova Light"/>
                  <a:ea typeface="+mn-ea"/>
                  <a:cs typeface="Arial" pitchFamily="34" charset="0"/>
                </a:rPr>
                <a:t>Localised</a:t>
              </a:r>
            </a:p>
          </p:txBody>
        </p:sp>
      </p:grpSp>
      <p:pic>
        <p:nvPicPr>
          <p:cNvPr id="40" name="Audio 39">
            <a:hlinkClick r:id="" action="ppaction://media"/>
            <a:extLst>
              <a:ext uri="{FF2B5EF4-FFF2-40B4-BE49-F238E27FC236}">
                <a16:creationId xmlns:a16="http://schemas.microsoft.com/office/drawing/2014/main" id="{100E7C0D-0118-51F7-50C4-423524917A8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665886729"/>
      </p:ext>
    </p:extLst>
  </p:cSld>
  <p:clrMapOvr>
    <a:masterClrMapping/>
  </p:clrMapOvr>
  <mc:AlternateContent xmlns:mc="http://schemas.openxmlformats.org/markup-compatibility/2006" xmlns:p14="http://schemas.microsoft.com/office/powerpoint/2010/main">
    <mc:Choice Requires="p14">
      <p:transition spd="slow" p14:dur="2000" advTm="18024"/>
    </mc:Choice>
    <mc:Fallback xmlns="">
      <p:transition spd="slow" advTm="180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TNM Staging 101: In-situ vs Invasive</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838200" y="1435510"/>
            <a:ext cx="10515600" cy="4741453"/>
          </a:xfrm>
        </p:spPr>
        <p:txBody>
          <a:bodyPr>
            <a:normAutofit/>
          </a:bodyPr>
          <a:lstStyle/>
          <a:p>
            <a:r>
              <a:rPr lang="en-GB" sz="2300" dirty="0"/>
              <a:t>For solid epithelial tumours, the difference between a D coded in-situ tumour and a C coded invasive cancer is the basement layer </a:t>
            </a:r>
          </a:p>
          <a:p>
            <a:endParaRPr lang="en-GB" sz="2300" dirty="0"/>
          </a:p>
          <a:p>
            <a:r>
              <a:rPr lang="en-GB" sz="2300" dirty="0"/>
              <a:t>Composed mostly of basal cells, this forms the boundary between the epithelial (surface) cells on one side and the layers of muscle tissue (with blood and lymph vessels) on the other</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7</a:t>
            </a:fld>
            <a:endParaRPr lang="en-GB"/>
          </a:p>
        </p:txBody>
      </p:sp>
      <p:grpSp>
        <p:nvGrpSpPr>
          <p:cNvPr id="7" name="Group 6">
            <a:extLst>
              <a:ext uri="{FF2B5EF4-FFF2-40B4-BE49-F238E27FC236}">
                <a16:creationId xmlns:a16="http://schemas.microsoft.com/office/drawing/2014/main" id="{46F63BB3-D6E1-49CA-B046-0B101EFB387E}"/>
              </a:ext>
            </a:extLst>
          </p:cNvPr>
          <p:cNvGrpSpPr/>
          <p:nvPr/>
        </p:nvGrpSpPr>
        <p:grpSpPr>
          <a:xfrm>
            <a:off x="2103748" y="4722090"/>
            <a:ext cx="7984503" cy="1454875"/>
            <a:chOff x="2103748" y="4722090"/>
            <a:chExt cx="7984503" cy="1454875"/>
          </a:xfrm>
        </p:grpSpPr>
        <p:grpSp>
          <p:nvGrpSpPr>
            <p:cNvPr id="56" name="Group 55">
              <a:extLst>
                <a:ext uri="{FF2B5EF4-FFF2-40B4-BE49-F238E27FC236}">
                  <a16:creationId xmlns:a16="http://schemas.microsoft.com/office/drawing/2014/main" id="{15E397A3-1499-498C-99A3-5F98609E9779}"/>
                </a:ext>
              </a:extLst>
            </p:cNvPr>
            <p:cNvGrpSpPr/>
            <p:nvPr/>
          </p:nvGrpSpPr>
          <p:grpSpPr>
            <a:xfrm>
              <a:off x="2103748" y="4722090"/>
              <a:ext cx="6234362" cy="1381143"/>
              <a:chOff x="2153193" y="3204606"/>
              <a:chExt cx="7885613" cy="2707968"/>
            </a:xfrm>
          </p:grpSpPr>
          <p:sp>
            <p:nvSpPr>
              <p:cNvPr id="72" name="Rectangle: Rounded Corners 71">
                <a:extLst>
                  <a:ext uri="{FF2B5EF4-FFF2-40B4-BE49-F238E27FC236}">
                    <a16:creationId xmlns:a16="http://schemas.microsoft.com/office/drawing/2014/main" id="{D2C3F26B-5AB2-4A72-9A92-31D8C4E63F3F}"/>
                  </a:ext>
                </a:extLst>
              </p:cNvPr>
              <p:cNvSpPr/>
              <p:nvPr/>
            </p:nvSpPr>
            <p:spPr>
              <a:xfrm>
                <a:off x="2153194" y="4165722"/>
                <a:ext cx="7885612" cy="1746852"/>
              </a:xfrm>
              <a:prstGeom prst="roundRect">
                <a:avLst/>
              </a:prstGeom>
              <a:solidFill>
                <a:srgbClr val="FF6699"/>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Rounded Corners 72">
                <a:extLst>
                  <a:ext uri="{FF2B5EF4-FFF2-40B4-BE49-F238E27FC236}">
                    <a16:creationId xmlns:a16="http://schemas.microsoft.com/office/drawing/2014/main" id="{DD88527A-F530-4A6E-B034-083695A19647}"/>
                  </a:ext>
                </a:extLst>
              </p:cNvPr>
              <p:cNvSpPr/>
              <p:nvPr/>
            </p:nvSpPr>
            <p:spPr>
              <a:xfrm>
                <a:off x="2153194" y="3204606"/>
                <a:ext cx="7885612" cy="1190895"/>
              </a:xfrm>
              <a:prstGeom prst="roundRect">
                <a:avLst/>
              </a:prstGeom>
              <a:solidFill>
                <a:srgbClr val="FFEBEB"/>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ectangle: Rounded Corners 73">
                <a:extLst>
                  <a:ext uri="{FF2B5EF4-FFF2-40B4-BE49-F238E27FC236}">
                    <a16:creationId xmlns:a16="http://schemas.microsoft.com/office/drawing/2014/main" id="{1414ADB5-47A8-4DD0-8FFB-96F5035E9932}"/>
                  </a:ext>
                </a:extLst>
              </p:cNvPr>
              <p:cNvSpPr/>
              <p:nvPr/>
            </p:nvSpPr>
            <p:spPr>
              <a:xfrm>
                <a:off x="2153194" y="4233475"/>
                <a:ext cx="7885612" cy="168801"/>
              </a:xfrm>
              <a:prstGeom prst="roundRect">
                <a:avLst/>
              </a:prstGeom>
              <a:solidFill>
                <a:srgbClr val="002060"/>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Rectangle: Rounded Corners 74">
                <a:extLst>
                  <a:ext uri="{FF2B5EF4-FFF2-40B4-BE49-F238E27FC236}">
                    <a16:creationId xmlns:a16="http://schemas.microsoft.com/office/drawing/2014/main" id="{7F918594-49DC-4784-BE86-A6636222A35B}"/>
                  </a:ext>
                </a:extLst>
              </p:cNvPr>
              <p:cNvSpPr/>
              <p:nvPr/>
            </p:nvSpPr>
            <p:spPr>
              <a:xfrm>
                <a:off x="2153193" y="5743773"/>
                <a:ext cx="7885612" cy="168801"/>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Freeform: Shape 79">
                <a:extLst>
                  <a:ext uri="{FF2B5EF4-FFF2-40B4-BE49-F238E27FC236}">
                    <a16:creationId xmlns:a16="http://schemas.microsoft.com/office/drawing/2014/main" id="{8F93768D-63D1-4AA1-B4C7-2E0F884993E5}"/>
                  </a:ext>
                </a:extLst>
              </p:cNvPr>
              <p:cNvSpPr/>
              <p:nvPr/>
            </p:nvSpPr>
            <p:spPr>
              <a:xfrm>
                <a:off x="5899037" y="5366119"/>
                <a:ext cx="4139768" cy="14557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9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9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9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9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9"/>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9"/>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9"/>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9"/>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FF99"/>
              </a:solidFill>
              <a:ln w="9525" cap="flat">
                <a:solidFill>
                  <a:srgbClr val="FFFF99"/>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GB"/>
              </a:p>
            </p:txBody>
          </p:sp>
          <p:sp>
            <p:nvSpPr>
              <p:cNvPr id="81" name="Freeform: Shape 80">
                <a:extLst>
                  <a:ext uri="{FF2B5EF4-FFF2-40B4-BE49-F238E27FC236}">
                    <a16:creationId xmlns:a16="http://schemas.microsoft.com/office/drawing/2014/main" id="{EBC67F66-C642-4FCA-A810-CE7DD2B39679}"/>
                  </a:ext>
                </a:extLst>
              </p:cNvPr>
              <p:cNvSpPr/>
              <p:nvPr/>
            </p:nvSpPr>
            <p:spPr>
              <a:xfrm flipV="1">
                <a:off x="5980506" y="4996254"/>
                <a:ext cx="4058299" cy="162251"/>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8"/>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8"/>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8"/>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8"/>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0000"/>
              </a:solidFill>
              <a:ln w="9525" cap="flat">
                <a:noFill/>
                <a:prstDash val="solid"/>
                <a:miter/>
              </a:ln>
            </p:spPr>
            <p:txBody>
              <a:bodyPr rtlCol="0" anchor="ctr"/>
              <a:lstStyle/>
              <a:p>
                <a:endParaRPr lang="en-GB"/>
              </a:p>
            </p:txBody>
          </p:sp>
          <p:sp>
            <p:nvSpPr>
              <p:cNvPr id="82" name="Freeform: Shape 81">
                <a:extLst>
                  <a:ext uri="{FF2B5EF4-FFF2-40B4-BE49-F238E27FC236}">
                    <a16:creationId xmlns:a16="http://schemas.microsoft.com/office/drawing/2014/main" id="{189E4DF7-8268-491F-B1C9-DE48B1A18B35}"/>
                  </a:ext>
                </a:extLst>
              </p:cNvPr>
              <p:cNvSpPr/>
              <p:nvPr/>
            </p:nvSpPr>
            <p:spPr>
              <a:xfrm flipV="1">
                <a:off x="2153193" y="4995552"/>
                <a:ext cx="3827312" cy="13848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57229 w 762000"/>
                  <a:gd name="connsiteY33" fmla="*/ 76064 h 78200"/>
                  <a:gd name="connsiteX34" fmla="*/ 762000 w 762000"/>
                  <a:gd name="connsiteY34" fmla="*/ 21050 h 78200"/>
                  <a:gd name="connsiteX35" fmla="*/ 723900 w 762000"/>
                  <a:gd name="connsiteY35" fmla="*/ 12097 h 78200"/>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58924 w 762000"/>
                  <a:gd name="connsiteY33" fmla="*/ 74423 h 78200"/>
                  <a:gd name="connsiteX34" fmla="*/ 762000 w 762000"/>
                  <a:gd name="connsiteY34" fmla="*/ 21050 h 78200"/>
                  <a:gd name="connsiteX35" fmla="*/ 723900 w 762000"/>
                  <a:gd name="connsiteY35" fmla="*/ 12097 h 78200"/>
                  <a:gd name="connsiteX0" fmla="*/ 723900 w 760305"/>
                  <a:gd name="connsiteY0" fmla="*/ 12097 h 78200"/>
                  <a:gd name="connsiteX1" fmla="*/ 666750 w 760305"/>
                  <a:gd name="connsiteY1" fmla="*/ 0 h 78200"/>
                  <a:gd name="connsiteX2" fmla="*/ 609600 w 760305"/>
                  <a:gd name="connsiteY2" fmla="*/ 12097 h 78200"/>
                  <a:gd name="connsiteX3" fmla="*/ 571500 w 760305"/>
                  <a:gd name="connsiteY3" fmla="*/ 21050 h 78200"/>
                  <a:gd name="connsiteX4" fmla="*/ 571500 w 760305"/>
                  <a:gd name="connsiteY4" fmla="*/ 21050 h 78200"/>
                  <a:gd name="connsiteX5" fmla="*/ 533400 w 760305"/>
                  <a:gd name="connsiteY5" fmla="*/ 12097 h 78200"/>
                  <a:gd name="connsiteX6" fmla="*/ 476250 w 760305"/>
                  <a:gd name="connsiteY6" fmla="*/ 0 h 78200"/>
                  <a:gd name="connsiteX7" fmla="*/ 419100 w 760305"/>
                  <a:gd name="connsiteY7" fmla="*/ 12097 h 78200"/>
                  <a:gd name="connsiteX8" fmla="*/ 381000 w 760305"/>
                  <a:gd name="connsiteY8" fmla="*/ 21050 h 78200"/>
                  <a:gd name="connsiteX9" fmla="*/ 342900 w 760305"/>
                  <a:gd name="connsiteY9" fmla="*/ 12097 h 78200"/>
                  <a:gd name="connsiteX10" fmla="*/ 285750 w 760305"/>
                  <a:gd name="connsiteY10" fmla="*/ 0 h 78200"/>
                  <a:gd name="connsiteX11" fmla="*/ 228600 w 760305"/>
                  <a:gd name="connsiteY11" fmla="*/ 12097 h 78200"/>
                  <a:gd name="connsiteX12" fmla="*/ 190500 w 760305"/>
                  <a:gd name="connsiteY12" fmla="*/ 21050 h 78200"/>
                  <a:gd name="connsiteX13" fmla="*/ 152400 w 760305"/>
                  <a:gd name="connsiteY13" fmla="*/ 12097 h 78200"/>
                  <a:gd name="connsiteX14" fmla="*/ 95250 w 760305"/>
                  <a:gd name="connsiteY14" fmla="*/ 0 h 78200"/>
                  <a:gd name="connsiteX15" fmla="*/ 38100 w 760305"/>
                  <a:gd name="connsiteY15" fmla="*/ 12097 h 78200"/>
                  <a:gd name="connsiteX16" fmla="*/ 0 w 760305"/>
                  <a:gd name="connsiteY16" fmla="*/ 21050 h 78200"/>
                  <a:gd name="connsiteX17" fmla="*/ 0 w 760305"/>
                  <a:gd name="connsiteY17" fmla="*/ 78200 h 78200"/>
                  <a:gd name="connsiteX18" fmla="*/ 57150 w 760305"/>
                  <a:gd name="connsiteY18" fmla="*/ 66104 h 78200"/>
                  <a:gd name="connsiteX19" fmla="*/ 95250 w 760305"/>
                  <a:gd name="connsiteY19" fmla="*/ 56578 h 78200"/>
                  <a:gd name="connsiteX20" fmla="*/ 133350 w 760305"/>
                  <a:gd name="connsiteY20" fmla="*/ 66104 h 78200"/>
                  <a:gd name="connsiteX21" fmla="*/ 190500 w 760305"/>
                  <a:gd name="connsiteY21" fmla="*/ 78200 h 78200"/>
                  <a:gd name="connsiteX22" fmla="*/ 247650 w 760305"/>
                  <a:gd name="connsiteY22" fmla="*/ 66104 h 78200"/>
                  <a:gd name="connsiteX23" fmla="*/ 285750 w 760305"/>
                  <a:gd name="connsiteY23" fmla="*/ 56578 h 78200"/>
                  <a:gd name="connsiteX24" fmla="*/ 323850 w 760305"/>
                  <a:gd name="connsiteY24" fmla="*/ 65532 h 78200"/>
                  <a:gd name="connsiteX25" fmla="*/ 381000 w 760305"/>
                  <a:gd name="connsiteY25" fmla="*/ 78200 h 78200"/>
                  <a:gd name="connsiteX26" fmla="*/ 438150 w 760305"/>
                  <a:gd name="connsiteY26" fmla="*/ 66104 h 78200"/>
                  <a:gd name="connsiteX27" fmla="*/ 476250 w 760305"/>
                  <a:gd name="connsiteY27" fmla="*/ 56578 h 78200"/>
                  <a:gd name="connsiteX28" fmla="*/ 514350 w 760305"/>
                  <a:gd name="connsiteY28" fmla="*/ 66104 h 78200"/>
                  <a:gd name="connsiteX29" fmla="*/ 571500 w 760305"/>
                  <a:gd name="connsiteY29" fmla="*/ 78200 h 78200"/>
                  <a:gd name="connsiteX30" fmla="*/ 628650 w 760305"/>
                  <a:gd name="connsiteY30" fmla="*/ 66104 h 78200"/>
                  <a:gd name="connsiteX31" fmla="*/ 666750 w 760305"/>
                  <a:gd name="connsiteY31" fmla="*/ 56578 h 78200"/>
                  <a:gd name="connsiteX32" fmla="*/ 704850 w 760305"/>
                  <a:gd name="connsiteY32" fmla="*/ 65532 h 78200"/>
                  <a:gd name="connsiteX33" fmla="*/ 758924 w 760305"/>
                  <a:gd name="connsiteY33" fmla="*/ 74423 h 78200"/>
                  <a:gd name="connsiteX34" fmla="*/ 760305 w 760305"/>
                  <a:gd name="connsiteY34" fmla="*/ 22691 h 78200"/>
                  <a:gd name="connsiteX35" fmla="*/ 723900 w 760305"/>
                  <a:gd name="connsiteY35" fmla="*/ 12097 h 78200"/>
                  <a:gd name="connsiteX0" fmla="*/ 723900 w 761265"/>
                  <a:gd name="connsiteY0" fmla="*/ 12097 h 78200"/>
                  <a:gd name="connsiteX1" fmla="*/ 666750 w 761265"/>
                  <a:gd name="connsiteY1" fmla="*/ 0 h 78200"/>
                  <a:gd name="connsiteX2" fmla="*/ 609600 w 761265"/>
                  <a:gd name="connsiteY2" fmla="*/ 12097 h 78200"/>
                  <a:gd name="connsiteX3" fmla="*/ 571500 w 761265"/>
                  <a:gd name="connsiteY3" fmla="*/ 21050 h 78200"/>
                  <a:gd name="connsiteX4" fmla="*/ 571500 w 761265"/>
                  <a:gd name="connsiteY4" fmla="*/ 21050 h 78200"/>
                  <a:gd name="connsiteX5" fmla="*/ 533400 w 761265"/>
                  <a:gd name="connsiteY5" fmla="*/ 12097 h 78200"/>
                  <a:gd name="connsiteX6" fmla="*/ 476250 w 761265"/>
                  <a:gd name="connsiteY6" fmla="*/ 0 h 78200"/>
                  <a:gd name="connsiteX7" fmla="*/ 419100 w 761265"/>
                  <a:gd name="connsiteY7" fmla="*/ 12097 h 78200"/>
                  <a:gd name="connsiteX8" fmla="*/ 381000 w 761265"/>
                  <a:gd name="connsiteY8" fmla="*/ 21050 h 78200"/>
                  <a:gd name="connsiteX9" fmla="*/ 342900 w 761265"/>
                  <a:gd name="connsiteY9" fmla="*/ 12097 h 78200"/>
                  <a:gd name="connsiteX10" fmla="*/ 285750 w 761265"/>
                  <a:gd name="connsiteY10" fmla="*/ 0 h 78200"/>
                  <a:gd name="connsiteX11" fmla="*/ 228600 w 761265"/>
                  <a:gd name="connsiteY11" fmla="*/ 12097 h 78200"/>
                  <a:gd name="connsiteX12" fmla="*/ 190500 w 761265"/>
                  <a:gd name="connsiteY12" fmla="*/ 21050 h 78200"/>
                  <a:gd name="connsiteX13" fmla="*/ 152400 w 761265"/>
                  <a:gd name="connsiteY13" fmla="*/ 12097 h 78200"/>
                  <a:gd name="connsiteX14" fmla="*/ 95250 w 761265"/>
                  <a:gd name="connsiteY14" fmla="*/ 0 h 78200"/>
                  <a:gd name="connsiteX15" fmla="*/ 38100 w 761265"/>
                  <a:gd name="connsiteY15" fmla="*/ 12097 h 78200"/>
                  <a:gd name="connsiteX16" fmla="*/ 0 w 761265"/>
                  <a:gd name="connsiteY16" fmla="*/ 21050 h 78200"/>
                  <a:gd name="connsiteX17" fmla="*/ 0 w 761265"/>
                  <a:gd name="connsiteY17" fmla="*/ 78200 h 78200"/>
                  <a:gd name="connsiteX18" fmla="*/ 57150 w 761265"/>
                  <a:gd name="connsiteY18" fmla="*/ 66104 h 78200"/>
                  <a:gd name="connsiteX19" fmla="*/ 95250 w 761265"/>
                  <a:gd name="connsiteY19" fmla="*/ 56578 h 78200"/>
                  <a:gd name="connsiteX20" fmla="*/ 133350 w 761265"/>
                  <a:gd name="connsiteY20" fmla="*/ 66104 h 78200"/>
                  <a:gd name="connsiteX21" fmla="*/ 190500 w 761265"/>
                  <a:gd name="connsiteY21" fmla="*/ 78200 h 78200"/>
                  <a:gd name="connsiteX22" fmla="*/ 247650 w 761265"/>
                  <a:gd name="connsiteY22" fmla="*/ 66104 h 78200"/>
                  <a:gd name="connsiteX23" fmla="*/ 285750 w 761265"/>
                  <a:gd name="connsiteY23" fmla="*/ 56578 h 78200"/>
                  <a:gd name="connsiteX24" fmla="*/ 323850 w 761265"/>
                  <a:gd name="connsiteY24" fmla="*/ 65532 h 78200"/>
                  <a:gd name="connsiteX25" fmla="*/ 381000 w 761265"/>
                  <a:gd name="connsiteY25" fmla="*/ 78200 h 78200"/>
                  <a:gd name="connsiteX26" fmla="*/ 438150 w 761265"/>
                  <a:gd name="connsiteY26" fmla="*/ 66104 h 78200"/>
                  <a:gd name="connsiteX27" fmla="*/ 476250 w 761265"/>
                  <a:gd name="connsiteY27" fmla="*/ 56578 h 78200"/>
                  <a:gd name="connsiteX28" fmla="*/ 514350 w 761265"/>
                  <a:gd name="connsiteY28" fmla="*/ 66104 h 78200"/>
                  <a:gd name="connsiteX29" fmla="*/ 571500 w 761265"/>
                  <a:gd name="connsiteY29" fmla="*/ 78200 h 78200"/>
                  <a:gd name="connsiteX30" fmla="*/ 628650 w 761265"/>
                  <a:gd name="connsiteY30" fmla="*/ 66104 h 78200"/>
                  <a:gd name="connsiteX31" fmla="*/ 666750 w 761265"/>
                  <a:gd name="connsiteY31" fmla="*/ 56578 h 78200"/>
                  <a:gd name="connsiteX32" fmla="*/ 704850 w 761265"/>
                  <a:gd name="connsiteY32" fmla="*/ 65532 h 78200"/>
                  <a:gd name="connsiteX33" fmla="*/ 758924 w 761265"/>
                  <a:gd name="connsiteY33" fmla="*/ 74423 h 78200"/>
                  <a:gd name="connsiteX34" fmla="*/ 761265 w 761265"/>
                  <a:gd name="connsiteY34" fmla="*/ 19904 h 78200"/>
                  <a:gd name="connsiteX35" fmla="*/ 723900 w 761265"/>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1265"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8"/>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8"/>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8"/>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8"/>
                    </a:cubicBezTo>
                    <a:cubicBezTo>
                      <a:pt x="679850" y="57487"/>
                      <a:pt x="689488" y="62558"/>
                      <a:pt x="704850" y="65532"/>
                    </a:cubicBezTo>
                    <a:cubicBezTo>
                      <a:pt x="720212" y="68506"/>
                      <a:pt x="739286" y="73527"/>
                      <a:pt x="758924" y="74423"/>
                    </a:cubicBezTo>
                    <a:cubicBezTo>
                      <a:pt x="758924" y="55373"/>
                      <a:pt x="761265" y="38954"/>
                      <a:pt x="761265" y="19904"/>
                    </a:cubicBezTo>
                    <a:cubicBezTo>
                      <a:pt x="748165" y="18996"/>
                      <a:pt x="736033" y="17118"/>
                      <a:pt x="723900" y="12097"/>
                    </a:cubicBezTo>
                    <a:close/>
                  </a:path>
                </a:pathLst>
              </a:custGeom>
              <a:solidFill>
                <a:srgbClr val="FF0000"/>
              </a:solidFill>
              <a:ln w="9525" cap="flat">
                <a:noFill/>
                <a:prstDash val="solid"/>
                <a:miter/>
              </a:ln>
            </p:spPr>
            <p:txBody>
              <a:bodyPr rtlCol="0" anchor="ctr"/>
              <a:lstStyle/>
              <a:p>
                <a:endParaRPr lang="en-GB"/>
              </a:p>
            </p:txBody>
          </p:sp>
          <p:sp>
            <p:nvSpPr>
              <p:cNvPr id="83" name="Freeform: Shape 82">
                <a:extLst>
                  <a:ext uri="{FF2B5EF4-FFF2-40B4-BE49-F238E27FC236}">
                    <a16:creationId xmlns:a16="http://schemas.microsoft.com/office/drawing/2014/main" id="{399D4EAB-21EA-4917-A464-5285AB9005E1}"/>
                  </a:ext>
                </a:extLst>
              </p:cNvPr>
              <p:cNvSpPr/>
              <p:nvPr/>
            </p:nvSpPr>
            <p:spPr>
              <a:xfrm>
                <a:off x="2153193" y="5366119"/>
                <a:ext cx="3745844" cy="14557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9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9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9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9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9"/>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9"/>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9"/>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9"/>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FF99"/>
              </a:solidFill>
              <a:ln w="9525" cap="flat">
                <a:solidFill>
                  <a:srgbClr val="FFFF99"/>
                </a:solidFill>
                <a:prstDash val="solid"/>
                <a:miter/>
              </a:ln>
            </p:spPr>
            <p:txBody>
              <a:bodyPr rtlCol="0" anchor="ctr"/>
              <a:lstStyle/>
              <a:p>
                <a:endParaRPr lang="en-GB"/>
              </a:p>
            </p:txBody>
          </p:sp>
        </p:grpSp>
        <p:sp>
          <p:nvSpPr>
            <p:cNvPr id="57" name="TextBox 56">
              <a:extLst>
                <a:ext uri="{FF2B5EF4-FFF2-40B4-BE49-F238E27FC236}">
                  <a16:creationId xmlns:a16="http://schemas.microsoft.com/office/drawing/2014/main" id="{4742CE90-42C3-43B0-AEEA-8F5704B0924A}"/>
                </a:ext>
              </a:extLst>
            </p:cNvPr>
            <p:cNvSpPr txBox="1"/>
            <p:nvPr/>
          </p:nvSpPr>
          <p:spPr>
            <a:xfrm>
              <a:off x="8632891" y="4824323"/>
              <a:ext cx="1266449" cy="195267"/>
            </a:xfrm>
            <a:prstGeom prst="rect">
              <a:avLst/>
            </a:prstGeom>
            <a:noFill/>
          </p:spPr>
          <p:txBody>
            <a:bodyPr wrap="none" rtlCol="0">
              <a:spAutoFit/>
            </a:bodyPr>
            <a:lstStyle/>
            <a:p>
              <a:r>
                <a:rPr lang="en-GB" sz="1000"/>
                <a:t>BLADDER LINING</a:t>
              </a:r>
            </a:p>
          </p:txBody>
        </p:sp>
        <p:sp>
          <p:nvSpPr>
            <p:cNvPr id="58" name="TextBox 57">
              <a:extLst>
                <a:ext uri="{FF2B5EF4-FFF2-40B4-BE49-F238E27FC236}">
                  <a16:creationId xmlns:a16="http://schemas.microsoft.com/office/drawing/2014/main" id="{FDAF9C3E-51CA-469F-9901-154637A76627}"/>
                </a:ext>
              </a:extLst>
            </p:cNvPr>
            <p:cNvSpPr txBox="1"/>
            <p:nvPr/>
          </p:nvSpPr>
          <p:spPr>
            <a:xfrm>
              <a:off x="8583820" y="5212640"/>
              <a:ext cx="1504431" cy="195267"/>
            </a:xfrm>
            <a:prstGeom prst="rect">
              <a:avLst/>
            </a:prstGeom>
            <a:noFill/>
          </p:spPr>
          <p:txBody>
            <a:bodyPr wrap="none" rtlCol="0">
              <a:spAutoFit/>
            </a:bodyPr>
            <a:lstStyle/>
            <a:p>
              <a:r>
                <a:rPr lang="en-GB" sz="1000" b="1">
                  <a:solidFill>
                    <a:schemeClr val="tx2"/>
                  </a:solidFill>
                </a:rPr>
                <a:t>BASEMENT LAYER</a:t>
              </a:r>
            </a:p>
          </p:txBody>
        </p:sp>
        <p:sp>
          <p:nvSpPr>
            <p:cNvPr id="59" name="TextBox 58">
              <a:extLst>
                <a:ext uri="{FF2B5EF4-FFF2-40B4-BE49-F238E27FC236}">
                  <a16:creationId xmlns:a16="http://schemas.microsoft.com/office/drawing/2014/main" id="{59F7426C-C87F-4D90-931A-4135A23F450B}"/>
                </a:ext>
              </a:extLst>
            </p:cNvPr>
            <p:cNvSpPr txBox="1"/>
            <p:nvPr/>
          </p:nvSpPr>
          <p:spPr>
            <a:xfrm>
              <a:off x="8760335" y="5585112"/>
              <a:ext cx="1136986" cy="195267"/>
            </a:xfrm>
            <a:prstGeom prst="rect">
              <a:avLst/>
            </a:prstGeom>
            <a:noFill/>
          </p:spPr>
          <p:txBody>
            <a:bodyPr wrap="none" rtlCol="0">
              <a:spAutoFit/>
            </a:bodyPr>
            <a:lstStyle/>
            <a:p>
              <a:r>
                <a:rPr lang="en-GB" sz="1000"/>
                <a:t>BLOOD VESSEL</a:t>
              </a:r>
            </a:p>
          </p:txBody>
        </p:sp>
        <p:sp>
          <p:nvSpPr>
            <p:cNvPr id="60" name="TextBox 59">
              <a:extLst>
                <a:ext uri="{FF2B5EF4-FFF2-40B4-BE49-F238E27FC236}">
                  <a16:creationId xmlns:a16="http://schemas.microsoft.com/office/drawing/2014/main" id="{A15A168D-5D3B-4511-932B-F1D267731B15}"/>
                </a:ext>
              </a:extLst>
            </p:cNvPr>
            <p:cNvSpPr txBox="1"/>
            <p:nvPr/>
          </p:nvSpPr>
          <p:spPr>
            <a:xfrm>
              <a:off x="8767482" y="5826433"/>
              <a:ext cx="1135083" cy="195267"/>
            </a:xfrm>
            <a:prstGeom prst="rect">
              <a:avLst/>
            </a:prstGeom>
            <a:noFill/>
          </p:spPr>
          <p:txBody>
            <a:bodyPr wrap="none" rtlCol="0">
              <a:spAutoFit/>
            </a:bodyPr>
            <a:lstStyle/>
            <a:p>
              <a:r>
                <a:rPr lang="en-GB" sz="1000"/>
                <a:t>LYMPH VESSEL</a:t>
              </a:r>
            </a:p>
          </p:txBody>
        </p:sp>
        <p:sp>
          <p:nvSpPr>
            <p:cNvPr id="61" name="TextBox 60">
              <a:extLst>
                <a:ext uri="{FF2B5EF4-FFF2-40B4-BE49-F238E27FC236}">
                  <a16:creationId xmlns:a16="http://schemas.microsoft.com/office/drawing/2014/main" id="{58BE3A81-DED9-4132-8514-621C20DC3702}"/>
                </a:ext>
              </a:extLst>
            </p:cNvPr>
            <p:cNvSpPr txBox="1"/>
            <p:nvPr/>
          </p:nvSpPr>
          <p:spPr>
            <a:xfrm>
              <a:off x="8844536" y="5428137"/>
              <a:ext cx="1196006" cy="195267"/>
            </a:xfrm>
            <a:prstGeom prst="rect">
              <a:avLst/>
            </a:prstGeom>
            <a:noFill/>
          </p:spPr>
          <p:txBody>
            <a:bodyPr wrap="none" rtlCol="0">
              <a:spAutoFit/>
            </a:bodyPr>
            <a:lstStyle/>
            <a:p>
              <a:r>
                <a:rPr lang="en-GB" sz="1000"/>
                <a:t>MUSCLE TISSUE</a:t>
              </a:r>
            </a:p>
          </p:txBody>
        </p:sp>
        <p:sp>
          <p:nvSpPr>
            <p:cNvPr id="65" name="TextBox 64">
              <a:extLst>
                <a:ext uri="{FF2B5EF4-FFF2-40B4-BE49-F238E27FC236}">
                  <a16:creationId xmlns:a16="http://schemas.microsoft.com/office/drawing/2014/main" id="{71E043A5-B6D4-4B20-9F8E-E71F95C7ECA4}"/>
                </a:ext>
              </a:extLst>
            </p:cNvPr>
            <p:cNvSpPr txBox="1"/>
            <p:nvPr/>
          </p:nvSpPr>
          <p:spPr>
            <a:xfrm>
              <a:off x="8661930" y="5981698"/>
              <a:ext cx="1058928" cy="195267"/>
            </a:xfrm>
            <a:prstGeom prst="rect">
              <a:avLst/>
            </a:prstGeom>
            <a:noFill/>
          </p:spPr>
          <p:txBody>
            <a:bodyPr wrap="none" rtlCol="0">
              <a:spAutoFit/>
            </a:bodyPr>
            <a:lstStyle/>
            <a:p>
              <a:r>
                <a:rPr lang="en-GB" sz="1000"/>
                <a:t>FATTY TISSUE</a:t>
              </a:r>
            </a:p>
          </p:txBody>
        </p:sp>
        <p:cxnSp>
          <p:nvCxnSpPr>
            <p:cNvPr id="66" name="Straight Arrow Connector 65">
              <a:extLst>
                <a:ext uri="{FF2B5EF4-FFF2-40B4-BE49-F238E27FC236}">
                  <a16:creationId xmlns:a16="http://schemas.microsoft.com/office/drawing/2014/main" id="{2ED8A1AF-9B00-4ADC-A701-7202F8768C95}"/>
                </a:ext>
              </a:extLst>
            </p:cNvPr>
            <p:cNvCxnSpPr>
              <a:cxnSpLocks/>
              <a:stCxn id="57" idx="1"/>
            </p:cNvCxnSpPr>
            <p:nvPr/>
          </p:nvCxnSpPr>
          <p:spPr>
            <a:xfrm flipH="1" flipV="1">
              <a:off x="8338110" y="4902811"/>
              <a:ext cx="294782" cy="19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5855FB33-A158-497C-8D41-DDC24F68687E}"/>
                </a:ext>
              </a:extLst>
            </p:cNvPr>
            <p:cNvCxnSpPr>
              <a:stCxn id="58" idx="1"/>
              <a:endCxn id="74" idx="3"/>
            </p:cNvCxnSpPr>
            <p:nvPr/>
          </p:nvCxnSpPr>
          <p:spPr>
            <a:xfrm flipH="1" flipV="1">
              <a:off x="8338110" y="5289890"/>
              <a:ext cx="245710" cy="203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AD322FD5-54F4-4EE1-A2DD-0164E3871E10}"/>
                </a:ext>
              </a:extLst>
            </p:cNvPr>
            <p:cNvCxnSpPr>
              <a:cxnSpLocks/>
              <a:stCxn id="61" idx="1"/>
            </p:cNvCxnSpPr>
            <p:nvPr/>
          </p:nvCxnSpPr>
          <p:spPr>
            <a:xfrm flipH="1" flipV="1">
              <a:off x="8338109" y="5492387"/>
              <a:ext cx="506427" cy="33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657E5976-CC59-4EC3-9070-E4C5D01F8901}"/>
                </a:ext>
              </a:extLst>
            </p:cNvPr>
            <p:cNvCxnSpPr>
              <a:cxnSpLocks/>
              <a:stCxn id="59" idx="1"/>
            </p:cNvCxnSpPr>
            <p:nvPr/>
          </p:nvCxnSpPr>
          <p:spPr>
            <a:xfrm flipH="1" flipV="1">
              <a:off x="8376459" y="5663600"/>
              <a:ext cx="383876" cy="19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3FEFA500-1724-41FF-A500-178135B21915}"/>
                </a:ext>
              </a:extLst>
            </p:cNvPr>
            <p:cNvCxnSpPr>
              <a:cxnSpLocks/>
            </p:cNvCxnSpPr>
            <p:nvPr/>
          </p:nvCxnSpPr>
          <p:spPr>
            <a:xfrm flipH="1">
              <a:off x="8376459" y="5896362"/>
              <a:ext cx="3838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B0DB5745-AE7F-4726-873D-0AA2BA635E62}"/>
                </a:ext>
              </a:extLst>
            </p:cNvPr>
            <p:cNvCxnSpPr>
              <a:cxnSpLocks/>
              <a:stCxn id="65" idx="1"/>
            </p:cNvCxnSpPr>
            <p:nvPr/>
          </p:nvCxnSpPr>
          <p:spPr>
            <a:xfrm flipH="1" flipV="1">
              <a:off x="8399385" y="6062216"/>
              <a:ext cx="262545" cy="171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14" name="Audio 13">
            <a:hlinkClick r:id="" action="ppaction://media"/>
            <a:extLst>
              <a:ext uri="{FF2B5EF4-FFF2-40B4-BE49-F238E27FC236}">
                <a16:creationId xmlns:a16="http://schemas.microsoft.com/office/drawing/2014/main" id="{39812E07-0CBF-9D65-BCF1-F81D52265DC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85916254"/>
      </p:ext>
    </p:extLst>
  </p:cSld>
  <p:clrMapOvr>
    <a:masterClrMapping/>
  </p:clrMapOvr>
  <mc:AlternateContent xmlns:mc="http://schemas.openxmlformats.org/markup-compatibility/2006" xmlns:p14="http://schemas.microsoft.com/office/powerpoint/2010/main">
    <mc:Choice Requires="p14">
      <p:transition spd="slow" p14:dur="2000" advTm="40240"/>
    </mc:Choice>
    <mc:Fallback xmlns="">
      <p:transition spd="slow" advTm="402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TNM Staging 101: In-situ vs Invasive</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838200" y="1435510"/>
            <a:ext cx="10515600" cy="4741453"/>
          </a:xfrm>
        </p:spPr>
        <p:txBody>
          <a:bodyPr>
            <a:normAutofit/>
          </a:bodyPr>
          <a:lstStyle/>
          <a:p>
            <a:r>
              <a:rPr lang="en-GB" sz="2300" dirty="0"/>
              <a:t>Tumours that have not broken through the basement layer are usually deemed to be in-situ and would be coded with a D prefix in ICD10</a:t>
            </a:r>
          </a:p>
          <a:p>
            <a:endParaRPr lang="en-GB" sz="2300" dirty="0"/>
          </a:p>
          <a:p>
            <a:r>
              <a:rPr lang="en-GB" sz="2300" dirty="0"/>
              <a:t>Once a tumour has broken through the basement membrane and has access to the vascular and lymph vessels, it can travel to other parts of the body and is classified as an invasive cancer.  Invasive cancers are coded with a C prefix in ICD10</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8</a:t>
            </a:fld>
            <a:endParaRPr lang="en-GB"/>
          </a:p>
        </p:txBody>
      </p:sp>
      <p:grpSp>
        <p:nvGrpSpPr>
          <p:cNvPr id="62" name="Group 61">
            <a:extLst>
              <a:ext uri="{FF2B5EF4-FFF2-40B4-BE49-F238E27FC236}">
                <a16:creationId xmlns:a16="http://schemas.microsoft.com/office/drawing/2014/main" id="{25355432-2BFF-4CA2-84EC-CB36A43BDCB1}"/>
              </a:ext>
            </a:extLst>
          </p:cNvPr>
          <p:cNvGrpSpPr/>
          <p:nvPr/>
        </p:nvGrpSpPr>
        <p:grpSpPr>
          <a:xfrm>
            <a:off x="2103748" y="4232928"/>
            <a:ext cx="7984503" cy="1944035"/>
            <a:chOff x="2370908" y="2541613"/>
            <a:chExt cx="10099302" cy="3811618"/>
          </a:xfrm>
        </p:grpSpPr>
        <p:grpSp>
          <p:nvGrpSpPr>
            <p:cNvPr id="63" name="Group 62">
              <a:extLst>
                <a:ext uri="{FF2B5EF4-FFF2-40B4-BE49-F238E27FC236}">
                  <a16:creationId xmlns:a16="http://schemas.microsoft.com/office/drawing/2014/main" id="{811178E8-7FA5-4E7B-8FE7-256CA1B6C3CB}"/>
                </a:ext>
              </a:extLst>
            </p:cNvPr>
            <p:cNvGrpSpPr/>
            <p:nvPr/>
          </p:nvGrpSpPr>
          <p:grpSpPr>
            <a:xfrm>
              <a:off x="2370908" y="2550730"/>
              <a:ext cx="7885613" cy="3657936"/>
              <a:chOff x="2153193" y="2254638"/>
              <a:chExt cx="7885613" cy="3657936"/>
            </a:xfrm>
          </p:grpSpPr>
          <p:sp>
            <p:nvSpPr>
              <p:cNvPr id="79" name="Rectangle: Rounded Corners 78">
                <a:extLst>
                  <a:ext uri="{FF2B5EF4-FFF2-40B4-BE49-F238E27FC236}">
                    <a16:creationId xmlns:a16="http://schemas.microsoft.com/office/drawing/2014/main" id="{759296B7-E53A-416E-9F5A-B13E5A10A8C1}"/>
                  </a:ext>
                </a:extLst>
              </p:cNvPr>
              <p:cNvSpPr/>
              <p:nvPr/>
            </p:nvSpPr>
            <p:spPr>
              <a:xfrm>
                <a:off x="2153194" y="4165722"/>
                <a:ext cx="7885612" cy="1746852"/>
              </a:xfrm>
              <a:prstGeom prst="roundRect">
                <a:avLst/>
              </a:prstGeom>
              <a:solidFill>
                <a:srgbClr val="FF6699"/>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Rounded Corners 79">
                <a:extLst>
                  <a:ext uri="{FF2B5EF4-FFF2-40B4-BE49-F238E27FC236}">
                    <a16:creationId xmlns:a16="http://schemas.microsoft.com/office/drawing/2014/main" id="{072B0823-6802-4622-AF4E-694FC2927A80}"/>
                  </a:ext>
                </a:extLst>
              </p:cNvPr>
              <p:cNvSpPr/>
              <p:nvPr/>
            </p:nvSpPr>
            <p:spPr>
              <a:xfrm>
                <a:off x="2153194" y="3204606"/>
                <a:ext cx="7885612" cy="1190895"/>
              </a:xfrm>
              <a:prstGeom prst="roundRect">
                <a:avLst/>
              </a:prstGeom>
              <a:solidFill>
                <a:srgbClr val="FFEBEB"/>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Rounded Corners 80">
                <a:extLst>
                  <a:ext uri="{FF2B5EF4-FFF2-40B4-BE49-F238E27FC236}">
                    <a16:creationId xmlns:a16="http://schemas.microsoft.com/office/drawing/2014/main" id="{81A20350-8457-47A6-A5E5-B246A3C5B6D5}"/>
                  </a:ext>
                </a:extLst>
              </p:cNvPr>
              <p:cNvSpPr/>
              <p:nvPr/>
            </p:nvSpPr>
            <p:spPr>
              <a:xfrm>
                <a:off x="2153194" y="4233475"/>
                <a:ext cx="7885612" cy="168801"/>
              </a:xfrm>
              <a:prstGeom prst="roundRect">
                <a:avLst/>
              </a:prstGeom>
              <a:solidFill>
                <a:srgbClr val="002060"/>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Rounded Corners 81">
                <a:extLst>
                  <a:ext uri="{FF2B5EF4-FFF2-40B4-BE49-F238E27FC236}">
                    <a16:creationId xmlns:a16="http://schemas.microsoft.com/office/drawing/2014/main" id="{6003F8B6-A540-4858-AC77-45FA90B8721C}"/>
                  </a:ext>
                </a:extLst>
              </p:cNvPr>
              <p:cNvSpPr/>
              <p:nvPr/>
            </p:nvSpPr>
            <p:spPr>
              <a:xfrm>
                <a:off x="2153193" y="5743773"/>
                <a:ext cx="7885612" cy="168801"/>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Cloud 7">
                <a:extLst>
                  <a:ext uri="{FF2B5EF4-FFF2-40B4-BE49-F238E27FC236}">
                    <a16:creationId xmlns:a16="http://schemas.microsoft.com/office/drawing/2014/main" id="{2D216B01-2824-4F23-A864-0E0B95654266}"/>
                  </a:ext>
                </a:extLst>
              </p:cNvPr>
              <p:cNvSpPr/>
              <p:nvPr/>
            </p:nvSpPr>
            <p:spPr>
              <a:xfrm rot="16705552">
                <a:off x="2926480" y="3062998"/>
                <a:ext cx="1058742" cy="1163104"/>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597"/>
                  <a:gd name="connsiteY0" fmla="*/ 14229 h 43219"/>
                  <a:gd name="connsiteX1" fmla="*/ 5659 w 43597"/>
                  <a:gd name="connsiteY1" fmla="*/ 6766 h 43219"/>
                  <a:gd name="connsiteX2" fmla="*/ 14041 w 43597"/>
                  <a:gd name="connsiteY2" fmla="*/ 5061 h 43219"/>
                  <a:gd name="connsiteX3" fmla="*/ 22492 w 43597"/>
                  <a:gd name="connsiteY3" fmla="*/ 3291 h 43219"/>
                  <a:gd name="connsiteX4" fmla="*/ 25785 w 43597"/>
                  <a:gd name="connsiteY4" fmla="*/ 59 h 43219"/>
                  <a:gd name="connsiteX5" fmla="*/ 29869 w 43597"/>
                  <a:gd name="connsiteY5" fmla="*/ 2340 h 43219"/>
                  <a:gd name="connsiteX6" fmla="*/ 35499 w 43597"/>
                  <a:gd name="connsiteY6" fmla="*/ 549 h 43219"/>
                  <a:gd name="connsiteX7" fmla="*/ 38354 w 43597"/>
                  <a:gd name="connsiteY7" fmla="*/ 5435 h 43219"/>
                  <a:gd name="connsiteX8" fmla="*/ 42018 w 43597"/>
                  <a:gd name="connsiteY8" fmla="*/ 10177 h 43219"/>
                  <a:gd name="connsiteX9" fmla="*/ 41854 w 43597"/>
                  <a:gd name="connsiteY9" fmla="*/ 15319 h 43219"/>
                  <a:gd name="connsiteX10" fmla="*/ 43052 w 43597"/>
                  <a:gd name="connsiteY10" fmla="*/ 23181 h 43219"/>
                  <a:gd name="connsiteX11" fmla="*/ 37440 w 43597"/>
                  <a:gd name="connsiteY11" fmla="*/ 30063 h 43219"/>
                  <a:gd name="connsiteX12" fmla="*/ 35431 w 43597"/>
                  <a:gd name="connsiteY12" fmla="*/ 35960 h 43219"/>
                  <a:gd name="connsiteX13" fmla="*/ 28591 w 43597"/>
                  <a:gd name="connsiteY13" fmla="*/ 36674 h 43219"/>
                  <a:gd name="connsiteX14" fmla="*/ 23703 w 43597"/>
                  <a:gd name="connsiteY14" fmla="*/ 42965 h 43219"/>
                  <a:gd name="connsiteX15" fmla="*/ 16516 w 43597"/>
                  <a:gd name="connsiteY15" fmla="*/ 39125 h 43219"/>
                  <a:gd name="connsiteX16" fmla="*/ 5840 w 43597"/>
                  <a:gd name="connsiteY16" fmla="*/ 35331 h 43219"/>
                  <a:gd name="connsiteX17" fmla="*/ 1146 w 43597"/>
                  <a:gd name="connsiteY17" fmla="*/ 31109 h 43219"/>
                  <a:gd name="connsiteX18" fmla="*/ 2149 w 43597"/>
                  <a:gd name="connsiteY18" fmla="*/ 25410 h 43219"/>
                  <a:gd name="connsiteX19" fmla="*/ 31 w 43597"/>
                  <a:gd name="connsiteY19" fmla="*/ 19563 h 43219"/>
                  <a:gd name="connsiteX20" fmla="*/ 3899 w 43597"/>
                  <a:gd name="connsiteY20" fmla="*/ 14366 h 43219"/>
                  <a:gd name="connsiteX21" fmla="*/ 3936 w 43597"/>
                  <a:gd name="connsiteY21" fmla="*/ 14229 h 43219"/>
                  <a:gd name="connsiteX0" fmla="*/ 4729 w 43597"/>
                  <a:gd name="connsiteY0" fmla="*/ 26036 h 43219"/>
                  <a:gd name="connsiteX1" fmla="*/ 2196 w 43597"/>
                  <a:gd name="connsiteY1" fmla="*/ 25239 h 43219"/>
                  <a:gd name="connsiteX2" fmla="*/ 6964 w 43597"/>
                  <a:gd name="connsiteY2" fmla="*/ 34758 h 43219"/>
                  <a:gd name="connsiteX3" fmla="*/ 5856 w 43597"/>
                  <a:gd name="connsiteY3" fmla="*/ 35139 h 43219"/>
                  <a:gd name="connsiteX4" fmla="*/ 16514 w 43597"/>
                  <a:gd name="connsiteY4" fmla="*/ 38949 h 43219"/>
                  <a:gd name="connsiteX5" fmla="*/ 15846 w 43597"/>
                  <a:gd name="connsiteY5" fmla="*/ 37209 h 43219"/>
                  <a:gd name="connsiteX6" fmla="*/ 28863 w 43597"/>
                  <a:gd name="connsiteY6" fmla="*/ 34610 h 43219"/>
                  <a:gd name="connsiteX7" fmla="*/ 28596 w 43597"/>
                  <a:gd name="connsiteY7" fmla="*/ 36519 h 43219"/>
                  <a:gd name="connsiteX8" fmla="*/ 34165 w 43597"/>
                  <a:gd name="connsiteY8" fmla="*/ 22813 h 43219"/>
                  <a:gd name="connsiteX9" fmla="*/ 43597 w 43597"/>
                  <a:gd name="connsiteY9" fmla="*/ 35840 h 43219"/>
                  <a:gd name="connsiteX10" fmla="*/ 41834 w 43597"/>
                  <a:gd name="connsiteY10" fmla="*/ 15213 h 43219"/>
                  <a:gd name="connsiteX11" fmla="*/ 40386 w 43597"/>
                  <a:gd name="connsiteY11" fmla="*/ 17889 h 43219"/>
                  <a:gd name="connsiteX12" fmla="*/ 38360 w 43597"/>
                  <a:gd name="connsiteY12" fmla="*/ 5285 h 43219"/>
                  <a:gd name="connsiteX13" fmla="*/ 38436 w 43597"/>
                  <a:gd name="connsiteY13" fmla="*/ 6549 h 43219"/>
                  <a:gd name="connsiteX14" fmla="*/ 29114 w 43597"/>
                  <a:gd name="connsiteY14" fmla="*/ 3811 h 43219"/>
                  <a:gd name="connsiteX15" fmla="*/ 29856 w 43597"/>
                  <a:gd name="connsiteY15" fmla="*/ 2199 h 43219"/>
                  <a:gd name="connsiteX16" fmla="*/ 22177 w 43597"/>
                  <a:gd name="connsiteY16" fmla="*/ 4579 h 43219"/>
                  <a:gd name="connsiteX17" fmla="*/ 22536 w 43597"/>
                  <a:gd name="connsiteY17" fmla="*/ 3189 h 43219"/>
                  <a:gd name="connsiteX18" fmla="*/ 14036 w 43597"/>
                  <a:gd name="connsiteY18" fmla="*/ 5051 h 43219"/>
                  <a:gd name="connsiteX19" fmla="*/ 15336 w 43597"/>
                  <a:gd name="connsiteY19" fmla="*/ 6399 h 43219"/>
                  <a:gd name="connsiteX20" fmla="*/ 4163 w 43597"/>
                  <a:gd name="connsiteY20" fmla="*/ 15648 h 43219"/>
                  <a:gd name="connsiteX21" fmla="*/ 3936 w 43597"/>
                  <a:gd name="connsiteY21" fmla="*/ 14229 h 43219"/>
                  <a:gd name="connsiteX0" fmla="*/ 3936 w 44351"/>
                  <a:gd name="connsiteY0" fmla="*/ 14229 h 43219"/>
                  <a:gd name="connsiteX1" fmla="*/ 5659 w 44351"/>
                  <a:gd name="connsiteY1" fmla="*/ 6766 h 43219"/>
                  <a:gd name="connsiteX2" fmla="*/ 14041 w 44351"/>
                  <a:gd name="connsiteY2" fmla="*/ 5061 h 43219"/>
                  <a:gd name="connsiteX3" fmla="*/ 22492 w 44351"/>
                  <a:gd name="connsiteY3" fmla="*/ 3291 h 43219"/>
                  <a:gd name="connsiteX4" fmla="*/ 25785 w 44351"/>
                  <a:gd name="connsiteY4" fmla="*/ 59 h 43219"/>
                  <a:gd name="connsiteX5" fmla="*/ 29869 w 44351"/>
                  <a:gd name="connsiteY5" fmla="*/ 2340 h 43219"/>
                  <a:gd name="connsiteX6" fmla="*/ 35499 w 44351"/>
                  <a:gd name="connsiteY6" fmla="*/ 549 h 43219"/>
                  <a:gd name="connsiteX7" fmla="*/ 38354 w 44351"/>
                  <a:gd name="connsiteY7" fmla="*/ 5435 h 43219"/>
                  <a:gd name="connsiteX8" fmla="*/ 42018 w 44351"/>
                  <a:gd name="connsiteY8" fmla="*/ 10177 h 43219"/>
                  <a:gd name="connsiteX9" fmla="*/ 41854 w 44351"/>
                  <a:gd name="connsiteY9" fmla="*/ 15319 h 43219"/>
                  <a:gd name="connsiteX10" fmla="*/ 43052 w 44351"/>
                  <a:gd name="connsiteY10" fmla="*/ 23181 h 43219"/>
                  <a:gd name="connsiteX11" fmla="*/ 43109 w 44351"/>
                  <a:gd name="connsiteY11" fmla="*/ 35276 h 43219"/>
                  <a:gd name="connsiteX12" fmla="*/ 35431 w 44351"/>
                  <a:gd name="connsiteY12" fmla="*/ 35960 h 43219"/>
                  <a:gd name="connsiteX13" fmla="*/ 28591 w 44351"/>
                  <a:gd name="connsiteY13" fmla="*/ 36674 h 43219"/>
                  <a:gd name="connsiteX14" fmla="*/ 23703 w 44351"/>
                  <a:gd name="connsiteY14" fmla="*/ 42965 h 43219"/>
                  <a:gd name="connsiteX15" fmla="*/ 16516 w 44351"/>
                  <a:gd name="connsiteY15" fmla="*/ 39125 h 43219"/>
                  <a:gd name="connsiteX16" fmla="*/ 5840 w 44351"/>
                  <a:gd name="connsiteY16" fmla="*/ 35331 h 43219"/>
                  <a:gd name="connsiteX17" fmla="*/ 1146 w 44351"/>
                  <a:gd name="connsiteY17" fmla="*/ 31109 h 43219"/>
                  <a:gd name="connsiteX18" fmla="*/ 2149 w 44351"/>
                  <a:gd name="connsiteY18" fmla="*/ 25410 h 43219"/>
                  <a:gd name="connsiteX19" fmla="*/ 31 w 44351"/>
                  <a:gd name="connsiteY19" fmla="*/ 19563 h 43219"/>
                  <a:gd name="connsiteX20" fmla="*/ 3899 w 44351"/>
                  <a:gd name="connsiteY20" fmla="*/ 14366 h 43219"/>
                  <a:gd name="connsiteX21" fmla="*/ 3936 w 44351"/>
                  <a:gd name="connsiteY21" fmla="*/ 14229 h 43219"/>
                  <a:gd name="connsiteX0" fmla="*/ 4729 w 44351"/>
                  <a:gd name="connsiteY0" fmla="*/ 26036 h 43219"/>
                  <a:gd name="connsiteX1" fmla="*/ 2196 w 44351"/>
                  <a:gd name="connsiteY1" fmla="*/ 25239 h 43219"/>
                  <a:gd name="connsiteX2" fmla="*/ 6964 w 44351"/>
                  <a:gd name="connsiteY2" fmla="*/ 34758 h 43219"/>
                  <a:gd name="connsiteX3" fmla="*/ 5856 w 44351"/>
                  <a:gd name="connsiteY3" fmla="*/ 35139 h 43219"/>
                  <a:gd name="connsiteX4" fmla="*/ 16514 w 44351"/>
                  <a:gd name="connsiteY4" fmla="*/ 38949 h 43219"/>
                  <a:gd name="connsiteX5" fmla="*/ 15846 w 44351"/>
                  <a:gd name="connsiteY5" fmla="*/ 37209 h 43219"/>
                  <a:gd name="connsiteX6" fmla="*/ 28863 w 44351"/>
                  <a:gd name="connsiteY6" fmla="*/ 34610 h 43219"/>
                  <a:gd name="connsiteX7" fmla="*/ 28596 w 44351"/>
                  <a:gd name="connsiteY7" fmla="*/ 36519 h 43219"/>
                  <a:gd name="connsiteX8" fmla="*/ 34165 w 44351"/>
                  <a:gd name="connsiteY8" fmla="*/ 22813 h 43219"/>
                  <a:gd name="connsiteX9" fmla="*/ 43597 w 44351"/>
                  <a:gd name="connsiteY9" fmla="*/ 35840 h 43219"/>
                  <a:gd name="connsiteX10" fmla="*/ 41834 w 44351"/>
                  <a:gd name="connsiteY10" fmla="*/ 15213 h 43219"/>
                  <a:gd name="connsiteX11" fmla="*/ 40386 w 44351"/>
                  <a:gd name="connsiteY11" fmla="*/ 17889 h 43219"/>
                  <a:gd name="connsiteX12" fmla="*/ 38360 w 44351"/>
                  <a:gd name="connsiteY12" fmla="*/ 5285 h 43219"/>
                  <a:gd name="connsiteX13" fmla="*/ 38436 w 44351"/>
                  <a:gd name="connsiteY13" fmla="*/ 6549 h 43219"/>
                  <a:gd name="connsiteX14" fmla="*/ 29114 w 44351"/>
                  <a:gd name="connsiteY14" fmla="*/ 3811 h 43219"/>
                  <a:gd name="connsiteX15" fmla="*/ 29856 w 44351"/>
                  <a:gd name="connsiteY15" fmla="*/ 2199 h 43219"/>
                  <a:gd name="connsiteX16" fmla="*/ 22177 w 44351"/>
                  <a:gd name="connsiteY16" fmla="*/ 4579 h 43219"/>
                  <a:gd name="connsiteX17" fmla="*/ 22536 w 44351"/>
                  <a:gd name="connsiteY17" fmla="*/ 3189 h 43219"/>
                  <a:gd name="connsiteX18" fmla="*/ 14036 w 44351"/>
                  <a:gd name="connsiteY18" fmla="*/ 5051 h 43219"/>
                  <a:gd name="connsiteX19" fmla="*/ 15336 w 44351"/>
                  <a:gd name="connsiteY19" fmla="*/ 6399 h 43219"/>
                  <a:gd name="connsiteX20" fmla="*/ 4163 w 44351"/>
                  <a:gd name="connsiteY20" fmla="*/ 15648 h 43219"/>
                  <a:gd name="connsiteX21" fmla="*/ 3936 w 44351"/>
                  <a:gd name="connsiteY21" fmla="*/ 14229 h 43219"/>
                  <a:gd name="connsiteX0" fmla="*/ 3936 w 44351"/>
                  <a:gd name="connsiteY0" fmla="*/ 14229 h 43219"/>
                  <a:gd name="connsiteX1" fmla="*/ 5659 w 44351"/>
                  <a:gd name="connsiteY1" fmla="*/ 6766 h 43219"/>
                  <a:gd name="connsiteX2" fmla="*/ 14041 w 44351"/>
                  <a:gd name="connsiteY2" fmla="*/ 5061 h 43219"/>
                  <a:gd name="connsiteX3" fmla="*/ 22492 w 44351"/>
                  <a:gd name="connsiteY3" fmla="*/ 3291 h 43219"/>
                  <a:gd name="connsiteX4" fmla="*/ 25785 w 44351"/>
                  <a:gd name="connsiteY4" fmla="*/ 59 h 43219"/>
                  <a:gd name="connsiteX5" fmla="*/ 29869 w 44351"/>
                  <a:gd name="connsiteY5" fmla="*/ 2340 h 43219"/>
                  <a:gd name="connsiteX6" fmla="*/ 35499 w 44351"/>
                  <a:gd name="connsiteY6" fmla="*/ 549 h 43219"/>
                  <a:gd name="connsiteX7" fmla="*/ 38354 w 44351"/>
                  <a:gd name="connsiteY7" fmla="*/ 5435 h 43219"/>
                  <a:gd name="connsiteX8" fmla="*/ 42018 w 44351"/>
                  <a:gd name="connsiteY8" fmla="*/ 10177 h 43219"/>
                  <a:gd name="connsiteX9" fmla="*/ 41854 w 44351"/>
                  <a:gd name="connsiteY9" fmla="*/ 15319 h 43219"/>
                  <a:gd name="connsiteX10" fmla="*/ 43052 w 44351"/>
                  <a:gd name="connsiteY10" fmla="*/ 23181 h 43219"/>
                  <a:gd name="connsiteX11" fmla="*/ 43109 w 44351"/>
                  <a:gd name="connsiteY11" fmla="*/ 35276 h 43219"/>
                  <a:gd name="connsiteX12" fmla="*/ 40209 w 44351"/>
                  <a:gd name="connsiteY12" fmla="*/ 43168 h 43219"/>
                  <a:gd name="connsiteX13" fmla="*/ 28591 w 44351"/>
                  <a:gd name="connsiteY13" fmla="*/ 36674 h 43219"/>
                  <a:gd name="connsiteX14" fmla="*/ 23703 w 44351"/>
                  <a:gd name="connsiteY14" fmla="*/ 42965 h 43219"/>
                  <a:gd name="connsiteX15" fmla="*/ 16516 w 44351"/>
                  <a:gd name="connsiteY15" fmla="*/ 39125 h 43219"/>
                  <a:gd name="connsiteX16" fmla="*/ 5840 w 44351"/>
                  <a:gd name="connsiteY16" fmla="*/ 35331 h 43219"/>
                  <a:gd name="connsiteX17" fmla="*/ 1146 w 44351"/>
                  <a:gd name="connsiteY17" fmla="*/ 31109 h 43219"/>
                  <a:gd name="connsiteX18" fmla="*/ 2149 w 44351"/>
                  <a:gd name="connsiteY18" fmla="*/ 25410 h 43219"/>
                  <a:gd name="connsiteX19" fmla="*/ 31 w 44351"/>
                  <a:gd name="connsiteY19" fmla="*/ 19563 h 43219"/>
                  <a:gd name="connsiteX20" fmla="*/ 3899 w 44351"/>
                  <a:gd name="connsiteY20" fmla="*/ 14366 h 43219"/>
                  <a:gd name="connsiteX21" fmla="*/ 3936 w 44351"/>
                  <a:gd name="connsiteY21" fmla="*/ 14229 h 43219"/>
                  <a:gd name="connsiteX0" fmla="*/ 4729 w 44351"/>
                  <a:gd name="connsiteY0" fmla="*/ 26036 h 43219"/>
                  <a:gd name="connsiteX1" fmla="*/ 2196 w 44351"/>
                  <a:gd name="connsiteY1" fmla="*/ 25239 h 43219"/>
                  <a:gd name="connsiteX2" fmla="*/ 6964 w 44351"/>
                  <a:gd name="connsiteY2" fmla="*/ 34758 h 43219"/>
                  <a:gd name="connsiteX3" fmla="*/ 5856 w 44351"/>
                  <a:gd name="connsiteY3" fmla="*/ 35139 h 43219"/>
                  <a:gd name="connsiteX4" fmla="*/ 16514 w 44351"/>
                  <a:gd name="connsiteY4" fmla="*/ 38949 h 43219"/>
                  <a:gd name="connsiteX5" fmla="*/ 15846 w 44351"/>
                  <a:gd name="connsiteY5" fmla="*/ 37209 h 43219"/>
                  <a:gd name="connsiteX6" fmla="*/ 28863 w 44351"/>
                  <a:gd name="connsiteY6" fmla="*/ 34610 h 43219"/>
                  <a:gd name="connsiteX7" fmla="*/ 28596 w 44351"/>
                  <a:gd name="connsiteY7" fmla="*/ 36519 h 43219"/>
                  <a:gd name="connsiteX8" fmla="*/ 34165 w 44351"/>
                  <a:gd name="connsiteY8" fmla="*/ 22813 h 43219"/>
                  <a:gd name="connsiteX9" fmla="*/ 43597 w 44351"/>
                  <a:gd name="connsiteY9" fmla="*/ 35840 h 43219"/>
                  <a:gd name="connsiteX10" fmla="*/ 41834 w 44351"/>
                  <a:gd name="connsiteY10" fmla="*/ 15213 h 43219"/>
                  <a:gd name="connsiteX11" fmla="*/ 40386 w 44351"/>
                  <a:gd name="connsiteY11" fmla="*/ 17889 h 43219"/>
                  <a:gd name="connsiteX12" fmla="*/ 38360 w 44351"/>
                  <a:gd name="connsiteY12" fmla="*/ 5285 h 43219"/>
                  <a:gd name="connsiteX13" fmla="*/ 38436 w 44351"/>
                  <a:gd name="connsiteY13" fmla="*/ 6549 h 43219"/>
                  <a:gd name="connsiteX14" fmla="*/ 29114 w 44351"/>
                  <a:gd name="connsiteY14" fmla="*/ 3811 h 43219"/>
                  <a:gd name="connsiteX15" fmla="*/ 29856 w 44351"/>
                  <a:gd name="connsiteY15" fmla="*/ 2199 h 43219"/>
                  <a:gd name="connsiteX16" fmla="*/ 22177 w 44351"/>
                  <a:gd name="connsiteY16" fmla="*/ 4579 h 43219"/>
                  <a:gd name="connsiteX17" fmla="*/ 22536 w 44351"/>
                  <a:gd name="connsiteY17" fmla="*/ 3189 h 43219"/>
                  <a:gd name="connsiteX18" fmla="*/ 14036 w 44351"/>
                  <a:gd name="connsiteY18" fmla="*/ 5051 h 43219"/>
                  <a:gd name="connsiteX19" fmla="*/ 15336 w 44351"/>
                  <a:gd name="connsiteY19" fmla="*/ 6399 h 43219"/>
                  <a:gd name="connsiteX20" fmla="*/ 4163 w 44351"/>
                  <a:gd name="connsiteY20" fmla="*/ 15648 h 43219"/>
                  <a:gd name="connsiteX21" fmla="*/ 3936 w 44351"/>
                  <a:gd name="connsiteY21" fmla="*/ 14229 h 43219"/>
                  <a:gd name="connsiteX0" fmla="*/ 3936 w 44351"/>
                  <a:gd name="connsiteY0" fmla="*/ 14229 h 43795"/>
                  <a:gd name="connsiteX1" fmla="*/ 5659 w 44351"/>
                  <a:gd name="connsiteY1" fmla="*/ 6766 h 43795"/>
                  <a:gd name="connsiteX2" fmla="*/ 14041 w 44351"/>
                  <a:gd name="connsiteY2" fmla="*/ 5061 h 43795"/>
                  <a:gd name="connsiteX3" fmla="*/ 22492 w 44351"/>
                  <a:gd name="connsiteY3" fmla="*/ 3291 h 43795"/>
                  <a:gd name="connsiteX4" fmla="*/ 25785 w 44351"/>
                  <a:gd name="connsiteY4" fmla="*/ 59 h 43795"/>
                  <a:gd name="connsiteX5" fmla="*/ 29869 w 44351"/>
                  <a:gd name="connsiteY5" fmla="*/ 2340 h 43795"/>
                  <a:gd name="connsiteX6" fmla="*/ 35499 w 44351"/>
                  <a:gd name="connsiteY6" fmla="*/ 549 h 43795"/>
                  <a:gd name="connsiteX7" fmla="*/ 38354 w 44351"/>
                  <a:gd name="connsiteY7" fmla="*/ 5435 h 43795"/>
                  <a:gd name="connsiteX8" fmla="*/ 42018 w 44351"/>
                  <a:gd name="connsiteY8" fmla="*/ 10177 h 43795"/>
                  <a:gd name="connsiteX9" fmla="*/ 41854 w 44351"/>
                  <a:gd name="connsiteY9" fmla="*/ 15319 h 43795"/>
                  <a:gd name="connsiteX10" fmla="*/ 43052 w 44351"/>
                  <a:gd name="connsiteY10" fmla="*/ 23181 h 43795"/>
                  <a:gd name="connsiteX11" fmla="*/ 43109 w 44351"/>
                  <a:gd name="connsiteY11" fmla="*/ 35276 h 43795"/>
                  <a:gd name="connsiteX12" fmla="*/ 40209 w 44351"/>
                  <a:gd name="connsiteY12" fmla="*/ 43168 h 43795"/>
                  <a:gd name="connsiteX13" fmla="*/ 28591 w 44351"/>
                  <a:gd name="connsiteY13" fmla="*/ 36674 h 43795"/>
                  <a:gd name="connsiteX14" fmla="*/ 23703 w 44351"/>
                  <a:gd name="connsiteY14" fmla="*/ 42965 h 43795"/>
                  <a:gd name="connsiteX15" fmla="*/ 16516 w 44351"/>
                  <a:gd name="connsiteY15" fmla="*/ 39125 h 43795"/>
                  <a:gd name="connsiteX16" fmla="*/ 5840 w 44351"/>
                  <a:gd name="connsiteY16" fmla="*/ 35331 h 43795"/>
                  <a:gd name="connsiteX17" fmla="*/ 1146 w 44351"/>
                  <a:gd name="connsiteY17" fmla="*/ 31109 h 43795"/>
                  <a:gd name="connsiteX18" fmla="*/ 2149 w 44351"/>
                  <a:gd name="connsiteY18" fmla="*/ 25410 h 43795"/>
                  <a:gd name="connsiteX19" fmla="*/ 31 w 44351"/>
                  <a:gd name="connsiteY19" fmla="*/ 19563 h 43795"/>
                  <a:gd name="connsiteX20" fmla="*/ 3899 w 44351"/>
                  <a:gd name="connsiteY20" fmla="*/ 14366 h 43795"/>
                  <a:gd name="connsiteX21" fmla="*/ 3936 w 44351"/>
                  <a:gd name="connsiteY21" fmla="*/ 14229 h 43795"/>
                  <a:gd name="connsiteX0" fmla="*/ 4729 w 44351"/>
                  <a:gd name="connsiteY0" fmla="*/ 26036 h 43795"/>
                  <a:gd name="connsiteX1" fmla="*/ 2196 w 44351"/>
                  <a:gd name="connsiteY1" fmla="*/ 25239 h 43795"/>
                  <a:gd name="connsiteX2" fmla="*/ 6964 w 44351"/>
                  <a:gd name="connsiteY2" fmla="*/ 34758 h 43795"/>
                  <a:gd name="connsiteX3" fmla="*/ 5856 w 44351"/>
                  <a:gd name="connsiteY3" fmla="*/ 35139 h 43795"/>
                  <a:gd name="connsiteX4" fmla="*/ 16514 w 44351"/>
                  <a:gd name="connsiteY4" fmla="*/ 38949 h 43795"/>
                  <a:gd name="connsiteX5" fmla="*/ 15846 w 44351"/>
                  <a:gd name="connsiteY5" fmla="*/ 37209 h 43795"/>
                  <a:gd name="connsiteX6" fmla="*/ 28863 w 44351"/>
                  <a:gd name="connsiteY6" fmla="*/ 34610 h 43795"/>
                  <a:gd name="connsiteX7" fmla="*/ 30159 w 44351"/>
                  <a:gd name="connsiteY7" fmla="*/ 43795 h 43795"/>
                  <a:gd name="connsiteX8" fmla="*/ 34165 w 44351"/>
                  <a:gd name="connsiteY8" fmla="*/ 22813 h 43795"/>
                  <a:gd name="connsiteX9" fmla="*/ 43597 w 44351"/>
                  <a:gd name="connsiteY9" fmla="*/ 35840 h 43795"/>
                  <a:gd name="connsiteX10" fmla="*/ 41834 w 44351"/>
                  <a:gd name="connsiteY10" fmla="*/ 15213 h 43795"/>
                  <a:gd name="connsiteX11" fmla="*/ 40386 w 44351"/>
                  <a:gd name="connsiteY11" fmla="*/ 17889 h 43795"/>
                  <a:gd name="connsiteX12" fmla="*/ 38360 w 44351"/>
                  <a:gd name="connsiteY12" fmla="*/ 5285 h 43795"/>
                  <a:gd name="connsiteX13" fmla="*/ 38436 w 44351"/>
                  <a:gd name="connsiteY13" fmla="*/ 6549 h 43795"/>
                  <a:gd name="connsiteX14" fmla="*/ 29114 w 44351"/>
                  <a:gd name="connsiteY14" fmla="*/ 3811 h 43795"/>
                  <a:gd name="connsiteX15" fmla="*/ 29856 w 44351"/>
                  <a:gd name="connsiteY15" fmla="*/ 2199 h 43795"/>
                  <a:gd name="connsiteX16" fmla="*/ 22177 w 44351"/>
                  <a:gd name="connsiteY16" fmla="*/ 4579 h 43795"/>
                  <a:gd name="connsiteX17" fmla="*/ 22536 w 44351"/>
                  <a:gd name="connsiteY17" fmla="*/ 3189 h 43795"/>
                  <a:gd name="connsiteX18" fmla="*/ 14036 w 44351"/>
                  <a:gd name="connsiteY18" fmla="*/ 5051 h 43795"/>
                  <a:gd name="connsiteX19" fmla="*/ 15336 w 44351"/>
                  <a:gd name="connsiteY19" fmla="*/ 6399 h 43795"/>
                  <a:gd name="connsiteX20" fmla="*/ 4163 w 44351"/>
                  <a:gd name="connsiteY20" fmla="*/ 15648 h 43795"/>
                  <a:gd name="connsiteX21" fmla="*/ 3936 w 44351"/>
                  <a:gd name="connsiteY21" fmla="*/ 14229 h 43795"/>
                  <a:gd name="connsiteX0" fmla="*/ 3936 w 44351"/>
                  <a:gd name="connsiteY0" fmla="*/ 14229 h 44688"/>
                  <a:gd name="connsiteX1" fmla="*/ 5659 w 44351"/>
                  <a:gd name="connsiteY1" fmla="*/ 6766 h 44688"/>
                  <a:gd name="connsiteX2" fmla="*/ 14041 w 44351"/>
                  <a:gd name="connsiteY2" fmla="*/ 5061 h 44688"/>
                  <a:gd name="connsiteX3" fmla="*/ 22492 w 44351"/>
                  <a:gd name="connsiteY3" fmla="*/ 3291 h 44688"/>
                  <a:gd name="connsiteX4" fmla="*/ 25785 w 44351"/>
                  <a:gd name="connsiteY4" fmla="*/ 59 h 44688"/>
                  <a:gd name="connsiteX5" fmla="*/ 29869 w 44351"/>
                  <a:gd name="connsiteY5" fmla="*/ 2340 h 44688"/>
                  <a:gd name="connsiteX6" fmla="*/ 35499 w 44351"/>
                  <a:gd name="connsiteY6" fmla="*/ 549 h 44688"/>
                  <a:gd name="connsiteX7" fmla="*/ 38354 w 44351"/>
                  <a:gd name="connsiteY7" fmla="*/ 5435 h 44688"/>
                  <a:gd name="connsiteX8" fmla="*/ 42018 w 44351"/>
                  <a:gd name="connsiteY8" fmla="*/ 10177 h 44688"/>
                  <a:gd name="connsiteX9" fmla="*/ 41854 w 44351"/>
                  <a:gd name="connsiteY9" fmla="*/ 15319 h 44688"/>
                  <a:gd name="connsiteX10" fmla="*/ 43052 w 44351"/>
                  <a:gd name="connsiteY10" fmla="*/ 23181 h 44688"/>
                  <a:gd name="connsiteX11" fmla="*/ 43109 w 44351"/>
                  <a:gd name="connsiteY11" fmla="*/ 35276 h 44688"/>
                  <a:gd name="connsiteX12" fmla="*/ 40209 w 44351"/>
                  <a:gd name="connsiteY12" fmla="*/ 43168 h 44688"/>
                  <a:gd name="connsiteX13" fmla="*/ 28591 w 44351"/>
                  <a:gd name="connsiteY13" fmla="*/ 36674 h 44688"/>
                  <a:gd name="connsiteX14" fmla="*/ 23703 w 44351"/>
                  <a:gd name="connsiteY14" fmla="*/ 42965 h 44688"/>
                  <a:gd name="connsiteX15" fmla="*/ 16516 w 44351"/>
                  <a:gd name="connsiteY15" fmla="*/ 39125 h 44688"/>
                  <a:gd name="connsiteX16" fmla="*/ 5840 w 44351"/>
                  <a:gd name="connsiteY16" fmla="*/ 35331 h 44688"/>
                  <a:gd name="connsiteX17" fmla="*/ 1146 w 44351"/>
                  <a:gd name="connsiteY17" fmla="*/ 31109 h 44688"/>
                  <a:gd name="connsiteX18" fmla="*/ 2149 w 44351"/>
                  <a:gd name="connsiteY18" fmla="*/ 25410 h 44688"/>
                  <a:gd name="connsiteX19" fmla="*/ 31 w 44351"/>
                  <a:gd name="connsiteY19" fmla="*/ 19563 h 44688"/>
                  <a:gd name="connsiteX20" fmla="*/ 3899 w 44351"/>
                  <a:gd name="connsiteY20" fmla="*/ 14366 h 44688"/>
                  <a:gd name="connsiteX21" fmla="*/ 3936 w 44351"/>
                  <a:gd name="connsiteY21" fmla="*/ 14229 h 44688"/>
                  <a:gd name="connsiteX0" fmla="*/ 4729 w 44351"/>
                  <a:gd name="connsiteY0" fmla="*/ 26036 h 44688"/>
                  <a:gd name="connsiteX1" fmla="*/ 2196 w 44351"/>
                  <a:gd name="connsiteY1" fmla="*/ 25239 h 44688"/>
                  <a:gd name="connsiteX2" fmla="*/ 6964 w 44351"/>
                  <a:gd name="connsiteY2" fmla="*/ 34758 h 44688"/>
                  <a:gd name="connsiteX3" fmla="*/ 5856 w 44351"/>
                  <a:gd name="connsiteY3" fmla="*/ 35139 h 44688"/>
                  <a:gd name="connsiteX4" fmla="*/ 16514 w 44351"/>
                  <a:gd name="connsiteY4" fmla="*/ 38949 h 44688"/>
                  <a:gd name="connsiteX5" fmla="*/ 15846 w 44351"/>
                  <a:gd name="connsiteY5" fmla="*/ 37209 h 44688"/>
                  <a:gd name="connsiteX6" fmla="*/ 30046 w 44351"/>
                  <a:gd name="connsiteY6" fmla="*/ 44560 h 44688"/>
                  <a:gd name="connsiteX7" fmla="*/ 30159 w 44351"/>
                  <a:gd name="connsiteY7" fmla="*/ 43795 h 44688"/>
                  <a:gd name="connsiteX8" fmla="*/ 34165 w 44351"/>
                  <a:gd name="connsiteY8" fmla="*/ 22813 h 44688"/>
                  <a:gd name="connsiteX9" fmla="*/ 43597 w 44351"/>
                  <a:gd name="connsiteY9" fmla="*/ 35840 h 44688"/>
                  <a:gd name="connsiteX10" fmla="*/ 41834 w 44351"/>
                  <a:gd name="connsiteY10" fmla="*/ 15213 h 44688"/>
                  <a:gd name="connsiteX11" fmla="*/ 40386 w 44351"/>
                  <a:gd name="connsiteY11" fmla="*/ 17889 h 44688"/>
                  <a:gd name="connsiteX12" fmla="*/ 38360 w 44351"/>
                  <a:gd name="connsiteY12" fmla="*/ 5285 h 44688"/>
                  <a:gd name="connsiteX13" fmla="*/ 38436 w 44351"/>
                  <a:gd name="connsiteY13" fmla="*/ 6549 h 44688"/>
                  <a:gd name="connsiteX14" fmla="*/ 29114 w 44351"/>
                  <a:gd name="connsiteY14" fmla="*/ 3811 h 44688"/>
                  <a:gd name="connsiteX15" fmla="*/ 29856 w 44351"/>
                  <a:gd name="connsiteY15" fmla="*/ 2199 h 44688"/>
                  <a:gd name="connsiteX16" fmla="*/ 22177 w 44351"/>
                  <a:gd name="connsiteY16" fmla="*/ 4579 h 44688"/>
                  <a:gd name="connsiteX17" fmla="*/ 22536 w 44351"/>
                  <a:gd name="connsiteY17" fmla="*/ 3189 h 44688"/>
                  <a:gd name="connsiteX18" fmla="*/ 14036 w 44351"/>
                  <a:gd name="connsiteY18" fmla="*/ 5051 h 44688"/>
                  <a:gd name="connsiteX19" fmla="*/ 15336 w 44351"/>
                  <a:gd name="connsiteY19" fmla="*/ 6399 h 44688"/>
                  <a:gd name="connsiteX20" fmla="*/ 4163 w 44351"/>
                  <a:gd name="connsiteY20" fmla="*/ 15648 h 44688"/>
                  <a:gd name="connsiteX21" fmla="*/ 3936 w 44351"/>
                  <a:gd name="connsiteY21" fmla="*/ 14229 h 44688"/>
                  <a:gd name="connsiteX0" fmla="*/ 3936 w 44351"/>
                  <a:gd name="connsiteY0" fmla="*/ 14229 h 44688"/>
                  <a:gd name="connsiteX1" fmla="*/ 5659 w 44351"/>
                  <a:gd name="connsiteY1" fmla="*/ 6766 h 44688"/>
                  <a:gd name="connsiteX2" fmla="*/ 14041 w 44351"/>
                  <a:gd name="connsiteY2" fmla="*/ 5061 h 44688"/>
                  <a:gd name="connsiteX3" fmla="*/ 22492 w 44351"/>
                  <a:gd name="connsiteY3" fmla="*/ 3291 h 44688"/>
                  <a:gd name="connsiteX4" fmla="*/ 25785 w 44351"/>
                  <a:gd name="connsiteY4" fmla="*/ 59 h 44688"/>
                  <a:gd name="connsiteX5" fmla="*/ 29869 w 44351"/>
                  <a:gd name="connsiteY5" fmla="*/ 2340 h 44688"/>
                  <a:gd name="connsiteX6" fmla="*/ 35499 w 44351"/>
                  <a:gd name="connsiteY6" fmla="*/ 549 h 44688"/>
                  <a:gd name="connsiteX7" fmla="*/ 38354 w 44351"/>
                  <a:gd name="connsiteY7" fmla="*/ 5435 h 44688"/>
                  <a:gd name="connsiteX8" fmla="*/ 42018 w 44351"/>
                  <a:gd name="connsiteY8" fmla="*/ 10177 h 44688"/>
                  <a:gd name="connsiteX9" fmla="*/ 41854 w 44351"/>
                  <a:gd name="connsiteY9" fmla="*/ 15319 h 44688"/>
                  <a:gd name="connsiteX10" fmla="*/ 43052 w 44351"/>
                  <a:gd name="connsiteY10" fmla="*/ 23181 h 44688"/>
                  <a:gd name="connsiteX11" fmla="*/ 43109 w 44351"/>
                  <a:gd name="connsiteY11" fmla="*/ 35276 h 44688"/>
                  <a:gd name="connsiteX12" fmla="*/ 40209 w 44351"/>
                  <a:gd name="connsiteY12" fmla="*/ 43168 h 44688"/>
                  <a:gd name="connsiteX13" fmla="*/ 29584 w 44351"/>
                  <a:gd name="connsiteY13" fmla="*/ 42905 h 44688"/>
                  <a:gd name="connsiteX14" fmla="*/ 23703 w 44351"/>
                  <a:gd name="connsiteY14" fmla="*/ 42965 h 44688"/>
                  <a:gd name="connsiteX15" fmla="*/ 16516 w 44351"/>
                  <a:gd name="connsiteY15" fmla="*/ 39125 h 44688"/>
                  <a:gd name="connsiteX16" fmla="*/ 5840 w 44351"/>
                  <a:gd name="connsiteY16" fmla="*/ 35331 h 44688"/>
                  <a:gd name="connsiteX17" fmla="*/ 1146 w 44351"/>
                  <a:gd name="connsiteY17" fmla="*/ 31109 h 44688"/>
                  <a:gd name="connsiteX18" fmla="*/ 2149 w 44351"/>
                  <a:gd name="connsiteY18" fmla="*/ 25410 h 44688"/>
                  <a:gd name="connsiteX19" fmla="*/ 31 w 44351"/>
                  <a:gd name="connsiteY19" fmla="*/ 19563 h 44688"/>
                  <a:gd name="connsiteX20" fmla="*/ 3899 w 44351"/>
                  <a:gd name="connsiteY20" fmla="*/ 14366 h 44688"/>
                  <a:gd name="connsiteX21" fmla="*/ 3936 w 44351"/>
                  <a:gd name="connsiteY21" fmla="*/ 14229 h 44688"/>
                  <a:gd name="connsiteX0" fmla="*/ 4729 w 44351"/>
                  <a:gd name="connsiteY0" fmla="*/ 26036 h 44688"/>
                  <a:gd name="connsiteX1" fmla="*/ 2196 w 44351"/>
                  <a:gd name="connsiteY1" fmla="*/ 25239 h 44688"/>
                  <a:gd name="connsiteX2" fmla="*/ 6964 w 44351"/>
                  <a:gd name="connsiteY2" fmla="*/ 34758 h 44688"/>
                  <a:gd name="connsiteX3" fmla="*/ 5856 w 44351"/>
                  <a:gd name="connsiteY3" fmla="*/ 35139 h 44688"/>
                  <a:gd name="connsiteX4" fmla="*/ 16514 w 44351"/>
                  <a:gd name="connsiteY4" fmla="*/ 38949 h 44688"/>
                  <a:gd name="connsiteX5" fmla="*/ 15846 w 44351"/>
                  <a:gd name="connsiteY5" fmla="*/ 37209 h 44688"/>
                  <a:gd name="connsiteX6" fmla="*/ 30046 w 44351"/>
                  <a:gd name="connsiteY6" fmla="*/ 44560 h 44688"/>
                  <a:gd name="connsiteX7" fmla="*/ 30159 w 44351"/>
                  <a:gd name="connsiteY7" fmla="*/ 43795 h 44688"/>
                  <a:gd name="connsiteX8" fmla="*/ 34165 w 44351"/>
                  <a:gd name="connsiteY8" fmla="*/ 22813 h 44688"/>
                  <a:gd name="connsiteX9" fmla="*/ 43597 w 44351"/>
                  <a:gd name="connsiteY9" fmla="*/ 35840 h 44688"/>
                  <a:gd name="connsiteX10" fmla="*/ 41834 w 44351"/>
                  <a:gd name="connsiteY10" fmla="*/ 15213 h 44688"/>
                  <a:gd name="connsiteX11" fmla="*/ 40386 w 44351"/>
                  <a:gd name="connsiteY11" fmla="*/ 17889 h 44688"/>
                  <a:gd name="connsiteX12" fmla="*/ 38360 w 44351"/>
                  <a:gd name="connsiteY12" fmla="*/ 5285 h 44688"/>
                  <a:gd name="connsiteX13" fmla="*/ 38436 w 44351"/>
                  <a:gd name="connsiteY13" fmla="*/ 6549 h 44688"/>
                  <a:gd name="connsiteX14" fmla="*/ 29114 w 44351"/>
                  <a:gd name="connsiteY14" fmla="*/ 3811 h 44688"/>
                  <a:gd name="connsiteX15" fmla="*/ 29856 w 44351"/>
                  <a:gd name="connsiteY15" fmla="*/ 2199 h 44688"/>
                  <a:gd name="connsiteX16" fmla="*/ 22177 w 44351"/>
                  <a:gd name="connsiteY16" fmla="*/ 4579 h 44688"/>
                  <a:gd name="connsiteX17" fmla="*/ 22536 w 44351"/>
                  <a:gd name="connsiteY17" fmla="*/ 3189 h 44688"/>
                  <a:gd name="connsiteX18" fmla="*/ 14036 w 44351"/>
                  <a:gd name="connsiteY18" fmla="*/ 5051 h 44688"/>
                  <a:gd name="connsiteX19" fmla="*/ 15336 w 44351"/>
                  <a:gd name="connsiteY19" fmla="*/ 6399 h 44688"/>
                  <a:gd name="connsiteX20" fmla="*/ 4163 w 44351"/>
                  <a:gd name="connsiteY20" fmla="*/ 15648 h 44688"/>
                  <a:gd name="connsiteX21" fmla="*/ 3936 w 44351"/>
                  <a:gd name="connsiteY21" fmla="*/ 14229 h 44688"/>
                  <a:gd name="connsiteX0" fmla="*/ 3936 w 44351"/>
                  <a:gd name="connsiteY0" fmla="*/ 14229 h 44688"/>
                  <a:gd name="connsiteX1" fmla="*/ 5659 w 44351"/>
                  <a:gd name="connsiteY1" fmla="*/ 6766 h 44688"/>
                  <a:gd name="connsiteX2" fmla="*/ 14041 w 44351"/>
                  <a:gd name="connsiteY2" fmla="*/ 5061 h 44688"/>
                  <a:gd name="connsiteX3" fmla="*/ 22492 w 44351"/>
                  <a:gd name="connsiteY3" fmla="*/ 3291 h 44688"/>
                  <a:gd name="connsiteX4" fmla="*/ 25785 w 44351"/>
                  <a:gd name="connsiteY4" fmla="*/ 59 h 44688"/>
                  <a:gd name="connsiteX5" fmla="*/ 29869 w 44351"/>
                  <a:gd name="connsiteY5" fmla="*/ 2340 h 44688"/>
                  <a:gd name="connsiteX6" fmla="*/ 35499 w 44351"/>
                  <a:gd name="connsiteY6" fmla="*/ 549 h 44688"/>
                  <a:gd name="connsiteX7" fmla="*/ 38354 w 44351"/>
                  <a:gd name="connsiteY7" fmla="*/ 5435 h 44688"/>
                  <a:gd name="connsiteX8" fmla="*/ 42018 w 44351"/>
                  <a:gd name="connsiteY8" fmla="*/ 10177 h 44688"/>
                  <a:gd name="connsiteX9" fmla="*/ 41854 w 44351"/>
                  <a:gd name="connsiteY9" fmla="*/ 15319 h 44688"/>
                  <a:gd name="connsiteX10" fmla="*/ 43052 w 44351"/>
                  <a:gd name="connsiteY10" fmla="*/ 23181 h 44688"/>
                  <a:gd name="connsiteX11" fmla="*/ 43109 w 44351"/>
                  <a:gd name="connsiteY11" fmla="*/ 35276 h 44688"/>
                  <a:gd name="connsiteX12" fmla="*/ 40209 w 44351"/>
                  <a:gd name="connsiteY12" fmla="*/ 43168 h 44688"/>
                  <a:gd name="connsiteX13" fmla="*/ 29584 w 44351"/>
                  <a:gd name="connsiteY13" fmla="*/ 42905 h 44688"/>
                  <a:gd name="connsiteX14" fmla="*/ 23703 w 44351"/>
                  <a:gd name="connsiteY14" fmla="*/ 42965 h 44688"/>
                  <a:gd name="connsiteX15" fmla="*/ 16516 w 44351"/>
                  <a:gd name="connsiteY15" fmla="*/ 39125 h 44688"/>
                  <a:gd name="connsiteX16" fmla="*/ 5840 w 44351"/>
                  <a:gd name="connsiteY16" fmla="*/ 35331 h 44688"/>
                  <a:gd name="connsiteX17" fmla="*/ 1146 w 44351"/>
                  <a:gd name="connsiteY17" fmla="*/ 31109 h 44688"/>
                  <a:gd name="connsiteX18" fmla="*/ 2149 w 44351"/>
                  <a:gd name="connsiteY18" fmla="*/ 25410 h 44688"/>
                  <a:gd name="connsiteX19" fmla="*/ 31 w 44351"/>
                  <a:gd name="connsiteY19" fmla="*/ 19563 h 44688"/>
                  <a:gd name="connsiteX20" fmla="*/ 3899 w 44351"/>
                  <a:gd name="connsiteY20" fmla="*/ 14366 h 44688"/>
                  <a:gd name="connsiteX21" fmla="*/ 3936 w 44351"/>
                  <a:gd name="connsiteY21" fmla="*/ 14229 h 44688"/>
                  <a:gd name="connsiteX0" fmla="*/ 4729 w 44351"/>
                  <a:gd name="connsiteY0" fmla="*/ 26036 h 44688"/>
                  <a:gd name="connsiteX1" fmla="*/ 2196 w 44351"/>
                  <a:gd name="connsiteY1" fmla="*/ 25239 h 44688"/>
                  <a:gd name="connsiteX2" fmla="*/ 6964 w 44351"/>
                  <a:gd name="connsiteY2" fmla="*/ 34758 h 44688"/>
                  <a:gd name="connsiteX3" fmla="*/ 5856 w 44351"/>
                  <a:gd name="connsiteY3" fmla="*/ 35139 h 44688"/>
                  <a:gd name="connsiteX4" fmla="*/ 16514 w 44351"/>
                  <a:gd name="connsiteY4" fmla="*/ 38949 h 44688"/>
                  <a:gd name="connsiteX5" fmla="*/ 15846 w 44351"/>
                  <a:gd name="connsiteY5" fmla="*/ 37209 h 44688"/>
                  <a:gd name="connsiteX6" fmla="*/ 30046 w 44351"/>
                  <a:gd name="connsiteY6" fmla="*/ 44560 h 44688"/>
                  <a:gd name="connsiteX7" fmla="*/ 30159 w 44351"/>
                  <a:gd name="connsiteY7" fmla="*/ 43795 h 44688"/>
                  <a:gd name="connsiteX8" fmla="*/ 41047 w 44351"/>
                  <a:gd name="connsiteY8" fmla="*/ 33103 h 44688"/>
                  <a:gd name="connsiteX9" fmla="*/ 43597 w 44351"/>
                  <a:gd name="connsiteY9" fmla="*/ 35840 h 44688"/>
                  <a:gd name="connsiteX10" fmla="*/ 41834 w 44351"/>
                  <a:gd name="connsiteY10" fmla="*/ 15213 h 44688"/>
                  <a:gd name="connsiteX11" fmla="*/ 40386 w 44351"/>
                  <a:gd name="connsiteY11" fmla="*/ 17889 h 44688"/>
                  <a:gd name="connsiteX12" fmla="*/ 38360 w 44351"/>
                  <a:gd name="connsiteY12" fmla="*/ 5285 h 44688"/>
                  <a:gd name="connsiteX13" fmla="*/ 38436 w 44351"/>
                  <a:gd name="connsiteY13" fmla="*/ 6549 h 44688"/>
                  <a:gd name="connsiteX14" fmla="*/ 29114 w 44351"/>
                  <a:gd name="connsiteY14" fmla="*/ 3811 h 44688"/>
                  <a:gd name="connsiteX15" fmla="*/ 29856 w 44351"/>
                  <a:gd name="connsiteY15" fmla="*/ 2199 h 44688"/>
                  <a:gd name="connsiteX16" fmla="*/ 22177 w 44351"/>
                  <a:gd name="connsiteY16" fmla="*/ 4579 h 44688"/>
                  <a:gd name="connsiteX17" fmla="*/ 22536 w 44351"/>
                  <a:gd name="connsiteY17" fmla="*/ 3189 h 44688"/>
                  <a:gd name="connsiteX18" fmla="*/ 14036 w 44351"/>
                  <a:gd name="connsiteY18" fmla="*/ 5051 h 44688"/>
                  <a:gd name="connsiteX19" fmla="*/ 15336 w 44351"/>
                  <a:gd name="connsiteY19" fmla="*/ 6399 h 44688"/>
                  <a:gd name="connsiteX20" fmla="*/ 4163 w 44351"/>
                  <a:gd name="connsiteY20" fmla="*/ 15648 h 44688"/>
                  <a:gd name="connsiteX21" fmla="*/ 3936 w 44351"/>
                  <a:gd name="connsiteY21" fmla="*/ 14229 h 44688"/>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30046 w 45931"/>
                  <a:gd name="connsiteY6" fmla="*/ 44560 h 45231"/>
                  <a:gd name="connsiteX7" fmla="*/ 30159 w 45931"/>
                  <a:gd name="connsiteY7" fmla="*/ 43795 h 45231"/>
                  <a:gd name="connsiteX8" fmla="*/ 41047 w 45931"/>
                  <a:gd name="connsiteY8" fmla="*/ 33103 h 45231"/>
                  <a:gd name="connsiteX9" fmla="*/ 43597 w 45931"/>
                  <a:gd name="connsiteY9" fmla="*/ 35840 h 45231"/>
                  <a:gd name="connsiteX10" fmla="*/ 41834 w 45931"/>
                  <a:gd name="connsiteY10" fmla="*/ 15213 h 45231"/>
                  <a:gd name="connsiteX11" fmla="*/ 40386 w 45931"/>
                  <a:gd name="connsiteY11" fmla="*/ 17889 h 45231"/>
                  <a:gd name="connsiteX12" fmla="*/ 38360 w 45931"/>
                  <a:gd name="connsiteY12" fmla="*/ 5285 h 45231"/>
                  <a:gd name="connsiteX13" fmla="*/ 38436 w 45931"/>
                  <a:gd name="connsiteY13" fmla="*/ 6549 h 45231"/>
                  <a:gd name="connsiteX14" fmla="*/ 29114 w 45931"/>
                  <a:gd name="connsiteY14" fmla="*/ 3811 h 45231"/>
                  <a:gd name="connsiteX15" fmla="*/ 29856 w 45931"/>
                  <a:gd name="connsiteY15" fmla="*/ 2199 h 45231"/>
                  <a:gd name="connsiteX16" fmla="*/ 22177 w 45931"/>
                  <a:gd name="connsiteY16" fmla="*/ 4579 h 45231"/>
                  <a:gd name="connsiteX17" fmla="*/ 22536 w 45931"/>
                  <a:gd name="connsiteY17" fmla="*/ 3189 h 45231"/>
                  <a:gd name="connsiteX18" fmla="*/ 14036 w 45931"/>
                  <a:gd name="connsiteY18" fmla="*/ 5051 h 45231"/>
                  <a:gd name="connsiteX19" fmla="*/ 15336 w 45931"/>
                  <a:gd name="connsiteY19" fmla="*/ 6399 h 45231"/>
                  <a:gd name="connsiteX20" fmla="*/ 4163 w 45931"/>
                  <a:gd name="connsiteY20" fmla="*/ 15648 h 45231"/>
                  <a:gd name="connsiteX21" fmla="*/ 3936 w 45931"/>
                  <a:gd name="connsiteY21" fmla="*/ 14229 h 45231"/>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30046 w 45931"/>
                  <a:gd name="connsiteY6" fmla="*/ 44560 h 45231"/>
                  <a:gd name="connsiteX7" fmla="*/ 30159 w 45931"/>
                  <a:gd name="connsiteY7" fmla="*/ 43795 h 45231"/>
                  <a:gd name="connsiteX8" fmla="*/ 41047 w 45931"/>
                  <a:gd name="connsiteY8" fmla="*/ 33103 h 45231"/>
                  <a:gd name="connsiteX9" fmla="*/ 44167 w 45931"/>
                  <a:gd name="connsiteY9" fmla="*/ 36885 h 45231"/>
                  <a:gd name="connsiteX10" fmla="*/ 41834 w 45931"/>
                  <a:gd name="connsiteY10" fmla="*/ 15213 h 45231"/>
                  <a:gd name="connsiteX11" fmla="*/ 40386 w 45931"/>
                  <a:gd name="connsiteY11" fmla="*/ 17889 h 45231"/>
                  <a:gd name="connsiteX12" fmla="*/ 38360 w 45931"/>
                  <a:gd name="connsiteY12" fmla="*/ 5285 h 45231"/>
                  <a:gd name="connsiteX13" fmla="*/ 38436 w 45931"/>
                  <a:gd name="connsiteY13" fmla="*/ 6549 h 45231"/>
                  <a:gd name="connsiteX14" fmla="*/ 29114 w 45931"/>
                  <a:gd name="connsiteY14" fmla="*/ 3811 h 45231"/>
                  <a:gd name="connsiteX15" fmla="*/ 29856 w 45931"/>
                  <a:gd name="connsiteY15" fmla="*/ 2199 h 45231"/>
                  <a:gd name="connsiteX16" fmla="*/ 22177 w 45931"/>
                  <a:gd name="connsiteY16" fmla="*/ 4579 h 45231"/>
                  <a:gd name="connsiteX17" fmla="*/ 22536 w 45931"/>
                  <a:gd name="connsiteY17" fmla="*/ 3189 h 45231"/>
                  <a:gd name="connsiteX18" fmla="*/ 14036 w 45931"/>
                  <a:gd name="connsiteY18" fmla="*/ 5051 h 45231"/>
                  <a:gd name="connsiteX19" fmla="*/ 15336 w 45931"/>
                  <a:gd name="connsiteY19" fmla="*/ 6399 h 45231"/>
                  <a:gd name="connsiteX20" fmla="*/ 4163 w 45931"/>
                  <a:gd name="connsiteY20" fmla="*/ 15648 h 45231"/>
                  <a:gd name="connsiteX21" fmla="*/ 3936 w 45931"/>
                  <a:gd name="connsiteY21" fmla="*/ 14229 h 45231"/>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30046 w 45931"/>
                  <a:gd name="connsiteY6" fmla="*/ 44560 h 45231"/>
                  <a:gd name="connsiteX7" fmla="*/ 30159 w 45931"/>
                  <a:gd name="connsiteY7" fmla="*/ 43795 h 45231"/>
                  <a:gd name="connsiteX8" fmla="*/ 43896 w 45931"/>
                  <a:gd name="connsiteY8" fmla="*/ 38329 h 45231"/>
                  <a:gd name="connsiteX9" fmla="*/ 44167 w 45931"/>
                  <a:gd name="connsiteY9" fmla="*/ 36885 h 45231"/>
                  <a:gd name="connsiteX10" fmla="*/ 41834 w 45931"/>
                  <a:gd name="connsiteY10" fmla="*/ 15213 h 45231"/>
                  <a:gd name="connsiteX11" fmla="*/ 40386 w 45931"/>
                  <a:gd name="connsiteY11" fmla="*/ 17889 h 45231"/>
                  <a:gd name="connsiteX12" fmla="*/ 38360 w 45931"/>
                  <a:gd name="connsiteY12" fmla="*/ 5285 h 45231"/>
                  <a:gd name="connsiteX13" fmla="*/ 38436 w 45931"/>
                  <a:gd name="connsiteY13" fmla="*/ 6549 h 45231"/>
                  <a:gd name="connsiteX14" fmla="*/ 29114 w 45931"/>
                  <a:gd name="connsiteY14" fmla="*/ 3811 h 45231"/>
                  <a:gd name="connsiteX15" fmla="*/ 29856 w 45931"/>
                  <a:gd name="connsiteY15" fmla="*/ 2199 h 45231"/>
                  <a:gd name="connsiteX16" fmla="*/ 22177 w 45931"/>
                  <a:gd name="connsiteY16" fmla="*/ 4579 h 45231"/>
                  <a:gd name="connsiteX17" fmla="*/ 22536 w 45931"/>
                  <a:gd name="connsiteY17" fmla="*/ 3189 h 45231"/>
                  <a:gd name="connsiteX18" fmla="*/ 14036 w 45931"/>
                  <a:gd name="connsiteY18" fmla="*/ 5051 h 45231"/>
                  <a:gd name="connsiteX19" fmla="*/ 15336 w 45931"/>
                  <a:gd name="connsiteY19" fmla="*/ 6399 h 45231"/>
                  <a:gd name="connsiteX20" fmla="*/ 4163 w 45931"/>
                  <a:gd name="connsiteY20" fmla="*/ 15648 h 45231"/>
                  <a:gd name="connsiteX21" fmla="*/ 3936 w 45931"/>
                  <a:gd name="connsiteY21" fmla="*/ 14229 h 45231"/>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43896 w 45931"/>
                  <a:gd name="connsiteY6" fmla="*/ 38329 h 45231"/>
                  <a:gd name="connsiteX7" fmla="*/ 44167 w 45931"/>
                  <a:gd name="connsiteY7" fmla="*/ 36885 h 45231"/>
                  <a:gd name="connsiteX8" fmla="*/ 41834 w 45931"/>
                  <a:gd name="connsiteY8" fmla="*/ 15213 h 45231"/>
                  <a:gd name="connsiteX9" fmla="*/ 40386 w 45931"/>
                  <a:gd name="connsiteY9" fmla="*/ 17889 h 45231"/>
                  <a:gd name="connsiteX10" fmla="*/ 38360 w 45931"/>
                  <a:gd name="connsiteY10" fmla="*/ 5285 h 45231"/>
                  <a:gd name="connsiteX11" fmla="*/ 38436 w 45931"/>
                  <a:gd name="connsiteY11" fmla="*/ 6549 h 45231"/>
                  <a:gd name="connsiteX12" fmla="*/ 29114 w 45931"/>
                  <a:gd name="connsiteY12" fmla="*/ 3811 h 45231"/>
                  <a:gd name="connsiteX13" fmla="*/ 29856 w 45931"/>
                  <a:gd name="connsiteY13" fmla="*/ 2199 h 45231"/>
                  <a:gd name="connsiteX14" fmla="*/ 22177 w 45931"/>
                  <a:gd name="connsiteY14" fmla="*/ 4579 h 45231"/>
                  <a:gd name="connsiteX15" fmla="*/ 22536 w 45931"/>
                  <a:gd name="connsiteY15" fmla="*/ 3189 h 45231"/>
                  <a:gd name="connsiteX16" fmla="*/ 14036 w 45931"/>
                  <a:gd name="connsiteY16" fmla="*/ 5051 h 45231"/>
                  <a:gd name="connsiteX17" fmla="*/ 15336 w 45931"/>
                  <a:gd name="connsiteY17" fmla="*/ 6399 h 45231"/>
                  <a:gd name="connsiteX18" fmla="*/ 4163 w 45931"/>
                  <a:gd name="connsiteY18" fmla="*/ 15648 h 45231"/>
                  <a:gd name="connsiteX19" fmla="*/ 3936 w 45931"/>
                  <a:gd name="connsiteY19" fmla="*/ 14229 h 45231"/>
                  <a:gd name="connsiteX0" fmla="*/ 3936 w 45931"/>
                  <a:gd name="connsiteY0" fmla="*/ 14229 h 45231"/>
                  <a:gd name="connsiteX1" fmla="*/ 5659 w 45931"/>
                  <a:gd name="connsiteY1" fmla="*/ 6766 h 45231"/>
                  <a:gd name="connsiteX2" fmla="*/ 14041 w 45931"/>
                  <a:gd name="connsiteY2" fmla="*/ 5061 h 45231"/>
                  <a:gd name="connsiteX3" fmla="*/ 22492 w 45931"/>
                  <a:gd name="connsiteY3" fmla="*/ 3291 h 45231"/>
                  <a:gd name="connsiteX4" fmla="*/ 25785 w 45931"/>
                  <a:gd name="connsiteY4" fmla="*/ 59 h 45231"/>
                  <a:gd name="connsiteX5" fmla="*/ 29869 w 45931"/>
                  <a:gd name="connsiteY5" fmla="*/ 2340 h 45231"/>
                  <a:gd name="connsiteX6" fmla="*/ 35499 w 45931"/>
                  <a:gd name="connsiteY6" fmla="*/ 549 h 45231"/>
                  <a:gd name="connsiteX7" fmla="*/ 38354 w 45931"/>
                  <a:gd name="connsiteY7" fmla="*/ 5435 h 45231"/>
                  <a:gd name="connsiteX8" fmla="*/ 42018 w 45931"/>
                  <a:gd name="connsiteY8" fmla="*/ 10177 h 45231"/>
                  <a:gd name="connsiteX9" fmla="*/ 41854 w 45931"/>
                  <a:gd name="connsiteY9" fmla="*/ 15319 h 45231"/>
                  <a:gd name="connsiteX10" fmla="*/ 43052 w 45931"/>
                  <a:gd name="connsiteY10" fmla="*/ 23181 h 45231"/>
                  <a:gd name="connsiteX11" fmla="*/ 43109 w 45931"/>
                  <a:gd name="connsiteY11" fmla="*/ 35276 h 45231"/>
                  <a:gd name="connsiteX12" fmla="*/ 45294 w 45931"/>
                  <a:gd name="connsiteY12" fmla="*/ 44716 h 45231"/>
                  <a:gd name="connsiteX13" fmla="*/ 29584 w 45931"/>
                  <a:gd name="connsiteY13" fmla="*/ 42905 h 45231"/>
                  <a:gd name="connsiteX14" fmla="*/ 23703 w 45931"/>
                  <a:gd name="connsiteY14" fmla="*/ 42965 h 45231"/>
                  <a:gd name="connsiteX15" fmla="*/ 16516 w 45931"/>
                  <a:gd name="connsiteY15" fmla="*/ 39125 h 45231"/>
                  <a:gd name="connsiteX16" fmla="*/ 5840 w 45931"/>
                  <a:gd name="connsiteY16" fmla="*/ 35331 h 45231"/>
                  <a:gd name="connsiteX17" fmla="*/ 1146 w 45931"/>
                  <a:gd name="connsiteY17" fmla="*/ 31109 h 45231"/>
                  <a:gd name="connsiteX18" fmla="*/ 2149 w 45931"/>
                  <a:gd name="connsiteY18" fmla="*/ 25410 h 45231"/>
                  <a:gd name="connsiteX19" fmla="*/ 31 w 45931"/>
                  <a:gd name="connsiteY19" fmla="*/ 19563 h 45231"/>
                  <a:gd name="connsiteX20" fmla="*/ 3899 w 45931"/>
                  <a:gd name="connsiteY20" fmla="*/ 14366 h 45231"/>
                  <a:gd name="connsiteX21" fmla="*/ 3936 w 45931"/>
                  <a:gd name="connsiteY21" fmla="*/ 14229 h 45231"/>
                  <a:gd name="connsiteX0" fmla="*/ 4729 w 45931"/>
                  <a:gd name="connsiteY0" fmla="*/ 26036 h 45231"/>
                  <a:gd name="connsiteX1" fmla="*/ 2196 w 45931"/>
                  <a:gd name="connsiteY1" fmla="*/ 25239 h 45231"/>
                  <a:gd name="connsiteX2" fmla="*/ 6964 w 45931"/>
                  <a:gd name="connsiteY2" fmla="*/ 34758 h 45231"/>
                  <a:gd name="connsiteX3" fmla="*/ 5856 w 45931"/>
                  <a:gd name="connsiteY3" fmla="*/ 35139 h 45231"/>
                  <a:gd name="connsiteX4" fmla="*/ 16514 w 45931"/>
                  <a:gd name="connsiteY4" fmla="*/ 38949 h 45231"/>
                  <a:gd name="connsiteX5" fmla="*/ 15846 w 45931"/>
                  <a:gd name="connsiteY5" fmla="*/ 37209 h 45231"/>
                  <a:gd name="connsiteX6" fmla="*/ 41834 w 45931"/>
                  <a:gd name="connsiteY6" fmla="*/ 15213 h 45231"/>
                  <a:gd name="connsiteX7" fmla="*/ 40386 w 45931"/>
                  <a:gd name="connsiteY7" fmla="*/ 17889 h 45231"/>
                  <a:gd name="connsiteX8" fmla="*/ 38360 w 45931"/>
                  <a:gd name="connsiteY8" fmla="*/ 5285 h 45231"/>
                  <a:gd name="connsiteX9" fmla="*/ 38436 w 45931"/>
                  <a:gd name="connsiteY9" fmla="*/ 6549 h 45231"/>
                  <a:gd name="connsiteX10" fmla="*/ 29114 w 45931"/>
                  <a:gd name="connsiteY10" fmla="*/ 3811 h 45231"/>
                  <a:gd name="connsiteX11" fmla="*/ 29856 w 45931"/>
                  <a:gd name="connsiteY11" fmla="*/ 2199 h 45231"/>
                  <a:gd name="connsiteX12" fmla="*/ 22177 w 45931"/>
                  <a:gd name="connsiteY12" fmla="*/ 4579 h 45231"/>
                  <a:gd name="connsiteX13" fmla="*/ 22536 w 45931"/>
                  <a:gd name="connsiteY13" fmla="*/ 3189 h 45231"/>
                  <a:gd name="connsiteX14" fmla="*/ 14036 w 45931"/>
                  <a:gd name="connsiteY14" fmla="*/ 5051 h 45231"/>
                  <a:gd name="connsiteX15" fmla="*/ 15336 w 45931"/>
                  <a:gd name="connsiteY15" fmla="*/ 6399 h 45231"/>
                  <a:gd name="connsiteX16" fmla="*/ 4163 w 45931"/>
                  <a:gd name="connsiteY16" fmla="*/ 15648 h 45231"/>
                  <a:gd name="connsiteX17" fmla="*/ 3936 w 45931"/>
                  <a:gd name="connsiteY17" fmla="*/ 14229 h 45231"/>
                  <a:gd name="connsiteX0" fmla="*/ 3936 w 46360"/>
                  <a:gd name="connsiteY0" fmla="*/ 14229 h 45244"/>
                  <a:gd name="connsiteX1" fmla="*/ 5659 w 46360"/>
                  <a:gd name="connsiteY1" fmla="*/ 6766 h 45244"/>
                  <a:gd name="connsiteX2" fmla="*/ 14041 w 46360"/>
                  <a:gd name="connsiteY2" fmla="*/ 5061 h 45244"/>
                  <a:gd name="connsiteX3" fmla="*/ 22492 w 46360"/>
                  <a:gd name="connsiteY3" fmla="*/ 3291 h 45244"/>
                  <a:gd name="connsiteX4" fmla="*/ 25785 w 46360"/>
                  <a:gd name="connsiteY4" fmla="*/ 59 h 45244"/>
                  <a:gd name="connsiteX5" fmla="*/ 29869 w 46360"/>
                  <a:gd name="connsiteY5" fmla="*/ 2340 h 45244"/>
                  <a:gd name="connsiteX6" fmla="*/ 35499 w 46360"/>
                  <a:gd name="connsiteY6" fmla="*/ 549 h 45244"/>
                  <a:gd name="connsiteX7" fmla="*/ 38354 w 46360"/>
                  <a:gd name="connsiteY7" fmla="*/ 5435 h 45244"/>
                  <a:gd name="connsiteX8" fmla="*/ 42018 w 46360"/>
                  <a:gd name="connsiteY8" fmla="*/ 10177 h 45244"/>
                  <a:gd name="connsiteX9" fmla="*/ 41854 w 46360"/>
                  <a:gd name="connsiteY9" fmla="*/ 15319 h 45244"/>
                  <a:gd name="connsiteX10" fmla="*/ 43052 w 46360"/>
                  <a:gd name="connsiteY10" fmla="*/ 23181 h 45244"/>
                  <a:gd name="connsiteX11" fmla="*/ 44997 w 46360"/>
                  <a:gd name="connsiteY11" fmla="*/ 35110 h 45244"/>
                  <a:gd name="connsiteX12" fmla="*/ 45294 w 46360"/>
                  <a:gd name="connsiteY12" fmla="*/ 44716 h 45244"/>
                  <a:gd name="connsiteX13" fmla="*/ 29584 w 46360"/>
                  <a:gd name="connsiteY13" fmla="*/ 42905 h 45244"/>
                  <a:gd name="connsiteX14" fmla="*/ 23703 w 46360"/>
                  <a:gd name="connsiteY14" fmla="*/ 42965 h 45244"/>
                  <a:gd name="connsiteX15" fmla="*/ 16516 w 46360"/>
                  <a:gd name="connsiteY15" fmla="*/ 39125 h 45244"/>
                  <a:gd name="connsiteX16" fmla="*/ 5840 w 46360"/>
                  <a:gd name="connsiteY16" fmla="*/ 35331 h 45244"/>
                  <a:gd name="connsiteX17" fmla="*/ 1146 w 46360"/>
                  <a:gd name="connsiteY17" fmla="*/ 31109 h 45244"/>
                  <a:gd name="connsiteX18" fmla="*/ 2149 w 46360"/>
                  <a:gd name="connsiteY18" fmla="*/ 25410 h 45244"/>
                  <a:gd name="connsiteX19" fmla="*/ 31 w 46360"/>
                  <a:gd name="connsiteY19" fmla="*/ 19563 h 45244"/>
                  <a:gd name="connsiteX20" fmla="*/ 3899 w 46360"/>
                  <a:gd name="connsiteY20" fmla="*/ 14366 h 45244"/>
                  <a:gd name="connsiteX21" fmla="*/ 3936 w 46360"/>
                  <a:gd name="connsiteY21" fmla="*/ 14229 h 45244"/>
                  <a:gd name="connsiteX0" fmla="*/ 4729 w 46360"/>
                  <a:gd name="connsiteY0" fmla="*/ 26036 h 45244"/>
                  <a:gd name="connsiteX1" fmla="*/ 2196 w 46360"/>
                  <a:gd name="connsiteY1" fmla="*/ 25239 h 45244"/>
                  <a:gd name="connsiteX2" fmla="*/ 6964 w 46360"/>
                  <a:gd name="connsiteY2" fmla="*/ 34758 h 45244"/>
                  <a:gd name="connsiteX3" fmla="*/ 5856 w 46360"/>
                  <a:gd name="connsiteY3" fmla="*/ 35139 h 45244"/>
                  <a:gd name="connsiteX4" fmla="*/ 16514 w 46360"/>
                  <a:gd name="connsiteY4" fmla="*/ 38949 h 45244"/>
                  <a:gd name="connsiteX5" fmla="*/ 15846 w 46360"/>
                  <a:gd name="connsiteY5" fmla="*/ 37209 h 45244"/>
                  <a:gd name="connsiteX6" fmla="*/ 41834 w 46360"/>
                  <a:gd name="connsiteY6" fmla="*/ 15213 h 45244"/>
                  <a:gd name="connsiteX7" fmla="*/ 40386 w 46360"/>
                  <a:gd name="connsiteY7" fmla="*/ 17889 h 45244"/>
                  <a:gd name="connsiteX8" fmla="*/ 38360 w 46360"/>
                  <a:gd name="connsiteY8" fmla="*/ 5285 h 45244"/>
                  <a:gd name="connsiteX9" fmla="*/ 38436 w 46360"/>
                  <a:gd name="connsiteY9" fmla="*/ 6549 h 45244"/>
                  <a:gd name="connsiteX10" fmla="*/ 29114 w 46360"/>
                  <a:gd name="connsiteY10" fmla="*/ 3811 h 45244"/>
                  <a:gd name="connsiteX11" fmla="*/ 29856 w 46360"/>
                  <a:gd name="connsiteY11" fmla="*/ 2199 h 45244"/>
                  <a:gd name="connsiteX12" fmla="*/ 22177 w 46360"/>
                  <a:gd name="connsiteY12" fmla="*/ 4579 h 45244"/>
                  <a:gd name="connsiteX13" fmla="*/ 22536 w 46360"/>
                  <a:gd name="connsiteY13" fmla="*/ 3189 h 45244"/>
                  <a:gd name="connsiteX14" fmla="*/ 14036 w 46360"/>
                  <a:gd name="connsiteY14" fmla="*/ 5051 h 45244"/>
                  <a:gd name="connsiteX15" fmla="*/ 15336 w 46360"/>
                  <a:gd name="connsiteY15" fmla="*/ 6399 h 45244"/>
                  <a:gd name="connsiteX16" fmla="*/ 4163 w 46360"/>
                  <a:gd name="connsiteY16" fmla="*/ 15648 h 45244"/>
                  <a:gd name="connsiteX17" fmla="*/ 3936 w 46360"/>
                  <a:gd name="connsiteY17" fmla="*/ 14229 h 45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6360" h="45244">
                    <a:moveTo>
                      <a:pt x="3936" y="14229"/>
                    </a:moveTo>
                    <a:cubicBezTo>
                      <a:pt x="3665" y="11516"/>
                      <a:pt x="4297" y="8780"/>
                      <a:pt x="5659" y="6766"/>
                    </a:cubicBezTo>
                    <a:cubicBezTo>
                      <a:pt x="7811" y="3585"/>
                      <a:pt x="11300" y="2876"/>
                      <a:pt x="14041" y="5061"/>
                    </a:cubicBezTo>
                    <a:cubicBezTo>
                      <a:pt x="15714" y="768"/>
                      <a:pt x="19950" y="-119"/>
                      <a:pt x="22492" y="3291"/>
                    </a:cubicBezTo>
                    <a:cubicBezTo>
                      <a:pt x="23133" y="1542"/>
                      <a:pt x="24364" y="333"/>
                      <a:pt x="25785" y="59"/>
                    </a:cubicBezTo>
                    <a:cubicBezTo>
                      <a:pt x="27349" y="-243"/>
                      <a:pt x="28911" y="629"/>
                      <a:pt x="29869" y="2340"/>
                    </a:cubicBezTo>
                    <a:cubicBezTo>
                      <a:pt x="31251" y="126"/>
                      <a:pt x="33537" y="-601"/>
                      <a:pt x="35499" y="549"/>
                    </a:cubicBezTo>
                    <a:cubicBezTo>
                      <a:pt x="36994" y="1425"/>
                      <a:pt x="38066" y="3259"/>
                      <a:pt x="38354" y="5435"/>
                    </a:cubicBezTo>
                    <a:cubicBezTo>
                      <a:pt x="40082" y="6077"/>
                      <a:pt x="41458" y="7857"/>
                      <a:pt x="42018" y="10177"/>
                    </a:cubicBezTo>
                    <a:cubicBezTo>
                      <a:pt x="42425" y="11861"/>
                      <a:pt x="42367" y="13690"/>
                      <a:pt x="41854" y="15319"/>
                    </a:cubicBezTo>
                    <a:cubicBezTo>
                      <a:pt x="43115" y="17553"/>
                      <a:pt x="42528" y="19883"/>
                      <a:pt x="43052" y="23181"/>
                    </a:cubicBezTo>
                    <a:cubicBezTo>
                      <a:pt x="43576" y="26479"/>
                      <a:pt x="47721" y="34580"/>
                      <a:pt x="44997" y="35110"/>
                    </a:cubicBezTo>
                    <a:cubicBezTo>
                      <a:pt x="44984" y="37377"/>
                      <a:pt x="47863" y="43417"/>
                      <a:pt x="45294" y="44716"/>
                    </a:cubicBezTo>
                    <a:cubicBezTo>
                      <a:pt x="42725" y="46015"/>
                      <a:pt x="31733" y="44729"/>
                      <a:pt x="29584" y="42905"/>
                    </a:cubicBezTo>
                    <a:cubicBezTo>
                      <a:pt x="28889" y="46038"/>
                      <a:pt x="25881" y="43595"/>
                      <a:pt x="23703" y="42965"/>
                    </a:cubicBezTo>
                    <a:cubicBezTo>
                      <a:pt x="21525" y="42335"/>
                      <a:pt x="18087" y="42332"/>
                      <a:pt x="16516" y="39125"/>
                    </a:cubicBezTo>
                    <a:cubicBezTo>
                      <a:pt x="12808" y="42169"/>
                      <a:pt x="7992" y="40458"/>
                      <a:pt x="5840" y="35331"/>
                    </a:cubicBezTo>
                    <a:cubicBezTo>
                      <a:pt x="3726" y="35668"/>
                      <a:pt x="1741" y="33883"/>
                      <a:pt x="1146" y="31109"/>
                    </a:cubicBezTo>
                    <a:cubicBezTo>
                      <a:pt x="715" y="29102"/>
                      <a:pt x="1096" y="26936"/>
                      <a:pt x="2149" y="25410"/>
                    </a:cubicBezTo>
                    <a:cubicBezTo>
                      <a:pt x="655" y="24213"/>
                      <a:pt x="-177" y="21916"/>
                      <a:pt x="31" y="19563"/>
                    </a:cubicBezTo>
                    <a:cubicBezTo>
                      <a:pt x="275" y="16808"/>
                      <a:pt x="1881" y="14650"/>
                      <a:pt x="3899" y="14366"/>
                    </a:cubicBezTo>
                    <a:cubicBezTo>
                      <a:pt x="3911" y="14320"/>
                      <a:pt x="3924" y="14275"/>
                      <a:pt x="3936" y="14229"/>
                    </a:cubicBezTo>
                    <a:close/>
                  </a:path>
                  <a:path w="46360" h="45244" fill="none" extrusionOk="0">
                    <a:moveTo>
                      <a:pt x="4729" y="26036"/>
                    </a:moveTo>
                    <a:cubicBezTo>
                      <a:pt x="3845" y="26130"/>
                      <a:pt x="2961" y="25852"/>
                      <a:pt x="2196" y="25239"/>
                    </a:cubicBezTo>
                    <a:moveTo>
                      <a:pt x="6964" y="34758"/>
                    </a:moveTo>
                    <a:cubicBezTo>
                      <a:pt x="6609" y="34951"/>
                      <a:pt x="6236" y="35079"/>
                      <a:pt x="5856" y="35139"/>
                    </a:cubicBezTo>
                    <a:moveTo>
                      <a:pt x="16514" y="38949"/>
                    </a:moveTo>
                    <a:cubicBezTo>
                      <a:pt x="16247" y="38403"/>
                      <a:pt x="16023" y="37820"/>
                      <a:pt x="15846" y="37209"/>
                    </a:cubicBezTo>
                    <a:moveTo>
                      <a:pt x="41834" y="15213"/>
                    </a:moveTo>
                    <a:cubicBezTo>
                      <a:pt x="41509" y="16245"/>
                      <a:pt x="41014" y="17161"/>
                      <a:pt x="40386" y="17889"/>
                    </a:cubicBezTo>
                    <a:moveTo>
                      <a:pt x="38360" y="5285"/>
                    </a:moveTo>
                    <a:cubicBezTo>
                      <a:pt x="38415" y="5702"/>
                      <a:pt x="38441" y="6125"/>
                      <a:pt x="38436" y="6549"/>
                    </a:cubicBezTo>
                    <a:moveTo>
                      <a:pt x="29114" y="3811"/>
                    </a:moveTo>
                    <a:cubicBezTo>
                      <a:pt x="29303" y="3228"/>
                      <a:pt x="29552" y="2685"/>
                      <a:pt x="29856" y="2199"/>
                    </a:cubicBezTo>
                    <a:moveTo>
                      <a:pt x="22177" y="4579"/>
                    </a:moveTo>
                    <a:cubicBezTo>
                      <a:pt x="22254" y="4097"/>
                      <a:pt x="22375" y="3630"/>
                      <a:pt x="22536" y="3189"/>
                    </a:cubicBezTo>
                    <a:moveTo>
                      <a:pt x="14036" y="5051"/>
                    </a:moveTo>
                    <a:cubicBezTo>
                      <a:pt x="14508" y="5427"/>
                      <a:pt x="14944" y="5880"/>
                      <a:pt x="15336" y="6399"/>
                    </a:cubicBezTo>
                    <a:moveTo>
                      <a:pt x="4163" y="15648"/>
                    </a:moveTo>
                    <a:cubicBezTo>
                      <a:pt x="4060" y="15184"/>
                      <a:pt x="3984" y="14710"/>
                      <a:pt x="3936" y="14229"/>
                    </a:cubicBezTo>
                  </a:path>
                </a:pathLst>
              </a:custGeom>
              <a:solidFill>
                <a:srgbClr val="FFB9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Graphic 12" descr="Tooth">
                <a:extLst>
                  <a:ext uri="{FF2B5EF4-FFF2-40B4-BE49-F238E27FC236}">
                    <a16:creationId xmlns:a16="http://schemas.microsoft.com/office/drawing/2014/main" id="{E882661E-6978-4AFC-8F22-36448E4FC1CC}"/>
                  </a:ext>
                </a:extLst>
              </p:cNvPr>
              <p:cNvSpPr/>
              <p:nvPr/>
            </p:nvSpPr>
            <p:spPr>
              <a:xfrm>
                <a:off x="5568785" y="4216877"/>
                <a:ext cx="571500" cy="1428951"/>
              </a:xfrm>
              <a:custGeom>
                <a:avLst/>
                <a:gdLst>
                  <a:gd name="connsiteX0" fmla="*/ 571500 w 571500"/>
                  <a:gd name="connsiteY0" fmla="*/ 230361 h 1151805"/>
                  <a:gd name="connsiteX1" fmla="*/ 447675 w 571500"/>
                  <a:gd name="connsiteY1" fmla="*/ 0 h 1151805"/>
                  <a:gd name="connsiteX2" fmla="*/ 285750 w 571500"/>
                  <a:gd name="connsiteY2" fmla="*/ 57590 h 1151805"/>
                  <a:gd name="connsiteX3" fmla="*/ 123825 w 571500"/>
                  <a:gd name="connsiteY3" fmla="*/ 0 h 1151805"/>
                  <a:gd name="connsiteX4" fmla="*/ 0 w 571500"/>
                  <a:gd name="connsiteY4" fmla="*/ 230361 h 1151805"/>
                  <a:gd name="connsiteX5" fmla="*/ 66675 w 571500"/>
                  <a:gd name="connsiteY5" fmla="*/ 590300 h 1151805"/>
                  <a:gd name="connsiteX6" fmla="*/ 57150 w 571500"/>
                  <a:gd name="connsiteY6" fmla="*/ 849456 h 1151805"/>
                  <a:gd name="connsiteX7" fmla="*/ 123825 w 571500"/>
                  <a:gd name="connsiteY7" fmla="*/ 1151805 h 1151805"/>
                  <a:gd name="connsiteX8" fmla="*/ 190500 w 571500"/>
                  <a:gd name="connsiteY8" fmla="*/ 849456 h 1151805"/>
                  <a:gd name="connsiteX9" fmla="*/ 285750 w 571500"/>
                  <a:gd name="connsiteY9" fmla="*/ 619095 h 1151805"/>
                  <a:gd name="connsiteX10" fmla="*/ 381000 w 571500"/>
                  <a:gd name="connsiteY10" fmla="*/ 849456 h 1151805"/>
                  <a:gd name="connsiteX11" fmla="*/ 447675 w 571500"/>
                  <a:gd name="connsiteY11" fmla="*/ 1151805 h 1151805"/>
                  <a:gd name="connsiteX12" fmla="*/ 514350 w 571500"/>
                  <a:gd name="connsiteY12" fmla="*/ 849456 h 1151805"/>
                  <a:gd name="connsiteX13" fmla="*/ 504825 w 571500"/>
                  <a:gd name="connsiteY13" fmla="*/ 590300 h 1151805"/>
                  <a:gd name="connsiteX14" fmla="*/ 571500 w 571500"/>
                  <a:gd name="connsiteY14" fmla="*/ 230361 h 1151805"/>
                  <a:gd name="connsiteX0" fmla="*/ 571500 w 571500"/>
                  <a:gd name="connsiteY0" fmla="*/ 230361 h 1151805"/>
                  <a:gd name="connsiteX1" fmla="*/ 447675 w 571500"/>
                  <a:gd name="connsiteY1" fmla="*/ 0 h 1151805"/>
                  <a:gd name="connsiteX2" fmla="*/ 285750 w 571500"/>
                  <a:gd name="connsiteY2" fmla="*/ 57590 h 1151805"/>
                  <a:gd name="connsiteX3" fmla="*/ 123825 w 571500"/>
                  <a:gd name="connsiteY3" fmla="*/ 0 h 1151805"/>
                  <a:gd name="connsiteX4" fmla="*/ 0 w 571500"/>
                  <a:gd name="connsiteY4" fmla="*/ 230361 h 1151805"/>
                  <a:gd name="connsiteX5" fmla="*/ 66675 w 571500"/>
                  <a:gd name="connsiteY5" fmla="*/ 590300 h 1151805"/>
                  <a:gd name="connsiteX6" fmla="*/ 57150 w 571500"/>
                  <a:gd name="connsiteY6" fmla="*/ 849456 h 1151805"/>
                  <a:gd name="connsiteX7" fmla="*/ 123825 w 571500"/>
                  <a:gd name="connsiteY7" fmla="*/ 989880 h 1151805"/>
                  <a:gd name="connsiteX8" fmla="*/ 190500 w 571500"/>
                  <a:gd name="connsiteY8" fmla="*/ 849456 h 1151805"/>
                  <a:gd name="connsiteX9" fmla="*/ 285750 w 571500"/>
                  <a:gd name="connsiteY9" fmla="*/ 619095 h 1151805"/>
                  <a:gd name="connsiteX10" fmla="*/ 381000 w 571500"/>
                  <a:gd name="connsiteY10" fmla="*/ 849456 h 1151805"/>
                  <a:gd name="connsiteX11" fmla="*/ 447675 w 571500"/>
                  <a:gd name="connsiteY11" fmla="*/ 1151805 h 1151805"/>
                  <a:gd name="connsiteX12" fmla="*/ 514350 w 571500"/>
                  <a:gd name="connsiteY12" fmla="*/ 849456 h 1151805"/>
                  <a:gd name="connsiteX13" fmla="*/ 504825 w 571500"/>
                  <a:gd name="connsiteY13" fmla="*/ 590300 h 1151805"/>
                  <a:gd name="connsiteX14" fmla="*/ 571500 w 571500"/>
                  <a:gd name="connsiteY14" fmla="*/ 230361 h 1151805"/>
                  <a:gd name="connsiteX0" fmla="*/ 571500 w 571500"/>
                  <a:gd name="connsiteY0" fmla="*/ 230361 h 1380405"/>
                  <a:gd name="connsiteX1" fmla="*/ 447675 w 571500"/>
                  <a:gd name="connsiteY1" fmla="*/ 0 h 1380405"/>
                  <a:gd name="connsiteX2" fmla="*/ 285750 w 571500"/>
                  <a:gd name="connsiteY2" fmla="*/ 57590 h 1380405"/>
                  <a:gd name="connsiteX3" fmla="*/ 123825 w 571500"/>
                  <a:gd name="connsiteY3" fmla="*/ 0 h 1380405"/>
                  <a:gd name="connsiteX4" fmla="*/ 0 w 571500"/>
                  <a:gd name="connsiteY4" fmla="*/ 230361 h 1380405"/>
                  <a:gd name="connsiteX5" fmla="*/ 66675 w 571500"/>
                  <a:gd name="connsiteY5" fmla="*/ 590300 h 1380405"/>
                  <a:gd name="connsiteX6" fmla="*/ 57150 w 571500"/>
                  <a:gd name="connsiteY6" fmla="*/ 849456 h 1380405"/>
                  <a:gd name="connsiteX7" fmla="*/ 123825 w 571500"/>
                  <a:gd name="connsiteY7" fmla="*/ 989880 h 1380405"/>
                  <a:gd name="connsiteX8" fmla="*/ 190500 w 571500"/>
                  <a:gd name="connsiteY8" fmla="*/ 849456 h 1380405"/>
                  <a:gd name="connsiteX9" fmla="*/ 285750 w 571500"/>
                  <a:gd name="connsiteY9" fmla="*/ 619095 h 1380405"/>
                  <a:gd name="connsiteX10" fmla="*/ 381000 w 571500"/>
                  <a:gd name="connsiteY10" fmla="*/ 849456 h 1380405"/>
                  <a:gd name="connsiteX11" fmla="*/ 447675 w 571500"/>
                  <a:gd name="connsiteY11" fmla="*/ 1380405 h 1380405"/>
                  <a:gd name="connsiteX12" fmla="*/ 514350 w 571500"/>
                  <a:gd name="connsiteY12" fmla="*/ 849456 h 1380405"/>
                  <a:gd name="connsiteX13" fmla="*/ 504825 w 571500"/>
                  <a:gd name="connsiteY13" fmla="*/ 590300 h 1380405"/>
                  <a:gd name="connsiteX14" fmla="*/ 571500 w 571500"/>
                  <a:gd name="connsiteY14" fmla="*/ 230361 h 1380405"/>
                  <a:gd name="connsiteX0" fmla="*/ 571500 w 571500"/>
                  <a:gd name="connsiteY0" fmla="*/ 230361 h 1380405"/>
                  <a:gd name="connsiteX1" fmla="*/ 447675 w 571500"/>
                  <a:gd name="connsiteY1" fmla="*/ 0 h 1380405"/>
                  <a:gd name="connsiteX2" fmla="*/ 285750 w 571500"/>
                  <a:gd name="connsiteY2" fmla="*/ 57590 h 1380405"/>
                  <a:gd name="connsiteX3" fmla="*/ 123825 w 571500"/>
                  <a:gd name="connsiteY3" fmla="*/ 0 h 1380405"/>
                  <a:gd name="connsiteX4" fmla="*/ 0 w 571500"/>
                  <a:gd name="connsiteY4" fmla="*/ 230361 h 1380405"/>
                  <a:gd name="connsiteX5" fmla="*/ 66675 w 571500"/>
                  <a:gd name="connsiteY5" fmla="*/ 590300 h 1380405"/>
                  <a:gd name="connsiteX6" fmla="*/ 57150 w 571500"/>
                  <a:gd name="connsiteY6" fmla="*/ 849456 h 1380405"/>
                  <a:gd name="connsiteX7" fmla="*/ 123825 w 571500"/>
                  <a:gd name="connsiteY7" fmla="*/ 989880 h 1380405"/>
                  <a:gd name="connsiteX8" fmla="*/ 190500 w 571500"/>
                  <a:gd name="connsiteY8" fmla="*/ 849456 h 1380405"/>
                  <a:gd name="connsiteX9" fmla="*/ 285750 w 571500"/>
                  <a:gd name="connsiteY9" fmla="*/ 619095 h 1380405"/>
                  <a:gd name="connsiteX10" fmla="*/ 369073 w 571500"/>
                  <a:gd name="connsiteY10" fmla="*/ 853432 h 1380405"/>
                  <a:gd name="connsiteX11" fmla="*/ 447675 w 571500"/>
                  <a:gd name="connsiteY11" fmla="*/ 1380405 h 1380405"/>
                  <a:gd name="connsiteX12" fmla="*/ 514350 w 571500"/>
                  <a:gd name="connsiteY12" fmla="*/ 849456 h 1380405"/>
                  <a:gd name="connsiteX13" fmla="*/ 504825 w 571500"/>
                  <a:gd name="connsiteY13" fmla="*/ 590300 h 1380405"/>
                  <a:gd name="connsiteX14" fmla="*/ 571500 w 571500"/>
                  <a:gd name="connsiteY14" fmla="*/ 230361 h 1380405"/>
                  <a:gd name="connsiteX0" fmla="*/ 571500 w 571500"/>
                  <a:gd name="connsiteY0" fmla="*/ 230361 h 1411088"/>
                  <a:gd name="connsiteX1" fmla="*/ 447675 w 571500"/>
                  <a:gd name="connsiteY1" fmla="*/ 0 h 1411088"/>
                  <a:gd name="connsiteX2" fmla="*/ 285750 w 571500"/>
                  <a:gd name="connsiteY2" fmla="*/ 57590 h 1411088"/>
                  <a:gd name="connsiteX3" fmla="*/ 123825 w 571500"/>
                  <a:gd name="connsiteY3" fmla="*/ 0 h 1411088"/>
                  <a:gd name="connsiteX4" fmla="*/ 0 w 571500"/>
                  <a:gd name="connsiteY4" fmla="*/ 230361 h 1411088"/>
                  <a:gd name="connsiteX5" fmla="*/ 66675 w 571500"/>
                  <a:gd name="connsiteY5" fmla="*/ 590300 h 1411088"/>
                  <a:gd name="connsiteX6" fmla="*/ 57150 w 571500"/>
                  <a:gd name="connsiteY6" fmla="*/ 849456 h 1411088"/>
                  <a:gd name="connsiteX7" fmla="*/ 123825 w 571500"/>
                  <a:gd name="connsiteY7" fmla="*/ 989880 h 1411088"/>
                  <a:gd name="connsiteX8" fmla="*/ 190500 w 571500"/>
                  <a:gd name="connsiteY8" fmla="*/ 849456 h 1411088"/>
                  <a:gd name="connsiteX9" fmla="*/ 285750 w 571500"/>
                  <a:gd name="connsiteY9" fmla="*/ 619095 h 1411088"/>
                  <a:gd name="connsiteX10" fmla="*/ 369073 w 571500"/>
                  <a:gd name="connsiteY10" fmla="*/ 853432 h 1411088"/>
                  <a:gd name="connsiteX11" fmla="*/ 447675 w 571500"/>
                  <a:gd name="connsiteY11" fmla="*/ 1380405 h 1411088"/>
                  <a:gd name="connsiteX12" fmla="*/ 467377 w 571500"/>
                  <a:gd name="connsiteY12" fmla="*/ 1294768 h 1411088"/>
                  <a:gd name="connsiteX13" fmla="*/ 514350 w 571500"/>
                  <a:gd name="connsiteY13" fmla="*/ 849456 h 1411088"/>
                  <a:gd name="connsiteX14" fmla="*/ 504825 w 571500"/>
                  <a:gd name="connsiteY14" fmla="*/ 590300 h 1411088"/>
                  <a:gd name="connsiteX15" fmla="*/ 571500 w 571500"/>
                  <a:gd name="connsiteY15" fmla="*/ 230361 h 1411088"/>
                  <a:gd name="connsiteX0" fmla="*/ 571500 w 571500"/>
                  <a:gd name="connsiteY0" fmla="*/ 230361 h 1428951"/>
                  <a:gd name="connsiteX1" fmla="*/ 447675 w 571500"/>
                  <a:gd name="connsiteY1" fmla="*/ 0 h 1428951"/>
                  <a:gd name="connsiteX2" fmla="*/ 285750 w 571500"/>
                  <a:gd name="connsiteY2" fmla="*/ 57590 h 1428951"/>
                  <a:gd name="connsiteX3" fmla="*/ 123825 w 571500"/>
                  <a:gd name="connsiteY3" fmla="*/ 0 h 1428951"/>
                  <a:gd name="connsiteX4" fmla="*/ 0 w 571500"/>
                  <a:gd name="connsiteY4" fmla="*/ 230361 h 1428951"/>
                  <a:gd name="connsiteX5" fmla="*/ 66675 w 571500"/>
                  <a:gd name="connsiteY5" fmla="*/ 590300 h 1428951"/>
                  <a:gd name="connsiteX6" fmla="*/ 57150 w 571500"/>
                  <a:gd name="connsiteY6" fmla="*/ 849456 h 1428951"/>
                  <a:gd name="connsiteX7" fmla="*/ 123825 w 571500"/>
                  <a:gd name="connsiteY7" fmla="*/ 989880 h 1428951"/>
                  <a:gd name="connsiteX8" fmla="*/ 190500 w 571500"/>
                  <a:gd name="connsiteY8" fmla="*/ 849456 h 1428951"/>
                  <a:gd name="connsiteX9" fmla="*/ 285750 w 571500"/>
                  <a:gd name="connsiteY9" fmla="*/ 619095 h 1428951"/>
                  <a:gd name="connsiteX10" fmla="*/ 369073 w 571500"/>
                  <a:gd name="connsiteY10" fmla="*/ 853432 h 1428951"/>
                  <a:gd name="connsiteX11" fmla="*/ 447675 w 571500"/>
                  <a:gd name="connsiteY11" fmla="*/ 1380405 h 1428951"/>
                  <a:gd name="connsiteX12" fmla="*/ 495426 w 571500"/>
                  <a:gd name="connsiteY12" fmla="*/ 1345257 h 1428951"/>
                  <a:gd name="connsiteX13" fmla="*/ 514350 w 571500"/>
                  <a:gd name="connsiteY13" fmla="*/ 849456 h 1428951"/>
                  <a:gd name="connsiteX14" fmla="*/ 504825 w 571500"/>
                  <a:gd name="connsiteY14" fmla="*/ 590300 h 1428951"/>
                  <a:gd name="connsiteX15" fmla="*/ 571500 w 571500"/>
                  <a:gd name="connsiteY15" fmla="*/ 230361 h 1428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500" h="1428951">
                    <a:moveTo>
                      <a:pt x="571500" y="230361"/>
                    </a:moveTo>
                    <a:cubicBezTo>
                      <a:pt x="571500" y="103662"/>
                      <a:pt x="530543" y="0"/>
                      <a:pt x="447675" y="0"/>
                    </a:cubicBezTo>
                    <a:cubicBezTo>
                      <a:pt x="364808" y="0"/>
                      <a:pt x="367665" y="57590"/>
                      <a:pt x="285750" y="57590"/>
                    </a:cubicBezTo>
                    <a:cubicBezTo>
                      <a:pt x="203835" y="57590"/>
                      <a:pt x="206693" y="0"/>
                      <a:pt x="123825" y="0"/>
                    </a:cubicBezTo>
                    <a:cubicBezTo>
                      <a:pt x="40957" y="0"/>
                      <a:pt x="0" y="103662"/>
                      <a:pt x="0" y="230361"/>
                    </a:cubicBezTo>
                    <a:cubicBezTo>
                      <a:pt x="0" y="357060"/>
                      <a:pt x="66675" y="482318"/>
                      <a:pt x="66675" y="590300"/>
                    </a:cubicBezTo>
                    <a:cubicBezTo>
                      <a:pt x="66675" y="692523"/>
                      <a:pt x="47625" y="782859"/>
                      <a:pt x="57150" y="849456"/>
                    </a:cubicBezTo>
                    <a:cubicBezTo>
                      <a:pt x="66675" y="916053"/>
                      <a:pt x="56197" y="989880"/>
                      <a:pt x="123825" y="989880"/>
                    </a:cubicBezTo>
                    <a:cubicBezTo>
                      <a:pt x="191452" y="989880"/>
                      <a:pt x="163513" y="911253"/>
                      <a:pt x="190500" y="849456"/>
                    </a:cubicBezTo>
                    <a:cubicBezTo>
                      <a:pt x="217487" y="787659"/>
                      <a:pt x="255988" y="618432"/>
                      <a:pt x="285750" y="619095"/>
                    </a:cubicBezTo>
                    <a:cubicBezTo>
                      <a:pt x="315512" y="619758"/>
                      <a:pt x="342086" y="726547"/>
                      <a:pt x="369073" y="853432"/>
                    </a:cubicBezTo>
                    <a:cubicBezTo>
                      <a:pt x="396060" y="980317"/>
                      <a:pt x="426616" y="1298434"/>
                      <a:pt x="447675" y="1380405"/>
                    </a:cubicBezTo>
                    <a:cubicBezTo>
                      <a:pt x="468734" y="1462376"/>
                      <a:pt x="484314" y="1433748"/>
                      <a:pt x="495426" y="1345257"/>
                    </a:cubicBezTo>
                    <a:cubicBezTo>
                      <a:pt x="506538" y="1256766"/>
                      <a:pt x="508109" y="966867"/>
                      <a:pt x="514350" y="849456"/>
                    </a:cubicBezTo>
                    <a:cubicBezTo>
                      <a:pt x="520591" y="732045"/>
                      <a:pt x="504825" y="692523"/>
                      <a:pt x="504825" y="590300"/>
                    </a:cubicBezTo>
                    <a:cubicBezTo>
                      <a:pt x="504825" y="482318"/>
                      <a:pt x="571500" y="357060"/>
                      <a:pt x="571500" y="230361"/>
                    </a:cubicBezTo>
                    <a:close/>
                  </a:path>
                </a:pathLst>
              </a:custGeom>
              <a:solidFill>
                <a:srgbClr val="F8CBAD"/>
              </a:solidFill>
              <a:ln w="12700" cap="flat">
                <a:solidFill>
                  <a:srgbClr val="F4B183"/>
                </a:solidFill>
                <a:prstDash val="solid"/>
                <a:miter/>
              </a:ln>
            </p:spPr>
            <p:txBody>
              <a:bodyPr rtlCol="0" anchor="ctr"/>
              <a:lstStyle/>
              <a:p>
                <a:endParaRPr lang="en-GB"/>
              </a:p>
            </p:txBody>
          </p:sp>
          <p:sp>
            <p:nvSpPr>
              <p:cNvPr id="85" name="Cloud 8">
                <a:extLst>
                  <a:ext uri="{FF2B5EF4-FFF2-40B4-BE49-F238E27FC236}">
                    <a16:creationId xmlns:a16="http://schemas.microsoft.com/office/drawing/2014/main" id="{20C45F40-59A4-4129-A014-3B1751C2D5C9}"/>
                  </a:ext>
                </a:extLst>
              </p:cNvPr>
              <p:cNvSpPr/>
              <p:nvPr/>
            </p:nvSpPr>
            <p:spPr>
              <a:xfrm>
                <a:off x="5486593" y="3090780"/>
                <a:ext cx="1084099" cy="2554958"/>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536 w 43256"/>
                  <a:gd name="connsiteY17" fmla="*/ 933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696 h 43686"/>
                  <a:gd name="connsiteX1" fmla="*/ 5659 w 43256"/>
                  <a:gd name="connsiteY1" fmla="*/ 7233 h 43686"/>
                  <a:gd name="connsiteX2" fmla="*/ 14041 w 43256"/>
                  <a:gd name="connsiteY2" fmla="*/ 5528 h 43686"/>
                  <a:gd name="connsiteX3" fmla="*/ 22492 w 43256"/>
                  <a:gd name="connsiteY3" fmla="*/ 3758 h 43686"/>
                  <a:gd name="connsiteX4" fmla="*/ 25785 w 43256"/>
                  <a:gd name="connsiteY4" fmla="*/ 526 h 43686"/>
                  <a:gd name="connsiteX5" fmla="*/ 29869 w 43256"/>
                  <a:gd name="connsiteY5" fmla="*/ 2807 h 43686"/>
                  <a:gd name="connsiteX6" fmla="*/ 35499 w 43256"/>
                  <a:gd name="connsiteY6" fmla="*/ 1016 h 43686"/>
                  <a:gd name="connsiteX7" fmla="*/ 38354 w 43256"/>
                  <a:gd name="connsiteY7" fmla="*/ 5902 h 43686"/>
                  <a:gd name="connsiteX8" fmla="*/ 42018 w 43256"/>
                  <a:gd name="connsiteY8" fmla="*/ 10644 h 43686"/>
                  <a:gd name="connsiteX9" fmla="*/ 41854 w 43256"/>
                  <a:gd name="connsiteY9" fmla="*/ 15786 h 43686"/>
                  <a:gd name="connsiteX10" fmla="*/ 43052 w 43256"/>
                  <a:gd name="connsiteY10" fmla="*/ 23648 h 43686"/>
                  <a:gd name="connsiteX11" fmla="*/ 37440 w 43256"/>
                  <a:gd name="connsiteY11" fmla="*/ 30530 h 43686"/>
                  <a:gd name="connsiteX12" fmla="*/ 35431 w 43256"/>
                  <a:gd name="connsiteY12" fmla="*/ 36427 h 43686"/>
                  <a:gd name="connsiteX13" fmla="*/ 28591 w 43256"/>
                  <a:gd name="connsiteY13" fmla="*/ 37141 h 43686"/>
                  <a:gd name="connsiteX14" fmla="*/ 23703 w 43256"/>
                  <a:gd name="connsiteY14" fmla="*/ 43432 h 43686"/>
                  <a:gd name="connsiteX15" fmla="*/ 16516 w 43256"/>
                  <a:gd name="connsiteY15" fmla="*/ 39592 h 43686"/>
                  <a:gd name="connsiteX16" fmla="*/ 5840 w 43256"/>
                  <a:gd name="connsiteY16" fmla="*/ 35798 h 43686"/>
                  <a:gd name="connsiteX17" fmla="*/ 1146 w 43256"/>
                  <a:gd name="connsiteY17" fmla="*/ 31576 h 43686"/>
                  <a:gd name="connsiteX18" fmla="*/ 2149 w 43256"/>
                  <a:gd name="connsiteY18" fmla="*/ 25877 h 43686"/>
                  <a:gd name="connsiteX19" fmla="*/ 31 w 43256"/>
                  <a:gd name="connsiteY19" fmla="*/ 20030 h 43686"/>
                  <a:gd name="connsiteX20" fmla="*/ 3899 w 43256"/>
                  <a:gd name="connsiteY20" fmla="*/ 14833 h 43686"/>
                  <a:gd name="connsiteX21" fmla="*/ 3936 w 43256"/>
                  <a:gd name="connsiteY21" fmla="*/ 14696 h 43686"/>
                  <a:gd name="connsiteX0" fmla="*/ 4729 w 43256"/>
                  <a:gd name="connsiteY0" fmla="*/ 26503 h 43686"/>
                  <a:gd name="connsiteX1" fmla="*/ 2196 w 43256"/>
                  <a:gd name="connsiteY1" fmla="*/ 25706 h 43686"/>
                  <a:gd name="connsiteX2" fmla="*/ 6964 w 43256"/>
                  <a:gd name="connsiteY2" fmla="*/ 35225 h 43686"/>
                  <a:gd name="connsiteX3" fmla="*/ 5856 w 43256"/>
                  <a:gd name="connsiteY3" fmla="*/ 35606 h 43686"/>
                  <a:gd name="connsiteX4" fmla="*/ 16514 w 43256"/>
                  <a:gd name="connsiteY4" fmla="*/ 39416 h 43686"/>
                  <a:gd name="connsiteX5" fmla="*/ 15846 w 43256"/>
                  <a:gd name="connsiteY5" fmla="*/ 37676 h 43686"/>
                  <a:gd name="connsiteX6" fmla="*/ 28863 w 43256"/>
                  <a:gd name="connsiteY6" fmla="*/ 35077 h 43686"/>
                  <a:gd name="connsiteX7" fmla="*/ 28596 w 43256"/>
                  <a:gd name="connsiteY7" fmla="*/ 36986 h 43686"/>
                  <a:gd name="connsiteX8" fmla="*/ 34165 w 43256"/>
                  <a:gd name="connsiteY8" fmla="*/ 23280 h 43686"/>
                  <a:gd name="connsiteX9" fmla="*/ 37416 w 43256"/>
                  <a:gd name="connsiteY9" fmla="*/ 30416 h 43686"/>
                  <a:gd name="connsiteX10" fmla="*/ 41834 w 43256"/>
                  <a:gd name="connsiteY10" fmla="*/ 15680 h 43686"/>
                  <a:gd name="connsiteX11" fmla="*/ 40386 w 43256"/>
                  <a:gd name="connsiteY11" fmla="*/ 18356 h 43686"/>
                  <a:gd name="connsiteX12" fmla="*/ 38360 w 43256"/>
                  <a:gd name="connsiteY12" fmla="*/ 5752 h 43686"/>
                  <a:gd name="connsiteX13" fmla="*/ 38436 w 43256"/>
                  <a:gd name="connsiteY13" fmla="*/ 7016 h 43686"/>
                  <a:gd name="connsiteX14" fmla="*/ 29114 w 43256"/>
                  <a:gd name="connsiteY14" fmla="*/ 4278 h 43686"/>
                  <a:gd name="connsiteX15" fmla="*/ 29856 w 43256"/>
                  <a:gd name="connsiteY15" fmla="*/ 0 h 43686"/>
                  <a:gd name="connsiteX16" fmla="*/ 22177 w 43256"/>
                  <a:gd name="connsiteY16" fmla="*/ 5046 h 43686"/>
                  <a:gd name="connsiteX17" fmla="*/ 22536 w 43256"/>
                  <a:gd name="connsiteY17" fmla="*/ 1400 h 43686"/>
                  <a:gd name="connsiteX18" fmla="*/ 14036 w 43256"/>
                  <a:gd name="connsiteY18" fmla="*/ 5518 h 43686"/>
                  <a:gd name="connsiteX19" fmla="*/ 15336 w 43256"/>
                  <a:gd name="connsiteY19" fmla="*/ 6866 h 43686"/>
                  <a:gd name="connsiteX20" fmla="*/ 4163 w 43256"/>
                  <a:gd name="connsiteY20" fmla="*/ 16115 h 43686"/>
                  <a:gd name="connsiteX21" fmla="*/ 3936 w 43256"/>
                  <a:gd name="connsiteY21" fmla="*/ 14696 h 43686"/>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106 w 43256"/>
                  <a:gd name="connsiteY15" fmla="*/ 4044 h 43219"/>
                  <a:gd name="connsiteX16" fmla="*/ 22177 w 43256"/>
                  <a:gd name="connsiteY16" fmla="*/ 4579 h 43219"/>
                  <a:gd name="connsiteX17" fmla="*/ 22536 w 43256"/>
                  <a:gd name="connsiteY17" fmla="*/ 933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106 w 43256"/>
                  <a:gd name="connsiteY15" fmla="*/ 4044 h 43219"/>
                  <a:gd name="connsiteX16" fmla="*/ 22177 w 43256"/>
                  <a:gd name="connsiteY16" fmla="*/ 4579 h 43219"/>
                  <a:gd name="connsiteX17" fmla="*/ 21411 w 43256"/>
                  <a:gd name="connsiteY17" fmla="*/ 4829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9 h 43219"/>
                  <a:gd name="connsiteX1" fmla="*/ 5659 w 43256"/>
                  <a:gd name="connsiteY1" fmla="*/ 6766 h 43219"/>
                  <a:gd name="connsiteX2" fmla="*/ 14041 w 43256"/>
                  <a:gd name="connsiteY2" fmla="*/ 5061 h 43219"/>
                  <a:gd name="connsiteX3" fmla="*/ 17884 w 43256"/>
                  <a:gd name="connsiteY3" fmla="*/ 1397 h 43219"/>
                  <a:gd name="connsiteX4" fmla="*/ 22492 w 43256"/>
                  <a:gd name="connsiteY4" fmla="*/ 3291 h 43219"/>
                  <a:gd name="connsiteX5" fmla="*/ 25785 w 43256"/>
                  <a:gd name="connsiteY5" fmla="*/ 59 h 43219"/>
                  <a:gd name="connsiteX6" fmla="*/ 29869 w 43256"/>
                  <a:gd name="connsiteY6" fmla="*/ 2340 h 43219"/>
                  <a:gd name="connsiteX7" fmla="*/ 35499 w 43256"/>
                  <a:gd name="connsiteY7" fmla="*/ 549 h 43219"/>
                  <a:gd name="connsiteX8" fmla="*/ 38354 w 43256"/>
                  <a:gd name="connsiteY8" fmla="*/ 5435 h 43219"/>
                  <a:gd name="connsiteX9" fmla="*/ 42018 w 43256"/>
                  <a:gd name="connsiteY9" fmla="*/ 10177 h 43219"/>
                  <a:gd name="connsiteX10" fmla="*/ 41854 w 43256"/>
                  <a:gd name="connsiteY10" fmla="*/ 15319 h 43219"/>
                  <a:gd name="connsiteX11" fmla="*/ 43052 w 43256"/>
                  <a:gd name="connsiteY11" fmla="*/ 23181 h 43219"/>
                  <a:gd name="connsiteX12" fmla="*/ 37440 w 43256"/>
                  <a:gd name="connsiteY12" fmla="*/ 30063 h 43219"/>
                  <a:gd name="connsiteX13" fmla="*/ 35431 w 43256"/>
                  <a:gd name="connsiteY13" fmla="*/ 35960 h 43219"/>
                  <a:gd name="connsiteX14" fmla="*/ 28591 w 43256"/>
                  <a:gd name="connsiteY14" fmla="*/ 36674 h 43219"/>
                  <a:gd name="connsiteX15" fmla="*/ 23703 w 43256"/>
                  <a:gd name="connsiteY15" fmla="*/ 42965 h 43219"/>
                  <a:gd name="connsiteX16" fmla="*/ 16516 w 43256"/>
                  <a:gd name="connsiteY16" fmla="*/ 39125 h 43219"/>
                  <a:gd name="connsiteX17" fmla="*/ 5840 w 43256"/>
                  <a:gd name="connsiteY17" fmla="*/ 35331 h 43219"/>
                  <a:gd name="connsiteX18" fmla="*/ 1146 w 43256"/>
                  <a:gd name="connsiteY18" fmla="*/ 31109 h 43219"/>
                  <a:gd name="connsiteX19" fmla="*/ 2149 w 43256"/>
                  <a:gd name="connsiteY19" fmla="*/ 25410 h 43219"/>
                  <a:gd name="connsiteX20" fmla="*/ 31 w 43256"/>
                  <a:gd name="connsiteY20" fmla="*/ 19563 h 43219"/>
                  <a:gd name="connsiteX21" fmla="*/ 3899 w 43256"/>
                  <a:gd name="connsiteY21" fmla="*/ 14366 h 43219"/>
                  <a:gd name="connsiteX22" fmla="*/ 3936 w 43256"/>
                  <a:gd name="connsiteY22"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106 w 43256"/>
                  <a:gd name="connsiteY15" fmla="*/ 4044 h 43219"/>
                  <a:gd name="connsiteX16" fmla="*/ 22177 w 43256"/>
                  <a:gd name="connsiteY16" fmla="*/ 4579 h 43219"/>
                  <a:gd name="connsiteX17" fmla="*/ 21411 w 43256"/>
                  <a:gd name="connsiteY17" fmla="*/ 4829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9 h 43219"/>
                  <a:gd name="connsiteX1" fmla="*/ 5659 w 43256"/>
                  <a:gd name="connsiteY1" fmla="*/ 6766 h 43219"/>
                  <a:gd name="connsiteX2" fmla="*/ 14041 w 43256"/>
                  <a:gd name="connsiteY2" fmla="*/ 5061 h 43219"/>
                  <a:gd name="connsiteX3" fmla="*/ 17884 w 43256"/>
                  <a:gd name="connsiteY3" fmla="*/ 4063 h 43219"/>
                  <a:gd name="connsiteX4" fmla="*/ 22492 w 43256"/>
                  <a:gd name="connsiteY4" fmla="*/ 3291 h 43219"/>
                  <a:gd name="connsiteX5" fmla="*/ 25785 w 43256"/>
                  <a:gd name="connsiteY5" fmla="*/ 59 h 43219"/>
                  <a:gd name="connsiteX6" fmla="*/ 29869 w 43256"/>
                  <a:gd name="connsiteY6" fmla="*/ 2340 h 43219"/>
                  <a:gd name="connsiteX7" fmla="*/ 35499 w 43256"/>
                  <a:gd name="connsiteY7" fmla="*/ 549 h 43219"/>
                  <a:gd name="connsiteX8" fmla="*/ 38354 w 43256"/>
                  <a:gd name="connsiteY8" fmla="*/ 5435 h 43219"/>
                  <a:gd name="connsiteX9" fmla="*/ 42018 w 43256"/>
                  <a:gd name="connsiteY9" fmla="*/ 10177 h 43219"/>
                  <a:gd name="connsiteX10" fmla="*/ 41854 w 43256"/>
                  <a:gd name="connsiteY10" fmla="*/ 15319 h 43219"/>
                  <a:gd name="connsiteX11" fmla="*/ 43052 w 43256"/>
                  <a:gd name="connsiteY11" fmla="*/ 23181 h 43219"/>
                  <a:gd name="connsiteX12" fmla="*/ 37440 w 43256"/>
                  <a:gd name="connsiteY12" fmla="*/ 30063 h 43219"/>
                  <a:gd name="connsiteX13" fmla="*/ 35431 w 43256"/>
                  <a:gd name="connsiteY13" fmla="*/ 35960 h 43219"/>
                  <a:gd name="connsiteX14" fmla="*/ 28591 w 43256"/>
                  <a:gd name="connsiteY14" fmla="*/ 36674 h 43219"/>
                  <a:gd name="connsiteX15" fmla="*/ 23703 w 43256"/>
                  <a:gd name="connsiteY15" fmla="*/ 42965 h 43219"/>
                  <a:gd name="connsiteX16" fmla="*/ 16516 w 43256"/>
                  <a:gd name="connsiteY16" fmla="*/ 39125 h 43219"/>
                  <a:gd name="connsiteX17" fmla="*/ 5840 w 43256"/>
                  <a:gd name="connsiteY17" fmla="*/ 35331 h 43219"/>
                  <a:gd name="connsiteX18" fmla="*/ 1146 w 43256"/>
                  <a:gd name="connsiteY18" fmla="*/ 31109 h 43219"/>
                  <a:gd name="connsiteX19" fmla="*/ 2149 w 43256"/>
                  <a:gd name="connsiteY19" fmla="*/ 25410 h 43219"/>
                  <a:gd name="connsiteX20" fmla="*/ 31 w 43256"/>
                  <a:gd name="connsiteY20" fmla="*/ 19563 h 43219"/>
                  <a:gd name="connsiteX21" fmla="*/ 3899 w 43256"/>
                  <a:gd name="connsiteY21" fmla="*/ 14366 h 43219"/>
                  <a:gd name="connsiteX22" fmla="*/ 3936 w 43256"/>
                  <a:gd name="connsiteY22"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106 w 43256"/>
                  <a:gd name="connsiteY15" fmla="*/ 4044 h 43219"/>
                  <a:gd name="connsiteX16" fmla="*/ 22177 w 43256"/>
                  <a:gd name="connsiteY16" fmla="*/ 4579 h 43219"/>
                  <a:gd name="connsiteX17" fmla="*/ 21411 w 43256"/>
                  <a:gd name="connsiteY17" fmla="*/ 4829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1 h 43211"/>
                  <a:gd name="connsiteX1" fmla="*/ 5659 w 43256"/>
                  <a:gd name="connsiteY1" fmla="*/ 6758 h 43211"/>
                  <a:gd name="connsiteX2" fmla="*/ 14041 w 43256"/>
                  <a:gd name="connsiteY2" fmla="*/ 5053 h 43211"/>
                  <a:gd name="connsiteX3" fmla="*/ 17884 w 43256"/>
                  <a:gd name="connsiteY3" fmla="*/ 4055 h 43211"/>
                  <a:gd name="connsiteX4" fmla="*/ 22492 w 43256"/>
                  <a:gd name="connsiteY4" fmla="*/ 3283 h 43211"/>
                  <a:gd name="connsiteX5" fmla="*/ 25785 w 43256"/>
                  <a:gd name="connsiteY5" fmla="*/ 3742 h 43211"/>
                  <a:gd name="connsiteX6" fmla="*/ 29869 w 43256"/>
                  <a:gd name="connsiteY6" fmla="*/ 2332 h 43211"/>
                  <a:gd name="connsiteX7" fmla="*/ 35499 w 43256"/>
                  <a:gd name="connsiteY7" fmla="*/ 541 h 43211"/>
                  <a:gd name="connsiteX8" fmla="*/ 38354 w 43256"/>
                  <a:gd name="connsiteY8" fmla="*/ 5427 h 43211"/>
                  <a:gd name="connsiteX9" fmla="*/ 42018 w 43256"/>
                  <a:gd name="connsiteY9" fmla="*/ 10169 h 43211"/>
                  <a:gd name="connsiteX10" fmla="*/ 41854 w 43256"/>
                  <a:gd name="connsiteY10" fmla="*/ 15311 h 43211"/>
                  <a:gd name="connsiteX11" fmla="*/ 43052 w 43256"/>
                  <a:gd name="connsiteY11" fmla="*/ 23173 h 43211"/>
                  <a:gd name="connsiteX12" fmla="*/ 37440 w 43256"/>
                  <a:gd name="connsiteY12" fmla="*/ 30055 h 43211"/>
                  <a:gd name="connsiteX13" fmla="*/ 35431 w 43256"/>
                  <a:gd name="connsiteY13" fmla="*/ 35952 h 43211"/>
                  <a:gd name="connsiteX14" fmla="*/ 28591 w 43256"/>
                  <a:gd name="connsiteY14" fmla="*/ 36666 h 43211"/>
                  <a:gd name="connsiteX15" fmla="*/ 23703 w 43256"/>
                  <a:gd name="connsiteY15" fmla="*/ 42957 h 43211"/>
                  <a:gd name="connsiteX16" fmla="*/ 16516 w 43256"/>
                  <a:gd name="connsiteY16" fmla="*/ 39117 h 43211"/>
                  <a:gd name="connsiteX17" fmla="*/ 5840 w 43256"/>
                  <a:gd name="connsiteY17" fmla="*/ 35323 h 43211"/>
                  <a:gd name="connsiteX18" fmla="*/ 1146 w 43256"/>
                  <a:gd name="connsiteY18" fmla="*/ 31101 h 43211"/>
                  <a:gd name="connsiteX19" fmla="*/ 2149 w 43256"/>
                  <a:gd name="connsiteY19" fmla="*/ 25402 h 43211"/>
                  <a:gd name="connsiteX20" fmla="*/ 31 w 43256"/>
                  <a:gd name="connsiteY20" fmla="*/ 19555 h 43211"/>
                  <a:gd name="connsiteX21" fmla="*/ 3899 w 43256"/>
                  <a:gd name="connsiteY21" fmla="*/ 14358 h 43211"/>
                  <a:gd name="connsiteX22" fmla="*/ 3936 w 43256"/>
                  <a:gd name="connsiteY22" fmla="*/ 14221 h 43211"/>
                  <a:gd name="connsiteX0" fmla="*/ 4729 w 43256"/>
                  <a:gd name="connsiteY0" fmla="*/ 26028 h 43211"/>
                  <a:gd name="connsiteX1" fmla="*/ 2196 w 43256"/>
                  <a:gd name="connsiteY1" fmla="*/ 25231 h 43211"/>
                  <a:gd name="connsiteX2" fmla="*/ 6964 w 43256"/>
                  <a:gd name="connsiteY2" fmla="*/ 34750 h 43211"/>
                  <a:gd name="connsiteX3" fmla="*/ 5856 w 43256"/>
                  <a:gd name="connsiteY3" fmla="*/ 35131 h 43211"/>
                  <a:gd name="connsiteX4" fmla="*/ 16514 w 43256"/>
                  <a:gd name="connsiteY4" fmla="*/ 38941 h 43211"/>
                  <a:gd name="connsiteX5" fmla="*/ 15846 w 43256"/>
                  <a:gd name="connsiteY5" fmla="*/ 37201 h 43211"/>
                  <a:gd name="connsiteX6" fmla="*/ 28863 w 43256"/>
                  <a:gd name="connsiteY6" fmla="*/ 34602 h 43211"/>
                  <a:gd name="connsiteX7" fmla="*/ 28596 w 43256"/>
                  <a:gd name="connsiteY7" fmla="*/ 36511 h 43211"/>
                  <a:gd name="connsiteX8" fmla="*/ 34165 w 43256"/>
                  <a:gd name="connsiteY8" fmla="*/ 22805 h 43211"/>
                  <a:gd name="connsiteX9" fmla="*/ 37416 w 43256"/>
                  <a:gd name="connsiteY9" fmla="*/ 29941 h 43211"/>
                  <a:gd name="connsiteX10" fmla="*/ 41834 w 43256"/>
                  <a:gd name="connsiteY10" fmla="*/ 15205 h 43211"/>
                  <a:gd name="connsiteX11" fmla="*/ 40386 w 43256"/>
                  <a:gd name="connsiteY11" fmla="*/ 17881 h 43211"/>
                  <a:gd name="connsiteX12" fmla="*/ 38360 w 43256"/>
                  <a:gd name="connsiteY12" fmla="*/ 5277 h 43211"/>
                  <a:gd name="connsiteX13" fmla="*/ 38436 w 43256"/>
                  <a:gd name="connsiteY13" fmla="*/ 6541 h 43211"/>
                  <a:gd name="connsiteX14" fmla="*/ 29114 w 43256"/>
                  <a:gd name="connsiteY14" fmla="*/ 3803 h 43211"/>
                  <a:gd name="connsiteX15" fmla="*/ 29106 w 43256"/>
                  <a:gd name="connsiteY15" fmla="*/ 4036 h 43211"/>
                  <a:gd name="connsiteX16" fmla="*/ 22177 w 43256"/>
                  <a:gd name="connsiteY16" fmla="*/ 4571 h 43211"/>
                  <a:gd name="connsiteX17" fmla="*/ 21411 w 43256"/>
                  <a:gd name="connsiteY17" fmla="*/ 4821 h 43211"/>
                  <a:gd name="connsiteX18" fmla="*/ 14036 w 43256"/>
                  <a:gd name="connsiteY18" fmla="*/ 5043 h 43211"/>
                  <a:gd name="connsiteX19" fmla="*/ 15336 w 43256"/>
                  <a:gd name="connsiteY19" fmla="*/ 6391 h 43211"/>
                  <a:gd name="connsiteX20" fmla="*/ 4163 w 43256"/>
                  <a:gd name="connsiteY20" fmla="*/ 15640 h 43211"/>
                  <a:gd name="connsiteX21" fmla="*/ 3936 w 43256"/>
                  <a:gd name="connsiteY21" fmla="*/ 14221 h 43211"/>
                  <a:gd name="connsiteX0" fmla="*/ 3936 w 43256"/>
                  <a:gd name="connsiteY0" fmla="*/ 12764 h 41754"/>
                  <a:gd name="connsiteX1" fmla="*/ 5659 w 43256"/>
                  <a:gd name="connsiteY1" fmla="*/ 5301 h 41754"/>
                  <a:gd name="connsiteX2" fmla="*/ 14041 w 43256"/>
                  <a:gd name="connsiteY2" fmla="*/ 3596 h 41754"/>
                  <a:gd name="connsiteX3" fmla="*/ 17884 w 43256"/>
                  <a:gd name="connsiteY3" fmla="*/ 2598 h 41754"/>
                  <a:gd name="connsiteX4" fmla="*/ 22492 w 43256"/>
                  <a:gd name="connsiteY4" fmla="*/ 1826 h 41754"/>
                  <a:gd name="connsiteX5" fmla="*/ 25785 w 43256"/>
                  <a:gd name="connsiteY5" fmla="*/ 2285 h 41754"/>
                  <a:gd name="connsiteX6" fmla="*/ 29869 w 43256"/>
                  <a:gd name="connsiteY6" fmla="*/ 875 h 41754"/>
                  <a:gd name="connsiteX7" fmla="*/ 33250 w 43256"/>
                  <a:gd name="connsiteY7" fmla="*/ 2365 h 41754"/>
                  <a:gd name="connsiteX8" fmla="*/ 38354 w 43256"/>
                  <a:gd name="connsiteY8" fmla="*/ 3970 h 41754"/>
                  <a:gd name="connsiteX9" fmla="*/ 42018 w 43256"/>
                  <a:gd name="connsiteY9" fmla="*/ 8712 h 41754"/>
                  <a:gd name="connsiteX10" fmla="*/ 41854 w 43256"/>
                  <a:gd name="connsiteY10" fmla="*/ 13854 h 41754"/>
                  <a:gd name="connsiteX11" fmla="*/ 43052 w 43256"/>
                  <a:gd name="connsiteY11" fmla="*/ 21716 h 41754"/>
                  <a:gd name="connsiteX12" fmla="*/ 37440 w 43256"/>
                  <a:gd name="connsiteY12" fmla="*/ 28598 h 41754"/>
                  <a:gd name="connsiteX13" fmla="*/ 35431 w 43256"/>
                  <a:gd name="connsiteY13" fmla="*/ 34495 h 41754"/>
                  <a:gd name="connsiteX14" fmla="*/ 28591 w 43256"/>
                  <a:gd name="connsiteY14" fmla="*/ 35209 h 41754"/>
                  <a:gd name="connsiteX15" fmla="*/ 23703 w 43256"/>
                  <a:gd name="connsiteY15" fmla="*/ 41500 h 41754"/>
                  <a:gd name="connsiteX16" fmla="*/ 16516 w 43256"/>
                  <a:gd name="connsiteY16" fmla="*/ 37660 h 41754"/>
                  <a:gd name="connsiteX17" fmla="*/ 5840 w 43256"/>
                  <a:gd name="connsiteY17" fmla="*/ 33866 h 41754"/>
                  <a:gd name="connsiteX18" fmla="*/ 1146 w 43256"/>
                  <a:gd name="connsiteY18" fmla="*/ 29644 h 41754"/>
                  <a:gd name="connsiteX19" fmla="*/ 2149 w 43256"/>
                  <a:gd name="connsiteY19" fmla="*/ 23945 h 41754"/>
                  <a:gd name="connsiteX20" fmla="*/ 31 w 43256"/>
                  <a:gd name="connsiteY20" fmla="*/ 18098 h 41754"/>
                  <a:gd name="connsiteX21" fmla="*/ 3899 w 43256"/>
                  <a:gd name="connsiteY21" fmla="*/ 12901 h 41754"/>
                  <a:gd name="connsiteX22" fmla="*/ 3936 w 43256"/>
                  <a:gd name="connsiteY22" fmla="*/ 12764 h 41754"/>
                  <a:gd name="connsiteX0" fmla="*/ 4729 w 43256"/>
                  <a:gd name="connsiteY0" fmla="*/ 24571 h 41754"/>
                  <a:gd name="connsiteX1" fmla="*/ 2196 w 43256"/>
                  <a:gd name="connsiteY1" fmla="*/ 23774 h 41754"/>
                  <a:gd name="connsiteX2" fmla="*/ 6964 w 43256"/>
                  <a:gd name="connsiteY2" fmla="*/ 33293 h 41754"/>
                  <a:gd name="connsiteX3" fmla="*/ 5856 w 43256"/>
                  <a:gd name="connsiteY3" fmla="*/ 33674 h 41754"/>
                  <a:gd name="connsiteX4" fmla="*/ 16514 w 43256"/>
                  <a:gd name="connsiteY4" fmla="*/ 37484 h 41754"/>
                  <a:gd name="connsiteX5" fmla="*/ 15846 w 43256"/>
                  <a:gd name="connsiteY5" fmla="*/ 35744 h 41754"/>
                  <a:gd name="connsiteX6" fmla="*/ 28863 w 43256"/>
                  <a:gd name="connsiteY6" fmla="*/ 33145 h 41754"/>
                  <a:gd name="connsiteX7" fmla="*/ 28596 w 43256"/>
                  <a:gd name="connsiteY7" fmla="*/ 35054 h 41754"/>
                  <a:gd name="connsiteX8" fmla="*/ 34165 w 43256"/>
                  <a:gd name="connsiteY8" fmla="*/ 21348 h 41754"/>
                  <a:gd name="connsiteX9" fmla="*/ 37416 w 43256"/>
                  <a:gd name="connsiteY9" fmla="*/ 28484 h 41754"/>
                  <a:gd name="connsiteX10" fmla="*/ 41834 w 43256"/>
                  <a:gd name="connsiteY10" fmla="*/ 13748 h 41754"/>
                  <a:gd name="connsiteX11" fmla="*/ 40386 w 43256"/>
                  <a:gd name="connsiteY11" fmla="*/ 16424 h 41754"/>
                  <a:gd name="connsiteX12" fmla="*/ 38360 w 43256"/>
                  <a:gd name="connsiteY12" fmla="*/ 3820 h 41754"/>
                  <a:gd name="connsiteX13" fmla="*/ 38436 w 43256"/>
                  <a:gd name="connsiteY13" fmla="*/ 5084 h 41754"/>
                  <a:gd name="connsiteX14" fmla="*/ 29114 w 43256"/>
                  <a:gd name="connsiteY14" fmla="*/ 2346 h 41754"/>
                  <a:gd name="connsiteX15" fmla="*/ 29106 w 43256"/>
                  <a:gd name="connsiteY15" fmla="*/ 2579 h 41754"/>
                  <a:gd name="connsiteX16" fmla="*/ 22177 w 43256"/>
                  <a:gd name="connsiteY16" fmla="*/ 3114 h 41754"/>
                  <a:gd name="connsiteX17" fmla="*/ 21411 w 43256"/>
                  <a:gd name="connsiteY17" fmla="*/ 3364 h 41754"/>
                  <a:gd name="connsiteX18" fmla="*/ 14036 w 43256"/>
                  <a:gd name="connsiteY18" fmla="*/ 3586 h 41754"/>
                  <a:gd name="connsiteX19" fmla="*/ 15336 w 43256"/>
                  <a:gd name="connsiteY19" fmla="*/ 4934 h 41754"/>
                  <a:gd name="connsiteX20" fmla="*/ 4163 w 43256"/>
                  <a:gd name="connsiteY20" fmla="*/ 14183 h 41754"/>
                  <a:gd name="connsiteX21" fmla="*/ 3936 w 43256"/>
                  <a:gd name="connsiteY21" fmla="*/ 12764 h 41754"/>
                  <a:gd name="connsiteX0" fmla="*/ 3936 w 43256"/>
                  <a:gd name="connsiteY0" fmla="*/ 11652 h 40642"/>
                  <a:gd name="connsiteX1" fmla="*/ 5659 w 43256"/>
                  <a:gd name="connsiteY1" fmla="*/ 4189 h 40642"/>
                  <a:gd name="connsiteX2" fmla="*/ 14041 w 43256"/>
                  <a:gd name="connsiteY2" fmla="*/ 2484 h 40642"/>
                  <a:gd name="connsiteX3" fmla="*/ 17884 w 43256"/>
                  <a:gd name="connsiteY3" fmla="*/ 1486 h 40642"/>
                  <a:gd name="connsiteX4" fmla="*/ 22492 w 43256"/>
                  <a:gd name="connsiteY4" fmla="*/ 714 h 40642"/>
                  <a:gd name="connsiteX5" fmla="*/ 25785 w 43256"/>
                  <a:gd name="connsiteY5" fmla="*/ 1173 h 40642"/>
                  <a:gd name="connsiteX6" fmla="*/ 29494 w 43256"/>
                  <a:gd name="connsiteY6" fmla="*/ 2019 h 40642"/>
                  <a:gd name="connsiteX7" fmla="*/ 33250 w 43256"/>
                  <a:gd name="connsiteY7" fmla="*/ 1253 h 40642"/>
                  <a:gd name="connsiteX8" fmla="*/ 38354 w 43256"/>
                  <a:gd name="connsiteY8" fmla="*/ 2858 h 40642"/>
                  <a:gd name="connsiteX9" fmla="*/ 42018 w 43256"/>
                  <a:gd name="connsiteY9" fmla="*/ 7600 h 40642"/>
                  <a:gd name="connsiteX10" fmla="*/ 41854 w 43256"/>
                  <a:gd name="connsiteY10" fmla="*/ 12742 h 40642"/>
                  <a:gd name="connsiteX11" fmla="*/ 43052 w 43256"/>
                  <a:gd name="connsiteY11" fmla="*/ 20604 h 40642"/>
                  <a:gd name="connsiteX12" fmla="*/ 37440 w 43256"/>
                  <a:gd name="connsiteY12" fmla="*/ 27486 h 40642"/>
                  <a:gd name="connsiteX13" fmla="*/ 35431 w 43256"/>
                  <a:gd name="connsiteY13" fmla="*/ 33383 h 40642"/>
                  <a:gd name="connsiteX14" fmla="*/ 28591 w 43256"/>
                  <a:gd name="connsiteY14" fmla="*/ 34097 h 40642"/>
                  <a:gd name="connsiteX15" fmla="*/ 23703 w 43256"/>
                  <a:gd name="connsiteY15" fmla="*/ 40388 h 40642"/>
                  <a:gd name="connsiteX16" fmla="*/ 16516 w 43256"/>
                  <a:gd name="connsiteY16" fmla="*/ 36548 h 40642"/>
                  <a:gd name="connsiteX17" fmla="*/ 5840 w 43256"/>
                  <a:gd name="connsiteY17" fmla="*/ 32754 h 40642"/>
                  <a:gd name="connsiteX18" fmla="*/ 1146 w 43256"/>
                  <a:gd name="connsiteY18" fmla="*/ 28532 h 40642"/>
                  <a:gd name="connsiteX19" fmla="*/ 2149 w 43256"/>
                  <a:gd name="connsiteY19" fmla="*/ 22833 h 40642"/>
                  <a:gd name="connsiteX20" fmla="*/ 31 w 43256"/>
                  <a:gd name="connsiteY20" fmla="*/ 16986 h 40642"/>
                  <a:gd name="connsiteX21" fmla="*/ 3899 w 43256"/>
                  <a:gd name="connsiteY21" fmla="*/ 11789 h 40642"/>
                  <a:gd name="connsiteX22" fmla="*/ 3936 w 43256"/>
                  <a:gd name="connsiteY22" fmla="*/ 11652 h 40642"/>
                  <a:gd name="connsiteX0" fmla="*/ 4729 w 43256"/>
                  <a:gd name="connsiteY0" fmla="*/ 23459 h 40642"/>
                  <a:gd name="connsiteX1" fmla="*/ 2196 w 43256"/>
                  <a:gd name="connsiteY1" fmla="*/ 22662 h 40642"/>
                  <a:gd name="connsiteX2" fmla="*/ 6964 w 43256"/>
                  <a:gd name="connsiteY2" fmla="*/ 32181 h 40642"/>
                  <a:gd name="connsiteX3" fmla="*/ 5856 w 43256"/>
                  <a:gd name="connsiteY3" fmla="*/ 32562 h 40642"/>
                  <a:gd name="connsiteX4" fmla="*/ 16514 w 43256"/>
                  <a:gd name="connsiteY4" fmla="*/ 36372 h 40642"/>
                  <a:gd name="connsiteX5" fmla="*/ 15846 w 43256"/>
                  <a:gd name="connsiteY5" fmla="*/ 34632 h 40642"/>
                  <a:gd name="connsiteX6" fmla="*/ 28863 w 43256"/>
                  <a:gd name="connsiteY6" fmla="*/ 32033 h 40642"/>
                  <a:gd name="connsiteX7" fmla="*/ 28596 w 43256"/>
                  <a:gd name="connsiteY7" fmla="*/ 33942 h 40642"/>
                  <a:gd name="connsiteX8" fmla="*/ 34165 w 43256"/>
                  <a:gd name="connsiteY8" fmla="*/ 20236 h 40642"/>
                  <a:gd name="connsiteX9" fmla="*/ 37416 w 43256"/>
                  <a:gd name="connsiteY9" fmla="*/ 27372 h 40642"/>
                  <a:gd name="connsiteX10" fmla="*/ 41834 w 43256"/>
                  <a:gd name="connsiteY10" fmla="*/ 12636 h 40642"/>
                  <a:gd name="connsiteX11" fmla="*/ 40386 w 43256"/>
                  <a:gd name="connsiteY11" fmla="*/ 15312 h 40642"/>
                  <a:gd name="connsiteX12" fmla="*/ 38360 w 43256"/>
                  <a:gd name="connsiteY12" fmla="*/ 2708 h 40642"/>
                  <a:gd name="connsiteX13" fmla="*/ 38436 w 43256"/>
                  <a:gd name="connsiteY13" fmla="*/ 3972 h 40642"/>
                  <a:gd name="connsiteX14" fmla="*/ 29114 w 43256"/>
                  <a:gd name="connsiteY14" fmla="*/ 1234 h 40642"/>
                  <a:gd name="connsiteX15" fmla="*/ 29106 w 43256"/>
                  <a:gd name="connsiteY15" fmla="*/ 1467 h 40642"/>
                  <a:gd name="connsiteX16" fmla="*/ 22177 w 43256"/>
                  <a:gd name="connsiteY16" fmla="*/ 2002 h 40642"/>
                  <a:gd name="connsiteX17" fmla="*/ 21411 w 43256"/>
                  <a:gd name="connsiteY17" fmla="*/ 2252 h 40642"/>
                  <a:gd name="connsiteX18" fmla="*/ 14036 w 43256"/>
                  <a:gd name="connsiteY18" fmla="*/ 2474 h 40642"/>
                  <a:gd name="connsiteX19" fmla="*/ 15336 w 43256"/>
                  <a:gd name="connsiteY19" fmla="*/ 3822 h 40642"/>
                  <a:gd name="connsiteX20" fmla="*/ 4163 w 43256"/>
                  <a:gd name="connsiteY20" fmla="*/ 13071 h 40642"/>
                  <a:gd name="connsiteX21" fmla="*/ 3936 w 43256"/>
                  <a:gd name="connsiteY21" fmla="*/ 11652 h 40642"/>
                  <a:gd name="connsiteX0" fmla="*/ 3936 w 43256"/>
                  <a:gd name="connsiteY0" fmla="*/ 11652 h 40642"/>
                  <a:gd name="connsiteX1" fmla="*/ 5659 w 43256"/>
                  <a:gd name="connsiteY1" fmla="*/ 4189 h 40642"/>
                  <a:gd name="connsiteX2" fmla="*/ 14041 w 43256"/>
                  <a:gd name="connsiteY2" fmla="*/ 2484 h 40642"/>
                  <a:gd name="connsiteX3" fmla="*/ 17884 w 43256"/>
                  <a:gd name="connsiteY3" fmla="*/ 1486 h 40642"/>
                  <a:gd name="connsiteX4" fmla="*/ 22492 w 43256"/>
                  <a:gd name="connsiteY4" fmla="*/ 714 h 40642"/>
                  <a:gd name="connsiteX5" fmla="*/ 25785 w 43256"/>
                  <a:gd name="connsiteY5" fmla="*/ 1173 h 40642"/>
                  <a:gd name="connsiteX6" fmla="*/ 29494 w 43256"/>
                  <a:gd name="connsiteY6" fmla="*/ 2019 h 40642"/>
                  <a:gd name="connsiteX7" fmla="*/ 33250 w 43256"/>
                  <a:gd name="connsiteY7" fmla="*/ 1253 h 40642"/>
                  <a:gd name="connsiteX8" fmla="*/ 38354 w 43256"/>
                  <a:gd name="connsiteY8" fmla="*/ 2858 h 40642"/>
                  <a:gd name="connsiteX9" fmla="*/ 42018 w 43256"/>
                  <a:gd name="connsiteY9" fmla="*/ 7600 h 40642"/>
                  <a:gd name="connsiteX10" fmla="*/ 41854 w 43256"/>
                  <a:gd name="connsiteY10" fmla="*/ 12742 h 40642"/>
                  <a:gd name="connsiteX11" fmla="*/ 43052 w 43256"/>
                  <a:gd name="connsiteY11" fmla="*/ 20604 h 40642"/>
                  <a:gd name="connsiteX12" fmla="*/ 37440 w 43256"/>
                  <a:gd name="connsiteY12" fmla="*/ 27486 h 40642"/>
                  <a:gd name="connsiteX13" fmla="*/ 35431 w 43256"/>
                  <a:gd name="connsiteY13" fmla="*/ 33383 h 40642"/>
                  <a:gd name="connsiteX14" fmla="*/ 28591 w 43256"/>
                  <a:gd name="connsiteY14" fmla="*/ 34097 h 40642"/>
                  <a:gd name="connsiteX15" fmla="*/ 23703 w 43256"/>
                  <a:gd name="connsiteY15" fmla="*/ 40388 h 40642"/>
                  <a:gd name="connsiteX16" fmla="*/ 16516 w 43256"/>
                  <a:gd name="connsiteY16" fmla="*/ 36548 h 40642"/>
                  <a:gd name="connsiteX17" fmla="*/ 5840 w 43256"/>
                  <a:gd name="connsiteY17" fmla="*/ 32754 h 40642"/>
                  <a:gd name="connsiteX18" fmla="*/ 1146 w 43256"/>
                  <a:gd name="connsiteY18" fmla="*/ 28532 h 40642"/>
                  <a:gd name="connsiteX19" fmla="*/ 2149 w 43256"/>
                  <a:gd name="connsiteY19" fmla="*/ 22833 h 40642"/>
                  <a:gd name="connsiteX20" fmla="*/ 31 w 43256"/>
                  <a:gd name="connsiteY20" fmla="*/ 16986 h 40642"/>
                  <a:gd name="connsiteX21" fmla="*/ 3899 w 43256"/>
                  <a:gd name="connsiteY21" fmla="*/ 11789 h 40642"/>
                  <a:gd name="connsiteX22" fmla="*/ 3936 w 43256"/>
                  <a:gd name="connsiteY22" fmla="*/ 11652 h 40642"/>
                  <a:gd name="connsiteX0" fmla="*/ 4729 w 43256"/>
                  <a:gd name="connsiteY0" fmla="*/ 23459 h 40642"/>
                  <a:gd name="connsiteX1" fmla="*/ 2196 w 43256"/>
                  <a:gd name="connsiteY1" fmla="*/ 22662 h 40642"/>
                  <a:gd name="connsiteX2" fmla="*/ 6964 w 43256"/>
                  <a:gd name="connsiteY2" fmla="*/ 32181 h 40642"/>
                  <a:gd name="connsiteX3" fmla="*/ 5856 w 43256"/>
                  <a:gd name="connsiteY3" fmla="*/ 32562 h 40642"/>
                  <a:gd name="connsiteX4" fmla="*/ 16514 w 43256"/>
                  <a:gd name="connsiteY4" fmla="*/ 36372 h 40642"/>
                  <a:gd name="connsiteX5" fmla="*/ 15846 w 43256"/>
                  <a:gd name="connsiteY5" fmla="*/ 34632 h 40642"/>
                  <a:gd name="connsiteX6" fmla="*/ 28863 w 43256"/>
                  <a:gd name="connsiteY6" fmla="*/ 32033 h 40642"/>
                  <a:gd name="connsiteX7" fmla="*/ 28596 w 43256"/>
                  <a:gd name="connsiteY7" fmla="*/ 33942 h 40642"/>
                  <a:gd name="connsiteX8" fmla="*/ 34165 w 43256"/>
                  <a:gd name="connsiteY8" fmla="*/ 20236 h 40642"/>
                  <a:gd name="connsiteX9" fmla="*/ 37416 w 43256"/>
                  <a:gd name="connsiteY9" fmla="*/ 27372 h 40642"/>
                  <a:gd name="connsiteX10" fmla="*/ 41834 w 43256"/>
                  <a:gd name="connsiteY10" fmla="*/ 12636 h 40642"/>
                  <a:gd name="connsiteX11" fmla="*/ 40386 w 43256"/>
                  <a:gd name="connsiteY11" fmla="*/ 15312 h 40642"/>
                  <a:gd name="connsiteX12" fmla="*/ 38360 w 43256"/>
                  <a:gd name="connsiteY12" fmla="*/ 2708 h 40642"/>
                  <a:gd name="connsiteX13" fmla="*/ 38436 w 43256"/>
                  <a:gd name="connsiteY13" fmla="*/ 3972 h 40642"/>
                  <a:gd name="connsiteX14" fmla="*/ 29114 w 43256"/>
                  <a:gd name="connsiteY14" fmla="*/ 2019 h 40642"/>
                  <a:gd name="connsiteX15" fmla="*/ 29106 w 43256"/>
                  <a:gd name="connsiteY15" fmla="*/ 1467 h 40642"/>
                  <a:gd name="connsiteX16" fmla="*/ 22177 w 43256"/>
                  <a:gd name="connsiteY16" fmla="*/ 2002 h 40642"/>
                  <a:gd name="connsiteX17" fmla="*/ 21411 w 43256"/>
                  <a:gd name="connsiteY17" fmla="*/ 2252 h 40642"/>
                  <a:gd name="connsiteX18" fmla="*/ 14036 w 43256"/>
                  <a:gd name="connsiteY18" fmla="*/ 2474 h 40642"/>
                  <a:gd name="connsiteX19" fmla="*/ 15336 w 43256"/>
                  <a:gd name="connsiteY19" fmla="*/ 3822 h 40642"/>
                  <a:gd name="connsiteX20" fmla="*/ 4163 w 43256"/>
                  <a:gd name="connsiteY20" fmla="*/ 13071 h 40642"/>
                  <a:gd name="connsiteX21" fmla="*/ 3936 w 43256"/>
                  <a:gd name="connsiteY21" fmla="*/ 11652 h 40642"/>
                  <a:gd name="connsiteX0" fmla="*/ 3936 w 43256"/>
                  <a:gd name="connsiteY0" fmla="*/ 11271 h 40261"/>
                  <a:gd name="connsiteX1" fmla="*/ 5659 w 43256"/>
                  <a:gd name="connsiteY1" fmla="*/ 3808 h 40261"/>
                  <a:gd name="connsiteX2" fmla="*/ 14041 w 43256"/>
                  <a:gd name="connsiteY2" fmla="*/ 2103 h 40261"/>
                  <a:gd name="connsiteX3" fmla="*/ 17884 w 43256"/>
                  <a:gd name="connsiteY3" fmla="*/ 1105 h 40261"/>
                  <a:gd name="connsiteX4" fmla="*/ 19180 w 43256"/>
                  <a:gd name="connsiteY4" fmla="*/ 816 h 40261"/>
                  <a:gd name="connsiteX5" fmla="*/ 25785 w 43256"/>
                  <a:gd name="connsiteY5" fmla="*/ 792 h 40261"/>
                  <a:gd name="connsiteX6" fmla="*/ 29494 w 43256"/>
                  <a:gd name="connsiteY6" fmla="*/ 1638 h 40261"/>
                  <a:gd name="connsiteX7" fmla="*/ 33250 w 43256"/>
                  <a:gd name="connsiteY7" fmla="*/ 872 h 40261"/>
                  <a:gd name="connsiteX8" fmla="*/ 38354 w 43256"/>
                  <a:gd name="connsiteY8" fmla="*/ 2477 h 40261"/>
                  <a:gd name="connsiteX9" fmla="*/ 42018 w 43256"/>
                  <a:gd name="connsiteY9" fmla="*/ 7219 h 40261"/>
                  <a:gd name="connsiteX10" fmla="*/ 41854 w 43256"/>
                  <a:gd name="connsiteY10" fmla="*/ 12361 h 40261"/>
                  <a:gd name="connsiteX11" fmla="*/ 43052 w 43256"/>
                  <a:gd name="connsiteY11" fmla="*/ 20223 h 40261"/>
                  <a:gd name="connsiteX12" fmla="*/ 37440 w 43256"/>
                  <a:gd name="connsiteY12" fmla="*/ 27105 h 40261"/>
                  <a:gd name="connsiteX13" fmla="*/ 35431 w 43256"/>
                  <a:gd name="connsiteY13" fmla="*/ 33002 h 40261"/>
                  <a:gd name="connsiteX14" fmla="*/ 28591 w 43256"/>
                  <a:gd name="connsiteY14" fmla="*/ 33716 h 40261"/>
                  <a:gd name="connsiteX15" fmla="*/ 23703 w 43256"/>
                  <a:gd name="connsiteY15" fmla="*/ 40007 h 40261"/>
                  <a:gd name="connsiteX16" fmla="*/ 16516 w 43256"/>
                  <a:gd name="connsiteY16" fmla="*/ 36167 h 40261"/>
                  <a:gd name="connsiteX17" fmla="*/ 5840 w 43256"/>
                  <a:gd name="connsiteY17" fmla="*/ 32373 h 40261"/>
                  <a:gd name="connsiteX18" fmla="*/ 1146 w 43256"/>
                  <a:gd name="connsiteY18" fmla="*/ 28151 h 40261"/>
                  <a:gd name="connsiteX19" fmla="*/ 2149 w 43256"/>
                  <a:gd name="connsiteY19" fmla="*/ 22452 h 40261"/>
                  <a:gd name="connsiteX20" fmla="*/ 31 w 43256"/>
                  <a:gd name="connsiteY20" fmla="*/ 16605 h 40261"/>
                  <a:gd name="connsiteX21" fmla="*/ 3899 w 43256"/>
                  <a:gd name="connsiteY21" fmla="*/ 11408 h 40261"/>
                  <a:gd name="connsiteX22" fmla="*/ 3936 w 43256"/>
                  <a:gd name="connsiteY22" fmla="*/ 11271 h 40261"/>
                  <a:gd name="connsiteX0" fmla="*/ 4729 w 43256"/>
                  <a:gd name="connsiteY0" fmla="*/ 23078 h 40261"/>
                  <a:gd name="connsiteX1" fmla="*/ 2196 w 43256"/>
                  <a:gd name="connsiteY1" fmla="*/ 22281 h 40261"/>
                  <a:gd name="connsiteX2" fmla="*/ 6964 w 43256"/>
                  <a:gd name="connsiteY2" fmla="*/ 31800 h 40261"/>
                  <a:gd name="connsiteX3" fmla="*/ 5856 w 43256"/>
                  <a:gd name="connsiteY3" fmla="*/ 32181 h 40261"/>
                  <a:gd name="connsiteX4" fmla="*/ 16514 w 43256"/>
                  <a:gd name="connsiteY4" fmla="*/ 35991 h 40261"/>
                  <a:gd name="connsiteX5" fmla="*/ 15846 w 43256"/>
                  <a:gd name="connsiteY5" fmla="*/ 34251 h 40261"/>
                  <a:gd name="connsiteX6" fmla="*/ 28863 w 43256"/>
                  <a:gd name="connsiteY6" fmla="*/ 31652 h 40261"/>
                  <a:gd name="connsiteX7" fmla="*/ 28596 w 43256"/>
                  <a:gd name="connsiteY7" fmla="*/ 33561 h 40261"/>
                  <a:gd name="connsiteX8" fmla="*/ 34165 w 43256"/>
                  <a:gd name="connsiteY8" fmla="*/ 19855 h 40261"/>
                  <a:gd name="connsiteX9" fmla="*/ 37416 w 43256"/>
                  <a:gd name="connsiteY9" fmla="*/ 26991 h 40261"/>
                  <a:gd name="connsiteX10" fmla="*/ 41834 w 43256"/>
                  <a:gd name="connsiteY10" fmla="*/ 12255 h 40261"/>
                  <a:gd name="connsiteX11" fmla="*/ 40386 w 43256"/>
                  <a:gd name="connsiteY11" fmla="*/ 14931 h 40261"/>
                  <a:gd name="connsiteX12" fmla="*/ 38360 w 43256"/>
                  <a:gd name="connsiteY12" fmla="*/ 2327 h 40261"/>
                  <a:gd name="connsiteX13" fmla="*/ 38436 w 43256"/>
                  <a:gd name="connsiteY13" fmla="*/ 3591 h 40261"/>
                  <a:gd name="connsiteX14" fmla="*/ 29114 w 43256"/>
                  <a:gd name="connsiteY14" fmla="*/ 1638 h 40261"/>
                  <a:gd name="connsiteX15" fmla="*/ 29106 w 43256"/>
                  <a:gd name="connsiteY15" fmla="*/ 1086 h 40261"/>
                  <a:gd name="connsiteX16" fmla="*/ 22177 w 43256"/>
                  <a:gd name="connsiteY16" fmla="*/ 1621 h 40261"/>
                  <a:gd name="connsiteX17" fmla="*/ 21411 w 43256"/>
                  <a:gd name="connsiteY17" fmla="*/ 1871 h 40261"/>
                  <a:gd name="connsiteX18" fmla="*/ 14036 w 43256"/>
                  <a:gd name="connsiteY18" fmla="*/ 2093 h 40261"/>
                  <a:gd name="connsiteX19" fmla="*/ 15336 w 43256"/>
                  <a:gd name="connsiteY19" fmla="*/ 3441 h 40261"/>
                  <a:gd name="connsiteX20" fmla="*/ 4163 w 43256"/>
                  <a:gd name="connsiteY20" fmla="*/ 12690 h 40261"/>
                  <a:gd name="connsiteX21" fmla="*/ 3936 w 43256"/>
                  <a:gd name="connsiteY21" fmla="*/ 11271 h 40261"/>
                  <a:gd name="connsiteX0" fmla="*/ 3936 w 43256"/>
                  <a:gd name="connsiteY0" fmla="*/ 11271 h 40261"/>
                  <a:gd name="connsiteX1" fmla="*/ 5659 w 43256"/>
                  <a:gd name="connsiteY1" fmla="*/ 3808 h 40261"/>
                  <a:gd name="connsiteX2" fmla="*/ 14041 w 43256"/>
                  <a:gd name="connsiteY2" fmla="*/ 2103 h 40261"/>
                  <a:gd name="connsiteX3" fmla="*/ 17884 w 43256"/>
                  <a:gd name="connsiteY3" fmla="*/ 1105 h 40261"/>
                  <a:gd name="connsiteX4" fmla="*/ 19180 w 43256"/>
                  <a:gd name="connsiteY4" fmla="*/ 816 h 40261"/>
                  <a:gd name="connsiteX5" fmla="*/ 25785 w 43256"/>
                  <a:gd name="connsiteY5" fmla="*/ 792 h 40261"/>
                  <a:gd name="connsiteX6" fmla="*/ 29494 w 43256"/>
                  <a:gd name="connsiteY6" fmla="*/ 1638 h 40261"/>
                  <a:gd name="connsiteX7" fmla="*/ 33250 w 43256"/>
                  <a:gd name="connsiteY7" fmla="*/ 872 h 40261"/>
                  <a:gd name="connsiteX8" fmla="*/ 38354 w 43256"/>
                  <a:gd name="connsiteY8" fmla="*/ 2477 h 40261"/>
                  <a:gd name="connsiteX9" fmla="*/ 42018 w 43256"/>
                  <a:gd name="connsiteY9" fmla="*/ 7219 h 40261"/>
                  <a:gd name="connsiteX10" fmla="*/ 41854 w 43256"/>
                  <a:gd name="connsiteY10" fmla="*/ 12361 h 40261"/>
                  <a:gd name="connsiteX11" fmla="*/ 43052 w 43256"/>
                  <a:gd name="connsiteY11" fmla="*/ 20223 h 40261"/>
                  <a:gd name="connsiteX12" fmla="*/ 37440 w 43256"/>
                  <a:gd name="connsiteY12" fmla="*/ 27105 h 40261"/>
                  <a:gd name="connsiteX13" fmla="*/ 35431 w 43256"/>
                  <a:gd name="connsiteY13" fmla="*/ 33002 h 40261"/>
                  <a:gd name="connsiteX14" fmla="*/ 28591 w 43256"/>
                  <a:gd name="connsiteY14" fmla="*/ 33716 h 40261"/>
                  <a:gd name="connsiteX15" fmla="*/ 23703 w 43256"/>
                  <a:gd name="connsiteY15" fmla="*/ 40007 h 40261"/>
                  <a:gd name="connsiteX16" fmla="*/ 16516 w 43256"/>
                  <a:gd name="connsiteY16" fmla="*/ 36167 h 40261"/>
                  <a:gd name="connsiteX17" fmla="*/ 5840 w 43256"/>
                  <a:gd name="connsiteY17" fmla="*/ 32373 h 40261"/>
                  <a:gd name="connsiteX18" fmla="*/ 1146 w 43256"/>
                  <a:gd name="connsiteY18" fmla="*/ 28151 h 40261"/>
                  <a:gd name="connsiteX19" fmla="*/ 2149 w 43256"/>
                  <a:gd name="connsiteY19" fmla="*/ 22452 h 40261"/>
                  <a:gd name="connsiteX20" fmla="*/ 31 w 43256"/>
                  <a:gd name="connsiteY20" fmla="*/ 16605 h 40261"/>
                  <a:gd name="connsiteX21" fmla="*/ 3899 w 43256"/>
                  <a:gd name="connsiteY21" fmla="*/ 11408 h 40261"/>
                  <a:gd name="connsiteX22" fmla="*/ 3936 w 43256"/>
                  <a:gd name="connsiteY22" fmla="*/ 11271 h 40261"/>
                  <a:gd name="connsiteX0" fmla="*/ 4729 w 43256"/>
                  <a:gd name="connsiteY0" fmla="*/ 23078 h 40261"/>
                  <a:gd name="connsiteX1" fmla="*/ 2196 w 43256"/>
                  <a:gd name="connsiteY1" fmla="*/ 22281 h 40261"/>
                  <a:gd name="connsiteX2" fmla="*/ 6964 w 43256"/>
                  <a:gd name="connsiteY2" fmla="*/ 31800 h 40261"/>
                  <a:gd name="connsiteX3" fmla="*/ 5856 w 43256"/>
                  <a:gd name="connsiteY3" fmla="*/ 32181 h 40261"/>
                  <a:gd name="connsiteX4" fmla="*/ 16514 w 43256"/>
                  <a:gd name="connsiteY4" fmla="*/ 35991 h 40261"/>
                  <a:gd name="connsiteX5" fmla="*/ 15846 w 43256"/>
                  <a:gd name="connsiteY5" fmla="*/ 34251 h 40261"/>
                  <a:gd name="connsiteX6" fmla="*/ 28863 w 43256"/>
                  <a:gd name="connsiteY6" fmla="*/ 31652 h 40261"/>
                  <a:gd name="connsiteX7" fmla="*/ 28596 w 43256"/>
                  <a:gd name="connsiteY7" fmla="*/ 33561 h 40261"/>
                  <a:gd name="connsiteX8" fmla="*/ 34165 w 43256"/>
                  <a:gd name="connsiteY8" fmla="*/ 19855 h 40261"/>
                  <a:gd name="connsiteX9" fmla="*/ 37416 w 43256"/>
                  <a:gd name="connsiteY9" fmla="*/ 26991 h 40261"/>
                  <a:gd name="connsiteX10" fmla="*/ 41834 w 43256"/>
                  <a:gd name="connsiteY10" fmla="*/ 12255 h 40261"/>
                  <a:gd name="connsiteX11" fmla="*/ 40386 w 43256"/>
                  <a:gd name="connsiteY11" fmla="*/ 14931 h 40261"/>
                  <a:gd name="connsiteX12" fmla="*/ 38360 w 43256"/>
                  <a:gd name="connsiteY12" fmla="*/ 2327 h 40261"/>
                  <a:gd name="connsiteX13" fmla="*/ 38436 w 43256"/>
                  <a:gd name="connsiteY13" fmla="*/ 3591 h 40261"/>
                  <a:gd name="connsiteX14" fmla="*/ 29114 w 43256"/>
                  <a:gd name="connsiteY14" fmla="*/ 1638 h 40261"/>
                  <a:gd name="connsiteX15" fmla="*/ 29106 w 43256"/>
                  <a:gd name="connsiteY15" fmla="*/ 1086 h 40261"/>
                  <a:gd name="connsiteX16" fmla="*/ 22177 w 43256"/>
                  <a:gd name="connsiteY16" fmla="*/ 1621 h 40261"/>
                  <a:gd name="connsiteX17" fmla="*/ 21411 w 43256"/>
                  <a:gd name="connsiteY17" fmla="*/ 1871 h 40261"/>
                  <a:gd name="connsiteX18" fmla="*/ 15582 w 43256"/>
                  <a:gd name="connsiteY18" fmla="*/ 3301 h 40261"/>
                  <a:gd name="connsiteX19" fmla="*/ 15336 w 43256"/>
                  <a:gd name="connsiteY19" fmla="*/ 3441 h 40261"/>
                  <a:gd name="connsiteX20" fmla="*/ 4163 w 43256"/>
                  <a:gd name="connsiteY20" fmla="*/ 12690 h 40261"/>
                  <a:gd name="connsiteX21" fmla="*/ 3936 w 43256"/>
                  <a:gd name="connsiteY21" fmla="*/ 11271 h 40261"/>
                  <a:gd name="connsiteX0" fmla="*/ 3936 w 42286"/>
                  <a:gd name="connsiteY0" fmla="*/ 11271 h 40261"/>
                  <a:gd name="connsiteX1" fmla="*/ 5659 w 42286"/>
                  <a:gd name="connsiteY1" fmla="*/ 3808 h 40261"/>
                  <a:gd name="connsiteX2" fmla="*/ 14041 w 42286"/>
                  <a:gd name="connsiteY2" fmla="*/ 2103 h 40261"/>
                  <a:gd name="connsiteX3" fmla="*/ 17884 w 42286"/>
                  <a:gd name="connsiteY3" fmla="*/ 1105 h 40261"/>
                  <a:gd name="connsiteX4" fmla="*/ 19180 w 42286"/>
                  <a:gd name="connsiteY4" fmla="*/ 816 h 40261"/>
                  <a:gd name="connsiteX5" fmla="*/ 25785 w 42286"/>
                  <a:gd name="connsiteY5" fmla="*/ 792 h 40261"/>
                  <a:gd name="connsiteX6" fmla="*/ 29494 w 42286"/>
                  <a:gd name="connsiteY6" fmla="*/ 1638 h 40261"/>
                  <a:gd name="connsiteX7" fmla="*/ 33250 w 42286"/>
                  <a:gd name="connsiteY7" fmla="*/ 872 h 40261"/>
                  <a:gd name="connsiteX8" fmla="*/ 38354 w 42286"/>
                  <a:gd name="connsiteY8" fmla="*/ 2477 h 40261"/>
                  <a:gd name="connsiteX9" fmla="*/ 42018 w 42286"/>
                  <a:gd name="connsiteY9" fmla="*/ 7219 h 40261"/>
                  <a:gd name="connsiteX10" fmla="*/ 41854 w 42286"/>
                  <a:gd name="connsiteY10" fmla="*/ 12361 h 40261"/>
                  <a:gd name="connsiteX11" fmla="*/ 40071 w 42286"/>
                  <a:gd name="connsiteY11" fmla="*/ 20283 h 40261"/>
                  <a:gd name="connsiteX12" fmla="*/ 37440 w 42286"/>
                  <a:gd name="connsiteY12" fmla="*/ 27105 h 40261"/>
                  <a:gd name="connsiteX13" fmla="*/ 35431 w 42286"/>
                  <a:gd name="connsiteY13" fmla="*/ 33002 h 40261"/>
                  <a:gd name="connsiteX14" fmla="*/ 28591 w 42286"/>
                  <a:gd name="connsiteY14" fmla="*/ 33716 h 40261"/>
                  <a:gd name="connsiteX15" fmla="*/ 23703 w 42286"/>
                  <a:gd name="connsiteY15" fmla="*/ 40007 h 40261"/>
                  <a:gd name="connsiteX16" fmla="*/ 16516 w 42286"/>
                  <a:gd name="connsiteY16" fmla="*/ 36167 h 40261"/>
                  <a:gd name="connsiteX17" fmla="*/ 5840 w 42286"/>
                  <a:gd name="connsiteY17" fmla="*/ 32373 h 40261"/>
                  <a:gd name="connsiteX18" fmla="*/ 1146 w 42286"/>
                  <a:gd name="connsiteY18" fmla="*/ 28151 h 40261"/>
                  <a:gd name="connsiteX19" fmla="*/ 2149 w 42286"/>
                  <a:gd name="connsiteY19" fmla="*/ 22452 h 40261"/>
                  <a:gd name="connsiteX20" fmla="*/ 31 w 42286"/>
                  <a:gd name="connsiteY20" fmla="*/ 16605 h 40261"/>
                  <a:gd name="connsiteX21" fmla="*/ 3899 w 42286"/>
                  <a:gd name="connsiteY21" fmla="*/ 11408 h 40261"/>
                  <a:gd name="connsiteX22" fmla="*/ 3936 w 42286"/>
                  <a:gd name="connsiteY22" fmla="*/ 11271 h 40261"/>
                  <a:gd name="connsiteX0" fmla="*/ 4729 w 42286"/>
                  <a:gd name="connsiteY0" fmla="*/ 23078 h 40261"/>
                  <a:gd name="connsiteX1" fmla="*/ 2196 w 42286"/>
                  <a:gd name="connsiteY1" fmla="*/ 22281 h 40261"/>
                  <a:gd name="connsiteX2" fmla="*/ 6964 w 42286"/>
                  <a:gd name="connsiteY2" fmla="*/ 31800 h 40261"/>
                  <a:gd name="connsiteX3" fmla="*/ 5856 w 42286"/>
                  <a:gd name="connsiteY3" fmla="*/ 32181 h 40261"/>
                  <a:gd name="connsiteX4" fmla="*/ 16514 w 42286"/>
                  <a:gd name="connsiteY4" fmla="*/ 35991 h 40261"/>
                  <a:gd name="connsiteX5" fmla="*/ 15846 w 42286"/>
                  <a:gd name="connsiteY5" fmla="*/ 34251 h 40261"/>
                  <a:gd name="connsiteX6" fmla="*/ 28863 w 42286"/>
                  <a:gd name="connsiteY6" fmla="*/ 31652 h 40261"/>
                  <a:gd name="connsiteX7" fmla="*/ 28596 w 42286"/>
                  <a:gd name="connsiteY7" fmla="*/ 33561 h 40261"/>
                  <a:gd name="connsiteX8" fmla="*/ 34165 w 42286"/>
                  <a:gd name="connsiteY8" fmla="*/ 19855 h 40261"/>
                  <a:gd name="connsiteX9" fmla="*/ 37416 w 42286"/>
                  <a:gd name="connsiteY9" fmla="*/ 26991 h 40261"/>
                  <a:gd name="connsiteX10" fmla="*/ 41834 w 42286"/>
                  <a:gd name="connsiteY10" fmla="*/ 12255 h 40261"/>
                  <a:gd name="connsiteX11" fmla="*/ 40386 w 42286"/>
                  <a:gd name="connsiteY11" fmla="*/ 14931 h 40261"/>
                  <a:gd name="connsiteX12" fmla="*/ 38360 w 42286"/>
                  <a:gd name="connsiteY12" fmla="*/ 2327 h 40261"/>
                  <a:gd name="connsiteX13" fmla="*/ 38436 w 42286"/>
                  <a:gd name="connsiteY13" fmla="*/ 3591 h 40261"/>
                  <a:gd name="connsiteX14" fmla="*/ 29114 w 42286"/>
                  <a:gd name="connsiteY14" fmla="*/ 1638 h 40261"/>
                  <a:gd name="connsiteX15" fmla="*/ 29106 w 42286"/>
                  <a:gd name="connsiteY15" fmla="*/ 1086 h 40261"/>
                  <a:gd name="connsiteX16" fmla="*/ 22177 w 42286"/>
                  <a:gd name="connsiteY16" fmla="*/ 1621 h 40261"/>
                  <a:gd name="connsiteX17" fmla="*/ 21411 w 42286"/>
                  <a:gd name="connsiteY17" fmla="*/ 1871 h 40261"/>
                  <a:gd name="connsiteX18" fmla="*/ 15582 w 42286"/>
                  <a:gd name="connsiteY18" fmla="*/ 3301 h 40261"/>
                  <a:gd name="connsiteX19" fmla="*/ 15336 w 42286"/>
                  <a:gd name="connsiteY19" fmla="*/ 3441 h 40261"/>
                  <a:gd name="connsiteX20" fmla="*/ 4163 w 42286"/>
                  <a:gd name="connsiteY20" fmla="*/ 12690 h 40261"/>
                  <a:gd name="connsiteX21" fmla="*/ 3936 w 42286"/>
                  <a:gd name="connsiteY21" fmla="*/ 11271 h 40261"/>
                  <a:gd name="connsiteX0" fmla="*/ 3936 w 42286"/>
                  <a:gd name="connsiteY0" fmla="*/ 11271 h 40261"/>
                  <a:gd name="connsiteX1" fmla="*/ 5659 w 42286"/>
                  <a:gd name="connsiteY1" fmla="*/ 3808 h 40261"/>
                  <a:gd name="connsiteX2" fmla="*/ 14041 w 42286"/>
                  <a:gd name="connsiteY2" fmla="*/ 2103 h 40261"/>
                  <a:gd name="connsiteX3" fmla="*/ 17884 w 42286"/>
                  <a:gd name="connsiteY3" fmla="*/ 1105 h 40261"/>
                  <a:gd name="connsiteX4" fmla="*/ 19180 w 42286"/>
                  <a:gd name="connsiteY4" fmla="*/ 816 h 40261"/>
                  <a:gd name="connsiteX5" fmla="*/ 25785 w 42286"/>
                  <a:gd name="connsiteY5" fmla="*/ 792 h 40261"/>
                  <a:gd name="connsiteX6" fmla="*/ 29494 w 42286"/>
                  <a:gd name="connsiteY6" fmla="*/ 1638 h 40261"/>
                  <a:gd name="connsiteX7" fmla="*/ 33250 w 42286"/>
                  <a:gd name="connsiteY7" fmla="*/ 872 h 40261"/>
                  <a:gd name="connsiteX8" fmla="*/ 38354 w 42286"/>
                  <a:gd name="connsiteY8" fmla="*/ 2477 h 40261"/>
                  <a:gd name="connsiteX9" fmla="*/ 42018 w 42286"/>
                  <a:gd name="connsiteY9" fmla="*/ 7219 h 40261"/>
                  <a:gd name="connsiteX10" fmla="*/ 41854 w 42286"/>
                  <a:gd name="connsiteY10" fmla="*/ 12361 h 40261"/>
                  <a:gd name="connsiteX11" fmla="*/ 40071 w 42286"/>
                  <a:gd name="connsiteY11" fmla="*/ 20283 h 40261"/>
                  <a:gd name="connsiteX12" fmla="*/ 37440 w 42286"/>
                  <a:gd name="connsiteY12" fmla="*/ 27105 h 40261"/>
                  <a:gd name="connsiteX13" fmla="*/ 34548 w 42286"/>
                  <a:gd name="connsiteY13" fmla="*/ 30949 h 40261"/>
                  <a:gd name="connsiteX14" fmla="*/ 28591 w 42286"/>
                  <a:gd name="connsiteY14" fmla="*/ 33716 h 40261"/>
                  <a:gd name="connsiteX15" fmla="*/ 23703 w 42286"/>
                  <a:gd name="connsiteY15" fmla="*/ 40007 h 40261"/>
                  <a:gd name="connsiteX16" fmla="*/ 16516 w 42286"/>
                  <a:gd name="connsiteY16" fmla="*/ 36167 h 40261"/>
                  <a:gd name="connsiteX17" fmla="*/ 5840 w 42286"/>
                  <a:gd name="connsiteY17" fmla="*/ 32373 h 40261"/>
                  <a:gd name="connsiteX18" fmla="*/ 1146 w 42286"/>
                  <a:gd name="connsiteY18" fmla="*/ 28151 h 40261"/>
                  <a:gd name="connsiteX19" fmla="*/ 2149 w 42286"/>
                  <a:gd name="connsiteY19" fmla="*/ 22452 h 40261"/>
                  <a:gd name="connsiteX20" fmla="*/ 31 w 42286"/>
                  <a:gd name="connsiteY20" fmla="*/ 16605 h 40261"/>
                  <a:gd name="connsiteX21" fmla="*/ 3899 w 42286"/>
                  <a:gd name="connsiteY21" fmla="*/ 11408 h 40261"/>
                  <a:gd name="connsiteX22" fmla="*/ 3936 w 42286"/>
                  <a:gd name="connsiteY22" fmla="*/ 11271 h 40261"/>
                  <a:gd name="connsiteX0" fmla="*/ 4729 w 42286"/>
                  <a:gd name="connsiteY0" fmla="*/ 23078 h 40261"/>
                  <a:gd name="connsiteX1" fmla="*/ 2196 w 42286"/>
                  <a:gd name="connsiteY1" fmla="*/ 22281 h 40261"/>
                  <a:gd name="connsiteX2" fmla="*/ 6964 w 42286"/>
                  <a:gd name="connsiteY2" fmla="*/ 31800 h 40261"/>
                  <a:gd name="connsiteX3" fmla="*/ 5856 w 42286"/>
                  <a:gd name="connsiteY3" fmla="*/ 32181 h 40261"/>
                  <a:gd name="connsiteX4" fmla="*/ 16514 w 42286"/>
                  <a:gd name="connsiteY4" fmla="*/ 35991 h 40261"/>
                  <a:gd name="connsiteX5" fmla="*/ 15846 w 42286"/>
                  <a:gd name="connsiteY5" fmla="*/ 34251 h 40261"/>
                  <a:gd name="connsiteX6" fmla="*/ 28863 w 42286"/>
                  <a:gd name="connsiteY6" fmla="*/ 31652 h 40261"/>
                  <a:gd name="connsiteX7" fmla="*/ 28596 w 42286"/>
                  <a:gd name="connsiteY7" fmla="*/ 33561 h 40261"/>
                  <a:gd name="connsiteX8" fmla="*/ 34165 w 42286"/>
                  <a:gd name="connsiteY8" fmla="*/ 19855 h 40261"/>
                  <a:gd name="connsiteX9" fmla="*/ 37416 w 42286"/>
                  <a:gd name="connsiteY9" fmla="*/ 26991 h 40261"/>
                  <a:gd name="connsiteX10" fmla="*/ 41834 w 42286"/>
                  <a:gd name="connsiteY10" fmla="*/ 12255 h 40261"/>
                  <a:gd name="connsiteX11" fmla="*/ 40386 w 42286"/>
                  <a:gd name="connsiteY11" fmla="*/ 14931 h 40261"/>
                  <a:gd name="connsiteX12" fmla="*/ 38360 w 42286"/>
                  <a:gd name="connsiteY12" fmla="*/ 2327 h 40261"/>
                  <a:gd name="connsiteX13" fmla="*/ 38436 w 42286"/>
                  <a:gd name="connsiteY13" fmla="*/ 3591 h 40261"/>
                  <a:gd name="connsiteX14" fmla="*/ 29114 w 42286"/>
                  <a:gd name="connsiteY14" fmla="*/ 1638 h 40261"/>
                  <a:gd name="connsiteX15" fmla="*/ 29106 w 42286"/>
                  <a:gd name="connsiteY15" fmla="*/ 1086 h 40261"/>
                  <a:gd name="connsiteX16" fmla="*/ 22177 w 42286"/>
                  <a:gd name="connsiteY16" fmla="*/ 1621 h 40261"/>
                  <a:gd name="connsiteX17" fmla="*/ 21411 w 42286"/>
                  <a:gd name="connsiteY17" fmla="*/ 1871 h 40261"/>
                  <a:gd name="connsiteX18" fmla="*/ 15582 w 42286"/>
                  <a:gd name="connsiteY18" fmla="*/ 3301 h 40261"/>
                  <a:gd name="connsiteX19" fmla="*/ 15336 w 42286"/>
                  <a:gd name="connsiteY19" fmla="*/ 3441 h 40261"/>
                  <a:gd name="connsiteX20" fmla="*/ 4163 w 42286"/>
                  <a:gd name="connsiteY20" fmla="*/ 12690 h 40261"/>
                  <a:gd name="connsiteX21" fmla="*/ 3936 w 42286"/>
                  <a:gd name="connsiteY21" fmla="*/ 11271 h 40261"/>
                  <a:gd name="connsiteX0" fmla="*/ 3936 w 42286"/>
                  <a:gd name="connsiteY0" fmla="*/ 11271 h 40098"/>
                  <a:gd name="connsiteX1" fmla="*/ 5659 w 42286"/>
                  <a:gd name="connsiteY1" fmla="*/ 3808 h 40098"/>
                  <a:gd name="connsiteX2" fmla="*/ 14041 w 42286"/>
                  <a:gd name="connsiteY2" fmla="*/ 2103 h 40098"/>
                  <a:gd name="connsiteX3" fmla="*/ 17884 w 42286"/>
                  <a:gd name="connsiteY3" fmla="*/ 1105 h 40098"/>
                  <a:gd name="connsiteX4" fmla="*/ 19180 w 42286"/>
                  <a:gd name="connsiteY4" fmla="*/ 816 h 40098"/>
                  <a:gd name="connsiteX5" fmla="*/ 25785 w 42286"/>
                  <a:gd name="connsiteY5" fmla="*/ 792 h 40098"/>
                  <a:gd name="connsiteX6" fmla="*/ 29494 w 42286"/>
                  <a:gd name="connsiteY6" fmla="*/ 1638 h 40098"/>
                  <a:gd name="connsiteX7" fmla="*/ 33250 w 42286"/>
                  <a:gd name="connsiteY7" fmla="*/ 872 h 40098"/>
                  <a:gd name="connsiteX8" fmla="*/ 38354 w 42286"/>
                  <a:gd name="connsiteY8" fmla="*/ 2477 h 40098"/>
                  <a:gd name="connsiteX9" fmla="*/ 42018 w 42286"/>
                  <a:gd name="connsiteY9" fmla="*/ 7219 h 40098"/>
                  <a:gd name="connsiteX10" fmla="*/ 41854 w 42286"/>
                  <a:gd name="connsiteY10" fmla="*/ 12361 h 40098"/>
                  <a:gd name="connsiteX11" fmla="*/ 40071 w 42286"/>
                  <a:gd name="connsiteY11" fmla="*/ 20283 h 40098"/>
                  <a:gd name="connsiteX12" fmla="*/ 37440 w 42286"/>
                  <a:gd name="connsiteY12" fmla="*/ 27105 h 40098"/>
                  <a:gd name="connsiteX13" fmla="*/ 34548 w 42286"/>
                  <a:gd name="connsiteY13" fmla="*/ 30949 h 40098"/>
                  <a:gd name="connsiteX14" fmla="*/ 28591 w 42286"/>
                  <a:gd name="connsiteY14" fmla="*/ 33716 h 40098"/>
                  <a:gd name="connsiteX15" fmla="*/ 21274 w 42286"/>
                  <a:gd name="connsiteY15" fmla="*/ 39826 h 40098"/>
                  <a:gd name="connsiteX16" fmla="*/ 16516 w 42286"/>
                  <a:gd name="connsiteY16" fmla="*/ 36167 h 40098"/>
                  <a:gd name="connsiteX17" fmla="*/ 5840 w 42286"/>
                  <a:gd name="connsiteY17" fmla="*/ 32373 h 40098"/>
                  <a:gd name="connsiteX18" fmla="*/ 1146 w 42286"/>
                  <a:gd name="connsiteY18" fmla="*/ 28151 h 40098"/>
                  <a:gd name="connsiteX19" fmla="*/ 2149 w 42286"/>
                  <a:gd name="connsiteY19" fmla="*/ 22452 h 40098"/>
                  <a:gd name="connsiteX20" fmla="*/ 31 w 42286"/>
                  <a:gd name="connsiteY20" fmla="*/ 16605 h 40098"/>
                  <a:gd name="connsiteX21" fmla="*/ 3899 w 42286"/>
                  <a:gd name="connsiteY21" fmla="*/ 11408 h 40098"/>
                  <a:gd name="connsiteX22" fmla="*/ 3936 w 42286"/>
                  <a:gd name="connsiteY22" fmla="*/ 11271 h 40098"/>
                  <a:gd name="connsiteX0" fmla="*/ 4729 w 42286"/>
                  <a:gd name="connsiteY0" fmla="*/ 23078 h 40098"/>
                  <a:gd name="connsiteX1" fmla="*/ 2196 w 42286"/>
                  <a:gd name="connsiteY1" fmla="*/ 22281 h 40098"/>
                  <a:gd name="connsiteX2" fmla="*/ 6964 w 42286"/>
                  <a:gd name="connsiteY2" fmla="*/ 31800 h 40098"/>
                  <a:gd name="connsiteX3" fmla="*/ 5856 w 42286"/>
                  <a:gd name="connsiteY3" fmla="*/ 32181 h 40098"/>
                  <a:gd name="connsiteX4" fmla="*/ 16514 w 42286"/>
                  <a:gd name="connsiteY4" fmla="*/ 35991 h 40098"/>
                  <a:gd name="connsiteX5" fmla="*/ 15846 w 42286"/>
                  <a:gd name="connsiteY5" fmla="*/ 34251 h 40098"/>
                  <a:gd name="connsiteX6" fmla="*/ 28863 w 42286"/>
                  <a:gd name="connsiteY6" fmla="*/ 31652 h 40098"/>
                  <a:gd name="connsiteX7" fmla="*/ 28596 w 42286"/>
                  <a:gd name="connsiteY7" fmla="*/ 33561 h 40098"/>
                  <a:gd name="connsiteX8" fmla="*/ 34165 w 42286"/>
                  <a:gd name="connsiteY8" fmla="*/ 19855 h 40098"/>
                  <a:gd name="connsiteX9" fmla="*/ 37416 w 42286"/>
                  <a:gd name="connsiteY9" fmla="*/ 26991 h 40098"/>
                  <a:gd name="connsiteX10" fmla="*/ 41834 w 42286"/>
                  <a:gd name="connsiteY10" fmla="*/ 12255 h 40098"/>
                  <a:gd name="connsiteX11" fmla="*/ 40386 w 42286"/>
                  <a:gd name="connsiteY11" fmla="*/ 14931 h 40098"/>
                  <a:gd name="connsiteX12" fmla="*/ 38360 w 42286"/>
                  <a:gd name="connsiteY12" fmla="*/ 2327 h 40098"/>
                  <a:gd name="connsiteX13" fmla="*/ 38436 w 42286"/>
                  <a:gd name="connsiteY13" fmla="*/ 3591 h 40098"/>
                  <a:gd name="connsiteX14" fmla="*/ 29114 w 42286"/>
                  <a:gd name="connsiteY14" fmla="*/ 1638 h 40098"/>
                  <a:gd name="connsiteX15" fmla="*/ 29106 w 42286"/>
                  <a:gd name="connsiteY15" fmla="*/ 1086 h 40098"/>
                  <a:gd name="connsiteX16" fmla="*/ 22177 w 42286"/>
                  <a:gd name="connsiteY16" fmla="*/ 1621 h 40098"/>
                  <a:gd name="connsiteX17" fmla="*/ 21411 w 42286"/>
                  <a:gd name="connsiteY17" fmla="*/ 1871 h 40098"/>
                  <a:gd name="connsiteX18" fmla="*/ 15582 w 42286"/>
                  <a:gd name="connsiteY18" fmla="*/ 3301 h 40098"/>
                  <a:gd name="connsiteX19" fmla="*/ 15336 w 42286"/>
                  <a:gd name="connsiteY19" fmla="*/ 3441 h 40098"/>
                  <a:gd name="connsiteX20" fmla="*/ 4163 w 42286"/>
                  <a:gd name="connsiteY20" fmla="*/ 12690 h 40098"/>
                  <a:gd name="connsiteX21" fmla="*/ 3936 w 42286"/>
                  <a:gd name="connsiteY21" fmla="*/ 11271 h 40098"/>
                  <a:gd name="connsiteX0" fmla="*/ 3936 w 42286"/>
                  <a:gd name="connsiteY0" fmla="*/ 11271 h 40098"/>
                  <a:gd name="connsiteX1" fmla="*/ 5659 w 42286"/>
                  <a:gd name="connsiteY1" fmla="*/ 3808 h 40098"/>
                  <a:gd name="connsiteX2" fmla="*/ 14041 w 42286"/>
                  <a:gd name="connsiteY2" fmla="*/ 2103 h 40098"/>
                  <a:gd name="connsiteX3" fmla="*/ 17884 w 42286"/>
                  <a:gd name="connsiteY3" fmla="*/ 1105 h 40098"/>
                  <a:gd name="connsiteX4" fmla="*/ 19180 w 42286"/>
                  <a:gd name="connsiteY4" fmla="*/ 816 h 40098"/>
                  <a:gd name="connsiteX5" fmla="*/ 25785 w 42286"/>
                  <a:gd name="connsiteY5" fmla="*/ 792 h 40098"/>
                  <a:gd name="connsiteX6" fmla="*/ 29494 w 42286"/>
                  <a:gd name="connsiteY6" fmla="*/ 1638 h 40098"/>
                  <a:gd name="connsiteX7" fmla="*/ 33250 w 42286"/>
                  <a:gd name="connsiteY7" fmla="*/ 872 h 40098"/>
                  <a:gd name="connsiteX8" fmla="*/ 38354 w 42286"/>
                  <a:gd name="connsiteY8" fmla="*/ 2477 h 40098"/>
                  <a:gd name="connsiteX9" fmla="*/ 42018 w 42286"/>
                  <a:gd name="connsiteY9" fmla="*/ 7219 h 40098"/>
                  <a:gd name="connsiteX10" fmla="*/ 41854 w 42286"/>
                  <a:gd name="connsiteY10" fmla="*/ 12361 h 40098"/>
                  <a:gd name="connsiteX11" fmla="*/ 40071 w 42286"/>
                  <a:gd name="connsiteY11" fmla="*/ 20283 h 40098"/>
                  <a:gd name="connsiteX12" fmla="*/ 37440 w 42286"/>
                  <a:gd name="connsiteY12" fmla="*/ 27105 h 40098"/>
                  <a:gd name="connsiteX13" fmla="*/ 34548 w 42286"/>
                  <a:gd name="connsiteY13" fmla="*/ 30949 h 40098"/>
                  <a:gd name="connsiteX14" fmla="*/ 28591 w 42286"/>
                  <a:gd name="connsiteY14" fmla="*/ 33716 h 40098"/>
                  <a:gd name="connsiteX15" fmla="*/ 21274 w 42286"/>
                  <a:gd name="connsiteY15" fmla="*/ 39826 h 40098"/>
                  <a:gd name="connsiteX16" fmla="*/ 16516 w 42286"/>
                  <a:gd name="connsiteY16" fmla="*/ 36167 h 40098"/>
                  <a:gd name="connsiteX17" fmla="*/ 5840 w 42286"/>
                  <a:gd name="connsiteY17" fmla="*/ 32373 h 40098"/>
                  <a:gd name="connsiteX18" fmla="*/ 1146 w 42286"/>
                  <a:gd name="connsiteY18" fmla="*/ 28151 h 40098"/>
                  <a:gd name="connsiteX19" fmla="*/ 2149 w 42286"/>
                  <a:gd name="connsiteY19" fmla="*/ 22452 h 40098"/>
                  <a:gd name="connsiteX20" fmla="*/ 31 w 42286"/>
                  <a:gd name="connsiteY20" fmla="*/ 16605 h 40098"/>
                  <a:gd name="connsiteX21" fmla="*/ 3899 w 42286"/>
                  <a:gd name="connsiteY21" fmla="*/ 11408 h 40098"/>
                  <a:gd name="connsiteX22" fmla="*/ 3936 w 42286"/>
                  <a:gd name="connsiteY22" fmla="*/ 11271 h 40098"/>
                  <a:gd name="connsiteX0" fmla="*/ 4729 w 42286"/>
                  <a:gd name="connsiteY0" fmla="*/ 23078 h 40098"/>
                  <a:gd name="connsiteX1" fmla="*/ 2196 w 42286"/>
                  <a:gd name="connsiteY1" fmla="*/ 22281 h 40098"/>
                  <a:gd name="connsiteX2" fmla="*/ 6964 w 42286"/>
                  <a:gd name="connsiteY2" fmla="*/ 31800 h 40098"/>
                  <a:gd name="connsiteX3" fmla="*/ 5856 w 42286"/>
                  <a:gd name="connsiteY3" fmla="*/ 32181 h 40098"/>
                  <a:gd name="connsiteX4" fmla="*/ 16514 w 42286"/>
                  <a:gd name="connsiteY4" fmla="*/ 35991 h 40098"/>
                  <a:gd name="connsiteX5" fmla="*/ 16840 w 42286"/>
                  <a:gd name="connsiteY5" fmla="*/ 36002 h 40098"/>
                  <a:gd name="connsiteX6" fmla="*/ 28863 w 42286"/>
                  <a:gd name="connsiteY6" fmla="*/ 31652 h 40098"/>
                  <a:gd name="connsiteX7" fmla="*/ 28596 w 42286"/>
                  <a:gd name="connsiteY7" fmla="*/ 33561 h 40098"/>
                  <a:gd name="connsiteX8" fmla="*/ 34165 w 42286"/>
                  <a:gd name="connsiteY8" fmla="*/ 19855 h 40098"/>
                  <a:gd name="connsiteX9" fmla="*/ 37416 w 42286"/>
                  <a:gd name="connsiteY9" fmla="*/ 26991 h 40098"/>
                  <a:gd name="connsiteX10" fmla="*/ 41834 w 42286"/>
                  <a:gd name="connsiteY10" fmla="*/ 12255 h 40098"/>
                  <a:gd name="connsiteX11" fmla="*/ 40386 w 42286"/>
                  <a:gd name="connsiteY11" fmla="*/ 14931 h 40098"/>
                  <a:gd name="connsiteX12" fmla="*/ 38360 w 42286"/>
                  <a:gd name="connsiteY12" fmla="*/ 2327 h 40098"/>
                  <a:gd name="connsiteX13" fmla="*/ 38436 w 42286"/>
                  <a:gd name="connsiteY13" fmla="*/ 3591 h 40098"/>
                  <a:gd name="connsiteX14" fmla="*/ 29114 w 42286"/>
                  <a:gd name="connsiteY14" fmla="*/ 1638 h 40098"/>
                  <a:gd name="connsiteX15" fmla="*/ 29106 w 42286"/>
                  <a:gd name="connsiteY15" fmla="*/ 1086 h 40098"/>
                  <a:gd name="connsiteX16" fmla="*/ 22177 w 42286"/>
                  <a:gd name="connsiteY16" fmla="*/ 1621 h 40098"/>
                  <a:gd name="connsiteX17" fmla="*/ 21411 w 42286"/>
                  <a:gd name="connsiteY17" fmla="*/ 1871 h 40098"/>
                  <a:gd name="connsiteX18" fmla="*/ 15582 w 42286"/>
                  <a:gd name="connsiteY18" fmla="*/ 3301 h 40098"/>
                  <a:gd name="connsiteX19" fmla="*/ 15336 w 42286"/>
                  <a:gd name="connsiteY19" fmla="*/ 3441 h 40098"/>
                  <a:gd name="connsiteX20" fmla="*/ 4163 w 42286"/>
                  <a:gd name="connsiteY20" fmla="*/ 12690 h 40098"/>
                  <a:gd name="connsiteX21" fmla="*/ 3936 w 42286"/>
                  <a:gd name="connsiteY21" fmla="*/ 11271 h 40098"/>
                  <a:gd name="connsiteX0" fmla="*/ 3936 w 42286"/>
                  <a:gd name="connsiteY0" fmla="*/ 11271 h 40098"/>
                  <a:gd name="connsiteX1" fmla="*/ 5659 w 42286"/>
                  <a:gd name="connsiteY1" fmla="*/ 3808 h 40098"/>
                  <a:gd name="connsiteX2" fmla="*/ 14041 w 42286"/>
                  <a:gd name="connsiteY2" fmla="*/ 2103 h 40098"/>
                  <a:gd name="connsiteX3" fmla="*/ 17884 w 42286"/>
                  <a:gd name="connsiteY3" fmla="*/ 1105 h 40098"/>
                  <a:gd name="connsiteX4" fmla="*/ 19180 w 42286"/>
                  <a:gd name="connsiteY4" fmla="*/ 816 h 40098"/>
                  <a:gd name="connsiteX5" fmla="*/ 25785 w 42286"/>
                  <a:gd name="connsiteY5" fmla="*/ 792 h 40098"/>
                  <a:gd name="connsiteX6" fmla="*/ 29494 w 42286"/>
                  <a:gd name="connsiteY6" fmla="*/ 1638 h 40098"/>
                  <a:gd name="connsiteX7" fmla="*/ 33250 w 42286"/>
                  <a:gd name="connsiteY7" fmla="*/ 872 h 40098"/>
                  <a:gd name="connsiteX8" fmla="*/ 38354 w 42286"/>
                  <a:gd name="connsiteY8" fmla="*/ 2477 h 40098"/>
                  <a:gd name="connsiteX9" fmla="*/ 42018 w 42286"/>
                  <a:gd name="connsiteY9" fmla="*/ 7219 h 40098"/>
                  <a:gd name="connsiteX10" fmla="*/ 41854 w 42286"/>
                  <a:gd name="connsiteY10" fmla="*/ 12361 h 40098"/>
                  <a:gd name="connsiteX11" fmla="*/ 40071 w 42286"/>
                  <a:gd name="connsiteY11" fmla="*/ 20283 h 40098"/>
                  <a:gd name="connsiteX12" fmla="*/ 37440 w 42286"/>
                  <a:gd name="connsiteY12" fmla="*/ 27105 h 40098"/>
                  <a:gd name="connsiteX13" fmla="*/ 34548 w 42286"/>
                  <a:gd name="connsiteY13" fmla="*/ 30949 h 40098"/>
                  <a:gd name="connsiteX14" fmla="*/ 28591 w 42286"/>
                  <a:gd name="connsiteY14" fmla="*/ 33716 h 40098"/>
                  <a:gd name="connsiteX15" fmla="*/ 21274 w 42286"/>
                  <a:gd name="connsiteY15" fmla="*/ 39826 h 40098"/>
                  <a:gd name="connsiteX16" fmla="*/ 16516 w 42286"/>
                  <a:gd name="connsiteY16" fmla="*/ 36167 h 40098"/>
                  <a:gd name="connsiteX17" fmla="*/ 5840 w 42286"/>
                  <a:gd name="connsiteY17" fmla="*/ 32373 h 40098"/>
                  <a:gd name="connsiteX18" fmla="*/ 1146 w 42286"/>
                  <a:gd name="connsiteY18" fmla="*/ 28151 h 40098"/>
                  <a:gd name="connsiteX19" fmla="*/ 2149 w 42286"/>
                  <a:gd name="connsiteY19" fmla="*/ 22452 h 40098"/>
                  <a:gd name="connsiteX20" fmla="*/ 31 w 42286"/>
                  <a:gd name="connsiteY20" fmla="*/ 16605 h 40098"/>
                  <a:gd name="connsiteX21" fmla="*/ 3899 w 42286"/>
                  <a:gd name="connsiteY21" fmla="*/ 11408 h 40098"/>
                  <a:gd name="connsiteX22" fmla="*/ 3936 w 42286"/>
                  <a:gd name="connsiteY22" fmla="*/ 11271 h 40098"/>
                  <a:gd name="connsiteX0" fmla="*/ 4729 w 42286"/>
                  <a:gd name="connsiteY0" fmla="*/ 23078 h 40098"/>
                  <a:gd name="connsiteX1" fmla="*/ 2196 w 42286"/>
                  <a:gd name="connsiteY1" fmla="*/ 22281 h 40098"/>
                  <a:gd name="connsiteX2" fmla="*/ 6964 w 42286"/>
                  <a:gd name="connsiteY2" fmla="*/ 31800 h 40098"/>
                  <a:gd name="connsiteX3" fmla="*/ 5856 w 42286"/>
                  <a:gd name="connsiteY3" fmla="*/ 32181 h 40098"/>
                  <a:gd name="connsiteX4" fmla="*/ 16514 w 42286"/>
                  <a:gd name="connsiteY4" fmla="*/ 35991 h 40098"/>
                  <a:gd name="connsiteX5" fmla="*/ 19048 w 42286"/>
                  <a:gd name="connsiteY5" fmla="*/ 36304 h 40098"/>
                  <a:gd name="connsiteX6" fmla="*/ 28863 w 42286"/>
                  <a:gd name="connsiteY6" fmla="*/ 31652 h 40098"/>
                  <a:gd name="connsiteX7" fmla="*/ 28596 w 42286"/>
                  <a:gd name="connsiteY7" fmla="*/ 33561 h 40098"/>
                  <a:gd name="connsiteX8" fmla="*/ 34165 w 42286"/>
                  <a:gd name="connsiteY8" fmla="*/ 19855 h 40098"/>
                  <a:gd name="connsiteX9" fmla="*/ 37416 w 42286"/>
                  <a:gd name="connsiteY9" fmla="*/ 26991 h 40098"/>
                  <a:gd name="connsiteX10" fmla="*/ 41834 w 42286"/>
                  <a:gd name="connsiteY10" fmla="*/ 12255 h 40098"/>
                  <a:gd name="connsiteX11" fmla="*/ 40386 w 42286"/>
                  <a:gd name="connsiteY11" fmla="*/ 14931 h 40098"/>
                  <a:gd name="connsiteX12" fmla="*/ 38360 w 42286"/>
                  <a:gd name="connsiteY12" fmla="*/ 2327 h 40098"/>
                  <a:gd name="connsiteX13" fmla="*/ 38436 w 42286"/>
                  <a:gd name="connsiteY13" fmla="*/ 3591 h 40098"/>
                  <a:gd name="connsiteX14" fmla="*/ 29114 w 42286"/>
                  <a:gd name="connsiteY14" fmla="*/ 1638 h 40098"/>
                  <a:gd name="connsiteX15" fmla="*/ 29106 w 42286"/>
                  <a:gd name="connsiteY15" fmla="*/ 1086 h 40098"/>
                  <a:gd name="connsiteX16" fmla="*/ 22177 w 42286"/>
                  <a:gd name="connsiteY16" fmla="*/ 1621 h 40098"/>
                  <a:gd name="connsiteX17" fmla="*/ 21411 w 42286"/>
                  <a:gd name="connsiteY17" fmla="*/ 1871 h 40098"/>
                  <a:gd name="connsiteX18" fmla="*/ 15582 w 42286"/>
                  <a:gd name="connsiteY18" fmla="*/ 3301 h 40098"/>
                  <a:gd name="connsiteX19" fmla="*/ 15336 w 42286"/>
                  <a:gd name="connsiteY19" fmla="*/ 3441 h 40098"/>
                  <a:gd name="connsiteX20" fmla="*/ 4163 w 42286"/>
                  <a:gd name="connsiteY20" fmla="*/ 12690 h 40098"/>
                  <a:gd name="connsiteX21" fmla="*/ 3936 w 42286"/>
                  <a:gd name="connsiteY21" fmla="*/ 11271 h 40098"/>
                  <a:gd name="connsiteX0" fmla="*/ 3936 w 42286"/>
                  <a:gd name="connsiteY0" fmla="*/ 11271 h 40098"/>
                  <a:gd name="connsiteX1" fmla="*/ 5659 w 42286"/>
                  <a:gd name="connsiteY1" fmla="*/ 3808 h 40098"/>
                  <a:gd name="connsiteX2" fmla="*/ 14041 w 42286"/>
                  <a:gd name="connsiteY2" fmla="*/ 2103 h 40098"/>
                  <a:gd name="connsiteX3" fmla="*/ 17884 w 42286"/>
                  <a:gd name="connsiteY3" fmla="*/ 1105 h 40098"/>
                  <a:gd name="connsiteX4" fmla="*/ 19180 w 42286"/>
                  <a:gd name="connsiteY4" fmla="*/ 816 h 40098"/>
                  <a:gd name="connsiteX5" fmla="*/ 25785 w 42286"/>
                  <a:gd name="connsiteY5" fmla="*/ 792 h 40098"/>
                  <a:gd name="connsiteX6" fmla="*/ 29494 w 42286"/>
                  <a:gd name="connsiteY6" fmla="*/ 1638 h 40098"/>
                  <a:gd name="connsiteX7" fmla="*/ 33250 w 42286"/>
                  <a:gd name="connsiteY7" fmla="*/ 872 h 40098"/>
                  <a:gd name="connsiteX8" fmla="*/ 38354 w 42286"/>
                  <a:gd name="connsiteY8" fmla="*/ 2477 h 40098"/>
                  <a:gd name="connsiteX9" fmla="*/ 42018 w 42286"/>
                  <a:gd name="connsiteY9" fmla="*/ 7219 h 40098"/>
                  <a:gd name="connsiteX10" fmla="*/ 41854 w 42286"/>
                  <a:gd name="connsiteY10" fmla="*/ 12361 h 40098"/>
                  <a:gd name="connsiteX11" fmla="*/ 40071 w 42286"/>
                  <a:gd name="connsiteY11" fmla="*/ 20283 h 40098"/>
                  <a:gd name="connsiteX12" fmla="*/ 37440 w 42286"/>
                  <a:gd name="connsiteY12" fmla="*/ 27105 h 40098"/>
                  <a:gd name="connsiteX13" fmla="*/ 34548 w 42286"/>
                  <a:gd name="connsiteY13" fmla="*/ 30949 h 40098"/>
                  <a:gd name="connsiteX14" fmla="*/ 28591 w 42286"/>
                  <a:gd name="connsiteY14" fmla="*/ 33716 h 40098"/>
                  <a:gd name="connsiteX15" fmla="*/ 21274 w 42286"/>
                  <a:gd name="connsiteY15" fmla="*/ 39826 h 40098"/>
                  <a:gd name="connsiteX16" fmla="*/ 16516 w 42286"/>
                  <a:gd name="connsiteY16" fmla="*/ 36167 h 40098"/>
                  <a:gd name="connsiteX17" fmla="*/ 5840 w 42286"/>
                  <a:gd name="connsiteY17" fmla="*/ 32373 h 40098"/>
                  <a:gd name="connsiteX18" fmla="*/ 1146 w 42286"/>
                  <a:gd name="connsiteY18" fmla="*/ 28151 h 40098"/>
                  <a:gd name="connsiteX19" fmla="*/ 2149 w 42286"/>
                  <a:gd name="connsiteY19" fmla="*/ 22452 h 40098"/>
                  <a:gd name="connsiteX20" fmla="*/ 31 w 42286"/>
                  <a:gd name="connsiteY20" fmla="*/ 16605 h 40098"/>
                  <a:gd name="connsiteX21" fmla="*/ 3899 w 42286"/>
                  <a:gd name="connsiteY21" fmla="*/ 11408 h 40098"/>
                  <a:gd name="connsiteX22" fmla="*/ 3936 w 42286"/>
                  <a:gd name="connsiteY22" fmla="*/ 11271 h 40098"/>
                  <a:gd name="connsiteX0" fmla="*/ 4729 w 42286"/>
                  <a:gd name="connsiteY0" fmla="*/ 23078 h 40098"/>
                  <a:gd name="connsiteX1" fmla="*/ 2196 w 42286"/>
                  <a:gd name="connsiteY1" fmla="*/ 22281 h 40098"/>
                  <a:gd name="connsiteX2" fmla="*/ 6964 w 42286"/>
                  <a:gd name="connsiteY2" fmla="*/ 31800 h 40098"/>
                  <a:gd name="connsiteX3" fmla="*/ 5856 w 42286"/>
                  <a:gd name="connsiteY3" fmla="*/ 32181 h 40098"/>
                  <a:gd name="connsiteX4" fmla="*/ 28863 w 42286"/>
                  <a:gd name="connsiteY4" fmla="*/ 31652 h 40098"/>
                  <a:gd name="connsiteX5" fmla="*/ 28596 w 42286"/>
                  <a:gd name="connsiteY5" fmla="*/ 33561 h 40098"/>
                  <a:gd name="connsiteX6" fmla="*/ 34165 w 42286"/>
                  <a:gd name="connsiteY6" fmla="*/ 19855 h 40098"/>
                  <a:gd name="connsiteX7" fmla="*/ 37416 w 42286"/>
                  <a:gd name="connsiteY7" fmla="*/ 26991 h 40098"/>
                  <a:gd name="connsiteX8" fmla="*/ 41834 w 42286"/>
                  <a:gd name="connsiteY8" fmla="*/ 12255 h 40098"/>
                  <a:gd name="connsiteX9" fmla="*/ 40386 w 42286"/>
                  <a:gd name="connsiteY9" fmla="*/ 14931 h 40098"/>
                  <a:gd name="connsiteX10" fmla="*/ 38360 w 42286"/>
                  <a:gd name="connsiteY10" fmla="*/ 2327 h 40098"/>
                  <a:gd name="connsiteX11" fmla="*/ 38436 w 42286"/>
                  <a:gd name="connsiteY11" fmla="*/ 3591 h 40098"/>
                  <a:gd name="connsiteX12" fmla="*/ 29114 w 42286"/>
                  <a:gd name="connsiteY12" fmla="*/ 1638 h 40098"/>
                  <a:gd name="connsiteX13" fmla="*/ 29106 w 42286"/>
                  <a:gd name="connsiteY13" fmla="*/ 1086 h 40098"/>
                  <a:gd name="connsiteX14" fmla="*/ 22177 w 42286"/>
                  <a:gd name="connsiteY14" fmla="*/ 1621 h 40098"/>
                  <a:gd name="connsiteX15" fmla="*/ 21411 w 42286"/>
                  <a:gd name="connsiteY15" fmla="*/ 1871 h 40098"/>
                  <a:gd name="connsiteX16" fmla="*/ 15582 w 42286"/>
                  <a:gd name="connsiteY16" fmla="*/ 3301 h 40098"/>
                  <a:gd name="connsiteX17" fmla="*/ 15336 w 42286"/>
                  <a:gd name="connsiteY17" fmla="*/ 3441 h 40098"/>
                  <a:gd name="connsiteX18" fmla="*/ 4163 w 42286"/>
                  <a:gd name="connsiteY18" fmla="*/ 12690 h 40098"/>
                  <a:gd name="connsiteX19" fmla="*/ 3936 w 42286"/>
                  <a:gd name="connsiteY19" fmla="*/ 11271 h 40098"/>
                  <a:gd name="connsiteX0" fmla="*/ 3936 w 42286"/>
                  <a:gd name="connsiteY0" fmla="*/ 11271 h 40380"/>
                  <a:gd name="connsiteX1" fmla="*/ 5659 w 42286"/>
                  <a:gd name="connsiteY1" fmla="*/ 3808 h 40380"/>
                  <a:gd name="connsiteX2" fmla="*/ 14041 w 42286"/>
                  <a:gd name="connsiteY2" fmla="*/ 2103 h 40380"/>
                  <a:gd name="connsiteX3" fmla="*/ 17884 w 42286"/>
                  <a:gd name="connsiteY3" fmla="*/ 1105 h 40380"/>
                  <a:gd name="connsiteX4" fmla="*/ 19180 w 42286"/>
                  <a:gd name="connsiteY4" fmla="*/ 816 h 40380"/>
                  <a:gd name="connsiteX5" fmla="*/ 25785 w 42286"/>
                  <a:gd name="connsiteY5" fmla="*/ 792 h 40380"/>
                  <a:gd name="connsiteX6" fmla="*/ 29494 w 42286"/>
                  <a:gd name="connsiteY6" fmla="*/ 1638 h 40380"/>
                  <a:gd name="connsiteX7" fmla="*/ 33250 w 42286"/>
                  <a:gd name="connsiteY7" fmla="*/ 872 h 40380"/>
                  <a:gd name="connsiteX8" fmla="*/ 38354 w 42286"/>
                  <a:gd name="connsiteY8" fmla="*/ 2477 h 40380"/>
                  <a:gd name="connsiteX9" fmla="*/ 42018 w 42286"/>
                  <a:gd name="connsiteY9" fmla="*/ 7219 h 40380"/>
                  <a:gd name="connsiteX10" fmla="*/ 41854 w 42286"/>
                  <a:gd name="connsiteY10" fmla="*/ 12361 h 40380"/>
                  <a:gd name="connsiteX11" fmla="*/ 40071 w 42286"/>
                  <a:gd name="connsiteY11" fmla="*/ 20283 h 40380"/>
                  <a:gd name="connsiteX12" fmla="*/ 37440 w 42286"/>
                  <a:gd name="connsiteY12" fmla="*/ 27105 h 40380"/>
                  <a:gd name="connsiteX13" fmla="*/ 34548 w 42286"/>
                  <a:gd name="connsiteY13" fmla="*/ 30949 h 40380"/>
                  <a:gd name="connsiteX14" fmla="*/ 28591 w 42286"/>
                  <a:gd name="connsiteY14" fmla="*/ 33716 h 40380"/>
                  <a:gd name="connsiteX15" fmla="*/ 21274 w 42286"/>
                  <a:gd name="connsiteY15" fmla="*/ 39826 h 40380"/>
                  <a:gd name="connsiteX16" fmla="*/ 13094 w 42286"/>
                  <a:gd name="connsiteY16" fmla="*/ 37918 h 40380"/>
                  <a:gd name="connsiteX17" fmla="*/ 5840 w 42286"/>
                  <a:gd name="connsiteY17" fmla="*/ 32373 h 40380"/>
                  <a:gd name="connsiteX18" fmla="*/ 1146 w 42286"/>
                  <a:gd name="connsiteY18" fmla="*/ 28151 h 40380"/>
                  <a:gd name="connsiteX19" fmla="*/ 2149 w 42286"/>
                  <a:gd name="connsiteY19" fmla="*/ 22452 h 40380"/>
                  <a:gd name="connsiteX20" fmla="*/ 31 w 42286"/>
                  <a:gd name="connsiteY20" fmla="*/ 16605 h 40380"/>
                  <a:gd name="connsiteX21" fmla="*/ 3899 w 42286"/>
                  <a:gd name="connsiteY21" fmla="*/ 11408 h 40380"/>
                  <a:gd name="connsiteX22" fmla="*/ 3936 w 42286"/>
                  <a:gd name="connsiteY22" fmla="*/ 11271 h 40380"/>
                  <a:gd name="connsiteX0" fmla="*/ 4729 w 42286"/>
                  <a:gd name="connsiteY0" fmla="*/ 23078 h 40380"/>
                  <a:gd name="connsiteX1" fmla="*/ 2196 w 42286"/>
                  <a:gd name="connsiteY1" fmla="*/ 22281 h 40380"/>
                  <a:gd name="connsiteX2" fmla="*/ 6964 w 42286"/>
                  <a:gd name="connsiteY2" fmla="*/ 31800 h 40380"/>
                  <a:gd name="connsiteX3" fmla="*/ 5856 w 42286"/>
                  <a:gd name="connsiteY3" fmla="*/ 32181 h 40380"/>
                  <a:gd name="connsiteX4" fmla="*/ 28863 w 42286"/>
                  <a:gd name="connsiteY4" fmla="*/ 31652 h 40380"/>
                  <a:gd name="connsiteX5" fmla="*/ 28596 w 42286"/>
                  <a:gd name="connsiteY5" fmla="*/ 33561 h 40380"/>
                  <a:gd name="connsiteX6" fmla="*/ 34165 w 42286"/>
                  <a:gd name="connsiteY6" fmla="*/ 19855 h 40380"/>
                  <a:gd name="connsiteX7" fmla="*/ 37416 w 42286"/>
                  <a:gd name="connsiteY7" fmla="*/ 26991 h 40380"/>
                  <a:gd name="connsiteX8" fmla="*/ 41834 w 42286"/>
                  <a:gd name="connsiteY8" fmla="*/ 12255 h 40380"/>
                  <a:gd name="connsiteX9" fmla="*/ 40386 w 42286"/>
                  <a:gd name="connsiteY9" fmla="*/ 14931 h 40380"/>
                  <a:gd name="connsiteX10" fmla="*/ 38360 w 42286"/>
                  <a:gd name="connsiteY10" fmla="*/ 2327 h 40380"/>
                  <a:gd name="connsiteX11" fmla="*/ 38436 w 42286"/>
                  <a:gd name="connsiteY11" fmla="*/ 3591 h 40380"/>
                  <a:gd name="connsiteX12" fmla="*/ 29114 w 42286"/>
                  <a:gd name="connsiteY12" fmla="*/ 1638 h 40380"/>
                  <a:gd name="connsiteX13" fmla="*/ 29106 w 42286"/>
                  <a:gd name="connsiteY13" fmla="*/ 1086 h 40380"/>
                  <a:gd name="connsiteX14" fmla="*/ 22177 w 42286"/>
                  <a:gd name="connsiteY14" fmla="*/ 1621 h 40380"/>
                  <a:gd name="connsiteX15" fmla="*/ 21411 w 42286"/>
                  <a:gd name="connsiteY15" fmla="*/ 1871 h 40380"/>
                  <a:gd name="connsiteX16" fmla="*/ 15582 w 42286"/>
                  <a:gd name="connsiteY16" fmla="*/ 3301 h 40380"/>
                  <a:gd name="connsiteX17" fmla="*/ 15336 w 42286"/>
                  <a:gd name="connsiteY17" fmla="*/ 3441 h 40380"/>
                  <a:gd name="connsiteX18" fmla="*/ 4163 w 42286"/>
                  <a:gd name="connsiteY18" fmla="*/ 12690 h 40380"/>
                  <a:gd name="connsiteX19" fmla="*/ 3936 w 42286"/>
                  <a:gd name="connsiteY19" fmla="*/ 11271 h 40380"/>
                  <a:gd name="connsiteX0" fmla="*/ 3936 w 42286"/>
                  <a:gd name="connsiteY0" fmla="*/ 11271 h 40380"/>
                  <a:gd name="connsiteX1" fmla="*/ 5659 w 42286"/>
                  <a:gd name="connsiteY1" fmla="*/ 3808 h 40380"/>
                  <a:gd name="connsiteX2" fmla="*/ 14041 w 42286"/>
                  <a:gd name="connsiteY2" fmla="*/ 2103 h 40380"/>
                  <a:gd name="connsiteX3" fmla="*/ 17884 w 42286"/>
                  <a:gd name="connsiteY3" fmla="*/ 1105 h 40380"/>
                  <a:gd name="connsiteX4" fmla="*/ 19180 w 42286"/>
                  <a:gd name="connsiteY4" fmla="*/ 816 h 40380"/>
                  <a:gd name="connsiteX5" fmla="*/ 25785 w 42286"/>
                  <a:gd name="connsiteY5" fmla="*/ 792 h 40380"/>
                  <a:gd name="connsiteX6" fmla="*/ 29494 w 42286"/>
                  <a:gd name="connsiteY6" fmla="*/ 1638 h 40380"/>
                  <a:gd name="connsiteX7" fmla="*/ 33250 w 42286"/>
                  <a:gd name="connsiteY7" fmla="*/ 872 h 40380"/>
                  <a:gd name="connsiteX8" fmla="*/ 38354 w 42286"/>
                  <a:gd name="connsiteY8" fmla="*/ 2477 h 40380"/>
                  <a:gd name="connsiteX9" fmla="*/ 42018 w 42286"/>
                  <a:gd name="connsiteY9" fmla="*/ 7219 h 40380"/>
                  <a:gd name="connsiteX10" fmla="*/ 41854 w 42286"/>
                  <a:gd name="connsiteY10" fmla="*/ 12361 h 40380"/>
                  <a:gd name="connsiteX11" fmla="*/ 40071 w 42286"/>
                  <a:gd name="connsiteY11" fmla="*/ 20283 h 40380"/>
                  <a:gd name="connsiteX12" fmla="*/ 37440 w 42286"/>
                  <a:gd name="connsiteY12" fmla="*/ 27105 h 40380"/>
                  <a:gd name="connsiteX13" fmla="*/ 34548 w 42286"/>
                  <a:gd name="connsiteY13" fmla="*/ 30949 h 40380"/>
                  <a:gd name="connsiteX14" fmla="*/ 28591 w 42286"/>
                  <a:gd name="connsiteY14" fmla="*/ 33716 h 40380"/>
                  <a:gd name="connsiteX15" fmla="*/ 21274 w 42286"/>
                  <a:gd name="connsiteY15" fmla="*/ 39826 h 40380"/>
                  <a:gd name="connsiteX16" fmla="*/ 13094 w 42286"/>
                  <a:gd name="connsiteY16" fmla="*/ 37918 h 40380"/>
                  <a:gd name="connsiteX17" fmla="*/ 5840 w 42286"/>
                  <a:gd name="connsiteY17" fmla="*/ 32373 h 40380"/>
                  <a:gd name="connsiteX18" fmla="*/ 1146 w 42286"/>
                  <a:gd name="connsiteY18" fmla="*/ 28151 h 40380"/>
                  <a:gd name="connsiteX19" fmla="*/ 2149 w 42286"/>
                  <a:gd name="connsiteY19" fmla="*/ 22452 h 40380"/>
                  <a:gd name="connsiteX20" fmla="*/ 31 w 42286"/>
                  <a:gd name="connsiteY20" fmla="*/ 16605 h 40380"/>
                  <a:gd name="connsiteX21" fmla="*/ 3899 w 42286"/>
                  <a:gd name="connsiteY21" fmla="*/ 11408 h 40380"/>
                  <a:gd name="connsiteX22" fmla="*/ 3936 w 42286"/>
                  <a:gd name="connsiteY22" fmla="*/ 11271 h 40380"/>
                  <a:gd name="connsiteX0" fmla="*/ 4619 w 42286"/>
                  <a:gd name="connsiteY0" fmla="*/ 23018 h 40380"/>
                  <a:gd name="connsiteX1" fmla="*/ 2196 w 42286"/>
                  <a:gd name="connsiteY1" fmla="*/ 22281 h 40380"/>
                  <a:gd name="connsiteX2" fmla="*/ 6964 w 42286"/>
                  <a:gd name="connsiteY2" fmla="*/ 31800 h 40380"/>
                  <a:gd name="connsiteX3" fmla="*/ 5856 w 42286"/>
                  <a:gd name="connsiteY3" fmla="*/ 32181 h 40380"/>
                  <a:gd name="connsiteX4" fmla="*/ 28863 w 42286"/>
                  <a:gd name="connsiteY4" fmla="*/ 31652 h 40380"/>
                  <a:gd name="connsiteX5" fmla="*/ 28596 w 42286"/>
                  <a:gd name="connsiteY5" fmla="*/ 33561 h 40380"/>
                  <a:gd name="connsiteX6" fmla="*/ 34165 w 42286"/>
                  <a:gd name="connsiteY6" fmla="*/ 19855 h 40380"/>
                  <a:gd name="connsiteX7" fmla="*/ 37416 w 42286"/>
                  <a:gd name="connsiteY7" fmla="*/ 26991 h 40380"/>
                  <a:gd name="connsiteX8" fmla="*/ 41834 w 42286"/>
                  <a:gd name="connsiteY8" fmla="*/ 12255 h 40380"/>
                  <a:gd name="connsiteX9" fmla="*/ 40386 w 42286"/>
                  <a:gd name="connsiteY9" fmla="*/ 14931 h 40380"/>
                  <a:gd name="connsiteX10" fmla="*/ 38360 w 42286"/>
                  <a:gd name="connsiteY10" fmla="*/ 2327 h 40380"/>
                  <a:gd name="connsiteX11" fmla="*/ 38436 w 42286"/>
                  <a:gd name="connsiteY11" fmla="*/ 3591 h 40380"/>
                  <a:gd name="connsiteX12" fmla="*/ 29114 w 42286"/>
                  <a:gd name="connsiteY12" fmla="*/ 1638 h 40380"/>
                  <a:gd name="connsiteX13" fmla="*/ 29106 w 42286"/>
                  <a:gd name="connsiteY13" fmla="*/ 1086 h 40380"/>
                  <a:gd name="connsiteX14" fmla="*/ 22177 w 42286"/>
                  <a:gd name="connsiteY14" fmla="*/ 1621 h 40380"/>
                  <a:gd name="connsiteX15" fmla="*/ 21411 w 42286"/>
                  <a:gd name="connsiteY15" fmla="*/ 1871 h 40380"/>
                  <a:gd name="connsiteX16" fmla="*/ 15582 w 42286"/>
                  <a:gd name="connsiteY16" fmla="*/ 3301 h 40380"/>
                  <a:gd name="connsiteX17" fmla="*/ 15336 w 42286"/>
                  <a:gd name="connsiteY17" fmla="*/ 3441 h 40380"/>
                  <a:gd name="connsiteX18" fmla="*/ 4163 w 42286"/>
                  <a:gd name="connsiteY18" fmla="*/ 12690 h 40380"/>
                  <a:gd name="connsiteX19" fmla="*/ 3936 w 42286"/>
                  <a:gd name="connsiteY19" fmla="*/ 11271 h 40380"/>
                  <a:gd name="connsiteX0" fmla="*/ 3936 w 42286"/>
                  <a:gd name="connsiteY0" fmla="*/ 11271 h 40380"/>
                  <a:gd name="connsiteX1" fmla="*/ 5659 w 42286"/>
                  <a:gd name="connsiteY1" fmla="*/ 3808 h 40380"/>
                  <a:gd name="connsiteX2" fmla="*/ 14041 w 42286"/>
                  <a:gd name="connsiteY2" fmla="*/ 2103 h 40380"/>
                  <a:gd name="connsiteX3" fmla="*/ 17884 w 42286"/>
                  <a:gd name="connsiteY3" fmla="*/ 1105 h 40380"/>
                  <a:gd name="connsiteX4" fmla="*/ 19180 w 42286"/>
                  <a:gd name="connsiteY4" fmla="*/ 816 h 40380"/>
                  <a:gd name="connsiteX5" fmla="*/ 25785 w 42286"/>
                  <a:gd name="connsiteY5" fmla="*/ 792 h 40380"/>
                  <a:gd name="connsiteX6" fmla="*/ 29494 w 42286"/>
                  <a:gd name="connsiteY6" fmla="*/ 1638 h 40380"/>
                  <a:gd name="connsiteX7" fmla="*/ 33250 w 42286"/>
                  <a:gd name="connsiteY7" fmla="*/ 872 h 40380"/>
                  <a:gd name="connsiteX8" fmla="*/ 38354 w 42286"/>
                  <a:gd name="connsiteY8" fmla="*/ 2477 h 40380"/>
                  <a:gd name="connsiteX9" fmla="*/ 42018 w 42286"/>
                  <a:gd name="connsiteY9" fmla="*/ 7219 h 40380"/>
                  <a:gd name="connsiteX10" fmla="*/ 41854 w 42286"/>
                  <a:gd name="connsiteY10" fmla="*/ 12361 h 40380"/>
                  <a:gd name="connsiteX11" fmla="*/ 40071 w 42286"/>
                  <a:gd name="connsiteY11" fmla="*/ 20283 h 40380"/>
                  <a:gd name="connsiteX12" fmla="*/ 37440 w 42286"/>
                  <a:gd name="connsiteY12" fmla="*/ 27105 h 40380"/>
                  <a:gd name="connsiteX13" fmla="*/ 34548 w 42286"/>
                  <a:gd name="connsiteY13" fmla="*/ 30949 h 40380"/>
                  <a:gd name="connsiteX14" fmla="*/ 28591 w 42286"/>
                  <a:gd name="connsiteY14" fmla="*/ 33716 h 40380"/>
                  <a:gd name="connsiteX15" fmla="*/ 21274 w 42286"/>
                  <a:gd name="connsiteY15" fmla="*/ 39826 h 40380"/>
                  <a:gd name="connsiteX16" fmla="*/ 13094 w 42286"/>
                  <a:gd name="connsiteY16" fmla="*/ 37918 h 40380"/>
                  <a:gd name="connsiteX17" fmla="*/ 5840 w 42286"/>
                  <a:gd name="connsiteY17" fmla="*/ 32373 h 40380"/>
                  <a:gd name="connsiteX18" fmla="*/ 1146 w 42286"/>
                  <a:gd name="connsiteY18" fmla="*/ 28151 h 40380"/>
                  <a:gd name="connsiteX19" fmla="*/ 2149 w 42286"/>
                  <a:gd name="connsiteY19" fmla="*/ 22452 h 40380"/>
                  <a:gd name="connsiteX20" fmla="*/ 31 w 42286"/>
                  <a:gd name="connsiteY20" fmla="*/ 16605 h 40380"/>
                  <a:gd name="connsiteX21" fmla="*/ 3899 w 42286"/>
                  <a:gd name="connsiteY21" fmla="*/ 11408 h 40380"/>
                  <a:gd name="connsiteX22" fmla="*/ 3936 w 42286"/>
                  <a:gd name="connsiteY22" fmla="*/ 11271 h 40380"/>
                  <a:gd name="connsiteX0" fmla="*/ 6964 w 42286"/>
                  <a:gd name="connsiteY0" fmla="*/ 31800 h 40380"/>
                  <a:gd name="connsiteX1" fmla="*/ 5856 w 42286"/>
                  <a:gd name="connsiteY1" fmla="*/ 32181 h 40380"/>
                  <a:gd name="connsiteX2" fmla="*/ 28863 w 42286"/>
                  <a:gd name="connsiteY2" fmla="*/ 31652 h 40380"/>
                  <a:gd name="connsiteX3" fmla="*/ 28596 w 42286"/>
                  <a:gd name="connsiteY3" fmla="*/ 33561 h 40380"/>
                  <a:gd name="connsiteX4" fmla="*/ 34165 w 42286"/>
                  <a:gd name="connsiteY4" fmla="*/ 19855 h 40380"/>
                  <a:gd name="connsiteX5" fmla="*/ 37416 w 42286"/>
                  <a:gd name="connsiteY5" fmla="*/ 26991 h 40380"/>
                  <a:gd name="connsiteX6" fmla="*/ 41834 w 42286"/>
                  <a:gd name="connsiteY6" fmla="*/ 12255 h 40380"/>
                  <a:gd name="connsiteX7" fmla="*/ 40386 w 42286"/>
                  <a:gd name="connsiteY7" fmla="*/ 14931 h 40380"/>
                  <a:gd name="connsiteX8" fmla="*/ 38360 w 42286"/>
                  <a:gd name="connsiteY8" fmla="*/ 2327 h 40380"/>
                  <a:gd name="connsiteX9" fmla="*/ 38436 w 42286"/>
                  <a:gd name="connsiteY9" fmla="*/ 3591 h 40380"/>
                  <a:gd name="connsiteX10" fmla="*/ 29114 w 42286"/>
                  <a:gd name="connsiteY10" fmla="*/ 1638 h 40380"/>
                  <a:gd name="connsiteX11" fmla="*/ 29106 w 42286"/>
                  <a:gd name="connsiteY11" fmla="*/ 1086 h 40380"/>
                  <a:gd name="connsiteX12" fmla="*/ 22177 w 42286"/>
                  <a:gd name="connsiteY12" fmla="*/ 1621 h 40380"/>
                  <a:gd name="connsiteX13" fmla="*/ 21411 w 42286"/>
                  <a:gd name="connsiteY13" fmla="*/ 1871 h 40380"/>
                  <a:gd name="connsiteX14" fmla="*/ 15582 w 42286"/>
                  <a:gd name="connsiteY14" fmla="*/ 3301 h 40380"/>
                  <a:gd name="connsiteX15" fmla="*/ 15336 w 42286"/>
                  <a:gd name="connsiteY15" fmla="*/ 3441 h 40380"/>
                  <a:gd name="connsiteX16" fmla="*/ 4163 w 42286"/>
                  <a:gd name="connsiteY16" fmla="*/ 12690 h 40380"/>
                  <a:gd name="connsiteX17" fmla="*/ 3936 w 42286"/>
                  <a:gd name="connsiteY17" fmla="*/ 1127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10" fmla="*/ 29497 w 42669"/>
                  <a:gd name="connsiteY10" fmla="*/ 1638 h 40380"/>
                  <a:gd name="connsiteX11" fmla="*/ 29489 w 42669"/>
                  <a:gd name="connsiteY11" fmla="*/ 1086 h 40380"/>
                  <a:gd name="connsiteX12" fmla="*/ 22560 w 42669"/>
                  <a:gd name="connsiteY12" fmla="*/ 1621 h 40380"/>
                  <a:gd name="connsiteX13" fmla="*/ 21794 w 42669"/>
                  <a:gd name="connsiteY13" fmla="*/ 1871 h 40380"/>
                  <a:gd name="connsiteX14" fmla="*/ 15965 w 42669"/>
                  <a:gd name="connsiteY14" fmla="*/ 3301 h 40380"/>
                  <a:gd name="connsiteX15" fmla="*/ 15719 w 42669"/>
                  <a:gd name="connsiteY15" fmla="*/ 3441 h 40380"/>
                  <a:gd name="connsiteX16" fmla="*/ 4546 w 42669"/>
                  <a:gd name="connsiteY16" fmla="*/ 12690 h 40380"/>
                  <a:gd name="connsiteX17" fmla="*/ 4319 w 42669"/>
                  <a:gd name="connsiteY17" fmla="*/ 1127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10" fmla="*/ 29497 w 42669"/>
                  <a:gd name="connsiteY10" fmla="*/ 1638 h 40380"/>
                  <a:gd name="connsiteX11" fmla="*/ 29489 w 42669"/>
                  <a:gd name="connsiteY11" fmla="*/ 1086 h 40380"/>
                  <a:gd name="connsiteX12" fmla="*/ 22560 w 42669"/>
                  <a:gd name="connsiteY12" fmla="*/ 1621 h 40380"/>
                  <a:gd name="connsiteX13" fmla="*/ 21794 w 42669"/>
                  <a:gd name="connsiteY13" fmla="*/ 1871 h 40380"/>
                  <a:gd name="connsiteX14" fmla="*/ 15965 w 42669"/>
                  <a:gd name="connsiteY14" fmla="*/ 3301 h 40380"/>
                  <a:gd name="connsiteX15" fmla="*/ 15719 w 42669"/>
                  <a:gd name="connsiteY15" fmla="*/ 344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10" fmla="*/ 29497 w 42669"/>
                  <a:gd name="connsiteY10" fmla="*/ 1638 h 40380"/>
                  <a:gd name="connsiteX11" fmla="*/ 29489 w 42669"/>
                  <a:gd name="connsiteY11" fmla="*/ 1086 h 40380"/>
                  <a:gd name="connsiteX12" fmla="*/ 22560 w 42669"/>
                  <a:gd name="connsiteY12" fmla="*/ 1621 h 40380"/>
                  <a:gd name="connsiteX13" fmla="*/ 21794 w 42669"/>
                  <a:gd name="connsiteY13" fmla="*/ 187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10" fmla="*/ 29497 w 42669"/>
                  <a:gd name="connsiteY10" fmla="*/ 1638 h 40380"/>
                  <a:gd name="connsiteX11" fmla="*/ 29489 w 42669"/>
                  <a:gd name="connsiteY11" fmla="*/ 1086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8" fmla="*/ 38743 w 42669"/>
                  <a:gd name="connsiteY8" fmla="*/ 2327 h 40380"/>
                  <a:gd name="connsiteX9" fmla="*/ 38819 w 42669"/>
                  <a:gd name="connsiteY9" fmla="*/ 359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6" fmla="*/ 42217 w 42669"/>
                  <a:gd name="connsiteY6" fmla="*/ 12255 h 40380"/>
                  <a:gd name="connsiteX7" fmla="*/ 40769 w 42669"/>
                  <a:gd name="connsiteY7" fmla="*/ 1493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4" fmla="*/ 34548 w 42669"/>
                  <a:gd name="connsiteY4" fmla="*/ 19855 h 40380"/>
                  <a:gd name="connsiteX5" fmla="*/ 37799 w 42669"/>
                  <a:gd name="connsiteY5" fmla="*/ 2699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2" fmla="*/ 29246 w 42669"/>
                  <a:gd name="connsiteY2" fmla="*/ 31652 h 40380"/>
                  <a:gd name="connsiteX3" fmla="*/ 28979 w 42669"/>
                  <a:gd name="connsiteY3" fmla="*/ 33561 h 40380"/>
                  <a:gd name="connsiteX0" fmla="*/ 4319 w 42669"/>
                  <a:gd name="connsiteY0" fmla="*/ 11271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22" fmla="*/ 4319 w 42669"/>
                  <a:gd name="connsiteY22" fmla="*/ 11271 h 40380"/>
                  <a:gd name="connsiteX0" fmla="*/ 7347 w 42669"/>
                  <a:gd name="connsiteY0" fmla="*/ 31800 h 40380"/>
                  <a:gd name="connsiteX1" fmla="*/ 6239 w 42669"/>
                  <a:gd name="connsiteY1" fmla="*/ 32181 h 40380"/>
                  <a:gd name="connsiteX0" fmla="*/ 4282 w 42669"/>
                  <a:gd name="connsiteY0" fmla="*/ 11408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0" fmla="*/ 7347 w 42669"/>
                  <a:gd name="connsiteY0" fmla="*/ 31800 h 40380"/>
                  <a:gd name="connsiteX1" fmla="*/ 6239 w 42669"/>
                  <a:gd name="connsiteY1" fmla="*/ 32181 h 40380"/>
                  <a:gd name="connsiteX0" fmla="*/ 4282 w 42669"/>
                  <a:gd name="connsiteY0" fmla="*/ 11408 h 40380"/>
                  <a:gd name="connsiteX1" fmla="*/ 6042 w 42669"/>
                  <a:gd name="connsiteY1" fmla="*/ 3808 h 40380"/>
                  <a:gd name="connsiteX2" fmla="*/ 14424 w 42669"/>
                  <a:gd name="connsiteY2" fmla="*/ 2103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0" fmla="*/ 7347 w 42669"/>
                  <a:gd name="connsiteY0" fmla="*/ 31800 h 40380"/>
                  <a:gd name="connsiteX1" fmla="*/ 6239 w 42669"/>
                  <a:gd name="connsiteY1" fmla="*/ 32181 h 40380"/>
                  <a:gd name="connsiteX2" fmla="*/ 7347 w 42669"/>
                  <a:gd name="connsiteY2" fmla="*/ 31800 h 40380"/>
                  <a:gd name="connsiteX0" fmla="*/ 4282 w 42669"/>
                  <a:gd name="connsiteY0" fmla="*/ 11408 h 40380"/>
                  <a:gd name="connsiteX1" fmla="*/ 6042 w 42669"/>
                  <a:gd name="connsiteY1" fmla="*/ 3808 h 40380"/>
                  <a:gd name="connsiteX2" fmla="*/ 14424 w 42669"/>
                  <a:gd name="connsiteY2" fmla="*/ 1166 h 40380"/>
                  <a:gd name="connsiteX3" fmla="*/ 18267 w 42669"/>
                  <a:gd name="connsiteY3" fmla="*/ 1105 h 40380"/>
                  <a:gd name="connsiteX4" fmla="*/ 19563 w 42669"/>
                  <a:gd name="connsiteY4" fmla="*/ 816 h 40380"/>
                  <a:gd name="connsiteX5" fmla="*/ 26168 w 42669"/>
                  <a:gd name="connsiteY5" fmla="*/ 792 h 40380"/>
                  <a:gd name="connsiteX6" fmla="*/ 29877 w 42669"/>
                  <a:gd name="connsiteY6" fmla="*/ 1638 h 40380"/>
                  <a:gd name="connsiteX7" fmla="*/ 33633 w 42669"/>
                  <a:gd name="connsiteY7" fmla="*/ 872 h 40380"/>
                  <a:gd name="connsiteX8" fmla="*/ 38737 w 42669"/>
                  <a:gd name="connsiteY8" fmla="*/ 2477 h 40380"/>
                  <a:gd name="connsiteX9" fmla="*/ 42401 w 42669"/>
                  <a:gd name="connsiteY9" fmla="*/ 7219 h 40380"/>
                  <a:gd name="connsiteX10" fmla="*/ 42237 w 42669"/>
                  <a:gd name="connsiteY10" fmla="*/ 12361 h 40380"/>
                  <a:gd name="connsiteX11" fmla="*/ 40454 w 42669"/>
                  <a:gd name="connsiteY11" fmla="*/ 20283 h 40380"/>
                  <a:gd name="connsiteX12" fmla="*/ 37823 w 42669"/>
                  <a:gd name="connsiteY12" fmla="*/ 27105 h 40380"/>
                  <a:gd name="connsiteX13" fmla="*/ 34931 w 42669"/>
                  <a:gd name="connsiteY13" fmla="*/ 30949 h 40380"/>
                  <a:gd name="connsiteX14" fmla="*/ 28974 w 42669"/>
                  <a:gd name="connsiteY14" fmla="*/ 33716 h 40380"/>
                  <a:gd name="connsiteX15" fmla="*/ 21657 w 42669"/>
                  <a:gd name="connsiteY15" fmla="*/ 39826 h 40380"/>
                  <a:gd name="connsiteX16" fmla="*/ 13477 w 42669"/>
                  <a:gd name="connsiteY16" fmla="*/ 37918 h 40380"/>
                  <a:gd name="connsiteX17" fmla="*/ 6223 w 42669"/>
                  <a:gd name="connsiteY17" fmla="*/ 32373 h 40380"/>
                  <a:gd name="connsiteX18" fmla="*/ 1529 w 42669"/>
                  <a:gd name="connsiteY18" fmla="*/ 28151 h 40380"/>
                  <a:gd name="connsiteX19" fmla="*/ 876 w 42669"/>
                  <a:gd name="connsiteY19" fmla="*/ 21486 h 40380"/>
                  <a:gd name="connsiteX20" fmla="*/ 414 w 42669"/>
                  <a:gd name="connsiteY20" fmla="*/ 16605 h 40380"/>
                  <a:gd name="connsiteX21" fmla="*/ 4282 w 42669"/>
                  <a:gd name="connsiteY21" fmla="*/ 11408 h 40380"/>
                  <a:gd name="connsiteX0" fmla="*/ 7347 w 42669"/>
                  <a:gd name="connsiteY0" fmla="*/ 31800 h 40380"/>
                  <a:gd name="connsiteX1" fmla="*/ 6239 w 42669"/>
                  <a:gd name="connsiteY1" fmla="*/ 32181 h 40380"/>
                  <a:gd name="connsiteX2" fmla="*/ 7347 w 42669"/>
                  <a:gd name="connsiteY2" fmla="*/ 31800 h 40380"/>
                  <a:gd name="connsiteX0" fmla="*/ 4282 w 42669"/>
                  <a:gd name="connsiteY0" fmla="*/ 12167 h 41139"/>
                  <a:gd name="connsiteX1" fmla="*/ 6042 w 42669"/>
                  <a:gd name="connsiteY1" fmla="*/ 4567 h 41139"/>
                  <a:gd name="connsiteX2" fmla="*/ 14424 w 42669"/>
                  <a:gd name="connsiteY2" fmla="*/ 1925 h 41139"/>
                  <a:gd name="connsiteX3" fmla="*/ 18267 w 42669"/>
                  <a:gd name="connsiteY3" fmla="*/ 1864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424 w 42669"/>
                  <a:gd name="connsiteY2" fmla="*/ 1925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893 w 42669"/>
                  <a:gd name="connsiteY2" fmla="*/ 1476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893 w 42669"/>
                  <a:gd name="connsiteY2" fmla="*/ 1476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893 w 42669"/>
                  <a:gd name="connsiteY2" fmla="*/ 1476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2167 h 41139"/>
                  <a:gd name="connsiteX1" fmla="*/ 6042 w 42669"/>
                  <a:gd name="connsiteY1" fmla="*/ 4567 h 41139"/>
                  <a:gd name="connsiteX2" fmla="*/ 14893 w 42669"/>
                  <a:gd name="connsiteY2" fmla="*/ 1476 h 41139"/>
                  <a:gd name="connsiteX3" fmla="*/ 16743 w 42669"/>
                  <a:gd name="connsiteY3" fmla="*/ 646 h 41139"/>
                  <a:gd name="connsiteX4" fmla="*/ 19563 w 42669"/>
                  <a:gd name="connsiteY4" fmla="*/ 638 h 41139"/>
                  <a:gd name="connsiteX5" fmla="*/ 26168 w 42669"/>
                  <a:gd name="connsiteY5" fmla="*/ 1551 h 41139"/>
                  <a:gd name="connsiteX6" fmla="*/ 29877 w 42669"/>
                  <a:gd name="connsiteY6" fmla="*/ 2397 h 41139"/>
                  <a:gd name="connsiteX7" fmla="*/ 33633 w 42669"/>
                  <a:gd name="connsiteY7" fmla="*/ 1631 h 41139"/>
                  <a:gd name="connsiteX8" fmla="*/ 38737 w 42669"/>
                  <a:gd name="connsiteY8" fmla="*/ 3236 h 41139"/>
                  <a:gd name="connsiteX9" fmla="*/ 42401 w 42669"/>
                  <a:gd name="connsiteY9" fmla="*/ 7978 h 41139"/>
                  <a:gd name="connsiteX10" fmla="*/ 42237 w 42669"/>
                  <a:gd name="connsiteY10" fmla="*/ 13120 h 41139"/>
                  <a:gd name="connsiteX11" fmla="*/ 40454 w 42669"/>
                  <a:gd name="connsiteY11" fmla="*/ 21042 h 41139"/>
                  <a:gd name="connsiteX12" fmla="*/ 37823 w 42669"/>
                  <a:gd name="connsiteY12" fmla="*/ 27864 h 41139"/>
                  <a:gd name="connsiteX13" fmla="*/ 34931 w 42669"/>
                  <a:gd name="connsiteY13" fmla="*/ 31708 h 41139"/>
                  <a:gd name="connsiteX14" fmla="*/ 28974 w 42669"/>
                  <a:gd name="connsiteY14" fmla="*/ 34475 h 41139"/>
                  <a:gd name="connsiteX15" fmla="*/ 21657 w 42669"/>
                  <a:gd name="connsiteY15" fmla="*/ 40585 h 41139"/>
                  <a:gd name="connsiteX16" fmla="*/ 13477 w 42669"/>
                  <a:gd name="connsiteY16" fmla="*/ 38677 h 41139"/>
                  <a:gd name="connsiteX17" fmla="*/ 6223 w 42669"/>
                  <a:gd name="connsiteY17" fmla="*/ 33132 h 41139"/>
                  <a:gd name="connsiteX18" fmla="*/ 1529 w 42669"/>
                  <a:gd name="connsiteY18" fmla="*/ 28910 h 41139"/>
                  <a:gd name="connsiteX19" fmla="*/ 876 w 42669"/>
                  <a:gd name="connsiteY19" fmla="*/ 22245 h 41139"/>
                  <a:gd name="connsiteX20" fmla="*/ 414 w 42669"/>
                  <a:gd name="connsiteY20" fmla="*/ 17364 h 41139"/>
                  <a:gd name="connsiteX21" fmla="*/ 4282 w 42669"/>
                  <a:gd name="connsiteY21" fmla="*/ 12167 h 41139"/>
                  <a:gd name="connsiteX0" fmla="*/ 7347 w 42669"/>
                  <a:gd name="connsiteY0" fmla="*/ 32559 h 41139"/>
                  <a:gd name="connsiteX1" fmla="*/ 6239 w 42669"/>
                  <a:gd name="connsiteY1" fmla="*/ 32940 h 41139"/>
                  <a:gd name="connsiteX2" fmla="*/ 7347 w 42669"/>
                  <a:gd name="connsiteY2" fmla="*/ 32559 h 41139"/>
                  <a:gd name="connsiteX0" fmla="*/ 4282 w 42669"/>
                  <a:gd name="connsiteY0" fmla="*/ 11622 h 40594"/>
                  <a:gd name="connsiteX1" fmla="*/ 6042 w 42669"/>
                  <a:gd name="connsiteY1" fmla="*/ 4022 h 40594"/>
                  <a:gd name="connsiteX2" fmla="*/ 14893 w 42669"/>
                  <a:gd name="connsiteY2" fmla="*/ 931 h 40594"/>
                  <a:gd name="connsiteX3" fmla="*/ 16743 w 42669"/>
                  <a:gd name="connsiteY3" fmla="*/ 101 h 40594"/>
                  <a:gd name="connsiteX4" fmla="*/ 19563 w 42669"/>
                  <a:gd name="connsiteY4" fmla="*/ 93 h 40594"/>
                  <a:gd name="connsiteX5" fmla="*/ 26168 w 42669"/>
                  <a:gd name="connsiteY5" fmla="*/ 1006 h 40594"/>
                  <a:gd name="connsiteX6" fmla="*/ 29877 w 42669"/>
                  <a:gd name="connsiteY6" fmla="*/ 1852 h 40594"/>
                  <a:gd name="connsiteX7" fmla="*/ 33633 w 42669"/>
                  <a:gd name="connsiteY7" fmla="*/ 1086 h 40594"/>
                  <a:gd name="connsiteX8" fmla="*/ 38737 w 42669"/>
                  <a:gd name="connsiteY8" fmla="*/ 2691 h 40594"/>
                  <a:gd name="connsiteX9" fmla="*/ 42401 w 42669"/>
                  <a:gd name="connsiteY9" fmla="*/ 7433 h 40594"/>
                  <a:gd name="connsiteX10" fmla="*/ 42237 w 42669"/>
                  <a:gd name="connsiteY10" fmla="*/ 12575 h 40594"/>
                  <a:gd name="connsiteX11" fmla="*/ 40454 w 42669"/>
                  <a:gd name="connsiteY11" fmla="*/ 20497 h 40594"/>
                  <a:gd name="connsiteX12" fmla="*/ 37823 w 42669"/>
                  <a:gd name="connsiteY12" fmla="*/ 27319 h 40594"/>
                  <a:gd name="connsiteX13" fmla="*/ 34931 w 42669"/>
                  <a:gd name="connsiteY13" fmla="*/ 31163 h 40594"/>
                  <a:gd name="connsiteX14" fmla="*/ 28974 w 42669"/>
                  <a:gd name="connsiteY14" fmla="*/ 33930 h 40594"/>
                  <a:gd name="connsiteX15" fmla="*/ 21657 w 42669"/>
                  <a:gd name="connsiteY15" fmla="*/ 40040 h 40594"/>
                  <a:gd name="connsiteX16" fmla="*/ 13477 w 42669"/>
                  <a:gd name="connsiteY16" fmla="*/ 38132 h 40594"/>
                  <a:gd name="connsiteX17" fmla="*/ 6223 w 42669"/>
                  <a:gd name="connsiteY17" fmla="*/ 32587 h 40594"/>
                  <a:gd name="connsiteX18" fmla="*/ 1529 w 42669"/>
                  <a:gd name="connsiteY18" fmla="*/ 28365 h 40594"/>
                  <a:gd name="connsiteX19" fmla="*/ 876 w 42669"/>
                  <a:gd name="connsiteY19" fmla="*/ 21700 h 40594"/>
                  <a:gd name="connsiteX20" fmla="*/ 414 w 42669"/>
                  <a:gd name="connsiteY20" fmla="*/ 16819 h 40594"/>
                  <a:gd name="connsiteX21" fmla="*/ 4282 w 42669"/>
                  <a:gd name="connsiteY21" fmla="*/ 11622 h 40594"/>
                  <a:gd name="connsiteX0" fmla="*/ 7347 w 42669"/>
                  <a:gd name="connsiteY0" fmla="*/ 32014 h 40594"/>
                  <a:gd name="connsiteX1" fmla="*/ 6239 w 42669"/>
                  <a:gd name="connsiteY1" fmla="*/ 32395 h 40594"/>
                  <a:gd name="connsiteX2" fmla="*/ 7347 w 42669"/>
                  <a:gd name="connsiteY2" fmla="*/ 32014 h 40594"/>
                  <a:gd name="connsiteX0" fmla="*/ 4282 w 42669"/>
                  <a:gd name="connsiteY0" fmla="*/ 11618 h 40590"/>
                  <a:gd name="connsiteX1" fmla="*/ 6042 w 42669"/>
                  <a:gd name="connsiteY1" fmla="*/ 4018 h 40590"/>
                  <a:gd name="connsiteX2" fmla="*/ 14893 w 42669"/>
                  <a:gd name="connsiteY2" fmla="*/ 927 h 40590"/>
                  <a:gd name="connsiteX3" fmla="*/ 16743 w 42669"/>
                  <a:gd name="connsiteY3" fmla="*/ 97 h 40590"/>
                  <a:gd name="connsiteX4" fmla="*/ 19563 w 42669"/>
                  <a:gd name="connsiteY4" fmla="*/ 89 h 40590"/>
                  <a:gd name="connsiteX5" fmla="*/ 26168 w 42669"/>
                  <a:gd name="connsiteY5" fmla="*/ 1002 h 40590"/>
                  <a:gd name="connsiteX6" fmla="*/ 29877 w 42669"/>
                  <a:gd name="connsiteY6" fmla="*/ 1463 h 40590"/>
                  <a:gd name="connsiteX7" fmla="*/ 33633 w 42669"/>
                  <a:gd name="connsiteY7" fmla="*/ 1082 h 40590"/>
                  <a:gd name="connsiteX8" fmla="*/ 38737 w 42669"/>
                  <a:gd name="connsiteY8" fmla="*/ 2687 h 40590"/>
                  <a:gd name="connsiteX9" fmla="*/ 42401 w 42669"/>
                  <a:gd name="connsiteY9" fmla="*/ 7429 h 40590"/>
                  <a:gd name="connsiteX10" fmla="*/ 42237 w 42669"/>
                  <a:gd name="connsiteY10" fmla="*/ 12571 h 40590"/>
                  <a:gd name="connsiteX11" fmla="*/ 40454 w 42669"/>
                  <a:gd name="connsiteY11" fmla="*/ 20493 h 40590"/>
                  <a:gd name="connsiteX12" fmla="*/ 37823 w 42669"/>
                  <a:gd name="connsiteY12" fmla="*/ 27315 h 40590"/>
                  <a:gd name="connsiteX13" fmla="*/ 34931 w 42669"/>
                  <a:gd name="connsiteY13" fmla="*/ 31159 h 40590"/>
                  <a:gd name="connsiteX14" fmla="*/ 28974 w 42669"/>
                  <a:gd name="connsiteY14" fmla="*/ 33926 h 40590"/>
                  <a:gd name="connsiteX15" fmla="*/ 21657 w 42669"/>
                  <a:gd name="connsiteY15" fmla="*/ 40036 h 40590"/>
                  <a:gd name="connsiteX16" fmla="*/ 13477 w 42669"/>
                  <a:gd name="connsiteY16" fmla="*/ 38128 h 40590"/>
                  <a:gd name="connsiteX17" fmla="*/ 6223 w 42669"/>
                  <a:gd name="connsiteY17" fmla="*/ 32583 h 40590"/>
                  <a:gd name="connsiteX18" fmla="*/ 1529 w 42669"/>
                  <a:gd name="connsiteY18" fmla="*/ 28361 h 40590"/>
                  <a:gd name="connsiteX19" fmla="*/ 876 w 42669"/>
                  <a:gd name="connsiteY19" fmla="*/ 21696 h 40590"/>
                  <a:gd name="connsiteX20" fmla="*/ 414 w 42669"/>
                  <a:gd name="connsiteY20" fmla="*/ 16815 h 40590"/>
                  <a:gd name="connsiteX21" fmla="*/ 4282 w 42669"/>
                  <a:gd name="connsiteY21" fmla="*/ 11618 h 40590"/>
                  <a:gd name="connsiteX0" fmla="*/ 7347 w 42669"/>
                  <a:gd name="connsiteY0" fmla="*/ 32010 h 40590"/>
                  <a:gd name="connsiteX1" fmla="*/ 6239 w 42669"/>
                  <a:gd name="connsiteY1" fmla="*/ 32391 h 40590"/>
                  <a:gd name="connsiteX2" fmla="*/ 7347 w 42669"/>
                  <a:gd name="connsiteY2" fmla="*/ 32010 h 40590"/>
                  <a:gd name="connsiteX0" fmla="*/ 4282 w 42669"/>
                  <a:gd name="connsiteY0" fmla="*/ 11618 h 40590"/>
                  <a:gd name="connsiteX1" fmla="*/ 6042 w 42669"/>
                  <a:gd name="connsiteY1" fmla="*/ 4018 h 40590"/>
                  <a:gd name="connsiteX2" fmla="*/ 14893 w 42669"/>
                  <a:gd name="connsiteY2" fmla="*/ 927 h 40590"/>
                  <a:gd name="connsiteX3" fmla="*/ 16743 w 42669"/>
                  <a:gd name="connsiteY3" fmla="*/ 97 h 40590"/>
                  <a:gd name="connsiteX4" fmla="*/ 19563 w 42669"/>
                  <a:gd name="connsiteY4" fmla="*/ 89 h 40590"/>
                  <a:gd name="connsiteX5" fmla="*/ 26168 w 42669"/>
                  <a:gd name="connsiteY5" fmla="*/ 1002 h 40590"/>
                  <a:gd name="connsiteX6" fmla="*/ 29877 w 42669"/>
                  <a:gd name="connsiteY6" fmla="*/ 1463 h 40590"/>
                  <a:gd name="connsiteX7" fmla="*/ 33633 w 42669"/>
                  <a:gd name="connsiteY7" fmla="*/ 1082 h 40590"/>
                  <a:gd name="connsiteX8" fmla="*/ 38737 w 42669"/>
                  <a:gd name="connsiteY8" fmla="*/ 2687 h 40590"/>
                  <a:gd name="connsiteX9" fmla="*/ 42401 w 42669"/>
                  <a:gd name="connsiteY9" fmla="*/ 7429 h 40590"/>
                  <a:gd name="connsiteX10" fmla="*/ 42237 w 42669"/>
                  <a:gd name="connsiteY10" fmla="*/ 12571 h 40590"/>
                  <a:gd name="connsiteX11" fmla="*/ 40454 w 42669"/>
                  <a:gd name="connsiteY11" fmla="*/ 20493 h 40590"/>
                  <a:gd name="connsiteX12" fmla="*/ 37823 w 42669"/>
                  <a:gd name="connsiteY12" fmla="*/ 27315 h 40590"/>
                  <a:gd name="connsiteX13" fmla="*/ 34931 w 42669"/>
                  <a:gd name="connsiteY13" fmla="*/ 31159 h 40590"/>
                  <a:gd name="connsiteX14" fmla="*/ 28974 w 42669"/>
                  <a:gd name="connsiteY14" fmla="*/ 33926 h 40590"/>
                  <a:gd name="connsiteX15" fmla="*/ 21657 w 42669"/>
                  <a:gd name="connsiteY15" fmla="*/ 40036 h 40590"/>
                  <a:gd name="connsiteX16" fmla="*/ 13477 w 42669"/>
                  <a:gd name="connsiteY16" fmla="*/ 38128 h 40590"/>
                  <a:gd name="connsiteX17" fmla="*/ 6223 w 42669"/>
                  <a:gd name="connsiteY17" fmla="*/ 32583 h 40590"/>
                  <a:gd name="connsiteX18" fmla="*/ 1529 w 42669"/>
                  <a:gd name="connsiteY18" fmla="*/ 28361 h 40590"/>
                  <a:gd name="connsiteX19" fmla="*/ 876 w 42669"/>
                  <a:gd name="connsiteY19" fmla="*/ 21696 h 40590"/>
                  <a:gd name="connsiteX20" fmla="*/ 414 w 42669"/>
                  <a:gd name="connsiteY20" fmla="*/ 16815 h 40590"/>
                  <a:gd name="connsiteX21" fmla="*/ 4282 w 42669"/>
                  <a:gd name="connsiteY21" fmla="*/ 11618 h 40590"/>
                  <a:gd name="connsiteX0" fmla="*/ 7347 w 42669"/>
                  <a:gd name="connsiteY0" fmla="*/ 32010 h 40590"/>
                  <a:gd name="connsiteX1" fmla="*/ 6239 w 42669"/>
                  <a:gd name="connsiteY1" fmla="*/ 32391 h 40590"/>
                  <a:gd name="connsiteX2" fmla="*/ 7347 w 42669"/>
                  <a:gd name="connsiteY2" fmla="*/ 32010 h 40590"/>
                  <a:gd name="connsiteX0" fmla="*/ 4282 w 42669"/>
                  <a:gd name="connsiteY0" fmla="*/ 11618 h 40590"/>
                  <a:gd name="connsiteX1" fmla="*/ 6042 w 42669"/>
                  <a:gd name="connsiteY1" fmla="*/ 4018 h 40590"/>
                  <a:gd name="connsiteX2" fmla="*/ 14893 w 42669"/>
                  <a:gd name="connsiteY2" fmla="*/ 927 h 40590"/>
                  <a:gd name="connsiteX3" fmla="*/ 16743 w 42669"/>
                  <a:gd name="connsiteY3" fmla="*/ 97 h 40590"/>
                  <a:gd name="connsiteX4" fmla="*/ 19563 w 42669"/>
                  <a:gd name="connsiteY4" fmla="*/ 89 h 40590"/>
                  <a:gd name="connsiteX5" fmla="*/ 26168 w 42669"/>
                  <a:gd name="connsiteY5" fmla="*/ 1002 h 40590"/>
                  <a:gd name="connsiteX6" fmla="*/ 29877 w 42669"/>
                  <a:gd name="connsiteY6" fmla="*/ 1463 h 40590"/>
                  <a:gd name="connsiteX7" fmla="*/ 33633 w 42669"/>
                  <a:gd name="connsiteY7" fmla="*/ 1082 h 40590"/>
                  <a:gd name="connsiteX8" fmla="*/ 38737 w 42669"/>
                  <a:gd name="connsiteY8" fmla="*/ 2687 h 40590"/>
                  <a:gd name="connsiteX9" fmla="*/ 42401 w 42669"/>
                  <a:gd name="connsiteY9" fmla="*/ 7429 h 40590"/>
                  <a:gd name="connsiteX10" fmla="*/ 42237 w 42669"/>
                  <a:gd name="connsiteY10" fmla="*/ 12571 h 40590"/>
                  <a:gd name="connsiteX11" fmla="*/ 40454 w 42669"/>
                  <a:gd name="connsiteY11" fmla="*/ 20493 h 40590"/>
                  <a:gd name="connsiteX12" fmla="*/ 37823 w 42669"/>
                  <a:gd name="connsiteY12" fmla="*/ 27315 h 40590"/>
                  <a:gd name="connsiteX13" fmla="*/ 34931 w 42669"/>
                  <a:gd name="connsiteY13" fmla="*/ 31159 h 40590"/>
                  <a:gd name="connsiteX14" fmla="*/ 28974 w 42669"/>
                  <a:gd name="connsiteY14" fmla="*/ 33926 h 40590"/>
                  <a:gd name="connsiteX15" fmla="*/ 21657 w 42669"/>
                  <a:gd name="connsiteY15" fmla="*/ 40036 h 40590"/>
                  <a:gd name="connsiteX16" fmla="*/ 13477 w 42669"/>
                  <a:gd name="connsiteY16" fmla="*/ 38128 h 40590"/>
                  <a:gd name="connsiteX17" fmla="*/ 6223 w 42669"/>
                  <a:gd name="connsiteY17" fmla="*/ 32583 h 40590"/>
                  <a:gd name="connsiteX18" fmla="*/ 1529 w 42669"/>
                  <a:gd name="connsiteY18" fmla="*/ 28361 h 40590"/>
                  <a:gd name="connsiteX19" fmla="*/ 876 w 42669"/>
                  <a:gd name="connsiteY19" fmla="*/ 21696 h 40590"/>
                  <a:gd name="connsiteX20" fmla="*/ 414 w 42669"/>
                  <a:gd name="connsiteY20" fmla="*/ 16815 h 40590"/>
                  <a:gd name="connsiteX21" fmla="*/ 4282 w 42669"/>
                  <a:gd name="connsiteY21" fmla="*/ 11618 h 40590"/>
                  <a:gd name="connsiteX0" fmla="*/ 7347 w 42669"/>
                  <a:gd name="connsiteY0" fmla="*/ 32010 h 40590"/>
                  <a:gd name="connsiteX1" fmla="*/ 6239 w 42669"/>
                  <a:gd name="connsiteY1" fmla="*/ 32391 h 40590"/>
                  <a:gd name="connsiteX2" fmla="*/ 7347 w 42669"/>
                  <a:gd name="connsiteY2" fmla="*/ 32010 h 40590"/>
                  <a:gd name="connsiteX0" fmla="*/ 4282 w 42669"/>
                  <a:gd name="connsiteY0" fmla="*/ 11524 h 40496"/>
                  <a:gd name="connsiteX1" fmla="*/ 6042 w 42669"/>
                  <a:gd name="connsiteY1" fmla="*/ 3924 h 40496"/>
                  <a:gd name="connsiteX2" fmla="*/ 14893 w 42669"/>
                  <a:gd name="connsiteY2" fmla="*/ 833 h 40496"/>
                  <a:gd name="connsiteX3" fmla="*/ 16743 w 42669"/>
                  <a:gd name="connsiteY3" fmla="*/ 3 h 40496"/>
                  <a:gd name="connsiteX4" fmla="*/ 20735 w 42669"/>
                  <a:gd name="connsiteY4" fmla="*/ 251 h 40496"/>
                  <a:gd name="connsiteX5" fmla="*/ 26168 w 42669"/>
                  <a:gd name="connsiteY5" fmla="*/ 908 h 40496"/>
                  <a:gd name="connsiteX6" fmla="*/ 29877 w 42669"/>
                  <a:gd name="connsiteY6" fmla="*/ 1369 h 40496"/>
                  <a:gd name="connsiteX7" fmla="*/ 33633 w 42669"/>
                  <a:gd name="connsiteY7" fmla="*/ 988 h 40496"/>
                  <a:gd name="connsiteX8" fmla="*/ 38737 w 42669"/>
                  <a:gd name="connsiteY8" fmla="*/ 2593 h 40496"/>
                  <a:gd name="connsiteX9" fmla="*/ 42401 w 42669"/>
                  <a:gd name="connsiteY9" fmla="*/ 7335 h 40496"/>
                  <a:gd name="connsiteX10" fmla="*/ 42237 w 42669"/>
                  <a:gd name="connsiteY10" fmla="*/ 12477 h 40496"/>
                  <a:gd name="connsiteX11" fmla="*/ 40454 w 42669"/>
                  <a:gd name="connsiteY11" fmla="*/ 20399 h 40496"/>
                  <a:gd name="connsiteX12" fmla="*/ 37823 w 42669"/>
                  <a:gd name="connsiteY12" fmla="*/ 27221 h 40496"/>
                  <a:gd name="connsiteX13" fmla="*/ 34931 w 42669"/>
                  <a:gd name="connsiteY13" fmla="*/ 31065 h 40496"/>
                  <a:gd name="connsiteX14" fmla="*/ 28974 w 42669"/>
                  <a:gd name="connsiteY14" fmla="*/ 33832 h 40496"/>
                  <a:gd name="connsiteX15" fmla="*/ 21657 w 42669"/>
                  <a:gd name="connsiteY15" fmla="*/ 39942 h 40496"/>
                  <a:gd name="connsiteX16" fmla="*/ 13477 w 42669"/>
                  <a:gd name="connsiteY16" fmla="*/ 38034 h 40496"/>
                  <a:gd name="connsiteX17" fmla="*/ 6223 w 42669"/>
                  <a:gd name="connsiteY17" fmla="*/ 32489 h 40496"/>
                  <a:gd name="connsiteX18" fmla="*/ 1529 w 42669"/>
                  <a:gd name="connsiteY18" fmla="*/ 28267 h 40496"/>
                  <a:gd name="connsiteX19" fmla="*/ 876 w 42669"/>
                  <a:gd name="connsiteY19" fmla="*/ 21602 h 40496"/>
                  <a:gd name="connsiteX20" fmla="*/ 414 w 42669"/>
                  <a:gd name="connsiteY20" fmla="*/ 16721 h 40496"/>
                  <a:gd name="connsiteX21" fmla="*/ 4282 w 42669"/>
                  <a:gd name="connsiteY21" fmla="*/ 11524 h 40496"/>
                  <a:gd name="connsiteX0" fmla="*/ 7347 w 42669"/>
                  <a:gd name="connsiteY0" fmla="*/ 31916 h 40496"/>
                  <a:gd name="connsiteX1" fmla="*/ 6239 w 42669"/>
                  <a:gd name="connsiteY1" fmla="*/ 32297 h 40496"/>
                  <a:gd name="connsiteX2" fmla="*/ 7347 w 42669"/>
                  <a:gd name="connsiteY2" fmla="*/ 31916 h 40496"/>
                  <a:gd name="connsiteX0" fmla="*/ 4282 w 42669"/>
                  <a:gd name="connsiteY0" fmla="*/ 11273 h 40245"/>
                  <a:gd name="connsiteX1" fmla="*/ 6042 w 42669"/>
                  <a:gd name="connsiteY1" fmla="*/ 3673 h 40245"/>
                  <a:gd name="connsiteX2" fmla="*/ 14893 w 42669"/>
                  <a:gd name="connsiteY2" fmla="*/ 582 h 40245"/>
                  <a:gd name="connsiteX3" fmla="*/ 16743 w 42669"/>
                  <a:gd name="connsiteY3" fmla="*/ 73 h 40245"/>
                  <a:gd name="connsiteX4" fmla="*/ 20735 w 42669"/>
                  <a:gd name="connsiteY4" fmla="*/ 0 h 40245"/>
                  <a:gd name="connsiteX5" fmla="*/ 26168 w 42669"/>
                  <a:gd name="connsiteY5" fmla="*/ 657 h 40245"/>
                  <a:gd name="connsiteX6" fmla="*/ 29877 w 42669"/>
                  <a:gd name="connsiteY6" fmla="*/ 1118 h 40245"/>
                  <a:gd name="connsiteX7" fmla="*/ 33633 w 42669"/>
                  <a:gd name="connsiteY7" fmla="*/ 737 h 40245"/>
                  <a:gd name="connsiteX8" fmla="*/ 38737 w 42669"/>
                  <a:gd name="connsiteY8" fmla="*/ 2342 h 40245"/>
                  <a:gd name="connsiteX9" fmla="*/ 42401 w 42669"/>
                  <a:gd name="connsiteY9" fmla="*/ 7084 h 40245"/>
                  <a:gd name="connsiteX10" fmla="*/ 42237 w 42669"/>
                  <a:gd name="connsiteY10" fmla="*/ 12226 h 40245"/>
                  <a:gd name="connsiteX11" fmla="*/ 40454 w 42669"/>
                  <a:gd name="connsiteY11" fmla="*/ 20148 h 40245"/>
                  <a:gd name="connsiteX12" fmla="*/ 37823 w 42669"/>
                  <a:gd name="connsiteY12" fmla="*/ 26970 h 40245"/>
                  <a:gd name="connsiteX13" fmla="*/ 34931 w 42669"/>
                  <a:gd name="connsiteY13" fmla="*/ 30814 h 40245"/>
                  <a:gd name="connsiteX14" fmla="*/ 28974 w 42669"/>
                  <a:gd name="connsiteY14" fmla="*/ 33581 h 40245"/>
                  <a:gd name="connsiteX15" fmla="*/ 21657 w 42669"/>
                  <a:gd name="connsiteY15" fmla="*/ 39691 h 40245"/>
                  <a:gd name="connsiteX16" fmla="*/ 13477 w 42669"/>
                  <a:gd name="connsiteY16" fmla="*/ 37783 h 40245"/>
                  <a:gd name="connsiteX17" fmla="*/ 6223 w 42669"/>
                  <a:gd name="connsiteY17" fmla="*/ 32238 h 40245"/>
                  <a:gd name="connsiteX18" fmla="*/ 1529 w 42669"/>
                  <a:gd name="connsiteY18" fmla="*/ 28016 h 40245"/>
                  <a:gd name="connsiteX19" fmla="*/ 876 w 42669"/>
                  <a:gd name="connsiteY19" fmla="*/ 21351 h 40245"/>
                  <a:gd name="connsiteX20" fmla="*/ 414 w 42669"/>
                  <a:gd name="connsiteY20" fmla="*/ 16470 h 40245"/>
                  <a:gd name="connsiteX21" fmla="*/ 4282 w 42669"/>
                  <a:gd name="connsiteY21" fmla="*/ 11273 h 40245"/>
                  <a:gd name="connsiteX0" fmla="*/ 7347 w 42669"/>
                  <a:gd name="connsiteY0" fmla="*/ 31665 h 40245"/>
                  <a:gd name="connsiteX1" fmla="*/ 6239 w 42669"/>
                  <a:gd name="connsiteY1" fmla="*/ 32046 h 40245"/>
                  <a:gd name="connsiteX2" fmla="*/ 7347 w 42669"/>
                  <a:gd name="connsiteY2" fmla="*/ 31665 h 40245"/>
                  <a:gd name="connsiteX0" fmla="*/ 4282 w 42669"/>
                  <a:gd name="connsiteY0" fmla="*/ 11273 h 54274"/>
                  <a:gd name="connsiteX1" fmla="*/ 6042 w 42669"/>
                  <a:gd name="connsiteY1" fmla="*/ 3673 h 54274"/>
                  <a:gd name="connsiteX2" fmla="*/ 14893 w 42669"/>
                  <a:gd name="connsiteY2" fmla="*/ 582 h 54274"/>
                  <a:gd name="connsiteX3" fmla="*/ 16743 w 42669"/>
                  <a:gd name="connsiteY3" fmla="*/ 73 h 54274"/>
                  <a:gd name="connsiteX4" fmla="*/ 20735 w 42669"/>
                  <a:gd name="connsiteY4" fmla="*/ 0 h 54274"/>
                  <a:gd name="connsiteX5" fmla="*/ 26168 w 42669"/>
                  <a:gd name="connsiteY5" fmla="*/ 657 h 54274"/>
                  <a:gd name="connsiteX6" fmla="*/ 29877 w 42669"/>
                  <a:gd name="connsiteY6" fmla="*/ 1118 h 54274"/>
                  <a:gd name="connsiteX7" fmla="*/ 33633 w 42669"/>
                  <a:gd name="connsiteY7" fmla="*/ 737 h 54274"/>
                  <a:gd name="connsiteX8" fmla="*/ 38737 w 42669"/>
                  <a:gd name="connsiteY8" fmla="*/ 2342 h 54274"/>
                  <a:gd name="connsiteX9" fmla="*/ 42401 w 42669"/>
                  <a:gd name="connsiteY9" fmla="*/ 7084 h 54274"/>
                  <a:gd name="connsiteX10" fmla="*/ 42237 w 42669"/>
                  <a:gd name="connsiteY10" fmla="*/ 12226 h 54274"/>
                  <a:gd name="connsiteX11" fmla="*/ 40454 w 42669"/>
                  <a:gd name="connsiteY11" fmla="*/ 20148 h 54274"/>
                  <a:gd name="connsiteX12" fmla="*/ 37823 w 42669"/>
                  <a:gd name="connsiteY12" fmla="*/ 26970 h 54274"/>
                  <a:gd name="connsiteX13" fmla="*/ 34931 w 42669"/>
                  <a:gd name="connsiteY13" fmla="*/ 30814 h 54274"/>
                  <a:gd name="connsiteX14" fmla="*/ 28974 w 42669"/>
                  <a:gd name="connsiteY14" fmla="*/ 33581 h 54274"/>
                  <a:gd name="connsiteX15" fmla="*/ 21282 w 42669"/>
                  <a:gd name="connsiteY15" fmla="*/ 54249 h 54274"/>
                  <a:gd name="connsiteX16" fmla="*/ 13477 w 42669"/>
                  <a:gd name="connsiteY16" fmla="*/ 37783 h 54274"/>
                  <a:gd name="connsiteX17" fmla="*/ 6223 w 42669"/>
                  <a:gd name="connsiteY17" fmla="*/ 32238 h 54274"/>
                  <a:gd name="connsiteX18" fmla="*/ 1529 w 42669"/>
                  <a:gd name="connsiteY18" fmla="*/ 28016 h 54274"/>
                  <a:gd name="connsiteX19" fmla="*/ 876 w 42669"/>
                  <a:gd name="connsiteY19" fmla="*/ 21351 h 54274"/>
                  <a:gd name="connsiteX20" fmla="*/ 414 w 42669"/>
                  <a:gd name="connsiteY20" fmla="*/ 16470 h 54274"/>
                  <a:gd name="connsiteX21" fmla="*/ 4282 w 42669"/>
                  <a:gd name="connsiteY21" fmla="*/ 11273 h 54274"/>
                  <a:gd name="connsiteX0" fmla="*/ 7347 w 42669"/>
                  <a:gd name="connsiteY0" fmla="*/ 31665 h 54274"/>
                  <a:gd name="connsiteX1" fmla="*/ 6239 w 42669"/>
                  <a:gd name="connsiteY1" fmla="*/ 32046 h 54274"/>
                  <a:gd name="connsiteX2" fmla="*/ 7347 w 42669"/>
                  <a:gd name="connsiteY2" fmla="*/ 31665 h 54274"/>
                  <a:gd name="connsiteX0" fmla="*/ 4282 w 42669"/>
                  <a:gd name="connsiteY0" fmla="*/ 11273 h 54311"/>
                  <a:gd name="connsiteX1" fmla="*/ 6042 w 42669"/>
                  <a:gd name="connsiteY1" fmla="*/ 3673 h 54311"/>
                  <a:gd name="connsiteX2" fmla="*/ 14893 w 42669"/>
                  <a:gd name="connsiteY2" fmla="*/ 582 h 54311"/>
                  <a:gd name="connsiteX3" fmla="*/ 16743 w 42669"/>
                  <a:gd name="connsiteY3" fmla="*/ 73 h 54311"/>
                  <a:gd name="connsiteX4" fmla="*/ 20735 w 42669"/>
                  <a:gd name="connsiteY4" fmla="*/ 0 h 54311"/>
                  <a:gd name="connsiteX5" fmla="*/ 26168 w 42669"/>
                  <a:gd name="connsiteY5" fmla="*/ 657 h 54311"/>
                  <a:gd name="connsiteX6" fmla="*/ 29877 w 42669"/>
                  <a:gd name="connsiteY6" fmla="*/ 1118 h 54311"/>
                  <a:gd name="connsiteX7" fmla="*/ 33633 w 42669"/>
                  <a:gd name="connsiteY7" fmla="*/ 737 h 54311"/>
                  <a:gd name="connsiteX8" fmla="*/ 38737 w 42669"/>
                  <a:gd name="connsiteY8" fmla="*/ 2342 h 54311"/>
                  <a:gd name="connsiteX9" fmla="*/ 42401 w 42669"/>
                  <a:gd name="connsiteY9" fmla="*/ 7084 h 54311"/>
                  <a:gd name="connsiteX10" fmla="*/ 42237 w 42669"/>
                  <a:gd name="connsiteY10" fmla="*/ 12226 h 54311"/>
                  <a:gd name="connsiteX11" fmla="*/ 40454 w 42669"/>
                  <a:gd name="connsiteY11" fmla="*/ 20148 h 54311"/>
                  <a:gd name="connsiteX12" fmla="*/ 37823 w 42669"/>
                  <a:gd name="connsiteY12" fmla="*/ 26970 h 54311"/>
                  <a:gd name="connsiteX13" fmla="*/ 34931 w 42669"/>
                  <a:gd name="connsiteY13" fmla="*/ 30814 h 54311"/>
                  <a:gd name="connsiteX14" fmla="*/ 28974 w 42669"/>
                  <a:gd name="connsiteY14" fmla="*/ 33581 h 54311"/>
                  <a:gd name="connsiteX15" fmla="*/ 21282 w 42669"/>
                  <a:gd name="connsiteY15" fmla="*/ 54249 h 54311"/>
                  <a:gd name="connsiteX16" fmla="*/ 16851 w 42669"/>
                  <a:gd name="connsiteY16" fmla="*/ 39833 h 54311"/>
                  <a:gd name="connsiteX17" fmla="*/ 6223 w 42669"/>
                  <a:gd name="connsiteY17" fmla="*/ 32238 h 54311"/>
                  <a:gd name="connsiteX18" fmla="*/ 1529 w 42669"/>
                  <a:gd name="connsiteY18" fmla="*/ 28016 h 54311"/>
                  <a:gd name="connsiteX19" fmla="*/ 876 w 42669"/>
                  <a:gd name="connsiteY19" fmla="*/ 21351 h 54311"/>
                  <a:gd name="connsiteX20" fmla="*/ 414 w 42669"/>
                  <a:gd name="connsiteY20" fmla="*/ 16470 h 54311"/>
                  <a:gd name="connsiteX21" fmla="*/ 4282 w 42669"/>
                  <a:gd name="connsiteY21" fmla="*/ 11273 h 54311"/>
                  <a:gd name="connsiteX0" fmla="*/ 7347 w 42669"/>
                  <a:gd name="connsiteY0" fmla="*/ 31665 h 54311"/>
                  <a:gd name="connsiteX1" fmla="*/ 6239 w 42669"/>
                  <a:gd name="connsiteY1" fmla="*/ 32046 h 54311"/>
                  <a:gd name="connsiteX2" fmla="*/ 7347 w 42669"/>
                  <a:gd name="connsiteY2" fmla="*/ 31665 h 54311"/>
                  <a:gd name="connsiteX0" fmla="*/ 4282 w 42669"/>
                  <a:gd name="connsiteY0" fmla="*/ 11273 h 54311"/>
                  <a:gd name="connsiteX1" fmla="*/ 6042 w 42669"/>
                  <a:gd name="connsiteY1" fmla="*/ 3673 h 54311"/>
                  <a:gd name="connsiteX2" fmla="*/ 14893 w 42669"/>
                  <a:gd name="connsiteY2" fmla="*/ 582 h 54311"/>
                  <a:gd name="connsiteX3" fmla="*/ 16743 w 42669"/>
                  <a:gd name="connsiteY3" fmla="*/ 73 h 54311"/>
                  <a:gd name="connsiteX4" fmla="*/ 20735 w 42669"/>
                  <a:gd name="connsiteY4" fmla="*/ 0 h 54311"/>
                  <a:gd name="connsiteX5" fmla="*/ 26168 w 42669"/>
                  <a:gd name="connsiteY5" fmla="*/ 657 h 54311"/>
                  <a:gd name="connsiteX6" fmla="*/ 29877 w 42669"/>
                  <a:gd name="connsiteY6" fmla="*/ 1118 h 54311"/>
                  <a:gd name="connsiteX7" fmla="*/ 33633 w 42669"/>
                  <a:gd name="connsiteY7" fmla="*/ 737 h 54311"/>
                  <a:gd name="connsiteX8" fmla="*/ 38737 w 42669"/>
                  <a:gd name="connsiteY8" fmla="*/ 2342 h 54311"/>
                  <a:gd name="connsiteX9" fmla="*/ 42401 w 42669"/>
                  <a:gd name="connsiteY9" fmla="*/ 7084 h 54311"/>
                  <a:gd name="connsiteX10" fmla="*/ 42237 w 42669"/>
                  <a:gd name="connsiteY10" fmla="*/ 12226 h 54311"/>
                  <a:gd name="connsiteX11" fmla="*/ 40454 w 42669"/>
                  <a:gd name="connsiteY11" fmla="*/ 20148 h 54311"/>
                  <a:gd name="connsiteX12" fmla="*/ 37823 w 42669"/>
                  <a:gd name="connsiteY12" fmla="*/ 26970 h 54311"/>
                  <a:gd name="connsiteX13" fmla="*/ 34931 w 42669"/>
                  <a:gd name="connsiteY13" fmla="*/ 30814 h 54311"/>
                  <a:gd name="connsiteX14" fmla="*/ 28974 w 42669"/>
                  <a:gd name="connsiteY14" fmla="*/ 33581 h 54311"/>
                  <a:gd name="connsiteX15" fmla="*/ 21282 w 42669"/>
                  <a:gd name="connsiteY15" fmla="*/ 54249 h 54311"/>
                  <a:gd name="connsiteX16" fmla="*/ 16851 w 42669"/>
                  <a:gd name="connsiteY16" fmla="*/ 39833 h 54311"/>
                  <a:gd name="connsiteX17" fmla="*/ 6223 w 42669"/>
                  <a:gd name="connsiteY17" fmla="*/ 32238 h 54311"/>
                  <a:gd name="connsiteX18" fmla="*/ 1529 w 42669"/>
                  <a:gd name="connsiteY18" fmla="*/ 28016 h 54311"/>
                  <a:gd name="connsiteX19" fmla="*/ 876 w 42669"/>
                  <a:gd name="connsiteY19" fmla="*/ 21351 h 54311"/>
                  <a:gd name="connsiteX20" fmla="*/ 414 w 42669"/>
                  <a:gd name="connsiteY20" fmla="*/ 16470 h 54311"/>
                  <a:gd name="connsiteX21" fmla="*/ 4282 w 42669"/>
                  <a:gd name="connsiteY21" fmla="*/ 11273 h 54311"/>
                  <a:gd name="connsiteX0" fmla="*/ 7347 w 42669"/>
                  <a:gd name="connsiteY0" fmla="*/ 31665 h 54311"/>
                  <a:gd name="connsiteX1" fmla="*/ 6239 w 42669"/>
                  <a:gd name="connsiteY1" fmla="*/ 32046 h 54311"/>
                  <a:gd name="connsiteX2" fmla="*/ 7347 w 42669"/>
                  <a:gd name="connsiteY2" fmla="*/ 31665 h 54311"/>
                  <a:gd name="connsiteX0" fmla="*/ 4282 w 42669"/>
                  <a:gd name="connsiteY0" fmla="*/ 11273 h 54313"/>
                  <a:gd name="connsiteX1" fmla="*/ 6042 w 42669"/>
                  <a:gd name="connsiteY1" fmla="*/ 3673 h 54313"/>
                  <a:gd name="connsiteX2" fmla="*/ 14893 w 42669"/>
                  <a:gd name="connsiteY2" fmla="*/ 582 h 54313"/>
                  <a:gd name="connsiteX3" fmla="*/ 16743 w 42669"/>
                  <a:gd name="connsiteY3" fmla="*/ 73 h 54313"/>
                  <a:gd name="connsiteX4" fmla="*/ 20735 w 42669"/>
                  <a:gd name="connsiteY4" fmla="*/ 0 h 54313"/>
                  <a:gd name="connsiteX5" fmla="*/ 26168 w 42669"/>
                  <a:gd name="connsiteY5" fmla="*/ 657 h 54313"/>
                  <a:gd name="connsiteX6" fmla="*/ 29877 w 42669"/>
                  <a:gd name="connsiteY6" fmla="*/ 1118 h 54313"/>
                  <a:gd name="connsiteX7" fmla="*/ 33633 w 42669"/>
                  <a:gd name="connsiteY7" fmla="*/ 737 h 54313"/>
                  <a:gd name="connsiteX8" fmla="*/ 38737 w 42669"/>
                  <a:gd name="connsiteY8" fmla="*/ 2342 h 54313"/>
                  <a:gd name="connsiteX9" fmla="*/ 42401 w 42669"/>
                  <a:gd name="connsiteY9" fmla="*/ 7084 h 54313"/>
                  <a:gd name="connsiteX10" fmla="*/ 42237 w 42669"/>
                  <a:gd name="connsiteY10" fmla="*/ 12226 h 54313"/>
                  <a:gd name="connsiteX11" fmla="*/ 40454 w 42669"/>
                  <a:gd name="connsiteY11" fmla="*/ 20148 h 54313"/>
                  <a:gd name="connsiteX12" fmla="*/ 37823 w 42669"/>
                  <a:gd name="connsiteY12" fmla="*/ 26970 h 54313"/>
                  <a:gd name="connsiteX13" fmla="*/ 34931 w 42669"/>
                  <a:gd name="connsiteY13" fmla="*/ 30814 h 54313"/>
                  <a:gd name="connsiteX14" fmla="*/ 28974 w 42669"/>
                  <a:gd name="connsiteY14" fmla="*/ 33581 h 54313"/>
                  <a:gd name="connsiteX15" fmla="*/ 21282 w 42669"/>
                  <a:gd name="connsiteY15" fmla="*/ 54249 h 54313"/>
                  <a:gd name="connsiteX16" fmla="*/ 16851 w 42669"/>
                  <a:gd name="connsiteY16" fmla="*/ 39833 h 54313"/>
                  <a:gd name="connsiteX17" fmla="*/ 6223 w 42669"/>
                  <a:gd name="connsiteY17" fmla="*/ 32238 h 54313"/>
                  <a:gd name="connsiteX18" fmla="*/ 1529 w 42669"/>
                  <a:gd name="connsiteY18" fmla="*/ 28016 h 54313"/>
                  <a:gd name="connsiteX19" fmla="*/ 876 w 42669"/>
                  <a:gd name="connsiteY19" fmla="*/ 21351 h 54313"/>
                  <a:gd name="connsiteX20" fmla="*/ 414 w 42669"/>
                  <a:gd name="connsiteY20" fmla="*/ 16470 h 54313"/>
                  <a:gd name="connsiteX21" fmla="*/ 4282 w 42669"/>
                  <a:gd name="connsiteY21" fmla="*/ 11273 h 54313"/>
                  <a:gd name="connsiteX0" fmla="*/ 7347 w 42669"/>
                  <a:gd name="connsiteY0" fmla="*/ 31665 h 54313"/>
                  <a:gd name="connsiteX1" fmla="*/ 6239 w 42669"/>
                  <a:gd name="connsiteY1" fmla="*/ 32046 h 54313"/>
                  <a:gd name="connsiteX2" fmla="*/ 7347 w 42669"/>
                  <a:gd name="connsiteY2" fmla="*/ 31665 h 54313"/>
                  <a:gd name="connsiteX0" fmla="*/ 4282 w 42669"/>
                  <a:gd name="connsiteY0" fmla="*/ 11273 h 54249"/>
                  <a:gd name="connsiteX1" fmla="*/ 6042 w 42669"/>
                  <a:gd name="connsiteY1" fmla="*/ 3673 h 54249"/>
                  <a:gd name="connsiteX2" fmla="*/ 14893 w 42669"/>
                  <a:gd name="connsiteY2" fmla="*/ 582 h 54249"/>
                  <a:gd name="connsiteX3" fmla="*/ 16743 w 42669"/>
                  <a:gd name="connsiteY3" fmla="*/ 73 h 54249"/>
                  <a:gd name="connsiteX4" fmla="*/ 20735 w 42669"/>
                  <a:gd name="connsiteY4" fmla="*/ 0 h 54249"/>
                  <a:gd name="connsiteX5" fmla="*/ 26168 w 42669"/>
                  <a:gd name="connsiteY5" fmla="*/ 657 h 54249"/>
                  <a:gd name="connsiteX6" fmla="*/ 29877 w 42669"/>
                  <a:gd name="connsiteY6" fmla="*/ 1118 h 54249"/>
                  <a:gd name="connsiteX7" fmla="*/ 33633 w 42669"/>
                  <a:gd name="connsiteY7" fmla="*/ 737 h 54249"/>
                  <a:gd name="connsiteX8" fmla="*/ 38737 w 42669"/>
                  <a:gd name="connsiteY8" fmla="*/ 2342 h 54249"/>
                  <a:gd name="connsiteX9" fmla="*/ 42401 w 42669"/>
                  <a:gd name="connsiteY9" fmla="*/ 7084 h 54249"/>
                  <a:gd name="connsiteX10" fmla="*/ 42237 w 42669"/>
                  <a:gd name="connsiteY10" fmla="*/ 12226 h 54249"/>
                  <a:gd name="connsiteX11" fmla="*/ 40454 w 42669"/>
                  <a:gd name="connsiteY11" fmla="*/ 20148 h 54249"/>
                  <a:gd name="connsiteX12" fmla="*/ 37823 w 42669"/>
                  <a:gd name="connsiteY12" fmla="*/ 26970 h 54249"/>
                  <a:gd name="connsiteX13" fmla="*/ 34931 w 42669"/>
                  <a:gd name="connsiteY13" fmla="*/ 30814 h 54249"/>
                  <a:gd name="connsiteX14" fmla="*/ 28974 w 42669"/>
                  <a:gd name="connsiteY14" fmla="*/ 33581 h 54249"/>
                  <a:gd name="connsiteX15" fmla="*/ 27288 w 42669"/>
                  <a:gd name="connsiteY15" fmla="*/ 39729 h 54249"/>
                  <a:gd name="connsiteX16" fmla="*/ 21282 w 42669"/>
                  <a:gd name="connsiteY16" fmla="*/ 54249 h 54249"/>
                  <a:gd name="connsiteX17" fmla="*/ 16851 w 42669"/>
                  <a:gd name="connsiteY17" fmla="*/ 39833 h 54249"/>
                  <a:gd name="connsiteX18" fmla="*/ 6223 w 42669"/>
                  <a:gd name="connsiteY18" fmla="*/ 32238 h 54249"/>
                  <a:gd name="connsiteX19" fmla="*/ 1529 w 42669"/>
                  <a:gd name="connsiteY19" fmla="*/ 28016 h 54249"/>
                  <a:gd name="connsiteX20" fmla="*/ 876 w 42669"/>
                  <a:gd name="connsiteY20" fmla="*/ 21351 h 54249"/>
                  <a:gd name="connsiteX21" fmla="*/ 414 w 42669"/>
                  <a:gd name="connsiteY21" fmla="*/ 16470 h 54249"/>
                  <a:gd name="connsiteX22" fmla="*/ 4282 w 42669"/>
                  <a:gd name="connsiteY22" fmla="*/ 11273 h 54249"/>
                  <a:gd name="connsiteX0" fmla="*/ 7347 w 42669"/>
                  <a:gd name="connsiteY0" fmla="*/ 31665 h 54249"/>
                  <a:gd name="connsiteX1" fmla="*/ 6239 w 42669"/>
                  <a:gd name="connsiteY1" fmla="*/ 32046 h 54249"/>
                  <a:gd name="connsiteX2" fmla="*/ 7347 w 42669"/>
                  <a:gd name="connsiteY2" fmla="*/ 31665 h 54249"/>
                  <a:gd name="connsiteX0" fmla="*/ 4282 w 42669"/>
                  <a:gd name="connsiteY0" fmla="*/ 11273 h 54249"/>
                  <a:gd name="connsiteX1" fmla="*/ 6042 w 42669"/>
                  <a:gd name="connsiteY1" fmla="*/ 3673 h 54249"/>
                  <a:gd name="connsiteX2" fmla="*/ 14893 w 42669"/>
                  <a:gd name="connsiteY2" fmla="*/ 582 h 54249"/>
                  <a:gd name="connsiteX3" fmla="*/ 16743 w 42669"/>
                  <a:gd name="connsiteY3" fmla="*/ 73 h 54249"/>
                  <a:gd name="connsiteX4" fmla="*/ 20735 w 42669"/>
                  <a:gd name="connsiteY4" fmla="*/ 0 h 54249"/>
                  <a:gd name="connsiteX5" fmla="*/ 26168 w 42669"/>
                  <a:gd name="connsiteY5" fmla="*/ 657 h 54249"/>
                  <a:gd name="connsiteX6" fmla="*/ 29877 w 42669"/>
                  <a:gd name="connsiteY6" fmla="*/ 1118 h 54249"/>
                  <a:gd name="connsiteX7" fmla="*/ 33633 w 42669"/>
                  <a:gd name="connsiteY7" fmla="*/ 737 h 54249"/>
                  <a:gd name="connsiteX8" fmla="*/ 38737 w 42669"/>
                  <a:gd name="connsiteY8" fmla="*/ 2342 h 54249"/>
                  <a:gd name="connsiteX9" fmla="*/ 42401 w 42669"/>
                  <a:gd name="connsiteY9" fmla="*/ 7084 h 54249"/>
                  <a:gd name="connsiteX10" fmla="*/ 42237 w 42669"/>
                  <a:gd name="connsiteY10" fmla="*/ 12226 h 54249"/>
                  <a:gd name="connsiteX11" fmla="*/ 40454 w 42669"/>
                  <a:gd name="connsiteY11" fmla="*/ 20148 h 54249"/>
                  <a:gd name="connsiteX12" fmla="*/ 37823 w 42669"/>
                  <a:gd name="connsiteY12" fmla="*/ 26970 h 54249"/>
                  <a:gd name="connsiteX13" fmla="*/ 34931 w 42669"/>
                  <a:gd name="connsiteY13" fmla="*/ 30814 h 54249"/>
                  <a:gd name="connsiteX14" fmla="*/ 28974 w 42669"/>
                  <a:gd name="connsiteY14" fmla="*/ 33581 h 54249"/>
                  <a:gd name="connsiteX15" fmla="*/ 24164 w 42669"/>
                  <a:gd name="connsiteY15" fmla="*/ 39866 h 54249"/>
                  <a:gd name="connsiteX16" fmla="*/ 21282 w 42669"/>
                  <a:gd name="connsiteY16" fmla="*/ 54249 h 54249"/>
                  <a:gd name="connsiteX17" fmla="*/ 16851 w 42669"/>
                  <a:gd name="connsiteY17" fmla="*/ 39833 h 54249"/>
                  <a:gd name="connsiteX18" fmla="*/ 6223 w 42669"/>
                  <a:gd name="connsiteY18" fmla="*/ 32238 h 54249"/>
                  <a:gd name="connsiteX19" fmla="*/ 1529 w 42669"/>
                  <a:gd name="connsiteY19" fmla="*/ 28016 h 54249"/>
                  <a:gd name="connsiteX20" fmla="*/ 876 w 42669"/>
                  <a:gd name="connsiteY20" fmla="*/ 21351 h 54249"/>
                  <a:gd name="connsiteX21" fmla="*/ 414 w 42669"/>
                  <a:gd name="connsiteY21" fmla="*/ 16470 h 54249"/>
                  <a:gd name="connsiteX22" fmla="*/ 4282 w 42669"/>
                  <a:gd name="connsiteY22" fmla="*/ 11273 h 54249"/>
                  <a:gd name="connsiteX0" fmla="*/ 7347 w 42669"/>
                  <a:gd name="connsiteY0" fmla="*/ 31665 h 54249"/>
                  <a:gd name="connsiteX1" fmla="*/ 6239 w 42669"/>
                  <a:gd name="connsiteY1" fmla="*/ 32046 h 54249"/>
                  <a:gd name="connsiteX2" fmla="*/ 7347 w 42669"/>
                  <a:gd name="connsiteY2" fmla="*/ 31665 h 54249"/>
                  <a:gd name="connsiteX0" fmla="*/ 4282 w 42669"/>
                  <a:gd name="connsiteY0" fmla="*/ 11273 h 54249"/>
                  <a:gd name="connsiteX1" fmla="*/ 6042 w 42669"/>
                  <a:gd name="connsiteY1" fmla="*/ 3673 h 54249"/>
                  <a:gd name="connsiteX2" fmla="*/ 14893 w 42669"/>
                  <a:gd name="connsiteY2" fmla="*/ 582 h 54249"/>
                  <a:gd name="connsiteX3" fmla="*/ 16743 w 42669"/>
                  <a:gd name="connsiteY3" fmla="*/ 73 h 54249"/>
                  <a:gd name="connsiteX4" fmla="*/ 20735 w 42669"/>
                  <a:gd name="connsiteY4" fmla="*/ 0 h 54249"/>
                  <a:gd name="connsiteX5" fmla="*/ 26168 w 42669"/>
                  <a:gd name="connsiteY5" fmla="*/ 657 h 54249"/>
                  <a:gd name="connsiteX6" fmla="*/ 29877 w 42669"/>
                  <a:gd name="connsiteY6" fmla="*/ 1118 h 54249"/>
                  <a:gd name="connsiteX7" fmla="*/ 33633 w 42669"/>
                  <a:gd name="connsiteY7" fmla="*/ 737 h 54249"/>
                  <a:gd name="connsiteX8" fmla="*/ 38737 w 42669"/>
                  <a:gd name="connsiteY8" fmla="*/ 2342 h 54249"/>
                  <a:gd name="connsiteX9" fmla="*/ 42401 w 42669"/>
                  <a:gd name="connsiteY9" fmla="*/ 7084 h 54249"/>
                  <a:gd name="connsiteX10" fmla="*/ 42237 w 42669"/>
                  <a:gd name="connsiteY10" fmla="*/ 12226 h 54249"/>
                  <a:gd name="connsiteX11" fmla="*/ 40454 w 42669"/>
                  <a:gd name="connsiteY11" fmla="*/ 20148 h 54249"/>
                  <a:gd name="connsiteX12" fmla="*/ 37823 w 42669"/>
                  <a:gd name="connsiteY12" fmla="*/ 26970 h 54249"/>
                  <a:gd name="connsiteX13" fmla="*/ 34931 w 42669"/>
                  <a:gd name="connsiteY13" fmla="*/ 30814 h 54249"/>
                  <a:gd name="connsiteX14" fmla="*/ 28974 w 42669"/>
                  <a:gd name="connsiteY14" fmla="*/ 33581 h 54249"/>
                  <a:gd name="connsiteX15" fmla="*/ 24164 w 42669"/>
                  <a:gd name="connsiteY15" fmla="*/ 39866 h 54249"/>
                  <a:gd name="connsiteX16" fmla="*/ 21282 w 42669"/>
                  <a:gd name="connsiteY16" fmla="*/ 54249 h 54249"/>
                  <a:gd name="connsiteX17" fmla="*/ 16851 w 42669"/>
                  <a:gd name="connsiteY17" fmla="*/ 39833 h 54249"/>
                  <a:gd name="connsiteX18" fmla="*/ 6223 w 42669"/>
                  <a:gd name="connsiteY18" fmla="*/ 32238 h 54249"/>
                  <a:gd name="connsiteX19" fmla="*/ 1529 w 42669"/>
                  <a:gd name="connsiteY19" fmla="*/ 28016 h 54249"/>
                  <a:gd name="connsiteX20" fmla="*/ 876 w 42669"/>
                  <a:gd name="connsiteY20" fmla="*/ 21351 h 54249"/>
                  <a:gd name="connsiteX21" fmla="*/ 414 w 42669"/>
                  <a:gd name="connsiteY21" fmla="*/ 16470 h 54249"/>
                  <a:gd name="connsiteX22" fmla="*/ 4282 w 42669"/>
                  <a:gd name="connsiteY22" fmla="*/ 11273 h 54249"/>
                  <a:gd name="connsiteX0" fmla="*/ 7347 w 42669"/>
                  <a:gd name="connsiteY0" fmla="*/ 31665 h 54249"/>
                  <a:gd name="connsiteX1" fmla="*/ 6239 w 42669"/>
                  <a:gd name="connsiteY1" fmla="*/ 32046 h 54249"/>
                  <a:gd name="connsiteX2" fmla="*/ 7347 w 42669"/>
                  <a:gd name="connsiteY2" fmla="*/ 31665 h 54249"/>
                  <a:gd name="connsiteX0" fmla="*/ 4282 w 42669"/>
                  <a:gd name="connsiteY0" fmla="*/ 11273 h 55001"/>
                  <a:gd name="connsiteX1" fmla="*/ 6042 w 42669"/>
                  <a:gd name="connsiteY1" fmla="*/ 3673 h 55001"/>
                  <a:gd name="connsiteX2" fmla="*/ 14893 w 42669"/>
                  <a:gd name="connsiteY2" fmla="*/ 582 h 55001"/>
                  <a:gd name="connsiteX3" fmla="*/ 16743 w 42669"/>
                  <a:gd name="connsiteY3" fmla="*/ 73 h 55001"/>
                  <a:gd name="connsiteX4" fmla="*/ 20735 w 42669"/>
                  <a:gd name="connsiteY4" fmla="*/ 0 h 55001"/>
                  <a:gd name="connsiteX5" fmla="*/ 26168 w 42669"/>
                  <a:gd name="connsiteY5" fmla="*/ 657 h 55001"/>
                  <a:gd name="connsiteX6" fmla="*/ 29877 w 42669"/>
                  <a:gd name="connsiteY6" fmla="*/ 1118 h 55001"/>
                  <a:gd name="connsiteX7" fmla="*/ 33633 w 42669"/>
                  <a:gd name="connsiteY7" fmla="*/ 737 h 55001"/>
                  <a:gd name="connsiteX8" fmla="*/ 38737 w 42669"/>
                  <a:gd name="connsiteY8" fmla="*/ 2342 h 55001"/>
                  <a:gd name="connsiteX9" fmla="*/ 42401 w 42669"/>
                  <a:gd name="connsiteY9" fmla="*/ 7084 h 55001"/>
                  <a:gd name="connsiteX10" fmla="*/ 42237 w 42669"/>
                  <a:gd name="connsiteY10" fmla="*/ 12226 h 55001"/>
                  <a:gd name="connsiteX11" fmla="*/ 40454 w 42669"/>
                  <a:gd name="connsiteY11" fmla="*/ 20148 h 55001"/>
                  <a:gd name="connsiteX12" fmla="*/ 37823 w 42669"/>
                  <a:gd name="connsiteY12" fmla="*/ 26970 h 55001"/>
                  <a:gd name="connsiteX13" fmla="*/ 34931 w 42669"/>
                  <a:gd name="connsiteY13" fmla="*/ 30814 h 55001"/>
                  <a:gd name="connsiteX14" fmla="*/ 28974 w 42669"/>
                  <a:gd name="connsiteY14" fmla="*/ 33581 h 55001"/>
                  <a:gd name="connsiteX15" fmla="*/ 24164 w 42669"/>
                  <a:gd name="connsiteY15" fmla="*/ 39866 h 55001"/>
                  <a:gd name="connsiteX16" fmla="*/ 22032 w 42669"/>
                  <a:gd name="connsiteY16" fmla="*/ 55001 h 55001"/>
                  <a:gd name="connsiteX17" fmla="*/ 16851 w 42669"/>
                  <a:gd name="connsiteY17" fmla="*/ 39833 h 55001"/>
                  <a:gd name="connsiteX18" fmla="*/ 6223 w 42669"/>
                  <a:gd name="connsiteY18" fmla="*/ 32238 h 55001"/>
                  <a:gd name="connsiteX19" fmla="*/ 1529 w 42669"/>
                  <a:gd name="connsiteY19" fmla="*/ 28016 h 55001"/>
                  <a:gd name="connsiteX20" fmla="*/ 876 w 42669"/>
                  <a:gd name="connsiteY20" fmla="*/ 21351 h 55001"/>
                  <a:gd name="connsiteX21" fmla="*/ 414 w 42669"/>
                  <a:gd name="connsiteY21" fmla="*/ 16470 h 55001"/>
                  <a:gd name="connsiteX22" fmla="*/ 4282 w 42669"/>
                  <a:gd name="connsiteY22" fmla="*/ 11273 h 55001"/>
                  <a:gd name="connsiteX0" fmla="*/ 7347 w 42669"/>
                  <a:gd name="connsiteY0" fmla="*/ 31665 h 55001"/>
                  <a:gd name="connsiteX1" fmla="*/ 6239 w 42669"/>
                  <a:gd name="connsiteY1" fmla="*/ 32046 h 55001"/>
                  <a:gd name="connsiteX2" fmla="*/ 7347 w 42669"/>
                  <a:gd name="connsiteY2" fmla="*/ 31665 h 55001"/>
                </a:gdLst>
                <a:ahLst/>
                <a:cxnLst>
                  <a:cxn ang="0">
                    <a:pos x="connsiteX0" y="connsiteY0"/>
                  </a:cxn>
                  <a:cxn ang="0">
                    <a:pos x="connsiteX1" y="connsiteY1"/>
                  </a:cxn>
                  <a:cxn ang="0">
                    <a:pos x="connsiteX2" y="connsiteY2"/>
                  </a:cxn>
                </a:cxnLst>
                <a:rect l="l" t="t" r="r" b="b"/>
                <a:pathLst>
                  <a:path w="42669" h="55001">
                    <a:moveTo>
                      <a:pt x="4282" y="11273"/>
                    </a:moveTo>
                    <a:cubicBezTo>
                      <a:pt x="5220" y="9140"/>
                      <a:pt x="4274" y="5455"/>
                      <a:pt x="6042" y="3673"/>
                    </a:cubicBezTo>
                    <a:cubicBezTo>
                      <a:pt x="7810" y="1891"/>
                      <a:pt x="9690" y="1026"/>
                      <a:pt x="14893" y="582"/>
                    </a:cubicBezTo>
                    <a:cubicBezTo>
                      <a:pt x="16930" y="-313"/>
                      <a:pt x="15335" y="368"/>
                      <a:pt x="16743" y="73"/>
                    </a:cubicBezTo>
                    <a:cubicBezTo>
                      <a:pt x="18854" y="34"/>
                      <a:pt x="19418" y="223"/>
                      <a:pt x="20735" y="0"/>
                    </a:cubicBezTo>
                    <a:lnTo>
                      <a:pt x="26168" y="657"/>
                    </a:lnTo>
                    <a:cubicBezTo>
                      <a:pt x="27692" y="843"/>
                      <a:pt x="25871" y="-80"/>
                      <a:pt x="29877" y="1118"/>
                    </a:cubicBezTo>
                    <a:cubicBezTo>
                      <a:pt x="34190" y="443"/>
                      <a:pt x="32156" y="533"/>
                      <a:pt x="33633" y="737"/>
                    </a:cubicBezTo>
                    <a:cubicBezTo>
                      <a:pt x="35110" y="941"/>
                      <a:pt x="38449" y="166"/>
                      <a:pt x="38737" y="2342"/>
                    </a:cubicBezTo>
                    <a:cubicBezTo>
                      <a:pt x="40465" y="2984"/>
                      <a:pt x="41841" y="4764"/>
                      <a:pt x="42401" y="7084"/>
                    </a:cubicBezTo>
                    <a:cubicBezTo>
                      <a:pt x="42808" y="8768"/>
                      <a:pt x="42750" y="10597"/>
                      <a:pt x="42237" y="12226"/>
                    </a:cubicBezTo>
                    <a:cubicBezTo>
                      <a:pt x="43498" y="14460"/>
                      <a:pt x="40958" y="17416"/>
                      <a:pt x="40454" y="20148"/>
                    </a:cubicBezTo>
                    <a:cubicBezTo>
                      <a:pt x="39784" y="23780"/>
                      <a:pt x="40547" y="26440"/>
                      <a:pt x="37823" y="26970"/>
                    </a:cubicBezTo>
                    <a:cubicBezTo>
                      <a:pt x="37810" y="29237"/>
                      <a:pt x="36194" y="29334"/>
                      <a:pt x="34931" y="30814"/>
                    </a:cubicBezTo>
                    <a:cubicBezTo>
                      <a:pt x="33012" y="33063"/>
                      <a:pt x="31123" y="35405"/>
                      <a:pt x="28974" y="33581"/>
                    </a:cubicBezTo>
                    <a:cubicBezTo>
                      <a:pt x="27700" y="35067"/>
                      <a:pt x="25446" y="36421"/>
                      <a:pt x="24164" y="39866"/>
                    </a:cubicBezTo>
                    <a:cubicBezTo>
                      <a:pt x="24007" y="43584"/>
                      <a:pt x="23251" y="55006"/>
                      <a:pt x="22032" y="55001"/>
                    </a:cubicBezTo>
                    <a:cubicBezTo>
                      <a:pt x="20813" y="54996"/>
                      <a:pt x="17922" y="43450"/>
                      <a:pt x="16851" y="39833"/>
                    </a:cubicBezTo>
                    <a:cubicBezTo>
                      <a:pt x="10144" y="38913"/>
                      <a:pt x="8375" y="37365"/>
                      <a:pt x="6223" y="32238"/>
                    </a:cubicBezTo>
                    <a:cubicBezTo>
                      <a:pt x="4109" y="32575"/>
                      <a:pt x="2420" y="29831"/>
                      <a:pt x="1529" y="28016"/>
                    </a:cubicBezTo>
                    <a:cubicBezTo>
                      <a:pt x="638" y="26202"/>
                      <a:pt x="-177" y="22877"/>
                      <a:pt x="876" y="21351"/>
                    </a:cubicBezTo>
                    <a:cubicBezTo>
                      <a:pt x="-618" y="20154"/>
                      <a:pt x="206" y="18823"/>
                      <a:pt x="414" y="16470"/>
                    </a:cubicBezTo>
                    <a:cubicBezTo>
                      <a:pt x="658" y="13715"/>
                      <a:pt x="2264" y="11557"/>
                      <a:pt x="4282" y="11273"/>
                    </a:cubicBezTo>
                    <a:close/>
                  </a:path>
                  <a:path w="42669" h="55001" fill="none" extrusionOk="0">
                    <a:moveTo>
                      <a:pt x="7347" y="31665"/>
                    </a:moveTo>
                    <a:cubicBezTo>
                      <a:pt x="6992" y="31858"/>
                      <a:pt x="6619" y="31986"/>
                      <a:pt x="6239" y="32046"/>
                    </a:cubicBezTo>
                    <a:lnTo>
                      <a:pt x="7347" y="31665"/>
                    </a:lnTo>
                    <a:close/>
                  </a:path>
                </a:pathLst>
              </a:custGeom>
              <a:solidFill>
                <a:srgbClr val="FFB9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Graphic 20" descr="Tooth">
                <a:extLst>
                  <a:ext uri="{FF2B5EF4-FFF2-40B4-BE49-F238E27FC236}">
                    <a16:creationId xmlns:a16="http://schemas.microsoft.com/office/drawing/2014/main" id="{EBDF3211-C57E-497B-B79B-65279178711A}"/>
                  </a:ext>
                </a:extLst>
              </p:cNvPr>
              <p:cNvSpPr/>
              <p:nvPr/>
            </p:nvSpPr>
            <p:spPr>
              <a:xfrm>
                <a:off x="7984801" y="2254638"/>
                <a:ext cx="811009" cy="1960310"/>
              </a:xfrm>
              <a:custGeom>
                <a:avLst/>
                <a:gdLst>
                  <a:gd name="connsiteX0" fmla="*/ 811009 w 811009"/>
                  <a:gd name="connsiteY0" fmla="*/ 334461 h 1672306"/>
                  <a:gd name="connsiteX1" fmla="*/ 635291 w 811009"/>
                  <a:gd name="connsiteY1" fmla="*/ 0 h 1672306"/>
                  <a:gd name="connsiteX2" fmla="*/ 405505 w 811009"/>
                  <a:gd name="connsiteY2" fmla="*/ 83615 h 1672306"/>
                  <a:gd name="connsiteX3" fmla="*/ 175719 w 811009"/>
                  <a:gd name="connsiteY3" fmla="*/ 0 h 1672306"/>
                  <a:gd name="connsiteX4" fmla="*/ 0 w 811009"/>
                  <a:gd name="connsiteY4" fmla="*/ 334461 h 1672306"/>
                  <a:gd name="connsiteX5" fmla="*/ 94618 w 811009"/>
                  <a:gd name="connsiteY5" fmla="*/ 857057 h 1672306"/>
                  <a:gd name="connsiteX6" fmla="*/ 81101 w 811009"/>
                  <a:gd name="connsiteY6" fmla="*/ 1233326 h 1672306"/>
                  <a:gd name="connsiteX7" fmla="*/ 175719 w 811009"/>
                  <a:gd name="connsiteY7" fmla="*/ 1672307 h 1672306"/>
                  <a:gd name="connsiteX8" fmla="*/ 270336 w 811009"/>
                  <a:gd name="connsiteY8" fmla="*/ 1233326 h 1672306"/>
                  <a:gd name="connsiteX9" fmla="*/ 405505 w 811009"/>
                  <a:gd name="connsiteY9" fmla="*/ 898865 h 1672306"/>
                  <a:gd name="connsiteX10" fmla="*/ 540673 w 811009"/>
                  <a:gd name="connsiteY10" fmla="*/ 1233326 h 1672306"/>
                  <a:gd name="connsiteX11" fmla="*/ 635291 w 811009"/>
                  <a:gd name="connsiteY11" fmla="*/ 1672307 h 1672306"/>
                  <a:gd name="connsiteX12" fmla="*/ 729908 w 811009"/>
                  <a:gd name="connsiteY12" fmla="*/ 1233326 h 1672306"/>
                  <a:gd name="connsiteX13" fmla="*/ 716392 w 811009"/>
                  <a:gd name="connsiteY13" fmla="*/ 857057 h 1672306"/>
                  <a:gd name="connsiteX14" fmla="*/ 811009 w 811009"/>
                  <a:gd name="connsiteY14" fmla="*/ 334461 h 1672306"/>
                  <a:gd name="connsiteX0" fmla="*/ 811009 w 811009"/>
                  <a:gd name="connsiteY0" fmla="*/ 424342 h 1762188"/>
                  <a:gd name="connsiteX1" fmla="*/ 635291 w 811009"/>
                  <a:gd name="connsiteY1" fmla="*/ 89881 h 1762188"/>
                  <a:gd name="connsiteX2" fmla="*/ 386455 w 811009"/>
                  <a:gd name="connsiteY2" fmla="*/ 0 h 1762188"/>
                  <a:gd name="connsiteX3" fmla="*/ 175719 w 811009"/>
                  <a:gd name="connsiteY3" fmla="*/ 89881 h 1762188"/>
                  <a:gd name="connsiteX4" fmla="*/ 0 w 811009"/>
                  <a:gd name="connsiteY4" fmla="*/ 424342 h 1762188"/>
                  <a:gd name="connsiteX5" fmla="*/ 94618 w 811009"/>
                  <a:gd name="connsiteY5" fmla="*/ 946938 h 1762188"/>
                  <a:gd name="connsiteX6" fmla="*/ 81101 w 811009"/>
                  <a:gd name="connsiteY6" fmla="*/ 1323207 h 1762188"/>
                  <a:gd name="connsiteX7" fmla="*/ 175719 w 811009"/>
                  <a:gd name="connsiteY7" fmla="*/ 1762188 h 1762188"/>
                  <a:gd name="connsiteX8" fmla="*/ 270336 w 811009"/>
                  <a:gd name="connsiteY8" fmla="*/ 1323207 h 1762188"/>
                  <a:gd name="connsiteX9" fmla="*/ 405505 w 811009"/>
                  <a:gd name="connsiteY9" fmla="*/ 988746 h 1762188"/>
                  <a:gd name="connsiteX10" fmla="*/ 540673 w 811009"/>
                  <a:gd name="connsiteY10" fmla="*/ 1323207 h 1762188"/>
                  <a:gd name="connsiteX11" fmla="*/ 635291 w 811009"/>
                  <a:gd name="connsiteY11" fmla="*/ 1762188 h 1762188"/>
                  <a:gd name="connsiteX12" fmla="*/ 729908 w 811009"/>
                  <a:gd name="connsiteY12" fmla="*/ 1323207 h 1762188"/>
                  <a:gd name="connsiteX13" fmla="*/ 716392 w 811009"/>
                  <a:gd name="connsiteY13" fmla="*/ 946938 h 1762188"/>
                  <a:gd name="connsiteX14" fmla="*/ 811009 w 811009"/>
                  <a:gd name="connsiteY14" fmla="*/ 424342 h 1762188"/>
                  <a:gd name="connsiteX0" fmla="*/ 811009 w 811009"/>
                  <a:gd name="connsiteY0" fmla="*/ 424342 h 1762366"/>
                  <a:gd name="connsiteX1" fmla="*/ 635291 w 811009"/>
                  <a:gd name="connsiteY1" fmla="*/ 89881 h 1762366"/>
                  <a:gd name="connsiteX2" fmla="*/ 386455 w 811009"/>
                  <a:gd name="connsiteY2" fmla="*/ 0 h 1762366"/>
                  <a:gd name="connsiteX3" fmla="*/ 175719 w 811009"/>
                  <a:gd name="connsiteY3" fmla="*/ 89881 h 1762366"/>
                  <a:gd name="connsiteX4" fmla="*/ 0 w 811009"/>
                  <a:gd name="connsiteY4" fmla="*/ 424342 h 1762366"/>
                  <a:gd name="connsiteX5" fmla="*/ 94618 w 811009"/>
                  <a:gd name="connsiteY5" fmla="*/ 946938 h 1762366"/>
                  <a:gd name="connsiteX6" fmla="*/ 81101 w 811009"/>
                  <a:gd name="connsiteY6" fmla="*/ 1323207 h 1762366"/>
                  <a:gd name="connsiteX7" fmla="*/ 175719 w 811009"/>
                  <a:gd name="connsiteY7" fmla="*/ 1762188 h 1762366"/>
                  <a:gd name="connsiteX8" fmla="*/ 337011 w 811009"/>
                  <a:gd name="connsiteY8" fmla="*/ 1371400 h 1762366"/>
                  <a:gd name="connsiteX9" fmla="*/ 405505 w 811009"/>
                  <a:gd name="connsiteY9" fmla="*/ 988746 h 1762366"/>
                  <a:gd name="connsiteX10" fmla="*/ 540673 w 811009"/>
                  <a:gd name="connsiteY10" fmla="*/ 1323207 h 1762366"/>
                  <a:gd name="connsiteX11" fmla="*/ 635291 w 811009"/>
                  <a:gd name="connsiteY11" fmla="*/ 1762188 h 1762366"/>
                  <a:gd name="connsiteX12" fmla="*/ 729908 w 811009"/>
                  <a:gd name="connsiteY12" fmla="*/ 1323207 h 1762366"/>
                  <a:gd name="connsiteX13" fmla="*/ 716392 w 811009"/>
                  <a:gd name="connsiteY13" fmla="*/ 946938 h 1762366"/>
                  <a:gd name="connsiteX14" fmla="*/ 811009 w 811009"/>
                  <a:gd name="connsiteY14" fmla="*/ 424342 h 1762366"/>
                  <a:gd name="connsiteX0" fmla="*/ 811009 w 811009"/>
                  <a:gd name="connsiteY0" fmla="*/ 424342 h 1762451"/>
                  <a:gd name="connsiteX1" fmla="*/ 635291 w 811009"/>
                  <a:gd name="connsiteY1" fmla="*/ 89881 h 1762451"/>
                  <a:gd name="connsiteX2" fmla="*/ 386455 w 811009"/>
                  <a:gd name="connsiteY2" fmla="*/ 0 h 1762451"/>
                  <a:gd name="connsiteX3" fmla="*/ 175719 w 811009"/>
                  <a:gd name="connsiteY3" fmla="*/ 89881 h 1762451"/>
                  <a:gd name="connsiteX4" fmla="*/ 0 w 811009"/>
                  <a:gd name="connsiteY4" fmla="*/ 424342 h 1762451"/>
                  <a:gd name="connsiteX5" fmla="*/ 94618 w 811009"/>
                  <a:gd name="connsiteY5" fmla="*/ 946938 h 1762451"/>
                  <a:gd name="connsiteX6" fmla="*/ 81101 w 811009"/>
                  <a:gd name="connsiteY6" fmla="*/ 1323207 h 1762451"/>
                  <a:gd name="connsiteX7" fmla="*/ 175719 w 811009"/>
                  <a:gd name="connsiteY7" fmla="*/ 1762188 h 1762451"/>
                  <a:gd name="connsiteX8" fmla="*/ 337011 w 811009"/>
                  <a:gd name="connsiteY8" fmla="*/ 1371400 h 1762451"/>
                  <a:gd name="connsiteX9" fmla="*/ 405505 w 811009"/>
                  <a:gd name="connsiteY9" fmla="*/ 988746 h 1762451"/>
                  <a:gd name="connsiteX10" fmla="*/ 454948 w 811009"/>
                  <a:gd name="connsiteY10" fmla="*/ 1381038 h 1762451"/>
                  <a:gd name="connsiteX11" fmla="*/ 635291 w 811009"/>
                  <a:gd name="connsiteY11" fmla="*/ 1762188 h 1762451"/>
                  <a:gd name="connsiteX12" fmla="*/ 729908 w 811009"/>
                  <a:gd name="connsiteY12" fmla="*/ 1323207 h 1762451"/>
                  <a:gd name="connsiteX13" fmla="*/ 716392 w 811009"/>
                  <a:gd name="connsiteY13" fmla="*/ 946938 h 1762451"/>
                  <a:gd name="connsiteX14" fmla="*/ 811009 w 811009"/>
                  <a:gd name="connsiteY14" fmla="*/ 424342 h 1762451"/>
                  <a:gd name="connsiteX0" fmla="*/ 811009 w 811009"/>
                  <a:gd name="connsiteY0" fmla="*/ 424342 h 1762451"/>
                  <a:gd name="connsiteX1" fmla="*/ 635291 w 811009"/>
                  <a:gd name="connsiteY1" fmla="*/ 89881 h 1762451"/>
                  <a:gd name="connsiteX2" fmla="*/ 386455 w 811009"/>
                  <a:gd name="connsiteY2" fmla="*/ 0 h 1762451"/>
                  <a:gd name="connsiteX3" fmla="*/ 175719 w 811009"/>
                  <a:gd name="connsiteY3" fmla="*/ 89881 h 1762451"/>
                  <a:gd name="connsiteX4" fmla="*/ 0 w 811009"/>
                  <a:gd name="connsiteY4" fmla="*/ 424342 h 1762451"/>
                  <a:gd name="connsiteX5" fmla="*/ 94618 w 811009"/>
                  <a:gd name="connsiteY5" fmla="*/ 946938 h 1762451"/>
                  <a:gd name="connsiteX6" fmla="*/ 81101 w 811009"/>
                  <a:gd name="connsiteY6" fmla="*/ 1323207 h 1762451"/>
                  <a:gd name="connsiteX7" fmla="*/ 175719 w 811009"/>
                  <a:gd name="connsiteY7" fmla="*/ 1762188 h 1762451"/>
                  <a:gd name="connsiteX8" fmla="*/ 337011 w 811009"/>
                  <a:gd name="connsiteY8" fmla="*/ 1371400 h 1762451"/>
                  <a:gd name="connsiteX9" fmla="*/ 405505 w 811009"/>
                  <a:gd name="connsiteY9" fmla="*/ 988746 h 1762451"/>
                  <a:gd name="connsiteX10" fmla="*/ 454948 w 811009"/>
                  <a:gd name="connsiteY10" fmla="*/ 1381038 h 1762451"/>
                  <a:gd name="connsiteX11" fmla="*/ 635291 w 811009"/>
                  <a:gd name="connsiteY11" fmla="*/ 1762188 h 1762451"/>
                  <a:gd name="connsiteX12" fmla="*/ 729908 w 811009"/>
                  <a:gd name="connsiteY12" fmla="*/ 1323207 h 1762451"/>
                  <a:gd name="connsiteX13" fmla="*/ 716392 w 811009"/>
                  <a:gd name="connsiteY13" fmla="*/ 946938 h 1762451"/>
                  <a:gd name="connsiteX14" fmla="*/ 811009 w 811009"/>
                  <a:gd name="connsiteY14" fmla="*/ 424342 h 1762451"/>
                  <a:gd name="connsiteX0" fmla="*/ 811009 w 811009"/>
                  <a:gd name="connsiteY0" fmla="*/ 424342 h 1762425"/>
                  <a:gd name="connsiteX1" fmla="*/ 635291 w 811009"/>
                  <a:gd name="connsiteY1" fmla="*/ 89881 h 1762425"/>
                  <a:gd name="connsiteX2" fmla="*/ 386455 w 811009"/>
                  <a:gd name="connsiteY2" fmla="*/ 0 h 1762425"/>
                  <a:gd name="connsiteX3" fmla="*/ 175719 w 811009"/>
                  <a:gd name="connsiteY3" fmla="*/ 89881 h 1762425"/>
                  <a:gd name="connsiteX4" fmla="*/ 0 w 811009"/>
                  <a:gd name="connsiteY4" fmla="*/ 424342 h 1762425"/>
                  <a:gd name="connsiteX5" fmla="*/ 94618 w 811009"/>
                  <a:gd name="connsiteY5" fmla="*/ 946938 h 1762425"/>
                  <a:gd name="connsiteX6" fmla="*/ 81101 w 811009"/>
                  <a:gd name="connsiteY6" fmla="*/ 1323207 h 1762425"/>
                  <a:gd name="connsiteX7" fmla="*/ 175719 w 811009"/>
                  <a:gd name="connsiteY7" fmla="*/ 1762188 h 1762425"/>
                  <a:gd name="connsiteX8" fmla="*/ 337011 w 811009"/>
                  <a:gd name="connsiteY8" fmla="*/ 1371400 h 1762425"/>
                  <a:gd name="connsiteX9" fmla="*/ 405505 w 811009"/>
                  <a:gd name="connsiteY9" fmla="*/ 988746 h 1762425"/>
                  <a:gd name="connsiteX10" fmla="*/ 454948 w 811009"/>
                  <a:gd name="connsiteY10" fmla="*/ 1381038 h 1762425"/>
                  <a:gd name="connsiteX11" fmla="*/ 635291 w 811009"/>
                  <a:gd name="connsiteY11" fmla="*/ 1762188 h 1762425"/>
                  <a:gd name="connsiteX12" fmla="*/ 729908 w 811009"/>
                  <a:gd name="connsiteY12" fmla="*/ 1323207 h 1762425"/>
                  <a:gd name="connsiteX13" fmla="*/ 716392 w 811009"/>
                  <a:gd name="connsiteY13" fmla="*/ 946938 h 1762425"/>
                  <a:gd name="connsiteX14" fmla="*/ 811009 w 811009"/>
                  <a:gd name="connsiteY14" fmla="*/ 424342 h 1762425"/>
                  <a:gd name="connsiteX0" fmla="*/ 811009 w 811009"/>
                  <a:gd name="connsiteY0" fmla="*/ 424342 h 1974394"/>
                  <a:gd name="connsiteX1" fmla="*/ 635291 w 811009"/>
                  <a:gd name="connsiteY1" fmla="*/ 89881 h 1974394"/>
                  <a:gd name="connsiteX2" fmla="*/ 386455 w 811009"/>
                  <a:gd name="connsiteY2" fmla="*/ 0 h 1974394"/>
                  <a:gd name="connsiteX3" fmla="*/ 175719 w 811009"/>
                  <a:gd name="connsiteY3" fmla="*/ 89881 h 1974394"/>
                  <a:gd name="connsiteX4" fmla="*/ 0 w 811009"/>
                  <a:gd name="connsiteY4" fmla="*/ 424342 h 1974394"/>
                  <a:gd name="connsiteX5" fmla="*/ 94618 w 811009"/>
                  <a:gd name="connsiteY5" fmla="*/ 946938 h 1974394"/>
                  <a:gd name="connsiteX6" fmla="*/ 81101 w 811009"/>
                  <a:gd name="connsiteY6" fmla="*/ 1323207 h 1974394"/>
                  <a:gd name="connsiteX7" fmla="*/ 175719 w 811009"/>
                  <a:gd name="connsiteY7" fmla="*/ 1762188 h 1974394"/>
                  <a:gd name="connsiteX8" fmla="*/ 337011 w 811009"/>
                  <a:gd name="connsiteY8" fmla="*/ 1371400 h 1974394"/>
                  <a:gd name="connsiteX9" fmla="*/ 405505 w 811009"/>
                  <a:gd name="connsiteY9" fmla="*/ 988746 h 1974394"/>
                  <a:gd name="connsiteX10" fmla="*/ 454948 w 811009"/>
                  <a:gd name="connsiteY10" fmla="*/ 1381038 h 1974394"/>
                  <a:gd name="connsiteX11" fmla="*/ 663866 w 811009"/>
                  <a:gd name="connsiteY11" fmla="*/ 1974238 h 1974394"/>
                  <a:gd name="connsiteX12" fmla="*/ 729908 w 811009"/>
                  <a:gd name="connsiteY12" fmla="*/ 1323207 h 1974394"/>
                  <a:gd name="connsiteX13" fmla="*/ 716392 w 811009"/>
                  <a:gd name="connsiteY13" fmla="*/ 946938 h 1974394"/>
                  <a:gd name="connsiteX14" fmla="*/ 811009 w 811009"/>
                  <a:gd name="connsiteY14" fmla="*/ 424342 h 1974394"/>
                  <a:gd name="connsiteX0" fmla="*/ 811009 w 811009"/>
                  <a:gd name="connsiteY0" fmla="*/ 424342 h 1983982"/>
                  <a:gd name="connsiteX1" fmla="*/ 635291 w 811009"/>
                  <a:gd name="connsiteY1" fmla="*/ 89881 h 1983982"/>
                  <a:gd name="connsiteX2" fmla="*/ 386455 w 811009"/>
                  <a:gd name="connsiteY2" fmla="*/ 0 h 1983982"/>
                  <a:gd name="connsiteX3" fmla="*/ 175719 w 811009"/>
                  <a:gd name="connsiteY3" fmla="*/ 89881 h 1983982"/>
                  <a:gd name="connsiteX4" fmla="*/ 0 w 811009"/>
                  <a:gd name="connsiteY4" fmla="*/ 424342 h 1983982"/>
                  <a:gd name="connsiteX5" fmla="*/ 94618 w 811009"/>
                  <a:gd name="connsiteY5" fmla="*/ 946938 h 1983982"/>
                  <a:gd name="connsiteX6" fmla="*/ 81101 w 811009"/>
                  <a:gd name="connsiteY6" fmla="*/ 1323207 h 1983982"/>
                  <a:gd name="connsiteX7" fmla="*/ 175719 w 811009"/>
                  <a:gd name="connsiteY7" fmla="*/ 1983877 h 1983982"/>
                  <a:gd name="connsiteX8" fmla="*/ 337011 w 811009"/>
                  <a:gd name="connsiteY8" fmla="*/ 1371400 h 1983982"/>
                  <a:gd name="connsiteX9" fmla="*/ 405505 w 811009"/>
                  <a:gd name="connsiteY9" fmla="*/ 988746 h 1983982"/>
                  <a:gd name="connsiteX10" fmla="*/ 454948 w 811009"/>
                  <a:gd name="connsiteY10" fmla="*/ 1381038 h 1983982"/>
                  <a:gd name="connsiteX11" fmla="*/ 663866 w 811009"/>
                  <a:gd name="connsiteY11" fmla="*/ 1974238 h 1983982"/>
                  <a:gd name="connsiteX12" fmla="*/ 729908 w 811009"/>
                  <a:gd name="connsiteY12" fmla="*/ 1323207 h 1983982"/>
                  <a:gd name="connsiteX13" fmla="*/ 716392 w 811009"/>
                  <a:gd name="connsiteY13" fmla="*/ 946938 h 1983982"/>
                  <a:gd name="connsiteX14" fmla="*/ 811009 w 811009"/>
                  <a:gd name="connsiteY14" fmla="*/ 424342 h 1983982"/>
                  <a:gd name="connsiteX0" fmla="*/ 811009 w 811009"/>
                  <a:gd name="connsiteY0" fmla="*/ 424342 h 1991949"/>
                  <a:gd name="connsiteX1" fmla="*/ 635291 w 811009"/>
                  <a:gd name="connsiteY1" fmla="*/ 89881 h 1991949"/>
                  <a:gd name="connsiteX2" fmla="*/ 386455 w 811009"/>
                  <a:gd name="connsiteY2" fmla="*/ 0 h 1991949"/>
                  <a:gd name="connsiteX3" fmla="*/ 175719 w 811009"/>
                  <a:gd name="connsiteY3" fmla="*/ 89881 h 1991949"/>
                  <a:gd name="connsiteX4" fmla="*/ 0 w 811009"/>
                  <a:gd name="connsiteY4" fmla="*/ 424342 h 1991949"/>
                  <a:gd name="connsiteX5" fmla="*/ 94618 w 811009"/>
                  <a:gd name="connsiteY5" fmla="*/ 946938 h 1991949"/>
                  <a:gd name="connsiteX6" fmla="*/ 81101 w 811009"/>
                  <a:gd name="connsiteY6" fmla="*/ 1323207 h 1991949"/>
                  <a:gd name="connsiteX7" fmla="*/ 175719 w 811009"/>
                  <a:gd name="connsiteY7" fmla="*/ 1983877 h 1991949"/>
                  <a:gd name="connsiteX8" fmla="*/ 263849 w 811009"/>
                  <a:gd name="connsiteY8" fmla="*/ 1670617 h 1991949"/>
                  <a:gd name="connsiteX9" fmla="*/ 337011 w 811009"/>
                  <a:gd name="connsiteY9" fmla="*/ 1371400 h 1991949"/>
                  <a:gd name="connsiteX10" fmla="*/ 405505 w 811009"/>
                  <a:gd name="connsiteY10" fmla="*/ 988746 h 1991949"/>
                  <a:gd name="connsiteX11" fmla="*/ 454948 w 811009"/>
                  <a:gd name="connsiteY11" fmla="*/ 1381038 h 1991949"/>
                  <a:gd name="connsiteX12" fmla="*/ 663866 w 811009"/>
                  <a:gd name="connsiteY12" fmla="*/ 1974238 h 1991949"/>
                  <a:gd name="connsiteX13" fmla="*/ 729908 w 811009"/>
                  <a:gd name="connsiteY13" fmla="*/ 1323207 h 1991949"/>
                  <a:gd name="connsiteX14" fmla="*/ 716392 w 811009"/>
                  <a:gd name="connsiteY14" fmla="*/ 946938 h 1991949"/>
                  <a:gd name="connsiteX15" fmla="*/ 811009 w 811009"/>
                  <a:gd name="connsiteY15" fmla="*/ 424342 h 1991949"/>
                  <a:gd name="connsiteX0" fmla="*/ 811009 w 811009"/>
                  <a:gd name="connsiteY0" fmla="*/ 424342 h 2015204"/>
                  <a:gd name="connsiteX1" fmla="*/ 635291 w 811009"/>
                  <a:gd name="connsiteY1" fmla="*/ 89881 h 2015204"/>
                  <a:gd name="connsiteX2" fmla="*/ 386455 w 811009"/>
                  <a:gd name="connsiteY2" fmla="*/ 0 h 2015204"/>
                  <a:gd name="connsiteX3" fmla="*/ 175719 w 811009"/>
                  <a:gd name="connsiteY3" fmla="*/ 89881 h 2015204"/>
                  <a:gd name="connsiteX4" fmla="*/ 0 w 811009"/>
                  <a:gd name="connsiteY4" fmla="*/ 424342 h 2015204"/>
                  <a:gd name="connsiteX5" fmla="*/ 94618 w 811009"/>
                  <a:gd name="connsiteY5" fmla="*/ 946938 h 2015204"/>
                  <a:gd name="connsiteX6" fmla="*/ 81101 w 811009"/>
                  <a:gd name="connsiteY6" fmla="*/ 1323207 h 2015204"/>
                  <a:gd name="connsiteX7" fmla="*/ 175719 w 811009"/>
                  <a:gd name="connsiteY7" fmla="*/ 1983877 h 2015204"/>
                  <a:gd name="connsiteX8" fmla="*/ 349574 w 811009"/>
                  <a:gd name="connsiteY8" fmla="*/ 1853751 h 2015204"/>
                  <a:gd name="connsiteX9" fmla="*/ 337011 w 811009"/>
                  <a:gd name="connsiteY9" fmla="*/ 1371400 h 2015204"/>
                  <a:gd name="connsiteX10" fmla="*/ 405505 w 811009"/>
                  <a:gd name="connsiteY10" fmla="*/ 988746 h 2015204"/>
                  <a:gd name="connsiteX11" fmla="*/ 454948 w 811009"/>
                  <a:gd name="connsiteY11" fmla="*/ 1381038 h 2015204"/>
                  <a:gd name="connsiteX12" fmla="*/ 663866 w 811009"/>
                  <a:gd name="connsiteY12" fmla="*/ 1974238 h 2015204"/>
                  <a:gd name="connsiteX13" fmla="*/ 729908 w 811009"/>
                  <a:gd name="connsiteY13" fmla="*/ 1323207 h 2015204"/>
                  <a:gd name="connsiteX14" fmla="*/ 716392 w 811009"/>
                  <a:gd name="connsiteY14" fmla="*/ 946938 h 2015204"/>
                  <a:gd name="connsiteX15" fmla="*/ 811009 w 811009"/>
                  <a:gd name="connsiteY15" fmla="*/ 424342 h 2015204"/>
                  <a:gd name="connsiteX0" fmla="*/ 811009 w 811009"/>
                  <a:gd name="connsiteY0" fmla="*/ 424342 h 2015204"/>
                  <a:gd name="connsiteX1" fmla="*/ 635291 w 811009"/>
                  <a:gd name="connsiteY1" fmla="*/ 89881 h 2015204"/>
                  <a:gd name="connsiteX2" fmla="*/ 386455 w 811009"/>
                  <a:gd name="connsiteY2" fmla="*/ 0 h 2015204"/>
                  <a:gd name="connsiteX3" fmla="*/ 175719 w 811009"/>
                  <a:gd name="connsiteY3" fmla="*/ 89881 h 2015204"/>
                  <a:gd name="connsiteX4" fmla="*/ 0 w 811009"/>
                  <a:gd name="connsiteY4" fmla="*/ 424342 h 2015204"/>
                  <a:gd name="connsiteX5" fmla="*/ 94618 w 811009"/>
                  <a:gd name="connsiteY5" fmla="*/ 946938 h 2015204"/>
                  <a:gd name="connsiteX6" fmla="*/ 81101 w 811009"/>
                  <a:gd name="connsiteY6" fmla="*/ 1323207 h 2015204"/>
                  <a:gd name="connsiteX7" fmla="*/ 175719 w 811009"/>
                  <a:gd name="connsiteY7" fmla="*/ 1983877 h 2015204"/>
                  <a:gd name="connsiteX8" fmla="*/ 349574 w 811009"/>
                  <a:gd name="connsiteY8" fmla="*/ 1853751 h 2015204"/>
                  <a:gd name="connsiteX9" fmla="*/ 337011 w 811009"/>
                  <a:gd name="connsiteY9" fmla="*/ 1371400 h 2015204"/>
                  <a:gd name="connsiteX10" fmla="*/ 405505 w 811009"/>
                  <a:gd name="connsiteY10" fmla="*/ 988746 h 2015204"/>
                  <a:gd name="connsiteX11" fmla="*/ 454948 w 811009"/>
                  <a:gd name="connsiteY11" fmla="*/ 1381038 h 2015204"/>
                  <a:gd name="connsiteX12" fmla="*/ 530549 w 811009"/>
                  <a:gd name="connsiteY12" fmla="*/ 1641700 h 2015204"/>
                  <a:gd name="connsiteX13" fmla="*/ 663866 w 811009"/>
                  <a:gd name="connsiteY13" fmla="*/ 1974238 h 2015204"/>
                  <a:gd name="connsiteX14" fmla="*/ 729908 w 811009"/>
                  <a:gd name="connsiteY14" fmla="*/ 1323207 h 2015204"/>
                  <a:gd name="connsiteX15" fmla="*/ 716392 w 811009"/>
                  <a:gd name="connsiteY15" fmla="*/ 946938 h 2015204"/>
                  <a:gd name="connsiteX16" fmla="*/ 811009 w 811009"/>
                  <a:gd name="connsiteY16" fmla="*/ 424342 h 2015204"/>
                  <a:gd name="connsiteX0" fmla="*/ 811009 w 811009"/>
                  <a:gd name="connsiteY0" fmla="*/ 424342 h 2015204"/>
                  <a:gd name="connsiteX1" fmla="*/ 635291 w 811009"/>
                  <a:gd name="connsiteY1" fmla="*/ 89881 h 2015204"/>
                  <a:gd name="connsiteX2" fmla="*/ 386455 w 811009"/>
                  <a:gd name="connsiteY2" fmla="*/ 0 h 2015204"/>
                  <a:gd name="connsiteX3" fmla="*/ 175719 w 811009"/>
                  <a:gd name="connsiteY3" fmla="*/ 89881 h 2015204"/>
                  <a:gd name="connsiteX4" fmla="*/ 0 w 811009"/>
                  <a:gd name="connsiteY4" fmla="*/ 424342 h 2015204"/>
                  <a:gd name="connsiteX5" fmla="*/ 94618 w 811009"/>
                  <a:gd name="connsiteY5" fmla="*/ 946938 h 2015204"/>
                  <a:gd name="connsiteX6" fmla="*/ 81101 w 811009"/>
                  <a:gd name="connsiteY6" fmla="*/ 1323207 h 2015204"/>
                  <a:gd name="connsiteX7" fmla="*/ 175719 w 811009"/>
                  <a:gd name="connsiteY7" fmla="*/ 1983877 h 2015204"/>
                  <a:gd name="connsiteX8" fmla="*/ 349574 w 811009"/>
                  <a:gd name="connsiteY8" fmla="*/ 1853751 h 2015204"/>
                  <a:gd name="connsiteX9" fmla="*/ 337011 w 811009"/>
                  <a:gd name="connsiteY9" fmla="*/ 1371400 h 2015204"/>
                  <a:gd name="connsiteX10" fmla="*/ 405505 w 811009"/>
                  <a:gd name="connsiteY10" fmla="*/ 988746 h 2015204"/>
                  <a:gd name="connsiteX11" fmla="*/ 454948 w 811009"/>
                  <a:gd name="connsiteY11" fmla="*/ 1381038 h 2015204"/>
                  <a:gd name="connsiteX12" fmla="*/ 435299 w 811009"/>
                  <a:gd name="connsiteY12" fmla="*/ 1863388 h 2015204"/>
                  <a:gd name="connsiteX13" fmla="*/ 663866 w 811009"/>
                  <a:gd name="connsiteY13" fmla="*/ 1974238 h 2015204"/>
                  <a:gd name="connsiteX14" fmla="*/ 729908 w 811009"/>
                  <a:gd name="connsiteY14" fmla="*/ 1323207 h 2015204"/>
                  <a:gd name="connsiteX15" fmla="*/ 716392 w 811009"/>
                  <a:gd name="connsiteY15" fmla="*/ 946938 h 2015204"/>
                  <a:gd name="connsiteX16" fmla="*/ 811009 w 811009"/>
                  <a:gd name="connsiteY16" fmla="*/ 424342 h 2015204"/>
                  <a:gd name="connsiteX0" fmla="*/ 811009 w 811009"/>
                  <a:gd name="connsiteY0" fmla="*/ 424342 h 2015204"/>
                  <a:gd name="connsiteX1" fmla="*/ 635291 w 811009"/>
                  <a:gd name="connsiteY1" fmla="*/ 89881 h 2015204"/>
                  <a:gd name="connsiteX2" fmla="*/ 386455 w 811009"/>
                  <a:gd name="connsiteY2" fmla="*/ 0 h 2015204"/>
                  <a:gd name="connsiteX3" fmla="*/ 175719 w 811009"/>
                  <a:gd name="connsiteY3" fmla="*/ 89881 h 2015204"/>
                  <a:gd name="connsiteX4" fmla="*/ 0 w 811009"/>
                  <a:gd name="connsiteY4" fmla="*/ 424342 h 2015204"/>
                  <a:gd name="connsiteX5" fmla="*/ 94618 w 811009"/>
                  <a:gd name="connsiteY5" fmla="*/ 946938 h 2015204"/>
                  <a:gd name="connsiteX6" fmla="*/ 81101 w 811009"/>
                  <a:gd name="connsiteY6" fmla="*/ 1323207 h 2015204"/>
                  <a:gd name="connsiteX7" fmla="*/ 175719 w 811009"/>
                  <a:gd name="connsiteY7" fmla="*/ 1983877 h 2015204"/>
                  <a:gd name="connsiteX8" fmla="*/ 349574 w 811009"/>
                  <a:gd name="connsiteY8" fmla="*/ 1853751 h 2015204"/>
                  <a:gd name="connsiteX9" fmla="*/ 337011 w 811009"/>
                  <a:gd name="connsiteY9" fmla="*/ 1371400 h 2015204"/>
                  <a:gd name="connsiteX10" fmla="*/ 405505 w 811009"/>
                  <a:gd name="connsiteY10" fmla="*/ 988746 h 2015204"/>
                  <a:gd name="connsiteX11" fmla="*/ 454948 w 811009"/>
                  <a:gd name="connsiteY11" fmla="*/ 1381038 h 2015204"/>
                  <a:gd name="connsiteX12" fmla="*/ 435299 w 811009"/>
                  <a:gd name="connsiteY12" fmla="*/ 1863388 h 2015204"/>
                  <a:gd name="connsiteX13" fmla="*/ 740066 w 811009"/>
                  <a:gd name="connsiteY13" fmla="*/ 1974238 h 2015204"/>
                  <a:gd name="connsiteX14" fmla="*/ 729908 w 811009"/>
                  <a:gd name="connsiteY14" fmla="*/ 1323207 h 2015204"/>
                  <a:gd name="connsiteX15" fmla="*/ 716392 w 811009"/>
                  <a:gd name="connsiteY15" fmla="*/ 946938 h 2015204"/>
                  <a:gd name="connsiteX16" fmla="*/ 811009 w 811009"/>
                  <a:gd name="connsiteY16" fmla="*/ 424342 h 2015204"/>
                  <a:gd name="connsiteX0" fmla="*/ 811009 w 811009"/>
                  <a:gd name="connsiteY0" fmla="*/ 424342 h 2023410"/>
                  <a:gd name="connsiteX1" fmla="*/ 635291 w 811009"/>
                  <a:gd name="connsiteY1" fmla="*/ 89881 h 2023410"/>
                  <a:gd name="connsiteX2" fmla="*/ 386455 w 811009"/>
                  <a:gd name="connsiteY2" fmla="*/ 0 h 2023410"/>
                  <a:gd name="connsiteX3" fmla="*/ 175719 w 811009"/>
                  <a:gd name="connsiteY3" fmla="*/ 89881 h 2023410"/>
                  <a:gd name="connsiteX4" fmla="*/ 0 w 811009"/>
                  <a:gd name="connsiteY4" fmla="*/ 424342 h 2023410"/>
                  <a:gd name="connsiteX5" fmla="*/ 94618 w 811009"/>
                  <a:gd name="connsiteY5" fmla="*/ 946938 h 2023410"/>
                  <a:gd name="connsiteX6" fmla="*/ 81101 w 811009"/>
                  <a:gd name="connsiteY6" fmla="*/ 1323207 h 2023410"/>
                  <a:gd name="connsiteX7" fmla="*/ 32844 w 811009"/>
                  <a:gd name="connsiteY7" fmla="*/ 1993515 h 2023410"/>
                  <a:gd name="connsiteX8" fmla="*/ 349574 w 811009"/>
                  <a:gd name="connsiteY8" fmla="*/ 1853751 h 2023410"/>
                  <a:gd name="connsiteX9" fmla="*/ 337011 w 811009"/>
                  <a:gd name="connsiteY9" fmla="*/ 1371400 h 2023410"/>
                  <a:gd name="connsiteX10" fmla="*/ 405505 w 811009"/>
                  <a:gd name="connsiteY10" fmla="*/ 988746 h 2023410"/>
                  <a:gd name="connsiteX11" fmla="*/ 454948 w 811009"/>
                  <a:gd name="connsiteY11" fmla="*/ 1381038 h 2023410"/>
                  <a:gd name="connsiteX12" fmla="*/ 435299 w 811009"/>
                  <a:gd name="connsiteY12" fmla="*/ 1863388 h 2023410"/>
                  <a:gd name="connsiteX13" fmla="*/ 740066 w 811009"/>
                  <a:gd name="connsiteY13" fmla="*/ 1974238 h 2023410"/>
                  <a:gd name="connsiteX14" fmla="*/ 729908 w 811009"/>
                  <a:gd name="connsiteY14" fmla="*/ 1323207 h 2023410"/>
                  <a:gd name="connsiteX15" fmla="*/ 716392 w 811009"/>
                  <a:gd name="connsiteY15" fmla="*/ 946938 h 2023410"/>
                  <a:gd name="connsiteX16" fmla="*/ 811009 w 811009"/>
                  <a:gd name="connsiteY16" fmla="*/ 424342 h 2023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1009" h="2023410">
                    <a:moveTo>
                      <a:pt x="811009" y="424342"/>
                    </a:moveTo>
                    <a:cubicBezTo>
                      <a:pt x="811009" y="240389"/>
                      <a:pt x="706050" y="160605"/>
                      <a:pt x="635291" y="89881"/>
                    </a:cubicBezTo>
                    <a:cubicBezTo>
                      <a:pt x="564532" y="19157"/>
                      <a:pt x="502699" y="0"/>
                      <a:pt x="386455" y="0"/>
                    </a:cubicBezTo>
                    <a:cubicBezTo>
                      <a:pt x="270210" y="0"/>
                      <a:pt x="240128" y="19157"/>
                      <a:pt x="175719" y="89881"/>
                    </a:cubicBezTo>
                    <a:cubicBezTo>
                      <a:pt x="111310" y="160605"/>
                      <a:pt x="0" y="240389"/>
                      <a:pt x="0" y="424342"/>
                    </a:cubicBezTo>
                    <a:cubicBezTo>
                      <a:pt x="0" y="608296"/>
                      <a:pt x="94618" y="790159"/>
                      <a:pt x="94618" y="946938"/>
                    </a:cubicBezTo>
                    <a:cubicBezTo>
                      <a:pt x="94618" y="1095355"/>
                      <a:pt x="91397" y="1148778"/>
                      <a:pt x="81101" y="1323207"/>
                    </a:cubicBezTo>
                    <a:cubicBezTo>
                      <a:pt x="70805" y="1497636"/>
                      <a:pt x="-11901" y="1905091"/>
                      <a:pt x="32844" y="1993515"/>
                    </a:cubicBezTo>
                    <a:cubicBezTo>
                      <a:pt x="77590" y="2081939"/>
                      <a:pt x="322692" y="1955830"/>
                      <a:pt x="349574" y="1853751"/>
                    </a:cubicBezTo>
                    <a:cubicBezTo>
                      <a:pt x="376456" y="1751672"/>
                      <a:pt x="327689" y="1515567"/>
                      <a:pt x="337011" y="1371400"/>
                    </a:cubicBezTo>
                    <a:cubicBezTo>
                      <a:pt x="346333" y="1227233"/>
                      <a:pt x="385849" y="987140"/>
                      <a:pt x="405505" y="988746"/>
                    </a:cubicBezTo>
                    <a:cubicBezTo>
                      <a:pt x="425161" y="990352"/>
                      <a:pt x="449982" y="1235264"/>
                      <a:pt x="454948" y="1381038"/>
                    </a:cubicBezTo>
                    <a:cubicBezTo>
                      <a:pt x="459914" y="1526812"/>
                      <a:pt x="400479" y="1764521"/>
                      <a:pt x="435299" y="1863388"/>
                    </a:cubicBezTo>
                    <a:cubicBezTo>
                      <a:pt x="470119" y="1962255"/>
                      <a:pt x="690965" y="2064268"/>
                      <a:pt x="740066" y="1974238"/>
                    </a:cubicBezTo>
                    <a:cubicBezTo>
                      <a:pt x="789167" y="1884208"/>
                      <a:pt x="729908" y="1425636"/>
                      <a:pt x="729908" y="1323207"/>
                    </a:cubicBezTo>
                    <a:cubicBezTo>
                      <a:pt x="729908" y="1220778"/>
                      <a:pt x="716392" y="1095355"/>
                      <a:pt x="716392" y="946938"/>
                    </a:cubicBezTo>
                    <a:cubicBezTo>
                      <a:pt x="716392" y="790159"/>
                      <a:pt x="811009" y="608296"/>
                      <a:pt x="811009" y="424342"/>
                    </a:cubicBezTo>
                    <a:close/>
                  </a:path>
                </a:pathLst>
              </a:custGeom>
              <a:solidFill>
                <a:srgbClr val="FFB9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lt1"/>
                  </a:solidFill>
                </a:endParaRPr>
              </a:p>
            </p:txBody>
          </p:sp>
          <p:sp>
            <p:nvSpPr>
              <p:cNvPr id="87" name="Freeform: Shape 86">
                <a:extLst>
                  <a:ext uri="{FF2B5EF4-FFF2-40B4-BE49-F238E27FC236}">
                    <a16:creationId xmlns:a16="http://schemas.microsoft.com/office/drawing/2014/main" id="{AC62F05D-8BC9-468D-A228-959155C40E3E}"/>
                  </a:ext>
                </a:extLst>
              </p:cNvPr>
              <p:cNvSpPr/>
              <p:nvPr/>
            </p:nvSpPr>
            <p:spPr>
              <a:xfrm>
                <a:off x="5899037" y="5366119"/>
                <a:ext cx="4139768" cy="14557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9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9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9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9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9"/>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9"/>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9"/>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9"/>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FF99"/>
              </a:solidFill>
              <a:ln w="9525" cap="flat">
                <a:solidFill>
                  <a:srgbClr val="FFFF99"/>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GB"/>
              </a:p>
            </p:txBody>
          </p:sp>
          <p:sp>
            <p:nvSpPr>
              <p:cNvPr id="88" name="Freeform: Shape 87">
                <a:extLst>
                  <a:ext uri="{FF2B5EF4-FFF2-40B4-BE49-F238E27FC236}">
                    <a16:creationId xmlns:a16="http://schemas.microsoft.com/office/drawing/2014/main" id="{AEF9C60B-7E54-4355-9D6E-906C39B9E4BC}"/>
                  </a:ext>
                </a:extLst>
              </p:cNvPr>
              <p:cNvSpPr/>
              <p:nvPr/>
            </p:nvSpPr>
            <p:spPr>
              <a:xfrm flipV="1">
                <a:off x="6106885" y="4996257"/>
                <a:ext cx="3931920" cy="145575"/>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8"/>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8"/>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8"/>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8"/>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0000"/>
              </a:solidFill>
              <a:ln w="9525" cap="flat">
                <a:noFill/>
                <a:prstDash val="solid"/>
                <a:miter/>
              </a:ln>
            </p:spPr>
            <p:txBody>
              <a:bodyPr rtlCol="0" anchor="ctr"/>
              <a:lstStyle/>
              <a:p>
                <a:endParaRPr lang="en-GB"/>
              </a:p>
            </p:txBody>
          </p:sp>
          <p:sp>
            <p:nvSpPr>
              <p:cNvPr id="89" name="Freeform: Shape 88">
                <a:extLst>
                  <a:ext uri="{FF2B5EF4-FFF2-40B4-BE49-F238E27FC236}">
                    <a16:creationId xmlns:a16="http://schemas.microsoft.com/office/drawing/2014/main" id="{E3BF9C48-41F1-4C22-9340-795B241A8617}"/>
                  </a:ext>
                </a:extLst>
              </p:cNvPr>
              <p:cNvSpPr/>
              <p:nvPr/>
            </p:nvSpPr>
            <p:spPr>
              <a:xfrm flipV="1">
                <a:off x="2153193" y="4995555"/>
                <a:ext cx="3778807" cy="133650"/>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57229 w 762000"/>
                  <a:gd name="connsiteY33" fmla="*/ 76064 h 78200"/>
                  <a:gd name="connsiteX34" fmla="*/ 762000 w 762000"/>
                  <a:gd name="connsiteY34" fmla="*/ 21050 h 78200"/>
                  <a:gd name="connsiteX35" fmla="*/ 723900 w 762000"/>
                  <a:gd name="connsiteY35" fmla="*/ 12097 h 78200"/>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8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8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8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8 h 78200"/>
                  <a:gd name="connsiteX32" fmla="*/ 704850 w 762000"/>
                  <a:gd name="connsiteY32" fmla="*/ 65532 h 78200"/>
                  <a:gd name="connsiteX33" fmla="*/ 758924 w 762000"/>
                  <a:gd name="connsiteY33" fmla="*/ 74423 h 78200"/>
                  <a:gd name="connsiteX34" fmla="*/ 762000 w 762000"/>
                  <a:gd name="connsiteY34" fmla="*/ 21050 h 78200"/>
                  <a:gd name="connsiteX35" fmla="*/ 723900 w 762000"/>
                  <a:gd name="connsiteY35" fmla="*/ 12097 h 78200"/>
                  <a:gd name="connsiteX0" fmla="*/ 723900 w 760305"/>
                  <a:gd name="connsiteY0" fmla="*/ 12097 h 78200"/>
                  <a:gd name="connsiteX1" fmla="*/ 666750 w 760305"/>
                  <a:gd name="connsiteY1" fmla="*/ 0 h 78200"/>
                  <a:gd name="connsiteX2" fmla="*/ 609600 w 760305"/>
                  <a:gd name="connsiteY2" fmla="*/ 12097 h 78200"/>
                  <a:gd name="connsiteX3" fmla="*/ 571500 w 760305"/>
                  <a:gd name="connsiteY3" fmla="*/ 21050 h 78200"/>
                  <a:gd name="connsiteX4" fmla="*/ 571500 w 760305"/>
                  <a:gd name="connsiteY4" fmla="*/ 21050 h 78200"/>
                  <a:gd name="connsiteX5" fmla="*/ 533400 w 760305"/>
                  <a:gd name="connsiteY5" fmla="*/ 12097 h 78200"/>
                  <a:gd name="connsiteX6" fmla="*/ 476250 w 760305"/>
                  <a:gd name="connsiteY6" fmla="*/ 0 h 78200"/>
                  <a:gd name="connsiteX7" fmla="*/ 419100 w 760305"/>
                  <a:gd name="connsiteY7" fmla="*/ 12097 h 78200"/>
                  <a:gd name="connsiteX8" fmla="*/ 381000 w 760305"/>
                  <a:gd name="connsiteY8" fmla="*/ 21050 h 78200"/>
                  <a:gd name="connsiteX9" fmla="*/ 342900 w 760305"/>
                  <a:gd name="connsiteY9" fmla="*/ 12097 h 78200"/>
                  <a:gd name="connsiteX10" fmla="*/ 285750 w 760305"/>
                  <a:gd name="connsiteY10" fmla="*/ 0 h 78200"/>
                  <a:gd name="connsiteX11" fmla="*/ 228600 w 760305"/>
                  <a:gd name="connsiteY11" fmla="*/ 12097 h 78200"/>
                  <a:gd name="connsiteX12" fmla="*/ 190500 w 760305"/>
                  <a:gd name="connsiteY12" fmla="*/ 21050 h 78200"/>
                  <a:gd name="connsiteX13" fmla="*/ 152400 w 760305"/>
                  <a:gd name="connsiteY13" fmla="*/ 12097 h 78200"/>
                  <a:gd name="connsiteX14" fmla="*/ 95250 w 760305"/>
                  <a:gd name="connsiteY14" fmla="*/ 0 h 78200"/>
                  <a:gd name="connsiteX15" fmla="*/ 38100 w 760305"/>
                  <a:gd name="connsiteY15" fmla="*/ 12097 h 78200"/>
                  <a:gd name="connsiteX16" fmla="*/ 0 w 760305"/>
                  <a:gd name="connsiteY16" fmla="*/ 21050 h 78200"/>
                  <a:gd name="connsiteX17" fmla="*/ 0 w 760305"/>
                  <a:gd name="connsiteY17" fmla="*/ 78200 h 78200"/>
                  <a:gd name="connsiteX18" fmla="*/ 57150 w 760305"/>
                  <a:gd name="connsiteY18" fmla="*/ 66104 h 78200"/>
                  <a:gd name="connsiteX19" fmla="*/ 95250 w 760305"/>
                  <a:gd name="connsiteY19" fmla="*/ 56578 h 78200"/>
                  <a:gd name="connsiteX20" fmla="*/ 133350 w 760305"/>
                  <a:gd name="connsiteY20" fmla="*/ 66104 h 78200"/>
                  <a:gd name="connsiteX21" fmla="*/ 190500 w 760305"/>
                  <a:gd name="connsiteY21" fmla="*/ 78200 h 78200"/>
                  <a:gd name="connsiteX22" fmla="*/ 247650 w 760305"/>
                  <a:gd name="connsiteY22" fmla="*/ 66104 h 78200"/>
                  <a:gd name="connsiteX23" fmla="*/ 285750 w 760305"/>
                  <a:gd name="connsiteY23" fmla="*/ 56578 h 78200"/>
                  <a:gd name="connsiteX24" fmla="*/ 323850 w 760305"/>
                  <a:gd name="connsiteY24" fmla="*/ 65532 h 78200"/>
                  <a:gd name="connsiteX25" fmla="*/ 381000 w 760305"/>
                  <a:gd name="connsiteY25" fmla="*/ 78200 h 78200"/>
                  <a:gd name="connsiteX26" fmla="*/ 438150 w 760305"/>
                  <a:gd name="connsiteY26" fmla="*/ 66104 h 78200"/>
                  <a:gd name="connsiteX27" fmla="*/ 476250 w 760305"/>
                  <a:gd name="connsiteY27" fmla="*/ 56578 h 78200"/>
                  <a:gd name="connsiteX28" fmla="*/ 514350 w 760305"/>
                  <a:gd name="connsiteY28" fmla="*/ 66104 h 78200"/>
                  <a:gd name="connsiteX29" fmla="*/ 571500 w 760305"/>
                  <a:gd name="connsiteY29" fmla="*/ 78200 h 78200"/>
                  <a:gd name="connsiteX30" fmla="*/ 628650 w 760305"/>
                  <a:gd name="connsiteY30" fmla="*/ 66104 h 78200"/>
                  <a:gd name="connsiteX31" fmla="*/ 666750 w 760305"/>
                  <a:gd name="connsiteY31" fmla="*/ 56578 h 78200"/>
                  <a:gd name="connsiteX32" fmla="*/ 704850 w 760305"/>
                  <a:gd name="connsiteY32" fmla="*/ 65532 h 78200"/>
                  <a:gd name="connsiteX33" fmla="*/ 758924 w 760305"/>
                  <a:gd name="connsiteY33" fmla="*/ 74423 h 78200"/>
                  <a:gd name="connsiteX34" fmla="*/ 760305 w 760305"/>
                  <a:gd name="connsiteY34" fmla="*/ 22691 h 78200"/>
                  <a:gd name="connsiteX35" fmla="*/ 723900 w 760305"/>
                  <a:gd name="connsiteY35" fmla="*/ 12097 h 78200"/>
                  <a:gd name="connsiteX0" fmla="*/ 723900 w 761265"/>
                  <a:gd name="connsiteY0" fmla="*/ 12097 h 78200"/>
                  <a:gd name="connsiteX1" fmla="*/ 666750 w 761265"/>
                  <a:gd name="connsiteY1" fmla="*/ 0 h 78200"/>
                  <a:gd name="connsiteX2" fmla="*/ 609600 w 761265"/>
                  <a:gd name="connsiteY2" fmla="*/ 12097 h 78200"/>
                  <a:gd name="connsiteX3" fmla="*/ 571500 w 761265"/>
                  <a:gd name="connsiteY3" fmla="*/ 21050 h 78200"/>
                  <a:gd name="connsiteX4" fmla="*/ 571500 w 761265"/>
                  <a:gd name="connsiteY4" fmla="*/ 21050 h 78200"/>
                  <a:gd name="connsiteX5" fmla="*/ 533400 w 761265"/>
                  <a:gd name="connsiteY5" fmla="*/ 12097 h 78200"/>
                  <a:gd name="connsiteX6" fmla="*/ 476250 w 761265"/>
                  <a:gd name="connsiteY6" fmla="*/ 0 h 78200"/>
                  <a:gd name="connsiteX7" fmla="*/ 419100 w 761265"/>
                  <a:gd name="connsiteY7" fmla="*/ 12097 h 78200"/>
                  <a:gd name="connsiteX8" fmla="*/ 381000 w 761265"/>
                  <a:gd name="connsiteY8" fmla="*/ 21050 h 78200"/>
                  <a:gd name="connsiteX9" fmla="*/ 342900 w 761265"/>
                  <a:gd name="connsiteY9" fmla="*/ 12097 h 78200"/>
                  <a:gd name="connsiteX10" fmla="*/ 285750 w 761265"/>
                  <a:gd name="connsiteY10" fmla="*/ 0 h 78200"/>
                  <a:gd name="connsiteX11" fmla="*/ 228600 w 761265"/>
                  <a:gd name="connsiteY11" fmla="*/ 12097 h 78200"/>
                  <a:gd name="connsiteX12" fmla="*/ 190500 w 761265"/>
                  <a:gd name="connsiteY12" fmla="*/ 21050 h 78200"/>
                  <a:gd name="connsiteX13" fmla="*/ 152400 w 761265"/>
                  <a:gd name="connsiteY13" fmla="*/ 12097 h 78200"/>
                  <a:gd name="connsiteX14" fmla="*/ 95250 w 761265"/>
                  <a:gd name="connsiteY14" fmla="*/ 0 h 78200"/>
                  <a:gd name="connsiteX15" fmla="*/ 38100 w 761265"/>
                  <a:gd name="connsiteY15" fmla="*/ 12097 h 78200"/>
                  <a:gd name="connsiteX16" fmla="*/ 0 w 761265"/>
                  <a:gd name="connsiteY16" fmla="*/ 21050 h 78200"/>
                  <a:gd name="connsiteX17" fmla="*/ 0 w 761265"/>
                  <a:gd name="connsiteY17" fmla="*/ 78200 h 78200"/>
                  <a:gd name="connsiteX18" fmla="*/ 57150 w 761265"/>
                  <a:gd name="connsiteY18" fmla="*/ 66104 h 78200"/>
                  <a:gd name="connsiteX19" fmla="*/ 95250 w 761265"/>
                  <a:gd name="connsiteY19" fmla="*/ 56578 h 78200"/>
                  <a:gd name="connsiteX20" fmla="*/ 133350 w 761265"/>
                  <a:gd name="connsiteY20" fmla="*/ 66104 h 78200"/>
                  <a:gd name="connsiteX21" fmla="*/ 190500 w 761265"/>
                  <a:gd name="connsiteY21" fmla="*/ 78200 h 78200"/>
                  <a:gd name="connsiteX22" fmla="*/ 247650 w 761265"/>
                  <a:gd name="connsiteY22" fmla="*/ 66104 h 78200"/>
                  <a:gd name="connsiteX23" fmla="*/ 285750 w 761265"/>
                  <a:gd name="connsiteY23" fmla="*/ 56578 h 78200"/>
                  <a:gd name="connsiteX24" fmla="*/ 323850 w 761265"/>
                  <a:gd name="connsiteY24" fmla="*/ 65532 h 78200"/>
                  <a:gd name="connsiteX25" fmla="*/ 381000 w 761265"/>
                  <a:gd name="connsiteY25" fmla="*/ 78200 h 78200"/>
                  <a:gd name="connsiteX26" fmla="*/ 438150 w 761265"/>
                  <a:gd name="connsiteY26" fmla="*/ 66104 h 78200"/>
                  <a:gd name="connsiteX27" fmla="*/ 476250 w 761265"/>
                  <a:gd name="connsiteY27" fmla="*/ 56578 h 78200"/>
                  <a:gd name="connsiteX28" fmla="*/ 514350 w 761265"/>
                  <a:gd name="connsiteY28" fmla="*/ 66104 h 78200"/>
                  <a:gd name="connsiteX29" fmla="*/ 571500 w 761265"/>
                  <a:gd name="connsiteY29" fmla="*/ 78200 h 78200"/>
                  <a:gd name="connsiteX30" fmla="*/ 628650 w 761265"/>
                  <a:gd name="connsiteY30" fmla="*/ 66104 h 78200"/>
                  <a:gd name="connsiteX31" fmla="*/ 666750 w 761265"/>
                  <a:gd name="connsiteY31" fmla="*/ 56578 h 78200"/>
                  <a:gd name="connsiteX32" fmla="*/ 704850 w 761265"/>
                  <a:gd name="connsiteY32" fmla="*/ 65532 h 78200"/>
                  <a:gd name="connsiteX33" fmla="*/ 758924 w 761265"/>
                  <a:gd name="connsiteY33" fmla="*/ 74423 h 78200"/>
                  <a:gd name="connsiteX34" fmla="*/ 761265 w 761265"/>
                  <a:gd name="connsiteY34" fmla="*/ 19904 h 78200"/>
                  <a:gd name="connsiteX35" fmla="*/ 723900 w 761265"/>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1265"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8"/>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8"/>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8"/>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8"/>
                    </a:cubicBezTo>
                    <a:cubicBezTo>
                      <a:pt x="679850" y="57487"/>
                      <a:pt x="689488" y="62558"/>
                      <a:pt x="704850" y="65532"/>
                    </a:cubicBezTo>
                    <a:cubicBezTo>
                      <a:pt x="720212" y="68506"/>
                      <a:pt x="739286" y="73527"/>
                      <a:pt x="758924" y="74423"/>
                    </a:cubicBezTo>
                    <a:cubicBezTo>
                      <a:pt x="758924" y="55373"/>
                      <a:pt x="761265" y="38954"/>
                      <a:pt x="761265" y="19904"/>
                    </a:cubicBezTo>
                    <a:cubicBezTo>
                      <a:pt x="748165" y="18996"/>
                      <a:pt x="736033" y="17118"/>
                      <a:pt x="723900" y="12097"/>
                    </a:cubicBezTo>
                    <a:close/>
                  </a:path>
                </a:pathLst>
              </a:custGeom>
              <a:solidFill>
                <a:srgbClr val="FF0000"/>
              </a:solidFill>
              <a:ln w="9525" cap="flat">
                <a:noFill/>
                <a:prstDash val="solid"/>
                <a:miter/>
              </a:ln>
            </p:spPr>
            <p:txBody>
              <a:bodyPr rtlCol="0" anchor="ctr"/>
              <a:lstStyle/>
              <a:p>
                <a:endParaRPr lang="en-GB"/>
              </a:p>
            </p:txBody>
          </p:sp>
          <p:sp>
            <p:nvSpPr>
              <p:cNvPr id="90" name="Freeform: Shape 89">
                <a:extLst>
                  <a:ext uri="{FF2B5EF4-FFF2-40B4-BE49-F238E27FC236}">
                    <a16:creationId xmlns:a16="http://schemas.microsoft.com/office/drawing/2014/main" id="{FE659039-3D6E-4158-98E3-845652744838}"/>
                  </a:ext>
                </a:extLst>
              </p:cNvPr>
              <p:cNvSpPr/>
              <p:nvPr/>
            </p:nvSpPr>
            <p:spPr>
              <a:xfrm>
                <a:off x="2153193" y="5366119"/>
                <a:ext cx="3745844" cy="145576"/>
              </a:xfrm>
              <a:custGeom>
                <a:avLst/>
                <a:gdLst>
                  <a:gd name="connsiteX0" fmla="*/ 723900 w 762000"/>
                  <a:gd name="connsiteY0" fmla="*/ 12097 h 78200"/>
                  <a:gd name="connsiteX1" fmla="*/ 666750 w 762000"/>
                  <a:gd name="connsiteY1" fmla="*/ 0 h 78200"/>
                  <a:gd name="connsiteX2" fmla="*/ 609600 w 762000"/>
                  <a:gd name="connsiteY2" fmla="*/ 12097 h 78200"/>
                  <a:gd name="connsiteX3" fmla="*/ 571500 w 762000"/>
                  <a:gd name="connsiteY3" fmla="*/ 21050 h 78200"/>
                  <a:gd name="connsiteX4" fmla="*/ 571500 w 762000"/>
                  <a:gd name="connsiteY4" fmla="*/ 21050 h 78200"/>
                  <a:gd name="connsiteX5" fmla="*/ 533400 w 762000"/>
                  <a:gd name="connsiteY5" fmla="*/ 12097 h 78200"/>
                  <a:gd name="connsiteX6" fmla="*/ 476250 w 762000"/>
                  <a:gd name="connsiteY6" fmla="*/ 0 h 78200"/>
                  <a:gd name="connsiteX7" fmla="*/ 419100 w 762000"/>
                  <a:gd name="connsiteY7" fmla="*/ 12097 h 78200"/>
                  <a:gd name="connsiteX8" fmla="*/ 381000 w 762000"/>
                  <a:gd name="connsiteY8" fmla="*/ 21050 h 78200"/>
                  <a:gd name="connsiteX9" fmla="*/ 342900 w 762000"/>
                  <a:gd name="connsiteY9" fmla="*/ 12097 h 78200"/>
                  <a:gd name="connsiteX10" fmla="*/ 285750 w 762000"/>
                  <a:gd name="connsiteY10" fmla="*/ 0 h 78200"/>
                  <a:gd name="connsiteX11" fmla="*/ 228600 w 762000"/>
                  <a:gd name="connsiteY11" fmla="*/ 12097 h 78200"/>
                  <a:gd name="connsiteX12" fmla="*/ 190500 w 762000"/>
                  <a:gd name="connsiteY12" fmla="*/ 21050 h 78200"/>
                  <a:gd name="connsiteX13" fmla="*/ 152400 w 762000"/>
                  <a:gd name="connsiteY13" fmla="*/ 12097 h 78200"/>
                  <a:gd name="connsiteX14" fmla="*/ 95250 w 762000"/>
                  <a:gd name="connsiteY14" fmla="*/ 0 h 78200"/>
                  <a:gd name="connsiteX15" fmla="*/ 38100 w 762000"/>
                  <a:gd name="connsiteY15" fmla="*/ 12097 h 78200"/>
                  <a:gd name="connsiteX16" fmla="*/ 0 w 762000"/>
                  <a:gd name="connsiteY16" fmla="*/ 21050 h 78200"/>
                  <a:gd name="connsiteX17" fmla="*/ 0 w 762000"/>
                  <a:gd name="connsiteY17" fmla="*/ 78200 h 78200"/>
                  <a:gd name="connsiteX18" fmla="*/ 57150 w 762000"/>
                  <a:gd name="connsiteY18" fmla="*/ 66104 h 78200"/>
                  <a:gd name="connsiteX19" fmla="*/ 95250 w 762000"/>
                  <a:gd name="connsiteY19" fmla="*/ 56579 h 78200"/>
                  <a:gd name="connsiteX20" fmla="*/ 133350 w 762000"/>
                  <a:gd name="connsiteY20" fmla="*/ 66104 h 78200"/>
                  <a:gd name="connsiteX21" fmla="*/ 190500 w 762000"/>
                  <a:gd name="connsiteY21" fmla="*/ 78200 h 78200"/>
                  <a:gd name="connsiteX22" fmla="*/ 247650 w 762000"/>
                  <a:gd name="connsiteY22" fmla="*/ 66104 h 78200"/>
                  <a:gd name="connsiteX23" fmla="*/ 285750 w 762000"/>
                  <a:gd name="connsiteY23" fmla="*/ 56579 h 78200"/>
                  <a:gd name="connsiteX24" fmla="*/ 323850 w 762000"/>
                  <a:gd name="connsiteY24" fmla="*/ 65532 h 78200"/>
                  <a:gd name="connsiteX25" fmla="*/ 381000 w 762000"/>
                  <a:gd name="connsiteY25" fmla="*/ 78200 h 78200"/>
                  <a:gd name="connsiteX26" fmla="*/ 438150 w 762000"/>
                  <a:gd name="connsiteY26" fmla="*/ 66104 h 78200"/>
                  <a:gd name="connsiteX27" fmla="*/ 476250 w 762000"/>
                  <a:gd name="connsiteY27" fmla="*/ 56579 h 78200"/>
                  <a:gd name="connsiteX28" fmla="*/ 514350 w 762000"/>
                  <a:gd name="connsiteY28" fmla="*/ 66104 h 78200"/>
                  <a:gd name="connsiteX29" fmla="*/ 571500 w 762000"/>
                  <a:gd name="connsiteY29" fmla="*/ 78200 h 78200"/>
                  <a:gd name="connsiteX30" fmla="*/ 628650 w 762000"/>
                  <a:gd name="connsiteY30" fmla="*/ 66104 h 78200"/>
                  <a:gd name="connsiteX31" fmla="*/ 666750 w 762000"/>
                  <a:gd name="connsiteY31" fmla="*/ 56579 h 78200"/>
                  <a:gd name="connsiteX32" fmla="*/ 704850 w 762000"/>
                  <a:gd name="connsiteY32" fmla="*/ 65532 h 78200"/>
                  <a:gd name="connsiteX33" fmla="*/ 762000 w 762000"/>
                  <a:gd name="connsiteY33" fmla="*/ 78200 h 78200"/>
                  <a:gd name="connsiteX34" fmla="*/ 762000 w 762000"/>
                  <a:gd name="connsiteY34" fmla="*/ 21050 h 78200"/>
                  <a:gd name="connsiteX35" fmla="*/ 723900 w 762000"/>
                  <a:gd name="connsiteY35" fmla="*/ 12097 h 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2000" h="78200">
                    <a:moveTo>
                      <a:pt x="723900" y="12097"/>
                    </a:moveTo>
                    <a:cubicBezTo>
                      <a:pt x="705675" y="4850"/>
                      <a:pt x="686349" y="759"/>
                      <a:pt x="666750" y="0"/>
                    </a:cubicBezTo>
                    <a:cubicBezTo>
                      <a:pt x="647151" y="759"/>
                      <a:pt x="627825" y="4850"/>
                      <a:pt x="609600" y="12097"/>
                    </a:cubicBezTo>
                    <a:cubicBezTo>
                      <a:pt x="597467" y="17118"/>
                      <a:pt x="584600" y="20142"/>
                      <a:pt x="571500" y="21050"/>
                    </a:cubicBezTo>
                    <a:lnTo>
                      <a:pt x="571500" y="21050"/>
                    </a:lnTo>
                    <a:cubicBezTo>
                      <a:pt x="558400" y="20142"/>
                      <a:pt x="545533" y="17118"/>
                      <a:pt x="533400" y="12097"/>
                    </a:cubicBezTo>
                    <a:cubicBezTo>
                      <a:pt x="515175" y="4850"/>
                      <a:pt x="495849" y="759"/>
                      <a:pt x="476250" y="0"/>
                    </a:cubicBezTo>
                    <a:cubicBezTo>
                      <a:pt x="456651" y="759"/>
                      <a:pt x="437325" y="4850"/>
                      <a:pt x="419100" y="12097"/>
                    </a:cubicBezTo>
                    <a:cubicBezTo>
                      <a:pt x="406967" y="17118"/>
                      <a:pt x="394100" y="20142"/>
                      <a:pt x="381000" y="21050"/>
                    </a:cubicBezTo>
                    <a:cubicBezTo>
                      <a:pt x="367900" y="20142"/>
                      <a:pt x="355033" y="17118"/>
                      <a:pt x="342900" y="12097"/>
                    </a:cubicBezTo>
                    <a:cubicBezTo>
                      <a:pt x="324675" y="4850"/>
                      <a:pt x="305349" y="759"/>
                      <a:pt x="285750" y="0"/>
                    </a:cubicBezTo>
                    <a:cubicBezTo>
                      <a:pt x="266151" y="759"/>
                      <a:pt x="246825" y="4850"/>
                      <a:pt x="228600" y="12097"/>
                    </a:cubicBezTo>
                    <a:cubicBezTo>
                      <a:pt x="216466" y="17118"/>
                      <a:pt x="203600" y="20142"/>
                      <a:pt x="190500" y="21050"/>
                    </a:cubicBezTo>
                    <a:cubicBezTo>
                      <a:pt x="177400" y="20142"/>
                      <a:pt x="164534" y="17118"/>
                      <a:pt x="152400" y="12097"/>
                    </a:cubicBezTo>
                    <a:cubicBezTo>
                      <a:pt x="134175" y="4850"/>
                      <a:pt x="114849" y="759"/>
                      <a:pt x="95250" y="0"/>
                    </a:cubicBezTo>
                    <a:cubicBezTo>
                      <a:pt x="75651" y="759"/>
                      <a:pt x="56325" y="4850"/>
                      <a:pt x="38100" y="12097"/>
                    </a:cubicBezTo>
                    <a:cubicBezTo>
                      <a:pt x="25966" y="17118"/>
                      <a:pt x="13100" y="20142"/>
                      <a:pt x="0" y="21050"/>
                    </a:cubicBezTo>
                    <a:lnTo>
                      <a:pt x="0" y="78200"/>
                    </a:lnTo>
                    <a:cubicBezTo>
                      <a:pt x="19599" y="77441"/>
                      <a:pt x="38925" y="73350"/>
                      <a:pt x="57150" y="66104"/>
                    </a:cubicBezTo>
                    <a:cubicBezTo>
                      <a:pt x="69251" y="60888"/>
                      <a:pt x="82118" y="57670"/>
                      <a:pt x="95250" y="56579"/>
                    </a:cubicBezTo>
                    <a:cubicBezTo>
                      <a:pt x="108382" y="57670"/>
                      <a:pt x="121249" y="60888"/>
                      <a:pt x="133350" y="66104"/>
                    </a:cubicBezTo>
                    <a:cubicBezTo>
                      <a:pt x="151575" y="73350"/>
                      <a:pt x="170901" y="77441"/>
                      <a:pt x="190500" y="78200"/>
                    </a:cubicBezTo>
                    <a:cubicBezTo>
                      <a:pt x="210099" y="77441"/>
                      <a:pt x="229425" y="73350"/>
                      <a:pt x="247650" y="66104"/>
                    </a:cubicBezTo>
                    <a:cubicBezTo>
                      <a:pt x="259751" y="60888"/>
                      <a:pt x="272618" y="57670"/>
                      <a:pt x="285750" y="56579"/>
                    </a:cubicBezTo>
                    <a:cubicBezTo>
                      <a:pt x="298850" y="57487"/>
                      <a:pt x="311717" y="60510"/>
                      <a:pt x="323850" y="65532"/>
                    </a:cubicBezTo>
                    <a:cubicBezTo>
                      <a:pt x="342028" y="73018"/>
                      <a:pt x="361362" y="77304"/>
                      <a:pt x="381000" y="78200"/>
                    </a:cubicBezTo>
                    <a:cubicBezTo>
                      <a:pt x="400599" y="77441"/>
                      <a:pt x="419925" y="73350"/>
                      <a:pt x="438150" y="66104"/>
                    </a:cubicBezTo>
                    <a:cubicBezTo>
                      <a:pt x="450251" y="60888"/>
                      <a:pt x="463118" y="57671"/>
                      <a:pt x="476250" y="56579"/>
                    </a:cubicBezTo>
                    <a:cubicBezTo>
                      <a:pt x="489382" y="57671"/>
                      <a:pt x="502249" y="60888"/>
                      <a:pt x="514350" y="66104"/>
                    </a:cubicBezTo>
                    <a:cubicBezTo>
                      <a:pt x="532575" y="73350"/>
                      <a:pt x="551901" y="77441"/>
                      <a:pt x="571500" y="78200"/>
                    </a:cubicBezTo>
                    <a:cubicBezTo>
                      <a:pt x="591099" y="77441"/>
                      <a:pt x="610425" y="73350"/>
                      <a:pt x="628650" y="66104"/>
                    </a:cubicBezTo>
                    <a:cubicBezTo>
                      <a:pt x="640751" y="60888"/>
                      <a:pt x="653618" y="57671"/>
                      <a:pt x="666750" y="56579"/>
                    </a:cubicBezTo>
                    <a:cubicBezTo>
                      <a:pt x="679850" y="57487"/>
                      <a:pt x="692717" y="60510"/>
                      <a:pt x="704850" y="65532"/>
                    </a:cubicBezTo>
                    <a:cubicBezTo>
                      <a:pt x="723028" y="73018"/>
                      <a:pt x="742362" y="77304"/>
                      <a:pt x="762000" y="78200"/>
                    </a:cubicBezTo>
                    <a:lnTo>
                      <a:pt x="762000" y="21050"/>
                    </a:lnTo>
                    <a:cubicBezTo>
                      <a:pt x="748900" y="20142"/>
                      <a:pt x="736033" y="17118"/>
                      <a:pt x="723900" y="12097"/>
                    </a:cubicBezTo>
                    <a:close/>
                  </a:path>
                </a:pathLst>
              </a:custGeom>
              <a:solidFill>
                <a:srgbClr val="FFFF99"/>
              </a:solidFill>
              <a:ln w="9525" cap="flat">
                <a:solidFill>
                  <a:srgbClr val="FFFF99"/>
                </a:solidFill>
                <a:prstDash val="solid"/>
                <a:miter/>
              </a:ln>
            </p:spPr>
            <p:txBody>
              <a:bodyPr rtlCol="0" anchor="ctr"/>
              <a:lstStyle/>
              <a:p>
                <a:endParaRPr lang="en-GB"/>
              </a:p>
            </p:txBody>
          </p:sp>
        </p:grpSp>
        <p:sp>
          <p:nvSpPr>
            <p:cNvPr id="64" name="TextBox 63">
              <a:extLst>
                <a:ext uri="{FF2B5EF4-FFF2-40B4-BE49-F238E27FC236}">
                  <a16:creationId xmlns:a16="http://schemas.microsoft.com/office/drawing/2014/main" id="{C381FDAD-ADC6-4BEE-B81D-30479E8FDB45}"/>
                </a:ext>
              </a:extLst>
            </p:cNvPr>
            <p:cNvSpPr txBox="1"/>
            <p:nvPr/>
          </p:nvSpPr>
          <p:spPr>
            <a:xfrm>
              <a:off x="10629379" y="3701143"/>
              <a:ext cx="1601884" cy="382854"/>
            </a:xfrm>
            <a:prstGeom prst="rect">
              <a:avLst/>
            </a:prstGeom>
            <a:noFill/>
          </p:spPr>
          <p:txBody>
            <a:bodyPr wrap="none" rtlCol="0">
              <a:spAutoFit/>
            </a:bodyPr>
            <a:lstStyle/>
            <a:p>
              <a:r>
                <a:rPr lang="en-GB" sz="1000"/>
                <a:t>BLADDER LINING</a:t>
              </a:r>
            </a:p>
          </p:txBody>
        </p:sp>
        <p:sp>
          <p:nvSpPr>
            <p:cNvPr id="65" name="TextBox 64">
              <a:extLst>
                <a:ext uri="{FF2B5EF4-FFF2-40B4-BE49-F238E27FC236}">
                  <a16:creationId xmlns:a16="http://schemas.microsoft.com/office/drawing/2014/main" id="{7BA2DB85-F173-4937-B1F7-7B329DF6845E}"/>
                </a:ext>
              </a:extLst>
            </p:cNvPr>
            <p:cNvSpPr txBox="1"/>
            <p:nvPr/>
          </p:nvSpPr>
          <p:spPr>
            <a:xfrm>
              <a:off x="10567311" y="4462506"/>
              <a:ext cx="1902899" cy="382854"/>
            </a:xfrm>
            <a:prstGeom prst="rect">
              <a:avLst/>
            </a:prstGeom>
            <a:noFill/>
          </p:spPr>
          <p:txBody>
            <a:bodyPr wrap="none" rtlCol="0">
              <a:spAutoFit/>
            </a:bodyPr>
            <a:lstStyle/>
            <a:p>
              <a:r>
                <a:rPr lang="en-GB" sz="1000" b="1">
                  <a:solidFill>
                    <a:schemeClr val="tx2"/>
                  </a:solidFill>
                </a:rPr>
                <a:t>BASEMENT LAYER</a:t>
              </a:r>
            </a:p>
          </p:txBody>
        </p:sp>
        <p:sp>
          <p:nvSpPr>
            <p:cNvPr id="66" name="TextBox 65">
              <a:extLst>
                <a:ext uri="{FF2B5EF4-FFF2-40B4-BE49-F238E27FC236}">
                  <a16:creationId xmlns:a16="http://schemas.microsoft.com/office/drawing/2014/main" id="{61CD884D-1E1C-453F-A49D-D709B0BE1F8E}"/>
                </a:ext>
              </a:extLst>
            </p:cNvPr>
            <p:cNvSpPr txBox="1"/>
            <p:nvPr/>
          </p:nvSpPr>
          <p:spPr>
            <a:xfrm>
              <a:off x="10790578" y="5192802"/>
              <a:ext cx="1438131" cy="382854"/>
            </a:xfrm>
            <a:prstGeom prst="rect">
              <a:avLst/>
            </a:prstGeom>
            <a:noFill/>
          </p:spPr>
          <p:txBody>
            <a:bodyPr wrap="none" rtlCol="0">
              <a:spAutoFit/>
            </a:bodyPr>
            <a:lstStyle/>
            <a:p>
              <a:r>
                <a:rPr lang="en-GB" sz="1000"/>
                <a:t>BLOOD VESSEL</a:t>
              </a:r>
            </a:p>
          </p:txBody>
        </p:sp>
        <p:sp>
          <p:nvSpPr>
            <p:cNvPr id="67" name="TextBox 66">
              <a:extLst>
                <a:ext uri="{FF2B5EF4-FFF2-40B4-BE49-F238E27FC236}">
                  <a16:creationId xmlns:a16="http://schemas.microsoft.com/office/drawing/2014/main" id="{32711C16-936E-4172-A4BD-851186DEC5DF}"/>
                </a:ext>
              </a:extLst>
            </p:cNvPr>
            <p:cNvSpPr txBox="1"/>
            <p:nvPr/>
          </p:nvSpPr>
          <p:spPr>
            <a:xfrm>
              <a:off x="10799618" y="5665952"/>
              <a:ext cx="1435724" cy="382854"/>
            </a:xfrm>
            <a:prstGeom prst="rect">
              <a:avLst/>
            </a:prstGeom>
            <a:noFill/>
          </p:spPr>
          <p:txBody>
            <a:bodyPr wrap="none" rtlCol="0">
              <a:spAutoFit/>
            </a:bodyPr>
            <a:lstStyle/>
            <a:p>
              <a:r>
                <a:rPr lang="en-GB" sz="1000"/>
                <a:t>LYMPH VESSEL</a:t>
              </a:r>
            </a:p>
          </p:txBody>
        </p:sp>
        <p:sp>
          <p:nvSpPr>
            <p:cNvPr id="68" name="TextBox 67">
              <a:extLst>
                <a:ext uri="{FF2B5EF4-FFF2-40B4-BE49-F238E27FC236}">
                  <a16:creationId xmlns:a16="http://schemas.microsoft.com/office/drawing/2014/main" id="{3F01C697-1140-41D8-B4D7-7641888F6509}"/>
                </a:ext>
              </a:extLst>
            </p:cNvPr>
            <p:cNvSpPr txBox="1"/>
            <p:nvPr/>
          </p:nvSpPr>
          <p:spPr>
            <a:xfrm>
              <a:off x="10897081" y="4885024"/>
              <a:ext cx="1512784" cy="382854"/>
            </a:xfrm>
            <a:prstGeom prst="rect">
              <a:avLst/>
            </a:prstGeom>
            <a:noFill/>
          </p:spPr>
          <p:txBody>
            <a:bodyPr wrap="none" rtlCol="0">
              <a:spAutoFit/>
            </a:bodyPr>
            <a:lstStyle/>
            <a:p>
              <a:r>
                <a:rPr lang="en-GB" sz="1000"/>
                <a:t>MUSCLE TISSUE</a:t>
              </a:r>
            </a:p>
          </p:txBody>
        </p:sp>
        <p:sp>
          <p:nvSpPr>
            <p:cNvPr id="69" name="TextBox 68">
              <a:extLst>
                <a:ext uri="{FF2B5EF4-FFF2-40B4-BE49-F238E27FC236}">
                  <a16:creationId xmlns:a16="http://schemas.microsoft.com/office/drawing/2014/main" id="{F0495524-DCC9-4BA8-A3DE-56D1C134C76C}"/>
                </a:ext>
              </a:extLst>
            </p:cNvPr>
            <p:cNvSpPr txBox="1"/>
            <p:nvPr/>
          </p:nvSpPr>
          <p:spPr>
            <a:xfrm>
              <a:off x="2831027" y="2647401"/>
              <a:ext cx="1768455" cy="784485"/>
            </a:xfrm>
            <a:prstGeom prst="rect">
              <a:avLst/>
            </a:prstGeom>
            <a:noFill/>
          </p:spPr>
          <p:txBody>
            <a:bodyPr wrap="none" rtlCol="0">
              <a:spAutoFit/>
            </a:bodyPr>
            <a:lstStyle/>
            <a:p>
              <a:r>
                <a:rPr lang="en-GB" sz="1000"/>
                <a:t>CARCINOMA IN SITU</a:t>
              </a:r>
            </a:p>
            <a:p>
              <a:pPr algn="ctr"/>
              <a:r>
                <a:rPr lang="en-GB" sz="1000"/>
                <a:t>D-CODED</a:t>
              </a:r>
            </a:p>
          </p:txBody>
        </p:sp>
        <p:sp>
          <p:nvSpPr>
            <p:cNvPr id="70" name="TextBox 69">
              <a:extLst>
                <a:ext uri="{FF2B5EF4-FFF2-40B4-BE49-F238E27FC236}">
                  <a16:creationId xmlns:a16="http://schemas.microsoft.com/office/drawing/2014/main" id="{6EC7B005-98BD-4D13-B294-F595B09091CB}"/>
                </a:ext>
              </a:extLst>
            </p:cNvPr>
            <p:cNvSpPr txBox="1"/>
            <p:nvPr/>
          </p:nvSpPr>
          <p:spPr>
            <a:xfrm>
              <a:off x="5341800" y="2592743"/>
              <a:ext cx="2056371" cy="784485"/>
            </a:xfrm>
            <a:prstGeom prst="rect">
              <a:avLst/>
            </a:prstGeom>
            <a:noFill/>
          </p:spPr>
          <p:txBody>
            <a:bodyPr wrap="none" rtlCol="0">
              <a:spAutoFit/>
            </a:bodyPr>
            <a:lstStyle/>
            <a:p>
              <a:r>
                <a:rPr lang="en-GB" sz="1000"/>
                <a:t>INVASIVE FLAT TUMOUR</a:t>
              </a:r>
            </a:p>
            <a:p>
              <a:pPr algn="ctr"/>
              <a:r>
                <a:rPr lang="en-GB" sz="1000"/>
                <a:t>C-CODED</a:t>
              </a:r>
            </a:p>
          </p:txBody>
        </p:sp>
        <p:sp>
          <p:nvSpPr>
            <p:cNvPr id="71" name="TextBox 70">
              <a:extLst>
                <a:ext uri="{FF2B5EF4-FFF2-40B4-BE49-F238E27FC236}">
                  <a16:creationId xmlns:a16="http://schemas.microsoft.com/office/drawing/2014/main" id="{3F12D548-8885-4847-9D78-C841C26DE1EB}"/>
                </a:ext>
              </a:extLst>
            </p:cNvPr>
            <p:cNvSpPr txBox="1"/>
            <p:nvPr/>
          </p:nvSpPr>
          <p:spPr>
            <a:xfrm>
              <a:off x="9008608" y="2541613"/>
              <a:ext cx="1392289" cy="1086209"/>
            </a:xfrm>
            <a:prstGeom prst="rect">
              <a:avLst/>
            </a:prstGeom>
            <a:noFill/>
          </p:spPr>
          <p:txBody>
            <a:bodyPr wrap="square" rtlCol="0">
              <a:spAutoFit/>
            </a:bodyPr>
            <a:lstStyle/>
            <a:p>
              <a:pPr algn="ctr"/>
              <a:r>
                <a:rPr lang="en-GB" sz="1000"/>
                <a:t>PAPILLARY TUMOUR</a:t>
              </a:r>
            </a:p>
            <a:p>
              <a:pPr algn="ctr"/>
              <a:r>
                <a:rPr lang="en-GB" sz="1000"/>
                <a:t>D-CODED</a:t>
              </a:r>
            </a:p>
          </p:txBody>
        </p:sp>
        <p:sp>
          <p:nvSpPr>
            <p:cNvPr id="72" name="TextBox 71">
              <a:extLst>
                <a:ext uri="{FF2B5EF4-FFF2-40B4-BE49-F238E27FC236}">
                  <a16:creationId xmlns:a16="http://schemas.microsoft.com/office/drawing/2014/main" id="{F837F388-CDB1-4CA0-A31A-0E6D96E4ECEE}"/>
                </a:ext>
              </a:extLst>
            </p:cNvPr>
            <p:cNvSpPr txBox="1"/>
            <p:nvPr/>
          </p:nvSpPr>
          <p:spPr>
            <a:xfrm>
              <a:off x="10666109" y="5970377"/>
              <a:ext cx="1339399" cy="382854"/>
            </a:xfrm>
            <a:prstGeom prst="rect">
              <a:avLst/>
            </a:prstGeom>
            <a:noFill/>
          </p:spPr>
          <p:txBody>
            <a:bodyPr wrap="none" rtlCol="0">
              <a:spAutoFit/>
            </a:bodyPr>
            <a:lstStyle/>
            <a:p>
              <a:r>
                <a:rPr lang="en-GB" sz="1000"/>
                <a:t>FATTY TISSUE</a:t>
              </a:r>
            </a:p>
          </p:txBody>
        </p:sp>
        <p:cxnSp>
          <p:nvCxnSpPr>
            <p:cNvPr id="73" name="Straight Arrow Connector 72">
              <a:extLst>
                <a:ext uri="{FF2B5EF4-FFF2-40B4-BE49-F238E27FC236}">
                  <a16:creationId xmlns:a16="http://schemas.microsoft.com/office/drawing/2014/main" id="{52AE5095-4F4B-4D53-A805-4B2E1418FB76}"/>
                </a:ext>
              </a:extLst>
            </p:cNvPr>
            <p:cNvCxnSpPr>
              <a:cxnSpLocks/>
              <a:stCxn id="64" idx="1"/>
            </p:cNvCxnSpPr>
            <p:nvPr/>
          </p:nvCxnSpPr>
          <p:spPr>
            <a:xfrm flipH="1" flipV="1">
              <a:off x="10256521" y="3855032"/>
              <a:ext cx="372859" cy="37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317FD0FD-B5F1-4A4A-99AD-BD94030DBB0E}"/>
                </a:ext>
              </a:extLst>
            </p:cNvPr>
            <p:cNvCxnSpPr>
              <a:stCxn id="65" idx="1"/>
              <a:endCxn id="81" idx="3"/>
            </p:cNvCxnSpPr>
            <p:nvPr/>
          </p:nvCxnSpPr>
          <p:spPr>
            <a:xfrm flipH="1" flipV="1">
              <a:off x="10256521" y="4613967"/>
              <a:ext cx="310790" cy="399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F66F18D8-9D2C-4D08-9D29-A7F7CF5E5D49}"/>
                </a:ext>
              </a:extLst>
            </p:cNvPr>
            <p:cNvCxnSpPr>
              <a:cxnSpLocks/>
              <a:stCxn id="68" idx="1"/>
            </p:cNvCxnSpPr>
            <p:nvPr/>
          </p:nvCxnSpPr>
          <p:spPr>
            <a:xfrm flipH="1" flipV="1">
              <a:off x="10256520" y="5010997"/>
              <a:ext cx="640561" cy="654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5BBC1F02-3E98-4C76-A2EE-9F78721B4837}"/>
                </a:ext>
              </a:extLst>
            </p:cNvPr>
            <p:cNvCxnSpPr>
              <a:cxnSpLocks/>
              <a:stCxn id="66" idx="1"/>
            </p:cNvCxnSpPr>
            <p:nvPr/>
          </p:nvCxnSpPr>
          <p:spPr>
            <a:xfrm flipH="1" flipV="1">
              <a:off x="10305028" y="5346691"/>
              <a:ext cx="485551" cy="37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995DEEBF-663B-4592-BB7C-EB724B4E3FCD}"/>
                </a:ext>
              </a:extLst>
            </p:cNvPr>
            <p:cNvCxnSpPr>
              <a:cxnSpLocks/>
            </p:cNvCxnSpPr>
            <p:nvPr/>
          </p:nvCxnSpPr>
          <p:spPr>
            <a:xfrm flipH="1">
              <a:off x="10305028" y="5803060"/>
              <a:ext cx="4855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0B1ADA52-964B-42B9-BF15-AE97D0711241}"/>
                </a:ext>
              </a:extLst>
            </p:cNvPr>
            <p:cNvCxnSpPr>
              <a:cxnSpLocks/>
              <a:stCxn id="72" idx="1"/>
            </p:cNvCxnSpPr>
            <p:nvPr/>
          </p:nvCxnSpPr>
          <p:spPr>
            <a:xfrm flipH="1" flipV="1">
              <a:off x="10334026" y="6128245"/>
              <a:ext cx="332083" cy="33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22" name="Audio 21">
            <a:hlinkClick r:id="" action="ppaction://media"/>
            <a:extLst>
              <a:ext uri="{FF2B5EF4-FFF2-40B4-BE49-F238E27FC236}">
                <a16:creationId xmlns:a16="http://schemas.microsoft.com/office/drawing/2014/main" id="{F13E8FAF-14AD-F5E2-291F-F83F6134B9E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864780578"/>
      </p:ext>
    </p:extLst>
  </p:cSld>
  <p:clrMapOvr>
    <a:masterClrMapping/>
  </p:clrMapOvr>
  <mc:AlternateContent xmlns:mc="http://schemas.openxmlformats.org/markup-compatibility/2006" xmlns:p14="http://schemas.microsoft.com/office/powerpoint/2010/main">
    <mc:Choice Requires="p14">
      <p:transition spd="slow" p14:dur="2000" advTm="54504"/>
    </mc:Choice>
    <mc:Fallback xmlns="">
      <p:transition spd="slow" advTm="545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C39A8-7AFC-42CA-B7CE-402118FF2421}"/>
              </a:ext>
            </a:extLst>
          </p:cNvPr>
          <p:cNvSpPr>
            <a:spLocks noGrp="1"/>
          </p:cNvSpPr>
          <p:nvPr>
            <p:ph type="title"/>
          </p:nvPr>
        </p:nvSpPr>
        <p:spPr/>
        <p:txBody>
          <a:bodyPr/>
          <a:lstStyle/>
          <a:p>
            <a:r>
              <a:rPr lang="en-GB" dirty="0"/>
              <a:t>TNM Staging 101: Recording Stage</a:t>
            </a:r>
          </a:p>
        </p:txBody>
      </p:sp>
      <p:sp>
        <p:nvSpPr>
          <p:cNvPr id="3" name="Content Placeholder 2">
            <a:extLst>
              <a:ext uri="{FF2B5EF4-FFF2-40B4-BE49-F238E27FC236}">
                <a16:creationId xmlns:a16="http://schemas.microsoft.com/office/drawing/2014/main" id="{B3A3DBE1-E748-469D-9F33-4C9D9F5FEFDC}"/>
              </a:ext>
            </a:extLst>
          </p:cNvPr>
          <p:cNvSpPr>
            <a:spLocks noGrp="1"/>
          </p:cNvSpPr>
          <p:nvPr>
            <p:ph idx="1"/>
          </p:nvPr>
        </p:nvSpPr>
        <p:spPr/>
        <p:txBody>
          <a:bodyPr/>
          <a:lstStyle/>
          <a:p>
            <a:pPr marL="0" indent="0">
              <a:buNone/>
            </a:pPr>
            <a:endParaRPr lang="en-GB"/>
          </a:p>
          <a:p>
            <a:pPr marL="0" indent="0">
              <a:buNone/>
            </a:pPr>
            <a:endParaRPr lang="en-GB"/>
          </a:p>
          <a:p>
            <a:pPr marL="0" indent="0">
              <a:buNone/>
            </a:pPr>
            <a:endParaRPr lang="en-GB"/>
          </a:p>
          <a:p>
            <a:pPr marL="0" indent="0">
              <a:buNone/>
            </a:pPr>
            <a:endParaRPr lang="en-GB"/>
          </a:p>
          <a:p>
            <a:pPr marL="0" indent="0">
              <a:buNone/>
            </a:pPr>
            <a:endParaRPr lang="en-GB"/>
          </a:p>
          <a:p>
            <a:pPr marL="0" indent="0">
              <a:buNone/>
            </a:pPr>
            <a:endParaRPr lang="en-GB"/>
          </a:p>
        </p:txBody>
      </p:sp>
      <p:sp>
        <p:nvSpPr>
          <p:cNvPr id="4" name="Date Placeholder 3">
            <a:extLst>
              <a:ext uri="{FF2B5EF4-FFF2-40B4-BE49-F238E27FC236}">
                <a16:creationId xmlns:a16="http://schemas.microsoft.com/office/drawing/2014/main" id="{900031E2-C469-4241-969A-7D21A5D32A0C}"/>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17F37A3D-F11E-4867-8E41-1DBE85E3EBD9}"/>
              </a:ext>
            </a:extLst>
          </p:cNvPr>
          <p:cNvSpPr>
            <a:spLocks noGrp="1"/>
          </p:cNvSpPr>
          <p:nvPr>
            <p:ph type="ftr" sz="quarter" idx="11"/>
          </p:nvPr>
        </p:nvSpPr>
        <p:spPr/>
        <p:txBody>
          <a:bodyPr/>
          <a:lstStyle/>
          <a:p>
            <a:r>
              <a:rPr lang="en-GB"/>
              <a:t>© 2021 National Disease Registration Service (NDRS). All Rights Reserved</a:t>
            </a:r>
          </a:p>
        </p:txBody>
      </p:sp>
      <p:sp>
        <p:nvSpPr>
          <p:cNvPr id="6" name="Slide Number Placeholder 5">
            <a:extLst>
              <a:ext uri="{FF2B5EF4-FFF2-40B4-BE49-F238E27FC236}">
                <a16:creationId xmlns:a16="http://schemas.microsoft.com/office/drawing/2014/main" id="{903E9751-7D89-4590-B1E3-9DDE4B522AE9}"/>
              </a:ext>
            </a:extLst>
          </p:cNvPr>
          <p:cNvSpPr>
            <a:spLocks noGrp="1"/>
          </p:cNvSpPr>
          <p:nvPr>
            <p:ph type="sldNum" sz="quarter" idx="12"/>
          </p:nvPr>
        </p:nvSpPr>
        <p:spPr/>
        <p:txBody>
          <a:bodyPr/>
          <a:lstStyle/>
          <a:p>
            <a:fld id="{B33FDC71-8906-4088-9FB1-76CBC632085F}" type="slidenum">
              <a:rPr lang="en-GB" smtClean="0"/>
              <a:t>9</a:t>
            </a:fld>
            <a:endParaRPr lang="en-GB"/>
          </a:p>
        </p:txBody>
      </p:sp>
      <p:grpSp>
        <p:nvGrpSpPr>
          <p:cNvPr id="39" name="Group 38">
            <a:extLst>
              <a:ext uri="{FF2B5EF4-FFF2-40B4-BE49-F238E27FC236}">
                <a16:creationId xmlns:a16="http://schemas.microsoft.com/office/drawing/2014/main" id="{1E3E14DF-3082-0B48-79C4-B8B43D754A99}"/>
              </a:ext>
            </a:extLst>
          </p:cNvPr>
          <p:cNvGrpSpPr/>
          <p:nvPr/>
        </p:nvGrpSpPr>
        <p:grpSpPr>
          <a:xfrm>
            <a:off x="838200" y="1510756"/>
            <a:ext cx="10515600" cy="1054278"/>
            <a:chOff x="179388" y="2559050"/>
            <a:chExt cx="8745725" cy="1301750"/>
          </a:xfrm>
        </p:grpSpPr>
        <p:sp>
          <p:nvSpPr>
            <p:cNvPr id="40" name="Rectangle 39">
              <a:extLst>
                <a:ext uri="{FF2B5EF4-FFF2-40B4-BE49-F238E27FC236}">
                  <a16:creationId xmlns:a16="http://schemas.microsoft.com/office/drawing/2014/main" id="{65DC8C94-EB93-7F8F-39AD-F26B9C9CCB37}"/>
                </a:ext>
              </a:extLst>
            </p:cNvPr>
            <p:cNvSpPr/>
            <p:nvPr/>
          </p:nvSpPr>
          <p:spPr>
            <a:xfrm>
              <a:off x="179388" y="2562225"/>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GB" altLang="en-US" sz="1600" b="1">
                  <a:latin typeface="+mn-lt"/>
                  <a:cs typeface="Arial" pitchFamily="34" charset="0"/>
                </a:rPr>
                <a:t>Stage 0</a:t>
              </a:r>
            </a:p>
            <a:p>
              <a:pPr algn="ctr" eaLnBrk="1" hangingPunct="1">
                <a:defRPr/>
              </a:pPr>
              <a:r>
                <a:rPr lang="en-GB" altLang="en-US" sz="1600" i="1">
                  <a:latin typeface="+mn-lt"/>
                  <a:cs typeface="Arial" pitchFamily="34" charset="0"/>
                </a:rPr>
                <a:t>Carcinoma in situ </a:t>
              </a:r>
            </a:p>
            <a:p>
              <a:pPr algn="ctr" eaLnBrk="1" hangingPunct="1">
                <a:defRPr/>
              </a:pPr>
              <a:r>
                <a:rPr lang="en-GB" altLang="en-US" sz="1600" i="1">
                  <a:latin typeface="+mn-lt"/>
                  <a:cs typeface="Arial" pitchFamily="34" charset="0"/>
                </a:rPr>
                <a:t>Early form</a:t>
              </a:r>
              <a:endParaRPr lang="en-GB" altLang="en-US" sz="1600" i="1">
                <a:latin typeface="+mn-lt"/>
              </a:endParaRPr>
            </a:p>
          </p:txBody>
        </p:sp>
        <p:sp>
          <p:nvSpPr>
            <p:cNvPr id="41" name="Rectangle 40">
              <a:extLst>
                <a:ext uri="{FF2B5EF4-FFF2-40B4-BE49-F238E27FC236}">
                  <a16:creationId xmlns:a16="http://schemas.microsoft.com/office/drawing/2014/main" id="{71288C2A-A70A-BEE3-A629-1CDFA642C7F0}"/>
                </a:ext>
              </a:extLst>
            </p:cNvPr>
            <p:cNvSpPr/>
            <p:nvPr/>
          </p:nvSpPr>
          <p:spPr>
            <a:xfrm>
              <a:off x="5577683" y="2560638"/>
              <a:ext cx="1548000" cy="1300162"/>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III</a:t>
              </a:r>
            </a:p>
            <a:p>
              <a:pPr algn="ctr">
                <a:defRPr/>
              </a:pPr>
              <a:r>
                <a:rPr lang="en-GB" sz="1600" i="1">
                  <a:solidFill>
                    <a:schemeClr val="tx1"/>
                  </a:solidFill>
                  <a:cs typeface="Arial" pitchFamily="34" charset="0"/>
                </a:rPr>
                <a:t>Late locally advanced</a:t>
              </a:r>
            </a:p>
          </p:txBody>
        </p:sp>
        <p:sp>
          <p:nvSpPr>
            <p:cNvPr id="42" name="Rectangle 41">
              <a:extLst>
                <a:ext uri="{FF2B5EF4-FFF2-40B4-BE49-F238E27FC236}">
                  <a16:creationId xmlns:a16="http://schemas.microsoft.com/office/drawing/2014/main" id="{3C680861-A11E-AC1A-B32D-EB746E5A7422}"/>
                </a:ext>
              </a:extLst>
            </p:cNvPr>
            <p:cNvSpPr/>
            <p:nvPr/>
          </p:nvSpPr>
          <p:spPr>
            <a:xfrm>
              <a:off x="7377113" y="2559050"/>
              <a:ext cx="1548000" cy="1300163"/>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IV</a:t>
              </a:r>
            </a:p>
            <a:p>
              <a:pPr algn="ctr">
                <a:defRPr/>
              </a:pPr>
              <a:r>
                <a:rPr lang="en-GB" sz="1600" i="1">
                  <a:solidFill>
                    <a:schemeClr val="tx1"/>
                  </a:solidFill>
                  <a:cs typeface="Arial" pitchFamily="34" charset="0"/>
                </a:rPr>
                <a:t>Extensive / Metastasised</a:t>
              </a:r>
            </a:p>
          </p:txBody>
        </p:sp>
        <p:sp>
          <p:nvSpPr>
            <p:cNvPr id="43" name="Rectangle 42">
              <a:extLst>
                <a:ext uri="{FF2B5EF4-FFF2-40B4-BE49-F238E27FC236}">
                  <a16:creationId xmlns:a16="http://schemas.microsoft.com/office/drawing/2014/main" id="{358F4D39-637A-69A2-1113-CCC0E708D536}"/>
                </a:ext>
              </a:extLst>
            </p:cNvPr>
            <p:cNvSpPr/>
            <p:nvPr/>
          </p:nvSpPr>
          <p:spPr>
            <a:xfrm>
              <a:off x="1978820" y="2562224"/>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a:t>
              </a:r>
            </a:p>
            <a:p>
              <a:pPr algn="ctr">
                <a:defRPr/>
              </a:pPr>
              <a:r>
                <a:rPr lang="en-GB" sz="1600" i="1">
                  <a:solidFill>
                    <a:schemeClr val="tx1"/>
                  </a:solidFill>
                  <a:cs typeface="Arial" pitchFamily="34" charset="0"/>
                </a:rPr>
                <a:t>Localised</a:t>
              </a:r>
            </a:p>
          </p:txBody>
        </p:sp>
        <p:sp>
          <p:nvSpPr>
            <p:cNvPr id="44" name="Rectangle 43">
              <a:extLst>
                <a:ext uri="{FF2B5EF4-FFF2-40B4-BE49-F238E27FC236}">
                  <a16:creationId xmlns:a16="http://schemas.microsoft.com/office/drawing/2014/main" id="{269A9A8A-F865-FA6B-345E-7E262D40AF70}"/>
                </a:ext>
              </a:extLst>
            </p:cNvPr>
            <p:cNvSpPr/>
            <p:nvPr/>
          </p:nvSpPr>
          <p:spPr>
            <a:xfrm>
              <a:off x="3778251" y="2562224"/>
              <a:ext cx="1548000" cy="1296988"/>
            </a:xfrm>
            <a:prstGeom prst="rect">
              <a:avLst/>
            </a:prstGeom>
            <a:solidFill>
              <a:schemeClr val="bg1"/>
            </a:solidFill>
            <a:ln>
              <a:solidFill>
                <a:srgbClr val="2EAF9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a:solidFill>
                    <a:schemeClr val="tx1"/>
                  </a:solidFill>
                  <a:cs typeface="Arial" pitchFamily="34" charset="0"/>
                </a:rPr>
                <a:t>Stage II</a:t>
              </a:r>
              <a:endParaRPr lang="en-GB" sz="1600" b="1" i="1">
                <a:solidFill>
                  <a:schemeClr val="tx1"/>
                </a:solidFill>
                <a:cs typeface="Arial" pitchFamily="34" charset="0"/>
              </a:endParaRPr>
            </a:p>
            <a:p>
              <a:pPr algn="ctr">
                <a:defRPr/>
              </a:pPr>
              <a:r>
                <a:rPr lang="en-GB" sz="1600" i="1">
                  <a:solidFill>
                    <a:schemeClr val="tx1"/>
                  </a:solidFill>
                  <a:cs typeface="Arial" pitchFamily="34" charset="0"/>
                </a:rPr>
                <a:t>Localised / Early locally advanced</a:t>
              </a:r>
              <a:endParaRPr lang="en-GB" sz="1600" i="1">
                <a:solidFill>
                  <a:schemeClr val="tx1"/>
                </a:solidFill>
              </a:endParaRPr>
            </a:p>
          </p:txBody>
        </p:sp>
      </p:grpSp>
      <p:sp>
        <p:nvSpPr>
          <p:cNvPr id="45" name="Text Placeholder 2">
            <a:extLst>
              <a:ext uri="{FF2B5EF4-FFF2-40B4-BE49-F238E27FC236}">
                <a16:creationId xmlns:a16="http://schemas.microsoft.com/office/drawing/2014/main" id="{D87DB30D-285C-3DE6-8575-6D4B693D7BC4}"/>
              </a:ext>
            </a:extLst>
          </p:cNvPr>
          <p:cNvSpPr txBox="1">
            <a:spLocks/>
          </p:cNvSpPr>
          <p:nvPr/>
        </p:nvSpPr>
        <p:spPr>
          <a:xfrm>
            <a:off x="838200" y="4542006"/>
            <a:ext cx="8370894" cy="1634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buClr>
                <a:schemeClr val="accent1"/>
              </a:buClr>
              <a:defRPr/>
            </a:pPr>
            <a:endParaRPr lang="en-US">
              <a:cs typeface="Arial"/>
            </a:endParaRPr>
          </a:p>
        </p:txBody>
      </p:sp>
      <p:sp>
        <p:nvSpPr>
          <p:cNvPr id="46" name="Rectangle 45">
            <a:extLst>
              <a:ext uri="{FF2B5EF4-FFF2-40B4-BE49-F238E27FC236}">
                <a16:creationId xmlns:a16="http://schemas.microsoft.com/office/drawing/2014/main" id="{ABC6BB65-F3FE-1373-CCAA-BBD1FA0C4715}"/>
              </a:ext>
            </a:extLst>
          </p:cNvPr>
          <p:cNvSpPr/>
          <p:nvPr/>
        </p:nvSpPr>
        <p:spPr>
          <a:xfrm>
            <a:off x="838200" y="3269974"/>
            <a:ext cx="10515601" cy="467138"/>
          </a:xfrm>
          <a:prstGeom prst="rect">
            <a:avLst/>
          </a:prstGeom>
          <a:gradFill>
            <a:gsLst>
              <a:gs pos="0">
                <a:schemeClr val="accent1">
                  <a:lumMod val="5000"/>
                  <a:lumOff val="95000"/>
                </a:schemeClr>
              </a:gs>
              <a:gs pos="100000">
                <a:schemeClr val="accent1">
                  <a:lumMod val="50000"/>
                </a:schemeClr>
              </a:gs>
              <a:gs pos="44000">
                <a:schemeClr val="accent1">
                  <a:lumMod val="45000"/>
                  <a:lumOff val="55000"/>
                </a:schemeClr>
              </a:gs>
              <a:gs pos="100000">
                <a:schemeClr val="accent1">
                  <a:lumMod val="30000"/>
                  <a:lumOff val="70000"/>
                </a:schemeClr>
              </a:gs>
            </a:gsLst>
            <a:lin ang="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ight Brace 51">
            <a:extLst>
              <a:ext uri="{FF2B5EF4-FFF2-40B4-BE49-F238E27FC236}">
                <a16:creationId xmlns:a16="http://schemas.microsoft.com/office/drawing/2014/main" id="{A523DE87-443D-FDE6-3033-6B4AFE7FC5EE}"/>
              </a:ext>
            </a:extLst>
          </p:cNvPr>
          <p:cNvSpPr/>
          <p:nvPr/>
        </p:nvSpPr>
        <p:spPr>
          <a:xfrm rot="5400000">
            <a:off x="1494076" y="3180801"/>
            <a:ext cx="549515" cy="1861270"/>
          </a:xfrm>
          <a:prstGeom prst="rightBrace">
            <a:avLst>
              <a:gd name="adj1" fmla="val 58977"/>
              <a:gd name="adj2" fmla="val 50000"/>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TextBox 52">
            <a:extLst>
              <a:ext uri="{FF2B5EF4-FFF2-40B4-BE49-F238E27FC236}">
                <a16:creationId xmlns:a16="http://schemas.microsoft.com/office/drawing/2014/main" id="{98325C06-7F0C-D1EC-53B6-D7F9AE921EC7}"/>
              </a:ext>
            </a:extLst>
          </p:cNvPr>
          <p:cNvSpPr txBox="1"/>
          <p:nvPr/>
        </p:nvSpPr>
        <p:spPr>
          <a:xfrm>
            <a:off x="747578" y="4627205"/>
            <a:ext cx="2045317" cy="954107"/>
          </a:xfrm>
          <a:prstGeom prst="rect">
            <a:avLst/>
          </a:prstGeom>
          <a:noFill/>
        </p:spPr>
        <p:txBody>
          <a:bodyPr wrap="square" rtlCol="0">
            <a:spAutoFit/>
          </a:bodyPr>
          <a:lstStyle/>
          <a:p>
            <a:pPr algn="ctr"/>
            <a:r>
              <a:rPr lang="en-GB" sz="1400"/>
              <a:t>Carcinoma in-situ: pTis</a:t>
            </a:r>
          </a:p>
          <a:p>
            <a:pPr algn="ctr"/>
            <a:r>
              <a:rPr lang="en-GB" sz="1400"/>
              <a:t>Non-invasive</a:t>
            </a:r>
          </a:p>
          <a:p>
            <a:pPr algn="ctr"/>
            <a:r>
              <a:rPr lang="en-GB" sz="1400"/>
              <a:t>Cannot spread</a:t>
            </a:r>
          </a:p>
          <a:p>
            <a:pPr algn="ctr"/>
            <a:r>
              <a:rPr lang="en-GB" sz="1400"/>
              <a:t>No need to stage</a:t>
            </a:r>
          </a:p>
        </p:txBody>
      </p:sp>
      <p:pic>
        <p:nvPicPr>
          <p:cNvPr id="15" name="Audio 14">
            <a:hlinkClick r:id="" action="ppaction://media"/>
            <a:extLst>
              <a:ext uri="{FF2B5EF4-FFF2-40B4-BE49-F238E27FC236}">
                <a16:creationId xmlns:a16="http://schemas.microsoft.com/office/drawing/2014/main" id="{32929EFC-47DA-FF89-B978-393278FBFFE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63328536"/>
      </p:ext>
    </p:extLst>
  </p:cSld>
  <p:clrMapOvr>
    <a:masterClrMapping/>
  </p:clrMapOvr>
  <mc:AlternateContent xmlns:mc="http://schemas.openxmlformats.org/markup-compatibility/2006" xmlns:p14="http://schemas.microsoft.com/office/powerpoint/2010/main">
    <mc:Choice Requires="p14">
      <p:transition spd="slow" p14:dur="2000" advTm="27463"/>
    </mc:Choice>
    <mc:Fallback xmlns="">
      <p:transition spd="slow" advTm="274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theme/theme1.xml><?xml version="1.0" encoding="utf-8"?>
<a:theme xmlns:a="http://schemas.openxmlformats.org/drawingml/2006/main" name="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NDRS">
  <a:themeElements>
    <a:clrScheme name="NDRS NEW">
      <a:dk1>
        <a:srgbClr val="353535"/>
      </a:dk1>
      <a:lt1>
        <a:sysClr val="window" lastClr="FFFFFF"/>
      </a:lt1>
      <a:dk2>
        <a:srgbClr val="238789"/>
      </a:dk2>
      <a:lt2>
        <a:srgbClr val="DBEFF9"/>
      </a:lt2>
      <a:accent1>
        <a:srgbClr val="1C6C6E"/>
      </a:accent1>
      <a:accent2>
        <a:srgbClr val="238789"/>
      </a:accent2>
      <a:accent3>
        <a:srgbClr val="2AA8AA"/>
      </a:accent3>
      <a:accent4>
        <a:srgbClr val="3BB8BA"/>
      </a:accent4>
      <a:accent5>
        <a:srgbClr val="54CBCD"/>
      </a:accent5>
      <a:accent6>
        <a:srgbClr val="C3EEEF"/>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0B7475-C8C6-4CBB-9349-8E3B5C023844}">
  <ds:schemaRefs>
    <ds:schemaRef ds:uri="http://schemas.microsoft.com/office/2006/metadata/properties"/>
    <ds:schemaRef ds:uri="http://schemas.microsoft.com/office/infopath/2007/PartnerControls"/>
    <ds:schemaRef ds:uri="http://schemas.microsoft.com/sharepoint/v3"/>
    <ds:schemaRef ds:uri="7b410ab3-33f9-46b0-a7e8-8030da7493ff"/>
    <ds:schemaRef ds:uri="d90b2148-dfd5-4925-bdbf-65fefdd6aea1"/>
  </ds:schemaRefs>
</ds:datastoreItem>
</file>

<file path=customXml/itemProps2.xml><?xml version="1.0" encoding="utf-8"?>
<ds:datastoreItem xmlns:ds="http://schemas.openxmlformats.org/officeDocument/2006/customXml" ds:itemID="{4DF1AA3E-7DBE-448B-93CC-A6D82487DB32}">
  <ds:schemaRefs>
    <ds:schemaRef ds:uri="http://schemas.microsoft.com/sharepoint/v3/contenttype/forms"/>
  </ds:schemaRefs>
</ds:datastoreItem>
</file>

<file path=customXml/itemProps3.xml><?xml version="1.0" encoding="utf-8"?>
<ds:datastoreItem xmlns:ds="http://schemas.openxmlformats.org/officeDocument/2006/customXml" ds:itemID="{53E834C6-C65E-4F1B-A189-5E0A6972EA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17934</TotalTime>
  <Words>4656</Words>
  <Application>Microsoft Office PowerPoint</Application>
  <PresentationFormat>Widescreen</PresentationFormat>
  <Paragraphs>623</Paragraphs>
  <Slides>34</Slides>
  <Notes>34</Notes>
  <HiddenSlides>0</HiddenSlides>
  <MMClips>34</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34</vt:i4>
      </vt:variant>
    </vt:vector>
  </HeadingPairs>
  <TitlesOfParts>
    <vt:vector size="42" baseType="lpstr">
      <vt:lpstr>ＭＳ Ｐゴシック</vt:lpstr>
      <vt:lpstr>Arial</vt:lpstr>
      <vt:lpstr>Arial Nova Light</vt:lpstr>
      <vt:lpstr>Calibri</vt:lpstr>
      <vt:lpstr>Segoe UI</vt:lpstr>
      <vt:lpstr>Segoe UI Semibold</vt:lpstr>
      <vt:lpstr>NDRS</vt:lpstr>
      <vt:lpstr>1_NDRS</vt:lpstr>
      <vt:lpstr>National Disease Registration Service (NDRS)</vt:lpstr>
      <vt:lpstr>TNM Staging 101: What is Stage?</vt:lpstr>
      <vt:lpstr>TNM Staging 101: What is Stage?</vt:lpstr>
      <vt:lpstr>TNM Staging 101: What is Stage?</vt:lpstr>
      <vt:lpstr>TNM Staging 101: TNM System</vt:lpstr>
      <vt:lpstr>TNM  Staging 101: Stage Grouping</vt:lpstr>
      <vt:lpstr>TNM Staging 101: In-situ vs Invasive</vt:lpstr>
      <vt:lpstr>TNM Staging 101: In-situ vs Invasive</vt:lpstr>
      <vt:lpstr>TNM Staging 101: Recording Stage</vt:lpstr>
      <vt:lpstr>TNM Staging 101: Recording Stage</vt:lpstr>
      <vt:lpstr>TNM Staging 101: Recording Stage</vt:lpstr>
      <vt:lpstr>TNM Staging 101: Which Stage should be collected?</vt:lpstr>
      <vt:lpstr>TNM Staging 101: Which Stage should be collected?</vt:lpstr>
      <vt:lpstr>TNM Staging 101: Which Stage should be collected?</vt:lpstr>
      <vt:lpstr>TNM Staging 101: Which Stage should be collected?</vt:lpstr>
      <vt:lpstr>TNM Staging 101: Which Stage should be collected?</vt:lpstr>
      <vt:lpstr>TNM Staging 101: Colorectal Sample Pathway</vt:lpstr>
      <vt:lpstr>TNM Staging 101: Colorectal Sample Pathway</vt:lpstr>
      <vt:lpstr>TNM Staging 101: Colorectal Sample Pathway</vt:lpstr>
      <vt:lpstr>TNM Staging 101: Colorectal Sample Pathway</vt:lpstr>
      <vt:lpstr>TNM Staging 101: Colorectal Sample Pathway</vt:lpstr>
      <vt:lpstr>TNM Staging 101: Colorectal Sample Pathway</vt:lpstr>
      <vt:lpstr>TNM Staging 101: Colorectal Sample Pathway</vt:lpstr>
      <vt:lpstr>TNM Staging 101: Colorectal Sample Pathway</vt:lpstr>
      <vt:lpstr>TNM Staging 101: Colorectal Sample Pathway</vt:lpstr>
      <vt:lpstr>TNM Staging 101: Colorectal Sample Pathway</vt:lpstr>
      <vt:lpstr>TNM Staging 101: Staging Symbols</vt:lpstr>
      <vt:lpstr>TNM Staging 101: Staging Symbols</vt:lpstr>
      <vt:lpstr>TNM Staging 101: Staging Symbols</vt:lpstr>
      <vt:lpstr>TNM Staging 101: Staging Symbols</vt:lpstr>
      <vt:lpstr>TNM Staging 101: Stage Completeness</vt:lpstr>
      <vt:lpstr>TNM Staging 101: Staging Versions</vt:lpstr>
      <vt:lpstr>TNM Staging 101: Things to Remember!</vt:lpstr>
      <vt:lpstr>The Data Liaison Team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246</cp:revision>
  <cp:lastPrinted>2022-12-09T13:23:53Z</cp:lastPrinted>
  <dcterms:created xsi:type="dcterms:W3CDTF">2021-02-08T11:29:00Z</dcterms:created>
  <dcterms:modified xsi:type="dcterms:W3CDTF">2025-12-03T13:19:07Z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