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8"/>
  </p:notesMasterIdLst>
  <p:handoutMasterIdLst>
    <p:handoutMasterId r:id="rId49"/>
  </p:handoutMasterIdLst>
  <p:sldIdLst>
    <p:sldId id="419" r:id="rId5"/>
    <p:sldId id="266" r:id="rId6"/>
    <p:sldId id="430" r:id="rId7"/>
    <p:sldId id="452" r:id="rId8"/>
    <p:sldId id="453" r:id="rId9"/>
    <p:sldId id="454" r:id="rId10"/>
    <p:sldId id="455" r:id="rId11"/>
    <p:sldId id="456" r:id="rId12"/>
    <p:sldId id="457" r:id="rId13"/>
    <p:sldId id="458" r:id="rId14"/>
    <p:sldId id="461" r:id="rId15"/>
    <p:sldId id="485" r:id="rId16"/>
    <p:sldId id="486" r:id="rId17"/>
    <p:sldId id="462" r:id="rId18"/>
    <p:sldId id="463" r:id="rId19"/>
    <p:sldId id="480" r:id="rId20"/>
    <p:sldId id="479" r:id="rId21"/>
    <p:sldId id="481" r:id="rId22"/>
    <p:sldId id="482" r:id="rId23"/>
    <p:sldId id="484" r:id="rId24"/>
    <p:sldId id="483" r:id="rId25"/>
    <p:sldId id="725" r:id="rId26"/>
    <p:sldId id="749" r:id="rId27"/>
    <p:sldId id="467" r:id="rId28"/>
    <p:sldId id="472" r:id="rId29"/>
    <p:sldId id="471" r:id="rId30"/>
    <p:sldId id="470" r:id="rId31"/>
    <p:sldId id="469" r:id="rId32"/>
    <p:sldId id="468" r:id="rId33"/>
    <p:sldId id="473" r:id="rId34"/>
    <p:sldId id="496" r:id="rId35"/>
    <p:sldId id="495" r:id="rId36"/>
    <p:sldId id="489" r:id="rId37"/>
    <p:sldId id="491" r:id="rId38"/>
    <p:sldId id="494" r:id="rId39"/>
    <p:sldId id="747" r:id="rId40"/>
    <p:sldId id="748" r:id="rId41"/>
    <p:sldId id="488" r:id="rId42"/>
    <p:sldId id="474" r:id="rId43"/>
    <p:sldId id="475" r:id="rId44"/>
    <p:sldId id="476" r:id="rId45"/>
    <p:sldId id="477" r:id="rId46"/>
    <p:sldId id="724"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419"/>
            <p14:sldId id="266"/>
            <p14:sldId id="430"/>
            <p14:sldId id="452"/>
            <p14:sldId id="453"/>
            <p14:sldId id="454"/>
            <p14:sldId id="455"/>
            <p14:sldId id="456"/>
            <p14:sldId id="457"/>
            <p14:sldId id="458"/>
            <p14:sldId id="461"/>
            <p14:sldId id="485"/>
            <p14:sldId id="486"/>
            <p14:sldId id="462"/>
            <p14:sldId id="463"/>
            <p14:sldId id="480"/>
            <p14:sldId id="479"/>
            <p14:sldId id="481"/>
            <p14:sldId id="482"/>
            <p14:sldId id="484"/>
            <p14:sldId id="483"/>
            <p14:sldId id="725"/>
            <p14:sldId id="749"/>
            <p14:sldId id="467"/>
            <p14:sldId id="472"/>
            <p14:sldId id="471"/>
            <p14:sldId id="470"/>
            <p14:sldId id="469"/>
            <p14:sldId id="468"/>
            <p14:sldId id="473"/>
            <p14:sldId id="496"/>
            <p14:sldId id="495"/>
            <p14:sldId id="489"/>
            <p14:sldId id="491"/>
            <p14:sldId id="494"/>
            <p14:sldId id="747"/>
            <p14:sldId id="748"/>
            <p14:sldId id="488"/>
            <p14:sldId id="474"/>
            <p14:sldId id="475"/>
            <p14:sldId id="476"/>
            <p14:sldId id="477"/>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EEEF"/>
    <a:srgbClr val="228789"/>
    <a:srgbClr val="425563"/>
    <a:srgbClr val="45B1E9"/>
    <a:srgbClr val="AEDFC9"/>
    <a:srgbClr val="4CC088"/>
    <a:srgbClr val="54CBCD"/>
    <a:srgbClr val="E6E6E6"/>
    <a:srgbClr val="FFB9B9"/>
    <a:srgbClr val="FFEB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504" autoAdjust="0"/>
  </p:normalViewPr>
  <p:slideViewPr>
    <p:cSldViewPr snapToGrid="0">
      <p:cViewPr varScale="1">
        <p:scale>
          <a:sx n="93" d="100"/>
          <a:sy n="93" d="100"/>
        </p:scale>
        <p:origin x="516" y="9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3215917E-AA3A-4A66-863E-166DC31CB939}"/>
    <pc:docChg chg="mod">
      <pc:chgData name="MOLLETT, Marianne (NHS ENGLAND - X26)" userId="58af0019-3a7b-47f8-8975-8ac0a0ea5bbf" providerId="ADAL" clId="{3215917E-AA3A-4A66-863E-166DC31CB939}" dt="2024-09-25T13:44:50.539"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25/09/2024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25/09/2024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panose="020B0604020202020204" pitchFamily="34" charset="0"/>
              <a:buNone/>
            </a:pPr>
            <a:r>
              <a:rPr lang="en-GB" baseline="0">
                <a:solidFill>
                  <a:schemeClr val="tx1"/>
                </a:solidFill>
              </a:rPr>
              <a:t>Welcome to this NDRS training module on recording a diagnosis for the Cancer Outcomes and Services Dataset, also known as COSD. Remember, this module may be paused at </a:t>
            </a:r>
            <a:r>
              <a:rPr lang="en-GB" i="0" baseline="0">
                <a:solidFill>
                  <a:schemeClr val="tx1"/>
                </a:solidFill>
              </a:rPr>
              <a:t>any</a:t>
            </a:r>
            <a:r>
              <a:rPr lang="en-GB" baseline="0">
                <a:solidFill>
                  <a:schemeClr val="tx1"/>
                </a:solidFill>
              </a:rPr>
              <a:t> time.</a:t>
            </a:r>
            <a:endParaRPr lang="en-GB">
              <a:solidFill>
                <a:schemeClr val="tx1"/>
              </a:solidFill>
            </a:endParaRPr>
          </a:p>
        </p:txBody>
      </p:sp>
    </p:spTree>
    <p:extLst>
      <p:ext uri="{BB962C8B-B14F-4D97-AF65-F5344CB8AC3E}">
        <p14:creationId xmlns:p14="http://schemas.microsoft.com/office/powerpoint/2010/main" val="1163128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ＭＳ Ｐゴシック" pitchFamily="-107" charset="-128"/>
              </a:rPr>
              <a:t>Do please remember, guidance </a:t>
            </a:r>
            <a:r>
              <a:rPr lang="en-GB" b="1">
                <a:ea typeface="ＭＳ Ｐゴシック" pitchFamily="-107" charset="-128"/>
              </a:rPr>
              <a:t>is</a:t>
            </a:r>
            <a:r>
              <a:rPr lang="en-GB">
                <a:ea typeface="ＭＳ Ｐゴシック" pitchFamily="-107" charset="-128"/>
              </a:rPr>
              <a:t> available on our website.  You can download the COSD User Guide by clicking on this link and selecting the COSD version appropriate to your trust.</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ＭＳ Ｐゴシック" pitchFamily="-107" charset="-128"/>
              </a:rPr>
              <a:t>Once you have the COSD User Guide open, look for the </a:t>
            </a:r>
            <a:r>
              <a:rPr lang="en-GB" b="0" i="0">
                <a:ea typeface="ＭＳ Ｐゴシック" pitchFamily="-107" charset="-128"/>
              </a:rPr>
              <a:t>appendices</a:t>
            </a:r>
            <a:r>
              <a:rPr lang="en-GB">
                <a:ea typeface="ＭＳ Ｐゴシック" pitchFamily="-107" charset="-128"/>
              </a:rPr>
              <a:t>.  Appendix </a:t>
            </a:r>
            <a:r>
              <a:rPr lang="en-GB" b="0">
                <a:ea typeface="ＭＳ Ｐゴシック" pitchFamily="-107" charset="-128"/>
              </a:rPr>
              <a:t>A</a:t>
            </a:r>
            <a:r>
              <a:rPr lang="en-GB">
                <a:ea typeface="ＭＳ Ｐゴシック" pitchFamily="-107" charset="-128"/>
              </a:rPr>
              <a:t> of the COSD User Guide lists the conditions registrable for </a:t>
            </a:r>
            <a:r>
              <a:rPr lang="en-GB" b="0">
                <a:ea typeface="ＭＳ Ｐゴシック" pitchFamily="-107" charset="-128"/>
              </a:rPr>
              <a:t>CWT</a:t>
            </a:r>
            <a:r>
              <a:rPr lang="en-GB">
                <a:ea typeface="ＭＳ Ｐゴシック" pitchFamily="-107" charset="-128"/>
              </a:rPr>
              <a:t>.  </a:t>
            </a:r>
            <a:r>
              <a:rPr lang="en-GB" b="0" i="0">
                <a:ea typeface="ＭＳ Ｐゴシック" pitchFamily="-107" charset="-128"/>
              </a:rPr>
              <a:t>COSD</a:t>
            </a:r>
            <a:r>
              <a:rPr lang="en-GB">
                <a:ea typeface="ＭＳ Ｐゴシック" pitchFamily="-107" charset="-128"/>
              </a:rPr>
              <a:t> uses that </a:t>
            </a:r>
            <a:r>
              <a:rPr lang="en-GB" i="0">
                <a:ea typeface="ＭＳ Ｐゴシック" pitchFamily="-107" charset="-128"/>
              </a:rPr>
              <a:t>same</a:t>
            </a:r>
            <a:r>
              <a:rPr lang="en-GB">
                <a:ea typeface="ＭＳ Ｐゴシック" pitchFamily="-107" charset="-128"/>
              </a:rPr>
              <a:t> list </a:t>
            </a:r>
            <a:r>
              <a:rPr lang="en-GB" b="0">
                <a:ea typeface="ＭＳ Ｐゴシック" pitchFamily="-107" charset="-128"/>
              </a:rPr>
              <a:t>plus</a:t>
            </a:r>
            <a:r>
              <a:rPr lang="en-GB">
                <a:ea typeface="ＭＳ Ｐゴシック" pitchFamily="-107" charset="-128"/>
              </a:rPr>
              <a:t> those solid tumours in Appendix </a:t>
            </a:r>
            <a:r>
              <a:rPr lang="en-GB" b="0">
                <a:ea typeface="ＭＳ Ｐゴシック" pitchFamily="-107" charset="-128"/>
              </a:rPr>
              <a:t>B</a:t>
            </a:r>
            <a:r>
              <a:rPr lang="en-GB" b="1">
                <a:ea typeface="ＭＳ Ｐゴシック" pitchFamily="-107" charset="-128"/>
              </a:rPr>
              <a:t> </a:t>
            </a:r>
            <a:r>
              <a:rPr lang="en-GB" b="0">
                <a:ea typeface="ＭＳ Ｐゴシック" pitchFamily="-107" charset="-128"/>
              </a:rPr>
              <a:t>as well as the D &amp; E codes defined in Appendix C for Haematology</a:t>
            </a:r>
            <a:endParaRPr lang="en-GB" b="0" i="1">
              <a:ea typeface="ＭＳ Ｐゴシック" pitchFamily="-107" charset="-128"/>
            </a:endParaRP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8002279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ＭＳ Ｐゴシック" pitchFamily="-107" charset="-128"/>
              </a:rPr>
              <a:t>The Appendix B list is shown in the form of a grid.  Those ICD10 codes that show a mark in either the </a:t>
            </a:r>
            <a:r>
              <a:rPr lang="en-GB" b="0" i="0">
                <a:ea typeface="ＭＳ Ｐゴシック" pitchFamily="-107" charset="-128"/>
              </a:rPr>
              <a:t>Core &amp; Site specific dataset </a:t>
            </a:r>
            <a:r>
              <a:rPr lang="en-GB">
                <a:ea typeface="ＭＳ Ｐゴシック" pitchFamily="-107" charset="-128"/>
              </a:rPr>
              <a:t>column or the </a:t>
            </a:r>
            <a:r>
              <a:rPr lang="en-GB" b="0" i="0">
                <a:ea typeface="ＭＳ Ｐゴシック" pitchFamily="-107" charset="-128"/>
              </a:rPr>
              <a:t>Core dataset </a:t>
            </a:r>
            <a:r>
              <a:rPr lang="en-GB">
                <a:ea typeface="ＭＳ Ｐゴシック" pitchFamily="-107" charset="-128"/>
              </a:rPr>
              <a:t>column </a:t>
            </a:r>
            <a:r>
              <a:rPr lang="en-GB" b="0">
                <a:ea typeface="ＭＳ Ｐゴシック" pitchFamily="-107" charset="-128"/>
              </a:rPr>
              <a:t>do</a:t>
            </a:r>
            <a:r>
              <a:rPr lang="en-GB">
                <a:ea typeface="ＭＳ Ｐゴシック" pitchFamily="-107" charset="-128"/>
              </a:rPr>
              <a:t> require a COSD submission, so </a:t>
            </a:r>
            <a:r>
              <a:rPr lang="en-GB" i="0">
                <a:ea typeface="ＭＳ Ｐゴシック" pitchFamily="-107" charset="-128"/>
              </a:rPr>
              <a:t>will</a:t>
            </a:r>
            <a:r>
              <a:rPr lang="en-GB">
                <a:ea typeface="ＭＳ Ｐゴシック" pitchFamily="-107" charset="-128"/>
              </a:rPr>
              <a:t> need to be recorded in your cancer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23888252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ＭＳ Ｐゴシック" pitchFamily="-107" charset="-128"/>
              </a:rPr>
              <a:t>However, if the mark is displayed in the </a:t>
            </a:r>
            <a:r>
              <a:rPr lang="en-GB" i="0">
                <a:ea typeface="ＭＳ Ｐゴシック" pitchFamily="-107" charset="-128"/>
              </a:rPr>
              <a:t>Path only</a:t>
            </a:r>
            <a:r>
              <a:rPr lang="en-GB" i="1">
                <a:ea typeface="ＭＳ Ｐゴシック" pitchFamily="-107" charset="-128"/>
              </a:rPr>
              <a:t> </a:t>
            </a:r>
            <a:r>
              <a:rPr lang="en-GB">
                <a:ea typeface="ＭＳ Ｐゴシック" pitchFamily="-107" charset="-128"/>
              </a:rPr>
              <a:t>column, the data is provided </a:t>
            </a:r>
            <a:r>
              <a:rPr lang="en-GB" i="0">
                <a:ea typeface="ＭＳ Ｐゴシック" pitchFamily="-107" charset="-128"/>
              </a:rPr>
              <a:t>direct</a:t>
            </a:r>
            <a:r>
              <a:rPr lang="en-GB">
                <a:ea typeface="ＭＳ Ｐゴシック" pitchFamily="-107" charset="-128"/>
              </a:rPr>
              <a:t> from the path lab and </a:t>
            </a:r>
            <a:r>
              <a:rPr lang="en-GB" i="0">
                <a:ea typeface="ＭＳ Ｐゴシック" pitchFamily="-107" charset="-128"/>
              </a:rPr>
              <a:t>no</a:t>
            </a:r>
            <a:r>
              <a:rPr lang="en-GB">
                <a:ea typeface="ＭＳ Ｐゴシック" pitchFamily="-107" charset="-128"/>
              </a:rPr>
              <a:t> COSD record is required.</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41690045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ＭＳ Ｐゴシック" pitchFamily="-107" charset="-128"/>
              </a:rPr>
              <a:t>Haematology also requires a COSD record for certain </a:t>
            </a:r>
            <a:r>
              <a:rPr lang="en-GB" b="0">
                <a:ea typeface="ＭＳ Ｐゴシック" pitchFamily="-107" charset="-128"/>
              </a:rPr>
              <a:t>D</a:t>
            </a:r>
            <a:r>
              <a:rPr lang="en-GB">
                <a:ea typeface="ＭＳ Ｐゴシック" pitchFamily="-107" charset="-128"/>
              </a:rPr>
              <a:t> coded conditions, and </a:t>
            </a:r>
            <a:r>
              <a:rPr lang="en-GB" i="0">
                <a:ea typeface="ＭＳ Ｐゴシック" pitchFamily="-107" charset="-128"/>
              </a:rPr>
              <a:t>one</a:t>
            </a:r>
            <a:r>
              <a:rPr lang="en-GB">
                <a:ea typeface="ＭＳ Ｐゴシック" pitchFamily="-107" charset="-128"/>
              </a:rPr>
              <a:t> E coded condition.  Please bear in mind when recording these conditions that the morphology code </a:t>
            </a:r>
            <a:r>
              <a:rPr lang="en-GB" i="0">
                <a:ea typeface="ＭＳ Ｐゴシック" pitchFamily="-107" charset="-128"/>
              </a:rPr>
              <a:t>must</a:t>
            </a:r>
            <a:r>
              <a:rPr lang="en-GB">
                <a:ea typeface="ＭＳ Ｐゴシック" pitchFamily="-107" charset="-128"/>
              </a:rPr>
              <a:t> be included. </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048860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Remember - Your cancer management system will automatically exclude these additional COSD diagnoses from the CWT submission so there is </a:t>
            </a:r>
            <a:r>
              <a:rPr lang="en-GB" b="0">
                <a:ea typeface="ＭＳ Ｐゴシック" pitchFamily="-107" charset="-128"/>
              </a:rPr>
              <a:t>no</a:t>
            </a:r>
            <a:r>
              <a:rPr lang="en-GB">
                <a:ea typeface="ＭＳ Ｐゴシック" pitchFamily="-107" charset="-128"/>
              </a:rPr>
              <a:t> clash between CWT and COSD.</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28051502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So how do you go about recording these new primary diagnoses, progressions, transformations and recurrences? This graphic is </a:t>
            </a:r>
            <a:r>
              <a:rPr lang="en-GB" i="0">
                <a:ea typeface="ＭＳ Ｐゴシック" pitchFamily="-107" charset="-128"/>
              </a:rPr>
              <a:t>also</a:t>
            </a:r>
            <a:r>
              <a:rPr lang="en-GB">
                <a:ea typeface="ＭＳ Ｐゴシック" pitchFamily="-107" charset="-128"/>
              </a:rPr>
              <a:t> contained within the COSD user guide to help you decide.  It details the options for recording both primary and non-primary pathways and we’re going to go through it step-by-step.</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0545157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ＭＳ Ｐゴシック" pitchFamily="-107" charset="-128"/>
              </a:rPr>
              <a:t>A new primary diagnosis is recorded on its </a:t>
            </a:r>
            <a:r>
              <a:rPr lang="en-GB" i="0">
                <a:ea typeface="ＭＳ Ｐゴシック" pitchFamily="-107" charset="-128"/>
              </a:rPr>
              <a:t>own</a:t>
            </a:r>
            <a:r>
              <a:rPr lang="en-GB">
                <a:ea typeface="ＭＳ Ｐゴシック" pitchFamily="-107" charset="-128"/>
              </a:rPr>
              <a:t> pathway.  Details required will include the primary ICD10 code, any applicable tumour laterality and the primary diagnosis date.</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0082308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If a patient presents with a </a:t>
            </a:r>
            <a:r>
              <a:rPr lang="en-GB" i="0">
                <a:ea typeface="ＭＳ Ｐゴシック" pitchFamily="-107" charset="-128"/>
              </a:rPr>
              <a:t>progression</a:t>
            </a:r>
            <a:r>
              <a:rPr lang="en-GB">
                <a:ea typeface="ＭＳ Ｐゴシック" pitchFamily="-107" charset="-128"/>
              </a:rPr>
              <a:t> or a </a:t>
            </a:r>
            <a:r>
              <a:rPr lang="en-GB" i="0">
                <a:ea typeface="ＭＳ Ｐゴシック" pitchFamily="-107" charset="-128"/>
              </a:rPr>
              <a:t>transformation</a:t>
            </a:r>
            <a:r>
              <a:rPr lang="en-GB">
                <a:ea typeface="ＭＳ Ｐゴシック" pitchFamily="-107" charset="-128"/>
              </a:rPr>
              <a:t>, you must first determine if the </a:t>
            </a:r>
            <a:r>
              <a:rPr lang="en-GB" b="0">
                <a:ea typeface="ＭＳ Ｐゴシック" pitchFamily="-107" charset="-128"/>
              </a:rPr>
              <a:t>original</a:t>
            </a:r>
            <a:r>
              <a:rPr lang="en-GB">
                <a:ea typeface="ＭＳ Ｐゴシック" pitchFamily="-107" charset="-128"/>
              </a:rPr>
              <a:t> </a:t>
            </a:r>
            <a:r>
              <a:rPr lang="en-GB" b="0">
                <a:ea typeface="ＭＳ Ｐゴシック" pitchFamily="-107" charset="-128"/>
              </a:rPr>
              <a:t>primary diagnosis</a:t>
            </a:r>
            <a:r>
              <a:rPr lang="en-GB">
                <a:ea typeface="ＭＳ Ｐゴシック" pitchFamily="-107" charset="-128"/>
              </a:rPr>
              <a:t> is </a:t>
            </a:r>
            <a:r>
              <a:rPr lang="en-GB" i="0">
                <a:ea typeface="ＭＳ Ｐゴシック" pitchFamily="-107" charset="-128"/>
              </a:rPr>
              <a:t>already</a:t>
            </a:r>
            <a:r>
              <a:rPr lang="en-GB">
                <a:ea typeface="ＭＳ Ｐゴシック" pitchFamily="-107" charset="-128"/>
              </a:rPr>
              <a:t> on your cancer management system.  If it </a:t>
            </a:r>
            <a:r>
              <a:rPr lang="en-GB" b="0">
                <a:ea typeface="ＭＳ Ｐゴシック" pitchFamily="-107" charset="-128"/>
              </a:rPr>
              <a:t>is,</a:t>
            </a:r>
            <a:r>
              <a:rPr lang="en-GB">
                <a:ea typeface="ＭＳ Ｐゴシック" pitchFamily="-107" charset="-128"/>
              </a:rPr>
              <a:t> record any progression or transformation on the original </a:t>
            </a:r>
            <a:r>
              <a:rPr lang="en-GB" b="0">
                <a:ea typeface="ＭＳ Ｐゴシック" pitchFamily="-107" charset="-128"/>
              </a:rPr>
              <a:t>primary pathway.</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1219488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But if a patient’s </a:t>
            </a:r>
            <a:r>
              <a:rPr lang="en-GB" b="0">
                <a:ea typeface="ＭＳ Ｐゴシック" pitchFamily="-107" charset="-128"/>
              </a:rPr>
              <a:t>original</a:t>
            </a:r>
            <a:r>
              <a:rPr lang="en-GB">
                <a:ea typeface="ＭＳ Ｐゴシック" pitchFamily="-107" charset="-128"/>
              </a:rPr>
              <a:t> primary pathway is </a:t>
            </a:r>
            <a:r>
              <a:rPr lang="en-GB" b="0">
                <a:ea typeface="ＭＳ Ｐゴシック" pitchFamily="-107" charset="-128"/>
              </a:rPr>
              <a:t>not</a:t>
            </a:r>
            <a:r>
              <a:rPr lang="en-GB">
                <a:ea typeface="ＭＳ Ｐゴシック" pitchFamily="-107" charset="-128"/>
              </a:rPr>
              <a:t> on your cancer management system, record any progression on a new </a:t>
            </a:r>
            <a:r>
              <a:rPr lang="en-GB" b="0">
                <a:ea typeface="ＭＳ Ｐゴシック" pitchFamily="-107" charset="-128"/>
              </a:rPr>
              <a:t>non-primary pathway. The progression details needed include the ICD10 code of the </a:t>
            </a:r>
            <a:r>
              <a:rPr lang="en-GB" b="0" i="0">
                <a:ea typeface="ＭＳ Ｐゴシック" pitchFamily="-107" charset="-128"/>
              </a:rPr>
              <a:t>primary</a:t>
            </a:r>
            <a:r>
              <a:rPr lang="en-GB" b="0">
                <a:ea typeface="ＭＳ Ｐゴシック" pitchFamily="-107" charset="-128"/>
              </a:rPr>
              <a:t> cancer and the type &amp; site of the metastases.</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3083060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The range of diagnoses and recording options for various types of cancer </a:t>
            </a:r>
            <a:r>
              <a:rPr lang="en-GB" b="1"/>
              <a:t>can</a:t>
            </a:r>
            <a:r>
              <a:rPr lang="en-GB"/>
              <a:t> be daunting when you first start dealing with cancer data.  In this training module, we’ll look at the different </a:t>
            </a:r>
            <a:r>
              <a:rPr lang="en-GB" i="0"/>
              <a:t>types</a:t>
            </a:r>
            <a:r>
              <a:rPr lang="en-GB"/>
              <a:t> of diagnoses you might come across … the ICD10 codes you should record for COSD … and how to record </a:t>
            </a:r>
            <a:r>
              <a:rPr lang="en-GB" i="0"/>
              <a:t>each</a:t>
            </a:r>
            <a:r>
              <a:rPr lang="en-GB"/>
              <a:t> type of diagnosis appropriately</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ＭＳ Ｐゴシック" pitchFamily="-107" charset="-128"/>
              </a:rPr>
              <a:t>Similarly, where the patient’s original primary pathway is not on your cancer management system, a </a:t>
            </a:r>
            <a:r>
              <a:rPr lang="en-GB" i="0">
                <a:ea typeface="ＭＳ Ｐゴシック" pitchFamily="-107" charset="-128"/>
              </a:rPr>
              <a:t>transformation</a:t>
            </a:r>
            <a:r>
              <a:rPr lang="en-GB">
                <a:ea typeface="ＭＳ Ｐゴシック" pitchFamily="-107" charset="-128"/>
              </a:rPr>
              <a:t> will need to be recorded on it’s own </a:t>
            </a:r>
            <a:r>
              <a:rPr lang="en-GB" b="0">
                <a:ea typeface="ＭＳ Ｐゴシック" pitchFamily="-107" charset="-128"/>
              </a:rPr>
              <a:t>non-primary pathway</a:t>
            </a:r>
            <a:r>
              <a:rPr lang="en-GB">
                <a:ea typeface="ＭＳ Ｐゴシック" pitchFamily="-107" charset="-128"/>
              </a:rPr>
              <a:t>.  Details needed will include the </a:t>
            </a:r>
            <a:r>
              <a:rPr lang="en-GB" i="0">
                <a:ea typeface="ＭＳ Ｐゴシック" pitchFamily="-107" charset="-128"/>
              </a:rPr>
              <a:t>date </a:t>
            </a:r>
            <a:r>
              <a:rPr lang="en-GB">
                <a:ea typeface="ＭＳ Ｐゴシック" pitchFamily="-107" charset="-128"/>
              </a:rPr>
              <a:t>of the transformation and the morphology.</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2625500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A recurrence is </a:t>
            </a:r>
            <a:r>
              <a:rPr lang="en-GB" b="0">
                <a:ea typeface="ＭＳ Ｐゴシック" pitchFamily="-107" charset="-128"/>
              </a:rPr>
              <a:t>always</a:t>
            </a:r>
            <a:r>
              <a:rPr lang="en-GB">
                <a:ea typeface="ＭＳ Ｐゴシック" pitchFamily="-107" charset="-128"/>
              </a:rPr>
              <a:t> recorded on a separate </a:t>
            </a:r>
            <a:r>
              <a:rPr lang="en-GB" b="0">
                <a:ea typeface="ＭＳ Ｐゴシック" pitchFamily="-107" charset="-128"/>
              </a:rPr>
              <a:t>non-primary</a:t>
            </a:r>
            <a:r>
              <a:rPr lang="en-GB">
                <a:ea typeface="ＭＳ Ｐゴシック" pitchFamily="-107" charset="-128"/>
              </a:rPr>
              <a:t> pathway.  Details required will include the date of the recurrence diagnosis and the type &amp; site of metastases.</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13339667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recording a </a:t>
            </a:r>
            <a:r>
              <a:rPr lang="en-GB" b="0" dirty="0"/>
              <a:t>metastatic</a:t>
            </a:r>
            <a:r>
              <a:rPr lang="en-GB" dirty="0"/>
              <a:t> cancer, which may be an invasive new primary cancer with </a:t>
            </a:r>
            <a:r>
              <a:rPr lang="en-GB" dirty="0" err="1"/>
              <a:t>mets</a:t>
            </a:r>
            <a:r>
              <a:rPr lang="en-GB" dirty="0"/>
              <a:t>, a recurrence or a progression, it’s important to record the primary ICD10 code correctly.  Where the primary tumour has been identified – this would be detailed in the path report - the primary ICD10 code you record would always be relevant to the </a:t>
            </a:r>
            <a:r>
              <a:rPr lang="en-GB" b="1" dirty="0"/>
              <a:t>primary</a:t>
            </a:r>
            <a:r>
              <a:rPr lang="en-GB" dirty="0"/>
              <a:t> cancer, not the metastasis. Details of the site and type of </a:t>
            </a:r>
            <a:r>
              <a:rPr lang="en-GB" dirty="0" err="1"/>
              <a:t>mets</a:t>
            </a:r>
            <a:r>
              <a:rPr lang="en-GB" dirty="0"/>
              <a:t> would need to be recorded under Mets at Diagnosis. In the case of a new primary diagnosis of a known primary with </a:t>
            </a:r>
            <a:r>
              <a:rPr lang="en-GB" b="1" dirty="0"/>
              <a:t>distant</a:t>
            </a:r>
            <a:r>
              <a:rPr lang="en-GB" dirty="0"/>
              <a:t> </a:t>
            </a:r>
            <a:r>
              <a:rPr lang="en-GB" dirty="0" err="1"/>
              <a:t>mets</a:t>
            </a:r>
            <a:r>
              <a:rPr lang="en-GB" dirty="0"/>
              <a:t>, the M stage must be recorded as M1.</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35095668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the primary tumour site is </a:t>
            </a:r>
            <a:r>
              <a:rPr lang="en-GB" b="1" dirty="0"/>
              <a:t>unknown</a:t>
            </a:r>
            <a:r>
              <a:rPr lang="en-GB" dirty="0"/>
              <a:t>, a secondary tumour ICD10 code, such as C80, may be used instead.  Secondary tumour ICD10 codes, recurrences and progressions do not require a stage for the purposes of COSD</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9961573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We’re now going to look at some scenarios and how you would record them.  Using the bladder as an example, </a:t>
            </a:r>
            <a:r>
              <a:rPr lang="en-GB" i="0" dirty="0">
                <a:ea typeface="ＭＳ Ｐゴシック" pitchFamily="-107" charset="-128"/>
              </a:rPr>
              <a:t>this</a:t>
            </a:r>
            <a:r>
              <a:rPr lang="en-GB" dirty="0">
                <a:ea typeface="ＭＳ Ｐゴシック" pitchFamily="-107" charset="-128"/>
              </a:rPr>
              <a:t> patient has </a:t>
            </a:r>
            <a:r>
              <a:rPr lang="en-GB" i="0" dirty="0">
                <a:ea typeface="ＭＳ Ｐゴシック" pitchFamily="-107" charset="-128"/>
              </a:rPr>
              <a:t>had</a:t>
            </a:r>
            <a:r>
              <a:rPr lang="en-GB" dirty="0">
                <a:ea typeface="ＭＳ Ｐゴシック" pitchFamily="-107" charset="-128"/>
              </a:rPr>
              <a:t> a non-invasive, in-situ bladder carcinoma which is D coded in ICD10. The tumour has been excised, the carcinoma in-situ recorded, and the pathway closed.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42795994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At some point later, the cancer has returned as </a:t>
            </a:r>
            <a:r>
              <a:rPr lang="en-GB" b="0" dirty="0">
                <a:ea typeface="ＭＳ Ｐゴシック" pitchFamily="-107" charset="-128"/>
              </a:rPr>
              <a:t>invasive</a:t>
            </a:r>
            <a:r>
              <a:rPr lang="en-GB" dirty="0">
                <a:ea typeface="ＭＳ Ｐゴシック" pitchFamily="-107" charset="-128"/>
              </a:rPr>
              <a:t>.  Invasive cancers must be </a:t>
            </a:r>
            <a:r>
              <a:rPr lang="en-GB" b="0" dirty="0">
                <a:ea typeface="ＭＳ Ｐゴシック" pitchFamily="-107" charset="-128"/>
              </a:rPr>
              <a:t>C</a:t>
            </a:r>
            <a:r>
              <a:rPr lang="en-GB" dirty="0">
                <a:ea typeface="ＭＳ Ｐゴシック" pitchFamily="-107" charset="-128"/>
              </a:rPr>
              <a:t> coded and require a </a:t>
            </a:r>
            <a:r>
              <a:rPr lang="en-GB" i="0" dirty="0">
                <a:ea typeface="ＭＳ Ｐゴシック" pitchFamily="-107" charset="-128"/>
              </a:rPr>
              <a:t>new</a:t>
            </a:r>
            <a:r>
              <a:rPr lang="en-GB" dirty="0">
                <a:ea typeface="ＭＳ Ｐゴシック" pitchFamily="-107" charset="-128"/>
              </a:rPr>
              <a:t> pathway for an invasive</a:t>
            </a:r>
            <a:r>
              <a:rPr lang="en-GB" b="1" dirty="0">
                <a:ea typeface="ＭＳ Ｐゴシック" pitchFamily="-107" charset="-128"/>
              </a:rPr>
              <a:t> </a:t>
            </a:r>
            <a:r>
              <a:rPr lang="en-GB" b="0" dirty="0">
                <a:ea typeface="ＭＳ Ｐゴシック" pitchFamily="-107" charset="-128"/>
              </a:rPr>
              <a:t>new primary diagnosis.  </a:t>
            </a:r>
            <a:r>
              <a:rPr lang="en-GB" dirty="0">
                <a:ea typeface="ＭＳ Ｐゴシック" pitchFamily="-107" charset="-128"/>
              </a:rPr>
              <a:t>There will be a period of treatment, whatever that might be, and after this treatment period, there are </a:t>
            </a:r>
            <a:r>
              <a:rPr lang="en-GB" i="0" dirty="0">
                <a:ea typeface="ＭＳ Ｐゴシック" pitchFamily="-107" charset="-128"/>
              </a:rPr>
              <a:t>several</a:t>
            </a:r>
            <a:r>
              <a:rPr lang="en-GB" dirty="0">
                <a:ea typeface="ＭＳ Ｐゴシック" pitchFamily="-107" charset="-128"/>
              </a:rPr>
              <a:t> possible outcomes…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36621521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If the patient’s treatment does </a:t>
            </a:r>
            <a:r>
              <a:rPr lang="en-GB" b="0" dirty="0">
                <a:ea typeface="ＭＳ Ｐゴシック" pitchFamily="-107" charset="-128"/>
              </a:rPr>
              <a:t>not</a:t>
            </a:r>
            <a:r>
              <a:rPr lang="en-GB" dirty="0">
                <a:ea typeface="ＭＳ Ｐゴシック" pitchFamily="-107" charset="-128"/>
              </a:rPr>
              <a:t> cure the cancer, they would then be living with an </a:t>
            </a:r>
            <a:r>
              <a:rPr lang="en-GB" i="0" dirty="0">
                <a:ea typeface="ＭＳ Ｐゴシック" pitchFamily="-107" charset="-128"/>
              </a:rPr>
              <a:t>ongoing</a:t>
            </a:r>
            <a:r>
              <a:rPr lang="en-GB" i="1" dirty="0">
                <a:ea typeface="ＭＳ Ｐゴシック" pitchFamily="-107" charset="-128"/>
              </a:rPr>
              <a:t> </a:t>
            </a:r>
            <a:r>
              <a:rPr lang="en-GB" i="0" dirty="0">
                <a:ea typeface="ＭＳ Ｐゴシック" pitchFamily="-107" charset="-128"/>
              </a:rPr>
              <a:t>cancer</a:t>
            </a:r>
            <a:r>
              <a:rPr lang="en-GB" dirty="0">
                <a:ea typeface="ＭＳ Ｐゴシック" pitchFamily="-107" charset="-128"/>
              </a:rPr>
              <a:t>. If at some point the cancer </a:t>
            </a:r>
            <a:r>
              <a:rPr lang="en-GB" i="0" dirty="0">
                <a:ea typeface="ＭＳ Ｐゴシック" pitchFamily="-107" charset="-128"/>
              </a:rPr>
              <a:t>spreads</a:t>
            </a:r>
            <a:r>
              <a:rPr lang="en-GB" dirty="0">
                <a:ea typeface="ＭＳ Ｐゴシック" pitchFamily="-107" charset="-128"/>
              </a:rPr>
              <a:t>, this would be a </a:t>
            </a:r>
            <a:r>
              <a:rPr lang="en-GB" b="0" dirty="0">
                <a:ea typeface="ＭＳ Ｐゴシック" pitchFamily="-107" charset="-128"/>
              </a:rPr>
              <a:t>progression diagnosis</a:t>
            </a:r>
            <a:r>
              <a:rPr lang="en-GB" dirty="0">
                <a:ea typeface="ＭＳ Ｐゴシック" pitchFamily="-107" charset="-128"/>
              </a:rPr>
              <a:t>.  In </a:t>
            </a:r>
            <a:r>
              <a:rPr lang="en-GB" i="0" dirty="0">
                <a:ea typeface="ＭＳ Ｐゴシック" pitchFamily="-107" charset="-128"/>
              </a:rPr>
              <a:t>this</a:t>
            </a:r>
            <a:r>
              <a:rPr lang="en-GB" dirty="0">
                <a:ea typeface="ＭＳ Ｐゴシック" pitchFamily="-107" charset="-128"/>
              </a:rPr>
              <a:t> example, the invasive primary diagnosis is </a:t>
            </a:r>
            <a:r>
              <a:rPr lang="en-GB" i="0" dirty="0">
                <a:ea typeface="ＭＳ Ｐゴシック" pitchFamily="-107" charset="-128"/>
              </a:rPr>
              <a:t>already</a:t>
            </a:r>
            <a:r>
              <a:rPr lang="en-GB" dirty="0">
                <a:ea typeface="ＭＳ Ｐゴシック" pitchFamily="-107" charset="-128"/>
              </a:rPr>
              <a:t> on the system so the progression diagnosis would be added to that </a:t>
            </a:r>
            <a:r>
              <a:rPr lang="en-GB" i="0" dirty="0">
                <a:ea typeface="ＭＳ Ｐゴシック" pitchFamily="-107" charset="-128"/>
              </a:rPr>
              <a:t>existing</a:t>
            </a:r>
            <a:r>
              <a:rPr lang="en-GB" dirty="0">
                <a:ea typeface="ＭＳ Ｐゴシック" pitchFamily="-107" charset="-128"/>
              </a:rPr>
              <a:t> pathway.</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2644730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Another possibility may be that the patient is living with their ongoing cancer and the cancer does </a:t>
            </a:r>
            <a:r>
              <a:rPr lang="en-GB" b="0">
                <a:ea typeface="ＭＳ Ｐゴシック" pitchFamily="-107" charset="-128"/>
              </a:rPr>
              <a:t>not</a:t>
            </a:r>
            <a:r>
              <a:rPr lang="en-GB">
                <a:ea typeface="ＭＳ Ｐゴシック" pitchFamily="-107" charset="-128"/>
              </a:rPr>
              <a:t> progress.  In this scenario, any subsequent treatments would be added to the invasive primary pathway in the usual manner…</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2278143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If the treatment successfully removes </a:t>
            </a:r>
            <a:r>
              <a:rPr lang="en-GB" b="0" i="0">
                <a:ea typeface="ＭＳ Ｐゴシック" pitchFamily="-107" charset="-128"/>
              </a:rPr>
              <a:t>all</a:t>
            </a:r>
            <a:r>
              <a:rPr lang="en-GB">
                <a:ea typeface="ＭＳ Ｐゴシック" pitchFamily="-107" charset="-128"/>
              </a:rPr>
              <a:t> signs of the cancer the patient </a:t>
            </a:r>
            <a:r>
              <a:rPr lang="en-GB" i="0">
                <a:ea typeface="ＭＳ Ｐゴシック" pitchFamily="-107" charset="-128"/>
              </a:rPr>
              <a:t>will</a:t>
            </a:r>
            <a:r>
              <a:rPr lang="en-GB">
                <a:ea typeface="ＭＳ Ｐゴシック" pitchFamily="-107" charset="-128"/>
              </a:rPr>
              <a:t> be told that their cancer is no longer detectable.  The pathway is closed and the patient enters a cancer-free period…</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34848839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If however, the same invasive cancer returns </a:t>
            </a:r>
            <a:r>
              <a:rPr lang="en-GB" i="0" dirty="0">
                <a:ea typeface="ＭＳ Ｐゴシック" pitchFamily="-107" charset="-128"/>
              </a:rPr>
              <a:t>after</a:t>
            </a:r>
            <a:r>
              <a:rPr lang="en-GB" dirty="0">
                <a:ea typeface="ＭＳ Ｐゴシック" pitchFamily="-107" charset="-128"/>
              </a:rPr>
              <a:t> a cancer-free period (the length of which is </a:t>
            </a:r>
            <a:r>
              <a:rPr lang="en-GB" i="0" u="none" dirty="0">
                <a:ea typeface="ＭＳ Ｐゴシック" pitchFamily="-107" charset="-128"/>
              </a:rPr>
              <a:t>not</a:t>
            </a:r>
            <a:r>
              <a:rPr lang="en-GB" dirty="0">
                <a:ea typeface="ＭＳ Ｐゴシック" pitchFamily="-107" charset="-128"/>
              </a:rPr>
              <a:t> defined), this would be a </a:t>
            </a:r>
            <a:r>
              <a:rPr lang="en-GB" b="0" dirty="0">
                <a:ea typeface="ＭＳ Ｐゴシック" pitchFamily="-107" charset="-128"/>
              </a:rPr>
              <a:t>recurrence</a:t>
            </a:r>
            <a:r>
              <a:rPr lang="en-GB" dirty="0">
                <a:ea typeface="ＭＳ Ｐゴシック" pitchFamily="-107" charset="-128"/>
              </a:rPr>
              <a:t>.  Recurrences only apply to </a:t>
            </a:r>
            <a:r>
              <a:rPr lang="en-GB" i="0" dirty="0">
                <a:ea typeface="ＭＳ Ｐゴシック" pitchFamily="-107" charset="-128"/>
              </a:rPr>
              <a:t>invasive</a:t>
            </a:r>
            <a:r>
              <a:rPr lang="en-GB" dirty="0">
                <a:ea typeface="ＭＳ Ｐゴシック" pitchFamily="-107" charset="-128"/>
              </a:rPr>
              <a:t> cancers and may be local, regional or distant. Recurrences are </a:t>
            </a:r>
            <a:r>
              <a:rPr lang="en-GB" b="0" dirty="0">
                <a:ea typeface="ＭＳ Ｐゴシック" pitchFamily="-107" charset="-128"/>
              </a:rPr>
              <a:t>always</a:t>
            </a:r>
            <a:r>
              <a:rPr lang="en-GB" dirty="0">
                <a:ea typeface="ＭＳ Ｐゴシック" pitchFamily="-107" charset="-128"/>
              </a:rPr>
              <a:t> recorded on a new </a:t>
            </a:r>
            <a:r>
              <a:rPr lang="en-GB" b="0" dirty="0">
                <a:ea typeface="ＭＳ Ｐゴシック" pitchFamily="-107" charset="-128"/>
              </a:rPr>
              <a:t>non-primary pathway</a:t>
            </a:r>
            <a:r>
              <a:rPr lang="en-GB" dirty="0">
                <a:ea typeface="ＭＳ Ｐゴシック" pitchFamily="-107" charset="-128"/>
              </a:rPr>
              <a: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283297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ea typeface="ＭＳ Ｐゴシック" pitchFamily="-107" charset="-128"/>
              </a:rPr>
              <a:t>We’re going to start by looking at the </a:t>
            </a:r>
            <a:r>
              <a:rPr lang="en-GB" b="0">
                <a:ea typeface="ＭＳ Ｐゴシック" pitchFamily="-107" charset="-128"/>
              </a:rPr>
              <a:t>types</a:t>
            </a:r>
            <a:r>
              <a:rPr lang="en-GB">
                <a:ea typeface="ＭＳ Ｐゴシック" pitchFamily="-107" charset="-128"/>
              </a:rPr>
              <a:t> of diagnosis. A new primary diagnosis will apply to a </a:t>
            </a:r>
            <a:r>
              <a:rPr lang="en-GB" b="0" i="0">
                <a:ea typeface="ＭＳ Ｐゴシック" pitchFamily="-107" charset="-128"/>
              </a:rPr>
              <a:t>newly diagnosed </a:t>
            </a:r>
            <a:r>
              <a:rPr lang="en-GB">
                <a:ea typeface="ＭＳ Ｐゴシック" pitchFamily="-107" charset="-128"/>
              </a:rPr>
              <a:t>primary disease. These are </a:t>
            </a:r>
            <a:r>
              <a:rPr lang="en-GB" i="0">
                <a:ea typeface="ＭＳ Ｐゴシック" pitchFamily="-107" charset="-128"/>
              </a:rPr>
              <a:t>usually</a:t>
            </a:r>
            <a:r>
              <a:rPr lang="en-GB">
                <a:ea typeface="ＭＳ Ｐゴシック" pitchFamily="-107" charset="-128"/>
              </a:rPr>
              <a:t> invasive cancers but COSD also requires </a:t>
            </a:r>
            <a:r>
              <a:rPr lang="en-GB" i="0">
                <a:ea typeface="ＭＳ Ｐゴシック" pitchFamily="-107" charset="-128"/>
              </a:rPr>
              <a:t>some</a:t>
            </a:r>
            <a:r>
              <a:rPr lang="en-GB">
                <a:ea typeface="ＭＳ Ｐゴシック" pitchFamily="-107" charset="-128"/>
              </a:rPr>
              <a:t> non-invasive tumours and conditions be recorded.  </a:t>
            </a:r>
          </a:p>
        </p:txBody>
      </p:sp>
    </p:spTree>
    <p:extLst>
      <p:ext uri="{BB962C8B-B14F-4D97-AF65-F5344CB8AC3E}">
        <p14:creationId xmlns:p14="http://schemas.microsoft.com/office/powerpoint/2010/main" val="41475220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But what if a diagnosis changes? Clinical teams may discover that a diagnosis needs to be amended after further investigations, meaning you’d need to change the diagnosis in your cancer management system. It’s helpful here to have an understanding of how your cancer management system extracts data for submission to the Registry</a:t>
            </a:r>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983426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The COSD submission is extracted from your cancer data management system, usually on a monthly basis. Pathways with a registrable condition and a diagnosis date within the specified date range are automatically selected for the extract</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21247562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Some systems also automatically include pathways that have been amended within the specified date range.  Other systems require a box to be ticked or a refresh to be sent on an agreed schedule. Either way, only pathways containing a registrable diagnosis are included in the extract.</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7107051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If a diagnosis were to change from, for instance, an invasive C50 diagnosis to an in situ D05.0 diagnosis, that wouldn’t be an issue.  We would be notified as the new diagnosis is a registrable condition.</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22932273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But if a new diagnosis is NOT registrable, if for instance it’s changed in the system to “No new Cancer”, it wouldn’t be included in the extract.  Meaning that the registry would not be informed of this change.  We need you to tell us</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4898614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important because NDRS data has many uses, including national reporting and decision making in the healthcare sector, so data needs to be accurate. NHS England also uses registry data to send surveys to patients after they’ve had a cancer diagnosis. Please let us know if a diagnosis changes to a non-registrable condition</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2330399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ask that the trust sends a secure email to the relevant Data Liaison Manager’s nhs.net email address - The body of the email should detail the basic patient demographics, original diagnosis, diagnosis date &amp; method and the same details for the new diagnosis</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4929701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The secure email address of your Regional Data Liaison Manager can be found here.</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To summarise: for COSD there are </a:t>
            </a:r>
            <a:r>
              <a:rPr lang="en-GB" i="0">
                <a:ea typeface="ＭＳ Ｐゴシック" pitchFamily="-107" charset="-128"/>
              </a:rPr>
              <a:t>several</a:t>
            </a:r>
            <a:r>
              <a:rPr lang="en-GB">
                <a:ea typeface="ＭＳ Ｐゴシック" pitchFamily="-107" charset="-128"/>
              </a:rPr>
              <a:t> types of diagnosis – primary, progression, transformation and recurrence. </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13450074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Whilst many primary tumours are invasive and as such are C coded in ICD10, COSD also requires you to record selected non-invasive tumours and conditions.  </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4069980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A </a:t>
            </a:r>
            <a:r>
              <a:rPr lang="en-GB" i="0">
                <a:ea typeface="ＭＳ Ｐゴシック" pitchFamily="-107" charset="-128"/>
              </a:rPr>
              <a:t>progression</a:t>
            </a:r>
            <a:r>
              <a:rPr lang="en-GB">
                <a:ea typeface="ＭＳ Ｐゴシック" pitchFamily="-107" charset="-128"/>
              </a:rPr>
              <a:t> diagnosis applies where the patient has an </a:t>
            </a:r>
            <a:r>
              <a:rPr lang="en-GB" i="0">
                <a:ea typeface="ＭＳ Ｐゴシック" pitchFamily="-107" charset="-128"/>
              </a:rPr>
              <a:t>ongoing</a:t>
            </a:r>
            <a:r>
              <a:rPr lang="en-GB">
                <a:ea typeface="ＭＳ Ｐゴシック" pitchFamily="-107" charset="-128"/>
              </a:rPr>
              <a:t> invasive cancer and </a:t>
            </a:r>
            <a:r>
              <a:rPr lang="en-GB" b="0">
                <a:ea typeface="ＭＳ Ｐゴシック" pitchFamily="-107" charset="-128"/>
              </a:rPr>
              <a:t>has not </a:t>
            </a:r>
            <a:r>
              <a:rPr lang="en-GB">
                <a:ea typeface="ＭＳ Ｐゴシック" pitchFamily="-107" charset="-128"/>
              </a:rPr>
              <a:t>been told they are cancer free.  A progression diagnosis indicates that the cancer has </a:t>
            </a:r>
            <a:r>
              <a:rPr lang="en-GB" i="0">
                <a:ea typeface="ＭＳ Ｐゴシック" pitchFamily="-107" charset="-128"/>
              </a:rPr>
              <a:t>spread</a:t>
            </a:r>
            <a:r>
              <a:rPr lang="en-GB">
                <a:ea typeface="ＭＳ Ｐゴシック" pitchFamily="-107" charset="-128"/>
              </a:rPr>
              <a:t>.</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26269765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When recording a progression or transformation diagnosis,  check </a:t>
            </a:r>
            <a:r>
              <a:rPr lang="en-GB" b="0" i="0">
                <a:ea typeface="ＭＳ Ｐゴシック" pitchFamily="-107" charset="-128"/>
              </a:rPr>
              <a:t>first</a:t>
            </a:r>
            <a:r>
              <a:rPr lang="en-GB">
                <a:ea typeface="ＭＳ Ｐゴシック" pitchFamily="-107" charset="-128"/>
              </a:rPr>
              <a:t> to see if the primary pathway is already on your system.  If it </a:t>
            </a:r>
            <a:r>
              <a:rPr lang="en-GB" i="0">
                <a:ea typeface="ＭＳ Ｐゴシック" pitchFamily="-107" charset="-128"/>
              </a:rPr>
              <a:t>isn’t</a:t>
            </a:r>
            <a:r>
              <a:rPr lang="en-GB">
                <a:ea typeface="ＭＳ Ｐゴシック" pitchFamily="-107" charset="-128"/>
              </a:rPr>
              <a:t> you will need to raise a </a:t>
            </a:r>
            <a:r>
              <a:rPr lang="en-GB" i="0">
                <a:ea typeface="ＭＳ Ｐゴシック" pitchFamily="-107" charset="-128"/>
              </a:rPr>
              <a:t>new</a:t>
            </a:r>
            <a:r>
              <a:rPr lang="en-GB">
                <a:ea typeface="ＭＳ Ｐゴシック" pitchFamily="-107" charset="-128"/>
              </a:rPr>
              <a:t> </a:t>
            </a:r>
            <a:r>
              <a:rPr lang="en-GB" b="0">
                <a:ea typeface="ＭＳ Ｐゴシック" pitchFamily="-107" charset="-128"/>
              </a:rPr>
              <a:t>non-primary</a:t>
            </a:r>
            <a:r>
              <a:rPr lang="en-GB">
                <a:ea typeface="ＭＳ Ｐゴシック" pitchFamily="-107" charset="-128"/>
              </a:rPr>
              <a:t> pathway</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9818925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Recurrences </a:t>
            </a:r>
            <a:r>
              <a:rPr lang="en-GB" b="0">
                <a:ea typeface="ＭＳ Ｐゴシック" pitchFamily="-107" charset="-128"/>
              </a:rPr>
              <a:t>always</a:t>
            </a:r>
            <a:r>
              <a:rPr lang="en-GB">
                <a:ea typeface="ＭＳ Ｐゴシック" pitchFamily="-107" charset="-128"/>
              </a:rPr>
              <a:t> go on a </a:t>
            </a:r>
            <a:r>
              <a:rPr lang="en-GB" i="0">
                <a:ea typeface="ＭＳ Ｐゴシック" pitchFamily="-107" charset="-128"/>
              </a:rPr>
              <a:t>new</a:t>
            </a:r>
            <a:r>
              <a:rPr lang="en-GB" b="0">
                <a:ea typeface="ＭＳ Ｐゴシック" pitchFamily="-107" charset="-128"/>
              </a:rPr>
              <a:t> non-primary </a:t>
            </a:r>
            <a:r>
              <a:rPr lang="en-GB">
                <a:ea typeface="ＭＳ Ｐゴシック" pitchFamily="-107" charset="-128"/>
              </a:rPr>
              <a:t>pathway.  </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41</a:t>
            </a:fld>
            <a:endParaRPr lang="en-GB"/>
          </a:p>
        </p:txBody>
      </p:sp>
    </p:spTree>
    <p:extLst>
      <p:ext uri="{BB962C8B-B14F-4D97-AF65-F5344CB8AC3E}">
        <p14:creationId xmlns:p14="http://schemas.microsoft.com/office/powerpoint/2010/main" val="13246856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And importantly, if a diagnosis changes to a non-registrable condition, please tell us using a secure email system</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42</a:t>
            </a:fld>
            <a:endParaRPr lang="en-GB"/>
          </a:p>
        </p:txBody>
      </p:sp>
    </p:spTree>
    <p:extLst>
      <p:ext uri="{BB962C8B-B14F-4D97-AF65-F5344CB8AC3E}">
        <p14:creationId xmlns:p14="http://schemas.microsoft.com/office/powerpoint/2010/main" val="10363664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43</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ＭＳ Ｐゴシック" pitchFamily="-107" charset="-128"/>
              </a:rPr>
              <a:t>In </a:t>
            </a:r>
            <a:r>
              <a:rPr lang="en-GB" i="0">
                <a:ea typeface="ＭＳ Ｐゴシック" pitchFamily="-107" charset="-128"/>
              </a:rPr>
              <a:t>specific</a:t>
            </a:r>
            <a:r>
              <a:rPr lang="en-GB">
                <a:ea typeface="ＭＳ Ｐゴシック" pitchFamily="-107" charset="-128"/>
              </a:rPr>
              <a:t> cancer sites it’s possible for a cancer to </a:t>
            </a:r>
            <a:r>
              <a:rPr lang="en-GB" i="0">
                <a:ea typeface="ＭＳ Ｐゴシック" pitchFamily="-107" charset="-128"/>
              </a:rPr>
              <a:t>transform</a:t>
            </a:r>
            <a:r>
              <a:rPr lang="en-GB">
                <a:ea typeface="ＭＳ Ｐゴシック" pitchFamily="-107" charset="-128"/>
              </a:rPr>
              <a:t> – to change from one diagnosis to another.  </a:t>
            </a:r>
            <a:r>
              <a:rPr lang="en-GB" i="0">
                <a:ea typeface="ＭＳ Ｐゴシック" pitchFamily="-107" charset="-128"/>
              </a:rPr>
              <a:t>Transformation</a:t>
            </a:r>
            <a:r>
              <a:rPr lang="en-GB">
                <a:ea typeface="ＭＳ Ｐゴシック" pitchFamily="-107" charset="-128"/>
              </a:rPr>
              <a:t> diagnoses are currently recorded for Sarcoma, Haematology and Brain &amp; Central Nervous System</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341617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ＭＳ Ｐゴシック" pitchFamily="-107" charset="-128"/>
              </a:rPr>
              <a:t>Recurrence diagnoses apply </a:t>
            </a:r>
            <a:r>
              <a:rPr lang="en-GB" i="0">
                <a:ea typeface="ＭＳ Ｐゴシック" pitchFamily="-107" charset="-128"/>
              </a:rPr>
              <a:t>only</a:t>
            </a:r>
            <a:r>
              <a:rPr lang="en-GB">
                <a:ea typeface="ＭＳ Ｐゴシック" pitchFamily="-107" charset="-128"/>
              </a:rPr>
              <a:t> to </a:t>
            </a:r>
            <a:r>
              <a:rPr lang="en-GB" i="0">
                <a:ea typeface="ＭＳ Ｐゴシック" pitchFamily="-107" charset="-128"/>
              </a:rPr>
              <a:t>invasive</a:t>
            </a:r>
            <a:r>
              <a:rPr lang="en-GB">
                <a:ea typeface="ＭＳ Ｐゴシック" pitchFamily="-107" charset="-128"/>
              </a:rPr>
              <a:t> primary cancers.  A recurrence can only be recorded if the patient </a:t>
            </a:r>
            <a:r>
              <a:rPr lang="en-GB" i="0">
                <a:ea typeface="ＭＳ Ｐゴシック" pitchFamily="-107" charset="-128"/>
              </a:rPr>
              <a:t>has</a:t>
            </a:r>
            <a:r>
              <a:rPr lang="en-GB">
                <a:ea typeface="ＭＳ Ｐゴシック" pitchFamily="-107" charset="-128"/>
              </a:rPr>
              <a:t> previously been told they are cancer-free and the </a:t>
            </a:r>
            <a:r>
              <a:rPr lang="en-GB" i="0">
                <a:ea typeface="ＭＳ Ｐゴシック" pitchFamily="-107" charset="-128"/>
              </a:rPr>
              <a:t>same</a:t>
            </a:r>
            <a:r>
              <a:rPr lang="en-GB">
                <a:ea typeface="ＭＳ Ｐゴシック" pitchFamily="-107" charset="-128"/>
              </a:rPr>
              <a:t> cancer comes back.</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31981838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ＭＳ Ｐゴシック" pitchFamily="-107" charset="-128"/>
              </a:rPr>
              <a:t>We’re now going to look at how you would determine if a non-invasive tumour or condition should be recorded. In </a:t>
            </a:r>
            <a:r>
              <a:rPr lang="en-GB" i="0">
                <a:ea typeface="ＭＳ Ｐゴシック" pitchFamily="-107" charset="-128"/>
              </a:rPr>
              <a:t>addition</a:t>
            </a:r>
            <a:r>
              <a:rPr lang="en-GB">
                <a:ea typeface="ＭＳ Ｐゴシック" pitchFamily="-107" charset="-128"/>
              </a:rPr>
              <a:t> to the range of cancers you’d record for CWT, there are a number of D or E coded conditions that must </a:t>
            </a:r>
            <a:r>
              <a:rPr lang="en-GB" i="0">
                <a:ea typeface="ＭＳ Ｐゴシック" pitchFamily="-107" charset="-128"/>
              </a:rPr>
              <a:t>also</a:t>
            </a:r>
            <a:r>
              <a:rPr lang="en-GB">
                <a:ea typeface="ＭＳ Ｐゴシック" pitchFamily="-107" charset="-128"/>
              </a:rPr>
              <a:t> be added to your cancer management system.  You </a:t>
            </a:r>
            <a:r>
              <a:rPr lang="en-GB" i="0">
                <a:ea typeface="ＭＳ Ｐゴシック" pitchFamily="-107" charset="-128"/>
              </a:rPr>
              <a:t>may</a:t>
            </a:r>
            <a:r>
              <a:rPr lang="en-GB">
                <a:ea typeface="ＭＳ Ｐゴシック" pitchFamily="-107" charset="-128"/>
              </a:rPr>
              <a:t> at this point be wondering why…</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288959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ＭＳ Ｐゴシック" pitchFamily="-107" charset="-128"/>
              </a:rPr>
              <a:t>For solid epithelial tumours, the key difference between D coding and C coding is something called the basement layer.  This lies between the epithelial cells on the surface – in this case, they constitute the lining of the bladder – and the layers of muscle with blood and lymph vessels underneath</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1945924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Where a tumour has </a:t>
            </a:r>
            <a:r>
              <a:rPr lang="en-GB" i="0">
                <a:ea typeface="ＭＳ Ｐゴシック" pitchFamily="-107" charset="-128"/>
              </a:rPr>
              <a:t>not</a:t>
            </a:r>
            <a:r>
              <a:rPr lang="en-GB">
                <a:ea typeface="ＭＳ Ｐゴシック" pitchFamily="-107" charset="-128"/>
              </a:rPr>
              <a:t> broken through the basement layer, it’s classified as </a:t>
            </a:r>
            <a:r>
              <a:rPr lang="en-GB" i="0">
                <a:ea typeface="ＭＳ Ｐゴシック" pitchFamily="-107" charset="-128"/>
              </a:rPr>
              <a:t>in-situ </a:t>
            </a:r>
            <a:r>
              <a:rPr lang="en-GB">
                <a:ea typeface="ＭＳ Ｐゴシック" pitchFamily="-107" charset="-128"/>
              </a:rPr>
              <a:t>and is </a:t>
            </a:r>
            <a:r>
              <a:rPr lang="en-GB" b="0">
                <a:ea typeface="ＭＳ Ｐゴシック" pitchFamily="-107" charset="-128"/>
              </a:rPr>
              <a:t>D</a:t>
            </a:r>
            <a:r>
              <a:rPr lang="en-GB">
                <a:ea typeface="ＭＳ Ｐゴシック" pitchFamily="-107" charset="-128"/>
              </a:rPr>
              <a:t> coded in ICD10.  Cancers that </a:t>
            </a:r>
            <a:r>
              <a:rPr lang="en-GB" i="0">
                <a:ea typeface="ＭＳ Ｐゴシック" pitchFamily="-107" charset="-128"/>
              </a:rPr>
              <a:t>have</a:t>
            </a:r>
            <a:r>
              <a:rPr lang="en-GB">
                <a:ea typeface="ＭＳ Ｐゴシック" pitchFamily="-107" charset="-128"/>
              </a:rPr>
              <a:t> broken though this basement layer can access a transport system in the form of those blood and lymph vessels.  These are deemed to be </a:t>
            </a:r>
            <a:r>
              <a:rPr lang="en-GB" i="0">
                <a:ea typeface="ＭＳ Ｐゴシック" pitchFamily="-107" charset="-128"/>
              </a:rPr>
              <a:t>invasive</a:t>
            </a:r>
            <a:r>
              <a:rPr lang="en-GB">
                <a:ea typeface="ＭＳ Ｐゴシック" pitchFamily="-107" charset="-128"/>
              </a:rPr>
              <a:t> and are </a:t>
            </a:r>
            <a:r>
              <a:rPr lang="en-GB" b="0">
                <a:ea typeface="ＭＳ Ｐゴシック" pitchFamily="-107" charset="-128"/>
              </a:rPr>
              <a:t>C</a:t>
            </a:r>
            <a:r>
              <a:rPr lang="en-GB">
                <a:ea typeface="ＭＳ Ｐゴシック" pitchFamily="-107" charset="-128"/>
              </a:rPr>
              <a:t> coded.</a:t>
            </a:r>
          </a:p>
          <a:p>
            <a:endParaRPr lang="en-GB">
              <a:ea typeface="ＭＳ Ｐゴシック" pitchFamily="-107" charset="-128"/>
            </a:endParaRP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259098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a:t>Click to edit Master title style</a:t>
            </a:r>
            <a:endParaRPr lang="en-GB"/>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25/09/2024</a:t>
            </a:fld>
            <a:endParaRPr lang="en-GB"/>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a:latin typeface="Segoe UI" panose="020B0502040204020203" pitchFamily="34" charset="0"/>
                <a:cs typeface="Segoe UI" panose="020B0502040204020203" pitchFamily="34" charset="0"/>
              </a:rPr>
              <a:t>Click to edit sub-title style</a:t>
            </a:r>
            <a:endParaRPr lang="en-GB" sz="240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25/09/2024</a:t>
            </a:fld>
            <a:endParaRPr lang="en-GB"/>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a:t>Click to edit section title</a:t>
            </a:r>
            <a:endParaRPr lang="en-GB"/>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25/09/2024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25/09/2024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25/09/2024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25/09/2024</a:t>
            </a:fld>
            <a:endParaRPr lang="en-GB"/>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11.png"/><Relationship Id="rId5" Type="http://schemas.openxmlformats.org/officeDocument/2006/relationships/image" Target="../media/image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4.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12.png"/><Relationship Id="rId5" Type="http://schemas.openxmlformats.org/officeDocument/2006/relationships/image" Target="../media/image4.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2.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2.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7.xml"/><Relationship Id="rId9" Type="http://schemas.openxmlformats.org/officeDocument/2006/relationships/hyperlink" Target="mailto:p.stacey@nhs.net" TargetMode="Externa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2.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5" Type="http://schemas.openxmlformats.org/officeDocument/2006/relationships/image" Target="../media/image2.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0.m4a"/><Relationship Id="rId1" Type="http://schemas.microsoft.com/office/2007/relationships/media" Target="../media/media40.m4a"/><Relationship Id="rId5" Type="http://schemas.openxmlformats.org/officeDocument/2006/relationships/image" Target="../media/image2.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1.m4a"/><Relationship Id="rId1" Type="http://schemas.microsoft.com/office/2007/relationships/media" Target="../media/media41.m4a"/><Relationship Id="rId5" Type="http://schemas.openxmlformats.org/officeDocument/2006/relationships/image" Target="../media/image2.pn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2.m4a"/><Relationship Id="rId1" Type="http://schemas.microsoft.com/office/2007/relationships/media" Target="../media/media42.m4a"/><Relationship Id="rId5" Type="http://schemas.openxmlformats.org/officeDocument/2006/relationships/image" Target="../media/image2.png"/><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43.m4a"/><Relationship Id="rId1" Type="http://schemas.microsoft.com/office/2007/relationships/media" Target="../media/media43.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43.xml"/><Relationship Id="rId9" Type="http://schemas.openxmlformats.org/officeDocument/2006/relationships/hyperlink" Target="mailto:p.stacey@nhs.net"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1">
            <a:extLst>
              <a:ext uri="{FF2B5EF4-FFF2-40B4-BE49-F238E27FC236}">
                <a16:creationId xmlns:a16="http://schemas.microsoft.com/office/drawing/2014/main" id="{F80469FC-641A-45A3-AB36-B3C9FF45FEE1}"/>
              </a:ext>
            </a:extLst>
          </p:cNvPr>
          <p:cNvSpPr>
            <a:spLocks noGrp="1"/>
          </p:cNvSpPr>
          <p:nvPr>
            <p:ph type="subTitle" idx="1"/>
          </p:nvPr>
        </p:nvSpPr>
        <p:spPr>
          <a:xfrm>
            <a:off x="838200" y="4792126"/>
            <a:ext cx="10515600" cy="1271838"/>
          </a:xfrm>
        </p:spPr>
        <p:txBody>
          <a:bodyPr vert="horz" lIns="91440" tIns="45720" rIns="91440" bIns="45720" rtlCol="0" anchor="t">
            <a:normAutofit/>
          </a:bodyPr>
          <a:lstStyle/>
          <a:p>
            <a:r>
              <a:rPr lang="en-GB" dirty="0"/>
              <a:t>Recording a Diagnosis for COSD</a:t>
            </a:r>
          </a:p>
          <a:p>
            <a:r>
              <a:rPr lang="en-GB" dirty="0">
                <a:latin typeface="Arial Nova Light"/>
              </a:rPr>
              <a:t>v6 September 2024</a:t>
            </a:r>
            <a:endParaRPr lang="en-GB" dirty="0">
              <a:solidFill>
                <a:srgbClr val="FFFFFF">
                  <a:alpha val="90000"/>
                </a:srgbClr>
              </a:solidFill>
              <a:latin typeface="Arial Nova Light"/>
            </a:endParaRPr>
          </a:p>
        </p:txBody>
      </p:sp>
      <p:sp>
        <p:nvSpPr>
          <p:cNvPr id="13" name="Title 2">
            <a:extLst>
              <a:ext uri="{FF2B5EF4-FFF2-40B4-BE49-F238E27FC236}">
                <a16:creationId xmlns:a16="http://schemas.microsoft.com/office/drawing/2014/main" id="{2B30D102-11E6-4ED1-9EA2-D8696B16EE13}"/>
              </a:ext>
            </a:extLst>
          </p:cNvPr>
          <p:cNvSpPr>
            <a:spLocks noGrp="1"/>
          </p:cNvSpPr>
          <p:nvPr>
            <p:ph type="title"/>
          </p:nvPr>
        </p:nvSpPr>
        <p:spPr>
          <a:xfrm>
            <a:off x="838200" y="2668463"/>
            <a:ext cx="10515600" cy="1380553"/>
          </a:xfrm>
        </p:spPr>
        <p:txBody>
          <a:bodyPr/>
          <a:lstStyle/>
          <a:p>
            <a:r>
              <a:rPr lang="en-GB"/>
              <a:t>National Disease Registration Service</a:t>
            </a:r>
            <a:br>
              <a:rPr lang="en-GB"/>
            </a:br>
            <a:r>
              <a:rPr lang="en-GB"/>
              <a:t>(NDRS)</a:t>
            </a:r>
          </a:p>
        </p:txBody>
      </p:sp>
      <p:sp>
        <p:nvSpPr>
          <p:cNvPr id="4" name="Date Placeholder 3">
            <a:extLst>
              <a:ext uri="{FF2B5EF4-FFF2-40B4-BE49-F238E27FC236}">
                <a16:creationId xmlns:a16="http://schemas.microsoft.com/office/drawing/2014/main" id="{E5C95883-B6C0-4A90-8B64-6B2D917935A3}"/>
              </a:ext>
            </a:extLst>
          </p:cNvPr>
          <p:cNvSpPr>
            <a:spLocks noGrp="1"/>
          </p:cNvSpPr>
          <p:nvPr>
            <p:ph type="dt" sz="half" idx="10"/>
          </p:nvPr>
        </p:nvSpPr>
        <p:spPr>
          <a:xfrm>
            <a:off x="7827092" y="6484170"/>
            <a:ext cx="2743200" cy="365125"/>
          </a:xfrm>
        </p:spPr>
        <p:txBody>
          <a:bodyPr/>
          <a:lstStyle/>
          <a:p>
            <a:fld id="{5B87A4B3-E801-4598-9F77-316DCAAF1347}" type="datetime1">
              <a:rPr lang="en-GB" smtClean="0"/>
              <a:t>25/09/2024</a:t>
            </a:fld>
            <a:endParaRPr lang="en-GB"/>
          </a:p>
        </p:txBody>
      </p:sp>
      <p:sp>
        <p:nvSpPr>
          <p:cNvPr id="5" name="Footer Placeholder 4">
            <a:extLst>
              <a:ext uri="{FF2B5EF4-FFF2-40B4-BE49-F238E27FC236}">
                <a16:creationId xmlns:a16="http://schemas.microsoft.com/office/drawing/2014/main" id="{47884041-A450-4761-9FAA-039D871CE3CA}"/>
              </a:ext>
            </a:extLst>
          </p:cNvPr>
          <p:cNvSpPr>
            <a:spLocks noGrp="1"/>
          </p:cNvSpPr>
          <p:nvPr>
            <p:ph type="ftr" sz="quarter" idx="11"/>
          </p:nvPr>
        </p:nvSpPr>
        <p:spPr>
          <a:xfrm>
            <a:off x="838200" y="6484169"/>
            <a:ext cx="7145594" cy="373831"/>
          </a:xfrm>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08978370-1CFF-4BC3-B062-B115C49613AA}"/>
              </a:ext>
            </a:extLst>
          </p:cNvPr>
          <p:cNvSpPr>
            <a:spLocks noGrp="1"/>
          </p:cNvSpPr>
          <p:nvPr>
            <p:ph type="sldNum" sz="quarter" idx="12"/>
          </p:nvPr>
        </p:nvSpPr>
        <p:spPr>
          <a:xfrm>
            <a:off x="10658168" y="6475466"/>
            <a:ext cx="695632" cy="373830"/>
          </a:xfrm>
        </p:spPr>
        <p:txBody>
          <a:bodyPr/>
          <a:lstStyle/>
          <a:p>
            <a:fld id="{B33FDC71-8906-4088-9FB1-76CBC632085F}" type="slidenum">
              <a:rPr lang="en-GB" smtClean="0"/>
              <a:pPr/>
              <a:t>1</a:t>
            </a:fld>
            <a:endParaRPr lang="en-GB"/>
          </a:p>
        </p:txBody>
      </p:sp>
      <p:pic>
        <p:nvPicPr>
          <p:cNvPr id="3" name="Audio 2">
            <a:hlinkClick r:id="" action="ppaction://media"/>
            <a:extLst>
              <a:ext uri="{FF2B5EF4-FFF2-40B4-BE49-F238E27FC236}">
                <a16:creationId xmlns:a16="http://schemas.microsoft.com/office/drawing/2014/main" id="{DE9103BD-4FF5-4BDD-86EC-C0A2712FFF4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08101633"/>
      </p:ext>
    </p:extLst>
  </p:cSld>
  <p:clrMapOvr>
    <a:masterClrMapping/>
  </p:clrMapOvr>
  <mc:AlternateContent xmlns:mc="http://schemas.openxmlformats.org/markup-compatibility/2006" xmlns:p14="http://schemas.microsoft.com/office/powerpoint/2010/main">
    <mc:Choice Requires="p14">
      <p:transition spd="med" p14:dur="700" advTm="14094">
        <p:fade/>
      </p:transition>
    </mc:Choice>
    <mc:Fallback xmlns="">
      <p:transition spd="med" advTm="1409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fr-FR"/>
              <a:t>ICD10 codes - C codes &amp; D codes</a:t>
            </a:r>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a:t>If in any doubt as to whether you should be recording a diagnosis, please refer to the latest COSD User Guide, Appendices A, B and C</a:t>
            </a:r>
          </a:p>
          <a:p>
            <a:endParaRPr lang="en-GB"/>
          </a:p>
          <a:p>
            <a:r>
              <a:rPr lang="en-GB">
                <a:hlinkClick r:id="rId5"/>
              </a:rPr>
              <a:t>https://digital.nhs.uk/ndrs/data/data-sets/cosd#downloads</a:t>
            </a:r>
            <a:r>
              <a:rPr lang="en-GB"/>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25/09/2024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10</a:t>
            </a:fld>
            <a:endParaRPr lang="en-GB"/>
          </a:p>
        </p:txBody>
      </p:sp>
      <p:pic>
        <p:nvPicPr>
          <p:cNvPr id="8" name="Audio 7">
            <a:hlinkClick r:id="" action="ppaction://media"/>
            <a:extLst>
              <a:ext uri="{FF2B5EF4-FFF2-40B4-BE49-F238E27FC236}">
                <a16:creationId xmlns:a16="http://schemas.microsoft.com/office/drawing/2014/main" id="{C96DFD8A-1298-479B-A45E-311C9022E54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75"/>
    </mc:Choice>
    <mc:Fallback xmlns="">
      <p:transition spd="slow" advTm="131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fr-FR"/>
              <a:t>ICD10 codes - C codes &amp; D codes</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Picture 6">
            <a:extLst>
              <a:ext uri="{FF2B5EF4-FFF2-40B4-BE49-F238E27FC236}">
                <a16:creationId xmlns:a16="http://schemas.microsoft.com/office/drawing/2014/main" id="{44EA1749-B9F6-4390-B833-8B78663EC720}"/>
              </a:ext>
            </a:extLst>
          </p:cNvPr>
          <p:cNvPicPr>
            <a:picLocks noChangeAspect="1"/>
          </p:cNvPicPr>
          <p:nvPr/>
        </p:nvPicPr>
        <p:blipFill>
          <a:blip r:embed="rId5"/>
          <a:stretch>
            <a:fillRect/>
          </a:stretch>
        </p:blipFill>
        <p:spPr>
          <a:xfrm>
            <a:off x="693467" y="2369096"/>
            <a:ext cx="3693006" cy="2759496"/>
          </a:xfrm>
          <a:prstGeom prst="rect">
            <a:avLst/>
          </a:prstGeom>
        </p:spPr>
      </p:pic>
      <p:sp>
        <p:nvSpPr>
          <p:cNvPr id="10" name="Content Placeholder 9">
            <a:extLst>
              <a:ext uri="{FF2B5EF4-FFF2-40B4-BE49-F238E27FC236}">
                <a16:creationId xmlns:a16="http://schemas.microsoft.com/office/drawing/2014/main" id="{0EBF589B-9B96-4EB0-8FBD-91D7BF07DF23}"/>
              </a:ext>
            </a:extLst>
          </p:cNvPr>
          <p:cNvSpPr>
            <a:spLocks noGrp="1"/>
          </p:cNvSpPr>
          <p:nvPr>
            <p:ph idx="1"/>
          </p:nvPr>
        </p:nvSpPr>
        <p:spPr/>
        <p:txBody>
          <a:bodyPr/>
          <a:lstStyle/>
          <a:p>
            <a:endParaRPr lang="en-GB" dirty="0"/>
          </a:p>
        </p:txBody>
      </p:sp>
      <p:sp>
        <p:nvSpPr>
          <p:cNvPr id="12" name="Content Placeholder 2">
            <a:extLst>
              <a:ext uri="{FF2B5EF4-FFF2-40B4-BE49-F238E27FC236}">
                <a16:creationId xmlns:a16="http://schemas.microsoft.com/office/drawing/2014/main" id="{F5C0CEE7-F9ED-48BE-A2A0-477D7542EDFD}"/>
              </a:ext>
            </a:extLst>
          </p:cNvPr>
          <p:cNvSpPr txBox="1">
            <a:spLocks/>
          </p:cNvSpPr>
          <p:nvPr/>
        </p:nvSpPr>
        <p:spPr>
          <a:xfrm>
            <a:off x="4553712" y="1435510"/>
            <a:ext cx="6958076" cy="4741453"/>
          </a:xfrm>
          <a:prstGeom prst="rect">
            <a:avLst/>
          </a:prstGeom>
        </p:spPr>
        <p:txBody>
          <a:bodyPr vert="horz" lIns="91440" tIns="45720" rIns="91440" bIns="45720" rtlCol="0">
            <a:normAutofit fontScale="92500"/>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In addition to the invasive cancers detailed in Appendix A, the Mandatory Registrable Conditions list is contained within Appendix B of the latest COSD User Guide. 40+ solid tumour ICD 10 “D” codes are listed</a:t>
            </a:r>
          </a:p>
          <a:p>
            <a:pPr marL="0" indent="0">
              <a:buFont typeface="Arial" panose="020B0604020202020204" pitchFamily="34" charset="0"/>
              <a:buNone/>
            </a:pPr>
            <a:endParaRPr lang="en-GB" dirty="0"/>
          </a:p>
          <a:p>
            <a:pPr marL="0" indent="0">
              <a:buNone/>
            </a:pPr>
            <a:r>
              <a:rPr lang="en-GB" dirty="0">
                <a:solidFill>
                  <a:schemeClr val="bg1"/>
                </a:solidFill>
              </a:rPr>
              <a:t>If the line is showing a dot in either of the first two columns, a COSD record is required</a:t>
            </a:r>
          </a:p>
          <a:p>
            <a:pPr marL="0" indent="0">
              <a:buFont typeface="Arial" panose="020B0604020202020204" pitchFamily="34" charset="0"/>
              <a:buNone/>
            </a:pPr>
            <a:endParaRPr lang="en-GB" dirty="0">
              <a:solidFill>
                <a:schemeClr val="bg1"/>
              </a:solidFill>
            </a:endParaRPr>
          </a:p>
          <a:p>
            <a:pPr marL="0" indent="0">
              <a:buNone/>
            </a:pPr>
            <a:r>
              <a:rPr lang="en-GB" dirty="0">
                <a:solidFill>
                  <a:schemeClr val="bg1"/>
                </a:solidFill>
              </a:rPr>
              <a:t>If the third column (Path Only) has the dot, no COSD record is needed. The information on these cancers is provided direct from the Pathology Laboratories</a:t>
            </a:r>
          </a:p>
        </p:txBody>
      </p:sp>
      <p:pic>
        <p:nvPicPr>
          <p:cNvPr id="17" name="Audio 16">
            <a:hlinkClick r:id="" action="ppaction://media"/>
            <a:extLst>
              <a:ext uri="{FF2B5EF4-FFF2-40B4-BE49-F238E27FC236}">
                <a16:creationId xmlns:a16="http://schemas.microsoft.com/office/drawing/2014/main" id="{95A04A81-860D-4D66-A4E3-C4D817C8203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68301424"/>
      </p:ext>
    </p:extLst>
  </p:cSld>
  <p:clrMapOvr>
    <a:masterClrMapping/>
  </p:clrMapOvr>
  <mc:AlternateContent xmlns:mc="http://schemas.openxmlformats.org/markup-compatibility/2006" xmlns:p14="http://schemas.microsoft.com/office/powerpoint/2010/main">
    <mc:Choice Requires="p14">
      <p:transition spd="slow" p14:dur="2000" advTm="22486"/>
    </mc:Choice>
    <mc:Fallback xmlns="">
      <p:transition spd="slow" advTm="224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fr-FR"/>
              <a:t>ICD10 codes - C codes &amp; D codes</a:t>
            </a:r>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4553712" y="1435510"/>
            <a:ext cx="6958076" cy="4741453"/>
          </a:xfrm>
        </p:spPr>
        <p:txBody>
          <a:bodyPr>
            <a:normAutofit fontScale="92500"/>
          </a:bodyPr>
          <a:lstStyle/>
          <a:p>
            <a:pPr marL="0" indent="0">
              <a:buNone/>
            </a:pPr>
            <a:r>
              <a:rPr lang="en-GB" dirty="0"/>
              <a:t>In addition to the invasive cancers detailed in Appendix A, the Mandatory Registrable Conditions list is contained within Appendix B of the latest COSD User Guide. 40+ solid tumour ICD 10 “D” codes are listed</a:t>
            </a:r>
          </a:p>
          <a:p>
            <a:pPr marL="0" indent="0">
              <a:buNone/>
            </a:pPr>
            <a:endParaRPr lang="en-GB" dirty="0"/>
          </a:p>
          <a:p>
            <a:pPr marL="0" indent="0">
              <a:buNone/>
            </a:pPr>
            <a:r>
              <a:rPr lang="en-GB" dirty="0"/>
              <a:t>If the line is showing a dot in either of the first two columns, a COSD record is required</a:t>
            </a:r>
          </a:p>
          <a:p>
            <a:pPr marL="0" indent="0">
              <a:buNone/>
            </a:pPr>
            <a:endParaRPr lang="en-GB" dirty="0"/>
          </a:p>
          <a:p>
            <a:pPr marL="0" indent="0">
              <a:buNone/>
            </a:pPr>
            <a:r>
              <a:rPr lang="en-GB" dirty="0">
                <a:solidFill>
                  <a:schemeClr val="bg1"/>
                </a:solidFill>
              </a:rPr>
              <a:t>If the third column (Path Only) has the dot, no COSD record is needed. The information on these cancers is provided direct from the Pathology Laboratories</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12" name="Audio 11">
            <a:hlinkClick r:id="" action="ppaction://media"/>
            <a:extLst>
              <a:ext uri="{FF2B5EF4-FFF2-40B4-BE49-F238E27FC236}">
                <a16:creationId xmlns:a16="http://schemas.microsoft.com/office/drawing/2014/main" id="{C009ED63-BF5D-489E-A71B-66E7419151B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pic>
        <p:nvPicPr>
          <p:cNvPr id="8" name="Picture 7">
            <a:extLst>
              <a:ext uri="{FF2B5EF4-FFF2-40B4-BE49-F238E27FC236}">
                <a16:creationId xmlns:a16="http://schemas.microsoft.com/office/drawing/2014/main" id="{EE873E1E-4695-4AE5-891A-2046386D7E73}"/>
              </a:ext>
            </a:extLst>
          </p:cNvPr>
          <p:cNvPicPr>
            <a:picLocks noChangeAspect="1"/>
          </p:cNvPicPr>
          <p:nvPr/>
        </p:nvPicPr>
        <p:blipFill>
          <a:blip r:embed="rId6"/>
          <a:stretch>
            <a:fillRect/>
          </a:stretch>
        </p:blipFill>
        <p:spPr>
          <a:xfrm>
            <a:off x="509229" y="1088695"/>
            <a:ext cx="3429000" cy="5162550"/>
          </a:xfrm>
          <a:prstGeom prst="rect">
            <a:avLst/>
          </a:prstGeom>
        </p:spPr>
      </p:pic>
      <p:cxnSp>
        <p:nvCxnSpPr>
          <p:cNvPr id="14" name="Straight Arrow Connector 13">
            <a:extLst>
              <a:ext uri="{FF2B5EF4-FFF2-40B4-BE49-F238E27FC236}">
                <a16:creationId xmlns:a16="http://schemas.microsoft.com/office/drawing/2014/main" id="{619AE69C-823C-4454-991F-8D848A8AECEE}"/>
              </a:ext>
            </a:extLst>
          </p:cNvPr>
          <p:cNvCxnSpPr/>
          <p:nvPr/>
        </p:nvCxnSpPr>
        <p:spPr>
          <a:xfrm flipH="1" flipV="1">
            <a:off x="3223220" y="2702351"/>
            <a:ext cx="1187777" cy="747074"/>
          </a:xfrm>
          <a:prstGeom prst="straightConnector1">
            <a:avLst/>
          </a:prstGeom>
          <a:ln w="38100">
            <a:solidFill>
              <a:srgbClr val="45B1E9"/>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D7D05F13-7424-4F5E-B3D6-277482A2F68E}"/>
              </a:ext>
            </a:extLst>
          </p:cNvPr>
          <p:cNvSpPr/>
          <p:nvPr/>
        </p:nvSpPr>
        <p:spPr>
          <a:xfrm>
            <a:off x="2328421" y="1706252"/>
            <a:ext cx="743963" cy="2057365"/>
          </a:xfrm>
          <a:prstGeom prst="ellipse">
            <a:avLst/>
          </a:prstGeom>
          <a:noFill/>
          <a:ln w="38100">
            <a:solidFill>
              <a:srgbClr val="45B1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39915098"/>
      </p:ext>
    </p:extLst>
  </p:cSld>
  <p:clrMapOvr>
    <a:masterClrMapping/>
  </p:clrMapOvr>
  <mc:AlternateContent xmlns:mc="http://schemas.openxmlformats.org/markup-compatibility/2006" xmlns:p14="http://schemas.microsoft.com/office/powerpoint/2010/main">
    <mc:Choice Requires="p14">
      <p:transition spd="slow" p14:dur="2000" advTm="20014"/>
    </mc:Choice>
    <mc:Fallback xmlns="">
      <p:transition spd="slow" advTm="200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5C912D7-F2A7-430D-BF91-A54D00C961BD}"/>
              </a:ext>
            </a:extLst>
          </p:cNvPr>
          <p:cNvPicPr>
            <a:picLocks noChangeAspect="1"/>
          </p:cNvPicPr>
          <p:nvPr/>
        </p:nvPicPr>
        <p:blipFill>
          <a:blip r:embed="rId5"/>
          <a:stretch>
            <a:fillRect/>
          </a:stretch>
        </p:blipFill>
        <p:spPr>
          <a:xfrm>
            <a:off x="509229" y="1088695"/>
            <a:ext cx="3429000" cy="5162550"/>
          </a:xfrm>
          <a:prstGeom prst="rect">
            <a:avLst/>
          </a:prstGeom>
        </p:spPr>
      </p:pic>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fr-FR"/>
              <a:t>ICD10 codes - C codes &amp; D codes</a:t>
            </a:r>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4553712" y="1435510"/>
            <a:ext cx="6958076" cy="4741453"/>
          </a:xfrm>
        </p:spPr>
        <p:txBody>
          <a:bodyPr>
            <a:normAutofit fontScale="92500"/>
          </a:bodyPr>
          <a:lstStyle/>
          <a:p>
            <a:pPr marL="0" indent="0">
              <a:buNone/>
            </a:pPr>
            <a:r>
              <a:rPr lang="en-GB" dirty="0"/>
              <a:t>In addition to the invasive cancers detailed in Appendix A, the Mandatory Registrable Conditions list is contained within Appendix B of the latest COSD User Guide. 40+ solid tumour ICD 10 “D” codes are listed</a:t>
            </a:r>
          </a:p>
          <a:p>
            <a:pPr marL="0" indent="0">
              <a:buNone/>
            </a:pPr>
            <a:endParaRPr lang="en-GB" dirty="0"/>
          </a:p>
          <a:p>
            <a:pPr marL="0" indent="0">
              <a:buNone/>
            </a:pPr>
            <a:r>
              <a:rPr lang="en-GB" dirty="0"/>
              <a:t>If the line is showing a dot in either of the first two columns, a COSD record is required</a:t>
            </a:r>
          </a:p>
          <a:p>
            <a:pPr marL="0" indent="0">
              <a:buNone/>
            </a:pPr>
            <a:endParaRPr lang="en-GB" dirty="0"/>
          </a:p>
          <a:p>
            <a:pPr marL="0" indent="0">
              <a:buNone/>
            </a:pPr>
            <a:r>
              <a:rPr lang="en-GB" dirty="0"/>
              <a:t>If the third column (Path Only) has the dot, no COSD record is needed. The information on these cancers is provided direct from the Pathology Laboratories</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13</a:t>
            </a:fld>
            <a:endParaRPr lang="en-GB"/>
          </a:p>
        </p:txBody>
      </p:sp>
      <p:sp>
        <p:nvSpPr>
          <p:cNvPr id="7" name="Oval 6">
            <a:extLst>
              <a:ext uri="{FF2B5EF4-FFF2-40B4-BE49-F238E27FC236}">
                <a16:creationId xmlns:a16="http://schemas.microsoft.com/office/drawing/2014/main" id="{01525124-8A30-4AC8-BFB3-6580057B095F}"/>
              </a:ext>
            </a:extLst>
          </p:cNvPr>
          <p:cNvSpPr/>
          <p:nvPr/>
        </p:nvSpPr>
        <p:spPr>
          <a:xfrm>
            <a:off x="2328421" y="1706252"/>
            <a:ext cx="743963" cy="2057365"/>
          </a:xfrm>
          <a:prstGeom prst="ellipse">
            <a:avLst/>
          </a:prstGeom>
          <a:noFill/>
          <a:ln w="38100">
            <a:solidFill>
              <a:srgbClr val="45B1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F1DA5F23-9332-4FCE-BA82-94127C6BEE4C}"/>
              </a:ext>
            </a:extLst>
          </p:cNvPr>
          <p:cNvCxnSpPr/>
          <p:nvPr/>
        </p:nvCxnSpPr>
        <p:spPr>
          <a:xfrm flipH="1" flipV="1">
            <a:off x="3223220" y="2702351"/>
            <a:ext cx="1187777" cy="747074"/>
          </a:xfrm>
          <a:prstGeom prst="straightConnector1">
            <a:avLst/>
          </a:prstGeom>
          <a:ln w="38100">
            <a:solidFill>
              <a:srgbClr val="45B1E9"/>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6A73F22D-DAB6-48E8-B6B9-8AB457223D9D}"/>
              </a:ext>
            </a:extLst>
          </p:cNvPr>
          <p:cNvSpPr/>
          <p:nvPr/>
        </p:nvSpPr>
        <p:spPr>
          <a:xfrm>
            <a:off x="2758508" y="3449425"/>
            <a:ext cx="743963" cy="2727538"/>
          </a:xfrm>
          <a:prstGeom prst="ellipse">
            <a:avLst/>
          </a:prstGeom>
          <a:noFill/>
          <a:ln w="38100">
            <a:solidFill>
              <a:srgbClr val="45B1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B66BE525-C967-43D4-977E-EB511FE42E22}"/>
              </a:ext>
            </a:extLst>
          </p:cNvPr>
          <p:cNvCxnSpPr>
            <a:cxnSpLocks/>
          </p:cNvCxnSpPr>
          <p:nvPr/>
        </p:nvCxnSpPr>
        <p:spPr>
          <a:xfrm flipH="1" flipV="1">
            <a:off x="3645186" y="4593260"/>
            <a:ext cx="788581" cy="476447"/>
          </a:xfrm>
          <a:prstGeom prst="straightConnector1">
            <a:avLst/>
          </a:prstGeom>
          <a:ln w="38100">
            <a:solidFill>
              <a:srgbClr val="45B1E9"/>
            </a:solidFill>
            <a:tailEnd type="triangle"/>
          </a:ln>
        </p:spPr>
        <p:style>
          <a:lnRef idx="1">
            <a:schemeClr val="accent1"/>
          </a:lnRef>
          <a:fillRef idx="0">
            <a:schemeClr val="accent1"/>
          </a:fillRef>
          <a:effectRef idx="0">
            <a:schemeClr val="accent1"/>
          </a:effectRef>
          <a:fontRef idx="minor">
            <a:schemeClr val="tx1"/>
          </a:fontRef>
        </p:style>
      </p:cxnSp>
      <p:pic>
        <p:nvPicPr>
          <p:cNvPr id="9" name="Audio 8">
            <a:hlinkClick r:id="" action="ppaction://media"/>
            <a:extLst>
              <a:ext uri="{FF2B5EF4-FFF2-40B4-BE49-F238E27FC236}">
                <a16:creationId xmlns:a16="http://schemas.microsoft.com/office/drawing/2014/main" id="{CCACB102-3123-4BA2-BD6E-01C73789762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44975085"/>
      </p:ext>
    </p:extLst>
  </p:cSld>
  <p:clrMapOvr>
    <a:masterClrMapping/>
  </p:clrMapOvr>
  <mc:AlternateContent xmlns:mc="http://schemas.openxmlformats.org/markup-compatibility/2006" xmlns:p14="http://schemas.microsoft.com/office/powerpoint/2010/main">
    <mc:Choice Requires="p14">
      <p:transition spd="slow" p14:dur="2000" advTm="11782"/>
    </mc:Choice>
    <mc:Fallback xmlns="">
      <p:transition spd="slow" advTm="117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fr-FR"/>
              <a:t>ICD10 codes - C codes &amp; D codes</a:t>
            </a:r>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4518991" y="1435510"/>
            <a:ext cx="6992797" cy="4741453"/>
          </a:xfrm>
        </p:spPr>
        <p:txBody>
          <a:bodyPr>
            <a:normAutofit/>
          </a:bodyPr>
          <a:lstStyle/>
          <a:p>
            <a:pPr marL="0" indent="0">
              <a:buNone/>
            </a:pPr>
            <a:r>
              <a:rPr lang="en-GB"/>
              <a:t>Appendix C includes a further 18 conditions that are D/E coded in ICD 10</a:t>
            </a:r>
          </a:p>
          <a:p>
            <a:pPr marL="0" indent="0">
              <a:buNone/>
            </a:pPr>
            <a:endParaRPr lang="en-GB"/>
          </a:p>
          <a:p>
            <a:pPr marL="0" indent="0">
              <a:buNone/>
            </a:pPr>
            <a:r>
              <a:rPr lang="en-GB"/>
              <a:t>All listed Haematology codes require a COSD submission which must include the ICD-O-3 morphology code</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9" name="Audio 8">
            <a:hlinkClick r:id="" action="ppaction://media"/>
            <a:extLst>
              <a:ext uri="{FF2B5EF4-FFF2-40B4-BE49-F238E27FC236}">
                <a16:creationId xmlns:a16="http://schemas.microsoft.com/office/drawing/2014/main" id="{CD10A063-2429-44AE-86D2-0E106BEF0E4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pic>
        <p:nvPicPr>
          <p:cNvPr id="7" name="Picture 6">
            <a:extLst>
              <a:ext uri="{FF2B5EF4-FFF2-40B4-BE49-F238E27FC236}">
                <a16:creationId xmlns:a16="http://schemas.microsoft.com/office/drawing/2014/main" id="{971EAD2B-5D5D-4862-93D5-93B6F9414A85}"/>
              </a:ext>
            </a:extLst>
          </p:cNvPr>
          <p:cNvPicPr>
            <a:picLocks noChangeAspect="1"/>
          </p:cNvPicPr>
          <p:nvPr/>
        </p:nvPicPr>
        <p:blipFill>
          <a:blip r:embed="rId6"/>
          <a:stretch>
            <a:fillRect/>
          </a:stretch>
        </p:blipFill>
        <p:spPr>
          <a:xfrm>
            <a:off x="454928" y="1157288"/>
            <a:ext cx="3476625" cy="5019675"/>
          </a:xfrm>
          <a:prstGeom prst="rect">
            <a:avLst/>
          </a:prstGeom>
        </p:spPr>
      </p:pic>
    </p:spTree>
    <p:extLst>
      <p:ext uri="{BB962C8B-B14F-4D97-AF65-F5344CB8AC3E}">
        <p14:creationId xmlns:p14="http://schemas.microsoft.com/office/powerpoint/2010/main" val="2738668608"/>
      </p:ext>
    </p:extLst>
  </p:cSld>
  <p:clrMapOvr>
    <a:masterClrMapping/>
  </p:clrMapOvr>
  <mc:AlternateContent xmlns:mc="http://schemas.openxmlformats.org/markup-compatibility/2006" xmlns:p14="http://schemas.microsoft.com/office/powerpoint/2010/main">
    <mc:Choice Requires="p14">
      <p:transition spd="slow" p14:dur="2000" advTm="14948"/>
    </mc:Choice>
    <mc:Fallback xmlns="">
      <p:transition spd="slow" advTm="149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0D383-1280-46CD-8932-D11657BCFF08}"/>
              </a:ext>
            </a:extLst>
          </p:cNvPr>
          <p:cNvSpPr>
            <a:spLocks noGrp="1"/>
          </p:cNvSpPr>
          <p:nvPr>
            <p:ph type="title"/>
          </p:nvPr>
        </p:nvSpPr>
        <p:spPr/>
        <p:txBody>
          <a:bodyPr/>
          <a:lstStyle/>
          <a:p>
            <a:r>
              <a:rPr lang="fr-FR"/>
              <a:t>ICD10 codes - C codes &amp; D codes</a:t>
            </a:r>
            <a:endParaRPr lang="en-GB"/>
          </a:p>
        </p:txBody>
      </p:sp>
      <p:sp>
        <p:nvSpPr>
          <p:cNvPr id="3" name="Content Placeholder 2">
            <a:extLst>
              <a:ext uri="{FF2B5EF4-FFF2-40B4-BE49-F238E27FC236}">
                <a16:creationId xmlns:a16="http://schemas.microsoft.com/office/drawing/2014/main" id="{3A79B134-F17B-4397-9C24-4AB4AA140EBD}"/>
              </a:ext>
            </a:extLst>
          </p:cNvPr>
          <p:cNvSpPr>
            <a:spLocks noGrp="1"/>
          </p:cNvSpPr>
          <p:nvPr>
            <p:ph idx="1"/>
          </p:nvPr>
        </p:nvSpPr>
        <p:spPr/>
        <p:txBody>
          <a:bodyPr/>
          <a:lstStyle/>
          <a:p>
            <a:pPr marL="0" indent="0">
              <a:buNone/>
            </a:pPr>
            <a:r>
              <a:rPr lang="en-GB" sz="2800" b="1"/>
              <a:t>Remember:</a:t>
            </a:r>
          </a:p>
          <a:p>
            <a:pPr marL="0" indent="0">
              <a:buNone/>
            </a:pPr>
            <a:endParaRPr lang="en-GB" sz="1600"/>
          </a:p>
          <a:p>
            <a:pPr marL="0" indent="0">
              <a:buNone/>
            </a:pPr>
            <a:r>
              <a:rPr lang="en-GB"/>
              <a:t>There is no clash with CWT – The addition of a D/E code diagnosis (other than D05) will exclude the pathway from any CWT targets and the CWT submission.</a:t>
            </a:r>
          </a:p>
          <a:p>
            <a:pPr marL="0" indent="0">
              <a:buNone/>
            </a:pPr>
            <a:endParaRPr lang="en-GB" sz="1600"/>
          </a:p>
          <a:p>
            <a:pPr marL="0" indent="0">
              <a:buNone/>
            </a:pPr>
            <a:r>
              <a:rPr lang="en-GB"/>
              <a:t>If in doubt, check the CWT / COSD guidance</a:t>
            </a:r>
          </a:p>
          <a:p>
            <a:pPr marL="0" indent="0">
              <a:buNone/>
            </a:pPr>
            <a:endParaRPr lang="en-GB"/>
          </a:p>
        </p:txBody>
      </p:sp>
      <p:sp>
        <p:nvSpPr>
          <p:cNvPr id="4" name="Date Placeholder 3">
            <a:extLst>
              <a:ext uri="{FF2B5EF4-FFF2-40B4-BE49-F238E27FC236}">
                <a16:creationId xmlns:a16="http://schemas.microsoft.com/office/drawing/2014/main" id="{BC178E54-E2B3-4B41-B8CB-DC7FFB1EFAC7}"/>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B82E2BF2-4011-4E1B-8CBF-C3FE03E4D3D1}"/>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F0802767-97B3-4E79-BA29-4B730809BF3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7" name="Audio 6">
            <a:hlinkClick r:id="" action="ppaction://media"/>
            <a:extLst>
              <a:ext uri="{FF2B5EF4-FFF2-40B4-BE49-F238E27FC236}">
                <a16:creationId xmlns:a16="http://schemas.microsoft.com/office/drawing/2014/main" id="{DA12B8E7-AEAD-49E4-B93C-838837A5838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25439165"/>
      </p:ext>
    </p:extLst>
  </p:cSld>
  <p:clrMapOvr>
    <a:masterClrMapping/>
  </p:clrMapOvr>
  <mc:AlternateContent xmlns:mc="http://schemas.openxmlformats.org/markup-compatibility/2006" xmlns:p14="http://schemas.microsoft.com/office/powerpoint/2010/main">
    <mc:Choice Requires="p14">
      <p:transition spd="slow" p14:dur="2000" advTm="14313"/>
    </mc:Choice>
    <mc:Fallback xmlns="">
      <p:transition spd="slow" advTm="143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92970-A08C-4F19-A81D-4EDE8A086B72}"/>
              </a:ext>
            </a:extLst>
          </p:cNvPr>
          <p:cNvSpPr>
            <a:spLocks noGrp="1"/>
          </p:cNvSpPr>
          <p:nvPr>
            <p:ph type="title"/>
          </p:nvPr>
        </p:nvSpPr>
        <p:spPr/>
        <p:txBody>
          <a:bodyPr/>
          <a:lstStyle/>
          <a:p>
            <a:r>
              <a:rPr lang="en-GB"/>
              <a:t>Recording a Diagnosis - Primary vs Non-primary</a:t>
            </a:r>
          </a:p>
        </p:txBody>
      </p:sp>
      <p:sp>
        <p:nvSpPr>
          <p:cNvPr id="4" name="Date Placeholder 3">
            <a:extLst>
              <a:ext uri="{FF2B5EF4-FFF2-40B4-BE49-F238E27FC236}">
                <a16:creationId xmlns:a16="http://schemas.microsoft.com/office/drawing/2014/main" id="{8610C70C-9118-439B-9A3C-D3A25FA92C11}"/>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C2C00223-B574-4536-8372-0EC4955F116B}"/>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2A49C23A-0B00-43AE-A002-D414E5C27EF6}"/>
              </a:ext>
            </a:extLst>
          </p:cNvPr>
          <p:cNvSpPr>
            <a:spLocks noGrp="1"/>
          </p:cNvSpPr>
          <p:nvPr>
            <p:ph type="sldNum" sz="quarter" idx="12"/>
          </p:nvPr>
        </p:nvSpPr>
        <p:spPr/>
        <p:txBody>
          <a:bodyPr/>
          <a:lstStyle/>
          <a:p>
            <a:fld id="{B33FDC71-8906-4088-9FB1-76CBC632085F}" type="slidenum">
              <a:rPr lang="en-GB" smtClean="0"/>
              <a:t>16</a:t>
            </a:fld>
            <a:endParaRPr lang="en-GB"/>
          </a:p>
        </p:txBody>
      </p:sp>
      <p:sp>
        <p:nvSpPr>
          <p:cNvPr id="8" name="TextBox 7">
            <a:extLst>
              <a:ext uri="{FF2B5EF4-FFF2-40B4-BE49-F238E27FC236}">
                <a16:creationId xmlns:a16="http://schemas.microsoft.com/office/drawing/2014/main" id="{64B84183-018F-4F6C-8B1F-81B423188671}"/>
              </a:ext>
            </a:extLst>
          </p:cNvPr>
          <p:cNvSpPr txBox="1"/>
          <p:nvPr/>
        </p:nvSpPr>
        <p:spPr>
          <a:xfrm>
            <a:off x="838201"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New Primary Diagnosis</a:t>
            </a:r>
          </a:p>
        </p:txBody>
      </p:sp>
      <p:sp>
        <p:nvSpPr>
          <p:cNvPr id="9" name="TextBox 8">
            <a:extLst>
              <a:ext uri="{FF2B5EF4-FFF2-40B4-BE49-F238E27FC236}">
                <a16:creationId xmlns:a16="http://schemas.microsoft.com/office/drawing/2014/main" id="{4253250A-B653-4B7F-81D0-13D399F0EA9F}"/>
              </a:ext>
            </a:extLst>
          </p:cNvPr>
          <p:cNvSpPr txBox="1"/>
          <p:nvPr/>
        </p:nvSpPr>
        <p:spPr>
          <a:xfrm>
            <a:off x="2752637"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1" name="TextBox 10">
            <a:extLst>
              <a:ext uri="{FF2B5EF4-FFF2-40B4-BE49-F238E27FC236}">
                <a16:creationId xmlns:a16="http://schemas.microsoft.com/office/drawing/2014/main" id="{D8436A4F-7352-4D3D-A882-D8D432D94541}"/>
              </a:ext>
            </a:extLst>
          </p:cNvPr>
          <p:cNvSpPr txBox="1"/>
          <p:nvPr/>
        </p:nvSpPr>
        <p:spPr>
          <a:xfrm>
            <a:off x="4667073"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12" name="TextBox 11">
            <a:extLst>
              <a:ext uri="{FF2B5EF4-FFF2-40B4-BE49-F238E27FC236}">
                <a16:creationId xmlns:a16="http://schemas.microsoft.com/office/drawing/2014/main" id="{86C1C05C-6318-42AF-9E95-8A95B7873184}"/>
              </a:ext>
            </a:extLst>
          </p:cNvPr>
          <p:cNvSpPr txBox="1"/>
          <p:nvPr/>
        </p:nvSpPr>
        <p:spPr>
          <a:xfrm>
            <a:off x="6581508" y="1364565"/>
            <a:ext cx="1726727" cy="477093"/>
          </a:xfrm>
          <a:prstGeom prst="rect">
            <a:avLst/>
          </a:prstGeom>
          <a:solidFill>
            <a:schemeClr val="accent4"/>
          </a:solidFill>
        </p:spPr>
        <p:txBody>
          <a:bodyPr wrap="square" rtlCol="0" anchor="ctr">
            <a:noAutofit/>
          </a:bodyPr>
          <a:lstStyle/>
          <a:p>
            <a:pPr algn="ctr"/>
            <a:r>
              <a:rPr lang="en-GB" sz="1200">
                <a:solidFill>
                  <a:schemeClr val="bg1"/>
                </a:solidFill>
              </a:rPr>
              <a:t>Recurrence</a:t>
            </a:r>
          </a:p>
        </p:txBody>
      </p:sp>
      <p:sp>
        <p:nvSpPr>
          <p:cNvPr id="13" name="TextBox 12">
            <a:extLst>
              <a:ext uri="{FF2B5EF4-FFF2-40B4-BE49-F238E27FC236}">
                <a16:creationId xmlns:a16="http://schemas.microsoft.com/office/drawing/2014/main" id="{42D17143-7718-4891-A8F9-4CB5670572B3}"/>
              </a:ext>
            </a:extLst>
          </p:cNvPr>
          <p:cNvSpPr txBox="1"/>
          <p:nvPr/>
        </p:nvSpPr>
        <p:spPr>
          <a:xfrm>
            <a:off x="838200" y="3661130"/>
            <a:ext cx="2422358" cy="477093"/>
          </a:xfrm>
          <a:prstGeom prst="rect">
            <a:avLst/>
          </a:prstGeom>
          <a:solidFill>
            <a:srgbClr val="45B1E9"/>
          </a:solidFill>
        </p:spPr>
        <p:txBody>
          <a:bodyPr wrap="square" rtlCol="0" anchor="ctr">
            <a:noAutofit/>
          </a:bodyPr>
          <a:lstStyle/>
          <a:p>
            <a:pPr algn="ctr"/>
            <a:r>
              <a:rPr lang="en-GB" sz="1200">
                <a:solidFill>
                  <a:schemeClr val="bg1"/>
                </a:solidFill>
              </a:rPr>
              <a:t>Option 1 Primary Pathway</a:t>
            </a:r>
          </a:p>
        </p:txBody>
      </p:sp>
      <p:sp>
        <p:nvSpPr>
          <p:cNvPr id="14" name="TextBox 13">
            <a:extLst>
              <a:ext uri="{FF2B5EF4-FFF2-40B4-BE49-F238E27FC236}">
                <a16:creationId xmlns:a16="http://schemas.microsoft.com/office/drawing/2014/main" id="{6A26905E-BFE9-4B80-904B-D02A627CA342}"/>
              </a:ext>
            </a:extLst>
          </p:cNvPr>
          <p:cNvSpPr txBox="1"/>
          <p:nvPr/>
        </p:nvSpPr>
        <p:spPr>
          <a:xfrm>
            <a:off x="3535946"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Recurrence</a:t>
            </a:r>
          </a:p>
        </p:txBody>
      </p:sp>
      <p:sp>
        <p:nvSpPr>
          <p:cNvPr id="15" name="TextBox 14">
            <a:extLst>
              <a:ext uri="{FF2B5EF4-FFF2-40B4-BE49-F238E27FC236}">
                <a16:creationId xmlns:a16="http://schemas.microsoft.com/office/drawing/2014/main" id="{59134D7E-C464-4E49-A847-4809328FD221}"/>
              </a:ext>
            </a:extLst>
          </p:cNvPr>
          <p:cNvSpPr txBox="1"/>
          <p:nvPr/>
        </p:nvSpPr>
        <p:spPr>
          <a:xfrm>
            <a:off x="6233693"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6" name="TextBox 15">
            <a:extLst>
              <a:ext uri="{FF2B5EF4-FFF2-40B4-BE49-F238E27FC236}">
                <a16:creationId xmlns:a16="http://schemas.microsoft.com/office/drawing/2014/main" id="{18F65D58-4CB6-464F-A228-CF0369EAF836}"/>
              </a:ext>
            </a:extLst>
          </p:cNvPr>
          <p:cNvSpPr txBox="1"/>
          <p:nvPr/>
        </p:nvSpPr>
        <p:spPr>
          <a:xfrm>
            <a:off x="8931439"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21" name="Rectangle 20">
            <a:extLst>
              <a:ext uri="{FF2B5EF4-FFF2-40B4-BE49-F238E27FC236}">
                <a16:creationId xmlns:a16="http://schemas.microsoft.com/office/drawing/2014/main" id="{EB0ED0AE-26E8-41BD-90EE-BB56BF3A4CE6}"/>
              </a:ext>
            </a:extLst>
          </p:cNvPr>
          <p:cNvSpPr/>
          <p:nvPr/>
        </p:nvSpPr>
        <p:spPr>
          <a:xfrm>
            <a:off x="838200" y="4138224"/>
            <a:ext cx="2422358" cy="1957180"/>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b="1">
                <a:solidFill>
                  <a:schemeClr val="tx1"/>
                </a:solidFill>
              </a:rPr>
              <a:t>New Primary </a:t>
            </a:r>
            <a:r>
              <a:rPr lang="en-GB" sz="800">
                <a:solidFill>
                  <a:schemeClr val="tx1"/>
                </a:solidFill>
              </a:rPr>
              <a:t>– Create a new record and include diagnostic data items:</a:t>
            </a:r>
          </a:p>
          <a:p>
            <a:pPr marL="171450" indent="-171450">
              <a:buFont typeface="Arial" panose="020B0604020202020204" pitchFamily="34" charset="0"/>
              <a:buChar char="•"/>
            </a:pPr>
            <a:r>
              <a:rPr lang="en-GB" sz="800">
                <a:solidFill>
                  <a:schemeClr val="tx1"/>
                </a:solidFill>
              </a:rPr>
              <a:t>Primary ICD 10</a:t>
            </a:r>
          </a:p>
          <a:p>
            <a:pPr marL="171450" indent="-171450">
              <a:buFont typeface="Arial" panose="020B0604020202020204" pitchFamily="34" charset="0"/>
              <a:buChar char="•"/>
            </a:pPr>
            <a:r>
              <a:rPr lang="en-GB" sz="800">
                <a:solidFill>
                  <a:schemeClr val="tx1"/>
                </a:solidFill>
              </a:rPr>
              <a:t>Tumour Laterality</a:t>
            </a:r>
          </a:p>
          <a:p>
            <a:pPr marL="171450" indent="-171450">
              <a:buFont typeface="Arial" panose="020B0604020202020204" pitchFamily="34" charset="0"/>
              <a:buChar char="•"/>
            </a:pPr>
            <a:r>
              <a:rPr lang="en-GB" sz="800">
                <a:solidFill>
                  <a:schemeClr val="tx1"/>
                </a:solidFill>
              </a:rPr>
              <a:t>Primary Diagnosis date</a:t>
            </a:r>
          </a:p>
          <a:p>
            <a:r>
              <a:rPr lang="en-GB" sz="800" b="1">
                <a:solidFill>
                  <a:schemeClr val="tx1"/>
                </a:solidFill>
              </a:rPr>
              <a:t>Progression</a:t>
            </a:r>
            <a:r>
              <a:rPr lang="en-GB" sz="800">
                <a:solidFill>
                  <a:schemeClr val="tx1"/>
                </a:solidFill>
              </a:rPr>
              <a:t> – Add progression details on the existing original diagnosis:</a:t>
            </a:r>
          </a:p>
          <a:p>
            <a:pPr marL="171450" indent="-171450">
              <a:buFont typeface="Arial" panose="020B0604020202020204" pitchFamily="34" charset="0"/>
              <a:buChar char="•"/>
            </a:pPr>
            <a:r>
              <a:rPr lang="en-GB" sz="800">
                <a:solidFill>
                  <a:schemeClr val="tx1"/>
                </a:solidFill>
              </a:rPr>
              <a:t>Date of progression</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r>
              <a:rPr lang="en-GB" sz="800" b="1">
                <a:solidFill>
                  <a:schemeClr val="tx1"/>
                </a:solidFill>
              </a:rPr>
              <a:t>Transformation</a:t>
            </a:r>
            <a:r>
              <a:rPr lang="en-GB" sz="800">
                <a:solidFill>
                  <a:schemeClr val="tx1"/>
                </a:solidFill>
              </a:rPr>
              <a:t> – Add transformation details on the existing original diagnosis:</a:t>
            </a:r>
          </a:p>
          <a:p>
            <a:pPr marL="171450" indent="-171450">
              <a:buFont typeface="Arial" panose="020B0604020202020204" pitchFamily="34" charset="0"/>
              <a:buChar char="•"/>
            </a:pPr>
            <a:r>
              <a:rPr lang="en-GB" sz="800">
                <a:solidFill>
                  <a:schemeClr val="tx1"/>
                </a:solidFill>
              </a:rPr>
              <a:t>Date of transformation</a:t>
            </a:r>
            <a:endParaRPr lang="en-GB" sz="1000">
              <a:solidFill>
                <a:schemeClr val="tx1"/>
              </a:solidFill>
            </a:endParaRPr>
          </a:p>
        </p:txBody>
      </p:sp>
      <p:sp>
        <p:nvSpPr>
          <p:cNvPr id="22" name="Rectangle 21">
            <a:extLst>
              <a:ext uri="{FF2B5EF4-FFF2-40B4-BE49-F238E27FC236}">
                <a16:creationId xmlns:a16="http://schemas.microsoft.com/office/drawing/2014/main" id="{B1C475BF-825F-4CCD-BF87-143B2F0F3D4C}"/>
              </a:ext>
            </a:extLst>
          </p:cNvPr>
          <p:cNvSpPr/>
          <p:nvPr/>
        </p:nvSpPr>
        <p:spPr>
          <a:xfrm>
            <a:off x="3535946"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recurrence</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recurrence</a:t>
            </a:r>
          </a:p>
          <a:p>
            <a:pPr marL="171450" indent="-171450">
              <a:buFont typeface="Arial" panose="020B0604020202020204" pitchFamily="34" charset="0"/>
              <a:buChar char="•"/>
            </a:pPr>
            <a:r>
              <a:rPr lang="en-GB" sz="800">
                <a:solidFill>
                  <a:schemeClr val="tx1"/>
                </a:solidFill>
              </a:rPr>
              <a:t>Original Primary ICD 10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p:txBody>
      </p:sp>
      <p:sp>
        <p:nvSpPr>
          <p:cNvPr id="24" name="Rectangle 23">
            <a:extLst>
              <a:ext uri="{FF2B5EF4-FFF2-40B4-BE49-F238E27FC236}">
                <a16:creationId xmlns:a16="http://schemas.microsoft.com/office/drawing/2014/main" id="{B2E1FE29-5695-4CF8-98F8-EAE86373021F}"/>
              </a:ext>
            </a:extLst>
          </p:cNvPr>
          <p:cNvSpPr/>
          <p:nvPr/>
        </p:nvSpPr>
        <p:spPr>
          <a:xfrm>
            <a:off x="6233694"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progression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progression</a:t>
            </a:r>
          </a:p>
          <a:p>
            <a:pPr marL="171450" indent="-171450">
              <a:buFont typeface="Arial" panose="020B0604020202020204" pitchFamily="34" charset="0"/>
              <a:buChar char="•"/>
            </a:pPr>
            <a:r>
              <a:rPr lang="en-GB" sz="800">
                <a:solidFill>
                  <a:schemeClr val="tx1"/>
                </a:solidFill>
              </a:rPr>
              <a:t>Progression ICD</a:t>
            </a:r>
          </a:p>
          <a:p>
            <a:r>
              <a:rPr lang="en-GB" sz="800" b="1">
                <a:solidFill>
                  <a:schemeClr val="tx1"/>
                </a:solidFill>
              </a:rPr>
              <a:t>Note: this the ICD 10 of the original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endParaRPr lang="en-GB" sz="800">
              <a:solidFill>
                <a:schemeClr val="tx1"/>
              </a:solidFill>
            </a:endParaRPr>
          </a:p>
        </p:txBody>
      </p:sp>
      <p:sp>
        <p:nvSpPr>
          <p:cNvPr id="25" name="Rectangle 24">
            <a:extLst>
              <a:ext uri="{FF2B5EF4-FFF2-40B4-BE49-F238E27FC236}">
                <a16:creationId xmlns:a16="http://schemas.microsoft.com/office/drawing/2014/main" id="{9A373270-51B3-421F-B3A0-FE3E9C825FB0}"/>
              </a:ext>
            </a:extLst>
          </p:cNvPr>
          <p:cNvSpPr/>
          <p:nvPr/>
        </p:nvSpPr>
        <p:spPr>
          <a:xfrm>
            <a:off x="8931440"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transformation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transformation</a:t>
            </a:r>
          </a:p>
          <a:p>
            <a:pPr marL="171450" indent="-171450">
              <a:buFont typeface="Arial" panose="020B0604020202020204" pitchFamily="34" charset="0"/>
              <a:buChar char="•"/>
            </a:pPr>
            <a:r>
              <a:rPr lang="en-GB" sz="800">
                <a:solidFill>
                  <a:schemeClr val="tx1"/>
                </a:solidFill>
              </a:rPr>
              <a:t>Morphology ICD 03 Transformation</a:t>
            </a:r>
          </a:p>
          <a:p>
            <a:r>
              <a:rPr lang="en-GB" sz="800">
                <a:solidFill>
                  <a:schemeClr val="tx1"/>
                </a:solidFill>
              </a:rPr>
              <a:t>OR</a:t>
            </a:r>
          </a:p>
          <a:p>
            <a:pPr marL="171450" indent="-171450">
              <a:buFont typeface="Arial" panose="020B0604020202020204" pitchFamily="34" charset="0"/>
              <a:buChar char="•"/>
            </a:pPr>
            <a:r>
              <a:rPr lang="en-GB" sz="800">
                <a:solidFill>
                  <a:schemeClr val="tx1"/>
                </a:solidFill>
              </a:rPr>
              <a:t>Morphology SNOMED transformation</a:t>
            </a:r>
          </a:p>
        </p:txBody>
      </p:sp>
      <p:sp>
        <p:nvSpPr>
          <p:cNvPr id="26" name="Diamond 25">
            <a:extLst>
              <a:ext uri="{FF2B5EF4-FFF2-40B4-BE49-F238E27FC236}">
                <a16:creationId xmlns:a16="http://schemas.microsoft.com/office/drawing/2014/main" id="{BFD03EDE-08E4-4749-B6BC-4965F69A14BE}"/>
              </a:ext>
            </a:extLst>
          </p:cNvPr>
          <p:cNvSpPr/>
          <p:nvPr/>
        </p:nvSpPr>
        <p:spPr>
          <a:xfrm>
            <a:off x="3696815" y="1926803"/>
            <a:ext cx="1738436" cy="1570555"/>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Is the original diagnosis on your system?</a:t>
            </a:r>
          </a:p>
        </p:txBody>
      </p:sp>
      <p:cxnSp>
        <p:nvCxnSpPr>
          <p:cNvPr id="28" name="Connector: Elbow 27">
            <a:extLst>
              <a:ext uri="{FF2B5EF4-FFF2-40B4-BE49-F238E27FC236}">
                <a16:creationId xmlns:a16="http://schemas.microsoft.com/office/drawing/2014/main" id="{08E63C12-BA9E-4224-B402-8A95407ABD9F}"/>
              </a:ext>
            </a:extLst>
          </p:cNvPr>
          <p:cNvCxnSpPr>
            <a:cxnSpLocks/>
            <a:stCxn id="9" idx="2"/>
          </p:cNvCxnSpPr>
          <p:nvPr/>
        </p:nvCxnSpPr>
        <p:spPr>
          <a:xfrm rot="16200000" flipH="1">
            <a:off x="3505445" y="1952215"/>
            <a:ext cx="594638" cy="37352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7DDE25A-9DC4-456F-AA50-A79C90AF9F89}"/>
              </a:ext>
            </a:extLst>
          </p:cNvPr>
          <p:cNvCxnSpPr>
            <a:cxnSpLocks/>
            <a:stCxn id="8" idx="2"/>
          </p:cNvCxnSpPr>
          <p:nvPr/>
        </p:nvCxnSpPr>
        <p:spPr>
          <a:xfrm>
            <a:off x="1701565" y="1841659"/>
            <a:ext cx="0" cy="1819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36760C3-FCE3-4DB4-BB72-9E82F4980786}"/>
              </a:ext>
            </a:extLst>
          </p:cNvPr>
          <p:cNvSpPr txBox="1"/>
          <p:nvPr/>
        </p:nvSpPr>
        <p:spPr>
          <a:xfrm>
            <a:off x="3078502" y="2865584"/>
            <a:ext cx="518662" cy="477093"/>
          </a:xfrm>
          <a:prstGeom prst="rect">
            <a:avLst/>
          </a:prstGeom>
          <a:solidFill>
            <a:srgbClr val="425563"/>
          </a:solidFill>
        </p:spPr>
        <p:txBody>
          <a:bodyPr wrap="square" rtlCol="0" anchor="ctr">
            <a:noAutofit/>
          </a:bodyPr>
          <a:lstStyle/>
          <a:p>
            <a:pPr algn="ctr"/>
            <a:r>
              <a:rPr lang="en-GB" sz="1200">
                <a:solidFill>
                  <a:schemeClr val="bg1"/>
                </a:solidFill>
              </a:rPr>
              <a:t>Yes</a:t>
            </a:r>
          </a:p>
        </p:txBody>
      </p:sp>
      <p:sp>
        <p:nvSpPr>
          <p:cNvPr id="36" name="TextBox 35">
            <a:extLst>
              <a:ext uri="{FF2B5EF4-FFF2-40B4-BE49-F238E27FC236}">
                <a16:creationId xmlns:a16="http://schemas.microsoft.com/office/drawing/2014/main" id="{45A9DA9C-FF49-4DDF-8D8F-5A5F71AF8A0A}"/>
              </a:ext>
            </a:extLst>
          </p:cNvPr>
          <p:cNvSpPr txBox="1"/>
          <p:nvPr/>
        </p:nvSpPr>
        <p:spPr>
          <a:xfrm>
            <a:off x="5516175" y="2865585"/>
            <a:ext cx="518662" cy="477093"/>
          </a:xfrm>
          <a:prstGeom prst="rect">
            <a:avLst/>
          </a:prstGeom>
          <a:solidFill>
            <a:srgbClr val="425563"/>
          </a:solidFill>
        </p:spPr>
        <p:txBody>
          <a:bodyPr wrap="square" rtlCol="0" anchor="ctr">
            <a:noAutofit/>
          </a:bodyPr>
          <a:lstStyle/>
          <a:p>
            <a:pPr algn="ctr"/>
            <a:r>
              <a:rPr lang="en-GB" sz="1200">
                <a:solidFill>
                  <a:schemeClr val="bg1"/>
                </a:solidFill>
              </a:rPr>
              <a:t>No</a:t>
            </a:r>
          </a:p>
        </p:txBody>
      </p:sp>
      <p:cxnSp>
        <p:nvCxnSpPr>
          <p:cNvPr id="41" name="Straight Arrow Connector 40">
            <a:extLst>
              <a:ext uri="{FF2B5EF4-FFF2-40B4-BE49-F238E27FC236}">
                <a16:creationId xmlns:a16="http://schemas.microsoft.com/office/drawing/2014/main" id="{C723FF74-7234-4483-93EE-EAC48873318F}"/>
              </a:ext>
            </a:extLst>
          </p:cNvPr>
          <p:cNvCxnSpPr>
            <a:cxnSpLocks/>
            <a:endCxn id="43" idx="0"/>
          </p:cNvCxnSpPr>
          <p:nvPr/>
        </p:nvCxnSpPr>
        <p:spPr>
          <a:xfrm flipH="1">
            <a:off x="7444872" y="1844310"/>
            <a:ext cx="2" cy="14089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CEA1622F-948F-4D66-9A52-284AF94E2BD3}"/>
              </a:ext>
            </a:extLst>
          </p:cNvPr>
          <p:cNvSpPr txBox="1"/>
          <p:nvPr/>
        </p:nvSpPr>
        <p:spPr>
          <a:xfrm>
            <a:off x="6233693" y="3253250"/>
            <a:ext cx="2422358" cy="477093"/>
          </a:xfrm>
          <a:prstGeom prst="rect">
            <a:avLst/>
          </a:prstGeom>
          <a:solidFill>
            <a:schemeClr val="accent1"/>
          </a:solidFill>
        </p:spPr>
        <p:txBody>
          <a:bodyPr wrap="square" rtlCol="0" anchor="ctr">
            <a:noAutofit/>
          </a:bodyPr>
          <a:lstStyle/>
          <a:p>
            <a:pPr algn="ctr"/>
            <a:r>
              <a:rPr lang="en-GB" sz="1200">
                <a:solidFill>
                  <a:schemeClr val="bg1"/>
                </a:solidFill>
              </a:rPr>
              <a:t>Option 2 Non-Primary Pathway</a:t>
            </a:r>
          </a:p>
        </p:txBody>
      </p:sp>
      <p:cxnSp>
        <p:nvCxnSpPr>
          <p:cNvPr id="60" name="Connector: Elbow 59">
            <a:extLst>
              <a:ext uri="{FF2B5EF4-FFF2-40B4-BE49-F238E27FC236}">
                <a16:creationId xmlns:a16="http://schemas.microsoft.com/office/drawing/2014/main" id="{5DE3F86F-5C95-4BD3-B85F-D94F064CEBBD}"/>
              </a:ext>
            </a:extLst>
          </p:cNvPr>
          <p:cNvCxnSpPr>
            <a:cxnSpLocks/>
            <a:stCxn id="11" idx="2"/>
          </p:cNvCxnSpPr>
          <p:nvPr/>
        </p:nvCxnSpPr>
        <p:spPr>
          <a:xfrm rot="5400000">
            <a:off x="5038866" y="1944726"/>
            <a:ext cx="594638" cy="38850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80D621C5-8FCB-428A-A1AD-1F4FE4712405}"/>
              </a:ext>
            </a:extLst>
          </p:cNvPr>
          <p:cNvCxnSpPr>
            <a:cxnSpLocks/>
            <a:stCxn id="36" idx="2"/>
            <a:endCxn id="43" idx="1"/>
          </p:cNvCxnSpPr>
          <p:nvPr/>
        </p:nvCxnSpPr>
        <p:spPr>
          <a:xfrm rot="16200000" flipH="1">
            <a:off x="5930040" y="3188143"/>
            <a:ext cx="149119" cy="45818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FEE5DDD-F647-44CA-B633-F3AA9634736D}"/>
              </a:ext>
            </a:extLst>
          </p:cNvPr>
          <p:cNvCxnSpPr>
            <a:endCxn id="36" idx="1"/>
          </p:cNvCxnSpPr>
          <p:nvPr/>
        </p:nvCxnSpPr>
        <p:spPr>
          <a:xfrm>
            <a:off x="5002924" y="3104131"/>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7FD53D8-40A2-4D9E-9050-E9BC018322FF}"/>
              </a:ext>
            </a:extLst>
          </p:cNvPr>
          <p:cNvCxnSpPr>
            <a:cxnSpLocks/>
          </p:cNvCxnSpPr>
          <p:nvPr/>
        </p:nvCxnSpPr>
        <p:spPr>
          <a:xfrm flipH="1">
            <a:off x="3597164" y="3097199"/>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DDBC3ED7-724C-4628-9711-2315999FD781}"/>
              </a:ext>
            </a:extLst>
          </p:cNvPr>
          <p:cNvCxnSpPr>
            <a:stCxn id="35" idx="1"/>
            <a:endCxn id="13" idx="0"/>
          </p:cNvCxnSpPr>
          <p:nvPr/>
        </p:nvCxnSpPr>
        <p:spPr>
          <a:xfrm rot="10800000" flipV="1">
            <a:off x="2049380" y="3104130"/>
            <a:ext cx="1029123" cy="5569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508760B2-B32B-4FCC-B965-58D27E5382FA}"/>
              </a:ext>
            </a:extLst>
          </p:cNvPr>
          <p:cNvCxnSpPr>
            <a:cxnSpLocks/>
            <a:endCxn id="15" idx="0"/>
          </p:cNvCxnSpPr>
          <p:nvPr/>
        </p:nvCxnSpPr>
        <p:spPr>
          <a:xfrm>
            <a:off x="7440587" y="3756700"/>
            <a:ext cx="4285" cy="4659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15FF3C66-21C9-4905-9340-C09B66570F55}"/>
              </a:ext>
            </a:extLst>
          </p:cNvPr>
          <p:cNvCxnSpPr>
            <a:cxnSpLocks/>
            <a:endCxn id="14" idx="0"/>
          </p:cNvCxnSpPr>
          <p:nvPr/>
        </p:nvCxnSpPr>
        <p:spPr>
          <a:xfrm rot="10800000" flipV="1">
            <a:off x="4747125" y="3968886"/>
            <a:ext cx="2693462" cy="2537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Connector: Elbow 88">
            <a:extLst>
              <a:ext uri="{FF2B5EF4-FFF2-40B4-BE49-F238E27FC236}">
                <a16:creationId xmlns:a16="http://schemas.microsoft.com/office/drawing/2014/main" id="{98F886E1-5779-4A7C-B9AA-6CAB63C07097}"/>
              </a:ext>
            </a:extLst>
          </p:cNvPr>
          <p:cNvCxnSpPr>
            <a:cxnSpLocks/>
          </p:cNvCxnSpPr>
          <p:nvPr/>
        </p:nvCxnSpPr>
        <p:spPr>
          <a:xfrm rot="10800000" flipH="1" flipV="1">
            <a:off x="7440586" y="3976335"/>
            <a:ext cx="2693462" cy="2537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 name="Audio 6">
            <a:hlinkClick r:id="" action="ppaction://media"/>
            <a:extLst>
              <a:ext uri="{FF2B5EF4-FFF2-40B4-BE49-F238E27FC236}">
                <a16:creationId xmlns:a16="http://schemas.microsoft.com/office/drawing/2014/main" id="{F37FB15A-4A5F-41A4-AA33-0E8AE890030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53741631"/>
      </p:ext>
    </p:extLst>
  </p:cSld>
  <p:clrMapOvr>
    <a:masterClrMapping/>
  </p:clrMapOvr>
  <mc:AlternateContent xmlns:mc="http://schemas.openxmlformats.org/markup-compatibility/2006" xmlns:p14="http://schemas.microsoft.com/office/powerpoint/2010/main">
    <mc:Choice Requires="p14">
      <p:transition spd="slow" p14:dur="2000" advTm="22812"/>
    </mc:Choice>
    <mc:Fallback xmlns="">
      <p:transition spd="slow" advTm="228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92970-A08C-4F19-A81D-4EDE8A086B72}"/>
              </a:ext>
            </a:extLst>
          </p:cNvPr>
          <p:cNvSpPr>
            <a:spLocks noGrp="1"/>
          </p:cNvSpPr>
          <p:nvPr>
            <p:ph type="title"/>
          </p:nvPr>
        </p:nvSpPr>
        <p:spPr/>
        <p:txBody>
          <a:bodyPr/>
          <a:lstStyle/>
          <a:p>
            <a:r>
              <a:rPr lang="en-GB"/>
              <a:t>Recording a Diagnosis - Primary vs Non-primary</a:t>
            </a:r>
          </a:p>
        </p:txBody>
      </p:sp>
      <p:sp>
        <p:nvSpPr>
          <p:cNvPr id="4" name="Date Placeholder 3">
            <a:extLst>
              <a:ext uri="{FF2B5EF4-FFF2-40B4-BE49-F238E27FC236}">
                <a16:creationId xmlns:a16="http://schemas.microsoft.com/office/drawing/2014/main" id="{8610C70C-9118-439B-9A3C-D3A25FA92C11}"/>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C2C00223-B574-4536-8372-0EC4955F116B}"/>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2A49C23A-0B00-43AE-A002-D414E5C27EF6}"/>
              </a:ext>
            </a:extLst>
          </p:cNvPr>
          <p:cNvSpPr>
            <a:spLocks noGrp="1"/>
          </p:cNvSpPr>
          <p:nvPr>
            <p:ph type="sldNum" sz="quarter" idx="12"/>
          </p:nvPr>
        </p:nvSpPr>
        <p:spPr/>
        <p:txBody>
          <a:bodyPr/>
          <a:lstStyle/>
          <a:p>
            <a:fld id="{B33FDC71-8906-4088-9FB1-76CBC632085F}" type="slidenum">
              <a:rPr lang="en-GB" smtClean="0"/>
              <a:t>17</a:t>
            </a:fld>
            <a:endParaRPr lang="en-GB"/>
          </a:p>
        </p:txBody>
      </p:sp>
      <p:sp>
        <p:nvSpPr>
          <p:cNvPr id="8" name="TextBox 7">
            <a:extLst>
              <a:ext uri="{FF2B5EF4-FFF2-40B4-BE49-F238E27FC236}">
                <a16:creationId xmlns:a16="http://schemas.microsoft.com/office/drawing/2014/main" id="{64B84183-018F-4F6C-8B1F-81B423188671}"/>
              </a:ext>
            </a:extLst>
          </p:cNvPr>
          <p:cNvSpPr txBox="1"/>
          <p:nvPr/>
        </p:nvSpPr>
        <p:spPr>
          <a:xfrm>
            <a:off x="838201"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New Primary Diagnosis</a:t>
            </a:r>
          </a:p>
        </p:txBody>
      </p:sp>
      <p:sp>
        <p:nvSpPr>
          <p:cNvPr id="13" name="TextBox 12">
            <a:extLst>
              <a:ext uri="{FF2B5EF4-FFF2-40B4-BE49-F238E27FC236}">
                <a16:creationId xmlns:a16="http://schemas.microsoft.com/office/drawing/2014/main" id="{42D17143-7718-4891-A8F9-4CB5670572B3}"/>
              </a:ext>
            </a:extLst>
          </p:cNvPr>
          <p:cNvSpPr txBox="1"/>
          <p:nvPr/>
        </p:nvSpPr>
        <p:spPr>
          <a:xfrm>
            <a:off x="838200" y="3661130"/>
            <a:ext cx="2422358" cy="477093"/>
          </a:xfrm>
          <a:prstGeom prst="rect">
            <a:avLst/>
          </a:prstGeom>
          <a:solidFill>
            <a:srgbClr val="45B1E9"/>
          </a:solidFill>
        </p:spPr>
        <p:txBody>
          <a:bodyPr wrap="square" rtlCol="0" anchor="ctr">
            <a:noAutofit/>
          </a:bodyPr>
          <a:lstStyle/>
          <a:p>
            <a:pPr algn="ctr"/>
            <a:r>
              <a:rPr lang="en-GB" sz="1200">
                <a:solidFill>
                  <a:schemeClr val="bg1"/>
                </a:solidFill>
              </a:rPr>
              <a:t>Option 1 Primary Pathway</a:t>
            </a:r>
          </a:p>
        </p:txBody>
      </p:sp>
      <p:sp>
        <p:nvSpPr>
          <p:cNvPr id="21" name="Rectangle 20">
            <a:extLst>
              <a:ext uri="{FF2B5EF4-FFF2-40B4-BE49-F238E27FC236}">
                <a16:creationId xmlns:a16="http://schemas.microsoft.com/office/drawing/2014/main" id="{EB0ED0AE-26E8-41BD-90EE-BB56BF3A4CE6}"/>
              </a:ext>
            </a:extLst>
          </p:cNvPr>
          <p:cNvSpPr/>
          <p:nvPr/>
        </p:nvSpPr>
        <p:spPr>
          <a:xfrm>
            <a:off x="838200" y="4138224"/>
            <a:ext cx="2422358" cy="1957180"/>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b="1">
                <a:solidFill>
                  <a:schemeClr val="tx1"/>
                </a:solidFill>
              </a:rPr>
              <a:t>New Primary </a:t>
            </a:r>
            <a:r>
              <a:rPr lang="en-GB" sz="800">
                <a:solidFill>
                  <a:schemeClr val="tx1"/>
                </a:solidFill>
              </a:rPr>
              <a:t>– Create a new record and include diagnostic data items:</a:t>
            </a:r>
          </a:p>
          <a:p>
            <a:pPr marL="171450" indent="-171450">
              <a:buFont typeface="Arial" panose="020B0604020202020204" pitchFamily="34" charset="0"/>
              <a:buChar char="•"/>
            </a:pPr>
            <a:r>
              <a:rPr lang="en-GB" sz="800">
                <a:solidFill>
                  <a:schemeClr val="tx1"/>
                </a:solidFill>
              </a:rPr>
              <a:t>Primary ICD 10</a:t>
            </a:r>
          </a:p>
          <a:p>
            <a:pPr marL="171450" indent="-171450">
              <a:buFont typeface="Arial" panose="020B0604020202020204" pitchFamily="34" charset="0"/>
              <a:buChar char="•"/>
            </a:pPr>
            <a:r>
              <a:rPr lang="en-GB" sz="800">
                <a:solidFill>
                  <a:schemeClr val="tx1"/>
                </a:solidFill>
              </a:rPr>
              <a:t>Tumour Laterality</a:t>
            </a:r>
          </a:p>
          <a:p>
            <a:pPr marL="171450" indent="-171450">
              <a:buFont typeface="Arial" panose="020B0604020202020204" pitchFamily="34" charset="0"/>
              <a:buChar char="•"/>
            </a:pPr>
            <a:r>
              <a:rPr lang="en-GB" sz="800">
                <a:solidFill>
                  <a:schemeClr val="tx1"/>
                </a:solidFill>
              </a:rPr>
              <a:t>Primary Diagnosis date</a:t>
            </a:r>
          </a:p>
          <a:p>
            <a:r>
              <a:rPr lang="en-GB" sz="800" b="1">
                <a:solidFill>
                  <a:schemeClr val="tx1"/>
                </a:solidFill>
              </a:rPr>
              <a:t>Progression</a:t>
            </a:r>
            <a:r>
              <a:rPr lang="en-GB" sz="800">
                <a:solidFill>
                  <a:schemeClr val="tx1"/>
                </a:solidFill>
              </a:rPr>
              <a:t> – Add progression details on the existing original diagnosis:</a:t>
            </a:r>
          </a:p>
          <a:p>
            <a:pPr marL="171450" indent="-171450">
              <a:buFont typeface="Arial" panose="020B0604020202020204" pitchFamily="34" charset="0"/>
              <a:buChar char="•"/>
            </a:pPr>
            <a:r>
              <a:rPr lang="en-GB" sz="800">
                <a:solidFill>
                  <a:schemeClr val="tx1"/>
                </a:solidFill>
              </a:rPr>
              <a:t>Date of progression</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r>
              <a:rPr lang="en-GB" sz="800" b="1">
                <a:solidFill>
                  <a:schemeClr val="tx1"/>
                </a:solidFill>
              </a:rPr>
              <a:t>Transformation</a:t>
            </a:r>
            <a:r>
              <a:rPr lang="en-GB" sz="800">
                <a:solidFill>
                  <a:schemeClr val="tx1"/>
                </a:solidFill>
              </a:rPr>
              <a:t> – Add transformation details on the existing original diagnosis:</a:t>
            </a:r>
          </a:p>
          <a:p>
            <a:pPr marL="171450" indent="-171450">
              <a:buFont typeface="Arial" panose="020B0604020202020204" pitchFamily="34" charset="0"/>
              <a:buChar char="•"/>
            </a:pPr>
            <a:r>
              <a:rPr lang="en-GB" sz="800">
                <a:solidFill>
                  <a:schemeClr val="tx1"/>
                </a:solidFill>
              </a:rPr>
              <a:t>Date of transformation</a:t>
            </a:r>
            <a:endParaRPr lang="en-GB" sz="1000">
              <a:solidFill>
                <a:schemeClr val="tx1"/>
              </a:solidFill>
            </a:endParaRPr>
          </a:p>
        </p:txBody>
      </p:sp>
      <p:cxnSp>
        <p:nvCxnSpPr>
          <p:cNvPr id="32" name="Straight Arrow Connector 31">
            <a:extLst>
              <a:ext uri="{FF2B5EF4-FFF2-40B4-BE49-F238E27FC236}">
                <a16:creationId xmlns:a16="http://schemas.microsoft.com/office/drawing/2014/main" id="{77DDE25A-9DC4-456F-AA50-A79C90AF9F89}"/>
              </a:ext>
            </a:extLst>
          </p:cNvPr>
          <p:cNvCxnSpPr>
            <a:cxnSpLocks/>
            <a:stCxn id="8" idx="2"/>
          </p:cNvCxnSpPr>
          <p:nvPr/>
        </p:nvCxnSpPr>
        <p:spPr>
          <a:xfrm>
            <a:off x="1701565" y="1841659"/>
            <a:ext cx="0" cy="1819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A6399160-D67A-41E0-8AE3-00D95C769DE9}"/>
              </a:ext>
            </a:extLst>
          </p:cNvPr>
          <p:cNvSpPr/>
          <p:nvPr/>
        </p:nvSpPr>
        <p:spPr>
          <a:xfrm rot="5400000">
            <a:off x="1329583" y="371929"/>
            <a:ext cx="743963" cy="2447067"/>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7D96D04E-CFFE-4C0B-8380-0DD58C58F306}"/>
              </a:ext>
            </a:extLst>
          </p:cNvPr>
          <p:cNvSpPr/>
          <p:nvPr/>
        </p:nvSpPr>
        <p:spPr>
          <a:xfrm rot="5400000">
            <a:off x="1543019" y="3179303"/>
            <a:ext cx="1012719" cy="2837983"/>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Audio 2">
            <a:hlinkClick r:id="" action="ppaction://media"/>
            <a:extLst>
              <a:ext uri="{FF2B5EF4-FFF2-40B4-BE49-F238E27FC236}">
                <a16:creationId xmlns:a16="http://schemas.microsoft.com/office/drawing/2014/main" id="{9313B1FB-652B-40D7-9995-3EC69D75AEE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42896029"/>
      </p:ext>
    </p:extLst>
  </p:cSld>
  <p:clrMapOvr>
    <a:masterClrMapping/>
  </p:clrMapOvr>
  <mc:AlternateContent xmlns:mc="http://schemas.openxmlformats.org/markup-compatibility/2006" xmlns:p14="http://schemas.microsoft.com/office/powerpoint/2010/main">
    <mc:Choice Requires="p14">
      <p:transition spd="slow" p14:dur="2000" advTm="15637"/>
    </mc:Choice>
    <mc:Fallback xmlns="">
      <p:transition spd="slow" advTm="156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92970-A08C-4F19-A81D-4EDE8A086B72}"/>
              </a:ext>
            </a:extLst>
          </p:cNvPr>
          <p:cNvSpPr>
            <a:spLocks noGrp="1"/>
          </p:cNvSpPr>
          <p:nvPr>
            <p:ph type="title"/>
          </p:nvPr>
        </p:nvSpPr>
        <p:spPr/>
        <p:txBody>
          <a:bodyPr/>
          <a:lstStyle/>
          <a:p>
            <a:r>
              <a:rPr lang="en-GB"/>
              <a:t>Recording a Diagnosis - Primary vs Non-primary</a:t>
            </a:r>
          </a:p>
        </p:txBody>
      </p:sp>
      <p:sp>
        <p:nvSpPr>
          <p:cNvPr id="4" name="Date Placeholder 3">
            <a:extLst>
              <a:ext uri="{FF2B5EF4-FFF2-40B4-BE49-F238E27FC236}">
                <a16:creationId xmlns:a16="http://schemas.microsoft.com/office/drawing/2014/main" id="{8610C70C-9118-439B-9A3C-D3A25FA92C11}"/>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C2C00223-B574-4536-8372-0EC4955F116B}"/>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2A49C23A-0B00-43AE-A002-D414E5C27EF6}"/>
              </a:ext>
            </a:extLst>
          </p:cNvPr>
          <p:cNvSpPr>
            <a:spLocks noGrp="1"/>
          </p:cNvSpPr>
          <p:nvPr>
            <p:ph type="sldNum" sz="quarter" idx="12"/>
          </p:nvPr>
        </p:nvSpPr>
        <p:spPr/>
        <p:txBody>
          <a:bodyPr/>
          <a:lstStyle/>
          <a:p>
            <a:fld id="{B33FDC71-8906-4088-9FB1-76CBC632085F}" type="slidenum">
              <a:rPr lang="en-GB" smtClean="0"/>
              <a:t>18</a:t>
            </a:fld>
            <a:endParaRPr lang="en-GB"/>
          </a:p>
        </p:txBody>
      </p:sp>
      <p:sp>
        <p:nvSpPr>
          <p:cNvPr id="8" name="TextBox 7">
            <a:extLst>
              <a:ext uri="{FF2B5EF4-FFF2-40B4-BE49-F238E27FC236}">
                <a16:creationId xmlns:a16="http://schemas.microsoft.com/office/drawing/2014/main" id="{64B84183-018F-4F6C-8B1F-81B423188671}"/>
              </a:ext>
            </a:extLst>
          </p:cNvPr>
          <p:cNvSpPr txBox="1"/>
          <p:nvPr/>
        </p:nvSpPr>
        <p:spPr>
          <a:xfrm>
            <a:off x="838201"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New Primary Diagnosis</a:t>
            </a:r>
          </a:p>
        </p:txBody>
      </p:sp>
      <p:sp>
        <p:nvSpPr>
          <p:cNvPr id="9" name="TextBox 8">
            <a:extLst>
              <a:ext uri="{FF2B5EF4-FFF2-40B4-BE49-F238E27FC236}">
                <a16:creationId xmlns:a16="http://schemas.microsoft.com/office/drawing/2014/main" id="{4253250A-B653-4B7F-81D0-13D399F0EA9F}"/>
              </a:ext>
            </a:extLst>
          </p:cNvPr>
          <p:cNvSpPr txBox="1"/>
          <p:nvPr/>
        </p:nvSpPr>
        <p:spPr>
          <a:xfrm>
            <a:off x="2752637"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1" name="TextBox 10">
            <a:extLst>
              <a:ext uri="{FF2B5EF4-FFF2-40B4-BE49-F238E27FC236}">
                <a16:creationId xmlns:a16="http://schemas.microsoft.com/office/drawing/2014/main" id="{D8436A4F-7352-4D3D-A882-D8D432D94541}"/>
              </a:ext>
            </a:extLst>
          </p:cNvPr>
          <p:cNvSpPr txBox="1"/>
          <p:nvPr/>
        </p:nvSpPr>
        <p:spPr>
          <a:xfrm>
            <a:off x="4667073"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13" name="TextBox 12">
            <a:extLst>
              <a:ext uri="{FF2B5EF4-FFF2-40B4-BE49-F238E27FC236}">
                <a16:creationId xmlns:a16="http://schemas.microsoft.com/office/drawing/2014/main" id="{42D17143-7718-4891-A8F9-4CB5670572B3}"/>
              </a:ext>
            </a:extLst>
          </p:cNvPr>
          <p:cNvSpPr txBox="1"/>
          <p:nvPr/>
        </p:nvSpPr>
        <p:spPr>
          <a:xfrm>
            <a:off x="838200" y="3661130"/>
            <a:ext cx="2422358" cy="477093"/>
          </a:xfrm>
          <a:prstGeom prst="rect">
            <a:avLst/>
          </a:prstGeom>
          <a:solidFill>
            <a:srgbClr val="45B1E9"/>
          </a:solidFill>
        </p:spPr>
        <p:txBody>
          <a:bodyPr wrap="square" rtlCol="0" anchor="ctr">
            <a:noAutofit/>
          </a:bodyPr>
          <a:lstStyle/>
          <a:p>
            <a:pPr algn="ctr"/>
            <a:r>
              <a:rPr lang="en-GB" sz="1200">
                <a:solidFill>
                  <a:schemeClr val="bg1"/>
                </a:solidFill>
              </a:rPr>
              <a:t>Option 1 Primary Pathway</a:t>
            </a:r>
          </a:p>
        </p:txBody>
      </p:sp>
      <p:sp>
        <p:nvSpPr>
          <p:cNvPr id="21" name="Rectangle 20">
            <a:extLst>
              <a:ext uri="{FF2B5EF4-FFF2-40B4-BE49-F238E27FC236}">
                <a16:creationId xmlns:a16="http://schemas.microsoft.com/office/drawing/2014/main" id="{EB0ED0AE-26E8-41BD-90EE-BB56BF3A4CE6}"/>
              </a:ext>
            </a:extLst>
          </p:cNvPr>
          <p:cNvSpPr/>
          <p:nvPr/>
        </p:nvSpPr>
        <p:spPr>
          <a:xfrm>
            <a:off x="838200" y="4138224"/>
            <a:ext cx="2422358" cy="1957180"/>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b="1">
                <a:solidFill>
                  <a:schemeClr val="tx1"/>
                </a:solidFill>
              </a:rPr>
              <a:t>New Primary </a:t>
            </a:r>
            <a:r>
              <a:rPr lang="en-GB" sz="800">
                <a:solidFill>
                  <a:schemeClr val="tx1"/>
                </a:solidFill>
              </a:rPr>
              <a:t>– Create a new record and include diagnostic data items:</a:t>
            </a:r>
          </a:p>
          <a:p>
            <a:pPr marL="171450" indent="-171450">
              <a:buFont typeface="Arial" panose="020B0604020202020204" pitchFamily="34" charset="0"/>
              <a:buChar char="•"/>
            </a:pPr>
            <a:r>
              <a:rPr lang="en-GB" sz="800">
                <a:solidFill>
                  <a:schemeClr val="tx1"/>
                </a:solidFill>
              </a:rPr>
              <a:t>Primary ICD 10</a:t>
            </a:r>
          </a:p>
          <a:p>
            <a:pPr marL="171450" indent="-171450">
              <a:buFont typeface="Arial" panose="020B0604020202020204" pitchFamily="34" charset="0"/>
              <a:buChar char="•"/>
            </a:pPr>
            <a:r>
              <a:rPr lang="en-GB" sz="800">
                <a:solidFill>
                  <a:schemeClr val="tx1"/>
                </a:solidFill>
              </a:rPr>
              <a:t>Tumour Laterality</a:t>
            </a:r>
          </a:p>
          <a:p>
            <a:pPr marL="171450" indent="-171450">
              <a:buFont typeface="Arial" panose="020B0604020202020204" pitchFamily="34" charset="0"/>
              <a:buChar char="•"/>
            </a:pPr>
            <a:r>
              <a:rPr lang="en-GB" sz="800">
                <a:solidFill>
                  <a:schemeClr val="tx1"/>
                </a:solidFill>
              </a:rPr>
              <a:t>Primary Diagnosis date</a:t>
            </a:r>
          </a:p>
          <a:p>
            <a:r>
              <a:rPr lang="en-GB" sz="800" b="1">
                <a:solidFill>
                  <a:schemeClr val="tx1"/>
                </a:solidFill>
              </a:rPr>
              <a:t>Progression</a:t>
            </a:r>
            <a:r>
              <a:rPr lang="en-GB" sz="800">
                <a:solidFill>
                  <a:schemeClr val="tx1"/>
                </a:solidFill>
              </a:rPr>
              <a:t> – Add progression details on the existing original diagnosis:</a:t>
            </a:r>
          </a:p>
          <a:p>
            <a:pPr marL="171450" indent="-171450">
              <a:buFont typeface="Arial" panose="020B0604020202020204" pitchFamily="34" charset="0"/>
              <a:buChar char="•"/>
            </a:pPr>
            <a:r>
              <a:rPr lang="en-GB" sz="800">
                <a:solidFill>
                  <a:schemeClr val="tx1"/>
                </a:solidFill>
              </a:rPr>
              <a:t>Date of progression</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r>
              <a:rPr lang="en-GB" sz="800" b="1">
                <a:solidFill>
                  <a:schemeClr val="tx1"/>
                </a:solidFill>
              </a:rPr>
              <a:t>Transformation</a:t>
            </a:r>
            <a:r>
              <a:rPr lang="en-GB" sz="800">
                <a:solidFill>
                  <a:schemeClr val="tx1"/>
                </a:solidFill>
              </a:rPr>
              <a:t> – Add transformation details on the existing original diagnosis:</a:t>
            </a:r>
          </a:p>
          <a:p>
            <a:pPr marL="171450" indent="-171450">
              <a:buFont typeface="Arial" panose="020B0604020202020204" pitchFamily="34" charset="0"/>
              <a:buChar char="•"/>
            </a:pPr>
            <a:r>
              <a:rPr lang="en-GB" sz="800">
                <a:solidFill>
                  <a:schemeClr val="tx1"/>
                </a:solidFill>
              </a:rPr>
              <a:t>Date of transformation</a:t>
            </a:r>
            <a:endParaRPr lang="en-GB" sz="1000">
              <a:solidFill>
                <a:schemeClr val="tx1"/>
              </a:solidFill>
            </a:endParaRPr>
          </a:p>
        </p:txBody>
      </p:sp>
      <p:sp>
        <p:nvSpPr>
          <p:cNvPr id="26" name="Diamond 25">
            <a:extLst>
              <a:ext uri="{FF2B5EF4-FFF2-40B4-BE49-F238E27FC236}">
                <a16:creationId xmlns:a16="http://schemas.microsoft.com/office/drawing/2014/main" id="{BFD03EDE-08E4-4749-B6BC-4965F69A14BE}"/>
              </a:ext>
            </a:extLst>
          </p:cNvPr>
          <p:cNvSpPr/>
          <p:nvPr/>
        </p:nvSpPr>
        <p:spPr>
          <a:xfrm>
            <a:off x="3696815" y="1926803"/>
            <a:ext cx="1738436" cy="1570555"/>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Is the original diagnosis on your system?</a:t>
            </a:r>
          </a:p>
        </p:txBody>
      </p:sp>
      <p:cxnSp>
        <p:nvCxnSpPr>
          <p:cNvPr id="28" name="Connector: Elbow 27">
            <a:extLst>
              <a:ext uri="{FF2B5EF4-FFF2-40B4-BE49-F238E27FC236}">
                <a16:creationId xmlns:a16="http://schemas.microsoft.com/office/drawing/2014/main" id="{08E63C12-BA9E-4224-B402-8A95407ABD9F}"/>
              </a:ext>
            </a:extLst>
          </p:cNvPr>
          <p:cNvCxnSpPr>
            <a:cxnSpLocks/>
            <a:stCxn id="9" idx="2"/>
          </p:cNvCxnSpPr>
          <p:nvPr/>
        </p:nvCxnSpPr>
        <p:spPr>
          <a:xfrm rot="16200000" flipH="1">
            <a:off x="3505445" y="1952215"/>
            <a:ext cx="594638" cy="37352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7DDE25A-9DC4-456F-AA50-A79C90AF9F89}"/>
              </a:ext>
            </a:extLst>
          </p:cNvPr>
          <p:cNvCxnSpPr>
            <a:cxnSpLocks/>
            <a:stCxn id="8" idx="2"/>
          </p:cNvCxnSpPr>
          <p:nvPr/>
        </p:nvCxnSpPr>
        <p:spPr>
          <a:xfrm>
            <a:off x="1701565" y="1841659"/>
            <a:ext cx="0" cy="1819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36760C3-FCE3-4DB4-BB72-9E82F4980786}"/>
              </a:ext>
            </a:extLst>
          </p:cNvPr>
          <p:cNvSpPr txBox="1"/>
          <p:nvPr/>
        </p:nvSpPr>
        <p:spPr>
          <a:xfrm>
            <a:off x="3078502" y="2865584"/>
            <a:ext cx="518662" cy="477093"/>
          </a:xfrm>
          <a:prstGeom prst="rect">
            <a:avLst/>
          </a:prstGeom>
          <a:solidFill>
            <a:srgbClr val="425563"/>
          </a:solidFill>
        </p:spPr>
        <p:txBody>
          <a:bodyPr wrap="square" rtlCol="0" anchor="ctr">
            <a:noAutofit/>
          </a:bodyPr>
          <a:lstStyle/>
          <a:p>
            <a:pPr algn="ctr"/>
            <a:r>
              <a:rPr lang="en-GB" sz="1200">
                <a:solidFill>
                  <a:schemeClr val="bg1"/>
                </a:solidFill>
              </a:rPr>
              <a:t>Yes</a:t>
            </a:r>
          </a:p>
        </p:txBody>
      </p:sp>
      <p:sp>
        <p:nvSpPr>
          <p:cNvPr id="36" name="TextBox 35">
            <a:extLst>
              <a:ext uri="{FF2B5EF4-FFF2-40B4-BE49-F238E27FC236}">
                <a16:creationId xmlns:a16="http://schemas.microsoft.com/office/drawing/2014/main" id="{45A9DA9C-FF49-4DDF-8D8F-5A5F71AF8A0A}"/>
              </a:ext>
            </a:extLst>
          </p:cNvPr>
          <p:cNvSpPr txBox="1"/>
          <p:nvPr/>
        </p:nvSpPr>
        <p:spPr>
          <a:xfrm>
            <a:off x="5516175" y="2865585"/>
            <a:ext cx="518662" cy="477093"/>
          </a:xfrm>
          <a:prstGeom prst="rect">
            <a:avLst/>
          </a:prstGeom>
          <a:solidFill>
            <a:srgbClr val="425563"/>
          </a:solidFill>
        </p:spPr>
        <p:txBody>
          <a:bodyPr wrap="square" rtlCol="0" anchor="ctr">
            <a:noAutofit/>
          </a:bodyPr>
          <a:lstStyle/>
          <a:p>
            <a:pPr algn="ctr"/>
            <a:r>
              <a:rPr lang="en-GB" sz="1200">
                <a:solidFill>
                  <a:schemeClr val="bg1"/>
                </a:solidFill>
              </a:rPr>
              <a:t>No</a:t>
            </a:r>
          </a:p>
        </p:txBody>
      </p:sp>
      <p:sp>
        <p:nvSpPr>
          <p:cNvPr id="43" name="TextBox 42">
            <a:extLst>
              <a:ext uri="{FF2B5EF4-FFF2-40B4-BE49-F238E27FC236}">
                <a16:creationId xmlns:a16="http://schemas.microsoft.com/office/drawing/2014/main" id="{CEA1622F-948F-4D66-9A52-284AF94E2BD3}"/>
              </a:ext>
            </a:extLst>
          </p:cNvPr>
          <p:cNvSpPr txBox="1"/>
          <p:nvPr/>
        </p:nvSpPr>
        <p:spPr>
          <a:xfrm>
            <a:off x="6233693" y="3253250"/>
            <a:ext cx="2422358" cy="477093"/>
          </a:xfrm>
          <a:prstGeom prst="rect">
            <a:avLst/>
          </a:prstGeom>
          <a:solidFill>
            <a:schemeClr val="accent1"/>
          </a:solidFill>
        </p:spPr>
        <p:txBody>
          <a:bodyPr wrap="square" rtlCol="0" anchor="ctr">
            <a:noAutofit/>
          </a:bodyPr>
          <a:lstStyle/>
          <a:p>
            <a:pPr algn="ctr"/>
            <a:r>
              <a:rPr lang="en-GB" sz="1200">
                <a:solidFill>
                  <a:schemeClr val="bg1"/>
                </a:solidFill>
              </a:rPr>
              <a:t>Option 2 Non-Primary Pathway</a:t>
            </a:r>
          </a:p>
        </p:txBody>
      </p:sp>
      <p:cxnSp>
        <p:nvCxnSpPr>
          <p:cNvPr id="60" name="Connector: Elbow 59">
            <a:extLst>
              <a:ext uri="{FF2B5EF4-FFF2-40B4-BE49-F238E27FC236}">
                <a16:creationId xmlns:a16="http://schemas.microsoft.com/office/drawing/2014/main" id="{5DE3F86F-5C95-4BD3-B85F-D94F064CEBBD}"/>
              </a:ext>
            </a:extLst>
          </p:cNvPr>
          <p:cNvCxnSpPr>
            <a:cxnSpLocks/>
            <a:stCxn id="11" idx="2"/>
          </p:cNvCxnSpPr>
          <p:nvPr/>
        </p:nvCxnSpPr>
        <p:spPr>
          <a:xfrm rot="5400000">
            <a:off x="5038866" y="1944726"/>
            <a:ext cx="594638" cy="38850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80D621C5-8FCB-428A-A1AD-1F4FE4712405}"/>
              </a:ext>
            </a:extLst>
          </p:cNvPr>
          <p:cNvCxnSpPr>
            <a:cxnSpLocks/>
            <a:stCxn id="36" idx="2"/>
            <a:endCxn id="43" idx="1"/>
          </p:cNvCxnSpPr>
          <p:nvPr/>
        </p:nvCxnSpPr>
        <p:spPr>
          <a:xfrm rot="16200000" flipH="1">
            <a:off x="5930040" y="3188143"/>
            <a:ext cx="149119" cy="45818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FEE5DDD-F647-44CA-B633-F3AA9634736D}"/>
              </a:ext>
            </a:extLst>
          </p:cNvPr>
          <p:cNvCxnSpPr>
            <a:endCxn id="36" idx="1"/>
          </p:cNvCxnSpPr>
          <p:nvPr/>
        </p:nvCxnSpPr>
        <p:spPr>
          <a:xfrm>
            <a:off x="5002924" y="3104131"/>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7FD53D8-40A2-4D9E-9050-E9BC018322FF}"/>
              </a:ext>
            </a:extLst>
          </p:cNvPr>
          <p:cNvCxnSpPr>
            <a:cxnSpLocks/>
          </p:cNvCxnSpPr>
          <p:nvPr/>
        </p:nvCxnSpPr>
        <p:spPr>
          <a:xfrm flipH="1">
            <a:off x="3597164" y="3097199"/>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DDBC3ED7-724C-4628-9711-2315999FD781}"/>
              </a:ext>
            </a:extLst>
          </p:cNvPr>
          <p:cNvCxnSpPr>
            <a:stCxn id="35" idx="1"/>
            <a:endCxn id="13" idx="0"/>
          </p:cNvCxnSpPr>
          <p:nvPr/>
        </p:nvCxnSpPr>
        <p:spPr>
          <a:xfrm rot="10800000" flipV="1">
            <a:off x="2049380" y="3104130"/>
            <a:ext cx="1029123" cy="5569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B8435ED5-444F-486A-923C-29D1401E7057}"/>
              </a:ext>
            </a:extLst>
          </p:cNvPr>
          <p:cNvSpPr/>
          <p:nvPr/>
        </p:nvSpPr>
        <p:spPr>
          <a:xfrm rot="5400000">
            <a:off x="1210664" y="3932890"/>
            <a:ext cx="1677423" cy="2837983"/>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918F742E-D75D-4A81-B0BF-142166427B52}"/>
              </a:ext>
            </a:extLst>
          </p:cNvPr>
          <p:cNvSpPr/>
          <p:nvPr/>
        </p:nvSpPr>
        <p:spPr>
          <a:xfrm rot="3138181">
            <a:off x="3316834" y="1437122"/>
            <a:ext cx="1759089" cy="2953924"/>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Audio 6">
            <a:hlinkClick r:id="" action="ppaction://media"/>
            <a:extLst>
              <a:ext uri="{FF2B5EF4-FFF2-40B4-BE49-F238E27FC236}">
                <a16:creationId xmlns:a16="http://schemas.microsoft.com/office/drawing/2014/main" id="{8A27053E-05FC-4F9A-BAE3-3DBA5EC4804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54914641"/>
      </p:ext>
    </p:extLst>
  </p:cSld>
  <p:clrMapOvr>
    <a:masterClrMapping/>
  </p:clrMapOvr>
  <mc:AlternateContent xmlns:mc="http://schemas.openxmlformats.org/markup-compatibility/2006" xmlns:p14="http://schemas.microsoft.com/office/powerpoint/2010/main">
    <mc:Choice Requires="p14">
      <p:transition spd="slow" p14:dur="2000" advTm="19445"/>
    </mc:Choice>
    <mc:Fallback xmlns="">
      <p:transition spd="slow" advTm="194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92970-A08C-4F19-A81D-4EDE8A086B72}"/>
              </a:ext>
            </a:extLst>
          </p:cNvPr>
          <p:cNvSpPr>
            <a:spLocks noGrp="1"/>
          </p:cNvSpPr>
          <p:nvPr>
            <p:ph type="title"/>
          </p:nvPr>
        </p:nvSpPr>
        <p:spPr/>
        <p:txBody>
          <a:bodyPr/>
          <a:lstStyle/>
          <a:p>
            <a:r>
              <a:rPr lang="en-GB"/>
              <a:t>Recording a Diagnosis - Primary vs Non-primary</a:t>
            </a:r>
          </a:p>
        </p:txBody>
      </p:sp>
      <p:sp>
        <p:nvSpPr>
          <p:cNvPr id="4" name="Date Placeholder 3">
            <a:extLst>
              <a:ext uri="{FF2B5EF4-FFF2-40B4-BE49-F238E27FC236}">
                <a16:creationId xmlns:a16="http://schemas.microsoft.com/office/drawing/2014/main" id="{8610C70C-9118-439B-9A3C-D3A25FA92C11}"/>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C2C00223-B574-4536-8372-0EC4955F116B}"/>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2A49C23A-0B00-43AE-A002-D414E5C27EF6}"/>
              </a:ext>
            </a:extLst>
          </p:cNvPr>
          <p:cNvSpPr>
            <a:spLocks noGrp="1"/>
          </p:cNvSpPr>
          <p:nvPr>
            <p:ph type="sldNum" sz="quarter" idx="12"/>
          </p:nvPr>
        </p:nvSpPr>
        <p:spPr/>
        <p:txBody>
          <a:bodyPr/>
          <a:lstStyle/>
          <a:p>
            <a:fld id="{B33FDC71-8906-4088-9FB1-76CBC632085F}" type="slidenum">
              <a:rPr lang="en-GB" smtClean="0"/>
              <a:t>19</a:t>
            </a:fld>
            <a:endParaRPr lang="en-GB"/>
          </a:p>
        </p:txBody>
      </p:sp>
      <p:sp>
        <p:nvSpPr>
          <p:cNvPr id="8" name="TextBox 7">
            <a:extLst>
              <a:ext uri="{FF2B5EF4-FFF2-40B4-BE49-F238E27FC236}">
                <a16:creationId xmlns:a16="http://schemas.microsoft.com/office/drawing/2014/main" id="{64B84183-018F-4F6C-8B1F-81B423188671}"/>
              </a:ext>
            </a:extLst>
          </p:cNvPr>
          <p:cNvSpPr txBox="1"/>
          <p:nvPr/>
        </p:nvSpPr>
        <p:spPr>
          <a:xfrm>
            <a:off x="838201"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New Primary Diagnosis</a:t>
            </a:r>
          </a:p>
        </p:txBody>
      </p:sp>
      <p:sp>
        <p:nvSpPr>
          <p:cNvPr id="9" name="TextBox 8">
            <a:extLst>
              <a:ext uri="{FF2B5EF4-FFF2-40B4-BE49-F238E27FC236}">
                <a16:creationId xmlns:a16="http://schemas.microsoft.com/office/drawing/2014/main" id="{4253250A-B653-4B7F-81D0-13D399F0EA9F}"/>
              </a:ext>
            </a:extLst>
          </p:cNvPr>
          <p:cNvSpPr txBox="1"/>
          <p:nvPr/>
        </p:nvSpPr>
        <p:spPr>
          <a:xfrm>
            <a:off x="2752637"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1" name="TextBox 10">
            <a:extLst>
              <a:ext uri="{FF2B5EF4-FFF2-40B4-BE49-F238E27FC236}">
                <a16:creationId xmlns:a16="http://schemas.microsoft.com/office/drawing/2014/main" id="{D8436A4F-7352-4D3D-A882-D8D432D94541}"/>
              </a:ext>
            </a:extLst>
          </p:cNvPr>
          <p:cNvSpPr txBox="1"/>
          <p:nvPr/>
        </p:nvSpPr>
        <p:spPr>
          <a:xfrm>
            <a:off x="4667073"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13" name="TextBox 12">
            <a:extLst>
              <a:ext uri="{FF2B5EF4-FFF2-40B4-BE49-F238E27FC236}">
                <a16:creationId xmlns:a16="http://schemas.microsoft.com/office/drawing/2014/main" id="{42D17143-7718-4891-A8F9-4CB5670572B3}"/>
              </a:ext>
            </a:extLst>
          </p:cNvPr>
          <p:cNvSpPr txBox="1"/>
          <p:nvPr/>
        </p:nvSpPr>
        <p:spPr>
          <a:xfrm>
            <a:off x="838200" y="3661130"/>
            <a:ext cx="2422358" cy="477093"/>
          </a:xfrm>
          <a:prstGeom prst="rect">
            <a:avLst/>
          </a:prstGeom>
          <a:solidFill>
            <a:srgbClr val="45B1E9"/>
          </a:solidFill>
        </p:spPr>
        <p:txBody>
          <a:bodyPr wrap="square" rtlCol="0" anchor="ctr">
            <a:noAutofit/>
          </a:bodyPr>
          <a:lstStyle/>
          <a:p>
            <a:pPr algn="ctr"/>
            <a:r>
              <a:rPr lang="en-GB" sz="1200">
                <a:solidFill>
                  <a:schemeClr val="bg1"/>
                </a:solidFill>
              </a:rPr>
              <a:t>Option 1 Primary Pathway</a:t>
            </a:r>
          </a:p>
        </p:txBody>
      </p:sp>
      <p:sp>
        <p:nvSpPr>
          <p:cNvPr id="15" name="TextBox 14">
            <a:extLst>
              <a:ext uri="{FF2B5EF4-FFF2-40B4-BE49-F238E27FC236}">
                <a16:creationId xmlns:a16="http://schemas.microsoft.com/office/drawing/2014/main" id="{59134D7E-C464-4E49-A847-4809328FD221}"/>
              </a:ext>
            </a:extLst>
          </p:cNvPr>
          <p:cNvSpPr txBox="1"/>
          <p:nvPr/>
        </p:nvSpPr>
        <p:spPr>
          <a:xfrm>
            <a:off x="6233693"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21" name="Rectangle 20">
            <a:extLst>
              <a:ext uri="{FF2B5EF4-FFF2-40B4-BE49-F238E27FC236}">
                <a16:creationId xmlns:a16="http://schemas.microsoft.com/office/drawing/2014/main" id="{EB0ED0AE-26E8-41BD-90EE-BB56BF3A4CE6}"/>
              </a:ext>
            </a:extLst>
          </p:cNvPr>
          <p:cNvSpPr/>
          <p:nvPr/>
        </p:nvSpPr>
        <p:spPr>
          <a:xfrm>
            <a:off x="838200" y="4138224"/>
            <a:ext cx="2422358" cy="1957180"/>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b="1">
                <a:solidFill>
                  <a:schemeClr val="tx1"/>
                </a:solidFill>
              </a:rPr>
              <a:t>New Primary </a:t>
            </a:r>
            <a:r>
              <a:rPr lang="en-GB" sz="800">
                <a:solidFill>
                  <a:schemeClr val="tx1"/>
                </a:solidFill>
              </a:rPr>
              <a:t>– Create a new record and include diagnostic data items:</a:t>
            </a:r>
          </a:p>
          <a:p>
            <a:pPr marL="171450" indent="-171450">
              <a:buFont typeface="Arial" panose="020B0604020202020204" pitchFamily="34" charset="0"/>
              <a:buChar char="•"/>
            </a:pPr>
            <a:r>
              <a:rPr lang="en-GB" sz="800">
                <a:solidFill>
                  <a:schemeClr val="tx1"/>
                </a:solidFill>
              </a:rPr>
              <a:t>Primary ICD 10</a:t>
            </a:r>
          </a:p>
          <a:p>
            <a:pPr marL="171450" indent="-171450">
              <a:buFont typeface="Arial" panose="020B0604020202020204" pitchFamily="34" charset="0"/>
              <a:buChar char="•"/>
            </a:pPr>
            <a:r>
              <a:rPr lang="en-GB" sz="800">
                <a:solidFill>
                  <a:schemeClr val="tx1"/>
                </a:solidFill>
              </a:rPr>
              <a:t>Tumour Laterality</a:t>
            </a:r>
          </a:p>
          <a:p>
            <a:pPr marL="171450" indent="-171450">
              <a:buFont typeface="Arial" panose="020B0604020202020204" pitchFamily="34" charset="0"/>
              <a:buChar char="•"/>
            </a:pPr>
            <a:r>
              <a:rPr lang="en-GB" sz="800">
                <a:solidFill>
                  <a:schemeClr val="tx1"/>
                </a:solidFill>
              </a:rPr>
              <a:t>Primary Diagnosis date</a:t>
            </a:r>
          </a:p>
          <a:p>
            <a:r>
              <a:rPr lang="en-GB" sz="800" b="1">
                <a:solidFill>
                  <a:schemeClr val="tx1"/>
                </a:solidFill>
              </a:rPr>
              <a:t>Progression</a:t>
            </a:r>
            <a:r>
              <a:rPr lang="en-GB" sz="800">
                <a:solidFill>
                  <a:schemeClr val="tx1"/>
                </a:solidFill>
              </a:rPr>
              <a:t> – Add progression details on the existing original diagnosis:</a:t>
            </a:r>
          </a:p>
          <a:p>
            <a:pPr marL="171450" indent="-171450">
              <a:buFont typeface="Arial" panose="020B0604020202020204" pitchFamily="34" charset="0"/>
              <a:buChar char="•"/>
            </a:pPr>
            <a:r>
              <a:rPr lang="en-GB" sz="800">
                <a:solidFill>
                  <a:schemeClr val="tx1"/>
                </a:solidFill>
              </a:rPr>
              <a:t>Date of progression</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r>
              <a:rPr lang="en-GB" sz="800" b="1">
                <a:solidFill>
                  <a:schemeClr val="tx1"/>
                </a:solidFill>
              </a:rPr>
              <a:t>Transformation</a:t>
            </a:r>
            <a:r>
              <a:rPr lang="en-GB" sz="800">
                <a:solidFill>
                  <a:schemeClr val="tx1"/>
                </a:solidFill>
              </a:rPr>
              <a:t> – Add transformation details on the existing original diagnosis:</a:t>
            </a:r>
          </a:p>
          <a:p>
            <a:pPr marL="171450" indent="-171450">
              <a:buFont typeface="Arial" panose="020B0604020202020204" pitchFamily="34" charset="0"/>
              <a:buChar char="•"/>
            </a:pPr>
            <a:r>
              <a:rPr lang="en-GB" sz="800">
                <a:solidFill>
                  <a:schemeClr val="tx1"/>
                </a:solidFill>
              </a:rPr>
              <a:t>Date of transformation</a:t>
            </a:r>
            <a:endParaRPr lang="en-GB" sz="1000">
              <a:solidFill>
                <a:schemeClr val="tx1"/>
              </a:solidFill>
            </a:endParaRPr>
          </a:p>
        </p:txBody>
      </p:sp>
      <p:sp>
        <p:nvSpPr>
          <p:cNvPr id="24" name="Rectangle 23">
            <a:extLst>
              <a:ext uri="{FF2B5EF4-FFF2-40B4-BE49-F238E27FC236}">
                <a16:creationId xmlns:a16="http://schemas.microsoft.com/office/drawing/2014/main" id="{B2E1FE29-5695-4CF8-98F8-EAE86373021F}"/>
              </a:ext>
            </a:extLst>
          </p:cNvPr>
          <p:cNvSpPr/>
          <p:nvPr/>
        </p:nvSpPr>
        <p:spPr>
          <a:xfrm>
            <a:off x="6233694"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progression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progression</a:t>
            </a:r>
          </a:p>
          <a:p>
            <a:pPr marL="171450" indent="-171450">
              <a:buFont typeface="Arial" panose="020B0604020202020204" pitchFamily="34" charset="0"/>
              <a:buChar char="•"/>
            </a:pPr>
            <a:r>
              <a:rPr lang="en-GB" sz="800">
                <a:solidFill>
                  <a:schemeClr val="tx1"/>
                </a:solidFill>
              </a:rPr>
              <a:t>Progression ICD</a:t>
            </a:r>
          </a:p>
          <a:p>
            <a:r>
              <a:rPr lang="en-GB" sz="800" b="1">
                <a:solidFill>
                  <a:schemeClr val="tx1"/>
                </a:solidFill>
              </a:rPr>
              <a:t>Note: this the ICD 10 of the original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endParaRPr lang="en-GB" sz="800">
              <a:solidFill>
                <a:schemeClr val="tx1"/>
              </a:solidFill>
            </a:endParaRPr>
          </a:p>
        </p:txBody>
      </p:sp>
      <p:sp>
        <p:nvSpPr>
          <p:cNvPr id="26" name="Diamond 25">
            <a:extLst>
              <a:ext uri="{FF2B5EF4-FFF2-40B4-BE49-F238E27FC236}">
                <a16:creationId xmlns:a16="http://schemas.microsoft.com/office/drawing/2014/main" id="{BFD03EDE-08E4-4749-B6BC-4965F69A14BE}"/>
              </a:ext>
            </a:extLst>
          </p:cNvPr>
          <p:cNvSpPr/>
          <p:nvPr/>
        </p:nvSpPr>
        <p:spPr>
          <a:xfrm>
            <a:off x="3696815" y="1926803"/>
            <a:ext cx="1738436" cy="1570555"/>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Is the original diagnosis on your system?</a:t>
            </a:r>
          </a:p>
        </p:txBody>
      </p:sp>
      <p:cxnSp>
        <p:nvCxnSpPr>
          <p:cNvPr id="28" name="Connector: Elbow 27">
            <a:extLst>
              <a:ext uri="{FF2B5EF4-FFF2-40B4-BE49-F238E27FC236}">
                <a16:creationId xmlns:a16="http://schemas.microsoft.com/office/drawing/2014/main" id="{08E63C12-BA9E-4224-B402-8A95407ABD9F}"/>
              </a:ext>
            </a:extLst>
          </p:cNvPr>
          <p:cNvCxnSpPr>
            <a:cxnSpLocks/>
            <a:stCxn id="9" idx="2"/>
          </p:cNvCxnSpPr>
          <p:nvPr/>
        </p:nvCxnSpPr>
        <p:spPr>
          <a:xfrm rot="16200000" flipH="1">
            <a:off x="3505445" y="1952215"/>
            <a:ext cx="594638" cy="37352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7DDE25A-9DC4-456F-AA50-A79C90AF9F89}"/>
              </a:ext>
            </a:extLst>
          </p:cNvPr>
          <p:cNvCxnSpPr>
            <a:cxnSpLocks/>
            <a:stCxn id="8" idx="2"/>
          </p:cNvCxnSpPr>
          <p:nvPr/>
        </p:nvCxnSpPr>
        <p:spPr>
          <a:xfrm>
            <a:off x="1701565" y="1841659"/>
            <a:ext cx="0" cy="1819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36760C3-FCE3-4DB4-BB72-9E82F4980786}"/>
              </a:ext>
            </a:extLst>
          </p:cNvPr>
          <p:cNvSpPr txBox="1"/>
          <p:nvPr/>
        </p:nvSpPr>
        <p:spPr>
          <a:xfrm>
            <a:off x="3078502" y="2865584"/>
            <a:ext cx="518662" cy="477093"/>
          </a:xfrm>
          <a:prstGeom prst="rect">
            <a:avLst/>
          </a:prstGeom>
          <a:solidFill>
            <a:srgbClr val="425563"/>
          </a:solidFill>
        </p:spPr>
        <p:txBody>
          <a:bodyPr wrap="square" rtlCol="0" anchor="ctr">
            <a:noAutofit/>
          </a:bodyPr>
          <a:lstStyle/>
          <a:p>
            <a:pPr algn="ctr"/>
            <a:r>
              <a:rPr lang="en-GB" sz="1200">
                <a:solidFill>
                  <a:schemeClr val="bg1"/>
                </a:solidFill>
              </a:rPr>
              <a:t>Yes</a:t>
            </a:r>
          </a:p>
        </p:txBody>
      </p:sp>
      <p:sp>
        <p:nvSpPr>
          <p:cNvPr id="36" name="TextBox 35">
            <a:extLst>
              <a:ext uri="{FF2B5EF4-FFF2-40B4-BE49-F238E27FC236}">
                <a16:creationId xmlns:a16="http://schemas.microsoft.com/office/drawing/2014/main" id="{45A9DA9C-FF49-4DDF-8D8F-5A5F71AF8A0A}"/>
              </a:ext>
            </a:extLst>
          </p:cNvPr>
          <p:cNvSpPr txBox="1"/>
          <p:nvPr/>
        </p:nvSpPr>
        <p:spPr>
          <a:xfrm>
            <a:off x="5516175" y="2865585"/>
            <a:ext cx="518662" cy="477093"/>
          </a:xfrm>
          <a:prstGeom prst="rect">
            <a:avLst/>
          </a:prstGeom>
          <a:solidFill>
            <a:srgbClr val="425563"/>
          </a:solidFill>
        </p:spPr>
        <p:txBody>
          <a:bodyPr wrap="square" rtlCol="0" anchor="ctr">
            <a:noAutofit/>
          </a:bodyPr>
          <a:lstStyle/>
          <a:p>
            <a:pPr algn="ctr"/>
            <a:r>
              <a:rPr lang="en-GB" sz="1200">
                <a:solidFill>
                  <a:schemeClr val="bg1"/>
                </a:solidFill>
              </a:rPr>
              <a:t>No</a:t>
            </a:r>
          </a:p>
        </p:txBody>
      </p:sp>
      <p:sp>
        <p:nvSpPr>
          <p:cNvPr id="43" name="TextBox 42">
            <a:extLst>
              <a:ext uri="{FF2B5EF4-FFF2-40B4-BE49-F238E27FC236}">
                <a16:creationId xmlns:a16="http://schemas.microsoft.com/office/drawing/2014/main" id="{CEA1622F-948F-4D66-9A52-284AF94E2BD3}"/>
              </a:ext>
            </a:extLst>
          </p:cNvPr>
          <p:cNvSpPr txBox="1"/>
          <p:nvPr/>
        </p:nvSpPr>
        <p:spPr>
          <a:xfrm>
            <a:off x="6233693" y="3253250"/>
            <a:ext cx="2422358" cy="477093"/>
          </a:xfrm>
          <a:prstGeom prst="rect">
            <a:avLst/>
          </a:prstGeom>
          <a:solidFill>
            <a:schemeClr val="accent1"/>
          </a:solidFill>
        </p:spPr>
        <p:txBody>
          <a:bodyPr wrap="square" rtlCol="0" anchor="ctr">
            <a:noAutofit/>
          </a:bodyPr>
          <a:lstStyle/>
          <a:p>
            <a:pPr algn="ctr"/>
            <a:r>
              <a:rPr lang="en-GB" sz="1200">
                <a:solidFill>
                  <a:schemeClr val="bg1"/>
                </a:solidFill>
              </a:rPr>
              <a:t>Option 2 Non-Primary Pathway</a:t>
            </a:r>
          </a:p>
        </p:txBody>
      </p:sp>
      <p:cxnSp>
        <p:nvCxnSpPr>
          <p:cNvPr id="60" name="Connector: Elbow 59">
            <a:extLst>
              <a:ext uri="{FF2B5EF4-FFF2-40B4-BE49-F238E27FC236}">
                <a16:creationId xmlns:a16="http://schemas.microsoft.com/office/drawing/2014/main" id="{5DE3F86F-5C95-4BD3-B85F-D94F064CEBBD}"/>
              </a:ext>
            </a:extLst>
          </p:cNvPr>
          <p:cNvCxnSpPr>
            <a:cxnSpLocks/>
            <a:stCxn id="11" idx="2"/>
          </p:cNvCxnSpPr>
          <p:nvPr/>
        </p:nvCxnSpPr>
        <p:spPr>
          <a:xfrm rot="5400000">
            <a:off x="5038866" y="1944726"/>
            <a:ext cx="594638" cy="38850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80D621C5-8FCB-428A-A1AD-1F4FE4712405}"/>
              </a:ext>
            </a:extLst>
          </p:cNvPr>
          <p:cNvCxnSpPr>
            <a:cxnSpLocks/>
            <a:stCxn id="36" idx="2"/>
            <a:endCxn id="43" idx="1"/>
          </p:cNvCxnSpPr>
          <p:nvPr/>
        </p:nvCxnSpPr>
        <p:spPr>
          <a:xfrm rot="16200000" flipH="1">
            <a:off x="5930040" y="3188143"/>
            <a:ext cx="149119" cy="45818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FEE5DDD-F647-44CA-B633-F3AA9634736D}"/>
              </a:ext>
            </a:extLst>
          </p:cNvPr>
          <p:cNvCxnSpPr>
            <a:endCxn id="36" idx="1"/>
          </p:cNvCxnSpPr>
          <p:nvPr/>
        </p:nvCxnSpPr>
        <p:spPr>
          <a:xfrm>
            <a:off x="5002924" y="3104131"/>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7FD53D8-40A2-4D9E-9050-E9BC018322FF}"/>
              </a:ext>
            </a:extLst>
          </p:cNvPr>
          <p:cNvCxnSpPr>
            <a:cxnSpLocks/>
          </p:cNvCxnSpPr>
          <p:nvPr/>
        </p:nvCxnSpPr>
        <p:spPr>
          <a:xfrm flipH="1">
            <a:off x="3597164" y="3097199"/>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DDBC3ED7-724C-4628-9711-2315999FD781}"/>
              </a:ext>
            </a:extLst>
          </p:cNvPr>
          <p:cNvCxnSpPr>
            <a:stCxn id="35" idx="1"/>
            <a:endCxn id="13" idx="0"/>
          </p:cNvCxnSpPr>
          <p:nvPr/>
        </p:nvCxnSpPr>
        <p:spPr>
          <a:xfrm rot="10800000" flipV="1">
            <a:off x="2049380" y="3104130"/>
            <a:ext cx="1029123" cy="5569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508760B2-B32B-4FCC-B965-58D27E5382FA}"/>
              </a:ext>
            </a:extLst>
          </p:cNvPr>
          <p:cNvCxnSpPr>
            <a:cxnSpLocks/>
            <a:endCxn id="15" idx="0"/>
          </p:cNvCxnSpPr>
          <p:nvPr/>
        </p:nvCxnSpPr>
        <p:spPr>
          <a:xfrm>
            <a:off x="7440587" y="3756700"/>
            <a:ext cx="4285" cy="4659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B4FA7699-8488-45B3-AA97-A615640733AA}"/>
              </a:ext>
            </a:extLst>
          </p:cNvPr>
          <p:cNvSpPr/>
          <p:nvPr/>
        </p:nvSpPr>
        <p:spPr>
          <a:xfrm rot="18461819" flipH="1">
            <a:off x="4052559" y="1437122"/>
            <a:ext cx="1759089" cy="2953924"/>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A2C819E-D29E-4170-9769-56878B56AB1F}"/>
              </a:ext>
            </a:extLst>
          </p:cNvPr>
          <p:cNvSpPr/>
          <p:nvPr/>
        </p:nvSpPr>
        <p:spPr>
          <a:xfrm rot="5400000">
            <a:off x="6483149" y="3744073"/>
            <a:ext cx="1880881" cy="2837983"/>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Audio 6">
            <a:hlinkClick r:id="" action="ppaction://media"/>
            <a:extLst>
              <a:ext uri="{FF2B5EF4-FFF2-40B4-BE49-F238E27FC236}">
                <a16:creationId xmlns:a16="http://schemas.microsoft.com/office/drawing/2014/main" id="{B270CE36-26E7-4DED-8EB4-9EA34422916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6671970"/>
      </p:ext>
    </p:extLst>
  </p:cSld>
  <p:clrMapOvr>
    <a:masterClrMapping/>
  </p:clrMapOvr>
  <mc:AlternateContent xmlns:mc="http://schemas.openxmlformats.org/markup-compatibility/2006" xmlns:p14="http://schemas.microsoft.com/office/powerpoint/2010/main">
    <mc:Choice Requires="p14">
      <p:transition spd="slow" p14:dur="2000" advTm="20490"/>
    </mc:Choice>
    <mc:Fallback xmlns="">
      <p:transition spd="slow" advTm="204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a:t>Types of diagnosis</a:t>
            </a:r>
          </a:p>
          <a:p>
            <a:pPr lvl="1"/>
            <a:r>
              <a:rPr lang="en-GB"/>
              <a:t>New primary diagnosis </a:t>
            </a:r>
          </a:p>
          <a:p>
            <a:pPr lvl="1"/>
            <a:r>
              <a:rPr lang="en-GB"/>
              <a:t>Progression</a:t>
            </a:r>
          </a:p>
          <a:p>
            <a:pPr lvl="1"/>
            <a:r>
              <a:rPr lang="en-GB"/>
              <a:t>Transformation</a:t>
            </a:r>
          </a:p>
          <a:p>
            <a:pPr lvl="1"/>
            <a:r>
              <a:rPr lang="en-GB"/>
              <a:t>Recurrence</a:t>
            </a:r>
          </a:p>
          <a:p>
            <a:r>
              <a:rPr lang="en-GB"/>
              <a:t>ICD10 codes - C codes &amp; D codes</a:t>
            </a:r>
          </a:p>
          <a:p>
            <a:r>
              <a:rPr lang="en-GB"/>
              <a:t>Recording a diagnosis</a:t>
            </a:r>
          </a:p>
          <a:p>
            <a:r>
              <a:rPr lang="en-GB"/>
              <a:t>What if a diagnosis changes?</a:t>
            </a:r>
          </a:p>
          <a:p>
            <a:r>
              <a:rPr lang="en-GB"/>
              <a:t>In summary</a:t>
            </a:r>
          </a:p>
          <a:p>
            <a:endParaRPr lang="en-GB"/>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25/09/2024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3B07D819-1D0E-4B5E-B488-DECA7E0EF2F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25110"/>
    </mc:Choice>
    <mc:Fallback xmlns="">
      <p:transition spd="slow" advTm="251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92970-A08C-4F19-A81D-4EDE8A086B72}"/>
              </a:ext>
            </a:extLst>
          </p:cNvPr>
          <p:cNvSpPr>
            <a:spLocks noGrp="1"/>
          </p:cNvSpPr>
          <p:nvPr>
            <p:ph type="title"/>
          </p:nvPr>
        </p:nvSpPr>
        <p:spPr/>
        <p:txBody>
          <a:bodyPr/>
          <a:lstStyle/>
          <a:p>
            <a:r>
              <a:rPr lang="en-GB"/>
              <a:t>Recording a Diagnosis - Primary vs Non-primary</a:t>
            </a:r>
          </a:p>
        </p:txBody>
      </p:sp>
      <p:sp>
        <p:nvSpPr>
          <p:cNvPr id="4" name="Date Placeholder 3">
            <a:extLst>
              <a:ext uri="{FF2B5EF4-FFF2-40B4-BE49-F238E27FC236}">
                <a16:creationId xmlns:a16="http://schemas.microsoft.com/office/drawing/2014/main" id="{8610C70C-9118-439B-9A3C-D3A25FA92C11}"/>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C2C00223-B574-4536-8372-0EC4955F116B}"/>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2A49C23A-0B00-43AE-A002-D414E5C27EF6}"/>
              </a:ext>
            </a:extLst>
          </p:cNvPr>
          <p:cNvSpPr>
            <a:spLocks noGrp="1"/>
          </p:cNvSpPr>
          <p:nvPr>
            <p:ph type="sldNum" sz="quarter" idx="12"/>
          </p:nvPr>
        </p:nvSpPr>
        <p:spPr/>
        <p:txBody>
          <a:bodyPr/>
          <a:lstStyle/>
          <a:p>
            <a:fld id="{B33FDC71-8906-4088-9FB1-76CBC632085F}" type="slidenum">
              <a:rPr lang="en-GB" smtClean="0"/>
              <a:t>20</a:t>
            </a:fld>
            <a:endParaRPr lang="en-GB"/>
          </a:p>
        </p:txBody>
      </p:sp>
      <p:sp>
        <p:nvSpPr>
          <p:cNvPr id="8" name="TextBox 7">
            <a:extLst>
              <a:ext uri="{FF2B5EF4-FFF2-40B4-BE49-F238E27FC236}">
                <a16:creationId xmlns:a16="http://schemas.microsoft.com/office/drawing/2014/main" id="{64B84183-018F-4F6C-8B1F-81B423188671}"/>
              </a:ext>
            </a:extLst>
          </p:cNvPr>
          <p:cNvSpPr txBox="1"/>
          <p:nvPr/>
        </p:nvSpPr>
        <p:spPr>
          <a:xfrm>
            <a:off x="838201"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New Primary Diagnosis</a:t>
            </a:r>
          </a:p>
        </p:txBody>
      </p:sp>
      <p:sp>
        <p:nvSpPr>
          <p:cNvPr id="9" name="TextBox 8">
            <a:extLst>
              <a:ext uri="{FF2B5EF4-FFF2-40B4-BE49-F238E27FC236}">
                <a16:creationId xmlns:a16="http://schemas.microsoft.com/office/drawing/2014/main" id="{4253250A-B653-4B7F-81D0-13D399F0EA9F}"/>
              </a:ext>
            </a:extLst>
          </p:cNvPr>
          <p:cNvSpPr txBox="1"/>
          <p:nvPr/>
        </p:nvSpPr>
        <p:spPr>
          <a:xfrm>
            <a:off x="2752637"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1" name="TextBox 10">
            <a:extLst>
              <a:ext uri="{FF2B5EF4-FFF2-40B4-BE49-F238E27FC236}">
                <a16:creationId xmlns:a16="http://schemas.microsoft.com/office/drawing/2014/main" id="{D8436A4F-7352-4D3D-A882-D8D432D94541}"/>
              </a:ext>
            </a:extLst>
          </p:cNvPr>
          <p:cNvSpPr txBox="1"/>
          <p:nvPr/>
        </p:nvSpPr>
        <p:spPr>
          <a:xfrm>
            <a:off x="4667073"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13" name="TextBox 12">
            <a:extLst>
              <a:ext uri="{FF2B5EF4-FFF2-40B4-BE49-F238E27FC236}">
                <a16:creationId xmlns:a16="http://schemas.microsoft.com/office/drawing/2014/main" id="{42D17143-7718-4891-A8F9-4CB5670572B3}"/>
              </a:ext>
            </a:extLst>
          </p:cNvPr>
          <p:cNvSpPr txBox="1"/>
          <p:nvPr/>
        </p:nvSpPr>
        <p:spPr>
          <a:xfrm>
            <a:off x="838200" y="3661130"/>
            <a:ext cx="2422358" cy="477093"/>
          </a:xfrm>
          <a:prstGeom prst="rect">
            <a:avLst/>
          </a:prstGeom>
          <a:solidFill>
            <a:srgbClr val="45B1E9"/>
          </a:solidFill>
        </p:spPr>
        <p:txBody>
          <a:bodyPr wrap="square" rtlCol="0" anchor="ctr">
            <a:noAutofit/>
          </a:bodyPr>
          <a:lstStyle/>
          <a:p>
            <a:pPr algn="ctr"/>
            <a:r>
              <a:rPr lang="en-GB" sz="1200">
                <a:solidFill>
                  <a:schemeClr val="bg1"/>
                </a:solidFill>
              </a:rPr>
              <a:t>Option 1 Primary Pathway</a:t>
            </a:r>
          </a:p>
        </p:txBody>
      </p:sp>
      <p:sp>
        <p:nvSpPr>
          <p:cNvPr id="15" name="TextBox 14">
            <a:extLst>
              <a:ext uri="{FF2B5EF4-FFF2-40B4-BE49-F238E27FC236}">
                <a16:creationId xmlns:a16="http://schemas.microsoft.com/office/drawing/2014/main" id="{59134D7E-C464-4E49-A847-4809328FD221}"/>
              </a:ext>
            </a:extLst>
          </p:cNvPr>
          <p:cNvSpPr txBox="1"/>
          <p:nvPr/>
        </p:nvSpPr>
        <p:spPr>
          <a:xfrm>
            <a:off x="6233693"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6" name="TextBox 15">
            <a:extLst>
              <a:ext uri="{FF2B5EF4-FFF2-40B4-BE49-F238E27FC236}">
                <a16:creationId xmlns:a16="http://schemas.microsoft.com/office/drawing/2014/main" id="{18F65D58-4CB6-464F-A228-CF0369EAF836}"/>
              </a:ext>
            </a:extLst>
          </p:cNvPr>
          <p:cNvSpPr txBox="1"/>
          <p:nvPr/>
        </p:nvSpPr>
        <p:spPr>
          <a:xfrm>
            <a:off x="8931439"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21" name="Rectangle 20">
            <a:extLst>
              <a:ext uri="{FF2B5EF4-FFF2-40B4-BE49-F238E27FC236}">
                <a16:creationId xmlns:a16="http://schemas.microsoft.com/office/drawing/2014/main" id="{EB0ED0AE-26E8-41BD-90EE-BB56BF3A4CE6}"/>
              </a:ext>
            </a:extLst>
          </p:cNvPr>
          <p:cNvSpPr/>
          <p:nvPr/>
        </p:nvSpPr>
        <p:spPr>
          <a:xfrm>
            <a:off x="838200" y="4138224"/>
            <a:ext cx="2422358" cy="1957180"/>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b="1">
                <a:solidFill>
                  <a:schemeClr val="tx1"/>
                </a:solidFill>
              </a:rPr>
              <a:t>New Primary </a:t>
            </a:r>
            <a:r>
              <a:rPr lang="en-GB" sz="800">
                <a:solidFill>
                  <a:schemeClr val="tx1"/>
                </a:solidFill>
              </a:rPr>
              <a:t>– Create a new record and include diagnostic data items:</a:t>
            </a:r>
          </a:p>
          <a:p>
            <a:pPr marL="171450" indent="-171450">
              <a:buFont typeface="Arial" panose="020B0604020202020204" pitchFamily="34" charset="0"/>
              <a:buChar char="•"/>
            </a:pPr>
            <a:r>
              <a:rPr lang="en-GB" sz="800">
                <a:solidFill>
                  <a:schemeClr val="tx1"/>
                </a:solidFill>
              </a:rPr>
              <a:t>Primary ICD 10</a:t>
            </a:r>
          </a:p>
          <a:p>
            <a:pPr marL="171450" indent="-171450">
              <a:buFont typeface="Arial" panose="020B0604020202020204" pitchFamily="34" charset="0"/>
              <a:buChar char="•"/>
            </a:pPr>
            <a:r>
              <a:rPr lang="en-GB" sz="800">
                <a:solidFill>
                  <a:schemeClr val="tx1"/>
                </a:solidFill>
              </a:rPr>
              <a:t>Tumour Laterality</a:t>
            </a:r>
          </a:p>
          <a:p>
            <a:pPr marL="171450" indent="-171450">
              <a:buFont typeface="Arial" panose="020B0604020202020204" pitchFamily="34" charset="0"/>
              <a:buChar char="•"/>
            </a:pPr>
            <a:r>
              <a:rPr lang="en-GB" sz="800">
                <a:solidFill>
                  <a:schemeClr val="tx1"/>
                </a:solidFill>
              </a:rPr>
              <a:t>Primary Diagnosis date</a:t>
            </a:r>
          </a:p>
          <a:p>
            <a:r>
              <a:rPr lang="en-GB" sz="800" b="1">
                <a:solidFill>
                  <a:schemeClr val="tx1"/>
                </a:solidFill>
              </a:rPr>
              <a:t>Progression</a:t>
            </a:r>
            <a:r>
              <a:rPr lang="en-GB" sz="800">
                <a:solidFill>
                  <a:schemeClr val="tx1"/>
                </a:solidFill>
              </a:rPr>
              <a:t> – Add progression details on the existing original diagnosis:</a:t>
            </a:r>
          </a:p>
          <a:p>
            <a:pPr marL="171450" indent="-171450">
              <a:buFont typeface="Arial" panose="020B0604020202020204" pitchFamily="34" charset="0"/>
              <a:buChar char="•"/>
            </a:pPr>
            <a:r>
              <a:rPr lang="en-GB" sz="800">
                <a:solidFill>
                  <a:schemeClr val="tx1"/>
                </a:solidFill>
              </a:rPr>
              <a:t>Date of progression</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r>
              <a:rPr lang="en-GB" sz="800" b="1">
                <a:solidFill>
                  <a:schemeClr val="tx1"/>
                </a:solidFill>
              </a:rPr>
              <a:t>Transformation</a:t>
            </a:r>
            <a:r>
              <a:rPr lang="en-GB" sz="800">
                <a:solidFill>
                  <a:schemeClr val="tx1"/>
                </a:solidFill>
              </a:rPr>
              <a:t> – Add transformation details on the existing original diagnosis:</a:t>
            </a:r>
          </a:p>
          <a:p>
            <a:pPr marL="171450" indent="-171450">
              <a:buFont typeface="Arial" panose="020B0604020202020204" pitchFamily="34" charset="0"/>
              <a:buChar char="•"/>
            </a:pPr>
            <a:r>
              <a:rPr lang="en-GB" sz="800">
                <a:solidFill>
                  <a:schemeClr val="tx1"/>
                </a:solidFill>
              </a:rPr>
              <a:t>Date of transformation</a:t>
            </a:r>
            <a:endParaRPr lang="en-GB" sz="1000">
              <a:solidFill>
                <a:schemeClr val="tx1"/>
              </a:solidFill>
            </a:endParaRPr>
          </a:p>
        </p:txBody>
      </p:sp>
      <p:sp>
        <p:nvSpPr>
          <p:cNvPr id="24" name="Rectangle 23">
            <a:extLst>
              <a:ext uri="{FF2B5EF4-FFF2-40B4-BE49-F238E27FC236}">
                <a16:creationId xmlns:a16="http://schemas.microsoft.com/office/drawing/2014/main" id="{B2E1FE29-5695-4CF8-98F8-EAE86373021F}"/>
              </a:ext>
            </a:extLst>
          </p:cNvPr>
          <p:cNvSpPr/>
          <p:nvPr/>
        </p:nvSpPr>
        <p:spPr>
          <a:xfrm>
            <a:off x="6233694"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progression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progression</a:t>
            </a:r>
          </a:p>
          <a:p>
            <a:pPr marL="171450" indent="-171450">
              <a:buFont typeface="Arial" panose="020B0604020202020204" pitchFamily="34" charset="0"/>
              <a:buChar char="•"/>
            </a:pPr>
            <a:r>
              <a:rPr lang="en-GB" sz="800">
                <a:solidFill>
                  <a:schemeClr val="tx1"/>
                </a:solidFill>
              </a:rPr>
              <a:t>Progression ICD</a:t>
            </a:r>
          </a:p>
          <a:p>
            <a:r>
              <a:rPr lang="en-GB" sz="800" b="1">
                <a:solidFill>
                  <a:schemeClr val="tx1"/>
                </a:solidFill>
              </a:rPr>
              <a:t>Note: this the ICD 10 of the original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endParaRPr lang="en-GB" sz="800">
              <a:solidFill>
                <a:schemeClr val="tx1"/>
              </a:solidFill>
            </a:endParaRPr>
          </a:p>
        </p:txBody>
      </p:sp>
      <p:sp>
        <p:nvSpPr>
          <p:cNvPr id="25" name="Rectangle 24">
            <a:extLst>
              <a:ext uri="{FF2B5EF4-FFF2-40B4-BE49-F238E27FC236}">
                <a16:creationId xmlns:a16="http://schemas.microsoft.com/office/drawing/2014/main" id="{9A373270-51B3-421F-B3A0-FE3E9C825FB0}"/>
              </a:ext>
            </a:extLst>
          </p:cNvPr>
          <p:cNvSpPr/>
          <p:nvPr/>
        </p:nvSpPr>
        <p:spPr>
          <a:xfrm>
            <a:off x="8931440"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transformation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transformation</a:t>
            </a:r>
          </a:p>
          <a:p>
            <a:pPr marL="171450" indent="-171450">
              <a:buFont typeface="Arial" panose="020B0604020202020204" pitchFamily="34" charset="0"/>
              <a:buChar char="•"/>
            </a:pPr>
            <a:r>
              <a:rPr lang="en-GB" sz="800">
                <a:solidFill>
                  <a:schemeClr val="tx1"/>
                </a:solidFill>
              </a:rPr>
              <a:t>Morphology ICD 03 Transformation</a:t>
            </a:r>
          </a:p>
          <a:p>
            <a:r>
              <a:rPr lang="en-GB" sz="800">
                <a:solidFill>
                  <a:schemeClr val="tx1"/>
                </a:solidFill>
              </a:rPr>
              <a:t>OR</a:t>
            </a:r>
          </a:p>
          <a:p>
            <a:pPr marL="171450" indent="-171450">
              <a:buFont typeface="Arial" panose="020B0604020202020204" pitchFamily="34" charset="0"/>
              <a:buChar char="•"/>
            </a:pPr>
            <a:r>
              <a:rPr lang="en-GB" sz="800">
                <a:solidFill>
                  <a:schemeClr val="tx1"/>
                </a:solidFill>
              </a:rPr>
              <a:t>Morphology SNOMED transformation</a:t>
            </a:r>
          </a:p>
        </p:txBody>
      </p:sp>
      <p:sp>
        <p:nvSpPr>
          <p:cNvPr id="26" name="Diamond 25">
            <a:extLst>
              <a:ext uri="{FF2B5EF4-FFF2-40B4-BE49-F238E27FC236}">
                <a16:creationId xmlns:a16="http://schemas.microsoft.com/office/drawing/2014/main" id="{BFD03EDE-08E4-4749-B6BC-4965F69A14BE}"/>
              </a:ext>
            </a:extLst>
          </p:cNvPr>
          <p:cNvSpPr/>
          <p:nvPr/>
        </p:nvSpPr>
        <p:spPr>
          <a:xfrm>
            <a:off x="3696815" y="1926803"/>
            <a:ext cx="1738436" cy="1570555"/>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Is the original diagnosis on your system?</a:t>
            </a:r>
          </a:p>
        </p:txBody>
      </p:sp>
      <p:cxnSp>
        <p:nvCxnSpPr>
          <p:cNvPr id="28" name="Connector: Elbow 27">
            <a:extLst>
              <a:ext uri="{FF2B5EF4-FFF2-40B4-BE49-F238E27FC236}">
                <a16:creationId xmlns:a16="http://schemas.microsoft.com/office/drawing/2014/main" id="{08E63C12-BA9E-4224-B402-8A95407ABD9F}"/>
              </a:ext>
            </a:extLst>
          </p:cNvPr>
          <p:cNvCxnSpPr>
            <a:cxnSpLocks/>
            <a:stCxn id="9" idx="2"/>
          </p:cNvCxnSpPr>
          <p:nvPr/>
        </p:nvCxnSpPr>
        <p:spPr>
          <a:xfrm rot="16200000" flipH="1">
            <a:off x="3505445" y="1952215"/>
            <a:ext cx="594638" cy="37352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7DDE25A-9DC4-456F-AA50-A79C90AF9F89}"/>
              </a:ext>
            </a:extLst>
          </p:cNvPr>
          <p:cNvCxnSpPr>
            <a:cxnSpLocks/>
            <a:stCxn id="8" idx="2"/>
          </p:cNvCxnSpPr>
          <p:nvPr/>
        </p:nvCxnSpPr>
        <p:spPr>
          <a:xfrm>
            <a:off x="1701565" y="1841659"/>
            <a:ext cx="0" cy="1819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36760C3-FCE3-4DB4-BB72-9E82F4980786}"/>
              </a:ext>
            </a:extLst>
          </p:cNvPr>
          <p:cNvSpPr txBox="1"/>
          <p:nvPr/>
        </p:nvSpPr>
        <p:spPr>
          <a:xfrm>
            <a:off x="3078502" y="2865584"/>
            <a:ext cx="518662" cy="477093"/>
          </a:xfrm>
          <a:prstGeom prst="rect">
            <a:avLst/>
          </a:prstGeom>
          <a:solidFill>
            <a:srgbClr val="425563"/>
          </a:solidFill>
        </p:spPr>
        <p:txBody>
          <a:bodyPr wrap="square" rtlCol="0" anchor="ctr">
            <a:noAutofit/>
          </a:bodyPr>
          <a:lstStyle/>
          <a:p>
            <a:pPr algn="ctr"/>
            <a:r>
              <a:rPr lang="en-GB" sz="1200">
                <a:solidFill>
                  <a:schemeClr val="bg1"/>
                </a:solidFill>
              </a:rPr>
              <a:t>Yes</a:t>
            </a:r>
          </a:p>
        </p:txBody>
      </p:sp>
      <p:sp>
        <p:nvSpPr>
          <p:cNvPr id="36" name="TextBox 35">
            <a:extLst>
              <a:ext uri="{FF2B5EF4-FFF2-40B4-BE49-F238E27FC236}">
                <a16:creationId xmlns:a16="http://schemas.microsoft.com/office/drawing/2014/main" id="{45A9DA9C-FF49-4DDF-8D8F-5A5F71AF8A0A}"/>
              </a:ext>
            </a:extLst>
          </p:cNvPr>
          <p:cNvSpPr txBox="1"/>
          <p:nvPr/>
        </p:nvSpPr>
        <p:spPr>
          <a:xfrm>
            <a:off x="5516175" y="2865585"/>
            <a:ext cx="518662" cy="477093"/>
          </a:xfrm>
          <a:prstGeom prst="rect">
            <a:avLst/>
          </a:prstGeom>
          <a:solidFill>
            <a:srgbClr val="425563"/>
          </a:solidFill>
        </p:spPr>
        <p:txBody>
          <a:bodyPr wrap="square" rtlCol="0" anchor="ctr">
            <a:noAutofit/>
          </a:bodyPr>
          <a:lstStyle/>
          <a:p>
            <a:pPr algn="ctr"/>
            <a:r>
              <a:rPr lang="en-GB" sz="1200">
                <a:solidFill>
                  <a:schemeClr val="bg1"/>
                </a:solidFill>
              </a:rPr>
              <a:t>No</a:t>
            </a:r>
          </a:p>
        </p:txBody>
      </p:sp>
      <p:sp>
        <p:nvSpPr>
          <p:cNvPr id="43" name="TextBox 42">
            <a:extLst>
              <a:ext uri="{FF2B5EF4-FFF2-40B4-BE49-F238E27FC236}">
                <a16:creationId xmlns:a16="http://schemas.microsoft.com/office/drawing/2014/main" id="{CEA1622F-948F-4D66-9A52-284AF94E2BD3}"/>
              </a:ext>
            </a:extLst>
          </p:cNvPr>
          <p:cNvSpPr txBox="1"/>
          <p:nvPr/>
        </p:nvSpPr>
        <p:spPr>
          <a:xfrm>
            <a:off x="6233693" y="3253250"/>
            <a:ext cx="2422358" cy="477093"/>
          </a:xfrm>
          <a:prstGeom prst="rect">
            <a:avLst/>
          </a:prstGeom>
          <a:solidFill>
            <a:schemeClr val="accent1"/>
          </a:solidFill>
        </p:spPr>
        <p:txBody>
          <a:bodyPr wrap="square" rtlCol="0" anchor="ctr">
            <a:noAutofit/>
          </a:bodyPr>
          <a:lstStyle/>
          <a:p>
            <a:pPr algn="ctr"/>
            <a:r>
              <a:rPr lang="en-GB" sz="1200">
                <a:solidFill>
                  <a:schemeClr val="bg1"/>
                </a:solidFill>
              </a:rPr>
              <a:t>Option 2 Non-Primary Pathway</a:t>
            </a:r>
          </a:p>
        </p:txBody>
      </p:sp>
      <p:cxnSp>
        <p:nvCxnSpPr>
          <p:cNvPr id="60" name="Connector: Elbow 59">
            <a:extLst>
              <a:ext uri="{FF2B5EF4-FFF2-40B4-BE49-F238E27FC236}">
                <a16:creationId xmlns:a16="http://schemas.microsoft.com/office/drawing/2014/main" id="{5DE3F86F-5C95-4BD3-B85F-D94F064CEBBD}"/>
              </a:ext>
            </a:extLst>
          </p:cNvPr>
          <p:cNvCxnSpPr>
            <a:cxnSpLocks/>
            <a:stCxn id="11" idx="2"/>
          </p:cNvCxnSpPr>
          <p:nvPr/>
        </p:nvCxnSpPr>
        <p:spPr>
          <a:xfrm rot="5400000">
            <a:off x="5038866" y="1944726"/>
            <a:ext cx="594638" cy="38850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80D621C5-8FCB-428A-A1AD-1F4FE4712405}"/>
              </a:ext>
            </a:extLst>
          </p:cNvPr>
          <p:cNvCxnSpPr>
            <a:cxnSpLocks/>
            <a:stCxn id="36" idx="2"/>
            <a:endCxn id="43" idx="1"/>
          </p:cNvCxnSpPr>
          <p:nvPr/>
        </p:nvCxnSpPr>
        <p:spPr>
          <a:xfrm rot="16200000" flipH="1">
            <a:off x="5930040" y="3188143"/>
            <a:ext cx="149119" cy="45818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FEE5DDD-F647-44CA-B633-F3AA9634736D}"/>
              </a:ext>
            </a:extLst>
          </p:cNvPr>
          <p:cNvCxnSpPr>
            <a:endCxn id="36" idx="1"/>
          </p:cNvCxnSpPr>
          <p:nvPr/>
        </p:nvCxnSpPr>
        <p:spPr>
          <a:xfrm>
            <a:off x="5002924" y="3104131"/>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7FD53D8-40A2-4D9E-9050-E9BC018322FF}"/>
              </a:ext>
            </a:extLst>
          </p:cNvPr>
          <p:cNvCxnSpPr>
            <a:cxnSpLocks/>
          </p:cNvCxnSpPr>
          <p:nvPr/>
        </p:nvCxnSpPr>
        <p:spPr>
          <a:xfrm flipH="1">
            <a:off x="3597164" y="3097199"/>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DDBC3ED7-724C-4628-9711-2315999FD781}"/>
              </a:ext>
            </a:extLst>
          </p:cNvPr>
          <p:cNvCxnSpPr>
            <a:stCxn id="35" idx="1"/>
            <a:endCxn id="13" idx="0"/>
          </p:cNvCxnSpPr>
          <p:nvPr/>
        </p:nvCxnSpPr>
        <p:spPr>
          <a:xfrm rot="10800000" flipV="1">
            <a:off x="2049380" y="3104130"/>
            <a:ext cx="1029123" cy="5569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508760B2-B32B-4FCC-B965-58D27E5382FA}"/>
              </a:ext>
            </a:extLst>
          </p:cNvPr>
          <p:cNvCxnSpPr>
            <a:cxnSpLocks/>
            <a:endCxn id="15" idx="0"/>
          </p:cNvCxnSpPr>
          <p:nvPr/>
        </p:nvCxnSpPr>
        <p:spPr>
          <a:xfrm>
            <a:off x="7440587" y="3756700"/>
            <a:ext cx="4285" cy="4659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Connector: Elbow 88">
            <a:extLst>
              <a:ext uri="{FF2B5EF4-FFF2-40B4-BE49-F238E27FC236}">
                <a16:creationId xmlns:a16="http://schemas.microsoft.com/office/drawing/2014/main" id="{98F886E1-5779-4A7C-B9AA-6CAB63C07097}"/>
              </a:ext>
            </a:extLst>
          </p:cNvPr>
          <p:cNvCxnSpPr>
            <a:cxnSpLocks/>
          </p:cNvCxnSpPr>
          <p:nvPr/>
        </p:nvCxnSpPr>
        <p:spPr>
          <a:xfrm rot="10800000" flipH="1" flipV="1">
            <a:off x="7440586" y="3976335"/>
            <a:ext cx="2693462" cy="2537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B4FA7699-8488-45B3-AA97-A615640733AA}"/>
              </a:ext>
            </a:extLst>
          </p:cNvPr>
          <p:cNvSpPr/>
          <p:nvPr/>
        </p:nvSpPr>
        <p:spPr>
          <a:xfrm rot="18461819" flipH="1">
            <a:off x="4052559" y="1437122"/>
            <a:ext cx="1759089" cy="2953924"/>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A2C819E-D29E-4170-9769-56878B56AB1F}"/>
              </a:ext>
            </a:extLst>
          </p:cNvPr>
          <p:cNvSpPr/>
          <p:nvPr/>
        </p:nvSpPr>
        <p:spPr>
          <a:xfrm rot="5400000">
            <a:off x="9202176" y="3744073"/>
            <a:ext cx="1880881" cy="2837983"/>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Audio 6">
            <a:hlinkClick r:id="" action="ppaction://media"/>
            <a:extLst>
              <a:ext uri="{FF2B5EF4-FFF2-40B4-BE49-F238E27FC236}">
                <a16:creationId xmlns:a16="http://schemas.microsoft.com/office/drawing/2014/main" id="{B30AFE7C-AE3D-44C8-B56D-9045CFAE5B0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23512720"/>
      </p:ext>
    </p:extLst>
  </p:cSld>
  <p:clrMapOvr>
    <a:masterClrMapping/>
  </p:clrMapOvr>
  <mc:AlternateContent xmlns:mc="http://schemas.openxmlformats.org/markup-compatibility/2006" xmlns:p14="http://schemas.microsoft.com/office/powerpoint/2010/main">
    <mc:Choice Requires="p14">
      <p:transition spd="slow" p14:dur="2000" advTm="19305"/>
    </mc:Choice>
    <mc:Fallback xmlns="">
      <p:transition spd="slow" advTm="193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92970-A08C-4F19-A81D-4EDE8A086B72}"/>
              </a:ext>
            </a:extLst>
          </p:cNvPr>
          <p:cNvSpPr>
            <a:spLocks noGrp="1"/>
          </p:cNvSpPr>
          <p:nvPr>
            <p:ph type="title"/>
          </p:nvPr>
        </p:nvSpPr>
        <p:spPr/>
        <p:txBody>
          <a:bodyPr/>
          <a:lstStyle/>
          <a:p>
            <a:r>
              <a:rPr lang="en-GB"/>
              <a:t>Recording a Diagnosis - Primary vs Non-primary</a:t>
            </a:r>
          </a:p>
        </p:txBody>
      </p:sp>
      <p:sp>
        <p:nvSpPr>
          <p:cNvPr id="4" name="Date Placeholder 3">
            <a:extLst>
              <a:ext uri="{FF2B5EF4-FFF2-40B4-BE49-F238E27FC236}">
                <a16:creationId xmlns:a16="http://schemas.microsoft.com/office/drawing/2014/main" id="{8610C70C-9118-439B-9A3C-D3A25FA92C11}"/>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C2C00223-B574-4536-8372-0EC4955F116B}"/>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2A49C23A-0B00-43AE-A002-D414E5C27EF6}"/>
              </a:ext>
            </a:extLst>
          </p:cNvPr>
          <p:cNvSpPr>
            <a:spLocks noGrp="1"/>
          </p:cNvSpPr>
          <p:nvPr>
            <p:ph type="sldNum" sz="quarter" idx="12"/>
          </p:nvPr>
        </p:nvSpPr>
        <p:spPr/>
        <p:txBody>
          <a:bodyPr/>
          <a:lstStyle/>
          <a:p>
            <a:fld id="{B33FDC71-8906-4088-9FB1-76CBC632085F}" type="slidenum">
              <a:rPr lang="en-GB" smtClean="0"/>
              <a:t>21</a:t>
            </a:fld>
            <a:endParaRPr lang="en-GB"/>
          </a:p>
        </p:txBody>
      </p:sp>
      <p:sp>
        <p:nvSpPr>
          <p:cNvPr id="8" name="TextBox 7">
            <a:extLst>
              <a:ext uri="{FF2B5EF4-FFF2-40B4-BE49-F238E27FC236}">
                <a16:creationId xmlns:a16="http://schemas.microsoft.com/office/drawing/2014/main" id="{64B84183-018F-4F6C-8B1F-81B423188671}"/>
              </a:ext>
            </a:extLst>
          </p:cNvPr>
          <p:cNvSpPr txBox="1"/>
          <p:nvPr/>
        </p:nvSpPr>
        <p:spPr>
          <a:xfrm>
            <a:off x="838201"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New Primary Diagnosis</a:t>
            </a:r>
          </a:p>
        </p:txBody>
      </p:sp>
      <p:sp>
        <p:nvSpPr>
          <p:cNvPr id="9" name="TextBox 8">
            <a:extLst>
              <a:ext uri="{FF2B5EF4-FFF2-40B4-BE49-F238E27FC236}">
                <a16:creationId xmlns:a16="http://schemas.microsoft.com/office/drawing/2014/main" id="{4253250A-B653-4B7F-81D0-13D399F0EA9F}"/>
              </a:ext>
            </a:extLst>
          </p:cNvPr>
          <p:cNvSpPr txBox="1"/>
          <p:nvPr/>
        </p:nvSpPr>
        <p:spPr>
          <a:xfrm>
            <a:off x="2752637"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1" name="TextBox 10">
            <a:extLst>
              <a:ext uri="{FF2B5EF4-FFF2-40B4-BE49-F238E27FC236}">
                <a16:creationId xmlns:a16="http://schemas.microsoft.com/office/drawing/2014/main" id="{D8436A4F-7352-4D3D-A882-D8D432D94541}"/>
              </a:ext>
            </a:extLst>
          </p:cNvPr>
          <p:cNvSpPr txBox="1"/>
          <p:nvPr/>
        </p:nvSpPr>
        <p:spPr>
          <a:xfrm>
            <a:off x="4667073"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12" name="TextBox 11">
            <a:extLst>
              <a:ext uri="{FF2B5EF4-FFF2-40B4-BE49-F238E27FC236}">
                <a16:creationId xmlns:a16="http://schemas.microsoft.com/office/drawing/2014/main" id="{86C1C05C-6318-42AF-9E95-8A95B7873184}"/>
              </a:ext>
            </a:extLst>
          </p:cNvPr>
          <p:cNvSpPr txBox="1"/>
          <p:nvPr/>
        </p:nvSpPr>
        <p:spPr>
          <a:xfrm>
            <a:off x="6581508" y="1364565"/>
            <a:ext cx="1726727" cy="477093"/>
          </a:xfrm>
          <a:prstGeom prst="rect">
            <a:avLst/>
          </a:prstGeom>
          <a:solidFill>
            <a:schemeClr val="accent4"/>
          </a:solidFill>
        </p:spPr>
        <p:txBody>
          <a:bodyPr wrap="square" rtlCol="0" anchor="ctr">
            <a:noAutofit/>
          </a:bodyPr>
          <a:lstStyle/>
          <a:p>
            <a:pPr algn="ctr"/>
            <a:r>
              <a:rPr lang="en-GB" sz="1200">
                <a:solidFill>
                  <a:schemeClr val="bg1"/>
                </a:solidFill>
              </a:rPr>
              <a:t>Recurrence</a:t>
            </a:r>
          </a:p>
        </p:txBody>
      </p:sp>
      <p:sp>
        <p:nvSpPr>
          <p:cNvPr id="13" name="TextBox 12">
            <a:extLst>
              <a:ext uri="{FF2B5EF4-FFF2-40B4-BE49-F238E27FC236}">
                <a16:creationId xmlns:a16="http://schemas.microsoft.com/office/drawing/2014/main" id="{42D17143-7718-4891-A8F9-4CB5670572B3}"/>
              </a:ext>
            </a:extLst>
          </p:cNvPr>
          <p:cNvSpPr txBox="1"/>
          <p:nvPr/>
        </p:nvSpPr>
        <p:spPr>
          <a:xfrm>
            <a:off x="838200" y="3661130"/>
            <a:ext cx="2422358" cy="477093"/>
          </a:xfrm>
          <a:prstGeom prst="rect">
            <a:avLst/>
          </a:prstGeom>
          <a:solidFill>
            <a:srgbClr val="45B1E9"/>
          </a:solidFill>
        </p:spPr>
        <p:txBody>
          <a:bodyPr wrap="square" rtlCol="0" anchor="ctr">
            <a:noAutofit/>
          </a:bodyPr>
          <a:lstStyle/>
          <a:p>
            <a:pPr algn="ctr"/>
            <a:r>
              <a:rPr lang="en-GB" sz="1200">
                <a:solidFill>
                  <a:schemeClr val="bg1"/>
                </a:solidFill>
              </a:rPr>
              <a:t>Option 1 Primary Pathway</a:t>
            </a:r>
          </a:p>
        </p:txBody>
      </p:sp>
      <p:sp>
        <p:nvSpPr>
          <p:cNvPr id="14" name="TextBox 13">
            <a:extLst>
              <a:ext uri="{FF2B5EF4-FFF2-40B4-BE49-F238E27FC236}">
                <a16:creationId xmlns:a16="http://schemas.microsoft.com/office/drawing/2014/main" id="{6A26905E-BFE9-4B80-904B-D02A627CA342}"/>
              </a:ext>
            </a:extLst>
          </p:cNvPr>
          <p:cNvSpPr txBox="1"/>
          <p:nvPr/>
        </p:nvSpPr>
        <p:spPr>
          <a:xfrm>
            <a:off x="3535946"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Recurrence</a:t>
            </a:r>
          </a:p>
        </p:txBody>
      </p:sp>
      <p:sp>
        <p:nvSpPr>
          <p:cNvPr id="15" name="TextBox 14">
            <a:extLst>
              <a:ext uri="{FF2B5EF4-FFF2-40B4-BE49-F238E27FC236}">
                <a16:creationId xmlns:a16="http://schemas.microsoft.com/office/drawing/2014/main" id="{59134D7E-C464-4E49-A847-4809328FD221}"/>
              </a:ext>
            </a:extLst>
          </p:cNvPr>
          <p:cNvSpPr txBox="1"/>
          <p:nvPr/>
        </p:nvSpPr>
        <p:spPr>
          <a:xfrm>
            <a:off x="6233693"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6" name="TextBox 15">
            <a:extLst>
              <a:ext uri="{FF2B5EF4-FFF2-40B4-BE49-F238E27FC236}">
                <a16:creationId xmlns:a16="http://schemas.microsoft.com/office/drawing/2014/main" id="{18F65D58-4CB6-464F-A228-CF0369EAF836}"/>
              </a:ext>
            </a:extLst>
          </p:cNvPr>
          <p:cNvSpPr txBox="1"/>
          <p:nvPr/>
        </p:nvSpPr>
        <p:spPr>
          <a:xfrm>
            <a:off x="8931439"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21" name="Rectangle 20">
            <a:extLst>
              <a:ext uri="{FF2B5EF4-FFF2-40B4-BE49-F238E27FC236}">
                <a16:creationId xmlns:a16="http://schemas.microsoft.com/office/drawing/2014/main" id="{EB0ED0AE-26E8-41BD-90EE-BB56BF3A4CE6}"/>
              </a:ext>
            </a:extLst>
          </p:cNvPr>
          <p:cNvSpPr/>
          <p:nvPr/>
        </p:nvSpPr>
        <p:spPr>
          <a:xfrm>
            <a:off x="838200" y="4138224"/>
            <a:ext cx="2422358" cy="1957180"/>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b="1">
                <a:solidFill>
                  <a:schemeClr val="tx1"/>
                </a:solidFill>
              </a:rPr>
              <a:t>New Primary </a:t>
            </a:r>
            <a:r>
              <a:rPr lang="en-GB" sz="800">
                <a:solidFill>
                  <a:schemeClr val="tx1"/>
                </a:solidFill>
              </a:rPr>
              <a:t>– Create a new record and include diagnostic data items:</a:t>
            </a:r>
          </a:p>
          <a:p>
            <a:pPr marL="171450" indent="-171450">
              <a:buFont typeface="Arial" panose="020B0604020202020204" pitchFamily="34" charset="0"/>
              <a:buChar char="•"/>
            </a:pPr>
            <a:r>
              <a:rPr lang="en-GB" sz="800">
                <a:solidFill>
                  <a:schemeClr val="tx1"/>
                </a:solidFill>
              </a:rPr>
              <a:t>Primary ICD 10</a:t>
            </a:r>
          </a:p>
          <a:p>
            <a:pPr marL="171450" indent="-171450">
              <a:buFont typeface="Arial" panose="020B0604020202020204" pitchFamily="34" charset="0"/>
              <a:buChar char="•"/>
            </a:pPr>
            <a:r>
              <a:rPr lang="en-GB" sz="800">
                <a:solidFill>
                  <a:schemeClr val="tx1"/>
                </a:solidFill>
              </a:rPr>
              <a:t>Tumour Laterality</a:t>
            </a:r>
          </a:p>
          <a:p>
            <a:pPr marL="171450" indent="-171450">
              <a:buFont typeface="Arial" panose="020B0604020202020204" pitchFamily="34" charset="0"/>
              <a:buChar char="•"/>
            </a:pPr>
            <a:r>
              <a:rPr lang="en-GB" sz="800">
                <a:solidFill>
                  <a:schemeClr val="tx1"/>
                </a:solidFill>
              </a:rPr>
              <a:t>Primary Diagnosis date</a:t>
            </a:r>
          </a:p>
          <a:p>
            <a:r>
              <a:rPr lang="en-GB" sz="800" b="1">
                <a:solidFill>
                  <a:schemeClr val="tx1"/>
                </a:solidFill>
              </a:rPr>
              <a:t>Progression</a:t>
            </a:r>
            <a:r>
              <a:rPr lang="en-GB" sz="800">
                <a:solidFill>
                  <a:schemeClr val="tx1"/>
                </a:solidFill>
              </a:rPr>
              <a:t> – Add progression details on the existing original diagnosis:</a:t>
            </a:r>
          </a:p>
          <a:p>
            <a:pPr marL="171450" indent="-171450">
              <a:buFont typeface="Arial" panose="020B0604020202020204" pitchFamily="34" charset="0"/>
              <a:buChar char="•"/>
            </a:pPr>
            <a:r>
              <a:rPr lang="en-GB" sz="800">
                <a:solidFill>
                  <a:schemeClr val="tx1"/>
                </a:solidFill>
              </a:rPr>
              <a:t>Date of progression</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r>
              <a:rPr lang="en-GB" sz="800" b="1">
                <a:solidFill>
                  <a:schemeClr val="tx1"/>
                </a:solidFill>
              </a:rPr>
              <a:t>Transformation</a:t>
            </a:r>
            <a:r>
              <a:rPr lang="en-GB" sz="800">
                <a:solidFill>
                  <a:schemeClr val="tx1"/>
                </a:solidFill>
              </a:rPr>
              <a:t> – Add transformation details on the existing original diagnosis:</a:t>
            </a:r>
          </a:p>
          <a:p>
            <a:pPr marL="171450" indent="-171450">
              <a:buFont typeface="Arial" panose="020B0604020202020204" pitchFamily="34" charset="0"/>
              <a:buChar char="•"/>
            </a:pPr>
            <a:r>
              <a:rPr lang="en-GB" sz="800">
                <a:solidFill>
                  <a:schemeClr val="tx1"/>
                </a:solidFill>
              </a:rPr>
              <a:t>Date of transformation</a:t>
            </a:r>
            <a:endParaRPr lang="en-GB" sz="1000">
              <a:solidFill>
                <a:schemeClr val="tx1"/>
              </a:solidFill>
            </a:endParaRPr>
          </a:p>
        </p:txBody>
      </p:sp>
      <p:sp>
        <p:nvSpPr>
          <p:cNvPr id="22" name="Rectangle 21">
            <a:extLst>
              <a:ext uri="{FF2B5EF4-FFF2-40B4-BE49-F238E27FC236}">
                <a16:creationId xmlns:a16="http://schemas.microsoft.com/office/drawing/2014/main" id="{B1C475BF-825F-4CCD-BF87-143B2F0F3D4C}"/>
              </a:ext>
            </a:extLst>
          </p:cNvPr>
          <p:cNvSpPr/>
          <p:nvPr/>
        </p:nvSpPr>
        <p:spPr>
          <a:xfrm>
            <a:off x="3535946"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recurrence</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recurrence</a:t>
            </a:r>
          </a:p>
          <a:p>
            <a:pPr marL="171450" indent="-171450">
              <a:buFont typeface="Arial" panose="020B0604020202020204" pitchFamily="34" charset="0"/>
              <a:buChar char="•"/>
            </a:pPr>
            <a:r>
              <a:rPr lang="en-GB" sz="800">
                <a:solidFill>
                  <a:schemeClr val="tx1"/>
                </a:solidFill>
              </a:rPr>
              <a:t>Original Primary ICD 10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p:txBody>
      </p:sp>
      <p:sp>
        <p:nvSpPr>
          <p:cNvPr id="24" name="Rectangle 23">
            <a:extLst>
              <a:ext uri="{FF2B5EF4-FFF2-40B4-BE49-F238E27FC236}">
                <a16:creationId xmlns:a16="http://schemas.microsoft.com/office/drawing/2014/main" id="{B2E1FE29-5695-4CF8-98F8-EAE86373021F}"/>
              </a:ext>
            </a:extLst>
          </p:cNvPr>
          <p:cNvSpPr/>
          <p:nvPr/>
        </p:nvSpPr>
        <p:spPr>
          <a:xfrm>
            <a:off x="6233694"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progression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progression</a:t>
            </a:r>
          </a:p>
          <a:p>
            <a:pPr marL="171450" indent="-171450">
              <a:buFont typeface="Arial" panose="020B0604020202020204" pitchFamily="34" charset="0"/>
              <a:buChar char="•"/>
            </a:pPr>
            <a:r>
              <a:rPr lang="en-GB" sz="800">
                <a:solidFill>
                  <a:schemeClr val="tx1"/>
                </a:solidFill>
              </a:rPr>
              <a:t>Progression ICD</a:t>
            </a:r>
          </a:p>
          <a:p>
            <a:r>
              <a:rPr lang="en-GB" sz="800" b="1">
                <a:solidFill>
                  <a:schemeClr val="tx1"/>
                </a:solidFill>
              </a:rPr>
              <a:t>Note: this the ICD 10 of the original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endParaRPr lang="en-GB" sz="800">
              <a:solidFill>
                <a:schemeClr val="tx1"/>
              </a:solidFill>
            </a:endParaRPr>
          </a:p>
        </p:txBody>
      </p:sp>
      <p:sp>
        <p:nvSpPr>
          <p:cNvPr id="25" name="Rectangle 24">
            <a:extLst>
              <a:ext uri="{FF2B5EF4-FFF2-40B4-BE49-F238E27FC236}">
                <a16:creationId xmlns:a16="http://schemas.microsoft.com/office/drawing/2014/main" id="{9A373270-51B3-421F-B3A0-FE3E9C825FB0}"/>
              </a:ext>
            </a:extLst>
          </p:cNvPr>
          <p:cNvSpPr/>
          <p:nvPr/>
        </p:nvSpPr>
        <p:spPr>
          <a:xfrm>
            <a:off x="8931440"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transformation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transformation</a:t>
            </a:r>
          </a:p>
          <a:p>
            <a:pPr marL="171450" indent="-171450">
              <a:buFont typeface="Arial" panose="020B0604020202020204" pitchFamily="34" charset="0"/>
              <a:buChar char="•"/>
            </a:pPr>
            <a:r>
              <a:rPr lang="en-GB" sz="800">
                <a:solidFill>
                  <a:schemeClr val="tx1"/>
                </a:solidFill>
              </a:rPr>
              <a:t>Morphology ICD 03 Transformation</a:t>
            </a:r>
          </a:p>
          <a:p>
            <a:r>
              <a:rPr lang="en-GB" sz="800">
                <a:solidFill>
                  <a:schemeClr val="tx1"/>
                </a:solidFill>
              </a:rPr>
              <a:t>OR</a:t>
            </a:r>
          </a:p>
          <a:p>
            <a:pPr marL="171450" indent="-171450">
              <a:buFont typeface="Arial" panose="020B0604020202020204" pitchFamily="34" charset="0"/>
              <a:buChar char="•"/>
            </a:pPr>
            <a:r>
              <a:rPr lang="en-GB" sz="800">
                <a:solidFill>
                  <a:schemeClr val="tx1"/>
                </a:solidFill>
              </a:rPr>
              <a:t>Morphology SNOMED transformation</a:t>
            </a:r>
          </a:p>
        </p:txBody>
      </p:sp>
      <p:sp>
        <p:nvSpPr>
          <p:cNvPr id="26" name="Diamond 25">
            <a:extLst>
              <a:ext uri="{FF2B5EF4-FFF2-40B4-BE49-F238E27FC236}">
                <a16:creationId xmlns:a16="http://schemas.microsoft.com/office/drawing/2014/main" id="{BFD03EDE-08E4-4749-B6BC-4965F69A14BE}"/>
              </a:ext>
            </a:extLst>
          </p:cNvPr>
          <p:cNvSpPr/>
          <p:nvPr/>
        </p:nvSpPr>
        <p:spPr>
          <a:xfrm>
            <a:off x="3696815" y="1926803"/>
            <a:ext cx="1738436" cy="1570555"/>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Is the original diagnosis on your system?</a:t>
            </a:r>
          </a:p>
        </p:txBody>
      </p:sp>
      <p:cxnSp>
        <p:nvCxnSpPr>
          <p:cNvPr id="28" name="Connector: Elbow 27">
            <a:extLst>
              <a:ext uri="{FF2B5EF4-FFF2-40B4-BE49-F238E27FC236}">
                <a16:creationId xmlns:a16="http://schemas.microsoft.com/office/drawing/2014/main" id="{08E63C12-BA9E-4224-B402-8A95407ABD9F}"/>
              </a:ext>
            </a:extLst>
          </p:cNvPr>
          <p:cNvCxnSpPr>
            <a:cxnSpLocks/>
            <a:stCxn id="9" idx="2"/>
          </p:cNvCxnSpPr>
          <p:nvPr/>
        </p:nvCxnSpPr>
        <p:spPr>
          <a:xfrm rot="16200000" flipH="1">
            <a:off x="3505445" y="1952215"/>
            <a:ext cx="594638" cy="37352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7DDE25A-9DC4-456F-AA50-A79C90AF9F89}"/>
              </a:ext>
            </a:extLst>
          </p:cNvPr>
          <p:cNvCxnSpPr>
            <a:cxnSpLocks/>
            <a:stCxn id="8" idx="2"/>
          </p:cNvCxnSpPr>
          <p:nvPr/>
        </p:nvCxnSpPr>
        <p:spPr>
          <a:xfrm>
            <a:off x="1701565" y="1841659"/>
            <a:ext cx="0" cy="1819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36760C3-FCE3-4DB4-BB72-9E82F4980786}"/>
              </a:ext>
            </a:extLst>
          </p:cNvPr>
          <p:cNvSpPr txBox="1"/>
          <p:nvPr/>
        </p:nvSpPr>
        <p:spPr>
          <a:xfrm>
            <a:off x="3078502" y="2865584"/>
            <a:ext cx="518662" cy="477093"/>
          </a:xfrm>
          <a:prstGeom prst="rect">
            <a:avLst/>
          </a:prstGeom>
          <a:solidFill>
            <a:srgbClr val="425563"/>
          </a:solidFill>
        </p:spPr>
        <p:txBody>
          <a:bodyPr wrap="square" rtlCol="0" anchor="ctr">
            <a:noAutofit/>
          </a:bodyPr>
          <a:lstStyle/>
          <a:p>
            <a:pPr algn="ctr"/>
            <a:r>
              <a:rPr lang="en-GB" sz="1200">
                <a:solidFill>
                  <a:schemeClr val="bg1"/>
                </a:solidFill>
              </a:rPr>
              <a:t>Yes</a:t>
            </a:r>
          </a:p>
        </p:txBody>
      </p:sp>
      <p:sp>
        <p:nvSpPr>
          <p:cNvPr id="36" name="TextBox 35">
            <a:extLst>
              <a:ext uri="{FF2B5EF4-FFF2-40B4-BE49-F238E27FC236}">
                <a16:creationId xmlns:a16="http://schemas.microsoft.com/office/drawing/2014/main" id="{45A9DA9C-FF49-4DDF-8D8F-5A5F71AF8A0A}"/>
              </a:ext>
            </a:extLst>
          </p:cNvPr>
          <p:cNvSpPr txBox="1"/>
          <p:nvPr/>
        </p:nvSpPr>
        <p:spPr>
          <a:xfrm>
            <a:off x="5516175" y="2865585"/>
            <a:ext cx="518662" cy="477093"/>
          </a:xfrm>
          <a:prstGeom prst="rect">
            <a:avLst/>
          </a:prstGeom>
          <a:solidFill>
            <a:srgbClr val="425563"/>
          </a:solidFill>
        </p:spPr>
        <p:txBody>
          <a:bodyPr wrap="square" rtlCol="0" anchor="ctr">
            <a:noAutofit/>
          </a:bodyPr>
          <a:lstStyle/>
          <a:p>
            <a:pPr algn="ctr"/>
            <a:r>
              <a:rPr lang="en-GB" sz="1200">
                <a:solidFill>
                  <a:schemeClr val="bg1"/>
                </a:solidFill>
              </a:rPr>
              <a:t>No</a:t>
            </a:r>
          </a:p>
        </p:txBody>
      </p:sp>
      <p:cxnSp>
        <p:nvCxnSpPr>
          <p:cNvPr id="41" name="Straight Arrow Connector 40">
            <a:extLst>
              <a:ext uri="{FF2B5EF4-FFF2-40B4-BE49-F238E27FC236}">
                <a16:creationId xmlns:a16="http://schemas.microsoft.com/office/drawing/2014/main" id="{C723FF74-7234-4483-93EE-EAC48873318F}"/>
              </a:ext>
            </a:extLst>
          </p:cNvPr>
          <p:cNvCxnSpPr>
            <a:cxnSpLocks/>
            <a:endCxn id="43" idx="0"/>
          </p:cNvCxnSpPr>
          <p:nvPr/>
        </p:nvCxnSpPr>
        <p:spPr>
          <a:xfrm flipH="1">
            <a:off x="7444872" y="1844310"/>
            <a:ext cx="2" cy="14089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CEA1622F-948F-4D66-9A52-284AF94E2BD3}"/>
              </a:ext>
            </a:extLst>
          </p:cNvPr>
          <p:cNvSpPr txBox="1"/>
          <p:nvPr/>
        </p:nvSpPr>
        <p:spPr>
          <a:xfrm>
            <a:off x="6233693" y="3253250"/>
            <a:ext cx="2422358" cy="477093"/>
          </a:xfrm>
          <a:prstGeom prst="rect">
            <a:avLst/>
          </a:prstGeom>
          <a:solidFill>
            <a:schemeClr val="accent1"/>
          </a:solidFill>
        </p:spPr>
        <p:txBody>
          <a:bodyPr wrap="square" rtlCol="0" anchor="ctr">
            <a:noAutofit/>
          </a:bodyPr>
          <a:lstStyle/>
          <a:p>
            <a:pPr algn="ctr"/>
            <a:r>
              <a:rPr lang="en-GB" sz="1200">
                <a:solidFill>
                  <a:schemeClr val="bg1"/>
                </a:solidFill>
              </a:rPr>
              <a:t>Option 2 Non-Primary Pathway</a:t>
            </a:r>
          </a:p>
        </p:txBody>
      </p:sp>
      <p:cxnSp>
        <p:nvCxnSpPr>
          <p:cNvPr id="60" name="Connector: Elbow 59">
            <a:extLst>
              <a:ext uri="{FF2B5EF4-FFF2-40B4-BE49-F238E27FC236}">
                <a16:creationId xmlns:a16="http://schemas.microsoft.com/office/drawing/2014/main" id="{5DE3F86F-5C95-4BD3-B85F-D94F064CEBBD}"/>
              </a:ext>
            </a:extLst>
          </p:cNvPr>
          <p:cNvCxnSpPr>
            <a:cxnSpLocks/>
            <a:stCxn id="11" idx="2"/>
          </p:cNvCxnSpPr>
          <p:nvPr/>
        </p:nvCxnSpPr>
        <p:spPr>
          <a:xfrm rot="5400000">
            <a:off x="5038866" y="1944726"/>
            <a:ext cx="594638" cy="38850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80D621C5-8FCB-428A-A1AD-1F4FE4712405}"/>
              </a:ext>
            </a:extLst>
          </p:cNvPr>
          <p:cNvCxnSpPr>
            <a:cxnSpLocks/>
            <a:stCxn id="36" idx="2"/>
            <a:endCxn id="43" idx="1"/>
          </p:cNvCxnSpPr>
          <p:nvPr/>
        </p:nvCxnSpPr>
        <p:spPr>
          <a:xfrm rot="16200000" flipH="1">
            <a:off x="5930040" y="3188143"/>
            <a:ext cx="149119" cy="45818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FEE5DDD-F647-44CA-B633-F3AA9634736D}"/>
              </a:ext>
            </a:extLst>
          </p:cNvPr>
          <p:cNvCxnSpPr>
            <a:endCxn id="36" idx="1"/>
          </p:cNvCxnSpPr>
          <p:nvPr/>
        </p:nvCxnSpPr>
        <p:spPr>
          <a:xfrm>
            <a:off x="5002924" y="3104131"/>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7FD53D8-40A2-4D9E-9050-E9BC018322FF}"/>
              </a:ext>
            </a:extLst>
          </p:cNvPr>
          <p:cNvCxnSpPr>
            <a:cxnSpLocks/>
          </p:cNvCxnSpPr>
          <p:nvPr/>
        </p:nvCxnSpPr>
        <p:spPr>
          <a:xfrm flipH="1">
            <a:off x="3597164" y="3097199"/>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DDBC3ED7-724C-4628-9711-2315999FD781}"/>
              </a:ext>
            </a:extLst>
          </p:cNvPr>
          <p:cNvCxnSpPr>
            <a:stCxn id="35" idx="1"/>
            <a:endCxn id="13" idx="0"/>
          </p:cNvCxnSpPr>
          <p:nvPr/>
        </p:nvCxnSpPr>
        <p:spPr>
          <a:xfrm rot="10800000" flipV="1">
            <a:off x="2049380" y="3104130"/>
            <a:ext cx="1029123" cy="5569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508760B2-B32B-4FCC-B965-58D27E5382FA}"/>
              </a:ext>
            </a:extLst>
          </p:cNvPr>
          <p:cNvCxnSpPr>
            <a:cxnSpLocks/>
            <a:endCxn id="15" idx="0"/>
          </p:cNvCxnSpPr>
          <p:nvPr/>
        </p:nvCxnSpPr>
        <p:spPr>
          <a:xfrm>
            <a:off x="7440587" y="3756700"/>
            <a:ext cx="4285" cy="4659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15FF3C66-21C9-4905-9340-C09B66570F55}"/>
              </a:ext>
            </a:extLst>
          </p:cNvPr>
          <p:cNvCxnSpPr>
            <a:cxnSpLocks/>
            <a:endCxn id="14" idx="0"/>
          </p:cNvCxnSpPr>
          <p:nvPr/>
        </p:nvCxnSpPr>
        <p:spPr>
          <a:xfrm rot="10800000" flipV="1">
            <a:off x="4747125" y="3968886"/>
            <a:ext cx="2693462" cy="2537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Connector: Elbow 88">
            <a:extLst>
              <a:ext uri="{FF2B5EF4-FFF2-40B4-BE49-F238E27FC236}">
                <a16:creationId xmlns:a16="http://schemas.microsoft.com/office/drawing/2014/main" id="{98F886E1-5779-4A7C-B9AA-6CAB63C07097}"/>
              </a:ext>
            </a:extLst>
          </p:cNvPr>
          <p:cNvCxnSpPr>
            <a:cxnSpLocks/>
          </p:cNvCxnSpPr>
          <p:nvPr/>
        </p:nvCxnSpPr>
        <p:spPr>
          <a:xfrm rot="10800000" flipH="1" flipV="1">
            <a:off x="7440586" y="3976335"/>
            <a:ext cx="2693462" cy="2537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11AB7A05-E3BA-4662-9797-0EF1456069FB}"/>
              </a:ext>
            </a:extLst>
          </p:cNvPr>
          <p:cNvSpPr/>
          <p:nvPr/>
        </p:nvSpPr>
        <p:spPr>
          <a:xfrm rot="5400000">
            <a:off x="3815606" y="3742600"/>
            <a:ext cx="1863038" cy="2837983"/>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B3F3153D-E001-465B-B275-0735CCC14222}"/>
              </a:ext>
            </a:extLst>
          </p:cNvPr>
          <p:cNvSpPr/>
          <p:nvPr/>
        </p:nvSpPr>
        <p:spPr>
          <a:xfrm>
            <a:off x="6157165" y="1195018"/>
            <a:ext cx="2589531" cy="3018901"/>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Audio 6">
            <a:hlinkClick r:id="" action="ppaction://media"/>
            <a:extLst>
              <a:ext uri="{FF2B5EF4-FFF2-40B4-BE49-F238E27FC236}">
                <a16:creationId xmlns:a16="http://schemas.microsoft.com/office/drawing/2014/main" id="{2A255F6E-7269-47D9-B4F8-86CCFE10B92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1319590"/>
      </p:ext>
    </p:extLst>
  </p:cSld>
  <p:clrMapOvr>
    <a:masterClrMapping/>
  </p:clrMapOvr>
  <mc:AlternateContent xmlns:mc="http://schemas.openxmlformats.org/markup-compatibility/2006" xmlns:p14="http://schemas.microsoft.com/office/powerpoint/2010/main">
    <mc:Choice Requires="p14">
      <p:transition spd="slow" p14:dur="2000" advTm="15544"/>
    </mc:Choice>
    <mc:Fallback xmlns="">
      <p:transition spd="slow" advTm="155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209040"/>
            <a:ext cx="10515600" cy="5257721"/>
          </a:xfrm>
        </p:spPr>
        <p:txBody>
          <a:bodyPr>
            <a:normAutofit fontScale="92500" lnSpcReduction="10000"/>
          </a:bodyPr>
          <a:lstStyle/>
          <a:p>
            <a:r>
              <a:rPr lang="en-GB" dirty="0"/>
              <a:t>When recording a diagnosis that includes nodal or distant metastases – which may be an invasive new primary cancer, a recurrence or a progression – if the primary tumour site is identified as a specific cancer site, the primary ICD10 code must be recorded relevant to the site of the </a:t>
            </a:r>
            <a:r>
              <a:rPr lang="en-GB" b="1" dirty="0"/>
              <a:t>primary</a:t>
            </a:r>
            <a:r>
              <a:rPr lang="en-GB" dirty="0"/>
              <a:t> tumour, not any metastases</a:t>
            </a:r>
          </a:p>
          <a:p>
            <a:r>
              <a:rPr lang="en-GB" dirty="0"/>
              <a:t>In many cases, the primary tumour may be identified in the histology report for a metastatic tumour </a:t>
            </a:r>
          </a:p>
          <a:p>
            <a:pPr lvl="1"/>
            <a:r>
              <a:rPr lang="en-GB" dirty="0"/>
              <a:t>Record the primary tumour ICD10 code as indicated on the pathology report – if in doubt, consult with the clinical team</a:t>
            </a:r>
          </a:p>
          <a:p>
            <a:pPr lvl="1"/>
            <a:r>
              <a:rPr lang="en-GB" dirty="0"/>
              <a:t>Details of the site and type of metastases must be recorded under Mets at Diagnosis (i.e. Brain, Lung, Liver, Lymph nodes etc., certainty and whether it’s Local / Regional / Distant) for all cases.  If the site is Other, please provide details</a:t>
            </a:r>
          </a:p>
          <a:p>
            <a:pPr lvl="2"/>
            <a:r>
              <a:rPr lang="en-GB" dirty="0"/>
              <a:t>Refer to the relevant site-specific modules for lists of regional lymph nodes – other lymph nodes are normally considered distant but if in doubt, consult with your clinical team</a:t>
            </a:r>
          </a:p>
          <a:p>
            <a:r>
              <a:rPr lang="en-GB" dirty="0"/>
              <a:t>For new primary diagnoses of a known primary tumour with </a:t>
            </a:r>
            <a:r>
              <a:rPr lang="en-GB" b="1" dirty="0"/>
              <a:t>distant</a:t>
            </a:r>
            <a:r>
              <a:rPr lang="en-GB" dirty="0"/>
              <a:t> metastases, please record an M stage of M1</a:t>
            </a:r>
          </a:p>
          <a:p>
            <a:pPr lvl="1"/>
            <a:endParaRPr lang="en-GB" dirty="0"/>
          </a:p>
          <a:p>
            <a:pPr lvl="1"/>
            <a:endParaRPr lang="en-GB" dirty="0"/>
          </a:p>
        </p:txBody>
      </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Topography – Metastatic New Primary Cancers, Recurrences &amp; Progressions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25" name="Audio 24">
            <a:hlinkClick r:id="" action="ppaction://media"/>
            <a:extLst>
              <a:ext uri="{FF2B5EF4-FFF2-40B4-BE49-F238E27FC236}">
                <a16:creationId xmlns:a16="http://schemas.microsoft.com/office/drawing/2014/main" id="{74844266-3020-9381-09D2-933D28C2A9F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2877255"/>
      </p:ext>
    </p:extLst>
  </p:cSld>
  <p:clrMapOvr>
    <a:masterClrMapping/>
  </p:clrMapOvr>
  <mc:AlternateContent xmlns:mc="http://schemas.openxmlformats.org/markup-compatibility/2006">
    <mc:Choice xmlns:p14="http://schemas.microsoft.com/office/powerpoint/2010/main" Requires="p14">
      <p:transition spd="slow" p14:dur="2000" advTm="42784"/>
    </mc:Choice>
    <mc:Fallback>
      <p:transition spd="slow" advTm="427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5"/>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209040"/>
            <a:ext cx="10515600" cy="5257721"/>
          </a:xfrm>
        </p:spPr>
        <p:txBody>
          <a:bodyPr>
            <a:normAutofit/>
          </a:bodyPr>
          <a:lstStyle/>
          <a:p>
            <a:r>
              <a:rPr lang="en-GB" dirty="0"/>
              <a:t>Recurrences &amp; progressions do not require a stage for COSD</a:t>
            </a:r>
          </a:p>
          <a:p>
            <a:r>
              <a:rPr lang="en-GB" dirty="0"/>
              <a:t>For the purposes of COSD, </a:t>
            </a:r>
            <a:r>
              <a:rPr lang="en-GB" b="1" dirty="0"/>
              <a:t>where the primary tumour site is not known</a:t>
            </a:r>
            <a:r>
              <a:rPr lang="en-GB" dirty="0"/>
              <a:t>, ICD10 codes C76-C80 inclusive may be used for the primary ICD10 code as appropriate.  Staging is not required for these ICD10 codes for the purposes of COSD</a:t>
            </a:r>
          </a:p>
          <a:p>
            <a:pPr lvl="1"/>
            <a:endParaRPr lang="en-GB" dirty="0"/>
          </a:p>
          <a:p>
            <a:pPr lvl="1"/>
            <a:endParaRPr lang="en-GB" dirty="0"/>
          </a:p>
        </p:txBody>
      </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Topography – Metastatic New Primary Cancers, Recurrences &amp; Progressions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10" name="Audio 9">
            <a:hlinkClick r:id="" action="ppaction://media"/>
            <a:extLst>
              <a:ext uri="{FF2B5EF4-FFF2-40B4-BE49-F238E27FC236}">
                <a16:creationId xmlns:a16="http://schemas.microsoft.com/office/drawing/2014/main" id="{1E3C3881-425C-5697-69C8-4D4FE00B131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0036638"/>
      </p:ext>
    </p:extLst>
  </p:cSld>
  <p:clrMapOvr>
    <a:masterClrMapping/>
  </p:clrMapOvr>
  <mc:AlternateContent xmlns:mc="http://schemas.openxmlformats.org/markup-compatibility/2006">
    <mc:Choice xmlns:p14="http://schemas.microsoft.com/office/powerpoint/2010/main" Requires="p14">
      <p:transition spd="slow" p14:dur="2000" advTm="20001"/>
    </mc:Choice>
    <mc:Fallback>
      <p:transition spd="slow" advTm="200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6CCAC-BD5A-4F17-BA1E-0D090E324699}"/>
              </a:ext>
            </a:extLst>
          </p:cNvPr>
          <p:cNvSpPr>
            <a:spLocks noGrp="1"/>
          </p:cNvSpPr>
          <p:nvPr>
            <p:ph type="title"/>
          </p:nvPr>
        </p:nvSpPr>
        <p:spPr/>
        <p:txBody>
          <a:bodyPr>
            <a:normAutofit/>
          </a:bodyPr>
          <a:lstStyle/>
          <a:p>
            <a:r>
              <a:rPr lang="en-GB" dirty="0"/>
              <a:t>Recording a Diagnosis - An example pathway</a:t>
            </a:r>
          </a:p>
        </p:txBody>
      </p:sp>
      <p:sp>
        <p:nvSpPr>
          <p:cNvPr id="4" name="Date Placeholder 3">
            <a:extLst>
              <a:ext uri="{FF2B5EF4-FFF2-40B4-BE49-F238E27FC236}">
                <a16:creationId xmlns:a16="http://schemas.microsoft.com/office/drawing/2014/main" id="{B3F44EB3-7514-4638-B533-D877C464A50F}"/>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905C0E11-0618-45B8-83FA-EFE472EB85B8}"/>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5B0BE4BC-F5E6-4F02-8C7A-DB57DDCB49FF}"/>
              </a:ext>
            </a:extLst>
          </p:cNvPr>
          <p:cNvSpPr>
            <a:spLocks noGrp="1"/>
          </p:cNvSpPr>
          <p:nvPr>
            <p:ph type="sldNum" sz="quarter" idx="12"/>
          </p:nvPr>
        </p:nvSpPr>
        <p:spPr/>
        <p:txBody>
          <a:bodyPr/>
          <a:lstStyle/>
          <a:p>
            <a:fld id="{B33FDC71-8906-4088-9FB1-76CBC632085F}" type="slidenum">
              <a:rPr lang="en-GB" smtClean="0"/>
              <a:t>24</a:t>
            </a:fld>
            <a:endParaRPr lang="en-GB"/>
          </a:p>
        </p:txBody>
      </p:sp>
      <p:sp>
        <p:nvSpPr>
          <p:cNvPr id="30" name="TextBox 29">
            <a:extLst>
              <a:ext uri="{FF2B5EF4-FFF2-40B4-BE49-F238E27FC236}">
                <a16:creationId xmlns:a16="http://schemas.microsoft.com/office/drawing/2014/main" id="{56311FA9-BEE1-4BE0-8152-295C413A1DDA}"/>
              </a:ext>
            </a:extLst>
          </p:cNvPr>
          <p:cNvSpPr txBox="1"/>
          <p:nvPr/>
        </p:nvSpPr>
        <p:spPr>
          <a:xfrm>
            <a:off x="865769" y="1506878"/>
            <a:ext cx="1792239" cy="1651091"/>
          </a:xfrm>
          <a:prstGeom prst="rect">
            <a:avLst/>
          </a:prstGeom>
          <a:solidFill>
            <a:schemeClr val="tx2"/>
          </a:solidFill>
        </p:spPr>
        <p:txBody>
          <a:bodyPr wrap="square" rtlCol="0" anchor="ctr">
            <a:noAutofit/>
          </a:bodyPr>
          <a:lstStyle/>
          <a:p>
            <a:pPr algn="ctr"/>
            <a:r>
              <a:rPr lang="en-GB" b="1">
                <a:solidFill>
                  <a:schemeClr val="bg1"/>
                </a:solidFill>
              </a:rPr>
              <a:t>D09 – Bladder Carcinoma in situ, </a:t>
            </a:r>
            <a:r>
              <a:rPr lang="en-GB" sz="1500" b="1">
                <a:solidFill>
                  <a:schemeClr val="bg1"/>
                </a:solidFill>
              </a:rPr>
              <a:t>reportable for COSD</a:t>
            </a:r>
          </a:p>
        </p:txBody>
      </p:sp>
      <p:sp>
        <p:nvSpPr>
          <p:cNvPr id="34" name="TextBox 33">
            <a:extLst>
              <a:ext uri="{FF2B5EF4-FFF2-40B4-BE49-F238E27FC236}">
                <a16:creationId xmlns:a16="http://schemas.microsoft.com/office/drawing/2014/main" id="{CC5138E5-E70D-4859-94E8-39D97D554A87}"/>
              </a:ext>
            </a:extLst>
          </p:cNvPr>
          <p:cNvSpPr txBox="1"/>
          <p:nvPr/>
        </p:nvSpPr>
        <p:spPr>
          <a:xfrm>
            <a:off x="3053215" y="1501644"/>
            <a:ext cx="1869192" cy="1033538"/>
          </a:xfrm>
          <a:prstGeom prst="rect">
            <a:avLst/>
          </a:prstGeom>
          <a:solidFill>
            <a:schemeClr val="tx2"/>
          </a:solidFill>
        </p:spPr>
        <p:txBody>
          <a:bodyPr wrap="square" rtlCol="0" anchor="ctr">
            <a:noAutofit/>
          </a:bodyPr>
          <a:lstStyle/>
          <a:p>
            <a:pPr algn="ctr"/>
            <a:r>
              <a:rPr lang="en-GB" sz="1400" b="1">
                <a:solidFill>
                  <a:schemeClr val="bg1"/>
                </a:solidFill>
              </a:rPr>
              <a:t>After treatment for in situ carcinoma, END OF PATHWAY</a:t>
            </a:r>
          </a:p>
        </p:txBody>
      </p:sp>
      <p:cxnSp>
        <p:nvCxnSpPr>
          <p:cNvPr id="8" name="Straight Arrow Connector 7">
            <a:extLst>
              <a:ext uri="{FF2B5EF4-FFF2-40B4-BE49-F238E27FC236}">
                <a16:creationId xmlns:a16="http://schemas.microsoft.com/office/drawing/2014/main" id="{F08A35CD-DCD8-40DB-BD23-462B45B1F713}"/>
              </a:ext>
            </a:extLst>
          </p:cNvPr>
          <p:cNvCxnSpPr>
            <a:cxnSpLocks/>
          </p:cNvCxnSpPr>
          <p:nvPr/>
        </p:nvCxnSpPr>
        <p:spPr>
          <a:xfrm>
            <a:off x="2666915" y="2119529"/>
            <a:ext cx="386303" cy="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6" name="Audio 15">
            <a:hlinkClick r:id="" action="ppaction://media"/>
            <a:extLst>
              <a:ext uri="{FF2B5EF4-FFF2-40B4-BE49-F238E27FC236}">
                <a16:creationId xmlns:a16="http://schemas.microsoft.com/office/drawing/2014/main" id="{14763396-F798-8A3B-3DF9-9EF4A5C9E5E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32435744"/>
      </p:ext>
    </p:extLst>
  </p:cSld>
  <p:clrMapOvr>
    <a:masterClrMapping/>
  </p:clrMapOvr>
  <mc:AlternateContent xmlns:mc="http://schemas.openxmlformats.org/markup-compatibility/2006">
    <mc:Choice xmlns:p14="http://schemas.microsoft.com/office/powerpoint/2010/main" Requires="p14">
      <p:transition spd="slow" p14:dur="2000" advTm="20628"/>
    </mc:Choice>
    <mc:Fallback>
      <p:transition spd="slow" advTm="206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6CCAC-BD5A-4F17-BA1E-0D090E324699}"/>
              </a:ext>
            </a:extLst>
          </p:cNvPr>
          <p:cNvSpPr>
            <a:spLocks noGrp="1"/>
          </p:cNvSpPr>
          <p:nvPr>
            <p:ph type="title"/>
          </p:nvPr>
        </p:nvSpPr>
        <p:spPr/>
        <p:txBody>
          <a:bodyPr>
            <a:normAutofit/>
          </a:bodyPr>
          <a:lstStyle/>
          <a:p>
            <a:r>
              <a:rPr lang="en-GB" dirty="0"/>
              <a:t>Recording a Diagnosis - An example pathway</a:t>
            </a:r>
          </a:p>
        </p:txBody>
      </p:sp>
      <p:sp>
        <p:nvSpPr>
          <p:cNvPr id="4" name="Date Placeholder 3">
            <a:extLst>
              <a:ext uri="{FF2B5EF4-FFF2-40B4-BE49-F238E27FC236}">
                <a16:creationId xmlns:a16="http://schemas.microsoft.com/office/drawing/2014/main" id="{B3F44EB3-7514-4638-B533-D877C464A50F}"/>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905C0E11-0618-45B8-83FA-EFE472EB85B8}"/>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5B0BE4BC-F5E6-4F02-8C7A-DB57DDCB49FF}"/>
              </a:ext>
            </a:extLst>
          </p:cNvPr>
          <p:cNvSpPr>
            <a:spLocks noGrp="1"/>
          </p:cNvSpPr>
          <p:nvPr>
            <p:ph type="sldNum" sz="quarter" idx="12"/>
          </p:nvPr>
        </p:nvSpPr>
        <p:spPr/>
        <p:txBody>
          <a:bodyPr/>
          <a:lstStyle/>
          <a:p>
            <a:fld id="{B33FDC71-8906-4088-9FB1-76CBC632085F}" type="slidenum">
              <a:rPr lang="en-GB" smtClean="0"/>
              <a:t>25</a:t>
            </a:fld>
            <a:endParaRPr lang="en-GB"/>
          </a:p>
        </p:txBody>
      </p:sp>
      <p:grpSp>
        <p:nvGrpSpPr>
          <p:cNvPr id="7" name="Group 6">
            <a:extLst>
              <a:ext uri="{FF2B5EF4-FFF2-40B4-BE49-F238E27FC236}">
                <a16:creationId xmlns:a16="http://schemas.microsoft.com/office/drawing/2014/main" id="{199F51C5-5231-43EE-808B-FAA8239967DA}"/>
              </a:ext>
            </a:extLst>
          </p:cNvPr>
          <p:cNvGrpSpPr/>
          <p:nvPr/>
        </p:nvGrpSpPr>
        <p:grpSpPr>
          <a:xfrm>
            <a:off x="2124637" y="1748119"/>
            <a:ext cx="9319686" cy="3187148"/>
            <a:chOff x="1272809" y="2110160"/>
            <a:chExt cx="7548974" cy="3195198"/>
          </a:xfrm>
        </p:grpSpPr>
        <p:cxnSp>
          <p:nvCxnSpPr>
            <p:cNvPr id="14" name="Straight Arrow Connector 13">
              <a:extLst>
                <a:ext uri="{FF2B5EF4-FFF2-40B4-BE49-F238E27FC236}">
                  <a16:creationId xmlns:a16="http://schemas.microsoft.com/office/drawing/2014/main" id="{1876B756-8CD0-4040-806A-CF6EE2F73968}"/>
                </a:ext>
              </a:extLst>
            </p:cNvPr>
            <p:cNvCxnSpPr>
              <a:cxnSpLocks/>
            </p:cNvCxnSpPr>
            <p:nvPr/>
          </p:nvCxnSpPr>
          <p:spPr>
            <a:xfrm>
              <a:off x="1712056" y="2482508"/>
              <a:ext cx="312907" cy="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1B21C04E-C5DE-43F7-8F03-0EC55FA973F6}"/>
                </a:ext>
              </a:extLst>
            </p:cNvPr>
            <p:cNvCxnSpPr>
              <a:cxnSpLocks/>
            </p:cNvCxnSpPr>
            <p:nvPr/>
          </p:nvCxnSpPr>
          <p:spPr>
            <a:xfrm>
              <a:off x="3250498" y="2482507"/>
              <a:ext cx="625391" cy="1"/>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A5F59BBB-528D-4C4C-8E87-F46AA49C4398}"/>
                </a:ext>
              </a:extLst>
            </p:cNvPr>
            <p:cNvSpPr txBox="1"/>
            <p:nvPr/>
          </p:nvSpPr>
          <p:spPr>
            <a:xfrm>
              <a:off x="5797669" y="2110160"/>
              <a:ext cx="3024114" cy="1318773"/>
            </a:xfrm>
            <a:prstGeom prst="rect">
              <a:avLst/>
            </a:prstGeom>
            <a:noFill/>
          </p:spPr>
          <p:txBody>
            <a:bodyPr wrap="square" rtlCol="0">
              <a:noAutofit/>
            </a:bodyPr>
            <a:lstStyle/>
            <a:p>
              <a:r>
                <a:rPr lang="en-GB" sz="1500"/>
                <a:t>Any previously D coded cancer that returns as invasive (C coded) must be recorded on a separate </a:t>
              </a:r>
              <a:r>
                <a:rPr lang="en-GB" sz="1500">
                  <a:solidFill>
                    <a:srgbClr val="FF0000"/>
                  </a:solidFill>
                </a:rPr>
                <a:t>NEW PRIMARY </a:t>
              </a:r>
              <a:r>
                <a:rPr lang="en-GB" sz="1500"/>
                <a:t>pathway</a:t>
              </a:r>
            </a:p>
          </p:txBody>
        </p:sp>
        <p:cxnSp>
          <p:nvCxnSpPr>
            <p:cNvPr id="21" name="Straight Arrow Connector 20">
              <a:extLst>
                <a:ext uri="{FF2B5EF4-FFF2-40B4-BE49-F238E27FC236}">
                  <a16:creationId xmlns:a16="http://schemas.microsoft.com/office/drawing/2014/main" id="{C8413C05-BEA2-4673-BB6B-3C35631A508B}"/>
                </a:ext>
              </a:extLst>
            </p:cNvPr>
            <p:cNvCxnSpPr>
              <a:cxnSpLocks/>
            </p:cNvCxnSpPr>
            <p:nvPr/>
          </p:nvCxnSpPr>
          <p:spPr>
            <a:xfrm flipV="1">
              <a:off x="1969432" y="5299277"/>
              <a:ext cx="283846" cy="6081"/>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5" name="Connector: Curved 24">
              <a:extLst>
                <a:ext uri="{FF2B5EF4-FFF2-40B4-BE49-F238E27FC236}">
                  <a16:creationId xmlns:a16="http://schemas.microsoft.com/office/drawing/2014/main" id="{DDA272A1-9791-4E41-88C6-5E7C37663D16}"/>
                </a:ext>
              </a:extLst>
            </p:cNvPr>
            <p:cNvCxnSpPr>
              <a:cxnSpLocks/>
            </p:cNvCxnSpPr>
            <p:nvPr/>
          </p:nvCxnSpPr>
          <p:spPr>
            <a:xfrm rot="10800000" flipV="1">
              <a:off x="1272809" y="3083821"/>
              <a:ext cx="2767554" cy="1075925"/>
            </a:xfrm>
            <a:prstGeom prst="curvedConnector2">
              <a:avLst/>
            </a:prstGeom>
            <a:ln w="31750">
              <a:solidFill>
                <a:schemeClr val="tx1"/>
              </a:solidFill>
              <a:prstDash val="solid"/>
              <a:tailEnd type="triangle"/>
            </a:ln>
          </p:spPr>
          <p:style>
            <a:lnRef idx="2">
              <a:schemeClr val="accent1"/>
            </a:lnRef>
            <a:fillRef idx="0">
              <a:schemeClr val="accent1"/>
            </a:fillRef>
            <a:effectRef idx="1">
              <a:schemeClr val="accent1"/>
            </a:effectRef>
            <a:fontRef idx="minor">
              <a:schemeClr val="tx1"/>
            </a:fontRef>
          </p:style>
        </p:cxnSp>
      </p:grpSp>
      <p:sp>
        <p:nvSpPr>
          <p:cNvPr id="30" name="TextBox 29">
            <a:extLst>
              <a:ext uri="{FF2B5EF4-FFF2-40B4-BE49-F238E27FC236}">
                <a16:creationId xmlns:a16="http://schemas.microsoft.com/office/drawing/2014/main" id="{56311FA9-BEE1-4BE0-8152-295C413A1DDA}"/>
              </a:ext>
            </a:extLst>
          </p:cNvPr>
          <p:cNvSpPr txBox="1"/>
          <p:nvPr/>
        </p:nvSpPr>
        <p:spPr>
          <a:xfrm>
            <a:off x="865769" y="1506878"/>
            <a:ext cx="1792239" cy="1651091"/>
          </a:xfrm>
          <a:prstGeom prst="rect">
            <a:avLst/>
          </a:prstGeom>
          <a:solidFill>
            <a:schemeClr val="tx2"/>
          </a:solidFill>
        </p:spPr>
        <p:txBody>
          <a:bodyPr wrap="square" rtlCol="0" anchor="ctr">
            <a:noAutofit/>
          </a:bodyPr>
          <a:lstStyle/>
          <a:p>
            <a:pPr algn="ctr"/>
            <a:r>
              <a:rPr lang="en-GB" b="1">
                <a:solidFill>
                  <a:schemeClr val="bg1"/>
                </a:solidFill>
              </a:rPr>
              <a:t>D09 – Bladder Carcinoma in situ, </a:t>
            </a:r>
            <a:r>
              <a:rPr lang="en-GB" sz="1500" b="1">
                <a:solidFill>
                  <a:schemeClr val="bg1"/>
                </a:solidFill>
              </a:rPr>
              <a:t>reportable for COSD</a:t>
            </a:r>
          </a:p>
        </p:txBody>
      </p:sp>
      <p:sp>
        <p:nvSpPr>
          <p:cNvPr id="34" name="TextBox 33">
            <a:extLst>
              <a:ext uri="{FF2B5EF4-FFF2-40B4-BE49-F238E27FC236}">
                <a16:creationId xmlns:a16="http://schemas.microsoft.com/office/drawing/2014/main" id="{CC5138E5-E70D-4859-94E8-39D97D554A87}"/>
              </a:ext>
            </a:extLst>
          </p:cNvPr>
          <p:cNvSpPr txBox="1"/>
          <p:nvPr/>
        </p:nvSpPr>
        <p:spPr>
          <a:xfrm>
            <a:off x="3053215" y="1501644"/>
            <a:ext cx="1869192" cy="1033538"/>
          </a:xfrm>
          <a:prstGeom prst="rect">
            <a:avLst/>
          </a:prstGeom>
          <a:solidFill>
            <a:schemeClr val="tx2"/>
          </a:solidFill>
        </p:spPr>
        <p:txBody>
          <a:bodyPr wrap="square" rtlCol="0" anchor="ctr">
            <a:noAutofit/>
          </a:bodyPr>
          <a:lstStyle/>
          <a:p>
            <a:pPr algn="ctr"/>
            <a:r>
              <a:rPr lang="en-GB" sz="1400" b="1">
                <a:solidFill>
                  <a:schemeClr val="bg1"/>
                </a:solidFill>
              </a:rPr>
              <a:t>After treatment for in situ carcinoma, END OF PATHWAY</a:t>
            </a:r>
          </a:p>
        </p:txBody>
      </p:sp>
      <p:sp>
        <p:nvSpPr>
          <p:cNvPr id="35" name="Rectangle 34">
            <a:extLst>
              <a:ext uri="{FF2B5EF4-FFF2-40B4-BE49-F238E27FC236}">
                <a16:creationId xmlns:a16="http://schemas.microsoft.com/office/drawing/2014/main" id="{FEE9260C-8599-42B9-B6F3-70E2CF876E8F}"/>
              </a:ext>
            </a:extLst>
          </p:cNvPr>
          <p:cNvSpPr/>
          <p:nvPr/>
        </p:nvSpPr>
        <p:spPr>
          <a:xfrm>
            <a:off x="5317615" y="1503009"/>
            <a:ext cx="2085133" cy="1315449"/>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b="1">
                <a:solidFill>
                  <a:schemeClr val="tx1"/>
                </a:solidFill>
                <a:cs typeface="Arial" pitchFamily="34" charset="0"/>
              </a:rPr>
              <a:t>The cancer</a:t>
            </a:r>
          </a:p>
          <a:p>
            <a:pPr algn="ctr">
              <a:defRPr/>
            </a:pPr>
            <a:r>
              <a:rPr lang="en-GB" b="1">
                <a:solidFill>
                  <a:schemeClr val="tx1"/>
                </a:solidFill>
                <a:cs typeface="Arial" pitchFamily="34" charset="0"/>
              </a:rPr>
              <a:t>returns as</a:t>
            </a:r>
          </a:p>
          <a:p>
            <a:pPr algn="ctr">
              <a:defRPr/>
            </a:pPr>
            <a:r>
              <a:rPr lang="en-GB" b="1">
                <a:solidFill>
                  <a:schemeClr val="tx1"/>
                </a:solidFill>
                <a:cs typeface="Arial" pitchFamily="34" charset="0"/>
              </a:rPr>
              <a:t>invasive</a:t>
            </a:r>
          </a:p>
        </p:txBody>
      </p:sp>
      <p:sp>
        <p:nvSpPr>
          <p:cNvPr id="44" name="TextBox 43">
            <a:extLst>
              <a:ext uri="{FF2B5EF4-FFF2-40B4-BE49-F238E27FC236}">
                <a16:creationId xmlns:a16="http://schemas.microsoft.com/office/drawing/2014/main" id="{98365007-2790-4DC2-AAD4-875EE302BB7E}"/>
              </a:ext>
            </a:extLst>
          </p:cNvPr>
          <p:cNvSpPr txBox="1"/>
          <p:nvPr/>
        </p:nvSpPr>
        <p:spPr>
          <a:xfrm>
            <a:off x="869866" y="3794820"/>
            <a:ext cx="2208639" cy="2234260"/>
          </a:xfrm>
          <a:prstGeom prst="rect">
            <a:avLst/>
          </a:prstGeom>
          <a:solidFill>
            <a:srgbClr val="C3EEEF"/>
          </a:solidFill>
          <a:ln>
            <a:solidFill>
              <a:schemeClr val="accent3"/>
            </a:solidFill>
          </a:ln>
        </p:spPr>
        <p:txBody>
          <a:bodyPr wrap="square" lIns="180000" rIns="180000" rtlCol="0" anchor="ctr">
            <a:noAutofit/>
          </a:bodyPr>
          <a:lstStyle/>
          <a:p>
            <a:pPr algn="ctr"/>
            <a:r>
              <a:rPr lang="en-GB" sz="1600" b="1"/>
              <a:t>C67 – Invasive Bladder cancer</a:t>
            </a:r>
            <a:r>
              <a:rPr lang="en-GB" sz="1600"/>
              <a:t> </a:t>
            </a:r>
            <a:r>
              <a:rPr lang="en-GB" sz="1600" b="1"/>
              <a:t>(NEW PATHWAY FOR </a:t>
            </a:r>
            <a:r>
              <a:rPr lang="en-GB" sz="1600" b="1">
                <a:solidFill>
                  <a:srgbClr val="FF0000"/>
                </a:solidFill>
              </a:rPr>
              <a:t>NEW PRIMARY DIAGNOSIS, </a:t>
            </a:r>
            <a:r>
              <a:rPr lang="en-GB" sz="1600" b="1"/>
              <a:t>reportable for CWT &amp; COSD)</a:t>
            </a:r>
          </a:p>
        </p:txBody>
      </p:sp>
      <p:sp>
        <p:nvSpPr>
          <p:cNvPr id="45" name="TextBox 44">
            <a:extLst>
              <a:ext uri="{FF2B5EF4-FFF2-40B4-BE49-F238E27FC236}">
                <a16:creationId xmlns:a16="http://schemas.microsoft.com/office/drawing/2014/main" id="{45C2DF50-2B9B-4AE2-9019-3B03D2803C53}"/>
              </a:ext>
            </a:extLst>
          </p:cNvPr>
          <p:cNvSpPr txBox="1"/>
          <p:nvPr/>
        </p:nvSpPr>
        <p:spPr>
          <a:xfrm rot="16200000">
            <a:off x="2282708" y="4156479"/>
            <a:ext cx="2963225" cy="807531"/>
          </a:xfrm>
          <a:prstGeom prst="rect">
            <a:avLst/>
          </a:prstGeom>
          <a:noFill/>
          <a:ln>
            <a:solidFill>
              <a:schemeClr val="accent3"/>
            </a:solidFill>
          </a:ln>
        </p:spPr>
        <p:txBody>
          <a:bodyPr wrap="square" lIns="180000" rIns="180000" rtlCol="0" anchor="ctr">
            <a:noAutofit/>
          </a:bodyPr>
          <a:lstStyle/>
          <a:p>
            <a:pPr algn="ctr"/>
            <a:r>
              <a:rPr lang="en-GB" sz="1600" b="1"/>
              <a:t>PERIOD OF TREATMENT</a:t>
            </a:r>
          </a:p>
        </p:txBody>
      </p:sp>
      <p:pic>
        <p:nvPicPr>
          <p:cNvPr id="10" name="Audio 9">
            <a:hlinkClick r:id="" action="ppaction://media"/>
            <a:extLst>
              <a:ext uri="{FF2B5EF4-FFF2-40B4-BE49-F238E27FC236}">
                <a16:creationId xmlns:a16="http://schemas.microsoft.com/office/drawing/2014/main" id="{2F1B99E5-62A6-5C44-7A38-91D0188CFE0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45634463"/>
      </p:ext>
    </p:extLst>
  </p:cSld>
  <p:clrMapOvr>
    <a:masterClrMapping/>
  </p:clrMapOvr>
  <mc:AlternateContent xmlns:mc="http://schemas.openxmlformats.org/markup-compatibility/2006">
    <mc:Choice xmlns:p14="http://schemas.microsoft.com/office/powerpoint/2010/main" Requires="p14">
      <p:transition spd="slow" p14:dur="2000" advTm="21717"/>
    </mc:Choice>
    <mc:Fallback>
      <p:transition spd="slow" advTm="217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6CCAC-BD5A-4F17-BA1E-0D090E324699}"/>
              </a:ext>
            </a:extLst>
          </p:cNvPr>
          <p:cNvSpPr>
            <a:spLocks noGrp="1"/>
          </p:cNvSpPr>
          <p:nvPr>
            <p:ph type="title"/>
          </p:nvPr>
        </p:nvSpPr>
        <p:spPr/>
        <p:txBody>
          <a:bodyPr>
            <a:normAutofit/>
          </a:bodyPr>
          <a:lstStyle/>
          <a:p>
            <a:r>
              <a:rPr lang="en-GB"/>
              <a:t>Recording a Diagnosis - An example pathway</a:t>
            </a:r>
          </a:p>
        </p:txBody>
      </p:sp>
      <p:sp>
        <p:nvSpPr>
          <p:cNvPr id="4" name="Date Placeholder 3">
            <a:extLst>
              <a:ext uri="{FF2B5EF4-FFF2-40B4-BE49-F238E27FC236}">
                <a16:creationId xmlns:a16="http://schemas.microsoft.com/office/drawing/2014/main" id="{B3F44EB3-7514-4638-B533-D877C464A50F}"/>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905C0E11-0618-45B8-83FA-EFE472EB85B8}"/>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5B0BE4BC-F5E6-4F02-8C7A-DB57DDCB49FF}"/>
              </a:ext>
            </a:extLst>
          </p:cNvPr>
          <p:cNvSpPr>
            <a:spLocks noGrp="1"/>
          </p:cNvSpPr>
          <p:nvPr>
            <p:ph type="sldNum" sz="quarter" idx="12"/>
          </p:nvPr>
        </p:nvSpPr>
        <p:spPr/>
        <p:txBody>
          <a:bodyPr/>
          <a:lstStyle/>
          <a:p>
            <a:fld id="{B33FDC71-8906-4088-9FB1-76CBC632085F}" type="slidenum">
              <a:rPr lang="en-GB" smtClean="0"/>
              <a:t>26</a:t>
            </a:fld>
            <a:endParaRPr lang="en-GB"/>
          </a:p>
        </p:txBody>
      </p:sp>
      <p:grpSp>
        <p:nvGrpSpPr>
          <p:cNvPr id="7" name="Group 6">
            <a:extLst>
              <a:ext uri="{FF2B5EF4-FFF2-40B4-BE49-F238E27FC236}">
                <a16:creationId xmlns:a16="http://schemas.microsoft.com/office/drawing/2014/main" id="{199F51C5-5231-43EE-808B-FAA8239967DA}"/>
              </a:ext>
            </a:extLst>
          </p:cNvPr>
          <p:cNvGrpSpPr/>
          <p:nvPr/>
        </p:nvGrpSpPr>
        <p:grpSpPr>
          <a:xfrm>
            <a:off x="2124637" y="1748119"/>
            <a:ext cx="9319686" cy="3187148"/>
            <a:chOff x="1272809" y="2110160"/>
            <a:chExt cx="7548974" cy="3195198"/>
          </a:xfrm>
        </p:grpSpPr>
        <p:cxnSp>
          <p:nvCxnSpPr>
            <p:cNvPr id="14" name="Straight Arrow Connector 13">
              <a:extLst>
                <a:ext uri="{FF2B5EF4-FFF2-40B4-BE49-F238E27FC236}">
                  <a16:creationId xmlns:a16="http://schemas.microsoft.com/office/drawing/2014/main" id="{1876B756-8CD0-4040-806A-CF6EE2F73968}"/>
                </a:ext>
              </a:extLst>
            </p:cNvPr>
            <p:cNvCxnSpPr>
              <a:cxnSpLocks/>
            </p:cNvCxnSpPr>
            <p:nvPr/>
          </p:nvCxnSpPr>
          <p:spPr>
            <a:xfrm>
              <a:off x="1712056" y="2482508"/>
              <a:ext cx="312907" cy="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1B21C04E-C5DE-43F7-8F03-0EC55FA973F6}"/>
                </a:ext>
              </a:extLst>
            </p:cNvPr>
            <p:cNvCxnSpPr>
              <a:cxnSpLocks/>
            </p:cNvCxnSpPr>
            <p:nvPr/>
          </p:nvCxnSpPr>
          <p:spPr>
            <a:xfrm>
              <a:off x="3250498" y="2482507"/>
              <a:ext cx="625391" cy="1"/>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A5F59BBB-528D-4C4C-8E87-F46AA49C4398}"/>
                </a:ext>
              </a:extLst>
            </p:cNvPr>
            <p:cNvSpPr txBox="1"/>
            <p:nvPr/>
          </p:nvSpPr>
          <p:spPr>
            <a:xfrm>
              <a:off x="5797669" y="2110160"/>
              <a:ext cx="3024114" cy="1318773"/>
            </a:xfrm>
            <a:prstGeom prst="rect">
              <a:avLst/>
            </a:prstGeom>
            <a:noFill/>
          </p:spPr>
          <p:txBody>
            <a:bodyPr wrap="square" rtlCol="0">
              <a:noAutofit/>
            </a:bodyPr>
            <a:lstStyle/>
            <a:p>
              <a:r>
                <a:rPr lang="en-GB" sz="1500"/>
                <a:t>Any previously D coded cancer that returns as invasive (C coded) must be recorded on a separate </a:t>
              </a:r>
              <a:r>
                <a:rPr lang="en-GB" sz="1500">
                  <a:solidFill>
                    <a:srgbClr val="FF0000"/>
                  </a:solidFill>
                </a:rPr>
                <a:t>NEW PRIMARY </a:t>
              </a:r>
              <a:r>
                <a:rPr lang="en-GB" sz="1500"/>
                <a:t>pathway</a:t>
              </a:r>
            </a:p>
          </p:txBody>
        </p:sp>
        <p:cxnSp>
          <p:nvCxnSpPr>
            <p:cNvPr id="21" name="Straight Arrow Connector 20">
              <a:extLst>
                <a:ext uri="{FF2B5EF4-FFF2-40B4-BE49-F238E27FC236}">
                  <a16:creationId xmlns:a16="http://schemas.microsoft.com/office/drawing/2014/main" id="{C8413C05-BEA2-4673-BB6B-3C35631A508B}"/>
                </a:ext>
              </a:extLst>
            </p:cNvPr>
            <p:cNvCxnSpPr>
              <a:cxnSpLocks/>
            </p:cNvCxnSpPr>
            <p:nvPr/>
          </p:nvCxnSpPr>
          <p:spPr>
            <a:xfrm flipV="1">
              <a:off x="1969432" y="5299277"/>
              <a:ext cx="283846" cy="6081"/>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A78CBEE7-3CF2-45EF-9605-D7E65A58CD24}"/>
                </a:ext>
              </a:extLst>
            </p:cNvPr>
            <p:cNvCxnSpPr>
              <a:cxnSpLocks/>
            </p:cNvCxnSpPr>
            <p:nvPr/>
          </p:nvCxnSpPr>
          <p:spPr>
            <a:xfrm>
              <a:off x="2867265" y="4149080"/>
              <a:ext cx="290943" cy="0"/>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5" name="Connector: Curved 24">
              <a:extLst>
                <a:ext uri="{FF2B5EF4-FFF2-40B4-BE49-F238E27FC236}">
                  <a16:creationId xmlns:a16="http://schemas.microsoft.com/office/drawing/2014/main" id="{DDA272A1-9791-4E41-88C6-5E7C37663D16}"/>
                </a:ext>
              </a:extLst>
            </p:cNvPr>
            <p:cNvCxnSpPr>
              <a:cxnSpLocks/>
            </p:cNvCxnSpPr>
            <p:nvPr/>
          </p:nvCxnSpPr>
          <p:spPr>
            <a:xfrm rot="10800000" flipV="1">
              <a:off x="1272809" y="3083821"/>
              <a:ext cx="2767554" cy="1075925"/>
            </a:xfrm>
            <a:prstGeom prst="curvedConnector2">
              <a:avLst/>
            </a:prstGeom>
            <a:ln w="31750">
              <a:solidFill>
                <a:schemeClr val="tx1"/>
              </a:solidFill>
              <a:prstDash val="solid"/>
              <a:tailEnd type="triangle"/>
            </a:ln>
          </p:spPr>
          <p:style>
            <a:lnRef idx="2">
              <a:schemeClr val="accent1"/>
            </a:lnRef>
            <a:fillRef idx="0">
              <a:schemeClr val="accent1"/>
            </a:fillRef>
            <a:effectRef idx="1">
              <a:schemeClr val="accent1"/>
            </a:effectRef>
            <a:fontRef idx="minor">
              <a:schemeClr val="tx1"/>
            </a:fontRef>
          </p:style>
        </p:cxnSp>
      </p:grpSp>
      <p:sp>
        <p:nvSpPr>
          <p:cNvPr id="30" name="TextBox 29">
            <a:extLst>
              <a:ext uri="{FF2B5EF4-FFF2-40B4-BE49-F238E27FC236}">
                <a16:creationId xmlns:a16="http://schemas.microsoft.com/office/drawing/2014/main" id="{56311FA9-BEE1-4BE0-8152-295C413A1DDA}"/>
              </a:ext>
            </a:extLst>
          </p:cNvPr>
          <p:cNvSpPr txBox="1"/>
          <p:nvPr/>
        </p:nvSpPr>
        <p:spPr>
          <a:xfrm>
            <a:off x="865769" y="1506878"/>
            <a:ext cx="1792239" cy="1651091"/>
          </a:xfrm>
          <a:prstGeom prst="rect">
            <a:avLst/>
          </a:prstGeom>
          <a:solidFill>
            <a:schemeClr val="tx2"/>
          </a:solidFill>
        </p:spPr>
        <p:txBody>
          <a:bodyPr wrap="square" rtlCol="0" anchor="ctr">
            <a:noAutofit/>
          </a:bodyPr>
          <a:lstStyle/>
          <a:p>
            <a:pPr algn="ctr"/>
            <a:r>
              <a:rPr lang="en-GB" b="1">
                <a:solidFill>
                  <a:schemeClr val="bg1"/>
                </a:solidFill>
              </a:rPr>
              <a:t>D09 – Bladder Carcinoma in situ, </a:t>
            </a:r>
            <a:r>
              <a:rPr lang="en-GB" sz="1500" b="1">
                <a:solidFill>
                  <a:schemeClr val="bg1"/>
                </a:solidFill>
              </a:rPr>
              <a:t>reportable for COSD</a:t>
            </a:r>
          </a:p>
        </p:txBody>
      </p:sp>
      <p:sp>
        <p:nvSpPr>
          <p:cNvPr id="34" name="TextBox 33">
            <a:extLst>
              <a:ext uri="{FF2B5EF4-FFF2-40B4-BE49-F238E27FC236}">
                <a16:creationId xmlns:a16="http://schemas.microsoft.com/office/drawing/2014/main" id="{CC5138E5-E70D-4859-94E8-39D97D554A87}"/>
              </a:ext>
            </a:extLst>
          </p:cNvPr>
          <p:cNvSpPr txBox="1"/>
          <p:nvPr/>
        </p:nvSpPr>
        <p:spPr>
          <a:xfrm>
            <a:off x="3053215" y="1501644"/>
            <a:ext cx="1869192" cy="1033538"/>
          </a:xfrm>
          <a:prstGeom prst="rect">
            <a:avLst/>
          </a:prstGeom>
          <a:solidFill>
            <a:schemeClr val="tx2"/>
          </a:solidFill>
        </p:spPr>
        <p:txBody>
          <a:bodyPr wrap="square" rtlCol="0" anchor="ctr">
            <a:noAutofit/>
          </a:bodyPr>
          <a:lstStyle/>
          <a:p>
            <a:pPr algn="ctr"/>
            <a:r>
              <a:rPr lang="en-GB" sz="1400" b="1">
                <a:solidFill>
                  <a:schemeClr val="bg1"/>
                </a:solidFill>
              </a:rPr>
              <a:t>After treatment for in situ carcinoma, END OF PATHWAY</a:t>
            </a:r>
          </a:p>
        </p:txBody>
      </p:sp>
      <p:sp>
        <p:nvSpPr>
          <p:cNvPr id="35" name="Rectangle 34">
            <a:extLst>
              <a:ext uri="{FF2B5EF4-FFF2-40B4-BE49-F238E27FC236}">
                <a16:creationId xmlns:a16="http://schemas.microsoft.com/office/drawing/2014/main" id="{FEE9260C-8599-42B9-B6F3-70E2CF876E8F}"/>
              </a:ext>
            </a:extLst>
          </p:cNvPr>
          <p:cNvSpPr/>
          <p:nvPr/>
        </p:nvSpPr>
        <p:spPr>
          <a:xfrm>
            <a:off x="5317615" y="1503009"/>
            <a:ext cx="2085133" cy="1315449"/>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b="1">
                <a:solidFill>
                  <a:schemeClr val="tx1"/>
                </a:solidFill>
                <a:cs typeface="Arial" pitchFamily="34" charset="0"/>
              </a:rPr>
              <a:t>The cancer</a:t>
            </a:r>
          </a:p>
          <a:p>
            <a:pPr algn="ctr">
              <a:defRPr/>
            </a:pPr>
            <a:r>
              <a:rPr lang="en-GB" b="1">
                <a:solidFill>
                  <a:schemeClr val="tx1"/>
                </a:solidFill>
                <a:cs typeface="Arial" pitchFamily="34" charset="0"/>
              </a:rPr>
              <a:t>returns as</a:t>
            </a:r>
          </a:p>
          <a:p>
            <a:pPr algn="ctr">
              <a:defRPr/>
            </a:pPr>
            <a:r>
              <a:rPr lang="en-GB" b="1">
                <a:solidFill>
                  <a:schemeClr val="tx1"/>
                </a:solidFill>
                <a:cs typeface="Arial" pitchFamily="34" charset="0"/>
              </a:rPr>
              <a:t>invasive</a:t>
            </a:r>
          </a:p>
        </p:txBody>
      </p:sp>
      <p:sp>
        <p:nvSpPr>
          <p:cNvPr id="44" name="TextBox 43">
            <a:extLst>
              <a:ext uri="{FF2B5EF4-FFF2-40B4-BE49-F238E27FC236}">
                <a16:creationId xmlns:a16="http://schemas.microsoft.com/office/drawing/2014/main" id="{98365007-2790-4DC2-AAD4-875EE302BB7E}"/>
              </a:ext>
            </a:extLst>
          </p:cNvPr>
          <p:cNvSpPr txBox="1"/>
          <p:nvPr/>
        </p:nvSpPr>
        <p:spPr>
          <a:xfrm>
            <a:off x="869866" y="3794820"/>
            <a:ext cx="2208639" cy="2234260"/>
          </a:xfrm>
          <a:prstGeom prst="rect">
            <a:avLst/>
          </a:prstGeom>
          <a:solidFill>
            <a:srgbClr val="C3EEEF"/>
          </a:solidFill>
          <a:ln>
            <a:solidFill>
              <a:schemeClr val="accent3"/>
            </a:solidFill>
          </a:ln>
        </p:spPr>
        <p:txBody>
          <a:bodyPr wrap="square" lIns="180000" rIns="180000" rtlCol="0" anchor="ctr">
            <a:noAutofit/>
          </a:bodyPr>
          <a:lstStyle/>
          <a:p>
            <a:pPr algn="ctr"/>
            <a:r>
              <a:rPr lang="en-GB" sz="1600" b="1"/>
              <a:t>C67 – Invasive Bladder cancer</a:t>
            </a:r>
            <a:r>
              <a:rPr lang="en-GB" sz="1600"/>
              <a:t> </a:t>
            </a:r>
            <a:r>
              <a:rPr lang="en-GB" sz="1600" b="1"/>
              <a:t>(NEW PATHWAY FOR </a:t>
            </a:r>
            <a:r>
              <a:rPr lang="en-GB" sz="1600" b="1">
                <a:solidFill>
                  <a:srgbClr val="FF0000"/>
                </a:solidFill>
              </a:rPr>
              <a:t>NEW PRIMARY DIAGNOSIS, </a:t>
            </a:r>
            <a:r>
              <a:rPr lang="en-GB" sz="1600" b="1"/>
              <a:t>reportable for CWT &amp; COSD)</a:t>
            </a:r>
          </a:p>
        </p:txBody>
      </p:sp>
      <p:sp>
        <p:nvSpPr>
          <p:cNvPr id="45" name="TextBox 44">
            <a:extLst>
              <a:ext uri="{FF2B5EF4-FFF2-40B4-BE49-F238E27FC236}">
                <a16:creationId xmlns:a16="http://schemas.microsoft.com/office/drawing/2014/main" id="{45C2DF50-2B9B-4AE2-9019-3B03D2803C53}"/>
              </a:ext>
            </a:extLst>
          </p:cNvPr>
          <p:cNvSpPr txBox="1"/>
          <p:nvPr/>
        </p:nvSpPr>
        <p:spPr>
          <a:xfrm rot="16200000">
            <a:off x="2282708" y="4156479"/>
            <a:ext cx="2963225" cy="807531"/>
          </a:xfrm>
          <a:prstGeom prst="rect">
            <a:avLst/>
          </a:prstGeom>
          <a:noFill/>
          <a:ln>
            <a:solidFill>
              <a:schemeClr val="accent3"/>
            </a:solidFill>
          </a:ln>
        </p:spPr>
        <p:txBody>
          <a:bodyPr wrap="square" lIns="180000" rIns="180000" rtlCol="0" anchor="ctr">
            <a:noAutofit/>
          </a:bodyPr>
          <a:lstStyle/>
          <a:p>
            <a:pPr algn="ctr"/>
            <a:r>
              <a:rPr lang="en-GB" sz="1600" b="1"/>
              <a:t>PERIOD OF TREATMENT</a:t>
            </a:r>
          </a:p>
        </p:txBody>
      </p:sp>
      <p:sp>
        <p:nvSpPr>
          <p:cNvPr id="46" name="TextBox 45">
            <a:extLst>
              <a:ext uri="{FF2B5EF4-FFF2-40B4-BE49-F238E27FC236}">
                <a16:creationId xmlns:a16="http://schemas.microsoft.com/office/drawing/2014/main" id="{D993B2E2-E375-4B87-AC83-E5665BB218B8}"/>
              </a:ext>
            </a:extLst>
          </p:cNvPr>
          <p:cNvSpPr txBox="1"/>
          <p:nvPr/>
        </p:nvSpPr>
        <p:spPr>
          <a:xfrm>
            <a:off x="4450137" y="3057120"/>
            <a:ext cx="2952611" cy="927760"/>
          </a:xfrm>
          <a:prstGeom prst="rect">
            <a:avLst/>
          </a:prstGeom>
          <a:solidFill>
            <a:srgbClr val="C3EEEF"/>
          </a:solidFill>
          <a:ln>
            <a:solidFill>
              <a:schemeClr val="accent3"/>
            </a:solidFill>
          </a:ln>
        </p:spPr>
        <p:txBody>
          <a:bodyPr wrap="square" lIns="180000" rIns="180000" rtlCol="0" anchor="ctr">
            <a:noAutofit/>
          </a:bodyPr>
          <a:lstStyle/>
          <a:p>
            <a:pPr algn="ctr"/>
            <a:r>
              <a:rPr lang="en-GB" sz="1200" b="1"/>
              <a:t>C67 with PROGRESSION (ADD</a:t>
            </a:r>
            <a:r>
              <a:rPr lang="en-GB" sz="1200" b="1">
                <a:solidFill>
                  <a:srgbClr val="00B0F0"/>
                </a:solidFill>
              </a:rPr>
              <a:t> DIAGNOSIS OF PROGRESSION</a:t>
            </a:r>
            <a:r>
              <a:rPr lang="en-GB" sz="1200" b="1"/>
              <a:t> reportable for COSD)</a:t>
            </a:r>
          </a:p>
        </p:txBody>
      </p:sp>
      <p:sp>
        <p:nvSpPr>
          <p:cNvPr id="26" name="TextBox 25">
            <a:extLst>
              <a:ext uri="{FF2B5EF4-FFF2-40B4-BE49-F238E27FC236}">
                <a16:creationId xmlns:a16="http://schemas.microsoft.com/office/drawing/2014/main" id="{A01391C0-009A-4F6E-B0F4-5A987FBE40C7}"/>
              </a:ext>
            </a:extLst>
          </p:cNvPr>
          <p:cNvSpPr txBox="1"/>
          <p:nvPr/>
        </p:nvSpPr>
        <p:spPr>
          <a:xfrm>
            <a:off x="7680855" y="3057121"/>
            <a:ext cx="3763465" cy="1026494"/>
          </a:xfrm>
          <a:prstGeom prst="rect">
            <a:avLst/>
          </a:prstGeom>
          <a:noFill/>
        </p:spPr>
        <p:txBody>
          <a:bodyPr wrap="square" rtlCol="0">
            <a:noAutofit/>
          </a:bodyPr>
          <a:lstStyle/>
          <a:p>
            <a:r>
              <a:rPr lang="en-GB" sz="1500">
                <a:solidFill>
                  <a:srgbClr val="00B0F0"/>
                </a:solidFill>
              </a:rPr>
              <a:t>PROGRESSION</a:t>
            </a:r>
            <a:r>
              <a:rPr lang="en-GB" sz="1500"/>
              <a:t> would only be used for an ongoing invasive </a:t>
            </a:r>
            <a:r>
              <a:rPr lang="en-GB" sz="1500">
                <a:solidFill>
                  <a:srgbClr val="FF0000"/>
                </a:solidFill>
              </a:rPr>
              <a:t>PRIMARY</a:t>
            </a:r>
            <a:r>
              <a:rPr lang="en-GB" sz="1500"/>
              <a:t> cancer that has worsened / developed metastases</a:t>
            </a:r>
          </a:p>
        </p:txBody>
      </p:sp>
      <p:pic>
        <p:nvPicPr>
          <p:cNvPr id="3" name="Audio 2">
            <a:hlinkClick r:id="" action="ppaction://media"/>
            <a:extLst>
              <a:ext uri="{FF2B5EF4-FFF2-40B4-BE49-F238E27FC236}">
                <a16:creationId xmlns:a16="http://schemas.microsoft.com/office/drawing/2014/main" id="{4AE995F9-6B92-4BA6-A01F-AD2A60C1984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58018520"/>
      </p:ext>
    </p:extLst>
  </p:cSld>
  <p:clrMapOvr>
    <a:masterClrMapping/>
  </p:clrMapOvr>
  <mc:AlternateContent xmlns:mc="http://schemas.openxmlformats.org/markup-compatibility/2006" xmlns:p14="http://schemas.microsoft.com/office/powerpoint/2010/main">
    <mc:Choice Requires="p14">
      <p:transition spd="slow" p14:dur="2000" advTm="25319"/>
    </mc:Choice>
    <mc:Fallback xmlns="">
      <p:transition spd="slow" advTm="253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6CCAC-BD5A-4F17-BA1E-0D090E324699}"/>
              </a:ext>
            </a:extLst>
          </p:cNvPr>
          <p:cNvSpPr>
            <a:spLocks noGrp="1"/>
          </p:cNvSpPr>
          <p:nvPr>
            <p:ph type="title"/>
          </p:nvPr>
        </p:nvSpPr>
        <p:spPr/>
        <p:txBody>
          <a:bodyPr>
            <a:normAutofit/>
          </a:bodyPr>
          <a:lstStyle/>
          <a:p>
            <a:r>
              <a:rPr lang="en-GB"/>
              <a:t>Recording a Diagnosis - An example pathway</a:t>
            </a:r>
          </a:p>
        </p:txBody>
      </p:sp>
      <p:sp>
        <p:nvSpPr>
          <p:cNvPr id="4" name="Date Placeholder 3">
            <a:extLst>
              <a:ext uri="{FF2B5EF4-FFF2-40B4-BE49-F238E27FC236}">
                <a16:creationId xmlns:a16="http://schemas.microsoft.com/office/drawing/2014/main" id="{B3F44EB3-7514-4638-B533-D877C464A50F}"/>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905C0E11-0618-45B8-83FA-EFE472EB85B8}"/>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5B0BE4BC-F5E6-4F02-8C7A-DB57DDCB49FF}"/>
              </a:ext>
            </a:extLst>
          </p:cNvPr>
          <p:cNvSpPr>
            <a:spLocks noGrp="1"/>
          </p:cNvSpPr>
          <p:nvPr>
            <p:ph type="sldNum" sz="quarter" idx="12"/>
          </p:nvPr>
        </p:nvSpPr>
        <p:spPr/>
        <p:txBody>
          <a:bodyPr/>
          <a:lstStyle/>
          <a:p>
            <a:fld id="{B33FDC71-8906-4088-9FB1-76CBC632085F}" type="slidenum">
              <a:rPr lang="en-GB" smtClean="0"/>
              <a:t>27</a:t>
            </a:fld>
            <a:endParaRPr lang="en-GB"/>
          </a:p>
        </p:txBody>
      </p:sp>
      <p:grpSp>
        <p:nvGrpSpPr>
          <p:cNvPr id="7" name="Group 6">
            <a:extLst>
              <a:ext uri="{FF2B5EF4-FFF2-40B4-BE49-F238E27FC236}">
                <a16:creationId xmlns:a16="http://schemas.microsoft.com/office/drawing/2014/main" id="{199F51C5-5231-43EE-808B-FAA8239967DA}"/>
              </a:ext>
            </a:extLst>
          </p:cNvPr>
          <p:cNvGrpSpPr/>
          <p:nvPr/>
        </p:nvGrpSpPr>
        <p:grpSpPr>
          <a:xfrm>
            <a:off x="2124637" y="1748119"/>
            <a:ext cx="9319686" cy="3187148"/>
            <a:chOff x="1272809" y="2110160"/>
            <a:chExt cx="7548974" cy="3195198"/>
          </a:xfrm>
        </p:grpSpPr>
        <p:cxnSp>
          <p:nvCxnSpPr>
            <p:cNvPr id="14" name="Straight Arrow Connector 13">
              <a:extLst>
                <a:ext uri="{FF2B5EF4-FFF2-40B4-BE49-F238E27FC236}">
                  <a16:creationId xmlns:a16="http://schemas.microsoft.com/office/drawing/2014/main" id="{1876B756-8CD0-4040-806A-CF6EE2F73968}"/>
                </a:ext>
              </a:extLst>
            </p:cNvPr>
            <p:cNvCxnSpPr>
              <a:cxnSpLocks/>
            </p:cNvCxnSpPr>
            <p:nvPr/>
          </p:nvCxnSpPr>
          <p:spPr>
            <a:xfrm>
              <a:off x="1712056" y="2482508"/>
              <a:ext cx="312907" cy="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1B21C04E-C5DE-43F7-8F03-0EC55FA973F6}"/>
                </a:ext>
              </a:extLst>
            </p:cNvPr>
            <p:cNvCxnSpPr>
              <a:cxnSpLocks/>
            </p:cNvCxnSpPr>
            <p:nvPr/>
          </p:nvCxnSpPr>
          <p:spPr>
            <a:xfrm>
              <a:off x="3250498" y="2482507"/>
              <a:ext cx="625391" cy="1"/>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A5F59BBB-528D-4C4C-8E87-F46AA49C4398}"/>
                </a:ext>
              </a:extLst>
            </p:cNvPr>
            <p:cNvSpPr txBox="1"/>
            <p:nvPr/>
          </p:nvSpPr>
          <p:spPr>
            <a:xfrm>
              <a:off x="5797669" y="2110160"/>
              <a:ext cx="3024114" cy="1318773"/>
            </a:xfrm>
            <a:prstGeom prst="rect">
              <a:avLst/>
            </a:prstGeom>
            <a:noFill/>
          </p:spPr>
          <p:txBody>
            <a:bodyPr wrap="square" rtlCol="0">
              <a:noAutofit/>
            </a:bodyPr>
            <a:lstStyle/>
            <a:p>
              <a:r>
                <a:rPr lang="en-GB" sz="1500"/>
                <a:t>Any previously D coded cancer that returns as invasive (C coded) must be recorded on a separate </a:t>
              </a:r>
              <a:r>
                <a:rPr lang="en-GB" sz="1500">
                  <a:solidFill>
                    <a:srgbClr val="FF0000"/>
                  </a:solidFill>
                </a:rPr>
                <a:t>NEW PRIMARY </a:t>
              </a:r>
              <a:r>
                <a:rPr lang="en-GB" sz="1500"/>
                <a:t>pathway</a:t>
              </a:r>
            </a:p>
          </p:txBody>
        </p:sp>
        <p:cxnSp>
          <p:nvCxnSpPr>
            <p:cNvPr id="21" name="Straight Arrow Connector 20">
              <a:extLst>
                <a:ext uri="{FF2B5EF4-FFF2-40B4-BE49-F238E27FC236}">
                  <a16:creationId xmlns:a16="http://schemas.microsoft.com/office/drawing/2014/main" id="{C8413C05-BEA2-4673-BB6B-3C35631A508B}"/>
                </a:ext>
              </a:extLst>
            </p:cNvPr>
            <p:cNvCxnSpPr>
              <a:cxnSpLocks/>
            </p:cNvCxnSpPr>
            <p:nvPr/>
          </p:nvCxnSpPr>
          <p:spPr>
            <a:xfrm flipV="1">
              <a:off x="1969432" y="5299277"/>
              <a:ext cx="283846" cy="6081"/>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A78CBEE7-3CF2-45EF-9605-D7E65A58CD24}"/>
                </a:ext>
              </a:extLst>
            </p:cNvPr>
            <p:cNvCxnSpPr>
              <a:cxnSpLocks/>
            </p:cNvCxnSpPr>
            <p:nvPr/>
          </p:nvCxnSpPr>
          <p:spPr>
            <a:xfrm>
              <a:off x="2867265" y="4149080"/>
              <a:ext cx="290943" cy="0"/>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2AF2A505-484E-460E-99AB-DD993420774A}"/>
                </a:ext>
              </a:extLst>
            </p:cNvPr>
            <p:cNvCxnSpPr>
              <a:cxnSpLocks/>
            </p:cNvCxnSpPr>
            <p:nvPr/>
          </p:nvCxnSpPr>
          <p:spPr>
            <a:xfrm>
              <a:off x="2867265" y="5008330"/>
              <a:ext cx="290943" cy="0"/>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5" name="Connector: Curved 24">
              <a:extLst>
                <a:ext uri="{FF2B5EF4-FFF2-40B4-BE49-F238E27FC236}">
                  <a16:creationId xmlns:a16="http://schemas.microsoft.com/office/drawing/2014/main" id="{DDA272A1-9791-4E41-88C6-5E7C37663D16}"/>
                </a:ext>
              </a:extLst>
            </p:cNvPr>
            <p:cNvCxnSpPr>
              <a:cxnSpLocks/>
            </p:cNvCxnSpPr>
            <p:nvPr/>
          </p:nvCxnSpPr>
          <p:spPr>
            <a:xfrm rot="10800000" flipV="1">
              <a:off x="1272809" y="3083821"/>
              <a:ext cx="2767554" cy="1075925"/>
            </a:xfrm>
            <a:prstGeom prst="curvedConnector2">
              <a:avLst/>
            </a:prstGeom>
            <a:ln w="31750">
              <a:solidFill>
                <a:schemeClr val="tx1"/>
              </a:solidFill>
              <a:prstDash val="solid"/>
              <a:tailEnd type="triangle"/>
            </a:ln>
          </p:spPr>
          <p:style>
            <a:lnRef idx="2">
              <a:schemeClr val="accent1"/>
            </a:lnRef>
            <a:fillRef idx="0">
              <a:schemeClr val="accent1"/>
            </a:fillRef>
            <a:effectRef idx="1">
              <a:schemeClr val="accent1"/>
            </a:effectRef>
            <a:fontRef idx="minor">
              <a:schemeClr val="tx1"/>
            </a:fontRef>
          </p:style>
        </p:cxnSp>
      </p:grpSp>
      <p:sp>
        <p:nvSpPr>
          <p:cNvPr id="30" name="TextBox 29">
            <a:extLst>
              <a:ext uri="{FF2B5EF4-FFF2-40B4-BE49-F238E27FC236}">
                <a16:creationId xmlns:a16="http://schemas.microsoft.com/office/drawing/2014/main" id="{56311FA9-BEE1-4BE0-8152-295C413A1DDA}"/>
              </a:ext>
            </a:extLst>
          </p:cNvPr>
          <p:cNvSpPr txBox="1"/>
          <p:nvPr/>
        </p:nvSpPr>
        <p:spPr>
          <a:xfrm>
            <a:off x="865769" y="1506878"/>
            <a:ext cx="1792239" cy="1651091"/>
          </a:xfrm>
          <a:prstGeom prst="rect">
            <a:avLst/>
          </a:prstGeom>
          <a:solidFill>
            <a:schemeClr val="tx2"/>
          </a:solidFill>
        </p:spPr>
        <p:txBody>
          <a:bodyPr wrap="square" rtlCol="0" anchor="ctr">
            <a:noAutofit/>
          </a:bodyPr>
          <a:lstStyle/>
          <a:p>
            <a:pPr algn="ctr"/>
            <a:r>
              <a:rPr lang="en-GB" b="1">
                <a:solidFill>
                  <a:schemeClr val="bg1"/>
                </a:solidFill>
              </a:rPr>
              <a:t>D09 – Bladder Carcinoma in situ, </a:t>
            </a:r>
            <a:r>
              <a:rPr lang="en-GB" sz="1500" b="1">
                <a:solidFill>
                  <a:schemeClr val="bg1"/>
                </a:solidFill>
              </a:rPr>
              <a:t>reportable for COSD</a:t>
            </a:r>
          </a:p>
        </p:txBody>
      </p:sp>
      <p:sp>
        <p:nvSpPr>
          <p:cNvPr id="34" name="TextBox 33">
            <a:extLst>
              <a:ext uri="{FF2B5EF4-FFF2-40B4-BE49-F238E27FC236}">
                <a16:creationId xmlns:a16="http://schemas.microsoft.com/office/drawing/2014/main" id="{CC5138E5-E70D-4859-94E8-39D97D554A87}"/>
              </a:ext>
            </a:extLst>
          </p:cNvPr>
          <p:cNvSpPr txBox="1"/>
          <p:nvPr/>
        </p:nvSpPr>
        <p:spPr>
          <a:xfrm>
            <a:off x="3053215" y="1501644"/>
            <a:ext cx="1869192" cy="1033538"/>
          </a:xfrm>
          <a:prstGeom prst="rect">
            <a:avLst/>
          </a:prstGeom>
          <a:solidFill>
            <a:schemeClr val="tx2"/>
          </a:solidFill>
        </p:spPr>
        <p:txBody>
          <a:bodyPr wrap="square" rtlCol="0" anchor="ctr">
            <a:noAutofit/>
          </a:bodyPr>
          <a:lstStyle/>
          <a:p>
            <a:pPr algn="ctr"/>
            <a:r>
              <a:rPr lang="en-GB" sz="1400" b="1">
                <a:solidFill>
                  <a:schemeClr val="bg1"/>
                </a:solidFill>
              </a:rPr>
              <a:t>After treatment for in situ carcinoma, END OF PATHWAY</a:t>
            </a:r>
          </a:p>
        </p:txBody>
      </p:sp>
      <p:sp>
        <p:nvSpPr>
          <p:cNvPr id="35" name="Rectangle 34">
            <a:extLst>
              <a:ext uri="{FF2B5EF4-FFF2-40B4-BE49-F238E27FC236}">
                <a16:creationId xmlns:a16="http://schemas.microsoft.com/office/drawing/2014/main" id="{FEE9260C-8599-42B9-B6F3-70E2CF876E8F}"/>
              </a:ext>
            </a:extLst>
          </p:cNvPr>
          <p:cNvSpPr/>
          <p:nvPr/>
        </p:nvSpPr>
        <p:spPr>
          <a:xfrm>
            <a:off x="5317615" y="1503009"/>
            <a:ext cx="2085133" cy="1315449"/>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b="1">
                <a:solidFill>
                  <a:schemeClr val="tx1"/>
                </a:solidFill>
                <a:cs typeface="Arial" pitchFamily="34" charset="0"/>
              </a:rPr>
              <a:t>The cancer</a:t>
            </a:r>
          </a:p>
          <a:p>
            <a:pPr algn="ctr">
              <a:defRPr/>
            </a:pPr>
            <a:r>
              <a:rPr lang="en-GB" b="1">
                <a:solidFill>
                  <a:schemeClr val="tx1"/>
                </a:solidFill>
                <a:cs typeface="Arial" pitchFamily="34" charset="0"/>
              </a:rPr>
              <a:t>returns as</a:t>
            </a:r>
          </a:p>
          <a:p>
            <a:pPr algn="ctr">
              <a:defRPr/>
            </a:pPr>
            <a:r>
              <a:rPr lang="en-GB" b="1">
                <a:solidFill>
                  <a:schemeClr val="tx1"/>
                </a:solidFill>
                <a:cs typeface="Arial" pitchFamily="34" charset="0"/>
              </a:rPr>
              <a:t>invasive</a:t>
            </a:r>
          </a:p>
        </p:txBody>
      </p:sp>
      <p:sp>
        <p:nvSpPr>
          <p:cNvPr id="44" name="TextBox 43">
            <a:extLst>
              <a:ext uri="{FF2B5EF4-FFF2-40B4-BE49-F238E27FC236}">
                <a16:creationId xmlns:a16="http://schemas.microsoft.com/office/drawing/2014/main" id="{98365007-2790-4DC2-AAD4-875EE302BB7E}"/>
              </a:ext>
            </a:extLst>
          </p:cNvPr>
          <p:cNvSpPr txBox="1"/>
          <p:nvPr/>
        </p:nvSpPr>
        <p:spPr>
          <a:xfrm>
            <a:off x="869866" y="3794820"/>
            <a:ext cx="2208639" cy="2234260"/>
          </a:xfrm>
          <a:prstGeom prst="rect">
            <a:avLst/>
          </a:prstGeom>
          <a:solidFill>
            <a:srgbClr val="C3EEEF"/>
          </a:solidFill>
          <a:ln>
            <a:solidFill>
              <a:schemeClr val="accent3"/>
            </a:solidFill>
          </a:ln>
        </p:spPr>
        <p:txBody>
          <a:bodyPr wrap="square" lIns="180000" rIns="180000" rtlCol="0" anchor="ctr">
            <a:noAutofit/>
          </a:bodyPr>
          <a:lstStyle/>
          <a:p>
            <a:pPr algn="ctr"/>
            <a:r>
              <a:rPr lang="en-GB" sz="1600" b="1"/>
              <a:t>C67 – Invasive Bladder cancer</a:t>
            </a:r>
            <a:r>
              <a:rPr lang="en-GB" sz="1600"/>
              <a:t> </a:t>
            </a:r>
            <a:r>
              <a:rPr lang="en-GB" sz="1600" b="1"/>
              <a:t>(NEW PATHWAY FOR </a:t>
            </a:r>
            <a:r>
              <a:rPr lang="en-GB" sz="1600" b="1">
                <a:solidFill>
                  <a:srgbClr val="FF0000"/>
                </a:solidFill>
              </a:rPr>
              <a:t>NEW PRIMARY DIAGNOSIS, </a:t>
            </a:r>
            <a:r>
              <a:rPr lang="en-GB" sz="1600" b="1"/>
              <a:t>reportable for CWT &amp; COSD)</a:t>
            </a:r>
          </a:p>
        </p:txBody>
      </p:sp>
      <p:sp>
        <p:nvSpPr>
          <p:cNvPr id="45" name="TextBox 44">
            <a:extLst>
              <a:ext uri="{FF2B5EF4-FFF2-40B4-BE49-F238E27FC236}">
                <a16:creationId xmlns:a16="http://schemas.microsoft.com/office/drawing/2014/main" id="{45C2DF50-2B9B-4AE2-9019-3B03D2803C53}"/>
              </a:ext>
            </a:extLst>
          </p:cNvPr>
          <p:cNvSpPr txBox="1"/>
          <p:nvPr/>
        </p:nvSpPr>
        <p:spPr>
          <a:xfrm rot="16200000">
            <a:off x="2282708" y="4156479"/>
            <a:ext cx="2963225" cy="807531"/>
          </a:xfrm>
          <a:prstGeom prst="rect">
            <a:avLst/>
          </a:prstGeom>
          <a:noFill/>
          <a:ln>
            <a:solidFill>
              <a:schemeClr val="accent3"/>
            </a:solidFill>
          </a:ln>
        </p:spPr>
        <p:txBody>
          <a:bodyPr wrap="square" lIns="180000" rIns="180000" rtlCol="0" anchor="ctr">
            <a:noAutofit/>
          </a:bodyPr>
          <a:lstStyle/>
          <a:p>
            <a:pPr algn="ctr"/>
            <a:r>
              <a:rPr lang="en-GB" sz="1600" b="1"/>
              <a:t>PERIOD OF TREATMENT</a:t>
            </a:r>
          </a:p>
        </p:txBody>
      </p:sp>
      <p:sp>
        <p:nvSpPr>
          <p:cNvPr id="46" name="TextBox 45">
            <a:extLst>
              <a:ext uri="{FF2B5EF4-FFF2-40B4-BE49-F238E27FC236}">
                <a16:creationId xmlns:a16="http://schemas.microsoft.com/office/drawing/2014/main" id="{D993B2E2-E375-4B87-AC83-E5665BB218B8}"/>
              </a:ext>
            </a:extLst>
          </p:cNvPr>
          <p:cNvSpPr txBox="1"/>
          <p:nvPr/>
        </p:nvSpPr>
        <p:spPr>
          <a:xfrm>
            <a:off x="4456653" y="3057120"/>
            <a:ext cx="2952611" cy="927760"/>
          </a:xfrm>
          <a:prstGeom prst="rect">
            <a:avLst/>
          </a:prstGeom>
          <a:solidFill>
            <a:srgbClr val="C3EEEF"/>
          </a:solidFill>
          <a:ln>
            <a:solidFill>
              <a:schemeClr val="accent3"/>
            </a:solidFill>
          </a:ln>
        </p:spPr>
        <p:txBody>
          <a:bodyPr wrap="square" lIns="180000" rIns="180000" rtlCol="0" anchor="ctr">
            <a:noAutofit/>
          </a:bodyPr>
          <a:lstStyle/>
          <a:p>
            <a:pPr algn="ctr"/>
            <a:r>
              <a:rPr lang="en-GB" sz="1200" b="1"/>
              <a:t>C67 with PROGRESSION (ADD</a:t>
            </a:r>
            <a:r>
              <a:rPr lang="en-GB" sz="1200" b="1">
                <a:solidFill>
                  <a:srgbClr val="00B0F0"/>
                </a:solidFill>
              </a:rPr>
              <a:t> DIAGNOSIS OF PROGRESSION</a:t>
            </a:r>
            <a:r>
              <a:rPr lang="en-GB" sz="1200" b="1"/>
              <a:t> reportable for COSD)</a:t>
            </a:r>
          </a:p>
        </p:txBody>
      </p:sp>
      <p:sp>
        <p:nvSpPr>
          <p:cNvPr id="47" name="TextBox 46">
            <a:extLst>
              <a:ext uri="{FF2B5EF4-FFF2-40B4-BE49-F238E27FC236}">
                <a16:creationId xmlns:a16="http://schemas.microsoft.com/office/drawing/2014/main" id="{72312BA3-45B1-489A-B575-939509A51BB9}"/>
              </a:ext>
            </a:extLst>
          </p:cNvPr>
          <p:cNvSpPr txBox="1"/>
          <p:nvPr/>
        </p:nvSpPr>
        <p:spPr>
          <a:xfrm>
            <a:off x="4456653" y="4079219"/>
            <a:ext cx="2952610" cy="927760"/>
          </a:xfrm>
          <a:prstGeom prst="rect">
            <a:avLst/>
          </a:prstGeom>
          <a:noFill/>
          <a:ln>
            <a:solidFill>
              <a:schemeClr val="accent3"/>
            </a:solidFill>
          </a:ln>
        </p:spPr>
        <p:txBody>
          <a:bodyPr wrap="square" lIns="180000" rIns="180000" rtlCol="0" anchor="ctr">
            <a:noAutofit/>
          </a:bodyPr>
          <a:lstStyle/>
          <a:p>
            <a:pPr algn="ctr"/>
            <a:r>
              <a:rPr lang="en-GB" sz="1200" b="1"/>
              <a:t>C67 ongoing cancer pathway, no progression  (ADD</a:t>
            </a:r>
            <a:r>
              <a:rPr lang="en-GB" sz="1200" b="1">
                <a:solidFill>
                  <a:srgbClr val="00B0F0"/>
                </a:solidFill>
              </a:rPr>
              <a:t> </a:t>
            </a:r>
            <a:r>
              <a:rPr lang="en-GB" sz="1200" b="1"/>
              <a:t>any subs treatments, reportable for COSD &amp; for CWT 31 day DTT-Tx)</a:t>
            </a:r>
          </a:p>
        </p:txBody>
      </p:sp>
      <p:sp>
        <p:nvSpPr>
          <p:cNvPr id="26" name="TextBox 25">
            <a:extLst>
              <a:ext uri="{FF2B5EF4-FFF2-40B4-BE49-F238E27FC236}">
                <a16:creationId xmlns:a16="http://schemas.microsoft.com/office/drawing/2014/main" id="{A01391C0-009A-4F6E-B0F4-5A987FBE40C7}"/>
              </a:ext>
            </a:extLst>
          </p:cNvPr>
          <p:cNvSpPr txBox="1"/>
          <p:nvPr/>
        </p:nvSpPr>
        <p:spPr>
          <a:xfrm>
            <a:off x="7680855" y="3057121"/>
            <a:ext cx="3763465" cy="1026494"/>
          </a:xfrm>
          <a:prstGeom prst="rect">
            <a:avLst/>
          </a:prstGeom>
          <a:noFill/>
        </p:spPr>
        <p:txBody>
          <a:bodyPr wrap="square" rtlCol="0">
            <a:noAutofit/>
          </a:bodyPr>
          <a:lstStyle/>
          <a:p>
            <a:r>
              <a:rPr lang="en-GB" sz="1500">
                <a:solidFill>
                  <a:srgbClr val="00B0F0"/>
                </a:solidFill>
              </a:rPr>
              <a:t>PROGRESSION</a:t>
            </a:r>
            <a:r>
              <a:rPr lang="en-GB" sz="1500"/>
              <a:t> would only be used for an ongoing invasive </a:t>
            </a:r>
            <a:r>
              <a:rPr lang="en-GB" sz="1500">
                <a:solidFill>
                  <a:srgbClr val="FF0000"/>
                </a:solidFill>
              </a:rPr>
              <a:t>PRIMARY</a:t>
            </a:r>
            <a:r>
              <a:rPr lang="en-GB" sz="1500"/>
              <a:t> cancer that has worsened / developed metastases</a:t>
            </a:r>
          </a:p>
        </p:txBody>
      </p:sp>
      <p:pic>
        <p:nvPicPr>
          <p:cNvPr id="3" name="Audio 2">
            <a:hlinkClick r:id="" action="ppaction://media"/>
            <a:extLst>
              <a:ext uri="{FF2B5EF4-FFF2-40B4-BE49-F238E27FC236}">
                <a16:creationId xmlns:a16="http://schemas.microsoft.com/office/drawing/2014/main" id="{1B165D24-B976-47E8-A081-E6D1C69E582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4629568"/>
      </p:ext>
    </p:extLst>
  </p:cSld>
  <p:clrMapOvr>
    <a:masterClrMapping/>
  </p:clrMapOvr>
  <mc:AlternateContent xmlns:mc="http://schemas.openxmlformats.org/markup-compatibility/2006" xmlns:p14="http://schemas.microsoft.com/office/powerpoint/2010/main">
    <mc:Choice Requires="p14">
      <p:transition spd="slow" p14:dur="2000" advTm="17076"/>
    </mc:Choice>
    <mc:Fallback xmlns="">
      <p:transition spd="slow" advTm="170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6CCAC-BD5A-4F17-BA1E-0D090E324699}"/>
              </a:ext>
            </a:extLst>
          </p:cNvPr>
          <p:cNvSpPr>
            <a:spLocks noGrp="1"/>
          </p:cNvSpPr>
          <p:nvPr>
            <p:ph type="title"/>
          </p:nvPr>
        </p:nvSpPr>
        <p:spPr/>
        <p:txBody>
          <a:bodyPr>
            <a:normAutofit/>
          </a:bodyPr>
          <a:lstStyle/>
          <a:p>
            <a:r>
              <a:rPr lang="en-GB"/>
              <a:t>Recording a Diagnosis - An example pathway</a:t>
            </a:r>
          </a:p>
        </p:txBody>
      </p:sp>
      <p:sp>
        <p:nvSpPr>
          <p:cNvPr id="4" name="Date Placeholder 3">
            <a:extLst>
              <a:ext uri="{FF2B5EF4-FFF2-40B4-BE49-F238E27FC236}">
                <a16:creationId xmlns:a16="http://schemas.microsoft.com/office/drawing/2014/main" id="{B3F44EB3-7514-4638-B533-D877C464A50F}"/>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905C0E11-0618-45B8-83FA-EFE472EB85B8}"/>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5B0BE4BC-F5E6-4F02-8C7A-DB57DDCB49FF}"/>
              </a:ext>
            </a:extLst>
          </p:cNvPr>
          <p:cNvSpPr>
            <a:spLocks noGrp="1"/>
          </p:cNvSpPr>
          <p:nvPr>
            <p:ph type="sldNum" sz="quarter" idx="12"/>
          </p:nvPr>
        </p:nvSpPr>
        <p:spPr/>
        <p:txBody>
          <a:bodyPr/>
          <a:lstStyle/>
          <a:p>
            <a:fld id="{B33FDC71-8906-4088-9FB1-76CBC632085F}" type="slidenum">
              <a:rPr lang="en-GB" smtClean="0"/>
              <a:t>28</a:t>
            </a:fld>
            <a:endParaRPr lang="en-GB"/>
          </a:p>
        </p:txBody>
      </p:sp>
      <p:grpSp>
        <p:nvGrpSpPr>
          <p:cNvPr id="7" name="Group 6">
            <a:extLst>
              <a:ext uri="{FF2B5EF4-FFF2-40B4-BE49-F238E27FC236}">
                <a16:creationId xmlns:a16="http://schemas.microsoft.com/office/drawing/2014/main" id="{199F51C5-5231-43EE-808B-FAA8239967DA}"/>
              </a:ext>
            </a:extLst>
          </p:cNvPr>
          <p:cNvGrpSpPr/>
          <p:nvPr/>
        </p:nvGrpSpPr>
        <p:grpSpPr>
          <a:xfrm>
            <a:off x="2124637" y="1748119"/>
            <a:ext cx="9319686" cy="3747953"/>
            <a:chOff x="1272809" y="2110160"/>
            <a:chExt cx="7548974" cy="3757420"/>
          </a:xfrm>
        </p:grpSpPr>
        <p:cxnSp>
          <p:nvCxnSpPr>
            <p:cNvPr id="14" name="Straight Arrow Connector 13">
              <a:extLst>
                <a:ext uri="{FF2B5EF4-FFF2-40B4-BE49-F238E27FC236}">
                  <a16:creationId xmlns:a16="http://schemas.microsoft.com/office/drawing/2014/main" id="{1876B756-8CD0-4040-806A-CF6EE2F73968}"/>
                </a:ext>
              </a:extLst>
            </p:cNvPr>
            <p:cNvCxnSpPr>
              <a:cxnSpLocks/>
            </p:cNvCxnSpPr>
            <p:nvPr/>
          </p:nvCxnSpPr>
          <p:spPr>
            <a:xfrm>
              <a:off x="1712056" y="2482508"/>
              <a:ext cx="312907" cy="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1B21C04E-C5DE-43F7-8F03-0EC55FA973F6}"/>
                </a:ext>
              </a:extLst>
            </p:cNvPr>
            <p:cNvCxnSpPr>
              <a:cxnSpLocks/>
            </p:cNvCxnSpPr>
            <p:nvPr/>
          </p:nvCxnSpPr>
          <p:spPr>
            <a:xfrm>
              <a:off x="3250498" y="2482507"/>
              <a:ext cx="625391" cy="1"/>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CE500FB7-3E03-434F-AC29-22BFDC89E397}"/>
                </a:ext>
              </a:extLst>
            </p:cNvPr>
            <p:cNvCxnSpPr>
              <a:cxnSpLocks/>
            </p:cNvCxnSpPr>
            <p:nvPr/>
          </p:nvCxnSpPr>
          <p:spPr>
            <a:xfrm>
              <a:off x="2867265" y="5867580"/>
              <a:ext cx="305757" cy="0"/>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A5F59BBB-528D-4C4C-8E87-F46AA49C4398}"/>
                </a:ext>
              </a:extLst>
            </p:cNvPr>
            <p:cNvSpPr txBox="1"/>
            <p:nvPr/>
          </p:nvSpPr>
          <p:spPr>
            <a:xfrm>
              <a:off x="5797669" y="2110160"/>
              <a:ext cx="3024114" cy="1318773"/>
            </a:xfrm>
            <a:prstGeom prst="rect">
              <a:avLst/>
            </a:prstGeom>
            <a:noFill/>
          </p:spPr>
          <p:txBody>
            <a:bodyPr wrap="square" rtlCol="0">
              <a:noAutofit/>
            </a:bodyPr>
            <a:lstStyle/>
            <a:p>
              <a:r>
                <a:rPr lang="en-GB" sz="1500"/>
                <a:t>Any previously D coded cancer that returns as invasive (C coded) must be recorded on a separate </a:t>
              </a:r>
              <a:r>
                <a:rPr lang="en-GB" sz="1500">
                  <a:solidFill>
                    <a:srgbClr val="FF0000"/>
                  </a:solidFill>
                </a:rPr>
                <a:t>NEW PRIMARY </a:t>
              </a:r>
              <a:r>
                <a:rPr lang="en-GB" sz="1500"/>
                <a:t>pathway</a:t>
              </a:r>
            </a:p>
          </p:txBody>
        </p:sp>
        <p:cxnSp>
          <p:nvCxnSpPr>
            <p:cNvPr id="21" name="Straight Arrow Connector 20">
              <a:extLst>
                <a:ext uri="{FF2B5EF4-FFF2-40B4-BE49-F238E27FC236}">
                  <a16:creationId xmlns:a16="http://schemas.microsoft.com/office/drawing/2014/main" id="{C8413C05-BEA2-4673-BB6B-3C35631A508B}"/>
                </a:ext>
              </a:extLst>
            </p:cNvPr>
            <p:cNvCxnSpPr>
              <a:cxnSpLocks/>
            </p:cNvCxnSpPr>
            <p:nvPr/>
          </p:nvCxnSpPr>
          <p:spPr>
            <a:xfrm flipV="1">
              <a:off x="1969432" y="5299277"/>
              <a:ext cx="283846" cy="6081"/>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A78CBEE7-3CF2-45EF-9605-D7E65A58CD24}"/>
                </a:ext>
              </a:extLst>
            </p:cNvPr>
            <p:cNvCxnSpPr>
              <a:cxnSpLocks/>
            </p:cNvCxnSpPr>
            <p:nvPr/>
          </p:nvCxnSpPr>
          <p:spPr>
            <a:xfrm>
              <a:off x="2867265" y="4149080"/>
              <a:ext cx="290943" cy="0"/>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2AF2A505-484E-460E-99AB-DD993420774A}"/>
                </a:ext>
              </a:extLst>
            </p:cNvPr>
            <p:cNvCxnSpPr>
              <a:cxnSpLocks/>
            </p:cNvCxnSpPr>
            <p:nvPr/>
          </p:nvCxnSpPr>
          <p:spPr>
            <a:xfrm>
              <a:off x="2867265" y="5008330"/>
              <a:ext cx="290943" cy="0"/>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5" name="Connector: Curved 24">
              <a:extLst>
                <a:ext uri="{FF2B5EF4-FFF2-40B4-BE49-F238E27FC236}">
                  <a16:creationId xmlns:a16="http://schemas.microsoft.com/office/drawing/2014/main" id="{DDA272A1-9791-4E41-88C6-5E7C37663D16}"/>
                </a:ext>
              </a:extLst>
            </p:cNvPr>
            <p:cNvCxnSpPr>
              <a:cxnSpLocks/>
            </p:cNvCxnSpPr>
            <p:nvPr/>
          </p:nvCxnSpPr>
          <p:spPr>
            <a:xfrm rot="10800000" flipV="1">
              <a:off x="1272809" y="3083821"/>
              <a:ext cx="2767554" cy="1075925"/>
            </a:xfrm>
            <a:prstGeom prst="curvedConnector2">
              <a:avLst/>
            </a:prstGeom>
            <a:ln w="31750">
              <a:solidFill>
                <a:schemeClr val="tx1"/>
              </a:solidFill>
              <a:prstDash val="solid"/>
              <a:tailEnd type="triangle"/>
            </a:ln>
          </p:spPr>
          <p:style>
            <a:lnRef idx="2">
              <a:schemeClr val="accent1"/>
            </a:lnRef>
            <a:fillRef idx="0">
              <a:schemeClr val="accent1"/>
            </a:fillRef>
            <a:effectRef idx="1">
              <a:schemeClr val="accent1"/>
            </a:effectRef>
            <a:fontRef idx="minor">
              <a:schemeClr val="tx1"/>
            </a:fontRef>
          </p:style>
        </p:cxnSp>
      </p:grpSp>
      <p:sp>
        <p:nvSpPr>
          <p:cNvPr id="30" name="TextBox 29">
            <a:extLst>
              <a:ext uri="{FF2B5EF4-FFF2-40B4-BE49-F238E27FC236}">
                <a16:creationId xmlns:a16="http://schemas.microsoft.com/office/drawing/2014/main" id="{56311FA9-BEE1-4BE0-8152-295C413A1DDA}"/>
              </a:ext>
            </a:extLst>
          </p:cNvPr>
          <p:cNvSpPr txBox="1"/>
          <p:nvPr/>
        </p:nvSpPr>
        <p:spPr>
          <a:xfrm>
            <a:off x="865769" y="1506878"/>
            <a:ext cx="1792239" cy="1651091"/>
          </a:xfrm>
          <a:prstGeom prst="rect">
            <a:avLst/>
          </a:prstGeom>
          <a:solidFill>
            <a:schemeClr val="tx2"/>
          </a:solidFill>
        </p:spPr>
        <p:txBody>
          <a:bodyPr wrap="square" rtlCol="0" anchor="ctr">
            <a:noAutofit/>
          </a:bodyPr>
          <a:lstStyle/>
          <a:p>
            <a:pPr algn="ctr"/>
            <a:r>
              <a:rPr lang="en-GB" b="1">
                <a:solidFill>
                  <a:schemeClr val="bg1"/>
                </a:solidFill>
              </a:rPr>
              <a:t>D09 – Bladder Carcinoma in situ, </a:t>
            </a:r>
            <a:r>
              <a:rPr lang="en-GB" sz="1500" b="1">
                <a:solidFill>
                  <a:schemeClr val="bg1"/>
                </a:solidFill>
              </a:rPr>
              <a:t>reportable for COSD</a:t>
            </a:r>
          </a:p>
        </p:txBody>
      </p:sp>
      <p:sp>
        <p:nvSpPr>
          <p:cNvPr id="34" name="TextBox 33">
            <a:extLst>
              <a:ext uri="{FF2B5EF4-FFF2-40B4-BE49-F238E27FC236}">
                <a16:creationId xmlns:a16="http://schemas.microsoft.com/office/drawing/2014/main" id="{CC5138E5-E70D-4859-94E8-39D97D554A87}"/>
              </a:ext>
            </a:extLst>
          </p:cNvPr>
          <p:cNvSpPr txBox="1"/>
          <p:nvPr/>
        </p:nvSpPr>
        <p:spPr>
          <a:xfrm>
            <a:off x="3053215" y="1501644"/>
            <a:ext cx="1869192" cy="1033538"/>
          </a:xfrm>
          <a:prstGeom prst="rect">
            <a:avLst/>
          </a:prstGeom>
          <a:solidFill>
            <a:schemeClr val="tx2"/>
          </a:solidFill>
        </p:spPr>
        <p:txBody>
          <a:bodyPr wrap="square" rtlCol="0" anchor="ctr">
            <a:noAutofit/>
          </a:bodyPr>
          <a:lstStyle/>
          <a:p>
            <a:pPr algn="ctr"/>
            <a:r>
              <a:rPr lang="en-GB" sz="1400" b="1">
                <a:solidFill>
                  <a:schemeClr val="bg1"/>
                </a:solidFill>
              </a:rPr>
              <a:t>After treatment for in situ carcinoma, END OF PATHWAY</a:t>
            </a:r>
          </a:p>
        </p:txBody>
      </p:sp>
      <p:sp>
        <p:nvSpPr>
          <p:cNvPr id="35" name="Rectangle 34">
            <a:extLst>
              <a:ext uri="{FF2B5EF4-FFF2-40B4-BE49-F238E27FC236}">
                <a16:creationId xmlns:a16="http://schemas.microsoft.com/office/drawing/2014/main" id="{FEE9260C-8599-42B9-B6F3-70E2CF876E8F}"/>
              </a:ext>
            </a:extLst>
          </p:cNvPr>
          <p:cNvSpPr/>
          <p:nvPr/>
        </p:nvSpPr>
        <p:spPr>
          <a:xfrm>
            <a:off x="5317615" y="1503009"/>
            <a:ext cx="2085133" cy="1315449"/>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b="1">
                <a:solidFill>
                  <a:schemeClr val="tx1"/>
                </a:solidFill>
                <a:cs typeface="Arial" pitchFamily="34" charset="0"/>
              </a:rPr>
              <a:t>The cancer</a:t>
            </a:r>
          </a:p>
          <a:p>
            <a:pPr algn="ctr">
              <a:defRPr/>
            </a:pPr>
            <a:r>
              <a:rPr lang="en-GB" b="1">
                <a:solidFill>
                  <a:schemeClr val="tx1"/>
                </a:solidFill>
                <a:cs typeface="Arial" pitchFamily="34" charset="0"/>
              </a:rPr>
              <a:t>returns as</a:t>
            </a:r>
          </a:p>
          <a:p>
            <a:pPr algn="ctr">
              <a:defRPr/>
            </a:pPr>
            <a:r>
              <a:rPr lang="en-GB" b="1">
                <a:solidFill>
                  <a:schemeClr val="tx1"/>
                </a:solidFill>
                <a:cs typeface="Arial" pitchFamily="34" charset="0"/>
              </a:rPr>
              <a:t>invasive</a:t>
            </a:r>
          </a:p>
        </p:txBody>
      </p:sp>
      <p:sp>
        <p:nvSpPr>
          <p:cNvPr id="44" name="TextBox 43">
            <a:extLst>
              <a:ext uri="{FF2B5EF4-FFF2-40B4-BE49-F238E27FC236}">
                <a16:creationId xmlns:a16="http://schemas.microsoft.com/office/drawing/2014/main" id="{98365007-2790-4DC2-AAD4-875EE302BB7E}"/>
              </a:ext>
            </a:extLst>
          </p:cNvPr>
          <p:cNvSpPr txBox="1"/>
          <p:nvPr/>
        </p:nvSpPr>
        <p:spPr>
          <a:xfrm>
            <a:off x="869866" y="3794820"/>
            <a:ext cx="2208639" cy="2234260"/>
          </a:xfrm>
          <a:prstGeom prst="rect">
            <a:avLst/>
          </a:prstGeom>
          <a:solidFill>
            <a:srgbClr val="C3EEEF"/>
          </a:solidFill>
          <a:ln>
            <a:solidFill>
              <a:schemeClr val="accent3"/>
            </a:solidFill>
          </a:ln>
        </p:spPr>
        <p:txBody>
          <a:bodyPr wrap="square" lIns="180000" rIns="180000" rtlCol="0" anchor="ctr">
            <a:noAutofit/>
          </a:bodyPr>
          <a:lstStyle/>
          <a:p>
            <a:pPr algn="ctr"/>
            <a:r>
              <a:rPr lang="en-GB" sz="1600" b="1"/>
              <a:t>C67 – Invasive Bladder cancer</a:t>
            </a:r>
            <a:r>
              <a:rPr lang="en-GB" sz="1600"/>
              <a:t> </a:t>
            </a:r>
            <a:r>
              <a:rPr lang="en-GB" sz="1600" b="1"/>
              <a:t>(NEW PATHWAY FOR </a:t>
            </a:r>
            <a:r>
              <a:rPr lang="en-GB" sz="1600" b="1">
                <a:solidFill>
                  <a:srgbClr val="FF0000"/>
                </a:solidFill>
              </a:rPr>
              <a:t>NEW PRIMARY DIAGNOSIS, </a:t>
            </a:r>
            <a:r>
              <a:rPr lang="en-GB" sz="1600" b="1"/>
              <a:t>reportable for CWT &amp; COSD)</a:t>
            </a:r>
          </a:p>
        </p:txBody>
      </p:sp>
      <p:sp>
        <p:nvSpPr>
          <p:cNvPr id="45" name="TextBox 44">
            <a:extLst>
              <a:ext uri="{FF2B5EF4-FFF2-40B4-BE49-F238E27FC236}">
                <a16:creationId xmlns:a16="http://schemas.microsoft.com/office/drawing/2014/main" id="{45C2DF50-2B9B-4AE2-9019-3B03D2803C53}"/>
              </a:ext>
            </a:extLst>
          </p:cNvPr>
          <p:cNvSpPr txBox="1"/>
          <p:nvPr/>
        </p:nvSpPr>
        <p:spPr>
          <a:xfrm rot="16200000">
            <a:off x="2282708" y="4156479"/>
            <a:ext cx="2963225" cy="807531"/>
          </a:xfrm>
          <a:prstGeom prst="rect">
            <a:avLst/>
          </a:prstGeom>
          <a:noFill/>
          <a:ln>
            <a:solidFill>
              <a:schemeClr val="accent3"/>
            </a:solidFill>
          </a:ln>
        </p:spPr>
        <p:txBody>
          <a:bodyPr wrap="square" lIns="180000" rIns="180000" rtlCol="0" anchor="ctr">
            <a:noAutofit/>
          </a:bodyPr>
          <a:lstStyle>
            <a:defPPr>
              <a:defRPr lang="en-US"/>
            </a:defPPr>
            <a:lvl1pPr algn="ctr">
              <a:defRPr sz="1600" b="1"/>
            </a:lvl1pPr>
          </a:lstStyle>
          <a:p>
            <a:r>
              <a:rPr lang="en-GB" dirty="0"/>
              <a:t>PERIOD OF TREATMENT</a:t>
            </a:r>
          </a:p>
        </p:txBody>
      </p:sp>
      <p:sp>
        <p:nvSpPr>
          <p:cNvPr id="46" name="TextBox 45">
            <a:extLst>
              <a:ext uri="{FF2B5EF4-FFF2-40B4-BE49-F238E27FC236}">
                <a16:creationId xmlns:a16="http://schemas.microsoft.com/office/drawing/2014/main" id="{D993B2E2-E375-4B87-AC83-E5665BB218B8}"/>
              </a:ext>
            </a:extLst>
          </p:cNvPr>
          <p:cNvSpPr txBox="1"/>
          <p:nvPr/>
        </p:nvSpPr>
        <p:spPr>
          <a:xfrm>
            <a:off x="4456653" y="3057120"/>
            <a:ext cx="2952611" cy="927760"/>
          </a:xfrm>
          <a:prstGeom prst="rect">
            <a:avLst/>
          </a:prstGeom>
          <a:solidFill>
            <a:srgbClr val="C3EEEF"/>
          </a:solidFill>
          <a:ln>
            <a:solidFill>
              <a:schemeClr val="accent3"/>
            </a:solidFill>
          </a:ln>
        </p:spPr>
        <p:txBody>
          <a:bodyPr wrap="square" lIns="180000" rIns="180000" rtlCol="0" anchor="ctr">
            <a:noAutofit/>
          </a:bodyPr>
          <a:lstStyle/>
          <a:p>
            <a:pPr algn="ctr"/>
            <a:r>
              <a:rPr lang="en-GB" sz="1200" b="1"/>
              <a:t>C67 with PROGRESSION (ADD</a:t>
            </a:r>
            <a:r>
              <a:rPr lang="en-GB" sz="1200" b="1">
                <a:solidFill>
                  <a:srgbClr val="00B0F0"/>
                </a:solidFill>
              </a:rPr>
              <a:t> DIAGNOSIS OF PROGRESSION</a:t>
            </a:r>
            <a:r>
              <a:rPr lang="en-GB" sz="1200" b="1"/>
              <a:t> reportable for COSD)</a:t>
            </a:r>
          </a:p>
        </p:txBody>
      </p:sp>
      <p:sp>
        <p:nvSpPr>
          <p:cNvPr id="47" name="TextBox 46">
            <a:extLst>
              <a:ext uri="{FF2B5EF4-FFF2-40B4-BE49-F238E27FC236}">
                <a16:creationId xmlns:a16="http://schemas.microsoft.com/office/drawing/2014/main" id="{72312BA3-45B1-489A-B575-939509A51BB9}"/>
              </a:ext>
            </a:extLst>
          </p:cNvPr>
          <p:cNvSpPr txBox="1"/>
          <p:nvPr/>
        </p:nvSpPr>
        <p:spPr>
          <a:xfrm>
            <a:off x="4456653" y="4079219"/>
            <a:ext cx="2952610" cy="927760"/>
          </a:xfrm>
          <a:prstGeom prst="rect">
            <a:avLst/>
          </a:prstGeom>
          <a:noFill/>
          <a:ln>
            <a:solidFill>
              <a:schemeClr val="accent3"/>
            </a:solidFill>
          </a:ln>
        </p:spPr>
        <p:txBody>
          <a:bodyPr wrap="square" lIns="180000" rIns="180000" rtlCol="0" anchor="ctr">
            <a:noAutofit/>
          </a:bodyPr>
          <a:lstStyle>
            <a:defPPr>
              <a:defRPr lang="en-US"/>
            </a:defPPr>
            <a:lvl1pPr algn="ctr">
              <a:defRPr sz="1200" b="1"/>
            </a:lvl1pPr>
          </a:lstStyle>
          <a:p>
            <a:r>
              <a:rPr lang="en-GB" dirty="0"/>
              <a:t>C67 ongoing cancer pathway, no progression  (ADD any subs treatments, reportable for COSD &amp; for CWT 31 day DTT-Tx)</a:t>
            </a:r>
          </a:p>
        </p:txBody>
      </p:sp>
      <p:sp>
        <p:nvSpPr>
          <p:cNvPr id="48" name="TextBox 47">
            <a:extLst>
              <a:ext uri="{FF2B5EF4-FFF2-40B4-BE49-F238E27FC236}">
                <a16:creationId xmlns:a16="http://schemas.microsoft.com/office/drawing/2014/main" id="{5A385D28-89E6-4E41-9710-38E8B2A50B93}"/>
              </a:ext>
            </a:extLst>
          </p:cNvPr>
          <p:cNvSpPr txBox="1"/>
          <p:nvPr/>
        </p:nvSpPr>
        <p:spPr>
          <a:xfrm>
            <a:off x="4457723" y="5101319"/>
            <a:ext cx="2950470" cy="927760"/>
          </a:xfrm>
          <a:prstGeom prst="rect">
            <a:avLst/>
          </a:prstGeom>
          <a:solidFill>
            <a:schemeClr val="accent4"/>
          </a:solidFill>
          <a:ln>
            <a:solidFill>
              <a:schemeClr val="accent3"/>
            </a:solidFill>
          </a:ln>
        </p:spPr>
        <p:txBody>
          <a:bodyPr wrap="square" lIns="180000" rIns="180000" rtlCol="0" anchor="ctr">
            <a:noAutofit/>
          </a:bodyPr>
          <a:lstStyle/>
          <a:p>
            <a:pPr algn="ctr"/>
            <a:r>
              <a:rPr lang="en-GB" sz="1200" b="1">
                <a:solidFill>
                  <a:schemeClr val="bg1"/>
                </a:solidFill>
              </a:rPr>
              <a:t>Curative treatment, patient is told the cancer is no longer detectable – END OF PATHWAY, CANCER FREE PERIOD</a:t>
            </a:r>
          </a:p>
        </p:txBody>
      </p:sp>
      <p:sp>
        <p:nvSpPr>
          <p:cNvPr id="26" name="TextBox 25">
            <a:extLst>
              <a:ext uri="{FF2B5EF4-FFF2-40B4-BE49-F238E27FC236}">
                <a16:creationId xmlns:a16="http://schemas.microsoft.com/office/drawing/2014/main" id="{A01391C0-009A-4F6E-B0F4-5A987FBE40C7}"/>
              </a:ext>
            </a:extLst>
          </p:cNvPr>
          <p:cNvSpPr txBox="1"/>
          <p:nvPr/>
        </p:nvSpPr>
        <p:spPr>
          <a:xfrm>
            <a:off x="7680858" y="3046153"/>
            <a:ext cx="3763465" cy="1026494"/>
          </a:xfrm>
          <a:prstGeom prst="rect">
            <a:avLst/>
          </a:prstGeom>
          <a:noFill/>
        </p:spPr>
        <p:txBody>
          <a:bodyPr wrap="square" rtlCol="0">
            <a:noAutofit/>
          </a:bodyPr>
          <a:lstStyle/>
          <a:p>
            <a:r>
              <a:rPr lang="en-GB" sz="1500">
                <a:solidFill>
                  <a:srgbClr val="00B0F0"/>
                </a:solidFill>
              </a:rPr>
              <a:t>PROGRESSION</a:t>
            </a:r>
            <a:r>
              <a:rPr lang="en-GB" sz="1500"/>
              <a:t> would only be used for an ongoing invasive </a:t>
            </a:r>
            <a:r>
              <a:rPr lang="en-GB" sz="1500">
                <a:solidFill>
                  <a:srgbClr val="FF0000"/>
                </a:solidFill>
              </a:rPr>
              <a:t>PRIMARY</a:t>
            </a:r>
            <a:r>
              <a:rPr lang="en-GB" sz="1500"/>
              <a:t> cancer that has worsened / developed metastases</a:t>
            </a:r>
          </a:p>
        </p:txBody>
      </p:sp>
      <p:pic>
        <p:nvPicPr>
          <p:cNvPr id="8" name="Audio 7">
            <a:hlinkClick r:id="" action="ppaction://media"/>
            <a:extLst>
              <a:ext uri="{FF2B5EF4-FFF2-40B4-BE49-F238E27FC236}">
                <a16:creationId xmlns:a16="http://schemas.microsoft.com/office/drawing/2014/main" id="{A61ACE39-CDF1-47EB-B359-51FD9F995E1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91902893"/>
      </p:ext>
    </p:extLst>
  </p:cSld>
  <p:clrMapOvr>
    <a:masterClrMapping/>
  </p:clrMapOvr>
  <mc:AlternateContent xmlns:mc="http://schemas.openxmlformats.org/markup-compatibility/2006" xmlns:p14="http://schemas.microsoft.com/office/powerpoint/2010/main">
    <mc:Choice Requires="p14">
      <p:transition spd="slow" p14:dur="2000" advTm="15381"/>
    </mc:Choice>
    <mc:Fallback xmlns="">
      <p:transition spd="slow" advTm="153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6CCAC-BD5A-4F17-BA1E-0D090E324699}"/>
              </a:ext>
            </a:extLst>
          </p:cNvPr>
          <p:cNvSpPr>
            <a:spLocks noGrp="1"/>
          </p:cNvSpPr>
          <p:nvPr>
            <p:ph type="title"/>
          </p:nvPr>
        </p:nvSpPr>
        <p:spPr/>
        <p:txBody>
          <a:bodyPr>
            <a:normAutofit/>
          </a:bodyPr>
          <a:lstStyle/>
          <a:p>
            <a:r>
              <a:rPr lang="en-GB"/>
              <a:t>Recording a Diagnosis - An example pathway</a:t>
            </a:r>
          </a:p>
        </p:txBody>
      </p:sp>
      <p:sp>
        <p:nvSpPr>
          <p:cNvPr id="4" name="Date Placeholder 3">
            <a:extLst>
              <a:ext uri="{FF2B5EF4-FFF2-40B4-BE49-F238E27FC236}">
                <a16:creationId xmlns:a16="http://schemas.microsoft.com/office/drawing/2014/main" id="{B3F44EB3-7514-4638-B533-D877C464A50F}"/>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905C0E11-0618-45B8-83FA-EFE472EB85B8}"/>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5B0BE4BC-F5E6-4F02-8C7A-DB57DDCB49FF}"/>
              </a:ext>
            </a:extLst>
          </p:cNvPr>
          <p:cNvSpPr>
            <a:spLocks noGrp="1"/>
          </p:cNvSpPr>
          <p:nvPr>
            <p:ph type="sldNum" sz="quarter" idx="12"/>
          </p:nvPr>
        </p:nvSpPr>
        <p:spPr/>
        <p:txBody>
          <a:bodyPr/>
          <a:lstStyle/>
          <a:p>
            <a:fld id="{B33FDC71-8906-4088-9FB1-76CBC632085F}" type="slidenum">
              <a:rPr lang="en-GB" smtClean="0"/>
              <a:t>29</a:t>
            </a:fld>
            <a:endParaRPr lang="en-GB"/>
          </a:p>
        </p:txBody>
      </p:sp>
      <p:grpSp>
        <p:nvGrpSpPr>
          <p:cNvPr id="7" name="Group 6">
            <a:extLst>
              <a:ext uri="{FF2B5EF4-FFF2-40B4-BE49-F238E27FC236}">
                <a16:creationId xmlns:a16="http://schemas.microsoft.com/office/drawing/2014/main" id="{199F51C5-5231-43EE-808B-FAA8239967DA}"/>
              </a:ext>
            </a:extLst>
          </p:cNvPr>
          <p:cNvGrpSpPr/>
          <p:nvPr/>
        </p:nvGrpSpPr>
        <p:grpSpPr>
          <a:xfrm>
            <a:off x="2124637" y="1748119"/>
            <a:ext cx="9319686" cy="3747953"/>
            <a:chOff x="1272809" y="2110160"/>
            <a:chExt cx="7548974" cy="3757420"/>
          </a:xfrm>
        </p:grpSpPr>
        <p:cxnSp>
          <p:nvCxnSpPr>
            <p:cNvPr id="8" name="Straight Arrow Connector 7">
              <a:extLst>
                <a:ext uri="{FF2B5EF4-FFF2-40B4-BE49-F238E27FC236}">
                  <a16:creationId xmlns:a16="http://schemas.microsoft.com/office/drawing/2014/main" id="{AFD61C39-CF55-4112-BA81-C40C84381665}"/>
                </a:ext>
              </a:extLst>
            </p:cNvPr>
            <p:cNvCxnSpPr>
              <a:cxnSpLocks/>
            </p:cNvCxnSpPr>
            <p:nvPr/>
          </p:nvCxnSpPr>
          <p:spPr>
            <a:xfrm>
              <a:off x="5358132" y="5856094"/>
              <a:ext cx="415234" cy="0"/>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1876B756-8CD0-4040-806A-CF6EE2F73968}"/>
                </a:ext>
              </a:extLst>
            </p:cNvPr>
            <p:cNvCxnSpPr>
              <a:cxnSpLocks/>
            </p:cNvCxnSpPr>
            <p:nvPr/>
          </p:nvCxnSpPr>
          <p:spPr>
            <a:xfrm>
              <a:off x="1712056" y="2482508"/>
              <a:ext cx="312907" cy="0"/>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1B21C04E-C5DE-43F7-8F03-0EC55FA973F6}"/>
                </a:ext>
              </a:extLst>
            </p:cNvPr>
            <p:cNvCxnSpPr>
              <a:cxnSpLocks/>
            </p:cNvCxnSpPr>
            <p:nvPr/>
          </p:nvCxnSpPr>
          <p:spPr>
            <a:xfrm>
              <a:off x="3250498" y="2482507"/>
              <a:ext cx="625391" cy="1"/>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CE500FB7-3E03-434F-AC29-22BFDC89E397}"/>
                </a:ext>
              </a:extLst>
            </p:cNvPr>
            <p:cNvCxnSpPr>
              <a:cxnSpLocks/>
            </p:cNvCxnSpPr>
            <p:nvPr/>
          </p:nvCxnSpPr>
          <p:spPr>
            <a:xfrm>
              <a:off x="2867265" y="5867580"/>
              <a:ext cx="305757" cy="0"/>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A5F59BBB-528D-4C4C-8E87-F46AA49C4398}"/>
                </a:ext>
              </a:extLst>
            </p:cNvPr>
            <p:cNvSpPr txBox="1"/>
            <p:nvPr/>
          </p:nvSpPr>
          <p:spPr>
            <a:xfrm>
              <a:off x="5797669" y="2110160"/>
              <a:ext cx="3024114" cy="1318773"/>
            </a:xfrm>
            <a:prstGeom prst="rect">
              <a:avLst/>
            </a:prstGeom>
            <a:noFill/>
          </p:spPr>
          <p:txBody>
            <a:bodyPr wrap="square" rtlCol="0">
              <a:noAutofit/>
            </a:bodyPr>
            <a:lstStyle/>
            <a:p>
              <a:r>
                <a:rPr lang="en-GB" sz="1500"/>
                <a:t>Any previously D coded cancer that returns as invasive (C coded) must be recorded on a separate </a:t>
              </a:r>
              <a:r>
                <a:rPr lang="en-GB" sz="1500">
                  <a:solidFill>
                    <a:srgbClr val="FF0000"/>
                  </a:solidFill>
                </a:rPr>
                <a:t>NEW PRIMARY </a:t>
              </a:r>
              <a:r>
                <a:rPr lang="en-GB" sz="1500"/>
                <a:t>pathway</a:t>
              </a:r>
            </a:p>
          </p:txBody>
        </p:sp>
        <p:cxnSp>
          <p:nvCxnSpPr>
            <p:cNvPr id="21" name="Straight Arrow Connector 20">
              <a:extLst>
                <a:ext uri="{FF2B5EF4-FFF2-40B4-BE49-F238E27FC236}">
                  <a16:creationId xmlns:a16="http://schemas.microsoft.com/office/drawing/2014/main" id="{C8413C05-BEA2-4673-BB6B-3C35631A508B}"/>
                </a:ext>
              </a:extLst>
            </p:cNvPr>
            <p:cNvCxnSpPr>
              <a:cxnSpLocks/>
            </p:cNvCxnSpPr>
            <p:nvPr/>
          </p:nvCxnSpPr>
          <p:spPr>
            <a:xfrm flipV="1">
              <a:off x="1969432" y="5299277"/>
              <a:ext cx="283846" cy="6081"/>
            </a:xfrm>
            <a:prstGeom prst="straightConnector1">
              <a:avLst/>
            </a:prstGeom>
            <a:ln w="317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A78CBEE7-3CF2-45EF-9605-D7E65A58CD24}"/>
                </a:ext>
              </a:extLst>
            </p:cNvPr>
            <p:cNvCxnSpPr>
              <a:cxnSpLocks/>
            </p:cNvCxnSpPr>
            <p:nvPr/>
          </p:nvCxnSpPr>
          <p:spPr>
            <a:xfrm>
              <a:off x="2867265" y="4149080"/>
              <a:ext cx="290943" cy="0"/>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2AF2A505-484E-460E-99AB-DD993420774A}"/>
                </a:ext>
              </a:extLst>
            </p:cNvPr>
            <p:cNvCxnSpPr>
              <a:cxnSpLocks/>
            </p:cNvCxnSpPr>
            <p:nvPr/>
          </p:nvCxnSpPr>
          <p:spPr>
            <a:xfrm>
              <a:off x="2867265" y="5008330"/>
              <a:ext cx="290943" cy="0"/>
            </a:xfrm>
            <a:prstGeom prst="straightConnector1">
              <a:avLst/>
            </a:prstGeom>
            <a:ln w="31750">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5" name="Connector: Curved 24">
              <a:extLst>
                <a:ext uri="{FF2B5EF4-FFF2-40B4-BE49-F238E27FC236}">
                  <a16:creationId xmlns:a16="http://schemas.microsoft.com/office/drawing/2014/main" id="{DDA272A1-9791-4E41-88C6-5E7C37663D16}"/>
                </a:ext>
              </a:extLst>
            </p:cNvPr>
            <p:cNvCxnSpPr>
              <a:cxnSpLocks/>
            </p:cNvCxnSpPr>
            <p:nvPr/>
          </p:nvCxnSpPr>
          <p:spPr>
            <a:xfrm rot="10800000" flipV="1">
              <a:off x="1272809" y="3083821"/>
              <a:ext cx="2767554" cy="1075925"/>
            </a:xfrm>
            <a:prstGeom prst="curvedConnector2">
              <a:avLst/>
            </a:prstGeom>
            <a:ln w="31750">
              <a:solidFill>
                <a:schemeClr val="tx1"/>
              </a:solidFill>
              <a:prstDash val="solid"/>
              <a:tailEnd type="triangle"/>
            </a:ln>
          </p:spPr>
          <p:style>
            <a:lnRef idx="2">
              <a:schemeClr val="accent1"/>
            </a:lnRef>
            <a:fillRef idx="0">
              <a:schemeClr val="accent1"/>
            </a:fillRef>
            <a:effectRef idx="1">
              <a:schemeClr val="accent1"/>
            </a:effectRef>
            <a:fontRef idx="minor">
              <a:schemeClr val="tx1"/>
            </a:fontRef>
          </p:style>
        </p:cxnSp>
      </p:grpSp>
      <p:sp>
        <p:nvSpPr>
          <p:cNvPr id="30" name="TextBox 29">
            <a:extLst>
              <a:ext uri="{FF2B5EF4-FFF2-40B4-BE49-F238E27FC236}">
                <a16:creationId xmlns:a16="http://schemas.microsoft.com/office/drawing/2014/main" id="{56311FA9-BEE1-4BE0-8152-295C413A1DDA}"/>
              </a:ext>
            </a:extLst>
          </p:cNvPr>
          <p:cNvSpPr txBox="1"/>
          <p:nvPr/>
        </p:nvSpPr>
        <p:spPr>
          <a:xfrm>
            <a:off x="865769" y="1506878"/>
            <a:ext cx="1792239" cy="1651091"/>
          </a:xfrm>
          <a:prstGeom prst="rect">
            <a:avLst/>
          </a:prstGeom>
          <a:solidFill>
            <a:schemeClr val="tx2"/>
          </a:solidFill>
        </p:spPr>
        <p:txBody>
          <a:bodyPr wrap="square" rtlCol="0" anchor="ctr">
            <a:noAutofit/>
          </a:bodyPr>
          <a:lstStyle/>
          <a:p>
            <a:pPr algn="ctr"/>
            <a:r>
              <a:rPr lang="en-GB" b="1" dirty="0">
                <a:solidFill>
                  <a:schemeClr val="bg1"/>
                </a:solidFill>
              </a:rPr>
              <a:t>D09 – Bladder Carcinoma in situ, </a:t>
            </a:r>
            <a:r>
              <a:rPr lang="en-GB" sz="1500" b="1" dirty="0">
                <a:solidFill>
                  <a:schemeClr val="bg1"/>
                </a:solidFill>
              </a:rPr>
              <a:t>reportable for COSD</a:t>
            </a:r>
          </a:p>
        </p:txBody>
      </p:sp>
      <p:sp>
        <p:nvSpPr>
          <p:cNvPr id="34" name="TextBox 33">
            <a:extLst>
              <a:ext uri="{FF2B5EF4-FFF2-40B4-BE49-F238E27FC236}">
                <a16:creationId xmlns:a16="http://schemas.microsoft.com/office/drawing/2014/main" id="{CC5138E5-E70D-4859-94E8-39D97D554A87}"/>
              </a:ext>
            </a:extLst>
          </p:cNvPr>
          <p:cNvSpPr txBox="1"/>
          <p:nvPr/>
        </p:nvSpPr>
        <p:spPr>
          <a:xfrm>
            <a:off x="3053215" y="1501644"/>
            <a:ext cx="1869192" cy="1033538"/>
          </a:xfrm>
          <a:prstGeom prst="rect">
            <a:avLst/>
          </a:prstGeom>
          <a:solidFill>
            <a:schemeClr val="tx2"/>
          </a:solidFill>
        </p:spPr>
        <p:txBody>
          <a:bodyPr wrap="square" rtlCol="0" anchor="ctr">
            <a:noAutofit/>
          </a:bodyPr>
          <a:lstStyle/>
          <a:p>
            <a:pPr algn="ctr"/>
            <a:r>
              <a:rPr lang="en-GB" sz="1400" b="1" dirty="0">
                <a:solidFill>
                  <a:schemeClr val="bg1"/>
                </a:solidFill>
              </a:rPr>
              <a:t>After treatment for in situ carcinoma, END OF PATHWAY</a:t>
            </a:r>
          </a:p>
        </p:txBody>
      </p:sp>
      <p:sp>
        <p:nvSpPr>
          <p:cNvPr id="35" name="Rectangle 34">
            <a:extLst>
              <a:ext uri="{FF2B5EF4-FFF2-40B4-BE49-F238E27FC236}">
                <a16:creationId xmlns:a16="http://schemas.microsoft.com/office/drawing/2014/main" id="{FEE9260C-8599-42B9-B6F3-70E2CF876E8F}"/>
              </a:ext>
            </a:extLst>
          </p:cNvPr>
          <p:cNvSpPr/>
          <p:nvPr/>
        </p:nvSpPr>
        <p:spPr>
          <a:xfrm>
            <a:off x="5317615" y="1503009"/>
            <a:ext cx="2085133" cy="1315449"/>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b="1">
                <a:solidFill>
                  <a:schemeClr val="tx1"/>
                </a:solidFill>
                <a:cs typeface="Arial" pitchFamily="34" charset="0"/>
              </a:rPr>
              <a:t>The cancer</a:t>
            </a:r>
          </a:p>
          <a:p>
            <a:pPr algn="ctr">
              <a:defRPr/>
            </a:pPr>
            <a:r>
              <a:rPr lang="en-GB" b="1">
                <a:solidFill>
                  <a:schemeClr val="tx1"/>
                </a:solidFill>
                <a:cs typeface="Arial" pitchFamily="34" charset="0"/>
              </a:rPr>
              <a:t>returns as</a:t>
            </a:r>
          </a:p>
          <a:p>
            <a:pPr algn="ctr">
              <a:defRPr/>
            </a:pPr>
            <a:r>
              <a:rPr lang="en-GB" b="1">
                <a:solidFill>
                  <a:schemeClr val="tx1"/>
                </a:solidFill>
                <a:cs typeface="Arial" pitchFamily="34" charset="0"/>
              </a:rPr>
              <a:t>invasive</a:t>
            </a:r>
          </a:p>
        </p:txBody>
      </p:sp>
      <p:sp>
        <p:nvSpPr>
          <p:cNvPr id="39" name="Rectangle 38">
            <a:extLst>
              <a:ext uri="{FF2B5EF4-FFF2-40B4-BE49-F238E27FC236}">
                <a16:creationId xmlns:a16="http://schemas.microsoft.com/office/drawing/2014/main" id="{4F393835-7562-4A4F-9DF8-E74A5FB268AA}"/>
              </a:ext>
            </a:extLst>
          </p:cNvPr>
          <p:cNvSpPr/>
          <p:nvPr/>
        </p:nvSpPr>
        <p:spPr>
          <a:xfrm>
            <a:off x="7710862" y="4854102"/>
            <a:ext cx="3733459" cy="1179152"/>
          </a:xfrm>
          <a:prstGeom prst="rect">
            <a:avLst/>
          </a:prstGeom>
          <a:solidFill>
            <a:srgbClr val="C3EEEF"/>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360000" rIns="450000" anchor="ctr"/>
          <a:lstStyle/>
          <a:p>
            <a:pPr algn="ctr"/>
            <a:r>
              <a:rPr lang="en-GB" sz="1400" b="1">
                <a:solidFill>
                  <a:schemeClr val="tx1"/>
                </a:solidFill>
              </a:rPr>
              <a:t>C67 Local / regional / distant (NEW PATHWAY FOR </a:t>
            </a:r>
            <a:r>
              <a:rPr lang="en-GB" sz="1400" b="1">
                <a:solidFill>
                  <a:srgbClr val="00B0F0"/>
                </a:solidFill>
              </a:rPr>
              <a:t>DIAGNOSIS OF RECURRENT CANCER</a:t>
            </a:r>
            <a:r>
              <a:rPr lang="en-GB" sz="1400" b="1">
                <a:solidFill>
                  <a:schemeClr val="tx1"/>
                </a:solidFill>
              </a:rPr>
              <a:t> reportable for COSD &amp; for CWT 31 day DTT-Tx)</a:t>
            </a:r>
          </a:p>
        </p:txBody>
      </p:sp>
      <p:sp>
        <p:nvSpPr>
          <p:cNvPr id="44" name="TextBox 43">
            <a:extLst>
              <a:ext uri="{FF2B5EF4-FFF2-40B4-BE49-F238E27FC236}">
                <a16:creationId xmlns:a16="http://schemas.microsoft.com/office/drawing/2014/main" id="{98365007-2790-4DC2-AAD4-875EE302BB7E}"/>
              </a:ext>
            </a:extLst>
          </p:cNvPr>
          <p:cNvSpPr txBox="1"/>
          <p:nvPr/>
        </p:nvSpPr>
        <p:spPr>
          <a:xfrm>
            <a:off x="869866" y="3794820"/>
            <a:ext cx="2208639" cy="2234260"/>
          </a:xfrm>
          <a:prstGeom prst="rect">
            <a:avLst/>
          </a:prstGeom>
          <a:solidFill>
            <a:srgbClr val="C3EEEF"/>
          </a:solidFill>
          <a:ln>
            <a:solidFill>
              <a:schemeClr val="accent3"/>
            </a:solidFill>
          </a:ln>
        </p:spPr>
        <p:txBody>
          <a:bodyPr wrap="square" lIns="180000" rIns="180000" rtlCol="0" anchor="ctr">
            <a:noAutofit/>
          </a:bodyPr>
          <a:lstStyle/>
          <a:p>
            <a:pPr algn="ctr"/>
            <a:r>
              <a:rPr lang="en-GB" sz="1600" b="1"/>
              <a:t>C67 – Invasive Bladder cancer</a:t>
            </a:r>
            <a:r>
              <a:rPr lang="en-GB" sz="1600"/>
              <a:t> </a:t>
            </a:r>
            <a:r>
              <a:rPr lang="en-GB" sz="1600" b="1"/>
              <a:t>(NEW PATHWAY FOR </a:t>
            </a:r>
            <a:r>
              <a:rPr lang="en-GB" sz="1600" b="1">
                <a:solidFill>
                  <a:srgbClr val="FF0000"/>
                </a:solidFill>
              </a:rPr>
              <a:t>NEW PRIMARY DIAGNOSIS, </a:t>
            </a:r>
            <a:r>
              <a:rPr lang="en-GB" sz="1600" b="1"/>
              <a:t>reportable for CWT &amp; COSD)</a:t>
            </a:r>
          </a:p>
        </p:txBody>
      </p:sp>
      <p:sp>
        <p:nvSpPr>
          <p:cNvPr id="45" name="TextBox 44">
            <a:extLst>
              <a:ext uri="{FF2B5EF4-FFF2-40B4-BE49-F238E27FC236}">
                <a16:creationId xmlns:a16="http://schemas.microsoft.com/office/drawing/2014/main" id="{45C2DF50-2B9B-4AE2-9019-3B03D2803C53}"/>
              </a:ext>
            </a:extLst>
          </p:cNvPr>
          <p:cNvSpPr txBox="1"/>
          <p:nvPr/>
        </p:nvSpPr>
        <p:spPr>
          <a:xfrm rot="16200000">
            <a:off x="2282708" y="4156479"/>
            <a:ext cx="2963225" cy="807531"/>
          </a:xfrm>
          <a:prstGeom prst="rect">
            <a:avLst/>
          </a:prstGeom>
          <a:noFill/>
          <a:ln>
            <a:solidFill>
              <a:schemeClr val="accent3"/>
            </a:solidFill>
          </a:ln>
        </p:spPr>
        <p:txBody>
          <a:bodyPr wrap="square" lIns="180000" rIns="180000" rtlCol="0" anchor="ctr">
            <a:noAutofit/>
          </a:bodyPr>
          <a:lstStyle/>
          <a:p>
            <a:pPr algn="ctr"/>
            <a:r>
              <a:rPr lang="en-GB" sz="1600" b="1" dirty="0"/>
              <a:t>PERIOD OF TREATMENT</a:t>
            </a:r>
          </a:p>
        </p:txBody>
      </p:sp>
      <p:sp>
        <p:nvSpPr>
          <p:cNvPr id="46" name="TextBox 45">
            <a:extLst>
              <a:ext uri="{FF2B5EF4-FFF2-40B4-BE49-F238E27FC236}">
                <a16:creationId xmlns:a16="http://schemas.microsoft.com/office/drawing/2014/main" id="{D993B2E2-E375-4B87-AC83-E5665BB218B8}"/>
              </a:ext>
            </a:extLst>
          </p:cNvPr>
          <p:cNvSpPr txBox="1"/>
          <p:nvPr/>
        </p:nvSpPr>
        <p:spPr>
          <a:xfrm>
            <a:off x="4460411" y="3057120"/>
            <a:ext cx="2952611" cy="927760"/>
          </a:xfrm>
          <a:prstGeom prst="rect">
            <a:avLst/>
          </a:prstGeom>
          <a:solidFill>
            <a:srgbClr val="C3EEEF"/>
          </a:solidFill>
          <a:ln>
            <a:solidFill>
              <a:schemeClr val="accent3"/>
            </a:solidFill>
          </a:ln>
        </p:spPr>
        <p:txBody>
          <a:bodyPr wrap="square" lIns="180000" rIns="180000" rtlCol="0" anchor="ctr">
            <a:noAutofit/>
          </a:bodyPr>
          <a:lstStyle/>
          <a:p>
            <a:pPr algn="ctr"/>
            <a:r>
              <a:rPr lang="en-GB" sz="1200" b="1"/>
              <a:t>C67 with PROGRESSION (ADD</a:t>
            </a:r>
            <a:r>
              <a:rPr lang="en-GB" sz="1200" b="1">
                <a:solidFill>
                  <a:srgbClr val="00B0F0"/>
                </a:solidFill>
              </a:rPr>
              <a:t> DIAGNOSIS OF PROGRESSION</a:t>
            </a:r>
            <a:r>
              <a:rPr lang="en-GB" sz="1200" b="1"/>
              <a:t> reportable for COSD)</a:t>
            </a:r>
          </a:p>
        </p:txBody>
      </p:sp>
      <p:sp>
        <p:nvSpPr>
          <p:cNvPr id="47" name="TextBox 46">
            <a:extLst>
              <a:ext uri="{FF2B5EF4-FFF2-40B4-BE49-F238E27FC236}">
                <a16:creationId xmlns:a16="http://schemas.microsoft.com/office/drawing/2014/main" id="{72312BA3-45B1-489A-B575-939509A51BB9}"/>
              </a:ext>
            </a:extLst>
          </p:cNvPr>
          <p:cNvSpPr txBox="1"/>
          <p:nvPr/>
        </p:nvSpPr>
        <p:spPr>
          <a:xfrm>
            <a:off x="4460411" y="4079219"/>
            <a:ext cx="2952610" cy="927760"/>
          </a:xfrm>
          <a:prstGeom prst="rect">
            <a:avLst/>
          </a:prstGeom>
          <a:noFill/>
          <a:ln>
            <a:solidFill>
              <a:schemeClr val="accent3"/>
            </a:solidFill>
          </a:ln>
        </p:spPr>
        <p:txBody>
          <a:bodyPr wrap="square" lIns="180000" rIns="180000" rtlCol="0" anchor="ctr">
            <a:noAutofit/>
          </a:bodyPr>
          <a:lstStyle/>
          <a:p>
            <a:pPr algn="ctr"/>
            <a:r>
              <a:rPr lang="en-GB" sz="1200" b="1" dirty="0"/>
              <a:t>C67 ongoing cancer pathway, no progression  (ADD</a:t>
            </a:r>
            <a:r>
              <a:rPr lang="en-GB" sz="1200" b="1" dirty="0">
                <a:solidFill>
                  <a:srgbClr val="00B0F0"/>
                </a:solidFill>
              </a:rPr>
              <a:t> </a:t>
            </a:r>
            <a:r>
              <a:rPr lang="en-GB" sz="1200" b="1" dirty="0"/>
              <a:t>any subs treatments, reportable for COSD &amp; for CWT 31 day DTT-Tx)</a:t>
            </a:r>
          </a:p>
        </p:txBody>
      </p:sp>
      <p:sp>
        <p:nvSpPr>
          <p:cNvPr id="48" name="TextBox 47">
            <a:extLst>
              <a:ext uri="{FF2B5EF4-FFF2-40B4-BE49-F238E27FC236}">
                <a16:creationId xmlns:a16="http://schemas.microsoft.com/office/drawing/2014/main" id="{5A385D28-89E6-4E41-9710-38E8B2A50B93}"/>
              </a:ext>
            </a:extLst>
          </p:cNvPr>
          <p:cNvSpPr txBox="1"/>
          <p:nvPr/>
        </p:nvSpPr>
        <p:spPr>
          <a:xfrm>
            <a:off x="4461481" y="5101319"/>
            <a:ext cx="2950470" cy="927760"/>
          </a:xfrm>
          <a:prstGeom prst="rect">
            <a:avLst/>
          </a:prstGeom>
          <a:solidFill>
            <a:schemeClr val="accent4"/>
          </a:solidFill>
          <a:ln>
            <a:solidFill>
              <a:schemeClr val="accent3"/>
            </a:solidFill>
          </a:ln>
        </p:spPr>
        <p:txBody>
          <a:bodyPr wrap="square" lIns="180000" rIns="180000" rtlCol="0" anchor="ctr">
            <a:noAutofit/>
          </a:bodyPr>
          <a:lstStyle/>
          <a:p>
            <a:pPr algn="ctr"/>
            <a:r>
              <a:rPr lang="en-GB" sz="1200" b="1">
                <a:solidFill>
                  <a:schemeClr val="bg1"/>
                </a:solidFill>
              </a:rPr>
              <a:t>Curative treatment, patient is told the cancer is no longer detectable – END OF PATHWAY, CANCER FREE PERIOD</a:t>
            </a:r>
          </a:p>
        </p:txBody>
      </p:sp>
      <p:sp>
        <p:nvSpPr>
          <p:cNvPr id="26" name="TextBox 25">
            <a:extLst>
              <a:ext uri="{FF2B5EF4-FFF2-40B4-BE49-F238E27FC236}">
                <a16:creationId xmlns:a16="http://schemas.microsoft.com/office/drawing/2014/main" id="{A01391C0-009A-4F6E-B0F4-5A987FBE40C7}"/>
              </a:ext>
            </a:extLst>
          </p:cNvPr>
          <p:cNvSpPr txBox="1"/>
          <p:nvPr/>
        </p:nvSpPr>
        <p:spPr>
          <a:xfrm>
            <a:off x="7680855" y="3057121"/>
            <a:ext cx="3763465" cy="1026494"/>
          </a:xfrm>
          <a:prstGeom prst="rect">
            <a:avLst/>
          </a:prstGeom>
          <a:noFill/>
        </p:spPr>
        <p:txBody>
          <a:bodyPr wrap="square" rtlCol="0">
            <a:noAutofit/>
          </a:bodyPr>
          <a:lstStyle/>
          <a:p>
            <a:r>
              <a:rPr lang="en-GB" sz="1500">
                <a:solidFill>
                  <a:srgbClr val="00B0F0"/>
                </a:solidFill>
              </a:rPr>
              <a:t>PROGRESSION</a:t>
            </a:r>
            <a:r>
              <a:rPr lang="en-GB" sz="1500"/>
              <a:t> would only be used for an ongoing invasive </a:t>
            </a:r>
            <a:r>
              <a:rPr lang="en-GB" sz="1500">
                <a:solidFill>
                  <a:srgbClr val="FF0000"/>
                </a:solidFill>
              </a:rPr>
              <a:t>PRIMARY</a:t>
            </a:r>
            <a:r>
              <a:rPr lang="en-GB" sz="1500"/>
              <a:t> cancer that has worsened / developed metastases</a:t>
            </a:r>
          </a:p>
        </p:txBody>
      </p:sp>
      <p:sp>
        <p:nvSpPr>
          <p:cNvPr id="27" name="TextBox 26">
            <a:extLst>
              <a:ext uri="{FF2B5EF4-FFF2-40B4-BE49-F238E27FC236}">
                <a16:creationId xmlns:a16="http://schemas.microsoft.com/office/drawing/2014/main" id="{5B2EB2B4-1273-499B-BD51-F2663436FE04}"/>
              </a:ext>
            </a:extLst>
          </p:cNvPr>
          <p:cNvSpPr txBox="1"/>
          <p:nvPr/>
        </p:nvSpPr>
        <p:spPr>
          <a:xfrm>
            <a:off x="7680855" y="4079219"/>
            <a:ext cx="3733459" cy="702171"/>
          </a:xfrm>
          <a:prstGeom prst="rect">
            <a:avLst/>
          </a:prstGeom>
          <a:noFill/>
        </p:spPr>
        <p:txBody>
          <a:bodyPr wrap="square" rtlCol="0">
            <a:noAutofit/>
          </a:bodyPr>
          <a:lstStyle/>
          <a:p>
            <a:r>
              <a:rPr lang="en-GB" sz="1500"/>
              <a:t>A </a:t>
            </a:r>
            <a:r>
              <a:rPr lang="en-GB" sz="1500">
                <a:solidFill>
                  <a:srgbClr val="00B0F0"/>
                </a:solidFill>
              </a:rPr>
              <a:t>RECURRENCE</a:t>
            </a:r>
            <a:r>
              <a:rPr lang="en-GB" sz="1500"/>
              <a:t> is always recorded on a new </a:t>
            </a:r>
            <a:r>
              <a:rPr lang="en-GB" sz="1500">
                <a:solidFill>
                  <a:srgbClr val="00B0F0"/>
                </a:solidFill>
              </a:rPr>
              <a:t>NON-PRIMARY</a:t>
            </a:r>
            <a:r>
              <a:rPr lang="en-GB" sz="1500"/>
              <a:t> pathway</a:t>
            </a:r>
          </a:p>
        </p:txBody>
      </p:sp>
      <p:pic>
        <p:nvPicPr>
          <p:cNvPr id="10" name="Audio 9">
            <a:hlinkClick r:id="" action="ppaction://media"/>
            <a:extLst>
              <a:ext uri="{FF2B5EF4-FFF2-40B4-BE49-F238E27FC236}">
                <a16:creationId xmlns:a16="http://schemas.microsoft.com/office/drawing/2014/main" id="{5B514982-D783-4DCC-8C89-9744F467E25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02414527"/>
      </p:ext>
    </p:extLst>
  </p:cSld>
  <p:clrMapOvr>
    <a:masterClrMapping/>
  </p:clrMapOvr>
  <mc:AlternateContent xmlns:mc="http://schemas.openxmlformats.org/markup-compatibility/2006" xmlns:p14="http://schemas.microsoft.com/office/powerpoint/2010/main">
    <mc:Choice Requires="p14">
      <p:transition spd="slow" p14:dur="2000" advTm="25064"/>
    </mc:Choice>
    <mc:Fallback xmlns="">
      <p:transition spd="slow" advTm="250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C4C12B7-9D19-4189-95ED-AEC3B3E67CFA}"/>
              </a:ext>
            </a:extLst>
          </p:cNvPr>
          <p:cNvSpPr>
            <a:spLocks noGrp="1"/>
          </p:cNvSpPr>
          <p:nvPr>
            <p:ph idx="1"/>
          </p:nvPr>
        </p:nvSpPr>
        <p:spPr>
          <a:xfrm>
            <a:off x="838200" y="1435510"/>
            <a:ext cx="5791200" cy="4741453"/>
          </a:xfrm>
        </p:spPr>
        <p:txBody>
          <a:bodyPr/>
          <a:lstStyle/>
          <a:p>
            <a:r>
              <a:rPr lang="en-GB" dirty="0"/>
              <a:t>Applies to the primary tumour / disease</a:t>
            </a:r>
          </a:p>
          <a:p>
            <a:r>
              <a:rPr lang="en-GB" dirty="0"/>
              <a:t>Usually invasive (see Appendices A, B &amp; C of the COSD User Guide for the full list of mandatory registrable conditions)</a:t>
            </a:r>
          </a:p>
          <a:p>
            <a:r>
              <a:rPr lang="en-GB" dirty="0"/>
              <a:t>The COSD User Guide may be downloaded here:</a:t>
            </a:r>
          </a:p>
          <a:p>
            <a:r>
              <a:rPr lang="en-GB" dirty="0">
                <a:hlinkClick r:id="rId5"/>
              </a:rPr>
              <a:t>https://digital.nhs.uk/ndrs/data/data-sets/cosd#downloads</a:t>
            </a:r>
            <a:r>
              <a:rPr lang="en-GB" dirty="0"/>
              <a:t> </a:t>
            </a:r>
          </a:p>
          <a:p>
            <a:endParaRPr lang="en-GB" dirty="0"/>
          </a:p>
        </p:txBody>
      </p:sp>
      <p:sp>
        <p:nvSpPr>
          <p:cNvPr id="5" name="Title 4">
            <a:extLst>
              <a:ext uri="{FF2B5EF4-FFF2-40B4-BE49-F238E27FC236}">
                <a16:creationId xmlns:a16="http://schemas.microsoft.com/office/drawing/2014/main" id="{EEE7992C-E48C-4FE5-80FB-FE1FF1EFC470}"/>
              </a:ext>
            </a:extLst>
          </p:cNvPr>
          <p:cNvSpPr>
            <a:spLocks noGrp="1"/>
          </p:cNvSpPr>
          <p:nvPr>
            <p:ph type="title"/>
          </p:nvPr>
        </p:nvSpPr>
        <p:spPr/>
        <p:txBody>
          <a:bodyPr/>
          <a:lstStyle/>
          <a:p>
            <a:r>
              <a:rPr lang="en-GB"/>
              <a:t>Types of Diagnosis - New Primary diagnosis</a:t>
            </a:r>
          </a:p>
        </p:txBody>
      </p:sp>
      <p:pic>
        <p:nvPicPr>
          <p:cNvPr id="13" name="Picture 12">
            <a:extLst>
              <a:ext uri="{FF2B5EF4-FFF2-40B4-BE49-F238E27FC236}">
                <a16:creationId xmlns:a16="http://schemas.microsoft.com/office/drawing/2014/main" id="{F643C7EF-774B-4C18-9C46-10A95D57501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sp>
        <p:nvSpPr>
          <p:cNvPr id="10" name="Date Placeholder 3">
            <a:extLst>
              <a:ext uri="{FF2B5EF4-FFF2-40B4-BE49-F238E27FC236}">
                <a16:creationId xmlns:a16="http://schemas.microsoft.com/office/drawing/2014/main" id="{D2D085F9-73DE-4DFC-9FF0-00BCDE7D46FD}"/>
              </a:ext>
            </a:extLst>
          </p:cNvPr>
          <p:cNvSpPr>
            <a:spLocks noGrp="1"/>
          </p:cNvSpPr>
          <p:nvPr>
            <p:ph type="dt" sz="half" idx="10"/>
          </p:nvPr>
        </p:nvSpPr>
        <p:spPr>
          <a:xfrm>
            <a:off x="7827092" y="6484170"/>
            <a:ext cx="2743200" cy="365125"/>
          </a:xfrm>
        </p:spPr>
        <p:txBody>
          <a:bodyPr/>
          <a:lstStyle/>
          <a:p>
            <a:fld id="{F0047545-05D9-4679-8C04-5ACF96FDFEB0}" type="datetime1">
              <a:rPr lang="en-GB" smtClean="0"/>
              <a:pPr/>
              <a:t>25/09/2024</a:t>
            </a:fld>
            <a:endParaRPr lang="en-GB"/>
          </a:p>
        </p:txBody>
      </p:sp>
      <p:sp>
        <p:nvSpPr>
          <p:cNvPr id="11" name="Footer Placeholder 4">
            <a:extLst>
              <a:ext uri="{FF2B5EF4-FFF2-40B4-BE49-F238E27FC236}">
                <a16:creationId xmlns:a16="http://schemas.microsoft.com/office/drawing/2014/main" id="{A12DF3A9-04AE-41E8-B94E-A428F0B96420}"/>
              </a:ext>
            </a:extLst>
          </p:cNvPr>
          <p:cNvSpPr>
            <a:spLocks noGrp="1"/>
          </p:cNvSpPr>
          <p:nvPr>
            <p:ph type="ftr" sz="quarter" idx="11"/>
          </p:nvPr>
        </p:nvSpPr>
        <p:spPr>
          <a:xfrm>
            <a:off x="838200" y="6484169"/>
            <a:ext cx="7145594" cy="373831"/>
          </a:xfrm>
        </p:spPr>
        <p:txBody>
          <a:bodyPr/>
          <a:lstStyle/>
          <a:p>
            <a:r>
              <a:rPr lang="en-GB"/>
              <a:t>© 2021 National Disease Registration Service (NDRS). All Rights Reserved</a:t>
            </a:r>
          </a:p>
        </p:txBody>
      </p:sp>
      <p:sp>
        <p:nvSpPr>
          <p:cNvPr id="12" name="Slide Number Placeholder 5">
            <a:extLst>
              <a:ext uri="{FF2B5EF4-FFF2-40B4-BE49-F238E27FC236}">
                <a16:creationId xmlns:a16="http://schemas.microsoft.com/office/drawing/2014/main" id="{8A4729C3-9412-4CD4-B34D-5D3F4E015501}"/>
              </a:ext>
            </a:extLst>
          </p:cNvPr>
          <p:cNvSpPr>
            <a:spLocks noGrp="1"/>
          </p:cNvSpPr>
          <p:nvPr>
            <p:ph type="sldNum" sz="quarter" idx="12"/>
          </p:nvPr>
        </p:nvSpPr>
        <p:spPr>
          <a:xfrm>
            <a:off x="10658168" y="6475466"/>
            <a:ext cx="695632" cy="373830"/>
          </a:xfrm>
        </p:spPr>
        <p:txBody>
          <a:bodyPr/>
          <a:lstStyle/>
          <a:p>
            <a:fld id="{B33FDC71-8906-4088-9FB1-76CBC632085F}" type="slidenum">
              <a:rPr lang="en-GB" smtClean="0"/>
              <a:pPr/>
              <a:t>3</a:t>
            </a:fld>
            <a:endParaRPr lang="en-GB"/>
          </a:p>
        </p:txBody>
      </p:sp>
      <p:pic>
        <p:nvPicPr>
          <p:cNvPr id="2" name="Audio 1">
            <a:hlinkClick r:id="" action="ppaction://media"/>
            <a:extLst>
              <a:ext uri="{FF2B5EF4-FFF2-40B4-BE49-F238E27FC236}">
                <a16:creationId xmlns:a16="http://schemas.microsoft.com/office/drawing/2014/main" id="{D3913AAA-DFD9-44E6-AD8B-73741F7B2D18}"/>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12012841"/>
      </p:ext>
    </p:extLst>
  </p:cSld>
  <p:clrMapOvr>
    <a:masterClrMapping/>
  </p:clrMapOvr>
  <mc:AlternateContent xmlns:mc="http://schemas.openxmlformats.org/markup-compatibility/2006" xmlns:p14="http://schemas.microsoft.com/office/powerpoint/2010/main">
    <mc:Choice Requires="p14">
      <p:transition spd="med" p14:dur="700" advTm="21488">
        <p:fade/>
      </p:transition>
    </mc:Choice>
    <mc:Fallback xmlns="">
      <p:transition spd="med" advTm="2148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a:t>What if a Diagnosis changes?</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a:xfrm>
            <a:off x="838200" y="1435510"/>
            <a:ext cx="5257800" cy="4741453"/>
          </a:xfrm>
        </p:spPr>
        <p:txBody>
          <a:bodyPr>
            <a:normAutofit/>
          </a:bodyPr>
          <a:lstStyle/>
          <a:p>
            <a:pPr marL="0" indent="0">
              <a:buNone/>
            </a:pPr>
            <a:r>
              <a:rPr lang="en-GB"/>
              <a:t>Sometimes a diagnosis may be amended by the clinical team after further investigations</a:t>
            </a:r>
          </a:p>
          <a:p>
            <a:pPr marL="0" indent="0">
              <a:buNone/>
            </a:pPr>
            <a:endParaRPr lang="en-GB"/>
          </a:p>
          <a:p>
            <a:pPr marL="0" indent="0">
              <a:buNone/>
            </a:pPr>
            <a:r>
              <a:rPr lang="en-GB"/>
              <a:t>It’s likely that someone else at your trust submits the COSD data but it can be helpful to understand the process and what triggers a record to be included in the submission</a:t>
            </a:r>
          </a:p>
          <a:p>
            <a:pPr marL="0" indent="0">
              <a:buNone/>
            </a:pPr>
            <a:endParaRPr lang="en-GB"/>
          </a:p>
          <a:p>
            <a:pPr marL="0" indent="0">
              <a:buNone/>
            </a:pPr>
            <a:r>
              <a:rPr lang="en-GB"/>
              <a:t>First some background information</a:t>
            </a:r>
          </a:p>
          <a:p>
            <a:pPr marL="0" indent="0">
              <a:buNone/>
            </a:pPr>
            <a:endParaRPr lang="en-GB"/>
          </a:p>
          <a:p>
            <a:pPr marL="742950" lvl="1" indent="-285750"/>
            <a:endParaRPr lang="en-GB" sz="2400">
              <a:highlight>
                <a:srgbClr val="FFFF00"/>
              </a:highlight>
            </a:endParaRPr>
          </a:p>
          <a:p>
            <a:pPr marL="742950" lvl="1" indent="-285750"/>
            <a:endParaRPr lang="en-GB" sz="240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8" name="Picture 7">
            <a:extLst>
              <a:ext uri="{FF2B5EF4-FFF2-40B4-BE49-F238E27FC236}">
                <a16:creationId xmlns:a16="http://schemas.microsoft.com/office/drawing/2014/main" id="{1907A164-34AD-4110-8701-D31EDB4F10E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097065" y="1116044"/>
            <a:ext cx="2539947" cy="2539947"/>
          </a:xfrm>
          <a:prstGeom prst="rect">
            <a:avLst/>
          </a:prstGeom>
        </p:spPr>
      </p:pic>
      <p:pic>
        <p:nvPicPr>
          <p:cNvPr id="9" name="Picture 8" descr="Icon&#10;&#10;Description automatically generated">
            <a:extLst>
              <a:ext uri="{FF2B5EF4-FFF2-40B4-BE49-F238E27FC236}">
                <a16:creationId xmlns:a16="http://schemas.microsoft.com/office/drawing/2014/main" id="{838E8857-B602-42B0-BF4F-9DFCDA0F34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97065" y="3752796"/>
            <a:ext cx="2539947" cy="2539947"/>
          </a:xfrm>
          <a:prstGeom prst="rect">
            <a:avLst/>
          </a:prstGeom>
        </p:spPr>
      </p:pic>
      <p:pic>
        <p:nvPicPr>
          <p:cNvPr id="11" name="Audio 10">
            <a:hlinkClick r:id="" action="ppaction://media"/>
            <a:extLst>
              <a:ext uri="{FF2B5EF4-FFF2-40B4-BE49-F238E27FC236}">
                <a16:creationId xmlns:a16="http://schemas.microsoft.com/office/drawing/2014/main" id="{899329D7-2CFE-4A2F-9672-E79F6D4EE80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10976709"/>
      </p:ext>
    </p:extLst>
  </p:cSld>
  <p:clrMapOvr>
    <a:masterClrMapping/>
  </p:clrMapOvr>
  <mc:AlternateContent xmlns:mc="http://schemas.openxmlformats.org/markup-compatibility/2006" xmlns:p14="http://schemas.microsoft.com/office/powerpoint/2010/main">
    <mc:Choice Requires="p14">
      <p:transition spd="slow" p14:dur="2000" advTm="23922"/>
    </mc:Choice>
    <mc:Fallback xmlns="">
      <p:transition spd="slow" advTm="239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a:t>What if a Diagnosis changes?</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a:xfrm>
            <a:off x="838199" y="1435510"/>
            <a:ext cx="7497417" cy="4741453"/>
          </a:xfrm>
        </p:spPr>
        <p:txBody>
          <a:bodyPr>
            <a:normAutofit/>
          </a:bodyPr>
          <a:lstStyle/>
          <a:p>
            <a:pPr marL="0" indent="0">
              <a:buNone/>
            </a:pPr>
            <a:r>
              <a:rPr lang="en-GB"/>
              <a:t>Cancer data management systems are usually set up to provide a COSD extract, normally for a specified month, based on:</a:t>
            </a:r>
          </a:p>
          <a:p>
            <a:pPr marL="0" indent="0">
              <a:buNone/>
            </a:pPr>
            <a:endParaRPr lang="en-GB"/>
          </a:p>
          <a:p>
            <a:pPr marL="228594" lvl="1">
              <a:lnSpc>
                <a:spcPct val="110000"/>
              </a:lnSpc>
              <a:spcBef>
                <a:spcPts val="1000"/>
              </a:spcBef>
            </a:pPr>
            <a:r>
              <a:rPr lang="en-GB" sz="2400"/>
              <a:t>Diagnosis date (is it within the date range specified for the extract?)</a:t>
            </a:r>
          </a:p>
          <a:p>
            <a:pPr marL="228594" lvl="1">
              <a:lnSpc>
                <a:spcPct val="110000"/>
              </a:lnSpc>
              <a:spcBef>
                <a:spcPts val="1000"/>
              </a:spcBef>
            </a:pPr>
            <a:r>
              <a:rPr lang="en-GB" sz="2400"/>
              <a:t>Diagnosis (is it on our list of registrable conditions? See Appendices A, B &amp; C of the COSD User Guide)</a:t>
            </a:r>
          </a:p>
          <a:p>
            <a:pPr marL="742950" lvl="1" indent="-285750"/>
            <a:endParaRPr lang="en-GB" sz="2400"/>
          </a:p>
          <a:p>
            <a:pPr marL="742950" lvl="1" indent="-285750"/>
            <a:endParaRPr lang="en-GB" sz="240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8" name="Picture 7">
            <a:extLst>
              <a:ext uri="{FF2B5EF4-FFF2-40B4-BE49-F238E27FC236}">
                <a16:creationId xmlns:a16="http://schemas.microsoft.com/office/drawing/2014/main" id="{1907A164-34AD-4110-8701-D31EDB4F10E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507121" y="2005660"/>
            <a:ext cx="2846679" cy="2846679"/>
          </a:xfrm>
          <a:prstGeom prst="rect">
            <a:avLst/>
          </a:prstGeom>
        </p:spPr>
      </p:pic>
      <p:pic>
        <p:nvPicPr>
          <p:cNvPr id="7" name="Audio 6">
            <a:hlinkClick r:id="" action="ppaction://media"/>
            <a:extLst>
              <a:ext uri="{FF2B5EF4-FFF2-40B4-BE49-F238E27FC236}">
                <a16:creationId xmlns:a16="http://schemas.microsoft.com/office/drawing/2014/main" id="{7CBFD992-FC4D-4593-AA96-5FEF96936E6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30967044"/>
      </p:ext>
    </p:extLst>
  </p:cSld>
  <p:clrMapOvr>
    <a:masterClrMapping/>
  </p:clrMapOvr>
  <mc:AlternateContent xmlns:mc="http://schemas.openxmlformats.org/markup-compatibility/2006" xmlns:p14="http://schemas.microsoft.com/office/powerpoint/2010/main">
    <mc:Choice Requires="p14">
      <p:transition spd="slow" p14:dur="2000" advTm="17634"/>
    </mc:Choice>
    <mc:Fallback xmlns="">
      <p:transition spd="slow" advTm="176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a:t>What if a Diagnosis changes?</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a:xfrm>
            <a:off x="838199" y="1435510"/>
            <a:ext cx="7947991" cy="4741453"/>
          </a:xfrm>
        </p:spPr>
        <p:txBody>
          <a:bodyPr>
            <a:normAutofit/>
          </a:bodyPr>
          <a:lstStyle/>
          <a:p>
            <a:pPr marL="0" lvl="1" indent="0">
              <a:spcBef>
                <a:spcPts val="1000"/>
              </a:spcBef>
              <a:buNone/>
            </a:pPr>
            <a:r>
              <a:rPr lang="en-GB" sz="2400"/>
              <a:t>Some cancer management systems automatically include updates to records with registrable conditions diagnosed on other dates (where the pathway has been amended within the specified date range). Other systems do not</a:t>
            </a:r>
          </a:p>
          <a:p>
            <a:pPr marL="0" lvl="1" indent="0">
              <a:spcBef>
                <a:spcPts val="1000"/>
              </a:spcBef>
              <a:buNone/>
            </a:pPr>
            <a:endParaRPr lang="en-GB" sz="2400"/>
          </a:p>
          <a:p>
            <a:pPr marL="0" lvl="1" indent="0">
              <a:spcBef>
                <a:spcPts val="1000"/>
              </a:spcBef>
              <a:buNone/>
            </a:pPr>
            <a:r>
              <a:rPr lang="en-GB" sz="2400"/>
              <a:t>These other systems may need a specific box to be ticked or a completely separate refresh file to be uploaded at an agreed interval by the person submitting the data</a:t>
            </a:r>
          </a:p>
          <a:p>
            <a:pPr marL="0" lvl="1" indent="0">
              <a:spcBef>
                <a:spcPts val="1000"/>
              </a:spcBef>
              <a:buNone/>
            </a:pPr>
            <a:endParaRPr lang="en-GB" sz="2400"/>
          </a:p>
          <a:p>
            <a:pPr marL="0" lvl="1" indent="0">
              <a:spcBef>
                <a:spcPts val="1000"/>
              </a:spcBef>
              <a:buNone/>
            </a:pPr>
            <a:r>
              <a:rPr lang="en-GB" sz="2400"/>
              <a:t>Only registrable ICD10 codes will be selected for the extract</a:t>
            </a:r>
          </a:p>
          <a:p>
            <a:pPr marL="742950" lvl="1" indent="-285750"/>
            <a:endParaRPr lang="en-GB" sz="240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7" name="Picture 6" descr="Icon&#10;&#10;Description automatically generated">
            <a:extLst>
              <a:ext uri="{FF2B5EF4-FFF2-40B4-BE49-F238E27FC236}">
                <a16:creationId xmlns:a16="http://schemas.microsoft.com/office/drawing/2014/main" id="{9A272A1E-E770-4221-AB05-FD7E7B9D33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84682" y="2086491"/>
            <a:ext cx="2685018" cy="2685018"/>
          </a:xfrm>
          <a:prstGeom prst="rect">
            <a:avLst/>
          </a:prstGeom>
        </p:spPr>
      </p:pic>
      <p:pic>
        <p:nvPicPr>
          <p:cNvPr id="8" name="Audio 7">
            <a:hlinkClick r:id="" action="ppaction://media"/>
            <a:extLst>
              <a:ext uri="{FF2B5EF4-FFF2-40B4-BE49-F238E27FC236}">
                <a16:creationId xmlns:a16="http://schemas.microsoft.com/office/drawing/2014/main" id="{A8B737C2-0DD1-4298-8137-BB5C3AD5BBC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6888331"/>
      </p:ext>
    </p:extLst>
  </p:cSld>
  <p:clrMapOvr>
    <a:masterClrMapping/>
  </p:clrMapOvr>
  <mc:AlternateContent xmlns:mc="http://schemas.openxmlformats.org/markup-compatibility/2006" xmlns:p14="http://schemas.microsoft.com/office/powerpoint/2010/main">
    <mc:Choice Requires="p14">
      <p:transition spd="slow" p14:dur="2000" advTm="22835"/>
    </mc:Choice>
    <mc:Fallback xmlns="">
      <p:transition spd="slow" advTm="22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a:t>What if a Diagnosis changes?</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normAutofit/>
          </a:bodyPr>
          <a:lstStyle/>
          <a:p>
            <a:pPr marL="0" indent="0">
              <a:buNone/>
            </a:pPr>
            <a:r>
              <a:rPr lang="en-GB"/>
              <a:t>Diagnosis change from one registrable condition to another registrable condition (</a:t>
            </a:r>
            <a:r>
              <a:rPr lang="en-GB" err="1"/>
              <a:t>ie</a:t>
            </a:r>
            <a:r>
              <a:rPr lang="en-GB"/>
              <a:t>: C50.5 to D05.0):</a:t>
            </a:r>
          </a:p>
          <a:p>
            <a:pPr marL="0" indent="0">
              <a:buNone/>
            </a:pPr>
            <a:endParaRPr lang="en-GB"/>
          </a:p>
          <a:p>
            <a:pPr marL="228594" lvl="1">
              <a:lnSpc>
                <a:spcPct val="110000"/>
              </a:lnSpc>
              <a:spcBef>
                <a:spcPts val="1000"/>
              </a:spcBef>
            </a:pPr>
            <a:r>
              <a:rPr lang="en-GB" sz="2400"/>
              <a:t>Diagnosis / amendment date (is it within the date range specified for the extract?) – condition met</a:t>
            </a:r>
          </a:p>
          <a:p>
            <a:pPr marL="228594" lvl="1">
              <a:lnSpc>
                <a:spcPct val="110000"/>
              </a:lnSpc>
              <a:spcBef>
                <a:spcPts val="1000"/>
              </a:spcBef>
            </a:pPr>
            <a:r>
              <a:rPr lang="en-GB" sz="2400"/>
              <a:t>Diagnosis (is it on our list of registrable conditions?) – condition met</a:t>
            </a:r>
          </a:p>
          <a:p>
            <a:pPr marL="0" lvl="1" indent="0">
              <a:lnSpc>
                <a:spcPct val="110000"/>
              </a:lnSpc>
              <a:spcBef>
                <a:spcPts val="1000"/>
              </a:spcBef>
              <a:buNone/>
            </a:pPr>
            <a:endParaRPr lang="en-GB" sz="2400"/>
          </a:p>
          <a:p>
            <a:pPr marL="0" lvl="1" indent="0">
              <a:lnSpc>
                <a:spcPct val="110000"/>
              </a:lnSpc>
              <a:spcBef>
                <a:spcPts val="1000"/>
              </a:spcBef>
              <a:buNone/>
            </a:pPr>
            <a:r>
              <a:rPr lang="en-GB" sz="2400"/>
              <a:t>Depending on your system, you may not need to do anything or you may need to simply tick a box to include the amended pathway in a COSD submission.  If in doubt, please consult with your line manager</a:t>
            </a:r>
          </a:p>
          <a:p>
            <a:pPr marL="228594" lvl="1">
              <a:lnSpc>
                <a:spcPct val="110000"/>
              </a:lnSpc>
              <a:spcBef>
                <a:spcPts val="1000"/>
              </a:spcBef>
            </a:pPr>
            <a:endParaRPr lang="en-GB" sz="2400"/>
          </a:p>
          <a:p>
            <a:pPr marL="742950" lvl="1" indent="-285750"/>
            <a:endParaRPr lang="en-GB" sz="2400"/>
          </a:p>
          <a:p>
            <a:pPr marL="742950" lvl="1" indent="-285750"/>
            <a:endParaRPr lang="en-GB" sz="240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7" name="Audio 6">
            <a:hlinkClick r:id="" action="ppaction://media"/>
            <a:extLst>
              <a:ext uri="{FF2B5EF4-FFF2-40B4-BE49-F238E27FC236}">
                <a16:creationId xmlns:a16="http://schemas.microsoft.com/office/drawing/2014/main" id="{DA397F43-5AEF-4556-AEC1-2B971E397AA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35434388"/>
      </p:ext>
    </p:extLst>
  </p:cSld>
  <p:clrMapOvr>
    <a:masterClrMapping/>
  </p:clrMapOvr>
  <mc:AlternateContent xmlns:mc="http://schemas.openxmlformats.org/markup-compatibility/2006" xmlns:p14="http://schemas.microsoft.com/office/powerpoint/2010/main">
    <mc:Choice Requires="p14">
      <p:transition spd="slow" p14:dur="2000" advTm="17819"/>
    </mc:Choice>
    <mc:Fallback xmlns="">
      <p:transition spd="slow" advTm="178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a:t>What if a Diagnosis changes?</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normAutofit fontScale="92500" lnSpcReduction="10000"/>
          </a:bodyPr>
          <a:lstStyle/>
          <a:p>
            <a:pPr marL="0" indent="0">
              <a:buNone/>
            </a:pPr>
            <a:r>
              <a:rPr lang="en-GB"/>
              <a:t>Diagnosis change from a registrable condition to a non-registrable condition (</a:t>
            </a:r>
            <a:r>
              <a:rPr lang="en-GB" err="1"/>
              <a:t>ie</a:t>
            </a:r>
            <a:r>
              <a:rPr lang="en-GB"/>
              <a:t>; C50.5 to “No new cancer”):</a:t>
            </a:r>
          </a:p>
          <a:p>
            <a:pPr marL="0" indent="0">
              <a:buNone/>
            </a:pPr>
            <a:endParaRPr lang="en-GB"/>
          </a:p>
          <a:p>
            <a:pPr marL="228594" lvl="1">
              <a:lnSpc>
                <a:spcPct val="110000"/>
              </a:lnSpc>
              <a:spcBef>
                <a:spcPts val="1000"/>
              </a:spcBef>
            </a:pPr>
            <a:r>
              <a:rPr lang="en-GB" sz="2400"/>
              <a:t>Diagnosis date / amendment date (is it within the date range specified for the extract?) – condition met</a:t>
            </a:r>
          </a:p>
          <a:p>
            <a:pPr marL="228594" lvl="1">
              <a:lnSpc>
                <a:spcPct val="110000"/>
              </a:lnSpc>
              <a:spcBef>
                <a:spcPts val="1000"/>
              </a:spcBef>
            </a:pPr>
            <a:r>
              <a:rPr lang="en-GB" sz="2400"/>
              <a:t>Diagnosis (is it on our list of registrable conditions?) – condition NOT met</a:t>
            </a:r>
          </a:p>
          <a:p>
            <a:pPr marL="0" lvl="1" indent="0">
              <a:lnSpc>
                <a:spcPct val="110000"/>
              </a:lnSpc>
              <a:spcBef>
                <a:spcPts val="1000"/>
              </a:spcBef>
              <a:buNone/>
            </a:pPr>
            <a:endParaRPr lang="en-GB" sz="2400"/>
          </a:p>
          <a:p>
            <a:pPr marL="0" lvl="1" indent="0">
              <a:lnSpc>
                <a:spcPct val="110000"/>
              </a:lnSpc>
              <a:spcBef>
                <a:spcPts val="1000"/>
              </a:spcBef>
              <a:buNone/>
            </a:pPr>
            <a:r>
              <a:rPr lang="en-GB" sz="2400"/>
              <a:t>This record would not be included in the extract. NDRS would NOT automatically be notified of this change to the diagnosis because the revised condition is not registrable</a:t>
            </a:r>
          </a:p>
          <a:p>
            <a:pPr marL="0" lvl="1" indent="0">
              <a:lnSpc>
                <a:spcPct val="110000"/>
              </a:lnSpc>
              <a:spcBef>
                <a:spcPts val="1000"/>
              </a:spcBef>
              <a:buNone/>
            </a:pPr>
            <a:endParaRPr lang="en-GB" sz="2400"/>
          </a:p>
          <a:p>
            <a:pPr marL="0" lvl="1" indent="0" algn="r">
              <a:lnSpc>
                <a:spcPct val="110000"/>
              </a:lnSpc>
              <a:spcBef>
                <a:spcPts val="1000"/>
              </a:spcBef>
              <a:buNone/>
            </a:pPr>
            <a:r>
              <a:rPr lang="en-GB" sz="2600"/>
              <a:t>We need you to tell us</a:t>
            </a:r>
          </a:p>
          <a:p>
            <a:pPr marL="0" lvl="1" indent="0">
              <a:lnSpc>
                <a:spcPct val="110000"/>
              </a:lnSpc>
              <a:spcBef>
                <a:spcPts val="1000"/>
              </a:spcBef>
              <a:buNone/>
            </a:pPr>
            <a:endParaRPr lang="en-GB" sz="2400"/>
          </a:p>
          <a:p>
            <a:pPr marL="228594" lvl="1">
              <a:lnSpc>
                <a:spcPct val="110000"/>
              </a:lnSpc>
              <a:spcBef>
                <a:spcPts val="1000"/>
              </a:spcBef>
            </a:pPr>
            <a:endParaRPr lang="en-GB" sz="2400"/>
          </a:p>
          <a:p>
            <a:pPr marL="742950" lvl="1" indent="-285750"/>
            <a:endParaRPr lang="en-GB" sz="2400"/>
          </a:p>
          <a:p>
            <a:pPr marL="742950" lvl="1" indent="-285750"/>
            <a:endParaRPr lang="en-GB" sz="240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7" name="Audio 6">
            <a:hlinkClick r:id="" action="ppaction://media"/>
            <a:extLst>
              <a:ext uri="{FF2B5EF4-FFF2-40B4-BE49-F238E27FC236}">
                <a16:creationId xmlns:a16="http://schemas.microsoft.com/office/drawing/2014/main" id="{821E1E35-38F1-4AAD-981E-7358BEAF62B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22214901"/>
      </p:ext>
    </p:extLst>
  </p:cSld>
  <p:clrMapOvr>
    <a:masterClrMapping/>
  </p:clrMapOvr>
  <mc:AlternateContent xmlns:mc="http://schemas.openxmlformats.org/markup-compatibility/2006" xmlns:p14="http://schemas.microsoft.com/office/powerpoint/2010/main">
    <mc:Choice Requires="p14">
      <p:transition spd="slow" p14:dur="2000" advTm="20211"/>
    </mc:Choice>
    <mc:Fallback xmlns="">
      <p:transition spd="slow" advTm="202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What if a Diagnosis changes?</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a:xfrm>
            <a:off x="838200" y="1435510"/>
            <a:ext cx="7899400" cy="4741453"/>
          </a:xfrm>
        </p:spPr>
        <p:txBody>
          <a:bodyPr>
            <a:normAutofit fontScale="92500" lnSpcReduction="10000"/>
          </a:bodyPr>
          <a:lstStyle/>
          <a:p>
            <a:pPr marL="0" indent="0">
              <a:buNone/>
            </a:pPr>
            <a:r>
              <a:rPr lang="en-GB"/>
              <a:t>Why is this important?</a:t>
            </a:r>
          </a:p>
          <a:p>
            <a:pPr marL="0" indent="0">
              <a:buNone/>
            </a:pPr>
            <a:endParaRPr lang="en-GB"/>
          </a:p>
          <a:p>
            <a:pPr marL="0" lvl="1" indent="0">
              <a:lnSpc>
                <a:spcPct val="110000"/>
              </a:lnSpc>
              <a:spcBef>
                <a:spcPts val="1000"/>
              </a:spcBef>
              <a:buNone/>
            </a:pPr>
            <a:r>
              <a:rPr lang="en-GB" sz="2400"/>
              <a:t>NDRS data needs to be an accurate record.  It is used for national reporting, audits and decision making in the healthcare sector</a:t>
            </a:r>
          </a:p>
          <a:p>
            <a:pPr marL="0" lvl="1" indent="0">
              <a:lnSpc>
                <a:spcPct val="110000"/>
              </a:lnSpc>
              <a:spcBef>
                <a:spcPts val="1000"/>
              </a:spcBef>
              <a:buNone/>
            </a:pPr>
            <a:endParaRPr lang="en-GB" sz="2400"/>
          </a:p>
          <a:p>
            <a:pPr marL="0" lvl="1" indent="0">
              <a:lnSpc>
                <a:spcPct val="110000"/>
              </a:lnSpc>
              <a:spcBef>
                <a:spcPts val="1000"/>
              </a:spcBef>
              <a:buNone/>
            </a:pPr>
            <a:r>
              <a:rPr lang="en-GB" sz="2400"/>
              <a:t>It is also used for patient contact via surveys after a cancer diagnosis</a:t>
            </a:r>
          </a:p>
          <a:p>
            <a:pPr marL="0" lvl="1" indent="0">
              <a:lnSpc>
                <a:spcPct val="110000"/>
              </a:lnSpc>
              <a:spcBef>
                <a:spcPts val="1000"/>
              </a:spcBef>
              <a:buNone/>
            </a:pPr>
            <a:endParaRPr lang="en-GB" sz="2400"/>
          </a:p>
          <a:p>
            <a:pPr marL="0" lvl="1" indent="0">
              <a:lnSpc>
                <a:spcPct val="110000"/>
              </a:lnSpc>
              <a:spcBef>
                <a:spcPts val="1000"/>
              </a:spcBef>
              <a:buNone/>
            </a:pPr>
            <a:r>
              <a:rPr lang="en-GB" sz="2600"/>
              <a:t>Please let us know when a registrable diagnosis changes to a non-registrable condition so we can update our system</a:t>
            </a:r>
          </a:p>
          <a:p>
            <a:pPr marL="228594" lvl="1">
              <a:lnSpc>
                <a:spcPct val="110000"/>
              </a:lnSpc>
              <a:spcBef>
                <a:spcPts val="1000"/>
              </a:spcBef>
            </a:pPr>
            <a:endParaRPr lang="en-GB" sz="2400"/>
          </a:p>
          <a:p>
            <a:pPr marL="742950" lvl="1" indent="-285750"/>
            <a:endParaRPr lang="en-GB" sz="2400"/>
          </a:p>
          <a:p>
            <a:pPr marL="742950" lvl="1" indent="-285750"/>
            <a:endParaRPr lang="en-GB" sz="240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8" name="Picture 7" descr="Icon&#10;&#10;Description automatically generated">
            <a:extLst>
              <a:ext uri="{FF2B5EF4-FFF2-40B4-BE49-F238E27FC236}">
                <a16:creationId xmlns:a16="http://schemas.microsoft.com/office/drawing/2014/main" id="{D257ABE6-C965-4732-9EA7-9C3261EBE7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4052" y="1118010"/>
            <a:ext cx="2539947" cy="2539947"/>
          </a:xfrm>
          <a:prstGeom prst="rect">
            <a:avLst/>
          </a:prstGeom>
        </p:spPr>
      </p:pic>
      <p:pic>
        <p:nvPicPr>
          <p:cNvPr id="10" name="Picture 9" descr="Icon&#10;&#10;Description automatically generated">
            <a:extLst>
              <a:ext uri="{FF2B5EF4-FFF2-40B4-BE49-F238E27FC236}">
                <a16:creationId xmlns:a16="http://schemas.microsoft.com/office/drawing/2014/main" id="{B32A2D75-97B2-4CE3-AF24-7BFC7E0794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6920" y="3762917"/>
            <a:ext cx="2539948" cy="2539948"/>
          </a:xfrm>
          <a:prstGeom prst="rect">
            <a:avLst/>
          </a:prstGeom>
        </p:spPr>
      </p:pic>
      <p:pic>
        <p:nvPicPr>
          <p:cNvPr id="19" name="Audio 18">
            <a:hlinkClick r:id="" action="ppaction://media"/>
            <a:extLst>
              <a:ext uri="{FF2B5EF4-FFF2-40B4-BE49-F238E27FC236}">
                <a16:creationId xmlns:a16="http://schemas.microsoft.com/office/drawing/2014/main" id="{E8D75EE8-5862-254C-035B-9E47C4BBB262}"/>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17067291"/>
      </p:ext>
    </p:extLst>
  </p:cSld>
  <p:clrMapOvr>
    <a:masterClrMapping/>
  </p:clrMapOvr>
  <mc:AlternateContent xmlns:mc="http://schemas.openxmlformats.org/markup-compatibility/2006" xmlns:p14="http://schemas.microsoft.com/office/powerpoint/2010/main">
    <mc:Choice Requires="p14">
      <p:transition spd="slow" p14:dur="2000" advTm="25089"/>
    </mc:Choice>
    <mc:Fallback xmlns="">
      <p:transition spd="slow" advTm="250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dirty="0"/>
              <a:t>What if a Diagnosis changes?</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normAutofit fontScale="77500" lnSpcReduction="20000"/>
          </a:bodyPr>
          <a:lstStyle/>
          <a:p>
            <a:pPr marL="0" indent="0">
              <a:buNone/>
            </a:pPr>
            <a:r>
              <a:rPr lang="en-GB" dirty="0"/>
              <a:t>Diagnosis change from a registerable condition to non-registrable condition</a:t>
            </a:r>
          </a:p>
          <a:p>
            <a:pPr marL="0" indent="0">
              <a:buNone/>
            </a:pPr>
            <a:endParaRPr lang="en-GB" dirty="0"/>
          </a:p>
          <a:p>
            <a:pPr marL="0" lvl="1" indent="0">
              <a:lnSpc>
                <a:spcPct val="110000"/>
              </a:lnSpc>
              <a:spcBef>
                <a:spcPts val="1000"/>
              </a:spcBef>
              <a:buNone/>
            </a:pPr>
            <a:r>
              <a:rPr lang="en-GB" sz="2400" dirty="0"/>
              <a:t>Send an email from a secure email system to your Regional Data Liaison Manager’s nhs.net email address, detailing:</a:t>
            </a:r>
          </a:p>
          <a:p>
            <a:pPr marL="228594" lvl="1">
              <a:lnSpc>
                <a:spcPct val="110000"/>
              </a:lnSpc>
              <a:spcBef>
                <a:spcPts val="1000"/>
              </a:spcBef>
            </a:pPr>
            <a:r>
              <a:rPr lang="en-GB" sz="2400" dirty="0"/>
              <a:t>Subject line:</a:t>
            </a:r>
          </a:p>
          <a:p>
            <a:pPr marL="685782" lvl="2">
              <a:lnSpc>
                <a:spcPct val="110000"/>
              </a:lnSpc>
              <a:spcBef>
                <a:spcPts val="1000"/>
              </a:spcBef>
            </a:pPr>
            <a:r>
              <a:rPr lang="en-GB" sz="2200" dirty="0"/>
              <a:t>“Change of diagnosis” (please do not include any patient details in the subject line – unlike the email itself, the subject line is not encrypted)</a:t>
            </a:r>
          </a:p>
          <a:p>
            <a:pPr marL="228594" lvl="1">
              <a:lnSpc>
                <a:spcPct val="110000"/>
              </a:lnSpc>
              <a:spcBef>
                <a:spcPts val="1000"/>
              </a:spcBef>
            </a:pPr>
            <a:r>
              <a:rPr lang="en-GB" sz="2400" dirty="0"/>
              <a:t>In the body of the email:</a:t>
            </a:r>
          </a:p>
          <a:p>
            <a:pPr marL="685782" lvl="2">
              <a:lnSpc>
                <a:spcPct val="110000"/>
              </a:lnSpc>
              <a:spcBef>
                <a:spcPts val="1000"/>
              </a:spcBef>
            </a:pPr>
            <a:r>
              <a:rPr lang="en-GB" sz="2200" dirty="0"/>
              <a:t>Patient’s NHS number &amp; Date of Birth</a:t>
            </a:r>
          </a:p>
          <a:p>
            <a:pPr marL="685782" lvl="2">
              <a:lnSpc>
                <a:spcPct val="110000"/>
              </a:lnSpc>
              <a:spcBef>
                <a:spcPts val="1000"/>
              </a:spcBef>
            </a:pPr>
            <a:r>
              <a:rPr lang="en-GB" sz="2200" dirty="0"/>
              <a:t>Original diagnosis</a:t>
            </a:r>
          </a:p>
          <a:p>
            <a:pPr marL="685782" lvl="2">
              <a:lnSpc>
                <a:spcPct val="110000"/>
              </a:lnSpc>
              <a:spcBef>
                <a:spcPts val="1000"/>
              </a:spcBef>
            </a:pPr>
            <a:r>
              <a:rPr lang="en-GB" sz="2200" dirty="0"/>
              <a:t>Original diagnosis date &amp; method</a:t>
            </a:r>
          </a:p>
          <a:p>
            <a:pPr marL="685782" lvl="2">
              <a:lnSpc>
                <a:spcPct val="110000"/>
              </a:lnSpc>
              <a:spcBef>
                <a:spcPts val="1000"/>
              </a:spcBef>
            </a:pPr>
            <a:r>
              <a:rPr lang="en-GB" sz="2200" dirty="0"/>
              <a:t>New non-registrable diagnosis </a:t>
            </a:r>
          </a:p>
          <a:p>
            <a:pPr marL="685782" lvl="2">
              <a:lnSpc>
                <a:spcPct val="110000"/>
              </a:lnSpc>
              <a:spcBef>
                <a:spcPts val="1000"/>
              </a:spcBef>
            </a:pPr>
            <a:r>
              <a:rPr lang="en-GB" sz="2200" dirty="0"/>
              <a:t>New diagnosis date &amp; method</a:t>
            </a:r>
          </a:p>
          <a:p>
            <a:pPr marL="0" lvl="1" indent="0">
              <a:lnSpc>
                <a:spcPct val="110000"/>
              </a:lnSpc>
              <a:spcBef>
                <a:spcPts val="1000"/>
              </a:spcBef>
              <a:buNone/>
            </a:pPr>
            <a:endParaRPr lang="en-GB" sz="2400" dirty="0"/>
          </a:p>
          <a:p>
            <a:pPr marL="228594" lvl="1">
              <a:lnSpc>
                <a:spcPct val="110000"/>
              </a:lnSpc>
              <a:spcBef>
                <a:spcPts val="1000"/>
              </a:spcBef>
            </a:pPr>
            <a:endParaRPr lang="en-GB" sz="2400" dirty="0"/>
          </a:p>
          <a:p>
            <a:pPr marL="742950" lvl="1" indent="-285750"/>
            <a:endParaRPr lang="en-GB" sz="2400" dirty="0"/>
          </a:p>
          <a:p>
            <a:pPr marL="742950" lvl="1" indent="-285750"/>
            <a:endParaRPr lang="en-GB" sz="2400" dirty="0"/>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30" name="Audio 29">
            <a:hlinkClick r:id="" action="ppaction://media"/>
            <a:extLst>
              <a:ext uri="{FF2B5EF4-FFF2-40B4-BE49-F238E27FC236}">
                <a16:creationId xmlns:a16="http://schemas.microsoft.com/office/drawing/2014/main" id="{6ABA2261-3596-8846-DA85-FEA8355A87E3}"/>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38671407"/>
      </p:ext>
    </p:extLst>
  </p:cSld>
  <p:clrMapOvr>
    <a:masterClrMapping/>
  </p:clrMapOvr>
  <mc:AlternateContent xmlns:mc="http://schemas.openxmlformats.org/markup-compatibility/2006" xmlns:p14="http://schemas.microsoft.com/office/powerpoint/2010/main">
    <mc:Choice Requires="p14">
      <p:transition spd="slow" p14:dur="2000" advTm="20804"/>
    </mc:Choice>
    <mc:Fallback xmlns="">
      <p:transition spd="slow" advTm="208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0"/>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What if a Diagnosis changes?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25/09/2024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37</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Cairnes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9" name="Audio 8">
            <a:hlinkClick r:id="" action="ppaction://media"/>
            <a:extLst>
              <a:ext uri="{FF2B5EF4-FFF2-40B4-BE49-F238E27FC236}">
                <a16:creationId xmlns:a16="http://schemas.microsoft.com/office/drawing/2014/main" id="{F84DF6DC-9AB0-8857-92DC-7D696BD1CC0D}"/>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69017591"/>
      </p:ext>
    </p:extLst>
  </p:cSld>
  <p:clrMapOvr>
    <a:masterClrMapping/>
  </p:clrMapOvr>
  <mc:AlternateContent xmlns:mc="http://schemas.openxmlformats.org/markup-compatibility/2006" xmlns:p14="http://schemas.microsoft.com/office/powerpoint/2010/main">
    <mc:Choice Requires="p14">
      <p:transition spd="slow" p14:dur="2000" advTm="7612"/>
    </mc:Choice>
    <mc:Fallback xmlns="">
      <p:transition spd="slow" advTm="76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normAutofit fontScale="92500"/>
          </a:bodyPr>
          <a:lstStyle/>
          <a:p>
            <a:pPr marL="285750" indent="-285750"/>
            <a:r>
              <a:rPr lang="en-GB"/>
              <a:t>For the purposes of COSD, diagnoses may be for:</a:t>
            </a:r>
          </a:p>
          <a:p>
            <a:pPr marL="742950" lvl="1" indent="-285750"/>
            <a:r>
              <a:rPr lang="en-GB" sz="2400"/>
              <a:t>a new primary</a:t>
            </a:r>
          </a:p>
          <a:p>
            <a:pPr marL="742950" lvl="1" indent="-285750"/>
            <a:r>
              <a:rPr lang="en-GB" sz="2400"/>
              <a:t>a progression</a:t>
            </a:r>
          </a:p>
          <a:p>
            <a:pPr marL="742950" lvl="1" indent="-285750"/>
            <a:r>
              <a:rPr lang="en-GB" sz="2400"/>
              <a:t>a transformation</a:t>
            </a:r>
          </a:p>
          <a:p>
            <a:pPr marL="742950" lvl="1" indent="-285750"/>
            <a:r>
              <a:rPr lang="en-GB" sz="2400"/>
              <a:t>a recurrence</a:t>
            </a:r>
          </a:p>
          <a:p>
            <a:pPr marL="285750" indent="-285750"/>
            <a:r>
              <a:rPr lang="en-GB">
                <a:solidFill>
                  <a:schemeClr val="bg1"/>
                </a:solidFill>
              </a:rPr>
              <a:t>Primary diagnoses are usually invasive but may be in-situ</a:t>
            </a:r>
          </a:p>
          <a:p>
            <a:pPr marL="285750" indent="-285750"/>
            <a:r>
              <a:rPr lang="en-GB">
                <a:solidFill>
                  <a:schemeClr val="bg1"/>
                </a:solidFill>
              </a:rPr>
              <a:t>The pathway on which a progression or transformation diagnosis is recorded may depend on whether the original pathway is already in your system</a:t>
            </a:r>
          </a:p>
          <a:p>
            <a:pPr marL="285750" indent="-285750"/>
            <a:r>
              <a:rPr lang="en-GB">
                <a:solidFill>
                  <a:schemeClr val="bg1"/>
                </a:solidFill>
              </a:rPr>
              <a:t>Recurrences are always recorded on a new non-primary pathway</a:t>
            </a:r>
          </a:p>
          <a:p>
            <a:pPr marL="285750" indent="-285750"/>
            <a:r>
              <a:rPr lang="en-GB">
                <a:solidFill>
                  <a:schemeClr val="bg1"/>
                </a:solidFill>
              </a:rPr>
              <a:t>If a diagnosis changes to a non-registrable condition, please tell your Regional Data Liaison Manager via a secure email system to their nhs.net email address</a:t>
            </a:r>
          </a:p>
          <a:p>
            <a:pPr marL="0" indent="0">
              <a:buNone/>
            </a:pPr>
            <a:endParaRPr lang="en-GB"/>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38</a:t>
            </a:fld>
            <a:endParaRPr lang="en-GB"/>
          </a:p>
        </p:txBody>
      </p:sp>
      <p:pic>
        <p:nvPicPr>
          <p:cNvPr id="7" name="Audio 6">
            <a:hlinkClick r:id="" action="ppaction://media"/>
            <a:extLst>
              <a:ext uri="{FF2B5EF4-FFF2-40B4-BE49-F238E27FC236}">
                <a16:creationId xmlns:a16="http://schemas.microsoft.com/office/drawing/2014/main" id="{DA2B8E1F-D212-4761-BFA6-158B83396F6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53391661"/>
      </p:ext>
    </p:extLst>
  </p:cSld>
  <p:clrMapOvr>
    <a:masterClrMapping/>
  </p:clrMapOvr>
  <mc:AlternateContent xmlns:mc="http://schemas.openxmlformats.org/markup-compatibility/2006" xmlns:p14="http://schemas.microsoft.com/office/powerpoint/2010/main">
    <mc:Choice Requires="p14">
      <p:transition spd="slow" p14:dur="2000" advTm="11109"/>
    </mc:Choice>
    <mc:Fallback xmlns="">
      <p:transition spd="slow" advTm="111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normAutofit fontScale="92500"/>
          </a:bodyPr>
          <a:lstStyle/>
          <a:p>
            <a:pPr marL="285750" indent="-285750"/>
            <a:r>
              <a:rPr lang="en-GB"/>
              <a:t>For the purposes of COSD, diagnoses may be for:</a:t>
            </a:r>
          </a:p>
          <a:p>
            <a:pPr marL="742950" lvl="1" indent="-285750"/>
            <a:r>
              <a:rPr lang="en-GB" sz="2400"/>
              <a:t>a new primary</a:t>
            </a:r>
          </a:p>
          <a:p>
            <a:pPr marL="742950" lvl="1" indent="-285750"/>
            <a:r>
              <a:rPr lang="en-GB" sz="2400"/>
              <a:t>a progression</a:t>
            </a:r>
          </a:p>
          <a:p>
            <a:pPr marL="742950" lvl="1" indent="-285750"/>
            <a:r>
              <a:rPr lang="en-GB" sz="2400"/>
              <a:t>a transformation</a:t>
            </a:r>
          </a:p>
          <a:p>
            <a:pPr marL="742950" lvl="1" indent="-285750"/>
            <a:r>
              <a:rPr lang="en-GB" sz="2400"/>
              <a:t>a recurrence</a:t>
            </a:r>
          </a:p>
          <a:p>
            <a:pPr marL="285750" indent="-285750"/>
            <a:r>
              <a:rPr lang="en-GB"/>
              <a:t>Primary diagnoses are usually invasive but may be in-situ</a:t>
            </a:r>
          </a:p>
          <a:p>
            <a:pPr marL="285750" indent="-285750"/>
            <a:r>
              <a:rPr lang="en-GB">
                <a:solidFill>
                  <a:schemeClr val="bg1"/>
                </a:solidFill>
              </a:rPr>
              <a:t>The pathway on which a progression or transformation diagnosis is recorded may depend on whether the original pathway is already in your system</a:t>
            </a:r>
          </a:p>
          <a:p>
            <a:pPr marL="285750" indent="-285750"/>
            <a:r>
              <a:rPr lang="en-GB">
                <a:solidFill>
                  <a:schemeClr val="bg1"/>
                </a:solidFill>
              </a:rPr>
              <a:t>Recurrences are always recorded on a new non-primary pathway</a:t>
            </a:r>
          </a:p>
          <a:p>
            <a:pPr marL="285750" indent="-285750"/>
            <a:r>
              <a:rPr lang="en-GB">
                <a:solidFill>
                  <a:schemeClr val="bg1"/>
                </a:solidFill>
              </a:rPr>
              <a:t>If a diagnosis changes to a non-registrable condition, please tell your Regional Data Liaison Manager via a secure email system to their nhs.net email address</a:t>
            </a:r>
          </a:p>
          <a:p>
            <a:pPr marL="0" indent="0">
              <a:buNone/>
            </a:pPr>
            <a:endParaRPr lang="en-GB"/>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7" name="Audio 6">
            <a:hlinkClick r:id="" action="ppaction://media"/>
            <a:extLst>
              <a:ext uri="{FF2B5EF4-FFF2-40B4-BE49-F238E27FC236}">
                <a16:creationId xmlns:a16="http://schemas.microsoft.com/office/drawing/2014/main" id="{E98F6F20-9F5F-4265-B737-C4C143E7FBE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63902462"/>
      </p:ext>
    </p:extLst>
  </p:cSld>
  <p:clrMapOvr>
    <a:masterClrMapping/>
  </p:clrMapOvr>
  <mc:AlternateContent xmlns:mc="http://schemas.openxmlformats.org/markup-compatibility/2006" xmlns:p14="http://schemas.microsoft.com/office/powerpoint/2010/main">
    <mc:Choice Requires="p14">
      <p:transition spd="slow" p14:dur="2000" advTm="13996"/>
    </mc:Choice>
    <mc:Fallback xmlns="">
      <p:transition spd="slow" advTm="139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a:t>Types of Diagnosis - Progression</a:t>
            </a:r>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838200" y="1435510"/>
            <a:ext cx="6047232" cy="4741453"/>
          </a:xfrm>
        </p:spPr>
        <p:txBody>
          <a:bodyPr/>
          <a:lstStyle/>
          <a:p>
            <a:r>
              <a:rPr lang="en-GB" dirty="0"/>
              <a:t>Applies to invasive primary diagnoses only</a:t>
            </a:r>
          </a:p>
          <a:p>
            <a:r>
              <a:rPr lang="en-GB" dirty="0"/>
              <a:t>Applies where the patient is living with their cancer and has not been told that their cancer is no longer detectable</a:t>
            </a:r>
          </a:p>
          <a:p>
            <a:r>
              <a:rPr lang="en-GB" dirty="0"/>
              <a:t>A progression diagnosis indicates that the previously diagnosed cancer has spread</a:t>
            </a:r>
          </a:p>
          <a:p>
            <a:r>
              <a:rPr lang="en-GB" dirty="0"/>
              <a:t>Most cancer management systems will automatically categorise a progression diagnosis as a non-primary pathway</a:t>
            </a:r>
          </a:p>
          <a:p>
            <a:r>
              <a:rPr lang="en-GB" dirty="0"/>
              <a:t>NDRS does not currently require a stage for a progression diagnosis</a:t>
            </a:r>
          </a:p>
          <a:p>
            <a:endParaRPr lang="en-GB" dirty="0"/>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7" name="Picture 6">
            <a:extLst>
              <a:ext uri="{FF2B5EF4-FFF2-40B4-BE49-F238E27FC236}">
                <a16:creationId xmlns:a16="http://schemas.microsoft.com/office/drawing/2014/main" id="{6B235C56-E2BB-42F2-8B7D-FAE0E8673C4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0" name="Audio 9">
            <a:hlinkClick r:id="" action="ppaction://media"/>
            <a:extLst>
              <a:ext uri="{FF2B5EF4-FFF2-40B4-BE49-F238E27FC236}">
                <a16:creationId xmlns:a16="http://schemas.microsoft.com/office/drawing/2014/main" id="{20D3141A-F2CE-48CF-8DCC-59CE20E5D51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0920985"/>
      </p:ext>
    </p:extLst>
  </p:cSld>
  <p:clrMapOvr>
    <a:masterClrMapping/>
  </p:clrMapOvr>
  <mc:AlternateContent xmlns:mc="http://schemas.openxmlformats.org/markup-compatibility/2006" xmlns:p14="http://schemas.microsoft.com/office/powerpoint/2010/main">
    <mc:Choice Requires="p14">
      <p:transition spd="slow" p14:dur="2000" advTm="15565"/>
    </mc:Choice>
    <mc:Fallback xmlns="">
      <p:transition spd="slow" advTm="155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normAutofit fontScale="92500"/>
          </a:bodyPr>
          <a:lstStyle/>
          <a:p>
            <a:pPr marL="285750" indent="-285750"/>
            <a:r>
              <a:rPr lang="en-GB"/>
              <a:t>For the purposes of COSD, diagnoses may be for:</a:t>
            </a:r>
          </a:p>
          <a:p>
            <a:pPr marL="742950" lvl="1" indent="-285750"/>
            <a:r>
              <a:rPr lang="en-GB" sz="2400"/>
              <a:t>a new primary</a:t>
            </a:r>
          </a:p>
          <a:p>
            <a:pPr marL="742950" lvl="1" indent="-285750"/>
            <a:r>
              <a:rPr lang="en-GB" sz="2400"/>
              <a:t>a progression</a:t>
            </a:r>
          </a:p>
          <a:p>
            <a:pPr marL="742950" lvl="1" indent="-285750"/>
            <a:r>
              <a:rPr lang="en-GB" sz="2400"/>
              <a:t>a transformation</a:t>
            </a:r>
          </a:p>
          <a:p>
            <a:pPr marL="742950" lvl="1" indent="-285750"/>
            <a:r>
              <a:rPr lang="en-GB" sz="2400"/>
              <a:t>a recurrence</a:t>
            </a:r>
          </a:p>
          <a:p>
            <a:pPr marL="285750" indent="-285750"/>
            <a:r>
              <a:rPr lang="en-GB"/>
              <a:t>Primary diagnoses are usually invasive but may be in-situ</a:t>
            </a:r>
          </a:p>
          <a:p>
            <a:pPr marL="285750" indent="-285750"/>
            <a:r>
              <a:rPr lang="en-GB"/>
              <a:t>The pathway on which a progression or transformation diagnosis is recorded may depend on whether the original pathway is already in your system</a:t>
            </a:r>
          </a:p>
          <a:p>
            <a:pPr marL="285750" indent="-285750"/>
            <a:r>
              <a:rPr lang="en-GB">
                <a:solidFill>
                  <a:schemeClr val="bg1"/>
                </a:solidFill>
              </a:rPr>
              <a:t>Recurrences are always recorded on a new non-primary pathway</a:t>
            </a:r>
          </a:p>
          <a:p>
            <a:pPr marL="285750" indent="-285750"/>
            <a:r>
              <a:rPr lang="en-GB">
                <a:solidFill>
                  <a:schemeClr val="bg1"/>
                </a:solidFill>
              </a:rPr>
              <a:t>If a diagnosis changes to a non-registrable condition, please tell your Regional Data Liaison Manager via a secure email system to their nhs.net email address</a:t>
            </a:r>
          </a:p>
          <a:p>
            <a:pPr marL="0" indent="0">
              <a:buNone/>
            </a:pPr>
            <a:endParaRPr lang="en-GB"/>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40</a:t>
            </a:fld>
            <a:endParaRPr lang="en-GB"/>
          </a:p>
        </p:txBody>
      </p:sp>
      <p:pic>
        <p:nvPicPr>
          <p:cNvPr id="7" name="Audio 6">
            <a:hlinkClick r:id="" action="ppaction://media"/>
            <a:extLst>
              <a:ext uri="{FF2B5EF4-FFF2-40B4-BE49-F238E27FC236}">
                <a16:creationId xmlns:a16="http://schemas.microsoft.com/office/drawing/2014/main" id="{E040706D-440B-4927-8604-EE97DF0D62E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76434498"/>
      </p:ext>
    </p:extLst>
  </p:cSld>
  <p:clrMapOvr>
    <a:masterClrMapping/>
  </p:clrMapOvr>
  <mc:AlternateContent xmlns:mc="http://schemas.openxmlformats.org/markup-compatibility/2006" xmlns:p14="http://schemas.microsoft.com/office/powerpoint/2010/main">
    <mc:Choice Requires="p14">
      <p:transition spd="slow" p14:dur="2000" advTm="15497"/>
    </mc:Choice>
    <mc:Fallback xmlns="">
      <p:transition spd="slow" advTm="154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a:t>In Summary </a:t>
            </a:r>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41</a:t>
            </a:fld>
            <a:endParaRPr lang="en-GB"/>
          </a:p>
        </p:txBody>
      </p:sp>
      <p:sp>
        <p:nvSpPr>
          <p:cNvPr id="10" name="Content Placeholder 9">
            <a:extLst>
              <a:ext uri="{FF2B5EF4-FFF2-40B4-BE49-F238E27FC236}">
                <a16:creationId xmlns:a16="http://schemas.microsoft.com/office/drawing/2014/main" id="{882DE07E-420B-4050-9652-FF417346BE89}"/>
              </a:ext>
            </a:extLst>
          </p:cNvPr>
          <p:cNvSpPr>
            <a:spLocks noGrp="1"/>
          </p:cNvSpPr>
          <p:nvPr>
            <p:ph idx="1"/>
          </p:nvPr>
        </p:nvSpPr>
        <p:spPr/>
        <p:txBody>
          <a:bodyPr>
            <a:normAutofit fontScale="92500"/>
          </a:bodyPr>
          <a:lstStyle/>
          <a:p>
            <a:pPr marL="285750" indent="-285750"/>
            <a:r>
              <a:rPr lang="en-GB"/>
              <a:t>For the purposes of COSD, diagnoses may be for:</a:t>
            </a:r>
          </a:p>
          <a:p>
            <a:pPr marL="742950" lvl="1" indent="-285750"/>
            <a:r>
              <a:rPr lang="en-GB" sz="2400"/>
              <a:t>a new primary</a:t>
            </a:r>
          </a:p>
          <a:p>
            <a:pPr marL="742950" lvl="1" indent="-285750"/>
            <a:r>
              <a:rPr lang="en-GB" sz="2400"/>
              <a:t>a progression</a:t>
            </a:r>
          </a:p>
          <a:p>
            <a:pPr marL="742950" lvl="1" indent="-285750"/>
            <a:r>
              <a:rPr lang="en-GB" sz="2400"/>
              <a:t>a transformation</a:t>
            </a:r>
          </a:p>
          <a:p>
            <a:pPr marL="742950" lvl="1" indent="-285750"/>
            <a:r>
              <a:rPr lang="en-GB" sz="2400"/>
              <a:t>a recurrence</a:t>
            </a:r>
          </a:p>
          <a:p>
            <a:pPr marL="285750" indent="-285750"/>
            <a:r>
              <a:rPr lang="en-GB"/>
              <a:t>Primary diagnoses are usually invasive but may be in-situ</a:t>
            </a:r>
          </a:p>
          <a:p>
            <a:pPr marL="285750" indent="-285750"/>
            <a:r>
              <a:rPr lang="en-GB"/>
              <a:t>The pathway on which a progression or transformation diagnosis is recorded may depend on whether the original pathway is already in your system</a:t>
            </a:r>
          </a:p>
          <a:p>
            <a:pPr marL="285750" indent="-285750"/>
            <a:r>
              <a:rPr lang="en-GB"/>
              <a:t>Recurrences are always recorded on a new non-primary pathway</a:t>
            </a:r>
          </a:p>
          <a:p>
            <a:pPr marL="285750" indent="-285750"/>
            <a:r>
              <a:rPr lang="en-GB">
                <a:solidFill>
                  <a:schemeClr val="bg1"/>
                </a:solidFill>
              </a:rPr>
              <a:t>If a diagnosis changes to a non-registrable condition, please tell your Regional Data Liaison Manager via a secure email system to their nhs.net email address</a:t>
            </a:r>
          </a:p>
          <a:p>
            <a:endParaRPr lang="en-GB"/>
          </a:p>
        </p:txBody>
      </p:sp>
      <p:pic>
        <p:nvPicPr>
          <p:cNvPr id="3" name="Audio 2">
            <a:hlinkClick r:id="" action="ppaction://media"/>
            <a:extLst>
              <a:ext uri="{FF2B5EF4-FFF2-40B4-BE49-F238E27FC236}">
                <a16:creationId xmlns:a16="http://schemas.microsoft.com/office/drawing/2014/main" id="{7CF9894A-0E23-4B49-9419-099992C7E00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22960656"/>
      </p:ext>
    </p:extLst>
  </p:cSld>
  <p:clrMapOvr>
    <a:masterClrMapping/>
  </p:clrMapOvr>
  <mc:AlternateContent xmlns:mc="http://schemas.openxmlformats.org/markup-compatibility/2006" xmlns:p14="http://schemas.microsoft.com/office/powerpoint/2010/main">
    <mc:Choice Requires="p14">
      <p:transition spd="slow" p14:dur="2000" advTm="7138"/>
    </mc:Choice>
    <mc:Fallback xmlns="">
      <p:transition spd="slow" advTm="71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5FF72-3DAF-466C-8A50-E5D5CB508F8A}"/>
              </a:ext>
            </a:extLst>
          </p:cNvPr>
          <p:cNvSpPr>
            <a:spLocks noGrp="1"/>
          </p:cNvSpPr>
          <p:nvPr>
            <p:ph type="title"/>
          </p:nvPr>
        </p:nvSpPr>
        <p:spPr/>
        <p:txBody>
          <a:bodyPr/>
          <a:lstStyle/>
          <a:p>
            <a:r>
              <a:rPr lang="en-GB"/>
              <a:t>In Summary </a:t>
            </a:r>
          </a:p>
        </p:txBody>
      </p:sp>
      <p:sp>
        <p:nvSpPr>
          <p:cNvPr id="3" name="Content Placeholder 2">
            <a:extLst>
              <a:ext uri="{FF2B5EF4-FFF2-40B4-BE49-F238E27FC236}">
                <a16:creationId xmlns:a16="http://schemas.microsoft.com/office/drawing/2014/main" id="{7E9B195A-D43A-4F85-8994-E4C76C272BC3}"/>
              </a:ext>
            </a:extLst>
          </p:cNvPr>
          <p:cNvSpPr>
            <a:spLocks noGrp="1"/>
          </p:cNvSpPr>
          <p:nvPr>
            <p:ph idx="1"/>
          </p:nvPr>
        </p:nvSpPr>
        <p:spPr/>
        <p:txBody>
          <a:bodyPr>
            <a:normAutofit fontScale="92500"/>
          </a:bodyPr>
          <a:lstStyle/>
          <a:p>
            <a:pPr marL="285750" indent="-285750"/>
            <a:r>
              <a:rPr lang="en-GB"/>
              <a:t>For the purposes of COSD, diagnoses may be for:</a:t>
            </a:r>
          </a:p>
          <a:p>
            <a:pPr marL="742950" lvl="1" indent="-285750"/>
            <a:r>
              <a:rPr lang="en-GB" sz="2400"/>
              <a:t>a new primary</a:t>
            </a:r>
          </a:p>
          <a:p>
            <a:pPr marL="742950" lvl="1" indent="-285750"/>
            <a:r>
              <a:rPr lang="en-GB" sz="2400"/>
              <a:t>a progression</a:t>
            </a:r>
          </a:p>
          <a:p>
            <a:pPr marL="742950" lvl="1" indent="-285750"/>
            <a:r>
              <a:rPr lang="en-GB" sz="2400"/>
              <a:t>a transformation</a:t>
            </a:r>
          </a:p>
          <a:p>
            <a:pPr marL="742950" lvl="1" indent="-285750"/>
            <a:r>
              <a:rPr lang="en-GB" sz="2400"/>
              <a:t>a recurrence</a:t>
            </a:r>
          </a:p>
          <a:p>
            <a:pPr marL="285750" indent="-285750"/>
            <a:r>
              <a:rPr lang="en-GB"/>
              <a:t>Primary diagnoses are usually invasive but may be in-situ</a:t>
            </a:r>
          </a:p>
          <a:p>
            <a:pPr marL="285750" indent="-285750"/>
            <a:r>
              <a:rPr lang="en-GB"/>
              <a:t>The pathway on which a progression or transformation diagnosis is recorded may depend on whether the original pathway is already in your system</a:t>
            </a:r>
          </a:p>
          <a:p>
            <a:pPr marL="285750" indent="-285750"/>
            <a:r>
              <a:rPr lang="en-GB"/>
              <a:t>Recurrences are always recorded on a new non-primary pathway</a:t>
            </a:r>
          </a:p>
          <a:p>
            <a:pPr marL="285750" indent="-285750"/>
            <a:r>
              <a:rPr lang="en-GB"/>
              <a:t>If a diagnosis changes to a non-registrable condition, please tell your Regional Data Liaison Manager via a secure email system to their nhs.net email address</a:t>
            </a:r>
          </a:p>
          <a:p>
            <a:endParaRPr lang="en-GB"/>
          </a:p>
        </p:txBody>
      </p:sp>
      <p:sp>
        <p:nvSpPr>
          <p:cNvPr id="4" name="Date Placeholder 3">
            <a:extLst>
              <a:ext uri="{FF2B5EF4-FFF2-40B4-BE49-F238E27FC236}">
                <a16:creationId xmlns:a16="http://schemas.microsoft.com/office/drawing/2014/main" id="{5B0CE170-4FE8-4492-8844-C148D8C68BC9}"/>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42496EB8-2541-44B7-B10D-82D0C9DD709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E960DB2C-877C-44BD-A3BA-AB921F5D52A3}"/>
              </a:ext>
            </a:extLst>
          </p:cNvPr>
          <p:cNvSpPr>
            <a:spLocks noGrp="1"/>
          </p:cNvSpPr>
          <p:nvPr>
            <p:ph type="sldNum" sz="quarter" idx="12"/>
          </p:nvPr>
        </p:nvSpPr>
        <p:spPr/>
        <p:txBody>
          <a:bodyPr/>
          <a:lstStyle/>
          <a:p>
            <a:fld id="{B33FDC71-8906-4088-9FB1-76CBC632085F}" type="slidenum">
              <a:rPr lang="en-GB" smtClean="0"/>
              <a:t>42</a:t>
            </a:fld>
            <a:endParaRPr lang="en-GB"/>
          </a:p>
        </p:txBody>
      </p:sp>
      <p:pic>
        <p:nvPicPr>
          <p:cNvPr id="7" name="Audio 6">
            <a:hlinkClick r:id="" action="ppaction://media"/>
            <a:extLst>
              <a:ext uri="{FF2B5EF4-FFF2-40B4-BE49-F238E27FC236}">
                <a16:creationId xmlns:a16="http://schemas.microsoft.com/office/drawing/2014/main" id="{82C57045-0AAB-4CCF-94D0-21F85F88FB1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2016324"/>
      </p:ext>
    </p:extLst>
  </p:cSld>
  <p:clrMapOvr>
    <a:masterClrMapping/>
  </p:clrMapOvr>
  <mc:AlternateContent xmlns:mc="http://schemas.openxmlformats.org/markup-compatibility/2006" xmlns:p14="http://schemas.microsoft.com/office/powerpoint/2010/main">
    <mc:Choice Requires="p14">
      <p:transition spd="slow" p14:dur="2000" advTm="10714"/>
    </mc:Choice>
    <mc:Fallback xmlns="">
      <p:transition spd="slow" advTm="107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25/09/2024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43</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a:t>Types of Diagnosis - Transformation</a:t>
            </a:r>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838200" y="1435510"/>
            <a:ext cx="6047232" cy="4741453"/>
          </a:xfrm>
        </p:spPr>
        <p:txBody>
          <a:bodyPr>
            <a:normAutofit lnSpcReduction="10000"/>
          </a:bodyPr>
          <a:lstStyle/>
          <a:p>
            <a:pPr marL="285750" indent="-285750"/>
            <a:r>
              <a:rPr lang="en-GB" dirty="0"/>
              <a:t>Applies to primary diagnoses in Sarcoma, Haematology and Brain &amp; Central Nervous System</a:t>
            </a:r>
          </a:p>
          <a:p>
            <a:pPr marL="285750" indent="-285750"/>
            <a:r>
              <a:rPr lang="en-GB" dirty="0"/>
              <a:t>A transformation diagnosis indicates that the original diagnosis has transformed into another diagnosis – the ICD10 code and/or the morphology may change</a:t>
            </a:r>
          </a:p>
          <a:p>
            <a:r>
              <a:rPr lang="en-GB" dirty="0"/>
              <a:t>Most cancer management systems will automatically categorise a transformation diagnosis as a non-primary pathway</a:t>
            </a:r>
          </a:p>
          <a:p>
            <a:r>
              <a:rPr lang="en-GB" dirty="0"/>
              <a:t>NDRS does not currently require a stage for a transformation diagnosis</a:t>
            </a:r>
          </a:p>
          <a:p>
            <a:pPr marL="285750" indent="-285750"/>
            <a:endParaRPr lang="en-GB" dirty="0"/>
          </a:p>
          <a:p>
            <a:pPr marL="0" indent="0">
              <a:buNone/>
            </a:pPr>
            <a:endParaRPr lang="en-GB" dirty="0"/>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7" name="Picture 6">
            <a:extLst>
              <a:ext uri="{FF2B5EF4-FFF2-40B4-BE49-F238E27FC236}">
                <a16:creationId xmlns:a16="http://schemas.microsoft.com/office/drawing/2014/main" id="{6B235C56-E2BB-42F2-8B7D-FAE0E8673C4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9" name="Audio 8">
            <a:hlinkClick r:id="" action="ppaction://media"/>
            <a:extLst>
              <a:ext uri="{FF2B5EF4-FFF2-40B4-BE49-F238E27FC236}">
                <a16:creationId xmlns:a16="http://schemas.microsoft.com/office/drawing/2014/main" id="{B4456937-9DD7-4351-9840-1DAE86D2A94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6988039"/>
      </p:ext>
    </p:extLst>
  </p:cSld>
  <p:clrMapOvr>
    <a:masterClrMapping/>
  </p:clrMapOvr>
  <mc:AlternateContent xmlns:mc="http://schemas.openxmlformats.org/markup-compatibility/2006" xmlns:p14="http://schemas.microsoft.com/office/powerpoint/2010/main">
    <mc:Choice Requires="p14">
      <p:transition spd="slow" p14:dur="2000" advTm="20164"/>
    </mc:Choice>
    <mc:Fallback xmlns="">
      <p:transition spd="slow" advTm="201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a:t>Types of Diagnosis - Recurrence</a:t>
            </a:r>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838200" y="1435510"/>
            <a:ext cx="6657870" cy="4741453"/>
          </a:xfrm>
        </p:spPr>
        <p:txBody>
          <a:bodyPr>
            <a:normAutofit fontScale="92500" lnSpcReduction="10000"/>
          </a:bodyPr>
          <a:lstStyle/>
          <a:p>
            <a:pPr marL="285750" indent="-285750"/>
            <a:r>
              <a:rPr lang="en-GB" dirty="0"/>
              <a:t>Applies to invasive primary diagnoses only</a:t>
            </a:r>
          </a:p>
          <a:p>
            <a:pPr marL="285750" indent="-285750"/>
            <a:r>
              <a:rPr lang="en-GB" dirty="0"/>
              <a:t>A recurrence diagnosis indicates that a previously diagnosed invasive  cancer has returned</a:t>
            </a:r>
          </a:p>
          <a:p>
            <a:pPr marL="285750" indent="-285750"/>
            <a:r>
              <a:rPr lang="en-GB" dirty="0"/>
              <a:t>A recurrence can only be recorded if the patient has at some point been told that their previously diagnosed cancer is no longer detectable</a:t>
            </a:r>
          </a:p>
          <a:p>
            <a:pPr marL="285750" indent="-285750"/>
            <a:r>
              <a:rPr lang="en-GB" dirty="0"/>
              <a:t>A recurrence may be local / regional / distant</a:t>
            </a:r>
          </a:p>
          <a:p>
            <a:r>
              <a:rPr lang="en-GB" dirty="0"/>
              <a:t>Most cancer management systems will automatically categorise a recurrence diagnosis as a non-primary pathway</a:t>
            </a:r>
          </a:p>
          <a:p>
            <a:r>
              <a:rPr lang="en-GB" dirty="0"/>
              <a:t>NDRS does not currently require a stage for a recurrence diagnosis</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Picture 6">
            <a:extLst>
              <a:ext uri="{FF2B5EF4-FFF2-40B4-BE49-F238E27FC236}">
                <a16:creationId xmlns:a16="http://schemas.microsoft.com/office/drawing/2014/main" id="{6B235C56-E2BB-42F2-8B7D-FAE0E8673C4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9" name="Audio 8">
            <a:hlinkClick r:id="" action="ppaction://media"/>
            <a:extLst>
              <a:ext uri="{FF2B5EF4-FFF2-40B4-BE49-F238E27FC236}">
                <a16:creationId xmlns:a16="http://schemas.microsoft.com/office/drawing/2014/main" id="{BDD3F5E9-C8F6-468A-B081-F1C2B5917F1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16291138"/>
      </p:ext>
    </p:extLst>
  </p:cSld>
  <p:clrMapOvr>
    <a:masterClrMapping/>
  </p:clrMapOvr>
  <mc:AlternateContent xmlns:mc="http://schemas.openxmlformats.org/markup-compatibility/2006" xmlns:p14="http://schemas.microsoft.com/office/powerpoint/2010/main">
    <mc:Choice Requires="p14">
      <p:transition spd="slow" p14:dur="2000" advTm="17471"/>
    </mc:Choice>
    <mc:Fallback xmlns="">
      <p:transition spd="slow" advTm="174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fr-FR"/>
              <a:t>ICD10 codes - C codes &amp; D codes</a:t>
            </a:r>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838200" y="1435510"/>
            <a:ext cx="6047232" cy="4741453"/>
          </a:xfrm>
        </p:spPr>
        <p:txBody>
          <a:bodyPr/>
          <a:lstStyle/>
          <a:p>
            <a:r>
              <a:rPr lang="en-GB"/>
              <a:t>With COSD in mind you would add the diagnosis to your system for:</a:t>
            </a:r>
          </a:p>
          <a:p>
            <a:pPr marL="285750" indent="-285750"/>
            <a:r>
              <a:rPr lang="en-GB"/>
              <a:t>Any C prefix conditions plus D05 In-Situ Breast cancers as listed in the CWT guidance</a:t>
            </a:r>
          </a:p>
          <a:p>
            <a:pPr marL="285750" indent="-285750"/>
            <a:endParaRPr lang="en-GB"/>
          </a:p>
          <a:p>
            <a:pPr marL="285750" indent="-285750"/>
            <a:r>
              <a:rPr lang="en-GB"/>
              <a:t>…plus specified D/E coded conditions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Picture 6">
            <a:extLst>
              <a:ext uri="{FF2B5EF4-FFF2-40B4-BE49-F238E27FC236}">
                <a16:creationId xmlns:a16="http://schemas.microsoft.com/office/drawing/2014/main" id="{6B235C56-E2BB-42F2-8B7D-FAE0E8673C4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9" name="Audio 8">
            <a:hlinkClick r:id="" action="ppaction://media"/>
            <a:extLst>
              <a:ext uri="{FF2B5EF4-FFF2-40B4-BE49-F238E27FC236}">
                <a16:creationId xmlns:a16="http://schemas.microsoft.com/office/drawing/2014/main" id="{06348356-5903-4ECC-9860-21CD6065E73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36273558"/>
      </p:ext>
    </p:extLst>
  </p:cSld>
  <p:clrMapOvr>
    <a:masterClrMapping/>
  </p:clrMapOvr>
  <mc:AlternateContent xmlns:mc="http://schemas.openxmlformats.org/markup-compatibility/2006" xmlns:p14="http://schemas.microsoft.com/office/powerpoint/2010/main">
    <mc:Choice Requires="p14">
      <p:transition spd="slow" p14:dur="2000" advTm="22812"/>
    </mc:Choice>
    <mc:Fallback xmlns="">
      <p:transition spd="slow" advTm="228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fr-FR"/>
              <a:t>ICD10 codes - C codes &amp; D codes</a:t>
            </a:r>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838200" y="1435510"/>
            <a:ext cx="10515600" cy="4741453"/>
          </a:xfrm>
        </p:spPr>
        <p:txBody>
          <a:bodyPr/>
          <a:lstStyle/>
          <a:p>
            <a:r>
              <a:rPr lang="en-GB"/>
              <a:t>For solid epithelial tumours, the difference between a D coded in-situ cancer and a C coded invasive cancer is the basement layer </a:t>
            </a:r>
          </a:p>
          <a:p>
            <a:endParaRPr lang="en-GB"/>
          </a:p>
          <a:p>
            <a:r>
              <a:rPr lang="en-GB"/>
              <a:t>Composed mostly of basal cells, this forms the boundary between the epithelial (surface) cells on one side … and the layers of muscle tissue (with blood and lymph vessels) on the other</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8</a:t>
            </a:fld>
            <a:endParaRPr lang="en-GB"/>
          </a:p>
        </p:txBody>
      </p:sp>
      <p:grpSp>
        <p:nvGrpSpPr>
          <p:cNvPr id="7" name="Group 6">
            <a:extLst>
              <a:ext uri="{FF2B5EF4-FFF2-40B4-BE49-F238E27FC236}">
                <a16:creationId xmlns:a16="http://schemas.microsoft.com/office/drawing/2014/main" id="{46F63BB3-D6E1-49CA-B046-0B101EFB387E}"/>
              </a:ext>
            </a:extLst>
          </p:cNvPr>
          <p:cNvGrpSpPr/>
          <p:nvPr/>
        </p:nvGrpSpPr>
        <p:grpSpPr>
          <a:xfrm>
            <a:off x="2103748" y="4722090"/>
            <a:ext cx="7984503" cy="1454875"/>
            <a:chOff x="2103748" y="4722090"/>
            <a:chExt cx="7984503" cy="1454875"/>
          </a:xfrm>
        </p:grpSpPr>
        <p:grpSp>
          <p:nvGrpSpPr>
            <p:cNvPr id="56" name="Group 55">
              <a:extLst>
                <a:ext uri="{FF2B5EF4-FFF2-40B4-BE49-F238E27FC236}">
                  <a16:creationId xmlns:a16="http://schemas.microsoft.com/office/drawing/2014/main" id="{15E397A3-1499-498C-99A3-5F98609E9779}"/>
                </a:ext>
              </a:extLst>
            </p:cNvPr>
            <p:cNvGrpSpPr/>
            <p:nvPr/>
          </p:nvGrpSpPr>
          <p:grpSpPr>
            <a:xfrm>
              <a:off x="2103748" y="4722090"/>
              <a:ext cx="6234362" cy="1381143"/>
              <a:chOff x="2153193" y="3204606"/>
              <a:chExt cx="7885613" cy="2707968"/>
            </a:xfrm>
          </p:grpSpPr>
          <p:sp>
            <p:nvSpPr>
              <p:cNvPr id="72" name="Rectangle: Rounded Corners 71">
                <a:extLst>
                  <a:ext uri="{FF2B5EF4-FFF2-40B4-BE49-F238E27FC236}">
                    <a16:creationId xmlns:a16="http://schemas.microsoft.com/office/drawing/2014/main" id="{D2C3F26B-5AB2-4A72-9A92-31D8C4E63F3F}"/>
                  </a:ext>
                </a:extLst>
              </p:cNvPr>
              <p:cNvSpPr/>
              <p:nvPr/>
            </p:nvSpPr>
            <p:spPr>
              <a:xfrm>
                <a:off x="2153194" y="4165722"/>
                <a:ext cx="7885612" cy="1746852"/>
              </a:xfrm>
              <a:prstGeom prst="roundRect">
                <a:avLst/>
              </a:prstGeom>
              <a:solidFill>
                <a:srgbClr val="FF6699"/>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Rounded Corners 72">
                <a:extLst>
                  <a:ext uri="{FF2B5EF4-FFF2-40B4-BE49-F238E27FC236}">
                    <a16:creationId xmlns:a16="http://schemas.microsoft.com/office/drawing/2014/main" id="{DD88527A-F530-4A6E-B034-083695A19647}"/>
                  </a:ext>
                </a:extLst>
              </p:cNvPr>
              <p:cNvSpPr/>
              <p:nvPr/>
            </p:nvSpPr>
            <p:spPr>
              <a:xfrm>
                <a:off x="2153194" y="3204606"/>
                <a:ext cx="7885612" cy="1190895"/>
              </a:xfrm>
              <a:prstGeom prst="roundRect">
                <a:avLst/>
              </a:prstGeom>
              <a:solidFill>
                <a:srgbClr val="FFEBEB"/>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Rectangle: Rounded Corners 73">
                <a:extLst>
                  <a:ext uri="{FF2B5EF4-FFF2-40B4-BE49-F238E27FC236}">
                    <a16:creationId xmlns:a16="http://schemas.microsoft.com/office/drawing/2014/main" id="{1414ADB5-47A8-4DD0-8FFB-96F5035E9932}"/>
                  </a:ext>
                </a:extLst>
              </p:cNvPr>
              <p:cNvSpPr/>
              <p:nvPr/>
            </p:nvSpPr>
            <p:spPr>
              <a:xfrm>
                <a:off x="2153194" y="4233475"/>
                <a:ext cx="7885612" cy="168801"/>
              </a:xfrm>
              <a:prstGeom prst="roundRect">
                <a:avLst/>
              </a:prstGeom>
              <a:solidFill>
                <a:srgbClr val="002060"/>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Rectangle: Rounded Corners 74">
                <a:extLst>
                  <a:ext uri="{FF2B5EF4-FFF2-40B4-BE49-F238E27FC236}">
                    <a16:creationId xmlns:a16="http://schemas.microsoft.com/office/drawing/2014/main" id="{7F918594-49DC-4784-BE86-A6636222A35B}"/>
                  </a:ext>
                </a:extLst>
              </p:cNvPr>
              <p:cNvSpPr/>
              <p:nvPr/>
            </p:nvSpPr>
            <p:spPr>
              <a:xfrm>
                <a:off x="2153193" y="5743773"/>
                <a:ext cx="7885612" cy="168801"/>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reeform: Shape 79">
                <a:extLst>
                  <a:ext uri="{FF2B5EF4-FFF2-40B4-BE49-F238E27FC236}">
                    <a16:creationId xmlns:a16="http://schemas.microsoft.com/office/drawing/2014/main" id="{8F93768D-63D1-4AA1-B4C7-2E0F884993E5}"/>
                  </a:ext>
                </a:extLst>
              </p:cNvPr>
              <p:cNvSpPr/>
              <p:nvPr/>
            </p:nvSpPr>
            <p:spPr>
              <a:xfrm>
                <a:off x="5899037" y="5366119"/>
                <a:ext cx="4139768" cy="145576"/>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9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9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9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9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9"/>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9"/>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9"/>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9"/>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FF99"/>
              </a:solidFill>
              <a:ln w="9525" cap="flat">
                <a:solidFill>
                  <a:srgbClr val="FFFF99"/>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GB"/>
              </a:p>
            </p:txBody>
          </p:sp>
          <p:sp>
            <p:nvSpPr>
              <p:cNvPr id="81" name="Freeform: Shape 80">
                <a:extLst>
                  <a:ext uri="{FF2B5EF4-FFF2-40B4-BE49-F238E27FC236}">
                    <a16:creationId xmlns:a16="http://schemas.microsoft.com/office/drawing/2014/main" id="{EBC67F66-C642-4FCA-A810-CE7DD2B39679}"/>
                  </a:ext>
                </a:extLst>
              </p:cNvPr>
              <p:cNvSpPr/>
              <p:nvPr/>
            </p:nvSpPr>
            <p:spPr>
              <a:xfrm flipV="1">
                <a:off x="5980506" y="4996254"/>
                <a:ext cx="4058299" cy="162251"/>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8"/>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8"/>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8"/>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8"/>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0000"/>
              </a:solidFill>
              <a:ln w="9525" cap="flat">
                <a:noFill/>
                <a:prstDash val="solid"/>
                <a:miter/>
              </a:ln>
            </p:spPr>
            <p:txBody>
              <a:bodyPr rtlCol="0" anchor="ctr"/>
              <a:lstStyle/>
              <a:p>
                <a:endParaRPr lang="en-GB"/>
              </a:p>
            </p:txBody>
          </p:sp>
          <p:sp>
            <p:nvSpPr>
              <p:cNvPr id="82" name="Freeform: Shape 81">
                <a:extLst>
                  <a:ext uri="{FF2B5EF4-FFF2-40B4-BE49-F238E27FC236}">
                    <a16:creationId xmlns:a16="http://schemas.microsoft.com/office/drawing/2014/main" id="{189E4DF7-8268-491F-B1C9-DE48B1A18B35}"/>
                  </a:ext>
                </a:extLst>
              </p:cNvPr>
              <p:cNvSpPr/>
              <p:nvPr/>
            </p:nvSpPr>
            <p:spPr>
              <a:xfrm flipV="1">
                <a:off x="2153193" y="4995552"/>
                <a:ext cx="3827312" cy="138486"/>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57229 w 762000"/>
                  <a:gd name="connsiteY33" fmla="*/ 76064 h 78200"/>
                  <a:gd name="connsiteX34" fmla="*/ 762000 w 762000"/>
                  <a:gd name="connsiteY34" fmla="*/ 21050 h 78200"/>
                  <a:gd name="connsiteX35" fmla="*/ 723900 w 762000"/>
                  <a:gd name="connsiteY35" fmla="*/ 12097 h 78200"/>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58924 w 762000"/>
                  <a:gd name="connsiteY33" fmla="*/ 74423 h 78200"/>
                  <a:gd name="connsiteX34" fmla="*/ 762000 w 762000"/>
                  <a:gd name="connsiteY34" fmla="*/ 21050 h 78200"/>
                  <a:gd name="connsiteX35" fmla="*/ 723900 w 762000"/>
                  <a:gd name="connsiteY35" fmla="*/ 12097 h 78200"/>
                  <a:gd name="connsiteX0" fmla="*/ 723900 w 760305"/>
                  <a:gd name="connsiteY0" fmla="*/ 12097 h 78200"/>
                  <a:gd name="connsiteX1" fmla="*/ 666750 w 760305"/>
                  <a:gd name="connsiteY1" fmla="*/ 0 h 78200"/>
                  <a:gd name="connsiteX2" fmla="*/ 609600 w 760305"/>
                  <a:gd name="connsiteY2" fmla="*/ 12097 h 78200"/>
                  <a:gd name="connsiteX3" fmla="*/ 571500 w 760305"/>
                  <a:gd name="connsiteY3" fmla="*/ 21050 h 78200"/>
                  <a:gd name="connsiteX4" fmla="*/ 571500 w 760305"/>
                  <a:gd name="connsiteY4" fmla="*/ 21050 h 78200"/>
                  <a:gd name="connsiteX5" fmla="*/ 533400 w 760305"/>
                  <a:gd name="connsiteY5" fmla="*/ 12097 h 78200"/>
                  <a:gd name="connsiteX6" fmla="*/ 476250 w 760305"/>
                  <a:gd name="connsiteY6" fmla="*/ 0 h 78200"/>
                  <a:gd name="connsiteX7" fmla="*/ 419100 w 760305"/>
                  <a:gd name="connsiteY7" fmla="*/ 12097 h 78200"/>
                  <a:gd name="connsiteX8" fmla="*/ 381000 w 760305"/>
                  <a:gd name="connsiteY8" fmla="*/ 21050 h 78200"/>
                  <a:gd name="connsiteX9" fmla="*/ 342900 w 760305"/>
                  <a:gd name="connsiteY9" fmla="*/ 12097 h 78200"/>
                  <a:gd name="connsiteX10" fmla="*/ 285750 w 760305"/>
                  <a:gd name="connsiteY10" fmla="*/ 0 h 78200"/>
                  <a:gd name="connsiteX11" fmla="*/ 228600 w 760305"/>
                  <a:gd name="connsiteY11" fmla="*/ 12097 h 78200"/>
                  <a:gd name="connsiteX12" fmla="*/ 190500 w 760305"/>
                  <a:gd name="connsiteY12" fmla="*/ 21050 h 78200"/>
                  <a:gd name="connsiteX13" fmla="*/ 152400 w 760305"/>
                  <a:gd name="connsiteY13" fmla="*/ 12097 h 78200"/>
                  <a:gd name="connsiteX14" fmla="*/ 95250 w 760305"/>
                  <a:gd name="connsiteY14" fmla="*/ 0 h 78200"/>
                  <a:gd name="connsiteX15" fmla="*/ 38100 w 760305"/>
                  <a:gd name="connsiteY15" fmla="*/ 12097 h 78200"/>
                  <a:gd name="connsiteX16" fmla="*/ 0 w 760305"/>
                  <a:gd name="connsiteY16" fmla="*/ 21050 h 78200"/>
                  <a:gd name="connsiteX17" fmla="*/ 0 w 760305"/>
                  <a:gd name="connsiteY17" fmla="*/ 78200 h 78200"/>
                  <a:gd name="connsiteX18" fmla="*/ 57150 w 760305"/>
                  <a:gd name="connsiteY18" fmla="*/ 66104 h 78200"/>
                  <a:gd name="connsiteX19" fmla="*/ 95250 w 760305"/>
                  <a:gd name="connsiteY19" fmla="*/ 56578 h 78200"/>
                  <a:gd name="connsiteX20" fmla="*/ 133350 w 760305"/>
                  <a:gd name="connsiteY20" fmla="*/ 66104 h 78200"/>
                  <a:gd name="connsiteX21" fmla="*/ 190500 w 760305"/>
                  <a:gd name="connsiteY21" fmla="*/ 78200 h 78200"/>
                  <a:gd name="connsiteX22" fmla="*/ 247650 w 760305"/>
                  <a:gd name="connsiteY22" fmla="*/ 66104 h 78200"/>
                  <a:gd name="connsiteX23" fmla="*/ 285750 w 760305"/>
                  <a:gd name="connsiteY23" fmla="*/ 56578 h 78200"/>
                  <a:gd name="connsiteX24" fmla="*/ 323850 w 760305"/>
                  <a:gd name="connsiteY24" fmla="*/ 65532 h 78200"/>
                  <a:gd name="connsiteX25" fmla="*/ 381000 w 760305"/>
                  <a:gd name="connsiteY25" fmla="*/ 78200 h 78200"/>
                  <a:gd name="connsiteX26" fmla="*/ 438150 w 760305"/>
                  <a:gd name="connsiteY26" fmla="*/ 66104 h 78200"/>
                  <a:gd name="connsiteX27" fmla="*/ 476250 w 760305"/>
                  <a:gd name="connsiteY27" fmla="*/ 56578 h 78200"/>
                  <a:gd name="connsiteX28" fmla="*/ 514350 w 760305"/>
                  <a:gd name="connsiteY28" fmla="*/ 66104 h 78200"/>
                  <a:gd name="connsiteX29" fmla="*/ 571500 w 760305"/>
                  <a:gd name="connsiteY29" fmla="*/ 78200 h 78200"/>
                  <a:gd name="connsiteX30" fmla="*/ 628650 w 760305"/>
                  <a:gd name="connsiteY30" fmla="*/ 66104 h 78200"/>
                  <a:gd name="connsiteX31" fmla="*/ 666750 w 760305"/>
                  <a:gd name="connsiteY31" fmla="*/ 56578 h 78200"/>
                  <a:gd name="connsiteX32" fmla="*/ 704850 w 760305"/>
                  <a:gd name="connsiteY32" fmla="*/ 65532 h 78200"/>
                  <a:gd name="connsiteX33" fmla="*/ 758924 w 760305"/>
                  <a:gd name="connsiteY33" fmla="*/ 74423 h 78200"/>
                  <a:gd name="connsiteX34" fmla="*/ 760305 w 760305"/>
                  <a:gd name="connsiteY34" fmla="*/ 22691 h 78200"/>
                  <a:gd name="connsiteX35" fmla="*/ 723900 w 760305"/>
                  <a:gd name="connsiteY35" fmla="*/ 12097 h 78200"/>
                  <a:gd name="connsiteX0" fmla="*/ 723900 w 761265"/>
                  <a:gd name="connsiteY0" fmla="*/ 12097 h 78200"/>
                  <a:gd name="connsiteX1" fmla="*/ 666750 w 761265"/>
                  <a:gd name="connsiteY1" fmla="*/ 0 h 78200"/>
                  <a:gd name="connsiteX2" fmla="*/ 609600 w 761265"/>
                  <a:gd name="connsiteY2" fmla="*/ 12097 h 78200"/>
                  <a:gd name="connsiteX3" fmla="*/ 571500 w 761265"/>
                  <a:gd name="connsiteY3" fmla="*/ 21050 h 78200"/>
                  <a:gd name="connsiteX4" fmla="*/ 571500 w 761265"/>
                  <a:gd name="connsiteY4" fmla="*/ 21050 h 78200"/>
                  <a:gd name="connsiteX5" fmla="*/ 533400 w 761265"/>
                  <a:gd name="connsiteY5" fmla="*/ 12097 h 78200"/>
                  <a:gd name="connsiteX6" fmla="*/ 476250 w 761265"/>
                  <a:gd name="connsiteY6" fmla="*/ 0 h 78200"/>
                  <a:gd name="connsiteX7" fmla="*/ 419100 w 761265"/>
                  <a:gd name="connsiteY7" fmla="*/ 12097 h 78200"/>
                  <a:gd name="connsiteX8" fmla="*/ 381000 w 761265"/>
                  <a:gd name="connsiteY8" fmla="*/ 21050 h 78200"/>
                  <a:gd name="connsiteX9" fmla="*/ 342900 w 761265"/>
                  <a:gd name="connsiteY9" fmla="*/ 12097 h 78200"/>
                  <a:gd name="connsiteX10" fmla="*/ 285750 w 761265"/>
                  <a:gd name="connsiteY10" fmla="*/ 0 h 78200"/>
                  <a:gd name="connsiteX11" fmla="*/ 228600 w 761265"/>
                  <a:gd name="connsiteY11" fmla="*/ 12097 h 78200"/>
                  <a:gd name="connsiteX12" fmla="*/ 190500 w 761265"/>
                  <a:gd name="connsiteY12" fmla="*/ 21050 h 78200"/>
                  <a:gd name="connsiteX13" fmla="*/ 152400 w 761265"/>
                  <a:gd name="connsiteY13" fmla="*/ 12097 h 78200"/>
                  <a:gd name="connsiteX14" fmla="*/ 95250 w 761265"/>
                  <a:gd name="connsiteY14" fmla="*/ 0 h 78200"/>
                  <a:gd name="connsiteX15" fmla="*/ 38100 w 761265"/>
                  <a:gd name="connsiteY15" fmla="*/ 12097 h 78200"/>
                  <a:gd name="connsiteX16" fmla="*/ 0 w 761265"/>
                  <a:gd name="connsiteY16" fmla="*/ 21050 h 78200"/>
                  <a:gd name="connsiteX17" fmla="*/ 0 w 761265"/>
                  <a:gd name="connsiteY17" fmla="*/ 78200 h 78200"/>
                  <a:gd name="connsiteX18" fmla="*/ 57150 w 761265"/>
                  <a:gd name="connsiteY18" fmla="*/ 66104 h 78200"/>
                  <a:gd name="connsiteX19" fmla="*/ 95250 w 761265"/>
                  <a:gd name="connsiteY19" fmla="*/ 56578 h 78200"/>
                  <a:gd name="connsiteX20" fmla="*/ 133350 w 761265"/>
                  <a:gd name="connsiteY20" fmla="*/ 66104 h 78200"/>
                  <a:gd name="connsiteX21" fmla="*/ 190500 w 761265"/>
                  <a:gd name="connsiteY21" fmla="*/ 78200 h 78200"/>
                  <a:gd name="connsiteX22" fmla="*/ 247650 w 761265"/>
                  <a:gd name="connsiteY22" fmla="*/ 66104 h 78200"/>
                  <a:gd name="connsiteX23" fmla="*/ 285750 w 761265"/>
                  <a:gd name="connsiteY23" fmla="*/ 56578 h 78200"/>
                  <a:gd name="connsiteX24" fmla="*/ 323850 w 761265"/>
                  <a:gd name="connsiteY24" fmla="*/ 65532 h 78200"/>
                  <a:gd name="connsiteX25" fmla="*/ 381000 w 761265"/>
                  <a:gd name="connsiteY25" fmla="*/ 78200 h 78200"/>
                  <a:gd name="connsiteX26" fmla="*/ 438150 w 761265"/>
                  <a:gd name="connsiteY26" fmla="*/ 66104 h 78200"/>
                  <a:gd name="connsiteX27" fmla="*/ 476250 w 761265"/>
                  <a:gd name="connsiteY27" fmla="*/ 56578 h 78200"/>
                  <a:gd name="connsiteX28" fmla="*/ 514350 w 761265"/>
                  <a:gd name="connsiteY28" fmla="*/ 66104 h 78200"/>
                  <a:gd name="connsiteX29" fmla="*/ 571500 w 761265"/>
                  <a:gd name="connsiteY29" fmla="*/ 78200 h 78200"/>
                  <a:gd name="connsiteX30" fmla="*/ 628650 w 761265"/>
                  <a:gd name="connsiteY30" fmla="*/ 66104 h 78200"/>
                  <a:gd name="connsiteX31" fmla="*/ 666750 w 761265"/>
                  <a:gd name="connsiteY31" fmla="*/ 56578 h 78200"/>
                  <a:gd name="connsiteX32" fmla="*/ 704850 w 761265"/>
                  <a:gd name="connsiteY32" fmla="*/ 65532 h 78200"/>
                  <a:gd name="connsiteX33" fmla="*/ 758924 w 761265"/>
                  <a:gd name="connsiteY33" fmla="*/ 74423 h 78200"/>
                  <a:gd name="connsiteX34" fmla="*/ 761265 w 761265"/>
                  <a:gd name="connsiteY34" fmla="*/ 19904 h 78200"/>
                  <a:gd name="connsiteX35" fmla="*/ 723900 w 761265"/>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1265"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8"/>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8"/>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8"/>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8"/>
                    </a:cubicBezTo>
                    <a:cubicBezTo>
                      <a:pt x="679850" y="57487"/>
                      <a:pt x="689488" y="62558"/>
                      <a:pt x="704850" y="65532"/>
                    </a:cubicBezTo>
                    <a:cubicBezTo>
                      <a:pt x="720212" y="68506"/>
                      <a:pt x="739286" y="73527"/>
                      <a:pt x="758924" y="74423"/>
                    </a:cubicBezTo>
                    <a:cubicBezTo>
                      <a:pt x="758924" y="55373"/>
                      <a:pt x="761265" y="38954"/>
                      <a:pt x="761265" y="19904"/>
                    </a:cubicBezTo>
                    <a:cubicBezTo>
                      <a:pt x="748165" y="18996"/>
                      <a:pt x="736033" y="17118"/>
                      <a:pt x="723900" y="12097"/>
                    </a:cubicBezTo>
                    <a:close/>
                  </a:path>
                </a:pathLst>
              </a:custGeom>
              <a:solidFill>
                <a:srgbClr val="FF0000"/>
              </a:solidFill>
              <a:ln w="9525" cap="flat">
                <a:noFill/>
                <a:prstDash val="solid"/>
                <a:miter/>
              </a:ln>
            </p:spPr>
            <p:txBody>
              <a:bodyPr rtlCol="0" anchor="ctr"/>
              <a:lstStyle/>
              <a:p>
                <a:endParaRPr lang="en-GB"/>
              </a:p>
            </p:txBody>
          </p:sp>
          <p:sp>
            <p:nvSpPr>
              <p:cNvPr id="83" name="Freeform: Shape 82">
                <a:extLst>
                  <a:ext uri="{FF2B5EF4-FFF2-40B4-BE49-F238E27FC236}">
                    <a16:creationId xmlns:a16="http://schemas.microsoft.com/office/drawing/2014/main" id="{399D4EAB-21EA-4917-A464-5285AB9005E1}"/>
                  </a:ext>
                </a:extLst>
              </p:cNvPr>
              <p:cNvSpPr/>
              <p:nvPr/>
            </p:nvSpPr>
            <p:spPr>
              <a:xfrm>
                <a:off x="2153193" y="5366119"/>
                <a:ext cx="3745844" cy="145576"/>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9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9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9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9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9"/>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9"/>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9"/>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9"/>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FF99"/>
              </a:solidFill>
              <a:ln w="9525" cap="flat">
                <a:solidFill>
                  <a:srgbClr val="FFFF99"/>
                </a:solidFill>
                <a:prstDash val="solid"/>
                <a:miter/>
              </a:ln>
            </p:spPr>
            <p:txBody>
              <a:bodyPr rtlCol="0" anchor="ctr"/>
              <a:lstStyle/>
              <a:p>
                <a:endParaRPr lang="en-GB"/>
              </a:p>
            </p:txBody>
          </p:sp>
        </p:grpSp>
        <p:sp>
          <p:nvSpPr>
            <p:cNvPr id="57" name="TextBox 56">
              <a:extLst>
                <a:ext uri="{FF2B5EF4-FFF2-40B4-BE49-F238E27FC236}">
                  <a16:creationId xmlns:a16="http://schemas.microsoft.com/office/drawing/2014/main" id="{4742CE90-42C3-43B0-AEEA-8F5704B0924A}"/>
                </a:ext>
              </a:extLst>
            </p:cNvPr>
            <p:cNvSpPr txBox="1"/>
            <p:nvPr/>
          </p:nvSpPr>
          <p:spPr>
            <a:xfrm>
              <a:off x="8632891" y="4824323"/>
              <a:ext cx="1266449" cy="195267"/>
            </a:xfrm>
            <a:prstGeom prst="rect">
              <a:avLst/>
            </a:prstGeom>
            <a:noFill/>
          </p:spPr>
          <p:txBody>
            <a:bodyPr wrap="none" rtlCol="0">
              <a:spAutoFit/>
            </a:bodyPr>
            <a:lstStyle/>
            <a:p>
              <a:r>
                <a:rPr lang="en-GB" sz="1000"/>
                <a:t>BLADDER LINING</a:t>
              </a:r>
            </a:p>
          </p:txBody>
        </p:sp>
        <p:sp>
          <p:nvSpPr>
            <p:cNvPr id="58" name="TextBox 57">
              <a:extLst>
                <a:ext uri="{FF2B5EF4-FFF2-40B4-BE49-F238E27FC236}">
                  <a16:creationId xmlns:a16="http://schemas.microsoft.com/office/drawing/2014/main" id="{FDAF9C3E-51CA-469F-9901-154637A76627}"/>
                </a:ext>
              </a:extLst>
            </p:cNvPr>
            <p:cNvSpPr txBox="1"/>
            <p:nvPr/>
          </p:nvSpPr>
          <p:spPr>
            <a:xfrm>
              <a:off x="8583820" y="5212640"/>
              <a:ext cx="1504431" cy="195267"/>
            </a:xfrm>
            <a:prstGeom prst="rect">
              <a:avLst/>
            </a:prstGeom>
            <a:noFill/>
          </p:spPr>
          <p:txBody>
            <a:bodyPr wrap="none" rtlCol="0">
              <a:spAutoFit/>
            </a:bodyPr>
            <a:lstStyle/>
            <a:p>
              <a:r>
                <a:rPr lang="en-GB" sz="1000" b="1">
                  <a:solidFill>
                    <a:schemeClr val="tx2"/>
                  </a:solidFill>
                </a:rPr>
                <a:t>BASEMENT LAYER</a:t>
              </a:r>
            </a:p>
          </p:txBody>
        </p:sp>
        <p:sp>
          <p:nvSpPr>
            <p:cNvPr id="59" name="TextBox 58">
              <a:extLst>
                <a:ext uri="{FF2B5EF4-FFF2-40B4-BE49-F238E27FC236}">
                  <a16:creationId xmlns:a16="http://schemas.microsoft.com/office/drawing/2014/main" id="{59F7426C-C87F-4D90-931A-4135A23F450B}"/>
                </a:ext>
              </a:extLst>
            </p:cNvPr>
            <p:cNvSpPr txBox="1"/>
            <p:nvPr/>
          </p:nvSpPr>
          <p:spPr>
            <a:xfrm>
              <a:off x="8760335" y="5585112"/>
              <a:ext cx="1136986" cy="195267"/>
            </a:xfrm>
            <a:prstGeom prst="rect">
              <a:avLst/>
            </a:prstGeom>
            <a:noFill/>
          </p:spPr>
          <p:txBody>
            <a:bodyPr wrap="none" rtlCol="0">
              <a:spAutoFit/>
            </a:bodyPr>
            <a:lstStyle/>
            <a:p>
              <a:r>
                <a:rPr lang="en-GB" sz="1000"/>
                <a:t>BLOOD VESSEL</a:t>
              </a:r>
            </a:p>
          </p:txBody>
        </p:sp>
        <p:sp>
          <p:nvSpPr>
            <p:cNvPr id="60" name="TextBox 59">
              <a:extLst>
                <a:ext uri="{FF2B5EF4-FFF2-40B4-BE49-F238E27FC236}">
                  <a16:creationId xmlns:a16="http://schemas.microsoft.com/office/drawing/2014/main" id="{A15A168D-5D3B-4511-932B-F1D267731B15}"/>
                </a:ext>
              </a:extLst>
            </p:cNvPr>
            <p:cNvSpPr txBox="1"/>
            <p:nvPr/>
          </p:nvSpPr>
          <p:spPr>
            <a:xfrm>
              <a:off x="8767482" y="5826433"/>
              <a:ext cx="1135083" cy="195267"/>
            </a:xfrm>
            <a:prstGeom prst="rect">
              <a:avLst/>
            </a:prstGeom>
            <a:noFill/>
          </p:spPr>
          <p:txBody>
            <a:bodyPr wrap="none" rtlCol="0">
              <a:spAutoFit/>
            </a:bodyPr>
            <a:lstStyle/>
            <a:p>
              <a:r>
                <a:rPr lang="en-GB" sz="1000"/>
                <a:t>LYMPH VESSEL</a:t>
              </a:r>
            </a:p>
          </p:txBody>
        </p:sp>
        <p:sp>
          <p:nvSpPr>
            <p:cNvPr id="61" name="TextBox 60">
              <a:extLst>
                <a:ext uri="{FF2B5EF4-FFF2-40B4-BE49-F238E27FC236}">
                  <a16:creationId xmlns:a16="http://schemas.microsoft.com/office/drawing/2014/main" id="{58BE3A81-DED9-4132-8514-621C20DC3702}"/>
                </a:ext>
              </a:extLst>
            </p:cNvPr>
            <p:cNvSpPr txBox="1"/>
            <p:nvPr/>
          </p:nvSpPr>
          <p:spPr>
            <a:xfrm>
              <a:off x="8844536" y="5428137"/>
              <a:ext cx="1196006" cy="195267"/>
            </a:xfrm>
            <a:prstGeom prst="rect">
              <a:avLst/>
            </a:prstGeom>
            <a:noFill/>
          </p:spPr>
          <p:txBody>
            <a:bodyPr wrap="none" rtlCol="0">
              <a:spAutoFit/>
            </a:bodyPr>
            <a:lstStyle/>
            <a:p>
              <a:r>
                <a:rPr lang="en-GB" sz="1000"/>
                <a:t>MUSCLE TISSUE</a:t>
              </a:r>
            </a:p>
          </p:txBody>
        </p:sp>
        <p:sp>
          <p:nvSpPr>
            <p:cNvPr id="65" name="TextBox 64">
              <a:extLst>
                <a:ext uri="{FF2B5EF4-FFF2-40B4-BE49-F238E27FC236}">
                  <a16:creationId xmlns:a16="http://schemas.microsoft.com/office/drawing/2014/main" id="{71E043A5-B6D4-4B20-9F8E-E71F95C7ECA4}"/>
                </a:ext>
              </a:extLst>
            </p:cNvPr>
            <p:cNvSpPr txBox="1"/>
            <p:nvPr/>
          </p:nvSpPr>
          <p:spPr>
            <a:xfrm>
              <a:off x="8661930" y="5981698"/>
              <a:ext cx="1058928" cy="195267"/>
            </a:xfrm>
            <a:prstGeom prst="rect">
              <a:avLst/>
            </a:prstGeom>
            <a:noFill/>
          </p:spPr>
          <p:txBody>
            <a:bodyPr wrap="none" rtlCol="0">
              <a:spAutoFit/>
            </a:bodyPr>
            <a:lstStyle/>
            <a:p>
              <a:r>
                <a:rPr lang="en-GB" sz="1000"/>
                <a:t>FATTY TISSUE</a:t>
              </a:r>
            </a:p>
          </p:txBody>
        </p:sp>
        <p:cxnSp>
          <p:nvCxnSpPr>
            <p:cNvPr id="66" name="Straight Arrow Connector 65">
              <a:extLst>
                <a:ext uri="{FF2B5EF4-FFF2-40B4-BE49-F238E27FC236}">
                  <a16:creationId xmlns:a16="http://schemas.microsoft.com/office/drawing/2014/main" id="{2ED8A1AF-9B00-4ADC-A701-7202F8768C95}"/>
                </a:ext>
              </a:extLst>
            </p:cNvPr>
            <p:cNvCxnSpPr>
              <a:cxnSpLocks/>
              <a:stCxn id="57" idx="1"/>
            </p:cNvCxnSpPr>
            <p:nvPr/>
          </p:nvCxnSpPr>
          <p:spPr>
            <a:xfrm flipH="1" flipV="1">
              <a:off x="8338110" y="4902811"/>
              <a:ext cx="294782" cy="19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5855FB33-A158-497C-8D41-DDC24F68687E}"/>
                </a:ext>
              </a:extLst>
            </p:cNvPr>
            <p:cNvCxnSpPr>
              <a:stCxn id="58" idx="1"/>
              <a:endCxn id="74" idx="3"/>
            </p:cNvCxnSpPr>
            <p:nvPr/>
          </p:nvCxnSpPr>
          <p:spPr>
            <a:xfrm flipH="1" flipV="1">
              <a:off x="8338110" y="5289890"/>
              <a:ext cx="245710" cy="203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AD322FD5-54F4-4EE1-A2DD-0164E3871E10}"/>
                </a:ext>
              </a:extLst>
            </p:cNvPr>
            <p:cNvCxnSpPr>
              <a:cxnSpLocks/>
              <a:stCxn id="61" idx="1"/>
            </p:cNvCxnSpPr>
            <p:nvPr/>
          </p:nvCxnSpPr>
          <p:spPr>
            <a:xfrm flipH="1" flipV="1">
              <a:off x="8338109" y="5492387"/>
              <a:ext cx="506427" cy="33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657E5976-CC59-4EC3-9070-E4C5D01F8901}"/>
                </a:ext>
              </a:extLst>
            </p:cNvPr>
            <p:cNvCxnSpPr>
              <a:cxnSpLocks/>
              <a:stCxn id="59" idx="1"/>
            </p:cNvCxnSpPr>
            <p:nvPr/>
          </p:nvCxnSpPr>
          <p:spPr>
            <a:xfrm flipH="1" flipV="1">
              <a:off x="8376459" y="5663600"/>
              <a:ext cx="383876" cy="19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3FEFA500-1724-41FF-A500-178135B21915}"/>
                </a:ext>
              </a:extLst>
            </p:cNvPr>
            <p:cNvCxnSpPr>
              <a:cxnSpLocks/>
            </p:cNvCxnSpPr>
            <p:nvPr/>
          </p:nvCxnSpPr>
          <p:spPr>
            <a:xfrm flipH="1">
              <a:off x="8376459" y="5896362"/>
              <a:ext cx="38387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B0DB5745-AE7F-4726-873D-0AA2BA635E62}"/>
                </a:ext>
              </a:extLst>
            </p:cNvPr>
            <p:cNvCxnSpPr>
              <a:cxnSpLocks/>
              <a:stCxn id="65" idx="1"/>
            </p:cNvCxnSpPr>
            <p:nvPr/>
          </p:nvCxnSpPr>
          <p:spPr>
            <a:xfrm flipH="1" flipV="1">
              <a:off x="8399385" y="6062216"/>
              <a:ext cx="262545" cy="171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pic>
        <p:nvPicPr>
          <p:cNvPr id="9" name="Audio 8">
            <a:hlinkClick r:id="" action="ppaction://media"/>
            <a:extLst>
              <a:ext uri="{FF2B5EF4-FFF2-40B4-BE49-F238E27FC236}">
                <a16:creationId xmlns:a16="http://schemas.microsoft.com/office/drawing/2014/main" id="{9976237D-8CFD-463B-A894-98C78968C6B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85916254"/>
      </p:ext>
    </p:extLst>
  </p:cSld>
  <p:clrMapOvr>
    <a:masterClrMapping/>
  </p:clrMapOvr>
  <mc:AlternateContent xmlns:mc="http://schemas.openxmlformats.org/markup-compatibility/2006" xmlns:p14="http://schemas.microsoft.com/office/powerpoint/2010/main">
    <mc:Choice Requires="p14">
      <p:transition spd="slow" p14:dur="2000" advTm="21511"/>
    </mc:Choice>
    <mc:Fallback xmlns="">
      <p:transition spd="slow" advTm="215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fr-FR"/>
              <a:t>ICD10 codes - C codes &amp; D codes</a:t>
            </a:r>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838200" y="1435510"/>
            <a:ext cx="10515600" cy="4741453"/>
          </a:xfrm>
        </p:spPr>
        <p:txBody>
          <a:bodyPr/>
          <a:lstStyle/>
          <a:p>
            <a:r>
              <a:rPr lang="en-GB"/>
              <a:t>Cancers that have not broken through the basement layer are usually deemed to be in-situ and would be coded with a D prefix in ICD10</a:t>
            </a:r>
          </a:p>
          <a:p>
            <a:endParaRPr lang="en-GB"/>
          </a:p>
          <a:p>
            <a:r>
              <a:rPr lang="en-GB"/>
              <a:t>Once a cancer has broken through the basement membrane and has access to the vascular and lymph vessels, it can travel to other parts of the body and is classified as invasive.  Invasive cancers are coded with a C prefix in ICD10</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25/09/2024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9</a:t>
            </a:fld>
            <a:endParaRPr lang="en-GB"/>
          </a:p>
        </p:txBody>
      </p:sp>
      <p:grpSp>
        <p:nvGrpSpPr>
          <p:cNvPr id="62" name="Group 61">
            <a:extLst>
              <a:ext uri="{FF2B5EF4-FFF2-40B4-BE49-F238E27FC236}">
                <a16:creationId xmlns:a16="http://schemas.microsoft.com/office/drawing/2014/main" id="{25355432-2BFF-4CA2-84EC-CB36A43BDCB1}"/>
              </a:ext>
            </a:extLst>
          </p:cNvPr>
          <p:cNvGrpSpPr/>
          <p:nvPr/>
        </p:nvGrpSpPr>
        <p:grpSpPr>
          <a:xfrm>
            <a:off x="2103748" y="4232928"/>
            <a:ext cx="7984503" cy="1944035"/>
            <a:chOff x="2370908" y="2541613"/>
            <a:chExt cx="10099302" cy="3811618"/>
          </a:xfrm>
        </p:grpSpPr>
        <p:grpSp>
          <p:nvGrpSpPr>
            <p:cNvPr id="63" name="Group 62">
              <a:extLst>
                <a:ext uri="{FF2B5EF4-FFF2-40B4-BE49-F238E27FC236}">
                  <a16:creationId xmlns:a16="http://schemas.microsoft.com/office/drawing/2014/main" id="{811178E8-7FA5-4E7B-8FE7-256CA1B6C3CB}"/>
                </a:ext>
              </a:extLst>
            </p:cNvPr>
            <p:cNvGrpSpPr/>
            <p:nvPr/>
          </p:nvGrpSpPr>
          <p:grpSpPr>
            <a:xfrm>
              <a:off x="2370908" y="2550730"/>
              <a:ext cx="7885613" cy="3657936"/>
              <a:chOff x="2153193" y="2254638"/>
              <a:chExt cx="7885613" cy="3657936"/>
            </a:xfrm>
          </p:grpSpPr>
          <p:sp>
            <p:nvSpPr>
              <p:cNvPr id="79" name="Rectangle: Rounded Corners 78">
                <a:extLst>
                  <a:ext uri="{FF2B5EF4-FFF2-40B4-BE49-F238E27FC236}">
                    <a16:creationId xmlns:a16="http://schemas.microsoft.com/office/drawing/2014/main" id="{759296B7-E53A-416E-9F5A-B13E5A10A8C1}"/>
                  </a:ext>
                </a:extLst>
              </p:cNvPr>
              <p:cNvSpPr/>
              <p:nvPr/>
            </p:nvSpPr>
            <p:spPr>
              <a:xfrm>
                <a:off x="2153194" y="4165722"/>
                <a:ext cx="7885612" cy="1746852"/>
              </a:xfrm>
              <a:prstGeom prst="roundRect">
                <a:avLst/>
              </a:prstGeom>
              <a:solidFill>
                <a:srgbClr val="FF6699"/>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Rounded Corners 79">
                <a:extLst>
                  <a:ext uri="{FF2B5EF4-FFF2-40B4-BE49-F238E27FC236}">
                    <a16:creationId xmlns:a16="http://schemas.microsoft.com/office/drawing/2014/main" id="{072B0823-6802-4622-AF4E-694FC2927A80}"/>
                  </a:ext>
                </a:extLst>
              </p:cNvPr>
              <p:cNvSpPr/>
              <p:nvPr/>
            </p:nvSpPr>
            <p:spPr>
              <a:xfrm>
                <a:off x="2153194" y="3204606"/>
                <a:ext cx="7885612" cy="1190895"/>
              </a:xfrm>
              <a:prstGeom prst="roundRect">
                <a:avLst/>
              </a:prstGeom>
              <a:solidFill>
                <a:srgbClr val="FFEBEB"/>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Rounded Corners 80">
                <a:extLst>
                  <a:ext uri="{FF2B5EF4-FFF2-40B4-BE49-F238E27FC236}">
                    <a16:creationId xmlns:a16="http://schemas.microsoft.com/office/drawing/2014/main" id="{81A20350-8457-47A6-A5E5-B246A3C5B6D5}"/>
                  </a:ext>
                </a:extLst>
              </p:cNvPr>
              <p:cNvSpPr/>
              <p:nvPr/>
            </p:nvSpPr>
            <p:spPr>
              <a:xfrm>
                <a:off x="2153194" y="4233475"/>
                <a:ext cx="7885612" cy="168801"/>
              </a:xfrm>
              <a:prstGeom prst="roundRect">
                <a:avLst/>
              </a:prstGeom>
              <a:solidFill>
                <a:srgbClr val="002060"/>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Rounded Corners 81">
                <a:extLst>
                  <a:ext uri="{FF2B5EF4-FFF2-40B4-BE49-F238E27FC236}">
                    <a16:creationId xmlns:a16="http://schemas.microsoft.com/office/drawing/2014/main" id="{6003F8B6-A540-4858-AC77-45FA90B8721C}"/>
                  </a:ext>
                </a:extLst>
              </p:cNvPr>
              <p:cNvSpPr/>
              <p:nvPr/>
            </p:nvSpPr>
            <p:spPr>
              <a:xfrm>
                <a:off x="2153193" y="5743773"/>
                <a:ext cx="7885612" cy="168801"/>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Cloud 7">
                <a:extLst>
                  <a:ext uri="{FF2B5EF4-FFF2-40B4-BE49-F238E27FC236}">
                    <a16:creationId xmlns:a16="http://schemas.microsoft.com/office/drawing/2014/main" id="{2D216B01-2824-4F23-A864-0E0B95654266}"/>
                  </a:ext>
                </a:extLst>
              </p:cNvPr>
              <p:cNvSpPr/>
              <p:nvPr/>
            </p:nvSpPr>
            <p:spPr>
              <a:xfrm rot="16705552">
                <a:off x="2926480" y="3062998"/>
                <a:ext cx="1058742" cy="1163104"/>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597"/>
                  <a:gd name="connsiteY0" fmla="*/ 14229 h 43219"/>
                  <a:gd name="connsiteX1" fmla="*/ 5659 w 43597"/>
                  <a:gd name="connsiteY1" fmla="*/ 6766 h 43219"/>
                  <a:gd name="connsiteX2" fmla="*/ 14041 w 43597"/>
                  <a:gd name="connsiteY2" fmla="*/ 5061 h 43219"/>
                  <a:gd name="connsiteX3" fmla="*/ 22492 w 43597"/>
                  <a:gd name="connsiteY3" fmla="*/ 3291 h 43219"/>
                  <a:gd name="connsiteX4" fmla="*/ 25785 w 43597"/>
                  <a:gd name="connsiteY4" fmla="*/ 59 h 43219"/>
                  <a:gd name="connsiteX5" fmla="*/ 29869 w 43597"/>
                  <a:gd name="connsiteY5" fmla="*/ 2340 h 43219"/>
                  <a:gd name="connsiteX6" fmla="*/ 35499 w 43597"/>
                  <a:gd name="connsiteY6" fmla="*/ 549 h 43219"/>
                  <a:gd name="connsiteX7" fmla="*/ 38354 w 43597"/>
                  <a:gd name="connsiteY7" fmla="*/ 5435 h 43219"/>
                  <a:gd name="connsiteX8" fmla="*/ 42018 w 43597"/>
                  <a:gd name="connsiteY8" fmla="*/ 10177 h 43219"/>
                  <a:gd name="connsiteX9" fmla="*/ 41854 w 43597"/>
                  <a:gd name="connsiteY9" fmla="*/ 15319 h 43219"/>
                  <a:gd name="connsiteX10" fmla="*/ 43052 w 43597"/>
                  <a:gd name="connsiteY10" fmla="*/ 23181 h 43219"/>
                  <a:gd name="connsiteX11" fmla="*/ 37440 w 43597"/>
                  <a:gd name="connsiteY11" fmla="*/ 30063 h 43219"/>
                  <a:gd name="connsiteX12" fmla="*/ 35431 w 43597"/>
                  <a:gd name="connsiteY12" fmla="*/ 35960 h 43219"/>
                  <a:gd name="connsiteX13" fmla="*/ 28591 w 43597"/>
                  <a:gd name="connsiteY13" fmla="*/ 36674 h 43219"/>
                  <a:gd name="connsiteX14" fmla="*/ 23703 w 43597"/>
                  <a:gd name="connsiteY14" fmla="*/ 42965 h 43219"/>
                  <a:gd name="connsiteX15" fmla="*/ 16516 w 43597"/>
                  <a:gd name="connsiteY15" fmla="*/ 39125 h 43219"/>
                  <a:gd name="connsiteX16" fmla="*/ 5840 w 43597"/>
                  <a:gd name="connsiteY16" fmla="*/ 35331 h 43219"/>
                  <a:gd name="connsiteX17" fmla="*/ 1146 w 43597"/>
                  <a:gd name="connsiteY17" fmla="*/ 31109 h 43219"/>
                  <a:gd name="connsiteX18" fmla="*/ 2149 w 43597"/>
                  <a:gd name="connsiteY18" fmla="*/ 25410 h 43219"/>
                  <a:gd name="connsiteX19" fmla="*/ 31 w 43597"/>
                  <a:gd name="connsiteY19" fmla="*/ 19563 h 43219"/>
                  <a:gd name="connsiteX20" fmla="*/ 3899 w 43597"/>
                  <a:gd name="connsiteY20" fmla="*/ 14366 h 43219"/>
                  <a:gd name="connsiteX21" fmla="*/ 3936 w 43597"/>
                  <a:gd name="connsiteY21" fmla="*/ 14229 h 43219"/>
                  <a:gd name="connsiteX0" fmla="*/ 4729 w 43597"/>
                  <a:gd name="connsiteY0" fmla="*/ 26036 h 43219"/>
                  <a:gd name="connsiteX1" fmla="*/ 2196 w 43597"/>
                  <a:gd name="connsiteY1" fmla="*/ 25239 h 43219"/>
                  <a:gd name="connsiteX2" fmla="*/ 6964 w 43597"/>
                  <a:gd name="connsiteY2" fmla="*/ 34758 h 43219"/>
                  <a:gd name="connsiteX3" fmla="*/ 5856 w 43597"/>
                  <a:gd name="connsiteY3" fmla="*/ 35139 h 43219"/>
                  <a:gd name="connsiteX4" fmla="*/ 16514 w 43597"/>
                  <a:gd name="connsiteY4" fmla="*/ 38949 h 43219"/>
                  <a:gd name="connsiteX5" fmla="*/ 15846 w 43597"/>
                  <a:gd name="connsiteY5" fmla="*/ 37209 h 43219"/>
                  <a:gd name="connsiteX6" fmla="*/ 28863 w 43597"/>
                  <a:gd name="connsiteY6" fmla="*/ 34610 h 43219"/>
                  <a:gd name="connsiteX7" fmla="*/ 28596 w 43597"/>
                  <a:gd name="connsiteY7" fmla="*/ 36519 h 43219"/>
                  <a:gd name="connsiteX8" fmla="*/ 34165 w 43597"/>
                  <a:gd name="connsiteY8" fmla="*/ 22813 h 43219"/>
                  <a:gd name="connsiteX9" fmla="*/ 43597 w 43597"/>
                  <a:gd name="connsiteY9" fmla="*/ 35840 h 43219"/>
                  <a:gd name="connsiteX10" fmla="*/ 41834 w 43597"/>
                  <a:gd name="connsiteY10" fmla="*/ 15213 h 43219"/>
                  <a:gd name="connsiteX11" fmla="*/ 40386 w 43597"/>
                  <a:gd name="connsiteY11" fmla="*/ 17889 h 43219"/>
                  <a:gd name="connsiteX12" fmla="*/ 38360 w 43597"/>
                  <a:gd name="connsiteY12" fmla="*/ 5285 h 43219"/>
                  <a:gd name="connsiteX13" fmla="*/ 38436 w 43597"/>
                  <a:gd name="connsiteY13" fmla="*/ 6549 h 43219"/>
                  <a:gd name="connsiteX14" fmla="*/ 29114 w 43597"/>
                  <a:gd name="connsiteY14" fmla="*/ 3811 h 43219"/>
                  <a:gd name="connsiteX15" fmla="*/ 29856 w 43597"/>
                  <a:gd name="connsiteY15" fmla="*/ 2199 h 43219"/>
                  <a:gd name="connsiteX16" fmla="*/ 22177 w 43597"/>
                  <a:gd name="connsiteY16" fmla="*/ 4579 h 43219"/>
                  <a:gd name="connsiteX17" fmla="*/ 22536 w 43597"/>
                  <a:gd name="connsiteY17" fmla="*/ 3189 h 43219"/>
                  <a:gd name="connsiteX18" fmla="*/ 14036 w 43597"/>
                  <a:gd name="connsiteY18" fmla="*/ 5051 h 43219"/>
                  <a:gd name="connsiteX19" fmla="*/ 15336 w 43597"/>
                  <a:gd name="connsiteY19" fmla="*/ 6399 h 43219"/>
                  <a:gd name="connsiteX20" fmla="*/ 4163 w 43597"/>
                  <a:gd name="connsiteY20" fmla="*/ 15648 h 43219"/>
                  <a:gd name="connsiteX21" fmla="*/ 3936 w 43597"/>
                  <a:gd name="connsiteY21" fmla="*/ 14229 h 43219"/>
                  <a:gd name="connsiteX0" fmla="*/ 3936 w 44351"/>
                  <a:gd name="connsiteY0" fmla="*/ 14229 h 43219"/>
                  <a:gd name="connsiteX1" fmla="*/ 5659 w 44351"/>
                  <a:gd name="connsiteY1" fmla="*/ 6766 h 43219"/>
                  <a:gd name="connsiteX2" fmla="*/ 14041 w 44351"/>
                  <a:gd name="connsiteY2" fmla="*/ 5061 h 43219"/>
                  <a:gd name="connsiteX3" fmla="*/ 22492 w 44351"/>
                  <a:gd name="connsiteY3" fmla="*/ 3291 h 43219"/>
                  <a:gd name="connsiteX4" fmla="*/ 25785 w 44351"/>
                  <a:gd name="connsiteY4" fmla="*/ 59 h 43219"/>
                  <a:gd name="connsiteX5" fmla="*/ 29869 w 44351"/>
                  <a:gd name="connsiteY5" fmla="*/ 2340 h 43219"/>
                  <a:gd name="connsiteX6" fmla="*/ 35499 w 44351"/>
                  <a:gd name="connsiteY6" fmla="*/ 549 h 43219"/>
                  <a:gd name="connsiteX7" fmla="*/ 38354 w 44351"/>
                  <a:gd name="connsiteY7" fmla="*/ 5435 h 43219"/>
                  <a:gd name="connsiteX8" fmla="*/ 42018 w 44351"/>
                  <a:gd name="connsiteY8" fmla="*/ 10177 h 43219"/>
                  <a:gd name="connsiteX9" fmla="*/ 41854 w 44351"/>
                  <a:gd name="connsiteY9" fmla="*/ 15319 h 43219"/>
                  <a:gd name="connsiteX10" fmla="*/ 43052 w 44351"/>
                  <a:gd name="connsiteY10" fmla="*/ 23181 h 43219"/>
                  <a:gd name="connsiteX11" fmla="*/ 43109 w 44351"/>
                  <a:gd name="connsiteY11" fmla="*/ 35276 h 43219"/>
                  <a:gd name="connsiteX12" fmla="*/ 35431 w 44351"/>
                  <a:gd name="connsiteY12" fmla="*/ 35960 h 43219"/>
                  <a:gd name="connsiteX13" fmla="*/ 28591 w 44351"/>
                  <a:gd name="connsiteY13" fmla="*/ 36674 h 43219"/>
                  <a:gd name="connsiteX14" fmla="*/ 23703 w 44351"/>
                  <a:gd name="connsiteY14" fmla="*/ 42965 h 43219"/>
                  <a:gd name="connsiteX15" fmla="*/ 16516 w 44351"/>
                  <a:gd name="connsiteY15" fmla="*/ 39125 h 43219"/>
                  <a:gd name="connsiteX16" fmla="*/ 5840 w 44351"/>
                  <a:gd name="connsiteY16" fmla="*/ 35331 h 43219"/>
                  <a:gd name="connsiteX17" fmla="*/ 1146 w 44351"/>
                  <a:gd name="connsiteY17" fmla="*/ 31109 h 43219"/>
                  <a:gd name="connsiteX18" fmla="*/ 2149 w 44351"/>
                  <a:gd name="connsiteY18" fmla="*/ 25410 h 43219"/>
                  <a:gd name="connsiteX19" fmla="*/ 31 w 44351"/>
                  <a:gd name="connsiteY19" fmla="*/ 19563 h 43219"/>
                  <a:gd name="connsiteX20" fmla="*/ 3899 w 44351"/>
                  <a:gd name="connsiteY20" fmla="*/ 14366 h 43219"/>
                  <a:gd name="connsiteX21" fmla="*/ 3936 w 44351"/>
                  <a:gd name="connsiteY21" fmla="*/ 14229 h 43219"/>
                  <a:gd name="connsiteX0" fmla="*/ 4729 w 44351"/>
                  <a:gd name="connsiteY0" fmla="*/ 26036 h 43219"/>
                  <a:gd name="connsiteX1" fmla="*/ 2196 w 44351"/>
                  <a:gd name="connsiteY1" fmla="*/ 25239 h 43219"/>
                  <a:gd name="connsiteX2" fmla="*/ 6964 w 44351"/>
                  <a:gd name="connsiteY2" fmla="*/ 34758 h 43219"/>
                  <a:gd name="connsiteX3" fmla="*/ 5856 w 44351"/>
                  <a:gd name="connsiteY3" fmla="*/ 35139 h 43219"/>
                  <a:gd name="connsiteX4" fmla="*/ 16514 w 44351"/>
                  <a:gd name="connsiteY4" fmla="*/ 38949 h 43219"/>
                  <a:gd name="connsiteX5" fmla="*/ 15846 w 44351"/>
                  <a:gd name="connsiteY5" fmla="*/ 37209 h 43219"/>
                  <a:gd name="connsiteX6" fmla="*/ 28863 w 44351"/>
                  <a:gd name="connsiteY6" fmla="*/ 34610 h 43219"/>
                  <a:gd name="connsiteX7" fmla="*/ 28596 w 44351"/>
                  <a:gd name="connsiteY7" fmla="*/ 36519 h 43219"/>
                  <a:gd name="connsiteX8" fmla="*/ 34165 w 44351"/>
                  <a:gd name="connsiteY8" fmla="*/ 22813 h 43219"/>
                  <a:gd name="connsiteX9" fmla="*/ 43597 w 44351"/>
                  <a:gd name="connsiteY9" fmla="*/ 35840 h 43219"/>
                  <a:gd name="connsiteX10" fmla="*/ 41834 w 44351"/>
                  <a:gd name="connsiteY10" fmla="*/ 15213 h 43219"/>
                  <a:gd name="connsiteX11" fmla="*/ 40386 w 44351"/>
                  <a:gd name="connsiteY11" fmla="*/ 17889 h 43219"/>
                  <a:gd name="connsiteX12" fmla="*/ 38360 w 44351"/>
                  <a:gd name="connsiteY12" fmla="*/ 5285 h 43219"/>
                  <a:gd name="connsiteX13" fmla="*/ 38436 w 44351"/>
                  <a:gd name="connsiteY13" fmla="*/ 6549 h 43219"/>
                  <a:gd name="connsiteX14" fmla="*/ 29114 w 44351"/>
                  <a:gd name="connsiteY14" fmla="*/ 3811 h 43219"/>
                  <a:gd name="connsiteX15" fmla="*/ 29856 w 44351"/>
                  <a:gd name="connsiteY15" fmla="*/ 2199 h 43219"/>
                  <a:gd name="connsiteX16" fmla="*/ 22177 w 44351"/>
                  <a:gd name="connsiteY16" fmla="*/ 4579 h 43219"/>
                  <a:gd name="connsiteX17" fmla="*/ 22536 w 44351"/>
                  <a:gd name="connsiteY17" fmla="*/ 3189 h 43219"/>
                  <a:gd name="connsiteX18" fmla="*/ 14036 w 44351"/>
                  <a:gd name="connsiteY18" fmla="*/ 5051 h 43219"/>
                  <a:gd name="connsiteX19" fmla="*/ 15336 w 44351"/>
                  <a:gd name="connsiteY19" fmla="*/ 6399 h 43219"/>
                  <a:gd name="connsiteX20" fmla="*/ 4163 w 44351"/>
                  <a:gd name="connsiteY20" fmla="*/ 15648 h 43219"/>
                  <a:gd name="connsiteX21" fmla="*/ 3936 w 44351"/>
                  <a:gd name="connsiteY21" fmla="*/ 14229 h 43219"/>
                  <a:gd name="connsiteX0" fmla="*/ 3936 w 44351"/>
                  <a:gd name="connsiteY0" fmla="*/ 14229 h 43219"/>
                  <a:gd name="connsiteX1" fmla="*/ 5659 w 44351"/>
                  <a:gd name="connsiteY1" fmla="*/ 6766 h 43219"/>
                  <a:gd name="connsiteX2" fmla="*/ 14041 w 44351"/>
                  <a:gd name="connsiteY2" fmla="*/ 5061 h 43219"/>
                  <a:gd name="connsiteX3" fmla="*/ 22492 w 44351"/>
                  <a:gd name="connsiteY3" fmla="*/ 3291 h 43219"/>
                  <a:gd name="connsiteX4" fmla="*/ 25785 w 44351"/>
                  <a:gd name="connsiteY4" fmla="*/ 59 h 43219"/>
                  <a:gd name="connsiteX5" fmla="*/ 29869 w 44351"/>
                  <a:gd name="connsiteY5" fmla="*/ 2340 h 43219"/>
                  <a:gd name="connsiteX6" fmla="*/ 35499 w 44351"/>
                  <a:gd name="connsiteY6" fmla="*/ 549 h 43219"/>
                  <a:gd name="connsiteX7" fmla="*/ 38354 w 44351"/>
                  <a:gd name="connsiteY7" fmla="*/ 5435 h 43219"/>
                  <a:gd name="connsiteX8" fmla="*/ 42018 w 44351"/>
                  <a:gd name="connsiteY8" fmla="*/ 10177 h 43219"/>
                  <a:gd name="connsiteX9" fmla="*/ 41854 w 44351"/>
                  <a:gd name="connsiteY9" fmla="*/ 15319 h 43219"/>
                  <a:gd name="connsiteX10" fmla="*/ 43052 w 44351"/>
                  <a:gd name="connsiteY10" fmla="*/ 23181 h 43219"/>
                  <a:gd name="connsiteX11" fmla="*/ 43109 w 44351"/>
                  <a:gd name="connsiteY11" fmla="*/ 35276 h 43219"/>
                  <a:gd name="connsiteX12" fmla="*/ 40209 w 44351"/>
                  <a:gd name="connsiteY12" fmla="*/ 43168 h 43219"/>
                  <a:gd name="connsiteX13" fmla="*/ 28591 w 44351"/>
                  <a:gd name="connsiteY13" fmla="*/ 36674 h 43219"/>
                  <a:gd name="connsiteX14" fmla="*/ 23703 w 44351"/>
                  <a:gd name="connsiteY14" fmla="*/ 42965 h 43219"/>
                  <a:gd name="connsiteX15" fmla="*/ 16516 w 44351"/>
                  <a:gd name="connsiteY15" fmla="*/ 39125 h 43219"/>
                  <a:gd name="connsiteX16" fmla="*/ 5840 w 44351"/>
                  <a:gd name="connsiteY16" fmla="*/ 35331 h 43219"/>
                  <a:gd name="connsiteX17" fmla="*/ 1146 w 44351"/>
                  <a:gd name="connsiteY17" fmla="*/ 31109 h 43219"/>
                  <a:gd name="connsiteX18" fmla="*/ 2149 w 44351"/>
                  <a:gd name="connsiteY18" fmla="*/ 25410 h 43219"/>
                  <a:gd name="connsiteX19" fmla="*/ 31 w 44351"/>
                  <a:gd name="connsiteY19" fmla="*/ 19563 h 43219"/>
                  <a:gd name="connsiteX20" fmla="*/ 3899 w 44351"/>
                  <a:gd name="connsiteY20" fmla="*/ 14366 h 43219"/>
                  <a:gd name="connsiteX21" fmla="*/ 3936 w 44351"/>
                  <a:gd name="connsiteY21" fmla="*/ 14229 h 43219"/>
                  <a:gd name="connsiteX0" fmla="*/ 4729 w 44351"/>
                  <a:gd name="connsiteY0" fmla="*/ 26036 h 43219"/>
                  <a:gd name="connsiteX1" fmla="*/ 2196 w 44351"/>
                  <a:gd name="connsiteY1" fmla="*/ 25239 h 43219"/>
                  <a:gd name="connsiteX2" fmla="*/ 6964 w 44351"/>
                  <a:gd name="connsiteY2" fmla="*/ 34758 h 43219"/>
                  <a:gd name="connsiteX3" fmla="*/ 5856 w 44351"/>
                  <a:gd name="connsiteY3" fmla="*/ 35139 h 43219"/>
                  <a:gd name="connsiteX4" fmla="*/ 16514 w 44351"/>
                  <a:gd name="connsiteY4" fmla="*/ 38949 h 43219"/>
                  <a:gd name="connsiteX5" fmla="*/ 15846 w 44351"/>
                  <a:gd name="connsiteY5" fmla="*/ 37209 h 43219"/>
                  <a:gd name="connsiteX6" fmla="*/ 28863 w 44351"/>
                  <a:gd name="connsiteY6" fmla="*/ 34610 h 43219"/>
                  <a:gd name="connsiteX7" fmla="*/ 28596 w 44351"/>
                  <a:gd name="connsiteY7" fmla="*/ 36519 h 43219"/>
                  <a:gd name="connsiteX8" fmla="*/ 34165 w 44351"/>
                  <a:gd name="connsiteY8" fmla="*/ 22813 h 43219"/>
                  <a:gd name="connsiteX9" fmla="*/ 43597 w 44351"/>
                  <a:gd name="connsiteY9" fmla="*/ 35840 h 43219"/>
                  <a:gd name="connsiteX10" fmla="*/ 41834 w 44351"/>
                  <a:gd name="connsiteY10" fmla="*/ 15213 h 43219"/>
                  <a:gd name="connsiteX11" fmla="*/ 40386 w 44351"/>
                  <a:gd name="connsiteY11" fmla="*/ 17889 h 43219"/>
                  <a:gd name="connsiteX12" fmla="*/ 38360 w 44351"/>
                  <a:gd name="connsiteY12" fmla="*/ 5285 h 43219"/>
                  <a:gd name="connsiteX13" fmla="*/ 38436 w 44351"/>
                  <a:gd name="connsiteY13" fmla="*/ 6549 h 43219"/>
                  <a:gd name="connsiteX14" fmla="*/ 29114 w 44351"/>
                  <a:gd name="connsiteY14" fmla="*/ 3811 h 43219"/>
                  <a:gd name="connsiteX15" fmla="*/ 29856 w 44351"/>
                  <a:gd name="connsiteY15" fmla="*/ 2199 h 43219"/>
                  <a:gd name="connsiteX16" fmla="*/ 22177 w 44351"/>
                  <a:gd name="connsiteY16" fmla="*/ 4579 h 43219"/>
                  <a:gd name="connsiteX17" fmla="*/ 22536 w 44351"/>
                  <a:gd name="connsiteY17" fmla="*/ 3189 h 43219"/>
                  <a:gd name="connsiteX18" fmla="*/ 14036 w 44351"/>
                  <a:gd name="connsiteY18" fmla="*/ 5051 h 43219"/>
                  <a:gd name="connsiteX19" fmla="*/ 15336 w 44351"/>
                  <a:gd name="connsiteY19" fmla="*/ 6399 h 43219"/>
                  <a:gd name="connsiteX20" fmla="*/ 4163 w 44351"/>
                  <a:gd name="connsiteY20" fmla="*/ 15648 h 43219"/>
                  <a:gd name="connsiteX21" fmla="*/ 3936 w 44351"/>
                  <a:gd name="connsiteY21" fmla="*/ 14229 h 43219"/>
                  <a:gd name="connsiteX0" fmla="*/ 3936 w 44351"/>
                  <a:gd name="connsiteY0" fmla="*/ 14229 h 43795"/>
                  <a:gd name="connsiteX1" fmla="*/ 5659 w 44351"/>
                  <a:gd name="connsiteY1" fmla="*/ 6766 h 43795"/>
                  <a:gd name="connsiteX2" fmla="*/ 14041 w 44351"/>
                  <a:gd name="connsiteY2" fmla="*/ 5061 h 43795"/>
                  <a:gd name="connsiteX3" fmla="*/ 22492 w 44351"/>
                  <a:gd name="connsiteY3" fmla="*/ 3291 h 43795"/>
                  <a:gd name="connsiteX4" fmla="*/ 25785 w 44351"/>
                  <a:gd name="connsiteY4" fmla="*/ 59 h 43795"/>
                  <a:gd name="connsiteX5" fmla="*/ 29869 w 44351"/>
                  <a:gd name="connsiteY5" fmla="*/ 2340 h 43795"/>
                  <a:gd name="connsiteX6" fmla="*/ 35499 w 44351"/>
                  <a:gd name="connsiteY6" fmla="*/ 549 h 43795"/>
                  <a:gd name="connsiteX7" fmla="*/ 38354 w 44351"/>
                  <a:gd name="connsiteY7" fmla="*/ 5435 h 43795"/>
                  <a:gd name="connsiteX8" fmla="*/ 42018 w 44351"/>
                  <a:gd name="connsiteY8" fmla="*/ 10177 h 43795"/>
                  <a:gd name="connsiteX9" fmla="*/ 41854 w 44351"/>
                  <a:gd name="connsiteY9" fmla="*/ 15319 h 43795"/>
                  <a:gd name="connsiteX10" fmla="*/ 43052 w 44351"/>
                  <a:gd name="connsiteY10" fmla="*/ 23181 h 43795"/>
                  <a:gd name="connsiteX11" fmla="*/ 43109 w 44351"/>
                  <a:gd name="connsiteY11" fmla="*/ 35276 h 43795"/>
                  <a:gd name="connsiteX12" fmla="*/ 40209 w 44351"/>
                  <a:gd name="connsiteY12" fmla="*/ 43168 h 43795"/>
                  <a:gd name="connsiteX13" fmla="*/ 28591 w 44351"/>
                  <a:gd name="connsiteY13" fmla="*/ 36674 h 43795"/>
                  <a:gd name="connsiteX14" fmla="*/ 23703 w 44351"/>
                  <a:gd name="connsiteY14" fmla="*/ 42965 h 43795"/>
                  <a:gd name="connsiteX15" fmla="*/ 16516 w 44351"/>
                  <a:gd name="connsiteY15" fmla="*/ 39125 h 43795"/>
                  <a:gd name="connsiteX16" fmla="*/ 5840 w 44351"/>
                  <a:gd name="connsiteY16" fmla="*/ 35331 h 43795"/>
                  <a:gd name="connsiteX17" fmla="*/ 1146 w 44351"/>
                  <a:gd name="connsiteY17" fmla="*/ 31109 h 43795"/>
                  <a:gd name="connsiteX18" fmla="*/ 2149 w 44351"/>
                  <a:gd name="connsiteY18" fmla="*/ 25410 h 43795"/>
                  <a:gd name="connsiteX19" fmla="*/ 31 w 44351"/>
                  <a:gd name="connsiteY19" fmla="*/ 19563 h 43795"/>
                  <a:gd name="connsiteX20" fmla="*/ 3899 w 44351"/>
                  <a:gd name="connsiteY20" fmla="*/ 14366 h 43795"/>
                  <a:gd name="connsiteX21" fmla="*/ 3936 w 44351"/>
                  <a:gd name="connsiteY21" fmla="*/ 14229 h 43795"/>
                  <a:gd name="connsiteX0" fmla="*/ 4729 w 44351"/>
                  <a:gd name="connsiteY0" fmla="*/ 26036 h 43795"/>
                  <a:gd name="connsiteX1" fmla="*/ 2196 w 44351"/>
                  <a:gd name="connsiteY1" fmla="*/ 25239 h 43795"/>
                  <a:gd name="connsiteX2" fmla="*/ 6964 w 44351"/>
                  <a:gd name="connsiteY2" fmla="*/ 34758 h 43795"/>
                  <a:gd name="connsiteX3" fmla="*/ 5856 w 44351"/>
                  <a:gd name="connsiteY3" fmla="*/ 35139 h 43795"/>
                  <a:gd name="connsiteX4" fmla="*/ 16514 w 44351"/>
                  <a:gd name="connsiteY4" fmla="*/ 38949 h 43795"/>
                  <a:gd name="connsiteX5" fmla="*/ 15846 w 44351"/>
                  <a:gd name="connsiteY5" fmla="*/ 37209 h 43795"/>
                  <a:gd name="connsiteX6" fmla="*/ 28863 w 44351"/>
                  <a:gd name="connsiteY6" fmla="*/ 34610 h 43795"/>
                  <a:gd name="connsiteX7" fmla="*/ 30159 w 44351"/>
                  <a:gd name="connsiteY7" fmla="*/ 43795 h 43795"/>
                  <a:gd name="connsiteX8" fmla="*/ 34165 w 44351"/>
                  <a:gd name="connsiteY8" fmla="*/ 22813 h 43795"/>
                  <a:gd name="connsiteX9" fmla="*/ 43597 w 44351"/>
                  <a:gd name="connsiteY9" fmla="*/ 35840 h 43795"/>
                  <a:gd name="connsiteX10" fmla="*/ 41834 w 44351"/>
                  <a:gd name="connsiteY10" fmla="*/ 15213 h 43795"/>
                  <a:gd name="connsiteX11" fmla="*/ 40386 w 44351"/>
                  <a:gd name="connsiteY11" fmla="*/ 17889 h 43795"/>
                  <a:gd name="connsiteX12" fmla="*/ 38360 w 44351"/>
                  <a:gd name="connsiteY12" fmla="*/ 5285 h 43795"/>
                  <a:gd name="connsiteX13" fmla="*/ 38436 w 44351"/>
                  <a:gd name="connsiteY13" fmla="*/ 6549 h 43795"/>
                  <a:gd name="connsiteX14" fmla="*/ 29114 w 44351"/>
                  <a:gd name="connsiteY14" fmla="*/ 3811 h 43795"/>
                  <a:gd name="connsiteX15" fmla="*/ 29856 w 44351"/>
                  <a:gd name="connsiteY15" fmla="*/ 2199 h 43795"/>
                  <a:gd name="connsiteX16" fmla="*/ 22177 w 44351"/>
                  <a:gd name="connsiteY16" fmla="*/ 4579 h 43795"/>
                  <a:gd name="connsiteX17" fmla="*/ 22536 w 44351"/>
                  <a:gd name="connsiteY17" fmla="*/ 3189 h 43795"/>
                  <a:gd name="connsiteX18" fmla="*/ 14036 w 44351"/>
                  <a:gd name="connsiteY18" fmla="*/ 5051 h 43795"/>
                  <a:gd name="connsiteX19" fmla="*/ 15336 w 44351"/>
                  <a:gd name="connsiteY19" fmla="*/ 6399 h 43795"/>
                  <a:gd name="connsiteX20" fmla="*/ 4163 w 44351"/>
                  <a:gd name="connsiteY20" fmla="*/ 15648 h 43795"/>
                  <a:gd name="connsiteX21" fmla="*/ 3936 w 44351"/>
                  <a:gd name="connsiteY21" fmla="*/ 14229 h 43795"/>
                  <a:gd name="connsiteX0" fmla="*/ 3936 w 44351"/>
                  <a:gd name="connsiteY0" fmla="*/ 14229 h 44688"/>
                  <a:gd name="connsiteX1" fmla="*/ 5659 w 44351"/>
                  <a:gd name="connsiteY1" fmla="*/ 6766 h 44688"/>
                  <a:gd name="connsiteX2" fmla="*/ 14041 w 44351"/>
                  <a:gd name="connsiteY2" fmla="*/ 5061 h 44688"/>
                  <a:gd name="connsiteX3" fmla="*/ 22492 w 44351"/>
                  <a:gd name="connsiteY3" fmla="*/ 3291 h 44688"/>
                  <a:gd name="connsiteX4" fmla="*/ 25785 w 44351"/>
                  <a:gd name="connsiteY4" fmla="*/ 59 h 44688"/>
                  <a:gd name="connsiteX5" fmla="*/ 29869 w 44351"/>
                  <a:gd name="connsiteY5" fmla="*/ 2340 h 44688"/>
                  <a:gd name="connsiteX6" fmla="*/ 35499 w 44351"/>
                  <a:gd name="connsiteY6" fmla="*/ 549 h 44688"/>
                  <a:gd name="connsiteX7" fmla="*/ 38354 w 44351"/>
                  <a:gd name="connsiteY7" fmla="*/ 5435 h 44688"/>
                  <a:gd name="connsiteX8" fmla="*/ 42018 w 44351"/>
                  <a:gd name="connsiteY8" fmla="*/ 10177 h 44688"/>
                  <a:gd name="connsiteX9" fmla="*/ 41854 w 44351"/>
                  <a:gd name="connsiteY9" fmla="*/ 15319 h 44688"/>
                  <a:gd name="connsiteX10" fmla="*/ 43052 w 44351"/>
                  <a:gd name="connsiteY10" fmla="*/ 23181 h 44688"/>
                  <a:gd name="connsiteX11" fmla="*/ 43109 w 44351"/>
                  <a:gd name="connsiteY11" fmla="*/ 35276 h 44688"/>
                  <a:gd name="connsiteX12" fmla="*/ 40209 w 44351"/>
                  <a:gd name="connsiteY12" fmla="*/ 43168 h 44688"/>
                  <a:gd name="connsiteX13" fmla="*/ 28591 w 44351"/>
                  <a:gd name="connsiteY13" fmla="*/ 36674 h 44688"/>
                  <a:gd name="connsiteX14" fmla="*/ 23703 w 44351"/>
                  <a:gd name="connsiteY14" fmla="*/ 42965 h 44688"/>
                  <a:gd name="connsiteX15" fmla="*/ 16516 w 44351"/>
                  <a:gd name="connsiteY15" fmla="*/ 39125 h 44688"/>
                  <a:gd name="connsiteX16" fmla="*/ 5840 w 44351"/>
                  <a:gd name="connsiteY16" fmla="*/ 35331 h 44688"/>
                  <a:gd name="connsiteX17" fmla="*/ 1146 w 44351"/>
                  <a:gd name="connsiteY17" fmla="*/ 31109 h 44688"/>
                  <a:gd name="connsiteX18" fmla="*/ 2149 w 44351"/>
                  <a:gd name="connsiteY18" fmla="*/ 25410 h 44688"/>
                  <a:gd name="connsiteX19" fmla="*/ 31 w 44351"/>
                  <a:gd name="connsiteY19" fmla="*/ 19563 h 44688"/>
                  <a:gd name="connsiteX20" fmla="*/ 3899 w 44351"/>
                  <a:gd name="connsiteY20" fmla="*/ 14366 h 44688"/>
                  <a:gd name="connsiteX21" fmla="*/ 3936 w 44351"/>
                  <a:gd name="connsiteY21" fmla="*/ 14229 h 44688"/>
                  <a:gd name="connsiteX0" fmla="*/ 4729 w 44351"/>
                  <a:gd name="connsiteY0" fmla="*/ 26036 h 44688"/>
                  <a:gd name="connsiteX1" fmla="*/ 2196 w 44351"/>
                  <a:gd name="connsiteY1" fmla="*/ 25239 h 44688"/>
                  <a:gd name="connsiteX2" fmla="*/ 6964 w 44351"/>
                  <a:gd name="connsiteY2" fmla="*/ 34758 h 44688"/>
                  <a:gd name="connsiteX3" fmla="*/ 5856 w 44351"/>
                  <a:gd name="connsiteY3" fmla="*/ 35139 h 44688"/>
                  <a:gd name="connsiteX4" fmla="*/ 16514 w 44351"/>
                  <a:gd name="connsiteY4" fmla="*/ 38949 h 44688"/>
                  <a:gd name="connsiteX5" fmla="*/ 15846 w 44351"/>
                  <a:gd name="connsiteY5" fmla="*/ 37209 h 44688"/>
                  <a:gd name="connsiteX6" fmla="*/ 30046 w 44351"/>
                  <a:gd name="connsiteY6" fmla="*/ 44560 h 44688"/>
                  <a:gd name="connsiteX7" fmla="*/ 30159 w 44351"/>
                  <a:gd name="connsiteY7" fmla="*/ 43795 h 44688"/>
                  <a:gd name="connsiteX8" fmla="*/ 34165 w 44351"/>
                  <a:gd name="connsiteY8" fmla="*/ 22813 h 44688"/>
                  <a:gd name="connsiteX9" fmla="*/ 43597 w 44351"/>
                  <a:gd name="connsiteY9" fmla="*/ 35840 h 44688"/>
                  <a:gd name="connsiteX10" fmla="*/ 41834 w 44351"/>
                  <a:gd name="connsiteY10" fmla="*/ 15213 h 44688"/>
                  <a:gd name="connsiteX11" fmla="*/ 40386 w 44351"/>
                  <a:gd name="connsiteY11" fmla="*/ 17889 h 44688"/>
                  <a:gd name="connsiteX12" fmla="*/ 38360 w 44351"/>
                  <a:gd name="connsiteY12" fmla="*/ 5285 h 44688"/>
                  <a:gd name="connsiteX13" fmla="*/ 38436 w 44351"/>
                  <a:gd name="connsiteY13" fmla="*/ 6549 h 44688"/>
                  <a:gd name="connsiteX14" fmla="*/ 29114 w 44351"/>
                  <a:gd name="connsiteY14" fmla="*/ 3811 h 44688"/>
                  <a:gd name="connsiteX15" fmla="*/ 29856 w 44351"/>
                  <a:gd name="connsiteY15" fmla="*/ 2199 h 44688"/>
                  <a:gd name="connsiteX16" fmla="*/ 22177 w 44351"/>
                  <a:gd name="connsiteY16" fmla="*/ 4579 h 44688"/>
                  <a:gd name="connsiteX17" fmla="*/ 22536 w 44351"/>
                  <a:gd name="connsiteY17" fmla="*/ 3189 h 44688"/>
                  <a:gd name="connsiteX18" fmla="*/ 14036 w 44351"/>
                  <a:gd name="connsiteY18" fmla="*/ 5051 h 44688"/>
                  <a:gd name="connsiteX19" fmla="*/ 15336 w 44351"/>
                  <a:gd name="connsiteY19" fmla="*/ 6399 h 44688"/>
                  <a:gd name="connsiteX20" fmla="*/ 4163 w 44351"/>
                  <a:gd name="connsiteY20" fmla="*/ 15648 h 44688"/>
                  <a:gd name="connsiteX21" fmla="*/ 3936 w 44351"/>
                  <a:gd name="connsiteY21" fmla="*/ 14229 h 44688"/>
                  <a:gd name="connsiteX0" fmla="*/ 3936 w 44351"/>
                  <a:gd name="connsiteY0" fmla="*/ 14229 h 44688"/>
                  <a:gd name="connsiteX1" fmla="*/ 5659 w 44351"/>
                  <a:gd name="connsiteY1" fmla="*/ 6766 h 44688"/>
                  <a:gd name="connsiteX2" fmla="*/ 14041 w 44351"/>
                  <a:gd name="connsiteY2" fmla="*/ 5061 h 44688"/>
                  <a:gd name="connsiteX3" fmla="*/ 22492 w 44351"/>
                  <a:gd name="connsiteY3" fmla="*/ 3291 h 44688"/>
                  <a:gd name="connsiteX4" fmla="*/ 25785 w 44351"/>
                  <a:gd name="connsiteY4" fmla="*/ 59 h 44688"/>
                  <a:gd name="connsiteX5" fmla="*/ 29869 w 44351"/>
                  <a:gd name="connsiteY5" fmla="*/ 2340 h 44688"/>
                  <a:gd name="connsiteX6" fmla="*/ 35499 w 44351"/>
                  <a:gd name="connsiteY6" fmla="*/ 549 h 44688"/>
                  <a:gd name="connsiteX7" fmla="*/ 38354 w 44351"/>
                  <a:gd name="connsiteY7" fmla="*/ 5435 h 44688"/>
                  <a:gd name="connsiteX8" fmla="*/ 42018 w 44351"/>
                  <a:gd name="connsiteY8" fmla="*/ 10177 h 44688"/>
                  <a:gd name="connsiteX9" fmla="*/ 41854 w 44351"/>
                  <a:gd name="connsiteY9" fmla="*/ 15319 h 44688"/>
                  <a:gd name="connsiteX10" fmla="*/ 43052 w 44351"/>
                  <a:gd name="connsiteY10" fmla="*/ 23181 h 44688"/>
                  <a:gd name="connsiteX11" fmla="*/ 43109 w 44351"/>
                  <a:gd name="connsiteY11" fmla="*/ 35276 h 44688"/>
                  <a:gd name="connsiteX12" fmla="*/ 40209 w 44351"/>
                  <a:gd name="connsiteY12" fmla="*/ 43168 h 44688"/>
                  <a:gd name="connsiteX13" fmla="*/ 29584 w 44351"/>
                  <a:gd name="connsiteY13" fmla="*/ 42905 h 44688"/>
                  <a:gd name="connsiteX14" fmla="*/ 23703 w 44351"/>
                  <a:gd name="connsiteY14" fmla="*/ 42965 h 44688"/>
                  <a:gd name="connsiteX15" fmla="*/ 16516 w 44351"/>
                  <a:gd name="connsiteY15" fmla="*/ 39125 h 44688"/>
                  <a:gd name="connsiteX16" fmla="*/ 5840 w 44351"/>
                  <a:gd name="connsiteY16" fmla="*/ 35331 h 44688"/>
                  <a:gd name="connsiteX17" fmla="*/ 1146 w 44351"/>
                  <a:gd name="connsiteY17" fmla="*/ 31109 h 44688"/>
                  <a:gd name="connsiteX18" fmla="*/ 2149 w 44351"/>
                  <a:gd name="connsiteY18" fmla="*/ 25410 h 44688"/>
                  <a:gd name="connsiteX19" fmla="*/ 31 w 44351"/>
                  <a:gd name="connsiteY19" fmla="*/ 19563 h 44688"/>
                  <a:gd name="connsiteX20" fmla="*/ 3899 w 44351"/>
                  <a:gd name="connsiteY20" fmla="*/ 14366 h 44688"/>
                  <a:gd name="connsiteX21" fmla="*/ 3936 w 44351"/>
                  <a:gd name="connsiteY21" fmla="*/ 14229 h 44688"/>
                  <a:gd name="connsiteX0" fmla="*/ 4729 w 44351"/>
                  <a:gd name="connsiteY0" fmla="*/ 26036 h 44688"/>
                  <a:gd name="connsiteX1" fmla="*/ 2196 w 44351"/>
                  <a:gd name="connsiteY1" fmla="*/ 25239 h 44688"/>
                  <a:gd name="connsiteX2" fmla="*/ 6964 w 44351"/>
                  <a:gd name="connsiteY2" fmla="*/ 34758 h 44688"/>
                  <a:gd name="connsiteX3" fmla="*/ 5856 w 44351"/>
                  <a:gd name="connsiteY3" fmla="*/ 35139 h 44688"/>
                  <a:gd name="connsiteX4" fmla="*/ 16514 w 44351"/>
                  <a:gd name="connsiteY4" fmla="*/ 38949 h 44688"/>
                  <a:gd name="connsiteX5" fmla="*/ 15846 w 44351"/>
                  <a:gd name="connsiteY5" fmla="*/ 37209 h 44688"/>
                  <a:gd name="connsiteX6" fmla="*/ 30046 w 44351"/>
                  <a:gd name="connsiteY6" fmla="*/ 44560 h 44688"/>
                  <a:gd name="connsiteX7" fmla="*/ 30159 w 44351"/>
                  <a:gd name="connsiteY7" fmla="*/ 43795 h 44688"/>
                  <a:gd name="connsiteX8" fmla="*/ 34165 w 44351"/>
                  <a:gd name="connsiteY8" fmla="*/ 22813 h 44688"/>
                  <a:gd name="connsiteX9" fmla="*/ 43597 w 44351"/>
                  <a:gd name="connsiteY9" fmla="*/ 35840 h 44688"/>
                  <a:gd name="connsiteX10" fmla="*/ 41834 w 44351"/>
                  <a:gd name="connsiteY10" fmla="*/ 15213 h 44688"/>
                  <a:gd name="connsiteX11" fmla="*/ 40386 w 44351"/>
                  <a:gd name="connsiteY11" fmla="*/ 17889 h 44688"/>
                  <a:gd name="connsiteX12" fmla="*/ 38360 w 44351"/>
                  <a:gd name="connsiteY12" fmla="*/ 5285 h 44688"/>
                  <a:gd name="connsiteX13" fmla="*/ 38436 w 44351"/>
                  <a:gd name="connsiteY13" fmla="*/ 6549 h 44688"/>
                  <a:gd name="connsiteX14" fmla="*/ 29114 w 44351"/>
                  <a:gd name="connsiteY14" fmla="*/ 3811 h 44688"/>
                  <a:gd name="connsiteX15" fmla="*/ 29856 w 44351"/>
                  <a:gd name="connsiteY15" fmla="*/ 2199 h 44688"/>
                  <a:gd name="connsiteX16" fmla="*/ 22177 w 44351"/>
                  <a:gd name="connsiteY16" fmla="*/ 4579 h 44688"/>
                  <a:gd name="connsiteX17" fmla="*/ 22536 w 44351"/>
                  <a:gd name="connsiteY17" fmla="*/ 3189 h 44688"/>
                  <a:gd name="connsiteX18" fmla="*/ 14036 w 44351"/>
                  <a:gd name="connsiteY18" fmla="*/ 5051 h 44688"/>
                  <a:gd name="connsiteX19" fmla="*/ 15336 w 44351"/>
                  <a:gd name="connsiteY19" fmla="*/ 6399 h 44688"/>
                  <a:gd name="connsiteX20" fmla="*/ 4163 w 44351"/>
                  <a:gd name="connsiteY20" fmla="*/ 15648 h 44688"/>
                  <a:gd name="connsiteX21" fmla="*/ 3936 w 44351"/>
                  <a:gd name="connsiteY21" fmla="*/ 14229 h 44688"/>
                  <a:gd name="connsiteX0" fmla="*/ 3936 w 44351"/>
                  <a:gd name="connsiteY0" fmla="*/ 14229 h 44688"/>
                  <a:gd name="connsiteX1" fmla="*/ 5659 w 44351"/>
                  <a:gd name="connsiteY1" fmla="*/ 6766 h 44688"/>
                  <a:gd name="connsiteX2" fmla="*/ 14041 w 44351"/>
                  <a:gd name="connsiteY2" fmla="*/ 5061 h 44688"/>
                  <a:gd name="connsiteX3" fmla="*/ 22492 w 44351"/>
                  <a:gd name="connsiteY3" fmla="*/ 3291 h 44688"/>
                  <a:gd name="connsiteX4" fmla="*/ 25785 w 44351"/>
                  <a:gd name="connsiteY4" fmla="*/ 59 h 44688"/>
                  <a:gd name="connsiteX5" fmla="*/ 29869 w 44351"/>
                  <a:gd name="connsiteY5" fmla="*/ 2340 h 44688"/>
                  <a:gd name="connsiteX6" fmla="*/ 35499 w 44351"/>
                  <a:gd name="connsiteY6" fmla="*/ 549 h 44688"/>
                  <a:gd name="connsiteX7" fmla="*/ 38354 w 44351"/>
                  <a:gd name="connsiteY7" fmla="*/ 5435 h 44688"/>
                  <a:gd name="connsiteX8" fmla="*/ 42018 w 44351"/>
                  <a:gd name="connsiteY8" fmla="*/ 10177 h 44688"/>
                  <a:gd name="connsiteX9" fmla="*/ 41854 w 44351"/>
                  <a:gd name="connsiteY9" fmla="*/ 15319 h 44688"/>
                  <a:gd name="connsiteX10" fmla="*/ 43052 w 44351"/>
                  <a:gd name="connsiteY10" fmla="*/ 23181 h 44688"/>
                  <a:gd name="connsiteX11" fmla="*/ 43109 w 44351"/>
                  <a:gd name="connsiteY11" fmla="*/ 35276 h 44688"/>
                  <a:gd name="connsiteX12" fmla="*/ 40209 w 44351"/>
                  <a:gd name="connsiteY12" fmla="*/ 43168 h 44688"/>
                  <a:gd name="connsiteX13" fmla="*/ 29584 w 44351"/>
                  <a:gd name="connsiteY13" fmla="*/ 42905 h 44688"/>
                  <a:gd name="connsiteX14" fmla="*/ 23703 w 44351"/>
                  <a:gd name="connsiteY14" fmla="*/ 42965 h 44688"/>
                  <a:gd name="connsiteX15" fmla="*/ 16516 w 44351"/>
                  <a:gd name="connsiteY15" fmla="*/ 39125 h 44688"/>
                  <a:gd name="connsiteX16" fmla="*/ 5840 w 44351"/>
                  <a:gd name="connsiteY16" fmla="*/ 35331 h 44688"/>
                  <a:gd name="connsiteX17" fmla="*/ 1146 w 44351"/>
                  <a:gd name="connsiteY17" fmla="*/ 31109 h 44688"/>
                  <a:gd name="connsiteX18" fmla="*/ 2149 w 44351"/>
                  <a:gd name="connsiteY18" fmla="*/ 25410 h 44688"/>
                  <a:gd name="connsiteX19" fmla="*/ 31 w 44351"/>
                  <a:gd name="connsiteY19" fmla="*/ 19563 h 44688"/>
                  <a:gd name="connsiteX20" fmla="*/ 3899 w 44351"/>
                  <a:gd name="connsiteY20" fmla="*/ 14366 h 44688"/>
                  <a:gd name="connsiteX21" fmla="*/ 3936 w 44351"/>
                  <a:gd name="connsiteY21" fmla="*/ 14229 h 44688"/>
                  <a:gd name="connsiteX0" fmla="*/ 4729 w 44351"/>
                  <a:gd name="connsiteY0" fmla="*/ 26036 h 44688"/>
                  <a:gd name="connsiteX1" fmla="*/ 2196 w 44351"/>
                  <a:gd name="connsiteY1" fmla="*/ 25239 h 44688"/>
                  <a:gd name="connsiteX2" fmla="*/ 6964 w 44351"/>
                  <a:gd name="connsiteY2" fmla="*/ 34758 h 44688"/>
                  <a:gd name="connsiteX3" fmla="*/ 5856 w 44351"/>
                  <a:gd name="connsiteY3" fmla="*/ 35139 h 44688"/>
                  <a:gd name="connsiteX4" fmla="*/ 16514 w 44351"/>
                  <a:gd name="connsiteY4" fmla="*/ 38949 h 44688"/>
                  <a:gd name="connsiteX5" fmla="*/ 15846 w 44351"/>
                  <a:gd name="connsiteY5" fmla="*/ 37209 h 44688"/>
                  <a:gd name="connsiteX6" fmla="*/ 30046 w 44351"/>
                  <a:gd name="connsiteY6" fmla="*/ 44560 h 44688"/>
                  <a:gd name="connsiteX7" fmla="*/ 30159 w 44351"/>
                  <a:gd name="connsiteY7" fmla="*/ 43795 h 44688"/>
                  <a:gd name="connsiteX8" fmla="*/ 41047 w 44351"/>
                  <a:gd name="connsiteY8" fmla="*/ 33103 h 44688"/>
                  <a:gd name="connsiteX9" fmla="*/ 43597 w 44351"/>
                  <a:gd name="connsiteY9" fmla="*/ 35840 h 44688"/>
                  <a:gd name="connsiteX10" fmla="*/ 41834 w 44351"/>
                  <a:gd name="connsiteY10" fmla="*/ 15213 h 44688"/>
                  <a:gd name="connsiteX11" fmla="*/ 40386 w 44351"/>
                  <a:gd name="connsiteY11" fmla="*/ 17889 h 44688"/>
                  <a:gd name="connsiteX12" fmla="*/ 38360 w 44351"/>
                  <a:gd name="connsiteY12" fmla="*/ 5285 h 44688"/>
                  <a:gd name="connsiteX13" fmla="*/ 38436 w 44351"/>
                  <a:gd name="connsiteY13" fmla="*/ 6549 h 44688"/>
                  <a:gd name="connsiteX14" fmla="*/ 29114 w 44351"/>
                  <a:gd name="connsiteY14" fmla="*/ 3811 h 44688"/>
                  <a:gd name="connsiteX15" fmla="*/ 29856 w 44351"/>
                  <a:gd name="connsiteY15" fmla="*/ 2199 h 44688"/>
                  <a:gd name="connsiteX16" fmla="*/ 22177 w 44351"/>
                  <a:gd name="connsiteY16" fmla="*/ 4579 h 44688"/>
                  <a:gd name="connsiteX17" fmla="*/ 22536 w 44351"/>
                  <a:gd name="connsiteY17" fmla="*/ 3189 h 44688"/>
                  <a:gd name="connsiteX18" fmla="*/ 14036 w 44351"/>
                  <a:gd name="connsiteY18" fmla="*/ 5051 h 44688"/>
                  <a:gd name="connsiteX19" fmla="*/ 15336 w 44351"/>
                  <a:gd name="connsiteY19" fmla="*/ 6399 h 44688"/>
                  <a:gd name="connsiteX20" fmla="*/ 4163 w 44351"/>
                  <a:gd name="connsiteY20" fmla="*/ 15648 h 44688"/>
                  <a:gd name="connsiteX21" fmla="*/ 3936 w 44351"/>
                  <a:gd name="connsiteY21" fmla="*/ 14229 h 44688"/>
                  <a:gd name="connsiteX0" fmla="*/ 3936 w 45931"/>
                  <a:gd name="connsiteY0" fmla="*/ 14229 h 45231"/>
                  <a:gd name="connsiteX1" fmla="*/ 5659 w 45931"/>
                  <a:gd name="connsiteY1" fmla="*/ 6766 h 45231"/>
                  <a:gd name="connsiteX2" fmla="*/ 14041 w 45931"/>
                  <a:gd name="connsiteY2" fmla="*/ 5061 h 45231"/>
                  <a:gd name="connsiteX3" fmla="*/ 22492 w 45931"/>
                  <a:gd name="connsiteY3" fmla="*/ 3291 h 45231"/>
                  <a:gd name="connsiteX4" fmla="*/ 25785 w 45931"/>
                  <a:gd name="connsiteY4" fmla="*/ 59 h 45231"/>
                  <a:gd name="connsiteX5" fmla="*/ 29869 w 45931"/>
                  <a:gd name="connsiteY5" fmla="*/ 2340 h 45231"/>
                  <a:gd name="connsiteX6" fmla="*/ 35499 w 45931"/>
                  <a:gd name="connsiteY6" fmla="*/ 549 h 45231"/>
                  <a:gd name="connsiteX7" fmla="*/ 38354 w 45931"/>
                  <a:gd name="connsiteY7" fmla="*/ 5435 h 45231"/>
                  <a:gd name="connsiteX8" fmla="*/ 42018 w 45931"/>
                  <a:gd name="connsiteY8" fmla="*/ 10177 h 45231"/>
                  <a:gd name="connsiteX9" fmla="*/ 41854 w 45931"/>
                  <a:gd name="connsiteY9" fmla="*/ 15319 h 45231"/>
                  <a:gd name="connsiteX10" fmla="*/ 43052 w 45931"/>
                  <a:gd name="connsiteY10" fmla="*/ 23181 h 45231"/>
                  <a:gd name="connsiteX11" fmla="*/ 43109 w 45931"/>
                  <a:gd name="connsiteY11" fmla="*/ 35276 h 45231"/>
                  <a:gd name="connsiteX12" fmla="*/ 45294 w 45931"/>
                  <a:gd name="connsiteY12" fmla="*/ 44716 h 45231"/>
                  <a:gd name="connsiteX13" fmla="*/ 29584 w 45931"/>
                  <a:gd name="connsiteY13" fmla="*/ 42905 h 45231"/>
                  <a:gd name="connsiteX14" fmla="*/ 23703 w 45931"/>
                  <a:gd name="connsiteY14" fmla="*/ 42965 h 45231"/>
                  <a:gd name="connsiteX15" fmla="*/ 16516 w 45931"/>
                  <a:gd name="connsiteY15" fmla="*/ 39125 h 45231"/>
                  <a:gd name="connsiteX16" fmla="*/ 5840 w 45931"/>
                  <a:gd name="connsiteY16" fmla="*/ 35331 h 45231"/>
                  <a:gd name="connsiteX17" fmla="*/ 1146 w 45931"/>
                  <a:gd name="connsiteY17" fmla="*/ 31109 h 45231"/>
                  <a:gd name="connsiteX18" fmla="*/ 2149 w 45931"/>
                  <a:gd name="connsiteY18" fmla="*/ 25410 h 45231"/>
                  <a:gd name="connsiteX19" fmla="*/ 31 w 45931"/>
                  <a:gd name="connsiteY19" fmla="*/ 19563 h 45231"/>
                  <a:gd name="connsiteX20" fmla="*/ 3899 w 45931"/>
                  <a:gd name="connsiteY20" fmla="*/ 14366 h 45231"/>
                  <a:gd name="connsiteX21" fmla="*/ 3936 w 45931"/>
                  <a:gd name="connsiteY21" fmla="*/ 14229 h 45231"/>
                  <a:gd name="connsiteX0" fmla="*/ 4729 w 45931"/>
                  <a:gd name="connsiteY0" fmla="*/ 26036 h 45231"/>
                  <a:gd name="connsiteX1" fmla="*/ 2196 w 45931"/>
                  <a:gd name="connsiteY1" fmla="*/ 25239 h 45231"/>
                  <a:gd name="connsiteX2" fmla="*/ 6964 w 45931"/>
                  <a:gd name="connsiteY2" fmla="*/ 34758 h 45231"/>
                  <a:gd name="connsiteX3" fmla="*/ 5856 w 45931"/>
                  <a:gd name="connsiteY3" fmla="*/ 35139 h 45231"/>
                  <a:gd name="connsiteX4" fmla="*/ 16514 w 45931"/>
                  <a:gd name="connsiteY4" fmla="*/ 38949 h 45231"/>
                  <a:gd name="connsiteX5" fmla="*/ 15846 w 45931"/>
                  <a:gd name="connsiteY5" fmla="*/ 37209 h 45231"/>
                  <a:gd name="connsiteX6" fmla="*/ 30046 w 45931"/>
                  <a:gd name="connsiteY6" fmla="*/ 44560 h 45231"/>
                  <a:gd name="connsiteX7" fmla="*/ 30159 w 45931"/>
                  <a:gd name="connsiteY7" fmla="*/ 43795 h 45231"/>
                  <a:gd name="connsiteX8" fmla="*/ 41047 w 45931"/>
                  <a:gd name="connsiteY8" fmla="*/ 33103 h 45231"/>
                  <a:gd name="connsiteX9" fmla="*/ 43597 w 45931"/>
                  <a:gd name="connsiteY9" fmla="*/ 35840 h 45231"/>
                  <a:gd name="connsiteX10" fmla="*/ 41834 w 45931"/>
                  <a:gd name="connsiteY10" fmla="*/ 15213 h 45231"/>
                  <a:gd name="connsiteX11" fmla="*/ 40386 w 45931"/>
                  <a:gd name="connsiteY11" fmla="*/ 17889 h 45231"/>
                  <a:gd name="connsiteX12" fmla="*/ 38360 w 45931"/>
                  <a:gd name="connsiteY12" fmla="*/ 5285 h 45231"/>
                  <a:gd name="connsiteX13" fmla="*/ 38436 w 45931"/>
                  <a:gd name="connsiteY13" fmla="*/ 6549 h 45231"/>
                  <a:gd name="connsiteX14" fmla="*/ 29114 w 45931"/>
                  <a:gd name="connsiteY14" fmla="*/ 3811 h 45231"/>
                  <a:gd name="connsiteX15" fmla="*/ 29856 w 45931"/>
                  <a:gd name="connsiteY15" fmla="*/ 2199 h 45231"/>
                  <a:gd name="connsiteX16" fmla="*/ 22177 w 45931"/>
                  <a:gd name="connsiteY16" fmla="*/ 4579 h 45231"/>
                  <a:gd name="connsiteX17" fmla="*/ 22536 w 45931"/>
                  <a:gd name="connsiteY17" fmla="*/ 3189 h 45231"/>
                  <a:gd name="connsiteX18" fmla="*/ 14036 w 45931"/>
                  <a:gd name="connsiteY18" fmla="*/ 5051 h 45231"/>
                  <a:gd name="connsiteX19" fmla="*/ 15336 w 45931"/>
                  <a:gd name="connsiteY19" fmla="*/ 6399 h 45231"/>
                  <a:gd name="connsiteX20" fmla="*/ 4163 w 45931"/>
                  <a:gd name="connsiteY20" fmla="*/ 15648 h 45231"/>
                  <a:gd name="connsiteX21" fmla="*/ 3936 w 45931"/>
                  <a:gd name="connsiteY21" fmla="*/ 14229 h 45231"/>
                  <a:gd name="connsiteX0" fmla="*/ 3936 w 45931"/>
                  <a:gd name="connsiteY0" fmla="*/ 14229 h 45231"/>
                  <a:gd name="connsiteX1" fmla="*/ 5659 w 45931"/>
                  <a:gd name="connsiteY1" fmla="*/ 6766 h 45231"/>
                  <a:gd name="connsiteX2" fmla="*/ 14041 w 45931"/>
                  <a:gd name="connsiteY2" fmla="*/ 5061 h 45231"/>
                  <a:gd name="connsiteX3" fmla="*/ 22492 w 45931"/>
                  <a:gd name="connsiteY3" fmla="*/ 3291 h 45231"/>
                  <a:gd name="connsiteX4" fmla="*/ 25785 w 45931"/>
                  <a:gd name="connsiteY4" fmla="*/ 59 h 45231"/>
                  <a:gd name="connsiteX5" fmla="*/ 29869 w 45931"/>
                  <a:gd name="connsiteY5" fmla="*/ 2340 h 45231"/>
                  <a:gd name="connsiteX6" fmla="*/ 35499 w 45931"/>
                  <a:gd name="connsiteY6" fmla="*/ 549 h 45231"/>
                  <a:gd name="connsiteX7" fmla="*/ 38354 w 45931"/>
                  <a:gd name="connsiteY7" fmla="*/ 5435 h 45231"/>
                  <a:gd name="connsiteX8" fmla="*/ 42018 w 45931"/>
                  <a:gd name="connsiteY8" fmla="*/ 10177 h 45231"/>
                  <a:gd name="connsiteX9" fmla="*/ 41854 w 45931"/>
                  <a:gd name="connsiteY9" fmla="*/ 15319 h 45231"/>
                  <a:gd name="connsiteX10" fmla="*/ 43052 w 45931"/>
                  <a:gd name="connsiteY10" fmla="*/ 23181 h 45231"/>
                  <a:gd name="connsiteX11" fmla="*/ 43109 w 45931"/>
                  <a:gd name="connsiteY11" fmla="*/ 35276 h 45231"/>
                  <a:gd name="connsiteX12" fmla="*/ 45294 w 45931"/>
                  <a:gd name="connsiteY12" fmla="*/ 44716 h 45231"/>
                  <a:gd name="connsiteX13" fmla="*/ 29584 w 45931"/>
                  <a:gd name="connsiteY13" fmla="*/ 42905 h 45231"/>
                  <a:gd name="connsiteX14" fmla="*/ 23703 w 45931"/>
                  <a:gd name="connsiteY14" fmla="*/ 42965 h 45231"/>
                  <a:gd name="connsiteX15" fmla="*/ 16516 w 45931"/>
                  <a:gd name="connsiteY15" fmla="*/ 39125 h 45231"/>
                  <a:gd name="connsiteX16" fmla="*/ 5840 w 45931"/>
                  <a:gd name="connsiteY16" fmla="*/ 35331 h 45231"/>
                  <a:gd name="connsiteX17" fmla="*/ 1146 w 45931"/>
                  <a:gd name="connsiteY17" fmla="*/ 31109 h 45231"/>
                  <a:gd name="connsiteX18" fmla="*/ 2149 w 45931"/>
                  <a:gd name="connsiteY18" fmla="*/ 25410 h 45231"/>
                  <a:gd name="connsiteX19" fmla="*/ 31 w 45931"/>
                  <a:gd name="connsiteY19" fmla="*/ 19563 h 45231"/>
                  <a:gd name="connsiteX20" fmla="*/ 3899 w 45931"/>
                  <a:gd name="connsiteY20" fmla="*/ 14366 h 45231"/>
                  <a:gd name="connsiteX21" fmla="*/ 3936 w 45931"/>
                  <a:gd name="connsiteY21" fmla="*/ 14229 h 45231"/>
                  <a:gd name="connsiteX0" fmla="*/ 4729 w 45931"/>
                  <a:gd name="connsiteY0" fmla="*/ 26036 h 45231"/>
                  <a:gd name="connsiteX1" fmla="*/ 2196 w 45931"/>
                  <a:gd name="connsiteY1" fmla="*/ 25239 h 45231"/>
                  <a:gd name="connsiteX2" fmla="*/ 6964 w 45931"/>
                  <a:gd name="connsiteY2" fmla="*/ 34758 h 45231"/>
                  <a:gd name="connsiteX3" fmla="*/ 5856 w 45931"/>
                  <a:gd name="connsiteY3" fmla="*/ 35139 h 45231"/>
                  <a:gd name="connsiteX4" fmla="*/ 16514 w 45931"/>
                  <a:gd name="connsiteY4" fmla="*/ 38949 h 45231"/>
                  <a:gd name="connsiteX5" fmla="*/ 15846 w 45931"/>
                  <a:gd name="connsiteY5" fmla="*/ 37209 h 45231"/>
                  <a:gd name="connsiteX6" fmla="*/ 30046 w 45931"/>
                  <a:gd name="connsiteY6" fmla="*/ 44560 h 45231"/>
                  <a:gd name="connsiteX7" fmla="*/ 30159 w 45931"/>
                  <a:gd name="connsiteY7" fmla="*/ 43795 h 45231"/>
                  <a:gd name="connsiteX8" fmla="*/ 41047 w 45931"/>
                  <a:gd name="connsiteY8" fmla="*/ 33103 h 45231"/>
                  <a:gd name="connsiteX9" fmla="*/ 44167 w 45931"/>
                  <a:gd name="connsiteY9" fmla="*/ 36885 h 45231"/>
                  <a:gd name="connsiteX10" fmla="*/ 41834 w 45931"/>
                  <a:gd name="connsiteY10" fmla="*/ 15213 h 45231"/>
                  <a:gd name="connsiteX11" fmla="*/ 40386 w 45931"/>
                  <a:gd name="connsiteY11" fmla="*/ 17889 h 45231"/>
                  <a:gd name="connsiteX12" fmla="*/ 38360 w 45931"/>
                  <a:gd name="connsiteY12" fmla="*/ 5285 h 45231"/>
                  <a:gd name="connsiteX13" fmla="*/ 38436 w 45931"/>
                  <a:gd name="connsiteY13" fmla="*/ 6549 h 45231"/>
                  <a:gd name="connsiteX14" fmla="*/ 29114 w 45931"/>
                  <a:gd name="connsiteY14" fmla="*/ 3811 h 45231"/>
                  <a:gd name="connsiteX15" fmla="*/ 29856 w 45931"/>
                  <a:gd name="connsiteY15" fmla="*/ 2199 h 45231"/>
                  <a:gd name="connsiteX16" fmla="*/ 22177 w 45931"/>
                  <a:gd name="connsiteY16" fmla="*/ 4579 h 45231"/>
                  <a:gd name="connsiteX17" fmla="*/ 22536 w 45931"/>
                  <a:gd name="connsiteY17" fmla="*/ 3189 h 45231"/>
                  <a:gd name="connsiteX18" fmla="*/ 14036 w 45931"/>
                  <a:gd name="connsiteY18" fmla="*/ 5051 h 45231"/>
                  <a:gd name="connsiteX19" fmla="*/ 15336 w 45931"/>
                  <a:gd name="connsiteY19" fmla="*/ 6399 h 45231"/>
                  <a:gd name="connsiteX20" fmla="*/ 4163 w 45931"/>
                  <a:gd name="connsiteY20" fmla="*/ 15648 h 45231"/>
                  <a:gd name="connsiteX21" fmla="*/ 3936 w 45931"/>
                  <a:gd name="connsiteY21" fmla="*/ 14229 h 45231"/>
                  <a:gd name="connsiteX0" fmla="*/ 3936 w 45931"/>
                  <a:gd name="connsiteY0" fmla="*/ 14229 h 45231"/>
                  <a:gd name="connsiteX1" fmla="*/ 5659 w 45931"/>
                  <a:gd name="connsiteY1" fmla="*/ 6766 h 45231"/>
                  <a:gd name="connsiteX2" fmla="*/ 14041 w 45931"/>
                  <a:gd name="connsiteY2" fmla="*/ 5061 h 45231"/>
                  <a:gd name="connsiteX3" fmla="*/ 22492 w 45931"/>
                  <a:gd name="connsiteY3" fmla="*/ 3291 h 45231"/>
                  <a:gd name="connsiteX4" fmla="*/ 25785 w 45931"/>
                  <a:gd name="connsiteY4" fmla="*/ 59 h 45231"/>
                  <a:gd name="connsiteX5" fmla="*/ 29869 w 45931"/>
                  <a:gd name="connsiteY5" fmla="*/ 2340 h 45231"/>
                  <a:gd name="connsiteX6" fmla="*/ 35499 w 45931"/>
                  <a:gd name="connsiteY6" fmla="*/ 549 h 45231"/>
                  <a:gd name="connsiteX7" fmla="*/ 38354 w 45931"/>
                  <a:gd name="connsiteY7" fmla="*/ 5435 h 45231"/>
                  <a:gd name="connsiteX8" fmla="*/ 42018 w 45931"/>
                  <a:gd name="connsiteY8" fmla="*/ 10177 h 45231"/>
                  <a:gd name="connsiteX9" fmla="*/ 41854 w 45931"/>
                  <a:gd name="connsiteY9" fmla="*/ 15319 h 45231"/>
                  <a:gd name="connsiteX10" fmla="*/ 43052 w 45931"/>
                  <a:gd name="connsiteY10" fmla="*/ 23181 h 45231"/>
                  <a:gd name="connsiteX11" fmla="*/ 43109 w 45931"/>
                  <a:gd name="connsiteY11" fmla="*/ 35276 h 45231"/>
                  <a:gd name="connsiteX12" fmla="*/ 45294 w 45931"/>
                  <a:gd name="connsiteY12" fmla="*/ 44716 h 45231"/>
                  <a:gd name="connsiteX13" fmla="*/ 29584 w 45931"/>
                  <a:gd name="connsiteY13" fmla="*/ 42905 h 45231"/>
                  <a:gd name="connsiteX14" fmla="*/ 23703 w 45931"/>
                  <a:gd name="connsiteY14" fmla="*/ 42965 h 45231"/>
                  <a:gd name="connsiteX15" fmla="*/ 16516 w 45931"/>
                  <a:gd name="connsiteY15" fmla="*/ 39125 h 45231"/>
                  <a:gd name="connsiteX16" fmla="*/ 5840 w 45931"/>
                  <a:gd name="connsiteY16" fmla="*/ 35331 h 45231"/>
                  <a:gd name="connsiteX17" fmla="*/ 1146 w 45931"/>
                  <a:gd name="connsiteY17" fmla="*/ 31109 h 45231"/>
                  <a:gd name="connsiteX18" fmla="*/ 2149 w 45931"/>
                  <a:gd name="connsiteY18" fmla="*/ 25410 h 45231"/>
                  <a:gd name="connsiteX19" fmla="*/ 31 w 45931"/>
                  <a:gd name="connsiteY19" fmla="*/ 19563 h 45231"/>
                  <a:gd name="connsiteX20" fmla="*/ 3899 w 45931"/>
                  <a:gd name="connsiteY20" fmla="*/ 14366 h 45231"/>
                  <a:gd name="connsiteX21" fmla="*/ 3936 w 45931"/>
                  <a:gd name="connsiteY21" fmla="*/ 14229 h 45231"/>
                  <a:gd name="connsiteX0" fmla="*/ 4729 w 45931"/>
                  <a:gd name="connsiteY0" fmla="*/ 26036 h 45231"/>
                  <a:gd name="connsiteX1" fmla="*/ 2196 w 45931"/>
                  <a:gd name="connsiteY1" fmla="*/ 25239 h 45231"/>
                  <a:gd name="connsiteX2" fmla="*/ 6964 w 45931"/>
                  <a:gd name="connsiteY2" fmla="*/ 34758 h 45231"/>
                  <a:gd name="connsiteX3" fmla="*/ 5856 w 45931"/>
                  <a:gd name="connsiteY3" fmla="*/ 35139 h 45231"/>
                  <a:gd name="connsiteX4" fmla="*/ 16514 w 45931"/>
                  <a:gd name="connsiteY4" fmla="*/ 38949 h 45231"/>
                  <a:gd name="connsiteX5" fmla="*/ 15846 w 45931"/>
                  <a:gd name="connsiteY5" fmla="*/ 37209 h 45231"/>
                  <a:gd name="connsiteX6" fmla="*/ 30046 w 45931"/>
                  <a:gd name="connsiteY6" fmla="*/ 44560 h 45231"/>
                  <a:gd name="connsiteX7" fmla="*/ 30159 w 45931"/>
                  <a:gd name="connsiteY7" fmla="*/ 43795 h 45231"/>
                  <a:gd name="connsiteX8" fmla="*/ 43896 w 45931"/>
                  <a:gd name="connsiteY8" fmla="*/ 38329 h 45231"/>
                  <a:gd name="connsiteX9" fmla="*/ 44167 w 45931"/>
                  <a:gd name="connsiteY9" fmla="*/ 36885 h 45231"/>
                  <a:gd name="connsiteX10" fmla="*/ 41834 w 45931"/>
                  <a:gd name="connsiteY10" fmla="*/ 15213 h 45231"/>
                  <a:gd name="connsiteX11" fmla="*/ 40386 w 45931"/>
                  <a:gd name="connsiteY11" fmla="*/ 17889 h 45231"/>
                  <a:gd name="connsiteX12" fmla="*/ 38360 w 45931"/>
                  <a:gd name="connsiteY12" fmla="*/ 5285 h 45231"/>
                  <a:gd name="connsiteX13" fmla="*/ 38436 w 45931"/>
                  <a:gd name="connsiteY13" fmla="*/ 6549 h 45231"/>
                  <a:gd name="connsiteX14" fmla="*/ 29114 w 45931"/>
                  <a:gd name="connsiteY14" fmla="*/ 3811 h 45231"/>
                  <a:gd name="connsiteX15" fmla="*/ 29856 w 45931"/>
                  <a:gd name="connsiteY15" fmla="*/ 2199 h 45231"/>
                  <a:gd name="connsiteX16" fmla="*/ 22177 w 45931"/>
                  <a:gd name="connsiteY16" fmla="*/ 4579 h 45231"/>
                  <a:gd name="connsiteX17" fmla="*/ 22536 w 45931"/>
                  <a:gd name="connsiteY17" fmla="*/ 3189 h 45231"/>
                  <a:gd name="connsiteX18" fmla="*/ 14036 w 45931"/>
                  <a:gd name="connsiteY18" fmla="*/ 5051 h 45231"/>
                  <a:gd name="connsiteX19" fmla="*/ 15336 w 45931"/>
                  <a:gd name="connsiteY19" fmla="*/ 6399 h 45231"/>
                  <a:gd name="connsiteX20" fmla="*/ 4163 w 45931"/>
                  <a:gd name="connsiteY20" fmla="*/ 15648 h 45231"/>
                  <a:gd name="connsiteX21" fmla="*/ 3936 w 45931"/>
                  <a:gd name="connsiteY21" fmla="*/ 14229 h 45231"/>
                  <a:gd name="connsiteX0" fmla="*/ 3936 w 45931"/>
                  <a:gd name="connsiteY0" fmla="*/ 14229 h 45231"/>
                  <a:gd name="connsiteX1" fmla="*/ 5659 w 45931"/>
                  <a:gd name="connsiteY1" fmla="*/ 6766 h 45231"/>
                  <a:gd name="connsiteX2" fmla="*/ 14041 w 45931"/>
                  <a:gd name="connsiteY2" fmla="*/ 5061 h 45231"/>
                  <a:gd name="connsiteX3" fmla="*/ 22492 w 45931"/>
                  <a:gd name="connsiteY3" fmla="*/ 3291 h 45231"/>
                  <a:gd name="connsiteX4" fmla="*/ 25785 w 45931"/>
                  <a:gd name="connsiteY4" fmla="*/ 59 h 45231"/>
                  <a:gd name="connsiteX5" fmla="*/ 29869 w 45931"/>
                  <a:gd name="connsiteY5" fmla="*/ 2340 h 45231"/>
                  <a:gd name="connsiteX6" fmla="*/ 35499 w 45931"/>
                  <a:gd name="connsiteY6" fmla="*/ 549 h 45231"/>
                  <a:gd name="connsiteX7" fmla="*/ 38354 w 45931"/>
                  <a:gd name="connsiteY7" fmla="*/ 5435 h 45231"/>
                  <a:gd name="connsiteX8" fmla="*/ 42018 w 45931"/>
                  <a:gd name="connsiteY8" fmla="*/ 10177 h 45231"/>
                  <a:gd name="connsiteX9" fmla="*/ 41854 w 45931"/>
                  <a:gd name="connsiteY9" fmla="*/ 15319 h 45231"/>
                  <a:gd name="connsiteX10" fmla="*/ 43052 w 45931"/>
                  <a:gd name="connsiteY10" fmla="*/ 23181 h 45231"/>
                  <a:gd name="connsiteX11" fmla="*/ 43109 w 45931"/>
                  <a:gd name="connsiteY11" fmla="*/ 35276 h 45231"/>
                  <a:gd name="connsiteX12" fmla="*/ 45294 w 45931"/>
                  <a:gd name="connsiteY12" fmla="*/ 44716 h 45231"/>
                  <a:gd name="connsiteX13" fmla="*/ 29584 w 45931"/>
                  <a:gd name="connsiteY13" fmla="*/ 42905 h 45231"/>
                  <a:gd name="connsiteX14" fmla="*/ 23703 w 45931"/>
                  <a:gd name="connsiteY14" fmla="*/ 42965 h 45231"/>
                  <a:gd name="connsiteX15" fmla="*/ 16516 w 45931"/>
                  <a:gd name="connsiteY15" fmla="*/ 39125 h 45231"/>
                  <a:gd name="connsiteX16" fmla="*/ 5840 w 45931"/>
                  <a:gd name="connsiteY16" fmla="*/ 35331 h 45231"/>
                  <a:gd name="connsiteX17" fmla="*/ 1146 w 45931"/>
                  <a:gd name="connsiteY17" fmla="*/ 31109 h 45231"/>
                  <a:gd name="connsiteX18" fmla="*/ 2149 w 45931"/>
                  <a:gd name="connsiteY18" fmla="*/ 25410 h 45231"/>
                  <a:gd name="connsiteX19" fmla="*/ 31 w 45931"/>
                  <a:gd name="connsiteY19" fmla="*/ 19563 h 45231"/>
                  <a:gd name="connsiteX20" fmla="*/ 3899 w 45931"/>
                  <a:gd name="connsiteY20" fmla="*/ 14366 h 45231"/>
                  <a:gd name="connsiteX21" fmla="*/ 3936 w 45931"/>
                  <a:gd name="connsiteY21" fmla="*/ 14229 h 45231"/>
                  <a:gd name="connsiteX0" fmla="*/ 4729 w 45931"/>
                  <a:gd name="connsiteY0" fmla="*/ 26036 h 45231"/>
                  <a:gd name="connsiteX1" fmla="*/ 2196 w 45931"/>
                  <a:gd name="connsiteY1" fmla="*/ 25239 h 45231"/>
                  <a:gd name="connsiteX2" fmla="*/ 6964 w 45931"/>
                  <a:gd name="connsiteY2" fmla="*/ 34758 h 45231"/>
                  <a:gd name="connsiteX3" fmla="*/ 5856 w 45931"/>
                  <a:gd name="connsiteY3" fmla="*/ 35139 h 45231"/>
                  <a:gd name="connsiteX4" fmla="*/ 16514 w 45931"/>
                  <a:gd name="connsiteY4" fmla="*/ 38949 h 45231"/>
                  <a:gd name="connsiteX5" fmla="*/ 15846 w 45931"/>
                  <a:gd name="connsiteY5" fmla="*/ 37209 h 45231"/>
                  <a:gd name="connsiteX6" fmla="*/ 43896 w 45931"/>
                  <a:gd name="connsiteY6" fmla="*/ 38329 h 45231"/>
                  <a:gd name="connsiteX7" fmla="*/ 44167 w 45931"/>
                  <a:gd name="connsiteY7" fmla="*/ 36885 h 45231"/>
                  <a:gd name="connsiteX8" fmla="*/ 41834 w 45931"/>
                  <a:gd name="connsiteY8" fmla="*/ 15213 h 45231"/>
                  <a:gd name="connsiteX9" fmla="*/ 40386 w 45931"/>
                  <a:gd name="connsiteY9" fmla="*/ 17889 h 45231"/>
                  <a:gd name="connsiteX10" fmla="*/ 38360 w 45931"/>
                  <a:gd name="connsiteY10" fmla="*/ 5285 h 45231"/>
                  <a:gd name="connsiteX11" fmla="*/ 38436 w 45931"/>
                  <a:gd name="connsiteY11" fmla="*/ 6549 h 45231"/>
                  <a:gd name="connsiteX12" fmla="*/ 29114 w 45931"/>
                  <a:gd name="connsiteY12" fmla="*/ 3811 h 45231"/>
                  <a:gd name="connsiteX13" fmla="*/ 29856 w 45931"/>
                  <a:gd name="connsiteY13" fmla="*/ 2199 h 45231"/>
                  <a:gd name="connsiteX14" fmla="*/ 22177 w 45931"/>
                  <a:gd name="connsiteY14" fmla="*/ 4579 h 45231"/>
                  <a:gd name="connsiteX15" fmla="*/ 22536 w 45931"/>
                  <a:gd name="connsiteY15" fmla="*/ 3189 h 45231"/>
                  <a:gd name="connsiteX16" fmla="*/ 14036 w 45931"/>
                  <a:gd name="connsiteY16" fmla="*/ 5051 h 45231"/>
                  <a:gd name="connsiteX17" fmla="*/ 15336 w 45931"/>
                  <a:gd name="connsiteY17" fmla="*/ 6399 h 45231"/>
                  <a:gd name="connsiteX18" fmla="*/ 4163 w 45931"/>
                  <a:gd name="connsiteY18" fmla="*/ 15648 h 45231"/>
                  <a:gd name="connsiteX19" fmla="*/ 3936 w 45931"/>
                  <a:gd name="connsiteY19" fmla="*/ 14229 h 45231"/>
                  <a:gd name="connsiteX0" fmla="*/ 3936 w 45931"/>
                  <a:gd name="connsiteY0" fmla="*/ 14229 h 45231"/>
                  <a:gd name="connsiteX1" fmla="*/ 5659 w 45931"/>
                  <a:gd name="connsiteY1" fmla="*/ 6766 h 45231"/>
                  <a:gd name="connsiteX2" fmla="*/ 14041 w 45931"/>
                  <a:gd name="connsiteY2" fmla="*/ 5061 h 45231"/>
                  <a:gd name="connsiteX3" fmla="*/ 22492 w 45931"/>
                  <a:gd name="connsiteY3" fmla="*/ 3291 h 45231"/>
                  <a:gd name="connsiteX4" fmla="*/ 25785 w 45931"/>
                  <a:gd name="connsiteY4" fmla="*/ 59 h 45231"/>
                  <a:gd name="connsiteX5" fmla="*/ 29869 w 45931"/>
                  <a:gd name="connsiteY5" fmla="*/ 2340 h 45231"/>
                  <a:gd name="connsiteX6" fmla="*/ 35499 w 45931"/>
                  <a:gd name="connsiteY6" fmla="*/ 549 h 45231"/>
                  <a:gd name="connsiteX7" fmla="*/ 38354 w 45931"/>
                  <a:gd name="connsiteY7" fmla="*/ 5435 h 45231"/>
                  <a:gd name="connsiteX8" fmla="*/ 42018 w 45931"/>
                  <a:gd name="connsiteY8" fmla="*/ 10177 h 45231"/>
                  <a:gd name="connsiteX9" fmla="*/ 41854 w 45931"/>
                  <a:gd name="connsiteY9" fmla="*/ 15319 h 45231"/>
                  <a:gd name="connsiteX10" fmla="*/ 43052 w 45931"/>
                  <a:gd name="connsiteY10" fmla="*/ 23181 h 45231"/>
                  <a:gd name="connsiteX11" fmla="*/ 43109 w 45931"/>
                  <a:gd name="connsiteY11" fmla="*/ 35276 h 45231"/>
                  <a:gd name="connsiteX12" fmla="*/ 45294 w 45931"/>
                  <a:gd name="connsiteY12" fmla="*/ 44716 h 45231"/>
                  <a:gd name="connsiteX13" fmla="*/ 29584 w 45931"/>
                  <a:gd name="connsiteY13" fmla="*/ 42905 h 45231"/>
                  <a:gd name="connsiteX14" fmla="*/ 23703 w 45931"/>
                  <a:gd name="connsiteY14" fmla="*/ 42965 h 45231"/>
                  <a:gd name="connsiteX15" fmla="*/ 16516 w 45931"/>
                  <a:gd name="connsiteY15" fmla="*/ 39125 h 45231"/>
                  <a:gd name="connsiteX16" fmla="*/ 5840 w 45931"/>
                  <a:gd name="connsiteY16" fmla="*/ 35331 h 45231"/>
                  <a:gd name="connsiteX17" fmla="*/ 1146 w 45931"/>
                  <a:gd name="connsiteY17" fmla="*/ 31109 h 45231"/>
                  <a:gd name="connsiteX18" fmla="*/ 2149 w 45931"/>
                  <a:gd name="connsiteY18" fmla="*/ 25410 h 45231"/>
                  <a:gd name="connsiteX19" fmla="*/ 31 w 45931"/>
                  <a:gd name="connsiteY19" fmla="*/ 19563 h 45231"/>
                  <a:gd name="connsiteX20" fmla="*/ 3899 w 45931"/>
                  <a:gd name="connsiteY20" fmla="*/ 14366 h 45231"/>
                  <a:gd name="connsiteX21" fmla="*/ 3936 w 45931"/>
                  <a:gd name="connsiteY21" fmla="*/ 14229 h 45231"/>
                  <a:gd name="connsiteX0" fmla="*/ 4729 w 45931"/>
                  <a:gd name="connsiteY0" fmla="*/ 26036 h 45231"/>
                  <a:gd name="connsiteX1" fmla="*/ 2196 w 45931"/>
                  <a:gd name="connsiteY1" fmla="*/ 25239 h 45231"/>
                  <a:gd name="connsiteX2" fmla="*/ 6964 w 45931"/>
                  <a:gd name="connsiteY2" fmla="*/ 34758 h 45231"/>
                  <a:gd name="connsiteX3" fmla="*/ 5856 w 45931"/>
                  <a:gd name="connsiteY3" fmla="*/ 35139 h 45231"/>
                  <a:gd name="connsiteX4" fmla="*/ 16514 w 45931"/>
                  <a:gd name="connsiteY4" fmla="*/ 38949 h 45231"/>
                  <a:gd name="connsiteX5" fmla="*/ 15846 w 45931"/>
                  <a:gd name="connsiteY5" fmla="*/ 37209 h 45231"/>
                  <a:gd name="connsiteX6" fmla="*/ 41834 w 45931"/>
                  <a:gd name="connsiteY6" fmla="*/ 15213 h 45231"/>
                  <a:gd name="connsiteX7" fmla="*/ 40386 w 45931"/>
                  <a:gd name="connsiteY7" fmla="*/ 17889 h 45231"/>
                  <a:gd name="connsiteX8" fmla="*/ 38360 w 45931"/>
                  <a:gd name="connsiteY8" fmla="*/ 5285 h 45231"/>
                  <a:gd name="connsiteX9" fmla="*/ 38436 w 45931"/>
                  <a:gd name="connsiteY9" fmla="*/ 6549 h 45231"/>
                  <a:gd name="connsiteX10" fmla="*/ 29114 w 45931"/>
                  <a:gd name="connsiteY10" fmla="*/ 3811 h 45231"/>
                  <a:gd name="connsiteX11" fmla="*/ 29856 w 45931"/>
                  <a:gd name="connsiteY11" fmla="*/ 2199 h 45231"/>
                  <a:gd name="connsiteX12" fmla="*/ 22177 w 45931"/>
                  <a:gd name="connsiteY12" fmla="*/ 4579 h 45231"/>
                  <a:gd name="connsiteX13" fmla="*/ 22536 w 45931"/>
                  <a:gd name="connsiteY13" fmla="*/ 3189 h 45231"/>
                  <a:gd name="connsiteX14" fmla="*/ 14036 w 45931"/>
                  <a:gd name="connsiteY14" fmla="*/ 5051 h 45231"/>
                  <a:gd name="connsiteX15" fmla="*/ 15336 w 45931"/>
                  <a:gd name="connsiteY15" fmla="*/ 6399 h 45231"/>
                  <a:gd name="connsiteX16" fmla="*/ 4163 w 45931"/>
                  <a:gd name="connsiteY16" fmla="*/ 15648 h 45231"/>
                  <a:gd name="connsiteX17" fmla="*/ 3936 w 45931"/>
                  <a:gd name="connsiteY17" fmla="*/ 14229 h 45231"/>
                  <a:gd name="connsiteX0" fmla="*/ 3936 w 46360"/>
                  <a:gd name="connsiteY0" fmla="*/ 14229 h 45244"/>
                  <a:gd name="connsiteX1" fmla="*/ 5659 w 46360"/>
                  <a:gd name="connsiteY1" fmla="*/ 6766 h 45244"/>
                  <a:gd name="connsiteX2" fmla="*/ 14041 w 46360"/>
                  <a:gd name="connsiteY2" fmla="*/ 5061 h 45244"/>
                  <a:gd name="connsiteX3" fmla="*/ 22492 w 46360"/>
                  <a:gd name="connsiteY3" fmla="*/ 3291 h 45244"/>
                  <a:gd name="connsiteX4" fmla="*/ 25785 w 46360"/>
                  <a:gd name="connsiteY4" fmla="*/ 59 h 45244"/>
                  <a:gd name="connsiteX5" fmla="*/ 29869 w 46360"/>
                  <a:gd name="connsiteY5" fmla="*/ 2340 h 45244"/>
                  <a:gd name="connsiteX6" fmla="*/ 35499 w 46360"/>
                  <a:gd name="connsiteY6" fmla="*/ 549 h 45244"/>
                  <a:gd name="connsiteX7" fmla="*/ 38354 w 46360"/>
                  <a:gd name="connsiteY7" fmla="*/ 5435 h 45244"/>
                  <a:gd name="connsiteX8" fmla="*/ 42018 w 46360"/>
                  <a:gd name="connsiteY8" fmla="*/ 10177 h 45244"/>
                  <a:gd name="connsiteX9" fmla="*/ 41854 w 46360"/>
                  <a:gd name="connsiteY9" fmla="*/ 15319 h 45244"/>
                  <a:gd name="connsiteX10" fmla="*/ 43052 w 46360"/>
                  <a:gd name="connsiteY10" fmla="*/ 23181 h 45244"/>
                  <a:gd name="connsiteX11" fmla="*/ 44997 w 46360"/>
                  <a:gd name="connsiteY11" fmla="*/ 35110 h 45244"/>
                  <a:gd name="connsiteX12" fmla="*/ 45294 w 46360"/>
                  <a:gd name="connsiteY12" fmla="*/ 44716 h 45244"/>
                  <a:gd name="connsiteX13" fmla="*/ 29584 w 46360"/>
                  <a:gd name="connsiteY13" fmla="*/ 42905 h 45244"/>
                  <a:gd name="connsiteX14" fmla="*/ 23703 w 46360"/>
                  <a:gd name="connsiteY14" fmla="*/ 42965 h 45244"/>
                  <a:gd name="connsiteX15" fmla="*/ 16516 w 46360"/>
                  <a:gd name="connsiteY15" fmla="*/ 39125 h 45244"/>
                  <a:gd name="connsiteX16" fmla="*/ 5840 w 46360"/>
                  <a:gd name="connsiteY16" fmla="*/ 35331 h 45244"/>
                  <a:gd name="connsiteX17" fmla="*/ 1146 w 46360"/>
                  <a:gd name="connsiteY17" fmla="*/ 31109 h 45244"/>
                  <a:gd name="connsiteX18" fmla="*/ 2149 w 46360"/>
                  <a:gd name="connsiteY18" fmla="*/ 25410 h 45244"/>
                  <a:gd name="connsiteX19" fmla="*/ 31 w 46360"/>
                  <a:gd name="connsiteY19" fmla="*/ 19563 h 45244"/>
                  <a:gd name="connsiteX20" fmla="*/ 3899 w 46360"/>
                  <a:gd name="connsiteY20" fmla="*/ 14366 h 45244"/>
                  <a:gd name="connsiteX21" fmla="*/ 3936 w 46360"/>
                  <a:gd name="connsiteY21" fmla="*/ 14229 h 45244"/>
                  <a:gd name="connsiteX0" fmla="*/ 4729 w 46360"/>
                  <a:gd name="connsiteY0" fmla="*/ 26036 h 45244"/>
                  <a:gd name="connsiteX1" fmla="*/ 2196 w 46360"/>
                  <a:gd name="connsiteY1" fmla="*/ 25239 h 45244"/>
                  <a:gd name="connsiteX2" fmla="*/ 6964 w 46360"/>
                  <a:gd name="connsiteY2" fmla="*/ 34758 h 45244"/>
                  <a:gd name="connsiteX3" fmla="*/ 5856 w 46360"/>
                  <a:gd name="connsiteY3" fmla="*/ 35139 h 45244"/>
                  <a:gd name="connsiteX4" fmla="*/ 16514 w 46360"/>
                  <a:gd name="connsiteY4" fmla="*/ 38949 h 45244"/>
                  <a:gd name="connsiteX5" fmla="*/ 15846 w 46360"/>
                  <a:gd name="connsiteY5" fmla="*/ 37209 h 45244"/>
                  <a:gd name="connsiteX6" fmla="*/ 41834 w 46360"/>
                  <a:gd name="connsiteY6" fmla="*/ 15213 h 45244"/>
                  <a:gd name="connsiteX7" fmla="*/ 40386 w 46360"/>
                  <a:gd name="connsiteY7" fmla="*/ 17889 h 45244"/>
                  <a:gd name="connsiteX8" fmla="*/ 38360 w 46360"/>
                  <a:gd name="connsiteY8" fmla="*/ 5285 h 45244"/>
                  <a:gd name="connsiteX9" fmla="*/ 38436 w 46360"/>
                  <a:gd name="connsiteY9" fmla="*/ 6549 h 45244"/>
                  <a:gd name="connsiteX10" fmla="*/ 29114 w 46360"/>
                  <a:gd name="connsiteY10" fmla="*/ 3811 h 45244"/>
                  <a:gd name="connsiteX11" fmla="*/ 29856 w 46360"/>
                  <a:gd name="connsiteY11" fmla="*/ 2199 h 45244"/>
                  <a:gd name="connsiteX12" fmla="*/ 22177 w 46360"/>
                  <a:gd name="connsiteY12" fmla="*/ 4579 h 45244"/>
                  <a:gd name="connsiteX13" fmla="*/ 22536 w 46360"/>
                  <a:gd name="connsiteY13" fmla="*/ 3189 h 45244"/>
                  <a:gd name="connsiteX14" fmla="*/ 14036 w 46360"/>
                  <a:gd name="connsiteY14" fmla="*/ 5051 h 45244"/>
                  <a:gd name="connsiteX15" fmla="*/ 15336 w 46360"/>
                  <a:gd name="connsiteY15" fmla="*/ 6399 h 45244"/>
                  <a:gd name="connsiteX16" fmla="*/ 4163 w 46360"/>
                  <a:gd name="connsiteY16" fmla="*/ 15648 h 45244"/>
                  <a:gd name="connsiteX17" fmla="*/ 3936 w 46360"/>
                  <a:gd name="connsiteY17" fmla="*/ 14229 h 45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6360" h="45244">
                    <a:moveTo>
                      <a:pt x="3936" y="14229"/>
                    </a:moveTo>
                    <a:cubicBezTo>
                      <a:pt x="3665" y="11516"/>
                      <a:pt x="4297" y="8780"/>
                      <a:pt x="5659" y="6766"/>
                    </a:cubicBezTo>
                    <a:cubicBezTo>
                      <a:pt x="7811" y="3585"/>
                      <a:pt x="11300" y="2876"/>
                      <a:pt x="14041" y="5061"/>
                    </a:cubicBezTo>
                    <a:cubicBezTo>
                      <a:pt x="15714" y="768"/>
                      <a:pt x="19950" y="-119"/>
                      <a:pt x="22492" y="3291"/>
                    </a:cubicBezTo>
                    <a:cubicBezTo>
                      <a:pt x="23133" y="1542"/>
                      <a:pt x="24364" y="333"/>
                      <a:pt x="25785" y="59"/>
                    </a:cubicBezTo>
                    <a:cubicBezTo>
                      <a:pt x="27349" y="-243"/>
                      <a:pt x="28911" y="629"/>
                      <a:pt x="29869" y="2340"/>
                    </a:cubicBezTo>
                    <a:cubicBezTo>
                      <a:pt x="31251" y="126"/>
                      <a:pt x="33537" y="-601"/>
                      <a:pt x="35499" y="549"/>
                    </a:cubicBezTo>
                    <a:cubicBezTo>
                      <a:pt x="36994" y="1425"/>
                      <a:pt x="38066" y="3259"/>
                      <a:pt x="38354" y="5435"/>
                    </a:cubicBezTo>
                    <a:cubicBezTo>
                      <a:pt x="40082" y="6077"/>
                      <a:pt x="41458" y="7857"/>
                      <a:pt x="42018" y="10177"/>
                    </a:cubicBezTo>
                    <a:cubicBezTo>
                      <a:pt x="42425" y="11861"/>
                      <a:pt x="42367" y="13690"/>
                      <a:pt x="41854" y="15319"/>
                    </a:cubicBezTo>
                    <a:cubicBezTo>
                      <a:pt x="43115" y="17553"/>
                      <a:pt x="42528" y="19883"/>
                      <a:pt x="43052" y="23181"/>
                    </a:cubicBezTo>
                    <a:cubicBezTo>
                      <a:pt x="43576" y="26479"/>
                      <a:pt x="47721" y="34580"/>
                      <a:pt x="44997" y="35110"/>
                    </a:cubicBezTo>
                    <a:cubicBezTo>
                      <a:pt x="44984" y="37377"/>
                      <a:pt x="47863" y="43417"/>
                      <a:pt x="45294" y="44716"/>
                    </a:cubicBezTo>
                    <a:cubicBezTo>
                      <a:pt x="42725" y="46015"/>
                      <a:pt x="31733" y="44729"/>
                      <a:pt x="29584" y="42905"/>
                    </a:cubicBezTo>
                    <a:cubicBezTo>
                      <a:pt x="28889" y="46038"/>
                      <a:pt x="25881" y="43595"/>
                      <a:pt x="23703" y="42965"/>
                    </a:cubicBezTo>
                    <a:cubicBezTo>
                      <a:pt x="21525" y="42335"/>
                      <a:pt x="18087" y="42332"/>
                      <a:pt x="16516" y="39125"/>
                    </a:cubicBezTo>
                    <a:cubicBezTo>
                      <a:pt x="12808" y="42169"/>
                      <a:pt x="7992" y="40458"/>
                      <a:pt x="5840" y="35331"/>
                    </a:cubicBezTo>
                    <a:cubicBezTo>
                      <a:pt x="3726" y="35668"/>
                      <a:pt x="1741" y="33883"/>
                      <a:pt x="1146" y="31109"/>
                    </a:cubicBezTo>
                    <a:cubicBezTo>
                      <a:pt x="715" y="29102"/>
                      <a:pt x="1096" y="26936"/>
                      <a:pt x="2149" y="25410"/>
                    </a:cubicBezTo>
                    <a:cubicBezTo>
                      <a:pt x="655" y="24213"/>
                      <a:pt x="-177" y="21916"/>
                      <a:pt x="31" y="19563"/>
                    </a:cubicBezTo>
                    <a:cubicBezTo>
                      <a:pt x="275" y="16808"/>
                      <a:pt x="1881" y="14650"/>
                      <a:pt x="3899" y="14366"/>
                    </a:cubicBezTo>
                    <a:cubicBezTo>
                      <a:pt x="3911" y="14320"/>
                      <a:pt x="3924" y="14275"/>
                      <a:pt x="3936" y="14229"/>
                    </a:cubicBezTo>
                    <a:close/>
                  </a:path>
                  <a:path w="46360" h="45244" fill="none" extrusionOk="0">
                    <a:moveTo>
                      <a:pt x="4729" y="26036"/>
                    </a:moveTo>
                    <a:cubicBezTo>
                      <a:pt x="3845" y="26130"/>
                      <a:pt x="2961" y="25852"/>
                      <a:pt x="2196" y="25239"/>
                    </a:cubicBezTo>
                    <a:moveTo>
                      <a:pt x="6964" y="34758"/>
                    </a:moveTo>
                    <a:cubicBezTo>
                      <a:pt x="6609" y="34951"/>
                      <a:pt x="6236" y="35079"/>
                      <a:pt x="5856" y="35139"/>
                    </a:cubicBezTo>
                    <a:moveTo>
                      <a:pt x="16514" y="38949"/>
                    </a:moveTo>
                    <a:cubicBezTo>
                      <a:pt x="16247" y="38403"/>
                      <a:pt x="16023" y="37820"/>
                      <a:pt x="15846" y="37209"/>
                    </a:cubicBezTo>
                    <a:moveTo>
                      <a:pt x="41834" y="15213"/>
                    </a:moveTo>
                    <a:cubicBezTo>
                      <a:pt x="41509" y="16245"/>
                      <a:pt x="41014" y="17161"/>
                      <a:pt x="40386" y="17889"/>
                    </a:cubicBezTo>
                    <a:moveTo>
                      <a:pt x="38360" y="5285"/>
                    </a:moveTo>
                    <a:cubicBezTo>
                      <a:pt x="38415" y="5702"/>
                      <a:pt x="38441" y="6125"/>
                      <a:pt x="38436" y="6549"/>
                    </a:cubicBezTo>
                    <a:moveTo>
                      <a:pt x="29114" y="3811"/>
                    </a:moveTo>
                    <a:cubicBezTo>
                      <a:pt x="29303" y="3228"/>
                      <a:pt x="29552" y="2685"/>
                      <a:pt x="29856" y="2199"/>
                    </a:cubicBezTo>
                    <a:moveTo>
                      <a:pt x="22177" y="4579"/>
                    </a:moveTo>
                    <a:cubicBezTo>
                      <a:pt x="22254" y="4097"/>
                      <a:pt x="22375" y="3630"/>
                      <a:pt x="22536" y="3189"/>
                    </a:cubicBezTo>
                    <a:moveTo>
                      <a:pt x="14036" y="5051"/>
                    </a:moveTo>
                    <a:cubicBezTo>
                      <a:pt x="14508" y="5427"/>
                      <a:pt x="14944" y="5880"/>
                      <a:pt x="15336" y="6399"/>
                    </a:cubicBezTo>
                    <a:moveTo>
                      <a:pt x="4163" y="15648"/>
                    </a:moveTo>
                    <a:cubicBezTo>
                      <a:pt x="4060" y="15184"/>
                      <a:pt x="3984" y="14710"/>
                      <a:pt x="3936" y="14229"/>
                    </a:cubicBezTo>
                  </a:path>
                </a:pathLst>
              </a:custGeom>
              <a:solidFill>
                <a:srgbClr val="FFB9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Graphic 12" descr="Tooth">
                <a:extLst>
                  <a:ext uri="{FF2B5EF4-FFF2-40B4-BE49-F238E27FC236}">
                    <a16:creationId xmlns:a16="http://schemas.microsoft.com/office/drawing/2014/main" id="{E882661E-6978-4AFC-8F22-36448E4FC1CC}"/>
                  </a:ext>
                </a:extLst>
              </p:cNvPr>
              <p:cNvSpPr/>
              <p:nvPr/>
            </p:nvSpPr>
            <p:spPr>
              <a:xfrm>
                <a:off x="5568785" y="4216877"/>
                <a:ext cx="571500" cy="1428951"/>
              </a:xfrm>
              <a:custGeom>
                <a:avLst/>
                <a:gdLst>
                  <a:gd name="connsiteX0" fmla="*/ 571500 w 571500"/>
                  <a:gd name="connsiteY0" fmla="*/ 230361 h 1151805"/>
                  <a:gd name="connsiteX1" fmla="*/ 447675 w 571500"/>
                  <a:gd name="connsiteY1" fmla="*/ 0 h 1151805"/>
                  <a:gd name="connsiteX2" fmla="*/ 285750 w 571500"/>
                  <a:gd name="connsiteY2" fmla="*/ 57590 h 1151805"/>
                  <a:gd name="connsiteX3" fmla="*/ 123825 w 571500"/>
                  <a:gd name="connsiteY3" fmla="*/ 0 h 1151805"/>
                  <a:gd name="connsiteX4" fmla="*/ 0 w 571500"/>
                  <a:gd name="connsiteY4" fmla="*/ 230361 h 1151805"/>
                  <a:gd name="connsiteX5" fmla="*/ 66675 w 571500"/>
                  <a:gd name="connsiteY5" fmla="*/ 590300 h 1151805"/>
                  <a:gd name="connsiteX6" fmla="*/ 57150 w 571500"/>
                  <a:gd name="connsiteY6" fmla="*/ 849456 h 1151805"/>
                  <a:gd name="connsiteX7" fmla="*/ 123825 w 571500"/>
                  <a:gd name="connsiteY7" fmla="*/ 1151805 h 1151805"/>
                  <a:gd name="connsiteX8" fmla="*/ 190500 w 571500"/>
                  <a:gd name="connsiteY8" fmla="*/ 849456 h 1151805"/>
                  <a:gd name="connsiteX9" fmla="*/ 285750 w 571500"/>
                  <a:gd name="connsiteY9" fmla="*/ 619095 h 1151805"/>
                  <a:gd name="connsiteX10" fmla="*/ 381000 w 571500"/>
                  <a:gd name="connsiteY10" fmla="*/ 849456 h 1151805"/>
                  <a:gd name="connsiteX11" fmla="*/ 447675 w 571500"/>
                  <a:gd name="connsiteY11" fmla="*/ 1151805 h 1151805"/>
                  <a:gd name="connsiteX12" fmla="*/ 514350 w 571500"/>
                  <a:gd name="connsiteY12" fmla="*/ 849456 h 1151805"/>
                  <a:gd name="connsiteX13" fmla="*/ 504825 w 571500"/>
                  <a:gd name="connsiteY13" fmla="*/ 590300 h 1151805"/>
                  <a:gd name="connsiteX14" fmla="*/ 571500 w 571500"/>
                  <a:gd name="connsiteY14" fmla="*/ 230361 h 1151805"/>
                  <a:gd name="connsiteX0" fmla="*/ 571500 w 571500"/>
                  <a:gd name="connsiteY0" fmla="*/ 230361 h 1151805"/>
                  <a:gd name="connsiteX1" fmla="*/ 447675 w 571500"/>
                  <a:gd name="connsiteY1" fmla="*/ 0 h 1151805"/>
                  <a:gd name="connsiteX2" fmla="*/ 285750 w 571500"/>
                  <a:gd name="connsiteY2" fmla="*/ 57590 h 1151805"/>
                  <a:gd name="connsiteX3" fmla="*/ 123825 w 571500"/>
                  <a:gd name="connsiteY3" fmla="*/ 0 h 1151805"/>
                  <a:gd name="connsiteX4" fmla="*/ 0 w 571500"/>
                  <a:gd name="connsiteY4" fmla="*/ 230361 h 1151805"/>
                  <a:gd name="connsiteX5" fmla="*/ 66675 w 571500"/>
                  <a:gd name="connsiteY5" fmla="*/ 590300 h 1151805"/>
                  <a:gd name="connsiteX6" fmla="*/ 57150 w 571500"/>
                  <a:gd name="connsiteY6" fmla="*/ 849456 h 1151805"/>
                  <a:gd name="connsiteX7" fmla="*/ 123825 w 571500"/>
                  <a:gd name="connsiteY7" fmla="*/ 989880 h 1151805"/>
                  <a:gd name="connsiteX8" fmla="*/ 190500 w 571500"/>
                  <a:gd name="connsiteY8" fmla="*/ 849456 h 1151805"/>
                  <a:gd name="connsiteX9" fmla="*/ 285750 w 571500"/>
                  <a:gd name="connsiteY9" fmla="*/ 619095 h 1151805"/>
                  <a:gd name="connsiteX10" fmla="*/ 381000 w 571500"/>
                  <a:gd name="connsiteY10" fmla="*/ 849456 h 1151805"/>
                  <a:gd name="connsiteX11" fmla="*/ 447675 w 571500"/>
                  <a:gd name="connsiteY11" fmla="*/ 1151805 h 1151805"/>
                  <a:gd name="connsiteX12" fmla="*/ 514350 w 571500"/>
                  <a:gd name="connsiteY12" fmla="*/ 849456 h 1151805"/>
                  <a:gd name="connsiteX13" fmla="*/ 504825 w 571500"/>
                  <a:gd name="connsiteY13" fmla="*/ 590300 h 1151805"/>
                  <a:gd name="connsiteX14" fmla="*/ 571500 w 571500"/>
                  <a:gd name="connsiteY14" fmla="*/ 230361 h 1151805"/>
                  <a:gd name="connsiteX0" fmla="*/ 571500 w 571500"/>
                  <a:gd name="connsiteY0" fmla="*/ 230361 h 1380405"/>
                  <a:gd name="connsiteX1" fmla="*/ 447675 w 571500"/>
                  <a:gd name="connsiteY1" fmla="*/ 0 h 1380405"/>
                  <a:gd name="connsiteX2" fmla="*/ 285750 w 571500"/>
                  <a:gd name="connsiteY2" fmla="*/ 57590 h 1380405"/>
                  <a:gd name="connsiteX3" fmla="*/ 123825 w 571500"/>
                  <a:gd name="connsiteY3" fmla="*/ 0 h 1380405"/>
                  <a:gd name="connsiteX4" fmla="*/ 0 w 571500"/>
                  <a:gd name="connsiteY4" fmla="*/ 230361 h 1380405"/>
                  <a:gd name="connsiteX5" fmla="*/ 66675 w 571500"/>
                  <a:gd name="connsiteY5" fmla="*/ 590300 h 1380405"/>
                  <a:gd name="connsiteX6" fmla="*/ 57150 w 571500"/>
                  <a:gd name="connsiteY6" fmla="*/ 849456 h 1380405"/>
                  <a:gd name="connsiteX7" fmla="*/ 123825 w 571500"/>
                  <a:gd name="connsiteY7" fmla="*/ 989880 h 1380405"/>
                  <a:gd name="connsiteX8" fmla="*/ 190500 w 571500"/>
                  <a:gd name="connsiteY8" fmla="*/ 849456 h 1380405"/>
                  <a:gd name="connsiteX9" fmla="*/ 285750 w 571500"/>
                  <a:gd name="connsiteY9" fmla="*/ 619095 h 1380405"/>
                  <a:gd name="connsiteX10" fmla="*/ 381000 w 571500"/>
                  <a:gd name="connsiteY10" fmla="*/ 849456 h 1380405"/>
                  <a:gd name="connsiteX11" fmla="*/ 447675 w 571500"/>
                  <a:gd name="connsiteY11" fmla="*/ 1380405 h 1380405"/>
                  <a:gd name="connsiteX12" fmla="*/ 514350 w 571500"/>
                  <a:gd name="connsiteY12" fmla="*/ 849456 h 1380405"/>
                  <a:gd name="connsiteX13" fmla="*/ 504825 w 571500"/>
                  <a:gd name="connsiteY13" fmla="*/ 590300 h 1380405"/>
                  <a:gd name="connsiteX14" fmla="*/ 571500 w 571500"/>
                  <a:gd name="connsiteY14" fmla="*/ 230361 h 1380405"/>
                  <a:gd name="connsiteX0" fmla="*/ 571500 w 571500"/>
                  <a:gd name="connsiteY0" fmla="*/ 230361 h 1380405"/>
                  <a:gd name="connsiteX1" fmla="*/ 447675 w 571500"/>
                  <a:gd name="connsiteY1" fmla="*/ 0 h 1380405"/>
                  <a:gd name="connsiteX2" fmla="*/ 285750 w 571500"/>
                  <a:gd name="connsiteY2" fmla="*/ 57590 h 1380405"/>
                  <a:gd name="connsiteX3" fmla="*/ 123825 w 571500"/>
                  <a:gd name="connsiteY3" fmla="*/ 0 h 1380405"/>
                  <a:gd name="connsiteX4" fmla="*/ 0 w 571500"/>
                  <a:gd name="connsiteY4" fmla="*/ 230361 h 1380405"/>
                  <a:gd name="connsiteX5" fmla="*/ 66675 w 571500"/>
                  <a:gd name="connsiteY5" fmla="*/ 590300 h 1380405"/>
                  <a:gd name="connsiteX6" fmla="*/ 57150 w 571500"/>
                  <a:gd name="connsiteY6" fmla="*/ 849456 h 1380405"/>
                  <a:gd name="connsiteX7" fmla="*/ 123825 w 571500"/>
                  <a:gd name="connsiteY7" fmla="*/ 989880 h 1380405"/>
                  <a:gd name="connsiteX8" fmla="*/ 190500 w 571500"/>
                  <a:gd name="connsiteY8" fmla="*/ 849456 h 1380405"/>
                  <a:gd name="connsiteX9" fmla="*/ 285750 w 571500"/>
                  <a:gd name="connsiteY9" fmla="*/ 619095 h 1380405"/>
                  <a:gd name="connsiteX10" fmla="*/ 369073 w 571500"/>
                  <a:gd name="connsiteY10" fmla="*/ 853432 h 1380405"/>
                  <a:gd name="connsiteX11" fmla="*/ 447675 w 571500"/>
                  <a:gd name="connsiteY11" fmla="*/ 1380405 h 1380405"/>
                  <a:gd name="connsiteX12" fmla="*/ 514350 w 571500"/>
                  <a:gd name="connsiteY12" fmla="*/ 849456 h 1380405"/>
                  <a:gd name="connsiteX13" fmla="*/ 504825 w 571500"/>
                  <a:gd name="connsiteY13" fmla="*/ 590300 h 1380405"/>
                  <a:gd name="connsiteX14" fmla="*/ 571500 w 571500"/>
                  <a:gd name="connsiteY14" fmla="*/ 230361 h 1380405"/>
                  <a:gd name="connsiteX0" fmla="*/ 571500 w 571500"/>
                  <a:gd name="connsiteY0" fmla="*/ 230361 h 1411088"/>
                  <a:gd name="connsiteX1" fmla="*/ 447675 w 571500"/>
                  <a:gd name="connsiteY1" fmla="*/ 0 h 1411088"/>
                  <a:gd name="connsiteX2" fmla="*/ 285750 w 571500"/>
                  <a:gd name="connsiteY2" fmla="*/ 57590 h 1411088"/>
                  <a:gd name="connsiteX3" fmla="*/ 123825 w 571500"/>
                  <a:gd name="connsiteY3" fmla="*/ 0 h 1411088"/>
                  <a:gd name="connsiteX4" fmla="*/ 0 w 571500"/>
                  <a:gd name="connsiteY4" fmla="*/ 230361 h 1411088"/>
                  <a:gd name="connsiteX5" fmla="*/ 66675 w 571500"/>
                  <a:gd name="connsiteY5" fmla="*/ 590300 h 1411088"/>
                  <a:gd name="connsiteX6" fmla="*/ 57150 w 571500"/>
                  <a:gd name="connsiteY6" fmla="*/ 849456 h 1411088"/>
                  <a:gd name="connsiteX7" fmla="*/ 123825 w 571500"/>
                  <a:gd name="connsiteY7" fmla="*/ 989880 h 1411088"/>
                  <a:gd name="connsiteX8" fmla="*/ 190500 w 571500"/>
                  <a:gd name="connsiteY8" fmla="*/ 849456 h 1411088"/>
                  <a:gd name="connsiteX9" fmla="*/ 285750 w 571500"/>
                  <a:gd name="connsiteY9" fmla="*/ 619095 h 1411088"/>
                  <a:gd name="connsiteX10" fmla="*/ 369073 w 571500"/>
                  <a:gd name="connsiteY10" fmla="*/ 853432 h 1411088"/>
                  <a:gd name="connsiteX11" fmla="*/ 447675 w 571500"/>
                  <a:gd name="connsiteY11" fmla="*/ 1380405 h 1411088"/>
                  <a:gd name="connsiteX12" fmla="*/ 467377 w 571500"/>
                  <a:gd name="connsiteY12" fmla="*/ 1294768 h 1411088"/>
                  <a:gd name="connsiteX13" fmla="*/ 514350 w 571500"/>
                  <a:gd name="connsiteY13" fmla="*/ 849456 h 1411088"/>
                  <a:gd name="connsiteX14" fmla="*/ 504825 w 571500"/>
                  <a:gd name="connsiteY14" fmla="*/ 590300 h 1411088"/>
                  <a:gd name="connsiteX15" fmla="*/ 571500 w 571500"/>
                  <a:gd name="connsiteY15" fmla="*/ 230361 h 1411088"/>
                  <a:gd name="connsiteX0" fmla="*/ 571500 w 571500"/>
                  <a:gd name="connsiteY0" fmla="*/ 230361 h 1428951"/>
                  <a:gd name="connsiteX1" fmla="*/ 447675 w 571500"/>
                  <a:gd name="connsiteY1" fmla="*/ 0 h 1428951"/>
                  <a:gd name="connsiteX2" fmla="*/ 285750 w 571500"/>
                  <a:gd name="connsiteY2" fmla="*/ 57590 h 1428951"/>
                  <a:gd name="connsiteX3" fmla="*/ 123825 w 571500"/>
                  <a:gd name="connsiteY3" fmla="*/ 0 h 1428951"/>
                  <a:gd name="connsiteX4" fmla="*/ 0 w 571500"/>
                  <a:gd name="connsiteY4" fmla="*/ 230361 h 1428951"/>
                  <a:gd name="connsiteX5" fmla="*/ 66675 w 571500"/>
                  <a:gd name="connsiteY5" fmla="*/ 590300 h 1428951"/>
                  <a:gd name="connsiteX6" fmla="*/ 57150 w 571500"/>
                  <a:gd name="connsiteY6" fmla="*/ 849456 h 1428951"/>
                  <a:gd name="connsiteX7" fmla="*/ 123825 w 571500"/>
                  <a:gd name="connsiteY7" fmla="*/ 989880 h 1428951"/>
                  <a:gd name="connsiteX8" fmla="*/ 190500 w 571500"/>
                  <a:gd name="connsiteY8" fmla="*/ 849456 h 1428951"/>
                  <a:gd name="connsiteX9" fmla="*/ 285750 w 571500"/>
                  <a:gd name="connsiteY9" fmla="*/ 619095 h 1428951"/>
                  <a:gd name="connsiteX10" fmla="*/ 369073 w 571500"/>
                  <a:gd name="connsiteY10" fmla="*/ 853432 h 1428951"/>
                  <a:gd name="connsiteX11" fmla="*/ 447675 w 571500"/>
                  <a:gd name="connsiteY11" fmla="*/ 1380405 h 1428951"/>
                  <a:gd name="connsiteX12" fmla="*/ 495426 w 571500"/>
                  <a:gd name="connsiteY12" fmla="*/ 1345257 h 1428951"/>
                  <a:gd name="connsiteX13" fmla="*/ 514350 w 571500"/>
                  <a:gd name="connsiteY13" fmla="*/ 849456 h 1428951"/>
                  <a:gd name="connsiteX14" fmla="*/ 504825 w 571500"/>
                  <a:gd name="connsiteY14" fmla="*/ 590300 h 1428951"/>
                  <a:gd name="connsiteX15" fmla="*/ 571500 w 571500"/>
                  <a:gd name="connsiteY15" fmla="*/ 230361 h 1428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500" h="1428951">
                    <a:moveTo>
                      <a:pt x="571500" y="230361"/>
                    </a:moveTo>
                    <a:cubicBezTo>
                      <a:pt x="571500" y="103662"/>
                      <a:pt x="530543" y="0"/>
                      <a:pt x="447675" y="0"/>
                    </a:cubicBezTo>
                    <a:cubicBezTo>
                      <a:pt x="364808" y="0"/>
                      <a:pt x="367665" y="57590"/>
                      <a:pt x="285750" y="57590"/>
                    </a:cubicBezTo>
                    <a:cubicBezTo>
                      <a:pt x="203835" y="57590"/>
                      <a:pt x="206693" y="0"/>
                      <a:pt x="123825" y="0"/>
                    </a:cubicBezTo>
                    <a:cubicBezTo>
                      <a:pt x="40957" y="0"/>
                      <a:pt x="0" y="103662"/>
                      <a:pt x="0" y="230361"/>
                    </a:cubicBezTo>
                    <a:cubicBezTo>
                      <a:pt x="0" y="357060"/>
                      <a:pt x="66675" y="482318"/>
                      <a:pt x="66675" y="590300"/>
                    </a:cubicBezTo>
                    <a:cubicBezTo>
                      <a:pt x="66675" y="692523"/>
                      <a:pt x="47625" y="782859"/>
                      <a:pt x="57150" y="849456"/>
                    </a:cubicBezTo>
                    <a:cubicBezTo>
                      <a:pt x="66675" y="916053"/>
                      <a:pt x="56197" y="989880"/>
                      <a:pt x="123825" y="989880"/>
                    </a:cubicBezTo>
                    <a:cubicBezTo>
                      <a:pt x="191452" y="989880"/>
                      <a:pt x="163513" y="911253"/>
                      <a:pt x="190500" y="849456"/>
                    </a:cubicBezTo>
                    <a:cubicBezTo>
                      <a:pt x="217487" y="787659"/>
                      <a:pt x="255988" y="618432"/>
                      <a:pt x="285750" y="619095"/>
                    </a:cubicBezTo>
                    <a:cubicBezTo>
                      <a:pt x="315512" y="619758"/>
                      <a:pt x="342086" y="726547"/>
                      <a:pt x="369073" y="853432"/>
                    </a:cubicBezTo>
                    <a:cubicBezTo>
                      <a:pt x="396060" y="980317"/>
                      <a:pt x="426616" y="1298434"/>
                      <a:pt x="447675" y="1380405"/>
                    </a:cubicBezTo>
                    <a:cubicBezTo>
                      <a:pt x="468734" y="1462376"/>
                      <a:pt x="484314" y="1433748"/>
                      <a:pt x="495426" y="1345257"/>
                    </a:cubicBezTo>
                    <a:cubicBezTo>
                      <a:pt x="506538" y="1256766"/>
                      <a:pt x="508109" y="966867"/>
                      <a:pt x="514350" y="849456"/>
                    </a:cubicBezTo>
                    <a:cubicBezTo>
                      <a:pt x="520591" y="732045"/>
                      <a:pt x="504825" y="692523"/>
                      <a:pt x="504825" y="590300"/>
                    </a:cubicBezTo>
                    <a:cubicBezTo>
                      <a:pt x="504825" y="482318"/>
                      <a:pt x="571500" y="357060"/>
                      <a:pt x="571500" y="230361"/>
                    </a:cubicBezTo>
                    <a:close/>
                  </a:path>
                </a:pathLst>
              </a:custGeom>
              <a:solidFill>
                <a:srgbClr val="F8CBAD"/>
              </a:solidFill>
              <a:ln w="12700" cap="flat">
                <a:solidFill>
                  <a:srgbClr val="F4B183"/>
                </a:solidFill>
                <a:prstDash val="solid"/>
                <a:miter/>
              </a:ln>
            </p:spPr>
            <p:txBody>
              <a:bodyPr rtlCol="0" anchor="ctr"/>
              <a:lstStyle/>
              <a:p>
                <a:endParaRPr lang="en-GB"/>
              </a:p>
            </p:txBody>
          </p:sp>
          <p:sp>
            <p:nvSpPr>
              <p:cNvPr id="85" name="Cloud 8">
                <a:extLst>
                  <a:ext uri="{FF2B5EF4-FFF2-40B4-BE49-F238E27FC236}">
                    <a16:creationId xmlns:a16="http://schemas.microsoft.com/office/drawing/2014/main" id="{20C45F40-59A4-4129-A014-3B1751C2D5C9}"/>
                  </a:ext>
                </a:extLst>
              </p:cNvPr>
              <p:cNvSpPr/>
              <p:nvPr/>
            </p:nvSpPr>
            <p:spPr>
              <a:xfrm>
                <a:off x="5486593" y="3090780"/>
                <a:ext cx="1084099" cy="2554958"/>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536 w 43256"/>
                  <a:gd name="connsiteY17" fmla="*/ 933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696 h 43686"/>
                  <a:gd name="connsiteX1" fmla="*/ 5659 w 43256"/>
                  <a:gd name="connsiteY1" fmla="*/ 7233 h 43686"/>
                  <a:gd name="connsiteX2" fmla="*/ 14041 w 43256"/>
                  <a:gd name="connsiteY2" fmla="*/ 5528 h 43686"/>
                  <a:gd name="connsiteX3" fmla="*/ 22492 w 43256"/>
                  <a:gd name="connsiteY3" fmla="*/ 3758 h 43686"/>
                  <a:gd name="connsiteX4" fmla="*/ 25785 w 43256"/>
                  <a:gd name="connsiteY4" fmla="*/ 526 h 43686"/>
                  <a:gd name="connsiteX5" fmla="*/ 29869 w 43256"/>
                  <a:gd name="connsiteY5" fmla="*/ 2807 h 43686"/>
                  <a:gd name="connsiteX6" fmla="*/ 35499 w 43256"/>
                  <a:gd name="connsiteY6" fmla="*/ 1016 h 43686"/>
                  <a:gd name="connsiteX7" fmla="*/ 38354 w 43256"/>
                  <a:gd name="connsiteY7" fmla="*/ 5902 h 43686"/>
                  <a:gd name="connsiteX8" fmla="*/ 42018 w 43256"/>
                  <a:gd name="connsiteY8" fmla="*/ 10644 h 43686"/>
                  <a:gd name="connsiteX9" fmla="*/ 41854 w 43256"/>
                  <a:gd name="connsiteY9" fmla="*/ 15786 h 43686"/>
                  <a:gd name="connsiteX10" fmla="*/ 43052 w 43256"/>
                  <a:gd name="connsiteY10" fmla="*/ 23648 h 43686"/>
                  <a:gd name="connsiteX11" fmla="*/ 37440 w 43256"/>
                  <a:gd name="connsiteY11" fmla="*/ 30530 h 43686"/>
                  <a:gd name="connsiteX12" fmla="*/ 35431 w 43256"/>
                  <a:gd name="connsiteY12" fmla="*/ 36427 h 43686"/>
                  <a:gd name="connsiteX13" fmla="*/ 28591 w 43256"/>
                  <a:gd name="connsiteY13" fmla="*/ 37141 h 43686"/>
                  <a:gd name="connsiteX14" fmla="*/ 23703 w 43256"/>
                  <a:gd name="connsiteY14" fmla="*/ 43432 h 43686"/>
                  <a:gd name="connsiteX15" fmla="*/ 16516 w 43256"/>
                  <a:gd name="connsiteY15" fmla="*/ 39592 h 43686"/>
                  <a:gd name="connsiteX16" fmla="*/ 5840 w 43256"/>
                  <a:gd name="connsiteY16" fmla="*/ 35798 h 43686"/>
                  <a:gd name="connsiteX17" fmla="*/ 1146 w 43256"/>
                  <a:gd name="connsiteY17" fmla="*/ 31576 h 43686"/>
                  <a:gd name="connsiteX18" fmla="*/ 2149 w 43256"/>
                  <a:gd name="connsiteY18" fmla="*/ 25877 h 43686"/>
                  <a:gd name="connsiteX19" fmla="*/ 31 w 43256"/>
                  <a:gd name="connsiteY19" fmla="*/ 20030 h 43686"/>
                  <a:gd name="connsiteX20" fmla="*/ 3899 w 43256"/>
                  <a:gd name="connsiteY20" fmla="*/ 14833 h 43686"/>
                  <a:gd name="connsiteX21" fmla="*/ 3936 w 43256"/>
                  <a:gd name="connsiteY21" fmla="*/ 14696 h 43686"/>
                  <a:gd name="connsiteX0" fmla="*/ 4729 w 43256"/>
                  <a:gd name="connsiteY0" fmla="*/ 26503 h 43686"/>
                  <a:gd name="connsiteX1" fmla="*/ 2196 w 43256"/>
                  <a:gd name="connsiteY1" fmla="*/ 25706 h 43686"/>
                  <a:gd name="connsiteX2" fmla="*/ 6964 w 43256"/>
                  <a:gd name="connsiteY2" fmla="*/ 35225 h 43686"/>
                  <a:gd name="connsiteX3" fmla="*/ 5856 w 43256"/>
                  <a:gd name="connsiteY3" fmla="*/ 35606 h 43686"/>
                  <a:gd name="connsiteX4" fmla="*/ 16514 w 43256"/>
                  <a:gd name="connsiteY4" fmla="*/ 39416 h 43686"/>
                  <a:gd name="connsiteX5" fmla="*/ 15846 w 43256"/>
                  <a:gd name="connsiteY5" fmla="*/ 37676 h 43686"/>
                  <a:gd name="connsiteX6" fmla="*/ 28863 w 43256"/>
                  <a:gd name="connsiteY6" fmla="*/ 35077 h 43686"/>
                  <a:gd name="connsiteX7" fmla="*/ 28596 w 43256"/>
                  <a:gd name="connsiteY7" fmla="*/ 36986 h 43686"/>
                  <a:gd name="connsiteX8" fmla="*/ 34165 w 43256"/>
                  <a:gd name="connsiteY8" fmla="*/ 23280 h 43686"/>
                  <a:gd name="connsiteX9" fmla="*/ 37416 w 43256"/>
                  <a:gd name="connsiteY9" fmla="*/ 30416 h 43686"/>
                  <a:gd name="connsiteX10" fmla="*/ 41834 w 43256"/>
                  <a:gd name="connsiteY10" fmla="*/ 15680 h 43686"/>
                  <a:gd name="connsiteX11" fmla="*/ 40386 w 43256"/>
                  <a:gd name="connsiteY11" fmla="*/ 18356 h 43686"/>
                  <a:gd name="connsiteX12" fmla="*/ 38360 w 43256"/>
                  <a:gd name="connsiteY12" fmla="*/ 5752 h 43686"/>
                  <a:gd name="connsiteX13" fmla="*/ 38436 w 43256"/>
                  <a:gd name="connsiteY13" fmla="*/ 7016 h 43686"/>
                  <a:gd name="connsiteX14" fmla="*/ 29114 w 43256"/>
                  <a:gd name="connsiteY14" fmla="*/ 4278 h 43686"/>
                  <a:gd name="connsiteX15" fmla="*/ 29856 w 43256"/>
                  <a:gd name="connsiteY15" fmla="*/ 0 h 43686"/>
                  <a:gd name="connsiteX16" fmla="*/ 22177 w 43256"/>
                  <a:gd name="connsiteY16" fmla="*/ 5046 h 43686"/>
                  <a:gd name="connsiteX17" fmla="*/ 22536 w 43256"/>
                  <a:gd name="connsiteY17" fmla="*/ 1400 h 43686"/>
                  <a:gd name="connsiteX18" fmla="*/ 14036 w 43256"/>
                  <a:gd name="connsiteY18" fmla="*/ 5518 h 43686"/>
                  <a:gd name="connsiteX19" fmla="*/ 15336 w 43256"/>
                  <a:gd name="connsiteY19" fmla="*/ 6866 h 43686"/>
                  <a:gd name="connsiteX20" fmla="*/ 4163 w 43256"/>
                  <a:gd name="connsiteY20" fmla="*/ 16115 h 43686"/>
                  <a:gd name="connsiteX21" fmla="*/ 3936 w 43256"/>
                  <a:gd name="connsiteY21" fmla="*/ 14696 h 43686"/>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106 w 43256"/>
                  <a:gd name="connsiteY15" fmla="*/ 4044 h 43219"/>
                  <a:gd name="connsiteX16" fmla="*/ 22177 w 43256"/>
                  <a:gd name="connsiteY16" fmla="*/ 4579 h 43219"/>
                  <a:gd name="connsiteX17" fmla="*/ 22536 w 43256"/>
                  <a:gd name="connsiteY17" fmla="*/ 933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106 w 43256"/>
                  <a:gd name="connsiteY15" fmla="*/ 4044 h 43219"/>
                  <a:gd name="connsiteX16" fmla="*/ 22177 w 43256"/>
                  <a:gd name="connsiteY16" fmla="*/ 4579 h 43219"/>
                  <a:gd name="connsiteX17" fmla="*/ 21411 w 43256"/>
                  <a:gd name="connsiteY17" fmla="*/ 4829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9 h 43219"/>
                  <a:gd name="connsiteX1" fmla="*/ 5659 w 43256"/>
                  <a:gd name="connsiteY1" fmla="*/ 6766 h 43219"/>
                  <a:gd name="connsiteX2" fmla="*/ 14041 w 43256"/>
                  <a:gd name="connsiteY2" fmla="*/ 5061 h 43219"/>
                  <a:gd name="connsiteX3" fmla="*/ 17884 w 43256"/>
                  <a:gd name="connsiteY3" fmla="*/ 1397 h 43219"/>
                  <a:gd name="connsiteX4" fmla="*/ 22492 w 43256"/>
                  <a:gd name="connsiteY4" fmla="*/ 3291 h 43219"/>
                  <a:gd name="connsiteX5" fmla="*/ 25785 w 43256"/>
                  <a:gd name="connsiteY5" fmla="*/ 59 h 43219"/>
                  <a:gd name="connsiteX6" fmla="*/ 29869 w 43256"/>
                  <a:gd name="connsiteY6" fmla="*/ 2340 h 43219"/>
                  <a:gd name="connsiteX7" fmla="*/ 35499 w 43256"/>
                  <a:gd name="connsiteY7" fmla="*/ 549 h 43219"/>
                  <a:gd name="connsiteX8" fmla="*/ 38354 w 43256"/>
                  <a:gd name="connsiteY8" fmla="*/ 5435 h 43219"/>
                  <a:gd name="connsiteX9" fmla="*/ 42018 w 43256"/>
                  <a:gd name="connsiteY9" fmla="*/ 10177 h 43219"/>
                  <a:gd name="connsiteX10" fmla="*/ 41854 w 43256"/>
                  <a:gd name="connsiteY10" fmla="*/ 15319 h 43219"/>
                  <a:gd name="connsiteX11" fmla="*/ 43052 w 43256"/>
                  <a:gd name="connsiteY11" fmla="*/ 23181 h 43219"/>
                  <a:gd name="connsiteX12" fmla="*/ 37440 w 43256"/>
                  <a:gd name="connsiteY12" fmla="*/ 30063 h 43219"/>
                  <a:gd name="connsiteX13" fmla="*/ 35431 w 43256"/>
                  <a:gd name="connsiteY13" fmla="*/ 35960 h 43219"/>
                  <a:gd name="connsiteX14" fmla="*/ 28591 w 43256"/>
                  <a:gd name="connsiteY14" fmla="*/ 36674 h 43219"/>
                  <a:gd name="connsiteX15" fmla="*/ 23703 w 43256"/>
                  <a:gd name="connsiteY15" fmla="*/ 42965 h 43219"/>
                  <a:gd name="connsiteX16" fmla="*/ 16516 w 43256"/>
                  <a:gd name="connsiteY16" fmla="*/ 39125 h 43219"/>
                  <a:gd name="connsiteX17" fmla="*/ 5840 w 43256"/>
                  <a:gd name="connsiteY17" fmla="*/ 35331 h 43219"/>
                  <a:gd name="connsiteX18" fmla="*/ 1146 w 43256"/>
                  <a:gd name="connsiteY18" fmla="*/ 31109 h 43219"/>
                  <a:gd name="connsiteX19" fmla="*/ 2149 w 43256"/>
                  <a:gd name="connsiteY19" fmla="*/ 25410 h 43219"/>
                  <a:gd name="connsiteX20" fmla="*/ 31 w 43256"/>
                  <a:gd name="connsiteY20" fmla="*/ 19563 h 43219"/>
                  <a:gd name="connsiteX21" fmla="*/ 3899 w 43256"/>
                  <a:gd name="connsiteY21" fmla="*/ 14366 h 43219"/>
                  <a:gd name="connsiteX22" fmla="*/ 3936 w 43256"/>
                  <a:gd name="connsiteY22"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106 w 43256"/>
                  <a:gd name="connsiteY15" fmla="*/ 4044 h 43219"/>
                  <a:gd name="connsiteX16" fmla="*/ 22177 w 43256"/>
                  <a:gd name="connsiteY16" fmla="*/ 4579 h 43219"/>
                  <a:gd name="connsiteX17" fmla="*/ 21411 w 43256"/>
                  <a:gd name="connsiteY17" fmla="*/ 4829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9 h 43219"/>
                  <a:gd name="connsiteX1" fmla="*/ 5659 w 43256"/>
                  <a:gd name="connsiteY1" fmla="*/ 6766 h 43219"/>
                  <a:gd name="connsiteX2" fmla="*/ 14041 w 43256"/>
                  <a:gd name="connsiteY2" fmla="*/ 5061 h 43219"/>
                  <a:gd name="connsiteX3" fmla="*/ 17884 w 43256"/>
                  <a:gd name="connsiteY3" fmla="*/ 4063 h 43219"/>
                  <a:gd name="connsiteX4" fmla="*/ 22492 w 43256"/>
                  <a:gd name="connsiteY4" fmla="*/ 3291 h 43219"/>
                  <a:gd name="connsiteX5" fmla="*/ 25785 w 43256"/>
                  <a:gd name="connsiteY5" fmla="*/ 59 h 43219"/>
                  <a:gd name="connsiteX6" fmla="*/ 29869 w 43256"/>
                  <a:gd name="connsiteY6" fmla="*/ 2340 h 43219"/>
                  <a:gd name="connsiteX7" fmla="*/ 35499 w 43256"/>
                  <a:gd name="connsiteY7" fmla="*/ 549 h 43219"/>
                  <a:gd name="connsiteX8" fmla="*/ 38354 w 43256"/>
                  <a:gd name="connsiteY8" fmla="*/ 5435 h 43219"/>
                  <a:gd name="connsiteX9" fmla="*/ 42018 w 43256"/>
                  <a:gd name="connsiteY9" fmla="*/ 10177 h 43219"/>
                  <a:gd name="connsiteX10" fmla="*/ 41854 w 43256"/>
                  <a:gd name="connsiteY10" fmla="*/ 15319 h 43219"/>
                  <a:gd name="connsiteX11" fmla="*/ 43052 w 43256"/>
                  <a:gd name="connsiteY11" fmla="*/ 23181 h 43219"/>
                  <a:gd name="connsiteX12" fmla="*/ 37440 w 43256"/>
                  <a:gd name="connsiteY12" fmla="*/ 30063 h 43219"/>
                  <a:gd name="connsiteX13" fmla="*/ 35431 w 43256"/>
                  <a:gd name="connsiteY13" fmla="*/ 35960 h 43219"/>
                  <a:gd name="connsiteX14" fmla="*/ 28591 w 43256"/>
                  <a:gd name="connsiteY14" fmla="*/ 36674 h 43219"/>
                  <a:gd name="connsiteX15" fmla="*/ 23703 w 43256"/>
                  <a:gd name="connsiteY15" fmla="*/ 42965 h 43219"/>
                  <a:gd name="connsiteX16" fmla="*/ 16516 w 43256"/>
                  <a:gd name="connsiteY16" fmla="*/ 39125 h 43219"/>
                  <a:gd name="connsiteX17" fmla="*/ 5840 w 43256"/>
                  <a:gd name="connsiteY17" fmla="*/ 35331 h 43219"/>
                  <a:gd name="connsiteX18" fmla="*/ 1146 w 43256"/>
                  <a:gd name="connsiteY18" fmla="*/ 31109 h 43219"/>
                  <a:gd name="connsiteX19" fmla="*/ 2149 w 43256"/>
                  <a:gd name="connsiteY19" fmla="*/ 25410 h 43219"/>
                  <a:gd name="connsiteX20" fmla="*/ 31 w 43256"/>
                  <a:gd name="connsiteY20" fmla="*/ 19563 h 43219"/>
                  <a:gd name="connsiteX21" fmla="*/ 3899 w 43256"/>
                  <a:gd name="connsiteY21" fmla="*/ 14366 h 43219"/>
                  <a:gd name="connsiteX22" fmla="*/ 3936 w 43256"/>
                  <a:gd name="connsiteY22"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106 w 43256"/>
                  <a:gd name="connsiteY15" fmla="*/ 4044 h 43219"/>
                  <a:gd name="connsiteX16" fmla="*/ 22177 w 43256"/>
                  <a:gd name="connsiteY16" fmla="*/ 4579 h 43219"/>
                  <a:gd name="connsiteX17" fmla="*/ 21411 w 43256"/>
                  <a:gd name="connsiteY17" fmla="*/ 4829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1 h 43211"/>
                  <a:gd name="connsiteX1" fmla="*/ 5659 w 43256"/>
                  <a:gd name="connsiteY1" fmla="*/ 6758 h 43211"/>
                  <a:gd name="connsiteX2" fmla="*/ 14041 w 43256"/>
                  <a:gd name="connsiteY2" fmla="*/ 5053 h 43211"/>
                  <a:gd name="connsiteX3" fmla="*/ 17884 w 43256"/>
                  <a:gd name="connsiteY3" fmla="*/ 4055 h 43211"/>
                  <a:gd name="connsiteX4" fmla="*/ 22492 w 43256"/>
                  <a:gd name="connsiteY4" fmla="*/ 3283 h 43211"/>
                  <a:gd name="connsiteX5" fmla="*/ 25785 w 43256"/>
                  <a:gd name="connsiteY5" fmla="*/ 3742 h 43211"/>
                  <a:gd name="connsiteX6" fmla="*/ 29869 w 43256"/>
                  <a:gd name="connsiteY6" fmla="*/ 2332 h 43211"/>
                  <a:gd name="connsiteX7" fmla="*/ 35499 w 43256"/>
                  <a:gd name="connsiteY7" fmla="*/ 541 h 43211"/>
                  <a:gd name="connsiteX8" fmla="*/ 38354 w 43256"/>
                  <a:gd name="connsiteY8" fmla="*/ 5427 h 43211"/>
                  <a:gd name="connsiteX9" fmla="*/ 42018 w 43256"/>
                  <a:gd name="connsiteY9" fmla="*/ 10169 h 43211"/>
                  <a:gd name="connsiteX10" fmla="*/ 41854 w 43256"/>
                  <a:gd name="connsiteY10" fmla="*/ 15311 h 43211"/>
                  <a:gd name="connsiteX11" fmla="*/ 43052 w 43256"/>
                  <a:gd name="connsiteY11" fmla="*/ 23173 h 43211"/>
                  <a:gd name="connsiteX12" fmla="*/ 37440 w 43256"/>
                  <a:gd name="connsiteY12" fmla="*/ 30055 h 43211"/>
                  <a:gd name="connsiteX13" fmla="*/ 35431 w 43256"/>
                  <a:gd name="connsiteY13" fmla="*/ 35952 h 43211"/>
                  <a:gd name="connsiteX14" fmla="*/ 28591 w 43256"/>
                  <a:gd name="connsiteY14" fmla="*/ 36666 h 43211"/>
                  <a:gd name="connsiteX15" fmla="*/ 23703 w 43256"/>
                  <a:gd name="connsiteY15" fmla="*/ 42957 h 43211"/>
                  <a:gd name="connsiteX16" fmla="*/ 16516 w 43256"/>
                  <a:gd name="connsiteY16" fmla="*/ 39117 h 43211"/>
                  <a:gd name="connsiteX17" fmla="*/ 5840 w 43256"/>
                  <a:gd name="connsiteY17" fmla="*/ 35323 h 43211"/>
                  <a:gd name="connsiteX18" fmla="*/ 1146 w 43256"/>
                  <a:gd name="connsiteY18" fmla="*/ 31101 h 43211"/>
                  <a:gd name="connsiteX19" fmla="*/ 2149 w 43256"/>
                  <a:gd name="connsiteY19" fmla="*/ 25402 h 43211"/>
                  <a:gd name="connsiteX20" fmla="*/ 31 w 43256"/>
                  <a:gd name="connsiteY20" fmla="*/ 19555 h 43211"/>
                  <a:gd name="connsiteX21" fmla="*/ 3899 w 43256"/>
                  <a:gd name="connsiteY21" fmla="*/ 14358 h 43211"/>
                  <a:gd name="connsiteX22" fmla="*/ 3936 w 43256"/>
                  <a:gd name="connsiteY22"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9106 w 43256"/>
                  <a:gd name="connsiteY15" fmla="*/ 4036 h 43211"/>
                  <a:gd name="connsiteX16" fmla="*/ 22177 w 43256"/>
                  <a:gd name="connsiteY16" fmla="*/ 4571 h 43211"/>
                  <a:gd name="connsiteX17" fmla="*/ 21411 w 43256"/>
                  <a:gd name="connsiteY17" fmla="*/ 4821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2764 h 41754"/>
                  <a:gd name="connsiteX1" fmla="*/ 5659 w 43256"/>
                  <a:gd name="connsiteY1" fmla="*/ 5301 h 41754"/>
                  <a:gd name="connsiteX2" fmla="*/ 14041 w 43256"/>
                  <a:gd name="connsiteY2" fmla="*/ 3596 h 41754"/>
                  <a:gd name="connsiteX3" fmla="*/ 17884 w 43256"/>
                  <a:gd name="connsiteY3" fmla="*/ 2598 h 41754"/>
                  <a:gd name="connsiteX4" fmla="*/ 22492 w 43256"/>
                  <a:gd name="connsiteY4" fmla="*/ 1826 h 41754"/>
                  <a:gd name="connsiteX5" fmla="*/ 25785 w 43256"/>
                  <a:gd name="connsiteY5" fmla="*/ 2285 h 41754"/>
                  <a:gd name="connsiteX6" fmla="*/ 29869 w 43256"/>
                  <a:gd name="connsiteY6" fmla="*/ 875 h 41754"/>
                  <a:gd name="connsiteX7" fmla="*/ 33250 w 43256"/>
                  <a:gd name="connsiteY7" fmla="*/ 2365 h 41754"/>
                  <a:gd name="connsiteX8" fmla="*/ 38354 w 43256"/>
                  <a:gd name="connsiteY8" fmla="*/ 3970 h 41754"/>
                  <a:gd name="connsiteX9" fmla="*/ 42018 w 43256"/>
                  <a:gd name="connsiteY9" fmla="*/ 8712 h 41754"/>
                  <a:gd name="connsiteX10" fmla="*/ 41854 w 43256"/>
                  <a:gd name="connsiteY10" fmla="*/ 13854 h 41754"/>
                  <a:gd name="connsiteX11" fmla="*/ 43052 w 43256"/>
                  <a:gd name="connsiteY11" fmla="*/ 21716 h 41754"/>
                  <a:gd name="connsiteX12" fmla="*/ 37440 w 43256"/>
                  <a:gd name="connsiteY12" fmla="*/ 28598 h 41754"/>
                  <a:gd name="connsiteX13" fmla="*/ 35431 w 43256"/>
                  <a:gd name="connsiteY13" fmla="*/ 34495 h 41754"/>
                  <a:gd name="connsiteX14" fmla="*/ 28591 w 43256"/>
                  <a:gd name="connsiteY14" fmla="*/ 35209 h 41754"/>
                  <a:gd name="connsiteX15" fmla="*/ 23703 w 43256"/>
                  <a:gd name="connsiteY15" fmla="*/ 41500 h 41754"/>
                  <a:gd name="connsiteX16" fmla="*/ 16516 w 43256"/>
                  <a:gd name="connsiteY16" fmla="*/ 37660 h 41754"/>
                  <a:gd name="connsiteX17" fmla="*/ 5840 w 43256"/>
                  <a:gd name="connsiteY17" fmla="*/ 33866 h 41754"/>
                  <a:gd name="connsiteX18" fmla="*/ 1146 w 43256"/>
                  <a:gd name="connsiteY18" fmla="*/ 29644 h 41754"/>
                  <a:gd name="connsiteX19" fmla="*/ 2149 w 43256"/>
                  <a:gd name="connsiteY19" fmla="*/ 23945 h 41754"/>
                  <a:gd name="connsiteX20" fmla="*/ 31 w 43256"/>
                  <a:gd name="connsiteY20" fmla="*/ 18098 h 41754"/>
                  <a:gd name="connsiteX21" fmla="*/ 3899 w 43256"/>
                  <a:gd name="connsiteY21" fmla="*/ 12901 h 41754"/>
                  <a:gd name="connsiteX22" fmla="*/ 3936 w 43256"/>
                  <a:gd name="connsiteY22" fmla="*/ 12764 h 41754"/>
                  <a:gd name="connsiteX0" fmla="*/ 4729 w 43256"/>
                  <a:gd name="connsiteY0" fmla="*/ 24571 h 41754"/>
                  <a:gd name="connsiteX1" fmla="*/ 2196 w 43256"/>
                  <a:gd name="connsiteY1" fmla="*/ 23774 h 41754"/>
                  <a:gd name="connsiteX2" fmla="*/ 6964 w 43256"/>
                  <a:gd name="connsiteY2" fmla="*/ 33293 h 41754"/>
                  <a:gd name="connsiteX3" fmla="*/ 5856 w 43256"/>
                  <a:gd name="connsiteY3" fmla="*/ 33674 h 41754"/>
                  <a:gd name="connsiteX4" fmla="*/ 16514 w 43256"/>
                  <a:gd name="connsiteY4" fmla="*/ 37484 h 41754"/>
                  <a:gd name="connsiteX5" fmla="*/ 15846 w 43256"/>
                  <a:gd name="connsiteY5" fmla="*/ 35744 h 41754"/>
                  <a:gd name="connsiteX6" fmla="*/ 28863 w 43256"/>
                  <a:gd name="connsiteY6" fmla="*/ 33145 h 41754"/>
                  <a:gd name="connsiteX7" fmla="*/ 28596 w 43256"/>
                  <a:gd name="connsiteY7" fmla="*/ 35054 h 41754"/>
                  <a:gd name="connsiteX8" fmla="*/ 34165 w 43256"/>
                  <a:gd name="connsiteY8" fmla="*/ 21348 h 41754"/>
                  <a:gd name="connsiteX9" fmla="*/ 37416 w 43256"/>
                  <a:gd name="connsiteY9" fmla="*/ 28484 h 41754"/>
                  <a:gd name="connsiteX10" fmla="*/ 41834 w 43256"/>
                  <a:gd name="connsiteY10" fmla="*/ 13748 h 41754"/>
                  <a:gd name="connsiteX11" fmla="*/ 40386 w 43256"/>
                  <a:gd name="connsiteY11" fmla="*/ 16424 h 41754"/>
                  <a:gd name="connsiteX12" fmla="*/ 38360 w 43256"/>
                  <a:gd name="connsiteY12" fmla="*/ 3820 h 41754"/>
                  <a:gd name="connsiteX13" fmla="*/ 38436 w 43256"/>
                  <a:gd name="connsiteY13" fmla="*/ 5084 h 41754"/>
                  <a:gd name="connsiteX14" fmla="*/ 29114 w 43256"/>
                  <a:gd name="connsiteY14" fmla="*/ 2346 h 41754"/>
                  <a:gd name="connsiteX15" fmla="*/ 29106 w 43256"/>
                  <a:gd name="connsiteY15" fmla="*/ 2579 h 41754"/>
                  <a:gd name="connsiteX16" fmla="*/ 22177 w 43256"/>
                  <a:gd name="connsiteY16" fmla="*/ 3114 h 41754"/>
                  <a:gd name="connsiteX17" fmla="*/ 21411 w 43256"/>
                  <a:gd name="connsiteY17" fmla="*/ 3364 h 41754"/>
                  <a:gd name="connsiteX18" fmla="*/ 14036 w 43256"/>
                  <a:gd name="connsiteY18" fmla="*/ 3586 h 41754"/>
                  <a:gd name="connsiteX19" fmla="*/ 15336 w 43256"/>
                  <a:gd name="connsiteY19" fmla="*/ 4934 h 41754"/>
                  <a:gd name="connsiteX20" fmla="*/ 4163 w 43256"/>
                  <a:gd name="connsiteY20" fmla="*/ 14183 h 41754"/>
                  <a:gd name="connsiteX21" fmla="*/ 3936 w 43256"/>
                  <a:gd name="connsiteY21" fmla="*/ 12764 h 41754"/>
                  <a:gd name="connsiteX0" fmla="*/ 3936 w 43256"/>
                  <a:gd name="connsiteY0" fmla="*/ 11652 h 40642"/>
                  <a:gd name="connsiteX1" fmla="*/ 5659 w 43256"/>
                  <a:gd name="connsiteY1" fmla="*/ 4189 h 40642"/>
                  <a:gd name="connsiteX2" fmla="*/ 14041 w 43256"/>
                  <a:gd name="connsiteY2" fmla="*/ 2484 h 40642"/>
                  <a:gd name="connsiteX3" fmla="*/ 17884 w 43256"/>
                  <a:gd name="connsiteY3" fmla="*/ 1486 h 40642"/>
                  <a:gd name="connsiteX4" fmla="*/ 22492 w 43256"/>
                  <a:gd name="connsiteY4" fmla="*/ 714 h 40642"/>
                  <a:gd name="connsiteX5" fmla="*/ 25785 w 43256"/>
                  <a:gd name="connsiteY5" fmla="*/ 1173 h 40642"/>
                  <a:gd name="connsiteX6" fmla="*/ 29494 w 43256"/>
                  <a:gd name="connsiteY6" fmla="*/ 2019 h 40642"/>
                  <a:gd name="connsiteX7" fmla="*/ 33250 w 43256"/>
                  <a:gd name="connsiteY7" fmla="*/ 1253 h 40642"/>
                  <a:gd name="connsiteX8" fmla="*/ 38354 w 43256"/>
                  <a:gd name="connsiteY8" fmla="*/ 2858 h 40642"/>
                  <a:gd name="connsiteX9" fmla="*/ 42018 w 43256"/>
                  <a:gd name="connsiteY9" fmla="*/ 7600 h 40642"/>
                  <a:gd name="connsiteX10" fmla="*/ 41854 w 43256"/>
                  <a:gd name="connsiteY10" fmla="*/ 12742 h 40642"/>
                  <a:gd name="connsiteX11" fmla="*/ 43052 w 43256"/>
                  <a:gd name="connsiteY11" fmla="*/ 20604 h 40642"/>
                  <a:gd name="connsiteX12" fmla="*/ 37440 w 43256"/>
                  <a:gd name="connsiteY12" fmla="*/ 27486 h 40642"/>
                  <a:gd name="connsiteX13" fmla="*/ 35431 w 43256"/>
                  <a:gd name="connsiteY13" fmla="*/ 33383 h 40642"/>
                  <a:gd name="connsiteX14" fmla="*/ 28591 w 43256"/>
                  <a:gd name="connsiteY14" fmla="*/ 34097 h 40642"/>
                  <a:gd name="connsiteX15" fmla="*/ 23703 w 43256"/>
                  <a:gd name="connsiteY15" fmla="*/ 40388 h 40642"/>
                  <a:gd name="connsiteX16" fmla="*/ 16516 w 43256"/>
                  <a:gd name="connsiteY16" fmla="*/ 36548 h 40642"/>
                  <a:gd name="connsiteX17" fmla="*/ 5840 w 43256"/>
                  <a:gd name="connsiteY17" fmla="*/ 32754 h 40642"/>
                  <a:gd name="connsiteX18" fmla="*/ 1146 w 43256"/>
                  <a:gd name="connsiteY18" fmla="*/ 28532 h 40642"/>
                  <a:gd name="connsiteX19" fmla="*/ 2149 w 43256"/>
                  <a:gd name="connsiteY19" fmla="*/ 22833 h 40642"/>
                  <a:gd name="connsiteX20" fmla="*/ 31 w 43256"/>
                  <a:gd name="connsiteY20" fmla="*/ 16986 h 40642"/>
                  <a:gd name="connsiteX21" fmla="*/ 3899 w 43256"/>
                  <a:gd name="connsiteY21" fmla="*/ 11789 h 40642"/>
                  <a:gd name="connsiteX22" fmla="*/ 3936 w 43256"/>
                  <a:gd name="connsiteY22" fmla="*/ 11652 h 40642"/>
                  <a:gd name="connsiteX0" fmla="*/ 4729 w 43256"/>
                  <a:gd name="connsiteY0" fmla="*/ 23459 h 40642"/>
                  <a:gd name="connsiteX1" fmla="*/ 2196 w 43256"/>
                  <a:gd name="connsiteY1" fmla="*/ 22662 h 40642"/>
                  <a:gd name="connsiteX2" fmla="*/ 6964 w 43256"/>
                  <a:gd name="connsiteY2" fmla="*/ 32181 h 40642"/>
                  <a:gd name="connsiteX3" fmla="*/ 5856 w 43256"/>
                  <a:gd name="connsiteY3" fmla="*/ 32562 h 40642"/>
                  <a:gd name="connsiteX4" fmla="*/ 16514 w 43256"/>
                  <a:gd name="connsiteY4" fmla="*/ 36372 h 40642"/>
                  <a:gd name="connsiteX5" fmla="*/ 15846 w 43256"/>
                  <a:gd name="connsiteY5" fmla="*/ 34632 h 40642"/>
                  <a:gd name="connsiteX6" fmla="*/ 28863 w 43256"/>
                  <a:gd name="connsiteY6" fmla="*/ 32033 h 40642"/>
                  <a:gd name="connsiteX7" fmla="*/ 28596 w 43256"/>
                  <a:gd name="connsiteY7" fmla="*/ 33942 h 40642"/>
                  <a:gd name="connsiteX8" fmla="*/ 34165 w 43256"/>
                  <a:gd name="connsiteY8" fmla="*/ 20236 h 40642"/>
                  <a:gd name="connsiteX9" fmla="*/ 37416 w 43256"/>
                  <a:gd name="connsiteY9" fmla="*/ 27372 h 40642"/>
                  <a:gd name="connsiteX10" fmla="*/ 41834 w 43256"/>
                  <a:gd name="connsiteY10" fmla="*/ 12636 h 40642"/>
                  <a:gd name="connsiteX11" fmla="*/ 40386 w 43256"/>
                  <a:gd name="connsiteY11" fmla="*/ 15312 h 40642"/>
                  <a:gd name="connsiteX12" fmla="*/ 38360 w 43256"/>
                  <a:gd name="connsiteY12" fmla="*/ 2708 h 40642"/>
                  <a:gd name="connsiteX13" fmla="*/ 38436 w 43256"/>
                  <a:gd name="connsiteY13" fmla="*/ 3972 h 40642"/>
                  <a:gd name="connsiteX14" fmla="*/ 29114 w 43256"/>
                  <a:gd name="connsiteY14" fmla="*/ 1234 h 40642"/>
                  <a:gd name="connsiteX15" fmla="*/ 29106 w 43256"/>
                  <a:gd name="connsiteY15" fmla="*/ 1467 h 40642"/>
                  <a:gd name="connsiteX16" fmla="*/ 22177 w 43256"/>
                  <a:gd name="connsiteY16" fmla="*/ 2002 h 40642"/>
                  <a:gd name="connsiteX17" fmla="*/ 21411 w 43256"/>
                  <a:gd name="connsiteY17" fmla="*/ 2252 h 40642"/>
                  <a:gd name="connsiteX18" fmla="*/ 14036 w 43256"/>
                  <a:gd name="connsiteY18" fmla="*/ 2474 h 40642"/>
                  <a:gd name="connsiteX19" fmla="*/ 15336 w 43256"/>
                  <a:gd name="connsiteY19" fmla="*/ 3822 h 40642"/>
                  <a:gd name="connsiteX20" fmla="*/ 4163 w 43256"/>
                  <a:gd name="connsiteY20" fmla="*/ 13071 h 40642"/>
                  <a:gd name="connsiteX21" fmla="*/ 3936 w 43256"/>
                  <a:gd name="connsiteY21" fmla="*/ 11652 h 40642"/>
                  <a:gd name="connsiteX0" fmla="*/ 3936 w 43256"/>
                  <a:gd name="connsiteY0" fmla="*/ 11652 h 40642"/>
                  <a:gd name="connsiteX1" fmla="*/ 5659 w 43256"/>
                  <a:gd name="connsiteY1" fmla="*/ 4189 h 40642"/>
                  <a:gd name="connsiteX2" fmla="*/ 14041 w 43256"/>
                  <a:gd name="connsiteY2" fmla="*/ 2484 h 40642"/>
                  <a:gd name="connsiteX3" fmla="*/ 17884 w 43256"/>
                  <a:gd name="connsiteY3" fmla="*/ 1486 h 40642"/>
                  <a:gd name="connsiteX4" fmla="*/ 22492 w 43256"/>
                  <a:gd name="connsiteY4" fmla="*/ 714 h 40642"/>
                  <a:gd name="connsiteX5" fmla="*/ 25785 w 43256"/>
                  <a:gd name="connsiteY5" fmla="*/ 1173 h 40642"/>
                  <a:gd name="connsiteX6" fmla="*/ 29494 w 43256"/>
                  <a:gd name="connsiteY6" fmla="*/ 2019 h 40642"/>
                  <a:gd name="connsiteX7" fmla="*/ 33250 w 43256"/>
                  <a:gd name="connsiteY7" fmla="*/ 1253 h 40642"/>
                  <a:gd name="connsiteX8" fmla="*/ 38354 w 43256"/>
                  <a:gd name="connsiteY8" fmla="*/ 2858 h 40642"/>
                  <a:gd name="connsiteX9" fmla="*/ 42018 w 43256"/>
                  <a:gd name="connsiteY9" fmla="*/ 7600 h 40642"/>
                  <a:gd name="connsiteX10" fmla="*/ 41854 w 43256"/>
                  <a:gd name="connsiteY10" fmla="*/ 12742 h 40642"/>
                  <a:gd name="connsiteX11" fmla="*/ 43052 w 43256"/>
                  <a:gd name="connsiteY11" fmla="*/ 20604 h 40642"/>
                  <a:gd name="connsiteX12" fmla="*/ 37440 w 43256"/>
                  <a:gd name="connsiteY12" fmla="*/ 27486 h 40642"/>
                  <a:gd name="connsiteX13" fmla="*/ 35431 w 43256"/>
                  <a:gd name="connsiteY13" fmla="*/ 33383 h 40642"/>
                  <a:gd name="connsiteX14" fmla="*/ 28591 w 43256"/>
                  <a:gd name="connsiteY14" fmla="*/ 34097 h 40642"/>
                  <a:gd name="connsiteX15" fmla="*/ 23703 w 43256"/>
                  <a:gd name="connsiteY15" fmla="*/ 40388 h 40642"/>
                  <a:gd name="connsiteX16" fmla="*/ 16516 w 43256"/>
                  <a:gd name="connsiteY16" fmla="*/ 36548 h 40642"/>
                  <a:gd name="connsiteX17" fmla="*/ 5840 w 43256"/>
                  <a:gd name="connsiteY17" fmla="*/ 32754 h 40642"/>
                  <a:gd name="connsiteX18" fmla="*/ 1146 w 43256"/>
                  <a:gd name="connsiteY18" fmla="*/ 28532 h 40642"/>
                  <a:gd name="connsiteX19" fmla="*/ 2149 w 43256"/>
                  <a:gd name="connsiteY19" fmla="*/ 22833 h 40642"/>
                  <a:gd name="connsiteX20" fmla="*/ 31 w 43256"/>
                  <a:gd name="connsiteY20" fmla="*/ 16986 h 40642"/>
                  <a:gd name="connsiteX21" fmla="*/ 3899 w 43256"/>
                  <a:gd name="connsiteY21" fmla="*/ 11789 h 40642"/>
                  <a:gd name="connsiteX22" fmla="*/ 3936 w 43256"/>
                  <a:gd name="connsiteY22" fmla="*/ 11652 h 40642"/>
                  <a:gd name="connsiteX0" fmla="*/ 4729 w 43256"/>
                  <a:gd name="connsiteY0" fmla="*/ 23459 h 40642"/>
                  <a:gd name="connsiteX1" fmla="*/ 2196 w 43256"/>
                  <a:gd name="connsiteY1" fmla="*/ 22662 h 40642"/>
                  <a:gd name="connsiteX2" fmla="*/ 6964 w 43256"/>
                  <a:gd name="connsiteY2" fmla="*/ 32181 h 40642"/>
                  <a:gd name="connsiteX3" fmla="*/ 5856 w 43256"/>
                  <a:gd name="connsiteY3" fmla="*/ 32562 h 40642"/>
                  <a:gd name="connsiteX4" fmla="*/ 16514 w 43256"/>
                  <a:gd name="connsiteY4" fmla="*/ 36372 h 40642"/>
                  <a:gd name="connsiteX5" fmla="*/ 15846 w 43256"/>
                  <a:gd name="connsiteY5" fmla="*/ 34632 h 40642"/>
                  <a:gd name="connsiteX6" fmla="*/ 28863 w 43256"/>
                  <a:gd name="connsiteY6" fmla="*/ 32033 h 40642"/>
                  <a:gd name="connsiteX7" fmla="*/ 28596 w 43256"/>
                  <a:gd name="connsiteY7" fmla="*/ 33942 h 40642"/>
                  <a:gd name="connsiteX8" fmla="*/ 34165 w 43256"/>
                  <a:gd name="connsiteY8" fmla="*/ 20236 h 40642"/>
                  <a:gd name="connsiteX9" fmla="*/ 37416 w 43256"/>
                  <a:gd name="connsiteY9" fmla="*/ 27372 h 40642"/>
                  <a:gd name="connsiteX10" fmla="*/ 41834 w 43256"/>
                  <a:gd name="connsiteY10" fmla="*/ 12636 h 40642"/>
                  <a:gd name="connsiteX11" fmla="*/ 40386 w 43256"/>
                  <a:gd name="connsiteY11" fmla="*/ 15312 h 40642"/>
                  <a:gd name="connsiteX12" fmla="*/ 38360 w 43256"/>
                  <a:gd name="connsiteY12" fmla="*/ 2708 h 40642"/>
                  <a:gd name="connsiteX13" fmla="*/ 38436 w 43256"/>
                  <a:gd name="connsiteY13" fmla="*/ 3972 h 40642"/>
                  <a:gd name="connsiteX14" fmla="*/ 29114 w 43256"/>
                  <a:gd name="connsiteY14" fmla="*/ 2019 h 40642"/>
                  <a:gd name="connsiteX15" fmla="*/ 29106 w 43256"/>
                  <a:gd name="connsiteY15" fmla="*/ 1467 h 40642"/>
                  <a:gd name="connsiteX16" fmla="*/ 22177 w 43256"/>
                  <a:gd name="connsiteY16" fmla="*/ 2002 h 40642"/>
                  <a:gd name="connsiteX17" fmla="*/ 21411 w 43256"/>
                  <a:gd name="connsiteY17" fmla="*/ 2252 h 40642"/>
                  <a:gd name="connsiteX18" fmla="*/ 14036 w 43256"/>
                  <a:gd name="connsiteY18" fmla="*/ 2474 h 40642"/>
                  <a:gd name="connsiteX19" fmla="*/ 15336 w 43256"/>
                  <a:gd name="connsiteY19" fmla="*/ 3822 h 40642"/>
                  <a:gd name="connsiteX20" fmla="*/ 4163 w 43256"/>
                  <a:gd name="connsiteY20" fmla="*/ 13071 h 40642"/>
                  <a:gd name="connsiteX21" fmla="*/ 3936 w 43256"/>
                  <a:gd name="connsiteY21" fmla="*/ 11652 h 40642"/>
                  <a:gd name="connsiteX0" fmla="*/ 3936 w 43256"/>
                  <a:gd name="connsiteY0" fmla="*/ 11271 h 40261"/>
                  <a:gd name="connsiteX1" fmla="*/ 5659 w 43256"/>
                  <a:gd name="connsiteY1" fmla="*/ 3808 h 40261"/>
                  <a:gd name="connsiteX2" fmla="*/ 14041 w 43256"/>
                  <a:gd name="connsiteY2" fmla="*/ 2103 h 40261"/>
                  <a:gd name="connsiteX3" fmla="*/ 17884 w 43256"/>
                  <a:gd name="connsiteY3" fmla="*/ 1105 h 40261"/>
                  <a:gd name="connsiteX4" fmla="*/ 19180 w 43256"/>
                  <a:gd name="connsiteY4" fmla="*/ 816 h 40261"/>
                  <a:gd name="connsiteX5" fmla="*/ 25785 w 43256"/>
                  <a:gd name="connsiteY5" fmla="*/ 792 h 40261"/>
                  <a:gd name="connsiteX6" fmla="*/ 29494 w 43256"/>
                  <a:gd name="connsiteY6" fmla="*/ 1638 h 40261"/>
                  <a:gd name="connsiteX7" fmla="*/ 33250 w 43256"/>
                  <a:gd name="connsiteY7" fmla="*/ 872 h 40261"/>
                  <a:gd name="connsiteX8" fmla="*/ 38354 w 43256"/>
                  <a:gd name="connsiteY8" fmla="*/ 2477 h 40261"/>
                  <a:gd name="connsiteX9" fmla="*/ 42018 w 43256"/>
                  <a:gd name="connsiteY9" fmla="*/ 7219 h 40261"/>
                  <a:gd name="connsiteX10" fmla="*/ 41854 w 43256"/>
                  <a:gd name="connsiteY10" fmla="*/ 12361 h 40261"/>
                  <a:gd name="connsiteX11" fmla="*/ 43052 w 43256"/>
                  <a:gd name="connsiteY11" fmla="*/ 20223 h 40261"/>
                  <a:gd name="connsiteX12" fmla="*/ 37440 w 43256"/>
                  <a:gd name="connsiteY12" fmla="*/ 27105 h 40261"/>
                  <a:gd name="connsiteX13" fmla="*/ 35431 w 43256"/>
                  <a:gd name="connsiteY13" fmla="*/ 33002 h 40261"/>
                  <a:gd name="connsiteX14" fmla="*/ 28591 w 43256"/>
                  <a:gd name="connsiteY14" fmla="*/ 33716 h 40261"/>
                  <a:gd name="connsiteX15" fmla="*/ 23703 w 43256"/>
                  <a:gd name="connsiteY15" fmla="*/ 40007 h 40261"/>
                  <a:gd name="connsiteX16" fmla="*/ 16516 w 43256"/>
                  <a:gd name="connsiteY16" fmla="*/ 36167 h 40261"/>
                  <a:gd name="connsiteX17" fmla="*/ 5840 w 43256"/>
                  <a:gd name="connsiteY17" fmla="*/ 32373 h 40261"/>
                  <a:gd name="connsiteX18" fmla="*/ 1146 w 43256"/>
                  <a:gd name="connsiteY18" fmla="*/ 28151 h 40261"/>
                  <a:gd name="connsiteX19" fmla="*/ 2149 w 43256"/>
                  <a:gd name="connsiteY19" fmla="*/ 22452 h 40261"/>
                  <a:gd name="connsiteX20" fmla="*/ 31 w 43256"/>
                  <a:gd name="connsiteY20" fmla="*/ 16605 h 40261"/>
                  <a:gd name="connsiteX21" fmla="*/ 3899 w 43256"/>
                  <a:gd name="connsiteY21" fmla="*/ 11408 h 40261"/>
                  <a:gd name="connsiteX22" fmla="*/ 3936 w 43256"/>
                  <a:gd name="connsiteY22" fmla="*/ 11271 h 40261"/>
                  <a:gd name="connsiteX0" fmla="*/ 4729 w 43256"/>
                  <a:gd name="connsiteY0" fmla="*/ 23078 h 40261"/>
                  <a:gd name="connsiteX1" fmla="*/ 2196 w 43256"/>
                  <a:gd name="connsiteY1" fmla="*/ 22281 h 40261"/>
                  <a:gd name="connsiteX2" fmla="*/ 6964 w 43256"/>
                  <a:gd name="connsiteY2" fmla="*/ 31800 h 40261"/>
                  <a:gd name="connsiteX3" fmla="*/ 5856 w 43256"/>
                  <a:gd name="connsiteY3" fmla="*/ 32181 h 40261"/>
                  <a:gd name="connsiteX4" fmla="*/ 16514 w 43256"/>
                  <a:gd name="connsiteY4" fmla="*/ 35991 h 40261"/>
                  <a:gd name="connsiteX5" fmla="*/ 15846 w 43256"/>
                  <a:gd name="connsiteY5" fmla="*/ 34251 h 40261"/>
                  <a:gd name="connsiteX6" fmla="*/ 28863 w 43256"/>
                  <a:gd name="connsiteY6" fmla="*/ 31652 h 40261"/>
                  <a:gd name="connsiteX7" fmla="*/ 28596 w 43256"/>
                  <a:gd name="connsiteY7" fmla="*/ 33561 h 40261"/>
                  <a:gd name="connsiteX8" fmla="*/ 34165 w 43256"/>
                  <a:gd name="connsiteY8" fmla="*/ 19855 h 40261"/>
                  <a:gd name="connsiteX9" fmla="*/ 37416 w 43256"/>
                  <a:gd name="connsiteY9" fmla="*/ 26991 h 40261"/>
                  <a:gd name="connsiteX10" fmla="*/ 41834 w 43256"/>
                  <a:gd name="connsiteY10" fmla="*/ 12255 h 40261"/>
                  <a:gd name="connsiteX11" fmla="*/ 40386 w 43256"/>
                  <a:gd name="connsiteY11" fmla="*/ 14931 h 40261"/>
                  <a:gd name="connsiteX12" fmla="*/ 38360 w 43256"/>
                  <a:gd name="connsiteY12" fmla="*/ 2327 h 40261"/>
                  <a:gd name="connsiteX13" fmla="*/ 38436 w 43256"/>
                  <a:gd name="connsiteY13" fmla="*/ 3591 h 40261"/>
                  <a:gd name="connsiteX14" fmla="*/ 29114 w 43256"/>
                  <a:gd name="connsiteY14" fmla="*/ 1638 h 40261"/>
                  <a:gd name="connsiteX15" fmla="*/ 29106 w 43256"/>
                  <a:gd name="connsiteY15" fmla="*/ 1086 h 40261"/>
                  <a:gd name="connsiteX16" fmla="*/ 22177 w 43256"/>
                  <a:gd name="connsiteY16" fmla="*/ 1621 h 40261"/>
                  <a:gd name="connsiteX17" fmla="*/ 21411 w 43256"/>
                  <a:gd name="connsiteY17" fmla="*/ 1871 h 40261"/>
                  <a:gd name="connsiteX18" fmla="*/ 14036 w 43256"/>
                  <a:gd name="connsiteY18" fmla="*/ 2093 h 40261"/>
                  <a:gd name="connsiteX19" fmla="*/ 15336 w 43256"/>
                  <a:gd name="connsiteY19" fmla="*/ 3441 h 40261"/>
                  <a:gd name="connsiteX20" fmla="*/ 4163 w 43256"/>
                  <a:gd name="connsiteY20" fmla="*/ 12690 h 40261"/>
                  <a:gd name="connsiteX21" fmla="*/ 3936 w 43256"/>
                  <a:gd name="connsiteY21" fmla="*/ 11271 h 40261"/>
                  <a:gd name="connsiteX0" fmla="*/ 3936 w 43256"/>
                  <a:gd name="connsiteY0" fmla="*/ 11271 h 40261"/>
                  <a:gd name="connsiteX1" fmla="*/ 5659 w 43256"/>
                  <a:gd name="connsiteY1" fmla="*/ 3808 h 40261"/>
                  <a:gd name="connsiteX2" fmla="*/ 14041 w 43256"/>
                  <a:gd name="connsiteY2" fmla="*/ 2103 h 40261"/>
                  <a:gd name="connsiteX3" fmla="*/ 17884 w 43256"/>
                  <a:gd name="connsiteY3" fmla="*/ 1105 h 40261"/>
                  <a:gd name="connsiteX4" fmla="*/ 19180 w 43256"/>
                  <a:gd name="connsiteY4" fmla="*/ 816 h 40261"/>
                  <a:gd name="connsiteX5" fmla="*/ 25785 w 43256"/>
                  <a:gd name="connsiteY5" fmla="*/ 792 h 40261"/>
                  <a:gd name="connsiteX6" fmla="*/ 29494 w 43256"/>
                  <a:gd name="connsiteY6" fmla="*/ 1638 h 40261"/>
                  <a:gd name="connsiteX7" fmla="*/ 33250 w 43256"/>
                  <a:gd name="connsiteY7" fmla="*/ 872 h 40261"/>
                  <a:gd name="connsiteX8" fmla="*/ 38354 w 43256"/>
                  <a:gd name="connsiteY8" fmla="*/ 2477 h 40261"/>
                  <a:gd name="connsiteX9" fmla="*/ 42018 w 43256"/>
                  <a:gd name="connsiteY9" fmla="*/ 7219 h 40261"/>
                  <a:gd name="connsiteX10" fmla="*/ 41854 w 43256"/>
                  <a:gd name="connsiteY10" fmla="*/ 12361 h 40261"/>
                  <a:gd name="connsiteX11" fmla="*/ 43052 w 43256"/>
                  <a:gd name="connsiteY11" fmla="*/ 20223 h 40261"/>
                  <a:gd name="connsiteX12" fmla="*/ 37440 w 43256"/>
                  <a:gd name="connsiteY12" fmla="*/ 27105 h 40261"/>
                  <a:gd name="connsiteX13" fmla="*/ 35431 w 43256"/>
                  <a:gd name="connsiteY13" fmla="*/ 33002 h 40261"/>
                  <a:gd name="connsiteX14" fmla="*/ 28591 w 43256"/>
                  <a:gd name="connsiteY14" fmla="*/ 33716 h 40261"/>
                  <a:gd name="connsiteX15" fmla="*/ 23703 w 43256"/>
                  <a:gd name="connsiteY15" fmla="*/ 40007 h 40261"/>
                  <a:gd name="connsiteX16" fmla="*/ 16516 w 43256"/>
                  <a:gd name="connsiteY16" fmla="*/ 36167 h 40261"/>
                  <a:gd name="connsiteX17" fmla="*/ 5840 w 43256"/>
                  <a:gd name="connsiteY17" fmla="*/ 32373 h 40261"/>
                  <a:gd name="connsiteX18" fmla="*/ 1146 w 43256"/>
                  <a:gd name="connsiteY18" fmla="*/ 28151 h 40261"/>
                  <a:gd name="connsiteX19" fmla="*/ 2149 w 43256"/>
                  <a:gd name="connsiteY19" fmla="*/ 22452 h 40261"/>
                  <a:gd name="connsiteX20" fmla="*/ 31 w 43256"/>
                  <a:gd name="connsiteY20" fmla="*/ 16605 h 40261"/>
                  <a:gd name="connsiteX21" fmla="*/ 3899 w 43256"/>
                  <a:gd name="connsiteY21" fmla="*/ 11408 h 40261"/>
                  <a:gd name="connsiteX22" fmla="*/ 3936 w 43256"/>
                  <a:gd name="connsiteY22" fmla="*/ 11271 h 40261"/>
                  <a:gd name="connsiteX0" fmla="*/ 4729 w 43256"/>
                  <a:gd name="connsiteY0" fmla="*/ 23078 h 40261"/>
                  <a:gd name="connsiteX1" fmla="*/ 2196 w 43256"/>
                  <a:gd name="connsiteY1" fmla="*/ 22281 h 40261"/>
                  <a:gd name="connsiteX2" fmla="*/ 6964 w 43256"/>
                  <a:gd name="connsiteY2" fmla="*/ 31800 h 40261"/>
                  <a:gd name="connsiteX3" fmla="*/ 5856 w 43256"/>
                  <a:gd name="connsiteY3" fmla="*/ 32181 h 40261"/>
                  <a:gd name="connsiteX4" fmla="*/ 16514 w 43256"/>
                  <a:gd name="connsiteY4" fmla="*/ 35991 h 40261"/>
                  <a:gd name="connsiteX5" fmla="*/ 15846 w 43256"/>
                  <a:gd name="connsiteY5" fmla="*/ 34251 h 40261"/>
                  <a:gd name="connsiteX6" fmla="*/ 28863 w 43256"/>
                  <a:gd name="connsiteY6" fmla="*/ 31652 h 40261"/>
                  <a:gd name="connsiteX7" fmla="*/ 28596 w 43256"/>
                  <a:gd name="connsiteY7" fmla="*/ 33561 h 40261"/>
                  <a:gd name="connsiteX8" fmla="*/ 34165 w 43256"/>
                  <a:gd name="connsiteY8" fmla="*/ 19855 h 40261"/>
                  <a:gd name="connsiteX9" fmla="*/ 37416 w 43256"/>
                  <a:gd name="connsiteY9" fmla="*/ 26991 h 40261"/>
                  <a:gd name="connsiteX10" fmla="*/ 41834 w 43256"/>
                  <a:gd name="connsiteY10" fmla="*/ 12255 h 40261"/>
                  <a:gd name="connsiteX11" fmla="*/ 40386 w 43256"/>
                  <a:gd name="connsiteY11" fmla="*/ 14931 h 40261"/>
                  <a:gd name="connsiteX12" fmla="*/ 38360 w 43256"/>
                  <a:gd name="connsiteY12" fmla="*/ 2327 h 40261"/>
                  <a:gd name="connsiteX13" fmla="*/ 38436 w 43256"/>
                  <a:gd name="connsiteY13" fmla="*/ 3591 h 40261"/>
                  <a:gd name="connsiteX14" fmla="*/ 29114 w 43256"/>
                  <a:gd name="connsiteY14" fmla="*/ 1638 h 40261"/>
                  <a:gd name="connsiteX15" fmla="*/ 29106 w 43256"/>
                  <a:gd name="connsiteY15" fmla="*/ 1086 h 40261"/>
                  <a:gd name="connsiteX16" fmla="*/ 22177 w 43256"/>
                  <a:gd name="connsiteY16" fmla="*/ 1621 h 40261"/>
                  <a:gd name="connsiteX17" fmla="*/ 21411 w 43256"/>
                  <a:gd name="connsiteY17" fmla="*/ 1871 h 40261"/>
                  <a:gd name="connsiteX18" fmla="*/ 15582 w 43256"/>
                  <a:gd name="connsiteY18" fmla="*/ 3301 h 40261"/>
                  <a:gd name="connsiteX19" fmla="*/ 15336 w 43256"/>
                  <a:gd name="connsiteY19" fmla="*/ 3441 h 40261"/>
                  <a:gd name="connsiteX20" fmla="*/ 4163 w 43256"/>
                  <a:gd name="connsiteY20" fmla="*/ 12690 h 40261"/>
                  <a:gd name="connsiteX21" fmla="*/ 3936 w 43256"/>
                  <a:gd name="connsiteY21" fmla="*/ 11271 h 40261"/>
                  <a:gd name="connsiteX0" fmla="*/ 3936 w 42286"/>
                  <a:gd name="connsiteY0" fmla="*/ 11271 h 40261"/>
                  <a:gd name="connsiteX1" fmla="*/ 5659 w 42286"/>
                  <a:gd name="connsiteY1" fmla="*/ 3808 h 40261"/>
                  <a:gd name="connsiteX2" fmla="*/ 14041 w 42286"/>
                  <a:gd name="connsiteY2" fmla="*/ 2103 h 40261"/>
                  <a:gd name="connsiteX3" fmla="*/ 17884 w 42286"/>
                  <a:gd name="connsiteY3" fmla="*/ 1105 h 40261"/>
                  <a:gd name="connsiteX4" fmla="*/ 19180 w 42286"/>
                  <a:gd name="connsiteY4" fmla="*/ 816 h 40261"/>
                  <a:gd name="connsiteX5" fmla="*/ 25785 w 42286"/>
                  <a:gd name="connsiteY5" fmla="*/ 792 h 40261"/>
                  <a:gd name="connsiteX6" fmla="*/ 29494 w 42286"/>
                  <a:gd name="connsiteY6" fmla="*/ 1638 h 40261"/>
                  <a:gd name="connsiteX7" fmla="*/ 33250 w 42286"/>
                  <a:gd name="connsiteY7" fmla="*/ 872 h 40261"/>
                  <a:gd name="connsiteX8" fmla="*/ 38354 w 42286"/>
                  <a:gd name="connsiteY8" fmla="*/ 2477 h 40261"/>
                  <a:gd name="connsiteX9" fmla="*/ 42018 w 42286"/>
                  <a:gd name="connsiteY9" fmla="*/ 7219 h 40261"/>
                  <a:gd name="connsiteX10" fmla="*/ 41854 w 42286"/>
                  <a:gd name="connsiteY10" fmla="*/ 12361 h 40261"/>
                  <a:gd name="connsiteX11" fmla="*/ 40071 w 42286"/>
                  <a:gd name="connsiteY11" fmla="*/ 20283 h 40261"/>
                  <a:gd name="connsiteX12" fmla="*/ 37440 w 42286"/>
                  <a:gd name="connsiteY12" fmla="*/ 27105 h 40261"/>
                  <a:gd name="connsiteX13" fmla="*/ 35431 w 42286"/>
                  <a:gd name="connsiteY13" fmla="*/ 33002 h 40261"/>
                  <a:gd name="connsiteX14" fmla="*/ 28591 w 42286"/>
                  <a:gd name="connsiteY14" fmla="*/ 33716 h 40261"/>
                  <a:gd name="connsiteX15" fmla="*/ 23703 w 42286"/>
                  <a:gd name="connsiteY15" fmla="*/ 40007 h 40261"/>
                  <a:gd name="connsiteX16" fmla="*/ 16516 w 42286"/>
                  <a:gd name="connsiteY16" fmla="*/ 36167 h 40261"/>
                  <a:gd name="connsiteX17" fmla="*/ 5840 w 42286"/>
                  <a:gd name="connsiteY17" fmla="*/ 32373 h 40261"/>
                  <a:gd name="connsiteX18" fmla="*/ 1146 w 42286"/>
                  <a:gd name="connsiteY18" fmla="*/ 28151 h 40261"/>
                  <a:gd name="connsiteX19" fmla="*/ 2149 w 42286"/>
                  <a:gd name="connsiteY19" fmla="*/ 22452 h 40261"/>
                  <a:gd name="connsiteX20" fmla="*/ 31 w 42286"/>
                  <a:gd name="connsiteY20" fmla="*/ 16605 h 40261"/>
                  <a:gd name="connsiteX21" fmla="*/ 3899 w 42286"/>
                  <a:gd name="connsiteY21" fmla="*/ 11408 h 40261"/>
                  <a:gd name="connsiteX22" fmla="*/ 3936 w 42286"/>
                  <a:gd name="connsiteY22" fmla="*/ 11271 h 40261"/>
                  <a:gd name="connsiteX0" fmla="*/ 4729 w 42286"/>
                  <a:gd name="connsiteY0" fmla="*/ 23078 h 40261"/>
                  <a:gd name="connsiteX1" fmla="*/ 2196 w 42286"/>
                  <a:gd name="connsiteY1" fmla="*/ 22281 h 40261"/>
                  <a:gd name="connsiteX2" fmla="*/ 6964 w 42286"/>
                  <a:gd name="connsiteY2" fmla="*/ 31800 h 40261"/>
                  <a:gd name="connsiteX3" fmla="*/ 5856 w 42286"/>
                  <a:gd name="connsiteY3" fmla="*/ 32181 h 40261"/>
                  <a:gd name="connsiteX4" fmla="*/ 16514 w 42286"/>
                  <a:gd name="connsiteY4" fmla="*/ 35991 h 40261"/>
                  <a:gd name="connsiteX5" fmla="*/ 15846 w 42286"/>
                  <a:gd name="connsiteY5" fmla="*/ 34251 h 40261"/>
                  <a:gd name="connsiteX6" fmla="*/ 28863 w 42286"/>
                  <a:gd name="connsiteY6" fmla="*/ 31652 h 40261"/>
                  <a:gd name="connsiteX7" fmla="*/ 28596 w 42286"/>
                  <a:gd name="connsiteY7" fmla="*/ 33561 h 40261"/>
                  <a:gd name="connsiteX8" fmla="*/ 34165 w 42286"/>
                  <a:gd name="connsiteY8" fmla="*/ 19855 h 40261"/>
                  <a:gd name="connsiteX9" fmla="*/ 37416 w 42286"/>
                  <a:gd name="connsiteY9" fmla="*/ 26991 h 40261"/>
                  <a:gd name="connsiteX10" fmla="*/ 41834 w 42286"/>
                  <a:gd name="connsiteY10" fmla="*/ 12255 h 40261"/>
                  <a:gd name="connsiteX11" fmla="*/ 40386 w 42286"/>
                  <a:gd name="connsiteY11" fmla="*/ 14931 h 40261"/>
                  <a:gd name="connsiteX12" fmla="*/ 38360 w 42286"/>
                  <a:gd name="connsiteY12" fmla="*/ 2327 h 40261"/>
                  <a:gd name="connsiteX13" fmla="*/ 38436 w 42286"/>
                  <a:gd name="connsiteY13" fmla="*/ 3591 h 40261"/>
                  <a:gd name="connsiteX14" fmla="*/ 29114 w 42286"/>
                  <a:gd name="connsiteY14" fmla="*/ 1638 h 40261"/>
                  <a:gd name="connsiteX15" fmla="*/ 29106 w 42286"/>
                  <a:gd name="connsiteY15" fmla="*/ 1086 h 40261"/>
                  <a:gd name="connsiteX16" fmla="*/ 22177 w 42286"/>
                  <a:gd name="connsiteY16" fmla="*/ 1621 h 40261"/>
                  <a:gd name="connsiteX17" fmla="*/ 21411 w 42286"/>
                  <a:gd name="connsiteY17" fmla="*/ 1871 h 40261"/>
                  <a:gd name="connsiteX18" fmla="*/ 15582 w 42286"/>
                  <a:gd name="connsiteY18" fmla="*/ 3301 h 40261"/>
                  <a:gd name="connsiteX19" fmla="*/ 15336 w 42286"/>
                  <a:gd name="connsiteY19" fmla="*/ 3441 h 40261"/>
                  <a:gd name="connsiteX20" fmla="*/ 4163 w 42286"/>
                  <a:gd name="connsiteY20" fmla="*/ 12690 h 40261"/>
                  <a:gd name="connsiteX21" fmla="*/ 3936 w 42286"/>
                  <a:gd name="connsiteY21" fmla="*/ 11271 h 40261"/>
                  <a:gd name="connsiteX0" fmla="*/ 3936 w 42286"/>
                  <a:gd name="connsiteY0" fmla="*/ 11271 h 40261"/>
                  <a:gd name="connsiteX1" fmla="*/ 5659 w 42286"/>
                  <a:gd name="connsiteY1" fmla="*/ 3808 h 40261"/>
                  <a:gd name="connsiteX2" fmla="*/ 14041 w 42286"/>
                  <a:gd name="connsiteY2" fmla="*/ 2103 h 40261"/>
                  <a:gd name="connsiteX3" fmla="*/ 17884 w 42286"/>
                  <a:gd name="connsiteY3" fmla="*/ 1105 h 40261"/>
                  <a:gd name="connsiteX4" fmla="*/ 19180 w 42286"/>
                  <a:gd name="connsiteY4" fmla="*/ 816 h 40261"/>
                  <a:gd name="connsiteX5" fmla="*/ 25785 w 42286"/>
                  <a:gd name="connsiteY5" fmla="*/ 792 h 40261"/>
                  <a:gd name="connsiteX6" fmla="*/ 29494 w 42286"/>
                  <a:gd name="connsiteY6" fmla="*/ 1638 h 40261"/>
                  <a:gd name="connsiteX7" fmla="*/ 33250 w 42286"/>
                  <a:gd name="connsiteY7" fmla="*/ 872 h 40261"/>
                  <a:gd name="connsiteX8" fmla="*/ 38354 w 42286"/>
                  <a:gd name="connsiteY8" fmla="*/ 2477 h 40261"/>
                  <a:gd name="connsiteX9" fmla="*/ 42018 w 42286"/>
                  <a:gd name="connsiteY9" fmla="*/ 7219 h 40261"/>
                  <a:gd name="connsiteX10" fmla="*/ 41854 w 42286"/>
                  <a:gd name="connsiteY10" fmla="*/ 12361 h 40261"/>
                  <a:gd name="connsiteX11" fmla="*/ 40071 w 42286"/>
                  <a:gd name="connsiteY11" fmla="*/ 20283 h 40261"/>
                  <a:gd name="connsiteX12" fmla="*/ 37440 w 42286"/>
                  <a:gd name="connsiteY12" fmla="*/ 27105 h 40261"/>
                  <a:gd name="connsiteX13" fmla="*/ 34548 w 42286"/>
                  <a:gd name="connsiteY13" fmla="*/ 30949 h 40261"/>
                  <a:gd name="connsiteX14" fmla="*/ 28591 w 42286"/>
                  <a:gd name="connsiteY14" fmla="*/ 33716 h 40261"/>
                  <a:gd name="connsiteX15" fmla="*/ 23703 w 42286"/>
                  <a:gd name="connsiteY15" fmla="*/ 40007 h 40261"/>
                  <a:gd name="connsiteX16" fmla="*/ 16516 w 42286"/>
                  <a:gd name="connsiteY16" fmla="*/ 36167 h 40261"/>
                  <a:gd name="connsiteX17" fmla="*/ 5840 w 42286"/>
                  <a:gd name="connsiteY17" fmla="*/ 32373 h 40261"/>
                  <a:gd name="connsiteX18" fmla="*/ 1146 w 42286"/>
                  <a:gd name="connsiteY18" fmla="*/ 28151 h 40261"/>
                  <a:gd name="connsiteX19" fmla="*/ 2149 w 42286"/>
                  <a:gd name="connsiteY19" fmla="*/ 22452 h 40261"/>
                  <a:gd name="connsiteX20" fmla="*/ 31 w 42286"/>
                  <a:gd name="connsiteY20" fmla="*/ 16605 h 40261"/>
                  <a:gd name="connsiteX21" fmla="*/ 3899 w 42286"/>
                  <a:gd name="connsiteY21" fmla="*/ 11408 h 40261"/>
                  <a:gd name="connsiteX22" fmla="*/ 3936 w 42286"/>
                  <a:gd name="connsiteY22" fmla="*/ 11271 h 40261"/>
                  <a:gd name="connsiteX0" fmla="*/ 4729 w 42286"/>
                  <a:gd name="connsiteY0" fmla="*/ 23078 h 40261"/>
                  <a:gd name="connsiteX1" fmla="*/ 2196 w 42286"/>
                  <a:gd name="connsiteY1" fmla="*/ 22281 h 40261"/>
                  <a:gd name="connsiteX2" fmla="*/ 6964 w 42286"/>
                  <a:gd name="connsiteY2" fmla="*/ 31800 h 40261"/>
                  <a:gd name="connsiteX3" fmla="*/ 5856 w 42286"/>
                  <a:gd name="connsiteY3" fmla="*/ 32181 h 40261"/>
                  <a:gd name="connsiteX4" fmla="*/ 16514 w 42286"/>
                  <a:gd name="connsiteY4" fmla="*/ 35991 h 40261"/>
                  <a:gd name="connsiteX5" fmla="*/ 15846 w 42286"/>
                  <a:gd name="connsiteY5" fmla="*/ 34251 h 40261"/>
                  <a:gd name="connsiteX6" fmla="*/ 28863 w 42286"/>
                  <a:gd name="connsiteY6" fmla="*/ 31652 h 40261"/>
                  <a:gd name="connsiteX7" fmla="*/ 28596 w 42286"/>
                  <a:gd name="connsiteY7" fmla="*/ 33561 h 40261"/>
                  <a:gd name="connsiteX8" fmla="*/ 34165 w 42286"/>
                  <a:gd name="connsiteY8" fmla="*/ 19855 h 40261"/>
                  <a:gd name="connsiteX9" fmla="*/ 37416 w 42286"/>
                  <a:gd name="connsiteY9" fmla="*/ 26991 h 40261"/>
                  <a:gd name="connsiteX10" fmla="*/ 41834 w 42286"/>
                  <a:gd name="connsiteY10" fmla="*/ 12255 h 40261"/>
                  <a:gd name="connsiteX11" fmla="*/ 40386 w 42286"/>
                  <a:gd name="connsiteY11" fmla="*/ 14931 h 40261"/>
                  <a:gd name="connsiteX12" fmla="*/ 38360 w 42286"/>
                  <a:gd name="connsiteY12" fmla="*/ 2327 h 40261"/>
                  <a:gd name="connsiteX13" fmla="*/ 38436 w 42286"/>
                  <a:gd name="connsiteY13" fmla="*/ 3591 h 40261"/>
                  <a:gd name="connsiteX14" fmla="*/ 29114 w 42286"/>
                  <a:gd name="connsiteY14" fmla="*/ 1638 h 40261"/>
                  <a:gd name="connsiteX15" fmla="*/ 29106 w 42286"/>
                  <a:gd name="connsiteY15" fmla="*/ 1086 h 40261"/>
                  <a:gd name="connsiteX16" fmla="*/ 22177 w 42286"/>
                  <a:gd name="connsiteY16" fmla="*/ 1621 h 40261"/>
                  <a:gd name="connsiteX17" fmla="*/ 21411 w 42286"/>
                  <a:gd name="connsiteY17" fmla="*/ 1871 h 40261"/>
                  <a:gd name="connsiteX18" fmla="*/ 15582 w 42286"/>
                  <a:gd name="connsiteY18" fmla="*/ 3301 h 40261"/>
                  <a:gd name="connsiteX19" fmla="*/ 15336 w 42286"/>
                  <a:gd name="connsiteY19" fmla="*/ 3441 h 40261"/>
                  <a:gd name="connsiteX20" fmla="*/ 4163 w 42286"/>
                  <a:gd name="connsiteY20" fmla="*/ 12690 h 40261"/>
                  <a:gd name="connsiteX21" fmla="*/ 3936 w 42286"/>
                  <a:gd name="connsiteY21" fmla="*/ 11271 h 40261"/>
                  <a:gd name="connsiteX0" fmla="*/ 3936 w 42286"/>
                  <a:gd name="connsiteY0" fmla="*/ 11271 h 40098"/>
                  <a:gd name="connsiteX1" fmla="*/ 5659 w 42286"/>
                  <a:gd name="connsiteY1" fmla="*/ 3808 h 40098"/>
                  <a:gd name="connsiteX2" fmla="*/ 14041 w 42286"/>
                  <a:gd name="connsiteY2" fmla="*/ 2103 h 40098"/>
                  <a:gd name="connsiteX3" fmla="*/ 17884 w 42286"/>
                  <a:gd name="connsiteY3" fmla="*/ 1105 h 40098"/>
                  <a:gd name="connsiteX4" fmla="*/ 19180 w 42286"/>
                  <a:gd name="connsiteY4" fmla="*/ 816 h 40098"/>
                  <a:gd name="connsiteX5" fmla="*/ 25785 w 42286"/>
                  <a:gd name="connsiteY5" fmla="*/ 792 h 40098"/>
                  <a:gd name="connsiteX6" fmla="*/ 29494 w 42286"/>
                  <a:gd name="connsiteY6" fmla="*/ 1638 h 40098"/>
                  <a:gd name="connsiteX7" fmla="*/ 33250 w 42286"/>
                  <a:gd name="connsiteY7" fmla="*/ 872 h 40098"/>
                  <a:gd name="connsiteX8" fmla="*/ 38354 w 42286"/>
                  <a:gd name="connsiteY8" fmla="*/ 2477 h 40098"/>
                  <a:gd name="connsiteX9" fmla="*/ 42018 w 42286"/>
                  <a:gd name="connsiteY9" fmla="*/ 7219 h 40098"/>
                  <a:gd name="connsiteX10" fmla="*/ 41854 w 42286"/>
                  <a:gd name="connsiteY10" fmla="*/ 12361 h 40098"/>
                  <a:gd name="connsiteX11" fmla="*/ 40071 w 42286"/>
                  <a:gd name="connsiteY11" fmla="*/ 20283 h 40098"/>
                  <a:gd name="connsiteX12" fmla="*/ 37440 w 42286"/>
                  <a:gd name="connsiteY12" fmla="*/ 27105 h 40098"/>
                  <a:gd name="connsiteX13" fmla="*/ 34548 w 42286"/>
                  <a:gd name="connsiteY13" fmla="*/ 30949 h 40098"/>
                  <a:gd name="connsiteX14" fmla="*/ 28591 w 42286"/>
                  <a:gd name="connsiteY14" fmla="*/ 33716 h 40098"/>
                  <a:gd name="connsiteX15" fmla="*/ 21274 w 42286"/>
                  <a:gd name="connsiteY15" fmla="*/ 39826 h 40098"/>
                  <a:gd name="connsiteX16" fmla="*/ 16516 w 42286"/>
                  <a:gd name="connsiteY16" fmla="*/ 36167 h 40098"/>
                  <a:gd name="connsiteX17" fmla="*/ 5840 w 42286"/>
                  <a:gd name="connsiteY17" fmla="*/ 32373 h 40098"/>
                  <a:gd name="connsiteX18" fmla="*/ 1146 w 42286"/>
                  <a:gd name="connsiteY18" fmla="*/ 28151 h 40098"/>
                  <a:gd name="connsiteX19" fmla="*/ 2149 w 42286"/>
                  <a:gd name="connsiteY19" fmla="*/ 22452 h 40098"/>
                  <a:gd name="connsiteX20" fmla="*/ 31 w 42286"/>
                  <a:gd name="connsiteY20" fmla="*/ 16605 h 40098"/>
                  <a:gd name="connsiteX21" fmla="*/ 3899 w 42286"/>
                  <a:gd name="connsiteY21" fmla="*/ 11408 h 40098"/>
                  <a:gd name="connsiteX22" fmla="*/ 3936 w 42286"/>
                  <a:gd name="connsiteY22" fmla="*/ 11271 h 40098"/>
                  <a:gd name="connsiteX0" fmla="*/ 4729 w 42286"/>
                  <a:gd name="connsiteY0" fmla="*/ 23078 h 40098"/>
                  <a:gd name="connsiteX1" fmla="*/ 2196 w 42286"/>
                  <a:gd name="connsiteY1" fmla="*/ 22281 h 40098"/>
                  <a:gd name="connsiteX2" fmla="*/ 6964 w 42286"/>
                  <a:gd name="connsiteY2" fmla="*/ 31800 h 40098"/>
                  <a:gd name="connsiteX3" fmla="*/ 5856 w 42286"/>
                  <a:gd name="connsiteY3" fmla="*/ 32181 h 40098"/>
                  <a:gd name="connsiteX4" fmla="*/ 16514 w 42286"/>
                  <a:gd name="connsiteY4" fmla="*/ 35991 h 40098"/>
                  <a:gd name="connsiteX5" fmla="*/ 15846 w 42286"/>
                  <a:gd name="connsiteY5" fmla="*/ 34251 h 40098"/>
                  <a:gd name="connsiteX6" fmla="*/ 28863 w 42286"/>
                  <a:gd name="connsiteY6" fmla="*/ 31652 h 40098"/>
                  <a:gd name="connsiteX7" fmla="*/ 28596 w 42286"/>
                  <a:gd name="connsiteY7" fmla="*/ 33561 h 40098"/>
                  <a:gd name="connsiteX8" fmla="*/ 34165 w 42286"/>
                  <a:gd name="connsiteY8" fmla="*/ 19855 h 40098"/>
                  <a:gd name="connsiteX9" fmla="*/ 37416 w 42286"/>
                  <a:gd name="connsiteY9" fmla="*/ 26991 h 40098"/>
                  <a:gd name="connsiteX10" fmla="*/ 41834 w 42286"/>
                  <a:gd name="connsiteY10" fmla="*/ 12255 h 40098"/>
                  <a:gd name="connsiteX11" fmla="*/ 40386 w 42286"/>
                  <a:gd name="connsiteY11" fmla="*/ 14931 h 40098"/>
                  <a:gd name="connsiteX12" fmla="*/ 38360 w 42286"/>
                  <a:gd name="connsiteY12" fmla="*/ 2327 h 40098"/>
                  <a:gd name="connsiteX13" fmla="*/ 38436 w 42286"/>
                  <a:gd name="connsiteY13" fmla="*/ 3591 h 40098"/>
                  <a:gd name="connsiteX14" fmla="*/ 29114 w 42286"/>
                  <a:gd name="connsiteY14" fmla="*/ 1638 h 40098"/>
                  <a:gd name="connsiteX15" fmla="*/ 29106 w 42286"/>
                  <a:gd name="connsiteY15" fmla="*/ 1086 h 40098"/>
                  <a:gd name="connsiteX16" fmla="*/ 22177 w 42286"/>
                  <a:gd name="connsiteY16" fmla="*/ 1621 h 40098"/>
                  <a:gd name="connsiteX17" fmla="*/ 21411 w 42286"/>
                  <a:gd name="connsiteY17" fmla="*/ 1871 h 40098"/>
                  <a:gd name="connsiteX18" fmla="*/ 15582 w 42286"/>
                  <a:gd name="connsiteY18" fmla="*/ 3301 h 40098"/>
                  <a:gd name="connsiteX19" fmla="*/ 15336 w 42286"/>
                  <a:gd name="connsiteY19" fmla="*/ 3441 h 40098"/>
                  <a:gd name="connsiteX20" fmla="*/ 4163 w 42286"/>
                  <a:gd name="connsiteY20" fmla="*/ 12690 h 40098"/>
                  <a:gd name="connsiteX21" fmla="*/ 3936 w 42286"/>
                  <a:gd name="connsiteY21" fmla="*/ 11271 h 40098"/>
                  <a:gd name="connsiteX0" fmla="*/ 3936 w 42286"/>
                  <a:gd name="connsiteY0" fmla="*/ 11271 h 40098"/>
                  <a:gd name="connsiteX1" fmla="*/ 5659 w 42286"/>
                  <a:gd name="connsiteY1" fmla="*/ 3808 h 40098"/>
                  <a:gd name="connsiteX2" fmla="*/ 14041 w 42286"/>
                  <a:gd name="connsiteY2" fmla="*/ 2103 h 40098"/>
                  <a:gd name="connsiteX3" fmla="*/ 17884 w 42286"/>
                  <a:gd name="connsiteY3" fmla="*/ 1105 h 40098"/>
                  <a:gd name="connsiteX4" fmla="*/ 19180 w 42286"/>
                  <a:gd name="connsiteY4" fmla="*/ 816 h 40098"/>
                  <a:gd name="connsiteX5" fmla="*/ 25785 w 42286"/>
                  <a:gd name="connsiteY5" fmla="*/ 792 h 40098"/>
                  <a:gd name="connsiteX6" fmla="*/ 29494 w 42286"/>
                  <a:gd name="connsiteY6" fmla="*/ 1638 h 40098"/>
                  <a:gd name="connsiteX7" fmla="*/ 33250 w 42286"/>
                  <a:gd name="connsiteY7" fmla="*/ 872 h 40098"/>
                  <a:gd name="connsiteX8" fmla="*/ 38354 w 42286"/>
                  <a:gd name="connsiteY8" fmla="*/ 2477 h 40098"/>
                  <a:gd name="connsiteX9" fmla="*/ 42018 w 42286"/>
                  <a:gd name="connsiteY9" fmla="*/ 7219 h 40098"/>
                  <a:gd name="connsiteX10" fmla="*/ 41854 w 42286"/>
                  <a:gd name="connsiteY10" fmla="*/ 12361 h 40098"/>
                  <a:gd name="connsiteX11" fmla="*/ 40071 w 42286"/>
                  <a:gd name="connsiteY11" fmla="*/ 20283 h 40098"/>
                  <a:gd name="connsiteX12" fmla="*/ 37440 w 42286"/>
                  <a:gd name="connsiteY12" fmla="*/ 27105 h 40098"/>
                  <a:gd name="connsiteX13" fmla="*/ 34548 w 42286"/>
                  <a:gd name="connsiteY13" fmla="*/ 30949 h 40098"/>
                  <a:gd name="connsiteX14" fmla="*/ 28591 w 42286"/>
                  <a:gd name="connsiteY14" fmla="*/ 33716 h 40098"/>
                  <a:gd name="connsiteX15" fmla="*/ 21274 w 42286"/>
                  <a:gd name="connsiteY15" fmla="*/ 39826 h 40098"/>
                  <a:gd name="connsiteX16" fmla="*/ 16516 w 42286"/>
                  <a:gd name="connsiteY16" fmla="*/ 36167 h 40098"/>
                  <a:gd name="connsiteX17" fmla="*/ 5840 w 42286"/>
                  <a:gd name="connsiteY17" fmla="*/ 32373 h 40098"/>
                  <a:gd name="connsiteX18" fmla="*/ 1146 w 42286"/>
                  <a:gd name="connsiteY18" fmla="*/ 28151 h 40098"/>
                  <a:gd name="connsiteX19" fmla="*/ 2149 w 42286"/>
                  <a:gd name="connsiteY19" fmla="*/ 22452 h 40098"/>
                  <a:gd name="connsiteX20" fmla="*/ 31 w 42286"/>
                  <a:gd name="connsiteY20" fmla="*/ 16605 h 40098"/>
                  <a:gd name="connsiteX21" fmla="*/ 3899 w 42286"/>
                  <a:gd name="connsiteY21" fmla="*/ 11408 h 40098"/>
                  <a:gd name="connsiteX22" fmla="*/ 3936 w 42286"/>
                  <a:gd name="connsiteY22" fmla="*/ 11271 h 40098"/>
                  <a:gd name="connsiteX0" fmla="*/ 4729 w 42286"/>
                  <a:gd name="connsiteY0" fmla="*/ 23078 h 40098"/>
                  <a:gd name="connsiteX1" fmla="*/ 2196 w 42286"/>
                  <a:gd name="connsiteY1" fmla="*/ 22281 h 40098"/>
                  <a:gd name="connsiteX2" fmla="*/ 6964 w 42286"/>
                  <a:gd name="connsiteY2" fmla="*/ 31800 h 40098"/>
                  <a:gd name="connsiteX3" fmla="*/ 5856 w 42286"/>
                  <a:gd name="connsiteY3" fmla="*/ 32181 h 40098"/>
                  <a:gd name="connsiteX4" fmla="*/ 16514 w 42286"/>
                  <a:gd name="connsiteY4" fmla="*/ 35991 h 40098"/>
                  <a:gd name="connsiteX5" fmla="*/ 16840 w 42286"/>
                  <a:gd name="connsiteY5" fmla="*/ 36002 h 40098"/>
                  <a:gd name="connsiteX6" fmla="*/ 28863 w 42286"/>
                  <a:gd name="connsiteY6" fmla="*/ 31652 h 40098"/>
                  <a:gd name="connsiteX7" fmla="*/ 28596 w 42286"/>
                  <a:gd name="connsiteY7" fmla="*/ 33561 h 40098"/>
                  <a:gd name="connsiteX8" fmla="*/ 34165 w 42286"/>
                  <a:gd name="connsiteY8" fmla="*/ 19855 h 40098"/>
                  <a:gd name="connsiteX9" fmla="*/ 37416 w 42286"/>
                  <a:gd name="connsiteY9" fmla="*/ 26991 h 40098"/>
                  <a:gd name="connsiteX10" fmla="*/ 41834 w 42286"/>
                  <a:gd name="connsiteY10" fmla="*/ 12255 h 40098"/>
                  <a:gd name="connsiteX11" fmla="*/ 40386 w 42286"/>
                  <a:gd name="connsiteY11" fmla="*/ 14931 h 40098"/>
                  <a:gd name="connsiteX12" fmla="*/ 38360 w 42286"/>
                  <a:gd name="connsiteY12" fmla="*/ 2327 h 40098"/>
                  <a:gd name="connsiteX13" fmla="*/ 38436 w 42286"/>
                  <a:gd name="connsiteY13" fmla="*/ 3591 h 40098"/>
                  <a:gd name="connsiteX14" fmla="*/ 29114 w 42286"/>
                  <a:gd name="connsiteY14" fmla="*/ 1638 h 40098"/>
                  <a:gd name="connsiteX15" fmla="*/ 29106 w 42286"/>
                  <a:gd name="connsiteY15" fmla="*/ 1086 h 40098"/>
                  <a:gd name="connsiteX16" fmla="*/ 22177 w 42286"/>
                  <a:gd name="connsiteY16" fmla="*/ 1621 h 40098"/>
                  <a:gd name="connsiteX17" fmla="*/ 21411 w 42286"/>
                  <a:gd name="connsiteY17" fmla="*/ 1871 h 40098"/>
                  <a:gd name="connsiteX18" fmla="*/ 15582 w 42286"/>
                  <a:gd name="connsiteY18" fmla="*/ 3301 h 40098"/>
                  <a:gd name="connsiteX19" fmla="*/ 15336 w 42286"/>
                  <a:gd name="connsiteY19" fmla="*/ 3441 h 40098"/>
                  <a:gd name="connsiteX20" fmla="*/ 4163 w 42286"/>
                  <a:gd name="connsiteY20" fmla="*/ 12690 h 40098"/>
                  <a:gd name="connsiteX21" fmla="*/ 3936 w 42286"/>
                  <a:gd name="connsiteY21" fmla="*/ 11271 h 40098"/>
                  <a:gd name="connsiteX0" fmla="*/ 3936 w 42286"/>
                  <a:gd name="connsiteY0" fmla="*/ 11271 h 40098"/>
                  <a:gd name="connsiteX1" fmla="*/ 5659 w 42286"/>
                  <a:gd name="connsiteY1" fmla="*/ 3808 h 40098"/>
                  <a:gd name="connsiteX2" fmla="*/ 14041 w 42286"/>
                  <a:gd name="connsiteY2" fmla="*/ 2103 h 40098"/>
                  <a:gd name="connsiteX3" fmla="*/ 17884 w 42286"/>
                  <a:gd name="connsiteY3" fmla="*/ 1105 h 40098"/>
                  <a:gd name="connsiteX4" fmla="*/ 19180 w 42286"/>
                  <a:gd name="connsiteY4" fmla="*/ 816 h 40098"/>
                  <a:gd name="connsiteX5" fmla="*/ 25785 w 42286"/>
                  <a:gd name="connsiteY5" fmla="*/ 792 h 40098"/>
                  <a:gd name="connsiteX6" fmla="*/ 29494 w 42286"/>
                  <a:gd name="connsiteY6" fmla="*/ 1638 h 40098"/>
                  <a:gd name="connsiteX7" fmla="*/ 33250 w 42286"/>
                  <a:gd name="connsiteY7" fmla="*/ 872 h 40098"/>
                  <a:gd name="connsiteX8" fmla="*/ 38354 w 42286"/>
                  <a:gd name="connsiteY8" fmla="*/ 2477 h 40098"/>
                  <a:gd name="connsiteX9" fmla="*/ 42018 w 42286"/>
                  <a:gd name="connsiteY9" fmla="*/ 7219 h 40098"/>
                  <a:gd name="connsiteX10" fmla="*/ 41854 w 42286"/>
                  <a:gd name="connsiteY10" fmla="*/ 12361 h 40098"/>
                  <a:gd name="connsiteX11" fmla="*/ 40071 w 42286"/>
                  <a:gd name="connsiteY11" fmla="*/ 20283 h 40098"/>
                  <a:gd name="connsiteX12" fmla="*/ 37440 w 42286"/>
                  <a:gd name="connsiteY12" fmla="*/ 27105 h 40098"/>
                  <a:gd name="connsiteX13" fmla="*/ 34548 w 42286"/>
                  <a:gd name="connsiteY13" fmla="*/ 30949 h 40098"/>
                  <a:gd name="connsiteX14" fmla="*/ 28591 w 42286"/>
                  <a:gd name="connsiteY14" fmla="*/ 33716 h 40098"/>
                  <a:gd name="connsiteX15" fmla="*/ 21274 w 42286"/>
                  <a:gd name="connsiteY15" fmla="*/ 39826 h 40098"/>
                  <a:gd name="connsiteX16" fmla="*/ 16516 w 42286"/>
                  <a:gd name="connsiteY16" fmla="*/ 36167 h 40098"/>
                  <a:gd name="connsiteX17" fmla="*/ 5840 w 42286"/>
                  <a:gd name="connsiteY17" fmla="*/ 32373 h 40098"/>
                  <a:gd name="connsiteX18" fmla="*/ 1146 w 42286"/>
                  <a:gd name="connsiteY18" fmla="*/ 28151 h 40098"/>
                  <a:gd name="connsiteX19" fmla="*/ 2149 w 42286"/>
                  <a:gd name="connsiteY19" fmla="*/ 22452 h 40098"/>
                  <a:gd name="connsiteX20" fmla="*/ 31 w 42286"/>
                  <a:gd name="connsiteY20" fmla="*/ 16605 h 40098"/>
                  <a:gd name="connsiteX21" fmla="*/ 3899 w 42286"/>
                  <a:gd name="connsiteY21" fmla="*/ 11408 h 40098"/>
                  <a:gd name="connsiteX22" fmla="*/ 3936 w 42286"/>
                  <a:gd name="connsiteY22" fmla="*/ 11271 h 40098"/>
                  <a:gd name="connsiteX0" fmla="*/ 4729 w 42286"/>
                  <a:gd name="connsiteY0" fmla="*/ 23078 h 40098"/>
                  <a:gd name="connsiteX1" fmla="*/ 2196 w 42286"/>
                  <a:gd name="connsiteY1" fmla="*/ 22281 h 40098"/>
                  <a:gd name="connsiteX2" fmla="*/ 6964 w 42286"/>
                  <a:gd name="connsiteY2" fmla="*/ 31800 h 40098"/>
                  <a:gd name="connsiteX3" fmla="*/ 5856 w 42286"/>
                  <a:gd name="connsiteY3" fmla="*/ 32181 h 40098"/>
                  <a:gd name="connsiteX4" fmla="*/ 16514 w 42286"/>
                  <a:gd name="connsiteY4" fmla="*/ 35991 h 40098"/>
                  <a:gd name="connsiteX5" fmla="*/ 19048 w 42286"/>
                  <a:gd name="connsiteY5" fmla="*/ 36304 h 40098"/>
                  <a:gd name="connsiteX6" fmla="*/ 28863 w 42286"/>
                  <a:gd name="connsiteY6" fmla="*/ 31652 h 40098"/>
                  <a:gd name="connsiteX7" fmla="*/ 28596 w 42286"/>
                  <a:gd name="connsiteY7" fmla="*/ 33561 h 40098"/>
                  <a:gd name="connsiteX8" fmla="*/ 34165 w 42286"/>
                  <a:gd name="connsiteY8" fmla="*/ 19855 h 40098"/>
                  <a:gd name="connsiteX9" fmla="*/ 37416 w 42286"/>
                  <a:gd name="connsiteY9" fmla="*/ 26991 h 40098"/>
                  <a:gd name="connsiteX10" fmla="*/ 41834 w 42286"/>
                  <a:gd name="connsiteY10" fmla="*/ 12255 h 40098"/>
                  <a:gd name="connsiteX11" fmla="*/ 40386 w 42286"/>
                  <a:gd name="connsiteY11" fmla="*/ 14931 h 40098"/>
                  <a:gd name="connsiteX12" fmla="*/ 38360 w 42286"/>
                  <a:gd name="connsiteY12" fmla="*/ 2327 h 40098"/>
                  <a:gd name="connsiteX13" fmla="*/ 38436 w 42286"/>
                  <a:gd name="connsiteY13" fmla="*/ 3591 h 40098"/>
                  <a:gd name="connsiteX14" fmla="*/ 29114 w 42286"/>
                  <a:gd name="connsiteY14" fmla="*/ 1638 h 40098"/>
                  <a:gd name="connsiteX15" fmla="*/ 29106 w 42286"/>
                  <a:gd name="connsiteY15" fmla="*/ 1086 h 40098"/>
                  <a:gd name="connsiteX16" fmla="*/ 22177 w 42286"/>
                  <a:gd name="connsiteY16" fmla="*/ 1621 h 40098"/>
                  <a:gd name="connsiteX17" fmla="*/ 21411 w 42286"/>
                  <a:gd name="connsiteY17" fmla="*/ 1871 h 40098"/>
                  <a:gd name="connsiteX18" fmla="*/ 15582 w 42286"/>
                  <a:gd name="connsiteY18" fmla="*/ 3301 h 40098"/>
                  <a:gd name="connsiteX19" fmla="*/ 15336 w 42286"/>
                  <a:gd name="connsiteY19" fmla="*/ 3441 h 40098"/>
                  <a:gd name="connsiteX20" fmla="*/ 4163 w 42286"/>
                  <a:gd name="connsiteY20" fmla="*/ 12690 h 40098"/>
                  <a:gd name="connsiteX21" fmla="*/ 3936 w 42286"/>
                  <a:gd name="connsiteY21" fmla="*/ 11271 h 40098"/>
                  <a:gd name="connsiteX0" fmla="*/ 3936 w 42286"/>
                  <a:gd name="connsiteY0" fmla="*/ 11271 h 40098"/>
                  <a:gd name="connsiteX1" fmla="*/ 5659 w 42286"/>
                  <a:gd name="connsiteY1" fmla="*/ 3808 h 40098"/>
                  <a:gd name="connsiteX2" fmla="*/ 14041 w 42286"/>
                  <a:gd name="connsiteY2" fmla="*/ 2103 h 40098"/>
                  <a:gd name="connsiteX3" fmla="*/ 17884 w 42286"/>
                  <a:gd name="connsiteY3" fmla="*/ 1105 h 40098"/>
                  <a:gd name="connsiteX4" fmla="*/ 19180 w 42286"/>
                  <a:gd name="connsiteY4" fmla="*/ 816 h 40098"/>
                  <a:gd name="connsiteX5" fmla="*/ 25785 w 42286"/>
                  <a:gd name="connsiteY5" fmla="*/ 792 h 40098"/>
                  <a:gd name="connsiteX6" fmla="*/ 29494 w 42286"/>
                  <a:gd name="connsiteY6" fmla="*/ 1638 h 40098"/>
                  <a:gd name="connsiteX7" fmla="*/ 33250 w 42286"/>
                  <a:gd name="connsiteY7" fmla="*/ 872 h 40098"/>
                  <a:gd name="connsiteX8" fmla="*/ 38354 w 42286"/>
                  <a:gd name="connsiteY8" fmla="*/ 2477 h 40098"/>
                  <a:gd name="connsiteX9" fmla="*/ 42018 w 42286"/>
                  <a:gd name="connsiteY9" fmla="*/ 7219 h 40098"/>
                  <a:gd name="connsiteX10" fmla="*/ 41854 w 42286"/>
                  <a:gd name="connsiteY10" fmla="*/ 12361 h 40098"/>
                  <a:gd name="connsiteX11" fmla="*/ 40071 w 42286"/>
                  <a:gd name="connsiteY11" fmla="*/ 20283 h 40098"/>
                  <a:gd name="connsiteX12" fmla="*/ 37440 w 42286"/>
                  <a:gd name="connsiteY12" fmla="*/ 27105 h 40098"/>
                  <a:gd name="connsiteX13" fmla="*/ 34548 w 42286"/>
                  <a:gd name="connsiteY13" fmla="*/ 30949 h 40098"/>
                  <a:gd name="connsiteX14" fmla="*/ 28591 w 42286"/>
                  <a:gd name="connsiteY14" fmla="*/ 33716 h 40098"/>
                  <a:gd name="connsiteX15" fmla="*/ 21274 w 42286"/>
                  <a:gd name="connsiteY15" fmla="*/ 39826 h 40098"/>
                  <a:gd name="connsiteX16" fmla="*/ 16516 w 42286"/>
                  <a:gd name="connsiteY16" fmla="*/ 36167 h 40098"/>
                  <a:gd name="connsiteX17" fmla="*/ 5840 w 42286"/>
                  <a:gd name="connsiteY17" fmla="*/ 32373 h 40098"/>
                  <a:gd name="connsiteX18" fmla="*/ 1146 w 42286"/>
                  <a:gd name="connsiteY18" fmla="*/ 28151 h 40098"/>
                  <a:gd name="connsiteX19" fmla="*/ 2149 w 42286"/>
                  <a:gd name="connsiteY19" fmla="*/ 22452 h 40098"/>
                  <a:gd name="connsiteX20" fmla="*/ 31 w 42286"/>
                  <a:gd name="connsiteY20" fmla="*/ 16605 h 40098"/>
                  <a:gd name="connsiteX21" fmla="*/ 3899 w 42286"/>
                  <a:gd name="connsiteY21" fmla="*/ 11408 h 40098"/>
                  <a:gd name="connsiteX22" fmla="*/ 3936 w 42286"/>
                  <a:gd name="connsiteY22" fmla="*/ 11271 h 40098"/>
                  <a:gd name="connsiteX0" fmla="*/ 4729 w 42286"/>
                  <a:gd name="connsiteY0" fmla="*/ 23078 h 40098"/>
                  <a:gd name="connsiteX1" fmla="*/ 2196 w 42286"/>
                  <a:gd name="connsiteY1" fmla="*/ 22281 h 40098"/>
                  <a:gd name="connsiteX2" fmla="*/ 6964 w 42286"/>
                  <a:gd name="connsiteY2" fmla="*/ 31800 h 40098"/>
                  <a:gd name="connsiteX3" fmla="*/ 5856 w 42286"/>
                  <a:gd name="connsiteY3" fmla="*/ 32181 h 40098"/>
                  <a:gd name="connsiteX4" fmla="*/ 28863 w 42286"/>
                  <a:gd name="connsiteY4" fmla="*/ 31652 h 40098"/>
                  <a:gd name="connsiteX5" fmla="*/ 28596 w 42286"/>
                  <a:gd name="connsiteY5" fmla="*/ 33561 h 40098"/>
                  <a:gd name="connsiteX6" fmla="*/ 34165 w 42286"/>
                  <a:gd name="connsiteY6" fmla="*/ 19855 h 40098"/>
                  <a:gd name="connsiteX7" fmla="*/ 37416 w 42286"/>
                  <a:gd name="connsiteY7" fmla="*/ 26991 h 40098"/>
                  <a:gd name="connsiteX8" fmla="*/ 41834 w 42286"/>
                  <a:gd name="connsiteY8" fmla="*/ 12255 h 40098"/>
                  <a:gd name="connsiteX9" fmla="*/ 40386 w 42286"/>
                  <a:gd name="connsiteY9" fmla="*/ 14931 h 40098"/>
                  <a:gd name="connsiteX10" fmla="*/ 38360 w 42286"/>
                  <a:gd name="connsiteY10" fmla="*/ 2327 h 40098"/>
                  <a:gd name="connsiteX11" fmla="*/ 38436 w 42286"/>
                  <a:gd name="connsiteY11" fmla="*/ 3591 h 40098"/>
                  <a:gd name="connsiteX12" fmla="*/ 29114 w 42286"/>
                  <a:gd name="connsiteY12" fmla="*/ 1638 h 40098"/>
                  <a:gd name="connsiteX13" fmla="*/ 29106 w 42286"/>
                  <a:gd name="connsiteY13" fmla="*/ 1086 h 40098"/>
                  <a:gd name="connsiteX14" fmla="*/ 22177 w 42286"/>
                  <a:gd name="connsiteY14" fmla="*/ 1621 h 40098"/>
                  <a:gd name="connsiteX15" fmla="*/ 21411 w 42286"/>
                  <a:gd name="connsiteY15" fmla="*/ 1871 h 40098"/>
                  <a:gd name="connsiteX16" fmla="*/ 15582 w 42286"/>
                  <a:gd name="connsiteY16" fmla="*/ 3301 h 40098"/>
                  <a:gd name="connsiteX17" fmla="*/ 15336 w 42286"/>
                  <a:gd name="connsiteY17" fmla="*/ 3441 h 40098"/>
                  <a:gd name="connsiteX18" fmla="*/ 4163 w 42286"/>
                  <a:gd name="connsiteY18" fmla="*/ 12690 h 40098"/>
                  <a:gd name="connsiteX19" fmla="*/ 3936 w 42286"/>
                  <a:gd name="connsiteY19" fmla="*/ 11271 h 40098"/>
                  <a:gd name="connsiteX0" fmla="*/ 3936 w 42286"/>
                  <a:gd name="connsiteY0" fmla="*/ 11271 h 40380"/>
                  <a:gd name="connsiteX1" fmla="*/ 5659 w 42286"/>
                  <a:gd name="connsiteY1" fmla="*/ 3808 h 40380"/>
                  <a:gd name="connsiteX2" fmla="*/ 14041 w 42286"/>
                  <a:gd name="connsiteY2" fmla="*/ 2103 h 40380"/>
                  <a:gd name="connsiteX3" fmla="*/ 17884 w 42286"/>
                  <a:gd name="connsiteY3" fmla="*/ 1105 h 40380"/>
                  <a:gd name="connsiteX4" fmla="*/ 19180 w 42286"/>
                  <a:gd name="connsiteY4" fmla="*/ 816 h 40380"/>
                  <a:gd name="connsiteX5" fmla="*/ 25785 w 42286"/>
                  <a:gd name="connsiteY5" fmla="*/ 792 h 40380"/>
                  <a:gd name="connsiteX6" fmla="*/ 29494 w 42286"/>
                  <a:gd name="connsiteY6" fmla="*/ 1638 h 40380"/>
                  <a:gd name="connsiteX7" fmla="*/ 33250 w 42286"/>
                  <a:gd name="connsiteY7" fmla="*/ 872 h 40380"/>
                  <a:gd name="connsiteX8" fmla="*/ 38354 w 42286"/>
                  <a:gd name="connsiteY8" fmla="*/ 2477 h 40380"/>
                  <a:gd name="connsiteX9" fmla="*/ 42018 w 42286"/>
                  <a:gd name="connsiteY9" fmla="*/ 7219 h 40380"/>
                  <a:gd name="connsiteX10" fmla="*/ 41854 w 42286"/>
                  <a:gd name="connsiteY10" fmla="*/ 12361 h 40380"/>
                  <a:gd name="connsiteX11" fmla="*/ 40071 w 42286"/>
                  <a:gd name="connsiteY11" fmla="*/ 20283 h 40380"/>
                  <a:gd name="connsiteX12" fmla="*/ 37440 w 42286"/>
                  <a:gd name="connsiteY12" fmla="*/ 27105 h 40380"/>
                  <a:gd name="connsiteX13" fmla="*/ 34548 w 42286"/>
                  <a:gd name="connsiteY13" fmla="*/ 30949 h 40380"/>
                  <a:gd name="connsiteX14" fmla="*/ 28591 w 42286"/>
                  <a:gd name="connsiteY14" fmla="*/ 33716 h 40380"/>
                  <a:gd name="connsiteX15" fmla="*/ 21274 w 42286"/>
                  <a:gd name="connsiteY15" fmla="*/ 39826 h 40380"/>
                  <a:gd name="connsiteX16" fmla="*/ 13094 w 42286"/>
                  <a:gd name="connsiteY16" fmla="*/ 37918 h 40380"/>
                  <a:gd name="connsiteX17" fmla="*/ 5840 w 42286"/>
                  <a:gd name="connsiteY17" fmla="*/ 32373 h 40380"/>
                  <a:gd name="connsiteX18" fmla="*/ 1146 w 42286"/>
                  <a:gd name="connsiteY18" fmla="*/ 28151 h 40380"/>
                  <a:gd name="connsiteX19" fmla="*/ 2149 w 42286"/>
                  <a:gd name="connsiteY19" fmla="*/ 22452 h 40380"/>
                  <a:gd name="connsiteX20" fmla="*/ 31 w 42286"/>
                  <a:gd name="connsiteY20" fmla="*/ 16605 h 40380"/>
                  <a:gd name="connsiteX21" fmla="*/ 3899 w 42286"/>
                  <a:gd name="connsiteY21" fmla="*/ 11408 h 40380"/>
                  <a:gd name="connsiteX22" fmla="*/ 3936 w 42286"/>
                  <a:gd name="connsiteY22" fmla="*/ 11271 h 40380"/>
                  <a:gd name="connsiteX0" fmla="*/ 4729 w 42286"/>
                  <a:gd name="connsiteY0" fmla="*/ 23078 h 40380"/>
                  <a:gd name="connsiteX1" fmla="*/ 2196 w 42286"/>
                  <a:gd name="connsiteY1" fmla="*/ 22281 h 40380"/>
                  <a:gd name="connsiteX2" fmla="*/ 6964 w 42286"/>
                  <a:gd name="connsiteY2" fmla="*/ 31800 h 40380"/>
                  <a:gd name="connsiteX3" fmla="*/ 5856 w 42286"/>
                  <a:gd name="connsiteY3" fmla="*/ 32181 h 40380"/>
                  <a:gd name="connsiteX4" fmla="*/ 28863 w 42286"/>
                  <a:gd name="connsiteY4" fmla="*/ 31652 h 40380"/>
                  <a:gd name="connsiteX5" fmla="*/ 28596 w 42286"/>
                  <a:gd name="connsiteY5" fmla="*/ 33561 h 40380"/>
                  <a:gd name="connsiteX6" fmla="*/ 34165 w 42286"/>
                  <a:gd name="connsiteY6" fmla="*/ 19855 h 40380"/>
                  <a:gd name="connsiteX7" fmla="*/ 37416 w 42286"/>
                  <a:gd name="connsiteY7" fmla="*/ 26991 h 40380"/>
                  <a:gd name="connsiteX8" fmla="*/ 41834 w 42286"/>
                  <a:gd name="connsiteY8" fmla="*/ 12255 h 40380"/>
                  <a:gd name="connsiteX9" fmla="*/ 40386 w 42286"/>
                  <a:gd name="connsiteY9" fmla="*/ 14931 h 40380"/>
                  <a:gd name="connsiteX10" fmla="*/ 38360 w 42286"/>
                  <a:gd name="connsiteY10" fmla="*/ 2327 h 40380"/>
                  <a:gd name="connsiteX11" fmla="*/ 38436 w 42286"/>
                  <a:gd name="connsiteY11" fmla="*/ 3591 h 40380"/>
                  <a:gd name="connsiteX12" fmla="*/ 29114 w 42286"/>
                  <a:gd name="connsiteY12" fmla="*/ 1638 h 40380"/>
                  <a:gd name="connsiteX13" fmla="*/ 29106 w 42286"/>
                  <a:gd name="connsiteY13" fmla="*/ 1086 h 40380"/>
                  <a:gd name="connsiteX14" fmla="*/ 22177 w 42286"/>
                  <a:gd name="connsiteY14" fmla="*/ 1621 h 40380"/>
                  <a:gd name="connsiteX15" fmla="*/ 21411 w 42286"/>
                  <a:gd name="connsiteY15" fmla="*/ 1871 h 40380"/>
                  <a:gd name="connsiteX16" fmla="*/ 15582 w 42286"/>
                  <a:gd name="connsiteY16" fmla="*/ 3301 h 40380"/>
                  <a:gd name="connsiteX17" fmla="*/ 15336 w 42286"/>
                  <a:gd name="connsiteY17" fmla="*/ 3441 h 40380"/>
                  <a:gd name="connsiteX18" fmla="*/ 4163 w 42286"/>
                  <a:gd name="connsiteY18" fmla="*/ 12690 h 40380"/>
                  <a:gd name="connsiteX19" fmla="*/ 3936 w 42286"/>
                  <a:gd name="connsiteY19" fmla="*/ 11271 h 40380"/>
                  <a:gd name="connsiteX0" fmla="*/ 3936 w 42286"/>
                  <a:gd name="connsiteY0" fmla="*/ 11271 h 40380"/>
                  <a:gd name="connsiteX1" fmla="*/ 5659 w 42286"/>
                  <a:gd name="connsiteY1" fmla="*/ 3808 h 40380"/>
                  <a:gd name="connsiteX2" fmla="*/ 14041 w 42286"/>
                  <a:gd name="connsiteY2" fmla="*/ 2103 h 40380"/>
                  <a:gd name="connsiteX3" fmla="*/ 17884 w 42286"/>
                  <a:gd name="connsiteY3" fmla="*/ 1105 h 40380"/>
                  <a:gd name="connsiteX4" fmla="*/ 19180 w 42286"/>
                  <a:gd name="connsiteY4" fmla="*/ 816 h 40380"/>
                  <a:gd name="connsiteX5" fmla="*/ 25785 w 42286"/>
                  <a:gd name="connsiteY5" fmla="*/ 792 h 40380"/>
                  <a:gd name="connsiteX6" fmla="*/ 29494 w 42286"/>
                  <a:gd name="connsiteY6" fmla="*/ 1638 h 40380"/>
                  <a:gd name="connsiteX7" fmla="*/ 33250 w 42286"/>
                  <a:gd name="connsiteY7" fmla="*/ 872 h 40380"/>
                  <a:gd name="connsiteX8" fmla="*/ 38354 w 42286"/>
                  <a:gd name="connsiteY8" fmla="*/ 2477 h 40380"/>
                  <a:gd name="connsiteX9" fmla="*/ 42018 w 42286"/>
                  <a:gd name="connsiteY9" fmla="*/ 7219 h 40380"/>
                  <a:gd name="connsiteX10" fmla="*/ 41854 w 42286"/>
                  <a:gd name="connsiteY10" fmla="*/ 12361 h 40380"/>
                  <a:gd name="connsiteX11" fmla="*/ 40071 w 42286"/>
                  <a:gd name="connsiteY11" fmla="*/ 20283 h 40380"/>
                  <a:gd name="connsiteX12" fmla="*/ 37440 w 42286"/>
                  <a:gd name="connsiteY12" fmla="*/ 27105 h 40380"/>
                  <a:gd name="connsiteX13" fmla="*/ 34548 w 42286"/>
                  <a:gd name="connsiteY13" fmla="*/ 30949 h 40380"/>
                  <a:gd name="connsiteX14" fmla="*/ 28591 w 42286"/>
                  <a:gd name="connsiteY14" fmla="*/ 33716 h 40380"/>
                  <a:gd name="connsiteX15" fmla="*/ 21274 w 42286"/>
                  <a:gd name="connsiteY15" fmla="*/ 39826 h 40380"/>
                  <a:gd name="connsiteX16" fmla="*/ 13094 w 42286"/>
                  <a:gd name="connsiteY16" fmla="*/ 37918 h 40380"/>
                  <a:gd name="connsiteX17" fmla="*/ 5840 w 42286"/>
                  <a:gd name="connsiteY17" fmla="*/ 32373 h 40380"/>
                  <a:gd name="connsiteX18" fmla="*/ 1146 w 42286"/>
                  <a:gd name="connsiteY18" fmla="*/ 28151 h 40380"/>
                  <a:gd name="connsiteX19" fmla="*/ 2149 w 42286"/>
                  <a:gd name="connsiteY19" fmla="*/ 22452 h 40380"/>
                  <a:gd name="connsiteX20" fmla="*/ 31 w 42286"/>
                  <a:gd name="connsiteY20" fmla="*/ 16605 h 40380"/>
                  <a:gd name="connsiteX21" fmla="*/ 3899 w 42286"/>
                  <a:gd name="connsiteY21" fmla="*/ 11408 h 40380"/>
                  <a:gd name="connsiteX22" fmla="*/ 3936 w 42286"/>
                  <a:gd name="connsiteY22" fmla="*/ 11271 h 40380"/>
                  <a:gd name="connsiteX0" fmla="*/ 4619 w 42286"/>
                  <a:gd name="connsiteY0" fmla="*/ 23018 h 40380"/>
                  <a:gd name="connsiteX1" fmla="*/ 2196 w 42286"/>
                  <a:gd name="connsiteY1" fmla="*/ 22281 h 40380"/>
                  <a:gd name="connsiteX2" fmla="*/ 6964 w 42286"/>
                  <a:gd name="connsiteY2" fmla="*/ 31800 h 40380"/>
                  <a:gd name="connsiteX3" fmla="*/ 5856 w 42286"/>
                  <a:gd name="connsiteY3" fmla="*/ 32181 h 40380"/>
                  <a:gd name="connsiteX4" fmla="*/ 28863 w 42286"/>
                  <a:gd name="connsiteY4" fmla="*/ 31652 h 40380"/>
                  <a:gd name="connsiteX5" fmla="*/ 28596 w 42286"/>
                  <a:gd name="connsiteY5" fmla="*/ 33561 h 40380"/>
                  <a:gd name="connsiteX6" fmla="*/ 34165 w 42286"/>
                  <a:gd name="connsiteY6" fmla="*/ 19855 h 40380"/>
                  <a:gd name="connsiteX7" fmla="*/ 37416 w 42286"/>
                  <a:gd name="connsiteY7" fmla="*/ 26991 h 40380"/>
                  <a:gd name="connsiteX8" fmla="*/ 41834 w 42286"/>
                  <a:gd name="connsiteY8" fmla="*/ 12255 h 40380"/>
                  <a:gd name="connsiteX9" fmla="*/ 40386 w 42286"/>
                  <a:gd name="connsiteY9" fmla="*/ 14931 h 40380"/>
                  <a:gd name="connsiteX10" fmla="*/ 38360 w 42286"/>
                  <a:gd name="connsiteY10" fmla="*/ 2327 h 40380"/>
                  <a:gd name="connsiteX11" fmla="*/ 38436 w 42286"/>
                  <a:gd name="connsiteY11" fmla="*/ 3591 h 40380"/>
                  <a:gd name="connsiteX12" fmla="*/ 29114 w 42286"/>
                  <a:gd name="connsiteY12" fmla="*/ 1638 h 40380"/>
                  <a:gd name="connsiteX13" fmla="*/ 29106 w 42286"/>
                  <a:gd name="connsiteY13" fmla="*/ 1086 h 40380"/>
                  <a:gd name="connsiteX14" fmla="*/ 22177 w 42286"/>
                  <a:gd name="connsiteY14" fmla="*/ 1621 h 40380"/>
                  <a:gd name="connsiteX15" fmla="*/ 21411 w 42286"/>
                  <a:gd name="connsiteY15" fmla="*/ 1871 h 40380"/>
                  <a:gd name="connsiteX16" fmla="*/ 15582 w 42286"/>
                  <a:gd name="connsiteY16" fmla="*/ 3301 h 40380"/>
                  <a:gd name="connsiteX17" fmla="*/ 15336 w 42286"/>
                  <a:gd name="connsiteY17" fmla="*/ 3441 h 40380"/>
                  <a:gd name="connsiteX18" fmla="*/ 4163 w 42286"/>
                  <a:gd name="connsiteY18" fmla="*/ 12690 h 40380"/>
                  <a:gd name="connsiteX19" fmla="*/ 3936 w 42286"/>
                  <a:gd name="connsiteY19" fmla="*/ 11271 h 40380"/>
                  <a:gd name="connsiteX0" fmla="*/ 3936 w 42286"/>
                  <a:gd name="connsiteY0" fmla="*/ 11271 h 40380"/>
                  <a:gd name="connsiteX1" fmla="*/ 5659 w 42286"/>
                  <a:gd name="connsiteY1" fmla="*/ 3808 h 40380"/>
                  <a:gd name="connsiteX2" fmla="*/ 14041 w 42286"/>
                  <a:gd name="connsiteY2" fmla="*/ 2103 h 40380"/>
                  <a:gd name="connsiteX3" fmla="*/ 17884 w 42286"/>
                  <a:gd name="connsiteY3" fmla="*/ 1105 h 40380"/>
                  <a:gd name="connsiteX4" fmla="*/ 19180 w 42286"/>
                  <a:gd name="connsiteY4" fmla="*/ 816 h 40380"/>
                  <a:gd name="connsiteX5" fmla="*/ 25785 w 42286"/>
                  <a:gd name="connsiteY5" fmla="*/ 792 h 40380"/>
                  <a:gd name="connsiteX6" fmla="*/ 29494 w 42286"/>
                  <a:gd name="connsiteY6" fmla="*/ 1638 h 40380"/>
                  <a:gd name="connsiteX7" fmla="*/ 33250 w 42286"/>
                  <a:gd name="connsiteY7" fmla="*/ 872 h 40380"/>
                  <a:gd name="connsiteX8" fmla="*/ 38354 w 42286"/>
                  <a:gd name="connsiteY8" fmla="*/ 2477 h 40380"/>
                  <a:gd name="connsiteX9" fmla="*/ 42018 w 42286"/>
                  <a:gd name="connsiteY9" fmla="*/ 7219 h 40380"/>
                  <a:gd name="connsiteX10" fmla="*/ 41854 w 42286"/>
                  <a:gd name="connsiteY10" fmla="*/ 12361 h 40380"/>
                  <a:gd name="connsiteX11" fmla="*/ 40071 w 42286"/>
                  <a:gd name="connsiteY11" fmla="*/ 20283 h 40380"/>
                  <a:gd name="connsiteX12" fmla="*/ 37440 w 42286"/>
                  <a:gd name="connsiteY12" fmla="*/ 27105 h 40380"/>
                  <a:gd name="connsiteX13" fmla="*/ 34548 w 42286"/>
                  <a:gd name="connsiteY13" fmla="*/ 30949 h 40380"/>
                  <a:gd name="connsiteX14" fmla="*/ 28591 w 42286"/>
                  <a:gd name="connsiteY14" fmla="*/ 33716 h 40380"/>
                  <a:gd name="connsiteX15" fmla="*/ 21274 w 42286"/>
                  <a:gd name="connsiteY15" fmla="*/ 39826 h 40380"/>
                  <a:gd name="connsiteX16" fmla="*/ 13094 w 42286"/>
                  <a:gd name="connsiteY16" fmla="*/ 37918 h 40380"/>
                  <a:gd name="connsiteX17" fmla="*/ 5840 w 42286"/>
                  <a:gd name="connsiteY17" fmla="*/ 32373 h 40380"/>
                  <a:gd name="connsiteX18" fmla="*/ 1146 w 42286"/>
                  <a:gd name="connsiteY18" fmla="*/ 28151 h 40380"/>
                  <a:gd name="connsiteX19" fmla="*/ 2149 w 42286"/>
                  <a:gd name="connsiteY19" fmla="*/ 22452 h 40380"/>
                  <a:gd name="connsiteX20" fmla="*/ 31 w 42286"/>
                  <a:gd name="connsiteY20" fmla="*/ 16605 h 40380"/>
                  <a:gd name="connsiteX21" fmla="*/ 3899 w 42286"/>
                  <a:gd name="connsiteY21" fmla="*/ 11408 h 40380"/>
                  <a:gd name="connsiteX22" fmla="*/ 3936 w 42286"/>
                  <a:gd name="connsiteY22" fmla="*/ 11271 h 40380"/>
                  <a:gd name="connsiteX0" fmla="*/ 6964 w 42286"/>
                  <a:gd name="connsiteY0" fmla="*/ 31800 h 40380"/>
                  <a:gd name="connsiteX1" fmla="*/ 5856 w 42286"/>
                  <a:gd name="connsiteY1" fmla="*/ 32181 h 40380"/>
                  <a:gd name="connsiteX2" fmla="*/ 28863 w 42286"/>
                  <a:gd name="connsiteY2" fmla="*/ 31652 h 40380"/>
                  <a:gd name="connsiteX3" fmla="*/ 28596 w 42286"/>
                  <a:gd name="connsiteY3" fmla="*/ 33561 h 40380"/>
                  <a:gd name="connsiteX4" fmla="*/ 34165 w 42286"/>
                  <a:gd name="connsiteY4" fmla="*/ 19855 h 40380"/>
                  <a:gd name="connsiteX5" fmla="*/ 37416 w 42286"/>
                  <a:gd name="connsiteY5" fmla="*/ 26991 h 40380"/>
                  <a:gd name="connsiteX6" fmla="*/ 41834 w 42286"/>
                  <a:gd name="connsiteY6" fmla="*/ 12255 h 40380"/>
                  <a:gd name="connsiteX7" fmla="*/ 40386 w 42286"/>
                  <a:gd name="connsiteY7" fmla="*/ 14931 h 40380"/>
                  <a:gd name="connsiteX8" fmla="*/ 38360 w 42286"/>
                  <a:gd name="connsiteY8" fmla="*/ 2327 h 40380"/>
                  <a:gd name="connsiteX9" fmla="*/ 38436 w 42286"/>
                  <a:gd name="connsiteY9" fmla="*/ 3591 h 40380"/>
                  <a:gd name="connsiteX10" fmla="*/ 29114 w 42286"/>
                  <a:gd name="connsiteY10" fmla="*/ 1638 h 40380"/>
                  <a:gd name="connsiteX11" fmla="*/ 29106 w 42286"/>
                  <a:gd name="connsiteY11" fmla="*/ 1086 h 40380"/>
                  <a:gd name="connsiteX12" fmla="*/ 22177 w 42286"/>
                  <a:gd name="connsiteY12" fmla="*/ 1621 h 40380"/>
                  <a:gd name="connsiteX13" fmla="*/ 21411 w 42286"/>
                  <a:gd name="connsiteY13" fmla="*/ 1871 h 40380"/>
                  <a:gd name="connsiteX14" fmla="*/ 15582 w 42286"/>
                  <a:gd name="connsiteY14" fmla="*/ 3301 h 40380"/>
                  <a:gd name="connsiteX15" fmla="*/ 15336 w 42286"/>
                  <a:gd name="connsiteY15" fmla="*/ 3441 h 40380"/>
                  <a:gd name="connsiteX16" fmla="*/ 4163 w 42286"/>
                  <a:gd name="connsiteY16" fmla="*/ 12690 h 40380"/>
                  <a:gd name="connsiteX17" fmla="*/ 3936 w 42286"/>
                  <a:gd name="connsiteY17" fmla="*/ 1127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8" fmla="*/ 38743 w 42669"/>
                  <a:gd name="connsiteY8" fmla="*/ 2327 h 40380"/>
                  <a:gd name="connsiteX9" fmla="*/ 38819 w 42669"/>
                  <a:gd name="connsiteY9" fmla="*/ 3591 h 40380"/>
                  <a:gd name="connsiteX10" fmla="*/ 29497 w 42669"/>
                  <a:gd name="connsiteY10" fmla="*/ 1638 h 40380"/>
                  <a:gd name="connsiteX11" fmla="*/ 29489 w 42669"/>
                  <a:gd name="connsiteY11" fmla="*/ 1086 h 40380"/>
                  <a:gd name="connsiteX12" fmla="*/ 22560 w 42669"/>
                  <a:gd name="connsiteY12" fmla="*/ 1621 h 40380"/>
                  <a:gd name="connsiteX13" fmla="*/ 21794 w 42669"/>
                  <a:gd name="connsiteY13" fmla="*/ 1871 h 40380"/>
                  <a:gd name="connsiteX14" fmla="*/ 15965 w 42669"/>
                  <a:gd name="connsiteY14" fmla="*/ 3301 h 40380"/>
                  <a:gd name="connsiteX15" fmla="*/ 15719 w 42669"/>
                  <a:gd name="connsiteY15" fmla="*/ 3441 h 40380"/>
                  <a:gd name="connsiteX16" fmla="*/ 4546 w 42669"/>
                  <a:gd name="connsiteY16" fmla="*/ 12690 h 40380"/>
                  <a:gd name="connsiteX17" fmla="*/ 4319 w 42669"/>
                  <a:gd name="connsiteY17" fmla="*/ 1127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8" fmla="*/ 38743 w 42669"/>
                  <a:gd name="connsiteY8" fmla="*/ 2327 h 40380"/>
                  <a:gd name="connsiteX9" fmla="*/ 38819 w 42669"/>
                  <a:gd name="connsiteY9" fmla="*/ 3591 h 40380"/>
                  <a:gd name="connsiteX10" fmla="*/ 29497 w 42669"/>
                  <a:gd name="connsiteY10" fmla="*/ 1638 h 40380"/>
                  <a:gd name="connsiteX11" fmla="*/ 29489 w 42669"/>
                  <a:gd name="connsiteY11" fmla="*/ 1086 h 40380"/>
                  <a:gd name="connsiteX12" fmla="*/ 22560 w 42669"/>
                  <a:gd name="connsiteY12" fmla="*/ 1621 h 40380"/>
                  <a:gd name="connsiteX13" fmla="*/ 21794 w 42669"/>
                  <a:gd name="connsiteY13" fmla="*/ 1871 h 40380"/>
                  <a:gd name="connsiteX14" fmla="*/ 15965 w 42669"/>
                  <a:gd name="connsiteY14" fmla="*/ 3301 h 40380"/>
                  <a:gd name="connsiteX15" fmla="*/ 15719 w 42669"/>
                  <a:gd name="connsiteY15" fmla="*/ 344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8" fmla="*/ 38743 w 42669"/>
                  <a:gd name="connsiteY8" fmla="*/ 2327 h 40380"/>
                  <a:gd name="connsiteX9" fmla="*/ 38819 w 42669"/>
                  <a:gd name="connsiteY9" fmla="*/ 3591 h 40380"/>
                  <a:gd name="connsiteX10" fmla="*/ 29497 w 42669"/>
                  <a:gd name="connsiteY10" fmla="*/ 1638 h 40380"/>
                  <a:gd name="connsiteX11" fmla="*/ 29489 w 42669"/>
                  <a:gd name="connsiteY11" fmla="*/ 1086 h 40380"/>
                  <a:gd name="connsiteX12" fmla="*/ 22560 w 42669"/>
                  <a:gd name="connsiteY12" fmla="*/ 1621 h 40380"/>
                  <a:gd name="connsiteX13" fmla="*/ 21794 w 42669"/>
                  <a:gd name="connsiteY13" fmla="*/ 187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8" fmla="*/ 38743 w 42669"/>
                  <a:gd name="connsiteY8" fmla="*/ 2327 h 40380"/>
                  <a:gd name="connsiteX9" fmla="*/ 38819 w 42669"/>
                  <a:gd name="connsiteY9" fmla="*/ 3591 h 40380"/>
                  <a:gd name="connsiteX10" fmla="*/ 29497 w 42669"/>
                  <a:gd name="connsiteY10" fmla="*/ 1638 h 40380"/>
                  <a:gd name="connsiteX11" fmla="*/ 29489 w 42669"/>
                  <a:gd name="connsiteY11" fmla="*/ 1086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8" fmla="*/ 38743 w 42669"/>
                  <a:gd name="connsiteY8" fmla="*/ 2327 h 40380"/>
                  <a:gd name="connsiteX9" fmla="*/ 38819 w 42669"/>
                  <a:gd name="connsiteY9" fmla="*/ 359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0" fmla="*/ 4282 w 42669"/>
                  <a:gd name="connsiteY0" fmla="*/ 11408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0" fmla="*/ 7347 w 42669"/>
                  <a:gd name="connsiteY0" fmla="*/ 31800 h 40380"/>
                  <a:gd name="connsiteX1" fmla="*/ 6239 w 42669"/>
                  <a:gd name="connsiteY1" fmla="*/ 32181 h 40380"/>
                  <a:gd name="connsiteX0" fmla="*/ 4282 w 42669"/>
                  <a:gd name="connsiteY0" fmla="*/ 11408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0" fmla="*/ 7347 w 42669"/>
                  <a:gd name="connsiteY0" fmla="*/ 31800 h 40380"/>
                  <a:gd name="connsiteX1" fmla="*/ 6239 w 42669"/>
                  <a:gd name="connsiteY1" fmla="*/ 32181 h 40380"/>
                  <a:gd name="connsiteX2" fmla="*/ 7347 w 42669"/>
                  <a:gd name="connsiteY2" fmla="*/ 31800 h 40380"/>
                  <a:gd name="connsiteX0" fmla="*/ 4282 w 42669"/>
                  <a:gd name="connsiteY0" fmla="*/ 11408 h 40380"/>
                  <a:gd name="connsiteX1" fmla="*/ 6042 w 42669"/>
                  <a:gd name="connsiteY1" fmla="*/ 3808 h 40380"/>
                  <a:gd name="connsiteX2" fmla="*/ 14424 w 42669"/>
                  <a:gd name="connsiteY2" fmla="*/ 1166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0" fmla="*/ 7347 w 42669"/>
                  <a:gd name="connsiteY0" fmla="*/ 31800 h 40380"/>
                  <a:gd name="connsiteX1" fmla="*/ 6239 w 42669"/>
                  <a:gd name="connsiteY1" fmla="*/ 32181 h 40380"/>
                  <a:gd name="connsiteX2" fmla="*/ 7347 w 42669"/>
                  <a:gd name="connsiteY2" fmla="*/ 31800 h 40380"/>
                  <a:gd name="connsiteX0" fmla="*/ 4282 w 42669"/>
                  <a:gd name="connsiteY0" fmla="*/ 12167 h 41139"/>
                  <a:gd name="connsiteX1" fmla="*/ 6042 w 42669"/>
                  <a:gd name="connsiteY1" fmla="*/ 4567 h 41139"/>
                  <a:gd name="connsiteX2" fmla="*/ 14424 w 42669"/>
                  <a:gd name="connsiteY2" fmla="*/ 1925 h 41139"/>
                  <a:gd name="connsiteX3" fmla="*/ 18267 w 42669"/>
                  <a:gd name="connsiteY3" fmla="*/ 1864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2167 h 41139"/>
                  <a:gd name="connsiteX1" fmla="*/ 6042 w 42669"/>
                  <a:gd name="connsiteY1" fmla="*/ 4567 h 41139"/>
                  <a:gd name="connsiteX2" fmla="*/ 14424 w 42669"/>
                  <a:gd name="connsiteY2" fmla="*/ 1925 h 41139"/>
                  <a:gd name="connsiteX3" fmla="*/ 16743 w 42669"/>
                  <a:gd name="connsiteY3" fmla="*/ 646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2167 h 41139"/>
                  <a:gd name="connsiteX1" fmla="*/ 6042 w 42669"/>
                  <a:gd name="connsiteY1" fmla="*/ 4567 h 41139"/>
                  <a:gd name="connsiteX2" fmla="*/ 14893 w 42669"/>
                  <a:gd name="connsiteY2" fmla="*/ 1476 h 41139"/>
                  <a:gd name="connsiteX3" fmla="*/ 16743 w 42669"/>
                  <a:gd name="connsiteY3" fmla="*/ 646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2167 h 41139"/>
                  <a:gd name="connsiteX1" fmla="*/ 6042 w 42669"/>
                  <a:gd name="connsiteY1" fmla="*/ 4567 h 41139"/>
                  <a:gd name="connsiteX2" fmla="*/ 14893 w 42669"/>
                  <a:gd name="connsiteY2" fmla="*/ 1476 h 41139"/>
                  <a:gd name="connsiteX3" fmla="*/ 16743 w 42669"/>
                  <a:gd name="connsiteY3" fmla="*/ 646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2167 h 41139"/>
                  <a:gd name="connsiteX1" fmla="*/ 6042 w 42669"/>
                  <a:gd name="connsiteY1" fmla="*/ 4567 h 41139"/>
                  <a:gd name="connsiteX2" fmla="*/ 14893 w 42669"/>
                  <a:gd name="connsiteY2" fmla="*/ 1476 h 41139"/>
                  <a:gd name="connsiteX3" fmla="*/ 16743 w 42669"/>
                  <a:gd name="connsiteY3" fmla="*/ 646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2167 h 41139"/>
                  <a:gd name="connsiteX1" fmla="*/ 6042 w 42669"/>
                  <a:gd name="connsiteY1" fmla="*/ 4567 h 41139"/>
                  <a:gd name="connsiteX2" fmla="*/ 14893 w 42669"/>
                  <a:gd name="connsiteY2" fmla="*/ 1476 h 41139"/>
                  <a:gd name="connsiteX3" fmla="*/ 16743 w 42669"/>
                  <a:gd name="connsiteY3" fmla="*/ 646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1622 h 40594"/>
                  <a:gd name="connsiteX1" fmla="*/ 6042 w 42669"/>
                  <a:gd name="connsiteY1" fmla="*/ 4022 h 40594"/>
                  <a:gd name="connsiteX2" fmla="*/ 14893 w 42669"/>
                  <a:gd name="connsiteY2" fmla="*/ 931 h 40594"/>
                  <a:gd name="connsiteX3" fmla="*/ 16743 w 42669"/>
                  <a:gd name="connsiteY3" fmla="*/ 101 h 40594"/>
                  <a:gd name="connsiteX4" fmla="*/ 19563 w 42669"/>
                  <a:gd name="connsiteY4" fmla="*/ 93 h 40594"/>
                  <a:gd name="connsiteX5" fmla="*/ 26168 w 42669"/>
                  <a:gd name="connsiteY5" fmla="*/ 1006 h 40594"/>
                  <a:gd name="connsiteX6" fmla="*/ 29877 w 42669"/>
                  <a:gd name="connsiteY6" fmla="*/ 1852 h 40594"/>
                  <a:gd name="connsiteX7" fmla="*/ 33633 w 42669"/>
                  <a:gd name="connsiteY7" fmla="*/ 1086 h 40594"/>
                  <a:gd name="connsiteX8" fmla="*/ 38737 w 42669"/>
                  <a:gd name="connsiteY8" fmla="*/ 2691 h 40594"/>
                  <a:gd name="connsiteX9" fmla="*/ 42401 w 42669"/>
                  <a:gd name="connsiteY9" fmla="*/ 7433 h 40594"/>
                  <a:gd name="connsiteX10" fmla="*/ 42237 w 42669"/>
                  <a:gd name="connsiteY10" fmla="*/ 12575 h 40594"/>
                  <a:gd name="connsiteX11" fmla="*/ 40454 w 42669"/>
                  <a:gd name="connsiteY11" fmla="*/ 20497 h 40594"/>
                  <a:gd name="connsiteX12" fmla="*/ 37823 w 42669"/>
                  <a:gd name="connsiteY12" fmla="*/ 27319 h 40594"/>
                  <a:gd name="connsiteX13" fmla="*/ 34931 w 42669"/>
                  <a:gd name="connsiteY13" fmla="*/ 31163 h 40594"/>
                  <a:gd name="connsiteX14" fmla="*/ 28974 w 42669"/>
                  <a:gd name="connsiteY14" fmla="*/ 33930 h 40594"/>
                  <a:gd name="connsiteX15" fmla="*/ 21657 w 42669"/>
                  <a:gd name="connsiteY15" fmla="*/ 40040 h 40594"/>
                  <a:gd name="connsiteX16" fmla="*/ 13477 w 42669"/>
                  <a:gd name="connsiteY16" fmla="*/ 38132 h 40594"/>
                  <a:gd name="connsiteX17" fmla="*/ 6223 w 42669"/>
                  <a:gd name="connsiteY17" fmla="*/ 32587 h 40594"/>
                  <a:gd name="connsiteX18" fmla="*/ 1529 w 42669"/>
                  <a:gd name="connsiteY18" fmla="*/ 28365 h 40594"/>
                  <a:gd name="connsiteX19" fmla="*/ 876 w 42669"/>
                  <a:gd name="connsiteY19" fmla="*/ 21700 h 40594"/>
                  <a:gd name="connsiteX20" fmla="*/ 414 w 42669"/>
                  <a:gd name="connsiteY20" fmla="*/ 16819 h 40594"/>
                  <a:gd name="connsiteX21" fmla="*/ 4282 w 42669"/>
                  <a:gd name="connsiteY21" fmla="*/ 11622 h 40594"/>
                  <a:gd name="connsiteX0" fmla="*/ 7347 w 42669"/>
                  <a:gd name="connsiteY0" fmla="*/ 32014 h 40594"/>
                  <a:gd name="connsiteX1" fmla="*/ 6239 w 42669"/>
                  <a:gd name="connsiteY1" fmla="*/ 32395 h 40594"/>
                  <a:gd name="connsiteX2" fmla="*/ 7347 w 42669"/>
                  <a:gd name="connsiteY2" fmla="*/ 32014 h 40594"/>
                  <a:gd name="connsiteX0" fmla="*/ 4282 w 42669"/>
                  <a:gd name="connsiteY0" fmla="*/ 11618 h 40590"/>
                  <a:gd name="connsiteX1" fmla="*/ 6042 w 42669"/>
                  <a:gd name="connsiteY1" fmla="*/ 4018 h 40590"/>
                  <a:gd name="connsiteX2" fmla="*/ 14893 w 42669"/>
                  <a:gd name="connsiteY2" fmla="*/ 927 h 40590"/>
                  <a:gd name="connsiteX3" fmla="*/ 16743 w 42669"/>
                  <a:gd name="connsiteY3" fmla="*/ 97 h 40590"/>
                  <a:gd name="connsiteX4" fmla="*/ 19563 w 42669"/>
                  <a:gd name="connsiteY4" fmla="*/ 89 h 40590"/>
                  <a:gd name="connsiteX5" fmla="*/ 26168 w 42669"/>
                  <a:gd name="connsiteY5" fmla="*/ 1002 h 40590"/>
                  <a:gd name="connsiteX6" fmla="*/ 29877 w 42669"/>
                  <a:gd name="connsiteY6" fmla="*/ 1463 h 40590"/>
                  <a:gd name="connsiteX7" fmla="*/ 33633 w 42669"/>
                  <a:gd name="connsiteY7" fmla="*/ 1082 h 40590"/>
                  <a:gd name="connsiteX8" fmla="*/ 38737 w 42669"/>
                  <a:gd name="connsiteY8" fmla="*/ 2687 h 40590"/>
                  <a:gd name="connsiteX9" fmla="*/ 42401 w 42669"/>
                  <a:gd name="connsiteY9" fmla="*/ 7429 h 40590"/>
                  <a:gd name="connsiteX10" fmla="*/ 42237 w 42669"/>
                  <a:gd name="connsiteY10" fmla="*/ 12571 h 40590"/>
                  <a:gd name="connsiteX11" fmla="*/ 40454 w 42669"/>
                  <a:gd name="connsiteY11" fmla="*/ 20493 h 40590"/>
                  <a:gd name="connsiteX12" fmla="*/ 37823 w 42669"/>
                  <a:gd name="connsiteY12" fmla="*/ 27315 h 40590"/>
                  <a:gd name="connsiteX13" fmla="*/ 34931 w 42669"/>
                  <a:gd name="connsiteY13" fmla="*/ 31159 h 40590"/>
                  <a:gd name="connsiteX14" fmla="*/ 28974 w 42669"/>
                  <a:gd name="connsiteY14" fmla="*/ 33926 h 40590"/>
                  <a:gd name="connsiteX15" fmla="*/ 21657 w 42669"/>
                  <a:gd name="connsiteY15" fmla="*/ 40036 h 40590"/>
                  <a:gd name="connsiteX16" fmla="*/ 13477 w 42669"/>
                  <a:gd name="connsiteY16" fmla="*/ 38128 h 40590"/>
                  <a:gd name="connsiteX17" fmla="*/ 6223 w 42669"/>
                  <a:gd name="connsiteY17" fmla="*/ 32583 h 40590"/>
                  <a:gd name="connsiteX18" fmla="*/ 1529 w 42669"/>
                  <a:gd name="connsiteY18" fmla="*/ 28361 h 40590"/>
                  <a:gd name="connsiteX19" fmla="*/ 876 w 42669"/>
                  <a:gd name="connsiteY19" fmla="*/ 21696 h 40590"/>
                  <a:gd name="connsiteX20" fmla="*/ 414 w 42669"/>
                  <a:gd name="connsiteY20" fmla="*/ 16815 h 40590"/>
                  <a:gd name="connsiteX21" fmla="*/ 4282 w 42669"/>
                  <a:gd name="connsiteY21" fmla="*/ 11618 h 40590"/>
                  <a:gd name="connsiteX0" fmla="*/ 7347 w 42669"/>
                  <a:gd name="connsiteY0" fmla="*/ 32010 h 40590"/>
                  <a:gd name="connsiteX1" fmla="*/ 6239 w 42669"/>
                  <a:gd name="connsiteY1" fmla="*/ 32391 h 40590"/>
                  <a:gd name="connsiteX2" fmla="*/ 7347 w 42669"/>
                  <a:gd name="connsiteY2" fmla="*/ 32010 h 40590"/>
                  <a:gd name="connsiteX0" fmla="*/ 4282 w 42669"/>
                  <a:gd name="connsiteY0" fmla="*/ 11618 h 40590"/>
                  <a:gd name="connsiteX1" fmla="*/ 6042 w 42669"/>
                  <a:gd name="connsiteY1" fmla="*/ 4018 h 40590"/>
                  <a:gd name="connsiteX2" fmla="*/ 14893 w 42669"/>
                  <a:gd name="connsiteY2" fmla="*/ 927 h 40590"/>
                  <a:gd name="connsiteX3" fmla="*/ 16743 w 42669"/>
                  <a:gd name="connsiteY3" fmla="*/ 97 h 40590"/>
                  <a:gd name="connsiteX4" fmla="*/ 19563 w 42669"/>
                  <a:gd name="connsiteY4" fmla="*/ 89 h 40590"/>
                  <a:gd name="connsiteX5" fmla="*/ 26168 w 42669"/>
                  <a:gd name="connsiteY5" fmla="*/ 1002 h 40590"/>
                  <a:gd name="connsiteX6" fmla="*/ 29877 w 42669"/>
                  <a:gd name="connsiteY6" fmla="*/ 1463 h 40590"/>
                  <a:gd name="connsiteX7" fmla="*/ 33633 w 42669"/>
                  <a:gd name="connsiteY7" fmla="*/ 1082 h 40590"/>
                  <a:gd name="connsiteX8" fmla="*/ 38737 w 42669"/>
                  <a:gd name="connsiteY8" fmla="*/ 2687 h 40590"/>
                  <a:gd name="connsiteX9" fmla="*/ 42401 w 42669"/>
                  <a:gd name="connsiteY9" fmla="*/ 7429 h 40590"/>
                  <a:gd name="connsiteX10" fmla="*/ 42237 w 42669"/>
                  <a:gd name="connsiteY10" fmla="*/ 12571 h 40590"/>
                  <a:gd name="connsiteX11" fmla="*/ 40454 w 42669"/>
                  <a:gd name="connsiteY11" fmla="*/ 20493 h 40590"/>
                  <a:gd name="connsiteX12" fmla="*/ 37823 w 42669"/>
                  <a:gd name="connsiteY12" fmla="*/ 27315 h 40590"/>
                  <a:gd name="connsiteX13" fmla="*/ 34931 w 42669"/>
                  <a:gd name="connsiteY13" fmla="*/ 31159 h 40590"/>
                  <a:gd name="connsiteX14" fmla="*/ 28974 w 42669"/>
                  <a:gd name="connsiteY14" fmla="*/ 33926 h 40590"/>
                  <a:gd name="connsiteX15" fmla="*/ 21657 w 42669"/>
                  <a:gd name="connsiteY15" fmla="*/ 40036 h 40590"/>
                  <a:gd name="connsiteX16" fmla="*/ 13477 w 42669"/>
                  <a:gd name="connsiteY16" fmla="*/ 38128 h 40590"/>
                  <a:gd name="connsiteX17" fmla="*/ 6223 w 42669"/>
                  <a:gd name="connsiteY17" fmla="*/ 32583 h 40590"/>
                  <a:gd name="connsiteX18" fmla="*/ 1529 w 42669"/>
                  <a:gd name="connsiteY18" fmla="*/ 28361 h 40590"/>
                  <a:gd name="connsiteX19" fmla="*/ 876 w 42669"/>
                  <a:gd name="connsiteY19" fmla="*/ 21696 h 40590"/>
                  <a:gd name="connsiteX20" fmla="*/ 414 w 42669"/>
                  <a:gd name="connsiteY20" fmla="*/ 16815 h 40590"/>
                  <a:gd name="connsiteX21" fmla="*/ 4282 w 42669"/>
                  <a:gd name="connsiteY21" fmla="*/ 11618 h 40590"/>
                  <a:gd name="connsiteX0" fmla="*/ 7347 w 42669"/>
                  <a:gd name="connsiteY0" fmla="*/ 32010 h 40590"/>
                  <a:gd name="connsiteX1" fmla="*/ 6239 w 42669"/>
                  <a:gd name="connsiteY1" fmla="*/ 32391 h 40590"/>
                  <a:gd name="connsiteX2" fmla="*/ 7347 w 42669"/>
                  <a:gd name="connsiteY2" fmla="*/ 32010 h 40590"/>
                  <a:gd name="connsiteX0" fmla="*/ 4282 w 42669"/>
                  <a:gd name="connsiteY0" fmla="*/ 11618 h 40590"/>
                  <a:gd name="connsiteX1" fmla="*/ 6042 w 42669"/>
                  <a:gd name="connsiteY1" fmla="*/ 4018 h 40590"/>
                  <a:gd name="connsiteX2" fmla="*/ 14893 w 42669"/>
                  <a:gd name="connsiteY2" fmla="*/ 927 h 40590"/>
                  <a:gd name="connsiteX3" fmla="*/ 16743 w 42669"/>
                  <a:gd name="connsiteY3" fmla="*/ 97 h 40590"/>
                  <a:gd name="connsiteX4" fmla="*/ 19563 w 42669"/>
                  <a:gd name="connsiteY4" fmla="*/ 89 h 40590"/>
                  <a:gd name="connsiteX5" fmla="*/ 26168 w 42669"/>
                  <a:gd name="connsiteY5" fmla="*/ 1002 h 40590"/>
                  <a:gd name="connsiteX6" fmla="*/ 29877 w 42669"/>
                  <a:gd name="connsiteY6" fmla="*/ 1463 h 40590"/>
                  <a:gd name="connsiteX7" fmla="*/ 33633 w 42669"/>
                  <a:gd name="connsiteY7" fmla="*/ 1082 h 40590"/>
                  <a:gd name="connsiteX8" fmla="*/ 38737 w 42669"/>
                  <a:gd name="connsiteY8" fmla="*/ 2687 h 40590"/>
                  <a:gd name="connsiteX9" fmla="*/ 42401 w 42669"/>
                  <a:gd name="connsiteY9" fmla="*/ 7429 h 40590"/>
                  <a:gd name="connsiteX10" fmla="*/ 42237 w 42669"/>
                  <a:gd name="connsiteY10" fmla="*/ 12571 h 40590"/>
                  <a:gd name="connsiteX11" fmla="*/ 40454 w 42669"/>
                  <a:gd name="connsiteY11" fmla="*/ 20493 h 40590"/>
                  <a:gd name="connsiteX12" fmla="*/ 37823 w 42669"/>
                  <a:gd name="connsiteY12" fmla="*/ 27315 h 40590"/>
                  <a:gd name="connsiteX13" fmla="*/ 34931 w 42669"/>
                  <a:gd name="connsiteY13" fmla="*/ 31159 h 40590"/>
                  <a:gd name="connsiteX14" fmla="*/ 28974 w 42669"/>
                  <a:gd name="connsiteY14" fmla="*/ 33926 h 40590"/>
                  <a:gd name="connsiteX15" fmla="*/ 21657 w 42669"/>
                  <a:gd name="connsiteY15" fmla="*/ 40036 h 40590"/>
                  <a:gd name="connsiteX16" fmla="*/ 13477 w 42669"/>
                  <a:gd name="connsiteY16" fmla="*/ 38128 h 40590"/>
                  <a:gd name="connsiteX17" fmla="*/ 6223 w 42669"/>
                  <a:gd name="connsiteY17" fmla="*/ 32583 h 40590"/>
                  <a:gd name="connsiteX18" fmla="*/ 1529 w 42669"/>
                  <a:gd name="connsiteY18" fmla="*/ 28361 h 40590"/>
                  <a:gd name="connsiteX19" fmla="*/ 876 w 42669"/>
                  <a:gd name="connsiteY19" fmla="*/ 21696 h 40590"/>
                  <a:gd name="connsiteX20" fmla="*/ 414 w 42669"/>
                  <a:gd name="connsiteY20" fmla="*/ 16815 h 40590"/>
                  <a:gd name="connsiteX21" fmla="*/ 4282 w 42669"/>
                  <a:gd name="connsiteY21" fmla="*/ 11618 h 40590"/>
                  <a:gd name="connsiteX0" fmla="*/ 7347 w 42669"/>
                  <a:gd name="connsiteY0" fmla="*/ 32010 h 40590"/>
                  <a:gd name="connsiteX1" fmla="*/ 6239 w 42669"/>
                  <a:gd name="connsiteY1" fmla="*/ 32391 h 40590"/>
                  <a:gd name="connsiteX2" fmla="*/ 7347 w 42669"/>
                  <a:gd name="connsiteY2" fmla="*/ 32010 h 40590"/>
                  <a:gd name="connsiteX0" fmla="*/ 4282 w 42669"/>
                  <a:gd name="connsiteY0" fmla="*/ 11524 h 40496"/>
                  <a:gd name="connsiteX1" fmla="*/ 6042 w 42669"/>
                  <a:gd name="connsiteY1" fmla="*/ 3924 h 40496"/>
                  <a:gd name="connsiteX2" fmla="*/ 14893 w 42669"/>
                  <a:gd name="connsiteY2" fmla="*/ 833 h 40496"/>
                  <a:gd name="connsiteX3" fmla="*/ 16743 w 42669"/>
                  <a:gd name="connsiteY3" fmla="*/ 3 h 40496"/>
                  <a:gd name="connsiteX4" fmla="*/ 20735 w 42669"/>
                  <a:gd name="connsiteY4" fmla="*/ 251 h 40496"/>
                  <a:gd name="connsiteX5" fmla="*/ 26168 w 42669"/>
                  <a:gd name="connsiteY5" fmla="*/ 908 h 40496"/>
                  <a:gd name="connsiteX6" fmla="*/ 29877 w 42669"/>
                  <a:gd name="connsiteY6" fmla="*/ 1369 h 40496"/>
                  <a:gd name="connsiteX7" fmla="*/ 33633 w 42669"/>
                  <a:gd name="connsiteY7" fmla="*/ 988 h 40496"/>
                  <a:gd name="connsiteX8" fmla="*/ 38737 w 42669"/>
                  <a:gd name="connsiteY8" fmla="*/ 2593 h 40496"/>
                  <a:gd name="connsiteX9" fmla="*/ 42401 w 42669"/>
                  <a:gd name="connsiteY9" fmla="*/ 7335 h 40496"/>
                  <a:gd name="connsiteX10" fmla="*/ 42237 w 42669"/>
                  <a:gd name="connsiteY10" fmla="*/ 12477 h 40496"/>
                  <a:gd name="connsiteX11" fmla="*/ 40454 w 42669"/>
                  <a:gd name="connsiteY11" fmla="*/ 20399 h 40496"/>
                  <a:gd name="connsiteX12" fmla="*/ 37823 w 42669"/>
                  <a:gd name="connsiteY12" fmla="*/ 27221 h 40496"/>
                  <a:gd name="connsiteX13" fmla="*/ 34931 w 42669"/>
                  <a:gd name="connsiteY13" fmla="*/ 31065 h 40496"/>
                  <a:gd name="connsiteX14" fmla="*/ 28974 w 42669"/>
                  <a:gd name="connsiteY14" fmla="*/ 33832 h 40496"/>
                  <a:gd name="connsiteX15" fmla="*/ 21657 w 42669"/>
                  <a:gd name="connsiteY15" fmla="*/ 39942 h 40496"/>
                  <a:gd name="connsiteX16" fmla="*/ 13477 w 42669"/>
                  <a:gd name="connsiteY16" fmla="*/ 38034 h 40496"/>
                  <a:gd name="connsiteX17" fmla="*/ 6223 w 42669"/>
                  <a:gd name="connsiteY17" fmla="*/ 32489 h 40496"/>
                  <a:gd name="connsiteX18" fmla="*/ 1529 w 42669"/>
                  <a:gd name="connsiteY18" fmla="*/ 28267 h 40496"/>
                  <a:gd name="connsiteX19" fmla="*/ 876 w 42669"/>
                  <a:gd name="connsiteY19" fmla="*/ 21602 h 40496"/>
                  <a:gd name="connsiteX20" fmla="*/ 414 w 42669"/>
                  <a:gd name="connsiteY20" fmla="*/ 16721 h 40496"/>
                  <a:gd name="connsiteX21" fmla="*/ 4282 w 42669"/>
                  <a:gd name="connsiteY21" fmla="*/ 11524 h 40496"/>
                  <a:gd name="connsiteX0" fmla="*/ 7347 w 42669"/>
                  <a:gd name="connsiteY0" fmla="*/ 31916 h 40496"/>
                  <a:gd name="connsiteX1" fmla="*/ 6239 w 42669"/>
                  <a:gd name="connsiteY1" fmla="*/ 32297 h 40496"/>
                  <a:gd name="connsiteX2" fmla="*/ 7347 w 42669"/>
                  <a:gd name="connsiteY2" fmla="*/ 31916 h 40496"/>
                  <a:gd name="connsiteX0" fmla="*/ 4282 w 42669"/>
                  <a:gd name="connsiteY0" fmla="*/ 11273 h 40245"/>
                  <a:gd name="connsiteX1" fmla="*/ 6042 w 42669"/>
                  <a:gd name="connsiteY1" fmla="*/ 3673 h 40245"/>
                  <a:gd name="connsiteX2" fmla="*/ 14893 w 42669"/>
                  <a:gd name="connsiteY2" fmla="*/ 582 h 40245"/>
                  <a:gd name="connsiteX3" fmla="*/ 16743 w 42669"/>
                  <a:gd name="connsiteY3" fmla="*/ 73 h 40245"/>
                  <a:gd name="connsiteX4" fmla="*/ 20735 w 42669"/>
                  <a:gd name="connsiteY4" fmla="*/ 0 h 40245"/>
                  <a:gd name="connsiteX5" fmla="*/ 26168 w 42669"/>
                  <a:gd name="connsiteY5" fmla="*/ 657 h 40245"/>
                  <a:gd name="connsiteX6" fmla="*/ 29877 w 42669"/>
                  <a:gd name="connsiteY6" fmla="*/ 1118 h 40245"/>
                  <a:gd name="connsiteX7" fmla="*/ 33633 w 42669"/>
                  <a:gd name="connsiteY7" fmla="*/ 737 h 40245"/>
                  <a:gd name="connsiteX8" fmla="*/ 38737 w 42669"/>
                  <a:gd name="connsiteY8" fmla="*/ 2342 h 40245"/>
                  <a:gd name="connsiteX9" fmla="*/ 42401 w 42669"/>
                  <a:gd name="connsiteY9" fmla="*/ 7084 h 40245"/>
                  <a:gd name="connsiteX10" fmla="*/ 42237 w 42669"/>
                  <a:gd name="connsiteY10" fmla="*/ 12226 h 40245"/>
                  <a:gd name="connsiteX11" fmla="*/ 40454 w 42669"/>
                  <a:gd name="connsiteY11" fmla="*/ 20148 h 40245"/>
                  <a:gd name="connsiteX12" fmla="*/ 37823 w 42669"/>
                  <a:gd name="connsiteY12" fmla="*/ 26970 h 40245"/>
                  <a:gd name="connsiteX13" fmla="*/ 34931 w 42669"/>
                  <a:gd name="connsiteY13" fmla="*/ 30814 h 40245"/>
                  <a:gd name="connsiteX14" fmla="*/ 28974 w 42669"/>
                  <a:gd name="connsiteY14" fmla="*/ 33581 h 40245"/>
                  <a:gd name="connsiteX15" fmla="*/ 21657 w 42669"/>
                  <a:gd name="connsiteY15" fmla="*/ 39691 h 40245"/>
                  <a:gd name="connsiteX16" fmla="*/ 13477 w 42669"/>
                  <a:gd name="connsiteY16" fmla="*/ 37783 h 40245"/>
                  <a:gd name="connsiteX17" fmla="*/ 6223 w 42669"/>
                  <a:gd name="connsiteY17" fmla="*/ 32238 h 40245"/>
                  <a:gd name="connsiteX18" fmla="*/ 1529 w 42669"/>
                  <a:gd name="connsiteY18" fmla="*/ 28016 h 40245"/>
                  <a:gd name="connsiteX19" fmla="*/ 876 w 42669"/>
                  <a:gd name="connsiteY19" fmla="*/ 21351 h 40245"/>
                  <a:gd name="connsiteX20" fmla="*/ 414 w 42669"/>
                  <a:gd name="connsiteY20" fmla="*/ 16470 h 40245"/>
                  <a:gd name="connsiteX21" fmla="*/ 4282 w 42669"/>
                  <a:gd name="connsiteY21" fmla="*/ 11273 h 40245"/>
                  <a:gd name="connsiteX0" fmla="*/ 7347 w 42669"/>
                  <a:gd name="connsiteY0" fmla="*/ 31665 h 40245"/>
                  <a:gd name="connsiteX1" fmla="*/ 6239 w 42669"/>
                  <a:gd name="connsiteY1" fmla="*/ 32046 h 40245"/>
                  <a:gd name="connsiteX2" fmla="*/ 7347 w 42669"/>
                  <a:gd name="connsiteY2" fmla="*/ 31665 h 40245"/>
                  <a:gd name="connsiteX0" fmla="*/ 4282 w 42669"/>
                  <a:gd name="connsiteY0" fmla="*/ 11273 h 54274"/>
                  <a:gd name="connsiteX1" fmla="*/ 6042 w 42669"/>
                  <a:gd name="connsiteY1" fmla="*/ 3673 h 54274"/>
                  <a:gd name="connsiteX2" fmla="*/ 14893 w 42669"/>
                  <a:gd name="connsiteY2" fmla="*/ 582 h 54274"/>
                  <a:gd name="connsiteX3" fmla="*/ 16743 w 42669"/>
                  <a:gd name="connsiteY3" fmla="*/ 73 h 54274"/>
                  <a:gd name="connsiteX4" fmla="*/ 20735 w 42669"/>
                  <a:gd name="connsiteY4" fmla="*/ 0 h 54274"/>
                  <a:gd name="connsiteX5" fmla="*/ 26168 w 42669"/>
                  <a:gd name="connsiteY5" fmla="*/ 657 h 54274"/>
                  <a:gd name="connsiteX6" fmla="*/ 29877 w 42669"/>
                  <a:gd name="connsiteY6" fmla="*/ 1118 h 54274"/>
                  <a:gd name="connsiteX7" fmla="*/ 33633 w 42669"/>
                  <a:gd name="connsiteY7" fmla="*/ 737 h 54274"/>
                  <a:gd name="connsiteX8" fmla="*/ 38737 w 42669"/>
                  <a:gd name="connsiteY8" fmla="*/ 2342 h 54274"/>
                  <a:gd name="connsiteX9" fmla="*/ 42401 w 42669"/>
                  <a:gd name="connsiteY9" fmla="*/ 7084 h 54274"/>
                  <a:gd name="connsiteX10" fmla="*/ 42237 w 42669"/>
                  <a:gd name="connsiteY10" fmla="*/ 12226 h 54274"/>
                  <a:gd name="connsiteX11" fmla="*/ 40454 w 42669"/>
                  <a:gd name="connsiteY11" fmla="*/ 20148 h 54274"/>
                  <a:gd name="connsiteX12" fmla="*/ 37823 w 42669"/>
                  <a:gd name="connsiteY12" fmla="*/ 26970 h 54274"/>
                  <a:gd name="connsiteX13" fmla="*/ 34931 w 42669"/>
                  <a:gd name="connsiteY13" fmla="*/ 30814 h 54274"/>
                  <a:gd name="connsiteX14" fmla="*/ 28974 w 42669"/>
                  <a:gd name="connsiteY14" fmla="*/ 33581 h 54274"/>
                  <a:gd name="connsiteX15" fmla="*/ 21282 w 42669"/>
                  <a:gd name="connsiteY15" fmla="*/ 54249 h 54274"/>
                  <a:gd name="connsiteX16" fmla="*/ 13477 w 42669"/>
                  <a:gd name="connsiteY16" fmla="*/ 37783 h 54274"/>
                  <a:gd name="connsiteX17" fmla="*/ 6223 w 42669"/>
                  <a:gd name="connsiteY17" fmla="*/ 32238 h 54274"/>
                  <a:gd name="connsiteX18" fmla="*/ 1529 w 42669"/>
                  <a:gd name="connsiteY18" fmla="*/ 28016 h 54274"/>
                  <a:gd name="connsiteX19" fmla="*/ 876 w 42669"/>
                  <a:gd name="connsiteY19" fmla="*/ 21351 h 54274"/>
                  <a:gd name="connsiteX20" fmla="*/ 414 w 42669"/>
                  <a:gd name="connsiteY20" fmla="*/ 16470 h 54274"/>
                  <a:gd name="connsiteX21" fmla="*/ 4282 w 42669"/>
                  <a:gd name="connsiteY21" fmla="*/ 11273 h 54274"/>
                  <a:gd name="connsiteX0" fmla="*/ 7347 w 42669"/>
                  <a:gd name="connsiteY0" fmla="*/ 31665 h 54274"/>
                  <a:gd name="connsiteX1" fmla="*/ 6239 w 42669"/>
                  <a:gd name="connsiteY1" fmla="*/ 32046 h 54274"/>
                  <a:gd name="connsiteX2" fmla="*/ 7347 w 42669"/>
                  <a:gd name="connsiteY2" fmla="*/ 31665 h 54274"/>
                  <a:gd name="connsiteX0" fmla="*/ 4282 w 42669"/>
                  <a:gd name="connsiteY0" fmla="*/ 11273 h 54311"/>
                  <a:gd name="connsiteX1" fmla="*/ 6042 w 42669"/>
                  <a:gd name="connsiteY1" fmla="*/ 3673 h 54311"/>
                  <a:gd name="connsiteX2" fmla="*/ 14893 w 42669"/>
                  <a:gd name="connsiteY2" fmla="*/ 582 h 54311"/>
                  <a:gd name="connsiteX3" fmla="*/ 16743 w 42669"/>
                  <a:gd name="connsiteY3" fmla="*/ 73 h 54311"/>
                  <a:gd name="connsiteX4" fmla="*/ 20735 w 42669"/>
                  <a:gd name="connsiteY4" fmla="*/ 0 h 54311"/>
                  <a:gd name="connsiteX5" fmla="*/ 26168 w 42669"/>
                  <a:gd name="connsiteY5" fmla="*/ 657 h 54311"/>
                  <a:gd name="connsiteX6" fmla="*/ 29877 w 42669"/>
                  <a:gd name="connsiteY6" fmla="*/ 1118 h 54311"/>
                  <a:gd name="connsiteX7" fmla="*/ 33633 w 42669"/>
                  <a:gd name="connsiteY7" fmla="*/ 737 h 54311"/>
                  <a:gd name="connsiteX8" fmla="*/ 38737 w 42669"/>
                  <a:gd name="connsiteY8" fmla="*/ 2342 h 54311"/>
                  <a:gd name="connsiteX9" fmla="*/ 42401 w 42669"/>
                  <a:gd name="connsiteY9" fmla="*/ 7084 h 54311"/>
                  <a:gd name="connsiteX10" fmla="*/ 42237 w 42669"/>
                  <a:gd name="connsiteY10" fmla="*/ 12226 h 54311"/>
                  <a:gd name="connsiteX11" fmla="*/ 40454 w 42669"/>
                  <a:gd name="connsiteY11" fmla="*/ 20148 h 54311"/>
                  <a:gd name="connsiteX12" fmla="*/ 37823 w 42669"/>
                  <a:gd name="connsiteY12" fmla="*/ 26970 h 54311"/>
                  <a:gd name="connsiteX13" fmla="*/ 34931 w 42669"/>
                  <a:gd name="connsiteY13" fmla="*/ 30814 h 54311"/>
                  <a:gd name="connsiteX14" fmla="*/ 28974 w 42669"/>
                  <a:gd name="connsiteY14" fmla="*/ 33581 h 54311"/>
                  <a:gd name="connsiteX15" fmla="*/ 21282 w 42669"/>
                  <a:gd name="connsiteY15" fmla="*/ 54249 h 54311"/>
                  <a:gd name="connsiteX16" fmla="*/ 16851 w 42669"/>
                  <a:gd name="connsiteY16" fmla="*/ 39833 h 54311"/>
                  <a:gd name="connsiteX17" fmla="*/ 6223 w 42669"/>
                  <a:gd name="connsiteY17" fmla="*/ 32238 h 54311"/>
                  <a:gd name="connsiteX18" fmla="*/ 1529 w 42669"/>
                  <a:gd name="connsiteY18" fmla="*/ 28016 h 54311"/>
                  <a:gd name="connsiteX19" fmla="*/ 876 w 42669"/>
                  <a:gd name="connsiteY19" fmla="*/ 21351 h 54311"/>
                  <a:gd name="connsiteX20" fmla="*/ 414 w 42669"/>
                  <a:gd name="connsiteY20" fmla="*/ 16470 h 54311"/>
                  <a:gd name="connsiteX21" fmla="*/ 4282 w 42669"/>
                  <a:gd name="connsiteY21" fmla="*/ 11273 h 54311"/>
                  <a:gd name="connsiteX0" fmla="*/ 7347 w 42669"/>
                  <a:gd name="connsiteY0" fmla="*/ 31665 h 54311"/>
                  <a:gd name="connsiteX1" fmla="*/ 6239 w 42669"/>
                  <a:gd name="connsiteY1" fmla="*/ 32046 h 54311"/>
                  <a:gd name="connsiteX2" fmla="*/ 7347 w 42669"/>
                  <a:gd name="connsiteY2" fmla="*/ 31665 h 54311"/>
                  <a:gd name="connsiteX0" fmla="*/ 4282 w 42669"/>
                  <a:gd name="connsiteY0" fmla="*/ 11273 h 54311"/>
                  <a:gd name="connsiteX1" fmla="*/ 6042 w 42669"/>
                  <a:gd name="connsiteY1" fmla="*/ 3673 h 54311"/>
                  <a:gd name="connsiteX2" fmla="*/ 14893 w 42669"/>
                  <a:gd name="connsiteY2" fmla="*/ 582 h 54311"/>
                  <a:gd name="connsiteX3" fmla="*/ 16743 w 42669"/>
                  <a:gd name="connsiteY3" fmla="*/ 73 h 54311"/>
                  <a:gd name="connsiteX4" fmla="*/ 20735 w 42669"/>
                  <a:gd name="connsiteY4" fmla="*/ 0 h 54311"/>
                  <a:gd name="connsiteX5" fmla="*/ 26168 w 42669"/>
                  <a:gd name="connsiteY5" fmla="*/ 657 h 54311"/>
                  <a:gd name="connsiteX6" fmla="*/ 29877 w 42669"/>
                  <a:gd name="connsiteY6" fmla="*/ 1118 h 54311"/>
                  <a:gd name="connsiteX7" fmla="*/ 33633 w 42669"/>
                  <a:gd name="connsiteY7" fmla="*/ 737 h 54311"/>
                  <a:gd name="connsiteX8" fmla="*/ 38737 w 42669"/>
                  <a:gd name="connsiteY8" fmla="*/ 2342 h 54311"/>
                  <a:gd name="connsiteX9" fmla="*/ 42401 w 42669"/>
                  <a:gd name="connsiteY9" fmla="*/ 7084 h 54311"/>
                  <a:gd name="connsiteX10" fmla="*/ 42237 w 42669"/>
                  <a:gd name="connsiteY10" fmla="*/ 12226 h 54311"/>
                  <a:gd name="connsiteX11" fmla="*/ 40454 w 42669"/>
                  <a:gd name="connsiteY11" fmla="*/ 20148 h 54311"/>
                  <a:gd name="connsiteX12" fmla="*/ 37823 w 42669"/>
                  <a:gd name="connsiteY12" fmla="*/ 26970 h 54311"/>
                  <a:gd name="connsiteX13" fmla="*/ 34931 w 42669"/>
                  <a:gd name="connsiteY13" fmla="*/ 30814 h 54311"/>
                  <a:gd name="connsiteX14" fmla="*/ 28974 w 42669"/>
                  <a:gd name="connsiteY14" fmla="*/ 33581 h 54311"/>
                  <a:gd name="connsiteX15" fmla="*/ 21282 w 42669"/>
                  <a:gd name="connsiteY15" fmla="*/ 54249 h 54311"/>
                  <a:gd name="connsiteX16" fmla="*/ 16851 w 42669"/>
                  <a:gd name="connsiteY16" fmla="*/ 39833 h 54311"/>
                  <a:gd name="connsiteX17" fmla="*/ 6223 w 42669"/>
                  <a:gd name="connsiteY17" fmla="*/ 32238 h 54311"/>
                  <a:gd name="connsiteX18" fmla="*/ 1529 w 42669"/>
                  <a:gd name="connsiteY18" fmla="*/ 28016 h 54311"/>
                  <a:gd name="connsiteX19" fmla="*/ 876 w 42669"/>
                  <a:gd name="connsiteY19" fmla="*/ 21351 h 54311"/>
                  <a:gd name="connsiteX20" fmla="*/ 414 w 42669"/>
                  <a:gd name="connsiteY20" fmla="*/ 16470 h 54311"/>
                  <a:gd name="connsiteX21" fmla="*/ 4282 w 42669"/>
                  <a:gd name="connsiteY21" fmla="*/ 11273 h 54311"/>
                  <a:gd name="connsiteX0" fmla="*/ 7347 w 42669"/>
                  <a:gd name="connsiteY0" fmla="*/ 31665 h 54311"/>
                  <a:gd name="connsiteX1" fmla="*/ 6239 w 42669"/>
                  <a:gd name="connsiteY1" fmla="*/ 32046 h 54311"/>
                  <a:gd name="connsiteX2" fmla="*/ 7347 w 42669"/>
                  <a:gd name="connsiteY2" fmla="*/ 31665 h 54311"/>
                  <a:gd name="connsiteX0" fmla="*/ 4282 w 42669"/>
                  <a:gd name="connsiteY0" fmla="*/ 11273 h 54313"/>
                  <a:gd name="connsiteX1" fmla="*/ 6042 w 42669"/>
                  <a:gd name="connsiteY1" fmla="*/ 3673 h 54313"/>
                  <a:gd name="connsiteX2" fmla="*/ 14893 w 42669"/>
                  <a:gd name="connsiteY2" fmla="*/ 582 h 54313"/>
                  <a:gd name="connsiteX3" fmla="*/ 16743 w 42669"/>
                  <a:gd name="connsiteY3" fmla="*/ 73 h 54313"/>
                  <a:gd name="connsiteX4" fmla="*/ 20735 w 42669"/>
                  <a:gd name="connsiteY4" fmla="*/ 0 h 54313"/>
                  <a:gd name="connsiteX5" fmla="*/ 26168 w 42669"/>
                  <a:gd name="connsiteY5" fmla="*/ 657 h 54313"/>
                  <a:gd name="connsiteX6" fmla="*/ 29877 w 42669"/>
                  <a:gd name="connsiteY6" fmla="*/ 1118 h 54313"/>
                  <a:gd name="connsiteX7" fmla="*/ 33633 w 42669"/>
                  <a:gd name="connsiteY7" fmla="*/ 737 h 54313"/>
                  <a:gd name="connsiteX8" fmla="*/ 38737 w 42669"/>
                  <a:gd name="connsiteY8" fmla="*/ 2342 h 54313"/>
                  <a:gd name="connsiteX9" fmla="*/ 42401 w 42669"/>
                  <a:gd name="connsiteY9" fmla="*/ 7084 h 54313"/>
                  <a:gd name="connsiteX10" fmla="*/ 42237 w 42669"/>
                  <a:gd name="connsiteY10" fmla="*/ 12226 h 54313"/>
                  <a:gd name="connsiteX11" fmla="*/ 40454 w 42669"/>
                  <a:gd name="connsiteY11" fmla="*/ 20148 h 54313"/>
                  <a:gd name="connsiteX12" fmla="*/ 37823 w 42669"/>
                  <a:gd name="connsiteY12" fmla="*/ 26970 h 54313"/>
                  <a:gd name="connsiteX13" fmla="*/ 34931 w 42669"/>
                  <a:gd name="connsiteY13" fmla="*/ 30814 h 54313"/>
                  <a:gd name="connsiteX14" fmla="*/ 28974 w 42669"/>
                  <a:gd name="connsiteY14" fmla="*/ 33581 h 54313"/>
                  <a:gd name="connsiteX15" fmla="*/ 21282 w 42669"/>
                  <a:gd name="connsiteY15" fmla="*/ 54249 h 54313"/>
                  <a:gd name="connsiteX16" fmla="*/ 16851 w 42669"/>
                  <a:gd name="connsiteY16" fmla="*/ 39833 h 54313"/>
                  <a:gd name="connsiteX17" fmla="*/ 6223 w 42669"/>
                  <a:gd name="connsiteY17" fmla="*/ 32238 h 54313"/>
                  <a:gd name="connsiteX18" fmla="*/ 1529 w 42669"/>
                  <a:gd name="connsiteY18" fmla="*/ 28016 h 54313"/>
                  <a:gd name="connsiteX19" fmla="*/ 876 w 42669"/>
                  <a:gd name="connsiteY19" fmla="*/ 21351 h 54313"/>
                  <a:gd name="connsiteX20" fmla="*/ 414 w 42669"/>
                  <a:gd name="connsiteY20" fmla="*/ 16470 h 54313"/>
                  <a:gd name="connsiteX21" fmla="*/ 4282 w 42669"/>
                  <a:gd name="connsiteY21" fmla="*/ 11273 h 54313"/>
                  <a:gd name="connsiteX0" fmla="*/ 7347 w 42669"/>
                  <a:gd name="connsiteY0" fmla="*/ 31665 h 54313"/>
                  <a:gd name="connsiteX1" fmla="*/ 6239 w 42669"/>
                  <a:gd name="connsiteY1" fmla="*/ 32046 h 54313"/>
                  <a:gd name="connsiteX2" fmla="*/ 7347 w 42669"/>
                  <a:gd name="connsiteY2" fmla="*/ 31665 h 54313"/>
                  <a:gd name="connsiteX0" fmla="*/ 4282 w 42669"/>
                  <a:gd name="connsiteY0" fmla="*/ 11273 h 54249"/>
                  <a:gd name="connsiteX1" fmla="*/ 6042 w 42669"/>
                  <a:gd name="connsiteY1" fmla="*/ 3673 h 54249"/>
                  <a:gd name="connsiteX2" fmla="*/ 14893 w 42669"/>
                  <a:gd name="connsiteY2" fmla="*/ 582 h 54249"/>
                  <a:gd name="connsiteX3" fmla="*/ 16743 w 42669"/>
                  <a:gd name="connsiteY3" fmla="*/ 73 h 54249"/>
                  <a:gd name="connsiteX4" fmla="*/ 20735 w 42669"/>
                  <a:gd name="connsiteY4" fmla="*/ 0 h 54249"/>
                  <a:gd name="connsiteX5" fmla="*/ 26168 w 42669"/>
                  <a:gd name="connsiteY5" fmla="*/ 657 h 54249"/>
                  <a:gd name="connsiteX6" fmla="*/ 29877 w 42669"/>
                  <a:gd name="connsiteY6" fmla="*/ 1118 h 54249"/>
                  <a:gd name="connsiteX7" fmla="*/ 33633 w 42669"/>
                  <a:gd name="connsiteY7" fmla="*/ 737 h 54249"/>
                  <a:gd name="connsiteX8" fmla="*/ 38737 w 42669"/>
                  <a:gd name="connsiteY8" fmla="*/ 2342 h 54249"/>
                  <a:gd name="connsiteX9" fmla="*/ 42401 w 42669"/>
                  <a:gd name="connsiteY9" fmla="*/ 7084 h 54249"/>
                  <a:gd name="connsiteX10" fmla="*/ 42237 w 42669"/>
                  <a:gd name="connsiteY10" fmla="*/ 12226 h 54249"/>
                  <a:gd name="connsiteX11" fmla="*/ 40454 w 42669"/>
                  <a:gd name="connsiteY11" fmla="*/ 20148 h 54249"/>
                  <a:gd name="connsiteX12" fmla="*/ 37823 w 42669"/>
                  <a:gd name="connsiteY12" fmla="*/ 26970 h 54249"/>
                  <a:gd name="connsiteX13" fmla="*/ 34931 w 42669"/>
                  <a:gd name="connsiteY13" fmla="*/ 30814 h 54249"/>
                  <a:gd name="connsiteX14" fmla="*/ 28974 w 42669"/>
                  <a:gd name="connsiteY14" fmla="*/ 33581 h 54249"/>
                  <a:gd name="connsiteX15" fmla="*/ 27288 w 42669"/>
                  <a:gd name="connsiteY15" fmla="*/ 39729 h 54249"/>
                  <a:gd name="connsiteX16" fmla="*/ 21282 w 42669"/>
                  <a:gd name="connsiteY16" fmla="*/ 54249 h 54249"/>
                  <a:gd name="connsiteX17" fmla="*/ 16851 w 42669"/>
                  <a:gd name="connsiteY17" fmla="*/ 39833 h 54249"/>
                  <a:gd name="connsiteX18" fmla="*/ 6223 w 42669"/>
                  <a:gd name="connsiteY18" fmla="*/ 32238 h 54249"/>
                  <a:gd name="connsiteX19" fmla="*/ 1529 w 42669"/>
                  <a:gd name="connsiteY19" fmla="*/ 28016 h 54249"/>
                  <a:gd name="connsiteX20" fmla="*/ 876 w 42669"/>
                  <a:gd name="connsiteY20" fmla="*/ 21351 h 54249"/>
                  <a:gd name="connsiteX21" fmla="*/ 414 w 42669"/>
                  <a:gd name="connsiteY21" fmla="*/ 16470 h 54249"/>
                  <a:gd name="connsiteX22" fmla="*/ 4282 w 42669"/>
                  <a:gd name="connsiteY22" fmla="*/ 11273 h 54249"/>
                  <a:gd name="connsiteX0" fmla="*/ 7347 w 42669"/>
                  <a:gd name="connsiteY0" fmla="*/ 31665 h 54249"/>
                  <a:gd name="connsiteX1" fmla="*/ 6239 w 42669"/>
                  <a:gd name="connsiteY1" fmla="*/ 32046 h 54249"/>
                  <a:gd name="connsiteX2" fmla="*/ 7347 w 42669"/>
                  <a:gd name="connsiteY2" fmla="*/ 31665 h 54249"/>
                  <a:gd name="connsiteX0" fmla="*/ 4282 w 42669"/>
                  <a:gd name="connsiteY0" fmla="*/ 11273 h 54249"/>
                  <a:gd name="connsiteX1" fmla="*/ 6042 w 42669"/>
                  <a:gd name="connsiteY1" fmla="*/ 3673 h 54249"/>
                  <a:gd name="connsiteX2" fmla="*/ 14893 w 42669"/>
                  <a:gd name="connsiteY2" fmla="*/ 582 h 54249"/>
                  <a:gd name="connsiteX3" fmla="*/ 16743 w 42669"/>
                  <a:gd name="connsiteY3" fmla="*/ 73 h 54249"/>
                  <a:gd name="connsiteX4" fmla="*/ 20735 w 42669"/>
                  <a:gd name="connsiteY4" fmla="*/ 0 h 54249"/>
                  <a:gd name="connsiteX5" fmla="*/ 26168 w 42669"/>
                  <a:gd name="connsiteY5" fmla="*/ 657 h 54249"/>
                  <a:gd name="connsiteX6" fmla="*/ 29877 w 42669"/>
                  <a:gd name="connsiteY6" fmla="*/ 1118 h 54249"/>
                  <a:gd name="connsiteX7" fmla="*/ 33633 w 42669"/>
                  <a:gd name="connsiteY7" fmla="*/ 737 h 54249"/>
                  <a:gd name="connsiteX8" fmla="*/ 38737 w 42669"/>
                  <a:gd name="connsiteY8" fmla="*/ 2342 h 54249"/>
                  <a:gd name="connsiteX9" fmla="*/ 42401 w 42669"/>
                  <a:gd name="connsiteY9" fmla="*/ 7084 h 54249"/>
                  <a:gd name="connsiteX10" fmla="*/ 42237 w 42669"/>
                  <a:gd name="connsiteY10" fmla="*/ 12226 h 54249"/>
                  <a:gd name="connsiteX11" fmla="*/ 40454 w 42669"/>
                  <a:gd name="connsiteY11" fmla="*/ 20148 h 54249"/>
                  <a:gd name="connsiteX12" fmla="*/ 37823 w 42669"/>
                  <a:gd name="connsiteY12" fmla="*/ 26970 h 54249"/>
                  <a:gd name="connsiteX13" fmla="*/ 34931 w 42669"/>
                  <a:gd name="connsiteY13" fmla="*/ 30814 h 54249"/>
                  <a:gd name="connsiteX14" fmla="*/ 28974 w 42669"/>
                  <a:gd name="connsiteY14" fmla="*/ 33581 h 54249"/>
                  <a:gd name="connsiteX15" fmla="*/ 24164 w 42669"/>
                  <a:gd name="connsiteY15" fmla="*/ 39866 h 54249"/>
                  <a:gd name="connsiteX16" fmla="*/ 21282 w 42669"/>
                  <a:gd name="connsiteY16" fmla="*/ 54249 h 54249"/>
                  <a:gd name="connsiteX17" fmla="*/ 16851 w 42669"/>
                  <a:gd name="connsiteY17" fmla="*/ 39833 h 54249"/>
                  <a:gd name="connsiteX18" fmla="*/ 6223 w 42669"/>
                  <a:gd name="connsiteY18" fmla="*/ 32238 h 54249"/>
                  <a:gd name="connsiteX19" fmla="*/ 1529 w 42669"/>
                  <a:gd name="connsiteY19" fmla="*/ 28016 h 54249"/>
                  <a:gd name="connsiteX20" fmla="*/ 876 w 42669"/>
                  <a:gd name="connsiteY20" fmla="*/ 21351 h 54249"/>
                  <a:gd name="connsiteX21" fmla="*/ 414 w 42669"/>
                  <a:gd name="connsiteY21" fmla="*/ 16470 h 54249"/>
                  <a:gd name="connsiteX22" fmla="*/ 4282 w 42669"/>
                  <a:gd name="connsiteY22" fmla="*/ 11273 h 54249"/>
                  <a:gd name="connsiteX0" fmla="*/ 7347 w 42669"/>
                  <a:gd name="connsiteY0" fmla="*/ 31665 h 54249"/>
                  <a:gd name="connsiteX1" fmla="*/ 6239 w 42669"/>
                  <a:gd name="connsiteY1" fmla="*/ 32046 h 54249"/>
                  <a:gd name="connsiteX2" fmla="*/ 7347 w 42669"/>
                  <a:gd name="connsiteY2" fmla="*/ 31665 h 54249"/>
                  <a:gd name="connsiteX0" fmla="*/ 4282 w 42669"/>
                  <a:gd name="connsiteY0" fmla="*/ 11273 h 54249"/>
                  <a:gd name="connsiteX1" fmla="*/ 6042 w 42669"/>
                  <a:gd name="connsiteY1" fmla="*/ 3673 h 54249"/>
                  <a:gd name="connsiteX2" fmla="*/ 14893 w 42669"/>
                  <a:gd name="connsiteY2" fmla="*/ 582 h 54249"/>
                  <a:gd name="connsiteX3" fmla="*/ 16743 w 42669"/>
                  <a:gd name="connsiteY3" fmla="*/ 73 h 54249"/>
                  <a:gd name="connsiteX4" fmla="*/ 20735 w 42669"/>
                  <a:gd name="connsiteY4" fmla="*/ 0 h 54249"/>
                  <a:gd name="connsiteX5" fmla="*/ 26168 w 42669"/>
                  <a:gd name="connsiteY5" fmla="*/ 657 h 54249"/>
                  <a:gd name="connsiteX6" fmla="*/ 29877 w 42669"/>
                  <a:gd name="connsiteY6" fmla="*/ 1118 h 54249"/>
                  <a:gd name="connsiteX7" fmla="*/ 33633 w 42669"/>
                  <a:gd name="connsiteY7" fmla="*/ 737 h 54249"/>
                  <a:gd name="connsiteX8" fmla="*/ 38737 w 42669"/>
                  <a:gd name="connsiteY8" fmla="*/ 2342 h 54249"/>
                  <a:gd name="connsiteX9" fmla="*/ 42401 w 42669"/>
                  <a:gd name="connsiteY9" fmla="*/ 7084 h 54249"/>
                  <a:gd name="connsiteX10" fmla="*/ 42237 w 42669"/>
                  <a:gd name="connsiteY10" fmla="*/ 12226 h 54249"/>
                  <a:gd name="connsiteX11" fmla="*/ 40454 w 42669"/>
                  <a:gd name="connsiteY11" fmla="*/ 20148 h 54249"/>
                  <a:gd name="connsiteX12" fmla="*/ 37823 w 42669"/>
                  <a:gd name="connsiteY12" fmla="*/ 26970 h 54249"/>
                  <a:gd name="connsiteX13" fmla="*/ 34931 w 42669"/>
                  <a:gd name="connsiteY13" fmla="*/ 30814 h 54249"/>
                  <a:gd name="connsiteX14" fmla="*/ 28974 w 42669"/>
                  <a:gd name="connsiteY14" fmla="*/ 33581 h 54249"/>
                  <a:gd name="connsiteX15" fmla="*/ 24164 w 42669"/>
                  <a:gd name="connsiteY15" fmla="*/ 39866 h 54249"/>
                  <a:gd name="connsiteX16" fmla="*/ 21282 w 42669"/>
                  <a:gd name="connsiteY16" fmla="*/ 54249 h 54249"/>
                  <a:gd name="connsiteX17" fmla="*/ 16851 w 42669"/>
                  <a:gd name="connsiteY17" fmla="*/ 39833 h 54249"/>
                  <a:gd name="connsiteX18" fmla="*/ 6223 w 42669"/>
                  <a:gd name="connsiteY18" fmla="*/ 32238 h 54249"/>
                  <a:gd name="connsiteX19" fmla="*/ 1529 w 42669"/>
                  <a:gd name="connsiteY19" fmla="*/ 28016 h 54249"/>
                  <a:gd name="connsiteX20" fmla="*/ 876 w 42669"/>
                  <a:gd name="connsiteY20" fmla="*/ 21351 h 54249"/>
                  <a:gd name="connsiteX21" fmla="*/ 414 w 42669"/>
                  <a:gd name="connsiteY21" fmla="*/ 16470 h 54249"/>
                  <a:gd name="connsiteX22" fmla="*/ 4282 w 42669"/>
                  <a:gd name="connsiteY22" fmla="*/ 11273 h 54249"/>
                  <a:gd name="connsiteX0" fmla="*/ 7347 w 42669"/>
                  <a:gd name="connsiteY0" fmla="*/ 31665 h 54249"/>
                  <a:gd name="connsiteX1" fmla="*/ 6239 w 42669"/>
                  <a:gd name="connsiteY1" fmla="*/ 32046 h 54249"/>
                  <a:gd name="connsiteX2" fmla="*/ 7347 w 42669"/>
                  <a:gd name="connsiteY2" fmla="*/ 31665 h 54249"/>
                  <a:gd name="connsiteX0" fmla="*/ 4282 w 42669"/>
                  <a:gd name="connsiteY0" fmla="*/ 11273 h 55001"/>
                  <a:gd name="connsiteX1" fmla="*/ 6042 w 42669"/>
                  <a:gd name="connsiteY1" fmla="*/ 3673 h 55001"/>
                  <a:gd name="connsiteX2" fmla="*/ 14893 w 42669"/>
                  <a:gd name="connsiteY2" fmla="*/ 582 h 55001"/>
                  <a:gd name="connsiteX3" fmla="*/ 16743 w 42669"/>
                  <a:gd name="connsiteY3" fmla="*/ 73 h 55001"/>
                  <a:gd name="connsiteX4" fmla="*/ 20735 w 42669"/>
                  <a:gd name="connsiteY4" fmla="*/ 0 h 55001"/>
                  <a:gd name="connsiteX5" fmla="*/ 26168 w 42669"/>
                  <a:gd name="connsiteY5" fmla="*/ 657 h 55001"/>
                  <a:gd name="connsiteX6" fmla="*/ 29877 w 42669"/>
                  <a:gd name="connsiteY6" fmla="*/ 1118 h 55001"/>
                  <a:gd name="connsiteX7" fmla="*/ 33633 w 42669"/>
                  <a:gd name="connsiteY7" fmla="*/ 737 h 55001"/>
                  <a:gd name="connsiteX8" fmla="*/ 38737 w 42669"/>
                  <a:gd name="connsiteY8" fmla="*/ 2342 h 55001"/>
                  <a:gd name="connsiteX9" fmla="*/ 42401 w 42669"/>
                  <a:gd name="connsiteY9" fmla="*/ 7084 h 55001"/>
                  <a:gd name="connsiteX10" fmla="*/ 42237 w 42669"/>
                  <a:gd name="connsiteY10" fmla="*/ 12226 h 55001"/>
                  <a:gd name="connsiteX11" fmla="*/ 40454 w 42669"/>
                  <a:gd name="connsiteY11" fmla="*/ 20148 h 55001"/>
                  <a:gd name="connsiteX12" fmla="*/ 37823 w 42669"/>
                  <a:gd name="connsiteY12" fmla="*/ 26970 h 55001"/>
                  <a:gd name="connsiteX13" fmla="*/ 34931 w 42669"/>
                  <a:gd name="connsiteY13" fmla="*/ 30814 h 55001"/>
                  <a:gd name="connsiteX14" fmla="*/ 28974 w 42669"/>
                  <a:gd name="connsiteY14" fmla="*/ 33581 h 55001"/>
                  <a:gd name="connsiteX15" fmla="*/ 24164 w 42669"/>
                  <a:gd name="connsiteY15" fmla="*/ 39866 h 55001"/>
                  <a:gd name="connsiteX16" fmla="*/ 22032 w 42669"/>
                  <a:gd name="connsiteY16" fmla="*/ 55001 h 55001"/>
                  <a:gd name="connsiteX17" fmla="*/ 16851 w 42669"/>
                  <a:gd name="connsiteY17" fmla="*/ 39833 h 55001"/>
                  <a:gd name="connsiteX18" fmla="*/ 6223 w 42669"/>
                  <a:gd name="connsiteY18" fmla="*/ 32238 h 55001"/>
                  <a:gd name="connsiteX19" fmla="*/ 1529 w 42669"/>
                  <a:gd name="connsiteY19" fmla="*/ 28016 h 55001"/>
                  <a:gd name="connsiteX20" fmla="*/ 876 w 42669"/>
                  <a:gd name="connsiteY20" fmla="*/ 21351 h 55001"/>
                  <a:gd name="connsiteX21" fmla="*/ 414 w 42669"/>
                  <a:gd name="connsiteY21" fmla="*/ 16470 h 55001"/>
                  <a:gd name="connsiteX22" fmla="*/ 4282 w 42669"/>
                  <a:gd name="connsiteY22" fmla="*/ 11273 h 55001"/>
                  <a:gd name="connsiteX0" fmla="*/ 7347 w 42669"/>
                  <a:gd name="connsiteY0" fmla="*/ 31665 h 55001"/>
                  <a:gd name="connsiteX1" fmla="*/ 6239 w 42669"/>
                  <a:gd name="connsiteY1" fmla="*/ 32046 h 55001"/>
                  <a:gd name="connsiteX2" fmla="*/ 7347 w 42669"/>
                  <a:gd name="connsiteY2" fmla="*/ 31665 h 55001"/>
                </a:gdLst>
                <a:ahLst/>
                <a:cxnLst>
                  <a:cxn ang="0">
                    <a:pos x="connsiteX0" y="connsiteY0"/>
                  </a:cxn>
                  <a:cxn ang="0">
                    <a:pos x="connsiteX1" y="connsiteY1"/>
                  </a:cxn>
                  <a:cxn ang="0">
                    <a:pos x="connsiteX2" y="connsiteY2"/>
                  </a:cxn>
                </a:cxnLst>
                <a:rect l="l" t="t" r="r" b="b"/>
                <a:pathLst>
                  <a:path w="42669" h="55001">
                    <a:moveTo>
                      <a:pt x="4282" y="11273"/>
                    </a:moveTo>
                    <a:cubicBezTo>
                      <a:pt x="5220" y="9140"/>
                      <a:pt x="4274" y="5455"/>
                      <a:pt x="6042" y="3673"/>
                    </a:cubicBezTo>
                    <a:cubicBezTo>
                      <a:pt x="7810" y="1891"/>
                      <a:pt x="9690" y="1026"/>
                      <a:pt x="14893" y="582"/>
                    </a:cubicBezTo>
                    <a:cubicBezTo>
                      <a:pt x="16930" y="-313"/>
                      <a:pt x="15335" y="368"/>
                      <a:pt x="16743" y="73"/>
                    </a:cubicBezTo>
                    <a:cubicBezTo>
                      <a:pt x="18854" y="34"/>
                      <a:pt x="19418" y="223"/>
                      <a:pt x="20735" y="0"/>
                    </a:cubicBezTo>
                    <a:lnTo>
                      <a:pt x="26168" y="657"/>
                    </a:lnTo>
                    <a:cubicBezTo>
                      <a:pt x="27692" y="843"/>
                      <a:pt x="25871" y="-80"/>
                      <a:pt x="29877" y="1118"/>
                    </a:cubicBezTo>
                    <a:cubicBezTo>
                      <a:pt x="34190" y="443"/>
                      <a:pt x="32156" y="533"/>
                      <a:pt x="33633" y="737"/>
                    </a:cubicBezTo>
                    <a:cubicBezTo>
                      <a:pt x="35110" y="941"/>
                      <a:pt x="38449" y="166"/>
                      <a:pt x="38737" y="2342"/>
                    </a:cubicBezTo>
                    <a:cubicBezTo>
                      <a:pt x="40465" y="2984"/>
                      <a:pt x="41841" y="4764"/>
                      <a:pt x="42401" y="7084"/>
                    </a:cubicBezTo>
                    <a:cubicBezTo>
                      <a:pt x="42808" y="8768"/>
                      <a:pt x="42750" y="10597"/>
                      <a:pt x="42237" y="12226"/>
                    </a:cubicBezTo>
                    <a:cubicBezTo>
                      <a:pt x="43498" y="14460"/>
                      <a:pt x="40958" y="17416"/>
                      <a:pt x="40454" y="20148"/>
                    </a:cubicBezTo>
                    <a:cubicBezTo>
                      <a:pt x="39784" y="23780"/>
                      <a:pt x="40547" y="26440"/>
                      <a:pt x="37823" y="26970"/>
                    </a:cubicBezTo>
                    <a:cubicBezTo>
                      <a:pt x="37810" y="29237"/>
                      <a:pt x="36194" y="29334"/>
                      <a:pt x="34931" y="30814"/>
                    </a:cubicBezTo>
                    <a:cubicBezTo>
                      <a:pt x="33012" y="33063"/>
                      <a:pt x="31123" y="35405"/>
                      <a:pt x="28974" y="33581"/>
                    </a:cubicBezTo>
                    <a:cubicBezTo>
                      <a:pt x="27700" y="35067"/>
                      <a:pt x="25446" y="36421"/>
                      <a:pt x="24164" y="39866"/>
                    </a:cubicBezTo>
                    <a:cubicBezTo>
                      <a:pt x="24007" y="43584"/>
                      <a:pt x="23251" y="55006"/>
                      <a:pt x="22032" y="55001"/>
                    </a:cubicBezTo>
                    <a:cubicBezTo>
                      <a:pt x="20813" y="54996"/>
                      <a:pt x="17922" y="43450"/>
                      <a:pt x="16851" y="39833"/>
                    </a:cubicBezTo>
                    <a:cubicBezTo>
                      <a:pt x="10144" y="38913"/>
                      <a:pt x="8375" y="37365"/>
                      <a:pt x="6223" y="32238"/>
                    </a:cubicBezTo>
                    <a:cubicBezTo>
                      <a:pt x="4109" y="32575"/>
                      <a:pt x="2420" y="29831"/>
                      <a:pt x="1529" y="28016"/>
                    </a:cubicBezTo>
                    <a:cubicBezTo>
                      <a:pt x="638" y="26202"/>
                      <a:pt x="-177" y="22877"/>
                      <a:pt x="876" y="21351"/>
                    </a:cubicBezTo>
                    <a:cubicBezTo>
                      <a:pt x="-618" y="20154"/>
                      <a:pt x="206" y="18823"/>
                      <a:pt x="414" y="16470"/>
                    </a:cubicBezTo>
                    <a:cubicBezTo>
                      <a:pt x="658" y="13715"/>
                      <a:pt x="2264" y="11557"/>
                      <a:pt x="4282" y="11273"/>
                    </a:cubicBezTo>
                    <a:close/>
                  </a:path>
                  <a:path w="42669" h="55001" fill="none" extrusionOk="0">
                    <a:moveTo>
                      <a:pt x="7347" y="31665"/>
                    </a:moveTo>
                    <a:cubicBezTo>
                      <a:pt x="6992" y="31858"/>
                      <a:pt x="6619" y="31986"/>
                      <a:pt x="6239" y="32046"/>
                    </a:cubicBezTo>
                    <a:lnTo>
                      <a:pt x="7347" y="31665"/>
                    </a:lnTo>
                    <a:close/>
                  </a:path>
                </a:pathLst>
              </a:custGeom>
              <a:solidFill>
                <a:srgbClr val="FFB9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Graphic 20" descr="Tooth">
                <a:extLst>
                  <a:ext uri="{FF2B5EF4-FFF2-40B4-BE49-F238E27FC236}">
                    <a16:creationId xmlns:a16="http://schemas.microsoft.com/office/drawing/2014/main" id="{EBDF3211-C57E-497B-B79B-65279178711A}"/>
                  </a:ext>
                </a:extLst>
              </p:cNvPr>
              <p:cNvSpPr/>
              <p:nvPr/>
            </p:nvSpPr>
            <p:spPr>
              <a:xfrm>
                <a:off x="7984801" y="2254638"/>
                <a:ext cx="811009" cy="1960310"/>
              </a:xfrm>
              <a:custGeom>
                <a:avLst/>
                <a:gdLst>
                  <a:gd name="connsiteX0" fmla="*/ 811009 w 811009"/>
                  <a:gd name="connsiteY0" fmla="*/ 334461 h 1672306"/>
                  <a:gd name="connsiteX1" fmla="*/ 635291 w 811009"/>
                  <a:gd name="connsiteY1" fmla="*/ 0 h 1672306"/>
                  <a:gd name="connsiteX2" fmla="*/ 405505 w 811009"/>
                  <a:gd name="connsiteY2" fmla="*/ 83615 h 1672306"/>
                  <a:gd name="connsiteX3" fmla="*/ 175719 w 811009"/>
                  <a:gd name="connsiteY3" fmla="*/ 0 h 1672306"/>
                  <a:gd name="connsiteX4" fmla="*/ 0 w 811009"/>
                  <a:gd name="connsiteY4" fmla="*/ 334461 h 1672306"/>
                  <a:gd name="connsiteX5" fmla="*/ 94618 w 811009"/>
                  <a:gd name="connsiteY5" fmla="*/ 857057 h 1672306"/>
                  <a:gd name="connsiteX6" fmla="*/ 81101 w 811009"/>
                  <a:gd name="connsiteY6" fmla="*/ 1233326 h 1672306"/>
                  <a:gd name="connsiteX7" fmla="*/ 175719 w 811009"/>
                  <a:gd name="connsiteY7" fmla="*/ 1672307 h 1672306"/>
                  <a:gd name="connsiteX8" fmla="*/ 270336 w 811009"/>
                  <a:gd name="connsiteY8" fmla="*/ 1233326 h 1672306"/>
                  <a:gd name="connsiteX9" fmla="*/ 405505 w 811009"/>
                  <a:gd name="connsiteY9" fmla="*/ 898865 h 1672306"/>
                  <a:gd name="connsiteX10" fmla="*/ 540673 w 811009"/>
                  <a:gd name="connsiteY10" fmla="*/ 1233326 h 1672306"/>
                  <a:gd name="connsiteX11" fmla="*/ 635291 w 811009"/>
                  <a:gd name="connsiteY11" fmla="*/ 1672307 h 1672306"/>
                  <a:gd name="connsiteX12" fmla="*/ 729908 w 811009"/>
                  <a:gd name="connsiteY12" fmla="*/ 1233326 h 1672306"/>
                  <a:gd name="connsiteX13" fmla="*/ 716392 w 811009"/>
                  <a:gd name="connsiteY13" fmla="*/ 857057 h 1672306"/>
                  <a:gd name="connsiteX14" fmla="*/ 811009 w 811009"/>
                  <a:gd name="connsiteY14" fmla="*/ 334461 h 1672306"/>
                  <a:gd name="connsiteX0" fmla="*/ 811009 w 811009"/>
                  <a:gd name="connsiteY0" fmla="*/ 424342 h 1762188"/>
                  <a:gd name="connsiteX1" fmla="*/ 635291 w 811009"/>
                  <a:gd name="connsiteY1" fmla="*/ 89881 h 1762188"/>
                  <a:gd name="connsiteX2" fmla="*/ 386455 w 811009"/>
                  <a:gd name="connsiteY2" fmla="*/ 0 h 1762188"/>
                  <a:gd name="connsiteX3" fmla="*/ 175719 w 811009"/>
                  <a:gd name="connsiteY3" fmla="*/ 89881 h 1762188"/>
                  <a:gd name="connsiteX4" fmla="*/ 0 w 811009"/>
                  <a:gd name="connsiteY4" fmla="*/ 424342 h 1762188"/>
                  <a:gd name="connsiteX5" fmla="*/ 94618 w 811009"/>
                  <a:gd name="connsiteY5" fmla="*/ 946938 h 1762188"/>
                  <a:gd name="connsiteX6" fmla="*/ 81101 w 811009"/>
                  <a:gd name="connsiteY6" fmla="*/ 1323207 h 1762188"/>
                  <a:gd name="connsiteX7" fmla="*/ 175719 w 811009"/>
                  <a:gd name="connsiteY7" fmla="*/ 1762188 h 1762188"/>
                  <a:gd name="connsiteX8" fmla="*/ 270336 w 811009"/>
                  <a:gd name="connsiteY8" fmla="*/ 1323207 h 1762188"/>
                  <a:gd name="connsiteX9" fmla="*/ 405505 w 811009"/>
                  <a:gd name="connsiteY9" fmla="*/ 988746 h 1762188"/>
                  <a:gd name="connsiteX10" fmla="*/ 540673 w 811009"/>
                  <a:gd name="connsiteY10" fmla="*/ 1323207 h 1762188"/>
                  <a:gd name="connsiteX11" fmla="*/ 635291 w 811009"/>
                  <a:gd name="connsiteY11" fmla="*/ 1762188 h 1762188"/>
                  <a:gd name="connsiteX12" fmla="*/ 729908 w 811009"/>
                  <a:gd name="connsiteY12" fmla="*/ 1323207 h 1762188"/>
                  <a:gd name="connsiteX13" fmla="*/ 716392 w 811009"/>
                  <a:gd name="connsiteY13" fmla="*/ 946938 h 1762188"/>
                  <a:gd name="connsiteX14" fmla="*/ 811009 w 811009"/>
                  <a:gd name="connsiteY14" fmla="*/ 424342 h 1762188"/>
                  <a:gd name="connsiteX0" fmla="*/ 811009 w 811009"/>
                  <a:gd name="connsiteY0" fmla="*/ 424342 h 1762366"/>
                  <a:gd name="connsiteX1" fmla="*/ 635291 w 811009"/>
                  <a:gd name="connsiteY1" fmla="*/ 89881 h 1762366"/>
                  <a:gd name="connsiteX2" fmla="*/ 386455 w 811009"/>
                  <a:gd name="connsiteY2" fmla="*/ 0 h 1762366"/>
                  <a:gd name="connsiteX3" fmla="*/ 175719 w 811009"/>
                  <a:gd name="connsiteY3" fmla="*/ 89881 h 1762366"/>
                  <a:gd name="connsiteX4" fmla="*/ 0 w 811009"/>
                  <a:gd name="connsiteY4" fmla="*/ 424342 h 1762366"/>
                  <a:gd name="connsiteX5" fmla="*/ 94618 w 811009"/>
                  <a:gd name="connsiteY5" fmla="*/ 946938 h 1762366"/>
                  <a:gd name="connsiteX6" fmla="*/ 81101 w 811009"/>
                  <a:gd name="connsiteY6" fmla="*/ 1323207 h 1762366"/>
                  <a:gd name="connsiteX7" fmla="*/ 175719 w 811009"/>
                  <a:gd name="connsiteY7" fmla="*/ 1762188 h 1762366"/>
                  <a:gd name="connsiteX8" fmla="*/ 337011 w 811009"/>
                  <a:gd name="connsiteY8" fmla="*/ 1371400 h 1762366"/>
                  <a:gd name="connsiteX9" fmla="*/ 405505 w 811009"/>
                  <a:gd name="connsiteY9" fmla="*/ 988746 h 1762366"/>
                  <a:gd name="connsiteX10" fmla="*/ 540673 w 811009"/>
                  <a:gd name="connsiteY10" fmla="*/ 1323207 h 1762366"/>
                  <a:gd name="connsiteX11" fmla="*/ 635291 w 811009"/>
                  <a:gd name="connsiteY11" fmla="*/ 1762188 h 1762366"/>
                  <a:gd name="connsiteX12" fmla="*/ 729908 w 811009"/>
                  <a:gd name="connsiteY12" fmla="*/ 1323207 h 1762366"/>
                  <a:gd name="connsiteX13" fmla="*/ 716392 w 811009"/>
                  <a:gd name="connsiteY13" fmla="*/ 946938 h 1762366"/>
                  <a:gd name="connsiteX14" fmla="*/ 811009 w 811009"/>
                  <a:gd name="connsiteY14" fmla="*/ 424342 h 1762366"/>
                  <a:gd name="connsiteX0" fmla="*/ 811009 w 811009"/>
                  <a:gd name="connsiteY0" fmla="*/ 424342 h 1762451"/>
                  <a:gd name="connsiteX1" fmla="*/ 635291 w 811009"/>
                  <a:gd name="connsiteY1" fmla="*/ 89881 h 1762451"/>
                  <a:gd name="connsiteX2" fmla="*/ 386455 w 811009"/>
                  <a:gd name="connsiteY2" fmla="*/ 0 h 1762451"/>
                  <a:gd name="connsiteX3" fmla="*/ 175719 w 811009"/>
                  <a:gd name="connsiteY3" fmla="*/ 89881 h 1762451"/>
                  <a:gd name="connsiteX4" fmla="*/ 0 w 811009"/>
                  <a:gd name="connsiteY4" fmla="*/ 424342 h 1762451"/>
                  <a:gd name="connsiteX5" fmla="*/ 94618 w 811009"/>
                  <a:gd name="connsiteY5" fmla="*/ 946938 h 1762451"/>
                  <a:gd name="connsiteX6" fmla="*/ 81101 w 811009"/>
                  <a:gd name="connsiteY6" fmla="*/ 1323207 h 1762451"/>
                  <a:gd name="connsiteX7" fmla="*/ 175719 w 811009"/>
                  <a:gd name="connsiteY7" fmla="*/ 1762188 h 1762451"/>
                  <a:gd name="connsiteX8" fmla="*/ 337011 w 811009"/>
                  <a:gd name="connsiteY8" fmla="*/ 1371400 h 1762451"/>
                  <a:gd name="connsiteX9" fmla="*/ 405505 w 811009"/>
                  <a:gd name="connsiteY9" fmla="*/ 988746 h 1762451"/>
                  <a:gd name="connsiteX10" fmla="*/ 454948 w 811009"/>
                  <a:gd name="connsiteY10" fmla="*/ 1381038 h 1762451"/>
                  <a:gd name="connsiteX11" fmla="*/ 635291 w 811009"/>
                  <a:gd name="connsiteY11" fmla="*/ 1762188 h 1762451"/>
                  <a:gd name="connsiteX12" fmla="*/ 729908 w 811009"/>
                  <a:gd name="connsiteY12" fmla="*/ 1323207 h 1762451"/>
                  <a:gd name="connsiteX13" fmla="*/ 716392 w 811009"/>
                  <a:gd name="connsiteY13" fmla="*/ 946938 h 1762451"/>
                  <a:gd name="connsiteX14" fmla="*/ 811009 w 811009"/>
                  <a:gd name="connsiteY14" fmla="*/ 424342 h 1762451"/>
                  <a:gd name="connsiteX0" fmla="*/ 811009 w 811009"/>
                  <a:gd name="connsiteY0" fmla="*/ 424342 h 1762451"/>
                  <a:gd name="connsiteX1" fmla="*/ 635291 w 811009"/>
                  <a:gd name="connsiteY1" fmla="*/ 89881 h 1762451"/>
                  <a:gd name="connsiteX2" fmla="*/ 386455 w 811009"/>
                  <a:gd name="connsiteY2" fmla="*/ 0 h 1762451"/>
                  <a:gd name="connsiteX3" fmla="*/ 175719 w 811009"/>
                  <a:gd name="connsiteY3" fmla="*/ 89881 h 1762451"/>
                  <a:gd name="connsiteX4" fmla="*/ 0 w 811009"/>
                  <a:gd name="connsiteY4" fmla="*/ 424342 h 1762451"/>
                  <a:gd name="connsiteX5" fmla="*/ 94618 w 811009"/>
                  <a:gd name="connsiteY5" fmla="*/ 946938 h 1762451"/>
                  <a:gd name="connsiteX6" fmla="*/ 81101 w 811009"/>
                  <a:gd name="connsiteY6" fmla="*/ 1323207 h 1762451"/>
                  <a:gd name="connsiteX7" fmla="*/ 175719 w 811009"/>
                  <a:gd name="connsiteY7" fmla="*/ 1762188 h 1762451"/>
                  <a:gd name="connsiteX8" fmla="*/ 337011 w 811009"/>
                  <a:gd name="connsiteY8" fmla="*/ 1371400 h 1762451"/>
                  <a:gd name="connsiteX9" fmla="*/ 405505 w 811009"/>
                  <a:gd name="connsiteY9" fmla="*/ 988746 h 1762451"/>
                  <a:gd name="connsiteX10" fmla="*/ 454948 w 811009"/>
                  <a:gd name="connsiteY10" fmla="*/ 1381038 h 1762451"/>
                  <a:gd name="connsiteX11" fmla="*/ 635291 w 811009"/>
                  <a:gd name="connsiteY11" fmla="*/ 1762188 h 1762451"/>
                  <a:gd name="connsiteX12" fmla="*/ 729908 w 811009"/>
                  <a:gd name="connsiteY12" fmla="*/ 1323207 h 1762451"/>
                  <a:gd name="connsiteX13" fmla="*/ 716392 w 811009"/>
                  <a:gd name="connsiteY13" fmla="*/ 946938 h 1762451"/>
                  <a:gd name="connsiteX14" fmla="*/ 811009 w 811009"/>
                  <a:gd name="connsiteY14" fmla="*/ 424342 h 1762451"/>
                  <a:gd name="connsiteX0" fmla="*/ 811009 w 811009"/>
                  <a:gd name="connsiteY0" fmla="*/ 424342 h 1762425"/>
                  <a:gd name="connsiteX1" fmla="*/ 635291 w 811009"/>
                  <a:gd name="connsiteY1" fmla="*/ 89881 h 1762425"/>
                  <a:gd name="connsiteX2" fmla="*/ 386455 w 811009"/>
                  <a:gd name="connsiteY2" fmla="*/ 0 h 1762425"/>
                  <a:gd name="connsiteX3" fmla="*/ 175719 w 811009"/>
                  <a:gd name="connsiteY3" fmla="*/ 89881 h 1762425"/>
                  <a:gd name="connsiteX4" fmla="*/ 0 w 811009"/>
                  <a:gd name="connsiteY4" fmla="*/ 424342 h 1762425"/>
                  <a:gd name="connsiteX5" fmla="*/ 94618 w 811009"/>
                  <a:gd name="connsiteY5" fmla="*/ 946938 h 1762425"/>
                  <a:gd name="connsiteX6" fmla="*/ 81101 w 811009"/>
                  <a:gd name="connsiteY6" fmla="*/ 1323207 h 1762425"/>
                  <a:gd name="connsiteX7" fmla="*/ 175719 w 811009"/>
                  <a:gd name="connsiteY7" fmla="*/ 1762188 h 1762425"/>
                  <a:gd name="connsiteX8" fmla="*/ 337011 w 811009"/>
                  <a:gd name="connsiteY8" fmla="*/ 1371400 h 1762425"/>
                  <a:gd name="connsiteX9" fmla="*/ 405505 w 811009"/>
                  <a:gd name="connsiteY9" fmla="*/ 988746 h 1762425"/>
                  <a:gd name="connsiteX10" fmla="*/ 454948 w 811009"/>
                  <a:gd name="connsiteY10" fmla="*/ 1381038 h 1762425"/>
                  <a:gd name="connsiteX11" fmla="*/ 635291 w 811009"/>
                  <a:gd name="connsiteY11" fmla="*/ 1762188 h 1762425"/>
                  <a:gd name="connsiteX12" fmla="*/ 729908 w 811009"/>
                  <a:gd name="connsiteY12" fmla="*/ 1323207 h 1762425"/>
                  <a:gd name="connsiteX13" fmla="*/ 716392 w 811009"/>
                  <a:gd name="connsiteY13" fmla="*/ 946938 h 1762425"/>
                  <a:gd name="connsiteX14" fmla="*/ 811009 w 811009"/>
                  <a:gd name="connsiteY14" fmla="*/ 424342 h 1762425"/>
                  <a:gd name="connsiteX0" fmla="*/ 811009 w 811009"/>
                  <a:gd name="connsiteY0" fmla="*/ 424342 h 1974394"/>
                  <a:gd name="connsiteX1" fmla="*/ 635291 w 811009"/>
                  <a:gd name="connsiteY1" fmla="*/ 89881 h 1974394"/>
                  <a:gd name="connsiteX2" fmla="*/ 386455 w 811009"/>
                  <a:gd name="connsiteY2" fmla="*/ 0 h 1974394"/>
                  <a:gd name="connsiteX3" fmla="*/ 175719 w 811009"/>
                  <a:gd name="connsiteY3" fmla="*/ 89881 h 1974394"/>
                  <a:gd name="connsiteX4" fmla="*/ 0 w 811009"/>
                  <a:gd name="connsiteY4" fmla="*/ 424342 h 1974394"/>
                  <a:gd name="connsiteX5" fmla="*/ 94618 w 811009"/>
                  <a:gd name="connsiteY5" fmla="*/ 946938 h 1974394"/>
                  <a:gd name="connsiteX6" fmla="*/ 81101 w 811009"/>
                  <a:gd name="connsiteY6" fmla="*/ 1323207 h 1974394"/>
                  <a:gd name="connsiteX7" fmla="*/ 175719 w 811009"/>
                  <a:gd name="connsiteY7" fmla="*/ 1762188 h 1974394"/>
                  <a:gd name="connsiteX8" fmla="*/ 337011 w 811009"/>
                  <a:gd name="connsiteY8" fmla="*/ 1371400 h 1974394"/>
                  <a:gd name="connsiteX9" fmla="*/ 405505 w 811009"/>
                  <a:gd name="connsiteY9" fmla="*/ 988746 h 1974394"/>
                  <a:gd name="connsiteX10" fmla="*/ 454948 w 811009"/>
                  <a:gd name="connsiteY10" fmla="*/ 1381038 h 1974394"/>
                  <a:gd name="connsiteX11" fmla="*/ 663866 w 811009"/>
                  <a:gd name="connsiteY11" fmla="*/ 1974238 h 1974394"/>
                  <a:gd name="connsiteX12" fmla="*/ 729908 w 811009"/>
                  <a:gd name="connsiteY12" fmla="*/ 1323207 h 1974394"/>
                  <a:gd name="connsiteX13" fmla="*/ 716392 w 811009"/>
                  <a:gd name="connsiteY13" fmla="*/ 946938 h 1974394"/>
                  <a:gd name="connsiteX14" fmla="*/ 811009 w 811009"/>
                  <a:gd name="connsiteY14" fmla="*/ 424342 h 1974394"/>
                  <a:gd name="connsiteX0" fmla="*/ 811009 w 811009"/>
                  <a:gd name="connsiteY0" fmla="*/ 424342 h 1983982"/>
                  <a:gd name="connsiteX1" fmla="*/ 635291 w 811009"/>
                  <a:gd name="connsiteY1" fmla="*/ 89881 h 1983982"/>
                  <a:gd name="connsiteX2" fmla="*/ 386455 w 811009"/>
                  <a:gd name="connsiteY2" fmla="*/ 0 h 1983982"/>
                  <a:gd name="connsiteX3" fmla="*/ 175719 w 811009"/>
                  <a:gd name="connsiteY3" fmla="*/ 89881 h 1983982"/>
                  <a:gd name="connsiteX4" fmla="*/ 0 w 811009"/>
                  <a:gd name="connsiteY4" fmla="*/ 424342 h 1983982"/>
                  <a:gd name="connsiteX5" fmla="*/ 94618 w 811009"/>
                  <a:gd name="connsiteY5" fmla="*/ 946938 h 1983982"/>
                  <a:gd name="connsiteX6" fmla="*/ 81101 w 811009"/>
                  <a:gd name="connsiteY6" fmla="*/ 1323207 h 1983982"/>
                  <a:gd name="connsiteX7" fmla="*/ 175719 w 811009"/>
                  <a:gd name="connsiteY7" fmla="*/ 1983877 h 1983982"/>
                  <a:gd name="connsiteX8" fmla="*/ 337011 w 811009"/>
                  <a:gd name="connsiteY8" fmla="*/ 1371400 h 1983982"/>
                  <a:gd name="connsiteX9" fmla="*/ 405505 w 811009"/>
                  <a:gd name="connsiteY9" fmla="*/ 988746 h 1983982"/>
                  <a:gd name="connsiteX10" fmla="*/ 454948 w 811009"/>
                  <a:gd name="connsiteY10" fmla="*/ 1381038 h 1983982"/>
                  <a:gd name="connsiteX11" fmla="*/ 663866 w 811009"/>
                  <a:gd name="connsiteY11" fmla="*/ 1974238 h 1983982"/>
                  <a:gd name="connsiteX12" fmla="*/ 729908 w 811009"/>
                  <a:gd name="connsiteY12" fmla="*/ 1323207 h 1983982"/>
                  <a:gd name="connsiteX13" fmla="*/ 716392 w 811009"/>
                  <a:gd name="connsiteY13" fmla="*/ 946938 h 1983982"/>
                  <a:gd name="connsiteX14" fmla="*/ 811009 w 811009"/>
                  <a:gd name="connsiteY14" fmla="*/ 424342 h 1983982"/>
                  <a:gd name="connsiteX0" fmla="*/ 811009 w 811009"/>
                  <a:gd name="connsiteY0" fmla="*/ 424342 h 1991949"/>
                  <a:gd name="connsiteX1" fmla="*/ 635291 w 811009"/>
                  <a:gd name="connsiteY1" fmla="*/ 89881 h 1991949"/>
                  <a:gd name="connsiteX2" fmla="*/ 386455 w 811009"/>
                  <a:gd name="connsiteY2" fmla="*/ 0 h 1991949"/>
                  <a:gd name="connsiteX3" fmla="*/ 175719 w 811009"/>
                  <a:gd name="connsiteY3" fmla="*/ 89881 h 1991949"/>
                  <a:gd name="connsiteX4" fmla="*/ 0 w 811009"/>
                  <a:gd name="connsiteY4" fmla="*/ 424342 h 1991949"/>
                  <a:gd name="connsiteX5" fmla="*/ 94618 w 811009"/>
                  <a:gd name="connsiteY5" fmla="*/ 946938 h 1991949"/>
                  <a:gd name="connsiteX6" fmla="*/ 81101 w 811009"/>
                  <a:gd name="connsiteY6" fmla="*/ 1323207 h 1991949"/>
                  <a:gd name="connsiteX7" fmla="*/ 175719 w 811009"/>
                  <a:gd name="connsiteY7" fmla="*/ 1983877 h 1991949"/>
                  <a:gd name="connsiteX8" fmla="*/ 263849 w 811009"/>
                  <a:gd name="connsiteY8" fmla="*/ 1670617 h 1991949"/>
                  <a:gd name="connsiteX9" fmla="*/ 337011 w 811009"/>
                  <a:gd name="connsiteY9" fmla="*/ 1371400 h 1991949"/>
                  <a:gd name="connsiteX10" fmla="*/ 405505 w 811009"/>
                  <a:gd name="connsiteY10" fmla="*/ 988746 h 1991949"/>
                  <a:gd name="connsiteX11" fmla="*/ 454948 w 811009"/>
                  <a:gd name="connsiteY11" fmla="*/ 1381038 h 1991949"/>
                  <a:gd name="connsiteX12" fmla="*/ 663866 w 811009"/>
                  <a:gd name="connsiteY12" fmla="*/ 1974238 h 1991949"/>
                  <a:gd name="connsiteX13" fmla="*/ 729908 w 811009"/>
                  <a:gd name="connsiteY13" fmla="*/ 1323207 h 1991949"/>
                  <a:gd name="connsiteX14" fmla="*/ 716392 w 811009"/>
                  <a:gd name="connsiteY14" fmla="*/ 946938 h 1991949"/>
                  <a:gd name="connsiteX15" fmla="*/ 811009 w 811009"/>
                  <a:gd name="connsiteY15" fmla="*/ 424342 h 1991949"/>
                  <a:gd name="connsiteX0" fmla="*/ 811009 w 811009"/>
                  <a:gd name="connsiteY0" fmla="*/ 424342 h 2015204"/>
                  <a:gd name="connsiteX1" fmla="*/ 635291 w 811009"/>
                  <a:gd name="connsiteY1" fmla="*/ 89881 h 2015204"/>
                  <a:gd name="connsiteX2" fmla="*/ 386455 w 811009"/>
                  <a:gd name="connsiteY2" fmla="*/ 0 h 2015204"/>
                  <a:gd name="connsiteX3" fmla="*/ 175719 w 811009"/>
                  <a:gd name="connsiteY3" fmla="*/ 89881 h 2015204"/>
                  <a:gd name="connsiteX4" fmla="*/ 0 w 811009"/>
                  <a:gd name="connsiteY4" fmla="*/ 424342 h 2015204"/>
                  <a:gd name="connsiteX5" fmla="*/ 94618 w 811009"/>
                  <a:gd name="connsiteY5" fmla="*/ 946938 h 2015204"/>
                  <a:gd name="connsiteX6" fmla="*/ 81101 w 811009"/>
                  <a:gd name="connsiteY6" fmla="*/ 1323207 h 2015204"/>
                  <a:gd name="connsiteX7" fmla="*/ 175719 w 811009"/>
                  <a:gd name="connsiteY7" fmla="*/ 1983877 h 2015204"/>
                  <a:gd name="connsiteX8" fmla="*/ 349574 w 811009"/>
                  <a:gd name="connsiteY8" fmla="*/ 1853751 h 2015204"/>
                  <a:gd name="connsiteX9" fmla="*/ 337011 w 811009"/>
                  <a:gd name="connsiteY9" fmla="*/ 1371400 h 2015204"/>
                  <a:gd name="connsiteX10" fmla="*/ 405505 w 811009"/>
                  <a:gd name="connsiteY10" fmla="*/ 988746 h 2015204"/>
                  <a:gd name="connsiteX11" fmla="*/ 454948 w 811009"/>
                  <a:gd name="connsiteY11" fmla="*/ 1381038 h 2015204"/>
                  <a:gd name="connsiteX12" fmla="*/ 663866 w 811009"/>
                  <a:gd name="connsiteY12" fmla="*/ 1974238 h 2015204"/>
                  <a:gd name="connsiteX13" fmla="*/ 729908 w 811009"/>
                  <a:gd name="connsiteY13" fmla="*/ 1323207 h 2015204"/>
                  <a:gd name="connsiteX14" fmla="*/ 716392 w 811009"/>
                  <a:gd name="connsiteY14" fmla="*/ 946938 h 2015204"/>
                  <a:gd name="connsiteX15" fmla="*/ 811009 w 811009"/>
                  <a:gd name="connsiteY15" fmla="*/ 424342 h 2015204"/>
                  <a:gd name="connsiteX0" fmla="*/ 811009 w 811009"/>
                  <a:gd name="connsiteY0" fmla="*/ 424342 h 2015204"/>
                  <a:gd name="connsiteX1" fmla="*/ 635291 w 811009"/>
                  <a:gd name="connsiteY1" fmla="*/ 89881 h 2015204"/>
                  <a:gd name="connsiteX2" fmla="*/ 386455 w 811009"/>
                  <a:gd name="connsiteY2" fmla="*/ 0 h 2015204"/>
                  <a:gd name="connsiteX3" fmla="*/ 175719 w 811009"/>
                  <a:gd name="connsiteY3" fmla="*/ 89881 h 2015204"/>
                  <a:gd name="connsiteX4" fmla="*/ 0 w 811009"/>
                  <a:gd name="connsiteY4" fmla="*/ 424342 h 2015204"/>
                  <a:gd name="connsiteX5" fmla="*/ 94618 w 811009"/>
                  <a:gd name="connsiteY5" fmla="*/ 946938 h 2015204"/>
                  <a:gd name="connsiteX6" fmla="*/ 81101 w 811009"/>
                  <a:gd name="connsiteY6" fmla="*/ 1323207 h 2015204"/>
                  <a:gd name="connsiteX7" fmla="*/ 175719 w 811009"/>
                  <a:gd name="connsiteY7" fmla="*/ 1983877 h 2015204"/>
                  <a:gd name="connsiteX8" fmla="*/ 349574 w 811009"/>
                  <a:gd name="connsiteY8" fmla="*/ 1853751 h 2015204"/>
                  <a:gd name="connsiteX9" fmla="*/ 337011 w 811009"/>
                  <a:gd name="connsiteY9" fmla="*/ 1371400 h 2015204"/>
                  <a:gd name="connsiteX10" fmla="*/ 405505 w 811009"/>
                  <a:gd name="connsiteY10" fmla="*/ 988746 h 2015204"/>
                  <a:gd name="connsiteX11" fmla="*/ 454948 w 811009"/>
                  <a:gd name="connsiteY11" fmla="*/ 1381038 h 2015204"/>
                  <a:gd name="connsiteX12" fmla="*/ 530549 w 811009"/>
                  <a:gd name="connsiteY12" fmla="*/ 1641700 h 2015204"/>
                  <a:gd name="connsiteX13" fmla="*/ 663866 w 811009"/>
                  <a:gd name="connsiteY13" fmla="*/ 1974238 h 2015204"/>
                  <a:gd name="connsiteX14" fmla="*/ 729908 w 811009"/>
                  <a:gd name="connsiteY14" fmla="*/ 1323207 h 2015204"/>
                  <a:gd name="connsiteX15" fmla="*/ 716392 w 811009"/>
                  <a:gd name="connsiteY15" fmla="*/ 946938 h 2015204"/>
                  <a:gd name="connsiteX16" fmla="*/ 811009 w 811009"/>
                  <a:gd name="connsiteY16" fmla="*/ 424342 h 2015204"/>
                  <a:gd name="connsiteX0" fmla="*/ 811009 w 811009"/>
                  <a:gd name="connsiteY0" fmla="*/ 424342 h 2015204"/>
                  <a:gd name="connsiteX1" fmla="*/ 635291 w 811009"/>
                  <a:gd name="connsiteY1" fmla="*/ 89881 h 2015204"/>
                  <a:gd name="connsiteX2" fmla="*/ 386455 w 811009"/>
                  <a:gd name="connsiteY2" fmla="*/ 0 h 2015204"/>
                  <a:gd name="connsiteX3" fmla="*/ 175719 w 811009"/>
                  <a:gd name="connsiteY3" fmla="*/ 89881 h 2015204"/>
                  <a:gd name="connsiteX4" fmla="*/ 0 w 811009"/>
                  <a:gd name="connsiteY4" fmla="*/ 424342 h 2015204"/>
                  <a:gd name="connsiteX5" fmla="*/ 94618 w 811009"/>
                  <a:gd name="connsiteY5" fmla="*/ 946938 h 2015204"/>
                  <a:gd name="connsiteX6" fmla="*/ 81101 w 811009"/>
                  <a:gd name="connsiteY6" fmla="*/ 1323207 h 2015204"/>
                  <a:gd name="connsiteX7" fmla="*/ 175719 w 811009"/>
                  <a:gd name="connsiteY7" fmla="*/ 1983877 h 2015204"/>
                  <a:gd name="connsiteX8" fmla="*/ 349574 w 811009"/>
                  <a:gd name="connsiteY8" fmla="*/ 1853751 h 2015204"/>
                  <a:gd name="connsiteX9" fmla="*/ 337011 w 811009"/>
                  <a:gd name="connsiteY9" fmla="*/ 1371400 h 2015204"/>
                  <a:gd name="connsiteX10" fmla="*/ 405505 w 811009"/>
                  <a:gd name="connsiteY10" fmla="*/ 988746 h 2015204"/>
                  <a:gd name="connsiteX11" fmla="*/ 454948 w 811009"/>
                  <a:gd name="connsiteY11" fmla="*/ 1381038 h 2015204"/>
                  <a:gd name="connsiteX12" fmla="*/ 435299 w 811009"/>
                  <a:gd name="connsiteY12" fmla="*/ 1863388 h 2015204"/>
                  <a:gd name="connsiteX13" fmla="*/ 663866 w 811009"/>
                  <a:gd name="connsiteY13" fmla="*/ 1974238 h 2015204"/>
                  <a:gd name="connsiteX14" fmla="*/ 729908 w 811009"/>
                  <a:gd name="connsiteY14" fmla="*/ 1323207 h 2015204"/>
                  <a:gd name="connsiteX15" fmla="*/ 716392 w 811009"/>
                  <a:gd name="connsiteY15" fmla="*/ 946938 h 2015204"/>
                  <a:gd name="connsiteX16" fmla="*/ 811009 w 811009"/>
                  <a:gd name="connsiteY16" fmla="*/ 424342 h 2015204"/>
                  <a:gd name="connsiteX0" fmla="*/ 811009 w 811009"/>
                  <a:gd name="connsiteY0" fmla="*/ 424342 h 2015204"/>
                  <a:gd name="connsiteX1" fmla="*/ 635291 w 811009"/>
                  <a:gd name="connsiteY1" fmla="*/ 89881 h 2015204"/>
                  <a:gd name="connsiteX2" fmla="*/ 386455 w 811009"/>
                  <a:gd name="connsiteY2" fmla="*/ 0 h 2015204"/>
                  <a:gd name="connsiteX3" fmla="*/ 175719 w 811009"/>
                  <a:gd name="connsiteY3" fmla="*/ 89881 h 2015204"/>
                  <a:gd name="connsiteX4" fmla="*/ 0 w 811009"/>
                  <a:gd name="connsiteY4" fmla="*/ 424342 h 2015204"/>
                  <a:gd name="connsiteX5" fmla="*/ 94618 w 811009"/>
                  <a:gd name="connsiteY5" fmla="*/ 946938 h 2015204"/>
                  <a:gd name="connsiteX6" fmla="*/ 81101 w 811009"/>
                  <a:gd name="connsiteY6" fmla="*/ 1323207 h 2015204"/>
                  <a:gd name="connsiteX7" fmla="*/ 175719 w 811009"/>
                  <a:gd name="connsiteY7" fmla="*/ 1983877 h 2015204"/>
                  <a:gd name="connsiteX8" fmla="*/ 349574 w 811009"/>
                  <a:gd name="connsiteY8" fmla="*/ 1853751 h 2015204"/>
                  <a:gd name="connsiteX9" fmla="*/ 337011 w 811009"/>
                  <a:gd name="connsiteY9" fmla="*/ 1371400 h 2015204"/>
                  <a:gd name="connsiteX10" fmla="*/ 405505 w 811009"/>
                  <a:gd name="connsiteY10" fmla="*/ 988746 h 2015204"/>
                  <a:gd name="connsiteX11" fmla="*/ 454948 w 811009"/>
                  <a:gd name="connsiteY11" fmla="*/ 1381038 h 2015204"/>
                  <a:gd name="connsiteX12" fmla="*/ 435299 w 811009"/>
                  <a:gd name="connsiteY12" fmla="*/ 1863388 h 2015204"/>
                  <a:gd name="connsiteX13" fmla="*/ 740066 w 811009"/>
                  <a:gd name="connsiteY13" fmla="*/ 1974238 h 2015204"/>
                  <a:gd name="connsiteX14" fmla="*/ 729908 w 811009"/>
                  <a:gd name="connsiteY14" fmla="*/ 1323207 h 2015204"/>
                  <a:gd name="connsiteX15" fmla="*/ 716392 w 811009"/>
                  <a:gd name="connsiteY15" fmla="*/ 946938 h 2015204"/>
                  <a:gd name="connsiteX16" fmla="*/ 811009 w 811009"/>
                  <a:gd name="connsiteY16" fmla="*/ 424342 h 2015204"/>
                  <a:gd name="connsiteX0" fmla="*/ 811009 w 811009"/>
                  <a:gd name="connsiteY0" fmla="*/ 424342 h 2023410"/>
                  <a:gd name="connsiteX1" fmla="*/ 635291 w 811009"/>
                  <a:gd name="connsiteY1" fmla="*/ 89881 h 2023410"/>
                  <a:gd name="connsiteX2" fmla="*/ 386455 w 811009"/>
                  <a:gd name="connsiteY2" fmla="*/ 0 h 2023410"/>
                  <a:gd name="connsiteX3" fmla="*/ 175719 w 811009"/>
                  <a:gd name="connsiteY3" fmla="*/ 89881 h 2023410"/>
                  <a:gd name="connsiteX4" fmla="*/ 0 w 811009"/>
                  <a:gd name="connsiteY4" fmla="*/ 424342 h 2023410"/>
                  <a:gd name="connsiteX5" fmla="*/ 94618 w 811009"/>
                  <a:gd name="connsiteY5" fmla="*/ 946938 h 2023410"/>
                  <a:gd name="connsiteX6" fmla="*/ 81101 w 811009"/>
                  <a:gd name="connsiteY6" fmla="*/ 1323207 h 2023410"/>
                  <a:gd name="connsiteX7" fmla="*/ 32844 w 811009"/>
                  <a:gd name="connsiteY7" fmla="*/ 1993515 h 2023410"/>
                  <a:gd name="connsiteX8" fmla="*/ 349574 w 811009"/>
                  <a:gd name="connsiteY8" fmla="*/ 1853751 h 2023410"/>
                  <a:gd name="connsiteX9" fmla="*/ 337011 w 811009"/>
                  <a:gd name="connsiteY9" fmla="*/ 1371400 h 2023410"/>
                  <a:gd name="connsiteX10" fmla="*/ 405505 w 811009"/>
                  <a:gd name="connsiteY10" fmla="*/ 988746 h 2023410"/>
                  <a:gd name="connsiteX11" fmla="*/ 454948 w 811009"/>
                  <a:gd name="connsiteY11" fmla="*/ 1381038 h 2023410"/>
                  <a:gd name="connsiteX12" fmla="*/ 435299 w 811009"/>
                  <a:gd name="connsiteY12" fmla="*/ 1863388 h 2023410"/>
                  <a:gd name="connsiteX13" fmla="*/ 740066 w 811009"/>
                  <a:gd name="connsiteY13" fmla="*/ 1974238 h 2023410"/>
                  <a:gd name="connsiteX14" fmla="*/ 729908 w 811009"/>
                  <a:gd name="connsiteY14" fmla="*/ 1323207 h 2023410"/>
                  <a:gd name="connsiteX15" fmla="*/ 716392 w 811009"/>
                  <a:gd name="connsiteY15" fmla="*/ 946938 h 2023410"/>
                  <a:gd name="connsiteX16" fmla="*/ 811009 w 811009"/>
                  <a:gd name="connsiteY16" fmla="*/ 424342 h 2023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1009" h="2023410">
                    <a:moveTo>
                      <a:pt x="811009" y="424342"/>
                    </a:moveTo>
                    <a:cubicBezTo>
                      <a:pt x="811009" y="240389"/>
                      <a:pt x="706050" y="160605"/>
                      <a:pt x="635291" y="89881"/>
                    </a:cubicBezTo>
                    <a:cubicBezTo>
                      <a:pt x="564532" y="19157"/>
                      <a:pt x="502699" y="0"/>
                      <a:pt x="386455" y="0"/>
                    </a:cubicBezTo>
                    <a:cubicBezTo>
                      <a:pt x="270210" y="0"/>
                      <a:pt x="240128" y="19157"/>
                      <a:pt x="175719" y="89881"/>
                    </a:cubicBezTo>
                    <a:cubicBezTo>
                      <a:pt x="111310" y="160605"/>
                      <a:pt x="0" y="240389"/>
                      <a:pt x="0" y="424342"/>
                    </a:cubicBezTo>
                    <a:cubicBezTo>
                      <a:pt x="0" y="608296"/>
                      <a:pt x="94618" y="790159"/>
                      <a:pt x="94618" y="946938"/>
                    </a:cubicBezTo>
                    <a:cubicBezTo>
                      <a:pt x="94618" y="1095355"/>
                      <a:pt x="91397" y="1148778"/>
                      <a:pt x="81101" y="1323207"/>
                    </a:cubicBezTo>
                    <a:cubicBezTo>
                      <a:pt x="70805" y="1497636"/>
                      <a:pt x="-11901" y="1905091"/>
                      <a:pt x="32844" y="1993515"/>
                    </a:cubicBezTo>
                    <a:cubicBezTo>
                      <a:pt x="77590" y="2081939"/>
                      <a:pt x="322692" y="1955830"/>
                      <a:pt x="349574" y="1853751"/>
                    </a:cubicBezTo>
                    <a:cubicBezTo>
                      <a:pt x="376456" y="1751672"/>
                      <a:pt x="327689" y="1515567"/>
                      <a:pt x="337011" y="1371400"/>
                    </a:cubicBezTo>
                    <a:cubicBezTo>
                      <a:pt x="346333" y="1227233"/>
                      <a:pt x="385849" y="987140"/>
                      <a:pt x="405505" y="988746"/>
                    </a:cubicBezTo>
                    <a:cubicBezTo>
                      <a:pt x="425161" y="990352"/>
                      <a:pt x="449982" y="1235264"/>
                      <a:pt x="454948" y="1381038"/>
                    </a:cubicBezTo>
                    <a:cubicBezTo>
                      <a:pt x="459914" y="1526812"/>
                      <a:pt x="400479" y="1764521"/>
                      <a:pt x="435299" y="1863388"/>
                    </a:cubicBezTo>
                    <a:cubicBezTo>
                      <a:pt x="470119" y="1962255"/>
                      <a:pt x="690965" y="2064268"/>
                      <a:pt x="740066" y="1974238"/>
                    </a:cubicBezTo>
                    <a:cubicBezTo>
                      <a:pt x="789167" y="1884208"/>
                      <a:pt x="729908" y="1425636"/>
                      <a:pt x="729908" y="1323207"/>
                    </a:cubicBezTo>
                    <a:cubicBezTo>
                      <a:pt x="729908" y="1220778"/>
                      <a:pt x="716392" y="1095355"/>
                      <a:pt x="716392" y="946938"/>
                    </a:cubicBezTo>
                    <a:cubicBezTo>
                      <a:pt x="716392" y="790159"/>
                      <a:pt x="811009" y="608296"/>
                      <a:pt x="811009" y="424342"/>
                    </a:cubicBezTo>
                    <a:close/>
                  </a:path>
                </a:pathLst>
              </a:custGeom>
              <a:solidFill>
                <a:srgbClr val="FFB9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lt1"/>
                  </a:solidFill>
                </a:endParaRPr>
              </a:p>
            </p:txBody>
          </p:sp>
          <p:sp>
            <p:nvSpPr>
              <p:cNvPr id="87" name="Freeform: Shape 86">
                <a:extLst>
                  <a:ext uri="{FF2B5EF4-FFF2-40B4-BE49-F238E27FC236}">
                    <a16:creationId xmlns:a16="http://schemas.microsoft.com/office/drawing/2014/main" id="{AC62F05D-8BC9-468D-A228-959155C40E3E}"/>
                  </a:ext>
                </a:extLst>
              </p:cNvPr>
              <p:cNvSpPr/>
              <p:nvPr/>
            </p:nvSpPr>
            <p:spPr>
              <a:xfrm>
                <a:off x="5899037" y="5366119"/>
                <a:ext cx="4139768" cy="145576"/>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9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9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9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9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9"/>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9"/>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9"/>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9"/>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FF99"/>
              </a:solidFill>
              <a:ln w="9525" cap="flat">
                <a:solidFill>
                  <a:srgbClr val="FFFF99"/>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GB"/>
              </a:p>
            </p:txBody>
          </p:sp>
          <p:sp>
            <p:nvSpPr>
              <p:cNvPr id="88" name="Freeform: Shape 87">
                <a:extLst>
                  <a:ext uri="{FF2B5EF4-FFF2-40B4-BE49-F238E27FC236}">
                    <a16:creationId xmlns:a16="http://schemas.microsoft.com/office/drawing/2014/main" id="{AEF9C60B-7E54-4355-9D6E-906C39B9E4BC}"/>
                  </a:ext>
                </a:extLst>
              </p:cNvPr>
              <p:cNvSpPr/>
              <p:nvPr/>
            </p:nvSpPr>
            <p:spPr>
              <a:xfrm flipV="1">
                <a:off x="6106885" y="4996257"/>
                <a:ext cx="3931920" cy="145575"/>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8"/>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8"/>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8"/>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8"/>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0000"/>
              </a:solidFill>
              <a:ln w="9525" cap="flat">
                <a:noFill/>
                <a:prstDash val="solid"/>
                <a:miter/>
              </a:ln>
            </p:spPr>
            <p:txBody>
              <a:bodyPr rtlCol="0" anchor="ctr"/>
              <a:lstStyle/>
              <a:p>
                <a:endParaRPr lang="en-GB"/>
              </a:p>
            </p:txBody>
          </p:sp>
          <p:sp>
            <p:nvSpPr>
              <p:cNvPr id="89" name="Freeform: Shape 88">
                <a:extLst>
                  <a:ext uri="{FF2B5EF4-FFF2-40B4-BE49-F238E27FC236}">
                    <a16:creationId xmlns:a16="http://schemas.microsoft.com/office/drawing/2014/main" id="{E3BF9C48-41F1-4C22-9340-795B241A8617}"/>
                  </a:ext>
                </a:extLst>
              </p:cNvPr>
              <p:cNvSpPr/>
              <p:nvPr/>
            </p:nvSpPr>
            <p:spPr>
              <a:xfrm flipV="1">
                <a:off x="2153193" y="4995555"/>
                <a:ext cx="3778807" cy="133650"/>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57229 w 762000"/>
                  <a:gd name="connsiteY33" fmla="*/ 76064 h 78200"/>
                  <a:gd name="connsiteX34" fmla="*/ 762000 w 762000"/>
                  <a:gd name="connsiteY34" fmla="*/ 21050 h 78200"/>
                  <a:gd name="connsiteX35" fmla="*/ 723900 w 762000"/>
                  <a:gd name="connsiteY35" fmla="*/ 12097 h 78200"/>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58924 w 762000"/>
                  <a:gd name="connsiteY33" fmla="*/ 74423 h 78200"/>
                  <a:gd name="connsiteX34" fmla="*/ 762000 w 762000"/>
                  <a:gd name="connsiteY34" fmla="*/ 21050 h 78200"/>
                  <a:gd name="connsiteX35" fmla="*/ 723900 w 762000"/>
                  <a:gd name="connsiteY35" fmla="*/ 12097 h 78200"/>
                  <a:gd name="connsiteX0" fmla="*/ 723900 w 760305"/>
                  <a:gd name="connsiteY0" fmla="*/ 12097 h 78200"/>
                  <a:gd name="connsiteX1" fmla="*/ 666750 w 760305"/>
                  <a:gd name="connsiteY1" fmla="*/ 0 h 78200"/>
                  <a:gd name="connsiteX2" fmla="*/ 609600 w 760305"/>
                  <a:gd name="connsiteY2" fmla="*/ 12097 h 78200"/>
                  <a:gd name="connsiteX3" fmla="*/ 571500 w 760305"/>
                  <a:gd name="connsiteY3" fmla="*/ 21050 h 78200"/>
                  <a:gd name="connsiteX4" fmla="*/ 571500 w 760305"/>
                  <a:gd name="connsiteY4" fmla="*/ 21050 h 78200"/>
                  <a:gd name="connsiteX5" fmla="*/ 533400 w 760305"/>
                  <a:gd name="connsiteY5" fmla="*/ 12097 h 78200"/>
                  <a:gd name="connsiteX6" fmla="*/ 476250 w 760305"/>
                  <a:gd name="connsiteY6" fmla="*/ 0 h 78200"/>
                  <a:gd name="connsiteX7" fmla="*/ 419100 w 760305"/>
                  <a:gd name="connsiteY7" fmla="*/ 12097 h 78200"/>
                  <a:gd name="connsiteX8" fmla="*/ 381000 w 760305"/>
                  <a:gd name="connsiteY8" fmla="*/ 21050 h 78200"/>
                  <a:gd name="connsiteX9" fmla="*/ 342900 w 760305"/>
                  <a:gd name="connsiteY9" fmla="*/ 12097 h 78200"/>
                  <a:gd name="connsiteX10" fmla="*/ 285750 w 760305"/>
                  <a:gd name="connsiteY10" fmla="*/ 0 h 78200"/>
                  <a:gd name="connsiteX11" fmla="*/ 228600 w 760305"/>
                  <a:gd name="connsiteY11" fmla="*/ 12097 h 78200"/>
                  <a:gd name="connsiteX12" fmla="*/ 190500 w 760305"/>
                  <a:gd name="connsiteY12" fmla="*/ 21050 h 78200"/>
                  <a:gd name="connsiteX13" fmla="*/ 152400 w 760305"/>
                  <a:gd name="connsiteY13" fmla="*/ 12097 h 78200"/>
                  <a:gd name="connsiteX14" fmla="*/ 95250 w 760305"/>
                  <a:gd name="connsiteY14" fmla="*/ 0 h 78200"/>
                  <a:gd name="connsiteX15" fmla="*/ 38100 w 760305"/>
                  <a:gd name="connsiteY15" fmla="*/ 12097 h 78200"/>
                  <a:gd name="connsiteX16" fmla="*/ 0 w 760305"/>
                  <a:gd name="connsiteY16" fmla="*/ 21050 h 78200"/>
                  <a:gd name="connsiteX17" fmla="*/ 0 w 760305"/>
                  <a:gd name="connsiteY17" fmla="*/ 78200 h 78200"/>
                  <a:gd name="connsiteX18" fmla="*/ 57150 w 760305"/>
                  <a:gd name="connsiteY18" fmla="*/ 66104 h 78200"/>
                  <a:gd name="connsiteX19" fmla="*/ 95250 w 760305"/>
                  <a:gd name="connsiteY19" fmla="*/ 56578 h 78200"/>
                  <a:gd name="connsiteX20" fmla="*/ 133350 w 760305"/>
                  <a:gd name="connsiteY20" fmla="*/ 66104 h 78200"/>
                  <a:gd name="connsiteX21" fmla="*/ 190500 w 760305"/>
                  <a:gd name="connsiteY21" fmla="*/ 78200 h 78200"/>
                  <a:gd name="connsiteX22" fmla="*/ 247650 w 760305"/>
                  <a:gd name="connsiteY22" fmla="*/ 66104 h 78200"/>
                  <a:gd name="connsiteX23" fmla="*/ 285750 w 760305"/>
                  <a:gd name="connsiteY23" fmla="*/ 56578 h 78200"/>
                  <a:gd name="connsiteX24" fmla="*/ 323850 w 760305"/>
                  <a:gd name="connsiteY24" fmla="*/ 65532 h 78200"/>
                  <a:gd name="connsiteX25" fmla="*/ 381000 w 760305"/>
                  <a:gd name="connsiteY25" fmla="*/ 78200 h 78200"/>
                  <a:gd name="connsiteX26" fmla="*/ 438150 w 760305"/>
                  <a:gd name="connsiteY26" fmla="*/ 66104 h 78200"/>
                  <a:gd name="connsiteX27" fmla="*/ 476250 w 760305"/>
                  <a:gd name="connsiteY27" fmla="*/ 56578 h 78200"/>
                  <a:gd name="connsiteX28" fmla="*/ 514350 w 760305"/>
                  <a:gd name="connsiteY28" fmla="*/ 66104 h 78200"/>
                  <a:gd name="connsiteX29" fmla="*/ 571500 w 760305"/>
                  <a:gd name="connsiteY29" fmla="*/ 78200 h 78200"/>
                  <a:gd name="connsiteX30" fmla="*/ 628650 w 760305"/>
                  <a:gd name="connsiteY30" fmla="*/ 66104 h 78200"/>
                  <a:gd name="connsiteX31" fmla="*/ 666750 w 760305"/>
                  <a:gd name="connsiteY31" fmla="*/ 56578 h 78200"/>
                  <a:gd name="connsiteX32" fmla="*/ 704850 w 760305"/>
                  <a:gd name="connsiteY32" fmla="*/ 65532 h 78200"/>
                  <a:gd name="connsiteX33" fmla="*/ 758924 w 760305"/>
                  <a:gd name="connsiteY33" fmla="*/ 74423 h 78200"/>
                  <a:gd name="connsiteX34" fmla="*/ 760305 w 760305"/>
                  <a:gd name="connsiteY34" fmla="*/ 22691 h 78200"/>
                  <a:gd name="connsiteX35" fmla="*/ 723900 w 760305"/>
                  <a:gd name="connsiteY35" fmla="*/ 12097 h 78200"/>
                  <a:gd name="connsiteX0" fmla="*/ 723900 w 761265"/>
                  <a:gd name="connsiteY0" fmla="*/ 12097 h 78200"/>
                  <a:gd name="connsiteX1" fmla="*/ 666750 w 761265"/>
                  <a:gd name="connsiteY1" fmla="*/ 0 h 78200"/>
                  <a:gd name="connsiteX2" fmla="*/ 609600 w 761265"/>
                  <a:gd name="connsiteY2" fmla="*/ 12097 h 78200"/>
                  <a:gd name="connsiteX3" fmla="*/ 571500 w 761265"/>
                  <a:gd name="connsiteY3" fmla="*/ 21050 h 78200"/>
                  <a:gd name="connsiteX4" fmla="*/ 571500 w 761265"/>
                  <a:gd name="connsiteY4" fmla="*/ 21050 h 78200"/>
                  <a:gd name="connsiteX5" fmla="*/ 533400 w 761265"/>
                  <a:gd name="connsiteY5" fmla="*/ 12097 h 78200"/>
                  <a:gd name="connsiteX6" fmla="*/ 476250 w 761265"/>
                  <a:gd name="connsiteY6" fmla="*/ 0 h 78200"/>
                  <a:gd name="connsiteX7" fmla="*/ 419100 w 761265"/>
                  <a:gd name="connsiteY7" fmla="*/ 12097 h 78200"/>
                  <a:gd name="connsiteX8" fmla="*/ 381000 w 761265"/>
                  <a:gd name="connsiteY8" fmla="*/ 21050 h 78200"/>
                  <a:gd name="connsiteX9" fmla="*/ 342900 w 761265"/>
                  <a:gd name="connsiteY9" fmla="*/ 12097 h 78200"/>
                  <a:gd name="connsiteX10" fmla="*/ 285750 w 761265"/>
                  <a:gd name="connsiteY10" fmla="*/ 0 h 78200"/>
                  <a:gd name="connsiteX11" fmla="*/ 228600 w 761265"/>
                  <a:gd name="connsiteY11" fmla="*/ 12097 h 78200"/>
                  <a:gd name="connsiteX12" fmla="*/ 190500 w 761265"/>
                  <a:gd name="connsiteY12" fmla="*/ 21050 h 78200"/>
                  <a:gd name="connsiteX13" fmla="*/ 152400 w 761265"/>
                  <a:gd name="connsiteY13" fmla="*/ 12097 h 78200"/>
                  <a:gd name="connsiteX14" fmla="*/ 95250 w 761265"/>
                  <a:gd name="connsiteY14" fmla="*/ 0 h 78200"/>
                  <a:gd name="connsiteX15" fmla="*/ 38100 w 761265"/>
                  <a:gd name="connsiteY15" fmla="*/ 12097 h 78200"/>
                  <a:gd name="connsiteX16" fmla="*/ 0 w 761265"/>
                  <a:gd name="connsiteY16" fmla="*/ 21050 h 78200"/>
                  <a:gd name="connsiteX17" fmla="*/ 0 w 761265"/>
                  <a:gd name="connsiteY17" fmla="*/ 78200 h 78200"/>
                  <a:gd name="connsiteX18" fmla="*/ 57150 w 761265"/>
                  <a:gd name="connsiteY18" fmla="*/ 66104 h 78200"/>
                  <a:gd name="connsiteX19" fmla="*/ 95250 w 761265"/>
                  <a:gd name="connsiteY19" fmla="*/ 56578 h 78200"/>
                  <a:gd name="connsiteX20" fmla="*/ 133350 w 761265"/>
                  <a:gd name="connsiteY20" fmla="*/ 66104 h 78200"/>
                  <a:gd name="connsiteX21" fmla="*/ 190500 w 761265"/>
                  <a:gd name="connsiteY21" fmla="*/ 78200 h 78200"/>
                  <a:gd name="connsiteX22" fmla="*/ 247650 w 761265"/>
                  <a:gd name="connsiteY22" fmla="*/ 66104 h 78200"/>
                  <a:gd name="connsiteX23" fmla="*/ 285750 w 761265"/>
                  <a:gd name="connsiteY23" fmla="*/ 56578 h 78200"/>
                  <a:gd name="connsiteX24" fmla="*/ 323850 w 761265"/>
                  <a:gd name="connsiteY24" fmla="*/ 65532 h 78200"/>
                  <a:gd name="connsiteX25" fmla="*/ 381000 w 761265"/>
                  <a:gd name="connsiteY25" fmla="*/ 78200 h 78200"/>
                  <a:gd name="connsiteX26" fmla="*/ 438150 w 761265"/>
                  <a:gd name="connsiteY26" fmla="*/ 66104 h 78200"/>
                  <a:gd name="connsiteX27" fmla="*/ 476250 w 761265"/>
                  <a:gd name="connsiteY27" fmla="*/ 56578 h 78200"/>
                  <a:gd name="connsiteX28" fmla="*/ 514350 w 761265"/>
                  <a:gd name="connsiteY28" fmla="*/ 66104 h 78200"/>
                  <a:gd name="connsiteX29" fmla="*/ 571500 w 761265"/>
                  <a:gd name="connsiteY29" fmla="*/ 78200 h 78200"/>
                  <a:gd name="connsiteX30" fmla="*/ 628650 w 761265"/>
                  <a:gd name="connsiteY30" fmla="*/ 66104 h 78200"/>
                  <a:gd name="connsiteX31" fmla="*/ 666750 w 761265"/>
                  <a:gd name="connsiteY31" fmla="*/ 56578 h 78200"/>
                  <a:gd name="connsiteX32" fmla="*/ 704850 w 761265"/>
                  <a:gd name="connsiteY32" fmla="*/ 65532 h 78200"/>
                  <a:gd name="connsiteX33" fmla="*/ 758924 w 761265"/>
                  <a:gd name="connsiteY33" fmla="*/ 74423 h 78200"/>
                  <a:gd name="connsiteX34" fmla="*/ 761265 w 761265"/>
                  <a:gd name="connsiteY34" fmla="*/ 19904 h 78200"/>
                  <a:gd name="connsiteX35" fmla="*/ 723900 w 761265"/>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1265"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8"/>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8"/>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8"/>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8"/>
                    </a:cubicBezTo>
                    <a:cubicBezTo>
                      <a:pt x="679850" y="57487"/>
                      <a:pt x="689488" y="62558"/>
                      <a:pt x="704850" y="65532"/>
                    </a:cubicBezTo>
                    <a:cubicBezTo>
                      <a:pt x="720212" y="68506"/>
                      <a:pt x="739286" y="73527"/>
                      <a:pt x="758924" y="74423"/>
                    </a:cubicBezTo>
                    <a:cubicBezTo>
                      <a:pt x="758924" y="55373"/>
                      <a:pt x="761265" y="38954"/>
                      <a:pt x="761265" y="19904"/>
                    </a:cubicBezTo>
                    <a:cubicBezTo>
                      <a:pt x="748165" y="18996"/>
                      <a:pt x="736033" y="17118"/>
                      <a:pt x="723900" y="12097"/>
                    </a:cubicBezTo>
                    <a:close/>
                  </a:path>
                </a:pathLst>
              </a:custGeom>
              <a:solidFill>
                <a:srgbClr val="FF0000"/>
              </a:solidFill>
              <a:ln w="9525" cap="flat">
                <a:noFill/>
                <a:prstDash val="solid"/>
                <a:miter/>
              </a:ln>
            </p:spPr>
            <p:txBody>
              <a:bodyPr rtlCol="0" anchor="ctr"/>
              <a:lstStyle/>
              <a:p>
                <a:endParaRPr lang="en-GB"/>
              </a:p>
            </p:txBody>
          </p:sp>
          <p:sp>
            <p:nvSpPr>
              <p:cNvPr id="90" name="Freeform: Shape 89">
                <a:extLst>
                  <a:ext uri="{FF2B5EF4-FFF2-40B4-BE49-F238E27FC236}">
                    <a16:creationId xmlns:a16="http://schemas.microsoft.com/office/drawing/2014/main" id="{FE659039-3D6E-4158-98E3-845652744838}"/>
                  </a:ext>
                </a:extLst>
              </p:cNvPr>
              <p:cNvSpPr/>
              <p:nvPr/>
            </p:nvSpPr>
            <p:spPr>
              <a:xfrm>
                <a:off x="2153193" y="5366119"/>
                <a:ext cx="3745844" cy="145576"/>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9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9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9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9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9"/>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9"/>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9"/>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9"/>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FF99"/>
              </a:solidFill>
              <a:ln w="9525" cap="flat">
                <a:solidFill>
                  <a:srgbClr val="FFFF99"/>
                </a:solidFill>
                <a:prstDash val="solid"/>
                <a:miter/>
              </a:ln>
            </p:spPr>
            <p:txBody>
              <a:bodyPr rtlCol="0" anchor="ctr"/>
              <a:lstStyle/>
              <a:p>
                <a:endParaRPr lang="en-GB"/>
              </a:p>
            </p:txBody>
          </p:sp>
        </p:grpSp>
        <p:sp>
          <p:nvSpPr>
            <p:cNvPr id="64" name="TextBox 63">
              <a:extLst>
                <a:ext uri="{FF2B5EF4-FFF2-40B4-BE49-F238E27FC236}">
                  <a16:creationId xmlns:a16="http://schemas.microsoft.com/office/drawing/2014/main" id="{C381FDAD-ADC6-4BEE-B81D-30479E8FDB45}"/>
                </a:ext>
              </a:extLst>
            </p:cNvPr>
            <p:cNvSpPr txBox="1"/>
            <p:nvPr/>
          </p:nvSpPr>
          <p:spPr>
            <a:xfrm>
              <a:off x="10629379" y="3701143"/>
              <a:ext cx="1601884" cy="382854"/>
            </a:xfrm>
            <a:prstGeom prst="rect">
              <a:avLst/>
            </a:prstGeom>
            <a:noFill/>
          </p:spPr>
          <p:txBody>
            <a:bodyPr wrap="none" rtlCol="0">
              <a:spAutoFit/>
            </a:bodyPr>
            <a:lstStyle/>
            <a:p>
              <a:r>
                <a:rPr lang="en-GB" sz="1000"/>
                <a:t>BLADDER LINING</a:t>
              </a:r>
            </a:p>
          </p:txBody>
        </p:sp>
        <p:sp>
          <p:nvSpPr>
            <p:cNvPr id="65" name="TextBox 64">
              <a:extLst>
                <a:ext uri="{FF2B5EF4-FFF2-40B4-BE49-F238E27FC236}">
                  <a16:creationId xmlns:a16="http://schemas.microsoft.com/office/drawing/2014/main" id="{7BA2DB85-F173-4937-B1F7-7B329DF6845E}"/>
                </a:ext>
              </a:extLst>
            </p:cNvPr>
            <p:cNvSpPr txBox="1"/>
            <p:nvPr/>
          </p:nvSpPr>
          <p:spPr>
            <a:xfrm>
              <a:off x="10567311" y="4462506"/>
              <a:ext cx="1902899" cy="382854"/>
            </a:xfrm>
            <a:prstGeom prst="rect">
              <a:avLst/>
            </a:prstGeom>
            <a:noFill/>
          </p:spPr>
          <p:txBody>
            <a:bodyPr wrap="none" rtlCol="0">
              <a:spAutoFit/>
            </a:bodyPr>
            <a:lstStyle/>
            <a:p>
              <a:r>
                <a:rPr lang="en-GB" sz="1000" b="1">
                  <a:solidFill>
                    <a:schemeClr val="tx2"/>
                  </a:solidFill>
                </a:rPr>
                <a:t>BASEMENT LAYER</a:t>
              </a:r>
            </a:p>
          </p:txBody>
        </p:sp>
        <p:sp>
          <p:nvSpPr>
            <p:cNvPr id="66" name="TextBox 65">
              <a:extLst>
                <a:ext uri="{FF2B5EF4-FFF2-40B4-BE49-F238E27FC236}">
                  <a16:creationId xmlns:a16="http://schemas.microsoft.com/office/drawing/2014/main" id="{61CD884D-1E1C-453F-A49D-D709B0BE1F8E}"/>
                </a:ext>
              </a:extLst>
            </p:cNvPr>
            <p:cNvSpPr txBox="1"/>
            <p:nvPr/>
          </p:nvSpPr>
          <p:spPr>
            <a:xfrm>
              <a:off x="10790578" y="5192802"/>
              <a:ext cx="1438131" cy="382854"/>
            </a:xfrm>
            <a:prstGeom prst="rect">
              <a:avLst/>
            </a:prstGeom>
            <a:noFill/>
          </p:spPr>
          <p:txBody>
            <a:bodyPr wrap="none" rtlCol="0">
              <a:spAutoFit/>
            </a:bodyPr>
            <a:lstStyle/>
            <a:p>
              <a:r>
                <a:rPr lang="en-GB" sz="1000"/>
                <a:t>BLOOD VESSEL</a:t>
              </a:r>
            </a:p>
          </p:txBody>
        </p:sp>
        <p:sp>
          <p:nvSpPr>
            <p:cNvPr id="67" name="TextBox 66">
              <a:extLst>
                <a:ext uri="{FF2B5EF4-FFF2-40B4-BE49-F238E27FC236}">
                  <a16:creationId xmlns:a16="http://schemas.microsoft.com/office/drawing/2014/main" id="{32711C16-936E-4172-A4BD-851186DEC5DF}"/>
                </a:ext>
              </a:extLst>
            </p:cNvPr>
            <p:cNvSpPr txBox="1"/>
            <p:nvPr/>
          </p:nvSpPr>
          <p:spPr>
            <a:xfrm>
              <a:off x="10799618" y="5665952"/>
              <a:ext cx="1435724" cy="382854"/>
            </a:xfrm>
            <a:prstGeom prst="rect">
              <a:avLst/>
            </a:prstGeom>
            <a:noFill/>
          </p:spPr>
          <p:txBody>
            <a:bodyPr wrap="none" rtlCol="0">
              <a:spAutoFit/>
            </a:bodyPr>
            <a:lstStyle/>
            <a:p>
              <a:r>
                <a:rPr lang="en-GB" sz="1000"/>
                <a:t>LYMPH VESSEL</a:t>
              </a:r>
            </a:p>
          </p:txBody>
        </p:sp>
        <p:sp>
          <p:nvSpPr>
            <p:cNvPr id="68" name="TextBox 67">
              <a:extLst>
                <a:ext uri="{FF2B5EF4-FFF2-40B4-BE49-F238E27FC236}">
                  <a16:creationId xmlns:a16="http://schemas.microsoft.com/office/drawing/2014/main" id="{3F01C697-1140-41D8-B4D7-7641888F6509}"/>
                </a:ext>
              </a:extLst>
            </p:cNvPr>
            <p:cNvSpPr txBox="1"/>
            <p:nvPr/>
          </p:nvSpPr>
          <p:spPr>
            <a:xfrm>
              <a:off x="10897081" y="4885024"/>
              <a:ext cx="1512784" cy="382854"/>
            </a:xfrm>
            <a:prstGeom prst="rect">
              <a:avLst/>
            </a:prstGeom>
            <a:noFill/>
          </p:spPr>
          <p:txBody>
            <a:bodyPr wrap="none" rtlCol="0">
              <a:spAutoFit/>
            </a:bodyPr>
            <a:lstStyle/>
            <a:p>
              <a:r>
                <a:rPr lang="en-GB" sz="1000"/>
                <a:t>MUSCLE TISSUE</a:t>
              </a:r>
            </a:p>
          </p:txBody>
        </p:sp>
        <p:sp>
          <p:nvSpPr>
            <p:cNvPr id="69" name="TextBox 68">
              <a:extLst>
                <a:ext uri="{FF2B5EF4-FFF2-40B4-BE49-F238E27FC236}">
                  <a16:creationId xmlns:a16="http://schemas.microsoft.com/office/drawing/2014/main" id="{F0495524-DCC9-4BA8-A3DE-56D1C134C76C}"/>
                </a:ext>
              </a:extLst>
            </p:cNvPr>
            <p:cNvSpPr txBox="1"/>
            <p:nvPr/>
          </p:nvSpPr>
          <p:spPr>
            <a:xfrm>
              <a:off x="2831027" y="2647401"/>
              <a:ext cx="1768455" cy="784485"/>
            </a:xfrm>
            <a:prstGeom prst="rect">
              <a:avLst/>
            </a:prstGeom>
            <a:noFill/>
          </p:spPr>
          <p:txBody>
            <a:bodyPr wrap="none" rtlCol="0">
              <a:spAutoFit/>
            </a:bodyPr>
            <a:lstStyle/>
            <a:p>
              <a:r>
                <a:rPr lang="en-GB" sz="1000"/>
                <a:t>CARCINOMA IN SITU</a:t>
              </a:r>
            </a:p>
            <a:p>
              <a:pPr algn="ctr"/>
              <a:r>
                <a:rPr lang="en-GB" sz="1000"/>
                <a:t>D-CODED</a:t>
              </a:r>
            </a:p>
          </p:txBody>
        </p:sp>
        <p:sp>
          <p:nvSpPr>
            <p:cNvPr id="70" name="TextBox 69">
              <a:extLst>
                <a:ext uri="{FF2B5EF4-FFF2-40B4-BE49-F238E27FC236}">
                  <a16:creationId xmlns:a16="http://schemas.microsoft.com/office/drawing/2014/main" id="{6EC7B005-98BD-4D13-B294-F595B09091CB}"/>
                </a:ext>
              </a:extLst>
            </p:cNvPr>
            <p:cNvSpPr txBox="1"/>
            <p:nvPr/>
          </p:nvSpPr>
          <p:spPr>
            <a:xfrm>
              <a:off x="5341800" y="2592743"/>
              <a:ext cx="2056371" cy="784485"/>
            </a:xfrm>
            <a:prstGeom prst="rect">
              <a:avLst/>
            </a:prstGeom>
            <a:noFill/>
          </p:spPr>
          <p:txBody>
            <a:bodyPr wrap="none" rtlCol="0">
              <a:spAutoFit/>
            </a:bodyPr>
            <a:lstStyle/>
            <a:p>
              <a:r>
                <a:rPr lang="en-GB" sz="1000"/>
                <a:t>INVASIVE FLAT TUMOUR</a:t>
              </a:r>
            </a:p>
            <a:p>
              <a:pPr algn="ctr"/>
              <a:r>
                <a:rPr lang="en-GB" sz="1000"/>
                <a:t>C-CODED</a:t>
              </a:r>
            </a:p>
          </p:txBody>
        </p:sp>
        <p:sp>
          <p:nvSpPr>
            <p:cNvPr id="71" name="TextBox 70">
              <a:extLst>
                <a:ext uri="{FF2B5EF4-FFF2-40B4-BE49-F238E27FC236}">
                  <a16:creationId xmlns:a16="http://schemas.microsoft.com/office/drawing/2014/main" id="{3F12D548-8885-4847-9D78-C841C26DE1EB}"/>
                </a:ext>
              </a:extLst>
            </p:cNvPr>
            <p:cNvSpPr txBox="1"/>
            <p:nvPr/>
          </p:nvSpPr>
          <p:spPr>
            <a:xfrm>
              <a:off x="9008608" y="2541613"/>
              <a:ext cx="1392289" cy="1086209"/>
            </a:xfrm>
            <a:prstGeom prst="rect">
              <a:avLst/>
            </a:prstGeom>
            <a:noFill/>
          </p:spPr>
          <p:txBody>
            <a:bodyPr wrap="square" rtlCol="0">
              <a:spAutoFit/>
            </a:bodyPr>
            <a:lstStyle/>
            <a:p>
              <a:pPr algn="ctr"/>
              <a:r>
                <a:rPr lang="en-GB" sz="1000"/>
                <a:t>PAPILLARY TUMOUR</a:t>
              </a:r>
            </a:p>
            <a:p>
              <a:pPr algn="ctr"/>
              <a:r>
                <a:rPr lang="en-GB" sz="1000"/>
                <a:t>D-CODED</a:t>
              </a:r>
            </a:p>
          </p:txBody>
        </p:sp>
        <p:sp>
          <p:nvSpPr>
            <p:cNvPr id="72" name="TextBox 71">
              <a:extLst>
                <a:ext uri="{FF2B5EF4-FFF2-40B4-BE49-F238E27FC236}">
                  <a16:creationId xmlns:a16="http://schemas.microsoft.com/office/drawing/2014/main" id="{F837F388-CDB1-4CA0-A31A-0E6D96E4ECEE}"/>
                </a:ext>
              </a:extLst>
            </p:cNvPr>
            <p:cNvSpPr txBox="1"/>
            <p:nvPr/>
          </p:nvSpPr>
          <p:spPr>
            <a:xfrm>
              <a:off x="10666109" y="5970377"/>
              <a:ext cx="1339399" cy="382854"/>
            </a:xfrm>
            <a:prstGeom prst="rect">
              <a:avLst/>
            </a:prstGeom>
            <a:noFill/>
          </p:spPr>
          <p:txBody>
            <a:bodyPr wrap="none" rtlCol="0">
              <a:spAutoFit/>
            </a:bodyPr>
            <a:lstStyle/>
            <a:p>
              <a:r>
                <a:rPr lang="en-GB" sz="1000"/>
                <a:t>FATTY TISSUE</a:t>
              </a:r>
            </a:p>
          </p:txBody>
        </p:sp>
        <p:cxnSp>
          <p:nvCxnSpPr>
            <p:cNvPr id="73" name="Straight Arrow Connector 72">
              <a:extLst>
                <a:ext uri="{FF2B5EF4-FFF2-40B4-BE49-F238E27FC236}">
                  <a16:creationId xmlns:a16="http://schemas.microsoft.com/office/drawing/2014/main" id="{52AE5095-4F4B-4D53-A805-4B2E1418FB76}"/>
                </a:ext>
              </a:extLst>
            </p:cNvPr>
            <p:cNvCxnSpPr>
              <a:cxnSpLocks/>
              <a:stCxn id="64" idx="1"/>
            </p:cNvCxnSpPr>
            <p:nvPr/>
          </p:nvCxnSpPr>
          <p:spPr>
            <a:xfrm flipH="1" flipV="1">
              <a:off x="10256521" y="3855032"/>
              <a:ext cx="372859" cy="375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317FD0FD-B5F1-4A4A-99AD-BD94030DBB0E}"/>
                </a:ext>
              </a:extLst>
            </p:cNvPr>
            <p:cNvCxnSpPr>
              <a:stCxn id="65" idx="1"/>
              <a:endCxn id="81" idx="3"/>
            </p:cNvCxnSpPr>
            <p:nvPr/>
          </p:nvCxnSpPr>
          <p:spPr>
            <a:xfrm flipH="1" flipV="1">
              <a:off x="10256521" y="4613967"/>
              <a:ext cx="310790" cy="399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F66F18D8-9D2C-4D08-9D29-A7F7CF5E5D49}"/>
                </a:ext>
              </a:extLst>
            </p:cNvPr>
            <p:cNvCxnSpPr>
              <a:cxnSpLocks/>
              <a:stCxn id="68" idx="1"/>
            </p:cNvCxnSpPr>
            <p:nvPr/>
          </p:nvCxnSpPr>
          <p:spPr>
            <a:xfrm flipH="1" flipV="1">
              <a:off x="10256520" y="5010997"/>
              <a:ext cx="640561" cy="654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5BBC1F02-3E98-4C76-A2EE-9F78721B4837}"/>
                </a:ext>
              </a:extLst>
            </p:cNvPr>
            <p:cNvCxnSpPr>
              <a:cxnSpLocks/>
              <a:stCxn id="66" idx="1"/>
            </p:cNvCxnSpPr>
            <p:nvPr/>
          </p:nvCxnSpPr>
          <p:spPr>
            <a:xfrm flipH="1" flipV="1">
              <a:off x="10305028" y="5346691"/>
              <a:ext cx="485551" cy="375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995DEEBF-663B-4592-BB7C-EB724B4E3FCD}"/>
                </a:ext>
              </a:extLst>
            </p:cNvPr>
            <p:cNvCxnSpPr>
              <a:cxnSpLocks/>
            </p:cNvCxnSpPr>
            <p:nvPr/>
          </p:nvCxnSpPr>
          <p:spPr>
            <a:xfrm flipH="1">
              <a:off x="10305028" y="5803060"/>
              <a:ext cx="4855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0B1ADA52-964B-42B9-BF15-AE97D0711241}"/>
                </a:ext>
              </a:extLst>
            </p:cNvPr>
            <p:cNvCxnSpPr>
              <a:cxnSpLocks/>
              <a:stCxn id="72" idx="1"/>
            </p:cNvCxnSpPr>
            <p:nvPr/>
          </p:nvCxnSpPr>
          <p:spPr>
            <a:xfrm flipH="1" flipV="1">
              <a:off x="10334026" y="6128245"/>
              <a:ext cx="332083" cy="33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pic>
        <p:nvPicPr>
          <p:cNvPr id="10" name="Audio 9">
            <a:hlinkClick r:id="" action="ppaction://media"/>
            <a:extLst>
              <a:ext uri="{FF2B5EF4-FFF2-40B4-BE49-F238E27FC236}">
                <a16:creationId xmlns:a16="http://schemas.microsoft.com/office/drawing/2014/main" id="{ED647375-A868-4738-830C-5AE199D474E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64780578"/>
      </p:ext>
    </p:extLst>
  </p:cSld>
  <p:clrMapOvr>
    <a:masterClrMapping/>
  </p:clrMapOvr>
  <mc:AlternateContent xmlns:mc="http://schemas.openxmlformats.org/markup-compatibility/2006" xmlns:p14="http://schemas.microsoft.com/office/powerpoint/2010/main">
    <mc:Choice Requires="p14">
      <p:transition spd="slow" p14:dur="2000" advTm="22622"/>
    </mc:Choice>
    <mc:Fallback xmlns="">
      <p:transition spd="slow" advTm="226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2.xml><?xml version="1.0" encoding="utf-8"?>
<ds:datastoreItem xmlns:ds="http://schemas.openxmlformats.org/officeDocument/2006/customXml" ds:itemID="{072024DB-DD24-419A-AD51-AA142FDF4A48}">
  <ds:schemaRefs>
    <ds:schemaRef ds:uri="http://purl.org/dc/elements/1.1/"/>
    <ds:schemaRef ds:uri="http://schemas.microsoft.com/office/2006/metadata/properties"/>
    <ds:schemaRef ds:uri="http://schemas.microsoft.com/office/2006/documentManagement/types"/>
    <ds:schemaRef ds:uri="http://purl.org/dc/terms/"/>
    <ds:schemaRef ds:uri="http://purl.org/dc/dcmitype/"/>
    <ds:schemaRef ds:uri="http://schemas.microsoft.com/office/infopath/2007/PartnerControls"/>
    <ds:schemaRef ds:uri="http://schemas.openxmlformats.org/package/2006/metadata/core-properties"/>
    <ds:schemaRef ds:uri="http://schemas.microsoft.com/sharepoint/v3"/>
    <ds:schemaRef ds:uri="d90b2148-dfd5-4925-bdbf-65fefdd6aea1"/>
    <ds:schemaRef ds:uri="7b410ab3-33f9-46b0-a7e8-8030da7493ff"/>
    <ds:schemaRef ds:uri="http://www.w3.org/XML/1998/namespace"/>
  </ds:schemaRefs>
</ds:datastoreItem>
</file>

<file path=customXml/itemProps3.xml><?xml version="1.0" encoding="utf-8"?>
<ds:datastoreItem xmlns:ds="http://schemas.openxmlformats.org/officeDocument/2006/customXml" ds:itemID="{87387DEA-FE0B-46C7-99A9-20AABD748E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862</TotalTime>
  <Words>6548</Words>
  <Application>Microsoft Office PowerPoint</Application>
  <PresentationFormat>Widescreen</PresentationFormat>
  <Paragraphs>692</Paragraphs>
  <Slides>43</Slides>
  <Notes>43</Notes>
  <HiddenSlides>0</HiddenSlides>
  <MMClips>43</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ＭＳ Ｐゴシック</vt:lpstr>
      <vt:lpstr>Arial</vt:lpstr>
      <vt:lpstr>Arial Nova Light</vt:lpstr>
      <vt:lpstr>Calibri</vt:lpstr>
      <vt:lpstr>Segoe UI</vt:lpstr>
      <vt:lpstr>Segoe UI Semibold</vt:lpstr>
      <vt:lpstr>NDRS</vt:lpstr>
      <vt:lpstr>National Disease Registration Service (NDRS)</vt:lpstr>
      <vt:lpstr>Agenda</vt:lpstr>
      <vt:lpstr>Types of Diagnosis - New Primary diagnosis</vt:lpstr>
      <vt:lpstr>Types of Diagnosis - Progression</vt:lpstr>
      <vt:lpstr>Types of Diagnosis - Transformation</vt:lpstr>
      <vt:lpstr>Types of Diagnosis - Recurrence</vt:lpstr>
      <vt:lpstr>ICD10 codes - C codes &amp; D codes</vt:lpstr>
      <vt:lpstr>ICD10 codes - C codes &amp; D codes</vt:lpstr>
      <vt:lpstr>ICD10 codes - C codes &amp; D codes</vt:lpstr>
      <vt:lpstr>ICD10 codes - C codes &amp; D codes</vt:lpstr>
      <vt:lpstr>ICD10 codes - C codes &amp; D codes</vt:lpstr>
      <vt:lpstr>ICD10 codes - C codes &amp; D codes</vt:lpstr>
      <vt:lpstr>ICD10 codes - C codes &amp; D codes</vt:lpstr>
      <vt:lpstr>ICD10 codes - C codes &amp; D codes</vt:lpstr>
      <vt:lpstr>ICD10 codes - C codes &amp; D codes</vt:lpstr>
      <vt:lpstr>Recording a Diagnosis - Primary vs Non-primary</vt:lpstr>
      <vt:lpstr>Recording a Diagnosis - Primary vs Non-primary</vt:lpstr>
      <vt:lpstr>Recording a Diagnosis - Primary vs Non-primary</vt:lpstr>
      <vt:lpstr>Recording a Diagnosis - Primary vs Non-primary</vt:lpstr>
      <vt:lpstr>Recording a Diagnosis - Primary vs Non-primary</vt:lpstr>
      <vt:lpstr>Recording a Diagnosis - Primary vs Non-primary</vt:lpstr>
      <vt:lpstr>Topography – Metastatic New Primary Cancers, Recurrences &amp; Progressions</vt:lpstr>
      <vt:lpstr>Topography – Metastatic New Primary Cancers, Recurrences &amp; Progressions</vt:lpstr>
      <vt:lpstr>Recording a Diagnosis - An example pathway</vt:lpstr>
      <vt:lpstr>Recording a Diagnosis - An example pathway</vt:lpstr>
      <vt:lpstr>Recording a Diagnosis - An example pathway</vt:lpstr>
      <vt:lpstr>Recording a Diagnosis - An example pathway</vt:lpstr>
      <vt:lpstr>Recording a Diagnosis - An example pathway</vt:lpstr>
      <vt:lpstr>Recording a Diagnosis - An example pathway</vt:lpstr>
      <vt:lpstr>What if a Diagnosis changes?</vt:lpstr>
      <vt:lpstr>What if a Diagnosis changes?</vt:lpstr>
      <vt:lpstr>What if a Diagnosis changes?</vt:lpstr>
      <vt:lpstr>What if a Diagnosis changes?</vt:lpstr>
      <vt:lpstr>What if a Diagnosis changes?</vt:lpstr>
      <vt:lpstr>What if a Diagnosis changes?</vt:lpstr>
      <vt:lpstr>What if a Diagnosis changes?</vt:lpstr>
      <vt:lpstr>What if a Diagnosis changes?</vt:lpstr>
      <vt:lpstr>In Summary </vt:lpstr>
      <vt:lpstr>In Summary </vt:lpstr>
      <vt:lpstr>In Summary </vt:lpstr>
      <vt:lpstr>In Summary </vt:lpstr>
      <vt:lpstr>In Summary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 - X26)</cp:lastModifiedBy>
  <cp:revision>8</cp:revision>
  <cp:lastPrinted>2022-12-09T13:59:41Z</cp:lastPrinted>
  <dcterms:created xsi:type="dcterms:W3CDTF">2021-02-08T11:29:00Z</dcterms:created>
  <dcterms:modified xsi:type="dcterms:W3CDTF">2024-09-25T13:44:59Z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