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65" r:id="rId5"/>
    <p:sldId id="296"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1" r:id="rId21"/>
    <p:sldId id="298" r:id="rId22"/>
    <p:sldId id="282" r:id="rId23"/>
    <p:sldId id="297" r:id="rId24"/>
    <p:sldId id="284" r:id="rId25"/>
    <p:sldId id="295" r:id="rId26"/>
    <p:sldId id="286" r:id="rId27"/>
    <p:sldId id="287" r:id="rId28"/>
    <p:sldId id="288" r:id="rId29"/>
    <p:sldId id="289" r:id="rId30"/>
    <p:sldId id="300" r:id="rId31"/>
    <p:sldId id="290" r:id="rId32"/>
    <p:sldId id="291" r:id="rId33"/>
    <p:sldId id="301" r:id="rId34"/>
    <p:sldId id="292" r:id="rId35"/>
    <p:sldId id="718" r:id="rId36"/>
    <p:sldId id="293" r:id="rId37"/>
    <p:sldId id="72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296"/>
            <p14:sldId id="266"/>
            <p14:sldId id="267"/>
            <p14:sldId id="268"/>
            <p14:sldId id="269"/>
            <p14:sldId id="270"/>
            <p14:sldId id="271"/>
            <p14:sldId id="272"/>
            <p14:sldId id="273"/>
            <p14:sldId id="274"/>
            <p14:sldId id="275"/>
            <p14:sldId id="276"/>
            <p14:sldId id="277"/>
            <p14:sldId id="278"/>
            <p14:sldId id="279"/>
            <p14:sldId id="281"/>
            <p14:sldId id="298"/>
            <p14:sldId id="282"/>
            <p14:sldId id="297"/>
            <p14:sldId id="284"/>
            <p14:sldId id="295"/>
            <p14:sldId id="286"/>
            <p14:sldId id="287"/>
            <p14:sldId id="288"/>
            <p14:sldId id="289"/>
            <p14:sldId id="300"/>
            <p14:sldId id="290"/>
            <p14:sldId id="291"/>
            <p14:sldId id="301"/>
            <p14:sldId id="292"/>
            <p14:sldId id="718"/>
            <p14:sldId id="293"/>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B1E9"/>
    <a:srgbClr val="E8F1F1"/>
    <a:srgbClr val="425563"/>
    <a:srgbClr val="228789"/>
    <a:srgbClr val="2AA8AA"/>
    <a:srgbClr val="329E6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80494" autoAdjust="0"/>
  </p:normalViewPr>
  <p:slideViewPr>
    <p:cSldViewPr snapToGrid="0">
      <p:cViewPr varScale="1">
        <p:scale>
          <a:sx n="91" d="100"/>
          <a:sy n="91" d="100"/>
        </p:scale>
        <p:origin x="498" y="45"/>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F8932855-7799-437F-8C87-B384E9F55F95}"/>
    <pc:docChg chg="mod">
      <pc:chgData name="MOLLETT, Marianne (NHS ENGLAND - X26)" userId="58af0019-3a7b-47f8-8975-8ac0a0ea5bbf" providerId="ADAL" clId="{F8932855-7799-437F-8C87-B384E9F55F95}" dt="2024-07-31T09:44:08.50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31/07/2024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31/07/2024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Welcome to this NDRS training module on Diagnosing Cancer. </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1327722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Bowel screening aims to detect cancer and polyps </a:t>
            </a:r>
            <a:r>
              <a:rPr lang="en-GB" i="0" dirty="0"/>
              <a:t>before</a:t>
            </a:r>
            <a:r>
              <a:rPr lang="en-GB" dirty="0"/>
              <a:t> the person is showing any symptoms.  Everyone between the ages of 56 and 74 is invited to use a home test kit that detects </a:t>
            </a:r>
            <a:r>
              <a:rPr lang="en-GB" i="0" dirty="0"/>
              <a:t>tiny</a:t>
            </a:r>
            <a:r>
              <a:rPr lang="en-GB" dirty="0"/>
              <a:t> amounts of blood in the stool.  Whilst blood does not </a:t>
            </a:r>
            <a:r>
              <a:rPr lang="en-GB" i="0" dirty="0"/>
              <a:t>necessarily</a:t>
            </a:r>
            <a:r>
              <a:rPr lang="en-GB" dirty="0"/>
              <a:t> mean cancer, a positive test result usually indicates that further investigations are needed.</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92525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now look at some of the tests that may be used to diagnose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070614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a:t>
            </a:r>
            <a:r>
              <a:rPr lang="en-GB" i="0" dirty="0"/>
              <a:t>many</a:t>
            </a:r>
            <a:r>
              <a:rPr lang="en-GB" dirty="0"/>
              <a:t> different types of radiological examination.  Each has its own advantages depending on the type of tissue the clinical team want to look at.</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737218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X-rays are often used for an </a:t>
            </a:r>
            <a:r>
              <a:rPr lang="en-GB" i="0" dirty="0"/>
              <a:t>initial</a:t>
            </a:r>
            <a:r>
              <a:rPr lang="en-GB" dirty="0"/>
              <a:t> assessment. Whilst X-rays are easy to perform, they </a:t>
            </a:r>
            <a:r>
              <a:rPr lang="en-GB" i="0" dirty="0"/>
              <a:t>are</a:t>
            </a:r>
            <a:r>
              <a:rPr lang="en-GB" dirty="0"/>
              <a:t> limited in that they are only two-dimensional.</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715720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Mammograms are x-rays examination of the breast tissue.  They are used to detect areas of change in the breast, sometimes before the patient has experienced any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478502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Contrast mediums are sometimes used to make the images more informative.  For instance, X-rays </a:t>
            </a:r>
            <a:r>
              <a:rPr lang="en-GB" i="0" dirty="0"/>
              <a:t>cannot</a:t>
            </a:r>
            <a:r>
              <a:rPr lang="en-GB" dirty="0"/>
              <a:t> pass through Barium which can be used to improve the contrast in the examination of the digestive tract.  </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0228131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Pyelograms and </a:t>
            </a:r>
            <a:r>
              <a:rPr lang="en-GB" dirty="0" err="1"/>
              <a:t>Urograms</a:t>
            </a:r>
            <a:r>
              <a:rPr lang="en-GB" dirty="0"/>
              <a:t> look at the function of the kidneys, ureters and bladder.  In each case, a dye is injected into the blood stream and this is filtered by the kidneys. X-rays are then taken at intervals to </a:t>
            </a:r>
            <a:r>
              <a:rPr lang="en-GB" i="0" dirty="0"/>
              <a:t>visualise</a:t>
            </a:r>
            <a:r>
              <a:rPr lang="en-GB" dirty="0"/>
              <a:t> the dye as it passes through the kidneys and bladder.</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059738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Ultrasound scans use high frequency sound waves to produce an image.  They pose no radiological risk to the patient.</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230162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Ultrasound imaging is most effective when looking at </a:t>
            </a:r>
            <a:r>
              <a:rPr lang="en-GB" i="0" dirty="0"/>
              <a:t>soft</a:t>
            </a:r>
            <a:r>
              <a:rPr lang="en-GB" dirty="0"/>
              <a:t> tissue and is often used to guide surgery or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853541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CT scan combines X-rays with computer imaging to build a 3 dimensional image. </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4154308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this module we’re going to look at how patients present for treatment and how their cancer might be diagnosed.  Remember, the module may be paused at </a:t>
            </a:r>
            <a:r>
              <a:rPr lang="en-GB" i="0" dirty="0"/>
              <a:t>any</a:t>
            </a:r>
            <a:r>
              <a:rPr lang="en-GB" dirty="0"/>
              <a:t> time.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scanner uses a movable X-ray source to take images from many angles.  Contrast medium may also be used to enhance the image.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992303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MRI scanner uses a strong magnetic field in conjunction with a computer to generate a 3 dimensional image.  Patients with metallic implants </a:t>
            </a:r>
            <a:r>
              <a:rPr lang="en-GB" i="0" dirty="0"/>
              <a:t>may not</a:t>
            </a:r>
            <a:r>
              <a:rPr lang="en-GB" i="1" dirty="0"/>
              <a:t> </a:t>
            </a:r>
            <a:r>
              <a:rPr lang="en-GB" i="0" dirty="0"/>
              <a:t>be</a:t>
            </a:r>
            <a:r>
              <a:rPr lang="en-GB" i="1" dirty="0"/>
              <a:t> </a:t>
            </a:r>
            <a:r>
              <a:rPr lang="en-GB" dirty="0"/>
              <a:t> suitable for an MRI.</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581410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MRIs may produce more informative images of soft tissues but require the patient to be </a:t>
            </a:r>
            <a:r>
              <a:rPr lang="en-GB" i="0" dirty="0"/>
              <a:t>very</a:t>
            </a:r>
            <a:r>
              <a:rPr lang="en-GB" dirty="0"/>
              <a:t> still.  Because of this, MRIs are </a:t>
            </a:r>
            <a:r>
              <a:rPr lang="en-GB" i="0" dirty="0"/>
              <a:t>not</a:t>
            </a:r>
            <a:r>
              <a:rPr lang="en-GB" dirty="0"/>
              <a:t> suitable for imaging of constantly moving organs such as the lungs and heart.</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1109568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Positron Emission Topography can give a </a:t>
            </a:r>
            <a:r>
              <a:rPr lang="en-GB" i="0" dirty="0"/>
              <a:t>clearer</a:t>
            </a:r>
            <a:r>
              <a:rPr lang="en-GB" dirty="0"/>
              <a:t> picture of bodily tissues and organ function.  By using a radioactive glucose tracer that is more likely to be taken up in </a:t>
            </a:r>
            <a:r>
              <a:rPr lang="en-GB" i="0" dirty="0"/>
              <a:t>rapidly growing or highly active</a:t>
            </a:r>
            <a:r>
              <a:rPr lang="en-GB" i="1" dirty="0"/>
              <a:t> </a:t>
            </a:r>
            <a:r>
              <a:rPr lang="en-GB" dirty="0"/>
              <a:t>cells, </a:t>
            </a:r>
            <a:r>
              <a:rPr lang="en-GB" i="0" dirty="0"/>
              <a:t>unexpected</a:t>
            </a:r>
            <a:r>
              <a:rPr lang="en-GB" dirty="0"/>
              <a:t> areas of tracer take-up may be identified as potential tumours or metastases.</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347948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PET-CTs combine the advantages of both</a:t>
            </a:r>
            <a:r>
              <a:rPr lang="en-GB" dirty="0"/>
              <a:t> imaging types and can be used to diagnose or stage a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4105517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bone scan requires the patient to be injected with a radioactive substance.  This radioactive substance is absorbed by </a:t>
            </a:r>
            <a:r>
              <a:rPr lang="en-GB" i="0" dirty="0"/>
              <a:t>abnormal</a:t>
            </a:r>
            <a:r>
              <a:rPr lang="en-GB" dirty="0"/>
              <a:t> areas in the bone which show as hotspots on the imaging.  </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202074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Endoscopes</a:t>
            </a:r>
            <a:r>
              <a:rPr lang="en-GB" dirty="0"/>
              <a:t> are comprised of a light and a small camera on a flexible probe.  </a:t>
            </a:r>
            <a:r>
              <a:rPr lang="en-GB" i="0" dirty="0"/>
              <a:t>Some</a:t>
            </a:r>
            <a:r>
              <a:rPr lang="en-GB" dirty="0"/>
              <a:t> types of endoscope also have the facility to take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122777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Endoscopes </a:t>
            </a:r>
            <a:r>
              <a:rPr lang="en-GB" i="0" dirty="0"/>
              <a:t>vary</a:t>
            </a:r>
            <a:r>
              <a:rPr lang="en-GB" dirty="0"/>
              <a:t> depending on the body area they are designed to be used for:  So for instance, a cystoscope is designed to be used in the bladder.</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7572481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Pathological confirmation is the best way to be sure of a cancer diagnosis. Pathological confirmation may come from either Cytology or Histology.</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4112130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Cytology</a:t>
            </a:r>
            <a:r>
              <a:rPr lang="en-GB" dirty="0"/>
              <a:t> involves examination of individual cells and cell clusters – these are normally in a fluid medium</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3489621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we’re going to look at the ways in which patients might present to secondary care.</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60424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Cytology samples are classified on a C scale from C1 to C5. Histology is advised where a suspicion of cancer is indicated.</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386931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Histology</a:t>
            </a:r>
            <a:r>
              <a:rPr lang="en-GB" dirty="0"/>
              <a:t> involves examination of tissue taken from a solid tumour.  Histology can confirm various aspects of the tumour and give an indication of tumour response to </a:t>
            </a:r>
            <a:r>
              <a:rPr lang="en-GB" i="0" dirty="0"/>
              <a:t>specific</a:t>
            </a:r>
            <a:r>
              <a:rPr lang="en-GB" dirty="0"/>
              <a:t> treatments.</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3243625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finally, 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Most</a:t>
            </a:r>
            <a:r>
              <a:rPr lang="en-GB" dirty="0"/>
              <a:t> people will present via their GP… some will present via A&amp;E … and some will be referred from other clinical teams.  Patients may also be referred after an abnormal screening result for certain tumour sites.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128929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GPs would normally include the patient’s medical history </a:t>
            </a:r>
            <a:r>
              <a:rPr lang="en-GB" i="0" dirty="0"/>
              <a:t>and</a:t>
            </a:r>
            <a:r>
              <a:rPr lang="en-GB" dirty="0"/>
              <a:t> any family history of cancer or related conditions … as there may be a risk of hereditary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245453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GP would normally </a:t>
            </a:r>
            <a:r>
              <a:rPr lang="en-GB" i="0" dirty="0"/>
              <a:t>examine</a:t>
            </a:r>
            <a:r>
              <a:rPr lang="en-GB" dirty="0"/>
              <a:t> the patient to determine their general health … as well as noting any </a:t>
            </a:r>
            <a:r>
              <a:rPr lang="en-GB" i="0" dirty="0"/>
              <a:t>obvious</a:t>
            </a:r>
            <a:r>
              <a:rPr lang="en-GB" dirty="0"/>
              <a:t> abnormal symptoms on the referral.</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929287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Screening aims to detect cancer before the patient becomes symptomatic. Screening programmes are in place for Breast, Cervix and Large Bowel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857033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Breast screening is used to detect very small changes in the breast tissue which are </a:t>
            </a:r>
            <a:r>
              <a:rPr lang="en-GB" i="0" dirty="0"/>
              <a:t>too small</a:t>
            </a:r>
            <a:r>
              <a:rPr lang="en-GB" dirty="0"/>
              <a:t> to be detected by touch.  Invitations for breast screening are sent to women aged 50 to 71…</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96248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Cervical screening invitations are sent to women between the ages of 24½ and 64.  Cervical screening looks for early abnormalities in the cervix including high risk HPV, which, when treated promptly, </a:t>
            </a:r>
            <a:r>
              <a:rPr lang="en-GB" i="0" dirty="0"/>
              <a:t>can</a:t>
            </a:r>
            <a:r>
              <a:rPr lang="en-GB" dirty="0"/>
              <a:t> prevent them becoming cancerous.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0131836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31/07/2024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31/07/2024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31/07/2024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11.jp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1.jp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2.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2.jp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024474"/>
          </a:xfrm>
        </p:spPr>
        <p:txBody>
          <a:bodyPr>
            <a:normAutofit/>
          </a:bodyPr>
          <a:lstStyle/>
          <a:p>
            <a:r>
              <a:rPr lang="en-GB" dirty="0"/>
              <a:t>Diagnosing Cancer</a:t>
            </a:r>
          </a:p>
          <a:p>
            <a:r>
              <a:rPr lang="en-GB" dirty="0"/>
              <a:t>v3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EDBBB7DD-4D8C-4821-8666-BDD7BB0F86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6265"/>
    </mc:Choice>
    <mc:Fallback xmlns="">
      <p:transition spd="slow" advTm="6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CAEF3-2FAF-4E7C-BB1D-BF2F716095CD}"/>
              </a:ext>
            </a:extLst>
          </p:cNvPr>
          <p:cNvSpPr>
            <a:spLocks noGrp="1"/>
          </p:cNvSpPr>
          <p:nvPr>
            <p:ph type="title"/>
          </p:nvPr>
        </p:nvSpPr>
        <p:spPr/>
        <p:txBody>
          <a:bodyPr/>
          <a:lstStyle/>
          <a:p>
            <a:r>
              <a:rPr lang="en-GB" dirty="0"/>
              <a:t>Bowel Screening Programme</a:t>
            </a:r>
          </a:p>
        </p:txBody>
      </p:sp>
      <p:sp>
        <p:nvSpPr>
          <p:cNvPr id="3" name="Content Placeholder 2">
            <a:extLst>
              <a:ext uri="{FF2B5EF4-FFF2-40B4-BE49-F238E27FC236}">
                <a16:creationId xmlns:a16="http://schemas.microsoft.com/office/drawing/2014/main" id="{09D04D3A-18AB-4C04-817F-9EA09301E587}"/>
              </a:ext>
            </a:extLst>
          </p:cNvPr>
          <p:cNvSpPr>
            <a:spLocks noGrp="1"/>
          </p:cNvSpPr>
          <p:nvPr>
            <p:ph idx="1"/>
          </p:nvPr>
        </p:nvSpPr>
        <p:spPr>
          <a:xfrm>
            <a:off x="838200" y="1435510"/>
            <a:ext cx="6562725" cy="4741453"/>
          </a:xfrm>
        </p:spPr>
        <p:txBody>
          <a:bodyPr>
            <a:normAutofit fontScale="92500"/>
          </a:bodyPr>
          <a:lstStyle/>
          <a:p>
            <a:r>
              <a:rPr lang="en-GB" altLang="en-US" sz="2000" dirty="0"/>
              <a:t>Bowel cancer screening aims to detect bowel cancer at an early stage in people with no symptoms when treatment is more likely to be effective and it can also detect polyps which are a precursor to bowel cancer.  These can be easily removed therefore reducing the risk of bowel cancer developing</a:t>
            </a:r>
          </a:p>
          <a:p>
            <a:r>
              <a:rPr lang="en-GB" altLang="en-US" sz="2000" dirty="0"/>
              <a:t>The NHS Bowel Cancer Screening Programme now offers screening every two years to men and women aged 56 to 74 years and on request every two years from the age of 75</a:t>
            </a:r>
          </a:p>
          <a:p>
            <a:r>
              <a:rPr lang="en-GB" altLang="en-US" sz="2000" dirty="0"/>
              <a:t>Faecal immunochemical home test (FIT) kit is a simple laboratory test which examines faecal samples for the presence of blood</a:t>
            </a:r>
          </a:p>
          <a:p>
            <a:r>
              <a:rPr lang="en-GB" altLang="en-US" sz="2000" dirty="0"/>
              <a:t>This test cannot diagnose bowel cancer, but a positive result will usually indicate further investigations are needed </a:t>
            </a:r>
          </a:p>
        </p:txBody>
      </p:sp>
      <p:sp>
        <p:nvSpPr>
          <p:cNvPr id="4" name="Date Placeholder 3">
            <a:extLst>
              <a:ext uri="{FF2B5EF4-FFF2-40B4-BE49-F238E27FC236}">
                <a16:creationId xmlns:a16="http://schemas.microsoft.com/office/drawing/2014/main" id="{AE6975DF-F31F-4C1F-B5E0-418B82A89D8D}"/>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8F7461B-0E8F-4418-82AC-F26B78943FF1}"/>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75CB879-53EF-41BB-B550-5FCB2441013E}"/>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33657FF6-1BC2-42F7-A013-8D6FA2868D1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ADB0628D-1182-460C-B8AD-EB44F7A067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32603530"/>
      </p:ext>
    </p:extLst>
  </p:cSld>
  <p:clrMapOvr>
    <a:masterClrMapping/>
  </p:clrMapOvr>
  <mc:AlternateContent xmlns:mc="http://schemas.openxmlformats.org/markup-compatibility/2006" xmlns:p14="http://schemas.microsoft.com/office/powerpoint/2010/main">
    <mc:Choice Requires="p14">
      <p:transition spd="slow" p14:dur="2000" advTm="24994"/>
    </mc:Choice>
    <mc:Fallback xmlns="">
      <p:transition spd="slow" advTm="249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B1666E-2EF2-462A-BC3D-3C3551B36B5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DF04BBA3-E4DD-412E-85D8-9980B54CD21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85969B9-9C60-4F7D-A9EC-45505B5C17CE}"/>
              </a:ext>
            </a:extLst>
          </p:cNvPr>
          <p:cNvSpPr>
            <a:spLocks noGrp="1"/>
          </p:cNvSpPr>
          <p:nvPr>
            <p:ph type="sldNum" sz="quarter" idx="12"/>
          </p:nvPr>
        </p:nvSpPr>
        <p:spPr>
          <a:xfrm>
            <a:off x="10658167" y="6475466"/>
            <a:ext cx="695633" cy="365125"/>
          </a:xfrm>
        </p:spPr>
        <p:txBody>
          <a:bodyPr/>
          <a:lstStyle/>
          <a:p>
            <a:fld id="{B33FDC71-8906-4088-9FB1-76CBC632085F}" type="slidenum">
              <a:rPr lang="en-GB" smtClean="0"/>
              <a:t>11</a:t>
            </a:fld>
            <a:endParaRPr lang="en-GB" dirty="0"/>
          </a:p>
        </p:txBody>
      </p:sp>
      <p:sp>
        <p:nvSpPr>
          <p:cNvPr id="5" name="Title 4">
            <a:extLst>
              <a:ext uri="{FF2B5EF4-FFF2-40B4-BE49-F238E27FC236}">
                <a16:creationId xmlns:a16="http://schemas.microsoft.com/office/drawing/2014/main" id="{88612C09-8D1B-4997-BB75-1679BC081172}"/>
              </a:ext>
            </a:extLst>
          </p:cNvPr>
          <p:cNvSpPr>
            <a:spLocks noGrp="1"/>
          </p:cNvSpPr>
          <p:nvPr>
            <p:ph type="title"/>
          </p:nvPr>
        </p:nvSpPr>
        <p:spPr/>
        <p:txBody>
          <a:bodyPr/>
          <a:lstStyle/>
          <a:p>
            <a:r>
              <a:rPr lang="en-GB" dirty="0"/>
              <a:t>Diagnostic Tests</a:t>
            </a:r>
          </a:p>
        </p:txBody>
      </p:sp>
      <p:pic>
        <p:nvPicPr>
          <p:cNvPr id="6" name="Audio 5">
            <a:hlinkClick r:id="" action="ppaction://media"/>
            <a:extLst>
              <a:ext uri="{FF2B5EF4-FFF2-40B4-BE49-F238E27FC236}">
                <a16:creationId xmlns:a16="http://schemas.microsoft.com/office/drawing/2014/main" id="{10291CB7-4AD1-4C90-8B94-AFDA2B48F69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7613870"/>
      </p:ext>
    </p:extLst>
  </p:cSld>
  <p:clrMapOvr>
    <a:masterClrMapping/>
  </p:clrMapOvr>
  <mc:AlternateContent xmlns:mc="http://schemas.openxmlformats.org/markup-compatibility/2006" xmlns:p14="http://schemas.microsoft.com/office/powerpoint/2010/main">
    <mc:Choice Requires="p14">
      <p:transition spd="slow" p14:dur="2000" advTm="7440"/>
    </mc:Choice>
    <mc:Fallback xmlns="">
      <p:transition spd="slow" advTm="7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Common Radiological Investigations</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lstStyle/>
          <a:p>
            <a:r>
              <a:rPr lang="en-GB" altLang="en-US" dirty="0"/>
              <a:t>X-ray</a:t>
            </a:r>
          </a:p>
          <a:p>
            <a:r>
              <a:rPr lang="en-GB" altLang="en-US" dirty="0"/>
              <a:t>Ultrasound (USS)</a:t>
            </a:r>
          </a:p>
          <a:p>
            <a:r>
              <a:rPr lang="en-GB" altLang="en-US" dirty="0"/>
              <a:t>Computed Tomography (CT)</a:t>
            </a:r>
          </a:p>
          <a:p>
            <a:r>
              <a:rPr lang="en-GB" altLang="en-US" dirty="0"/>
              <a:t>Positron Emission Tomography (PET)</a:t>
            </a:r>
          </a:p>
          <a:p>
            <a:r>
              <a:rPr lang="en-GB" altLang="en-US" dirty="0"/>
              <a:t>Magnetic Resonance Imaging (MRI)</a:t>
            </a:r>
          </a:p>
          <a:p>
            <a:r>
              <a:rPr lang="en-GB" altLang="en-US" dirty="0"/>
              <a:t>Bone Scan </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B4A9EEC8-4B00-4FBD-83D5-B91F7502FA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08081485"/>
      </p:ext>
    </p:extLst>
  </p:cSld>
  <p:clrMapOvr>
    <a:masterClrMapping/>
  </p:clrMapOvr>
  <mc:AlternateContent xmlns:mc="http://schemas.openxmlformats.org/markup-compatibility/2006" xmlns:p14="http://schemas.microsoft.com/office/powerpoint/2010/main">
    <mc:Choice Requires="p14">
      <p:transition spd="slow" p14:dur="2000" advTm="12017"/>
    </mc:Choice>
    <mc:Fallback xmlns="">
      <p:transition spd="slow" advTm="120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a:t>X-Ray</a:t>
            </a:r>
            <a:endParaRPr lang="en-GB" dirty="0"/>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lstStyle/>
          <a:p>
            <a:pPr>
              <a:buClr>
                <a:schemeClr val="tx1"/>
              </a:buClr>
            </a:pPr>
            <a:r>
              <a:rPr lang="en-GB" altLang="en-US" dirty="0"/>
              <a:t>X-rays</a:t>
            </a:r>
            <a:r>
              <a:rPr lang="en-GB" altLang="en-US" b="1" dirty="0"/>
              <a:t> </a:t>
            </a:r>
            <a:r>
              <a:rPr lang="en-GB" altLang="en-US" dirty="0"/>
              <a:t>are a quick, cheap and painless method of making an initial assessment</a:t>
            </a:r>
          </a:p>
          <a:p>
            <a:pPr>
              <a:buClr>
                <a:schemeClr val="tx1"/>
              </a:buClr>
            </a:pPr>
            <a:endParaRPr lang="en-GB" altLang="en-US" dirty="0"/>
          </a:p>
          <a:p>
            <a:pPr>
              <a:buClr>
                <a:schemeClr val="tx1"/>
              </a:buClr>
            </a:pPr>
            <a:r>
              <a:rPr lang="en-GB" dirty="0"/>
              <a:t>X-rays use small doses of radiation to take pictures of the inside of your body. These can</a:t>
            </a:r>
            <a:r>
              <a:rPr lang="en-GB" altLang="en-US" dirty="0"/>
              <a:t> diagnose both skeletal and soft tissue abnormalities caused by cancer and other medical conditions</a:t>
            </a:r>
          </a:p>
          <a:p>
            <a:pPr>
              <a:buClr>
                <a:schemeClr val="tx1"/>
              </a:buClr>
            </a:pPr>
            <a:endParaRPr lang="en-GB" altLang="en-US" dirty="0"/>
          </a:p>
          <a:p>
            <a:r>
              <a:rPr lang="en-GB" dirty="0"/>
              <a:t>The main limitation of X-rays is that they are two dimensional</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F7AC90AE-B32A-415D-B9FC-8A468848B7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60611024"/>
      </p:ext>
    </p:extLst>
  </p:cSld>
  <p:clrMapOvr>
    <a:masterClrMapping/>
  </p:clrMapOvr>
  <mc:AlternateContent xmlns:mc="http://schemas.openxmlformats.org/markup-compatibility/2006" xmlns:p14="http://schemas.microsoft.com/office/powerpoint/2010/main">
    <mc:Choice Requires="p14">
      <p:transition spd="slow" p14:dur="2000" advTm="11921"/>
    </mc:Choice>
    <mc:Fallback xmlns="">
      <p:transition spd="slow" advTm="119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X-Ray: Mammogram</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lstStyle/>
          <a:p>
            <a:pPr>
              <a:buClr>
                <a:schemeClr val="tx1"/>
              </a:buClr>
            </a:pPr>
            <a:r>
              <a:rPr lang="en-GB" altLang="en-US" dirty="0"/>
              <a:t>A mammogram is an X-ray examination of the breast.  It’s used to detect and diagnose breast disease in women who either have breast problems, such as a lump, as well as being the test used in the national breast screening programme when very early non-symptomatic cancers can be identified </a:t>
            </a:r>
          </a:p>
          <a:p>
            <a:pPr>
              <a:buClr>
                <a:schemeClr val="tx1"/>
              </a:buClr>
            </a:pPr>
            <a:endParaRPr lang="en-GB" altLang="en-US" dirty="0"/>
          </a:p>
          <a:p>
            <a:pPr>
              <a:buClr>
                <a:schemeClr val="tx1"/>
              </a:buClr>
            </a:pPr>
            <a:r>
              <a:rPr lang="en-GB" altLang="en-US" dirty="0"/>
              <a:t>A mammogram cannot prove that an abnormal area is cancerous but can raise a significant suspicion of cancer</a:t>
            </a:r>
            <a:endParaRPr lang="en-GB" altLang="en-US" b="1" dirty="0"/>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AADB7A04-F4C5-4318-8D57-5B92B075C0F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01676984"/>
      </p:ext>
    </p:extLst>
  </p:cSld>
  <p:clrMapOvr>
    <a:masterClrMapping/>
  </p:clrMapOvr>
  <mc:AlternateContent xmlns:mc="http://schemas.openxmlformats.org/markup-compatibility/2006" xmlns:p14="http://schemas.microsoft.com/office/powerpoint/2010/main">
    <mc:Choice Requires="p14">
      <p:transition spd="slow" p14:dur="2000" advTm="12943"/>
    </mc:Choice>
    <mc:Fallback xmlns="">
      <p:transition spd="slow" advTm="129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X-Ray: Contrast Mediums</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p:txBody>
          <a:bodyPr/>
          <a:lstStyle/>
          <a:p>
            <a:pPr marL="0" indent="0">
              <a:buNone/>
            </a:pPr>
            <a:r>
              <a:rPr lang="en-GB" altLang="en-US" sz="2000" dirty="0"/>
              <a:t>Barium Investigations</a:t>
            </a:r>
          </a:p>
          <a:p>
            <a:r>
              <a:rPr lang="en-GB" altLang="en-US" sz="2000" dirty="0"/>
              <a:t>Barium is a radio-opaque contrast medium which means that X-rays cannot pass through it.  It is used to examine the digestive tract</a:t>
            </a:r>
          </a:p>
          <a:p>
            <a:r>
              <a:rPr lang="en-GB" altLang="en-US" sz="2000" dirty="0"/>
              <a:t>The radiologist can move the patient around, moving the barium into the best position in the digestive tract </a:t>
            </a:r>
          </a:p>
          <a:p>
            <a:r>
              <a:rPr lang="en-GB" altLang="en-US" sz="2000" dirty="0"/>
              <a:t>Images are produced using a special form of X-ray called fluoroscopy allowing the procedure to be viewed immediately on a monitor so that the flow of the barium can be witnessed.  Plain X-rays can also be taken at intervals when necessary </a:t>
            </a:r>
          </a:p>
          <a:p>
            <a:pPr>
              <a:spcBef>
                <a:spcPts val="600"/>
              </a:spcBef>
              <a:spcAft>
                <a:spcPts val="600"/>
              </a:spcAft>
            </a:pPr>
            <a:r>
              <a:rPr lang="en-GB" altLang="en-US" sz="2000" dirty="0"/>
              <a:t>There are various methods for the barium to be delivered depending on what needs to be examined:</a:t>
            </a:r>
          </a:p>
          <a:p>
            <a:pPr lvl="1">
              <a:spcBef>
                <a:spcPts val="600"/>
              </a:spcBef>
              <a:spcAft>
                <a:spcPts val="600"/>
              </a:spcAft>
            </a:pPr>
            <a:r>
              <a:rPr lang="en-GB" altLang="en-US" dirty="0"/>
              <a:t>barium swallow (to examine the oesophagus and stomach) </a:t>
            </a:r>
          </a:p>
          <a:p>
            <a:pPr lvl="1">
              <a:spcBef>
                <a:spcPts val="600"/>
              </a:spcBef>
              <a:spcAft>
                <a:spcPts val="600"/>
              </a:spcAft>
            </a:pPr>
            <a:r>
              <a:rPr lang="en-GB" altLang="en-US" dirty="0"/>
              <a:t>barium enema (to examine the large bowel or colon) </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4CF4F55E-A763-4EB9-BA2D-70681E0CD1E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4306872"/>
      </p:ext>
    </p:extLst>
  </p:cSld>
  <p:clrMapOvr>
    <a:masterClrMapping/>
  </p:clrMapOvr>
  <mc:AlternateContent xmlns:mc="http://schemas.openxmlformats.org/markup-compatibility/2006" xmlns:p14="http://schemas.microsoft.com/office/powerpoint/2010/main">
    <mc:Choice Requires="p14">
      <p:transition spd="slow" p14:dur="2000" advTm="14360"/>
    </mc:Choice>
    <mc:Fallback xmlns="">
      <p:transition spd="slow" advTm="143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X-Ray: Contrast Mediums</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p:txBody>
          <a:bodyPr/>
          <a:lstStyle/>
          <a:p>
            <a:pPr marL="0" indent="0">
              <a:buNone/>
            </a:pPr>
            <a:r>
              <a:rPr lang="en-GB" altLang="en-US" sz="2000" dirty="0"/>
              <a:t>Intravenous Pyelogram (IVP) and Intravenous Urogram (IVU)</a:t>
            </a:r>
          </a:p>
          <a:p>
            <a:r>
              <a:rPr lang="en-GB" altLang="en-US" sz="2000" dirty="0"/>
              <a:t>Common tests using a contrast medium to examine the urinary tract, i.e., kidneys, ureters and bladder</a:t>
            </a:r>
            <a:endParaRPr lang="en-GB" altLang="en-US" sz="2000" b="1" dirty="0"/>
          </a:p>
          <a:p>
            <a:pPr>
              <a:spcBef>
                <a:spcPts val="600"/>
              </a:spcBef>
            </a:pPr>
            <a:endParaRPr lang="en-GB" altLang="en-US" sz="2000" dirty="0"/>
          </a:p>
          <a:p>
            <a:r>
              <a:rPr lang="en-GB" altLang="en-US" sz="2000" dirty="0"/>
              <a:t>A dye is injected into the blood stream usually via a vein in the arm and this circulates around the body and is filtered through the kidneys where it shows up on X-ray</a:t>
            </a:r>
          </a:p>
          <a:p>
            <a:pPr>
              <a:spcBef>
                <a:spcPts val="600"/>
              </a:spcBef>
            </a:pPr>
            <a:endParaRPr lang="en-GB" altLang="en-US" sz="2000" dirty="0"/>
          </a:p>
          <a:p>
            <a:r>
              <a:rPr lang="en-GB" altLang="en-US" sz="2000" dirty="0"/>
              <a:t>X-rays are taken at intervals of up to an hour until all the dye has passed through the kidneys, demonstrating any abnormalities </a:t>
            </a:r>
          </a:p>
          <a:p>
            <a:pPr>
              <a:spcBef>
                <a:spcPts val="600"/>
              </a:spcBef>
            </a:pPr>
            <a:endParaRPr lang="en-GB" altLang="en-US" sz="2000" dirty="0"/>
          </a:p>
          <a:p>
            <a:r>
              <a:rPr lang="en-GB" altLang="en-US" sz="2000" dirty="0"/>
              <a:t>Cancers can be visualised as filling defects (gap in the area that would normally fill with dye)</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8" name="Audio 7">
            <a:hlinkClick r:id="" action="ppaction://media"/>
            <a:extLst>
              <a:ext uri="{FF2B5EF4-FFF2-40B4-BE49-F238E27FC236}">
                <a16:creationId xmlns:a16="http://schemas.microsoft.com/office/drawing/2014/main" id="{C200B893-8297-4B2C-8CFE-C2E8A3AF591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65322081"/>
      </p:ext>
    </p:extLst>
  </p:cSld>
  <p:clrMapOvr>
    <a:masterClrMapping/>
  </p:clrMapOvr>
  <mc:AlternateContent xmlns:mc="http://schemas.openxmlformats.org/markup-compatibility/2006" xmlns:p14="http://schemas.microsoft.com/office/powerpoint/2010/main">
    <mc:Choice Requires="p14">
      <p:transition spd="slow" p14:dur="2000" advTm="20170"/>
    </mc:Choice>
    <mc:Fallback xmlns="">
      <p:transition spd="slow" advTm="201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Ultrasound</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normAutofit/>
          </a:bodyPr>
          <a:lstStyle/>
          <a:p>
            <a:r>
              <a:rPr lang="en-GB" altLang="en-US" dirty="0"/>
              <a:t>Ultrasound scans are images based on the reflection of sound waves from tissues</a:t>
            </a:r>
          </a:p>
          <a:p>
            <a:r>
              <a:rPr lang="en-GB" altLang="en-US" dirty="0"/>
              <a:t>An ultrasound scan does not use X-rays and is entirely safe</a:t>
            </a:r>
          </a:p>
          <a:p>
            <a:r>
              <a:rPr lang="en-GB" altLang="en-US" dirty="0"/>
              <a:t>High frequency sound waves are transmitted into the body and they ‘bounce’ back at various speeds depending on the density of the tissue.  A computer analyses the sound waves and creates an image</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sp>
        <p:nvSpPr>
          <p:cNvPr id="8" name="Rectangle 7">
            <a:extLst>
              <a:ext uri="{FF2B5EF4-FFF2-40B4-BE49-F238E27FC236}">
                <a16:creationId xmlns:a16="http://schemas.microsoft.com/office/drawing/2014/main" id="{9DDCBBA3-D7CF-4747-ABF3-0D3B5DACD971}"/>
              </a:ext>
            </a:extLst>
          </p:cNvPr>
          <p:cNvSpPr/>
          <p:nvPr/>
        </p:nvSpPr>
        <p:spPr>
          <a:xfrm>
            <a:off x="8698727" y="3124863"/>
            <a:ext cx="1343770" cy="1280160"/>
          </a:xfrm>
          <a:prstGeom prst="rect">
            <a:avLst/>
          </a:prstGeom>
          <a:solidFill>
            <a:srgbClr val="45B1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A77238CF-F33C-4466-A5B1-AE48387CAA9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18596354"/>
      </p:ext>
    </p:extLst>
  </p:cSld>
  <p:clrMapOvr>
    <a:masterClrMapping/>
  </p:clrMapOvr>
  <mc:AlternateContent xmlns:mc="http://schemas.openxmlformats.org/markup-compatibility/2006" xmlns:p14="http://schemas.microsoft.com/office/powerpoint/2010/main">
    <mc:Choice Requires="p14">
      <p:transition spd="slow" p14:dur="2000" advTm="11202"/>
    </mc:Choice>
    <mc:Fallback xmlns="">
      <p:transition spd="slow" advTm="11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Ultrasound</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normAutofit/>
          </a:bodyPr>
          <a:lstStyle/>
          <a:p>
            <a:r>
              <a:rPr lang="en-GB" altLang="en-US" dirty="0"/>
              <a:t>Mainly used for soft tissue imaging such as blood vessels or breast and is extremely efficient at diagnosing the difference between a simple cyst and a tumour</a:t>
            </a:r>
          </a:p>
          <a:p>
            <a:r>
              <a:rPr lang="en-GB" altLang="en-US" dirty="0"/>
              <a:t>Ultrasound scans are also used to guide some surgical procedures such as needle biopsies</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sp>
        <p:nvSpPr>
          <p:cNvPr id="8" name="Rectangle 7">
            <a:extLst>
              <a:ext uri="{FF2B5EF4-FFF2-40B4-BE49-F238E27FC236}">
                <a16:creationId xmlns:a16="http://schemas.microsoft.com/office/drawing/2014/main" id="{9DDCBBA3-D7CF-4747-ABF3-0D3B5DACD971}"/>
              </a:ext>
            </a:extLst>
          </p:cNvPr>
          <p:cNvSpPr/>
          <p:nvPr/>
        </p:nvSpPr>
        <p:spPr>
          <a:xfrm>
            <a:off x="8698727" y="3124863"/>
            <a:ext cx="1343770" cy="1280160"/>
          </a:xfrm>
          <a:prstGeom prst="rect">
            <a:avLst/>
          </a:prstGeom>
          <a:solidFill>
            <a:srgbClr val="45B1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974139F7-D78C-4BD9-A090-6E9514AE9C1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12094653"/>
      </p:ext>
    </p:extLst>
  </p:cSld>
  <p:clrMapOvr>
    <a:masterClrMapping/>
  </p:clrMapOvr>
  <mc:AlternateContent xmlns:mc="http://schemas.openxmlformats.org/markup-compatibility/2006" xmlns:p14="http://schemas.microsoft.com/office/powerpoint/2010/main">
    <mc:Choice Requires="p14">
      <p:transition spd="slow" p14:dur="2000" advTm="10389"/>
    </mc:Choice>
    <mc:Fallback xmlns="">
      <p:transition spd="slow" advTm="10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E384A-72EE-4AAA-A490-0A3F8CBFE0FD}"/>
              </a:ext>
            </a:extLst>
          </p:cNvPr>
          <p:cNvSpPr>
            <a:spLocks noGrp="1"/>
          </p:cNvSpPr>
          <p:nvPr>
            <p:ph type="title"/>
          </p:nvPr>
        </p:nvSpPr>
        <p:spPr/>
        <p:txBody>
          <a:bodyPr/>
          <a:lstStyle/>
          <a:p>
            <a:r>
              <a:rPr lang="en-GB" dirty="0"/>
              <a:t>Computed Tomography (CT)</a:t>
            </a:r>
          </a:p>
        </p:txBody>
      </p:sp>
      <p:sp>
        <p:nvSpPr>
          <p:cNvPr id="3" name="Content Placeholder 2">
            <a:extLst>
              <a:ext uri="{FF2B5EF4-FFF2-40B4-BE49-F238E27FC236}">
                <a16:creationId xmlns:a16="http://schemas.microsoft.com/office/drawing/2014/main" id="{D4CE8DA2-7FC3-4045-9034-B42EDD5D1CFB}"/>
              </a:ext>
            </a:extLst>
          </p:cNvPr>
          <p:cNvSpPr>
            <a:spLocks noGrp="1"/>
          </p:cNvSpPr>
          <p:nvPr>
            <p:ph idx="1"/>
          </p:nvPr>
        </p:nvSpPr>
        <p:spPr>
          <a:xfrm>
            <a:off x="838200" y="1742173"/>
            <a:ext cx="5966861" cy="4434790"/>
          </a:xfrm>
        </p:spPr>
        <p:txBody>
          <a:bodyPr>
            <a:normAutofit/>
          </a:bodyPr>
          <a:lstStyle/>
          <a:p>
            <a:r>
              <a:rPr lang="en-GB" altLang="en-US" dirty="0"/>
              <a:t>The CT scanner uses X-rays to visualise cross sections of the body, the computer is then able to piece these together to build a 3D image</a:t>
            </a:r>
          </a:p>
          <a:p>
            <a:pPr>
              <a:spcBef>
                <a:spcPts val="600"/>
              </a:spcBef>
            </a:pPr>
            <a:endParaRPr lang="en-GB" altLang="en-US" dirty="0"/>
          </a:p>
          <a:p>
            <a:r>
              <a:rPr lang="en-GB" altLang="en-US" dirty="0"/>
              <a:t>The scanner itself looks like a large doughnut and the patient lies on a bed which moves slowly through the scanner to allow images to be taken at different angles</a:t>
            </a:r>
          </a:p>
        </p:txBody>
      </p:sp>
      <p:sp>
        <p:nvSpPr>
          <p:cNvPr id="4" name="Date Placeholder 3">
            <a:extLst>
              <a:ext uri="{FF2B5EF4-FFF2-40B4-BE49-F238E27FC236}">
                <a16:creationId xmlns:a16="http://schemas.microsoft.com/office/drawing/2014/main" id="{42DFD3EC-B5C1-4336-959A-3B4740474FC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491DFC7-D9D1-45A9-BE3F-B9FA76C3A0F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D2731F81-A0D1-4516-BC8D-0112C667EDF4}"/>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Content Placeholder 8">
            <a:extLst>
              <a:ext uri="{FF2B5EF4-FFF2-40B4-BE49-F238E27FC236}">
                <a16:creationId xmlns:a16="http://schemas.microsoft.com/office/drawing/2014/main" id="{CDAF0B10-3D8F-48EA-BE3C-2D952CE749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5061" y="1742172"/>
            <a:ext cx="5153724" cy="3447560"/>
          </a:xfrm>
          <a:prstGeom prst="rect">
            <a:avLst/>
          </a:prstGeom>
        </p:spPr>
      </p:pic>
      <p:pic>
        <p:nvPicPr>
          <p:cNvPr id="8" name="Audio 7">
            <a:hlinkClick r:id="" action="ppaction://media"/>
            <a:extLst>
              <a:ext uri="{FF2B5EF4-FFF2-40B4-BE49-F238E27FC236}">
                <a16:creationId xmlns:a16="http://schemas.microsoft.com/office/drawing/2014/main" id="{FB6A9062-3A39-47E4-8D7F-DCB4BE1CAE3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46420685"/>
      </p:ext>
    </p:extLst>
  </p:cSld>
  <p:clrMapOvr>
    <a:masterClrMapping/>
  </p:clrMapOvr>
  <mc:AlternateContent xmlns:mc="http://schemas.openxmlformats.org/markup-compatibility/2006" xmlns:p14="http://schemas.microsoft.com/office/powerpoint/2010/main">
    <mc:Choice Requires="p14">
      <p:transition spd="slow" p14:dur="2000" advTm="9715"/>
    </mc:Choice>
    <mc:Fallback xmlns="">
      <p:transition spd="slow" advTm="97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Initial presentation</a:t>
            </a:r>
          </a:p>
          <a:p>
            <a:r>
              <a:rPr lang="en-GB" dirty="0"/>
              <a:t>Diagnostic tests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18" name="Picture 17" descr="Icon&#10;&#10;Description automatically generated">
            <a:extLst>
              <a:ext uri="{FF2B5EF4-FFF2-40B4-BE49-F238E27FC236}">
                <a16:creationId xmlns:a16="http://schemas.microsoft.com/office/drawing/2014/main" id="{B57525D2-58D2-4AE0-B431-069AF46C22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8404" y="2221231"/>
            <a:ext cx="3497580" cy="3497580"/>
          </a:xfrm>
          <a:prstGeom prst="rect">
            <a:avLst/>
          </a:prstGeom>
        </p:spPr>
      </p:pic>
      <p:pic>
        <p:nvPicPr>
          <p:cNvPr id="8" name="Audio 7">
            <a:hlinkClick r:id="" action="ppaction://media"/>
            <a:extLst>
              <a:ext uri="{FF2B5EF4-FFF2-40B4-BE49-F238E27FC236}">
                <a16:creationId xmlns:a16="http://schemas.microsoft.com/office/drawing/2014/main" id="{6C290540-5028-477D-8E47-3F5940A63E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1666"/>
    </mc:Choice>
    <mc:Fallback xmlns="">
      <p:transition spd="slow" advTm="11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E384A-72EE-4AAA-A490-0A3F8CBFE0FD}"/>
              </a:ext>
            </a:extLst>
          </p:cNvPr>
          <p:cNvSpPr>
            <a:spLocks noGrp="1"/>
          </p:cNvSpPr>
          <p:nvPr>
            <p:ph type="title"/>
          </p:nvPr>
        </p:nvSpPr>
        <p:spPr/>
        <p:txBody>
          <a:bodyPr/>
          <a:lstStyle/>
          <a:p>
            <a:r>
              <a:rPr lang="en-GB" dirty="0"/>
              <a:t>Computed Tomography (CT)</a:t>
            </a:r>
          </a:p>
        </p:txBody>
      </p:sp>
      <p:sp>
        <p:nvSpPr>
          <p:cNvPr id="3" name="Content Placeholder 2">
            <a:extLst>
              <a:ext uri="{FF2B5EF4-FFF2-40B4-BE49-F238E27FC236}">
                <a16:creationId xmlns:a16="http://schemas.microsoft.com/office/drawing/2014/main" id="{D4CE8DA2-7FC3-4045-9034-B42EDD5D1CFB}"/>
              </a:ext>
            </a:extLst>
          </p:cNvPr>
          <p:cNvSpPr>
            <a:spLocks noGrp="1"/>
          </p:cNvSpPr>
          <p:nvPr>
            <p:ph idx="1"/>
          </p:nvPr>
        </p:nvSpPr>
        <p:spPr>
          <a:xfrm>
            <a:off x="838200" y="1742173"/>
            <a:ext cx="5966861" cy="4434790"/>
          </a:xfrm>
        </p:spPr>
        <p:txBody>
          <a:bodyPr>
            <a:normAutofit fontScale="92500"/>
          </a:bodyPr>
          <a:lstStyle/>
          <a:p>
            <a:r>
              <a:rPr lang="en-GB" altLang="en-US" dirty="0"/>
              <a:t>During a scan a series of X-rays are taken of an area of the body and the X-ray source is rotated round in many different directions.  The patient is also moved so that it speeds up the whole procedure, for example a CT scan of the thorax will take less than 30 seconds</a:t>
            </a:r>
          </a:p>
          <a:p>
            <a:pPr>
              <a:spcBef>
                <a:spcPts val="600"/>
              </a:spcBef>
            </a:pPr>
            <a:endParaRPr lang="en-GB" altLang="en-US" dirty="0"/>
          </a:p>
          <a:p>
            <a:r>
              <a:rPr lang="en-US" altLang="en-US" dirty="0"/>
              <a:t>A contrast medium dye is often injected which </a:t>
            </a:r>
            <a:r>
              <a:rPr lang="en-GB" altLang="en-US" dirty="0"/>
              <a:t>shows up as white areas </a:t>
            </a:r>
            <a:r>
              <a:rPr lang="en-US" altLang="en-US" dirty="0"/>
              <a:t>and makes the scan clearer, allowing </a:t>
            </a:r>
            <a:r>
              <a:rPr lang="en-GB" altLang="en-US" dirty="0"/>
              <a:t>the radiologist to tell the difference between blood vessels and other structures </a:t>
            </a:r>
          </a:p>
        </p:txBody>
      </p:sp>
      <p:sp>
        <p:nvSpPr>
          <p:cNvPr id="4" name="Date Placeholder 3">
            <a:extLst>
              <a:ext uri="{FF2B5EF4-FFF2-40B4-BE49-F238E27FC236}">
                <a16:creationId xmlns:a16="http://schemas.microsoft.com/office/drawing/2014/main" id="{42DFD3EC-B5C1-4336-959A-3B4740474FC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4491DFC7-D9D1-45A9-BE3F-B9FA76C3A0F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D2731F81-A0D1-4516-BC8D-0112C667EDF4}"/>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Content Placeholder 8">
            <a:extLst>
              <a:ext uri="{FF2B5EF4-FFF2-40B4-BE49-F238E27FC236}">
                <a16:creationId xmlns:a16="http://schemas.microsoft.com/office/drawing/2014/main" id="{CDAF0B10-3D8F-48EA-BE3C-2D952CE749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5061" y="1742172"/>
            <a:ext cx="5153724" cy="3447560"/>
          </a:xfrm>
          <a:prstGeom prst="rect">
            <a:avLst/>
          </a:prstGeom>
        </p:spPr>
      </p:pic>
      <p:pic>
        <p:nvPicPr>
          <p:cNvPr id="8" name="Audio 7">
            <a:hlinkClick r:id="" action="ppaction://media"/>
            <a:extLst>
              <a:ext uri="{FF2B5EF4-FFF2-40B4-BE49-F238E27FC236}">
                <a16:creationId xmlns:a16="http://schemas.microsoft.com/office/drawing/2014/main" id="{2E217072-C9CF-4E40-8C60-46B465E12A5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4397424"/>
      </p:ext>
    </p:extLst>
  </p:cSld>
  <p:clrMapOvr>
    <a:masterClrMapping/>
  </p:clrMapOvr>
  <mc:AlternateContent xmlns:mc="http://schemas.openxmlformats.org/markup-compatibility/2006" xmlns:p14="http://schemas.microsoft.com/office/powerpoint/2010/main">
    <mc:Choice Requires="p14">
      <p:transition spd="slow" p14:dur="2000" advTm="10900"/>
    </mc:Choice>
    <mc:Fallback xmlns="">
      <p:transition spd="slow" advTm="10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818B9-B683-4FE0-B3A5-B709996F592B}"/>
              </a:ext>
            </a:extLst>
          </p:cNvPr>
          <p:cNvSpPr>
            <a:spLocks noGrp="1"/>
          </p:cNvSpPr>
          <p:nvPr>
            <p:ph type="title"/>
          </p:nvPr>
        </p:nvSpPr>
        <p:spPr/>
        <p:txBody>
          <a:bodyPr/>
          <a:lstStyle/>
          <a:p>
            <a:r>
              <a:rPr lang="en-GB" dirty="0"/>
              <a:t>Magnetic Resonance Imaging (MRI)</a:t>
            </a:r>
          </a:p>
        </p:txBody>
      </p:sp>
      <p:sp>
        <p:nvSpPr>
          <p:cNvPr id="3" name="Content Placeholder 2">
            <a:extLst>
              <a:ext uri="{FF2B5EF4-FFF2-40B4-BE49-F238E27FC236}">
                <a16:creationId xmlns:a16="http://schemas.microsoft.com/office/drawing/2014/main" id="{E8279BF8-83DC-42E4-8346-C2423F21909E}"/>
              </a:ext>
            </a:extLst>
          </p:cNvPr>
          <p:cNvSpPr>
            <a:spLocks noGrp="1"/>
          </p:cNvSpPr>
          <p:nvPr>
            <p:ph idx="1"/>
          </p:nvPr>
        </p:nvSpPr>
        <p:spPr>
          <a:xfrm>
            <a:off x="838200" y="1435511"/>
            <a:ext cx="6255619" cy="4522528"/>
          </a:xfrm>
        </p:spPr>
        <p:txBody>
          <a:bodyPr>
            <a:normAutofit fontScale="92500" lnSpcReduction="10000"/>
          </a:bodyPr>
          <a:lstStyle/>
          <a:p>
            <a:r>
              <a:rPr lang="en-GB" altLang="en-US" dirty="0"/>
              <a:t>An MRI scan uses magnetism to produce detailed images of organs and structures inside the body, a single scan produces pictures from all angles, producing a three-dimensional image</a:t>
            </a:r>
          </a:p>
          <a:p>
            <a:pPr>
              <a:spcBef>
                <a:spcPts val="600"/>
              </a:spcBef>
            </a:pPr>
            <a:endParaRPr lang="en-GB" altLang="en-US" sz="1400" dirty="0"/>
          </a:p>
          <a:p>
            <a:r>
              <a:rPr lang="en-GB" altLang="en-US" dirty="0"/>
              <a:t>Due to the strong magnetic field associated with MRI, patients with metallic implants such as pacemakers or pins may not be suitable for MRI</a:t>
            </a:r>
          </a:p>
          <a:p>
            <a:pPr>
              <a:spcBef>
                <a:spcPts val="600"/>
              </a:spcBef>
            </a:pPr>
            <a:endParaRPr lang="en-GB" altLang="en-US" sz="1400" dirty="0"/>
          </a:p>
          <a:p>
            <a:r>
              <a:rPr lang="en-GB" altLang="en-US" dirty="0"/>
              <a:t>It has many uses and is often used to diagnose and stage cancer but can also be used to monitor response to treatment and excision margins</a:t>
            </a:r>
          </a:p>
          <a:p>
            <a:pPr>
              <a:spcBef>
                <a:spcPts val="600"/>
              </a:spcBef>
            </a:pPr>
            <a:endParaRPr lang="en-GB" altLang="en-US" sz="1400" dirty="0"/>
          </a:p>
        </p:txBody>
      </p:sp>
      <p:sp>
        <p:nvSpPr>
          <p:cNvPr id="4" name="Date Placeholder 3">
            <a:extLst>
              <a:ext uri="{FF2B5EF4-FFF2-40B4-BE49-F238E27FC236}">
                <a16:creationId xmlns:a16="http://schemas.microsoft.com/office/drawing/2014/main" id="{C2076BA6-31BF-485E-9B5C-2FA394CD95B3}"/>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F138388-B550-4A05-9CEF-B37715379E9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F0630EA-C4BF-4996-8CE2-9EF80B237D2E}"/>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Content Placeholder 8">
            <a:extLst>
              <a:ext uri="{FF2B5EF4-FFF2-40B4-BE49-F238E27FC236}">
                <a16:creationId xmlns:a16="http://schemas.microsoft.com/office/drawing/2014/main" id="{FAC0D877-7B66-4B2A-8107-2A82FE6BEE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00163" y="1435511"/>
            <a:ext cx="4551865" cy="3031614"/>
          </a:xfrm>
          <a:prstGeom prst="rect">
            <a:avLst/>
          </a:prstGeom>
        </p:spPr>
      </p:pic>
      <p:pic>
        <p:nvPicPr>
          <p:cNvPr id="8" name="Audio 7">
            <a:hlinkClick r:id="" action="ppaction://media"/>
            <a:extLst>
              <a:ext uri="{FF2B5EF4-FFF2-40B4-BE49-F238E27FC236}">
                <a16:creationId xmlns:a16="http://schemas.microsoft.com/office/drawing/2014/main" id="{4265F2FE-515E-4CD8-AE9D-150B89952C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61037022"/>
      </p:ext>
    </p:extLst>
  </p:cSld>
  <p:clrMapOvr>
    <a:masterClrMapping/>
  </p:clrMapOvr>
  <mc:AlternateContent xmlns:mc="http://schemas.openxmlformats.org/markup-compatibility/2006" xmlns:p14="http://schemas.microsoft.com/office/powerpoint/2010/main">
    <mc:Choice Requires="p14">
      <p:transition spd="slow" p14:dur="2000" advTm="15265"/>
    </mc:Choice>
    <mc:Fallback xmlns="">
      <p:transition spd="slow" advTm="15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818B9-B683-4FE0-B3A5-B709996F592B}"/>
              </a:ext>
            </a:extLst>
          </p:cNvPr>
          <p:cNvSpPr>
            <a:spLocks noGrp="1"/>
          </p:cNvSpPr>
          <p:nvPr>
            <p:ph type="title"/>
          </p:nvPr>
        </p:nvSpPr>
        <p:spPr/>
        <p:txBody>
          <a:bodyPr/>
          <a:lstStyle/>
          <a:p>
            <a:r>
              <a:rPr lang="en-GB" dirty="0"/>
              <a:t>Magnetic Resonance Imaging (MRI)</a:t>
            </a:r>
          </a:p>
        </p:txBody>
      </p:sp>
      <p:sp>
        <p:nvSpPr>
          <p:cNvPr id="3" name="Content Placeholder 2">
            <a:extLst>
              <a:ext uri="{FF2B5EF4-FFF2-40B4-BE49-F238E27FC236}">
                <a16:creationId xmlns:a16="http://schemas.microsoft.com/office/drawing/2014/main" id="{E8279BF8-83DC-42E4-8346-C2423F21909E}"/>
              </a:ext>
            </a:extLst>
          </p:cNvPr>
          <p:cNvSpPr>
            <a:spLocks noGrp="1"/>
          </p:cNvSpPr>
          <p:nvPr>
            <p:ph idx="1"/>
          </p:nvPr>
        </p:nvSpPr>
        <p:spPr>
          <a:xfrm>
            <a:off x="838200" y="1435511"/>
            <a:ext cx="6255619" cy="4094432"/>
          </a:xfrm>
        </p:spPr>
        <p:txBody>
          <a:bodyPr>
            <a:normAutofit fontScale="92500" lnSpcReduction="20000"/>
          </a:bodyPr>
          <a:lstStyle/>
          <a:p>
            <a:r>
              <a:rPr lang="en-GB" altLang="en-US" dirty="0"/>
              <a:t>For some tissue types and organs (such as brain and soft tissues) MRI may produce more informative images than CT</a:t>
            </a:r>
          </a:p>
          <a:p>
            <a:endParaRPr lang="en-GB" altLang="en-US" sz="1400" dirty="0"/>
          </a:p>
          <a:p>
            <a:r>
              <a:rPr lang="en-GB" altLang="en-US" dirty="0"/>
              <a:t>For early cancers MRI may be better than a CT scan at indicating depth of tumour spread, e.g., in the cervix or bladder</a:t>
            </a:r>
          </a:p>
          <a:p>
            <a:endParaRPr lang="en-GB" altLang="en-US" sz="1400" dirty="0"/>
          </a:p>
          <a:p>
            <a:r>
              <a:rPr lang="en-GB" altLang="en-US" dirty="0"/>
              <a:t>Whilst patients are being scanned, they are required to remain very still, any movement would result in an unclear image. Organs that are in constant movement such as the lungs and heart are not usually suitable for MRI</a:t>
            </a:r>
          </a:p>
        </p:txBody>
      </p:sp>
      <p:sp>
        <p:nvSpPr>
          <p:cNvPr id="4" name="Date Placeholder 3">
            <a:extLst>
              <a:ext uri="{FF2B5EF4-FFF2-40B4-BE49-F238E27FC236}">
                <a16:creationId xmlns:a16="http://schemas.microsoft.com/office/drawing/2014/main" id="{C2076BA6-31BF-485E-9B5C-2FA394CD95B3}"/>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F138388-B550-4A05-9CEF-B37715379E9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F0630EA-C4BF-4996-8CE2-9EF80B237D2E}"/>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Content Placeholder 8">
            <a:extLst>
              <a:ext uri="{FF2B5EF4-FFF2-40B4-BE49-F238E27FC236}">
                <a16:creationId xmlns:a16="http://schemas.microsoft.com/office/drawing/2014/main" id="{FAC0D877-7B66-4B2A-8107-2A82FE6BEE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00163" y="1435511"/>
            <a:ext cx="4551865" cy="3031614"/>
          </a:xfrm>
          <a:prstGeom prst="rect">
            <a:avLst/>
          </a:prstGeom>
        </p:spPr>
      </p:pic>
      <p:pic>
        <p:nvPicPr>
          <p:cNvPr id="8" name="Audio 7">
            <a:hlinkClick r:id="" action="ppaction://media"/>
            <a:extLst>
              <a:ext uri="{FF2B5EF4-FFF2-40B4-BE49-F238E27FC236}">
                <a16:creationId xmlns:a16="http://schemas.microsoft.com/office/drawing/2014/main" id="{7C70EFE1-15E0-4A7C-B365-41F433F97F0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38739287"/>
      </p:ext>
    </p:extLst>
  </p:cSld>
  <p:clrMapOvr>
    <a:masterClrMapping/>
  </p:clrMapOvr>
  <mc:AlternateContent xmlns:mc="http://schemas.openxmlformats.org/markup-compatibility/2006" xmlns:p14="http://schemas.microsoft.com/office/powerpoint/2010/main">
    <mc:Choice Requires="p14">
      <p:transition spd="slow" p14:dur="2000" advTm="16380"/>
    </mc:Choice>
    <mc:Fallback xmlns="">
      <p:transition spd="slow" advTm="16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20955-F722-4F19-B013-1921093B74B1}"/>
              </a:ext>
            </a:extLst>
          </p:cNvPr>
          <p:cNvSpPr>
            <a:spLocks noGrp="1"/>
          </p:cNvSpPr>
          <p:nvPr>
            <p:ph type="title"/>
          </p:nvPr>
        </p:nvSpPr>
        <p:spPr/>
        <p:txBody>
          <a:bodyPr/>
          <a:lstStyle/>
          <a:p>
            <a:r>
              <a:rPr lang="en-US" dirty="0"/>
              <a:t>Positron Emission Topography (PET)</a:t>
            </a:r>
            <a:endParaRPr lang="en-GB" dirty="0"/>
          </a:p>
        </p:txBody>
      </p:sp>
      <p:sp>
        <p:nvSpPr>
          <p:cNvPr id="3" name="Content Placeholder 2">
            <a:extLst>
              <a:ext uri="{FF2B5EF4-FFF2-40B4-BE49-F238E27FC236}">
                <a16:creationId xmlns:a16="http://schemas.microsoft.com/office/drawing/2014/main" id="{471FDBCD-7387-4DC9-B950-7E3AE4734D0C}"/>
              </a:ext>
            </a:extLst>
          </p:cNvPr>
          <p:cNvSpPr>
            <a:spLocks noGrp="1"/>
          </p:cNvSpPr>
          <p:nvPr>
            <p:ph idx="1"/>
          </p:nvPr>
        </p:nvSpPr>
        <p:spPr/>
        <p:txBody>
          <a:bodyPr>
            <a:normAutofit fontScale="92500" lnSpcReduction="10000"/>
          </a:bodyPr>
          <a:lstStyle/>
          <a:p>
            <a:r>
              <a:rPr lang="en-GB" altLang="en-US" dirty="0"/>
              <a:t>PET is a radiological procedure which can show how bodily tissues and organs are functioning </a:t>
            </a:r>
          </a:p>
          <a:p>
            <a:r>
              <a:rPr lang="en-GB" altLang="en-US" dirty="0"/>
              <a:t>A radioactive substance tracer is injected into the patient about 30 minutes before the scan, to allow time for the tracer to be taken up by the body</a:t>
            </a:r>
          </a:p>
          <a:p>
            <a:r>
              <a:rPr lang="en-GB" altLang="en-US" dirty="0"/>
              <a:t>The most common tracer used is called Fluorodeoxyglucose (FDG-18) which is a radioactive glucose molecule, when injected it travels to where glucose is used for energy such as the heart or tumours that are rapidly growing</a:t>
            </a:r>
          </a:p>
          <a:p>
            <a:r>
              <a:rPr lang="en-GB" altLang="en-US" dirty="0"/>
              <a:t>FDG-18 can identify areas where glucose is being used (PET avid), identifying areas of high energy consumption. In areas where this is not expected, it has the potential to identify tumours before any anatomical changes can be seen using other imaging methods</a:t>
            </a:r>
          </a:p>
          <a:p>
            <a:r>
              <a:rPr lang="en-GB" altLang="en-US" dirty="0"/>
              <a:t>As well as being a diagnostic tool PET is also used to monitor the effects of treatments or progression of the disease</a:t>
            </a:r>
          </a:p>
        </p:txBody>
      </p:sp>
      <p:sp>
        <p:nvSpPr>
          <p:cNvPr id="4" name="Date Placeholder 3">
            <a:extLst>
              <a:ext uri="{FF2B5EF4-FFF2-40B4-BE49-F238E27FC236}">
                <a16:creationId xmlns:a16="http://schemas.microsoft.com/office/drawing/2014/main" id="{2C69E8D3-B082-42C0-8786-9A1D81794D95}"/>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B5C3058-2E9E-467A-A619-1AACD7D6F021}"/>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AB25B49-42FA-440B-B36F-70465D952055}"/>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8" name="Audio 7">
            <a:hlinkClick r:id="" action="ppaction://media"/>
            <a:extLst>
              <a:ext uri="{FF2B5EF4-FFF2-40B4-BE49-F238E27FC236}">
                <a16:creationId xmlns:a16="http://schemas.microsoft.com/office/drawing/2014/main" id="{D973FCF2-D94C-4B68-A54B-C87CC20782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89806825"/>
      </p:ext>
    </p:extLst>
  </p:cSld>
  <p:clrMapOvr>
    <a:masterClrMapping/>
  </p:clrMapOvr>
  <mc:AlternateContent xmlns:mc="http://schemas.openxmlformats.org/markup-compatibility/2006" xmlns:p14="http://schemas.microsoft.com/office/powerpoint/2010/main">
    <mc:Choice Requires="p14">
      <p:transition spd="slow" p14:dur="2000" advTm="23601"/>
    </mc:Choice>
    <mc:Fallback xmlns="">
      <p:transition spd="slow" advTm="23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PET-CT</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normAutofit/>
          </a:bodyPr>
          <a:lstStyle/>
          <a:p>
            <a:r>
              <a:rPr lang="en-GB" altLang="en-US" dirty="0"/>
              <a:t>PET scans are usually combined with a CT.  This gives the advantages of both the CT and PET scan by showing the structure of organs and any abnormal activity of cells at the same time, therefore revealing important information about the cancer </a:t>
            </a:r>
          </a:p>
          <a:p>
            <a:pPr marL="0" indent="0"/>
            <a:endParaRPr lang="en-GB" altLang="en-US" dirty="0"/>
          </a:p>
          <a:p>
            <a:r>
              <a:rPr lang="en-GB" altLang="en-US" dirty="0"/>
              <a:t>A PET-CT may be used to diagnose and/or stage a cancer </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1" name="Audio 10">
            <a:hlinkClick r:id="" action="ppaction://media"/>
            <a:extLst>
              <a:ext uri="{FF2B5EF4-FFF2-40B4-BE49-F238E27FC236}">
                <a16:creationId xmlns:a16="http://schemas.microsoft.com/office/drawing/2014/main" id="{4845793A-3388-4521-91B3-96FEE3D9E71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98955410"/>
      </p:ext>
    </p:extLst>
  </p:cSld>
  <p:clrMapOvr>
    <a:masterClrMapping/>
  </p:clrMapOvr>
  <mc:AlternateContent xmlns:mc="http://schemas.openxmlformats.org/markup-compatibility/2006" xmlns:p14="http://schemas.microsoft.com/office/powerpoint/2010/main">
    <mc:Choice Requires="p14">
      <p:transition spd="slow" p14:dur="2000" advTm="10353"/>
    </mc:Choice>
    <mc:Fallback xmlns="">
      <p:transition spd="slow" advTm="103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Bone Scan</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normAutofit fontScale="77500" lnSpcReduction="20000"/>
          </a:bodyPr>
          <a:lstStyle/>
          <a:p>
            <a:r>
              <a:rPr lang="en-GB" altLang="en-US" dirty="0"/>
              <a:t>Bone scans looks for any abnormalities within the skeletal system</a:t>
            </a:r>
          </a:p>
          <a:p>
            <a:endParaRPr lang="en-GB" altLang="en-US" dirty="0"/>
          </a:p>
          <a:p>
            <a:r>
              <a:rPr lang="en-GB" altLang="en-US" dirty="0"/>
              <a:t>The patient will have a radioactive substance injected (radionuclide) into the blood stream a few hours before the scan</a:t>
            </a:r>
          </a:p>
          <a:p>
            <a:endParaRPr lang="en-GB" altLang="en-US" dirty="0"/>
          </a:p>
          <a:p>
            <a:r>
              <a:rPr lang="en-GB" altLang="en-US" dirty="0"/>
              <a:t>This radionuclide is then taken up by abnormal areas (hotspots) in the bones and subsequently are highlighted on the image produced</a:t>
            </a:r>
          </a:p>
          <a:p>
            <a:endParaRPr lang="en-GB" altLang="en-US" dirty="0"/>
          </a:p>
          <a:p>
            <a:r>
              <a:rPr lang="en-GB" altLang="en-US" dirty="0"/>
              <a:t>Can be used to diagnose primary bone cancer or bone metastases and to monitor effects of cancer treatment (such as in breast cancer patients on hormone therapy, which can cause loss in bone density)</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Picture 7">
            <a:extLst>
              <a:ext uri="{FF2B5EF4-FFF2-40B4-BE49-F238E27FC236}">
                <a16:creationId xmlns:a16="http://schemas.microsoft.com/office/drawing/2014/main" id="{5F91B70D-CA09-4C6E-B074-B0D31C9802C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46E7C9E2-43EE-49A8-8509-BAE993ACFC6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25230244"/>
      </p:ext>
    </p:extLst>
  </p:cSld>
  <p:clrMapOvr>
    <a:masterClrMapping/>
  </p:clrMapOvr>
  <mc:AlternateContent xmlns:mc="http://schemas.openxmlformats.org/markup-compatibility/2006" xmlns:p14="http://schemas.microsoft.com/office/powerpoint/2010/main">
    <mc:Choice Requires="p14">
      <p:transition spd="slow" p14:dur="2000" advTm="14150"/>
    </mc:Choice>
    <mc:Fallback xmlns="">
      <p:transition spd="slow" advTm="141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1C497-0102-4C17-97BA-B87DCCC23AAF}"/>
              </a:ext>
            </a:extLst>
          </p:cNvPr>
          <p:cNvSpPr>
            <a:spLocks noGrp="1"/>
          </p:cNvSpPr>
          <p:nvPr>
            <p:ph type="title"/>
          </p:nvPr>
        </p:nvSpPr>
        <p:spPr/>
        <p:txBody>
          <a:bodyPr/>
          <a:lstStyle/>
          <a:p>
            <a:r>
              <a:rPr lang="en-GB" dirty="0"/>
              <a:t>Endoscopy</a:t>
            </a:r>
          </a:p>
        </p:txBody>
      </p:sp>
      <p:sp>
        <p:nvSpPr>
          <p:cNvPr id="3" name="Content Placeholder 2">
            <a:extLst>
              <a:ext uri="{FF2B5EF4-FFF2-40B4-BE49-F238E27FC236}">
                <a16:creationId xmlns:a16="http://schemas.microsoft.com/office/drawing/2014/main" id="{66D56410-1C76-4460-A575-029E7C3163D9}"/>
              </a:ext>
            </a:extLst>
          </p:cNvPr>
          <p:cNvSpPr>
            <a:spLocks noGrp="1"/>
          </p:cNvSpPr>
          <p:nvPr>
            <p:ph idx="1"/>
          </p:nvPr>
        </p:nvSpPr>
        <p:spPr/>
        <p:txBody>
          <a:bodyPr>
            <a:normAutofit fontScale="92500" lnSpcReduction="10000"/>
          </a:bodyPr>
          <a:lstStyle/>
          <a:p>
            <a:r>
              <a:rPr lang="en-GB" altLang="en-US" sz="2200" dirty="0"/>
              <a:t>Endoscopy is a procedure that used to examine the interior of bodily cavities or hollow organs, endoscopes have a camera and light so that the results can be displayed instantly on screen</a:t>
            </a:r>
          </a:p>
          <a:p>
            <a:r>
              <a:rPr lang="en-GB" altLang="en-US" sz="2200" dirty="0"/>
              <a:t>During the procedure, it may also be possible to take a biopsy from an area where an abnormality has been identified</a:t>
            </a:r>
          </a:p>
          <a:p>
            <a:r>
              <a:rPr lang="en-GB" altLang="en-US" sz="2200" dirty="0"/>
              <a:t>Minimally invasive surgery will use endoscopic techniques such as laparoscopy to guide surgical procedures to avoid large incisions</a:t>
            </a:r>
          </a:p>
          <a:p>
            <a:r>
              <a:rPr lang="en-GB" altLang="en-US" sz="2200" dirty="0">
                <a:solidFill>
                  <a:schemeClr val="bg1"/>
                </a:solidFill>
              </a:rPr>
              <a:t>Endoscopes are named after the body region that they are designed to examine:</a:t>
            </a:r>
          </a:p>
          <a:p>
            <a:pPr lvl="1"/>
            <a:r>
              <a:rPr lang="en-GB" altLang="en-US" dirty="0">
                <a:solidFill>
                  <a:schemeClr val="bg1"/>
                </a:solidFill>
              </a:rPr>
              <a:t>cystoscope (bladder)</a:t>
            </a:r>
          </a:p>
          <a:p>
            <a:pPr lvl="1"/>
            <a:r>
              <a:rPr lang="en-GB" altLang="en-US" dirty="0">
                <a:solidFill>
                  <a:schemeClr val="bg1"/>
                </a:solidFill>
              </a:rPr>
              <a:t>bronchoscope (lungs) </a:t>
            </a:r>
          </a:p>
          <a:p>
            <a:pPr lvl="1"/>
            <a:r>
              <a:rPr lang="en-GB" altLang="en-US" dirty="0">
                <a:solidFill>
                  <a:schemeClr val="bg1"/>
                </a:solidFill>
              </a:rPr>
              <a:t>gastroscope (stomach) </a:t>
            </a:r>
          </a:p>
          <a:p>
            <a:pPr lvl="1"/>
            <a:r>
              <a:rPr lang="en-GB" altLang="en-US" dirty="0">
                <a:solidFill>
                  <a:schemeClr val="bg1"/>
                </a:solidFill>
              </a:rPr>
              <a:t>colonoscope (colon) </a:t>
            </a:r>
          </a:p>
          <a:p>
            <a:pPr lvl="1"/>
            <a:r>
              <a:rPr lang="en-GB" altLang="en-US" dirty="0">
                <a:solidFill>
                  <a:schemeClr val="bg1"/>
                </a:solidFill>
              </a:rPr>
              <a:t>laparoscope (abdomen)</a:t>
            </a:r>
          </a:p>
          <a:p>
            <a:pPr lvl="1"/>
            <a:r>
              <a:rPr lang="en-US" altLang="en-US" dirty="0">
                <a:solidFill>
                  <a:schemeClr val="bg1"/>
                </a:solidFill>
              </a:rPr>
              <a:t>endoscopic retrograde cholangiopancreatography  (ERCP) (biliary tract) </a:t>
            </a:r>
            <a:endParaRPr lang="en-GB" altLang="en-US" dirty="0">
              <a:solidFill>
                <a:schemeClr val="bg1"/>
              </a:solidFill>
            </a:endParaRPr>
          </a:p>
        </p:txBody>
      </p:sp>
      <p:sp>
        <p:nvSpPr>
          <p:cNvPr id="4" name="Date Placeholder 3">
            <a:extLst>
              <a:ext uri="{FF2B5EF4-FFF2-40B4-BE49-F238E27FC236}">
                <a16:creationId xmlns:a16="http://schemas.microsoft.com/office/drawing/2014/main" id="{AEE9FF1B-FF98-42C7-805D-49095F1F8742}"/>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D5DA98F8-4833-44B3-BCE5-1A2FD7B9EA3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DFC9240-2CAA-496D-9FEA-A021CFC2C40E}"/>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10" name="Audio 9">
            <a:hlinkClick r:id="" action="ppaction://media"/>
            <a:extLst>
              <a:ext uri="{FF2B5EF4-FFF2-40B4-BE49-F238E27FC236}">
                <a16:creationId xmlns:a16="http://schemas.microsoft.com/office/drawing/2014/main" id="{569E731B-A5E5-4E94-8F47-290D83D6E33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97364917"/>
      </p:ext>
    </p:extLst>
  </p:cSld>
  <p:clrMapOvr>
    <a:masterClrMapping/>
  </p:clrMapOvr>
  <mc:AlternateContent xmlns:mc="http://schemas.openxmlformats.org/markup-compatibility/2006" xmlns:p14="http://schemas.microsoft.com/office/powerpoint/2010/main">
    <mc:Choice Requires="p14">
      <p:transition spd="slow" p14:dur="2000" advTm="10447"/>
    </mc:Choice>
    <mc:Fallback xmlns="">
      <p:transition spd="slow" advTm="104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1C497-0102-4C17-97BA-B87DCCC23AAF}"/>
              </a:ext>
            </a:extLst>
          </p:cNvPr>
          <p:cNvSpPr>
            <a:spLocks noGrp="1"/>
          </p:cNvSpPr>
          <p:nvPr>
            <p:ph type="title"/>
          </p:nvPr>
        </p:nvSpPr>
        <p:spPr/>
        <p:txBody>
          <a:bodyPr/>
          <a:lstStyle/>
          <a:p>
            <a:r>
              <a:rPr lang="en-GB" dirty="0"/>
              <a:t>Endoscopy</a:t>
            </a:r>
          </a:p>
        </p:txBody>
      </p:sp>
      <p:sp>
        <p:nvSpPr>
          <p:cNvPr id="3" name="Content Placeholder 2">
            <a:extLst>
              <a:ext uri="{FF2B5EF4-FFF2-40B4-BE49-F238E27FC236}">
                <a16:creationId xmlns:a16="http://schemas.microsoft.com/office/drawing/2014/main" id="{66D56410-1C76-4460-A575-029E7C3163D9}"/>
              </a:ext>
            </a:extLst>
          </p:cNvPr>
          <p:cNvSpPr>
            <a:spLocks noGrp="1"/>
          </p:cNvSpPr>
          <p:nvPr>
            <p:ph idx="1"/>
          </p:nvPr>
        </p:nvSpPr>
        <p:spPr/>
        <p:txBody>
          <a:bodyPr>
            <a:normAutofit fontScale="92500" lnSpcReduction="10000"/>
          </a:bodyPr>
          <a:lstStyle/>
          <a:p>
            <a:r>
              <a:rPr lang="en-GB" altLang="en-US" sz="2200" dirty="0"/>
              <a:t>Endoscopy is a procedure that used to examine the interior of bodily cavities or hollow organs, endoscopes have a camera and light so that the results can be displayed instantly on screen</a:t>
            </a:r>
          </a:p>
          <a:p>
            <a:r>
              <a:rPr lang="en-GB" altLang="en-US" sz="2200" dirty="0"/>
              <a:t>During the procedure, it may also be possible to take a biopsy from an area where an abnormality has been identified</a:t>
            </a:r>
          </a:p>
          <a:p>
            <a:r>
              <a:rPr lang="en-GB" altLang="en-US" sz="2200" dirty="0"/>
              <a:t>Minimally invasive surgery will use endoscopic techniques such as laparoscopy to guide surgical procedures to avoid large incisions</a:t>
            </a:r>
          </a:p>
          <a:p>
            <a:r>
              <a:rPr lang="en-GB" altLang="en-US" sz="2200" dirty="0"/>
              <a:t>Endoscopes are named after the body region that they are designed to examine:</a:t>
            </a:r>
          </a:p>
          <a:p>
            <a:pPr lvl="1"/>
            <a:r>
              <a:rPr lang="en-GB" altLang="en-US" dirty="0"/>
              <a:t>cystoscope (bladder)</a:t>
            </a:r>
          </a:p>
          <a:p>
            <a:pPr lvl="1"/>
            <a:r>
              <a:rPr lang="en-GB" altLang="en-US" dirty="0"/>
              <a:t>bronchoscope (lungs) </a:t>
            </a:r>
          </a:p>
          <a:p>
            <a:pPr lvl="1"/>
            <a:r>
              <a:rPr lang="en-GB" altLang="en-US" dirty="0"/>
              <a:t>gastroscope (stomach) </a:t>
            </a:r>
          </a:p>
          <a:p>
            <a:pPr lvl="1"/>
            <a:r>
              <a:rPr lang="en-GB" altLang="en-US" dirty="0"/>
              <a:t>colonoscope (colon) </a:t>
            </a:r>
          </a:p>
          <a:p>
            <a:pPr lvl="1"/>
            <a:r>
              <a:rPr lang="en-GB" altLang="en-US" dirty="0"/>
              <a:t>laparoscope (abdomen)</a:t>
            </a:r>
          </a:p>
          <a:p>
            <a:pPr lvl="1"/>
            <a:r>
              <a:rPr lang="en-US" altLang="en-US" dirty="0"/>
              <a:t>endoscopic retrograde cholangiopancreatography  (ERCP) (biliary tract) </a:t>
            </a:r>
            <a:endParaRPr lang="en-GB" altLang="en-US" dirty="0"/>
          </a:p>
        </p:txBody>
      </p:sp>
      <p:sp>
        <p:nvSpPr>
          <p:cNvPr id="4" name="Date Placeholder 3">
            <a:extLst>
              <a:ext uri="{FF2B5EF4-FFF2-40B4-BE49-F238E27FC236}">
                <a16:creationId xmlns:a16="http://schemas.microsoft.com/office/drawing/2014/main" id="{AEE9FF1B-FF98-42C7-805D-49095F1F8742}"/>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D5DA98F8-4833-44B3-BCE5-1A2FD7B9EA3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DFC9240-2CAA-496D-9FEA-A021CFC2C40E}"/>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8" name="Audio 7">
            <a:hlinkClick r:id="" action="ppaction://media"/>
            <a:extLst>
              <a:ext uri="{FF2B5EF4-FFF2-40B4-BE49-F238E27FC236}">
                <a16:creationId xmlns:a16="http://schemas.microsoft.com/office/drawing/2014/main" id="{48A0A931-8CA3-49C4-A289-496F5191268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05681080"/>
      </p:ext>
    </p:extLst>
  </p:cSld>
  <p:clrMapOvr>
    <a:masterClrMapping/>
  </p:clrMapOvr>
  <mc:AlternateContent xmlns:mc="http://schemas.openxmlformats.org/markup-compatibility/2006" xmlns:p14="http://schemas.microsoft.com/office/powerpoint/2010/main">
    <mc:Choice Requires="p14">
      <p:transition spd="slow" p14:dur="2000" advTm="11064"/>
    </mc:Choice>
    <mc:Fallback xmlns="">
      <p:transition spd="slow" advTm="110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US" dirty="0"/>
              <a:t>Pathological Confirmation</a:t>
            </a:r>
            <a:endParaRPr lang="en-GB" dirty="0"/>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normAutofit lnSpcReduction="10000"/>
          </a:bodyPr>
          <a:lstStyle/>
          <a:p>
            <a:pPr>
              <a:defRPr/>
            </a:pPr>
            <a:r>
              <a:rPr lang="en-GB" altLang="en-US" dirty="0"/>
              <a:t>Pathological confirmation of a malignancy should always be sought where possible as this will give information about the characteristics of the tumour, which will be useful for treatment planning</a:t>
            </a:r>
          </a:p>
          <a:p>
            <a:pPr>
              <a:defRPr/>
            </a:pPr>
            <a:endParaRPr lang="en-GB" altLang="en-US" dirty="0"/>
          </a:p>
          <a:p>
            <a:pPr>
              <a:defRPr/>
            </a:pPr>
            <a:r>
              <a:rPr lang="en-GB" altLang="en-US" dirty="0"/>
              <a:t>Depending on the type and location of the tumour to be sampled, there are various types of samples and methods to obtain them:</a:t>
            </a:r>
          </a:p>
          <a:p>
            <a:pPr lvl="1">
              <a:defRPr/>
            </a:pPr>
            <a:r>
              <a:rPr lang="en-GB" altLang="en-US" dirty="0"/>
              <a:t>Cytology samples</a:t>
            </a:r>
          </a:p>
          <a:p>
            <a:pPr lvl="1">
              <a:defRPr/>
            </a:pPr>
            <a:r>
              <a:rPr lang="en-GB" altLang="en-US" dirty="0"/>
              <a:t>Histology samples</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5" name="Audio 14">
            <a:hlinkClick r:id="" action="ppaction://media"/>
            <a:extLst>
              <a:ext uri="{FF2B5EF4-FFF2-40B4-BE49-F238E27FC236}">
                <a16:creationId xmlns:a16="http://schemas.microsoft.com/office/drawing/2014/main" id="{71526453-EB88-9FC9-8767-CD597D40D23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7577650"/>
      </p:ext>
    </p:extLst>
  </p:cSld>
  <p:clrMapOvr>
    <a:masterClrMapping/>
  </p:clrMapOvr>
  <mc:AlternateContent xmlns:mc="http://schemas.openxmlformats.org/markup-compatibility/2006" xmlns:p14="http://schemas.microsoft.com/office/powerpoint/2010/main">
    <mc:Choice Requires="p14">
      <p:transition spd="slow" p14:dur="2000" advTm="12457"/>
    </mc:Choice>
    <mc:Fallback xmlns="">
      <p:transition spd="slow" advTm="124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US" dirty="0"/>
              <a:t>Pathological Confirmation: Cytology</a:t>
            </a:r>
            <a:endParaRPr lang="en-GB" dirty="0"/>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p:txBody>
          <a:bodyPr/>
          <a:lstStyle/>
          <a:p>
            <a:pPr marL="0" indent="0">
              <a:buNone/>
            </a:pPr>
            <a:r>
              <a:rPr lang="en-GB" altLang="en-US" dirty="0"/>
              <a:t>Cytology is the microscopic examination of individual cells and cell clusters</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pPr/>
              <a:t>29</a:t>
            </a:fld>
            <a:endParaRPr lang="en-GB"/>
          </a:p>
        </p:txBody>
      </p:sp>
      <p:sp>
        <p:nvSpPr>
          <p:cNvPr id="13" name="Content Placeholder 2">
            <a:extLst>
              <a:ext uri="{FF2B5EF4-FFF2-40B4-BE49-F238E27FC236}">
                <a16:creationId xmlns:a16="http://schemas.microsoft.com/office/drawing/2014/main" id="{2E388E47-2570-4CAE-A77A-EDF39F313D54}"/>
              </a:ext>
            </a:extLst>
          </p:cNvPr>
          <p:cNvSpPr txBox="1">
            <a:spLocks/>
          </p:cNvSpPr>
          <p:nvPr/>
        </p:nvSpPr>
        <p:spPr>
          <a:xfrm>
            <a:off x="838200" y="2326264"/>
            <a:ext cx="5181600" cy="3859035"/>
          </a:xfrm>
          <a:prstGeom prst="rect">
            <a:avLst/>
          </a:prstGeom>
        </p:spPr>
        <p:txBody>
          <a:bodyPr vert="horz" lIns="91440" tIns="45720" rIns="91440" bIns="45720" rtlCol="0">
            <a:normAutofit fontScale="92500" lnSpcReduction="2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Exfoliation</a:t>
            </a:r>
          </a:p>
          <a:p>
            <a:pPr lvl="1"/>
            <a:r>
              <a:rPr lang="en-GB" dirty="0"/>
              <a:t>cervix</a:t>
            </a:r>
          </a:p>
          <a:p>
            <a:pPr lvl="1"/>
            <a:r>
              <a:rPr lang="en-GB" dirty="0"/>
              <a:t>skin</a:t>
            </a:r>
          </a:p>
          <a:p>
            <a:pPr marL="0" indent="0">
              <a:buNone/>
            </a:pPr>
            <a:r>
              <a:rPr lang="en-GB" dirty="0"/>
              <a:t>Washings</a:t>
            </a:r>
          </a:p>
          <a:p>
            <a:pPr lvl="1"/>
            <a:r>
              <a:rPr lang="en-GB" dirty="0"/>
              <a:t>bronchial</a:t>
            </a:r>
          </a:p>
          <a:p>
            <a:pPr lvl="1"/>
            <a:r>
              <a:rPr lang="en-GB" dirty="0"/>
              <a:t>bladder</a:t>
            </a:r>
          </a:p>
          <a:p>
            <a:pPr lvl="1"/>
            <a:r>
              <a:rPr lang="en-GB" dirty="0"/>
              <a:t>abdominal</a:t>
            </a:r>
          </a:p>
          <a:p>
            <a:pPr marL="0" indent="0">
              <a:buNone/>
            </a:pPr>
            <a:r>
              <a:rPr lang="en-GB" dirty="0"/>
              <a:t>Aspiration</a:t>
            </a:r>
          </a:p>
          <a:p>
            <a:pPr lvl="1"/>
            <a:r>
              <a:rPr lang="en-GB" dirty="0"/>
              <a:t>fine needle aspiration (FNA)</a:t>
            </a:r>
          </a:p>
          <a:p>
            <a:pPr lvl="1"/>
            <a:r>
              <a:rPr lang="en-GB" dirty="0"/>
              <a:t>bone marrow aspiration</a:t>
            </a:r>
          </a:p>
          <a:p>
            <a:pPr lvl="1"/>
            <a:r>
              <a:rPr lang="en-GB" dirty="0"/>
              <a:t>cerebrospinal fluid aspiration</a:t>
            </a:r>
          </a:p>
          <a:p>
            <a:pPr marL="0" indent="0">
              <a:buNone/>
            </a:pPr>
            <a:endParaRPr lang="en-GB" dirty="0"/>
          </a:p>
        </p:txBody>
      </p:sp>
      <p:sp>
        <p:nvSpPr>
          <p:cNvPr id="14" name="Content Placeholder 3">
            <a:extLst>
              <a:ext uri="{FF2B5EF4-FFF2-40B4-BE49-F238E27FC236}">
                <a16:creationId xmlns:a16="http://schemas.microsoft.com/office/drawing/2014/main" id="{A570F136-1078-400A-B0B3-C712F58E5513}"/>
              </a:ext>
            </a:extLst>
          </p:cNvPr>
          <p:cNvSpPr txBox="1">
            <a:spLocks/>
          </p:cNvSpPr>
          <p:nvPr/>
        </p:nvSpPr>
        <p:spPr>
          <a:xfrm>
            <a:off x="6172200" y="2326264"/>
            <a:ext cx="5181600" cy="3859035"/>
          </a:xfrm>
          <a:prstGeom prst="rect">
            <a:avLst/>
          </a:prstGeom>
        </p:spPr>
        <p:txBody>
          <a:bodyPr>
            <a:normAutofit fontScale="77500" lnSpcReduction="2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bg1"/>
                </a:solidFill>
              </a:rPr>
              <a:t>The extracted cells are examined microscopically. Different dyes may be used to identify cells of interest</a:t>
            </a:r>
          </a:p>
          <a:p>
            <a:pPr lvl="1"/>
            <a:r>
              <a:rPr lang="en-GB" b="1" dirty="0">
                <a:solidFill>
                  <a:schemeClr val="bg1"/>
                </a:solidFill>
              </a:rPr>
              <a:t>C1 Unsatisfactory preparation</a:t>
            </a:r>
          </a:p>
          <a:p>
            <a:pPr lvl="1"/>
            <a:r>
              <a:rPr lang="en-GB" b="1" dirty="0">
                <a:solidFill>
                  <a:schemeClr val="bg1"/>
                </a:solidFill>
              </a:rPr>
              <a:t>C2 Benign</a:t>
            </a:r>
          </a:p>
          <a:p>
            <a:pPr lvl="1"/>
            <a:r>
              <a:rPr lang="en-GB" b="1" dirty="0">
                <a:solidFill>
                  <a:schemeClr val="bg1"/>
                </a:solidFill>
              </a:rPr>
              <a:t>C3 Atypical</a:t>
            </a:r>
          </a:p>
          <a:p>
            <a:pPr marL="0" indent="0">
              <a:buNone/>
            </a:pPr>
            <a:r>
              <a:rPr lang="en-GB" dirty="0">
                <a:solidFill>
                  <a:schemeClr val="bg1"/>
                </a:solidFill>
              </a:rPr>
              <a:t>Probably benign but cancer cannot be excluded</a:t>
            </a:r>
          </a:p>
          <a:p>
            <a:pPr lvl="1"/>
            <a:r>
              <a:rPr lang="en-GB" b="1" dirty="0">
                <a:solidFill>
                  <a:schemeClr val="bg1"/>
                </a:solidFill>
              </a:rPr>
              <a:t>C4 Suspicious</a:t>
            </a:r>
          </a:p>
          <a:p>
            <a:pPr marL="0" indent="0">
              <a:buNone/>
            </a:pPr>
            <a:r>
              <a:rPr lang="en-GB" dirty="0">
                <a:solidFill>
                  <a:schemeClr val="bg1"/>
                </a:solidFill>
              </a:rPr>
              <a:t>Possibly malignant but not diagnostic of cancer</a:t>
            </a:r>
          </a:p>
          <a:p>
            <a:pPr lvl="1"/>
            <a:r>
              <a:rPr lang="en-GB" b="1" dirty="0">
                <a:solidFill>
                  <a:schemeClr val="bg1"/>
                </a:solidFill>
              </a:rPr>
              <a:t>C5 Malignant</a:t>
            </a:r>
          </a:p>
          <a:p>
            <a:pPr marL="0" indent="0">
              <a:buNone/>
            </a:pPr>
            <a:r>
              <a:rPr lang="en-GB" dirty="0">
                <a:solidFill>
                  <a:schemeClr val="bg1"/>
                </a:solidFill>
              </a:rPr>
              <a:t>The lesion should be biopsied to confirm the exact tumour behaviour and type</a:t>
            </a:r>
          </a:p>
        </p:txBody>
      </p:sp>
      <p:pic>
        <p:nvPicPr>
          <p:cNvPr id="10" name="Audio 9">
            <a:hlinkClick r:id="" action="ppaction://media"/>
            <a:extLst>
              <a:ext uri="{FF2B5EF4-FFF2-40B4-BE49-F238E27FC236}">
                <a16:creationId xmlns:a16="http://schemas.microsoft.com/office/drawing/2014/main" id="{7D1EEF22-6564-0243-740D-9DEE659FF3E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9492021"/>
      </p:ext>
    </p:extLst>
  </p:cSld>
  <p:clrMapOvr>
    <a:masterClrMapping/>
  </p:clrMapOvr>
  <mc:AlternateContent xmlns:mc="http://schemas.openxmlformats.org/markup-compatibility/2006" xmlns:p14="http://schemas.microsoft.com/office/powerpoint/2010/main">
    <mc:Choice Requires="p14">
      <p:transition spd="slow" p14:dur="2000" advTm="9380"/>
    </mc:Choice>
    <mc:Fallback xmlns="">
      <p:transition spd="slow" advTm="9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D900A7-3FD9-43CE-8E30-514466BC7DB8}"/>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C239B311-7B56-4264-ABC6-91F19878415B}"/>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82A4A2F6-C6EE-4BAD-983D-359C528ED1BA}"/>
              </a:ext>
            </a:extLst>
          </p:cNvPr>
          <p:cNvSpPr>
            <a:spLocks noGrp="1"/>
          </p:cNvSpPr>
          <p:nvPr>
            <p:ph type="sldNum" sz="quarter" idx="12"/>
          </p:nvPr>
        </p:nvSpPr>
        <p:spPr>
          <a:xfrm>
            <a:off x="10658167" y="6475466"/>
            <a:ext cx="695633" cy="365125"/>
          </a:xfrm>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FFB52CA4-B0F7-4750-B834-DCBB415E58C0}"/>
              </a:ext>
            </a:extLst>
          </p:cNvPr>
          <p:cNvSpPr>
            <a:spLocks noGrp="1"/>
          </p:cNvSpPr>
          <p:nvPr>
            <p:ph type="title"/>
          </p:nvPr>
        </p:nvSpPr>
        <p:spPr/>
        <p:txBody>
          <a:bodyPr/>
          <a:lstStyle/>
          <a:p>
            <a:r>
              <a:rPr lang="en-GB" dirty="0"/>
              <a:t>Initial Presentation</a:t>
            </a:r>
          </a:p>
        </p:txBody>
      </p:sp>
      <p:pic>
        <p:nvPicPr>
          <p:cNvPr id="6" name="Audio 5">
            <a:hlinkClick r:id="" action="ppaction://media"/>
            <a:extLst>
              <a:ext uri="{FF2B5EF4-FFF2-40B4-BE49-F238E27FC236}">
                <a16:creationId xmlns:a16="http://schemas.microsoft.com/office/drawing/2014/main" id="{223B7742-5BFE-4E36-9A4C-D7A279B5BA2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1189898"/>
      </p:ext>
    </p:extLst>
  </p:cSld>
  <p:clrMapOvr>
    <a:masterClrMapping/>
  </p:clrMapOvr>
  <mc:AlternateContent xmlns:mc="http://schemas.openxmlformats.org/markup-compatibility/2006" xmlns:p14="http://schemas.microsoft.com/office/powerpoint/2010/main">
    <mc:Choice Requires="p14">
      <p:transition spd="slow" p14:dur="2000" advTm="6372"/>
    </mc:Choice>
    <mc:Fallback xmlns="">
      <p:transition spd="slow" advTm="63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US" dirty="0"/>
              <a:t>Pathological Confirmation: Cytology</a:t>
            </a:r>
            <a:endParaRPr lang="en-GB" dirty="0"/>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p:txBody>
          <a:bodyPr/>
          <a:lstStyle/>
          <a:p>
            <a:pPr marL="0" indent="0">
              <a:buNone/>
            </a:pPr>
            <a:r>
              <a:rPr lang="en-GB" altLang="en-US" dirty="0"/>
              <a:t>Cytology is the microscopic examination of individual cells and cell clusters</a:t>
            </a:r>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pPr/>
              <a:t>30</a:t>
            </a:fld>
            <a:endParaRPr lang="en-GB"/>
          </a:p>
        </p:txBody>
      </p:sp>
      <p:sp>
        <p:nvSpPr>
          <p:cNvPr id="13" name="Content Placeholder 2">
            <a:extLst>
              <a:ext uri="{FF2B5EF4-FFF2-40B4-BE49-F238E27FC236}">
                <a16:creationId xmlns:a16="http://schemas.microsoft.com/office/drawing/2014/main" id="{2E388E47-2570-4CAE-A77A-EDF39F313D54}"/>
              </a:ext>
            </a:extLst>
          </p:cNvPr>
          <p:cNvSpPr txBox="1">
            <a:spLocks/>
          </p:cNvSpPr>
          <p:nvPr/>
        </p:nvSpPr>
        <p:spPr>
          <a:xfrm>
            <a:off x="838200" y="2326264"/>
            <a:ext cx="5181600" cy="3859035"/>
          </a:xfrm>
          <a:prstGeom prst="rect">
            <a:avLst/>
          </a:prstGeom>
        </p:spPr>
        <p:txBody>
          <a:bodyPr vert="horz" lIns="91440" tIns="45720" rIns="91440" bIns="45720" rtlCol="0">
            <a:normAutofit fontScale="92500" lnSpcReduction="2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Exfoliation</a:t>
            </a:r>
          </a:p>
          <a:p>
            <a:pPr lvl="1"/>
            <a:r>
              <a:rPr lang="en-GB" dirty="0"/>
              <a:t>cervix</a:t>
            </a:r>
          </a:p>
          <a:p>
            <a:pPr lvl="1"/>
            <a:r>
              <a:rPr lang="en-GB" dirty="0"/>
              <a:t>skin</a:t>
            </a:r>
          </a:p>
          <a:p>
            <a:pPr marL="0" indent="0">
              <a:buNone/>
            </a:pPr>
            <a:r>
              <a:rPr lang="en-GB" dirty="0"/>
              <a:t>Washings</a:t>
            </a:r>
          </a:p>
          <a:p>
            <a:pPr lvl="1"/>
            <a:r>
              <a:rPr lang="en-GB" dirty="0"/>
              <a:t>bronchial</a:t>
            </a:r>
          </a:p>
          <a:p>
            <a:pPr lvl="1"/>
            <a:r>
              <a:rPr lang="en-GB" dirty="0"/>
              <a:t>bladder</a:t>
            </a:r>
          </a:p>
          <a:p>
            <a:pPr lvl="1"/>
            <a:r>
              <a:rPr lang="en-GB" dirty="0"/>
              <a:t>abdominal</a:t>
            </a:r>
          </a:p>
          <a:p>
            <a:pPr marL="0" indent="0">
              <a:buNone/>
            </a:pPr>
            <a:r>
              <a:rPr lang="en-GB" dirty="0"/>
              <a:t>Aspiration</a:t>
            </a:r>
          </a:p>
          <a:p>
            <a:pPr lvl="1"/>
            <a:r>
              <a:rPr lang="en-GB" dirty="0"/>
              <a:t>fine needle aspiration (FNA)</a:t>
            </a:r>
          </a:p>
          <a:p>
            <a:pPr lvl="1"/>
            <a:r>
              <a:rPr lang="en-GB" dirty="0"/>
              <a:t>bone marrow aspiration</a:t>
            </a:r>
          </a:p>
          <a:p>
            <a:pPr lvl="1"/>
            <a:r>
              <a:rPr lang="en-GB" dirty="0"/>
              <a:t>cerebrospinal fluid aspiration</a:t>
            </a:r>
          </a:p>
          <a:p>
            <a:pPr marL="0" indent="0">
              <a:buNone/>
            </a:pPr>
            <a:endParaRPr lang="en-GB" dirty="0"/>
          </a:p>
        </p:txBody>
      </p:sp>
      <p:sp>
        <p:nvSpPr>
          <p:cNvPr id="14" name="Content Placeholder 3">
            <a:extLst>
              <a:ext uri="{FF2B5EF4-FFF2-40B4-BE49-F238E27FC236}">
                <a16:creationId xmlns:a16="http://schemas.microsoft.com/office/drawing/2014/main" id="{A570F136-1078-400A-B0B3-C712F58E5513}"/>
              </a:ext>
            </a:extLst>
          </p:cNvPr>
          <p:cNvSpPr txBox="1">
            <a:spLocks/>
          </p:cNvSpPr>
          <p:nvPr/>
        </p:nvSpPr>
        <p:spPr>
          <a:xfrm>
            <a:off x="6172200" y="2326264"/>
            <a:ext cx="5181600" cy="3859035"/>
          </a:xfrm>
          <a:prstGeom prst="rect">
            <a:avLst/>
          </a:prstGeom>
        </p:spPr>
        <p:txBody>
          <a:bodyPr>
            <a:normAutofit fontScale="70000" lnSpcReduction="2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The extracted cells are examined microscopically</a:t>
            </a:r>
          </a:p>
          <a:p>
            <a:pPr marL="0" indent="0">
              <a:buNone/>
            </a:pPr>
            <a:r>
              <a:rPr lang="en-GB" dirty="0"/>
              <a:t>Different dyes may be used to identify cells of interest</a:t>
            </a:r>
          </a:p>
          <a:p>
            <a:r>
              <a:rPr lang="en-GB" dirty="0"/>
              <a:t>C1 Unsatisfactory preparation</a:t>
            </a:r>
          </a:p>
          <a:p>
            <a:r>
              <a:rPr lang="en-GB" dirty="0"/>
              <a:t>C2 Benign</a:t>
            </a:r>
          </a:p>
          <a:p>
            <a:r>
              <a:rPr lang="en-GB" dirty="0"/>
              <a:t>C3 Atypical</a:t>
            </a:r>
          </a:p>
          <a:p>
            <a:pPr marL="0" indent="0">
              <a:buNone/>
            </a:pPr>
            <a:r>
              <a:rPr lang="en-GB" dirty="0"/>
              <a:t>Probably benign but cancer cannot be excluded</a:t>
            </a:r>
          </a:p>
          <a:p>
            <a:pPr marL="228594" lvl="1">
              <a:spcBef>
                <a:spcPts val="1000"/>
              </a:spcBef>
            </a:pPr>
            <a:r>
              <a:rPr lang="en-GB" sz="2500" dirty="0"/>
              <a:t>C4 Suspicious</a:t>
            </a:r>
          </a:p>
          <a:p>
            <a:pPr marL="0" indent="0">
              <a:buNone/>
            </a:pPr>
            <a:r>
              <a:rPr lang="en-GB" dirty="0"/>
              <a:t>Possibly malignant but not diagnostic of cancer</a:t>
            </a:r>
          </a:p>
          <a:p>
            <a:pPr marL="228594" lvl="1">
              <a:spcBef>
                <a:spcPts val="1000"/>
              </a:spcBef>
            </a:pPr>
            <a:r>
              <a:rPr lang="en-GB" sz="2500" dirty="0"/>
              <a:t>C5 Malignant</a:t>
            </a:r>
          </a:p>
          <a:p>
            <a:pPr marL="0" indent="0">
              <a:buNone/>
            </a:pPr>
            <a:r>
              <a:rPr lang="en-GB" dirty="0"/>
              <a:t>The lesion should be biopsied to confirm the exact tumour behaviour and type</a:t>
            </a:r>
          </a:p>
        </p:txBody>
      </p:sp>
      <p:pic>
        <p:nvPicPr>
          <p:cNvPr id="7" name="Audio 6">
            <a:hlinkClick r:id="" action="ppaction://media"/>
            <a:extLst>
              <a:ext uri="{FF2B5EF4-FFF2-40B4-BE49-F238E27FC236}">
                <a16:creationId xmlns:a16="http://schemas.microsoft.com/office/drawing/2014/main" id="{92DD94CD-4C7A-4A53-AD3B-81F26BB910B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68556353"/>
      </p:ext>
    </p:extLst>
  </p:cSld>
  <p:clrMapOvr>
    <a:masterClrMapping/>
  </p:clrMapOvr>
  <mc:AlternateContent xmlns:mc="http://schemas.openxmlformats.org/markup-compatibility/2006" xmlns:p14="http://schemas.microsoft.com/office/powerpoint/2010/main">
    <mc:Choice Requires="p14">
      <p:transition spd="slow" p14:dur="2000" advTm="12548"/>
    </mc:Choice>
    <mc:Fallback xmlns="">
      <p:transition spd="slow" advTm="125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8FEDF-054A-4108-BE7F-EB24F4FD329B}"/>
              </a:ext>
            </a:extLst>
          </p:cNvPr>
          <p:cNvSpPr>
            <a:spLocks noGrp="1"/>
          </p:cNvSpPr>
          <p:nvPr>
            <p:ph type="title"/>
          </p:nvPr>
        </p:nvSpPr>
        <p:spPr/>
        <p:txBody>
          <a:bodyPr/>
          <a:lstStyle/>
          <a:p>
            <a:r>
              <a:rPr lang="en-US" dirty="0"/>
              <a:t>Pathological Confirmation: Histology</a:t>
            </a:r>
            <a:endParaRPr lang="en-GB" dirty="0"/>
          </a:p>
        </p:txBody>
      </p:sp>
      <p:sp>
        <p:nvSpPr>
          <p:cNvPr id="3" name="Content Placeholder 2">
            <a:extLst>
              <a:ext uri="{FF2B5EF4-FFF2-40B4-BE49-F238E27FC236}">
                <a16:creationId xmlns:a16="http://schemas.microsoft.com/office/drawing/2014/main" id="{57FDCF73-32C8-4450-A03C-C0DC71D3D927}"/>
              </a:ext>
            </a:extLst>
          </p:cNvPr>
          <p:cNvSpPr>
            <a:spLocks noGrp="1"/>
          </p:cNvSpPr>
          <p:nvPr>
            <p:ph idx="1"/>
          </p:nvPr>
        </p:nvSpPr>
        <p:spPr/>
        <p:txBody>
          <a:bodyPr>
            <a:normAutofit lnSpcReduction="10000"/>
          </a:bodyPr>
          <a:lstStyle/>
          <a:p>
            <a:pPr>
              <a:buFontTx/>
              <a:buNone/>
            </a:pPr>
            <a:r>
              <a:rPr lang="en-GB" altLang="en-US" sz="2000" dirty="0"/>
              <a:t>Histology is the microscopic examination of tissues</a:t>
            </a:r>
          </a:p>
          <a:p>
            <a:r>
              <a:rPr lang="en-GB" altLang="en-US" sz="2000" dirty="0"/>
              <a:t>Tissue can be obtained by biopsy or surgical excision of a tumour</a:t>
            </a:r>
          </a:p>
          <a:p>
            <a:r>
              <a:rPr lang="en-US" altLang="en-US" sz="2000" dirty="0"/>
              <a:t>The extracted tissues are examined under the microscope, </a:t>
            </a:r>
            <a:r>
              <a:rPr lang="en-GB" altLang="en-US" sz="2000" dirty="0"/>
              <a:t>with the use of specific dyes any abnormalities are identified</a:t>
            </a:r>
          </a:p>
          <a:p>
            <a:r>
              <a:rPr lang="en-GB" altLang="en-US" sz="2000" dirty="0"/>
              <a:t>A biopsy sample can confirm the presence of a tumour and specific details:</a:t>
            </a:r>
          </a:p>
          <a:p>
            <a:pPr lvl="1"/>
            <a:r>
              <a:rPr lang="en-GB" altLang="en-US" sz="2000" dirty="0"/>
              <a:t>tumour types</a:t>
            </a:r>
          </a:p>
          <a:p>
            <a:pPr lvl="1"/>
            <a:r>
              <a:rPr lang="en-GB" altLang="en-US" sz="2000" dirty="0"/>
              <a:t>behaviour</a:t>
            </a:r>
          </a:p>
          <a:p>
            <a:pPr lvl="1"/>
            <a:r>
              <a:rPr lang="en-GB" altLang="en-US" sz="2000" dirty="0"/>
              <a:t>grade </a:t>
            </a:r>
          </a:p>
          <a:p>
            <a:pPr lvl="1"/>
            <a:r>
              <a:rPr lang="en-GB" altLang="en-US" sz="2000" dirty="0"/>
              <a:t>stage</a:t>
            </a:r>
          </a:p>
          <a:p>
            <a:r>
              <a:rPr lang="en-GB" altLang="en-US" sz="2000" dirty="0"/>
              <a:t>Immunohistochemistry staining on tumour histology can be used to assess if a tumour will respond to certain treatments (</a:t>
            </a:r>
            <a:r>
              <a:rPr lang="en-GB" altLang="en-US" sz="2000" dirty="0" err="1"/>
              <a:t>ie</a:t>
            </a:r>
            <a:r>
              <a:rPr lang="en-GB" altLang="en-US" sz="2000" dirty="0"/>
              <a:t>; HER2 testing for breast cancer)</a:t>
            </a:r>
          </a:p>
          <a:p>
            <a:pPr>
              <a:buClr>
                <a:schemeClr val="tx1"/>
              </a:buClr>
            </a:pPr>
            <a:r>
              <a:rPr lang="en-GB" altLang="en-US" sz="2000" dirty="0"/>
              <a:t>Genomic tests can identify mutations in certain genes that are known to cause cancer and indication of effective treatments</a:t>
            </a:r>
          </a:p>
        </p:txBody>
      </p:sp>
      <p:sp>
        <p:nvSpPr>
          <p:cNvPr id="4" name="Date Placeholder 3">
            <a:extLst>
              <a:ext uri="{FF2B5EF4-FFF2-40B4-BE49-F238E27FC236}">
                <a16:creationId xmlns:a16="http://schemas.microsoft.com/office/drawing/2014/main" id="{27428894-AD57-418B-A6F6-99DFF75D86C2}"/>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78FFE6B-6A9E-4F58-809A-D1DBA1861AC3}"/>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60060DE0-78FE-4600-AF3C-74877EF2BA09}"/>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7" name="Audio 6">
            <a:hlinkClick r:id="" action="ppaction://media"/>
            <a:extLst>
              <a:ext uri="{FF2B5EF4-FFF2-40B4-BE49-F238E27FC236}">
                <a16:creationId xmlns:a16="http://schemas.microsoft.com/office/drawing/2014/main" id="{8A4B9623-E1A8-4F9B-91A3-BC9393A0FF0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26740634"/>
      </p:ext>
    </p:extLst>
  </p:cSld>
  <p:clrMapOvr>
    <a:masterClrMapping/>
  </p:clrMapOvr>
  <mc:AlternateContent xmlns:mc="http://schemas.openxmlformats.org/markup-compatibility/2006" xmlns:p14="http://schemas.microsoft.com/office/powerpoint/2010/main">
    <mc:Choice Requires="p14">
      <p:transition spd="slow" p14:dur="2000" advTm="14568"/>
    </mc:Choice>
    <mc:Fallback xmlns="">
      <p:transition spd="slow" advTm="14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endParaRPr lang="en-GB" dirty="0"/>
          </a:p>
          <a:p>
            <a:r>
              <a:rPr lang="en-GB" dirty="0"/>
              <a:t>The COSD User Guide may be found in this section of our website:</a:t>
            </a:r>
          </a:p>
          <a:p>
            <a:pPr lvl="1"/>
            <a:r>
              <a:rPr lang="en-GB" dirty="0">
                <a:solidFill>
                  <a:srgbClr val="228789"/>
                </a:solidFill>
              </a:rPr>
              <a:t>https://digital.nhs.uk/ndrs/data/data-sets/cosd#downloads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20600908"/>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a:extLst>
              <a:ext uri="{FF2B5EF4-FFF2-40B4-BE49-F238E27FC236}">
                <a16:creationId xmlns:a16="http://schemas.microsoft.com/office/drawing/2014/main" id="{565AE7A4-E22E-4471-9E17-D0975E79F85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11141"/>
    </mc:Choice>
    <mc:Fallback xmlns="">
      <p:transition spd="slow" advTm="111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Initial Presentation</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lnSpcReduction="10000"/>
          </a:bodyPr>
          <a:lstStyle/>
          <a:p>
            <a:pPr>
              <a:lnSpc>
                <a:spcPct val="120000"/>
              </a:lnSpc>
            </a:pPr>
            <a:r>
              <a:rPr lang="en-GB" altLang="en-US" dirty="0"/>
              <a:t>Most people will experience symptoms for which they will seek advice from their GP who may carry out preliminary tests</a:t>
            </a:r>
          </a:p>
          <a:p>
            <a:pPr>
              <a:lnSpc>
                <a:spcPct val="120000"/>
              </a:lnSpc>
            </a:pPr>
            <a:r>
              <a:rPr lang="en-GB" altLang="en-US" dirty="0"/>
              <a:t>A small proportion of patients will present at accident and emergency departments with acute symptoms that may result in investigations for cancer</a:t>
            </a:r>
          </a:p>
          <a:p>
            <a:pPr>
              <a:lnSpc>
                <a:spcPct val="120000"/>
              </a:lnSpc>
            </a:pPr>
            <a:r>
              <a:rPr lang="en-GB" altLang="en-US" dirty="0"/>
              <a:t>Patients may also be under the care of other health care professionals for a non-cancer condition when symptoms suspicious of cancer are picked up and referred for further investigations</a:t>
            </a:r>
          </a:p>
          <a:p>
            <a:pPr>
              <a:lnSpc>
                <a:spcPct val="120000"/>
              </a:lnSpc>
            </a:pPr>
            <a:r>
              <a:rPr lang="en-GB" altLang="en-US" dirty="0"/>
              <a:t>For certain tumour sites, such as breast, colorectal and cervix where there is a screening programme, abnormal screening test results may result in patients being referred for further investigations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Audio 6">
            <a:hlinkClick r:id="" action="ppaction://media"/>
            <a:extLst>
              <a:ext uri="{FF2B5EF4-FFF2-40B4-BE49-F238E27FC236}">
                <a16:creationId xmlns:a16="http://schemas.microsoft.com/office/drawing/2014/main" id="{938F450D-619A-47CD-8FE4-F3C466E541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869464"/>
      </p:ext>
    </p:extLst>
  </p:cSld>
  <p:clrMapOvr>
    <a:masterClrMapping/>
  </p:clrMapOvr>
  <mc:AlternateContent xmlns:mc="http://schemas.openxmlformats.org/markup-compatibility/2006" xmlns:p14="http://schemas.microsoft.com/office/powerpoint/2010/main">
    <mc:Choice Requires="p14">
      <p:transition spd="slow" p14:dur="2000" advTm="16380"/>
    </mc:Choice>
    <mc:Fallback xmlns="">
      <p:transition spd="slow" advTm="16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E8859-F44D-4E3F-B713-CF5AB66F1355}"/>
              </a:ext>
            </a:extLst>
          </p:cNvPr>
          <p:cNvSpPr>
            <a:spLocks noGrp="1"/>
          </p:cNvSpPr>
          <p:nvPr>
            <p:ph type="title"/>
          </p:nvPr>
        </p:nvSpPr>
        <p:spPr/>
        <p:txBody>
          <a:bodyPr/>
          <a:lstStyle/>
          <a:p>
            <a:r>
              <a:rPr lang="en-GB" dirty="0"/>
              <a:t>GP – Medical History</a:t>
            </a:r>
          </a:p>
        </p:txBody>
      </p:sp>
      <p:sp>
        <p:nvSpPr>
          <p:cNvPr id="3" name="Content Placeholder 2">
            <a:extLst>
              <a:ext uri="{FF2B5EF4-FFF2-40B4-BE49-F238E27FC236}">
                <a16:creationId xmlns:a16="http://schemas.microsoft.com/office/drawing/2014/main" id="{8CA6253B-23EE-4A9C-B0B0-E4E25F46E806}"/>
              </a:ext>
            </a:extLst>
          </p:cNvPr>
          <p:cNvSpPr>
            <a:spLocks noGrp="1"/>
          </p:cNvSpPr>
          <p:nvPr>
            <p:ph idx="1"/>
          </p:nvPr>
        </p:nvSpPr>
        <p:spPr>
          <a:xfrm>
            <a:off x="838200" y="1435510"/>
            <a:ext cx="5562600" cy="4741453"/>
          </a:xfrm>
        </p:spPr>
        <p:txBody>
          <a:bodyPr/>
          <a:lstStyle/>
          <a:p>
            <a:r>
              <a:rPr lang="en-GB" altLang="en-US" dirty="0"/>
              <a:t>The patient’s medical history will be noted because it’s important to detail past medical complaints, current co-morbidities and symptoms, as these may indicate a specific disease for which a specific test needs to be performed</a:t>
            </a:r>
          </a:p>
          <a:p>
            <a:endParaRPr lang="en-GB" altLang="en-US" dirty="0"/>
          </a:p>
          <a:p>
            <a:r>
              <a:rPr lang="en-GB" altLang="en-US" dirty="0"/>
              <a:t>Family history will also be noted as this can also indicate an hereditary risk of a disease </a:t>
            </a:r>
          </a:p>
        </p:txBody>
      </p:sp>
      <p:sp>
        <p:nvSpPr>
          <p:cNvPr id="4" name="Date Placeholder 3">
            <a:extLst>
              <a:ext uri="{FF2B5EF4-FFF2-40B4-BE49-F238E27FC236}">
                <a16:creationId xmlns:a16="http://schemas.microsoft.com/office/drawing/2014/main" id="{A57050A0-86A8-42DD-B9F0-B518A465F7B2}"/>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332B0C76-FD45-4F01-BADC-FB56CEDDA2C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645D54F1-53CF-4ECB-B5A2-3B2E606B3892}"/>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9" name="Picture 8">
            <a:extLst>
              <a:ext uri="{FF2B5EF4-FFF2-40B4-BE49-F238E27FC236}">
                <a16:creationId xmlns:a16="http://schemas.microsoft.com/office/drawing/2014/main" id="{0BD29A9F-1C0F-483B-A420-5558A62CF69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E4344D9E-40E8-4745-9454-A59A316F053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16834900"/>
      </p:ext>
    </p:extLst>
  </p:cSld>
  <p:clrMapOvr>
    <a:masterClrMapping/>
  </p:clrMapOvr>
  <mc:AlternateContent xmlns:mc="http://schemas.openxmlformats.org/markup-compatibility/2006" xmlns:p14="http://schemas.microsoft.com/office/powerpoint/2010/main">
    <mc:Choice Requires="p14">
      <p:transition spd="slow" p14:dur="2000" advTm="13129"/>
    </mc:Choice>
    <mc:Fallback xmlns="">
      <p:transition spd="slow" advTm="131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DC921-B028-41A5-85BB-C0B73F7556F8}"/>
              </a:ext>
            </a:extLst>
          </p:cNvPr>
          <p:cNvSpPr>
            <a:spLocks noGrp="1"/>
          </p:cNvSpPr>
          <p:nvPr>
            <p:ph type="title"/>
          </p:nvPr>
        </p:nvSpPr>
        <p:spPr/>
        <p:txBody>
          <a:bodyPr/>
          <a:lstStyle/>
          <a:p>
            <a:r>
              <a:rPr lang="en-GB" dirty="0"/>
              <a:t>GP – Physical Examination</a:t>
            </a:r>
          </a:p>
        </p:txBody>
      </p:sp>
      <p:sp>
        <p:nvSpPr>
          <p:cNvPr id="3" name="Content Placeholder 2">
            <a:extLst>
              <a:ext uri="{FF2B5EF4-FFF2-40B4-BE49-F238E27FC236}">
                <a16:creationId xmlns:a16="http://schemas.microsoft.com/office/drawing/2014/main" id="{FB1982F0-4F87-451E-B860-33E88AE56735}"/>
              </a:ext>
            </a:extLst>
          </p:cNvPr>
          <p:cNvSpPr>
            <a:spLocks noGrp="1"/>
          </p:cNvSpPr>
          <p:nvPr>
            <p:ph idx="1"/>
          </p:nvPr>
        </p:nvSpPr>
        <p:spPr/>
        <p:txBody>
          <a:bodyPr/>
          <a:lstStyle/>
          <a:p>
            <a:r>
              <a:rPr lang="en-GB" altLang="en-US" sz="2000" dirty="0"/>
              <a:t>The GP will then perform a physical examination (PE) also known a clinical examination  </a:t>
            </a:r>
          </a:p>
          <a:p>
            <a:r>
              <a:rPr lang="en-GB" altLang="en-US" sz="2000" dirty="0"/>
              <a:t>Routine examination will usually be carried out to assess the patient’s general health including liver, kidney, heart and other organ function.  Examinations may include:</a:t>
            </a:r>
          </a:p>
          <a:p>
            <a:pPr marL="1676400" lvl="5" indent="-342900"/>
            <a:r>
              <a:rPr lang="en-GB" altLang="en-US" sz="2000" dirty="0"/>
              <a:t>blood pressure</a:t>
            </a:r>
          </a:p>
          <a:p>
            <a:pPr marL="1676400" lvl="5" indent="-342900"/>
            <a:r>
              <a:rPr lang="en-GB" altLang="en-US" sz="2000" dirty="0"/>
              <a:t>pulse rate </a:t>
            </a:r>
          </a:p>
          <a:p>
            <a:pPr marL="1676400" lvl="5" indent="-342900"/>
            <a:r>
              <a:rPr lang="en-GB" altLang="en-US" sz="2000" dirty="0"/>
              <a:t>temperature</a:t>
            </a:r>
          </a:p>
          <a:p>
            <a:pPr>
              <a:buFontTx/>
              <a:buChar char="•"/>
            </a:pPr>
            <a:r>
              <a:rPr lang="en-GB" altLang="en-US" sz="2000" dirty="0"/>
              <a:t>Visual observation and/or palpation of any lumps or abnormal swellings, noting the size and location of the swelling and the presence of potential metastases</a:t>
            </a:r>
          </a:p>
          <a:p>
            <a:pPr>
              <a:buFontTx/>
              <a:buChar char="•"/>
            </a:pPr>
            <a:r>
              <a:rPr lang="en-GB" altLang="en-US" sz="2000" dirty="0"/>
              <a:t>The part of the body which is examined would depend on the specific symptoms of a patient at presentation such as:     </a:t>
            </a:r>
          </a:p>
          <a:p>
            <a:pPr lvl="3">
              <a:buFontTx/>
              <a:buChar char="•"/>
            </a:pPr>
            <a:r>
              <a:rPr lang="en-GB" altLang="en-US" sz="2000" dirty="0"/>
              <a:t> digital rectal examination (DRE)</a:t>
            </a:r>
          </a:p>
          <a:p>
            <a:pPr lvl="3">
              <a:buFontTx/>
              <a:buChar char="•"/>
            </a:pPr>
            <a:r>
              <a:rPr lang="en-GB" altLang="en-US" sz="2000" dirty="0"/>
              <a:t> </a:t>
            </a:r>
            <a:r>
              <a:rPr lang="en-US" altLang="en-US" sz="2000" dirty="0"/>
              <a:t>pelvic examination</a:t>
            </a:r>
            <a:endParaRPr lang="en-GB" altLang="en-US" sz="2000" dirty="0"/>
          </a:p>
          <a:p>
            <a:endParaRPr lang="en-GB" dirty="0"/>
          </a:p>
        </p:txBody>
      </p:sp>
      <p:sp>
        <p:nvSpPr>
          <p:cNvPr id="4" name="Date Placeholder 3">
            <a:extLst>
              <a:ext uri="{FF2B5EF4-FFF2-40B4-BE49-F238E27FC236}">
                <a16:creationId xmlns:a16="http://schemas.microsoft.com/office/drawing/2014/main" id="{E82EE0B0-85B4-4113-BE3F-E341853F0C0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0A978F07-747C-42B0-B44C-DC751084AF8F}"/>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6D5A5C9F-FE17-408B-A4ED-DD9B6BA1C720}"/>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61331AFE-8A14-4053-9293-40DCE186724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05636599"/>
      </p:ext>
    </p:extLst>
  </p:cSld>
  <p:clrMapOvr>
    <a:masterClrMapping/>
  </p:clrMapOvr>
  <mc:AlternateContent xmlns:mc="http://schemas.openxmlformats.org/markup-compatibility/2006" xmlns:p14="http://schemas.microsoft.com/office/powerpoint/2010/main">
    <mc:Choice Requires="p14">
      <p:transition spd="slow" p14:dur="2000" advTm="11573"/>
    </mc:Choice>
    <mc:Fallback xmlns="">
      <p:transition spd="slow" advTm="115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9B7AB-F64C-4A98-ADDD-07EF7C6593AC}"/>
              </a:ext>
            </a:extLst>
          </p:cNvPr>
          <p:cNvSpPr>
            <a:spLocks noGrp="1"/>
          </p:cNvSpPr>
          <p:nvPr>
            <p:ph type="title"/>
          </p:nvPr>
        </p:nvSpPr>
        <p:spPr/>
        <p:txBody>
          <a:bodyPr/>
          <a:lstStyle/>
          <a:p>
            <a:r>
              <a:rPr lang="en-GB" dirty="0"/>
              <a:t>Screening Programme</a:t>
            </a:r>
          </a:p>
        </p:txBody>
      </p:sp>
      <p:sp>
        <p:nvSpPr>
          <p:cNvPr id="3" name="Content Placeholder 2">
            <a:extLst>
              <a:ext uri="{FF2B5EF4-FFF2-40B4-BE49-F238E27FC236}">
                <a16:creationId xmlns:a16="http://schemas.microsoft.com/office/drawing/2014/main" id="{9222E39C-DA92-4791-93B3-486F35CFA294}"/>
              </a:ext>
            </a:extLst>
          </p:cNvPr>
          <p:cNvSpPr>
            <a:spLocks noGrp="1"/>
          </p:cNvSpPr>
          <p:nvPr>
            <p:ph idx="1"/>
          </p:nvPr>
        </p:nvSpPr>
        <p:spPr/>
        <p:txBody>
          <a:bodyPr/>
          <a:lstStyle/>
          <a:p>
            <a:r>
              <a:rPr lang="en-GB" altLang="en-US" sz="2000" dirty="0"/>
              <a:t>For many cancers, early detection of cancer greatly increases the chances for successful treatment and early detection of cancer relies on education to encourage people to seek help for any symptoms they may develop and screening</a:t>
            </a:r>
          </a:p>
          <a:p>
            <a:pPr>
              <a:spcBef>
                <a:spcPts val="600"/>
              </a:spcBef>
            </a:pPr>
            <a:endParaRPr lang="en-GB" altLang="en-US" sz="2000" dirty="0"/>
          </a:p>
          <a:p>
            <a:r>
              <a:rPr lang="en-GB" altLang="en-US" sz="2000" dirty="0"/>
              <a:t>Screening targets a healthy population in order to identify individuals who may develop or already have cancer, but do not yet have symptoms</a:t>
            </a:r>
          </a:p>
          <a:p>
            <a:pPr>
              <a:spcBef>
                <a:spcPts val="600"/>
              </a:spcBef>
            </a:pPr>
            <a:endParaRPr lang="en-GB" altLang="en-US" sz="2000" dirty="0"/>
          </a:p>
          <a:p>
            <a:r>
              <a:rPr lang="en-GB" altLang="en-US" sz="2000" dirty="0"/>
              <a:t>The cancer screening programmes of England are nationally co-ordinated and these are aimed at detecting early disease in:</a:t>
            </a:r>
          </a:p>
          <a:p>
            <a:pPr lvl="1"/>
            <a:r>
              <a:rPr lang="en-GB" altLang="en-US" sz="1800" dirty="0"/>
              <a:t>breast</a:t>
            </a:r>
          </a:p>
          <a:p>
            <a:pPr lvl="1"/>
            <a:r>
              <a:rPr lang="en-GB" altLang="en-US" sz="1800" dirty="0"/>
              <a:t>cervix</a:t>
            </a:r>
          </a:p>
          <a:p>
            <a:pPr lvl="1"/>
            <a:r>
              <a:rPr lang="en-GB" altLang="en-US" sz="1800" dirty="0"/>
              <a:t>large bowel</a:t>
            </a:r>
          </a:p>
        </p:txBody>
      </p:sp>
      <p:sp>
        <p:nvSpPr>
          <p:cNvPr id="4" name="Date Placeholder 3">
            <a:extLst>
              <a:ext uri="{FF2B5EF4-FFF2-40B4-BE49-F238E27FC236}">
                <a16:creationId xmlns:a16="http://schemas.microsoft.com/office/drawing/2014/main" id="{11846BAF-E4C5-4B35-B258-20BAD6DDEAFE}"/>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240B1FAA-D005-4F22-BC22-EC872D05FC3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8AD5D38-3A7F-4405-B86B-BA9CE4829477}"/>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9E3E33CB-0A70-46ED-99FE-455DFA2D9B4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7066" y="4735379"/>
            <a:ext cx="1165860" cy="1165860"/>
          </a:xfrm>
          <a:prstGeom prst="rect">
            <a:avLst/>
          </a:prstGeom>
        </p:spPr>
      </p:pic>
      <p:pic>
        <p:nvPicPr>
          <p:cNvPr id="8" name="Picture 7">
            <a:extLst>
              <a:ext uri="{FF2B5EF4-FFF2-40B4-BE49-F238E27FC236}">
                <a16:creationId xmlns:a16="http://schemas.microsoft.com/office/drawing/2014/main" id="{B7EF67AF-4D6A-4E57-B453-85057505BA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632503" y="4735379"/>
            <a:ext cx="1165860" cy="1165860"/>
          </a:xfrm>
          <a:prstGeom prst="rect">
            <a:avLst/>
          </a:prstGeom>
        </p:spPr>
      </p:pic>
      <p:pic>
        <p:nvPicPr>
          <p:cNvPr id="9" name="Picture 8">
            <a:extLst>
              <a:ext uri="{FF2B5EF4-FFF2-40B4-BE49-F238E27FC236}">
                <a16:creationId xmlns:a16="http://schemas.microsoft.com/office/drawing/2014/main" id="{BFA26033-22AF-414E-964F-81BC1A69169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0187940" y="4735379"/>
            <a:ext cx="1165860" cy="1165860"/>
          </a:xfrm>
          <a:prstGeom prst="rect">
            <a:avLst/>
          </a:prstGeom>
        </p:spPr>
      </p:pic>
      <p:pic>
        <p:nvPicPr>
          <p:cNvPr id="10" name="Audio 9">
            <a:hlinkClick r:id="" action="ppaction://media"/>
            <a:extLst>
              <a:ext uri="{FF2B5EF4-FFF2-40B4-BE49-F238E27FC236}">
                <a16:creationId xmlns:a16="http://schemas.microsoft.com/office/drawing/2014/main" id="{93C12447-40B5-40E9-90A4-A21A1415F3FA}"/>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09119629"/>
      </p:ext>
    </p:extLst>
  </p:cSld>
  <p:clrMapOvr>
    <a:masterClrMapping/>
  </p:clrMapOvr>
  <mc:AlternateContent xmlns:mc="http://schemas.openxmlformats.org/markup-compatibility/2006" xmlns:p14="http://schemas.microsoft.com/office/powerpoint/2010/main">
    <mc:Choice Requires="p14">
      <p:transition spd="slow" p14:dur="2000" advTm="12458"/>
    </mc:Choice>
    <mc:Fallback xmlns="">
      <p:transition spd="slow" advTm="124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6E424-3B54-46FF-99E1-AD428F6A4C6F}"/>
              </a:ext>
            </a:extLst>
          </p:cNvPr>
          <p:cNvSpPr>
            <a:spLocks noGrp="1"/>
          </p:cNvSpPr>
          <p:nvPr>
            <p:ph type="title"/>
          </p:nvPr>
        </p:nvSpPr>
        <p:spPr/>
        <p:txBody>
          <a:bodyPr/>
          <a:lstStyle/>
          <a:p>
            <a:r>
              <a:rPr lang="en-GB" dirty="0"/>
              <a:t>Breast Screening Programme</a:t>
            </a:r>
          </a:p>
        </p:txBody>
      </p:sp>
      <p:sp>
        <p:nvSpPr>
          <p:cNvPr id="3" name="Content Placeholder 2">
            <a:extLst>
              <a:ext uri="{FF2B5EF4-FFF2-40B4-BE49-F238E27FC236}">
                <a16:creationId xmlns:a16="http://schemas.microsoft.com/office/drawing/2014/main" id="{2D992A2B-9540-45FD-9D40-4BB7F92493B8}"/>
              </a:ext>
            </a:extLst>
          </p:cNvPr>
          <p:cNvSpPr>
            <a:spLocks noGrp="1"/>
          </p:cNvSpPr>
          <p:nvPr>
            <p:ph idx="1"/>
          </p:nvPr>
        </p:nvSpPr>
        <p:spPr>
          <a:xfrm>
            <a:off x="838200" y="1435510"/>
            <a:ext cx="6063532" cy="4741453"/>
          </a:xfrm>
        </p:spPr>
        <p:txBody>
          <a:bodyPr/>
          <a:lstStyle/>
          <a:p>
            <a:pPr>
              <a:buClr>
                <a:schemeClr val="tx1"/>
              </a:buClr>
            </a:pPr>
            <a:r>
              <a:rPr lang="en-GB" altLang="en-US" dirty="0"/>
              <a:t>Breast screening is a method of detecting breast cancer at a very early stage which are too small to be felt either by the woman herself or by a doctor</a:t>
            </a:r>
          </a:p>
          <a:p>
            <a:pPr>
              <a:buClr>
                <a:schemeClr val="tx1"/>
              </a:buClr>
            </a:pPr>
            <a:endParaRPr lang="en-GB" altLang="en-US" b="1" dirty="0"/>
          </a:p>
          <a:p>
            <a:pPr>
              <a:buClr>
                <a:schemeClr val="tx1"/>
              </a:buClr>
            </a:pPr>
            <a:r>
              <a:rPr lang="en-GB" altLang="en-US" dirty="0"/>
              <a:t>Women aged between 50 and 71 years are invited for a mammogram every 3 years</a:t>
            </a:r>
          </a:p>
          <a:p>
            <a:pPr>
              <a:buClr>
                <a:schemeClr val="tx1"/>
              </a:buClr>
            </a:pPr>
            <a:endParaRPr lang="en-GB" altLang="en-US" dirty="0"/>
          </a:p>
          <a:p>
            <a:pPr>
              <a:buClr>
                <a:schemeClr val="tx1"/>
              </a:buClr>
            </a:pPr>
            <a:r>
              <a:rPr lang="en-GB" altLang="en-US" dirty="0"/>
              <a:t>Mammograms can detect small changes in breast tissue, which can be an early indication of breast cancer</a:t>
            </a:r>
            <a:endParaRPr lang="en-GB" dirty="0"/>
          </a:p>
        </p:txBody>
      </p:sp>
      <p:sp>
        <p:nvSpPr>
          <p:cNvPr id="4" name="Date Placeholder 3">
            <a:extLst>
              <a:ext uri="{FF2B5EF4-FFF2-40B4-BE49-F238E27FC236}">
                <a16:creationId xmlns:a16="http://schemas.microsoft.com/office/drawing/2014/main" id="{E2814720-9B5F-44A6-9F1E-3AB1D61A0019}"/>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A389CC8-8495-4941-B6CB-9A9A82D9E8E8}"/>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0EF1B6E-1A54-42B0-816F-3626300403D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a:extLst>
              <a:ext uri="{FF2B5EF4-FFF2-40B4-BE49-F238E27FC236}">
                <a16:creationId xmlns:a16="http://schemas.microsoft.com/office/drawing/2014/main" id="{78329A30-3CA5-4C07-AE9C-564C3DCDC8B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335F9755-4481-4C6C-813B-662EB2E2855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43816734"/>
      </p:ext>
    </p:extLst>
  </p:cSld>
  <p:clrMapOvr>
    <a:masterClrMapping/>
  </p:clrMapOvr>
  <mc:AlternateContent xmlns:mc="http://schemas.openxmlformats.org/markup-compatibility/2006" xmlns:p14="http://schemas.microsoft.com/office/powerpoint/2010/main">
    <mc:Choice Requires="p14">
      <p:transition spd="slow" p14:dur="2000" advTm="15056"/>
    </mc:Choice>
    <mc:Fallback xmlns="">
      <p:transition spd="slow" advTm="15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CAEF3-2FAF-4E7C-BB1D-BF2F716095CD}"/>
              </a:ext>
            </a:extLst>
          </p:cNvPr>
          <p:cNvSpPr>
            <a:spLocks noGrp="1"/>
          </p:cNvSpPr>
          <p:nvPr>
            <p:ph type="title"/>
          </p:nvPr>
        </p:nvSpPr>
        <p:spPr/>
        <p:txBody>
          <a:bodyPr/>
          <a:lstStyle/>
          <a:p>
            <a:r>
              <a:rPr lang="en-GB" dirty="0"/>
              <a:t>Cervical Screening Programme</a:t>
            </a:r>
          </a:p>
        </p:txBody>
      </p:sp>
      <p:sp>
        <p:nvSpPr>
          <p:cNvPr id="3" name="Content Placeholder 2">
            <a:extLst>
              <a:ext uri="{FF2B5EF4-FFF2-40B4-BE49-F238E27FC236}">
                <a16:creationId xmlns:a16="http://schemas.microsoft.com/office/drawing/2014/main" id="{09D04D3A-18AB-4C04-817F-9EA09301E587}"/>
              </a:ext>
            </a:extLst>
          </p:cNvPr>
          <p:cNvSpPr>
            <a:spLocks noGrp="1"/>
          </p:cNvSpPr>
          <p:nvPr>
            <p:ph idx="1"/>
          </p:nvPr>
        </p:nvSpPr>
        <p:spPr>
          <a:xfrm>
            <a:off x="838200" y="1435510"/>
            <a:ext cx="6718300" cy="4741453"/>
          </a:xfrm>
        </p:spPr>
        <p:txBody>
          <a:bodyPr>
            <a:normAutofit fontScale="92500" lnSpcReduction="10000"/>
          </a:bodyPr>
          <a:lstStyle/>
          <a:p>
            <a:r>
              <a:rPr lang="en-GB" altLang="en-US" sz="2000" dirty="0"/>
              <a:t>The aim of cervical screening is to prevent cancer by detecting and treating early abnormalities which, if left untreated, could lead to cancer in the cervix</a:t>
            </a:r>
          </a:p>
          <a:p>
            <a:pPr>
              <a:spcAft>
                <a:spcPts val="1200"/>
              </a:spcAft>
              <a:buClr>
                <a:schemeClr val="tx1"/>
              </a:buClr>
            </a:pPr>
            <a:r>
              <a:rPr lang="en-GB" altLang="en-US" sz="2000" dirty="0"/>
              <a:t>Women aged 24½ - 64 years are invited for cervical screening:</a:t>
            </a:r>
          </a:p>
          <a:p>
            <a:pPr marL="1171575" lvl="4" indent="-285750">
              <a:buClr>
                <a:schemeClr val="tx1"/>
              </a:buClr>
            </a:pPr>
            <a:r>
              <a:rPr lang="en-GB" altLang="en-US" sz="2000" dirty="0"/>
              <a:t>women aged 24½ – 49 years are invited every 3 years</a:t>
            </a:r>
          </a:p>
          <a:p>
            <a:pPr marL="1171575" lvl="4" indent="-285750">
              <a:buClr>
                <a:schemeClr val="tx1"/>
              </a:buClr>
            </a:pPr>
            <a:r>
              <a:rPr lang="en-GB" altLang="en-US" sz="2000" dirty="0"/>
              <a:t>women aged 50 – 64 years are invited every 5 years</a:t>
            </a:r>
          </a:p>
          <a:p>
            <a:r>
              <a:rPr lang="en-GB" altLang="en-US" sz="2000" dirty="0"/>
              <a:t>A sample of cells is taken from the surface of the cervix.  The sample is checked for high-risk HPV and, if found, the cells are examined under a microscope for early abnormalities</a:t>
            </a:r>
          </a:p>
          <a:p>
            <a:r>
              <a:rPr lang="en-GB" altLang="en-US" sz="2000" dirty="0"/>
              <a:t>Liquid based cytology (LBC) is the method used to prepare cell samples for microscopic examination</a:t>
            </a:r>
          </a:p>
        </p:txBody>
      </p:sp>
      <p:sp>
        <p:nvSpPr>
          <p:cNvPr id="4" name="Date Placeholder 3">
            <a:extLst>
              <a:ext uri="{FF2B5EF4-FFF2-40B4-BE49-F238E27FC236}">
                <a16:creationId xmlns:a16="http://schemas.microsoft.com/office/drawing/2014/main" id="{AE6975DF-F31F-4C1F-B5E0-418B82A89D8D}"/>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8F7461B-0E8F-4418-82AC-F26B78943FF1}"/>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75CB879-53EF-41BB-B550-5FCB2441013E}"/>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33657FF6-1BC2-42F7-A013-8D6FA2868D1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91F081E4-F02C-43B7-9443-D1673410B96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66123681"/>
      </p:ext>
    </p:extLst>
  </p:cSld>
  <p:clrMapOvr>
    <a:masterClrMapping/>
  </p:clrMapOvr>
  <mc:AlternateContent xmlns:mc="http://schemas.openxmlformats.org/markup-compatibility/2006" xmlns:p14="http://schemas.microsoft.com/office/powerpoint/2010/main">
    <mc:Choice Requires="p14">
      <p:transition spd="slow" p14:dur="2000" advTm="18187"/>
    </mc:Choice>
    <mc:Fallback xmlns="">
      <p:transition spd="slow" advTm="181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E1DE5C-710A-49E7-BCBE-A48924AA1E39}">
  <ds:schemaRefs>
    <ds:schemaRef ds:uri="http://schemas.openxmlformats.org/package/2006/metadata/core-properties"/>
    <ds:schemaRef ds:uri="http://schemas.microsoft.com/office/2006/metadata/properties"/>
    <ds:schemaRef ds:uri="http://purl.org/dc/elements/1.1/"/>
    <ds:schemaRef ds:uri="http://www.w3.org/XML/1998/namespace"/>
    <ds:schemaRef ds:uri="http://purl.org/dc/terms/"/>
    <ds:schemaRef ds:uri="http://schemas.microsoft.com/office/2006/documentManagement/types"/>
    <ds:schemaRef ds:uri="7b410ab3-33f9-46b0-a7e8-8030da7493ff"/>
    <ds:schemaRef ds:uri="http://purl.org/dc/dcmitype/"/>
    <ds:schemaRef ds:uri="http://schemas.microsoft.com/office/infopath/2007/PartnerControls"/>
    <ds:schemaRef ds:uri="d90b2148-dfd5-4925-bdbf-65fefdd6aea1"/>
    <ds:schemaRef ds:uri="http://schemas.microsoft.com/sharepoint/v3"/>
  </ds:schemaRefs>
</ds:datastoreItem>
</file>

<file path=customXml/itemProps2.xml><?xml version="1.0" encoding="utf-8"?>
<ds:datastoreItem xmlns:ds="http://schemas.openxmlformats.org/officeDocument/2006/customXml" ds:itemID="{E6A985BA-90AC-4C3A-A344-07E623CE8FE5}">
  <ds:schemaRefs>
    <ds:schemaRef ds:uri="http://schemas.microsoft.com/sharepoint/v3/contenttype/forms"/>
  </ds:schemaRefs>
</ds:datastoreItem>
</file>

<file path=customXml/itemProps3.xml><?xml version="1.0" encoding="utf-8"?>
<ds:datastoreItem xmlns:ds="http://schemas.openxmlformats.org/officeDocument/2006/customXml" ds:itemID="{09D2019F-2419-4CC5-87E3-5D563DC8D8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8030</TotalTime>
  <Words>4132</Words>
  <Application>Microsoft Office PowerPoint</Application>
  <PresentationFormat>Widescreen</PresentationFormat>
  <Paragraphs>404</Paragraphs>
  <Slides>34</Slides>
  <Notes>34</Notes>
  <HiddenSlides>0</HiddenSlides>
  <MMClips>34</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ＭＳ Ｐゴシック</vt:lpstr>
      <vt:lpstr>Arial</vt:lpstr>
      <vt:lpstr>Arial Nova Light</vt:lpstr>
      <vt:lpstr>Calibri</vt:lpstr>
      <vt:lpstr>Segoe UI</vt:lpstr>
      <vt:lpstr>Segoe UI Semibold</vt:lpstr>
      <vt:lpstr>NDRS</vt:lpstr>
      <vt:lpstr>National Disease Registration Service (NDRS)</vt:lpstr>
      <vt:lpstr>Agenda</vt:lpstr>
      <vt:lpstr>Initial Presentation</vt:lpstr>
      <vt:lpstr>Initial Presentation</vt:lpstr>
      <vt:lpstr>GP – Medical History</vt:lpstr>
      <vt:lpstr>GP – Physical Examination</vt:lpstr>
      <vt:lpstr>Screening Programme</vt:lpstr>
      <vt:lpstr>Breast Screening Programme</vt:lpstr>
      <vt:lpstr>Cervical Screening Programme</vt:lpstr>
      <vt:lpstr>Bowel Screening Programme</vt:lpstr>
      <vt:lpstr>Diagnostic Tests</vt:lpstr>
      <vt:lpstr>Common Radiological Investigations</vt:lpstr>
      <vt:lpstr>X-Ray</vt:lpstr>
      <vt:lpstr>X-Ray: Mammogram</vt:lpstr>
      <vt:lpstr>X-Ray: Contrast Mediums</vt:lpstr>
      <vt:lpstr>X-Ray: Contrast Mediums</vt:lpstr>
      <vt:lpstr>Ultrasound</vt:lpstr>
      <vt:lpstr>Ultrasound</vt:lpstr>
      <vt:lpstr>Computed Tomography (CT)</vt:lpstr>
      <vt:lpstr>Computed Tomography (CT)</vt:lpstr>
      <vt:lpstr>Magnetic Resonance Imaging (MRI)</vt:lpstr>
      <vt:lpstr>Magnetic Resonance Imaging (MRI)</vt:lpstr>
      <vt:lpstr>Positron Emission Topography (PET)</vt:lpstr>
      <vt:lpstr>PET-CT</vt:lpstr>
      <vt:lpstr>Bone Scan</vt:lpstr>
      <vt:lpstr>Endoscopy</vt:lpstr>
      <vt:lpstr>Endoscopy</vt:lpstr>
      <vt:lpstr>Pathological Confirmation</vt:lpstr>
      <vt:lpstr>Pathological Confirmation: Cytology</vt:lpstr>
      <vt:lpstr>Pathological Confirmation: Cytology</vt:lpstr>
      <vt:lpstr>Pathological Confirmation: Histology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187</cp:revision>
  <cp:lastPrinted>2022-12-09T13:12:41Z</cp:lastPrinted>
  <dcterms:created xsi:type="dcterms:W3CDTF">2021-02-08T11:29:00Z</dcterms:created>
  <dcterms:modified xsi:type="dcterms:W3CDTF">2024-07-31T09:44:15Z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