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4"/>
  </p:notesMasterIdLst>
  <p:handoutMasterIdLst>
    <p:handoutMasterId r:id="rId75"/>
  </p:handoutMasterIdLst>
  <p:sldIdLst>
    <p:sldId id="265" r:id="rId5"/>
    <p:sldId id="304" r:id="rId6"/>
    <p:sldId id="266" r:id="rId7"/>
    <p:sldId id="267" r:id="rId8"/>
    <p:sldId id="268" r:id="rId9"/>
    <p:sldId id="269" r:id="rId10"/>
    <p:sldId id="270" r:id="rId11"/>
    <p:sldId id="495" r:id="rId12"/>
    <p:sldId id="271" r:id="rId13"/>
    <p:sldId id="494" r:id="rId14"/>
    <p:sldId id="272" r:id="rId15"/>
    <p:sldId id="493"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496" r:id="rId38"/>
    <p:sldId id="497" r:id="rId39"/>
    <p:sldId id="294" r:id="rId40"/>
    <p:sldId id="498" r:id="rId41"/>
    <p:sldId id="295" r:id="rId42"/>
    <p:sldId id="296" r:id="rId43"/>
    <p:sldId id="499" r:id="rId44"/>
    <p:sldId id="500" r:id="rId45"/>
    <p:sldId id="297" r:id="rId46"/>
    <p:sldId id="298" r:id="rId47"/>
    <p:sldId id="299" r:id="rId48"/>
    <p:sldId id="501" r:id="rId49"/>
    <p:sldId id="502" r:id="rId50"/>
    <p:sldId id="503" r:id="rId51"/>
    <p:sldId id="300" r:id="rId52"/>
    <p:sldId id="504" r:id="rId53"/>
    <p:sldId id="505" r:id="rId54"/>
    <p:sldId id="301" r:id="rId55"/>
    <p:sldId id="506" r:id="rId56"/>
    <p:sldId id="507" r:id="rId57"/>
    <p:sldId id="302" r:id="rId58"/>
    <p:sldId id="483" r:id="rId59"/>
    <p:sldId id="477" r:id="rId60"/>
    <p:sldId id="480" r:id="rId61"/>
    <p:sldId id="481" r:id="rId62"/>
    <p:sldId id="482" r:id="rId63"/>
    <p:sldId id="486" r:id="rId64"/>
    <p:sldId id="488" r:id="rId65"/>
    <p:sldId id="489" r:id="rId66"/>
    <p:sldId id="490" r:id="rId67"/>
    <p:sldId id="491" r:id="rId68"/>
    <p:sldId id="479" r:id="rId69"/>
    <p:sldId id="487" r:id="rId70"/>
    <p:sldId id="718" r:id="rId71"/>
    <p:sldId id="303" r:id="rId72"/>
    <p:sldId id="720"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304"/>
            <p14:sldId id="266"/>
            <p14:sldId id="267"/>
            <p14:sldId id="268"/>
            <p14:sldId id="269"/>
            <p14:sldId id="270"/>
            <p14:sldId id="495"/>
            <p14:sldId id="271"/>
            <p14:sldId id="494"/>
            <p14:sldId id="272"/>
            <p14:sldId id="493"/>
            <p14:sldId id="273"/>
            <p14:sldId id="274"/>
            <p14:sldId id="275"/>
            <p14:sldId id="276"/>
            <p14:sldId id="277"/>
            <p14:sldId id="278"/>
            <p14:sldId id="279"/>
            <p14:sldId id="280"/>
            <p14:sldId id="281"/>
            <p14:sldId id="282"/>
            <p14:sldId id="283"/>
            <p14:sldId id="284"/>
            <p14:sldId id="285"/>
            <p14:sldId id="286"/>
            <p14:sldId id="287"/>
            <p14:sldId id="288"/>
            <p14:sldId id="289"/>
            <p14:sldId id="290"/>
            <p14:sldId id="291"/>
            <p14:sldId id="292"/>
            <p14:sldId id="293"/>
            <p14:sldId id="496"/>
            <p14:sldId id="497"/>
            <p14:sldId id="294"/>
            <p14:sldId id="498"/>
            <p14:sldId id="295"/>
            <p14:sldId id="296"/>
            <p14:sldId id="499"/>
            <p14:sldId id="500"/>
            <p14:sldId id="297"/>
            <p14:sldId id="298"/>
            <p14:sldId id="299"/>
            <p14:sldId id="501"/>
            <p14:sldId id="502"/>
            <p14:sldId id="503"/>
            <p14:sldId id="300"/>
            <p14:sldId id="504"/>
            <p14:sldId id="505"/>
            <p14:sldId id="301"/>
            <p14:sldId id="506"/>
            <p14:sldId id="507"/>
            <p14:sldId id="302"/>
            <p14:sldId id="483"/>
            <p14:sldId id="477"/>
            <p14:sldId id="480"/>
            <p14:sldId id="481"/>
            <p14:sldId id="482"/>
            <p14:sldId id="486"/>
            <p14:sldId id="488"/>
            <p14:sldId id="489"/>
            <p14:sldId id="490"/>
            <p14:sldId id="491"/>
            <p14:sldId id="479"/>
            <p14:sldId id="487"/>
            <p14:sldId id="718"/>
            <p14:sldId id="303"/>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789"/>
    <a:srgbClr val="329E6A"/>
    <a:srgbClr val="4CC088"/>
    <a:srgbClr val="45B1E9"/>
    <a:srgbClr val="E8F1F1"/>
    <a:srgbClr val="425563"/>
    <a:srgbClr val="2AA8AA"/>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5" autoAdjust="0"/>
    <p:restoredTop sz="74089" autoAdjust="0"/>
  </p:normalViewPr>
  <p:slideViewPr>
    <p:cSldViewPr snapToGrid="0">
      <p:cViewPr varScale="1">
        <p:scale>
          <a:sx n="83" d="100"/>
          <a:sy n="83" d="100"/>
        </p:scale>
        <p:origin x="798" y="54"/>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AF130F6A-8921-4673-AD28-A3CE5E42088B}"/>
    <pc:docChg chg="mod">
      <pc:chgData name="MOLLETT, Marianne (NHS ENGLAND - X26)" userId="58af0019-3a7b-47f8-8975-8ac0a0ea5bbf" providerId="ADAL" clId="{AF130F6A-8921-4673-AD28-A3CE5E42088B}" dt="2024-07-31T09:21:51.090"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160E07-2338-A149-BECF-5B3C554F21E1}" type="doc">
      <dgm:prSet loTypeId="urn:microsoft.com/office/officeart/2005/8/layout/orgChart1" loCatId="" qsTypeId="urn:microsoft.com/office/officeart/2005/8/quickstyle/simple1" qsCatId="simple" csTypeId="urn:microsoft.com/office/officeart/2005/8/colors/accent1_2" csCatId="accent1" phldr="1"/>
      <dgm:spPr/>
      <dgm:t>
        <a:bodyPr/>
        <a:lstStyle/>
        <a:p>
          <a:endParaRPr lang="en-US"/>
        </a:p>
      </dgm:t>
    </dgm:pt>
    <dgm:pt modelId="{3D46D9F0-6543-7245-B069-0E930DF23404}">
      <dgm:prSet phldrT="[Text]" custT="1"/>
      <dgm:spPr>
        <a:noFill/>
        <a:ln>
          <a:noFill/>
        </a:ln>
      </dgm:spPr>
      <dgm:t>
        <a:bodyPr/>
        <a:lstStyle/>
        <a:p>
          <a:pPr>
            <a:buNone/>
          </a:pPr>
          <a:r>
            <a:rPr lang="en-GB" sz="2400" dirty="0">
              <a:solidFill>
                <a:schemeClr val="tx1"/>
              </a:solidFill>
            </a:rPr>
            <a:t>Malignant neoplasm of bronchus and lung, middle lobe</a:t>
          </a:r>
          <a:br>
            <a:rPr lang="en-GB" sz="4000" dirty="0">
              <a:solidFill>
                <a:schemeClr val="tx1"/>
              </a:solidFill>
            </a:rPr>
          </a:br>
          <a:r>
            <a:rPr lang="en-US" sz="5000" u="sng" dirty="0">
              <a:ln>
                <a:noFill/>
              </a:ln>
              <a:solidFill>
                <a:srgbClr val="4CC088"/>
              </a:solidFill>
            </a:rPr>
            <a:t>C</a:t>
          </a:r>
          <a:r>
            <a:rPr lang="en-US" sz="1000" u="sng" dirty="0">
              <a:solidFill>
                <a:schemeClr val="bg1"/>
              </a:solidFill>
            </a:rPr>
            <a:t> </a:t>
          </a:r>
          <a:r>
            <a:rPr lang="en-US" sz="5000" u="sng" dirty="0">
              <a:ln>
                <a:noFill/>
              </a:ln>
              <a:solidFill>
                <a:srgbClr val="45B1E9"/>
              </a:solidFill>
            </a:rPr>
            <a:t>34</a:t>
          </a:r>
          <a:r>
            <a:rPr lang="en-US" sz="5000" dirty="0">
              <a:solidFill>
                <a:schemeClr val="tx1"/>
              </a:solidFill>
            </a:rPr>
            <a:t>.</a:t>
          </a:r>
          <a:r>
            <a:rPr lang="en-US" sz="5000" u="sng" dirty="0">
              <a:ln>
                <a:noFill/>
              </a:ln>
              <a:solidFill>
                <a:srgbClr val="FF0000"/>
              </a:solidFill>
            </a:rPr>
            <a:t>2</a:t>
          </a:r>
          <a:endParaRPr lang="en-US" sz="5000" dirty="0">
            <a:ln>
              <a:noFill/>
            </a:ln>
            <a:solidFill>
              <a:srgbClr val="FF0000"/>
            </a:solidFill>
          </a:endParaRPr>
        </a:p>
      </dgm:t>
    </dgm:pt>
    <dgm:pt modelId="{74B2ED94-0984-B34B-BD02-DA6B577B727B}" type="parTrans" cxnId="{4D2AE51A-47CB-AC4F-B667-043379AA3254}">
      <dgm:prSet/>
      <dgm:spPr/>
      <dgm:t>
        <a:bodyPr/>
        <a:lstStyle/>
        <a:p>
          <a:endParaRPr lang="en-US"/>
        </a:p>
      </dgm:t>
    </dgm:pt>
    <dgm:pt modelId="{E31AB09B-20F8-B04B-97E1-E5C7224285D4}" type="sibTrans" cxnId="{4D2AE51A-47CB-AC4F-B667-043379AA3254}">
      <dgm:prSet/>
      <dgm:spPr/>
      <dgm:t>
        <a:bodyPr/>
        <a:lstStyle/>
        <a:p>
          <a:endParaRPr lang="en-US"/>
        </a:p>
      </dgm:t>
    </dgm:pt>
    <dgm:pt modelId="{ECAB72E2-4AC4-3040-A7E7-4E1712D796C4}">
      <dgm:prSet phldrT="[Text]" custT="1"/>
      <dgm:spPr>
        <a:noFill/>
        <a:ln>
          <a:solidFill>
            <a:schemeClr val="tx1"/>
          </a:solidFill>
        </a:ln>
      </dgm:spPr>
      <dgm:t>
        <a:bodyPr lIns="180000" rIns="180000"/>
        <a:lstStyle/>
        <a:p>
          <a:r>
            <a:rPr lang="en-US" sz="1600" dirty="0">
              <a:solidFill>
                <a:schemeClr val="bg1"/>
              </a:solidFill>
            </a:rPr>
            <a:t>The two numbers following the letter indicate the category</a:t>
          </a:r>
        </a:p>
        <a:p>
          <a:r>
            <a:rPr lang="en-GB" sz="1600" dirty="0">
              <a:ln>
                <a:noFill/>
              </a:ln>
              <a:solidFill>
                <a:schemeClr val="bg1"/>
              </a:solidFill>
            </a:rPr>
            <a:t>Malignant neoplasm of bronchus and lung</a:t>
          </a:r>
          <a:endParaRPr lang="en-US" sz="1600" dirty="0">
            <a:ln>
              <a:noFill/>
            </a:ln>
            <a:solidFill>
              <a:schemeClr val="bg1"/>
            </a:solidFill>
          </a:endParaRPr>
        </a:p>
      </dgm:t>
    </dgm:pt>
    <dgm:pt modelId="{3CA1B09B-EBEA-7748-9A61-6B74892D4E2F}" type="parTrans" cxnId="{2A396216-BD24-F240-85B5-9CF77BFC5A43}">
      <dgm:prSet/>
      <dgm:spPr>
        <a:ln>
          <a:solidFill>
            <a:schemeClr val="tx1"/>
          </a:solidFill>
        </a:ln>
      </dgm:spPr>
      <dgm:t>
        <a:bodyPr/>
        <a:lstStyle/>
        <a:p>
          <a:endParaRPr lang="en-US"/>
        </a:p>
      </dgm:t>
    </dgm:pt>
    <dgm:pt modelId="{E6370E37-D9F6-1247-93D8-E2D4618FB055}" type="sibTrans" cxnId="{2A396216-BD24-F240-85B5-9CF77BFC5A43}">
      <dgm:prSet/>
      <dgm:spPr/>
      <dgm:t>
        <a:bodyPr/>
        <a:lstStyle/>
        <a:p>
          <a:endParaRPr lang="en-US"/>
        </a:p>
      </dgm:t>
    </dgm:pt>
    <dgm:pt modelId="{63C48544-864E-894C-A734-3F409D7FC732}">
      <dgm:prSet phldrT="[Text]" custT="1"/>
      <dgm:spPr>
        <a:noFill/>
        <a:ln>
          <a:solidFill>
            <a:schemeClr val="tx1"/>
          </a:solidFill>
        </a:ln>
      </dgm:spPr>
      <dgm:t>
        <a:bodyPr lIns="180000" rIns="180000"/>
        <a:lstStyle/>
        <a:p>
          <a:r>
            <a:rPr lang="en-US" sz="1600" dirty="0">
              <a:solidFill>
                <a:schemeClr val="bg1"/>
              </a:solidFill>
            </a:rPr>
            <a:t>The last number which is separated by a decimal point indicates the subcategory</a:t>
          </a:r>
        </a:p>
        <a:p>
          <a:r>
            <a:rPr lang="en-US" sz="1600" dirty="0">
              <a:ln>
                <a:noFill/>
              </a:ln>
              <a:solidFill>
                <a:schemeClr val="bg1"/>
              </a:solidFill>
            </a:rPr>
            <a:t>Unspecified</a:t>
          </a:r>
        </a:p>
      </dgm:t>
    </dgm:pt>
    <dgm:pt modelId="{3D4D67F4-4FA0-744A-892F-B212F86F28A7}" type="parTrans" cxnId="{6BBDDE35-C093-984F-B09B-7CA600F3AB16}">
      <dgm:prSet/>
      <dgm:spPr>
        <a:ln>
          <a:solidFill>
            <a:schemeClr val="tx1"/>
          </a:solidFill>
        </a:ln>
      </dgm:spPr>
      <dgm:t>
        <a:bodyPr/>
        <a:lstStyle/>
        <a:p>
          <a:endParaRPr lang="en-US"/>
        </a:p>
      </dgm:t>
    </dgm:pt>
    <dgm:pt modelId="{FC1E7656-2925-2A42-A726-93D37B31D78C}" type="sibTrans" cxnId="{6BBDDE35-C093-984F-B09B-7CA600F3AB16}">
      <dgm:prSet/>
      <dgm:spPr/>
      <dgm:t>
        <a:bodyPr/>
        <a:lstStyle/>
        <a:p>
          <a:endParaRPr lang="en-US"/>
        </a:p>
      </dgm:t>
    </dgm:pt>
    <dgm:pt modelId="{2E5527A5-3941-A744-BF38-28F81E79657E}">
      <dgm:prSet custT="1"/>
      <dgm:spPr>
        <a:noFill/>
        <a:ln>
          <a:solidFill>
            <a:schemeClr val="tx1"/>
          </a:solidFill>
        </a:ln>
      </dgm:spPr>
      <dgm:t>
        <a:bodyPr lIns="180000" rIns="180000"/>
        <a:lstStyle/>
        <a:p>
          <a:r>
            <a:rPr lang="en-US" sz="1600" dirty="0">
              <a:solidFill>
                <a:schemeClr val="tx1"/>
              </a:solidFill>
            </a:rPr>
            <a:t>The letter in the code indicates the section of the classification</a:t>
          </a:r>
        </a:p>
        <a:p>
          <a:r>
            <a:rPr lang="en-US" sz="1600" dirty="0">
              <a:ln>
                <a:noFill/>
              </a:ln>
              <a:solidFill>
                <a:srgbClr val="329E6A"/>
              </a:solidFill>
            </a:rPr>
            <a:t>C00 – D48 is the range for Neoplasms</a:t>
          </a:r>
        </a:p>
      </dgm:t>
    </dgm:pt>
    <dgm:pt modelId="{E3BA1B20-8F78-DD41-8D01-C1A10505CEE1}" type="parTrans" cxnId="{9DC70754-6E5A-4F43-8BE3-86E39453AA7A}">
      <dgm:prSet/>
      <dgm:spPr>
        <a:ln>
          <a:solidFill>
            <a:schemeClr val="tx1"/>
          </a:solidFill>
        </a:ln>
      </dgm:spPr>
      <dgm:t>
        <a:bodyPr/>
        <a:lstStyle/>
        <a:p>
          <a:endParaRPr lang="en-US"/>
        </a:p>
      </dgm:t>
    </dgm:pt>
    <dgm:pt modelId="{6D4F2848-237D-654E-BE91-933B391D1AED}" type="sibTrans" cxnId="{9DC70754-6E5A-4F43-8BE3-86E39453AA7A}">
      <dgm:prSet/>
      <dgm:spPr/>
      <dgm:t>
        <a:bodyPr/>
        <a:lstStyle/>
        <a:p>
          <a:endParaRPr lang="en-US"/>
        </a:p>
      </dgm:t>
    </dgm:pt>
    <dgm:pt modelId="{D58B1F1C-BCC8-0843-9FEA-94384568B2B7}" type="pres">
      <dgm:prSet presAssocID="{FA160E07-2338-A149-BECF-5B3C554F21E1}" presName="hierChild1" presStyleCnt="0">
        <dgm:presLayoutVars>
          <dgm:orgChart val="1"/>
          <dgm:chPref val="1"/>
          <dgm:dir/>
          <dgm:animOne val="branch"/>
          <dgm:animLvl val="lvl"/>
          <dgm:resizeHandles/>
        </dgm:presLayoutVars>
      </dgm:prSet>
      <dgm:spPr/>
    </dgm:pt>
    <dgm:pt modelId="{0D2911B5-5210-2648-A2FB-18C17E166CBD}" type="pres">
      <dgm:prSet presAssocID="{3D46D9F0-6543-7245-B069-0E930DF23404}" presName="hierRoot1" presStyleCnt="0">
        <dgm:presLayoutVars>
          <dgm:hierBranch val="init"/>
        </dgm:presLayoutVars>
      </dgm:prSet>
      <dgm:spPr/>
    </dgm:pt>
    <dgm:pt modelId="{BC65F988-FEEA-134C-8619-2580CFF9B707}" type="pres">
      <dgm:prSet presAssocID="{3D46D9F0-6543-7245-B069-0E930DF23404}" presName="rootComposite1" presStyleCnt="0"/>
      <dgm:spPr/>
    </dgm:pt>
    <dgm:pt modelId="{DBC32CD9-4EB3-5F49-B566-78B1B245E33A}" type="pres">
      <dgm:prSet presAssocID="{3D46D9F0-6543-7245-B069-0E930DF23404}" presName="rootText1" presStyleLbl="node0" presStyleIdx="0" presStyleCnt="1" custScaleX="339390" custScaleY="97429" custLinFactNeighborY="-47886">
        <dgm:presLayoutVars>
          <dgm:chPref val="3"/>
        </dgm:presLayoutVars>
      </dgm:prSet>
      <dgm:spPr/>
    </dgm:pt>
    <dgm:pt modelId="{EB5956B0-83D8-7648-A981-4A820F271693}" type="pres">
      <dgm:prSet presAssocID="{3D46D9F0-6543-7245-B069-0E930DF23404}" presName="rootConnector1" presStyleLbl="node1" presStyleIdx="0" presStyleCnt="0"/>
      <dgm:spPr/>
    </dgm:pt>
    <dgm:pt modelId="{09D3BE04-402B-0543-B985-2AEDD8497A95}" type="pres">
      <dgm:prSet presAssocID="{3D46D9F0-6543-7245-B069-0E930DF23404}" presName="hierChild2" presStyleCnt="0"/>
      <dgm:spPr/>
    </dgm:pt>
    <dgm:pt modelId="{E3A95810-181F-DC41-AA14-B894857818B3}" type="pres">
      <dgm:prSet presAssocID="{E3BA1B20-8F78-DD41-8D01-C1A10505CEE1}" presName="Name37" presStyleLbl="parChTrans1D2" presStyleIdx="0" presStyleCnt="3"/>
      <dgm:spPr/>
    </dgm:pt>
    <dgm:pt modelId="{5046A47F-FF71-174B-B355-2E45AF17D79A}" type="pres">
      <dgm:prSet presAssocID="{2E5527A5-3941-A744-BF38-28F81E79657E}" presName="hierRoot2" presStyleCnt="0">
        <dgm:presLayoutVars>
          <dgm:hierBranch val="init"/>
        </dgm:presLayoutVars>
      </dgm:prSet>
      <dgm:spPr/>
    </dgm:pt>
    <dgm:pt modelId="{157B39F2-4576-2046-B3E2-E2E72E8236F5}" type="pres">
      <dgm:prSet presAssocID="{2E5527A5-3941-A744-BF38-28F81E79657E}" presName="rootComposite" presStyleCnt="0"/>
      <dgm:spPr/>
    </dgm:pt>
    <dgm:pt modelId="{71C1B758-6A2D-F74B-BF44-0F3ACCD158C3}" type="pres">
      <dgm:prSet presAssocID="{2E5527A5-3941-A744-BF38-28F81E79657E}" presName="rootText" presStyleLbl="node2" presStyleIdx="0" presStyleCnt="3" custScaleY="90909" custLinFactNeighborY="-12543">
        <dgm:presLayoutVars>
          <dgm:chPref val="3"/>
        </dgm:presLayoutVars>
      </dgm:prSet>
      <dgm:spPr/>
    </dgm:pt>
    <dgm:pt modelId="{7FEB88B1-CE43-A341-9369-D59646272744}" type="pres">
      <dgm:prSet presAssocID="{2E5527A5-3941-A744-BF38-28F81E79657E}" presName="rootConnector" presStyleLbl="node2" presStyleIdx="0" presStyleCnt="3"/>
      <dgm:spPr/>
    </dgm:pt>
    <dgm:pt modelId="{C0A7249A-EC90-654B-B034-6EA6FD835E96}" type="pres">
      <dgm:prSet presAssocID="{2E5527A5-3941-A744-BF38-28F81E79657E}" presName="hierChild4" presStyleCnt="0"/>
      <dgm:spPr/>
    </dgm:pt>
    <dgm:pt modelId="{4D68A9E0-D930-C74A-A667-24D3C8B8C10C}" type="pres">
      <dgm:prSet presAssocID="{2E5527A5-3941-A744-BF38-28F81E79657E}" presName="hierChild5" presStyleCnt="0"/>
      <dgm:spPr/>
    </dgm:pt>
    <dgm:pt modelId="{5BA327A8-76F0-B74D-9EBA-40CA4024B801}" type="pres">
      <dgm:prSet presAssocID="{3CA1B09B-EBEA-7748-9A61-6B74892D4E2F}" presName="Name37" presStyleLbl="parChTrans1D2" presStyleIdx="1" presStyleCnt="3"/>
      <dgm:spPr/>
    </dgm:pt>
    <dgm:pt modelId="{D4097F9F-F0AF-2949-A641-C0F1B316DE5D}" type="pres">
      <dgm:prSet presAssocID="{ECAB72E2-4AC4-3040-A7E7-4E1712D796C4}" presName="hierRoot2" presStyleCnt="0">
        <dgm:presLayoutVars>
          <dgm:hierBranch val="init"/>
        </dgm:presLayoutVars>
      </dgm:prSet>
      <dgm:spPr/>
    </dgm:pt>
    <dgm:pt modelId="{E0AE5812-24FC-A346-B8AB-25D1AE727048}" type="pres">
      <dgm:prSet presAssocID="{ECAB72E2-4AC4-3040-A7E7-4E1712D796C4}" presName="rootComposite" presStyleCnt="0"/>
      <dgm:spPr/>
    </dgm:pt>
    <dgm:pt modelId="{7113CB53-8BD9-1D4B-86AE-1834382485F4}" type="pres">
      <dgm:prSet presAssocID="{ECAB72E2-4AC4-3040-A7E7-4E1712D796C4}" presName="rootText" presStyleLbl="node2" presStyleIdx="1" presStyleCnt="3" custScaleY="90864" custLinFactNeighborY="-12543">
        <dgm:presLayoutVars>
          <dgm:chPref val="3"/>
        </dgm:presLayoutVars>
      </dgm:prSet>
      <dgm:spPr/>
    </dgm:pt>
    <dgm:pt modelId="{53170F25-E419-A547-9968-2C066D700421}" type="pres">
      <dgm:prSet presAssocID="{ECAB72E2-4AC4-3040-A7E7-4E1712D796C4}" presName="rootConnector" presStyleLbl="node2" presStyleIdx="1" presStyleCnt="3"/>
      <dgm:spPr/>
    </dgm:pt>
    <dgm:pt modelId="{E8745F1B-0F79-DD4B-BC60-8915E234AD59}" type="pres">
      <dgm:prSet presAssocID="{ECAB72E2-4AC4-3040-A7E7-4E1712D796C4}" presName="hierChild4" presStyleCnt="0"/>
      <dgm:spPr/>
    </dgm:pt>
    <dgm:pt modelId="{32C25BEA-432B-AE48-B5FA-49E2E3A7FF40}" type="pres">
      <dgm:prSet presAssocID="{ECAB72E2-4AC4-3040-A7E7-4E1712D796C4}" presName="hierChild5" presStyleCnt="0"/>
      <dgm:spPr/>
    </dgm:pt>
    <dgm:pt modelId="{8C40E0E4-788B-0F41-A8E7-584C2AC1725E}" type="pres">
      <dgm:prSet presAssocID="{3D4D67F4-4FA0-744A-892F-B212F86F28A7}" presName="Name37" presStyleLbl="parChTrans1D2" presStyleIdx="2" presStyleCnt="3"/>
      <dgm:spPr/>
    </dgm:pt>
    <dgm:pt modelId="{D40B918D-FCA6-4B48-BF53-43885344BFE0}" type="pres">
      <dgm:prSet presAssocID="{63C48544-864E-894C-A734-3F409D7FC732}" presName="hierRoot2" presStyleCnt="0">
        <dgm:presLayoutVars>
          <dgm:hierBranch val="init"/>
        </dgm:presLayoutVars>
      </dgm:prSet>
      <dgm:spPr/>
    </dgm:pt>
    <dgm:pt modelId="{746FE131-E087-9646-A3D3-DD5D95E5E34D}" type="pres">
      <dgm:prSet presAssocID="{63C48544-864E-894C-A734-3F409D7FC732}" presName="rootComposite" presStyleCnt="0"/>
      <dgm:spPr/>
    </dgm:pt>
    <dgm:pt modelId="{4848E491-6FEC-DB42-906A-2868C68BE0AE}" type="pres">
      <dgm:prSet presAssocID="{63C48544-864E-894C-A734-3F409D7FC732}" presName="rootText" presStyleLbl="node2" presStyleIdx="2" presStyleCnt="3" custScaleY="90909" custLinFactNeighborY="-12543">
        <dgm:presLayoutVars>
          <dgm:chPref val="3"/>
        </dgm:presLayoutVars>
      </dgm:prSet>
      <dgm:spPr/>
    </dgm:pt>
    <dgm:pt modelId="{78651361-EA92-2B43-A3B7-EAFBF01C429F}" type="pres">
      <dgm:prSet presAssocID="{63C48544-864E-894C-A734-3F409D7FC732}" presName="rootConnector" presStyleLbl="node2" presStyleIdx="2" presStyleCnt="3"/>
      <dgm:spPr/>
    </dgm:pt>
    <dgm:pt modelId="{EA5D9E06-1F28-BF41-8F3D-18590F7B2A76}" type="pres">
      <dgm:prSet presAssocID="{63C48544-864E-894C-A734-3F409D7FC732}" presName="hierChild4" presStyleCnt="0"/>
      <dgm:spPr/>
    </dgm:pt>
    <dgm:pt modelId="{3E95BCFF-F922-A941-8F64-EB1C04FD5BAC}" type="pres">
      <dgm:prSet presAssocID="{63C48544-864E-894C-A734-3F409D7FC732}" presName="hierChild5" presStyleCnt="0"/>
      <dgm:spPr/>
    </dgm:pt>
    <dgm:pt modelId="{AF1A53CD-D51F-E84B-BF11-FF1145B5DC47}" type="pres">
      <dgm:prSet presAssocID="{3D46D9F0-6543-7245-B069-0E930DF23404}" presName="hierChild3" presStyleCnt="0"/>
      <dgm:spPr/>
    </dgm:pt>
  </dgm:ptLst>
  <dgm:cxnLst>
    <dgm:cxn modelId="{C4CF3610-6D96-514D-8661-149C8CD0585C}" type="presOf" srcId="{2E5527A5-3941-A744-BF38-28F81E79657E}" destId="{71C1B758-6A2D-F74B-BF44-0F3ACCD158C3}" srcOrd="0" destOrd="0" presId="urn:microsoft.com/office/officeart/2005/8/layout/orgChart1"/>
    <dgm:cxn modelId="{2A396216-BD24-F240-85B5-9CF77BFC5A43}" srcId="{3D46D9F0-6543-7245-B069-0E930DF23404}" destId="{ECAB72E2-4AC4-3040-A7E7-4E1712D796C4}" srcOrd="1" destOrd="0" parTransId="{3CA1B09B-EBEA-7748-9A61-6B74892D4E2F}" sibTransId="{E6370E37-D9F6-1247-93D8-E2D4618FB055}"/>
    <dgm:cxn modelId="{4D2AE51A-47CB-AC4F-B667-043379AA3254}" srcId="{FA160E07-2338-A149-BECF-5B3C554F21E1}" destId="{3D46D9F0-6543-7245-B069-0E930DF23404}" srcOrd="0" destOrd="0" parTransId="{74B2ED94-0984-B34B-BD02-DA6B577B727B}" sibTransId="{E31AB09B-20F8-B04B-97E1-E5C7224285D4}"/>
    <dgm:cxn modelId="{6BBDDE35-C093-984F-B09B-7CA600F3AB16}" srcId="{3D46D9F0-6543-7245-B069-0E930DF23404}" destId="{63C48544-864E-894C-A734-3F409D7FC732}" srcOrd="2" destOrd="0" parTransId="{3D4D67F4-4FA0-744A-892F-B212F86F28A7}" sibTransId="{FC1E7656-2925-2A42-A726-93D37B31D78C}"/>
    <dgm:cxn modelId="{30D98A48-3D4D-814A-8938-666C26881110}" type="presOf" srcId="{2E5527A5-3941-A744-BF38-28F81E79657E}" destId="{7FEB88B1-CE43-A341-9369-D59646272744}" srcOrd="1" destOrd="0" presId="urn:microsoft.com/office/officeart/2005/8/layout/orgChart1"/>
    <dgm:cxn modelId="{33AA536C-5953-394E-B760-1592FFD864FE}" type="presOf" srcId="{E3BA1B20-8F78-DD41-8D01-C1A10505CEE1}" destId="{E3A95810-181F-DC41-AA14-B894857818B3}" srcOrd="0" destOrd="0" presId="urn:microsoft.com/office/officeart/2005/8/layout/orgChart1"/>
    <dgm:cxn modelId="{2375216D-5119-5D4D-AE32-E4A227F2D0D0}" type="presOf" srcId="{3D4D67F4-4FA0-744A-892F-B212F86F28A7}" destId="{8C40E0E4-788B-0F41-A8E7-584C2AC1725E}" srcOrd="0" destOrd="0" presId="urn:microsoft.com/office/officeart/2005/8/layout/orgChart1"/>
    <dgm:cxn modelId="{9DC70754-6E5A-4F43-8BE3-86E39453AA7A}" srcId="{3D46D9F0-6543-7245-B069-0E930DF23404}" destId="{2E5527A5-3941-A744-BF38-28F81E79657E}" srcOrd="0" destOrd="0" parTransId="{E3BA1B20-8F78-DD41-8D01-C1A10505CEE1}" sibTransId="{6D4F2848-237D-654E-BE91-933B391D1AED}"/>
    <dgm:cxn modelId="{A96AFD7B-4589-984A-9057-8F15C44E4953}" type="presOf" srcId="{ECAB72E2-4AC4-3040-A7E7-4E1712D796C4}" destId="{53170F25-E419-A547-9968-2C066D700421}" srcOrd="1" destOrd="0" presId="urn:microsoft.com/office/officeart/2005/8/layout/orgChart1"/>
    <dgm:cxn modelId="{C8E32684-53CC-5F42-86A5-055CF2882151}" type="presOf" srcId="{3CA1B09B-EBEA-7748-9A61-6B74892D4E2F}" destId="{5BA327A8-76F0-B74D-9EBA-40CA4024B801}" srcOrd="0" destOrd="0" presId="urn:microsoft.com/office/officeart/2005/8/layout/orgChart1"/>
    <dgm:cxn modelId="{FF871B8A-5C87-774E-BDBE-3B7C865050B2}" type="presOf" srcId="{ECAB72E2-4AC4-3040-A7E7-4E1712D796C4}" destId="{7113CB53-8BD9-1D4B-86AE-1834382485F4}" srcOrd="0" destOrd="0" presId="urn:microsoft.com/office/officeart/2005/8/layout/orgChart1"/>
    <dgm:cxn modelId="{5901D0C6-B6AF-C845-A162-27A4070F5D24}" type="presOf" srcId="{3D46D9F0-6543-7245-B069-0E930DF23404}" destId="{EB5956B0-83D8-7648-A981-4A820F271693}" srcOrd="1" destOrd="0" presId="urn:microsoft.com/office/officeart/2005/8/layout/orgChart1"/>
    <dgm:cxn modelId="{BD54FDC6-CB7E-8A46-912C-10E929D95256}" type="presOf" srcId="{FA160E07-2338-A149-BECF-5B3C554F21E1}" destId="{D58B1F1C-BCC8-0843-9FEA-94384568B2B7}" srcOrd="0" destOrd="0" presId="urn:microsoft.com/office/officeart/2005/8/layout/orgChart1"/>
    <dgm:cxn modelId="{F1D254D7-C53A-AC48-BCBA-E1CCAC71095B}" type="presOf" srcId="{3D46D9F0-6543-7245-B069-0E930DF23404}" destId="{DBC32CD9-4EB3-5F49-B566-78B1B245E33A}" srcOrd="0" destOrd="0" presId="urn:microsoft.com/office/officeart/2005/8/layout/orgChart1"/>
    <dgm:cxn modelId="{F3ABF4F6-C09D-AC4B-8237-5936FD61608B}" type="presOf" srcId="{63C48544-864E-894C-A734-3F409D7FC732}" destId="{4848E491-6FEC-DB42-906A-2868C68BE0AE}" srcOrd="0" destOrd="0" presId="urn:microsoft.com/office/officeart/2005/8/layout/orgChart1"/>
    <dgm:cxn modelId="{9D6983FB-251E-3C45-A760-8957BDBD805A}" type="presOf" srcId="{63C48544-864E-894C-A734-3F409D7FC732}" destId="{78651361-EA92-2B43-A3B7-EAFBF01C429F}" srcOrd="1" destOrd="0" presId="urn:microsoft.com/office/officeart/2005/8/layout/orgChart1"/>
    <dgm:cxn modelId="{349CF3F4-7EEC-744C-B8EB-7830BADA7FC4}" type="presParOf" srcId="{D58B1F1C-BCC8-0843-9FEA-94384568B2B7}" destId="{0D2911B5-5210-2648-A2FB-18C17E166CBD}" srcOrd="0" destOrd="0" presId="urn:microsoft.com/office/officeart/2005/8/layout/orgChart1"/>
    <dgm:cxn modelId="{E1B37CF0-5D3C-A343-A597-3B25B41C3958}" type="presParOf" srcId="{0D2911B5-5210-2648-A2FB-18C17E166CBD}" destId="{BC65F988-FEEA-134C-8619-2580CFF9B707}" srcOrd="0" destOrd="0" presId="urn:microsoft.com/office/officeart/2005/8/layout/orgChart1"/>
    <dgm:cxn modelId="{4A161B84-DFE7-DF43-B2C8-C4E3C878774A}" type="presParOf" srcId="{BC65F988-FEEA-134C-8619-2580CFF9B707}" destId="{DBC32CD9-4EB3-5F49-B566-78B1B245E33A}" srcOrd="0" destOrd="0" presId="urn:microsoft.com/office/officeart/2005/8/layout/orgChart1"/>
    <dgm:cxn modelId="{AF05687A-8BE0-F14A-A2EE-3AE877CE4EDD}" type="presParOf" srcId="{BC65F988-FEEA-134C-8619-2580CFF9B707}" destId="{EB5956B0-83D8-7648-A981-4A820F271693}" srcOrd="1" destOrd="0" presId="urn:microsoft.com/office/officeart/2005/8/layout/orgChart1"/>
    <dgm:cxn modelId="{49B802D5-76A7-FA4E-8639-877B356D3345}" type="presParOf" srcId="{0D2911B5-5210-2648-A2FB-18C17E166CBD}" destId="{09D3BE04-402B-0543-B985-2AEDD8497A95}" srcOrd="1" destOrd="0" presId="urn:microsoft.com/office/officeart/2005/8/layout/orgChart1"/>
    <dgm:cxn modelId="{24F7EFB2-A878-8E47-A3FD-C437650F6D6E}" type="presParOf" srcId="{09D3BE04-402B-0543-B985-2AEDD8497A95}" destId="{E3A95810-181F-DC41-AA14-B894857818B3}" srcOrd="0" destOrd="0" presId="urn:microsoft.com/office/officeart/2005/8/layout/orgChart1"/>
    <dgm:cxn modelId="{96524026-0910-584D-9420-3437CD3C05F1}" type="presParOf" srcId="{09D3BE04-402B-0543-B985-2AEDD8497A95}" destId="{5046A47F-FF71-174B-B355-2E45AF17D79A}" srcOrd="1" destOrd="0" presId="urn:microsoft.com/office/officeart/2005/8/layout/orgChart1"/>
    <dgm:cxn modelId="{42821601-BAE1-7040-AFD5-A6C4B59D5620}" type="presParOf" srcId="{5046A47F-FF71-174B-B355-2E45AF17D79A}" destId="{157B39F2-4576-2046-B3E2-E2E72E8236F5}" srcOrd="0" destOrd="0" presId="urn:microsoft.com/office/officeart/2005/8/layout/orgChart1"/>
    <dgm:cxn modelId="{79194939-91C0-6D49-8F97-E0523048F14D}" type="presParOf" srcId="{157B39F2-4576-2046-B3E2-E2E72E8236F5}" destId="{71C1B758-6A2D-F74B-BF44-0F3ACCD158C3}" srcOrd="0" destOrd="0" presId="urn:microsoft.com/office/officeart/2005/8/layout/orgChart1"/>
    <dgm:cxn modelId="{4A40AD56-FD04-4248-AB87-EEFDD389607B}" type="presParOf" srcId="{157B39F2-4576-2046-B3E2-E2E72E8236F5}" destId="{7FEB88B1-CE43-A341-9369-D59646272744}" srcOrd="1" destOrd="0" presId="urn:microsoft.com/office/officeart/2005/8/layout/orgChart1"/>
    <dgm:cxn modelId="{7DF5563E-F338-6C4C-976E-9D7B01EBF73A}" type="presParOf" srcId="{5046A47F-FF71-174B-B355-2E45AF17D79A}" destId="{C0A7249A-EC90-654B-B034-6EA6FD835E96}" srcOrd="1" destOrd="0" presId="urn:microsoft.com/office/officeart/2005/8/layout/orgChart1"/>
    <dgm:cxn modelId="{2684AF0E-4978-5D4E-AAA0-7B4035690AAE}" type="presParOf" srcId="{5046A47F-FF71-174B-B355-2E45AF17D79A}" destId="{4D68A9E0-D930-C74A-A667-24D3C8B8C10C}" srcOrd="2" destOrd="0" presId="urn:microsoft.com/office/officeart/2005/8/layout/orgChart1"/>
    <dgm:cxn modelId="{25E85A46-CC4D-9049-84A3-C9FDD9274ABF}" type="presParOf" srcId="{09D3BE04-402B-0543-B985-2AEDD8497A95}" destId="{5BA327A8-76F0-B74D-9EBA-40CA4024B801}" srcOrd="2" destOrd="0" presId="urn:microsoft.com/office/officeart/2005/8/layout/orgChart1"/>
    <dgm:cxn modelId="{A1203BD3-8757-F94C-8DBD-533704ADCBD9}" type="presParOf" srcId="{09D3BE04-402B-0543-B985-2AEDD8497A95}" destId="{D4097F9F-F0AF-2949-A641-C0F1B316DE5D}" srcOrd="3" destOrd="0" presId="urn:microsoft.com/office/officeart/2005/8/layout/orgChart1"/>
    <dgm:cxn modelId="{3531323D-C196-4B45-A520-5CE57B24AFEB}" type="presParOf" srcId="{D4097F9F-F0AF-2949-A641-C0F1B316DE5D}" destId="{E0AE5812-24FC-A346-B8AB-25D1AE727048}" srcOrd="0" destOrd="0" presId="urn:microsoft.com/office/officeart/2005/8/layout/orgChart1"/>
    <dgm:cxn modelId="{7CCB93D7-7618-1D4C-AAF1-80B46010E1E7}" type="presParOf" srcId="{E0AE5812-24FC-A346-B8AB-25D1AE727048}" destId="{7113CB53-8BD9-1D4B-86AE-1834382485F4}" srcOrd="0" destOrd="0" presId="urn:microsoft.com/office/officeart/2005/8/layout/orgChart1"/>
    <dgm:cxn modelId="{FD83B389-D2ED-274E-B5B3-D8E55F41027C}" type="presParOf" srcId="{E0AE5812-24FC-A346-B8AB-25D1AE727048}" destId="{53170F25-E419-A547-9968-2C066D700421}" srcOrd="1" destOrd="0" presId="urn:microsoft.com/office/officeart/2005/8/layout/orgChart1"/>
    <dgm:cxn modelId="{1C054071-7B7B-5C48-A35F-80DB78550C16}" type="presParOf" srcId="{D4097F9F-F0AF-2949-A641-C0F1B316DE5D}" destId="{E8745F1B-0F79-DD4B-BC60-8915E234AD59}" srcOrd="1" destOrd="0" presId="urn:microsoft.com/office/officeart/2005/8/layout/orgChart1"/>
    <dgm:cxn modelId="{99618BAF-DAA3-FC4F-8517-9171915E5498}" type="presParOf" srcId="{D4097F9F-F0AF-2949-A641-C0F1B316DE5D}" destId="{32C25BEA-432B-AE48-B5FA-49E2E3A7FF40}" srcOrd="2" destOrd="0" presId="urn:microsoft.com/office/officeart/2005/8/layout/orgChart1"/>
    <dgm:cxn modelId="{AAC253B5-6B8E-9844-A37A-904081C78D0E}" type="presParOf" srcId="{09D3BE04-402B-0543-B985-2AEDD8497A95}" destId="{8C40E0E4-788B-0F41-A8E7-584C2AC1725E}" srcOrd="4" destOrd="0" presId="urn:microsoft.com/office/officeart/2005/8/layout/orgChart1"/>
    <dgm:cxn modelId="{A52EA53F-ED27-E743-AB16-D7CB637CAAC7}" type="presParOf" srcId="{09D3BE04-402B-0543-B985-2AEDD8497A95}" destId="{D40B918D-FCA6-4B48-BF53-43885344BFE0}" srcOrd="5" destOrd="0" presId="urn:microsoft.com/office/officeart/2005/8/layout/orgChart1"/>
    <dgm:cxn modelId="{119A2542-D805-4A4A-9264-86E2E09FF1F8}" type="presParOf" srcId="{D40B918D-FCA6-4B48-BF53-43885344BFE0}" destId="{746FE131-E087-9646-A3D3-DD5D95E5E34D}" srcOrd="0" destOrd="0" presId="urn:microsoft.com/office/officeart/2005/8/layout/orgChart1"/>
    <dgm:cxn modelId="{DADB0429-60B3-AC4B-9612-4863B7D3EEFC}" type="presParOf" srcId="{746FE131-E087-9646-A3D3-DD5D95E5E34D}" destId="{4848E491-6FEC-DB42-906A-2868C68BE0AE}" srcOrd="0" destOrd="0" presId="urn:microsoft.com/office/officeart/2005/8/layout/orgChart1"/>
    <dgm:cxn modelId="{69DCB478-5532-5E4D-AEA0-5EB1E84F4799}" type="presParOf" srcId="{746FE131-E087-9646-A3D3-DD5D95E5E34D}" destId="{78651361-EA92-2B43-A3B7-EAFBF01C429F}" srcOrd="1" destOrd="0" presId="urn:microsoft.com/office/officeart/2005/8/layout/orgChart1"/>
    <dgm:cxn modelId="{2A9C2A3E-6F4D-154D-A051-5C356C06C59F}" type="presParOf" srcId="{D40B918D-FCA6-4B48-BF53-43885344BFE0}" destId="{EA5D9E06-1F28-BF41-8F3D-18590F7B2A76}" srcOrd="1" destOrd="0" presId="urn:microsoft.com/office/officeart/2005/8/layout/orgChart1"/>
    <dgm:cxn modelId="{B0898961-C2F7-7E45-9B46-7150FA6347E7}" type="presParOf" srcId="{D40B918D-FCA6-4B48-BF53-43885344BFE0}" destId="{3E95BCFF-F922-A941-8F64-EB1C04FD5BAC}" srcOrd="2" destOrd="0" presId="urn:microsoft.com/office/officeart/2005/8/layout/orgChart1"/>
    <dgm:cxn modelId="{33A7E2EB-DB01-ED48-BCBE-D7386A6F5A9A}" type="presParOf" srcId="{0D2911B5-5210-2648-A2FB-18C17E166CBD}" destId="{AF1A53CD-D51F-E84B-BF11-FF1145B5DC47}"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160E07-2338-A149-BECF-5B3C554F21E1}" type="doc">
      <dgm:prSet loTypeId="urn:microsoft.com/office/officeart/2005/8/layout/orgChart1" loCatId="" qsTypeId="urn:microsoft.com/office/officeart/2005/8/quickstyle/simple1" qsCatId="simple" csTypeId="urn:microsoft.com/office/officeart/2005/8/colors/accent1_2" csCatId="accent1" phldr="1"/>
      <dgm:spPr/>
      <dgm:t>
        <a:bodyPr/>
        <a:lstStyle/>
        <a:p>
          <a:endParaRPr lang="en-US"/>
        </a:p>
      </dgm:t>
    </dgm:pt>
    <dgm:pt modelId="{3D46D9F0-6543-7245-B069-0E930DF23404}">
      <dgm:prSet phldrT="[Text]" custT="1"/>
      <dgm:spPr>
        <a:noFill/>
        <a:ln>
          <a:noFill/>
        </a:ln>
      </dgm:spPr>
      <dgm:t>
        <a:bodyPr/>
        <a:lstStyle/>
        <a:p>
          <a:pPr>
            <a:buNone/>
          </a:pPr>
          <a:r>
            <a:rPr lang="en-GB" sz="2400" dirty="0">
              <a:solidFill>
                <a:schemeClr val="tx1"/>
              </a:solidFill>
            </a:rPr>
            <a:t>Malignant neoplasm of bronchus and lung, middle lobe</a:t>
          </a:r>
          <a:br>
            <a:rPr lang="en-GB" sz="4000" dirty="0">
              <a:solidFill>
                <a:schemeClr val="tx1"/>
              </a:solidFill>
            </a:rPr>
          </a:br>
          <a:r>
            <a:rPr lang="en-US" sz="5000" u="sng" dirty="0">
              <a:ln>
                <a:noFill/>
              </a:ln>
              <a:solidFill>
                <a:srgbClr val="4CC088"/>
              </a:solidFill>
            </a:rPr>
            <a:t>C</a:t>
          </a:r>
          <a:r>
            <a:rPr lang="en-US" sz="1000" u="sng" dirty="0">
              <a:solidFill>
                <a:schemeClr val="bg1"/>
              </a:solidFill>
            </a:rPr>
            <a:t> </a:t>
          </a:r>
          <a:r>
            <a:rPr lang="en-US" sz="5000" u="sng" dirty="0">
              <a:ln>
                <a:noFill/>
              </a:ln>
              <a:solidFill>
                <a:srgbClr val="45B1E9"/>
              </a:solidFill>
            </a:rPr>
            <a:t>34</a:t>
          </a:r>
          <a:r>
            <a:rPr lang="en-US" sz="5000" dirty="0">
              <a:solidFill>
                <a:schemeClr val="tx1"/>
              </a:solidFill>
            </a:rPr>
            <a:t>.</a:t>
          </a:r>
          <a:r>
            <a:rPr lang="en-US" sz="5000" u="sng" dirty="0">
              <a:ln>
                <a:noFill/>
              </a:ln>
              <a:solidFill>
                <a:srgbClr val="FF0000"/>
              </a:solidFill>
            </a:rPr>
            <a:t>2</a:t>
          </a:r>
          <a:endParaRPr lang="en-US" sz="5000" dirty="0">
            <a:ln>
              <a:noFill/>
            </a:ln>
            <a:solidFill>
              <a:srgbClr val="FF0000"/>
            </a:solidFill>
          </a:endParaRPr>
        </a:p>
      </dgm:t>
    </dgm:pt>
    <dgm:pt modelId="{74B2ED94-0984-B34B-BD02-DA6B577B727B}" type="parTrans" cxnId="{4D2AE51A-47CB-AC4F-B667-043379AA3254}">
      <dgm:prSet/>
      <dgm:spPr/>
      <dgm:t>
        <a:bodyPr/>
        <a:lstStyle/>
        <a:p>
          <a:endParaRPr lang="en-US"/>
        </a:p>
      </dgm:t>
    </dgm:pt>
    <dgm:pt modelId="{E31AB09B-20F8-B04B-97E1-E5C7224285D4}" type="sibTrans" cxnId="{4D2AE51A-47CB-AC4F-B667-043379AA3254}">
      <dgm:prSet/>
      <dgm:spPr/>
      <dgm:t>
        <a:bodyPr/>
        <a:lstStyle/>
        <a:p>
          <a:endParaRPr lang="en-US"/>
        </a:p>
      </dgm:t>
    </dgm:pt>
    <dgm:pt modelId="{ECAB72E2-4AC4-3040-A7E7-4E1712D796C4}">
      <dgm:prSet phldrT="[Text]" custT="1"/>
      <dgm:spPr>
        <a:noFill/>
        <a:ln>
          <a:solidFill>
            <a:schemeClr val="tx1"/>
          </a:solidFill>
        </a:ln>
      </dgm:spPr>
      <dgm:t>
        <a:bodyPr lIns="180000" rIns="180000"/>
        <a:lstStyle/>
        <a:p>
          <a:r>
            <a:rPr lang="en-US" sz="1600" dirty="0">
              <a:solidFill>
                <a:schemeClr val="tx1"/>
              </a:solidFill>
            </a:rPr>
            <a:t>The two numbers following the letter indicate the category</a:t>
          </a:r>
        </a:p>
        <a:p>
          <a:r>
            <a:rPr lang="en-GB" sz="1600" dirty="0">
              <a:ln>
                <a:noFill/>
              </a:ln>
              <a:solidFill>
                <a:srgbClr val="45B1E9"/>
              </a:solidFill>
            </a:rPr>
            <a:t>Malignant neoplasm of bronchus and lung</a:t>
          </a:r>
          <a:endParaRPr lang="en-US" sz="1600" dirty="0">
            <a:ln>
              <a:noFill/>
            </a:ln>
            <a:solidFill>
              <a:srgbClr val="45B1E9"/>
            </a:solidFill>
          </a:endParaRPr>
        </a:p>
      </dgm:t>
    </dgm:pt>
    <dgm:pt modelId="{3CA1B09B-EBEA-7748-9A61-6B74892D4E2F}" type="parTrans" cxnId="{2A396216-BD24-F240-85B5-9CF77BFC5A43}">
      <dgm:prSet/>
      <dgm:spPr>
        <a:ln>
          <a:solidFill>
            <a:schemeClr val="tx1"/>
          </a:solidFill>
        </a:ln>
      </dgm:spPr>
      <dgm:t>
        <a:bodyPr/>
        <a:lstStyle/>
        <a:p>
          <a:endParaRPr lang="en-US"/>
        </a:p>
      </dgm:t>
    </dgm:pt>
    <dgm:pt modelId="{E6370E37-D9F6-1247-93D8-E2D4618FB055}" type="sibTrans" cxnId="{2A396216-BD24-F240-85B5-9CF77BFC5A43}">
      <dgm:prSet/>
      <dgm:spPr/>
      <dgm:t>
        <a:bodyPr/>
        <a:lstStyle/>
        <a:p>
          <a:endParaRPr lang="en-US"/>
        </a:p>
      </dgm:t>
    </dgm:pt>
    <dgm:pt modelId="{63C48544-864E-894C-A734-3F409D7FC732}">
      <dgm:prSet phldrT="[Text]" custT="1"/>
      <dgm:spPr>
        <a:noFill/>
        <a:ln>
          <a:solidFill>
            <a:schemeClr val="tx1"/>
          </a:solidFill>
        </a:ln>
      </dgm:spPr>
      <dgm:t>
        <a:bodyPr lIns="180000" rIns="180000"/>
        <a:lstStyle/>
        <a:p>
          <a:r>
            <a:rPr lang="en-US" sz="1600" dirty="0">
              <a:solidFill>
                <a:schemeClr val="bg1"/>
              </a:solidFill>
            </a:rPr>
            <a:t>The last number which is separated by a decimal point indicates the subcategory</a:t>
          </a:r>
        </a:p>
        <a:p>
          <a:r>
            <a:rPr lang="en-US" sz="1600" dirty="0">
              <a:ln>
                <a:noFill/>
              </a:ln>
              <a:solidFill>
                <a:schemeClr val="bg1"/>
              </a:solidFill>
            </a:rPr>
            <a:t>Unspecified</a:t>
          </a:r>
        </a:p>
      </dgm:t>
    </dgm:pt>
    <dgm:pt modelId="{3D4D67F4-4FA0-744A-892F-B212F86F28A7}" type="parTrans" cxnId="{6BBDDE35-C093-984F-B09B-7CA600F3AB16}">
      <dgm:prSet/>
      <dgm:spPr>
        <a:ln>
          <a:solidFill>
            <a:schemeClr val="tx1"/>
          </a:solidFill>
        </a:ln>
      </dgm:spPr>
      <dgm:t>
        <a:bodyPr/>
        <a:lstStyle/>
        <a:p>
          <a:endParaRPr lang="en-US"/>
        </a:p>
      </dgm:t>
    </dgm:pt>
    <dgm:pt modelId="{FC1E7656-2925-2A42-A726-93D37B31D78C}" type="sibTrans" cxnId="{6BBDDE35-C093-984F-B09B-7CA600F3AB16}">
      <dgm:prSet/>
      <dgm:spPr/>
      <dgm:t>
        <a:bodyPr/>
        <a:lstStyle/>
        <a:p>
          <a:endParaRPr lang="en-US"/>
        </a:p>
      </dgm:t>
    </dgm:pt>
    <dgm:pt modelId="{2E5527A5-3941-A744-BF38-28F81E79657E}">
      <dgm:prSet custT="1"/>
      <dgm:spPr>
        <a:noFill/>
        <a:ln>
          <a:solidFill>
            <a:schemeClr val="tx1"/>
          </a:solidFill>
        </a:ln>
      </dgm:spPr>
      <dgm:t>
        <a:bodyPr lIns="180000" rIns="180000"/>
        <a:lstStyle/>
        <a:p>
          <a:r>
            <a:rPr lang="en-US" sz="1600" dirty="0">
              <a:solidFill>
                <a:schemeClr val="tx1"/>
              </a:solidFill>
            </a:rPr>
            <a:t>The letter in the code indicates the section of the classification</a:t>
          </a:r>
        </a:p>
        <a:p>
          <a:r>
            <a:rPr lang="en-US" sz="1600" dirty="0">
              <a:ln>
                <a:noFill/>
              </a:ln>
              <a:solidFill>
                <a:srgbClr val="329E6A"/>
              </a:solidFill>
            </a:rPr>
            <a:t>C00 – D48 is the range for Neoplasms</a:t>
          </a:r>
        </a:p>
      </dgm:t>
    </dgm:pt>
    <dgm:pt modelId="{E3BA1B20-8F78-DD41-8D01-C1A10505CEE1}" type="parTrans" cxnId="{9DC70754-6E5A-4F43-8BE3-86E39453AA7A}">
      <dgm:prSet/>
      <dgm:spPr>
        <a:ln>
          <a:solidFill>
            <a:schemeClr val="tx1"/>
          </a:solidFill>
        </a:ln>
      </dgm:spPr>
      <dgm:t>
        <a:bodyPr/>
        <a:lstStyle/>
        <a:p>
          <a:endParaRPr lang="en-US"/>
        </a:p>
      </dgm:t>
    </dgm:pt>
    <dgm:pt modelId="{6D4F2848-237D-654E-BE91-933B391D1AED}" type="sibTrans" cxnId="{9DC70754-6E5A-4F43-8BE3-86E39453AA7A}">
      <dgm:prSet/>
      <dgm:spPr/>
      <dgm:t>
        <a:bodyPr/>
        <a:lstStyle/>
        <a:p>
          <a:endParaRPr lang="en-US"/>
        </a:p>
      </dgm:t>
    </dgm:pt>
    <dgm:pt modelId="{D58B1F1C-BCC8-0843-9FEA-94384568B2B7}" type="pres">
      <dgm:prSet presAssocID="{FA160E07-2338-A149-BECF-5B3C554F21E1}" presName="hierChild1" presStyleCnt="0">
        <dgm:presLayoutVars>
          <dgm:orgChart val="1"/>
          <dgm:chPref val="1"/>
          <dgm:dir/>
          <dgm:animOne val="branch"/>
          <dgm:animLvl val="lvl"/>
          <dgm:resizeHandles/>
        </dgm:presLayoutVars>
      </dgm:prSet>
      <dgm:spPr/>
    </dgm:pt>
    <dgm:pt modelId="{0D2911B5-5210-2648-A2FB-18C17E166CBD}" type="pres">
      <dgm:prSet presAssocID="{3D46D9F0-6543-7245-B069-0E930DF23404}" presName="hierRoot1" presStyleCnt="0">
        <dgm:presLayoutVars>
          <dgm:hierBranch val="init"/>
        </dgm:presLayoutVars>
      </dgm:prSet>
      <dgm:spPr/>
    </dgm:pt>
    <dgm:pt modelId="{BC65F988-FEEA-134C-8619-2580CFF9B707}" type="pres">
      <dgm:prSet presAssocID="{3D46D9F0-6543-7245-B069-0E930DF23404}" presName="rootComposite1" presStyleCnt="0"/>
      <dgm:spPr/>
    </dgm:pt>
    <dgm:pt modelId="{DBC32CD9-4EB3-5F49-B566-78B1B245E33A}" type="pres">
      <dgm:prSet presAssocID="{3D46D9F0-6543-7245-B069-0E930DF23404}" presName="rootText1" presStyleLbl="node0" presStyleIdx="0" presStyleCnt="1" custScaleX="339390" custScaleY="97429" custLinFactNeighborY="-47886">
        <dgm:presLayoutVars>
          <dgm:chPref val="3"/>
        </dgm:presLayoutVars>
      </dgm:prSet>
      <dgm:spPr/>
    </dgm:pt>
    <dgm:pt modelId="{EB5956B0-83D8-7648-A981-4A820F271693}" type="pres">
      <dgm:prSet presAssocID="{3D46D9F0-6543-7245-B069-0E930DF23404}" presName="rootConnector1" presStyleLbl="node1" presStyleIdx="0" presStyleCnt="0"/>
      <dgm:spPr/>
    </dgm:pt>
    <dgm:pt modelId="{09D3BE04-402B-0543-B985-2AEDD8497A95}" type="pres">
      <dgm:prSet presAssocID="{3D46D9F0-6543-7245-B069-0E930DF23404}" presName="hierChild2" presStyleCnt="0"/>
      <dgm:spPr/>
    </dgm:pt>
    <dgm:pt modelId="{E3A95810-181F-DC41-AA14-B894857818B3}" type="pres">
      <dgm:prSet presAssocID="{E3BA1B20-8F78-DD41-8D01-C1A10505CEE1}" presName="Name37" presStyleLbl="parChTrans1D2" presStyleIdx="0" presStyleCnt="3"/>
      <dgm:spPr/>
    </dgm:pt>
    <dgm:pt modelId="{5046A47F-FF71-174B-B355-2E45AF17D79A}" type="pres">
      <dgm:prSet presAssocID="{2E5527A5-3941-A744-BF38-28F81E79657E}" presName="hierRoot2" presStyleCnt="0">
        <dgm:presLayoutVars>
          <dgm:hierBranch val="init"/>
        </dgm:presLayoutVars>
      </dgm:prSet>
      <dgm:spPr/>
    </dgm:pt>
    <dgm:pt modelId="{157B39F2-4576-2046-B3E2-E2E72E8236F5}" type="pres">
      <dgm:prSet presAssocID="{2E5527A5-3941-A744-BF38-28F81E79657E}" presName="rootComposite" presStyleCnt="0"/>
      <dgm:spPr/>
    </dgm:pt>
    <dgm:pt modelId="{71C1B758-6A2D-F74B-BF44-0F3ACCD158C3}" type="pres">
      <dgm:prSet presAssocID="{2E5527A5-3941-A744-BF38-28F81E79657E}" presName="rootText" presStyleLbl="node2" presStyleIdx="0" presStyleCnt="3" custScaleY="90909" custLinFactNeighborY="-12543">
        <dgm:presLayoutVars>
          <dgm:chPref val="3"/>
        </dgm:presLayoutVars>
      </dgm:prSet>
      <dgm:spPr/>
    </dgm:pt>
    <dgm:pt modelId="{7FEB88B1-CE43-A341-9369-D59646272744}" type="pres">
      <dgm:prSet presAssocID="{2E5527A5-3941-A744-BF38-28F81E79657E}" presName="rootConnector" presStyleLbl="node2" presStyleIdx="0" presStyleCnt="3"/>
      <dgm:spPr/>
    </dgm:pt>
    <dgm:pt modelId="{C0A7249A-EC90-654B-B034-6EA6FD835E96}" type="pres">
      <dgm:prSet presAssocID="{2E5527A5-3941-A744-BF38-28F81E79657E}" presName="hierChild4" presStyleCnt="0"/>
      <dgm:spPr/>
    </dgm:pt>
    <dgm:pt modelId="{4D68A9E0-D930-C74A-A667-24D3C8B8C10C}" type="pres">
      <dgm:prSet presAssocID="{2E5527A5-3941-A744-BF38-28F81E79657E}" presName="hierChild5" presStyleCnt="0"/>
      <dgm:spPr/>
    </dgm:pt>
    <dgm:pt modelId="{5BA327A8-76F0-B74D-9EBA-40CA4024B801}" type="pres">
      <dgm:prSet presAssocID="{3CA1B09B-EBEA-7748-9A61-6B74892D4E2F}" presName="Name37" presStyleLbl="parChTrans1D2" presStyleIdx="1" presStyleCnt="3"/>
      <dgm:spPr/>
    </dgm:pt>
    <dgm:pt modelId="{D4097F9F-F0AF-2949-A641-C0F1B316DE5D}" type="pres">
      <dgm:prSet presAssocID="{ECAB72E2-4AC4-3040-A7E7-4E1712D796C4}" presName="hierRoot2" presStyleCnt="0">
        <dgm:presLayoutVars>
          <dgm:hierBranch val="init"/>
        </dgm:presLayoutVars>
      </dgm:prSet>
      <dgm:spPr/>
    </dgm:pt>
    <dgm:pt modelId="{E0AE5812-24FC-A346-B8AB-25D1AE727048}" type="pres">
      <dgm:prSet presAssocID="{ECAB72E2-4AC4-3040-A7E7-4E1712D796C4}" presName="rootComposite" presStyleCnt="0"/>
      <dgm:spPr/>
    </dgm:pt>
    <dgm:pt modelId="{7113CB53-8BD9-1D4B-86AE-1834382485F4}" type="pres">
      <dgm:prSet presAssocID="{ECAB72E2-4AC4-3040-A7E7-4E1712D796C4}" presName="rootText" presStyleLbl="node2" presStyleIdx="1" presStyleCnt="3" custScaleY="90864" custLinFactNeighborY="-12543">
        <dgm:presLayoutVars>
          <dgm:chPref val="3"/>
        </dgm:presLayoutVars>
      </dgm:prSet>
      <dgm:spPr/>
    </dgm:pt>
    <dgm:pt modelId="{53170F25-E419-A547-9968-2C066D700421}" type="pres">
      <dgm:prSet presAssocID="{ECAB72E2-4AC4-3040-A7E7-4E1712D796C4}" presName="rootConnector" presStyleLbl="node2" presStyleIdx="1" presStyleCnt="3"/>
      <dgm:spPr/>
    </dgm:pt>
    <dgm:pt modelId="{E8745F1B-0F79-DD4B-BC60-8915E234AD59}" type="pres">
      <dgm:prSet presAssocID="{ECAB72E2-4AC4-3040-A7E7-4E1712D796C4}" presName="hierChild4" presStyleCnt="0"/>
      <dgm:spPr/>
    </dgm:pt>
    <dgm:pt modelId="{32C25BEA-432B-AE48-B5FA-49E2E3A7FF40}" type="pres">
      <dgm:prSet presAssocID="{ECAB72E2-4AC4-3040-A7E7-4E1712D796C4}" presName="hierChild5" presStyleCnt="0"/>
      <dgm:spPr/>
    </dgm:pt>
    <dgm:pt modelId="{8C40E0E4-788B-0F41-A8E7-584C2AC1725E}" type="pres">
      <dgm:prSet presAssocID="{3D4D67F4-4FA0-744A-892F-B212F86F28A7}" presName="Name37" presStyleLbl="parChTrans1D2" presStyleIdx="2" presStyleCnt="3"/>
      <dgm:spPr/>
    </dgm:pt>
    <dgm:pt modelId="{D40B918D-FCA6-4B48-BF53-43885344BFE0}" type="pres">
      <dgm:prSet presAssocID="{63C48544-864E-894C-A734-3F409D7FC732}" presName="hierRoot2" presStyleCnt="0">
        <dgm:presLayoutVars>
          <dgm:hierBranch val="init"/>
        </dgm:presLayoutVars>
      </dgm:prSet>
      <dgm:spPr/>
    </dgm:pt>
    <dgm:pt modelId="{746FE131-E087-9646-A3D3-DD5D95E5E34D}" type="pres">
      <dgm:prSet presAssocID="{63C48544-864E-894C-A734-3F409D7FC732}" presName="rootComposite" presStyleCnt="0"/>
      <dgm:spPr/>
    </dgm:pt>
    <dgm:pt modelId="{4848E491-6FEC-DB42-906A-2868C68BE0AE}" type="pres">
      <dgm:prSet presAssocID="{63C48544-864E-894C-A734-3F409D7FC732}" presName="rootText" presStyleLbl="node2" presStyleIdx="2" presStyleCnt="3" custScaleY="90909" custLinFactNeighborY="-12543">
        <dgm:presLayoutVars>
          <dgm:chPref val="3"/>
        </dgm:presLayoutVars>
      </dgm:prSet>
      <dgm:spPr/>
    </dgm:pt>
    <dgm:pt modelId="{78651361-EA92-2B43-A3B7-EAFBF01C429F}" type="pres">
      <dgm:prSet presAssocID="{63C48544-864E-894C-A734-3F409D7FC732}" presName="rootConnector" presStyleLbl="node2" presStyleIdx="2" presStyleCnt="3"/>
      <dgm:spPr/>
    </dgm:pt>
    <dgm:pt modelId="{EA5D9E06-1F28-BF41-8F3D-18590F7B2A76}" type="pres">
      <dgm:prSet presAssocID="{63C48544-864E-894C-A734-3F409D7FC732}" presName="hierChild4" presStyleCnt="0"/>
      <dgm:spPr/>
    </dgm:pt>
    <dgm:pt modelId="{3E95BCFF-F922-A941-8F64-EB1C04FD5BAC}" type="pres">
      <dgm:prSet presAssocID="{63C48544-864E-894C-A734-3F409D7FC732}" presName="hierChild5" presStyleCnt="0"/>
      <dgm:spPr/>
    </dgm:pt>
    <dgm:pt modelId="{AF1A53CD-D51F-E84B-BF11-FF1145B5DC47}" type="pres">
      <dgm:prSet presAssocID="{3D46D9F0-6543-7245-B069-0E930DF23404}" presName="hierChild3" presStyleCnt="0"/>
      <dgm:spPr/>
    </dgm:pt>
  </dgm:ptLst>
  <dgm:cxnLst>
    <dgm:cxn modelId="{C4CF3610-6D96-514D-8661-149C8CD0585C}" type="presOf" srcId="{2E5527A5-3941-A744-BF38-28F81E79657E}" destId="{71C1B758-6A2D-F74B-BF44-0F3ACCD158C3}" srcOrd="0" destOrd="0" presId="urn:microsoft.com/office/officeart/2005/8/layout/orgChart1"/>
    <dgm:cxn modelId="{2A396216-BD24-F240-85B5-9CF77BFC5A43}" srcId="{3D46D9F0-6543-7245-B069-0E930DF23404}" destId="{ECAB72E2-4AC4-3040-A7E7-4E1712D796C4}" srcOrd="1" destOrd="0" parTransId="{3CA1B09B-EBEA-7748-9A61-6B74892D4E2F}" sibTransId="{E6370E37-D9F6-1247-93D8-E2D4618FB055}"/>
    <dgm:cxn modelId="{4D2AE51A-47CB-AC4F-B667-043379AA3254}" srcId="{FA160E07-2338-A149-BECF-5B3C554F21E1}" destId="{3D46D9F0-6543-7245-B069-0E930DF23404}" srcOrd="0" destOrd="0" parTransId="{74B2ED94-0984-B34B-BD02-DA6B577B727B}" sibTransId="{E31AB09B-20F8-B04B-97E1-E5C7224285D4}"/>
    <dgm:cxn modelId="{6BBDDE35-C093-984F-B09B-7CA600F3AB16}" srcId="{3D46D9F0-6543-7245-B069-0E930DF23404}" destId="{63C48544-864E-894C-A734-3F409D7FC732}" srcOrd="2" destOrd="0" parTransId="{3D4D67F4-4FA0-744A-892F-B212F86F28A7}" sibTransId="{FC1E7656-2925-2A42-A726-93D37B31D78C}"/>
    <dgm:cxn modelId="{30D98A48-3D4D-814A-8938-666C26881110}" type="presOf" srcId="{2E5527A5-3941-A744-BF38-28F81E79657E}" destId="{7FEB88B1-CE43-A341-9369-D59646272744}" srcOrd="1" destOrd="0" presId="urn:microsoft.com/office/officeart/2005/8/layout/orgChart1"/>
    <dgm:cxn modelId="{33AA536C-5953-394E-B760-1592FFD864FE}" type="presOf" srcId="{E3BA1B20-8F78-DD41-8D01-C1A10505CEE1}" destId="{E3A95810-181F-DC41-AA14-B894857818B3}" srcOrd="0" destOrd="0" presId="urn:microsoft.com/office/officeart/2005/8/layout/orgChart1"/>
    <dgm:cxn modelId="{2375216D-5119-5D4D-AE32-E4A227F2D0D0}" type="presOf" srcId="{3D4D67F4-4FA0-744A-892F-B212F86F28A7}" destId="{8C40E0E4-788B-0F41-A8E7-584C2AC1725E}" srcOrd="0" destOrd="0" presId="urn:microsoft.com/office/officeart/2005/8/layout/orgChart1"/>
    <dgm:cxn modelId="{9DC70754-6E5A-4F43-8BE3-86E39453AA7A}" srcId="{3D46D9F0-6543-7245-B069-0E930DF23404}" destId="{2E5527A5-3941-A744-BF38-28F81E79657E}" srcOrd="0" destOrd="0" parTransId="{E3BA1B20-8F78-DD41-8D01-C1A10505CEE1}" sibTransId="{6D4F2848-237D-654E-BE91-933B391D1AED}"/>
    <dgm:cxn modelId="{A96AFD7B-4589-984A-9057-8F15C44E4953}" type="presOf" srcId="{ECAB72E2-4AC4-3040-A7E7-4E1712D796C4}" destId="{53170F25-E419-A547-9968-2C066D700421}" srcOrd="1" destOrd="0" presId="urn:microsoft.com/office/officeart/2005/8/layout/orgChart1"/>
    <dgm:cxn modelId="{C8E32684-53CC-5F42-86A5-055CF2882151}" type="presOf" srcId="{3CA1B09B-EBEA-7748-9A61-6B74892D4E2F}" destId="{5BA327A8-76F0-B74D-9EBA-40CA4024B801}" srcOrd="0" destOrd="0" presId="urn:microsoft.com/office/officeart/2005/8/layout/orgChart1"/>
    <dgm:cxn modelId="{FF871B8A-5C87-774E-BDBE-3B7C865050B2}" type="presOf" srcId="{ECAB72E2-4AC4-3040-A7E7-4E1712D796C4}" destId="{7113CB53-8BD9-1D4B-86AE-1834382485F4}" srcOrd="0" destOrd="0" presId="urn:microsoft.com/office/officeart/2005/8/layout/orgChart1"/>
    <dgm:cxn modelId="{5901D0C6-B6AF-C845-A162-27A4070F5D24}" type="presOf" srcId="{3D46D9F0-6543-7245-B069-0E930DF23404}" destId="{EB5956B0-83D8-7648-A981-4A820F271693}" srcOrd="1" destOrd="0" presId="urn:microsoft.com/office/officeart/2005/8/layout/orgChart1"/>
    <dgm:cxn modelId="{BD54FDC6-CB7E-8A46-912C-10E929D95256}" type="presOf" srcId="{FA160E07-2338-A149-BECF-5B3C554F21E1}" destId="{D58B1F1C-BCC8-0843-9FEA-94384568B2B7}" srcOrd="0" destOrd="0" presId="urn:microsoft.com/office/officeart/2005/8/layout/orgChart1"/>
    <dgm:cxn modelId="{F1D254D7-C53A-AC48-BCBA-E1CCAC71095B}" type="presOf" srcId="{3D46D9F0-6543-7245-B069-0E930DF23404}" destId="{DBC32CD9-4EB3-5F49-B566-78B1B245E33A}" srcOrd="0" destOrd="0" presId="urn:microsoft.com/office/officeart/2005/8/layout/orgChart1"/>
    <dgm:cxn modelId="{F3ABF4F6-C09D-AC4B-8237-5936FD61608B}" type="presOf" srcId="{63C48544-864E-894C-A734-3F409D7FC732}" destId="{4848E491-6FEC-DB42-906A-2868C68BE0AE}" srcOrd="0" destOrd="0" presId="urn:microsoft.com/office/officeart/2005/8/layout/orgChart1"/>
    <dgm:cxn modelId="{9D6983FB-251E-3C45-A760-8957BDBD805A}" type="presOf" srcId="{63C48544-864E-894C-A734-3F409D7FC732}" destId="{78651361-EA92-2B43-A3B7-EAFBF01C429F}" srcOrd="1" destOrd="0" presId="urn:microsoft.com/office/officeart/2005/8/layout/orgChart1"/>
    <dgm:cxn modelId="{349CF3F4-7EEC-744C-B8EB-7830BADA7FC4}" type="presParOf" srcId="{D58B1F1C-BCC8-0843-9FEA-94384568B2B7}" destId="{0D2911B5-5210-2648-A2FB-18C17E166CBD}" srcOrd="0" destOrd="0" presId="urn:microsoft.com/office/officeart/2005/8/layout/orgChart1"/>
    <dgm:cxn modelId="{E1B37CF0-5D3C-A343-A597-3B25B41C3958}" type="presParOf" srcId="{0D2911B5-5210-2648-A2FB-18C17E166CBD}" destId="{BC65F988-FEEA-134C-8619-2580CFF9B707}" srcOrd="0" destOrd="0" presId="urn:microsoft.com/office/officeart/2005/8/layout/orgChart1"/>
    <dgm:cxn modelId="{4A161B84-DFE7-DF43-B2C8-C4E3C878774A}" type="presParOf" srcId="{BC65F988-FEEA-134C-8619-2580CFF9B707}" destId="{DBC32CD9-4EB3-5F49-B566-78B1B245E33A}" srcOrd="0" destOrd="0" presId="urn:microsoft.com/office/officeart/2005/8/layout/orgChart1"/>
    <dgm:cxn modelId="{AF05687A-8BE0-F14A-A2EE-3AE877CE4EDD}" type="presParOf" srcId="{BC65F988-FEEA-134C-8619-2580CFF9B707}" destId="{EB5956B0-83D8-7648-A981-4A820F271693}" srcOrd="1" destOrd="0" presId="urn:microsoft.com/office/officeart/2005/8/layout/orgChart1"/>
    <dgm:cxn modelId="{49B802D5-76A7-FA4E-8639-877B356D3345}" type="presParOf" srcId="{0D2911B5-5210-2648-A2FB-18C17E166CBD}" destId="{09D3BE04-402B-0543-B985-2AEDD8497A95}" srcOrd="1" destOrd="0" presId="urn:microsoft.com/office/officeart/2005/8/layout/orgChart1"/>
    <dgm:cxn modelId="{24F7EFB2-A878-8E47-A3FD-C437650F6D6E}" type="presParOf" srcId="{09D3BE04-402B-0543-B985-2AEDD8497A95}" destId="{E3A95810-181F-DC41-AA14-B894857818B3}" srcOrd="0" destOrd="0" presId="urn:microsoft.com/office/officeart/2005/8/layout/orgChart1"/>
    <dgm:cxn modelId="{96524026-0910-584D-9420-3437CD3C05F1}" type="presParOf" srcId="{09D3BE04-402B-0543-B985-2AEDD8497A95}" destId="{5046A47F-FF71-174B-B355-2E45AF17D79A}" srcOrd="1" destOrd="0" presId="urn:microsoft.com/office/officeart/2005/8/layout/orgChart1"/>
    <dgm:cxn modelId="{42821601-BAE1-7040-AFD5-A6C4B59D5620}" type="presParOf" srcId="{5046A47F-FF71-174B-B355-2E45AF17D79A}" destId="{157B39F2-4576-2046-B3E2-E2E72E8236F5}" srcOrd="0" destOrd="0" presId="urn:microsoft.com/office/officeart/2005/8/layout/orgChart1"/>
    <dgm:cxn modelId="{79194939-91C0-6D49-8F97-E0523048F14D}" type="presParOf" srcId="{157B39F2-4576-2046-B3E2-E2E72E8236F5}" destId="{71C1B758-6A2D-F74B-BF44-0F3ACCD158C3}" srcOrd="0" destOrd="0" presId="urn:microsoft.com/office/officeart/2005/8/layout/orgChart1"/>
    <dgm:cxn modelId="{4A40AD56-FD04-4248-AB87-EEFDD389607B}" type="presParOf" srcId="{157B39F2-4576-2046-B3E2-E2E72E8236F5}" destId="{7FEB88B1-CE43-A341-9369-D59646272744}" srcOrd="1" destOrd="0" presId="urn:microsoft.com/office/officeart/2005/8/layout/orgChart1"/>
    <dgm:cxn modelId="{7DF5563E-F338-6C4C-976E-9D7B01EBF73A}" type="presParOf" srcId="{5046A47F-FF71-174B-B355-2E45AF17D79A}" destId="{C0A7249A-EC90-654B-B034-6EA6FD835E96}" srcOrd="1" destOrd="0" presId="urn:microsoft.com/office/officeart/2005/8/layout/orgChart1"/>
    <dgm:cxn modelId="{2684AF0E-4978-5D4E-AAA0-7B4035690AAE}" type="presParOf" srcId="{5046A47F-FF71-174B-B355-2E45AF17D79A}" destId="{4D68A9E0-D930-C74A-A667-24D3C8B8C10C}" srcOrd="2" destOrd="0" presId="urn:microsoft.com/office/officeart/2005/8/layout/orgChart1"/>
    <dgm:cxn modelId="{25E85A46-CC4D-9049-84A3-C9FDD9274ABF}" type="presParOf" srcId="{09D3BE04-402B-0543-B985-2AEDD8497A95}" destId="{5BA327A8-76F0-B74D-9EBA-40CA4024B801}" srcOrd="2" destOrd="0" presId="urn:microsoft.com/office/officeart/2005/8/layout/orgChart1"/>
    <dgm:cxn modelId="{A1203BD3-8757-F94C-8DBD-533704ADCBD9}" type="presParOf" srcId="{09D3BE04-402B-0543-B985-2AEDD8497A95}" destId="{D4097F9F-F0AF-2949-A641-C0F1B316DE5D}" srcOrd="3" destOrd="0" presId="urn:microsoft.com/office/officeart/2005/8/layout/orgChart1"/>
    <dgm:cxn modelId="{3531323D-C196-4B45-A520-5CE57B24AFEB}" type="presParOf" srcId="{D4097F9F-F0AF-2949-A641-C0F1B316DE5D}" destId="{E0AE5812-24FC-A346-B8AB-25D1AE727048}" srcOrd="0" destOrd="0" presId="urn:microsoft.com/office/officeart/2005/8/layout/orgChart1"/>
    <dgm:cxn modelId="{7CCB93D7-7618-1D4C-AAF1-80B46010E1E7}" type="presParOf" srcId="{E0AE5812-24FC-A346-B8AB-25D1AE727048}" destId="{7113CB53-8BD9-1D4B-86AE-1834382485F4}" srcOrd="0" destOrd="0" presId="urn:microsoft.com/office/officeart/2005/8/layout/orgChart1"/>
    <dgm:cxn modelId="{FD83B389-D2ED-274E-B5B3-D8E55F41027C}" type="presParOf" srcId="{E0AE5812-24FC-A346-B8AB-25D1AE727048}" destId="{53170F25-E419-A547-9968-2C066D700421}" srcOrd="1" destOrd="0" presId="urn:microsoft.com/office/officeart/2005/8/layout/orgChart1"/>
    <dgm:cxn modelId="{1C054071-7B7B-5C48-A35F-80DB78550C16}" type="presParOf" srcId="{D4097F9F-F0AF-2949-A641-C0F1B316DE5D}" destId="{E8745F1B-0F79-DD4B-BC60-8915E234AD59}" srcOrd="1" destOrd="0" presId="urn:microsoft.com/office/officeart/2005/8/layout/orgChart1"/>
    <dgm:cxn modelId="{99618BAF-DAA3-FC4F-8517-9171915E5498}" type="presParOf" srcId="{D4097F9F-F0AF-2949-A641-C0F1B316DE5D}" destId="{32C25BEA-432B-AE48-B5FA-49E2E3A7FF40}" srcOrd="2" destOrd="0" presId="urn:microsoft.com/office/officeart/2005/8/layout/orgChart1"/>
    <dgm:cxn modelId="{AAC253B5-6B8E-9844-A37A-904081C78D0E}" type="presParOf" srcId="{09D3BE04-402B-0543-B985-2AEDD8497A95}" destId="{8C40E0E4-788B-0F41-A8E7-584C2AC1725E}" srcOrd="4" destOrd="0" presId="urn:microsoft.com/office/officeart/2005/8/layout/orgChart1"/>
    <dgm:cxn modelId="{A52EA53F-ED27-E743-AB16-D7CB637CAAC7}" type="presParOf" srcId="{09D3BE04-402B-0543-B985-2AEDD8497A95}" destId="{D40B918D-FCA6-4B48-BF53-43885344BFE0}" srcOrd="5" destOrd="0" presId="urn:microsoft.com/office/officeart/2005/8/layout/orgChart1"/>
    <dgm:cxn modelId="{119A2542-D805-4A4A-9264-86E2E09FF1F8}" type="presParOf" srcId="{D40B918D-FCA6-4B48-BF53-43885344BFE0}" destId="{746FE131-E087-9646-A3D3-DD5D95E5E34D}" srcOrd="0" destOrd="0" presId="urn:microsoft.com/office/officeart/2005/8/layout/orgChart1"/>
    <dgm:cxn modelId="{DADB0429-60B3-AC4B-9612-4863B7D3EEFC}" type="presParOf" srcId="{746FE131-E087-9646-A3D3-DD5D95E5E34D}" destId="{4848E491-6FEC-DB42-906A-2868C68BE0AE}" srcOrd="0" destOrd="0" presId="urn:microsoft.com/office/officeart/2005/8/layout/orgChart1"/>
    <dgm:cxn modelId="{69DCB478-5532-5E4D-AEA0-5EB1E84F4799}" type="presParOf" srcId="{746FE131-E087-9646-A3D3-DD5D95E5E34D}" destId="{78651361-EA92-2B43-A3B7-EAFBF01C429F}" srcOrd="1" destOrd="0" presId="urn:microsoft.com/office/officeart/2005/8/layout/orgChart1"/>
    <dgm:cxn modelId="{2A9C2A3E-6F4D-154D-A051-5C356C06C59F}" type="presParOf" srcId="{D40B918D-FCA6-4B48-BF53-43885344BFE0}" destId="{EA5D9E06-1F28-BF41-8F3D-18590F7B2A76}" srcOrd="1" destOrd="0" presId="urn:microsoft.com/office/officeart/2005/8/layout/orgChart1"/>
    <dgm:cxn modelId="{B0898961-C2F7-7E45-9B46-7150FA6347E7}" type="presParOf" srcId="{D40B918D-FCA6-4B48-BF53-43885344BFE0}" destId="{3E95BCFF-F922-A941-8F64-EB1C04FD5BAC}" srcOrd="2" destOrd="0" presId="urn:microsoft.com/office/officeart/2005/8/layout/orgChart1"/>
    <dgm:cxn modelId="{33A7E2EB-DB01-ED48-BCBE-D7386A6F5A9A}" type="presParOf" srcId="{0D2911B5-5210-2648-A2FB-18C17E166CBD}" destId="{AF1A53CD-D51F-E84B-BF11-FF1145B5DC47}"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160E07-2338-A149-BECF-5B3C554F21E1}" type="doc">
      <dgm:prSet loTypeId="urn:microsoft.com/office/officeart/2005/8/layout/orgChart1" loCatId="" qsTypeId="urn:microsoft.com/office/officeart/2005/8/quickstyle/simple1" qsCatId="simple" csTypeId="urn:microsoft.com/office/officeart/2005/8/colors/accent1_2" csCatId="accent1" phldr="1"/>
      <dgm:spPr/>
      <dgm:t>
        <a:bodyPr/>
        <a:lstStyle/>
        <a:p>
          <a:endParaRPr lang="en-US"/>
        </a:p>
      </dgm:t>
    </dgm:pt>
    <dgm:pt modelId="{3D46D9F0-6543-7245-B069-0E930DF23404}">
      <dgm:prSet phldrT="[Text]" custT="1"/>
      <dgm:spPr>
        <a:noFill/>
        <a:ln>
          <a:noFill/>
        </a:ln>
      </dgm:spPr>
      <dgm:t>
        <a:bodyPr/>
        <a:lstStyle/>
        <a:p>
          <a:pPr>
            <a:buNone/>
          </a:pPr>
          <a:r>
            <a:rPr lang="en-GB" sz="2400" dirty="0">
              <a:solidFill>
                <a:schemeClr val="tx1"/>
              </a:solidFill>
            </a:rPr>
            <a:t>Malignant neoplasm of bronchus and lung, middle lobe</a:t>
          </a:r>
          <a:br>
            <a:rPr lang="en-GB" sz="4000" dirty="0">
              <a:solidFill>
                <a:schemeClr val="tx1"/>
              </a:solidFill>
            </a:rPr>
          </a:br>
          <a:r>
            <a:rPr lang="en-US" sz="5000" u="sng" dirty="0">
              <a:ln>
                <a:noFill/>
              </a:ln>
              <a:solidFill>
                <a:srgbClr val="4CC088"/>
              </a:solidFill>
            </a:rPr>
            <a:t>C</a:t>
          </a:r>
          <a:r>
            <a:rPr lang="en-US" sz="1000" u="sng" dirty="0">
              <a:solidFill>
                <a:schemeClr val="bg1"/>
              </a:solidFill>
            </a:rPr>
            <a:t> </a:t>
          </a:r>
          <a:r>
            <a:rPr lang="en-US" sz="5000" u="sng" dirty="0">
              <a:ln>
                <a:noFill/>
              </a:ln>
              <a:solidFill>
                <a:srgbClr val="45B1E9"/>
              </a:solidFill>
            </a:rPr>
            <a:t>34</a:t>
          </a:r>
          <a:r>
            <a:rPr lang="en-US" sz="5000" dirty="0">
              <a:solidFill>
                <a:schemeClr val="tx1"/>
              </a:solidFill>
            </a:rPr>
            <a:t>.</a:t>
          </a:r>
          <a:r>
            <a:rPr lang="en-US" sz="5000" u="sng" dirty="0">
              <a:ln>
                <a:noFill/>
              </a:ln>
              <a:solidFill>
                <a:srgbClr val="FF0000"/>
              </a:solidFill>
            </a:rPr>
            <a:t>2</a:t>
          </a:r>
          <a:endParaRPr lang="en-US" sz="5000" dirty="0">
            <a:ln>
              <a:noFill/>
            </a:ln>
            <a:solidFill>
              <a:srgbClr val="FF0000"/>
            </a:solidFill>
          </a:endParaRPr>
        </a:p>
      </dgm:t>
    </dgm:pt>
    <dgm:pt modelId="{74B2ED94-0984-B34B-BD02-DA6B577B727B}" type="parTrans" cxnId="{4D2AE51A-47CB-AC4F-B667-043379AA3254}">
      <dgm:prSet/>
      <dgm:spPr/>
      <dgm:t>
        <a:bodyPr/>
        <a:lstStyle/>
        <a:p>
          <a:endParaRPr lang="en-US"/>
        </a:p>
      </dgm:t>
    </dgm:pt>
    <dgm:pt modelId="{E31AB09B-20F8-B04B-97E1-E5C7224285D4}" type="sibTrans" cxnId="{4D2AE51A-47CB-AC4F-B667-043379AA3254}">
      <dgm:prSet/>
      <dgm:spPr/>
      <dgm:t>
        <a:bodyPr/>
        <a:lstStyle/>
        <a:p>
          <a:endParaRPr lang="en-US"/>
        </a:p>
      </dgm:t>
    </dgm:pt>
    <dgm:pt modelId="{ECAB72E2-4AC4-3040-A7E7-4E1712D796C4}">
      <dgm:prSet phldrT="[Text]" custT="1"/>
      <dgm:spPr>
        <a:noFill/>
        <a:ln>
          <a:solidFill>
            <a:schemeClr val="tx1"/>
          </a:solidFill>
        </a:ln>
      </dgm:spPr>
      <dgm:t>
        <a:bodyPr lIns="180000" rIns="180000"/>
        <a:lstStyle/>
        <a:p>
          <a:r>
            <a:rPr lang="en-US" sz="1600" dirty="0">
              <a:solidFill>
                <a:schemeClr val="tx1"/>
              </a:solidFill>
            </a:rPr>
            <a:t>The two numbers following the letter indicate the category</a:t>
          </a:r>
        </a:p>
        <a:p>
          <a:r>
            <a:rPr lang="en-GB" sz="1600" dirty="0">
              <a:ln>
                <a:noFill/>
              </a:ln>
              <a:solidFill>
                <a:srgbClr val="45B1E9"/>
              </a:solidFill>
            </a:rPr>
            <a:t>Malignant neoplasm of bronchus and lung</a:t>
          </a:r>
          <a:endParaRPr lang="en-US" sz="1600" dirty="0">
            <a:ln>
              <a:noFill/>
            </a:ln>
            <a:solidFill>
              <a:srgbClr val="45B1E9"/>
            </a:solidFill>
          </a:endParaRPr>
        </a:p>
      </dgm:t>
    </dgm:pt>
    <dgm:pt modelId="{3CA1B09B-EBEA-7748-9A61-6B74892D4E2F}" type="parTrans" cxnId="{2A396216-BD24-F240-85B5-9CF77BFC5A43}">
      <dgm:prSet/>
      <dgm:spPr>
        <a:ln>
          <a:solidFill>
            <a:schemeClr val="tx1"/>
          </a:solidFill>
        </a:ln>
      </dgm:spPr>
      <dgm:t>
        <a:bodyPr/>
        <a:lstStyle/>
        <a:p>
          <a:endParaRPr lang="en-US"/>
        </a:p>
      </dgm:t>
    </dgm:pt>
    <dgm:pt modelId="{E6370E37-D9F6-1247-93D8-E2D4618FB055}" type="sibTrans" cxnId="{2A396216-BD24-F240-85B5-9CF77BFC5A43}">
      <dgm:prSet/>
      <dgm:spPr/>
      <dgm:t>
        <a:bodyPr/>
        <a:lstStyle/>
        <a:p>
          <a:endParaRPr lang="en-US"/>
        </a:p>
      </dgm:t>
    </dgm:pt>
    <dgm:pt modelId="{63C48544-864E-894C-A734-3F409D7FC732}">
      <dgm:prSet phldrT="[Text]" custT="1"/>
      <dgm:spPr>
        <a:noFill/>
        <a:ln>
          <a:solidFill>
            <a:schemeClr val="tx1"/>
          </a:solidFill>
        </a:ln>
      </dgm:spPr>
      <dgm:t>
        <a:bodyPr lIns="180000" rIns="180000"/>
        <a:lstStyle/>
        <a:p>
          <a:r>
            <a:rPr lang="en-US" sz="1600" dirty="0">
              <a:solidFill>
                <a:schemeClr val="tx1"/>
              </a:solidFill>
            </a:rPr>
            <a:t>The last number which is separated by a decimal point indicates the subcategory</a:t>
          </a:r>
        </a:p>
        <a:p>
          <a:r>
            <a:rPr lang="en-US" sz="1600" dirty="0">
              <a:ln>
                <a:noFill/>
              </a:ln>
              <a:solidFill>
                <a:srgbClr val="FF0000"/>
              </a:solidFill>
            </a:rPr>
            <a:t>Middle Lobe</a:t>
          </a:r>
        </a:p>
      </dgm:t>
    </dgm:pt>
    <dgm:pt modelId="{3D4D67F4-4FA0-744A-892F-B212F86F28A7}" type="parTrans" cxnId="{6BBDDE35-C093-984F-B09B-7CA600F3AB16}">
      <dgm:prSet/>
      <dgm:spPr>
        <a:ln>
          <a:solidFill>
            <a:schemeClr val="tx1"/>
          </a:solidFill>
        </a:ln>
      </dgm:spPr>
      <dgm:t>
        <a:bodyPr/>
        <a:lstStyle/>
        <a:p>
          <a:endParaRPr lang="en-US"/>
        </a:p>
      </dgm:t>
    </dgm:pt>
    <dgm:pt modelId="{FC1E7656-2925-2A42-A726-93D37B31D78C}" type="sibTrans" cxnId="{6BBDDE35-C093-984F-B09B-7CA600F3AB16}">
      <dgm:prSet/>
      <dgm:spPr/>
      <dgm:t>
        <a:bodyPr/>
        <a:lstStyle/>
        <a:p>
          <a:endParaRPr lang="en-US"/>
        </a:p>
      </dgm:t>
    </dgm:pt>
    <dgm:pt modelId="{2E5527A5-3941-A744-BF38-28F81E79657E}">
      <dgm:prSet custT="1"/>
      <dgm:spPr>
        <a:noFill/>
        <a:ln>
          <a:solidFill>
            <a:schemeClr val="tx1"/>
          </a:solidFill>
        </a:ln>
      </dgm:spPr>
      <dgm:t>
        <a:bodyPr lIns="180000" rIns="180000"/>
        <a:lstStyle/>
        <a:p>
          <a:r>
            <a:rPr lang="en-US" sz="1600" dirty="0">
              <a:solidFill>
                <a:schemeClr val="tx1"/>
              </a:solidFill>
            </a:rPr>
            <a:t>The letter in the code indicates the section of the classification</a:t>
          </a:r>
        </a:p>
        <a:p>
          <a:r>
            <a:rPr lang="en-US" sz="1600" dirty="0">
              <a:ln>
                <a:noFill/>
              </a:ln>
              <a:solidFill>
                <a:srgbClr val="329E6A"/>
              </a:solidFill>
            </a:rPr>
            <a:t>C00 – D48 is the range for Neoplasms</a:t>
          </a:r>
        </a:p>
      </dgm:t>
    </dgm:pt>
    <dgm:pt modelId="{E3BA1B20-8F78-DD41-8D01-C1A10505CEE1}" type="parTrans" cxnId="{9DC70754-6E5A-4F43-8BE3-86E39453AA7A}">
      <dgm:prSet/>
      <dgm:spPr>
        <a:ln>
          <a:solidFill>
            <a:schemeClr val="tx1"/>
          </a:solidFill>
        </a:ln>
      </dgm:spPr>
      <dgm:t>
        <a:bodyPr/>
        <a:lstStyle/>
        <a:p>
          <a:endParaRPr lang="en-US"/>
        </a:p>
      </dgm:t>
    </dgm:pt>
    <dgm:pt modelId="{6D4F2848-237D-654E-BE91-933B391D1AED}" type="sibTrans" cxnId="{9DC70754-6E5A-4F43-8BE3-86E39453AA7A}">
      <dgm:prSet/>
      <dgm:spPr/>
      <dgm:t>
        <a:bodyPr/>
        <a:lstStyle/>
        <a:p>
          <a:endParaRPr lang="en-US"/>
        </a:p>
      </dgm:t>
    </dgm:pt>
    <dgm:pt modelId="{D58B1F1C-BCC8-0843-9FEA-94384568B2B7}" type="pres">
      <dgm:prSet presAssocID="{FA160E07-2338-A149-BECF-5B3C554F21E1}" presName="hierChild1" presStyleCnt="0">
        <dgm:presLayoutVars>
          <dgm:orgChart val="1"/>
          <dgm:chPref val="1"/>
          <dgm:dir/>
          <dgm:animOne val="branch"/>
          <dgm:animLvl val="lvl"/>
          <dgm:resizeHandles/>
        </dgm:presLayoutVars>
      </dgm:prSet>
      <dgm:spPr/>
    </dgm:pt>
    <dgm:pt modelId="{0D2911B5-5210-2648-A2FB-18C17E166CBD}" type="pres">
      <dgm:prSet presAssocID="{3D46D9F0-6543-7245-B069-0E930DF23404}" presName="hierRoot1" presStyleCnt="0">
        <dgm:presLayoutVars>
          <dgm:hierBranch val="init"/>
        </dgm:presLayoutVars>
      </dgm:prSet>
      <dgm:spPr/>
    </dgm:pt>
    <dgm:pt modelId="{BC65F988-FEEA-134C-8619-2580CFF9B707}" type="pres">
      <dgm:prSet presAssocID="{3D46D9F0-6543-7245-B069-0E930DF23404}" presName="rootComposite1" presStyleCnt="0"/>
      <dgm:spPr/>
    </dgm:pt>
    <dgm:pt modelId="{DBC32CD9-4EB3-5F49-B566-78B1B245E33A}" type="pres">
      <dgm:prSet presAssocID="{3D46D9F0-6543-7245-B069-0E930DF23404}" presName="rootText1" presStyleLbl="node0" presStyleIdx="0" presStyleCnt="1" custScaleX="339390" custScaleY="97429" custLinFactNeighborY="-47886">
        <dgm:presLayoutVars>
          <dgm:chPref val="3"/>
        </dgm:presLayoutVars>
      </dgm:prSet>
      <dgm:spPr/>
    </dgm:pt>
    <dgm:pt modelId="{EB5956B0-83D8-7648-A981-4A820F271693}" type="pres">
      <dgm:prSet presAssocID="{3D46D9F0-6543-7245-B069-0E930DF23404}" presName="rootConnector1" presStyleLbl="node1" presStyleIdx="0" presStyleCnt="0"/>
      <dgm:spPr/>
    </dgm:pt>
    <dgm:pt modelId="{09D3BE04-402B-0543-B985-2AEDD8497A95}" type="pres">
      <dgm:prSet presAssocID="{3D46D9F0-6543-7245-B069-0E930DF23404}" presName="hierChild2" presStyleCnt="0"/>
      <dgm:spPr/>
    </dgm:pt>
    <dgm:pt modelId="{E3A95810-181F-DC41-AA14-B894857818B3}" type="pres">
      <dgm:prSet presAssocID="{E3BA1B20-8F78-DD41-8D01-C1A10505CEE1}" presName="Name37" presStyleLbl="parChTrans1D2" presStyleIdx="0" presStyleCnt="3"/>
      <dgm:spPr/>
    </dgm:pt>
    <dgm:pt modelId="{5046A47F-FF71-174B-B355-2E45AF17D79A}" type="pres">
      <dgm:prSet presAssocID="{2E5527A5-3941-A744-BF38-28F81E79657E}" presName="hierRoot2" presStyleCnt="0">
        <dgm:presLayoutVars>
          <dgm:hierBranch val="init"/>
        </dgm:presLayoutVars>
      </dgm:prSet>
      <dgm:spPr/>
    </dgm:pt>
    <dgm:pt modelId="{157B39F2-4576-2046-B3E2-E2E72E8236F5}" type="pres">
      <dgm:prSet presAssocID="{2E5527A5-3941-A744-BF38-28F81E79657E}" presName="rootComposite" presStyleCnt="0"/>
      <dgm:spPr/>
    </dgm:pt>
    <dgm:pt modelId="{71C1B758-6A2D-F74B-BF44-0F3ACCD158C3}" type="pres">
      <dgm:prSet presAssocID="{2E5527A5-3941-A744-BF38-28F81E79657E}" presName="rootText" presStyleLbl="node2" presStyleIdx="0" presStyleCnt="3" custScaleY="90909" custLinFactNeighborY="-12543">
        <dgm:presLayoutVars>
          <dgm:chPref val="3"/>
        </dgm:presLayoutVars>
      </dgm:prSet>
      <dgm:spPr/>
    </dgm:pt>
    <dgm:pt modelId="{7FEB88B1-CE43-A341-9369-D59646272744}" type="pres">
      <dgm:prSet presAssocID="{2E5527A5-3941-A744-BF38-28F81E79657E}" presName="rootConnector" presStyleLbl="node2" presStyleIdx="0" presStyleCnt="3"/>
      <dgm:spPr/>
    </dgm:pt>
    <dgm:pt modelId="{C0A7249A-EC90-654B-B034-6EA6FD835E96}" type="pres">
      <dgm:prSet presAssocID="{2E5527A5-3941-A744-BF38-28F81E79657E}" presName="hierChild4" presStyleCnt="0"/>
      <dgm:spPr/>
    </dgm:pt>
    <dgm:pt modelId="{4D68A9E0-D930-C74A-A667-24D3C8B8C10C}" type="pres">
      <dgm:prSet presAssocID="{2E5527A5-3941-A744-BF38-28F81E79657E}" presName="hierChild5" presStyleCnt="0"/>
      <dgm:spPr/>
    </dgm:pt>
    <dgm:pt modelId="{5BA327A8-76F0-B74D-9EBA-40CA4024B801}" type="pres">
      <dgm:prSet presAssocID="{3CA1B09B-EBEA-7748-9A61-6B74892D4E2F}" presName="Name37" presStyleLbl="parChTrans1D2" presStyleIdx="1" presStyleCnt="3"/>
      <dgm:spPr/>
    </dgm:pt>
    <dgm:pt modelId="{D4097F9F-F0AF-2949-A641-C0F1B316DE5D}" type="pres">
      <dgm:prSet presAssocID="{ECAB72E2-4AC4-3040-A7E7-4E1712D796C4}" presName="hierRoot2" presStyleCnt="0">
        <dgm:presLayoutVars>
          <dgm:hierBranch val="init"/>
        </dgm:presLayoutVars>
      </dgm:prSet>
      <dgm:spPr/>
    </dgm:pt>
    <dgm:pt modelId="{E0AE5812-24FC-A346-B8AB-25D1AE727048}" type="pres">
      <dgm:prSet presAssocID="{ECAB72E2-4AC4-3040-A7E7-4E1712D796C4}" presName="rootComposite" presStyleCnt="0"/>
      <dgm:spPr/>
    </dgm:pt>
    <dgm:pt modelId="{7113CB53-8BD9-1D4B-86AE-1834382485F4}" type="pres">
      <dgm:prSet presAssocID="{ECAB72E2-4AC4-3040-A7E7-4E1712D796C4}" presName="rootText" presStyleLbl="node2" presStyleIdx="1" presStyleCnt="3" custScaleY="90864" custLinFactNeighborY="-12543">
        <dgm:presLayoutVars>
          <dgm:chPref val="3"/>
        </dgm:presLayoutVars>
      </dgm:prSet>
      <dgm:spPr/>
    </dgm:pt>
    <dgm:pt modelId="{53170F25-E419-A547-9968-2C066D700421}" type="pres">
      <dgm:prSet presAssocID="{ECAB72E2-4AC4-3040-A7E7-4E1712D796C4}" presName="rootConnector" presStyleLbl="node2" presStyleIdx="1" presStyleCnt="3"/>
      <dgm:spPr/>
    </dgm:pt>
    <dgm:pt modelId="{E8745F1B-0F79-DD4B-BC60-8915E234AD59}" type="pres">
      <dgm:prSet presAssocID="{ECAB72E2-4AC4-3040-A7E7-4E1712D796C4}" presName="hierChild4" presStyleCnt="0"/>
      <dgm:spPr/>
    </dgm:pt>
    <dgm:pt modelId="{32C25BEA-432B-AE48-B5FA-49E2E3A7FF40}" type="pres">
      <dgm:prSet presAssocID="{ECAB72E2-4AC4-3040-A7E7-4E1712D796C4}" presName="hierChild5" presStyleCnt="0"/>
      <dgm:spPr/>
    </dgm:pt>
    <dgm:pt modelId="{8C40E0E4-788B-0F41-A8E7-584C2AC1725E}" type="pres">
      <dgm:prSet presAssocID="{3D4D67F4-4FA0-744A-892F-B212F86F28A7}" presName="Name37" presStyleLbl="parChTrans1D2" presStyleIdx="2" presStyleCnt="3"/>
      <dgm:spPr/>
    </dgm:pt>
    <dgm:pt modelId="{D40B918D-FCA6-4B48-BF53-43885344BFE0}" type="pres">
      <dgm:prSet presAssocID="{63C48544-864E-894C-A734-3F409D7FC732}" presName="hierRoot2" presStyleCnt="0">
        <dgm:presLayoutVars>
          <dgm:hierBranch val="init"/>
        </dgm:presLayoutVars>
      </dgm:prSet>
      <dgm:spPr/>
    </dgm:pt>
    <dgm:pt modelId="{746FE131-E087-9646-A3D3-DD5D95E5E34D}" type="pres">
      <dgm:prSet presAssocID="{63C48544-864E-894C-A734-3F409D7FC732}" presName="rootComposite" presStyleCnt="0"/>
      <dgm:spPr/>
    </dgm:pt>
    <dgm:pt modelId="{4848E491-6FEC-DB42-906A-2868C68BE0AE}" type="pres">
      <dgm:prSet presAssocID="{63C48544-864E-894C-A734-3F409D7FC732}" presName="rootText" presStyleLbl="node2" presStyleIdx="2" presStyleCnt="3" custScaleY="90909" custLinFactNeighborY="-12543">
        <dgm:presLayoutVars>
          <dgm:chPref val="3"/>
        </dgm:presLayoutVars>
      </dgm:prSet>
      <dgm:spPr/>
    </dgm:pt>
    <dgm:pt modelId="{78651361-EA92-2B43-A3B7-EAFBF01C429F}" type="pres">
      <dgm:prSet presAssocID="{63C48544-864E-894C-A734-3F409D7FC732}" presName="rootConnector" presStyleLbl="node2" presStyleIdx="2" presStyleCnt="3"/>
      <dgm:spPr/>
    </dgm:pt>
    <dgm:pt modelId="{EA5D9E06-1F28-BF41-8F3D-18590F7B2A76}" type="pres">
      <dgm:prSet presAssocID="{63C48544-864E-894C-A734-3F409D7FC732}" presName="hierChild4" presStyleCnt="0"/>
      <dgm:spPr/>
    </dgm:pt>
    <dgm:pt modelId="{3E95BCFF-F922-A941-8F64-EB1C04FD5BAC}" type="pres">
      <dgm:prSet presAssocID="{63C48544-864E-894C-A734-3F409D7FC732}" presName="hierChild5" presStyleCnt="0"/>
      <dgm:spPr/>
    </dgm:pt>
    <dgm:pt modelId="{AF1A53CD-D51F-E84B-BF11-FF1145B5DC47}" type="pres">
      <dgm:prSet presAssocID="{3D46D9F0-6543-7245-B069-0E930DF23404}" presName="hierChild3" presStyleCnt="0"/>
      <dgm:spPr/>
    </dgm:pt>
  </dgm:ptLst>
  <dgm:cxnLst>
    <dgm:cxn modelId="{C4CF3610-6D96-514D-8661-149C8CD0585C}" type="presOf" srcId="{2E5527A5-3941-A744-BF38-28F81E79657E}" destId="{71C1B758-6A2D-F74B-BF44-0F3ACCD158C3}" srcOrd="0" destOrd="0" presId="urn:microsoft.com/office/officeart/2005/8/layout/orgChart1"/>
    <dgm:cxn modelId="{2A396216-BD24-F240-85B5-9CF77BFC5A43}" srcId="{3D46D9F0-6543-7245-B069-0E930DF23404}" destId="{ECAB72E2-4AC4-3040-A7E7-4E1712D796C4}" srcOrd="1" destOrd="0" parTransId="{3CA1B09B-EBEA-7748-9A61-6B74892D4E2F}" sibTransId="{E6370E37-D9F6-1247-93D8-E2D4618FB055}"/>
    <dgm:cxn modelId="{4D2AE51A-47CB-AC4F-B667-043379AA3254}" srcId="{FA160E07-2338-A149-BECF-5B3C554F21E1}" destId="{3D46D9F0-6543-7245-B069-0E930DF23404}" srcOrd="0" destOrd="0" parTransId="{74B2ED94-0984-B34B-BD02-DA6B577B727B}" sibTransId="{E31AB09B-20F8-B04B-97E1-E5C7224285D4}"/>
    <dgm:cxn modelId="{6BBDDE35-C093-984F-B09B-7CA600F3AB16}" srcId="{3D46D9F0-6543-7245-B069-0E930DF23404}" destId="{63C48544-864E-894C-A734-3F409D7FC732}" srcOrd="2" destOrd="0" parTransId="{3D4D67F4-4FA0-744A-892F-B212F86F28A7}" sibTransId="{FC1E7656-2925-2A42-A726-93D37B31D78C}"/>
    <dgm:cxn modelId="{30D98A48-3D4D-814A-8938-666C26881110}" type="presOf" srcId="{2E5527A5-3941-A744-BF38-28F81E79657E}" destId="{7FEB88B1-CE43-A341-9369-D59646272744}" srcOrd="1" destOrd="0" presId="urn:microsoft.com/office/officeart/2005/8/layout/orgChart1"/>
    <dgm:cxn modelId="{33AA536C-5953-394E-B760-1592FFD864FE}" type="presOf" srcId="{E3BA1B20-8F78-DD41-8D01-C1A10505CEE1}" destId="{E3A95810-181F-DC41-AA14-B894857818B3}" srcOrd="0" destOrd="0" presId="urn:microsoft.com/office/officeart/2005/8/layout/orgChart1"/>
    <dgm:cxn modelId="{2375216D-5119-5D4D-AE32-E4A227F2D0D0}" type="presOf" srcId="{3D4D67F4-4FA0-744A-892F-B212F86F28A7}" destId="{8C40E0E4-788B-0F41-A8E7-584C2AC1725E}" srcOrd="0" destOrd="0" presId="urn:microsoft.com/office/officeart/2005/8/layout/orgChart1"/>
    <dgm:cxn modelId="{9DC70754-6E5A-4F43-8BE3-86E39453AA7A}" srcId="{3D46D9F0-6543-7245-B069-0E930DF23404}" destId="{2E5527A5-3941-A744-BF38-28F81E79657E}" srcOrd="0" destOrd="0" parTransId="{E3BA1B20-8F78-DD41-8D01-C1A10505CEE1}" sibTransId="{6D4F2848-237D-654E-BE91-933B391D1AED}"/>
    <dgm:cxn modelId="{A96AFD7B-4589-984A-9057-8F15C44E4953}" type="presOf" srcId="{ECAB72E2-4AC4-3040-A7E7-4E1712D796C4}" destId="{53170F25-E419-A547-9968-2C066D700421}" srcOrd="1" destOrd="0" presId="urn:microsoft.com/office/officeart/2005/8/layout/orgChart1"/>
    <dgm:cxn modelId="{C8E32684-53CC-5F42-86A5-055CF2882151}" type="presOf" srcId="{3CA1B09B-EBEA-7748-9A61-6B74892D4E2F}" destId="{5BA327A8-76F0-B74D-9EBA-40CA4024B801}" srcOrd="0" destOrd="0" presId="urn:microsoft.com/office/officeart/2005/8/layout/orgChart1"/>
    <dgm:cxn modelId="{FF871B8A-5C87-774E-BDBE-3B7C865050B2}" type="presOf" srcId="{ECAB72E2-4AC4-3040-A7E7-4E1712D796C4}" destId="{7113CB53-8BD9-1D4B-86AE-1834382485F4}" srcOrd="0" destOrd="0" presId="urn:microsoft.com/office/officeart/2005/8/layout/orgChart1"/>
    <dgm:cxn modelId="{5901D0C6-B6AF-C845-A162-27A4070F5D24}" type="presOf" srcId="{3D46D9F0-6543-7245-B069-0E930DF23404}" destId="{EB5956B0-83D8-7648-A981-4A820F271693}" srcOrd="1" destOrd="0" presId="urn:microsoft.com/office/officeart/2005/8/layout/orgChart1"/>
    <dgm:cxn modelId="{BD54FDC6-CB7E-8A46-912C-10E929D95256}" type="presOf" srcId="{FA160E07-2338-A149-BECF-5B3C554F21E1}" destId="{D58B1F1C-BCC8-0843-9FEA-94384568B2B7}" srcOrd="0" destOrd="0" presId="urn:microsoft.com/office/officeart/2005/8/layout/orgChart1"/>
    <dgm:cxn modelId="{F1D254D7-C53A-AC48-BCBA-E1CCAC71095B}" type="presOf" srcId="{3D46D9F0-6543-7245-B069-0E930DF23404}" destId="{DBC32CD9-4EB3-5F49-B566-78B1B245E33A}" srcOrd="0" destOrd="0" presId="urn:microsoft.com/office/officeart/2005/8/layout/orgChart1"/>
    <dgm:cxn modelId="{F3ABF4F6-C09D-AC4B-8237-5936FD61608B}" type="presOf" srcId="{63C48544-864E-894C-A734-3F409D7FC732}" destId="{4848E491-6FEC-DB42-906A-2868C68BE0AE}" srcOrd="0" destOrd="0" presId="urn:microsoft.com/office/officeart/2005/8/layout/orgChart1"/>
    <dgm:cxn modelId="{9D6983FB-251E-3C45-A760-8957BDBD805A}" type="presOf" srcId="{63C48544-864E-894C-A734-3F409D7FC732}" destId="{78651361-EA92-2B43-A3B7-EAFBF01C429F}" srcOrd="1" destOrd="0" presId="urn:microsoft.com/office/officeart/2005/8/layout/orgChart1"/>
    <dgm:cxn modelId="{349CF3F4-7EEC-744C-B8EB-7830BADA7FC4}" type="presParOf" srcId="{D58B1F1C-BCC8-0843-9FEA-94384568B2B7}" destId="{0D2911B5-5210-2648-A2FB-18C17E166CBD}" srcOrd="0" destOrd="0" presId="urn:microsoft.com/office/officeart/2005/8/layout/orgChart1"/>
    <dgm:cxn modelId="{E1B37CF0-5D3C-A343-A597-3B25B41C3958}" type="presParOf" srcId="{0D2911B5-5210-2648-A2FB-18C17E166CBD}" destId="{BC65F988-FEEA-134C-8619-2580CFF9B707}" srcOrd="0" destOrd="0" presId="urn:microsoft.com/office/officeart/2005/8/layout/orgChart1"/>
    <dgm:cxn modelId="{4A161B84-DFE7-DF43-B2C8-C4E3C878774A}" type="presParOf" srcId="{BC65F988-FEEA-134C-8619-2580CFF9B707}" destId="{DBC32CD9-4EB3-5F49-B566-78B1B245E33A}" srcOrd="0" destOrd="0" presId="urn:microsoft.com/office/officeart/2005/8/layout/orgChart1"/>
    <dgm:cxn modelId="{AF05687A-8BE0-F14A-A2EE-3AE877CE4EDD}" type="presParOf" srcId="{BC65F988-FEEA-134C-8619-2580CFF9B707}" destId="{EB5956B0-83D8-7648-A981-4A820F271693}" srcOrd="1" destOrd="0" presId="urn:microsoft.com/office/officeart/2005/8/layout/orgChart1"/>
    <dgm:cxn modelId="{49B802D5-76A7-FA4E-8639-877B356D3345}" type="presParOf" srcId="{0D2911B5-5210-2648-A2FB-18C17E166CBD}" destId="{09D3BE04-402B-0543-B985-2AEDD8497A95}" srcOrd="1" destOrd="0" presId="urn:microsoft.com/office/officeart/2005/8/layout/orgChart1"/>
    <dgm:cxn modelId="{24F7EFB2-A878-8E47-A3FD-C437650F6D6E}" type="presParOf" srcId="{09D3BE04-402B-0543-B985-2AEDD8497A95}" destId="{E3A95810-181F-DC41-AA14-B894857818B3}" srcOrd="0" destOrd="0" presId="urn:microsoft.com/office/officeart/2005/8/layout/orgChart1"/>
    <dgm:cxn modelId="{96524026-0910-584D-9420-3437CD3C05F1}" type="presParOf" srcId="{09D3BE04-402B-0543-B985-2AEDD8497A95}" destId="{5046A47F-FF71-174B-B355-2E45AF17D79A}" srcOrd="1" destOrd="0" presId="urn:microsoft.com/office/officeart/2005/8/layout/orgChart1"/>
    <dgm:cxn modelId="{42821601-BAE1-7040-AFD5-A6C4B59D5620}" type="presParOf" srcId="{5046A47F-FF71-174B-B355-2E45AF17D79A}" destId="{157B39F2-4576-2046-B3E2-E2E72E8236F5}" srcOrd="0" destOrd="0" presId="urn:microsoft.com/office/officeart/2005/8/layout/orgChart1"/>
    <dgm:cxn modelId="{79194939-91C0-6D49-8F97-E0523048F14D}" type="presParOf" srcId="{157B39F2-4576-2046-B3E2-E2E72E8236F5}" destId="{71C1B758-6A2D-F74B-BF44-0F3ACCD158C3}" srcOrd="0" destOrd="0" presId="urn:microsoft.com/office/officeart/2005/8/layout/orgChart1"/>
    <dgm:cxn modelId="{4A40AD56-FD04-4248-AB87-EEFDD389607B}" type="presParOf" srcId="{157B39F2-4576-2046-B3E2-E2E72E8236F5}" destId="{7FEB88B1-CE43-A341-9369-D59646272744}" srcOrd="1" destOrd="0" presId="urn:microsoft.com/office/officeart/2005/8/layout/orgChart1"/>
    <dgm:cxn modelId="{7DF5563E-F338-6C4C-976E-9D7B01EBF73A}" type="presParOf" srcId="{5046A47F-FF71-174B-B355-2E45AF17D79A}" destId="{C0A7249A-EC90-654B-B034-6EA6FD835E96}" srcOrd="1" destOrd="0" presId="urn:microsoft.com/office/officeart/2005/8/layout/orgChart1"/>
    <dgm:cxn modelId="{2684AF0E-4978-5D4E-AAA0-7B4035690AAE}" type="presParOf" srcId="{5046A47F-FF71-174B-B355-2E45AF17D79A}" destId="{4D68A9E0-D930-C74A-A667-24D3C8B8C10C}" srcOrd="2" destOrd="0" presId="urn:microsoft.com/office/officeart/2005/8/layout/orgChart1"/>
    <dgm:cxn modelId="{25E85A46-CC4D-9049-84A3-C9FDD9274ABF}" type="presParOf" srcId="{09D3BE04-402B-0543-B985-2AEDD8497A95}" destId="{5BA327A8-76F0-B74D-9EBA-40CA4024B801}" srcOrd="2" destOrd="0" presId="urn:microsoft.com/office/officeart/2005/8/layout/orgChart1"/>
    <dgm:cxn modelId="{A1203BD3-8757-F94C-8DBD-533704ADCBD9}" type="presParOf" srcId="{09D3BE04-402B-0543-B985-2AEDD8497A95}" destId="{D4097F9F-F0AF-2949-A641-C0F1B316DE5D}" srcOrd="3" destOrd="0" presId="urn:microsoft.com/office/officeart/2005/8/layout/orgChart1"/>
    <dgm:cxn modelId="{3531323D-C196-4B45-A520-5CE57B24AFEB}" type="presParOf" srcId="{D4097F9F-F0AF-2949-A641-C0F1B316DE5D}" destId="{E0AE5812-24FC-A346-B8AB-25D1AE727048}" srcOrd="0" destOrd="0" presId="urn:microsoft.com/office/officeart/2005/8/layout/orgChart1"/>
    <dgm:cxn modelId="{7CCB93D7-7618-1D4C-AAF1-80B46010E1E7}" type="presParOf" srcId="{E0AE5812-24FC-A346-B8AB-25D1AE727048}" destId="{7113CB53-8BD9-1D4B-86AE-1834382485F4}" srcOrd="0" destOrd="0" presId="urn:microsoft.com/office/officeart/2005/8/layout/orgChart1"/>
    <dgm:cxn modelId="{FD83B389-D2ED-274E-B5B3-D8E55F41027C}" type="presParOf" srcId="{E0AE5812-24FC-A346-B8AB-25D1AE727048}" destId="{53170F25-E419-A547-9968-2C066D700421}" srcOrd="1" destOrd="0" presId="urn:microsoft.com/office/officeart/2005/8/layout/orgChart1"/>
    <dgm:cxn modelId="{1C054071-7B7B-5C48-A35F-80DB78550C16}" type="presParOf" srcId="{D4097F9F-F0AF-2949-A641-C0F1B316DE5D}" destId="{E8745F1B-0F79-DD4B-BC60-8915E234AD59}" srcOrd="1" destOrd="0" presId="urn:microsoft.com/office/officeart/2005/8/layout/orgChart1"/>
    <dgm:cxn modelId="{99618BAF-DAA3-FC4F-8517-9171915E5498}" type="presParOf" srcId="{D4097F9F-F0AF-2949-A641-C0F1B316DE5D}" destId="{32C25BEA-432B-AE48-B5FA-49E2E3A7FF40}" srcOrd="2" destOrd="0" presId="urn:microsoft.com/office/officeart/2005/8/layout/orgChart1"/>
    <dgm:cxn modelId="{AAC253B5-6B8E-9844-A37A-904081C78D0E}" type="presParOf" srcId="{09D3BE04-402B-0543-B985-2AEDD8497A95}" destId="{8C40E0E4-788B-0F41-A8E7-584C2AC1725E}" srcOrd="4" destOrd="0" presId="urn:microsoft.com/office/officeart/2005/8/layout/orgChart1"/>
    <dgm:cxn modelId="{A52EA53F-ED27-E743-AB16-D7CB637CAAC7}" type="presParOf" srcId="{09D3BE04-402B-0543-B985-2AEDD8497A95}" destId="{D40B918D-FCA6-4B48-BF53-43885344BFE0}" srcOrd="5" destOrd="0" presId="urn:microsoft.com/office/officeart/2005/8/layout/orgChart1"/>
    <dgm:cxn modelId="{119A2542-D805-4A4A-9264-86E2E09FF1F8}" type="presParOf" srcId="{D40B918D-FCA6-4B48-BF53-43885344BFE0}" destId="{746FE131-E087-9646-A3D3-DD5D95E5E34D}" srcOrd="0" destOrd="0" presId="urn:microsoft.com/office/officeart/2005/8/layout/orgChart1"/>
    <dgm:cxn modelId="{DADB0429-60B3-AC4B-9612-4863B7D3EEFC}" type="presParOf" srcId="{746FE131-E087-9646-A3D3-DD5D95E5E34D}" destId="{4848E491-6FEC-DB42-906A-2868C68BE0AE}" srcOrd="0" destOrd="0" presId="urn:microsoft.com/office/officeart/2005/8/layout/orgChart1"/>
    <dgm:cxn modelId="{69DCB478-5532-5E4D-AEA0-5EB1E84F4799}" type="presParOf" srcId="{746FE131-E087-9646-A3D3-DD5D95E5E34D}" destId="{78651361-EA92-2B43-A3B7-EAFBF01C429F}" srcOrd="1" destOrd="0" presId="urn:microsoft.com/office/officeart/2005/8/layout/orgChart1"/>
    <dgm:cxn modelId="{2A9C2A3E-6F4D-154D-A051-5C356C06C59F}" type="presParOf" srcId="{D40B918D-FCA6-4B48-BF53-43885344BFE0}" destId="{EA5D9E06-1F28-BF41-8F3D-18590F7B2A76}" srcOrd="1" destOrd="0" presId="urn:microsoft.com/office/officeart/2005/8/layout/orgChart1"/>
    <dgm:cxn modelId="{B0898961-C2F7-7E45-9B46-7150FA6347E7}" type="presParOf" srcId="{D40B918D-FCA6-4B48-BF53-43885344BFE0}" destId="{3E95BCFF-F922-A941-8F64-EB1C04FD5BAC}" srcOrd="2" destOrd="0" presId="urn:microsoft.com/office/officeart/2005/8/layout/orgChart1"/>
    <dgm:cxn modelId="{33A7E2EB-DB01-ED48-BCBE-D7386A6F5A9A}" type="presParOf" srcId="{0D2911B5-5210-2648-A2FB-18C17E166CBD}" destId="{AF1A53CD-D51F-E84B-BF11-FF1145B5DC47}"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160E07-2338-A149-BECF-5B3C554F21E1}" type="doc">
      <dgm:prSet loTypeId="urn:microsoft.com/office/officeart/2005/8/layout/orgChart1" loCatId="" qsTypeId="urn:microsoft.com/office/officeart/2005/8/quickstyle/simple1" qsCatId="simple" csTypeId="urn:microsoft.com/office/officeart/2005/8/colors/accent1_2" csCatId="accent1" phldr="1"/>
      <dgm:spPr/>
      <dgm:t>
        <a:bodyPr/>
        <a:lstStyle/>
        <a:p>
          <a:endParaRPr lang="en-US"/>
        </a:p>
      </dgm:t>
    </dgm:pt>
    <dgm:pt modelId="{3D46D9F0-6543-7245-B069-0E930DF23404}">
      <dgm:prSet phldrT="[Text]" custT="1"/>
      <dgm:spPr>
        <a:noFill/>
        <a:ln>
          <a:noFill/>
        </a:ln>
      </dgm:spPr>
      <dgm:t>
        <a:bodyPr/>
        <a:lstStyle/>
        <a:p>
          <a:pPr>
            <a:buNone/>
          </a:pPr>
          <a:r>
            <a:rPr lang="en-GB" sz="2400" dirty="0">
              <a:solidFill>
                <a:schemeClr val="tx1"/>
              </a:solidFill>
            </a:rPr>
            <a:t>Malignant neoplasm of bronchus and lung, middle lobe</a:t>
          </a:r>
          <a:br>
            <a:rPr lang="en-GB" sz="4000" dirty="0">
              <a:solidFill>
                <a:schemeClr val="tx1"/>
              </a:solidFill>
            </a:rPr>
          </a:br>
          <a:r>
            <a:rPr lang="en-US" sz="5000" u="sng" dirty="0">
              <a:ln>
                <a:noFill/>
              </a:ln>
              <a:solidFill>
                <a:srgbClr val="4CC088"/>
              </a:solidFill>
            </a:rPr>
            <a:t>C</a:t>
          </a:r>
          <a:r>
            <a:rPr lang="en-US" sz="1000" u="sng" dirty="0">
              <a:solidFill>
                <a:schemeClr val="bg1"/>
              </a:solidFill>
            </a:rPr>
            <a:t> </a:t>
          </a:r>
          <a:r>
            <a:rPr lang="en-US" sz="5000" u="sng" dirty="0">
              <a:ln>
                <a:noFill/>
              </a:ln>
              <a:solidFill>
                <a:srgbClr val="45B1E9"/>
              </a:solidFill>
            </a:rPr>
            <a:t>34</a:t>
          </a:r>
          <a:r>
            <a:rPr lang="en-US" sz="5000" dirty="0">
              <a:solidFill>
                <a:schemeClr val="tx1"/>
              </a:solidFill>
            </a:rPr>
            <a:t>.</a:t>
          </a:r>
          <a:r>
            <a:rPr lang="en-US" sz="5000" u="sng" dirty="0">
              <a:ln>
                <a:noFill/>
              </a:ln>
              <a:solidFill>
                <a:srgbClr val="FF0000"/>
              </a:solidFill>
            </a:rPr>
            <a:t>2</a:t>
          </a:r>
          <a:endParaRPr lang="en-US" sz="5000" dirty="0">
            <a:ln>
              <a:noFill/>
            </a:ln>
            <a:solidFill>
              <a:srgbClr val="FF0000"/>
            </a:solidFill>
          </a:endParaRPr>
        </a:p>
      </dgm:t>
    </dgm:pt>
    <dgm:pt modelId="{74B2ED94-0984-B34B-BD02-DA6B577B727B}" type="parTrans" cxnId="{4D2AE51A-47CB-AC4F-B667-043379AA3254}">
      <dgm:prSet/>
      <dgm:spPr/>
      <dgm:t>
        <a:bodyPr/>
        <a:lstStyle/>
        <a:p>
          <a:endParaRPr lang="en-US"/>
        </a:p>
      </dgm:t>
    </dgm:pt>
    <dgm:pt modelId="{E31AB09B-20F8-B04B-97E1-E5C7224285D4}" type="sibTrans" cxnId="{4D2AE51A-47CB-AC4F-B667-043379AA3254}">
      <dgm:prSet/>
      <dgm:spPr/>
      <dgm:t>
        <a:bodyPr/>
        <a:lstStyle/>
        <a:p>
          <a:endParaRPr lang="en-US"/>
        </a:p>
      </dgm:t>
    </dgm:pt>
    <dgm:pt modelId="{ECAB72E2-4AC4-3040-A7E7-4E1712D796C4}">
      <dgm:prSet phldrT="[Text]" custT="1"/>
      <dgm:spPr>
        <a:noFill/>
        <a:ln>
          <a:solidFill>
            <a:schemeClr val="tx1"/>
          </a:solidFill>
        </a:ln>
      </dgm:spPr>
      <dgm:t>
        <a:bodyPr lIns="180000" rIns="180000"/>
        <a:lstStyle/>
        <a:p>
          <a:r>
            <a:rPr lang="en-US" sz="1600" dirty="0">
              <a:solidFill>
                <a:schemeClr val="tx1"/>
              </a:solidFill>
            </a:rPr>
            <a:t>The two numbers following the letter indicate the category</a:t>
          </a:r>
        </a:p>
        <a:p>
          <a:r>
            <a:rPr lang="en-GB" sz="1600" dirty="0">
              <a:ln>
                <a:noFill/>
              </a:ln>
              <a:solidFill>
                <a:srgbClr val="45B1E9"/>
              </a:solidFill>
            </a:rPr>
            <a:t>Malignant neoplasm of bronchus and lung</a:t>
          </a:r>
          <a:endParaRPr lang="en-US" sz="1600" dirty="0">
            <a:ln>
              <a:noFill/>
            </a:ln>
            <a:solidFill>
              <a:srgbClr val="45B1E9"/>
            </a:solidFill>
          </a:endParaRPr>
        </a:p>
      </dgm:t>
    </dgm:pt>
    <dgm:pt modelId="{3CA1B09B-EBEA-7748-9A61-6B74892D4E2F}" type="parTrans" cxnId="{2A396216-BD24-F240-85B5-9CF77BFC5A43}">
      <dgm:prSet/>
      <dgm:spPr>
        <a:ln>
          <a:solidFill>
            <a:schemeClr val="tx1"/>
          </a:solidFill>
        </a:ln>
      </dgm:spPr>
      <dgm:t>
        <a:bodyPr/>
        <a:lstStyle/>
        <a:p>
          <a:endParaRPr lang="en-US"/>
        </a:p>
      </dgm:t>
    </dgm:pt>
    <dgm:pt modelId="{E6370E37-D9F6-1247-93D8-E2D4618FB055}" type="sibTrans" cxnId="{2A396216-BD24-F240-85B5-9CF77BFC5A43}">
      <dgm:prSet/>
      <dgm:spPr/>
      <dgm:t>
        <a:bodyPr/>
        <a:lstStyle/>
        <a:p>
          <a:endParaRPr lang="en-US"/>
        </a:p>
      </dgm:t>
    </dgm:pt>
    <dgm:pt modelId="{63C48544-864E-894C-A734-3F409D7FC732}">
      <dgm:prSet phldrT="[Text]" custT="1"/>
      <dgm:spPr>
        <a:noFill/>
        <a:ln>
          <a:solidFill>
            <a:schemeClr val="tx1"/>
          </a:solidFill>
        </a:ln>
      </dgm:spPr>
      <dgm:t>
        <a:bodyPr lIns="180000" rIns="180000"/>
        <a:lstStyle/>
        <a:p>
          <a:r>
            <a:rPr lang="en-US" sz="1600" dirty="0">
              <a:solidFill>
                <a:schemeClr val="tx1"/>
              </a:solidFill>
            </a:rPr>
            <a:t>The last number which is separated by a decimal point indicates the subcategory</a:t>
          </a:r>
        </a:p>
        <a:p>
          <a:r>
            <a:rPr lang="en-US" sz="1600" dirty="0">
              <a:ln>
                <a:noFill/>
              </a:ln>
              <a:solidFill>
                <a:srgbClr val="FF0000"/>
              </a:solidFill>
            </a:rPr>
            <a:t>Middle Lobe</a:t>
          </a:r>
        </a:p>
      </dgm:t>
    </dgm:pt>
    <dgm:pt modelId="{3D4D67F4-4FA0-744A-892F-B212F86F28A7}" type="parTrans" cxnId="{6BBDDE35-C093-984F-B09B-7CA600F3AB16}">
      <dgm:prSet/>
      <dgm:spPr>
        <a:ln>
          <a:solidFill>
            <a:schemeClr val="tx1"/>
          </a:solidFill>
        </a:ln>
      </dgm:spPr>
      <dgm:t>
        <a:bodyPr/>
        <a:lstStyle/>
        <a:p>
          <a:endParaRPr lang="en-US"/>
        </a:p>
      </dgm:t>
    </dgm:pt>
    <dgm:pt modelId="{FC1E7656-2925-2A42-A726-93D37B31D78C}" type="sibTrans" cxnId="{6BBDDE35-C093-984F-B09B-7CA600F3AB16}">
      <dgm:prSet/>
      <dgm:spPr/>
      <dgm:t>
        <a:bodyPr/>
        <a:lstStyle/>
        <a:p>
          <a:endParaRPr lang="en-US"/>
        </a:p>
      </dgm:t>
    </dgm:pt>
    <dgm:pt modelId="{2E5527A5-3941-A744-BF38-28F81E79657E}">
      <dgm:prSet custT="1"/>
      <dgm:spPr>
        <a:noFill/>
        <a:ln>
          <a:solidFill>
            <a:schemeClr val="tx1"/>
          </a:solidFill>
        </a:ln>
      </dgm:spPr>
      <dgm:t>
        <a:bodyPr lIns="180000" rIns="180000"/>
        <a:lstStyle/>
        <a:p>
          <a:r>
            <a:rPr lang="en-US" sz="1600" dirty="0">
              <a:solidFill>
                <a:schemeClr val="tx1"/>
              </a:solidFill>
            </a:rPr>
            <a:t>The letter in the code indicates the section of the classification</a:t>
          </a:r>
        </a:p>
        <a:p>
          <a:r>
            <a:rPr lang="en-US" sz="1600" dirty="0">
              <a:ln>
                <a:noFill/>
              </a:ln>
              <a:solidFill>
                <a:srgbClr val="329E6A"/>
              </a:solidFill>
            </a:rPr>
            <a:t>C00 – D48 is the range for Neoplasms</a:t>
          </a:r>
        </a:p>
      </dgm:t>
    </dgm:pt>
    <dgm:pt modelId="{E3BA1B20-8F78-DD41-8D01-C1A10505CEE1}" type="parTrans" cxnId="{9DC70754-6E5A-4F43-8BE3-86E39453AA7A}">
      <dgm:prSet/>
      <dgm:spPr>
        <a:ln>
          <a:solidFill>
            <a:schemeClr val="tx1"/>
          </a:solidFill>
        </a:ln>
      </dgm:spPr>
      <dgm:t>
        <a:bodyPr/>
        <a:lstStyle/>
        <a:p>
          <a:endParaRPr lang="en-US"/>
        </a:p>
      </dgm:t>
    </dgm:pt>
    <dgm:pt modelId="{6D4F2848-237D-654E-BE91-933B391D1AED}" type="sibTrans" cxnId="{9DC70754-6E5A-4F43-8BE3-86E39453AA7A}">
      <dgm:prSet/>
      <dgm:spPr/>
      <dgm:t>
        <a:bodyPr/>
        <a:lstStyle/>
        <a:p>
          <a:endParaRPr lang="en-US"/>
        </a:p>
      </dgm:t>
    </dgm:pt>
    <dgm:pt modelId="{D58B1F1C-BCC8-0843-9FEA-94384568B2B7}" type="pres">
      <dgm:prSet presAssocID="{FA160E07-2338-A149-BECF-5B3C554F21E1}" presName="hierChild1" presStyleCnt="0">
        <dgm:presLayoutVars>
          <dgm:orgChart val="1"/>
          <dgm:chPref val="1"/>
          <dgm:dir/>
          <dgm:animOne val="branch"/>
          <dgm:animLvl val="lvl"/>
          <dgm:resizeHandles/>
        </dgm:presLayoutVars>
      </dgm:prSet>
      <dgm:spPr/>
    </dgm:pt>
    <dgm:pt modelId="{0D2911B5-5210-2648-A2FB-18C17E166CBD}" type="pres">
      <dgm:prSet presAssocID="{3D46D9F0-6543-7245-B069-0E930DF23404}" presName="hierRoot1" presStyleCnt="0">
        <dgm:presLayoutVars>
          <dgm:hierBranch val="init"/>
        </dgm:presLayoutVars>
      </dgm:prSet>
      <dgm:spPr/>
    </dgm:pt>
    <dgm:pt modelId="{BC65F988-FEEA-134C-8619-2580CFF9B707}" type="pres">
      <dgm:prSet presAssocID="{3D46D9F0-6543-7245-B069-0E930DF23404}" presName="rootComposite1" presStyleCnt="0"/>
      <dgm:spPr/>
    </dgm:pt>
    <dgm:pt modelId="{DBC32CD9-4EB3-5F49-B566-78B1B245E33A}" type="pres">
      <dgm:prSet presAssocID="{3D46D9F0-6543-7245-B069-0E930DF23404}" presName="rootText1" presStyleLbl="node0" presStyleIdx="0" presStyleCnt="1" custScaleX="339390" custScaleY="97429" custLinFactNeighborY="-47886">
        <dgm:presLayoutVars>
          <dgm:chPref val="3"/>
        </dgm:presLayoutVars>
      </dgm:prSet>
      <dgm:spPr/>
    </dgm:pt>
    <dgm:pt modelId="{EB5956B0-83D8-7648-A981-4A820F271693}" type="pres">
      <dgm:prSet presAssocID="{3D46D9F0-6543-7245-B069-0E930DF23404}" presName="rootConnector1" presStyleLbl="node1" presStyleIdx="0" presStyleCnt="0"/>
      <dgm:spPr/>
    </dgm:pt>
    <dgm:pt modelId="{09D3BE04-402B-0543-B985-2AEDD8497A95}" type="pres">
      <dgm:prSet presAssocID="{3D46D9F0-6543-7245-B069-0E930DF23404}" presName="hierChild2" presStyleCnt="0"/>
      <dgm:spPr/>
    </dgm:pt>
    <dgm:pt modelId="{E3A95810-181F-DC41-AA14-B894857818B3}" type="pres">
      <dgm:prSet presAssocID="{E3BA1B20-8F78-DD41-8D01-C1A10505CEE1}" presName="Name37" presStyleLbl="parChTrans1D2" presStyleIdx="0" presStyleCnt="3"/>
      <dgm:spPr/>
    </dgm:pt>
    <dgm:pt modelId="{5046A47F-FF71-174B-B355-2E45AF17D79A}" type="pres">
      <dgm:prSet presAssocID="{2E5527A5-3941-A744-BF38-28F81E79657E}" presName="hierRoot2" presStyleCnt="0">
        <dgm:presLayoutVars>
          <dgm:hierBranch val="init"/>
        </dgm:presLayoutVars>
      </dgm:prSet>
      <dgm:spPr/>
    </dgm:pt>
    <dgm:pt modelId="{157B39F2-4576-2046-B3E2-E2E72E8236F5}" type="pres">
      <dgm:prSet presAssocID="{2E5527A5-3941-A744-BF38-28F81E79657E}" presName="rootComposite" presStyleCnt="0"/>
      <dgm:spPr/>
    </dgm:pt>
    <dgm:pt modelId="{71C1B758-6A2D-F74B-BF44-0F3ACCD158C3}" type="pres">
      <dgm:prSet presAssocID="{2E5527A5-3941-A744-BF38-28F81E79657E}" presName="rootText" presStyleLbl="node2" presStyleIdx="0" presStyleCnt="3" custScaleY="90909" custLinFactNeighborY="-12543">
        <dgm:presLayoutVars>
          <dgm:chPref val="3"/>
        </dgm:presLayoutVars>
      </dgm:prSet>
      <dgm:spPr/>
    </dgm:pt>
    <dgm:pt modelId="{7FEB88B1-CE43-A341-9369-D59646272744}" type="pres">
      <dgm:prSet presAssocID="{2E5527A5-3941-A744-BF38-28F81E79657E}" presName="rootConnector" presStyleLbl="node2" presStyleIdx="0" presStyleCnt="3"/>
      <dgm:spPr/>
    </dgm:pt>
    <dgm:pt modelId="{C0A7249A-EC90-654B-B034-6EA6FD835E96}" type="pres">
      <dgm:prSet presAssocID="{2E5527A5-3941-A744-BF38-28F81E79657E}" presName="hierChild4" presStyleCnt="0"/>
      <dgm:spPr/>
    </dgm:pt>
    <dgm:pt modelId="{4D68A9E0-D930-C74A-A667-24D3C8B8C10C}" type="pres">
      <dgm:prSet presAssocID="{2E5527A5-3941-A744-BF38-28F81E79657E}" presName="hierChild5" presStyleCnt="0"/>
      <dgm:spPr/>
    </dgm:pt>
    <dgm:pt modelId="{5BA327A8-76F0-B74D-9EBA-40CA4024B801}" type="pres">
      <dgm:prSet presAssocID="{3CA1B09B-EBEA-7748-9A61-6B74892D4E2F}" presName="Name37" presStyleLbl="parChTrans1D2" presStyleIdx="1" presStyleCnt="3"/>
      <dgm:spPr/>
    </dgm:pt>
    <dgm:pt modelId="{D4097F9F-F0AF-2949-A641-C0F1B316DE5D}" type="pres">
      <dgm:prSet presAssocID="{ECAB72E2-4AC4-3040-A7E7-4E1712D796C4}" presName="hierRoot2" presStyleCnt="0">
        <dgm:presLayoutVars>
          <dgm:hierBranch val="init"/>
        </dgm:presLayoutVars>
      </dgm:prSet>
      <dgm:spPr/>
    </dgm:pt>
    <dgm:pt modelId="{E0AE5812-24FC-A346-B8AB-25D1AE727048}" type="pres">
      <dgm:prSet presAssocID="{ECAB72E2-4AC4-3040-A7E7-4E1712D796C4}" presName="rootComposite" presStyleCnt="0"/>
      <dgm:spPr/>
    </dgm:pt>
    <dgm:pt modelId="{7113CB53-8BD9-1D4B-86AE-1834382485F4}" type="pres">
      <dgm:prSet presAssocID="{ECAB72E2-4AC4-3040-A7E7-4E1712D796C4}" presName="rootText" presStyleLbl="node2" presStyleIdx="1" presStyleCnt="3" custScaleY="90864" custLinFactNeighborY="-12543">
        <dgm:presLayoutVars>
          <dgm:chPref val="3"/>
        </dgm:presLayoutVars>
      </dgm:prSet>
      <dgm:spPr/>
    </dgm:pt>
    <dgm:pt modelId="{53170F25-E419-A547-9968-2C066D700421}" type="pres">
      <dgm:prSet presAssocID="{ECAB72E2-4AC4-3040-A7E7-4E1712D796C4}" presName="rootConnector" presStyleLbl="node2" presStyleIdx="1" presStyleCnt="3"/>
      <dgm:spPr/>
    </dgm:pt>
    <dgm:pt modelId="{E8745F1B-0F79-DD4B-BC60-8915E234AD59}" type="pres">
      <dgm:prSet presAssocID="{ECAB72E2-4AC4-3040-A7E7-4E1712D796C4}" presName="hierChild4" presStyleCnt="0"/>
      <dgm:spPr/>
    </dgm:pt>
    <dgm:pt modelId="{32C25BEA-432B-AE48-B5FA-49E2E3A7FF40}" type="pres">
      <dgm:prSet presAssocID="{ECAB72E2-4AC4-3040-A7E7-4E1712D796C4}" presName="hierChild5" presStyleCnt="0"/>
      <dgm:spPr/>
    </dgm:pt>
    <dgm:pt modelId="{8C40E0E4-788B-0F41-A8E7-584C2AC1725E}" type="pres">
      <dgm:prSet presAssocID="{3D4D67F4-4FA0-744A-892F-B212F86F28A7}" presName="Name37" presStyleLbl="parChTrans1D2" presStyleIdx="2" presStyleCnt="3"/>
      <dgm:spPr/>
    </dgm:pt>
    <dgm:pt modelId="{D40B918D-FCA6-4B48-BF53-43885344BFE0}" type="pres">
      <dgm:prSet presAssocID="{63C48544-864E-894C-A734-3F409D7FC732}" presName="hierRoot2" presStyleCnt="0">
        <dgm:presLayoutVars>
          <dgm:hierBranch val="init"/>
        </dgm:presLayoutVars>
      </dgm:prSet>
      <dgm:spPr/>
    </dgm:pt>
    <dgm:pt modelId="{746FE131-E087-9646-A3D3-DD5D95E5E34D}" type="pres">
      <dgm:prSet presAssocID="{63C48544-864E-894C-A734-3F409D7FC732}" presName="rootComposite" presStyleCnt="0"/>
      <dgm:spPr/>
    </dgm:pt>
    <dgm:pt modelId="{4848E491-6FEC-DB42-906A-2868C68BE0AE}" type="pres">
      <dgm:prSet presAssocID="{63C48544-864E-894C-A734-3F409D7FC732}" presName="rootText" presStyleLbl="node2" presStyleIdx="2" presStyleCnt="3" custScaleY="90909" custLinFactNeighborY="-12543">
        <dgm:presLayoutVars>
          <dgm:chPref val="3"/>
        </dgm:presLayoutVars>
      </dgm:prSet>
      <dgm:spPr/>
    </dgm:pt>
    <dgm:pt modelId="{78651361-EA92-2B43-A3B7-EAFBF01C429F}" type="pres">
      <dgm:prSet presAssocID="{63C48544-864E-894C-A734-3F409D7FC732}" presName="rootConnector" presStyleLbl="node2" presStyleIdx="2" presStyleCnt="3"/>
      <dgm:spPr/>
    </dgm:pt>
    <dgm:pt modelId="{EA5D9E06-1F28-BF41-8F3D-18590F7B2A76}" type="pres">
      <dgm:prSet presAssocID="{63C48544-864E-894C-A734-3F409D7FC732}" presName="hierChild4" presStyleCnt="0"/>
      <dgm:spPr/>
    </dgm:pt>
    <dgm:pt modelId="{3E95BCFF-F922-A941-8F64-EB1C04FD5BAC}" type="pres">
      <dgm:prSet presAssocID="{63C48544-864E-894C-A734-3F409D7FC732}" presName="hierChild5" presStyleCnt="0"/>
      <dgm:spPr/>
    </dgm:pt>
    <dgm:pt modelId="{AF1A53CD-D51F-E84B-BF11-FF1145B5DC47}" type="pres">
      <dgm:prSet presAssocID="{3D46D9F0-6543-7245-B069-0E930DF23404}" presName="hierChild3" presStyleCnt="0"/>
      <dgm:spPr/>
    </dgm:pt>
  </dgm:ptLst>
  <dgm:cxnLst>
    <dgm:cxn modelId="{C4CF3610-6D96-514D-8661-149C8CD0585C}" type="presOf" srcId="{2E5527A5-3941-A744-BF38-28F81E79657E}" destId="{71C1B758-6A2D-F74B-BF44-0F3ACCD158C3}" srcOrd="0" destOrd="0" presId="urn:microsoft.com/office/officeart/2005/8/layout/orgChart1"/>
    <dgm:cxn modelId="{2A396216-BD24-F240-85B5-9CF77BFC5A43}" srcId="{3D46D9F0-6543-7245-B069-0E930DF23404}" destId="{ECAB72E2-4AC4-3040-A7E7-4E1712D796C4}" srcOrd="1" destOrd="0" parTransId="{3CA1B09B-EBEA-7748-9A61-6B74892D4E2F}" sibTransId="{E6370E37-D9F6-1247-93D8-E2D4618FB055}"/>
    <dgm:cxn modelId="{4D2AE51A-47CB-AC4F-B667-043379AA3254}" srcId="{FA160E07-2338-A149-BECF-5B3C554F21E1}" destId="{3D46D9F0-6543-7245-B069-0E930DF23404}" srcOrd="0" destOrd="0" parTransId="{74B2ED94-0984-B34B-BD02-DA6B577B727B}" sibTransId="{E31AB09B-20F8-B04B-97E1-E5C7224285D4}"/>
    <dgm:cxn modelId="{6BBDDE35-C093-984F-B09B-7CA600F3AB16}" srcId="{3D46D9F0-6543-7245-B069-0E930DF23404}" destId="{63C48544-864E-894C-A734-3F409D7FC732}" srcOrd="2" destOrd="0" parTransId="{3D4D67F4-4FA0-744A-892F-B212F86F28A7}" sibTransId="{FC1E7656-2925-2A42-A726-93D37B31D78C}"/>
    <dgm:cxn modelId="{30D98A48-3D4D-814A-8938-666C26881110}" type="presOf" srcId="{2E5527A5-3941-A744-BF38-28F81E79657E}" destId="{7FEB88B1-CE43-A341-9369-D59646272744}" srcOrd="1" destOrd="0" presId="urn:microsoft.com/office/officeart/2005/8/layout/orgChart1"/>
    <dgm:cxn modelId="{33AA536C-5953-394E-B760-1592FFD864FE}" type="presOf" srcId="{E3BA1B20-8F78-DD41-8D01-C1A10505CEE1}" destId="{E3A95810-181F-DC41-AA14-B894857818B3}" srcOrd="0" destOrd="0" presId="urn:microsoft.com/office/officeart/2005/8/layout/orgChart1"/>
    <dgm:cxn modelId="{2375216D-5119-5D4D-AE32-E4A227F2D0D0}" type="presOf" srcId="{3D4D67F4-4FA0-744A-892F-B212F86F28A7}" destId="{8C40E0E4-788B-0F41-A8E7-584C2AC1725E}" srcOrd="0" destOrd="0" presId="urn:microsoft.com/office/officeart/2005/8/layout/orgChart1"/>
    <dgm:cxn modelId="{9DC70754-6E5A-4F43-8BE3-86E39453AA7A}" srcId="{3D46D9F0-6543-7245-B069-0E930DF23404}" destId="{2E5527A5-3941-A744-BF38-28F81E79657E}" srcOrd="0" destOrd="0" parTransId="{E3BA1B20-8F78-DD41-8D01-C1A10505CEE1}" sibTransId="{6D4F2848-237D-654E-BE91-933B391D1AED}"/>
    <dgm:cxn modelId="{A96AFD7B-4589-984A-9057-8F15C44E4953}" type="presOf" srcId="{ECAB72E2-4AC4-3040-A7E7-4E1712D796C4}" destId="{53170F25-E419-A547-9968-2C066D700421}" srcOrd="1" destOrd="0" presId="urn:microsoft.com/office/officeart/2005/8/layout/orgChart1"/>
    <dgm:cxn modelId="{C8E32684-53CC-5F42-86A5-055CF2882151}" type="presOf" srcId="{3CA1B09B-EBEA-7748-9A61-6B74892D4E2F}" destId="{5BA327A8-76F0-B74D-9EBA-40CA4024B801}" srcOrd="0" destOrd="0" presId="urn:microsoft.com/office/officeart/2005/8/layout/orgChart1"/>
    <dgm:cxn modelId="{FF871B8A-5C87-774E-BDBE-3B7C865050B2}" type="presOf" srcId="{ECAB72E2-4AC4-3040-A7E7-4E1712D796C4}" destId="{7113CB53-8BD9-1D4B-86AE-1834382485F4}" srcOrd="0" destOrd="0" presId="urn:microsoft.com/office/officeart/2005/8/layout/orgChart1"/>
    <dgm:cxn modelId="{5901D0C6-B6AF-C845-A162-27A4070F5D24}" type="presOf" srcId="{3D46D9F0-6543-7245-B069-0E930DF23404}" destId="{EB5956B0-83D8-7648-A981-4A820F271693}" srcOrd="1" destOrd="0" presId="urn:microsoft.com/office/officeart/2005/8/layout/orgChart1"/>
    <dgm:cxn modelId="{BD54FDC6-CB7E-8A46-912C-10E929D95256}" type="presOf" srcId="{FA160E07-2338-A149-BECF-5B3C554F21E1}" destId="{D58B1F1C-BCC8-0843-9FEA-94384568B2B7}" srcOrd="0" destOrd="0" presId="urn:microsoft.com/office/officeart/2005/8/layout/orgChart1"/>
    <dgm:cxn modelId="{F1D254D7-C53A-AC48-BCBA-E1CCAC71095B}" type="presOf" srcId="{3D46D9F0-6543-7245-B069-0E930DF23404}" destId="{DBC32CD9-4EB3-5F49-B566-78B1B245E33A}" srcOrd="0" destOrd="0" presId="urn:microsoft.com/office/officeart/2005/8/layout/orgChart1"/>
    <dgm:cxn modelId="{F3ABF4F6-C09D-AC4B-8237-5936FD61608B}" type="presOf" srcId="{63C48544-864E-894C-A734-3F409D7FC732}" destId="{4848E491-6FEC-DB42-906A-2868C68BE0AE}" srcOrd="0" destOrd="0" presId="urn:microsoft.com/office/officeart/2005/8/layout/orgChart1"/>
    <dgm:cxn modelId="{9D6983FB-251E-3C45-A760-8957BDBD805A}" type="presOf" srcId="{63C48544-864E-894C-A734-3F409D7FC732}" destId="{78651361-EA92-2B43-A3B7-EAFBF01C429F}" srcOrd="1" destOrd="0" presId="urn:microsoft.com/office/officeart/2005/8/layout/orgChart1"/>
    <dgm:cxn modelId="{349CF3F4-7EEC-744C-B8EB-7830BADA7FC4}" type="presParOf" srcId="{D58B1F1C-BCC8-0843-9FEA-94384568B2B7}" destId="{0D2911B5-5210-2648-A2FB-18C17E166CBD}" srcOrd="0" destOrd="0" presId="urn:microsoft.com/office/officeart/2005/8/layout/orgChart1"/>
    <dgm:cxn modelId="{E1B37CF0-5D3C-A343-A597-3B25B41C3958}" type="presParOf" srcId="{0D2911B5-5210-2648-A2FB-18C17E166CBD}" destId="{BC65F988-FEEA-134C-8619-2580CFF9B707}" srcOrd="0" destOrd="0" presId="urn:microsoft.com/office/officeart/2005/8/layout/orgChart1"/>
    <dgm:cxn modelId="{4A161B84-DFE7-DF43-B2C8-C4E3C878774A}" type="presParOf" srcId="{BC65F988-FEEA-134C-8619-2580CFF9B707}" destId="{DBC32CD9-4EB3-5F49-B566-78B1B245E33A}" srcOrd="0" destOrd="0" presId="urn:microsoft.com/office/officeart/2005/8/layout/orgChart1"/>
    <dgm:cxn modelId="{AF05687A-8BE0-F14A-A2EE-3AE877CE4EDD}" type="presParOf" srcId="{BC65F988-FEEA-134C-8619-2580CFF9B707}" destId="{EB5956B0-83D8-7648-A981-4A820F271693}" srcOrd="1" destOrd="0" presId="urn:microsoft.com/office/officeart/2005/8/layout/orgChart1"/>
    <dgm:cxn modelId="{49B802D5-76A7-FA4E-8639-877B356D3345}" type="presParOf" srcId="{0D2911B5-5210-2648-A2FB-18C17E166CBD}" destId="{09D3BE04-402B-0543-B985-2AEDD8497A95}" srcOrd="1" destOrd="0" presId="urn:microsoft.com/office/officeart/2005/8/layout/orgChart1"/>
    <dgm:cxn modelId="{24F7EFB2-A878-8E47-A3FD-C437650F6D6E}" type="presParOf" srcId="{09D3BE04-402B-0543-B985-2AEDD8497A95}" destId="{E3A95810-181F-DC41-AA14-B894857818B3}" srcOrd="0" destOrd="0" presId="urn:microsoft.com/office/officeart/2005/8/layout/orgChart1"/>
    <dgm:cxn modelId="{96524026-0910-584D-9420-3437CD3C05F1}" type="presParOf" srcId="{09D3BE04-402B-0543-B985-2AEDD8497A95}" destId="{5046A47F-FF71-174B-B355-2E45AF17D79A}" srcOrd="1" destOrd="0" presId="urn:microsoft.com/office/officeart/2005/8/layout/orgChart1"/>
    <dgm:cxn modelId="{42821601-BAE1-7040-AFD5-A6C4B59D5620}" type="presParOf" srcId="{5046A47F-FF71-174B-B355-2E45AF17D79A}" destId="{157B39F2-4576-2046-B3E2-E2E72E8236F5}" srcOrd="0" destOrd="0" presId="urn:microsoft.com/office/officeart/2005/8/layout/orgChart1"/>
    <dgm:cxn modelId="{79194939-91C0-6D49-8F97-E0523048F14D}" type="presParOf" srcId="{157B39F2-4576-2046-B3E2-E2E72E8236F5}" destId="{71C1B758-6A2D-F74B-BF44-0F3ACCD158C3}" srcOrd="0" destOrd="0" presId="urn:microsoft.com/office/officeart/2005/8/layout/orgChart1"/>
    <dgm:cxn modelId="{4A40AD56-FD04-4248-AB87-EEFDD389607B}" type="presParOf" srcId="{157B39F2-4576-2046-B3E2-E2E72E8236F5}" destId="{7FEB88B1-CE43-A341-9369-D59646272744}" srcOrd="1" destOrd="0" presId="urn:microsoft.com/office/officeart/2005/8/layout/orgChart1"/>
    <dgm:cxn modelId="{7DF5563E-F338-6C4C-976E-9D7B01EBF73A}" type="presParOf" srcId="{5046A47F-FF71-174B-B355-2E45AF17D79A}" destId="{C0A7249A-EC90-654B-B034-6EA6FD835E96}" srcOrd="1" destOrd="0" presId="urn:microsoft.com/office/officeart/2005/8/layout/orgChart1"/>
    <dgm:cxn modelId="{2684AF0E-4978-5D4E-AAA0-7B4035690AAE}" type="presParOf" srcId="{5046A47F-FF71-174B-B355-2E45AF17D79A}" destId="{4D68A9E0-D930-C74A-A667-24D3C8B8C10C}" srcOrd="2" destOrd="0" presId="urn:microsoft.com/office/officeart/2005/8/layout/orgChart1"/>
    <dgm:cxn modelId="{25E85A46-CC4D-9049-84A3-C9FDD9274ABF}" type="presParOf" srcId="{09D3BE04-402B-0543-B985-2AEDD8497A95}" destId="{5BA327A8-76F0-B74D-9EBA-40CA4024B801}" srcOrd="2" destOrd="0" presId="urn:microsoft.com/office/officeart/2005/8/layout/orgChart1"/>
    <dgm:cxn modelId="{A1203BD3-8757-F94C-8DBD-533704ADCBD9}" type="presParOf" srcId="{09D3BE04-402B-0543-B985-2AEDD8497A95}" destId="{D4097F9F-F0AF-2949-A641-C0F1B316DE5D}" srcOrd="3" destOrd="0" presId="urn:microsoft.com/office/officeart/2005/8/layout/orgChart1"/>
    <dgm:cxn modelId="{3531323D-C196-4B45-A520-5CE57B24AFEB}" type="presParOf" srcId="{D4097F9F-F0AF-2949-A641-C0F1B316DE5D}" destId="{E0AE5812-24FC-A346-B8AB-25D1AE727048}" srcOrd="0" destOrd="0" presId="urn:microsoft.com/office/officeart/2005/8/layout/orgChart1"/>
    <dgm:cxn modelId="{7CCB93D7-7618-1D4C-AAF1-80B46010E1E7}" type="presParOf" srcId="{E0AE5812-24FC-A346-B8AB-25D1AE727048}" destId="{7113CB53-8BD9-1D4B-86AE-1834382485F4}" srcOrd="0" destOrd="0" presId="urn:microsoft.com/office/officeart/2005/8/layout/orgChart1"/>
    <dgm:cxn modelId="{FD83B389-D2ED-274E-B5B3-D8E55F41027C}" type="presParOf" srcId="{E0AE5812-24FC-A346-B8AB-25D1AE727048}" destId="{53170F25-E419-A547-9968-2C066D700421}" srcOrd="1" destOrd="0" presId="urn:microsoft.com/office/officeart/2005/8/layout/orgChart1"/>
    <dgm:cxn modelId="{1C054071-7B7B-5C48-A35F-80DB78550C16}" type="presParOf" srcId="{D4097F9F-F0AF-2949-A641-C0F1B316DE5D}" destId="{E8745F1B-0F79-DD4B-BC60-8915E234AD59}" srcOrd="1" destOrd="0" presId="urn:microsoft.com/office/officeart/2005/8/layout/orgChart1"/>
    <dgm:cxn modelId="{99618BAF-DAA3-FC4F-8517-9171915E5498}" type="presParOf" srcId="{D4097F9F-F0AF-2949-A641-C0F1B316DE5D}" destId="{32C25BEA-432B-AE48-B5FA-49E2E3A7FF40}" srcOrd="2" destOrd="0" presId="urn:microsoft.com/office/officeart/2005/8/layout/orgChart1"/>
    <dgm:cxn modelId="{AAC253B5-6B8E-9844-A37A-904081C78D0E}" type="presParOf" srcId="{09D3BE04-402B-0543-B985-2AEDD8497A95}" destId="{8C40E0E4-788B-0F41-A8E7-584C2AC1725E}" srcOrd="4" destOrd="0" presId="urn:microsoft.com/office/officeart/2005/8/layout/orgChart1"/>
    <dgm:cxn modelId="{A52EA53F-ED27-E743-AB16-D7CB637CAAC7}" type="presParOf" srcId="{09D3BE04-402B-0543-B985-2AEDD8497A95}" destId="{D40B918D-FCA6-4B48-BF53-43885344BFE0}" srcOrd="5" destOrd="0" presId="urn:microsoft.com/office/officeart/2005/8/layout/orgChart1"/>
    <dgm:cxn modelId="{119A2542-D805-4A4A-9264-86E2E09FF1F8}" type="presParOf" srcId="{D40B918D-FCA6-4B48-BF53-43885344BFE0}" destId="{746FE131-E087-9646-A3D3-DD5D95E5E34D}" srcOrd="0" destOrd="0" presId="urn:microsoft.com/office/officeart/2005/8/layout/orgChart1"/>
    <dgm:cxn modelId="{DADB0429-60B3-AC4B-9612-4863B7D3EEFC}" type="presParOf" srcId="{746FE131-E087-9646-A3D3-DD5D95E5E34D}" destId="{4848E491-6FEC-DB42-906A-2868C68BE0AE}" srcOrd="0" destOrd="0" presId="urn:microsoft.com/office/officeart/2005/8/layout/orgChart1"/>
    <dgm:cxn modelId="{69DCB478-5532-5E4D-AEA0-5EB1E84F4799}" type="presParOf" srcId="{746FE131-E087-9646-A3D3-DD5D95E5E34D}" destId="{78651361-EA92-2B43-A3B7-EAFBF01C429F}" srcOrd="1" destOrd="0" presId="urn:microsoft.com/office/officeart/2005/8/layout/orgChart1"/>
    <dgm:cxn modelId="{2A9C2A3E-6F4D-154D-A051-5C356C06C59F}" type="presParOf" srcId="{D40B918D-FCA6-4B48-BF53-43885344BFE0}" destId="{EA5D9E06-1F28-BF41-8F3D-18590F7B2A76}" srcOrd="1" destOrd="0" presId="urn:microsoft.com/office/officeart/2005/8/layout/orgChart1"/>
    <dgm:cxn modelId="{B0898961-C2F7-7E45-9B46-7150FA6347E7}" type="presParOf" srcId="{D40B918D-FCA6-4B48-BF53-43885344BFE0}" destId="{3E95BCFF-F922-A941-8F64-EB1C04FD5BAC}" srcOrd="2" destOrd="0" presId="urn:microsoft.com/office/officeart/2005/8/layout/orgChart1"/>
    <dgm:cxn modelId="{33A7E2EB-DB01-ED48-BCBE-D7386A6F5A9A}" type="presParOf" srcId="{0D2911B5-5210-2648-A2FB-18C17E166CBD}" destId="{AF1A53CD-D51F-E84B-BF11-FF1145B5DC47}"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0E0E4-788B-0F41-A8E7-584C2AC1725E}">
      <dsp:nvSpPr>
        <dsp:cNvPr id="0" name=""/>
        <dsp:cNvSpPr/>
      </dsp:nvSpPr>
      <dsp:spPr>
        <a:xfrm>
          <a:off x="5257799" y="1497641"/>
          <a:ext cx="3719931" cy="554675"/>
        </a:xfrm>
        <a:custGeom>
          <a:avLst/>
          <a:gdLst/>
          <a:ahLst/>
          <a:cxnLst/>
          <a:rect l="0" t="0" r="0" b="0"/>
          <a:pathLst>
            <a:path>
              <a:moveTo>
                <a:pt x="0" y="0"/>
              </a:moveTo>
              <a:lnTo>
                <a:pt x="0" y="231871"/>
              </a:lnTo>
              <a:lnTo>
                <a:pt x="3719931" y="231871"/>
              </a:lnTo>
              <a:lnTo>
                <a:pt x="3719931"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5BA327A8-76F0-B74D-9EBA-40CA4024B801}">
      <dsp:nvSpPr>
        <dsp:cNvPr id="0" name=""/>
        <dsp:cNvSpPr/>
      </dsp:nvSpPr>
      <dsp:spPr>
        <a:xfrm>
          <a:off x="5212079" y="1497641"/>
          <a:ext cx="91440" cy="554675"/>
        </a:xfrm>
        <a:custGeom>
          <a:avLst/>
          <a:gdLst/>
          <a:ahLst/>
          <a:cxnLst/>
          <a:rect l="0" t="0" r="0" b="0"/>
          <a:pathLst>
            <a:path>
              <a:moveTo>
                <a:pt x="45720" y="0"/>
              </a:moveTo>
              <a:lnTo>
                <a:pt x="45720"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E3A95810-181F-DC41-AA14-B894857818B3}">
      <dsp:nvSpPr>
        <dsp:cNvPr id="0" name=""/>
        <dsp:cNvSpPr/>
      </dsp:nvSpPr>
      <dsp:spPr>
        <a:xfrm>
          <a:off x="1537867" y="1497641"/>
          <a:ext cx="3719931" cy="554675"/>
        </a:xfrm>
        <a:custGeom>
          <a:avLst/>
          <a:gdLst/>
          <a:ahLst/>
          <a:cxnLst/>
          <a:rect l="0" t="0" r="0" b="0"/>
          <a:pathLst>
            <a:path>
              <a:moveTo>
                <a:pt x="3719931" y="0"/>
              </a:moveTo>
              <a:lnTo>
                <a:pt x="3719931" y="231871"/>
              </a:lnTo>
              <a:lnTo>
                <a:pt x="0" y="231871"/>
              </a:lnTo>
              <a:lnTo>
                <a:pt x="0"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DBC32CD9-4EB3-5F49-B566-78B1B245E33A}">
      <dsp:nvSpPr>
        <dsp:cNvPr id="0" name=""/>
        <dsp:cNvSpPr/>
      </dsp:nvSpPr>
      <dsp:spPr>
        <a:xfrm>
          <a:off x="40825" y="0"/>
          <a:ext cx="10433947" cy="1497641"/>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Malignant neoplasm of bronchus and lung, middle lobe</a:t>
          </a:r>
          <a:br>
            <a:rPr lang="en-GB" sz="4000" kern="1200" dirty="0">
              <a:solidFill>
                <a:schemeClr val="tx1"/>
              </a:solidFill>
            </a:rPr>
          </a:br>
          <a:r>
            <a:rPr lang="en-US" sz="5000" u="sng" kern="1200" dirty="0">
              <a:ln>
                <a:noFill/>
              </a:ln>
              <a:solidFill>
                <a:srgbClr val="4CC088"/>
              </a:solidFill>
            </a:rPr>
            <a:t>C</a:t>
          </a:r>
          <a:r>
            <a:rPr lang="en-US" sz="1000" u="sng" kern="1200" dirty="0">
              <a:solidFill>
                <a:schemeClr val="bg1"/>
              </a:solidFill>
            </a:rPr>
            <a:t> </a:t>
          </a:r>
          <a:r>
            <a:rPr lang="en-US" sz="5000" u="sng" kern="1200" dirty="0">
              <a:ln>
                <a:noFill/>
              </a:ln>
              <a:solidFill>
                <a:srgbClr val="45B1E9"/>
              </a:solidFill>
            </a:rPr>
            <a:t>34</a:t>
          </a:r>
          <a:r>
            <a:rPr lang="en-US" sz="5000" kern="1200" dirty="0">
              <a:solidFill>
                <a:schemeClr val="tx1"/>
              </a:solidFill>
            </a:rPr>
            <a:t>.</a:t>
          </a:r>
          <a:r>
            <a:rPr lang="en-US" sz="5000" u="sng" kern="1200" dirty="0">
              <a:ln>
                <a:noFill/>
              </a:ln>
              <a:solidFill>
                <a:srgbClr val="FF0000"/>
              </a:solidFill>
            </a:rPr>
            <a:t>2</a:t>
          </a:r>
          <a:endParaRPr lang="en-US" sz="5000" kern="1200" dirty="0">
            <a:ln>
              <a:noFill/>
            </a:ln>
            <a:solidFill>
              <a:srgbClr val="FF0000"/>
            </a:solidFill>
          </a:endParaRPr>
        </a:p>
      </dsp:txBody>
      <dsp:txXfrm>
        <a:off x="40825" y="0"/>
        <a:ext cx="10433947" cy="1497641"/>
      </dsp:txXfrm>
    </dsp:sp>
    <dsp:sp modelId="{71C1B758-6A2D-F74B-BF44-0F3ACCD158C3}">
      <dsp:nvSpPr>
        <dsp:cNvPr id="0" name=""/>
        <dsp:cNvSpPr/>
      </dsp:nvSpPr>
      <dsp:spPr>
        <a:xfrm>
          <a:off x="706" y="2052317"/>
          <a:ext cx="3074323" cy="1397418"/>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letter in the code indicates the section of the classification</a:t>
          </a:r>
        </a:p>
        <a:p>
          <a:pPr marL="0" lvl="0" indent="0" algn="ctr" defTabSz="711200">
            <a:lnSpc>
              <a:spcPct val="90000"/>
            </a:lnSpc>
            <a:spcBef>
              <a:spcPct val="0"/>
            </a:spcBef>
            <a:spcAft>
              <a:spcPct val="35000"/>
            </a:spcAft>
            <a:buNone/>
          </a:pPr>
          <a:r>
            <a:rPr lang="en-US" sz="1600" kern="1200" dirty="0">
              <a:ln>
                <a:noFill/>
              </a:ln>
              <a:solidFill>
                <a:srgbClr val="329E6A"/>
              </a:solidFill>
            </a:rPr>
            <a:t>C00 – D48 is the range for Neoplasms</a:t>
          </a:r>
        </a:p>
      </dsp:txBody>
      <dsp:txXfrm>
        <a:off x="706" y="2052317"/>
        <a:ext cx="3074323" cy="1397418"/>
      </dsp:txXfrm>
    </dsp:sp>
    <dsp:sp modelId="{7113CB53-8BD9-1D4B-86AE-1834382485F4}">
      <dsp:nvSpPr>
        <dsp:cNvPr id="0" name=""/>
        <dsp:cNvSpPr/>
      </dsp:nvSpPr>
      <dsp:spPr>
        <a:xfrm>
          <a:off x="3720637" y="2052317"/>
          <a:ext cx="3074323" cy="1396726"/>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The two numbers following the letter indicate the category</a:t>
          </a:r>
        </a:p>
        <a:p>
          <a:pPr marL="0" lvl="0" indent="0" algn="ctr" defTabSz="711200">
            <a:lnSpc>
              <a:spcPct val="90000"/>
            </a:lnSpc>
            <a:spcBef>
              <a:spcPct val="0"/>
            </a:spcBef>
            <a:spcAft>
              <a:spcPct val="35000"/>
            </a:spcAft>
            <a:buNone/>
          </a:pPr>
          <a:r>
            <a:rPr lang="en-GB" sz="1600" kern="1200" dirty="0">
              <a:ln>
                <a:noFill/>
              </a:ln>
              <a:solidFill>
                <a:schemeClr val="bg1"/>
              </a:solidFill>
            </a:rPr>
            <a:t>Malignant neoplasm of bronchus and lung</a:t>
          </a:r>
          <a:endParaRPr lang="en-US" sz="1600" kern="1200" dirty="0">
            <a:ln>
              <a:noFill/>
            </a:ln>
            <a:solidFill>
              <a:schemeClr val="bg1"/>
            </a:solidFill>
          </a:endParaRPr>
        </a:p>
      </dsp:txBody>
      <dsp:txXfrm>
        <a:off x="3720637" y="2052317"/>
        <a:ext cx="3074323" cy="1396726"/>
      </dsp:txXfrm>
    </dsp:sp>
    <dsp:sp modelId="{4848E491-6FEC-DB42-906A-2868C68BE0AE}">
      <dsp:nvSpPr>
        <dsp:cNvPr id="0" name=""/>
        <dsp:cNvSpPr/>
      </dsp:nvSpPr>
      <dsp:spPr>
        <a:xfrm>
          <a:off x="7440569" y="2052317"/>
          <a:ext cx="3074323" cy="1397418"/>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The last number which is separated by a decimal point indicates the subcategory</a:t>
          </a:r>
        </a:p>
        <a:p>
          <a:pPr marL="0" lvl="0" indent="0" algn="ctr" defTabSz="711200">
            <a:lnSpc>
              <a:spcPct val="90000"/>
            </a:lnSpc>
            <a:spcBef>
              <a:spcPct val="0"/>
            </a:spcBef>
            <a:spcAft>
              <a:spcPct val="35000"/>
            </a:spcAft>
            <a:buNone/>
          </a:pPr>
          <a:r>
            <a:rPr lang="en-US" sz="1600" kern="1200" dirty="0">
              <a:ln>
                <a:noFill/>
              </a:ln>
              <a:solidFill>
                <a:schemeClr val="bg1"/>
              </a:solidFill>
            </a:rPr>
            <a:t>Unspecified</a:t>
          </a:r>
        </a:p>
      </dsp:txBody>
      <dsp:txXfrm>
        <a:off x="7440569" y="2052317"/>
        <a:ext cx="3074323" cy="13974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0E0E4-788B-0F41-A8E7-584C2AC1725E}">
      <dsp:nvSpPr>
        <dsp:cNvPr id="0" name=""/>
        <dsp:cNvSpPr/>
      </dsp:nvSpPr>
      <dsp:spPr>
        <a:xfrm>
          <a:off x="5257799" y="1497641"/>
          <a:ext cx="3719931" cy="554675"/>
        </a:xfrm>
        <a:custGeom>
          <a:avLst/>
          <a:gdLst/>
          <a:ahLst/>
          <a:cxnLst/>
          <a:rect l="0" t="0" r="0" b="0"/>
          <a:pathLst>
            <a:path>
              <a:moveTo>
                <a:pt x="0" y="0"/>
              </a:moveTo>
              <a:lnTo>
                <a:pt x="0" y="231871"/>
              </a:lnTo>
              <a:lnTo>
                <a:pt x="3719931" y="231871"/>
              </a:lnTo>
              <a:lnTo>
                <a:pt x="3719931"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5BA327A8-76F0-B74D-9EBA-40CA4024B801}">
      <dsp:nvSpPr>
        <dsp:cNvPr id="0" name=""/>
        <dsp:cNvSpPr/>
      </dsp:nvSpPr>
      <dsp:spPr>
        <a:xfrm>
          <a:off x="5212079" y="1497641"/>
          <a:ext cx="91440" cy="554675"/>
        </a:xfrm>
        <a:custGeom>
          <a:avLst/>
          <a:gdLst/>
          <a:ahLst/>
          <a:cxnLst/>
          <a:rect l="0" t="0" r="0" b="0"/>
          <a:pathLst>
            <a:path>
              <a:moveTo>
                <a:pt x="45720" y="0"/>
              </a:moveTo>
              <a:lnTo>
                <a:pt x="45720"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E3A95810-181F-DC41-AA14-B894857818B3}">
      <dsp:nvSpPr>
        <dsp:cNvPr id="0" name=""/>
        <dsp:cNvSpPr/>
      </dsp:nvSpPr>
      <dsp:spPr>
        <a:xfrm>
          <a:off x="1537867" y="1497641"/>
          <a:ext cx="3719931" cy="554675"/>
        </a:xfrm>
        <a:custGeom>
          <a:avLst/>
          <a:gdLst/>
          <a:ahLst/>
          <a:cxnLst/>
          <a:rect l="0" t="0" r="0" b="0"/>
          <a:pathLst>
            <a:path>
              <a:moveTo>
                <a:pt x="3719931" y="0"/>
              </a:moveTo>
              <a:lnTo>
                <a:pt x="3719931" y="231871"/>
              </a:lnTo>
              <a:lnTo>
                <a:pt x="0" y="231871"/>
              </a:lnTo>
              <a:lnTo>
                <a:pt x="0"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DBC32CD9-4EB3-5F49-B566-78B1B245E33A}">
      <dsp:nvSpPr>
        <dsp:cNvPr id="0" name=""/>
        <dsp:cNvSpPr/>
      </dsp:nvSpPr>
      <dsp:spPr>
        <a:xfrm>
          <a:off x="40825" y="0"/>
          <a:ext cx="10433947" cy="1497641"/>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Malignant neoplasm of bronchus and lung, middle lobe</a:t>
          </a:r>
          <a:br>
            <a:rPr lang="en-GB" sz="4000" kern="1200" dirty="0">
              <a:solidFill>
                <a:schemeClr val="tx1"/>
              </a:solidFill>
            </a:rPr>
          </a:br>
          <a:r>
            <a:rPr lang="en-US" sz="5000" u="sng" kern="1200" dirty="0">
              <a:ln>
                <a:noFill/>
              </a:ln>
              <a:solidFill>
                <a:srgbClr val="4CC088"/>
              </a:solidFill>
            </a:rPr>
            <a:t>C</a:t>
          </a:r>
          <a:r>
            <a:rPr lang="en-US" sz="1000" u="sng" kern="1200" dirty="0">
              <a:solidFill>
                <a:schemeClr val="bg1"/>
              </a:solidFill>
            </a:rPr>
            <a:t> </a:t>
          </a:r>
          <a:r>
            <a:rPr lang="en-US" sz="5000" u="sng" kern="1200" dirty="0">
              <a:ln>
                <a:noFill/>
              </a:ln>
              <a:solidFill>
                <a:srgbClr val="45B1E9"/>
              </a:solidFill>
            </a:rPr>
            <a:t>34</a:t>
          </a:r>
          <a:r>
            <a:rPr lang="en-US" sz="5000" kern="1200" dirty="0">
              <a:solidFill>
                <a:schemeClr val="tx1"/>
              </a:solidFill>
            </a:rPr>
            <a:t>.</a:t>
          </a:r>
          <a:r>
            <a:rPr lang="en-US" sz="5000" u="sng" kern="1200" dirty="0">
              <a:ln>
                <a:noFill/>
              </a:ln>
              <a:solidFill>
                <a:srgbClr val="FF0000"/>
              </a:solidFill>
            </a:rPr>
            <a:t>2</a:t>
          </a:r>
          <a:endParaRPr lang="en-US" sz="5000" kern="1200" dirty="0">
            <a:ln>
              <a:noFill/>
            </a:ln>
            <a:solidFill>
              <a:srgbClr val="FF0000"/>
            </a:solidFill>
          </a:endParaRPr>
        </a:p>
      </dsp:txBody>
      <dsp:txXfrm>
        <a:off x="40825" y="0"/>
        <a:ext cx="10433947" cy="1497641"/>
      </dsp:txXfrm>
    </dsp:sp>
    <dsp:sp modelId="{71C1B758-6A2D-F74B-BF44-0F3ACCD158C3}">
      <dsp:nvSpPr>
        <dsp:cNvPr id="0" name=""/>
        <dsp:cNvSpPr/>
      </dsp:nvSpPr>
      <dsp:spPr>
        <a:xfrm>
          <a:off x="706" y="2052317"/>
          <a:ext cx="3074323" cy="1397418"/>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letter in the code indicates the section of the classification</a:t>
          </a:r>
        </a:p>
        <a:p>
          <a:pPr marL="0" lvl="0" indent="0" algn="ctr" defTabSz="711200">
            <a:lnSpc>
              <a:spcPct val="90000"/>
            </a:lnSpc>
            <a:spcBef>
              <a:spcPct val="0"/>
            </a:spcBef>
            <a:spcAft>
              <a:spcPct val="35000"/>
            </a:spcAft>
            <a:buNone/>
          </a:pPr>
          <a:r>
            <a:rPr lang="en-US" sz="1600" kern="1200" dirty="0">
              <a:ln>
                <a:noFill/>
              </a:ln>
              <a:solidFill>
                <a:srgbClr val="329E6A"/>
              </a:solidFill>
            </a:rPr>
            <a:t>C00 – D48 is the range for Neoplasms</a:t>
          </a:r>
        </a:p>
      </dsp:txBody>
      <dsp:txXfrm>
        <a:off x="706" y="2052317"/>
        <a:ext cx="3074323" cy="1397418"/>
      </dsp:txXfrm>
    </dsp:sp>
    <dsp:sp modelId="{7113CB53-8BD9-1D4B-86AE-1834382485F4}">
      <dsp:nvSpPr>
        <dsp:cNvPr id="0" name=""/>
        <dsp:cNvSpPr/>
      </dsp:nvSpPr>
      <dsp:spPr>
        <a:xfrm>
          <a:off x="3720637" y="2052317"/>
          <a:ext cx="3074323" cy="1396726"/>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two numbers following the letter indicate the category</a:t>
          </a:r>
        </a:p>
        <a:p>
          <a:pPr marL="0" lvl="0" indent="0" algn="ctr" defTabSz="711200">
            <a:lnSpc>
              <a:spcPct val="90000"/>
            </a:lnSpc>
            <a:spcBef>
              <a:spcPct val="0"/>
            </a:spcBef>
            <a:spcAft>
              <a:spcPct val="35000"/>
            </a:spcAft>
            <a:buNone/>
          </a:pPr>
          <a:r>
            <a:rPr lang="en-GB" sz="1600" kern="1200" dirty="0">
              <a:ln>
                <a:noFill/>
              </a:ln>
              <a:solidFill>
                <a:srgbClr val="45B1E9"/>
              </a:solidFill>
            </a:rPr>
            <a:t>Malignant neoplasm of bronchus and lung</a:t>
          </a:r>
          <a:endParaRPr lang="en-US" sz="1600" kern="1200" dirty="0">
            <a:ln>
              <a:noFill/>
            </a:ln>
            <a:solidFill>
              <a:srgbClr val="45B1E9"/>
            </a:solidFill>
          </a:endParaRPr>
        </a:p>
      </dsp:txBody>
      <dsp:txXfrm>
        <a:off x="3720637" y="2052317"/>
        <a:ext cx="3074323" cy="1396726"/>
      </dsp:txXfrm>
    </dsp:sp>
    <dsp:sp modelId="{4848E491-6FEC-DB42-906A-2868C68BE0AE}">
      <dsp:nvSpPr>
        <dsp:cNvPr id="0" name=""/>
        <dsp:cNvSpPr/>
      </dsp:nvSpPr>
      <dsp:spPr>
        <a:xfrm>
          <a:off x="7440569" y="2052317"/>
          <a:ext cx="3074323" cy="1397418"/>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The last number which is separated by a decimal point indicates the subcategory</a:t>
          </a:r>
        </a:p>
        <a:p>
          <a:pPr marL="0" lvl="0" indent="0" algn="ctr" defTabSz="711200">
            <a:lnSpc>
              <a:spcPct val="90000"/>
            </a:lnSpc>
            <a:spcBef>
              <a:spcPct val="0"/>
            </a:spcBef>
            <a:spcAft>
              <a:spcPct val="35000"/>
            </a:spcAft>
            <a:buNone/>
          </a:pPr>
          <a:r>
            <a:rPr lang="en-US" sz="1600" kern="1200" dirty="0">
              <a:ln>
                <a:noFill/>
              </a:ln>
              <a:solidFill>
                <a:schemeClr val="bg1"/>
              </a:solidFill>
            </a:rPr>
            <a:t>Unspecified</a:t>
          </a:r>
        </a:p>
      </dsp:txBody>
      <dsp:txXfrm>
        <a:off x="7440569" y="2052317"/>
        <a:ext cx="3074323" cy="13974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0E0E4-788B-0F41-A8E7-584C2AC1725E}">
      <dsp:nvSpPr>
        <dsp:cNvPr id="0" name=""/>
        <dsp:cNvSpPr/>
      </dsp:nvSpPr>
      <dsp:spPr>
        <a:xfrm>
          <a:off x="5257799" y="1497641"/>
          <a:ext cx="3719931" cy="554675"/>
        </a:xfrm>
        <a:custGeom>
          <a:avLst/>
          <a:gdLst/>
          <a:ahLst/>
          <a:cxnLst/>
          <a:rect l="0" t="0" r="0" b="0"/>
          <a:pathLst>
            <a:path>
              <a:moveTo>
                <a:pt x="0" y="0"/>
              </a:moveTo>
              <a:lnTo>
                <a:pt x="0" y="231871"/>
              </a:lnTo>
              <a:lnTo>
                <a:pt x="3719931" y="231871"/>
              </a:lnTo>
              <a:lnTo>
                <a:pt x="3719931"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5BA327A8-76F0-B74D-9EBA-40CA4024B801}">
      <dsp:nvSpPr>
        <dsp:cNvPr id="0" name=""/>
        <dsp:cNvSpPr/>
      </dsp:nvSpPr>
      <dsp:spPr>
        <a:xfrm>
          <a:off x="5212079" y="1497641"/>
          <a:ext cx="91440" cy="554675"/>
        </a:xfrm>
        <a:custGeom>
          <a:avLst/>
          <a:gdLst/>
          <a:ahLst/>
          <a:cxnLst/>
          <a:rect l="0" t="0" r="0" b="0"/>
          <a:pathLst>
            <a:path>
              <a:moveTo>
                <a:pt x="45720" y="0"/>
              </a:moveTo>
              <a:lnTo>
                <a:pt x="45720"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E3A95810-181F-DC41-AA14-B894857818B3}">
      <dsp:nvSpPr>
        <dsp:cNvPr id="0" name=""/>
        <dsp:cNvSpPr/>
      </dsp:nvSpPr>
      <dsp:spPr>
        <a:xfrm>
          <a:off x="1537867" y="1497641"/>
          <a:ext cx="3719931" cy="554675"/>
        </a:xfrm>
        <a:custGeom>
          <a:avLst/>
          <a:gdLst/>
          <a:ahLst/>
          <a:cxnLst/>
          <a:rect l="0" t="0" r="0" b="0"/>
          <a:pathLst>
            <a:path>
              <a:moveTo>
                <a:pt x="3719931" y="0"/>
              </a:moveTo>
              <a:lnTo>
                <a:pt x="3719931" y="231871"/>
              </a:lnTo>
              <a:lnTo>
                <a:pt x="0" y="231871"/>
              </a:lnTo>
              <a:lnTo>
                <a:pt x="0"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DBC32CD9-4EB3-5F49-B566-78B1B245E33A}">
      <dsp:nvSpPr>
        <dsp:cNvPr id="0" name=""/>
        <dsp:cNvSpPr/>
      </dsp:nvSpPr>
      <dsp:spPr>
        <a:xfrm>
          <a:off x="40825" y="0"/>
          <a:ext cx="10433947" cy="1497641"/>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Malignant neoplasm of bronchus and lung, middle lobe</a:t>
          </a:r>
          <a:br>
            <a:rPr lang="en-GB" sz="4000" kern="1200" dirty="0">
              <a:solidFill>
                <a:schemeClr val="tx1"/>
              </a:solidFill>
            </a:rPr>
          </a:br>
          <a:r>
            <a:rPr lang="en-US" sz="5000" u="sng" kern="1200" dirty="0">
              <a:ln>
                <a:noFill/>
              </a:ln>
              <a:solidFill>
                <a:srgbClr val="4CC088"/>
              </a:solidFill>
            </a:rPr>
            <a:t>C</a:t>
          </a:r>
          <a:r>
            <a:rPr lang="en-US" sz="1000" u="sng" kern="1200" dirty="0">
              <a:solidFill>
                <a:schemeClr val="bg1"/>
              </a:solidFill>
            </a:rPr>
            <a:t> </a:t>
          </a:r>
          <a:r>
            <a:rPr lang="en-US" sz="5000" u="sng" kern="1200" dirty="0">
              <a:ln>
                <a:noFill/>
              </a:ln>
              <a:solidFill>
                <a:srgbClr val="45B1E9"/>
              </a:solidFill>
            </a:rPr>
            <a:t>34</a:t>
          </a:r>
          <a:r>
            <a:rPr lang="en-US" sz="5000" kern="1200" dirty="0">
              <a:solidFill>
                <a:schemeClr val="tx1"/>
              </a:solidFill>
            </a:rPr>
            <a:t>.</a:t>
          </a:r>
          <a:r>
            <a:rPr lang="en-US" sz="5000" u="sng" kern="1200" dirty="0">
              <a:ln>
                <a:noFill/>
              </a:ln>
              <a:solidFill>
                <a:srgbClr val="FF0000"/>
              </a:solidFill>
            </a:rPr>
            <a:t>2</a:t>
          </a:r>
          <a:endParaRPr lang="en-US" sz="5000" kern="1200" dirty="0">
            <a:ln>
              <a:noFill/>
            </a:ln>
            <a:solidFill>
              <a:srgbClr val="FF0000"/>
            </a:solidFill>
          </a:endParaRPr>
        </a:p>
      </dsp:txBody>
      <dsp:txXfrm>
        <a:off x="40825" y="0"/>
        <a:ext cx="10433947" cy="1497641"/>
      </dsp:txXfrm>
    </dsp:sp>
    <dsp:sp modelId="{71C1B758-6A2D-F74B-BF44-0F3ACCD158C3}">
      <dsp:nvSpPr>
        <dsp:cNvPr id="0" name=""/>
        <dsp:cNvSpPr/>
      </dsp:nvSpPr>
      <dsp:spPr>
        <a:xfrm>
          <a:off x="706" y="2052317"/>
          <a:ext cx="3074323" cy="1397418"/>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letter in the code indicates the section of the classification</a:t>
          </a:r>
        </a:p>
        <a:p>
          <a:pPr marL="0" lvl="0" indent="0" algn="ctr" defTabSz="711200">
            <a:lnSpc>
              <a:spcPct val="90000"/>
            </a:lnSpc>
            <a:spcBef>
              <a:spcPct val="0"/>
            </a:spcBef>
            <a:spcAft>
              <a:spcPct val="35000"/>
            </a:spcAft>
            <a:buNone/>
          </a:pPr>
          <a:r>
            <a:rPr lang="en-US" sz="1600" kern="1200" dirty="0">
              <a:ln>
                <a:noFill/>
              </a:ln>
              <a:solidFill>
                <a:srgbClr val="329E6A"/>
              </a:solidFill>
            </a:rPr>
            <a:t>C00 – D48 is the range for Neoplasms</a:t>
          </a:r>
        </a:p>
      </dsp:txBody>
      <dsp:txXfrm>
        <a:off x="706" y="2052317"/>
        <a:ext cx="3074323" cy="1397418"/>
      </dsp:txXfrm>
    </dsp:sp>
    <dsp:sp modelId="{7113CB53-8BD9-1D4B-86AE-1834382485F4}">
      <dsp:nvSpPr>
        <dsp:cNvPr id="0" name=""/>
        <dsp:cNvSpPr/>
      </dsp:nvSpPr>
      <dsp:spPr>
        <a:xfrm>
          <a:off x="3720637" y="2052317"/>
          <a:ext cx="3074323" cy="1396726"/>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two numbers following the letter indicate the category</a:t>
          </a:r>
        </a:p>
        <a:p>
          <a:pPr marL="0" lvl="0" indent="0" algn="ctr" defTabSz="711200">
            <a:lnSpc>
              <a:spcPct val="90000"/>
            </a:lnSpc>
            <a:spcBef>
              <a:spcPct val="0"/>
            </a:spcBef>
            <a:spcAft>
              <a:spcPct val="35000"/>
            </a:spcAft>
            <a:buNone/>
          </a:pPr>
          <a:r>
            <a:rPr lang="en-GB" sz="1600" kern="1200" dirty="0">
              <a:ln>
                <a:noFill/>
              </a:ln>
              <a:solidFill>
                <a:srgbClr val="45B1E9"/>
              </a:solidFill>
            </a:rPr>
            <a:t>Malignant neoplasm of bronchus and lung</a:t>
          </a:r>
          <a:endParaRPr lang="en-US" sz="1600" kern="1200" dirty="0">
            <a:ln>
              <a:noFill/>
            </a:ln>
            <a:solidFill>
              <a:srgbClr val="45B1E9"/>
            </a:solidFill>
          </a:endParaRPr>
        </a:p>
      </dsp:txBody>
      <dsp:txXfrm>
        <a:off x="3720637" y="2052317"/>
        <a:ext cx="3074323" cy="1396726"/>
      </dsp:txXfrm>
    </dsp:sp>
    <dsp:sp modelId="{4848E491-6FEC-DB42-906A-2868C68BE0AE}">
      <dsp:nvSpPr>
        <dsp:cNvPr id="0" name=""/>
        <dsp:cNvSpPr/>
      </dsp:nvSpPr>
      <dsp:spPr>
        <a:xfrm>
          <a:off x="7440569" y="2052317"/>
          <a:ext cx="3074323" cy="1397418"/>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last number which is separated by a decimal point indicates the subcategory</a:t>
          </a:r>
        </a:p>
        <a:p>
          <a:pPr marL="0" lvl="0" indent="0" algn="ctr" defTabSz="711200">
            <a:lnSpc>
              <a:spcPct val="90000"/>
            </a:lnSpc>
            <a:spcBef>
              <a:spcPct val="0"/>
            </a:spcBef>
            <a:spcAft>
              <a:spcPct val="35000"/>
            </a:spcAft>
            <a:buNone/>
          </a:pPr>
          <a:r>
            <a:rPr lang="en-US" sz="1600" kern="1200" dirty="0">
              <a:ln>
                <a:noFill/>
              </a:ln>
              <a:solidFill>
                <a:srgbClr val="FF0000"/>
              </a:solidFill>
            </a:rPr>
            <a:t>Middle Lobe</a:t>
          </a:r>
        </a:p>
      </dsp:txBody>
      <dsp:txXfrm>
        <a:off x="7440569" y="2052317"/>
        <a:ext cx="3074323" cy="13974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0E0E4-788B-0F41-A8E7-584C2AC1725E}">
      <dsp:nvSpPr>
        <dsp:cNvPr id="0" name=""/>
        <dsp:cNvSpPr/>
      </dsp:nvSpPr>
      <dsp:spPr>
        <a:xfrm>
          <a:off x="5257799" y="1497641"/>
          <a:ext cx="3719931" cy="554675"/>
        </a:xfrm>
        <a:custGeom>
          <a:avLst/>
          <a:gdLst/>
          <a:ahLst/>
          <a:cxnLst/>
          <a:rect l="0" t="0" r="0" b="0"/>
          <a:pathLst>
            <a:path>
              <a:moveTo>
                <a:pt x="0" y="0"/>
              </a:moveTo>
              <a:lnTo>
                <a:pt x="0" y="231871"/>
              </a:lnTo>
              <a:lnTo>
                <a:pt x="3719931" y="231871"/>
              </a:lnTo>
              <a:lnTo>
                <a:pt x="3719931"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5BA327A8-76F0-B74D-9EBA-40CA4024B801}">
      <dsp:nvSpPr>
        <dsp:cNvPr id="0" name=""/>
        <dsp:cNvSpPr/>
      </dsp:nvSpPr>
      <dsp:spPr>
        <a:xfrm>
          <a:off x="5212079" y="1497641"/>
          <a:ext cx="91440" cy="554675"/>
        </a:xfrm>
        <a:custGeom>
          <a:avLst/>
          <a:gdLst/>
          <a:ahLst/>
          <a:cxnLst/>
          <a:rect l="0" t="0" r="0" b="0"/>
          <a:pathLst>
            <a:path>
              <a:moveTo>
                <a:pt x="45720" y="0"/>
              </a:moveTo>
              <a:lnTo>
                <a:pt x="45720"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E3A95810-181F-DC41-AA14-B894857818B3}">
      <dsp:nvSpPr>
        <dsp:cNvPr id="0" name=""/>
        <dsp:cNvSpPr/>
      </dsp:nvSpPr>
      <dsp:spPr>
        <a:xfrm>
          <a:off x="1537867" y="1497641"/>
          <a:ext cx="3719931" cy="554675"/>
        </a:xfrm>
        <a:custGeom>
          <a:avLst/>
          <a:gdLst/>
          <a:ahLst/>
          <a:cxnLst/>
          <a:rect l="0" t="0" r="0" b="0"/>
          <a:pathLst>
            <a:path>
              <a:moveTo>
                <a:pt x="3719931" y="0"/>
              </a:moveTo>
              <a:lnTo>
                <a:pt x="3719931" y="231871"/>
              </a:lnTo>
              <a:lnTo>
                <a:pt x="0" y="231871"/>
              </a:lnTo>
              <a:lnTo>
                <a:pt x="0" y="554675"/>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DBC32CD9-4EB3-5F49-B566-78B1B245E33A}">
      <dsp:nvSpPr>
        <dsp:cNvPr id="0" name=""/>
        <dsp:cNvSpPr/>
      </dsp:nvSpPr>
      <dsp:spPr>
        <a:xfrm>
          <a:off x="40825" y="0"/>
          <a:ext cx="10433947" cy="1497641"/>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Malignant neoplasm of bronchus and lung, middle lobe</a:t>
          </a:r>
          <a:br>
            <a:rPr lang="en-GB" sz="4000" kern="1200" dirty="0">
              <a:solidFill>
                <a:schemeClr val="tx1"/>
              </a:solidFill>
            </a:rPr>
          </a:br>
          <a:r>
            <a:rPr lang="en-US" sz="5000" u="sng" kern="1200" dirty="0">
              <a:ln>
                <a:noFill/>
              </a:ln>
              <a:solidFill>
                <a:srgbClr val="4CC088"/>
              </a:solidFill>
            </a:rPr>
            <a:t>C</a:t>
          </a:r>
          <a:r>
            <a:rPr lang="en-US" sz="1000" u="sng" kern="1200" dirty="0">
              <a:solidFill>
                <a:schemeClr val="bg1"/>
              </a:solidFill>
            </a:rPr>
            <a:t> </a:t>
          </a:r>
          <a:r>
            <a:rPr lang="en-US" sz="5000" u="sng" kern="1200" dirty="0">
              <a:ln>
                <a:noFill/>
              </a:ln>
              <a:solidFill>
                <a:srgbClr val="45B1E9"/>
              </a:solidFill>
            </a:rPr>
            <a:t>34</a:t>
          </a:r>
          <a:r>
            <a:rPr lang="en-US" sz="5000" kern="1200" dirty="0">
              <a:solidFill>
                <a:schemeClr val="tx1"/>
              </a:solidFill>
            </a:rPr>
            <a:t>.</a:t>
          </a:r>
          <a:r>
            <a:rPr lang="en-US" sz="5000" u="sng" kern="1200" dirty="0">
              <a:ln>
                <a:noFill/>
              </a:ln>
              <a:solidFill>
                <a:srgbClr val="FF0000"/>
              </a:solidFill>
            </a:rPr>
            <a:t>2</a:t>
          </a:r>
          <a:endParaRPr lang="en-US" sz="5000" kern="1200" dirty="0">
            <a:ln>
              <a:noFill/>
            </a:ln>
            <a:solidFill>
              <a:srgbClr val="FF0000"/>
            </a:solidFill>
          </a:endParaRPr>
        </a:p>
      </dsp:txBody>
      <dsp:txXfrm>
        <a:off x="40825" y="0"/>
        <a:ext cx="10433947" cy="1497641"/>
      </dsp:txXfrm>
    </dsp:sp>
    <dsp:sp modelId="{71C1B758-6A2D-F74B-BF44-0F3ACCD158C3}">
      <dsp:nvSpPr>
        <dsp:cNvPr id="0" name=""/>
        <dsp:cNvSpPr/>
      </dsp:nvSpPr>
      <dsp:spPr>
        <a:xfrm>
          <a:off x="706" y="2052317"/>
          <a:ext cx="3074323" cy="1397418"/>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letter in the code indicates the section of the classification</a:t>
          </a:r>
        </a:p>
        <a:p>
          <a:pPr marL="0" lvl="0" indent="0" algn="ctr" defTabSz="711200">
            <a:lnSpc>
              <a:spcPct val="90000"/>
            </a:lnSpc>
            <a:spcBef>
              <a:spcPct val="0"/>
            </a:spcBef>
            <a:spcAft>
              <a:spcPct val="35000"/>
            </a:spcAft>
            <a:buNone/>
          </a:pPr>
          <a:r>
            <a:rPr lang="en-US" sz="1600" kern="1200" dirty="0">
              <a:ln>
                <a:noFill/>
              </a:ln>
              <a:solidFill>
                <a:srgbClr val="329E6A"/>
              </a:solidFill>
            </a:rPr>
            <a:t>C00 – D48 is the range for Neoplasms</a:t>
          </a:r>
        </a:p>
      </dsp:txBody>
      <dsp:txXfrm>
        <a:off x="706" y="2052317"/>
        <a:ext cx="3074323" cy="1397418"/>
      </dsp:txXfrm>
    </dsp:sp>
    <dsp:sp modelId="{7113CB53-8BD9-1D4B-86AE-1834382485F4}">
      <dsp:nvSpPr>
        <dsp:cNvPr id="0" name=""/>
        <dsp:cNvSpPr/>
      </dsp:nvSpPr>
      <dsp:spPr>
        <a:xfrm>
          <a:off x="3720637" y="2052317"/>
          <a:ext cx="3074323" cy="1396726"/>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two numbers following the letter indicate the category</a:t>
          </a:r>
        </a:p>
        <a:p>
          <a:pPr marL="0" lvl="0" indent="0" algn="ctr" defTabSz="711200">
            <a:lnSpc>
              <a:spcPct val="90000"/>
            </a:lnSpc>
            <a:spcBef>
              <a:spcPct val="0"/>
            </a:spcBef>
            <a:spcAft>
              <a:spcPct val="35000"/>
            </a:spcAft>
            <a:buNone/>
          </a:pPr>
          <a:r>
            <a:rPr lang="en-GB" sz="1600" kern="1200" dirty="0">
              <a:ln>
                <a:noFill/>
              </a:ln>
              <a:solidFill>
                <a:srgbClr val="45B1E9"/>
              </a:solidFill>
            </a:rPr>
            <a:t>Malignant neoplasm of bronchus and lung</a:t>
          </a:r>
          <a:endParaRPr lang="en-US" sz="1600" kern="1200" dirty="0">
            <a:ln>
              <a:noFill/>
            </a:ln>
            <a:solidFill>
              <a:srgbClr val="45B1E9"/>
            </a:solidFill>
          </a:endParaRPr>
        </a:p>
      </dsp:txBody>
      <dsp:txXfrm>
        <a:off x="3720637" y="2052317"/>
        <a:ext cx="3074323" cy="1396726"/>
      </dsp:txXfrm>
    </dsp:sp>
    <dsp:sp modelId="{4848E491-6FEC-DB42-906A-2868C68BE0AE}">
      <dsp:nvSpPr>
        <dsp:cNvPr id="0" name=""/>
        <dsp:cNvSpPr/>
      </dsp:nvSpPr>
      <dsp:spPr>
        <a:xfrm>
          <a:off x="7440569" y="2052317"/>
          <a:ext cx="3074323" cy="1397418"/>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last number which is separated by a decimal point indicates the subcategory</a:t>
          </a:r>
        </a:p>
        <a:p>
          <a:pPr marL="0" lvl="0" indent="0" algn="ctr" defTabSz="711200">
            <a:lnSpc>
              <a:spcPct val="90000"/>
            </a:lnSpc>
            <a:spcBef>
              <a:spcPct val="0"/>
            </a:spcBef>
            <a:spcAft>
              <a:spcPct val="35000"/>
            </a:spcAft>
            <a:buNone/>
          </a:pPr>
          <a:r>
            <a:rPr lang="en-US" sz="1600" kern="1200" dirty="0">
              <a:ln>
                <a:noFill/>
              </a:ln>
              <a:solidFill>
                <a:srgbClr val="FF0000"/>
              </a:solidFill>
            </a:rPr>
            <a:t>Middle Lobe</a:t>
          </a:r>
        </a:p>
      </dsp:txBody>
      <dsp:txXfrm>
        <a:off x="7440569" y="2052317"/>
        <a:ext cx="3074323" cy="139741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31/07/2024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31/07/2024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Welcome to this NDRS training module on What is Cancer? </a:t>
            </a: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809594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 whereas </a:t>
            </a:r>
            <a:r>
              <a:rPr lang="en-GB" altLang="en-US" i="0" dirty="0"/>
              <a:t>cancer</a:t>
            </a:r>
            <a:r>
              <a:rPr lang="en-GB" altLang="en-US" dirty="0"/>
              <a:t> cells lose this adhesive quality, allowing the cells to detach and potentially spread to other parts of the body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3583236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Normal cells mature (or “differentiate”) to allow them to fulfil their </a:t>
            </a:r>
            <a:r>
              <a:rPr lang="en-GB" i="0" dirty="0"/>
              <a:t>function</a:t>
            </a:r>
            <a:r>
              <a:rPr lang="en-GB" dirty="0"/>
              <a:t>.  Any DNA copying errors are normally repaired during this differentiation process but if th</a:t>
            </a:r>
            <a:r>
              <a:rPr lang="en-GB" i="0" dirty="0"/>
              <a:t>is isn’t possible</a:t>
            </a:r>
            <a:r>
              <a:rPr lang="en-GB" dirty="0"/>
              <a:t>, the cell will destroy itself through apoptosis (or “programmed cell death”).</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651011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a:t>
            </a:r>
            <a:r>
              <a:rPr lang="en-GB" i="0" dirty="0"/>
              <a:t>cancer</a:t>
            </a:r>
            <a:r>
              <a:rPr lang="en-GB" dirty="0"/>
              <a:t> cells often replicate </a:t>
            </a:r>
            <a:r>
              <a:rPr lang="en-GB" i="0" dirty="0"/>
              <a:t>before</a:t>
            </a:r>
            <a:r>
              <a:rPr lang="en-GB" dirty="0"/>
              <a:t> this maturation process is complete, meaning the cell cannot perform the function it was meant to.  Also, the DNA repair process is often </a:t>
            </a:r>
            <a:r>
              <a:rPr lang="en-GB" b="0" i="0" dirty="0"/>
              <a:t>inhibited</a:t>
            </a:r>
            <a:r>
              <a:rPr lang="en-GB" dirty="0"/>
              <a:t>, meaning that further mutations can accumulate </a:t>
            </a:r>
            <a:r>
              <a:rPr lang="en-GB" i="0" dirty="0"/>
              <a:t>within</a:t>
            </a:r>
            <a:r>
              <a:rPr lang="en-GB" dirty="0"/>
              <a:t> the cell.  Because cancer cells are able to </a:t>
            </a:r>
            <a:r>
              <a:rPr lang="en-GB" i="0" dirty="0"/>
              <a:t>ignore</a:t>
            </a:r>
            <a:r>
              <a:rPr lang="en-GB" dirty="0"/>
              <a:t> programmed cell death and </a:t>
            </a:r>
            <a:r>
              <a:rPr lang="en-GB" i="0" dirty="0"/>
              <a:t>continue</a:t>
            </a:r>
            <a:r>
              <a:rPr lang="en-GB" dirty="0"/>
              <a:t> replicating, the tumour can then grow in size.</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619804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cancer cells can </a:t>
            </a:r>
            <a:r>
              <a:rPr lang="en-GB" i="0" dirty="0"/>
              <a:t>ignore</a:t>
            </a:r>
            <a:r>
              <a:rPr lang="en-GB" dirty="0"/>
              <a:t> instructions, </a:t>
            </a:r>
            <a:r>
              <a:rPr lang="en-GB" i="0" dirty="0"/>
              <a:t>detach</a:t>
            </a:r>
            <a:r>
              <a:rPr lang="en-GB" dirty="0"/>
              <a:t> from their neighbours and replicate </a:t>
            </a:r>
            <a:r>
              <a:rPr lang="en-GB" i="0" dirty="0"/>
              <a:t>too</a:t>
            </a:r>
            <a:r>
              <a:rPr lang="en-GB" dirty="0"/>
              <a:t> quickly and too soon.  They’ve also lost the ability to self-repair and can </a:t>
            </a:r>
            <a:r>
              <a:rPr lang="en-GB" i="0" dirty="0"/>
              <a:t>ignore</a:t>
            </a:r>
            <a:r>
              <a:rPr lang="en-GB" dirty="0"/>
              <a:t> the programmed cell death signal.</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752796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is it that causes these errors?</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1895723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Essentially, DNA damage within the cells, which can be caused by a number of factors…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8467821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 first of which is genetic.  Some people are born with specific DNA mutations, making them more likely to develop certain cancers.</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413007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…Tobacco smoke contains known carcinogens which are a factor in </a:t>
            </a:r>
            <a:r>
              <a:rPr lang="en-GB" i="0" dirty="0"/>
              <a:t>many</a:t>
            </a:r>
            <a:r>
              <a:rPr lang="en-GB" dirty="0"/>
              <a:t> types of cancer…</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…and our diet has </a:t>
            </a:r>
            <a:r>
              <a:rPr lang="en-GB" i="0" dirty="0"/>
              <a:t>also</a:t>
            </a:r>
            <a:r>
              <a:rPr lang="en-GB" dirty="0"/>
              <a:t> been implicated as a possible cause for some cancers.  Associations have been found between certain cancers and dietary fat intake as well as with highly spiced or processed foods.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dirty="0"/>
          </a:p>
        </p:txBody>
      </p:sp>
    </p:spTree>
    <p:extLst>
      <p:ext uri="{BB962C8B-B14F-4D97-AF65-F5344CB8AC3E}">
        <p14:creationId xmlns:p14="http://schemas.microsoft.com/office/powerpoint/2010/main" val="36162388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Radiation is </a:t>
            </a:r>
            <a:r>
              <a:rPr lang="en-GB" i="0" dirty="0"/>
              <a:t>known</a:t>
            </a:r>
            <a:r>
              <a:rPr lang="en-GB" dirty="0"/>
              <a:t> to damage or destroy DNA which is why levels of therapeutic radiation are closely monitored.</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dirty="0"/>
          </a:p>
        </p:txBody>
      </p:sp>
    </p:spTree>
    <p:extLst>
      <p:ext uri="{BB962C8B-B14F-4D97-AF65-F5344CB8AC3E}">
        <p14:creationId xmlns:p14="http://schemas.microsoft.com/office/powerpoint/2010/main" val="3877091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this module we’ll examine how cancer starts, the Risk factors associated with cancer, the types of cells and the cancers they give rise to.  We’ll also look at Grade, Behaviours and Coding systems for cancer.  Remember, this module may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Environmental factors also play a role in cancer risk.  The association between Ultraviolet light and skin cancer is well known but other environmental factors may come from home or work environments</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dirty="0"/>
          </a:p>
        </p:txBody>
      </p:sp>
    </p:spTree>
    <p:extLst>
      <p:ext uri="{BB962C8B-B14F-4D97-AF65-F5344CB8AC3E}">
        <p14:creationId xmlns:p14="http://schemas.microsoft.com/office/powerpoint/2010/main" val="3386787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Certain infections can also cause cancers to form, for instance the link between some subtypes of the Human Papilloma virus and Cervical cancer is now well known</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dirty="0"/>
          </a:p>
        </p:txBody>
      </p:sp>
    </p:spTree>
    <p:extLst>
      <p:ext uri="{BB962C8B-B14F-4D97-AF65-F5344CB8AC3E}">
        <p14:creationId xmlns:p14="http://schemas.microsoft.com/office/powerpoint/2010/main" val="1341725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And of course </a:t>
            </a:r>
            <a:r>
              <a:rPr lang="en-GB" i="0" dirty="0"/>
              <a:t>age</a:t>
            </a:r>
            <a:r>
              <a:rPr lang="en-GB" dirty="0"/>
              <a:t> is a factor in many cancers.  DNA damage is cumulative, the more cells replicate over time, the higher the likelihood of errors.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dirty="0"/>
          </a:p>
        </p:txBody>
      </p:sp>
    </p:spTree>
    <p:extLst>
      <p:ext uri="{BB962C8B-B14F-4D97-AF65-F5344CB8AC3E}">
        <p14:creationId xmlns:p14="http://schemas.microsoft.com/office/powerpoint/2010/main" val="38453661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now going to look at the various cell types within the body…</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1356854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over 200 types of individual cells in the human body.  Different groups of cell types are linked to cancers that show similar features.</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50659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“Epithelial” is an umbrella term that covers several types of cells. Squamous cells and Glandular cells are both types of epithelial cells.  Squamous cells give rise to Squamous cell carcinomas.  It’s not quite so obvious with glandular cells until you become aware that “Adeno” is from a Greek word meaning “pertaining to the glands” so Glandular cells develop “carcinomas pertaining to the glands” or Adenocarcinomas. About 85% of cancers in the UK are carcinomas, which arise in the </a:t>
            </a:r>
            <a:r>
              <a:rPr lang="en-GB" i="0" dirty="0"/>
              <a:t>epithelial</a:t>
            </a:r>
            <a:r>
              <a:rPr lang="en-GB" dirty="0"/>
              <a:t> cells and may be invasive or non-invasive …</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233485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Sarcomas arise in either bone or soft tissue.  There are several different types of sarcoma depending on the type of cell in which the tumour has arisen, but the examples here look at bone (“Osteo”, pertaining to bone) and fat ( “</a:t>
            </a:r>
            <a:r>
              <a:rPr lang="en-GB" dirty="0" err="1"/>
              <a:t>Lipo</a:t>
            </a:r>
            <a:r>
              <a:rPr lang="en-GB" dirty="0"/>
              <a:t>”, pertaining to fat). </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26070401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of the nervous system are relatively rare but most arise in Glial cells.  Tumours may also arise in meningeal cells as well as other types of neural cells …</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0991794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whereas leukaemias and lymphomas arise in the pre-cursor cells that would normally go on to form different types of white blood cells.</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2358886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Grade is a way of assessing how severe the cell mutations are, and how well the cell is able to perform its original function.</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380636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how exactly </a:t>
            </a:r>
            <a:r>
              <a:rPr lang="en-GB" i="0" dirty="0"/>
              <a:t>does</a:t>
            </a:r>
            <a:r>
              <a:rPr lang="en-GB" dirty="0"/>
              <a:t> cancer start?</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17337326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Cells mature to perform specific functions through a process known as differentiation.  A well differentiated tumour cell, one that looks only a little different to a normal healthy cell, may still be able to perform </a:t>
            </a:r>
            <a:r>
              <a:rPr lang="en-GB" b="1" dirty="0"/>
              <a:t>some</a:t>
            </a:r>
            <a:r>
              <a:rPr lang="en-GB" dirty="0"/>
              <a:t> of its originally intended function. Growth rate is typically slow in a well-differentiated tumour. Conversely a poorly differentiated cell, one that was formed before its parent cell had fully matured, will look </a:t>
            </a:r>
            <a:r>
              <a:rPr lang="en-GB" b="1" dirty="0"/>
              <a:t>very</a:t>
            </a:r>
            <a:r>
              <a:rPr lang="en-GB" dirty="0"/>
              <a:t> different to a normal healthy cell.  This cell is </a:t>
            </a:r>
            <a:r>
              <a:rPr lang="en-GB" b="1" dirty="0"/>
              <a:t>unable</a:t>
            </a:r>
            <a:r>
              <a:rPr lang="en-GB" dirty="0"/>
              <a:t> to fulfil its intended function and the tumour growth is likely to be much faster.</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3382780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types of cancer have very specific systems of grading, such as Gleason score for adenocarcinomas of the prostate.</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8047136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we’ll look at tumour behaviour…</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23980160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Benign tumours generally grow quite slowly and would usually have a distinct covering of normal cells separating them from the surrounding tissue.</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16761266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Whilst these benign tumours are not cancer they can still have implications for the patient… such as causing local pain or putting pressure on nearby organs.  Depending on their location, their effect can still be catastrophic to the patient, for instance, in the skull.</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2638305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benign diagnoses do require a COSD record – if in doubt, please check the COSD User Guide.</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22708317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in-situ tumour, which can only occur in epithelial tissue, has not broken through the basement membrane to reach blood or lymphatic vessels.  Without access to these vessels, the tumour cannot spread so is deemed to be “in-situ”, meaning literally “in place”. It’s worth mentioning that the cells within the in-situ tumour may be the same as the cells within the invasive tumour – in epithelial tissue, it’s the tumour breaking through the basement membrane that defines it as invasive</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32714368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in-situ carcinoma may also be described using one of these terms. Pause the module to read the full list.</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21879304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invasive tumour is able to spread using the blood and lymphatic vessels it can access.  In epithelial cells, this means that the tumour has broken though that basement membrane.</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20822081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Once cancer cells are in the blood or lymphatic vessels, they are able to spread around the body and can replicate themselves to form another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2651065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are made of cells, over 100 trillion of them, and </a:t>
            </a:r>
            <a:r>
              <a:rPr lang="en-GB" i="0" dirty="0"/>
              <a:t>each</a:t>
            </a:r>
            <a:r>
              <a:rPr lang="en-GB" dirty="0"/>
              <a:t> of these cells performs a specific function within the body.  It is the nucleus within most cells that houses the genetic information and cell control mechanisms which control how that cell behaves and replicates.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7273562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lung lesion that is pathologically identified as an osteosarcoma would, by definition, be a metastatic deposit from elsewhere … because the lungs do not of course contain bone cells so the cancerous bone cells under the microscope had to have travelled from elsewhere in the body to reach the lungs. As such this would be recorded as a metastases of a known primary.</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4301983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metastatic ICD10 code should only be used if the primary tumour site is not known.</a:t>
            </a:r>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29683700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Which brings me to coding systems</a:t>
            </a:r>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3832330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coding system is used to classify diseases, injuries and other conditions.  </a:t>
            </a:r>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2072833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instance, the code C34.2 relates to a malignant neoplasm of bronchus and lung, middle lobe. The prefix C indicates that this is a malignant neoplasm…</a:t>
            </a:r>
          </a:p>
        </p:txBody>
      </p:sp>
      <p:sp>
        <p:nvSpPr>
          <p:cNvPr id="4" name="Slide Number Placeholder 3"/>
          <p:cNvSpPr>
            <a:spLocks noGrp="1"/>
          </p:cNvSpPr>
          <p:nvPr>
            <p:ph type="sldNum" sz="quarter" idx="5"/>
          </p:nvPr>
        </p:nvSpPr>
        <p:spPr/>
        <p:txBody>
          <a:bodyPr/>
          <a:lstStyle/>
          <a:p>
            <a:fld id="{67FE6B22-D62B-44D7-8888-48BB662636FB}" type="slidenum">
              <a:rPr lang="en-GB" smtClean="0"/>
              <a:t>44</a:t>
            </a:fld>
            <a:endParaRPr lang="en-GB"/>
          </a:p>
        </p:txBody>
      </p:sp>
    </p:spTree>
    <p:extLst>
      <p:ext uri="{BB962C8B-B14F-4D97-AF65-F5344CB8AC3E}">
        <p14:creationId xmlns:p14="http://schemas.microsoft.com/office/powerpoint/2010/main" val="512968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34 indicates the neoplasm is located in the bronchus or lung…</a:t>
            </a:r>
          </a:p>
        </p:txBody>
      </p:sp>
      <p:sp>
        <p:nvSpPr>
          <p:cNvPr id="4" name="Slide Number Placeholder 3"/>
          <p:cNvSpPr>
            <a:spLocks noGrp="1"/>
          </p:cNvSpPr>
          <p:nvPr>
            <p:ph type="sldNum" sz="quarter" idx="5"/>
          </p:nvPr>
        </p:nvSpPr>
        <p:spPr/>
        <p:txBody>
          <a:bodyPr/>
          <a:lstStyle/>
          <a:p>
            <a:fld id="{67FE6B22-D62B-44D7-8888-48BB662636FB}" type="slidenum">
              <a:rPr lang="en-GB" smtClean="0"/>
              <a:t>45</a:t>
            </a:fld>
            <a:endParaRPr lang="en-GB"/>
          </a:p>
        </p:txBody>
      </p:sp>
    </p:spTree>
    <p:extLst>
      <p:ext uri="{BB962C8B-B14F-4D97-AF65-F5344CB8AC3E}">
        <p14:creationId xmlns:p14="http://schemas.microsoft.com/office/powerpoint/2010/main" val="22063481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the 2 after the decimal place indicates the sub category, in this case the middle lobe.</a:t>
            </a:r>
          </a:p>
        </p:txBody>
      </p:sp>
      <p:sp>
        <p:nvSpPr>
          <p:cNvPr id="4" name="Slide Number Placeholder 3"/>
          <p:cNvSpPr>
            <a:spLocks noGrp="1"/>
          </p:cNvSpPr>
          <p:nvPr>
            <p:ph type="sldNum" sz="quarter" idx="5"/>
          </p:nvPr>
        </p:nvSpPr>
        <p:spPr/>
        <p:txBody>
          <a:bodyPr/>
          <a:lstStyle/>
          <a:p>
            <a:fld id="{67FE6B22-D62B-44D7-8888-48BB662636FB}" type="slidenum">
              <a:rPr lang="en-GB" smtClean="0"/>
              <a:t>46</a:t>
            </a:fld>
            <a:endParaRPr lang="en-GB"/>
          </a:p>
        </p:txBody>
      </p:sp>
    </p:spTree>
    <p:extLst>
      <p:ext uri="{BB962C8B-B14F-4D97-AF65-F5344CB8AC3E}">
        <p14:creationId xmlns:p14="http://schemas.microsoft.com/office/powerpoint/2010/main" val="31964288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there are exceptions, most ICD 10 neoplasm codes relate to where the cancer is rather than what the cancer is</a:t>
            </a:r>
          </a:p>
        </p:txBody>
      </p:sp>
      <p:sp>
        <p:nvSpPr>
          <p:cNvPr id="4" name="Slide Number Placeholder 3"/>
          <p:cNvSpPr>
            <a:spLocks noGrp="1"/>
          </p:cNvSpPr>
          <p:nvPr>
            <p:ph type="sldNum" sz="quarter" idx="5"/>
          </p:nvPr>
        </p:nvSpPr>
        <p:spPr/>
        <p:txBody>
          <a:bodyPr/>
          <a:lstStyle/>
          <a:p>
            <a:fld id="{67FE6B22-D62B-44D7-8888-48BB662636FB}" type="slidenum">
              <a:rPr lang="en-GB" smtClean="0"/>
              <a:t>47</a:t>
            </a:fld>
            <a:endParaRPr lang="en-GB"/>
          </a:p>
        </p:txBody>
      </p:sp>
    </p:spTree>
    <p:extLst>
      <p:ext uri="{BB962C8B-B14F-4D97-AF65-F5344CB8AC3E}">
        <p14:creationId xmlns:p14="http://schemas.microsoft.com/office/powerpoint/2010/main" val="5191885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ICD-O-3 coding system is used specifically for cancers</a:t>
            </a:r>
          </a:p>
        </p:txBody>
      </p:sp>
      <p:sp>
        <p:nvSpPr>
          <p:cNvPr id="4" name="Slide Number Placeholder 3"/>
          <p:cNvSpPr>
            <a:spLocks noGrp="1"/>
          </p:cNvSpPr>
          <p:nvPr>
            <p:ph type="sldNum" sz="quarter" idx="5"/>
          </p:nvPr>
        </p:nvSpPr>
        <p:spPr/>
        <p:txBody>
          <a:bodyPr/>
          <a:lstStyle/>
          <a:p>
            <a:fld id="{67FE6B22-D62B-44D7-8888-48BB662636FB}" type="slidenum">
              <a:rPr lang="en-GB" smtClean="0"/>
              <a:t>48</a:t>
            </a:fld>
            <a:endParaRPr lang="en-GB"/>
          </a:p>
        </p:txBody>
      </p:sp>
    </p:spTree>
    <p:extLst>
      <p:ext uri="{BB962C8B-B14F-4D97-AF65-F5344CB8AC3E}">
        <p14:creationId xmlns:p14="http://schemas.microsoft.com/office/powerpoint/2010/main" val="41671987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ICD-O-3 coding has two elements: ICD-O-3 topography – which is very similar to the ICD 10 coding…</a:t>
            </a:r>
          </a:p>
        </p:txBody>
      </p:sp>
      <p:sp>
        <p:nvSpPr>
          <p:cNvPr id="4" name="Slide Number Placeholder 3"/>
          <p:cNvSpPr>
            <a:spLocks noGrp="1"/>
          </p:cNvSpPr>
          <p:nvPr>
            <p:ph type="sldNum" sz="quarter" idx="5"/>
          </p:nvPr>
        </p:nvSpPr>
        <p:spPr/>
        <p:txBody>
          <a:bodyPr/>
          <a:lstStyle/>
          <a:p>
            <a:fld id="{67FE6B22-D62B-44D7-8888-48BB662636FB}" type="slidenum">
              <a:rPr lang="en-GB" smtClean="0"/>
              <a:t>49</a:t>
            </a:fld>
            <a:endParaRPr lang="en-GB"/>
          </a:p>
        </p:txBody>
      </p:sp>
    </p:spTree>
    <p:extLst>
      <p:ext uri="{BB962C8B-B14F-4D97-AF65-F5344CB8AC3E}">
        <p14:creationId xmlns:p14="http://schemas.microsoft.com/office/powerpoint/2010/main" val="2475680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Normal cells are generated by a process called mitosis, where cells divide to make new cells.  Old and damaged cells are destroyed in a process called apoptosis  which is sometimes called “programmed cell death”.  The rate at which cells are created and destroyed depends on the type and function of the cells.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29498100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ICD-O-3 morphology which indicates the type and behaviour of the tumour: what the tumour is.  We’re now going to look at morphology coding in more detail.</a:t>
            </a:r>
          </a:p>
        </p:txBody>
      </p:sp>
      <p:sp>
        <p:nvSpPr>
          <p:cNvPr id="4" name="Slide Number Placeholder 3"/>
          <p:cNvSpPr>
            <a:spLocks noGrp="1"/>
          </p:cNvSpPr>
          <p:nvPr>
            <p:ph type="sldNum" sz="quarter" idx="5"/>
          </p:nvPr>
        </p:nvSpPr>
        <p:spPr/>
        <p:txBody>
          <a:bodyPr/>
          <a:lstStyle/>
          <a:p>
            <a:fld id="{67FE6B22-D62B-44D7-8888-48BB662636FB}" type="slidenum">
              <a:rPr lang="en-GB" smtClean="0"/>
              <a:t>50</a:t>
            </a:fld>
            <a:endParaRPr lang="en-GB"/>
          </a:p>
        </p:txBody>
      </p:sp>
    </p:spTree>
    <p:extLst>
      <p:ext uri="{BB962C8B-B14F-4D97-AF65-F5344CB8AC3E}">
        <p14:creationId xmlns:p14="http://schemas.microsoft.com/office/powerpoint/2010/main" val="35335941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 prefix indicates that this is a morphology code…</a:t>
            </a:r>
          </a:p>
        </p:txBody>
      </p:sp>
      <p:sp>
        <p:nvSpPr>
          <p:cNvPr id="4" name="Slide Number Placeholder 3"/>
          <p:cNvSpPr>
            <a:spLocks noGrp="1"/>
          </p:cNvSpPr>
          <p:nvPr>
            <p:ph type="sldNum" sz="quarter" idx="5"/>
          </p:nvPr>
        </p:nvSpPr>
        <p:spPr/>
        <p:txBody>
          <a:bodyPr/>
          <a:lstStyle/>
          <a:p>
            <a:fld id="{67FE6B22-D62B-44D7-8888-48BB662636FB}" type="slidenum">
              <a:rPr lang="en-GB" smtClean="0"/>
              <a:t>51</a:t>
            </a:fld>
            <a:endParaRPr lang="en-GB"/>
          </a:p>
        </p:txBody>
      </p:sp>
    </p:spTree>
    <p:extLst>
      <p:ext uri="{BB962C8B-B14F-4D97-AF65-F5344CB8AC3E}">
        <p14:creationId xmlns:p14="http://schemas.microsoft.com/office/powerpoint/2010/main" val="26944899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 next four digits indicate the tumour/cell type – in this case the tumour has arisen in glandular cells and is defined as an adeno- type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52</a:t>
            </a:fld>
            <a:endParaRPr lang="en-GB"/>
          </a:p>
        </p:txBody>
      </p:sp>
    </p:spTree>
    <p:extLst>
      <p:ext uri="{BB962C8B-B14F-4D97-AF65-F5344CB8AC3E}">
        <p14:creationId xmlns:p14="http://schemas.microsoft.com/office/powerpoint/2010/main" val="397886631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whilst the final digit tells you how that tumour behaves.  In this case, the tumour is malignant as indicated by the final digit 3.</a:t>
            </a:r>
          </a:p>
        </p:txBody>
      </p:sp>
      <p:sp>
        <p:nvSpPr>
          <p:cNvPr id="4" name="Slide Number Placeholder 3"/>
          <p:cNvSpPr>
            <a:spLocks noGrp="1"/>
          </p:cNvSpPr>
          <p:nvPr>
            <p:ph type="sldNum" sz="quarter" idx="5"/>
          </p:nvPr>
        </p:nvSpPr>
        <p:spPr/>
        <p:txBody>
          <a:bodyPr/>
          <a:lstStyle/>
          <a:p>
            <a:fld id="{67FE6B22-D62B-44D7-8888-48BB662636FB}" type="slidenum">
              <a:rPr lang="en-GB" smtClean="0"/>
              <a:t>53</a:t>
            </a:fld>
            <a:endParaRPr lang="en-GB"/>
          </a:p>
        </p:txBody>
      </p:sp>
    </p:spTree>
    <p:extLst>
      <p:ext uri="{BB962C8B-B14F-4D97-AF65-F5344CB8AC3E}">
        <p14:creationId xmlns:p14="http://schemas.microsoft.com/office/powerpoint/2010/main" val="398440969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ICD-10 is the main diagnosis coding system in both CWT and COSD.  ICD-O-3 morphology coding is mandatory in COSD for all haematological malignancies and recommended for other cancers.</a:t>
            </a:r>
          </a:p>
        </p:txBody>
      </p:sp>
      <p:sp>
        <p:nvSpPr>
          <p:cNvPr id="4" name="Slide Number Placeholder 3"/>
          <p:cNvSpPr>
            <a:spLocks noGrp="1"/>
          </p:cNvSpPr>
          <p:nvPr>
            <p:ph type="sldNum" sz="quarter" idx="5"/>
          </p:nvPr>
        </p:nvSpPr>
        <p:spPr/>
        <p:txBody>
          <a:bodyPr/>
          <a:lstStyle/>
          <a:p>
            <a:fld id="{67FE6B22-D62B-44D7-8888-48BB662636FB}" type="slidenum">
              <a:rPr lang="en-GB" smtClean="0"/>
              <a:t>54</a:t>
            </a:fld>
            <a:endParaRPr lang="en-GB"/>
          </a:p>
        </p:txBody>
      </p:sp>
    </p:spTree>
    <p:extLst>
      <p:ext uri="{BB962C8B-B14F-4D97-AF65-F5344CB8AC3E}">
        <p14:creationId xmlns:p14="http://schemas.microsoft.com/office/powerpoint/2010/main" val="32915730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55</a:t>
            </a:fld>
            <a:endParaRPr lang="en-GB"/>
          </a:p>
        </p:txBody>
      </p:sp>
    </p:spTree>
    <p:extLst>
      <p:ext uri="{BB962C8B-B14F-4D97-AF65-F5344CB8AC3E}">
        <p14:creationId xmlns:p14="http://schemas.microsoft.com/office/powerpoint/2010/main" val="60265856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Cancers arise from errors as the cells divide.  These errors allow the cells to behave abnormally.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56</a:t>
            </a:fld>
            <a:endParaRPr lang="en-GB"/>
          </a:p>
        </p:txBody>
      </p:sp>
    </p:spTree>
    <p:extLst>
      <p:ext uri="{BB962C8B-B14F-4D97-AF65-F5344CB8AC3E}">
        <p14:creationId xmlns:p14="http://schemas.microsoft.com/office/powerpoint/2010/main" val="103636644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The risk for cancer can be increase by a number of different factors.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57</a:t>
            </a:fld>
            <a:endParaRPr lang="en-GB"/>
          </a:p>
        </p:txBody>
      </p:sp>
    </p:spTree>
    <p:extLst>
      <p:ext uri="{BB962C8B-B14F-4D97-AF65-F5344CB8AC3E}">
        <p14:creationId xmlns:p14="http://schemas.microsoft.com/office/powerpoint/2010/main" val="155864476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Certain cancer types arise in specific cell types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58</a:t>
            </a:fld>
            <a:endParaRPr lang="en-GB"/>
          </a:p>
        </p:txBody>
      </p:sp>
    </p:spTree>
    <p:extLst>
      <p:ext uri="{BB962C8B-B14F-4D97-AF65-F5344CB8AC3E}">
        <p14:creationId xmlns:p14="http://schemas.microsoft.com/office/powerpoint/2010/main" val="209792432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Grade is an indication of how much the cells have mutated and whether they are able to fulfil any of their normal functions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59</a:t>
            </a:fld>
            <a:endParaRPr lang="en-GB"/>
          </a:p>
        </p:txBody>
      </p:sp>
    </p:spTree>
    <p:extLst>
      <p:ext uri="{BB962C8B-B14F-4D97-AF65-F5344CB8AC3E}">
        <p14:creationId xmlns:p14="http://schemas.microsoft.com/office/powerpoint/2010/main" val="991419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a cell replicates by division, sometimes </a:t>
            </a:r>
            <a:r>
              <a:rPr lang="en-GB" i="0" dirty="0"/>
              <a:t>errors</a:t>
            </a:r>
            <a:r>
              <a:rPr lang="en-GB" dirty="0"/>
              <a:t> occur and changes are made in the new cell.  These changes are known as </a:t>
            </a:r>
            <a:r>
              <a:rPr lang="en-GB" i="0" dirty="0"/>
              <a:t>mutations</a:t>
            </a:r>
            <a:r>
              <a:rPr lang="en-GB" dirty="0"/>
              <a:t> and can cause the loss of cell control mechanisms.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47273677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Tumours can behave differently as well.  They may be Benign…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60</a:t>
            </a:fld>
            <a:endParaRPr lang="en-GB"/>
          </a:p>
        </p:txBody>
      </p:sp>
    </p:spTree>
    <p:extLst>
      <p:ext uri="{BB962C8B-B14F-4D97-AF65-F5344CB8AC3E}">
        <p14:creationId xmlns:p14="http://schemas.microsoft.com/office/powerpoint/2010/main" val="278120295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Borderline….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61</a:t>
            </a:fld>
            <a:endParaRPr lang="en-GB"/>
          </a:p>
        </p:txBody>
      </p:sp>
    </p:spTree>
    <p:extLst>
      <p:ext uri="{BB962C8B-B14F-4D97-AF65-F5344CB8AC3E}">
        <p14:creationId xmlns:p14="http://schemas.microsoft.com/office/powerpoint/2010/main" val="394824277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In-situ…</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62</a:t>
            </a:fld>
            <a:endParaRPr lang="en-GB"/>
          </a:p>
        </p:txBody>
      </p:sp>
    </p:spTree>
    <p:extLst>
      <p:ext uri="{BB962C8B-B14F-4D97-AF65-F5344CB8AC3E}">
        <p14:creationId xmlns:p14="http://schemas.microsoft.com/office/powerpoint/2010/main" val="30972306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Invasive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63</a:t>
            </a:fld>
            <a:endParaRPr lang="en-GB"/>
          </a:p>
        </p:txBody>
      </p:sp>
    </p:spTree>
    <p:extLst>
      <p:ext uri="{BB962C8B-B14F-4D97-AF65-F5344CB8AC3E}">
        <p14:creationId xmlns:p14="http://schemas.microsoft.com/office/powerpoint/2010/main" val="61664567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 or metastatic.  With the sole exception of Basal Cell Carcinomas of the skin, ALL invasive tumours would need to be recorded for COSD.  Where a BCC of the skin has metastasised, this would also need to be recorded for COSD along with all other metastatic tumours.  Some Benign, Borderline and in-situ tumours may also need a COSD record – please refer to the COSD User Guide, Appendix A and Appendix B for guidance.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64</a:t>
            </a:fld>
            <a:endParaRPr lang="en-GB"/>
          </a:p>
        </p:txBody>
      </p:sp>
    </p:spTree>
    <p:extLst>
      <p:ext uri="{BB962C8B-B14F-4D97-AF65-F5344CB8AC3E}">
        <p14:creationId xmlns:p14="http://schemas.microsoft.com/office/powerpoint/2010/main" val="302875090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The ICD 10 system is used for classifying disease and for neoplasms will usually relate to where the cancer is.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65</a:t>
            </a:fld>
            <a:endParaRPr lang="en-GB"/>
          </a:p>
        </p:txBody>
      </p:sp>
    </p:spTree>
    <p:extLst>
      <p:ext uri="{BB962C8B-B14F-4D97-AF65-F5344CB8AC3E}">
        <p14:creationId xmlns:p14="http://schemas.microsoft.com/office/powerpoint/2010/main" val="97398382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The ICD-O-3 coding system is specific to cancer and is used for classifying both the location and type of disease as well as its behaviour</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66</a:t>
            </a:fld>
            <a:endParaRPr lang="en-GB"/>
          </a:p>
        </p:txBody>
      </p:sp>
    </p:spTree>
    <p:extLst>
      <p:ext uri="{BB962C8B-B14F-4D97-AF65-F5344CB8AC3E}">
        <p14:creationId xmlns:p14="http://schemas.microsoft.com/office/powerpoint/2010/main" val="10497228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67</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a:t>
            </a:r>
          </a:p>
        </p:txBody>
      </p:sp>
      <p:sp>
        <p:nvSpPr>
          <p:cNvPr id="4" name="Slide Number Placeholder 3"/>
          <p:cNvSpPr>
            <a:spLocks noGrp="1"/>
          </p:cNvSpPr>
          <p:nvPr>
            <p:ph type="sldNum" sz="quarter" idx="5"/>
          </p:nvPr>
        </p:nvSpPr>
        <p:spPr/>
        <p:txBody>
          <a:bodyPr/>
          <a:lstStyle/>
          <a:p>
            <a:fld id="{67FE6B22-D62B-44D7-8888-48BB662636FB}" type="slidenum">
              <a:rPr lang="en-GB" smtClean="0"/>
              <a:t>68</a:t>
            </a:fld>
            <a:endParaRPr lang="en-GB"/>
          </a:p>
        </p:txBody>
      </p:sp>
    </p:spTree>
    <p:extLst>
      <p:ext uri="{BB962C8B-B14F-4D97-AF65-F5344CB8AC3E}">
        <p14:creationId xmlns:p14="http://schemas.microsoft.com/office/powerpoint/2010/main" val="250923597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69</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rate of replication in normal cells is controlled by signals in the bloodstream and signals from neighbouring cells… in a normal cell, the cell control mechanisms respond </a:t>
            </a:r>
            <a:r>
              <a:rPr lang="en-GB" i="0" dirty="0"/>
              <a:t>appropriately</a:t>
            </a:r>
            <a:r>
              <a:rPr lang="en-GB" dirty="0"/>
              <a:t>…</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757942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a:t>
            </a:r>
            <a:r>
              <a:rPr lang="en-GB" i="0" dirty="0"/>
              <a:t>cancer</a:t>
            </a:r>
            <a:r>
              <a:rPr lang="en-GB" i="1" dirty="0"/>
              <a:t> </a:t>
            </a:r>
            <a:r>
              <a:rPr lang="en-GB" dirty="0"/>
              <a:t>cells have </a:t>
            </a:r>
            <a:r>
              <a:rPr lang="en-GB" i="0" dirty="0"/>
              <a:t>lost</a:t>
            </a:r>
            <a:r>
              <a:rPr lang="en-GB" dirty="0"/>
              <a:t> the ability to respond to these signals appropriately and can replicate </a:t>
            </a:r>
            <a:r>
              <a:rPr lang="en-GB" i="0" dirty="0"/>
              <a:t>too much, forming a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2777826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i="0" u="none" dirty="0"/>
              <a:t>Healthy</a:t>
            </a:r>
            <a:r>
              <a:rPr lang="en-GB" altLang="en-US" dirty="0"/>
              <a:t> cells are able to stick to each other and be arranged in an orderly fashion…</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406802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31/07/2024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31/07/2024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31/07/2024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31/07/2024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16.png"/><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16.png"/><Relationship Id="rId5" Type="http://schemas.openxmlformats.org/officeDocument/2006/relationships/image" Target="../media/image2.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2.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2.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2.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2.m4a"/><Relationship Id="rId1" Type="http://schemas.microsoft.com/office/2007/relationships/media" Target="../media/media42.m4a"/><Relationship Id="rId5" Type="http://schemas.openxmlformats.org/officeDocument/2006/relationships/image" Target="../media/image2.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image" Target="../media/image2.png"/><Relationship Id="rId5" Type="http://schemas.openxmlformats.org/officeDocument/2006/relationships/image" Target="../media/image18.png"/><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44.m4a"/><Relationship Id="rId1" Type="http://schemas.microsoft.com/office/2007/relationships/media" Target="../media/media44.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44.xml"/><Relationship Id="rId9" Type="http://schemas.microsoft.com/office/2007/relationships/diagramDrawing" Target="../diagrams/drawing1.xml"/></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audio" Target="../media/media45.m4a"/><Relationship Id="rId1" Type="http://schemas.microsoft.com/office/2007/relationships/media" Target="../media/media45.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2.png"/><Relationship Id="rId4" Type="http://schemas.openxmlformats.org/officeDocument/2006/relationships/notesSlide" Target="../notesSlides/notesSlide45.xml"/><Relationship Id="rId9" Type="http://schemas.microsoft.com/office/2007/relationships/diagramDrawing" Target="../diagrams/drawing2.xml"/></Relationships>
</file>

<file path=ppt/slides/_rels/slide4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2.xml"/><Relationship Id="rId7" Type="http://schemas.openxmlformats.org/officeDocument/2006/relationships/diagramQuickStyle" Target="../diagrams/quickStyle3.xml"/><Relationship Id="rId2" Type="http://schemas.openxmlformats.org/officeDocument/2006/relationships/audio" Target="../media/media46.m4a"/><Relationship Id="rId1" Type="http://schemas.microsoft.com/office/2007/relationships/media" Target="../media/media46.m4a"/><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2.png"/><Relationship Id="rId4" Type="http://schemas.openxmlformats.org/officeDocument/2006/relationships/notesSlide" Target="../notesSlides/notesSlide46.xml"/><Relationship Id="rId9" Type="http://schemas.microsoft.com/office/2007/relationships/diagramDrawing" Target="../diagrams/drawing3.xml"/></Relationships>
</file>

<file path=ppt/slides/_rels/slide47.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2.xml"/><Relationship Id="rId7" Type="http://schemas.openxmlformats.org/officeDocument/2006/relationships/diagramQuickStyle" Target="../diagrams/quickStyle4.xml"/><Relationship Id="rId2" Type="http://schemas.openxmlformats.org/officeDocument/2006/relationships/audio" Target="../media/media47.m4a"/><Relationship Id="rId1" Type="http://schemas.microsoft.com/office/2007/relationships/media" Target="../media/media47.m4a"/><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2.png"/><Relationship Id="rId4" Type="http://schemas.openxmlformats.org/officeDocument/2006/relationships/notesSlide" Target="../notesSlides/notesSlide47.xml"/><Relationship Id="rId9" Type="http://schemas.microsoft.com/office/2007/relationships/diagramDrawing" Target="../diagrams/drawing4.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8.m4a"/><Relationship Id="rId1" Type="http://schemas.microsoft.com/office/2007/relationships/media" Target="../media/media48.m4a"/><Relationship Id="rId5" Type="http://schemas.openxmlformats.org/officeDocument/2006/relationships/image" Target="../media/image2.png"/><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9.m4a"/><Relationship Id="rId1" Type="http://schemas.microsoft.com/office/2007/relationships/media" Target="../media/media49.m4a"/><Relationship Id="rId5" Type="http://schemas.openxmlformats.org/officeDocument/2006/relationships/image" Target="../media/image2.png"/><Relationship Id="rId4"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4.jpeg"/><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0.m4a"/><Relationship Id="rId1" Type="http://schemas.microsoft.com/office/2007/relationships/media" Target="../media/media50.m4a"/><Relationship Id="rId5" Type="http://schemas.openxmlformats.org/officeDocument/2006/relationships/image" Target="../media/image2.png"/><Relationship Id="rId4"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1.m4a"/><Relationship Id="rId1" Type="http://schemas.microsoft.com/office/2007/relationships/media" Target="../media/media51.m4a"/><Relationship Id="rId5" Type="http://schemas.openxmlformats.org/officeDocument/2006/relationships/image" Target="../media/image2.png"/><Relationship Id="rId4"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2.m4a"/><Relationship Id="rId1" Type="http://schemas.microsoft.com/office/2007/relationships/media" Target="../media/media52.m4a"/><Relationship Id="rId5" Type="http://schemas.openxmlformats.org/officeDocument/2006/relationships/image" Target="../media/image2.png"/><Relationship Id="rId4"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3.m4a"/><Relationship Id="rId1" Type="http://schemas.microsoft.com/office/2007/relationships/media" Target="../media/media53.m4a"/><Relationship Id="rId5" Type="http://schemas.openxmlformats.org/officeDocument/2006/relationships/image" Target="../media/image2.png"/><Relationship Id="rId4"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4.m4a"/><Relationship Id="rId1" Type="http://schemas.microsoft.com/office/2007/relationships/media" Target="../media/media54.m4a"/><Relationship Id="rId5" Type="http://schemas.openxmlformats.org/officeDocument/2006/relationships/image" Target="../media/image2.png"/><Relationship Id="rId4"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5.m4a"/><Relationship Id="rId1" Type="http://schemas.microsoft.com/office/2007/relationships/media" Target="../media/media55.m4a"/><Relationship Id="rId5" Type="http://schemas.openxmlformats.org/officeDocument/2006/relationships/image" Target="../media/image2.png"/><Relationship Id="rId4"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6.m4a"/><Relationship Id="rId1" Type="http://schemas.microsoft.com/office/2007/relationships/media" Target="../media/media56.m4a"/><Relationship Id="rId5" Type="http://schemas.openxmlformats.org/officeDocument/2006/relationships/image" Target="../media/image2.png"/><Relationship Id="rId4"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7.m4a"/><Relationship Id="rId1" Type="http://schemas.microsoft.com/office/2007/relationships/media" Target="../media/media57.m4a"/><Relationship Id="rId5" Type="http://schemas.openxmlformats.org/officeDocument/2006/relationships/image" Target="../media/image2.png"/><Relationship Id="rId4"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8.m4a"/><Relationship Id="rId1" Type="http://schemas.microsoft.com/office/2007/relationships/media" Target="../media/media58.m4a"/><Relationship Id="rId5" Type="http://schemas.openxmlformats.org/officeDocument/2006/relationships/image" Target="../media/image2.png"/><Relationship Id="rId4"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9.m4a"/><Relationship Id="rId1" Type="http://schemas.microsoft.com/office/2007/relationships/media" Target="../media/media59.m4a"/><Relationship Id="rId5" Type="http://schemas.openxmlformats.org/officeDocument/2006/relationships/image" Target="../media/image2.png"/><Relationship Id="rId4"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0.m4a"/><Relationship Id="rId1" Type="http://schemas.microsoft.com/office/2007/relationships/media" Target="../media/media60.m4a"/><Relationship Id="rId5" Type="http://schemas.openxmlformats.org/officeDocument/2006/relationships/image" Target="../media/image2.png"/><Relationship Id="rId4"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1.m4a"/><Relationship Id="rId1" Type="http://schemas.microsoft.com/office/2007/relationships/media" Target="../media/media61.m4a"/><Relationship Id="rId5" Type="http://schemas.openxmlformats.org/officeDocument/2006/relationships/image" Target="../media/image2.png"/><Relationship Id="rId4"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2.m4a"/><Relationship Id="rId1" Type="http://schemas.microsoft.com/office/2007/relationships/media" Target="../media/media62.m4a"/><Relationship Id="rId5" Type="http://schemas.openxmlformats.org/officeDocument/2006/relationships/image" Target="../media/image2.png"/><Relationship Id="rId4"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3.m4a"/><Relationship Id="rId1" Type="http://schemas.microsoft.com/office/2007/relationships/media" Target="../media/media63.m4a"/><Relationship Id="rId5" Type="http://schemas.openxmlformats.org/officeDocument/2006/relationships/image" Target="../media/image2.png"/><Relationship Id="rId4"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4.m4a"/><Relationship Id="rId1" Type="http://schemas.microsoft.com/office/2007/relationships/media" Target="../media/media64.m4a"/><Relationship Id="rId5" Type="http://schemas.openxmlformats.org/officeDocument/2006/relationships/image" Target="../media/image2.png"/><Relationship Id="rId4"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5.m4a"/><Relationship Id="rId1" Type="http://schemas.microsoft.com/office/2007/relationships/media" Target="../media/media65.m4a"/><Relationship Id="rId5" Type="http://schemas.openxmlformats.org/officeDocument/2006/relationships/image" Target="../media/image2.png"/><Relationship Id="rId4"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6.m4a"/><Relationship Id="rId1" Type="http://schemas.microsoft.com/office/2007/relationships/media" Target="../media/media66.m4a"/><Relationship Id="rId5" Type="http://schemas.openxmlformats.org/officeDocument/2006/relationships/image" Target="../media/image2.png"/><Relationship Id="rId4"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7.m4a"/><Relationship Id="rId1" Type="http://schemas.microsoft.com/office/2007/relationships/media" Target="../media/media67.m4a"/><Relationship Id="rId5" Type="http://schemas.openxmlformats.org/officeDocument/2006/relationships/image" Target="../media/image2.png"/><Relationship Id="rId4"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8.m4a"/><Relationship Id="rId1" Type="http://schemas.microsoft.com/office/2007/relationships/media" Target="../media/media68.m4a"/><Relationship Id="rId6" Type="http://schemas.openxmlformats.org/officeDocument/2006/relationships/image" Target="../media/image2.png"/><Relationship Id="rId5" Type="http://schemas.openxmlformats.org/officeDocument/2006/relationships/image" Target="../media/image19.png"/><Relationship Id="rId4"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69.m4a"/><Relationship Id="rId1" Type="http://schemas.microsoft.com/office/2007/relationships/media" Target="../media/media69.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69.xml"/><Relationship Id="rId9" Type="http://schemas.openxmlformats.org/officeDocument/2006/relationships/hyperlink" Target="mailto:p.stacey@nhs.net" TargetMode="Externa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5.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5.jpe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6"/>
            <a:ext cx="10515600" cy="908030"/>
          </a:xfrm>
        </p:spPr>
        <p:txBody>
          <a:bodyPr>
            <a:normAutofit lnSpcReduction="10000"/>
          </a:bodyPr>
          <a:lstStyle/>
          <a:p>
            <a:r>
              <a:rPr lang="en-GB" dirty="0"/>
              <a:t>What is Cancer?</a:t>
            </a:r>
          </a:p>
          <a:p>
            <a:r>
              <a:rPr lang="en-GB" dirty="0"/>
              <a:t>v4 August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85577847-331E-4D33-A1DD-1662786445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6705"/>
    </mc:Choice>
    <mc:Fallback xmlns="">
      <p:transition spd="slow" advTm="67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254E99B-772E-4B78-8F19-B5C9AE736F41}"/>
              </a:ext>
            </a:extLst>
          </p:cNvPr>
          <p:cNvGrpSpPr/>
          <p:nvPr/>
        </p:nvGrpSpPr>
        <p:grpSpPr>
          <a:xfrm>
            <a:off x="3685489" y="2236131"/>
            <a:ext cx="4450233" cy="4103861"/>
            <a:chOff x="5436096" y="3429000"/>
            <a:chExt cx="3707904" cy="3429000"/>
          </a:xfrm>
        </p:grpSpPr>
        <p:grpSp>
          <p:nvGrpSpPr>
            <p:cNvPr id="12" name="Group 11">
              <a:extLst>
                <a:ext uri="{FF2B5EF4-FFF2-40B4-BE49-F238E27FC236}">
                  <a16:creationId xmlns:a16="http://schemas.microsoft.com/office/drawing/2014/main" id="{879C97C6-DAA0-44D3-A1F6-5F9375B54798}"/>
                </a:ext>
              </a:extLst>
            </p:cNvPr>
            <p:cNvGrpSpPr/>
            <p:nvPr/>
          </p:nvGrpSpPr>
          <p:grpSpPr>
            <a:xfrm>
              <a:off x="5436096" y="3429000"/>
              <a:ext cx="3707904" cy="3429000"/>
              <a:chOff x="5436096" y="3429000"/>
              <a:chExt cx="3707904" cy="3429000"/>
            </a:xfrm>
          </p:grpSpPr>
          <p:pic>
            <p:nvPicPr>
              <p:cNvPr id="14" name="Picture 13" descr="a cancer cell which has lost its ability to stick to other cells">
                <a:extLst>
                  <a:ext uri="{FF2B5EF4-FFF2-40B4-BE49-F238E27FC236}">
                    <a16:creationId xmlns:a16="http://schemas.microsoft.com/office/drawing/2014/main" id="{6B853D13-808D-4067-96C6-72D8E1E11F2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572125" y="3429000"/>
                <a:ext cx="3571875" cy="3429000"/>
              </a:xfrm>
              <a:prstGeom prst="rect">
                <a:avLst/>
              </a:prstGeom>
              <a:noFill/>
              <a:ln>
                <a:noFill/>
              </a:ln>
            </p:spPr>
          </p:pic>
          <p:sp>
            <p:nvSpPr>
              <p:cNvPr id="15" name="Rectangle 14">
                <a:extLst>
                  <a:ext uri="{FF2B5EF4-FFF2-40B4-BE49-F238E27FC236}">
                    <a16:creationId xmlns:a16="http://schemas.microsoft.com/office/drawing/2014/main" id="{DC3748D8-75E8-49C1-B5AF-4197ED7F7DAC}"/>
                  </a:ext>
                </a:extLst>
              </p:cNvPr>
              <p:cNvSpPr/>
              <p:nvPr/>
            </p:nvSpPr>
            <p:spPr>
              <a:xfrm>
                <a:off x="5436096" y="3551296"/>
                <a:ext cx="2088232" cy="100811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Rectangle 12">
              <a:extLst>
                <a:ext uri="{FF2B5EF4-FFF2-40B4-BE49-F238E27FC236}">
                  <a16:creationId xmlns:a16="http://schemas.microsoft.com/office/drawing/2014/main" id="{35D01C14-112C-4E81-9B49-5C3F77C3E113}"/>
                </a:ext>
              </a:extLst>
            </p:cNvPr>
            <p:cNvSpPr/>
            <p:nvPr/>
          </p:nvSpPr>
          <p:spPr>
            <a:xfrm>
              <a:off x="7524328" y="3573016"/>
              <a:ext cx="936104" cy="6480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 name="Title 1">
            <a:extLst>
              <a:ext uri="{FF2B5EF4-FFF2-40B4-BE49-F238E27FC236}">
                <a16:creationId xmlns:a16="http://schemas.microsoft.com/office/drawing/2014/main" id="{F59A6582-F0A8-47C0-BAAB-FC137ECD0DEE}"/>
              </a:ext>
            </a:extLst>
          </p:cNvPr>
          <p:cNvSpPr>
            <a:spLocks noGrp="1"/>
          </p:cNvSpPr>
          <p:nvPr>
            <p:ph type="title"/>
          </p:nvPr>
        </p:nvSpPr>
        <p:spPr/>
        <p:txBody>
          <a:bodyPr/>
          <a:lstStyle/>
          <a:p>
            <a:r>
              <a:rPr lang="en-GB" dirty="0"/>
              <a:t>How does cancer start?</a:t>
            </a:r>
          </a:p>
        </p:txBody>
      </p:sp>
      <p:sp>
        <p:nvSpPr>
          <p:cNvPr id="4" name="Date Placeholder 3">
            <a:extLst>
              <a:ext uri="{FF2B5EF4-FFF2-40B4-BE49-F238E27FC236}">
                <a16:creationId xmlns:a16="http://schemas.microsoft.com/office/drawing/2014/main" id="{F9D74E6E-E14F-46D6-8C9E-C4A6CF50A5F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62D0D5-F18C-4979-9A24-B11C795BCA4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6E19E3C-8EBE-4E2E-8D7A-F3CD4ACE900B}"/>
              </a:ext>
            </a:extLst>
          </p:cNvPr>
          <p:cNvSpPr>
            <a:spLocks noGrp="1"/>
          </p:cNvSpPr>
          <p:nvPr>
            <p:ph type="sldNum" sz="quarter" idx="12"/>
          </p:nvPr>
        </p:nvSpPr>
        <p:spPr/>
        <p:txBody>
          <a:bodyPr/>
          <a:lstStyle/>
          <a:p>
            <a:fld id="{B33FDC71-8906-4088-9FB1-76CBC632085F}" type="slidenum">
              <a:rPr lang="en-GB" smtClean="0"/>
              <a:t>10</a:t>
            </a:fld>
            <a:endParaRPr lang="en-GB"/>
          </a:p>
        </p:txBody>
      </p:sp>
      <p:sp>
        <p:nvSpPr>
          <p:cNvPr id="10" name="Rectangle 9">
            <a:extLst>
              <a:ext uri="{FF2B5EF4-FFF2-40B4-BE49-F238E27FC236}">
                <a16:creationId xmlns:a16="http://schemas.microsoft.com/office/drawing/2014/main" id="{4C4E6617-E50F-4905-A0B6-AAAB84CD8FF8}"/>
              </a:ext>
            </a:extLst>
          </p:cNvPr>
          <p:cNvSpPr/>
          <p:nvPr/>
        </p:nvSpPr>
        <p:spPr>
          <a:xfrm>
            <a:off x="7753402" y="1507021"/>
            <a:ext cx="3600400" cy="1782934"/>
          </a:xfrm>
          <a:prstGeom prst="rect">
            <a:avLst/>
          </a:prstGeom>
          <a:solidFill>
            <a:srgbClr val="FF0000"/>
          </a:solidFill>
        </p:spPr>
        <p:txBody>
          <a:bodyPr wrap="square" anchor="ctr">
            <a:noAutofit/>
          </a:bodyPr>
          <a:lstStyle/>
          <a:p>
            <a:pPr lvl="0" algn="ctr"/>
            <a:r>
              <a:rPr lang="en-GB" dirty="0">
                <a:solidFill>
                  <a:schemeClr val="bg1"/>
                </a:solidFill>
              </a:rPr>
              <a:t>Cancer cells lose this mechanism, allowing them to detach from neighbouring cells, potentiating spread to other parts of the body in the form of regional and metastatic spread</a:t>
            </a:r>
          </a:p>
        </p:txBody>
      </p:sp>
      <p:sp>
        <p:nvSpPr>
          <p:cNvPr id="11" name="Rectangle 10">
            <a:extLst>
              <a:ext uri="{FF2B5EF4-FFF2-40B4-BE49-F238E27FC236}">
                <a16:creationId xmlns:a16="http://schemas.microsoft.com/office/drawing/2014/main" id="{F9F3CB21-A92F-4246-AD4C-A5DAC305227F}"/>
              </a:ext>
            </a:extLst>
          </p:cNvPr>
          <p:cNvSpPr/>
          <p:nvPr/>
        </p:nvSpPr>
        <p:spPr>
          <a:xfrm>
            <a:off x="838200" y="1500933"/>
            <a:ext cx="3600400" cy="1782934"/>
          </a:xfrm>
          <a:prstGeom prst="rect">
            <a:avLst/>
          </a:prstGeom>
          <a:solidFill>
            <a:srgbClr val="4CC088"/>
          </a:solidFill>
        </p:spPr>
        <p:txBody>
          <a:bodyPr wrap="square" anchor="ctr">
            <a:noAutofit/>
          </a:bodyPr>
          <a:lstStyle/>
          <a:p>
            <a:pPr lvl="0" algn="ctr"/>
            <a:r>
              <a:rPr lang="en-GB" dirty="0">
                <a:solidFill>
                  <a:schemeClr val="bg1"/>
                </a:solidFill>
              </a:rPr>
              <a:t>Normal cells have molecules on their surface, allowing them to attach themselves to neighbouring cells to form tissues.</a:t>
            </a:r>
          </a:p>
        </p:txBody>
      </p:sp>
      <p:pic>
        <p:nvPicPr>
          <p:cNvPr id="16" name="Audio 15">
            <a:hlinkClick r:id="" action="ppaction://media"/>
            <a:extLst>
              <a:ext uri="{FF2B5EF4-FFF2-40B4-BE49-F238E27FC236}">
                <a16:creationId xmlns:a16="http://schemas.microsoft.com/office/drawing/2014/main" id="{0FC5A124-A0E6-4BB1-AAC1-B1F10355047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8049701"/>
      </p:ext>
    </p:extLst>
  </p:cSld>
  <p:clrMapOvr>
    <a:masterClrMapping/>
  </p:clrMapOvr>
  <mc:AlternateContent xmlns:mc="http://schemas.openxmlformats.org/markup-compatibility/2006" xmlns:p14="http://schemas.microsoft.com/office/powerpoint/2010/main">
    <mc:Choice Requires="p14">
      <p:transition spd="slow" p14:dur="2000" advTm="9181"/>
    </mc:Choice>
    <mc:Fallback xmlns="">
      <p:transition spd="slow" advTm="9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A6582-F0A8-47C0-BAAB-FC137ECD0DEE}"/>
              </a:ext>
            </a:extLst>
          </p:cNvPr>
          <p:cNvSpPr>
            <a:spLocks noGrp="1"/>
          </p:cNvSpPr>
          <p:nvPr>
            <p:ph type="title"/>
          </p:nvPr>
        </p:nvSpPr>
        <p:spPr/>
        <p:txBody>
          <a:bodyPr/>
          <a:lstStyle/>
          <a:p>
            <a:r>
              <a:rPr lang="en-GB" dirty="0"/>
              <a:t>How does cancer start?</a:t>
            </a:r>
          </a:p>
        </p:txBody>
      </p:sp>
      <p:sp>
        <p:nvSpPr>
          <p:cNvPr id="4" name="Date Placeholder 3">
            <a:extLst>
              <a:ext uri="{FF2B5EF4-FFF2-40B4-BE49-F238E27FC236}">
                <a16:creationId xmlns:a16="http://schemas.microsoft.com/office/drawing/2014/main" id="{F9D74E6E-E14F-46D6-8C9E-C4A6CF50A5F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62D0D5-F18C-4979-9A24-B11C795BCA4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6E19E3C-8EBE-4E2E-8D7A-F3CD4ACE900B}"/>
              </a:ext>
            </a:extLst>
          </p:cNvPr>
          <p:cNvSpPr>
            <a:spLocks noGrp="1"/>
          </p:cNvSpPr>
          <p:nvPr>
            <p:ph type="sldNum" sz="quarter" idx="12"/>
          </p:nvPr>
        </p:nvSpPr>
        <p:spPr/>
        <p:txBody>
          <a:bodyPr/>
          <a:lstStyle/>
          <a:p>
            <a:fld id="{B33FDC71-8906-4088-9FB1-76CBC632085F}" type="slidenum">
              <a:rPr lang="en-GB" smtClean="0"/>
              <a:t>11</a:t>
            </a:fld>
            <a:endParaRPr lang="en-GB"/>
          </a:p>
        </p:txBody>
      </p:sp>
      <p:sp>
        <p:nvSpPr>
          <p:cNvPr id="11" name="Rectangle 10">
            <a:extLst>
              <a:ext uri="{FF2B5EF4-FFF2-40B4-BE49-F238E27FC236}">
                <a16:creationId xmlns:a16="http://schemas.microsoft.com/office/drawing/2014/main" id="{F9F3CB21-A92F-4246-AD4C-A5DAC305227F}"/>
              </a:ext>
            </a:extLst>
          </p:cNvPr>
          <p:cNvSpPr/>
          <p:nvPr/>
        </p:nvSpPr>
        <p:spPr>
          <a:xfrm>
            <a:off x="838200" y="1500933"/>
            <a:ext cx="3600400" cy="1782934"/>
          </a:xfrm>
          <a:prstGeom prst="rect">
            <a:avLst/>
          </a:prstGeom>
          <a:solidFill>
            <a:srgbClr val="4CC088"/>
          </a:solidFill>
        </p:spPr>
        <p:txBody>
          <a:bodyPr wrap="square" anchor="ctr">
            <a:noAutofit/>
          </a:bodyPr>
          <a:lstStyle/>
          <a:p>
            <a:pPr lvl="0" algn="ctr"/>
            <a:r>
              <a:rPr lang="en-GB" dirty="0">
                <a:solidFill>
                  <a:schemeClr val="bg1"/>
                </a:solidFill>
              </a:rPr>
              <a:t>Normal cells are able to mature/differentiate to allow them to carry out their function </a:t>
            </a:r>
          </a:p>
        </p:txBody>
      </p:sp>
      <p:sp>
        <p:nvSpPr>
          <p:cNvPr id="17" name="Rectangle 16">
            <a:extLst>
              <a:ext uri="{FF2B5EF4-FFF2-40B4-BE49-F238E27FC236}">
                <a16:creationId xmlns:a16="http://schemas.microsoft.com/office/drawing/2014/main" id="{36BE9101-E796-4FAB-9828-EFB2DBFEA41E}"/>
              </a:ext>
            </a:extLst>
          </p:cNvPr>
          <p:cNvSpPr/>
          <p:nvPr/>
        </p:nvSpPr>
        <p:spPr>
          <a:xfrm>
            <a:off x="838200" y="3428999"/>
            <a:ext cx="3600400" cy="2579213"/>
          </a:xfrm>
          <a:prstGeom prst="rect">
            <a:avLst/>
          </a:prstGeom>
          <a:solidFill>
            <a:srgbClr val="4CC088"/>
          </a:solidFill>
        </p:spPr>
        <p:txBody>
          <a:bodyPr wrap="square" anchor="ctr">
            <a:noAutofit/>
          </a:bodyPr>
          <a:lstStyle/>
          <a:p>
            <a:pPr lvl="0" algn="ctr"/>
            <a:r>
              <a:rPr lang="en-GB" dirty="0">
                <a:solidFill>
                  <a:schemeClr val="bg1"/>
                </a:solidFill>
              </a:rPr>
              <a:t>There are mechanisms in normal cells facilitating repair of any DNA damage. Where this is not possible, the cell is able identify this and destroy itself through apoptosis</a:t>
            </a:r>
          </a:p>
        </p:txBody>
      </p:sp>
      <p:pic>
        <p:nvPicPr>
          <p:cNvPr id="7" name="Audio 6">
            <a:hlinkClick r:id="" action="ppaction://media"/>
            <a:extLst>
              <a:ext uri="{FF2B5EF4-FFF2-40B4-BE49-F238E27FC236}">
                <a16:creationId xmlns:a16="http://schemas.microsoft.com/office/drawing/2014/main" id="{6D778A1F-3C69-4813-B759-58F664ECADA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26548639"/>
      </p:ext>
    </p:extLst>
  </p:cSld>
  <p:clrMapOvr>
    <a:masterClrMapping/>
  </p:clrMapOvr>
  <mc:AlternateContent xmlns:mc="http://schemas.openxmlformats.org/markup-compatibility/2006" xmlns:p14="http://schemas.microsoft.com/office/powerpoint/2010/main">
    <mc:Choice Requires="p14">
      <p:transition spd="slow" p14:dur="2000" advTm="17773"/>
    </mc:Choice>
    <mc:Fallback xmlns="">
      <p:transition spd="slow" advTm="177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A6582-F0A8-47C0-BAAB-FC137ECD0DEE}"/>
              </a:ext>
            </a:extLst>
          </p:cNvPr>
          <p:cNvSpPr>
            <a:spLocks noGrp="1"/>
          </p:cNvSpPr>
          <p:nvPr>
            <p:ph type="title"/>
          </p:nvPr>
        </p:nvSpPr>
        <p:spPr/>
        <p:txBody>
          <a:bodyPr/>
          <a:lstStyle/>
          <a:p>
            <a:r>
              <a:rPr lang="en-GB" dirty="0"/>
              <a:t>How does cancer start?</a:t>
            </a:r>
          </a:p>
        </p:txBody>
      </p:sp>
      <p:sp>
        <p:nvSpPr>
          <p:cNvPr id="4" name="Date Placeholder 3">
            <a:extLst>
              <a:ext uri="{FF2B5EF4-FFF2-40B4-BE49-F238E27FC236}">
                <a16:creationId xmlns:a16="http://schemas.microsoft.com/office/drawing/2014/main" id="{F9D74E6E-E14F-46D6-8C9E-C4A6CF50A5F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62D0D5-F18C-4979-9A24-B11C795BCA4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6E19E3C-8EBE-4E2E-8D7A-F3CD4ACE900B}"/>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10" name="Rectangle 9">
            <a:extLst>
              <a:ext uri="{FF2B5EF4-FFF2-40B4-BE49-F238E27FC236}">
                <a16:creationId xmlns:a16="http://schemas.microsoft.com/office/drawing/2014/main" id="{4C4E6617-E50F-4905-A0B6-AAAB84CD8FF8}"/>
              </a:ext>
            </a:extLst>
          </p:cNvPr>
          <p:cNvSpPr/>
          <p:nvPr/>
        </p:nvSpPr>
        <p:spPr>
          <a:xfrm>
            <a:off x="7753402" y="1507021"/>
            <a:ext cx="3600400" cy="1782934"/>
          </a:xfrm>
          <a:prstGeom prst="rect">
            <a:avLst/>
          </a:prstGeom>
          <a:solidFill>
            <a:srgbClr val="FF0000"/>
          </a:solidFill>
        </p:spPr>
        <p:txBody>
          <a:bodyPr wrap="square" anchor="ctr">
            <a:noAutofit/>
          </a:bodyPr>
          <a:lstStyle/>
          <a:p>
            <a:pPr lvl="0" algn="ctr"/>
            <a:r>
              <a:rPr lang="en-GB" dirty="0">
                <a:solidFill>
                  <a:schemeClr val="bg1"/>
                </a:solidFill>
              </a:rPr>
              <a:t>The increased rate of cell division in cancer cells can mean that many do not have an opportunity to differentiate </a:t>
            </a:r>
          </a:p>
        </p:txBody>
      </p:sp>
      <p:sp>
        <p:nvSpPr>
          <p:cNvPr id="11" name="Rectangle 10">
            <a:extLst>
              <a:ext uri="{FF2B5EF4-FFF2-40B4-BE49-F238E27FC236}">
                <a16:creationId xmlns:a16="http://schemas.microsoft.com/office/drawing/2014/main" id="{F9F3CB21-A92F-4246-AD4C-A5DAC305227F}"/>
              </a:ext>
            </a:extLst>
          </p:cNvPr>
          <p:cNvSpPr/>
          <p:nvPr/>
        </p:nvSpPr>
        <p:spPr>
          <a:xfrm>
            <a:off x="838200" y="1500933"/>
            <a:ext cx="3600400" cy="1782934"/>
          </a:xfrm>
          <a:prstGeom prst="rect">
            <a:avLst/>
          </a:prstGeom>
          <a:solidFill>
            <a:srgbClr val="4CC088"/>
          </a:solidFill>
        </p:spPr>
        <p:txBody>
          <a:bodyPr wrap="square" anchor="ctr">
            <a:noAutofit/>
          </a:bodyPr>
          <a:lstStyle/>
          <a:p>
            <a:pPr lvl="0" algn="ctr"/>
            <a:r>
              <a:rPr lang="en-GB" dirty="0">
                <a:solidFill>
                  <a:schemeClr val="bg1"/>
                </a:solidFill>
              </a:rPr>
              <a:t>Normal cells are able to mature/differentiate to allow them to carry out their function </a:t>
            </a:r>
          </a:p>
        </p:txBody>
      </p:sp>
      <p:sp>
        <p:nvSpPr>
          <p:cNvPr id="16" name="Rectangle 15">
            <a:extLst>
              <a:ext uri="{FF2B5EF4-FFF2-40B4-BE49-F238E27FC236}">
                <a16:creationId xmlns:a16="http://schemas.microsoft.com/office/drawing/2014/main" id="{C699FC84-50E5-4250-89E1-F6CAA059C6E9}"/>
              </a:ext>
            </a:extLst>
          </p:cNvPr>
          <p:cNvSpPr/>
          <p:nvPr/>
        </p:nvSpPr>
        <p:spPr>
          <a:xfrm>
            <a:off x="7753402" y="3435087"/>
            <a:ext cx="3600400" cy="2579213"/>
          </a:xfrm>
          <a:prstGeom prst="rect">
            <a:avLst/>
          </a:prstGeom>
          <a:solidFill>
            <a:srgbClr val="FF0000"/>
          </a:solidFill>
        </p:spPr>
        <p:txBody>
          <a:bodyPr wrap="square" anchor="ctr">
            <a:noAutofit/>
          </a:bodyPr>
          <a:lstStyle/>
          <a:p>
            <a:pPr lvl="0" algn="ctr"/>
            <a:r>
              <a:rPr lang="en-GB" dirty="0">
                <a:solidFill>
                  <a:schemeClr val="bg1"/>
                </a:solidFill>
              </a:rPr>
              <a:t>In cancer cells, the controls for DNA repair can become faulty, resulting in the accumulation of additional mutations that allow further characteristics of cancer. Cancer cells are also able to ignore any signals designed to trigger apoptosis</a:t>
            </a:r>
          </a:p>
        </p:txBody>
      </p:sp>
      <p:sp>
        <p:nvSpPr>
          <p:cNvPr id="17" name="Rectangle 16">
            <a:extLst>
              <a:ext uri="{FF2B5EF4-FFF2-40B4-BE49-F238E27FC236}">
                <a16:creationId xmlns:a16="http://schemas.microsoft.com/office/drawing/2014/main" id="{36BE9101-E796-4FAB-9828-EFB2DBFEA41E}"/>
              </a:ext>
            </a:extLst>
          </p:cNvPr>
          <p:cNvSpPr/>
          <p:nvPr/>
        </p:nvSpPr>
        <p:spPr>
          <a:xfrm>
            <a:off x="838200" y="3428999"/>
            <a:ext cx="3600400" cy="2579213"/>
          </a:xfrm>
          <a:prstGeom prst="rect">
            <a:avLst/>
          </a:prstGeom>
          <a:solidFill>
            <a:srgbClr val="4CC088"/>
          </a:solidFill>
        </p:spPr>
        <p:txBody>
          <a:bodyPr wrap="square" anchor="ctr">
            <a:noAutofit/>
          </a:bodyPr>
          <a:lstStyle/>
          <a:p>
            <a:pPr lvl="0" algn="ctr"/>
            <a:r>
              <a:rPr lang="en-GB" dirty="0">
                <a:solidFill>
                  <a:schemeClr val="bg1"/>
                </a:solidFill>
              </a:rPr>
              <a:t>There are mechanisms in normal cells facilitating repair of any DNA damage. Where this is not possible, the cell is able identify this and destroy itself through apoptosis</a:t>
            </a:r>
          </a:p>
        </p:txBody>
      </p:sp>
      <p:pic>
        <p:nvPicPr>
          <p:cNvPr id="12" name="Audio 11">
            <a:hlinkClick r:id="" action="ppaction://media"/>
            <a:extLst>
              <a:ext uri="{FF2B5EF4-FFF2-40B4-BE49-F238E27FC236}">
                <a16:creationId xmlns:a16="http://schemas.microsoft.com/office/drawing/2014/main" id="{731749F3-91BD-4266-A56F-5C796C95884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16538937"/>
      </p:ext>
    </p:extLst>
  </p:cSld>
  <p:clrMapOvr>
    <a:masterClrMapping/>
  </p:clrMapOvr>
  <mc:AlternateContent xmlns:mc="http://schemas.openxmlformats.org/markup-compatibility/2006" xmlns:p14="http://schemas.microsoft.com/office/powerpoint/2010/main">
    <mc:Choice Requires="p14">
      <p:transition spd="slow" p14:dur="2000" advTm="25986"/>
    </mc:Choice>
    <mc:Fallback xmlns="">
      <p:transition spd="slow" advTm="259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A6582-F0A8-47C0-BAAB-FC137ECD0DEE}"/>
              </a:ext>
            </a:extLst>
          </p:cNvPr>
          <p:cNvSpPr>
            <a:spLocks noGrp="1"/>
          </p:cNvSpPr>
          <p:nvPr>
            <p:ph type="title"/>
          </p:nvPr>
        </p:nvSpPr>
        <p:spPr/>
        <p:txBody>
          <a:bodyPr/>
          <a:lstStyle/>
          <a:p>
            <a:r>
              <a:rPr lang="en-GB" dirty="0"/>
              <a:t>How does cancer start?</a:t>
            </a:r>
          </a:p>
        </p:txBody>
      </p:sp>
      <p:sp>
        <p:nvSpPr>
          <p:cNvPr id="3" name="Content Placeholder 2">
            <a:extLst>
              <a:ext uri="{FF2B5EF4-FFF2-40B4-BE49-F238E27FC236}">
                <a16:creationId xmlns:a16="http://schemas.microsoft.com/office/drawing/2014/main" id="{9B41AE14-F306-4898-827C-B25CD96B6FFE}"/>
              </a:ext>
            </a:extLst>
          </p:cNvPr>
          <p:cNvSpPr>
            <a:spLocks noGrp="1"/>
          </p:cNvSpPr>
          <p:nvPr>
            <p:ph idx="1"/>
          </p:nvPr>
        </p:nvSpPr>
        <p:spPr/>
        <p:txBody>
          <a:bodyPr>
            <a:normAutofit fontScale="92500"/>
          </a:bodyPr>
          <a:lstStyle/>
          <a:p>
            <a:pPr marL="0" lvl="0" indent="0">
              <a:buNone/>
            </a:pPr>
            <a:r>
              <a:rPr lang="en-GB" dirty="0"/>
              <a:t>Cancer cells:</a:t>
            </a:r>
          </a:p>
          <a:p>
            <a:r>
              <a:rPr lang="en-GB" dirty="0"/>
              <a:t>Gain the ability to ignore signals from their environment</a:t>
            </a:r>
          </a:p>
          <a:p>
            <a:pPr marL="0" indent="0">
              <a:buNone/>
            </a:pPr>
            <a:endParaRPr lang="en-GB" dirty="0"/>
          </a:p>
          <a:p>
            <a:r>
              <a:rPr lang="en-GB" dirty="0"/>
              <a:t>Detach themselves from neighbouring cells</a:t>
            </a:r>
          </a:p>
          <a:p>
            <a:endParaRPr lang="en-GB" dirty="0"/>
          </a:p>
          <a:p>
            <a:r>
              <a:rPr lang="en-GB" dirty="0"/>
              <a:t>Divide too quickly before they have had an opportunity to mature</a:t>
            </a:r>
          </a:p>
          <a:p>
            <a:endParaRPr lang="en-GB" dirty="0"/>
          </a:p>
          <a:p>
            <a:r>
              <a:rPr lang="en-GB" dirty="0"/>
              <a:t>Have reduced ability to repair DNA damage, which can result in more mutations</a:t>
            </a:r>
          </a:p>
          <a:p>
            <a:endParaRPr lang="en-GB" dirty="0"/>
          </a:p>
          <a:p>
            <a:r>
              <a:rPr lang="en-GB" dirty="0"/>
              <a:t>Can ignore signals for apoptosis (programmed cell death)</a:t>
            </a:r>
          </a:p>
          <a:p>
            <a:pPr marL="0" indent="0">
              <a:buNone/>
            </a:pPr>
            <a:endParaRPr lang="en-GB" dirty="0"/>
          </a:p>
        </p:txBody>
      </p:sp>
      <p:sp>
        <p:nvSpPr>
          <p:cNvPr id="4" name="Date Placeholder 3">
            <a:extLst>
              <a:ext uri="{FF2B5EF4-FFF2-40B4-BE49-F238E27FC236}">
                <a16:creationId xmlns:a16="http://schemas.microsoft.com/office/drawing/2014/main" id="{F9D74E6E-E14F-46D6-8C9E-C4A6CF50A5F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62D0D5-F18C-4979-9A24-B11C795BCA4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6E19E3C-8EBE-4E2E-8D7A-F3CD4ACE900B}"/>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11" name="Audio 10">
            <a:hlinkClick r:id="" action="ppaction://media"/>
            <a:extLst>
              <a:ext uri="{FF2B5EF4-FFF2-40B4-BE49-F238E27FC236}">
                <a16:creationId xmlns:a16="http://schemas.microsoft.com/office/drawing/2014/main" id="{2419B298-4384-407A-B936-6C51070BB01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13552484"/>
      </p:ext>
    </p:extLst>
  </p:cSld>
  <p:clrMapOvr>
    <a:masterClrMapping/>
  </p:clrMapOvr>
  <mc:AlternateContent xmlns:mc="http://schemas.openxmlformats.org/markup-compatibility/2006" xmlns:p14="http://schemas.microsoft.com/office/powerpoint/2010/main">
    <mc:Choice Requires="p14">
      <p:transition spd="slow" p14:dur="2000" advTm="15184"/>
    </mc:Choice>
    <mc:Fallback xmlns="">
      <p:transition spd="slow" advTm="151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D900A7-3FD9-43CE-8E30-514466BC7DB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C239B311-7B56-4264-ABC6-91F19878415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82A4A2F6-C6EE-4BAD-983D-359C528ED1BA}"/>
              </a:ext>
            </a:extLst>
          </p:cNvPr>
          <p:cNvSpPr>
            <a:spLocks noGrp="1"/>
          </p:cNvSpPr>
          <p:nvPr>
            <p:ph type="sldNum" sz="quarter" idx="12"/>
          </p:nvPr>
        </p:nvSpPr>
        <p:spPr/>
        <p:txBody>
          <a:bodyPr/>
          <a:lstStyle/>
          <a:p>
            <a:pPr algn="ctr"/>
            <a:r>
              <a:rPr lang="en-GB" dirty="0"/>
              <a:t>  </a:t>
            </a:r>
            <a:fld id="{B33FDC71-8906-4088-9FB1-76CBC632085F}" type="slidenum">
              <a:rPr lang="en-GB" smtClean="0"/>
              <a:pPr algn="ctr"/>
              <a:t>14</a:t>
            </a:fld>
            <a:endParaRPr lang="en-GB" dirty="0"/>
          </a:p>
        </p:txBody>
      </p:sp>
      <p:sp>
        <p:nvSpPr>
          <p:cNvPr id="5" name="Title 4">
            <a:extLst>
              <a:ext uri="{FF2B5EF4-FFF2-40B4-BE49-F238E27FC236}">
                <a16:creationId xmlns:a16="http://schemas.microsoft.com/office/drawing/2014/main" id="{FFB52CA4-B0F7-4750-B834-DCBB415E58C0}"/>
              </a:ext>
            </a:extLst>
          </p:cNvPr>
          <p:cNvSpPr>
            <a:spLocks noGrp="1"/>
          </p:cNvSpPr>
          <p:nvPr>
            <p:ph type="title"/>
          </p:nvPr>
        </p:nvSpPr>
        <p:spPr/>
        <p:txBody>
          <a:bodyPr/>
          <a:lstStyle/>
          <a:p>
            <a:r>
              <a:rPr lang="en-GB" dirty="0"/>
              <a:t>Risk Factors</a:t>
            </a:r>
          </a:p>
        </p:txBody>
      </p:sp>
      <p:pic>
        <p:nvPicPr>
          <p:cNvPr id="14" name="Audio 13">
            <a:hlinkClick r:id="" action="ppaction://media"/>
            <a:extLst>
              <a:ext uri="{FF2B5EF4-FFF2-40B4-BE49-F238E27FC236}">
                <a16:creationId xmlns:a16="http://schemas.microsoft.com/office/drawing/2014/main" id="{5AB92BF0-4880-4167-A5AD-36542AD321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19749690"/>
      </p:ext>
    </p:extLst>
  </p:cSld>
  <p:clrMapOvr>
    <a:masterClrMapping/>
  </p:clrMapOvr>
  <mc:AlternateContent xmlns:mc="http://schemas.openxmlformats.org/markup-compatibility/2006" xmlns:p14="http://schemas.microsoft.com/office/powerpoint/2010/main">
    <mc:Choice Requires="p14">
      <p:transition spd="slow" p14:dur="2000" advTm="4018"/>
    </mc:Choice>
    <mc:Fallback xmlns="">
      <p:transition spd="slow" advTm="40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4AD76-1B78-4A5B-B36E-313130EA79F2}"/>
              </a:ext>
            </a:extLst>
          </p:cNvPr>
          <p:cNvSpPr>
            <a:spLocks noGrp="1"/>
          </p:cNvSpPr>
          <p:nvPr>
            <p:ph type="title"/>
          </p:nvPr>
        </p:nvSpPr>
        <p:spPr/>
        <p:txBody>
          <a:bodyPr/>
          <a:lstStyle/>
          <a:p>
            <a:r>
              <a:rPr lang="en-GB" dirty="0"/>
              <a:t>Causes &amp; Risk Factors</a:t>
            </a:r>
          </a:p>
        </p:txBody>
      </p:sp>
      <p:sp>
        <p:nvSpPr>
          <p:cNvPr id="3" name="Content Placeholder 2">
            <a:extLst>
              <a:ext uri="{FF2B5EF4-FFF2-40B4-BE49-F238E27FC236}">
                <a16:creationId xmlns:a16="http://schemas.microsoft.com/office/drawing/2014/main" id="{25F235B9-A4D4-481D-A29B-BBEC8BEA8B7E}"/>
              </a:ext>
            </a:extLst>
          </p:cNvPr>
          <p:cNvSpPr>
            <a:spLocks noGrp="1"/>
          </p:cNvSpPr>
          <p:nvPr>
            <p:ph idx="1"/>
          </p:nvPr>
        </p:nvSpPr>
        <p:spPr/>
        <p:txBody>
          <a:bodyPr/>
          <a:lstStyle/>
          <a:p>
            <a:pPr marL="0" indent="0">
              <a:buNone/>
            </a:pPr>
            <a:r>
              <a:rPr lang="en-GB" dirty="0"/>
              <a:t>The basic cause of cancer is damage to genes, which can be sustained following exposure to carcinogens or inherited</a:t>
            </a:r>
          </a:p>
          <a:p>
            <a:endParaRPr lang="en-GB" dirty="0"/>
          </a:p>
        </p:txBody>
      </p:sp>
      <p:sp>
        <p:nvSpPr>
          <p:cNvPr id="4" name="Date Placeholder 3">
            <a:extLst>
              <a:ext uri="{FF2B5EF4-FFF2-40B4-BE49-F238E27FC236}">
                <a16:creationId xmlns:a16="http://schemas.microsoft.com/office/drawing/2014/main" id="{FEEC103E-3AE2-489F-BFCE-366C58794A7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EB75112E-35AF-4B7F-AB7B-46C1C400D62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1AF8DDF9-75E5-4242-B440-D651A051CE2A}"/>
              </a:ext>
            </a:extLst>
          </p:cNvPr>
          <p:cNvSpPr>
            <a:spLocks noGrp="1"/>
          </p:cNvSpPr>
          <p:nvPr>
            <p:ph type="sldNum" sz="quarter" idx="12"/>
          </p:nvPr>
        </p:nvSpPr>
        <p:spPr/>
        <p:txBody>
          <a:bodyPr/>
          <a:lstStyle/>
          <a:p>
            <a:fld id="{B33FDC71-8906-4088-9FB1-76CBC632085F}" type="slidenum">
              <a:rPr lang="en-GB" smtClean="0"/>
              <a:t>15</a:t>
            </a:fld>
            <a:endParaRPr lang="en-GB"/>
          </a:p>
        </p:txBody>
      </p:sp>
      <p:grpSp>
        <p:nvGrpSpPr>
          <p:cNvPr id="7" name="Group 6">
            <a:extLst>
              <a:ext uri="{FF2B5EF4-FFF2-40B4-BE49-F238E27FC236}">
                <a16:creationId xmlns:a16="http://schemas.microsoft.com/office/drawing/2014/main" id="{37E3670A-E838-4001-9D20-12407E7A003A}"/>
              </a:ext>
            </a:extLst>
          </p:cNvPr>
          <p:cNvGrpSpPr/>
          <p:nvPr/>
        </p:nvGrpSpPr>
        <p:grpSpPr>
          <a:xfrm>
            <a:off x="2637876" y="2564090"/>
            <a:ext cx="6916248" cy="3503049"/>
            <a:chOff x="562702" y="1682444"/>
            <a:chExt cx="8139894" cy="4122820"/>
          </a:xfrm>
        </p:grpSpPr>
        <p:grpSp>
          <p:nvGrpSpPr>
            <p:cNvPr id="8" name="Group 7">
              <a:extLst>
                <a:ext uri="{FF2B5EF4-FFF2-40B4-BE49-F238E27FC236}">
                  <a16:creationId xmlns:a16="http://schemas.microsoft.com/office/drawing/2014/main" id="{A9F04606-E96E-47C1-8B42-F7AFAE039299}"/>
                </a:ext>
              </a:extLst>
            </p:cNvPr>
            <p:cNvGrpSpPr/>
            <p:nvPr/>
          </p:nvGrpSpPr>
          <p:grpSpPr>
            <a:xfrm>
              <a:off x="562702" y="1682446"/>
              <a:ext cx="1944000" cy="2235600"/>
              <a:chOff x="2688686" y="1186160"/>
              <a:chExt cx="1471763" cy="1691679"/>
            </a:xfrm>
            <a:noFill/>
          </p:grpSpPr>
          <p:sp>
            <p:nvSpPr>
              <p:cNvPr id="26" name="Hexagon 25">
                <a:extLst>
                  <a:ext uri="{FF2B5EF4-FFF2-40B4-BE49-F238E27FC236}">
                    <a16:creationId xmlns:a16="http://schemas.microsoft.com/office/drawing/2014/main" id="{E7BB0724-B4EB-4760-9ACE-896846D48AE3}"/>
                  </a:ext>
                </a:extLst>
              </p:cNvPr>
              <p:cNvSpPr/>
              <p:nvPr/>
            </p:nvSpPr>
            <p:spPr>
              <a:xfrm rot="5400000">
                <a:off x="2578728" y="1296119"/>
                <a:ext cx="1691679" cy="1471761"/>
              </a:xfrm>
              <a:prstGeom prst="hexagon">
                <a:avLst>
                  <a:gd name="adj" fmla="val 25000"/>
                  <a:gd name="vf" fmla="val 115470"/>
                </a:avLst>
              </a:prstGeom>
              <a:grpFill/>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27" name="Hexagon 4">
                <a:extLst>
                  <a:ext uri="{FF2B5EF4-FFF2-40B4-BE49-F238E27FC236}">
                    <a16:creationId xmlns:a16="http://schemas.microsoft.com/office/drawing/2014/main" id="{94A4F0F9-6CB1-4378-A2B7-0B8AB3C46148}"/>
                  </a:ext>
                </a:extLst>
              </p:cNvPr>
              <p:cNvSpPr txBox="1"/>
              <p:nvPr/>
            </p:nvSpPr>
            <p:spPr>
              <a:xfrm>
                <a:off x="2688686" y="1484814"/>
                <a:ext cx="1471763" cy="1164439"/>
              </a:xfrm>
              <a:prstGeom prst="rect">
                <a:avLst/>
              </a:prstGeom>
              <a:grpFill/>
              <a:ln>
                <a:noFill/>
              </a:ln>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Genetics</a:t>
                </a:r>
              </a:p>
            </p:txBody>
          </p:sp>
        </p:grpSp>
        <p:grpSp>
          <p:nvGrpSpPr>
            <p:cNvPr id="9" name="Group 8">
              <a:extLst>
                <a:ext uri="{FF2B5EF4-FFF2-40B4-BE49-F238E27FC236}">
                  <a16:creationId xmlns:a16="http://schemas.microsoft.com/office/drawing/2014/main" id="{24F132E0-1679-42F1-A46C-C5409BDC7EAE}"/>
                </a:ext>
              </a:extLst>
            </p:cNvPr>
            <p:cNvGrpSpPr/>
            <p:nvPr/>
          </p:nvGrpSpPr>
          <p:grpSpPr>
            <a:xfrm>
              <a:off x="2628000" y="1682445"/>
              <a:ext cx="1944000" cy="2235600"/>
              <a:chOff x="2688686" y="1186160"/>
              <a:chExt cx="1471763" cy="1691679"/>
            </a:xfrm>
            <a:noFill/>
          </p:grpSpPr>
          <p:sp>
            <p:nvSpPr>
              <p:cNvPr id="24" name="Hexagon 23">
                <a:extLst>
                  <a:ext uri="{FF2B5EF4-FFF2-40B4-BE49-F238E27FC236}">
                    <a16:creationId xmlns:a16="http://schemas.microsoft.com/office/drawing/2014/main" id="{A038FE07-A4F3-4805-86F0-998AE4B1E8A9}"/>
                  </a:ext>
                </a:extLst>
              </p:cNvPr>
              <p:cNvSpPr/>
              <p:nvPr/>
            </p:nvSpPr>
            <p:spPr>
              <a:xfrm rot="5400000">
                <a:off x="2578728" y="1296119"/>
                <a:ext cx="1691679" cy="1471761"/>
              </a:xfrm>
              <a:prstGeom prst="hexagon">
                <a:avLst>
                  <a:gd name="adj" fmla="val 25000"/>
                  <a:gd name="vf" fmla="val 115470"/>
                </a:avLst>
              </a:prstGeom>
              <a:grpFill/>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25" name="Hexagon 4">
                <a:extLst>
                  <a:ext uri="{FF2B5EF4-FFF2-40B4-BE49-F238E27FC236}">
                    <a16:creationId xmlns:a16="http://schemas.microsoft.com/office/drawing/2014/main" id="{63E15507-CD41-4D7F-B250-228EF7D10DEC}"/>
                  </a:ext>
                </a:extLst>
              </p:cNvPr>
              <p:cNvSpPr txBox="1"/>
              <p:nvPr/>
            </p:nvSpPr>
            <p:spPr>
              <a:xfrm>
                <a:off x="2688686" y="1484814"/>
                <a:ext cx="1471763" cy="1164439"/>
              </a:xfrm>
              <a:prstGeom prst="rect">
                <a:avLst/>
              </a:prstGeom>
              <a:grpFill/>
              <a:ln>
                <a:noFill/>
              </a:ln>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Smoking</a:t>
                </a:r>
              </a:p>
            </p:txBody>
          </p:sp>
        </p:grpSp>
        <p:grpSp>
          <p:nvGrpSpPr>
            <p:cNvPr id="10" name="Group 9">
              <a:extLst>
                <a:ext uri="{FF2B5EF4-FFF2-40B4-BE49-F238E27FC236}">
                  <a16:creationId xmlns:a16="http://schemas.microsoft.com/office/drawing/2014/main" id="{622E2AFF-076F-41E0-9030-2B48286F7C29}"/>
                </a:ext>
              </a:extLst>
            </p:cNvPr>
            <p:cNvGrpSpPr/>
            <p:nvPr/>
          </p:nvGrpSpPr>
          <p:grpSpPr>
            <a:xfrm>
              <a:off x="4693298" y="1682445"/>
              <a:ext cx="1944000" cy="2235600"/>
              <a:chOff x="2688686" y="1186160"/>
              <a:chExt cx="1471763" cy="1691679"/>
            </a:xfrm>
          </p:grpSpPr>
          <p:sp>
            <p:nvSpPr>
              <p:cNvPr id="22" name="Hexagon 21">
                <a:extLst>
                  <a:ext uri="{FF2B5EF4-FFF2-40B4-BE49-F238E27FC236}">
                    <a16:creationId xmlns:a16="http://schemas.microsoft.com/office/drawing/2014/main" id="{26B86843-B770-4520-BB32-4CCD1781A62A}"/>
                  </a:ext>
                </a:extLst>
              </p:cNvPr>
              <p:cNvSpPr/>
              <p:nvPr/>
            </p:nvSpPr>
            <p:spPr>
              <a:xfrm rot="5400000">
                <a:off x="2578728" y="1296119"/>
                <a:ext cx="1691679" cy="1471761"/>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23" name="Hexagon 4">
                <a:extLst>
                  <a:ext uri="{FF2B5EF4-FFF2-40B4-BE49-F238E27FC236}">
                    <a16:creationId xmlns:a16="http://schemas.microsoft.com/office/drawing/2014/main" id="{4D3F4033-3C31-4706-84C4-FA4C0A485690}"/>
                  </a:ext>
                </a:extLst>
              </p:cNvPr>
              <p:cNvSpPr txBox="1"/>
              <p:nvPr/>
            </p:nvSpPr>
            <p:spPr>
              <a:xfrm>
                <a:off x="2688686" y="1484814"/>
                <a:ext cx="1471763" cy="1164439"/>
              </a:xfrm>
              <a:prstGeom prst="rect">
                <a:avLst/>
              </a:prstGeom>
              <a:ln>
                <a:noFill/>
              </a:ln>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Diet</a:t>
                </a:r>
              </a:p>
            </p:txBody>
          </p:sp>
        </p:grpSp>
        <p:grpSp>
          <p:nvGrpSpPr>
            <p:cNvPr id="11" name="Group 10">
              <a:extLst>
                <a:ext uri="{FF2B5EF4-FFF2-40B4-BE49-F238E27FC236}">
                  <a16:creationId xmlns:a16="http://schemas.microsoft.com/office/drawing/2014/main" id="{2FA2025C-474B-4D21-9444-B06F84445BA5}"/>
                </a:ext>
              </a:extLst>
            </p:cNvPr>
            <p:cNvGrpSpPr/>
            <p:nvPr/>
          </p:nvGrpSpPr>
          <p:grpSpPr>
            <a:xfrm>
              <a:off x="6758596" y="1682444"/>
              <a:ext cx="1944000" cy="2235600"/>
              <a:chOff x="2688686" y="1186160"/>
              <a:chExt cx="1471763" cy="1691679"/>
            </a:xfrm>
          </p:grpSpPr>
          <p:sp>
            <p:nvSpPr>
              <p:cNvPr id="20" name="Hexagon 19">
                <a:extLst>
                  <a:ext uri="{FF2B5EF4-FFF2-40B4-BE49-F238E27FC236}">
                    <a16:creationId xmlns:a16="http://schemas.microsoft.com/office/drawing/2014/main" id="{14F76608-6910-4603-A608-222738EF2124}"/>
                  </a:ext>
                </a:extLst>
              </p:cNvPr>
              <p:cNvSpPr/>
              <p:nvPr/>
            </p:nvSpPr>
            <p:spPr>
              <a:xfrm rot="5400000">
                <a:off x="2578728" y="1296119"/>
                <a:ext cx="1691679" cy="1471761"/>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21" name="Hexagon 4">
                <a:extLst>
                  <a:ext uri="{FF2B5EF4-FFF2-40B4-BE49-F238E27FC236}">
                    <a16:creationId xmlns:a16="http://schemas.microsoft.com/office/drawing/2014/main" id="{350A087D-711D-4A6B-80E0-827F5618A171}"/>
                  </a:ext>
                </a:extLst>
              </p:cNvPr>
              <p:cNvSpPr txBox="1"/>
              <p:nvPr/>
            </p:nvSpPr>
            <p:spPr>
              <a:xfrm>
                <a:off x="2688686" y="1484814"/>
                <a:ext cx="1471763" cy="1164439"/>
              </a:xfrm>
              <a:prstGeom prst="rect">
                <a:avLst/>
              </a:prstGeom>
              <a:ln>
                <a:noFill/>
              </a:ln>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Radiation</a:t>
                </a:r>
              </a:p>
            </p:txBody>
          </p:sp>
        </p:grpSp>
        <p:grpSp>
          <p:nvGrpSpPr>
            <p:cNvPr id="12" name="Group 11">
              <a:extLst>
                <a:ext uri="{FF2B5EF4-FFF2-40B4-BE49-F238E27FC236}">
                  <a16:creationId xmlns:a16="http://schemas.microsoft.com/office/drawing/2014/main" id="{1FE55B5C-AF69-48F5-9AE0-4172E582FE32}"/>
                </a:ext>
              </a:extLst>
            </p:cNvPr>
            <p:cNvGrpSpPr/>
            <p:nvPr/>
          </p:nvGrpSpPr>
          <p:grpSpPr>
            <a:xfrm>
              <a:off x="1586178" y="3559149"/>
              <a:ext cx="1944000" cy="2235600"/>
              <a:chOff x="2688686" y="1186160"/>
              <a:chExt cx="1471763" cy="1691679"/>
            </a:xfrm>
          </p:grpSpPr>
          <p:sp>
            <p:nvSpPr>
              <p:cNvPr id="18" name="Hexagon 17">
                <a:extLst>
                  <a:ext uri="{FF2B5EF4-FFF2-40B4-BE49-F238E27FC236}">
                    <a16:creationId xmlns:a16="http://schemas.microsoft.com/office/drawing/2014/main" id="{59B9D8A9-B97D-4941-A6E4-A9A26F81A0DF}"/>
                  </a:ext>
                </a:extLst>
              </p:cNvPr>
              <p:cNvSpPr/>
              <p:nvPr/>
            </p:nvSpPr>
            <p:spPr>
              <a:xfrm rot="5400000">
                <a:off x="2578728" y="1296119"/>
                <a:ext cx="1691679" cy="1471761"/>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19" name="Hexagon 4">
                <a:extLst>
                  <a:ext uri="{FF2B5EF4-FFF2-40B4-BE49-F238E27FC236}">
                    <a16:creationId xmlns:a16="http://schemas.microsoft.com/office/drawing/2014/main" id="{5E17069F-FB5C-410E-9EFE-3896C9507F15}"/>
                  </a:ext>
                </a:extLst>
              </p:cNvPr>
              <p:cNvSpPr txBox="1"/>
              <p:nvPr/>
            </p:nvSpPr>
            <p:spPr>
              <a:xfrm>
                <a:off x="2688686" y="1449780"/>
                <a:ext cx="1471763" cy="1164439"/>
              </a:xfrm>
              <a:prstGeom prst="rect">
                <a:avLst/>
              </a:prstGeom>
              <a:ln>
                <a:noFill/>
              </a:ln>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Environment</a:t>
                </a:r>
              </a:p>
            </p:txBody>
          </p:sp>
        </p:grpSp>
        <p:grpSp>
          <p:nvGrpSpPr>
            <p:cNvPr id="13" name="Group 12">
              <a:extLst>
                <a:ext uri="{FF2B5EF4-FFF2-40B4-BE49-F238E27FC236}">
                  <a16:creationId xmlns:a16="http://schemas.microsoft.com/office/drawing/2014/main" id="{E3F74819-6199-42F9-831D-33DF0DB10552}"/>
                </a:ext>
              </a:extLst>
            </p:cNvPr>
            <p:cNvGrpSpPr/>
            <p:nvPr/>
          </p:nvGrpSpPr>
          <p:grpSpPr>
            <a:xfrm>
              <a:off x="3651476" y="3559149"/>
              <a:ext cx="1944000" cy="2235600"/>
              <a:chOff x="2688686" y="1186160"/>
              <a:chExt cx="1471763" cy="1691679"/>
            </a:xfrm>
          </p:grpSpPr>
          <p:sp>
            <p:nvSpPr>
              <p:cNvPr id="16" name="Hexagon 15">
                <a:extLst>
                  <a:ext uri="{FF2B5EF4-FFF2-40B4-BE49-F238E27FC236}">
                    <a16:creationId xmlns:a16="http://schemas.microsoft.com/office/drawing/2014/main" id="{A057F802-29B5-439E-86D0-BCAC26E0A475}"/>
                  </a:ext>
                </a:extLst>
              </p:cNvPr>
              <p:cNvSpPr/>
              <p:nvPr/>
            </p:nvSpPr>
            <p:spPr>
              <a:xfrm rot="5400000">
                <a:off x="2578728" y="1296119"/>
                <a:ext cx="1691679" cy="1471761"/>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17" name="Hexagon 4">
                <a:extLst>
                  <a:ext uri="{FF2B5EF4-FFF2-40B4-BE49-F238E27FC236}">
                    <a16:creationId xmlns:a16="http://schemas.microsoft.com/office/drawing/2014/main" id="{D753BD4A-8D6A-4D2B-9344-E82171803050}"/>
                  </a:ext>
                </a:extLst>
              </p:cNvPr>
              <p:cNvSpPr txBox="1"/>
              <p:nvPr/>
            </p:nvSpPr>
            <p:spPr>
              <a:xfrm>
                <a:off x="2688686" y="1484814"/>
                <a:ext cx="1471763" cy="1164439"/>
              </a:xfrm>
              <a:prstGeom prst="rect">
                <a:avLst/>
              </a:prstGeom>
              <a:ln>
                <a:noFill/>
              </a:ln>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Infections</a:t>
                </a:r>
              </a:p>
            </p:txBody>
          </p:sp>
        </p:grpSp>
        <p:sp>
          <p:nvSpPr>
            <p:cNvPr id="14" name="Hexagon 13">
              <a:extLst>
                <a:ext uri="{FF2B5EF4-FFF2-40B4-BE49-F238E27FC236}">
                  <a16:creationId xmlns:a16="http://schemas.microsoft.com/office/drawing/2014/main" id="{F57B50E8-BEDF-4751-AE58-2D7ECEDB2AEC}"/>
                </a:ext>
              </a:extLst>
            </p:cNvPr>
            <p:cNvSpPr/>
            <p:nvPr/>
          </p:nvSpPr>
          <p:spPr>
            <a:xfrm rot="5400000">
              <a:off x="5570972" y="3715465"/>
              <a:ext cx="2235600" cy="1943997"/>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US" sz="1800"/>
            </a:p>
          </p:txBody>
        </p:sp>
        <p:sp>
          <p:nvSpPr>
            <p:cNvPr id="15" name="Hexagon 4">
              <a:extLst>
                <a:ext uri="{FF2B5EF4-FFF2-40B4-BE49-F238E27FC236}">
                  <a16:creationId xmlns:a16="http://schemas.microsoft.com/office/drawing/2014/main" id="{6AB31C70-55BD-48C9-9650-F570F2054D87}"/>
                </a:ext>
              </a:extLst>
            </p:cNvPr>
            <p:cNvSpPr txBox="1"/>
            <p:nvPr/>
          </p:nvSpPr>
          <p:spPr>
            <a:xfrm>
              <a:off x="5725947" y="3964342"/>
              <a:ext cx="1944000" cy="1538838"/>
            </a:xfrm>
            <a:prstGeom prst="rect">
              <a:avLst/>
            </a:prstGeom>
            <a:ln>
              <a:noFill/>
            </a:ln>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Age</a:t>
              </a:r>
            </a:p>
          </p:txBody>
        </p:sp>
      </p:grpSp>
      <p:pic>
        <p:nvPicPr>
          <p:cNvPr id="29" name="Audio 28">
            <a:hlinkClick r:id="" action="ppaction://media"/>
            <a:extLst>
              <a:ext uri="{FF2B5EF4-FFF2-40B4-BE49-F238E27FC236}">
                <a16:creationId xmlns:a16="http://schemas.microsoft.com/office/drawing/2014/main" id="{079C7E78-2E61-4B88-A157-E37156F4DDF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31244705"/>
      </p:ext>
    </p:extLst>
  </p:cSld>
  <p:clrMapOvr>
    <a:masterClrMapping/>
  </p:clrMapOvr>
  <mc:AlternateContent xmlns:mc="http://schemas.openxmlformats.org/markup-compatibility/2006" xmlns:p14="http://schemas.microsoft.com/office/powerpoint/2010/main">
    <mc:Choice Requires="p14">
      <p:transition spd="slow" p14:dur="2000" advTm="8265"/>
    </mc:Choice>
    <mc:Fallback xmlns="">
      <p:transition spd="slow" advTm="82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4AD76-1B78-4A5B-B36E-313130EA79F2}"/>
              </a:ext>
            </a:extLst>
          </p:cNvPr>
          <p:cNvSpPr>
            <a:spLocks noGrp="1"/>
          </p:cNvSpPr>
          <p:nvPr>
            <p:ph type="title"/>
          </p:nvPr>
        </p:nvSpPr>
        <p:spPr/>
        <p:txBody>
          <a:bodyPr/>
          <a:lstStyle/>
          <a:p>
            <a:r>
              <a:rPr lang="en-GB" dirty="0"/>
              <a:t>Genetics</a:t>
            </a:r>
          </a:p>
        </p:txBody>
      </p:sp>
      <p:sp>
        <p:nvSpPr>
          <p:cNvPr id="3" name="Content Placeholder 2">
            <a:extLst>
              <a:ext uri="{FF2B5EF4-FFF2-40B4-BE49-F238E27FC236}">
                <a16:creationId xmlns:a16="http://schemas.microsoft.com/office/drawing/2014/main" id="{25F235B9-A4D4-481D-A29B-BBEC8BEA8B7E}"/>
              </a:ext>
            </a:extLst>
          </p:cNvPr>
          <p:cNvSpPr>
            <a:spLocks noGrp="1"/>
          </p:cNvSpPr>
          <p:nvPr>
            <p:ph idx="1"/>
          </p:nvPr>
        </p:nvSpPr>
        <p:spPr>
          <a:xfrm>
            <a:off x="838200" y="1435510"/>
            <a:ext cx="10515600" cy="1576077"/>
          </a:xfrm>
        </p:spPr>
        <p:txBody>
          <a:bodyPr/>
          <a:lstStyle/>
          <a:p>
            <a:pPr marL="0" indent="0">
              <a:buNone/>
            </a:pPr>
            <a:r>
              <a:rPr lang="en-GB" sz="2000" dirty="0"/>
              <a:t>Some individuals are born with DNA mutations, which increase the risk of certain cells to become cancerous</a:t>
            </a:r>
          </a:p>
          <a:p>
            <a:pPr marL="0" indent="0">
              <a:buNone/>
            </a:pPr>
            <a:r>
              <a:rPr lang="en-GB" sz="2000" dirty="0"/>
              <a:t>Inheritance of these genes only increases an individual’s risk of cancer, it does not necessarily mean they will develop cancer in their lifetime</a:t>
            </a:r>
          </a:p>
          <a:p>
            <a:endParaRPr lang="en-GB" dirty="0"/>
          </a:p>
        </p:txBody>
      </p:sp>
      <p:sp>
        <p:nvSpPr>
          <p:cNvPr id="4" name="Date Placeholder 3">
            <a:extLst>
              <a:ext uri="{FF2B5EF4-FFF2-40B4-BE49-F238E27FC236}">
                <a16:creationId xmlns:a16="http://schemas.microsoft.com/office/drawing/2014/main" id="{FEEC103E-3AE2-489F-BFCE-366C58794A7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EB75112E-35AF-4B7F-AB7B-46C1C400D62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1AF8DDF9-75E5-4242-B440-D651A051CE2A}"/>
              </a:ext>
            </a:extLst>
          </p:cNvPr>
          <p:cNvSpPr>
            <a:spLocks noGrp="1"/>
          </p:cNvSpPr>
          <p:nvPr>
            <p:ph type="sldNum" sz="quarter" idx="12"/>
          </p:nvPr>
        </p:nvSpPr>
        <p:spPr/>
        <p:txBody>
          <a:bodyPr/>
          <a:lstStyle/>
          <a:p>
            <a:fld id="{B33FDC71-8906-4088-9FB1-76CBC632085F}" type="slidenum">
              <a:rPr lang="en-GB" smtClean="0"/>
              <a:t>16</a:t>
            </a:fld>
            <a:endParaRPr lang="en-GB"/>
          </a:p>
        </p:txBody>
      </p:sp>
      <p:grpSp>
        <p:nvGrpSpPr>
          <p:cNvPr id="28" name="Group 27">
            <a:extLst>
              <a:ext uri="{FF2B5EF4-FFF2-40B4-BE49-F238E27FC236}">
                <a16:creationId xmlns:a16="http://schemas.microsoft.com/office/drawing/2014/main" id="{16292835-1A69-4F3E-906F-932D8B081332}"/>
              </a:ext>
            </a:extLst>
          </p:cNvPr>
          <p:cNvGrpSpPr/>
          <p:nvPr/>
        </p:nvGrpSpPr>
        <p:grpSpPr>
          <a:xfrm>
            <a:off x="1984991" y="3126851"/>
            <a:ext cx="8222017" cy="2147556"/>
            <a:chOff x="862757" y="3795883"/>
            <a:chExt cx="8406489" cy="2147556"/>
          </a:xfrm>
        </p:grpSpPr>
        <p:sp>
          <p:nvSpPr>
            <p:cNvPr id="29" name="Round Same Side Corner Rectangle 6">
              <a:extLst>
                <a:ext uri="{FF2B5EF4-FFF2-40B4-BE49-F238E27FC236}">
                  <a16:creationId xmlns:a16="http://schemas.microsoft.com/office/drawing/2014/main" id="{D184BD87-F81A-44B1-A99B-E6836A78CFBE}"/>
                </a:ext>
              </a:extLst>
            </p:cNvPr>
            <p:cNvSpPr txBox="1"/>
            <p:nvPr/>
          </p:nvSpPr>
          <p:spPr>
            <a:xfrm>
              <a:off x="2095491" y="4311844"/>
              <a:ext cx="2236695" cy="159806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56032" tIns="22860" rIns="22860" bIns="22860" numCol="1" spcCol="1270" anchor="ctr" anchorCtr="0">
              <a:noAutofit/>
            </a:bodyPr>
            <a:lstStyle/>
            <a:p>
              <a:pPr marL="0" lvl="1" defTabSz="1600200">
                <a:lnSpc>
                  <a:spcPct val="90000"/>
                </a:lnSpc>
                <a:spcAft>
                  <a:spcPct val="15000"/>
                </a:spcAft>
              </a:pPr>
              <a:endParaRPr lang="en-GB" sz="1800" dirty="0"/>
            </a:p>
            <a:p>
              <a:pPr marL="342900" lvl="1" indent="-342900" defTabSz="1600200">
                <a:lnSpc>
                  <a:spcPct val="90000"/>
                </a:lnSpc>
                <a:spcAft>
                  <a:spcPct val="15000"/>
                </a:spcAft>
                <a:buFont typeface="Arial" panose="020B0604020202020204" pitchFamily="34" charset="0"/>
                <a:buChar char="•"/>
              </a:pPr>
              <a:r>
                <a:rPr lang="en-GB" sz="1800" dirty="0"/>
                <a:t>Breast Cancer</a:t>
              </a:r>
            </a:p>
            <a:p>
              <a:pPr marL="342900" lvl="1" indent="-342900" defTabSz="1600200">
                <a:lnSpc>
                  <a:spcPct val="90000"/>
                </a:lnSpc>
                <a:spcAft>
                  <a:spcPct val="15000"/>
                </a:spcAft>
                <a:buFont typeface="Arial" panose="020B0604020202020204" pitchFamily="34" charset="0"/>
                <a:buChar char="•"/>
              </a:pPr>
              <a:r>
                <a:rPr lang="en-GB" sz="1800" dirty="0"/>
                <a:t>Ovarian Cancer</a:t>
              </a:r>
              <a:endParaRPr lang="en-GB" sz="1800" kern="1200" dirty="0"/>
            </a:p>
          </p:txBody>
        </p:sp>
        <p:grpSp>
          <p:nvGrpSpPr>
            <p:cNvPr id="30" name="Group 29">
              <a:extLst>
                <a:ext uri="{FF2B5EF4-FFF2-40B4-BE49-F238E27FC236}">
                  <a16:creationId xmlns:a16="http://schemas.microsoft.com/office/drawing/2014/main" id="{1A20DD38-AD28-4691-8220-5AA456E3BAEC}"/>
                </a:ext>
              </a:extLst>
            </p:cNvPr>
            <p:cNvGrpSpPr/>
            <p:nvPr/>
          </p:nvGrpSpPr>
          <p:grpSpPr>
            <a:xfrm>
              <a:off x="862757" y="3795883"/>
              <a:ext cx="1419431" cy="2114027"/>
              <a:chOff x="362625" y="-914926"/>
              <a:chExt cx="1756091" cy="2508697"/>
            </a:xfrm>
          </p:grpSpPr>
          <p:sp>
            <p:nvSpPr>
              <p:cNvPr id="38" name="Chevron 13">
                <a:extLst>
                  <a:ext uri="{FF2B5EF4-FFF2-40B4-BE49-F238E27FC236}">
                    <a16:creationId xmlns:a16="http://schemas.microsoft.com/office/drawing/2014/main" id="{913791BF-4FC6-4017-B53F-C089FA0BC829}"/>
                  </a:ext>
                </a:extLst>
              </p:cNvPr>
              <p:cNvSpPr/>
              <p:nvPr/>
            </p:nvSpPr>
            <p:spPr>
              <a:xfrm rot="16200000">
                <a:off x="-13677" y="-538621"/>
                <a:ext cx="2508697" cy="1756088"/>
              </a:xfrm>
              <a:prstGeom prst="chevron">
                <a:avLst/>
              </a:prstGeom>
              <a:noFill/>
              <a:ln>
                <a:solidFill>
                  <a:srgbClr val="00AE9E"/>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9" name="Chevron 4">
                <a:extLst>
                  <a:ext uri="{FF2B5EF4-FFF2-40B4-BE49-F238E27FC236}">
                    <a16:creationId xmlns:a16="http://schemas.microsoft.com/office/drawing/2014/main" id="{482333CE-8E5B-41AC-980E-47AB82D0DC9A}"/>
                  </a:ext>
                </a:extLst>
              </p:cNvPr>
              <p:cNvSpPr txBox="1"/>
              <p:nvPr/>
            </p:nvSpPr>
            <p:spPr>
              <a:xfrm>
                <a:off x="362625" y="2903"/>
                <a:ext cx="1756088" cy="7526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800" kern="1200" baseline="0" dirty="0">
                    <a:solidFill>
                      <a:sysClr val="windowText" lastClr="000000"/>
                    </a:solidFill>
                  </a:rPr>
                  <a:t>BRCA gene mutation</a:t>
                </a:r>
                <a:endParaRPr lang="en-GB" sz="1800" kern="1200" dirty="0">
                  <a:solidFill>
                    <a:sysClr val="windowText" lastClr="000000"/>
                  </a:solidFill>
                </a:endParaRPr>
              </a:p>
            </p:txBody>
          </p:sp>
        </p:grpSp>
        <p:grpSp>
          <p:nvGrpSpPr>
            <p:cNvPr id="31" name="Group 30">
              <a:extLst>
                <a:ext uri="{FF2B5EF4-FFF2-40B4-BE49-F238E27FC236}">
                  <a16:creationId xmlns:a16="http://schemas.microsoft.com/office/drawing/2014/main" id="{F0FAE9C4-99E0-44D0-B51E-F7135FB92C89}"/>
                </a:ext>
              </a:extLst>
            </p:cNvPr>
            <p:cNvGrpSpPr/>
            <p:nvPr/>
          </p:nvGrpSpPr>
          <p:grpSpPr>
            <a:xfrm>
              <a:off x="4759165" y="3829413"/>
              <a:ext cx="4510081" cy="2114026"/>
              <a:chOff x="539552" y="1044381"/>
              <a:chExt cx="4510081" cy="2114026"/>
            </a:xfrm>
          </p:grpSpPr>
          <p:grpSp>
            <p:nvGrpSpPr>
              <p:cNvPr id="32" name="Group 31">
                <a:extLst>
                  <a:ext uri="{FF2B5EF4-FFF2-40B4-BE49-F238E27FC236}">
                    <a16:creationId xmlns:a16="http://schemas.microsoft.com/office/drawing/2014/main" id="{1E361205-F474-4784-BD28-ECA2BE324955}"/>
                  </a:ext>
                </a:extLst>
              </p:cNvPr>
              <p:cNvGrpSpPr/>
              <p:nvPr/>
            </p:nvGrpSpPr>
            <p:grpSpPr>
              <a:xfrm>
                <a:off x="539552" y="1044381"/>
                <a:ext cx="1419429" cy="2114026"/>
                <a:chOff x="-16544" y="-875136"/>
                <a:chExt cx="1756088" cy="2508697"/>
              </a:xfrm>
            </p:grpSpPr>
            <p:sp>
              <p:nvSpPr>
                <p:cNvPr id="36" name="Chevron 11">
                  <a:extLst>
                    <a:ext uri="{FF2B5EF4-FFF2-40B4-BE49-F238E27FC236}">
                      <a16:creationId xmlns:a16="http://schemas.microsoft.com/office/drawing/2014/main" id="{B98F5987-E2EF-491E-821E-BC48F378A6E4}"/>
                    </a:ext>
                  </a:extLst>
                </p:cNvPr>
                <p:cNvSpPr/>
                <p:nvPr/>
              </p:nvSpPr>
              <p:spPr>
                <a:xfrm rot="16200000">
                  <a:off x="-392849" y="-498831"/>
                  <a:ext cx="2508697" cy="1756088"/>
                </a:xfrm>
                <a:prstGeom prst="chevron">
                  <a:avLst/>
                </a:prstGeom>
                <a:noFill/>
                <a:ln>
                  <a:solidFill>
                    <a:srgbClr val="00AE9E"/>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7" name="Chevron 4">
                  <a:extLst>
                    <a:ext uri="{FF2B5EF4-FFF2-40B4-BE49-F238E27FC236}">
                      <a16:creationId xmlns:a16="http://schemas.microsoft.com/office/drawing/2014/main" id="{BABBC711-09BA-48B9-9EE0-C527D38AA428}"/>
                    </a:ext>
                  </a:extLst>
                </p:cNvPr>
                <p:cNvSpPr txBox="1"/>
                <p:nvPr/>
              </p:nvSpPr>
              <p:spPr>
                <a:xfrm>
                  <a:off x="-16544" y="42291"/>
                  <a:ext cx="1756088" cy="7526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800" kern="1200" baseline="0" dirty="0">
                      <a:solidFill>
                        <a:sysClr val="windowText" lastClr="000000"/>
                      </a:solidFill>
                    </a:rPr>
                    <a:t>HNPCC gene mutation </a:t>
                  </a:r>
                  <a:r>
                    <a:rPr lang="en-GB" sz="1400" kern="1200" baseline="0" dirty="0">
                      <a:solidFill>
                        <a:sysClr val="windowText" lastClr="000000"/>
                      </a:solidFill>
                    </a:rPr>
                    <a:t>(Lynch syndrome)</a:t>
                  </a:r>
                  <a:endParaRPr lang="en-GB" sz="1400" kern="1200" dirty="0">
                    <a:solidFill>
                      <a:sysClr val="windowText" lastClr="000000"/>
                    </a:solidFill>
                  </a:endParaRPr>
                </a:p>
              </p:txBody>
            </p:sp>
          </p:grpSp>
          <p:grpSp>
            <p:nvGrpSpPr>
              <p:cNvPr id="33" name="Group 32">
                <a:extLst>
                  <a:ext uri="{FF2B5EF4-FFF2-40B4-BE49-F238E27FC236}">
                    <a16:creationId xmlns:a16="http://schemas.microsoft.com/office/drawing/2014/main" id="{BA6B49C4-82DB-45AE-9DF5-165A9CC76A75}"/>
                  </a:ext>
                </a:extLst>
              </p:cNvPr>
              <p:cNvGrpSpPr/>
              <p:nvPr/>
            </p:nvGrpSpPr>
            <p:grpSpPr>
              <a:xfrm>
                <a:off x="1952333" y="1501056"/>
                <a:ext cx="3097300" cy="1657347"/>
                <a:chOff x="1657296" y="-333200"/>
                <a:chExt cx="3608459" cy="1966761"/>
              </a:xfrm>
            </p:grpSpPr>
            <p:sp>
              <p:nvSpPr>
                <p:cNvPr id="34" name="Round Same Side Corner Rectangle 9">
                  <a:extLst>
                    <a:ext uri="{FF2B5EF4-FFF2-40B4-BE49-F238E27FC236}">
                      <a16:creationId xmlns:a16="http://schemas.microsoft.com/office/drawing/2014/main" id="{23788BFA-47A5-4002-BD2F-0F054FBE9BFE}"/>
                    </a:ext>
                  </a:extLst>
                </p:cNvPr>
                <p:cNvSpPr/>
                <p:nvPr/>
              </p:nvSpPr>
              <p:spPr>
                <a:xfrm rot="5400000">
                  <a:off x="2543203" y="-784206"/>
                  <a:ext cx="1630653" cy="3204881"/>
                </a:xfrm>
                <a:prstGeom prst="round2SameRect">
                  <a:avLst/>
                </a:prstGeom>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35" name="Round Same Side Corner Rectangle 6">
                  <a:extLst>
                    <a:ext uri="{FF2B5EF4-FFF2-40B4-BE49-F238E27FC236}">
                      <a16:creationId xmlns:a16="http://schemas.microsoft.com/office/drawing/2014/main" id="{212635E4-EE70-47CE-8C4A-CDE8382BF37C}"/>
                    </a:ext>
                  </a:extLst>
                </p:cNvPr>
                <p:cNvSpPr txBox="1"/>
                <p:nvPr/>
              </p:nvSpPr>
              <p:spPr>
                <a:xfrm>
                  <a:off x="1657296" y="-333200"/>
                  <a:ext cx="3608459" cy="189641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56032" tIns="22860" rIns="22860" bIns="22860" numCol="1" spcCol="1270" anchor="ctr" anchorCtr="0">
                  <a:noAutofit/>
                </a:bodyPr>
                <a:lstStyle/>
                <a:p>
                  <a:pPr marL="0" lvl="1" defTabSz="1600200">
                    <a:lnSpc>
                      <a:spcPct val="90000"/>
                    </a:lnSpc>
                    <a:spcAft>
                      <a:spcPct val="15000"/>
                    </a:spcAft>
                  </a:pPr>
                  <a:r>
                    <a:rPr lang="en-GB" sz="1800" dirty="0"/>
                    <a:t>Hereditary non-polyposis </a:t>
                  </a:r>
                </a:p>
                <a:p>
                  <a:pPr marL="0" lvl="1" defTabSz="1600200">
                    <a:lnSpc>
                      <a:spcPct val="90000"/>
                    </a:lnSpc>
                    <a:spcAft>
                      <a:spcPct val="15000"/>
                    </a:spcAft>
                  </a:pPr>
                  <a:r>
                    <a:rPr lang="en-GB" sz="1800" dirty="0"/>
                    <a:t>colon cancer</a:t>
                  </a:r>
                </a:p>
                <a:p>
                  <a:pPr marL="342900" lvl="1" indent="-342900" defTabSz="1600200">
                    <a:lnSpc>
                      <a:spcPct val="90000"/>
                    </a:lnSpc>
                    <a:spcAft>
                      <a:spcPct val="15000"/>
                    </a:spcAft>
                    <a:buFont typeface="Arial" panose="020B0604020202020204" pitchFamily="34" charset="0"/>
                    <a:buChar char="•"/>
                  </a:pPr>
                  <a:r>
                    <a:rPr lang="en-GB" sz="1800" dirty="0"/>
                    <a:t>Colon Cancer</a:t>
                  </a:r>
                </a:p>
                <a:p>
                  <a:pPr marL="342900" lvl="1" indent="-342900" defTabSz="1600200">
                    <a:lnSpc>
                      <a:spcPct val="90000"/>
                    </a:lnSpc>
                    <a:spcAft>
                      <a:spcPct val="15000"/>
                    </a:spcAft>
                    <a:buFont typeface="Arial" panose="020B0604020202020204" pitchFamily="34" charset="0"/>
                    <a:buChar char="•"/>
                  </a:pPr>
                  <a:r>
                    <a:rPr lang="en-GB" sz="1800" dirty="0"/>
                    <a:t>Endometrial Cancer</a:t>
                  </a:r>
                </a:p>
                <a:p>
                  <a:pPr marL="342900" lvl="1" indent="-342900" defTabSz="1600200">
                    <a:lnSpc>
                      <a:spcPct val="90000"/>
                    </a:lnSpc>
                    <a:spcAft>
                      <a:spcPct val="15000"/>
                    </a:spcAft>
                    <a:buFont typeface="Arial" panose="020B0604020202020204" pitchFamily="34" charset="0"/>
                    <a:buChar char="•"/>
                  </a:pPr>
                  <a:r>
                    <a:rPr lang="en-GB" sz="1800" dirty="0"/>
                    <a:t>Ovarian Cancer</a:t>
                  </a:r>
                  <a:endParaRPr lang="en-GB" sz="1800" kern="1200" dirty="0"/>
                </a:p>
              </p:txBody>
            </p:sp>
          </p:grpSp>
        </p:grpSp>
      </p:grpSp>
      <p:sp>
        <p:nvSpPr>
          <p:cNvPr id="40" name="Content Placeholder 2">
            <a:extLst>
              <a:ext uri="{FF2B5EF4-FFF2-40B4-BE49-F238E27FC236}">
                <a16:creationId xmlns:a16="http://schemas.microsoft.com/office/drawing/2014/main" id="{193A3F6C-418E-4244-B239-387802882DD4}"/>
              </a:ext>
            </a:extLst>
          </p:cNvPr>
          <p:cNvSpPr txBox="1">
            <a:spLocks/>
          </p:cNvSpPr>
          <p:nvPr/>
        </p:nvSpPr>
        <p:spPr>
          <a:xfrm>
            <a:off x="838200" y="5538515"/>
            <a:ext cx="10515600" cy="1934205"/>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t>Cancers caused by a specifically identified genetic mutation are extremely rare, other risk factors far outweigh the risk posed by genetics</a:t>
            </a:r>
          </a:p>
          <a:p>
            <a:endParaRPr lang="en-GB" dirty="0"/>
          </a:p>
        </p:txBody>
      </p:sp>
      <p:pic>
        <p:nvPicPr>
          <p:cNvPr id="7" name="Audio 6">
            <a:hlinkClick r:id="" action="ppaction://media"/>
            <a:extLst>
              <a:ext uri="{FF2B5EF4-FFF2-40B4-BE49-F238E27FC236}">
                <a16:creationId xmlns:a16="http://schemas.microsoft.com/office/drawing/2014/main" id="{D393BC99-89B8-4316-A0FF-20AE39B3137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83175935"/>
      </p:ext>
    </p:extLst>
  </p:cSld>
  <p:clrMapOvr>
    <a:masterClrMapping/>
  </p:clrMapOvr>
  <mc:AlternateContent xmlns:mc="http://schemas.openxmlformats.org/markup-compatibility/2006" xmlns:p14="http://schemas.microsoft.com/office/powerpoint/2010/main">
    <mc:Choice Requires="p14">
      <p:transition spd="slow" p14:dur="2000" advTm="11898"/>
    </mc:Choice>
    <mc:Fallback xmlns="">
      <p:transition spd="slow" advTm="118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Smoking</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04506" cy="4741453"/>
          </a:xfrm>
        </p:spPr>
        <p:txBody>
          <a:bodyPr>
            <a:normAutofit lnSpcReduction="10000"/>
          </a:bodyPr>
          <a:lstStyle/>
          <a:p>
            <a:pPr marL="0" indent="0">
              <a:buNone/>
            </a:pPr>
            <a:r>
              <a:rPr lang="en-GB" dirty="0"/>
              <a:t>Tobacco smoke contains chemicals which are known to be carcinogenic</a:t>
            </a:r>
          </a:p>
          <a:p>
            <a:pPr marL="0" indent="0">
              <a:buNone/>
            </a:pPr>
            <a:endParaRPr lang="en-GB" dirty="0"/>
          </a:p>
          <a:p>
            <a:pPr marL="0" indent="0">
              <a:buNone/>
            </a:pPr>
            <a:r>
              <a:rPr lang="en-GB" dirty="0"/>
              <a:t>Cigarette smoking is the most significant cause of lung cancer, and is also a contributing factor in many cancers of the larynx, oral cavity, oesophagus, bladder and cervix </a:t>
            </a:r>
          </a:p>
          <a:p>
            <a:pPr marL="0" indent="0">
              <a:buNone/>
            </a:pPr>
            <a:endParaRPr lang="en-GB" dirty="0"/>
          </a:p>
          <a:p>
            <a:pPr marL="0" indent="0">
              <a:buNone/>
            </a:pPr>
            <a:r>
              <a:rPr lang="en-GB" dirty="0"/>
              <a:t>In addition to these major cancer sites, smoking is said to be related to many other cancers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17</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A17F05C3-5B84-4CA3-976D-55A942A96D4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8229"/>
    </mc:Choice>
    <mc:Fallback xmlns="">
      <p:transition spd="slow" advTm="82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Diet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04506" cy="4741453"/>
          </a:xfrm>
        </p:spPr>
        <p:txBody>
          <a:bodyPr>
            <a:normAutofit fontScale="92500" lnSpcReduction="20000"/>
          </a:bodyPr>
          <a:lstStyle/>
          <a:p>
            <a:pPr marL="0" indent="0">
              <a:buNone/>
            </a:pPr>
            <a:r>
              <a:rPr lang="en-GB" dirty="0"/>
              <a:t>Western lifestyle in recent years has been implicated as a risk factor for cancer, namely related to obesity </a:t>
            </a:r>
          </a:p>
          <a:p>
            <a:pPr marL="0" indent="0">
              <a:buNone/>
            </a:pPr>
            <a:endParaRPr lang="en-GB" dirty="0"/>
          </a:p>
          <a:p>
            <a:pPr marL="0" indent="0">
              <a:buNone/>
            </a:pPr>
            <a:r>
              <a:rPr lang="en-GB" dirty="0"/>
              <a:t>Associations have been found between increased dietary fat intake and prostate, endometrial and colorectal cancer </a:t>
            </a:r>
          </a:p>
          <a:p>
            <a:pPr marL="0" indent="0">
              <a:buNone/>
            </a:pPr>
            <a:endParaRPr lang="en-GB" dirty="0"/>
          </a:p>
          <a:p>
            <a:pPr marL="0" indent="0">
              <a:buNone/>
            </a:pPr>
            <a:r>
              <a:rPr lang="en-GB" dirty="0"/>
              <a:t>Excess fat is thought to increase production of free radicals, which can cause DNA damage</a:t>
            </a:r>
          </a:p>
          <a:p>
            <a:pPr marL="0" indent="0">
              <a:buNone/>
            </a:pPr>
            <a:endParaRPr lang="en-GB" dirty="0"/>
          </a:p>
          <a:p>
            <a:pPr marL="0" indent="0">
              <a:buNone/>
            </a:pPr>
            <a:r>
              <a:rPr lang="en-GB" dirty="0"/>
              <a:t>Highly spiced, pickled, cured or smoked products also appear to promote stomach cancer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18</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24C73FB7-4BC0-45BA-AC8C-12647B2F495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82452154"/>
      </p:ext>
    </p:extLst>
  </p:cSld>
  <p:clrMapOvr>
    <a:masterClrMapping/>
  </p:clrMapOvr>
  <mc:AlternateContent xmlns:mc="http://schemas.openxmlformats.org/markup-compatibility/2006" xmlns:p14="http://schemas.microsoft.com/office/powerpoint/2010/main">
    <mc:Choice Requires="p14">
      <p:transition spd="slow" p14:dur="2000" advTm="14002"/>
    </mc:Choice>
    <mc:Fallback xmlns="">
      <p:transition spd="slow" advTm="140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Radiation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04506" cy="4741453"/>
          </a:xfrm>
        </p:spPr>
        <p:txBody>
          <a:bodyPr>
            <a:normAutofit/>
          </a:bodyPr>
          <a:lstStyle/>
          <a:p>
            <a:pPr marL="0" indent="0">
              <a:buNone/>
            </a:pPr>
            <a:r>
              <a:rPr lang="en-GB" dirty="0"/>
              <a:t>Radiation, including natural radiation and radiation therapy, is known to damage or destroy DNA</a:t>
            </a:r>
          </a:p>
          <a:p>
            <a:pPr marL="0" indent="0">
              <a:buNone/>
            </a:pPr>
            <a:endParaRPr lang="en-GB" dirty="0"/>
          </a:p>
          <a:p>
            <a:pPr marL="0" indent="0">
              <a:buNone/>
            </a:pPr>
            <a:r>
              <a:rPr lang="en-GB" dirty="0"/>
              <a:t>DNA damage increases the risk of cancer developing in the future</a:t>
            </a:r>
          </a:p>
          <a:p>
            <a:pPr marL="0" indent="0">
              <a:buNone/>
            </a:pPr>
            <a:endParaRPr lang="en-GB" dirty="0"/>
          </a:p>
          <a:p>
            <a:pPr marL="0" indent="0">
              <a:buNone/>
            </a:pPr>
            <a:r>
              <a:rPr lang="en-GB" dirty="0"/>
              <a:t>Levels of therapeutic radiation administered must be monitored very closely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19</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144BF935-2F00-435A-AC5A-B467550B222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25959243"/>
      </p:ext>
    </p:extLst>
  </p:cSld>
  <p:clrMapOvr>
    <a:masterClrMapping/>
  </p:clrMapOvr>
  <mc:AlternateContent xmlns:mc="http://schemas.openxmlformats.org/markup-compatibility/2006" xmlns:p14="http://schemas.microsoft.com/office/powerpoint/2010/main">
    <mc:Choice Requires="p14">
      <p:transition spd="slow" p14:dur="2000" advTm="9669"/>
    </mc:Choice>
    <mc:Fallback xmlns="">
      <p:transition spd="slow" advTm="96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How does cancer start?</a:t>
            </a:r>
          </a:p>
          <a:p>
            <a:r>
              <a:rPr lang="en-GB" dirty="0"/>
              <a:t>Risk factors</a:t>
            </a:r>
          </a:p>
          <a:p>
            <a:r>
              <a:rPr lang="en-GB" dirty="0"/>
              <a:t>Cells</a:t>
            </a:r>
          </a:p>
          <a:p>
            <a:r>
              <a:rPr lang="en-GB" dirty="0"/>
              <a:t>Grade</a:t>
            </a:r>
          </a:p>
          <a:p>
            <a:r>
              <a:rPr lang="en-GB" dirty="0"/>
              <a:t>Behaviour</a:t>
            </a:r>
          </a:p>
          <a:p>
            <a:r>
              <a:rPr lang="en-GB" dirty="0"/>
              <a:t>Coding systems</a:t>
            </a:r>
          </a:p>
          <a:p>
            <a:r>
              <a:rPr lang="en-GB" dirty="0"/>
              <a:t>Summary</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5DDC40DD-4DAB-4BAF-87DD-4E095D29FD4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9584"/>
    </mc:Choice>
    <mc:Fallback xmlns="">
      <p:transition spd="slow" advTm="195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Environment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04506" cy="4741453"/>
          </a:xfrm>
        </p:spPr>
        <p:txBody>
          <a:bodyPr>
            <a:normAutofit fontScale="92500" lnSpcReduction="20000"/>
          </a:bodyPr>
          <a:lstStyle/>
          <a:p>
            <a:pPr marL="0" indent="0">
              <a:buNone/>
            </a:pPr>
            <a:r>
              <a:rPr lang="en-GB" dirty="0"/>
              <a:t>Ultraviolet light, including from the sun and sunbeds, is a known cause of skin cancer </a:t>
            </a:r>
          </a:p>
          <a:p>
            <a:pPr marL="0" indent="0">
              <a:buNone/>
            </a:pPr>
            <a:endParaRPr lang="en-GB" dirty="0"/>
          </a:p>
          <a:p>
            <a:pPr marL="0" indent="0">
              <a:buNone/>
            </a:pPr>
            <a:r>
              <a:rPr lang="en-GB" dirty="0"/>
              <a:t>Malignancies may appear years after ultraviolet exposure</a:t>
            </a:r>
          </a:p>
          <a:p>
            <a:pPr marL="0" indent="0">
              <a:buNone/>
            </a:pPr>
            <a:endParaRPr lang="en-GB" dirty="0"/>
          </a:p>
          <a:p>
            <a:pPr marL="0" indent="0">
              <a:buNone/>
            </a:pPr>
            <a:r>
              <a:rPr lang="en-GB" dirty="0"/>
              <a:t>Certain workplaces and industries can place workers in direct contact with carcinogenic agents:</a:t>
            </a:r>
          </a:p>
          <a:p>
            <a:r>
              <a:rPr lang="en-GB" dirty="0"/>
              <a:t>Asbestos – mesothelioma, lung, laryngeal and ovarian cancer</a:t>
            </a:r>
          </a:p>
          <a:p>
            <a:pPr marL="0" indent="0">
              <a:buNone/>
            </a:pPr>
            <a:endParaRPr lang="en-GB" dirty="0"/>
          </a:p>
          <a:p>
            <a:pPr marL="0" indent="0">
              <a:buNone/>
            </a:pPr>
            <a:r>
              <a:rPr lang="en-GB" dirty="0"/>
              <a:t>Many carcinogens have been identified and banned from use in the UK</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20</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8700114C-298E-41A2-B44B-0BF836FA041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4571461"/>
      </p:ext>
    </p:extLst>
  </p:cSld>
  <p:clrMapOvr>
    <a:masterClrMapping/>
  </p:clrMapOvr>
  <mc:AlternateContent xmlns:mc="http://schemas.openxmlformats.org/markup-compatibility/2006" xmlns:p14="http://schemas.microsoft.com/office/powerpoint/2010/main">
    <mc:Choice Requires="p14">
      <p:transition spd="slow" p14:dur="2000" advTm="13524"/>
    </mc:Choice>
    <mc:Fallback xmlns="">
      <p:transition spd="slow" advTm="135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Infection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04506" cy="4741453"/>
          </a:xfrm>
        </p:spPr>
        <p:txBody>
          <a:bodyPr>
            <a:normAutofit fontScale="92500" lnSpcReduction="10000"/>
          </a:bodyPr>
          <a:lstStyle/>
          <a:p>
            <a:pPr marL="0" indent="0">
              <a:buNone/>
            </a:pPr>
            <a:r>
              <a:rPr lang="en-GB" dirty="0"/>
              <a:t>Viral infections have been implicated in some cancers:</a:t>
            </a:r>
          </a:p>
          <a:p>
            <a:pPr marL="0" indent="0">
              <a:buNone/>
            </a:pPr>
            <a:endParaRPr lang="en-GB" dirty="0"/>
          </a:p>
          <a:p>
            <a:pPr marL="0" indent="0">
              <a:buNone/>
            </a:pPr>
            <a:r>
              <a:rPr lang="en-GB" dirty="0"/>
              <a:t>Burkitt lymphoma – Epstein-Barr virus</a:t>
            </a:r>
          </a:p>
          <a:p>
            <a:pPr marL="0" indent="0">
              <a:buNone/>
            </a:pPr>
            <a:endParaRPr lang="en-GB" dirty="0"/>
          </a:p>
          <a:p>
            <a:pPr marL="0" indent="0">
              <a:buNone/>
            </a:pPr>
            <a:r>
              <a:rPr lang="en-GB" dirty="0"/>
              <a:t>Hepatocellular carcinoma – Hepatitis B and C virus</a:t>
            </a:r>
          </a:p>
          <a:p>
            <a:pPr marL="0" indent="0">
              <a:buNone/>
            </a:pPr>
            <a:endParaRPr lang="en-GB" dirty="0"/>
          </a:p>
          <a:p>
            <a:pPr marL="0" indent="0">
              <a:buNone/>
            </a:pPr>
            <a:r>
              <a:rPr lang="en-GB" dirty="0"/>
              <a:t>Cervical carcinoma – Human papilloma virus (HPV) subtypes 16 &amp; 18 and other high risk subtypes (HPV 6 &amp; 11 cause genital warts, cancer risk is low)</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21</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F8E2C6A3-4BD5-4DA6-B8EE-9AA7DE76361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24765729"/>
      </p:ext>
    </p:extLst>
  </p:cSld>
  <p:clrMapOvr>
    <a:masterClrMapping/>
  </p:clrMapOvr>
  <mc:AlternateContent xmlns:mc="http://schemas.openxmlformats.org/markup-compatibility/2006" xmlns:p14="http://schemas.microsoft.com/office/powerpoint/2010/main">
    <mc:Choice Requires="p14">
      <p:transition spd="slow" p14:dur="2000" advTm="13268"/>
    </mc:Choice>
    <mc:Fallback xmlns="">
      <p:transition spd="slow" advTm="132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04506" cy="4741453"/>
          </a:xfrm>
        </p:spPr>
        <p:txBody>
          <a:bodyPr>
            <a:normAutofit/>
          </a:bodyPr>
          <a:lstStyle/>
          <a:p>
            <a:pPr marL="0" indent="0">
              <a:buNone/>
            </a:pPr>
            <a:r>
              <a:rPr lang="en-GB" dirty="0"/>
              <a:t>DNA damage accumulates over a person's lifetime</a:t>
            </a:r>
          </a:p>
          <a:p>
            <a:pPr marL="0" indent="0">
              <a:buNone/>
            </a:pPr>
            <a:endParaRPr lang="en-GB" dirty="0"/>
          </a:p>
          <a:p>
            <a:pPr marL="0" indent="0">
              <a:buNone/>
            </a:pPr>
            <a:r>
              <a:rPr lang="en-GB" dirty="0"/>
              <a:t>Cancer risk increases with increasing age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A264338F-111C-4A2E-8B5A-84DFE91AEE1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91999577"/>
      </p:ext>
    </p:extLst>
  </p:cSld>
  <p:clrMapOvr>
    <a:masterClrMapping/>
  </p:clrMapOvr>
  <mc:AlternateContent xmlns:mc="http://schemas.openxmlformats.org/markup-compatibility/2006" xmlns:p14="http://schemas.microsoft.com/office/powerpoint/2010/main">
    <mc:Choice Requires="p14">
      <p:transition spd="slow" p14:dur="2000" advTm="12014"/>
    </mc:Choice>
    <mc:Fallback xmlns="">
      <p:transition spd="slow" advTm="12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D900A7-3FD9-43CE-8E30-514466BC7DB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C239B311-7B56-4264-ABC6-91F19878415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82A4A2F6-C6EE-4BAD-983D-359C528ED1BA}"/>
              </a:ext>
            </a:extLst>
          </p:cNvPr>
          <p:cNvSpPr>
            <a:spLocks noGrp="1"/>
          </p:cNvSpPr>
          <p:nvPr>
            <p:ph type="sldNum" sz="quarter" idx="12"/>
          </p:nvPr>
        </p:nvSpPr>
        <p:spPr/>
        <p:txBody>
          <a:bodyPr/>
          <a:lstStyle/>
          <a:p>
            <a:pPr algn="ctr"/>
            <a:r>
              <a:rPr lang="en-GB" dirty="0"/>
              <a:t>   </a:t>
            </a:r>
            <a:fld id="{B33FDC71-8906-4088-9FB1-76CBC632085F}" type="slidenum">
              <a:rPr lang="en-GB" smtClean="0"/>
              <a:pPr algn="ctr"/>
              <a:t>23</a:t>
            </a:fld>
            <a:endParaRPr lang="en-GB" dirty="0"/>
          </a:p>
        </p:txBody>
      </p:sp>
      <p:sp>
        <p:nvSpPr>
          <p:cNvPr id="5" name="Title 4">
            <a:extLst>
              <a:ext uri="{FF2B5EF4-FFF2-40B4-BE49-F238E27FC236}">
                <a16:creationId xmlns:a16="http://schemas.microsoft.com/office/drawing/2014/main" id="{FFB52CA4-B0F7-4750-B834-DCBB415E58C0}"/>
              </a:ext>
            </a:extLst>
          </p:cNvPr>
          <p:cNvSpPr>
            <a:spLocks noGrp="1"/>
          </p:cNvSpPr>
          <p:nvPr>
            <p:ph type="title"/>
          </p:nvPr>
        </p:nvSpPr>
        <p:spPr/>
        <p:txBody>
          <a:bodyPr/>
          <a:lstStyle/>
          <a:p>
            <a:r>
              <a:rPr lang="en-GB" dirty="0"/>
              <a:t>Cells</a:t>
            </a:r>
          </a:p>
        </p:txBody>
      </p:sp>
      <p:pic>
        <p:nvPicPr>
          <p:cNvPr id="6" name="Audio 5">
            <a:hlinkClick r:id="" action="ppaction://media"/>
            <a:extLst>
              <a:ext uri="{FF2B5EF4-FFF2-40B4-BE49-F238E27FC236}">
                <a16:creationId xmlns:a16="http://schemas.microsoft.com/office/drawing/2014/main" id="{4E8E9C0B-BB0B-41C4-861A-B06DB9B62D3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04114551"/>
      </p:ext>
    </p:extLst>
  </p:cSld>
  <p:clrMapOvr>
    <a:masterClrMapping/>
  </p:clrMapOvr>
  <mc:AlternateContent xmlns:mc="http://schemas.openxmlformats.org/markup-compatibility/2006" xmlns:p14="http://schemas.microsoft.com/office/powerpoint/2010/main">
    <mc:Choice Requires="p14">
      <p:transition spd="slow" p14:dur="2000" advTm="5977"/>
    </mc:Choice>
    <mc:Fallback xmlns="">
      <p:transition spd="slow" advTm="59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4AD76-1B78-4A5B-B36E-313130EA79F2}"/>
              </a:ext>
            </a:extLst>
          </p:cNvPr>
          <p:cNvSpPr>
            <a:spLocks noGrp="1"/>
          </p:cNvSpPr>
          <p:nvPr>
            <p:ph type="title"/>
          </p:nvPr>
        </p:nvSpPr>
        <p:spPr/>
        <p:txBody>
          <a:bodyPr/>
          <a:lstStyle/>
          <a:p>
            <a:r>
              <a:rPr lang="en-GB" dirty="0"/>
              <a:t>Cell Types</a:t>
            </a:r>
          </a:p>
        </p:txBody>
      </p:sp>
      <p:sp>
        <p:nvSpPr>
          <p:cNvPr id="3" name="Content Placeholder 2">
            <a:extLst>
              <a:ext uri="{FF2B5EF4-FFF2-40B4-BE49-F238E27FC236}">
                <a16:creationId xmlns:a16="http://schemas.microsoft.com/office/drawing/2014/main" id="{25F235B9-A4D4-481D-A29B-BBEC8BEA8B7E}"/>
              </a:ext>
            </a:extLst>
          </p:cNvPr>
          <p:cNvSpPr>
            <a:spLocks noGrp="1"/>
          </p:cNvSpPr>
          <p:nvPr>
            <p:ph idx="1"/>
          </p:nvPr>
        </p:nvSpPr>
        <p:spPr/>
        <p:txBody>
          <a:bodyPr/>
          <a:lstStyle/>
          <a:p>
            <a:pPr marL="0" indent="0">
              <a:buNone/>
            </a:pPr>
            <a:r>
              <a:rPr lang="en-GB" dirty="0"/>
              <a:t>There are over 200 types of cells found in a human body which are classified under type groups. The different cell types are linked to tumours/cancers showing similar features</a:t>
            </a:r>
          </a:p>
          <a:p>
            <a:pPr marL="0" indent="0">
              <a:buNone/>
            </a:pPr>
            <a:endParaRPr lang="en-GB" dirty="0"/>
          </a:p>
        </p:txBody>
      </p:sp>
      <p:sp>
        <p:nvSpPr>
          <p:cNvPr id="4" name="Date Placeholder 3">
            <a:extLst>
              <a:ext uri="{FF2B5EF4-FFF2-40B4-BE49-F238E27FC236}">
                <a16:creationId xmlns:a16="http://schemas.microsoft.com/office/drawing/2014/main" id="{FEEC103E-3AE2-489F-BFCE-366C58794A7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EB75112E-35AF-4B7F-AB7B-46C1C400D62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1AF8DDF9-75E5-4242-B440-D651A051CE2A}"/>
              </a:ext>
            </a:extLst>
          </p:cNvPr>
          <p:cNvSpPr>
            <a:spLocks noGrp="1"/>
          </p:cNvSpPr>
          <p:nvPr>
            <p:ph type="sldNum" sz="quarter" idx="12"/>
          </p:nvPr>
        </p:nvSpPr>
        <p:spPr/>
        <p:txBody>
          <a:bodyPr/>
          <a:lstStyle/>
          <a:p>
            <a:fld id="{B33FDC71-8906-4088-9FB1-76CBC632085F}" type="slidenum">
              <a:rPr lang="en-GB" smtClean="0"/>
              <a:t>24</a:t>
            </a:fld>
            <a:endParaRPr lang="en-GB"/>
          </a:p>
        </p:txBody>
      </p:sp>
      <p:grpSp>
        <p:nvGrpSpPr>
          <p:cNvPr id="28" name="Group 27">
            <a:extLst>
              <a:ext uri="{FF2B5EF4-FFF2-40B4-BE49-F238E27FC236}">
                <a16:creationId xmlns:a16="http://schemas.microsoft.com/office/drawing/2014/main" id="{4BE897A6-49E9-47E8-AF06-861632904C0D}"/>
              </a:ext>
            </a:extLst>
          </p:cNvPr>
          <p:cNvGrpSpPr/>
          <p:nvPr/>
        </p:nvGrpSpPr>
        <p:grpSpPr>
          <a:xfrm>
            <a:off x="2632184" y="2558257"/>
            <a:ext cx="6053317" cy="3508882"/>
            <a:chOff x="1029549" y="2244366"/>
            <a:chExt cx="7094305" cy="4112304"/>
          </a:xfrm>
        </p:grpSpPr>
        <p:grpSp>
          <p:nvGrpSpPr>
            <p:cNvPr id="29" name="Group 28">
              <a:extLst>
                <a:ext uri="{FF2B5EF4-FFF2-40B4-BE49-F238E27FC236}">
                  <a16:creationId xmlns:a16="http://schemas.microsoft.com/office/drawing/2014/main" id="{D7188B7C-ABC3-4D9E-8BC7-DF80EEF8A077}"/>
                </a:ext>
              </a:extLst>
            </p:cNvPr>
            <p:cNvGrpSpPr/>
            <p:nvPr/>
          </p:nvGrpSpPr>
          <p:grpSpPr>
            <a:xfrm>
              <a:off x="1029549" y="2244366"/>
              <a:ext cx="7094305" cy="4112304"/>
              <a:chOff x="1547664" y="2143218"/>
              <a:chExt cx="7094305" cy="4112304"/>
            </a:xfrm>
          </p:grpSpPr>
          <p:grpSp>
            <p:nvGrpSpPr>
              <p:cNvPr id="32" name="Group 31">
                <a:extLst>
                  <a:ext uri="{FF2B5EF4-FFF2-40B4-BE49-F238E27FC236}">
                    <a16:creationId xmlns:a16="http://schemas.microsoft.com/office/drawing/2014/main" id="{C23C3B32-5904-49DA-A5E9-A7D0DE7E2A39}"/>
                  </a:ext>
                </a:extLst>
              </p:cNvPr>
              <p:cNvGrpSpPr/>
              <p:nvPr/>
            </p:nvGrpSpPr>
            <p:grpSpPr>
              <a:xfrm>
                <a:off x="1547664" y="2143219"/>
                <a:ext cx="1944000" cy="2235600"/>
                <a:chOff x="2688686" y="1186160"/>
                <a:chExt cx="1471763" cy="1691679"/>
              </a:xfrm>
              <a:noFill/>
            </p:grpSpPr>
            <p:sp>
              <p:nvSpPr>
                <p:cNvPr id="44" name="Hexagon 43">
                  <a:extLst>
                    <a:ext uri="{FF2B5EF4-FFF2-40B4-BE49-F238E27FC236}">
                      <a16:creationId xmlns:a16="http://schemas.microsoft.com/office/drawing/2014/main" id="{33767C68-458E-4DB5-9A57-1FFE8CA34B06}"/>
                    </a:ext>
                  </a:extLst>
                </p:cNvPr>
                <p:cNvSpPr/>
                <p:nvPr/>
              </p:nvSpPr>
              <p:spPr>
                <a:xfrm rot="5400000">
                  <a:off x="2578728" y="1296119"/>
                  <a:ext cx="1691679" cy="1471761"/>
                </a:xfrm>
                <a:prstGeom prst="hexagon">
                  <a:avLst>
                    <a:gd name="adj" fmla="val 25000"/>
                    <a:gd name="vf" fmla="val 115470"/>
                  </a:avLst>
                </a:prstGeom>
                <a:grpFill/>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US" sz="1800" dirty="0"/>
                </a:p>
              </p:txBody>
            </p:sp>
            <p:sp>
              <p:nvSpPr>
                <p:cNvPr id="45" name="Hexagon 4">
                  <a:extLst>
                    <a:ext uri="{FF2B5EF4-FFF2-40B4-BE49-F238E27FC236}">
                      <a16:creationId xmlns:a16="http://schemas.microsoft.com/office/drawing/2014/main" id="{C0A8443B-26A7-4AF3-A5E5-6A744F473B34}"/>
                    </a:ext>
                  </a:extLst>
                </p:cNvPr>
                <p:cNvSpPr txBox="1"/>
                <p:nvPr/>
              </p:nvSpPr>
              <p:spPr>
                <a:xfrm>
                  <a:off x="2688686" y="1449780"/>
                  <a:ext cx="1471763" cy="1164439"/>
                </a:xfrm>
                <a:prstGeom prst="rect">
                  <a:avLst/>
                </a:prstGeom>
                <a:grpFill/>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Epithelial</a:t>
                  </a:r>
                </a:p>
                <a:p>
                  <a:pPr marL="0" lvl="0" indent="0" algn="ctr" defTabSz="889000">
                    <a:lnSpc>
                      <a:spcPct val="90000"/>
                    </a:lnSpc>
                    <a:spcBef>
                      <a:spcPct val="0"/>
                    </a:spcBef>
                    <a:spcAft>
                      <a:spcPct val="35000"/>
                    </a:spcAft>
                    <a:buNone/>
                  </a:pPr>
                  <a:r>
                    <a:rPr lang="en-US" sz="1800" dirty="0">
                      <a:solidFill>
                        <a:schemeClr val="tx1"/>
                      </a:solidFill>
                    </a:rPr>
                    <a:t>Carcinoma</a:t>
                  </a:r>
                  <a:endParaRPr lang="en-US" sz="1800" kern="1200" dirty="0">
                    <a:solidFill>
                      <a:schemeClr val="tx1"/>
                    </a:solidFill>
                  </a:endParaRPr>
                </a:p>
              </p:txBody>
            </p:sp>
          </p:grpSp>
          <p:grpSp>
            <p:nvGrpSpPr>
              <p:cNvPr id="33" name="Group 32">
                <a:extLst>
                  <a:ext uri="{FF2B5EF4-FFF2-40B4-BE49-F238E27FC236}">
                    <a16:creationId xmlns:a16="http://schemas.microsoft.com/office/drawing/2014/main" id="{E4DCA461-6CBF-4ED2-93FD-693C454C2C9D}"/>
                  </a:ext>
                </a:extLst>
              </p:cNvPr>
              <p:cNvGrpSpPr/>
              <p:nvPr/>
            </p:nvGrpSpPr>
            <p:grpSpPr>
              <a:xfrm>
                <a:off x="3612962" y="2143218"/>
                <a:ext cx="1944000" cy="2235600"/>
                <a:chOff x="2688686" y="1186160"/>
                <a:chExt cx="1471763" cy="1691679"/>
              </a:xfrm>
              <a:noFill/>
            </p:grpSpPr>
            <p:sp>
              <p:nvSpPr>
                <p:cNvPr id="42" name="Hexagon 41">
                  <a:extLst>
                    <a:ext uri="{FF2B5EF4-FFF2-40B4-BE49-F238E27FC236}">
                      <a16:creationId xmlns:a16="http://schemas.microsoft.com/office/drawing/2014/main" id="{54C141F8-3CDD-4018-A459-9234F7544284}"/>
                    </a:ext>
                  </a:extLst>
                </p:cNvPr>
                <p:cNvSpPr/>
                <p:nvPr/>
              </p:nvSpPr>
              <p:spPr>
                <a:xfrm rot="5400000">
                  <a:off x="2578728" y="1296119"/>
                  <a:ext cx="1691679" cy="1471761"/>
                </a:xfrm>
                <a:prstGeom prst="hexagon">
                  <a:avLst>
                    <a:gd name="adj" fmla="val 25000"/>
                    <a:gd name="vf" fmla="val 115470"/>
                  </a:avLst>
                </a:prstGeom>
                <a:grpFill/>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43" name="Hexagon 4">
                  <a:extLst>
                    <a:ext uri="{FF2B5EF4-FFF2-40B4-BE49-F238E27FC236}">
                      <a16:creationId xmlns:a16="http://schemas.microsoft.com/office/drawing/2014/main" id="{91BF0667-0192-4643-B1C6-67149ED237E1}"/>
                    </a:ext>
                  </a:extLst>
                </p:cNvPr>
                <p:cNvSpPr txBox="1"/>
                <p:nvPr/>
              </p:nvSpPr>
              <p:spPr>
                <a:xfrm>
                  <a:off x="2688686" y="1449780"/>
                  <a:ext cx="1471763" cy="1164439"/>
                </a:xfrm>
                <a:prstGeom prst="rect">
                  <a:avLst/>
                </a:prstGeom>
                <a:grpFill/>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Connective Tissue</a:t>
                  </a:r>
                </a:p>
                <a:p>
                  <a:pPr marL="0" lvl="0" indent="0" algn="ctr" defTabSz="889000">
                    <a:lnSpc>
                      <a:spcPct val="90000"/>
                    </a:lnSpc>
                    <a:spcBef>
                      <a:spcPct val="0"/>
                    </a:spcBef>
                    <a:spcAft>
                      <a:spcPct val="35000"/>
                    </a:spcAft>
                    <a:buNone/>
                  </a:pPr>
                  <a:r>
                    <a:rPr lang="en-US" sz="1800" dirty="0">
                      <a:solidFill>
                        <a:schemeClr val="tx1"/>
                      </a:solidFill>
                    </a:rPr>
                    <a:t>Sarcoma</a:t>
                  </a:r>
                  <a:endParaRPr lang="en-US" sz="1800" kern="1200" dirty="0">
                    <a:solidFill>
                      <a:schemeClr val="tx1"/>
                    </a:solidFill>
                  </a:endParaRPr>
                </a:p>
              </p:txBody>
            </p:sp>
          </p:grpSp>
          <p:grpSp>
            <p:nvGrpSpPr>
              <p:cNvPr id="34" name="Group 33">
                <a:extLst>
                  <a:ext uri="{FF2B5EF4-FFF2-40B4-BE49-F238E27FC236}">
                    <a16:creationId xmlns:a16="http://schemas.microsoft.com/office/drawing/2014/main" id="{86EA87DF-0188-4803-9829-4E5824869EB9}"/>
                  </a:ext>
                </a:extLst>
              </p:cNvPr>
              <p:cNvGrpSpPr/>
              <p:nvPr/>
            </p:nvGrpSpPr>
            <p:grpSpPr>
              <a:xfrm>
                <a:off x="5678260" y="2143218"/>
                <a:ext cx="1944000" cy="2235600"/>
                <a:chOff x="2688686" y="1186160"/>
                <a:chExt cx="1471763" cy="1691679"/>
              </a:xfrm>
            </p:grpSpPr>
            <p:sp>
              <p:nvSpPr>
                <p:cNvPr id="40" name="Hexagon 39">
                  <a:extLst>
                    <a:ext uri="{FF2B5EF4-FFF2-40B4-BE49-F238E27FC236}">
                      <a16:creationId xmlns:a16="http://schemas.microsoft.com/office/drawing/2014/main" id="{566FC803-D314-42E0-8DA6-7CDA65A64745}"/>
                    </a:ext>
                  </a:extLst>
                </p:cNvPr>
                <p:cNvSpPr/>
                <p:nvPr/>
              </p:nvSpPr>
              <p:spPr>
                <a:xfrm rot="5400000">
                  <a:off x="2578728" y="1296119"/>
                  <a:ext cx="1691679" cy="1471761"/>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41" name="Hexagon 4">
                  <a:extLst>
                    <a:ext uri="{FF2B5EF4-FFF2-40B4-BE49-F238E27FC236}">
                      <a16:creationId xmlns:a16="http://schemas.microsoft.com/office/drawing/2014/main" id="{12C8B6B7-9796-4AFA-9FBE-C34BD61BA467}"/>
                    </a:ext>
                  </a:extLst>
                </p:cNvPr>
                <p:cNvSpPr txBox="1"/>
                <p:nvPr/>
              </p:nvSpPr>
              <p:spPr>
                <a:xfrm>
                  <a:off x="2688686" y="1449780"/>
                  <a:ext cx="1471763" cy="1164439"/>
                </a:xfrm>
                <a:prstGeom prst="rect">
                  <a:avLst/>
                </a:prstGeom>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Nervous System</a:t>
                  </a:r>
                </a:p>
                <a:p>
                  <a:pPr marL="0" lvl="0" indent="0" algn="ctr" defTabSz="889000">
                    <a:lnSpc>
                      <a:spcPct val="90000"/>
                    </a:lnSpc>
                    <a:spcBef>
                      <a:spcPct val="0"/>
                    </a:spcBef>
                    <a:spcAft>
                      <a:spcPct val="35000"/>
                    </a:spcAft>
                    <a:buNone/>
                  </a:pPr>
                  <a:r>
                    <a:rPr lang="en-US" sz="1800" dirty="0">
                      <a:solidFill>
                        <a:schemeClr val="tx1"/>
                      </a:solidFill>
                    </a:rPr>
                    <a:t>Brain &amp; Spinal Cord Tumours</a:t>
                  </a:r>
                  <a:endParaRPr lang="en-US" sz="1800" kern="1200" dirty="0">
                    <a:solidFill>
                      <a:schemeClr val="tx1"/>
                    </a:solidFill>
                  </a:endParaRPr>
                </a:p>
              </p:txBody>
            </p:sp>
          </p:grpSp>
          <p:sp>
            <p:nvSpPr>
              <p:cNvPr id="35" name="Hexagon 34">
                <a:extLst>
                  <a:ext uri="{FF2B5EF4-FFF2-40B4-BE49-F238E27FC236}">
                    <a16:creationId xmlns:a16="http://schemas.microsoft.com/office/drawing/2014/main" id="{8208F9B6-4DB1-4C76-9924-4DA8B43404DF}"/>
                  </a:ext>
                </a:extLst>
              </p:cNvPr>
              <p:cNvSpPr/>
              <p:nvPr/>
            </p:nvSpPr>
            <p:spPr>
              <a:xfrm rot="5400000">
                <a:off x="2425340" y="4165723"/>
                <a:ext cx="2235600" cy="1943997"/>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36" name="Hexagon 35">
                <a:extLst>
                  <a:ext uri="{FF2B5EF4-FFF2-40B4-BE49-F238E27FC236}">
                    <a16:creationId xmlns:a16="http://schemas.microsoft.com/office/drawing/2014/main" id="{411FEFD4-F598-4B82-94FA-92467A136B0A}"/>
                  </a:ext>
                </a:extLst>
              </p:cNvPr>
              <p:cNvSpPr/>
              <p:nvPr/>
            </p:nvSpPr>
            <p:spPr>
              <a:xfrm rot="5400000">
                <a:off x="4490640" y="4165723"/>
                <a:ext cx="2235600" cy="1943998"/>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grpSp>
            <p:nvGrpSpPr>
              <p:cNvPr id="37" name="Group 36">
                <a:extLst>
                  <a:ext uri="{FF2B5EF4-FFF2-40B4-BE49-F238E27FC236}">
                    <a16:creationId xmlns:a16="http://schemas.microsoft.com/office/drawing/2014/main" id="{1AEFDAB3-65EF-4B88-8A8A-57EA478AE097}"/>
                  </a:ext>
                </a:extLst>
              </p:cNvPr>
              <p:cNvGrpSpPr/>
              <p:nvPr/>
            </p:nvGrpSpPr>
            <p:grpSpPr>
              <a:xfrm>
                <a:off x="6697969" y="4019921"/>
                <a:ext cx="1944000" cy="2235600"/>
                <a:chOff x="2688686" y="1186160"/>
                <a:chExt cx="1471763" cy="1691679"/>
              </a:xfrm>
            </p:grpSpPr>
            <p:sp>
              <p:nvSpPr>
                <p:cNvPr id="38" name="Hexagon 37">
                  <a:extLst>
                    <a:ext uri="{FF2B5EF4-FFF2-40B4-BE49-F238E27FC236}">
                      <a16:creationId xmlns:a16="http://schemas.microsoft.com/office/drawing/2014/main" id="{A98360AB-D4D1-4572-8133-EBB929F98551}"/>
                    </a:ext>
                  </a:extLst>
                </p:cNvPr>
                <p:cNvSpPr/>
                <p:nvPr/>
              </p:nvSpPr>
              <p:spPr>
                <a:xfrm rot="5400000">
                  <a:off x="2578728" y="1296119"/>
                  <a:ext cx="1691679" cy="1471761"/>
                </a:xfrm>
                <a:prstGeom prst="hexagon">
                  <a:avLst>
                    <a:gd name="adj" fmla="val 25000"/>
                    <a:gd name="vf" fmla="val 115470"/>
                  </a:avLst>
                </a:prstGeom>
                <a:ln>
                  <a:solidFill>
                    <a:srgbClr val="00AE9E"/>
                  </a:solidFill>
                </a:ln>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GB"/>
                </a:p>
              </p:txBody>
            </p:sp>
            <p:sp>
              <p:nvSpPr>
                <p:cNvPr id="39" name="Hexagon 4">
                  <a:extLst>
                    <a:ext uri="{FF2B5EF4-FFF2-40B4-BE49-F238E27FC236}">
                      <a16:creationId xmlns:a16="http://schemas.microsoft.com/office/drawing/2014/main" id="{6DE9967C-E7EA-48E0-8B57-A9A7B8460869}"/>
                    </a:ext>
                  </a:extLst>
                </p:cNvPr>
                <p:cNvSpPr txBox="1"/>
                <p:nvPr/>
              </p:nvSpPr>
              <p:spPr>
                <a:xfrm>
                  <a:off x="2688686" y="1449780"/>
                  <a:ext cx="1471763" cy="1164439"/>
                </a:xfrm>
                <a:prstGeom prst="rect">
                  <a:avLst/>
                </a:prstGeom>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Gonadal</a:t>
                  </a:r>
                  <a:endParaRPr lang="en-US" sz="1800" b="1" dirty="0">
                    <a:solidFill>
                      <a:schemeClr val="tx1"/>
                    </a:solidFill>
                  </a:endParaRPr>
                </a:p>
                <a:p>
                  <a:pPr marL="0" lvl="0" indent="0" algn="ctr" defTabSz="889000">
                    <a:lnSpc>
                      <a:spcPct val="90000"/>
                    </a:lnSpc>
                    <a:spcBef>
                      <a:spcPct val="0"/>
                    </a:spcBef>
                    <a:spcAft>
                      <a:spcPct val="35000"/>
                    </a:spcAft>
                    <a:buNone/>
                  </a:pPr>
                  <a:r>
                    <a:rPr lang="en-GB" sz="1800" dirty="0">
                      <a:solidFill>
                        <a:schemeClr val="tx1"/>
                      </a:solidFill>
                    </a:rPr>
                    <a:t>Gonada</a:t>
                  </a:r>
                  <a:r>
                    <a:rPr lang="en-GB" dirty="0">
                      <a:solidFill>
                        <a:schemeClr val="tx1"/>
                      </a:solidFill>
                    </a:rPr>
                    <a:t>l</a:t>
                  </a:r>
                  <a:r>
                    <a:rPr lang="en-GB" sz="1800" dirty="0">
                      <a:solidFill>
                        <a:schemeClr val="tx1"/>
                      </a:solidFill>
                    </a:rPr>
                    <a:t> Cell Tumours</a:t>
                  </a:r>
                </a:p>
              </p:txBody>
            </p:sp>
          </p:grpSp>
        </p:grpSp>
        <p:sp>
          <p:nvSpPr>
            <p:cNvPr id="30" name="Hexagon 4">
              <a:extLst>
                <a:ext uri="{FF2B5EF4-FFF2-40B4-BE49-F238E27FC236}">
                  <a16:creationId xmlns:a16="http://schemas.microsoft.com/office/drawing/2014/main" id="{A97DBCC6-C59E-4ECB-B44E-620E2953A45B}"/>
                </a:ext>
              </a:extLst>
            </p:cNvPr>
            <p:cNvSpPr txBox="1"/>
            <p:nvPr/>
          </p:nvSpPr>
          <p:spPr>
            <a:xfrm>
              <a:off x="4155918" y="4469449"/>
              <a:ext cx="1944000" cy="1538838"/>
            </a:xfrm>
            <a:prstGeom prst="rect">
              <a:avLst/>
            </a:prstGeom>
            <a:noFill/>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Mesothelial</a:t>
              </a:r>
            </a:p>
            <a:p>
              <a:pPr marL="0" lvl="0" indent="0" algn="ctr" defTabSz="889000">
                <a:lnSpc>
                  <a:spcPct val="90000"/>
                </a:lnSpc>
                <a:spcBef>
                  <a:spcPct val="0"/>
                </a:spcBef>
                <a:spcAft>
                  <a:spcPct val="35000"/>
                </a:spcAft>
                <a:buNone/>
              </a:pPr>
              <a:r>
                <a:rPr lang="en-US" sz="1800" dirty="0">
                  <a:solidFill>
                    <a:schemeClr val="tx1"/>
                  </a:solidFill>
                </a:rPr>
                <a:t>Mesothelioma</a:t>
              </a:r>
              <a:endParaRPr lang="en-US" sz="1800" kern="1200" dirty="0">
                <a:solidFill>
                  <a:schemeClr val="tx1"/>
                </a:solidFill>
              </a:endParaRPr>
            </a:p>
          </p:txBody>
        </p:sp>
        <p:sp>
          <p:nvSpPr>
            <p:cNvPr id="31" name="Hexagon 4">
              <a:extLst>
                <a:ext uri="{FF2B5EF4-FFF2-40B4-BE49-F238E27FC236}">
                  <a16:creationId xmlns:a16="http://schemas.microsoft.com/office/drawing/2014/main" id="{08BE87A4-B29D-47AD-A8B8-13A43A96E66C}"/>
                </a:ext>
              </a:extLst>
            </p:cNvPr>
            <p:cNvSpPr txBox="1"/>
            <p:nvPr/>
          </p:nvSpPr>
          <p:spPr>
            <a:xfrm>
              <a:off x="2020134" y="4469449"/>
              <a:ext cx="1944000" cy="1538838"/>
            </a:xfrm>
            <a:prstGeom prst="rect">
              <a:avLst/>
            </a:prstGeom>
            <a:noFill/>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1800" b="1" kern="1200" dirty="0">
                  <a:solidFill>
                    <a:schemeClr val="tx1"/>
                  </a:solidFill>
                </a:rPr>
                <a:t>Blood</a:t>
              </a:r>
            </a:p>
            <a:p>
              <a:pPr marL="0" lvl="0" indent="0" algn="ctr" defTabSz="889000">
                <a:lnSpc>
                  <a:spcPct val="90000"/>
                </a:lnSpc>
                <a:spcBef>
                  <a:spcPct val="0"/>
                </a:spcBef>
                <a:spcAft>
                  <a:spcPct val="35000"/>
                </a:spcAft>
                <a:buNone/>
              </a:pPr>
              <a:r>
                <a:rPr lang="en-US" sz="1800" dirty="0">
                  <a:solidFill>
                    <a:schemeClr val="tx1"/>
                  </a:solidFill>
                </a:rPr>
                <a:t>Leukaemia &amp; Lymphoma</a:t>
              </a:r>
              <a:endParaRPr lang="en-US" sz="1800" kern="1200" dirty="0">
                <a:solidFill>
                  <a:schemeClr val="tx1"/>
                </a:solidFill>
              </a:endParaRPr>
            </a:p>
          </p:txBody>
        </p:sp>
      </p:grpSp>
      <p:pic>
        <p:nvPicPr>
          <p:cNvPr id="7" name="Audio 6">
            <a:hlinkClick r:id="" action="ppaction://media"/>
            <a:extLst>
              <a:ext uri="{FF2B5EF4-FFF2-40B4-BE49-F238E27FC236}">
                <a16:creationId xmlns:a16="http://schemas.microsoft.com/office/drawing/2014/main" id="{A02FB6EB-B2DC-4C56-9DB0-9CF0DF20121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75947419"/>
      </p:ext>
    </p:extLst>
  </p:cSld>
  <p:clrMapOvr>
    <a:masterClrMapping/>
  </p:clrMapOvr>
  <mc:AlternateContent xmlns:mc="http://schemas.openxmlformats.org/markup-compatibility/2006" xmlns:p14="http://schemas.microsoft.com/office/powerpoint/2010/main">
    <mc:Choice Requires="p14">
      <p:transition spd="slow" p14:dur="2000" advTm="12107"/>
    </mc:Choice>
    <mc:Fallback xmlns="">
      <p:transition spd="slow" advTm="121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15CAE-C27D-49E3-9967-42186DAE97ED}"/>
              </a:ext>
            </a:extLst>
          </p:cNvPr>
          <p:cNvSpPr>
            <a:spLocks noGrp="1"/>
          </p:cNvSpPr>
          <p:nvPr>
            <p:ph type="title"/>
          </p:nvPr>
        </p:nvSpPr>
        <p:spPr/>
        <p:txBody>
          <a:bodyPr/>
          <a:lstStyle/>
          <a:p>
            <a:r>
              <a:rPr lang="en-GB" dirty="0"/>
              <a:t>Epithelial Cells</a:t>
            </a:r>
          </a:p>
        </p:txBody>
      </p:sp>
      <p:sp>
        <p:nvSpPr>
          <p:cNvPr id="3" name="Content Placeholder 2">
            <a:extLst>
              <a:ext uri="{FF2B5EF4-FFF2-40B4-BE49-F238E27FC236}">
                <a16:creationId xmlns:a16="http://schemas.microsoft.com/office/drawing/2014/main" id="{C187F4EE-9CE0-462D-8BB7-2E086F757182}"/>
              </a:ext>
            </a:extLst>
          </p:cNvPr>
          <p:cNvSpPr>
            <a:spLocks noGrp="1"/>
          </p:cNvSpPr>
          <p:nvPr>
            <p:ph idx="1"/>
          </p:nvPr>
        </p:nvSpPr>
        <p:spPr/>
        <p:txBody>
          <a:bodyPr/>
          <a:lstStyle/>
          <a:p>
            <a:r>
              <a:rPr lang="en-GB" dirty="0"/>
              <a:t>Epithelial cells form our skin layers and the inner and outer linings of our organs and cavities </a:t>
            </a:r>
          </a:p>
          <a:p>
            <a:r>
              <a:rPr lang="en-GB" dirty="0"/>
              <a:t>Carcinomas are the most common cancer type:  85% of cancers in the UK </a:t>
            </a:r>
          </a:p>
          <a:p>
            <a:r>
              <a:rPr lang="en-GB" dirty="0"/>
              <a:t>Carcinomas are categorised according to the location and function of the cells from normal cells they most resemble</a:t>
            </a:r>
          </a:p>
          <a:p>
            <a:endParaRPr lang="en-GB" dirty="0"/>
          </a:p>
        </p:txBody>
      </p:sp>
      <p:sp>
        <p:nvSpPr>
          <p:cNvPr id="4" name="Date Placeholder 3">
            <a:extLst>
              <a:ext uri="{FF2B5EF4-FFF2-40B4-BE49-F238E27FC236}">
                <a16:creationId xmlns:a16="http://schemas.microsoft.com/office/drawing/2014/main" id="{27F8521C-A9C7-44A6-B3E1-2432A0E2F1F7}"/>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33B8CB19-0E25-4B54-A85D-6E3F89DC202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341D16B2-140B-4591-86DE-713A3B4B2C04}"/>
              </a:ext>
            </a:extLst>
          </p:cNvPr>
          <p:cNvSpPr>
            <a:spLocks noGrp="1"/>
          </p:cNvSpPr>
          <p:nvPr>
            <p:ph type="sldNum" sz="quarter" idx="12"/>
          </p:nvPr>
        </p:nvSpPr>
        <p:spPr/>
        <p:txBody>
          <a:bodyPr/>
          <a:lstStyle/>
          <a:p>
            <a:fld id="{B33FDC71-8906-4088-9FB1-76CBC632085F}" type="slidenum">
              <a:rPr lang="en-GB" smtClean="0"/>
              <a:t>25</a:t>
            </a:fld>
            <a:endParaRPr lang="en-GB"/>
          </a:p>
        </p:txBody>
      </p:sp>
      <p:sp>
        <p:nvSpPr>
          <p:cNvPr id="12" name="Rectangle 11">
            <a:extLst>
              <a:ext uri="{FF2B5EF4-FFF2-40B4-BE49-F238E27FC236}">
                <a16:creationId xmlns:a16="http://schemas.microsoft.com/office/drawing/2014/main" id="{B37BE5BF-FEA8-4949-832F-0742570879DC}"/>
              </a:ext>
            </a:extLst>
          </p:cNvPr>
          <p:cNvSpPr/>
          <p:nvPr/>
        </p:nvSpPr>
        <p:spPr>
          <a:xfrm>
            <a:off x="838200" y="4023360"/>
            <a:ext cx="10515600" cy="2307206"/>
          </a:xfrm>
          <a:prstGeom prst="rect">
            <a:avLst/>
          </a:prstGeom>
          <a:ln>
            <a:noFill/>
          </a:ln>
        </p:spPr>
        <p:txBody>
          <a:bodyPr/>
          <a:lstStyle/>
          <a:p>
            <a:endParaRPr lang="en-GB"/>
          </a:p>
        </p:txBody>
      </p:sp>
      <p:sp>
        <p:nvSpPr>
          <p:cNvPr id="13" name="Freeform: Shape 12">
            <a:extLst>
              <a:ext uri="{FF2B5EF4-FFF2-40B4-BE49-F238E27FC236}">
                <a16:creationId xmlns:a16="http://schemas.microsoft.com/office/drawing/2014/main" id="{72577072-F5DF-4C07-93F4-D227C0F31E8B}"/>
              </a:ext>
            </a:extLst>
          </p:cNvPr>
          <p:cNvSpPr/>
          <p:nvPr/>
        </p:nvSpPr>
        <p:spPr>
          <a:xfrm>
            <a:off x="838251" y="4030306"/>
            <a:ext cx="4913783" cy="907147"/>
          </a:xfrm>
          <a:custGeom>
            <a:avLst/>
            <a:gdLst>
              <a:gd name="connsiteX0" fmla="*/ 0 w 4913783"/>
              <a:gd name="connsiteY0" fmla="*/ 0 h 907147"/>
              <a:gd name="connsiteX1" fmla="*/ 4913783 w 4913783"/>
              <a:gd name="connsiteY1" fmla="*/ 0 h 907147"/>
              <a:gd name="connsiteX2" fmla="*/ 4913783 w 4913783"/>
              <a:gd name="connsiteY2" fmla="*/ 907147 h 907147"/>
              <a:gd name="connsiteX3" fmla="*/ 0 w 4913783"/>
              <a:gd name="connsiteY3" fmla="*/ 907147 h 907147"/>
              <a:gd name="connsiteX4" fmla="*/ 0 w 4913783"/>
              <a:gd name="connsiteY4" fmla="*/ 0 h 90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907147">
                <a:moveTo>
                  <a:pt x="0" y="0"/>
                </a:moveTo>
                <a:lnTo>
                  <a:pt x="4913783" y="0"/>
                </a:lnTo>
                <a:lnTo>
                  <a:pt x="4913783" y="907147"/>
                </a:lnTo>
                <a:lnTo>
                  <a:pt x="0" y="90714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Squamous Cells</a:t>
            </a:r>
            <a:br>
              <a:rPr lang="en-GB" sz="1800" b="1" kern="1200" dirty="0"/>
            </a:br>
            <a:r>
              <a:rPr lang="en-GB" sz="1800" kern="1200" dirty="0"/>
              <a:t>Squamous Cell Carcinoma</a:t>
            </a:r>
          </a:p>
        </p:txBody>
      </p:sp>
      <p:sp>
        <p:nvSpPr>
          <p:cNvPr id="14" name="Freeform: Shape 13">
            <a:extLst>
              <a:ext uri="{FF2B5EF4-FFF2-40B4-BE49-F238E27FC236}">
                <a16:creationId xmlns:a16="http://schemas.microsoft.com/office/drawing/2014/main" id="{FD49AF29-9F4C-4617-B2CA-F6AC5B3B9515}"/>
              </a:ext>
            </a:extLst>
          </p:cNvPr>
          <p:cNvSpPr/>
          <p:nvPr/>
        </p:nvSpPr>
        <p:spPr>
          <a:xfrm>
            <a:off x="838251" y="5017748"/>
            <a:ext cx="4913783" cy="1361520"/>
          </a:xfrm>
          <a:custGeom>
            <a:avLst/>
            <a:gdLst>
              <a:gd name="connsiteX0" fmla="*/ 0 w 4913783"/>
              <a:gd name="connsiteY0" fmla="*/ 0 h 1361520"/>
              <a:gd name="connsiteX1" fmla="*/ 4913783 w 4913783"/>
              <a:gd name="connsiteY1" fmla="*/ 0 h 1361520"/>
              <a:gd name="connsiteX2" fmla="*/ 4913783 w 4913783"/>
              <a:gd name="connsiteY2" fmla="*/ 1361520 h 1361520"/>
              <a:gd name="connsiteX3" fmla="*/ 0 w 4913783"/>
              <a:gd name="connsiteY3" fmla="*/ 1361520 h 1361520"/>
              <a:gd name="connsiteX4" fmla="*/ 0 w 4913783"/>
              <a:gd name="connsiteY4" fmla="*/ 0 h 13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1361520">
                <a:moveTo>
                  <a:pt x="0" y="0"/>
                </a:moveTo>
                <a:lnTo>
                  <a:pt x="4913783" y="0"/>
                </a:lnTo>
                <a:lnTo>
                  <a:pt x="4913783" y="1361520"/>
                </a:lnTo>
                <a:lnTo>
                  <a:pt x="0" y="1361520"/>
                </a:lnTo>
                <a:lnTo>
                  <a:pt x="0" y="0"/>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sz="1800" kern="1200" dirty="0"/>
              <a:t>Have a protection function and are found in most organs usually on the surface of tissue</a:t>
            </a:r>
          </a:p>
          <a:p>
            <a:pPr marL="171450" lvl="1" indent="-171450" algn="l" defTabSz="800100">
              <a:lnSpc>
                <a:spcPct val="90000"/>
              </a:lnSpc>
              <a:spcBef>
                <a:spcPct val="0"/>
              </a:spcBef>
              <a:spcAft>
                <a:spcPct val="15000"/>
              </a:spcAft>
              <a:buChar char="•"/>
            </a:pPr>
            <a:r>
              <a:rPr lang="en-GB" sz="1800" kern="1200" dirty="0"/>
              <a:t>E.g. Oesophageal lining</a:t>
            </a:r>
          </a:p>
        </p:txBody>
      </p:sp>
      <p:sp>
        <p:nvSpPr>
          <p:cNvPr id="15" name="Freeform: Shape 14">
            <a:extLst>
              <a:ext uri="{FF2B5EF4-FFF2-40B4-BE49-F238E27FC236}">
                <a16:creationId xmlns:a16="http://schemas.microsoft.com/office/drawing/2014/main" id="{282FE2DA-E4A0-4679-9966-0C41981FD70F}"/>
              </a:ext>
            </a:extLst>
          </p:cNvPr>
          <p:cNvSpPr/>
          <p:nvPr/>
        </p:nvSpPr>
        <p:spPr>
          <a:xfrm>
            <a:off x="6440016" y="4023359"/>
            <a:ext cx="4913783" cy="914093"/>
          </a:xfrm>
          <a:custGeom>
            <a:avLst/>
            <a:gdLst>
              <a:gd name="connsiteX0" fmla="*/ 0 w 4913783"/>
              <a:gd name="connsiteY0" fmla="*/ 0 h 892800"/>
              <a:gd name="connsiteX1" fmla="*/ 4913783 w 4913783"/>
              <a:gd name="connsiteY1" fmla="*/ 0 h 892800"/>
              <a:gd name="connsiteX2" fmla="*/ 4913783 w 4913783"/>
              <a:gd name="connsiteY2" fmla="*/ 892800 h 892800"/>
              <a:gd name="connsiteX3" fmla="*/ 0 w 4913783"/>
              <a:gd name="connsiteY3" fmla="*/ 892800 h 892800"/>
              <a:gd name="connsiteX4" fmla="*/ 0 w 4913783"/>
              <a:gd name="connsiteY4" fmla="*/ 0 h 89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892800">
                <a:moveTo>
                  <a:pt x="0" y="0"/>
                </a:moveTo>
                <a:lnTo>
                  <a:pt x="4913783" y="0"/>
                </a:lnTo>
                <a:lnTo>
                  <a:pt x="4913783" y="892800"/>
                </a:lnTo>
                <a:lnTo>
                  <a:pt x="0" y="892800"/>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100000"/>
              </a:lnSpc>
              <a:spcBef>
                <a:spcPct val="0"/>
              </a:spcBef>
              <a:spcAft>
                <a:spcPts val="0"/>
              </a:spcAft>
              <a:buNone/>
            </a:pPr>
            <a:r>
              <a:rPr lang="en-GB" sz="1800" b="1" kern="1200" dirty="0"/>
              <a:t>Glandular Cells</a:t>
            </a:r>
          </a:p>
          <a:p>
            <a:pPr marL="0" lvl="0" indent="0" algn="ctr" defTabSz="800100">
              <a:lnSpc>
                <a:spcPct val="100000"/>
              </a:lnSpc>
              <a:spcBef>
                <a:spcPct val="0"/>
              </a:spcBef>
              <a:spcAft>
                <a:spcPts val="0"/>
              </a:spcAft>
              <a:buNone/>
            </a:pPr>
            <a:r>
              <a:rPr lang="en-GB" sz="1800" kern="1200" dirty="0"/>
              <a:t>Adenocarcinoma</a:t>
            </a:r>
          </a:p>
        </p:txBody>
      </p:sp>
      <p:sp>
        <p:nvSpPr>
          <p:cNvPr id="16" name="Freeform: Shape 15">
            <a:extLst>
              <a:ext uri="{FF2B5EF4-FFF2-40B4-BE49-F238E27FC236}">
                <a16:creationId xmlns:a16="http://schemas.microsoft.com/office/drawing/2014/main" id="{80321A95-3A32-4DC7-9062-597F2EED6BFA}"/>
              </a:ext>
            </a:extLst>
          </p:cNvPr>
          <p:cNvSpPr/>
          <p:nvPr/>
        </p:nvSpPr>
        <p:spPr>
          <a:xfrm>
            <a:off x="6439964" y="4987719"/>
            <a:ext cx="4913783" cy="1387963"/>
          </a:xfrm>
          <a:custGeom>
            <a:avLst/>
            <a:gdLst>
              <a:gd name="connsiteX0" fmla="*/ 0 w 4913783"/>
              <a:gd name="connsiteY0" fmla="*/ 0 h 1361520"/>
              <a:gd name="connsiteX1" fmla="*/ 4913783 w 4913783"/>
              <a:gd name="connsiteY1" fmla="*/ 0 h 1361520"/>
              <a:gd name="connsiteX2" fmla="*/ 4913783 w 4913783"/>
              <a:gd name="connsiteY2" fmla="*/ 1361520 h 1361520"/>
              <a:gd name="connsiteX3" fmla="*/ 0 w 4913783"/>
              <a:gd name="connsiteY3" fmla="*/ 1361520 h 1361520"/>
              <a:gd name="connsiteX4" fmla="*/ 0 w 4913783"/>
              <a:gd name="connsiteY4" fmla="*/ 0 h 13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1361520">
                <a:moveTo>
                  <a:pt x="0" y="0"/>
                </a:moveTo>
                <a:lnTo>
                  <a:pt x="4913783" y="0"/>
                </a:lnTo>
                <a:lnTo>
                  <a:pt x="4913783" y="1361520"/>
                </a:lnTo>
                <a:lnTo>
                  <a:pt x="0" y="1361520"/>
                </a:lnTo>
                <a:lnTo>
                  <a:pt x="0" y="0"/>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sz="1800" kern="1200" dirty="0"/>
              <a:t>Secrete bodily fluids and found in most organs</a:t>
            </a:r>
          </a:p>
          <a:p>
            <a:pPr marL="171450" lvl="1" indent="-171450" algn="l" defTabSz="800100">
              <a:lnSpc>
                <a:spcPct val="90000"/>
              </a:lnSpc>
              <a:spcBef>
                <a:spcPct val="0"/>
              </a:spcBef>
              <a:spcAft>
                <a:spcPct val="15000"/>
              </a:spcAft>
              <a:buChar char="•"/>
            </a:pPr>
            <a:r>
              <a:rPr lang="en-GB" sz="1800" kern="1200" dirty="0"/>
              <a:t>E.g. Salivary Glands</a:t>
            </a:r>
          </a:p>
        </p:txBody>
      </p:sp>
      <p:pic>
        <p:nvPicPr>
          <p:cNvPr id="11" name="Audio 10">
            <a:hlinkClick r:id="" action="ppaction://media"/>
            <a:extLst>
              <a:ext uri="{FF2B5EF4-FFF2-40B4-BE49-F238E27FC236}">
                <a16:creationId xmlns:a16="http://schemas.microsoft.com/office/drawing/2014/main" id="{C3CCFBE3-CFA4-7D46-61C3-EB7BBA9FCD9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47098006"/>
      </p:ext>
    </p:extLst>
  </p:cSld>
  <p:clrMapOvr>
    <a:masterClrMapping/>
  </p:clrMapOvr>
  <mc:AlternateContent xmlns:mc="http://schemas.openxmlformats.org/markup-compatibility/2006" xmlns:p14="http://schemas.microsoft.com/office/powerpoint/2010/main">
    <mc:Choice Requires="p14">
      <p:transition spd="slow" p14:dur="2000" advTm="40258"/>
    </mc:Choice>
    <mc:Fallback xmlns="">
      <p:transition spd="slow" advTm="402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15CAE-C27D-49E3-9967-42186DAE97ED}"/>
              </a:ext>
            </a:extLst>
          </p:cNvPr>
          <p:cNvSpPr>
            <a:spLocks noGrp="1"/>
          </p:cNvSpPr>
          <p:nvPr>
            <p:ph type="title"/>
          </p:nvPr>
        </p:nvSpPr>
        <p:spPr/>
        <p:txBody>
          <a:bodyPr/>
          <a:lstStyle/>
          <a:p>
            <a:r>
              <a:rPr lang="en-GB" dirty="0"/>
              <a:t>Connective Tissue Cells</a:t>
            </a:r>
          </a:p>
        </p:txBody>
      </p:sp>
      <p:sp>
        <p:nvSpPr>
          <p:cNvPr id="3" name="Content Placeholder 2">
            <a:extLst>
              <a:ext uri="{FF2B5EF4-FFF2-40B4-BE49-F238E27FC236}">
                <a16:creationId xmlns:a16="http://schemas.microsoft.com/office/drawing/2014/main" id="{C187F4EE-9CE0-462D-8BB7-2E086F757182}"/>
              </a:ext>
            </a:extLst>
          </p:cNvPr>
          <p:cNvSpPr>
            <a:spLocks noGrp="1"/>
          </p:cNvSpPr>
          <p:nvPr>
            <p:ph idx="1"/>
          </p:nvPr>
        </p:nvSpPr>
        <p:spPr/>
        <p:txBody>
          <a:bodyPr/>
          <a:lstStyle/>
          <a:p>
            <a:r>
              <a:rPr lang="en-GB" dirty="0"/>
              <a:t>Soft tissue, including muscle, bone, cartilage and fat, supports binds or separates other tissues (although has lots of other functions beyond just structural functions)</a:t>
            </a:r>
          </a:p>
          <a:p>
            <a:r>
              <a:rPr lang="en-GB" dirty="0"/>
              <a:t>Sarcomas arise from soft tissue  </a:t>
            </a:r>
          </a:p>
          <a:p>
            <a:r>
              <a:rPr lang="en-GB" dirty="0"/>
              <a:t>Rare:  1% of cancers diagnosed in the UK</a:t>
            </a:r>
          </a:p>
          <a:p>
            <a:endParaRPr lang="en-GB" dirty="0"/>
          </a:p>
        </p:txBody>
      </p:sp>
      <p:sp>
        <p:nvSpPr>
          <p:cNvPr id="4" name="Date Placeholder 3">
            <a:extLst>
              <a:ext uri="{FF2B5EF4-FFF2-40B4-BE49-F238E27FC236}">
                <a16:creationId xmlns:a16="http://schemas.microsoft.com/office/drawing/2014/main" id="{27F8521C-A9C7-44A6-B3E1-2432A0E2F1F7}"/>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33B8CB19-0E25-4B54-A85D-6E3F89DC202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341D16B2-140B-4591-86DE-713A3B4B2C04}"/>
              </a:ext>
            </a:extLst>
          </p:cNvPr>
          <p:cNvSpPr>
            <a:spLocks noGrp="1"/>
          </p:cNvSpPr>
          <p:nvPr>
            <p:ph type="sldNum" sz="quarter" idx="12"/>
          </p:nvPr>
        </p:nvSpPr>
        <p:spPr/>
        <p:txBody>
          <a:bodyPr/>
          <a:lstStyle/>
          <a:p>
            <a:fld id="{B33FDC71-8906-4088-9FB1-76CBC632085F}" type="slidenum">
              <a:rPr lang="en-GB" smtClean="0"/>
              <a:t>26</a:t>
            </a:fld>
            <a:endParaRPr lang="en-GB"/>
          </a:p>
        </p:txBody>
      </p:sp>
      <p:sp>
        <p:nvSpPr>
          <p:cNvPr id="12" name="Rectangle 11">
            <a:extLst>
              <a:ext uri="{FF2B5EF4-FFF2-40B4-BE49-F238E27FC236}">
                <a16:creationId xmlns:a16="http://schemas.microsoft.com/office/drawing/2014/main" id="{B37BE5BF-FEA8-4949-832F-0742570879DC}"/>
              </a:ext>
            </a:extLst>
          </p:cNvPr>
          <p:cNvSpPr/>
          <p:nvPr/>
        </p:nvSpPr>
        <p:spPr>
          <a:xfrm>
            <a:off x="838200" y="4023360"/>
            <a:ext cx="10515600" cy="2307206"/>
          </a:xfrm>
          <a:prstGeom prst="rect">
            <a:avLst/>
          </a:prstGeom>
          <a:ln>
            <a:noFill/>
          </a:ln>
        </p:spPr>
        <p:txBody>
          <a:bodyPr/>
          <a:lstStyle/>
          <a:p>
            <a:endParaRPr lang="en-GB"/>
          </a:p>
        </p:txBody>
      </p:sp>
      <p:sp>
        <p:nvSpPr>
          <p:cNvPr id="13" name="Freeform: Shape 12">
            <a:extLst>
              <a:ext uri="{FF2B5EF4-FFF2-40B4-BE49-F238E27FC236}">
                <a16:creationId xmlns:a16="http://schemas.microsoft.com/office/drawing/2014/main" id="{72577072-F5DF-4C07-93F4-D227C0F31E8B}"/>
              </a:ext>
            </a:extLst>
          </p:cNvPr>
          <p:cNvSpPr/>
          <p:nvPr/>
        </p:nvSpPr>
        <p:spPr>
          <a:xfrm>
            <a:off x="838251" y="4030306"/>
            <a:ext cx="4913783" cy="907147"/>
          </a:xfrm>
          <a:custGeom>
            <a:avLst/>
            <a:gdLst>
              <a:gd name="connsiteX0" fmla="*/ 0 w 4913783"/>
              <a:gd name="connsiteY0" fmla="*/ 0 h 907147"/>
              <a:gd name="connsiteX1" fmla="*/ 4913783 w 4913783"/>
              <a:gd name="connsiteY1" fmla="*/ 0 h 907147"/>
              <a:gd name="connsiteX2" fmla="*/ 4913783 w 4913783"/>
              <a:gd name="connsiteY2" fmla="*/ 907147 h 907147"/>
              <a:gd name="connsiteX3" fmla="*/ 0 w 4913783"/>
              <a:gd name="connsiteY3" fmla="*/ 907147 h 907147"/>
              <a:gd name="connsiteX4" fmla="*/ 0 w 4913783"/>
              <a:gd name="connsiteY4" fmla="*/ 0 h 90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907147">
                <a:moveTo>
                  <a:pt x="0" y="0"/>
                </a:moveTo>
                <a:lnTo>
                  <a:pt x="4913783" y="0"/>
                </a:lnTo>
                <a:lnTo>
                  <a:pt x="4913783" y="907147"/>
                </a:lnTo>
                <a:lnTo>
                  <a:pt x="0" y="90714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Bone Cells</a:t>
            </a:r>
            <a:br>
              <a:rPr lang="en-GB" sz="1800" b="1" kern="1200" dirty="0"/>
            </a:br>
            <a:r>
              <a:rPr lang="en-GB" sz="1800" kern="1200" dirty="0"/>
              <a:t>Osteosarcoma</a:t>
            </a:r>
          </a:p>
        </p:txBody>
      </p:sp>
      <p:sp>
        <p:nvSpPr>
          <p:cNvPr id="15" name="Freeform: Shape 14">
            <a:extLst>
              <a:ext uri="{FF2B5EF4-FFF2-40B4-BE49-F238E27FC236}">
                <a16:creationId xmlns:a16="http://schemas.microsoft.com/office/drawing/2014/main" id="{282FE2DA-E4A0-4679-9966-0C41981FD70F}"/>
              </a:ext>
            </a:extLst>
          </p:cNvPr>
          <p:cNvSpPr/>
          <p:nvPr/>
        </p:nvSpPr>
        <p:spPr>
          <a:xfrm>
            <a:off x="6440016" y="4023359"/>
            <a:ext cx="4913783" cy="914093"/>
          </a:xfrm>
          <a:custGeom>
            <a:avLst/>
            <a:gdLst>
              <a:gd name="connsiteX0" fmla="*/ 0 w 4913783"/>
              <a:gd name="connsiteY0" fmla="*/ 0 h 892800"/>
              <a:gd name="connsiteX1" fmla="*/ 4913783 w 4913783"/>
              <a:gd name="connsiteY1" fmla="*/ 0 h 892800"/>
              <a:gd name="connsiteX2" fmla="*/ 4913783 w 4913783"/>
              <a:gd name="connsiteY2" fmla="*/ 892800 h 892800"/>
              <a:gd name="connsiteX3" fmla="*/ 0 w 4913783"/>
              <a:gd name="connsiteY3" fmla="*/ 892800 h 892800"/>
              <a:gd name="connsiteX4" fmla="*/ 0 w 4913783"/>
              <a:gd name="connsiteY4" fmla="*/ 0 h 89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892800">
                <a:moveTo>
                  <a:pt x="0" y="0"/>
                </a:moveTo>
                <a:lnTo>
                  <a:pt x="4913783" y="0"/>
                </a:lnTo>
                <a:lnTo>
                  <a:pt x="4913783" y="892800"/>
                </a:lnTo>
                <a:lnTo>
                  <a:pt x="0" y="892800"/>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100000"/>
              </a:lnSpc>
              <a:spcBef>
                <a:spcPct val="0"/>
              </a:spcBef>
              <a:spcAft>
                <a:spcPts val="0"/>
              </a:spcAft>
              <a:buNone/>
            </a:pPr>
            <a:r>
              <a:rPr lang="en-GB" sz="1800" b="1" kern="1200" dirty="0"/>
              <a:t>Fat Cells</a:t>
            </a:r>
          </a:p>
          <a:p>
            <a:pPr marL="0" lvl="0" indent="0" algn="ctr" defTabSz="800100">
              <a:lnSpc>
                <a:spcPct val="100000"/>
              </a:lnSpc>
              <a:spcBef>
                <a:spcPct val="0"/>
              </a:spcBef>
              <a:spcAft>
                <a:spcPts val="0"/>
              </a:spcAft>
              <a:buNone/>
            </a:pPr>
            <a:r>
              <a:rPr lang="en-GB" sz="1800" kern="1200" dirty="0"/>
              <a:t>Liposarcoma</a:t>
            </a:r>
          </a:p>
        </p:txBody>
      </p:sp>
      <p:pic>
        <p:nvPicPr>
          <p:cNvPr id="10" name="Audio 9">
            <a:hlinkClick r:id="" action="ppaction://media"/>
            <a:extLst>
              <a:ext uri="{FF2B5EF4-FFF2-40B4-BE49-F238E27FC236}">
                <a16:creationId xmlns:a16="http://schemas.microsoft.com/office/drawing/2014/main" id="{346DB60D-ECB7-12B8-1262-B358C8AE4AB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95694425"/>
      </p:ext>
    </p:extLst>
  </p:cSld>
  <p:clrMapOvr>
    <a:masterClrMapping/>
  </p:clrMapOvr>
  <mc:AlternateContent xmlns:mc="http://schemas.openxmlformats.org/markup-compatibility/2006" xmlns:p14="http://schemas.microsoft.com/office/powerpoint/2010/main">
    <mc:Choice Requires="p14">
      <p:transition spd="slow" p14:dur="2000" advTm="19836"/>
    </mc:Choice>
    <mc:Fallback xmlns="">
      <p:transition spd="slow" advTm="198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15CAE-C27D-49E3-9967-42186DAE97ED}"/>
              </a:ext>
            </a:extLst>
          </p:cNvPr>
          <p:cNvSpPr>
            <a:spLocks noGrp="1"/>
          </p:cNvSpPr>
          <p:nvPr>
            <p:ph type="title"/>
          </p:nvPr>
        </p:nvSpPr>
        <p:spPr/>
        <p:txBody>
          <a:bodyPr/>
          <a:lstStyle/>
          <a:p>
            <a:r>
              <a:rPr lang="en-GB" dirty="0"/>
              <a:t>Nervous System Cells</a:t>
            </a:r>
          </a:p>
        </p:txBody>
      </p:sp>
      <p:sp>
        <p:nvSpPr>
          <p:cNvPr id="3" name="Content Placeholder 2">
            <a:extLst>
              <a:ext uri="{FF2B5EF4-FFF2-40B4-BE49-F238E27FC236}">
                <a16:creationId xmlns:a16="http://schemas.microsoft.com/office/drawing/2014/main" id="{C187F4EE-9CE0-462D-8BB7-2E086F757182}"/>
              </a:ext>
            </a:extLst>
          </p:cNvPr>
          <p:cNvSpPr>
            <a:spLocks noGrp="1"/>
          </p:cNvSpPr>
          <p:nvPr>
            <p:ph idx="1"/>
          </p:nvPr>
        </p:nvSpPr>
        <p:spPr/>
        <p:txBody>
          <a:bodyPr/>
          <a:lstStyle/>
          <a:p>
            <a:r>
              <a:rPr lang="en-GB" dirty="0"/>
              <a:t>Most neurological cancers develop from glial cells</a:t>
            </a:r>
          </a:p>
          <a:p>
            <a:pPr lvl="1"/>
            <a:r>
              <a:rPr lang="en-GB" dirty="0"/>
              <a:t>Special connective tissue cells support nerve tissue</a:t>
            </a:r>
          </a:p>
          <a:p>
            <a:r>
              <a:rPr lang="en-GB" dirty="0"/>
              <a:t>Relatively rare:  3% of cancers diagnosed in the UK</a:t>
            </a:r>
          </a:p>
          <a:p>
            <a:pPr marL="0" indent="0">
              <a:buNone/>
            </a:pPr>
            <a:endParaRPr lang="en-GB" dirty="0"/>
          </a:p>
        </p:txBody>
      </p:sp>
      <p:sp>
        <p:nvSpPr>
          <p:cNvPr id="4" name="Date Placeholder 3">
            <a:extLst>
              <a:ext uri="{FF2B5EF4-FFF2-40B4-BE49-F238E27FC236}">
                <a16:creationId xmlns:a16="http://schemas.microsoft.com/office/drawing/2014/main" id="{27F8521C-A9C7-44A6-B3E1-2432A0E2F1F7}"/>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33B8CB19-0E25-4B54-A85D-6E3F89DC202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341D16B2-140B-4591-86DE-713A3B4B2C04}"/>
              </a:ext>
            </a:extLst>
          </p:cNvPr>
          <p:cNvSpPr>
            <a:spLocks noGrp="1"/>
          </p:cNvSpPr>
          <p:nvPr>
            <p:ph type="sldNum" sz="quarter" idx="12"/>
          </p:nvPr>
        </p:nvSpPr>
        <p:spPr/>
        <p:txBody>
          <a:bodyPr/>
          <a:lstStyle/>
          <a:p>
            <a:fld id="{B33FDC71-8906-4088-9FB1-76CBC632085F}" type="slidenum">
              <a:rPr lang="en-GB" smtClean="0"/>
              <a:t>27</a:t>
            </a:fld>
            <a:endParaRPr lang="en-GB"/>
          </a:p>
        </p:txBody>
      </p:sp>
      <p:sp>
        <p:nvSpPr>
          <p:cNvPr id="12" name="Rectangle 11">
            <a:extLst>
              <a:ext uri="{FF2B5EF4-FFF2-40B4-BE49-F238E27FC236}">
                <a16:creationId xmlns:a16="http://schemas.microsoft.com/office/drawing/2014/main" id="{B37BE5BF-FEA8-4949-832F-0742570879DC}"/>
              </a:ext>
            </a:extLst>
          </p:cNvPr>
          <p:cNvSpPr/>
          <p:nvPr/>
        </p:nvSpPr>
        <p:spPr>
          <a:xfrm>
            <a:off x="838200" y="4023360"/>
            <a:ext cx="10515600" cy="2307206"/>
          </a:xfrm>
          <a:prstGeom prst="rect">
            <a:avLst/>
          </a:prstGeom>
          <a:ln>
            <a:noFill/>
          </a:ln>
        </p:spPr>
        <p:txBody>
          <a:bodyPr/>
          <a:lstStyle/>
          <a:p>
            <a:endParaRPr lang="en-GB"/>
          </a:p>
        </p:txBody>
      </p:sp>
      <p:sp>
        <p:nvSpPr>
          <p:cNvPr id="13" name="Freeform: Shape 12">
            <a:extLst>
              <a:ext uri="{FF2B5EF4-FFF2-40B4-BE49-F238E27FC236}">
                <a16:creationId xmlns:a16="http://schemas.microsoft.com/office/drawing/2014/main" id="{72577072-F5DF-4C07-93F4-D227C0F31E8B}"/>
              </a:ext>
            </a:extLst>
          </p:cNvPr>
          <p:cNvSpPr/>
          <p:nvPr/>
        </p:nvSpPr>
        <p:spPr>
          <a:xfrm>
            <a:off x="838251" y="4030306"/>
            <a:ext cx="4913783" cy="907147"/>
          </a:xfrm>
          <a:custGeom>
            <a:avLst/>
            <a:gdLst>
              <a:gd name="connsiteX0" fmla="*/ 0 w 4913783"/>
              <a:gd name="connsiteY0" fmla="*/ 0 h 907147"/>
              <a:gd name="connsiteX1" fmla="*/ 4913783 w 4913783"/>
              <a:gd name="connsiteY1" fmla="*/ 0 h 907147"/>
              <a:gd name="connsiteX2" fmla="*/ 4913783 w 4913783"/>
              <a:gd name="connsiteY2" fmla="*/ 907147 h 907147"/>
              <a:gd name="connsiteX3" fmla="*/ 0 w 4913783"/>
              <a:gd name="connsiteY3" fmla="*/ 907147 h 907147"/>
              <a:gd name="connsiteX4" fmla="*/ 0 w 4913783"/>
              <a:gd name="connsiteY4" fmla="*/ 0 h 90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907147">
                <a:moveTo>
                  <a:pt x="0" y="0"/>
                </a:moveTo>
                <a:lnTo>
                  <a:pt x="4913783" y="0"/>
                </a:lnTo>
                <a:lnTo>
                  <a:pt x="4913783" y="907147"/>
                </a:lnTo>
                <a:lnTo>
                  <a:pt x="0" y="90714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Glial Cells</a:t>
            </a:r>
            <a:br>
              <a:rPr lang="en-GB" sz="1800" b="1" kern="1200" dirty="0"/>
            </a:br>
            <a:r>
              <a:rPr lang="en-GB" sz="1800" kern="1200" dirty="0"/>
              <a:t>Glioma</a:t>
            </a:r>
          </a:p>
        </p:txBody>
      </p:sp>
      <p:sp>
        <p:nvSpPr>
          <p:cNvPr id="15" name="Freeform: Shape 14">
            <a:extLst>
              <a:ext uri="{FF2B5EF4-FFF2-40B4-BE49-F238E27FC236}">
                <a16:creationId xmlns:a16="http://schemas.microsoft.com/office/drawing/2014/main" id="{282FE2DA-E4A0-4679-9966-0C41981FD70F}"/>
              </a:ext>
            </a:extLst>
          </p:cNvPr>
          <p:cNvSpPr/>
          <p:nvPr/>
        </p:nvSpPr>
        <p:spPr>
          <a:xfrm>
            <a:off x="6440016" y="4023359"/>
            <a:ext cx="4913783" cy="914093"/>
          </a:xfrm>
          <a:custGeom>
            <a:avLst/>
            <a:gdLst>
              <a:gd name="connsiteX0" fmla="*/ 0 w 4913783"/>
              <a:gd name="connsiteY0" fmla="*/ 0 h 892800"/>
              <a:gd name="connsiteX1" fmla="*/ 4913783 w 4913783"/>
              <a:gd name="connsiteY1" fmla="*/ 0 h 892800"/>
              <a:gd name="connsiteX2" fmla="*/ 4913783 w 4913783"/>
              <a:gd name="connsiteY2" fmla="*/ 892800 h 892800"/>
              <a:gd name="connsiteX3" fmla="*/ 0 w 4913783"/>
              <a:gd name="connsiteY3" fmla="*/ 892800 h 892800"/>
              <a:gd name="connsiteX4" fmla="*/ 0 w 4913783"/>
              <a:gd name="connsiteY4" fmla="*/ 0 h 89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892800">
                <a:moveTo>
                  <a:pt x="0" y="0"/>
                </a:moveTo>
                <a:lnTo>
                  <a:pt x="4913783" y="0"/>
                </a:lnTo>
                <a:lnTo>
                  <a:pt x="4913783" y="892800"/>
                </a:lnTo>
                <a:lnTo>
                  <a:pt x="0" y="892800"/>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100000"/>
              </a:lnSpc>
              <a:spcBef>
                <a:spcPct val="0"/>
              </a:spcBef>
              <a:spcAft>
                <a:spcPts val="0"/>
              </a:spcAft>
              <a:buNone/>
            </a:pPr>
            <a:r>
              <a:rPr lang="en-GB" sz="1800" b="1" kern="1200" dirty="0"/>
              <a:t>Meningeal Cells</a:t>
            </a:r>
          </a:p>
          <a:p>
            <a:pPr marL="0" lvl="0" indent="0" algn="ctr" defTabSz="800100">
              <a:lnSpc>
                <a:spcPct val="100000"/>
              </a:lnSpc>
              <a:spcBef>
                <a:spcPct val="0"/>
              </a:spcBef>
              <a:spcAft>
                <a:spcPts val="0"/>
              </a:spcAft>
              <a:buNone/>
            </a:pPr>
            <a:r>
              <a:rPr lang="en-GB" sz="1800" kern="1200" dirty="0"/>
              <a:t>Meningioma</a:t>
            </a:r>
          </a:p>
        </p:txBody>
      </p:sp>
      <p:pic>
        <p:nvPicPr>
          <p:cNvPr id="18" name="Audio 17">
            <a:hlinkClick r:id="" action="ppaction://media"/>
            <a:extLst>
              <a:ext uri="{FF2B5EF4-FFF2-40B4-BE49-F238E27FC236}">
                <a16:creationId xmlns:a16="http://schemas.microsoft.com/office/drawing/2014/main" id="{A6BD3234-76B1-1EE8-775B-5826EC71EC4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55300352"/>
      </p:ext>
    </p:extLst>
  </p:cSld>
  <p:clrMapOvr>
    <a:masterClrMapping/>
  </p:clrMapOvr>
  <mc:AlternateContent xmlns:mc="http://schemas.openxmlformats.org/markup-compatibility/2006" xmlns:p14="http://schemas.microsoft.com/office/powerpoint/2010/main">
    <mc:Choice Requires="p14">
      <p:transition spd="slow" p14:dur="2000" advTm="13870"/>
    </mc:Choice>
    <mc:Fallback xmlns="">
      <p:transition spd="slow" advTm="138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15CAE-C27D-49E3-9967-42186DAE97ED}"/>
              </a:ext>
            </a:extLst>
          </p:cNvPr>
          <p:cNvSpPr>
            <a:spLocks noGrp="1"/>
          </p:cNvSpPr>
          <p:nvPr>
            <p:ph type="title"/>
          </p:nvPr>
        </p:nvSpPr>
        <p:spPr/>
        <p:txBody>
          <a:bodyPr/>
          <a:lstStyle/>
          <a:p>
            <a:r>
              <a:rPr lang="en-GB" dirty="0"/>
              <a:t>Blood Cells</a:t>
            </a:r>
          </a:p>
        </p:txBody>
      </p:sp>
      <p:sp>
        <p:nvSpPr>
          <p:cNvPr id="3" name="Content Placeholder 2">
            <a:extLst>
              <a:ext uri="{FF2B5EF4-FFF2-40B4-BE49-F238E27FC236}">
                <a16:creationId xmlns:a16="http://schemas.microsoft.com/office/drawing/2014/main" id="{C187F4EE-9CE0-462D-8BB7-2E086F757182}"/>
              </a:ext>
            </a:extLst>
          </p:cNvPr>
          <p:cNvSpPr>
            <a:spLocks noGrp="1"/>
          </p:cNvSpPr>
          <p:nvPr>
            <p:ph idx="1"/>
          </p:nvPr>
        </p:nvSpPr>
        <p:spPr/>
        <p:txBody>
          <a:bodyPr/>
          <a:lstStyle/>
          <a:p>
            <a:r>
              <a:rPr lang="en-GB" dirty="0"/>
              <a:t>Leukaemias and lymphomas arise from the precursors of white blood cells.</a:t>
            </a:r>
          </a:p>
          <a:p>
            <a:pPr lvl="1"/>
            <a:r>
              <a:rPr lang="en-GB" dirty="0"/>
              <a:t>Lymphomas show differentiation similar to lymphoid cells</a:t>
            </a:r>
          </a:p>
          <a:p>
            <a:pPr lvl="1"/>
            <a:r>
              <a:rPr lang="en-GB" dirty="0"/>
              <a:t>Leukaemias show differentiation similar to either myeloid or lymphoid cells</a:t>
            </a:r>
          </a:p>
          <a:p>
            <a:r>
              <a:rPr lang="en-GB" dirty="0"/>
              <a:t>Leukaemias are identified in the blood.  Lymphomas can arise in any tissue but most commonly lymph nodes, bone marrow and spleen</a:t>
            </a:r>
          </a:p>
          <a:p>
            <a:r>
              <a:rPr lang="en-GB" dirty="0"/>
              <a:t>Relatively rare:  8% of cancers diagnosed in the UK per year</a:t>
            </a:r>
          </a:p>
          <a:p>
            <a:pPr marL="0" indent="0">
              <a:buNone/>
            </a:pPr>
            <a:endParaRPr lang="en-GB" dirty="0"/>
          </a:p>
        </p:txBody>
      </p:sp>
      <p:sp>
        <p:nvSpPr>
          <p:cNvPr id="4" name="Date Placeholder 3">
            <a:extLst>
              <a:ext uri="{FF2B5EF4-FFF2-40B4-BE49-F238E27FC236}">
                <a16:creationId xmlns:a16="http://schemas.microsoft.com/office/drawing/2014/main" id="{27F8521C-A9C7-44A6-B3E1-2432A0E2F1F7}"/>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33B8CB19-0E25-4B54-A85D-6E3F89DC202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341D16B2-140B-4591-86DE-713A3B4B2C04}"/>
              </a:ext>
            </a:extLst>
          </p:cNvPr>
          <p:cNvSpPr>
            <a:spLocks noGrp="1"/>
          </p:cNvSpPr>
          <p:nvPr>
            <p:ph type="sldNum" sz="quarter" idx="12"/>
          </p:nvPr>
        </p:nvSpPr>
        <p:spPr/>
        <p:txBody>
          <a:bodyPr/>
          <a:lstStyle/>
          <a:p>
            <a:fld id="{B33FDC71-8906-4088-9FB1-76CBC632085F}" type="slidenum">
              <a:rPr lang="en-GB" smtClean="0"/>
              <a:t>28</a:t>
            </a:fld>
            <a:endParaRPr lang="en-GB"/>
          </a:p>
        </p:txBody>
      </p:sp>
      <p:sp>
        <p:nvSpPr>
          <p:cNvPr id="12" name="Rectangle 11">
            <a:extLst>
              <a:ext uri="{FF2B5EF4-FFF2-40B4-BE49-F238E27FC236}">
                <a16:creationId xmlns:a16="http://schemas.microsoft.com/office/drawing/2014/main" id="{B37BE5BF-FEA8-4949-832F-0742570879DC}"/>
              </a:ext>
            </a:extLst>
          </p:cNvPr>
          <p:cNvSpPr/>
          <p:nvPr/>
        </p:nvSpPr>
        <p:spPr>
          <a:xfrm>
            <a:off x="838200" y="4023360"/>
            <a:ext cx="10515600" cy="2307206"/>
          </a:xfrm>
          <a:prstGeom prst="rect">
            <a:avLst/>
          </a:prstGeom>
          <a:ln>
            <a:noFill/>
          </a:ln>
        </p:spPr>
        <p:txBody>
          <a:bodyPr/>
          <a:lstStyle/>
          <a:p>
            <a:endParaRPr lang="en-GB"/>
          </a:p>
        </p:txBody>
      </p:sp>
      <p:sp>
        <p:nvSpPr>
          <p:cNvPr id="13" name="Freeform: Shape 12">
            <a:extLst>
              <a:ext uri="{FF2B5EF4-FFF2-40B4-BE49-F238E27FC236}">
                <a16:creationId xmlns:a16="http://schemas.microsoft.com/office/drawing/2014/main" id="{72577072-F5DF-4C07-93F4-D227C0F31E8B}"/>
              </a:ext>
            </a:extLst>
          </p:cNvPr>
          <p:cNvSpPr/>
          <p:nvPr/>
        </p:nvSpPr>
        <p:spPr>
          <a:xfrm>
            <a:off x="838251" y="4284752"/>
            <a:ext cx="4913783" cy="907147"/>
          </a:xfrm>
          <a:custGeom>
            <a:avLst/>
            <a:gdLst>
              <a:gd name="connsiteX0" fmla="*/ 0 w 4913783"/>
              <a:gd name="connsiteY0" fmla="*/ 0 h 907147"/>
              <a:gd name="connsiteX1" fmla="*/ 4913783 w 4913783"/>
              <a:gd name="connsiteY1" fmla="*/ 0 h 907147"/>
              <a:gd name="connsiteX2" fmla="*/ 4913783 w 4913783"/>
              <a:gd name="connsiteY2" fmla="*/ 907147 h 907147"/>
              <a:gd name="connsiteX3" fmla="*/ 0 w 4913783"/>
              <a:gd name="connsiteY3" fmla="*/ 907147 h 907147"/>
              <a:gd name="connsiteX4" fmla="*/ 0 w 4913783"/>
              <a:gd name="connsiteY4" fmla="*/ 0 h 90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907147">
                <a:moveTo>
                  <a:pt x="0" y="0"/>
                </a:moveTo>
                <a:lnTo>
                  <a:pt x="4913783" y="0"/>
                </a:lnTo>
                <a:lnTo>
                  <a:pt x="4913783" y="907147"/>
                </a:lnTo>
                <a:lnTo>
                  <a:pt x="0" y="90714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Myeloid Cell Lines</a:t>
            </a:r>
            <a:br>
              <a:rPr lang="en-GB" sz="1800" b="1" kern="1200" dirty="0"/>
            </a:br>
            <a:r>
              <a:rPr lang="en-GB" sz="1800" kern="1200" dirty="0"/>
              <a:t>Myeloid Leukaemia</a:t>
            </a:r>
          </a:p>
        </p:txBody>
      </p:sp>
      <p:sp>
        <p:nvSpPr>
          <p:cNvPr id="15" name="Freeform: Shape 14">
            <a:extLst>
              <a:ext uri="{FF2B5EF4-FFF2-40B4-BE49-F238E27FC236}">
                <a16:creationId xmlns:a16="http://schemas.microsoft.com/office/drawing/2014/main" id="{282FE2DA-E4A0-4679-9966-0C41981FD70F}"/>
              </a:ext>
            </a:extLst>
          </p:cNvPr>
          <p:cNvSpPr/>
          <p:nvPr/>
        </p:nvSpPr>
        <p:spPr>
          <a:xfrm>
            <a:off x="6440016" y="4277805"/>
            <a:ext cx="4913783" cy="914093"/>
          </a:xfrm>
          <a:custGeom>
            <a:avLst/>
            <a:gdLst>
              <a:gd name="connsiteX0" fmla="*/ 0 w 4913783"/>
              <a:gd name="connsiteY0" fmla="*/ 0 h 892800"/>
              <a:gd name="connsiteX1" fmla="*/ 4913783 w 4913783"/>
              <a:gd name="connsiteY1" fmla="*/ 0 h 892800"/>
              <a:gd name="connsiteX2" fmla="*/ 4913783 w 4913783"/>
              <a:gd name="connsiteY2" fmla="*/ 892800 h 892800"/>
              <a:gd name="connsiteX3" fmla="*/ 0 w 4913783"/>
              <a:gd name="connsiteY3" fmla="*/ 892800 h 892800"/>
              <a:gd name="connsiteX4" fmla="*/ 0 w 4913783"/>
              <a:gd name="connsiteY4" fmla="*/ 0 h 89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892800">
                <a:moveTo>
                  <a:pt x="0" y="0"/>
                </a:moveTo>
                <a:lnTo>
                  <a:pt x="4913783" y="0"/>
                </a:lnTo>
                <a:lnTo>
                  <a:pt x="4913783" y="892800"/>
                </a:lnTo>
                <a:lnTo>
                  <a:pt x="0" y="892800"/>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100000"/>
              </a:lnSpc>
              <a:spcBef>
                <a:spcPct val="0"/>
              </a:spcBef>
              <a:spcAft>
                <a:spcPts val="0"/>
              </a:spcAft>
              <a:buNone/>
            </a:pPr>
            <a:r>
              <a:rPr lang="en-GB" sz="1800" b="1" kern="1200" dirty="0"/>
              <a:t>Lymphoid Cell Lines</a:t>
            </a:r>
          </a:p>
          <a:p>
            <a:pPr lvl="0" algn="ctr" defTabSz="800100">
              <a:spcBef>
                <a:spcPct val="0"/>
              </a:spcBef>
            </a:pPr>
            <a:r>
              <a:rPr lang="en-GB" dirty="0"/>
              <a:t>Lymphoid Leukaemia</a:t>
            </a:r>
            <a:endParaRPr lang="en-GB" sz="1800" kern="1200" dirty="0"/>
          </a:p>
        </p:txBody>
      </p:sp>
      <p:sp>
        <p:nvSpPr>
          <p:cNvPr id="10" name="Freeform: Shape 9">
            <a:extLst>
              <a:ext uri="{FF2B5EF4-FFF2-40B4-BE49-F238E27FC236}">
                <a16:creationId xmlns:a16="http://schemas.microsoft.com/office/drawing/2014/main" id="{51B5396C-46B4-473C-BFA1-DD09B411C79F}"/>
              </a:ext>
            </a:extLst>
          </p:cNvPr>
          <p:cNvSpPr/>
          <p:nvPr/>
        </p:nvSpPr>
        <p:spPr>
          <a:xfrm>
            <a:off x="838251" y="5291109"/>
            <a:ext cx="4913783" cy="907147"/>
          </a:xfrm>
          <a:custGeom>
            <a:avLst/>
            <a:gdLst>
              <a:gd name="connsiteX0" fmla="*/ 0 w 4913783"/>
              <a:gd name="connsiteY0" fmla="*/ 0 h 907147"/>
              <a:gd name="connsiteX1" fmla="*/ 4913783 w 4913783"/>
              <a:gd name="connsiteY1" fmla="*/ 0 h 907147"/>
              <a:gd name="connsiteX2" fmla="*/ 4913783 w 4913783"/>
              <a:gd name="connsiteY2" fmla="*/ 907147 h 907147"/>
              <a:gd name="connsiteX3" fmla="*/ 0 w 4913783"/>
              <a:gd name="connsiteY3" fmla="*/ 907147 h 907147"/>
              <a:gd name="connsiteX4" fmla="*/ 0 w 4913783"/>
              <a:gd name="connsiteY4" fmla="*/ 0 h 90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907147">
                <a:moveTo>
                  <a:pt x="0" y="0"/>
                </a:moveTo>
                <a:lnTo>
                  <a:pt x="4913783" y="0"/>
                </a:lnTo>
                <a:lnTo>
                  <a:pt x="4913783" y="907147"/>
                </a:lnTo>
                <a:lnTo>
                  <a:pt x="0" y="90714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B Cells (Lymphocytes)</a:t>
            </a:r>
            <a:br>
              <a:rPr lang="en-GB" sz="1800" b="1" kern="1200" dirty="0"/>
            </a:br>
            <a:r>
              <a:rPr lang="en-GB" sz="1800" kern="1200" dirty="0"/>
              <a:t>B Cell Lymphoma</a:t>
            </a:r>
          </a:p>
        </p:txBody>
      </p:sp>
      <p:sp>
        <p:nvSpPr>
          <p:cNvPr id="11" name="Freeform: Shape 10">
            <a:extLst>
              <a:ext uri="{FF2B5EF4-FFF2-40B4-BE49-F238E27FC236}">
                <a16:creationId xmlns:a16="http://schemas.microsoft.com/office/drawing/2014/main" id="{72ACF6C5-681F-4190-B682-EF57410B8147}"/>
              </a:ext>
            </a:extLst>
          </p:cNvPr>
          <p:cNvSpPr/>
          <p:nvPr/>
        </p:nvSpPr>
        <p:spPr>
          <a:xfrm>
            <a:off x="6440016" y="5284163"/>
            <a:ext cx="4913783" cy="892800"/>
          </a:xfrm>
          <a:custGeom>
            <a:avLst/>
            <a:gdLst>
              <a:gd name="connsiteX0" fmla="*/ 0 w 4913783"/>
              <a:gd name="connsiteY0" fmla="*/ 0 h 892800"/>
              <a:gd name="connsiteX1" fmla="*/ 4913783 w 4913783"/>
              <a:gd name="connsiteY1" fmla="*/ 0 h 892800"/>
              <a:gd name="connsiteX2" fmla="*/ 4913783 w 4913783"/>
              <a:gd name="connsiteY2" fmla="*/ 892800 h 892800"/>
              <a:gd name="connsiteX3" fmla="*/ 0 w 4913783"/>
              <a:gd name="connsiteY3" fmla="*/ 892800 h 892800"/>
              <a:gd name="connsiteX4" fmla="*/ 0 w 4913783"/>
              <a:gd name="connsiteY4" fmla="*/ 0 h 89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892800">
                <a:moveTo>
                  <a:pt x="0" y="0"/>
                </a:moveTo>
                <a:lnTo>
                  <a:pt x="4913783" y="0"/>
                </a:lnTo>
                <a:lnTo>
                  <a:pt x="4913783" y="892800"/>
                </a:lnTo>
                <a:lnTo>
                  <a:pt x="0" y="892800"/>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100000"/>
              </a:lnSpc>
              <a:spcBef>
                <a:spcPct val="0"/>
              </a:spcBef>
              <a:spcAft>
                <a:spcPts val="0"/>
              </a:spcAft>
              <a:buNone/>
            </a:pPr>
            <a:r>
              <a:rPr lang="en-GB" sz="1800" b="1" kern="1200" dirty="0"/>
              <a:t>T Cells</a:t>
            </a:r>
          </a:p>
          <a:p>
            <a:pPr lvl="0" algn="ctr" defTabSz="800100">
              <a:spcBef>
                <a:spcPct val="0"/>
              </a:spcBef>
            </a:pPr>
            <a:r>
              <a:rPr lang="en-GB" dirty="0"/>
              <a:t>T Cell Lymphoma</a:t>
            </a:r>
            <a:endParaRPr lang="en-GB" sz="1800" kern="1200" dirty="0"/>
          </a:p>
        </p:txBody>
      </p:sp>
      <p:pic>
        <p:nvPicPr>
          <p:cNvPr id="14" name="Audio 13">
            <a:hlinkClick r:id="" action="ppaction://media"/>
            <a:extLst>
              <a:ext uri="{FF2B5EF4-FFF2-40B4-BE49-F238E27FC236}">
                <a16:creationId xmlns:a16="http://schemas.microsoft.com/office/drawing/2014/main" id="{335AEEA4-E4D6-94A6-0AB3-0C05E4F92CA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50893524"/>
      </p:ext>
    </p:extLst>
  </p:cSld>
  <p:clrMapOvr>
    <a:masterClrMapping/>
  </p:clrMapOvr>
  <mc:AlternateContent xmlns:mc="http://schemas.openxmlformats.org/markup-compatibility/2006" xmlns:p14="http://schemas.microsoft.com/office/powerpoint/2010/main">
    <mc:Choice Requires="p14">
      <p:transition spd="slow" p14:dur="2000" advTm="10941"/>
    </mc:Choice>
    <mc:Fallback xmlns="">
      <p:transition spd="slow" advTm="109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D900A7-3FD9-43CE-8E30-514466BC7DB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C239B311-7B56-4264-ABC6-91F19878415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82A4A2F6-C6EE-4BAD-983D-359C528ED1BA}"/>
              </a:ext>
            </a:extLst>
          </p:cNvPr>
          <p:cNvSpPr>
            <a:spLocks noGrp="1"/>
          </p:cNvSpPr>
          <p:nvPr>
            <p:ph type="sldNum" sz="quarter" idx="12"/>
          </p:nvPr>
        </p:nvSpPr>
        <p:spPr/>
        <p:txBody>
          <a:bodyPr/>
          <a:lstStyle/>
          <a:p>
            <a:pPr algn="ctr"/>
            <a:r>
              <a:rPr lang="en-GB" dirty="0"/>
              <a:t>  </a:t>
            </a:r>
            <a:fld id="{B33FDC71-8906-4088-9FB1-76CBC632085F}" type="slidenum">
              <a:rPr lang="en-GB" smtClean="0"/>
              <a:pPr algn="ctr"/>
              <a:t>29</a:t>
            </a:fld>
            <a:endParaRPr lang="en-GB" dirty="0"/>
          </a:p>
        </p:txBody>
      </p:sp>
      <p:sp>
        <p:nvSpPr>
          <p:cNvPr id="5" name="Title 4">
            <a:extLst>
              <a:ext uri="{FF2B5EF4-FFF2-40B4-BE49-F238E27FC236}">
                <a16:creationId xmlns:a16="http://schemas.microsoft.com/office/drawing/2014/main" id="{FFB52CA4-B0F7-4750-B834-DCBB415E58C0}"/>
              </a:ext>
            </a:extLst>
          </p:cNvPr>
          <p:cNvSpPr>
            <a:spLocks noGrp="1"/>
          </p:cNvSpPr>
          <p:nvPr>
            <p:ph type="title"/>
          </p:nvPr>
        </p:nvSpPr>
        <p:spPr/>
        <p:txBody>
          <a:bodyPr/>
          <a:lstStyle/>
          <a:p>
            <a:r>
              <a:rPr lang="en-GB" dirty="0"/>
              <a:t>Grade</a:t>
            </a:r>
          </a:p>
        </p:txBody>
      </p:sp>
      <p:pic>
        <p:nvPicPr>
          <p:cNvPr id="18" name="Audio 17">
            <a:hlinkClick r:id="" action="ppaction://media"/>
            <a:extLst>
              <a:ext uri="{FF2B5EF4-FFF2-40B4-BE49-F238E27FC236}">
                <a16:creationId xmlns:a16="http://schemas.microsoft.com/office/drawing/2014/main" id="{AD2C7D3E-D6CF-B3FE-4D54-F6CE1F9C273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80961946"/>
      </p:ext>
    </p:extLst>
  </p:cSld>
  <p:clrMapOvr>
    <a:masterClrMapping/>
  </p:clrMapOvr>
  <mc:AlternateContent xmlns:mc="http://schemas.openxmlformats.org/markup-compatibility/2006" xmlns:p14="http://schemas.microsoft.com/office/powerpoint/2010/main">
    <mc:Choice Requires="p14">
      <p:transition spd="slow" p14:dur="2000" advTm="10463"/>
    </mc:Choice>
    <mc:Fallback xmlns="">
      <p:transition spd="slow" advTm="104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D900A7-3FD9-43CE-8E30-514466BC7DB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C239B311-7B56-4264-ABC6-91F19878415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82A4A2F6-C6EE-4BAD-983D-359C528ED1BA}"/>
              </a:ext>
            </a:extLst>
          </p:cNvPr>
          <p:cNvSpPr>
            <a:spLocks noGrp="1"/>
          </p:cNvSpPr>
          <p:nvPr>
            <p:ph type="sldNum" sz="quarter" idx="12"/>
          </p:nvPr>
        </p:nvSpPr>
        <p:spPr/>
        <p:txBody>
          <a:bodyPr/>
          <a:lstStyle/>
          <a:p>
            <a:pPr algn="ctr"/>
            <a:r>
              <a:rPr lang="en-GB" dirty="0"/>
              <a:t>   </a:t>
            </a:r>
            <a:fld id="{B33FDC71-8906-4088-9FB1-76CBC632085F}" type="slidenum">
              <a:rPr lang="en-GB" smtClean="0"/>
              <a:pPr algn="ctr"/>
              <a:t>3</a:t>
            </a:fld>
            <a:r>
              <a:rPr lang="en-GB" dirty="0"/>
              <a:t> </a:t>
            </a:r>
          </a:p>
        </p:txBody>
      </p:sp>
      <p:sp>
        <p:nvSpPr>
          <p:cNvPr id="5" name="Title 4">
            <a:extLst>
              <a:ext uri="{FF2B5EF4-FFF2-40B4-BE49-F238E27FC236}">
                <a16:creationId xmlns:a16="http://schemas.microsoft.com/office/drawing/2014/main" id="{FFB52CA4-B0F7-4750-B834-DCBB415E58C0}"/>
              </a:ext>
            </a:extLst>
          </p:cNvPr>
          <p:cNvSpPr>
            <a:spLocks noGrp="1"/>
          </p:cNvSpPr>
          <p:nvPr>
            <p:ph type="title"/>
          </p:nvPr>
        </p:nvSpPr>
        <p:spPr/>
        <p:txBody>
          <a:bodyPr/>
          <a:lstStyle/>
          <a:p>
            <a:r>
              <a:rPr lang="en-GB" dirty="0"/>
              <a:t>How does cancer start?</a:t>
            </a:r>
          </a:p>
        </p:txBody>
      </p:sp>
      <p:pic>
        <p:nvPicPr>
          <p:cNvPr id="7" name="Audio 6">
            <a:hlinkClick r:id="" action="ppaction://media"/>
            <a:extLst>
              <a:ext uri="{FF2B5EF4-FFF2-40B4-BE49-F238E27FC236}">
                <a16:creationId xmlns:a16="http://schemas.microsoft.com/office/drawing/2014/main" id="{DF1C8C75-8840-41FE-A593-ECCFD29700D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71189898"/>
      </p:ext>
    </p:extLst>
  </p:cSld>
  <p:clrMapOvr>
    <a:masterClrMapping/>
  </p:clrMapOvr>
  <mc:AlternateContent xmlns:mc="http://schemas.openxmlformats.org/markup-compatibility/2006" xmlns:p14="http://schemas.microsoft.com/office/powerpoint/2010/main">
    <mc:Choice Requires="p14">
      <p:transition spd="slow" p14:dur="2000" advTm="4630"/>
    </mc:Choice>
    <mc:Fallback xmlns="">
      <p:transition spd="slow" advTm="46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3AA9C-F803-4249-909B-47DE368AB91E}"/>
              </a:ext>
            </a:extLst>
          </p:cNvPr>
          <p:cNvSpPr>
            <a:spLocks noGrp="1"/>
          </p:cNvSpPr>
          <p:nvPr>
            <p:ph type="title"/>
          </p:nvPr>
        </p:nvSpPr>
        <p:spPr/>
        <p:txBody>
          <a:bodyPr/>
          <a:lstStyle/>
          <a:p>
            <a:r>
              <a:rPr lang="en-GB" dirty="0"/>
              <a:t>Grade</a:t>
            </a:r>
          </a:p>
        </p:txBody>
      </p:sp>
      <p:sp>
        <p:nvSpPr>
          <p:cNvPr id="3" name="Content Placeholder 2">
            <a:extLst>
              <a:ext uri="{FF2B5EF4-FFF2-40B4-BE49-F238E27FC236}">
                <a16:creationId xmlns:a16="http://schemas.microsoft.com/office/drawing/2014/main" id="{50474F91-D3CB-4695-B8D7-37F924F012C4}"/>
              </a:ext>
            </a:extLst>
          </p:cNvPr>
          <p:cNvSpPr>
            <a:spLocks noGrp="1"/>
          </p:cNvSpPr>
          <p:nvPr>
            <p:ph idx="1"/>
          </p:nvPr>
        </p:nvSpPr>
        <p:spPr>
          <a:xfrm>
            <a:off x="838200" y="1435510"/>
            <a:ext cx="10515600" cy="2325457"/>
          </a:xfrm>
        </p:spPr>
        <p:txBody>
          <a:bodyPr>
            <a:normAutofit lnSpcReduction="10000"/>
          </a:bodyPr>
          <a:lstStyle/>
          <a:p>
            <a:pPr marL="0" indent="0">
              <a:buNone/>
            </a:pPr>
            <a:r>
              <a:rPr lang="en-GB" dirty="0"/>
              <a:t>A normal cell is able to mature/differentiate to be able to fulfil its function. Due to the rapid growth seen in cancer cells, the amount of differentiation can vary </a:t>
            </a:r>
          </a:p>
          <a:p>
            <a:endParaRPr lang="en-GB" dirty="0"/>
          </a:p>
          <a:p>
            <a:pPr marL="0" indent="0">
              <a:buNone/>
            </a:pPr>
            <a:r>
              <a:rPr lang="en-GB" dirty="0"/>
              <a:t>The grade of a tumour can be assessed by looking at the tumour under a microscope. Clinicians can use this information to give an indication of how the tumour might behave</a:t>
            </a:r>
            <a:endParaRPr lang="en-GB" b="1" dirty="0"/>
          </a:p>
          <a:p>
            <a:pPr marL="0" indent="0">
              <a:buNone/>
            </a:pPr>
            <a:endParaRPr lang="en-GB" dirty="0"/>
          </a:p>
        </p:txBody>
      </p:sp>
      <p:sp>
        <p:nvSpPr>
          <p:cNvPr id="4" name="Date Placeholder 3">
            <a:extLst>
              <a:ext uri="{FF2B5EF4-FFF2-40B4-BE49-F238E27FC236}">
                <a16:creationId xmlns:a16="http://schemas.microsoft.com/office/drawing/2014/main" id="{9BDDB57F-5BBA-4B25-A994-EFD688242C8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5BC8EA6-A65F-4A39-B5A4-B531B355ECF4}"/>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8EEC2BF1-150C-494E-B36C-64F0C6D052D4}"/>
              </a:ext>
            </a:extLst>
          </p:cNvPr>
          <p:cNvSpPr>
            <a:spLocks noGrp="1"/>
          </p:cNvSpPr>
          <p:nvPr>
            <p:ph type="sldNum" sz="quarter" idx="12"/>
          </p:nvPr>
        </p:nvSpPr>
        <p:spPr/>
        <p:txBody>
          <a:bodyPr/>
          <a:lstStyle/>
          <a:p>
            <a:fld id="{B33FDC71-8906-4088-9FB1-76CBC632085F}" type="slidenum">
              <a:rPr lang="en-GB" smtClean="0"/>
              <a:t>30</a:t>
            </a:fld>
            <a:endParaRPr lang="en-GB"/>
          </a:p>
        </p:txBody>
      </p:sp>
      <p:sp>
        <p:nvSpPr>
          <p:cNvPr id="10" name="Freeform: Shape 9">
            <a:extLst>
              <a:ext uri="{FF2B5EF4-FFF2-40B4-BE49-F238E27FC236}">
                <a16:creationId xmlns:a16="http://schemas.microsoft.com/office/drawing/2014/main" id="{9783CB78-7203-4E13-B080-C298E5FFF182}"/>
              </a:ext>
            </a:extLst>
          </p:cNvPr>
          <p:cNvSpPr/>
          <p:nvPr/>
        </p:nvSpPr>
        <p:spPr>
          <a:xfrm>
            <a:off x="841486" y="4569558"/>
            <a:ext cx="3200685" cy="1603766"/>
          </a:xfrm>
          <a:custGeom>
            <a:avLst/>
            <a:gdLst>
              <a:gd name="connsiteX0" fmla="*/ 0 w 3203971"/>
              <a:gd name="connsiteY0" fmla="*/ 0 h 1603766"/>
              <a:gd name="connsiteX1" fmla="*/ 3203971 w 3203971"/>
              <a:gd name="connsiteY1" fmla="*/ 0 h 1603766"/>
              <a:gd name="connsiteX2" fmla="*/ 3203971 w 3203971"/>
              <a:gd name="connsiteY2" fmla="*/ 1603766 h 1603766"/>
              <a:gd name="connsiteX3" fmla="*/ 0 w 3203971"/>
              <a:gd name="connsiteY3" fmla="*/ 1603766 h 1603766"/>
              <a:gd name="connsiteX4" fmla="*/ 0 w 3203971"/>
              <a:gd name="connsiteY4" fmla="*/ 0 h 160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1603766">
                <a:moveTo>
                  <a:pt x="0" y="0"/>
                </a:moveTo>
                <a:lnTo>
                  <a:pt x="3203971" y="0"/>
                </a:lnTo>
                <a:lnTo>
                  <a:pt x="3203971" y="1603766"/>
                </a:lnTo>
                <a:lnTo>
                  <a:pt x="0" y="1603766"/>
                </a:lnTo>
                <a:lnTo>
                  <a:pt x="0" y="0"/>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0" lvl="1" indent="-171450" algn="ctr" defTabSz="844550">
              <a:lnSpc>
                <a:spcPct val="90000"/>
              </a:lnSpc>
              <a:spcBef>
                <a:spcPct val="0"/>
              </a:spcBef>
              <a:spcAft>
                <a:spcPct val="15000"/>
              </a:spcAft>
            </a:pPr>
            <a:r>
              <a:rPr lang="en-GB" sz="1600" b="1" dirty="0"/>
              <a:t>Well differentiated</a:t>
            </a:r>
          </a:p>
          <a:p>
            <a:pPr marL="0" lvl="1" indent="-171450" algn="ctr" defTabSz="844550">
              <a:lnSpc>
                <a:spcPct val="90000"/>
              </a:lnSpc>
              <a:spcBef>
                <a:spcPct val="0"/>
              </a:spcBef>
              <a:spcAft>
                <a:spcPct val="15000"/>
              </a:spcAft>
            </a:pPr>
            <a:r>
              <a:rPr lang="en-GB" sz="1600" dirty="0"/>
              <a:t>The cancer cells look very similar to the normal tissue around it and may retain some of its normal function. These tumours typically grow slower than tumours of a higher grade</a:t>
            </a:r>
            <a:endParaRPr lang="en-US" sz="1600" dirty="0"/>
          </a:p>
        </p:txBody>
      </p:sp>
      <p:sp>
        <p:nvSpPr>
          <p:cNvPr id="12" name="Freeform: Shape 11">
            <a:extLst>
              <a:ext uri="{FF2B5EF4-FFF2-40B4-BE49-F238E27FC236}">
                <a16:creationId xmlns:a16="http://schemas.microsoft.com/office/drawing/2014/main" id="{FB6CBBC3-8993-4841-A25C-63C0F7BDCE8A}"/>
              </a:ext>
            </a:extLst>
          </p:cNvPr>
          <p:cNvSpPr/>
          <p:nvPr/>
        </p:nvSpPr>
        <p:spPr>
          <a:xfrm>
            <a:off x="4492372" y="4569558"/>
            <a:ext cx="3200685" cy="1603766"/>
          </a:xfrm>
          <a:custGeom>
            <a:avLst/>
            <a:gdLst>
              <a:gd name="connsiteX0" fmla="*/ 0 w 3203971"/>
              <a:gd name="connsiteY0" fmla="*/ 0 h 1603766"/>
              <a:gd name="connsiteX1" fmla="*/ 3203971 w 3203971"/>
              <a:gd name="connsiteY1" fmla="*/ 0 h 1603766"/>
              <a:gd name="connsiteX2" fmla="*/ 3203971 w 3203971"/>
              <a:gd name="connsiteY2" fmla="*/ 1603766 h 1603766"/>
              <a:gd name="connsiteX3" fmla="*/ 0 w 3203971"/>
              <a:gd name="connsiteY3" fmla="*/ 1603766 h 1603766"/>
              <a:gd name="connsiteX4" fmla="*/ 0 w 3203971"/>
              <a:gd name="connsiteY4" fmla="*/ 0 h 160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1603766">
                <a:moveTo>
                  <a:pt x="0" y="0"/>
                </a:moveTo>
                <a:lnTo>
                  <a:pt x="3203971" y="0"/>
                </a:lnTo>
                <a:lnTo>
                  <a:pt x="3203971" y="1603766"/>
                </a:lnTo>
                <a:lnTo>
                  <a:pt x="0" y="1603766"/>
                </a:lnTo>
                <a:lnTo>
                  <a:pt x="0" y="0"/>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0010" tIns="80010" rIns="106680" bIns="120015" numCol="1" spcCol="1270" anchor="t" anchorCtr="0">
            <a:noAutofit/>
          </a:bodyPr>
          <a:lstStyle/>
          <a:p>
            <a:pPr marL="0" lvl="1" indent="-114300" algn="ctr" defTabSz="666750">
              <a:lnSpc>
                <a:spcPct val="90000"/>
              </a:lnSpc>
              <a:spcBef>
                <a:spcPct val="0"/>
              </a:spcBef>
              <a:spcAft>
                <a:spcPct val="15000"/>
              </a:spcAft>
              <a:buNone/>
            </a:pPr>
            <a:r>
              <a:rPr lang="en-GB" sz="1600" b="1" kern="1200" dirty="0"/>
              <a:t>Moderately differentiated</a:t>
            </a:r>
          </a:p>
          <a:p>
            <a:pPr marL="0" lvl="1" indent="-114300" algn="ctr" defTabSz="666750">
              <a:lnSpc>
                <a:spcPct val="90000"/>
              </a:lnSpc>
              <a:spcBef>
                <a:spcPct val="0"/>
              </a:spcBef>
              <a:spcAft>
                <a:spcPct val="15000"/>
              </a:spcAft>
              <a:buNone/>
            </a:pPr>
            <a:r>
              <a:rPr lang="en-GB" sz="1600" kern="1200" dirty="0"/>
              <a:t>The cancer cells look abnormal and are growing more quickly than Grade 1 tumours</a:t>
            </a:r>
            <a:endParaRPr lang="en-US" sz="1600" kern="1200" dirty="0"/>
          </a:p>
        </p:txBody>
      </p:sp>
      <p:sp>
        <p:nvSpPr>
          <p:cNvPr id="14" name="Freeform: Shape 13">
            <a:extLst>
              <a:ext uri="{FF2B5EF4-FFF2-40B4-BE49-F238E27FC236}">
                <a16:creationId xmlns:a16="http://schemas.microsoft.com/office/drawing/2014/main" id="{A7041C4A-8990-4B61-BDC6-79785378EEE5}"/>
              </a:ext>
            </a:extLst>
          </p:cNvPr>
          <p:cNvSpPr/>
          <p:nvPr/>
        </p:nvSpPr>
        <p:spPr>
          <a:xfrm>
            <a:off x="8149828" y="4569558"/>
            <a:ext cx="3200685" cy="1603766"/>
          </a:xfrm>
          <a:custGeom>
            <a:avLst/>
            <a:gdLst>
              <a:gd name="connsiteX0" fmla="*/ 0 w 3203971"/>
              <a:gd name="connsiteY0" fmla="*/ 0 h 1603766"/>
              <a:gd name="connsiteX1" fmla="*/ 3203971 w 3203971"/>
              <a:gd name="connsiteY1" fmla="*/ 0 h 1603766"/>
              <a:gd name="connsiteX2" fmla="*/ 3203971 w 3203971"/>
              <a:gd name="connsiteY2" fmla="*/ 1603766 h 1603766"/>
              <a:gd name="connsiteX3" fmla="*/ 0 w 3203971"/>
              <a:gd name="connsiteY3" fmla="*/ 1603766 h 1603766"/>
              <a:gd name="connsiteX4" fmla="*/ 0 w 3203971"/>
              <a:gd name="connsiteY4" fmla="*/ 0 h 160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1603766">
                <a:moveTo>
                  <a:pt x="0" y="0"/>
                </a:moveTo>
                <a:lnTo>
                  <a:pt x="3203971" y="0"/>
                </a:lnTo>
                <a:lnTo>
                  <a:pt x="3203971" y="1603766"/>
                </a:lnTo>
                <a:lnTo>
                  <a:pt x="0" y="1603766"/>
                </a:lnTo>
                <a:lnTo>
                  <a:pt x="0" y="0"/>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0" lvl="1" indent="-171450" algn="ctr" defTabSz="844550">
              <a:lnSpc>
                <a:spcPct val="90000"/>
              </a:lnSpc>
              <a:spcBef>
                <a:spcPct val="0"/>
              </a:spcBef>
              <a:spcAft>
                <a:spcPct val="15000"/>
              </a:spcAft>
              <a:buNone/>
            </a:pPr>
            <a:r>
              <a:rPr lang="en-GB" sz="1600" b="1" kern="1200" dirty="0"/>
              <a:t>Poorly differentiated</a:t>
            </a:r>
          </a:p>
          <a:p>
            <a:pPr marL="0" lvl="1" indent="-171450" algn="ctr" defTabSz="844550">
              <a:lnSpc>
                <a:spcPct val="90000"/>
              </a:lnSpc>
              <a:spcBef>
                <a:spcPct val="0"/>
              </a:spcBef>
              <a:spcAft>
                <a:spcPct val="15000"/>
              </a:spcAft>
              <a:buNone/>
            </a:pPr>
            <a:r>
              <a:rPr lang="en-GB" sz="1600" kern="1200" dirty="0"/>
              <a:t>The cancer cells look very different to normal cells and will have lost most of their normal function, and grow quicker than in lower grades</a:t>
            </a:r>
            <a:endParaRPr lang="en-US" sz="1600" kern="1200" dirty="0"/>
          </a:p>
        </p:txBody>
      </p:sp>
      <p:sp>
        <p:nvSpPr>
          <p:cNvPr id="15" name="Freeform: Shape 14">
            <a:extLst>
              <a:ext uri="{FF2B5EF4-FFF2-40B4-BE49-F238E27FC236}">
                <a16:creationId xmlns:a16="http://schemas.microsoft.com/office/drawing/2014/main" id="{15AC64D5-36ED-46BD-A952-AEF6E6D51AF5}"/>
              </a:ext>
            </a:extLst>
          </p:cNvPr>
          <p:cNvSpPr/>
          <p:nvPr/>
        </p:nvSpPr>
        <p:spPr>
          <a:xfrm>
            <a:off x="838200" y="3871854"/>
            <a:ext cx="3203971" cy="581445"/>
          </a:xfrm>
          <a:custGeom>
            <a:avLst/>
            <a:gdLst>
              <a:gd name="connsiteX0" fmla="*/ 0 w 4913783"/>
              <a:gd name="connsiteY0" fmla="*/ 0 h 907147"/>
              <a:gd name="connsiteX1" fmla="*/ 4913783 w 4913783"/>
              <a:gd name="connsiteY1" fmla="*/ 0 h 907147"/>
              <a:gd name="connsiteX2" fmla="*/ 4913783 w 4913783"/>
              <a:gd name="connsiteY2" fmla="*/ 907147 h 907147"/>
              <a:gd name="connsiteX3" fmla="*/ 0 w 4913783"/>
              <a:gd name="connsiteY3" fmla="*/ 907147 h 907147"/>
              <a:gd name="connsiteX4" fmla="*/ 0 w 4913783"/>
              <a:gd name="connsiteY4" fmla="*/ 0 h 90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907147">
                <a:moveTo>
                  <a:pt x="0" y="0"/>
                </a:moveTo>
                <a:lnTo>
                  <a:pt x="4913783" y="0"/>
                </a:lnTo>
                <a:lnTo>
                  <a:pt x="4913783" y="907147"/>
                </a:lnTo>
                <a:lnTo>
                  <a:pt x="0" y="90714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Grade 1</a:t>
            </a:r>
            <a:endParaRPr lang="en-GB" sz="1800" kern="1200" dirty="0"/>
          </a:p>
        </p:txBody>
      </p:sp>
      <p:sp>
        <p:nvSpPr>
          <p:cNvPr id="16" name="Freeform: Shape 15">
            <a:extLst>
              <a:ext uri="{FF2B5EF4-FFF2-40B4-BE49-F238E27FC236}">
                <a16:creationId xmlns:a16="http://schemas.microsoft.com/office/drawing/2014/main" id="{2ED0B86D-25AE-4AAA-80E0-31341F66BB4C}"/>
              </a:ext>
            </a:extLst>
          </p:cNvPr>
          <p:cNvSpPr/>
          <p:nvPr/>
        </p:nvSpPr>
        <p:spPr>
          <a:xfrm>
            <a:off x="4492371" y="3871854"/>
            <a:ext cx="3203971" cy="581445"/>
          </a:xfrm>
          <a:custGeom>
            <a:avLst/>
            <a:gdLst>
              <a:gd name="connsiteX0" fmla="*/ 0 w 4913783"/>
              <a:gd name="connsiteY0" fmla="*/ 0 h 907147"/>
              <a:gd name="connsiteX1" fmla="*/ 4913783 w 4913783"/>
              <a:gd name="connsiteY1" fmla="*/ 0 h 907147"/>
              <a:gd name="connsiteX2" fmla="*/ 4913783 w 4913783"/>
              <a:gd name="connsiteY2" fmla="*/ 907147 h 907147"/>
              <a:gd name="connsiteX3" fmla="*/ 0 w 4913783"/>
              <a:gd name="connsiteY3" fmla="*/ 907147 h 907147"/>
              <a:gd name="connsiteX4" fmla="*/ 0 w 4913783"/>
              <a:gd name="connsiteY4" fmla="*/ 0 h 90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907147">
                <a:moveTo>
                  <a:pt x="0" y="0"/>
                </a:moveTo>
                <a:lnTo>
                  <a:pt x="4913783" y="0"/>
                </a:lnTo>
                <a:lnTo>
                  <a:pt x="4913783" y="907147"/>
                </a:lnTo>
                <a:lnTo>
                  <a:pt x="0" y="90714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Grade 2</a:t>
            </a:r>
            <a:endParaRPr lang="en-GB" sz="1800" kern="1200" dirty="0"/>
          </a:p>
        </p:txBody>
      </p:sp>
      <p:sp>
        <p:nvSpPr>
          <p:cNvPr id="17" name="Freeform: Shape 16">
            <a:extLst>
              <a:ext uri="{FF2B5EF4-FFF2-40B4-BE49-F238E27FC236}">
                <a16:creationId xmlns:a16="http://schemas.microsoft.com/office/drawing/2014/main" id="{CDFD2069-FD55-48B3-8D8C-5571934B29A9}"/>
              </a:ext>
            </a:extLst>
          </p:cNvPr>
          <p:cNvSpPr/>
          <p:nvPr/>
        </p:nvSpPr>
        <p:spPr>
          <a:xfrm>
            <a:off x="8146542" y="3871854"/>
            <a:ext cx="3203971" cy="581445"/>
          </a:xfrm>
          <a:custGeom>
            <a:avLst/>
            <a:gdLst>
              <a:gd name="connsiteX0" fmla="*/ 0 w 4913783"/>
              <a:gd name="connsiteY0" fmla="*/ 0 h 907147"/>
              <a:gd name="connsiteX1" fmla="*/ 4913783 w 4913783"/>
              <a:gd name="connsiteY1" fmla="*/ 0 h 907147"/>
              <a:gd name="connsiteX2" fmla="*/ 4913783 w 4913783"/>
              <a:gd name="connsiteY2" fmla="*/ 907147 h 907147"/>
              <a:gd name="connsiteX3" fmla="*/ 0 w 4913783"/>
              <a:gd name="connsiteY3" fmla="*/ 907147 h 907147"/>
              <a:gd name="connsiteX4" fmla="*/ 0 w 4913783"/>
              <a:gd name="connsiteY4" fmla="*/ 0 h 90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3783" h="907147">
                <a:moveTo>
                  <a:pt x="0" y="0"/>
                </a:moveTo>
                <a:lnTo>
                  <a:pt x="4913783" y="0"/>
                </a:lnTo>
                <a:lnTo>
                  <a:pt x="4913783" y="907147"/>
                </a:lnTo>
                <a:lnTo>
                  <a:pt x="0" y="90714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Grade 3</a:t>
            </a:r>
            <a:endParaRPr lang="en-GB" sz="1800" kern="1200" dirty="0"/>
          </a:p>
        </p:txBody>
      </p:sp>
      <p:pic>
        <p:nvPicPr>
          <p:cNvPr id="29" name="Audio 28">
            <a:hlinkClick r:id="" action="ppaction://media"/>
            <a:extLst>
              <a:ext uri="{FF2B5EF4-FFF2-40B4-BE49-F238E27FC236}">
                <a16:creationId xmlns:a16="http://schemas.microsoft.com/office/drawing/2014/main" id="{0FACEA99-99F4-F169-E070-CA258EC7179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02285856"/>
      </p:ext>
    </p:extLst>
  </p:cSld>
  <p:clrMapOvr>
    <a:masterClrMapping/>
  </p:clrMapOvr>
  <mc:AlternateContent xmlns:mc="http://schemas.openxmlformats.org/markup-compatibility/2006" xmlns:p14="http://schemas.microsoft.com/office/powerpoint/2010/main">
    <mc:Choice Requires="p14">
      <p:transition spd="slow" p14:dur="2000" advTm="40278"/>
    </mc:Choice>
    <mc:Fallback xmlns="">
      <p:transition spd="slow" advTm="402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46C1B-D350-4C1F-92BC-614643381700}"/>
              </a:ext>
            </a:extLst>
          </p:cNvPr>
          <p:cNvSpPr>
            <a:spLocks noGrp="1"/>
          </p:cNvSpPr>
          <p:nvPr>
            <p:ph type="title"/>
          </p:nvPr>
        </p:nvSpPr>
        <p:spPr/>
        <p:txBody>
          <a:bodyPr/>
          <a:lstStyle/>
          <a:p>
            <a:r>
              <a:rPr lang="en-GB" dirty="0"/>
              <a:t>Site Specific Grade</a:t>
            </a:r>
          </a:p>
        </p:txBody>
      </p:sp>
      <p:sp>
        <p:nvSpPr>
          <p:cNvPr id="3" name="Content Placeholder 2">
            <a:extLst>
              <a:ext uri="{FF2B5EF4-FFF2-40B4-BE49-F238E27FC236}">
                <a16:creationId xmlns:a16="http://schemas.microsoft.com/office/drawing/2014/main" id="{E2FC2EA5-A1D6-4F5F-8579-33DA23ADB27F}"/>
              </a:ext>
            </a:extLst>
          </p:cNvPr>
          <p:cNvSpPr>
            <a:spLocks noGrp="1"/>
          </p:cNvSpPr>
          <p:nvPr>
            <p:ph idx="1"/>
          </p:nvPr>
        </p:nvSpPr>
        <p:spPr/>
        <p:txBody>
          <a:bodyPr/>
          <a:lstStyle/>
          <a:p>
            <a:r>
              <a:rPr lang="en-GB" dirty="0"/>
              <a:t>Bloom Richardson is commonly used for breast carcinoma</a:t>
            </a:r>
          </a:p>
          <a:p>
            <a:r>
              <a:rPr lang="en-GB" dirty="0"/>
              <a:t>Gleason Score is routinely used for Prostate Adenocarcinoma </a:t>
            </a:r>
          </a:p>
          <a:p>
            <a:r>
              <a:rPr lang="en-GB" dirty="0"/>
              <a:t>Low Grade/ High Grade is often seen in ovarian and haematological tumours</a:t>
            </a:r>
          </a:p>
          <a:p>
            <a:endParaRPr lang="en-GB" dirty="0"/>
          </a:p>
        </p:txBody>
      </p:sp>
      <p:sp>
        <p:nvSpPr>
          <p:cNvPr id="4" name="Date Placeholder 3">
            <a:extLst>
              <a:ext uri="{FF2B5EF4-FFF2-40B4-BE49-F238E27FC236}">
                <a16:creationId xmlns:a16="http://schemas.microsoft.com/office/drawing/2014/main" id="{90CDB4C3-AF55-4198-83F4-2CCCF16F5272}"/>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707D8604-ADCC-40D8-968D-D4D0BE048344}"/>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8C58C499-3392-4D52-BE92-E0D7B0F476BA}"/>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7" name="Picture 6">
            <a:extLst>
              <a:ext uri="{FF2B5EF4-FFF2-40B4-BE49-F238E27FC236}">
                <a16:creationId xmlns:a16="http://schemas.microsoft.com/office/drawing/2014/main" id="{49B1AF6F-D02C-4018-AD91-A54E95C910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093635" y="3676203"/>
            <a:ext cx="1943100" cy="1943100"/>
          </a:xfrm>
          <a:prstGeom prst="rect">
            <a:avLst/>
          </a:prstGeom>
        </p:spPr>
      </p:pic>
      <p:pic>
        <p:nvPicPr>
          <p:cNvPr id="8" name="Picture 7">
            <a:extLst>
              <a:ext uri="{FF2B5EF4-FFF2-40B4-BE49-F238E27FC236}">
                <a16:creationId xmlns:a16="http://schemas.microsoft.com/office/drawing/2014/main" id="{07B2E631-322D-45BE-88BE-623F3A1F3A8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124450" y="3676203"/>
            <a:ext cx="1943100" cy="1943100"/>
          </a:xfrm>
          <a:prstGeom prst="rect">
            <a:avLst/>
          </a:prstGeom>
        </p:spPr>
      </p:pic>
      <p:pic>
        <p:nvPicPr>
          <p:cNvPr id="9" name="Picture 8">
            <a:extLst>
              <a:ext uri="{FF2B5EF4-FFF2-40B4-BE49-F238E27FC236}">
                <a16:creationId xmlns:a16="http://schemas.microsoft.com/office/drawing/2014/main" id="{615B9511-47FD-4670-A17E-4C24D6E58A1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155265" y="3676203"/>
            <a:ext cx="1943100" cy="1943100"/>
          </a:xfrm>
          <a:prstGeom prst="rect">
            <a:avLst/>
          </a:prstGeom>
        </p:spPr>
      </p:pic>
      <p:pic>
        <p:nvPicPr>
          <p:cNvPr id="10" name="Audio 9">
            <a:hlinkClick r:id="" action="ppaction://media"/>
            <a:extLst>
              <a:ext uri="{FF2B5EF4-FFF2-40B4-BE49-F238E27FC236}">
                <a16:creationId xmlns:a16="http://schemas.microsoft.com/office/drawing/2014/main" id="{3DF62C48-3941-45A8-9233-C54253E55ECB}"/>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38863979"/>
      </p:ext>
    </p:extLst>
  </p:cSld>
  <p:clrMapOvr>
    <a:masterClrMapping/>
  </p:clrMapOvr>
  <mc:AlternateContent xmlns:mc="http://schemas.openxmlformats.org/markup-compatibility/2006" xmlns:p14="http://schemas.microsoft.com/office/powerpoint/2010/main">
    <mc:Choice Requires="p14">
      <p:transition spd="slow" p14:dur="2000" advTm="10366"/>
    </mc:Choice>
    <mc:Fallback xmlns="">
      <p:transition spd="slow" advTm="103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D900A7-3FD9-43CE-8E30-514466BC7DB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C239B311-7B56-4264-ABC6-91F19878415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82A4A2F6-C6EE-4BAD-983D-359C528ED1BA}"/>
              </a:ext>
            </a:extLst>
          </p:cNvPr>
          <p:cNvSpPr>
            <a:spLocks noGrp="1"/>
          </p:cNvSpPr>
          <p:nvPr>
            <p:ph type="sldNum" sz="quarter" idx="12"/>
          </p:nvPr>
        </p:nvSpPr>
        <p:spPr/>
        <p:txBody>
          <a:bodyPr/>
          <a:lstStyle/>
          <a:p>
            <a:pPr algn="ctr"/>
            <a:r>
              <a:rPr lang="en-GB" dirty="0"/>
              <a:t>  </a:t>
            </a:r>
            <a:fld id="{B33FDC71-8906-4088-9FB1-76CBC632085F}" type="slidenum">
              <a:rPr lang="en-GB" smtClean="0"/>
              <a:pPr algn="ctr"/>
              <a:t>32</a:t>
            </a:fld>
            <a:endParaRPr lang="en-GB" dirty="0"/>
          </a:p>
        </p:txBody>
      </p:sp>
      <p:sp>
        <p:nvSpPr>
          <p:cNvPr id="5" name="Title 4">
            <a:extLst>
              <a:ext uri="{FF2B5EF4-FFF2-40B4-BE49-F238E27FC236}">
                <a16:creationId xmlns:a16="http://schemas.microsoft.com/office/drawing/2014/main" id="{FFB52CA4-B0F7-4750-B834-DCBB415E58C0}"/>
              </a:ext>
            </a:extLst>
          </p:cNvPr>
          <p:cNvSpPr>
            <a:spLocks noGrp="1"/>
          </p:cNvSpPr>
          <p:nvPr>
            <p:ph type="title"/>
          </p:nvPr>
        </p:nvSpPr>
        <p:spPr/>
        <p:txBody>
          <a:bodyPr/>
          <a:lstStyle/>
          <a:p>
            <a:r>
              <a:rPr lang="en-GB" dirty="0"/>
              <a:t>Behaviour</a:t>
            </a:r>
          </a:p>
        </p:txBody>
      </p:sp>
      <p:pic>
        <p:nvPicPr>
          <p:cNvPr id="6" name="Audio 5">
            <a:hlinkClick r:id="" action="ppaction://media"/>
            <a:extLst>
              <a:ext uri="{FF2B5EF4-FFF2-40B4-BE49-F238E27FC236}">
                <a16:creationId xmlns:a16="http://schemas.microsoft.com/office/drawing/2014/main" id="{F9554830-2B08-423C-A947-DED7A4D50DC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85144822"/>
      </p:ext>
    </p:extLst>
  </p:cSld>
  <p:clrMapOvr>
    <a:masterClrMapping/>
  </p:clrMapOvr>
  <mc:AlternateContent xmlns:mc="http://schemas.openxmlformats.org/markup-compatibility/2006" xmlns:p14="http://schemas.microsoft.com/office/powerpoint/2010/main">
    <mc:Choice Requires="p14">
      <p:transition spd="slow" p14:dur="2000" advTm="5048"/>
    </mc:Choice>
    <mc:Fallback xmlns="">
      <p:transition spd="slow" advTm="50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GB" dirty="0"/>
              <a:t>Benign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p:txBody>
          <a:bodyPr>
            <a:normAutofit fontScale="92500" lnSpcReduction="20000"/>
          </a:bodyPr>
          <a:lstStyle/>
          <a:p>
            <a:pPr marL="0" lvl="0" indent="0">
              <a:buNone/>
            </a:pPr>
            <a:r>
              <a:rPr lang="en-GB" dirty="0"/>
              <a:t>Benign tumours are distinguished from invasive tumours as they remain in the part of the body in which they originate and cannot usually spread elsewhere </a:t>
            </a:r>
          </a:p>
          <a:p>
            <a:pPr marL="635000" lvl="1" indent="-285750"/>
            <a:r>
              <a:rPr lang="en-GB" dirty="0"/>
              <a:t>Grow quite slowly compared to invasive tumours</a:t>
            </a:r>
          </a:p>
          <a:p>
            <a:pPr marL="635000" lvl="1" indent="-285750"/>
            <a:r>
              <a:rPr lang="en-GB" dirty="0"/>
              <a:t>They do not generally grow into surrounding tissue and they usually have an outer covering of normal cells that separate the tumour from the healthy tissue</a:t>
            </a:r>
          </a:p>
          <a:p>
            <a:pPr lvl="0"/>
            <a:endParaRPr lang="en-GB" dirty="0"/>
          </a:p>
          <a:p>
            <a:pPr marL="0" lvl="0" indent="0">
              <a:buNone/>
            </a:pPr>
            <a:r>
              <a:rPr lang="en-GB" dirty="0">
                <a:solidFill>
                  <a:schemeClr val="bg1"/>
                </a:solidFill>
              </a:rPr>
              <a:t>Benign tumours </a:t>
            </a:r>
            <a:r>
              <a:rPr lang="en-GB" b="1" dirty="0">
                <a:solidFill>
                  <a:schemeClr val="bg1"/>
                </a:solidFill>
              </a:rPr>
              <a:t>are not cancer</a:t>
            </a:r>
            <a:r>
              <a:rPr lang="en-GB" dirty="0">
                <a:solidFill>
                  <a:schemeClr val="bg1"/>
                </a:solidFill>
              </a:rPr>
              <a:t>, but can have implications for the patient. In some circumstances, they can:</a:t>
            </a:r>
          </a:p>
          <a:p>
            <a:pPr marL="733425" lvl="3" indent="-285750"/>
            <a:r>
              <a:rPr lang="en-GB" sz="2200" dirty="0">
                <a:solidFill>
                  <a:schemeClr val="bg1"/>
                </a:solidFill>
              </a:rPr>
              <a:t>cause localised pain</a:t>
            </a:r>
          </a:p>
          <a:p>
            <a:pPr marL="733425" lvl="3" indent="-285750"/>
            <a:r>
              <a:rPr lang="en-GB" sz="2200" dirty="0">
                <a:solidFill>
                  <a:schemeClr val="bg1"/>
                </a:solidFill>
              </a:rPr>
              <a:t>press on nearby body organs or blood vessels </a:t>
            </a:r>
          </a:p>
          <a:p>
            <a:pPr marL="733425" lvl="3" indent="-285750"/>
            <a:r>
              <a:rPr lang="en-GB" sz="2200" dirty="0">
                <a:solidFill>
                  <a:schemeClr val="bg1"/>
                </a:solidFill>
              </a:rPr>
              <a:t>cause the release of hormones, affecting the normal function of the body</a:t>
            </a:r>
          </a:p>
          <a:p>
            <a:pPr marL="38100" lvl="2"/>
            <a:endParaRPr lang="en-GB" dirty="0">
              <a:solidFill>
                <a:schemeClr val="bg1"/>
              </a:solidFill>
            </a:endParaRPr>
          </a:p>
          <a:p>
            <a:pPr marL="0" lvl="0" indent="0">
              <a:buNone/>
            </a:pPr>
            <a:r>
              <a:rPr lang="en-GB" b="1" dirty="0">
                <a:solidFill>
                  <a:schemeClr val="bg1"/>
                </a:solidFill>
              </a:rPr>
              <a:t>Although benign tumours are not cancer, some benign diagnoses are required to be submitted as part of the Cancer Outcomes and Services Dataset (COSD)</a:t>
            </a:r>
          </a:p>
          <a:p>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7" name="Audio 6">
            <a:hlinkClick r:id="" action="ppaction://media"/>
            <a:extLst>
              <a:ext uri="{FF2B5EF4-FFF2-40B4-BE49-F238E27FC236}">
                <a16:creationId xmlns:a16="http://schemas.microsoft.com/office/drawing/2014/main" id="{F270BFC1-7BE3-480F-B3E3-3F4C33FF1BC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70456236"/>
      </p:ext>
    </p:extLst>
  </p:cSld>
  <p:clrMapOvr>
    <a:masterClrMapping/>
  </p:clrMapOvr>
  <mc:AlternateContent xmlns:mc="http://schemas.openxmlformats.org/markup-compatibility/2006" xmlns:p14="http://schemas.microsoft.com/office/powerpoint/2010/main">
    <mc:Choice Requires="p14">
      <p:transition spd="slow" p14:dur="2000" advTm="9390"/>
    </mc:Choice>
    <mc:Fallback xmlns="">
      <p:transition spd="slow" advTm="93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GB" dirty="0"/>
              <a:t>Benign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p:txBody>
          <a:bodyPr>
            <a:normAutofit fontScale="92500" lnSpcReduction="20000"/>
          </a:bodyPr>
          <a:lstStyle/>
          <a:p>
            <a:pPr marL="0" lvl="0" indent="0">
              <a:buNone/>
            </a:pPr>
            <a:r>
              <a:rPr lang="en-GB" dirty="0"/>
              <a:t>Benign tumours are distinguished from invasive tumours as they remain in the part of the body in which they originate and cannot spread elsewhere </a:t>
            </a:r>
          </a:p>
          <a:p>
            <a:pPr marL="635000" lvl="1" indent="-285750"/>
            <a:r>
              <a:rPr lang="en-GB" dirty="0"/>
              <a:t>Grow quite slowly compared to invasive tumours</a:t>
            </a:r>
          </a:p>
          <a:p>
            <a:pPr marL="635000" lvl="1" indent="-285750"/>
            <a:r>
              <a:rPr lang="en-GB" dirty="0"/>
              <a:t>They do not grow into surrounding tissue and they usually have an outer covering of normal cells that separate the tumour from the healthy tissue</a:t>
            </a:r>
          </a:p>
          <a:p>
            <a:pPr lvl="0"/>
            <a:endParaRPr lang="en-GB" dirty="0"/>
          </a:p>
          <a:p>
            <a:pPr marL="0" lvl="0" indent="0">
              <a:buNone/>
            </a:pPr>
            <a:r>
              <a:rPr lang="en-GB" dirty="0"/>
              <a:t>Benign tumours are not cancer, but can have implications for the patient. In some circumstances, they can:</a:t>
            </a:r>
          </a:p>
          <a:p>
            <a:pPr marL="733425" lvl="3" indent="-285750"/>
            <a:r>
              <a:rPr lang="en-GB" sz="2200" dirty="0"/>
              <a:t>cause localised pain</a:t>
            </a:r>
          </a:p>
          <a:p>
            <a:pPr marL="733425" lvl="3" indent="-285750"/>
            <a:r>
              <a:rPr lang="en-GB" sz="2200" dirty="0"/>
              <a:t>press on nearby body organs or blood vessels </a:t>
            </a:r>
          </a:p>
          <a:p>
            <a:pPr marL="733425" lvl="3" indent="-285750"/>
            <a:r>
              <a:rPr lang="en-GB" sz="2200" dirty="0"/>
              <a:t>cause the release of hormones, affecting the normal function of the body</a:t>
            </a:r>
          </a:p>
          <a:p>
            <a:pPr marL="38100" lvl="2"/>
            <a:endParaRPr lang="en-GB" dirty="0"/>
          </a:p>
          <a:p>
            <a:pPr marL="0" lvl="0" indent="0">
              <a:buNone/>
            </a:pPr>
            <a:r>
              <a:rPr lang="en-GB" dirty="0">
                <a:solidFill>
                  <a:schemeClr val="bg1"/>
                </a:solidFill>
              </a:rPr>
              <a:t>Although benign tumours are not cancer, some benign diagnoses are required to be submitted as part of the Cancer Outcomes and Services Dataset (COSD)</a:t>
            </a:r>
          </a:p>
          <a:p>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7" name="Audio 6">
            <a:hlinkClick r:id="" action="ppaction://media"/>
            <a:extLst>
              <a:ext uri="{FF2B5EF4-FFF2-40B4-BE49-F238E27FC236}">
                <a16:creationId xmlns:a16="http://schemas.microsoft.com/office/drawing/2014/main" id="{F4DD3F33-6F42-43EA-8D77-1F10F339119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67615958"/>
      </p:ext>
    </p:extLst>
  </p:cSld>
  <p:clrMapOvr>
    <a:masterClrMapping/>
  </p:clrMapOvr>
  <mc:AlternateContent xmlns:mc="http://schemas.openxmlformats.org/markup-compatibility/2006" xmlns:p14="http://schemas.microsoft.com/office/powerpoint/2010/main">
    <mc:Choice Requires="p14">
      <p:transition spd="slow" p14:dur="2000" advTm="18168"/>
    </mc:Choice>
    <mc:Fallback xmlns="">
      <p:transition spd="slow" advTm="181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GB" dirty="0"/>
              <a:t>Benign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p:txBody>
          <a:bodyPr>
            <a:normAutofit fontScale="92500" lnSpcReduction="20000"/>
          </a:bodyPr>
          <a:lstStyle/>
          <a:p>
            <a:pPr marL="0" lvl="0" indent="0">
              <a:buNone/>
            </a:pPr>
            <a:r>
              <a:rPr lang="en-GB" dirty="0"/>
              <a:t>Benign tumours are distinguished from invasive tumours as they remain in the part of the body in which they originate and cannot spread elsewhere </a:t>
            </a:r>
          </a:p>
          <a:p>
            <a:pPr marL="635000" lvl="1" indent="-285750"/>
            <a:r>
              <a:rPr lang="en-GB" dirty="0"/>
              <a:t>Grow quite slowly compared to invasive tumours</a:t>
            </a:r>
          </a:p>
          <a:p>
            <a:pPr marL="635000" lvl="1" indent="-285750"/>
            <a:r>
              <a:rPr lang="en-GB" dirty="0"/>
              <a:t>They do not grow into surrounding tissue and they usually have an outer covering of normal cells that separate the tumour from the healthy tissue</a:t>
            </a:r>
          </a:p>
          <a:p>
            <a:pPr lvl="0"/>
            <a:endParaRPr lang="en-GB" dirty="0"/>
          </a:p>
          <a:p>
            <a:pPr marL="0" lvl="0" indent="0">
              <a:buNone/>
            </a:pPr>
            <a:r>
              <a:rPr lang="en-GB" dirty="0"/>
              <a:t>Benign tumours are not cancer, but can have implications for the patient. In some circumstances, they can:</a:t>
            </a:r>
          </a:p>
          <a:p>
            <a:pPr marL="733425" lvl="3" indent="-285750"/>
            <a:r>
              <a:rPr lang="en-GB" sz="2200" dirty="0"/>
              <a:t>cause localised pain</a:t>
            </a:r>
          </a:p>
          <a:p>
            <a:pPr marL="733425" lvl="3" indent="-285750"/>
            <a:r>
              <a:rPr lang="en-GB" sz="2200" dirty="0"/>
              <a:t>press on nearby body organs or blood vessels </a:t>
            </a:r>
          </a:p>
          <a:p>
            <a:pPr marL="733425" lvl="3" indent="-285750"/>
            <a:r>
              <a:rPr lang="en-GB" sz="2200" dirty="0"/>
              <a:t>cause the release of hormones, affecting the normal function of the body</a:t>
            </a:r>
          </a:p>
          <a:p>
            <a:pPr marL="38100" lvl="2"/>
            <a:endParaRPr lang="en-GB" dirty="0"/>
          </a:p>
          <a:p>
            <a:pPr marL="0" lvl="0" indent="0">
              <a:buNone/>
            </a:pPr>
            <a:r>
              <a:rPr lang="en-GB" dirty="0"/>
              <a:t>Although benign tumours are not cancer, some benign diagnoses are required to be submitted as part of the Cancer Outcomes and Services Dataset (COSD)</a:t>
            </a:r>
          </a:p>
          <a:p>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7" name="Audio 6">
            <a:hlinkClick r:id="" action="ppaction://media"/>
            <a:extLst>
              <a:ext uri="{FF2B5EF4-FFF2-40B4-BE49-F238E27FC236}">
                <a16:creationId xmlns:a16="http://schemas.microsoft.com/office/drawing/2014/main" id="{D854B590-ED2B-4137-9218-AD062D7CFC6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215974"/>
      </p:ext>
    </p:extLst>
  </p:cSld>
  <p:clrMapOvr>
    <a:masterClrMapping/>
  </p:clrMapOvr>
  <mc:AlternateContent xmlns:mc="http://schemas.openxmlformats.org/markup-compatibility/2006" xmlns:p14="http://schemas.microsoft.com/office/powerpoint/2010/main">
    <mc:Choice Requires="p14">
      <p:transition spd="slow" p14:dur="2000" advTm="9507"/>
    </mc:Choice>
    <mc:Fallback xmlns="">
      <p:transition spd="slow" advTm="95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GB" dirty="0"/>
              <a:t>In-situ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p:txBody>
          <a:bodyPr>
            <a:normAutofit fontScale="92500" lnSpcReduction="20000"/>
          </a:bodyPr>
          <a:lstStyle/>
          <a:p>
            <a:pPr marL="0" lvl="0" indent="0">
              <a:buNone/>
            </a:pPr>
            <a:r>
              <a:rPr lang="en-GB" dirty="0"/>
              <a:t>In situ tumours are only possible in epithelial tissues as they are the only tissue with a basement membrane </a:t>
            </a:r>
          </a:p>
          <a:p>
            <a:pPr marL="0" lvl="0" indent="0">
              <a:buNone/>
            </a:pPr>
            <a:r>
              <a:rPr lang="en-GB" dirty="0"/>
              <a:t>There are no blood or lymphatic vessels contained within tissue above the basement membrane of epithelial tissue therefore any tumour cells which remain here are unable to spread or metastasise until they invade beyond the basement membrane</a:t>
            </a:r>
          </a:p>
          <a:p>
            <a:pPr marL="0" lvl="0" indent="0">
              <a:buNone/>
            </a:pPr>
            <a:endParaRPr lang="en-GB" dirty="0"/>
          </a:p>
          <a:p>
            <a:pPr marL="0" lvl="0" indent="0">
              <a:buNone/>
            </a:pPr>
            <a:r>
              <a:rPr lang="en-GB" dirty="0">
                <a:solidFill>
                  <a:schemeClr val="bg1"/>
                </a:solidFill>
              </a:rPr>
              <a:t>In situ carcinomas may be described as:</a:t>
            </a:r>
          </a:p>
          <a:p>
            <a:pPr lvl="1"/>
            <a:r>
              <a:rPr lang="en-GB" dirty="0">
                <a:solidFill>
                  <a:schemeClr val="bg1"/>
                </a:solidFill>
              </a:rPr>
              <a:t>carcinoma in situ</a:t>
            </a:r>
          </a:p>
          <a:p>
            <a:pPr lvl="1"/>
            <a:r>
              <a:rPr lang="en-GB" dirty="0">
                <a:solidFill>
                  <a:schemeClr val="bg1"/>
                </a:solidFill>
              </a:rPr>
              <a:t>severe dysplasia</a:t>
            </a:r>
          </a:p>
          <a:p>
            <a:pPr lvl="1"/>
            <a:r>
              <a:rPr lang="en-GB" dirty="0">
                <a:solidFill>
                  <a:schemeClr val="bg1"/>
                </a:solidFill>
              </a:rPr>
              <a:t>high grade dysplasia</a:t>
            </a:r>
          </a:p>
          <a:p>
            <a:pPr lvl="1"/>
            <a:r>
              <a:rPr lang="en-GB" dirty="0">
                <a:solidFill>
                  <a:schemeClr val="bg1"/>
                </a:solidFill>
              </a:rPr>
              <a:t>full thickness dysplasia</a:t>
            </a:r>
          </a:p>
          <a:p>
            <a:pPr lvl="1"/>
            <a:r>
              <a:rPr lang="en-GB" dirty="0">
                <a:solidFill>
                  <a:schemeClr val="bg1"/>
                </a:solidFill>
              </a:rPr>
              <a:t>intraepithelial carcinoma</a:t>
            </a:r>
          </a:p>
          <a:p>
            <a:pPr lvl="1"/>
            <a:r>
              <a:rPr lang="en-GB" dirty="0">
                <a:solidFill>
                  <a:schemeClr val="bg1"/>
                </a:solidFill>
              </a:rPr>
              <a:t>intraductal carcinoma</a:t>
            </a:r>
          </a:p>
          <a:p>
            <a:pPr lvl="1"/>
            <a:r>
              <a:rPr lang="en-GB" dirty="0">
                <a:solidFill>
                  <a:schemeClr val="bg1"/>
                </a:solidFill>
              </a:rPr>
              <a:t>intraepidermal carcinoma</a:t>
            </a:r>
          </a:p>
          <a:p>
            <a:pPr marL="0" lvl="0" indent="0">
              <a:buNone/>
            </a:pPr>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11" name="Audio 10">
            <a:hlinkClick r:id="" action="ppaction://media"/>
            <a:extLst>
              <a:ext uri="{FF2B5EF4-FFF2-40B4-BE49-F238E27FC236}">
                <a16:creationId xmlns:a16="http://schemas.microsoft.com/office/drawing/2014/main" id="{757F3F17-2E39-9CCD-7D80-CBA8A14DE72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pic>
        <p:nvPicPr>
          <p:cNvPr id="7" name="Picture 6">
            <a:extLst>
              <a:ext uri="{FF2B5EF4-FFF2-40B4-BE49-F238E27FC236}">
                <a16:creationId xmlns:a16="http://schemas.microsoft.com/office/drawing/2014/main" id="{5F8AFF52-B3F5-24FA-E38B-E293124917D2}"/>
              </a:ext>
            </a:extLst>
          </p:cNvPr>
          <p:cNvPicPr>
            <a:picLocks noChangeAspect="1"/>
          </p:cNvPicPr>
          <p:nvPr/>
        </p:nvPicPr>
        <p:blipFill>
          <a:blip r:embed="rId6"/>
          <a:stretch>
            <a:fillRect/>
          </a:stretch>
        </p:blipFill>
        <p:spPr>
          <a:xfrm>
            <a:off x="4880017" y="3892064"/>
            <a:ext cx="6848919" cy="1839425"/>
          </a:xfrm>
          <a:prstGeom prst="rect">
            <a:avLst/>
          </a:prstGeom>
        </p:spPr>
      </p:pic>
    </p:spTree>
    <p:extLst>
      <p:ext uri="{BB962C8B-B14F-4D97-AF65-F5344CB8AC3E}">
        <p14:creationId xmlns:p14="http://schemas.microsoft.com/office/powerpoint/2010/main" val="1688415053"/>
      </p:ext>
    </p:extLst>
  </p:cSld>
  <p:clrMapOvr>
    <a:masterClrMapping/>
  </p:clrMapOvr>
  <mc:AlternateContent xmlns:mc="http://schemas.openxmlformats.org/markup-compatibility/2006" xmlns:p14="http://schemas.microsoft.com/office/powerpoint/2010/main">
    <mc:Choice Requires="p14">
      <p:transition spd="slow" p14:dur="2000" advTm="35012"/>
    </mc:Choice>
    <mc:Fallback xmlns="">
      <p:transition spd="slow" advTm="350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GB" dirty="0"/>
              <a:t>In-situ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p:txBody>
          <a:bodyPr>
            <a:normAutofit fontScale="92500" lnSpcReduction="20000"/>
          </a:bodyPr>
          <a:lstStyle/>
          <a:p>
            <a:pPr marL="0" lvl="0" indent="0">
              <a:buNone/>
            </a:pPr>
            <a:r>
              <a:rPr lang="en-GB" dirty="0"/>
              <a:t>In situ tumours are only possible in epithelial tissues as they are the only tissue with a basement membrane </a:t>
            </a:r>
          </a:p>
          <a:p>
            <a:pPr marL="0" lvl="0" indent="0">
              <a:buNone/>
            </a:pPr>
            <a:r>
              <a:rPr lang="en-GB" dirty="0"/>
              <a:t>There are no blood or lymphatic vessels contained within tissue above the basement membrane of epithelial tissue therefore any tumour cells which remain here are unable to spread or metastasise until they invade beyond the basement membrane</a:t>
            </a:r>
          </a:p>
          <a:p>
            <a:pPr marL="0" lvl="0" indent="0">
              <a:buNone/>
            </a:pPr>
            <a:endParaRPr lang="en-GB" dirty="0"/>
          </a:p>
          <a:p>
            <a:pPr marL="0" lvl="0" indent="0">
              <a:buNone/>
            </a:pPr>
            <a:r>
              <a:rPr lang="en-GB" dirty="0"/>
              <a:t>In situ carcinomas may be described as:</a:t>
            </a:r>
          </a:p>
          <a:p>
            <a:pPr lvl="1"/>
            <a:r>
              <a:rPr lang="en-GB" dirty="0"/>
              <a:t>carcinoma in situ</a:t>
            </a:r>
          </a:p>
          <a:p>
            <a:pPr lvl="1"/>
            <a:r>
              <a:rPr lang="en-GB" dirty="0"/>
              <a:t>severe dysplasia</a:t>
            </a:r>
          </a:p>
          <a:p>
            <a:pPr lvl="1"/>
            <a:r>
              <a:rPr lang="en-GB" dirty="0"/>
              <a:t>high grade dysplasia</a:t>
            </a:r>
          </a:p>
          <a:p>
            <a:pPr lvl="1"/>
            <a:r>
              <a:rPr lang="en-GB" dirty="0"/>
              <a:t>full thickness dysplasia</a:t>
            </a:r>
          </a:p>
          <a:p>
            <a:pPr lvl="1"/>
            <a:r>
              <a:rPr lang="en-GB" dirty="0"/>
              <a:t>intraepithelial carcinoma</a:t>
            </a:r>
          </a:p>
          <a:p>
            <a:pPr lvl="1"/>
            <a:r>
              <a:rPr lang="en-GB" dirty="0"/>
              <a:t>intraductal carcinoma</a:t>
            </a:r>
          </a:p>
          <a:p>
            <a:pPr lvl="1"/>
            <a:r>
              <a:rPr lang="en-GB" dirty="0"/>
              <a:t>intraepidermal carcinoma</a:t>
            </a:r>
          </a:p>
          <a:p>
            <a:pPr marL="0" lvl="0" indent="0">
              <a:buNone/>
            </a:pPr>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8" name="Audio 7">
            <a:hlinkClick r:id="" action="ppaction://media"/>
            <a:extLst>
              <a:ext uri="{FF2B5EF4-FFF2-40B4-BE49-F238E27FC236}">
                <a16:creationId xmlns:a16="http://schemas.microsoft.com/office/drawing/2014/main" id="{3F9F6EA6-C1F6-48F6-9AEC-8EDA9B5448E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9" name="Picture 8">
            <a:extLst>
              <a:ext uri="{FF2B5EF4-FFF2-40B4-BE49-F238E27FC236}">
                <a16:creationId xmlns:a16="http://schemas.microsoft.com/office/drawing/2014/main" id="{22465408-4505-D94B-F049-6DB00C650B1B}"/>
              </a:ext>
            </a:extLst>
          </p:cNvPr>
          <p:cNvPicPr>
            <a:picLocks noChangeAspect="1"/>
          </p:cNvPicPr>
          <p:nvPr/>
        </p:nvPicPr>
        <p:blipFill>
          <a:blip r:embed="rId6"/>
          <a:stretch>
            <a:fillRect/>
          </a:stretch>
        </p:blipFill>
        <p:spPr>
          <a:xfrm>
            <a:off x="4880017" y="3892064"/>
            <a:ext cx="6848919" cy="1839425"/>
          </a:xfrm>
          <a:prstGeom prst="rect">
            <a:avLst/>
          </a:prstGeom>
        </p:spPr>
      </p:pic>
    </p:spTree>
    <p:extLst>
      <p:ext uri="{BB962C8B-B14F-4D97-AF65-F5344CB8AC3E}">
        <p14:creationId xmlns:p14="http://schemas.microsoft.com/office/powerpoint/2010/main" val="2798543065"/>
      </p:ext>
    </p:extLst>
  </p:cSld>
  <p:clrMapOvr>
    <a:masterClrMapping/>
  </p:clrMapOvr>
  <mc:AlternateContent xmlns:mc="http://schemas.openxmlformats.org/markup-compatibility/2006" xmlns:p14="http://schemas.microsoft.com/office/powerpoint/2010/main">
    <mc:Choice Requires="p14">
      <p:transition spd="slow" p14:dur="2000" advTm="8590"/>
    </mc:Choice>
    <mc:Fallback xmlns="">
      <p:transition spd="slow" advTm="85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GB" dirty="0"/>
              <a:t>Invasive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a:xfrm>
            <a:off x="838200" y="1435510"/>
            <a:ext cx="5650064" cy="4741453"/>
          </a:xfrm>
        </p:spPr>
        <p:txBody>
          <a:bodyPr>
            <a:normAutofit/>
          </a:bodyPr>
          <a:lstStyle/>
          <a:p>
            <a:pPr marL="0" lvl="0" indent="0">
              <a:buNone/>
            </a:pPr>
            <a:r>
              <a:rPr lang="en-GB" dirty="0"/>
              <a:t>Invasive tumours are cancerous and are able to spread, via the lymphatic and circulatory systems</a:t>
            </a:r>
          </a:p>
          <a:p>
            <a:pPr lvl="1"/>
            <a:r>
              <a:rPr lang="en-GB" dirty="0"/>
              <a:t>Surrounding tissues (direct invasion)</a:t>
            </a:r>
          </a:p>
          <a:p>
            <a:pPr lvl="1"/>
            <a:r>
              <a:rPr lang="en-GB" dirty="0"/>
              <a:t>Local lymph nodes (regional spread) </a:t>
            </a:r>
          </a:p>
          <a:p>
            <a:pPr lvl="1"/>
            <a:r>
              <a:rPr lang="en-GB" dirty="0"/>
              <a:t>Other regions of the body (metastatic spread)</a:t>
            </a:r>
          </a:p>
          <a:p>
            <a:pPr marL="0" lvl="0" indent="0">
              <a:buNone/>
            </a:pPr>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7" name="Picture 6">
            <a:extLst>
              <a:ext uri="{FF2B5EF4-FFF2-40B4-BE49-F238E27FC236}">
                <a16:creationId xmlns:a16="http://schemas.microsoft.com/office/drawing/2014/main" id="{3D7068B6-B7D8-464D-A907-CD87B669EB6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9" name="Audio 8">
            <a:hlinkClick r:id="" action="ppaction://media"/>
            <a:extLst>
              <a:ext uri="{FF2B5EF4-FFF2-40B4-BE49-F238E27FC236}">
                <a16:creationId xmlns:a16="http://schemas.microsoft.com/office/drawing/2014/main" id="{9437AD42-3E25-4078-9BDD-D7C82F29CF9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48566535"/>
      </p:ext>
    </p:extLst>
  </p:cSld>
  <p:clrMapOvr>
    <a:masterClrMapping/>
  </p:clrMapOvr>
  <mc:AlternateContent xmlns:mc="http://schemas.openxmlformats.org/markup-compatibility/2006" xmlns:p14="http://schemas.microsoft.com/office/powerpoint/2010/main">
    <mc:Choice Requires="p14">
      <p:transition spd="slow" p14:dur="2000" advTm="13874"/>
    </mc:Choice>
    <mc:Fallback xmlns="">
      <p:transition spd="slow" advTm="138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US" dirty="0"/>
              <a:t>Metastatic</a:t>
            </a:r>
            <a:r>
              <a:rPr lang="en-GB" dirty="0"/>
              <a:t>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p:txBody>
          <a:bodyPr>
            <a:normAutofit fontScale="92500" lnSpcReduction="20000"/>
          </a:bodyPr>
          <a:lstStyle/>
          <a:p>
            <a:pPr marL="0" lvl="0" indent="0">
              <a:buNone/>
            </a:pPr>
            <a:r>
              <a:rPr lang="en-GB" dirty="0"/>
              <a:t>Tumour cells from invasive tumours have spread to the lymphatic or circulatory system. They are able travel to other regions of the body using these systems. Once there, they will be able to replicate to form a metastatic tumour</a:t>
            </a:r>
          </a:p>
          <a:p>
            <a:pPr marL="0" lvl="0" indent="0">
              <a:buNone/>
            </a:pPr>
            <a:endParaRPr lang="en-GB" dirty="0"/>
          </a:p>
          <a:p>
            <a:pPr marL="0" lvl="0" indent="0">
              <a:buNone/>
            </a:pPr>
            <a:r>
              <a:rPr lang="en-GB" dirty="0">
                <a:solidFill>
                  <a:schemeClr val="bg1"/>
                </a:solidFill>
              </a:rPr>
              <a:t>Primary tumours can only develop in the tissue type where they originate.  For example, carcinoma of the lung can only originate in the epithelial tissue of the lung. In the case of metastatic tumours, the tumour can develop anywhere in the body once the tumour cells have spread.</a:t>
            </a:r>
          </a:p>
          <a:p>
            <a:pPr lvl="1"/>
            <a:r>
              <a:rPr lang="en-GB" dirty="0">
                <a:solidFill>
                  <a:schemeClr val="bg1"/>
                </a:solidFill>
              </a:rPr>
              <a:t>For example, if a patient had a biopsy of a lung lesion and the pathology report stated ‘osteosarcoma’ this would indicate that this is a metastasis from a bone primary as osteosarcomas can only arise in bone tissue.</a:t>
            </a:r>
          </a:p>
          <a:p>
            <a:pPr marL="0" lvl="0" indent="0">
              <a:buNone/>
            </a:pPr>
            <a:endParaRPr lang="en-GB" dirty="0">
              <a:solidFill>
                <a:schemeClr val="bg1"/>
              </a:solidFill>
            </a:endParaRPr>
          </a:p>
          <a:p>
            <a:pPr marL="0" lvl="0" indent="0">
              <a:buNone/>
            </a:pPr>
            <a:r>
              <a:rPr lang="en-GB" b="1" dirty="0">
                <a:solidFill>
                  <a:schemeClr val="bg1"/>
                </a:solidFill>
              </a:rPr>
              <a:t>A diagnosis is only recorded using a metastatic code if the primary site of the tumour is not known</a:t>
            </a:r>
          </a:p>
          <a:p>
            <a:pPr marL="0" lvl="0" indent="0">
              <a:buNone/>
            </a:pPr>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7" name="Audio 6">
            <a:hlinkClick r:id="" action="ppaction://media"/>
            <a:extLst>
              <a:ext uri="{FF2B5EF4-FFF2-40B4-BE49-F238E27FC236}">
                <a16:creationId xmlns:a16="http://schemas.microsoft.com/office/drawing/2014/main" id="{B200C51A-74AF-4BC9-890B-6A5DF6C1CC4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82272445"/>
      </p:ext>
    </p:extLst>
  </p:cSld>
  <p:clrMapOvr>
    <a:masterClrMapping/>
  </p:clrMapOvr>
  <mc:AlternateContent xmlns:mc="http://schemas.openxmlformats.org/markup-compatibility/2006" xmlns:p14="http://schemas.microsoft.com/office/powerpoint/2010/main">
    <mc:Choice Requires="p14">
      <p:transition spd="slow" p14:dur="2000" advTm="10412"/>
    </mc:Choice>
    <mc:Fallback xmlns="">
      <p:transition spd="slow" advTm="104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Normal Cells</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p:txBody>
          <a:bodyPr>
            <a:normAutofit fontScale="92500"/>
          </a:bodyPr>
          <a:lstStyle/>
          <a:p>
            <a:pPr>
              <a:lnSpc>
                <a:spcPct val="120000"/>
              </a:lnSpc>
            </a:pPr>
            <a:r>
              <a:rPr lang="en-GB" altLang="en-US" dirty="0"/>
              <a:t>The human body consists of more than 100 trillion cells</a:t>
            </a:r>
            <a:br>
              <a:rPr lang="en-GB" altLang="en-US" dirty="0"/>
            </a:br>
            <a:endParaRPr lang="en-GB" altLang="en-US" dirty="0"/>
          </a:p>
          <a:p>
            <a:pPr>
              <a:lnSpc>
                <a:spcPct val="120000"/>
              </a:lnSpc>
            </a:pPr>
            <a:r>
              <a:rPr lang="en-GB" altLang="en-US" dirty="0"/>
              <a:t>More than 200 different cell types make up the different specialist tissues and organs to perform the functions required </a:t>
            </a:r>
            <a:br>
              <a:rPr lang="en-GB" altLang="en-US" dirty="0"/>
            </a:br>
            <a:endParaRPr lang="en-GB" altLang="en-US" dirty="0"/>
          </a:p>
          <a:p>
            <a:pPr>
              <a:lnSpc>
                <a:spcPct val="120000"/>
              </a:lnSpc>
            </a:pPr>
            <a:r>
              <a:rPr lang="en-GB" altLang="en-US" dirty="0"/>
              <a:t>Different types of cells have different functions, but all are fundamentally similar: </a:t>
            </a:r>
          </a:p>
          <a:p>
            <a:pPr lvl="1">
              <a:lnSpc>
                <a:spcPct val="120000"/>
              </a:lnSpc>
            </a:pPr>
            <a:r>
              <a:rPr lang="en-GB" altLang="en-US" dirty="0"/>
              <a:t>Healthy cells in most tissues are able to adhere to each other and be arranged in an orderly fashion</a:t>
            </a:r>
          </a:p>
          <a:p>
            <a:pPr lvl="1">
              <a:lnSpc>
                <a:spcPct val="120000"/>
              </a:lnSpc>
            </a:pPr>
            <a:r>
              <a:rPr lang="en-GB" altLang="en-US" dirty="0"/>
              <a:t>Most cells have a control centre called a nucleus, which houses the cell’s genetic information and can instruct the cell on how to behave, including control of the production of new cells</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8" name="Audio 7">
            <a:hlinkClick r:id="" action="ppaction://media"/>
            <a:extLst>
              <a:ext uri="{FF2B5EF4-FFF2-40B4-BE49-F238E27FC236}">
                <a16:creationId xmlns:a16="http://schemas.microsoft.com/office/drawing/2014/main" id="{21CBAE64-538C-494B-8C9F-03D8917095F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1869464"/>
      </p:ext>
    </p:extLst>
  </p:cSld>
  <p:clrMapOvr>
    <a:masterClrMapping/>
  </p:clrMapOvr>
  <mc:AlternateContent xmlns:mc="http://schemas.openxmlformats.org/markup-compatibility/2006" xmlns:p14="http://schemas.microsoft.com/office/powerpoint/2010/main">
    <mc:Choice Requires="p14">
      <p:transition spd="slow" p14:dur="2000" advTm="18214"/>
    </mc:Choice>
    <mc:Fallback xmlns="">
      <p:transition spd="slow" advTm="182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US" dirty="0"/>
              <a:t>Metastatic</a:t>
            </a:r>
            <a:r>
              <a:rPr lang="en-GB" dirty="0"/>
              <a:t>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p:txBody>
          <a:bodyPr>
            <a:normAutofit fontScale="92500" lnSpcReduction="20000"/>
          </a:bodyPr>
          <a:lstStyle/>
          <a:p>
            <a:pPr marL="0" lvl="0" indent="0">
              <a:buNone/>
            </a:pPr>
            <a:r>
              <a:rPr lang="en-GB" dirty="0"/>
              <a:t>Tumour cells from invasive tumours have spread to the lymphatic or circulatory system. They are able travel to other regions of the body using these systems. Once there, they will be able to replicate to form a metastatic tumour</a:t>
            </a:r>
          </a:p>
          <a:p>
            <a:pPr marL="0" lvl="0" indent="0">
              <a:buNone/>
            </a:pPr>
            <a:endParaRPr lang="en-GB" dirty="0"/>
          </a:p>
          <a:p>
            <a:pPr marL="0" lvl="0" indent="0">
              <a:buNone/>
            </a:pPr>
            <a:r>
              <a:rPr lang="en-GB" dirty="0"/>
              <a:t>Primary tumours can only develop in the tissue type where they originate.  For example, carcinoma of the lung can only originate in the epithelial tissue of the lung. In the case of metastatic tumours, the tumour can develop anywhere in the body once the tumour cells have spread</a:t>
            </a:r>
          </a:p>
          <a:p>
            <a:pPr lvl="1"/>
            <a:r>
              <a:rPr lang="en-GB" dirty="0"/>
              <a:t>For example, if a patient had a biopsy of a lung lesion and the pathology report stated ‘osteosarcoma’ this would indicate that this is a metastasis from elsewhere (likely a bone primary) as osteosarcomas cannot arise in the lung</a:t>
            </a:r>
          </a:p>
          <a:p>
            <a:pPr marL="0" lvl="0" indent="0">
              <a:buNone/>
            </a:pPr>
            <a:endParaRPr lang="en-GB" dirty="0"/>
          </a:p>
          <a:p>
            <a:pPr marL="0" lvl="0" indent="0">
              <a:buNone/>
            </a:pPr>
            <a:r>
              <a:rPr lang="en-GB" dirty="0">
                <a:solidFill>
                  <a:schemeClr val="bg1"/>
                </a:solidFill>
              </a:rPr>
              <a:t>A diagnosis is only recorded using a metastatic code if the primary site of the tumour is not known</a:t>
            </a:r>
          </a:p>
          <a:p>
            <a:pPr marL="0" lvl="0" indent="0">
              <a:buNone/>
            </a:pPr>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7" name="Audio 6">
            <a:hlinkClick r:id="" action="ppaction://media"/>
            <a:extLst>
              <a:ext uri="{FF2B5EF4-FFF2-40B4-BE49-F238E27FC236}">
                <a16:creationId xmlns:a16="http://schemas.microsoft.com/office/drawing/2014/main" id="{31062A6F-F2E0-4921-AA90-42132921B47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05726547"/>
      </p:ext>
    </p:extLst>
  </p:cSld>
  <p:clrMapOvr>
    <a:masterClrMapping/>
  </p:clrMapOvr>
  <mc:AlternateContent xmlns:mc="http://schemas.openxmlformats.org/markup-compatibility/2006" xmlns:p14="http://schemas.microsoft.com/office/powerpoint/2010/main">
    <mc:Choice Requires="p14">
      <p:transition spd="slow" p14:dur="2000" advTm="27502"/>
    </mc:Choice>
    <mc:Fallback xmlns="">
      <p:transition spd="slow" advTm="275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US" dirty="0"/>
              <a:t>Metastatic</a:t>
            </a:r>
            <a:r>
              <a:rPr lang="en-GB" dirty="0"/>
              <a:t> Tumours</a:t>
            </a:r>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p:txBody>
          <a:bodyPr>
            <a:normAutofit fontScale="92500" lnSpcReduction="20000"/>
          </a:bodyPr>
          <a:lstStyle/>
          <a:p>
            <a:pPr marL="0" lvl="0" indent="0">
              <a:buNone/>
            </a:pPr>
            <a:r>
              <a:rPr lang="en-GB" dirty="0"/>
              <a:t>Tumour cells from invasive tumours have spread to the lymphatic or circulatory system. They are able travel to other regions of the body using these systems. Once there, they will be able to replicate to form a metastatic tumour</a:t>
            </a:r>
          </a:p>
          <a:p>
            <a:pPr marL="0" lvl="0" indent="0">
              <a:buNone/>
            </a:pPr>
            <a:endParaRPr lang="en-GB" dirty="0"/>
          </a:p>
          <a:p>
            <a:pPr marL="0" lvl="0" indent="0">
              <a:buNone/>
            </a:pPr>
            <a:r>
              <a:rPr lang="en-GB" dirty="0"/>
              <a:t>Primary tumours can only develop in the tissue type where they originate.  For example, carcinoma of the lung can only originate in the epithelial tissue of the lung. In the case of metastatic tumours, the tumour can develop anywhere in the body once the tumour cells have spread</a:t>
            </a:r>
          </a:p>
          <a:p>
            <a:pPr lvl="1"/>
            <a:endParaRPr lang="en-GB" dirty="0"/>
          </a:p>
          <a:p>
            <a:pPr lvl="1"/>
            <a:r>
              <a:rPr lang="en-GB" dirty="0"/>
              <a:t>For example, if a patient had a biopsy of a lung lesion and the pathology report stated ‘osteosarcoma’ this would indicate that this is a metastasis from elsewhere (likely a bone primary) as osteosarcomas cannot arise in the lung</a:t>
            </a:r>
          </a:p>
          <a:p>
            <a:pPr marL="0" lvl="0" indent="0">
              <a:buNone/>
            </a:pPr>
            <a:endParaRPr lang="en-GB" b="1" dirty="0"/>
          </a:p>
          <a:p>
            <a:pPr marL="0" lvl="0" indent="0">
              <a:buNone/>
            </a:pPr>
            <a:r>
              <a:rPr lang="en-GB" dirty="0"/>
              <a:t>A diagnosis is only recorded using a metastatic/secondary tumour code if the primary site of the tumour is not known</a:t>
            </a:r>
          </a:p>
          <a:p>
            <a:pPr marL="0" lvl="0" indent="0">
              <a:buNone/>
            </a:pPr>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41</a:t>
            </a:fld>
            <a:endParaRPr lang="en-GB"/>
          </a:p>
        </p:txBody>
      </p:sp>
      <p:pic>
        <p:nvPicPr>
          <p:cNvPr id="7" name="Audio 6">
            <a:hlinkClick r:id="" action="ppaction://media"/>
            <a:extLst>
              <a:ext uri="{FF2B5EF4-FFF2-40B4-BE49-F238E27FC236}">
                <a16:creationId xmlns:a16="http://schemas.microsoft.com/office/drawing/2014/main" id="{8A3F2B33-3162-4AEB-B819-909B03C94E8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52328650"/>
      </p:ext>
    </p:extLst>
  </p:cSld>
  <p:clrMapOvr>
    <a:masterClrMapping/>
  </p:clrMapOvr>
  <mc:AlternateContent xmlns:mc="http://schemas.openxmlformats.org/markup-compatibility/2006" xmlns:p14="http://schemas.microsoft.com/office/powerpoint/2010/main">
    <mc:Choice Requires="p14">
      <p:transition spd="slow" p14:dur="2000" advTm="9576"/>
    </mc:Choice>
    <mc:Fallback xmlns="">
      <p:transition spd="slow" advTm="95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D900A7-3FD9-43CE-8E30-514466BC7DB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C239B311-7B56-4264-ABC6-91F19878415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82A4A2F6-C6EE-4BAD-983D-359C528ED1BA}"/>
              </a:ext>
            </a:extLst>
          </p:cNvPr>
          <p:cNvSpPr>
            <a:spLocks noGrp="1"/>
          </p:cNvSpPr>
          <p:nvPr>
            <p:ph type="sldNum" sz="quarter" idx="12"/>
          </p:nvPr>
        </p:nvSpPr>
        <p:spPr/>
        <p:txBody>
          <a:bodyPr/>
          <a:lstStyle/>
          <a:p>
            <a:pPr algn="ctr"/>
            <a:r>
              <a:rPr lang="en-GB" dirty="0"/>
              <a:t>  </a:t>
            </a:r>
            <a:fld id="{B33FDC71-8906-4088-9FB1-76CBC632085F}" type="slidenum">
              <a:rPr lang="en-GB" smtClean="0"/>
              <a:pPr algn="ctr"/>
              <a:t>42</a:t>
            </a:fld>
            <a:endParaRPr lang="en-GB" dirty="0"/>
          </a:p>
        </p:txBody>
      </p:sp>
      <p:sp>
        <p:nvSpPr>
          <p:cNvPr id="5" name="Title 4">
            <a:extLst>
              <a:ext uri="{FF2B5EF4-FFF2-40B4-BE49-F238E27FC236}">
                <a16:creationId xmlns:a16="http://schemas.microsoft.com/office/drawing/2014/main" id="{FFB52CA4-B0F7-4750-B834-DCBB415E58C0}"/>
              </a:ext>
            </a:extLst>
          </p:cNvPr>
          <p:cNvSpPr>
            <a:spLocks noGrp="1"/>
          </p:cNvSpPr>
          <p:nvPr>
            <p:ph type="title"/>
          </p:nvPr>
        </p:nvSpPr>
        <p:spPr/>
        <p:txBody>
          <a:bodyPr/>
          <a:lstStyle/>
          <a:p>
            <a:r>
              <a:rPr lang="en-GB" dirty="0"/>
              <a:t>Coding Systems</a:t>
            </a:r>
          </a:p>
        </p:txBody>
      </p:sp>
      <p:pic>
        <p:nvPicPr>
          <p:cNvPr id="6" name="Audio 5">
            <a:hlinkClick r:id="" action="ppaction://media"/>
            <a:extLst>
              <a:ext uri="{FF2B5EF4-FFF2-40B4-BE49-F238E27FC236}">
                <a16:creationId xmlns:a16="http://schemas.microsoft.com/office/drawing/2014/main" id="{2B1BF6C9-E524-4577-A65E-22BA6CD4756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07666254"/>
      </p:ext>
    </p:extLst>
  </p:cSld>
  <p:clrMapOvr>
    <a:masterClrMapping/>
  </p:clrMapOvr>
  <mc:AlternateContent xmlns:mc="http://schemas.openxmlformats.org/markup-compatibility/2006" xmlns:p14="http://schemas.microsoft.com/office/powerpoint/2010/main">
    <mc:Choice Requires="p14">
      <p:transition spd="slow" p14:dur="2000" advTm="4143"/>
    </mc:Choice>
    <mc:Fallback xmlns="">
      <p:transition spd="slow" advTm="41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E3F-D5BE-4552-B301-683676B41907}"/>
              </a:ext>
            </a:extLst>
          </p:cNvPr>
          <p:cNvSpPr>
            <a:spLocks noGrp="1"/>
          </p:cNvSpPr>
          <p:nvPr>
            <p:ph type="title"/>
          </p:nvPr>
        </p:nvSpPr>
        <p:spPr/>
        <p:txBody>
          <a:bodyPr/>
          <a:lstStyle/>
          <a:p>
            <a:r>
              <a:rPr lang="en-US" dirty="0"/>
              <a:t>The ICD-10 Coding System</a:t>
            </a:r>
            <a:endParaRPr lang="en-GB" dirty="0"/>
          </a:p>
        </p:txBody>
      </p:sp>
      <p:sp>
        <p:nvSpPr>
          <p:cNvPr id="3" name="Content Placeholder 2">
            <a:extLst>
              <a:ext uri="{FF2B5EF4-FFF2-40B4-BE49-F238E27FC236}">
                <a16:creationId xmlns:a16="http://schemas.microsoft.com/office/drawing/2014/main" id="{9111BE8F-A13C-4D5E-B995-E1D863CB01FB}"/>
              </a:ext>
            </a:extLst>
          </p:cNvPr>
          <p:cNvSpPr>
            <a:spLocks noGrp="1"/>
          </p:cNvSpPr>
          <p:nvPr>
            <p:ph idx="1"/>
          </p:nvPr>
        </p:nvSpPr>
        <p:spPr>
          <a:xfrm>
            <a:off x="838200" y="1435510"/>
            <a:ext cx="6325925" cy="4741453"/>
          </a:xfrm>
        </p:spPr>
        <p:txBody>
          <a:bodyPr>
            <a:normAutofit/>
          </a:bodyPr>
          <a:lstStyle/>
          <a:p>
            <a:pPr marL="0" lvl="0" indent="0">
              <a:buNone/>
            </a:pPr>
            <a:r>
              <a:rPr lang="en-GB" dirty="0"/>
              <a:t>International Statistical Classification of Diseases and Related Health Problems – 10th Revision</a:t>
            </a:r>
          </a:p>
          <a:p>
            <a:pPr marL="0" lvl="0" indent="0">
              <a:buNone/>
            </a:pPr>
            <a:r>
              <a:rPr lang="en-GB" b="1" dirty="0"/>
              <a:t>Classification system for:</a:t>
            </a:r>
          </a:p>
          <a:p>
            <a:pPr lvl="1"/>
            <a:r>
              <a:rPr lang="en-GB" dirty="0"/>
              <a:t>Diseases</a:t>
            </a:r>
          </a:p>
          <a:p>
            <a:pPr lvl="1"/>
            <a:r>
              <a:rPr lang="en-GB" dirty="0"/>
              <a:t>Signs and symptoms</a:t>
            </a:r>
          </a:p>
          <a:p>
            <a:pPr lvl="1"/>
            <a:r>
              <a:rPr lang="en-GB" dirty="0"/>
              <a:t>Abnormal findings</a:t>
            </a:r>
          </a:p>
          <a:p>
            <a:pPr lvl="1"/>
            <a:r>
              <a:rPr lang="en-GB" dirty="0"/>
              <a:t>Complaints</a:t>
            </a:r>
          </a:p>
          <a:p>
            <a:pPr lvl="1"/>
            <a:r>
              <a:rPr lang="en-GB" dirty="0"/>
              <a:t>Social circumstances</a:t>
            </a:r>
          </a:p>
          <a:p>
            <a:pPr lvl="1"/>
            <a:r>
              <a:rPr lang="en-GB" dirty="0"/>
              <a:t>External causes of injury or diseases</a:t>
            </a:r>
          </a:p>
          <a:p>
            <a:pPr marL="0" lvl="0" indent="0">
              <a:buNone/>
            </a:pPr>
            <a:endParaRPr lang="en-GB" dirty="0"/>
          </a:p>
        </p:txBody>
      </p:sp>
      <p:sp>
        <p:nvSpPr>
          <p:cNvPr id="4" name="Date Placeholder 3">
            <a:extLst>
              <a:ext uri="{FF2B5EF4-FFF2-40B4-BE49-F238E27FC236}">
                <a16:creationId xmlns:a16="http://schemas.microsoft.com/office/drawing/2014/main" id="{848289D3-9534-40C1-B8FF-52205107B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7E2EEA8-ED91-46A4-A28D-CF38EA0A6C8A}"/>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B288628-9B0B-4D9D-B390-8F2325DF4545}"/>
              </a:ext>
            </a:extLst>
          </p:cNvPr>
          <p:cNvSpPr>
            <a:spLocks noGrp="1"/>
          </p:cNvSpPr>
          <p:nvPr>
            <p:ph type="sldNum" sz="quarter" idx="12"/>
          </p:nvPr>
        </p:nvSpPr>
        <p:spPr/>
        <p:txBody>
          <a:bodyPr/>
          <a:lstStyle/>
          <a:p>
            <a:fld id="{B33FDC71-8906-4088-9FB1-76CBC632085F}" type="slidenum">
              <a:rPr lang="en-GB" smtClean="0"/>
              <a:t>43</a:t>
            </a:fld>
            <a:endParaRPr lang="en-GB"/>
          </a:p>
        </p:txBody>
      </p:sp>
      <p:pic>
        <p:nvPicPr>
          <p:cNvPr id="7" name="Picture 6">
            <a:extLst>
              <a:ext uri="{FF2B5EF4-FFF2-40B4-BE49-F238E27FC236}">
                <a16:creationId xmlns:a16="http://schemas.microsoft.com/office/drawing/2014/main" id="{4333FA8F-90BD-4498-8363-F7BB0E4458F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9" name="Audio 8">
            <a:hlinkClick r:id="" action="ppaction://media"/>
            <a:extLst>
              <a:ext uri="{FF2B5EF4-FFF2-40B4-BE49-F238E27FC236}">
                <a16:creationId xmlns:a16="http://schemas.microsoft.com/office/drawing/2014/main" id="{FC0FE1BC-280F-4DDC-9BC2-9D81F7823E1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90625700"/>
      </p:ext>
    </p:extLst>
  </p:cSld>
  <p:clrMapOvr>
    <a:masterClrMapping/>
  </p:clrMapOvr>
  <mc:AlternateContent xmlns:mc="http://schemas.openxmlformats.org/markup-compatibility/2006" xmlns:p14="http://schemas.microsoft.com/office/powerpoint/2010/main">
    <mc:Choice Requires="p14">
      <p:transition spd="slow" p14:dur="2000" advTm="8787"/>
    </mc:Choice>
    <mc:Fallback xmlns="">
      <p:transition spd="slow" advTm="87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D6B3C-6498-4D2E-B454-EB6C2DF1FFF1}"/>
              </a:ext>
            </a:extLst>
          </p:cNvPr>
          <p:cNvSpPr>
            <a:spLocks noGrp="1"/>
          </p:cNvSpPr>
          <p:nvPr>
            <p:ph type="title"/>
          </p:nvPr>
        </p:nvSpPr>
        <p:spPr/>
        <p:txBody>
          <a:bodyPr/>
          <a:lstStyle/>
          <a:p>
            <a:r>
              <a:rPr lang="en-GB" dirty="0"/>
              <a:t>The ICD-10 Coding System</a:t>
            </a:r>
          </a:p>
        </p:txBody>
      </p:sp>
      <p:sp>
        <p:nvSpPr>
          <p:cNvPr id="3" name="Content Placeholder 2">
            <a:extLst>
              <a:ext uri="{FF2B5EF4-FFF2-40B4-BE49-F238E27FC236}">
                <a16:creationId xmlns:a16="http://schemas.microsoft.com/office/drawing/2014/main" id="{9F5196E3-6010-47BB-986C-7473F146E9E9}"/>
              </a:ext>
            </a:extLst>
          </p:cNvPr>
          <p:cNvSpPr>
            <a:spLocks noGrp="1"/>
          </p:cNvSpPr>
          <p:nvPr>
            <p:ph idx="1"/>
          </p:nvPr>
        </p:nvSpPr>
        <p:spPr>
          <a:xfrm>
            <a:off x="838200" y="5164244"/>
            <a:ext cx="10515600" cy="1012719"/>
          </a:xfrm>
        </p:spPr>
        <p:txBody>
          <a:bodyPr>
            <a:normAutofit fontScale="92500" lnSpcReduction="10000"/>
          </a:bodyPr>
          <a:lstStyle/>
          <a:p>
            <a:pPr marL="0" indent="0">
              <a:buNone/>
            </a:pPr>
            <a:r>
              <a:rPr lang="en-GB" dirty="0">
                <a:solidFill>
                  <a:schemeClr val="bg1"/>
                </a:solidFill>
              </a:rPr>
              <a:t>With the exception of haematological malignancies, melanoma, mesothelioma and Kaposi sarcoma, this classification does not provide information on histological morphologies of neoplasms</a:t>
            </a:r>
          </a:p>
          <a:p>
            <a:endParaRPr lang="en-GB" dirty="0"/>
          </a:p>
        </p:txBody>
      </p:sp>
      <p:sp>
        <p:nvSpPr>
          <p:cNvPr id="4" name="Date Placeholder 3">
            <a:extLst>
              <a:ext uri="{FF2B5EF4-FFF2-40B4-BE49-F238E27FC236}">
                <a16:creationId xmlns:a16="http://schemas.microsoft.com/office/drawing/2014/main" id="{3055D2AA-38C1-48F1-9148-C673FFDF47F4}"/>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361C61-3C9D-4A47-B67B-14289689DC4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8BD1C75-ABCE-4AB2-9C5C-CBE5A0F6879C}"/>
              </a:ext>
            </a:extLst>
          </p:cNvPr>
          <p:cNvSpPr>
            <a:spLocks noGrp="1"/>
          </p:cNvSpPr>
          <p:nvPr>
            <p:ph type="sldNum" sz="quarter" idx="12"/>
          </p:nvPr>
        </p:nvSpPr>
        <p:spPr/>
        <p:txBody>
          <a:bodyPr/>
          <a:lstStyle/>
          <a:p>
            <a:fld id="{B33FDC71-8906-4088-9FB1-76CBC632085F}" type="slidenum">
              <a:rPr lang="en-GB" smtClean="0"/>
              <a:t>44</a:t>
            </a:fld>
            <a:endParaRPr lang="en-GB"/>
          </a:p>
        </p:txBody>
      </p:sp>
      <p:graphicFrame>
        <p:nvGraphicFramePr>
          <p:cNvPr id="8" name="Diagram 7">
            <a:extLst>
              <a:ext uri="{FF2B5EF4-FFF2-40B4-BE49-F238E27FC236}">
                <a16:creationId xmlns:a16="http://schemas.microsoft.com/office/drawing/2014/main" id="{B5169B52-795E-4018-AC2C-0827B4BF6304}"/>
              </a:ext>
            </a:extLst>
          </p:cNvPr>
          <p:cNvGraphicFramePr/>
          <p:nvPr>
            <p:extLst>
              <p:ext uri="{D42A27DB-BD31-4B8C-83A1-F6EECF244321}">
                <p14:modId xmlns:p14="http://schemas.microsoft.com/office/powerpoint/2010/main" val="2447027753"/>
              </p:ext>
            </p:extLst>
          </p:nvPr>
        </p:nvGraphicFramePr>
        <p:xfrm>
          <a:off x="838199" y="1328630"/>
          <a:ext cx="10515599" cy="37444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Audio 6">
            <a:hlinkClick r:id="" action="ppaction://media"/>
            <a:extLst>
              <a:ext uri="{FF2B5EF4-FFF2-40B4-BE49-F238E27FC236}">
                <a16:creationId xmlns:a16="http://schemas.microsoft.com/office/drawing/2014/main" id="{125A9039-5D0D-4B70-8C59-D2B07C34C2E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89805500"/>
      </p:ext>
    </p:extLst>
  </p:cSld>
  <p:clrMapOvr>
    <a:masterClrMapping/>
  </p:clrMapOvr>
  <mc:AlternateContent xmlns:mc="http://schemas.openxmlformats.org/markup-compatibility/2006" xmlns:p14="http://schemas.microsoft.com/office/powerpoint/2010/main">
    <mc:Choice Requires="p14">
      <p:transition spd="slow" p14:dur="2000" advTm="14777"/>
    </mc:Choice>
    <mc:Fallback xmlns="">
      <p:transition spd="slow" advTm="147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D6B3C-6498-4D2E-B454-EB6C2DF1FFF1}"/>
              </a:ext>
            </a:extLst>
          </p:cNvPr>
          <p:cNvSpPr>
            <a:spLocks noGrp="1"/>
          </p:cNvSpPr>
          <p:nvPr>
            <p:ph type="title"/>
          </p:nvPr>
        </p:nvSpPr>
        <p:spPr/>
        <p:txBody>
          <a:bodyPr/>
          <a:lstStyle/>
          <a:p>
            <a:r>
              <a:rPr lang="en-GB" dirty="0"/>
              <a:t>The ICD-10 Coding System</a:t>
            </a:r>
          </a:p>
        </p:txBody>
      </p:sp>
      <p:sp>
        <p:nvSpPr>
          <p:cNvPr id="3" name="Content Placeholder 2">
            <a:extLst>
              <a:ext uri="{FF2B5EF4-FFF2-40B4-BE49-F238E27FC236}">
                <a16:creationId xmlns:a16="http://schemas.microsoft.com/office/drawing/2014/main" id="{9F5196E3-6010-47BB-986C-7473F146E9E9}"/>
              </a:ext>
            </a:extLst>
          </p:cNvPr>
          <p:cNvSpPr>
            <a:spLocks noGrp="1"/>
          </p:cNvSpPr>
          <p:nvPr>
            <p:ph idx="1"/>
          </p:nvPr>
        </p:nvSpPr>
        <p:spPr>
          <a:xfrm>
            <a:off x="838200" y="5164244"/>
            <a:ext cx="10515600" cy="1012719"/>
          </a:xfrm>
        </p:spPr>
        <p:txBody>
          <a:bodyPr>
            <a:normAutofit fontScale="92500" lnSpcReduction="10000"/>
          </a:bodyPr>
          <a:lstStyle/>
          <a:p>
            <a:pPr marL="0" indent="0">
              <a:buNone/>
            </a:pPr>
            <a:r>
              <a:rPr lang="en-GB" dirty="0">
                <a:solidFill>
                  <a:schemeClr val="bg1"/>
                </a:solidFill>
              </a:rPr>
              <a:t>With the exception of haematological malignancies, melanoma, mesothelioma and Kaposi sarcoma, this classification does not provide information on histological morphologies of neoplasms</a:t>
            </a:r>
          </a:p>
          <a:p>
            <a:endParaRPr lang="en-GB" dirty="0"/>
          </a:p>
        </p:txBody>
      </p:sp>
      <p:sp>
        <p:nvSpPr>
          <p:cNvPr id="4" name="Date Placeholder 3">
            <a:extLst>
              <a:ext uri="{FF2B5EF4-FFF2-40B4-BE49-F238E27FC236}">
                <a16:creationId xmlns:a16="http://schemas.microsoft.com/office/drawing/2014/main" id="{3055D2AA-38C1-48F1-9148-C673FFDF47F4}"/>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361C61-3C9D-4A47-B67B-14289689DC4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8BD1C75-ABCE-4AB2-9C5C-CBE5A0F6879C}"/>
              </a:ext>
            </a:extLst>
          </p:cNvPr>
          <p:cNvSpPr>
            <a:spLocks noGrp="1"/>
          </p:cNvSpPr>
          <p:nvPr>
            <p:ph type="sldNum" sz="quarter" idx="12"/>
          </p:nvPr>
        </p:nvSpPr>
        <p:spPr/>
        <p:txBody>
          <a:bodyPr/>
          <a:lstStyle/>
          <a:p>
            <a:fld id="{B33FDC71-8906-4088-9FB1-76CBC632085F}" type="slidenum">
              <a:rPr lang="en-GB" smtClean="0"/>
              <a:t>45</a:t>
            </a:fld>
            <a:endParaRPr lang="en-GB"/>
          </a:p>
        </p:txBody>
      </p:sp>
      <p:graphicFrame>
        <p:nvGraphicFramePr>
          <p:cNvPr id="8" name="Diagram 7">
            <a:extLst>
              <a:ext uri="{FF2B5EF4-FFF2-40B4-BE49-F238E27FC236}">
                <a16:creationId xmlns:a16="http://schemas.microsoft.com/office/drawing/2014/main" id="{B5169B52-795E-4018-AC2C-0827B4BF6304}"/>
              </a:ext>
            </a:extLst>
          </p:cNvPr>
          <p:cNvGraphicFramePr/>
          <p:nvPr>
            <p:extLst>
              <p:ext uri="{D42A27DB-BD31-4B8C-83A1-F6EECF244321}">
                <p14:modId xmlns:p14="http://schemas.microsoft.com/office/powerpoint/2010/main" val="4025588319"/>
              </p:ext>
            </p:extLst>
          </p:nvPr>
        </p:nvGraphicFramePr>
        <p:xfrm>
          <a:off x="838199" y="1328630"/>
          <a:ext cx="10515599" cy="37444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Audio 6">
            <a:hlinkClick r:id="" action="ppaction://media"/>
            <a:extLst>
              <a:ext uri="{FF2B5EF4-FFF2-40B4-BE49-F238E27FC236}">
                <a16:creationId xmlns:a16="http://schemas.microsoft.com/office/drawing/2014/main" id="{F2D9094E-DECE-46FD-B986-28ED26C9A738}"/>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68543818"/>
      </p:ext>
    </p:extLst>
  </p:cSld>
  <p:clrMapOvr>
    <a:masterClrMapping/>
  </p:clrMapOvr>
  <mc:AlternateContent xmlns:mc="http://schemas.openxmlformats.org/markup-compatibility/2006" xmlns:p14="http://schemas.microsoft.com/office/powerpoint/2010/main">
    <mc:Choice Requires="p14">
      <p:transition spd="slow" p14:dur="2000" advTm="5861"/>
    </mc:Choice>
    <mc:Fallback xmlns="">
      <p:transition spd="slow" advTm="58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D6B3C-6498-4D2E-B454-EB6C2DF1FFF1}"/>
              </a:ext>
            </a:extLst>
          </p:cNvPr>
          <p:cNvSpPr>
            <a:spLocks noGrp="1"/>
          </p:cNvSpPr>
          <p:nvPr>
            <p:ph type="title"/>
          </p:nvPr>
        </p:nvSpPr>
        <p:spPr/>
        <p:txBody>
          <a:bodyPr/>
          <a:lstStyle/>
          <a:p>
            <a:r>
              <a:rPr lang="en-GB" dirty="0"/>
              <a:t>The ICD-10 Coding System</a:t>
            </a:r>
          </a:p>
        </p:txBody>
      </p:sp>
      <p:sp>
        <p:nvSpPr>
          <p:cNvPr id="3" name="Content Placeholder 2">
            <a:extLst>
              <a:ext uri="{FF2B5EF4-FFF2-40B4-BE49-F238E27FC236}">
                <a16:creationId xmlns:a16="http://schemas.microsoft.com/office/drawing/2014/main" id="{9F5196E3-6010-47BB-986C-7473F146E9E9}"/>
              </a:ext>
            </a:extLst>
          </p:cNvPr>
          <p:cNvSpPr>
            <a:spLocks noGrp="1"/>
          </p:cNvSpPr>
          <p:nvPr>
            <p:ph idx="1"/>
          </p:nvPr>
        </p:nvSpPr>
        <p:spPr>
          <a:xfrm>
            <a:off x="838200" y="5164244"/>
            <a:ext cx="10515600" cy="1012719"/>
          </a:xfrm>
        </p:spPr>
        <p:txBody>
          <a:bodyPr>
            <a:normAutofit fontScale="92500" lnSpcReduction="10000"/>
          </a:bodyPr>
          <a:lstStyle/>
          <a:p>
            <a:pPr marL="0" indent="0">
              <a:buNone/>
            </a:pPr>
            <a:r>
              <a:rPr lang="en-GB" dirty="0">
                <a:solidFill>
                  <a:schemeClr val="bg1"/>
                </a:solidFill>
              </a:rPr>
              <a:t>With the exception of haematological malignancies, melanoma, mesothelioma and Kaposi sarcoma, this classification does not provide information on histological morphologies of neoplasms</a:t>
            </a:r>
          </a:p>
          <a:p>
            <a:endParaRPr lang="en-GB" dirty="0"/>
          </a:p>
        </p:txBody>
      </p:sp>
      <p:sp>
        <p:nvSpPr>
          <p:cNvPr id="4" name="Date Placeholder 3">
            <a:extLst>
              <a:ext uri="{FF2B5EF4-FFF2-40B4-BE49-F238E27FC236}">
                <a16:creationId xmlns:a16="http://schemas.microsoft.com/office/drawing/2014/main" id="{3055D2AA-38C1-48F1-9148-C673FFDF47F4}"/>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361C61-3C9D-4A47-B67B-14289689DC4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8BD1C75-ABCE-4AB2-9C5C-CBE5A0F6879C}"/>
              </a:ext>
            </a:extLst>
          </p:cNvPr>
          <p:cNvSpPr>
            <a:spLocks noGrp="1"/>
          </p:cNvSpPr>
          <p:nvPr>
            <p:ph type="sldNum" sz="quarter" idx="12"/>
          </p:nvPr>
        </p:nvSpPr>
        <p:spPr/>
        <p:txBody>
          <a:bodyPr/>
          <a:lstStyle/>
          <a:p>
            <a:fld id="{B33FDC71-8906-4088-9FB1-76CBC632085F}" type="slidenum">
              <a:rPr lang="en-GB" smtClean="0"/>
              <a:t>46</a:t>
            </a:fld>
            <a:endParaRPr lang="en-GB"/>
          </a:p>
        </p:txBody>
      </p:sp>
      <p:graphicFrame>
        <p:nvGraphicFramePr>
          <p:cNvPr id="8" name="Diagram 7">
            <a:extLst>
              <a:ext uri="{FF2B5EF4-FFF2-40B4-BE49-F238E27FC236}">
                <a16:creationId xmlns:a16="http://schemas.microsoft.com/office/drawing/2014/main" id="{B5169B52-795E-4018-AC2C-0827B4BF6304}"/>
              </a:ext>
            </a:extLst>
          </p:cNvPr>
          <p:cNvGraphicFramePr/>
          <p:nvPr>
            <p:extLst>
              <p:ext uri="{D42A27DB-BD31-4B8C-83A1-F6EECF244321}">
                <p14:modId xmlns:p14="http://schemas.microsoft.com/office/powerpoint/2010/main" val="63338321"/>
              </p:ext>
            </p:extLst>
          </p:nvPr>
        </p:nvGraphicFramePr>
        <p:xfrm>
          <a:off x="838199" y="1328630"/>
          <a:ext cx="10515599" cy="37444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Audio 6">
            <a:hlinkClick r:id="" action="ppaction://media"/>
            <a:extLst>
              <a:ext uri="{FF2B5EF4-FFF2-40B4-BE49-F238E27FC236}">
                <a16:creationId xmlns:a16="http://schemas.microsoft.com/office/drawing/2014/main" id="{3174E0F1-CCC7-4EC3-96C3-F026669E9E89}"/>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41457472"/>
      </p:ext>
    </p:extLst>
  </p:cSld>
  <p:clrMapOvr>
    <a:masterClrMapping/>
  </p:clrMapOvr>
  <mc:AlternateContent xmlns:mc="http://schemas.openxmlformats.org/markup-compatibility/2006" xmlns:p14="http://schemas.microsoft.com/office/powerpoint/2010/main">
    <mc:Choice Requires="p14">
      <p:transition spd="slow" p14:dur="2000" advTm="8322"/>
    </mc:Choice>
    <mc:Fallback xmlns="">
      <p:transition spd="slow" advTm="83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D6B3C-6498-4D2E-B454-EB6C2DF1FFF1}"/>
              </a:ext>
            </a:extLst>
          </p:cNvPr>
          <p:cNvSpPr>
            <a:spLocks noGrp="1"/>
          </p:cNvSpPr>
          <p:nvPr>
            <p:ph type="title"/>
          </p:nvPr>
        </p:nvSpPr>
        <p:spPr/>
        <p:txBody>
          <a:bodyPr/>
          <a:lstStyle/>
          <a:p>
            <a:r>
              <a:rPr lang="en-GB" dirty="0"/>
              <a:t>The ICD-10 Coding System</a:t>
            </a:r>
          </a:p>
        </p:txBody>
      </p:sp>
      <p:sp>
        <p:nvSpPr>
          <p:cNvPr id="3" name="Content Placeholder 2">
            <a:extLst>
              <a:ext uri="{FF2B5EF4-FFF2-40B4-BE49-F238E27FC236}">
                <a16:creationId xmlns:a16="http://schemas.microsoft.com/office/drawing/2014/main" id="{9F5196E3-6010-47BB-986C-7473F146E9E9}"/>
              </a:ext>
            </a:extLst>
          </p:cNvPr>
          <p:cNvSpPr>
            <a:spLocks noGrp="1"/>
          </p:cNvSpPr>
          <p:nvPr>
            <p:ph idx="1"/>
          </p:nvPr>
        </p:nvSpPr>
        <p:spPr>
          <a:xfrm>
            <a:off x="838200" y="5164244"/>
            <a:ext cx="10515600" cy="1012719"/>
          </a:xfrm>
        </p:spPr>
        <p:txBody>
          <a:bodyPr>
            <a:normAutofit fontScale="92500" lnSpcReduction="10000"/>
          </a:bodyPr>
          <a:lstStyle/>
          <a:p>
            <a:pPr marL="0" indent="0">
              <a:buNone/>
            </a:pPr>
            <a:r>
              <a:rPr lang="en-GB" dirty="0"/>
              <a:t>With the exception of haematological malignancies, melanoma, mesothelioma and Kaposi sarcoma, this classification does not provide information on histological morphologies of neoplasms</a:t>
            </a:r>
          </a:p>
          <a:p>
            <a:endParaRPr lang="en-GB" dirty="0"/>
          </a:p>
        </p:txBody>
      </p:sp>
      <p:sp>
        <p:nvSpPr>
          <p:cNvPr id="4" name="Date Placeholder 3">
            <a:extLst>
              <a:ext uri="{FF2B5EF4-FFF2-40B4-BE49-F238E27FC236}">
                <a16:creationId xmlns:a16="http://schemas.microsoft.com/office/drawing/2014/main" id="{3055D2AA-38C1-48F1-9148-C673FFDF47F4}"/>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361C61-3C9D-4A47-B67B-14289689DC4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8BD1C75-ABCE-4AB2-9C5C-CBE5A0F6879C}"/>
              </a:ext>
            </a:extLst>
          </p:cNvPr>
          <p:cNvSpPr>
            <a:spLocks noGrp="1"/>
          </p:cNvSpPr>
          <p:nvPr>
            <p:ph type="sldNum" sz="quarter" idx="12"/>
          </p:nvPr>
        </p:nvSpPr>
        <p:spPr/>
        <p:txBody>
          <a:bodyPr/>
          <a:lstStyle/>
          <a:p>
            <a:fld id="{B33FDC71-8906-4088-9FB1-76CBC632085F}" type="slidenum">
              <a:rPr lang="en-GB" smtClean="0"/>
              <a:t>47</a:t>
            </a:fld>
            <a:endParaRPr lang="en-GB"/>
          </a:p>
        </p:txBody>
      </p:sp>
      <p:graphicFrame>
        <p:nvGraphicFramePr>
          <p:cNvPr id="8" name="Diagram 7">
            <a:extLst>
              <a:ext uri="{FF2B5EF4-FFF2-40B4-BE49-F238E27FC236}">
                <a16:creationId xmlns:a16="http://schemas.microsoft.com/office/drawing/2014/main" id="{B5169B52-795E-4018-AC2C-0827B4BF6304}"/>
              </a:ext>
            </a:extLst>
          </p:cNvPr>
          <p:cNvGraphicFramePr/>
          <p:nvPr/>
        </p:nvGraphicFramePr>
        <p:xfrm>
          <a:off x="838199" y="1328630"/>
          <a:ext cx="10515599" cy="37444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Audio 6">
            <a:hlinkClick r:id="" action="ppaction://media"/>
            <a:extLst>
              <a:ext uri="{FF2B5EF4-FFF2-40B4-BE49-F238E27FC236}">
                <a16:creationId xmlns:a16="http://schemas.microsoft.com/office/drawing/2014/main" id="{74A38612-D7D1-47FC-A7FD-78019B786C1D}"/>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11485766"/>
      </p:ext>
    </p:extLst>
  </p:cSld>
  <p:clrMapOvr>
    <a:masterClrMapping/>
  </p:clrMapOvr>
  <mc:AlternateContent xmlns:mc="http://schemas.openxmlformats.org/markup-compatibility/2006" xmlns:p14="http://schemas.microsoft.com/office/powerpoint/2010/main">
    <mc:Choice Requires="p14">
      <p:transition spd="slow" p14:dur="2000" advTm="10017"/>
    </mc:Choice>
    <mc:Fallback xmlns="">
      <p:transition spd="slow" advTm="100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697A1-DD00-4015-A36B-549BF550BC23}"/>
              </a:ext>
            </a:extLst>
          </p:cNvPr>
          <p:cNvSpPr>
            <a:spLocks noGrp="1"/>
          </p:cNvSpPr>
          <p:nvPr>
            <p:ph type="title"/>
          </p:nvPr>
        </p:nvSpPr>
        <p:spPr/>
        <p:txBody>
          <a:bodyPr/>
          <a:lstStyle/>
          <a:p>
            <a:r>
              <a:rPr lang="en-GB" dirty="0"/>
              <a:t>The ICD-O-3 Coding System</a:t>
            </a:r>
          </a:p>
        </p:txBody>
      </p:sp>
      <p:sp>
        <p:nvSpPr>
          <p:cNvPr id="3" name="Content Placeholder 2">
            <a:extLst>
              <a:ext uri="{FF2B5EF4-FFF2-40B4-BE49-F238E27FC236}">
                <a16:creationId xmlns:a16="http://schemas.microsoft.com/office/drawing/2014/main" id="{63609130-8D92-4D6E-A663-E75EB127E5CF}"/>
              </a:ext>
            </a:extLst>
          </p:cNvPr>
          <p:cNvSpPr>
            <a:spLocks noGrp="1"/>
          </p:cNvSpPr>
          <p:nvPr>
            <p:ph idx="1"/>
          </p:nvPr>
        </p:nvSpPr>
        <p:spPr/>
        <p:txBody>
          <a:bodyPr/>
          <a:lstStyle/>
          <a:p>
            <a:pPr marL="0" indent="0">
              <a:buNone/>
            </a:pPr>
            <a:r>
              <a:rPr lang="en-GB" dirty="0"/>
              <a:t>International Classification of Disease for Oncology – Third Edition</a:t>
            </a:r>
          </a:p>
          <a:p>
            <a:pPr marL="0" indent="0">
              <a:buNone/>
            </a:pPr>
            <a:r>
              <a:rPr lang="en-GB" dirty="0"/>
              <a:t>Classification system specifically for Cancer</a:t>
            </a:r>
          </a:p>
          <a:p>
            <a:pPr marL="0" indent="0">
              <a:buNone/>
            </a:pPr>
            <a:endParaRPr lang="en-GB" dirty="0"/>
          </a:p>
          <a:p>
            <a:pPr marL="0" indent="0">
              <a:buNone/>
            </a:pPr>
            <a:r>
              <a:rPr lang="en-GB" dirty="0">
                <a:solidFill>
                  <a:schemeClr val="bg1"/>
                </a:solidFill>
              </a:rPr>
              <a:t>There are two components to the ICD-O-3 classification:</a:t>
            </a:r>
          </a:p>
          <a:p>
            <a:r>
              <a:rPr lang="en-GB" dirty="0">
                <a:solidFill>
                  <a:schemeClr val="bg1"/>
                </a:solidFill>
              </a:rPr>
              <a:t>The </a:t>
            </a:r>
            <a:r>
              <a:rPr lang="en-GB" b="1" dirty="0">
                <a:solidFill>
                  <a:schemeClr val="bg1"/>
                </a:solidFill>
              </a:rPr>
              <a:t>topography</a:t>
            </a:r>
            <a:r>
              <a:rPr lang="en-GB" dirty="0">
                <a:solidFill>
                  <a:schemeClr val="bg1"/>
                </a:solidFill>
              </a:rPr>
              <a:t> code indicates where the tumour is </a:t>
            </a:r>
            <a:r>
              <a:rPr lang="en-GB" b="1" dirty="0">
                <a:solidFill>
                  <a:schemeClr val="bg1"/>
                </a:solidFill>
              </a:rPr>
              <a:t>located</a:t>
            </a:r>
            <a:r>
              <a:rPr lang="en-GB" dirty="0">
                <a:solidFill>
                  <a:schemeClr val="bg1"/>
                </a:solidFill>
              </a:rPr>
              <a:t> and is very similar to the C section in the ICD10 classification, for instance C34.2 in ICD10 is C342 in ICD-O-3 topography</a:t>
            </a:r>
          </a:p>
          <a:p>
            <a:r>
              <a:rPr lang="en-GB" dirty="0">
                <a:solidFill>
                  <a:schemeClr val="bg1"/>
                </a:solidFill>
              </a:rPr>
              <a:t>The </a:t>
            </a:r>
            <a:r>
              <a:rPr lang="en-GB" b="1" dirty="0">
                <a:solidFill>
                  <a:schemeClr val="bg1"/>
                </a:solidFill>
              </a:rPr>
              <a:t>morphology</a:t>
            </a:r>
            <a:r>
              <a:rPr lang="en-GB" dirty="0">
                <a:solidFill>
                  <a:schemeClr val="bg1"/>
                </a:solidFill>
              </a:rPr>
              <a:t> code indicates the </a:t>
            </a:r>
            <a:r>
              <a:rPr lang="en-GB" b="1" dirty="0">
                <a:solidFill>
                  <a:schemeClr val="bg1"/>
                </a:solidFill>
              </a:rPr>
              <a:t>histological morphology </a:t>
            </a:r>
            <a:r>
              <a:rPr lang="en-GB" dirty="0">
                <a:solidFill>
                  <a:schemeClr val="bg1"/>
                </a:solidFill>
              </a:rPr>
              <a:t>and </a:t>
            </a:r>
            <a:r>
              <a:rPr lang="en-GB" b="1" dirty="0">
                <a:solidFill>
                  <a:schemeClr val="bg1"/>
                </a:solidFill>
              </a:rPr>
              <a:t>behaviour</a:t>
            </a:r>
            <a:r>
              <a:rPr lang="en-GB" dirty="0">
                <a:solidFill>
                  <a:schemeClr val="bg1"/>
                </a:solidFill>
              </a:rPr>
              <a:t> of the tumour</a:t>
            </a:r>
          </a:p>
          <a:p>
            <a:endParaRPr lang="en-GB" dirty="0"/>
          </a:p>
        </p:txBody>
      </p:sp>
      <p:sp>
        <p:nvSpPr>
          <p:cNvPr id="4" name="Date Placeholder 3">
            <a:extLst>
              <a:ext uri="{FF2B5EF4-FFF2-40B4-BE49-F238E27FC236}">
                <a16:creationId xmlns:a16="http://schemas.microsoft.com/office/drawing/2014/main" id="{ACFBAE56-2AA7-4520-A697-1E8BB70672C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6109C2E-8597-4E7A-9EB4-F56BCA99BF8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8072102-F988-4E98-A0B8-1A022890145F}"/>
              </a:ext>
            </a:extLst>
          </p:cNvPr>
          <p:cNvSpPr>
            <a:spLocks noGrp="1"/>
          </p:cNvSpPr>
          <p:nvPr>
            <p:ph type="sldNum" sz="quarter" idx="12"/>
          </p:nvPr>
        </p:nvSpPr>
        <p:spPr/>
        <p:txBody>
          <a:bodyPr/>
          <a:lstStyle/>
          <a:p>
            <a:fld id="{B33FDC71-8906-4088-9FB1-76CBC632085F}" type="slidenum">
              <a:rPr lang="en-GB" smtClean="0"/>
              <a:t>48</a:t>
            </a:fld>
            <a:endParaRPr lang="en-GB"/>
          </a:p>
        </p:txBody>
      </p:sp>
      <p:pic>
        <p:nvPicPr>
          <p:cNvPr id="7" name="Audio 6">
            <a:hlinkClick r:id="" action="ppaction://media"/>
            <a:extLst>
              <a:ext uri="{FF2B5EF4-FFF2-40B4-BE49-F238E27FC236}">
                <a16:creationId xmlns:a16="http://schemas.microsoft.com/office/drawing/2014/main" id="{CE9271B1-2328-439F-B6DD-A7D914690CE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60882988"/>
      </p:ext>
    </p:extLst>
  </p:cSld>
  <p:clrMapOvr>
    <a:masterClrMapping/>
  </p:clrMapOvr>
  <mc:AlternateContent xmlns:mc="http://schemas.openxmlformats.org/markup-compatibility/2006" xmlns:p14="http://schemas.microsoft.com/office/powerpoint/2010/main">
    <mc:Choice Requires="p14">
      <p:transition spd="slow" p14:dur="2000" advTm="7649"/>
    </mc:Choice>
    <mc:Fallback xmlns="">
      <p:transition spd="slow" advTm="76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697A1-DD00-4015-A36B-549BF550BC23}"/>
              </a:ext>
            </a:extLst>
          </p:cNvPr>
          <p:cNvSpPr>
            <a:spLocks noGrp="1"/>
          </p:cNvSpPr>
          <p:nvPr>
            <p:ph type="title"/>
          </p:nvPr>
        </p:nvSpPr>
        <p:spPr/>
        <p:txBody>
          <a:bodyPr/>
          <a:lstStyle/>
          <a:p>
            <a:r>
              <a:rPr lang="en-GB" dirty="0"/>
              <a:t>The ICD-O-3 Coding System</a:t>
            </a:r>
          </a:p>
        </p:txBody>
      </p:sp>
      <p:sp>
        <p:nvSpPr>
          <p:cNvPr id="3" name="Content Placeholder 2">
            <a:extLst>
              <a:ext uri="{FF2B5EF4-FFF2-40B4-BE49-F238E27FC236}">
                <a16:creationId xmlns:a16="http://schemas.microsoft.com/office/drawing/2014/main" id="{63609130-8D92-4D6E-A663-E75EB127E5CF}"/>
              </a:ext>
            </a:extLst>
          </p:cNvPr>
          <p:cNvSpPr>
            <a:spLocks noGrp="1"/>
          </p:cNvSpPr>
          <p:nvPr>
            <p:ph idx="1"/>
          </p:nvPr>
        </p:nvSpPr>
        <p:spPr/>
        <p:txBody>
          <a:bodyPr/>
          <a:lstStyle/>
          <a:p>
            <a:pPr marL="0" indent="0">
              <a:buNone/>
            </a:pPr>
            <a:r>
              <a:rPr lang="en-GB" dirty="0"/>
              <a:t>International Classification of Disease for Oncology – Third Edition</a:t>
            </a:r>
          </a:p>
          <a:p>
            <a:pPr marL="0" indent="0">
              <a:buNone/>
            </a:pPr>
            <a:r>
              <a:rPr lang="en-GB" dirty="0"/>
              <a:t>Classification system specifically for Cancer</a:t>
            </a:r>
          </a:p>
          <a:p>
            <a:pPr marL="0" indent="0">
              <a:buNone/>
            </a:pPr>
            <a:endParaRPr lang="en-GB" dirty="0"/>
          </a:p>
          <a:p>
            <a:pPr marL="0" indent="0">
              <a:buNone/>
            </a:pPr>
            <a:r>
              <a:rPr lang="en-GB" dirty="0"/>
              <a:t>There are two components to the ICD-O-3 classification:</a:t>
            </a:r>
          </a:p>
          <a:p>
            <a:r>
              <a:rPr lang="en-GB" dirty="0"/>
              <a:t>The topography code indicates where the tumour is located and is very similar to the C section in the ICD10 classification, for instance C34.2 in ICD10 is C34.2 in ICD-O-3 topography</a:t>
            </a:r>
          </a:p>
          <a:p>
            <a:r>
              <a:rPr lang="en-GB" dirty="0">
                <a:solidFill>
                  <a:schemeClr val="bg1"/>
                </a:solidFill>
              </a:rPr>
              <a:t>The </a:t>
            </a:r>
            <a:r>
              <a:rPr lang="en-GB" b="1" dirty="0">
                <a:solidFill>
                  <a:schemeClr val="bg1"/>
                </a:solidFill>
              </a:rPr>
              <a:t>morphology</a:t>
            </a:r>
            <a:r>
              <a:rPr lang="en-GB" dirty="0">
                <a:solidFill>
                  <a:schemeClr val="bg1"/>
                </a:solidFill>
              </a:rPr>
              <a:t> code indicates the </a:t>
            </a:r>
            <a:r>
              <a:rPr lang="en-GB" b="1" dirty="0">
                <a:solidFill>
                  <a:schemeClr val="bg1"/>
                </a:solidFill>
              </a:rPr>
              <a:t>histological morphology </a:t>
            </a:r>
            <a:r>
              <a:rPr lang="en-GB" dirty="0">
                <a:solidFill>
                  <a:schemeClr val="bg1"/>
                </a:solidFill>
              </a:rPr>
              <a:t>and </a:t>
            </a:r>
            <a:r>
              <a:rPr lang="en-GB" b="1" dirty="0">
                <a:solidFill>
                  <a:schemeClr val="bg1"/>
                </a:solidFill>
              </a:rPr>
              <a:t>behaviour</a:t>
            </a:r>
            <a:r>
              <a:rPr lang="en-GB" dirty="0">
                <a:solidFill>
                  <a:schemeClr val="bg1"/>
                </a:solidFill>
              </a:rPr>
              <a:t> of the tumour</a:t>
            </a:r>
          </a:p>
          <a:p>
            <a:endParaRPr lang="en-GB" dirty="0"/>
          </a:p>
        </p:txBody>
      </p:sp>
      <p:sp>
        <p:nvSpPr>
          <p:cNvPr id="4" name="Date Placeholder 3">
            <a:extLst>
              <a:ext uri="{FF2B5EF4-FFF2-40B4-BE49-F238E27FC236}">
                <a16:creationId xmlns:a16="http://schemas.microsoft.com/office/drawing/2014/main" id="{ACFBAE56-2AA7-4520-A697-1E8BB70672C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6109C2E-8597-4E7A-9EB4-F56BCA99BF8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8072102-F988-4E98-A0B8-1A022890145F}"/>
              </a:ext>
            </a:extLst>
          </p:cNvPr>
          <p:cNvSpPr>
            <a:spLocks noGrp="1"/>
          </p:cNvSpPr>
          <p:nvPr>
            <p:ph type="sldNum" sz="quarter" idx="12"/>
          </p:nvPr>
        </p:nvSpPr>
        <p:spPr/>
        <p:txBody>
          <a:bodyPr/>
          <a:lstStyle/>
          <a:p>
            <a:fld id="{B33FDC71-8906-4088-9FB1-76CBC632085F}" type="slidenum">
              <a:rPr lang="en-GB" smtClean="0"/>
              <a:t>49</a:t>
            </a:fld>
            <a:endParaRPr lang="en-GB"/>
          </a:p>
        </p:txBody>
      </p:sp>
      <p:pic>
        <p:nvPicPr>
          <p:cNvPr id="9" name="Audio 8">
            <a:hlinkClick r:id="" action="ppaction://media"/>
            <a:extLst>
              <a:ext uri="{FF2B5EF4-FFF2-40B4-BE49-F238E27FC236}">
                <a16:creationId xmlns:a16="http://schemas.microsoft.com/office/drawing/2014/main" id="{FF8BE9DA-455A-46C6-8B13-FE3B428D8A7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00249062"/>
      </p:ext>
    </p:extLst>
  </p:cSld>
  <p:clrMapOvr>
    <a:masterClrMapping/>
  </p:clrMapOvr>
  <mc:AlternateContent xmlns:mc="http://schemas.openxmlformats.org/markup-compatibility/2006" xmlns:p14="http://schemas.microsoft.com/office/powerpoint/2010/main">
    <mc:Choice Requires="p14">
      <p:transition spd="slow" p14:dur="2000" advTm="10034"/>
    </mc:Choice>
    <mc:Fallback xmlns="">
      <p:transition spd="slow" advTm="100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Normal Cells</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a:xfrm>
            <a:off x="838200" y="1435510"/>
            <a:ext cx="6310023" cy="4741453"/>
          </a:xfrm>
        </p:spPr>
        <p:txBody>
          <a:bodyPr>
            <a:normAutofit fontScale="85000" lnSpcReduction="10000"/>
          </a:bodyPr>
          <a:lstStyle/>
          <a:p>
            <a:pPr>
              <a:lnSpc>
                <a:spcPct val="120000"/>
              </a:lnSpc>
            </a:pPr>
            <a:r>
              <a:rPr lang="en-GB" altLang="en-US" dirty="0"/>
              <a:t>To regulate the number of cells within the body:</a:t>
            </a:r>
          </a:p>
          <a:p>
            <a:pPr>
              <a:lnSpc>
                <a:spcPct val="120000"/>
              </a:lnSpc>
            </a:pPr>
            <a:r>
              <a:rPr lang="en-GB" altLang="en-US" dirty="0"/>
              <a:t>Mitosis – new cells are produced by cell division, regulated by signals in the bloodstream and neighbouring cells</a:t>
            </a:r>
          </a:p>
          <a:p>
            <a:pPr>
              <a:lnSpc>
                <a:spcPct val="120000"/>
              </a:lnSpc>
            </a:pPr>
            <a:r>
              <a:rPr lang="en-GB" altLang="en-US" dirty="0"/>
              <a:t>Apoptosis – old and damaged cells are destroyed</a:t>
            </a:r>
            <a:br>
              <a:rPr lang="en-GB" altLang="en-US" dirty="0"/>
            </a:br>
            <a:r>
              <a:rPr lang="en-GB" altLang="en-US" dirty="0"/>
              <a:t> </a:t>
            </a:r>
          </a:p>
          <a:p>
            <a:pPr>
              <a:lnSpc>
                <a:spcPct val="120000"/>
              </a:lnSpc>
            </a:pPr>
            <a:r>
              <a:rPr lang="en-GB" altLang="en-US" dirty="0"/>
              <a:t>The rate of mitosis will also depend on cell type and function:</a:t>
            </a:r>
          </a:p>
          <a:p>
            <a:pPr>
              <a:lnSpc>
                <a:spcPct val="120000"/>
              </a:lnSpc>
            </a:pPr>
            <a:r>
              <a:rPr lang="en-GB" altLang="en-US" dirty="0"/>
              <a:t>Nerve cells never replicate</a:t>
            </a:r>
          </a:p>
          <a:p>
            <a:pPr>
              <a:lnSpc>
                <a:spcPct val="120000"/>
              </a:lnSpc>
            </a:pPr>
            <a:r>
              <a:rPr lang="en-GB" altLang="en-US" dirty="0"/>
              <a:t>Liver cells replicate once every few years</a:t>
            </a:r>
          </a:p>
          <a:p>
            <a:pPr>
              <a:lnSpc>
                <a:spcPct val="120000"/>
              </a:lnSpc>
            </a:pPr>
            <a:r>
              <a:rPr lang="en-GB" altLang="en-US" dirty="0"/>
              <a:t>Cells lining the stomach replicate at least twice a day</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Picture 6" descr="how cells reproduce">
            <a:extLst>
              <a:ext uri="{FF2B5EF4-FFF2-40B4-BE49-F238E27FC236}">
                <a16:creationId xmlns:a16="http://schemas.microsoft.com/office/drawing/2014/main" id="{C66BD55E-73B0-4D3E-9F69-697C89E1C35A}"/>
              </a:ext>
            </a:extLst>
          </p:cNvPr>
          <p:cNvPicPr/>
          <p:nvPr/>
        </p:nvPicPr>
        <p:blipFill rotWithShape="1">
          <a:blip r:embed="rId5">
            <a:extLst>
              <a:ext uri="{28A0092B-C50C-407E-A947-70E740481C1C}">
                <a14:useLocalDpi xmlns:a14="http://schemas.microsoft.com/office/drawing/2010/main" val="0"/>
              </a:ext>
            </a:extLst>
          </a:blip>
          <a:srcRect l="10872"/>
          <a:stretch/>
        </p:blipFill>
        <p:spPr bwMode="auto">
          <a:xfrm>
            <a:off x="7649155" y="1799877"/>
            <a:ext cx="3962320" cy="3888432"/>
          </a:xfrm>
          <a:prstGeom prst="rect">
            <a:avLst/>
          </a:prstGeom>
          <a:noFill/>
          <a:ln>
            <a:noFill/>
          </a:ln>
        </p:spPr>
      </p:pic>
      <p:pic>
        <p:nvPicPr>
          <p:cNvPr id="10" name="Audio 9">
            <a:hlinkClick r:id="" action="ppaction://media"/>
            <a:extLst>
              <a:ext uri="{FF2B5EF4-FFF2-40B4-BE49-F238E27FC236}">
                <a16:creationId xmlns:a16="http://schemas.microsoft.com/office/drawing/2014/main" id="{7C12A0CB-7F78-409A-A405-2E23FE0F4F6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88685898"/>
      </p:ext>
    </p:extLst>
  </p:cSld>
  <p:clrMapOvr>
    <a:masterClrMapping/>
  </p:clrMapOvr>
  <mc:AlternateContent xmlns:mc="http://schemas.openxmlformats.org/markup-compatibility/2006" xmlns:p14="http://schemas.microsoft.com/office/powerpoint/2010/main">
    <mc:Choice Requires="p14">
      <p:transition spd="slow" p14:dur="2000" advTm="23432"/>
    </mc:Choice>
    <mc:Fallback xmlns="">
      <p:transition spd="slow" advTm="234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697A1-DD00-4015-A36B-549BF550BC23}"/>
              </a:ext>
            </a:extLst>
          </p:cNvPr>
          <p:cNvSpPr>
            <a:spLocks noGrp="1"/>
          </p:cNvSpPr>
          <p:nvPr>
            <p:ph type="title"/>
          </p:nvPr>
        </p:nvSpPr>
        <p:spPr/>
        <p:txBody>
          <a:bodyPr/>
          <a:lstStyle/>
          <a:p>
            <a:r>
              <a:rPr lang="en-GB" dirty="0"/>
              <a:t>The ICD-O-3 Coding System</a:t>
            </a:r>
          </a:p>
        </p:txBody>
      </p:sp>
      <p:sp>
        <p:nvSpPr>
          <p:cNvPr id="3" name="Content Placeholder 2">
            <a:extLst>
              <a:ext uri="{FF2B5EF4-FFF2-40B4-BE49-F238E27FC236}">
                <a16:creationId xmlns:a16="http://schemas.microsoft.com/office/drawing/2014/main" id="{63609130-8D92-4D6E-A663-E75EB127E5CF}"/>
              </a:ext>
            </a:extLst>
          </p:cNvPr>
          <p:cNvSpPr>
            <a:spLocks noGrp="1"/>
          </p:cNvSpPr>
          <p:nvPr>
            <p:ph idx="1"/>
          </p:nvPr>
        </p:nvSpPr>
        <p:spPr/>
        <p:txBody>
          <a:bodyPr/>
          <a:lstStyle/>
          <a:p>
            <a:pPr marL="0" indent="0">
              <a:buNone/>
            </a:pPr>
            <a:r>
              <a:rPr lang="en-GB" dirty="0"/>
              <a:t>International Classification of Disease for Oncology – Third Edition</a:t>
            </a:r>
          </a:p>
          <a:p>
            <a:pPr marL="0" indent="0">
              <a:buNone/>
            </a:pPr>
            <a:r>
              <a:rPr lang="en-GB" dirty="0"/>
              <a:t>Classification system specifically for Cancer</a:t>
            </a:r>
          </a:p>
          <a:p>
            <a:pPr marL="0" indent="0">
              <a:buNone/>
            </a:pPr>
            <a:endParaRPr lang="en-GB" dirty="0"/>
          </a:p>
          <a:p>
            <a:pPr marL="0" indent="0">
              <a:buNone/>
            </a:pPr>
            <a:r>
              <a:rPr lang="en-GB" dirty="0"/>
              <a:t>There are two components to the ICD-O-3 classification:</a:t>
            </a:r>
          </a:p>
          <a:p>
            <a:r>
              <a:rPr lang="en-GB" dirty="0"/>
              <a:t>The topography code indicates where the tumour is located and is very similar to the C section in the ICD10 classification, for instance C34.2 in ICD10 is C34.2 in ICD-O-3 topography</a:t>
            </a:r>
          </a:p>
          <a:p>
            <a:r>
              <a:rPr lang="en-GB" dirty="0"/>
              <a:t>The morphology code indicates the histological morphology and behaviour of the tumour</a:t>
            </a:r>
          </a:p>
          <a:p>
            <a:endParaRPr lang="en-GB" dirty="0"/>
          </a:p>
        </p:txBody>
      </p:sp>
      <p:sp>
        <p:nvSpPr>
          <p:cNvPr id="4" name="Date Placeholder 3">
            <a:extLst>
              <a:ext uri="{FF2B5EF4-FFF2-40B4-BE49-F238E27FC236}">
                <a16:creationId xmlns:a16="http://schemas.microsoft.com/office/drawing/2014/main" id="{ACFBAE56-2AA7-4520-A697-1E8BB70672C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6109C2E-8597-4E7A-9EB4-F56BCA99BF8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8072102-F988-4E98-A0B8-1A022890145F}"/>
              </a:ext>
            </a:extLst>
          </p:cNvPr>
          <p:cNvSpPr>
            <a:spLocks noGrp="1"/>
          </p:cNvSpPr>
          <p:nvPr>
            <p:ph type="sldNum" sz="quarter" idx="12"/>
          </p:nvPr>
        </p:nvSpPr>
        <p:spPr/>
        <p:txBody>
          <a:bodyPr/>
          <a:lstStyle/>
          <a:p>
            <a:fld id="{B33FDC71-8906-4088-9FB1-76CBC632085F}" type="slidenum">
              <a:rPr lang="en-GB" smtClean="0"/>
              <a:t>50</a:t>
            </a:fld>
            <a:endParaRPr lang="en-GB"/>
          </a:p>
        </p:txBody>
      </p:sp>
      <p:pic>
        <p:nvPicPr>
          <p:cNvPr id="10" name="Audio 9">
            <a:hlinkClick r:id="" action="ppaction://media"/>
            <a:extLst>
              <a:ext uri="{FF2B5EF4-FFF2-40B4-BE49-F238E27FC236}">
                <a16:creationId xmlns:a16="http://schemas.microsoft.com/office/drawing/2014/main" id="{3CB16EFF-759A-43EE-A4D6-F58BAEB8B49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67578307"/>
      </p:ext>
    </p:extLst>
  </p:cSld>
  <p:clrMapOvr>
    <a:masterClrMapping/>
  </p:clrMapOvr>
  <mc:AlternateContent xmlns:mc="http://schemas.openxmlformats.org/markup-compatibility/2006" xmlns:p14="http://schemas.microsoft.com/office/powerpoint/2010/main">
    <mc:Choice Requires="p14">
      <p:transition spd="slow" p14:dur="2000" advTm="13663"/>
    </mc:Choice>
    <mc:Fallback xmlns="">
      <p:transition spd="slow" advTm="136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D6B3C-6498-4D2E-B454-EB6C2DF1FFF1}"/>
              </a:ext>
            </a:extLst>
          </p:cNvPr>
          <p:cNvSpPr>
            <a:spLocks noGrp="1"/>
          </p:cNvSpPr>
          <p:nvPr>
            <p:ph type="title"/>
          </p:nvPr>
        </p:nvSpPr>
        <p:spPr/>
        <p:txBody>
          <a:bodyPr/>
          <a:lstStyle/>
          <a:p>
            <a:r>
              <a:rPr lang="en-GB" dirty="0"/>
              <a:t>The ICD-O-3 Coding System</a:t>
            </a:r>
          </a:p>
        </p:txBody>
      </p:sp>
      <p:sp>
        <p:nvSpPr>
          <p:cNvPr id="4" name="Date Placeholder 3">
            <a:extLst>
              <a:ext uri="{FF2B5EF4-FFF2-40B4-BE49-F238E27FC236}">
                <a16:creationId xmlns:a16="http://schemas.microsoft.com/office/drawing/2014/main" id="{3055D2AA-38C1-48F1-9148-C673FFDF47F4}"/>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361C61-3C9D-4A47-B67B-14289689DC4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8BD1C75-ABCE-4AB2-9C5C-CBE5A0F6879C}"/>
              </a:ext>
            </a:extLst>
          </p:cNvPr>
          <p:cNvSpPr>
            <a:spLocks noGrp="1"/>
          </p:cNvSpPr>
          <p:nvPr>
            <p:ph type="sldNum" sz="quarter" idx="12"/>
          </p:nvPr>
        </p:nvSpPr>
        <p:spPr/>
        <p:txBody>
          <a:bodyPr/>
          <a:lstStyle/>
          <a:p>
            <a:fld id="{B33FDC71-8906-4088-9FB1-76CBC632085F}" type="slidenum">
              <a:rPr lang="en-GB" smtClean="0"/>
              <a:t>51</a:t>
            </a:fld>
            <a:endParaRPr lang="en-GB"/>
          </a:p>
        </p:txBody>
      </p:sp>
      <p:sp>
        <p:nvSpPr>
          <p:cNvPr id="11" name="Freeform: Shape 10">
            <a:extLst>
              <a:ext uri="{FF2B5EF4-FFF2-40B4-BE49-F238E27FC236}">
                <a16:creationId xmlns:a16="http://schemas.microsoft.com/office/drawing/2014/main" id="{7B270506-DDBF-402A-859E-EF68900E8401}"/>
              </a:ext>
            </a:extLst>
          </p:cNvPr>
          <p:cNvSpPr/>
          <p:nvPr/>
        </p:nvSpPr>
        <p:spPr>
          <a:xfrm>
            <a:off x="6095998" y="2826271"/>
            <a:ext cx="3719931" cy="554675"/>
          </a:xfrm>
          <a:custGeom>
            <a:avLst/>
            <a:gdLst/>
            <a:ahLst/>
            <a:cxnLst/>
            <a:rect l="0" t="0" r="0" b="0"/>
            <a:pathLst>
              <a:path>
                <a:moveTo>
                  <a:pt x="0" y="0"/>
                </a:moveTo>
                <a:lnTo>
                  <a:pt x="0" y="231871"/>
                </a:lnTo>
                <a:lnTo>
                  <a:pt x="3719931" y="231871"/>
                </a:lnTo>
                <a:lnTo>
                  <a:pt x="3719931"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2" name="Freeform: Shape 11">
            <a:extLst>
              <a:ext uri="{FF2B5EF4-FFF2-40B4-BE49-F238E27FC236}">
                <a16:creationId xmlns:a16="http://schemas.microsoft.com/office/drawing/2014/main" id="{239C69A8-6D4D-4FB2-A172-D03C4CDB0C22}"/>
              </a:ext>
            </a:extLst>
          </p:cNvPr>
          <p:cNvSpPr/>
          <p:nvPr/>
        </p:nvSpPr>
        <p:spPr>
          <a:xfrm>
            <a:off x="6050278" y="2826271"/>
            <a:ext cx="91440" cy="554675"/>
          </a:xfrm>
          <a:custGeom>
            <a:avLst/>
            <a:gdLst/>
            <a:ahLst/>
            <a:cxnLst/>
            <a:rect l="0" t="0" r="0" b="0"/>
            <a:pathLst>
              <a:path>
                <a:moveTo>
                  <a:pt x="45720" y="0"/>
                </a:moveTo>
                <a:lnTo>
                  <a:pt x="45720"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3" name="Freeform: Shape 12">
            <a:extLst>
              <a:ext uri="{FF2B5EF4-FFF2-40B4-BE49-F238E27FC236}">
                <a16:creationId xmlns:a16="http://schemas.microsoft.com/office/drawing/2014/main" id="{567BA46C-726F-4BEC-8410-59E5C304F548}"/>
              </a:ext>
            </a:extLst>
          </p:cNvPr>
          <p:cNvSpPr/>
          <p:nvPr/>
        </p:nvSpPr>
        <p:spPr>
          <a:xfrm>
            <a:off x="2376066" y="2826271"/>
            <a:ext cx="3719931" cy="554675"/>
          </a:xfrm>
          <a:custGeom>
            <a:avLst/>
            <a:gdLst/>
            <a:ahLst/>
            <a:cxnLst/>
            <a:rect l="0" t="0" r="0" b="0"/>
            <a:pathLst>
              <a:path>
                <a:moveTo>
                  <a:pt x="3719931" y="0"/>
                </a:moveTo>
                <a:lnTo>
                  <a:pt x="3719931" y="231871"/>
                </a:lnTo>
                <a:lnTo>
                  <a:pt x="0" y="231871"/>
                </a:lnTo>
                <a:lnTo>
                  <a:pt x="0"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4" name="Freeform: Shape 13">
            <a:extLst>
              <a:ext uri="{FF2B5EF4-FFF2-40B4-BE49-F238E27FC236}">
                <a16:creationId xmlns:a16="http://schemas.microsoft.com/office/drawing/2014/main" id="{382B170F-AFC6-4BD9-B1F4-7BE16F214476}"/>
              </a:ext>
            </a:extLst>
          </p:cNvPr>
          <p:cNvSpPr/>
          <p:nvPr/>
        </p:nvSpPr>
        <p:spPr>
          <a:xfrm>
            <a:off x="879024" y="1328630"/>
            <a:ext cx="10433947" cy="1497641"/>
          </a:xfrm>
          <a:custGeom>
            <a:avLst/>
            <a:gdLst>
              <a:gd name="connsiteX0" fmla="*/ 0 w 10433947"/>
              <a:gd name="connsiteY0" fmla="*/ 0 h 1497641"/>
              <a:gd name="connsiteX1" fmla="*/ 10433947 w 10433947"/>
              <a:gd name="connsiteY1" fmla="*/ 0 h 1497641"/>
              <a:gd name="connsiteX2" fmla="*/ 10433947 w 10433947"/>
              <a:gd name="connsiteY2" fmla="*/ 1497641 h 1497641"/>
              <a:gd name="connsiteX3" fmla="*/ 0 w 10433947"/>
              <a:gd name="connsiteY3" fmla="*/ 1497641 h 1497641"/>
              <a:gd name="connsiteX4" fmla="*/ 0 w 10433947"/>
              <a:gd name="connsiteY4" fmla="*/ 0 h 1497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33947" h="1497641">
                <a:moveTo>
                  <a:pt x="0" y="0"/>
                </a:moveTo>
                <a:lnTo>
                  <a:pt x="10433947" y="0"/>
                </a:lnTo>
                <a:lnTo>
                  <a:pt x="10433947" y="1497641"/>
                </a:lnTo>
                <a:lnTo>
                  <a:pt x="0" y="1497641"/>
                </a:lnTo>
                <a:lnTo>
                  <a:pt x="0" y="0"/>
                </a:lnTo>
                <a:close/>
              </a:path>
            </a:pathLst>
          </a:custGeom>
          <a:no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Malignant Adenocarcinoma, NOS</a:t>
            </a:r>
            <a:br>
              <a:rPr lang="en-GB" sz="4000" kern="1200" dirty="0">
                <a:solidFill>
                  <a:schemeClr val="tx1"/>
                </a:solidFill>
              </a:rPr>
            </a:br>
            <a:r>
              <a:rPr lang="en-US" sz="5000" u="sng" kern="1200" dirty="0">
                <a:ln>
                  <a:noFill/>
                </a:ln>
                <a:solidFill>
                  <a:srgbClr val="4CC088"/>
                </a:solidFill>
              </a:rPr>
              <a:t>M-</a:t>
            </a:r>
            <a:r>
              <a:rPr lang="en-US" sz="1000" u="sng" kern="1200" dirty="0">
                <a:solidFill>
                  <a:schemeClr val="bg1"/>
                </a:solidFill>
              </a:rPr>
              <a:t> </a:t>
            </a:r>
            <a:r>
              <a:rPr lang="en-US" sz="5000" u="sng" kern="1200" dirty="0">
                <a:ln>
                  <a:noFill/>
                </a:ln>
                <a:solidFill>
                  <a:srgbClr val="45B1E9"/>
                </a:solidFill>
              </a:rPr>
              <a:t>8140</a:t>
            </a:r>
            <a:r>
              <a:rPr lang="en-US" sz="5000" kern="1200" dirty="0">
                <a:solidFill>
                  <a:schemeClr val="tx1"/>
                </a:solidFill>
              </a:rPr>
              <a:t>/</a:t>
            </a:r>
            <a:r>
              <a:rPr lang="en-US" sz="5000" u="sng" kern="1200" dirty="0">
                <a:ln>
                  <a:noFill/>
                </a:ln>
                <a:solidFill>
                  <a:srgbClr val="FF0000"/>
                </a:solidFill>
              </a:rPr>
              <a:t>3</a:t>
            </a:r>
            <a:endParaRPr lang="en-US" sz="5000" kern="1200" dirty="0">
              <a:ln>
                <a:noFill/>
              </a:ln>
              <a:solidFill>
                <a:srgbClr val="FF0000"/>
              </a:solidFill>
            </a:endParaRPr>
          </a:p>
        </p:txBody>
      </p:sp>
      <p:sp>
        <p:nvSpPr>
          <p:cNvPr id="15" name="Freeform: Shape 14">
            <a:extLst>
              <a:ext uri="{FF2B5EF4-FFF2-40B4-BE49-F238E27FC236}">
                <a16:creationId xmlns:a16="http://schemas.microsoft.com/office/drawing/2014/main" id="{42F5E2B5-0260-49B3-9630-761657DCA413}"/>
              </a:ext>
            </a:extLst>
          </p:cNvPr>
          <p:cNvSpPr/>
          <p:nvPr/>
        </p:nvSpPr>
        <p:spPr>
          <a:xfrm>
            <a:off x="838905" y="3380947"/>
            <a:ext cx="3074323" cy="1397418"/>
          </a:xfrm>
          <a:custGeom>
            <a:avLst/>
            <a:gdLst>
              <a:gd name="connsiteX0" fmla="*/ 0 w 3074323"/>
              <a:gd name="connsiteY0" fmla="*/ 0 h 1397418"/>
              <a:gd name="connsiteX1" fmla="*/ 3074323 w 3074323"/>
              <a:gd name="connsiteY1" fmla="*/ 0 h 1397418"/>
              <a:gd name="connsiteX2" fmla="*/ 3074323 w 3074323"/>
              <a:gd name="connsiteY2" fmla="*/ 1397418 h 1397418"/>
              <a:gd name="connsiteX3" fmla="*/ 0 w 3074323"/>
              <a:gd name="connsiteY3" fmla="*/ 1397418 h 1397418"/>
              <a:gd name="connsiteX4" fmla="*/ 0 w 3074323"/>
              <a:gd name="connsiteY4" fmla="*/ 0 h 139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7418">
                <a:moveTo>
                  <a:pt x="0" y="0"/>
                </a:moveTo>
                <a:lnTo>
                  <a:pt x="3074323" y="0"/>
                </a:lnTo>
                <a:lnTo>
                  <a:pt x="3074323" y="1397418"/>
                </a:lnTo>
                <a:lnTo>
                  <a:pt x="0" y="1397418"/>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GB" sz="1600" kern="1200" dirty="0">
                <a:ln>
                  <a:noFill/>
                </a:ln>
                <a:solidFill>
                  <a:srgbClr val="329E6A"/>
                </a:solidFill>
              </a:rPr>
              <a:t>The M- indicates that this is a morphology code</a:t>
            </a:r>
          </a:p>
        </p:txBody>
      </p:sp>
      <p:sp>
        <p:nvSpPr>
          <p:cNvPr id="16" name="Freeform: Shape 15">
            <a:extLst>
              <a:ext uri="{FF2B5EF4-FFF2-40B4-BE49-F238E27FC236}">
                <a16:creationId xmlns:a16="http://schemas.microsoft.com/office/drawing/2014/main" id="{D0974974-431A-4707-9898-9403B77F0599}"/>
              </a:ext>
            </a:extLst>
          </p:cNvPr>
          <p:cNvSpPr/>
          <p:nvPr/>
        </p:nvSpPr>
        <p:spPr>
          <a:xfrm>
            <a:off x="4558836" y="3380947"/>
            <a:ext cx="3074323" cy="1396726"/>
          </a:xfrm>
          <a:custGeom>
            <a:avLst/>
            <a:gdLst>
              <a:gd name="connsiteX0" fmla="*/ 0 w 3074323"/>
              <a:gd name="connsiteY0" fmla="*/ 0 h 1396726"/>
              <a:gd name="connsiteX1" fmla="*/ 3074323 w 3074323"/>
              <a:gd name="connsiteY1" fmla="*/ 0 h 1396726"/>
              <a:gd name="connsiteX2" fmla="*/ 3074323 w 3074323"/>
              <a:gd name="connsiteY2" fmla="*/ 1396726 h 1396726"/>
              <a:gd name="connsiteX3" fmla="*/ 0 w 3074323"/>
              <a:gd name="connsiteY3" fmla="*/ 1396726 h 1396726"/>
              <a:gd name="connsiteX4" fmla="*/ 0 w 3074323"/>
              <a:gd name="connsiteY4" fmla="*/ 0 h 1396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6726">
                <a:moveTo>
                  <a:pt x="0" y="0"/>
                </a:moveTo>
                <a:lnTo>
                  <a:pt x="3074323" y="0"/>
                </a:lnTo>
                <a:lnTo>
                  <a:pt x="3074323" y="1396726"/>
                </a:lnTo>
                <a:lnTo>
                  <a:pt x="0" y="1396726"/>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bg1"/>
                </a:solidFill>
              </a:rPr>
              <a:t>The four number code indicates the tumour/cell type</a:t>
            </a:r>
          </a:p>
          <a:p>
            <a:pPr marL="0" lvl="0" indent="0" algn="ctr" defTabSz="711200">
              <a:lnSpc>
                <a:spcPct val="90000"/>
              </a:lnSpc>
              <a:spcBef>
                <a:spcPct val="0"/>
              </a:spcBef>
              <a:spcAft>
                <a:spcPct val="35000"/>
              </a:spcAft>
              <a:buNone/>
            </a:pPr>
            <a:r>
              <a:rPr lang="en-GB" sz="1600" kern="1200" dirty="0">
                <a:ln>
                  <a:noFill/>
                </a:ln>
                <a:solidFill>
                  <a:schemeClr val="bg1"/>
                </a:solidFill>
              </a:rPr>
              <a:t>Glandular tumour (Adeno-)</a:t>
            </a:r>
          </a:p>
        </p:txBody>
      </p:sp>
      <p:sp>
        <p:nvSpPr>
          <p:cNvPr id="17" name="Freeform: Shape 16">
            <a:extLst>
              <a:ext uri="{FF2B5EF4-FFF2-40B4-BE49-F238E27FC236}">
                <a16:creationId xmlns:a16="http://schemas.microsoft.com/office/drawing/2014/main" id="{91EDA914-7AC5-40F0-A815-29F5C96EF8E7}"/>
              </a:ext>
            </a:extLst>
          </p:cNvPr>
          <p:cNvSpPr/>
          <p:nvPr/>
        </p:nvSpPr>
        <p:spPr>
          <a:xfrm>
            <a:off x="8278768" y="3380947"/>
            <a:ext cx="3074323" cy="2774756"/>
          </a:xfrm>
          <a:custGeom>
            <a:avLst/>
            <a:gdLst>
              <a:gd name="connsiteX0" fmla="*/ 0 w 3074323"/>
              <a:gd name="connsiteY0" fmla="*/ 0 h 1397418"/>
              <a:gd name="connsiteX1" fmla="*/ 3074323 w 3074323"/>
              <a:gd name="connsiteY1" fmla="*/ 0 h 1397418"/>
              <a:gd name="connsiteX2" fmla="*/ 3074323 w 3074323"/>
              <a:gd name="connsiteY2" fmla="*/ 1397418 h 1397418"/>
              <a:gd name="connsiteX3" fmla="*/ 0 w 3074323"/>
              <a:gd name="connsiteY3" fmla="*/ 1397418 h 1397418"/>
              <a:gd name="connsiteX4" fmla="*/ 0 w 3074323"/>
              <a:gd name="connsiteY4" fmla="*/ 0 h 139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7418">
                <a:moveTo>
                  <a:pt x="0" y="0"/>
                </a:moveTo>
                <a:lnTo>
                  <a:pt x="3074323" y="0"/>
                </a:lnTo>
                <a:lnTo>
                  <a:pt x="3074323" y="1397418"/>
                </a:lnTo>
                <a:lnTo>
                  <a:pt x="0" y="1397418"/>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288000" rIns="180000" bIns="10160" numCol="1" spcCol="1270" anchor="t" anchorCtr="0">
            <a:noAutofit/>
          </a:bodyPr>
          <a:lstStyle/>
          <a:p>
            <a:pPr marL="0" lvl="0" indent="0" algn="ctr" defTabSz="711200">
              <a:lnSpc>
                <a:spcPct val="90000"/>
              </a:lnSpc>
              <a:spcBef>
                <a:spcPct val="0"/>
              </a:spcBef>
              <a:spcAft>
                <a:spcPct val="35000"/>
              </a:spcAft>
              <a:buNone/>
            </a:pPr>
            <a:r>
              <a:rPr lang="en-GB" sz="1600" kern="1200" dirty="0">
                <a:solidFill>
                  <a:schemeClr val="bg1"/>
                </a:solidFill>
              </a:rPr>
              <a:t>The last number indicates the behaviour of the tumour which in this case is </a:t>
            </a:r>
            <a:r>
              <a:rPr lang="en-US" sz="1600" kern="1200" dirty="0">
                <a:ln>
                  <a:noFill/>
                </a:ln>
                <a:solidFill>
                  <a:schemeClr val="bg1"/>
                </a:solidFill>
              </a:rPr>
              <a:t>Malignant</a:t>
            </a:r>
          </a:p>
          <a:p>
            <a:pPr lvl="0" defTabSz="711200">
              <a:lnSpc>
                <a:spcPct val="90000"/>
              </a:lnSpc>
              <a:spcBef>
                <a:spcPct val="0"/>
              </a:spcBef>
              <a:spcAft>
                <a:spcPct val="35000"/>
              </a:spcAft>
            </a:pPr>
            <a:r>
              <a:rPr lang="en-US" sz="1600" dirty="0">
                <a:solidFill>
                  <a:schemeClr val="bg1"/>
                </a:solidFill>
              </a:rPr>
              <a:t>0 – Benign</a:t>
            </a:r>
          </a:p>
          <a:p>
            <a:pPr lvl="0" defTabSz="711200">
              <a:lnSpc>
                <a:spcPct val="90000"/>
              </a:lnSpc>
              <a:spcBef>
                <a:spcPct val="0"/>
              </a:spcBef>
              <a:spcAft>
                <a:spcPct val="35000"/>
              </a:spcAft>
            </a:pPr>
            <a:r>
              <a:rPr lang="en-US" sz="1600" dirty="0">
                <a:solidFill>
                  <a:schemeClr val="bg1"/>
                </a:solidFill>
              </a:rPr>
              <a:t>1 – Borderline</a:t>
            </a:r>
          </a:p>
          <a:p>
            <a:pPr lvl="0" defTabSz="711200">
              <a:lnSpc>
                <a:spcPct val="90000"/>
              </a:lnSpc>
              <a:spcBef>
                <a:spcPct val="0"/>
              </a:spcBef>
              <a:spcAft>
                <a:spcPct val="35000"/>
              </a:spcAft>
            </a:pPr>
            <a:r>
              <a:rPr lang="en-US" sz="1600" dirty="0">
                <a:solidFill>
                  <a:schemeClr val="bg1"/>
                </a:solidFill>
              </a:rPr>
              <a:t>2 – In situ</a:t>
            </a:r>
          </a:p>
          <a:p>
            <a:pPr lvl="0" defTabSz="711200">
              <a:lnSpc>
                <a:spcPct val="90000"/>
              </a:lnSpc>
              <a:spcBef>
                <a:spcPct val="0"/>
              </a:spcBef>
              <a:spcAft>
                <a:spcPct val="35000"/>
              </a:spcAft>
            </a:pPr>
            <a:r>
              <a:rPr lang="en-US" sz="1600" dirty="0">
                <a:solidFill>
                  <a:schemeClr val="bg1"/>
                </a:solidFill>
              </a:rPr>
              <a:t>3 – Malignant</a:t>
            </a:r>
          </a:p>
          <a:p>
            <a:pPr lvl="0" defTabSz="711200">
              <a:lnSpc>
                <a:spcPct val="90000"/>
              </a:lnSpc>
              <a:spcBef>
                <a:spcPct val="0"/>
              </a:spcBef>
              <a:spcAft>
                <a:spcPct val="35000"/>
              </a:spcAft>
            </a:pPr>
            <a:r>
              <a:rPr lang="en-US" sz="1600" dirty="0">
                <a:solidFill>
                  <a:schemeClr val="bg1"/>
                </a:solidFill>
              </a:rPr>
              <a:t>6 – Metastatic</a:t>
            </a:r>
          </a:p>
          <a:p>
            <a:pPr marL="0" lvl="0" indent="0" algn="l" defTabSz="711200">
              <a:lnSpc>
                <a:spcPct val="90000"/>
              </a:lnSpc>
              <a:spcBef>
                <a:spcPct val="0"/>
              </a:spcBef>
              <a:spcAft>
                <a:spcPct val="35000"/>
              </a:spcAft>
              <a:buNone/>
            </a:pPr>
            <a:endParaRPr lang="en-US" sz="1600" kern="1200" dirty="0">
              <a:ln>
                <a:noFill/>
              </a:ln>
              <a:solidFill>
                <a:srgbClr val="FF0000"/>
              </a:solidFill>
            </a:endParaRPr>
          </a:p>
        </p:txBody>
      </p:sp>
      <p:pic>
        <p:nvPicPr>
          <p:cNvPr id="3" name="Audio 2">
            <a:hlinkClick r:id="" action="ppaction://media"/>
            <a:extLst>
              <a:ext uri="{FF2B5EF4-FFF2-40B4-BE49-F238E27FC236}">
                <a16:creationId xmlns:a16="http://schemas.microsoft.com/office/drawing/2014/main" id="{A4A0042F-60BB-4E24-827C-60183BD316F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71765732"/>
      </p:ext>
    </p:extLst>
  </p:cSld>
  <p:clrMapOvr>
    <a:masterClrMapping/>
  </p:clrMapOvr>
  <mc:AlternateContent xmlns:mc="http://schemas.openxmlformats.org/markup-compatibility/2006" xmlns:p14="http://schemas.microsoft.com/office/powerpoint/2010/main">
    <mc:Choice Requires="p14">
      <p:transition spd="slow" p14:dur="2000" advTm="5931"/>
    </mc:Choice>
    <mc:Fallback xmlns="">
      <p:transition spd="slow" advTm="59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D6B3C-6498-4D2E-B454-EB6C2DF1FFF1}"/>
              </a:ext>
            </a:extLst>
          </p:cNvPr>
          <p:cNvSpPr>
            <a:spLocks noGrp="1"/>
          </p:cNvSpPr>
          <p:nvPr>
            <p:ph type="title"/>
          </p:nvPr>
        </p:nvSpPr>
        <p:spPr/>
        <p:txBody>
          <a:bodyPr/>
          <a:lstStyle/>
          <a:p>
            <a:r>
              <a:rPr lang="en-GB" dirty="0"/>
              <a:t>The ICD-O-3 Coding System</a:t>
            </a:r>
          </a:p>
        </p:txBody>
      </p:sp>
      <p:sp>
        <p:nvSpPr>
          <p:cNvPr id="4" name="Date Placeholder 3">
            <a:extLst>
              <a:ext uri="{FF2B5EF4-FFF2-40B4-BE49-F238E27FC236}">
                <a16:creationId xmlns:a16="http://schemas.microsoft.com/office/drawing/2014/main" id="{3055D2AA-38C1-48F1-9148-C673FFDF47F4}"/>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361C61-3C9D-4A47-B67B-14289689DC4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8BD1C75-ABCE-4AB2-9C5C-CBE5A0F6879C}"/>
              </a:ext>
            </a:extLst>
          </p:cNvPr>
          <p:cNvSpPr>
            <a:spLocks noGrp="1"/>
          </p:cNvSpPr>
          <p:nvPr>
            <p:ph type="sldNum" sz="quarter" idx="12"/>
          </p:nvPr>
        </p:nvSpPr>
        <p:spPr/>
        <p:txBody>
          <a:bodyPr/>
          <a:lstStyle/>
          <a:p>
            <a:fld id="{B33FDC71-8906-4088-9FB1-76CBC632085F}" type="slidenum">
              <a:rPr lang="en-GB" smtClean="0"/>
              <a:t>52</a:t>
            </a:fld>
            <a:endParaRPr lang="en-GB"/>
          </a:p>
        </p:txBody>
      </p:sp>
      <p:sp>
        <p:nvSpPr>
          <p:cNvPr id="11" name="Freeform: Shape 10">
            <a:extLst>
              <a:ext uri="{FF2B5EF4-FFF2-40B4-BE49-F238E27FC236}">
                <a16:creationId xmlns:a16="http://schemas.microsoft.com/office/drawing/2014/main" id="{7B270506-DDBF-402A-859E-EF68900E8401}"/>
              </a:ext>
            </a:extLst>
          </p:cNvPr>
          <p:cNvSpPr/>
          <p:nvPr/>
        </p:nvSpPr>
        <p:spPr>
          <a:xfrm>
            <a:off x="6095998" y="2826271"/>
            <a:ext cx="3719931" cy="554675"/>
          </a:xfrm>
          <a:custGeom>
            <a:avLst/>
            <a:gdLst/>
            <a:ahLst/>
            <a:cxnLst/>
            <a:rect l="0" t="0" r="0" b="0"/>
            <a:pathLst>
              <a:path>
                <a:moveTo>
                  <a:pt x="0" y="0"/>
                </a:moveTo>
                <a:lnTo>
                  <a:pt x="0" y="231871"/>
                </a:lnTo>
                <a:lnTo>
                  <a:pt x="3719931" y="231871"/>
                </a:lnTo>
                <a:lnTo>
                  <a:pt x="3719931"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2" name="Freeform: Shape 11">
            <a:extLst>
              <a:ext uri="{FF2B5EF4-FFF2-40B4-BE49-F238E27FC236}">
                <a16:creationId xmlns:a16="http://schemas.microsoft.com/office/drawing/2014/main" id="{239C69A8-6D4D-4FB2-A172-D03C4CDB0C22}"/>
              </a:ext>
            </a:extLst>
          </p:cNvPr>
          <p:cNvSpPr/>
          <p:nvPr/>
        </p:nvSpPr>
        <p:spPr>
          <a:xfrm>
            <a:off x="6050278" y="2826271"/>
            <a:ext cx="91440" cy="554675"/>
          </a:xfrm>
          <a:custGeom>
            <a:avLst/>
            <a:gdLst/>
            <a:ahLst/>
            <a:cxnLst/>
            <a:rect l="0" t="0" r="0" b="0"/>
            <a:pathLst>
              <a:path>
                <a:moveTo>
                  <a:pt x="45720" y="0"/>
                </a:moveTo>
                <a:lnTo>
                  <a:pt x="45720"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3" name="Freeform: Shape 12">
            <a:extLst>
              <a:ext uri="{FF2B5EF4-FFF2-40B4-BE49-F238E27FC236}">
                <a16:creationId xmlns:a16="http://schemas.microsoft.com/office/drawing/2014/main" id="{567BA46C-726F-4BEC-8410-59E5C304F548}"/>
              </a:ext>
            </a:extLst>
          </p:cNvPr>
          <p:cNvSpPr/>
          <p:nvPr/>
        </p:nvSpPr>
        <p:spPr>
          <a:xfrm>
            <a:off x="2376066" y="2826271"/>
            <a:ext cx="3719931" cy="554675"/>
          </a:xfrm>
          <a:custGeom>
            <a:avLst/>
            <a:gdLst/>
            <a:ahLst/>
            <a:cxnLst/>
            <a:rect l="0" t="0" r="0" b="0"/>
            <a:pathLst>
              <a:path>
                <a:moveTo>
                  <a:pt x="3719931" y="0"/>
                </a:moveTo>
                <a:lnTo>
                  <a:pt x="3719931" y="231871"/>
                </a:lnTo>
                <a:lnTo>
                  <a:pt x="0" y="231871"/>
                </a:lnTo>
                <a:lnTo>
                  <a:pt x="0"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4" name="Freeform: Shape 13">
            <a:extLst>
              <a:ext uri="{FF2B5EF4-FFF2-40B4-BE49-F238E27FC236}">
                <a16:creationId xmlns:a16="http://schemas.microsoft.com/office/drawing/2014/main" id="{382B170F-AFC6-4BD9-B1F4-7BE16F214476}"/>
              </a:ext>
            </a:extLst>
          </p:cNvPr>
          <p:cNvSpPr/>
          <p:nvPr/>
        </p:nvSpPr>
        <p:spPr>
          <a:xfrm>
            <a:off x="879024" y="1328630"/>
            <a:ext cx="10433947" cy="1497641"/>
          </a:xfrm>
          <a:custGeom>
            <a:avLst/>
            <a:gdLst>
              <a:gd name="connsiteX0" fmla="*/ 0 w 10433947"/>
              <a:gd name="connsiteY0" fmla="*/ 0 h 1497641"/>
              <a:gd name="connsiteX1" fmla="*/ 10433947 w 10433947"/>
              <a:gd name="connsiteY1" fmla="*/ 0 h 1497641"/>
              <a:gd name="connsiteX2" fmla="*/ 10433947 w 10433947"/>
              <a:gd name="connsiteY2" fmla="*/ 1497641 h 1497641"/>
              <a:gd name="connsiteX3" fmla="*/ 0 w 10433947"/>
              <a:gd name="connsiteY3" fmla="*/ 1497641 h 1497641"/>
              <a:gd name="connsiteX4" fmla="*/ 0 w 10433947"/>
              <a:gd name="connsiteY4" fmla="*/ 0 h 1497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33947" h="1497641">
                <a:moveTo>
                  <a:pt x="0" y="0"/>
                </a:moveTo>
                <a:lnTo>
                  <a:pt x="10433947" y="0"/>
                </a:lnTo>
                <a:lnTo>
                  <a:pt x="10433947" y="1497641"/>
                </a:lnTo>
                <a:lnTo>
                  <a:pt x="0" y="1497641"/>
                </a:lnTo>
                <a:lnTo>
                  <a:pt x="0" y="0"/>
                </a:lnTo>
                <a:close/>
              </a:path>
            </a:pathLst>
          </a:custGeom>
          <a:no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Malignant Adenocarcinoma, NOS</a:t>
            </a:r>
            <a:br>
              <a:rPr lang="en-GB" sz="4000" kern="1200" dirty="0">
                <a:solidFill>
                  <a:schemeClr val="tx1"/>
                </a:solidFill>
              </a:rPr>
            </a:br>
            <a:r>
              <a:rPr lang="en-US" sz="5000" u="sng" kern="1200" dirty="0">
                <a:ln>
                  <a:noFill/>
                </a:ln>
                <a:solidFill>
                  <a:srgbClr val="4CC088"/>
                </a:solidFill>
              </a:rPr>
              <a:t>M-</a:t>
            </a:r>
            <a:r>
              <a:rPr lang="en-US" sz="1000" u="sng" kern="1200" dirty="0">
                <a:solidFill>
                  <a:schemeClr val="bg1"/>
                </a:solidFill>
              </a:rPr>
              <a:t> </a:t>
            </a:r>
            <a:r>
              <a:rPr lang="en-US" sz="5000" u="sng" kern="1200" dirty="0">
                <a:ln>
                  <a:noFill/>
                </a:ln>
                <a:solidFill>
                  <a:srgbClr val="45B1E9"/>
                </a:solidFill>
              </a:rPr>
              <a:t>8140</a:t>
            </a:r>
            <a:r>
              <a:rPr lang="en-US" sz="5000" kern="1200" dirty="0">
                <a:solidFill>
                  <a:schemeClr val="tx1"/>
                </a:solidFill>
              </a:rPr>
              <a:t>/</a:t>
            </a:r>
            <a:r>
              <a:rPr lang="en-US" sz="5000" u="sng" kern="1200" dirty="0">
                <a:ln>
                  <a:noFill/>
                </a:ln>
                <a:solidFill>
                  <a:srgbClr val="FF0000"/>
                </a:solidFill>
              </a:rPr>
              <a:t>3</a:t>
            </a:r>
            <a:endParaRPr lang="en-US" sz="5000" kern="1200" dirty="0">
              <a:ln>
                <a:noFill/>
              </a:ln>
              <a:solidFill>
                <a:srgbClr val="FF0000"/>
              </a:solidFill>
            </a:endParaRPr>
          </a:p>
        </p:txBody>
      </p:sp>
      <p:sp>
        <p:nvSpPr>
          <p:cNvPr id="15" name="Freeform: Shape 14">
            <a:extLst>
              <a:ext uri="{FF2B5EF4-FFF2-40B4-BE49-F238E27FC236}">
                <a16:creationId xmlns:a16="http://schemas.microsoft.com/office/drawing/2014/main" id="{42F5E2B5-0260-49B3-9630-761657DCA413}"/>
              </a:ext>
            </a:extLst>
          </p:cNvPr>
          <p:cNvSpPr/>
          <p:nvPr/>
        </p:nvSpPr>
        <p:spPr>
          <a:xfrm>
            <a:off x="838905" y="3380947"/>
            <a:ext cx="3074323" cy="1397418"/>
          </a:xfrm>
          <a:custGeom>
            <a:avLst/>
            <a:gdLst>
              <a:gd name="connsiteX0" fmla="*/ 0 w 3074323"/>
              <a:gd name="connsiteY0" fmla="*/ 0 h 1397418"/>
              <a:gd name="connsiteX1" fmla="*/ 3074323 w 3074323"/>
              <a:gd name="connsiteY1" fmla="*/ 0 h 1397418"/>
              <a:gd name="connsiteX2" fmla="*/ 3074323 w 3074323"/>
              <a:gd name="connsiteY2" fmla="*/ 1397418 h 1397418"/>
              <a:gd name="connsiteX3" fmla="*/ 0 w 3074323"/>
              <a:gd name="connsiteY3" fmla="*/ 1397418 h 1397418"/>
              <a:gd name="connsiteX4" fmla="*/ 0 w 3074323"/>
              <a:gd name="connsiteY4" fmla="*/ 0 h 139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7418">
                <a:moveTo>
                  <a:pt x="0" y="0"/>
                </a:moveTo>
                <a:lnTo>
                  <a:pt x="3074323" y="0"/>
                </a:lnTo>
                <a:lnTo>
                  <a:pt x="3074323" y="1397418"/>
                </a:lnTo>
                <a:lnTo>
                  <a:pt x="0" y="1397418"/>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GB" sz="1600" kern="1200" dirty="0">
                <a:ln>
                  <a:noFill/>
                </a:ln>
                <a:solidFill>
                  <a:srgbClr val="329E6A"/>
                </a:solidFill>
              </a:rPr>
              <a:t>The M- indicates that this is a morphology code</a:t>
            </a:r>
          </a:p>
        </p:txBody>
      </p:sp>
      <p:sp>
        <p:nvSpPr>
          <p:cNvPr id="16" name="Freeform: Shape 15">
            <a:extLst>
              <a:ext uri="{FF2B5EF4-FFF2-40B4-BE49-F238E27FC236}">
                <a16:creationId xmlns:a16="http://schemas.microsoft.com/office/drawing/2014/main" id="{D0974974-431A-4707-9898-9403B77F0599}"/>
              </a:ext>
            </a:extLst>
          </p:cNvPr>
          <p:cNvSpPr/>
          <p:nvPr/>
        </p:nvSpPr>
        <p:spPr>
          <a:xfrm>
            <a:off x="4558836" y="3380947"/>
            <a:ext cx="3074323" cy="1396726"/>
          </a:xfrm>
          <a:custGeom>
            <a:avLst/>
            <a:gdLst>
              <a:gd name="connsiteX0" fmla="*/ 0 w 3074323"/>
              <a:gd name="connsiteY0" fmla="*/ 0 h 1396726"/>
              <a:gd name="connsiteX1" fmla="*/ 3074323 w 3074323"/>
              <a:gd name="connsiteY1" fmla="*/ 0 h 1396726"/>
              <a:gd name="connsiteX2" fmla="*/ 3074323 w 3074323"/>
              <a:gd name="connsiteY2" fmla="*/ 1396726 h 1396726"/>
              <a:gd name="connsiteX3" fmla="*/ 0 w 3074323"/>
              <a:gd name="connsiteY3" fmla="*/ 1396726 h 1396726"/>
              <a:gd name="connsiteX4" fmla="*/ 0 w 3074323"/>
              <a:gd name="connsiteY4" fmla="*/ 0 h 1396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6726">
                <a:moveTo>
                  <a:pt x="0" y="0"/>
                </a:moveTo>
                <a:lnTo>
                  <a:pt x="3074323" y="0"/>
                </a:lnTo>
                <a:lnTo>
                  <a:pt x="3074323" y="1396726"/>
                </a:lnTo>
                <a:lnTo>
                  <a:pt x="0" y="1396726"/>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The four number code indicates the tumour/cell type</a:t>
            </a:r>
          </a:p>
          <a:p>
            <a:pPr marL="0" lvl="0" indent="0" algn="ctr" defTabSz="711200">
              <a:lnSpc>
                <a:spcPct val="90000"/>
              </a:lnSpc>
              <a:spcBef>
                <a:spcPct val="0"/>
              </a:spcBef>
              <a:spcAft>
                <a:spcPct val="35000"/>
              </a:spcAft>
              <a:buNone/>
            </a:pPr>
            <a:r>
              <a:rPr lang="en-GB" sz="1600" kern="1200" dirty="0">
                <a:ln>
                  <a:noFill/>
                </a:ln>
                <a:solidFill>
                  <a:srgbClr val="45B1E9"/>
                </a:solidFill>
              </a:rPr>
              <a:t>Glandular tumour (Adeno-)</a:t>
            </a:r>
          </a:p>
        </p:txBody>
      </p:sp>
      <p:sp>
        <p:nvSpPr>
          <p:cNvPr id="17" name="Freeform: Shape 16">
            <a:extLst>
              <a:ext uri="{FF2B5EF4-FFF2-40B4-BE49-F238E27FC236}">
                <a16:creationId xmlns:a16="http://schemas.microsoft.com/office/drawing/2014/main" id="{91EDA914-7AC5-40F0-A815-29F5C96EF8E7}"/>
              </a:ext>
            </a:extLst>
          </p:cNvPr>
          <p:cNvSpPr/>
          <p:nvPr/>
        </p:nvSpPr>
        <p:spPr>
          <a:xfrm>
            <a:off x="8278768" y="3380947"/>
            <a:ext cx="3074323" cy="2774756"/>
          </a:xfrm>
          <a:custGeom>
            <a:avLst/>
            <a:gdLst>
              <a:gd name="connsiteX0" fmla="*/ 0 w 3074323"/>
              <a:gd name="connsiteY0" fmla="*/ 0 h 1397418"/>
              <a:gd name="connsiteX1" fmla="*/ 3074323 w 3074323"/>
              <a:gd name="connsiteY1" fmla="*/ 0 h 1397418"/>
              <a:gd name="connsiteX2" fmla="*/ 3074323 w 3074323"/>
              <a:gd name="connsiteY2" fmla="*/ 1397418 h 1397418"/>
              <a:gd name="connsiteX3" fmla="*/ 0 w 3074323"/>
              <a:gd name="connsiteY3" fmla="*/ 1397418 h 1397418"/>
              <a:gd name="connsiteX4" fmla="*/ 0 w 3074323"/>
              <a:gd name="connsiteY4" fmla="*/ 0 h 139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7418">
                <a:moveTo>
                  <a:pt x="0" y="0"/>
                </a:moveTo>
                <a:lnTo>
                  <a:pt x="3074323" y="0"/>
                </a:lnTo>
                <a:lnTo>
                  <a:pt x="3074323" y="1397418"/>
                </a:lnTo>
                <a:lnTo>
                  <a:pt x="0" y="1397418"/>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288000" rIns="180000" bIns="10160" numCol="1" spcCol="1270" anchor="t" anchorCtr="0">
            <a:noAutofit/>
          </a:bodyPr>
          <a:lstStyle/>
          <a:p>
            <a:pPr marL="0" lvl="0" indent="0" algn="ctr" defTabSz="711200">
              <a:lnSpc>
                <a:spcPct val="90000"/>
              </a:lnSpc>
              <a:spcBef>
                <a:spcPct val="0"/>
              </a:spcBef>
              <a:spcAft>
                <a:spcPct val="35000"/>
              </a:spcAft>
              <a:buNone/>
            </a:pPr>
            <a:r>
              <a:rPr lang="en-GB" sz="1600" kern="1200" dirty="0">
                <a:solidFill>
                  <a:schemeClr val="bg1"/>
                </a:solidFill>
              </a:rPr>
              <a:t>The last number indicates the behaviour of the tumour which in this case is </a:t>
            </a:r>
            <a:r>
              <a:rPr lang="en-US" sz="1600" kern="1200" dirty="0">
                <a:ln>
                  <a:noFill/>
                </a:ln>
                <a:solidFill>
                  <a:schemeClr val="bg1"/>
                </a:solidFill>
              </a:rPr>
              <a:t>Malignant</a:t>
            </a:r>
          </a:p>
          <a:p>
            <a:pPr lvl="0" defTabSz="711200">
              <a:lnSpc>
                <a:spcPct val="90000"/>
              </a:lnSpc>
              <a:spcBef>
                <a:spcPct val="0"/>
              </a:spcBef>
              <a:spcAft>
                <a:spcPct val="35000"/>
              </a:spcAft>
            </a:pPr>
            <a:r>
              <a:rPr lang="en-US" sz="1600" dirty="0">
                <a:solidFill>
                  <a:schemeClr val="bg1"/>
                </a:solidFill>
              </a:rPr>
              <a:t>0 – Benign</a:t>
            </a:r>
          </a:p>
          <a:p>
            <a:pPr lvl="0" defTabSz="711200">
              <a:lnSpc>
                <a:spcPct val="90000"/>
              </a:lnSpc>
              <a:spcBef>
                <a:spcPct val="0"/>
              </a:spcBef>
              <a:spcAft>
                <a:spcPct val="35000"/>
              </a:spcAft>
            </a:pPr>
            <a:r>
              <a:rPr lang="en-US" sz="1600" dirty="0">
                <a:solidFill>
                  <a:schemeClr val="bg1"/>
                </a:solidFill>
              </a:rPr>
              <a:t>1 – Borderline</a:t>
            </a:r>
          </a:p>
          <a:p>
            <a:pPr lvl="0" defTabSz="711200">
              <a:lnSpc>
                <a:spcPct val="90000"/>
              </a:lnSpc>
              <a:spcBef>
                <a:spcPct val="0"/>
              </a:spcBef>
              <a:spcAft>
                <a:spcPct val="35000"/>
              </a:spcAft>
            </a:pPr>
            <a:r>
              <a:rPr lang="en-US" sz="1600" dirty="0">
                <a:solidFill>
                  <a:schemeClr val="bg1"/>
                </a:solidFill>
              </a:rPr>
              <a:t>2 – In situ</a:t>
            </a:r>
          </a:p>
          <a:p>
            <a:pPr lvl="0" defTabSz="711200">
              <a:lnSpc>
                <a:spcPct val="90000"/>
              </a:lnSpc>
              <a:spcBef>
                <a:spcPct val="0"/>
              </a:spcBef>
              <a:spcAft>
                <a:spcPct val="35000"/>
              </a:spcAft>
            </a:pPr>
            <a:r>
              <a:rPr lang="en-US" sz="1600" dirty="0">
                <a:solidFill>
                  <a:schemeClr val="bg1"/>
                </a:solidFill>
              </a:rPr>
              <a:t>3 – Malignant</a:t>
            </a:r>
          </a:p>
          <a:p>
            <a:pPr lvl="0" defTabSz="711200">
              <a:lnSpc>
                <a:spcPct val="90000"/>
              </a:lnSpc>
              <a:spcBef>
                <a:spcPct val="0"/>
              </a:spcBef>
              <a:spcAft>
                <a:spcPct val="35000"/>
              </a:spcAft>
            </a:pPr>
            <a:r>
              <a:rPr lang="en-US" sz="1600" dirty="0">
                <a:solidFill>
                  <a:schemeClr val="bg1"/>
                </a:solidFill>
              </a:rPr>
              <a:t>6 – Metastatic</a:t>
            </a:r>
          </a:p>
          <a:p>
            <a:pPr marL="0" lvl="0" indent="0" algn="l" defTabSz="711200">
              <a:lnSpc>
                <a:spcPct val="90000"/>
              </a:lnSpc>
              <a:spcBef>
                <a:spcPct val="0"/>
              </a:spcBef>
              <a:spcAft>
                <a:spcPct val="35000"/>
              </a:spcAft>
              <a:buNone/>
            </a:pPr>
            <a:endParaRPr lang="en-US" sz="1600" kern="1200" dirty="0">
              <a:ln>
                <a:noFill/>
              </a:ln>
              <a:solidFill>
                <a:srgbClr val="FF0000"/>
              </a:solidFill>
            </a:endParaRPr>
          </a:p>
        </p:txBody>
      </p:sp>
      <p:pic>
        <p:nvPicPr>
          <p:cNvPr id="3" name="Audio 2">
            <a:hlinkClick r:id="" action="ppaction://media"/>
            <a:extLst>
              <a:ext uri="{FF2B5EF4-FFF2-40B4-BE49-F238E27FC236}">
                <a16:creationId xmlns:a16="http://schemas.microsoft.com/office/drawing/2014/main" id="{103DE1C8-224B-4706-A409-C72972ED827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84336184"/>
      </p:ext>
    </p:extLst>
  </p:cSld>
  <p:clrMapOvr>
    <a:masterClrMapping/>
  </p:clrMapOvr>
  <mc:AlternateContent xmlns:mc="http://schemas.openxmlformats.org/markup-compatibility/2006" xmlns:p14="http://schemas.microsoft.com/office/powerpoint/2010/main">
    <mc:Choice Requires="p14">
      <p:transition spd="slow" p14:dur="2000" advTm="12200"/>
    </mc:Choice>
    <mc:Fallback xmlns="">
      <p:transition spd="slow" advTm="12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D6B3C-6498-4D2E-B454-EB6C2DF1FFF1}"/>
              </a:ext>
            </a:extLst>
          </p:cNvPr>
          <p:cNvSpPr>
            <a:spLocks noGrp="1"/>
          </p:cNvSpPr>
          <p:nvPr>
            <p:ph type="title"/>
          </p:nvPr>
        </p:nvSpPr>
        <p:spPr/>
        <p:txBody>
          <a:bodyPr/>
          <a:lstStyle/>
          <a:p>
            <a:r>
              <a:rPr lang="en-GB" dirty="0"/>
              <a:t>The ICD-O-3 Coding System</a:t>
            </a:r>
          </a:p>
        </p:txBody>
      </p:sp>
      <p:sp>
        <p:nvSpPr>
          <p:cNvPr id="4" name="Date Placeholder 3">
            <a:extLst>
              <a:ext uri="{FF2B5EF4-FFF2-40B4-BE49-F238E27FC236}">
                <a16:creationId xmlns:a16="http://schemas.microsoft.com/office/drawing/2014/main" id="{3055D2AA-38C1-48F1-9148-C673FFDF47F4}"/>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361C61-3C9D-4A47-B67B-14289689DC4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8BD1C75-ABCE-4AB2-9C5C-CBE5A0F6879C}"/>
              </a:ext>
            </a:extLst>
          </p:cNvPr>
          <p:cNvSpPr>
            <a:spLocks noGrp="1"/>
          </p:cNvSpPr>
          <p:nvPr>
            <p:ph type="sldNum" sz="quarter" idx="12"/>
          </p:nvPr>
        </p:nvSpPr>
        <p:spPr/>
        <p:txBody>
          <a:bodyPr/>
          <a:lstStyle/>
          <a:p>
            <a:fld id="{B33FDC71-8906-4088-9FB1-76CBC632085F}" type="slidenum">
              <a:rPr lang="en-GB" smtClean="0"/>
              <a:t>53</a:t>
            </a:fld>
            <a:endParaRPr lang="en-GB"/>
          </a:p>
        </p:txBody>
      </p:sp>
      <p:sp>
        <p:nvSpPr>
          <p:cNvPr id="11" name="Freeform: Shape 10">
            <a:extLst>
              <a:ext uri="{FF2B5EF4-FFF2-40B4-BE49-F238E27FC236}">
                <a16:creationId xmlns:a16="http://schemas.microsoft.com/office/drawing/2014/main" id="{7B270506-DDBF-402A-859E-EF68900E8401}"/>
              </a:ext>
            </a:extLst>
          </p:cNvPr>
          <p:cNvSpPr/>
          <p:nvPr/>
        </p:nvSpPr>
        <p:spPr>
          <a:xfrm>
            <a:off x="6095998" y="2826271"/>
            <a:ext cx="3719931" cy="554675"/>
          </a:xfrm>
          <a:custGeom>
            <a:avLst/>
            <a:gdLst/>
            <a:ahLst/>
            <a:cxnLst/>
            <a:rect l="0" t="0" r="0" b="0"/>
            <a:pathLst>
              <a:path>
                <a:moveTo>
                  <a:pt x="0" y="0"/>
                </a:moveTo>
                <a:lnTo>
                  <a:pt x="0" y="231871"/>
                </a:lnTo>
                <a:lnTo>
                  <a:pt x="3719931" y="231871"/>
                </a:lnTo>
                <a:lnTo>
                  <a:pt x="3719931"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2" name="Freeform: Shape 11">
            <a:extLst>
              <a:ext uri="{FF2B5EF4-FFF2-40B4-BE49-F238E27FC236}">
                <a16:creationId xmlns:a16="http://schemas.microsoft.com/office/drawing/2014/main" id="{239C69A8-6D4D-4FB2-A172-D03C4CDB0C22}"/>
              </a:ext>
            </a:extLst>
          </p:cNvPr>
          <p:cNvSpPr/>
          <p:nvPr/>
        </p:nvSpPr>
        <p:spPr>
          <a:xfrm>
            <a:off x="6050278" y="2826271"/>
            <a:ext cx="91440" cy="554675"/>
          </a:xfrm>
          <a:custGeom>
            <a:avLst/>
            <a:gdLst/>
            <a:ahLst/>
            <a:cxnLst/>
            <a:rect l="0" t="0" r="0" b="0"/>
            <a:pathLst>
              <a:path>
                <a:moveTo>
                  <a:pt x="45720" y="0"/>
                </a:moveTo>
                <a:lnTo>
                  <a:pt x="45720"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3" name="Freeform: Shape 12">
            <a:extLst>
              <a:ext uri="{FF2B5EF4-FFF2-40B4-BE49-F238E27FC236}">
                <a16:creationId xmlns:a16="http://schemas.microsoft.com/office/drawing/2014/main" id="{567BA46C-726F-4BEC-8410-59E5C304F548}"/>
              </a:ext>
            </a:extLst>
          </p:cNvPr>
          <p:cNvSpPr/>
          <p:nvPr/>
        </p:nvSpPr>
        <p:spPr>
          <a:xfrm>
            <a:off x="2376066" y="2826271"/>
            <a:ext cx="3719931" cy="554675"/>
          </a:xfrm>
          <a:custGeom>
            <a:avLst/>
            <a:gdLst/>
            <a:ahLst/>
            <a:cxnLst/>
            <a:rect l="0" t="0" r="0" b="0"/>
            <a:pathLst>
              <a:path>
                <a:moveTo>
                  <a:pt x="3719931" y="0"/>
                </a:moveTo>
                <a:lnTo>
                  <a:pt x="3719931" y="231871"/>
                </a:lnTo>
                <a:lnTo>
                  <a:pt x="0" y="231871"/>
                </a:lnTo>
                <a:lnTo>
                  <a:pt x="0" y="55467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4" name="Freeform: Shape 13">
            <a:extLst>
              <a:ext uri="{FF2B5EF4-FFF2-40B4-BE49-F238E27FC236}">
                <a16:creationId xmlns:a16="http://schemas.microsoft.com/office/drawing/2014/main" id="{382B170F-AFC6-4BD9-B1F4-7BE16F214476}"/>
              </a:ext>
            </a:extLst>
          </p:cNvPr>
          <p:cNvSpPr/>
          <p:nvPr/>
        </p:nvSpPr>
        <p:spPr>
          <a:xfrm>
            <a:off x="879024" y="1328630"/>
            <a:ext cx="10433947" cy="1497641"/>
          </a:xfrm>
          <a:custGeom>
            <a:avLst/>
            <a:gdLst>
              <a:gd name="connsiteX0" fmla="*/ 0 w 10433947"/>
              <a:gd name="connsiteY0" fmla="*/ 0 h 1497641"/>
              <a:gd name="connsiteX1" fmla="*/ 10433947 w 10433947"/>
              <a:gd name="connsiteY1" fmla="*/ 0 h 1497641"/>
              <a:gd name="connsiteX2" fmla="*/ 10433947 w 10433947"/>
              <a:gd name="connsiteY2" fmla="*/ 1497641 h 1497641"/>
              <a:gd name="connsiteX3" fmla="*/ 0 w 10433947"/>
              <a:gd name="connsiteY3" fmla="*/ 1497641 h 1497641"/>
              <a:gd name="connsiteX4" fmla="*/ 0 w 10433947"/>
              <a:gd name="connsiteY4" fmla="*/ 0 h 1497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33947" h="1497641">
                <a:moveTo>
                  <a:pt x="0" y="0"/>
                </a:moveTo>
                <a:lnTo>
                  <a:pt x="10433947" y="0"/>
                </a:lnTo>
                <a:lnTo>
                  <a:pt x="10433947" y="1497641"/>
                </a:lnTo>
                <a:lnTo>
                  <a:pt x="0" y="1497641"/>
                </a:lnTo>
                <a:lnTo>
                  <a:pt x="0" y="0"/>
                </a:lnTo>
                <a:close/>
              </a:path>
            </a:pathLst>
          </a:custGeom>
          <a:no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Malignant Adenocarcinoma, NOS</a:t>
            </a:r>
            <a:br>
              <a:rPr lang="en-GB" sz="4000" kern="1200" dirty="0">
                <a:solidFill>
                  <a:schemeClr val="tx1"/>
                </a:solidFill>
              </a:rPr>
            </a:br>
            <a:r>
              <a:rPr lang="en-US" sz="5000" u="sng" kern="1200" dirty="0">
                <a:ln>
                  <a:noFill/>
                </a:ln>
                <a:solidFill>
                  <a:srgbClr val="4CC088"/>
                </a:solidFill>
              </a:rPr>
              <a:t>M-</a:t>
            </a:r>
            <a:r>
              <a:rPr lang="en-US" sz="1000" u="sng" kern="1200" dirty="0">
                <a:solidFill>
                  <a:schemeClr val="bg1"/>
                </a:solidFill>
              </a:rPr>
              <a:t> </a:t>
            </a:r>
            <a:r>
              <a:rPr lang="en-US" sz="5000" u="sng" kern="1200" dirty="0">
                <a:ln>
                  <a:noFill/>
                </a:ln>
                <a:solidFill>
                  <a:srgbClr val="45B1E9"/>
                </a:solidFill>
              </a:rPr>
              <a:t>8140</a:t>
            </a:r>
            <a:r>
              <a:rPr lang="en-US" sz="5000" kern="1200" dirty="0">
                <a:solidFill>
                  <a:schemeClr val="tx1"/>
                </a:solidFill>
              </a:rPr>
              <a:t>/</a:t>
            </a:r>
            <a:r>
              <a:rPr lang="en-US" sz="5000" u="sng" kern="1200" dirty="0">
                <a:ln>
                  <a:noFill/>
                </a:ln>
                <a:solidFill>
                  <a:srgbClr val="FF0000"/>
                </a:solidFill>
              </a:rPr>
              <a:t>3</a:t>
            </a:r>
            <a:endParaRPr lang="en-US" sz="5000" kern="1200" dirty="0">
              <a:ln>
                <a:noFill/>
              </a:ln>
              <a:solidFill>
                <a:srgbClr val="FF0000"/>
              </a:solidFill>
            </a:endParaRPr>
          </a:p>
        </p:txBody>
      </p:sp>
      <p:sp>
        <p:nvSpPr>
          <p:cNvPr id="15" name="Freeform: Shape 14">
            <a:extLst>
              <a:ext uri="{FF2B5EF4-FFF2-40B4-BE49-F238E27FC236}">
                <a16:creationId xmlns:a16="http://schemas.microsoft.com/office/drawing/2014/main" id="{42F5E2B5-0260-49B3-9630-761657DCA413}"/>
              </a:ext>
            </a:extLst>
          </p:cNvPr>
          <p:cNvSpPr/>
          <p:nvPr/>
        </p:nvSpPr>
        <p:spPr>
          <a:xfrm>
            <a:off x="838905" y="3380947"/>
            <a:ext cx="3074323" cy="1397418"/>
          </a:xfrm>
          <a:custGeom>
            <a:avLst/>
            <a:gdLst>
              <a:gd name="connsiteX0" fmla="*/ 0 w 3074323"/>
              <a:gd name="connsiteY0" fmla="*/ 0 h 1397418"/>
              <a:gd name="connsiteX1" fmla="*/ 3074323 w 3074323"/>
              <a:gd name="connsiteY1" fmla="*/ 0 h 1397418"/>
              <a:gd name="connsiteX2" fmla="*/ 3074323 w 3074323"/>
              <a:gd name="connsiteY2" fmla="*/ 1397418 h 1397418"/>
              <a:gd name="connsiteX3" fmla="*/ 0 w 3074323"/>
              <a:gd name="connsiteY3" fmla="*/ 1397418 h 1397418"/>
              <a:gd name="connsiteX4" fmla="*/ 0 w 3074323"/>
              <a:gd name="connsiteY4" fmla="*/ 0 h 139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7418">
                <a:moveTo>
                  <a:pt x="0" y="0"/>
                </a:moveTo>
                <a:lnTo>
                  <a:pt x="3074323" y="0"/>
                </a:lnTo>
                <a:lnTo>
                  <a:pt x="3074323" y="1397418"/>
                </a:lnTo>
                <a:lnTo>
                  <a:pt x="0" y="1397418"/>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GB" sz="1600" kern="1200" dirty="0">
                <a:ln>
                  <a:noFill/>
                </a:ln>
                <a:solidFill>
                  <a:srgbClr val="329E6A"/>
                </a:solidFill>
              </a:rPr>
              <a:t>The M- indicates that this is a morphology code</a:t>
            </a:r>
          </a:p>
        </p:txBody>
      </p:sp>
      <p:sp>
        <p:nvSpPr>
          <p:cNvPr id="16" name="Freeform: Shape 15">
            <a:extLst>
              <a:ext uri="{FF2B5EF4-FFF2-40B4-BE49-F238E27FC236}">
                <a16:creationId xmlns:a16="http://schemas.microsoft.com/office/drawing/2014/main" id="{D0974974-431A-4707-9898-9403B77F0599}"/>
              </a:ext>
            </a:extLst>
          </p:cNvPr>
          <p:cNvSpPr/>
          <p:nvPr/>
        </p:nvSpPr>
        <p:spPr>
          <a:xfrm>
            <a:off x="4558836" y="3380947"/>
            <a:ext cx="3074323" cy="1396726"/>
          </a:xfrm>
          <a:custGeom>
            <a:avLst/>
            <a:gdLst>
              <a:gd name="connsiteX0" fmla="*/ 0 w 3074323"/>
              <a:gd name="connsiteY0" fmla="*/ 0 h 1396726"/>
              <a:gd name="connsiteX1" fmla="*/ 3074323 w 3074323"/>
              <a:gd name="connsiteY1" fmla="*/ 0 h 1396726"/>
              <a:gd name="connsiteX2" fmla="*/ 3074323 w 3074323"/>
              <a:gd name="connsiteY2" fmla="*/ 1396726 h 1396726"/>
              <a:gd name="connsiteX3" fmla="*/ 0 w 3074323"/>
              <a:gd name="connsiteY3" fmla="*/ 1396726 h 1396726"/>
              <a:gd name="connsiteX4" fmla="*/ 0 w 3074323"/>
              <a:gd name="connsiteY4" fmla="*/ 0 h 1396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6726">
                <a:moveTo>
                  <a:pt x="0" y="0"/>
                </a:moveTo>
                <a:lnTo>
                  <a:pt x="3074323" y="0"/>
                </a:lnTo>
                <a:lnTo>
                  <a:pt x="3074323" y="1396726"/>
                </a:lnTo>
                <a:lnTo>
                  <a:pt x="0" y="1396726"/>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10160" rIns="18000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The four number code indicates the tumour/cell type</a:t>
            </a:r>
          </a:p>
          <a:p>
            <a:pPr marL="0" lvl="0" indent="0" algn="ctr" defTabSz="711200">
              <a:lnSpc>
                <a:spcPct val="90000"/>
              </a:lnSpc>
              <a:spcBef>
                <a:spcPct val="0"/>
              </a:spcBef>
              <a:spcAft>
                <a:spcPct val="35000"/>
              </a:spcAft>
              <a:buNone/>
            </a:pPr>
            <a:r>
              <a:rPr lang="en-GB" sz="1600" kern="1200" dirty="0">
                <a:ln>
                  <a:noFill/>
                </a:ln>
                <a:solidFill>
                  <a:srgbClr val="45B1E9"/>
                </a:solidFill>
              </a:rPr>
              <a:t>Glandular tumour (Adeno-)</a:t>
            </a:r>
          </a:p>
        </p:txBody>
      </p:sp>
      <p:sp>
        <p:nvSpPr>
          <p:cNvPr id="17" name="Freeform: Shape 16">
            <a:extLst>
              <a:ext uri="{FF2B5EF4-FFF2-40B4-BE49-F238E27FC236}">
                <a16:creationId xmlns:a16="http://schemas.microsoft.com/office/drawing/2014/main" id="{91EDA914-7AC5-40F0-A815-29F5C96EF8E7}"/>
              </a:ext>
            </a:extLst>
          </p:cNvPr>
          <p:cNvSpPr/>
          <p:nvPr/>
        </p:nvSpPr>
        <p:spPr>
          <a:xfrm>
            <a:off x="8278768" y="3380947"/>
            <a:ext cx="3074323" cy="2774756"/>
          </a:xfrm>
          <a:custGeom>
            <a:avLst/>
            <a:gdLst>
              <a:gd name="connsiteX0" fmla="*/ 0 w 3074323"/>
              <a:gd name="connsiteY0" fmla="*/ 0 h 1397418"/>
              <a:gd name="connsiteX1" fmla="*/ 3074323 w 3074323"/>
              <a:gd name="connsiteY1" fmla="*/ 0 h 1397418"/>
              <a:gd name="connsiteX2" fmla="*/ 3074323 w 3074323"/>
              <a:gd name="connsiteY2" fmla="*/ 1397418 h 1397418"/>
              <a:gd name="connsiteX3" fmla="*/ 0 w 3074323"/>
              <a:gd name="connsiteY3" fmla="*/ 1397418 h 1397418"/>
              <a:gd name="connsiteX4" fmla="*/ 0 w 3074323"/>
              <a:gd name="connsiteY4" fmla="*/ 0 h 139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4323" h="1397418">
                <a:moveTo>
                  <a:pt x="0" y="0"/>
                </a:moveTo>
                <a:lnTo>
                  <a:pt x="3074323" y="0"/>
                </a:lnTo>
                <a:lnTo>
                  <a:pt x="3074323" y="1397418"/>
                </a:lnTo>
                <a:lnTo>
                  <a:pt x="0" y="1397418"/>
                </a:lnTo>
                <a:lnTo>
                  <a:pt x="0" y="0"/>
                </a:lnTo>
                <a:close/>
              </a:path>
            </a:pathLst>
          </a:custGeom>
          <a:no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0000" tIns="288000" rIns="180000" bIns="10160" numCol="1" spcCol="1270" anchor="t"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The last number indicates the behaviour of the tumour which in this case is </a:t>
            </a:r>
            <a:r>
              <a:rPr lang="en-US" sz="1600" kern="1200" dirty="0">
                <a:ln>
                  <a:noFill/>
                </a:ln>
                <a:solidFill>
                  <a:srgbClr val="FF0000"/>
                </a:solidFill>
              </a:rPr>
              <a:t>Malignant</a:t>
            </a:r>
          </a:p>
          <a:p>
            <a:pPr lvl="0" defTabSz="711200">
              <a:lnSpc>
                <a:spcPct val="90000"/>
              </a:lnSpc>
              <a:spcBef>
                <a:spcPct val="0"/>
              </a:spcBef>
              <a:spcAft>
                <a:spcPct val="35000"/>
              </a:spcAft>
            </a:pPr>
            <a:r>
              <a:rPr lang="en-US" sz="1600" dirty="0">
                <a:solidFill>
                  <a:schemeClr val="tx1"/>
                </a:solidFill>
              </a:rPr>
              <a:t>0 – Benign</a:t>
            </a:r>
          </a:p>
          <a:p>
            <a:pPr lvl="0" defTabSz="711200">
              <a:lnSpc>
                <a:spcPct val="90000"/>
              </a:lnSpc>
              <a:spcBef>
                <a:spcPct val="0"/>
              </a:spcBef>
              <a:spcAft>
                <a:spcPct val="35000"/>
              </a:spcAft>
            </a:pPr>
            <a:r>
              <a:rPr lang="en-US" sz="1600" dirty="0">
                <a:solidFill>
                  <a:schemeClr val="tx1"/>
                </a:solidFill>
              </a:rPr>
              <a:t>1 – Borderline</a:t>
            </a:r>
          </a:p>
          <a:p>
            <a:pPr lvl="0" defTabSz="711200">
              <a:lnSpc>
                <a:spcPct val="90000"/>
              </a:lnSpc>
              <a:spcBef>
                <a:spcPct val="0"/>
              </a:spcBef>
              <a:spcAft>
                <a:spcPct val="35000"/>
              </a:spcAft>
            </a:pPr>
            <a:r>
              <a:rPr lang="en-US" sz="1600" dirty="0">
                <a:solidFill>
                  <a:schemeClr val="tx1"/>
                </a:solidFill>
              </a:rPr>
              <a:t>2 – In situ</a:t>
            </a:r>
          </a:p>
          <a:p>
            <a:pPr lvl="0" defTabSz="711200">
              <a:lnSpc>
                <a:spcPct val="90000"/>
              </a:lnSpc>
              <a:spcBef>
                <a:spcPct val="0"/>
              </a:spcBef>
              <a:spcAft>
                <a:spcPct val="35000"/>
              </a:spcAft>
            </a:pPr>
            <a:r>
              <a:rPr lang="en-US" sz="1600" dirty="0">
                <a:solidFill>
                  <a:schemeClr val="tx1"/>
                </a:solidFill>
              </a:rPr>
              <a:t>3 – Malignant</a:t>
            </a:r>
          </a:p>
          <a:p>
            <a:pPr lvl="0" defTabSz="711200">
              <a:lnSpc>
                <a:spcPct val="90000"/>
              </a:lnSpc>
              <a:spcBef>
                <a:spcPct val="0"/>
              </a:spcBef>
              <a:spcAft>
                <a:spcPct val="35000"/>
              </a:spcAft>
            </a:pPr>
            <a:r>
              <a:rPr lang="en-US" sz="1600" dirty="0">
                <a:solidFill>
                  <a:schemeClr val="tx1"/>
                </a:solidFill>
              </a:rPr>
              <a:t>6 – Metastatic</a:t>
            </a:r>
          </a:p>
          <a:p>
            <a:pPr marL="0" lvl="0" indent="0" algn="l" defTabSz="711200">
              <a:lnSpc>
                <a:spcPct val="90000"/>
              </a:lnSpc>
              <a:spcBef>
                <a:spcPct val="0"/>
              </a:spcBef>
              <a:spcAft>
                <a:spcPct val="35000"/>
              </a:spcAft>
              <a:buNone/>
            </a:pPr>
            <a:endParaRPr lang="en-US" sz="1600" kern="1200" dirty="0">
              <a:ln>
                <a:noFill/>
              </a:ln>
              <a:solidFill>
                <a:srgbClr val="FF0000"/>
              </a:solidFill>
            </a:endParaRPr>
          </a:p>
        </p:txBody>
      </p:sp>
      <p:pic>
        <p:nvPicPr>
          <p:cNvPr id="7" name="Audio 6">
            <a:hlinkClick r:id="" action="ppaction://media"/>
            <a:extLst>
              <a:ext uri="{FF2B5EF4-FFF2-40B4-BE49-F238E27FC236}">
                <a16:creationId xmlns:a16="http://schemas.microsoft.com/office/drawing/2014/main" id="{B9593D34-A76C-4587-9115-D498B9FDB07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84521968"/>
      </p:ext>
    </p:extLst>
  </p:cSld>
  <p:clrMapOvr>
    <a:masterClrMapping/>
  </p:clrMapOvr>
  <mc:AlternateContent xmlns:mc="http://schemas.openxmlformats.org/markup-compatibility/2006" xmlns:p14="http://schemas.microsoft.com/office/powerpoint/2010/main">
    <mc:Choice Requires="p14">
      <p:transition spd="slow" p14:dur="2000" advTm="12127"/>
    </mc:Choice>
    <mc:Fallback xmlns="">
      <p:transition spd="slow" advTm="121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4AED7-5874-4212-820B-4BD97ACF8B90}"/>
              </a:ext>
            </a:extLst>
          </p:cNvPr>
          <p:cNvSpPr>
            <a:spLocks noGrp="1"/>
          </p:cNvSpPr>
          <p:nvPr>
            <p:ph type="title"/>
          </p:nvPr>
        </p:nvSpPr>
        <p:spPr/>
        <p:txBody>
          <a:bodyPr/>
          <a:lstStyle/>
          <a:p>
            <a:r>
              <a:rPr lang="en-GB" dirty="0"/>
              <a:t>Use of ICD-10 &amp; ICD-O3</a:t>
            </a:r>
          </a:p>
        </p:txBody>
      </p:sp>
      <p:sp>
        <p:nvSpPr>
          <p:cNvPr id="3" name="Content Placeholder 2">
            <a:extLst>
              <a:ext uri="{FF2B5EF4-FFF2-40B4-BE49-F238E27FC236}">
                <a16:creationId xmlns:a16="http://schemas.microsoft.com/office/drawing/2014/main" id="{5F9EE71D-EE9E-4274-9975-A4AE4D964876}"/>
              </a:ext>
            </a:extLst>
          </p:cNvPr>
          <p:cNvSpPr>
            <a:spLocks noGrp="1"/>
          </p:cNvSpPr>
          <p:nvPr>
            <p:ph idx="1"/>
          </p:nvPr>
        </p:nvSpPr>
        <p:spPr/>
        <p:txBody>
          <a:bodyPr/>
          <a:lstStyle/>
          <a:p>
            <a:pPr marL="0" indent="0">
              <a:buNone/>
            </a:pPr>
            <a:r>
              <a:rPr lang="en-GB" dirty="0"/>
              <a:t>In COSD and Cancer Waiting Times, Primary Diagnosis in ICD-10 is a mandatory data item that is used to select patients submitted to the Registry</a:t>
            </a:r>
          </a:p>
          <a:p>
            <a:pPr marL="0" indent="0">
              <a:buNone/>
            </a:pPr>
            <a:endParaRPr lang="en-GB" dirty="0"/>
          </a:p>
          <a:p>
            <a:pPr marL="0" indent="0">
              <a:buNone/>
            </a:pPr>
            <a:r>
              <a:rPr lang="en-GB" dirty="0"/>
              <a:t>Morphology code in ICD-O-3 is mandatory for haematological malignancies and recommended for all other cancers</a:t>
            </a:r>
          </a:p>
          <a:p>
            <a:endParaRPr lang="en-GB" dirty="0"/>
          </a:p>
        </p:txBody>
      </p:sp>
      <p:sp>
        <p:nvSpPr>
          <p:cNvPr id="4" name="Date Placeholder 3">
            <a:extLst>
              <a:ext uri="{FF2B5EF4-FFF2-40B4-BE49-F238E27FC236}">
                <a16:creationId xmlns:a16="http://schemas.microsoft.com/office/drawing/2014/main" id="{025AEA64-C81D-446F-B6AD-4453A98D8FC0}"/>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0463C03-70BB-4293-A0F8-1765FB7E7CC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8C9B72A-7084-4249-8FFB-FE106E59A985}"/>
              </a:ext>
            </a:extLst>
          </p:cNvPr>
          <p:cNvSpPr>
            <a:spLocks noGrp="1"/>
          </p:cNvSpPr>
          <p:nvPr>
            <p:ph type="sldNum" sz="quarter" idx="12"/>
          </p:nvPr>
        </p:nvSpPr>
        <p:spPr/>
        <p:txBody>
          <a:bodyPr/>
          <a:lstStyle/>
          <a:p>
            <a:fld id="{B33FDC71-8906-4088-9FB1-76CBC632085F}" type="slidenum">
              <a:rPr lang="en-GB" smtClean="0"/>
              <a:t>54</a:t>
            </a:fld>
            <a:endParaRPr lang="en-GB"/>
          </a:p>
        </p:txBody>
      </p:sp>
      <p:pic>
        <p:nvPicPr>
          <p:cNvPr id="8" name="Audio 7">
            <a:hlinkClick r:id="" action="ppaction://media"/>
            <a:extLst>
              <a:ext uri="{FF2B5EF4-FFF2-40B4-BE49-F238E27FC236}">
                <a16:creationId xmlns:a16="http://schemas.microsoft.com/office/drawing/2014/main" id="{F4ED28F9-F026-4F09-8798-5C2DEE0AD9B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79193574"/>
      </p:ext>
    </p:extLst>
  </p:cSld>
  <p:clrMapOvr>
    <a:masterClrMapping/>
  </p:clrMapOvr>
  <mc:AlternateContent xmlns:mc="http://schemas.openxmlformats.org/markup-compatibility/2006" xmlns:p14="http://schemas.microsoft.com/office/powerpoint/2010/main">
    <mc:Choice Requires="p14">
      <p:transition spd="slow" p14:dur="2000" advTm="16687"/>
    </mc:Choice>
    <mc:Fallback xmlns="">
      <p:transition spd="slow" advTm="166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D900A7-3FD9-43CE-8E30-514466BC7DB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C239B311-7B56-4264-ABC6-91F19878415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82A4A2F6-C6EE-4BAD-983D-359C528ED1BA}"/>
              </a:ext>
            </a:extLst>
          </p:cNvPr>
          <p:cNvSpPr>
            <a:spLocks noGrp="1"/>
          </p:cNvSpPr>
          <p:nvPr>
            <p:ph type="sldNum" sz="quarter" idx="12"/>
          </p:nvPr>
        </p:nvSpPr>
        <p:spPr/>
        <p:txBody>
          <a:bodyPr/>
          <a:lstStyle/>
          <a:p>
            <a:pPr algn="ctr"/>
            <a:r>
              <a:rPr lang="en-GB" dirty="0"/>
              <a:t>  </a:t>
            </a:r>
            <a:fld id="{B33FDC71-8906-4088-9FB1-76CBC632085F}" type="slidenum">
              <a:rPr lang="en-GB" smtClean="0"/>
              <a:pPr algn="ctr"/>
              <a:t>55</a:t>
            </a:fld>
            <a:endParaRPr lang="en-GB" dirty="0"/>
          </a:p>
        </p:txBody>
      </p:sp>
      <p:sp>
        <p:nvSpPr>
          <p:cNvPr id="5" name="Title 4">
            <a:extLst>
              <a:ext uri="{FF2B5EF4-FFF2-40B4-BE49-F238E27FC236}">
                <a16:creationId xmlns:a16="http://schemas.microsoft.com/office/drawing/2014/main" id="{FFB52CA4-B0F7-4750-B834-DCBB415E58C0}"/>
              </a:ext>
            </a:extLst>
          </p:cNvPr>
          <p:cNvSpPr>
            <a:spLocks noGrp="1"/>
          </p:cNvSpPr>
          <p:nvPr>
            <p:ph type="title"/>
          </p:nvPr>
        </p:nvSpPr>
        <p:spPr/>
        <p:txBody>
          <a:bodyPr/>
          <a:lstStyle/>
          <a:p>
            <a:r>
              <a:rPr lang="en-GB" dirty="0"/>
              <a:t>In Summary</a:t>
            </a:r>
          </a:p>
        </p:txBody>
      </p:sp>
      <p:pic>
        <p:nvPicPr>
          <p:cNvPr id="6" name="Audio 5">
            <a:hlinkClick r:id="" action="ppaction://media"/>
            <a:extLst>
              <a:ext uri="{FF2B5EF4-FFF2-40B4-BE49-F238E27FC236}">
                <a16:creationId xmlns:a16="http://schemas.microsoft.com/office/drawing/2014/main" id="{D298F432-DD2A-41F1-971E-7EB4A35ED4A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64118080"/>
      </p:ext>
    </p:extLst>
  </p:cSld>
  <p:clrMapOvr>
    <a:masterClrMapping/>
  </p:clrMapOvr>
  <mc:AlternateContent xmlns:mc="http://schemas.openxmlformats.org/markup-compatibility/2006" xmlns:p14="http://schemas.microsoft.com/office/powerpoint/2010/main">
    <mc:Choice Requires="p14">
      <p:transition spd="slow" p14:dur="2000" advTm="2471"/>
    </mc:Choice>
    <mc:Fallback xmlns="">
      <p:transition spd="slow" advTm="24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r>
              <a:rPr lang="en-GB" dirty="0"/>
              <a:t>Cancers arise from errors when cells divide.  These errors are called mutations</a:t>
            </a:r>
          </a:p>
          <a:p>
            <a:pPr lvl="1"/>
            <a:r>
              <a:rPr lang="en-GB" dirty="0"/>
              <a:t>The mutations may allow the cells to divide too rapidly, detach from neighbouring cells and to ignore programmed cell death</a:t>
            </a:r>
          </a:p>
          <a:p>
            <a:pPr marL="228594" lvl="1">
              <a:spcBef>
                <a:spcPts val="1000"/>
              </a:spcBef>
            </a:pPr>
            <a:endParaRPr lang="en-GB" sz="2400" dirty="0"/>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56</a:t>
            </a:fld>
            <a:endParaRPr lang="en-GB"/>
          </a:p>
        </p:txBody>
      </p:sp>
      <p:pic>
        <p:nvPicPr>
          <p:cNvPr id="8" name="Audio 7">
            <a:hlinkClick r:id="" action="ppaction://media"/>
            <a:extLst>
              <a:ext uri="{FF2B5EF4-FFF2-40B4-BE49-F238E27FC236}">
                <a16:creationId xmlns:a16="http://schemas.microsoft.com/office/drawing/2014/main" id="{35682E27-645E-4F2B-9917-D0874394A16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2016324"/>
      </p:ext>
    </p:extLst>
  </p:cSld>
  <p:clrMapOvr>
    <a:masterClrMapping/>
  </p:clrMapOvr>
  <mc:AlternateContent xmlns:mc="http://schemas.openxmlformats.org/markup-compatibility/2006" xmlns:p14="http://schemas.microsoft.com/office/powerpoint/2010/main">
    <mc:Choice Requires="p14">
      <p:transition spd="slow" p14:dur="2000" advTm="8811"/>
    </mc:Choice>
    <mc:Fallback xmlns="">
      <p:transition spd="slow" advTm="88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r>
              <a:rPr lang="en-GB" dirty="0"/>
              <a:t>Cancers arise from errors when cells divide.  These errors are called mutations</a:t>
            </a:r>
          </a:p>
          <a:p>
            <a:pPr lvl="1"/>
            <a:r>
              <a:rPr lang="en-GB" dirty="0"/>
              <a:t>The mutations may allow the cells to divide too rapidly, detach from neighbouring cells and to ignore programmed cell death</a:t>
            </a:r>
          </a:p>
          <a:p>
            <a:pPr marL="228594" lvl="1">
              <a:spcBef>
                <a:spcPts val="1000"/>
              </a:spcBef>
            </a:pPr>
            <a:r>
              <a:rPr lang="en-GB" sz="2400" dirty="0"/>
              <a:t>The risk of cancer may be increased due to genetic factors, behaviour, environment, radiation, infection or age</a:t>
            </a:r>
          </a:p>
          <a:p>
            <a:pPr marL="228594" lvl="1">
              <a:spcBef>
                <a:spcPts val="1000"/>
              </a:spcBef>
            </a:pPr>
            <a:endParaRPr lang="en-GB" sz="2400" dirty="0"/>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57</a:t>
            </a:fld>
            <a:endParaRPr lang="en-GB"/>
          </a:p>
        </p:txBody>
      </p:sp>
      <p:pic>
        <p:nvPicPr>
          <p:cNvPr id="8" name="Audio 7">
            <a:hlinkClick r:id="" action="ppaction://media"/>
            <a:extLst>
              <a:ext uri="{FF2B5EF4-FFF2-40B4-BE49-F238E27FC236}">
                <a16:creationId xmlns:a16="http://schemas.microsoft.com/office/drawing/2014/main" id="{91AE7692-15AF-4B3A-85E8-5784562CE2E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86563453"/>
      </p:ext>
    </p:extLst>
  </p:cSld>
  <p:clrMapOvr>
    <a:masterClrMapping/>
  </p:clrMapOvr>
  <mc:AlternateContent xmlns:mc="http://schemas.openxmlformats.org/markup-compatibility/2006" xmlns:p14="http://schemas.microsoft.com/office/powerpoint/2010/main">
    <mc:Choice Requires="p14">
      <p:transition spd="slow" p14:dur="2000" advTm="5931"/>
    </mc:Choice>
    <mc:Fallback xmlns="">
      <p:transition spd="slow" advTm="59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r>
              <a:rPr lang="en-GB" dirty="0"/>
              <a:t>Cancers arise from errors when cells divide.  These errors are called mutations</a:t>
            </a:r>
          </a:p>
          <a:p>
            <a:pPr lvl="1"/>
            <a:r>
              <a:rPr lang="en-GB" dirty="0"/>
              <a:t>The mutations may allow the cells to divide too rapidly, detach from neighbouring cells and to ignore programmed cell death</a:t>
            </a:r>
          </a:p>
          <a:p>
            <a:pPr marL="228594" lvl="1">
              <a:spcBef>
                <a:spcPts val="1000"/>
              </a:spcBef>
            </a:pPr>
            <a:r>
              <a:rPr lang="en-GB" sz="2400" dirty="0"/>
              <a:t>The risk of cancer may be increased due to genetic factors, behaviour, environment, radiation, infection or age</a:t>
            </a:r>
          </a:p>
          <a:p>
            <a:pPr marL="228594" lvl="1">
              <a:spcBef>
                <a:spcPts val="1000"/>
              </a:spcBef>
            </a:pPr>
            <a:r>
              <a:rPr lang="en-GB" sz="2400" dirty="0"/>
              <a:t>Different cell types give rise to different cancer types</a:t>
            </a:r>
          </a:p>
          <a:p>
            <a:pPr marL="228594" lvl="1">
              <a:spcBef>
                <a:spcPts val="1000"/>
              </a:spcBef>
            </a:pPr>
            <a:endParaRPr lang="en-GB" sz="2400" dirty="0"/>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58</a:t>
            </a:fld>
            <a:endParaRPr lang="en-GB"/>
          </a:p>
        </p:txBody>
      </p:sp>
      <p:pic>
        <p:nvPicPr>
          <p:cNvPr id="8" name="Audio 7">
            <a:hlinkClick r:id="" action="ppaction://media"/>
            <a:extLst>
              <a:ext uri="{FF2B5EF4-FFF2-40B4-BE49-F238E27FC236}">
                <a16:creationId xmlns:a16="http://schemas.microsoft.com/office/drawing/2014/main" id="{664D3E27-A5BE-4F58-8FE3-8A6C1EE7259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86479417"/>
      </p:ext>
    </p:extLst>
  </p:cSld>
  <p:clrMapOvr>
    <a:masterClrMapping/>
  </p:clrMapOvr>
  <mc:AlternateContent xmlns:mc="http://schemas.openxmlformats.org/markup-compatibility/2006" xmlns:p14="http://schemas.microsoft.com/office/powerpoint/2010/main">
    <mc:Choice Requires="p14">
      <p:transition spd="slow" p14:dur="2000" advTm="5143"/>
    </mc:Choice>
    <mc:Fallback xmlns="">
      <p:transition spd="slow" advTm="51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r>
              <a:rPr lang="en-GB" dirty="0"/>
              <a:t>Cancers arise from errors when cells divide.  These errors are called mutations</a:t>
            </a:r>
          </a:p>
          <a:p>
            <a:pPr lvl="1"/>
            <a:r>
              <a:rPr lang="en-GB" dirty="0"/>
              <a:t>The mutations may allow the cells to divide too rapidly, detach from neighbouring cells and to ignore programmed cell death</a:t>
            </a:r>
          </a:p>
          <a:p>
            <a:pPr marL="228594" lvl="1">
              <a:spcBef>
                <a:spcPts val="1000"/>
              </a:spcBef>
            </a:pPr>
            <a:r>
              <a:rPr lang="en-GB" sz="2400" dirty="0"/>
              <a:t>The risk of cancer may be increased due to genetic factors, behaviour, environment, radiation, infection or age</a:t>
            </a:r>
          </a:p>
          <a:p>
            <a:pPr marL="228594" lvl="1">
              <a:spcBef>
                <a:spcPts val="1000"/>
              </a:spcBef>
            </a:pPr>
            <a:r>
              <a:rPr lang="en-GB" sz="2400" dirty="0"/>
              <a:t>Different cell types give rise to different cancer types</a:t>
            </a:r>
          </a:p>
          <a:p>
            <a:pPr marL="228594" lvl="1">
              <a:spcBef>
                <a:spcPts val="1000"/>
              </a:spcBef>
            </a:pPr>
            <a:r>
              <a:rPr lang="en-GB" sz="2400" dirty="0"/>
              <a:t>Grade is used to assess how well/poorly the cells are able to mature (differentiate) in order to fulfil their originally intended function – more aggressive cancers will be poorly differentiated</a:t>
            </a:r>
          </a:p>
          <a:p>
            <a:pPr marL="228594" lvl="1">
              <a:spcBef>
                <a:spcPts val="1000"/>
              </a:spcBef>
            </a:pPr>
            <a:endParaRPr lang="en-GB" sz="2400" dirty="0"/>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59</a:t>
            </a:fld>
            <a:endParaRPr lang="en-GB"/>
          </a:p>
        </p:txBody>
      </p:sp>
      <p:pic>
        <p:nvPicPr>
          <p:cNvPr id="8" name="Audio 7">
            <a:hlinkClick r:id="" action="ppaction://media"/>
            <a:extLst>
              <a:ext uri="{FF2B5EF4-FFF2-40B4-BE49-F238E27FC236}">
                <a16:creationId xmlns:a16="http://schemas.microsoft.com/office/drawing/2014/main" id="{3060884A-526E-4F58-9C5A-3FAAB3CA85E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12566061"/>
      </p:ext>
    </p:extLst>
  </p:cSld>
  <p:clrMapOvr>
    <a:masterClrMapping/>
  </p:clrMapOvr>
  <mc:AlternateContent xmlns:mc="http://schemas.openxmlformats.org/markup-compatibility/2006" xmlns:p14="http://schemas.microsoft.com/office/powerpoint/2010/main">
    <mc:Choice Requires="p14">
      <p:transition spd="slow" p14:dur="2000" advTm="9251"/>
    </mc:Choice>
    <mc:Fallback xmlns="">
      <p:transition spd="slow" advTm="92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A6582-F0A8-47C0-BAAB-FC137ECD0DEE}"/>
              </a:ext>
            </a:extLst>
          </p:cNvPr>
          <p:cNvSpPr>
            <a:spLocks noGrp="1"/>
          </p:cNvSpPr>
          <p:nvPr>
            <p:ph type="title"/>
          </p:nvPr>
        </p:nvSpPr>
        <p:spPr/>
        <p:txBody>
          <a:bodyPr/>
          <a:lstStyle/>
          <a:p>
            <a:r>
              <a:rPr lang="en-GB" dirty="0"/>
              <a:t>How does cancer start?</a:t>
            </a:r>
          </a:p>
        </p:txBody>
      </p:sp>
      <p:sp>
        <p:nvSpPr>
          <p:cNvPr id="3" name="Content Placeholder 2">
            <a:extLst>
              <a:ext uri="{FF2B5EF4-FFF2-40B4-BE49-F238E27FC236}">
                <a16:creationId xmlns:a16="http://schemas.microsoft.com/office/drawing/2014/main" id="{9B41AE14-F306-4898-827C-B25CD96B6FFE}"/>
              </a:ext>
            </a:extLst>
          </p:cNvPr>
          <p:cNvSpPr>
            <a:spLocks noGrp="1"/>
          </p:cNvSpPr>
          <p:nvPr>
            <p:ph idx="1"/>
          </p:nvPr>
        </p:nvSpPr>
        <p:spPr/>
        <p:txBody>
          <a:bodyPr/>
          <a:lstStyle/>
          <a:p>
            <a:pPr marL="0" lvl="0" indent="0">
              <a:buNone/>
            </a:pPr>
            <a:r>
              <a:rPr lang="en-GB" dirty="0"/>
              <a:t>Errors in cell division can lead to changes in the genetic information, parts may be missed out, copied twice or changed.  These changes are called mutations</a:t>
            </a:r>
            <a:endParaRPr lang="en-GB" b="1" dirty="0"/>
          </a:p>
          <a:p>
            <a:pPr marL="0" lvl="0" indent="0">
              <a:buNone/>
            </a:pPr>
            <a:endParaRPr lang="en-GB" dirty="0"/>
          </a:p>
          <a:p>
            <a:pPr marL="0" lvl="0" indent="0">
              <a:buNone/>
            </a:pPr>
            <a:r>
              <a:rPr lang="en-GB" dirty="0"/>
              <a:t>Mutations can cause the loss of multiple control mechanisms found in normal cells to allow uncontrolled growth</a:t>
            </a:r>
            <a:endParaRPr lang="en-GB" sz="1600" kern="0" dirty="0">
              <a:solidFill>
                <a:srgbClr val="000000"/>
              </a:solidFill>
              <a:cs typeface="Arial"/>
              <a:sym typeface="Arial"/>
            </a:endParaRPr>
          </a:p>
          <a:p>
            <a:pPr marL="0" indent="0">
              <a:buNone/>
            </a:pPr>
            <a:endParaRPr lang="en-GB" dirty="0"/>
          </a:p>
        </p:txBody>
      </p:sp>
      <p:sp>
        <p:nvSpPr>
          <p:cNvPr id="4" name="Date Placeholder 3">
            <a:extLst>
              <a:ext uri="{FF2B5EF4-FFF2-40B4-BE49-F238E27FC236}">
                <a16:creationId xmlns:a16="http://schemas.microsoft.com/office/drawing/2014/main" id="{F9D74E6E-E14F-46D6-8C9E-C4A6CF50A5F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62D0D5-F18C-4979-9A24-B11C795BCA4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6E19E3C-8EBE-4E2E-8D7A-F3CD4ACE900B}"/>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8" name="Audio 7">
            <a:hlinkClick r:id="" action="ppaction://media"/>
            <a:extLst>
              <a:ext uri="{FF2B5EF4-FFF2-40B4-BE49-F238E27FC236}">
                <a16:creationId xmlns:a16="http://schemas.microsoft.com/office/drawing/2014/main" id="{4021E062-1261-45F5-AC46-6AB295CF039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36272466"/>
      </p:ext>
    </p:extLst>
  </p:cSld>
  <p:clrMapOvr>
    <a:masterClrMapping/>
  </p:clrMapOvr>
  <mc:AlternateContent xmlns:mc="http://schemas.openxmlformats.org/markup-compatibility/2006" xmlns:p14="http://schemas.microsoft.com/office/powerpoint/2010/main">
    <mc:Choice Requires="p14">
      <p:transition spd="slow" p14:dur="2000" advTm="14662"/>
    </mc:Choice>
    <mc:Fallback xmlns="">
      <p:transition spd="slow" advTm="146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pPr marL="228594" lvl="1">
              <a:spcBef>
                <a:spcPts val="1000"/>
              </a:spcBef>
            </a:pPr>
            <a:r>
              <a:rPr lang="en-GB" sz="2400" dirty="0"/>
              <a:t>Behaviour.  Tumour cells may be classified as:</a:t>
            </a:r>
          </a:p>
          <a:p>
            <a:pPr marL="685782" lvl="2">
              <a:spcBef>
                <a:spcPts val="1000"/>
              </a:spcBef>
            </a:pPr>
            <a:r>
              <a:rPr lang="en-GB" sz="2200" dirty="0"/>
              <a:t>Benign – not usually classified as a cancer but may need to be recorded for COSD</a:t>
            </a:r>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60</a:t>
            </a:fld>
            <a:endParaRPr lang="en-GB"/>
          </a:p>
        </p:txBody>
      </p:sp>
      <p:pic>
        <p:nvPicPr>
          <p:cNvPr id="8" name="Audio 7">
            <a:hlinkClick r:id="" action="ppaction://media"/>
            <a:extLst>
              <a:ext uri="{FF2B5EF4-FFF2-40B4-BE49-F238E27FC236}">
                <a16:creationId xmlns:a16="http://schemas.microsoft.com/office/drawing/2014/main" id="{BC3CDAB2-BACA-4608-A7DB-93A1032BB71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31443088"/>
      </p:ext>
    </p:extLst>
  </p:cSld>
  <p:clrMapOvr>
    <a:masterClrMapping/>
  </p:clrMapOvr>
  <mc:AlternateContent xmlns:mc="http://schemas.openxmlformats.org/markup-compatibility/2006" xmlns:p14="http://schemas.microsoft.com/office/powerpoint/2010/main">
    <mc:Choice Requires="p14">
      <p:transition spd="slow" p14:dur="2000" advTm="6209"/>
    </mc:Choice>
    <mc:Fallback xmlns="">
      <p:transition spd="slow" advTm="62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pPr marL="228594" lvl="1">
              <a:spcBef>
                <a:spcPts val="1000"/>
              </a:spcBef>
            </a:pPr>
            <a:r>
              <a:rPr lang="en-GB" sz="2400" dirty="0"/>
              <a:t>Behaviour.  Tumour cells may be classified as:</a:t>
            </a:r>
          </a:p>
          <a:p>
            <a:pPr marL="685782" lvl="2">
              <a:spcBef>
                <a:spcPts val="1000"/>
              </a:spcBef>
            </a:pPr>
            <a:r>
              <a:rPr lang="en-GB" sz="2200" dirty="0"/>
              <a:t>Benign – not usually classified as a cancer but may need to be recorded for COSD</a:t>
            </a:r>
          </a:p>
          <a:p>
            <a:pPr marL="685782" lvl="2">
              <a:spcBef>
                <a:spcPts val="1000"/>
              </a:spcBef>
            </a:pPr>
            <a:r>
              <a:rPr lang="en-GB" sz="2200" dirty="0"/>
              <a:t>Borderline – where the behaviour of the cells is not certain, these may need to be recorded for COSD via your cancer management system</a:t>
            </a:r>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61</a:t>
            </a:fld>
            <a:endParaRPr lang="en-GB"/>
          </a:p>
        </p:txBody>
      </p:sp>
      <p:pic>
        <p:nvPicPr>
          <p:cNvPr id="8" name="Audio 7">
            <a:hlinkClick r:id="" action="ppaction://media"/>
            <a:extLst>
              <a:ext uri="{FF2B5EF4-FFF2-40B4-BE49-F238E27FC236}">
                <a16:creationId xmlns:a16="http://schemas.microsoft.com/office/drawing/2014/main" id="{037EE62A-7672-4C9A-9E9C-727070D4806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46984790"/>
      </p:ext>
    </p:extLst>
  </p:cSld>
  <p:clrMapOvr>
    <a:masterClrMapping/>
  </p:clrMapOvr>
  <mc:AlternateContent xmlns:mc="http://schemas.openxmlformats.org/markup-compatibility/2006" xmlns:p14="http://schemas.microsoft.com/office/powerpoint/2010/main">
    <mc:Choice Requires="p14">
      <p:transition spd="slow" p14:dur="2000" advTm="2331"/>
    </mc:Choice>
    <mc:Fallback xmlns="">
      <p:transition spd="slow" advTm="23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pPr marL="228594" lvl="1">
              <a:spcBef>
                <a:spcPts val="1000"/>
              </a:spcBef>
            </a:pPr>
            <a:r>
              <a:rPr lang="en-GB" sz="2400" dirty="0"/>
              <a:t>Behaviour.  Tumour cells may be classified as:</a:t>
            </a:r>
          </a:p>
          <a:p>
            <a:pPr marL="685782" lvl="2">
              <a:spcBef>
                <a:spcPts val="1000"/>
              </a:spcBef>
            </a:pPr>
            <a:r>
              <a:rPr lang="en-GB" sz="2200" dirty="0"/>
              <a:t>Benign – not usually classified as a cancer but may need to be recorded for COSD</a:t>
            </a:r>
          </a:p>
          <a:p>
            <a:pPr marL="685782" lvl="2">
              <a:spcBef>
                <a:spcPts val="1000"/>
              </a:spcBef>
            </a:pPr>
            <a:r>
              <a:rPr lang="en-GB" sz="2200" dirty="0"/>
              <a:t>Borderline – where the behaviour of the cells is not certain, these may need to be recorded for COSD via your cancer management system</a:t>
            </a:r>
          </a:p>
          <a:p>
            <a:pPr marL="685782" lvl="2">
              <a:spcBef>
                <a:spcPts val="1000"/>
              </a:spcBef>
            </a:pPr>
            <a:r>
              <a:rPr lang="en-GB" sz="2200" dirty="0"/>
              <a:t>In-situ – would only arise in epithelial cells and may need to be recorded for COSD via your cancer management system</a:t>
            </a:r>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62</a:t>
            </a:fld>
            <a:endParaRPr lang="en-GB"/>
          </a:p>
        </p:txBody>
      </p:sp>
      <p:pic>
        <p:nvPicPr>
          <p:cNvPr id="8" name="Audio 7">
            <a:hlinkClick r:id="" action="ppaction://media"/>
            <a:extLst>
              <a:ext uri="{FF2B5EF4-FFF2-40B4-BE49-F238E27FC236}">
                <a16:creationId xmlns:a16="http://schemas.microsoft.com/office/drawing/2014/main" id="{9FB3266B-0F9A-4F92-9127-9A403FA9BD0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17790256"/>
      </p:ext>
    </p:extLst>
  </p:cSld>
  <p:clrMapOvr>
    <a:masterClrMapping/>
  </p:clrMapOvr>
  <mc:AlternateContent xmlns:mc="http://schemas.openxmlformats.org/markup-compatibility/2006" xmlns:p14="http://schemas.microsoft.com/office/powerpoint/2010/main">
    <mc:Choice Requires="p14">
      <p:transition spd="slow" p14:dur="2000" advTm="1821"/>
    </mc:Choice>
    <mc:Fallback xmlns="">
      <p:transition spd="slow" advTm="18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pPr marL="228594" lvl="1">
              <a:spcBef>
                <a:spcPts val="1000"/>
              </a:spcBef>
            </a:pPr>
            <a:r>
              <a:rPr lang="en-GB" sz="2400" dirty="0"/>
              <a:t>Behaviour.  Tumour cells may be classified as:</a:t>
            </a:r>
          </a:p>
          <a:p>
            <a:pPr marL="685782" lvl="2">
              <a:spcBef>
                <a:spcPts val="1000"/>
              </a:spcBef>
            </a:pPr>
            <a:r>
              <a:rPr lang="en-GB" sz="2200" dirty="0"/>
              <a:t>Benign – not usually classified as a cancer but may need to be recorded for COSD</a:t>
            </a:r>
          </a:p>
          <a:p>
            <a:pPr marL="685782" lvl="2">
              <a:spcBef>
                <a:spcPts val="1000"/>
              </a:spcBef>
            </a:pPr>
            <a:r>
              <a:rPr lang="en-GB" sz="2200" dirty="0"/>
              <a:t>Borderline – where the behaviour of the cells is not certain, these may need to be recorded for COSD via your cancer management system</a:t>
            </a:r>
          </a:p>
          <a:p>
            <a:pPr marL="685782" lvl="2">
              <a:spcBef>
                <a:spcPts val="1000"/>
              </a:spcBef>
            </a:pPr>
            <a:r>
              <a:rPr lang="en-GB" sz="2200" dirty="0"/>
              <a:t>In-situ – would only arise in epithelial cells and may need to be recorded for COSD via your cancer management system</a:t>
            </a:r>
          </a:p>
          <a:p>
            <a:pPr marL="685782" lvl="2">
              <a:spcBef>
                <a:spcPts val="1000"/>
              </a:spcBef>
            </a:pPr>
            <a:r>
              <a:rPr lang="en-GB" sz="2200" dirty="0"/>
              <a:t>Invasive – able to spread locally, regionally or to distant parts of the body.  These would need to be recorded for COSD</a:t>
            </a:r>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63</a:t>
            </a:fld>
            <a:endParaRPr lang="en-GB"/>
          </a:p>
        </p:txBody>
      </p:sp>
      <p:pic>
        <p:nvPicPr>
          <p:cNvPr id="8" name="Audio 7">
            <a:hlinkClick r:id="" action="ppaction://media"/>
            <a:extLst>
              <a:ext uri="{FF2B5EF4-FFF2-40B4-BE49-F238E27FC236}">
                <a16:creationId xmlns:a16="http://schemas.microsoft.com/office/drawing/2014/main" id="{2B152F11-7A2C-4E43-A6EF-ACE727807B0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54187793"/>
      </p:ext>
    </p:extLst>
  </p:cSld>
  <p:clrMapOvr>
    <a:masterClrMapping/>
  </p:clrMapOvr>
  <mc:AlternateContent xmlns:mc="http://schemas.openxmlformats.org/markup-compatibility/2006" xmlns:p14="http://schemas.microsoft.com/office/powerpoint/2010/main">
    <mc:Choice Requires="p14">
      <p:transition spd="slow" p14:dur="2000" advTm="2030"/>
    </mc:Choice>
    <mc:Fallback xmlns="">
      <p:transition spd="slow" advTm="20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pPr marL="228594" lvl="1">
              <a:spcBef>
                <a:spcPts val="1000"/>
              </a:spcBef>
            </a:pPr>
            <a:r>
              <a:rPr lang="en-GB" sz="2400" dirty="0"/>
              <a:t>Behaviour.  Tumour cells may be classified as:</a:t>
            </a:r>
          </a:p>
          <a:p>
            <a:pPr marL="685782" lvl="2">
              <a:spcBef>
                <a:spcPts val="1000"/>
              </a:spcBef>
            </a:pPr>
            <a:r>
              <a:rPr lang="en-GB" sz="2200" dirty="0"/>
              <a:t>Benign – not usually classified as a cancer but may need to be recorded for COSD</a:t>
            </a:r>
          </a:p>
          <a:p>
            <a:pPr marL="685782" lvl="2">
              <a:spcBef>
                <a:spcPts val="1000"/>
              </a:spcBef>
            </a:pPr>
            <a:r>
              <a:rPr lang="en-GB" sz="2200" dirty="0"/>
              <a:t>Borderline – where the behaviour of the cells is not certain, these may need to be recorded for COSD via your cancer management system</a:t>
            </a:r>
          </a:p>
          <a:p>
            <a:pPr marL="685782" lvl="2">
              <a:spcBef>
                <a:spcPts val="1000"/>
              </a:spcBef>
            </a:pPr>
            <a:r>
              <a:rPr lang="en-GB" sz="2200" dirty="0"/>
              <a:t>In-situ – would only arise in epithelial cells and may need to be recorded for COSD via your cancer management system</a:t>
            </a:r>
          </a:p>
          <a:p>
            <a:pPr marL="685782" lvl="2">
              <a:spcBef>
                <a:spcPts val="1000"/>
              </a:spcBef>
            </a:pPr>
            <a:r>
              <a:rPr lang="en-GB" sz="2200" dirty="0"/>
              <a:t>Invasive – able to spread locally, regionally or to distant parts of the body.  These would need to be recorded for COSD</a:t>
            </a:r>
          </a:p>
          <a:p>
            <a:pPr marL="685782" lvl="2">
              <a:spcBef>
                <a:spcPts val="1000"/>
              </a:spcBef>
            </a:pPr>
            <a:r>
              <a:rPr lang="en-GB" sz="2200" dirty="0"/>
              <a:t>Metastatic – a secondary deposit from an invasive cancer that has spread.  These would also need to be recorded for COSD</a:t>
            </a:r>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64</a:t>
            </a:fld>
            <a:endParaRPr lang="en-GB"/>
          </a:p>
        </p:txBody>
      </p:sp>
      <p:pic>
        <p:nvPicPr>
          <p:cNvPr id="11" name="Audio 10">
            <a:hlinkClick r:id="" action="ppaction://media"/>
            <a:extLst>
              <a:ext uri="{FF2B5EF4-FFF2-40B4-BE49-F238E27FC236}">
                <a16:creationId xmlns:a16="http://schemas.microsoft.com/office/drawing/2014/main" id="{2CC15C21-0C4D-4555-B2BA-DCCC9583194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46914251"/>
      </p:ext>
    </p:extLst>
  </p:cSld>
  <p:clrMapOvr>
    <a:masterClrMapping/>
  </p:clrMapOvr>
  <mc:AlternateContent xmlns:mc="http://schemas.openxmlformats.org/markup-compatibility/2006" xmlns:p14="http://schemas.microsoft.com/office/powerpoint/2010/main">
    <mc:Choice Requires="p14">
      <p:transition spd="slow" p14:dur="2000" advTm="31118"/>
    </mc:Choice>
    <mc:Fallback xmlns="">
      <p:transition spd="slow" advTm="311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pPr marL="228594" lvl="1">
              <a:spcBef>
                <a:spcPts val="1000"/>
              </a:spcBef>
            </a:pPr>
            <a:r>
              <a:rPr lang="en-GB" sz="2400" dirty="0"/>
              <a:t>Coding systems</a:t>
            </a:r>
          </a:p>
          <a:p>
            <a:pPr marL="685782" lvl="2">
              <a:spcBef>
                <a:spcPts val="1000"/>
              </a:spcBef>
            </a:pPr>
            <a:r>
              <a:rPr lang="en-GB" sz="2200" dirty="0"/>
              <a:t>ICD 10 – used for classifying disease. C00 to D48 is the applicable range for neoplasms and generally relates to the where the cancer is (with some exceptions).  Metastatic codes should only be used where the original primary cancer is not known</a:t>
            </a:r>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65</a:t>
            </a:fld>
            <a:endParaRPr lang="en-GB"/>
          </a:p>
        </p:txBody>
      </p:sp>
      <p:pic>
        <p:nvPicPr>
          <p:cNvPr id="9" name="Audio 8">
            <a:hlinkClick r:id="" action="ppaction://media"/>
            <a:extLst>
              <a:ext uri="{FF2B5EF4-FFF2-40B4-BE49-F238E27FC236}">
                <a16:creationId xmlns:a16="http://schemas.microsoft.com/office/drawing/2014/main" id="{B497D8E1-2E22-48E0-853B-EF074BD9B80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6074628"/>
      </p:ext>
    </p:extLst>
  </p:cSld>
  <p:clrMapOvr>
    <a:masterClrMapping/>
  </p:clrMapOvr>
  <mc:AlternateContent xmlns:mc="http://schemas.openxmlformats.org/markup-compatibility/2006" xmlns:p14="http://schemas.microsoft.com/office/powerpoint/2010/main">
    <mc:Choice Requires="p14">
      <p:transition spd="slow" p14:dur="2000" advTm="8526"/>
    </mc:Choice>
    <mc:Fallback xmlns="">
      <p:transition spd="slow" advTm="85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lstStyle/>
          <a:p>
            <a:pPr marL="228594" lvl="1">
              <a:spcBef>
                <a:spcPts val="1000"/>
              </a:spcBef>
            </a:pPr>
            <a:r>
              <a:rPr lang="en-GB" sz="2400" dirty="0"/>
              <a:t>Coding systems</a:t>
            </a:r>
          </a:p>
          <a:p>
            <a:pPr marL="685782" lvl="2">
              <a:spcBef>
                <a:spcPts val="1000"/>
              </a:spcBef>
            </a:pPr>
            <a:r>
              <a:rPr lang="en-GB" sz="2200" dirty="0"/>
              <a:t>ICD 10 – used for classifying disease. C00 to D48 is the applicable range for neoplasms and generally relates to the where the cancer is (with some exceptions).  Metastatic codes should only be used where the original primary cancer is not known</a:t>
            </a:r>
          </a:p>
          <a:p>
            <a:pPr marL="685782" lvl="2">
              <a:spcBef>
                <a:spcPts val="1000"/>
              </a:spcBef>
            </a:pPr>
            <a:r>
              <a:rPr lang="en-GB" sz="2200" dirty="0"/>
              <a:t>ICD-O-3 – used for classifying:</a:t>
            </a:r>
          </a:p>
          <a:p>
            <a:pPr marL="1142971" lvl="3">
              <a:spcBef>
                <a:spcPts val="1000"/>
              </a:spcBef>
            </a:pPr>
            <a:r>
              <a:rPr lang="en-GB" sz="2000" dirty="0"/>
              <a:t>The location of the cancer (topography)</a:t>
            </a:r>
          </a:p>
          <a:p>
            <a:pPr marL="1142971" lvl="3">
              <a:spcBef>
                <a:spcPts val="1000"/>
              </a:spcBef>
            </a:pPr>
            <a:r>
              <a:rPr lang="en-GB" sz="2000" dirty="0"/>
              <a:t>the type of cancer (morphology)</a:t>
            </a:r>
          </a:p>
          <a:p>
            <a:pPr marL="1600160" lvl="4">
              <a:spcBef>
                <a:spcPts val="1000"/>
              </a:spcBef>
            </a:pPr>
            <a:r>
              <a:rPr lang="en-GB" sz="1800" dirty="0"/>
              <a:t>It’s behaviour (benign, uncertain, in-situ, invasive or metastatic)</a:t>
            </a:r>
          </a:p>
          <a:p>
            <a:pPr lvl="1"/>
            <a:endParaRPr lang="en-GB" dirty="0"/>
          </a:p>
          <a:p>
            <a:endParaRPr lang="en-GB"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66</a:t>
            </a:fld>
            <a:endParaRPr lang="en-GB"/>
          </a:p>
        </p:txBody>
      </p:sp>
      <p:pic>
        <p:nvPicPr>
          <p:cNvPr id="8" name="Audio 7">
            <a:hlinkClick r:id="" action="ppaction://media"/>
            <a:extLst>
              <a:ext uri="{FF2B5EF4-FFF2-40B4-BE49-F238E27FC236}">
                <a16:creationId xmlns:a16="http://schemas.microsoft.com/office/drawing/2014/main" id="{0C8127E4-35DB-4F9C-85CB-DA739C7B5E2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6452207"/>
      </p:ext>
    </p:extLst>
  </p:cSld>
  <p:clrMapOvr>
    <a:masterClrMapping/>
  </p:clrMapOvr>
  <mc:AlternateContent xmlns:mc="http://schemas.openxmlformats.org/markup-compatibility/2006" xmlns:p14="http://schemas.microsoft.com/office/powerpoint/2010/main">
    <mc:Choice Requires="p14">
      <p:transition spd="slow" p14:dur="2000" advTm="10394"/>
    </mc:Choice>
    <mc:Fallback xmlns="">
      <p:transition spd="slow" advTm="103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t>The COSD User Guide may be found in this section of our website:</a:t>
            </a:r>
          </a:p>
          <a:p>
            <a:pPr lvl="1"/>
            <a:r>
              <a:rPr lang="en-GB" dirty="0">
                <a:solidFill>
                  <a:srgbClr val="228789"/>
                </a:solidFill>
              </a:rPr>
              <a:t>https://digital.nhs.uk/ndrs/data/data-sets/cosd#downloads</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31/07/2024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67</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20600908"/>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68</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F08D9EE3-8CFF-4605-A476-E5753C822DD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647"/>
    </mc:Choice>
    <mc:Fallback xmlns="">
      <p:transition spd="slow" advTm="76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69</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7" name="Audio 6">
            <a:hlinkClick r:id="" action="ppaction://media"/>
            <a:extLst>
              <a:ext uri="{FF2B5EF4-FFF2-40B4-BE49-F238E27FC236}">
                <a16:creationId xmlns:a16="http://schemas.microsoft.com/office/drawing/2014/main" id="{E0A90D7F-8644-7943-D161-A029EB46FCDC}"/>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20753"/>
    </mc:Choice>
    <mc:Fallback xmlns="">
      <p:transition spd="slow" advTm="207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A6582-F0A8-47C0-BAAB-FC137ECD0DEE}"/>
              </a:ext>
            </a:extLst>
          </p:cNvPr>
          <p:cNvSpPr>
            <a:spLocks noGrp="1"/>
          </p:cNvSpPr>
          <p:nvPr>
            <p:ph type="title"/>
          </p:nvPr>
        </p:nvSpPr>
        <p:spPr/>
        <p:txBody>
          <a:bodyPr/>
          <a:lstStyle/>
          <a:p>
            <a:r>
              <a:rPr lang="en-GB" dirty="0"/>
              <a:t>How does cancer start?</a:t>
            </a:r>
          </a:p>
        </p:txBody>
      </p:sp>
      <p:sp>
        <p:nvSpPr>
          <p:cNvPr id="4" name="Date Placeholder 3">
            <a:extLst>
              <a:ext uri="{FF2B5EF4-FFF2-40B4-BE49-F238E27FC236}">
                <a16:creationId xmlns:a16="http://schemas.microsoft.com/office/drawing/2014/main" id="{F9D74E6E-E14F-46D6-8C9E-C4A6CF50A5F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62D0D5-F18C-4979-9A24-B11C795BCA4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6E19E3C-8EBE-4E2E-8D7A-F3CD4ACE900B}"/>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descr="how cancer cells keep on reproducing to form a tumour">
            <a:extLst>
              <a:ext uri="{FF2B5EF4-FFF2-40B4-BE49-F238E27FC236}">
                <a16:creationId xmlns:a16="http://schemas.microsoft.com/office/drawing/2014/main" id="{CA716C4C-925C-4F04-9EFC-85D6E91E75C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83847" y="2556290"/>
            <a:ext cx="5398061" cy="3639527"/>
          </a:xfrm>
          <a:prstGeom prst="rect">
            <a:avLst/>
          </a:prstGeom>
          <a:noFill/>
          <a:ln>
            <a:noFill/>
          </a:ln>
        </p:spPr>
      </p:pic>
      <p:sp>
        <p:nvSpPr>
          <p:cNvPr id="11" name="Rectangle 10">
            <a:extLst>
              <a:ext uri="{FF2B5EF4-FFF2-40B4-BE49-F238E27FC236}">
                <a16:creationId xmlns:a16="http://schemas.microsoft.com/office/drawing/2014/main" id="{F9F3CB21-A92F-4246-AD4C-A5DAC305227F}"/>
              </a:ext>
            </a:extLst>
          </p:cNvPr>
          <p:cNvSpPr/>
          <p:nvPr/>
        </p:nvSpPr>
        <p:spPr>
          <a:xfrm>
            <a:off x="838200" y="1500933"/>
            <a:ext cx="3600400" cy="1782934"/>
          </a:xfrm>
          <a:prstGeom prst="rect">
            <a:avLst/>
          </a:prstGeom>
          <a:solidFill>
            <a:srgbClr val="4CC088"/>
          </a:solidFill>
        </p:spPr>
        <p:txBody>
          <a:bodyPr wrap="square" anchor="ctr">
            <a:noAutofit/>
          </a:bodyPr>
          <a:lstStyle/>
          <a:p>
            <a:pPr lvl="0" algn="ctr"/>
            <a:r>
              <a:rPr lang="en-GB" sz="1800" dirty="0">
                <a:solidFill>
                  <a:schemeClr val="bg1"/>
                </a:solidFill>
              </a:rPr>
              <a:t>Normal cells replicate when and where needed, controlled by signals in the bloodstream and neighbouring cells</a:t>
            </a:r>
          </a:p>
        </p:txBody>
      </p:sp>
      <p:pic>
        <p:nvPicPr>
          <p:cNvPr id="9" name="Audio 8">
            <a:hlinkClick r:id="" action="ppaction://media"/>
            <a:extLst>
              <a:ext uri="{FF2B5EF4-FFF2-40B4-BE49-F238E27FC236}">
                <a16:creationId xmlns:a16="http://schemas.microsoft.com/office/drawing/2014/main" id="{5E37BCCA-88C1-456E-8527-6D1CA18A268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64717934"/>
      </p:ext>
    </p:extLst>
  </p:cSld>
  <p:clrMapOvr>
    <a:masterClrMapping/>
  </p:clrMapOvr>
  <mc:AlternateContent xmlns:mc="http://schemas.openxmlformats.org/markup-compatibility/2006" xmlns:p14="http://schemas.microsoft.com/office/powerpoint/2010/main">
    <mc:Choice Requires="p14">
      <p:transition spd="slow" p14:dur="2000" advTm="12990"/>
    </mc:Choice>
    <mc:Fallback xmlns="">
      <p:transition spd="slow" advTm="129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42" presetClass="entr" presetSubtype="0" fill="hold" nodeType="afterEffect">
                                  <p:stCondLst>
                                    <p:cond delay="30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A6582-F0A8-47C0-BAAB-FC137ECD0DEE}"/>
              </a:ext>
            </a:extLst>
          </p:cNvPr>
          <p:cNvSpPr>
            <a:spLocks noGrp="1"/>
          </p:cNvSpPr>
          <p:nvPr>
            <p:ph type="title"/>
          </p:nvPr>
        </p:nvSpPr>
        <p:spPr/>
        <p:txBody>
          <a:bodyPr/>
          <a:lstStyle/>
          <a:p>
            <a:r>
              <a:rPr lang="en-GB" dirty="0"/>
              <a:t>How does cancer start?</a:t>
            </a:r>
          </a:p>
        </p:txBody>
      </p:sp>
      <p:sp>
        <p:nvSpPr>
          <p:cNvPr id="4" name="Date Placeholder 3">
            <a:extLst>
              <a:ext uri="{FF2B5EF4-FFF2-40B4-BE49-F238E27FC236}">
                <a16:creationId xmlns:a16="http://schemas.microsoft.com/office/drawing/2014/main" id="{F9D74E6E-E14F-46D6-8C9E-C4A6CF50A5F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62D0D5-F18C-4979-9A24-B11C795BCA4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6E19E3C-8EBE-4E2E-8D7A-F3CD4ACE900B}"/>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Picture 6" descr="how cancer cells keep on reproducing to form a tumour">
            <a:extLst>
              <a:ext uri="{FF2B5EF4-FFF2-40B4-BE49-F238E27FC236}">
                <a16:creationId xmlns:a16="http://schemas.microsoft.com/office/drawing/2014/main" id="{CA716C4C-925C-4F04-9EFC-85D6E91E75C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83847" y="2556290"/>
            <a:ext cx="5398061" cy="3639527"/>
          </a:xfrm>
          <a:prstGeom prst="rect">
            <a:avLst/>
          </a:prstGeom>
          <a:noFill/>
          <a:ln>
            <a:noFill/>
          </a:ln>
        </p:spPr>
      </p:pic>
      <p:sp>
        <p:nvSpPr>
          <p:cNvPr id="10" name="Rectangle 9">
            <a:extLst>
              <a:ext uri="{FF2B5EF4-FFF2-40B4-BE49-F238E27FC236}">
                <a16:creationId xmlns:a16="http://schemas.microsoft.com/office/drawing/2014/main" id="{4C4E6617-E50F-4905-A0B6-AAAB84CD8FF8}"/>
              </a:ext>
            </a:extLst>
          </p:cNvPr>
          <p:cNvSpPr/>
          <p:nvPr/>
        </p:nvSpPr>
        <p:spPr>
          <a:xfrm>
            <a:off x="7753402" y="1507021"/>
            <a:ext cx="3600400" cy="1782934"/>
          </a:xfrm>
          <a:prstGeom prst="rect">
            <a:avLst/>
          </a:prstGeom>
          <a:solidFill>
            <a:srgbClr val="FF0000"/>
          </a:solidFill>
        </p:spPr>
        <p:txBody>
          <a:bodyPr wrap="square" anchor="ctr">
            <a:noAutofit/>
          </a:bodyPr>
          <a:lstStyle/>
          <a:p>
            <a:pPr lvl="0" algn="ctr"/>
            <a:r>
              <a:rPr lang="en-GB" sz="1800" dirty="0">
                <a:solidFill>
                  <a:schemeClr val="bg1"/>
                </a:solidFill>
              </a:rPr>
              <a:t>Cancer cells ignore signals, resulting in uncontrolled growth, tissue structure disruption and tumour formation</a:t>
            </a:r>
          </a:p>
        </p:txBody>
      </p:sp>
      <p:sp>
        <p:nvSpPr>
          <p:cNvPr id="11" name="Rectangle 10">
            <a:extLst>
              <a:ext uri="{FF2B5EF4-FFF2-40B4-BE49-F238E27FC236}">
                <a16:creationId xmlns:a16="http://schemas.microsoft.com/office/drawing/2014/main" id="{F9F3CB21-A92F-4246-AD4C-A5DAC305227F}"/>
              </a:ext>
            </a:extLst>
          </p:cNvPr>
          <p:cNvSpPr/>
          <p:nvPr/>
        </p:nvSpPr>
        <p:spPr>
          <a:xfrm>
            <a:off x="838200" y="1500933"/>
            <a:ext cx="3600400" cy="1782934"/>
          </a:xfrm>
          <a:prstGeom prst="rect">
            <a:avLst/>
          </a:prstGeom>
          <a:solidFill>
            <a:srgbClr val="4CC088"/>
          </a:solidFill>
        </p:spPr>
        <p:txBody>
          <a:bodyPr wrap="square" anchor="ctr">
            <a:noAutofit/>
          </a:bodyPr>
          <a:lstStyle/>
          <a:p>
            <a:pPr lvl="0" algn="ctr"/>
            <a:r>
              <a:rPr lang="en-GB" sz="1800" dirty="0">
                <a:solidFill>
                  <a:schemeClr val="bg1"/>
                </a:solidFill>
              </a:rPr>
              <a:t>Normal cells replicate when and where needed, controlled by signals in the bloodstream and neighbouring cells</a:t>
            </a:r>
          </a:p>
        </p:txBody>
      </p:sp>
      <p:pic>
        <p:nvPicPr>
          <p:cNvPr id="14" name="Audio 13">
            <a:hlinkClick r:id="" action="ppaction://media"/>
            <a:extLst>
              <a:ext uri="{FF2B5EF4-FFF2-40B4-BE49-F238E27FC236}">
                <a16:creationId xmlns:a16="http://schemas.microsoft.com/office/drawing/2014/main" id="{C1CF5303-ED9B-416F-A55C-43ED02450E1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8327984"/>
      </p:ext>
    </p:extLst>
  </p:cSld>
  <p:clrMapOvr>
    <a:masterClrMapping/>
  </p:clrMapOvr>
  <mc:AlternateContent xmlns:mc="http://schemas.openxmlformats.org/markup-compatibility/2006" xmlns:p14="http://schemas.microsoft.com/office/powerpoint/2010/main">
    <mc:Choice Requires="p14">
      <p:transition spd="slow" p14:dur="2000" advTm="10625"/>
    </mc:Choice>
    <mc:Fallback xmlns="">
      <p:transition spd="slow" advTm="106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254E99B-772E-4B78-8F19-B5C9AE736F41}"/>
              </a:ext>
            </a:extLst>
          </p:cNvPr>
          <p:cNvGrpSpPr/>
          <p:nvPr/>
        </p:nvGrpSpPr>
        <p:grpSpPr>
          <a:xfrm>
            <a:off x="3685489" y="2236131"/>
            <a:ext cx="4450233" cy="4103861"/>
            <a:chOff x="5436096" y="3429000"/>
            <a:chExt cx="3707904" cy="3429000"/>
          </a:xfrm>
        </p:grpSpPr>
        <p:grpSp>
          <p:nvGrpSpPr>
            <p:cNvPr id="12" name="Group 11">
              <a:extLst>
                <a:ext uri="{FF2B5EF4-FFF2-40B4-BE49-F238E27FC236}">
                  <a16:creationId xmlns:a16="http://schemas.microsoft.com/office/drawing/2014/main" id="{879C97C6-DAA0-44D3-A1F6-5F9375B54798}"/>
                </a:ext>
              </a:extLst>
            </p:cNvPr>
            <p:cNvGrpSpPr/>
            <p:nvPr/>
          </p:nvGrpSpPr>
          <p:grpSpPr>
            <a:xfrm>
              <a:off x="5436096" y="3429000"/>
              <a:ext cx="3707904" cy="3429000"/>
              <a:chOff x="5436096" y="3429000"/>
              <a:chExt cx="3707904" cy="3429000"/>
            </a:xfrm>
          </p:grpSpPr>
          <p:pic>
            <p:nvPicPr>
              <p:cNvPr id="14" name="Picture 13" descr="a cancer cell which has lost its ability to stick to other cells">
                <a:extLst>
                  <a:ext uri="{FF2B5EF4-FFF2-40B4-BE49-F238E27FC236}">
                    <a16:creationId xmlns:a16="http://schemas.microsoft.com/office/drawing/2014/main" id="{6B853D13-808D-4067-96C6-72D8E1E11F2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572125" y="3429000"/>
                <a:ext cx="3571875" cy="3429000"/>
              </a:xfrm>
              <a:prstGeom prst="rect">
                <a:avLst/>
              </a:prstGeom>
              <a:noFill/>
              <a:ln>
                <a:noFill/>
              </a:ln>
            </p:spPr>
          </p:pic>
          <p:sp>
            <p:nvSpPr>
              <p:cNvPr id="15" name="Rectangle 14">
                <a:extLst>
                  <a:ext uri="{FF2B5EF4-FFF2-40B4-BE49-F238E27FC236}">
                    <a16:creationId xmlns:a16="http://schemas.microsoft.com/office/drawing/2014/main" id="{DC3748D8-75E8-49C1-B5AF-4197ED7F7DAC}"/>
                  </a:ext>
                </a:extLst>
              </p:cNvPr>
              <p:cNvSpPr/>
              <p:nvPr/>
            </p:nvSpPr>
            <p:spPr>
              <a:xfrm>
                <a:off x="5436096" y="3551296"/>
                <a:ext cx="2088232" cy="100811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Rectangle 12">
              <a:extLst>
                <a:ext uri="{FF2B5EF4-FFF2-40B4-BE49-F238E27FC236}">
                  <a16:creationId xmlns:a16="http://schemas.microsoft.com/office/drawing/2014/main" id="{35D01C14-112C-4E81-9B49-5C3F77C3E113}"/>
                </a:ext>
              </a:extLst>
            </p:cNvPr>
            <p:cNvSpPr/>
            <p:nvPr/>
          </p:nvSpPr>
          <p:spPr>
            <a:xfrm>
              <a:off x="7524328" y="3573016"/>
              <a:ext cx="936104" cy="6480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 name="Title 1">
            <a:extLst>
              <a:ext uri="{FF2B5EF4-FFF2-40B4-BE49-F238E27FC236}">
                <a16:creationId xmlns:a16="http://schemas.microsoft.com/office/drawing/2014/main" id="{F59A6582-F0A8-47C0-BAAB-FC137ECD0DEE}"/>
              </a:ext>
            </a:extLst>
          </p:cNvPr>
          <p:cNvSpPr>
            <a:spLocks noGrp="1"/>
          </p:cNvSpPr>
          <p:nvPr>
            <p:ph type="title"/>
          </p:nvPr>
        </p:nvSpPr>
        <p:spPr/>
        <p:txBody>
          <a:bodyPr/>
          <a:lstStyle/>
          <a:p>
            <a:r>
              <a:rPr lang="en-GB" dirty="0"/>
              <a:t>How does cancer start?</a:t>
            </a:r>
          </a:p>
        </p:txBody>
      </p:sp>
      <p:sp>
        <p:nvSpPr>
          <p:cNvPr id="4" name="Date Placeholder 3">
            <a:extLst>
              <a:ext uri="{FF2B5EF4-FFF2-40B4-BE49-F238E27FC236}">
                <a16:creationId xmlns:a16="http://schemas.microsoft.com/office/drawing/2014/main" id="{F9D74E6E-E14F-46D6-8C9E-C4A6CF50A5FF}"/>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D62D0D5-F18C-4979-9A24-B11C795BCA4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6E19E3C-8EBE-4E2E-8D7A-F3CD4ACE900B}"/>
              </a:ext>
            </a:extLst>
          </p:cNvPr>
          <p:cNvSpPr>
            <a:spLocks noGrp="1"/>
          </p:cNvSpPr>
          <p:nvPr>
            <p:ph type="sldNum" sz="quarter" idx="12"/>
          </p:nvPr>
        </p:nvSpPr>
        <p:spPr/>
        <p:txBody>
          <a:bodyPr/>
          <a:lstStyle/>
          <a:p>
            <a:fld id="{B33FDC71-8906-4088-9FB1-76CBC632085F}" type="slidenum">
              <a:rPr lang="en-GB" smtClean="0"/>
              <a:t>9</a:t>
            </a:fld>
            <a:endParaRPr lang="en-GB"/>
          </a:p>
        </p:txBody>
      </p:sp>
      <p:sp>
        <p:nvSpPr>
          <p:cNvPr id="11" name="Rectangle 10">
            <a:extLst>
              <a:ext uri="{FF2B5EF4-FFF2-40B4-BE49-F238E27FC236}">
                <a16:creationId xmlns:a16="http://schemas.microsoft.com/office/drawing/2014/main" id="{F9F3CB21-A92F-4246-AD4C-A5DAC305227F}"/>
              </a:ext>
            </a:extLst>
          </p:cNvPr>
          <p:cNvSpPr/>
          <p:nvPr/>
        </p:nvSpPr>
        <p:spPr>
          <a:xfrm>
            <a:off x="838200" y="1500933"/>
            <a:ext cx="3600400" cy="1782934"/>
          </a:xfrm>
          <a:prstGeom prst="rect">
            <a:avLst/>
          </a:prstGeom>
          <a:solidFill>
            <a:srgbClr val="4CC088"/>
          </a:solidFill>
        </p:spPr>
        <p:txBody>
          <a:bodyPr wrap="square" anchor="ctr">
            <a:noAutofit/>
          </a:bodyPr>
          <a:lstStyle/>
          <a:p>
            <a:pPr lvl="0" algn="ctr"/>
            <a:r>
              <a:rPr lang="en-GB" dirty="0">
                <a:solidFill>
                  <a:schemeClr val="bg1"/>
                </a:solidFill>
              </a:rPr>
              <a:t>Normal cells have molecules on their surface, allowing them to attach themselves to neighbouring cells to form tissues</a:t>
            </a:r>
          </a:p>
        </p:txBody>
      </p:sp>
      <p:pic>
        <p:nvPicPr>
          <p:cNvPr id="17" name="Audio 16">
            <a:hlinkClick r:id="" action="ppaction://media"/>
            <a:extLst>
              <a:ext uri="{FF2B5EF4-FFF2-40B4-BE49-F238E27FC236}">
                <a16:creationId xmlns:a16="http://schemas.microsoft.com/office/drawing/2014/main" id="{7220C82D-6756-476F-96ED-853F9B81032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43252723"/>
      </p:ext>
    </p:extLst>
  </p:cSld>
  <p:clrMapOvr>
    <a:masterClrMapping/>
  </p:clrMapOvr>
  <mc:AlternateContent xmlns:mc="http://schemas.openxmlformats.org/markup-compatibility/2006" xmlns:p14="http://schemas.microsoft.com/office/powerpoint/2010/main">
    <mc:Choice Requires="p14">
      <p:transition spd="slow" p14:dur="2000" advTm="7210"/>
    </mc:Choice>
    <mc:Fallback xmlns="">
      <p:transition spd="slow" advTm="72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par>
                          <p:cTn id="7" fill="hold">
                            <p:stCondLst>
                              <p:cond delay="0"/>
                            </p:stCondLst>
                            <p:childTnLst>
                              <p:par>
                                <p:cTn id="8" presetID="42" presetClass="entr" presetSubtype="0" fill="hold" nodeType="afterEffect">
                                  <p:stCondLst>
                                    <p:cond delay="30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17"/>
                </p:tgtEl>
              </p:cMediaNode>
            </p:audio>
          </p:childTnLst>
        </p:cTn>
      </p:par>
    </p:tnLst>
  </p:timing>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D9BDF7D0-040A-441B-8458-8A5D5B1B0AA1}">
  <ds:schemaRefs>
    <ds:schemaRef ds:uri="http://schemas.microsoft.com/sharepoint/v3/contenttype/forms"/>
  </ds:schemaRefs>
</ds:datastoreItem>
</file>

<file path=customXml/itemProps2.xml><?xml version="1.0" encoding="utf-8"?>
<ds:datastoreItem xmlns:ds="http://schemas.openxmlformats.org/officeDocument/2006/customXml" ds:itemID="{6B24923D-5BFB-4D6E-A03E-BCF6BC4CD0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BF8AC0B-218F-48CD-9024-407A9ED2D368}">
  <ds:schemaRefs>
    <ds:schemaRef ds:uri="http://schemas.microsoft.com/office/2006/metadata/properties"/>
    <ds:schemaRef ds:uri="http://schemas.microsoft.com/sharepoint/v3"/>
    <ds:schemaRef ds:uri="7b410ab3-33f9-46b0-a7e8-8030da7493ff"/>
    <ds:schemaRef ds:uri="http://purl.org/dc/dcmitype/"/>
    <ds:schemaRef ds:uri="http://schemas.openxmlformats.org/package/2006/metadata/core-properties"/>
    <ds:schemaRef ds:uri="http://purl.org/dc/elements/1.1/"/>
    <ds:schemaRef ds:uri="http://purl.org/dc/terms/"/>
    <ds:schemaRef ds:uri="http://schemas.microsoft.com/office/2006/documentManagement/types"/>
    <ds:schemaRef ds:uri="http://schemas.microsoft.com/office/infopath/2007/PartnerControls"/>
    <ds:schemaRef ds:uri="d90b2148-dfd5-4925-bdbf-65fefdd6aea1"/>
    <ds:schemaRef ds:uri="http://www.w3.org/XML/1998/namespac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12765</TotalTime>
  <Words>7496</Words>
  <Application>Microsoft Office PowerPoint</Application>
  <PresentationFormat>Widescreen</PresentationFormat>
  <Paragraphs>806</Paragraphs>
  <Slides>69</Slides>
  <Notes>69</Notes>
  <HiddenSlides>0</HiddenSlides>
  <MMClips>69</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69</vt:i4>
      </vt:variant>
    </vt:vector>
  </HeadingPairs>
  <TitlesOfParts>
    <vt:vector size="76" baseType="lpstr">
      <vt:lpstr>ＭＳ Ｐゴシック</vt:lpstr>
      <vt:lpstr>Arial</vt:lpstr>
      <vt:lpstr>Arial Nova Light</vt:lpstr>
      <vt:lpstr>Calibri</vt:lpstr>
      <vt:lpstr>Segoe UI</vt:lpstr>
      <vt:lpstr>Segoe UI Semibold</vt:lpstr>
      <vt:lpstr>NDRS</vt:lpstr>
      <vt:lpstr>National Disease Registration Service (NDRS)</vt:lpstr>
      <vt:lpstr>Agenda</vt:lpstr>
      <vt:lpstr>How does cancer start?</vt:lpstr>
      <vt:lpstr>Normal Cells</vt:lpstr>
      <vt:lpstr>Normal Cells</vt:lpstr>
      <vt:lpstr>How does cancer start?</vt:lpstr>
      <vt:lpstr>How does cancer start?</vt:lpstr>
      <vt:lpstr>How does cancer start?</vt:lpstr>
      <vt:lpstr>How does cancer start?</vt:lpstr>
      <vt:lpstr>How does cancer start?</vt:lpstr>
      <vt:lpstr>How does cancer start?</vt:lpstr>
      <vt:lpstr>How does cancer start?</vt:lpstr>
      <vt:lpstr>How does cancer start?</vt:lpstr>
      <vt:lpstr>Risk Factors</vt:lpstr>
      <vt:lpstr>Causes &amp; Risk Factors</vt:lpstr>
      <vt:lpstr>Genetics</vt:lpstr>
      <vt:lpstr>Smoking</vt:lpstr>
      <vt:lpstr>Diet</vt:lpstr>
      <vt:lpstr>Radiation</vt:lpstr>
      <vt:lpstr>Environment</vt:lpstr>
      <vt:lpstr>Infection</vt:lpstr>
      <vt:lpstr>Age</vt:lpstr>
      <vt:lpstr>Cells</vt:lpstr>
      <vt:lpstr>Cell Types</vt:lpstr>
      <vt:lpstr>Epithelial Cells</vt:lpstr>
      <vt:lpstr>Connective Tissue Cells</vt:lpstr>
      <vt:lpstr>Nervous System Cells</vt:lpstr>
      <vt:lpstr>Blood Cells</vt:lpstr>
      <vt:lpstr>Grade</vt:lpstr>
      <vt:lpstr>Grade</vt:lpstr>
      <vt:lpstr>Site Specific Grade</vt:lpstr>
      <vt:lpstr>Behaviour</vt:lpstr>
      <vt:lpstr>Benign Tumours</vt:lpstr>
      <vt:lpstr>Benign Tumours</vt:lpstr>
      <vt:lpstr>Benign Tumours</vt:lpstr>
      <vt:lpstr>In-situ Tumours</vt:lpstr>
      <vt:lpstr>In-situ Tumours</vt:lpstr>
      <vt:lpstr>Invasive Tumours</vt:lpstr>
      <vt:lpstr>Metastatic Tumours</vt:lpstr>
      <vt:lpstr>Metastatic Tumours</vt:lpstr>
      <vt:lpstr>Metastatic Tumours</vt:lpstr>
      <vt:lpstr>Coding Systems</vt:lpstr>
      <vt:lpstr>The ICD-10 Coding System</vt:lpstr>
      <vt:lpstr>The ICD-10 Coding System</vt:lpstr>
      <vt:lpstr>The ICD-10 Coding System</vt:lpstr>
      <vt:lpstr>The ICD-10 Coding System</vt:lpstr>
      <vt:lpstr>The ICD-10 Coding System</vt:lpstr>
      <vt:lpstr>The ICD-O-3 Coding System</vt:lpstr>
      <vt:lpstr>The ICD-O-3 Coding System</vt:lpstr>
      <vt:lpstr>The ICD-O-3 Coding System</vt:lpstr>
      <vt:lpstr>The ICD-O-3 Coding System</vt:lpstr>
      <vt:lpstr>The ICD-O-3 Coding System</vt:lpstr>
      <vt:lpstr>The ICD-O-3 Coding System</vt:lpstr>
      <vt:lpstr>Use of ICD-10 &amp; ICD-O3</vt:lpstr>
      <vt:lpstr>In Summary</vt:lpstr>
      <vt:lpstr>In Summary </vt:lpstr>
      <vt:lpstr>In Summary </vt:lpstr>
      <vt:lpstr>In Summary </vt:lpstr>
      <vt:lpstr>In Summary </vt:lpstr>
      <vt:lpstr>In Summary </vt:lpstr>
      <vt:lpstr>In Summary </vt:lpstr>
      <vt:lpstr>In Summary </vt:lpstr>
      <vt:lpstr>In Summary </vt:lpstr>
      <vt:lpstr>In Summary </vt:lpstr>
      <vt:lpstr>In Summary </vt:lpstr>
      <vt:lpstr>In Summary </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Wharton</dc:creator>
  <cp:lastModifiedBy>MOLLETT, Marianne (NHS ENGLAND - X26)</cp:lastModifiedBy>
  <cp:revision>229</cp:revision>
  <dcterms:created xsi:type="dcterms:W3CDTF">2021-02-08T11:29:00Z</dcterms:created>
  <dcterms:modified xsi:type="dcterms:W3CDTF">2024-07-31T09:21:55Z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