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265" r:id="rId5"/>
    <p:sldId id="271" r:id="rId6"/>
    <p:sldId id="266" r:id="rId7"/>
    <p:sldId id="272" r:id="rId8"/>
    <p:sldId id="273" r:id="rId9"/>
    <p:sldId id="721" r:id="rId10"/>
    <p:sldId id="296" r:id="rId11"/>
    <p:sldId id="286" r:id="rId12"/>
    <p:sldId id="287" r:id="rId13"/>
    <p:sldId id="288" r:id="rId14"/>
    <p:sldId id="289" r:id="rId15"/>
    <p:sldId id="290" r:id="rId16"/>
    <p:sldId id="291" r:id="rId17"/>
    <p:sldId id="292" r:id="rId18"/>
    <p:sldId id="277" r:id="rId19"/>
    <p:sldId id="278" r:id="rId20"/>
    <p:sldId id="293" r:id="rId21"/>
    <p:sldId id="280" r:id="rId22"/>
    <p:sldId id="281" r:id="rId23"/>
    <p:sldId id="294" r:id="rId24"/>
    <p:sldId id="299" r:id="rId25"/>
    <p:sldId id="298" r:id="rId26"/>
    <p:sldId id="297" r:id="rId27"/>
    <p:sldId id="300" r:id="rId28"/>
    <p:sldId id="72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271"/>
            <p14:sldId id="266"/>
            <p14:sldId id="272"/>
            <p14:sldId id="273"/>
            <p14:sldId id="721"/>
            <p14:sldId id="296"/>
            <p14:sldId id="286"/>
            <p14:sldId id="287"/>
            <p14:sldId id="288"/>
            <p14:sldId id="289"/>
            <p14:sldId id="290"/>
            <p14:sldId id="291"/>
            <p14:sldId id="292"/>
            <p14:sldId id="277"/>
            <p14:sldId id="278"/>
            <p14:sldId id="293"/>
            <p14:sldId id="280"/>
            <p14:sldId id="281"/>
            <p14:sldId id="294"/>
            <p14:sldId id="299"/>
            <p14:sldId id="298"/>
            <p14:sldId id="297"/>
            <p14:sldId id="300"/>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789"/>
    <a:srgbClr val="329E6A"/>
    <a:srgbClr val="45B1E9"/>
    <a:srgbClr val="E8F1F1"/>
    <a:srgbClr val="425563"/>
    <a:srgbClr val="2AA8AA"/>
    <a:srgbClr val="4CC088"/>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80368" autoAdjust="0"/>
  </p:normalViewPr>
  <p:slideViewPr>
    <p:cSldViewPr snapToGrid="0">
      <p:cViewPr varScale="1">
        <p:scale>
          <a:sx n="89" d="100"/>
          <a:sy n="89" d="100"/>
        </p:scale>
        <p:origin x="1320" y="78"/>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29710D78-127E-4ABF-A5F2-632E9D6162E1}"/>
    <pc:docChg chg="mod">
      <pc:chgData name="MOLLETT, Marianne (NHS ENGLAND - X26)" userId="58af0019-3a7b-47f8-8975-8ac0a0ea5bbf" providerId="ADAL" clId="{29710D78-127E-4ABF-A5F2-632E9D6162E1}" dt="2024-06-12T15:12:40.535"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12/06/2024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12/06/2024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Welcome to this NDRS training module on background information when collecting cancer data. </a:t>
            </a: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187099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example, the patient has their diagnostic investigations carried out at their local trust in Region 1.  Data submissions are made to the Region 1 NCRAS office</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2266335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Further investigations are carried out at a specialist centre in the same region.  Again, the submission is made to the Region 1 office…</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77835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as it is when the patient attends an oncology centre in Region 1.</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263529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patient then attends a provider in Region 2.  The data is generated at that provider and this is submitted to the Region 2 NCRAS office.</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2152941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The data from every region is loaded into a national registry system each month.  Records from all regions are then passed to whichever Regional NCRAS office covers the patient’s registered GP practice.  Needless to say it’s a </a:t>
            </a:r>
            <a:r>
              <a:rPr lang="en-GB" i="0" dirty="0">
                <a:ea typeface="ＭＳ Ｐゴシック" pitchFamily="-107" charset="-128"/>
              </a:rPr>
              <a:t>huge</a:t>
            </a:r>
            <a:r>
              <a:rPr lang="en-GB" dirty="0">
                <a:ea typeface="ＭＳ Ｐゴシック" pitchFamily="-107" charset="-128"/>
              </a:rPr>
              <a:t> and complex operation to turn all of these separate data submissions – some from the individual… and potentially multiple … trusts, some from </a:t>
            </a:r>
            <a:r>
              <a:rPr lang="en-GB" i="0" dirty="0">
                <a:ea typeface="ＭＳ Ｐゴシック" pitchFamily="-107" charset="-128"/>
              </a:rPr>
              <a:t>other</a:t>
            </a:r>
            <a:r>
              <a:rPr lang="en-GB" dirty="0">
                <a:ea typeface="ＭＳ Ｐゴシック" pitchFamily="-107" charset="-128"/>
              </a:rPr>
              <a:t> national organisations … into a cohesive cancer pathway for every diagnosis. These pathways run from the date of diagnosis to the day the patient dies.  To accomplish this…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514862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 for the most part, somebody has to read </a:t>
            </a:r>
            <a:r>
              <a:rPr lang="en-GB" b="0" dirty="0">
                <a:ea typeface="ＭＳ Ｐゴシック" pitchFamily="-107" charset="-128"/>
              </a:rPr>
              <a:t>every</a:t>
            </a:r>
            <a:r>
              <a:rPr lang="en-GB" dirty="0">
                <a:ea typeface="ＭＳ Ｐゴシック" pitchFamily="-107" charset="-128"/>
              </a:rPr>
              <a:t> piece of data we get and make sense of it. This of course takes time.  Level 3 data (which is to say fully processed registry data) generally takes around a year, in part because we wait for the pathway to </a:t>
            </a:r>
            <a:r>
              <a:rPr lang="en-GB" i="0" dirty="0">
                <a:ea typeface="ＭＳ Ｐゴシック" pitchFamily="-107" charset="-128"/>
              </a:rPr>
              <a:t>happen</a:t>
            </a:r>
            <a:r>
              <a:rPr lang="en-GB" dirty="0">
                <a:ea typeface="ＭＳ Ｐゴシック" pitchFamily="-107" charset="-128"/>
              </a:rPr>
              <a:t> fully before processing.</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dirty="0"/>
          </a:p>
        </p:txBody>
      </p:sp>
    </p:spTree>
    <p:extLst>
      <p:ext uri="{BB962C8B-B14F-4D97-AF65-F5344CB8AC3E}">
        <p14:creationId xmlns:p14="http://schemas.microsoft.com/office/powerpoint/2010/main" val="846084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What do we use it for?  Actually, quite a lot… I’m not going to go through </a:t>
            </a:r>
            <a:r>
              <a:rPr lang="en-GB" i="0" dirty="0">
                <a:ea typeface="ＭＳ Ｐゴシック" pitchFamily="-107" charset="-128"/>
              </a:rPr>
              <a:t>all</a:t>
            </a:r>
            <a:r>
              <a:rPr lang="en-GB" dirty="0">
                <a:ea typeface="ＭＳ Ｐゴシック" pitchFamily="-107" charset="-128"/>
              </a:rPr>
              <a:t> of these but I am going to touch on two that stand out for me…</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411300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 National Audits and Be Clear on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763540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NATCAN makes use of COSD data and registry data to generate their various audit reports.  Accordingly, COSD data that relates to national audits should be entered into your cancer data registration system in a timely manner.</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696079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ea typeface="ＭＳ Ｐゴシック" pitchFamily="-107" charset="-128"/>
              </a:rPr>
              <a:t>We know that e</a:t>
            </a:r>
            <a:r>
              <a:rPr lang="en-GB" i="0" dirty="0">
                <a:ea typeface="ＭＳ Ｐゴシック" pitchFamily="-107" charset="-128"/>
              </a:rPr>
              <a:t>arly</a:t>
            </a:r>
            <a:r>
              <a:rPr lang="en-GB" dirty="0">
                <a:ea typeface="ＭＳ Ｐゴシック" pitchFamily="-107" charset="-128"/>
              </a:rPr>
              <a:t> diagnosis is key to a </a:t>
            </a:r>
            <a:r>
              <a:rPr lang="en-GB" b="0" dirty="0">
                <a:ea typeface="ＭＳ Ｐゴシック" pitchFamily="-107" charset="-128"/>
              </a:rPr>
              <a:t>wider</a:t>
            </a:r>
            <a:r>
              <a:rPr lang="en-GB" dirty="0">
                <a:ea typeface="ＭＳ Ｐゴシック" pitchFamily="-107" charset="-128"/>
              </a:rPr>
              <a:t> range of treatment options and a better prognosis for most cancers. But for an early diagnosis, patients </a:t>
            </a:r>
            <a:r>
              <a:rPr lang="en-GB" b="0" i="0" dirty="0">
                <a:ea typeface="ＭＳ Ｐゴシック" pitchFamily="-107" charset="-128"/>
              </a:rPr>
              <a:t>have to present </a:t>
            </a:r>
            <a:r>
              <a:rPr lang="en-GB" dirty="0">
                <a:ea typeface="ＭＳ Ｐゴシック" pitchFamily="-107" charset="-128"/>
              </a:rPr>
              <a:t>at an early stage.  Leaflets are relatively cheap to produce, TV ads less so.  The Be Clear on Cancer TV ads target those sites where </a:t>
            </a:r>
            <a:r>
              <a:rPr lang="en-GB" i="0" dirty="0">
                <a:ea typeface="ＭＳ Ｐゴシック" pitchFamily="-107" charset="-128"/>
              </a:rPr>
              <a:t>later</a:t>
            </a:r>
            <a:r>
              <a:rPr lang="en-GB" dirty="0">
                <a:ea typeface="ＭＳ Ｐゴシック" pitchFamily="-107" charset="-128"/>
              </a:rPr>
              <a:t> stage presentations are more common and outcomes tend to be worse.  These decisions on which cancer sites to target are based on Registry data. </a:t>
            </a:r>
            <a:r>
              <a:rPr lang="en-GB" b="0" i="0" dirty="0">
                <a:ea typeface="ＭＳ Ｐゴシック" pitchFamily="-107" charset="-128"/>
              </a:rPr>
              <a:t>Trust</a:t>
            </a:r>
            <a:r>
              <a:rPr lang="en-GB" dirty="0">
                <a:ea typeface="ＭＳ Ｐゴシック" pitchFamily="-107" charset="-128"/>
              </a:rPr>
              <a:t> data. So if an MDT Co-Ordinator is looking for a stage for the patient, this is one of the reasons why.</a:t>
            </a:r>
          </a:p>
          <a:p>
            <a:endParaRPr lang="en-GB" dirty="0">
              <a:ea typeface="ＭＳ Ｐゴシック" pitchFamily="-107" charset="-128"/>
            </a:endParaRP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136373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module has been compiled to assist cancer data administration staff and may be paused at any point.  Today, we’re going to look at what shapes the Cancer Data Management </a:t>
            </a:r>
            <a:r>
              <a:rPr lang="en-GB" i="0" dirty="0"/>
              <a:t>systems that you use </a:t>
            </a:r>
            <a:r>
              <a:rPr lang="en-GB" dirty="0"/>
              <a:t>… </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3392073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t>
            </a:r>
            <a:r>
              <a:rPr lang="en-US" dirty="0" err="1"/>
              <a:t>Summarise</a:t>
            </a:r>
            <a:r>
              <a:rPr lang="en-US" dirty="0"/>
              <a:t>:  CWT is an NHSE dataset which focuses on time.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dirty="0"/>
          </a:p>
        </p:txBody>
      </p:sp>
    </p:spTree>
    <p:extLst>
      <p:ext uri="{BB962C8B-B14F-4D97-AF65-F5344CB8AC3E}">
        <p14:creationId xmlns:p14="http://schemas.microsoft.com/office/powerpoint/2010/main" val="19088301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COSD has a broader remit and wider applications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dirty="0"/>
          </a:p>
        </p:txBody>
      </p:sp>
    </p:spTree>
    <p:extLst>
      <p:ext uri="{BB962C8B-B14F-4D97-AF65-F5344CB8AC3E}">
        <p14:creationId xmlns:p14="http://schemas.microsoft.com/office/powerpoint/2010/main" val="2948867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Audit data is used to </a:t>
            </a:r>
            <a:r>
              <a:rPr lang="en-US" dirty="0" err="1"/>
              <a:t>analyse</a:t>
            </a:r>
            <a:r>
              <a:rPr lang="en-US" dirty="0"/>
              <a:t> and compare the treatments of specific cancers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dirty="0"/>
          </a:p>
        </p:txBody>
      </p:sp>
    </p:spTree>
    <p:extLst>
      <p:ext uri="{BB962C8B-B14F-4D97-AF65-F5344CB8AC3E}">
        <p14:creationId xmlns:p14="http://schemas.microsoft.com/office/powerpoint/2010/main" val="646478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NDRS has the legal responsibility for collecting the data that you record</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dirty="0"/>
          </a:p>
        </p:txBody>
      </p:sp>
    </p:spTree>
    <p:extLst>
      <p:ext uri="{BB962C8B-B14F-4D97-AF65-F5344CB8AC3E}">
        <p14:creationId xmlns:p14="http://schemas.microsoft.com/office/powerpoint/2010/main" val="2778554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data is used to encourage the public to seek medical help sooner, to examine cancer outcomes </a:t>
            </a:r>
            <a:r>
              <a:rPr lang="en-US" i="0" dirty="0"/>
              <a:t>*and*</a:t>
            </a:r>
            <a:r>
              <a:rPr lang="en-US" dirty="0"/>
              <a:t> to make decisions on future patient care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dirty="0"/>
          </a:p>
        </p:txBody>
      </p:sp>
    </p:spTree>
    <p:extLst>
      <p:ext uri="{BB962C8B-B14F-4D97-AF65-F5344CB8AC3E}">
        <p14:creationId xmlns:p14="http://schemas.microsoft.com/office/powerpoint/2010/main" val="1201267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which will enable you to get a feel for </a:t>
            </a:r>
            <a:r>
              <a:rPr lang="en-GB" i="0" dirty="0"/>
              <a:t>why you’re asked to enter those data items: essentially</a:t>
            </a:r>
            <a:r>
              <a:rPr lang="en-GB" i="1" dirty="0"/>
              <a:t>, </a:t>
            </a:r>
            <a:r>
              <a:rPr lang="en-GB" i="0" dirty="0"/>
              <a:t>what it’s all about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which in the case of Cancer Waits is </a:t>
            </a:r>
            <a:r>
              <a:rPr lang="en-US" b="1" dirty="0"/>
              <a:t>TIME</a:t>
            </a:r>
            <a:r>
              <a:rPr lang="en-US" dirty="0"/>
              <a:t>.  It’s about dates for each stage of the pathway and whether the trust has met its targets.  And it only relates to NHS referrals or NHS Treatments for a narrowly defined list of cancerous conditions…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dirty="0"/>
          </a:p>
        </p:txBody>
      </p:sp>
    </p:spTree>
    <p:extLst>
      <p:ext uri="{BB962C8B-B14F-4D97-AF65-F5344CB8AC3E}">
        <p14:creationId xmlns:p14="http://schemas.microsoft.com/office/powerpoint/2010/main" val="232475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whereas the NDRS Cancer Outcomes &amp; Services Dataset has a much </a:t>
            </a:r>
            <a:r>
              <a:rPr lang="en-US" i="0" dirty="0"/>
              <a:t>broader</a:t>
            </a:r>
            <a:r>
              <a:rPr lang="en-US" dirty="0"/>
              <a:t> remit. It’s about the patient and the type of cancer (whether it’s new / returned / worsening).  It’s about the patient </a:t>
            </a:r>
            <a:r>
              <a:rPr lang="en-US" i="0" dirty="0"/>
              <a:t>when</a:t>
            </a:r>
            <a:r>
              <a:rPr lang="en-US" dirty="0"/>
              <a:t> they’re diagnosed and the service they receive.  COSD applies to </a:t>
            </a:r>
            <a:r>
              <a:rPr lang="en-US" i="0" dirty="0"/>
              <a:t>any</a:t>
            </a:r>
            <a:r>
              <a:rPr lang="en-US" dirty="0"/>
              <a:t> patient with a registerable cancer (even if privately treated at your trust) and to a wider range of cancers – we include many D coded “pre-cancer” conditions in our registration process over and above the cancers that CWT reports on.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dirty="0"/>
          </a:p>
        </p:txBody>
      </p:sp>
    </p:spTree>
    <p:extLst>
      <p:ext uri="{BB962C8B-B14F-4D97-AF65-F5344CB8AC3E}">
        <p14:creationId xmlns:p14="http://schemas.microsoft.com/office/powerpoint/2010/main" val="4213806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there’s National Audits.  These audits do not require a separate submission as much of the data is already part of the regular COSD submission. NATCAN uses both COSD data and registry data to prepare the audits. </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4055956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National Disease Registration Service (NDRS) encompasses </a:t>
            </a:r>
            <a:r>
              <a:rPr lang="en-GB" i="0" dirty="0"/>
              <a:t>both</a:t>
            </a:r>
            <a:r>
              <a:rPr lang="en-GB" dirty="0"/>
              <a:t> the National Congenital Anomalies And Rare Disease Registration Service (NCARDRS) and the National Cancer Registration and Analysis Service (NCRAS).  In this </a:t>
            </a:r>
            <a:r>
              <a:rPr lang="en-GB" i="0" dirty="0"/>
              <a:t>cancer</a:t>
            </a:r>
            <a:r>
              <a:rPr lang="en-GB" dirty="0"/>
              <a:t> module, NDRS and NCRAS may be considered to be interchangeable.</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441522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NDRS has the responsibility for collating the various cancer data feeds from hospitals in England.  That data is then combined with </a:t>
            </a:r>
            <a:r>
              <a:rPr lang="en-GB" i="0" dirty="0"/>
              <a:t>other</a:t>
            </a:r>
            <a:r>
              <a:rPr lang="en-GB" dirty="0"/>
              <a:t> sources to create up to half a million tumour registrations every year.</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dirty="0"/>
          </a:p>
        </p:txBody>
      </p:sp>
    </p:spTree>
    <p:extLst>
      <p:ext uri="{BB962C8B-B14F-4D97-AF65-F5344CB8AC3E}">
        <p14:creationId xmlns:p14="http://schemas.microsoft.com/office/powerpoint/2010/main" val="4145100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look now at a patient pathway illustration involving multiple hospitals and regions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21865350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12/06/2024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12/06/2024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12/06/2024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12/06/2024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12/06/2024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7.xml"/><Relationship Id="rId7" Type="http://schemas.openxmlformats.org/officeDocument/2006/relationships/image" Target="../media/image13.png"/><Relationship Id="rId12" Type="http://schemas.openxmlformats.org/officeDocument/2006/relationships/image" Target="../media/image2.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2.png"/><Relationship Id="rId11" Type="http://schemas.openxmlformats.org/officeDocument/2006/relationships/image" Target="../media/image18.png"/><Relationship Id="rId5" Type="http://schemas.openxmlformats.org/officeDocument/2006/relationships/image" Target="../media/image11.png"/><Relationship Id="rId10" Type="http://schemas.openxmlformats.org/officeDocument/2006/relationships/image" Target="../media/image17.png"/><Relationship Id="rId4" Type="http://schemas.openxmlformats.org/officeDocument/2006/relationships/notesSlide" Target="../notesSlides/notesSlide10.xml"/><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7.xml"/><Relationship Id="rId7" Type="http://schemas.openxmlformats.org/officeDocument/2006/relationships/image" Target="../media/image13.png"/><Relationship Id="rId12"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12.png"/><Relationship Id="rId11" Type="http://schemas.openxmlformats.org/officeDocument/2006/relationships/image" Target="../media/image18.png"/><Relationship Id="rId5" Type="http://schemas.openxmlformats.org/officeDocument/2006/relationships/image" Target="../media/image11.png"/><Relationship Id="rId10" Type="http://schemas.openxmlformats.org/officeDocument/2006/relationships/image" Target="../media/image17.png"/><Relationship Id="rId4" Type="http://schemas.openxmlformats.org/officeDocument/2006/relationships/notesSlide" Target="../notesSlides/notesSlide11.xml"/><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7.xml"/><Relationship Id="rId7" Type="http://schemas.openxmlformats.org/officeDocument/2006/relationships/image" Target="../media/image13.png"/><Relationship Id="rId12" Type="http://schemas.openxmlformats.org/officeDocument/2006/relationships/image" Target="../media/image2.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2.png"/><Relationship Id="rId11" Type="http://schemas.openxmlformats.org/officeDocument/2006/relationships/image" Target="../media/image18.png"/><Relationship Id="rId5" Type="http://schemas.openxmlformats.org/officeDocument/2006/relationships/image" Target="../media/image11.png"/><Relationship Id="rId10" Type="http://schemas.openxmlformats.org/officeDocument/2006/relationships/image" Target="../media/image17.png"/><Relationship Id="rId4" Type="http://schemas.openxmlformats.org/officeDocument/2006/relationships/notesSlide" Target="../notesSlides/notesSlide12.xml"/><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7.xml"/><Relationship Id="rId7" Type="http://schemas.openxmlformats.org/officeDocument/2006/relationships/image" Target="../media/image13.png"/><Relationship Id="rId12" Type="http://schemas.openxmlformats.org/officeDocument/2006/relationships/image" Target="../media/image2.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2.png"/><Relationship Id="rId11" Type="http://schemas.openxmlformats.org/officeDocument/2006/relationships/image" Target="../media/image18.png"/><Relationship Id="rId5" Type="http://schemas.openxmlformats.org/officeDocument/2006/relationships/image" Target="../media/image11.png"/><Relationship Id="rId10" Type="http://schemas.openxmlformats.org/officeDocument/2006/relationships/image" Target="../media/image17.png"/><Relationship Id="rId4" Type="http://schemas.openxmlformats.org/officeDocument/2006/relationships/notesSlide" Target="../notesSlides/notesSlide13.xml"/><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2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23.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hyperlink" Target="https://breast.predict.nhs.uk/" TargetMode="External"/><Relationship Id="rId3" Type="http://schemas.openxmlformats.org/officeDocument/2006/relationships/slideLayout" Target="../slideLayouts/slideLayout2.xml"/><Relationship Id="rId7" Type="http://schemas.openxmlformats.org/officeDocument/2006/relationships/hyperlink" Target="https://cancerstats.ndrs.nhs.uk/" TargetMode="Externa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hyperlink" Target="https://fingertips.phe.org.uk/" TargetMode="External"/><Relationship Id="rId5" Type="http://schemas.openxmlformats.org/officeDocument/2006/relationships/hyperlink" Target="http://www.cancerdata.nhs.uk/" TargetMode="External"/><Relationship Id="rId10" Type="http://schemas.openxmlformats.org/officeDocument/2006/relationships/image" Target="../media/image2.png"/><Relationship Id="rId4" Type="http://schemas.openxmlformats.org/officeDocument/2006/relationships/notesSlide" Target="../notesSlides/notesSlide16.xml"/><Relationship Id="rId9" Type="http://schemas.openxmlformats.org/officeDocument/2006/relationships/hyperlink" Target="https://prostate.predict.nhs.uk/"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breast.predict.nhs.uk/" TargetMode="External"/><Relationship Id="rId3" Type="http://schemas.openxmlformats.org/officeDocument/2006/relationships/slideLayout" Target="../slideLayouts/slideLayout2.xml"/><Relationship Id="rId7" Type="http://schemas.openxmlformats.org/officeDocument/2006/relationships/hyperlink" Target="https://cancerstats.ndrs.nhs.uk/"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hyperlink" Target="https://fingertips.phe.org.uk/" TargetMode="External"/><Relationship Id="rId5" Type="http://schemas.openxmlformats.org/officeDocument/2006/relationships/hyperlink" Target="http://www.cancerdata.nhs.uk/" TargetMode="External"/><Relationship Id="rId10" Type="http://schemas.openxmlformats.org/officeDocument/2006/relationships/image" Target="../media/image2.png"/><Relationship Id="rId4" Type="http://schemas.openxmlformats.org/officeDocument/2006/relationships/notesSlide" Target="../notesSlides/notesSlide17.xml"/><Relationship Id="rId9" Type="http://schemas.openxmlformats.org/officeDocument/2006/relationships/hyperlink" Target="https://prostate.predict.nhs.uk/" TargetMode="Externa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hyperlink" Target="https://www.natcan.org.uk/" TargetMode="Externa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26.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25.xml"/><Relationship Id="rId9" Type="http://schemas.openxmlformats.org/officeDocument/2006/relationships/hyperlink" Target="mailto:p.stacey@nhs.net"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hyperlink" Target="https://www.natcan.org.uk/" TargetMode="Externa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7.xml"/><Relationship Id="rId7" Type="http://schemas.openxmlformats.org/officeDocument/2006/relationships/image" Target="../media/image13.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9.xm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lstStyle/>
          <a:p>
            <a:r>
              <a:rPr lang="en-GB" dirty="0"/>
              <a:t>Background to Cancer data</a:t>
            </a:r>
          </a:p>
          <a:p>
            <a:r>
              <a:rPr lang="en-GB" dirty="0"/>
              <a:t>v3 June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12/06/2024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FDED3F9D-CB5C-4AB1-81E5-B177AA0F332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7596"/>
    </mc:Choice>
    <mc:Fallback xmlns="">
      <p:transition spd="slow" advTm="7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66256-ABD7-4974-9D81-8A2B64EB9ED0}"/>
              </a:ext>
            </a:extLst>
          </p:cNvPr>
          <p:cNvSpPr>
            <a:spLocks noGrp="1"/>
          </p:cNvSpPr>
          <p:nvPr>
            <p:ph type="title"/>
          </p:nvPr>
        </p:nvSpPr>
        <p:spPr/>
        <p:txBody>
          <a:bodyPr/>
          <a:lstStyle/>
          <a:p>
            <a:r>
              <a:rPr lang="en-GB" dirty="0"/>
              <a:t>What happens to the data?</a:t>
            </a:r>
          </a:p>
        </p:txBody>
      </p:sp>
      <p:sp>
        <p:nvSpPr>
          <p:cNvPr id="3" name="Date Placeholder 2">
            <a:extLst>
              <a:ext uri="{FF2B5EF4-FFF2-40B4-BE49-F238E27FC236}">
                <a16:creationId xmlns:a16="http://schemas.microsoft.com/office/drawing/2014/main" id="{9F8E197A-A84F-428C-8337-83D71A726874}"/>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C36C2AE5-849A-41F3-925F-249F289E427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E021A6CF-555D-48F9-8649-E377F3974B35}"/>
              </a:ext>
            </a:extLst>
          </p:cNvPr>
          <p:cNvSpPr>
            <a:spLocks noGrp="1"/>
          </p:cNvSpPr>
          <p:nvPr>
            <p:ph type="sldNum" sz="quarter" idx="12"/>
          </p:nvPr>
        </p:nvSpPr>
        <p:spPr/>
        <p:txBody>
          <a:bodyPr/>
          <a:lstStyle/>
          <a:p>
            <a:fld id="{B33FDC71-8906-4088-9FB1-76CBC632085F}" type="slidenum">
              <a:rPr lang="en-GB" smtClean="0"/>
              <a:t>10</a:t>
            </a:fld>
            <a:endParaRPr lang="en-GB"/>
          </a:p>
        </p:txBody>
      </p:sp>
      <p:grpSp>
        <p:nvGrpSpPr>
          <p:cNvPr id="6" name="Group 5">
            <a:extLst>
              <a:ext uri="{FF2B5EF4-FFF2-40B4-BE49-F238E27FC236}">
                <a16:creationId xmlns:a16="http://schemas.microsoft.com/office/drawing/2014/main" id="{73D92A5E-7EC7-4DE9-AD6E-0C35B31DCB46}"/>
              </a:ext>
            </a:extLst>
          </p:cNvPr>
          <p:cNvGrpSpPr>
            <a:grpSpLocks noChangeAspect="1"/>
          </p:cNvGrpSpPr>
          <p:nvPr/>
        </p:nvGrpSpPr>
        <p:grpSpPr>
          <a:xfrm>
            <a:off x="287907" y="1853024"/>
            <a:ext cx="9248650" cy="4390784"/>
            <a:chOff x="315434" y="1132005"/>
            <a:chExt cx="11560813" cy="5488480"/>
          </a:xfrm>
        </p:grpSpPr>
        <p:pic>
          <p:nvPicPr>
            <p:cNvPr id="8" name="Picture 7">
              <a:extLst>
                <a:ext uri="{FF2B5EF4-FFF2-40B4-BE49-F238E27FC236}">
                  <a16:creationId xmlns:a16="http://schemas.microsoft.com/office/drawing/2014/main" id="{4BE8539C-DFE7-4A13-B55D-D95095F12EA2}"/>
                </a:ext>
              </a:extLst>
            </p:cNvPr>
            <p:cNvPicPr/>
            <p:nvPr/>
          </p:nvPicPr>
          <p:blipFill>
            <a:blip r:embed="rId5"/>
            <a:stretch/>
          </p:blipFill>
          <p:spPr>
            <a:xfrm>
              <a:off x="315434" y="1804677"/>
              <a:ext cx="11560813" cy="4815808"/>
            </a:xfrm>
            <a:prstGeom prst="rect">
              <a:avLst/>
            </a:prstGeom>
            <a:ln>
              <a:noFill/>
            </a:ln>
          </p:spPr>
        </p:pic>
        <p:pic>
          <p:nvPicPr>
            <p:cNvPr id="9" name="Picture 8">
              <a:extLst>
                <a:ext uri="{FF2B5EF4-FFF2-40B4-BE49-F238E27FC236}">
                  <a16:creationId xmlns:a16="http://schemas.microsoft.com/office/drawing/2014/main" id="{0657CA58-2A47-4841-AC7E-823B8A9C3919}"/>
                </a:ext>
              </a:extLst>
            </p:cNvPr>
            <p:cNvPicPr/>
            <p:nvPr/>
          </p:nvPicPr>
          <p:blipFill>
            <a:blip r:embed="rId6"/>
            <a:stretch/>
          </p:blipFill>
          <p:spPr>
            <a:xfrm>
              <a:off x="1524066" y="1132005"/>
              <a:ext cx="1805112" cy="1484667"/>
            </a:xfrm>
            <a:prstGeom prst="rect">
              <a:avLst/>
            </a:prstGeom>
            <a:ln>
              <a:noFill/>
            </a:ln>
          </p:spPr>
        </p:pic>
        <p:pic>
          <p:nvPicPr>
            <p:cNvPr id="10" name="Picture 9">
              <a:extLst>
                <a:ext uri="{FF2B5EF4-FFF2-40B4-BE49-F238E27FC236}">
                  <a16:creationId xmlns:a16="http://schemas.microsoft.com/office/drawing/2014/main" id="{3B8977BB-8A14-42EE-B15E-9C461F76D598}"/>
                </a:ext>
              </a:extLst>
            </p:cNvPr>
            <p:cNvPicPr/>
            <p:nvPr/>
          </p:nvPicPr>
          <p:blipFill>
            <a:blip r:embed="rId7"/>
            <a:stretch/>
          </p:blipFill>
          <p:spPr>
            <a:xfrm>
              <a:off x="7171463" y="3322433"/>
              <a:ext cx="1536478" cy="1031430"/>
            </a:xfrm>
            <a:prstGeom prst="rect">
              <a:avLst/>
            </a:prstGeom>
            <a:ln>
              <a:noFill/>
            </a:ln>
          </p:spPr>
        </p:pic>
        <p:pic>
          <p:nvPicPr>
            <p:cNvPr id="11" name="Picture 10">
              <a:extLst>
                <a:ext uri="{FF2B5EF4-FFF2-40B4-BE49-F238E27FC236}">
                  <a16:creationId xmlns:a16="http://schemas.microsoft.com/office/drawing/2014/main" id="{E620DA30-C670-4636-800F-138693E54D23}"/>
                </a:ext>
              </a:extLst>
            </p:cNvPr>
            <p:cNvPicPr/>
            <p:nvPr/>
          </p:nvPicPr>
          <p:blipFill>
            <a:blip r:embed="rId6"/>
            <a:stretch/>
          </p:blipFill>
          <p:spPr>
            <a:xfrm>
              <a:off x="3158506" y="1998423"/>
              <a:ext cx="1805112" cy="1484667"/>
            </a:xfrm>
            <a:prstGeom prst="rect">
              <a:avLst/>
            </a:prstGeom>
            <a:ln>
              <a:noFill/>
            </a:ln>
          </p:spPr>
        </p:pic>
        <p:pic>
          <p:nvPicPr>
            <p:cNvPr id="12" name="Picture 11">
              <a:extLst>
                <a:ext uri="{FF2B5EF4-FFF2-40B4-BE49-F238E27FC236}">
                  <a16:creationId xmlns:a16="http://schemas.microsoft.com/office/drawing/2014/main" id="{F7267A77-A419-4407-BAEA-E44EE94309B5}"/>
                </a:ext>
              </a:extLst>
            </p:cNvPr>
            <p:cNvPicPr/>
            <p:nvPr/>
          </p:nvPicPr>
          <p:blipFill>
            <a:blip r:embed="rId7"/>
            <a:stretch/>
          </p:blipFill>
          <p:spPr>
            <a:xfrm>
              <a:off x="2164520" y="3047704"/>
              <a:ext cx="1536478" cy="1031430"/>
            </a:xfrm>
            <a:prstGeom prst="rect">
              <a:avLst/>
            </a:prstGeom>
            <a:ln>
              <a:noFill/>
            </a:ln>
          </p:spPr>
        </p:pic>
        <p:pic>
          <p:nvPicPr>
            <p:cNvPr id="13" name="Picture 12">
              <a:extLst>
                <a:ext uri="{FF2B5EF4-FFF2-40B4-BE49-F238E27FC236}">
                  <a16:creationId xmlns:a16="http://schemas.microsoft.com/office/drawing/2014/main" id="{723ABB86-968D-4652-B7B9-28CFC2D4D8F5}"/>
                </a:ext>
              </a:extLst>
            </p:cNvPr>
            <p:cNvPicPr/>
            <p:nvPr/>
          </p:nvPicPr>
          <p:blipFill>
            <a:blip r:embed="rId6"/>
            <a:stretch/>
          </p:blipFill>
          <p:spPr>
            <a:xfrm>
              <a:off x="5834391" y="1741546"/>
              <a:ext cx="1805112" cy="1484667"/>
            </a:xfrm>
            <a:prstGeom prst="rect">
              <a:avLst/>
            </a:prstGeom>
            <a:ln>
              <a:noFill/>
            </a:ln>
          </p:spPr>
        </p:pic>
        <p:pic>
          <p:nvPicPr>
            <p:cNvPr id="14" name="Picture 13">
              <a:extLst>
                <a:ext uri="{FF2B5EF4-FFF2-40B4-BE49-F238E27FC236}">
                  <a16:creationId xmlns:a16="http://schemas.microsoft.com/office/drawing/2014/main" id="{D7EBF613-1B78-409C-B729-FFE25458C0CD}"/>
                </a:ext>
              </a:extLst>
            </p:cNvPr>
            <p:cNvPicPr/>
            <p:nvPr/>
          </p:nvPicPr>
          <p:blipFill>
            <a:blip r:embed="rId6"/>
            <a:stretch/>
          </p:blipFill>
          <p:spPr>
            <a:xfrm>
              <a:off x="4441154" y="3831400"/>
              <a:ext cx="1805112" cy="1484667"/>
            </a:xfrm>
            <a:prstGeom prst="rect">
              <a:avLst/>
            </a:prstGeom>
            <a:ln>
              <a:noFill/>
            </a:ln>
          </p:spPr>
        </p:pic>
        <p:pic>
          <p:nvPicPr>
            <p:cNvPr id="15" name="Picture 14">
              <a:extLst>
                <a:ext uri="{FF2B5EF4-FFF2-40B4-BE49-F238E27FC236}">
                  <a16:creationId xmlns:a16="http://schemas.microsoft.com/office/drawing/2014/main" id="{35EC3CD5-5737-4600-A00A-585C9219DC78}"/>
                </a:ext>
              </a:extLst>
            </p:cNvPr>
            <p:cNvPicPr/>
            <p:nvPr/>
          </p:nvPicPr>
          <p:blipFill>
            <a:blip r:embed="rId8"/>
            <a:stretch/>
          </p:blipFill>
          <p:spPr>
            <a:xfrm>
              <a:off x="3135866" y="3913688"/>
              <a:ext cx="2088984" cy="353098"/>
            </a:xfrm>
            <a:prstGeom prst="rect">
              <a:avLst/>
            </a:prstGeom>
            <a:ln>
              <a:noFill/>
            </a:ln>
          </p:spPr>
        </p:pic>
        <p:pic>
          <p:nvPicPr>
            <p:cNvPr id="16" name="Picture 15">
              <a:extLst>
                <a:ext uri="{FF2B5EF4-FFF2-40B4-BE49-F238E27FC236}">
                  <a16:creationId xmlns:a16="http://schemas.microsoft.com/office/drawing/2014/main" id="{78823F22-A4C0-47C2-90DC-F8C17A320E66}"/>
                </a:ext>
              </a:extLst>
            </p:cNvPr>
            <p:cNvPicPr/>
            <p:nvPr/>
          </p:nvPicPr>
          <p:blipFill>
            <a:blip r:embed="rId9"/>
            <a:stretch/>
          </p:blipFill>
          <p:spPr>
            <a:xfrm>
              <a:off x="5339792" y="2873550"/>
              <a:ext cx="581676" cy="883834"/>
            </a:xfrm>
            <a:prstGeom prst="rect">
              <a:avLst/>
            </a:prstGeom>
            <a:ln>
              <a:noFill/>
            </a:ln>
          </p:spPr>
        </p:pic>
        <p:pic>
          <p:nvPicPr>
            <p:cNvPr id="17" name="Picture 16">
              <a:extLst>
                <a:ext uri="{FF2B5EF4-FFF2-40B4-BE49-F238E27FC236}">
                  <a16:creationId xmlns:a16="http://schemas.microsoft.com/office/drawing/2014/main" id="{F3EC048C-6E80-4E9C-8F8A-653B70DCC2F3}"/>
                </a:ext>
              </a:extLst>
            </p:cNvPr>
            <p:cNvPicPr/>
            <p:nvPr/>
          </p:nvPicPr>
          <p:blipFill>
            <a:blip r:embed="rId10"/>
            <a:stretch/>
          </p:blipFill>
          <p:spPr>
            <a:xfrm>
              <a:off x="4354077" y="4323386"/>
              <a:ext cx="435386" cy="378786"/>
            </a:xfrm>
            <a:prstGeom prst="rect">
              <a:avLst/>
            </a:prstGeom>
            <a:ln>
              <a:noFill/>
            </a:ln>
          </p:spPr>
        </p:pic>
        <p:pic>
          <p:nvPicPr>
            <p:cNvPr id="18" name="Picture 17">
              <a:extLst>
                <a:ext uri="{FF2B5EF4-FFF2-40B4-BE49-F238E27FC236}">
                  <a16:creationId xmlns:a16="http://schemas.microsoft.com/office/drawing/2014/main" id="{257A0094-4740-44B4-869E-EAE27C58257A}"/>
                </a:ext>
              </a:extLst>
            </p:cNvPr>
            <p:cNvPicPr/>
            <p:nvPr/>
          </p:nvPicPr>
          <p:blipFill>
            <a:blip r:embed="rId11"/>
            <a:stretch/>
          </p:blipFill>
          <p:spPr>
            <a:xfrm>
              <a:off x="2264223" y="3147843"/>
              <a:ext cx="435386" cy="378786"/>
            </a:xfrm>
            <a:prstGeom prst="rect">
              <a:avLst/>
            </a:prstGeom>
            <a:ln>
              <a:noFill/>
            </a:ln>
          </p:spPr>
        </p:pic>
        <p:cxnSp>
          <p:nvCxnSpPr>
            <p:cNvPr id="19" name="Line 3">
              <a:extLst>
                <a:ext uri="{FF2B5EF4-FFF2-40B4-BE49-F238E27FC236}">
                  <a16:creationId xmlns:a16="http://schemas.microsoft.com/office/drawing/2014/main" id="{5651B9FC-08F9-4821-82D1-94FC670AA4E3}"/>
                </a:ext>
              </a:extLst>
            </p:cNvPr>
            <p:cNvCxnSpPr>
              <a:cxnSpLocks/>
              <a:stCxn id="17" idx="1"/>
              <a:endCxn id="18" idx="2"/>
            </p:cNvCxnSpPr>
            <p:nvPr/>
          </p:nvCxnSpPr>
          <p:spPr>
            <a:xfrm rot="10800000">
              <a:off x="2481916" y="3526629"/>
              <a:ext cx="1872161" cy="986150"/>
            </a:xfrm>
            <a:prstGeom prst="bentConnector2">
              <a:avLst/>
            </a:prstGeom>
            <a:ln w="19080">
              <a:solidFill>
                <a:srgbClr val="000000"/>
              </a:solidFill>
              <a:prstDash val="dash"/>
              <a:round/>
              <a:tailEnd type="triangle" w="med" len="med"/>
            </a:ln>
          </p:spPr>
        </p:cxnSp>
      </p:grpSp>
      <p:sp>
        <p:nvSpPr>
          <p:cNvPr id="20" name="TextShape 2">
            <a:extLst>
              <a:ext uri="{FF2B5EF4-FFF2-40B4-BE49-F238E27FC236}">
                <a16:creationId xmlns:a16="http://schemas.microsoft.com/office/drawing/2014/main" id="{21439C71-5658-44D1-BB69-5559DB2351B7}"/>
              </a:ext>
            </a:extLst>
          </p:cNvPr>
          <p:cNvSpPr txBox="1"/>
          <p:nvPr/>
        </p:nvSpPr>
        <p:spPr>
          <a:xfrm>
            <a:off x="7870693" y="1498068"/>
            <a:ext cx="4005554" cy="2587510"/>
          </a:xfrm>
          <a:prstGeom prst="rect">
            <a:avLst/>
          </a:prstGeom>
          <a:noFill/>
          <a:ln>
            <a:noFill/>
          </a:ln>
        </p:spPr>
        <p:txBody>
          <a:bodyPr lIns="108847" tIns="54423" rIns="108847" bIns="54423">
            <a:spAutoFit/>
          </a:bodyPr>
          <a:lstStyle/>
          <a:p>
            <a:pPr>
              <a:spcAft>
                <a:spcPts val="1371"/>
              </a:spcAft>
              <a:buClr>
                <a:srgbClr val="000000"/>
              </a:buClr>
              <a:buSzPct val="45000"/>
            </a:pPr>
            <a:r>
              <a:rPr lang="en-GB" b="1" spc="-1" dirty="0">
                <a:solidFill>
                  <a:srgbClr val="000000"/>
                </a:solidFill>
                <a:ea typeface="ヒラギノ角ゴ Pro W3"/>
              </a:rPr>
              <a:t>Patient Pathway Illustration</a:t>
            </a:r>
            <a:endParaRPr lang="en-GB" b="1" spc="-1" dirty="0"/>
          </a:p>
          <a:p>
            <a:pPr marL="261230" indent="-261230">
              <a:spcAft>
                <a:spcPts val="1371"/>
              </a:spcAft>
              <a:buClr>
                <a:srgbClr val="000000"/>
              </a:buClr>
              <a:buSzPct val="45000"/>
              <a:buFont typeface="Wingdings" charset="2"/>
              <a:buChar char=""/>
            </a:pPr>
            <a:r>
              <a:rPr lang="en-GB" spc="-1" dirty="0">
                <a:solidFill>
                  <a:srgbClr val="000000"/>
                </a:solidFill>
                <a:ea typeface="DejaVu Sans"/>
              </a:rPr>
              <a:t>Patient referred and a series of investigations performed.</a:t>
            </a:r>
            <a:endParaRPr lang="en-GB" spc="-1" dirty="0"/>
          </a:p>
          <a:p>
            <a:pPr marL="261230" indent="-261230">
              <a:spcAft>
                <a:spcPts val="1371"/>
              </a:spcAft>
              <a:buClr>
                <a:srgbClr val="000000"/>
              </a:buClr>
              <a:buSzPct val="45000"/>
              <a:buFont typeface="Wingdings" charset="2"/>
              <a:buChar char=""/>
            </a:pPr>
            <a:r>
              <a:rPr lang="en-GB" spc="-1" dirty="0">
                <a:solidFill>
                  <a:srgbClr val="000000"/>
                </a:solidFill>
                <a:ea typeface="DejaVu Sans"/>
              </a:rPr>
              <a:t>Data generated at </a:t>
            </a:r>
            <a:r>
              <a:rPr lang="en-GB" b="1" spc="-1" dirty="0">
                <a:solidFill>
                  <a:srgbClr val="000000"/>
                </a:solidFill>
                <a:ea typeface="DejaVu Sans"/>
              </a:rPr>
              <a:t>diagnostic centre</a:t>
            </a:r>
            <a:r>
              <a:rPr lang="en-GB" spc="-1" dirty="0">
                <a:solidFill>
                  <a:srgbClr val="000000"/>
                </a:solidFill>
                <a:ea typeface="DejaVu Sans"/>
              </a:rPr>
              <a:t>.</a:t>
            </a:r>
            <a:endParaRPr lang="en-GB" spc="-1" dirty="0"/>
          </a:p>
          <a:p>
            <a:pPr marL="261230" indent="-261230">
              <a:buClr>
                <a:srgbClr val="000000"/>
              </a:buClr>
              <a:buSzPct val="45000"/>
              <a:buFont typeface="Wingdings" charset="2"/>
              <a:buChar char=""/>
            </a:pPr>
            <a:r>
              <a:rPr lang="en-GB" spc="-1" dirty="0">
                <a:solidFill>
                  <a:srgbClr val="000000"/>
                </a:solidFill>
                <a:ea typeface="DejaVu Sans"/>
              </a:rPr>
              <a:t>Submissions made to NCRAS office in </a:t>
            </a:r>
            <a:r>
              <a:rPr lang="en-GB" b="1" spc="-1" dirty="0">
                <a:solidFill>
                  <a:srgbClr val="000000"/>
                </a:solidFill>
                <a:ea typeface="DejaVu Sans"/>
              </a:rPr>
              <a:t>Region 1</a:t>
            </a:r>
            <a:r>
              <a:rPr lang="en-GB" spc="-1" dirty="0">
                <a:solidFill>
                  <a:srgbClr val="000000"/>
                </a:solidFill>
                <a:ea typeface="DejaVu Sans"/>
              </a:rPr>
              <a:t>.</a:t>
            </a:r>
            <a:endParaRPr lang="en-GB" spc="-1" dirty="0"/>
          </a:p>
        </p:txBody>
      </p:sp>
      <p:pic>
        <p:nvPicPr>
          <p:cNvPr id="21" name="Audio 20">
            <a:hlinkClick r:id="" action="ppaction://media"/>
            <a:extLst>
              <a:ext uri="{FF2B5EF4-FFF2-40B4-BE49-F238E27FC236}">
                <a16:creationId xmlns:a16="http://schemas.microsoft.com/office/drawing/2014/main" id="{E1E08CE3-DD36-45FF-8F2C-E3A5A145A27C}"/>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51014772"/>
      </p:ext>
    </p:extLst>
  </p:cSld>
  <p:clrMapOvr>
    <a:masterClrMapping/>
  </p:clrMapOvr>
  <mc:AlternateContent xmlns:mc="http://schemas.openxmlformats.org/markup-compatibility/2006" xmlns:p14="http://schemas.microsoft.com/office/powerpoint/2010/main">
    <mc:Choice Requires="p14">
      <p:transition spd="slow" p14:dur="2000" advTm="12920"/>
    </mc:Choice>
    <mc:Fallback xmlns="">
      <p:transition spd="slow" advTm="129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FAC18-F428-4A49-A040-55C1B32891CE}"/>
              </a:ext>
            </a:extLst>
          </p:cNvPr>
          <p:cNvSpPr>
            <a:spLocks noGrp="1"/>
          </p:cNvSpPr>
          <p:nvPr>
            <p:ph type="title"/>
          </p:nvPr>
        </p:nvSpPr>
        <p:spPr/>
        <p:txBody>
          <a:bodyPr/>
          <a:lstStyle/>
          <a:p>
            <a:r>
              <a:rPr lang="en-GB" dirty="0"/>
              <a:t>What happens to the data?</a:t>
            </a:r>
          </a:p>
        </p:txBody>
      </p:sp>
      <p:sp>
        <p:nvSpPr>
          <p:cNvPr id="3" name="Date Placeholder 2">
            <a:extLst>
              <a:ext uri="{FF2B5EF4-FFF2-40B4-BE49-F238E27FC236}">
                <a16:creationId xmlns:a16="http://schemas.microsoft.com/office/drawing/2014/main" id="{316787E6-6C86-4177-BDDE-338B3E5B3863}"/>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46A847E2-2F97-4064-87DE-16359FE5C2D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27587DAE-7F18-4DAC-B71E-F1F20DF87268}"/>
              </a:ext>
            </a:extLst>
          </p:cNvPr>
          <p:cNvSpPr>
            <a:spLocks noGrp="1"/>
          </p:cNvSpPr>
          <p:nvPr>
            <p:ph type="sldNum" sz="quarter" idx="12"/>
          </p:nvPr>
        </p:nvSpPr>
        <p:spPr/>
        <p:txBody>
          <a:bodyPr/>
          <a:lstStyle/>
          <a:p>
            <a:fld id="{B33FDC71-8906-4088-9FB1-76CBC632085F}" type="slidenum">
              <a:rPr lang="en-GB" smtClean="0"/>
              <a:t>11</a:t>
            </a:fld>
            <a:endParaRPr lang="en-GB"/>
          </a:p>
        </p:txBody>
      </p:sp>
      <p:grpSp>
        <p:nvGrpSpPr>
          <p:cNvPr id="6" name="Group 5">
            <a:extLst>
              <a:ext uri="{FF2B5EF4-FFF2-40B4-BE49-F238E27FC236}">
                <a16:creationId xmlns:a16="http://schemas.microsoft.com/office/drawing/2014/main" id="{40016841-AE96-479D-B34C-F6220309F394}"/>
              </a:ext>
            </a:extLst>
          </p:cNvPr>
          <p:cNvGrpSpPr>
            <a:grpSpLocks noChangeAspect="1"/>
          </p:cNvGrpSpPr>
          <p:nvPr/>
        </p:nvGrpSpPr>
        <p:grpSpPr>
          <a:xfrm>
            <a:off x="175239" y="1086732"/>
            <a:ext cx="9358790" cy="5155953"/>
            <a:chOff x="175239" y="174155"/>
            <a:chExt cx="11701008" cy="6446330"/>
          </a:xfrm>
        </p:grpSpPr>
        <p:pic>
          <p:nvPicPr>
            <p:cNvPr id="8" name="Picture 7">
              <a:extLst>
                <a:ext uri="{FF2B5EF4-FFF2-40B4-BE49-F238E27FC236}">
                  <a16:creationId xmlns:a16="http://schemas.microsoft.com/office/drawing/2014/main" id="{3FB42224-BB4C-4B91-95D4-C4D94668CB51}"/>
                </a:ext>
              </a:extLst>
            </p:cNvPr>
            <p:cNvPicPr/>
            <p:nvPr/>
          </p:nvPicPr>
          <p:blipFill>
            <a:blip r:embed="rId5"/>
            <a:stretch/>
          </p:blipFill>
          <p:spPr>
            <a:xfrm>
              <a:off x="315434" y="1804677"/>
              <a:ext cx="11560813" cy="4815808"/>
            </a:xfrm>
            <a:prstGeom prst="rect">
              <a:avLst/>
            </a:prstGeom>
            <a:ln>
              <a:noFill/>
            </a:ln>
          </p:spPr>
        </p:pic>
        <p:pic>
          <p:nvPicPr>
            <p:cNvPr id="9" name="Picture 8">
              <a:extLst>
                <a:ext uri="{FF2B5EF4-FFF2-40B4-BE49-F238E27FC236}">
                  <a16:creationId xmlns:a16="http://schemas.microsoft.com/office/drawing/2014/main" id="{F7317933-A032-49CA-9BB0-763BD4F4BAAE}"/>
                </a:ext>
              </a:extLst>
            </p:cNvPr>
            <p:cNvPicPr/>
            <p:nvPr/>
          </p:nvPicPr>
          <p:blipFill>
            <a:blip r:embed="rId6"/>
            <a:stretch/>
          </p:blipFill>
          <p:spPr>
            <a:xfrm>
              <a:off x="1524066" y="1132005"/>
              <a:ext cx="1805112" cy="1484667"/>
            </a:xfrm>
            <a:prstGeom prst="rect">
              <a:avLst/>
            </a:prstGeom>
            <a:ln>
              <a:noFill/>
            </a:ln>
          </p:spPr>
        </p:pic>
        <p:pic>
          <p:nvPicPr>
            <p:cNvPr id="10" name="Picture 9">
              <a:extLst>
                <a:ext uri="{FF2B5EF4-FFF2-40B4-BE49-F238E27FC236}">
                  <a16:creationId xmlns:a16="http://schemas.microsoft.com/office/drawing/2014/main" id="{A95901EE-2AE9-47B9-A150-C54DA6698C2F}"/>
                </a:ext>
              </a:extLst>
            </p:cNvPr>
            <p:cNvPicPr/>
            <p:nvPr/>
          </p:nvPicPr>
          <p:blipFill>
            <a:blip r:embed="rId7"/>
            <a:stretch/>
          </p:blipFill>
          <p:spPr>
            <a:xfrm>
              <a:off x="7171463" y="3322433"/>
              <a:ext cx="1536478" cy="1031430"/>
            </a:xfrm>
            <a:prstGeom prst="rect">
              <a:avLst/>
            </a:prstGeom>
            <a:ln>
              <a:noFill/>
            </a:ln>
          </p:spPr>
        </p:pic>
        <p:pic>
          <p:nvPicPr>
            <p:cNvPr id="11" name="Picture 10">
              <a:extLst>
                <a:ext uri="{FF2B5EF4-FFF2-40B4-BE49-F238E27FC236}">
                  <a16:creationId xmlns:a16="http://schemas.microsoft.com/office/drawing/2014/main" id="{18C9EA07-F4DD-4FB0-9C4A-7BE850DF9E6C}"/>
                </a:ext>
              </a:extLst>
            </p:cNvPr>
            <p:cNvPicPr/>
            <p:nvPr/>
          </p:nvPicPr>
          <p:blipFill>
            <a:blip r:embed="rId6"/>
            <a:stretch/>
          </p:blipFill>
          <p:spPr>
            <a:xfrm>
              <a:off x="3158506" y="1998423"/>
              <a:ext cx="1805112" cy="1484667"/>
            </a:xfrm>
            <a:prstGeom prst="rect">
              <a:avLst/>
            </a:prstGeom>
            <a:ln>
              <a:noFill/>
            </a:ln>
          </p:spPr>
        </p:pic>
        <p:pic>
          <p:nvPicPr>
            <p:cNvPr id="12" name="Picture 11">
              <a:extLst>
                <a:ext uri="{FF2B5EF4-FFF2-40B4-BE49-F238E27FC236}">
                  <a16:creationId xmlns:a16="http://schemas.microsoft.com/office/drawing/2014/main" id="{3F63E809-86AB-47EF-91E6-313989BFF1B4}"/>
                </a:ext>
              </a:extLst>
            </p:cNvPr>
            <p:cNvPicPr/>
            <p:nvPr/>
          </p:nvPicPr>
          <p:blipFill>
            <a:blip r:embed="rId7"/>
            <a:stretch/>
          </p:blipFill>
          <p:spPr>
            <a:xfrm>
              <a:off x="2164520" y="3047704"/>
              <a:ext cx="1536478" cy="1031430"/>
            </a:xfrm>
            <a:prstGeom prst="rect">
              <a:avLst/>
            </a:prstGeom>
            <a:ln>
              <a:noFill/>
            </a:ln>
          </p:spPr>
        </p:pic>
        <p:pic>
          <p:nvPicPr>
            <p:cNvPr id="13" name="Picture 12">
              <a:extLst>
                <a:ext uri="{FF2B5EF4-FFF2-40B4-BE49-F238E27FC236}">
                  <a16:creationId xmlns:a16="http://schemas.microsoft.com/office/drawing/2014/main" id="{A878B641-24E0-4369-9264-B713CEE18786}"/>
                </a:ext>
              </a:extLst>
            </p:cNvPr>
            <p:cNvPicPr/>
            <p:nvPr/>
          </p:nvPicPr>
          <p:blipFill>
            <a:blip r:embed="rId6"/>
            <a:stretch/>
          </p:blipFill>
          <p:spPr>
            <a:xfrm>
              <a:off x="5834391" y="1741546"/>
              <a:ext cx="1805112" cy="1484667"/>
            </a:xfrm>
            <a:prstGeom prst="rect">
              <a:avLst/>
            </a:prstGeom>
            <a:ln>
              <a:noFill/>
            </a:ln>
          </p:spPr>
        </p:pic>
        <p:pic>
          <p:nvPicPr>
            <p:cNvPr id="14" name="Picture 13">
              <a:extLst>
                <a:ext uri="{FF2B5EF4-FFF2-40B4-BE49-F238E27FC236}">
                  <a16:creationId xmlns:a16="http://schemas.microsoft.com/office/drawing/2014/main" id="{79CB0EE8-1476-4D4B-AA0F-F847B6C7F7CF}"/>
                </a:ext>
              </a:extLst>
            </p:cNvPr>
            <p:cNvPicPr/>
            <p:nvPr/>
          </p:nvPicPr>
          <p:blipFill>
            <a:blip r:embed="rId6"/>
            <a:stretch/>
          </p:blipFill>
          <p:spPr>
            <a:xfrm>
              <a:off x="4441154" y="3831400"/>
              <a:ext cx="1805112" cy="1484667"/>
            </a:xfrm>
            <a:prstGeom prst="rect">
              <a:avLst/>
            </a:prstGeom>
            <a:ln>
              <a:noFill/>
            </a:ln>
          </p:spPr>
        </p:pic>
        <p:pic>
          <p:nvPicPr>
            <p:cNvPr id="15" name="Picture 14">
              <a:extLst>
                <a:ext uri="{FF2B5EF4-FFF2-40B4-BE49-F238E27FC236}">
                  <a16:creationId xmlns:a16="http://schemas.microsoft.com/office/drawing/2014/main" id="{8201B773-2316-488E-BC88-02D30FF326E4}"/>
                </a:ext>
              </a:extLst>
            </p:cNvPr>
            <p:cNvPicPr/>
            <p:nvPr/>
          </p:nvPicPr>
          <p:blipFill>
            <a:blip r:embed="rId8"/>
            <a:stretch/>
          </p:blipFill>
          <p:spPr>
            <a:xfrm>
              <a:off x="2351300" y="174155"/>
              <a:ext cx="581676" cy="883834"/>
            </a:xfrm>
            <a:prstGeom prst="rect">
              <a:avLst/>
            </a:prstGeom>
            <a:ln>
              <a:noFill/>
            </a:ln>
          </p:spPr>
        </p:pic>
        <p:pic>
          <p:nvPicPr>
            <p:cNvPr id="16" name="Picture 15">
              <a:extLst>
                <a:ext uri="{FF2B5EF4-FFF2-40B4-BE49-F238E27FC236}">
                  <a16:creationId xmlns:a16="http://schemas.microsoft.com/office/drawing/2014/main" id="{E22913A4-89E9-4555-A0C3-46BBCA74260C}"/>
                </a:ext>
              </a:extLst>
            </p:cNvPr>
            <p:cNvPicPr/>
            <p:nvPr/>
          </p:nvPicPr>
          <p:blipFill>
            <a:blip r:embed="rId9"/>
            <a:stretch/>
          </p:blipFill>
          <p:spPr>
            <a:xfrm>
              <a:off x="175239" y="1214293"/>
              <a:ext cx="2088984" cy="353098"/>
            </a:xfrm>
            <a:prstGeom prst="rect">
              <a:avLst/>
            </a:prstGeom>
            <a:ln>
              <a:noFill/>
            </a:ln>
          </p:spPr>
        </p:pic>
        <p:pic>
          <p:nvPicPr>
            <p:cNvPr id="17" name="Picture 16">
              <a:extLst>
                <a:ext uri="{FF2B5EF4-FFF2-40B4-BE49-F238E27FC236}">
                  <a16:creationId xmlns:a16="http://schemas.microsoft.com/office/drawing/2014/main" id="{DEDBB4F4-7138-49CD-8416-C36DE08FF698}"/>
                </a:ext>
              </a:extLst>
            </p:cNvPr>
            <p:cNvPicPr/>
            <p:nvPr/>
          </p:nvPicPr>
          <p:blipFill>
            <a:blip r:embed="rId10"/>
            <a:stretch/>
          </p:blipFill>
          <p:spPr>
            <a:xfrm>
              <a:off x="4354077" y="4323386"/>
              <a:ext cx="435386" cy="378786"/>
            </a:xfrm>
            <a:prstGeom prst="rect">
              <a:avLst/>
            </a:prstGeom>
            <a:ln>
              <a:noFill/>
            </a:ln>
          </p:spPr>
        </p:pic>
        <p:cxnSp>
          <p:nvCxnSpPr>
            <p:cNvPr id="18" name="Line 3">
              <a:extLst>
                <a:ext uri="{FF2B5EF4-FFF2-40B4-BE49-F238E27FC236}">
                  <a16:creationId xmlns:a16="http://schemas.microsoft.com/office/drawing/2014/main" id="{0BD1DAD9-AE87-43B1-BB81-005A0408E49B}"/>
                </a:ext>
              </a:extLst>
            </p:cNvPr>
            <p:cNvCxnSpPr>
              <a:cxnSpLocks/>
              <a:stCxn id="19" idx="2"/>
            </p:cNvCxnSpPr>
            <p:nvPr/>
          </p:nvCxnSpPr>
          <p:spPr>
            <a:xfrm rot="16200000" flipH="1">
              <a:off x="1278073" y="2422925"/>
              <a:ext cx="1145501" cy="305206"/>
            </a:xfrm>
            <a:prstGeom prst="bentConnector3">
              <a:avLst/>
            </a:prstGeom>
            <a:ln w="19080">
              <a:solidFill>
                <a:srgbClr val="000000"/>
              </a:solidFill>
              <a:prstDash val="dash"/>
              <a:round/>
              <a:tailEnd type="triangle" w="med" len="med"/>
            </a:ln>
          </p:spPr>
        </p:cxnSp>
        <p:pic>
          <p:nvPicPr>
            <p:cNvPr id="19" name="Picture 18">
              <a:extLst>
                <a:ext uri="{FF2B5EF4-FFF2-40B4-BE49-F238E27FC236}">
                  <a16:creationId xmlns:a16="http://schemas.microsoft.com/office/drawing/2014/main" id="{7B61A5EF-47AC-482F-8A05-EC132E38E6D5}"/>
                </a:ext>
              </a:extLst>
            </p:cNvPr>
            <p:cNvPicPr/>
            <p:nvPr/>
          </p:nvPicPr>
          <p:blipFill>
            <a:blip r:embed="rId10"/>
            <a:stretch/>
          </p:blipFill>
          <p:spPr>
            <a:xfrm>
              <a:off x="1480528" y="1623991"/>
              <a:ext cx="435386" cy="378786"/>
            </a:xfrm>
            <a:prstGeom prst="rect">
              <a:avLst/>
            </a:prstGeom>
            <a:ln>
              <a:noFill/>
            </a:ln>
          </p:spPr>
        </p:pic>
        <p:pic>
          <p:nvPicPr>
            <p:cNvPr id="20" name="Picture 19">
              <a:extLst>
                <a:ext uri="{FF2B5EF4-FFF2-40B4-BE49-F238E27FC236}">
                  <a16:creationId xmlns:a16="http://schemas.microsoft.com/office/drawing/2014/main" id="{3D121312-C127-4B8E-B9FA-EE0D8A3F3091}"/>
                </a:ext>
              </a:extLst>
            </p:cNvPr>
            <p:cNvPicPr/>
            <p:nvPr/>
          </p:nvPicPr>
          <p:blipFill>
            <a:blip r:embed="rId11"/>
            <a:stretch/>
          </p:blipFill>
          <p:spPr>
            <a:xfrm>
              <a:off x="2264223" y="3147843"/>
              <a:ext cx="435386" cy="378786"/>
            </a:xfrm>
            <a:prstGeom prst="rect">
              <a:avLst/>
            </a:prstGeom>
            <a:ln>
              <a:noFill/>
            </a:ln>
          </p:spPr>
        </p:pic>
        <p:pic>
          <p:nvPicPr>
            <p:cNvPr id="21" name="Picture 20">
              <a:extLst>
                <a:ext uri="{FF2B5EF4-FFF2-40B4-BE49-F238E27FC236}">
                  <a16:creationId xmlns:a16="http://schemas.microsoft.com/office/drawing/2014/main" id="{5326B051-0DA1-4247-A2C2-FC0F664F5447}"/>
                </a:ext>
              </a:extLst>
            </p:cNvPr>
            <p:cNvPicPr/>
            <p:nvPr/>
          </p:nvPicPr>
          <p:blipFill>
            <a:blip r:embed="rId11"/>
            <a:stretch/>
          </p:blipFill>
          <p:spPr>
            <a:xfrm>
              <a:off x="1785298" y="3147843"/>
              <a:ext cx="435386" cy="378786"/>
            </a:xfrm>
            <a:prstGeom prst="rect">
              <a:avLst/>
            </a:prstGeom>
            <a:ln>
              <a:noFill/>
            </a:ln>
          </p:spPr>
        </p:pic>
      </p:grpSp>
      <p:sp>
        <p:nvSpPr>
          <p:cNvPr id="22" name="TextShape 2">
            <a:extLst>
              <a:ext uri="{FF2B5EF4-FFF2-40B4-BE49-F238E27FC236}">
                <a16:creationId xmlns:a16="http://schemas.microsoft.com/office/drawing/2014/main" id="{4FE4BEC6-497D-48D4-8A8E-8DDC74C53B4A}"/>
              </a:ext>
            </a:extLst>
          </p:cNvPr>
          <p:cNvSpPr txBox="1"/>
          <p:nvPr/>
        </p:nvSpPr>
        <p:spPr>
          <a:xfrm>
            <a:off x="7870693" y="1498068"/>
            <a:ext cx="4005554" cy="2310511"/>
          </a:xfrm>
          <a:prstGeom prst="rect">
            <a:avLst/>
          </a:prstGeom>
          <a:noFill/>
          <a:ln>
            <a:noFill/>
          </a:ln>
        </p:spPr>
        <p:txBody>
          <a:bodyPr lIns="108847" tIns="54423" rIns="108847" bIns="54423">
            <a:spAutoFit/>
          </a:bodyPr>
          <a:lstStyle/>
          <a:p>
            <a:pPr>
              <a:spcAft>
                <a:spcPts val="1371"/>
              </a:spcAft>
              <a:buClr>
                <a:srgbClr val="000000"/>
              </a:buClr>
              <a:buSzPct val="45000"/>
            </a:pPr>
            <a:r>
              <a:rPr lang="en-GB" b="1" spc="-1" dirty="0">
                <a:solidFill>
                  <a:srgbClr val="000000"/>
                </a:solidFill>
                <a:ea typeface="ヒラギノ角ゴ Pro W3"/>
              </a:rPr>
              <a:t>Patient Pathway Illustration</a:t>
            </a:r>
            <a:endParaRPr lang="en-GB" spc="-1" dirty="0">
              <a:solidFill>
                <a:srgbClr val="000000"/>
              </a:solidFill>
              <a:ea typeface="DejaVu Sans"/>
            </a:endParaRPr>
          </a:p>
          <a:p>
            <a:pPr marL="261230" indent="-261230">
              <a:spcAft>
                <a:spcPts val="1371"/>
              </a:spcAft>
              <a:buClr>
                <a:srgbClr val="000000"/>
              </a:buClr>
              <a:buSzPct val="45000"/>
              <a:buFont typeface="Wingdings" charset="2"/>
              <a:buChar char=""/>
            </a:pPr>
            <a:r>
              <a:rPr lang="en-GB" spc="-1" dirty="0">
                <a:solidFill>
                  <a:srgbClr val="000000"/>
                </a:solidFill>
                <a:ea typeface="DejaVu Sans"/>
              </a:rPr>
              <a:t>Further investigations at </a:t>
            </a:r>
            <a:r>
              <a:rPr lang="en-GB" b="1" spc="-1" dirty="0">
                <a:solidFill>
                  <a:srgbClr val="000000"/>
                </a:solidFill>
                <a:ea typeface="DejaVu Sans"/>
              </a:rPr>
              <a:t>Specialist Centre</a:t>
            </a:r>
            <a:r>
              <a:rPr lang="en-GB" spc="-1" dirty="0">
                <a:solidFill>
                  <a:srgbClr val="000000"/>
                </a:solidFill>
                <a:ea typeface="DejaVu Sans"/>
              </a:rPr>
              <a:t>.</a:t>
            </a:r>
            <a:endParaRPr lang="en-GB" spc="-1" dirty="0"/>
          </a:p>
          <a:p>
            <a:pPr marL="261230" indent="-261230">
              <a:spcAft>
                <a:spcPts val="1371"/>
              </a:spcAft>
              <a:buClr>
                <a:srgbClr val="000000"/>
              </a:buClr>
              <a:buSzPct val="45000"/>
              <a:buFont typeface="Wingdings" charset="2"/>
              <a:buChar char=""/>
            </a:pPr>
            <a:r>
              <a:rPr lang="en-GB" b="1" spc="-1" dirty="0">
                <a:solidFill>
                  <a:srgbClr val="000000"/>
                </a:solidFill>
                <a:ea typeface="DejaVu Sans"/>
              </a:rPr>
              <a:t>MDT</a:t>
            </a:r>
            <a:r>
              <a:rPr lang="en-GB" spc="-1" dirty="0">
                <a:solidFill>
                  <a:srgbClr val="000000"/>
                </a:solidFill>
                <a:ea typeface="DejaVu Sans"/>
              </a:rPr>
              <a:t> discussion and </a:t>
            </a:r>
            <a:r>
              <a:rPr lang="en-GB" b="1" spc="-1" dirty="0">
                <a:solidFill>
                  <a:srgbClr val="000000"/>
                </a:solidFill>
                <a:ea typeface="DejaVu Sans"/>
              </a:rPr>
              <a:t>treatment</a:t>
            </a:r>
            <a:r>
              <a:rPr lang="en-GB" spc="-1" dirty="0">
                <a:solidFill>
                  <a:srgbClr val="000000"/>
                </a:solidFill>
                <a:ea typeface="DejaVu Sans"/>
              </a:rPr>
              <a:t>.</a:t>
            </a:r>
            <a:endParaRPr lang="en-GB" spc="-1" dirty="0"/>
          </a:p>
          <a:p>
            <a:pPr marL="261230" indent="-261230">
              <a:buClr>
                <a:srgbClr val="000000"/>
              </a:buClr>
              <a:buSzPct val="45000"/>
              <a:buFont typeface="Wingdings" charset="2"/>
              <a:buChar char=""/>
            </a:pPr>
            <a:r>
              <a:rPr lang="en-GB" spc="-1" dirty="0">
                <a:solidFill>
                  <a:srgbClr val="000000"/>
                </a:solidFill>
                <a:ea typeface="DejaVu Sans"/>
              </a:rPr>
              <a:t>Data generated and </a:t>
            </a:r>
            <a:r>
              <a:rPr lang="en-GB" b="1" spc="-1" dirty="0">
                <a:solidFill>
                  <a:srgbClr val="000000"/>
                </a:solidFill>
                <a:ea typeface="DejaVu Sans"/>
              </a:rPr>
              <a:t>submissions</a:t>
            </a:r>
            <a:r>
              <a:rPr lang="en-GB" spc="-1" dirty="0">
                <a:solidFill>
                  <a:srgbClr val="000000"/>
                </a:solidFill>
                <a:ea typeface="DejaVu Sans"/>
              </a:rPr>
              <a:t> made to NCRAS office in </a:t>
            </a:r>
            <a:r>
              <a:rPr lang="en-GB" b="1" spc="-1" dirty="0">
                <a:solidFill>
                  <a:srgbClr val="000000"/>
                </a:solidFill>
                <a:ea typeface="DejaVu Sans"/>
              </a:rPr>
              <a:t>Region 1</a:t>
            </a:r>
            <a:r>
              <a:rPr lang="en-GB" spc="-1" dirty="0">
                <a:solidFill>
                  <a:srgbClr val="000000"/>
                </a:solidFill>
                <a:ea typeface="DejaVu Sans"/>
              </a:rPr>
              <a:t>.</a:t>
            </a:r>
            <a:endParaRPr lang="en-GB" spc="-1" dirty="0"/>
          </a:p>
        </p:txBody>
      </p:sp>
      <p:pic>
        <p:nvPicPr>
          <p:cNvPr id="23" name="Audio 22">
            <a:hlinkClick r:id="" action="ppaction://media"/>
            <a:extLst>
              <a:ext uri="{FF2B5EF4-FFF2-40B4-BE49-F238E27FC236}">
                <a16:creationId xmlns:a16="http://schemas.microsoft.com/office/drawing/2014/main" id="{ACDEF281-2AE8-42BE-AE42-1B8C3EB6B697}"/>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75937091"/>
      </p:ext>
    </p:extLst>
  </p:cSld>
  <p:clrMapOvr>
    <a:masterClrMapping/>
  </p:clrMapOvr>
  <mc:AlternateContent xmlns:mc="http://schemas.openxmlformats.org/markup-compatibility/2006" xmlns:p14="http://schemas.microsoft.com/office/powerpoint/2010/main">
    <mc:Choice Requires="p14">
      <p:transition spd="slow" p14:dur="2000" advTm="9924"/>
    </mc:Choice>
    <mc:Fallback xmlns="">
      <p:transition spd="slow" advTm="99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048B8-679B-4016-972A-41641CF25879}"/>
              </a:ext>
            </a:extLst>
          </p:cNvPr>
          <p:cNvSpPr>
            <a:spLocks noGrp="1"/>
          </p:cNvSpPr>
          <p:nvPr>
            <p:ph type="title"/>
          </p:nvPr>
        </p:nvSpPr>
        <p:spPr/>
        <p:txBody>
          <a:bodyPr/>
          <a:lstStyle/>
          <a:p>
            <a:r>
              <a:rPr lang="en-GB" dirty="0"/>
              <a:t>What happens to the data?</a:t>
            </a:r>
          </a:p>
        </p:txBody>
      </p:sp>
      <p:sp>
        <p:nvSpPr>
          <p:cNvPr id="3" name="Date Placeholder 2">
            <a:extLst>
              <a:ext uri="{FF2B5EF4-FFF2-40B4-BE49-F238E27FC236}">
                <a16:creationId xmlns:a16="http://schemas.microsoft.com/office/drawing/2014/main" id="{C5109C71-8D54-47A4-B08F-F068E6C6B85C}"/>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230B1E79-CB56-4D54-A430-D97CF3D6E28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4F143DD9-51F7-4947-9858-9A59B0B731FB}"/>
              </a:ext>
            </a:extLst>
          </p:cNvPr>
          <p:cNvSpPr>
            <a:spLocks noGrp="1"/>
          </p:cNvSpPr>
          <p:nvPr>
            <p:ph type="sldNum" sz="quarter" idx="12"/>
          </p:nvPr>
        </p:nvSpPr>
        <p:spPr/>
        <p:txBody>
          <a:bodyPr/>
          <a:lstStyle/>
          <a:p>
            <a:fld id="{B33FDC71-8906-4088-9FB1-76CBC632085F}" type="slidenum">
              <a:rPr lang="en-GB" smtClean="0"/>
              <a:t>12</a:t>
            </a:fld>
            <a:endParaRPr lang="en-GB"/>
          </a:p>
        </p:txBody>
      </p:sp>
      <p:grpSp>
        <p:nvGrpSpPr>
          <p:cNvPr id="6" name="Group 5">
            <a:extLst>
              <a:ext uri="{FF2B5EF4-FFF2-40B4-BE49-F238E27FC236}">
                <a16:creationId xmlns:a16="http://schemas.microsoft.com/office/drawing/2014/main" id="{D1972C48-A8BC-4976-93A6-358F3684B1B4}"/>
              </a:ext>
            </a:extLst>
          </p:cNvPr>
          <p:cNvGrpSpPr>
            <a:grpSpLocks noChangeAspect="1"/>
          </p:cNvGrpSpPr>
          <p:nvPr/>
        </p:nvGrpSpPr>
        <p:grpSpPr>
          <a:xfrm>
            <a:off x="287907" y="1772913"/>
            <a:ext cx="9248650" cy="4470895"/>
            <a:chOff x="315434" y="1031866"/>
            <a:chExt cx="11560813" cy="5588619"/>
          </a:xfrm>
        </p:grpSpPr>
        <p:pic>
          <p:nvPicPr>
            <p:cNvPr id="8" name="Picture 7">
              <a:extLst>
                <a:ext uri="{FF2B5EF4-FFF2-40B4-BE49-F238E27FC236}">
                  <a16:creationId xmlns:a16="http://schemas.microsoft.com/office/drawing/2014/main" id="{D62BCC3A-C740-4AE5-8769-D675B569953B}"/>
                </a:ext>
              </a:extLst>
            </p:cNvPr>
            <p:cNvPicPr/>
            <p:nvPr/>
          </p:nvPicPr>
          <p:blipFill>
            <a:blip r:embed="rId5"/>
            <a:stretch/>
          </p:blipFill>
          <p:spPr>
            <a:xfrm>
              <a:off x="315434" y="1804677"/>
              <a:ext cx="11560813" cy="4815808"/>
            </a:xfrm>
            <a:prstGeom prst="rect">
              <a:avLst/>
            </a:prstGeom>
            <a:ln>
              <a:noFill/>
            </a:ln>
          </p:spPr>
        </p:pic>
        <p:pic>
          <p:nvPicPr>
            <p:cNvPr id="9" name="Picture 8">
              <a:extLst>
                <a:ext uri="{FF2B5EF4-FFF2-40B4-BE49-F238E27FC236}">
                  <a16:creationId xmlns:a16="http://schemas.microsoft.com/office/drawing/2014/main" id="{01C379C3-8A5A-4699-886B-C11117D444A9}"/>
                </a:ext>
              </a:extLst>
            </p:cNvPr>
            <p:cNvPicPr/>
            <p:nvPr/>
          </p:nvPicPr>
          <p:blipFill>
            <a:blip r:embed="rId6"/>
            <a:stretch/>
          </p:blipFill>
          <p:spPr>
            <a:xfrm>
              <a:off x="1524066" y="1132005"/>
              <a:ext cx="1805112" cy="1484667"/>
            </a:xfrm>
            <a:prstGeom prst="rect">
              <a:avLst/>
            </a:prstGeom>
            <a:ln>
              <a:noFill/>
            </a:ln>
          </p:spPr>
        </p:pic>
        <p:pic>
          <p:nvPicPr>
            <p:cNvPr id="10" name="Picture 9">
              <a:extLst>
                <a:ext uri="{FF2B5EF4-FFF2-40B4-BE49-F238E27FC236}">
                  <a16:creationId xmlns:a16="http://schemas.microsoft.com/office/drawing/2014/main" id="{B9535999-4ACA-4FE1-B734-58D9D3C0715E}"/>
                </a:ext>
              </a:extLst>
            </p:cNvPr>
            <p:cNvPicPr/>
            <p:nvPr/>
          </p:nvPicPr>
          <p:blipFill>
            <a:blip r:embed="rId7"/>
            <a:stretch/>
          </p:blipFill>
          <p:spPr>
            <a:xfrm>
              <a:off x="7171463" y="3322433"/>
              <a:ext cx="1536478" cy="1031430"/>
            </a:xfrm>
            <a:prstGeom prst="rect">
              <a:avLst/>
            </a:prstGeom>
            <a:ln>
              <a:noFill/>
            </a:ln>
          </p:spPr>
        </p:pic>
        <p:pic>
          <p:nvPicPr>
            <p:cNvPr id="11" name="Picture 10">
              <a:extLst>
                <a:ext uri="{FF2B5EF4-FFF2-40B4-BE49-F238E27FC236}">
                  <a16:creationId xmlns:a16="http://schemas.microsoft.com/office/drawing/2014/main" id="{2CC985FC-F777-45A1-A98C-C3217B236303}"/>
                </a:ext>
              </a:extLst>
            </p:cNvPr>
            <p:cNvPicPr/>
            <p:nvPr/>
          </p:nvPicPr>
          <p:blipFill>
            <a:blip r:embed="rId6"/>
            <a:stretch/>
          </p:blipFill>
          <p:spPr>
            <a:xfrm>
              <a:off x="3158506" y="1998423"/>
              <a:ext cx="1805112" cy="1484667"/>
            </a:xfrm>
            <a:prstGeom prst="rect">
              <a:avLst/>
            </a:prstGeom>
            <a:ln>
              <a:noFill/>
            </a:ln>
          </p:spPr>
        </p:pic>
        <p:pic>
          <p:nvPicPr>
            <p:cNvPr id="12" name="Picture 11">
              <a:extLst>
                <a:ext uri="{FF2B5EF4-FFF2-40B4-BE49-F238E27FC236}">
                  <a16:creationId xmlns:a16="http://schemas.microsoft.com/office/drawing/2014/main" id="{3E3FA51D-8886-4646-B82C-DBA48A4D9641}"/>
                </a:ext>
              </a:extLst>
            </p:cNvPr>
            <p:cNvPicPr/>
            <p:nvPr/>
          </p:nvPicPr>
          <p:blipFill>
            <a:blip r:embed="rId7"/>
            <a:stretch/>
          </p:blipFill>
          <p:spPr>
            <a:xfrm>
              <a:off x="2164520" y="3047704"/>
              <a:ext cx="1536478" cy="1031430"/>
            </a:xfrm>
            <a:prstGeom prst="rect">
              <a:avLst/>
            </a:prstGeom>
            <a:ln>
              <a:noFill/>
            </a:ln>
          </p:spPr>
        </p:pic>
        <p:pic>
          <p:nvPicPr>
            <p:cNvPr id="13" name="Picture 12">
              <a:extLst>
                <a:ext uri="{FF2B5EF4-FFF2-40B4-BE49-F238E27FC236}">
                  <a16:creationId xmlns:a16="http://schemas.microsoft.com/office/drawing/2014/main" id="{D4E1DEFD-6ED8-43FF-A9C4-4B180076663A}"/>
                </a:ext>
              </a:extLst>
            </p:cNvPr>
            <p:cNvPicPr/>
            <p:nvPr/>
          </p:nvPicPr>
          <p:blipFill>
            <a:blip r:embed="rId6"/>
            <a:stretch/>
          </p:blipFill>
          <p:spPr>
            <a:xfrm>
              <a:off x="5834391" y="1741546"/>
              <a:ext cx="1805112" cy="1484667"/>
            </a:xfrm>
            <a:prstGeom prst="rect">
              <a:avLst/>
            </a:prstGeom>
            <a:ln>
              <a:noFill/>
            </a:ln>
          </p:spPr>
        </p:pic>
        <p:pic>
          <p:nvPicPr>
            <p:cNvPr id="14" name="Picture 13">
              <a:extLst>
                <a:ext uri="{FF2B5EF4-FFF2-40B4-BE49-F238E27FC236}">
                  <a16:creationId xmlns:a16="http://schemas.microsoft.com/office/drawing/2014/main" id="{0CAED915-FE43-4DD2-BA14-AA6A66980DDF}"/>
                </a:ext>
              </a:extLst>
            </p:cNvPr>
            <p:cNvPicPr/>
            <p:nvPr/>
          </p:nvPicPr>
          <p:blipFill>
            <a:blip r:embed="rId6"/>
            <a:stretch/>
          </p:blipFill>
          <p:spPr>
            <a:xfrm>
              <a:off x="4441154" y="3831400"/>
              <a:ext cx="1805112" cy="1484667"/>
            </a:xfrm>
            <a:prstGeom prst="rect">
              <a:avLst/>
            </a:prstGeom>
            <a:ln>
              <a:noFill/>
            </a:ln>
          </p:spPr>
        </p:pic>
        <p:pic>
          <p:nvPicPr>
            <p:cNvPr id="15" name="Picture 14">
              <a:extLst>
                <a:ext uri="{FF2B5EF4-FFF2-40B4-BE49-F238E27FC236}">
                  <a16:creationId xmlns:a16="http://schemas.microsoft.com/office/drawing/2014/main" id="{FF74186F-A59C-47FF-88E2-0045A5C9769D}"/>
                </a:ext>
              </a:extLst>
            </p:cNvPr>
            <p:cNvPicPr/>
            <p:nvPr/>
          </p:nvPicPr>
          <p:blipFill>
            <a:blip r:embed="rId8"/>
            <a:stretch/>
          </p:blipFill>
          <p:spPr>
            <a:xfrm>
              <a:off x="4033633" y="1031866"/>
              <a:ext cx="581676" cy="883834"/>
            </a:xfrm>
            <a:prstGeom prst="rect">
              <a:avLst/>
            </a:prstGeom>
            <a:ln>
              <a:noFill/>
            </a:ln>
          </p:spPr>
        </p:pic>
        <p:pic>
          <p:nvPicPr>
            <p:cNvPr id="16" name="Picture 15">
              <a:extLst>
                <a:ext uri="{FF2B5EF4-FFF2-40B4-BE49-F238E27FC236}">
                  <a16:creationId xmlns:a16="http://schemas.microsoft.com/office/drawing/2014/main" id="{BFF05FC5-338C-4C31-95E7-ED7F835134DA}"/>
                </a:ext>
              </a:extLst>
            </p:cNvPr>
            <p:cNvPicPr/>
            <p:nvPr/>
          </p:nvPicPr>
          <p:blipFill>
            <a:blip r:embed="rId9"/>
            <a:stretch/>
          </p:blipFill>
          <p:spPr>
            <a:xfrm>
              <a:off x="1829707" y="2050670"/>
              <a:ext cx="2088984" cy="353098"/>
            </a:xfrm>
            <a:prstGeom prst="rect">
              <a:avLst/>
            </a:prstGeom>
            <a:ln>
              <a:noFill/>
            </a:ln>
          </p:spPr>
        </p:pic>
        <p:pic>
          <p:nvPicPr>
            <p:cNvPr id="17" name="Picture 16">
              <a:extLst>
                <a:ext uri="{FF2B5EF4-FFF2-40B4-BE49-F238E27FC236}">
                  <a16:creationId xmlns:a16="http://schemas.microsoft.com/office/drawing/2014/main" id="{2FFE515B-9DA9-4ED1-9D1C-24F9CDB46FAF}"/>
                </a:ext>
              </a:extLst>
            </p:cNvPr>
            <p:cNvPicPr/>
            <p:nvPr/>
          </p:nvPicPr>
          <p:blipFill>
            <a:blip r:embed="rId10"/>
            <a:stretch/>
          </p:blipFill>
          <p:spPr>
            <a:xfrm>
              <a:off x="4354077" y="4323386"/>
              <a:ext cx="435386" cy="378786"/>
            </a:xfrm>
            <a:prstGeom prst="rect">
              <a:avLst/>
            </a:prstGeom>
            <a:ln>
              <a:noFill/>
            </a:ln>
          </p:spPr>
        </p:pic>
        <p:pic>
          <p:nvPicPr>
            <p:cNvPr id="18" name="Picture 17">
              <a:extLst>
                <a:ext uri="{FF2B5EF4-FFF2-40B4-BE49-F238E27FC236}">
                  <a16:creationId xmlns:a16="http://schemas.microsoft.com/office/drawing/2014/main" id="{28563682-3711-4814-8A23-4B4F8F5857C9}"/>
                </a:ext>
              </a:extLst>
            </p:cNvPr>
            <p:cNvPicPr/>
            <p:nvPr/>
          </p:nvPicPr>
          <p:blipFill>
            <a:blip r:embed="rId10"/>
            <a:stretch/>
          </p:blipFill>
          <p:spPr>
            <a:xfrm>
              <a:off x="1480528" y="1623991"/>
              <a:ext cx="435386" cy="378786"/>
            </a:xfrm>
            <a:prstGeom prst="rect">
              <a:avLst/>
            </a:prstGeom>
            <a:ln>
              <a:noFill/>
            </a:ln>
          </p:spPr>
        </p:pic>
        <p:cxnSp>
          <p:nvCxnSpPr>
            <p:cNvPr id="19" name="Line 3">
              <a:extLst>
                <a:ext uri="{FF2B5EF4-FFF2-40B4-BE49-F238E27FC236}">
                  <a16:creationId xmlns:a16="http://schemas.microsoft.com/office/drawing/2014/main" id="{B923D225-CC22-435B-8203-7CB6A7803D4A}"/>
                </a:ext>
              </a:extLst>
            </p:cNvPr>
            <p:cNvCxnSpPr>
              <a:cxnSpLocks/>
              <a:endCxn id="23" idx="0"/>
            </p:cNvCxnSpPr>
            <p:nvPr/>
          </p:nvCxnSpPr>
          <p:spPr>
            <a:xfrm rot="10800000" flipV="1">
              <a:off x="1480528" y="2684157"/>
              <a:ext cx="1916135" cy="463686"/>
            </a:xfrm>
            <a:prstGeom prst="bentConnector2">
              <a:avLst/>
            </a:prstGeom>
            <a:ln w="19080">
              <a:solidFill>
                <a:srgbClr val="000000"/>
              </a:solidFill>
              <a:prstDash val="dash"/>
              <a:round/>
              <a:tailEnd type="triangle" w="med" len="med"/>
            </a:ln>
          </p:spPr>
        </p:cxnSp>
        <p:pic>
          <p:nvPicPr>
            <p:cNvPr id="20" name="Picture 19">
              <a:extLst>
                <a:ext uri="{FF2B5EF4-FFF2-40B4-BE49-F238E27FC236}">
                  <a16:creationId xmlns:a16="http://schemas.microsoft.com/office/drawing/2014/main" id="{559C9F55-BCA9-4545-AC81-85C35B829ABB}"/>
                </a:ext>
              </a:extLst>
            </p:cNvPr>
            <p:cNvPicPr/>
            <p:nvPr/>
          </p:nvPicPr>
          <p:blipFill>
            <a:blip r:embed="rId10"/>
            <a:stretch/>
          </p:blipFill>
          <p:spPr>
            <a:xfrm>
              <a:off x="3396228" y="2494764"/>
              <a:ext cx="435386" cy="378786"/>
            </a:xfrm>
            <a:prstGeom prst="rect">
              <a:avLst/>
            </a:prstGeom>
            <a:ln>
              <a:noFill/>
            </a:ln>
          </p:spPr>
        </p:pic>
        <p:pic>
          <p:nvPicPr>
            <p:cNvPr id="21" name="Picture 20">
              <a:extLst>
                <a:ext uri="{FF2B5EF4-FFF2-40B4-BE49-F238E27FC236}">
                  <a16:creationId xmlns:a16="http://schemas.microsoft.com/office/drawing/2014/main" id="{792E28F1-69CE-4118-8271-A2CA539E0FC8}"/>
                </a:ext>
              </a:extLst>
            </p:cNvPr>
            <p:cNvPicPr/>
            <p:nvPr/>
          </p:nvPicPr>
          <p:blipFill>
            <a:blip r:embed="rId11"/>
            <a:stretch/>
          </p:blipFill>
          <p:spPr>
            <a:xfrm>
              <a:off x="2264223" y="3147843"/>
              <a:ext cx="435386" cy="378786"/>
            </a:xfrm>
            <a:prstGeom prst="rect">
              <a:avLst/>
            </a:prstGeom>
            <a:ln>
              <a:noFill/>
            </a:ln>
          </p:spPr>
        </p:pic>
        <p:pic>
          <p:nvPicPr>
            <p:cNvPr id="22" name="Picture 21">
              <a:extLst>
                <a:ext uri="{FF2B5EF4-FFF2-40B4-BE49-F238E27FC236}">
                  <a16:creationId xmlns:a16="http://schemas.microsoft.com/office/drawing/2014/main" id="{6E8B5890-A896-4EDA-A7FE-F5358FEDBE10}"/>
                </a:ext>
              </a:extLst>
            </p:cNvPr>
            <p:cNvPicPr/>
            <p:nvPr/>
          </p:nvPicPr>
          <p:blipFill>
            <a:blip r:embed="rId11"/>
            <a:stretch/>
          </p:blipFill>
          <p:spPr>
            <a:xfrm>
              <a:off x="1785298" y="3147843"/>
              <a:ext cx="435386" cy="378786"/>
            </a:xfrm>
            <a:prstGeom prst="rect">
              <a:avLst/>
            </a:prstGeom>
            <a:ln>
              <a:noFill/>
            </a:ln>
          </p:spPr>
        </p:pic>
        <p:pic>
          <p:nvPicPr>
            <p:cNvPr id="23" name="Picture 22">
              <a:extLst>
                <a:ext uri="{FF2B5EF4-FFF2-40B4-BE49-F238E27FC236}">
                  <a16:creationId xmlns:a16="http://schemas.microsoft.com/office/drawing/2014/main" id="{0FD52B34-129C-4C00-8F6A-13721BABC964}"/>
                </a:ext>
              </a:extLst>
            </p:cNvPr>
            <p:cNvPicPr/>
            <p:nvPr/>
          </p:nvPicPr>
          <p:blipFill>
            <a:blip r:embed="rId11"/>
            <a:stretch/>
          </p:blipFill>
          <p:spPr>
            <a:xfrm>
              <a:off x="1262834" y="3147843"/>
              <a:ext cx="435386" cy="378786"/>
            </a:xfrm>
            <a:prstGeom prst="rect">
              <a:avLst/>
            </a:prstGeom>
            <a:ln>
              <a:noFill/>
            </a:ln>
          </p:spPr>
        </p:pic>
      </p:grpSp>
      <p:sp>
        <p:nvSpPr>
          <p:cNvPr id="24" name="TextShape 2">
            <a:extLst>
              <a:ext uri="{FF2B5EF4-FFF2-40B4-BE49-F238E27FC236}">
                <a16:creationId xmlns:a16="http://schemas.microsoft.com/office/drawing/2014/main" id="{6FF11B53-5DC0-421E-968C-F23F7DDA4E81}"/>
              </a:ext>
            </a:extLst>
          </p:cNvPr>
          <p:cNvSpPr txBox="1"/>
          <p:nvPr/>
        </p:nvSpPr>
        <p:spPr>
          <a:xfrm>
            <a:off x="7870693" y="1498068"/>
            <a:ext cx="4005554" cy="2310511"/>
          </a:xfrm>
          <a:prstGeom prst="rect">
            <a:avLst/>
          </a:prstGeom>
          <a:noFill/>
          <a:ln>
            <a:noFill/>
          </a:ln>
        </p:spPr>
        <p:txBody>
          <a:bodyPr lIns="108847" tIns="54423" rIns="108847" bIns="54423">
            <a:spAutoFit/>
          </a:bodyPr>
          <a:lstStyle/>
          <a:p>
            <a:pPr>
              <a:spcAft>
                <a:spcPts val="1371"/>
              </a:spcAft>
              <a:buClr>
                <a:srgbClr val="000000"/>
              </a:buClr>
              <a:buSzPct val="45000"/>
            </a:pPr>
            <a:r>
              <a:rPr lang="en-GB" b="1" spc="-1" dirty="0">
                <a:solidFill>
                  <a:srgbClr val="000000"/>
                </a:solidFill>
                <a:ea typeface="ヒラギノ角ゴ Pro W3"/>
              </a:rPr>
              <a:t>Patient Pathway Illustration</a:t>
            </a:r>
            <a:endParaRPr lang="en-GB" spc="-1" dirty="0">
              <a:solidFill>
                <a:srgbClr val="000000"/>
              </a:solidFill>
              <a:ea typeface="DejaVu Sans"/>
            </a:endParaRPr>
          </a:p>
          <a:p>
            <a:pPr marL="261230" indent="-261230">
              <a:spcAft>
                <a:spcPts val="1371"/>
              </a:spcAft>
              <a:buClr>
                <a:srgbClr val="000000"/>
              </a:buClr>
              <a:buSzPct val="45000"/>
              <a:buFont typeface="Wingdings" charset="2"/>
              <a:buChar char=""/>
            </a:pPr>
            <a:r>
              <a:rPr lang="en-GB" spc="-1" dirty="0">
                <a:solidFill>
                  <a:srgbClr val="000000"/>
                </a:solidFill>
                <a:ea typeface="DejaVu Sans"/>
              </a:rPr>
              <a:t>Further investigations at </a:t>
            </a:r>
            <a:r>
              <a:rPr lang="en-GB" b="1" spc="-1" dirty="0">
                <a:solidFill>
                  <a:srgbClr val="000000"/>
                </a:solidFill>
                <a:ea typeface="DejaVu Sans"/>
              </a:rPr>
              <a:t>Oncology Centre</a:t>
            </a:r>
            <a:r>
              <a:rPr lang="en-GB" spc="-1" dirty="0">
                <a:solidFill>
                  <a:srgbClr val="000000"/>
                </a:solidFill>
                <a:ea typeface="DejaVu Sans"/>
              </a:rPr>
              <a:t>.</a:t>
            </a:r>
            <a:endParaRPr lang="en-GB" spc="-1" dirty="0"/>
          </a:p>
          <a:p>
            <a:pPr marL="261230" indent="-261230">
              <a:spcAft>
                <a:spcPts val="1371"/>
              </a:spcAft>
              <a:buClr>
                <a:srgbClr val="000000"/>
              </a:buClr>
              <a:buSzPct val="45000"/>
              <a:buFont typeface="Wingdings" charset="2"/>
              <a:buChar char=""/>
            </a:pPr>
            <a:r>
              <a:rPr lang="en-GB" b="1" spc="-1" dirty="0">
                <a:solidFill>
                  <a:srgbClr val="000000"/>
                </a:solidFill>
                <a:ea typeface="DejaVu Sans"/>
              </a:rPr>
              <a:t>MDT</a:t>
            </a:r>
            <a:r>
              <a:rPr lang="en-GB" spc="-1" dirty="0">
                <a:solidFill>
                  <a:srgbClr val="000000"/>
                </a:solidFill>
                <a:ea typeface="DejaVu Sans"/>
              </a:rPr>
              <a:t> discussion and </a:t>
            </a:r>
            <a:r>
              <a:rPr lang="en-GB" b="1" spc="-1" dirty="0">
                <a:solidFill>
                  <a:srgbClr val="000000"/>
                </a:solidFill>
                <a:ea typeface="DejaVu Sans"/>
              </a:rPr>
              <a:t>treatment</a:t>
            </a:r>
            <a:r>
              <a:rPr lang="en-GB" spc="-1" dirty="0">
                <a:solidFill>
                  <a:srgbClr val="000000"/>
                </a:solidFill>
                <a:ea typeface="DejaVu Sans"/>
              </a:rPr>
              <a:t>.</a:t>
            </a:r>
            <a:endParaRPr lang="en-GB" spc="-1" dirty="0"/>
          </a:p>
          <a:p>
            <a:pPr marL="261230" indent="-261230">
              <a:buClr>
                <a:srgbClr val="000000"/>
              </a:buClr>
              <a:buSzPct val="45000"/>
              <a:buFont typeface="Wingdings" charset="2"/>
              <a:buChar char=""/>
            </a:pPr>
            <a:r>
              <a:rPr lang="en-GB" spc="-1" dirty="0">
                <a:solidFill>
                  <a:srgbClr val="000000"/>
                </a:solidFill>
                <a:ea typeface="DejaVu Sans"/>
              </a:rPr>
              <a:t>Data generated and </a:t>
            </a:r>
            <a:r>
              <a:rPr lang="en-GB" b="1" spc="-1" dirty="0">
                <a:solidFill>
                  <a:srgbClr val="000000"/>
                </a:solidFill>
                <a:ea typeface="DejaVu Sans"/>
              </a:rPr>
              <a:t>submissions</a:t>
            </a:r>
            <a:r>
              <a:rPr lang="en-GB" spc="-1" dirty="0">
                <a:solidFill>
                  <a:srgbClr val="000000"/>
                </a:solidFill>
                <a:ea typeface="DejaVu Sans"/>
              </a:rPr>
              <a:t> made to NCRAS office in </a:t>
            </a:r>
            <a:r>
              <a:rPr lang="en-GB" b="1" spc="-1" dirty="0">
                <a:solidFill>
                  <a:srgbClr val="000000"/>
                </a:solidFill>
                <a:ea typeface="DejaVu Sans"/>
              </a:rPr>
              <a:t>Region 1</a:t>
            </a:r>
            <a:r>
              <a:rPr lang="en-GB" spc="-1" dirty="0">
                <a:solidFill>
                  <a:srgbClr val="000000"/>
                </a:solidFill>
                <a:ea typeface="DejaVu Sans"/>
              </a:rPr>
              <a:t>.</a:t>
            </a:r>
            <a:endParaRPr lang="en-GB" spc="-1" dirty="0"/>
          </a:p>
        </p:txBody>
      </p:sp>
      <p:pic>
        <p:nvPicPr>
          <p:cNvPr id="26" name="Audio 25">
            <a:hlinkClick r:id="" action="ppaction://media"/>
            <a:extLst>
              <a:ext uri="{FF2B5EF4-FFF2-40B4-BE49-F238E27FC236}">
                <a16:creationId xmlns:a16="http://schemas.microsoft.com/office/drawing/2014/main" id="{A5794442-7646-49ED-825A-B570D86ED573}"/>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04164541"/>
      </p:ext>
    </p:extLst>
  </p:cSld>
  <p:clrMapOvr>
    <a:masterClrMapping/>
  </p:clrMapOvr>
  <mc:AlternateContent xmlns:mc="http://schemas.openxmlformats.org/markup-compatibility/2006" xmlns:p14="http://schemas.microsoft.com/office/powerpoint/2010/main">
    <mc:Choice Requires="p14">
      <p:transition spd="slow" p14:dur="2000" advTm="6952"/>
    </mc:Choice>
    <mc:Fallback xmlns="">
      <p:transition spd="slow" advTm="69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2828F-B920-43AC-91BF-ABAF168001B6}"/>
              </a:ext>
            </a:extLst>
          </p:cNvPr>
          <p:cNvSpPr>
            <a:spLocks noGrp="1"/>
          </p:cNvSpPr>
          <p:nvPr>
            <p:ph type="title"/>
          </p:nvPr>
        </p:nvSpPr>
        <p:spPr/>
        <p:txBody>
          <a:bodyPr/>
          <a:lstStyle/>
          <a:p>
            <a:r>
              <a:rPr lang="en-GB" dirty="0"/>
              <a:t>What happens to the data?</a:t>
            </a:r>
          </a:p>
        </p:txBody>
      </p:sp>
      <p:sp>
        <p:nvSpPr>
          <p:cNvPr id="3" name="Date Placeholder 2">
            <a:extLst>
              <a:ext uri="{FF2B5EF4-FFF2-40B4-BE49-F238E27FC236}">
                <a16:creationId xmlns:a16="http://schemas.microsoft.com/office/drawing/2014/main" id="{690BE512-C4CA-45F0-AB6F-A2AB1970D1A9}"/>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BCC78816-D424-42B8-8FEC-9E9167D8D8B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20999498-F90E-4E6C-A85A-C02F713D1A9E}"/>
              </a:ext>
            </a:extLst>
          </p:cNvPr>
          <p:cNvSpPr>
            <a:spLocks noGrp="1"/>
          </p:cNvSpPr>
          <p:nvPr>
            <p:ph type="sldNum" sz="quarter" idx="12"/>
          </p:nvPr>
        </p:nvSpPr>
        <p:spPr/>
        <p:txBody>
          <a:bodyPr/>
          <a:lstStyle/>
          <a:p>
            <a:fld id="{B33FDC71-8906-4088-9FB1-76CBC632085F}" type="slidenum">
              <a:rPr lang="en-GB" smtClean="0"/>
              <a:t>13</a:t>
            </a:fld>
            <a:endParaRPr lang="en-GB"/>
          </a:p>
        </p:txBody>
      </p:sp>
      <p:grpSp>
        <p:nvGrpSpPr>
          <p:cNvPr id="6" name="Group 5">
            <a:extLst>
              <a:ext uri="{FF2B5EF4-FFF2-40B4-BE49-F238E27FC236}">
                <a16:creationId xmlns:a16="http://schemas.microsoft.com/office/drawing/2014/main" id="{4EEC2FB1-711C-4F18-8A9C-D8A6BA817F88}"/>
              </a:ext>
            </a:extLst>
          </p:cNvPr>
          <p:cNvGrpSpPr>
            <a:grpSpLocks noChangeAspect="1"/>
          </p:cNvGrpSpPr>
          <p:nvPr/>
        </p:nvGrpSpPr>
        <p:grpSpPr>
          <a:xfrm>
            <a:off x="287907" y="1574377"/>
            <a:ext cx="9248650" cy="4669431"/>
            <a:chOff x="315434" y="783696"/>
            <a:chExt cx="11560813" cy="5836789"/>
          </a:xfrm>
        </p:grpSpPr>
        <p:pic>
          <p:nvPicPr>
            <p:cNvPr id="8" name="Picture 7">
              <a:extLst>
                <a:ext uri="{FF2B5EF4-FFF2-40B4-BE49-F238E27FC236}">
                  <a16:creationId xmlns:a16="http://schemas.microsoft.com/office/drawing/2014/main" id="{F094E309-0709-4938-B8F5-8DB073E923E8}"/>
                </a:ext>
              </a:extLst>
            </p:cNvPr>
            <p:cNvPicPr/>
            <p:nvPr/>
          </p:nvPicPr>
          <p:blipFill>
            <a:blip r:embed="rId5"/>
            <a:stretch/>
          </p:blipFill>
          <p:spPr>
            <a:xfrm>
              <a:off x="315434" y="1804677"/>
              <a:ext cx="11560813" cy="4815808"/>
            </a:xfrm>
            <a:prstGeom prst="rect">
              <a:avLst/>
            </a:prstGeom>
            <a:ln>
              <a:noFill/>
            </a:ln>
          </p:spPr>
        </p:pic>
        <p:pic>
          <p:nvPicPr>
            <p:cNvPr id="9" name="Picture 8">
              <a:extLst>
                <a:ext uri="{FF2B5EF4-FFF2-40B4-BE49-F238E27FC236}">
                  <a16:creationId xmlns:a16="http://schemas.microsoft.com/office/drawing/2014/main" id="{75F26D24-BBD2-4EA5-9D66-6651CD1468AB}"/>
                </a:ext>
              </a:extLst>
            </p:cNvPr>
            <p:cNvPicPr/>
            <p:nvPr/>
          </p:nvPicPr>
          <p:blipFill>
            <a:blip r:embed="rId6"/>
            <a:stretch/>
          </p:blipFill>
          <p:spPr>
            <a:xfrm>
              <a:off x="1524066" y="1132005"/>
              <a:ext cx="1805112" cy="1484667"/>
            </a:xfrm>
            <a:prstGeom prst="rect">
              <a:avLst/>
            </a:prstGeom>
            <a:ln>
              <a:noFill/>
            </a:ln>
          </p:spPr>
        </p:pic>
        <p:pic>
          <p:nvPicPr>
            <p:cNvPr id="10" name="Picture 9">
              <a:extLst>
                <a:ext uri="{FF2B5EF4-FFF2-40B4-BE49-F238E27FC236}">
                  <a16:creationId xmlns:a16="http://schemas.microsoft.com/office/drawing/2014/main" id="{61BF198B-42BC-45B0-8A3B-EC18DC720BB5}"/>
                </a:ext>
              </a:extLst>
            </p:cNvPr>
            <p:cNvPicPr/>
            <p:nvPr/>
          </p:nvPicPr>
          <p:blipFill>
            <a:blip r:embed="rId7"/>
            <a:stretch/>
          </p:blipFill>
          <p:spPr>
            <a:xfrm>
              <a:off x="7171463" y="3322433"/>
              <a:ext cx="1536478" cy="1031430"/>
            </a:xfrm>
            <a:prstGeom prst="rect">
              <a:avLst/>
            </a:prstGeom>
            <a:ln>
              <a:noFill/>
            </a:ln>
          </p:spPr>
        </p:pic>
        <p:pic>
          <p:nvPicPr>
            <p:cNvPr id="11" name="Picture 10">
              <a:extLst>
                <a:ext uri="{FF2B5EF4-FFF2-40B4-BE49-F238E27FC236}">
                  <a16:creationId xmlns:a16="http://schemas.microsoft.com/office/drawing/2014/main" id="{D1C73167-87A1-4832-8240-607DE6396040}"/>
                </a:ext>
              </a:extLst>
            </p:cNvPr>
            <p:cNvPicPr/>
            <p:nvPr/>
          </p:nvPicPr>
          <p:blipFill>
            <a:blip r:embed="rId6"/>
            <a:stretch/>
          </p:blipFill>
          <p:spPr>
            <a:xfrm>
              <a:off x="5834391" y="1741546"/>
              <a:ext cx="1805112" cy="1484667"/>
            </a:xfrm>
            <a:prstGeom prst="rect">
              <a:avLst/>
            </a:prstGeom>
            <a:ln>
              <a:noFill/>
            </a:ln>
          </p:spPr>
        </p:pic>
        <p:pic>
          <p:nvPicPr>
            <p:cNvPr id="12" name="Picture 11">
              <a:extLst>
                <a:ext uri="{FF2B5EF4-FFF2-40B4-BE49-F238E27FC236}">
                  <a16:creationId xmlns:a16="http://schemas.microsoft.com/office/drawing/2014/main" id="{59D3305E-9B37-4BB5-90EC-5F71DFCBEF6C}"/>
                </a:ext>
              </a:extLst>
            </p:cNvPr>
            <p:cNvPicPr/>
            <p:nvPr/>
          </p:nvPicPr>
          <p:blipFill>
            <a:blip r:embed="rId6"/>
            <a:stretch/>
          </p:blipFill>
          <p:spPr>
            <a:xfrm>
              <a:off x="4441154" y="3831400"/>
              <a:ext cx="1805112" cy="1484667"/>
            </a:xfrm>
            <a:prstGeom prst="rect">
              <a:avLst/>
            </a:prstGeom>
            <a:ln>
              <a:noFill/>
            </a:ln>
          </p:spPr>
        </p:pic>
        <p:pic>
          <p:nvPicPr>
            <p:cNvPr id="13" name="Picture 12">
              <a:extLst>
                <a:ext uri="{FF2B5EF4-FFF2-40B4-BE49-F238E27FC236}">
                  <a16:creationId xmlns:a16="http://schemas.microsoft.com/office/drawing/2014/main" id="{E4D70510-B236-4924-A057-7849BFE973D6}"/>
                </a:ext>
              </a:extLst>
            </p:cNvPr>
            <p:cNvPicPr/>
            <p:nvPr/>
          </p:nvPicPr>
          <p:blipFill>
            <a:blip r:embed="rId8"/>
            <a:stretch/>
          </p:blipFill>
          <p:spPr>
            <a:xfrm>
              <a:off x="6733028" y="783696"/>
              <a:ext cx="581676" cy="883834"/>
            </a:xfrm>
            <a:prstGeom prst="rect">
              <a:avLst/>
            </a:prstGeom>
            <a:ln>
              <a:noFill/>
            </a:ln>
          </p:spPr>
        </p:pic>
        <p:pic>
          <p:nvPicPr>
            <p:cNvPr id="14" name="Picture 13">
              <a:extLst>
                <a:ext uri="{FF2B5EF4-FFF2-40B4-BE49-F238E27FC236}">
                  <a16:creationId xmlns:a16="http://schemas.microsoft.com/office/drawing/2014/main" id="{8A1F3862-75B1-40C3-BD4C-19FA06E4F726}"/>
                </a:ext>
              </a:extLst>
            </p:cNvPr>
            <p:cNvPicPr/>
            <p:nvPr/>
          </p:nvPicPr>
          <p:blipFill>
            <a:blip r:embed="rId9"/>
            <a:stretch/>
          </p:blipFill>
          <p:spPr>
            <a:xfrm>
              <a:off x="4529102" y="1828623"/>
              <a:ext cx="2088984" cy="353098"/>
            </a:xfrm>
            <a:prstGeom prst="rect">
              <a:avLst/>
            </a:prstGeom>
            <a:ln>
              <a:noFill/>
            </a:ln>
          </p:spPr>
        </p:pic>
        <p:pic>
          <p:nvPicPr>
            <p:cNvPr id="15" name="Picture 14">
              <a:extLst>
                <a:ext uri="{FF2B5EF4-FFF2-40B4-BE49-F238E27FC236}">
                  <a16:creationId xmlns:a16="http://schemas.microsoft.com/office/drawing/2014/main" id="{1B7F5231-B5AC-4280-AE7E-72494496805C}"/>
                </a:ext>
              </a:extLst>
            </p:cNvPr>
            <p:cNvPicPr/>
            <p:nvPr/>
          </p:nvPicPr>
          <p:blipFill>
            <a:blip r:embed="rId10"/>
            <a:stretch/>
          </p:blipFill>
          <p:spPr>
            <a:xfrm>
              <a:off x="4354077" y="4323386"/>
              <a:ext cx="435386" cy="378786"/>
            </a:xfrm>
            <a:prstGeom prst="rect">
              <a:avLst/>
            </a:prstGeom>
            <a:ln>
              <a:noFill/>
            </a:ln>
          </p:spPr>
        </p:pic>
        <p:pic>
          <p:nvPicPr>
            <p:cNvPr id="16" name="Picture 15">
              <a:extLst>
                <a:ext uri="{FF2B5EF4-FFF2-40B4-BE49-F238E27FC236}">
                  <a16:creationId xmlns:a16="http://schemas.microsoft.com/office/drawing/2014/main" id="{C9ECB130-2149-4EF9-8353-A0DA20ECF041}"/>
                </a:ext>
              </a:extLst>
            </p:cNvPr>
            <p:cNvPicPr/>
            <p:nvPr/>
          </p:nvPicPr>
          <p:blipFill>
            <a:blip r:embed="rId10"/>
            <a:stretch/>
          </p:blipFill>
          <p:spPr>
            <a:xfrm>
              <a:off x="1480528" y="1623991"/>
              <a:ext cx="435386" cy="378786"/>
            </a:xfrm>
            <a:prstGeom prst="rect">
              <a:avLst/>
            </a:prstGeom>
            <a:ln>
              <a:noFill/>
            </a:ln>
          </p:spPr>
        </p:pic>
        <p:pic>
          <p:nvPicPr>
            <p:cNvPr id="17" name="Picture 16">
              <a:extLst>
                <a:ext uri="{FF2B5EF4-FFF2-40B4-BE49-F238E27FC236}">
                  <a16:creationId xmlns:a16="http://schemas.microsoft.com/office/drawing/2014/main" id="{6D8223B9-0D71-4973-A1F4-7C4B70CD98A7}"/>
                </a:ext>
              </a:extLst>
            </p:cNvPr>
            <p:cNvPicPr/>
            <p:nvPr/>
          </p:nvPicPr>
          <p:blipFill>
            <a:blip r:embed="rId10"/>
            <a:stretch/>
          </p:blipFill>
          <p:spPr>
            <a:xfrm>
              <a:off x="5747314" y="2233532"/>
              <a:ext cx="435386" cy="378786"/>
            </a:xfrm>
            <a:prstGeom prst="rect">
              <a:avLst/>
            </a:prstGeom>
            <a:ln>
              <a:noFill/>
            </a:ln>
          </p:spPr>
        </p:pic>
        <p:pic>
          <p:nvPicPr>
            <p:cNvPr id="18" name="Picture 17">
              <a:extLst>
                <a:ext uri="{FF2B5EF4-FFF2-40B4-BE49-F238E27FC236}">
                  <a16:creationId xmlns:a16="http://schemas.microsoft.com/office/drawing/2014/main" id="{D48C4457-C073-4457-B5DD-1258884CB199}"/>
                </a:ext>
              </a:extLst>
            </p:cNvPr>
            <p:cNvPicPr/>
            <p:nvPr/>
          </p:nvPicPr>
          <p:blipFill>
            <a:blip r:embed="rId11"/>
            <a:stretch/>
          </p:blipFill>
          <p:spPr>
            <a:xfrm>
              <a:off x="7271166" y="3409075"/>
              <a:ext cx="435386" cy="378786"/>
            </a:xfrm>
            <a:prstGeom prst="rect">
              <a:avLst/>
            </a:prstGeom>
            <a:ln>
              <a:noFill/>
            </a:ln>
          </p:spPr>
        </p:pic>
        <p:cxnSp>
          <p:nvCxnSpPr>
            <p:cNvPr id="19" name="Line 3">
              <a:extLst>
                <a:ext uri="{FF2B5EF4-FFF2-40B4-BE49-F238E27FC236}">
                  <a16:creationId xmlns:a16="http://schemas.microsoft.com/office/drawing/2014/main" id="{3655B836-D173-435F-B593-279E30EF89FD}"/>
                </a:ext>
              </a:extLst>
            </p:cNvPr>
            <p:cNvCxnSpPr>
              <a:cxnSpLocks/>
              <a:stCxn id="17" idx="2"/>
              <a:endCxn id="18" idx="1"/>
            </p:cNvCxnSpPr>
            <p:nvPr/>
          </p:nvCxnSpPr>
          <p:spPr>
            <a:xfrm rot="16200000" flipH="1">
              <a:off x="6125011" y="2452314"/>
              <a:ext cx="986150" cy="1306159"/>
            </a:xfrm>
            <a:prstGeom prst="bentConnector2">
              <a:avLst/>
            </a:prstGeom>
            <a:ln w="19080">
              <a:solidFill>
                <a:srgbClr val="000000"/>
              </a:solidFill>
              <a:prstDash val="dash"/>
              <a:round/>
              <a:tailEnd type="triangle" w="med" len="med"/>
            </a:ln>
          </p:spPr>
        </p:cxnSp>
        <p:pic>
          <p:nvPicPr>
            <p:cNvPr id="20" name="Picture 19">
              <a:extLst>
                <a:ext uri="{FF2B5EF4-FFF2-40B4-BE49-F238E27FC236}">
                  <a16:creationId xmlns:a16="http://schemas.microsoft.com/office/drawing/2014/main" id="{61F6F57A-4AC8-4C0F-B031-3E12A44DD39D}"/>
                </a:ext>
              </a:extLst>
            </p:cNvPr>
            <p:cNvPicPr/>
            <p:nvPr/>
          </p:nvPicPr>
          <p:blipFill>
            <a:blip r:embed="rId11"/>
            <a:stretch/>
          </p:blipFill>
          <p:spPr>
            <a:xfrm>
              <a:off x="2264223" y="3147843"/>
              <a:ext cx="435386" cy="378786"/>
            </a:xfrm>
            <a:prstGeom prst="rect">
              <a:avLst/>
            </a:prstGeom>
            <a:ln>
              <a:noFill/>
            </a:ln>
          </p:spPr>
        </p:pic>
        <p:pic>
          <p:nvPicPr>
            <p:cNvPr id="21" name="Picture 20">
              <a:extLst>
                <a:ext uri="{FF2B5EF4-FFF2-40B4-BE49-F238E27FC236}">
                  <a16:creationId xmlns:a16="http://schemas.microsoft.com/office/drawing/2014/main" id="{9012E5CA-3EE0-43CB-B431-B20723033606}"/>
                </a:ext>
              </a:extLst>
            </p:cNvPr>
            <p:cNvPicPr/>
            <p:nvPr/>
          </p:nvPicPr>
          <p:blipFill>
            <a:blip r:embed="rId11"/>
            <a:stretch/>
          </p:blipFill>
          <p:spPr>
            <a:xfrm>
              <a:off x="1785298" y="3147843"/>
              <a:ext cx="435386" cy="378786"/>
            </a:xfrm>
            <a:prstGeom prst="rect">
              <a:avLst/>
            </a:prstGeom>
            <a:ln>
              <a:noFill/>
            </a:ln>
          </p:spPr>
        </p:pic>
        <p:pic>
          <p:nvPicPr>
            <p:cNvPr id="22" name="Picture 21">
              <a:extLst>
                <a:ext uri="{FF2B5EF4-FFF2-40B4-BE49-F238E27FC236}">
                  <a16:creationId xmlns:a16="http://schemas.microsoft.com/office/drawing/2014/main" id="{45E12AF7-509D-4439-9992-0EDC70A88A57}"/>
                </a:ext>
              </a:extLst>
            </p:cNvPr>
            <p:cNvPicPr/>
            <p:nvPr/>
          </p:nvPicPr>
          <p:blipFill>
            <a:blip r:embed="rId11"/>
            <a:stretch/>
          </p:blipFill>
          <p:spPr>
            <a:xfrm>
              <a:off x="1262834" y="3147843"/>
              <a:ext cx="435386" cy="378786"/>
            </a:xfrm>
            <a:prstGeom prst="rect">
              <a:avLst/>
            </a:prstGeom>
            <a:ln>
              <a:noFill/>
            </a:ln>
          </p:spPr>
        </p:pic>
        <p:pic>
          <p:nvPicPr>
            <p:cNvPr id="23" name="Picture 22">
              <a:extLst>
                <a:ext uri="{FF2B5EF4-FFF2-40B4-BE49-F238E27FC236}">
                  <a16:creationId xmlns:a16="http://schemas.microsoft.com/office/drawing/2014/main" id="{366D1448-EFFB-4C0B-984A-7F3F7A04E452}"/>
                </a:ext>
              </a:extLst>
            </p:cNvPr>
            <p:cNvPicPr/>
            <p:nvPr/>
          </p:nvPicPr>
          <p:blipFill>
            <a:blip r:embed="rId6"/>
            <a:stretch/>
          </p:blipFill>
          <p:spPr>
            <a:xfrm>
              <a:off x="3158506" y="1998423"/>
              <a:ext cx="1805112" cy="1484667"/>
            </a:xfrm>
            <a:prstGeom prst="rect">
              <a:avLst/>
            </a:prstGeom>
            <a:ln>
              <a:noFill/>
            </a:ln>
          </p:spPr>
        </p:pic>
        <p:pic>
          <p:nvPicPr>
            <p:cNvPr id="24" name="Picture 23">
              <a:extLst>
                <a:ext uri="{FF2B5EF4-FFF2-40B4-BE49-F238E27FC236}">
                  <a16:creationId xmlns:a16="http://schemas.microsoft.com/office/drawing/2014/main" id="{1548DE88-E9AF-42AF-A1A3-580E2ED27D46}"/>
                </a:ext>
              </a:extLst>
            </p:cNvPr>
            <p:cNvPicPr/>
            <p:nvPr/>
          </p:nvPicPr>
          <p:blipFill>
            <a:blip r:embed="rId7"/>
            <a:stretch/>
          </p:blipFill>
          <p:spPr>
            <a:xfrm>
              <a:off x="2164520" y="3047704"/>
              <a:ext cx="1536478" cy="1031430"/>
            </a:xfrm>
            <a:prstGeom prst="rect">
              <a:avLst/>
            </a:prstGeom>
            <a:ln>
              <a:noFill/>
            </a:ln>
          </p:spPr>
        </p:pic>
        <p:pic>
          <p:nvPicPr>
            <p:cNvPr id="25" name="Picture 24">
              <a:extLst>
                <a:ext uri="{FF2B5EF4-FFF2-40B4-BE49-F238E27FC236}">
                  <a16:creationId xmlns:a16="http://schemas.microsoft.com/office/drawing/2014/main" id="{857E766B-5FD9-4DDE-A46C-65C3F88DA25C}"/>
                </a:ext>
              </a:extLst>
            </p:cNvPr>
            <p:cNvPicPr/>
            <p:nvPr/>
          </p:nvPicPr>
          <p:blipFill>
            <a:blip r:embed="rId10"/>
            <a:stretch/>
          </p:blipFill>
          <p:spPr>
            <a:xfrm>
              <a:off x="3396228" y="2494764"/>
              <a:ext cx="435386" cy="378786"/>
            </a:xfrm>
            <a:prstGeom prst="rect">
              <a:avLst/>
            </a:prstGeom>
            <a:ln>
              <a:noFill/>
            </a:ln>
          </p:spPr>
        </p:pic>
      </p:grpSp>
      <p:sp>
        <p:nvSpPr>
          <p:cNvPr id="26" name="TextShape 2">
            <a:extLst>
              <a:ext uri="{FF2B5EF4-FFF2-40B4-BE49-F238E27FC236}">
                <a16:creationId xmlns:a16="http://schemas.microsoft.com/office/drawing/2014/main" id="{87D52F85-C2A4-40BA-AF50-02AED5F609F7}"/>
              </a:ext>
            </a:extLst>
          </p:cNvPr>
          <p:cNvSpPr txBox="1"/>
          <p:nvPr/>
        </p:nvSpPr>
        <p:spPr>
          <a:xfrm>
            <a:off x="7870693" y="1498068"/>
            <a:ext cx="4005554" cy="2310511"/>
          </a:xfrm>
          <a:prstGeom prst="rect">
            <a:avLst/>
          </a:prstGeom>
          <a:noFill/>
          <a:ln>
            <a:noFill/>
          </a:ln>
        </p:spPr>
        <p:txBody>
          <a:bodyPr lIns="108847" tIns="54423" rIns="108847" bIns="54423">
            <a:spAutoFit/>
          </a:bodyPr>
          <a:lstStyle/>
          <a:p>
            <a:pPr>
              <a:spcAft>
                <a:spcPts val="1371"/>
              </a:spcAft>
              <a:buClr>
                <a:srgbClr val="000000"/>
              </a:buClr>
              <a:buSzPct val="45000"/>
            </a:pPr>
            <a:r>
              <a:rPr lang="en-GB" b="1" spc="-1" dirty="0">
                <a:solidFill>
                  <a:srgbClr val="000000"/>
                </a:solidFill>
                <a:ea typeface="ヒラギノ角ゴ Pro W3"/>
              </a:rPr>
              <a:t>Patient Pathway Illustration</a:t>
            </a:r>
            <a:endParaRPr lang="en-GB" spc="-1" dirty="0">
              <a:solidFill>
                <a:srgbClr val="000000"/>
              </a:solidFill>
              <a:ea typeface="DejaVu Sans"/>
            </a:endParaRPr>
          </a:p>
          <a:p>
            <a:pPr marL="261230" indent="-261230">
              <a:spcAft>
                <a:spcPts val="1371"/>
              </a:spcAft>
              <a:buClr>
                <a:srgbClr val="000000"/>
              </a:buClr>
              <a:buSzPct val="45000"/>
              <a:buFont typeface="Wingdings" charset="2"/>
              <a:buChar char=""/>
            </a:pPr>
            <a:r>
              <a:rPr lang="en-GB" spc="-1" dirty="0">
                <a:solidFill>
                  <a:srgbClr val="000000"/>
                </a:solidFill>
                <a:ea typeface="DejaVu Sans"/>
              </a:rPr>
              <a:t>Further investigations at </a:t>
            </a:r>
            <a:r>
              <a:rPr lang="en-GB" b="1" spc="-1" dirty="0">
                <a:solidFill>
                  <a:srgbClr val="000000"/>
                </a:solidFill>
                <a:ea typeface="DejaVu Sans"/>
              </a:rPr>
              <a:t>Oncology Centre</a:t>
            </a:r>
            <a:r>
              <a:rPr lang="en-GB" spc="-1" dirty="0">
                <a:solidFill>
                  <a:srgbClr val="000000"/>
                </a:solidFill>
                <a:ea typeface="DejaVu Sans"/>
              </a:rPr>
              <a:t>.</a:t>
            </a:r>
            <a:endParaRPr lang="en-GB" spc="-1" dirty="0"/>
          </a:p>
          <a:p>
            <a:pPr marL="261230" indent="-261230">
              <a:spcAft>
                <a:spcPts val="1371"/>
              </a:spcAft>
              <a:buClr>
                <a:srgbClr val="000000"/>
              </a:buClr>
              <a:buSzPct val="45000"/>
              <a:buFont typeface="Wingdings" charset="2"/>
              <a:buChar char=""/>
            </a:pPr>
            <a:r>
              <a:rPr lang="en-GB" b="1" spc="-1" dirty="0">
                <a:solidFill>
                  <a:srgbClr val="000000"/>
                </a:solidFill>
                <a:ea typeface="DejaVu Sans"/>
              </a:rPr>
              <a:t>MDT</a:t>
            </a:r>
            <a:r>
              <a:rPr lang="en-GB" spc="-1" dirty="0">
                <a:solidFill>
                  <a:srgbClr val="000000"/>
                </a:solidFill>
                <a:ea typeface="DejaVu Sans"/>
              </a:rPr>
              <a:t> discussion and </a:t>
            </a:r>
            <a:r>
              <a:rPr lang="en-GB" b="1" spc="-1" dirty="0">
                <a:solidFill>
                  <a:srgbClr val="000000"/>
                </a:solidFill>
                <a:ea typeface="DejaVu Sans"/>
              </a:rPr>
              <a:t>treatment</a:t>
            </a:r>
            <a:r>
              <a:rPr lang="en-GB" spc="-1" dirty="0">
                <a:solidFill>
                  <a:srgbClr val="000000"/>
                </a:solidFill>
                <a:ea typeface="DejaVu Sans"/>
              </a:rPr>
              <a:t>.</a:t>
            </a:r>
            <a:endParaRPr lang="en-GB" spc="-1" dirty="0"/>
          </a:p>
          <a:p>
            <a:pPr marL="261230" indent="-261230">
              <a:buClr>
                <a:srgbClr val="000000"/>
              </a:buClr>
              <a:buSzPct val="45000"/>
              <a:buFont typeface="Wingdings" charset="2"/>
              <a:buChar char=""/>
            </a:pPr>
            <a:r>
              <a:rPr lang="en-GB" spc="-1" dirty="0">
                <a:solidFill>
                  <a:srgbClr val="000000"/>
                </a:solidFill>
                <a:ea typeface="DejaVu Sans"/>
              </a:rPr>
              <a:t>Data generated and </a:t>
            </a:r>
            <a:r>
              <a:rPr lang="en-GB" b="1" spc="-1" dirty="0">
                <a:solidFill>
                  <a:srgbClr val="000000"/>
                </a:solidFill>
                <a:ea typeface="DejaVu Sans"/>
              </a:rPr>
              <a:t>submissions</a:t>
            </a:r>
            <a:r>
              <a:rPr lang="en-GB" spc="-1" dirty="0">
                <a:solidFill>
                  <a:srgbClr val="000000"/>
                </a:solidFill>
                <a:ea typeface="DejaVu Sans"/>
              </a:rPr>
              <a:t> made to NCRAS office in </a:t>
            </a:r>
            <a:r>
              <a:rPr lang="en-GB" b="1" spc="-1" dirty="0">
                <a:solidFill>
                  <a:srgbClr val="000000"/>
                </a:solidFill>
                <a:ea typeface="DejaVu Sans"/>
              </a:rPr>
              <a:t>Region 2</a:t>
            </a:r>
            <a:r>
              <a:rPr lang="en-GB" spc="-1" dirty="0">
                <a:solidFill>
                  <a:srgbClr val="000000"/>
                </a:solidFill>
                <a:ea typeface="DejaVu Sans"/>
              </a:rPr>
              <a:t>.</a:t>
            </a:r>
            <a:endParaRPr lang="en-GB" spc="-1" dirty="0"/>
          </a:p>
        </p:txBody>
      </p:sp>
      <p:pic>
        <p:nvPicPr>
          <p:cNvPr id="28" name="Audio 27">
            <a:hlinkClick r:id="" action="ppaction://media"/>
            <a:extLst>
              <a:ext uri="{FF2B5EF4-FFF2-40B4-BE49-F238E27FC236}">
                <a16:creationId xmlns:a16="http://schemas.microsoft.com/office/drawing/2014/main" id="{E4D4241D-3C90-43CE-A580-5452C2F1870C}"/>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51405238"/>
      </p:ext>
    </p:extLst>
  </p:cSld>
  <p:clrMapOvr>
    <a:masterClrMapping/>
  </p:clrMapOvr>
  <mc:AlternateContent xmlns:mc="http://schemas.openxmlformats.org/markup-compatibility/2006" xmlns:p14="http://schemas.microsoft.com/office/powerpoint/2010/main">
    <mc:Choice Requires="p14">
      <p:transition spd="slow" p14:dur="2000" advTm="12664"/>
    </mc:Choice>
    <mc:Fallback xmlns="">
      <p:transition spd="slow" advTm="126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2828F-B920-43AC-91BF-ABAF168001B6}"/>
              </a:ext>
            </a:extLst>
          </p:cNvPr>
          <p:cNvSpPr>
            <a:spLocks noGrp="1"/>
          </p:cNvSpPr>
          <p:nvPr>
            <p:ph type="title"/>
          </p:nvPr>
        </p:nvSpPr>
        <p:spPr/>
        <p:txBody>
          <a:bodyPr/>
          <a:lstStyle/>
          <a:p>
            <a:r>
              <a:rPr lang="en-GB" dirty="0"/>
              <a:t>What happens to the data?</a:t>
            </a:r>
          </a:p>
        </p:txBody>
      </p:sp>
      <p:sp>
        <p:nvSpPr>
          <p:cNvPr id="3" name="Date Placeholder 2">
            <a:extLst>
              <a:ext uri="{FF2B5EF4-FFF2-40B4-BE49-F238E27FC236}">
                <a16:creationId xmlns:a16="http://schemas.microsoft.com/office/drawing/2014/main" id="{690BE512-C4CA-45F0-AB6F-A2AB1970D1A9}"/>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BCC78816-D424-42B8-8FEC-9E9167D8D8B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20999498-F90E-4E6C-A85A-C02F713D1A9E}"/>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27" name="Picture 185">
            <a:extLst>
              <a:ext uri="{FF2B5EF4-FFF2-40B4-BE49-F238E27FC236}">
                <a16:creationId xmlns:a16="http://schemas.microsoft.com/office/drawing/2014/main" id="{D711DDD3-B199-4811-9E45-CA49EBA29CFB}"/>
              </a:ext>
            </a:extLst>
          </p:cNvPr>
          <p:cNvPicPr/>
          <p:nvPr/>
        </p:nvPicPr>
        <p:blipFill>
          <a:blip r:embed="rId5"/>
          <a:stretch/>
        </p:blipFill>
        <p:spPr>
          <a:xfrm>
            <a:off x="1581221" y="1266992"/>
            <a:ext cx="9029558" cy="4954202"/>
          </a:xfrm>
          <a:prstGeom prst="rect">
            <a:avLst/>
          </a:prstGeom>
          <a:ln>
            <a:noFill/>
          </a:ln>
        </p:spPr>
      </p:pic>
      <p:pic>
        <p:nvPicPr>
          <p:cNvPr id="8" name="Audio 7">
            <a:hlinkClick r:id="" action="ppaction://media"/>
            <a:extLst>
              <a:ext uri="{FF2B5EF4-FFF2-40B4-BE49-F238E27FC236}">
                <a16:creationId xmlns:a16="http://schemas.microsoft.com/office/drawing/2014/main" id="{2AF00D17-12BD-45BC-B4B1-38CF5758044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87326175"/>
      </p:ext>
    </p:extLst>
  </p:cSld>
  <p:clrMapOvr>
    <a:masterClrMapping/>
  </p:clrMapOvr>
  <mc:AlternateContent xmlns:mc="http://schemas.openxmlformats.org/markup-compatibility/2006" xmlns:p14="http://schemas.microsoft.com/office/powerpoint/2010/main">
    <mc:Choice Requires="p14">
      <p:transition spd="slow" p14:dur="2000" advTm="39460"/>
    </mc:Choice>
    <mc:Fallback xmlns="">
      <p:transition spd="slow" advTm="394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What happens to the data?</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dirty="0"/>
          </a:p>
        </p:txBody>
      </p:sp>
      <p:grpSp>
        <p:nvGrpSpPr>
          <p:cNvPr id="48" name="Group 47">
            <a:extLst>
              <a:ext uri="{FF2B5EF4-FFF2-40B4-BE49-F238E27FC236}">
                <a16:creationId xmlns:a16="http://schemas.microsoft.com/office/drawing/2014/main" id="{470D3D87-E26B-4F8F-BFE0-37AA1089C638}"/>
              </a:ext>
            </a:extLst>
          </p:cNvPr>
          <p:cNvGrpSpPr/>
          <p:nvPr/>
        </p:nvGrpSpPr>
        <p:grpSpPr>
          <a:xfrm>
            <a:off x="4226459" y="1660213"/>
            <a:ext cx="5473112" cy="4176464"/>
            <a:chOff x="3355466" y="1718004"/>
            <a:chExt cx="5473112" cy="4176464"/>
          </a:xfrm>
        </p:grpSpPr>
        <p:sp>
          <p:nvSpPr>
            <p:cNvPr id="38" name="Can 61">
              <a:extLst>
                <a:ext uri="{FF2B5EF4-FFF2-40B4-BE49-F238E27FC236}">
                  <a16:creationId xmlns:a16="http://schemas.microsoft.com/office/drawing/2014/main" id="{BABAF862-D7CA-4BC9-ABDA-BD27DD670C39}"/>
                </a:ext>
              </a:extLst>
            </p:cNvPr>
            <p:cNvSpPr/>
            <p:nvPr/>
          </p:nvSpPr>
          <p:spPr>
            <a:xfrm>
              <a:off x="5383106" y="1718004"/>
              <a:ext cx="3445472" cy="4176464"/>
            </a:xfrm>
            <a:prstGeom prst="can">
              <a:avLst/>
            </a:prstGeom>
            <a:solidFill>
              <a:srgbClr val="45B1E9"/>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latin typeface="Arial" panose="020B0604020202020204" pitchFamily="34" charset="0"/>
                <a:cs typeface="Arial" panose="020B0604020202020204" pitchFamily="34" charset="0"/>
              </a:endParaRPr>
            </a:p>
          </p:txBody>
        </p:sp>
        <p:sp>
          <p:nvSpPr>
            <p:cNvPr id="13" name="Flowchart: Multidocument 12">
              <a:extLst>
                <a:ext uri="{FF2B5EF4-FFF2-40B4-BE49-F238E27FC236}">
                  <a16:creationId xmlns:a16="http://schemas.microsoft.com/office/drawing/2014/main" id="{307D9323-5923-46F3-9CA8-33E3F15C0449}"/>
                </a:ext>
              </a:extLst>
            </p:cNvPr>
            <p:cNvSpPr/>
            <p:nvPr/>
          </p:nvSpPr>
          <p:spPr>
            <a:xfrm>
              <a:off x="4396764" y="1947559"/>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Flowchart: Multidocument 15">
              <a:extLst>
                <a:ext uri="{FF2B5EF4-FFF2-40B4-BE49-F238E27FC236}">
                  <a16:creationId xmlns:a16="http://schemas.microsoft.com/office/drawing/2014/main" id="{7DF34E4D-29FA-40AA-B918-9058196DD859}"/>
                </a:ext>
              </a:extLst>
            </p:cNvPr>
            <p:cNvSpPr/>
            <p:nvPr/>
          </p:nvSpPr>
          <p:spPr>
            <a:xfrm>
              <a:off x="4147937" y="2191440"/>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B5AC621E-7AED-484F-B929-3BB034139FDC}"/>
                </a:ext>
              </a:extLst>
            </p:cNvPr>
            <p:cNvSpPr/>
            <p:nvPr/>
          </p:nvSpPr>
          <p:spPr>
            <a:xfrm>
              <a:off x="5705397" y="2757067"/>
              <a:ext cx="2863146" cy="647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Pre existing Diagnosis</a:t>
              </a:r>
            </a:p>
          </p:txBody>
        </p:sp>
        <p:sp>
          <p:nvSpPr>
            <p:cNvPr id="19" name="Rectangle 18">
              <a:extLst>
                <a:ext uri="{FF2B5EF4-FFF2-40B4-BE49-F238E27FC236}">
                  <a16:creationId xmlns:a16="http://schemas.microsoft.com/office/drawing/2014/main" id="{62C6CF79-7166-4477-B49E-1A956CA0445D}"/>
                </a:ext>
              </a:extLst>
            </p:cNvPr>
            <p:cNvSpPr/>
            <p:nvPr/>
          </p:nvSpPr>
          <p:spPr>
            <a:xfrm>
              <a:off x="5705397" y="3444116"/>
              <a:ext cx="2860796" cy="647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New Condition</a:t>
              </a:r>
            </a:p>
          </p:txBody>
        </p:sp>
        <p:sp>
          <p:nvSpPr>
            <p:cNvPr id="20" name="Rectangle 19">
              <a:extLst>
                <a:ext uri="{FF2B5EF4-FFF2-40B4-BE49-F238E27FC236}">
                  <a16:creationId xmlns:a16="http://schemas.microsoft.com/office/drawing/2014/main" id="{5D2F4BA3-B920-4871-B38E-E291117D52A8}"/>
                </a:ext>
              </a:extLst>
            </p:cNvPr>
            <p:cNvSpPr/>
            <p:nvPr/>
          </p:nvSpPr>
          <p:spPr>
            <a:xfrm>
              <a:off x="5707747" y="4145091"/>
              <a:ext cx="2858446" cy="647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Recurrence</a:t>
              </a:r>
            </a:p>
          </p:txBody>
        </p:sp>
        <p:sp>
          <p:nvSpPr>
            <p:cNvPr id="21" name="Flowchart: Multidocument 20">
              <a:extLst>
                <a:ext uri="{FF2B5EF4-FFF2-40B4-BE49-F238E27FC236}">
                  <a16:creationId xmlns:a16="http://schemas.microsoft.com/office/drawing/2014/main" id="{DCD3498F-FFAE-49B5-A67F-57FF65AA13C9}"/>
                </a:ext>
              </a:extLst>
            </p:cNvPr>
            <p:cNvSpPr/>
            <p:nvPr/>
          </p:nvSpPr>
          <p:spPr>
            <a:xfrm>
              <a:off x="3853120" y="2435321"/>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Flowchart: Multidocument 21">
              <a:extLst>
                <a:ext uri="{FF2B5EF4-FFF2-40B4-BE49-F238E27FC236}">
                  <a16:creationId xmlns:a16="http://schemas.microsoft.com/office/drawing/2014/main" id="{60DA6820-FCC9-44E5-BC12-43FBBA0CCE4B}"/>
                </a:ext>
              </a:extLst>
            </p:cNvPr>
            <p:cNvSpPr/>
            <p:nvPr/>
          </p:nvSpPr>
          <p:spPr>
            <a:xfrm>
              <a:off x="3604293" y="2679202"/>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Flowchart: Multidocument 22">
              <a:extLst>
                <a:ext uri="{FF2B5EF4-FFF2-40B4-BE49-F238E27FC236}">
                  <a16:creationId xmlns:a16="http://schemas.microsoft.com/office/drawing/2014/main" id="{71EDAD77-4E4B-4ABE-8321-12280AD0881F}"/>
                </a:ext>
              </a:extLst>
            </p:cNvPr>
            <p:cNvSpPr/>
            <p:nvPr/>
          </p:nvSpPr>
          <p:spPr>
            <a:xfrm>
              <a:off x="3355466" y="2923083"/>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00314EB7-D081-4CB7-B93F-4CC9DDC3FB43}"/>
                </a:ext>
              </a:extLst>
            </p:cNvPr>
            <p:cNvSpPr/>
            <p:nvPr/>
          </p:nvSpPr>
          <p:spPr>
            <a:xfrm>
              <a:off x="5707747" y="4857028"/>
              <a:ext cx="2858446" cy="647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Non-melanoma </a:t>
              </a:r>
            </a:p>
            <a:p>
              <a:r>
                <a:rPr lang="en-GB" dirty="0"/>
                <a:t>auto-process</a:t>
              </a:r>
            </a:p>
          </p:txBody>
        </p:sp>
        <p:sp>
          <p:nvSpPr>
            <p:cNvPr id="25" name="Rectangle 24">
              <a:extLst>
                <a:ext uri="{FF2B5EF4-FFF2-40B4-BE49-F238E27FC236}">
                  <a16:creationId xmlns:a16="http://schemas.microsoft.com/office/drawing/2014/main" id="{4F6DCB21-91C4-483C-83B6-2B2900796036}"/>
                </a:ext>
              </a:extLst>
            </p:cNvPr>
            <p:cNvSpPr/>
            <p:nvPr/>
          </p:nvSpPr>
          <p:spPr>
            <a:xfrm>
              <a:off x="5773159" y="1851813"/>
              <a:ext cx="2665365" cy="646331"/>
            </a:xfrm>
            <a:prstGeom prst="rect">
              <a:avLst/>
            </a:prstGeom>
          </p:spPr>
          <p:txBody>
            <a:bodyPr wrap="square">
              <a:spAutoFit/>
            </a:bodyPr>
            <a:lstStyle/>
            <a:p>
              <a:pPr algn="ctr"/>
              <a:r>
                <a:rPr lang="en-GB" b="1" dirty="0">
                  <a:cs typeface="Arial" panose="020B0604020202020204" pitchFamily="34" charset="0"/>
                </a:rPr>
                <a:t>EnCORE</a:t>
              </a:r>
            </a:p>
            <a:p>
              <a:pPr algn="ctr"/>
              <a:r>
                <a:rPr lang="en-GB" b="1" dirty="0">
                  <a:cs typeface="Arial" panose="020B0604020202020204" pitchFamily="34" charset="0"/>
                </a:rPr>
                <a:t>National System</a:t>
              </a:r>
              <a:endParaRPr lang="en-GB" b="1" dirty="0"/>
            </a:p>
          </p:txBody>
        </p:sp>
        <p:cxnSp>
          <p:nvCxnSpPr>
            <p:cNvPr id="26" name="Connector: Curved 54">
              <a:extLst>
                <a:ext uri="{FF2B5EF4-FFF2-40B4-BE49-F238E27FC236}">
                  <a16:creationId xmlns:a16="http://schemas.microsoft.com/office/drawing/2014/main" id="{FE82AD9B-7778-4687-AA2B-1F2C7CEAD957}"/>
                </a:ext>
              </a:extLst>
            </p:cNvPr>
            <p:cNvCxnSpPr>
              <a:cxnSpLocks/>
              <a:stCxn id="13" idx="3"/>
              <a:endCxn id="17" idx="1"/>
            </p:cNvCxnSpPr>
            <p:nvPr/>
          </p:nvCxnSpPr>
          <p:spPr>
            <a:xfrm>
              <a:off x="4894419" y="2191440"/>
              <a:ext cx="810978" cy="889320"/>
            </a:xfrm>
            <a:prstGeom prst="curvedConnector3">
              <a:avLst>
                <a:gd name="adj1" fmla="val 50000"/>
              </a:avLst>
            </a:prstGeom>
            <a:ln w="38100">
              <a:solidFill>
                <a:schemeClr val="tx1"/>
              </a:solidFill>
              <a:tailEnd type="triangle"/>
            </a:ln>
          </p:spPr>
          <p:style>
            <a:lnRef idx="1">
              <a:schemeClr val="accent6"/>
            </a:lnRef>
            <a:fillRef idx="0">
              <a:schemeClr val="accent6"/>
            </a:fillRef>
            <a:effectRef idx="0">
              <a:schemeClr val="accent6"/>
            </a:effectRef>
            <a:fontRef idx="minor">
              <a:schemeClr val="tx1"/>
            </a:fontRef>
          </p:style>
        </p:cxnSp>
        <p:cxnSp>
          <p:nvCxnSpPr>
            <p:cNvPr id="27" name="Connector: Curved 54">
              <a:extLst>
                <a:ext uri="{FF2B5EF4-FFF2-40B4-BE49-F238E27FC236}">
                  <a16:creationId xmlns:a16="http://schemas.microsoft.com/office/drawing/2014/main" id="{E341A078-8615-4957-8520-6863CFCCE8CB}"/>
                </a:ext>
              </a:extLst>
            </p:cNvPr>
            <p:cNvCxnSpPr>
              <a:cxnSpLocks/>
              <a:stCxn id="16" idx="3"/>
              <a:endCxn id="19" idx="1"/>
            </p:cNvCxnSpPr>
            <p:nvPr/>
          </p:nvCxnSpPr>
          <p:spPr>
            <a:xfrm>
              <a:off x="4645592" y="2435321"/>
              <a:ext cx="1059805" cy="1332488"/>
            </a:xfrm>
            <a:prstGeom prst="curvedConnector3">
              <a:avLst>
                <a:gd name="adj1" fmla="val 50000"/>
              </a:avLst>
            </a:prstGeom>
            <a:ln w="38100">
              <a:solidFill>
                <a:schemeClr val="tx1"/>
              </a:solidFill>
              <a:tailEnd type="triangle"/>
            </a:ln>
          </p:spPr>
          <p:style>
            <a:lnRef idx="1">
              <a:schemeClr val="accent6"/>
            </a:lnRef>
            <a:fillRef idx="0">
              <a:schemeClr val="accent6"/>
            </a:fillRef>
            <a:effectRef idx="0">
              <a:schemeClr val="accent6"/>
            </a:effectRef>
            <a:fontRef idx="minor">
              <a:schemeClr val="tx1"/>
            </a:fontRef>
          </p:style>
        </p:cxnSp>
        <p:cxnSp>
          <p:nvCxnSpPr>
            <p:cNvPr id="28" name="Connector: Curved 54">
              <a:extLst>
                <a:ext uri="{FF2B5EF4-FFF2-40B4-BE49-F238E27FC236}">
                  <a16:creationId xmlns:a16="http://schemas.microsoft.com/office/drawing/2014/main" id="{E19C60C6-73FC-48B0-BA79-D7659877848C}"/>
                </a:ext>
              </a:extLst>
            </p:cNvPr>
            <p:cNvCxnSpPr>
              <a:cxnSpLocks/>
            </p:cNvCxnSpPr>
            <p:nvPr/>
          </p:nvCxnSpPr>
          <p:spPr>
            <a:xfrm>
              <a:off x="4337271" y="2784344"/>
              <a:ext cx="1365776" cy="1003452"/>
            </a:xfrm>
            <a:prstGeom prst="curvedConnector3">
              <a:avLst>
                <a:gd name="adj1" fmla="val 48406"/>
              </a:avLst>
            </a:prstGeom>
            <a:ln w="38100">
              <a:solidFill>
                <a:schemeClr val="tx1"/>
              </a:solidFill>
              <a:tailEnd type="triangle"/>
            </a:ln>
          </p:spPr>
          <p:style>
            <a:lnRef idx="1">
              <a:schemeClr val="accent6"/>
            </a:lnRef>
            <a:fillRef idx="0">
              <a:schemeClr val="accent6"/>
            </a:fillRef>
            <a:effectRef idx="0">
              <a:schemeClr val="accent6"/>
            </a:effectRef>
            <a:fontRef idx="minor">
              <a:schemeClr val="tx1"/>
            </a:fontRef>
          </p:style>
        </p:cxnSp>
        <p:cxnSp>
          <p:nvCxnSpPr>
            <p:cNvPr id="29" name="Connector: Curved 54">
              <a:extLst>
                <a:ext uri="{FF2B5EF4-FFF2-40B4-BE49-F238E27FC236}">
                  <a16:creationId xmlns:a16="http://schemas.microsoft.com/office/drawing/2014/main" id="{FC5EF8BF-1CAE-48FE-A984-2511B70E6EBD}"/>
                </a:ext>
              </a:extLst>
            </p:cNvPr>
            <p:cNvCxnSpPr>
              <a:cxnSpLocks/>
            </p:cNvCxnSpPr>
            <p:nvPr/>
          </p:nvCxnSpPr>
          <p:spPr>
            <a:xfrm>
              <a:off x="4071430" y="3071894"/>
              <a:ext cx="1631617" cy="1428265"/>
            </a:xfrm>
            <a:prstGeom prst="curvedConnector3">
              <a:avLst>
                <a:gd name="adj1" fmla="val 50000"/>
              </a:avLst>
            </a:prstGeom>
            <a:ln w="38100">
              <a:solidFill>
                <a:schemeClr val="tx1"/>
              </a:solidFill>
              <a:tailEnd type="triangle"/>
            </a:ln>
          </p:spPr>
          <p:style>
            <a:lnRef idx="1">
              <a:schemeClr val="accent6"/>
            </a:lnRef>
            <a:fillRef idx="0">
              <a:schemeClr val="accent6"/>
            </a:fillRef>
            <a:effectRef idx="0">
              <a:schemeClr val="accent6"/>
            </a:effectRef>
            <a:fontRef idx="minor">
              <a:schemeClr val="tx1"/>
            </a:fontRef>
          </p:style>
        </p:cxnSp>
        <p:cxnSp>
          <p:nvCxnSpPr>
            <p:cNvPr id="30" name="Connector: Curved 54">
              <a:extLst>
                <a:ext uri="{FF2B5EF4-FFF2-40B4-BE49-F238E27FC236}">
                  <a16:creationId xmlns:a16="http://schemas.microsoft.com/office/drawing/2014/main" id="{0EF70C4F-62A4-4919-90B0-0AA31226B22A}"/>
                </a:ext>
              </a:extLst>
            </p:cNvPr>
            <p:cNvCxnSpPr>
              <a:cxnSpLocks/>
              <a:endCxn id="24" idx="1"/>
            </p:cNvCxnSpPr>
            <p:nvPr/>
          </p:nvCxnSpPr>
          <p:spPr>
            <a:xfrm>
              <a:off x="3814389" y="3292216"/>
              <a:ext cx="1893358" cy="1888505"/>
            </a:xfrm>
            <a:prstGeom prst="curvedConnector3">
              <a:avLst>
                <a:gd name="adj1" fmla="val 44251"/>
              </a:avLst>
            </a:prstGeom>
            <a:ln w="38100">
              <a:solidFill>
                <a:schemeClr val="tx1"/>
              </a:solidFill>
              <a:tailEnd type="triangle"/>
            </a:ln>
          </p:spPr>
          <p:style>
            <a:lnRef idx="1">
              <a:schemeClr val="accent6"/>
            </a:lnRef>
            <a:fillRef idx="0">
              <a:schemeClr val="accent6"/>
            </a:fillRef>
            <a:effectRef idx="0">
              <a:schemeClr val="accent6"/>
            </a:effectRef>
            <a:fontRef idx="minor">
              <a:schemeClr val="tx1"/>
            </a:fontRef>
          </p:style>
        </p:cxnSp>
        <p:sp>
          <p:nvSpPr>
            <p:cNvPr id="31" name="Flowchart: Multidocument 30">
              <a:extLst>
                <a:ext uri="{FF2B5EF4-FFF2-40B4-BE49-F238E27FC236}">
                  <a16:creationId xmlns:a16="http://schemas.microsoft.com/office/drawing/2014/main" id="{F240B03C-9028-4227-B1E5-E1346541E379}"/>
                </a:ext>
              </a:extLst>
            </p:cNvPr>
            <p:cNvSpPr/>
            <p:nvPr/>
          </p:nvSpPr>
          <p:spPr>
            <a:xfrm>
              <a:off x="8135897" y="2709031"/>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Flowchart: Multidocument 31">
              <a:extLst>
                <a:ext uri="{FF2B5EF4-FFF2-40B4-BE49-F238E27FC236}">
                  <a16:creationId xmlns:a16="http://schemas.microsoft.com/office/drawing/2014/main" id="{285B5B9F-EE67-43B1-8C6F-2EA88200525C}"/>
                </a:ext>
              </a:extLst>
            </p:cNvPr>
            <p:cNvSpPr/>
            <p:nvPr/>
          </p:nvSpPr>
          <p:spPr>
            <a:xfrm>
              <a:off x="8135897" y="3424129"/>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lowchart: Multidocument 32">
              <a:extLst>
                <a:ext uri="{FF2B5EF4-FFF2-40B4-BE49-F238E27FC236}">
                  <a16:creationId xmlns:a16="http://schemas.microsoft.com/office/drawing/2014/main" id="{DCBE3CCF-E8FE-4996-8A50-42F58E85D236}"/>
                </a:ext>
              </a:extLst>
            </p:cNvPr>
            <p:cNvSpPr/>
            <p:nvPr/>
          </p:nvSpPr>
          <p:spPr>
            <a:xfrm>
              <a:off x="8070888" y="3521448"/>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Flowchart: Multidocument 33">
              <a:extLst>
                <a:ext uri="{FF2B5EF4-FFF2-40B4-BE49-F238E27FC236}">
                  <a16:creationId xmlns:a16="http://schemas.microsoft.com/office/drawing/2014/main" id="{48EAECA3-6012-45B3-B1CB-E7FB05299AA1}"/>
                </a:ext>
              </a:extLst>
            </p:cNvPr>
            <p:cNvSpPr/>
            <p:nvPr/>
          </p:nvSpPr>
          <p:spPr>
            <a:xfrm>
              <a:off x="8135897" y="4139227"/>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lowchart: Multidocument 34">
              <a:extLst>
                <a:ext uri="{FF2B5EF4-FFF2-40B4-BE49-F238E27FC236}">
                  <a16:creationId xmlns:a16="http://schemas.microsoft.com/office/drawing/2014/main" id="{D2639771-5CD2-4A09-BFFB-5BEEAE5E5C49}"/>
                </a:ext>
              </a:extLst>
            </p:cNvPr>
            <p:cNvSpPr/>
            <p:nvPr/>
          </p:nvSpPr>
          <p:spPr>
            <a:xfrm>
              <a:off x="8135897" y="4854325"/>
              <a:ext cx="497655" cy="487762"/>
            </a:xfrm>
            <a:prstGeom prst="flowChartMultidocumen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8" name="Picture 7" descr="Icon&#10;&#10;Description automatically generated">
            <a:extLst>
              <a:ext uri="{FF2B5EF4-FFF2-40B4-BE49-F238E27FC236}">
                <a16:creationId xmlns:a16="http://schemas.microsoft.com/office/drawing/2014/main" id="{7EC0DC01-1F98-4CAD-941E-B8ADD04127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79277" y="3163900"/>
            <a:ext cx="2331720" cy="2331720"/>
          </a:xfrm>
          <a:prstGeom prst="rect">
            <a:avLst/>
          </a:prstGeom>
        </p:spPr>
      </p:pic>
      <p:pic>
        <p:nvPicPr>
          <p:cNvPr id="9" name="Audio 8">
            <a:hlinkClick r:id="" action="ppaction://media"/>
            <a:extLst>
              <a:ext uri="{FF2B5EF4-FFF2-40B4-BE49-F238E27FC236}">
                <a16:creationId xmlns:a16="http://schemas.microsoft.com/office/drawing/2014/main" id="{4FF7F5CB-D944-4BDC-90E3-A35AD1F98E8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97621551"/>
      </p:ext>
    </p:extLst>
  </p:cSld>
  <p:clrMapOvr>
    <a:masterClrMapping/>
  </p:clrMapOvr>
  <mc:AlternateContent xmlns:mc="http://schemas.openxmlformats.org/markup-compatibility/2006" xmlns:p14="http://schemas.microsoft.com/office/powerpoint/2010/main">
    <mc:Choice Requires="p14">
      <p:transition spd="slow" p14:dur="2000" advTm="21302"/>
    </mc:Choice>
    <mc:Fallback xmlns="">
      <p:transition spd="slow" advTm="213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What the data is used for</a:t>
            </a:r>
          </a:p>
        </p:txBody>
      </p:sp>
      <p:sp>
        <p:nvSpPr>
          <p:cNvPr id="40" name="Content Placeholder 39">
            <a:extLst>
              <a:ext uri="{FF2B5EF4-FFF2-40B4-BE49-F238E27FC236}">
                <a16:creationId xmlns:a16="http://schemas.microsoft.com/office/drawing/2014/main" id="{831BF4B7-0A18-4AF4-AEB4-391756F42898}"/>
              </a:ext>
            </a:extLst>
          </p:cNvPr>
          <p:cNvSpPr txBox="1">
            <a:spLocks noGrp="1"/>
          </p:cNvSpPr>
          <p:nvPr>
            <p:ph idx="1"/>
          </p:nvPr>
        </p:nvSpPr>
        <p:spPr>
          <a:xfrm>
            <a:off x="838200" y="1435510"/>
            <a:ext cx="5486400" cy="4741453"/>
          </a:xfrm>
        </p:spPr>
        <p:txBody>
          <a:bodyPr>
            <a:normAutofit/>
          </a:bodyPr>
          <a:lstStyle/>
          <a:p>
            <a:r>
              <a:rPr lang="en-GB" dirty="0"/>
              <a:t>National Audits – via NATCAN</a:t>
            </a:r>
          </a:p>
          <a:p>
            <a:endParaRPr lang="en-GB" dirty="0"/>
          </a:p>
          <a:p>
            <a:r>
              <a:rPr lang="en-GB" dirty="0"/>
              <a:t>Research &amp; Campaigns – Be Clear on Cancer</a:t>
            </a:r>
          </a:p>
          <a:p>
            <a:pPr marL="0" indent="0">
              <a:buNone/>
            </a:pPr>
            <a:endParaRPr lang="en-GB" dirty="0"/>
          </a:p>
          <a:p>
            <a:r>
              <a:rPr lang="en-GB" dirty="0"/>
              <a:t>Charities</a:t>
            </a:r>
          </a:p>
          <a:p>
            <a:r>
              <a:rPr lang="en-GB" dirty="0"/>
              <a:t>Strategic Review</a:t>
            </a:r>
          </a:p>
          <a:p>
            <a:r>
              <a:rPr lang="en-GB" dirty="0"/>
              <a:t>International Comparison</a:t>
            </a:r>
          </a:p>
          <a:p>
            <a:r>
              <a:rPr lang="en-GB" dirty="0"/>
              <a:t>Clinical Services Quality Measures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16</a:t>
            </a:fld>
            <a:endParaRPr lang="en-GB" dirty="0"/>
          </a:p>
        </p:txBody>
      </p:sp>
      <p:sp>
        <p:nvSpPr>
          <p:cNvPr id="41" name="TextBox 40">
            <a:extLst>
              <a:ext uri="{FF2B5EF4-FFF2-40B4-BE49-F238E27FC236}">
                <a16:creationId xmlns:a16="http://schemas.microsoft.com/office/drawing/2014/main" id="{48708469-B0C4-49B0-A74B-F09C3A8F578F}"/>
              </a:ext>
            </a:extLst>
          </p:cNvPr>
          <p:cNvSpPr txBox="1"/>
          <p:nvPr/>
        </p:nvSpPr>
        <p:spPr>
          <a:xfrm>
            <a:off x="6814456" y="1379239"/>
            <a:ext cx="5366657" cy="4770537"/>
          </a:xfrm>
          <a:prstGeom prst="rect">
            <a:avLst/>
          </a:prstGeom>
          <a:noFill/>
        </p:spPr>
        <p:txBody>
          <a:bodyPr wrap="square" rtlCol="0">
            <a:spAutoFit/>
          </a:bodyPr>
          <a:lstStyle/>
          <a:p>
            <a:pPr marL="285750" indent="-285750">
              <a:buFont typeface="Arial" panose="020B0604020202020204" pitchFamily="34" charset="0"/>
              <a:buChar char="•"/>
            </a:pPr>
            <a:r>
              <a:rPr lang="en-GB" sz="2200" dirty="0" err="1"/>
              <a:t>Cancerdata</a:t>
            </a:r>
            <a:endParaRPr lang="en-GB" sz="2200" dirty="0"/>
          </a:p>
          <a:p>
            <a:pPr marL="285750" indent="-285750">
              <a:buFont typeface="Arial" panose="020B0604020202020204" pitchFamily="34" charset="0"/>
              <a:buChar char="•"/>
            </a:pPr>
            <a:r>
              <a:rPr lang="en-GB" sz="2200" dirty="0">
                <a:solidFill>
                  <a:schemeClr val="tx2"/>
                </a:solidFill>
                <a:hlinkClick r:id="rId5">
                  <a:extLst>
                    <a:ext uri="{A12FA001-AC4F-418D-AE19-62706E023703}">
                      <ahyp:hlinkClr xmlns:ahyp="http://schemas.microsoft.com/office/drawing/2018/hyperlinkcolor" val="tx"/>
                    </a:ext>
                  </a:extLst>
                </a:hlinkClick>
              </a:rPr>
              <a:t>www.cancerdata.nhs.uk</a:t>
            </a:r>
            <a:r>
              <a:rPr lang="en-GB" sz="2200" dirty="0">
                <a:solidFill>
                  <a:schemeClr val="tx2"/>
                </a:solidFill>
              </a:rPr>
              <a:t> </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Fingertips</a:t>
            </a:r>
          </a:p>
          <a:p>
            <a:pPr marL="285750" indent="-285750">
              <a:buFont typeface="Arial" panose="020B0604020202020204" pitchFamily="34" charset="0"/>
              <a:buChar char="•"/>
            </a:pPr>
            <a:r>
              <a:rPr lang="en-GB" sz="2200" dirty="0">
                <a:solidFill>
                  <a:schemeClr val="tx2"/>
                </a:solidFill>
                <a:hlinkClick r:id="rId6">
                  <a:extLst>
                    <a:ext uri="{A12FA001-AC4F-418D-AE19-62706E023703}">
                      <ahyp:hlinkClr xmlns:ahyp="http://schemas.microsoft.com/office/drawing/2018/hyperlinkcolor" val="tx"/>
                    </a:ext>
                  </a:extLst>
                </a:hlinkClick>
              </a:rPr>
              <a:t>https://fingertips.phe.org.uk</a:t>
            </a:r>
            <a:endParaRPr lang="en-GB" sz="2200" dirty="0">
              <a:solidFill>
                <a:schemeClr val="tx2"/>
              </a:solidFill>
            </a:endParaRP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err="1"/>
              <a:t>CancerStats</a:t>
            </a:r>
            <a:r>
              <a:rPr lang="en-GB" sz="2200" dirty="0"/>
              <a:t> – HSCN only</a:t>
            </a:r>
          </a:p>
          <a:p>
            <a:pPr marL="285750" indent="-285750">
              <a:buFont typeface="Arial" panose="020B0604020202020204" pitchFamily="34" charset="0"/>
              <a:buChar char="•"/>
            </a:pPr>
            <a:r>
              <a:rPr lang="en-GB" sz="2200" dirty="0">
                <a:solidFill>
                  <a:schemeClr val="tx2"/>
                </a:solidFill>
                <a:hlinkClick r:id="rId7">
                  <a:extLst>
                    <a:ext uri="{A12FA001-AC4F-418D-AE19-62706E023703}">
                      <ahyp:hlinkClr xmlns:ahyp="http://schemas.microsoft.com/office/drawing/2018/hyperlinkcolor" val="tx"/>
                    </a:ext>
                  </a:extLst>
                </a:hlinkClick>
              </a:rPr>
              <a:t>https://cancerstats.ndrs.nhs.uk</a:t>
            </a:r>
            <a:r>
              <a:rPr lang="en-GB" sz="2200" dirty="0">
                <a:solidFill>
                  <a:schemeClr val="tx2"/>
                </a:solidFill>
              </a:rPr>
              <a:t> </a:t>
            </a:r>
          </a:p>
          <a:p>
            <a:pPr marL="285750" indent="-285750">
              <a:buFont typeface="Arial" panose="020B0604020202020204" pitchFamily="34" charset="0"/>
              <a:buChar char="•"/>
            </a:pPr>
            <a:endParaRPr lang="en-GB" sz="2200" dirty="0">
              <a:solidFill>
                <a:srgbClr val="0000FF"/>
              </a:solidFill>
            </a:endParaRPr>
          </a:p>
          <a:p>
            <a:pPr marL="285750" indent="-285750">
              <a:buFont typeface="Arial" panose="020B0604020202020204" pitchFamily="34" charset="0"/>
              <a:buChar char="•"/>
            </a:pPr>
            <a:r>
              <a:rPr lang="en-GB" sz="2200" dirty="0"/>
              <a:t>Predict tools</a:t>
            </a:r>
          </a:p>
          <a:p>
            <a:pPr marL="285750" indent="-285750">
              <a:buFont typeface="Arial" panose="020B0604020202020204" pitchFamily="34" charset="0"/>
              <a:buChar char="•"/>
            </a:pPr>
            <a:r>
              <a:rPr lang="en-GB" sz="2200" dirty="0">
                <a:solidFill>
                  <a:schemeClr val="tx2"/>
                </a:solidFill>
                <a:hlinkClick r:id="rId8">
                  <a:extLst>
                    <a:ext uri="{A12FA001-AC4F-418D-AE19-62706E023703}">
                      <ahyp:hlinkClr xmlns:ahyp="http://schemas.microsoft.com/office/drawing/2018/hyperlinkcolor" val="tx"/>
                    </a:ext>
                  </a:extLst>
                </a:hlinkClick>
              </a:rPr>
              <a:t>https://breast.predict.nhs.uk/</a:t>
            </a:r>
            <a:r>
              <a:rPr lang="en-GB" sz="2200" dirty="0">
                <a:solidFill>
                  <a:schemeClr val="tx2"/>
                </a:solidFill>
              </a:rPr>
              <a:t> </a:t>
            </a:r>
          </a:p>
          <a:p>
            <a:pPr marL="285750" indent="-285750">
              <a:buFont typeface="Arial" panose="020B0604020202020204" pitchFamily="34" charset="0"/>
              <a:buChar char="•"/>
            </a:pPr>
            <a:r>
              <a:rPr lang="en-GB" sz="2200" dirty="0">
                <a:solidFill>
                  <a:schemeClr val="tx2"/>
                </a:solidFill>
                <a:hlinkClick r:id="rId9">
                  <a:extLst>
                    <a:ext uri="{A12FA001-AC4F-418D-AE19-62706E023703}">
                      <ahyp:hlinkClr xmlns:ahyp="http://schemas.microsoft.com/office/drawing/2018/hyperlinkcolor" val="tx"/>
                    </a:ext>
                  </a:extLst>
                </a:hlinkClick>
              </a:rPr>
              <a:t>https://prostate.predict.nhs.uk/</a:t>
            </a:r>
            <a:r>
              <a:rPr lang="en-GB" sz="2200" dirty="0">
                <a:solidFill>
                  <a:schemeClr val="tx2"/>
                </a:solidFill>
              </a:rPr>
              <a:t> </a:t>
            </a:r>
          </a:p>
          <a:p>
            <a:pPr marL="285750" indent="-285750">
              <a:buFont typeface="Arial" panose="020B0604020202020204" pitchFamily="34" charset="0"/>
              <a:buChar char="•"/>
            </a:pPr>
            <a:endParaRPr lang="en-GB" sz="2200" b="1" dirty="0">
              <a:solidFill>
                <a:schemeClr val="tx2"/>
              </a:solidFill>
            </a:endParaRPr>
          </a:p>
          <a:p>
            <a:pPr marL="742950" lvl="1" indent="-285750">
              <a:buFont typeface="Arial" panose="020B0604020202020204" pitchFamily="34" charset="0"/>
              <a:buChar char="•"/>
            </a:pPr>
            <a:endParaRPr lang="en-GB" dirty="0"/>
          </a:p>
        </p:txBody>
      </p:sp>
      <p:pic>
        <p:nvPicPr>
          <p:cNvPr id="7" name="Audio 6">
            <a:hlinkClick r:id="" action="ppaction://media"/>
            <a:extLst>
              <a:ext uri="{FF2B5EF4-FFF2-40B4-BE49-F238E27FC236}">
                <a16:creationId xmlns:a16="http://schemas.microsoft.com/office/drawing/2014/main" id="{10A601EC-4237-40DE-A6CD-D76F5E7703BB}"/>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33477922"/>
      </p:ext>
    </p:extLst>
  </p:cSld>
  <p:clrMapOvr>
    <a:masterClrMapping/>
  </p:clrMapOvr>
  <mc:AlternateContent xmlns:mc="http://schemas.openxmlformats.org/markup-compatibility/2006" xmlns:p14="http://schemas.microsoft.com/office/powerpoint/2010/main">
    <mc:Choice Requires="p14">
      <p:transition spd="slow" p14:dur="2000" advTm="11039"/>
    </mc:Choice>
    <mc:Fallback xmlns="">
      <p:transition spd="slow" advTm="110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2FFEFDAF-E824-4AAA-AF61-D3DA5CC4296A}"/>
              </a:ext>
            </a:extLst>
          </p:cNvPr>
          <p:cNvSpPr/>
          <p:nvPr/>
        </p:nvSpPr>
        <p:spPr>
          <a:xfrm>
            <a:off x="262578" y="1242605"/>
            <a:ext cx="6551878" cy="885740"/>
          </a:xfrm>
          <a:prstGeom prst="ellipse">
            <a:avLst/>
          </a:prstGeom>
          <a:solidFill>
            <a:schemeClr val="bg1"/>
          </a:solidFill>
          <a:ln w="28575">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76CAE548-4BA5-4C83-A4AD-303D9F6F4940}"/>
              </a:ext>
            </a:extLst>
          </p:cNvPr>
          <p:cNvSpPr/>
          <p:nvPr/>
        </p:nvSpPr>
        <p:spPr>
          <a:xfrm>
            <a:off x="262578" y="2208780"/>
            <a:ext cx="6551878" cy="1213044"/>
          </a:xfrm>
          <a:prstGeom prst="ellipse">
            <a:avLst/>
          </a:prstGeom>
          <a:solidFill>
            <a:schemeClr val="bg1"/>
          </a:solidFill>
          <a:ln w="28575">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What the data is used for</a:t>
            </a:r>
          </a:p>
        </p:txBody>
      </p:sp>
      <p:sp>
        <p:nvSpPr>
          <p:cNvPr id="40" name="Content Placeholder 39">
            <a:extLst>
              <a:ext uri="{FF2B5EF4-FFF2-40B4-BE49-F238E27FC236}">
                <a16:creationId xmlns:a16="http://schemas.microsoft.com/office/drawing/2014/main" id="{831BF4B7-0A18-4AF4-AEB4-391756F42898}"/>
              </a:ext>
            </a:extLst>
          </p:cNvPr>
          <p:cNvSpPr txBox="1">
            <a:spLocks noGrp="1"/>
          </p:cNvSpPr>
          <p:nvPr>
            <p:ph idx="1"/>
          </p:nvPr>
        </p:nvSpPr>
        <p:spPr>
          <a:xfrm>
            <a:off x="838200" y="1435510"/>
            <a:ext cx="5486400" cy="4741453"/>
          </a:xfrm>
        </p:spPr>
        <p:txBody>
          <a:bodyPr>
            <a:normAutofit/>
          </a:bodyPr>
          <a:lstStyle/>
          <a:p>
            <a:r>
              <a:rPr lang="en-GB" dirty="0"/>
              <a:t>National Audits – via NATCAN</a:t>
            </a:r>
          </a:p>
          <a:p>
            <a:pPr marL="0" indent="0">
              <a:buNone/>
            </a:pPr>
            <a:endParaRPr lang="en-GB" dirty="0"/>
          </a:p>
          <a:p>
            <a:r>
              <a:rPr lang="en-GB" dirty="0"/>
              <a:t>Research &amp; Campaigns – Be Clear on Cancer</a:t>
            </a:r>
          </a:p>
          <a:p>
            <a:pPr marL="0" indent="0">
              <a:buNone/>
            </a:pPr>
            <a:endParaRPr lang="en-GB" dirty="0"/>
          </a:p>
          <a:p>
            <a:r>
              <a:rPr lang="en-GB" dirty="0"/>
              <a:t>Charities</a:t>
            </a:r>
          </a:p>
          <a:p>
            <a:r>
              <a:rPr lang="en-GB" dirty="0"/>
              <a:t>Strategic Review</a:t>
            </a:r>
          </a:p>
          <a:p>
            <a:r>
              <a:rPr lang="en-GB" dirty="0"/>
              <a:t>International Comparison</a:t>
            </a:r>
          </a:p>
          <a:p>
            <a:r>
              <a:rPr lang="en-GB" dirty="0"/>
              <a:t>Clinical Services Quality Measures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17</a:t>
            </a:fld>
            <a:endParaRPr lang="en-GB" dirty="0"/>
          </a:p>
        </p:txBody>
      </p:sp>
      <p:sp>
        <p:nvSpPr>
          <p:cNvPr id="41" name="TextBox 40">
            <a:extLst>
              <a:ext uri="{FF2B5EF4-FFF2-40B4-BE49-F238E27FC236}">
                <a16:creationId xmlns:a16="http://schemas.microsoft.com/office/drawing/2014/main" id="{48708469-B0C4-49B0-A74B-F09C3A8F578F}"/>
              </a:ext>
            </a:extLst>
          </p:cNvPr>
          <p:cNvSpPr txBox="1"/>
          <p:nvPr/>
        </p:nvSpPr>
        <p:spPr>
          <a:xfrm>
            <a:off x="6814456" y="1379239"/>
            <a:ext cx="5366657" cy="4770537"/>
          </a:xfrm>
          <a:prstGeom prst="rect">
            <a:avLst/>
          </a:prstGeom>
          <a:noFill/>
        </p:spPr>
        <p:txBody>
          <a:bodyPr wrap="square" rtlCol="0">
            <a:spAutoFit/>
          </a:bodyPr>
          <a:lstStyle/>
          <a:p>
            <a:pPr marL="285750" indent="-285750">
              <a:buFont typeface="Arial" panose="020B0604020202020204" pitchFamily="34" charset="0"/>
              <a:buChar char="•"/>
            </a:pPr>
            <a:r>
              <a:rPr lang="en-GB" sz="2200" dirty="0" err="1"/>
              <a:t>Cancerdata</a:t>
            </a:r>
            <a:endParaRPr lang="en-GB" sz="2200" dirty="0"/>
          </a:p>
          <a:p>
            <a:pPr marL="285750" indent="-285750">
              <a:buFont typeface="Arial" panose="020B0604020202020204" pitchFamily="34" charset="0"/>
              <a:buChar char="•"/>
            </a:pPr>
            <a:r>
              <a:rPr lang="en-GB" sz="2200" dirty="0">
                <a:solidFill>
                  <a:schemeClr val="tx2"/>
                </a:solidFill>
                <a:hlinkClick r:id="rId5">
                  <a:extLst>
                    <a:ext uri="{A12FA001-AC4F-418D-AE19-62706E023703}">
                      <ahyp:hlinkClr xmlns:ahyp="http://schemas.microsoft.com/office/drawing/2018/hyperlinkcolor" val="tx"/>
                    </a:ext>
                  </a:extLst>
                </a:hlinkClick>
              </a:rPr>
              <a:t>www.cancerdata.nhs.uk</a:t>
            </a:r>
            <a:r>
              <a:rPr lang="en-GB" sz="2200" dirty="0">
                <a:solidFill>
                  <a:schemeClr val="tx2"/>
                </a:solidFill>
              </a:rPr>
              <a:t> </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Fingertips</a:t>
            </a:r>
          </a:p>
          <a:p>
            <a:pPr marL="285750" indent="-285750">
              <a:buFont typeface="Arial" panose="020B0604020202020204" pitchFamily="34" charset="0"/>
              <a:buChar char="•"/>
            </a:pPr>
            <a:r>
              <a:rPr lang="en-GB" sz="2200" dirty="0">
                <a:solidFill>
                  <a:schemeClr val="tx2"/>
                </a:solidFill>
                <a:hlinkClick r:id="rId6">
                  <a:extLst>
                    <a:ext uri="{A12FA001-AC4F-418D-AE19-62706E023703}">
                      <ahyp:hlinkClr xmlns:ahyp="http://schemas.microsoft.com/office/drawing/2018/hyperlinkcolor" val="tx"/>
                    </a:ext>
                  </a:extLst>
                </a:hlinkClick>
              </a:rPr>
              <a:t>https://fingertips.phe.org.uk</a:t>
            </a:r>
            <a:endParaRPr lang="en-GB" sz="2200" dirty="0">
              <a:solidFill>
                <a:schemeClr val="tx2"/>
              </a:solidFill>
            </a:endParaRP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err="1"/>
              <a:t>CancerStats</a:t>
            </a:r>
            <a:r>
              <a:rPr lang="en-GB" sz="2200" dirty="0"/>
              <a:t> – HSCN only</a:t>
            </a:r>
          </a:p>
          <a:p>
            <a:pPr marL="285750" indent="-285750">
              <a:buFont typeface="Arial" panose="020B0604020202020204" pitchFamily="34" charset="0"/>
              <a:buChar char="•"/>
            </a:pPr>
            <a:r>
              <a:rPr lang="en-GB" sz="2200" dirty="0">
                <a:solidFill>
                  <a:schemeClr val="tx2"/>
                </a:solidFill>
                <a:hlinkClick r:id="rId7">
                  <a:extLst>
                    <a:ext uri="{A12FA001-AC4F-418D-AE19-62706E023703}">
                      <ahyp:hlinkClr xmlns:ahyp="http://schemas.microsoft.com/office/drawing/2018/hyperlinkcolor" val="tx"/>
                    </a:ext>
                  </a:extLst>
                </a:hlinkClick>
              </a:rPr>
              <a:t>https://cancerstats.ndrs.nhs.uk</a:t>
            </a:r>
            <a:r>
              <a:rPr lang="en-GB" sz="2200" dirty="0">
                <a:solidFill>
                  <a:schemeClr val="tx2"/>
                </a:solidFill>
              </a:rPr>
              <a:t> </a:t>
            </a:r>
          </a:p>
          <a:p>
            <a:pPr marL="285750" indent="-285750">
              <a:buFont typeface="Arial" panose="020B0604020202020204" pitchFamily="34" charset="0"/>
              <a:buChar char="•"/>
            </a:pPr>
            <a:endParaRPr lang="en-GB" sz="2200" dirty="0">
              <a:solidFill>
                <a:srgbClr val="0000FF"/>
              </a:solidFill>
            </a:endParaRPr>
          </a:p>
          <a:p>
            <a:pPr marL="285750" indent="-285750">
              <a:buFont typeface="Arial" panose="020B0604020202020204" pitchFamily="34" charset="0"/>
              <a:buChar char="•"/>
            </a:pPr>
            <a:r>
              <a:rPr lang="en-GB" sz="2200" dirty="0"/>
              <a:t>Predict tools</a:t>
            </a:r>
          </a:p>
          <a:p>
            <a:pPr marL="285750" indent="-285750">
              <a:buFont typeface="Arial" panose="020B0604020202020204" pitchFamily="34" charset="0"/>
              <a:buChar char="•"/>
            </a:pPr>
            <a:r>
              <a:rPr lang="en-GB" sz="2200" dirty="0">
                <a:solidFill>
                  <a:schemeClr val="tx2"/>
                </a:solidFill>
                <a:hlinkClick r:id="rId8">
                  <a:extLst>
                    <a:ext uri="{A12FA001-AC4F-418D-AE19-62706E023703}">
                      <ahyp:hlinkClr xmlns:ahyp="http://schemas.microsoft.com/office/drawing/2018/hyperlinkcolor" val="tx"/>
                    </a:ext>
                  </a:extLst>
                </a:hlinkClick>
              </a:rPr>
              <a:t>https://breast.predict.nhs.uk/</a:t>
            </a:r>
            <a:r>
              <a:rPr lang="en-GB" sz="2200" dirty="0">
                <a:solidFill>
                  <a:schemeClr val="tx2"/>
                </a:solidFill>
              </a:rPr>
              <a:t> </a:t>
            </a:r>
          </a:p>
          <a:p>
            <a:pPr marL="285750" indent="-285750">
              <a:buFont typeface="Arial" panose="020B0604020202020204" pitchFamily="34" charset="0"/>
              <a:buChar char="•"/>
            </a:pPr>
            <a:r>
              <a:rPr lang="en-GB" sz="2200" dirty="0">
                <a:solidFill>
                  <a:schemeClr val="tx2"/>
                </a:solidFill>
                <a:hlinkClick r:id="rId9">
                  <a:extLst>
                    <a:ext uri="{A12FA001-AC4F-418D-AE19-62706E023703}">
                      <ahyp:hlinkClr xmlns:ahyp="http://schemas.microsoft.com/office/drawing/2018/hyperlinkcolor" val="tx"/>
                    </a:ext>
                  </a:extLst>
                </a:hlinkClick>
              </a:rPr>
              <a:t>https://prostate.predict.nhs.uk/</a:t>
            </a:r>
            <a:r>
              <a:rPr lang="en-GB" sz="2200" dirty="0">
                <a:solidFill>
                  <a:schemeClr val="tx2"/>
                </a:solidFill>
              </a:rPr>
              <a:t> </a:t>
            </a:r>
          </a:p>
          <a:p>
            <a:pPr marL="285750" indent="-285750">
              <a:buFont typeface="Arial" panose="020B0604020202020204" pitchFamily="34" charset="0"/>
              <a:buChar char="•"/>
            </a:pPr>
            <a:endParaRPr lang="en-GB" sz="2200" dirty="0">
              <a:solidFill>
                <a:schemeClr val="tx2"/>
              </a:solidFill>
            </a:endParaRPr>
          </a:p>
          <a:p>
            <a:pPr marL="742950" lvl="1" indent="-285750">
              <a:buFont typeface="Arial" panose="020B0604020202020204" pitchFamily="34" charset="0"/>
              <a:buChar char="•"/>
            </a:pPr>
            <a:endParaRPr lang="en-GB" dirty="0"/>
          </a:p>
        </p:txBody>
      </p:sp>
      <p:pic>
        <p:nvPicPr>
          <p:cNvPr id="7" name="Audio 6">
            <a:hlinkClick r:id="" action="ppaction://media"/>
            <a:extLst>
              <a:ext uri="{FF2B5EF4-FFF2-40B4-BE49-F238E27FC236}">
                <a16:creationId xmlns:a16="http://schemas.microsoft.com/office/drawing/2014/main" id="{A344542A-04AB-4338-BC78-D5F50245900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55318897"/>
      </p:ext>
    </p:extLst>
  </p:cSld>
  <p:clrMapOvr>
    <a:masterClrMapping/>
  </p:clrMapOvr>
  <mc:AlternateContent xmlns:mc="http://schemas.openxmlformats.org/markup-compatibility/2006" xmlns:p14="http://schemas.microsoft.com/office/powerpoint/2010/main">
    <mc:Choice Requires="p14">
      <p:transition spd="slow" p14:dur="2000" advTm="4723"/>
    </mc:Choice>
    <mc:Fallback xmlns="">
      <p:transition spd="slow" advTm="47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What the data is used for</a:t>
            </a:r>
          </a:p>
        </p:txBody>
      </p:sp>
      <p:sp>
        <p:nvSpPr>
          <p:cNvPr id="7" name="Content Placeholder 6">
            <a:extLst>
              <a:ext uri="{FF2B5EF4-FFF2-40B4-BE49-F238E27FC236}">
                <a16:creationId xmlns:a16="http://schemas.microsoft.com/office/drawing/2014/main" id="{F81DC2A8-8F0C-4A60-81F3-BB1F6A17ED8D}"/>
              </a:ext>
            </a:extLst>
          </p:cNvPr>
          <p:cNvSpPr>
            <a:spLocks noGrp="1"/>
          </p:cNvSpPr>
          <p:nvPr>
            <p:ph idx="1"/>
          </p:nvPr>
        </p:nvSpPr>
        <p:spPr>
          <a:xfrm>
            <a:off x="838200" y="1435510"/>
            <a:ext cx="6037883" cy="4741453"/>
          </a:xfrm>
        </p:spPr>
        <p:txBody>
          <a:bodyPr/>
          <a:lstStyle/>
          <a:p>
            <a:pPr marL="0" indent="0">
              <a:buNone/>
            </a:pPr>
            <a:r>
              <a:rPr lang="en-GB" sz="2400" b="1" dirty="0"/>
              <a:t>National Audits via NATCAN</a:t>
            </a:r>
          </a:p>
          <a:p>
            <a:pPr marL="0" indent="0">
              <a:buNone/>
            </a:pPr>
            <a:r>
              <a:rPr lang="en-GB" sz="2400" b="1" dirty="0"/>
              <a:t>( </a:t>
            </a:r>
            <a:r>
              <a:rPr lang="en-GB" sz="2400" b="1" dirty="0">
                <a:hlinkClick r:id="rId5"/>
              </a:rPr>
              <a:t>https://www.natcan.org.uk/</a:t>
            </a:r>
            <a:r>
              <a:rPr lang="en-GB" sz="2400" b="1" dirty="0"/>
              <a:t> )</a:t>
            </a:r>
          </a:p>
          <a:p>
            <a:pPr marL="0" indent="0">
              <a:buNone/>
            </a:pPr>
            <a:r>
              <a:rPr lang="en-GB" dirty="0"/>
              <a:t>The NATCAN audits use data that is part of the COSD dataset as well as data from other sources</a:t>
            </a:r>
          </a:p>
          <a:p>
            <a:pPr marL="0" indent="0">
              <a:buNone/>
            </a:pPr>
            <a:r>
              <a:rPr lang="en-GB" dirty="0"/>
              <a:t>No additional submission is required for the audits</a:t>
            </a:r>
          </a:p>
          <a:p>
            <a:pPr marL="0" indent="0">
              <a:buNone/>
            </a:pPr>
            <a:r>
              <a:rPr lang="en-GB" dirty="0"/>
              <a:t>As the audits use COSD data, please ensure that information relating to the audits is entered into your cancer data management system in a timely fashion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18</a:t>
            </a:fld>
            <a:endParaRPr lang="en-GB"/>
          </a:p>
        </p:txBody>
      </p:sp>
      <p:pic>
        <p:nvPicPr>
          <p:cNvPr id="29" name="Audio 28">
            <a:hlinkClick r:id="" action="ppaction://media"/>
            <a:extLst>
              <a:ext uri="{FF2B5EF4-FFF2-40B4-BE49-F238E27FC236}">
                <a16:creationId xmlns:a16="http://schemas.microsoft.com/office/drawing/2014/main" id="{765E2BF2-D071-9772-9458-68322C765CA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pic>
        <p:nvPicPr>
          <p:cNvPr id="3" name="Picture 2">
            <a:extLst>
              <a:ext uri="{FF2B5EF4-FFF2-40B4-BE49-F238E27FC236}">
                <a16:creationId xmlns:a16="http://schemas.microsoft.com/office/drawing/2014/main" id="{5A23B4FD-1137-0042-A5F5-15D573F02E54}"/>
              </a:ext>
            </a:extLst>
          </p:cNvPr>
          <p:cNvPicPr>
            <a:picLocks noChangeAspect="1"/>
          </p:cNvPicPr>
          <p:nvPr/>
        </p:nvPicPr>
        <p:blipFill>
          <a:blip r:embed="rId7"/>
          <a:stretch>
            <a:fillRect/>
          </a:stretch>
        </p:blipFill>
        <p:spPr>
          <a:xfrm>
            <a:off x="6876083" y="2096813"/>
            <a:ext cx="4645218" cy="3134711"/>
          </a:xfrm>
          <a:prstGeom prst="rect">
            <a:avLst/>
          </a:prstGeom>
          <a:ln>
            <a:solidFill>
              <a:srgbClr val="228789"/>
            </a:solidFill>
          </a:ln>
        </p:spPr>
      </p:pic>
    </p:spTree>
    <p:extLst>
      <p:ext uri="{BB962C8B-B14F-4D97-AF65-F5344CB8AC3E}">
        <p14:creationId xmlns:p14="http://schemas.microsoft.com/office/powerpoint/2010/main" val="3938753751"/>
      </p:ext>
    </p:extLst>
  </p:cSld>
  <p:clrMapOvr>
    <a:masterClrMapping/>
  </p:clrMapOvr>
  <mc:AlternateContent xmlns:mc="http://schemas.openxmlformats.org/markup-compatibility/2006">
    <mc:Choice xmlns:p14="http://schemas.microsoft.com/office/powerpoint/2010/main" Requires="p14">
      <p:transition spd="slow" p14:dur="2000" advTm="16795"/>
    </mc:Choice>
    <mc:Fallback>
      <p:transition spd="slow" advTm="167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586"/>
            <a:ext cx="10515600" cy="1012719"/>
          </a:xfrm>
        </p:spPr>
        <p:txBody>
          <a:bodyPr/>
          <a:lstStyle/>
          <a:p>
            <a:r>
              <a:rPr lang="en-GB" dirty="0"/>
              <a:t>What the data is used for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a:xfrm>
            <a:off x="838200" y="6484169"/>
            <a:ext cx="7145594" cy="373831"/>
          </a:xfrm>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grpSp>
        <p:nvGrpSpPr>
          <p:cNvPr id="3" name="Group 2">
            <a:extLst>
              <a:ext uri="{FF2B5EF4-FFF2-40B4-BE49-F238E27FC236}">
                <a16:creationId xmlns:a16="http://schemas.microsoft.com/office/drawing/2014/main" id="{53F0CA69-CA5C-4788-8DD7-8B2A02B98463}"/>
              </a:ext>
            </a:extLst>
          </p:cNvPr>
          <p:cNvGrpSpPr/>
          <p:nvPr/>
        </p:nvGrpSpPr>
        <p:grpSpPr>
          <a:xfrm>
            <a:off x="2276134" y="1920874"/>
            <a:ext cx="7639733" cy="3588912"/>
            <a:chOff x="2253873" y="1920874"/>
            <a:chExt cx="7639733" cy="3588912"/>
          </a:xfrm>
        </p:grpSpPr>
        <p:pic>
          <p:nvPicPr>
            <p:cNvPr id="8" name="Picture 7">
              <a:extLst>
                <a:ext uri="{FF2B5EF4-FFF2-40B4-BE49-F238E27FC236}">
                  <a16:creationId xmlns:a16="http://schemas.microsoft.com/office/drawing/2014/main" id="{BDA9AE27-C96A-4665-9C5D-A94830AAC9C0}"/>
                </a:ext>
              </a:extLst>
            </p:cNvPr>
            <p:cNvPicPr>
              <a:picLocks noChangeAspect="1"/>
            </p:cNvPicPr>
            <p:nvPr/>
          </p:nvPicPr>
          <p:blipFill>
            <a:blip r:embed="rId5"/>
            <a:stretch>
              <a:fillRect/>
            </a:stretch>
          </p:blipFill>
          <p:spPr>
            <a:xfrm>
              <a:off x="2253873" y="1920874"/>
              <a:ext cx="2368025" cy="3347075"/>
            </a:xfrm>
            <a:prstGeom prst="rect">
              <a:avLst/>
            </a:prstGeom>
            <a:ln w="3175">
              <a:solidFill>
                <a:schemeClr val="tx1"/>
              </a:solidFill>
            </a:ln>
          </p:spPr>
        </p:pic>
        <p:pic>
          <p:nvPicPr>
            <p:cNvPr id="9" name="Picture 8">
              <a:extLst>
                <a:ext uri="{FF2B5EF4-FFF2-40B4-BE49-F238E27FC236}">
                  <a16:creationId xmlns:a16="http://schemas.microsoft.com/office/drawing/2014/main" id="{7BFCEE12-3376-42DF-BFB1-4C277103443D}"/>
                </a:ext>
              </a:extLst>
            </p:cNvPr>
            <p:cNvPicPr>
              <a:picLocks noChangeAspect="1"/>
            </p:cNvPicPr>
            <p:nvPr/>
          </p:nvPicPr>
          <p:blipFill>
            <a:blip r:embed="rId6"/>
            <a:stretch>
              <a:fillRect/>
            </a:stretch>
          </p:blipFill>
          <p:spPr>
            <a:xfrm>
              <a:off x="7570101" y="1920874"/>
              <a:ext cx="2323505" cy="3347075"/>
            </a:xfrm>
            <a:prstGeom prst="rect">
              <a:avLst/>
            </a:prstGeom>
            <a:ln w="3175">
              <a:solidFill>
                <a:schemeClr val="tx1"/>
              </a:solidFill>
            </a:ln>
          </p:spPr>
        </p:pic>
        <p:pic>
          <p:nvPicPr>
            <p:cNvPr id="10" name="Picture 9">
              <a:extLst>
                <a:ext uri="{FF2B5EF4-FFF2-40B4-BE49-F238E27FC236}">
                  <a16:creationId xmlns:a16="http://schemas.microsoft.com/office/drawing/2014/main" id="{ED352613-5DB6-4077-B1E8-5B09961C11EB}"/>
                </a:ext>
              </a:extLst>
            </p:cNvPr>
            <p:cNvPicPr>
              <a:picLocks noChangeAspect="1"/>
            </p:cNvPicPr>
            <p:nvPr/>
          </p:nvPicPr>
          <p:blipFill>
            <a:blip r:embed="rId7"/>
            <a:stretch>
              <a:fillRect/>
            </a:stretch>
          </p:blipFill>
          <p:spPr>
            <a:xfrm>
              <a:off x="4923764" y="2162711"/>
              <a:ext cx="2344471" cy="3347075"/>
            </a:xfrm>
            <a:prstGeom prst="rect">
              <a:avLst/>
            </a:prstGeom>
            <a:ln w="3175">
              <a:solidFill>
                <a:schemeClr val="tx1"/>
              </a:solidFill>
            </a:ln>
          </p:spPr>
        </p:pic>
      </p:grpSp>
      <p:pic>
        <p:nvPicPr>
          <p:cNvPr id="13" name="Audio 12">
            <a:hlinkClick r:id="" action="ppaction://media"/>
            <a:extLst>
              <a:ext uri="{FF2B5EF4-FFF2-40B4-BE49-F238E27FC236}">
                <a16:creationId xmlns:a16="http://schemas.microsoft.com/office/drawing/2014/main" id="{026B275A-B733-03D4-9621-35A949C18083}"/>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43863436"/>
      </p:ext>
    </p:extLst>
  </p:cSld>
  <p:clrMapOvr>
    <a:masterClrMapping/>
  </p:clrMapOvr>
  <mc:AlternateContent xmlns:mc="http://schemas.openxmlformats.org/markup-compatibility/2006">
    <mc:Choice xmlns:p14="http://schemas.microsoft.com/office/powerpoint/2010/main" Requires="p14">
      <p:transition spd="slow" p14:dur="2000" advTm="40599"/>
    </mc:Choice>
    <mc:Fallback>
      <p:transition spd="slow" advTm="405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12/06/2024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a:xfrm>
            <a:off x="10658167" y="6475466"/>
            <a:ext cx="695633" cy="373829"/>
          </a:xfrm>
        </p:spPr>
        <p:txBody>
          <a:bodyPr/>
          <a:lstStyle/>
          <a:p>
            <a:fld id="{B33FDC71-8906-4088-9FB1-76CBC632085F}" type="slidenum">
              <a:rPr lang="en-GB" smtClean="0"/>
              <a:pPr/>
              <a:t>2</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a:xfrm>
            <a:off x="4417141" y="2695525"/>
            <a:ext cx="6153151" cy="800991"/>
          </a:xfrm>
        </p:spPr>
        <p:txBody>
          <a:bodyPr>
            <a:noAutofit/>
          </a:bodyPr>
          <a:lstStyle/>
          <a:p>
            <a:r>
              <a:rPr lang="en-GB" sz="2800" dirty="0"/>
              <a:t>Background information for the collection of Cancer Data</a:t>
            </a:r>
          </a:p>
        </p:txBody>
      </p:sp>
      <p:pic>
        <p:nvPicPr>
          <p:cNvPr id="7" name="Audio 6">
            <a:hlinkClick r:id="" action="ppaction://media"/>
            <a:extLst>
              <a:ext uri="{FF2B5EF4-FFF2-40B4-BE49-F238E27FC236}">
                <a16:creationId xmlns:a16="http://schemas.microsoft.com/office/drawing/2014/main" id="{589881DB-3FBD-4F8F-9235-B601B8DFFE7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14058"/>
    </mc:Choice>
    <mc:Fallback xmlns="">
      <p:transition spd="slow" advTm="140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 Summary</a:t>
            </a:r>
          </a:p>
        </p:txBody>
      </p:sp>
      <p:sp>
        <p:nvSpPr>
          <p:cNvPr id="10" name="Content Placeholder 9">
            <a:extLst>
              <a:ext uri="{FF2B5EF4-FFF2-40B4-BE49-F238E27FC236}">
                <a16:creationId xmlns:a16="http://schemas.microsoft.com/office/drawing/2014/main" id="{37C12B05-CA2D-4E1F-94F0-92B619FDCD3F}"/>
              </a:ext>
            </a:extLst>
          </p:cNvPr>
          <p:cNvSpPr>
            <a:spLocks noGrp="1"/>
          </p:cNvSpPr>
          <p:nvPr>
            <p:ph idx="1"/>
          </p:nvPr>
        </p:nvSpPr>
        <p:spPr/>
        <p:txBody>
          <a:bodyPr>
            <a:normAutofit lnSpcReduction="10000"/>
          </a:bodyPr>
          <a:lstStyle/>
          <a:p>
            <a:r>
              <a:rPr lang="en-GB" sz="2900" dirty="0"/>
              <a:t>CWT is an NHSE dataset concerned mainly with time</a:t>
            </a:r>
          </a:p>
          <a:p>
            <a:r>
              <a:rPr lang="en-GB" sz="2900" dirty="0">
                <a:solidFill>
                  <a:schemeClr val="bg1"/>
                </a:solidFill>
              </a:rPr>
              <a:t>COSD is an NDRS dataset with a much broader remit and wider applications</a:t>
            </a:r>
          </a:p>
          <a:p>
            <a:r>
              <a:rPr lang="en-GB" sz="2900" dirty="0">
                <a:solidFill>
                  <a:schemeClr val="bg1"/>
                </a:solidFill>
              </a:rPr>
              <a:t>Audit data is collected to analyse the treatments of particular cancers in detail</a:t>
            </a:r>
          </a:p>
          <a:p>
            <a:r>
              <a:rPr lang="en-GB" sz="2900" dirty="0">
                <a:solidFill>
                  <a:schemeClr val="bg1"/>
                </a:solidFill>
              </a:rPr>
              <a:t>NDRS has responsibility for collecting and collating cancer data from every hospital trust in England, including the data that you record</a:t>
            </a:r>
          </a:p>
          <a:p>
            <a:endParaRPr lang="en-GB" sz="2900" dirty="0"/>
          </a:p>
          <a:p>
            <a:r>
              <a:rPr lang="en-GB" sz="2900" dirty="0">
                <a:solidFill>
                  <a:schemeClr val="bg1"/>
                </a:solidFill>
              </a:rPr>
              <a:t>.</a:t>
            </a:r>
          </a:p>
          <a:p>
            <a:endParaRPr lang="en-GB" sz="29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20</a:t>
            </a:fld>
            <a:endParaRPr lang="en-GB" dirty="0"/>
          </a:p>
        </p:txBody>
      </p:sp>
      <p:pic>
        <p:nvPicPr>
          <p:cNvPr id="8" name="Audio 7">
            <a:hlinkClick r:id="" action="ppaction://media"/>
            <a:extLst>
              <a:ext uri="{FF2B5EF4-FFF2-40B4-BE49-F238E27FC236}">
                <a16:creationId xmlns:a16="http://schemas.microsoft.com/office/drawing/2014/main" id="{26CA99F1-E90A-49A7-BB78-9768A333BEE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24978571"/>
      </p:ext>
    </p:extLst>
  </p:cSld>
  <p:clrMapOvr>
    <a:masterClrMapping/>
  </p:clrMapOvr>
  <mc:AlternateContent xmlns:mc="http://schemas.openxmlformats.org/markup-compatibility/2006" xmlns:p14="http://schemas.microsoft.com/office/powerpoint/2010/main">
    <mc:Choice Requires="p14">
      <p:transition spd="slow" p14:dur="2000" advTm="9939"/>
    </mc:Choice>
    <mc:Fallback xmlns="">
      <p:transition spd="slow" advTm="99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 Summary</a:t>
            </a:r>
          </a:p>
        </p:txBody>
      </p:sp>
      <p:sp>
        <p:nvSpPr>
          <p:cNvPr id="10" name="Content Placeholder 9">
            <a:extLst>
              <a:ext uri="{FF2B5EF4-FFF2-40B4-BE49-F238E27FC236}">
                <a16:creationId xmlns:a16="http://schemas.microsoft.com/office/drawing/2014/main" id="{37C12B05-CA2D-4E1F-94F0-92B619FDCD3F}"/>
              </a:ext>
            </a:extLst>
          </p:cNvPr>
          <p:cNvSpPr>
            <a:spLocks noGrp="1"/>
          </p:cNvSpPr>
          <p:nvPr>
            <p:ph idx="1"/>
          </p:nvPr>
        </p:nvSpPr>
        <p:spPr/>
        <p:txBody>
          <a:bodyPr>
            <a:normAutofit lnSpcReduction="10000"/>
          </a:bodyPr>
          <a:lstStyle/>
          <a:p>
            <a:r>
              <a:rPr lang="en-GB" sz="2900" dirty="0"/>
              <a:t>CWT is an NHSE dataset concerned mainly with time</a:t>
            </a:r>
          </a:p>
          <a:p>
            <a:r>
              <a:rPr lang="en-GB" sz="2900" dirty="0"/>
              <a:t>COSD is an NDRS dataset with a much broader remit and wider applications</a:t>
            </a:r>
          </a:p>
          <a:p>
            <a:r>
              <a:rPr lang="en-GB" sz="2900" dirty="0">
                <a:solidFill>
                  <a:schemeClr val="bg1"/>
                </a:solidFill>
              </a:rPr>
              <a:t>Audit data is collected to analyse the treatments of particular cancers in detail</a:t>
            </a:r>
          </a:p>
          <a:p>
            <a:r>
              <a:rPr lang="en-GB" sz="2900" dirty="0">
                <a:solidFill>
                  <a:schemeClr val="bg1"/>
                </a:solidFill>
              </a:rPr>
              <a:t>NDRS has responsibility for collecting and collating cancer data from every hospital trust in England, including the data that you record</a:t>
            </a:r>
          </a:p>
          <a:p>
            <a:endParaRPr lang="en-GB" sz="2900" dirty="0"/>
          </a:p>
          <a:p>
            <a:r>
              <a:rPr lang="en-GB" sz="2900" dirty="0">
                <a:solidFill>
                  <a:schemeClr val="bg1"/>
                </a:solidFill>
              </a:rPr>
              <a:t>.</a:t>
            </a:r>
          </a:p>
          <a:p>
            <a:endParaRPr lang="en-GB" sz="29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21</a:t>
            </a:fld>
            <a:endParaRPr lang="en-GB" dirty="0"/>
          </a:p>
        </p:txBody>
      </p:sp>
      <p:pic>
        <p:nvPicPr>
          <p:cNvPr id="8" name="Audio 7">
            <a:hlinkClick r:id="" action="ppaction://media"/>
            <a:extLst>
              <a:ext uri="{FF2B5EF4-FFF2-40B4-BE49-F238E27FC236}">
                <a16:creationId xmlns:a16="http://schemas.microsoft.com/office/drawing/2014/main" id="{8F99F280-6107-40F4-AC82-1DDFE8CD58D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50896587"/>
      </p:ext>
    </p:extLst>
  </p:cSld>
  <p:clrMapOvr>
    <a:masterClrMapping/>
  </p:clrMapOvr>
  <mc:AlternateContent xmlns:mc="http://schemas.openxmlformats.org/markup-compatibility/2006" xmlns:p14="http://schemas.microsoft.com/office/powerpoint/2010/main">
    <mc:Choice Requires="p14">
      <p:transition spd="slow" p14:dur="2000" advTm="7301"/>
    </mc:Choice>
    <mc:Fallback xmlns="">
      <p:transition spd="slow" advTm="73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 Summary</a:t>
            </a:r>
          </a:p>
        </p:txBody>
      </p:sp>
      <p:sp>
        <p:nvSpPr>
          <p:cNvPr id="10" name="Content Placeholder 9">
            <a:extLst>
              <a:ext uri="{FF2B5EF4-FFF2-40B4-BE49-F238E27FC236}">
                <a16:creationId xmlns:a16="http://schemas.microsoft.com/office/drawing/2014/main" id="{37C12B05-CA2D-4E1F-94F0-92B619FDCD3F}"/>
              </a:ext>
            </a:extLst>
          </p:cNvPr>
          <p:cNvSpPr>
            <a:spLocks noGrp="1"/>
          </p:cNvSpPr>
          <p:nvPr>
            <p:ph idx="1"/>
          </p:nvPr>
        </p:nvSpPr>
        <p:spPr/>
        <p:txBody>
          <a:bodyPr>
            <a:normAutofit lnSpcReduction="10000"/>
          </a:bodyPr>
          <a:lstStyle/>
          <a:p>
            <a:r>
              <a:rPr lang="en-GB" sz="2900" dirty="0"/>
              <a:t>CWT is an NHSE dataset concerned mainly with time</a:t>
            </a:r>
          </a:p>
          <a:p>
            <a:r>
              <a:rPr lang="en-GB" sz="2900" dirty="0"/>
              <a:t>COSD is an NDRS dataset with a much broader remit and wider applications</a:t>
            </a:r>
          </a:p>
          <a:p>
            <a:r>
              <a:rPr lang="en-GB" sz="2900" dirty="0"/>
              <a:t>Audit data is collected to analyse the treatments of particular cancers in detail</a:t>
            </a:r>
          </a:p>
          <a:p>
            <a:r>
              <a:rPr lang="en-GB" sz="2900" dirty="0">
                <a:solidFill>
                  <a:schemeClr val="bg1"/>
                </a:solidFill>
              </a:rPr>
              <a:t>NDRS has responsibility for collecting and collating cancer data from every hospital trust in England, including the data that you record</a:t>
            </a:r>
          </a:p>
          <a:p>
            <a:endParaRPr lang="en-GB" sz="2900" dirty="0"/>
          </a:p>
          <a:p>
            <a:r>
              <a:rPr lang="en-GB" sz="2900" dirty="0">
                <a:solidFill>
                  <a:schemeClr val="bg1"/>
                </a:solidFill>
              </a:rPr>
              <a:t>.</a:t>
            </a:r>
          </a:p>
          <a:p>
            <a:endParaRPr lang="en-GB" sz="2900" b="1"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22</a:t>
            </a:fld>
            <a:endParaRPr lang="en-GB" dirty="0"/>
          </a:p>
        </p:txBody>
      </p:sp>
      <p:pic>
        <p:nvPicPr>
          <p:cNvPr id="7" name="Audio 6">
            <a:hlinkClick r:id="" action="ppaction://media"/>
            <a:extLst>
              <a:ext uri="{FF2B5EF4-FFF2-40B4-BE49-F238E27FC236}">
                <a16:creationId xmlns:a16="http://schemas.microsoft.com/office/drawing/2014/main" id="{EA8FD3ED-F2D5-4F42-8D70-6B64128C961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16247233"/>
      </p:ext>
    </p:extLst>
  </p:cSld>
  <p:clrMapOvr>
    <a:masterClrMapping/>
  </p:clrMapOvr>
  <mc:AlternateContent xmlns:mc="http://schemas.openxmlformats.org/markup-compatibility/2006" xmlns:p14="http://schemas.microsoft.com/office/powerpoint/2010/main">
    <mc:Choice Requires="p14">
      <p:transition spd="slow" p14:dur="2000" advTm="7463"/>
    </mc:Choice>
    <mc:Fallback xmlns="">
      <p:transition spd="slow" advTm="74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 Summary</a:t>
            </a:r>
          </a:p>
        </p:txBody>
      </p:sp>
      <p:sp>
        <p:nvSpPr>
          <p:cNvPr id="10" name="Content Placeholder 9">
            <a:extLst>
              <a:ext uri="{FF2B5EF4-FFF2-40B4-BE49-F238E27FC236}">
                <a16:creationId xmlns:a16="http://schemas.microsoft.com/office/drawing/2014/main" id="{37C12B05-CA2D-4E1F-94F0-92B619FDCD3F}"/>
              </a:ext>
            </a:extLst>
          </p:cNvPr>
          <p:cNvSpPr>
            <a:spLocks noGrp="1"/>
          </p:cNvSpPr>
          <p:nvPr>
            <p:ph idx="1"/>
          </p:nvPr>
        </p:nvSpPr>
        <p:spPr/>
        <p:txBody>
          <a:bodyPr>
            <a:normAutofit lnSpcReduction="10000"/>
          </a:bodyPr>
          <a:lstStyle/>
          <a:p>
            <a:r>
              <a:rPr lang="en-GB" sz="2900" dirty="0"/>
              <a:t>CWT is an NHSE dataset concerned mainly with time</a:t>
            </a:r>
          </a:p>
          <a:p>
            <a:r>
              <a:rPr lang="en-GB" sz="2900" dirty="0"/>
              <a:t>COSD is an NDRS dataset with a much broader remit and wider applications</a:t>
            </a:r>
          </a:p>
          <a:p>
            <a:r>
              <a:rPr lang="en-GB" sz="2900" dirty="0"/>
              <a:t>Audit data is collected to analyse the treatments of particular cancers in detail</a:t>
            </a:r>
          </a:p>
          <a:p>
            <a:r>
              <a:rPr lang="en-GB" sz="2900" dirty="0"/>
              <a:t>NDRS has responsibility for collecting and collating cancer data from every hospital trust in England, including the data that you record</a:t>
            </a:r>
          </a:p>
          <a:p>
            <a:endParaRPr lang="en-GB" sz="2900" dirty="0"/>
          </a:p>
          <a:p>
            <a:r>
              <a:rPr lang="en-GB" sz="2900" dirty="0">
                <a:solidFill>
                  <a:schemeClr val="bg1"/>
                </a:solidFill>
              </a:rPr>
              <a:t>.</a:t>
            </a:r>
          </a:p>
          <a:p>
            <a:endParaRPr lang="en-GB" sz="29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23</a:t>
            </a:fld>
            <a:endParaRPr lang="en-GB" dirty="0"/>
          </a:p>
        </p:txBody>
      </p:sp>
      <p:pic>
        <p:nvPicPr>
          <p:cNvPr id="7" name="Audio 6">
            <a:hlinkClick r:id="" action="ppaction://media"/>
            <a:extLst>
              <a:ext uri="{FF2B5EF4-FFF2-40B4-BE49-F238E27FC236}">
                <a16:creationId xmlns:a16="http://schemas.microsoft.com/office/drawing/2014/main" id="{306A76E2-8587-4925-B78E-F72261D782D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80162844"/>
      </p:ext>
    </p:extLst>
  </p:cSld>
  <p:clrMapOvr>
    <a:masterClrMapping/>
  </p:clrMapOvr>
  <mc:AlternateContent xmlns:mc="http://schemas.openxmlformats.org/markup-compatibility/2006" xmlns:p14="http://schemas.microsoft.com/office/powerpoint/2010/main">
    <mc:Choice Requires="p14">
      <p:transition spd="slow" p14:dur="2000" advTm="8972"/>
    </mc:Choice>
    <mc:Fallback xmlns="">
      <p:transition spd="slow" advTm="89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 Summary</a:t>
            </a:r>
          </a:p>
        </p:txBody>
      </p:sp>
      <p:sp>
        <p:nvSpPr>
          <p:cNvPr id="10" name="Content Placeholder 9">
            <a:extLst>
              <a:ext uri="{FF2B5EF4-FFF2-40B4-BE49-F238E27FC236}">
                <a16:creationId xmlns:a16="http://schemas.microsoft.com/office/drawing/2014/main" id="{37C12B05-CA2D-4E1F-94F0-92B619FDCD3F}"/>
              </a:ext>
            </a:extLst>
          </p:cNvPr>
          <p:cNvSpPr>
            <a:spLocks noGrp="1"/>
          </p:cNvSpPr>
          <p:nvPr>
            <p:ph idx="1"/>
          </p:nvPr>
        </p:nvSpPr>
        <p:spPr/>
        <p:txBody>
          <a:bodyPr>
            <a:normAutofit lnSpcReduction="10000"/>
          </a:bodyPr>
          <a:lstStyle/>
          <a:p>
            <a:r>
              <a:rPr lang="en-GB" sz="2900" dirty="0"/>
              <a:t>CWT is an NHSE dataset concerned mainly with time</a:t>
            </a:r>
          </a:p>
          <a:p>
            <a:r>
              <a:rPr lang="en-GB" sz="2900" dirty="0"/>
              <a:t>COSD is an NDRS dataset with a much broader remit and wider applications</a:t>
            </a:r>
          </a:p>
          <a:p>
            <a:r>
              <a:rPr lang="en-GB" sz="2900" dirty="0"/>
              <a:t>Audit data is collected to analyse the treatments of particular cancers in detail</a:t>
            </a:r>
          </a:p>
          <a:p>
            <a:r>
              <a:rPr lang="en-GB" sz="2900" dirty="0"/>
              <a:t>NDRS has responsibility for collecting and collating cancer data from every hospital trust in England, including the data that you record</a:t>
            </a:r>
          </a:p>
          <a:p>
            <a:r>
              <a:rPr lang="en-GB" sz="2900" dirty="0"/>
              <a:t>The data is used to promote earlier diagnosis, analyse cancer outcomes and to make decisions on future patient care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24</a:t>
            </a:fld>
            <a:endParaRPr lang="en-GB" dirty="0"/>
          </a:p>
        </p:txBody>
      </p:sp>
      <p:pic>
        <p:nvPicPr>
          <p:cNvPr id="8" name="Audio 7">
            <a:hlinkClick r:id="" action="ppaction://media"/>
            <a:extLst>
              <a:ext uri="{FF2B5EF4-FFF2-40B4-BE49-F238E27FC236}">
                <a16:creationId xmlns:a16="http://schemas.microsoft.com/office/drawing/2014/main" id="{38B2170D-E53E-430E-ABD3-422D67C420C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18821177"/>
      </p:ext>
    </p:extLst>
  </p:cSld>
  <p:clrMapOvr>
    <a:masterClrMapping/>
  </p:clrMapOvr>
  <mc:AlternateContent xmlns:mc="http://schemas.openxmlformats.org/markup-compatibility/2006" xmlns:p14="http://schemas.microsoft.com/office/powerpoint/2010/main">
    <mc:Choice Requires="p14">
      <p:transition spd="slow" p14:dur="2000" advTm="12416"/>
    </mc:Choice>
    <mc:Fallback xmlns="">
      <p:transition spd="slow" advTm="124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12/06/2024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25</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E0A90D7F-8644-7943-D161-A029EB46FCDC}"/>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20753"/>
    </mc:Choice>
    <mc:Fallback xmlns="">
      <p:transition spd="slow" advTm="20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Types of Cancer database dataset being recorded</a:t>
            </a:r>
          </a:p>
          <a:p>
            <a:r>
              <a:rPr lang="en-GB" dirty="0"/>
              <a:t>What is the National Disease Registration Service (NDRS)?</a:t>
            </a:r>
          </a:p>
          <a:p>
            <a:pPr lvl="0"/>
            <a:r>
              <a:rPr lang="en-GB" dirty="0"/>
              <a:t>What happens to the data?</a:t>
            </a:r>
          </a:p>
          <a:p>
            <a:pPr lvl="0"/>
            <a:r>
              <a:rPr lang="en-GB" dirty="0"/>
              <a:t>What the data is used for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3</a:t>
            </a:fld>
            <a:endParaRPr lang="en-GB" dirty="0"/>
          </a:p>
        </p:txBody>
      </p:sp>
      <p:pic>
        <p:nvPicPr>
          <p:cNvPr id="18" name="Picture 17" descr="Icon&#10;&#10;Description automatically generated">
            <a:extLst>
              <a:ext uri="{FF2B5EF4-FFF2-40B4-BE49-F238E27FC236}">
                <a16:creationId xmlns:a16="http://schemas.microsoft.com/office/drawing/2014/main" id="{B57525D2-58D2-4AE0-B431-069AF46C22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34300" y="2447127"/>
            <a:ext cx="3271684" cy="3271684"/>
          </a:xfrm>
          <a:prstGeom prst="rect">
            <a:avLst/>
          </a:prstGeom>
        </p:spPr>
      </p:pic>
      <p:pic>
        <p:nvPicPr>
          <p:cNvPr id="8" name="Audio 7">
            <a:hlinkClick r:id="" action="ppaction://media"/>
            <a:extLst>
              <a:ext uri="{FF2B5EF4-FFF2-40B4-BE49-F238E27FC236}">
                <a16:creationId xmlns:a16="http://schemas.microsoft.com/office/drawing/2014/main" id="{465F26C4-57DD-4EC7-B966-B78A64A2008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8438"/>
    </mc:Choice>
    <mc:Fallback xmlns="">
      <p:transition spd="slow" advTm="84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Types of Cancer database dataset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85000" lnSpcReduction="20000"/>
          </a:bodyPr>
          <a:lstStyle/>
          <a:p>
            <a:pPr marL="0" indent="0">
              <a:buNone/>
            </a:pPr>
            <a:r>
              <a:rPr lang="en-GB" dirty="0"/>
              <a:t>Cancer Waiting Times</a:t>
            </a:r>
          </a:p>
          <a:p>
            <a:r>
              <a:rPr lang="en-GB" dirty="0"/>
              <a:t>– an NHSE dataset.  Please refer to the latest NHSE CWT User Guide for details</a:t>
            </a:r>
          </a:p>
          <a:p>
            <a:endParaRPr lang="en-GB" dirty="0"/>
          </a:p>
          <a:p>
            <a:r>
              <a:rPr lang="en-GB" dirty="0"/>
              <a:t>CWT is mainly about timeliness of service delivery:</a:t>
            </a:r>
          </a:p>
          <a:p>
            <a:pPr lvl="1"/>
            <a:r>
              <a:rPr lang="en-GB" dirty="0"/>
              <a:t>When was the patient referred?</a:t>
            </a:r>
          </a:p>
          <a:p>
            <a:pPr lvl="1"/>
            <a:r>
              <a:rPr lang="en-GB" dirty="0"/>
              <a:t>When was the patient first seen?</a:t>
            </a:r>
          </a:p>
          <a:p>
            <a:pPr lvl="1"/>
            <a:r>
              <a:rPr lang="en-GB" dirty="0"/>
              <a:t>When was the patient informed of the diagnosis?</a:t>
            </a:r>
          </a:p>
          <a:p>
            <a:pPr lvl="1"/>
            <a:r>
              <a:rPr lang="en-GB" dirty="0"/>
              <a:t>When did the patient agree treatment?</a:t>
            </a:r>
          </a:p>
          <a:p>
            <a:pPr lvl="1"/>
            <a:r>
              <a:rPr lang="en-GB" dirty="0"/>
              <a:t>When was the patient treated?</a:t>
            </a:r>
          </a:p>
          <a:p>
            <a:pPr marL="457189" lvl="1" indent="0">
              <a:buNone/>
            </a:pPr>
            <a:endParaRPr lang="en-GB" dirty="0"/>
          </a:p>
          <a:p>
            <a:pPr lvl="1"/>
            <a:r>
              <a:rPr lang="en-GB" dirty="0"/>
              <a:t>CWT relates to NHS referrals (for suspicion of cancer – 2WW) and NHS treatments (if the patient is diagnosed with a CWT registerable cancer, regardless of NHS/non-NHS referral route).</a:t>
            </a:r>
          </a:p>
          <a:p>
            <a:pPr lvl="1"/>
            <a:r>
              <a:rPr lang="en-GB" dirty="0"/>
              <a:t>CWT requires submissions for most invasive cancers and selected non-invasive tumours.</a:t>
            </a:r>
          </a:p>
          <a:p>
            <a:pPr lvl="1"/>
            <a:r>
              <a:rPr lang="en-GB" dirty="0"/>
              <a:t>CWT data is submitted to NHS Digital on a monthly basis.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4</a:t>
            </a:fld>
            <a:endParaRPr lang="en-GB" dirty="0"/>
          </a:p>
        </p:txBody>
      </p:sp>
      <p:pic>
        <p:nvPicPr>
          <p:cNvPr id="17" name="Picture 16" descr="Icon&#10;&#10;Description automatically generated">
            <a:extLst>
              <a:ext uri="{FF2B5EF4-FFF2-40B4-BE49-F238E27FC236}">
                <a16:creationId xmlns:a16="http://schemas.microsoft.com/office/drawing/2014/main" id="{D052B635-1BC4-48D3-8ECB-7D0B0FCC54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51504" y="2651760"/>
            <a:ext cx="1554480" cy="1554480"/>
          </a:xfrm>
          <a:prstGeom prst="rect">
            <a:avLst/>
          </a:prstGeom>
        </p:spPr>
      </p:pic>
      <p:pic>
        <p:nvPicPr>
          <p:cNvPr id="9" name="Audio 8">
            <a:hlinkClick r:id="" action="ppaction://media"/>
            <a:extLst>
              <a:ext uri="{FF2B5EF4-FFF2-40B4-BE49-F238E27FC236}">
                <a16:creationId xmlns:a16="http://schemas.microsoft.com/office/drawing/2014/main" id="{A720C990-8758-4CA7-91FD-E07D38AB525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48977900"/>
      </p:ext>
    </p:extLst>
  </p:cSld>
  <p:clrMapOvr>
    <a:masterClrMapping/>
  </p:clrMapOvr>
  <mc:AlternateContent xmlns:mc="http://schemas.openxmlformats.org/markup-compatibility/2006" xmlns:p14="http://schemas.microsoft.com/office/powerpoint/2010/main">
    <mc:Choice Requires="p14">
      <p:transition spd="slow" p14:dur="2000" advTm="18284"/>
    </mc:Choice>
    <mc:Fallback xmlns="">
      <p:transition spd="slow" advTm="182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Types of Cancer database dataset</a:t>
            </a:r>
          </a:p>
        </p:txBody>
      </p:sp>
      <p:sp>
        <p:nvSpPr>
          <p:cNvPr id="10" name="Content Placeholder 9">
            <a:extLst>
              <a:ext uri="{FF2B5EF4-FFF2-40B4-BE49-F238E27FC236}">
                <a16:creationId xmlns:a16="http://schemas.microsoft.com/office/drawing/2014/main" id="{37C12B05-CA2D-4E1F-94F0-92B619FDCD3F}"/>
              </a:ext>
            </a:extLst>
          </p:cNvPr>
          <p:cNvSpPr>
            <a:spLocks noGrp="1"/>
          </p:cNvSpPr>
          <p:nvPr>
            <p:ph idx="1"/>
          </p:nvPr>
        </p:nvSpPr>
        <p:spPr>
          <a:xfrm>
            <a:off x="838200" y="1041811"/>
            <a:ext cx="10515600" cy="5424950"/>
          </a:xfrm>
        </p:spPr>
        <p:txBody>
          <a:bodyPr>
            <a:noAutofit/>
          </a:bodyPr>
          <a:lstStyle/>
          <a:p>
            <a:pPr marL="0" indent="0">
              <a:buNone/>
            </a:pPr>
            <a:r>
              <a:rPr lang="en-GB" sz="2000" dirty="0"/>
              <a:t>Cancer Outcomes &amp; Services Dataset</a:t>
            </a:r>
          </a:p>
          <a:p>
            <a:r>
              <a:rPr lang="en-GB" sz="1800" dirty="0"/>
              <a:t>– an NDRS dataset.  Please refer to the latest COSD User Guide for details:</a:t>
            </a:r>
          </a:p>
          <a:p>
            <a:r>
              <a:rPr lang="en-GB" sz="1800" dirty="0">
                <a:solidFill>
                  <a:schemeClr val="tx2"/>
                </a:solidFill>
              </a:rPr>
              <a:t>https://digital.nhs.uk/ndrs/data/data-sets/cosd#downloads</a:t>
            </a:r>
          </a:p>
          <a:p>
            <a:r>
              <a:rPr lang="en-GB" sz="1800" dirty="0"/>
              <a:t>COSD is all about the broader picture.  It’s about the patient and their cancer:</a:t>
            </a:r>
          </a:p>
          <a:p>
            <a:pPr lvl="1"/>
            <a:r>
              <a:rPr lang="en-GB" sz="1800" dirty="0"/>
              <a:t>Is this a primary cancer, a recurrence or a progression?</a:t>
            </a:r>
          </a:p>
          <a:p>
            <a:pPr lvl="1"/>
            <a:r>
              <a:rPr lang="en-GB" sz="1800" dirty="0"/>
              <a:t>If it’s a primary cancer, how far has the cancer progressed at the point of diagnosis (what is the stage of the cancer)?</a:t>
            </a:r>
          </a:p>
          <a:p>
            <a:pPr lvl="1"/>
            <a:r>
              <a:rPr lang="en-GB" sz="1800" dirty="0"/>
              <a:t>How well is the patient at the point of diagnosis (what is the performance status of the patient)?</a:t>
            </a:r>
          </a:p>
          <a:p>
            <a:pPr lvl="1"/>
            <a:r>
              <a:rPr lang="en-GB" sz="1800" dirty="0"/>
              <a:t>What investigations were carried out?</a:t>
            </a:r>
          </a:p>
          <a:p>
            <a:pPr lvl="1"/>
            <a:r>
              <a:rPr lang="en-GB" sz="1800" dirty="0"/>
              <a:t>Has the patient seen a Clinical Nurse Specialist?</a:t>
            </a:r>
          </a:p>
          <a:p>
            <a:pPr lvl="1"/>
            <a:r>
              <a:rPr lang="en-GB" sz="1800" dirty="0"/>
              <a:t>Are there genetic elements to the cancer?</a:t>
            </a:r>
          </a:p>
          <a:p>
            <a:pPr lvl="1"/>
            <a:r>
              <a:rPr lang="en-GB" sz="1800" dirty="0"/>
              <a:t>Exactly what treatment was given?</a:t>
            </a:r>
          </a:p>
          <a:p>
            <a:pPr lvl="0"/>
            <a:r>
              <a:rPr lang="en-GB" sz="1800" dirty="0"/>
              <a:t>COSD relates to any patient with a COSD registerable cancer (NHS or private).</a:t>
            </a:r>
          </a:p>
          <a:p>
            <a:pPr lvl="0"/>
            <a:r>
              <a:rPr lang="en-GB" sz="1800" dirty="0"/>
              <a:t>COSD registerable cancers include more non-invasive cancers than are required by CWT</a:t>
            </a:r>
          </a:p>
          <a:p>
            <a:pPr lvl="0"/>
            <a:r>
              <a:rPr lang="en-GB" sz="1800" dirty="0"/>
              <a:t>COSD is submitted to NCRAS on a monthly basis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5</a:t>
            </a:fld>
            <a:endParaRPr lang="en-GB" dirty="0"/>
          </a:p>
        </p:txBody>
      </p:sp>
      <p:pic>
        <p:nvPicPr>
          <p:cNvPr id="21" name="Picture 20" descr="Icon&#10;&#10;Description automatically generated">
            <a:extLst>
              <a:ext uri="{FF2B5EF4-FFF2-40B4-BE49-F238E27FC236}">
                <a16:creationId xmlns:a16="http://schemas.microsoft.com/office/drawing/2014/main" id="{890462B6-06A3-404F-9BA7-69C5635AB4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51504" y="3911997"/>
            <a:ext cx="1554480" cy="1554480"/>
          </a:xfrm>
          <a:prstGeom prst="rect">
            <a:avLst/>
          </a:prstGeom>
        </p:spPr>
      </p:pic>
      <p:pic>
        <p:nvPicPr>
          <p:cNvPr id="9" name="Audio 8">
            <a:hlinkClick r:id="" action="ppaction://media"/>
            <a:extLst>
              <a:ext uri="{FF2B5EF4-FFF2-40B4-BE49-F238E27FC236}">
                <a16:creationId xmlns:a16="http://schemas.microsoft.com/office/drawing/2014/main" id="{1BA06033-69D6-4F19-8A4C-69FC90BA27C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72987963"/>
      </p:ext>
    </p:extLst>
  </p:cSld>
  <p:clrMapOvr>
    <a:masterClrMapping/>
  </p:clrMapOvr>
  <mc:AlternateContent xmlns:mc="http://schemas.openxmlformats.org/markup-compatibility/2006" xmlns:p14="http://schemas.microsoft.com/office/powerpoint/2010/main">
    <mc:Choice Requires="p14">
      <p:transition spd="slow" p14:dur="2000" advTm="36326"/>
    </mc:Choice>
    <mc:Fallback xmlns="">
      <p:transition spd="slow" advTm="363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Types of Cancer database dataset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6</a:t>
            </a:fld>
            <a:endParaRPr lang="en-GB"/>
          </a:p>
        </p:txBody>
      </p:sp>
      <p:pic>
        <p:nvPicPr>
          <p:cNvPr id="13" name="Audio 12">
            <a:hlinkClick r:id="" action="ppaction://media"/>
            <a:extLst>
              <a:ext uri="{FF2B5EF4-FFF2-40B4-BE49-F238E27FC236}">
                <a16:creationId xmlns:a16="http://schemas.microsoft.com/office/drawing/2014/main" id="{60922B6A-18EB-1386-6758-6FCEA045EAC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pic>
        <p:nvPicPr>
          <p:cNvPr id="3" name="Picture 2">
            <a:extLst>
              <a:ext uri="{FF2B5EF4-FFF2-40B4-BE49-F238E27FC236}">
                <a16:creationId xmlns:a16="http://schemas.microsoft.com/office/drawing/2014/main" id="{5A23B4FD-1137-0042-A5F5-15D573F02E54}"/>
              </a:ext>
            </a:extLst>
          </p:cNvPr>
          <p:cNvPicPr>
            <a:picLocks noChangeAspect="1"/>
          </p:cNvPicPr>
          <p:nvPr/>
        </p:nvPicPr>
        <p:blipFill>
          <a:blip r:embed="rId6"/>
          <a:stretch>
            <a:fillRect/>
          </a:stretch>
        </p:blipFill>
        <p:spPr>
          <a:xfrm>
            <a:off x="6876083" y="2096813"/>
            <a:ext cx="4645218" cy="3134711"/>
          </a:xfrm>
          <a:prstGeom prst="rect">
            <a:avLst/>
          </a:prstGeom>
          <a:ln>
            <a:solidFill>
              <a:srgbClr val="228789"/>
            </a:solidFill>
          </a:ln>
        </p:spPr>
      </p:pic>
      <p:sp>
        <p:nvSpPr>
          <p:cNvPr id="9" name="Content Placeholder 8">
            <a:extLst>
              <a:ext uri="{FF2B5EF4-FFF2-40B4-BE49-F238E27FC236}">
                <a16:creationId xmlns:a16="http://schemas.microsoft.com/office/drawing/2014/main" id="{E5342796-01CB-F9F9-8DEE-145B381EAB6A}"/>
              </a:ext>
            </a:extLst>
          </p:cNvPr>
          <p:cNvSpPr>
            <a:spLocks noGrp="1"/>
          </p:cNvSpPr>
          <p:nvPr>
            <p:ph idx="1"/>
          </p:nvPr>
        </p:nvSpPr>
        <p:spPr/>
        <p:txBody>
          <a:bodyPr>
            <a:normAutofit fontScale="70000" lnSpcReduction="20000"/>
          </a:bodyPr>
          <a:lstStyle/>
          <a:p>
            <a:pPr marL="0" indent="0">
              <a:buNone/>
            </a:pPr>
            <a:r>
              <a:rPr lang="en-GB" sz="3200" b="1" dirty="0"/>
              <a:t>National Audits via NATCAN ( </a:t>
            </a:r>
            <a:r>
              <a:rPr lang="en-GB" sz="3200" b="1" dirty="0">
                <a:hlinkClick r:id="rId7"/>
              </a:rPr>
              <a:t>https://www.natcan.org.uk/</a:t>
            </a:r>
            <a:r>
              <a:rPr lang="en-GB" sz="3200" b="1" dirty="0"/>
              <a:t> )</a:t>
            </a:r>
          </a:p>
          <a:p>
            <a:endParaRPr lang="en-GB" sz="2400" dirty="0"/>
          </a:p>
          <a:p>
            <a:r>
              <a:rPr lang="en-GB" sz="2400" dirty="0"/>
              <a:t>National Lung Cancer Audit (NLCA)</a:t>
            </a:r>
          </a:p>
          <a:p>
            <a:r>
              <a:rPr lang="en-GB" sz="2400" dirty="0"/>
              <a:t>National Prostate Cancer Audit (NPCA)</a:t>
            </a:r>
          </a:p>
          <a:p>
            <a:r>
              <a:rPr lang="en-GB" sz="2400" dirty="0"/>
              <a:t>National Oesophagogastric Cancer Audit (NOGCA)</a:t>
            </a:r>
          </a:p>
          <a:p>
            <a:r>
              <a:rPr lang="en-GB" sz="2400" dirty="0"/>
              <a:t>National Bowel Cancer Audit (NBOCA)</a:t>
            </a:r>
          </a:p>
          <a:p>
            <a:r>
              <a:rPr lang="en-GB" sz="2400" dirty="0"/>
              <a:t>National Kidney Cancer Audit (NKCA)</a:t>
            </a:r>
          </a:p>
          <a:p>
            <a:r>
              <a:rPr lang="en-GB" sz="2400" dirty="0"/>
              <a:t>National Pancreatic Cancer Audit (</a:t>
            </a:r>
            <a:r>
              <a:rPr lang="en-GB" sz="2400" dirty="0" err="1"/>
              <a:t>NPaCA</a:t>
            </a:r>
            <a:r>
              <a:rPr lang="en-GB" sz="2400" dirty="0"/>
              <a:t>)</a:t>
            </a:r>
          </a:p>
          <a:p>
            <a:r>
              <a:rPr lang="en-GB" sz="2400" dirty="0"/>
              <a:t>National Audit of Primary Breast Cancer (</a:t>
            </a:r>
            <a:r>
              <a:rPr lang="en-GB" sz="2400" dirty="0" err="1"/>
              <a:t>NAoPri</a:t>
            </a:r>
            <a:r>
              <a:rPr lang="en-GB" sz="2400" dirty="0"/>
              <a:t>)</a:t>
            </a:r>
          </a:p>
          <a:p>
            <a:r>
              <a:rPr lang="en-GB" sz="2400" dirty="0"/>
              <a:t>National Audit of Metastatic Breast Cancer (</a:t>
            </a:r>
            <a:r>
              <a:rPr lang="en-GB" sz="2400" dirty="0" err="1"/>
              <a:t>NNAoMe</a:t>
            </a:r>
            <a:r>
              <a:rPr lang="en-GB" sz="2400" dirty="0"/>
              <a:t>)</a:t>
            </a:r>
          </a:p>
          <a:p>
            <a:r>
              <a:rPr lang="en-GB" sz="2400" dirty="0"/>
              <a:t>National Ovarian Cancer Audit (NOCA)</a:t>
            </a:r>
          </a:p>
          <a:p>
            <a:r>
              <a:rPr lang="en-GB" sz="2400" dirty="0"/>
              <a:t>National Non Hodgkin Lymphoma Audit (NNHLA)</a:t>
            </a:r>
          </a:p>
          <a:p>
            <a:endParaRPr lang="en-GB" sz="2400" dirty="0"/>
          </a:p>
          <a:p>
            <a:pPr marL="0" indent="0">
              <a:buNone/>
            </a:pPr>
            <a:r>
              <a:rPr lang="en-GB" sz="2400" dirty="0"/>
              <a:t>The audit teams at NATCAN use many different data sources, including COSD and registration data</a:t>
            </a:r>
          </a:p>
          <a:p>
            <a:endParaRPr lang="en-GB" dirty="0"/>
          </a:p>
        </p:txBody>
      </p:sp>
    </p:spTree>
    <p:extLst>
      <p:ext uri="{BB962C8B-B14F-4D97-AF65-F5344CB8AC3E}">
        <p14:creationId xmlns:p14="http://schemas.microsoft.com/office/powerpoint/2010/main" val="856543708"/>
      </p:ext>
    </p:extLst>
  </p:cSld>
  <p:clrMapOvr>
    <a:masterClrMapping/>
  </p:clrMapOvr>
  <mc:AlternateContent xmlns:mc="http://schemas.openxmlformats.org/markup-compatibility/2006">
    <mc:Choice xmlns:p14="http://schemas.microsoft.com/office/powerpoint/2010/main" Requires="p14">
      <p:transition spd="slow" p14:dur="2000" advTm="16672"/>
    </mc:Choice>
    <mc:Fallback>
      <p:transition spd="slow" advTm="166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D96BF-04D4-4D64-8F3E-E680D07A91C0}"/>
              </a:ext>
            </a:extLst>
          </p:cNvPr>
          <p:cNvSpPr>
            <a:spLocks noGrp="1"/>
          </p:cNvSpPr>
          <p:nvPr>
            <p:ph type="title"/>
          </p:nvPr>
        </p:nvSpPr>
        <p:spPr/>
        <p:txBody>
          <a:bodyPr/>
          <a:lstStyle/>
          <a:p>
            <a:r>
              <a:rPr lang="en-GB" dirty="0"/>
              <a:t>What is NDRS?</a:t>
            </a:r>
          </a:p>
        </p:txBody>
      </p:sp>
      <p:sp>
        <p:nvSpPr>
          <p:cNvPr id="4" name="Date Placeholder 3">
            <a:extLst>
              <a:ext uri="{FF2B5EF4-FFF2-40B4-BE49-F238E27FC236}">
                <a16:creationId xmlns:a16="http://schemas.microsoft.com/office/drawing/2014/main" id="{968EDB72-CE68-4CEB-B081-70454B423E5C}"/>
              </a:ext>
            </a:extLst>
          </p:cNvPr>
          <p:cNvSpPr>
            <a:spLocks noGrp="1"/>
          </p:cNvSpPr>
          <p:nvPr>
            <p:ph type="dt" sz="half" idx="10"/>
          </p:nvPr>
        </p:nvSpPr>
        <p:spPr/>
        <p:txBody>
          <a:bodyPr/>
          <a:lstStyle/>
          <a:p>
            <a:fld id="{F0047545-05D9-4679-8C04-5ACF96FDFEB0}" type="datetime1">
              <a:rPr lang="en-GB" smtClean="0"/>
              <a:t>12/06/2024</a:t>
            </a:fld>
            <a:endParaRPr lang="en-GB" dirty="0"/>
          </a:p>
        </p:txBody>
      </p:sp>
      <p:sp>
        <p:nvSpPr>
          <p:cNvPr id="5" name="Footer Placeholder 4">
            <a:extLst>
              <a:ext uri="{FF2B5EF4-FFF2-40B4-BE49-F238E27FC236}">
                <a16:creationId xmlns:a16="http://schemas.microsoft.com/office/drawing/2014/main" id="{8A5DFCD3-DDF4-4611-95D7-B849131F7BED}"/>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99E122C-4E8C-497F-8245-E99B6137C695}"/>
              </a:ext>
            </a:extLst>
          </p:cNvPr>
          <p:cNvSpPr>
            <a:spLocks noGrp="1"/>
          </p:cNvSpPr>
          <p:nvPr>
            <p:ph type="sldNum" sz="quarter" idx="12"/>
          </p:nvPr>
        </p:nvSpPr>
        <p:spPr/>
        <p:txBody>
          <a:bodyPr/>
          <a:lstStyle/>
          <a:p>
            <a:fld id="{B33FDC71-8906-4088-9FB1-76CBC632085F}" type="slidenum">
              <a:rPr lang="en-GB" smtClean="0"/>
              <a:t>7</a:t>
            </a:fld>
            <a:endParaRPr lang="en-GB" dirty="0"/>
          </a:p>
        </p:txBody>
      </p:sp>
      <p:sp>
        <p:nvSpPr>
          <p:cNvPr id="14" name="Content Placeholder 2">
            <a:extLst>
              <a:ext uri="{FF2B5EF4-FFF2-40B4-BE49-F238E27FC236}">
                <a16:creationId xmlns:a16="http://schemas.microsoft.com/office/drawing/2014/main" id="{AC78511F-70EB-499E-8D1C-BF08BC34D0BF}"/>
              </a:ext>
            </a:extLst>
          </p:cNvPr>
          <p:cNvSpPr txBox="1">
            <a:spLocks/>
          </p:cNvSpPr>
          <p:nvPr/>
        </p:nvSpPr>
        <p:spPr>
          <a:xfrm>
            <a:off x="4152900" y="4520660"/>
            <a:ext cx="3886200" cy="58782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NDRS</a:t>
            </a:r>
          </a:p>
        </p:txBody>
      </p:sp>
      <p:pic>
        <p:nvPicPr>
          <p:cNvPr id="15" name="Picture 14">
            <a:extLst>
              <a:ext uri="{FF2B5EF4-FFF2-40B4-BE49-F238E27FC236}">
                <a16:creationId xmlns:a16="http://schemas.microsoft.com/office/drawing/2014/main" id="{FCCE8E7A-837D-47DA-8B65-7DC5BEB1E67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445256" y="1132793"/>
            <a:ext cx="3190875" cy="3190875"/>
          </a:xfrm>
          <a:prstGeom prst="rect">
            <a:avLst/>
          </a:prstGeom>
        </p:spPr>
      </p:pic>
      <p:sp>
        <p:nvSpPr>
          <p:cNvPr id="18" name="Content Placeholder 2">
            <a:extLst>
              <a:ext uri="{FF2B5EF4-FFF2-40B4-BE49-F238E27FC236}">
                <a16:creationId xmlns:a16="http://schemas.microsoft.com/office/drawing/2014/main" id="{46B600EB-BA88-46AD-A671-981D2962CFBF}"/>
              </a:ext>
            </a:extLst>
          </p:cNvPr>
          <p:cNvSpPr txBox="1">
            <a:spLocks/>
          </p:cNvSpPr>
          <p:nvPr/>
        </p:nvSpPr>
        <p:spPr>
          <a:xfrm>
            <a:off x="559057" y="5707204"/>
            <a:ext cx="3886200" cy="58782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NCARDRS</a:t>
            </a:r>
          </a:p>
        </p:txBody>
      </p:sp>
      <p:pic>
        <p:nvPicPr>
          <p:cNvPr id="19" name="Picture 18">
            <a:extLst>
              <a:ext uri="{FF2B5EF4-FFF2-40B4-BE49-F238E27FC236}">
                <a16:creationId xmlns:a16="http://schemas.microsoft.com/office/drawing/2014/main" id="{5FAAF8EE-683F-4506-8186-76815E4B09C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553542" y="3771705"/>
            <a:ext cx="1897230" cy="1897228"/>
          </a:xfrm>
          <a:prstGeom prst="rect">
            <a:avLst/>
          </a:prstGeom>
        </p:spPr>
      </p:pic>
      <p:sp>
        <p:nvSpPr>
          <p:cNvPr id="20" name="Content Placeholder 2">
            <a:extLst>
              <a:ext uri="{FF2B5EF4-FFF2-40B4-BE49-F238E27FC236}">
                <a16:creationId xmlns:a16="http://schemas.microsoft.com/office/drawing/2014/main" id="{C1B18A91-AE10-42E9-9318-4652EE63DCBE}"/>
              </a:ext>
            </a:extLst>
          </p:cNvPr>
          <p:cNvSpPr txBox="1">
            <a:spLocks/>
          </p:cNvSpPr>
          <p:nvPr/>
        </p:nvSpPr>
        <p:spPr>
          <a:xfrm>
            <a:off x="7636131" y="5707204"/>
            <a:ext cx="3886200" cy="58782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NCRAS</a:t>
            </a:r>
          </a:p>
        </p:txBody>
      </p:sp>
      <p:pic>
        <p:nvPicPr>
          <p:cNvPr id="21" name="Picture 20">
            <a:extLst>
              <a:ext uri="{FF2B5EF4-FFF2-40B4-BE49-F238E27FC236}">
                <a16:creationId xmlns:a16="http://schemas.microsoft.com/office/drawing/2014/main" id="{86D7E549-E69E-474D-8D57-7FD15E00736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630616" y="3771705"/>
            <a:ext cx="1897230" cy="1897228"/>
          </a:xfrm>
          <a:prstGeom prst="rect">
            <a:avLst/>
          </a:prstGeom>
        </p:spPr>
      </p:pic>
      <p:pic>
        <p:nvPicPr>
          <p:cNvPr id="7" name="Audio 6">
            <a:hlinkClick r:id="" action="ppaction://media"/>
            <a:extLst>
              <a:ext uri="{FF2B5EF4-FFF2-40B4-BE49-F238E27FC236}">
                <a16:creationId xmlns:a16="http://schemas.microsoft.com/office/drawing/2014/main" id="{2A9A41B5-5B0A-44A1-A613-FEA312E2283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94170017"/>
      </p:ext>
    </p:extLst>
  </p:cSld>
  <p:clrMapOvr>
    <a:masterClrMapping/>
  </p:clrMapOvr>
  <mc:AlternateContent xmlns:mc="http://schemas.openxmlformats.org/markup-compatibility/2006" xmlns:p14="http://schemas.microsoft.com/office/powerpoint/2010/main">
    <mc:Choice Requires="p14">
      <p:transition spd="slow" p14:dur="2000" advTm="23624"/>
    </mc:Choice>
    <mc:Fallback xmlns="">
      <p:transition spd="slow" advTm="236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What is NDRS?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dirty="0"/>
          </a:p>
        </p:txBody>
      </p:sp>
      <p:grpSp>
        <p:nvGrpSpPr>
          <p:cNvPr id="8" name="Group 7">
            <a:extLst>
              <a:ext uri="{FF2B5EF4-FFF2-40B4-BE49-F238E27FC236}">
                <a16:creationId xmlns:a16="http://schemas.microsoft.com/office/drawing/2014/main" id="{01322C6B-5B2F-4C90-8AB3-BD94D099CFC4}"/>
              </a:ext>
            </a:extLst>
          </p:cNvPr>
          <p:cNvGrpSpPr/>
          <p:nvPr/>
        </p:nvGrpSpPr>
        <p:grpSpPr>
          <a:xfrm>
            <a:off x="2055798" y="1023148"/>
            <a:ext cx="8080403" cy="5461020"/>
            <a:chOff x="1255732" y="1800823"/>
            <a:chExt cx="6675943" cy="4436489"/>
          </a:xfrm>
        </p:grpSpPr>
        <p:pic>
          <p:nvPicPr>
            <p:cNvPr id="9" name="Picture 8" descr="A close up of a map&#10;&#10;Description generated with high confidence">
              <a:extLst>
                <a:ext uri="{FF2B5EF4-FFF2-40B4-BE49-F238E27FC236}">
                  <a16:creationId xmlns:a16="http://schemas.microsoft.com/office/drawing/2014/main" id="{34C75996-D168-4A78-8DEB-2699620DFE9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5732" y="1800823"/>
              <a:ext cx="6675943" cy="4436489"/>
            </a:xfrm>
            <a:prstGeom prst="rect">
              <a:avLst/>
            </a:prstGeom>
          </p:spPr>
        </p:pic>
        <p:sp>
          <p:nvSpPr>
            <p:cNvPr id="10" name="Rectangle 9">
              <a:extLst>
                <a:ext uri="{FF2B5EF4-FFF2-40B4-BE49-F238E27FC236}">
                  <a16:creationId xmlns:a16="http://schemas.microsoft.com/office/drawing/2014/main" id="{0AB5D6B5-3C60-4B62-9837-A13B1564314A}"/>
                </a:ext>
              </a:extLst>
            </p:cNvPr>
            <p:cNvSpPr/>
            <p:nvPr/>
          </p:nvSpPr>
          <p:spPr>
            <a:xfrm>
              <a:off x="1403648" y="3717032"/>
              <a:ext cx="648072" cy="1444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pic>
        <p:nvPicPr>
          <p:cNvPr id="16" name="Audio 15">
            <a:hlinkClick r:id="" action="ppaction://media"/>
            <a:extLst>
              <a:ext uri="{FF2B5EF4-FFF2-40B4-BE49-F238E27FC236}">
                <a16:creationId xmlns:a16="http://schemas.microsoft.com/office/drawing/2014/main" id="{FEBDA65F-D9DB-4AA0-ABE6-DF2064B463D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02277559"/>
      </p:ext>
    </p:extLst>
  </p:cSld>
  <p:clrMapOvr>
    <a:masterClrMapping/>
  </p:clrMapOvr>
  <mc:AlternateContent xmlns:mc="http://schemas.openxmlformats.org/markup-compatibility/2006" xmlns:p14="http://schemas.microsoft.com/office/powerpoint/2010/main">
    <mc:Choice Requires="p14">
      <p:transition spd="slow" p14:dur="2000" advTm="14615"/>
    </mc:Choice>
    <mc:Fallback xmlns="">
      <p:transition spd="slow" advTm="146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65670-5495-467A-9914-149190B764FE}"/>
              </a:ext>
            </a:extLst>
          </p:cNvPr>
          <p:cNvSpPr>
            <a:spLocks noGrp="1"/>
          </p:cNvSpPr>
          <p:nvPr>
            <p:ph type="title"/>
          </p:nvPr>
        </p:nvSpPr>
        <p:spPr/>
        <p:txBody>
          <a:bodyPr/>
          <a:lstStyle/>
          <a:p>
            <a:r>
              <a:rPr lang="en-GB" dirty="0"/>
              <a:t>What happens to the data?</a:t>
            </a:r>
          </a:p>
        </p:txBody>
      </p:sp>
      <p:sp>
        <p:nvSpPr>
          <p:cNvPr id="3" name="Date Placeholder 2">
            <a:extLst>
              <a:ext uri="{FF2B5EF4-FFF2-40B4-BE49-F238E27FC236}">
                <a16:creationId xmlns:a16="http://schemas.microsoft.com/office/drawing/2014/main" id="{B54CD0A9-20BC-4E20-B3F1-64DF3A084762}"/>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21C98A85-BA6B-4C65-9A7D-8999DFD19F0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AFDEA19C-F4DE-4E19-8568-3A8D2616DD8B}"/>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8" name="Group 7">
            <a:extLst>
              <a:ext uri="{FF2B5EF4-FFF2-40B4-BE49-F238E27FC236}">
                <a16:creationId xmlns:a16="http://schemas.microsoft.com/office/drawing/2014/main" id="{841823CF-C59D-4A80-984F-8586C75E0FFE}"/>
              </a:ext>
            </a:extLst>
          </p:cNvPr>
          <p:cNvGrpSpPr>
            <a:grpSpLocks noChangeAspect="1"/>
          </p:cNvGrpSpPr>
          <p:nvPr/>
        </p:nvGrpSpPr>
        <p:grpSpPr>
          <a:xfrm>
            <a:off x="287907" y="1853024"/>
            <a:ext cx="9248650" cy="4390784"/>
            <a:chOff x="315434" y="1132005"/>
            <a:chExt cx="11560813" cy="5488480"/>
          </a:xfrm>
        </p:grpSpPr>
        <p:pic>
          <p:nvPicPr>
            <p:cNvPr id="9" name="Picture 8">
              <a:extLst>
                <a:ext uri="{FF2B5EF4-FFF2-40B4-BE49-F238E27FC236}">
                  <a16:creationId xmlns:a16="http://schemas.microsoft.com/office/drawing/2014/main" id="{7D6E5038-9FDE-4A42-8149-89CD8605A9F8}"/>
                </a:ext>
              </a:extLst>
            </p:cNvPr>
            <p:cNvPicPr/>
            <p:nvPr/>
          </p:nvPicPr>
          <p:blipFill>
            <a:blip r:embed="rId5"/>
            <a:stretch/>
          </p:blipFill>
          <p:spPr>
            <a:xfrm>
              <a:off x="315434" y="1804677"/>
              <a:ext cx="11560813" cy="4815808"/>
            </a:xfrm>
            <a:prstGeom prst="rect">
              <a:avLst/>
            </a:prstGeom>
            <a:ln>
              <a:noFill/>
            </a:ln>
          </p:spPr>
        </p:pic>
        <p:pic>
          <p:nvPicPr>
            <p:cNvPr id="10" name="Picture 9">
              <a:extLst>
                <a:ext uri="{FF2B5EF4-FFF2-40B4-BE49-F238E27FC236}">
                  <a16:creationId xmlns:a16="http://schemas.microsoft.com/office/drawing/2014/main" id="{E52867DD-EB99-4996-88E2-F45AE3448C3C}"/>
                </a:ext>
              </a:extLst>
            </p:cNvPr>
            <p:cNvPicPr/>
            <p:nvPr/>
          </p:nvPicPr>
          <p:blipFill>
            <a:blip r:embed="rId6"/>
            <a:stretch/>
          </p:blipFill>
          <p:spPr>
            <a:xfrm>
              <a:off x="1524066" y="1132005"/>
              <a:ext cx="1805112" cy="1484667"/>
            </a:xfrm>
            <a:prstGeom prst="rect">
              <a:avLst/>
            </a:prstGeom>
            <a:ln>
              <a:noFill/>
            </a:ln>
          </p:spPr>
        </p:pic>
        <p:pic>
          <p:nvPicPr>
            <p:cNvPr id="11" name="Picture 10">
              <a:extLst>
                <a:ext uri="{FF2B5EF4-FFF2-40B4-BE49-F238E27FC236}">
                  <a16:creationId xmlns:a16="http://schemas.microsoft.com/office/drawing/2014/main" id="{36841C3D-E8BE-4532-9931-B6CD59968A96}"/>
                </a:ext>
              </a:extLst>
            </p:cNvPr>
            <p:cNvPicPr/>
            <p:nvPr/>
          </p:nvPicPr>
          <p:blipFill>
            <a:blip r:embed="rId7"/>
            <a:stretch/>
          </p:blipFill>
          <p:spPr>
            <a:xfrm>
              <a:off x="7171463" y="3322433"/>
              <a:ext cx="1536478" cy="1031430"/>
            </a:xfrm>
            <a:prstGeom prst="rect">
              <a:avLst/>
            </a:prstGeom>
            <a:ln>
              <a:noFill/>
            </a:ln>
          </p:spPr>
        </p:pic>
        <p:pic>
          <p:nvPicPr>
            <p:cNvPr id="12" name="Picture 11">
              <a:extLst>
                <a:ext uri="{FF2B5EF4-FFF2-40B4-BE49-F238E27FC236}">
                  <a16:creationId xmlns:a16="http://schemas.microsoft.com/office/drawing/2014/main" id="{74A3AF4B-5387-4072-8108-FBE163D5199C}"/>
                </a:ext>
              </a:extLst>
            </p:cNvPr>
            <p:cNvPicPr/>
            <p:nvPr/>
          </p:nvPicPr>
          <p:blipFill>
            <a:blip r:embed="rId6"/>
            <a:stretch/>
          </p:blipFill>
          <p:spPr>
            <a:xfrm>
              <a:off x="3158506" y="1998423"/>
              <a:ext cx="1805112" cy="1484667"/>
            </a:xfrm>
            <a:prstGeom prst="rect">
              <a:avLst/>
            </a:prstGeom>
            <a:ln>
              <a:noFill/>
            </a:ln>
          </p:spPr>
        </p:pic>
        <p:pic>
          <p:nvPicPr>
            <p:cNvPr id="13" name="Picture 12">
              <a:extLst>
                <a:ext uri="{FF2B5EF4-FFF2-40B4-BE49-F238E27FC236}">
                  <a16:creationId xmlns:a16="http://schemas.microsoft.com/office/drawing/2014/main" id="{A8E7F466-EA70-49AF-8622-A6340F62CE5B}"/>
                </a:ext>
              </a:extLst>
            </p:cNvPr>
            <p:cNvPicPr/>
            <p:nvPr/>
          </p:nvPicPr>
          <p:blipFill>
            <a:blip r:embed="rId6"/>
            <a:stretch/>
          </p:blipFill>
          <p:spPr>
            <a:xfrm>
              <a:off x="5834391" y="1741546"/>
              <a:ext cx="1805112" cy="1484667"/>
            </a:xfrm>
            <a:prstGeom prst="rect">
              <a:avLst/>
            </a:prstGeom>
            <a:ln>
              <a:noFill/>
            </a:ln>
          </p:spPr>
        </p:pic>
        <p:pic>
          <p:nvPicPr>
            <p:cNvPr id="14" name="Picture 13">
              <a:extLst>
                <a:ext uri="{FF2B5EF4-FFF2-40B4-BE49-F238E27FC236}">
                  <a16:creationId xmlns:a16="http://schemas.microsoft.com/office/drawing/2014/main" id="{A576D8FB-072D-4F8D-B2B0-2573FB685CE6}"/>
                </a:ext>
              </a:extLst>
            </p:cNvPr>
            <p:cNvPicPr/>
            <p:nvPr/>
          </p:nvPicPr>
          <p:blipFill>
            <a:blip r:embed="rId6"/>
            <a:stretch/>
          </p:blipFill>
          <p:spPr>
            <a:xfrm>
              <a:off x="4441154" y="3831400"/>
              <a:ext cx="1805112" cy="1484667"/>
            </a:xfrm>
            <a:prstGeom prst="rect">
              <a:avLst/>
            </a:prstGeom>
            <a:ln>
              <a:noFill/>
            </a:ln>
          </p:spPr>
        </p:pic>
        <p:pic>
          <p:nvPicPr>
            <p:cNvPr id="15" name="Picture 14">
              <a:extLst>
                <a:ext uri="{FF2B5EF4-FFF2-40B4-BE49-F238E27FC236}">
                  <a16:creationId xmlns:a16="http://schemas.microsoft.com/office/drawing/2014/main" id="{BFBCF860-A4E9-4E7B-847E-31903839A421}"/>
                </a:ext>
              </a:extLst>
            </p:cNvPr>
            <p:cNvPicPr/>
            <p:nvPr/>
          </p:nvPicPr>
          <p:blipFill>
            <a:blip r:embed="rId8"/>
            <a:stretch/>
          </p:blipFill>
          <p:spPr>
            <a:xfrm>
              <a:off x="654164" y="3042915"/>
              <a:ext cx="2088984" cy="353098"/>
            </a:xfrm>
            <a:prstGeom prst="rect">
              <a:avLst/>
            </a:prstGeom>
            <a:ln>
              <a:noFill/>
            </a:ln>
          </p:spPr>
        </p:pic>
        <p:pic>
          <p:nvPicPr>
            <p:cNvPr id="16" name="Picture 15">
              <a:extLst>
                <a:ext uri="{FF2B5EF4-FFF2-40B4-BE49-F238E27FC236}">
                  <a16:creationId xmlns:a16="http://schemas.microsoft.com/office/drawing/2014/main" id="{EC84ECB9-A8E6-4A75-9894-15FFDBAB4034}"/>
                </a:ext>
              </a:extLst>
            </p:cNvPr>
            <p:cNvPicPr/>
            <p:nvPr/>
          </p:nvPicPr>
          <p:blipFill>
            <a:blip r:embed="rId8"/>
            <a:stretch/>
          </p:blipFill>
          <p:spPr>
            <a:xfrm>
              <a:off x="8752350" y="4000765"/>
              <a:ext cx="2088984" cy="353098"/>
            </a:xfrm>
            <a:prstGeom prst="rect">
              <a:avLst/>
            </a:prstGeom>
            <a:ln>
              <a:noFill/>
            </a:ln>
          </p:spPr>
        </p:pic>
        <p:pic>
          <p:nvPicPr>
            <p:cNvPr id="17" name="Picture 16">
              <a:extLst>
                <a:ext uri="{FF2B5EF4-FFF2-40B4-BE49-F238E27FC236}">
                  <a16:creationId xmlns:a16="http://schemas.microsoft.com/office/drawing/2014/main" id="{B5CCB57B-CBC6-416A-BC77-905F9B0A77E0}"/>
                </a:ext>
              </a:extLst>
            </p:cNvPr>
            <p:cNvPicPr/>
            <p:nvPr/>
          </p:nvPicPr>
          <p:blipFill>
            <a:blip r:embed="rId7"/>
            <a:stretch/>
          </p:blipFill>
          <p:spPr>
            <a:xfrm>
              <a:off x="2164520" y="3047704"/>
              <a:ext cx="1536478" cy="1031430"/>
            </a:xfrm>
            <a:prstGeom prst="rect">
              <a:avLst/>
            </a:prstGeom>
            <a:ln>
              <a:noFill/>
            </a:ln>
          </p:spPr>
        </p:pic>
      </p:grpSp>
      <p:sp>
        <p:nvSpPr>
          <p:cNvPr id="18" name="TextShape 2">
            <a:extLst>
              <a:ext uri="{FF2B5EF4-FFF2-40B4-BE49-F238E27FC236}">
                <a16:creationId xmlns:a16="http://schemas.microsoft.com/office/drawing/2014/main" id="{076FA91D-F2A9-4345-9864-72AB1EC7D941}"/>
              </a:ext>
            </a:extLst>
          </p:cNvPr>
          <p:cNvSpPr txBox="1"/>
          <p:nvPr/>
        </p:nvSpPr>
        <p:spPr>
          <a:xfrm>
            <a:off x="7870693" y="1498068"/>
            <a:ext cx="4005554" cy="386908"/>
          </a:xfrm>
          <a:prstGeom prst="rect">
            <a:avLst/>
          </a:prstGeom>
          <a:noFill/>
          <a:ln>
            <a:noFill/>
          </a:ln>
        </p:spPr>
        <p:txBody>
          <a:bodyPr lIns="108847" tIns="54423" rIns="108847" bIns="54423">
            <a:spAutoFit/>
          </a:bodyPr>
          <a:lstStyle/>
          <a:p>
            <a:pPr lvl="0">
              <a:defRPr/>
            </a:pPr>
            <a:r>
              <a:rPr lang="en-GB" b="1" spc="-1" dirty="0">
                <a:solidFill>
                  <a:srgbClr val="000000"/>
                </a:solidFill>
                <a:ea typeface="ヒラギノ角ゴ Pro W3"/>
              </a:rPr>
              <a:t>Patient Pathway Illustration</a:t>
            </a:r>
            <a:endParaRPr lang="en-GB" b="1" spc="-1" dirty="0"/>
          </a:p>
        </p:txBody>
      </p:sp>
      <p:pic>
        <p:nvPicPr>
          <p:cNvPr id="7" name="Audio 6">
            <a:hlinkClick r:id="" action="ppaction://media"/>
            <a:extLst>
              <a:ext uri="{FF2B5EF4-FFF2-40B4-BE49-F238E27FC236}">
                <a16:creationId xmlns:a16="http://schemas.microsoft.com/office/drawing/2014/main" id="{CFD347D3-A6CA-4FD6-A7DD-02D757792B83}"/>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12127716"/>
      </p:ext>
    </p:extLst>
  </p:cSld>
  <p:clrMapOvr>
    <a:masterClrMapping/>
  </p:clrMapOvr>
  <mc:AlternateContent xmlns:mc="http://schemas.openxmlformats.org/markup-compatibility/2006" xmlns:p14="http://schemas.microsoft.com/office/powerpoint/2010/main">
    <mc:Choice Requires="p14">
      <p:transition spd="slow" p14:dur="2000" advTm="8160"/>
    </mc:Choice>
    <mc:Fallback xmlns="">
      <p:transition spd="slow" advTm="81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2024DB-DD24-419A-AD51-AA142FDF4A48}">
  <ds:schemaRefs>
    <ds:schemaRef ds:uri="http://www.w3.org/XML/1998/namespace"/>
    <ds:schemaRef ds:uri="http://schemas.microsoft.com/office/2006/documentManagement/types"/>
    <ds:schemaRef ds:uri="http://schemas.microsoft.com/office/2006/metadata/properties"/>
    <ds:schemaRef ds:uri="http://schemas.openxmlformats.org/package/2006/metadata/core-properties"/>
    <ds:schemaRef ds:uri="http://schemas.microsoft.com/sharepoint/v3"/>
    <ds:schemaRef ds:uri="http://purl.org/dc/terms/"/>
    <ds:schemaRef ds:uri="http://purl.org/dc/elements/1.1/"/>
    <ds:schemaRef ds:uri="http://purl.org/dc/dcmitype/"/>
    <ds:schemaRef ds:uri="http://schemas.microsoft.com/office/infopath/2007/PartnerControls"/>
    <ds:schemaRef ds:uri="d90b2148-dfd5-4925-bdbf-65fefdd6aea1"/>
    <ds:schemaRef ds:uri="7b410ab3-33f9-46b0-a7e8-8030da7493ff"/>
  </ds:schemaRefs>
</ds:datastoreItem>
</file>

<file path=customXml/itemProps2.xml><?xml version="1.0" encoding="utf-8"?>
<ds:datastoreItem xmlns:ds="http://schemas.openxmlformats.org/officeDocument/2006/customXml" ds:itemID="{83899B96-0556-40C5-A886-C3F811DB18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17331</TotalTime>
  <Words>2621</Words>
  <Application>Microsoft Office PowerPoint</Application>
  <PresentationFormat>Widescreen</PresentationFormat>
  <Paragraphs>307</Paragraphs>
  <Slides>25</Slides>
  <Notes>25</Notes>
  <HiddenSlides>0</HiddenSlides>
  <MMClips>25</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ＭＳ Ｐゴシック</vt:lpstr>
      <vt:lpstr>Arial</vt:lpstr>
      <vt:lpstr>Arial Nova Light</vt:lpstr>
      <vt:lpstr>Calibri</vt:lpstr>
      <vt:lpstr>DejaVu Sans</vt:lpstr>
      <vt:lpstr>Segoe UI</vt:lpstr>
      <vt:lpstr>Segoe UI Semibold</vt:lpstr>
      <vt:lpstr>Wingdings</vt:lpstr>
      <vt:lpstr>ヒラギノ角ゴ Pro W3</vt:lpstr>
      <vt:lpstr>NDRS</vt:lpstr>
      <vt:lpstr>National Disease Registration Service (NDRS)</vt:lpstr>
      <vt:lpstr>Background information for the collection of Cancer Data</vt:lpstr>
      <vt:lpstr>Agenda</vt:lpstr>
      <vt:lpstr>Types of Cancer database dataset</vt:lpstr>
      <vt:lpstr>Types of Cancer database dataset</vt:lpstr>
      <vt:lpstr>Types of Cancer database dataset</vt:lpstr>
      <vt:lpstr>What is NDRS?</vt:lpstr>
      <vt:lpstr>What is NDRS?</vt:lpstr>
      <vt:lpstr>What happens to the data?</vt:lpstr>
      <vt:lpstr>What happens to the data?</vt:lpstr>
      <vt:lpstr>What happens to the data?</vt:lpstr>
      <vt:lpstr>What happens to the data?</vt:lpstr>
      <vt:lpstr>What happens to the data?</vt:lpstr>
      <vt:lpstr>What happens to the data?</vt:lpstr>
      <vt:lpstr>What happens to the data?</vt:lpstr>
      <vt:lpstr>What the data is used for</vt:lpstr>
      <vt:lpstr>What the data is used for</vt:lpstr>
      <vt:lpstr>What the data is used for</vt:lpstr>
      <vt:lpstr>What the data is used for</vt:lpstr>
      <vt:lpstr>In Summary</vt:lpstr>
      <vt:lpstr>In Summary</vt:lpstr>
      <vt:lpstr>In Summary</vt:lpstr>
      <vt:lpstr>In Summary</vt:lpstr>
      <vt:lpstr>In Summary</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205</cp:revision>
  <dcterms:created xsi:type="dcterms:W3CDTF">2021-02-08T11:29:00Z</dcterms:created>
  <dcterms:modified xsi:type="dcterms:W3CDTF">2024-06-12T15:12:50Z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