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sd" ContentType="application/vnd.visio"/>
  <Default Extension="xls" ContentType="application/vnd.ms-exce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F96E5FA" w14:textId="6CE6EBF6" w:rsidR="000C24AF" w:rsidRDefault="000C24AF" w:rsidP="00C572AD">
      <w:pPr>
        <w:pStyle w:val="Heading1"/>
        <w:numPr>
          <w:ilvl w:val="0"/>
          <w:numId w:val="0"/>
        </w:numPr>
      </w:pPr>
    </w:p>
    <w:p w14:paraId="7B017B5D" w14:textId="77777777" w:rsidR="000C24AF" w:rsidRDefault="000C24AF" w:rsidP="000C24AF"/>
    <w:p w14:paraId="02E68CEF" w14:textId="77777777" w:rsidR="001D243C" w:rsidRDefault="001D243C" w:rsidP="00103F4D">
      <w:pPr>
        <w:pStyle w:val="Frontpagesubhead"/>
      </w:pPr>
    </w:p>
    <w:p w14:paraId="61B960E6" w14:textId="77777777" w:rsidR="001D243C" w:rsidRDefault="001D243C" w:rsidP="00103F4D">
      <w:pPr>
        <w:pStyle w:val="Frontpagesubhead"/>
      </w:pPr>
    </w:p>
    <w:p w14:paraId="029156AA" w14:textId="77777777" w:rsidR="00693F40" w:rsidRDefault="00693F40" w:rsidP="00103F4D">
      <w:pPr>
        <w:pStyle w:val="Frontpagesubhead"/>
      </w:pPr>
    </w:p>
    <w:p w14:paraId="1FC73A9D" w14:textId="446F72BB" w:rsidR="00F25CC7" w:rsidRDefault="00F25CC7" w:rsidP="00103F4D">
      <w:pPr>
        <w:pStyle w:val="Frontpagesubhead"/>
      </w:pPr>
      <w:r>
        <w:tab/>
      </w:r>
    </w:p>
    <w:p w14:paraId="3BF2351E" w14:textId="55EC8D86" w:rsidR="00D2327E" w:rsidRPr="004B7B65" w:rsidRDefault="00D2327E" w:rsidP="00F25CC7">
      <w:pPr>
        <w:rPr>
          <w:rFonts w:eastAsia="Batang" w:cs="Arial"/>
          <w:b/>
          <w:bCs/>
          <w:noProof/>
          <w:color w:val="FFFFFF" w:themeColor="background1"/>
          <w:sz w:val="56"/>
          <w:szCs w:val="56"/>
        </w:rPr>
      </w:pPr>
      <w:r w:rsidRPr="004B7B65">
        <w:rPr>
          <w:rFonts w:eastAsia="Batang" w:cs="Arial"/>
          <w:b/>
          <w:bCs/>
          <w:noProof/>
          <w:color w:val="FFFFFF" w:themeColor="background1"/>
          <w:sz w:val="56"/>
          <w:szCs w:val="56"/>
        </w:rPr>
        <w:t>General Practice Extraction Service</w:t>
      </w:r>
    </w:p>
    <w:p w14:paraId="7D29D16E" w14:textId="18D8FA35" w:rsidR="001D243C" w:rsidRPr="00A5320E" w:rsidRDefault="00E60A61" w:rsidP="00F25CC7">
      <w:pPr>
        <w:rPr>
          <w:sz w:val="52"/>
          <w:szCs w:val="52"/>
        </w:rPr>
      </w:pPr>
      <w:r w:rsidRPr="00E60A61">
        <w:rPr>
          <w:rFonts w:eastAsia="Batang" w:cs="Arial"/>
          <w:b/>
          <w:bCs/>
          <w:noProof/>
          <w:color w:val="FFFFFF" w:themeColor="background1"/>
          <w:sz w:val="52"/>
          <w:szCs w:val="52"/>
        </w:rPr>
        <w:t>PD009 GPES Interoperability Standard</w:t>
      </w:r>
    </w:p>
    <w:p w14:paraId="23F49A18" w14:textId="77777777" w:rsidR="00723A23" w:rsidRDefault="00723A23" w:rsidP="00F25CC7">
      <w:pPr>
        <w:rPr>
          <w:sz w:val="72"/>
          <w:szCs w:val="72"/>
        </w:rPr>
      </w:pPr>
    </w:p>
    <w:p w14:paraId="59D0FCA1" w14:textId="0AFACA2D" w:rsidR="003627B9" w:rsidRPr="00EA2168" w:rsidRDefault="00124066" w:rsidP="00F25CC7">
      <w:pPr>
        <w:rPr>
          <w:color w:val="FFFFFF" w:themeColor="background1"/>
          <w:sz w:val="48"/>
          <w:szCs w:val="48"/>
        </w:rPr>
      </w:pPr>
      <w:r w:rsidRPr="00EA2168">
        <w:rPr>
          <w:color w:val="FFFFFF" w:themeColor="background1"/>
          <w:sz w:val="48"/>
          <w:szCs w:val="48"/>
        </w:rPr>
        <w:t>Version 6.0</w:t>
      </w:r>
      <w:r w:rsidR="00AB0D44">
        <w:rPr>
          <w:color w:val="FFFFFF" w:themeColor="background1"/>
          <w:sz w:val="48"/>
          <w:szCs w:val="48"/>
        </w:rPr>
        <w:t>.1</w:t>
      </w:r>
    </w:p>
    <w:p w14:paraId="1B1614C4" w14:textId="023C4B95" w:rsidR="005361AF" w:rsidRDefault="005361AF" w:rsidP="00F25CC7">
      <w:pPr>
        <w:rPr>
          <w:color w:val="FFFFFF" w:themeColor="background1"/>
          <w:sz w:val="52"/>
          <w:szCs w:val="52"/>
        </w:rPr>
      </w:pPr>
      <w:r w:rsidRPr="00EA2168">
        <w:rPr>
          <w:color w:val="FFFFFF" w:themeColor="background1"/>
          <w:sz w:val="48"/>
          <w:szCs w:val="48"/>
        </w:rPr>
        <w:t>Status</w:t>
      </w:r>
      <w:r w:rsidR="00DD2F8D" w:rsidRPr="00EA2168">
        <w:rPr>
          <w:color w:val="FFFFFF" w:themeColor="background1"/>
          <w:sz w:val="48"/>
          <w:szCs w:val="48"/>
        </w:rPr>
        <w:t>: Approved</w:t>
      </w:r>
    </w:p>
    <w:p w14:paraId="357A1FC8" w14:textId="601EF55E" w:rsidR="00675C84" w:rsidRDefault="00FD27C7" w:rsidP="00F25CC7">
      <w:pPr>
        <w:rPr>
          <w:color w:val="FFFFFF" w:themeColor="background1"/>
          <w:sz w:val="52"/>
          <w:szCs w:val="52"/>
        </w:rPr>
      </w:pPr>
      <w:r w:rsidRPr="00A5320E">
        <w:rPr>
          <w:noProof/>
          <w:color w:val="FFFFFF" w:themeColor="background1"/>
          <w:sz w:val="52"/>
          <w:szCs w:val="52"/>
          <w:lang w:eastAsia="en-GB"/>
        </w:rPr>
        <mc:AlternateContent>
          <mc:Choice Requires="wps">
            <w:drawing>
              <wp:anchor distT="0" distB="0" distL="114300" distR="114300" simplePos="0" relativeHeight="251661312" behindDoc="0" locked="0" layoutInCell="1" allowOverlap="1" wp14:anchorId="207A73EB" wp14:editId="6AE219B2">
                <wp:simplePos x="0" y="0"/>
                <wp:positionH relativeFrom="page">
                  <wp:posOffset>646981</wp:posOffset>
                </wp:positionH>
                <wp:positionV relativeFrom="page">
                  <wp:posOffset>6055743</wp:posOffset>
                </wp:positionV>
                <wp:extent cx="3088257" cy="503555"/>
                <wp:effectExtent l="0" t="0" r="0" b="10795"/>
                <wp:wrapNone/>
                <wp:docPr id="3" name="Text Box 3"/>
                <wp:cNvGraphicFramePr/>
                <a:graphic xmlns:a="http://schemas.openxmlformats.org/drawingml/2006/main">
                  <a:graphicData uri="http://schemas.microsoft.com/office/word/2010/wordprocessingShape">
                    <wps:wsp>
                      <wps:cNvSpPr txBox="1"/>
                      <wps:spPr>
                        <a:xfrm>
                          <a:off x="0" y="0"/>
                          <a:ext cx="3088257" cy="50355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A3D0CC8" w14:textId="24E5E4AA" w:rsidR="00EA7BA9" w:rsidRPr="00103F4D" w:rsidRDefault="00EA7BA9" w:rsidP="00415060">
                            <w:pPr>
                              <w:pStyle w:val="Publisheddate"/>
                              <w:numPr>
                                <w:ilvl w:val="0"/>
                                <w:numId w:val="0"/>
                              </w:numPr>
                            </w:pPr>
                            <w:r w:rsidRPr="00103F4D">
                              <w:t xml:space="preserve">Published </w:t>
                            </w:r>
                            <w:r>
                              <w:t>12</w:t>
                            </w:r>
                            <w:r w:rsidRPr="00103F4D">
                              <w:t xml:space="preserve"> </w:t>
                            </w:r>
                            <w:r>
                              <w:t>December</w:t>
                            </w:r>
                            <w:r w:rsidRPr="00103F4D">
                              <w:t xml:space="preserve"> 201</w:t>
                            </w:r>
                            <w:r>
                              <w:t>8</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07A73EB" id="_x0000_t202" coordsize="21600,21600" o:spt="202" path="m,l,21600r21600,l21600,xe">
                <v:stroke joinstyle="miter"/>
                <v:path gradientshapeok="t" o:connecttype="rect"/>
              </v:shapetype>
              <v:shape id="Text Box 3" o:spid="_x0000_s1026" type="#_x0000_t202" style="position:absolute;margin-left:50.95pt;margin-top:476.85pt;width:243.15pt;height:39.6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4H3IdAIAAFIFAAAOAAAAZHJzL2Uyb0RvYy54bWysVMFu2zAMvQ/YPwi6r3YbpCuCOkXWosOA&#10;oi2aDj0rstQYk0SNUmJnXz9KtpMi26XDLjJNPlLkI6nLq84atlUYGnAVPz0pOVNOQt2414p/f779&#10;dMFZiMLVwoBTFd+pwK/mHz9ctn6mzmANplbIKIgLs9ZXfB2jnxVFkGtlRTgBrxwZNaAVkX7xtahR&#10;tBTdmuKsLM+LFrD2CFKFQNqb3sjnOb7WSsYHrYOKzFSccov5xHyu0lnML8XsFYVfN3JIQ/xDFlY0&#10;ji7dh7oRUbANNn+Eso1ECKDjiQRbgNaNVLkGqua0PKpmuRZe5VqInOD3NIX/F1bebx+RNXXFJ5w5&#10;YalFz6qL7At0bJLYaX2YEWjpCRY7UlOXR30gZSq602jTl8phZCeed3tuUzBJykl5cXE2/cyZJNu0&#10;nEyn0xSmOHh7DPGrAsuSUHGk3mVKxfYuxB46QtJlDm4bY3L/jGNtxc8n0zI77C0U3LiEVXkShjCp&#10;oj7zLMWdUQlj3JPSxEQuICnyDKprg2wraHqElMrFXHuOS+iE0pTEexwH/CGr9zj3dYw3g4t7Z9s4&#10;wFz9Udr1jzFl3eOJ8zd1JzF2q27o9ArqHTUaoV+U4OVtQ924EyE+CqTNoN7StscHOrQBYh0GibM1&#10;4K+/6ROeBpasnLW0aRUPPzcCFWfmm6NRTms5CjgKq1FwG3sNRP8pvSNeZpEcMJpR1Aj2hR6BRbqF&#10;TMJJuqvicRSvY7/v9IhItVhkEC2fF/HOLb1MoVM30mw9dy8C/TCAkUb3HsYdFLOjOeyxydPBYhNB&#10;N3lIE6E9iwPRtLh5zIdHJr0Mb/8z6vAUzn8DAAD//wMAUEsDBBQABgAIAAAAIQDalSUs4AAAAAwB&#10;AAAPAAAAZHJzL2Rvd25yZXYueG1sTI/LTsMwEEX3SPyDNUjsqJ1GhTTEqRCPHc+2SLBz4iGJiO3I&#10;dtLw90xXsLy6R3fOFJvZ9GxCHzpnJSQLAQxt7XRnGwn73cNFBixEZbXqnUUJPxhgU56eFCrX7mDf&#10;cNrGhtGIDbmS0MY45JyHukWjwsINaKn7ct6oSNE3XHt1oHHT86UQl9yoztKFVg1422L9vR2NhP4j&#10;+MdKxM/prnmKry98fL9PnqU8P5tvroFFnOMfDEd9UoeSnCo3Wh1YT1kka0IlrFfpFTAiVlm2BFYd&#10;qzQVwMuC/3+i/AUAAP//AwBQSwECLQAUAAYACAAAACEAtoM4kv4AAADhAQAAEwAAAAAAAAAAAAAA&#10;AAAAAAAAW0NvbnRlbnRfVHlwZXNdLnhtbFBLAQItABQABgAIAAAAIQA4/SH/1gAAAJQBAAALAAAA&#10;AAAAAAAAAAAAAC8BAABfcmVscy8ucmVsc1BLAQItABQABgAIAAAAIQA74H3IdAIAAFIFAAAOAAAA&#10;AAAAAAAAAAAAAC4CAABkcnMvZTJvRG9jLnhtbFBLAQItABQABgAIAAAAIQDalSUs4AAAAAwBAAAP&#10;AAAAAAAAAAAAAAAAAM4EAABkcnMvZG93bnJldi54bWxQSwUGAAAAAAQABADzAAAA2wUAAAAA&#10;" filled="f" stroked="f" strokeweight=".5pt">
                <v:textbox inset="0,0,0,0">
                  <w:txbxContent>
                    <w:p w14:paraId="2A3D0CC8" w14:textId="24E5E4AA" w:rsidR="00EA7BA9" w:rsidRPr="00103F4D" w:rsidRDefault="00EA7BA9" w:rsidP="00415060">
                      <w:pPr>
                        <w:pStyle w:val="Publisheddate"/>
                        <w:numPr>
                          <w:ilvl w:val="0"/>
                          <w:numId w:val="0"/>
                        </w:numPr>
                      </w:pPr>
                      <w:r w:rsidRPr="00103F4D">
                        <w:t xml:space="preserve">Published </w:t>
                      </w:r>
                      <w:r>
                        <w:t>12</w:t>
                      </w:r>
                      <w:r w:rsidRPr="00103F4D">
                        <w:t xml:space="preserve"> </w:t>
                      </w:r>
                      <w:r>
                        <w:t>December</w:t>
                      </w:r>
                      <w:r w:rsidRPr="00103F4D">
                        <w:t xml:space="preserve"> 201</w:t>
                      </w:r>
                      <w:r>
                        <w:t>8</w:t>
                      </w:r>
                    </w:p>
                  </w:txbxContent>
                </v:textbox>
                <w10:wrap anchorx="page" anchory="page"/>
              </v:shape>
            </w:pict>
          </mc:Fallback>
        </mc:AlternateContent>
      </w:r>
    </w:p>
    <w:p w14:paraId="183B61DE" w14:textId="30203F08" w:rsidR="00675C84" w:rsidRDefault="00675C84" w:rsidP="00F25CC7">
      <w:pPr>
        <w:rPr>
          <w:color w:val="FFFFFF" w:themeColor="background1"/>
          <w:sz w:val="52"/>
          <w:szCs w:val="52"/>
        </w:rPr>
      </w:pPr>
    </w:p>
    <w:p w14:paraId="0C4941D9" w14:textId="78931F2F" w:rsidR="00675C84" w:rsidRDefault="00675C84" w:rsidP="00F25CC7">
      <w:pPr>
        <w:rPr>
          <w:color w:val="FFFFFF" w:themeColor="background1"/>
          <w:sz w:val="52"/>
          <w:szCs w:val="52"/>
        </w:rPr>
      </w:pPr>
    </w:p>
    <w:p w14:paraId="4860231F" w14:textId="77777777" w:rsidR="00675C84" w:rsidRDefault="00675C84" w:rsidP="00F25CC7">
      <w:pPr>
        <w:rPr>
          <w:color w:val="FFFFFF" w:themeColor="background1"/>
          <w:sz w:val="52"/>
          <w:szCs w:val="52"/>
        </w:rPr>
      </w:pPr>
    </w:p>
    <w:p w14:paraId="2B543F06" w14:textId="477AA12C" w:rsidR="00675C84" w:rsidRPr="00325F6E" w:rsidRDefault="00675C84" w:rsidP="00F25CC7">
      <w:pPr>
        <w:rPr>
          <w:color w:val="FFFFFF" w:themeColor="background1"/>
          <w:sz w:val="40"/>
          <w:szCs w:val="40"/>
        </w:rPr>
        <w:sectPr w:rsidR="00675C84" w:rsidRPr="00325F6E" w:rsidSect="00F5718C">
          <w:headerReference w:type="default" r:id="rId14"/>
          <w:footerReference w:type="default" r:id="rId15"/>
          <w:headerReference w:type="first" r:id="rId16"/>
          <w:footerReference w:type="first" r:id="rId17"/>
          <w:pgSz w:w="11906" w:h="16838"/>
          <w:pgMar w:top="1021" w:right="1021" w:bottom="1021" w:left="1021" w:header="454" w:footer="680" w:gutter="0"/>
          <w:cols w:space="708"/>
          <w:titlePg/>
          <w:docGrid w:linePitch="360"/>
        </w:sectPr>
      </w:pPr>
      <w:r w:rsidRPr="00325F6E">
        <w:rPr>
          <w:color w:val="FFFFFF" w:themeColor="background1"/>
          <w:sz w:val="40"/>
          <w:szCs w:val="40"/>
        </w:rPr>
        <w:t xml:space="preserve">Distribution of this product is RESTRICTED to </w:t>
      </w:r>
      <w:r w:rsidR="003171EA" w:rsidRPr="00325F6E">
        <w:rPr>
          <w:color w:val="FFFFFF" w:themeColor="background1"/>
          <w:sz w:val="40"/>
          <w:szCs w:val="40"/>
        </w:rPr>
        <w:t xml:space="preserve">NHS Digital </w:t>
      </w:r>
      <w:r w:rsidR="00E41118">
        <w:rPr>
          <w:color w:val="FFFFFF" w:themeColor="background1"/>
          <w:sz w:val="40"/>
          <w:szCs w:val="40"/>
        </w:rPr>
        <w:t xml:space="preserve">and </w:t>
      </w:r>
      <w:r w:rsidRPr="00325F6E">
        <w:rPr>
          <w:color w:val="FFFFFF" w:themeColor="background1"/>
          <w:sz w:val="40"/>
          <w:szCs w:val="40"/>
        </w:rPr>
        <w:t>actual and potential GP system supplier</w:t>
      </w:r>
      <w:r w:rsidR="001A0008">
        <w:rPr>
          <w:color w:val="FFFFFF" w:themeColor="background1"/>
          <w:sz w:val="40"/>
          <w:szCs w:val="40"/>
        </w:rPr>
        <w:t>s</w:t>
      </w:r>
    </w:p>
    <w:p w14:paraId="4AEE5741" w14:textId="77777777" w:rsidR="00FD4A2E" w:rsidRPr="003D5616" w:rsidRDefault="00FD4A2E" w:rsidP="00FD4A2E">
      <w:pPr>
        <w:rPr>
          <w:rFonts w:eastAsia="Batang"/>
          <w:b/>
          <w:bCs/>
          <w:sz w:val="28"/>
          <w:szCs w:val="28"/>
        </w:rPr>
      </w:pPr>
      <w:bookmarkStart w:id="0" w:name="_Toc198516414"/>
      <w:bookmarkStart w:id="1" w:name="_Toc204407927"/>
      <w:bookmarkStart w:id="2" w:name="_Toc204432923"/>
      <w:bookmarkStart w:id="3" w:name="_Toc18305249"/>
      <w:bookmarkStart w:id="4" w:name="_Toc36536359"/>
      <w:r w:rsidRPr="1A9471D6">
        <w:rPr>
          <w:rFonts w:eastAsia="Batang"/>
          <w:b/>
          <w:bCs/>
          <w:sz w:val="28"/>
          <w:szCs w:val="28"/>
        </w:rPr>
        <w:lastRenderedPageBreak/>
        <w:t>Document Control</w:t>
      </w:r>
      <w:bookmarkEnd w:id="0"/>
      <w:bookmarkEnd w:id="1"/>
      <w:bookmarkEnd w:id="2"/>
    </w:p>
    <w:p w14:paraId="34962C9C" w14:textId="77777777" w:rsidR="00FD4A2E" w:rsidRPr="003D5616" w:rsidRDefault="00FD4A2E" w:rsidP="00FD4A2E">
      <w:pPr>
        <w:rPr>
          <w:b/>
          <w:bCs/>
        </w:rPr>
      </w:pPr>
      <w:bookmarkStart w:id="5" w:name="_Toc198516415"/>
      <w:bookmarkStart w:id="6" w:name="_Toc204407928"/>
      <w:bookmarkStart w:id="7" w:name="_Toc204432924"/>
      <w:bookmarkEnd w:id="3"/>
      <w:bookmarkEnd w:id="4"/>
      <w:r w:rsidRPr="1A9471D6">
        <w:rPr>
          <w:b/>
          <w:bCs/>
        </w:rPr>
        <w:t>Change Control History</w:t>
      </w:r>
      <w:bookmarkEnd w:id="5"/>
      <w:bookmarkEnd w:id="6"/>
      <w:bookmarkEnd w:id="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83"/>
        <w:gridCol w:w="6301"/>
        <w:gridCol w:w="1081"/>
        <w:gridCol w:w="1363"/>
      </w:tblGrid>
      <w:tr w:rsidR="00FD4A2E" w:rsidRPr="003D5616" w14:paraId="0B4D5EDE" w14:textId="77777777" w:rsidTr="004966E2">
        <w:tc>
          <w:tcPr>
            <w:tcW w:w="448" w:type="pct"/>
            <w:shd w:val="clear" w:color="auto" w:fill="005EB8" w:themeFill="accent1"/>
          </w:tcPr>
          <w:p w14:paraId="003A27E7" w14:textId="77777777" w:rsidR="00FD4A2E" w:rsidRPr="003D5616" w:rsidRDefault="00FD4A2E" w:rsidP="00FD4A2E">
            <w:pPr>
              <w:jc w:val="center"/>
              <w:rPr>
                <w:b/>
                <w:bCs/>
                <w:color w:val="FFFFFF"/>
                <w:sz w:val="16"/>
                <w:szCs w:val="16"/>
              </w:rPr>
            </w:pPr>
            <w:r w:rsidRPr="1A9471D6">
              <w:rPr>
                <w:b/>
                <w:bCs/>
                <w:color w:val="FFFFFF"/>
                <w:sz w:val="16"/>
                <w:szCs w:val="16"/>
              </w:rPr>
              <w:t>Revision</w:t>
            </w:r>
          </w:p>
        </w:tc>
        <w:tc>
          <w:tcPr>
            <w:tcW w:w="3276" w:type="pct"/>
            <w:shd w:val="clear" w:color="auto" w:fill="005EB8" w:themeFill="accent1"/>
          </w:tcPr>
          <w:p w14:paraId="52198A7B" w14:textId="77777777" w:rsidR="00FD4A2E" w:rsidRPr="003D5616" w:rsidRDefault="00FD4A2E" w:rsidP="00FD4A2E">
            <w:pPr>
              <w:jc w:val="center"/>
              <w:rPr>
                <w:b/>
                <w:bCs/>
                <w:color w:val="FFFFFF"/>
                <w:sz w:val="16"/>
                <w:szCs w:val="16"/>
              </w:rPr>
            </w:pPr>
            <w:r w:rsidRPr="1A9471D6">
              <w:rPr>
                <w:b/>
                <w:bCs/>
                <w:color w:val="FFFFFF"/>
                <w:sz w:val="16"/>
                <w:szCs w:val="16"/>
              </w:rPr>
              <w:t>Change Summary</w:t>
            </w:r>
          </w:p>
        </w:tc>
        <w:tc>
          <w:tcPr>
            <w:tcW w:w="565" w:type="pct"/>
            <w:shd w:val="clear" w:color="auto" w:fill="005EB8" w:themeFill="accent1"/>
          </w:tcPr>
          <w:p w14:paraId="38E2680D" w14:textId="77777777" w:rsidR="00FD4A2E" w:rsidRPr="003D5616" w:rsidRDefault="00FD4A2E" w:rsidP="00FD4A2E">
            <w:pPr>
              <w:jc w:val="center"/>
              <w:rPr>
                <w:rFonts w:cs="Arial"/>
                <w:b/>
                <w:bCs/>
                <w:color w:val="FFFFFF"/>
                <w:sz w:val="16"/>
                <w:szCs w:val="16"/>
              </w:rPr>
            </w:pPr>
            <w:r w:rsidRPr="003D5616">
              <w:rPr>
                <w:rFonts w:cs="Arial"/>
                <w:b/>
                <w:bCs/>
                <w:color w:val="FFFFFF"/>
                <w:sz w:val="16"/>
                <w:szCs w:val="16"/>
              </w:rPr>
              <w:t>Date</w:t>
            </w:r>
          </w:p>
        </w:tc>
        <w:tc>
          <w:tcPr>
            <w:tcW w:w="711" w:type="pct"/>
            <w:shd w:val="clear" w:color="auto" w:fill="005EB8" w:themeFill="accent1"/>
            <w:vAlign w:val="bottom"/>
          </w:tcPr>
          <w:p w14:paraId="60BE9B01" w14:textId="77777777" w:rsidR="00FD4A2E" w:rsidRPr="003D5616" w:rsidRDefault="00FD4A2E" w:rsidP="00FD4A2E">
            <w:pPr>
              <w:jc w:val="center"/>
              <w:rPr>
                <w:rFonts w:cs="Arial"/>
                <w:b/>
                <w:bCs/>
                <w:color w:val="FFFFFF"/>
                <w:sz w:val="16"/>
                <w:szCs w:val="16"/>
              </w:rPr>
            </w:pPr>
            <w:r w:rsidRPr="003D5616">
              <w:rPr>
                <w:rFonts w:cs="Arial"/>
                <w:b/>
                <w:bCs/>
                <w:color w:val="FFFFFF"/>
                <w:sz w:val="16"/>
                <w:szCs w:val="16"/>
              </w:rPr>
              <w:t>Change author</w:t>
            </w:r>
          </w:p>
        </w:tc>
      </w:tr>
      <w:tr w:rsidR="00FD4A2E" w:rsidRPr="003D5616" w14:paraId="54996766" w14:textId="77777777" w:rsidTr="004966E2">
        <w:tc>
          <w:tcPr>
            <w:tcW w:w="448" w:type="pct"/>
            <w:tcBorders>
              <w:top w:val="single" w:sz="4" w:space="0" w:color="auto"/>
              <w:left w:val="single" w:sz="4" w:space="0" w:color="auto"/>
              <w:bottom w:val="single" w:sz="4" w:space="0" w:color="auto"/>
              <w:right w:val="single" w:sz="4" w:space="0" w:color="auto"/>
            </w:tcBorders>
          </w:tcPr>
          <w:p w14:paraId="2CAB3D62" w14:textId="77777777" w:rsidR="00FD4A2E" w:rsidRDefault="00FD4A2E" w:rsidP="00FD4A2E">
            <w:pPr>
              <w:spacing w:before="40" w:after="40"/>
              <w:jc w:val="center"/>
              <w:rPr>
                <w:sz w:val="16"/>
                <w:szCs w:val="16"/>
              </w:rPr>
            </w:pPr>
            <w:r>
              <w:rPr>
                <w:sz w:val="16"/>
                <w:szCs w:val="16"/>
              </w:rPr>
              <w:t>5.0</w:t>
            </w:r>
          </w:p>
        </w:tc>
        <w:tc>
          <w:tcPr>
            <w:tcW w:w="3276" w:type="pct"/>
            <w:tcBorders>
              <w:top w:val="single" w:sz="4" w:space="0" w:color="auto"/>
              <w:left w:val="single" w:sz="4" w:space="0" w:color="auto"/>
              <w:bottom w:val="single" w:sz="4" w:space="0" w:color="auto"/>
              <w:right w:val="single" w:sz="4" w:space="0" w:color="auto"/>
            </w:tcBorders>
          </w:tcPr>
          <w:p w14:paraId="405E91C6" w14:textId="1D594D9D" w:rsidR="004966E2" w:rsidRDefault="00FD4A2E" w:rsidP="00FD4A2E">
            <w:pPr>
              <w:rPr>
                <w:sz w:val="16"/>
                <w:szCs w:val="16"/>
              </w:rPr>
            </w:pPr>
            <w:r>
              <w:rPr>
                <w:sz w:val="16"/>
                <w:szCs w:val="16"/>
              </w:rPr>
              <w:t>Baselined version for distributio</w:t>
            </w:r>
            <w:r w:rsidR="004966E2">
              <w:rPr>
                <w:sz w:val="16"/>
                <w:szCs w:val="16"/>
              </w:rPr>
              <w:t>n</w:t>
            </w:r>
          </w:p>
        </w:tc>
        <w:tc>
          <w:tcPr>
            <w:tcW w:w="565" w:type="pct"/>
            <w:tcBorders>
              <w:top w:val="single" w:sz="4" w:space="0" w:color="auto"/>
              <w:left w:val="single" w:sz="4" w:space="0" w:color="auto"/>
              <w:bottom w:val="single" w:sz="4" w:space="0" w:color="auto"/>
              <w:right w:val="single" w:sz="4" w:space="0" w:color="auto"/>
            </w:tcBorders>
          </w:tcPr>
          <w:p w14:paraId="070B231D" w14:textId="77777777" w:rsidR="00FD4A2E" w:rsidRDefault="00FD4A2E" w:rsidP="00FD4A2E">
            <w:pPr>
              <w:spacing w:before="40" w:after="40"/>
              <w:jc w:val="center"/>
              <w:rPr>
                <w:sz w:val="16"/>
                <w:szCs w:val="16"/>
              </w:rPr>
            </w:pPr>
            <w:r>
              <w:rPr>
                <w:sz w:val="16"/>
                <w:szCs w:val="16"/>
              </w:rPr>
              <w:t>14 Aug 12</w:t>
            </w:r>
          </w:p>
        </w:tc>
        <w:tc>
          <w:tcPr>
            <w:tcW w:w="711" w:type="pct"/>
            <w:tcBorders>
              <w:top w:val="single" w:sz="4" w:space="0" w:color="auto"/>
              <w:left w:val="single" w:sz="4" w:space="0" w:color="auto"/>
              <w:bottom w:val="single" w:sz="4" w:space="0" w:color="auto"/>
              <w:right w:val="single" w:sz="4" w:space="0" w:color="auto"/>
            </w:tcBorders>
          </w:tcPr>
          <w:p w14:paraId="514EBC44" w14:textId="77777777" w:rsidR="00FD4A2E" w:rsidRDefault="00FD4A2E" w:rsidP="00FD4A2E">
            <w:pPr>
              <w:spacing w:before="40" w:after="40"/>
              <w:jc w:val="center"/>
              <w:rPr>
                <w:sz w:val="16"/>
                <w:szCs w:val="16"/>
              </w:rPr>
            </w:pPr>
            <w:r>
              <w:rPr>
                <w:sz w:val="16"/>
                <w:szCs w:val="16"/>
              </w:rPr>
              <w:t>John Bates</w:t>
            </w:r>
          </w:p>
        </w:tc>
      </w:tr>
      <w:tr w:rsidR="00FD4A2E" w:rsidRPr="003D5616" w14:paraId="0A39F5A4" w14:textId="77777777" w:rsidTr="004966E2">
        <w:tc>
          <w:tcPr>
            <w:tcW w:w="448" w:type="pct"/>
            <w:tcBorders>
              <w:top w:val="single" w:sz="4" w:space="0" w:color="auto"/>
              <w:left w:val="single" w:sz="4" w:space="0" w:color="auto"/>
              <w:bottom w:val="single" w:sz="4" w:space="0" w:color="auto"/>
              <w:right w:val="single" w:sz="4" w:space="0" w:color="auto"/>
            </w:tcBorders>
          </w:tcPr>
          <w:p w14:paraId="1C20A712" w14:textId="77777777" w:rsidR="00FD4A2E" w:rsidRDefault="00FD4A2E" w:rsidP="00FD4A2E">
            <w:pPr>
              <w:spacing w:before="40" w:after="40"/>
              <w:jc w:val="center"/>
              <w:rPr>
                <w:sz w:val="16"/>
                <w:szCs w:val="16"/>
              </w:rPr>
            </w:pPr>
            <w:r>
              <w:rPr>
                <w:sz w:val="16"/>
                <w:szCs w:val="16"/>
              </w:rPr>
              <w:t>5.1</w:t>
            </w:r>
          </w:p>
        </w:tc>
        <w:tc>
          <w:tcPr>
            <w:tcW w:w="3276" w:type="pct"/>
            <w:tcBorders>
              <w:top w:val="single" w:sz="4" w:space="0" w:color="auto"/>
              <w:left w:val="single" w:sz="4" w:space="0" w:color="auto"/>
              <w:bottom w:val="single" w:sz="4" w:space="0" w:color="auto"/>
              <w:right w:val="single" w:sz="4" w:space="0" w:color="auto"/>
            </w:tcBorders>
          </w:tcPr>
          <w:p w14:paraId="2BB63069" w14:textId="77777777" w:rsidR="00FD4A2E" w:rsidRDefault="00FD4A2E" w:rsidP="00FD4A2E">
            <w:pPr>
              <w:rPr>
                <w:sz w:val="16"/>
                <w:szCs w:val="16"/>
              </w:rPr>
            </w:pPr>
            <w:r>
              <w:rPr>
                <w:sz w:val="16"/>
                <w:szCs w:val="16"/>
              </w:rPr>
              <w:t>Revised version for use with suppliers – qualification of the RESTRICTED marking on Page 1 so as to allow the sharing of the Standard with current and prospective suppliers.</w:t>
            </w:r>
          </w:p>
        </w:tc>
        <w:tc>
          <w:tcPr>
            <w:tcW w:w="565" w:type="pct"/>
            <w:tcBorders>
              <w:top w:val="single" w:sz="4" w:space="0" w:color="auto"/>
              <w:left w:val="single" w:sz="4" w:space="0" w:color="auto"/>
              <w:bottom w:val="single" w:sz="4" w:space="0" w:color="auto"/>
              <w:right w:val="single" w:sz="4" w:space="0" w:color="auto"/>
            </w:tcBorders>
          </w:tcPr>
          <w:p w14:paraId="076C01F1" w14:textId="77777777" w:rsidR="00FD4A2E" w:rsidRDefault="00FD4A2E" w:rsidP="00FD4A2E">
            <w:pPr>
              <w:spacing w:before="40" w:after="40"/>
              <w:jc w:val="center"/>
              <w:rPr>
                <w:sz w:val="16"/>
                <w:szCs w:val="16"/>
              </w:rPr>
            </w:pPr>
            <w:r>
              <w:rPr>
                <w:sz w:val="16"/>
                <w:szCs w:val="16"/>
              </w:rPr>
              <w:t>06 Feb. 18</w:t>
            </w:r>
          </w:p>
        </w:tc>
        <w:tc>
          <w:tcPr>
            <w:tcW w:w="711" w:type="pct"/>
            <w:tcBorders>
              <w:top w:val="single" w:sz="4" w:space="0" w:color="auto"/>
              <w:left w:val="single" w:sz="4" w:space="0" w:color="auto"/>
              <w:bottom w:val="single" w:sz="4" w:space="0" w:color="auto"/>
              <w:right w:val="single" w:sz="4" w:space="0" w:color="auto"/>
            </w:tcBorders>
          </w:tcPr>
          <w:p w14:paraId="55932D34" w14:textId="77777777" w:rsidR="00FD4A2E" w:rsidRDefault="00FD4A2E" w:rsidP="00FD4A2E">
            <w:pPr>
              <w:spacing w:before="40" w:after="40"/>
              <w:jc w:val="center"/>
              <w:rPr>
                <w:sz w:val="16"/>
                <w:szCs w:val="16"/>
              </w:rPr>
            </w:pPr>
            <w:r>
              <w:rPr>
                <w:sz w:val="16"/>
                <w:szCs w:val="16"/>
              </w:rPr>
              <w:t>Dave Roberts</w:t>
            </w:r>
          </w:p>
        </w:tc>
      </w:tr>
      <w:tr w:rsidR="00FD4A2E" w:rsidRPr="003D5616" w14:paraId="00BF47EA" w14:textId="77777777" w:rsidTr="004966E2">
        <w:tc>
          <w:tcPr>
            <w:tcW w:w="448" w:type="pct"/>
            <w:tcBorders>
              <w:top w:val="single" w:sz="4" w:space="0" w:color="auto"/>
              <w:left w:val="single" w:sz="4" w:space="0" w:color="auto"/>
              <w:bottom w:val="single" w:sz="4" w:space="0" w:color="auto"/>
              <w:right w:val="single" w:sz="4" w:space="0" w:color="auto"/>
            </w:tcBorders>
          </w:tcPr>
          <w:p w14:paraId="6C914E92" w14:textId="77777777" w:rsidR="00FD4A2E" w:rsidRDefault="00FD4A2E" w:rsidP="00FD4A2E">
            <w:pPr>
              <w:spacing w:before="40" w:after="40"/>
              <w:jc w:val="center"/>
              <w:rPr>
                <w:sz w:val="16"/>
                <w:szCs w:val="16"/>
              </w:rPr>
            </w:pPr>
            <w:r>
              <w:rPr>
                <w:sz w:val="16"/>
                <w:szCs w:val="16"/>
              </w:rPr>
              <w:t>5.2</w:t>
            </w:r>
          </w:p>
        </w:tc>
        <w:tc>
          <w:tcPr>
            <w:tcW w:w="3276" w:type="pct"/>
            <w:tcBorders>
              <w:top w:val="single" w:sz="4" w:space="0" w:color="auto"/>
              <w:left w:val="single" w:sz="4" w:space="0" w:color="auto"/>
              <w:bottom w:val="single" w:sz="4" w:space="0" w:color="auto"/>
              <w:right w:val="single" w:sz="4" w:space="0" w:color="auto"/>
            </w:tcBorders>
          </w:tcPr>
          <w:p w14:paraId="1D802782" w14:textId="77777777" w:rsidR="00FD4A2E" w:rsidRDefault="00FD4A2E" w:rsidP="00FD4A2E">
            <w:pPr>
              <w:rPr>
                <w:sz w:val="16"/>
                <w:szCs w:val="16"/>
              </w:rPr>
            </w:pPr>
            <w:r>
              <w:rPr>
                <w:sz w:val="16"/>
                <w:szCs w:val="16"/>
              </w:rPr>
              <w:t>Draft revision (with tracked changes) to reflect applicability to the backward compatible phase of the GPES replacement, GP Data Collector (GPDC).</w:t>
            </w:r>
          </w:p>
          <w:p w14:paraId="5878726D" w14:textId="77777777" w:rsidR="00FD4A2E" w:rsidRDefault="00FD4A2E" w:rsidP="00FD4A2E">
            <w:pPr>
              <w:rPr>
                <w:sz w:val="16"/>
                <w:szCs w:val="16"/>
              </w:rPr>
            </w:pPr>
            <w:r>
              <w:rPr>
                <w:sz w:val="16"/>
                <w:szCs w:val="16"/>
              </w:rPr>
              <w:t>Key changes:</w:t>
            </w:r>
          </w:p>
          <w:p w14:paraId="1FCAB563" w14:textId="77777777" w:rsidR="00FD4A2E" w:rsidRDefault="00FD4A2E" w:rsidP="00FD4A2E">
            <w:pPr>
              <w:spacing w:after="0"/>
              <w:rPr>
                <w:rFonts w:cs="Arial"/>
                <w:sz w:val="16"/>
                <w:szCs w:val="16"/>
              </w:rPr>
            </w:pPr>
            <w:r>
              <w:rPr>
                <w:rFonts w:cs="Arial"/>
                <w:sz w:val="16"/>
                <w:szCs w:val="16"/>
              </w:rPr>
              <w:t>All references to GPET-Q changed to GPDC, except in messaging where GPET-Q is used as an attribute</w:t>
            </w:r>
          </w:p>
          <w:p w14:paraId="3E9D5F1F" w14:textId="77777777" w:rsidR="00FD4A2E" w:rsidRPr="00896115" w:rsidRDefault="00FD4A2E" w:rsidP="00FD4A2E">
            <w:pPr>
              <w:spacing w:after="0"/>
              <w:rPr>
                <w:rFonts w:cs="Arial"/>
                <w:sz w:val="16"/>
                <w:szCs w:val="16"/>
              </w:rPr>
            </w:pPr>
            <w:r w:rsidRPr="00896115">
              <w:rPr>
                <w:rFonts w:cs="Arial"/>
                <w:sz w:val="16"/>
                <w:szCs w:val="16"/>
              </w:rPr>
              <w:t>Removal of Stage 1 &amp; Stage 2 notifications and associated functionality and messaging</w:t>
            </w:r>
          </w:p>
          <w:p w14:paraId="3656FF08" w14:textId="77777777" w:rsidR="00FD4A2E" w:rsidRPr="00896115" w:rsidRDefault="00FD4A2E" w:rsidP="00FD4A2E">
            <w:pPr>
              <w:spacing w:after="0"/>
              <w:rPr>
                <w:rFonts w:cs="Arial"/>
                <w:sz w:val="16"/>
                <w:szCs w:val="16"/>
              </w:rPr>
            </w:pPr>
            <w:r w:rsidRPr="00896115">
              <w:rPr>
                <w:rFonts w:cs="Arial"/>
                <w:sz w:val="16"/>
                <w:szCs w:val="16"/>
              </w:rPr>
              <w:t>Removed support for multiple SQI’s in single Query-Results message</w:t>
            </w:r>
          </w:p>
          <w:p w14:paraId="4282966B" w14:textId="77777777" w:rsidR="00FD4A2E" w:rsidRPr="00896115" w:rsidRDefault="00FD4A2E" w:rsidP="00FD4A2E">
            <w:pPr>
              <w:spacing w:after="0"/>
              <w:rPr>
                <w:sz w:val="16"/>
                <w:szCs w:val="16"/>
              </w:rPr>
            </w:pPr>
            <w:r w:rsidRPr="00896115">
              <w:rPr>
                <w:rFonts w:cs="Arial"/>
                <w:sz w:val="16"/>
                <w:szCs w:val="16"/>
              </w:rPr>
              <w:t>All DTS references updated to MESH</w:t>
            </w:r>
          </w:p>
          <w:p w14:paraId="26D16FC6" w14:textId="77777777" w:rsidR="00FD4A2E" w:rsidRPr="005C183A" w:rsidRDefault="00FD4A2E" w:rsidP="00FD4A2E">
            <w:r w:rsidRPr="00CA33F8">
              <w:rPr>
                <w:rFonts w:cs="Arial"/>
                <w:sz w:val="16"/>
                <w:szCs w:val="16"/>
              </w:rPr>
              <w:t>Glossary updated</w:t>
            </w:r>
          </w:p>
        </w:tc>
        <w:tc>
          <w:tcPr>
            <w:tcW w:w="565" w:type="pct"/>
            <w:tcBorders>
              <w:top w:val="single" w:sz="4" w:space="0" w:color="auto"/>
              <w:left w:val="single" w:sz="4" w:space="0" w:color="auto"/>
              <w:bottom w:val="single" w:sz="4" w:space="0" w:color="auto"/>
              <w:right w:val="single" w:sz="4" w:space="0" w:color="auto"/>
            </w:tcBorders>
          </w:tcPr>
          <w:p w14:paraId="4BB9BDCB" w14:textId="77777777" w:rsidR="00FD4A2E" w:rsidRDefault="00FD4A2E" w:rsidP="00FD4A2E">
            <w:pPr>
              <w:spacing w:before="40" w:after="40"/>
              <w:jc w:val="center"/>
              <w:rPr>
                <w:sz w:val="16"/>
                <w:szCs w:val="16"/>
              </w:rPr>
            </w:pPr>
            <w:r>
              <w:rPr>
                <w:sz w:val="16"/>
                <w:szCs w:val="16"/>
              </w:rPr>
              <w:t>16 Mar 18</w:t>
            </w:r>
          </w:p>
        </w:tc>
        <w:tc>
          <w:tcPr>
            <w:tcW w:w="711" w:type="pct"/>
            <w:tcBorders>
              <w:top w:val="single" w:sz="4" w:space="0" w:color="auto"/>
              <w:left w:val="single" w:sz="4" w:space="0" w:color="auto"/>
              <w:bottom w:val="single" w:sz="4" w:space="0" w:color="auto"/>
              <w:right w:val="single" w:sz="4" w:space="0" w:color="auto"/>
            </w:tcBorders>
          </w:tcPr>
          <w:p w14:paraId="2FB2FDCC" w14:textId="77777777" w:rsidR="00FD4A2E" w:rsidRDefault="00FD4A2E" w:rsidP="00FD4A2E">
            <w:pPr>
              <w:spacing w:before="40" w:after="40"/>
              <w:jc w:val="center"/>
              <w:rPr>
                <w:sz w:val="16"/>
                <w:szCs w:val="16"/>
              </w:rPr>
            </w:pPr>
            <w:r>
              <w:rPr>
                <w:sz w:val="16"/>
                <w:szCs w:val="16"/>
              </w:rPr>
              <w:t>Philip Gaertner</w:t>
            </w:r>
          </w:p>
        </w:tc>
      </w:tr>
      <w:tr w:rsidR="00FD4A2E" w:rsidRPr="003D5616" w14:paraId="339DDDAC" w14:textId="77777777" w:rsidTr="004966E2">
        <w:tc>
          <w:tcPr>
            <w:tcW w:w="448" w:type="pct"/>
            <w:tcBorders>
              <w:top w:val="single" w:sz="4" w:space="0" w:color="auto"/>
              <w:left w:val="single" w:sz="4" w:space="0" w:color="auto"/>
              <w:bottom w:val="single" w:sz="4" w:space="0" w:color="auto"/>
              <w:right w:val="single" w:sz="4" w:space="0" w:color="auto"/>
            </w:tcBorders>
          </w:tcPr>
          <w:p w14:paraId="45369674" w14:textId="77777777" w:rsidR="00FD4A2E" w:rsidRDefault="00FD4A2E" w:rsidP="00FD4A2E">
            <w:pPr>
              <w:spacing w:before="40" w:after="40"/>
              <w:jc w:val="center"/>
              <w:rPr>
                <w:sz w:val="16"/>
                <w:szCs w:val="16"/>
              </w:rPr>
            </w:pPr>
            <w:r>
              <w:rPr>
                <w:sz w:val="16"/>
                <w:szCs w:val="16"/>
              </w:rPr>
              <w:t>5.3</w:t>
            </w:r>
          </w:p>
        </w:tc>
        <w:tc>
          <w:tcPr>
            <w:tcW w:w="3276" w:type="pct"/>
            <w:tcBorders>
              <w:top w:val="single" w:sz="4" w:space="0" w:color="auto"/>
              <w:left w:val="single" w:sz="4" w:space="0" w:color="auto"/>
              <w:bottom w:val="single" w:sz="4" w:space="0" w:color="auto"/>
              <w:right w:val="single" w:sz="4" w:space="0" w:color="auto"/>
            </w:tcBorders>
          </w:tcPr>
          <w:p w14:paraId="5A36ADB1" w14:textId="77777777" w:rsidR="00FD4A2E" w:rsidRDefault="00FD4A2E" w:rsidP="00FD4A2E">
            <w:pPr>
              <w:rPr>
                <w:sz w:val="16"/>
                <w:szCs w:val="16"/>
              </w:rPr>
            </w:pPr>
            <w:r>
              <w:rPr>
                <w:sz w:val="16"/>
                <w:szCs w:val="16"/>
              </w:rPr>
              <w:t>Approved revision to reflect applicability to the backward compatible phase of the GPES replacement, GP Data Collector (GPDC).</w:t>
            </w:r>
          </w:p>
        </w:tc>
        <w:tc>
          <w:tcPr>
            <w:tcW w:w="565" w:type="pct"/>
            <w:tcBorders>
              <w:top w:val="single" w:sz="4" w:space="0" w:color="auto"/>
              <w:left w:val="single" w:sz="4" w:space="0" w:color="auto"/>
              <w:bottom w:val="single" w:sz="4" w:space="0" w:color="auto"/>
              <w:right w:val="single" w:sz="4" w:space="0" w:color="auto"/>
            </w:tcBorders>
          </w:tcPr>
          <w:p w14:paraId="7EB24487" w14:textId="77777777" w:rsidR="00FD4A2E" w:rsidRDefault="00FD4A2E" w:rsidP="00FD4A2E">
            <w:pPr>
              <w:spacing w:before="40" w:after="40"/>
              <w:jc w:val="center"/>
              <w:rPr>
                <w:sz w:val="16"/>
                <w:szCs w:val="16"/>
              </w:rPr>
            </w:pPr>
            <w:r>
              <w:rPr>
                <w:sz w:val="16"/>
                <w:szCs w:val="16"/>
              </w:rPr>
              <w:t>30 May 18</w:t>
            </w:r>
          </w:p>
        </w:tc>
        <w:tc>
          <w:tcPr>
            <w:tcW w:w="711" w:type="pct"/>
            <w:tcBorders>
              <w:top w:val="single" w:sz="4" w:space="0" w:color="auto"/>
              <w:left w:val="single" w:sz="4" w:space="0" w:color="auto"/>
              <w:bottom w:val="single" w:sz="4" w:space="0" w:color="auto"/>
              <w:right w:val="single" w:sz="4" w:space="0" w:color="auto"/>
            </w:tcBorders>
          </w:tcPr>
          <w:p w14:paraId="17FBD818" w14:textId="77777777" w:rsidR="00FD4A2E" w:rsidRDefault="00FD4A2E" w:rsidP="00FD4A2E">
            <w:pPr>
              <w:spacing w:before="40" w:after="40"/>
              <w:jc w:val="center"/>
              <w:rPr>
                <w:sz w:val="16"/>
                <w:szCs w:val="16"/>
              </w:rPr>
            </w:pPr>
            <w:r>
              <w:rPr>
                <w:sz w:val="16"/>
                <w:szCs w:val="16"/>
              </w:rPr>
              <w:t>Philip Gaertner</w:t>
            </w:r>
          </w:p>
        </w:tc>
      </w:tr>
      <w:tr w:rsidR="00FD4A2E" w:rsidRPr="003D5616" w14:paraId="113E5D5E" w14:textId="77777777" w:rsidTr="004966E2">
        <w:tc>
          <w:tcPr>
            <w:tcW w:w="448" w:type="pct"/>
            <w:tcBorders>
              <w:top w:val="single" w:sz="4" w:space="0" w:color="auto"/>
              <w:left w:val="single" w:sz="4" w:space="0" w:color="auto"/>
              <w:bottom w:val="single" w:sz="4" w:space="0" w:color="auto"/>
              <w:right w:val="single" w:sz="4" w:space="0" w:color="auto"/>
            </w:tcBorders>
          </w:tcPr>
          <w:p w14:paraId="4A4DD7DD" w14:textId="77777777" w:rsidR="00FD4A2E" w:rsidRDefault="00FD4A2E" w:rsidP="00FD4A2E">
            <w:pPr>
              <w:spacing w:before="40" w:after="40"/>
              <w:jc w:val="center"/>
              <w:rPr>
                <w:sz w:val="16"/>
                <w:szCs w:val="16"/>
              </w:rPr>
            </w:pPr>
            <w:r>
              <w:rPr>
                <w:sz w:val="16"/>
                <w:szCs w:val="16"/>
              </w:rPr>
              <w:t>5.4</w:t>
            </w:r>
          </w:p>
        </w:tc>
        <w:tc>
          <w:tcPr>
            <w:tcW w:w="3276" w:type="pct"/>
            <w:tcBorders>
              <w:top w:val="single" w:sz="4" w:space="0" w:color="auto"/>
              <w:left w:val="single" w:sz="4" w:space="0" w:color="auto"/>
              <w:bottom w:val="single" w:sz="4" w:space="0" w:color="auto"/>
              <w:right w:val="single" w:sz="4" w:space="0" w:color="auto"/>
            </w:tcBorders>
          </w:tcPr>
          <w:p w14:paraId="275F24F5" w14:textId="77777777" w:rsidR="00FD4A2E" w:rsidRDefault="00FD4A2E" w:rsidP="00FD4A2E">
            <w:pPr>
              <w:rPr>
                <w:sz w:val="16"/>
                <w:szCs w:val="16"/>
              </w:rPr>
            </w:pPr>
            <w:r>
              <w:rPr>
                <w:sz w:val="16"/>
                <w:szCs w:val="16"/>
              </w:rPr>
              <w:t>First draft with revisions for GPDC Step 2 and Schedule 15 alignment. Will be issued as version 6.0 once approved.</w:t>
            </w:r>
          </w:p>
          <w:p w14:paraId="0819A585" w14:textId="77777777" w:rsidR="00FD4A2E" w:rsidRDefault="00FD4A2E" w:rsidP="00FD4A2E">
            <w:pPr>
              <w:pStyle w:val="ListParagraph"/>
              <w:numPr>
                <w:ilvl w:val="0"/>
                <w:numId w:val="40"/>
              </w:numPr>
              <w:spacing w:after="200" w:line="276" w:lineRule="auto"/>
              <w:contextualSpacing/>
              <w:textboxTightWrap w:val="none"/>
              <w:rPr>
                <w:sz w:val="16"/>
                <w:szCs w:val="16"/>
              </w:rPr>
            </w:pPr>
            <w:r>
              <w:rPr>
                <w:sz w:val="16"/>
                <w:szCs w:val="16"/>
              </w:rPr>
              <w:t>Removal of TMS Messaging</w:t>
            </w:r>
          </w:p>
          <w:p w14:paraId="5AEFA2FA" w14:textId="77777777" w:rsidR="00FD4A2E" w:rsidRPr="00CC0901" w:rsidRDefault="00FD4A2E" w:rsidP="00FD4A2E">
            <w:pPr>
              <w:pStyle w:val="ListParagraph"/>
              <w:numPr>
                <w:ilvl w:val="0"/>
                <w:numId w:val="40"/>
              </w:numPr>
              <w:spacing w:after="200" w:line="276" w:lineRule="auto"/>
              <w:contextualSpacing/>
              <w:textboxTightWrap w:val="none"/>
              <w:rPr>
                <w:sz w:val="16"/>
                <w:szCs w:val="16"/>
              </w:rPr>
            </w:pPr>
            <w:r>
              <w:rPr>
                <w:sz w:val="16"/>
                <w:szCs w:val="16"/>
              </w:rPr>
              <w:t>New Message for reports</w:t>
            </w:r>
          </w:p>
        </w:tc>
        <w:tc>
          <w:tcPr>
            <w:tcW w:w="565" w:type="pct"/>
            <w:tcBorders>
              <w:top w:val="single" w:sz="4" w:space="0" w:color="auto"/>
              <w:left w:val="single" w:sz="4" w:space="0" w:color="auto"/>
              <w:bottom w:val="single" w:sz="4" w:space="0" w:color="auto"/>
              <w:right w:val="single" w:sz="4" w:space="0" w:color="auto"/>
            </w:tcBorders>
          </w:tcPr>
          <w:p w14:paraId="364C2B7C" w14:textId="23A1CCCD" w:rsidR="00FD4A2E" w:rsidRDefault="00200293" w:rsidP="00FD4A2E">
            <w:pPr>
              <w:spacing w:before="40" w:after="40"/>
              <w:jc w:val="center"/>
              <w:rPr>
                <w:sz w:val="16"/>
                <w:szCs w:val="16"/>
              </w:rPr>
            </w:pPr>
            <w:r>
              <w:rPr>
                <w:sz w:val="16"/>
                <w:szCs w:val="16"/>
              </w:rPr>
              <w:t xml:space="preserve">22 </w:t>
            </w:r>
            <w:r w:rsidR="00FD4A2E">
              <w:rPr>
                <w:sz w:val="16"/>
                <w:szCs w:val="16"/>
              </w:rPr>
              <w:t>Jul 18</w:t>
            </w:r>
          </w:p>
        </w:tc>
        <w:tc>
          <w:tcPr>
            <w:tcW w:w="711" w:type="pct"/>
            <w:tcBorders>
              <w:top w:val="single" w:sz="4" w:space="0" w:color="auto"/>
              <w:left w:val="single" w:sz="4" w:space="0" w:color="auto"/>
              <w:bottom w:val="single" w:sz="4" w:space="0" w:color="auto"/>
              <w:right w:val="single" w:sz="4" w:space="0" w:color="auto"/>
            </w:tcBorders>
          </w:tcPr>
          <w:p w14:paraId="232D05A5" w14:textId="77777777" w:rsidR="00FD4A2E" w:rsidRDefault="00FD4A2E" w:rsidP="00FD4A2E">
            <w:pPr>
              <w:spacing w:before="40" w:after="40"/>
              <w:jc w:val="center"/>
              <w:rPr>
                <w:sz w:val="16"/>
                <w:szCs w:val="16"/>
              </w:rPr>
            </w:pPr>
            <w:r>
              <w:rPr>
                <w:sz w:val="16"/>
                <w:szCs w:val="16"/>
              </w:rPr>
              <w:t>Philip Gaertner</w:t>
            </w:r>
          </w:p>
        </w:tc>
      </w:tr>
      <w:tr w:rsidR="00FD4A2E" w:rsidRPr="003D5616" w14:paraId="2B96F15D" w14:textId="77777777" w:rsidTr="004966E2">
        <w:tc>
          <w:tcPr>
            <w:tcW w:w="448" w:type="pct"/>
            <w:tcBorders>
              <w:top w:val="single" w:sz="4" w:space="0" w:color="auto"/>
              <w:left w:val="single" w:sz="4" w:space="0" w:color="auto"/>
              <w:bottom w:val="single" w:sz="4" w:space="0" w:color="auto"/>
              <w:right w:val="single" w:sz="4" w:space="0" w:color="auto"/>
            </w:tcBorders>
          </w:tcPr>
          <w:p w14:paraId="20908B22" w14:textId="77777777" w:rsidR="00FD4A2E" w:rsidRDefault="00FD4A2E" w:rsidP="00FD4A2E">
            <w:pPr>
              <w:spacing w:before="40" w:after="40"/>
              <w:jc w:val="center"/>
              <w:rPr>
                <w:sz w:val="16"/>
                <w:szCs w:val="16"/>
              </w:rPr>
            </w:pPr>
            <w:r>
              <w:rPr>
                <w:sz w:val="16"/>
                <w:szCs w:val="16"/>
              </w:rPr>
              <w:t>5.5</w:t>
            </w:r>
          </w:p>
        </w:tc>
        <w:tc>
          <w:tcPr>
            <w:tcW w:w="3276" w:type="pct"/>
            <w:tcBorders>
              <w:top w:val="single" w:sz="4" w:space="0" w:color="auto"/>
              <w:left w:val="single" w:sz="4" w:space="0" w:color="auto"/>
              <w:bottom w:val="single" w:sz="4" w:space="0" w:color="auto"/>
              <w:right w:val="single" w:sz="4" w:space="0" w:color="auto"/>
            </w:tcBorders>
          </w:tcPr>
          <w:p w14:paraId="643662BA" w14:textId="68BF4D8A" w:rsidR="00FD4A2E" w:rsidRDefault="00FD4A2E" w:rsidP="00FD4A2E">
            <w:pPr>
              <w:rPr>
                <w:sz w:val="16"/>
                <w:szCs w:val="16"/>
              </w:rPr>
            </w:pPr>
            <w:r>
              <w:rPr>
                <w:sz w:val="16"/>
                <w:szCs w:val="16"/>
              </w:rPr>
              <w:t>Comments from version 5.4 addressed.</w:t>
            </w:r>
          </w:p>
          <w:p w14:paraId="15766F6F" w14:textId="77777777" w:rsidR="00FD4A2E" w:rsidRDefault="00FD4A2E" w:rsidP="00FD4A2E">
            <w:pPr>
              <w:pStyle w:val="ListParagraph"/>
              <w:numPr>
                <w:ilvl w:val="0"/>
                <w:numId w:val="40"/>
              </w:numPr>
              <w:spacing w:after="200" w:line="276" w:lineRule="auto"/>
              <w:contextualSpacing/>
              <w:textboxTightWrap w:val="none"/>
              <w:rPr>
                <w:sz w:val="16"/>
                <w:szCs w:val="16"/>
              </w:rPr>
            </w:pPr>
            <w:r>
              <w:rPr>
                <w:sz w:val="16"/>
                <w:szCs w:val="16"/>
              </w:rPr>
              <w:t>Removal of TMS Messaging</w:t>
            </w:r>
          </w:p>
          <w:p w14:paraId="7B9DC472" w14:textId="4CB720B7" w:rsidR="00FD4A2E" w:rsidRDefault="00FD4A2E" w:rsidP="00FD4A2E">
            <w:pPr>
              <w:pStyle w:val="ListParagraph"/>
              <w:numPr>
                <w:ilvl w:val="0"/>
                <w:numId w:val="40"/>
              </w:numPr>
              <w:spacing w:after="200" w:line="276" w:lineRule="auto"/>
              <w:contextualSpacing/>
              <w:textboxTightWrap w:val="none"/>
              <w:rPr>
                <w:sz w:val="16"/>
                <w:szCs w:val="16"/>
              </w:rPr>
            </w:pPr>
            <w:r w:rsidRPr="00B4001E">
              <w:rPr>
                <w:sz w:val="16"/>
                <w:szCs w:val="16"/>
              </w:rPr>
              <w:t>New Message</w:t>
            </w:r>
            <w:r>
              <w:rPr>
                <w:sz w:val="16"/>
                <w:szCs w:val="16"/>
              </w:rPr>
              <w:t>s</w:t>
            </w:r>
            <w:r w:rsidRPr="00B4001E">
              <w:rPr>
                <w:sz w:val="16"/>
                <w:szCs w:val="16"/>
              </w:rPr>
              <w:t xml:space="preserve"> for reports</w:t>
            </w:r>
            <w:r w:rsidR="00B54E46">
              <w:rPr>
                <w:sz w:val="16"/>
                <w:szCs w:val="16"/>
              </w:rPr>
              <w:t xml:space="preserve"> – Section 3.11</w:t>
            </w:r>
            <w:r w:rsidR="00647B06">
              <w:rPr>
                <w:sz w:val="16"/>
                <w:szCs w:val="16"/>
              </w:rPr>
              <w:t xml:space="preserve"> &amp; 3.12</w:t>
            </w:r>
          </w:p>
          <w:p w14:paraId="6E86426C" w14:textId="72191591" w:rsidR="00FD4A2E" w:rsidRDefault="00FD4A2E" w:rsidP="00FD4A2E">
            <w:pPr>
              <w:pStyle w:val="ListParagraph"/>
              <w:numPr>
                <w:ilvl w:val="0"/>
                <w:numId w:val="40"/>
              </w:numPr>
              <w:spacing w:after="200" w:line="276" w:lineRule="auto"/>
              <w:contextualSpacing/>
              <w:textboxTightWrap w:val="none"/>
              <w:rPr>
                <w:sz w:val="16"/>
                <w:szCs w:val="16"/>
              </w:rPr>
            </w:pPr>
            <w:r>
              <w:rPr>
                <w:sz w:val="16"/>
                <w:szCs w:val="16"/>
              </w:rPr>
              <w:t>MESH Address Resolution finalised</w:t>
            </w:r>
            <w:r w:rsidR="003B0E9A">
              <w:rPr>
                <w:sz w:val="16"/>
                <w:szCs w:val="16"/>
              </w:rPr>
              <w:t xml:space="preserve"> </w:t>
            </w:r>
            <w:r w:rsidR="00647B06">
              <w:rPr>
                <w:sz w:val="16"/>
                <w:szCs w:val="16"/>
              </w:rPr>
              <w:t>–</w:t>
            </w:r>
            <w:r w:rsidR="003B0E9A">
              <w:rPr>
                <w:sz w:val="16"/>
                <w:szCs w:val="16"/>
              </w:rPr>
              <w:t xml:space="preserve"> </w:t>
            </w:r>
            <w:r w:rsidR="00647B06">
              <w:rPr>
                <w:sz w:val="16"/>
                <w:szCs w:val="16"/>
              </w:rPr>
              <w:t>Section 3.3</w:t>
            </w:r>
          </w:p>
          <w:p w14:paraId="3DEAF95C" w14:textId="2664A4FE" w:rsidR="00FD4A2E" w:rsidRDefault="00FD4A2E" w:rsidP="00FD4A2E">
            <w:pPr>
              <w:pStyle w:val="ListParagraph"/>
              <w:numPr>
                <w:ilvl w:val="0"/>
                <w:numId w:val="40"/>
              </w:numPr>
              <w:spacing w:after="200" w:line="276" w:lineRule="auto"/>
              <w:contextualSpacing/>
              <w:textboxTightWrap w:val="none"/>
              <w:rPr>
                <w:sz w:val="16"/>
                <w:szCs w:val="16"/>
              </w:rPr>
            </w:pPr>
            <w:r>
              <w:rPr>
                <w:sz w:val="16"/>
                <w:szCs w:val="16"/>
              </w:rPr>
              <w:t>Phasing out of clinical codes within the RTP message</w:t>
            </w:r>
            <w:r w:rsidR="000A0B54">
              <w:rPr>
                <w:sz w:val="16"/>
                <w:szCs w:val="16"/>
              </w:rPr>
              <w:t xml:space="preserve"> – Paragraph </w:t>
            </w:r>
            <w:r w:rsidR="000A0B54">
              <w:rPr>
                <w:sz w:val="16"/>
                <w:szCs w:val="16"/>
              </w:rPr>
              <w:fldChar w:fldCharType="begin"/>
            </w:r>
            <w:r w:rsidR="000A0B54">
              <w:rPr>
                <w:sz w:val="16"/>
                <w:szCs w:val="16"/>
              </w:rPr>
              <w:instrText xml:space="preserve"> REF _Ref525393615 \r \h </w:instrText>
            </w:r>
            <w:r w:rsidR="000A0B54">
              <w:rPr>
                <w:sz w:val="16"/>
                <w:szCs w:val="16"/>
              </w:rPr>
            </w:r>
            <w:r w:rsidR="000A0B54">
              <w:rPr>
                <w:sz w:val="16"/>
                <w:szCs w:val="16"/>
              </w:rPr>
              <w:fldChar w:fldCharType="separate"/>
            </w:r>
            <w:r w:rsidR="00E23EB1">
              <w:rPr>
                <w:sz w:val="16"/>
                <w:szCs w:val="16"/>
              </w:rPr>
              <w:t>22</w:t>
            </w:r>
            <w:r w:rsidR="000A0B54">
              <w:rPr>
                <w:sz w:val="16"/>
                <w:szCs w:val="16"/>
              </w:rPr>
              <w:fldChar w:fldCharType="end"/>
            </w:r>
          </w:p>
          <w:p w14:paraId="2FAF1090" w14:textId="7C3AE5BA" w:rsidR="00EA2FA4" w:rsidRPr="00ED4FC7" w:rsidRDefault="00EA2FA4" w:rsidP="00FD4A2E">
            <w:pPr>
              <w:pStyle w:val="ListParagraph"/>
              <w:numPr>
                <w:ilvl w:val="0"/>
                <w:numId w:val="40"/>
              </w:numPr>
              <w:spacing w:after="200" w:line="276" w:lineRule="auto"/>
              <w:contextualSpacing/>
              <w:textboxTightWrap w:val="none"/>
              <w:rPr>
                <w:sz w:val="16"/>
                <w:szCs w:val="16"/>
              </w:rPr>
            </w:pPr>
            <w:r>
              <w:rPr>
                <w:sz w:val="16"/>
                <w:szCs w:val="16"/>
              </w:rPr>
              <w:t>Appendix B &amp; E removed</w:t>
            </w:r>
            <w:r w:rsidR="008370B7">
              <w:rPr>
                <w:sz w:val="16"/>
                <w:szCs w:val="16"/>
              </w:rPr>
              <w:t>. Remaining appendices re-labelled.</w:t>
            </w:r>
          </w:p>
        </w:tc>
        <w:tc>
          <w:tcPr>
            <w:tcW w:w="565" w:type="pct"/>
            <w:tcBorders>
              <w:top w:val="single" w:sz="4" w:space="0" w:color="auto"/>
              <w:left w:val="single" w:sz="4" w:space="0" w:color="auto"/>
              <w:bottom w:val="single" w:sz="4" w:space="0" w:color="auto"/>
              <w:right w:val="single" w:sz="4" w:space="0" w:color="auto"/>
            </w:tcBorders>
          </w:tcPr>
          <w:p w14:paraId="6A1B2A5E" w14:textId="53D9F5DB" w:rsidR="00FD4A2E" w:rsidRDefault="00FA3E15" w:rsidP="00FD4A2E">
            <w:pPr>
              <w:spacing w:before="40" w:after="40"/>
              <w:jc w:val="center"/>
              <w:rPr>
                <w:sz w:val="16"/>
                <w:szCs w:val="16"/>
              </w:rPr>
            </w:pPr>
            <w:r>
              <w:rPr>
                <w:sz w:val="16"/>
                <w:szCs w:val="16"/>
              </w:rPr>
              <w:t xml:space="preserve">22 </w:t>
            </w:r>
            <w:r w:rsidR="00FD4A2E">
              <w:rPr>
                <w:sz w:val="16"/>
                <w:szCs w:val="16"/>
              </w:rPr>
              <w:t>Sep 2018</w:t>
            </w:r>
          </w:p>
        </w:tc>
        <w:tc>
          <w:tcPr>
            <w:tcW w:w="711" w:type="pct"/>
            <w:tcBorders>
              <w:top w:val="single" w:sz="4" w:space="0" w:color="auto"/>
              <w:left w:val="single" w:sz="4" w:space="0" w:color="auto"/>
              <w:bottom w:val="single" w:sz="4" w:space="0" w:color="auto"/>
              <w:right w:val="single" w:sz="4" w:space="0" w:color="auto"/>
            </w:tcBorders>
          </w:tcPr>
          <w:p w14:paraId="2F3551FC" w14:textId="77777777" w:rsidR="00FD4A2E" w:rsidRDefault="00FD4A2E" w:rsidP="00FD4A2E">
            <w:pPr>
              <w:spacing w:before="40" w:after="40"/>
              <w:jc w:val="center"/>
              <w:rPr>
                <w:sz w:val="16"/>
                <w:szCs w:val="16"/>
              </w:rPr>
            </w:pPr>
            <w:r>
              <w:rPr>
                <w:sz w:val="16"/>
                <w:szCs w:val="16"/>
              </w:rPr>
              <w:t>Philip Gaertner</w:t>
            </w:r>
          </w:p>
        </w:tc>
      </w:tr>
      <w:tr w:rsidR="00F1638E" w:rsidRPr="003D5616" w14:paraId="68A217D4" w14:textId="77777777" w:rsidTr="004966E2">
        <w:tc>
          <w:tcPr>
            <w:tcW w:w="448" w:type="pct"/>
            <w:tcBorders>
              <w:top w:val="single" w:sz="4" w:space="0" w:color="auto"/>
              <w:left w:val="single" w:sz="4" w:space="0" w:color="auto"/>
              <w:bottom w:val="single" w:sz="4" w:space="0" w:color="auto"/>
              <w:right w:val="single" w:sz="4" w:space="0" w:color="auto"/>
            </w:tcBorders>
          </w:tcPr>
          <w:p w14:paraId="395C6728" w14:textId="0E0E8519" w:rsidR="00F1638E" w:rsidRDefault="008A5F1B" w:rsidP="00F1638E">
            <w:pPr>
              <w:spacing w:before="40" w:after="40"/>
              <w:jc w:val="center"/>
              <w:rPr>
                <w:sz w:val="16"/>
                <w:szCs w:val="16"/>
              </w:rPr>
            </w:pPr>
            <w:r>
              <w:rPr>
                <w:sz w:val="16"/>
                <w:szCs w:val="16"/>
              </w:rPr>
              <w:t>5.</w:t>
            </w:r>
            <w:r w:rsidR="00F1638E">
              <w:rPr>
                <w:sz w:val="16"/>
                <w:szCs w:val="16"/>
              </w:rPr>
              <w:t>6</w:t>
            </w:r>
          </w:p>
        </w:tc>
        <w:tc>
          <w:tcPr>
            <w:tcW w:w="3276" w:type="pct"/>
            <w:tcBorders>
              <w:top w:val="single" w:sz="4" w:space="0" w:color="auto"/>
              <w:left w:val="single" w:sz="4" w:space="0" w:color="auto"/>
              <w:bottom w:val="single" w:sz="4" w:space="0" w:color="auto"/>
              <w:right w:val="single" w:sz="4" w:space="0" w:color="auto"/>
            </w:tcBorders>
          </w:tcPr>
          <w:p w14:paraId="5D916810" w14:textId="5E14BB04" w:rsidR="008A5F1B" w:rsidRDefault="008A5F1B" w:rsidP="008A5F1B">
            <w:pPr>
              <w:rPr>
                <w:sz w:val="16"/>
                <w:szCs w:val="16"/>
              </w:rPr>
            </w:pPr>
            <w:r>
              <w:rPr>
                <w:sz w:val="16"/>
                <w:szCs w:val="16"/>
              </w:rPr>
              <w:t xml:space="preserve">Revisions following final internal review. </w:t>
            </w:r>
            <w:r w:rsidR="00FD4A2E">
              <w:rPr>
                <w:sz w:val="16"/>
                <w:szCs w:val="16"/>
              </w:rPr>
              <w:t>Final draft for approval. Will be issued as version 6.0 once approved.</w:t>
            </w:r>
          </w:p>
          <w:p w14:paraId="2E5209AD" w14:textId="77777777" w:rsidR="008A5F1B" w:rsidRDefault="008A5F1B" w:rsidP="008A5F1B">
            <w:pPr>
              <w:pStyle w:val="ListParagraph"/>
              <w:numPr>
                <w:ilvl w:val="0"/>
                <w:numId w:val="40"/>
              </w:numPr>
              <w:spacing w:after="200" w:line="276" w:lineRule="auto"/>
              <w:contextualSpacing/>
              <w:textboxTightWrap w:val="none"/>
              <w:rPr>
                <w:sz w:val="16"/>
                <w:szCs w:val="16"/>
              </w:rPr>
            </w:pPr>
            <w:r>
              <w:rPr>
                <w:sz w:val="16"/>
                <w:szCs w:val="16"/>
              </w:rPr>
              <w:t>Report acknowledgement message withdrawn – Section 3.12 &amp; 4</w:t>
            </w:r>
          </w:p>
          <w:p w14:paraId="1C49FFDA" w14:textId="77777777" w:rsidR="00A876E4" w:rsidRDefault="00A876E4" w:rsidP="008A5F1B">
            <w:pPr>
              <w:pStyle w:val="ListParagraph"/>
              <w:numPr>
                <w:ilvl w:val="0"/>
                <w:numId w:val="40"/>
              </w:numPr>
              <w:spacing w:after="200" w:line="276" w:lineRule="auto"/>
              <w:contextualSpacing/>
              <w:textboxTightWrap w:val="none"/>
              <w:rPr>
                <w:sz w:val="16"/>
                <w:szCs w:val="16"/>
              </w:rPr>
            </w:pPr>
            <w:r>
              <w:rPr>
                <w:sz w:val="16"/>
                <w:szCs w:val="16"/>
              </w:rPr>
              <w:t>Messaging Rules (Section 3.5) updated to cover Report Message (REP)</w:t>
            </w:r>
          </w:p>
          <w:p w14:paraId="5DE9050B" w14:textId="6B301943" w:rsidR="008A5F1B" w:rsidRDefault="008A5F1B" w:rsidP="008A5F1B">
            <w:pPr>
              <w:pStyle w:val="ListParagraph"/>
              <w:numPr>
                <w:ilvl w:val="0"/>
                <w:numId w:val="40"/>
              </w:numPr>
              <w:spacing w:after="200" w:line="276" w:lineRule="auto"/>
              <w:contextualSpacing/>
              <w:textboxTightWrap w:val="none"/>
              <w:rPr>
                <w:sz w:val="16"/>
                <w:szCs w:val="16"/>
              </w:rPr>
            </w:pPr>
            <w:r>
              <w:rPr>
                <w:sz w:val="16"/>
                <w:szCs w:val="16"/>
              </w:rPr>
              <w:t>Changes to PTE environments – Section 3.16</w:t>
            </w:r>
          </w:p>
          <w:p w14:paraId="28EE2CF8" w14:textId="4F734F56" w:rsidR="00F1638E" w:rsidRPr="00AF314F" w:rsidRDefault="004D58E9" w:rsidP="00F1638E">
            <w:pPr>
              <w:pStyle w:val="ListParagraph"/>
              <w:numPr>
                <w:ilvl w:val="0"/>
                <w:numId w:val="40"/>
              </w:numPr>
              <w:spacing w:after="200" w:line="276" w:lineRule="auto"/>
              <w:contextualSpacing/>
              <w:textboxTightWrap w:val="none"/>
              <w:rPr>
                <w:sz w:val="16"/>
                <w:szCs w:val="16"/>
              </w:rPr>
            </w:pPr>
            <w:r w:rsidRPr="00AF314F">
              <w:rPr>
                <w:sz w:val="16"/>
                <w:szCs w:val="16"/>
              </w:rPr>
              <w:t xml:space="preserve">Minor updates to </w:t>
            </w:r>
            <w:r w:rsidR="00010167" w:rsidRPr="00AF314F">
              <w:rPr>
                <w:sz w:val="16"/>
                <w:szCs w:val="16"/>
              </w:rPr>
              <w:t xml:space="preserve">support </w:t>
            </w:r>
            <w:r w:rsidR="00A73DA1" w:rsidRPr="00AF314F">
              <w:rPr>
                <w:sz w:val="16"/>
                <w:szCs w:val="16"/>
              </w:rPr>
              <w:t>extracts with cut-off date in the past, data submission after cut-off date, etc.</w:t>
            </w:r>
          </w:p>
        </w:tc>
        <w:tc>
          <w:tcPr>
            <w:tcW w:w="565" w:type="pct"/>
            <w:tcBorders>
              <w:top w:val="single" w:sz="4" w:space="0" w:color="auto"/>
              <w:left w:val="single" w:sz="4" w:space="0" w:color="auto"/>
              <w:bottom w:val="single" w:sz="4" w:space="0" w:color="auto"/>
              <w:right w:val="single" w:sz="4" w:space="0" w:color="auto"/>
            </w:tcBorders>
          </w:tcPr>
          <w:p w14:paraId="543FEBDA" w14:textId="15B77601" w:rsidR="00F1638E" w:rsidRDefault="008A5F1B" w:rsidP="00F1638E">
            <w:pPr>
              <w:spacing w:before="40" w:after="40"/>
              <w:jc w:val="center"/>
              <w:rPr>
                <w:sz w:val="16"/>
                <w:szCs w:val="16"/>
              </w:rPr>
            </w:pPr>
            <w:r>
              <w:rPr>
                <w:sz w:val="16"/>
                <w:szCs w:val="16"/>
              </w:rPr>
              <w:t>28 Sep 2018</w:t>
            </w:r>
          </w:p>
        </w:tc>
        <w:tc>
          <w:tcPr>
            <w:tcW w:w="711" w:type="pct"/>
            <w:tcBorders>
              <w:top w:val="single" w:sz="4" w:space="0" w:color="auto"/>
              <w:left w:val="single" w:sz="4" w:space="0" w:color="auto"/>
              <w:bottom w:val="single" w:sz="4" w:space="0" w:color="auto"/>
              <w:right w:val="single" w:sz="4" w:space="0" w:color="auto"/>
            </w:tcBorders>
          </w:tcPr>
          <w:p w14:paraId="3347E828" w14:textId="7CC5ED1D" w:rsidR="00F1638E" w:rsidRDefault="00F1638E" w:rsidP="00F1638E">
            <w:pPr>
              <w:spacing w:before="40" w:after="40"/>
              <w:jc w:val="center"/>
              <w:rPr>
                <w:sz w:val="16"/>
                <w:szCs w:val="16"/>
              </w:rPr>
            </w:pPr>
            <w:r>
              <w:rPr>
                <w:sz w:val="16"/>
                <w:szCs w:val="16"/>
              </w:rPr>
              <w:t>Philip Gaertner</w:t>
            </w:r>
          </w:p>
        </w:tc>
      </w:tr>
      <w:tr w:rsidR="00DD6496" w:rsidRPr="003D5616" w14:paraId="3122B921" w14:textId="77777777" w:rsidTr="004966E2">
        <w:tc>
          <w:tcPr>
            <w:tcW w:w="448" w:type="pct"/>
            <w:tcBorders>
              <w:top w:val="single" w:sz="4" w:space="0" w:color="auto"/>
              <w:left w:val="single" w:sz="4" w:space="0" w:color="auto"/>
              <w:bottom w:val="single" w:sz="4" w:space="0" w:color="auto"/>
              <w:right w:val="single" w:sz="4" w:space="0" w:color="auto"/>
            </w:tcBorders>
          </w:tcPr>
          <w:p w14:paraId="214BE6B8" w14:textId="49CF49FA" w:rsidR="00DD6496" w:rsidRDefault="00DD6496" w:rsidP="00DD6496">
            <w:pPr>
              <w:spacing w:before="40" w:after="40"/>
              <w:jc w:val="center"/>
              <w:rPr>
                <w:sz w:val="16"/>
                <w:szCs w:val="16"/>
              </w:rPr>
            </w:pPr>
            <w:r>
              <w:rPr>
                <w:sz w:val="16"/>
                <w:szCs w:val="16"/>
              </w:rPr>
              <w:t>6.0</w:t>
            </w:r>
          </w:p>
        </w:tc>
        <w:tc>
          <w:tcPr>
            <w:tcW w:w="3276" w:type="pct"/>
            <w:tcBorders>
              <w:top w:val="single" w:sz="4" w:space="0" w:color="auto"/>
              <w:left w:val="single" w:sz="4" w:space="0" w:color="auto"/>
              <w:bottom w:val="single" w:sz="4" w:space="0" w:color="auto"/>
              <w:right w:val="single" w:sz="4" w:space="0" w:color="auto"/>
            </w:tcBorders>
          </w:tcPr>
          <w:p w14:paraId="77DEEEFE" w14:textId="7C6FB607" w:rsidR="00DD6496" w:rsidRDefault="00DD6496" w:rsidP="00DD6496">
            <w:pPr>
              <w:rPr>
                <w:sz w:val="16"/>
                <w:szCs w:val="16"/>
              </w:rPr>
            </w:pPr>
            <w:r>
              <w:rPr>
                <w:sz w:val="16"/>
                <w:szCs w:val="16"/>
              </w:rPr>
              <w:t>Baselined version for distribution</w:t>
            </w:r>
          </w:p>
        </w:tc>
        <w:tc>
          <w:tcPr>
            <w:tcW w:w="565" w:type="pct"/>
            <w:tcBorders>
              <w:top w:val="single" w:sz="4" w:space="0" w:color="auto"/>
              <w:left w:val="single" w:sz="4" w:space="0" w:color="auto"/>
              <w:bottom w:val="single" w:sz="4" w:space="0" w:color="auto"/>
              <w:right w:val="single" w:sz="4" w:space="0" w:color="auto"/>
            </w:tcBorders>
          </w:tcPr>
          <w:p w14:paraId="3E83716C" w14:textId="41A3CD71" w:rsidR="00DD6496" w:rsidRDefault="00DD6496" w:rsidP="00DD6496">
            <w:pPr>
              <w:spacing w:before="40" w:after="40"/>
              <w:jc w:val="center"/>
              <w:rPr>
                <w:sz w:val="16"/>
                <w:szCs w:val="16"/>
              </w:rPr>
            </w:pPr>
            <w:r>
              <w:rPr>
                <w:sz w:val="16"/>
                <w:szCs w:val="16"/>
              </w:rPr>
              <w:t>28 Sep 2018</w:t>
            </w:r>
          </w:p>
        </w:tc>
        <w:tc>
          <w:tcPr>
            <w:tcW w:w="711" w:type="pct"/>
            <w:tcBorders>
              <w:top w:val="single" w:sz="4" w:space="0" w:color="auto"/>
              <w:left w:val="single" w:sz="4" w:space="0" w:color="auto"/>
              <w:bottom w:val="single" w:sz="4" w:space="0" w:color="auto"/>
              <w:right w:val="single" w:sz="4" w:space="0" w:color="auto"/>
            </w:tcBorders>
          </w:tcPr>
          <w:p w14:paraId="53A30C7B" w14:textId="5B9D5C76" w:rsidR="00DD6496" w:rsidRDefault="00DD6496" w:rsidP="00DD6496">
            <w:pPr>
              <w:spacing w:before="40" w:after="40"/>
              <w:jc w:val="center"/>
              <w:rPr>
                <w:sz w:val="16"/>
                <w:szCs w:val="16"/>
              </w:rPr>
            </w:pPr>
            <w:r>
              <w:rPr>
                <w:sz w:val="16"/>
                <w:szCs w:val="16"/>
              </w:rPr>
              <w:t>Dave Roberts</w:t>
            </w:r>
          </w:p>
        </w:tc>
      </w:tr>
      <w:tr w:rsidR="001D6E9E" w:rsidRPr="003D5616" w14:paraId="285998C4" w14:textId="77777777" w:rsidTr="004966E2">
        <w:tc>
          <w:tcPr>
            <w:tcW w:w="448" w:type="pct"/>
            <w:tcBorders>
              <w:top w:val="single" w:sz="4" w:space="0" w:color="auto"/>
              <w:left w:val="single" w:sz="4" w:space="0" w:color="auto"/>
              <w:bottom w:val="single" w:sz="4" w:space="0" w:color="auto"/>
              <w:right w:val="single" w:sz="4" w:space="0" w:color="auto"/>
            </w:tcBorders>
          </w:tcPr>
          <w:p w14:paraId="213644FD" w14:textId="5015B6F0" w:rsidR="001D6E9E" w:rsidRDefault="005479FF" w:rsidP="00DD6496">
            <w:pPr>
              <w:spacing w:before="40" w:after="40"/>
              <w:jc w:val="center"/>
              <w:rPr>
                <w:sz w:val="16"/>
                <w:szCs w:val="16"/>
              </w:rPr>
            </w:pPr>
            <w:r>
              <w:rPr>
                <w:sz w:val="16"/>
                <w:szCs w:val="16"/>
              </w:rPr>
              <w:t>6.0</w:t>
            </w:r>
            <w:r w:rsidR="00AB0D44">
              <w:rPr>
                <w:sz w:val="16"/>
                <w:szCs w:val="16"/>
              </w:rPr>
              <w:t>.1</w:t>
            </w:r>
          </w:p>
        </w:tc>
        <w:tc>
          <w:tcPr>
            <w:tcW w:w="3276" w:type="pct"/>
            <w:tcBorders>
              <w:top w:val="single" w:sz="4" w:space="0" w:color="auto"/>
              <w:left w:val="single" w:sz="4" w:space="0" w:color="auto"/>
              <w:bottom w:val="single" w:sz="4" w:space="0" w:color="auto"/>
              <w:right w:val="single" w:sz="4" w:space="0" w:color="auto"/>
            </w:tcBorders>
          </w:tcPr>
          <w:p w14:paraId="17E099A2" w14:textId="3FDEB50F" w:rsidR="002124B7" w:rsidRDefault="004966E2" w:rsidP="002124B7">
            <w:pPr>
              <w:pStyle w:val="ListParagraph"/>
              <w:numPr>
                <w:ilvl w:val="0"/>
                <w:numId w:val="41"/>
              </w:numPr>
              <w:rPr>
                <w:sz w:val="16"/>
                <w:szCs w:val="16"/>
              </w:rPr>
            </w:pPr>
            <w:r w:rsidRPr="002124B7">
              <w:rPr>
                <w:sz w:val="16"/>
                <w:szCs w:val="16"/>
              </w:rPr>
              <w:t>Change Control History prior to version 5.0 removed. See version 5.0 for history prior to this.</w:t>
            </w:r>
          </w:p>
          <w:p w14:paraId="25982A81" w14:textId="124A97AE" w:rsidR="004966E2" w:rsidRDefault="004966E2" w:rsidP="00DD6496">
            <w:pPr>
              <w:pStyle w:val="ListParagraph"/>
              <w:numPr>
                <w:ilvl w:val="0"/>
                <w:numId w:val="41"/>
              </w:numPr>
              <w:rPr>
                <w:sz w:val="16"/>
                <w:szCs w:val="16"/>
              </w:rPr>
            </w:pPr>
            <w:r w:rsidRPr="002124B7">
              <w:rPr>
                <w:sz w:val="16"/>
                <w:szCs w:val="16"/>
              </w:rPr>
              <w:t>M</w:t>
            </w:r>
            <w:r w:rsidR="005479FF" w:rsidRPr="002124B7">
              <w:rPr>
                <w:sz w:val="16"/>
                <w:szCs w:val="16"/>
              </w:rPr>
              <w:t xml:space="preserve">inor clean-up of </w:t>
            </w:r>
            <w:r w:rsidR="00733991" w:rsidRPr="002124B7">
              <w:rPr>
                <w:sz w:val="16"/>
                <w:szCs w:val="16"/>
              </w:rPr>
              <w:t xml:space="preserve">paragraph </w:t>
            </w:r>
            <w:r w:rsidR="005479FF" w:rsidRPr="002124B7">
              <w:rPr>
                <w:sz w:val="16"/>
                <w:szCs w:val="16"/>
              </w:rPr>
              <w:t>references and broken links</w:t>
            </w:r>
            <w:r w:rsidR="0092748D" w:rsidRPr="002124B7">
              <w:rPr>
                <w:sz w:val="16"/>
                <w:szCs w:val="16"/>
              </w:rPr>
              <w:t>.</w:t>
            </w:r>
          </w:p>
          <w:p w14:paraId="1EB94491" w14:textId="77777777" w:rsidR="001D6E9E" w:rsidRDefault="00A7085E" w:rsidP="00DD6496">
            <w:pPr>
              <w:pStyle w:val="ListParagraph"/>
              <w:numPr>
                <w:ilvl w:val="0"/>
                <w:numId w:val="41"/>
              </w:numPr>
              <w:rPr>
                <w:sz w:val="16"/>
                <w:szCs w:val="16"/>
              </w:rPr>
            </w:pPr>
            <w:r w:rsidRPr="002124B7">
              <w:rPr>
                <w:sz w:val="16"/>
                <w:szCs w:val="16"/>
              </w:rPr>
              <w:t xml:space="preserve">Corrected </w:t>
            </w:r>
            <w:r w:rsidR="0028143D" w:rsidRPr="002124B7">
              <w:rPr>
                <w:sz w:val="16"/>
                <w:szCs w:val="16"/>
              </w:rPr>
              <w:t>the Query-Domain attribute in the RTP to title case rather than upper case.</w:t>
            </w:r>
          </w:p>
          <w:p w14:paraId="0B1FE592" w14:textId="19716D37" w:rsidR="002124B7" w:rsidRDefault="002124B7" w:rsidP="00DD6496">
            <w:pPr>
              <w:pStyle w:val="ListParagraph"/>
              <w:numPr>
                <w:ilvl w:val="0"/>
                <w:numId w:val="41"/>
              </w:numPr>
              <w:rPr>
                <w:sz w:val="16"/>
                <w:szCs w:val="16"/>
              </w:rPr>
            </w:pPr>
            <w:r>
              <w:rPr>
                <w:sz w:val="16"/>
                <w:szCs w:val="16"/>
              </w:rPr>
              <w:t>Changed “</w:t>
            </w:r>
            <w:r w:rsidRPr="002124B7">
              <w:rPr>
                <w:sz w:val="16"/>
                <w:szCs w:val="16"/>
              </w:rPr>
              <w:t>Business Rule Version</w:t>
            </w:r>
            <w:r>
              <w:rPr>
                <w:sz w:val="16"/>
                <w:szCs w:val="16"/>
              </w:rPr>
              <w:t xml:space="preserve">” attribute in Report 02 (paragraph </w:t>
            </w:r>
            <w:r>
              <w:rPr>
                <w:sz w:val="16"/>
                <w:szCs w:val="16"/>
              </w:rPr>
              <w:fldChar w:fldCharType="begin"/>
            </w:r>
            <w:r>
              <w:rPr>
                <w:sz w:val="16"/>
                <w:szCs w:val="16"/>
              </w:rPr>
              <w:instrText xml:space="preserve"> REF _Ref532464851 \r \h </w:instrText>
            </w:r>
            <w:r>
              <w:rPr>
                <w:sz w:val="16"/>
                <w:szCs w:val="16"/>
              </w:rPr>
            </w:r>
            <w:r>
              <w:rPr>
                <w:sz w:val="16"/>
                <w:szCs w:val="16"/>
              </w:rPr>
              <w:fldChar w:fldCharType="separate"/>
            </w:r>
            <w:r>
              <w:rPr>
                <w:sz w:val="16"/>
                <w:szCs w:val="16"/>
              </w:rPr>
              <w:t>215</w:t>
            </w:r>
            <w:r>
              <w:rPr>
                <w:sz w:val="16"/>
                <w:szCs w:val="16"/>
              </w:rPr>
              <w:fldChar w:fldCharType="end"/>
            </w:r>
            <w:r>
              <w:rPr>
                <w:sz w:val="16"/>
                <w:szCs w:val="16"/>
              </w:rPr>
              <w:t>) from Integer to Text</w:t>
            </w:r>
          </w:p>
          <w:p w14:paraId="3A016278" w14:textId="2F8E8F65" w:rsidR="002124B7" w:rsidRPr="002124B7" w:rsidRDefault="002124B7" w:rsidP="00DD6496">
            <w:pPr>
              <w:pStyle w:val="ListParagraph"/>
              <w:numPr>
                <w:ilvl w:val="0"/>
                <w:numId w:val="41"/>
              </w:numPr>
              <w:rPr>
                <w:sz w:val="16"/>
                <w:szCs w:val="16"/>
              </w:rPr>
            </w:pPr>
            <w:r>
              <w:rPr>
                <w:sz w:val="16"/>
                <w:szCs w:val="16"/>
              </w:rPr>
              <w:t>Aligned report sample files with field names and format in section 3.11</w:t>
            </w:r>
          </w:p>
        </w:tc>
        <w:tc>
          <w:tcPr>
            <w:tcW w:w="565" w:type="pct"/>
            <w:tcBorders>
              <w:top w:val="single" w:sz="4" w:space="0" w:color="auto"/>
              <w:left w:val="single" w:sz="4" w:space="0" w:color="auto"/>
              <w:bottom w:val="single" w:sz="4" w:space="0" w:color="auto"/>
              <w:right w:val="single" w:sz="4" w:space="0" w:color="auto"/>
            </w:tcBorders>
          </w:tcPr>
          <w:p w14:paraId="622B7726" w14:textId="3B822CCF" w:rsidR="001D6E9E" w:rsidRDefault="000E7FA3" w:rsidP="00DD6496">
            <w:pPr>
              <w:spacing w:before="40" w:after="40"/>
              <w:jc w:val="center"/>
              <w:rPr>
                <w:sz w:val="16"/>
                <w:szCs w:val="16"/>
              </w:rPr>
            </w:pPr>
            <w:r>
              <w:rPr>
                <w:sz w:val="16"/>
                <w:szCs w:val="16"/>
              </w:rPr>
              <w:t>12</w:t>
            </w:r>
            <w:r w:rsidR="007E3CE2">
              <w:rPr>
                <w:sz w:val="16"/>
                <w:szCs w:val="16"/>
              </w:rPr>
              <w:t xml:space="preserve"> Dec 2018</w:t>
            </w:r>
          </w:p>
        </w:tc>
        <w:tc>
          <w:tcPr>
            <w:tcW w:w="711" w:type="pct"/>
            <w:tcBorders>
              <w:top w:val="single" w:sz="4" w:space="0" w:color="auto"/>
              <w:left w:val="single" w:sz="4" w:space="0" w:color="auto"/>
              <w:bottom w:val="single" w:sz="4" w:space="0" w:color="auto"/>
              <w:right w:val="single" w:sz="4" w:space="0" w:color="auto"/>
            </w:tcBorders>
          </w:tcPr>
          <w:p w14:paraId="3886D9AD" w14:textId="05713200" w:rsidR="001D6E9E" w:rsidRDefault="0092748D" w:rsidP="00DD6496">
            <w:pPr>
              <w:spacing w:before="40" w:after="40"/>
              <w:jc w:val="center"/>
              <w:rPr>
                <w:sz w:val="16"/>
                <w:szCs w:val="16"/>
              </w:rPr>
            </w:pPr>
            <w:r>
              <w:rPr>
                <w:sz w:val="16"/>
                <w:szCs w:val="16"/>
              </w:rPr>
              <w:t>Philip Gaertner</w:t>
            </w:r>
          </w:p>
        </w:tc>
      </w:tr>
    </w:tbl>
    <w:p w14:paraId="18B1148C" w14:textId="77777777" w:rsidR="002124B7" w:rsidRDefault="002124B7" w:rsidP="00FD4A2E">
      <w:pPr>
        <w:rPr>
          <w:b/>
          <w:bCs/>
        </w:rPr>
      </w:pPr>
    </w:p>
    <w:p w14:paraId="04B3D3DA" w14:textId="77777777" w:rsidR="002124B7" w:rsidRDefault="002124B7">
      <w:pPr>
        <w:spacing w:after="0"/>
        <w:textboxTightWrap w:val="none"/>
        <w:rPr>
          <w:b/>
          <w:bCs/>
        </w:rPr>
      </w:pPr>
      <w:r>
        <w:rPr>
          <w:b/>
          <w:bCs/>
        </w:rPr>
        <w:br w:type="page"/>
      </w:r>
    </w:p>
    <w:p w14:paraId="58B634D5" w14:textId="5C6E0B49" w:rsidR="00FD4A2E" w:rsidRPr="003D5616" w:rsidRDefault="00FD4A2E" w:rsidP="00FD4A2E">
      <w:pPr>
        <w:rPr>
          <w:b/>
          <w:bCs/>
        </w:rPr>
      </w:pPr>
      <w:r w:rsidRPr="1A9471D6">
        <w:rPr>
          <w:b/>
          <w:bCs/>
        </w:rPr>
        <w:lastRenderedPageBreak/>
        <w:t>Reviewers</w:t>
      </w: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1001"/>
        <w:gridCol w:w="4936"/>
        <w:gridCol w:w="3685"/>
      </w:tblGrid>
      <w:tr w:rsidR="00FD4A2E" w:rsidRPr="003D5616" w14:paraId="60AFFBE7" w14:textId="77777777" w:rsidTr="004350AB">
        <w:tc>
          <w:tcPr>
            <w:tcW w:w="520" w:type="pct"/>
            <w:shd w:val="clear" w:color="auto" w:fill="005EB8" w:themeFill="accent1"/>
          </w:tcPr>
          <w:p w14:paraId="6115A41F" w14:textId="77777777" w:rsidR="00FD4A2E" w:rsidRPr="003D5616" w:rsidRDefault="00FD4A2E" w:rsidP="00FD4A2E">
            <w:pPr>
              <w:jc w:val="center"/>
              <w:rPr>
                <w:b/>
                <w:bCs/>
                <w:color w:val="FFFFFF"/>
                <w:sz w:val="16"/>
                <w:szCs w:val="16"/>
              </w:rPr>
            </w:pPr>
            <w:r w:rsidRPr="1A9471D6">
              <w:rPr>
                <w:b/>
                <w:bCs/>
                <w:color w:val="FFFFFF"/>
                <w:sz w:val="16"/>
                <w:szCs w:val="16"/>
              </w:rPr>
              <w:t xml:space="preserve">Version </w:t>
            </w:r>
          </w:p>
        </w:tc>
        <w:tc>
          <w:tcPr>
            <w:tcW w:w="2565" w:type="pct"/>
            <w:shd w:val="clear" w:color="auto" w:fill="005EB8" w:themeFill="accent1"/>
          </w:tcPr>
          <w:p w14:paraId="164623D0" w14:textId="77777777" w:rsidR="00FD4A2E" w:rsidRPr="003D5616" w:rsidRDefault="00FD4A2E" w:rsidP="00FD4A2E">
            <w:pPr>
              <w:jc w:val="center"/>
              <w:rPr>
                <w:b/>
                <w:bCs/>
                <w:color w:val="FFFFFF"/>
                <w:sz w:val="16"/>
                <w:szCs w:val="16"/>
              </w:rPr>
            </w:pPr>
            <w:r w:rsidRPr="1A9471D6">
              <w:rPr>
                <w:b/>
                <w:bCs/>
                <w:color w:val="FFFFFF"/>
                <w:sz w:val="16"/>
                <w:szCs w:val="16"/>
              </w:rPr>
              <w:t>Reviewer</w:t>
            </w:r>
          </w:p>
        </w:tc>
        <w:tc>
          <w:tcPr>
            <w:tcW w:w="1915" w:type="pct"/>
            <w:shd w:val="clear" w:color="auto" w:fill="005EB8" w:themeFill="accent1"/>
          </w:tcPr>
          <w:p w14:paraId="1BD8A148" w14:textId="77777777" w:rsidR="00FD4A2E" w:rsidRPr="003D5616" w:rsidRDefault="00FD4A2E" w:rsidP="00FD4A2E">
            <w:pPr>
              <w:jc w:val="center"/>
              <w:rPr>
                <w:b/>
                <w:bCs/>
                <w:color w:val="FFFFFF"/>
                <w:sz w:val="16"/>
                <w:szCs w:val="16"/>
              </w:rPr>
            </w:pPr>
            <w:r w:rsidRPr="1A9471D6">
              <w:rPr>
                <w:b/>
                <w:bCs/>
                <w:color w:val="FFFFFF"/>
                <w:sz w:val="16"/>
                <w:szCs w:val="16"/>
              </w:rPr>
              <w:t>Role</w:t>
            </w:r>
          </w:p>
        </w:tc>
      </w:tr>
      <w:tr w:rsidR="003757B5" w:rsidRPr="003D5616" w14:paraId="39F1B8FE" w14:textId="77777777" w:rsidTr="00726ACD">
        <w:trPr>
          <w:trHeight w:val="279"/>
        </w:trPr>
        <w:tc>
          <w:tcPr>
            <w:tcW w:w="520" w:type="pct"/>
          </w:tcPr>
          <w:p w14:paraId="3A36BD16" w14:textId="77777777" w:rsidR="003757B5" w:rsidRPr="003D5616" w:rsidRDefault="00206114" w:rsidP="003757B5">
            <w:pPr>
              <w:spacing w:before="40" w:after="40"/>
              <w:rPr>
                <w:rFonts w:cs="Arial"/>
                <w:color w:val="000000"/>
                <w:sz w:val="16"/>
                <w:szCs w:val="16"/>
              </w:rPr>
            </w:pPr>
            <w:r>
              <w:rPr>
                <w:rFonts w:cs="Arial"/>
                <w:color w:val="000000"/>
                <w:sz w:val="16"/>
                <w:szCs w:val="16"/>
              </w:rPr>
              <w:t>2.4</w:t>
            </w:r>
          </w:p>
        </w:tc>
        <w:tc>
          <w:tcPr>
            <w:tcW w:w="2386" w:type="pct"/>
          </w:tcPr>
          <w:p w14:paraId="6100BBB9" w14:textId="77777777" w:rsidR="003757B5" w:rsidRPr="001B0C8F" w:rsidRDefault="00206114" w:rsidP="003757B5">
            <w:pPr>
              <w:spacing w:before="40" w:after="40"/>
              <w:rPr>
                <w:rFonts w:cs="Arial"/>
                <w:color w:val="000000"/>
                <w:sz w:val="16"/>
                <w:szCs w:val="16"/>
              </w:rPr>
            </w:pPr>
            <w:r>
              <w:rPr>
                <w:rFonts w:cs="Arial"/>
                <w:color w:val="000000"/>
                <w:sz w:val="16"/>
                <w:szCs w:val="16"/>
              </w:rPr>
              <w:t>GPES Requirements Assurance Team</w:t>
            </w:r>
          </w:p>
        </w:tc>
        <w:tc>
          <w:tcPr>
            <w:tcW w:w="2094" w:type="pct"/>
          </w:tcPr>
          <w:p w14:paraId="742E9407" w14:textId="77777777" w:rsidR="003757B5" w:rsidRPr="003D5616" w:rsidRDefault="003757B5" w:rsidP="003757B5">
            <w:pPr>
              <w:spacing w:before="40" w:after="40"/>
              <w:rPr>
                <w:rFonts w:cs="Arial"/>
                <w:bCs/>
                <w:color w:val="000000"/>
                <w:sz w:val="16"/>
                <w:szCs w:val="16"/>
              </w:rPr>
            </w:pPr>
          </w:p>
        </w:tc>
      </w:tr>
      <w:tr w:rsidR="007C7BB2" w:rsidRPr="003D5616" w14:paraId="6A8A8410" w14:textId="77777777" w:rsidTr="00726ACD">
        <w:trPr>
          <w:trHeight w:val="279"/>
        </w:trPr>
        <w:tc>
          <w:tcPr>
            <w:tcW w:w="520" w:type="pct"/>
          </w:tcPr>
          <w:p w14:paraId="0952CA35" w14:textId="77777777" w:rsidR="007C7BB2" w:rsidRPr="003D5616" w:rsidRDefault="00F32244" w:rsidP="003757B5">
            <w:pPr>
              <w:spacing w:before="40" w:after="40"/>
              <w:rPr>
                <w:rFonts w:cs="Arial"/>
                <w:color w:val="000000"/>
                <w:sz w:val="16"/>
                <w:szCs w:val="16"/>
              </w:rPr>
            </w:pPr>
            <w:r>
              <w:rPr>
                <w:rFonts w:cs="Arial"/>
                <w:color w:val="000000"/>
                <w:sz w:val="16"/>
                <w:szCs w:val="16"/>
              </w:rPr>
              <w:t>2.5</w:t>
            </w:r>
          </w:p>
        </w:tc>
        <w:tc>
          <w:tcPr>
            <w:tcW w:w="2386" w:type="pct"/>
          </w:tcPr>
          <w:p w14:paraId="4824163D" w14:textId="77777777" w:rsidR="007C7BB2" w:rsidRDefault="00F32244" w:rsidP="003757B5">
            <w:pPr>
              <w:spacing w:before="40" w:after="40"/>
              <w:rPr>
                <w:rFonts w:cs="Arial"/>
                <w:color w:val="000000"/>
                <w:sz w:val="16"/>
                <w:szCs w:val="16"/>
              </w:rPr>
            </w:pPr>
            <w:r>
              <w:rPr>
                <w:rFonts w:cs="Arial"/>
                <w:color w:val="000000"/>
                <w:sz w:val="16"/>
                <w:szCs w:val="16"/>
              </w:rPr>
              <w:t xml:space="preserve">David </w:t>
            </w:r>
            <w:proofErr w:type="spellStart"/>
            <w:r>
              <w:rPr>
                <w:rFonts w:cs="Arial"/>
                <w:color w:val="000000"/>
                <w:sz w:val="16"/>
                <w:szCs w:val="16"/>
              </w:rPr>
              <w:t>Hughes-Doran</w:t>
            </w:r>
            <w:proofErr w:type="spellEnd"/>
          </w:p>
        </w:tc>
        <w:tc>
          <w:tcPr>
            <w:tcW w:w="2094" w:type="pct"/>
          </w:tcPr>
          <w:p w14:paraId="2B760AD6" w14:textId="77777777" w:rsidR="007C7BB2" w:rsidRPr="003D5616" w:rsidRDefault="00F32244" w:rsidP="1A9471D6">
            <w:pPr>
              <w:spacing w:before="40" w:after="40"/>
              <w:rPr>
                <w:rFonts w:cs="Arial"/>
                <w:color w:val="000000"/>
                <w:sz w:val="16"/>
                <w:szCs w:val="16"/>
              </w:rPr>
            </w:pPr>
            <w:r w:rsidRPr="1A9471D6">
              <w:rPr>
                <w:rFonts w:cs="Arial"/>
                <w:color w:val="000000"/>
                <w:sz w:val="16"/>
                <w:szCs w:val="16"/>
              </w:rPr>
              <w:t>DHID Tech Office Architect</w:t>
            </w:r>
          </w:p>
        </w:tc>
      </w:tr>
      <w:tr w:rsidR="002E0FD7" w:rsidRPr="003D5616" w14:paraId="05BE007C" w14:textId="77777777" w:rsidTr="00726ACD">
        <w:trPr>
          <w:trHeight w:val="279"/>
        </w:trPr>
        <w:tc>
          <w:tcPr>
            <w:tcW w:w="520" w:type="pct"/>
          </w:tcPr>
          <w:p w14:paraId="5EF94F39" w14:textId="77777777" w:rsidR="002E0FD7" w:rsidRDefault="002E0FD7" w:rsidP="003757B5">
            <w:pPr>
              <w:spacing w:before="40" w:after="40"/>
              <w:rPr>
                <w:rFonts w:cs="Arial"/>
                <w:color w:val="000000"/>
                <w:sz w:val="16"/>
                <w:szCs w:val="16"/>
              </w:rPr>
            </w:pPr>
            <w:r>
              <w:rPr>
                <w:rFonts w:cs="Arial"/>
                <w:color w:val="000000"/>
                <w:sz w:val="16"/>
                <w:szCs w:val="16"/>
              </w:rPr>
              <w:t>4.1</w:t>
            </w:r>
          </w:p>
        </w:tc>
        <w:tc>
          <w:tcPr>
            <w:tcW w:w="2386" w:type="pct"/>
          </w:tcPr>
          <w:p w14:paraId="1D612FC0" w14:textId="77777777" w:rsidR="002E0FD7" w:rsidRDefault="002E0FD7" w:rsidP="003757B5">
            <w:pPr>
              <w:spacing w:before="40" w:after="40"/>
              <w:rPr>
                <w:rFonts w:cs="Arial"/>
                <w:color w:val="000000"/>
                <w:sz w:val="16"/>
                <w:szCs w:val="16"/>
              </w:rPr>
            </w:pPr>
            <w:r>
              <w:rPr>
                <w:rFonts w:cs="Arial"/>
                <w:color w:val="000000"/>
                <w:sz w:val="16"/>
                <w:szCs w:val="16"/>
              </w:rPr>
              <w:t>GPES Technical Architect &amp; Design Teams</w:t>
            </w:r>
          </w:p>
        </w:tc>
        <w:tc>
          <w:tcPr>
            <w:tcW w:w="2094" w:type="pct"/>
          </w:tcPr>
          <w:p w14:paraId="34719DC3" w14:textId="77777777" w:rsidR="002E0FD7" w:rsidRDefault="002E0FD7" w:rsidP="003757B5">
            <w:pPr>
              <w:spacing w:before="40" w:after="40"/>
              <w:rPr>
                <w:rFonts w:cs="Arial"/>
                <w:bCs/>
                <w:color w:val="000000"/>
                <w:sz w:val="16"/>
                <w:szCs w:val="16"/>
              </w:rPr>
            </w:pPr>
          </w:p>
        </w:tc>
      </w:tr>
      <w:tr w:rsidR="00FD4A2E" w:rsidRPr="003D5616" w14:paraId="5B7B8A8E" w14:textId="77777777" w:rsidTr="00FD4A2E">
        <w:trPr>
          <w:trHeight w:val="279"/>
        </w:trPr>
        <w:tc>
          <w:tcPr>
            <w:tcW w:w="520" w:type="pct"/>
          </w:tcPr>
          <w:p w14:paraId="0949E466" w14:textId="5C57655D" w:rsidR="00FD4A2E" w:rsidRDefault="00FD4A2E" w:rsidP="00FD4A2E">
            <w:pPr>
              <w:spacing w:before="40" w:after="40"/>
              <w:rPr>
                <w:rFonts w:cs="Arial"/>
                <w:color w:val="000000"/>
                <w:sz w:val="16"/>
                <w:szCs w:val="16"/>
              </w:rPr>
            </w:pPr>
            <w:r>
              <w:rPr>
                <w:rFonts w:cs="Arial"/>
                <w:color w:val="000000"/>
                <w:sz w:val="16"/>
                <w:szCs w:val="16"/>
              </w:rPr>
              <w:t>5.</w:t>
            </w:r>
            <w:r w:rsidR="00726ACD">
              <w:rPr>
                <w:rFonts w:cs="Arial"/>
                <w:color w:val="000000"/>
                <w:sz w:val="16"/>
                <w:szCs w:val="16"/>
              </w:rPr>
              <w:t>6</w:t>
            </w:r>
          </w:p>
        </w:tc>
        <w:tc>
          <w:tcPr>
            <w:tcW w:w="2565" w:type="pct"/>
          </w:tcPr>
          <w:p w14:paraId="72CBD420" w14:textId="77777777" w:rsidR="00FD4A2E" w:rsidRDefault="00FD4A2E" w:rsidP="00FD4A2E">
            <w:pPr>
              <w:spacing w:before="40" w:after="40"/>
              <w:rPr>
                <w:rFonts w:cs="Arial"/>
                <w:color w:val="000000"/>
                <w:sz w:val="16"/>
                <w:szCs w:val="16"/>
              </w:rPr>
            </w:pPr>
            <w:r w:rsidRPr="00CD2A1C">
              <w:rPr>
                <w:rFonts w:cs="Arial"/>
                <w:color w:val="000000"/>
                <w:sz w:val="16"/>
                <w:szCs w:val="16"/>
              </w:rPr>
              <w:t>Philip Gaertner</w:t>
            </w:r>
          </w:p>
        </w:tc>
        <w:tc>
          <w:tcPr>
            <w:tcW w:w="1915" w:type="pct"/>
          </w:tcPr>
          <w:p w14:paraId="1095BCE0" w14:textId="77777777" w:rsidR="00FD4A2E" w:rsidRDefault="00FD4A2E" w:rsidP="00FD4A2E">
            <w:pPr>
              <w:spacing w:before="40" w:after="40"/>
              <w:rPr>
                <w:rFonts w:cs="Arial"/>
                <w:color w:val="000000"/>
                <w:sz w:val="16"/>
                <w:szCs w:val="16"/>
              </w:rPr>
            </w:pPr>
            <w:r>
              <w:rPr>
                <w:rFonts w:cs="Arial"/>
                <w:color w:val="000000"/>
                <w:sz w:val="16"/>
                <w:szCs w:val="16"/>
              </w:rPr>
              <w:t>GPES Technical Architect</w:t>
            </w:r>
          </w:p>
        </w:tc>
      </w:tr>
      <w:tr w:rsidR="00FD4A2E" w:rsidRPr="003D5616" w14:paraId="52F69BAE" w14:textId="77777777" w:rsidTr="00FD4A2E">
        <w:trPr>
          <w:trHeight w:val="279"/>
        </w:trPr>
        <w:tc>
          <w:tcPr>
            <w:tcW w:w="520" w:type="pct"/>
          </w:tcPr>
          <w:p w14:paraId="2D7F57BB" w14:textId="77777777" w:rsidR="00FD4A2E" w:rsidRDefault="00FD4A2E" w:rsidP="00FD4A2E">
            <w:pPr>
              <w:spacing w:before="40" w:after="40"/>
              <w:rPr>
                <w:rFonts w:cs="Arial"/>
                <w:color w:val="000000"/>
                <w:sz w:val="16"/>
                <w:szCs w:val="16"/>
              </w:rPr>
            </w:pPr>
            <w:r>
              <w:rPr>
                <w:rFonts w:cs="Arial"/>
                <w:color w:val="000000"/>
                <w:sz w:val="16"/>
                <w:szCs w:val="16"/>
              </w:rPr>
              <w:t>5.5</w:t>
            </w:r>
          </w:p>
        </w:tc>
        <w:tc>
          <w:tcPr>
            <w:tcW w:w="2565" w:type="pct"/>
          </w:tcPr>
          <w:p w14:paraId="09557B3A" w14:textId="77777777" w:rsidR="00FD4A2E" w:rsidRPr="00CD2A1C" w:rsidRDefault="00FD4A2E" w:rsidP="00FD4A2E">
            <w:pPr>
              <w:spacing w:before="40" w:after="40"/>
              <w:rPr>
                <w:rFonts w:cs="Arial"/>
                <w:color w:val="000000"/>
                <w:sz w:val="16"/>
                <w:szCs w:val="16"/>
              </w:rPr>
            </w:pPr>
            <w:r>
              <w:rPr>
                <w:rFonts w:cs="Arial"/>
                <w:color w:val="000000"/>
                <w:sz w:val="16"/>
                <w:szCs w:val="16"/>
              </w:rPr>
              <w:t xml:space="preserve">Royce </w:t>
            </w:r>
            <w:proofErr w:type="spellStart"/>
            <w:r>
              <w:rPr>
                <w:rFonts w:cs="Arial"/>
                <w:color w:val="000000"/>
                <w:sz w:val="16"/>
                <w:szCs w:val="16"/>
              </w:rPr>
              <w:t>Neagle</w:t>
            </w:r>
            <w:proofErr w:type="spellEnd"/>
          </w:p>
        </w:tc>
        <w:tc>
          <w:tcPr>
            <w:tcW w:w="1915" w:type="pct"/>
          </w:tcPr>
          <w:p w14:paraId="2F650ED4" w14:textId="77777777" w:rsidR="00FD4A2E" w:rsidRDefault="00FD4A2E" w:rsidP="00FD4A2E">
            <w:pPr>
              <w:spacing w:before="40" w:after="40"/>
              <w:rPr>
                <w:rFonts w:cs="Arial"/>
                <w:color w:val="000000"/>
                <w:sz w:val="16"/>
                <w:szCs w:val="16"/>
              </w:rPr>
            </w:pPr>
            <w:r>
              <w:rPr>
                <w:rFonts w:cs="Arial"/>
                <w:color w:val="000000"/>
                <w:sz w:val="16"/>
                <w:szCs w:val="16"/>
              </w:rPr>
              <w:t>DDC Scrum Master</w:t>
            </w:r>
          </w:p>
        </w:tc>
      </w:tr>
      <w:tr w:rsidR="00FD4A2E" w:rsidRPr="003D5616" w14:paraId="7C476681" w14:textId="77777777" w:rsidTr="00FD4A2E">
        <w:trPr>
          <w:trHeight w:val="279"/>
        </w:trPr>
        <w:tc>
          <w:tcPr>
            <w:tcW w:w="520" w:type="pct"/>
          </w:tcPr>
          <w:p w14:paraId="59BF32AF" w14:textId="77777777" w:rsidR="00FD4A2E" w:rsidRDefault="00FD4A2E" w:rsidP="00FD4A2E">
            <w:pPr>
              <w:spacing w:before="40" w:after="40"/>
              <w:rPr>
                <w:rFonts w:cs="Arial"/>
                <w:color w:val="000000"/>
                <w:sz w:val="16"/>
                <w:szCs w:val="16"/>
              </w:rPr>
            </w:pPr>
            <w:r>
              <w:rPr>
                <w:rFonts w:cs="Arial"/>
                <w:color w:val="000000"/>
                <w:sz w:val="16"/>
                <w:szCs w:val="16"/>
              </w:rPr>
              <w:t>5.5</w:t>
            </w:r>
          </w:p>
        </w:tc>
        <w:tc>
          <w:tcPr>
            <w:tcW w:w="2565" w:type="pct"/>
          </w:tcPr>
          <w:p w14:paraId="17084090" w14:textId="77777777" w:rsidR="00FD4A2E" w:rsidRDefault="00FD4A2E" w:rsidP="00FD4A2E">
            <w:pPr>
              <w:spacing w:before="40" w:after="40"/>
              <w:rPr>
                <w:rFonts w:cs="Arial"/>
                <w:color w:val="000000"/>
                <w:sz w:val="16"/>
                <w:szCs w:val="16"/>
              </w:rPr>
            </w:pPr>
            <w:r>
              <w:rPr>
                <w:rFonts w:cs="Arial"/>
                <w:color w:val="000000"/>
                <w:sz w:val="16"/>
                <w:szCs w:val="16"/>
              </w:rPr>
              <w:t>Shail Ravjibhai</w:t>
            </w:r>
          </w:p>
        </w:tc>
        <w:tc>
          <w:tcPr>
            <w:tcW w:w="1915" w:type="pct"/>
          </w:tcPr>
          <w:p w14:paraId="32A197C0" w14:textId="77777777" w:rsidR="00FD4A2E" w:rsidRDefault="00FD4A2E" w:rsidP="00FD4A2E">
            <w:pPr>
              <w:spacing w:before="40" w:after="40"/>
              <w:rPr>
                <w:rFonts w:cs="Arial"/>
                <w:color w:val="000000"/>
                <w:sz w:val="16"/>
                <w:szCs w:val="16"/>
              </w:rPr>
            </w:pPr>
            <w:r>
              <w:rPr>
                <w:rFonts w:cs="Arial"/>
                <w:color w:val="000000"/>
                <w:sz w:val="16"/>
                <w:szCs w:val="16"/>
              </w:rPr>
              <w:t>Lead Business Analyst</w:t>
            </w:r>
          </w:p>
        </w:tc>
      </w:tr>
      <w:tr w:rsidR="00FD4A2E" w:rsidRPr="003D5616" w14:paraId="0B8D81DF" w14:textId="77777777" w:rsidTr="00FD4A2E">
        <w:trPr>
          <w:trHeight w:val="279"/>
        </w:trPr>
        <w:tc>
          <w:tcPr>
            <w:tcW w:w="520" w:type="pct"/>
          </w:tcPr>
          <w:p w14:paraId="5A34672F" w14:textId="77777777" w:rsidR="00FD4A2E" w:rsidRDefault="00FD4A2E" w:rsidP="00FD4A2E">
            <w:pPr>
              <w:spacing w:before="40" w:after="40"/>
              <w:rPr>
                <w:rFonts w:cs="Arial"/>
                <w:color w:val="000000"/>
                <w:sz w:val="16"/>
                <w:szCs w:val="16"/>
              </w:rPr>
            </w:pPr>
            <w:r>
              <w:rPr>
                <w:rFonts w:cs="Arial"/>
                <w:color w:val="000000"/>
                <w:sz w:val="16"/>
                <w:szCs w:val="16"/>
              </w:rPr>
              <w:t>5.5</w:t>
            </w:r>
          </w:p>
        </w:tc>
        <w:tc>
          <w:tcPr>
            <w:tcW w:w="2565" w:type="pct"/>
          </w:tcPr>
          <w:p w14:paraId="27676DE3" w14:textId="77777777" w:rsidR="00FD4A2E" w:rsidRDefault="00FD4A2E" w:rsidP="00FD4A2E">
            <w:pPr>
              <w:spacing w:before="40" w:after="40"/>
              <w:rPr>
                <w:rFonts w:cs="Arial"/>
                <w:color w:val="000000"/>
                <w:sz w:val="16"/>
                <w:szCs w:val="16"/>
              </w:rPr>
            </w:pPr>
            <w:r>
              <w:rPr>
                <w:rFonts w:cs="Arial"/>
                <w:color w:val="000000"/>
                <w:sz w:val="16"/>
                <w:szCs w:val="16"/>
              </w:rPr>
              <w:t>Stuart Cumming</w:t>
            </w:r>
          </w:p>
        </w:tc>
        <w:tc>
          <w:tcPr>
            <w:tcW w:w="1915" w:type="pct"/>
          </w:tcPr>
          <w:p w14:paraId="45EF61F3" w14:textId="77777777" w:rsidR="00FD4A2E" w:rsidRDefault="00FD4A2E" w:rsidP="00FD4A2E">
            <w:pPr>
              <w:spacing w:before="40" w:after="40"/>
              <w:rPr>
                <w:rFonts w:cs="Arial"/>
                <w:color w:val="000000"/>
                <w:sz w:val="16"/>
                <w:szCs w:val="16"/>
              </w:rPr>
            </w:pPr>
            <w:r>
              <w:rPr>
                <w:rFonts w:cs="Arial"/>
                <w:color w:val="000000"/>
                <w:sz w:val="16"/>
                <w:szCs w:val="16"/>
              </w:rPr>
              <w:t>Senior Project Manager</w:t>
            </w:r>
          </w:p>
        </w:tc>
      </w:tr>
      <w:tr w:rsidR="00FD4A2E" w:rsidRPr="003D5616" w14:paraId="42D633E1" w14:textId="77777777" w:rsidTr="00FD4A2E">
        <w:trPr>
          <w:trHeight w:val="279"/>
        </w:trPr>
        <w:tc>
          <w:tcPr>
            <w:tcW w:w="520" w:type="pct"/>
          </w:tcPr>
          <w:p w14:paraId="4EBBEC47" w14:textId="77777777" w:rsidR="00FD4A2E" w:rsidRDefault="00FD4A2E" w:rsidP="00FD4A2E">
            <w:pPr>
              <w:spacing w:before="40" w:after="40"/>
              <w:rPr>
                <w:rFonts w:cs="Arial"/>
                <w:color w:val="000000"/>
                <w:sz w:val="16"/>
                <w:szCs w:val="16"/>
              </w:rPr>
            </w:pPr>
            <w:r>
              <w:rPr>
                <w:rFonts w:cs="Arial"/>
                <w:color w:val="000000"/>
                <w:sz w:val="16"/>
                <w:szCs w:val="16"/>
              </w:rPr>
              <w:t>5.5</w:t>
            </w:r>
          </w:p>
        </w:tc>
        <w:tc>
          <w:tcPr>
            <w:tcW w:w="2565" w:type="pct"/>
          </w:tcPr>
          <w:p w14:paraId="1A643656" w14:textId="77777777" w:rsidR="00FD4A2E" w:rsidRDefault="00FD4A2E" w:rsidP="00FD4A2E">
            <w:pPr>
              <w:spacing w:before="40" w:after="40"/>
              <w:rPr>
                <w:rFonts w:cs="Arial"/>
                <w:color w:val="000000"/>
                <w:sz w:val="16"/>
                <w:szCs w:val="16"/>
              </w:rPr>
            </w:pPr>
            <w:r>
              <w:rPr>
                <w:rFonts w:cs="Arial"/>
                <w:color w:val="000000"/>
                <w:sz w:val="16"/>
                <w:szCs w:val="16"/>
              </w:rPr>
              <w:t>Sarah Kennedy</w:t>
            </w:r>
          </w:p>
        </w:tc>
        <w:tc>
          <w:tcPr>
            <w:tcW w:w="1915" w:type="pct"/>
          </w:tcPr>
          <w:p w14:paraId="11855338" w14:textId="77777777" w:rsidR="00FD4A2E" w:rsidRDefault="00FD4A2E" w:rsidP="00FD4A2E">
            <w:pPr>
              <w:spacing w:before="40" w:after="40"/>
              <w:rPr>
                <w:rFonts w:cs="Arial"/>
                <w:color w:val="000000"/>
                <w:sz w:val="16"/>
                <w:szCs w:val="16"/>
              </w:rPr>
            </w:pPr>
            <w:r>
              <w:rPr>
                <w:rFonts w:cs="Arial"/>
                <w:color w:val="000000"/>
                <w:sz w:val="16"/>
                <w:szCs w:val="16"/>
              </w:rPr>
              <w:t>Programme Manager</w:t>
            </w:r>
          </w:p>
        </w:tc>
      </w:tr>
      <w:tr w:rsidR="00FD4A2E" w:rsidRPr="003D5616" w14:paraId="10094246" w14:textId="77777777" w:rsidTr="00FD4A2E">
        <w:trPr>
          <w:trHeight w:val="279"/>
        </w:trPr>
        <w:tc>
          <w:tcPr>
            <w:tcW w:w="520" w:type="pct"/>
          </w:tcPr>
          <w:p w14:paraId="2E9122D8" w14:textId="77777777" w:rsidR="00FD4A2E" w:rsidRDefault="00FD4A2E" w:rsidP="00FD4A2E">
            <w:pPr>
              <w:spacing w:before="40" w:after="40"/>
              <w:rPr>
                <w:rFonts w:cs="Arial"/>
                <w:color w:val="000000"/>
                <w:sz w:val="16"/>
                <w:szCs w:val="16"/>
              </w:rPr>
            </w:pPr>
            <w:r>
              <w:rPr>
                <w:rFonts w:cs="Arial"/>
                <w:color w:val="000000"/>
                <w:sz w:val="16"/>
                <w:szCs w:val="16"/>
              </w:rPr>
              <w:t>5.5</w:t>
            </w:r>
          </w:p>
        </w:tc>
        <w:tc>
          <w:tcPr>
            <w:tcW w:w="2565" w:type="pct"/>
          </w:tcPr>
          <w:p w14:paraId="10F285B9" w14:textId="77777777" w:rsidR="00FD4A2E" w:rsidRDefault="00FD4A2E" w:rsidP="00FD4A2E">
            <w:pPr>
              <w:spacing w:before="40" w:after="40"/>
              <w:rPr>
                <w:rFonts w:cs="Arial"/>
                <w:color w:val="000000"/>
                <w:sz w:val="16"/>
                <w:szCs w:val="16"/>
              </w:rPr>
            </w:pPr>
            <w:r>
              <w:rPr>
                <w:rFonts w:cs="Arial"/>
                <w:color w:val="000000"/>
                <w:sz w:val="16"/>
                <w:szCs w:val="16"/>
              </w:rPr>
              <w:t>Kathryn Salt</w:t>
            </w:r>
          </w:p>
        </w:tc>
        <w:tc>
          <w:tcPr>
            <w:tcW w:w="1915" w:type="pct"/>
          </w:tcPr>
          <w:p w14:paraId="4300C819" w14:textId="77777777" w:rsidR="00FD4A2E" w:rsidRDefault="00FD4A2E" w:rsidP="00FD4A2E">
            <w:pPr>
              <w:spacing w:before="40" w:after="40"/>
              <w:rPr>
                <w:rFonts w:cs="Arial"/>
                <w:color w:val="000000"/>
                <w:sz w:val="16"/>
                <w:szCs w:val="16"/>
              </w:rPr>
            </w:pPr>
            <w:r w:rsidRPr="00484822">
              <w:rPr>
                <w:rFonts w:cs="Arial"/>
                <w:color w:val="000000"/>
                <w:sz w:val="16"/>
                <w:szCs w:val="16"/>
              </w:rPr>
              <w:t>Principal Data Manager</w:t>
            </w:r>
            <w:r>
              <w:rPr>
                <w:rFonts w:cs="Arial"/>
                <w:color w:val="000000"/>
                <w:sz w:val="16"/>
                <w:szCs w:val="16"/>
              </w:rPr>
              <w:t xml:space="preserve">, </w:t>
            </w:r>
            <w:r w:rsidRPr="00484822">
              <w:rPr>
                <w:rFonts w:cs="Arial"/>
                <w:color w:val="000000"/>
                <w:sz w:val="16"/>
                <w:szCs w:val="16"/>
              </w:rPr>
              <w:t>Primary Care Domain</w:t>
            </w:r>
          </w:p>
        </w:tc>
      </w:tr>
      <w:tr w:rsidR="00FD4A2E" w:rsidRPr="003D5616" w14:paraId="1BD06804" w14:textId="77777777" w:rsidTr="00FD4A2E">
        <w:trPr>
          <w:trHeight w:val="279"/>
        </w:trPr>
        <w:tc>
          <w:tcPr>
            <w:tcW w:w="520" w:type="pct"/>
          </w:tcPr>
          <w:p w14:paraId="4E402D14" w14:textId="77777777" w:rsidR="00FD4A2E" w:rsidRDefault="00FD4A2E" w:rsidP="00FD4A2E">
            <w:pPr>
              <w:spacing w:before="40" w:after="40"/>
              <w:rPr>
                <w:rFonts w:cs="Arial"/>
                <w:color w:val="000000"/>
                <w:sz w:val="16"/>
                <w:szCs w:val="16"/>
              </w:rPr>
            </w:pPr>
            <w:r>
              <w:rPr>
                <w:rFonts w:cs="Arial"/>
                <w:color w:val="000000"/>
                <w:sz w:val="16"/>
                <w:szCs w:val="16"/>
              </w:rPr>
              <w:t>5.4</w:t>
            </w:r>
          </w:p>
        </w:tc>
        <w:tc>
          <w:tcPr>
            <w:tcW w:w="2565" w:type="pct"/>
          </w:tcPr>
          <w:p w14:paraId="0F0E3435" w14:textId="77777777" w:rsidR="00FD4A2E" w:rsidRDefault="00FD4A2E" w:rsidP="00FD4A2E">
            <w:pPr>
              <w:spacing w:before="40" w:after="40"/>
              <w:rPr>
                <w:rFonts w:cs="Arial"/>
                <w:color w:val="000000"/>
                <w:sz w:val="16"/>
                <w:szCs w:val="16"/>
              </w:rPr>
            </w:pPr>
            <w:r>
              <w:rPr>
                <w:rFonts w:cs="Arial"/>
                <w:color w:val="000000"/>
                <w:sz w:val="16"/>
                <w:szCs w:val="16"/>
              </w:rPr>
              <w:t xml:space="preserve">Paul </w:t>
            </w:r>
            <w:proofErr w:type="spellStart"/>
            <w:r>
              <w:rPr>
                <w:rFonts w:cs="Arial"/>
                <w:color w:val="000000"/>
                <w:sz w:val="16"/>
                <w:szCs w:val="16"/>
              </w:rPr>
              <w:t>Rees-Walker</w:t>
            </w:r>
            <w:proofErr w:type="spellEnd"/>
          </w:p>
        </w:tc>
        <w:tc>
          <w:tcPr>
            <w:tcW w:w="1915" w:type="pct"/>
          </w:tcPr>
          <w:p w14:paraId="2EF583DC" w14:textId="77777777" w:rsidR="00FD4A2E" w:rsidRDefault="00FD4A2E" w:rsidP="00FD4A2E">
            <w:pPr>
              <w:spacing w:before="40" w:after="40"/>
              <w:rPr>
                <w:rFonts w:cs="Arial"/>
                <w:color w:val="000000"/>
                <w:sz w:val="16"/>
                <w:szCs w:val="16"/>
              </w:rPr>
            </w:pPr>
            <w:r>
              <w:rPr>
                <w:rFonts w:cs="Arial"/>
                <w:color w:val="000000"/>
                <w:sz w:val="16"/>
                <w:szCs w:val="16"/>
              </w:rPr>
              <w:t>GPES Project Manager</w:t>
            </w:r>
          </w:p>
        </w:tc>
      </w:tr>
      <w:tr w:rsidR="00FD4A2E" w:rsidRPr="003D5616" w14:paraId="2F37E135" w14:textId="77777777" w:rsidTr="00FD4A2E">
        <w:trPr>
          <w:trHeight w:val="279"/>
        </w:trPr>
        <w:tc>
          <w:tcPr>
            <w:tcW w:w="520" w:type="pct"/>
          </w:tcPr>
          <w:p w14:paraId="253313CF" w14:textId="77777777" w:rsidR="00FD4A2E" w:rsidRDefault="00FD4A2E" w:rsidP="00FD4A2E">
            <w:pPr>
              <w:spacing w:before="40" w:after="40"/>
              <w:rPr>
                <w:rFonts w:cs="Arial"/>
                <w:color w:val="000000"/>
                <w:sz w:val="16"/>
                <w:szCs w:val="16"/>
              </w:rPr>
            </w:pPr>
            <w:r>
              <w:rPr>
                <w:rFonts w:cs="Arial"/>
                <w:color w:val="000000"/>
                <w:sz w:val="16"/>
                <w:szCs w:val="16"/>
              </w:rPr>
              <w:t>5.4</w:t>
            </w:r>
          </w:p>
        </w:tc>
        <w:tc>
          <w:tcPr>
            <w:tcW w:w="2565" w:type="pct"/>
          </w:tcPr>
          <w:p w14:paraId="338BA213" w14:textId="77777777" w:rsidR="00FD4A2E" w:rsidRDefault="00FD4A2E" w:rsidP="00FD4A2E">
            <w:pPr>
              <w:spacing w:before="40" w:after="40"/>
              <w:rPr>
                <w:rFonts w:cs="Arial"/>
                <w:color w:val="000000"/>
                <w:sz w:val="16"/>
                <w:szCs w:val="16"/>
              </w:rPr>
            </w:pPr>
            <w:r>
              <w:rPr>
                <w:rFonts w:cs="Arial"/>
                <w:color w:val="000000"/>
                <w:sz w:val="16"/>
                <w:szCs w:val="16"/>
              </w:rPr>
              <w:t>EMIS</w:t>
            </w:r>
          </w:p>
        </w:tc>
        <w:tc>
          <w:tcPr>
            <w:tcW w:w="1915" w:type="pct"/>
          </w:tcPr>
          <w:p w14:paraId="0ED57D62" w14:textId="77777777" w:rsidR="00FD4A2E" w:rsidRDefault="00FD4A2E" w:rsidP="00FD4A2E">
            <w:pPr>
              <w:spacing w:before="40" w:after="40"/>
              <w:rPr>
                <w:rFonts w:cs="Arial"/>
                <w:color w:val="000000"/>
                <w:sz w:val="16"/>
                <w:szCs w:val="16"/>
              </w:rPr>
            </w:pPr>
            <w:r>
              <w:rPr>
                <w:rFonts w:cs="Arial"/>
                <w:color w:val="000000"/>
                <w:sz w:val="16"/>
                <w:szCs w:val="16"/>
              </w:rPr>
              <w:t>GP Systems Supplier</w:t>
            </w:r>
          </w:p>
        </w:tc>
      </w:tr>
      <w:tr w:rsidR="00FD4A2E" w:rsidRPr="003D5616" w14:paraId="59AB3515" w14:textId="77777777" w:rsidTr="00FD4A2E">
        <w:trPr>
          <w:trHeight w:val="279"/>
        </w:trPr>
        <w:tc>
          <w:tcPr>
            <w:tcW w:w="520" w:type="pct"/>
          </w:tcPr>
          <w:p w14:paraId="0DC78879" w14:textId="77777777" w:rsidR="00FD4A2E" w:rsidRDefault="00FD4A2E" w:rsidP="00FD4A2E">
            <w:pPr>
              <w:spacing w:before="40" w:after="40"/>
              <w:rPr>
                <w:rFonts w:cs="Arial"/>
                <w:color w:val="000000"/>
                <w:sz w:val="16"/>
                <w:szCs w:val="16"/>
              </w:rPr>
            </w:pPr>
            <w:r>
              <w:rPr>
                <w:rFonts w:cs="Arial"/>
                <w:color w:val="000000"/>
                <w:sz w:val="16"/>
                <w:szCs w:val="16"/>
              </w:rPr>
              <w:t>5.4</w:t>
            </w:r>
          </w:p>
        </w:tc>
        <w:tc>
          <w:tcPr>
            <w:tcW w:w="2565" w:type="pct"/>
          </w:tcPr>
          <w:p w14:paraId="3ACB31BF" w14:textId="77777777" w:rsidR="00FD4A2E" w:rsidRDefault="00FD4A2E" w:rsidP="00FD4A2E">
            <w:pPr>
              <w:spacing w:before="40" w:after="40"/>
              <w:rPr>
                <w:rFonts w:cs="Arial"/>
                <w:color w:val="000000"/>
                <w:sz w:val="16"/>
                <w:szCs w:val="16"/>
              </w:rPr>
            </w:pPr>
            <w:r>
              <w:rPr>
                <w:rFonts w:cs="Arial"/>
                <w:color w:val="000000"/>
                <w:sz w:val="16"/>
                <w:szCs w:val="16"/>
              </w:rPr>
              <w:t>TPP</w:t>
            </w:r>
          </w:p>
        </w:tc>
        <w:tc>
          <w:tcPr>
            <w:tcW w:w="1915" w:type="pct"/>
          </w:tcPr>
          <w:p w14:paraId="2040312C" w14:textId="77777777" w:rsidR="00FD4A2E" w:rsidRDefault="00FD4A2E" w:rsidP="00FD4A2E">
            <w:pPr>
              <w:spacing w:before="40" w:after="40"/>
              <w:rPr>
                <w:rFonts w:cs="Arial"/>
                <w:color w:val="000000"/>
                <w:sz w:val="16"/>
                <w:szCs w:val="16"/>
              </w:rPr>
            </w:pPr>
            <w:r>
              <w:rPr>
                <w:rFonts w:cs="Arial"/>
                <w:color w:val="000000"/>
                <w:sz w:val="16"/>
                <w:szCs w:val="16"/>
              </w:rPr>
              <w:t>GP Systems Supplier</w:t>
            </w:r>
          </w:p>
        </w:tc>
      </w:tr>
      <w:tr w:rsidR="00FD4A2E" w:rsidRPr="003D5616" w14:paraId="699C1FFD" w14:textId="77777777" w:rsidTr="00FD4A2E">
        <w:trPr>
          <w:trHeight w:val="279"/>
        </w:trPr>
        <w:tc>
          <w:tcPr>
            <w:tcW w:w="520" w:type="pct"/>
          </w:tcPr>
          <w:p w14:paraId="18204724" w14:textId="77777777" w:rsidR="00FD4A2E" w:rsidRDefault="00FD4A2E" w:rsidP="00FD4A2E">
            <w:pPr>
              <w:spacing w:before="40" w:after="40"/>
              <w:rPr>
                <w:rFonts w:cs="Arial"/>
                <w:color w:val="000000"/>
                <w:sz w:val="16"/>
                <w:szCs w:val="16"/>
              </w:rPr>
            </w:pPr>
            <w:r>
              <w:rPr>
                <w:rFonts w:cs="Arial"/>
                <w:color w:val="000000"/>
                <w:sz w:val="16"/>
                <w:szCs w:val="16"/>
              </w:rPr>
              <w:t>5.4</w:t>
            </w:r>
          </w:p>
        </w:tc>
        <w:tc>
          <w:tcPr>
            <w:tcW w:w="2565" w:type="pct"/>
          </w:tcPr>
          <w:p w14:paraId="2955E1C2" w14:textId="77777777" w:rsidR="00FD4A2E" w:rsidRDefault="00FD4A2E" w:rsidP="00FD4A2E">
            <w:pPr>
              <w:spacing w:before="40" w:after="40"/>
              <w:rPr>
                <w:rFonts w:cs="Arial"/>
                <w:color w:val="000000"/>
                <w:sz w:val="16"/>
                <w:szCs w:val="16"/>
              </w:rPr>
            </w:pPr>
            <w:r>
              <w:rPr>
                <w:rFonts w:cs="Arial"/>
                <w:color w:val="000000"/>
                <w:sz w:val="16"/>
                <w:szCs w:val="16"/>
              </w:rPr>
              <w:t>Vision</w:t>
            </w:r>
          </w:p>
        </w:tc>
        <w:tc>
          <w:tcPr>
            <w:tcW w:w="1915" w:type="pct"/>
          </w:tcPr>
          <w:p w14:paraId="5EC2935C" w14:textId="77777777" w:rsidR="00FD4A2E" w:rsidRDefault="00FD4A2E" w:rsidP="00FD4A2E">
            <w:pPr>
              <w:spacing w:before="40" w:after="40"/>
              <w:rPr>
                <w:rFonts w:cs="Arial"/>
                <w:color w:val="000000"/>
                <w:sz w:val="16"/>
                <w:szCs w:val="16"/>
              </w:rPr>
            </w:pPr>
            <w:r>
              <w:rPr>
                <w:rFonts w:cs="Arial"/>
                <w:color w:val="000000"/>
                <w:sz w:val="16"/>
                <w:szCs w:val="16"/>
              </w:rPr>
              <w:t>GP Systems Supplier</w:t>
            </w:r>
          </w:p>
        </w:tc>
      </w:tr>
      <w:tr w:rsidR="00FD4A2E" w:rsidRPr="003D5616" w14:paraId="54ED9D68" w14:textId="77777777" w:rsidTr="00FD4A2E">
        <w:trPr>
          <w:trHeight w:val="279"/>
        </w:trPr>
        <w:tc>
          <w:tcPr>
            <w:tcW w:w="520" w:type="pct"/>
            <w:tcBorders>
              <w:bottom w:val="single" w:sz="6" w:space="0" w:color="0F0F0F" w:themeColor="text1"/>
            </w:tcBorders>
          </w:tcPr>
          <w:p w14:paraId="25841882" w14:textId="77777777" w:rsidR="00FD4A2E" w:rsidRDefault="00FD4A2E" w:rsidP="00FD4A2E">
            <w:pPr>
              <w:spacing w:before="40" w:after="40"/>
              <w:rPr>
                <w:rFonts w:cs="Arial"/>
                <w:color w:val="000000"/>
                <w:sz w:val="16"/>
                <w:szCs w:val="16"/>
              </w:rPr>
            </w:pPr>
            <w:r>
              <w:rPr>
                <w:rFonts w:cs="Arial"/>
                <w:color w:val="000000"/>
                <w:sz w:val="16"/>
                <w:szCs w:val="16"/>
              </w:rPr>
              <w:t>5.4</w:t>
            </w:r>
          </w:p>
        </w:tc>
        <w:tc>
          <w:tcPr>
            <w:tcW w:w="2565" w:type="pct"/>
            <w:tcBorders>
              <w:bottom w:val="single" w:sz="6" w:space="0" w:color="0F0F0F" w:themeColor="text1"/>
            </w:tcBorders>
          </w:tcPr>
          <w:p w14:paraId="57AD06C5" w14:textId="77777777" w:rsidR="00FD4A2E" w:rsidRDefault="00FD4A2E" w:rsidP="00FD4A2E">
            <w:pPr>
              <w:spacing w:before="40" w:after="40"/>
              <w:rPr>
                <w:rFonts w:cs="Arial"/>
                <w:color w:val="000000"/>
                <w:sz w:val="16"/>
                <w:szCs w:val="16"/>
              </w:rPr>
            </w:pPr>
            <w:proofErr w:type="spellStart"/>
            <w:r>
              <w:rPr>
                <w:rFonts w:cs="Arial"/>
                <w:color w:val="000000"/>
                <w:sz w:val="16"/>
                <w:szCs w:val="16"/>
              </w:rPr>
              <w:t>Microtest</w:t>
            </w:r>
            <w:proofErr w:type="spellEnd"/>
          </w:p>
        </w:tc>
        <w:tc>
          <w:tcPr>
            <w:tcW w:w="1915" w:type="pct"/>
            <w:tcBorders>
              <w:bottom w:val="single" w:sz="6" w:space="0" w:color="0F0F0F" w:themeColor="text1"/>
            </w:tcBorders>
          </w:tcPr>
          <w:p w14:paraId="23E9A1B7" w14:textId="77777777" w:rsidR="00FD4A2E" w:rsidRDefault="00FD4A2E" w:rsidP="00FD4A2E">
            <w:pPr>
              <w:spacing w:before="40" w:after="40"/>
              <w:rPr>
                <w:rFonts w:cs="Arial"/>
                <w:color w:val="000000"/>
                <w:sz w:val="16"/>
                <w:szCs w:val="16"/>
              </w:rPr>
            </w:pPr>
            <w:r>
              <w:rPr>
                <w:rFonts w:cs="Arial"/>
                <w:color w:val="000000"/>
                <w:sz w:val="16"/>
                <w:szCs w:val="16"/>
              </w:rPr>
              <w:t>GP Systems Supplier</w:t>
            </w:r>
          </w:p>
        </w:tc>
      </w:tr>
    </w:tbl>
    <w:p w14:paraId="41E007E9" w14:textId="77777777" w:rsidR="00260E82" w:rsidRPr="003D5616" w:rsidRDefault="00260E82" w:rsidP="003757B5">
      <w:pPr>
        <w:rPr>
          <w:rFonts w:cs="Arial"/>
        </w:rPr>
      </w:pPr>
      <w:bookmarkStart w:id="8" w:name="_Toc10825062"/>
    </w:p>
    <w:p w14:paraId="1285C143" w14:textId="77777777" w:rsidR="00FD4A2E" w:rsidRPr="003D5616" w:rsidRDefault="00FD4A2E" w:rsidP="00FD4A2E">
      <w:pPr>
        <w:rPr>
          <w:b/>
          <w:bCs/>
        </w:rPr>
      </w:pPr>
      <w:bookmarkStart w:id="9" w:name="_Toc18305251"/>
      <w:bookmarkStart w:id="10" w:name="_Toc36536361"/>
      <w:bookmarkStart w:id="11" w:name="_Toc198516417"/>
      <w:bookmarkStart w:id="12" w:name="_Toc204407930"/>
      <w:bookmarkStart w:id="13" w:name="_Toc204432926"/>
      <w:r w:rsidRPr="1A9471D6">
        <w:rPr>
          <w:b/>
          <w:bCs/>
        </w:rPr>
        <w:t>Approval</w:t>
      </w:r>
      <w:bookmarkEnd w:id="8"/>
      <w:bookmarkEnd w:id="9"/>
      <w:bookmarkEnd w:id="10"/>
      <w:r w:rsidRPr="1A9471D6">
        <w:rPr>
          <w:b/>
          <w:bCs/>
        </w:rPr>
        <w:t>s</w:t>
      </w:r>
      <w:bookmarkEnd w:id="11"/>
      <w:bookmarkEnd w:id="12"/>
      <w:bookmarkEnd w:id="13"/>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1001"/>
        <w:gridCol w:w="3912"/>
        <w:gridCol w:w="3481"/>
        <w:gridCol w:w="1228"/>
      </w:tblGrid>
      <w:tr w:rsidR="00FD4A2E" w:rsidRPr="003D5616" w14:paraId="7DC1505C" w14:textId="77777777" w:rsidTr="004350AB">
        <w:tc>
          <w:tcPr>
            <w:tcW w:w="520" w:type="pct"/>
            <w:shd w:val="clear" w:color="auto" w:fill="005EB8" w:themeFill="accent1"/>
          </w:tcPr>
          <w:p w14:paraId="3053ED19" w14:textId="77777777" w:rsidR="00FD4A2E" w:rsidRPr="003D5616" w:rsidRDefault="00FD4A2E" w:rsidP="00FD4A2E">
            <w:pPr>
              <w:jc w:val="center"/>
              <w:rPr>
                <w:b/>
                <w:bCs/>
                <w:color w:val="FFFFFF"/>
                <w:sz w:val="16"/>
                <w:szCs w:val="16"/>
              </w:rPr>
            </w:pPr>
            <w:r w:rsidRPr="1A9471D6">
              <w:rPr>
                <w:b/>
                <w:bCs/>
                <w:color w:val="FFFFFF"/>
                <w:sz w:val="16"/>
                <w:szCs w:val="16"/>
              </w:rPr>
              <w:t>Version</w:t>
            </w:r>
          </w:p>
        </w:tc>
        <w:tc>
          <w:tcPr>
            <w:tcW w:w="2033" w:type="pct"/>
            <w:shd w:val="clear" w:color="auto" w:fill="005EB8" w:themeFill="accent1"/>
          </w:tcPr>
          <w:p w14:paraId="1EBBB60B" w14:textId="77777777" w:rsidR="00FD4A2E" w:rsidRPr="003D5616" w:rsidRDefault="00FD4A2E" w:rsidP="00FD4A2E">
            <w:pPr>
              <w:jc w:val="center"/>
              <w:rPr>
                <w:b/>
                <w:bCs/>
                <w:color w:val="FFFFFF"/>
                <w:sz w:val="16"/>
                <w:szCs w:val="16"/>
              </w:rPr>
            </w:pPr>
            <w:r w:rsidRPr="1A9471D6">
              <w:rPr>
                <w:b/>
                <w:bCs/>
                <w:color w:val="FFFFFF"/>
                <w:sz w:val="16"/>
                <w:szCs w:val="16"/>
              </w:rPr>
              <w:t>Approver</w:t>
            </w:r>
          </w:p>
        </w:tc>
        <w:tc>
          <w:tcPr>
            <w:tcW w:w="1809" w:type="pct"/>
            <w:shd w:val="clear" w:color="auto" w:fill="005EB8" w:themeFill="accent1"/>
          </w:tcPr>
          <w:p w14:paraId="2243954C" w14:textId="77777777" w:rsidR="00FD4A2E" w:rsidRPr="003D5616" w:rsidRDefault="00FD4A2E" w:rsidP="00FD4A2E">
            <w:pPr>
              <w:jc w:val="center"/>
              <w:rPr>
                <w:b/>
                <w:bCs/>
                <w:color w:val="FFFFFF"/>
                <w:sz w:val="16"/>
                <w:szCs w:val="16"/>
              </w:rPr>
            </w:pPr>
            <w:r w:rsidRPr="1A9471D6">
              <w:rPr>
                <w:b/>
                <w:bCs/>
                <w:color w:val="FFFFFF"/>
                <w:sz w:val="16"/>
                <w:szCs w:val="16"/>
              </w:rPr>
              <w:t>Role</w:t>
            </w:r>
          </w:p>
        </w:tc>
        <w:tc>
          <w:tcPr>
            <w:tcW w:w="638" w:type="pct"/>
            <w:shd w:val="clear" w:color="auto" w:fill="005EB8" w:themeFill="accent1"/>
          </w:tcPr>
          <w:p w14:paraId="15C33B29" w14:textId="77777777" w:rsidR="00FD4A2E" w:rsidRPr="003D5616" w:rsidRDefault="00FD4A2E" w:rsidP="00FD4A2E">
            <w:pPr>
              <w:jc w:val="center"/>
              <w:rPr>
                <w:b/>
                <w:bCs/>
                <w:color w:val="FFFFFF"/>
                <w:sz w:val="16"/>
                <w:szCs w:val="16"/>
              </w:rPr>
            </w:pPr>
            <w:r w:rsidRPr="1A9471D6">
              <w:rPr>
                <w:b/>
                <w:bCs/>
                <w:color w:val="FFFFFF"/>
                <w:sz w:val="16"/>
                <w:szCs w:val="16"/>
              </w:rPr>
              <w:t>Date</w:t>
            </w:r>
          </w:p>
        </w:tc>
      </w:tr>
      <w:tr w:rsidR="00FD4A2E" w:rsidRPr="003D5616" w14:paraId="40153306" w14:textId="77777777" w:rsidTr="00FD4A2E">
        <w:trPr>
          <w:trHeight w:val="293"/>
        </w:trPr>
        <w:tc>
          <w:tcPr>
            <w:tcW w:w="520" w:type="pct"/>
          </w:tcPr>
          <w:p w14:paraId="7C34C9A9" w14:textId="57C677BE" w:rsidR="00FD4A2E" w:rsidRPr="003D5616" w:rsidRDefault="00206114" w:rsidP="00FD4A2E">
            <w:pPr>
              <w:spacing w:before="40" w:after="40"/>
              <w:rPr>
                <w:rFonts w:cs="Arial"/>
                <w:color w:val="000000"/>
                <w:sz w:val="16"/>
                <w:szCs w:val="16"/>
              </w:rPr>
            </w:pPr>
            <w:r>
              <w:rPr>
                <w:rFonts w:cs="Arial"/>
                <w:color w:val="000000"/>
                <w:sz w:val="16"/>
                <w:szCs w:val="16"/>
              </w:rPr>
              <w:t>2,</w:t>
            </w:r>
            <w:r w:rsidR="00FD4A2E">
              <w:rPr>
                <w:rFonts w:cs="Arial"/>
                <w:color w:val="000000"/>
                <w:sz w:val="16"/>
                <w:szCs w:val="16"/>
              </w:rPr>
              <w:t>5</w:t>
            </w:r>
          </w:p>
        </w:tc>
        <w:tc>
          <w:tcPr>
            <w:tcW w:w="2033" w:type="pct"/>
          </w:tcPr>
          <w:p w14:paraId="10295C7F" w14:textId="77777777" w:rsidR="00FD4A2E" w:rsidRPr="003D5616" w:rsidRDefault="00FD4A2E" w:rsidP="00FD4A2E">
            <w:pPr>
              <w:spacing w:before="40" w:after="40"/>
              <w:rPr>
                <w:rFonts w:cs="Arial"/>
                <w:color w:val="000000"/>
                <w:sz w:val="16"/>
                <w:szCs w:val="16"/>
              </w:rPr>
            </w:pPr>
            <w:r>
              <w:rPr>
                <w:rFonts w:cs="Arial"/>
                <w:color w:val="000000"/>
                <w:sz w:val="16"/>
                <w:szCs w:val="16"/>
              </w:rPr>
              <w:t>Chris MacLennan</w:t>
            </w:r>
          </w:p>
        </w:tc>
        <w:tc>
          <w:tcPr>
            <w:tcW w:w="1809" w:type="pct"/>
          </w:tcPr>
          <w:p w14:paraId="1DCE309B" w14:textId="77777777" w:rsidR="00FD4A2E" w:rsidRPr="003D5616" w:rsidRDefault="00FD4A2E" w:rsidP="00FD4A2E">
            <w:pPr>
              <w:spacing w:before="40" w:after="40"/>
              <w:rPr>
                <w:rFonts w:cs="Arial"/>
                <w:color w:val="000000"/>
                <w:sz w:val="16"/>
                <w:szCs w:val="16"/>
              </w:rPr>
            </w:pPr>
            <w:r>
              <w:rPr>
                <w:rFonts w:cs="Arial"/>
                <w:color w:val="000000"/>
                <w:sz w:val="16"/>
                <w:szCs w:val="16"/>
              </w:rPr>
              <w:t>GPES Project Manager</w:t>
            </w:r>
          </w:p>
        </w:tc>
        <w:tc>
          <w:tcPr>
            <w:tcW w:w="638" w:type="pct"/>
          </w:tcPr>
          <w:p w14:paraId="0A2B7431" w14:textId="380F2C79" w:rsidR="00FD4A2E" w:rsidRPr="003D5616" w:rsidRDefault="00F32244" w:rsidP="00FD4A2E">
            <w:pPr>
              <w:spacing w:before="40" w:after="40"/>
              <w:rPr>
                <w:rFonts w:cs="Arial"/>
                <w:color w:val="000000"/>
                <w:sz w:val="16"/>
                <w:szCs w:val="16"/>
              </w:rPr>
            </w:pPr>
            <w:r>
              <w:rPr>
                <w:rFonts w:cs="Arial"/>
                <w:color w:val="000000"/>
                <w:sz w:val="16"/>
                <w:szCs w:val="16"/>
              </w:rPr>
              <w:t>19 Sep 2011</w:t>
            </w:r>
          </w:p>
        </w:tc>
      </w:tr>
      <w:tr w:rsidR="00655BC1" w:rsidRPr="003D5616" w14:paraId="0CF1AECD" w14:textId="77777777" w:rsidTr="00FD4A2E">
        <w:trPr>
          <w:trHeight w:val="293"/>
        </w:trPr>
        <w:tc>
          <w:tcPr>
            <w:tcW w:w="520" w:type="pct"/>
          </w:tcPr>
          <w:p w14:paraId="08534201" w14:textId="170921D5" w:rsidR="00655BC1" w:rsidRDefault="00F32244" w:rsidP="00655BC1">
            <w:pPr>
              <w:spacing w:before="40" w:after="40"/>
              <w:rPr>
                <w:rFonts w:cs="Arial"/>
                <w:color w:val="000000"/>
                <w:sz w:val="16"/>
                <w:szCs w:val="16"/>
              </w:rPr>
            </w:pPr>
            <w:r>
              <w:rPr>
                <w:rFonts w:cs="Arial"/>
                <w:color w:val="000000"/>
                <w:sz w:val="16"/>
                <w:szCs w:val="16"/>
              </w:rPr>
              <w:t>2.</w:t>
            </w:r>
            <w:r w:rsidR="00655BC1">
              <w:rPr>
                <w:rFonts w:cs="Arial"/>
                <w:color w:val="000000"/>
                <w:sz w:val="16"/>
                <w:szCs w:val="16"/>
              </w:rPr>
              <w:t>5</w:t>
            </w:r>
          </w:p>
        </w:tc>
        <w:tc>
          <w:tcPr>
            <w:tcW w:w="2033" w:type="pct"/>
          </w:tcPr>
          <w:p w14:paraId="7D17C526" w14:textId="54639FAD" w:rsidR="00655BC1" w:rsidRDefault="00F32244" w:rsidP="00655BC1">
            <w:pPr>
              <w:spacing w:before="40" w:after="40"/>
              <w:rPr>
                <w:rFonts w:cs="Arial"/>
                <w:color w:val="000000"/>
                <w:sz w:val="16"/>
                <w:szCs w:val="16"/>
              </w:rPr>
            </w:pPr>
            <w:r>
              <w:rPr>
                <w:rFonts w:cs="Arial"/>
                <w:color w:val="000000"/>
                <w:sz w:val="16"/>
                <w:szCs w:val="16"/>
              </w:rPr>
              <w:t xml:space="preserve">David </w:t>
            </w:r>
            <w:proofErr w:type="spellStart"/>
            <w:r>
              <w:rPr>
                <w:rFonts w:cs="Arial"/>
                <w:color w:val="000000"/>
                <w:sz w:val="16"/>
                <w:szCs w:val="16"/>
              </w:rPr>
              <w:t>Hughes-Doran</w:t>
            </w:r>
            <w:proofErr w:type="spellEnd"/>
          </w:p>
        </w:tc>
        <w:tc>
          <w:tcPr>
            <w:tcW w:w="1809" w:type="pct"/>
          </w:tcPr>
          <w:p w14:paraId="13F34A21" w14:textId="0CF18BA3" w:rsidR="00655BC1" w:rsidRDefault="00F32244" w:rsidP="00655BC1">
            <w:pPr>
              <w:spacing w:before="40" w:after="40"/>
              <w:rPr>
                <w:rFonts w:cs="Arial"/>
                <w:color w:val="000000"/>
                <w:sz w:val="16"/>
                <w:szCs w:val="16"/>
              </w:rPr>
            </w:pPr>
            <w:r w:rsidRPr="1A9471D6">
              <w:rPr>
                <w:rFonts w:cs="Arial"/>
                <w:color w:val="000000"/>
                <w:sz w:val="16"/>
                <w:szCs w:val="16"/>
              </w:rPr>
              <w:t>DHID Tech Office Architect</w:t>
            </w:r>
          </w:p>
        </w:tc>
        <w:tc>
          <w:tcPr>
            <w:tcW w:w="638" w:type="pct"/>
          </w:tcPr>
          <w:p w14:paraId="776F8942" w14:textId="5A187882" w:rsidR="00655BC1" w:rsidRPr="003D5616" w:rsidRDefault="00F32244" w:rsidP="00655BC1">
            <w:pPr>
              <w:spacing w:before="40" w:after="40"/>
              <w:rPr>
                <w:rFonts w:cs="Arial"/>
                <w:color w:val="000000"/>
                <w:sz w:val="16"/>
                <w:szCs w:val="16"/>
              </w:rPr>
            </w:pPr>
            <w:r>
              <w:rPr>
                <w:rFonts w:cs="Arial"/>
                <w:color w:val="000000"/>
                <w:sz w:val="16"/>
                <w:szCs w:val="16"/>
              </w:rPr>
              <w:t>19 Sep 2011</w:t>
            </w:r>
          </w:p>
        </w:tc>
      </w:tr>
      <w:tr w:rsidR="00FD4A2E" w:rsidRPr="003D5616" w14:paraId="3FCEA550" w14:textId="77777777" w:rsidTr="00FD4A2E">
        <w:trPr>
          <w:trHeight w:val="293"/>
        </w:trPr>
        <w:tc>
          <w:tcPr>
            <w:tcW w:w="520" w:type="pct"/>
          </w:tcPr>
          <w:p w14:paraId="2ECBB1D6" w14:textId="77777777" w:rsidR="00FD4A2E" w:rsidRDefault="00FD4A2E" w:rsidP="00FD4A2E">
            <w:pPr>
              <w:spacing w:before="40" w:after="40"/>
              <w:rPr>
                <w:rFonts w:cs="Arial"/>
                <w:color w:val="000000"/>
                <w:sz w:val="16"/>
                <w:szCs w:val="16"/>
              </w:rPr>
            </w:pPr>
            <w:r>
              <w:rPr>
                <w:rFonts w:cs="Arial"/>
                <w:color w:val="000000"/>
                <w:sz w:val="16"/>
                <w:szCs w:val="16"/>
              </w:rPr>
              <w:t>5.3</w:t>
            </w:r>
          </w:p>
        </w:tc>
        <w:tc>
          <w:tcPr>
            <w:tcW w:w="2033" w:type="pct"/>
          </w:tcPr>
          <w:p w14:paraId="57721D88" w14:textId="77777777" w:rsidR="00FD4A2E" w:rsidRDefault="00FD4A2E" w:rsidP="00FD4A2E">
            <w:pPr>
              <w:spacing w:before="40" w:after="40"/>
              <w:rPr>
                <w:rFonts w:cs="Arial"/>
                <w:color w:val="000000"/>
                <w:sz w:val="16"/>
                <w:szCs w:val="16"/>
              </w:rPr>
            </w:pPr>
            <w:r>
              <w:rPr>
                <w:rFonts w:cs="Arial"/>
                <w:color w:val="000000"/>
                <w:sz w:val="16"/>
                <w:szCs w:val="16"/>
              </w:rPr>
              <w:t>Dave Roberts</w:t>
            </w:r>
          </w:p>
        </w:tc>
        <w:tc>
          <w:tcPr>
            <w:tcW w:w="1809" w:type="pct"/>
          </w:tcPr>
          <w:p w14:paraId="4FE3CC7D" w14:textId="77777777" w:rsidR="00FD4A2E" w:rsidRDefault="00FD4A2E" w:rsidP="00FD4A2E">
            <w:pPr>
              <w:spacing w:before="40" w:after="40"/>
              <w:rPr>
                <w:rFonts w:cs="Arial"/>
                <w:color w:val="000000"/>
                <w:sz w:val="16"/>
                <w:szCs w:val="16"/>
              </w:rPr>
            </w:pPr>
            <w:r w:rsidRPr="142513AC">
              <w:rPr>
                <w:rFonts w:cs="Arial"/>
                <w:color w:val="000000"/>
                <w:sz w:val="16"/>
                <w:szCs w:val="16"/>
              </w:rPr>
              <w:t>Head of Primary Care Domain</w:t>
            </w:r>
          </w:p>
        </w:tc>
        <w:tc>
          <w:tcPr>
            <w:tcW w:w="638" w:type="pct"/>
          </w:tcPr>
          <w:p w14:paraId="7128A854" w14:textId="77777777" w:rsidR="00FD4A2E" w:rsidRDefault="00FD4A2E" w:rsidP="00FD4A2E">
            <w:pPr>
              <w:spacing w:before="40" w:after="40"/>
              <w:rPr>
                <w:rFonts w:cs="Arial"/>
                <w:color w:val="000000"/>
                <w:sz w:val="16"/>
                <w:szCs w:val="16"/>
              </w:rPr>
            </w:pPr>
            <w:r>
              <w:rPr>
                <w:rFonts w:cs="Arial"/>
                <w:color w:val="000000"/>
                <w:sz w:val="16"/>
                <w:szCs w:val="16"/>
              </w:rPr>
              <w:t>07 Jun 2018</w:t>
            </w:r>
          </w:p>
        </w:tc>
      </w:tr>
      <w:tr w:rsidR="00FD4A2E" w:rsidRPr="003D5616" w14:paraId="0B98B045" w14:textId="77777777" w:rsidTr="00FD4A2E">
        <w:trPr>
          <w:trHeight w:val="293"/>
        </w:trPr>
        <w:tc>
          <w:tcPr>
            <w:tcW w:w="520" w:type="pct"/>
          </w:tcPr>
          <w:p w14:paraId="75A8BF35" w14:textId="77D3FE72" w:rsidR="00FD4A2E" w:rsidRDefault="00431822" w:rsidP="00FD4A2E">
            <w:pPr>
              <w:spacing w:before="40" w:after="40"/>
              <w:rPr>
                <w:rFonts w:cs="Arial"/>
                <w:color w:val="000000"/>
                <w:sz w:val="16"/>
                <w:szCs w:val="16"/>
              </w:rPr>
            </w:pPr>
            <w:r>
              <w:rPr>
                <w:rFonts w:cs="Arial"/>
                <w:color w:val="000000"/>
                <w:sz w:val="16"/>
                <w:szCs w:val="16"/>
              </w:rPr>
              <w:t>5.</w:t>
            </w:r>
            <w:r w:rsidR="005C56E7">
              <w:rPr>
                <w:rFonts w:cs="Arial"/>
                <w:color w:val="000000"/>
                <w:sz w:val="16"/>
                <w:szCs w:val="16"/>
              </w:rPr>
              <w:t>6</w:t>
            </w:r>
          </w:p>
        </w:tc>
        <w:tc>
          <w:tcPr>
            <w:tcW w:w="2033" w:type="pct"/>
          </w:tcPr>
          <w:p w14:paraId="65BC4997" w14:textId="77777777" w:rsidR="00FD4A2E" w:rsidRDefault="00FD4A2E" w:rsidP="00FD4A2E">
            <w:pPr>
              <w:spacing w:before="40" w:after="40"/>
              <w:rPr>
                <w:rFonts w:cs="Arial"/>
                <w:color w:val="000000"/>
                <w:sz w:val="16"/>
                <w:szCs w:val="16"/>
              </w:rPr>
            </w:pPr>
            <w:r>
              <w:rPr>
                <w:rFonts w:cs="Arial"/>
                <w:color w:val="000000"/>
                <w:sz w:val="16"/>
                <w:szCs w:val="16"/>
              </w:rPr>
              <w:t>Dave Roberts</w:t>
            </w:r>
          </w:p>
        </w:tc>
        <w:tc>
          <w:tcPr>
            <w:tcW w:w="1809" w:type="pct"/>
          </w:tcPr>
          <w:p w14:paraId="03601115" w14:textId="77777777" w:rsidR="00FD4A2E" w:rsidRPr="142513AC" w:rsidRDefault="00FD4A2E" w:rsidP="00FD4A2E">
            <w:pPr>
              <w:spacing w:before="40" w:after="40"/>
              <w:rPr>
                <w:rFonts w:cs="Arial"/>
                <w:color w:val="000000"/>
                <w:sz w:val="16"/>
                <w:szCs w:val="16"/>
              </w:rPr>
            </w:pPr>
            <w:r w:rsidRPr="142513AC">
              <w:rPr>
                <w:rFonts w:cs="Arial"/>
                <w:color w:val="000000"/>
                <w:sz w:val="16"/>
                <w:szCs w:val="16"/>
              </w:rPr>
              <w:t>Head of Primary Care Domain</w:t>
            </w:r>
          </w:p>
        </w:tc>
        <w:tc>
          <w:tcPr>
            <w:tcW w:w="638" w:type="pct"/>
          </w:tcPr>
          <w:p w14:paraId="177C0356" w14:textId="4D1CBC9B" w:rsidR="00FD4A2E" w:rsidRDefault="00B90655" w:rsidP="00FD4A2E">
            <w:pPr>
              <w:spacing w:before="40" w:after="40"/>
              <w:rPr>
                <w:rFonts w:cs="Arial"/>
                <w:color w:val="000000"/>
                <w:sz w:val="16"/>
                <w:szCs w:val="16"/>
              </w:rPr>
            </w:pPr>
            <w:r>
              <w:rPr>
                <w:rFonts w:cs="Arial"/>
                <w:color w:val="000000"/>
                <w:sz w:val="16"/>
                <w:szCs w:val="16"/>
              </w:rPr>
              <w:t>28 Sep 2018</w:t>
            </w:r>
          </w:p>
        </w:tc>
      </w:tr>
    </w:tbl>
    <w:p w14:paraId="0CAB4ADD" w14:textId="77777777" w:rsidR="00260E82" w:rsidRDefault="00260E82" w:rsidP="00FD4A2E">
      <w:pPr>
        <w:rPr>
          <w:b/>
          <w:bCs/>
        </w:rPr>
      </w:pPr>
    </w:p>
    <w:p w14:paraId="0297DAA1" w14:textId="3AC402C6" w:rsidR="00FD4A2E" w:rsidRPr="003D5616" w:rsidRDefault="00FD4A2E" w:rsidP="00FD4A2E">
      <w:pPr>
        <w:rPr>
          <w:b/>
          <w:bCs/>
        </w:rPr>
      </w:pPr>
      <w:r w:rsidRPr="1A9471D6">
        <w:rPr>
          <w:b/>
          <w:bCs/>
        </w:rPr>
        <w:t>Document References</w:t>
      </w:r>
    </w:p>
    <w:tbl>
      <w:tblPr>
        <w:tblW w:w="9064"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519"/>
        <w:gridCol w:w="2991"/>
        <w:gridCol w:w="4279"/>
        <w:gridCol w:w="1275"/>
      </w:tblGrid>
      <w:tr w:rsidR="00FD4A2E" w:rsidRPr="003D5616" w14:paraId="7C3900AF" w14:textId="77777777" w:rsidTr="00861E30">
        <w:tc>
          <w:tcPr>
            <w:tcW w:w="519" w:type="dxa"/>
            <w:shd w:val="clear" w:color="auto" w:fill="005EB8" w:themeFill="accent1"/>
          </w:tcPr>
          <w:p w14:paraId="16AB072A" w14:textId="77777777" w:rsidR="00FD4A2E" w:rsidRPr="003D5616" w:rsidRDefault="00FD4A2E" w:rsidP="00FD4A2E">
            <w:pPr>
              <w:jc w:val="center"/>
              <w:rPr>
                <w:b/>
                <w:bCs/>
                <w:color w:val="FFFFFF"/>
                <w:sz w:val="16"/>
                <w:szCs w:val="16"/>
              </w:rPr>
            </w:pPr>
            <w:r w:rsidRPr="1A9471D6">
              <w:rPr>
                <w:b/>
                <w:bCs/>
                <w:color w:val="FFFFFF"/>
                <w:sz w:val="16"/>
                <w:szCs w:val="16"/>
              </w:rPr>
              <w:t>Ref.</w:t>
            </w:r>
          </w:p>
        </w:tc>
        <w:tc>
          <w:tcPr>
            <w:tcW w:w="2991" w:type="dxa"/>
            <w:shd w:val="clear" w:color="auto" w:fill="005EB8" w:themeFill="accent1"/>
          </w:tcPr>
          <w:p w14:paraId="3A3EA456" w14:textId="77777777" w:rsidR="00FD4A2E" w:rsidRPr="003D5616" w:rsidRDefault="00FD4A2E" w:rsidP="00FD4A2E">
            <w:pPr>
              <w:jc w:val="center"/>
              <w:rPr>
                <w:b/>
                <w:bCs/>
                <w:color w:val="FFFFFF"/>
                <w:sz w:val="16"/>
                <w:szCs w:val="16"/>
              </w:rPr>
            </w:pPr>
            <w:r w:rsidRPr="1A9471D6">
              <w:rPr>
                <w:b/>
                <w:bCs/>
                <w:color w:val="FFFFFF"/>
                <w:sz w:val="16"/>
                <w:szCs w:val="16"/>
              </w:rPr>
              <w:t>Title</w:t>
            </w:r>
          </w:p>
        </w:tc>
        <w:tc>
          <w:tcPr>
            <w:tcW w:w="4279" w:type="dxa"/>
            <w:shd w:val="clear" w:color="auto" w:fill="005EB8" w:themeFill="accent1"/>
          </w:tcPr>
          <w:p w14:paraId="10334C10" w14:textId="77777777" w:rsidR="00FD4A2E" w:rsidRPr="003D5616" w:rsidRDefault="00FD4A2E" w:rsidP="00FD4A2E">
            <w:pPr>
              <w:jc w:val="center"/>
              <w:rPr>
                <w:b/>
                <w:bCs/>
                <w:color w:val="FFFFFF"/>
                <w:sz w:val="16"/>
                <w:szCs w:val="16"/>
              </w:rPr>
            </w:pPr>
            <w:r w:rsidRPr="1A9471D6">
              <w:rPr>
                <w:b/>
                <w:bCs/>
                <w:color w:val="FFFFFF"/>
                <w:sz w:val="16"/>
                <w:szCs w:val="16"/>
              </w:rPr>
              <w:t>Source</w:t>
            </w:r>
          </w:p>
        </w:tc>
        <w:tc>
          <w:tcPr>
            <w:tcW w:w="1275" w:type="dxa"/>
            <w:shd w:val="clear" w:color="auto" w:fill="005EB8" w:themeFill="accent1"/>
          </w:tcPr>
          <w:p w14:paraId="1AF9CCF8" w14:textId="77777777" w:rsidR="00FD4A2E" w:rsidRPr="003D5616" w:rsidRDefault="00FD4A2E" w:rsidP="00FD4A2E">
            <w:pPr>
              <w:jc w:val="center"/>
              <w:rPr>
                <w:b/>
                <w:bCs/>
                <w:color w:val="FFFFFF"/>
                <w:sz w:val="16"/>
                <w:szCs w:val="16"/>
              </w:rPr>
            </w:pPr>
            <w:r w:rsidRPr="1A9471D6">
              <w:rPr>
                <w:b/>
                <w:bCs/>
                <w:color w:val="FFFFFF"/>
                <w:sz w:val="16"/>
                <w:szCs w:val="16"/>
              </w:rPr>
              <w:t>Version</w:t>
            </w:r>
          </w:p>
        </w:tc>
      </w:tr>
      <w:tr w:rsidR="00FD4A2E" w:rsidRPr="002851AD" w14:paraId="49DD5D7C" w14:textId="77777777" w:rsidTr="00861E30">
        <w:trPr>
          <w:trHeight w:val="344"/>
        </w:trPr>
        <w:tc>
          <w:tcPr>
            <w:tcW w:w="519" w:type="dxa"/>
          </w:tcPr>
          <w:p w14:paraId="31DC3B6D"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1</w:t>
            </w:r>
          </w:p>
        </w:tc>
        <w:tc>
          <w:tcPr>
            <w:tcW w:w="2991" w:type="dxa"/>
          </w:tcPr>
          <w:p w14:paraId="68E09631"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Extraction Requirement Definition</w:t>
            </w:r>
          </w:p>
        </w:tc>
        <w:tc>
          <w:tcPr>
            <w:tcW w:w="4279" w:type="dxa"/>
          </w:tcPr>
          <w:p w14:paraId="0AEECE97"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TBC</w:t>
            </w:r>
          </w:p>
        </w:tc>
        <w:tc>
          <w:tcPr>
            <w:tcW w:w="1275" w:type="dxa"/>
          </w:tcPr>
          <w:p w14:paraId="067822D8"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TBC</w:t>
            </w:r>
          </w:p>
        </w:tc>
      </w:tr>
      <w:tr w:rsidR="00FD4A2E" w:rsidRPr="00976CA6" w14:paraId="5A82BEF5" w14:textId="77777777" w:rsidTr="00861E30">
        <w:trPr>
          <w:trHeight w:val="344"/>
        </w:trPr>
        <w:tc>
          <w:tcPr>
            <w:tcW w:w="519" w:type="dxa"/>
          </w:tcPr>
          <w:p w14:paraId="4C582D8C"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2</w:t>
            </w:r>
          </w:p>
        </w:tc>
        <w:tc>
          <w:tcPr>
            <w:tcW w:w="2991" w:type="dxa"/>
          </w:tcPr>
          <w:p w14:paraId="6DD822FB"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Message Exchange for Social Care and Health (MESH)</w:t>
            </w:r>
          </w:p>
        </w:tc>
        <w:tc>
          <w:tcPr>
            <w:tcW w:w="4279" w:type="dxa"/>
          </w:tcPr>
          <w:p w14:paraId="17C2F032" w14:textId="7E1A5905" w:rsidR="00FD4A2E" w:rsidRPr="00001902" w:rsidRDefault="00EA7BA9" w:rsidP="00FD4A2E">
            <w:pPr>
              <w:spacing w:before="40" w:after="40"/>
              <w:rPr>
                <w:sz w:val="16"/>
                <w:szCs w:val="16"/>
              </w:rPr>
            </w:pPr>
            <w:hyperlink r:id="rId18" w:history="1">
              <w:r w:rsidR="00FD4A2E" w:rsidRPr="00001902">
                <w:rPr>
                  <w:rStyle w:val="Hyperlink"/>
                  <w:rFonts w:eastAsia="MS Mincho"/>
                  <w:sz w:val="16"/>
                  <w:szCs w:val="16"/>
                </w:rPr>
                <w:t>https://digital.nhs.uk/services/message-exchange-for-social-care-and-health-mesh</w:t>
              </w:r>
            </w:hyperlink>
          </w:p>
          <w:p w14:paraId="2C856F21" w14:textId="77777777" w:rsidR="00FD4A2E" w:rsidRPr="00001902" w:rsidRDefault="00FD4A2E" w:rsidP="00FD4A2E">
            <w:pPr>
              <w:spacing w:before="40" w:after="40"/>
              <w:rPr>
                <w:sz w:val="16"/>
                <w:szCs w:val="16"/>
              </w:rPr>
            </w:pPr>
          </w:p>
        </w:tc>
        <w:tc>
          <w:tcPr>
            <w:tcW w:w="1275" w:type="dxa"/>
          </w:tcPr>
          <w:p w14:paraId="16050AF9"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Latest</w:t>
            </w:r>
          </w:p>
        </w:tc>
      </w:tr>
      <w:tr w:rsidR="00FD4A2E" w:rsidRPr="002851AD" w14:paraId="67A8000B" w14:textId="77777777" w:rsidTr="00861E30">
        <w:trPr>
          <w:trHeight w:val="344"/>
        </w:trPr>
        <w:tc>
          <w:tcPr>
            <w:tcW w:w="519" w:type="dxa"/>
          </w:tcPr>
          <w:p w14:paraId="64E4A84D"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3</w:t>
            </w:r>
          </w:p>
        </w:tc>
        <w:tc>
          <w:tcPr>
            <w:tcW w:w="2991" w:type="dxa"/>
          </w:tcPr>
          <w:p w14:paraId="33197002" w14:textId="77777777" w:rsidR="00FD4A2E" w:rsidRPr="00001902" w:rsidRDefault="00FD4A2E" w:rsidP="00FD4A2E">
            <w:pPr>
              <w:spacing w:before="40" w:after="40"/>
              <w:rPr>
                <w:rFonts w:cs="Arial"/>
                <w:color w:val="000000"/>
                <w:sz w:val="16"/>
                <w:szCs w:val="16"/>
              </w:rPr>
            </w:pPr>
            <w:r w:rsidRPr="00001902">
              <w:rPr>
                <w:sz w:val="16"/>
                <w:szCs w:val="16"/>
              </w:rPr>
              <w:t xml:space="preserve"> </w:t>
            </w:r>
            <w:r w:rsidRPr="00001902">
              <w:rPr>
                <w:rFonts w:cs="Arial"/>
                <w:color w:val="000000"/>
                <w:sz w:val="16"/>
                <w:szCs w:val="16"/>
              </w:rPr>
              <w:t>MESH client File Interface</w:t>
            </w:r>
          </w:p>
          <w:p w14:paraId="71EAD4FD"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Specification</w:t>
            </w:r>
          </w:p>
        </w:tc>
        <w:tc>
          <w:tcPr>
            <w:tcW w:w="4279" w:type="dxa"/>
          </w:tcPr>
          <w:p w14:paraId="58F9ED10" w14:textId="77777777" w:rsidR="00FD4A2E" w:rsidRPr="00001902" w:rsidRDefault="00FD4A2E" w:rsidP="00FD4A2E">
            <w:pPr>
              <w:spacing w:before="40" w:after="40"/>
              <w:rPr>
                <w:rFonts w:cs="Arial"/>
                <w:color w:val="000000"/>
                <w:sz w:val="16"/>
                <w:szCs w:val="16"/>
              </w:rPr>
            </w:pPr>
            <w:r w:rsidRPr="00001902">
              <w:rPr>
                <w:rStyle w:val="Hyperlink"/>
                <w:rFonts w:eastAsia="MS Mincho"/>
                <w:sz w:val="16"/>
                <w:szCs w:val="16"/>
              </w:rPr>
              <w:t>https://digital.nhs.uk/binaries/content/assets/legacy/pdf/m/j/mesh_client_file_interface_specification_v.1.2.pdf</w:t>
            </w:r>
          </w:p>
        </w:tc>
        <w:tc>
          <w:tcPr>
            <w:tcW w:w="1275" w:type="dxa"/>
          </w:tcPr>
          <w:p w14:paraId="07086219"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1.2 or above</w:t>
            </w:r>
          </w:p>
        </w:tc>
      </w:tr>
      <w:tr w:rsidR="00FD4A2E" w:rsidRPr="002851AD" w14:paraId="5AA4F404" w14:textId="77777777" w:rsidTr="00861E30">
        <w:trPr>
          <w:trHeight w:val="344"/>
        </w:trPr>
        <w:tc>
          <w:tcPr>
            <w:tcW w:w="519" w:type="dxa"/>
          </w:tcPr>
          <w:p w14:paraId="33169138"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4</w:t>
            </w:r>
          </w:p>
        </w:tc>
        <w:tc>
          <w:tcPr>
            <w:tcW w:w="2991" w:type="dxa"/>
          </w:tcPr>
          <w:p w14:paraId="03CDE86A"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GPES Business Process Catalogue</w:t>
            </w:r>
          </w:p>
        </w:tc>
        <w:tc>
          <w:tcPr>
            <w:tcW w:w="4279" w:type="dxa"/>
          </w:tcPr>
          <w:p w14:paraId="0D59E089"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R2.50 Business Process Catalogue v1.07.doc</w:t>
            </w:r>
          </w:p>
        </w:tc>
        <w:tc>
          <w:tcPr>
            <w:tcW w:w="1275" w:type="dxa"/>
          </w:tcPr>
          <w:p w14:paraId="4C0799D2"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1.07</w:t>
            </w:r>
          </w:p>
        </w:tc>
      </w:tr>
      <w:tr w:rsidR="00FD4A2E" w:rsidRPr="002851AD" w14:paraId="7FE51E76" w14:textId="77777777" w:rsidTr="00861E30">
        <w:trPr>
          <w:trHeight w:val="344"/>
        </w:trPr>
        <w:tc>
          <w:tcPr>
            <w:tcW w:w="519" w:type="dxa"/>
          </w:tcPr>
          <w:p w14:paraId="0532186C"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5</w:t>
            </w:r>
          </w:p>
        </w:tc>
        <w:tc>
          <w:tcPr>
            <w:tcW w:w="2991" w:type="dxa"/>
          </w:tcPr>
          <w:p w14:paraId="6DDF87FA"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SD-013 GPET-Q Interface Code Register</w:t>
            </w:r>
          </w:p>
        </w:tc>
        <w:tc>
          <w:tcPr>
            <w:tcW w:w="4279" w:type="dxa"/>
          </w:tcPr>
          <w:p w14:paraId="33706A1F"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Embedded in this document</w:t>
            </w:r>
          </w:p>
        </w:tc>
        <w:tc>
          <w:tcPr>
            <w:tcW w:w="1275" w:type="dxa"/>
          </w:tcPr>
          <w:p w14:paraId="7AA3FB1A" w14:textId="1AD558D9" w:rsidR="00FD4A2E" w:rsidRPr="00001902" w:rsidRDefault="00FD4A2E" w:rsidP="00FD4A2E">
            <w:pPr>
              <w:spacing w:before="40" w:after="40"/>
              <w:rPr>
                <w:rFonts w:cs="Arial"/>
                <w:color w:val="000000"/>
                <w:sz w:val="16"/>
                <w:szCs w:val="16"/>
              </w:rPr>
            </w:pPr>
            <w:r w:rsidRPr="00001902">
              <w:rPr>
                <w:rFonts w:cs="Arial"/>
                <w:color w:val="000000"/>
                <w:sz w:val="16"/>
                <w:szCs w:val="16"/>
              </w:rPr>
              <w:t>1.</w:t>
            </w:r>
            <w:r w:rsidR="0058283C">
              <w:rPr>
                <w:rFonts w:cs="Arial"/>
                <w:color w:val="000000"/>
                <w:sz w:val="16"/>
                <w:szCs w:val="16"/>
              </w:rPr>
              <w:t>2</w:t>
            </w:r>
          </w:p>
        </w:tc>
      </w:tr>
      <w:tr w:rsidR="00FD4A2E" w:rsidRPr="002851AD" w14:paraId="4B55F61C" w14:textId="77777777" w:rsidTr="00861E30">
        <w:trPr>
          <w:trHeight w:val="344"/>
        </w:trPr>
        <w:tc>
          <w:tcPr>
            <w:tcW w:w="519" w:type="dxa"/>
          </w:tcPr>
          <w:p w14:paraId="13CE8530"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6</w:t>
            </w:r>
          </w:p>
        </w:tc>
        <w:tc>
          <w:tcPr>
            <w:tcW w:w="2991" w:type="dxa"/>
          </w:tcPr>
          <w:p w14:paraId="74D840B3"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Business Rules Supporting Information</w:t>
            </w:r>
          </w:p>
        </w:tc>
        <w:tc>
          <w:tcPr>
            <w:tcW w:w="4279" w:type="dxa"/>
          </w:tcPr>
          <w:p w14:paraId="2737110F"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Embedded in Appendix C</w:t>
            </w:r>
          </w:p>
        </w:tc>
        <w:tc>
          <w:tcPr>
            <w:tcW w:w="1275" w:type="dxa"/>
          </w:tcPr>
          <w:p w14:paraId="06963402"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1.3</w:t>
            </w:r>
          </w:p>
        </w:tc>
      </w:tr>
      <w:tr w:rsidR="00FD4A2E" w:rsidRPr="002851AD" w14:paraId="0B0A624C" w14:textId="77777777" w:rsidTr="00861E30">
        <w:trPr>
          <w:trHeight w:val="344"/>
        </w:trPr>
        <w:tc>
          <w:tcPr>
            <w:tcW w:w="519" w:type="dxa"/>
          </w:tcPr>
          <w:p w14:paraId="3BCF71A7"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7</w:t>
            </w:r>
          </w:p>
        </w:tc>
        <w:tc>
          <w:tcPr>
            <w:tcW w:w="2991" w:type="dxa"/>
          </w:tcPr>
          <w:p w14:paraId="2047F993"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 xml:space="preserve">SNOMED CT </w:t>
            </w:r>
          </w:p>
          <w:p w14:paraId="043E3115"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 xml:space="preserve">Expression Constraint Language </w:t>
            </w:r>
          </w:p>
          <w:p w14:paraId="60ED9A57"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Specification and Guide</w:t>
            </w:r>
          </w:p>
        </w:tc>
        <w:tc>
          <w:tcPr>
            <w:tcW w:w="4279" w:type="dxa"/>
          </w:tcPr>
          <w:p w14:paraId="1646DFCA" w14:textId="53D61039" w:rsidR="00FD4A2E" w:rsidRPr="00001902" w:rsidRDefault="00EA7BA9" w:rsidP="00FD4A2E">
            <w:pPr>
              <w:spacing w:before="40" w:after="40"/>
              <w:rPr>
                <w:rFonts w:cs="Arial"/>
                <w:color w:val="000000"/>
                <w:sz w:val="16"/>
                <w:szCs w:val="16"/>
              </w:rPr>
            </w:pPr>
            <w:hyperlink r:id="rId19" w:history="1">
              <w:r w:rsidR="00FD4A2E" w:rsidRPr="00001902">
                <w:rPr>
                  <w:rStyle w:val="Hyperlink"/>
                  <w:rFonts w:eastAsia="MS Mincho"/>
                  <w:sz w:val="16"/>
                  <w:szCs w:val="16"/>
                </w:rPr>
                <w:t>https://confluence.ihtsdotools.org/display/DOCECL/Expression+Constraint+Language+-+Specification+and+Guide</w:t>
              </w:r>
            </w:hyperlink>
          </w:p>
        </w:tc>
        <w:tc>
          <w:tcPr>
            <w:tcW w:w="1275" w:type="dxa"/>
          </w:tcPr>
          <w:p w14:paraId="3803F63D" w14:textId="77777777" w:rsidR="00FD4A2E" w:rsidRPr="00001902" w:rsidRDefault="00FD4A2E" w:rsidP="00FD4A2E">
            <w:pPr>
              <w:spacing w:before="40" w:after="40"/>
              <w:rPr>
                <w:rFonts w:cs="Arial"/>
                <w:color w:val="000000"/>
                <w:sz w:val="16"/>
                <w:szCs w:val="16"/>
              </w:rPr>
            </w:pPr>
            <w:r w:rsidRPr="00001902">
              <w:rPr>
                <w:rFonts w:cs="Arial"/>
                <w:color w:val="000000"/>
                <w:sz w:val="16"/>
                <w:szCs w:val="16"/>
              </w:rPr>
              <w:t>Current</w:t>
            </w:r>
          </w:p>
        </w:tc>
      </w:tr>
    </w:tbl>
    <w:p w14:paraId="5881637A" w14:textId="2263A71A" w:rsidR="003757B5" w:rsidRDefault="003757B5" w:rsidP="003757B5">
      <w:pPr>
        <w:rPr>
          <w:rFonts w:eastAsia="Batang"/>
        </w:rPr>
      </w:pPr>
    </w:p>
    <w:p w14:paraId="0E4B58A3" w14:textId="77777777" w:rsidR="00FD4A2E" w:rsidRDefault="00FD4A2E" w:rsidP="00FD4A2E">
      <w:pPr>
        <w:rPr>
          <w:b/>
          <w:bCs/>
        </w:rPr>
      </w:pPr>
      <w:r w:rsidRPr="1A9471D6">
        <w:rPr>
          <w:b/>
          <w:bCs/>
        </w:rPr>
        <w:t>Forecast Changes</w:t>
      </w:r>
    </w:p>
    <w:p w14:paraId="7B9415B1" w14:textId="77777777" w:rsidR="00FD4A2E" w:rsidRPr="003D5616" w:rsidRDefault="00FD4A2E" w:rsidP="00FD4A2E">
      <w:r>
        <w:t xml:space="preserve">Where a forecast change results in a change to this document, it appears as </w:t>
      </w:r>
      <w:r w:rsidRPr="00861FBD">
        <w:rPr>
          <w:strike/>
        </w:rPr>
        <w:t>striket</w:t>
      </w:r>
      <w:r>
        <w:rPr>
          <w:strike/>
        </w:rPr>
        <w:t>hrough</w:t>
      </w:r>
      <w:r>
        <w:t xml:space="preserve"> in the table below and an explanation of the change (and version number of the document in which the change is incorporated, if relevant) provided.</w:t>
      </w:r>
    </w:p>
    <w:tbl>
      <w:tblPr>
        <w:tblW w:w="4998"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1000"/>
        <w:gridCol w:w="8618"/>
      </w:tblGrid>
      <w:tr w:rsidR="00FD4A2E" w:rsidRPr="003D5616" w14:paraId="155836C4" w14:textId="77777777" w:rsidTr="004350AB">
        <w:tc>
          <w:tcPr>
            <w:tcW w:w="520" w:type="pct"/>
            <w:shd w:val="clear" w:color="auto" w:fill="005EB8" w:themeFill="accent1"/>
          </w:tcPr>
          <w:p w14:paraId="7B111524" w14:textId="77777777" w:rsidR="00FD4A2E" w:rsidRPr="003D5616" w:rsidRDefault="00FD4A2E" w:rsidP="00FD4A2E">
            <w:pPr>
              <w:jc w:val="center"/>
              <w:rPr>
                <w:b/>
                <w:bCs/>
                <w:color w:val="FFFFFF"/>
                <w:sz w:val="16"/>
                <w:szCs w:val="16"/>
              </w:rPr>
            </w:pPr>
            <w:r w:rsidRPr="1A9471D6">
              <w:rPr>
                <w:b/>
                <w:bCs/>
                <w:color w:val="FFFFFF"/>
                <w:sz w:val="16"/>
                <w:szCs w:val="16"/>
              </w:rPr>
              <w:t>Ref.</w:t>
            </w:r>
          </w:p>
        </w:tc>
        <w:tc>
          <w:tcPr>
            <w:tcW w:w="4480" w:type="pct"/>
            <w:shd w:val="clear" w:color="auto" w:fill="005EB8" w:themeFill="accent1"/>
          </w:tcPr>
          <w:p w14:paraId="5965115E" w14:textId="77777777" w:rsidR="00FD4A2E" w:rsidRPr="003D5616" w:rsidRDefault="00FD4A2E" w:rsidP="00FD4A2E">
            <w:pPr>
              <w:jc w:val="center"/>
              <w:rPr>
                <w:b/>
                <w:bCs/>
                <w:color w:val="FFFFFF"/>
                <w:sz w:val="16"/>
                <w:szCs w:val="16"/>
              </w:rPr>
            </w:pPr>
            <w:r w:rsidRPr="1A9471D6">
              <w:rPr>
                <w:b/>
                <w:bCs/>
                <w:color w:val="FFFFFF"/>
                <w:sz w:val="16"/>
                <w:szCs w:val="16"/>
              </w:rPr>
              <w:t>Change Description</w:t>
            </w:r>
          </w:p>
        </w:tc>
      </w:tr>
      <w:tr w:rsidR="00FD4A2E" w:rsidRPr="003D5616" w14:paraId="469E3A5E" w14:textId="77777777" w:rsidTr="00FD4A2E">
        <w:trPr>
          <w:trHeight w:val="344"/>
        </w:trPr>
        <w:tc>
          <w:tcPr>
            <w:tcW w:w="520" w:type="pct"/>
          </w:tcPr>
          <w:p w14:paraId="7439BB17" w14:textId="77777777" w:rsidR="00FD4A2E" w:rsidRDefault="00FD4A2E" w:rsidP="00FD4A2E">
            <w:pPr>
              <w:spacing w:before="40" w:after="40"/>
              <w:rPr>
                <w:rFonts w:cs="Arial"/>
                <w:color w:val="000000"/>
                <w:sz w:val="16"/>
                <w:szCs w:val="16"/>
              </w:rPr>
            </w:pPr>
          </w:p>
        </w:tc>
        <w:tc>
          <w:tcPr>
            <w:tcW w:w="4480" w:type="pct"/>
          </w:tcPr>
          <w:p w14:paraId="65CB62E8" w14:textId="77777777" w:rsidR="00FD4A2E" w:rsidRPr="00504CC3" w:rsidRDefault="00FD4A2E" w:rsidP="00FD4A2E">
            <w:pPr>
              <w:spacing w:before="40" w:after="40"/>
              <w:rPr>
                <w:rFonts w:cs="Arial"/>
                <w:strike/>
                <w:color w:val="000000"/>
                <w:sz w:val="16"/>
                <w:szCs w:val="16"/>
              </w:rPr>
            </w:pPr>
          </w:p>
        </w:tc>
      </w:tr>
    </w:tbl>
    <w:p w14:paraId="25E51E8B" w14:textId="4170B965" w:rsidR="003757B5" w:rsidRPr="003D5616" w:rsidRDefault="003757B5">
      <w:pPr>
        <w:pStyle w:val="Title"/>
      </w:pPr>
    </w:p>
    <w:p w14:paraId="58F4C1A3" w14:textId="77777777" w:rsidR="00FD4A2E" w:rsidRPr="003D5616" w:rsidRDefault="00FD4A2E" w:rsidP="000259CF">
      <w:pPr>
        <w:pStyle w:val="TOC1"/>
        <w:jc w:val="center"/>
      </w:pPr>
      <w:r w:rsidRPr="003D5616">
        <w:t>TABLE OF CONTENTS</w:t>
      </w:r>
    </w:p>
    <w:p w14:paraId="40B572BD" w14:textId="77777777" w:rsidR="00FD4A2E" w:rsidRPr="003D5616" w:rsidRDefault="00FD4A2E" w:rsidP="00FD4A2E">
      <w:pPr>
        <w:pStyle w:val="TOC1"/>
        <w:tabs>
          <w:tab w:val="left" w:pos="7560"/>
          <w:tab w:val="right" w:pos="7920"/>
        </w:tabs>
        <w:rPr>
          <w:b w:val="0"/>
          <w:bCs/>
          <w:sz w:val="24"/>
        </w:rPr>
      </w:pPr>
      <w:r w:rsidRPr="1A9471D6">
        <w:rPr>
          <w:bCs/>
          <w:sz w:val="24"/>
        </w:rPr>
        <w:t>SECTION</w:t>
      </w:r>
      <w:r w:rsidRPr="003D5616">
        <w:rPr>
          <w:sz w:val="24"/>
        </w:rPr>
        <w:tab/>
      </w:r>
      <w:r w:rsidRPr="1A9471D6">
        <w:rPr>
          <w:bCs/>
          <w:sz w:val="24"/>
        </w:rPr>
        <w:t>Page</w:t>
      </w:r>
    </w:p>
    <w:p w14:paraId="62AB6D8D" w14:textId="62190DBF" w:rsidR="00AF614F" w:rsidRDefault="00FD4A2E">
      <w:pPr>
        <w:pStyle w:val="TOC1"/>
        <w:tabs>
          <w:tab w:val="left" w:pos="440"/>
        </w:tabs>
        <w:rPr>
          <w:rFonts w:asciiTheme="minorHAnsi" w:eastAsiaTheme="minorEastAsia" w:hAnsiTheme="minorHAnsi" w:cstheme="minorBidi"/>
          <w:b w:val="0"/>
          <w:color w:val="auto"/>
          <w:sz w:val="22"/>
          <w:szCs w:val="22"/>
          <w:lang w:eastAsia="en-GB"/>
        </w:rPr>
      </w:pPr>
      <w:r w:rsidRPr="003D5616">
        <w:fldChar w:fldCharType="begin"/>
      </w:r>
      <w:r w:rsidRPr="003D5616">
        <w:instrText xml:space="preserve"> TOC \o "1-2" \h \z </w:instrText>
      </w:r>
      <w:r w:rsidRPr="003D5616">
        <w:fldChar w:fldCharType="separate"/>
      </w:r>
      <w:hyperlink w:anchor="_Toc532465862" w:history="1">
        <w:r w:rsidR="00AF614F" w:rsidRPr="00AA2037">
          <w:rPr>
            <w:rStyle w:val="Hyperlink"/>
          </w:rPr>
          <w:t>1</w:t>
        </w:r>
        <w:r w:rsidR="00AF614F">
          <w:rPr>
            <w:rFonts w:asciiTheme="minorHAnsi" w:eastAsiaTheme="minorEastAsia" w:hAnsiTheme="minorHAnsi" w:cstheme="minorBidi"/>
            <w:b w:val="0"/>
            <w:color w:val="auto"/>
            <w:sz w:val="22"/>
            <w:szCs w:val="22"/>
            <w:lang w:eastAsia="en-GB"/>
          </w:rPr>
          <w:tab/>
        </w:r>
        <w:r w:rsidR="00AF614F" w:rsidRPr="00AA2037">
          <w:rPr>
            <w:rStyle w:val="Hyperlink"/>
          </w:rPr>
          <w:t>Background and Purpose</w:t>
        </w:r>
        <w:r w:rsidR="00AF614F">
          <w:rPr>
            <w:webHidden/>
          </w:rPr>
          <w:tab/>
        </w:r>
        <w:r w:rsidR="00AF614F">
          <w:rPr>
            <w:webHidden/>
          </w:rPr>
          <w:fldChar w:fldCharType="begin"/>
        </w:r>
        <w:r w:rsidR="00AF614F">
          <w:rPr>
            <w:webHidden/>
          </w:rPr>
          <w:instrText xml:space="preserve"> PAGEREF _Toc532465862 \h </w:instrText>
        </w:r>
        <w:r w:rsidR="00AF614F">
          <w:rPr>
            <w:webHidden/>
          </w:rPr>
        </w:r>
        <w:r w:rsidR="00AF614F">
          <w:rPr>
            <w:webHidden/>
          </w:rPr>
          <w:fldChar w:fldCharType="separate"/>
        </w:r>
        <w:r w:rsidR="00AF614F">
          <w:rPr>
            <w:webHidden/>
          </w:rPr>
          <w:t>6</w:t>
        </w:r>
        <w:r w:rsidR="00AF614F">
          <w:rPr>
            <w:webHidden/>
          </w:rPr>
          <w:fldChar w:fldCharType="end"/>
        </w:r>
      </w:hyperlink>
    </w:p>
    <w:p w14:paraId="6596A6DE" w14:textId="17F1C772"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3" w:history="1">
        <w:r w:rsidRPr="00AA2037">
          <w:rPr>
            <w:rStyle w:val="Hyperlink"/>
            <w:noProof/>
            <w:lang w:eastAsia="en-GB"/>
          </w:rPr>
          <w:t>1.1</w:t>
        </w:r>
        <w:r>
          <w:rPr>
            <w:rFonts w:asciiTheme="minorHAnsi" w:eastAsiaTheme="minorEastAsia" w:hAnsiTheme="minorHAnsi" w:cstheme="minorBidi"/>
            <w:noProof/>
            <w:color w:val="auto"/>
            <w:sz w:val="22"/>
            <w:szCs w:val="22"/>
            <w:lang w:eastAsia="en-GB"/>
          </w:rPr>
          <w:tab/>
        </w:r>
        <w:r w:rsidRPr="00AA2037">
          <w:rPr>
            <w:rStyle w:val="Hyperlink"/>
            <w:noProof/>
            <w:lang w:eastAsia="en-GB"/>
          </w:rPr>
          <w:t>Key Components of GPES-I</w:t>
        </w:r>
        <w:r>
          <w:rPr>
            <w:noProof/>
            <w:webHidden/>
          </w:rPr>
          <w:tab/>
        </w:r>
        <w:r>
          <w:rPr>
            <w:noProof/>
            <w:webHidden/>
          </w:rPr>
          <w:fldChar w:fldCharType="begin"/>
        </w:r>
        <w:r>
          <w:rPr>
            <w:noProof/>
            <w:webHidden/>
          </w:rPr>
          <w:instrText xml:space="preserve"> PAGEREF _Toc532465863 \h </w:instrText>
        </w:r>
        <w:r>
          <w:rPr>
            <w:noProof/>
            <w:webHidden/>
          </w:rPr>
        </w:r>
        <w:r>
          <w:rPr>
            <w:noProof/>
            <w:webHidden/>
          </w:rPr>
          <w:fldChar w:fldCharType="separate"/>
        </w:r>
        <w:r>
          <w:rPr>
            <w:noProof/>
            <w:webHidden/>
          </w:rPr>
          <w:t>6</w:t>
        </w:r>
        <w:r>
          <w:rPr>
            <w:noProof/>
            <w:webHidden/>
          </w:rPr>
          <w:fldChar w:fldCharType="end"/>
        </w:r>
      </w:hyperlink>
    </w:p>
    <w:p w14:paraId="5F8C7B06" w14:textId="7FFECE6F"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4" w:history="1">
        <w:r w:rsidRPr="00AA2037">
          <w:rPr>
            <w:rStyle w:val="Hyperlink"/>
            <w:noProof/>
            <w:lang w:eastAsia="en-GB"/>
          </w:rPr>
          <w:t>1.2</w:t>
        </w:r>
        <w:r>
          <w:rPr>
            <w:rFonts w:asciiTheme="minorHAnsi" w:eastAsiaTheme="minorEastAsia" w:hAnsiTheme="minorHAnsi" w:cstheme="minorBidi"/>
            <w:noProof/>
            <w:color w:val="auto"/>
            <w:sz w:val="22"/>
            <w:szCs w:val="22"/>
            <w:lang w:eastAsia="en-GB"/>
          </w:rPr>
          <w:tab/>
        </w:r>
        <w:r w:rsidRPr="00AA2037">
          <w:rPr>
            <w:rStyle w:val="Hyperlink"/>
            <w:noProof/>
            <w:lang w:eastAsia="en-GB"/>
          </w:rPr>
          <w:t>Document Scope</w:t>
        </w:r>
        <w:r>
          <w:rPr>
            <w:noProof/>
            <w:webHidden/>
          </w:rPr>
          <w:tab/>
        </w:r>
        <w:r>
          <w:rPr>
            <w:noProof/>
            <w:webHidden/>
          </w:rPr>
          <w:fldChar w:fldCharType="begin"/>
        </w:r>
        <w:r>
          <w:rPr>
            <w:noProof/>
            <w:webHidden/>
          </w:rPr>
          <w:instrText xml:space="preserve"> PAGEREF _Toc532465864 \h </w:instrText>
        </w:r>
        <w:r>
          <w:rPr>
            <w:noProof/>
            <w:webHidden/>
          </w:rPr>
        </w:r>
        <w:r>
          <w:rPr>
            <w:noProof/>
            <w:webHidden/>
          </w:rPr>
          <w:fldChar w:fldCharType="separate"/>
        </w:r>
        <w:r>
          <w:rPr>
            <w:noProof/>
            <w:webHidden/>
          </w:rPr>
          <w:t>6</w:t>
        </w:r>
        <w:r>
          <w:rPr>
            <w:noProof/>
            <w:webHidden/>
          </w:rPr>
          <w:fldChar w:fldCharType="end"/>
        </w:r>
      </w:hyperlink>
    </w:p>
    <w:p w14:paraId="2B586FFF" w14:textId="29212E6D"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5" w:history="1">
        <w:r w:rsidRPr="00AA2037">
          <w:rPr>
            <w:rStyle w:val="Hyperlink"/>
            <w:noProof/>
            <w:lang w:eastAsia="en-GB"/>
          </w:rPr>
          <w:t>1.3</w:t>
        </w:r>
        <w:r>
          <w:rPr>
            <w:rFonts w:asciiTheme="minorHAnsi" w:eastAsiaTheme="minorEastAsia" w:hAnsiTheme="minorHAnsi" w:cstheme="minorBidi"/>
            <w:noProof/>
            <w:color w:val="auto"/>
            <w:sz w:val="22"/>
            <w:szCs w:val="22"/>
            <w:lang w:eastAsia="en-GB"/>
          </w:rPr>
          <w:tab/>
        </w:r>
        <w:r w:rsidRPr="00AA2037">
          <w:rPr>
            <w:rStyle w:val="Hyperlink"/>
            <w:noProof/>
            <w:lang w:eastAsia="en-GB"/>
          </w:rPr>
          <w:t>Out of Scope</w:t>
        </w:r>
        <w:r>
          <w:rPr>
            <w:noProof/>
            <w:webHidden/>
          </w:rPr>
          <w:tab/>
        </w:r>
        <w:r>
          <w:rPr>
            <w:noProof/>
            <w:webHidden/>
          </w:rPr>
          <w:fldChar w:fldCharType="begin"/>
        </w:r>
        <w:r>
          <w:rPr>
            <w:noProof/>
            <w:webHidden/>
          </w:rPr>
          <w:instrText xml:space="preserve"> PAGEREF _Toc532465865 \h </w:instrText>
        </w:r>
        <w:r>
          <w:rPr>
            <w:noProof/>
            <w:webHidden/>
          </w:rPr>
        </w:r>
        <w:r>
          <w:rPr>
            <w:noProof/>
            <w:webHidden/>
          </w:rPr>
          <w:fldChar w:fldCharType="separate"/>
        </w:r>
        <w:r>
          <w:rPr>
            <w:noProof/>
            <w:webHidden/>
          </w:rPr>
          <w:t>7</w:t>
        </w:r>
        <w:r>
          <w:rPr>
            <w:noProof/>
            <w:webHidden/>
          </w:rPr>
          <w:fldChar w:fldCharType="end"/>
        </w:r>
      </w:hyperlink>
    </w:p>
    <w:p w14:paraId="7ACD42CE" w14:textId="296F18C8"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6" w:history="1">
        <w:r w:rsidRPr="00AA2037">
          <w:rPr>
            <w:rStyle w:val="Hyperlink"/>
            <w:noProof/>
            <w:lang w:eastAsia="en-GB"/>
          </w:rPr>
          <w:t>1.4</w:t>
        </w:r>
        <w:r>
          <w:rPr>
            <w:rFonts w:asciiTheme="minorHAnsi" w:eastAsiaTheme="minorEastAsia" w:hAnsiTheme="minorHAnsi" w:cstheme="minorBidi"/>
            <w:noProof/>
            <w:color w:val="auto"/>
            <w:sz w:val="22"/>
            <w:szCs w:val="22"/>
            <w:lang w:eastAsia="en-GB"/>
          </w:rPr>
          <w:tab/>
        </w:r>
        <w:r w:rsidRPr="00AA2037">
          <w:rPr>
            <w:rStyle w:val="Hyperlink"/>
            <w:noProof/>
            <w:lang w:eastAsia="en-GB"/>
          </w:rPr>
          <w:t>Note to Readers</w:t>
        </w:r>
        <w:r>
          <w:rPr>
            <w:noProof/>
            <w:webHidden/>
          </w:rPr>
          <w:tab/>
        </w:r>
        <w:r>
          <w:rPr>
            <w:noProof/>
            <w:webHidden/>
          </w:rPr>
          <w:fldChar w:fldCharType="begin"/>
        </w:r>
        <w:r>
          <w:rPr>
            <w:noProof/>
            <w:webHidden/>
          </w:rPr>
          <w:instrText xml:space="preserve"> PAGEREF _Toc532465866 \h </w:instrText>
        </w:r>
        <w:r>
          <w:rPr>
            <w:noProof/>
            <w:webHidden/>
          </w:rPr>
        </w:r>
        <w:r>
          <w:rPr>
            <w:noProof/>
            <w:webHidden/>
          </w:rPr>
          <w:fldChar w:fldCharType="separate"/>
        </w:r>
        <w:r>
          <w:rPr>
            <w:noProof/>
            <w:webHidden/>
          </w:rPr>
          <w:t>7</w:t>
        </w:r>
        <w:r>
          <w:rPr>
            <w:noProof/>
            <w:webHidden/>
          </w:rPr>
          <w:fldChar w:fldCharType="end"/>
        </w:r>
      </w:hyperlink>
    </w:p>
    <w:p w14:paraId="2F88C961" w14:textId="72973755"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7" w:history="1">
        <w:r w:rsidRPr="00AA2037">
          <w:rPr>
            <w:rStyle w:val="Hyperlink"/>
            <w:noProof/>
            <w:lang w:eastAsia="en-GB"/>
          </w:rPr>
          <w:t>1.5</w:t>
        </w:r>
        <w:r>
          <w:rPr>
            <w:rFonts w:asciiTheme="minorHAnsi" w:eastAsiaTheme="minorEastAsia" w:hAnsiTheme="minorHAnsi" w:cstheme="minorBidi"/>
            <w:noProof/>
            <w:color w:val="auto"/>
            <w:sz w:val="22"/>
            <w:szCs w:val="22"/>
            <w:lang w:eastAsia="en-GB"/>
          </w:rPr>
          <w:tab/>
        </w:r>
        <w:r w:rsidRPr="00AA2037">
          <w:rPr>
            <w:rStyle w:val="Hyperlink"/>
            <w:noProof/>
            <w:lang w:eastAsia="en-GB"/>
          </w:rPr>
          <w:t>Historical Reference</w:t>
        </w:r>
        <w:r>
          <w:rPr>
            <w:noProof/>
            <w:webHidden/>
          </w:rPr>
          <w:tab/>
        </w:r>
        <w:r>
          <w:rPr>
            <w:noProof/>
            <w:webHidden/>
          </w:rPr>
          <w:fldChar w:fldCharType="begin"/>
        </w:r>
        <w:r>
          <w:rPr>
            <w:noProof/>
            <w:webHidden/>
          </w:rPr>
          <w:instrText xml:space="preserve"> PAGEREF _Toc532465867 \h </w:instrText>
        </w:r>
        <w:r>
          <w:rPr>
            <w:noProof/>
            <w:webHidden/>
          </w:rPr>
        </w:r>
        <w:r>
          <w:rPr>
            <w:noProof/>
            <w:webHidden/>
          </w:rPr>
          <w:fldChar w:fldCharType="separate"/>
        </w:r>
        <w:r>
          <w:rPr>
            <w:noProof/>
            <w:webHidden/>
          </w:rPr>
          <w:t>7</w:t>
        </w:r>
        <w:r>
          <w:rPr>
            <w:noProof/>
            <w:webHidden/>
          </w:rPr>
          <w:fldChar w:fldCharType="end"/>
        </w:r>
      </w:hyperlink>
    </w:p>
    <w:p w14:paraId="2DA2617C" w14:textId="6F8D9BDB"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68" w:history="1">
        <w:r w:rsidRPr="00AA2037">
          <w:rPr>
            <w:rStyle w:val="Hyperlink"/>
            <w:lang w:eastAsia="en-GB"/>
          </w:rPr>
          <w:t>2</w:t>
        </w:r>
        <w:r>
          <w:rPr>
            <w:rFonts w:asciiTheme="minorHAnsi" w:eastAsiaTheme="minorEastAsia" w:hAnsiTheme="minorHAnsi" w:cstheme="minorBidi"/>
            <w:b w:val="0"/>
            <w:color w:val="auto"/>
            <w:sz w:val="22"/>
            <w:szCs w:val="22"/>
            <w:lang w:eastAsia="en-GB"/>
          </w:rPr>
          <w:tab/>
        </w:r>
        <w:r w:rsidRPr="00AA2037">
          <w:rPr>
            <w:rStyle w:val="Hyperlink"/>
          </w:rPr>
          <w:t>Extraction</w:t>
        </w:r>
        <w:r w:rsidRPr="00AA2037">
          <w:rPr>
            <w:rStyle w:val="Hyperlink"/>
            <w:lang w:eastAsia="en-GB"/>
          </w:rPr>
          <w:t xml:space="preserve"> Requirement Standard</w:t>
        </w:r>
        <w:r>
          <w:rPr>
            <w:webHidden/>
          </w:rPr>
          <w:tab/>
        </w:r>
        <w:r>
          <w:rPr>
            <w:webHidden/>
          </w:rPr>
          <w:fldChar w:fldCharType="begin"/>
        </w:r>
        <w:r>
          <w:rPr>
            <w:webHidden/>
          </w:rPr>
          <w:instrText xml:space="preserve"> PAGEREF _Toc532465868 \h </w:instrText>
        </w:r>
        <w:r>
          <w:rPr>
            <w:webHidden/>
          </w:rPr>
        </w:r>
        <w:r>
          <w:rPr>
            <w:webHidden/>
          </w:rPr>
          <w:fldChar w:fldCharType="separate"/>
        </w:r>
        <w:r>
          <w:rPr>
            <w:webHidden/>
          </w:rPr>
          <w:t>8</w:t>
        </w:r>
        <w:r>
          <w:rPr>
            <w:webHidden/>
          </w:rPr>
          <w:fldChar w:fldCharType="end"/>
        </w:r>
      </w:hyperlink>
    </w:p>
    <w:p w14:paraId="4982A451" w14:textId="52D95C48"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69" w:history="1">
        <w:r w:rsidRPr="00AA2037">
          <w:rPr>
            <w:rStyle w:val="Hyperlink"/>
            <w:noProof/>
            <w:lang w:eastAsia="en-GB"/>
          </w:rPr>
          <w:t>2.1</w:t>
        </w:r>
        <w:r>
          <w:rPr>
            <w:rFonts w:asciiTheme="minorHAnsi" w:eastAsiaTheme="minorEastAsia" w:hAnsiTheme="minorHAnsi" w:cstheme="minorBidi"/>
            <w:noProof/>
            <w:color w:val="auto"/>
            <w:sz w:val="22"/>
            <w:szCs w:val="22"/>
            <w:lang w:eastAsia="en-GB"/>
          </w:rPr>
          <w:tab/>
        </w:r>
        <w:r w:rsidRPr="00AA2037">
          <w:rPr>
            <w:rStyle w:val="Hyperlink"/>
            <w:noProof/>
            <w:lang w:eastAsia="en-GB"/>
          </w:rPr>
          <w:t>Extraction Requirement Overview</w:t>
        </w:r>
        <w:r>
          <w:rPr>
            <w:noProof/>
            <w:webHidden/>
          </w:rPr>
          <w:tab/>
        </w:r>
        <w:r>
          <w:rPr>
            <w:noProof/>
            <w:webHidden/>
          </w:rPr>
          <w:fldChar w:fldCharType="begin"/>
        </w:r>
        <w:r>
          <w:rPr>
            <w:noProof/>
            <w:webHidden/>
          </w:rPr>
          <w:instrText xml:space="preserve"> PAGEREF _Toc532465869 \h </w:instrText>
        </w:r>
        <w:r>
          <w:rPr>
            <w:noProof/>
            <w:webHidden/>
          </w:rPr>
        </w:r>
        <w:r>
          <w:rPr>
            <w:noProof/>
            <w:webHidden/>
          </w:rPr>
          <w:fldChar w:fldCharType="separate"/>
        </w:r>
        <w:r>
          <w:rPr>
            <w:noProof/>
            <w:webHidden/>
          </w:rPr>
          <w:t>8</w:t>
        </w:r>
        <w:r>
          <w:rPr>
            <w:noProof/>
            <w:webHidden/>
          </w:rPr>
          <w:fldChar w:fldCharType="end"/>
        </w:r>
      </w:hyperlink>
    </w:p>
    <w:p w14:paraId="33E6A233" w14:textId="60CF9F13"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0" w:history="1">
        <w:r w:rsidRPr="00AA2037">
          <w:rPr>
            <w:rStyle w:val="Hyperlink"/>
            <w:noProof/>
            <w:lang w:eastAsia="en-GB"/>
          </w:rPr>
          <w:t>2.2</w:t>
        </w:r>
        <w:r>
          <w:rPr>
            <w:rFonts w:asciiTheme="minorHAnsi" w:eastAsiaTheme="minorEastAsia" w:hAnsiTheme="minorHAnsi" w:cstheme="minorBidi"/>
            <w:noProof/>
            <w:color w:val="auto"/>
            <w:sz w:val="22"/>
            <w:szCs w:val="22"/>
            <w:lang w:eastAsia="en-GB"/>
          </w:rPr>
          <w:tab/>
        </w:r>
        <w:r w:rsidRPr="00AA2037">
          <w:rPr>
            <w:rStyle w:val="Hyperlink"/>
            <w:noProof/>
            <w:lang w:eastAsia="en-GB"/>
          </w:rPr>
          <w:t>Run Time Parameters</w:t>
        </w:r>
        <w:r>
          <w:rPr>
            <w:noProof/>
            <w:webHidden/>
          </w:rPr>
          <w:tab/>
        </w:r>
        <w:r>
          <w:rPr>
            <w:noProof/>
            <w:webHidden/>
          </w:rPr>
          <w:fldChar w:fldCharType="begin"/>
        </w:r>
        <w:r>
          <w:rPr>
            <w:noProof/>
            <w:webHidden/>
          </w:rPr>
          <w:instrText xml:space="preserve"> PAGEREF _Toc532465870 \h </w:instrText>
        </w:r>
        <w:r>
          <w:rPr>
            <w:noProof/>
            <w:webHidden/>
          </w:rPr>
        </w:r>
        <w:r>
          <w:rPr>
            <w:noProof/>
            <w:webHidden/>
          </w:rPr>
          <w:fldChar w:fldCharType="separate"/>
        </w:r>
        <w:r>
          <w:rPr>
            <w:noProof/>
            <w:webHidden/>
          </w:rPr>
          <w:t>9</w:t>
        </w:r>
        <w:r>
          <w:rPr>
            <w:noProof/>
            <w:webHidden/>
          </w:rPr>
          <w:fldChar w:fldCharType="end"/>
        </w:r>
      </w:hyperlink>
    </w:p>
    <w:p w14:paraId="31E95226" w14:textId="569FA07F"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1" w:history="1">
        <w:r w:rsidRPr="00AA2037">
          <w:rPr>
            <w:rStyle w:val="Hyperlink"/>
            <w:noProof/>
            <w:lang w:eastAsia="en-GB"/>
          </w:rPr>
          <w:t>2.3</w:t>
        </w:r>
        <w:r>
          <w:rPr>
            <w:rFonts w:asciiTheme="minorHAnsi" w:eastAsiaTheme="minorEastAsia" w:hAnsiTheme="minorHAnsi" w:cstheme="minorBidi"/>
            <w:noProof/>
            <w:color w:val="auto"/>
            <w:sz w:val="22"/>
            <w:szCs w:val="22"/>
            <w:lang w:eastAsia="en-GB"/>
          </w:rPr>
          <w:tab/>
        </w:r>
        <w:r w:rsidRPr="00AA2037">
          <w:rPr>
            <w:rStyle w:val="Hyperlink"/>
            <w:noProof/>
            <w:lang w:eastAsia="en-GB"/>
          </w:rPr>
          <w:t>Query Results Return Mechanism</w:t>
        </w:r>
        <w:r>
          <w:rPr>
            <w:noProof/>
            <w:webHidden/>
          </w:rPr>
          <w:tab/>
        </w:r>
        <w:r>
          <w:rPr>
            <w:noProof/>
            <w:webHidden/>
          </w:rPr>
          <w:fldChar w:fldCharType="begin"/>
        </w:r>
        <w:r>
          <w:rPr>
            <w:noProof/>
            <w:webHidden/>
          </w:rPr>
          <w:instrText xml:space="preserve"> PAGEREF _Toc532465871 \h </w:instrText>
        </w:r>
        <w:r>
          <w:rPr>
            <w:noProof/>
            <w:webHidden/>
          </w:rPr>
        </w:r>
        <w:r>
          <w:rPr>
            <w:noProof/>
            <w:webHidden/>
          </w:rPr>
          <w:fldChar w:fldCharType="separate"/>
        </w:r>
        <w:r>
          <w:rPr>
            <w:noProof/>
            <w:webHidden/>
          </w:rPr>
          <w:t>9</w:t>
        </w:r>
        <w:r>
          <w:rPr>
            <w:noProof/>
            <w:webHidden/>
          </w:rPr>
          <w:fldChar w:fldCharType="end"/>
        </w:r>
      </w:hyperlink>
    </w:p>
    <w:p w14:paraId="5F014A8E" w14:textId="61828ED0"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2" w:history="1">
        <w:r w:rsidRPr="00AA2037">
          <w:rPr>
            <w:rStyle w:val="Hyperlink"/>
            <w:noProof/>
            <w:lang w:eastAsia="en-GB"/>
          </w:rPr>
          <w:t>2.4</w:t>
        </w:r>
        <w:r>
          <w:rPr>
            <w:rFonts w:asciiTheme="minorHAnsi" w:eastAsiaTheme="minorEastAsia" w:hAnsiTheme="minorHAnsi" w:cstheme="minorBidi"/>
            <w:noProof/>
            <w:color w:val="auto"/>
            <w:sz w:val="22"/>
            <w:szCs w:val="22"/>
            <w:lang w:eastAsia="en-GB"/>
          </w:rPr>
          <w:tab/>
        </w:r>
        <w:r w:rsidRPr="00AA2037">
          <w:rPr>
            <w:rStyle w:val="Hyperlink"/>
            <w:noProof/>
            <w:lang w:eastAsia="en-GB"/>
          </w:rPr>
          <w:t>GPES Primary Care Data Model</w:t>
        </w:r>
        <w:r>
          <w:rPr>
            <w:noProof/>
            <w:webHidden/>
          </w:rPr>
          <w:tab/>
        </w:r>
        <w:r>
          <w:rPr>
            <w:noProof/>
            <w:webHidden/>
          </w:rPr>
          <w:fldChar w:fldCharType="begin"/>
        </w:r>
        <w:r>
          <w:rPr>
            <w:noProof/>
            <w:webHidden/>
          </w:rPr>
          <w:instrText xml:space="preserve"> PAGEREF _Toc532465872 \h </w:instrText>
        </w:r>
        <w:r>
          <w:rPr>
            <w:noProof/>
            <w:webHidden/>
          </w:rPr>
        </w:r>
        <w:r>
          <w:rPr>
            <w:noProof/>
            <w:webHidden/>
          </w:rPr>
          <w:fldChar w:fldCharType="separate"/>
        </w:r>
        <w:r>
          <w:rPr>
            <w:noProof/>
            <w:webHidden/>
          </w:rPr>
          <w:t>10</w:t>
        </w:r>
        <w:r>
          <w:rPr>
            <w:noProof/>
            <w:webHidden/>
          </w:rPr>
          <w:fldChar w:fldCharType="end"/>
        </w:r>
      </w:hyperlink>
    </w:p>
    <w:p w14:paraId="4F95FFC1" w14:textId="1A34D024"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73" w:history="1">
        <w:r w:rsidRPr="00AA2037">
          <w:rPr>
            <w:rStyle w:val="Hyperlink"/>
            <w:lang w:eastAsia="en-GB"/>
          </w:rPr>
          <w:t>3</w:t>
        </w:r>
        <w:r>
          <w:rPr>
            <w:rFonts w:asciiTheme="minorHAnsi" w:eastAsiaTheme="minorEastAsia" w:hAnsiTheme="minorHAnsi" w:cstheme="minorBidi"/>
            <w:b w:val="0"/>
            <w:color w:val="auto"/>
            <w:sz w:val="22"/>
            <w:szCs w:val="22"/>
            <w:lang w:eastAsia="en-GB"/>
          </w:rPr>
          <w:tab/>
        </w:r>
        <w:r w:rsidRPr="00AA2037">
          <w:rPr>
            <w:rStyle w:val="Hyperlink"/>
            <w:lang w:eastAsia="en-GB"/>
          </w:rPr>
          <w:t>GPES-I Messaging</w:t>
        </w:r>
        <w:r>
          <w:rPr>
            <w:webHidden/>
          </w:rPr>
          <w:tab/>
        </w:r>
        <w:r>
          <w:rPr>
            <w:webHidden/>
          </w:rPr>
          <w:fldChar w:fldCharType="begin"/>
        </w:r>
        <w:r>
          <w:rPr>
            <w:webHidden/>
          </w:rPr>
          <w:instrText xml:space="preserve"> PAGEREF _Toc532465873 \h </w:instrText>
        </w:r>
        <w:r>
          <w:rPr>
            <w:webHidden/>
          </w:rPr>
        </w:r>
        <w:r>
          <w:rPr>
            <w:webHidden/>
          </w:rPr>
          <w:fldChar w:fldCharType="separate"/>
        </w:r>
        <w:r>
          <w:rPr>
            <w:webHidden/>
          </w:rPr>
          <w:t>31</w:t>
        </w:r>
        <w:r>
          <w:rPr>
            <w:webHidden/>
          </w:rPr>
          <w:fldChar w:fldCharType="end"/>
        </w:r>
      </w:hyperlink>
      <w:bookmarkStart w:id="14" w:name="_GoBack"/>
      <w:bookmarkEnd w:id="14"/>
    </w:p>
    <w:p w14:paraId="4881649B" w14:textId="79E5972B"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4" w:history="1">
        <w:r w:rsidRPr="00AA2037">
          <w:rPr>
            <w:rStyle w:val="Hyperlink"/>
            <w:noProof/>
            <w:lang w:eastAsia="en-GB"/>
          </w:rPr>
          <w:t>3.1</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Messaging Technologies</w:t>
        </w:r>
        <w:r>
          <w:rPr>
            <w:noProof/>
            <w:webHidden/>
          </w:rPr>
          <w:tab/>
        </w:r>
        <w:r>
          <w:rPr>
            <w:noProof/>
            <w:webHidden/>
          </w:rPr>
          <w:fldChar w:fldCharType="begin"/>
        </w:r>
        <w:r>
          <w:rPr>
            <w:noProof/>
            <w:webHidden/>
          </w:rPr>
          <w:instrText xml:space="preserve"> PAGEREF _Toc532465874 \h </w:instrText>
        </w:r>
        <w:r>
          <w:rPr>
            <w:noProof/>
            <w:webHidden/>
          </w:rPr>
        </w:r>
        <w:r>
          <w:rPr>
            <w:noProof/>
            <w:webHidden/>
          </w:rPr>
          <w:fldChar w:fldCharType="separate"/>
        </w:r>
        <w:r>
          <w:rPr>
            <w:noProof/>
            <w:webHidden/>
          </w:rPr>
          <w:t>31</w:t>
        </w:r>
        <w:r>
          <w:rPr>
            <w:noProof/>
            <w:webHidden/>
          </w:rPr>
          <w:fldChar w:fldCharType="end"/>
        </w:r>
      </w:hyperlink>
    </w:p>
    <w:p w14:paraId="26FD71D1" w14:textId="0456966B"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5" w:history="1">
        <w:r w:rsidRPr="00AA2037">
          <w:rPr>
            <w:rStyle w:val="Hyperlink"/>
            <w:noProof/>
            <w:lang w:eastAsia="en-GB"/>
          </w:rPr>
          <w:t>3.2</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Message Types</w:t>
        </w:r>
        <w:r>
          <w:rPr>
            <w:noProof/>
            <w:webHidden/>
          </w:rPr>
          <w:tab/>
        </w:r>
        <w:r>
          <w:rPr>
            <w:noProof/>
            <w:webHidden/>
          </w:rPr>
          <w:fldChar w:fldCharType="begin"/>
        </w:r>
        <w:r>
          <w:rPr>
            <w:noProof/>
            <w:webHidden/>
          </w:rPr>
          <w:instrText xml:space="preserve"> PAGEREF _Toc532465875 \h </w:instrText>
        </w:r>
        <w:r>
          <w:rPr>
            <w:noProof/>
            <w:webHidden/>
          </w:rPr>
        </w:r>
        <w:r>
          <w:rPr>
            <w:noProof/>
            <w:webHidden/>
          </w:rPr>
          <w:fldChar w:fldCharType="separate"/>
        </w:r>
        <w:r>
          <w:rPr>
            <w:noProof/>
            <w:webHidden/>
          </w:rPr>
          <w:t>31</w:t>
        </w:r>
        <w:r>
          <w:rPr>
            <w:noProof/>
            <w:webHidden/>
          </w:rPr>
          <w:fldChar w:fldCharType="end"/>
        </w:r>
      </w:hyperlink>
    </w:p>
    <w:p w14:paraId="64041ACB" w14:textId="745BB1B1"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6" w:history="1">
        <w:r w:rsidRPr="00AA2037">
          <w:rPr>
            <w:rStyle w:val="Hyperlink"/>
            <w:noProof/>
            <w:lang w:eastAsia="en-GB"/>
          </w:rPr>
          <w:t>3.3</w:t>
        </w:r>
        <w:r>
          <w:rPr>
            <w:rFonts w:asciiTheme="minorHAnsi" w:eastAsiaTheme="minorEastAsia" w:hAnsiTheme="minorHAnsi" w:cstheme="minorBidi"/>
            <w:noProof/>
            <w:color w:val="auto"/>
            <w:sz w:val="22"/>
            <w:szCs w:val="22"/>
            <w:lang w:eastAsia="en-GB"/>
          </w:rPr>
          <w:tab/>
        </w:r>
        <w:r w:rsidRPr="00AA2037">
          <w:rPr>
            <w:rStyle w:val="Hyperlink"/>
            <w:noProof/>
            <w:lang w:eastAsia="en-GB"/>
          </w:rPr>
          <w:t>GPET-E Deployment Models</w:t>
        </w:r>
        <w:r>
          <w:rPr>
            <w:noProof/>
            <w:webHidden/>
          </w:rPr>
          <w:tab/>
        </w:r>
        <w:r>
          <w:rPr>
            <w:noProof/>
            <w:webHidden/>
          </w:rPr>
          <w:fldChar w:fldCharType="begin"/>
        </w:r>
        <w:r>
          <w:rPr>
            <w:noProof/>
            <w:webHidden/>
          </w:rPr>
          <w:instrText xml:space="preserve"> PAGEREF _Toc532465876 \h </w:instrText>
        </w:r>
        <w:r>
          <w:rPr>
            <w:noProof/>
            <w:webHidden/>
          </w:rPr>
        </w:r>
        <w:r>
          <w:rPr>
            <w:noProof/>
            <w:webHidden/>
          </w:rPr>
          <w:fldChar w:fldCharType="separate"/>
        </w:r>
        <w:r>
          <w:rPr>
            <w:noProof/>
            <w:webHidden/>
          </w:rPr>
          <w:t>33</w:t>
        </w:r>
        <w:r>
          <w:rPr>
            <w:noProof/>
            <w:webHidden/>
          </w:rPr>
          <w:fldChar w:fldCharType="end"/>
        </w:r>
      </w:hyperlink>
    </w:p>
    <w:p w14:paraId="0C84BC9C" w14:textId="6C13E5AA"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7" w:history="1">
        <w:r w:rsidRPr="00AA2037">
          <w:rPr>
            <w:rStyle w:val="Hyperlink"/>
            <w:noProof/>
            <w:lang w:eastAsia="en-GB"/>
          </w:rPr>
          <w:t>3.4</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Message Interactions</w:t>
        </w:r>
        <w:r>
          <w:rPr>
            <w:noProof/>
            <w:webHidden/>
          </w:rPr>
          <w:tab/>
        </w:r>
        <w:r>
          <w:rPr>
            <w:noProof/>
            <w:webHidden/>
          </w:rPr>
          <w:fldChar w:fldCharType="begin"/>
        </w:r>
        <w:r>
          <w:rPr>
            <w:noProof/>
            <w:webHidden/>
          </w:rPr>
          <w:instrText xml:space="preserve"> PAGEREF _Toc532465877 \h </w:instrText>
        </w:r>
        <w:r>
          <w:rPr>
            <w:noProof/>
            <w:webHidden/>
          </w:rPr>
        </w:r>
        <w:r>
          <w:rPr>
            <w:noProof/>
            <w:webHidden/>
          </w:rPr>
          <w:fldChar w:fldCharType="separate"/>
        </w:r>
        <w:r>
          <w:rPr>
            <w:noProof/>
            <w:webHidden/>
          </w:rPr>
          <w:t>34</w:t>
        </w:r>
        <w:r>
          <w:rPr>
            <w:noProof/>
            <w:webHidden/>
          </w:rPr>
          <w:fldChar w:fldCharType="end"/>
        </w:r>
      </w:hyperlink>
    </w:p>
    <w:p w14:paraId="5B445E7F" w14:textId="6C94D292"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8" w:history="1">
        <w:r w:rsidRPr="00AA2037">
          <w:rPr>
            <w:rStyle w:val="Hyperlink"/>
            <w:noProof/>
            <w:lang w:eastAsia="en-GB"/>
          </w:rPr>
          <w:t>3.5</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Messaging Rules</w:t>
        </w:r>
        <w:r>
          <w:rPr>
            <w:noProof/>
            <w:webHidden/>
          </w:rPr>
          <w:tab/>
        </w:r>
        <w:r>
          <w:rPr>
            <w:noProof/>
            <w:webHidden/>
          </w:rPr>
          <w:fldChar w:fldCharType="begin"/>
        </w:r>
        <w:r>
          <w:rPr>
            <w:noProof/>
            <w:webHidden/>
          </w:rPr>
          <w:instrText xml:space="preserve"> PAGEREF _Toc532465878 \h </w:instrText>
        </w:r>
        <w:r>
          <w:rPr>
            <w:noProof/>
            <w:webHidden/>
          </w:rPr>
        </w:r>
        <w:r>
          <w:rPr>
            <w:noProof/>
            <w:webHidden/>
          </w:rPr>
          <w:fldChar w:fldCharType="separate"/>
        </w:r>
        <w:r>
          <w:rPr>
            <w:noProof/>
            <w:webHidden/>
          </w:rPr>
          <w:t>36</w:t>
        </w:r>
        <w:r>
          <w:rPr>
            <w:noProof/>
            <w:webHidden/>
          </w:rPr>
          <w:fldChar w:fldCharType="end"/>
        </w:r>
      </w:hyperlink>
    </w:p>
    <w:p w14:paraId="68EA2652" w14:textId="6E0CBA54"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79" w:history="1">
        <w:r w:rsidRPr="00AA2037">
          <w:rPr>
            <w:rStyle w:val="Hyperlink"/>
            <w:noProof/>
            <w:lang w:eastAsia="en-GB"/>
          </w:rPr>
          <w:t>3.6</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Message Authentication</w:t>
        </w:r>
        <w:r>
          <w:rPr>
            <w:noProof/>
            <w:webHidden/>
          </w:rPr>
          <w:tab/>
        </w:r>
        <w:r>
          <w:rPr>
            <w:noProof/>
            <w:webHidden/>
          </w:rPr>
          <w:fldChar w:fldCharType="begin"/>
        </w:r>
        <w:r>
          <w:rPr>
            <w:noProof/>
            <w:webHidden/>
          </w:rPr>
          <w:instrText xml:space="preserve"> PAGEREF _Toc532465879 \h </w:instrText>
        </w:r>
        <w:r>
          <w:rPr>
            <w:noProof/>
            <w:webHidden/>
          </w:rPr>
        </w:r>
        <w:r>
          <w:rPr>
            <w:noProof/>
            <w:webHidden/>
          </w:rPr>
          <w:fldChar w:fldCharType="separate"/>
        </w:r>
        <w:r>
          <w:rPr>
            <w:noProof/>
            <w:webHidden/>
          </w:rPr>
          <w:t>39</w:t>
        </w:r>
        <w:r>
          <w:rPr>
            <w:noProof/>
            <w:webHidden/>
          </w:rPr>
          <w:fldChar w:fldCharType="end"/>
        </w:r>
      </w:hyperlink>
    </w:p>
    <w:p w14:paraId="79CCFF1D" w14:textId="0BEA7AA6"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0" w:history="1">
        <w:r w:rsidRPr="00AA2037">
          <w:rPr>
            <w:rStyle w:val="Hyperlink"/>
            <w:noProof/>
            <w:lang w:eastAsia="en-GB"/>
          </w:rPr>
          <w:t>3.7</w:t>
        </w:r>
        <w:r>
          <w:rPr>
            <w:rFonts w:asciiTheme="minorHAnsi" w:eastAsiaTheme="minorEastAsia" w:hAnsiTheme="minorHAnsi" w:cstheme="minorBidi"/>
            <w:noProof/>
            <w:color w:val="auto"/>
            <w:sz w:val="22"/>
            <w:szCs w:val="22"/>
            <w:lang w:eastAsia="en-GB"/>
          </w:rPr>
          <w:tab/>
        </w:r>
        <w:r w:rsidRPr="00AA2037">
          <w:rPr>
            <w:rStyle w:val="Hyperlink"/>
            <w:noProof/>
            <w:lang w:eastAsia="en-GB"/>
          </w:rPr>
          <w:t>Run Time Parameters (RTP) Message</w:t>
        </w:r>
        <w:r>
          <w:rPr>
            <w:noProof/>
            <w:webHidden/>
          </w:rPr>
          <w:tab/>
        </w:r>
        <w:r>
          <w:rPr>
            <w:noProof/>
            <w:webHidden/>
          </w:rPr>
          <w:fldChar w:fldCharType="begin"/>
        </w:r>
        <w:r>
          <w:rPr>
            <w:noProof/>
            <w:webHidden/>
          </w:rPr>
          <w:instrText xml:space="preserve"> PAGEREF _Toc532465880 \h </w:instrText>
        </w:r>
        <w:r>
          <w:rPr>
            <w:noProof/>
            <w:webHidden/>
          </w:rPr>
        </w:r>
        <w:r>
          <w:rPr>
            <w:noProof/>
            <w:webHidden/>
          </w:rPr>
          <w:fldChar w:fldCharType="separate"/>
        </w:r>
        <w:r>
          <w:rPr>
            <w:noProof/>
            <w:webHidden/>
          </w:rPr>
          <w:t>40</w:t>
        </w:r>
        <w:r>
          <w:rPr>
            <w:noProof/>
            <w:webHidden/>
          </w:rPr>
          <w:fldChar w:fldCharType="end"/>
        </w:r>
      </w:hyperlink>
    </w:p>
    <w:p w14:paraId="4863E7E2" w14:textId="08ABC802"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1" w:history="1">
        <w:r w:rsidRPr="00AA2037">
          <w:rPr>
            <w:rStyle w:val="Hyperlink"/>
            <w:noProof/>
            <w:lang w:eastAsia="en-GB"/>
          </w:rPr>
          <w:t>3.8</w:t>
        </w:r>
        <w:r>
          <w:rPr>
            <w:rFonts w:asciiTheme="minorHAnsi" w:eastAsiaTheme="minorEastAsia" w:hAnsiTheme="minorHAnsi" w:cstheme="minorBidi"/>
            <w:noProof/>
            <w:color w:val="auto"/>
            <w:sz w:val="22"/>
            <w:szCs w:val="22"/>
            <w:lang w:eastAsia="en-GB"/>
          </w:rPr>
          <w:tab/>
        </w:r>
        <w:r w:rsidRPr="00AA2037">
          <w:rPr>
            <w:rStyle w:val="Hyperlink"/>
            <w:noProof/>
            <w:lang w:eastAsia="en-GB"/>
          </w:rPr>
          <w:t>Run Time Parameters Response (RTPR) Message</w:t>
        </w:r>
        <w:r>
          <w:rPr>
            <w:noProof/>
            <w:webHidden/>
          </w:rPr>
          <w:tab/>
        </w:r>
        <w:r>
          <w:rPr>
            <w:noProof/>
            <w:webHidden/>
          </w:rPr>
          <w:fldChar w:fldCharType="begin"/>
        </w:r>
        <w:r>
          <w:rPr>
            <w:noProof/>
            <w:webHidden/>
          </w:rPr>
          <w:instrText xml:space="preserve"> PAGEREF _Toc532465881 \h </w:instrText>
        </w:r>
        <w:r>
          <w:rPr>
            <w:noProof/>
            <w:webHidden/>
          </w:rPr>
        </w:r>
        <w:r>
          <w:rPr>
            <w:noProof/>
            <w:webHidden/>
          </w:rPr>
          <w:fldChar w:fldCharType="separate"/>
        </w:r>
        <w:r>
          <w:rPr>
            <w:noProof/>
            <w:webHidden/>
          </w:rPr>
          <w:t>44</w:t>
        </w:r>
        <w:r>
          <w:rPr>
            <w:noProof/>
            <w:webHidden/>
          </w:rPr>
          <w:fldChar w:fldCharType="end"/>
        </w:r>
      </w:hyperlink>
    </w:p>
    <w:p w14:paraId="3BC395C1" w14:textId="117E9125"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2" w:history="1">
        <w:r w:rsidRPr="00AA2037">
          <w:rPr>
            <w:rStyle w:val="Hyperlink"/>
            <w:noProof/>
            <w:lang w:eastAsia="en-GB"/>
          </w:rPr>
          <w:t>3.9</w:t>
        </w:r>
        <w:r>
          <w:rPr>
            <w:rFonts w:asciiTheme="minorHAnsi" w:eastAsiaTheme="minorEastAsia" w:hAnsiTheme="minorHAnsi" w:cstheme="minorBidi"/>
            <w:noProof/>
            <w:color w:val="auto"/>
            <w:sz w:val="22"/>
            <w:szCs w:val="22"/>
            <w:lang w:eastAsia="en-GB"/>
          </w:rPr>
          <w:tab/>
        </w:r>
        <w:r w:rsidRPr="00AA2037">
          <w:rPr>
            <w:rStyle w:val="Hyperlink"/>
            <w:noProof/>
            <w:lang w:eastAsia="en-GB"/>
          </w:rPr>
          <w:t>Query Results (QR) Message</w:t>
        </w:r>
        <w:r>
          <w:rPr>
            <w:noProof/>
            <w:webHidden/>
          </w:rPr>
          <w:tab/>
        </w:r>
        <w:r>
          <w:rPr>
            <w:noProof/>
            <w:webHidden/>
          </w:rPr>
          <w:fldChar w:fldCharType="begin"/>
        </w:r>
        <w:r>
          <w:rPr>
            <w:noProof/>
            <w:webHidden/>
          </w:rPr>
          <w:instrText xml:space="preserve"> PAGEREF _Toc532465882 \h </w:instrText>
        </w:r>
        <w:r>
          <w:rPr>
            <w:noProof/>
            <w:webHidden/>
          </w:rPr>
        </w:r>
        <w:r>
          <w:rPr>
            <w:noProof/>
            <w:webHidden/>
          </w:rPr>
          <w:fldChar w:fldCharType="separate"/>
        </w:r>
        <w:r>
          <w:rPr>
            <w:noProof/>
            <w:webHidden/>
          </w:rPr>
          <w:t>47</w:t>
        </w:r>
        <w:r>
          <w:rPr>
            <w:noProof/>
            <w:webHidden/>
          </w:rPr>
          <w:fldChar w:fldCharType="end"/>
        </w:r>
      </w:hyperlink>
    </w:p>
    <w:p w14:paraId="5954DFFC" w14:textId="0CCF3480"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3" w:history="1">
        <w:r w:rsidRPr="00AA2037">
          <w:rPr>
            <w:rStyle w:val="Hyperlink"/>
            <w:noProof/>
            <w:lang w:eastAsia="en-GB"/>
          </w:rPr>
          <w:t>3.10</w:t>
        </w:r>
        <w:r>
          <w:rPr>
            <w:rFonts w:asciiTheme="minorHAnsi" w:eastAsiaTheme="minorEastAsia" w:hAnsiTheme="minorHAnsi" w:cstheme="minorBidi"/>
            <w:noProof/>
            <w:color w:val="auto"/>
            <w:sz w:val="22"/>
            <w:szCs w:val="22"/>
            <w:lang w:eastAsia="en-GB"/>
          </w:rPr>
          <w:tab/>
        </w:r>
        <w:r w:rsidRPr="00AA2037">
          <w:rPr>
            <w:rStyle w:val="Hyperlink"/>
            <w:noProof/>
            <w:lang w:eastAsia="en-GB"/>
          </w:rPr>
          <w:t>Query Results Acknowledgement (QRA) Message</w:t>
        </w:r>
        <w:r>
          <w:rPr>
            <w:noProof/>
            <w:webHidden/>
          </w:rPr>
          <w:tab/>
        </w:r>
        <w:r>
          <w:rPr>
            <w:noProof/>
            <w:webHidden/>
          </w:rPr>
          <w:fldChar w:fldCharType="begin"/>
        </w:r>
        <w:r>
          <w:rPr>
            <w:noProof/>
            <w:webHidden/>
          </w:rPr>
          <w:instrText xml:space="preserve"> PAGEREF _Toc532465883 \h </w:instrText>
        </w:r>
        <w:r>
          <w:rPr>
            <w:noProof/>
            <w:webHidden/>
          </w:rPr>
        </w:r>
        <w:r>
          <w:rPr>
            <w:noProof/>
            <w:webHidden/>
          </w:rPr>
          <w:fldChar w:fldCharType="separate"/>
        </w:r>
        <w:r>
          <w:rPr>
            <w:noProof/>
            <w:webHidden/>
          </w:rPr>
          <w:t>54</w:t>
        </w:r>
        <w:r>
          <w:rPr>
            <w:noProof/>
            <w:webHidden/>
          </w:rPr>
          <w:fldChar w:fldCharType="end"/>
        </w:r>
      </w:hyperlink>
    </w:p>
    <w:p w14:paraId="28219C57" w14:textId="6BB62512"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4" w:history="1">
        <w:r w:rsidRPr="00AA2037">
          <w:rPr>
            <w:rStyle w:val="Hyperlink"/>
            <w:noProof/>
            <w:lang w:eastAsia="en-GB"/>
          </w:rPr>
          <w:t>3.11</w:t>
        </w:r>
        <w:r>
          <w:rPr>
            <w:rFonts w:asciiTheme="minorHAnsi" w:eastAsiaTheme="minorEastAsia" w:hAnsiTheme="minorHAnsi" w:cstheme="minorBidi"/>
            <w:noProof/>
            <w:color w:val="auto"/>
            <w:sz w:val="22"/>
            <w:szCs w:val="22"/>
            <w:lang w:eastAsia="en-GB"/>
          </w:rPr>
          <w:tab/>
        </w:r>
        <w:r w:rsidRPr="00AA2037">
          <w:rPr>
            <w:rStyle w:val="Hyperlink"/>
            <w:noProof/>
            <w:lang w:eastAsia="en-GB"/>
          </w:rPr>
          <w:t>Report (REP) Message</w:t>
        </w:r>
        <w:r>
          <w:rPr>
            <w:noProof/>
            <w:webHidden/>
          </w:rPr>
          <w:tab/>
        </w:r>
        <w:r>
          <w:rPr>
            <w:noProof/>
            <w:webHidden/>
          </w:rPr>
          <w:fldChar w:fldCharType="begin"/>
        </w:r>
        <w:r>
          <w:rPr>
            <w:noProof/>
            <w:webHidden/>
          </w:rPr>
          <w:instrText xml:space="preserve"> PAGEREF _Toc532465884 \h </w:instrText>
        </w:r>
        <w:r>
          <w:rPr>
            <w:noProof/>
            <w:webHidden/>
          </w:rPr>
        </w:r>
        <w:r>
          <w:rPr>
            <w:noProof/>
            <w:webHidden/>
          </w:rPr>
          <w:fldChar w:fldCharType="separate"/>
        </w:r>
        <w:r>
          <w:rPr>
            <w:noProof/>
            <w:webHidden/>
          </w:rPr>
          <w:t>57</w:t>
        </w:r>
        <w:r>
          <w:rPr>
            <w:noProof/>
            <w:webHidden/>
          </w:rPr>
          <w:fldChar w:fldCharType="end"/>
        </w:r>
      </w:hyperlink>
    </w:p>
    <w:p w14:paraId="2C778E9F" w14:textId="1F37C0E1"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5" w:history="1">
        <w:r w:rsidRPr="00AA2037">
          <w:rPr>
            <w:rStyle w:val="Hyperlink"/>
            <w:noProof/>
            <w:lang w:eastAsia="en-GB"/>
          </w:rPr>
          <w:t>3.12</w:t>
        </w:r>
        <w:r>
          <w:rPr>
            <w:rFonts w:asciiTheme="minorHAnsi" w:eastAsiaTheme="minorEastAsia" w:hAnsiTheme="minorHAnsi" w:cstheme="minorBidi"/>
            <w:noProof/>
            <w:color w:val="auto"/>
            <w:sz w:val="22"/>
            <w:szCs w:val="22"/>
            <w:lang w:eastAsia="en-GB"/>
          </w:rPr>
          <w:tab/>
        </w:r>
        <w:r w:rsidRPr="00AA2037">
          <w:rPr>
            <w:rStyle w:val="Hyperlink"/>
            <w:noProof/>
            <w:lang w:eastAsia="en-GB"/>
          </w:rPr>
          <w:t>Report Acknowledgement</w:t>
        </w:r>
        <w:r>
          <w:rPr>
            <w:noProof/>
            <w:webHidden/>
          </w:rPr>
          <w:tab/>
        </w:r>
        <w:r>
          <w:rPr>
            <w:noProof/>
            <w:webHidden/>
          </w:rPr>
          <w:fldChar w:fldCharType="begin"/>
        </w:r>
        <w:r>
          <w:rPr>
            <w:noProof/>
            <w:webHidden/>
          </w:rPr>
          <w:instrText xml:space="preserve"> PAGEREF _Toc532465885 \h </w:instrText>
        </w:r>
        <w:r>
          <w:rPr>
            <w:noProof/>
            <w:webHidden/>
          </w:rPr>
        </w:r>
        <w:r>
          <w:rPr>
            <w:noProof/>
            <w:webHidden/>
          </w:rPr>
          <w:fldChar w:fldCharType="separate"/>
        </w:r>
        <w:r>
          <w:rPr>
            <w:noProof/>
            <w:webHidden/>
          </w:rPr>
          <w:t>59</w:t>
        </w:r>
        <w:r>
          <w:rPr>
            <w:noProof/>
            <w:webHidden/>
          </w:rPr>
          <w:fldChar w:fldCharType="end"/>
        </w:r>
      </w:hyperlink>
    </w:p>
    <w:p w14:paraId="01A73B83" w14:textId="5A57D8FE"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6" w:history="1">
        <w:r w:rsidRPr="00AA2037">
          <w:rPr>
            <w:rStyle w:val="Hyperlink"/>
            <w:noProof/>
            <w:lang w:eastAsia="en-GB"/>
          </w:rPr>
          <w:t>3.13</w:t>
        </w:r>
        <w:r>
          <w:rPr>
            <w:rFonts w:asciiTheme="minorHAnsi" w:eastAsiaTheme="minorEastAsia" w:hAnsiTheme="minorHAnsi" w:cstheme="minorBidi"/>
            <w:noProof/>
            <w:color w:val="auto"/>
            <w:sz w:val="22"/>
            <w:szCs w:val="22"/>
            <w:lang w:eastAsia="en-GB"/>
          </w:rPr>
          <w:tab/>
        </w:r>
        <w:r w:rsidRPr="00AA2037">
          <w:rPr>
            <w:rStyle w:val="Hyperlink"/>
            <w:noProof/>
            <w:lang w:eastAsia="en-GB"/>
          </w:rPr>
          <w:t>Message Control Attributes - Worked Example</w:t>
        </w:r>
        <w:r>
          <w:rPr>
            <w:noProof/>
            <w:webHidden/>
          </w:rPr>
          <w:tab/>
        </w:r>
        <w:r>
          <w:rPr>
            <w:noProof/>
            <w:webHidden/>
          </w:rPr>
          <w:fldChar w:fldCharType="begin"/>
        </w:r>
        <w:r>
          <w:rPr>
            <w:noProof/>
            <w:webHidden/>
          </w:rPr>
          <w:instrText xml:space="preserve"> PAGEREF _Toc532465886 \h </w:instrText>
        </w:r>
        <w:r>
          <w:rPr>
            <w:noProof/>
            <w:webHidden/>
          </w:rPr>
        </w:r>
        <w:r>
          <w:rPr>
            <w:noProof/>
            <w:webHidden/>
          </w:rPr>
          <w:fldChar w:fldCharType="separate"/>
        </w:r>
        <w:r>
          <w:rPr>
            <w:noProof/>
            <w:webHidden/>
          </w:rPr>
          <w:t>60</w:t>
        </w:r>
        <w:r>
          <w:rPr>
            <w:noProof/>
            <w:webHidden/>
          </w:rPr>
          <w:fldChar w:fldCharType="end"/>
        </w:r>
      </w:hyperlink>
    </w:p>
    <w:p w14:paraId="07A2CA97" w14:textId="167FE3BE"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7" w:history="1">
        <w:r w:rsidRPr="00AA2037">
          <w:rPr>
            <w:rStyle w:val="Hyperlink"/>
            <w:noProof/>
            <w:lang w:eastAsia="en-GB"/>
          </w:rPr>
          <w:t>3.14</w:t>
        </w:r>
        <w:r>
          <w:rPr>
            <w:rFonts w:asciiTheme="minorHAnsi" w:eastAsiaTheme="minorEastAsia" w:hAnsiTheme="minorHAnsi" w:cstheme="minorBidi"/>
            <w:noProof/>
            <w:color w:val="auto"/>
            <w:sz w:val="22"/>
            <w:szCs w:val="22"/>
            <w:lang w:eastAsia="en-GB"/>
          </w:rPr>
          <w:tab/>
        </w:r>
        <w:r w:rsidRPr="00AA2037">
          <w:rPr>
            <w:rStyle w:val="Hyperlink"/>
            <w:noProof/>
            <w:lang w:eastAsia="en-GB"/>
          </w:rPr>
          <w:t>Exception and Error Handling</w:t>
        </w:r>
        <w:r>
          <w:rPr>
            <w:noProof/>
            <w:webHidden/>
          </w:rPr>
          <w:tab/>
        </w:r>
        <w:r>
          <w:rPr>
            <w:noProof/>
            <w:webHidden/>
          </w:rPr>
          <w:fldChar w:fldCharType="begin"/>
        </w:r>
        <w:r>
          <w:rPr>
            <w:noProof/>
            <w:webHidden/>
          </w:rPr>
          <w:instrText xml:space="preserve"> PAGEREF _Toc532465887 \h </w:instrText>
        </w:r>
        <w:r>
          <w:rPr>
            <w:noProof/>
            <w:webHidden/>
          </w:rPr>
        </w:r>
        <w:r>
          <w:rPr>
            <w:noProof/>
            <w:webHidden/>
          </w:rPr>
          <w:fldChar w:fldCharType="separate"/>
        </w:r>
        <w:r>
          <w:rPr>
            <w:noProof/>
            <w:webHidden/>
          </w:rPr>
          <w:t>61</w:t>
        </w:r>
        <w:r>
          <w:rPr>
            <w:noProof/>
            <w:webHidden/>
          </w:rPr>
          <w:fldChar w:fldCharType="end"/>
        </w:r>
      </w:hyperlink>
    </w:p>
    <w:p w14:paraId="0B42A69A" w14:textId="45D33186"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8" w:history="1">
        <w:r w:rsidRPr="00AA2037">
          <w:rPr>
            <w:rStyle w:val="Hyperlink"/>
            <w:noProof/>
          </w:rPr>
          <w:t>3.15</w:t>
        </w:r>
        <w:r>
          <w:rPr>
            <w:rFonts w:asciiTheme="minorHAnsi" w:eastAsiaTheme="minorEastAsia" w:hAnsiTheme="minorHAnsi" w:cstheme="minorBidi"/>
            <w:noProof/>
            <w:color w:val="auto"/>
            <w:sz w:val="22"/>
            <w:szCs w:val="22"/>
            <w:lang w:eastAsia="en-GB"/>
          </w:rPr>
          <w:tab/>
        </w:r>
        <w:r w:rsidRPr="00AA2037">
          <w:rPr>
            <w:rStyle w:val="Hyperlink"/>
            <w:noProof/>
          </w:rPr>
          <w:t>GPES-I / Message Version Control Mechanism</w:t>
        </w:r>
        <w:r>
          <w:rPr>
            <w:noProof/>
            <w:webHidden/>
          </w:rPr>
          <w:tab/>
        </w:r>
        <w:r>
          <w:rPr>
            <w:noProof/>
            <w:webHidden/>
          </w:rPr>
          <w:fldChar w:fldCharType="begin"/>
        </w:r>
        <w:r>
          <w:rPr>
            <w:noProof/>
            <w:webHidden/>
          </w:rPr>
          <w:instrText xml:space="preserve"> PAGEREF _Toc532465888 \h </w:instrText>
        </w:r>
        <w:r>
          <w:rPr>
            <w:noProof/>
            <w:webHidden/>
          </w:rPr>
        </w:r>
        <w:r>
          <w:rPr>
            <w:noProof/>
            <w:webHidden/>
          </w:rPr>
          <w:fldChar w:fldCharType="separate"/>
        </w:r>
        <w:r>
          <w:rPr>
            <w:noProof/>
            <w:webHidden/>
          </w:rPr>
          <w:t>62</w:t>
        </w:r>
        <w:r>
          <w:rPr>
            <w:noProof/>
            <w:webHidden/>
          </w:rPr>
          <w:fldChar w:fldCharType="end"/>
        </w:r>
      </w:hyperlink>
    </w:p>
    <w:p w14:paraId="16FE1337" w14:textId="12AD4286"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89" w:history="1">
        <w:r w:rsidRPr="00AA2037">
          <w:rPr>
            <w:rStyle w:val="Hyperlink"/>
            <w:noProof/>
          </w:rPr>
          <w:t>3.16</w:t>
        </w:r>
        <w:r>
          <w:rPr>
            <w:rFonts w:asciiTheme="minorHAnsi" w:eastAsiaTheme="minorEastAsia" w:hAnsiTheme="minorHAnsi" w:cstheme="minorBidi"/>
            <w:noProof/>
            <w:color w:val="auto"/>
            <w:sz w:val="22"/>
            <w:szCs w:val="22"/>
            <w:lang w:eastAsia="en-GB"/>
          </w:rPr>
          <w:tab/>
        </w:r>
        <w:r w:rsidRPr="00AA2037">
          <w:rPr>
            <w:rStyle w:val="Hyperlink"/>
            <w:noProof/>
          </w:rPr>
          <w:t>Support for Production Test Environments</w:t>
        </w:r>
        <w:r>
          <w:rPr>
            <w:noProof/>
            <w:webHidden/>
          </w:rPr>
          <w:tab/>
        </w:r>
        <w:r>
          <w:rPr>
            <w:noProof/>
            <w:webHidden/>
          </w:rPr>
          <w:fldChar w:fldCharType="begin"/>
        </w:r>
        <w:r>
          <w:rPr>
            <w:noProof/>
            <w:webHidden/>
          </w:rPr>
          <w:instrText xml:space="preserve"> PAGEREF _Toc532465889 \h </w:instrText>
        </w:r>
        <w:r>
          <w:rPr>
            <w:noProof/>
            <w:webHidden/>
          </w:rPr>
        </w:r>
        <w:r>
          <w:rPr>
            <w:noProof/>
            <w:webHidden/>
          </w:rPr>
          <w:fldChar w:fldCharType="separate"/>
        </w:r>
        <w:r>
          <w:rPr>
            <w:noProof/>
            <w:webHidden/>
          </w:rPr>
          <w:t>63</w:t>
        </w:r>
        <w:r>
          <w:rPr>
            <w:noProof/>
            <w:webHidden/>
          </w:rPr>
          <w:fldChar w:fldCharType="end"/>
        </w:r>
      </w:hyperlink>
    </w:p>
    <w:p w14:paraId="2C33D5B9" w14:textId="489717DA"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90" w:history="1">
        <w:r w:rsidRPr="00AA2037">
          <w:rPr>
            <w:rStyle w:val="Hyperlink"/>
            <w:lang w:eastAsia="en-GB"/>
          </w:rPr>
          <w:t>4</w:t>
        </w:r>
        <w:r>
          <w:rPr>
            <w:rFonts w:asciiTheme="minorHAnsi" w:eastAsiaTheme="minorEastAsia" w:hAnsiTheme="minorHAnsi" w:cstheme="minorBidi"/>
            <w:b w:val="0"/>
            <w:color w:val="auto"/>
            <w:sz w:val="22"/>
            <w:szCs w:val="22"/>
            <w:lang w:eastAsia="en-GB"/>
          </w:rPr>
          <w:tab/>
        </w:r>
        <w:r w:rsidRPr="00AA2037">
          <w:rPr>
            <w:rStyle w:val="Hyperlink"/>
            <w:lang w:eastAsia="en-GB"/>
          </w:rPr>
          <w:t xml:space="preserve">MESH Message </w:t>
        </w:r>
        <w:r w:rsidRPr="00AA2037">
          <w:rPr>
            <w:rStyle w:val="Hyperlink"/>
          </w:rPr>
          <w:t>Schemas</w:t>
        </w:r>
        <w:r>
          <w:rPr>
            <w:webHidden/>
          </w:rPr>
          <w:tab/>
        </w:r>
        <w:r>
          <w:rPr>
            <w:webHidden/>
          </w:rPr>
          <w:fldChar w:fldCharType="begin"/>
        </w:r>
        <w:r>
          <w:rPr>
            <w:webHidden/>
          </w:rPr>
          <w:instrText xml:space="preserve"> PAGEREF _Toc532465890 \h </w:instrText>
        </w:r>
        <w:r>
          <w:rPr>
            <w:webHidden/>
          </w:rPr>
        </w:r>
        <w:r>
          <w:rPr>
            <w:webHidden/>
          </w:rPr>
          <w:fldChar w:fldCharType="separate"/>
        </w:r>
        <w:r>
          <w:rPr>
            <w:webHidden/>
          </w:rPr>
          <w:t>66</w:t>
        </w:r>
        <w:r>
          <w:rPr>
            <w:webHidden/>
          </w:rPr>
          <w:fldChar w:fldCharType="end"/>
        </w:r>
      </w:hyperlink>
    </w:p>
    <w:p w14:paraId="5B9AE6E5" w14:textId="5CEA87D5"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91" w:history="1">
        <w:r w:rsidRPr="00AA2037">
          <w:rPr>
            <w:rStyle w:val="Hyperlink"/>
          </w:rPr>
          <w:t>5</w:t>
        </w:r>
        <w:r>
          <w:rPr>
            <w:rFonts w:asciiTheme="minorHAnsi" w:eastAsiaTheme="minorEastAsia" w:hAnsiTheme="minorHAnsi" w:cstheme="minorBidi"/>
            <w:b w:val="0"/>
            <w:color w:val="auto"/>
            <w:sz w:val="22"/>
            <w:szCs w:val="22"/>
            <w:lang w:eastAsia="en-GB"/>
          </w:rPr>
          <w:tab/>
        </w:r>
        <w:r w:rsidRPr="00AA2037">
          <w:rPr>
            <w:rStyle w:val="Hyperlink"/>
          </w:rPr>
          <w:t>Acknowledgement Status Codes</w:t>
        </w:r>
        <w:r>
          <w:rPr>
            <w:webHidden/>
          </w:rPr>
          <w:tab/>
        </w:r>
        <w:r>
          <w:rPr>
            <w:webHidden/>
          </w:rPr>
          <w:fldChar w:fldCharType="begin"/>
        </w:r>
        <w:r>
          <w:rPr>
            <w:webHidden/>
          </w:rPr>
          <w:instrText xml:space="preserve"> PAGEREF _Toc532465891 \h </w:instrText>
        </w:r>
        <w:r>
          <w:rPr>
            <w:webHidden/>
          </w:rPr>
        </w:r>
        <w:r>
          <w:rPr>
            <w:webHidden/>
          </w:rPr>
          <w:fldChar w:fldCharType="separate"/>
        </w:r>
        <w:r>
          <w:rPr>
            <w:webHidden/>
          </w:rPr>
          <w:t>67</w:t>
        </w:r>
        <w:r>
          <w:rPr>
            <w:webHidden/>
          </w:rPr>
          <w:fldChar w:fldCharType="end"/>
        </w:r>
      </w:hyperlink>
    </w:p>
    <w:p w14:paraId="6098C8BA" w14:textId="05475F5D"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92" w:history="1">
        <w:r w:rsidRPr="00AA2037">
          <w:rPr>
            <w:rStyle w:val="Hyperlink"/>
            <w:noProof/>
          </w:rPr>
          <w:t>5.1</w:t>
        </w:r>
        <w:r>
          <w:rPr>
            <w:rFonts w:asciiTheme="minorHAnsi" w:eastAsiaTheme="minorEastAsia" w:hAnsiTheme="minorHAnsi" w:cstheme="minorBidi"/>
            <w:noProof/>
            <w:color w:val="auto"/>
            <w:sz w:val="22"/>
            <w:szCs w:val="22"/>
            <w:lang w:eastAsia="en-GB"/>
          </w:rPr>
          <w:tab/>
        </w:r>
        <w:r w:rsidRPr="00AA2037">
          <w:rPr>
            <w:rStyle w:val="Hyperlink"/>
            <w:noProof/>
          </w:rPr>
          <w:t>Run time Parameters Response (RTPR) Status Codes</w:t>
        </w:r>
        <w:r>
          <w:rPr>
            <w:noProof/>
            <w:webHidden/>
          </w:rPr>
          <w:tab/>
        </w:r>
        <w:r>
          <w:rPr>
            <w:noProof/>
            <w:webHidden/>
          </w:rPr>
          <w:fldChar w:fldCharType="begin"/>
        </w:r>
        <w:r>
          <w:rPr>
            <w:noProof/>
            <w:webHidden/>
          </w:rPr>
          <w:instrText xml:space="preserve"> PAGEREF _Toc532465892 \h </w:instrText>
        </w:r>
        <w:r>
          <w:rPr>
            <w:noProof/>
            <w:webHidden/>
          </w:rPr>
        </w:r>
        <w:r>
          <w:rPr>
            <w:noProof/>
            <w:webHidden/>
          </w:rPr>
          <w:fldChar w:fldCharType="separate"/>
        </w:r>
        <w:r>
          <w:rPr>
            <w:noProof/>
            <w:webHidden/>
          </w:rPr>
          <w:t>67</w:t>
        </w:r>
        <w:r>
          <w:rPr>
            <w:noProof/>
            <w:webHidden/>
          </w:rPr>
          <w:fldChar w:fldCharType="end"/>
        </w:r>
      </w:hyperlink>
    </w:p>
    <w:p w14:paraId="60596E85" w14:textId="4D6C5B04"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93" w:history="1">
        <w:r w:rsidRPr="00AA2037">
          <w:rPr>
            <w:rStyle w:val="Hyperlink"/>
            <w:noProof/>
          </w:rPr>
          <w:t>5.2</w:t>
        </w:r>
        <w:r>
          <w:rPr>
            <w:rFonts w:asciiTheme="minorHAnsi" w:eastAsiaTheme="minorEastAsia" w:hAnsiTheme="minorHAnsi" w:cstheme="minorBidi"/>
            <w:noProof/>
            <w:color w:val="auto"/>
            <w:sz w:val="22"/>
            <w:szCs w:val="22"/>
            <w:lang w:eastAsia="en-GB"/>
          </w:rPr>
          <w:tab/>
        </w:r>
        <w:r w:rsidRPr="00AA2037">
          <w:rPr>
            <w:rStyle w:val="Hyperlink"/>
            <w:noProof/>
          </w:rPr>
          <w:t>Query Results Acknowledgement Status Codes</w:t>
        </w:r>
        <w:r>
          <w:rPr>
            <w:noProof/>
            <w:webHidden/>
          </w:rPr>
          <w:tab/>
        </w:r>
        <w:r>
          <w:rPr>
            <w:noProof/>
            <w:webHidden/>
          </w:rPr>
          <w:fldChar w:fldCharType="begin"/>
        </w:r>
        <w:r>
          <w:rPr>
            <w:noProof/>
            <w:webHidden/>
          </w:rPr>
          <w:instrText xml:space="preserve"> PAGEREF _Toc532465893 \h </w:instrText>
        </w:r>
        <w:r>
          <w:rPr>
            <w:noProof/>
            <w:webHidden/>
          </w:rPr>
        </w:r>
        <w:r>
          <w:rPr>
            <w:noProof/>
            <w:webHidden/>
          </w:rPr>
          <w:fldChar w:fldCharType="separate"/>
        </w:r>
        <w:r>
          <w:rPr>
            <w:noProof/>
            <w:webHidden/>
          </w:rPr>
          <w:t>68</w:t>
        </w:r>
        <w:r>
          <w:rPr>
            <w:noProof/>
            <w:webHidden/>
          </w:rPr>
          <w:fldChar w:fldCharType="end"/>
        </w:r>
      </w:hyperlink>
    </w:p>
    <w:p w14:paraId="61F1D42F" w14:textId="6EE974FA"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94" w:history="1">
        <w:r w:rsidRPr="00AA2037">
          <w:rPr>
            <w:rStyle w:val="Hyperlink"/>
          </w:rPr>
          <w:t>6</w:t>
        </w:r>
        <w:r>
          <w:rPr>
            <w:rFonts w:asciiTheme="minorHAnsi" w:eastAsiaTheme="minorEastAsia" w:hAnsiTheme="minorHAnsi" w:cstheme="minorBidi"/>
            <w:b w:val="0"/>
            <w:color w:val="auto"/>
            <w:sz w:val="22"/>
            <w:szCs w:val="22"/>
            <w:lang w:eastAsia="en-GB"/>
          </w:rPr>
          <w:tab/>
        </w:r>
        <w:r w:rsidRPr="00AA2037">
          <w:rPr>
            <w:rStyle w:val="Hyperlink"/>
          </w:rPr>
          <w:t xml:space="preserve">Appendix A – Query-Results Patient </w:t>
        </w:r>
        <w:r w:rsidRPr="00AA2037">
          <w:rPr>
            <w:rStyle w:val="Hyperlink"/>
            <w:lang w:eastAsia="en-GB"/>
          </w:rPr>
          <w:t>Level Reporting</w:t>
        </w:r>
        <w:r w:rsidRPr="00AA2037">
          <w:rPr>
            <w:rStyle w:val="Hyperlink"/>
          </w:rPr>
          <w:t xml:space="preserve"> Format</w:t>
        </w:r>
        <w:r>
          <w:rPr>
            <w:webHidden/>
          </w:rPr>
          <w:tab/>
        </w:r>
        <w:r>
          <w:rPr>
            <w:webHidden/>
          </w:rPr>
          <w:fldChar w:fldCharType="begin"/>
        </w:r>
        <w:r>
          <w:rPr>
            <w:webHidden/>
          </w:rPr>
          <w:instrText xml:space="preserve"> PAGEREF _Toc532465894 \h </w:instrText>
        </w:r>
        <w:r>
          <w:rPr>
            <w:webHidden/>
          </w:rPr>
        </w:r>
        <w:r>
          <w:rPr>
            <w:webHidden/>
          </w:rPr>
          <w:fldChar w:fldCharType="separate"/>
        </w:r>
        <w:r>
          <w:rPr>
            <w:webHidden/>
          </w:rPr>
          <w:t>69</w:t>
        </w:r>
        <w:r>
          <w:rPr>
            <w:webHidden/>
          </w:rPr>
          <w:fldChar w:fldCharType="end"/>
        </w:r>
      </w:hyperlink>
    </w:p>
    <w:p w14:paraId="1565F02F" w14:textId="47105FB5"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95" w:history="1">
        <w:r w:rsidRPr="00AA2037">
          <w:rPr>
            <w:rStyle w:val="Hyperlink"/>
          </w:rPr>
          <w:t>7</w:t>
        </w:r>
        <w:r>
          <w:rPr>
            <w:rFonts w:asciiTheme="minorHAnsi" w:eastAsiaTheme="minorEastAsia" w:hAnsiTheme="minorHAnsi" w:cstheme="minorBidi"/>
            <w:b w:val="0"/>
            <w:color w:val="auto"/>
            <w:sz w:val="22"/>
            <w:szCs w:val="22"/>
            <w:lang w:eastAsia="en-GB"/>
          </w:rPr>
          <w:tab/>
        </w:r>
        <w:r w:rsidRPr="00AA2037">
          <w:rPr>
            <w:rStyle w:val="Hyperlink"/>
          </w:rPr>
          <w:t>Appendix B - Syntax for GPES Code String Variants</w:t>
        </w:r>
        <w:r>
          <w:rPr>
            <w:webHidden/>
          </w:rPr>
          <w:tab/>
        </w:r>
        <w:r>
          <w:rPr>
            <w:webHidden/>
          </w:rPr>
          <w:fldChar w:fldCharType="begin"/>
        </w:r>
        <w:r>
          <w:rPr>
            <w:webHidden/>
          </w:rPr>
          <w:instrText xml:space="preserve"> PAGEREF _Toc532465895 \h </w:instrText>
        </w:r>
        <w:r>
          <w:rPr>
            <w:webHidden/>
          </w:rPr>
        </w:r>
        <w:r>
          <w:rPr>
            <w:webHidden/>
          </w:rPr>
          <w:fldChar w:fldCharType="separate"/>
        </w:r>
        <w:r>
          <w:rPr>
            <w:webHidden/>
          </w:rPr>
          <w:t>71</w:t>
        </w:r>
        <w:r>
          <w:rPr>
            <w:webHidden/>
          </w:rPr>
          <w:fldChar w:fldCharType="end"/>
        </w:r>
      </w:hyperlink>
    </w:p>
    <w:p w14:paraId="02BBFE24" w14:textId="0A1E735A" w:rsidR="00AF614F" w:rsidRDefault="00AF614F">
      <w:pPr>
        <w:pStyle w:val="TOC2"/>
        <w:tabs>
          <w:tab w:val="left" w:pos="2246"/>
          <w:tab w:val="right" w:pos="9628"/>
        </w:tabs>
        <w:rPr>
          <w:rFonts w:asciiTheme="minorHAnsi" w:eastAsiaTheme="minorEastAsia" w:hAnsiTheme="minorHAnsi" w:cstheme="minorBidi"/>
          <w:noProof/>
          <w:color w:val="auto"/>
          <w:sz w:val="22"/>
          <w:szCs w:val="22"/>
          <w:lang w:eastAsia="en-GB"/>
        </w:rPr>
      </w:pPr>
      <w:hyperlink w:anchor="_Toc532465896" w:history="1">
        <w:r w:rsidRPr="00AA2037">
          <w:rPr>
            <w:rStyle w:val="Hyperlink"/>
            <w:noProof/>
          </w:rPr>
          <w:t>7.1</w:t>
        </w:r>
        <w:r>
          <w:rPr>
            <w:rFonts w:asciiTheme="minorHAnsi" w:eastAsiaTheme="minorEastAsia" w:hAnsiTheme="minorHAnsi" w:cstheme="minorBidi"/>
            <w:noProof/>
            <w:color w:val="auto"/>
            <w:sz w:val="22"/>
            <w:szCs w:val="22"/>
            <w:lang w:eastAsia="en-GB"/>
          </w:rPr>
          <w:tab/>
        </w:r>
        <w:r w:rsidRPr="00AA2037">
          <w:rPr>
            <w:rStyle w:val="Hyperlink"/>
            <w:noProof/>
            <w:lang w:eastAsia="en-GB"/>
          </w:rPr>
          <w:t xml:space="preserve">SNOMED_CT </w:t>
        </w:r>
        <w:r w:rsidRPr="00AA2037">
          <w:rPr>
            <w:rStyle w:val="Hyperlink"/>
            <w:noProof/>
          </w:rPr>
          <w:t>Syntax</w:t>
        </w:r>
        <w:r>
          <w:rPr>
            <w:noProof/>
            <w:webHidden/>
          </w:rPr>
          <w:tab/>
        </w:r>
        <w:r>
          <w:rPr>
            <w:noProof/>
            <w:webHidden/>
          </w:rPr>
          <w:fldChar w:fldCharType="begin"/>
        </w:r>
        <w:r>
          <w:rPr>
            <w:noProof/>
            <w:webHidden/>
          </w:rPr>
          <w:instrText xml:space="preserve"> PAGEREF _Toc532465896 \h </w:instrText>
        </w:r>
        <w:r>
          <w:rPr>
            <w:noProof/>
            <w:webHidden/>
          </w:rPr>
        </w:r>
        <w:r>
          <w:rPr>
            <w:noProof/>
            <w:webHidden/>
          </w:rPr>
          <w:fldChar w:fldCharType="separate"/>
        </w:r>
        <w:r>
          <w:rPr>
            <w:noProof/>
            <w:webHidden/>
          </w:rPr>
          <w:t>76</w:t>
        </w:r>
        <w:r>
          <w:rPr>
            <w:noProof/>
            <w:webHidden/>
          </w:rPr>
          <w:fldChar w:fldCharType="end"/>
        </w:r>
      </w:hyperlink>
    </w:p>
    <w:p w14:paraId="01114E00" w14:textId="43346331" w:rsidR="00AF614F" w:rsidRDefault="00AF614F">
      <w:pPr>
        <w:pStyle w:val="TOC1"/>
        <w:tabs>
          <w:tab w:val="left" w:pos="440"/>
        </w:tabs>
        <w:rPr>
          <w:rFonts w:asciiTheme="minorHAnsi" w:eastAsiaTheme="minorEastAsia" w:hAnsiTheme="minorHAnsi" w:cstheme="minorBidi"/>
          <w:b w:val="0"/>
          <w:color w:val="auto"/>
          <w:sz w:val="22"/>
          <w:szCs w:val="22"/>
          <w:lang w:eastAsia="en-GB"/>
        </w:rPr>
      </w:pPr>
      <w:hyperlink w:anchor="_Toc532465897" w:history="1">
        <w:r w:rsidRPr="00AA2037">
          <w:rPr>
            <w:rStyle w:val="Hyperlink"/>
            <w:lang w:eastAsia="en-GB"/>
          </w:rPr>
          <w:t>8</w:t>
        </w:r>
        <w:r>
          <w:rPr>
            <w:rFonts w:asciiTheme="minorHAnsi" w:eastAsiaTheme="minorEastAsia" w:hAnsiTheme="minorHAnsi" w:cstheme="minorBidi"/>
            <w:b w:val="0"/>
            <w:color w:val="auto"/>
            <w:sz w:val="22"/>
            <w:szCs w:val="22"/>
            <w:lang w:eastAsia="en-GB"/>
          </w:rPr>
          <w:tab/>
        </w:r>
        <w:r w:rsidRPr="00AA2037">
          <w:rPr>
            <w:rStyle w:val="Hyperlink"/>
            <w:lang w:eastAsia="en-GB"/>
          </w:rPr>
          <w:t>Appendix C – Glossary</w:t>
        </w:r>
        <w:r>
          <w:rPr>
            <w:webHidden/>
          </w:rPr>
          <w:tab/>
        </w:r>
        <w:r>
          <w:rPr>
            <w:webHidden/>
          </w:rPr>
          <w:fldChar w:fldCharType="begin"/>
        </w:r>
        <w:r>
          <w:rPr>
            <w:webHidden/>
          </w:rPr>
          <w:instrText xml:space="preserve"> PAGEREF _Toc532465897 \h </w:instrText>
        </w:r>
        <w:r>
          <w:rPr>
            <w:webHidden/>
          </w:rPr>
        </w:r>
        <w:r>
          <w:rPr>
            <w:webHidden/>
          </w:rPr>
          <w:fldChar w:fldCharType="separate"/>
        </w:r>
        <w:r>
          <w:rPr>
            <w:webHidden/>
          </w:rPr>
          <w:t>77</w:t>
        </w:r>
        <w:r>
          <w:rPr>
            <w:webHidden/>
          </w:rPr>
          <w:fldChar w:fldCharType="end"/>
        </w:r>
      </w:hyperlink>
    </w:p>
    <w:p w14:paraId="4C3783FB" w14:textId="38384B3E" w:rsidR="00B80C54" w:rsidRDefault="00FD4A2E">
      <w:pPr>
        <w:spacing w:after="0"/>
        <w:textboxTightWrap w:val="none"/>
      </w:pPr>
      <w:r w:rsidRPr="003D5616">
        <w:fldChar w:fldCharType="end"/>
      </w:r>
    </w:p>
    <w:p w14:paraId="33C21C8E" w14:textId="77777777" w:rsidR="00E425B0" w:rsidRDefault="00E425B0">
      <w:pPr>
        <w:spacing w:after="0"/>
        <w:textboxTightWrap w:val="none"/>
        <w:rPr>
          <w:rFonts w:cs="Arial"/>
          <w:b/>
          <w:bCs/>
          <w:color w:val="005EB8" w:themeColor="accent1"/>
          <w:spacing w:val="-14"/>
          <w:kern w:val="28"/>
          <w:sz w:val="42"/>
          <w:szCs w:val="32"/>
          <w14:ligatures w14:val="standardContextual"/>
        </w:rPr>
      </w:pPr>
      <w:bookmarkStart w:id="15" w:name="_Toc319410606"/>
      <w:bookmarkStart w:id="16" w:name="_Toc525717770"/>
      <w:bookmarkEnd w:id="15"/>
      <w:r>
        <w:br w:type="page"/>
      </w:r>
    </w:p>
    <w:p w14:paraId="5BD4A380" w14:textId="0FAE7B6F" w:rsidR="00FD4A2E" w:rsidRDefault="00FD4A2E" w:rsidP="00F43D7B">
      <w:pPr>
        <w:pStyle w:val="Heading1"/>
      </w:pPr>
      <w:bookmarkStart w:id="17" w:name="_Toc532465862"/>
      <w:r w:rsidRPr="00CF7E09">
        <w:lastRenderedPageBreak/>
        <w:t>Background and Purpose</w:t>
      </w:r>
      <w:bookmarkEnd w:id="16"/>
      <w:bookmarkEnd w:id="17"/>
    </w:p>
    <w:p w14:paraId="07915C7D" w14:textId="77777777" w:rsidR="00FD4A2E" w:rsidRPr="003D5616" w:rsidRDefault="00FD4A2E" w:rsidP="00FD4A2E">
      <w:pPr>
        <w:pStyle w:val="ParaText"/>
        <w:tabs>
          <w:tab w:val="clear" w:pos="2462"/>
        </w:tabs>
      </w:pPr>
      <w:r>
        <w:t>The purpose of this document is to d</w:t>
      </w:r>
      <w:r w:rsidRPr="003D5616">
        <w:t>efine the GP Extraction Service GPES-I Interoperability Standard</w:t>
      </w:r>
      <w:r>
        <w:t>, henceforth referred to as the Standard</w:t>
      </w:r>
      <w:r w:rsidRPr="003D5616">
        <w:t xml:space="preserve">. The </w:t>
      </w:r>
      <w:r>
        <w:t>S</w:t>
      </w:r>
      <w:r w:rsidRPr="003D5616">
        <w:t xml:space="preserve">tandard defines how </w:t>
      </w:r>
      <w:r>
        <w:t>GPDC</w:t>
      </w:r>
      <w:r w:rsidRPr="003D5616">
        <w:t xml:space="preserve"> and GPET-</w:t>
      </w:r>
      <w:r>
        <w:t>E systems</w:t>
      </w:r>
      <w:r w:rsidRPr="003D5616">
        <w:t xml:space="preserve"> communicate with each-other, in sufficient detail to:</w:t>
      </w:r>
    </w:p>
    <w:p w14:paraId="6E95EBF8" w14:textId="77777777" w:rsidR="00FD4A2E" w:rsidRPr="003D5616" w:rsidRDefault="00FD4A2E" w:rsidP="00FD4A2E">
      <w:pPr>
        <w:pStyle w:val="BulletNum"/>
        <w:tabs>
          <w:tab w:val="num" w:pos="770"/>
        </w:tabs>
        <w:ind w:left="770" w:hanging="220"/>
      </w:pPr>
      <w:r w:rsidRPr="00C86578">
        <w:t>Allow</w:t>
      </w:r>
      <w:r w:rsidRPr="003D5616">
        <w:t xml:space="preserve"> the relevant suppliers to </w:t>
      </w:r>
      <w:r>
        <w:t>understand the cost and complexity of developing an interface between GPDC and GPET-E Systems</w:t>
      </w:r>
      <w:r w:rsidRPr="003D5616">
        <w:t>.</w:t>
      </w:r>
    </w:p>
    <w:p w14:paraId="088A6AA7" w14:textId="77777777" w:rsidR="00FD4A2E" w:rsidRDefault="00FD4A2E" w:rsidP="00FD4A2E">
      <w:pPr>
        <w:pStyle w:val="BulletNum"/>
        <w:tabs>
          <w:tab w:val="num" w:pos="770"/>
        </w:tabs>
        <w:ind w:left="770" w:hanging="220"/>
      </w:pPr>
      <w:r w:rsidRPr="003D5616">
        <w:t xml:space="preserve">Provide a full understanding to relevant stakeholders of the capability of GPES to extract data from GP </w:t>
      </w:r>
      <w:r>
        <w:t>Clinical S</w:t>
      </w:r>
      <w:r w:rsidRPr="003D5616">
        <w:t>ystems.</w:t>
      </w:r>
    </w:p>
    <w:p w14:paraId="412A4F53" w14:textId="12CE145F" w:rsidR="00FD4A2E" w:rsidRDefault="00FD4A2E" w:rsidP="00FD4A2E">
      <w:pPr>
        <w:pStyle w:val="BulletNum"/>
        <w:tabs>
          <w:tab w:val="num" w:pos="770"/>
        </w:tabs>
        <w:ind w:left="770" w:hanging="220"/>
      </w:pPr>
      <w:r>
        <w:t>Understand the required GPES Primary Care Data Model and approach to defining and executing extractions (section</w:t>
      </w:r>
      <w:r w:rsidR="005D4804">
        <w:t xml:space="preserve"> </w:t>
      </w:r>
      <w:r w:rsidR="005D4804">
        <w:fldChar w:fldCharType="begin"/>
      </w:r>
      <w:r w:rsidR="005D4804">
        <w:instrText xml:space="preserve"> REF _Ref532375696 \r \h </w:instrText>
      </w:r>
      <w:r w:rsidR="005D4804">
        <w:fldChar w:fldCharType="separate"/>
      </w:r>
      <w:r w:rsidR="005D4804">
        <w:t>2</w:t>
      </w:r>
      <w:r w:rsidR="005D4804">
        <w:fldChar w:fldCharType="end"/>
      </w:r>
      <w:r>
        <w:t>).</w:t>
      </w:r>
    </w:p>
    <w:p w14:paraId="0F320802" w14:textId="6F02EEC3" w:rsidR="00FD4A2E" w:rsidRDefault="00FD4A2E" w:rsidP="00FD4A2E">
      <w:pPr>
        <w:pStyle w:val="BulletNum"/>
        <w:tabs>
          <w:tab w:val="num" w:pos="770"/>
        </w:tabs>
        <w:ind w:left="770" w:hanging="220"/>
      </w:pPr>
      <w:r>
        <w:t xml:space="preserve">Define the technical design of the communications interfaces between GPDC and GPET-E Systems to </w:t>
      </w:r>
      <w:proofErr w:type="gramStart"/>
      <w:r>
        <w:t>sufficient</w:t>
      </w:r>
      <w:proofErr w:type="gramEnd"/>
      <w:r>
        <w:t xml:space="preserve"> detail to allow suppliers to write and maintain appropriate software (section </w:t>
      </w:r>
      <w:r>
        <w:rPr>
          <w:highlight w:val="yellow"/>
        </w:rPr>
        <w:fldChar w:fldCharType="begin"/>
      </w:r>
      <w:r>
        <w:instrText xml:space="preserve"> REF _Ref288033364 \r \h </w:instrText>
      </w:r>
      <w:r>
        <w:rPr>
          <w:highlight w:val="yellow"/>
        </w:rPr>
      </w:r>
      <w:r>
        <w:rPr>
          <w:highlight w:val="yellow"/>
        </w:rPr>
        <w:fldChar w:fldCharType="separate"/>
      </w:r>
      <w:r w:rsidR="00E23EB1">
        <w:t>3</w:t>
      </w:r>
      <w:r>
        <w:rPr>
          <w:highlight w:val="yellow"/>
        </w:rPr>
        <w:fldChar w:fldCharType="end"/>
      </w:r>
      <w:r>
        <w:t>).</w:t>
      </w:r>
    </w:p>
    <w:p w14:paraId="0D69FAF0" w14:textId="77777777" w:rsidR="00FD4A2E" w:rsidRPr="00120AA1" w:rsidRDefault="00FD4A2E" w:rsidP="00FD4A2E">
      <w:pPr>
        <w:pStyle w:val="ParaText"/>
      </w:pPr>
      <w:r>
        <w:t>This version of the Standard replaces version 5.0 revision 5.3. This is to support the changes introduced through the replacement of the GPET-Q component by the GP Data Collector (GPDC). This version of the Standard also incorporates the changes required to the GPET-E functionality to support the detail and requirements contained within Schedule 15 of the GPSOC Framework Agreement.</w:t>
      </w:r>
    </w:p>
    <w:p w14:paraId="35CC843B" w14:textId="77777777" w:rsidR="00FD4A2E" w:rsidRDefault="00FD4A2E" w:rsidP="00C572AD">
      <w:pPr>
        <w:pStyle w:val="Heading2"/>
        <w:rPr>
          <w:lang w:eastAsia="en-GB"/>
        </w:rPr>
      </w:pPr>
      <w:bookmarkStart w:id="18" w:name="_Toc525717771"/>
      <w:bookmarkStart w:id="19" w:name="_Toc532465863"/>
      <w:r>
        <w:rPr>
          <w:lang w:eastAsia="en-GB"/>
        </w:rPr>
        <w:t>Key Components of GPES-I</w:t>
      </w:r>
      <w:bookmarkEnd w:id="18"/>
      <w:bookmarkEnd w:id="19"/>
    </w:p>
    <w:p w14:paraId="01F9AA5F" w14:textId="77777777" w:rsidR="00FD4A2E" w:rsidRPr="003D5616" w:rsidRDefault="00FD4A2E" w:rsidP="00FD4A2E">
      <w:pPr>
        <w:pStyle w:val="ParaText"/>
        <w:tabs>
          <w:tab w:val="clear" w:pos="2462"/>
        </w:tabs>
      </w:pPr>
      <w:r w:rsidRPr="003D5616">
        <w:t>GPES-I consists of 2 key components:</w:t>
      </w:r>
    </w:p>
    <w:p w14:paraId="6209B74E" w14:textId="77777777" w:rsidR="00FD4A2E" w:rsidRPr="003D5616" w:rsidRDefault="00FD4A2E" w:rsidP="00FD4A2E">
      <w:pPr>
        <w:pStyle w:val="BulletNum"/>
        <w:tabs>
          <w:tab w:val="num" w:pos="770"/>
        </w:tabs>
        <w:ind w:left="770" w:hanging="220"/>
      </w:pPr>
      <w:r w:rsidRPr="003D5616">
        <w:t>A</w:t>
      </w:r>
      <w:r>
        <w:t xml:space="preserve"> framework for defining and executing an Extraction Definition </w:t>
      </w:r>
      <w:r w:rsidRPr="003D5616">
        <w:t>for standardised</w:t>
      </w:r>
      <w:r>
        <w:t xml:space="preserve"> data extraction and reporting.</w:t>
      </w:r>
    </w:p>
    <w:p w14:paraId="29CA1F67" w14:textId="77777777" w:rsidR="00FD4A2E" w:rsidRPr="003D5616" w:rsidRDefault="00FD4A2E" w:rsidP="00FD4A2E">
      <w:pPr>
        <w:pStyle w:val="BulletNum"/>
        <w:tabs>
          <w:tab w:val="num" w:pos="770"/>
        </w:tabs>
        <w:ind w:left="770" w:hanging="220"/>
      </w:pPr>
      <w:r w:rsidRPr="003D5616">
        <w:t xml:space="preserve">A </w:t>
      </w:r>
      <w:r>
        <w:t xml:space="preserve">set of system-to-system messages </w:t>
      </w:r>
      <w:r w:rsidRPr="003D5616">
        <w:t xml:space="preserve">that facilitate data exchange between </w:t>
      </w:r>
      <w:r>
        <w:t>GPDC</w:t>
      </w:r>
      <w:r w:rsidRPr="003D5616">
        <w:t xml:space="preserve"> and the many GPET-E </w:t>
      </w:r>
      <w:r>
        <w:t>S</w:t>
      </w:r>
      <w:r w:rsidRPr="003D5616">
        <w:t>ystems</w:t>
      </w:r>
      <w:r>
        <w:t>.</w:t>
      </w:r>
    </w:p>
    <w:p w14:paraId="4A238AC2" w14:textId="04956296" w:rsidR="00FD4A2E" w:rsidRPr="003D5616" w:rsidRDefault="00FD4A2E" w:rsidP="00FD4A2E">
      <w:pPr>
        <w:pStyle w:val="ParaText"/>
        <w:tabs>
          <w:tab w:val="clear" w:pos="2462"/>
        </w:tabs>
      </w:pPr>
      <w:r w:rsidRPr="003D5616">
        <w:t xml:space="preserve">The </w:t>
      </w:r>
      <w:r>
        <w:t xml:space="preserve">Extraction Definition </w:t>
      </w:r>
      <w:r w:rsidRPr="003D5616">
        <w:t xml:space="preserve">component is defined in section </w:t>
      </w:r>
      <w:r w:rsidR="005D4804">
        <w:fldChar w:fldCharType="begin"/>
      </w:r>
      <w:r w:rsidR="005D4804">
        <w:instrText xml:space="preserve"> REF _Ref532375774 \r \h </w:instrText>
      </w:r>
      <w:r w:rsidR="005D4804">
        <w:fldChar w:fldCharType="separate"/>
      </w:r>
      <w:r w:rsidR="005D4804">
        <w:t>2</w:t>
      </w:r>
      <w:r w:rsidR="005D4804">
        <w:fldChar w:fldCharType="end"/>
      </w:r>
      <w:r w:rsidRPr="003D5616">
        <w:t xml:space="preserve"> of this document. This defines the information that can be extracted from GP </w:t>
      </w:r>
      <w:r>
        <w:t>S</w:t>
      </w:r>
      <w:r w:rsidRPr="003D5616">
        <w:t xml:space="preserve">ystems as well as the </w:t>
      </w:r>
      <w:r>
        <w:t>processes required to execute extractions</w:t>
      </w:r>
      <w:r w:rsidRPr="003D5616">
        <w:t>.</w:t>
      </w:r>
    </w:p>
    <w:p w14:paraId="508F143C" w14:textId="7F3784EB" w:rsidR="00FD4A2E" w:rsidRDefault="00FD4A2E" w:rsidP="00FD4A2E">
      <w:pPr>
        <w:pStyle w:val="ParaText"/>
        <w:tabs>
          <w:tab w:val="clear" w:pos="2462"/>
        </w:tabs>
      </w:pPr>
      <w:r w:rsidRPr="003D5616">
        <w:t>The messaging component is defined in section 3 of this document. This defines the message types, format and content along with the interaction mechanisms.</w:t>
      </w:r>
      <w:r>
        <w:t xml:space="preserve"> It utilises the NHS’s </w:t>
      </w:r>
      <w:r w:rsidRPr="003D5616">
        <w:t xml:space="preserve">national technical infrastructure which allows information to be exchanged between GP systems and national systems. This infrastructure </w:t>
      </w:r>
      <w:r>
        <w:t xml:space="preserve">is </w:t>
      </w:r>
      <w:r w:rsidRPr="003D5616">
        <w:t xml:space="preserve">used for GPES to exchange query requests and responses between </w:t>
      </w:r>
      <w:r>
        <w:t>GPDC</w:t>
      </w:r>
      <w:r w:rsidRPr="003D5616">
        <w:t xml:space="preserve"> and GPET-E </w:t>
      </w:r>
      <w:r>
        <w:t>S</w:t>
      </w:r>
      <w:r w:rsidRPr="003D5616">
        <w:t xml:space="preserve">ervices. The use of the national infrastructure does not imply that data from GP </w:t>
      </w:r>
      <w:r>
        <w:t>Clinical S</w:t>
      </w:r>
      <w:r w:rsidRPr="003D5616">
        <w:t xml:space="preserve">ystems or GPET-E </w:t>
      </w:r>
      <w:r>
        <w:t>S</w:t>
      </w:r>
      <w:r w:rsidRPr="003D5616">
        <w:t xml:space="preserve">ervices can be shared freely with other national applications. It cannot. Rather, data from GP systems that is collected by GPET-E </w:t>
      </w:r>
      <w:r>
        <w:t>S</w:t>
      </w:r>
      <w:r w:rsidRPr="003D5616">
        <w:t xml:space="preserve">ervices can only be sent to </w:t>
      </w:r>
      <w:r>
        <w:t>GPDC</w:t>
      </w:r>
      <w:r w:rsidRPr="003D5616">
        <w:t xml:space="preserve">. The rules for sharing of data collected by </w:t>
      </w:r>
      <w:r>
        <w:t>GPDC</w:t>
      </w:r>
      <w:r w:rsidRPr="003D5616">
        <w:t xml:space="preserve"> are set per individual </w:t>
      </w:r>
      <w:r>
        <w:t xml:space="preserve">Extraction Requirement and </w:t>
      </w:r>
      <w:r w:rsidRPr="003D5616">
        <w:t xml:space="preserve">approved by the GPES Independent Advisory </w:t>
      </w:r>
      <w:r>
        <w:t>Group</w:t>
      </w:r>
      <w:r w:rsidRPr="003D5616">
        <w:t xml:space="preserve">. For the purposes of GPES-I the implications of the use of the national infrastructure are described in Section </w:t>
      </w:r>
      <w:r w:rsidR="00BA2F57" w:rsidRPr="003D5616">
        <w:t>3.</w:t>
      </w:r>
    </w:p>
    <w:p w14:paraId="1C0820E2" w14:textId="24A40289" w:rsidR="00FD4A2E" w:rsidRPr="00120AA1" w:rsidRDefault="00FD4A2E" w:rsidP="00FD4A2E">
      <w:pPr>
        <w:pStyle w:val="ParaText"/>
        <w:tabs>
          <w:tab w:val="clear" w:pos="2462"/>
        </w:tabs>
      </w:pPr>
      <w:r>
        <w:t xml:space="preserve">In addition to the above, a glossary is included in </w:t>
      </w:r>
      <w:r>
        <w:fldChar w:fldCharType="begin"/>
      </w:r>
      <w:r>
        <w:instrText xml:space="preserve"> REF _Ref288806939 \h </w:instrText>
      </w:r>
      <w:r>
        <w:fldChar w:fldCharType="separate"/>
      </w:r>
      <w:r w:rsidR="00E23EB1">
        <w:rPr>
          <w:lang w:eastAsia="en-GB"/>
        </w:rPr>
        <w:t>Appendix C – Glossary</w:t>
      </w:r>
      <w:r>
        <w:fldChar w:fldCharType="end"/>
      </w:r>
      <w:r>
        <w:t xml:space="preserve"> which contains defined terms used in this document </w:t>
      </w:r>
      <w:proofErr w:type="gramStart"/>
      <w:r>
        <w:t>and also</w:t>
      </w:r>
      <w:proofErr w:type="gramEnd"/>
      <w:r>
        <w:t xml:space="preserve"> GPES documents referred to in this Standard. There is also a section that contains XML schemas and example files plus supplementary documentation to assist implementation of the Standard.</w:t>
      </w:r>
    </w:p>
    <w:p w14:paraId="7EE244D5" w14:textId="77777777" w:rsidR="00FD4A2E" w:rsidRDefault="00FD4A2E" w:rsidP="00C572AD">
      <w:pPr>
        <w:pStyle w:val="Heading2"/>
        <w:rPr>
          <w:lang w:eastAsia="en-GB"/>
        </w:rPr>
      </w:pPr>
      <w:bookmarkStart w:id="20" w:name="_Toc525717772"/>
      <w:bookmarkStart w:id="21" w:name="_Toc532465864"/>
      <w:r>
        <w:rPr>
          <w:lang w:eastAsia="en-GB"/>
        </w:rPr>
        <w:t>Document Scope</w:t>
      </w:r>
      <w:bookmarkEnd w:id="20"/>
      <w:bookmarkEnd w:id="21"/>
    </w:p>
    <w:p w14:paraId="49778B33" w14:textId="77777777" w:rsidR="00FD4A2E" w:rsidRPr="003D5616" w:rsidRDefault="00FD4A2E" w:rsidP="00FD4A2E">
      <w:pPr>
        <w:pStyle w:val="ParaText"/>
        <w:tabs>
          <w:tab w:val="clear" w:pos="2462"/>
        </w:tabs>
      </w:pPr>
      <w:r w:rsidRPr="003D5616">
        <w:t xml:space="preserve">This </w:t>
      </w:r>
      <w:r>
        <w:t>v</w:t>
      </w:r>
      <w:r w:rsidRPr="003D5616">
        <w:t xml:space="preserve">ersion of GPES-I </w:t>
      </w:r>
      <w:r w:rsidRPr="003D5616">
        <w:rPr>
          <w:i/>
        </w:rPr>
        <w:t>does not</w:t>
      </w:r>
      <w:r w:rsidRPr="003D5616">
        <w:t xml:space="preserve"> include any potential elements of future versions, or provide details of a developmental roadmap for GPES</w:t>
      </w:r>
      <w:r w:rsidRPr="003D5616">
        <w:noBreakHyphen/>
        <w:t>I.</w:t>
      </w:r>
    </w:p>
    <w:p w14:paraId="0A240C0E" w14:textId="77777777" w:rsidR="00FD4A2E" w:rsidRDefault="00FD4A2E" w:rsidP="00FD4A2E">
      <w:pPr>
        <w:pStyle w:val="ParaText"/>
        <w:tabs>
          <w:tab w:val="clear" w:pos="2462"/>
        </w:tabs>
      </w:pPr>
      <w:r>
        <w:lastRenderedPageBreak/>
        <w:t>This document makes reference to existing national standards and documentation. It is possible that there could be a conflict between these standards. In that case, GPES-I takes precedence over other standards.</w:t>
      </w:r>
    </w:p>
    <w:p w14:paraId="23EF3779" w14:textId="77777777" w:rsidR="00FD4A2E" w:rsidRPr="00120AA1" w:rsidRDefault="00FD4A2E" w:rsidP="00FD4A2E">
      <w:pPr>
        <w:pStyle w:val="BulletNum"/>
        <w:tabs>
          <w:tab w:val="num" w:pos="770"/>
        </w:tabs>
        <w:ind w:left="770" w:hanging="220"/>
      </w:pPr>
      <w:r>
        <w:t xml:space="preserve">For data definitions in section 2, GPES-I takes </w:t>
      </w:r>
      <w:r w:rsidRPr="00644B93">
        <w:t>precedence</w:t>
      </w:r>
      <w:r>
        <w:t xml:space="preserve"> over e-GIF.</w:t>
      </w:r>
    </w:p>
    <w:p w14:paraId="2B2FF440" w14:textId="77777777" w:rsidR="00FD4A2E" w:rsidRDefault="00FD4A2E" w:rsidP="00C572AD">
      <w:pPr>
        <w:pStyle w:val="Heading2"/>
        <w:rPr>
          <w:lang w:eastAsia="en-GB"/>
        </w:rPr>
      </w:pPr>
      <w:bookmarkStart w:id="22" w:name="_Toc525717773"/>
      <w:bookmarkStart w:id="23" w:name="_Toc532465865"/>
      <w:r>
        <w:rPr>
          <w:lang w:eastAsia="en-GB"/>
        </w:rPr>
        <w:t>Out of Scope</w:t>
      </w:r>
      <w:bookmarkEnd w:id="22"/>
      <w:bookmarkEnd w:id="23"/>
    </w:p>
    <w:p w14:paraId="69BA062D" w14:textId="77777777" w:rsidR="00FD4A2E" w:rsidRDefault="00FD4A2E" w:rsidP="00FD4A2E">
      <w:pPr>
        <w:pStyle w:val="ParaText"/>
        <w:tabs>
          <w:tab w:val="clear" w:pos="2462"/>
        </w:tabs>
      </w:pPr>
      <w:r w:rsidRPr="003D5616">
        <w:t>Capacity and other performance related non-functional requirements. These are</w:t>
      </w:r>
      <w:r>
        <w:t xml:space="preserve"> or will be</w:t>
      </w:r>
      <w:r w:rsidRPr="003D5616">
        <w:t xml:space="preserve"> defined in the design </w:t>
      </w:r>
      <w:r>
        <w:t xml:space="preserve">and implementation </w:t>
      </w:r>
      <w:r w:rsidRPr="003D5616">
        <w:t xml:space="preserve">documents for </w:t>
      </w:r>
      <w:r>
        <w:t>GPDC</w:t>
      </w:r>
      <w:r w:rsidRPr="003D5616">
        <w:t xml:space="preserve"> and GPET-E </w:t>
      </w:r>
      <w:r>
        <w:t>s</w:t>
      </w:r>
      <w:r w:rsidRPr="003D5616">
        <w:t>ystems</w:t>
      </w:r>
      <w:r>
        <w:t xml:space="preserve"> where relevant</w:t>
      </w:r>
      <w:r w:rsidRPr="003D5616">
        <w:t>.</w:t>
      </w:r>
    </w:p>
    <w:p w14:paraId="208BDEC4" w14:textId="77777777" w:rsidR="00FD4A2E" w:rsidRDefault="00FD4A2E" w:rsidP="00FD4A2E">
      <w:pPr>
        <w:pStyle w:val="ParaText"/>
        <w:tabs>
          <w:tab w:val="clear" w:pos="2462"/>
        </w:tabs>
      </w:pPr>
      <w:r w:rsidRPr="003D5616">
        <w:t>GPES needs to interact with other components of national infrastructure and standards, and GPES-I has to be aligned with these. This document does not contain any specifications for such items. Rather, it provides links to separate documents th</w:t>
      </w:r>
      <w:r>
        <w:t>at contain such specifications.</w:t>
      </w:r>
      <w:r w:rsidRPr="009F5054">
        <w:t xml:space="preserve"> </w:t>
      </w:r>
    </w:p>
    <w:p w14:paraId="30EDC6B1" w14:textId="77777777" w:rsidR="00FD4A2E" w:rsidRPr="00120AA1" w:rsidRDefault="00FD4A2E" w:rsidP="00FD4A2E">
      <w:pPr>
        <w:pStyle w:val="ParaText"/>
      </w:pPr>
      <w:r w:rsidRPr="003D5616">
        <w:t>This document does not attempt to provide a full and robust picture of the security and governance approaches adopted by GPES – that is defi</w:t>
      </w:r>
      <w:r>
        <w:t>ned in separate GPES documents.</w:t>
      </w:r>
    </w:p>
    <w:p w14:paraId="2CEC44B3" w14:textId="77777777" w:rsidR="00FD4A2E" w:rsidRDefault="00FD4A2E" w:rsidP="00C572AD">
      <w:pPr>
        <w:pStyle w:val="Heading2"/>
        <w:rPr>
          <w:lang w:eastAsia="en-GB"/>
        </w:rPr>
      </w:pPr>
      <w:bookmarkStart w:id="24" w:name="_Toc525717774"/>
      <w:bookmarkStart w:id="25" w:name="_Toc532465866"/>
      <w:r>
        <w:rPr>
          <w:lang w:eastAsia="en-GB"/>
        </w:rPr>
        <w:t>Note to Readers</w:t>
      </w:r>
      <w:bookmarkEnd w:id="24"/>
      <w:bookmarkEnd w:id="25"/>
    </w:p>
    <w:p w14:paraId="7F145D0B" w14:textId="77777777" w:rsidR="00FD4A2E" w:rsidRPr="003D5616" w:rsidRDefault="00FD4A2E" w:rsidP="00FD4A2E">
      <w:pPr>
        <w:pStyle w:val="ParaText"/>
        <w:tabs>
          <w:tab w:val="clear" w:pos="2462"/>
        </w:tabs>
      </w:pPr>
      <w:r w:rsidRPr="003D5616">
        <w:t>This document assumes a basic knowledge of the background and purpose of the G</w:t>
      </w:r>
      <w:r>
        <w:t xml:space="preserve">eneral </w:t>
      </w:r>
      <w:r w:rsidRPr="003D5616">
        <w:t>P</w:t>
      </w:r>
      <w:r>
        <w:t>ractice</w:t>
      </w:r>
      <w:r w:rsidRPr="003D5616">
        <w:t xml:space="preserve"> Extraction Service. Please refer to the GPES overview documents to obtain a basic knowledge of GPES.</w:t>
      </w:r>
    </w:p>
    <w:p w14:paraId="4B425CEA" w14:textId="77777777" w:rsidR="00FD4A2E" w:rsidRDefault="00FD4A2E" w:rsidP="00C572AD">
      <w:pPr>
        <w:pStyle w:val="Heading2"/>
        <w:rPr>
          <w:lang w:eastAsia="en-GB"/>
        </w:rPr>
      </w:pPr>
      <w:bookmarkStart w:id="26" w:name="_Toc288823050"/>
      <w:bookmarkStart w:id="27" w:name="_Toc292808724"/>
      <w:bookmarkStart w:id="28" w:name="_Toc292808783"/>
      <w:bookmarkStart w:id="29" w:name="_Toc292874685"/>
      <w:bookmarkStart w:id="30" w:name="_Ref288033654"/>
      <w:bookmarkStart w:id="31" w:name="_Toc525717775"/>
      <w:bookmarkStart w:id="32" w:name="_Toc532465867"/>
      <w:bookmarkEnd w:id="26"/>
      <w:bookmarkEnd w:id="27"/>
      <w:bookmarkEnd w:id="28"/>
      <w:bookmarkEnd w:id="29"/>
      <w:r>
        <w:rPr>
          <w:lang w:eastAsia="en-GB"/>
        </w:rPr>
        <w:t>Historical Reference</w:t>
      </w:r>
      <w:bookmarkEnd w:id="30"/>
      <w:bookmarkEnd w:id="31"/>
      <w:bookmarkEnd w:id="32"/>
    </w:p>
    <w:p w14:paraId="4BF368D4" w14:textId="393AF03D" w:rsidR="00FD4A2E" w:rsidRDefault="00FD4A2E" w:rsidP="00FD4A2E">
      <w:pPr>
        <w:pStyle w:val="ParaText"/>
        <w:rPr>
          <w:lang w:eastAsia="en-GB"/>
        </w:rPr>
      </w:pPr>
      <w:r>
        <w:rPr>
          <w:lang w:eastAsia="en-GB"/>
        </w:rPr>
        <w:t>The GPES-I has been through many revisions since Version 1.0 with some significant changes being introduced. This version no longer records the historical changes, but rather takes Version 5.0 of the Standard and uses it as the starting baseline in this Standard.</w:t>
      </w:r>
    </w:p>
    <w:p w14:paraId="59D9CA2B" w14:textId="77777777" w:rsidR="00E425B0" w:rsidRDefault="00E425B0">
      <w:pPr>
        <w:spacing w:after="0"/>
        <w:textboxTightWrap w:val="none"/>
        <w:rPr>
          <w:rFonts w:cs="Arial"/>
          <w:b/>
          <w:bCs/>
          <w:color w:val="005EB8" w:themeColor="accent1"/>
          <w:spacing w:val="-14"/>
          <w:kern w:val="28"/>
          <w:sz w:val="42"/>
          <w:szCs w:val="32"/>
          <w14:ligatures w14:val="standardContextual"/>
        </w:rPr>
      </w:pPr>
      <w:bookmarkStart w:id="33" w:name="_Ref288033346"/>
      <w:bookmarkStart w:id="34" w:name="_Ref525637624"/>
      <w:bookmarkStart w:id="35" w:name="_Toc525717776"/>
      <w:r>
        <w:br w:type="page"/>
      </w:r>
    </w:p>
    <w:p w14:paraId="54097577" w14:textId="38CE3526" w:rsidR="00FD4A2E" w:rsidRDefault="00FD4A2E" w:rsidP="00F43D7B">
      <w:pPr>
        <w:pStyle w:val="Heading1"/>
        <w:rPr>
          <w:lang w:eastAsia="en-GB"/>
        </w:rPr>
      </w:pPr>
      <w:bookmarkStart w:id="36" w:name="_Ref532375696"/>
      <w:bookmarkStart w:id="37" w:name="_Ref532375774"/>
      <w:bookmarkStart w:id="38" w:name="_Toc532465868"/>
      <w:r w:rsidRPr="00F43D7B">
        <w:lastRenderedPageBreak/>
        <w:t>Extraction</w:t>
      </w:r>
      <w:r>
        <w:rPr>
          <w:lang w:eastAsia="en-GB"/>
        </w:rPr>
        <w:t xml:space="preserve"> Requirement Standard</w:t>
      </w:r>
      <w:bookmarkEnd w:id="33"/>
      <w:bookmarkEnd w:id="34"/>
      <w:bookmarkEnd w:id="35"/>
      <w:bookmarkEnd w:id="36"/>
      <w:bookmarkEnd w:id="37"/>
      <w:bookmarkEnd w:id="38"/>
    </w:p>
    <w:p w14:paraId="09EC3804" w14:textId="77777777" w:rsidR="00FD4A2E" w:rsidRPr="00B16B3B" w:rsidRDefault="00FD4A2E" w:rsidP="00FD4A2E">
      <w:pPr>
        <w:pStyle w:val="ParaText"/>
        <w:rPr>
          <w:lang w:eastAsia="en-GB"/>
        </w:rPr>
      </w:pPr>
      <w:r w:rsidRPr="00B16B3B">
        <w:rPr>
          <w:lang w:eastAsia="en-GB"/>
        </w:rPr>
        <w:t xml:space="preserve">This section defines the framework for describing data to be extracted from a GPET-E </w:t>
      </w:r>
      <w:r>
        <w:rPr>
          <w:lang w:eastAsia="en-GB"/>
        </w:rPr>
        <w:t>S</w:t>
      </w:r>
      <w:r w:rsidRPr="00B16B3B">
        <w:rPr>
          <w:lang w:eastAsia="en-GB"/>
        </w:rPr>
        <w:t xml:space="preserve">ystem and the process used to extract that data. It defines what data </w:t>
      </w:r>
      <w:r>
        <w:rPr>
          <w:lang w:eastAsia="en-GB"/>
        </w:rPr>
        <w:t>items are</w:t>
      </w:r>
      <w:r w:rsidRPr="00B16B3B">
        <w:rPr>
          <w:lang w:eastAsia="en-GB"/>
        </w:rPr>
        <w:t xml:space="preserve"> accessible to GPES and the formats in which </w:t>
      </w:r>
      <w:r>
        <w:rPr>
          <w:lang w:eastAsia="en-GB"/>
        </w:rPr>
        <w:t>each item</w:t>
      </w:r>
      <w:r w:rsidRPr="00B16B3B">
        <w:rPr>
          <w:lang w:eastAsia="en-GB"/>
        </w:rPr>
        <w:t xml:space="preserve"> can be returned from a GPET-E </w:t>
      </w:r>
      <w:r>
        <w:rPr>
          <w:lang w:eastAsia="en-GB"/>
        </w:rPr>
        <w:t>S</w:t>
      </w:r>
      <w:r w:rsidRPr="00B16B3B">
        <w:rPr>
          <w:lang w:eastAsia="en-GB"/>
        </w:rPr>
        <w:t>ystem.</w:t>
      </w:r>
    </w:p>
    <w:p w14:paraId="462DA681" w14:textId="77777777" w:rsidR="00FD4A2E" w:rsidRDefault="00FD4A2E" w:rsidP="00C572AD">
      <w:pPr>
        <w:pStyle w:val="Heading2"/>
        <w:rPr>
          <w:lang w:eastAsia="en-GB"/>
        </w:rPr>
      </w:pPr>
      <w:bookmarkStart w:id="39" w:name="_Ref286931902"/>
      <w:bookmarkStart w:id="40" w:name="_Toc525717777"/>
      <w:bookmarkStart w:id="41" w:name="_Toc532465869"/>
      <w:r>
        <w:rPr>
          <w:lang w:eastAsia="en-GB"/>
        </w:rPr>
        <w:t>Extraction Requirement Overview</w:t>
      </w:r>
      <w:bookmarkEnd w:id="39"/>
      <w:bookmarkEnd w:id="40"/>
      <w:bookmarkEnd w:id="41"/>
    </w:p>
    <w:p w14:paraId="60596D6A" w14:textId="77777777" w:rsidR="00FD4A2E" w:rsidRDefault="00FD4A2E" w:rsidP="00FD4A2E">
      <w:pPr>
        <w:pStyle w:val="ParaText"/>
        <w:rPr>
          <w:lang w:eastAsia="en-GB"/>
        </w:rPr>
      </w:pPr>
      <w:r>
        <w:rPr>
          <w:lang w:eastAsia="en-GB"/>
        </w:rPr>
        <w:t>This section describes the generic principle of an Extraction Requirement. It contains sufficient detail to describe how one is to be used in the context of this document. A full product description for an Extraction Requirement is found in Ref [1].</w:t>
      </w:r>
    </w:p>
    <w:p w14:paraId="61C77171" w14:textId="77777777" w:rsidR="00FD4A2E" w:rsidRDefault="00FD4A2E" w:rsidP="00FD4A2E">
      <w:pPr>
        <w:pStyle w:val="ParaText"/>
        <w:rPr>
          <w:lang w:eastAsia="en-GB"/>
        </w:rPr>
      </w:pPr>
      <w:r>
        <w:rPr>
          <w:lang w:eastAsia="en-GB"/>
        </w:rPr>
        <w:t xml:space="preserve">An Extraction Requirement is an unambiguous English narrative description of data required to be extracted from a GPET-E System for transmission to GPDC. </w:t>
      </w:r>
    </w:p>
    <w:p w14:paraId="3B57F882" w14:textId="77777777" w:rsidR="00FD4A2E" w:rsidRDefault="00FD4A2E" w:rsidP="00FD4A2E">
      <w:pPr>
        <w:pStyle w:val="ParaText"/>
        <w:rPr>
          <w:lang w:eastAsia="en-GB"/>
        </w:rPr>
      </w:pPr>
      <w:r>
        <w:rPr>
          <w:lang w:eastAsia="en-GB"/>
        </w:rPr>
        <w:t xml:space="preserve">GPES customer requirements are expressed in Extraction Requirement format such that each </w:t>
      </w:r>
      <w:r w:rsidRPr="00B12C3D">
        <w:rPr>
          <w:lang w:eastAsia="en-GB"/>
        </w:rPr>
        <w:t>GPET-E Extraction Service provider</w:t>
      </w:r>
      <w:r w:rsidRPr="00B12C3D" w:rsidDel="00B12C3D">
        <w:rPr>
          <w:lang w:eastAsia="en-GB"/>
        </w:rPr>
        <w:t xml:space="preserve"> </w:t>
      </w:r>
      <w:r>
        <w:rPr>
          <w:lang w:eastAsia="en-GB"/>
        </w:rPr>
        <w:t xml:space="preserve">can develop extraction routines to run on their GPET-E systems. The technology and methods used by GPET-E </w:t>
      </w:r>
      <w:r w:rsidRPr="00B12C3D">
        <w:rPr>
          <w:lang w:eastAsia="en-GB"/>
        </w:rPr>
        <w:t>Extraction Service</w:t>
      </w:r>
      <w:r>
        <w:rPr>
          <w:lang w:eastAsia="en-GB"/>
        </w:rPr>
        <w:t xml:space="preserve"> providers to develop such routines are not constrained by this document nor the Extraction Requirement itself, save the compliance to protocols described in this Standard for the supply and return of information between GPDC and GPET-E systems.</w:t>
      </w:r>
    </w:p>
    <w:p w14:paraId="38E561C1" w14:textId="77777777" w:rsidR="00FD4A2E" w:rsidRDefault="00FD4A2E" w:rsidP="00FD4A2E">
      <w:pPr>
        <w:pStyle w:val="ParaText"/>
        <w:rPr>
          <w:lang w:eastAsia="en-GB"/>
        </w:rPr>
      </w:pPr>
      <w:r>
        <w:rPr>
          <w:lang w:eastAsia="en-GB"/>
        </w:rPr>
        <w:t>An Extraction Requirement contains the following components, and is expressed in the following way:</w:t>
      </w:r>
    </w:p>
    <w:p w14:paraId="52E3EA60" w14:textId="77777777" w:rsidR="00FD4A2E" w:rsidRDefault="00FD4A2E" w:rsidP="00FD4A2E">
      <w:pPr>
        <w:pStyle w:val="BulletNum"/>
        <w:tabs>
          <w:tab w:val="num" w:pos="770"/>
        </w:tabs>
        <w:ind w:left="770" w:hanging="220"/>
      </w:pPr>
      <w:r w:rsidRPr="008E3556">
        <w:t>Overview of the Customer Requ</w:t>
      </w:r>
      <w:r>
        <w:t>est</w:t>
      </w:r>
      <w:r w:rsidRPr="008E3556">
        <w:t xml:space="preserve"> for Information</w:t>
      </w:r>
      <w:r>
        <w:t xml:space="preserve"> and links to publications associated with it.</w:t>
      </w:r>
    </w:p>
    <w:p w14:paraId="0CA346BC" w14:textId="07813F0A" w:rsidR="00FD4A2E" w:rsidRDefault="00FD4A2E" w:rsidP="00FD4A2E">
      <w:pPr>
        <w:pStyle w:val="BulletNum"/>
        <w:tabs>
          <w:tab w:val="num" w:pos="770"/>
        </w:tabs>
        <w:ind w:left="770" w:hanging="220"/>
      </w:pPr>
      <w:r>
        <w:t xml:space="preserve">A structured English narrative which defines and describes; the data attributes </w:t>
      </w:r>
      <w:r w:rsidRPr="00BE2CF1">
        <w:t>used in the Extraction Requirement</w:t>
      </w:r>
      <w:r>
        <w:t xml:space="preserve"> as specified within the GPES Primary Care Data Model (see paragraph </w:t>
      </w:r>
      <w:r>
        <w:fldChar w:fldCharType="begin"/>
      </w:r>
      <w:r>
        <w:instrText xml:space="preserve"> REF _Ref288485301 \r \h  \* MERGEFORMAT </w:instrText>
      </w:r>
      <w:r>
        <w:fldChar w:fldCharType="separate"/>
      </w:r>
      <w:r w:rsidR="00E23EB1">
        <w:t>20</w:t>
      </w:r>
      <w:r>
        <w:fldChar w:fldCharType="end"/>
      </w:r>
      <w:r>
        <w:t xml:space="preserve"> below), data concepts that are to be supported such as aggregated counts and/or patient level attributes, references to placeholders for all Query Set Variables (see paragraph </w:t>
      </w:r>
      <w:r>
        <w:fldChar w:fldCharType="begin"/>
      </w:r>
      <w:r>
        <w:instrText xml:space="preserve"> REF _Ref288485432 \r \h  \* MERGEFORMAT </w:instrText>
      </w:r>
      <w:r>
        <w:fldChar w:fldCharType="separate"/>
      </w:r>
      <w:r w:rsidR="00E23EB1">
        <w:t>21</w:t>
      </w:r>
      <w:r>
        <w:fldChar w:fldCharType="end"/>
      </w:r>
      <w:r>
        <w:t xml:space="preserve"> below),  processing sequences and instructions for handling Patient Participation Indicators.</w:t>
      </w:r>
    </w:p>
    <w:p w14:paraId="6EDD5650" w14:textId="77777777" w:rsidR="00FD4A2E" w:rsidRPr="00EB5D75" w:rsidRDefault="00FD4A2E" w:rsidP="00FD4A2E">
      <w:pPr>
        <w:pStyle w:val="BulletNum"/>
        <w:tabs>
          <w:tab w:val="num" w:pos="770"/>
        </w:tabs>
        <w:ind w:left="770" w:hanging="220"/>
      </w:pPr>
      <w:r>
        <w:t xml:space="preserve">The planned scheduling information to enable the GPET-E Service Supplier to schedule the GPET-E Executable accordingly, such as; Frequency of Running Customer Query Specification Running </w:t>
      </w:r>
      <w:r w:rsidRPr="00EB5D75">
        <w:t>Requirements and Query Prioritisation.</w:t>
      </w:r>
    </w:p>
    <w:p w14:paraId="3C4527DC" w14:textId="77777777" w:rsidR="00FD4A2E" w:rsidRPr="007229BF" w:rsidRDefault="00FD4A2E" w:rsidP="00FD4A2E">
      <w:pPr>
        <w:pStyle w:val="ParaText"/>
        <w:rPr>
          <w:lang w:eastAsia="en-GB"/>
        </w:rPr>
      </w:pPr>
      <w:r w:rsidRPr="007229BF">
        <w:rPr>
          <w:lang w:eastAsia="en-GB"/>
        </w:rPr>
        <w:t xml:space="preserve">The format of </w:t>
      </w:r>
      <w:r>
        <w:rPr>
          <w:lang w:eastAsia="en-GB"/>
        </w:rPr>
        <w:t xml:space="preserve">each </w:t>
      </w:r>
      <w:r w:rsidRPr="007229BF">
        <w:rPr>
          <w:lang w:eastAsia="en-GB"/>
        </w:rPr>
        <w:t xml:space="preserve">Extraction Requirement </w:t>
      </w:r>
      <w:r>
        <w:rPr>
          <w:lang w:eastAsia="en-GB"/>
        </w:rPr>
        <w:t xml:space="preserve">for each Customer follows that of the </w:t>
      </w:r>
      <w:r w:rsidRPr="007229BF">
        <w:rPr>
          <w:lang w:eastAsia="en-GB"/>
        </w:rPr>
        <w:t>Extraction Requirement</w:t>
      </w:r>
      <w:r>
        <w:rPr>
          <w:lang w:eastAsia="en-GB"/>
        </w:rPr>
        <w:t xml:space="preserve"> definition but is specific to the requirement of the Customer.</w:t>
      </w:r>
    </w:p>
    <w:p w14:paraId="4416F2DF" w14:textId="05B381E4" w:rsidR="00FD4A2E" w:rsidRDefault="00FD4A2E" w:rsidP="00FD4A2E">
      <w:pPr>
        <w:pStyle w:val="ParaText"/>
        <w:rPr>
          <w:lang w:eastAsia="en-GB"/>
        </w:rPr>
      </w:pPr>
      <w:bookmarkStart w:id="42" w:name="_Ref288485301"/>
      <w:bookmarkStart w:id="43" w:name="_Ref332622791"/>
      <w:r>
        <w:rPr>
          <w:lang w:eastAsia="en-GB"/>
        </w:rPr>
        <w:t xml:space="preserve">Data attributes within a GPET-E System that are available to an Extraction Requirement are constrained to a definition (the GPES Primary Care Data Model), described in section </w:t>
      </w:r>
      <w:r>
        <w:rPr>
          <w:lang w:eastAsia="en-GB"/>
        </w:rPr>
        <w:fldChar w:fldCharType="begin"/>
      </w:r>
      <w:r>
        <w:rPr>
          <w:lang w:eastAsia="en-GB"/>
        </w:rPr>
        <w:instrText xml:space="preserve"> REF _Ref287966390 \r \h </w:instrText>
      </w:r>
      <w:r>
        <w:rPr>
          <w:lang w:eastAsia="en-GB"/>
        </w:rPr>
      </w:r>
      <w:r>
        <w:rPr>
          <w:lang w:eastAsia="en-GB"/>
        </w:rPr>
        <w:fldChar w:fldCharType="separate"/>
      </w:r>
      <w:r w:rsidR="00E23EB1">
        <w:rPr>
          <w:lang w:eastAsia="en-GB"/>
        </w:rPr>
        <w:t>2.4</w:t>
      </w:r>
      <w:r>
        <w:rPr>
          <w:lang w:eastAsia="en-GB"/>
        </w:rPr>
        <w:fldChar w:fldCharType="end"/>
      </w:r>
      <w:r>
        <w:rPr>
          <w:lang w:eastAsia="en-GB"/>
        </w:rPr>
        <w:t xml:space="preserve"> (also see paragraph </w:t>
      </w:r>
      <w:r>
        <w:rPr>
          <w:lang w:eastAsia="en-GB"/>
        </w:rPr>
        <w:fldChar w:fldCharType="begin"/>
      </w:r>
      <w:r>
        <w:rPr>
          <w:lang w:eastAsia="en-GB"/>
        </w:rPr>
        <w:instrText xml:space="preserve"> REF _Ref332622470 \w \h </w:instrText>
      </w:r>
      <w:r>
        <w:rPr>
          <w:lang w:eastAsia="en-GB"/>
        </w:rPr>
      </w:r>
      <w:r>
        <w:rPr>
          <w:lang w:eastAsia="en-GB"/>
        </w:rPr>
        <w:fldChar w:fldCharType="separate"/>
      </w:r>
      <w:r w:rsidR="00E23EB1">
        <w:rPr>
          <w:lang w:eastAsia="en-GB"/>
        </w:rPr>
        <w:t>29</w:t>
      </w:r>
      <w:r>
        <w:rPr>
          <w:lang w:eastAsia="en-GB"/>
        </w:rPr>
        <w:fldChar w:fldCharType="end"/>
      </w:r>
      <w:r>
        <w:rPr>
          <w:lang w:eastAsia="en-GB"/>
        </w:rPr>
        <w:t xml:space="preserve"> below). This serves as a reference for each Extraction Requirement, defines the scope of support required by each GPET-E </w:t>
      </w:r>
      <w:r w:rsidRPr="00B12C3D">
        <w:rPr>
          <w:lang w:eastAsia="en-GB"/>
        </w:rPr>
        <w:t>Extraction Service</w:t>
      </w:r>
      <w:r>
        <w:rPr>
          <w:lang w:eastAsia="en-GB"/>
        </w:rPr>
        <w:t xml:space="preserve"> provider and is used to constrain the content of returned data.</w:t>
      </w:r>
      <w:bookmarkEnd w:id="42"/>
      <w:r>
        <w:rPr>
          <w:lang w:eastAsia="en-GB"/>
        </w:rPr>
        <w:t xml:space="preserve"> </w:t>
      </w:r>
      <w:r w:rsidRPr="00BA5886">
        <w:rPr>
          <w:lang w:eastAsia="en-GB"/>
        </w:rPr>
        <w:t xml:space="preserve">The Extraction Requirement will </w:t>
      </w:r>
      <w:r>
        <w:rPr>
          <w:lang w:eastAsia="en-GB"/>
        </w:rPr>
        <w:t xml:space="preserve">also </w:t>
      </w:r>
      <w:r w:rsidRPr="00BA5886">
        <w:rPr>
          <w:lang w:eastAsia="en-GB"/>
        </w:rPr>
        <w:t>specify the approach to be taken with regard to null values</w:t>
      </w:r>
      <w:r>
        <w:rPr>
          <w:lang w:eastAsia="en-GB"/>
        </w:rPr>
        <w:t xml:space="preserve"> being returned</w:t>
      </w:r>
      <w:r w:rsidRPr="00BA5886">
        <w:rPr>
          <w:lang w:eastAsia="en-GB"/>
        </w:rPr>
        <w:t>.</w:t>
      </w:r>
      <w:bookmarkEnd w:id="43"/>
    </w:p>
    <w:p w14:paraId="3F702795" w14:textId="77777777" w:rsidR="00FD4A2E" w:rsidRDefault="00FD4A2E" w:rsidP="00FD4A2E">
      <w:pPr>
        <w:pStyle w:val="ParaText"/>
        <w:rPr>
          <w:lang w:eastAsia="en-GB"/>
        </w:rPr>
      </w:pPr>
      <w:bookmarkStart w:id="44" w:name="_Ref288485432"/>
      <w:r>
        <w:rPr>
          <w:lang w:eastAsia="en-GB"/>
        </w:rPr>
        <w:t>An Extraction Requirement has placeholders (Query Set Variables) within its definition which are substituted by values provided by GPDC for each Scheduled Query Instance. These placeholders are used to:</w:t>
      </w:r>
      <w:bookmarkEnd w:id="44"/>
    </w:p>
    <w:p w14:paraId="4CAB5F69" w14:textId="77777777" w:rsidR="00FD4A2E" w:rsidRDefault="00FD4A2E" w:rsidP="00FD4A2E">
      <w:pPr>
        <w:pStyle w:val="BulletNum"/>
        <w:tabs>
          <w:tab w:val="num" w:pos="770"/>
        </w:tabs>
        <w:ind w:left="770" w:hanging="220"/>
      </w:pPr>
      <w:r>
        <w:t xml:space="preserve">Provide references to GPES Code String Variants, Patient Cohorts, dates and other values used in or as selection criterion within an Extraction Requirement – known as </w:t>
      </w:r>
      <w:r w:rsidRPr="00BE2CF1">
        <w:t>Selection Criteria</w:t>
      </w:r>
      <w:r>
        <w:t xml:space="preserve"> type parameters</w:t>
      </w:r>
    </w:p>
    <w:p w14:paraId="657828A4" w14:textId="77777777" w:rsidR="00FD4A2E" w:rsidRDefault="00FD4A2E" w:rsidP="00FD4A2E">
      <w:pPr>
        <w:pStyle w:val="BulletNum"/>
        <w:tabs>
          <w:tab w:val="num" w:pos="770"/>
        </w:tabs>
        <w:ind w:left="770" w:hanging="220"/>
      </w:pPr>
      <w:r>
        <w:t xml:space="preserve">Provide references to system parameters used in the control protocol of the messaging interfaces which includes scheduling data – known as </w:t>
      </w:r>
      <w:r w:rsidRPr="00BE2CF1">
        <w:t>System</w:t>
      </w:r>
      <w:r>
        <w:t xml:space="preserve"> type parameters</w:t>
      </w:r>
    </w:p>
    <w:p w14:paraId="4DBC1230" w14:textId="77777777" w:rsidR="00FD4A2E" w:rsidRDefault="00FD4A2E" w:rsidP="00FD4A2E">
      <w:pPr>
        <w:pStyle w:val="BulletNum"/>
        <w:tabs>
          <w:tab w:val="num" w:pos="770"/>
        </w:tabs>
        <w:ind w:left="770" w:hanging="220"/>
      </w:pPr>
      <w:r>
        <w:lastRenderedPageBreak/>
        <w:t xml:space="preserve">Provide references to practice cohort and patient participation information – known as </w:t>
      </w:r>
      <w:r w:rsidRPr="00BE2CF1">
        <w:t>Participation</w:t>
      </w:r>
      <w:r>
        <w:t xml:space="preserve"> type parameters</w:t>
      </w:r>
    </w:p>
    <w:p w14:paraId="4312A9E2" w14:textId="4B2B2D25" w:rsidR="00FD4A2E" w:rsidRDefault="00FD4A2E" w:rsidP="00FD4A2E">
      <w:pPr>
        <w:pStyle w:val="ParaText"/>
        <w:rPr>
          <w:lang w:eastAsia="en-GB"/>
        </w:rPr>
      </w:pPr>
      <w:bookmarkStart w:id="45" w:name="_Ref525393615"/>
      <w:r>
        <w:rPr>
          <w:lang w:eastAsia="en-GB"/>
        </w:rPr>
        <w:t xml:space="preserve">Data to be substituted in the placeholders within an Extraction Requirement are provided by GPDC in a timely fashion by means of a Run Time Parameters message as described in section </w:t>
      </w:r>
      <w:r>
        <w:rPr>
          <w:lang w:eastAsia="en-GB"/>
        </w:rPr>
        <w:fldChar w:fldCharType="begin"/>
      </w:r>
      <w:r>
        <w:rPr>
          <w:lang w:eastAsia="en-GB"/>
        </w:rPr>
        <w:instrText xml:space="preserve"> REF _Ref286911984 \r \h </w:instrText>
      </w:r>
      <w:r>
        <w:rPr>
          <w:lang w:eastAsia="en-GB"/>
        </w:rPr>
      </w:r>
      <w:r>
        <w:rPr>
          <w:lang w:eastAsia="en-GB"/>
        </w:rPr>
        <w:fldChar w:fldCharType="separate"/>
      </w:r>
      <w:r w:rsidR="00E23EB1">
        <w:rPr>
          <w:lang w:eastAsia="en-GB"/>
        </w:rPr>
        <w:t>2.2</w:t>
      </w:r>
      <w:r>
        <w:rPr>
          <w:lang w:eastAsia="en-GB"/>
        </w:rPr>
        <w:fldChar w:fldCharType="end"/>
      </w:r>
      <w:r>
        <w:rPr>
          <w:lang w:eastAsia="en-GB"/>
        </w:rPr>
        <w:t>. Clinical code strings will no longer be included in the RTP message for new collections. Suppliers will be provided code strings in the ER Pack and will be required to configure them directly within their systems. Clinical code strings will be phased out of RTP messages for existing collections, including rollovers. The code strings will instead be provided in the ER Pack.</w:t>
      </w:r>
      <w:bookmarkEnd w:id="45"/>
      <w:r>
        <w:rPr>
          <w:lang w:eastAsia="en-GB"/>
        </w:rPr>
        <w:t xml:space="preserve">  </w:t>
      </w:r>
    </w:p>
    <w:p w14:paraId="3E0C12E7" w14:textId="520DBE99" w:rsidR="00FD4A2E" w:rsidRDefault="00FD4A2E" w:rsidP="00FD4A2E">
      <w:pPr>
        <w:pStyle w:val="ParaText"/>
        <w:rPr>
          <w:lang w:eastAsia="en-GB"/>
        </w:rPr>
      </w:pPr>
      <w:bookmarkStart w:id="46" w:name="_Ref525904477"/>
      <w:r>
        <w:rPr>
          <w:lang w:eastAsia="en-GB"/>
        </w:rPr>
        <w:t>The required Regular Extraction Schedule of an Extraction Requirement is defined in the Extraction Requirement itself. The GPET-E System shall execute each Scheduled Query Instance as per this schedule. However, there is a requirement for Extraction Requirements to be executed in addition to this schedule. Where this is required, GPDC will provide a GPET-E system with a Run Time Parameters feed along with scheduling information and a GP practice or patient cohort for which the data is required.</w:t>
      </w:r>
      <w:r w:rsidR="004D0159" w:rsidRPr="004D0159">
        <w:rPr>
          <w:lang w:eastAsia="en-GB"/>
        </w:rPr>
        <w:t xml:space="preserve"> </w:t>
      </w:r>
      <w:r w:rsidR="004D0159">
        <w:rPr>
          <w:lang w:eastAsia="en-GB"/>
        </w:rPr>
        <w:t>Where a GPET-E system has failed to execute a scheduled Query Instance, the GPET-E system must be capable of processing the original RTP retrospectively.</w:t>
      </w:r>
      <w:bookmarkEnd w:id="46"/>
    </w:p>
    <w:p w14:paraId="703DEC8D" w14:textId="77777777" w:rsidR="00FD4A2E" w:rsidRDefault="00FD4A2E" w:rsidP="00C572AD">
      <w:pPr>
        <w:pStyle w:val="Heading2"/>
        <w:rPr>
          <w:lang w:eastAsia="en-GB"/>
        </w:rPr>
      </w:pPr>
      <w:bookmarkStart w:id="47" w:name="_Ref286911984"/>
      <w:bookmarkStart w:id="48" w:name="_Toc525717778"/>
      <w:bookmarkStart w:id="49" w:name="_Toc532465870"/>
      <w:r>
        <w:rPr>
          <w:lang w:eastAsia="en-GB"/>
        </w:rPr>
        <w:t xml:space="preserve">Run Time </w:t>
      </w:r>
      <w:bookmarkEnd w:id="47"/>
      <w:r>
        <w:rPr>
          <w:lang w:eastAsia="en-GB"/>
        </w:rPr>
        <w:t>Parameters</w:t>
      </w:r>
      <w:bookmarkEnd w:id="48"/>
      <w:bookmarkEnd w:id="49"/>
    </w:p>
    <w:p w14:paraId="12A8C5C0" w14:textId="5CD175F2" w:rsidR="00FD4A2E" w:rsidRDefault="00FD4A2E" w:rsidP="00FD4A2E">
      <w:pPr>
        <w:pStyle w:val="ParaText"/>
        <w:rPr>
          <w:lang w:eastAsia="en-GB"/>
        </w:rPr>
      </w:pPr>
      <w:r>
        <w:rPr>
          <w:lang w:eastAsia="en-GB"/>
        </w:rPr>
        <w:t xml:space="preserve">The Extraction Requirement as described in section </w:t>
      </w:r>
      <w:r>
        <w:rPr>
          <w:lang w:eastAsia="en-GB"/>
        </w:rPr>
        <w:fldChar w:fldCharType="begin"/>
      </w:r>
      <w:r>
        <w:rPr>
          <w:lang w:eastAsia="en-GB"/>
        </w:rPr>
        <w:instrText xml:space="preserve"> REF _Ref286931902 \r \h </w:instrText>
      </w:r>
      <w:r>
        <w:rPr>
          <w:lang w:eastAsia="en-GB"/>
        </w:rPr>
      </w:r>
      <w:r>
        <w:rPr>
          <w:lang w:eastAsia="en-GB"/>
        </w:rPr>
        <w:fldChar w:fldCharType="separate"/>
      </w:r>
      <w:r w:rsidR="00E23EB1">
        <w:rPr>
          <w:lang w:eastAsia="en-GB"/>
        </w:rPr>
        <w:t>2.1</w:t>
      </w:r>
      <w:r>
        <w:rPr>
          <w:lang w:eastAsia="en-GB"/>
        </w:rPr>
        <w:fldChar w:fldCharType="end"/>
      </w:r>
      <w:r>
        <w:rPr>
          <w:lang w:eastAsia="en-GB"/>
        </w:rPr>
        <w:t xml:space="preserve"> requires one or more placeholders to be substituted with values for each Scheduled Query Instance. This is achieved by provision of a Run Time Parameters message from GPDC to GPET-E for each required Query Instance.</w:t>
      </w:r>
    </w:p>
    <w:p w14:paraId="6FB71935" w14:textId="77777777" w:rsidR="00FD4A2E" w:rsidRDefault="00FD4A2E" w:rsidP="00FD4A2E">
      <w:pPr>
        <w:pStyle w:val="ParaText"/>
        <w:rPr>
          <w:lang w:eastAsia="en-GB"/>
        </w:rPr>
      </w:pPr>
      <w:bookmarkStart w:id="50" w:name="_Ref332628530"/>
      <w:r>
        <w:rPr>
          <w:lang w:eastAsia="en-GB"/>
        </w:rPr>
        <w:t>Placeholders within an Extraction Requirement will be tagged with a Metadata ID which is unique to that Extraction Requirement (if Metadata ID has to be reused between Extraction Requirements, the Extraction Requirement will be specific about the need). This is known as Extraction Requirement Metadata and is controlled within a GPDC repository.</w:t>
      </w:r>
      <w:bookmarkEnd w:id="50"/>
      <w:r>
        <w:rPr>
          <w:lang w:eastAsia="en-GB"/>
        </w:rPr>
        <w:t xml:space="preserve"> </w:t>
      </w:r>
    </w:p>
    <w:p w14:paraId="5E4F0AE0" w14:textId="77777777" w:rsidR="00FD4A2E" w:rsidRDefault="00FD4A2E" w:rsidP="00FD4A2E">
      <w:pPr>
        <w:pStyle w:val="ParaText"/>
        <w:rPr>
          <w:lang w:eastAsia="en-GB"/>
        </w:rPr>
      </w:pPr>
      <w:r>
        <w:rPr>
          <w:lang w:eastAsia="en-GB"/>
        </w:rPr>
        <w:t xml:space="preserve">Each Metadata ID will have a corresponding description i.e. “a friendly name”. </w:t>
      </w:r>
    </w:p>
    <w:p w14:paraId="196120B3" w14:textId="2EA10852" w:rsidR="00FD4A2E" w:rsidRDefault="00FD4A2E" w:rsidP="00FD4A2E">
      <w:pPr>
        <w:pStyle w:val="ParaText"/>
        <w:rPr>
          <w:lang w:eastAsia="en-GB"/>
        </w:rPr>
      </w:pPr>
      <w:r>
        <w:rPr>
          <w:lang w:eastAsia="en-GB"/>
        </w:rPr>
        <w:t xml:space="preserve">The Run Time Parameters feed supplies values to be substituted in place of each placeholder by quoting its Metadata ID along with the value or string of values to be used. For a description of the format used to communicate values and strings of values see sections </w:t>
      </w:r>
      <w:r>
        <w:rPr>
          <w:lang w:eastAsia="en-GB"/>
        </w:rPr>
        <w:fldChar w:fldCharType="begin"/>
      </w:r>
      <w:r>
        <w:rPr>
          <w:lang w:eastAsia="en-GB"/>
        </w:rPr>
        <w:instrText xml:space="preserve"> REF _Ref288114838 \r \h </w:instrText>
      </w:r>
      <w:r>
        <w:rPr>
          <w:lang w:eastAsia="en-GB"/>
        </w:rPr>
      </w:r>
      <w:r>
        <w:rPr>
          <w:lang w:eastAsia="en-GB"/>
        </w:rPr>
        <w:fldChar w:fldCharType="separate"/>
      </w:r>
      <w:r w:rsidR="00E23EB1">
        <w:rPr>
          <w:lang w:eastAsia="en-GB"/>
        </w:rPr>
        <w:t>3.7</w:t>
      </w:r>
      <w:r>
        <w:rPr>
          <w:lang w:eastAsia="en-GB"/>
        </w:rPr>
        <w:fldChar w:fldCharType="end"/>
      </w:r>
      <w:r>
        <w:rPr>
          <w:lang w:eastAsia="en-GB"/>
        </w:rPr>
        <w:t xml:space="preserve"> and</w:t>
      </w:r>
      <w:r w:rsidR="008F16C5">
        <w:rPr>
          <w:lang w:eastAsia="en-GB"/>
        </w:rPr>
        <w:t xml:space="preserve"> </w:t>
      </w:r>
      <w:r w:rsidR="008F16C5">
        <w:rPr>
          <w:lang w:eastAsia="en-GB"/>
        </w:rPr>
        <w:fldChar w:fldCharType="begin"/>
      </w:r>
      <w:r w:rsidR="008F16C5">
        <w:rPr>
          <w:lang w:eastAsia="en-GB"/>
        </w:rPr>
        <w:instrText xml:space="preserve"> REF _Ref526765297 \r \h </w:instrText>
      </w:r>
      <w:r w:rsidR="008F16C5">
        <w:rPr>
          <w:lang w:eastAsia="en-GB"/>
        </w:rPr>
      </w:r>
      <w:r w:rsidR="008F16C5">
        <w:rPr>
          <w:lang w:eastAsia="en-GB"/>
        </w:rPr>
        <w:fldChar w:fldCharType="separate"/>
      </w:r>
      <w:r w:rsidR="00E23EB1">
        <w:rPr>
          <w:lang w:eastAsia="en-GB"/>
        </w:rPr>
        <w:t>7</w:t>
      </w:r>
      <w:r w:rsidR="008F16C5">
        <w:rPr>
          <w:lang w:eastAsia="en-GB"/>
        </w:rPr>
        <w:fldChar w:fldCharType="end"/>
      </w:r>
      <w:r>
        <w:rPr>
          <w:lang w:eastAsia="en-GB"/>
        </w:rPr>
        <w:t>.</w:t>
      </w:r>
    </w:p>
    <w:p w14:paraId="3E302707" w14:textId="77777777" w:rsidR="00FD4A2E" w:rsidRDefault="00FD4A2E" w:rsidP="00C572AD">
      <w:pPr>
        <w:pStyle w:val="Heading2"/>
        <w:rPr>
          <w:lang w:eastAsia="en-GB"/>
        </w:rPr>
      </w:pPr>
      <w:bookmarkStart w:id="51" w:name="_Ref288050836"/>
      <w:bookmarkStart w:id="52" w:name="_Toc525717779"/>
      <w:bookmarkStart w:id="53" w:name="_Toc532465871"/>
      <w:r>
        <w:rPr>
          <w:lang w:eastAsia="en-GB"/>
        </w:rPr>
        <w:t>Query Results Return Mechanism</w:t>
      </w:r>
      <w:bookmarkEnd w:id="51"/>
      <w:bookmarkEnd w:id="52"/>
      <w:bookmarkEnd w:id="53"/>
    </w:p>
    <w:p w14:paraId="585613A1" w14:textId="77777777" w:rsidR="00FD4A2E" w:rsidRDefault="00FD4A2E" w:rsidP="00FD4A2E">
      <w:pPr>
        <w:pStyle w:val="ParaText"/>
        <w:rPr>
          <w:lang w:eastAsia="en-GB"/>
        </w:rPr>
      </w:pPr>
      <w:r>
        <w:rPr>
          <w:lang w:eastAsia="en-GB"/>
        </w:rPr>
        <w:t>There are two data formats that can be returned to GPDC from the execution of an Extraction Requirement; aggregated data and Patient Level Data. All data are returned in a Query Results message. Both types of output can be present in the same Query Results message.</w:t>
      </w:r>
    </w:p>
    <w:p w14:paraId="793BEA64" w14:textId="77777777" w:rsidR="00FD4A2E" w:rsidRDefault="00FD4A2E" w:rsidP="00FD4A2E">
      <w:pPr>
        <w:pStyle w:val="ParaText"/>
        <w:rPr>
          <w:lang w:eastAsia="en-GB"/>
        </w:rPr>
      </w:pPr>
      <w:bookmarkStart w:id="54" w:name="_Ref332622470"/>
      <w:r>
        <w:rPr>
          <w:lang w:eastAsia="en-GB"/>
        </w:rPr>
        <w:t xml:space="preserve">The Extraction Requirement explicitly states which data items are to be returned and provides reference IDs to be used in communicating the data values to GPDC. This extends to </w:t>
      </w:r>
      <w:r w:rsidRPr="003C6037">
        <w:rPr>
          <w:lang w:eastAsia="en-GB"/>
        </w:rPr>
        <w:t>returning values in a Q</w:t>
      </w:r>
      <w:r>
        <w:rPr>
          <w:lang w:eastAsia="en-GB"/>
        </w:rPr>
        <w:t xml:space="preserve">uery </w:t>
      </w:r>
      <w:r w:rsidRPr="003C6037">
        <w:rPr>
          <w:lang w:eastAsia="en-GB"/>
        </w:rPr>
        <w:t>R</w:t>
      </w:r>
      <w:r>
        <w:rPr>
          <w:lang w:eastAsia="en-GB"/>
        </w:rPr>
        <w:t>esults</w:t>
      </w:r>
      <w:r w:rsidRPr="003C6037">
        <w:rPr>
          <w:lang w:eastAsia="en-GB"/>
        </w:rPr>
        <w:t xml:space="preserve"> message that are direct copies of values contained within the RTP message (that the QR message is in response to) </w:t>
      </w:r>
      <w:r>
        <w:rPr>
          <w:lang w:eastAsia="en-GB"/>
        </w:rPr>
        <w:t xml:space="preserve">but </w:t>
      </w:r>
      <w:r w:rsidRPr="003C6037">
        <w:rPr>
          <w:lang w:eastAsia="en-GB"/>
        </w:rPr>
        <w:t>is constrained to those element/attributes that occur within the Query-Set-Variables element of the RTP message.</w:t>
      </w:r>
      <w:bookmarkEnd w:id="54"/>
    </w:p>
    <w:p w14:paraId="0A9BF58B" w14:textId="77777777" w:rsidR="00FD4A2E" w:rsidRDefault="00FD4A2E" w:rsidP="00FD4A2E">
      <w:pPr>
        <w:pStyle w:val="ParaText"/>
        <w:rPr>
          <w:lang w:eastAsia="en-GB"/>
        </w:rPr>
      </w:pPr>
      <w:r>
        <w:rPr>
          <w:lang w:eastAsia="en-GB"/>
        </w:rPr>
        <w:t>Aggregated data is always communicated using reference IDs stated in the Extraction Requirement. Every value to be returned has a unique reference ID.</w:t>
      </w:r>
    </w:p>
    <w:p w14:paraId="1C2788AD" w14:textId="23F2C6A1" w:rsidR="00FD4A2E" w:rsidRDefault="00FD4A2E" w:rsidP="00FD4A2E">
      <w:pPr>
        <w:pStyle w:val="ParaText"/>
        <w:rPr>
          <w:lang w:eastAsia="en-GB"/>
        </w:rPr>
      </w:pPr>
      <w:r>
        <w:rPr>
          <w:lang w:eastAsia="en-GB"/>
        </w:rPr>
        <w:t xml:space="preserve">Patient Level Data uses the names of the attributes contained within the 4 tables as defined in section </w:t>
      </w:r>
      <w:r>
        <w:rPr>
          <w:lang w:eastAsia="en-GB"/>
        </w:rPr>
        <w:fldChar w:fldCharType="begin"/>
      </w:r>
      <w:r>
        <w:rPr>
          <w:lang w:eastAsia="en-GB"/>
        </w:rPr>
        <w:instrText xml:space="preserve"> REF _Ref287609521 \r \h </w:instrText>
      </w:r>
      <w:r>
        <w:rPr>
          <w:lang w:eastAsia="en-GB"/>
        </w:rPr>
      </w:r>
      <w:r>
        <w:rPr>
          <w:lang w:eastAsia="en-GB"/>
        </w:rPr>
        <w:fldChar w:fldCharType="separate"/>
      </w:r>
      <w:r w:rsidR="00E23EB1">
        <w:rPr>
          <w:lang w:eastAsia="en-GB"/>
        </w:rPr>
        <w:t>2.4.2</w:t>
      </w:r>
      <w:r>
        <w:rPr>
          <w:lang w:eastAsia="en-GB"/>
        </w:rPr>
        <w:fldChar w:fldCharType="end"/>
      </w:r>
      <w:r>
        <w:rPr>
          <w:lang w:eastAsia="en-GB"/>
        </w:rPr>
        <w:t xml:space="preserve"> to label each data value to be returned. The Extraction Requirement states which values are to be returned in the required sequence. </w:t>
      </w:r>
    </w:p>
    <w:p w14:paraId="33B30AA6" w14:textId="77777777" w:rsidR="00FD4A2E" w:rsidRDefault="00FD4A2E" w:rsidP="00FD4A2E">
      <w:pPr>
        <w:pStyle w:val="ParaText"/>
        <w:rPr>
          <w:lang w:eastAsia="en-GB"/>
        </w:rPr>
      </w:pPr>
      <w:r>
        <w:rPr>
          <w:lang w:eastAsia="en-GB"/>
        </w:rPr>
        <w:t xml:space="preserve">An Extraction Requirement that requests Patient Level Data may not know the number of records that could be returned (as this is determined by the selection criteria in the </w:t>
      </w:r>
      <w:r>
        <w:rPr>
          <w:lang w:eastAsia="en-GB"/>
        </w:rPr>
        <w:lastRenderedPageBreak/>
        <w:t>requirement and the number of patient matches). As such multiple data records can be returned.</w:t>
      </w:r>
    </w:p>
    <w:p w14:paraId="76AC45D0" w14:textId="1748E342" w:rsidR="00FD4A2E" w:rsidRDefault="00FD4A2E" w:rsidP="00FD4A2E">
      <w:pPr>
        <w:pStyle w:val="ParaText"/>
        <w:rPr>
          <w:lang w:eastAsia="en-GB"/>
        </w:rPr>
      </w:pPr>
      <w:r>
        <w:rPr>
          <w:lang w:eastAsia="en-GB"/>
        </w:rPr>
        <w:t>All records within a Query Results message are differentiated using an incremental record identifier.</w:t>
      </w:r>
    </w:p>
    <w:p w14:paraId="49FF2FA7" w14:textId="3C5AAF61" w:rsidR="00FD4A2E" w:rsidRPr="008406B2" w:rsidRDefault="00FD4A2E" w:rsidP="008406B2">
      <w:pPr>
        <w:pStyle w:val="ParaText"/>
        <w:rPr>
          <w:lang w:eastAsia="en-GB"/>
        </w:rPr>
      </w:pPr>
      <w:r>
        <w:rPr>
          <w:lang w:eastAsia="en-GB"/>
        </w:rPr>
        <w:t xml:space="preserve">Each record that contains Patient Level Data may contain multiple values from multiple tables as described in section </w:t>
      </w:r>
      <w:r>
        <w:rPr>
          <w:lang w:eastAsia="en-GB"/>
        </w:rPr>
        <w:fldChar w:fldCharType="begin"/>
      </w:r>
      <w:r>
        <w:rPr>
          <w:lang w:eastAsia="en-GB"/>
        </w:rPr>
        <w:instrText xml:space="preserve"> REF _Ref287609521 \r \h </w:instrText>
      </w:r>
      <w:r>
        <w:rPr>
          <w:lang w:eastAsia="en-GB"/>
        </w:rPr>
      </w:r>
      <w:r>
        <w:rPr>
          <w:lang w:eastAsia="en-GB"/>
        </w:rPr>
        <w:fldChar w:fldCharType="separate"/>
      </w:r>
      <w:r w:rsidR="00E23EB1">
        <w:rPr>
          <w:lang w:eastAsia="en-GB"/>
        </w:rPr>
        <w:t>2.4.2</w:t>
      </w:r>
      <w:r>
        <w:rPr>
          <w:lang w:eastAsia="en-GB"/>
        </w:rPr>
        <w:fldChar w:fldCharType="end"/>
      </w:r>
      <w:r>
        <w:rPr>
          <w:lang w:eastAsia="en-GB"/>
        </w:rPr>
        <w:t xml:space="preserve"> and is determined by the number of “queries” asked in the Extraction Requirement. Furthermore, each “query” may result in multiple answers. This allows for each record to be made up of multiple sub records. The Extraction Requirement will state IDs to be used to identify each incidence of sub record to be returned. See </w:t>
      </w:r>
      <w:r w:rsidR="00C86D0E">
        <w:rPr>
          <w:lang w:eastAsia="en-GB"/>
        </w:rPr>
        <w:fldChar w:fldCharType="begin"/>
      </w:r>
      <w:r w:rsidR="00C86D0E">
        <w:rPr>
          <w:lang w:eastAsia="en-GB"/>
        </w:rPr>
        <w:instrText xml:space="preserve"> REF _Ref525919420 \h </w:instrText>
      </w:r>
      <w:r w:rsidR="00C86D0E">
        <w:rPr>
          <w:lang w:eastAsia="en-GB"/>
        </w:rPr>
      </w:r>
      <w:r w:rsidR="00C86D0E">
        <w:rPr>
          <w:lang w:eastAsia="en-GB"/>
        </w:rPr>
        <w:fldChar w:fldCharType="separate"/>
      </w:r>
      <w:r w:rsidR="00E23EB1" w:rsidRPr="00117924">
        <w:t xml:space="preserve">Appendix A – Query-Results Patient </w:t>
      </w:r>
      <w:r w:rsidR="00E23EB1">
        <w:rPr>
          <w:lang w:eastAsia="en-GB"/>
        </w:rPr>
        <w:t>Level Reporting</w:t>
      </w:r>
      <w:r w:rsidR="00E23EB1" w:rsidRPr="00117924">
        <w:t xml:space="preserve"> Format</w:t>
      </w:r>
      <w:r w:rsidR="00C86D0E">
        <w:rPr>
          <w:lang w:eastAsia="en-GB"/>
        </w:rPr>
        <w:fldChar w:fldCharType="end"/>
      </w:r>
      <w:r w:rsidR="00C86D0E">
        <w:rPr>
          <w:lang w:eastAsia="en-GB"/>
        </w:rPr>
        <w:t xml:space="preserve"> </w:t>
      </w:r>
      <w:r>
        <w:rPr>
          <w:lang w:eastAsia="en-GB"/>
        </w:rPr>
        <w:t>for an example of the ID scheme used to achieve this.</w:t>
      </w:r>
    </w:p>
    <w:p w14:paraId="5DD3F381" w14:textId="77777777" w:rsidR="00FD4A2E" w:rsidRDefault="00FD4A2E" w:rsidP="00FD4A2E">
      <w:pPr>
        <w:pStyle w:val="ParaText"/>
        <w:rPr>
          <w:lang w:eastAsia="en-GB"/>
        </w:rPr>
      </w:pPr>
      <w:r>
        <w:rPr>
          <w:lang w:eastAsia="en-GB"/>
        </w:rPr>
        <w:t>The order in which data should be returned in a Query Results message is also described in the Extraction Requirement.</w:t>
      </w:r>
    </w:p>
    <w:p w14:paraId="273193E6" w14:textId="77777777" w:rsidR="00FD4A2E" w:rsidRDefault="00FD4A2E" w:rsidP="00C572AD">
      <w:pPr>
        <w:pStyle w:val="Heading3"/>
      </w:pPr>
      <w:r>
        <w:t>Data Extraction Support</w:t>
      </w:r>
    </w:p>
    <w:p w14:paraId="3403B7F2" w14:textId="77777777" w:rsidR="00FD4A2E" w:rsidRDefault="00FD4A2E" w:rsidP="00FD4A2E">
      <w:pPr>
        <w:pStyle w:val="ParaText"/>
      </w:pPr>
      <w:r>
        <w:t>QOF and Enhanced Services payments are currently managed by the CQRS system and the data</w:t>
      </w:r>
      <w:r w:rsidRPr="006D71E6">
        <w:t xml:space="preserve"> </w:t>
      </w:r>
      <w:r>
        <w:t>from GP Practices required to calculate these payments in CQRS is supplied by GPES.</w:t>
      </w:r>
    </w:p>
    <w:p w14:paraId="0DB48D25" w14:textId="77777777" w:rsidR="00FD4A2E" w:rsidRDefault="00FD4A2E" w:rsidP="00FD4A2E">
      <w:pPr>
        <w:pStyle w:val="ParaText"/>
        <w:rPr>
          <w:lang w:eastAsia="en-GB"/>
        </w:rPr>
      </w:pPr>
      <w:r>
        <w:t xml:space="preserve">The GPES-I Standard does not impose the </w:t>
      </w:r>
      <w:r>
        <w:rPr>
          <w:lang w:eastAsia="en-GB"/>
        </w:rPr>
        <w:t>technology and methods</w:t>
      </w:r>
      <w:r>
        <w:t xml:space="preserve"> for GPET-E Systems to extract data, only </w:t>
      </w:r>
      <w:r>
        <w:rPr>
          <w:lang w:eastAsia="en-GB"/>
        </w:rPr>
        <w:t xml:space="preserve">the compliance to protocols described in this Standard for the supply and return of information. The current methods of extraction of payment-related data within </w:t>
      </w:r>
      <w:r w:rsidRPr="003507E4">
        <w:t>GP Clinical Systems</w:t>
      </w:r>
      <w:r>
        <w:rPr>
          <w:lang w:eastAsia="en-GB"/>
        </w:rPr>
        <w:t xml:space="preserve"> includes “local reporting</w:t>
      </w:r>
      <w:r>
        <w:rPr>
          <w:rStyle w:val="FootnoteReference"/>
          <w:lang w:eastAsia="en-GB"/>
        </w:rPr>
        <w:footnoteReference w:id="2"/>
      </w:r>
      <w:r>
        <w:rPr>
          <w:lang w:eastAsia="en-GB"/>
        </w:rPr>
        <w:t>” facilities which is not currently mandated by NHS Digital requirements but is accepted by GPES as important to GP Practices and therefore the impact to these “local reporting” facilities is to be minimised.</w:t>
      </w:r>
    </w:p>
    <w:p w14:paraId="629769D4" w14:textId="77777777" w:rsidR="00FD4A2E" w:rsidRDefault="00FD4A2E" w:rsidP="00FD4A2E">
      <w:pPr>
        <w:pStyle w:val="ParaText"/>
        <w:rPr>
          <w:lang w:eastAsia="en-GB"/>
        </w:rPr>
      </w:pPr>
      <w:r>
        <w:rPr>
          <w:lang w:eastAsia="en-GB"/>
        </w:rPr>
        <w:t xml:space="preserve">Migration to the supply of data via GPDC is to be achieved by the GPSS adhering to the framework in this standard for the request and supply of data whilst maintaining the existing methods of extraction and local reporting from that extraction, if required. </w:t>
      </w:r>
    </w:p>
    <w:p w14:paraId="65C3DC5B" w14:textId="77777777" w:rsidR="00FD4A2E" w:rsidRDefault="00FD4A2E" w:rsidP="00FD4A2E">
      <w:pPr>
        <w:pStyle w:val="ParaText"/>
        <w:rPr>
          <w:lang w:eastAsia="en-GB"/>
        </w:rPr>
      </w:pPr>
      <w:r>
        <w:rPr>
          <w:lang w:eastAsia="en-GB"/>
        </w:rPr>
        <w:t>In this approach, a GP Practice may run a local report as and when required without interaction between GPDC and GPET-E. When GPDC requires a Scheduled Query Instance it will exercise the process described in the Standard. Unscheduled data extractions will be achieved by GPDC requesting data by means of an RTP message containing the required scheduling and cohort information. Such requests could be for historic time periods, or to rectify a failed extract, and may contain a GP practice or patient cohort which differs from the original request.</w:t>
      </w:r>
    </w:p>
    <w:p w14:paraId="25E96FF1" w14:textId="77777777" w:rsidR="00FD4A2E" w:rsidRPr="009A41B4" w:rsidRDefault="00FD4A2E" w:rsidP="00FD4A2E">
      <w:pPr>
        <w:pStyle w:val="ParaText"/>
        <w:rPr>
          <w:lang w:eastAsia="en-GB"/>
        </w:rPr>
      </w:pPr>
      <w:r>
        <w:rPr>
          <w:lang w:eastAsia="en-GB"/>
        </w:rPr>
        <w:t>The implementation of future QOF and other payment related requirements will be undertaken via the Extraction Requirement development process as described by this Standard, allowing GPSSs to provide their own “local reporting” facilities as they require.</w:t>
      </w:r>
    </w:p>
    <w:p w14:paraId="07784513" w14:textId="77777777" w:rsidR="00FD4A2E" w:rsidRDefault="00FD4A2E" w:rsidP="00C572AD">
      <w:pPr>
        <w:pStyle w:val="Heading2"/>
        <w:rPr>
          <w:lang w:eastAsia="en-GB"/>
        </w:rPr>
      </w:pPr>
      <w:bookmarkStart w:id="55" w:name="_Ref287966390"/>
      <w:bookmarkStart w:id="56" w:name="_Ref287966536"/>
      <w:bookmarkStart w:id="57" w:name="_Toc525717780"/>
      <w:bookmarkStart w:id="58" w:name="_Toc532465872"/>
      <w:r>
        <w:rPr>
          <w:lang w:eastAsia="en-GB"/>
        </w:rPr>
        <w:t>GPES Primary Care Data Model</w:t>
      </w:r>
      <w:bookmarkEnd w:id="55"/>
      <w:bookmarkEnd w:id="56"/>
      <w:bookmarkEnd w:id="57"/>
      <w:bookmarkEnd w:id="58"/>
    </w:p>
    <w:p w14:paraId="2BFE992F" w14:textId="77777777" w:rsidR="00FD4A2E" w:rsidRDefault="00FD4A2E" w:rsidP="00FD4A2E">
      <w:pPr>
        <w:pStyle w:val="ParaText"/>
        <w:rPr>
          <w:lang w:eastAsia="en-GB"/>
        </w:rPr>
      </w:pPr>
      <w:r>
        <w:rPr>
          <w:lang w:eastAsia="en-GB"/>
        </w:rPr>
        <w:t>There are variations between the database structures of the GP Systems developed by different GPSS. This poses a significant problem for the collection of comparable information. The GPES Primary Care Data Model represents a simplified subset of some elements of patient-related information so as to provide a common reference by which Extraction Requirements can be expressed and which GPET-E system suppliers can support.</w:t>
      </w:r>
    </w:p>
    <w:p w14:paraId="61476B27" w14:textId="77777777" w:rsidR="00FD4A2E" w:rsidRDefault="00FD4A2E" w:rsidP="00FD4A2E">
      <w:pPr>
        <w:pStyle w:val="ParaText"/>
        <w:rPr>
          <w:lang w:eastAsia="en-GB"/>
        </w:rPr>
      </w:pPr>
      <w:r w:rsidRPr="00012BB9">
        <w:rPr>
          <w:lang w:eastAsia="en-GB"/>
        </w:rPr>
        <w:t>GPET-E System Providers</w:t>
      </w:r>
      <w:r>
        <w:rPr>
          <w:lang w:eastAsia="en-GB"/>
        </w:rPr>
        <w:t xml:space="preserve"> are not required to change their existing record structure to comply with the GPES Primary Care Data Model. Where GPET-E System suppliers identify </w:t>
      </w:r>
      <w:r>
        <w:rPr>
          <w:lang w:eastAsia="en-GB"/>
        </w:rPr>
        <w:lastRenderedPageBreak/>
        <w:t>additional attributes that can be supported these will be assessed for inclusion into updates to the GPES Primary Care Data Model.</w:t>
      </w:r>
    </w:p>
    <w:p w14:paraId="0BE69129" w14:textId="0AE8177A" w:rsidR="00FD4A2E" w:rsidRDefault="00FD4A2E" w:rsidP="00FD4A2E">
      <w:pPr>
        <w:pStyle w:val="ParaText"/>
        <w:rPr>
          <w:lang w:eastAsia="en-GB"/>
        </w:rPr>
      </w:pPr>
      <w:r>
        <w:rPr>
          <w:lang w:eastAsia="en-GB"/>
        </w:rPr>
        <w:fldChar w:fldCharType="begin"/>
      </w:r>
      <w:r>
        <w:rPr>
          <w:lang w:eastAsia="en-GB"/>
        </w:rPr>
        <w:instrText xml:space="preserve"> REF _Ref286936586 \h </w:instrText>
      </w:r>
      <w:r>
        <w:rPr>
          <w:lang w:eastAsia="en-GB"/>
        </w:rPr>
      </w:r>
      <w:r>
        <w:rPr>
          <w:lang w:eastAsia="en-GB"/>
        </w:rPr>
        <w:fldChar w:fldCharType="separate"/>
      </w:r>
      <w:r w:rsidR="00E23EB1">
        <w:t xml:space="preserve">Figure </w:t>
      </w:r>
      <w:r w:rsidR="00E23EB1">
        <w:rPr>
          <w:noProof/>
        </w:rPr>
        <w:t>1</w:t>
      </w:r>
      <w:r>
        <w:rPr>
          <w:lang w:eastAsia="en-GB"/>
        </w:rPr>
        <w:fldChar w:fldCharType="end"/>
      </w:r>
      <w:r>
        <w:rPr>
          <w:lang w:eastAsia="en-GB"/>
        </w:rPr>
        <w:t xml:space="preserve"> shows the GPES Primary Care Data Model. Each of the four major categories of information is shown as an entity with relationships to other entities. Each of these entities has a table name (i.e. Patients, Journals, Encounters and Referrals). Subsequent sections provide details of the attributes (fields, columns or data items) in these tables. The Links entity shown is used to represent links between records. Its role is described in section </w:t>
      </w:r>
      <w:r>
        <w:rPr>
          <w:lang w:eastAsia="en-GB"/>
        </w:rPr>
        <w:fldChar w:fldCharType="begin"/>
      </w:r>
      <w:r>
        <w:rPr>
          <w:lang w:eastAsia="en-GB"/>
        </w:rPr>
        <w:instrText xml:space="preserve"> REF _Ref377702905 \r \h </w:instrText>
      </w:r>
      <w:r>
        <w:rPr>
          <w:lang w:eastAsia="en-GB"/>
        </w:rPr>
      </w:r>
      <w:r>
        <w:rPr>
          <w:lang w:eastAsia="en-GB"/>
        </w:rPr>
        <w:fldChar w:fldCharType="separate"/>
      </w:r>
      <w:r w:rsidR="00E23EB1">
        <w:rPr>
          <w:lang w:eastAsia="en-GB"/>
        </w:rPr>
        <w:t>2.4.2.5</w:t>
      </w:r>
      <w:r>
        <w:rPr>
          <w:lang w:eastAsia="en-GB"/>
        </w:rPr>
        <w:fldChar w:fldCharType="end"/>
      </w:r>
      <w:r>
        <w:rPr>
          <w:lang w:eastAsia="en-GB"/>
        </w:rPr>
        <w:t>.</w:t>
      </w:r>
    </w:p>
    <w:p w14:paraId="275B8B24" w14:textId="77777777" w:rsidR="00FD4A2E" w:rsidRDefault="00FD4A2E" w:rsidP="00FD4A2E">
      <w:pPr>
        <w:pStyle w:val="ParaText"/>
        <w:keepNext/>
        <w:numPr>
          <w:ilvl w:val="0"/>
          <w:numId w:val="0"/>
        </w:numPr>
        <w:ind w:left="771"/>
        <w:jc w:val="center"/>
      </w:pPr>
      <w:r>
        <w:object w:dxaOrig="5838" w:dyaOrig="5720" w14:anchorId="4FBF0B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in;height:4in" o:ole="">
            <v:imagedata r:id="rId20" o:title=""/>
          </v:shape>
          <o:OLEObject Type="Embed" ProgID="Visio.Drawing.11" ShapeID="_x0000_i1025" DrawAspect="Content" ObjectID="_1606207761" r:id="rId21"/>
        </w:object>
      </w:r>
    </w:p>
    <w:p w14:paraId="7DF5B539" w14:textId="75F229F3" w:rsidR="00FD4A2E" w:rsidRDefault="00FD4A2E" w:rsidP="00FD4A2E">
      <w:pPr>
        <w:pStyle w:val="Caption"/>
        <w:jc w:val="center"/>
      </w:pPr>
      <w:bookmarkStart w:id="59" w:name="_Ref286936586"/>
      <w:r>
        <w:t xml:space="preserve">Figure </w:t>
      </w:r>
      <w:r>
        <w:rPr>
          <w:noProof/>
        </w:rPr>
        <w:fldChar w:fldCharType="begin"/>
      </w:r>
      <w:r>
        <w:rPr>
          <w:noProof/>
        </w:rPr>
        <w:instrText xml:space="preserve"> SEQ Figure \* ARABIC </w:instrText>
      </w:r>
      <w:r>
        <w:rPr>
          <w:noProof/>
        </w:rPr>
        <w:fldChar w:fldCharType="separate"/>
      </w:r>
      <w:r w:rsidR="00E23EB1">
        <w:rPr>
          <w:noProof/>
        </w:rPr>
        <w:t>1</w:t>
      </w:r>
      <w:r>
        <w:rPr>
          <w:noProof/>
        </w:rPr>
        <w:fldChar w:fldCharType="end"/>
      </w:r>
      <w:bookmarkEnd w:id="59"/>
      <w:r>
        <w:t xml:space="preserve"> – GPES Primary Care Data Model</w:t>
      </w:r>
    </w:p>
    <w:p w14:paraId="5636410B" w14:textId="77777777" w:rsidR="00FD4A2E" w:rsidRPr="004F74E2" w:rsidRDefault="00FD4A2E" w:rsidP="00FD4A2E">
      <w:pPr>
        <w:pStyle w:val="ParaText"/>
        <w:numPr>
          <w:ilvl w:val="0"/>
          <w:numId w:val="0"/>
        </w:numPr>
        <w:rPr>
          <w:lang w:eastAsia="en-GB"/>
        </w:rPr>
      </w:pPr>
    </w:p>
    <w:p w14:paraId="7A6A2E37" w14:textId="77777777" w:rsidR="00FD4A2E" w:rsidRDefault="00FD4A2E" w:rsidP="00C572AD">
      <w:pPr>
        <w:pStyle w:val="Heading3"/>
        <w:rPr>
          <w:lang w:eastAsia="en-GB"/>
        </w:rPr>
      </w:pPr>
      <w:bookmarkStart w:id="60" w:name="_Ref311641022"/>
      <w:r>
        <w:rPr>
          <w:lang w:eastAsia="en-GB"/>
        </w:rPr>
        <w:t>Mandatory and optional elements</w:t>
      </w:r>
      <w:bookmarkEnd w:id="60"/>
    </w:p>
    <w:p w14:paraId="567BF169" w14:textId="77777777" w:rsidR="00FD4A2E" w:rsidRPr="00C369CB" w:rsidRDefault="00FD4A2E" w:rsidP="00FD4A2E">
      <w:pPr>
        <w:pStyle w:val="ParaText"/>
        <w:tabs>
          <w:tab w:val="clear" w:pos="2462"/>
        </w:tabs>
      </w:pPr>
      <w:r w:rsidRPr="00C369CB">
        <w:t>All GPES data items that were required by the Requirements for Accreditation (RFA99 v1.2) of GP Computer systems are mandatory. Some items that can be directly derived from data required by RFA are also mandatory.</w:t>
      </w:r>
    </w:p>
    <w:p w14:paraId="6BE925AE" w14:textId="77777777" w:rsidR="00FD4A2E" w:rsidRPr="00C369CB" w:rsidRDefault="00FD4A2E" w:rsidP="00FD4A2E">
      <w:pPr>
        <w:pStyle w:val="ParaText"/>
        <w:tabs>
          <w:tab w:val="clear" w:pos="2462"/>
        </w:tabs>
      </w:pPr>
      <w:bookmarkStart w:id="61" w:name="_Ref332629760"/>
      <w:r w:rsidRPr="00C369CB">
        <w:t xml:space="preserve">Most GPES data items that are not required by RFA are optional. If the GP </w:t>
      </w:r>
      <w:r>
        <w:t>S</w:t>
      </w:r>
      <w:r w:rsidRPr="00C369CB">
        <w:t>ystem does not permit an optional data item to be recorded, requests for or references to the data item in a</w:t>
      </w:r>
      <w:r>
        <w:t>n Extraction Requirement</w:t>
      </w:r>
      <w:r w:rsidRPr="00C369CB">
        <w:t xml:space="preserve"> </w:t>
      </w:r>
      <w:r>
        <w:t>will result in the</w:t>
      </w:r>
      <w:r w:rsidRPr="00C369CB">
        <w:t xml:space="preserve"> return </w:t>
      </w:r>
      <w:r>
        <w:t xml:space="preserve">of </w:t>
      </w:r>
      <w:r w:rsidRPr="00C369CB">
        <w:t xml:space="preserve">a null </w:t>
      </w:r>
      <w:r>
        <w:t xml:space="preserve">value </w:t>
      </w:r>
      <w:r w:rsidRPr="00C369CB">
        <w:t>or a specified default value.</w:t>
      </w:r>
      <w:r>
        <w:t xml:space="preserve"> All default values will be specified in the relevant Extraction Requirement, if required.</w:t>
      </w:r>
      <w:bookmarkEnd w:id="61"/>
    </w:p>
    <w:p w14:paraId="6A576A90" w14:textId="77777777" w:rsidR="00FD4A2E" w:rsidRDefault="00FD4A2E" w:rsidP="00FD4A2E">
      <w:pPr>
        <w:pStyle w:val="ParaText"/>
        <w:tabs>
          <w:tab w:val="clear" w:pos="2462"/>
        </w:tabs>
      </w:pPr>
      <w:r w:rsidRPr="003D5616">
        <w:t>However, if a GP system does permit the users to record and store an optional data item in a structured form, then that data should be made accessible using GPES-I.</w:t>
      </w:r>
    </w:p>
    <w:p w14:paraId="369FF4F3" w14:textId="218D3A27" w:rsidR="00FD4A2E" w:rsidRDefault="00FD4A2E" w:rsidP="00FD4A2E">
      <w:pPr>
        <w:pStyle w:val="ParaText"/>
        <w:tabs>
          <w:tab w:val="clear" w:pos="2462"/>
        </w:tabs>
      </w:pPr>
      <w:r>
        <w:t xml:space="preserve">The attributes described in section </w:t>
      </w:r>
      <w:r>
        <w:fldChar w:fldCharType="begin"/>
      </w:r>
      <w:r>
        <w:instrText xml:space="preserve"> REF _Ref287609521 \r \h </w:instrText>
      </w:r>
      <w:r>
        <w:fldChar w:fldCharType="separate"/>
      </w:r>
      <w:r w:rsidR="00E23EB1">
        <w:t>2.4.2</w:t>
      </w:r>
      <w:r>
        <w:fldChar w:fldCharType="end"/>
      </w:r>
      <w:r>
        <w:t xml:space="preserve"> are classified as mandatory (M) or optional (O).</w:t>
      </w:r>
      <w:r w:rsidRPr="00DC61D0">
        <w:t xml:space="preserve"> </w:t>
      </w:r>
      <w:r>
        <w:t>In the case of the Referrals table (R) is used in place of (M) to indicate the attribute is recommended, as it has been agreed that full support of referrals in its current form is not mandatory in GP systems that do not store referrals data in separate tables.</w:t>
      </w:r>
    </w:p>
    <w:p w14:paraId="3184D190" w14:textId="77777777" w:rsidR="00FD4A2E" w:rsidRPr="004F74E2" w:rsidRDefault="00FD4A2E" w:rsidP="00FD4A2E">
      <w:pPr>
        <w:pStyle w:val="ParaText"/>
        <w:rPr>
          <w:lang w:eastAsia="en-GB"/>
        </w:rPr>
      </w:pPr>
      <w:r w:rsidRPr="00B3140A">
        <w:t>GPES-I queries should only have access to patient data which is on-line and available to GP Practices, including ‘deducted patients’.</w:t>
      </w:r>
    </w:p>
    <w:p w14:paraId="4F685F7F" w14:textId="77777777" w:rsidR="00FD4A2E" w:rsidRDefault="00FD4A2E" w:rsidP="00C572AD">
      <w:pPr>
        <w:pStyle w:val="Heading3"/>
        <w:rPr>
          <w:lang w:eastAsia="en-GB"/>
        </w:rPr>
      </w:pPr>
      <w:bookmarkStart w:id="62" w:name="_Ref287609521"/>
      <w:r>
        <w:rPr>
          <w:lang w:eastAsia="en-GB"/>
        </w:rPr>
        <w:lastRenderedPageBreak/>
        <w:t>Tables</w:t>
      </w:r>
      <w:bookmarkEnd w:id="62"/>
    </w:p>
    <w:p w14:paraId="72247156" w14:textId="77777777" w:rsidR="00FD4A2E" w:rsidRPr="003D5616" w:rsidRDefault="00FD4A2E" w:rsidP="006E31D2">
      <w:pPr>
        <w:pStyle w:val="Heading4"/>
      </w:pPr>
      <w:r w:rsidRPr="001A0CCF">
        <w:t>PATIENTS</w:t>
      </w:r>
    </w:p>
    <w:p w14:paraId="7B1CE726" w14:textId="77777777" w:rsidR="00FD4A2E" w:rsidRPr="003D5616" w:rsidRDefault="00FD4A2E" w:rsidP="00FD4A2E">
      <w:pPr>
        <w:pStyle w:val="ParaText"/>
        <w:tabs>
          <w:tab w:val="clear" w:pos="2462"/>
        </w:tabs>
      </w:pPr>
      <w:r>
        <w:t>Contains o</w:t>
      </w:r>
      <w:r w:rsidRPr="003D5616">
        <w:t>ne record for each patient registered. On death or departure from the practice the registration status should be changed and the record should be retained.</w:t>
      </w:r>
    </w:p>
    <w:p w14:paraId="1EDCA733" w14:textId="16D85AD5" w:rsidR="00FD4A2E" w:rsidRPr="003D5616" w:rsidRDefault="00FD4A2E" w:rsidP="00FD4A2E">
      <w:pPr>
        <w:pStyle w:val="ParaText"/>
        <w:tabs>
          <w:tab w:val="clear" w:pos="2462"/>
        </w:tabs>
      </w:pPr>
      <w:r w:rsidRPr="003D5616">
        <w:t xml:space="preserve">The data in the PATIENTS table must be supported by all </w:t>
      </w:r>
      <w:r>
        <w:t>GPET-E Systems</w:t>
      </w:r>
      <w:r w:rsidRPr="003D5616">
        <w:t xml:space="preserve">. The mandatory data </w:t>
      </w:r>
      <w:r>
        <w:t xml:space="preserve">items </w:t>
      </w:r>
      <w:r w:rsidRPr="003D5616">
        <w:t>required to support this table are also required by RFA99</w:t>
      </w:r>
      <w:r>
        <w:t xml:space="preserve"> v1.2</w:t>
      </w:r>
      <w:r w:rsidRPr="003D5616">
        <w:t xml:space="preserve">. The data items are detailed in </w:t>
      </w:r>
      <w:r>
        <w:fldChar w:fldCharType="begin"/>
      </w:r>
      <w:r>
        <w:instrText xml:space="preserve"> REF _Ref287609963 \h </w:instrText>
      </w:r>
      <w:r>
        <w:fldChar w:fldCharType="separate"/>
      </w:r>
      <w:r w:rsidR="00E23EB1">
        <w:t xml:space="preserve">Table </w:t>
      </w:r>
      <w:r w:rsidR="00E23EB1">
        <w:rPr>
          <w:noProof/>
        </w:rPr>
        <w:t>2</w:t>
      </w:r>
      <w:r w:rsidR="00E23EB1">
        <w:t xml:space="preserve"> - PATIENTS Table Attributes</w:t>
      </w:r>
      <w:r>
        <w:fldChar w:fldCharType="end"/>
      </w:r>
      <w:r w:rsidRPr="003D5616">
        <w:t>.</w:t>
      </w:r>
    </w:p>
    <w:p w14:paraId="120715E3" w14:textId="77777777" w:rsidR="00FD4A2E" w:rsidRPr="003D5616" w:rsidRDefault="00FD4A2E" w:rsidP="006E31D2">
      <w:pPr>
        <w:pStyle w:val="Heading4"/>
      </w:pPr>
      <w:bookmarkStart w:id="63" w:name="_Ref311784946"/>
      <w:r w:rsidRPr="006E31D2">
        <w:t>JOURNALS</w:t>
      </w:r>
      <w:bookmarkEnd w:id="63"/>
    </w:p>
    <w:p w14:paraId="34DF6E72" w14:textId="77777777" w:rsidR="00FD4A2E" w:rsidRPr="003D5616" w:rsidRDefault="00FD4A2E" w:rsidP="00FD4A2E">
      <w:pPr>
        <w:pStyle w:val="ParaText"/>
        <w:tabs>
          <w:tab w:val="clear" w:pos="2462"/>
        </w:tabs>
      </w:pPr>
      <w:r>
        <w:t>Contains a</w:t>
      </w:r>
      <w:r w:rsidRPr="003D5616">
        <w:t xml:space="preserve">ny number of records per patient. One record for each dated item of information that is (or could be) represented by a discrete </w:t>
      </w:r>
      <w:r>
        <w:t>c</w:t>
      </w:r>
      <w:r w:rsidRPr="003D5616">
        <w:t xml:space="preserve">linical </w:t>
      </w:r>
      <w:r>
        <w:t>concept</w:t>
      </w:r>
      <w:r w:rsidRPr="003D5616">
        <w:t>. These records may include: signs, symptoms, measurements, results, prescriptions or other forms of treatment.</w:t>
      </w:r>
    </w:p>
    <w:p w14:paraId="7A9CE21A" w14:textId="4C03BE8F" w:rsidR="00FD4A2E" w:rsidRPr="003D5616" w:rsidRDefault="00FD4A2E" w:rsidP="00FD4A2E">
      <w:pPr>
        <w:pStyle w:val="ParaText"/>
        <w:tabs>
          <w:tab w:val="clear" w:pos="2462"/>
        </w:tabs>
      </w:pPr>
      <w:bookmarkStart w:id="64" w:name="_Ref377639486"/>
      <w:r w:rsidRPr="003D5616">
        <w:t xml:space="preserve">The JOURNALS table must be supported by all </w:t>
      </w:r>
      <w:r>
        <w:t>GPET-E Systems</w:t>
      </w:r>
      <w:r w:rsidRPr="003D5616">
        <w:t xml:space="preserve">. The data items are detailed in </w:t>
      </w:r>
      <w:r>
        <w:fldChar w:fldCharType="begin"/>
      </w:r>
      <w:r>
        <w:instrText xml:space="preserve"> REF _Ref287613791 \h </w:instrText>
      </w:r>
      <w:r>
        <w:fldChar w:fldCharType="separate"/>
      </w:r>
      <w:r w:rsidR="00E23EB1">
        <w:t xml:space="preserve">Table </w:t>
      </w:r>
      <w:r w:rsidR="00E23EB1">
        <w:rPr>
          <w:noProof/>
        </w:rPr>
        <w:t>3</w:t>
      </w:r>
      <w:r w:rsidR="00E23EB1">
        <w:t xml:space="preserve"> - JOURNALS Table Attributes</w:t>
      </w:r>
      <w:r>
        <w:fldChar w:fldCharType="end"/>
      </w:r>
      <w:r w:rsidRPr="003D5616">
        <w:t>.</w:t>
      </w:r>
    </w:p>
    <w:p w14:paraId="6F9B05B7" w14:textId="77777777" w:rsidR="00FD4A2E" w:rsidRPr="003D5616" w:rsidRDefault="00FD4A2E" w:rsidP="006E31D2">
      <w:pPr>
        <w:pStyle w:val="Heading4"/>
      </w:pPr>
      <w:r w:rsidRPr="003D5616">
        <w:t>REFERRALS</w:t>
      </w:r>
    </w:p>
    <w:p w14:paraId="29372A81" w14:textId="77777777" w:rsidR="00FD4A2E" w:rsidRPr="003D5616" w:rsidRDefault="00FD4A2E" w:rsidP="00FD4A2E">
      <w:pPr>
        <w:pStyle w:val="ParaText"/>
        <w:tabs>
          <w:tab w:val="clear" w:pos="2462"/>
        </w:tabs>
      </w:pPr>
      <w:r>
        <w:t>Contains o</w:t>
      </w:r>
      <w:r w:rsidRPr="003D5616">
        <w:t>ne record for each referral of a patient stating the date</w:t>
      </w:r>
      <w:r>
        <w:t xml:space="preserve"> and</w:t>
      </w:r>
      <w:r w:rsidRPr="003D5616">
        <w:t xml:space="preserve"> type of referral and other relevant details.</w:t>
      </w:r>
    </w:p>
    <w:p w14:paraId="4466556E" w14:textId="77777777" w:rsidR="00FD4A2E" w:rsidRDefault="00FD4A2E" w:rsidP="00FD4A2E">
      <w:pPr>
        <w:pStyle w:val="ParaText"/>
        <w:tabs>
          <w:tab w:val="clear" w:pos="2462"/>
        </w:tabs>
      </w:pPr>
      <w:r w:rsidRPr="003D5616">
        <w:t xml:space="preserve">The data in the REFERRALS table should be supported by </w:t>
      </w:r>
      <w:r>
        <w:t>GPET-E Systems</w:t>
      </w:r>
      <w:r w:rsidRPr="003D5616">
        <w:t xml:space="preserve"> that hold Referrals data in separate tables or structures. </w:t>
      </w:r>
    </w:p>
    <w:p w14:paraId="24E82A24" w14:textId="401FFE69" w:rsidR="00FD4A2E" w:rsidRPr="003D5616" w:rsidRDefault="00FD4A2E" w:rsidP="00FD4A2E">
      <w:pPr>
        <w:pStyle w:val="ParaText"/>
        <w:tabs>
          <w:tab w:val="clear" w:pos="2462"/>
        </w:tabs>
      </w:pPr>
      <w:r w:rsidRPr="003D5616">
        <w:t xml:space="preserve">GP </w:t>
      </w:r>
      <w:r>
        <w:t>S</w:t>
      </w:r>
      <w:r w:rsidRPr="003D5616">
        <w:t>ystem</w:t>
      </w:r>
      <w:r>
        <w:t>s</w:t>
      </w:r>
      <w:r w:rsidRPr="003D5616">
        <w:t xml:space="preserve"> that do not support explicit recording of REFERRALS data, must enable this data to be accessed as coded data stored in the same way as JOURNALS table information. In these systems Enquirers will need to map GPES-I requests for referrals data to appropriat</w:t>
      </w:r>
      <w:r>
        <w:t xml:space="preserve">e queries on the JOURNALS table, see section </w:t>
      </w:r>
      <w:r>
        <w:fldChar w:fldCharType="begin"/>
      </w:r>
      <w:r>
        <w:instrText xml:space="preserve"> REF _Ref377702905 \r \h </w:instrText>
      </w:r>
      <w:r>
        <w:fldChar w:fldCharType="separate"/>
      </w:r>
      <w:r w:rsidR="00E23EB1">
        <w:t>2.4.2.5</w:t>
      </w:r>
      <w:r>
        <w:fldChar w:fldCharType="end"/>
      </w:r>
      <w:r>
        <w:t>.</w:t>
      </w:r>
    </w:p>
    <w:p w14:paraId="79A55DFF" w14:textId="1FD7BD89" w:rsidR="00FD4A2E" w:rsidRPr="003D5616" w:rsidRDefault="00FD4A2E" w:rsidP="00FD4A2E">
      <w:pPr>
        <w:pStyle w:val="ParaText"/>
        <w:tabs>
          <w:tab w:val="clear" w:pos="2462"/>
        </w:tabs>
      </w:pPr>
      <w:r w:rsidRPr="003D5616">
        <w:t xml:space="preserve">The data items are detailed in </w:t>
      </w:r>
      <w:r>
        <w:fldChar w:fldCharType="begin"/>
      </w:r>
      <w:r>
        <w:instrText xml:space="preserve"> REF _Ref287614057 \h </w:instrText>
      </w:r>
      <w:r>
        <w:fldChar w:fldCharType="separate"/>
      </w:r>
      <w:r w:rsidR="00E23EB1">
        <w:t xml:space="preserve">Table </w:t>
      </w:r>
      <w:r w:rsidR="00E23EB1">
        <w:rPr>
          <w:noProof/>
        </w:rPr>
        <w:t>4</w:t>
      </w:r>
      <w:r w:rsidR="00E23EB1">
        <w:t xml:space="preserve"> - REFERRALS Table Attributes</w:t>
      </w:r>
      <w:r>
        <w:fldChar w:fldCharType="end"/>
      </w:r>
      <w:r w:rsidRPr="003D5616">
        <w:t>.</w:t>
      </w:r>
    </w:p>
    <w:p w14:paraId="5814054F" w14:textId="77777777" w:rsidR="00FD4A2E" w:rsidRPr="003D5616" w:rsidRDefault="00FD4A2E" w:rsidP="006E31D2">
      <w:pPr>
        <w:pStyle w:val="Heading4"/>
      </w:pPr>
      <w:r w:rsidRPr="003D5616">
        <w:t>ENCOUNTERS</w:t>
      </w:r>
      <w:bookmarkEnd w:id="64"/>
    </w:p>
    <w:p w14:paraId="131C8357" w14:textId="77777777" w:rsidR="00FD4A2E" w:rsidRPr="003D5616" w:rsidRDefault="00FD4A2E" w:rsidP="00FD4A2E">
      <w:pPr>
        <w:pStyle w:val="ParaText"/>
        <w:tabs>
          <w:tab w:val="clear" w:pos="2462"/>
        </w:tabs>
      </w:pPr>
      <w:r>
        <w:t>Contains o</w:t>
      </w:r>
      <w:r w:rsidRPr="003D5616">
        <w:t>ne record for each encounter with a patient stating the date and type of encounter and if relevant the time (e.g. night visit).</w:t>
      </w:r>
    </w:p>
    <w:p w14:paraId="47E759B3" w14:textId="77777777" w:rsidR="00FD4A2E" w:rsidRPr="003D5616" w:rsidRDefault="00FD4A2E" w:rsidP="00FD4A2E">
      <w:pPr>
        <w:pStyle w:val="ParaText"/>
        <w:tabs>
          <w:tab w:val="clear" w:pos="2462"/>
        </w:tabs>
      </w:pPr>
      <w:bookmarkStart w:id="65" w:name="_Ref377702903"/>
      <w:r w:rsidRPr="003D5616">
        <w:t xml:space="preserve">The data in the ENCOUNTERS table should be supported by </w:t>
      </w:r>
      <w:r>
        <w:t>GPET-E Systems</w:t>
      </w:r>
      <w:r w:rsidRPr="003D5616">
        <w:t xml:space="preserve">. However, </w:t>
      </w:r>
      <w:r w:rsidRPr="00C369CB">
        <w:t>if a</w:t>
      </w:r>
      <w:r w:rsidRPr="003D5616">
        <w:t xml:space="preserve"> GP </w:t>
      </w:r>
      <w:r>
        <w:t>S</w:t>
      </w:r>
      <w:r w:rsidRPr="003D5616">
        <w:t>ystem cannot store this information this does not preclude recognition of the system as GPET-E conformant in all other respects.</w:t>
      </w:r>
    </w:p>
    <w:p w14:paraId="1169119B" w14:textId="2FE54A67" w:rsidR="00FD4A2E" w:rsidRDefault="00FD4A2E" w:rsidP="00FD4A2E">
      <w:pPr>
        <w:pStyle w:val="ParaText"/>
        <w:tabs>
          <w:tab w:val="clear" w:pos="2462"/>
        </w:tabs>
      </w:pPr>
      <w:r w:rsidRPr="003D5616">
        <w:t xml:space="preserve">GP Systems that do not support explicit recording of ENCOUNTERS data may enable this data to be accessed as coded data stored in the same way as JOURNALS table information. In these systems Enquirers will need to map GPES-I requests for </w:t>
      </w:r>
      <w:r>
        <w:t>encounters</w:t>
      </w:r>
      <w:r w:rsidRPr="003D5616">
        <w:t xml:space="preserve"> data to appropriat</w:t>
      </w:r>
      <w:r>
        <w:t xml:space="preserve">e queries on the JOURNALS table, see section </w:t>
      </w:r>
      <w:r>
        <w:fldChar w:fldCharType="begin"/>
      </w:r>
      <w:r>
        <w:instrText xml:space="preserve"> REF _Ref377702905 \r \h </w:instrText>
      </w:r>
      <w:r>
        <w:fldChar w:fldCharType="separate"/>
      </w:r>
      <w:r w:rsidR="00E23EB1">
        <w:t>2.4.2.5</w:t>
      </w:r>
      <w:r>
        <w:fldChar w:fldCharType="end"/>
      </w:r>
      <w:r>
        <w:t>.</w:t>
      </w:r>
    </w:p>
    <w:p w14:paraId="06D5182A" w14:textId="61F7E947" w:rsidR="00FD4A2E" w:rsidRPr="003D5616" w:rsidRDefault="00FD4A2E" w:rsidP="00FD4A2E">
      <w:pPr>
        <w:pStyle w:val="ParaText"/>
        <w:tabs>
          <w:tab w:val="clear" w:pos="2462"/>
        </w:tabs>
      </w:pPr>
      <w:r w:rsidRPr="003D5616">
        <w:t xml:space="preserve">The data items are detailed in </w:t>
      </w:r>
      <w:r>
        <w:fldChar w:fldCharType="begin"/>
      </w:r>
      <w:r>
        <w:instrText xml:space="preserve"> REF _Ref287614452 \h </w:instrText>
      </w:r>
      <w:r>
        <w:fldChar w:fldCharType="separate"/>
      </w:r>
      <w:r w:rsidR="00E23EB1">
        <w:t xml:space="preserve">Table </w:t>
      </w:r>
      <w:r w:rsidR="00E23EB1">
        <w:rPr>
          <w:noProof/>
        </w:rPr>
        <w:t>5</w:t>
      </w:r>
      <w:r w:rsidR="00E23EB1">
        <w:t xml:space="preserve"> - ENCOUNTERS Table Attributes</w:t>
      </w:r>
      <w:r>
        <w:fldChar w:fldCharType="end"/>
      </w:r>
      <w:r w:rsidRPr="003D5616">
        <w:t>.</w:t>
      </w:r>
    </w:p>
    <w:p w14:paraId="380CC738" w14:textId="77777777" w:rsidR="00FD4A2E" w:rsidRPr="003D5616" w:rsidRDefault="00FD4A2E" w:rsidP="006E31D2">
      <w:pPr>
        <w:pStyle w:val="Heading4"/>
      </w:pPr>
      <w:bookmarkStart w:id="66" w:name="_Ref377702905"/>
      <w:bookmarkStart w:id="67" w:name="_Toc380649448"/>
      <w:bookmarkEnd w:id="65"/>
      <w:r w:rsidRPr="003D5616">
        <w:t>Links</w:t>
      </w:r>
      <w:bookmarkEnd w:id="66"/>
      <w:bookmarkEnd w:id="67"/>
    </w:p>
    <w:p w14:paraId="5D437F84" w14:textId="7E418217" w:rsidR="00FD4A2E" w:rsidRPr="003D5616" w:rsidRDefault="00FD4A2E" w:rsidP="00FD4A2E">
      <w:pPr>
        <w:pStyle w:val="ParaText"/>
        <w:tabs>
          <w:tab w:val="clear" w:pos="2462"/>
        </w:tabs>
      </w:pPr>
      <w:r w:rsidRPr="003D5616">
        <w:t xml:space="preserve">The "Links" entity shown in </w:t>
      </w:r>
      <w:r>
        <w:fldChar w:fldCharType="begin"/>
      </w:r>
      <w:r>
        <w:instrText xml:space="preserve"> REF _Ref286936586 \h </w:instrText>
      </w:r>
      <w:r>
        <w:fldChar w:fldCharType="separate"/>
      </w:r>
      <w:r w:rsidR="00E23EB1">
        <w:t xml:space="preserve">Figure </w:t>
      </w:r>
      <w:r w:rsidR="00E23EB1">
        <w:rPr>
          <w:noProof/>
        </w:rPr>
        <w:t>1</w:t>
      </w:r>
      <w:r>
        <w:fldChar w:fldCharType="end"/>
      </w:r>
      <w:r w:rsidRPr="003D5616">
        <w:t xml:space="preserve"> is not directly addressable as a </w:t>
      </w:r>
      <w:r w:rsidRPr="003D5616">
        <w:rPr>
          <w:i/>
        </w:rPr>
        <w:t>table-name</w:t>
      </w:r>
      <w:r w:rsidRPr="003D5616">
        <w:t xml:space="preserve">. It is used to represent relationships between different records in the JOURNALS, REFERRALS and ENCOUNTERS tables. </w:t>
      </w:r>
    </w:p>
    <w:p w14:paraId="017FD26F" w14:textId="77777777" w:rsidR="00FD4A2E" w:rsidRPr="00207622" w:rsidRDefault="00FD4A2E" w:rsidP="00FD4A2E">
      <w:pPr>
        <w:pStyle w:val="ParaText"/>
      </w:pPr>
      <w:bookmarkStart w:id="68" w:name="_Ref332620941"/>
      <w:r w:rsidRPr="00207622">
        <w:t xml:space="preserve">Links only exist when a user records an explicit link between two or more records that contain different information about a patient. Some GP </w:t>
      </w:r>
      <w:r>
        <w:t>S</w:t>
      </w:r>
      <w:r w:rsidRPr="00207622">
        <w:t>ystems do not allow users to structure records in this way. However, systems that do allow links between a disorder and the related treatment and/or outcome should make this information accessible to GPES</w:t>
      </w:r>
      <w:r>
        <w:t>-I.</w:t>
      </w:r>
      <w:r w:rsidRPr="009E4A82">
        <w:t xml:space="preserve"> </w:t>
      </w:r>
      <w:r>
        <w:t xml:space="preserve">The relevant Extraction Requirement will specify whether or not specific linking between records held within one or more of the JOURNALS, REFERRALS and ENCOUNTERS tables is required. Linking may be achieved by the use of corresponding values in the LINKS attributes of the records to be linked, or by any other means available to, and chosen by, the GPET-E. The </w:t>
      </w:r>
      <w:r>
        <w:lastRenderedPageBreak/>
        <w:t>Extraction Requirement will specify the table-attributes to be linked and the rules for that linking; it will not specify the methodology for linking (since that methodology is defined within the LINKS attributes of the GPES Primary Care Data Model).</w:t>
      </w:r>
      <w:bookmarkEnd w:id="68"/>
    </w:p>
    <w:p w14:paraId="1FB899E2" w14:textId="77777777" w:rsidR="00FD4A2E" w:rsidRPr="00207622" w:rsidRDefault="00FD4A2E" w:rsidP="00FD4A2E">
      <w:pPr>
        <w:pStyle w:val="ParaText"/>
        <w:tabs>
          <w:tab w:val="clear" w:pos="2462"/>
        </w:tabs>
      </w:pPr>
      <w:r w:rsidRPr="00207622">
        <w:t>Linkage information is also used to generate the LINKS attribute of the Encounters, Journals and Referrals tables.</w:t>
      </w:r>
    </w:p>
    <w:p w14:paraId="07F4375E" w14:textId="77777777" w:rsidR="00FD4A2E" w:rsidRPr="00F14F7C" w:rsidRDefault="00FD4A2E" w:rsidP="00C572AD">
      <w:pPr>
        <w:pStyle w:val="Heading3"/>
        <w:rPr>
          <w:lang w:eastAsia="en-GB"/>
        </w:rPr>
      </w:pPr>
      <w:r w:rsidRPr="00F14F7C">
        <w:rPr>
          <w:lang w:eastAsia="en-GB"/>
        </w:rPr>
        <w:t>Attributes</w:t>
      </w:r>
    </w:p>
    <w:p w14:paraId="3EFCBBF8" w14:textId="77777777" w:rsidR="00FD4A2E" w:rsidRPr="003D5616" w:rsidRDefault="00FD4A2E" w:rsidP="00FD4A2E">
      <w:pPr>
        <w:pStyle w:val="ParaText"/>
        <w:tabs>
          <w:tab w:val="clear" w:pos="2462"/>
        </w:tabs>
      </w:pPr>
      <w:r>
        <w:t>This section describes</w:t>
      </w:r>
      <w:r w:rsidRPr="003D5616">
        <w:t xml:space="preserve"> the tables and data attributes to be supported by GPET-E implementations.</w:t>
      </w:r>
    </w:p>
    <w:p w14:paraId="00C3FEBD" w14:textId="77777777" w:rsidR="00FD4A2E" w:rsidRPr="003D5616" w:rsidRDefault="00FD4A2E" w:rsidP="006E31D2">
      <w:pPr>
        <w:pStyle w:val="Heading4"/>
      </w:pPr>
      <w:bookmarkStart w:id="69" w:name="_Ref377692886"/>
      <w:r w:rsidRPr="003D5616">
        <w:t>Data types</w:t>
      </w:r>
      <w:bookmarkEnd w:id="69"/>
    </w:p>
    <w:p w14:paraId="7A104829" w14:textId="6E0BFE69" w:rsidR="00FD4A2E" w:rsidRDefault="00FD4A2E" w:rsidP="00FD4A2E">
      <w:pPr>
        <w:pStyle w:val="ParaText"/>
        <w:tabs>
          <w:tab w:val="clear" w:pos="2462"/>
        </w:tabs>
      </w:pPr>
      <w:bookmarkStart w:id="70" w:name="_Ref332624211"/>
      <w:r w:rsidRPr="003D5616">
        <w:t xml:space="preserve">Each attribute has one of the data types described </w:t>
      </w:r>
      <w:r>
        <w:t xml:space="preserve">in </w:t>
      </w:r>
      <w:r>
        <w:fldChar w:fldCharType="begin"/>
      </w:r>
      <w:r>
        <w:instrText xml:space="preserve"> REF _Ref287606298 \h </w:instrText>
      </w:r>
      <w:r>
        <w:fldChar w:fldCharType="separate"/>
      </w:r>
      <w:r w:rsidR="00E23EB1">
        <w:t xml:space="preserve">Table </w:t>
      </w:r>
      <w:r w:rsidR="00E23EB1">
        <w:rPr>
          <w:noProof/>
        </w:rPr>
        <w:t>1</w:t>
      </w:r>
      <w:r w:rsidR="00E23EB1">
        <w:t xml:space="preserve"> – Attribute Data Types</w:t>
      </w:r>
      <w:r>
        <w:fldChar w:fldCharType="end"/>
      </w:r>
      <w:r>
        <w:t xml:space="preserve"> </w:t>
      </w:r>
      <w:r w:rsidRPr="003D5616">
        <w:t>below.</w:t>
      </w:r>
      <w:r>
        <w:t xml:space="preserve"> NOTE: To clarify how attributes are to be used, examples expressed in logical condition notation are provided – this notation is used for explanation only and does not infer this logical expression is provided in Extraction Requirement descriptions. The data types as described in this table are to be used as the standard unless otherwise expressed in an Extract Requirement.</w:t>
      </w:r>
      <w:bookmarkEnd w:id="70"/>
    </w:p>
    <w:tbl>
      <w:tblPr>
        <w:tblW w:w="9322" w:type="dxa"/>
        <w:tblLayout w:type="fixed"/>
        <w:tblLook w:val="0000" w:firstRow="0" w:lastRow="0" w:firstColumn="0" w:lastColumn="0" w:noHBand="0" w:noVBand="0"/>
      </w:tblPr>
      <w:tblGrid>
        <w:gridCol w:w="1460"/>
        <w:gridCol w:w="7862"/>
      </w:tblGrid>
      <w:tr w:rsidR="00FD4A2E" w:rsidRPr="003D5616" w14:paraId="2BC4017E" w14:textId="77777777" w:rsidTr="00FD4A2E">
        <w:trPr>
          <w:cantSplit/>
        </w:trPr>
        <w:tc>
          <w:tcPr>
            <w:tcW w:w="1460" w:type="dxa"/>
            <w:tcBorders>
              <w:top w:val="single" w:sz="6" w:space="0" w:color="auto"/>
              <w:left w:val="single" w:sz="6" w:space="0" w:color="auto"/>
              <w:bottom w:val="single" w:sz="6" w:space="0" w:color="auto"/>
              <w:right w:val="single" w:sz="6" w:space="0" w:color="auto"/>
            </w:tcBorders>
            <w:shd w:val="pct30" w:color="C0C0C0" w:fill="auto"/>
          </w:tcPr>
          <w:p w14:paraId="5DAD533E" w14:textId="77777777" w:rsidR="00FD4A2E" w:rsidRPr="003D5616" w:rsidRDefault="00FD4A2E" w:rsidP="00FD4A2E">
            <w:pPr>
              <w:rPr>
                <w:b/>
              </w:rPr>
            </w:pPr>
            <w:r w:rsidRPr="003D5616">
              <w:rPr>
                <w:b/>
              </w:rPr>
              <w:t>TABLE</w:t>
            </w:r>
          </w:p>
        </w:tc>
        <w:tc>
          <w:tcPr>
            <w:tcW w:w="7862" w:type="dxa"/>
            <w:tcBorders>
              <w:top w:val="single" w:sz="6" w:space="0" w:color="auto"/>
              <w:left w:val="single" w:sz="6" w:space="0" w:color="auto"/>
              <w:bottom w:val="single" w:sz="6" w:space="0" w:color="auto"/>
              <w:right w:val="single" w:sz="6" w:space="0" w:color="auto"/>
            </w:tcBorders>
            <w:shd w:val="pct30" w:color="C0C0C0" w:fill="auto"/>
          </w:tcPr>
          <w:p w14:paraId="5D5F4AC3" w14:textId="77777777" w:rsidR="00FD4A2E" w:rsidRPr="003D5616" w:rsidRDefault="00FD4A2E" w:rsidP="00FD4A2E">
            <w:r w:rsidRPr="003D5616">
              <w:t>A data table.</w:t>
            </w:r>
          </w:p>
        </w:tc>
      </w:tr>
      <w:tr w:rsidR="00FD4A2E" w:rsidRPr="003D5616" w14:paraId="4F8C85AC" w14:textId="77777777" w:rsidTr="00FD4A2E">
        <w:trPr>
          <w:cantSplit/>
        </w:trPr>
        <w:tc>
          <w:tcPr>
            <w:tcW w:w="1460" w:type="dxa"/>
            <w:tcBorders>
              <w:top w:val="single" w:sz="6" w:space="0" w:color="auto"/>
              <w:left w:val="single" w:sz="6" w:space="0" w:color="auto"/>
              <w:bottom w:val="single" w:sz="6" w:space="0" w:color="auto"/>
              <w:right w:val="single" w:sz="6" w:space="0" w:color="auto"/>
            </w:tcBorders>
            <w:shd w:val="pct30" w:color="C0C0C0" w:fill="auto"/>
          </w:tcPr>
          <w:p w14:paraId="197A12C5" w14:textId="77777777" w:rsidR="00FD4A2E" w:rsidRPr="003D5616" w:rsidRDefault="00FD4A2E" w:rsidP="00FD4A2E">
            <w:pPr>
              <w:rPr>
                <w:b/>
              </w:rPr>
            </w:pPr>
            <w:r w:rsidRPr="003D5616">
              <w:rPr>
                <w:b/>
              </w:rPr>
              <w:t>INTERNAL</w:t>
            </w:r>
          </w:p>
        </w:tc>
        <w:tc>
          <w:tcPr>
            <w:tcW w:w="7862" w:type="dxa"/>
            <w:tcBorders>
              <w:top w:val="single" w:sz="6" w:space="0" w:color="auto"/>
              <w:left w:val="single" w:sz="6" w:space="0" w:color="auto"/>
              <w:bottom w:val="single" w:sz="6" w:space="0" w:color="auto"/>
              <w:right w:val="single" w:sz="6" w:space="0" w:color="auto"/>
            </w:tcBorders>
            <w:shd w:val="pct30" w:color="C0C0C0" w:fill="auto"/>
          </w:tcPr>
          <w:p w14:paraId="7B2EDACB" w14:textId="77777777" w:rsidR="00FD4A2E" w:rsidRPr="003D5616" w:rsidRDefault="00FD4A2E" w:rsidP="00FD4A2E">
            <w:r w:rsidRPr="003D5616">
              <w:t>An attribute used as a primary or foreign key to a table. These are NOT explicitly referenced in GPES-I. They are included in the attribute listing for completeness.</w:t>
            </w:r>
          </w:p>
        </w:tc>
      </w:tr>
      <w:tr w:rsidR="00FD4A2E" w:rsidRPr="00EF45BE" w14:paraId="7B64E2FD" w14:textId="77777777" w:rsidTr="00FD4A2E">
        <w:trPr>
          <w:cantSplit/>
        </w:trPr>
        <w:tc>
          <w:tcPr>
            <w:tcW w:w="1460" w:type="dxa"/>
            <w:tcBorders>
              <w:top w:val="single" w:sz="6" w:space="0" w:color="auto"/>
              <w:left w:val="single" w:sz="6" w:space="0" w:color="auto"/>
              <w:bottom w:val="single" w:sz="6" w:space="0" w:color="auto"/>
              <w:right w:val="single" w:sz="6" w:space="0" w:color="auto"/>
            </w:tcBorders>
          </w:tcPr>
          <w:p w14:paraId="5CF0EEED" w14:textId="77777777" w:rsidR="00FD4A2E" w:rsidRPr="00EF45BE" w:rsidRDefault="00FD4A2E" w:rsidP="00FD4A2E">
            <w:pPr>
              <w:rPr>
                <w:b/>
              </w:rPr>
            </w:pPr>
            <w:r w:rsidRPr="00EF45BE">
              <w:rPr>
                <w:b/>
              </w:rPr>
              <w:lastRenderedPageBreak/>
              <w:t>DATE</w:t>
            </w:r>
          </w:p>
        </w:tc>
        <w:tc>
          <w:tcPr>
            <w:tcW w:w="7862" w:type="dxa"/>
            <w:tcBorders>
              <w:top w:val="single" w:sz="6" w:space="0" w:color="auto"/>
              <w:left w:val="single" w:sz="6" w:space="0" w:color="auto"/>
              <w:bottom w:val="single" w:sz="6" w:space="0" w:color="auto"/>
              <w:right w:val="single" w:sz="6" w:space="0" w:color="auto"/>
            </w:tcBorders>
          </w:tcPr>
          <w:p w14:paraId="220AD2F7" w14:textId="77777777" w:rsidR="00FD4A2E" w:rsidRPr="00EF45BE" w:rsidRDefault="00FD4A2E" w:rsidP="00FD4A2E">
            <w:r w:rsidRPr="00EF45BE">
              <w:t>A date.</w:t>
            </w:r>
          </w:p>
          <w:p w14:paraId="144C118B" w14:textId="77777777" w:rsidR="00FD4A2E" w:rsidRPr="00EF45BE" w:rsidRDefault="00FD4A2E" w:rsidP="00FD4A2E">
            <w:r w:rsidRPr="00EF45BE">
              <w:t xml:space="preserve">Dates must be represented in </w:t>
            </w:r>
            <w:r>
              <w:t>Extraction Requirement</w:t>
            </w:r>
            <w:r w:rsidRPr="00EF45BE">
              <w:t>s and reported In Query Results using the e-GIF and XML format as "CCYY-MM-DD" (C=century, Y=year, M=month, D=day).  This format promotes easier sorting of information in Query Results. Values less than 10 in the day, month or year elements, should be entered with a zero in the first position.</w:t>
            </w:r>
          </w:p>
          <w:p w14:paraId="4549C3BC" w14:textId="1CFDFFA8" w:rsidR="00FD4A2E" w:rsidRPr="00EF45BE" w:rsidRDefault="00FD4A2E" w:rsidP="00FD4A2E">
            <w:r w:rsidRPr="00EF45BE">
              <w:t>In a Query Results the values "00" for the day (and month) indicate a date that is accurate only to the nearest month (or year). If dates that are only known imprecisely are tested for inclusion or exclusion in a period</w:t>
            </w:r>
            <w:r w:rsidR="00850428" w:rsidRPr="00EF45BE">
              <w:t>,</w:t>
            </w:r>
            <w:r w:rsidRPr="00EF45BE">
              <w:t xml:space="preserve"> they must be treated as equivalent to the first day of the month (or year) in which they fall. It is recognised that this may distort queries that relate to short periods including the first of a month.</w:t>
            </w:r>
          </w:p>
          <w:p w14:paraId="39E6CCA7" w14:textId="77777777" w:rsidR="00FD4A2E" w:rsidRPr="00EF45BE" w:rsidRDefault="00FD4A2E" w:rsidP="00FD4A2E">
            <w:r w:rsidRPr="00EF45BE">
              <w:t>Unless otherwise specified in the attribute listing, an unknown date is treated as having the value "0000-00-00" and are reported in Query Results as "0000-00-00".</w:t>
            </w:r>
          </w:p>
          <w:p w14:paraId="6645F5D6" w14:textId="4F51C128" w:rsidR="00FD4A2E" w:rsidRPr="00EF45BE" w:rsidRDefault="00FD4A2E" w:rsidP="00FD4A2E">
            <w:r w:rsidRPr="00EF45BE">
              <w:t>The date of an event that has not yet occurred (e.g. removal from registration) is treated as having the value "9999-99-99" and is reported in Query Results as "9999-99-99".</w:t>
            </w:r>
          </w:p>
          <w:p w14:paraId="24F50469" w14:textId="77777777" w:rsidR="00FD4A2E" w:rsidRPr="00EF45BE" w:rsidRDefault="00FD4A2E" w:rsidP="00FD4A2E">
            <w:r w:rsidRPr="00EF45BE">
              <w:t xml:space="preserve">The date "0000-00-00" is used in an </w:t>
            </w:r>
            <w:r>
              <w:t>Extraction Requirement</w:t>
            </w:r>
            <w:r w:rsidRPr="00EF45BE">
              <w:t xml:space="preserve"> as the start of a range of dates with no finite earliest date and including unknown dates (e.g. DATE_OF_BIRTH IN "0000-00-00"-"1996-12-31" specifies all patients who were born before the end of 1996 or whose date of birth is unknown).  </w:t>
            </w:r>
          </w:p>
          <w:p w14:paraId="66B6F8AC" w14:textId="77777777" w:rsidR="00FD4A2E" w:rsidRPr="00EF45BE" w:rsidRDefault="00FD4A2E" w:rsidP="00FD4A2E">
            <w:r w:rsidRPr="00EF45BE">
              <w:t>The date "9999-99-99" is used in a</w:t>
            </w:r>
            <w:r>
              <w:t>n</w:t>
            </w:r>
            <w:r w:rsidRPr="00EF45BE">
              <w:t xml:space="preserve"> </w:t>
            </w:r>
            <w:r>
              <w:t>Extraction Requirement</w:t>
            </w:r>
            <w:r w:rsidRPr="00EF45BE">
              <w:t xml:space="preserve"> to specify an end of range where there is no finite final date and when an event that has not occurred should be included (e.g. DATE_OF_DEATH IN "1996-01-01"-"9999-99-99" specifies all patients who were still alive on 1996-12-31). </w:t>
            </w:r>
          </w:p>
          <w:p w14:paraId="146ED819" w14:textId="0E6BF1B4" w:rsidR="00FD4A2E" w:rsidRPr="00EF45BE" w:rsidRDefault="00FD4A2E" w:rsidP="00FD4A2E">
            <w:r w:rsidRPr="00EF45BE">
              <w:t>If unknown dates or non</w:t>
            </w:r>
            <w:r w:rsidR="00850428" w:rsidRPr="00EF45BE">
              <w:t>-</w:t>
            </w:r>
            <w:r w:rsidRPr="00EF45BE">
              <w:t>existent dates are to be excluded, valid start and end dates must be set.</w:t>
            </w:r>
          </w:p>
        </w:tc>
      </w:tr>
      <w:tr w:rsidR="00FD4A2E" w:rsidRPr="00EF45BE" w14:paraId="5129C3C9" w14:textId="77777777" w:rsidTr="00FD4A2E">
        <w:trPr>
          <w:cantSplit/>
        </w:trPr>
        <w:tc>
          <w:tcPr>
            <w:tcW w:w="1460" w:type="dxa"/>
            <w:tcBorders>
              <w:top w:val="single" w:sz="6" w:space="0" w:color="auto"/>
              <w:left w:val="single" w:sz="6" w:space="0" w:color="auto"/>
              <w:bottom w:val="single" w:sz="6" w:space="0" w:color="auto"/>
              <w:right w:val="single" w:sz="6" w:space="0" w:color="auto"/>
            </w:tcBorders>
          </w:tcPr>
          <w:p w14:paraId="6864EEAE" w14:textId="77777777" w:rsidR="00FD4A2E" w:rsidRPr="00EF45BE" w:rsidRDefault="00FD4A2E" w:rsidP="00FD4A2E">
            <w:pPr>
              <w:rPr>
                <w:b/>
              </w:rPr>
            </w:pPr>
            <w:r w:rsidRPr="00EF45BE">
              <w:rPr>
                <w:b/>
              </w:rPr>
              <w:t>TIME</w:t>
            </w:r>
          </w:p>
        </w:tc>
        <w:tc>
          <w:tcPr>
            <w:tcW w:w="7862" w:type="dxa"/>
            <w:tcBorders>
              <w:top w:val="single" w:sz="6" w:space="0" w:color="auto"/>
              <w:left w:val="single" w:sz="6" w:space="0" w:color="auto"/>
              <w:bottom w:val="single" w:sz="6" w:space="0" w:color="auto"/>
              <w:right w:val="single" w:sz="6" w:space="0" w:color="auto"/>
            </w:tcBorders>
          </w:tcPr>
          <w:p w14:paraId="03258346" w14:textId="18927C61" w:rsidR="00817796" w:rsidRDefault="00FD4A2E" w:rsidP="00FD4A2E">
            <w:r w:rsidRPr="00EF45BE">
              <w:t xml:space="preserve">A time. </w:t>
            </w:r>
            <w:r w:rsidRPr="00EF45BE">
              <w:br/>
              <w:t xml:space="preserve">Times are expressed both in </w:t>
            </w:r>
            <w:r>
              <w:t>Extraction Requirements</w:t>
            </w:r>
            <w:r w:rsidRPr="00EF45BE">
              <w:t xml:space="preserve"> and in </w:t>
            </w:r>
            <w:r w:rsidRPr="00EF45BE">
              <w:rPr>
                <w:i/>
              </w:rPr>
              <w:t>Response Files</w:t>
            </w:r>
            <w:r w:rsidRPr="00EF45BE">
              <w:t xml:space="preserve"> as "HH:MM:SS" (H=hours, M=minutes, S=seconds) using the twenty</w:t>
            </w:r>
            <w:r w:rsidR="001D187D">
              <w:t xml:space="preserve"> </w:t>
            </w:r>
            <w:r w:rsidRPr="00EF45BE">
              <w:t>four</w:t>
            </w:r>
            <w:r w:rsidR="001D187D">
              <w:t>-</w:t>
            </w:r>
            <w:r w:rsidRPr="00EF45BE">
              <w:t>hour clock. Unknown times should be treated as outside all time range and reported as 99:99:99. Note that where time ranges and date ranges are used these are treated separately (WHERE DATE IN "1996-01-01"-"1996-01-31" AND TIME IN "09:00:00"-18:00:00" means between 9am and 6pm on any day in January 1996 - it does NOT mean encounters between 9am on 1/1/1996 and 6pm on 31/1/1996)</w:t>
            </w:r>
            <w:r>
              <w:t xml:space="preserve">. </w:t>
            </w:r>
            <w:r w:rsidRPr="00232CC7">
              <w:t>If seconds are not recorded against clinical data (as opposed to data recorded for processing RTP messages, for example) then ":00" can be appended to ensure the TIME format is conformant</w:t>
            </w:r>
          </w:p>
          <w:p w14:paraId="7E4F33ED" w14:textId="77777777" w:rsidR="00817796" w:rsidRPr="00817796" w:rsidRDefault="00817796" w:rsidP="00817796"/>
          <w:p w14:paraId="62EC8649" w14:textId="77777777" w:rsidR="00817796" w:rsidRPr="00817796" w:rsidRDefault="00817796" w:rsidP="00817796"/>
          <w:p w14:paraId="40808608" w14:textId="77777777" w:rsidR="00817796" w:rsidRPr="00817796" w:rsidRDefault="00817796" w:rsidP="00817796"/>
          <w:p w14:paraId="46BA45B8" w14:textId="1DA2C011" w:rsidR="00FD4A2E" w:rsidRPr="00817796" w:rsidRDefault="00817796" w:rsidP="00817796">
            <w:pPr>
              <w:tabs>
                <w:tab w:val="left" w:pos="2377"/>
              </w:tabs>
            </w:pPr>
            <w:r>
              <w:tab/>
            </w:r>
          </w:p>
        </w:tc>
      </w:tr>
      <w:tr w:rsidR="00FD4A2E" w:rsidRPr="00EF45BE" w14:paraId="17893BF3" w14:textId="77777777" w:rsidTr="00FD4A2E">
        <w:trPr>
          <w:cantSplit/>
        </w:trPr>
        <w:tc>
          <w:tcPr>
            <w:tcW w:w="1460" w:type="dxa"/>
            <w:tcBorders>
              <w:top w:val="single" w:sz="6" w:space="0" w:color="auto"/>
              <w:left w:val="single" w:sz="6" w:space="0" w:color="auto"/>
              <w:bottom w:val="single" w:sz="6" w:space="0" w:color="auto"/>
              <w:right w:val="single" w:sz="6" w:space="0" w:color="auto"/>
            </w:tcBorders>
          </w:tcPr>
          <w:p w14:paraId="4A48C811" w14:textId="77777777" w:rsidR="00FD4A2E" w:rsidRPr="00EF45BE" w:rsidRDefault="00FD4A2E" w:rsidP="00FD4A2E">
            <w:pPr>
              <w:rPr>
                <w:b/>
              </w:rPr>
            </w:pPr>
            <w:r w:rsidRPr="00EF45BE">
              <w:rPr>
                <w:b/>
              </w:rPr>
              <w:lastRenderedPageBreak/>
              <w:t>SEX</w:t>
            </w:r>
          </w:p>
          <w:p w14:paraId="6530210B" w14:textId="77777777" w:rsidR="00FD4A2E" w:rsidRPr="00EF45BE" w:rsidRDefault="00FD4A2E" w:rsidP="00FD4A2E">
            <w:pPr>
              <w:rPr>
                <w:b/>
              </w:rPr>
            </w:pPr>
          </w:p>
        </w:tc>
        <w:tc>
          <w:tcPr>
            <w:tcW w:w="7862" w:type="dxa"/>
            <w:tcBorders>
              <w:top w:val="single" w:sz="6" w:space="0" w:color="auto"/>
              <w:left w:val="single" w:sz="6" w:space="0" w:color="auto"/>
              <w:bottom w:val="single" w:sz="6" w:space="0" w:color="auto"/>
              <w:right w:val="single" w:sz="6" w:space="0" w:color="auto"/>
            </w:tcBorders>
          </w:tcPr>
          <w:p w14:paraId="0270A048" w14:textId="77777777" w:rsidR="00FD4A2E" w:rsidRPr="00EF45BE" w:rsidRDefault="00FD4A2E" w:rsidP="00FD4A2E">
            <w:r w:rsidRPr="00EF45BE">
              <w:t>The registered sex of the patient. The values to be used are the e-GIF codes for ‘Person Gender Current’ which are based on the ISO 5218 gender codes as follows:</w:t>
            </w:r>
          </w:p>
          <w:p w14:paraId="35C1923E" w14:textId="77777777" w:rsidR="00FD4A2E" w:rsidRPr="00EF45BE" w:rsidRDefault="00FD4A2E" w:rsidP="00FD4A2E">
            <w:r w:rsidRPr="00EF45BE">
              <w:t>0 = Not Known</w:t>
            </w:r>
          </w:p>
          <w:p w14:paraId="5E14352F" w14:textId="77777777" w:rsidR="00FD4A2E" w:rsidRPr="00EF45BE" w:rsidRDefault="00FD4A2E" w:rsidP="00FD4A2E">
            <w:r w:rsidRPr="00EF45BE">
              <w:t>1 = Male</w:t>
            </w:r>
          </w:p>
          <w:p w14:paraId="484922B1" w14:textId="77777777" w:rsidR="00FD4A2E" w:rsidRPr="00EF45BE" w:rsidRDefault="00FD4A2E" w:rsidP="00FD4A2E">
            <w:r w:rsidRPr="00EF45BE">
              <w:t>2 = Female</w:t>
            </w:r>
          </w:p>
          <w:p w14:paraId="38C4B93E" w14:textId="77777777" w:rsidR="00FD4A2E" w:rsidRPr="00EF45BE" w:rsidRDefault="00FD4A2E" w:rsidP="00FD4A2E">
            <w:r w:rsidRPr="00EF45BE">
              <w:t>9 = Not Specified</w:t>
            </w:r>
          </w:p>
          <w:p w14:paraId="6E034A4D" w14:textId="77777777" w:rsidR="00FD4A2E" w:rsidRPr="00EF45BE" w:rsidRDefault="00FD4A2E" w:rsidP="00FD4A2E">
            <w:r w:rsidRPr="00EF45BE">
              <w:t xml:space="preserve">'0' 'Not Known' means that the gender of the person has not been recorded. </w:t>
            </w:r>
          </w:p>
          <w:p w14:paraId="0F465074" w14:textId="77777777" w:rsidR="00FD4A2E" w:rsidRPr="00EF45BE" w:rsidRDefault="00FD4A2E" w:rsidP="00FD4A2E">
            <w:r w:rsidRPr="00EF45BE">
              <w:t>'9' 'Not Specified' means indeterminate, i.e. unable to be classified as either male or female.</w:t>
            </w:r>
          </w:p>
        </w:tc>
      </w:tr>
      <w:tr w:rsidR="00FD4A2E" w:rsidRPr="003D5616" w14:paraId="314DC41D" w14:textId="77777777" w:rsidTr="00FD4A2E">
        <w:trPr>
          <w:cantSplit/>
        </w:trPr>
        <w:tc>
          <w:tcPr>
            <w:tcW w:w="1460" w:type="dxa"/>
            <w:tcBorders>
              <w:top w:val="single" w:sz="6" w:space="0" w:color="auto"/>
              <w:left w:val="single" w:sz="6" w:space="0" w:color="auto"/>
              <w:bottom w:val="single" w:sz="6" w:space="0" w:color="auto"/>
              <w:right w:val="single" w:sz="6" w:space="0" w:color="auto"/>
            </w:tcBorders>
          </w:tcPr>
          <w:p w14:paraId="06CD8989" w14:textId="77777777" w:rsidR="00FD4A2E" w:rsidRPr="003D5616" w:rsidRDefault="00FD4A2E" w:rsidP="00FD4A2E">
            <w:pPr>
              <w:rPr>
                <w:b/>
              </w:rPr>
            </w:pPr>
            <w:r w:rsidRPr="003D5616">
              <w:rPr>
                <w:b/>
              </w:rPr>
              <w:t>CV</w:t>
            </w:r>
          </w:p>
        </w:tc>
        <w:tc>
          <w:tcPr>
            <w:tcW w:w="7862" w:type="dxa"/>
            <w:tcBorders>
              <w:top w:val="single" w:sz="6" w:space="0" w:color="auto"/>
              <w:left w:val="single" w:sz="6" w:space="0" w:color="auto"/>
              <w:bottom w:val="single" w:sz="6" w:space="0" w:color="auto"/>
              <w:right w:val="single" w:sz="6" w:space="0" w:color="auto"/>
            </w:tcBorders>
          </w:tcPr>
          <w:p w14:paraId="1621FF59" w14:textId="77777777" w:rsidR="00FD4A2E" w:rsidRPr="003D5616" w:rsidRDefault="00FD4A2E" w:rsidP="00FD4A2E">
            <w:r w:rsidRPr="003D5616">
              <w:t xml:space="preserve">A code value from a specified coding scheme. </w:t>
            </w:r>
          </w:p>
        </w:tc>
      </w:tr>
      <w:tr w:rsidR="00FD4A2E" w:rsidRPr="003D5616" w14:paraId="2005C2B5" w14:textId="77777777" w:rsidTr="00FD4A2E">
        <w:trPr>
          <w:cantSplit/>
        </w:trPr>
        <w:tc>
          <w:tcPr>
            <w:tcW w:w="1460" w:type="dxa"/>
            <w:tcBorders>
              <w:top w:val="single" w:sz="6" w:space="0" w:color="auto"/>
              <w:left w:val="single" w:sz="6" w:space="0" w:color="auto"/>
              <w:bottom w:val="single" w:sz="6" w:space="0" w:color="auto"/>
              <w:right w:val="single" w:sz="6" w:space="0" w:color="auto"/>
            </w:tcBorders>
          </w:tcPr>
          <w:p w14:paraId="0F694AA7" w14:textId="77777777" w:rsidR="00FD4A2E" w:rsidRPr="003D5616" w:rsidRDefault="00FD4A2E" w:rsidP="00FD4A2E">
            <w:pPr>
              <w:rPr>
                <w:b/>
              </w:rPr>
            </w:pPr>
            <w:r w:rsidRPr="003D5616">
              <w:rPr>
                <w:b/>
              </w:rPr>
              <w:t>X(</w:t>
            </w:r>
            <w:r w:rsidRPr="003D5616">
              <w:rPr>
                <w:b/>
                <w:i/>
              </w:rPr>
              <w:t>n</w:t>
            </w:r>
            <w:r w:rsidRPr="003D5616">
              <w:rPr>
                <w:b/>
              </w:rPr>
              <w:t>)</w:t>
            </w:r>
          </w:p>
        </w:tc>
        <w:tc>
          <w:tcPr>
            <w:tcW w:w="7862" w:type="dxa"/>
            <w:tcBorders>
              <w:top w:val="single" w:sz="6" w:space="0" w:color="auto"/>
              <w:left w:val="single" w:sz="6" w:space="0" w:color="auto"/>
              <w:bottom w:val="single" w:sz="6" w:space="0" w:color="auto"/>
              <w:right w:val="single" w:sz="6" w:space="0" w:color="auto"/>
            </w:tcBorders>
          </w:tcPr>
          <w:p w14:paraId="5561B265" w14:textId="77777777" w:rsidR="00FD4A2E" w:rsidRPr="003D5616" w:rsidRDefault="00FD4A2E" w:rsidP="00FD4A2E">
            <w:r w:rsidRPr="003D5616">
              <w:t xml:space="preserve">An alphanumeric string of </w:t>
            </w:r>
            <w:r w:rsidRPr="003D5616">
              <w:rPr>
                <w:i/>
              </w:rPr>
              <w:t>n</w:t>
            </w:r>
            <w:r w:rsidRPr="003D5616">
              <w:t xml:space="preserve"> characters.</w:t>
            </w:r>
          </w:p>
        </w:tc>
      </w:tr>
      <w:tr w:rsidR="00FD4A2E" w:rsidRPr="003D5616" w14:paraId="2DFF70AD" w14:textId="77777777" w:rsidTr="00FD4A2E">
        <w:tblPrEx>
          <w:tblCellMar>
            <w:left w:w="107" w:type="dxa"/>
            <w:right w:w="107" w:type="dxa"/>
          </w:tblCellMar>
        </w:tblPrEx>
        <w:trPr>
          <w:cantSplit/>
        </w:trPr>
        <w:tc>
          <w:tcPr>
            <w:tcW w:w="1460" w:type="dxa"/>
            <w:tcBorders>
              <w:top w:val="single" w:sz="6" w:space="0" w:color="auto"/>
              <w:left w:val="single" w:sz="6" w:space="0" w:color="auto"/>
              <w:bottom w:val="single" w:sz="6" w:space="0" w:color="auto"/>
              <w:right w:val="single" w:sz="6" w:space="0" w:color="auto"/>
            </w:tcBorders>
          </w:tcPr>
          <w:p w14:paraId="180B5074" w14:textId="77777777" w:rsidR="00FD4A2E" w:rsidRPr="003D5616" w:rsidRDefault="00FD4A2E" w:rsidP="00FD4A2E">
            <w:pPr>
              <w:rPr>
                <w:b/>
              </w:rPr>
            </w:pPr>
            <w:r w:rsidRPr="003D5616">
              <w:rPr>
                <w:b/>
              </w:rPr>
              <w:t>NUMERIC</w:t>
            </w:r>
          </w:p>
        </w:tc>
        <w:tc>
          <w:tcPr>
            <w:tcW w:w="7862" w:type="dxa"/>
            <w:tcBorders>
              <w:top w:val="single" w:sz="6" w:space="0" w:color="auto"/>
              <w:left w:val="single" w:sz="6" w:space="0" w:color="auto"/>
              <w:bottom w:val="single" w:sz="6" w:space="0" w:color="auto"/>
              <w:right w:val="single" w:sz="6" w:space="0" w:color="auto"/>
            </w:tcBorders>
          </w:tcPr>
          <w:p w14:paraId="051A3C8C" w14:textId="77777777" w:rsidR="00FD4A2E" w:rsidRPr="003D5616" w:rsidRDefault="00FD4A2E" w:rsidP="00FD4A2E">
            <w:r w:rsidRPr="003D5616">
              <w:t>A string of digits, including an optional leading minus sign up to 10 characters that may include a point (full stop) followed by up to four decimal places.</w:t>
            </w:r>
          </w:p>
          <w:p w14:paraId="5A91887F" w14:textId="77777777" w:rsidR="00FD4A2E" w:rsidRPr="003D5616" w:rsidRDefault="00FD4A2E" w:rsidP="00FD4A2E">
            <w:r w:rsidRPr="003D5616">
              <w:t xml:space="preserve">Note that numeric values are represented as strings to clarify the difference between the null value "" (an empty string) and the value zero "0" </w:t>
            </w:r>
            <w:r>
              <w:t xml:space="preserve">and indicate they </w:t>
            </w:r>
            <w:r w:rsidRPr="003D5616">
              <w:t xml:space="preserve">are </w:t>
            </w:r>
            <w:r w:rsidRPr="003D5616">
              <w:rPr>
                <w:b/>
              </w:rPr>
              <w:t>not</w:t>
            </w:r>
            <w:r w:rsidRPr="003D5616">
              <w:t xml:space="preserve"> equivalent. Null should be used where there is no numeric value. Zero should be used only when the numeric value is zero.</w:t>
            </w:r>
          </w:p>
          <w:p w14:paraId="1C2E4E79" w14:textId="77777777" w:rsidR="00FD4A2E" w:rsidRPr="003D5616" w:rsidRDefault="00FD4A2E" w:rsidP="00FD4A2E">
            <w:r w:rsidRPr="003D5616">
              <w:t xml:space="preserve">When numeric attributes are compared with values, or ranges of values, they are compared as decimal values NOT as alphanumeric strings </w:t>
            </w:r>
          </w:p>
          <w:p w14:paraId="378545BC" w14:textId="77777777" w:rsidR="00FD4A2E" w:rsidRPr="003D5616" w:rsidRDefault="00FD4A2E" w:rsidP="00FD4A2E">
            <w:r w:rsidRPr="003D5616">
              <w:t>E.g.:</w:t>
            </w:r>
          </w:p>
          <w:p w14:paraId="0ED1059B" w14:textId="77777777" w:rsidR="00FD4A2E" w:rsidRPr="003D5616" w:rsidRDefault="00FD4A2E" w:rsidP="00FD4A2E">
            <w:r w:rsidRPr="003D5616">
              <w:t xml:space="preserve">A NUMERIC attribute of value "3" </w:t>
            </w:r>
            <w:r>
              <w:t xml:space="preserve">is </w:t>
            </w:r>
            <w:r w:rsidRPr="003D5616">
              <w:t>IN ("-10"-"10")</w:t>
            </w:r>
          </w:p>
          <w:p w14:paraId="03D0C9A7" w14:textId="77777777" w:rsidR="00FD4A2E" w:rsidRPr="003D5616" w:rsidRDefault="00FD4A2E" w:rsidP="00FD4A2E">
            <w:r w:rsidRPr="003D5616">
              <w:t>A NUMERIC attribute of value "3" is NOT_IN ("20"-"40")</w:t>
            </w:r>
          </w:p>
          <w:p w14:paraId="7BD4C3F0" w14:textId="77777777" w:rsidR="00FD4A2E" w:rsidRPr="003D5616" w:rsidRDefault="00FD4A2E" w:rsidP="00FD4A2E">
            <w:r w:rsidRPr="003D5616">
              <w:t>An X(n) attribute of value "3" is IN ("-10"-"10")</w:t>
            </w:r>
          </w:p>
          <w:p w14:paraId="2C6DB7D7" w14:textId="77777777" w:rsidR="00FD4A2E" w:rsidRPr="003D5616" w:rsidRDefault="00FD4A2E" w:rsidP="00FD4A2E">
            <w:r w:rsidRPr="003D5616">
              <w:t>An X(n) attribute of value "3" is NOT_IN ("20"-"40")</w:t>
            </w:r>
          </w:p>
          <w:p w14:paraId="08326B15" w14:textId="77777777" w:rsidR="00FD4A2E" w:rsidRPr="003D5616" w:rsidRDefault="00FD4A2E" w:rsidP="00FD4A2E">
            <w:r w:rsidRPr="003D5616">
              <w:t xml:space="preserve">However, null values are not included in any range and can be included only by specifying the null string "" within the </w:t>
            </w:r>
            <w:r w:rsidRPr="003D5616">
              <w:rPr>
                <w:i/>
              </w:rPr>
              <w:t>value-list</w:t>
            </w:r>
            <w:r w:rsidRPr="003D5616">
              <w:t>.</w:t>
            </w:r>
          </w:p>
          <w:p w14:paraId="1142AC0B" w14:textId="77777777" w:rsidR="00FD4A2E" w:rsidRPr="003D5616" w:rsidRDefault="00FD4A2E" w:rsidP="00FD4A2E">
            <w:r w:rsidRPr="003D5616">
              <w:t>A NUMERIC attribute of value "0" is IN ("-10"-"10")</w:t>
            </w:r>
          </w:p>
          <w:p w14:paraId="45CEEA4D" w14:textId="77777777" w:rsidR="00FD4A2E" w:rsidRPr="003D5616" w:rsidRDefault="00FD4A2E" w:rsidP="00FD4A2E">
            <w:r w:rsidRPr="003D5616">
              <w:t>A NUMERIC attribute of value "" is NOT_IN ("-10"-"10")</w:t>
            </w:r>
          </w:p>
        </w:tc>
      </w:tr>
      <w:tr w:rsidR="00FD4A2E" w:rsidRPr="003D5616" w14:paraId="06E0BBE0" w14:textId="77777777" w:rsidTr="00FD4A2E">
        <w:tblPrEx>
          <w:tblCellMar>
            <w:left w:w="107" w:type="dxa"/>
            <w:right w:w="107" w:type="dxa"/>
          </w:tblCellMar>
        </w:tblPrEx>
        <w:trPr>
          <w:cantSplit/>
        </w:trPr>
        <w:tc>
          <w:tcPr>
            <w:tcW w:w="1460" w:type="dxa"/>
            <w:tcBorders>
              <w:top w:val="single" w:sz="6" w:space="0" w:color="auto"/>
              <w:left w:val="single" w:sz="6" w:space="0" w:color="auto"/>
              <w:bottom w:val="single" w:sz="6" w:space="0" w:color="auto"/>
              <w:right w:val="single" w:sz="6" w:space="0" w:color="auto"/>
            </w:tcBorders>
          </w:tcPr>
          <w:p w14:paraId="3B927B7C" w14:textId="77777777" w:rsidR="00FD4A2E" w:rsidRPr="003D5616" w:rsidRDefault="00FD4A2E" w:rsidP="00FD4A2E">
            <w:pPr>
              <w:rPr>
                <w:b/>
              </w:rPr>
            </w:pPr>
            <w:r w:rsidRPr="003D5616">
              <w:rPr>
                <w:b/>
              </w:rPr>
              <w:t>LINK</w:t>
            </w:r>
          </w:p>
        </w:tc>
        <w:tc>
          <w:tcPr>
            <w:tcW w:w="7862" w:type="dxa"/>
            <w:tcBorders>
              <w:top w:val="single" w:sz="6" w:space="0" w:color="auto"/>
              <w:left w:val="single" w:sz="6" w:space="0" w:color="auto"/>
              <w:bottom w:val="single" w:sz="6" w:space="0" w:color="auto"/>
              <w:right w:val="single" w:sz="6" w:space="0" w:color="auto"/>
            </w:tcBorders>
          </w:tcPr>
          <w:p w14:paraId="7D980754" w14:textId="77777777" w:rsidR="00FD4A2E" w:rsidRPr="003D5616" w:rsidRDefault="00FD4A2E" w:rsidP="00FD4A2E">
            <w:r w:rsidRPr="003D5616">
              <w:t xml:space="preserve">A string containing of zero, one or many link numbers. </w:t>
            </w:r>
          </w:p>
          <w:p w14:paraId="4C5E2610" w14:textId="77777777" w:rsidR="00FD4A2E" w:rsidRPr="003D5616" w:rsidRDefault="00FD4A2E" w:rsidP="00FD4A2E">
            <w:r w:rsidRPr="003D5616">
              <w:t xml:space="preserve">Each link number may consist of up to </w:t>
            </w:r>
            <w:r>
              <w:t>twelve</w:t>
            </w:r>
            <w:r w:rsidRPr="003D5616">
              <w:t xml:space="preserve"> digits. </w:t>
            </w:r>
          </w:p>
          <w:p w14:paraId="52E71A17" w14:textId="77777777" w:rsidR="00FD4A2E" w:rsidRPr="003D5616" w:rsidRDefault="00FD4A2E" w:rsidP="00FD4A2E">
            <w:r w:rsidRPr="003D5616">
              <w:t>Link numbers are separated by a ":" (colon)</w:t>
            </w:r>
          </w:p>
        </w:tc>
      </w:tr>
    </w:tbl>
    <w:p w14:paraId="769439D8" w14:textId="16274E21" w:rsidR="00FD4A2E" w:rsidRDefault="00FD4A2E" w:rsidP="00FD4A2E">
      <w:pPr>
        <w:pStyle w:val="Caption"/>
      </w:pPr>
      <w:bookmarkStart w:id="71" w:name="_Ref287606214"/>
      <w:bookmarkStart w:id="72" w:name="_Ref287606298"/>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1</w:t>
      </w:r>
      <w:r w:rsidR="00245BDF">
        <w:rPr>
          <w:noProof/>
        </w:rPr>
        <w:fldChar w:fldCharType="end"/>
      </w:r>
      <w:bookmarkEnd w:id="71"/>
      <w:r>
        <w:t xml:space="preserve"> – Attribute Data Types</w:t>
      </w:r>
      <w:bookmarkEnd w:id="72"/>
    </w:p>
    <w:p w14:paraId="2F7BF986" w14:textId="159B0D11" w:rsidR="00FD4A2E" w:rsidRDefault="00FD4A2E" w:rsidP="00FD4A2E">
      <w:pPr>
        <w:rPr>
          <w:lang w:eastAsia="en-GB"/>
        </w:rPr>
      </w:pPr>
    </w:p>
    <w:p w14:paraId="78510EE7" w14:textId="77777777" w:rsidR="00A450EB" w:rsidRPr="00207622" w:rsidRDefault="00A450EB" w:rsidP="00FD4A2E">
      <w:pPr>
        <w:rPr>
          <w:lang w:eastAsia="en-GB"/>
        </w:rPr>
      </w:pPr>
    </w:p>
    <w:p w14:paraId="42204C71" w14:textId="77777777" w:rsidR="00FD4A2E" w:rsidRPr="003D5616" w:rsidRDefault="00FD4A2E" w:rsidP="006E31D2">
      <w:pPr>
        <w:pStyle w:val="Heading4"/>
      </w:pPr>
      <w:r w:rsidRPr="003D5616">
        <w:lastRenderedPageBreak/>
        <w:t>Code lists</w:t>
      </w:r>
    </w:p>
    <w:p w14:paraId="6C215ED1" w14:textId="77777777" w:rsidR="00FD4A2E" w:rsidRPr="00C369CB" w:rsidRDefault="00FD4A2E" w:rsidP="00FD4A2E">
      <w:pPr>
        <w:pStyle w:val="ParaText"/>
        <w:tabs>
          <w:tab w:val="clear" w:pos="2462"/>
        </w:tabs>
      </w:pPr>
      <w:r w:rsidRPr="003D5616">
        <w:t xml:space="preserve">Several of the alphanumeric data items are encoded. Wherever possible the specification refers to NHS or other standard code lists. However, where appropriate code lists do not exist, then the </w:t>
      </w:r>
      <w:r>
        <w:t xml:space="preserve">GPES Primary Care Data Model </w:t>
      </w:r>
      <w:r w:rsidRPr="003D5616">
        <w:t xml:space="preserve">includes a list of values. These code lists apply to implementations of this specification. Where it is not possible map an attribute value to a value in the code list the </w:t>
      </w:r>
      <w:r>
        <w:t>GPET-E S</w:t>
      </w:r>
      <w:r w:rsidRPr="003D5616">
        <w:t xml:space="preserve">ystem should report the attribute value as stored in the system prefixed by the </w:t>
      </w:r>
      <w:r w:rsidRPr="00C369CB">
        <w:t>string "</w:t>
      </w:r>
      <w:r w:rsidRPr="00C369CB">
        <w:rPr>
          <w:rFonts w:cs="Arial"/>
          <w:lang w:eastAsia="en-GB"/>
        </w:rPr>
        <w:t>§</w:t>
      </w:r>
      <w:r w:rsidRPr="00C369CB">
        <w:t>".</w:t>
      </w:r>
      <w:r>
        <w:rPr>
          <w:rStyle w:val="FootnoteReference"/>
          <w:rFonts w:cs="Arial"/>
          <w:lang w:eastAsia="en-GB"/>
        </w:rPr>
        <w:footnoteReference w:id="3"/>
      </w:r>
    </w:p>
    <w:p w14:paraId="573F7AF9" w14:textId="77777777" w:rsidR="00FD4A2E" w:rsidRPr="003D5616" w:rsidRDefault="00FD4A2E" w:rsidP="006E31D2">
      <w:pPr>
        <w:pStyle w:val="Heading4"/>
      </w:pPr>
      <w:r w:rsidRPr="003D5616">
        <w:t>Reporting of unsupported attributes</w:t>
      </w:r>
    </w:p>
    <w:p w14:paraId="395D96D2" w14:textId="620385F7" w:rsidR="00FD4A2E" w:rsidRDefault="00FD4A2E" w:rsidP="00FD4A2E">
      <w:pPr>
        <w:pStyle w:val="ParaText"/>
      </w:pPr>
      <w:bookmarkStart w:id="73" w:name="_Ref332627737"/>
      <w:r>
        <w:t>With respect to GPET-E systems that do/do not support non-mandatory attributes, e</w:t>
      </w:r>
      <w:r w:rsidRPr="009A4914">
        <w:t>ach Extraction Requirement will contain definitions, covering each and every attribute as to precisely what data should be returned under what circumstances</w:t>
      </w:r>
      <w:r w:rsidR="00203EF8">
        <w:t>.</w:t>
      </w:r>
      <w:bookmarkEnd w:id="73"/>
    </w:p>
    <w:p w14:paraId="566FD380" w14:textId="77777777" w:rsidR="00FD4A2E" w:rsidRPr="003D5616" w:rsidRDefault="00FD4A2E" w:rsidP="00FD4A2E">
      <w:pPr>
        <w:pStyle w:val="ParaText"/>
        <w:numPr>
          <w:ilvl w:val="0"/>
          <w:numId w:val="0"/>
        </w:numPr>
        <w:ind w:left="771"/>
      </w:pPr>
    </w:p>
    <w:p w14:paraId="1B11ADD8" w14:textId="77777777" w:rsidR="00FD4A2E" w:rsidRDefault="00FD4A2E" w:rsidP="00FD4A2E">
      <w:pPr>
        <w:pStyle w:val="ParaText"/>
        <w:rPr>
          <w:lang w:eastAsia="en-GB"/>
        </w:rPr>
        <w:sectPr w:rsidR="00FD4A2E" w:rsidSect="00E20712">
          <w:headerReference w:type="even" r:id="rId22"/>
          <w:headerReference w:type="default" r:id="rId23"/>
          <w:footerReference w:type="default" r:id="rId24"/>
          <w:footerReference w:type="first" r:id="rId25"/>
          <w:pgSz w:w="11906" w:h="16838" w:code="9"/>
          <w:pgMar w:top="1134" w:right="1134" w:bottom="720" w:left="1134" w:header="567" w:footer="170" w:gutter="0"/>
          <w:paperSrc w:first="15" w:other="15"/>
          <w:cols w:space="720"/>
          <w:docGrid w:linePitch="326"/>
        </w:sectPr>
      </w:pPr>
    </w:p>
    <w:p w14:paraId="1046F0DE" w14:textId="77777777" w:rsidR="00FD4A2E" w:rsidRDefault="00FD4A2E" w:rsidP="006E31D2">
      <w:pPr>
        <w:pStyle w:val="Heading4"/>
      </w:pPr>
      <w:bookmarkStart w:id="74" w:name="_Ref295309339"/>
      <w:r>
        <w:lastRenderedPageBreak/>
        <w:t>PATIENTS Table Attribute List</w:t>
      </w:r>
      <w:bookmarkEnd w:id="74"/>
    </w:p>
    <w:p w14:paraId="0C932D5F" w14:textId="6909FDA6" w:rsidR="00FD4A2E" w:rsidRPr="005A4D7E" w:rsidRDefault="00FD4A2E" w:rsidP="00FD4A2E">
      <w:pPr>
        <w:pStyle w:val="ParaText"/>
        <w:tabs>
          <w:tab w:val="clear" w:pos="2462"/>
        </w:tabs>
      </w:pPr>
      <w:bookmarkStart w:id="75" w:name="_Ref332623047"/>
      <w:r>
        <w:t xml:space="preserve">The attributes within the PATIENTS table is defined in </w:t>
      </w:r>
      <w:r>
        <w:fldChar w:fldCharType="begin"/>
      </w:r>
      <w:r>
        <w:instrText xml:space="preserve"> REF _Ref287609963 \h </w:instrText>
      </w:r>
      <w:r>
        <w:fldChar w:fldCharType="separate"/>
      </w:r>
      <w:r w:rsidR="00E23EB1">
        <w:t xml:space="preserve">Table </w:t>
      </w:r>
      <w:r w:rsidR="00E23EB1">
        <w:rPr>
          <w:noProof/>
        </w:rPr>
        <w:t>2</w:t>
      </w:r>
      <w:r w:rsidR="00E23EB1">
        <w:t xml:space="preserve"> - PATIENTS Table Attributes</w:t>
      </w:r>
      <w:r>
        <w:fldChar w:fldCharType="end"/>
      </w:r>
      <w:r>
        <w:t>.</w:t>
      </w:r>
      <w:bookmarkEnd w:id="75"/>
    </w:p>
    <w:tbl>
      <w:tblPr>
        <w:tblW w:w="15380" w:type="dxa"/>
        <w:tblBorders>
          <w:top w:val="double" w:sz="4" w:space="0" w:color="auto"/>
          <w:left w:val="double" w:sz="4" w:space="0" w:color="auto"/>
          <w:bottom w:val="double" w:sz="4" w:space="0" w:color="auto"/>
          <w:right w:val="double" w:sz="4" w:space="0" w:color="auto"/>
          <w:insideH w:val="single" w:sz="8" w:space="0" w:color="auto"/>
          <w:insideV w:val="single" w:sz="8" w:space="0" w:color="auto"/>
        </w:tblBorders>
        <w:tblLayout w:type="fixed"/>
        <w:tblCellMar>
          <w:top w:w="45" w:type="dxa"/>
          <w:left w:w="107" w:type="dxa"/>
          <w:bottom w:w="45" w:type="dxa"/>
          <w:right w:w="107" w:type="dxa"/>
        </w:tblCellMar>
        <w:tblLook w:val="0000" w:firstRow="0" w:lastRow="0" w:firstColumn="0" w:lastColumn="0" w:noHBand="0" w:noVBand="0"/>
      </w:tblPr>
      <w:tblGrid>
        <w:gridCol w:w="679"/>
        <w:gridCol w:w="1675"/>
        <w:gridCol w:w="4140"/>
        <w:gridCol w:w="4139"/>
        <w:gridCol w:w="1381"/>
        <w:gridCol w:w="2782"/>
        <w:gridCol w:w="584"/>
      </w:tblGrid>
      <w:tr w:rsidR="00FD4A2E" w:rsidRPr="000045A1" w14:paraId="7CF8D68B" w14:textId="77777777" w:rsidTr="00FD4A2E">
        <w:trPr>
          <w:cantSplit/>
          <w:trHeight w:val="145"/>
          <w:tblHeader/>
        </w:trPr>
        <w:tc>
          <w:tcPr>
            <w:tcW w:w="679" w:type="dxa"/>
            <w:tcBorders>
              <w:top w:val="double" w:sz="4" w:space="0" w:color="auto"/>
              <w:bottom w:val="double" w:sz="4" w:space="0" w:color="auto"/>
            </w:tcBorders>
            <w:shd w:val="pct10" w:color="C0C0C0" w:fill="auto"/>
          </w:tcPr>
          <w:p w14:paraId="05405C3F" w14:textId="77777777" w:rsidR="00FD4A2E" w:rsidRPr="000045A1" w:rsidRDefault="00FD4A2E" w:rsidP="00FD4A2E">
            <w:pPr>
              <w:pStyle w:val="Table8"/>
              <w:rPr>
                <w:b/>
              </w:rPr>
            </w:pPr>
            <w:r>
              <w:rPr>
                <w:b/>
              </w:rPr>
              <w:t>Ref</w:t>
            </w:r>
          </w:p>
        </w:tc>
        <w:tc>
          <w:tcPr>
            <w:tcW w:w="1675" w:type="dxa"/>
            <w:tcBorders>
              <w:top w:val="double" w:sz="4" w:space="0" w:color="auto"/>
              <w:bottom w:val="double" w:sz="4" w:space="0" w:color="auto"/>
            </w:tcBorders>
            <w:shd w:val="pct10" w:color="C0C0C0" w:fill="auto"/>
            <w:vAlign w:val="center"/>
          </w:tcPr>
          <w:p w14:paraId="111FA259" w14:textId="77777777" w:rsidR="00FD4A2E" w:rsidRPr="000045A1" w:rsidRDefault="00FD4A2E" w:rsidP="00FD4A2E">
            <w:pPr>
              <w:pStyle w:val="Table8"/>
              <w:rPr>
                <w:b/>
              </w:rPr>
            </w:pPr>
            <w:r w:rsidRPr="000045A1">
              <w:rPr>
                <w:b/>
              </w:rPr>
              <w:t>Item - PATIENTS</w:t>
            </w:r>
          </w:p>
        </w:tc>
        <w:tc>
          <w:tcPr>
            <w:tcW w:w="4140" w:type="dxa"/>
            <w:tcBorders>
              <w:top w:val="double" w:sz="4" w:space="0" w:color="auto"/>
              <w:bottom w:val="double" w:sz="4" w:space="0" w:color="auto"/>
            </w:tcBorders>
            <w:shd w:val="pct10" w:color="C0C0C0" w:fill="auto"/>
            <w:vAlign w:val="center"/>
          </w:tcPr>
          <w:p w14:paraId="05A3F26C" w14:textId="77777777" w:rsidR="00FD4A2E" w:rsidRPr="000045A1" w:rsidRDefault="00FD4A2E" w:rsidP="00FD4A2E">
            <w:pPr>
              <w:pStyle w:val="Table8"/>
              <w:rPr>
                <w:b/>
              </w:rPr>
            </w:pPr>
            <w:r w:rsidRPr="000045A1">
              <w:rPr>
                <w:b/>
              </w:rPr>
              <w:t>User view</w:t>
            </w:r>
          </w:p>
        </w:tc>
        <w:tc>
          <w:tcPr>
            <w:tcW w:w="4139" w:type="dxa"/>
            <w:tcBorders>
              <w:top w:val="double" w:sz="4" w:space="0" w:color="auto"/>
              <w:bottom w:val="double" w:sz="4" w:space="0" w:color="auto"/>
            </w:tcBorders>
            <w:shd w:val="pct10" w:color="C0C0C0" w:fill="auto"/>
            <w:vAlign w:val="center"/>
          </w:tcPr>
          <w:p w14:paraId="7D97D4A6" w14:textId="77777777" w:rsidR="00FD4A2E" w:rsidRPr="000045A1" w:rsidRDefault="00FD4A2E" w:rsidP="00FD4A2E">
            <w:pPr>
              <w:pStyle w:val="Table8"/>
              <w:rPr>
                <w:b/>
              </w:rPr>
            </w:pPr>
            <w:r w:rsidRPr="000045A1">
              <w:rPr>
                <w:b/>
              </w:rPr>
              <w:t>Technical notes</w:t>
            </w:r>
          </w:p>
        </w:tc>
        <w:tc>
          <w:tcPr>
            <w:tcW w:w="1381" w:type="dxa"/>
            <w:tcBorders>
              <w:top w:val="double" w:sz="4" w:space="0" w:color="auto"/>
              <w:bottom w:val="double" w:sz="4" w:space="0" w:color="auto"/>
            </w:tcBorders>
            <w:shd w:val="pct10" w:color="C0C0C0" w:fill="auto"/>
            <w:vAlign w:val="center"/>
          </w:tcPr>
          <w:p w14:paraId="44C5E615" w14:textId="77777777" w:rsidR="00FD4A2E" w:rsidRPr="000045A1" w:rsidRDefault="00FD4A2E" w:rsidP="00FD4A2E">
            <w:pPr>
              <w:pStyle w:val="Table8"/>
              <w:rPr>
                <w:b/>
              </w:rPr>
            </w:pPr>
            <w:r w:rsidRPr="000045A1">
              <w:rPr>
                <w:b/>
              </w:rPr>
              <w:t>Code list</w:t>
            </w:r>
          </w:p>
        </w:tc>
        <w:tc>
          <w:tcPr>
            <w:tcW w:w="2782" w:type="dxa"/>
            <w:tcBorders>
              <w:top w:val="double" w:sz="4" w:space="0" w:color="auto"/>
              <w:bottom w:val="double" w:sz="4" w:space="0" w:color="auto"/>
            </w:tcBorders>
            <w:shd w:val="pct10" w:color="C0C0C0" w:fill="auto"/>
            <w:vAlign w:val="center"/>
          </w:tcPr>
          <w:p w14:paraId="77187E2E" w14:textId="77777777" w:rsidR="00FD4A2E" w:rsidRPr="000045A1" w:rsidRDefault="00FD4A2E" w:rsidP="00FD4A2E">
            <w:pPr>
              <w:pStyle w:val="Table8"/>
              <w:rPr>
                <w:b/>
              </w:rPr>
            </w:pPr>
            <w:r w:rsidRPr="000045A1">
              <w:rPr>
                <w:b/>
              </w:rPr>
              <w:t>Data type</w:t>
            </w:r>
          </w:p>
        </w:tc>
        <w:tc>
          <w:tcPr>
            <w:tcW w:w="584" w:type="dxa"/>
            <w:tcBorders>
              <w:top w:val="double" w:sz="4" w:space="0" w:color="auto"/>
              <w:bottom w:val="double" w:sz="4" w:space="0" w:color="auto"/>
            </w:tcBorders>
            <w:shd w:val="pct10" w:color="C0C0C0" w:fill="auto"/>
            <w:vAlign w:val="center"/>
          </w:tcPr>
          <w:p w14:paraId="01ADA0A7" w14:textId="77777777" w:rsidR="00FD4A2E" w:rsidRPr="000045A1" w:rsidRDefault="00FD4A2E" w:rsidP="00FD4A2E">
            <w:pPr>
              <w:pStyle w:val="Table8"/>
              <w:rPr>
                <w:b/>
              </w:rPr>
            </w:pPr>
            <w:r>
              <w:rPr>
                <w:b/>
              </w:rPr>
              <w:t>M/O</w:t>
            </w:r>
            <w:r w:rsidRPr="000045A1">
              <w:rPr>
                <w:b/>
              </w:rPr>
              <w:t xml:space="preserve"> </w:t>
            </w:r>
          </w:p>
        </w:tc>
      </w:tr>
      <w:tr w:rsidR="00FD4A2E" w:rsidRPr="003D5616" w14:paraId="230B6140" w14:textId="77777777" w:rsidTr="00FD4A2E">
        <w:trPr>
          <w:cantSplit/>
          <w:trHeight w:val="145"/>
        </w:trPr>
        <w:tc>
          <w:tcPr>
            <w:tcW w:w="679" w:type="dxa"/>
            <w:tcBorders>
              <w:top w:val="nil"/>
            </w:tcBorders>
            <w:shd w:val="pct10" w:color="C0C0C0" w:fill="auto"/>
          </w:tcPr>
          <w:p w14:paraId="714B9552" w14:textId="77777777" w:rsidR="00FD4A2E" w:rsidRPr="000045A1" w:rsidRDefault="00FD4A2E" w:rsidP="00FD4A2E">
            <w:pPr>
              <w:pStyle w:val="Table8"/>
            </w:pPr>
          </w:p>
        </w:tc>
        <w:tc>
          <w:tcPr>
            <w:tcW w:w="1675" w:type="dxa"/>
            <w:tcBorders>
              <w:top w:val="nil"/>
            </w:tcBorders>
            <w:shd w:val="pct10" w:color="C0C0C0" w:fill="auto"/>
          </w:tcPr>
          <w:p w14:paraId="7BAC613F" w14:textId="77777777" w:rsidR="00FD4A2E" w:rsidRPr="000045A1" w:rsidRDefault="00FD4A2E" w:rsidP="00FD4A2E">
            <w:pPr>
              <w:pStyle w:val="Table8"/>
            </w:pPr>
            <w:r w:rsidRPr="000045A1">
              <w:t>TABLE: PATIENTS</w:t>
            </w:r>
          </w:p>
        </w:tc>
        <w:tc>
          <w:tcPr>
            <w:tcW w:w="4140" w:type="dxa"/>
            <w:tcBorders>
              <w:top w:val="nil"/>
            </w:tcBorders>
            <w:shd w:val="pct10" w:color="C0C0C0" w:fill="auto"/>
          </w:tcPr>
          <w:p w14:paraId="1F1BB4D6" w14:textId="77777777" w:rsidR="00FD4A2E" w:rsidRPr="00606F9B" w:rsidRDefault="00FD4A2E" w:rsidP="00FD4A2E">
            <w:pPr>
              <w:pStyle w:val="Table8"/>
            </w:pPr>
            <w:r w:rsidRPr="00606F9B">
              <w:t>Demographic and registration data about individual patients.</w:t>
            </w:r>
          </w:p>
        </w:tc>
        <w:tc>
          <w:tcPr>
            <w:tcW w:w="4139" w:type="dxa"/>
            <w:tcBorders>
              <w:top w:val="nil"/>
            </w:tcBorders>
            <w:shd w:val="pct10" w:color="C0C0C0" w:fill="auto"/>
          </w:tcPr>
          <w:p w14:paraId="04F52E78" w14:textId="77777777" w:rsidR="00FD4A2E" w:rsidRPr="00606F9B" w:rsidRDefault="00FD4A2E" w:rsidP="00FD4A2E">
            <w:pPr>
              <w:pStyle w:val="Table8"/>
            </w:pPr>
            <w:r w:rsidRPr="00606F9B">
              <w:t>Person / Patient / Patient Registration/Address Association</w:t>
            </w:r>
          </w:p>
        </w:tc>
        <w:tc>
          <w:tcPr>
            <w:tcW w:w="1381" w:type="dxa"/>
            <w:tcBorders>
              <w:top w:val="nil"/>
            </w:tcBorders>
            <w:shd w:val="pct10" w:color="C0C0C0" w:fill="auto"/>
          </w:tcPr>
          <w:p w14:paraId="4D0451F6" w14:textId="77777777" w:rsidR="00FD4A2E" w:rsidRPr="00606F9B" w:rsidRDefault="00FD4A2E" w:rsidP="00FD4A2E">
            <w:pPr>
              <w:pStyle w:val="Table8"/>
            </w:pPr>
            <w:r w:rsidRPr="00606F9B">
              <w:t>N/A</w:t>
            </w:r>
          </w:p>
        </w:tc>
        <w:tc>
          <w:tcPr>
            <w:tcW w:w="2782" w:type="dxa"/>
            <w:tcBorders>
              <w:top w:val="nil"/>
            </w:tcBorders>
            <w:shd w:val="pct10" w:color="C0C0C0" w:fill="auto"/>
          </w:tcPr>
          <w:p w14:paraId="39C93631" w14:textId="77777777" w:rsidR="00FD4A2E" w:rsidRPr="00606F9B" w:rsidRDefault="00FD4A2E" w:rsidP="00FD4A2E">
            <w:pPr>
              <w:pStyle w:val="Table8"/>
            </w:pPr>
            <w:r w:rsidRPr="00606F9B">
              <w:t>TABLE</w:t>
            </w:r>
          </w:p>
        </w:tc>
        <w:tc>
          <w:tcPr>
            <w:tcW w:w="584" w:type="dxa"/>
            <w:tcBorders>
              <w:top w:val="nil"/>
            </w:tcBorders>
            <w:shd w:val="pct10" w:color="C0C0C0" w:fill="auto"/>
          </w:tcPr>
          <w:p w14:paraId="7730B7E2" w14:textId="77777777" w:rsidR="00FD4A2E" w:rsidRPr="00606F9B" w:rsidRDefault="00FD4A2E" w:rsidP="00FD4A2E">
            <w:pPr>
              <w:pStyle w:val="Table8"/>
            </w:pPr>
            <w:r w:rsidRPr="00606F9B">
              <w:t>M</w:t>
            </w:r>
          </w:p>
        </w:tc>
      </w:tr>
      <w:tr w:rsidR="00FD4A2E" w:rsidRPr="003D5616" w14:paraId="71C53260" w14:textId="77777777" w:rsidTr="00FD4A2E">
        <w:trPr>
          <w:cantSplit/>
          <w:trHeight w:val="145"/>
        </w:trPr>
        <w:tc>
          <w:tcPr>
            <w:tcW w:w="679" w:type="dxa"/>
            <w:shd w:val="pct10" w:color="C0C0C0" w:fill="auto"/>
          </w:tcPr>
          <w:p w14:paraId="069E8961" w14:textId="77777777" w:rsidR="00FD4A2E" w:rsidRPr="00606F9B" w:rsidRDefault="00FD4A2E" w:rsidP="00FD4A2E">
            <w:pPr>
              <w:pStyle w:val="Table8"/>
            </w:pPr>
          </w:p>
        </w:tc>
        <w:tc>
          <w:tcPr>
            <w:tcW w:w="1675" w:type="dxa"/>
            <w:shd w:val="pct10" w:color="C0C0C0" w:fill="auto"/>
          </w:tcPr>
          <w:p w14:paraId="0B08F967" w14:textId="77777777" w:rsidR="00FD4A2E" w:rsidRPr="00606F9B" w:rsidRDefault="00FD4A2E" w:rsidP="00FD4A2E">
            <w:pPr>
              <w:pStyle w:val="Table8"/>
            </w:pPr>
            <w:r w:rsidRPr="00606F9B">
              <w:t>PID</w:t>
            </w:r>
          </w:p>
        </w:tc>
        <w:tc>
          <w:tcPr>
            <w:tcW w:w="4140" w:type="dxa"/>
            <w:shd w:val="pct10" w:color="C0C0C0" w:fill="auto"/>
          </w:tcPr>
          <w:p w14:paraId="72548981" w14:textId="77777777" w:rsidR="00FD4A2E" w:rsidRPr="00606F9B" w:rsidRDefault="00FD4A2E" w:rsidP="00FD4A2E">
            <w:pPr>
              <w:pStyle w:val="Table8"/>
            </w:pPr>
            <w:r w:rsidRPr="00606F9B">
              <w:t>N/A</w:t>
            </w:r>
          </w:p>
        </w:tc>
        <w:tc>
          <w:tcPr>
            <w:tcW w:w="4139" w:type="dxa"/>
            <w:shd w:val="pct10" w:color="C0C0C0" w:fill="auto"/>
          </w:tcPr>
          <w:p w14:paraId="302C16B2" w14:textId="77777777" w:rsidR="00FD4A2E" w:rsidRPr="00606F9B" w:rsidRDefault="00FD4A2E" w:rsidP="00FD4A2E">
            <w:pPr>
              <w:pStyle w:val="Table8"/>
            </w:pPr>
            <w:r w:rsidRPr="00606F9B">
              <w:t>Unique person identifier internal to the system.</w:t>
            </w:r>
          </w:p>
        </w:tc>
        <w:tc>
          <w:tcPr>
            <w:tcW w:w="1381" w:type="dxa"/>
            <w:shd w:val="pct10" w:color="C0C0C0" w:fill="auto"/>
          </w:tcPr>
          <w:p w14:paraId="266F75D2" w14:textId="77777777" w:rsidR="00FD4A2E" w:rsidRPr="00606F9B" w:rsidRDefault="00FD4A2E" w:rsidP="00FD4A2E">
            <w:pPr>
              <w:pStyle w:val="Table8"/>
            </w:pPr>
            <w:r w:rsidRPr="00606F9B">
              <w:t>N/A</w:t>
            </w:r>
          </w:p>
        </w:tc>
        <w:tc>
          <w:tcPr>
            <w:tcW w:w="2782" w:type="dxa"/>
            <w:shd w:val="pct10" w:color="C0C0C0" w:fill="auto"/>
          </w:tcPr>
          <w:p w14:paraId="1D07B3E3" w14:textId="77777777" w:rsidR="00FD4A2E" w:rsidRPr="00606F9B" w:rsidRDefault="00FD4A2E" w:rsidP="00FD4A2E">
            <w:pPr>
              <w:pStyle w:val="Table8"/>
            </w:pPr>
            <w:r w:rsidRPr="00606F9B">
              <w:t>INTERNAL</w:t>
            </w:r>
          </w:p>
        </w:tc>
        <w:tc>
          <w:tcPr>
            <w:tcW w:w="584" w:type="dxa"/>
            <w:shd w:val="pct10" w:color="C0C0C0" w:fill="auto"/>
          </w:tcPr>
          <w:p w14:paraId="4B8CC097" w14:textId="77777777" w:rsidR="00FD4A2E" w:rsidRPr="00606F9B" w:rsidRDefault="00FD4A2E" w:rsidP="00FD4A2E">
            <w:pPr>
              <w:pStyle w:val="Table8"/>
            </w:pPr>
            <w:r w:rsidRPr="00606F9B">
              <w:t>N/A</w:t>
            </w:r>
          </w:p>
        </w:tc>
      </w:tr>
      <w:tr w:rsidR="00FD4A2E" w:rsidRPr="003D5616" w14:paraId="0A467C42" w14:textId="77777777" w:rsidTr="00FD4A2E">
        <w:trPr>
          <w:cantSplit/>
          <w:trHeight w:val="145"/>
        </w:trPr>
        <w:tc>
          <w:tcPr>
            <w:tcW w:w="679" w:type="dxa"/>
          </w:tcPr>
          <w:p w14:paraId="352A7EB1" w14:textId="77777777" w:rsidR="00FD4A2E" w:rsidRPr="00606F9B" w:rsidRDefault="00FD4A2E" w:rsidP="00FD4A2E">
            <w:pPr>
              <w:pStyle w:val="Table8"/>
            </w:pPr>
            <w:r>
              <w:t>T1A3</w:t>
            </w:r>
          </w:p>
        </w:tc>
        <w:tc>
          <w:tcPr>
            <w:tcW w:w="1675" w:type="dxa"/>
          </w:tcPr>
          <w:p w14:paraId="3A4B22D8" w14:textId="77777777" w:rsidR="00FD4A2E" w:rsidRPr="00606F9B" w:rsidRDefault="00FD4A2E" w:rsidP="00FD4A2E">
            <w:pPr>
              <w:pStyle w:val="Table8"/>
            </w:pPr>
            <w:r w:rsidRPr="00606F9B">
              <w:t>REFERENCE</w:t>
            </w:r>
          </w:p>
        </w:tc>
        <w:tc>
          <w:tcPr>
            <w:tcW w:w="4140" w:type="dxa"/>
          </w:tcPr>
          <w:p w14:paraId="6F848A70" w14:textId="77777777" w:rsidR="00FD4A2E" w:rsidRPr="00606F9B" w:rsidRDefault="00FD4A2E" w:rsidP="00FD4A2E">
            <w:pPr>
              <w:pStyle w:val="Table8"/>
            </w:pPr>
            <w:r w:rsidRPr="00606F9B">
              <w:t xml:space="preserve">A reference string uniquely identifying an individual patient. </w:t>
            </w:r>
          </w:p>
          <w:p w14:paraId="4ABFDFF3" w14:textId="77777777" w:rsidR="00FD4A2E" w:rsidRPr="00606F9B" w:rsidRDefault="00FD4A2E" w:rsidP="00FD4A2E">
            <w:pPr>
              <w:pStyle w:val="Table8"/>
            </w:pPr>
            <w:r w:rsidRPr="00606F9B">
              <w:t>This unique identifier may be used to associate information extracted from the same practice about the same patient on different occasions.</w:t>
            </w:r>
          </w:p>
          <w:p w14:paraId="3DFF5175" w14:textId="77777777" w:rsidR="00FD4A2E" w:rsidRPr="00606F9B" w:rsidRDefault="00FD4A2E" w:rsidP="00FD4A2E">
            <w:pPr>
              <w:pStyle w:val="Table8"/>
            </w:pPr>
            <w:r w:rsidRPr="00606F9B">
              <w:t>The value of this attribute will be unique within a practice.</w:t>
            </w:r>
          </w:p>
        </w:tc>
        <w:tc>
          <w:tcPr>
            <w:tcW w:w="4139" w:type="dxa"/>
          </w:tcPr>
          <w:p w14:paraId="06E4C9BA" w14:textId="77777777" w:rsidR="00FD4A2E" w:rsidRPr="00606F9B" w:rsidRDefault="00FD4A2E" w:rsidP="00FD4A2E">
            <w:pPr>
              <w:pStyle w:val="Table8"/>
            </w:pPr>
            <w:r w:rsidRPr="00606F9B">
              <w:t>The reference must NOT be decodable outside the practice.</w:t>
            </w:r>
          </w:p>
          <w:p w14:paraId="121B9E58" w14:textId="77777777" w:rsidR="00FD4A2E" w:rsidRPr="00606F9B" w:rsidRDefault="00FD4A2E" w:rsidP="00FD4A2E">
            <w:pPr>
              <w:pStyle w:val="Table8"/>
            </w:pPr>
            <w:r w:rsidRPr="00606F9B">
              <w:t>It should be derived by encryption of a unique patient number (e.g. NHS number or practice number) using a key entered by and secret to the practice.</w:t>
            </w:r>
          </w:p>
          <w:p w14:paraId="48964B2B" w14:textId="77777777" w:rsidR="00FD4A2E" w:rsidRPr="00606F9B" w:rsidRDefault="00FD4A2E" w:rsidP="00FD4A2E">
            <w:pPr>
              <w:pStyle w:val="Table8"/>
            </w:pPr>
            <w:r w:rsidRPr="00606F9B">
              <w:t>The reference must be decodable within the practice to identify the patient to authorised practice staff.</w:t>
            </w:r>
          </w:p>
        </w:tc>
        <w:tc>
          <w:tcPr>
            <w:tcW w:w="1381" w:type="dxa"/>
          </w:tcPr>
          <w:p w14:paraId="48CE891C" w14:textId="77777777" w:rsidR="00FD4A2E" w:rsidRPr="00606F9B" w:rsidRDefault="00FD4A2E" w:rsidP="00FD4A2E">
            <w:pPr>
              <w:pStyle w:val="Table8"/>
            </w:pPr>
            <w:r w:rsidRPr="00606F9B">
              <w:t>N/A</w:t>
            </w:r>
          </w:p>
        </w:tc>
        <w:tc>
          <w:tcPr>
            <w:tcW w:w="2782" w:type="dxa"/>
          </w:tcPr>
          <w:p w14:paraId="366EE4DE" w14:textId="77777777" w:rsidR="00FD4A2E" w:rsidRPr="00606F9B" w:rsidRDefault="00FD4A2E" w:rsidP="00FD4A2E">
            <w:pPr>
              <w:pStyle w:val="Table8"/>
            </w:pPr>
            <w:r w:rsidRPr="00606F9B">
              <w:t>X(10)</w:t>
            </w:r>
          </w:p>
        </w:tc>
        <w:tc>
          <w:tcPr>
            <w:tcW w:w="584" w:type="dxa"/>
          </w:tcPr>
          <w:p w14:paraId="574EEF7D" w14:textId="77777777" w:rsidR="00FD4A2E" w:rsidRPr="00606F9B" w:rsidRDefault="00FD4A2E" w:rsidP="00FD4A2E">
            <w:pPr>
              <w:pStyle w:val="Table8"/>
            </w:pPr>
            <w:r w:rsidRPr="00606F9B">
              <w:t>M</w:t>
            </w:r>
          </w:p>
        </w:tc>
      </w:tr>
      <w:tr w:rsidR="00FD4A2E" w:rsidRPr="003D5616" w14:paraId="19C9C1C5" w14:textId="77777777" w:rsidTr="00FD4A2E">
        <w:trPr>
          <w:cantSplit/>
          <w:trHeight w:val="145"/>
        </w:trPr>
        <w:tc>
          <w:tcPr>
            <w:tcW w:w="679" w:type="dxa"/>
          </w:tcPr>
          <w:p w14:paraId="4D19AE64" w14:textId="77777777" w:rsidR="00FD4A2E" w:rsidRPr="00606F9B" w:rsidRDefault="00FD4A2E" w:rsidP="00FD4A2E">
            <w:pPr>
              <w:pStyle w:val="Table8"/>
            </w:pPr>
            <w:r>
              <w:t>T1A4</w:t>
            </w:r>
          </w:p>
        </w:tc>
        <w:tc>
          <w:tcPr>
            <w:tcW w:w="1675" w:type="dxa"/>
          </w:tcPr>
          <w:p w14:paraId="6D4417EE" w14:textId="77777777" w:rsidR="00FD4A2E" w:rsidRPr="00606F9B" w:rsidRDefault="00FD4A2E" w:rsidP="00FD4A2E">
            <w:pPr>
              <w:pStyle w:val="Table8"/>
            </w:pPr>
            <w:r w:rsidRPr="00606F9B">
              <w:t>DATE_OF_BIRTH</w:t>
            </w:r>
          </w:p>
        </w:tc>
        <w:tc>
          <w:tcPr>
            <w:tcW w:w="4140" w:type="dxa"/>
          </w:tcPr>
          <w:p w14:paraId="6856EAFD" w14:textId="77777777" w:rsidR="00FD4A2E" w:rsidRPr="00606F9B" w:rsidRDefault="00FD4A2E" w:rsidP="00FD4A2E">
            <w:pPr>
              <w:pStyle w:val="Table8"/>
            </w:pPr>
            <w:r w:rsidRPr="00606F9B">
              <w:t>Date of birth of patient.</w:t>
            </w:r>
          </w:p>
          <w:p w14:paraId="6981CA8B" w14:textId="77777777" w:rsidR="00FD4A2E" w:rsidRPr="00606F9B" w:rsidRDefault="00FD4A2E" w:rsidP="00FD4A2E">
            <w:pPr>
              <w:pStyle w:val="Table8"/>
            </w:pPr>
            <w:r w:rsidRPr="00606F9B">
              <w:t xml:space="preserve">Age is not specified as an attribute of the PATIENTS table. Age can be defined </w:t>
            </w:r>
            <w:r>
              <w:t>within an Extraction Requirement, if required.</w:t>
            </w:r>
          </w:p>
        </w:tc>
        <w:tc>
          <w:tcPr>
            <w:tcW w:w="4139" w:type="dxa"/>
          </w:tcPr>
          <w:p w14:paraId="33442025" w14:textId="77777777" w:rsidR="00FD4A2E" w:rsidRPr="00606F9B" w:rsidRDefault="00FD4A2E" w:rsidP="00FD4A2E">
            <w:pPr>
              <w:pStyle w:val="Table8"/>
            </w:pPr>
            <w:r w:rsidRPr="00606F9B">
              <w:t xml:space="preserve">Accept dates specified in </w:t>
            </w:r>
            <w:r>
              <w:t xml:space="preserve">Extraction Requirement and Query Results </w:t>
            </w:r>
            <w:r w:rsidRPr="00606F9B">
              <w:t>as "</w:t>
            </w:r>
            <w:r>
              <w:t>CCYY-MM-DD</w:t>
            </w:r>
            <w:r w:rsidRPr="00606F9B">
              <w:t>".</w:t>
            </w:r>
          </w:p>
        </w:tc>
        <w:tc>
          <w:tcPr>
            <w:tcW w:w="1381" w:type="dxa"/>
          </w:tcPr>
          <w:p w14:paraId="579209A0" w14:textId="77777777" w:rsidR="00FD4A2E" w:rsidRPr="00606F9B" w:rsidRDefault="00FD4A2E" w:rsidP="00FD4A2E">
            <w:pPr>
              <w:pStyle w:val="Table8"/>
            </w:pPr>
            <w:r w:rsidRPr="00606F9B">
              <w:t>N/A</w:t>
            </w:r>
          </w:p>
        </w:tc>
        <w:tc>
          <w:tcPr>
            <w:tcW w:w="2782" w:type="dxa"/>
          </w:tcPr>
          <w:p w14:paraId="18882554" w14:textId="77777777" w:rsidR="00FD4A2E" w:rsidRPr="00606F9B" w:rsidRDefault="00FD4A2E" w:rsidP="00FD4A2E">
            <w:pPr>
              <w:pStyle w:val="Table8"/>
            </w:pPr>
            <w:r w:rsidRPr="00606F9B">
              <w:t xml:space="preserve">DATE </w:t>
            </w:r>
            <w:r w:rsidRPr="00606F9B">
              <w:br/>
              <w:t xml:space="preserve"> </w:t>
            </w:r>
          </w:p>
        </w:tc>
        <w:tc>
          <w:tcPr>
            <w:tcW w:w="584" w:type="dxa"/>
          </w:tcPr>
          <w:p w14:paraId="3A0CD810" w14:textId="77777777" w:rsidR="00FD4A2E" w:rsidRPr="00606F9B" w:rsidRDefault="00FD4A2E" w:rsidP="00FD4A2E">
            <w:pPr>
              <w:pStyle w:val="Table8"/>
            </w:pPr>
            <w:r w:rsidRPr="00606F9B">
              <w:t>M</w:t>
            </w:r>
          </w:p>
        </w:tc>
      </w:tr>
      <w:tr w:rsidR="00FD4A2E" w:rsidRPr="003D5616" w14:paraId="0EA88F38" w14:textId="77777777" w:rsidTr="00FD4A2E">
        <w:trPr>
          <w:cantSplit/>
          <w:trHeight w:val="145"/>
        </w:trPr>
        <w:tc>
          <w:tcPr>
            <w:tcW w:w="679" w:type="dxa"/>
          </w:tcPr>
          <w:p w14:paraId="6C1B61E1" w14:textId="77777777" w:rsidR="00FD4A2E" w:rsidRPr="00FB6560" w:rsidRDefault="00FD4A2E" w:rsidP="00FD4A2E">
            <w:pPr>
              <w:pStyle w:val="Table8"/>
            </w:pPr>
            <w:r>
              <w:t>T1A5</w:t>
            </w:r>
          </w:p>
        </w:tc>
        <w:tc>
          <w:tcPr>
            <w:tcW w:w="1675" w:type="dxa"/>
          </w:tcPr>
          <w:p w14:paraId="7186E13B" w14:textId="77777777" w:rsidR="00FD4A2E" w:rsidRPr="00FB6560" w:rsidRDefault="00FD4A2E" w:rsidP="00FD4A2E">
            <w:pPr>
              <w:pStyle w:val="Table8"/>
            </w:pPr>
            <w:r w:rsidRPr="00FB6560">
              <w:t>SEX</w:t>
            </w:r>
          </w:p>
        </w:tc>
        <w:tc>
          <w:tcPr>
            <w:tcW w:w="4140" w:type="dxa"/>
          </w:tcPr>
          <w:p w14:paraId="5E7B953C" w14:textId="77777777" w:rsidR="00FD4A2E" w:rsidRPr="00FB6560" w:rsidRDefault="00FD4A2E" w:rsidP="00FD4A2E">
            <w:pPr>
              <w:pStyle w:val="Table8"/>
            </w:pPr>
            <w:r w:rsidRPr="00FB6560">
              <w:t>Sex of patient.</w:t>
            </w:r>
          </w:p>
        </w:tc>
        <w:tc>
          <w:tcPr>
            <w:tcW w:w="4139" w:type="dxa"/>
          </w:tcPr>
          <w:p w14:paraId="461901ED" w14:textId="77777777" w:rsidR="00FD4A2E" w:rsidRPr="00FB6560" w:rsidRDefault="00FD4A2E" w:rsidP="00FD4A2E">
            <w:pPr>
              <w:pStyle w:val="Table8"/>
            </w:pPr>
            <w:r w:rsidRPr="00FB6560">
              <w:t>Person -– Sex using e-GIF/ISO 5218 codes</w:t>
            </w:r>
          </w:p>
          <w:p w14:paraId="486BC6DA" w14:textId="77777777" w:rsidR="00FD4A2E" w:rsidRPr="00FB6560" w:rsidRDefault="00FD4A2E" w:rsidP="00FD4A2E">
            <w:pPr>
              <w:pStyle w:val="Table8"/>
            </w:pPr>
            <w:r w:rsidRPr="00FB6560">
              <w:t>Accept as letter M,F,U.0,1,2,9</w:t>
            </w:r>
          </w:p>
          <w:p w14:paraId="69B8664B" w14:textId="77777777" w:rsidR="00FD4A2E" w:rsidRPr="00FB6560" w:rsidRDefault="00FD4A2E" w:rsidP="00FD4A2E">
            <w:pPr>
              <w:pStyle w:val="Table8"/>
            </w:pPr>
            <w:r w:rsidRPr="00FB6560">
              <w:t>Report as M/F/U.0/1/2/9</w:t>
            </w:r>
          </w:p>
        </w:tc>
        <w:tc>
          <w:tcPr>
            <w:tcW w:w="1381" w:type="dxa"/>
          </w:tcPr>
          <w:p w14:paraId="623947ED" w14:textId="77777777" w:rsidR="00FD4A2E" w:rsidRPr="00FB6560" w:rsidRDefault="00FD4A2E" w:rsidP="00FD4A2E">
            <w:pPr>
              <w:pStyle w:val="Table8"/>
            </w:pPr>
            <w:r w:rsidRPr="00FB6560">
              <w:t>0  Not Known</w:t>
            </w:r>
          </w:p>
          <w:p w14:paraId="4A893287" w14:textId="77777777" w:rsidR="00FD4A2E" w:rsidRPr="00FB6560" w:rsidRDefault="00FD4A2E" w:rsidP="00FD4A2E">
            <w:pPr>
              <w:pStyle w:val="Table8"/>
            </w:pPr>
            <w:r w:rsidRPr="00FB6560">
              <w:t>1   Male</w:t>
            </w:r>
          </w:p>
          <w:p w14:paraId="0C64404F" w14:textId="77777777" w:rsidR="00FD4A2E" w:rsidRPr="00FB6560" w:rsidRDefault="00FD4A2E" w:rsidP="00FD4A2E">
            <w:pPr>
              <w:pStyle w:val="Table8"/>
            </w:pPr>
            <w:r w:rsidRPr="00FB6560">
              <w:t>2  Female</w:t>
            </w:r>
          </w:p>
          <w:p w14:paraId="7D03D350" w14:textId="77777777" w:rsidR="00FD4A2E" w:rsidRPr="00FB6560" w:rsidRDefault="00FD4A2E" w:rsidP="00FD4A2E">
            <w:pPr>
              <w:pStyle w:val="Table8"/>
            </w:pPr>
            <w:r w:rsidRPr="00FB6560">
              <w:t>9  Not specified</w:t>
            </w:r>
          </w:p>
        </w:tc>
        <w:tc>
          <w:tcPr>
            <w:tcW w:w="2782" w:type="dxa"/>
          </w:tcPr>
          <w:p w14:paraId="16CEA23F" w14:textId="77777777" w:rsidR="00FD4A2E" w:rsidRPr="00FB6560" w:rsidRDefault="00FD4A2E" w:rsidP="00FD4A2E">
            <w:pPr>
              <w:pStyle w:val="Table8"/>
            </w:pPr>
            <w:r w:rsidRPr="00FB6560">
              <w:t>SEX</w:t>
            </w:r>
          </w:p>
        </w:tc>
        <w:tc>
          <w:tcPr>
            <w:tcW w:w="584" w:type="dxa"/>
          </w:tcPr>
          <w:p w14:paraId="1032F9DF" w14:textId="77777777" w:rsidR="00FD4A2E" w:rsidRPr="00FB6560" w:rsidRDefault="00FD4A2E" w:rsidP="00FD4A2E">
            <w:pPr>
              <w:pStyle w:val="Table8"/>
            </w:pPr>
            <w:r w:rsidRPr="00FB6560">
              <w:t>M</w:t>
            </w:r>
          </w:p>
        </w:tc>
      </w:tr>
      <w:tr w:rsidR="00FD4A2E" w:rsidRPr="003D5616" w14:paraId="1DB7CFFF" w14:textId="77777777" w:rsidTr="00FD4A2E">
        <w:trPr>
          <w:cantSplit/>
          <w:trHeight w:val="145"/>
        </w:trPr>
        <w:tc>
          <w:tcPr>
            <w:tcW w:w="679" w:type="dxa"/>
          </w:tcPr>
          <w:p w14:paraId="738B1B73" w14:textId="77777777" w:rsidR="00FD4A2E" w:rsidRPr="00606F9B" w:rsidRDefault="00FD4A2E" w:rsidP="00FD4A2E">
            <w:pPr>
              <w:pStyle w:val="Table8"/>
            </w:pPr>
            <w:r>
              <w:t>T1A6</w:t>
            </w:r>
          </w:p>
        </w:tc>
        <w:tc>
          <w:tcPr>
            <w:tcW w:w="1675" w:type="dxa"/>
          </w:tcPr>
          <w:p w14:paraId="3AA90F40" w14:textId="77777777" w:rsidR="00FD4A2E" w:rsidRPr="00606F9B" w:rsidRDefault="00FD4A2E" w:rsidP="00FD4A2E">
            <w:pPr>
              <w:pStyle w:val="Table8"/>
            </w:pPr>
            <w:r w:rsidRPr="00606F9B">
              <w:t>POSTCODE</w:t>
            </w:r>
          </w:p>
        </w:tc>
        <w:tc>
          <w:tcPr>
            <w:tcW w:w="4140" w:type="dxa"/>
          </w:tcPr>
          <w:p w14:paraId="02BAE97D" w14:textId="77777777" w:rsidR="00FD4A2E" w:rsidRPr="00606F9B" w:rsidRDefault="00FD4A2E" w:rsidP="00FD4A2E">
            <w:pPr>
              <w:pStyle w:val="Table8"/>
            </w:pPr>
            <w:r w:rsidRPr="00606F9B">
              <w:t>Postcode of current address.</w:t>
            </w:r>
          </w:p>
        </w:tc>
        <w:tc>
          <w:tcPr>
            <w:tcW w:w="4139" w:type="dxa"/>
          </w:tcPr>
          <w:p w14:paraId="579C0EB7" w14:textId="77777777" w:rsidR="00FD4A2E" w:rsidRPr="003D5616" w:rsidRDefault="00FD4A2E" w:rsidP="00FD4A2E">
            <w:pPr>
              <w:pStyle w:val="Table8"/>
              <w:spacing w:before="20" w:after="20"/>
              <w:rPr>
                <w:rFonts w:ascii="Arial Narrow" w:hAnsi="Arial Narrow"/>
                <w:sz w:val="20"/>
              </w:rPr>
            </w:pPr>
          </w:p>
        </w:tc>
        <w:tc>
          <w:tcPr>
            <w:tcW w:w="1381" w:type="dxa"/>
          </w:tcPr>
          <w:p w14:paraId="18ED6611" w14:textId="77777777" w:rsidR="00FD4A2E" w:rsidRPr="00606F9B" w:rsidRDefault="00FD4A2E" w:rsidP="00FD4A2E">
            <w:pPr>
              <w:pStyle w:val="Table8"/>
            </w:pPr>
            <w:r w:rsidRPr="00606F9B">
              <w:t>N/A</w:t>
            </w:r>
          </w:p>
        </w:tc>
        <w:tc>
          <w:tcPr>
            <w:tcW w:w="2782" w:type="dxa"/>
          </w:tcPr>
          <w:p w14:paraId="66714DA6" w14:textId="77777777" w:rsidR="00FD4A2E" w:rsidRPr="00606F9B" w:rsidRDefault="00FD4A2E" w:rsidP="00FD4A2E">
            <w:pPr>
              <w:pStyle w:val="Table8"/>
            </w:pPr>
            <w:r w:rsidRPr="00606F9B">
              <w:t>X(8)</w:t>
            </w:r>
          </w:p>
        </w:tc>
        <w:tc>
          <w:tcPr>
            <w:tcW w:w="584" w:type="dxa"/>
          </w:tcPr>
          <w:p w14:paraId="23BCD158" w14:textId="77777777" w:rsidR="00FD4A2E" w:rsidRPr="00606F9B" w:rsidRDefault="00FD4A2E" w:rsidP="00FD4A2E">
            <w:pPr>
              <w:pStyle w:val="Table8"/>
            </w:pPr>
            <w:r w:rsidRPr="00606F9B">
              <w:t>M</w:t>
            </w:r>
          </w:p>
        </w:tc>
      </w:tr>
      <w:tr w:rsidR="00FD4A2E" w:rsidRPr="003D5616" w14:paraId="69F9A955" w14:textId="77777777" w:rsidTr="00FD4A2E">
        <w:trPr>
          <w:cantSplit/>
          <w:trHeight w:val="145"/>
        </w:trPr>
        <w:tc>
          <w:tcPr>
            <w:tcW w:w="679" w:type="dxa"/>
          </w:tcPr>
          <w:p w14:paraId="2FB337DD" w14:textId="77777777" w:rsidR="00FD4A2E" w:rsidRPr="00FB6560" w:rsidRDefault="00FD4A2E" w:rsidP="00FD4A2E">
            <w:pPr>
              <w:pStyle w:val="Table8"/>
            </w:pPr>
            <w:r>
              <w:t>T1A7</w:t>
            </w:r>
          </w:p>
        </w:tc>
        <w:tc>
          <w:tcPr>
            <w:tcW w:w="1675" w:type="dxa"/>
          </w:tcPr>
          <w:p w14:paraId="0972E50B" w14:textId="77777777" w:rsidR="00FD4A2E" w:rsidRPr="00FB6560" w:rsidRDefault="00FD4A2E" w:rsidP="00FD4A2E">
            <w:pPr>
              <w:pStyle w:val="Table8"/>
            </w:pPr>
            <w:r w:rsidRPr="00FB6560">
              <w:t>POSTCODE_SECTOR</w:t>
            </w:r>
          </w:p>
        </w:tc>
        <w:tc>
          <w:tcPr>
            <w:tcW w:w="4140" w:type="dxa"/>
          </w:tcPr>
          <w:p w14:paraId="17C97C9D" w14:textId="77777777" w:rsidR="00FD4A2E" w:rsidRPr="00FB6560" w:rsidRDefault="00FD4A2E" w:rsidP="00FD4A2E">
            <w:pPr>
              <w:pStyle w:val="Table8"/>
            </w:pPr>
            <w:r w:rsidRPr="00FB6560">
              <w:t xml:space="preserve">Postcode sector of patient’s current address. This attribute has been added to allow access to the sector code without the need to define functions in an </w:t>
            </w:r>
            <w:r>
              <w:t>Extraction Requirement</w:t>
            </w:r>
            <w:r w:rsidRPr="00FB6560">
              <w:t>.</w:t>
            </w:r>
          </w:p>
        </w:tc>
        <w:tc>
          <w:tcPr>
            <w:tcW w:w="4139" w:type="dxa"/>
          </w:tcPr>
          <w:p w14:paraId="27BE4D8E" w14:textId="77777777" w:rsidR="00FD4A2E" w:rsidRPr="00FB6560" w:rsidRDefault="00FD4A2E" w:rsidP="00FD4A2E">
            <w:pPr>
              <w:pStyle w:val="Table8"/>
            </w:pPr>
            <w:r w:rsidRPr="00FB6560">
              <w:t xml:space="preserve">The postcode including the first numeric character of the second part of the postcode. i.e. leaving off the last two characters. </w:t>
            </w:r>
          </w:p>
        </w:tc>
        <w:tc>
          <w:tcPr>
            <w:tcW w:w="1381" w:type="dxa"/>
          </w:tcPr>
          <w:p w14:paraId="4AB2151B" w14:textId="77777777" w:rsidR="00FD4A2E" w:rsidRPr="00FB6560" w:rsidRDefault="00FD4A2E" w:rsidP="00FD4A2E">
            <w:pPr>
              <w:pStyle w:val="Table8"/>
            </w:pPr>
            <w:r w:rsidRPr="00FB6560">
              <w:t>N/A</w:t>
            </w:r>
          </w:p>
        </w:tc>
        <w:tc>
          <w:tcPr>
            <w:tcW w:w="2782" w:type="dxa"/>
          </w:tcPr>
          <w:p w14:paraId="2CE08274" w14:textId="77777777" w:rsidR="00FD4A2E" w:rsidRPr="00FB6560" w:rsidRDefault="00FD4A2E" w:rsidP="00FD4A2E">
            <w:pPr>
              <w:pStyle w:val="Table8"/>
            </w:pPr>
            <w:r w:rsidRPr="00FB6560">
              <w:t>X(6)</w:t>
            </w:r>
          </w:p>
        </w:tc>
        <w:tc>
          <w:tcPr>
            <w:tcW w:w="584" w:type="dxa"/>
          </w:tcPr>
          <w:p w14:paraId="3BF96738" w14:textId="77777777" w:rsidR="00FD4A2E" w:rsidRPr="00FB6560" w:rsidRDefault="00FD4A2E" w:rsidP="00FD4A2E">
            <w:pPr>
              <w:pStyle w:val="Table8"/>
            </w:pPr>
            <w:r w:rsidRPr="00FB6560">
              <w:t>M</w:t>
            </w:r>
          </w:p>
        </w:tc>
      </w:tr>
      <w:tr w:rsidR="00FD4A2E" w:rsidRPr="003D5616" w14:paraId="6B031B8A" w14:textId="77777777" w:rsidTr="00FD4A2E">
        <w:trPr>
          <w:cantSplit/>
          <w:trHeight w:val="145"/>
        </w:trPr>
        <w:tc>
          <w:tcPr>
            <w:tcW w:w="679" w:type="dxa"/>
          </w:tcPr>
          <w:p w14:paraId="29E2017D" w14:textId="77777777" w:rsidR="00FD4A2E" w:rsidRPr="00606F9B" w:rsidRDefault="00FD4A2E" w:rsidP="00FD4A2E">
            <w:pPr>
              <w:pStyle w:val="Table8"/>
            </w:pPr>
            <w:r>
              <w:lastRenderedPageBreak/>
              <w:t>T1A8</w:t>
            </w:r>
          </w:p>
        </w:tc>
        <w:tc>
          <w:tcPr>
            <w:tcW w:w="1675" w:type="dxa"/>
          </w:tcPr>
          <w:p w14:paraId="5E5FE98E" w14:textId="77777777" w:rsidR="00FD4A2E" w:rsidRPr="00606F9B" w:rsidRDefault="00FD4A2E" w:rsidP="00FD4A2E">
            <w:pPr>
              <w:pStyle w:val="Table8"/>
            </w:pPr>
            <w:r w:rsidRPr="00606F9B">
              <w:t>MARITAL_STATUS</w:t>
            </w:r>
          </w:p>
        </w:tc>
        <w:tc>
          <w:tcPr>
            <w:tcW w:w="4140" w:type="dxa"/>
          </w:tcPr>
          <w:p w14:paraId="208FE1ED" w14:textId="77777777" w:rsidR="00FD4A2E" w:rsidRPr="00606F9B" w:rsidRDefault="00FD4A2E" w:rsidP="00FD4A2E">
            <w:pPr>
              <w:pStyle w:val="Table8"/>
            </w:pPr>
            <w:r w:rsidRPr="00606F9B">
              <w:t>Marital status of the patient.</w:t>
            </w:r>
          </w:p>
        </w:tc>
        <w:tc>
          <w:tcPr>
            <w:tcW w:w="4139" w:type="dxa"/>
          </w:tcPr>
          <w:p w14:paraId="4ADB05CE" w14:textId="77777777" w:rsidR="00FD4A2E" w:rsidRPr="00606F9B" w:rsidRDefault="00FD4A2E" w:rsidP="00FD4A2E">
            <w:pPr>
              <w:pStyle w:val="Table8"/>
            </w:pPr>
            <w:r w:rsidRPr="00606F9B">
              <w:t>Treat any values that don't map to the code list as "U" unspecified.</w:t>
            </w:r>
          </w:p>
        </w:tc>
        <w:tc>
          <w:tcPr>
            <w:tcW w:w="1381" w:type="dxa"/>
          </w:tcPr>
          <w:p w14:paraId="4F7A9F54" w14:textId="77777777" w:rsidR="00FD4A2E" w:rsidRPr="003D5616" w:rsidRDefault="00FD4A2E" w:rsidP="00FD4A2E">
            <w:pPr>
              <w:pStyle w:val="Table8"/>
            </w:pPr>
            <w:r w:rsidRPr="003D5616">
              <w:t>S</w:t>
            </w:r>
            <w:r w:rsidRPr="003D5616">
              <w:tab/>
              <w:t>Single</w:t>
            </w:r>
          </w:p>
          <w:p w14:paraId="2E3F3E25" w14:textId="77777777" w:rsidR="00FD4A2E" w:rsidRPr="003D5616" w:rsidRDefault="00FD4A2E" w:rsidP="00FD4A2E">
            <w:pPr>
              <w:pStyle w:val="Table8"/>
            </w:pPr>
            <w:r w:rsidRPr="003D5616">
              <w:t>M</w:t>
            </w:r>
            <w:r w:rsidRPr="003D5616">
              <w:tab/>
              <w:t>Married,</w:t>
            </w:r>
          </w:p>
          <w:p w14:paraId="4B3FE91B" w14:textId="77777777" w:rsidR="00FD4A2E" w:rsidRPr="003D5616" w:rsidRDefault="00FD4A2E" w:rsidP="00FD4A2E">
            <w:pPr>
              <w:pStyle w:val="Table8"/>
            </w:pPr>
            <w:r w:rsidRPr="003D5616">
              <w:t>D</w:t>
            </w:r>
            <w:r w:rsidRPr="003D5616">
              <w:tab/>
              <w:t>Divorced</w:t>
            </w:r>
          </w:p>
          <w:p w14:paraId="6DDE9E93" w14:textId="77777777" w:rsidR="00FD4A2E" w:rsidRPr="003D5616" w:rsidRDefault="00FD4A2E" w:rsidP="00FD4A2E">
            <w:pPr>
              <w:pStyle w:val="Table8"/>
            </w:pPr>
            <w:r w:rsidRPr="003D5616">
              <w:t>P</w:t>
            </w:r>
            <w:r w:rsidRPr="003D5616">
              <w:tab/>
              <w:t>Separated</w:t>
            </w:r>
          </w:p>
          <w:p w14:paraId="10767194" w14:textId="77777777" w:rsidR="00FD4A2E" w:rsidRPr="003D5616" w:rsidRDefault="00FD4A2E" w:rsidP="00FD4A2E">
            <w:pPr>
              <w:pStyle w:val="Table8"/>
            </w:pPr>
            <w:r w:rsidRPr="003D5616">
              <w:t>C</w:t>
            </w:r>
            <w:r w:rsidRPr="003D5616">
              <w:tab/>
              <w:t>Cohabiting</w:t>
            </w:r>
          </w:p>
          <w:p w14:paraId="2AEFFE21" w14:textId="77777777" w:rsidR="00FD4A2E" w:rsidRPr="003D5616" w:rsidRDefault="00FD4A2E" w:rsidP="00FD4A2E">
            <w:pPr>
              <w:pStyle w:val="Table8"/>
            </w:pPr>
            <w:r w:rsidRPr="003D5616">
              <w:t>W</w:t>
            </w:r>
            <w:r w:rsidRPr="003D5616">
              <w:tab/>
              <w:t>Widowed</w:t>
            </w:r>
          </w:p>
          <w:p w14:paraId="53F4F6C7" w14:textId="77777777" w:rsidR="00FD4A2E" w:rsidRPr="003D5616" w:rsidRDefault="00FD4A2E" w:rsidP="00FD4A2E">
            <w:pPr>
              <w:pStyle w:val="Table8"/>
            </w:pPr>
            <w:r w:rsidRPr="003D5616">
              <w:t>U</w:t>
            </w:r>
            <w:r w:rsidRPr="003D5616">
              <w:tab/>
              <w:t>Unspecified</w:t>
            </w:r>
          </w:p>
        </w:tc>
        <w:tc>
          <w:tcPr>
            <w:tcW w:w="2782" w:type="dxa"/>
          </w:tcPr>
          <w:p w14:paraId="77AC125F" w14:textId="77777777" w:rsidR="00FD4A2E" w:rsidRPr="00606F9B" w:rsidRDefault="00FD4A2E" w:rsidP="00FD4A2E">
            <w:pPr>
              <w:pStyle w:val="Table8"/>
            </w:pPr>
            <w:r w:rsidRPr="00606F9B">
              <w:t xml:space="preserve">X(1) </w:t>
            </w:r>
          </w:p>
        </w:tc>
        <w:tc>
          <w:tcPr>
            <w:tcW w:w="584" w:type="dxa"/>
          </w:tcPr>
          <w:p w14:paraId="1F49BDCD" w14:textId="77777777" w:rsidR="00FD4A2E" w:rsidRPr="00606F9B" w:rsidRDefault="00FD4A2E" w:rsidP="00FD4A2E">
            <w:pPr>
              <w:pStyle w:val="Table8"/>
            </w:pPr>
            <w:r w:rsidRPr="00606F9B">
              <w:t>M</w:t>
            </w:r>
          </w:p>
        </w:tc>
      </w:tr>
      <w:tr w:rsidR="00FD4A2E" w:rsidRPr="003D5616" w14:paraId="5F833B2A" w14:textId="77777777" w:rsidTr="00FD4A2E">
        <w:trPr>
          <w:cantSplit/>
          <w:trHeight w:val="145"/>
        </w:trPr>
        <w:tc>
          <w:tcPr>
            <w:tcW w:w="679" w:type="dxa"/>
          </w:tcPr>
          <w:p w14:paraId="71447491" w14:textId="77777777" w:rsidR="00FD4A2E" w:rsidRPr="00606F9B" w:rsidRDefault="00FD4A2E" w:rsidP="00FD4A2E">
            <w:pPr>
              <w:pStyle w:val="Table8"/>
            </w:pPr>
            <w:r>
              <w:t>T1A9</w:t>
            </w:r>
          </w:p>
        </w:tc>
        <w:tc>
          <w:tcPr>
            <w:tcW w:w="1675" w:type="dxa"/>
          </w:tcPr>
          <w:p w14:paraId="6A38CD31" w14:textId="77777777" w:rsidR="00FD4A2E" w:rsidRPr="00606F9B" w:rsidRDefault="00FD4A2E" w:rsidP="00FD4A2E">
            <w:pPr>
              <w:pStyle w:val="Table8"/>
            </w:pPr>
            <w:r w:rsidRPr="00606F9B">
              <w:t>GP</w:t>
            </w:r>
          </w:p>
        </w:tc>
        <w:tc>
          <w:tcPr>
            <w:tcW w:w="4140" w:type="dxa"/>
          </w:tcPr>
          <w:p w14:paraId="2024CE02" w14:textId="77777777" w:rsidR="00FD4A2E" w:rsidRPr="00606F9B" w:rsidRDefault="00FD4A2E" w:rsidP="00FD4A2E">
            <w:pPr>
              <w:pStyle w:val="Table8"/>
            </w:pPr>
            <w:r w:rsidRPr="00606F9B">
              <w:t>Registered doctor.</w:t>
            </w:r>
          </w:p>
        </w:tc>
        <w:tc>
          <w:tcPr>
            <w:tcW w:w="4139" w:type="dxa"/>
          </w:tcPr>
          <w:p w14:paraId="3EFFEA35" w14:textId="77777777" w:rsidR="00FD4A2E" w:rsidRPr="00606F9B" w:rsidRDefault="00FD4A2E" w:rsidP="00FD4A2E">
            <w:pPr>
              <w:pStyle w:val="Table8"/>
            </w:pPr>
            <w:r w:rsidRPr="00606F9B">
              <w:t>Patient Registration - GMP number (current).</w:t>
            </w:r>
          </w:p>
        </w:tc>
        <w:tc>
          <w:tcPr>
            <w:tcW w:w="1381" w:type="dxa"/>
          </w:tcPr>
          <w:p w14:paraId="7AC8D807" w14:textId="77777777" w:rsidR="00FD4A2E" w:rsidRPr="00633CC2" w:rsidRDefault="00FD4A2E" w:rsidP="00FD4A2E">
            <w:pPr>
              <w:pStyle w:val="Table8"/>
            </w:pPr>
            <w:r w:rsidRPr="00633CC2">
              <w:t>NHS specified doctor number</w:t>
            </w:r>
          </w:p>
          <w:p w14:paraId="06149083" w14:textId="77777777" w:rsidR="00FD4A2E" w:rsidRPr="00606F9B" w:rsidRDefault="00FD4A2E" w:rsidP="00FD4A2E">
            <w:pPr>
              <w:pStyle w:val="Table8"/>
            </w:pPr>
            <w:r w:rsidRPr="00606F9B">
              <w:t>G _ _ _ _ _ _ _</w:t>
            </w:r>
          </w:p>
        </w:tc>
        <w:tc>
          <w:tcPr>
            <w:tcW w:w="2782" w:type="dxa"/>
          </w:tcPr>
          <w:p w14:paraId="5DF8B0C1" w14:textId="77777777" w:rsidR="00FD4A2E" w:rsidRPr="00606F9B" w:rsidRDefault="00FD4A2E" w:rsidP="00FD4A2E">
            <w:pPr>
              <w:pStyle w:val="Table8"/>
            </w:pPr>
            <w:r w:rsidRPr="00606F9B">
              <w:t xml:space="preserve">X(8) </w:t>
            </w:r>
          </w:p>
        </w:tc>
        <w:tc>
          <w:tcPr>
            <w:tcW w:w="584" w:type="dxa"/>
          </w:tcPr>
          <w:p w14:paraId="28A1BAAD" w14:textId="77777777" w:rsidR="00FD4A2E" w:rsidRPr="00606F9B" w:rsidRDefault="00FD4A2E" w:rsidP="00FD4A2E">
            <w:pPr>
              <w:pStyle w:val="Table8"/>
            </w:pPr>
            <w:r w:rsidRPr="00606F9B">
              <w:t>M</w:t>
            </w:r>
          </w:p>
        </w:tc>
      </w:tr>
      <w:tr w:rsidR="00FD4A2E" w:rsidRPr="003D5616" w14:paraId="21306F4E" w14:textId="77777777" w:rsidTr="00FD4A2E">
        <w:trPr>
          <w:cantSplit/>
          <w:trHeight w:val="145"/>
        </w:trPr>
        <w:tc>
          <w:tcPr>
            <w:tcW w:w="679" w:type="dxa"/>
          </w:tcPr>
          <w:p w14:paraId="48819C90" w14:textId="77777777" w:rsidR="00FD4A2E" w:rsidRPr="00606F9B" w:rsidRDefault="00FD4A2E" w:rsidP="00FD4A2E">
            <w:pPr>
              <w:pStyle w:val="Table8"/>
            </w:pPr>
            <w:r>
              <w:t>T1A10</w:t>
            </w:r>
          </w:p>
        </w:tc>
        <w:tc>
          <w:tcPr>
            <w:tcW w:w="1675" w:type="dxa"/>
          </w:tcPr>
          <w:p w14:paraId="2F602624" w14:textId="77777777" w:rsidR="00FD4A2E" w:rsidRPr="00606F9B" w:rsidRDefault="00FD4A2E" w:rsidP="00FD4A2E">
            <w:pPr>
              <w:pStyle w:val="Table8"/>
            </w:pPr>
            <w:r w:rsidRPr="00606F9B">
              <w:t>GP_USUAL</w:t>
            </w:r>
          </w:p>
        </w:tc>
        <w:tc>
          <w:tcPr>
            <w:tcW w:w="4140" w:type="dxa"/>
          </w:tcPr>
          <w:p w14:paraId="16A40727" w14:textId="77777777" w:rsidR="00FD4A2E" w:rsidRPr="00606F9B" w:rsidRDefault="00FD4A2E" w:rsidP="00FD4A2E">
            <w:pPr>
              <w:pStyle w:val="Table8"/>
            </w:pPr>
            <w:r w:rsidRPr="00606F9B">
              <w:t>Doctor usually seen by.</w:t>
            </w:r>
          </w:p>
        </w:tc>
        <w:tc>
          <w:tcPr>
            <w:tcW w:w="4139" w:type="dxa"/>
          </w:tcPr>
          <w:p w14:paraId="2DB30F01" w14:textId="77777777" w:rsidR="00FD4A2E" w:rsidRPr="00606F9B" w:rsidRDefault="00FD4A2E" w:rsidP="00FD4A2E">
            <w:pPr>
              <w:pStyle w:val="Table8"/>
            </w:pPr>
            <w:r w:rsidRPr="00606F9B">
              <w:t xml:space="preserve">If not available treat as equal to GMP registered as above. </w:t>
            </w:r>
          </w:p>
        </w:tc>
        <w:tc>
          <w:tcPr>
            <w:tcW w:w="1381" w:type="dxa"/>
          </w:tcPr>
          <w:p w14:paraId="495356CE" w14:textId="77777777" w:rsidR="00FD4A2E" w:rsidRDefault="00FD4A2E" w:rsidP="00FD4A2E">
            <w:pPr>
              <w:pStyle w:val="Table8"/>
            </w:pPr>
            <w:r>
              <w:t>NHS specified doctor number</w:t>
            </w:r>
          </w:p>
          <w:p w14:paraId="1D35F494" w14:textId="77777777" w:rsidR="00FD4A2E" w:rsidRPr="00606F9B" w:rsidRDefault="00FD4A2E" w:rsidP="00FD4A2E">
            <w:pPr>
              <w:pStyle w:val="Table8"/>
            </w:pPr>
            <w:r>
              <w:t>G</w:t>
            </w:r>
            <w:r w:rsidRPr="00606F9B">
              <w:t>. May need alternative codes for locums and registrars, assistants and associates.</w:t>
            </w:r>
          </w:p>
        </w:tc>
        <w:tc>
          <w:tcPr>
            <w:tcW w:w="2782" w:type="dxa"/>
          </w:tcPr>
          <w:p w14:paraId="39F4A024" w14:textId="77777777" w:rsidR="00FD4A2E" w:rsidRPr="00606F9B" w:rsidRDefault="00FD4A2E" w:rsidP="00FD4A2E">
            <w:pPr>
              <w:pStyle w:val="Table8"/>
            </w:pPr>
            <w:r w:rsidRPr="00606F9B">
              <w:t>X(8)</w:t>
            </w:r>
            <w:r w:rsidRPr="00606F9B">
              <w:br/>
              <w:t xml:space="preserve"> </w:t>
            </w:r>
          </w:p>
        </w:tc>
        <w:tc>
          <w:tcPr>
            <w:tcW w:w="584" w:type="dxa"/>
          </w:tcPr>
          <w:p w14:paraId="78B05EC4" w14:textId="77777777" w:rsidR="00FD4A2E" w:rsidRPr="00606F9B" w:rsidRDefault="00FD4A2E" w:rsidP="00FD4A2E">
            <w:pPr>
              <w:pStyle w:val="Table8"/>
            </w:pPr>
            <w:r w:rsidRPr="00606F9B">
              <w:t>M</w:t>
            </w:r>
          </w:p>
        </w:tc>
      </w:tr>
      <w:tr w:rsidR="00FD4A2E" w:rsidRPr="003D5616" w14:paraId="3BE6C053" w14:textId="77777777" w:rsidTr="00FD4A2E">
        <w:trPr>
          <w:cantSplit/>
          <w:trHeight w:val="4038"/>
        </w:trPr>
        <w:tc>
          <w:tcPr>
            <w:tcW w:w="679" w:type="dxa"/>
          </w:tcPr>
          <w:p w14:paraId="5A2ABE9A" w14:textId="77777777" w:rsidR="00FD4A2E" w:rsidRPr="00606F9B" w:rsidRDefault="00FD4A2E" w:rsidP="00FD4A2E">
            <w:pPr>
              <w:pStyle w:val="Table8"/>
            </w:pPr>
            <w:r>
              <w:lastRenderedPageBreak/>
              <w:t>T1A11</w:t>
            </w:r>
          </w:p>
        </w:tc>
        <w:tc>
          <w:tcPr>
            <w:tcW w:w="1675" w:type="dxa"/>
          </w:tcPr>
          <w:p w14:paraId="34DF0DC9" w14:textId="77777777" w:rsidR="00FD4A2E" w:rsidRPr="00606F9B" w:rsidRDefault="00FD4A2E" w:rsidP="00FD4A2E">
            <w:pPr>
              <w:pStyle w:val="Table8"/>
            </w:pPr>
            <w:r w:rsidRPr="00606F9B">
              <w:t>ACTIVE</w:t>
            </w:r>
          </w:p>
        </w:tc>
        <w:tc>
          <w:tcPr>
            <w:tcW w:w="4140" w:type="dxa"/>
          </w:tcPr>
          <w:p w14:paraId="6C20AAD0" w14:textId="77777777" w:rsidR="00FD4A2E" w:rsidRPr="00606F9B" w:rsidRDefault="00FD4A2E" w:rsidP="00FD4A2E">
            <w:pPr>
              <w:pStyle w:val="Table8"/>
            </w:pPr>
            <w:r w:rsidRPr="00606F9B">
              <w:t>Current registration status with the practice.</w:t>
            </w:r>
          </w:p>
          <w:p w14:paraId="3C45E2C0" w14:textId="77777777" w:rsidR="00FD4A2E" w:rsidRPr="00606F9B" w:rsidRDefault="00FD4A2E" w:rsidP="00FD4A2E">
            <w:pPr>
              <w:pStyle w:val="Table8"/>
            </w:pPr>
            <w:r>
              <w:t>If not specified by an Extraction Requirement</w:t>
            </w:r>
            <w:r w:rsidRPr="00606F9B">
              <w:t xml:space="preserve"> then only patients who are currently registered with the practice for General Medical Services will be included. </w:t>
            </w:r>
          </w:p>
        </w:tc>
        <w:tc>
          <w:tcPr>
            <w:tcW w:w="4139" w:type="dxa"/>
          </w:tcPr>
          <w:p w14:paraId="6018BCE2" w14:textId="77777777" w:rsidR="00FD4A2E" w:rsidRPr="00606F9B" w:rsidRDefault="00FD4A2E" w:rsidP="00FD4A2E">
            <w:pPr>
              <w:pStyle w:val="Table8"/>
            </w:pPr>
            <w:r w:rsidRPr="00606F9B">
              <w:t xml:space="preserve">Records for patients who do NOT have ACTIVE ="R" must be excluded from all </w:t>
            </w:r>
            <w:r>
              <w:t>Results</w:t>
            </w:r>
            <w:r w:rsidRPr="00606F9B">
              <w:t xml:space="preserve"> unless the </w:t>
            </w:r>
            <w:r>
              <w:t>Extraction Requirement</w:t>
            </w:r>
            <w:r w:rsidRPr="00606F9B">
              <w:t xml:space="preserve"> refers to a subset or ACTIVE is specified in that clause of the </w:t>
            </w:r>
            <w:r>
              <w:t>Extraction Requirement</w:t>
            </w:r>
            <w:r w:rsidRPr="00606F9B">
              <w:t xml:space="preserve">. Where the above does not apply then entries in any table that apply to patients who are not of status "R" must be excluded even if the PATIENTS table is not specifically referenced by the </w:t>
            </w:r>
            <w:r>
              <w:t>Extraction Requirement</w:t>
            </w:r>
            <w:r w:rsidRPr="00606F9B">
              <w:t>.</w:t>
            </w:r>
          </w:p>
        </w:tc>
        <w:tc>
          <w:tcPr>
            <w:tcW w:w="1381" w:type="dxa"/>
          </w:tcPr>
          <w:p w14:paraId="301321D7" w14:textId="77777777" w:rsidR="00FD4A2E" w:rsidRPr="003D5616" w:rsidRDefault="00FD4A2E" w:rsidP="00FD4A2E">
            <w:pPr>
              <w:pStyle w:val="Table8"/>
              <w:ind w:left="390" w:hanging="390"/>
            </w:pPr>
            <w:r w:rsidRPr="003D5616">
              <w:t>R</w:t>
            </w:r>
            <w:r w:rsidRPr="003D5616">
              <w:tab/>
              <w:t>Currently registered</w:t>
            </w:r>
          </w:p>
          <w:p w14:paraId="6905F29F" w14:textId="77777777" w:rsidR="00FD4A2E" w:rsidRPr="003D5616" w:rsidRDefault="00FD4A2E" w:rsidP="00FD4A2E">
            <w:pPr>
              <w:pStyle w:val="Table8"/>
              <w:ind w:left="390" w:hanging="390"/>
            </w:pPr>
            <w:r w:rsidRPr="003D5616">
              <w:t>T</w:t>
            </w:r>
            <w:r w:rsidRPr="003D5616">
              <w:tab/>
              <w:t>Temporary</w:t>
            </w:r>
          </w:p>
          <w:p w14:paraId="24399C79" w14:textId="77777777" w:rsidR="00FD4A2E" w:rsidRPr="003D5616" w:rsidRDefault="00FD4A2E" w:rsidP="00FD4A2E">
            <w:pPr>
              <w:pStyle w:val="Table8"/>
              <w:ind w:left="390" w:hanging="390"/>
            </w:pPr>
            <w:r w:rsidRPr="003D5616">
              <w:t>S</w:t>
            </w:r>
            <w:r w:rsidRPr="003D5616">
              <w:tab/>
              <w:t>Not registered for GMS but is registered for another service category (e.g. contraception or child health)</w:t>
            </w:r>
          </w:p>
          <w:p w14:paraId="51349836" w14:textId="77777777" w:rsidR="00FD4A2E" w:rsidRPr="003D5616" w:rsidRDefault="00FD4A2E" w:rsidP="00FD4A2E">
            <w:pPr>
              <w:pStyle w:val="Table8"/>
              <w:ind w:left="390" w:hanging="390"/>
            </w:pPr>
            <w:r w:rsidRPr="003D5616">
              <w:t>D</w:t>
            </w:r>
            <w:r w:rsidRPr="003D5616">
              <w:tab/>
              <w:t xml:space="preserve">Deceased. </w:t>
            </w:r>
          </w:p>
          <w:p w14:paraId="69C029AE" w14:textId="77777777" w:rsidR="00FD4A2E" w:rsidRPr="003D5616" w:rsidRDefault="00FD4A2E" w:rsidP="00FD4A2E">
            <w:pPr>
              <w:pStyle w:val="Table8"/>
              <w:ind w:left="390" w:hanging="390"/>
            </w:pPr>
            <w:r w:rsidRPr="003D5616">
              <w:t>L</w:t>
            </w:r>
            <w:r w:rsidRPr="003D5616">
              <w:tab/>
              <w:t>Left practice (no longer registered)</w:t>
            </w:r>
          </w:p>
          <w:p w14:paraId="0C0BDECB" w14:textId="77777777" w:rsidR="00FD4A2E" w:rsidRPr="003D5616" w:rsidRDefault="00FD4A2E" w:rsidP="00FD4A2E">
            <w:pPr>
              <w:pStyle w:val="Table8"/>
              <w:ind w:left="390" w:hanging="390"/>
            </w:pPr>
            <w:r w:rsidRPr="003D5616">
              <w:t>P</w:t>
            </w:r>
            <w:r w:rsidRPr="003D5616">
              <w:tab/>
              <w:t>Private patient</w:t>
            </w:r>
          </w:p>
        </w:tc>
        <w:tc>
          <w:tcPr>
            <w:tcW w:w="2782" w:type="dxa"/>
          </w:tcPr>
          <w:p w14:paraId="3E6EB869" w14:textId="77777777" w:rsidR="00FD4A2E" w:rsidRPr="00606F9B" w:rsidRDefault="00FD4A2E" w:rsidP="00FD4A2E">
            <w:pPr>
              <w:pStyle w:val="Table8"/>
            </w:pPr>
            <w:r w:rsidRPr="00606F9B">
              <w:t xml:space="preserve">X(1) </w:t>
            </w:r>
          </w:p>
        </w:tc>
        <w:tc>
          <w:tcPr>
            <w:tcW w:w="584" w:type="dxa"/>
          </w:tcPr>
          <w:p w14:paraId="38A5637F" w14:textId="77777777" w:rsidR="00FD4A2E" w:rsidRPr="00606F9B" w:rsidRDefault="00FD4A2E" w:rsidP="00FD4A2E">
            <w:pPr>
              <w:pStyle w:val="Table8"/>
            </w:pPr>
            <w:r w:rsidRPr="00606F9B">
              <w:t>M</w:t>
            </w:r>
          </w:p>
        </w:tc>
      </w:tr>
      <w:tr w:rsidR="00FD4A2E" w:rsidRPr="003D5616" w14:paraId="3519400F" w14:textId="77777777" w:rsidTr="00FD4A2E">
        <w:trPr>
          <w:cantSplit/>
          <w:trHeight w:val="300"/>
        </w:trPr>
        <w:tc>
          <w:tcPr>
            <w:tcW w:w="679" w:type="dxa"/>
          </w:tcPr>
          <w:p w14:paraId="1E6D0B0B" w14:textId="77777777" w:rsidR="00FD4A2E" w:rsidRPr="00606F9B" w:rsidRDefault="00FD4A2E" w:rsidP="00FD4A2E">
            <w:pPr>
              <w:pStyle w:val="Table8"/>
            </w:pPr>
            <w:r>
              <w:t>T1A12</w:t>
            </w:r>
          </w:p>
        </w:tc>
        <w:tc>
          <w:tcPr>
            <w:tcW w:w="1675" w:type="dxa"/>
          </w:tcPr>
          <w:p w14:paraId="584D6522" w14:textId="77777777" w:rsidR="00FD4A2E" w:rsidRPr="00606F9B" w:rsidRDefault="00FD4A2E" w:rsidP="00FD4A2E">
            <w:pPr>
              <w:pStyle w:val="Table8"/>
            </w:pPr>
            <w:r w:rsidRPr="00606F9B">
              <w:t>REGISTERED_DATE</w:t>
            </w:r>
          </w:p>
        </w:tc>
        <w:tc>
          <w:tcPr>
            <w:tcW w:w="4140" w:type="dxa"/>
          </w:tcPr>
          <w:p w14:paraId="2C2DB5C6" w14:textId="77777777" w:rsidR="00FD4A2E" w:rsidRPr="00606F9B" w:rsidRDefault="00FD4A2E" w:rsidP="00FD4A2E">
            <w:pPr>
              <w:pStyle w:val="Table8"/>
            </w:pPr>
            <w:r w:rsidRPr="00606F9B">
              <w:t>Date of registration.</w:t>
            </w:r>
          </w:p>
        </w:tc>
        <w:tc>
          <w:tcPr>
            <w:tcW w:w="4139" w:type="dxa"/>
          </w:tcPr>
          <w:p w14:paraId="70A34066" w14:textId="77777777" w:rsidR="00FD4A2E" w:rsidRPr="00C76EC9" w:rsidRDefault="00FD4A2E" w:rsidP="00FD4A2E">
            <w:pPr>
              <w:pStyle w:val="Table8"/>
            </w:pPr>
            <w:r w:rsidRPr="00C76EC9">
              <w:t xml:space="preserve">Accept specification </w:t>
            </w:r>
            <w:r>
              <w:t>and</w:t>
            </w:r>
            <w:r w:rsidRPr="00C76EC9">
              <w:t xml:space="preserve"> report as "CCYY-MM-DD".</w:t>
            </w:r>
          </w:p>
        </w:tc>
        <w:tc>
          <w:tcPr>
            <w:tcW w:w="1381" w:type="dxa"/>
          </w:tcPr>
          <w:p w14:paraId="41EA703B" w14:textId="77777777" w:rsidR="00FD4A2E" w:rsidRPr="00606F9B" w:rsidRDefault="00FD4A2E" w:rsidP="00FD4A2E">
            <w:pPr>
              <w:pStyle w:val="Table8"/>
            </w:pPr>
            <w:r w:rsidRPr="00606F9B">
              <w:t>N/A</w:t>
            </w:r>
          </w:p>
        </w:tc>
        <w:tc>
          <w:tcPr>
            <w:tcW w:w="2782" w:type="dxa"/>
          </w:tcPr>
          <w:p w14:paraId="59E065EB" w14:textId="77777777" w:rsidR="00FD4A2E" w:rsidRPr="00606F9B" w:rsidRDefault="00FD4A2E" w:rsidP="00FD4A2E">
            <w:pPr>
              <w:pStyle w:val="Table8"/>
            </w:pPr>
            <w:r w:rsidRPr="00606F9B">
              <w:t xml:space="preserve">DATE </w:t>
            </w:r>
          </w:p>
        </w:tc>
        <w:tc>
          <w:tcPr>
            <w:tcW w:w="584" w:type="dxa"/>
          </w:tcPr>
          <w:p w14:paraId="10B2C416" w14:textId="77777777" w:rsidR="00FD4A2E" w:rsidRPr="00606F9B" w:rsidRDefault="00FD4A2E" w:rsidP="00FD4A2E">
            <w:pPr>
              <w:pStyle w:val="Table8"/>
            </w:pPr>
            <w:r w:rsidRPr="00606F9B">
              <w:t>M</w:t>
            </w:r>
          </w:p>
        </w:tc>
      </w:tr>
      <w:tr w:rsidR="00FD4A2E" w:rsidRPr="003D5616" w14:paraId="000310E1" w14:textId="77777777" w:rsidTr="00FD4A2E">
        <w:trPr>
          <w:cantSplit/>
          <w:trHeight w:val="300"/>
        </w:trPr>
        <w:tc>
          <w:tcPr>
            <w:tcW w:w="679" w:type="dxa"/>
          </w:tcPr>
          <w:p w14:paraId="24BB3E8A" w14:textId="77777777" w:rsidR="00FD4A2E" w:rsidRPr="00606F9B" w:rsidRDefault="00FD4A2E" w:rsidP="00FD4A2E">
            <w:pPr>
              <w:pStyle w:val="Table8"/>
            </w:pPr>
            <w:r>
              <w:t>T1A13</w:t>
            </w:r>
          </w:p>
        </w:tc>
        <w:tc>
          <w:tcPr>
            <w:tcW w:w="1675" w:type="dxa"/>
          </w:tcPr>
          <w:p w14:paraId="3E5B0BB9" w14:textId="77777777" w:rsidR="00FD4A2E" w:rsidRPr="00606F9B" w:rsidRDefault="00FD4A2E" w:rsidP="00FD4A2E">
            <w:pPr>
              <w:pStyle w:val="Table8"/>
            </w:pPr>
            <w:r w:rsidRPr="00606F9B">
              <w:t>REMOVED_DATE</w:t>
            </w:r>
          </w:p>
        </w:tc>
        <w:tc>
          <w:tcPr>
            <w:tcW w:w="4140" w:type="dxa"/>
          </w:tcPr>
          <w:p w14:paraId="45DD9F02" w14:textId="77777777" w:rsidR="00FD4A2E" w:rsidRPr="00606F9B" w:rsidRDefault="00FD4A2E" w:rsidP="00FD4A2E">
            <w:pPr>
              <w:pStyle w:val="Table8"/>
            </w:pPr>
            <w:r w:rsidRPr="00606F9B">
              <w:t>Date of end of registration.</w:t>
            </w:r>
          </w:p>
        </w:tc>
        <w:tc>
          <w:tcPr>
            <w:tcW w:w="4139" w:type="dxa"/>
          </w:tcPr>
          <w:p w14:paraId="6229F1A8" w14:textId="77777777" w:rsidR="00FD4A2E" w:rsidRPr="003D5616" w:rsidRDefault="00FD4A2E" w:rsidP="00FD4A2E">
            <w:pPr>
              <w:pStyle w:val="Table8"/>
              <w:spacing w:before="20" w:after="20"/>
              <w:rPr>
                <w:rFonts w:ascii="Arial Narrow" w:hAnsi="Arial Narrow"/>
                <w:sz w:val="20"/>
              </w:rPr>
            </w:pPr>
          </w:p>
        </w:tc>
        <w:tc>
          <w:tcPr>
            <w:tcW w:w="1381" w:type="dxa"/>
          </w:tcPr>
          <w:p w14:paraId="7E28A361" w14:textId="77777777" w:rsidR="00FD4A2E" w:rsidRPr="00606F9B" w:rsidRDefault="00FD4A2E" w:rsidP="00FD4A2E">
            <w:pPr>
              <w:pStyle w:val="Table8"/>
            </w:pPr>
            <w:r w:rsidRPr="00606F9B">
              <w:t>N/A</w:t>
            </w:r>
          </w:p>
        </w:tc>
        <w:tc>
          <w:tcPr>
            <w:tcW w:w="2782" w:type="dxa"/>
          </w:tcPr>
          <w:p w14:paraId="7810A8E9" w14:textId="77777777" w:rsidR="00FD4A2E" w:rsidRPr="00606F9B" w:rsidRDefault="00FD4A2E" w:rsidP="00FD4A2E">
            <w:pPr>
              <w:pStyle w:val="Table8"/>
            </w:pPr>
            <w:r w:rsidRPr="00606F9B">
              <w:t xml:space="preserve">DATE </w:t>
            </w:r>
          </w:p>
        </w:tc>
        <w:tc>
          <w:tcPr>
            <w:tcW w:w="584" w:type="dxa"/>
          </w:tcPr>
          <w:p w14:paraId="322CE968" w14:textId="77777777" w:rsidR="00FD4A2E" w:rsidRPr="00606F9B" w:rsidRDefault="00FD4A2E" w:rsidP="00FD4A2E">
            <w:pPr>
              <w:pStyle w:val="Table8"/>
            </w:pPr>
            <w:r w:rsidRPr="00606F9B">
              <w:t>M</w:t>
            </w:r>
          </w:p>
        </w:tc>
      </w:tr>
      <w:tr w:rsidR="00FD4A2E" w:rsidRPr="003D5616" w14:paraId="18596FB7" w14:textId="77777777" w:rsidTr="00FD4A2E">
        <w:trPr>
          <w:cantSplit/>
          <w:trHeight w:val="470"/>
        </w:trPr>
        <w:tc>
          <w:tcPr>
            <w:tcW w:w="679" w:type="dxa"/>
          </w:tcPr>
          <w:p w14:paraId="10AB2FE7" w14:textId="77777777" w:rsidR="00FD4A2E" w:rsidRPr="00606F9B" w:rsidRDefault="00FD4A2E" w:rsidP="00FD4A2E">
            <w:pPr>
              <w:pStyle w:val="Table8"/>
            </w:pPr>
            <w:r>
              <w:t>T1A14</w:t>
            </w:r>
          </w:p>
        </w:tc>
        <w:tc>
          <w:tcPr>
            <w:tcW w:w="1675" w:type="dxa"/>
          </w:tcPr>
          <w:p w14:paraId="1259722F" w14:textId="77777777" w:rsidR="00FD4A2E" w:rsidRPr="00606F9B" w:rsidRDefault="00FD4A2E" w:rsidP="00FD4A2E">
            <w:pPr>
              <w:pStyle w:val="Table8"/>
            </w:pPr>
            <w:r w:rsidRPr="00606F9B">
              <w:t>DATE_OF_DEATH</w:t>
            </w:r>
          </w:p>
        </w:tc>
        <w:tc>
          <w:tcPr>
            <w:tcW w:w="4140" w:type="dxa"/>
          </w:tcPr>
          <w:p w14:paraId="0C7E3E65" w14:textId="77777777" w:rsidR="00FD4A2E" w:rsidRPr="00606F9B" w:rsidRDefault="00FD4A2E" w:rsidP="00FD4A2E">
            <w:pPr>
              <w:pStyle w:val="Table8"/>
            </w:pPr>
            <w:r w:rsidRPr="00606F9B">
              <w:t xml:space="preserve">Date of death of patient. </w:t>
            </w:r>
          </w:p>
        </w:tc>
        <w:tc>
          <w:tcPr>
            <w:tcW w:w="4139" w:type="dxa"/>
          </w:tcPr>
          <w:p w14:paraId="622C6532" w14:textId="77777777" w:rsidR="00FD4A2E" w:rsidRPr="00C76EC9" w:rsidRDefault="00FD4A2E" w:rsidP="00FD4A2E">
            <w:pPr>
              <w:pStyle w:val="Table8"/>
            </w:pPr>
            <w:r w:rsidRPr="00C76EC9">
              <w:t xml:space="preserve">Accept specification as </w:t>
            </w:r>
            <w:r>
              <w:t>and</w:t>
            </w:r>
            <w:r w:rsidRPr="00C76EC9">
              <w:t xml:space="preserve"> report as "CCYY-MM-DD". See notes on DATE_OF_BIRTH.</w:t>
            </w:r>
          </w:p>
        </w:tc>
        <w:tc>
          <w:tcPr>
            <w:tcW w:w="1381" w:type="dxa"/>
          </w:tcPr>
          <w:p w14:paraId="5C330FB5" w14:textId="77777777" w:rsidR="00FD4A2E" w:rsidRPr="00606F9B" w:rsidRDefault="00FD4A2E" w:rsidP="00FD4A2E">
            <w:pPr>
              <w:pStyle w:val="Table8"/>
            </w:pPr>
            <w:r w:rsidRPr="00606F9B">
              <w:t>N/A</w:t>
            </w:r>
          </w:p>
        </w:tc>
        <w:tc>
          <w:tcPr>
            <w:tcW w:w="2782" w:type="dxa"/>
          </w:tcPr>
          <w:p w14:paraId="2DEE8180" w14:textId="77777777" w:rsidR="00FD4A2E" w:rsidRPr="00606F9B" w:rsidRDefault="00FD4A2E" w:rsidP="00FD4A2E">
            <w:pPr>
              <w:pStyle w:val="Table8"/>
            </w:pPr>
            <w:r w:rsidRPr="00606F9B">
              <w:t xml:space="preserve">DATE </w:t>
            </w:r>
          </w:p>
        </w:tc>
        <w:tc>
          <w:tcPr>
            <w:tcW w:w="584" w:type="dxa"/>
          </w:tcPr>
          <w:p w14:paraId="31EAD0CF" w14:textId="77777777" w:rsidR="00FD4A2E" w:rsidRPr="00606F9B" w:rsidRDefault="00FD4A2E" w:rsidP="00FD4A2E">
            <w:pPr>
              <w:pStyle w:val="Table8"/>
            </w:pPr>
            <w:r w:rsidRPr="00606F9B">
              <w:t>M</w:t>
            </w:r>
          </w:p>
        </w:tc>
      </w:tr>
      <w:tr w:rsidR="00FD4A2E" w:rsidRPr="003D5616" w14:paraId="5FB81DE4" w14:textId="77777777" w:rsidTr="00FD4A2E">
        <w:trPr>
          <w:cantSplit/>
          <w:trHeight w:val="470"/>
        </w:trPr>
        <w:tc>
          <w:tcPr>
            <w:tcW w:w="679" w:type="dxa"/>
          </w:tcPr>
          <w:p w14:paraId="3A1F8324" w14:textId="77777777" w:rsidR="00FD4A2E" w:rsidRPr="00606F9B" w:rsidRDefault="00FD4A2E" w:rsidP="00FD4A2E">
            <w:pPr>
              <w:pStyle w:val="Table8"/>
            </w:pPr>
            <w:r>
              <w:t>T1A15</w:t>
            </w:r>
          </w:p>
        </w:tc>
        <w:tc>
          <w:tcPr>
            <w:tcW w:w="1675" w:type="dxa"/>
          </w:tcPr>
          <w:p w14:paraId="65F6D6BD" w14:textId="77777777" w:rsidR="00FD4A2E" w:rsidRPr="00606F9B" w:rsidRDefault="00FD4A2E" w:rsidP="00FD4A2E">
            <w:pPr>
              <w:pStyle w:val="Table8"/>
            </w:pPr>
            <w:r w:rsidRPr="00606F9B">
              <w:t>HA</w:t>
            </w:r>
          </w:p>
        </w:tc>
        <w:tc>
          <w:tcPr>
            <w:tcW w:w="4140" w:type="dxa"/>
          </w:tcPr>
          <w:p w14:paraId="4999089F" w14:textId="77777777" w:rsidR="00FD4A2E" w:rsidRPr="00606F9B" w:rsidRDefault="00FD4A2E" w:rsidP="00FD4A2E">
            <w:pPr>
              <w:pStyle w:val="Table8"/>
            </w:pPr>
            <w:r w:rsidRPr="00606F9B">
              <w:t>Strategic health authority responsible for care.</w:t>
            </w:r>
          </w:p>
        </w:tc>
        <w:tc>
          <w:tcPr>
            <w:tcW w:w="4139" w:type="dxa"/>
          </w:tcPr>
          <w:p w14:paraId="0EEC8E30" w14:textId="77777777" w:rsidR="00FD4A2E" w:rsidRPr="00606F9B" w:rsidRDefault="00FD4A2E" w:rsidP="00FD4A2E">
            <w:pPr>
              <w:pStyle w:val="Table8"/>
            </w:pPr>
            <w:r w:rsidRPr="00606F9B">
              <w:t>Report FHSA if SHA codes not held.</w:t>
            </w:r>
          </w:p>
        </w:tc>
        <w:tc>
          <w:tcPr>
            <w:tcW w:w="1381" w:type="dxa"/>
          </w:tcPr>
          <w:p w14:paraId="2417736C" w14:textId="77777777" w:rsidR="00FD4A2E" w:rsidRPr="00606F9B" w:rsidRDefault="00FD4A2E" w:rsidP="00FD4A2E">
            <w:pPr>
              <w:pStyle w:val="Table8"/>
            </w:pPr>
            <w:r w:rsidRPr="00606F9B">
              <w:t>NHS organisation code</w:t>
            </w:r>
          </w:p>
        </w:tc>
        <w:tc>
          <w:tcPr>
            <w:tcW w:w="2782" w:type="dxa"/>
          </w:tcPr>
          <w:p w14:paraId="32B3C19D" w14:textId="77777777" w:rsidR="00FD4A2E" w:rsidRPr="00606F9B" w:rsidRDefault="00FD4A2E" w:rsidP="00FD4A2E">
            <w:pPr>
              <w:pStyle w:val="Table8"/>
            </w:pPr>
            <w:r w:rsidRPr="00606F9B">
              <w:t>X(8)</w:t>
            </w:r>
          </w:p>
        </w:tc>
        <w:tc>
          <w:tcPr>
            <w:tcW w:w="584" w:type="dxa"/>
          </w:tcPr>
          <w:p w14:paraId="35177389" w14:textId="77777777" w:rsidR="00FD4A2E" w:rsidRPr="00606F9B" w:rsidRDefault="00FD4A2E" w:rsidP="00FD4A2E">
            <w:pPr>
              <w:pStyle w:val="Table8"/>
            </w:pPr>
            <w:r w:rsidRPr="00606F9B">
              <w:t>M</w:t>
            </w:r>
          </w:p>
        </w:tc>
      </w:tr>
      <w:tr w:rsidR="00FD4A2E" w:rsidRPr="003D5616" w14:paraId="697D512F" w14:textId="77777777" w:rsidTr="00FD4A2E">
        <w:trPr>
          <w:cantSplit/>
          <w:trHeight w:val="488"/>
        </w:trPr>
        <w:tc>
          <w:tcPr>
            <w:tcW w:w="679" w:type="dxa"/>
          </w:tcPr>
          <w:p w14:paraId="355FACD7" w14:textId="77777777" w:rsidR="00FD4A2E" w:rsidRPr="00606F9B" w:rsidRDefault="00FD4A2E" w:rsidP="00FD4A2E">
            <w:pPr>
              <w:pStyle w:val="Table8"/>
            </w:pPr>
            <w:r>
              <w:t>T1A16</w:t>
            </w:r>
          </w:p>
        </w:tc>
        <w:tc>
          <w:tcPr>
            <w:tcW w:w="1675" w:type="dxa"/>
          </w:tcPr>
          <w:p w14:paraId="327674FF" w14:textId="77777777" w:rsidR="00FD4A2E" w:rsidRPr="00606F9B" w:rsidRDefault="00FD4A2E" w:rsidP="00FD4A2E">
            <w:pPr>
              <w:pStyle w:val="Table8"/>
            </w:pPr>
            <w:r w:rsidRPr="00606F9B">
              <w:t>PCG</w:t>
            </w:r>
          </w:p>
        </w:tc>
        <w:tc>
          <w:tcPr>
            <w:tcW w:w="4140" w:type="dxa"/>
          </w:tcPr>
          <w:p w14:paraId="057319A8" w14:textId="77777777" w:rsidR="00FD4A2E" w:rsidRPr="00606F9B" w:rsidRDefault="00FD4A2E" w:rsidP="00FD4A2E">
            <w:pPr>
              <w:pStyle w:val="Table8"/>
            </w:pPr>
            <w:r w:rsidRPr="00606F9B">
              <w:t>Responsible PCG/PCT.</w:t>
            </w:r>
          </w:p>
        </w:tc>
        <w:tc>
          <w:tcPr>
            <w:tcW w:w="4139" w:type="dxa"/>
          </w:tcPr>
          <w:p w14:paraId="2BABEC4B" w14:textId="77777777" w:rsidR="00FD4A2E" w:rsidRPr="003D5616" w:rsidRDefault="00FD4A2E" w:rsidP="00FD4A2E">
            <w:pPr>
              <w:pStyle w:val="Table8"/>
              <w:spacing w:before="20" w:after="20"/>
              <w:rPr>
                <w:rFonts w:ascii="Arial Narrow" w:hAnsi="Arial Narrow"/>
                <w:sz w:val="20"/>
              </w:rPr>
            </w:pPr>
          </w:p>
        </w:tc>
        <w:tc>
          <w:tcPr>
            <w:tcW w:w="1381" w:type="dxa"/>
          </w:tcPr>
          <w:p w14:paraId="7D94BDCD" w14:textId="77777777" w:rsidR="00FD4A2E" w:rsidRPr="00606F9B" w:rsidRDefault="00FD4A2E" w:rsidP="00FD4A2E">
            <w:pPr>
              <w:pStyle w:val="Table8"/>
            </w:pPr>
            <w:r w:rsidRPr="00606F9B">
              <w:t>NHS organisation code</w:t>
            </w:r>
          </w:p>
        </w:tc>
        <w:tc>
          <w:tcPr>
            <w:tcW w:w="2782" w:type="dxa"/>
          </w:tcPr>
          <w:p w14:paraId="4E426964" w14:textId="77777777" w:rsidR="00FD4A2E" w:rsidRPr="00606F9B" w:rsidRDefault="00FD4A2E" w:rsidP="00FD4A2E">
            <w:pPr>
              <w:pStyle w:val="Table8"/>
            </w:pPr>
            <w:r w:rsidRPr="00606F9B">
              <w:t>X(8)</w:t>
            </w:r>
          </w:p>
        </w:tc>
        <w:tc>
          <w:tcPr>
            <w:tcW w:w="584" w:type="dxa"/>
          </w:tcPr>
          <w:p w14:paraId="64D20E59" w14:textId="77777777" w:rsidR="00FD4A2E" w:rsidRPr="00606F9B" w:rsidRDefault="00FD4A2E" w:rsidP="00FD4A2E">
            <w:pPr>
              <w:pStyle w:val="Table8"/>
            </w:pPr>
            <w:r w:rsidRPr="00606F9B">
              <w:t>M</w:t>
            </w:r>
          </w:p>
        </w:tc>
      </w:tr>
      <w:tr w:rsidR="00FD4A2E" w:rsidRPr="003D5616" w14:paraId="1DF64437" w14:textId="77777777" w:rsidTr="00FD4A2E">
        <w:trPr>
          <w:cantSplit/>
          <w:trHeight w:val="470"/>
        </w:trPr>
        <w:tc>
          <w:tcPr>
            <w:tcW w:w="679" w:type="dxa"/>
          </w:tcPr>
          <w:p w14:paraId="07A064A6" w14:textId="77777777" w:rsidR="00FD4A2E" w:rsidRPr="00FB6560" w:rsidRDefault="00FD4A2E" w:rsidP="00FD4A2E">
            <w:pPr>
              <w:pStyle w:val="Table8"/>
            </w:pPr>
            <w:r>
              <w:t>T1A17</w:t>
            </w:r>
          </w:p>
        </w:tc>
        <w:tc>
          <w:tcPr>
            <w:tcW w:w="1675" w:type="dxa"/>
          </w:tcPr>
          <w:p w14:paraId="2F41EF59" w14:textId="77777777" w:rsidR="00FD4A2E" w:rsidRPr="00FB6560" w:rsidRDefault="00FD4A2E" w:rsidP="00FD4A2E">
            <w:pPr>
              <w:pStyle w:val="Table8"/>
            </w:pPr>
            <w:r w:rsidRPr="00FB6560">
              <w:t>PRACTICE</w:t>
            </w:r>
          </w:p>
        </w:tc>
        <w:tc>
          <w:tcPr>
            <w:tcW w:w="4140" w:type="dxa"/>
          </w:tcPr>
          <w:p w14:paraId="0F880845" w14:textId="77777777" w:rsidR="00FD4A2E" w:rsidRPr="00FB6560" w:rsidRDefault="00FD4A2E" w:rsidP="00FD4A2E">
            <w:pPr>
              <w:pStyle w:val="Table8"/>
            </w:pPr>
            <w:r>
              <w:t>T</w:t>
            </w:r>
            <w:r w:rsidRPr="0002421E">
              <w:t>he national practice code used to identify a practice – it consist of one capital letter and 5 numbers – e.g. M12345</w:t>
            </w:r>
          </w:p>
        </w:tc>
        <w:tc>
          <w:tcPr>
            <w:tcW w:w="4139" w:type="dxa"/>
          </w:tcPr>
          <w:p w14:paraId="70B1F7DC" w14:textId="77777777" w:rsidR="00FD4A2E" w:rsidRPr="003D5616" w:rsidRDefault="00FD4A2E" w:rsidP="00FD4A2E">
            <w:pPr>
              <w:pStyle w:val="Table8"/>
              <w:spacing w:before="20" w:after="20"/>
              <w:rPr>
                <w:rFonts w:ascii="Arial Narrow" w:hAnsi="Arial Narrow"/>
                <w:sz w:val="20"/>
              </w:rPr>
            </w:pPr>
          </w:p>
        </w:tc>
        <w:tc>
          <w:tcPr>
            <w:tcW w:w="1381" w:type="dxa"/>
          </w:tcPr>
          <w:p w14:paraId="767EA6FC" w14:textId="77777777" w:rsidR="00FD4A2E" w:rsidRPr="00606F9B" w:rsidRDefault="00FD4A2E" w:rsidP="00FD4A2E">
            <w:pPr>
              <w:pStyle w:val="Table8"/>
            </w:pPr>
            <w:r w:rsidRPr="00606F9B">
              <w:t>NHS organisation code</w:t>
            </w:r>
          </w:p>
        </w:tc>
        <w:tc>
          <w:tcPr>
            <w:tcW w:w="2782" w:type="dxa"/>
          </w:tcPr>
          <w:p w14:paraId="73D8F952" w14:textId="77777777" w:rsidR="00FD4A2E" w:rsidRPr="00606F9B" w:rsidRDefault="00FD4A2E" w:rsidP="00FD4A2E">
            <w:pPr>
              <w:pStyle w:val="Table8"/>
            </w:pPr>
            <w:r w:rsidRPr="00606F9B">
              <w:t xml:space="preserve">X(8)  </w:t>
            </w:r>
          </w:p>
        </w:tc>
        <w:tc>
          <w:tcPr>
            <w:tcW w:w="584" w:type="dxa"/>
          </w:tcPr>
          <w:p w14:paraId="65E1AEA8" w14:textId="77777777" w:rsidR="00FD4A2E" w:rsidRPr="00606F9B" w:rsidRDefault="00FD4A2E" w:rsidP="00FD4A2E">
            <w:pPr>
              <w:pStyle w:val="Table8"/>
            </w:pPr>
            <w:r w:rsidRPr="00606F9B">
              <w:t>M</w:t>
            </w:r>
          </w:p>
        </w:tc>
      </w:tr>
      <w:tr w:rsidR="00FD4A2E" w:rsidRPr="003D5616" w14:paraId="075A2CDD" w14:textId="77777777" w:rsidTr="00FD4A2E">
        <w:trPr>
          <w:cantSplit/>
          <w:trHeight w:val="488"/>
        </w:trPr>
        <w:tc>
          <w:tcPr>
            <w:tcW w:w="679" w:type="dxa"/>
          </w:tcPr>
          <w:p w14:paraId="0BA3BC03" w14:textId="77777777" w:rsidR="00FD4A2E" w:rsidRPr="00606F9B" w:rsidRDefault="00FD4A2E" w:rsidP="00FD4A2E">
            <w:pPr>
              <w:pStyle w:val="Table8"/>
            </w:pPr>
            <w:r>
              <w:t>T1A18</w:t>
            </w:r>
          </w:p>
        </w:tc>
        <w:tc>
          <w:tcPr>
            <w:tcW w:w="1675" w:type="dxa"/>
          </w:tcPr>
          <w:p w14:paraId="23708440" w14:textId="77777777" w:rsidR="00FD4A2E" w:rsidRPr="00606F9B" w:rsidRDefault="00FD4A2E" w:rsidP="00FD4A2E">
            <w:pPr>
              <w:pStyle w:val="Table8"/>
            </w:pPr>
            <w:r w:rsidRPr="00606F9B">
              <w:t>SURGERY</w:t>
            </w:r>
          </w:p>
        </w:tc>
        <w:tc>
          <w:tcPr>
            <w:tcW w:w="4140" w:type="dxa"/>
          </w:tcPr>
          <w:p w14:paraId="2E8E57D4" w14:textId="77777777" w:rsidR="00FD4A2E" w:rsidRPr="00606F9B" w:rsidRDefault="00FD4A2E" w:rsidP="00FD4A2E">
            <w:pPr>
              <w:pStyle w:val="Table8"/>
            </w:pPr>
            <w:r w:rsidRPr="00606F9B">
              <w:t>Indicator of branch surgery at which the patient is usually seen.</w:t>
            </w:r>
          </w:p>
        </w:tc>
        <w:tc>
          <w:tcPr>
            <w:tcW w:w="4139" w:type="dxa"/>
          </w:tcPr>
          <w:p w14:paraId="25CC2BEB" w14:textId="77777777" w:rsidR="00FD4A2E" w:rsidRPr="00606F9B" w:rsidRDefault="00FD4A2E" w:rsidP="00FD4A2E">
            <w:pPr>
              <w:pStyle w:val="Table8"/>
            </w:pPr>
            <w:r w:rsidRPr="00606F9B">
              <w:t>If no branch surgeries any value including a null quoted string can be reported.</w:t>
            </w:r>
          </w:p>
        </w:tc>
        <w:tc>
          <w:tcPr>
            <w:tcW w:w="1381" w:type="dxa"/>
          </w:tcPr>
          <w:p w14:paraId="24BDB049" w14:textId="77777777" w:rsidR="00FD4A2E" w:rsidRPr="00606F9B" w:rsidRDefault="00FD4A2E" w:rsidP="00FD4A2E">
            <w:pPr>
              <w:pStyle w:val="Table8"/>
            </w:pPr>
            <w:r w:rsidRPr="00606F9B">
              <w:t>Practice allocated</w:t>
            </w:r>
          </w:p>
        </w:tc>
        <w:tc>
          <w:tcPr>
            <w:tcW w:w="2782" w:type="dxa"/>
          </w:tcPr>
          <w:p w14:paraId="1C20B92A" w14:textId="77777777" w:rsidR="00FD4A2E" w:rsidRPr="00606F9B" w:rsidRDefault="00FD4A2E" w:rsidP="00FD4A2E">
            <w:pPr>
              <w:pStyle w:val="Table8"/>
            </w:pPr>
            <w:r w:rsidRPr="00606F9B">
              <w:t xml:space="preserve">X(8) </w:t>
            </w:r>
          </w:p>
        </w:tc>
        <w:tc>
          <w:tcPr>
            <w:tcW w:w="584" w:type="dxa"/>
          </w:tcPr>
          <w:p w14:paraId="2E6C2F2A" w14:textId="77777777" w:rsidR="00FD4A2E" w:rsidRPr="00606F9B" w:rsidRDefault="00FD4A2E" w:rsidP="00FD4A2E">
            <w:pPr>
              <w:pStyle w:val="Table8"/>
            </w:pPr>
            <w:r w:rsidRPr="00606F9B">
              <w:t>M</w:t>
            </w:r>
          </w:p>
        </w:tc>
      </w:tr>
      <w:tr w:rsidR="00FD4A2E" w:rsidRPr="003D5616" w14:paraId="6D36C72C" w14:textId="77777777" w:rsidTr="00FD4A2E">
        <w:trPr>
          <w:cantSplit/>
          <w:trHeight w:val="300"/>
        </w:trPr>
        <w:tc>
          <w:tcPr>
            <w:tcW w:w="679" w:type="dxa"/>
          </w:tcPr>
          <w:p w14:paraId="2977BC28" w14:textId="77777777" w:rsidR="00FD4A2E" w:rsidRPr="00606F9B" w:rsidRDefault="00FD4A2E" w:rsidP="00FD4A2E">
            <w:pPr>
              <w:pStyle w:val="Table8"/>
            </w:pPr>
            <w:r>
              <w:lastRenderedPageBreak/>
              <w:t>T1A19</w:t>
            </w:r>
          </w:p>
        </w:tc>
        <w:tc>
          <w:tcPr>
            <w:tcW w:w="1675" w:type="dxa"/>
          </w:tcPr>
          <w:p w14:paraId="717A01E7" w14:textId="77777777" w:rsidR="00FD4A2E" w:rsidRPr="00606F9B" w:rsidRDefault="00FD4A2E" w:rsidP="00FD4A2E">
            <w:pPr>
              <w:pStyle w:val="Table8"/>
            </w:pPr>
            <w:r w:rsidRPr="00606F9B">
              <w:t>MILEAGE</w:t>
            </w:r>
          </w:p>
        </w:tc>
        <w:tc>
          <w:tcPr>
            <w:tcW w:w="4140" w:type="dxa"/>
          </w:tcPr>
          <w:p w14:paraId="70A7DDAC" w14:textId="77777777" w:rsidR="00FD4A2E" w:rsidRPr="00606F9B" w:rsidRDefault="00FD4A2E" w:rsidP="00FD4A2E">
            <w:pPr>
              <w:pStyle w:val="Table8"/>
            </w:pPr>
            <w:r w:rsidRPr="00606F9B">
              <w:t>Rural practice mileage (units to surgery from home).</w:t>
            </w:r>
          </w:p>
        </w:tc>
        <w:tc>
          <w:tcPr>
            <w:tcW w:w="4139" w:type="dxa"/>
          </w:tcPr>
          <w:p w14:paraId="72EFF8E8" w14:textId="77777777" w:rsidR="00FD4A2E" w:rsidRPr="003D5616" w:rsidRDefault="00FD4A2E" w:rsidP="00FD4A2E">
            <w:pPr>
              <w:pStyle w:val="Table8"/>
              <w:spacing w:before="20" w:after="20"/>
              <w:rPr>
                <w:rFonts w:ascii="Arial Narrow" w:hAnsi="Arial Narrow"/>
                <w:sz w:val="20"/>
              </w:rPr>
            </w:pPr>
          </w:p>
        </w:tc>
        <w:tc>
          <w:tcPr>
            <w:tcW w:w="1381" w:type="dxa"/>
          </w:tcPr>
          <w:p w14:paraId="7B2CCBFF" w14:textId="77777777" w:rsidR="00FD4A2E" w:rsidRPr="00606F9B" w:rsidRDefault="00FD4A2E" w:rsidP="00FD4A2E">
            <w:pPr>
              <w:pStyle w:val="Table8"/>
            </w:pPr>
            <w:r w:rsidRPr="00606F9B">
              <w:t>N/A</w:t>
            </w:r>
          </w:p>
        </w:tc>
        <w:tc>
          <w:tcPr>
            <w:tcW w:w="2782" w:type="dxa"/>
          </w:tcPr>
          <w:p w14:paraId="009AEF40" w14:textId="77777777" w:rsidR="00FD4A2E" w:rsidRPr="00606F9B" w:rsidRDefault="00FD4A2E" w:rsidP="00FD4A2E">
            <w:pPr>
              <w:pStyle w:val="Table8"/>
            </w:pPr>
            <w:r w:rsidRPr="00606F9B">
              <w:t>NUMERIC</w:t>
            </w:r>
          </w:p>
        </w:tc>
        <w:tc>
          <w:tcPr>
            <w:tcW w:w="584" w:type="dxa"/>
          </w:tcPr>
          <w:p w14:paraId="52D9163B" w14:textId="77777777" w:rsidR="00FD4A2E" w:rsidRPr="00606F9B" w:rsidRDefault="00FD4A2E" w:rsidP="00FD4A2E">
            <w:pPr>
              <w:pStyle w:val="Table8"/>
            </w:pPr>
            <w:r w:rsidRPr="00606F9B">
              <w:t>O</w:t>
            </w:r>
          </w:p>
        </w:tc>
      </w:tr>
      <w:tr w:rsidR="00FD4A2E" w:rsidRPr="003D5616" w14:paraId="6ADB1DFF" w14:textId="77777777" w:rsidTr="00FD4A2E">
        <w:trPr>
          <w:cantSplit/>
          <w:trHeight w:val="902"/>
        </w:trPr>
        <w:tc>
          <w:tcPr>
            <w:tcW w:w="679" w:type="dxa"/>
          </w:tcPr>
          <w:p w14:paraId="6983E44F" w14:textId="77777777" w:rsidR="00FD4A2E" w:rsidRPr="00606F9B" w:rsidRDefault="00FD4A2E" w:rsidP="00FD4A2E">
            <w:pPr>
              <w:pStyle w:val="Table8"/>
            </w:pPr>
            <w:r>
              <w:t>T1A20</w:t>
            </w:r>
          </w:p>
        </w:tc>
        <w:tc>
          <w:tcPr>
            <w:tcW w:w="1675" w:type="dxa"/>
          </w:tcPr>
          <w:p w14:paraId="03DA9853" w14:textId="77777777" w:rsidR="00FD4A2E" w:rsidRPr="00606F9B" w:rsidRDefault="00FD4A2E" w:rsidP="00FD4A2E">
            <w:pPr>
              <w:pStyle w:val="Table8"/>
            </w:pPr>
            <w:r w:rsidRPr="00606F9B">
              <w:t>DISPENSING</w:t>
            </w:r>
          </w:p>
        </w:tc>
        <w:tc>
          <w:tcPr>
            <w:tcW w:w="4140" w:type="dxa"/>
          </w:tcPr>
          <w:p w14:paraId="741251A9" w14:textId="77777777" w:rsidR="00FD4A2E" w:rsidRPr="00606F9B" w:rsidRDefault="00FD4A2E" w:rsidP="00FD4A2E">
            <w:pPr>
              <w:pStyle w:val="Table8"/>
            </w:pPr>
            <w:r w:rsidRPr="00606F9B">
              <w:t>Does practice dispense for this patient?</w:t>
            </w:r>
          </w:p>
        </w:tc>
        <w:tc>
          <w:tcPr>
            <w:tcW w:w="4139" w:type="dxa"/>
          </w:tcPr>
          <w:p w14:paraId="7DD3B25B" w14:textId="77777777" w:rsidR="00FD4A2E" w:rsidRPr="00606F9B" w:rsidRDefault="00FD4A2E" w:rsidP="00FD4A2E">
            <w:pPr>
              <w:pStyle w:val="Table8"/>
            </w:pPr>
            <w:r w:rsidRPr="00606F9B">
              <w:t>Always "N" in non-dispensing practices.</w:t>
            </w:r>
          </w:p>
        </w:tc>
        <w:tc>
          <w:tcPr>
            <w:tcW w:w="1381" w:type="dxa"/>
          </w:tcPr>
          <w:p w14:paraId="3D6E57E7" w14:textId="77777777" w:rsidR="00FD4A2E" w:rsidRPr="003D5616" w:rsidRDefault="00FD4A2E" w:rsidP="00FD4A2E">
            <w:pPr>
              <w:pStyle w:val="Table8"/>
            </w:pPr>
            <w:r w:rsidRPr="003D5616">
              <w:t>Y</w:t>
            </w:r>
            <w:r w:rsidRPr="003D5616">
              <w:tab/>
              <w:t>Yes - dispensing</w:t>
            </w:r>
          </w:p>
          <w:p w14:paraId="4D2F02B9" w14:textId="77777777" w:rsidR="00FD4A2E" w:rsidRPr="003D5616" w:rsidRDefault="00FD4A2E" w:rsidP="00FD4A2E">
            <w:pPr>
              <w:pStyle w:val="Table8"/>
            </w:pPr>
            <w:r w:rsidRPr="003D5616">
              <w:t>N</w:t>
            </w:r>
            <w:r w:rsidRPr="003D5616">
              <w:tab/>
              <w:t>Not dispensing</w:t>
            </w:r>
          </w:p>
        </w:tc>
        <w:tc>
          <w:tcPr>
            <w:tcW w:w="2782" w:type="dxa"/>
          </w:tcPr>
          <w:p w14:paraId="1F8849D4" w14:textId="77777777" w:rsidR="00FD4A2E" w:rsidRPr="00606F9B" w:rsidRDefault="00FD4A2E" w:rsidP="00FD4A2E">
            <w:pPr>
              <w:pStyle w:val="Table8"/>
            </w:pPr>
            <w:r w:rsidRPr="00606F9B">
              <w:t xml:space="preserve">X(1) </w:t>
            </w:r>
          </w:p>
        </w:tc>
        <w:tc>
          <w:tcPr>
            <w:tcW w:w="584" w:type="dxa"/>
          </w:tcPr>
          <w:p w14:paraId="4A84FC98" w14:textId="77777777" w:rsidR="00FD4A2E" w:rsidRPr="00606F9B" w:rsidRDefault="00FD4A2E" w:rsidP="00FD4A2E">
            <w:pPr>
              <w:pStyle w:val="Table8"/>
            </w:pPr>
            <w:r w:rsidRPr="00606F9B">
              <w:t>M</w:t>
            </w:r>
          </w:p>
        </w:tc>
      </w:tr>
      <w:tr w:rsidR="00FD4A2E" w:rsidRPr="003D5616" w14:paraId="2DA858A2" w14:textId="77777777" w:rsidTr="00FD4A2E">
        <w:trPr>
          <w:cantSplit/>
          <w:trHeight w:val="488"/>
        </w:trPr>
        <w:tc>
          <w:tcPr>
            <w:tcW w:w="679" w:type="dxa"/>
          </w:tcPr>
          <w:p w14:paraId="731AA41D" w14:textId="77777777" w:rsidR="00FD4A2E" w:rsidRPr="00606F9B" w:rsidRDefault="00FD4A2E" w:rsidP="00FD4A2E">
            <w:pPr>
              <w:pStyle w:val="Table8"/>
            </w:pPr>
            <w:r>
              <w:t>T1A21</w:t>
            </w:r>
          </w:p>
        </w:tc>
        <w:tc>
          <w:tcPr>
            <w:tcW w:w="1675" w:type="dxa"/>
          </w:tcPr>
          <w:p w14:paraId="6016DCB4" w14:textId="77777777" w:rsidR="00FD4A2E" w:rsidRPr="00606F9B" w:rsidRDefault="00FD4A2E" w:rsidP="00FD4A2E">
            <w:pPr>
              <w:pStyle w:val="Table8"/>
            </w:pPr>
            <w:r w:rsidRPr="00606F9B">
              <w:t>SURNAME</w:t>
            </w:r>
            <w:r w:rsidRPr="00606F9B">
              <w:br/>
            </w:r>
          </w:p>
        </w:tc>
        <w:tc>
          <w:tcPr>
            <w:tcW w:w="4140" w:type="dxa"/>
          </w:tcPr>
          <w:p w14:paraId="681DBC15" w14:textId="77777777" w:rsidR="00FD4A2E" w:rsidRPr="00606F9B" w:rsidRDefault="00FD4A2E" w:rsidP="00FD4A2E">
            <w:pPr>
              <w:pStyle w:val="Table8"/>
            </w:pPr>
            <w:r w:rsidRPr="00606F9B">
              <w:t>Patient surname or family name.</w:t>
            </w:r>
          </w:p>
        </w:tc>
        <w:tc>
          <w:tcPr>
            <w:tcW w:w="4139" w:type="dxa"/>
          </w:tcPr>
          <w:p w14:paraId="57C55189" w14:textId="77777777" w:rsidR="00FD4A2E" w:rsidRPr="003D5616" w:rsidRDefault="00FD4A2E" w:rsidP="00FD4A2E">
            <w:pPr>
              <w:pStyle w:val="Table8"/>
              <w:spacing w:before="20" w:after="20"/>
              <w:rPr>
                <w:rFonts w:ascii="Arial Narrow" w:hAnsi="Arial Narrow"/>
                <w:sz w:val="20"/>
              </w:rPr>
            </w:pPr>
          </w:p>
        </w:tc>
        <w:tc>
          <w:tcPr>
            <w:tcW w:w="1381" w:type="dxa"/>
          </w:tcPr>
          <w:p w14:paraId="47D5E1CA" w14:textId="77777777" w:rsidR="00FD4A2E" w:rsidRPr="00606F9B" w:rsidRDefault="00FD4A2E" w:rsidP="00FD4A2E">
            <w:pPr>
              <w:pStyle w:val="Table8"/>
            </w:pPr>
            <w:r w:rsidRPr="00606F9B">
              <w:t>N/A</w:t>
            </w:r>
          </w:p>
        </w:tc>
        <w:tc>
          <w:tcPr>
            <w:tcW w:w="2782" w:type="dxa"/>
          </w:tcPr>
          <w:p w14:paraId="7343E73C" w14:textId="77777777" w:rsidR="00FD4A2E" w:rsidRPr="00606F9B" w:rsidRDefault="00FD4A2E" w:rsidP="00FD4A2E">
            <w:pPr>
              <w:pStyle w:val="Table8"/>
            </w:pPr>
            <w:r w:rsidRPr="00606F9B">
              <w:t>X(35)</w:t>
            </w:r>
          </w:p>
        </w:tc>
        <w:tc>
          <w:tcPr>
            <w:tcW w:w="584" w:type="dxa"/>
          </w:tcPr>
          <w:p w14:paraId="0F0AD55F" w14:textId="77777777" w:rsidR="00FD4A2E" w:rsidRPr="00606F9B" w:rsidRDefault="00FD4A2E" w:rsidP="00FD4A2E">
            <w:pPr>
              <w:pStyle w:val="Table8"/>
            </w:pPr>
            <w:r w:rsidRPr="00606F9B">
              <w:t>M</w:t>
            </w:r>
          </w:p>
        </w:tc>
      </w:tr>
      <w:tr w:rsidR="00FD4A2E" w:rsidRPr="003D5616" w14:paraId="2933BAEB" w14:textId="77777777" w:rsidTr="00FD4A2E">
        <w:trPr>
          <w:cantSplit/>
          <w:trHeight w:val="300"/>
        </w:trPr>
        <w:tc>
          <w:tcPr>
            <w:tcW w:w="679" w:type="dxa"/>
          </w:tcPr>
          <w:p w14:paraId="2E5CFE64" w14:textId="77777777" w:rsidR="00FD4A2E" w:rsidRPr="00606F9B" w:rsidRDefault="00FD4A2E" w:rsidP="00FD4A2E">
            <w:pPr>
              <w:pStyle w:val="Table8"/>
            </w:pPr>
            <w:r>
              <w:t>T1A22</w:t>
            </w:r>
          </w:p>
        </w:tc>
        <w:tc>
          <w:tcPr>
            <w:tcW w:w="1675" w:type="dxa"/>
          </w:tcPr>
          <w:p w14:paraId="40981D5E" w14:textId="77777777" w:rsidR="00FD4A2E" w:rsidRPr="00606F9B" w:rsidRDefault="00FD4A2E" w:rsidP="00FD4A2E">
            <w:pPr>
              <w:pStyle w:val="Table8"/>
            </w:pPr>
            <w:r w:rsidRPr="00606F9B">
              <w:t>FORENAME</w:t>
            </w:r>
          </w:p>
        </w:tc>
        <w:tc>
          <w:tcPr>
            <w:tcW w:w="4140" w:type="dxa"/>
          </w:tcPr>
          <w:p w14:paraId="26AB6D3A" w14:textId="77777777" w:rsidR="00FD4A2E" w:rsidRPr="00606F9B" w:rsidRDefault="00FD4A2E" w:rsidP="00FD4A2E">
            <w:pPr>
              <w:pStyle w:val="Table8"/>
            </w:pPr>
            <w:r w:rsidRPr="00606F9B">
              <w:t>Forename(s).</w:t>
            </w:r>
          </w:p>
        </w:tc>
        <w:tc>
          <w:tcPr>
            <w:tcW w:w="4139" w:type="dxa"/>
          </w:tcPr>
          <w:p w14:paraId="198A07E4" w14:textId="77777777" w:rsidR="00FD4A2E" w:rsidRPr="003D5616" w:rsidRDefault="00FD4A2E" w:rsidP="00FD4A2E">
            <w:pPr>
              <w:pStyle w:val="Table8"/>
              <w:spacing w:before="20" w:after="20"/>
              <w:rPr>
                <w:rFonts w:ascii="Arial Narrow" w:hAnsi="Arial Narrow"/>
                <w:sz w:val="20"/>
              </w:rPr>
            </w:pPr>
          </w:p>
        </w:tc>
        <w:tc>
          <w:tcPr>
            <w:tcW w:w="1381" w:type="dxa"/>
          </w:tcPr>
          <w:p w14:paraId="5F5D63AF" w14:textId="77777777" w:rsidR="00FD4A2E" w:rsidRPr="00606F9B" w:rsidRDefault="00FD4A2E" w:rsidP="00FD4A2E">
            <w:pPr>
              <w:pStyle w:val="Table8"/>
            </w:pPr>
            <w:r w:rsidRPr="00606F9B">
              <w:t>N/A</w:t>
            </w:r>
          </w:p>
        </w:tc>
        <w:tc>
          <w:tcPr>
            <w:tcW w:w="2782" w:type="dxa"/>
          </w:tcPr>
          <w:p w14:paraId="1CC610B6" w14:textId="77777777" w:rsidR="00FD4A2E" w:rsidRPr="00606F9B" w:rsidRDefault="00FD4A2E" w:rsidP="00FD4A2E">
            <w:pPr>
              <w:pStyle w:val="Table8"/>
            </w:pPr>
            <w:r w:rsidRPr="00606F9B">
              <w:t xml:space="preserve">X(35) </w:t>
            </w:r>
          </w:p>
        </w:tc>
        <w:tc>
          <w:tcPr>
            <w:tcW w:w="584" w:type="dxa"/>
          </w:tcPr>
          <w:p w14:paraId="757BCB50" w14:textId="77777777" w:rsidR="00FD4A2E" w:rsidRPr="00606F9B" w:rsidRDefault="00FD4A2E" w:rsidP="00FD4A2E">
            <w:pPr>
              <w:pStyle w:val="Table8"/>
            </w:pPr>
            <w:r w:rsidRPr="00606F9B">
              <w:t>M</w:t>
            </w:r>
          </w:p>
        </w:tc>
      </w:tr>
      <w:tr w:rsidR="00FD4A2E" w:rsidRPr="003D5616" w14:paraId="4939E71F" w14:textId="77777777" w:rsidTr="00FD4A2E">
        <w:trPr>
          <w:cantSplit/>
          <w:trHeight w:val="300"/>
        </w:trPr>
        <w:tc>
          <w:tcPr>
            <w:tcW w:w="679" w:type="dxa"/>
          </w:tcPr>
          <w:p w14:paraId="409690C7" w14:textId="77777777" w:rsidR="00FD4A2E" w:rsidRPr="00606F9B" w:rsidRDefault="00FD4A2E" w:rsidP="00FD4A2E">
            <w:pPr>
              <w:pStyle w:val="Table8"/>
            </w:pPr>
            <w:r>
              <w:t>T1A23</w:t>
            </w:r>
          </w:p>
        </w:tc>
        <w:tc>
          <w:tcPr>
            <w:tcW w:w="1675" w:type="dxa"/>
          </w:tcPr>
          <w:p w14:paraId="6B3D001A" w14:textId="77777777" w:rsidR="00FD4A2E" w:rsidRPr="00606F9B" w:rsidRDefault="00FD4A2E" w:rsidP="00FD4A2E">
            <w:pPr>
              <w:pStyle w:val="Table8"/>
            </w:pPr>
            <w:r w:rsidRPr="00606F9B">
              <w:t>TITLE</w:t>
            </w:r>
          </w:p>
        </w:tc>
        <w:tc>
          <w:tcPr>
            <w:tcW w:w="4140" w:type="dxa"/>
          </w:tcPr>
          <w:p w14:paraId="1E39CF2C" w14:textId="77777777" w:rsidR="00FD4A2E" w:rsidRPr="00606F9B" w:rsidRDefault="00FD4A2E" w:rsidP="00FD4A2E">
            <w:pPr>
              <w:pStyle w:val="Table8"/>
            </w:pPr>
            <w:r w:rsidRPr="00606F9B">
              <w:t>Patient title or name prefix (e.g. Mr, Mrs, Dr, etc.).</w:t>
            </w:r>
          </w:p>
        </w:tc>
        <w:tc>
          <w:tcPr>
            <w:tcW w:w="4139" w:type="dxa"/>
          </w:tcPr>
          <w:p w14:paraId="2ACD89DA" w14:textId="77777777" w:rsidR="00FD4A2E" w:rsidRPr="00606F9B" w:rsidRDefault="00FD4A2E" w:rsidP="00FD4A2E">
            <w:pPr>
              <w:pStyle w:val="Table8"/>
            </w:pPr>
            <w:r w:rsidRPr="00606F9B">
              <w:t>.</w:t>
            </w:r>
          </w:p>
        </w:tc>
        <w:tc>
          <w:tcPr>
            <w:tcW w:w="1381" w:type="dxa"/>
          </w:tcPr>
          <w:p w14:paraId="2A2E32E2" w14:textId="77777777" w:rsidR="00FD4A2E" w:rsidRPr="00606F9B" w:rsidRDefault="00FD4A2E" w:rsidP="00FD4A2E">
            <w:pPr>
              <w:pStyle w:val="Table8"/>
            </w:pPr>
            <w:r w:rsidRPr="00606F9B">
              <w:t>N/A</w:t>
            </w:r>
          </w:p>
        </w:tc>
        <w:tc>
          <w:tcPr>
            <w:tcW w:w="2782" w:type="dxa"/>
          </w:tcPr>
          <w:p w14:paraId="4962D4E7" w14:textId="77777777" w:rsidR="00FD4A2E" w:rsidRPr="00606F9B" w:rsidRDefault="00FD4A2E" w:rsidP="00FD4A2E">
            <w:pPr>
              <w:pStyle w:val="Table8"/>
            </w:pPr>
            <w:r w:rsidRPr="00606F9B">
              <w:t xml:space="preserve">X(10) </w:t>
            </w:r>
          </w:p>
        </w:tc>
        <w:tc>
          <w:tcPr>
            <w:tcW w:w="584" w:type="dxa"/>
          </w:tcPr>
          <w:p w14:paraId="6F8E82B9" w14:textId="77777777" w:rsidR="00FD4A2E" w:rsidRPr="00606F9B" w:rsidRDefault="00FD4A2E" w:rsidP="00FD4A2E">
            <w:pPr>
              <w:pStyle w:val="Table8"/>
            </w:pPr>
            <w:r w:rsidRPr="00606F9B">
              <w:t>M</w:t>
            </w:r>
          </w:p>
        </w:tc>
      </w:tr>
      <w:tr w:rsidR="00FD4A2E" w:rsidRPr="003D5616" w14:paraId="55343160" w14:textId="77777777" w:rsidTr="00FD4A2E">
        <w:trPr>
          <w:cantSplit/>
          <w:trHeight w:val="282"/>
        </w:trPr>
        <w:tc>
          <w:tcPr>
            <w:tcW w:w="679" w:type="dxa"/>
          </w:tcPr>
          <w:p w14:paraId="4D646A1A" w14:textId="77777777" w:rsidR="00FD4A2E" w:rsidRPr="00606F9B" w:rsidRDefault="00FD4A2E" w:rsidP="00FD4A2E">
            <w:pPr>
              <w:pStyle w:val="Table8"/>
            </w:pPr>
            <w:r>
              <w:t>T1A24</w:t>
            </w:r>
          </w:p>
        </w:tc>
        <w:tc>
          <w:tcPr>
            <w:tcW w:w="1675" w:type="dxa"/>
          </w:tcPr>
          <w:p w14:paraId="2047391F" w14:textId="77777777" w:rsidR="00FD4A2E" w:rsidRPr="00606F9B" w:rsidRDefault="00FD4A2E" w:rsidP="00FD4A2E">
            <w:pPr>
              <w:pStyle w:val="Table8"/>
            </w:pPr>
            <w:r w:rsidRPr="00606F9B">
              <w:t>NHS_NUMBER</w:t>
            </w:r>
          </w:p>
        </w:tc>
        <w:tc>
          <w:tcPr>
            <w:tcW w:w="4140" w:type="dxa"/>
          </w:tcPr>
          <w:p w14:paraId="67670D49" w14:textId="77777777" w:rsidR="00FD4A2E" w:rsidRPr="00606F9B" w:rsidRDefault="00FD4A2E" w:rsidP="00FD4A2E">
            <w:pPr>
              <w:pStyle w:val="Table8"/>
            </w:pPr>
            <w:r w:rsidRPr="00606F9B">
              <w:t>The NHS number if known. ‘Null’ field if number not issued.</w:t>
            </w:r>
          </w:p>
        </w:tc>
        <w:tc>
          <w:tcPr>
            <w:tcW w:w="4139" w:type="dxa"/>
          </w:tcPr>
          <w:p w14:paraId="77759E1B" w14:textId="77777777" w:rsidR="00FD4A2E" w:rsidRPr="003D5616" w:rsidRDefault="00FD4A2E" w:rsidP="00FD4A2E">
            <w:pPr>
              <w:pStyle w:val="Table8"/>
              <w:spacing w:before="20" w:after="20"/>
              <w:rPr>
                <w:rFonts w:ascii="Arial Narrow" w:hAnsi="Arial Narrow"/>
                <w:sz w:val="20"/>
              </w:rPr>
            </w:pPr>
          </w:p>
        </w:tc>
        <w:tc>
          <w:tcPr>
            <w:tcW w:w="1381" w:type="dxa"/>
          </w:tcPr>
          <w:p w14:paraId="763F63EC" w14:textId="77777777" w:rsidR="00FD4A2E" w:rsidRPr="00606F9B" w:rsidRDefault="00FD4A2E" w:rsidP="00FD4A2E">
            <w:pPr>
              <w:pStyle w:val="Table8"/>
            </w:pPr>
            <w:r w:rsidRPr="00606F9B">
              <w:t>N/A</w:t>
            </w:r>
          </w:p>
        </w:tc>
        <w:tc>
          <w:tcPr>
            <w:tcW w:w="2782" w:type="dxa"/>
          </w:tcPr>
          <w:p w14:paraId="78E94726" w14:textId="77777777" w:rsidR="00FD4A2E" w:rsidRPr="00606F9B" w:rsidRDefault="00FD4A2E" w:rsidP="00FD4A2E">
            <w:pPr>
              <w:pStyle w:val="Table8"/>
            </w:pPr>
            <w:r w:rsidRPr="00606F9B">
              <w:t>X(10)</w:t>
            </w:r>
          </w:p>
        </w:tc>
        <w:tc>
          <w:tcPr>
            <w:tcW w:w="584" w:type="dxa"/>
          </w:tcPr>
          <w:p w14:paraId="285B64BB" w14:textId="77777777" w:rsidR="00FD4A2E" w:rsidRPr="00606F9B" w:rsidRDefault="00FD4A2E" w:rsidP="00FD4A2E">
            <w:pPr>
              <w:pStyle w:val="Table8"/>
            </w:pPr>
            <w:r w:rsidRPr="00606F9B">
              <w:t>M</w:t>
            </w:r>
          </w:p>
        </w:tc>
      </w:tr>
      <w:tr w:rsidR="00FD4A2E" w:rsidRPr="003D5616" w14:paraId="7DCA8A49" w14:textId="77777777" w:rsidTr="00FD4A2E">
        <w:trPr>
          <w:cantSplit/>
          <w:trHeight w:val="676"/>
        </w:trPr>
        <w:tc>
          <w:tcPr>
            <w:tcW w:w="679" w:type="dxa"/>
          </w:tcPr>
          <w:p w14:paraId="4E5708BD" w14:textId="77777777" w:rsidR="00FD4A2E" w:rsidRPr="00606F9B" w:rsidRDefault="00FD4A2E" w:rsidP="00FD4A2E">
            <w:pPr>
              <w:pStyle w:val="Table8"/>
            </w:pPr>
            <w:r>
              <w:t>T1A25</w:t>
            </w:r>
          </w:p>
        </w:tc>
        <w:tc>
          <w:tcPr>
            <w:tcW w:w="1675" w:type="dxa"/>
          </w:tcPr>
          <w:p w14:paraId="7BF724D5" w14:textId="77777777" w:rsidR="00FD4A2E" w:rsidRPr="00606F9B" w:rsidRDefault="00FD4A2E" w:rsidP="00FD4A2E">
            <w:pPr>
              <w:pStyle w:val="Table8"/>
            </w:pPr>
            <w:r w:rsidRPr="00606F9B">
              <w:t>ADDRESS</w:t>
            </w:r>
          </w:p>
        </w:tc>
        <w:tc>
          <w:tcPr>
            <w:tcW w:w="4140" w:type="dxa"/>
          </w:tcPr>
          <w:p w14:paraId="534CE7FA" w14:textId="77777777" w:rsidR="00FD4A2E" w:rsidRPr="00606F9B" w:rsidRDefault="00FD4A2E" w:rsidP="00FD4A2E">
            <w:pPr>
              <w:pStyle w:val="Table8"/>
            </w:pPr>
            <w:r w:rsidRPr="00606F9B">
              <w:t>Entire address</w:t>
            </w:r>
          </w:p>
        </w:tc>
        <w:tc>
          <w:tcPr>
            <w:tcW w:w="4139" w:type="dxa"/>
          </w:tcPr>
          <w:p w14:paraId="486C518A" w14:textId="77777777" w:rsidR="00FD4A2E" w:rsidRPr="003D5616" w:rsidRDefault="00FD4A2E" w:rsidP="00FD4A2E">
            <w:pPr>
              <w:pStyle w:val="Table8"/>
            </w:pPr>
            <w:r w:rsidRPr="003D5616">
              <w:t>Strip any commas and double quotes included in address lines to avoid conflict with comma separators. Line-feeds are replaced by the pipe symbol "|”.</w:t>
            </w:r>
          </w:p>
        </w:tc>
        <w:tc>
          <w:tcPr>
            <w:tcW w:w="1381" w:type="dxa"/>
          </w:tcPr>
          <w:p w14:paraId="7E80EE4D" w14:textId="77777777" w:rsidR="00FD4A2E" w:rsidRPr="00606F9B" w:rsidRDefault="00FD4A2E" w:rsidP="00FD4A2E">
            <w:pPr>
              <w:pStyle w:val="Table8"/>
            </w:pPr>
            <w:r w:rsidRPr="00606F9B">
              <w:t>N/A</w:t>
            </w:r>
          </w:p>
        </w:tc>
        <w:tc>
          <w:tcPr>
            <w:tcW w:w="2782" w:type="dxa"/>
          </w:tcPr>
          <w:p w14:paraId="3342F1A4" w14:textId="77777777" w:rsidR="00FD4A2E" w:rsidRPr="00606F9B" w:rsidRDefault="00FD4A2E" w:rsidP="00FD4A2E">
            <w:pPr>
              <w:pStyle w:val="Table8"/>
            </w:pPr>
            <w:r w:rsidRPr="00606F9B">
              <w:t>X(180)</w:t>
            </w:r>
          </w:p>
        </w:tc>
        <w:tc>
          <w:tcPr>
            <w:tcW w:w="584" w:type="dxa"/>
          </w:tcPr>
          <w:p w14:paraId="2A3CE92F" w14:textId="77777777" w:rsidR="00FD4A2E" w:rsidRPr="00606F9B" w:rsidRDefault="00FD4A2E" w:rsidP="00FD4A2E">
            <w:pPr>
              <w:pStyle w:val="Table8"/>
            </w:pPr>
            <w:r w:rsidRPr="00606F9B">
              <w:t>M</w:t>
            </w:r>
          </w:p>
        </w:tc>
      </w:tr>
      <w:tr w:rsidR="00FD4A2E" w:rsidRPr="003D5616" w14:paraId="15246984" w14:textId="77777777" w:rsidTr="00FD4A2E">
        <w:trPr>
          <w:cantSplit/>
          <w:trHeight w:val="1183"/>
        </w:trPr>
        <w:tc>
          <w:tcPr>
            <w:tcW w:w="679" w:type="dxa"/>
          </w:tcPr>
          <w:p w14:paraId="5E280708" w14:textId="77777777" w:rsidR="00FD4A2E" w:rsidRPr="00633CC2" w:rsidRDefault="00FD4A2E" w:rsidP="00FD4A2E">
            <w:pPr>
              <w:pStyle w:val="Table8"/>
            </w:pPr>
            <w:r>
              <w:t>T1A26</w:t>
            </w:r>
          </w:p>
        </w:tc>
        <w:tc>
          <w:tcPr>
            <w:tcW w:w="1675" w:type="dxa"/>
          </w:tcPr>
          <w:p w14:paraId="40A2A921" w14:textId="77777777" w:rsidR="00FD4A2E" w:rsidRPr="00633CC2" w:rsidRDefault="00FD4A2E" w:rsidP="00FD4A2E">
            <w:pPr>
              <w:pStyle w:val="Table8"/>
            </w:pPr>
            <w:r w:rsidRPr="00633CC2">
              <w:t>ADDRESS_1 ADDRESS_2</w:t>
            </w:r>
          </w:p>
          <w:p w14:paraId="3B3F2E0E" w14:textId="77777777" w:rsidR="00FD4A2E" w:rsidRPr="00633CC2" w:rsidRDefault="00FD4A2E" w:rsidP="00FD4A2E">
            <w:pPr>
              <w:pStyle w:val="Table8"/>
            </w:pPr>
            <w:r w:rsidRPr="00633CC2">
              <w:t>ADDRESS_3</w:t>
            </w:r>
          </w:p>
          <w:p w14:paraId="01D6AB7A" w14:textId="77777777" w:rsidR="00FD4A2E" w:rsidRPr="00633CC2" w:rsidRDefault="00FD4A2E" w:rsidP="00FD4A2E">
            <w:pPr>
              <w:pStyle w:val="Table8"/>
            </w:pPr>
            <w:r w:rsidRPr="00633CC2">
              <w:t>ADDRESS_4</w:t>
            </w:r>
          </w:p>
          <w:p w14:paraId="237D1960" w14:textId="77777777" w:rsidR="00FD4A2E" w:rsidRPr="00633CC2" w:rsidRDefault="00FD4A2E" w:rsidP="00FD4A2E">
            <w:pPr>
              <w:pStyle w:val="Table8"/>
            </w:pPr>
            <w:r w:rsidRPr="00633CC2">
              <w:t>ADDRESS_5</w:t>
            </w:r>
          </w:p>
        </w:tc>
        <w:tc>
          <w:tcPr>
            <w:tcW w:w="4140" w:type="dxa"/>
          </w:tcPr>
          <w:p w14:paraId="1143383E" w14:textId="77777777" w:rsidR="00FD4A2E" w:rsidRPr="00606F9B" w:rsidRDefault="00FD4A2E" w:rsidP="00FD4A2E">
            <w:pPr>
              <w:pStyle w:val="Table8"/>
            </w:pPr>
            <w:r w:rsidRPr="00606F9B">
              <w:t>Individual lines of the registered address.</w:t>
            </w:r>
          </w:p>
        </w:tc>
        <w:tc>
          <w:tcPr>
            <w:tcW w:w="4139" w:type="dxa"/>
          </w:tcPr>
          <w:p w14:paraId="5AD16E20" w14:textId="77777777" w:rsidR="00FD4A2E" w:rsidRPr="00606F9B" w:rsidRDefault="00FD4A2E" w:rsidP="00FD4A2E">
            <w:pPr>
              <w:pStyle w:val="Table8"/>
            </w:pPr>
            <w:r w:rsidRPr="00606F9B">
              <w:t>Individual address lines.</w:t>
            </w:r>
          </w:p>
        </w:tc>
        <w:tc>
          <w:tcPr>
            <w:tcW w:w="1381" w:type="dxa"/>
          </w:tcPr>
          <w:p w14:paraId="2F7AA608" w14:textId="77777777" w:rsidR="00FD4A2E" w:rsidRPr="00606F9B" w:rsidRDefault="00FD4A2E" w:rsidP="00FD4A2E">
            <w:pPr>
              <w:pStyle w:val="Table8"/>
            </w:pPr>
            <w:r w:rsidRPr="00606F9B">
              <w:t>N/A</w:t>
            </w:r>
          </w:p>
        </w:tc>
        <w:tc>
          <w:tcPr>
            <w:tcW w:w="2782" w:type="dxa"/>
          </w:tcPr>
          <w:p w14:paraId="0F4043AC" w14:textId="77777777" w:rsidR="00FD4A2E" w:rsidRPr="00606F9B" w:rsidRDefault="00FD4A2E" w:rsidP="00FD4A2E">
            <w:pPr>
              <w:pStyle w:val="Table8"/>
            </w:pPr>
            <w:r w:rsidRPr="00606F9B">
              <w:t>X(35) x 5</w:t>
            </w:r>
          </w:p>
        </w:tc>
        <w:tc>
          <w:tcPr>
            <w:tcW w:w="584" w:type="dxa"/>
          </w:tcPr>
          <w:p w14:paraId="2F70CAE4" w14:textId="77777777" w:rsidR="00FD4A2E" w:rsidRPr="00606F9B" w:rsidRDefault="00FD4A2E" w:rsidP="00FD4A2E">
            <w:pPr>
              <w:pStyle w:val="Table8"/>
            </w:pPr>
            <w:r w:rsidRPr="00606F9B">
              <w:t>O</w:t>
            </w:r>
          </w:p>
        </w:tc>
      </w:tr>
      <w:tr w:rsidR="00FD4A2E" w:rsidRPr="003D5616" w14:paraId="74CCBA48" w14:textId="77777777" w:rsidTr="00FD4A2E">
        <w:trPr>
          <w:cantSplit/>
          <w:trHeight w:val="300"/>
        </w:trPr>
        <w:tc>
          <w:tcPr>
            <w:tcW w:w="679" w:type="dxa"/>
          </w:tcPr>
          <w:p w14:paraId="30F0BAE1" w14:textId="77777777" w:rsidR="00FD4A2E" w:rsidRPr="00606F9B" w:rsidRDefault="00FD4A2E" w:rsidP="00FD4A2E">
            <w:pPr>
              <w:pStyle w:val="Table8"/>
            </w:pPr>
            <w:r>
              <w:t>T1A27</w:t>
            </w:r>
          </w:p>
        </w:tc>
        <w:tc>
          <w:tcPr>
            <w:tcW w:w="1675" w:type="dxa"/>
          </w:tcPr>
          <w:p w14:paraId="1E3E1FFC" w14:textId="77777777" w:rsidR="00FD4A2E" w:rsidRPr="00606F9B" w:rsidRDefault="00FD4A2E" w:rsidP="00FD4A2E">
            <w:pPr>
              <w:pStyle w:val="Table8"/>
            </w:pPr>
            <w:r w:rsidRPr="00606F9B">
              <w:t>PRACT_NUMBER</w:t>
            </w:r>
          </w:p>
        </w:tc>
        <w:tc>
          <w:tcPr>
            <w:tcW w:w="4140" w:type="dxa"/>
          </w:tcPr>
          <w:p w14:paraId="505DBCA5" w14:textId="77777777" w:rsidR="00FD4A2E" w:rsidRPr="00606F9B" w:rsidRDefault="00FD4A2E" w:rsidP="00FD4A2E">
            <w:pPr>
              <w:pStyle w:val="Table8"/>
            </w:pPr>
            <w:r>
              <w:t>T</w:t>
            </w:r>
            <w:r w:rsidRPr="001246F8">
              <w:t>he number used within the practice to identify the patient. It is the number allocated when registering on the clinical system. e.g. Patient 4396</w:t>
            </w:r>
            <w:r w:rsidRPr="00606F9B">
              <w:t>.</w:t>
            </w:r>
          </w:p>
        </w:tc>
        <w:tc>
          <w:tcPr>
            <w:tcW w:w="4139" w:type="dxa"/>
          </w:tcPr>
          <w:p w14:paraId="371AE553" w14:textId="77777777" w:rsidR="00FD4A2E" w:rsidRPr="003D5616" w:rsidRDefault="00FD4A2E" w:rsidP="00FD4A2E">
            <w:pPr>
              <w:pStyle w:val="Table8"/>
              <w:spacing w:before="20" w:after="20"/>
              <w:rPr>
                <w:rFonts w:ascii="Arial Narrow" w:hAnsi="Arial Narrow"/>
                <w:sz w:val="20"/>
              </w:rPr>
            </w:pPr>
          </w:p>
        </w:tc>
        <w:tc>
          <w:tcPr>
            <w:tcW w:w="1381" w:type="dxa"/>
          </w:tcPr>
          <w:p w14:paraId="1DDC83C3" w14:textId="77777777" w:rsidR="00FD4A2E" w:rsidRPr="00606F9B" w:rsidRDefault="00FD4A2E" w:rsidP="00FD4A2E">
            <w:pPr>
              <w:pStyle w:val="Table8"/>
            </w:pPr>
            <w:r w:rsidRPr="00606F9B">
              <w:t>N/A</w:t>
            </w:r>
          </w:p>
        </w:tc>
        <w:tc>
          <w:tcPr>
            <w:tcW w:w="2782" w:type="dxa"/>
          </w:tcPr>
          <w:p w14:paraId="2FB784D1" w14:textId="77777777" w:rsidR="00FD4A2E" w:rsidRPr="00606F9B" w:rsidRDefault="00FD4A2E" w:rsidP="00FD4A2E">
            <w:pPr>
              <w:pStyle w:val="Table8"/>
            </w:pPr>
            <w:r w:rsidRPr="00606F9B">
              <w:t>X(10)</w:t>
            </w:r>
          </w:p>
        </w:tc>
        <w:tc>
          <w:tcPr>
            <w:tcW w:w="584" w:type="dxa"/>
          </w:tcPr>
          <w:p w14:paraId="2E6F0983" w14:textId="77777777" w:rsidR="00FD4A2E" w:rsidRPr="00606F9B" w:rsidRDefault="00FD4A2E" w:rsidP="00FD4A2E">
            <w:pPr>
              <w:pStyle w:val="Table8"/>
            </w:pPr>
            <w:r w:rsidRPr="00606F9B">
              <w:t>O</w:t>
            </w:r>
          </w:p>
        </w:tc>
      </w:tr>
      <w:tr w:rsidR="00FD4A2E" w:rsidRPr="003D5616" w14:paraId="580F4116" w14:textId="77777777" w:rsidTr="00FD4A2E">
        <w:trPr>
          <w:cantSplit/>
          <w:trHeight w:val="470"/>
        </w:trPr>
        <w:tc>
          <w:tcPr>
            <w:tcW w:w="679" w:type="dxa"/>
          </w:tcPr>
          <w:p w14:paraId="6D13583C" w14:textId="77777777" w:rsidR="00FD4A2E" w:rsidRPr="00606F9B" w:rsidRDefault="00FD4A2E" w:rsidP="00FD4A2E">
            <w:pPr>
              <w:pStyle w:val="Table8"/>
            </w:pPr>
            <w:r>
              <w:t>T1A28</w:t>
            </w:r>
          </w:p>
        </w:tc>
        <w:tc>
          <w:tcPr>
            <w:tcW w:w="1675" w:type="dxa"/>
          </w:tcPr>
          <w:p w14:paraId="1A2CEE36" w14:textId="77777777" w:rsidR="00FD4A2E" w:rsidRPr="00606F9B" w:rsidRDefault="00FD4A2E" w:rsidP="00FD4A2E">
            <w:pPr>
              <w:pStyle w:val="Table8"/>
            </w:pPr>
            <w:r w:rsidRPr="00606F9B">
              <w:t>ETHNIC</w:t>
            </w:r>
          </w:p>
        </w:tc>
        <w:tc>
          <w:tcPr>
            <w:tcW w:w="4140" w:type="dxa"/>
          </w:tcPr>
          <w:p w14:paraId="48BB3D32" w14:textId="77777777" w:rsidR="00FD4A2E" w:rsidRPr="00606F9B" w:rsidRDefault="00FD4A2E" w:rsidP="00FD4A2E">
            <w:pPr>
              <w:pStyle w:val="Table8"/>
            </w:pPr>
            <w:r w:rsidRPr="00606F9B">
              <w:t>Ethnic origin.</w:t>
            </w:r>
          </w:p>
        </w:tc>
        <w:tc>
          <w:tcPr>
            <w:tcW w:w="4139" w:type="dxa"/>
          </w:tcPr>
          <w:p w14:paraId="52278E1D" w14:textId="77777777" w:rsidR="00FD4A2E" w:rsidRPr="00606F9B" w:rsidRDefault="00FD4A2E" w:rsidP="00FD4A2E">
            <w:pPr>
              <w:pStyle w:val="Table8"/>
            </w:pPr>
            <w:r w:rsidRPr="00606F9B">
              <w:t>Person - Ethnic Origin</w:t>
            </w:r>
          </w:p>
        </w:tc>
        <w:tc>
          <w:tcPr>
            <w:tcW w:w="1381" w:type="dxa"/>
          </w:tcPr>
          <w:p w14:paraId="5283DE67" w14:textId="77777777" w:rsidR="00FD4A2E" w:rsidRPr="00606F9B" w:rsidRDefault="00FD4A2E" w:rsidP="00FD4A2E">
            <w:pPr>
              <w:pStyle w:val="Table8"/>
            </w:pPr>
            <w:r w:rsidRPr="00606F9B">
              <w:t>NHS Data Dictionary</w:t>
            </w:r>
          </w:p>
        </w:tc>
        <w:tc>
          <w:tcPr>
            <w:tcW w:w="2782" w:type="dxa"/>
          </w:tcPr>
          <w:p w14:paraId="27F7F687" w14:textId="77777777" w:rsidR="00FD4A2E" w:rsidRPr="00606F9B" w:rsidRDefault="00FD4A2E" w:rsidP="00FD4A2E">
            <w:pPr>
              <w:pStyle w:val="Table8"/>
            </w:pPr>
            <w:r w:rsidRPr="00606F9B">
              <w:t>X(2)</w:t>
            </w:r>
          </w:p>
        </w:tc>
        <w:tc>
          <w:tcPr>
            <w:tcW w:w="584" w:type="dxa"/>
          </w:tcPr>
          <w:p w14:paraId="6EB95C1A" w14:textId="77777777" w:rsidR="00FD4A2E" w:rsidRPr="00606F9B" w:rsidRDefault="00FD4A2E" w:rsidP="00FD4A2E">
            <w:pPr>
              <w:pStyle w:val="Table8"/>
            </w:pPr>
            <w:r w:rsidRPr="00606F9B">
              <w:t>O</w:t>
            </w:r>
          </w:p>
        </w:tc>
      </w:tr>
      <w:tr w:rsidR="00FD4A2E" w:rsidRPr="003D5616" w14:paraId="47342659" w14:textId="77777777" w:rsidTr="00FD4A2E">
        <w:trPr>
          <w:cantSplit/>
          <w:trHeight w:val="145"/>
        </w:trPr>
        <w:tc>
          <w:tcPr>
            <w:tcW w:w="679" w:type="dxa"/>
          </w:tcPr>
          <w:p w14:paraId="5C40DBB5" w14:textId="77777777" w:rsidR="00FD4A2E" w:rsidRPr="00FB6560" w:rsidRDefault="00FD4A2E" w:rsidP="00FD4A2E">
            <w:pPr>
              <w:pStyle w:val="Table8"/>
            </w:pPr>
            <w:r>
              <w:t>T1A29</w:t>
            </w:r>
          </w:p>
        </w:tc>
        <w:tc>
          <w:tcPr>
            <w:tcW w:w="1675" w:type="dxa"/>
          </w:tcPr>
          <w:p w14:paraId="3F398C1D" w14:textId="77777777" w:rsidR="00FD4A2E" w:rsidRPr="00FB6560" w:rsidRDefault="00FD4A2E" w:rsidP="00FD4A2E">
            <w:pPr>
              <w:pStyle w:val="Table8"/>
            </w:pPr>
            <w:r w:rsidRPr="00FB6560">
              <w:t>FIRST_LANGUAGE</w:t>
            </w:r>
          </w:p>
        </w:tc>
        <w:tc>
          <w:tcPr>
            <w:tcW w:w="4140" w:type="dxa"/>
          </w:tcPr>
          <w:p w14:paraId="1DC11AD1" w14:textId="77777777" w:rsidR="00FD4A2E" w:rsidRPr="00FB6560" w:rsidRDefault="00FD4A2E" w:rsidP="00FD4A2E">
            <w:pPr>
              <w:pStyle w:val="Table8"/>
            </w:pPr>
            <w:r w:rsidRPr="00FB6560">
              <w:t>First language of the patient.</w:t>
            </w:r>
          </w:p>
        </w:tc>
        <w:tc>
          <w:tcPr>
            <w:tcW w:w="4139" w:type="dxa"/>
          </w:tcPr>
          <w:p w14:paraId="142E7515" w14:textId="77777777" w:rsidR="00FD4A2E" w:rsidRPr="00FB6560" w:rsidRDefault="00FD4A2E" w:rsidP="00FD4A2E">
            <w:pPr>
              <w:pStyle w:val="Table8"/>
            </w:pPr>
            <w:r w:rsidRPr="00FB6560">
              <w:t>PDS provides the facility to record the primary language for verbal communication. Language is stored on the as a coded value from the ISO 639-1 standard. A language is set only where it is not ‘</w:t>
            </w:r>
            <w:proofErr w:type="spellStart"/>
            <w:r w:rsidRPr="00FB6560">
              <w:t>en</w:t>
            </w:r>
            <w:proofErr w:type="spellEnd"/>
            <w:r w:rsidRPr="00FB6560">
              <w:t>’ (English).</w:t>
            </w:r>
          </w:p>
        </w:tc>
        <w:tc>
          <w:tcPr>
            <w:tcW w:w="1381" w:type="dxa"/>
          </w:tcPr>
          <w:p w14:paraId="554E6019" w14:textId="77777777" w:rsidR="00FD4A2E" w:rsidRPr="00FB6560" w:rsidRDefault="00FD4A2E" w:rsidP="00FD4A2E">
            <w:pPr>
              <w:pStyle w:val="Table8"/>
            </w:pPr>
            <w:r w:rsidRPr="00FB6560">
              <w:t>PDS extension of ISO 639-1</w:t>
            </w:r>
          </w:p>
        </w:tc>
        <w:tc>
          <w:tcPr>
            <w:tcW w:w="2782" w:type="dxa"/>
          </w:tcPr>
          <w:p w14:paraId="3AC98523" w14:textId="77777777" w:rsidR="00FD4A2E" w:rsidRPr="00FB6560" w:rsidRDefault="00FD4A2E" w:rsidP="00FD4A2E">
            <w:pPr>
              <w:pStyle w:val="Table8"/>
            </w:pPr>
            <w:r w:rsidRPr="00FB6560">
              <w:t>X(2)</w:t>
            </w:r>
          </w:p>
        </w:tc>
        <w:tc>
          <w:tcPr>
            <w:tcW w:w="584" w:type="dxa"/>
          </w:tcPr>
          <w:p w14:paraId="60055253" w14:textId="77777777" w:rsidR="00FD4A2E" w:rsidRPr="00FB6560" w:rsidRDefault="00FD4A2E" w:rsidP="00FD4A2E">
            <w:pPr>
              <w:pStyle w:val="Table8"/>
            </w:pPr>
            <w:r w:rsidRPr="00FB6560">
              <w:t>O</w:t>
            </w:r>
          </w:p>
        </w:tc>
      </w:tr>
    </w:tbl>
    <w:p w14:paraId="36B00943" w14:textId="70888B57" w:rsidR="00FD4A2E" w:rsidRDefault="00FD4A2E" w:rsidP="00FD4A2E">
      <w:pPr>
        <w:pStyle w:val="ParaText"/>
        <w:numPr>
          <w:ilvl w:val="0"/>
          <w:numId w:val="0"/>
        </w:numPr>
        <w:ind w:left="771" w:hanging="771"/>
      </w:pPr>
      <w:bookmarkStart w:id="76" w:name="_Ref287609963"/>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2</w:t>
      </w:r>
      <w:r w:rsidR="00245BDF">
        <w:rPr>
          <w:noProof/>
        </w:rPr>
        <w:fldChar w:fldCharType="end"/>
      </w:r>
      <w:r>
        <w:t xml:space="preserve"> - PATIENTS Table Attributes</w:t>
      </w:r>
      <w:bookmarkEnd w:id="76"/>
    </w:p>
    <w:p w14:paraId="1A601C85" w14:textId="77777777" w:rsidR="00FD4A2E" w:rsidRDefault="00FD4A2E" w:rsidP="00FD4A2E">
      <w:pPr>
        <w:pStyle w:val="ParaText"/>
        <w:numPr>
          <w:ilvl w:val="0"/>
          <w:numId w:val="0"/>
        </w:numPr>
        <w:ind w:left="771" w:hanging="771"/>
        <w:rPr>
          <w:lang w:eastAsia="en-GB"/>
        </w:rPr>
      </w:pPr>
    </w:p>
    <w:p w14:paraId="7432D13C" w14:textId="77777777" w:rsidR="00FD4A2E" w:rsidRDefault="00FD4A2E" w:rsidP="006E31D2">
      <w:pPr>
        <w:pStyle w:val="Heading4"/>
        <w:rPr>
          <w:lang w:eastAsia="en-GB"/>
        </w:rPr>
      </w:pPr>
      <w:bookmarkStart w:id="77" w:name="_Ref295400709"/>
      <w:r>
        <w:rPr>
          <w:lang w:eastAsia="en-GB"/>
        </w:rPr>
        <w:t>JOURNALS Table Attribute List</w:t>
      </w:r>
      <w:bookmarkEnd w:id="77"/>
    </w:p>
    <w:p w14:paraId="5C91F078" w14:textId="7ED831DE" w:rsidR="00FD4A2E" w:rsidRPr="00C25E86" w:rsidRDefault="00FD4A2E" w:rsidP="00FD4A2E">
      <w:pPr>
        <w:pStyle w:val="ParaText"/>
        <w:rPr>
          <w:lang w:eastAsia="en-GB"/>
        </w:rPr>
      </w:pPr>
      <w:bookmarkStart w:id="78" w:name="_Ref332623451"/>
      <w:r>
        <w:t xml:space="preserve">The attributes within the JOURNALS table is defined in </w:t>
      </w:r>
      <w:r>
        <w:fldChar w:fldCharType="begin"/>
      </w:r>
      <w:r>
        <w:instrText xml:space="preserve"> REF _Ref287613791 \h </w:instrText>
      </w:r>
      <w:r>
        <w:fldChar w:fldCharType="separate"/>
      </w:r>
      <w:r w:rsidR="00E23EB1">
        <w:t xml:space="preserve">Table </w:t>
      </w:r>
      <w:r w:rsidR="00E23EB1">
        <w:rPr>
          <w:noProof/>
        </w:rPr>
        <w:t>3</w:t>
      </w:r>
      <w:r w:rsidR="00E23EB1">
        <w:t xml:space="preserve"> - JOURNALS Table Attributes</w:t>
      </w:r>
      <w:r>
        <w:fldChar w:fldCharType="end"/>
      </w:r>
      <w:r>
        <w:t>.</w:t>
      </w:r>
      <w:bookmarkEnd w:id="78"/>
    </w:p>
    <w:tbl>
      <w:tblPr>
        <w:tblW w:w="15358" w:type="dxa"/>
        <w:tblBorders>
          <w:top w:val="double" w:sz="4" w:space="0" w:color="auto"/>
          <w:left w:val="double" w:sz="4" w:space="0" w:color="auto"/>
          <w:bottom w:val="double" w:sz="4" w:space="0" w:color="auto"/>
          <w:right w:val="double" w:sz="4" w:space="0" w:color="auto"/>
          <w:insideH w:val="single" w:sz="8" w:space="0" w:color="auto"/>
          <w:insideV w:val="single" w:sz="8" w:space="0" w:color="auto"/>
        </w:tblBorders>
        <w:tblLayout w:type="fixed"/>
        <w:tblCellMar>
          <w:top w:w="51" w:type="dxa"/>
          <w:left w:w="107" w:type="dxa"/>
          <w:bottom w:w="51" w:type="dxa"/>
          <w:right w:w="107" w:type="dxa"/>
        </w:tblCellMar>
        <w:tblLook w:val="0000" w:firstRow="0" w:lastRow="0" w:firstColumn="0" w:lastColumn="0" w:noHBand="0" w:noVBand="0"/>
      </w:tblPr>
      <w:tblGrid>
        <w:gridCol w:w="678"/>
        <w:gridCol w:w="2236"/>
        <w:gridCol w:w="4375"/>
        <w:gridCol w:w="48"/>
        <w:gridCol w:w="3685"/>
        <w:gridCol w:w="46"/>
        <w:gridCol w:w="96"/>
        <w:gridCol w:w="2250"/>
        <w:gridCol w:w="1361"/>
        <w:gridCol w:w="583"/>
      </w:tblGrid>
      <w:tr w:rsidR="00FD4A2E" w:rsidRPr="000045A1" w14:paraId="699516BD" w14:textId="77777777" w:rsidTr="00FD4A2E">
        <w:trPr>
          <w:cantSplit/>
          <w:trHeight w:val="263"/>
          <w:tblHeader/>
        </w:trPr>
        <w:tc>
          <w:tcPr>
            <w:tcW w:w="678" w:type="dxa"/>
            <w:tcBorders>
              <w:top w:val="double" w:sz="4" w:space="0" w:color="auto"/>
              <w:bottom w:val="double" w:sz="4" w:space="0" w:color="auto"/>
            </w:tcBorders>
            <w:shd w:val="pct10" w:color="C0C0C0" w:fill="auto"/>
          </w:tcPr>
          <w:p w14:paraId="65C3073B" w14:textId="77777777" w:rsidR="00FD4A2E" w:rsidRPr="000045A1" w:rsidRDefault="00FD4A2E" w:rsidP="00FD4A2E">
            <w:pPr>
              <w:pStyle w:val="Table8"/>
              <w:rPr>
                <w:b/>
              </w:rPr>
            </w:pPr>
            <w:r>
              <w:rPr>
                <w:b/>
              </w:rPr>
              <w:t>Ref</w:t>
            </w:r>
          </w:p>
        </w:tc>
        <w:tc>
          <w:tcPr>
            <w:tcW w:w="2236" w:type="dxa"/>
            <w:tcBorders>
              <w:top w:val="double" w:sz="4" w:space="0" w:color="auto"/>
              <w:bottom w:val="double" w:sz="4" w:space="0" w:color="auto"/>
            </w:tcBorders>
            <w:shd w:val="pct10" w:color="C0C0C0" w:fill="auto"/>
            <w:vAlign w:val="center"/>
          </w:tcPr>
          <w:p w14:paraId="05F941E5" w14:textId="77777777" w:rsidR="00FD4A2E" w:rsidRPr="000045A1" w:rsidRDefault="00FD4A2E" w:rsidP="00FD4A2E">
            <w:pPr>
              <w:pStyle w:val="Table8"/>
              <w:rPr>
                <w:b/>
              </w:rPr>
            </w:pPr>
            <w:r w:rsidRPr="000045A1">
              <w:rPr>
                <w:b/>
              </w:rPr>
              <w:t>Item - JOURNALS</w:t>
            </w:r>
          </w:p>
        </w:tc>
        <w:tc>
          <w:tcPr>
            <w:tcW w:w="4375" w:type="dxa"/>
            <w:tcBorders>
              <w:top w:val="double" w:sz="4" w:space="0" w:color="auto"/>
              <w:bottom w:val="double" w:sz="4" w:space="0" w:color="auto"/>
            </w:tcBorders>
            <w:shd w:val="pct10" w:color="C0C0C0" w:fill="auto"/>
            <w:vAlign w:val="center"/>
          </w:tcPr>
          <w:p w14:paraId="4661B167" w14:textId="77777777" w:rsidR="00FD4A2E" w:rsidRPr="0041434E" w:rsidRDefault="00FD4A2E" w:rsidP="00FD4A2E">
            <w:pPr>
              <w:pStyle w:val="Table8"/>
              <w:rPr>
                <w:b/>
              </w:rPr>
            </w:pPr>
            <w:r w:rsidRPr="0041434E">
              <w:rPr>
                <w:b/>
              </w:rPr>
              <w:t>User view</w:t>
            </w:r>
          </w:p>
        </w:tc>
        <w:tc>
          <w:tcPr>
            <w:tcW w:w="3779" w:type="dxa"/>
            <w:gridSpan w:val="3"/>
            <w:tcBorders>
              <w:top w:val="double" w:sz="4" w:space="0" w:color="auto"/>
              <w:bottom w:val="double" w:sz="4" w:space="0" w:color="auto"/>
            </w:tcBorders>
            <w:shd w:val="pct10" w:color="C0C0C0" w:fill="auto"/>
            <w:vAlign w:val="center"/>
          </w:tcPr>
          <w:p w14:paraId="2CDF93A3" w14:textId="77777777" w:rsidR="00FD4A2E" w:rsidRPr="0041434E" w:rsidRDefault="00FD4A2E" w:rsidP="00FD4A2E">
            <w:pPr>
              <w:pStyle w:val="Table8"/>
              <w:rPr>
                <w:b/>
              </w:rPr>
            </w:pPr>
            <w:r w:rsidRPr="0041434E">
              <w:rPr>
                <w:b/>
              </w:rPr>
              <w:t>Technical notes</w:t>
            </w:r>
          </w:p>
        </w:tc>
        <w:tc>
          <w:tcPr>
            <w:tcW w:w="2346" w:type="dxa"/>
            <w:gridSpan w:val="2"/>
            <w:tcBorders>
              <w:top w:val="double" w:sz="4" w:space="0" w:color="auto"/>
              <w:bottom w:val="double" w:sz="4" w:space="0" w:color="auto"/>
            </w:tcBorders>
            <w:shd w:val="pct10" w:color="C0C0C0" w:fill="auto"/>
            <w:vAlign w:val="center"/>
          </w:tcPr>
          <w:p w14:paraId="182F982D" w14:textId="77777777" w:rsidR="00FD4A2E" w:rsidRPr="0041434E" w:rsidRDefault="00FD4A2E" w:rsidP="00FD4A2E">
            <w:pPr>
              <w:pStyle w:val="Table8"/>
              <w:rPr>
                <w:b/>
              </w:rPr>
            </w:pPr>
            <w:r w:rsidRPr="0041434E">
              <w:rPr>
                <w:b/>
              </w:rPr>
              <w:t>Code list</w:t>
            </w:r>
          </w:p>
        </w:tc>
        <w:tc>
          <w:tcPr>
            <w:tcW w:w="1361" w:type="dxa"/>
            <w:tcBorders>
              <w:top w:val="double" w:sz="4" w:space="0" w:color="auto"/>
              <w:bottom w:val="double" w:sz="4" w:space="0" w:color="auto"/>
            </w:tcBorders>
            <w:shd w:val="pct10" w:color="C0C0C0" w:fill="auto"/>
            <w:vAlign w:val="center"/>
          </w:tcPr>
          <w:p w14:paraId="74EDC685" w14:textId="77777777" w:rsidR="00FD4A2E" w:rsidRPr="0041434E" w:rsidRDefault="00FD4A2E" w:rsidP="00FD4A2E">
            <w:pPr>
              <w:pStyle w:val="Table8"/>
              <w:rPr>
                <w:b/>
              </w:rPr>
            </w:pPr>
            <w:r w:rsidRPr="0041434E">
              <w:rPr>
                <w:b/>
              </w:rPr>
              <w:t>Data type</w:t>
            </w:r>
          </w:p>
        </w:tc>
        <w:tc>
          <w:tcPr>
            <w:tcW w:w="583" w:type="dxa"/>
            <w:tcBorders>
              <w:top w:val="double" w:sz="4" w:space="0" w:color="auto"/>
              <w:bottom w:val="double" w:sz="4" w:space="0" w:color="auto"/>
            </w:tcBorders>
            <w:shd w:val="pct10" w:color="C0C0C0" w:fill="auto"/>
            <w:vAlign w:val="center"/>
          </w:tcPr>
          <w:p w14:paraId="60E5C3CA" w14:textId="77777777" w:rsidR="00FD4A2E" w:rsidRPr="000045A1" w:rsidRDefault="00FD4A2E" w:rsidP="00FD4A2E">
            <w:pPr>
              <w:pStyle w:val="Table8"/>
              <w:rPr>
                <w:b/>
                <w:sz w:val="20"/>
              </w:rPr>
            </w:pPr>
            <w:r>
              <w:rPr>
                <w:b/>
              </w:rPr>
              <w:t>M/O</w:t>
            </w:r>
          </w:p>
        </w:tc>
      </w:tr>
      <w:tr w:rsidR="00FD4A2E" w:rsidRPr="003D5616" w14:paraId="63564978" w14:textId="77777777" w:rsidTr="00FD4A2E">
        <w:trPr>
          <w:cantSplit/>
          <w:trHeight w:val="470"/>
        </w:trPr>
        <w:tc>
          <w:tcPr>
            <w:tcW w:w="678" w:type="dxa"/>
            <w:tcBorders>
              <w:top w:val="nil"/>
            </w:tcBorders>
            <w:shd w:val="pct10" w:color="C0C0C0" w:fill="auto"/>
          </w:tcPr>
          <w:p w14:paraId="17964241" w14:textId="77777777" w:rsidR="00FD4A2E" w:rsidRPr="003D5616" w:rsidRDefault="00FD4A2E" w:rsidP="00FD4A2E">
            <w:pPr>
              <w:pStyle w:val="Table8"/>
            </w:pPr>
          </w:p>
        </w:tc>
        <w:tc>
          <w:tcPr>
            <w:tcW w:w="2236" w:type="dxa"/>
            <w:tcBorders>
              <w:top w:val="nil"/>
            </w:tcBorders>
            <w:shd w:val="pct10" w:color="C0C0C0" w:fill="auto"/>
          </w:tcPr>
          <w:p w14:paraId="7A78792C" w14:textId="77777777" w:rsidR="00FD4A2E" w:rsidRPr="003D5616" w:rsidRDefault="00FD4A2E" w:rsidP="00FD4A2E">
            <w:pPr>
              <w:pStyle w:val="Table8"/>
            </w:pPr>
            <w:r w:rsidRPr="003D5616">
              <w:t>TABLE: JOURNALS</w:t>
            </w:r>
          </w:p>
        </w:tc>
        <w:tc>
          <w:tcPr>
            <w:tcW w:w="4375" w:type="dxa"/>
            <w:tcBorders>
              <w:top w:val="nil"/>
            </w:tcBorders>
            <w:shd w:val="pct10" w:color="C0C0C0" w:fill="auto"/>
          </w:tcPr>
          <w:p w14:paraId="7ACD8AB6" w14:textId="77777777" w:rsidR="00FD4A2E" w:rsidRPr="00606F9B" w:rsidRDefault="00FD4A2E" w:rsidP="00FD4A2E">
            <w:pPr>
              <w:pStyle w:val="Table8"/>
            </w:pPr>
            <w:r w:rsidRPr="00606F9B">
              <w:t>Table containing records of patient characteristics and treatments.</w:t>
            </w:r>
          </w:p>
        </w:tc>
        <w:tc>
          <w:tcPr>
            <w:tcW w:w="3779" w:type="dxa"/>
            <w:gridSpan w:val="3"/>
            <w:tcBorders>
              <w:top w:val="nil"/>
            </w:tcBorders>
            <w:shd w:val="pct10" w:color="C0C0C0" w:fill="auto"/>
          </w:tcPr>
          <w:p w14:paraId="3A4F6087" w14:textId="77777777" w:rsidR="00FD4A2E" w:rsidRPr="00606F9B" w:rsidRDefault="00FD4A2E" w:rsidP="00FD4A2E">
            <w:pPr>
              <w:pStyle w:val="Table8"/>
            </w:pPr>
            <w:r w:rsidRPr="00606F9B">
              <w:t>Patient Journal Item/ Patient Characteristic/ Actual Intervention/ Pharmaceutical Intervention.</w:t>
            </w:r>
          </w:p>
        </w:tc>
        <w:tc>
          <w:tcPr>
            <w:tcW w:w="2346" w:type="dxa"/>
            <w:gridSpan w:val="2"/>
            <w:tcBorders>
              <w:top w:val="nil"/>
            </w:tcBorders>
            <w:shd w:val="pct10" w:color="C0C0C0" w:fill="auto"/>
          </w:tcPr>
          <w:p w14:paraId="1236F0FD" w14:textId="77777777" w:rsidR="00FD4A2E" w:rsidRPr="00606F9B" w:rsidRDefault="00FD4A2E" w:rsidP="00FD4A2E">
            <w:pPr>
              <w:pStyle w:val="Table8"/>
            </w:pPr>
            <w:r w:rsidRPr="00606F9B">
              <w:t>N/A</w:t>
            </w:r>
          </w:p>
        </w:tc>
        <w:tc>
          <w:tcPr>
            <w:tcW w:w="1361" w:type="dxa"/>
            <w:tcBorders>
              <w:top w:val="nil"/>
            </w:tcBorders>
            <w:shd w:val="pct10" w:color="C0C0C0" w:fill="auto"/>
          </w:tcPr>
          <w:p w14:paraId="60C7DA7F" w14:textId="77777777" w:rsidR="00FD4A2E" w:rsidRPr="00606F9B" w:rsidRDefault="00FD4A2E" w:rsidP="00FD4A2E">
            <w:pPr>
              <w:pStyle w:val="Table8"/>
            </w:pPr>
            <w:r w:rsidRPr="00606F9B">
              <w:t>TABLE</w:t>
            </w:r>
          </w:p>
        </w:tc>
        <w:tc>
          <w:tcPr>
            <w:tcW w:w="583" w:type="dxa"/>
            <w:tcBorders>
              <w:top w:val="nil"/>
            </w:tcBorders>
            <w:shd w:val="pct10" w:color="C0C0C0" w:fill="auto"/>
          </w:tcPr>
          <w:p w14:paraId="6E162A01" w14:textId="77777777" w:rsidR="00FD4A2E" w:rsidRPr="00606F9B" w:rsidRDefault="00FD4A2E" w:rsidP="00FD4A2E">
            <w:pPr>
              <w:pStyle w:val="Table8"/>
            </w:pPr>
            <w:r w:rsidRPr="00606F9B">
              <w:t>M</w:t>
            </w:r>
          </w:p>
        </w:tc>
      </w:tr>
      <w:tr w:rsidR="00FD4A2E" w:rsidRPr="003D5616" w14:paraId="330EE05D" w14:textId="77777777" w:rsidTr="00FD4A2E">
        <w:trPr>
          <w:cantSplit/>
          <w:trHeight w:val="282"/>
        </w:trPr>
        <w:tc>
          <w:tcPr>
            <w:tcW w:w="678" w:type="dxa"/>
            <w:shd w:val="pct10" w:color="C0C0C0" w:fill="auto"/>
          </w:tcPr>
          <w:p w14:paraId="004D6A06" w14:textId="77777777" w:rsidR="00FD4A2E" w:rsidRPr="00606F9B" w:rsidRDefault="00FD4A2E" w:rsidP="00FD4A2E">
            <w:pPr>
              <w:pStyle w:val="Table8"/>
            </w:pPr>
          </w:p>
        </w:tc>
        <w:tc>
          <w:tcPr>
            <w:tcW w:w="2236" w:type="dxa"/>
            <w:shd w:val="pct10" w:color="C0C0C0" w:fill="auto"/>
          </w:tcPr>
          <w:p w14:paraId="34E90B19" w14:textId="77777777" w:rsidR="00FD4A2E" w:rsidRPr="00606F9B" w:rsidRDefault="00FD4A2E" w:rsidP="00FD4A2E">
            <w:pPr>
              <w:pStyle w:val="Table8"/>
            </w:pPr>
            <w:r w:rsidRPr="00606F9B">
              <w:t>PID</w:t>
            </w:r>
          </w:p>
        </w:tc>
        <w:tc>
          <w:tcPr>
            <w:tcW w:w="4375" w:type="dxa"/>
            <w:shd w:val="pct10" w:color="C0C0C0" w:fill="auto"/>
          </w:tcPr>
          <w:p w14:paraId="6B5B8A49" w14:textId="77777777" w:rsidR="00FD4A2E" w:rsidRPr="00606F9B" w:rsidRDefault="00FD4A2E" w:rsidP="00FD4A2E">
            <w:pPr>
              <w:pStyle w:val="Table8"/>
            </w:pPr>
            <w:r w:rsidRPr="00606F9B">
              <w:t>Patient identifier internal to system.</w:t>
            </w:r>
          </w:p>
        </w:tc>
        <w:tc>
          <w:tcPr>
            <w:tcW w:w="3779" w:type="dxa"/>
            <w:gridSpan w:val="3"/>
            <w:shd w:val="pct10" w:color="C0C0C0" w:fill="auto"/>
          </w:tcPr>
          <w:p w14:paraId="31D4F055" w14:textId="77777777" w:rsidR="00FD4A2E" w:rsidRPr="00606F9B" w:rsidRDefault="00FD4A2E" w:rsidP="00FD4A2E">
            <w:pPr>
              <w:pStyle w:val="Table8"/>
            </w:pPr>
            <w:r w:rsidRPr="00606F9B">
              <w:t>DO NOT EXPORT</w:t>
            </w:r>
          </w:p>
        </w:tc>
        <w:tc>
          <w:tcPr>
            <w:tcW w:w="2346" w:type="dxa"/>
            <w:gridSpan w:val="2"/>
            <w:shd w:val="pct10" w:color="C0C0C0" w:fill="auto"/>
          </w:tcPr>
          <w:p w14:paraId="5114B03D" w14:textId="77777777" w:rsidR="00FD4A2E" w:rsidRPr="00606F9B" w:rsidRDefault="00FD4A2E" w:rsidP="00FD4A2E">
            <w:pPr>
              <w:pStyle w:val="Table8"/>
            </w:pPr>
            <w:r w:rsidRPr="00606F9B">
              <w:t>N/A</w:t>
            </w:r>
          </w:p>
        </w:tc>
        <w:tc>
          <w:tcPr>
            <w:tcW w:w="1361" w:type="dxa"/>
            <w:shd w:val="pct10" w:color="C0C0C0" w:fill="auto"/>
          </w:tcPr>
          <w:p w14:paraId="21B9F951" w14:textId="77777777" w:rsidR="00FD4A2E" w:rsidRPr="00606F9B" w:rsidRDefault="00FD4A2E" w:rsidP="00FD4A2E">
            <w:pPr>
              <w:pStyle w:val="Table8"/>
            </w:pPr>
            <w:r w:rsidRPr="00606F9B">
              <w:t>INTERNAL</w:t>
            </w:r>
          </w:p>
        </w:tc>
        <w:tc>
          <w:tcPr>
            <w:tcW w:w="583" w:type="dxa"/>
            <w:shd w:val="pct10" w:color="C0C0C0" w:fill="auto"/>
          </w:tcPr>
          <w:p w14:paraId="769E5424" w14:textId="77777777" w:rsidR="00FD4A2E" w:rsidRPr="00606F9B" w:rsidRDefault="00FD4A2E" w:rsidP="00FD4A2E">
            <w:pPr>
              <w:pStyle w:val="Table8"/>
            </w:pPr>
            <w:r>
              <w:t>N/A</w:t>
            </w:r>
          </w:p>
        </w:tc>
      </w:tr>
      <w:tr w:rsidR="00FD4A2E" w:rsidRPr="003D5616" w14:paraId="1E1968C4" w14:textId="77777777" w:rsidTr="00FD4A2E">
        <w:trPr>
          <w:cantSplit/>
          <w:trHeight w:val="300"/>
        </w:trPr>
        <w:tc>
          <w:tcPr>
            <w:tcW w:w="678" w:type="dxa"/>
            <w:shd w:val="pct10" w:color="C0C0C0" w:fill="auto"/>
          </w:tcPr>
          <w:p w14:paraId="5CC23037" w14:textId="77777777" w:rsidR="00FD4A2E" w:rsidRPr="00606F9B" w:rsidRDefault="00FD4A2E" w:rsidP="00FD4A2E">
            <w:pPr>
              <w:pStyle w:val="Table8"/>
            </w:pPr>
          </w:p>
        </w:tc>
        <w:tc>
          <w:tcPr>
            <w:tcW w:w="2236" w:type="dxa"/>
            <w:shd w:val="pct10" w:color="C0C0C0" w:fill="auto"/>
          </w:tcPr>
          <w:p w14:paraId="20C0A56B" w14:textId="77777777" w:rsidR="00FD4A2E" w:rsidRPr="00606F9B" w:rsidRDefault="00FD4A2E" w:rsidP="00FD4A2E">
            <w:pPr>
              <w:pStyle w:val="Table8"/>
            </w:pPr>
            <w:r w:rsidRPr="00606F9B">
              <w:t>ID</w:t>
            </w:r>
          </w:p>
        </w:tc>
        <w:tc>
          <w:tcPr>
            <w:tcW w:w="4375" w:type="dxa"/>
            <w:shd w:val="pct10" w:color="C0C0C0" w:fill="auto"/>
          </w:tcPr>
          <w:p w14:paraId="1996C1E1" w14:textId="77777777" w:rsidR="00FD4A2E" w:rsidRPr="00606F9B" w:rsidRDefault="00FD4A2E" w:rsidP="00FD4A2E">
            <w:pPr>
              <w:pStyle w:val="Table8"/>
            </w:pPr>
            <w:r w:rsidRPr="00606F9B">
              <w:t>JOURNALS table record identifier internal to system.</w:t>
            </w:r>
          </w:p>
        </w:tc>
        <w:tc>
          <w:tcPr>
            <w:tcW w:w="3779" w:type="dxa"/>
            <w:gridSpan w:val="3"/>
            <w:shd w:val="pct10" w:color="C0C0C0" w:fill="auto"/>
          </w:tcPr>
          <w:p w14:paraId="47989D92" w14:textId="77777777" w:rsidR="00FD4A2E" w:rsidRPr="00606F9B" w:rsidRDefault="00FD4A2E" w:rsidP="00FD4A2E">
            <w:pPr>
              <w:pStyle w:val="Table8"/>
            </w:pPr>
            <w:r w:rsidRPr="00606F9B">
              <w:t>DO NOT EXPORT</w:t>
            </w:r>
          </w:p>
        </w:tc>
        <w:tc>
          <w:tcPr>
            <w:tcW w:w="2346" w:type="dxa"/>
            <w:gridSpan w:val="2"/>
            <w:shd w:val="pct10" w:color="C0C0C0" w:fill="auto"/>
          </w:tcPr>
          <w:p w14:paraId="44E1B2CB" w14:textId="77777777" w:rsidR="00FD4A2E" w:rsidRPr="00606F9B" w:rsidRDefault="00FD4A2E" w:rsidP="00FD4A2E">
            <w:pPr>
              <w:pStyle w:val="Table8"/>
            </w:pPr>
            <w:r w:rsidRPr="00606F9B">
              <w:t>N/A</w:t>
            </w:r>
          </w:p>
        </w:tc>
        <w:tc>
          <w:tcPr>
            <w:tcW w:w="1361" w:type="dxa"/>
            <w:shd w:val="pct10" w:color="C0C0C0" w:fill="auto"/>
          </w:tcPr>
          <w:p w14:paraId="2194FDE6" w14:textId="77777777" w:rsidR="00FD4A2E" w:rsidRPr="00606F9B" w:rsidRDefault="00FD4A2E" w:rsidP="00FD4A2E">
            <w:pPr>
              <w:pStyle w:val="Table8"/>
            </w:pPr>
            <w:r w:rsidRPr="00606F9B">
              <w:t>INTERNAL</w:t>
            </w:r>
          </w:p>
        </w:tc>
        <w:tc>
          <w:tcPr>
            <w:tcW w:w="583" w:type="dxa"/>
            <w:shd w:val="pct10" w:color="C0C0C0" w:fill="auto"/>
          </w:tcPr>
          <w:p w14:paraId="6BDD2676" w14:textId="77777777" w:rsidR="00FD4A2E" w:rsidRPr="00606F9B" w:rsidRDefault="00FD4A2E" w:rsidP="00FD4A2E">
            <w:pPr>
              <w:pStyle w:val="Table8"/>
            </w:pPr>
            <w:r>
              <w:t>N/A</w:t>
            </w:r>
          </w:p>
        </w:tc>
      </w:tr>
      <w:tr w:rsidR="00FD4A2E" w:rsidRPr="003D5616" w14:paraId="0824748F" w14:textId="77777777" w:rsidTr="00FD4A2E">
        <w:trPr>
          <w:cantSplit/>
          <w:trHeight w:val="883"/>
        </w:trPr>
        <w:tc>
          <w:tcPr>
            <w:tcW w:w="678" w:type="dxa"/>
          </w:tcPr>
          <w:p w14:paraId="4FD4F042" w14:textId="77777777" w:rsidR="00FD4A2E" w:rsidRPr="00606F9B" w:rsidRDefault="00FD4A2E" w:rsidP="00FD4A2E">
            <w:pPr>
              <w:pStyle w:val="Table8"/>
            </w:pPr>
            <w:r>
              <w:t>T2A4</w:t>
            </w:r>
          </w:p>
        </w:tc>
        <w:tc>
          <w:tcPr>
            <w:tcW w:w="2236" w:type="dxa"/>
          </w:tcPr>
          <w:p w14:paraId="3711F1A3" w14:textId="77777777" w:rsidR="00FD4A2E" w:rsidRPr="00606F9B" w:rsidRDefault="00FD4A2E" w:rsidP="00FD4A2E">
            <w:pPr>
              <w:pStyle w:val="Table8"/>
            </w:pPr>
            <w:r w:rsidRPr="00606F9B">
              <w:t>DATE</w:t>
            </w:r>
          </w:p>
        </w:tc>
        <w:tc>
          <w:tcPr>
            <w:tcW w:w="4375" w:type="dxa"/>
          </w:tcPr>
          <w:p w14:paraId="466FD600" w14:textId="77777777" w:rsidR="00FD4A2E" w:rsidRPr="00606F9B" w:rsidRDefault="00FD4A2E" w:rsidP="00FD4A2E">
            <w:pPr>
              <w:pStyle w:val="Table8"/>
            </w:pPr>
            <w:r w:rsidRPr="00606F9B">
              <w:t>Date to which the journal item applies. See note under RECORD_DATE below.</w:t>
            </w:r>
          </w:p>
          <w:p w14:paraId="4B71AB65" w14:textId="77777777" w:rsidR="00FD4A2E" w:rsidRPr="00606F9B" w:rsidRDefault="00FD4A2E" w:rsidP="00FD4A2E">
            <w:pPr>
              <w:pStyle w:val="Table8"/>
            </w:pPr>
            <w:r w:rsidRPr="00606F9B">
              <w:t>For medication date of issue (if EPISODE A or I)  or authorisation (if EPISODE R).</w:t>
            </w:r>
          </w:p>
        </w:tc>
        <w:tc>
          <w:tcPr>
            <w:tcW w:w="3779" w:type="dxa"/>
            <w:gridSpan w:val="3"/>
          </w:tcPr>
          <w:p w14:paraId="62C92305" w14:textId="77777777" w:rsidR="00FD4A2E" w:rsidRDefault="00FD4A2E" w:rsidP="00FD4A2E">
            <w:pPr>
              <w:pStyle w:val="Table8"/>
            </w:pPr>
            <w:r>
              <w:t>Accept specification as and report as "CCYY-MM-DD".</w:t>
            </w:r>
          </w:p>
          <w:p w14:paraId="59517525" w14:textId="77777777" w:rsidR="00FD4A2E" w:rsidRPr="00606F9B" w:rsidRDefault="00FD4A2E" w:rsidP="00FD4A2E">
            <w:pPr>
              <w:pStyle w:val="Table8"/>
            </w:pPr>
            <w:r w:rsidRPr="002E69E5">
              <w:t>A null should be returned where "DATE" has not been recorded.</w:t>
            </w:r>
          </w:p>
        </w:tc>
        <w:tc>
          <w:tcPr>
            <w:tcW w:w="2346" w:type="dxa"/>
            <w:gridSpan w:val="2"/>
          </w:tcPr>
          <w:p w14:paraId="2507EFB9" w14:textId="77777777" w:rsidR="00FD4A2E" w:rsidRPr="00606F9B" w:rsidRDefault="00FD4A2E" w:rsidP="00FD4A2E">
            <w:pPr>
              <w:pStyle w:val="Table8"/>
            </w:pPr>
            <w:r w:rsidRPr="00606F9B">
              <w:t>N/A</w:t>
            </w:r>
          </w:p>
        </w:tc>
        <w:tc>
          <w:tcPr>
            <w:tcW w:w="1361" w:type="dxa"/>
          </w:tcPr>
          <w:p w14:paraId="3C845989" w14:textId="77777777" w:rsidR="00FD4A2E" w:rsidRPr="00606F9B" w:rsidRDefault="00FD4A2E" w:rsidP="00FD4A2E">
            <w:pPr>
              <w:pStyle w:val="Table8"/>
            </w:pPr>
            <w:r w:rsidRPr="00606F9B">
              <w:t xml:space="preserve">DATE </w:t>
            </w:r>
          </w:p>
        </w:tc>
        <w:tc>
          <w:tcPr>
            <w:tcW w:w="583" w:type="dxa"/>
          </w:tcPr>
          <w:p w14:paraId="3C6BA1A1" w14:textId="77777777" w:rsidR="00FD4A2E" w:rsidRPr="00606F9B" w:rsidRDefault="00FD4A2E" w:rsidP="00FD4A2E">
            <w:pPr>
              <w:pStyle w:val="Table8"/>
            </w:pPr>
            <w:r w:rsidRPr="00606F9B">
              <w:t>M</w:t>
            </w:r>
          </w:p>
        </w:tc>
      </w:tr>
      <w:tr w:rsidR="00FD4A2E" w:rsidRPr="003D5616" w14:paraId="66EE50BB" w14:textId="77777777" w:rsidTr="00FD4A2E">
        <w:trPr>
          <w:cantSplit/>
          <w:trHeight w:val="1108"/>
        </w:trPr>
        <w:tc>
          <w:tcPr>
            <w:tcW w:w="678" w:type="dxa"/>
          </w:tcPr>
          <w:p w14:paraId="799847F8" w14:textId="77777777" w:rsidR="00FD4A2E" w:rsidRPr="00606F9B" w:rsidRDefault="00FD4A2E" w:rsidP="00FD4A2E">
            <w:pPr>
              <w:pStyle w:val="Table8"/>
            </w:pPr>
            <w:r>
              <w:t>T2A5</w:t>
            </w:r>
          </w:p>
        </w:tc>
        <w:tc>
          <w:tcPr>
            <w:tcW w:w="2236" w:type="dxa"/>
          </w:tcPr>
          <w:p w14:paraId="620DF3DF" w14:textId="77777777" w:rsidR="00FD4A2E" w:rsidRPr="00606F9B" w:rsidRDefault="00FD4A2E" w:rsidP="00FD4A2E">
            <w:pPr>
              <w:pStyle w:val="Table8"/>
            </w:pPr>
            <w:r w:rsidRPr="00606F9B">
              <w:t>RECORD_DATE</w:t>
            </w:r>
          </w:p>
        </w:tc>
        <w:tc>
          <w:tcPr>
            <w:tcW w:w="4375" w:type="dxa"/>
          </w:tcPr>
          <w:p w14:paraId="4C5198BD" w14:textId="77777777" w:rsidR="00FD4A2E" w:rsidRPr="00633CC2" w:rsidRDefault="00FD4A2E" w:rsidP="00FD4A2E">
            <w:pPr>
              <w:pStyle w:val="Table8"/>
            </w:pPr>
            <w:r w:rsidRPr="00633CC2">
              <w:t>Date on which recorded.</w:t>
            </w:r>
          </w:p>
          <w:p w14:paraId="715D659F" w14:textId="77777777" w:rsidR="00FD4A2E" w:rsidRPr="00633CC2" w:rsidRDefault="00FD4A2E" w:rsidP="00FD4A2E">
            <w:pPr>
              <w:pStyle w:val="Table8"/>
            </w:pPr>
            <w:r w:rsidRPr="00633CC2">
              <w:t>For example if an entry is made during a consultation on 3-Jan-1998 noting a past history of appendectomy on 1-Nov-1978:</w:t>
            </w:r>
          </w:p>
          <w:p w14:paraId="2710723C" w14:textId="77777777" w:rsidR="00FD4A2E" w:rsidRPr="003D5616" w:rsidRDefault="00FD4A2E" w:rsidP="00FD4A2E">
            <w:pPr>
              <w:pStyle w:val="Table8"/>
            </w:pPr>
            <w:r w:rsidRPr="00633CC2">
              <w:t>RECORD_DATE="</w:t>
            </w:r>
            <w:r>
              <w:t>1998-01-03</w:t>
            </w:r>
            <w:r w:rsidRPr="00633CC2">
              <w:t>"</w:t>
            </w:r>
            <w:r w:rsidRPr="00633CC2">
              <w:br/>
              <w:t>DATE="1978</w:t>
            </w:r>
            <w:r>
              <w:t>-11-01</w:t>
            </w:r>
            <w:r w:rsidRPr="00633CC2">
              <w:t>".</w:t>
            </w:r>
          </w:p>
        </w:tc>
        <w:tc>
          <w:tcPr>
            <w:tcW w:w="3779" w:type="dxa"/>
            <w:gridSpan w:val="3"/>
          </w:tcPr>
          <w:p w14:paraId="3CFB29CF" w14:textId="77777777" w:rsidR="00FD4A2E" w:rsidRDefault="00FD4A2E" w:rsidP="00FD4A2E">
            <w:pPr>
              <w:pStyle w:val="Table8"/>
            </w:pPr>
            <w:r>
              <w:t>Accept specification as and report as "CCYY-MM-DD".</w:t>
            </w:r>
          </w:p>
          <w:p w14:paraId="0A7FC504" w14:textId="77777777" w:rsidR="00FD4A2E" w:rsidRPr="00606F9B" w:rsidRDefault="00FD4A2E" w:rsidP="00FD4A2E">
            <w:pPr>
              <w:pStyle w:val="Table8"/>
            </w:pPr>
            <w:r w:rsidRPr="002E69E5">
              <w:t>A null should be returned where "RECORD_DATE" has not been recorded</w:t>
            </w:r>
            <w:r>
              <w:t>.</w:t>
            </w:r>
          </w:p>
        </w:tc>
        <w:tc>
          <w:tcPr>
            <w:tcW w:w="2346" w:type="dxa"/>
            <w:gridSpan w:val="2"/>
          </w:tcPr>
          <w:p w14:paraId="62B5E39F" w14:textId="77777777" w:rsidR="00FD4A2E" w:rsidRPr="00606F9B" w:rsidRDefault="00FD4A2E" w:rsidP="00FD4A2E">
            <w:pPr>
              <w:pStyle w:val="Table8"/>
            </w:pPr>
            <w:r w:rsidRPr="00606F9B">
              <w:t>N/A</w:t>
            </w:r>
          </w:p>
        </w:tc>
        <w:tc>
          <w:tcPr>
            <w:tcW w:w="1361" w:type="dxa"/>
          </w:tcPr>
          <w:p w14:paraId="76EA3B4D" w14:textId="77777777" w:rsidR="00FD4A2E" w:rsidRPr="00606F9B" w:rsidRDefault="00FD4A2E" w:rsidP="00FD4A2E">
            <w:pPr>
              <w:pStyle w:val="Table8"/>
            </w:pPr>
            <w:r w:rsidRPr="00606F9B">
              <w:t xml:space="preserve"> DATE </w:t>
            </w:r>
          </w:p>
        </w:tc>
        <w:tc>
          <w:tcPr>
            <w:tcW w:w="583" w:type="dxa"/>
          </w:tcPr>
          <w:p w14:paraId="12F1F26F" w14:textId="77777777" w:rsidR="00FD4A2E" w:rsidRPr="00606F9B" w:rsidRDefault="00FD4A2E" w:rsidP="00FD4A2E">
            <w:pPr>
              <w:pStyle w:val="Table8"/>
            </w:pPr>
            <w:r w:rsidRPr="00606F9B">
              <w:t>M</w:t>
            </w:r>
          </w:p>
        </w:tc>
      </w:tr>
      <w:tr w:rsidR="00FD4A2E" w:rsidRPr="003D5616" w14:paraId="212EC419" w14:textId="77777777" w:rsidTr="00FD4A2E">
        <w:trPr>
          <w:cantSplit/>
          <w:trHeight w:val="145"/>
        </w:trPr>
        <w:tc>
          <w:tcPr>
            <w:tcW w:w="678" w:type="dxa"/>
          </w:tcPr>
          <w:p w14:paraId="5F9C0FEA" w14:textId="77777777" w:rsidR="00FD4A2E" w:rsidRPr="00606F9B" w:rsidRDefault="00FD4A2E" w:rsidP="00FD4A2E">
            <w:pPr>
              <w:pStyle w:val="Table8"/>
            </w:pPr>
            <w:r>
              <w:t>T2A6</w:t>
            </w:r>
          </w:p>
        </w:tc>
        <w:tc>
          <w:tcPr>
            <w:tcW w:w="2236" w:type="dxa"/>
          </w:tcPr>
          <w:p w14:paraId="011B7920" w14:textId="77777777" w:rsidR="00FD4A2E" w:rsidRPr="00606F9B" w:rsidRDefault="00FD4A2E" w:rsidP="00FD4A2E">
            <w:pPr>
              <w:pStyle w:val="Table8"/>
            </w:pPr>
            <w:r w:rsidRPr="00606F9B">
              <w:t>CODE</w:t>
            </w:r>
          </w:p>
        </w:tc>
        <w:tc>
          <w:tcPr>
            <w:tcW w:w="4375" w:type="dxa"/>
          </w:tcPr>
          <w:p w14:paraId="1602706F" w14:textId="77777777" w:rsidR="00FD4A2E" w:rsidRPr="00606F9B" w:rsidRDefault="00FD4A2E" w:rsidP="00FD4A2E">
            <w:pPr>
              <w:pStyle w:val="Table8"/>
            </w:pPr>
            <w:r w:rsidRPr="00606F9B">
              <w:t>Code value indicating the nature of the characteristic, event or intervention recorded.</w:t>
            </w:r>
          </w:p>
          <w:p w14:paraId="76A00174" w14:textId="77777777" w:rsidR="00FD4A2E" w:rsidRPr="003D5616" w:rsidRDefault="00FD4A2E" w:rsidP="00FD4A2E">
            <w:pPr>
              <w:pStyle w:val="Table8"/>
              <w:rPr>
                <w:sz w:val="20"/>
              </w:rPr>
            </w:pPr>
            <w:r w:rsidRPr="00606F9B">
              <w:t xml:space="preserve">This is a </w:t>
            </w:r>
            <w:r>
              <w:t>clinical concept</w:t>
            </w:r>
            <w:r w:rsidRPr="00606F9B">
              <w:t xml:space="preserve"> except where otherwise indicated. Other coding schemes can be used and coding schemes can be mixed in a single </w:t>
            </w:r>
            <w:r>
              <w:t>Exception Requirement</w:t>
            </w:r>
            <w:r w:rsidRPr="00606F9B">
              <w:t xml:space="preserve">. See notes in the code list column. </w:t>
            </w:r>
          </w:p>
        </w:tc>
        <w:tc>
          <w:tcPr>
            <w:tcW w:w="6125" w:type="dxa"/>
            <w:gridSpan w:val="5"/>
          </w:tcPr>
          <w:p w14:paraId="7364AE25" w14:textId="77777777" w:rsidR="00FD4A2E" w:rsidRPr="00606F9B" w:rsidRDefault="00FD4A2E" w:rsidP="00FD4A2E">
            <w:pPr>
              <w:pStyle w:val="Table8"/>
            </w:pPr>
            <w:r w:rsidRPr="00606F9B">
              <w:t>Patient Characteristic Type Code or Intervention Type Code represented using th</w:t>
            </w:r>
            <w:r>
              <w:t>e</w:t>
            </w:r>
            <w:r w:rsidRPr="00606F9B">
              <w:t xml:space="preserve"> </w:t>
            </w:r>
            <w:smartTag w:uri="urn:schemas-microsoft-com:office:smarttags" w:element="Street">
              <w:smartTag w:uri="urn:schemas-microsoft-com:office:smarttags" w:element="address">
                <w:r>
                  <w:t>SNOMED CT</w:t>
                </w:r>
              </w:smartTag>
            </w:smartTag>
            <w:r>
              <w:t xml:space="preserve"> </w:t>
            </w:r>
            <w:r w:rsidRPr="00606F9B">
              <w:t xml:space="preserve">or other coding schemes.  </w:t>
            </w:r>
          </w:p>
          <w:p w14:paraId="7879B25B" w14:textId="77777777" w:rsidR="00FD4A2E" w:rsidRPr="00606F9B" w:rsidRDefault="00FD4A2E" w:rsidP="00FD4A2E">
            <w:pPr>
              <w:pStyle w:val="Table8"/>
            </w:pPr>
            <w:r>
              <w:t xml:space="preserve">See section individual Extraction Requirements for details of hierarchical searches of clinical coding schemes. </w:t>
            </w:r>
          </w:p>
          <w:p w14:paraId="6FBC4311" w14:textId="77777777" w:rsidR="00FD4A2E" w:rsidRPr="00606F9B" w:rsidRDefault="00FD4A2E" w:rsidP="00FD4A2E">
            <w:pPr>
              <w:pStyle w:val="Table8"/>
            </w:pPr>
            <w:r w:rsidRPr="00BB2F7A">
              <w:t>Details of the XML serialisation of the code selection criteria will be provided in the XML schema that will is published alongside this specification.</w:t>
            </w:r>
          </w:p>
        </w:tc>
        <w:tc>
          <w:tcPr>
            <w:tcW w:w="1361" w:type="dxa"/>
          </w:tcPr>
          <w:p w14:paraId="2465E6AD" w14:textId="77777777" w:rsidR="00FD4A2E" w:rsidRPr="00606F9B" w:rsidRDefault="00FD4A2E" w:rsidP="00FD4A2E">
            <w:pPr>
              <w:pStyle w:val="Table8"/>
            </w:pPr>
            <w:r w:rsidRPr="00606F9B">
              <w:t>CV</w:t>
            </w:r>
          </w:p>
        </w:tc>
        <w:tc>
          <w:tcPr>
            <w:tcW w:w="583" w:type="dxa"/>
          </w:tcPr>
          <w:p w14:paraId="744F4C4B" w14:textId="77777777" w:rsidR="00FD4A2E" w:rsidRPr="00606F9B" w:rsidRDefault="00FD4A2E" w:rsidP="00FD4A2E">
            <w:pPr>
              <w:pStyle w:val="Table8"/>
            </w:pPr>
            <w:r w:rsidRPr="00606F9B">
              <w:t>M</w:t>
            </w:r>
          </w:p>
        </w:tc>
      </w:tr>
      <w:tr w:rsidR="00FD4A2E" w:rsidRPr="003D5616" w14:paraId="54C0334D" w14:textId="77777777" w:rsidTr="00FD4A2E">
        <w:trPr>
          <w:cantSplit/>
          <w:trHeight w:val="145"/>
        </w:trPr>
        <w:tc>
          <w:tcPr>
            <w:tcW w:w="678" w:type="dxa"/>
          </w:tcPr>
          <w:p w14:paraId="1A25A776" w14:textId="77777777" w:rsidR="00FD4A2E" w:rsidRPr="00606F9B" w:rsidRDefault="00FD4A2E" w:rsidP="00FD4A2E">
            <w:pPr>
              <w:pStyle w:val="Table8"/>
            </w:pPr>
            <w:r>
              <w:t>T2A7</w:t>
            </w:r>
          </w:p>
        </w:tc>
        <w:tc>
          <w:tcPr>
            <w:tcW w:w="2236" w:type="dxa"/>
          </w:tcPr>
          <w:p w14:paraId="31960C12" w14:textId="77777777" w:rsidR="00FD4A2E" w:rsidRPr="00606F9B" w:rsidRDefault="00FD4A2E" w:rsidP="00FD4A2E">
            <w:pPr>
              <w:pStyle w:val="Table8"/>
            </w:pPr>
            <w:r w:rsidRPr="00606F9B">
              <w:t>HCP</w:t>
            </w:r>
          </w:p>
        </w:tc>
        <w:tc>
          <w:tcPr>
            <w:tcW w:w="4375" w:type="dxa"/>
          </w:tcPr>
          <w:p w14:paraId="6459DCD6" w14:textId="77777777" w:rsidR="00FD4A2E" w:rsidRPr="00606F9B" w:rsidRDefault="00FD4A2E" w:rsidP="00FD4A2E">
            <w:pPr>
              <w:pStyle w:val="Table8"/>
            </w:pPr>
            <w:r w:rsidRPr="00606F9B">
              <w:t>GP or other Healthcare professional responsible.</w:t>
            </w:r>
          </w:p>
        </w:tc>
        <w:tc>
          <w:tcPr>
            <w:tcW w:w="3875" w:type="dxa"/>
            <w:gridSpan w:val="4"/>
          </w:tcPr>
          <w:p w14:paraId="6679F6D3" w14:textId="77777777" w:rsidR="00FD4A2E" w:rsidRPr="00606F9B" w:rsidRDefault="00FD4A2E" w:rsidP="00FD4A2E">
            <w:pPr>
              <w:pStyle w:val="Table8"/>
            </w:pPr>
            <w:r w:rsidRPr="00606F9B">
              <w:t>The person who made an observation or undertook an intervention identified in the record.</w:t>
            </w:r>
          </w:p>
        </w:tc>
        <w:tc>
          <w:tcPr>
            <w:tcW w:w="2250" w:type="dxa"/>
          </w:tcPr>
          <w:p w14:paraId="6FFEEADF" w14:textId="77777777" w:rsidR="00FD4A2E" w:rsidRPr="00633CC2" w:rsidRDefault="00FD4A2E" w:rsidP="00FD4A2E">
            <w:pPr>
              <w:pStyle w:val="Table8"/>
            </w:pPr>
            <w:r w:rsidRPr="00633CC2">
              <w:t>NHS specified doctor number</w:t>
            </w:r>
          </w:p>
          <w:p w14:paraId="21854E45" w14:textId="77777777" w:rsidR="00FD4A2E" w:rsidRPr="00606F9B" w:rsidRDefault="00FD4A2E" w:rsidP="00FD4A2E">
            <w:pPr>
              <w:pStyle w:val="Table8"/>
            </w:pPr>
            <w:r w:rsidRPr="00606F9B">
              <w:t>G _ _ _ _ _ _ _ for GPs.</w:t>
            </w:r>
          </w:p>
          <w:p w14:paraId="12187E38" w14:textId="77777777" w:rsidR="00FD4A2E" w:rsidRPr="00606F9B" w:rsidRDefault="00FD4A2E" w:rsidP="00FD4A2E">
            <w:pPr>
              <w:pStyle w:val="Table8"/>
            </w:pPr>
            <w:r w:rsidRPr="00606F9B">
              <w:t>UKCC number for nursing staff if this is available.</w:t>
            </w:r>
          </w:p>
          <w:p w14:paraId="50AED2F4" w14:textId="77777777" w:rsidR="00FD4A2E" w:rsidRPr="00606F9B" w:rsidRDefault="00FD4A2E" w:rsidP="00FD4A2E">
            <w:pPr>
              <w:pStyle w:val="Table8"/>
            </w:pPr>
            <w:r w:rsidRPr="00606F9B">
              <w:t>Or a string decodable within the practice.</w:t>
            </w:r>
          </w:p>
        </w:tc>
        <w:tc>
          <w:tcPr>
            <w:tcW w:w="1361" w:type="dxa"/>
          </w:tcPr>
          <w:p w14:paraId="5DDFC5B6" w14:textId="77777777" w:rsidR="00FD4A2E" w:rsidRPr="00606F9B" w:rsidRDefault="00FD4A2E" w:rsidP="00FD4A2E">
            <w:pPr>
              <w:pStyle w:val="Table8"/>
            </w:pPr>
            <w:r w:rsidRPr="00606F9B">
              <w:t xml:space="preserve"> X(10) </w:t>
            </w:r>
          </w:p>
        </w:tc>
        <w:tc>
          <w:tcPr>
            <w:tcW w:w="583" w:type="dxa"/>
          </w:tcPr>
          <w:p w14:paraId="6CB0C69C" w14:textId="77777777" w:rsidR="00FD4A2E" w:rsidRPr="00606F9B" w:rsidRDefault="00FD4A2E" w:rsidP="00FD4A2E">
            <w:pPr>
              <w:pStyle w:val="Table8"/>
            </w:pPr>
            <w:r w:rsidRPr="00606F9B">
              <w:t>M</w:t>
            </w:r>
          </w:p>
        </w:tc>
      </w:tr>
      <w:tr w:rsidR="00FD4A2E" w:rsidRPr="003D5616" w14:paraId="4890A661" w14:textId="77777777" w:rsidTr="00FD4A2E">
        <w:trPr>
          <w:cantSplit/>
          <w:trHeight w:val="145"/>
        </w:trPr>
        <w:tc>
          <w:tcPr>
            <w:tcW w:w="678" w:type="dxa"/>
          </w:tcPr>
          <w:p w14:paraId="6C7CE8B6" w14:textId="77777777" w:rsidR="00FD4A2E" w:rsidRPr="00606F9B" w:rsidRDefault="00FD4A2E" w:rsidP="00FD4A2E">
            <w:pPr>
              <w:pStyle w:val="Table8"/>
            </w:pPr>
            <w:r>
              <w:lastRenderedPageBreak/>
              <w:t>T2A8</w:t>
            </w:r>
          </w:p>
        </w:tc>
        <w:tc>
          <w:tcPr>
            <w:tcW w:w="2236" w:type="dxa"/>
          </w:tcPr>
          <w:p w14:paraId="0EF882DC" w14:textId="77777777" w:rsidR="00FD4A2E" w:rsidRPr="00606F9B" w:rsidRDefault="00FD4A2E" w:rsidP="00FD4A2E">
            <w:pPr>
              <w:pStyle w:val="Table8"/>
            </w:pPr>
            <w:r w:rsidRPr="00606F9B">
              <w:t>HCP_TYPE</w:t>
            </w:r>
          </w:p>
        </w:tc>
        <w:tc>
          <w:tcPr>
            <w:tcW w:w="4375" w:type="dxa"/>
          </w:tcPr>
          <w:p w14:paraId="6EC0E565" w14:textId="77777777" w:rsidR="00FD4A2E" w:rsidRPr="00606F9B" w:rsidRDefault="00FD4A2E" w:rsidP="00FD4A2E">
            <w:pPr>
              <w:pStyle w:val="Table8"/>
            </w:pPr>
            <w:r w:rsidRPr="00606F9B">
              <w:t>Profession of HCP responsible for the action or record.</w:t>
            </w:r>
          </w:p>
          <w:p w14:paraId="792D4BB9" w14:textId="77777777" w:rsidR="00FD4A2E" w:rsidRPr="003D5616" w:rsidRDefault="00FD4A2E" w:rsidP="00FD4A2E">
            <w:pPr>
              <w:pStyle w:val="Table8"/>
              <w:rPr>
                <w:sz w:val="20"/>
              </w:rPr>
            </w:pPr>
            <w:r w:rsidRPr="00633CC2">
              <w:t xml:space="preserve">Should be derived within the </w:t>
            </w:r>
            <w:r w:rsidRPr="002B76B1">
              <w:rPr>
                <w:i/>
              </w:rPr>
              <w:t xml:space="preserve">GPET-E </w:t>
            </w:r>
            <w:r>
              <w:rPr>
                <w:i/>
              </w:rPr>
              <w:t>S</w:t>
            </w:r>
            <w:r w:rsidRPr="002B76B1">
              <w:rPr>
                <w:i/>
              </w:rPr>
              <w:t>ystem</w:t>
            </w:r>
            <w:r w:rsidRPr="00633CC2">
              <w:t xml:space="preserve"> from the identifier of the person involved.</w:t>
            </w:r>
          </w:p>
        </w:tc>
        <w:tc>
          <w:tcPr>
            <w:tcW w:w="3875" w:type="dxa"/>
            <w:gridSpan w:val="4"/>
          </w:tcPr>
          <w:p w14:paraId="59BEF81C" w14:textId="77777777" w:rsidR="00FD4A2E" w:rsidRPr="00606F9B" w:rsidRDefault="00FD4A2E" w:rsidP="00FD4A2E">
            <w:pPr>
              <w:pStyle w:val="Table8"/>
            </w:pPr>
            <w:r w:rsidRPr="00606F9B">
              <w:t>The code list is based on the attribute POST TYPE IN GMP PRACTICE in the NHS data dictionary 1996 change proposals for Primary Care. Full support for this code list is an objective rather than an immediate requirement for GPET-E implementations.</w:t>
            </w:r>
          </w:p>
          <w:p w14:paraId="0E412669" w14:textId="77777777" w:rsidR="00FD4A2E" w:rsidRPr="00606F9B" w:rsidRDefault="00FD4A2E" w:rsidP="00FD4A2E">
            <w:pPr>
              <w:pStyle w:val="Table8"/>
            </w:pPr>
            <w:r w:rsidRPr="00606F9B">
              <w:t>The four main categories A, B, C and D should be recognised as the first priority.</w:t>
            </w:r>
          </w:p>
          <w:p w14:paraId="746B549F" w14:textId="77777777" w:rsidR="00FD4A2E" w:rsidRPr="00606F9B" w:rsidRDefault="00FD4A2E" w:rsidP="00FD4A2E">
            <w:pPr>
              <w:pStyle w:val="Table8"/>
            </w:pPr>
            <w:r w:rsidRPr="00606F9B">
              <w:t>"D%" includes all staff other than GPs.</w:t>
            </w:r>
          </w:p>
          <w:p w14:paraId="549A46BB" w14:textId="77777777" w:rsidR="00FD4A2E" w:rsidRPr="00606F9B" w:rsidRDefault="00FD4A2E" w:rsidP="00FD4A2E">
            <w:pPr>
              <w:pStyle w:val="Table8"/>
            </w:pPr>
            <w:r w:rsidRPr="00606F9B">
              <w:t>The full code list may change to reflect changes in the relevant NHS Data Standard as applied to GP systems.</w:t>
            </w:r>
          </w:p>
        </w:tc>
        <w:tc>
          <w:tcPr>
            <w:tcW w:w="2250" w:type="dxa"/>
          </w:tcPr>
          <w:p w14:paraId="3D984E39" w14:textId="77777777" w:rsidR="00FD4A2E" w:rsidRPr="00606F9B" w:rsidRDefault="00FD4A2E" w:rsidP="00FD4A2E">
            <w:pPr>
              <w:pStyle w:val="Table8"/>
            </w:pPr>
            <w:r w:rsidRPr="00606F9B">
              <w:t>A</w:t>
            </w:r>
            <w:r w:rsidRPr="00606F9B">
              <w:tab/>
              <w:t>Principal GP</w:t>
            </w:r>
          </w:p>
          <w:p w14:paraId="16FDB5D4" w14:textId="77777777" w:rsidR="00FD4A2E" w:rsidRPr="00606F9B" w:rsidRDefault="00FD4A2E" w:rsidP="00FD4A2E">
            <w:pPr>
              <w:pStyle w:val="Table8"/>
            </w:pPr>
            <w:r w:rsidRPr="00606F9B">
              <w:t>B</w:t>
            </w:r>
            <w:r w:rsidRPr="00606F9B">
              <w:tab/>
              <w:t>Locum GP</w:t>
            </w:r>
          </w:p>
          <w:p w14:paraId="1E3546AE" w14:textId="77777777" w:rsidR="00FD4A2E" w:rsidRPr="00606F9B" w:rsidRDefault="00FD4A2E" w:rsidP="00FD4A2E">
            <w:pPr>
              <w:pStyle w:val="Table8"/>
            </w:pPr>
            <w:r w:rsidRPr="00606F9B">
              <w:t>C</w:t>
            </w:r>
            <w:r w:rsidRPr="00606F9B">
              <w:tab/>
              <w:t>GP Registrar</w:t>
            </w:r>
          </w:p>
          <w:p w14:paraId="7CE551AE" w14:textId="77777777" w:rsidR="00FD4A2E" w:rsidRPr="00606F9B" w:rsidRDefault="00FD4A2E" w:rsidP="00FD4A2E">
            <w:pPr>
              <w:pStyle w:val="Table8"/>
            </w:pPr>
            <w:r w:rsidRPr="00606F9B">
              <w:t>D</w:t>
            </w:r>
            <w:r w:rsidRPr="00606F9B">
              <w:tab/>
              <w:t>Other Practice staff</w:t>
            </w:r>
          </w:p>
          <w:p w14:paraId="047B8390" w14:textId="77777777" w:rsidR="00FD4A2E" w:rsidRPr="00606F9B" w:rsidRDefault="00FD4A2E" w:rsidP="00FD4A2E">
            <w:pPr>
              <w:pStyle w:val="Table8"/>
            </w:pPr>
            <w:r w:rsidRPr="00606F9B">
              <w:t>D06</w:t>
            </w:r>
            <w:r w:rsidRPr="00606F9B">
              <w:tab/>
              <w:t>Practice Nurse</w:t>
            </w:r>
          </w:p>
          <w:p w14:paraId="1172EED3" w14:textId="77777777" w:rsidR="00FD4A2E" w:rsidRPr="00606F9B" w:rsidRDefault="00FD4A2E" w:rsidP="00FD4A2E">
            <w:pPr>
              <w:pStyle w:val="Table8"/>
            </w:pPr>
            <w:r w:rsidRPr="00606F9B">
              <w:t>D07</w:t>
            </w:r>
            <w:r w:rsidRPr="00606F9B">
              <w:tab/>
              <w:t>Dispenser</w:t>
            </w:r>
          </w:p>
          <w:p w14:paraId="0140E162" w14:textId="77777777" w:rsidR="00FD4A2E" w:rsidRPr="00606F9B" w:rsidRDefault="00FD4A2E" w:rsidP="00FD4A2E">
            <w:pPr>
              <w:pStyle w:val="Table8"/>
            </w:pPr>
            <w:r w:rsidRPr="00606F9B">
              <w:t>D08</w:t>
            </w:r>
            <w:r w:rsidRPr="00606F9B">
              <w:tab/>
              <w:t>Physiotherapist</w:t>
            </w:r>
          </w:p>
          <w:p w14:paraId="31132014" w14:textId="77777777" w:rsidR="00FD4A2E" w:rsidRPr="00606F9B" w:rsidRDefault="00FD4A2E" w:rsidP="00FD4A2E">
            <w:pPr>
              <w:pStyle w:val="Table8"/>
            </w:pPr>
            <w:r w:rsidRPr="00606F9B">
              <w:t>D09</w:t>
            </w:r>
            <w:r w:rsidRPr="00606F9B">
              <w:tab/>
              <w:t>Chiropodist</w:t>
            </w:r>
          </w:p>
          <w:p w14:paraId="45C270F0" w14:textId="77777777" w:rsidR="00FD4A2E" w:rsidRPr="00606F9B" w:rsidRDefault="00FD4A2E" w:rsidP="00FD4A2E">
            <w:pPr>
              <w:pStyle w:val="Table8"/>
            </w:pPr>
            <w:r w:rsidRPr="00606F9B">
              <w:t>D10</w:t>
            </w:r>
            <w:r w:rsidRPr="00606F9B">
              <w:tab/>
              <w:t>Interpreter / Link Worker</w:t>
            </w:r>
          </w:p>
          <w:p w14:paraId="4F738C14" w14:textId="77777777" w:rsidR="00FD4A2E" w:rsidRPr="00606F9B" w:rsidRDefault="00FD4A2E" w:rsidP="00FD4A2E">
            <w:pPr>
              <w:pStyle w:val="Table8"/>
            </w:pPr>
            <w:r w:rsidRPr="00606F9B">
              <w:t>D11</w:t>
            </w:r>
            <w:r w:rsidRPr="00606F9B">
              <w:tab/>
              <w:t>Counsellor</w:t>
            </w:r>
          </w:p>
          <w:p w14:paraId="1ED1B82E" w14:textId="77777777" w:rsidR="00FD4A2E" w:rsidRPr="00606F9B" w:rsidRDefault="00FD4A2E" w:rsidP="00FD4A2E">
            <w:pPr>
              <w:pStyle w:val="Table8"/>
            </w:pPr>
            <w:r w:rsidRPr="00606F9B">
              <w:t>D12</w:t>
            </w:r>
            <w:r w:rsidRPr="00606F9B">
              <w:tab/>
              <w:t>Osteopath</w:t>
            </w:r>
          </w:p>
          <w:p w14:paraId="6E93792D" w14:textId="77777777" w:rsidR="00FD4A2E" w:rsidRPr="00606F9B" w:rsidRDefault="00FD4A2E" w:rsidP="00FD4A2E">
            <w:pPr>
              <w:pStyle w:val="Table8"/>
            </w:pPr>
            <w:r w:rsidRPr="00606F9B">
              <w:t>D13</w:t>
            </w:r>
            <w:r w:rsidRPr="00606F9B">
              <w:tab/>
              <w:t>Chiropractor</w:t>
            </w:r>
          </w:p>
          <w:p w14:paraId="2A9CA398" w14:textId="77777777" w:rsidR="00FD4A2E" w:rsidRPr="00606F9B" w:rsidRDefault="00FD4A2E" w:rsidP="00FD4A2E">
            <w:pPr>
              <w:pStyle w:val="Table8"/>
            </w:pPr>
            <w:r w:rsidRPr="00606F9B">
              <w:t>D14</w:t>
            </w:r>
            <w:r w:rsidRPr="00606F9B">
              <w:tab/>
              <w:t>Acupuncturist</w:t>
            </w:r>
          </w:p>
          <w:p w14:paraId="563CB597" w14:textId="77777777" w:rsidR="00FD4A2E" w:rsidRPr="00606F9B" w:rsidRDefault="00FD4A2E" w:rsidP="00FD4A2E">
            <w:pPr>
              <w:pStyle w:val="Table8"/>
            </w:pPr>
            <w:r w:rsidRPr="00606F9B">
              <w:t>D15</w:t>
            </w:r>
            <w:r w:rsidRPr="00606F9B">
              <w:tab/>
              <w:t>Homeopath</w:t>
            </w:r>
          </w:p>
          <w:p w14:paraId="720F449C" w14:textId="77777777" w:rsidR="00FD4A2E" w:rsidRPr="00606F9B" w:rsidRDefault="00FD4A2E" w:rsidP="00FD4A2E">
            <w:pPr>
              <w:pStyle w:val="Table8"/>
            </w:pPr>
            <w:r w:rsidRPr="00606F9B">
              <w:t>D16</w:t>
            </w:r>
            <w:r w:rsidRPr="00606F9B">
              <w:tab/>
              <w:t>Health Visitor</w:t>
            </w:r>
          </w:p>
          <w:p w14:paraId="4EC7FDF2" w14:textId="77777777" w:rsidR="00FD4A2E" w:rsidRPr="00606F9B" w:rsidRDefault="00FD4A2E" w:rsidP="00FD4A2E">
            <w:pPr>
              <w:pStyle w:val="Table8"/>
            </w:pPr>
            <w:r w:rsidRPr="00606F9B">
              <w:t>D17</w:t>
            </w:r>
            <w:r w:rsidRPr="00606F9B">
              <w:tab/>
              <w:t>District Nurse</w:t>
            </w:r>
          </w:p>
          <w:p w14:paraId="69660EB1" w14:textId="77777777" w:rsidR="00FD4A2E" w:rsidRPr="00606F9B" w:rsidRDefault="00FD4A2E" w:rsidP="00FD4A2E">
            <w:pPr>
              <w:pStyle w:val="Table8"/>
            </w:pPr>
            <w:r w:rsidRPr="00606F9B">
              <w:t>D18</w:t>
            </w:r>
            <w:r w:rsidRPr="00606F9B">
              <w:tab/>
              <w:t>Community Psychiatric Nurse</w:t>
            </w:r>
          </w:p>
          <w:p w14:paraId="0B4E9E15" w14:textId="77777777" w:rsidR="00FD4A2E" w:rsidRPr="003D5616" w:rsidRDefault="00FD4A2E" w:rsidP="00FD4A2E">
            <w:pPr>
              <w:pStyle w:val="Table8"/>
            </w:pPr>
            <w:r w:rsidRPr="00606F9B">
              <w:t>D19</w:t>
            </w:r>
            <w:r w:rsidRPr="00606F9B">
              <w:tab/>
              <w:t>Mental Handicap Nurse</w:t>
            </w:r>
          </w:p>
        </w:tc>
        <w:tc>
          <w:tcPr>
            <w:tcW w:w="1361" w:type="dxa"/>
          </w:tcPr>
          <w:p w14:paraId="62132FD1" w14:textId="77777777" w:rsidR="00FD4A2E" w:rsidRPr="00606F9B" w:rsidRDefault="00FD4A2E" w:rsidP="00FD4A2E">
            <w:pPr>
              <w:pStyle w:val="Table8"/>
            </w:pPr>
            <w:r w:rsidRPr="00606F9B">
              <w:t>X(3)</w:t>
            </w:r>
          </w:p>
        </w:tc>
        <w:tc>
          <w:tcPr>
            <w:tcW w:w="583" w:type="dxa"/>
          </w:tcPr>
          <w:p w14:paraId="151E5ADE" w14:textId="77777777" w:rsidR="00FD4A2E" w:rsidRPr="00606F9B" w:rsidRDefault="00FD4A2E" w:rsidP="00FD4A2E">
            <w:pPr>
              <w:pStyle w:val="Table8"/>
            </w:pPr>
            <w:r w:rsidRPr="00606F9B">
              <w:t>M</w:t>
            </w:r>
          </w:p>
        </w:tc>
      </w:tr>
      <w:tr w:rsidR="00FD4A2E" w:rsidRPr="003D5616" w14:paraId="034B36D7" w14:textId="77777777" w:rsidTr="00FD4A2E">
        <w:trPr>
          <w:cantSplit/>
          <w:trHeight w:val="145"/>
        </w:trPr>
        <w:tc>
          <w:tcPr>
            <w:tcW w:w="678" w:type="dxa"/>
          </w:tcPr>
          <w:p w14:paraId="704BA5C3" w14:textId="77777777" w:rsidR="00FD4A2E" w:rsidRPr="00606F9B" w:rsidRDefault="00FD4A2E" w:rsidP="00FD4A2E">
            <w:pPr>
              <w:pStyle w:val="Table8"/>
            </w:pPr>
            <w:r>
              <w:t>T2A9</w:t>
            </w:r>
          </w:p>
        </w:tc>
        <w:tc>
          <w:tcPr>
            <w:tcW w:w="2236" w:type="dxa"/>
          </w:tcPr>
          <w:p w14:paraId="21231178" w14:textId="77777777" w:rsidR="00FD4A2E" w:rsidRPr="00606F9B" w:rsidRDefault="00FD4A2E" w:rsidP="00FD4A2E">
            <w:pPr>
              <w:pStyle w:val="Table8"/>
            </w:pPr>
            <w:r w:rsidRPr="00606F9B">
              <w:t>GMS</w:t>
            </w:r>
          </w:p>
        </w:tc>
        <w:tc>
          <w:tcPr>
            <w:tcW w:w="4375" w:type="dxa"/>
          </w:tcPr>
          <w:p w14:paraId="5961E429" w14:textId="77777777" w:rsidR="00FD4A2E" w:rsidRPr="00606F9B" w:rsidRDefault="00FD4A2E" w:rsidP="00FD4A2E">
            <w:pPr>
              <w:pStyle w:val="Table8"/>
            </w:pPr>
            <w:r w:rsidRPr="00606F9B">
              <w:t>Whether an action was carried as a GMS service or was undertaken by another agency (relevant to study of activities in practice, items of service etc.). or by the practice acting outside of GMS.</w:t>
            </w:r>
          </w:p>
        </w:tc>
        <w:tc>
          <w:tcPr>
            <w:tcW w:w="3875" w:type="dxa"/>
            <w:gridSpan w:val="4"/>
          </w:tcPr>
          <w:p w14:paraId="1B7AE23F" w14:textId="77777777" w:rsidR="00FD4A2E" w:rsidRPr="003D5616" w:rsidRDefault="00FD4A2E" w:rsidP="00FD4A2E">
            <w:pPr>
              <w:pStyle w:val="Table8"/>
              <w:rPr>
                <w:sz w:val="20"/>
              </w:rPr>
            </w:pPr>
          </w:p>
        </w:tc>
        <w:tc>
          <w:tcPr>
            <w:tcW w:w="2250" w:type="dxa"/>
          </w:tcPr>
          <w:p w14:paraId="54464D33" w14:textId="77777777" w:rsidR="00FD4A2E" w:rsidRPr="003D5616" w:rsidRDefault="00FD4A2E" w:rsidP="00FD4A2E">
            <w:pPr>
              <w:pStyle w:val="Table8"/>
            </w:pPr>
            <w:r w:rsidRPr="003D5616">
              <w:t>Y</w:t>
            </w:r>
            <w:r w:rsidRPr="003D5616">
              <w:tab/>
              <w:t>Yes - done by practice.</w:t>
            </w:r>
          </w:p>
          <w:p w14:paraId="280C6DDA" w14:textId="77777777" w:rsidR="00FD4A2E" w:rsidRPr="003D5616" w:rsidRDefault="00FD4A2E" w:rsidP="00FD4A2E">
            <w:pPr>
              <w:pStyle w:val="Table8"/>
            </w:pPr>
            <w:r w:rsidRPr="003D5616">
              <w:t>N</w:t>
            </w:r>
            <w:r w:rsidRPr="003D5616">
              <w:tab/>
              <w:t>No - done by another agency or by practice outside GMS.</w:t>
            </w:r>
          </w:p>
        </w:tc>
        <w:tc>
          <w:tcPr>
            <w:tcW w:w="1361" w:type="dxa"/>
          </w:tcPr>
          <w:p w14:paraId="7FDF133E" w14:textId="77777777" w:rsidR="00FD4A2E" w:rsidRPr="00606F9B" w:rsidRDefault="00FD4A2E" w:rsidP="00FD4A2E">
            <w:pPr>
              <w:pStyle w:val="Table8"/>
            </w:pPr>
            <w:r w:rsidRPr="00606F9B">
              <w:t xml:space="preserve"> X(1) </w:t>
            </w:r>
          </w:p>
        </w:tc>
        <w:tc>
          <w:tcPr>
            <w:tcW w:w="583" w:type="dxa"/>
          </w:tcPr>
          <w:p w14:paraId="2BF22391" w14:textId="77777777" w:rsidR="00FD4A2E" w:rsidRPr="00606F9B" w:rsidRDefault="00FD4A2E" w:rsidP="00FD4A2E">
            <w:pPr>
              <w:pStyle w:val="Table8"/>
            </w:pPr>
            <w:r w:rsidRPr="00606F9B">
              <w:t>M</w:t>
            </w:r>
          </w:p>
        </w:tc>
      </w:tr>
      <w:tr w:rsidR="00FD4A2E" w:rsidRPr="003D5616" w14:paraId="4E87CCAD" w14:textId="77777777" w:rsidTr="00FD4A2E">
        <w:trPr>
          <w:cantSplit/>
          <w:trHeight w:val="145"/>
        </w:trPr>
        <w:tc>
          <w:tcPr>
            <w:tcW w:w="678" w:type="dxa"/>
          </w:tcPr>
          <w:p w14:paraId="77837C51" w14:textId="77777777" w:rsidR="00FD4A2E" w:rsidRPr="00606F9B" w:rsidRDefault="00FD4A2E" w:rsidP="00FD4A2E">
            <w:pPr>
              <w:pStyle w:val="Table8"/>
            </w:pPr>
            <w:r>
              <w:t>T2A10</w:t>
            </w:r>
          </w:p>
        </w:tc>
        <w:tc>
          <w:tcPr>
            <w:tcW w:w="2236" w:type="dxa"/>
          </w:tcPr>
          <w:p w14:paraId="0A4521B3" w14:textId="77777777" w:rsidR="00FD4A2E" w:rsidRPr="00606F9B" w:rsidRDefault="00FD4A2E" w:rsidP="00FD4A2E">
            <w:pPr>
              <w:pStyle w:val="Table8"/>
            </w:pPr>
            <w:r w:rsidRPr="00606F9B">
              <w:t>EPISODE</w:t>
            </w:r>
          </w:p>
          <w:p w14:paraId="192A7438" w14:textId="77777777" w:rsidR="00FD4A2E" w:rsidRPr="002B76B1" w:rsidRDefault="00FD4A2E" w:rsidP="00FD4A2E">
            <w:pPr>
              <w:pStyle w:val="Table8"/>
              <w:rPr>
                <w:i/>
              </w:rPr>
            </w:pPr>
            <w:r w:rsidRPr="002B76B1">
              <w:rPr>
                <w:i/>
              </w:rPr>
              <w:t>(In a record with CODE for a diagnosis or problem)</w:t>
            </w:r>
          </w:p>
        </w:tc>
        <w:tc>
          <w:tcPr>
            <w:tcW w:w="4375" w:type="dxa"/>
          </w:tcPr>
          <w:p w14:paraId="0CB957EC" w14:textId="77777777" w:rsidR="00FD4A2E" w:rsidRPr="00606F9B" w:rsidRDefault="00FD4A2E" w:rsidP="00FD4A2E">
            <w:pPr>
              <w:pStyle w:val="Table8"/>
            </w:pPr>
            <w:r w:rsidRPr="00606F9B">
              <w:t>Whether first or subsequent episode of the coded condition.</w:t>
            </w:r>
          </w:p>
        </w:tc>
        <w:tc>
          <w:tcPr>
            <w:tcW w:w="3875" w:type="dxa"/>
            <w:gridSpan w:val="4"/>
          </w:tcPr>
          <w:p w14:paraId="3D6EA877" w14:textId="77777777" w:rsidR="00FD4A2E" w:rsidRPr="00606F9B" w:rsidRDefault="00FD4A2E" w:rsidP="00FD4A2E">
            <w:pPr>
              <w:pStyle w:val="Table8"/>
            </w:pPr>
          </w:p>
          <w:p w14:paraId="5941ABC1" w14:textId="77777777" w:rsidR="00FD4A2E" w:rsidRPr="00606F9B" w:rsidRDefault="00FD4A2E" w:rsidP="00FD4A2E">
            <w:pPr>
              <w:pStyle w:val="Table8"/>
            </w:pPr>
          </w:p>
          <w:p w14:paraId="4766F2BD" w14:textId="77777777" w:rsidR="00FD4A2E" w:rsidRPr="00633CC2" w:rsidRDefault="00FD4A2E" w:rsidP="00FD4A2E">
            <w:pPr>
              <w:pStyle w:val="Table8"/>
            </w:pPr>
            <w:r w:rsidRPr="00633CC2">
              <w:t>If cause of death is recorded on the system it should be accessible as though it were a JOURNALS record with the EPISODE type set as "D". No distinction is made between primary and secondary causes of death.</w:t>
            </w:r>
          </w:p>
        </w:tc>
        <w:tc>
          <w:tcPr>
            <w:tcW w:w="2250" w:type="dxa"/>
          </w:tcPr>
          <w:p w14:paraId="537B1E84" w14:textId="77777777" w:rsidR="00FD4A2E" w:rsidRPr="003D5616" w:rsidRDefault="00FD4A2E" w:rsidP="00FD4A2E">
            <w:pPr>
              <w:pStyle w:val="Table8"/>
            </w:pPr>
            <w:r w:rsidRPr="003D5616">
              <w:t>F</w:t>
            </w:r>
            <w:r w:rsidRPr="003D5616">
              <w:tab/>
              <w:t>First</w:t>
            </w:r>
          </w:p>
          <w:p w14:paraId="354E9056" w14:textId="77777777" w:rsidR="00FD4A2E" w:rsidRPr="003D5616" w:rsidRDefault="00FD4A2E" w:rsidP="00FD4A2E">
            <w:pPr>
              <w:pStyle w:val="Table8"/>
            </w:pPr>
            <w:r w:rsidRPr="003D5616">
              <w:t>N</w:t>
            </w:r>
            <w:r w:rsidRPr="003D5616">
              <w:tab/>
              <w:t>New</w:t>
            </w:r>
          </w:p>
          <w:p w14:paraId="2203F9AD" w14:textId="77777777" w:rsidR="00FD4A2E" w:rsidRPr="003D5616" w:rsidRDefault="00FD4A2E" w:rsidP="00FD4A2E">
            <w:pPr>
              <w:pStyle w:val="Table8"/>
            </w:pPr>
            <w:r w:rsidRPr="003D5616">
              <w:t>O</w:t>
            </w:r>
            <w:r w:rsidRPr="003D5616">
              <w:tab/>
              <w:t>Other</w:t>
            </w:r>
          </w:p>
          <w:p w14:paraId="0D8E31CD" w14:textId="77777777" w:rsidR="00FD4A2E" w:rsidRPr="003D5616" w:rsidRDefault="00FD4A2E" w:rsidP="00FD4A2E">
            <w:pPr>
              <w:pStyle w:val="Table8"/>
            </w:pPr>
            <w:r w:rsidRPr="003D5616">
              <w:rPr>
                <w:u w:val="single"/>
              </w:rPr>
              <w:t>Special case</w:t>
            </w:r>
          </w:p>
          <w:p w14:paraId="231931AF" w14:textId="77777777" w:rsidR="00FD4A2E" w:rsidRPr="003D5616" w:rsidRDefault="00FD4A2E" w:rsidP="00FD4A2E">
            <w:pPr>
              <w:pStyle w:val="Table8"/>
            </w:pPr>
            <w:r w:rsidRPr="003D5616">
              <w:t>D  Cause of Death</w:t>
            </w:r>
          </w:p>
        </w:tc>
        <w:tc>
          <w:tcPr>
            <w:tcW w:w="1361" w:type="dxa"/>
          </w:tcPr>
          <w:p w14:paraId="1893C07F" w14:textId="77777777" w:rsidR="00FD4A2E" w:rsidRPr="00BB2F7A" w:rsidRDefault="00FD4A2E" w:rsidP="00FD4A2E">
            <w:pPr>
              <w:pStyle w:val="Table8"/>
            </w:pPr>
            <w:r w:rsidRPr="00BB2F7A">
              <w:t>X(1)</w:t>
            </w:r>
          </w:p>
        </w:tc>
        <w:tc>
          <w:tcPr>
            <w:tcW w:w="583" w:type="dxa"/>
          </w:tcPr>
          <w:p w14:paraId="774C8B45" w14:textId="77777777" w:rsidR="00FD4A2E" w:rsidRPr="00BB2F7A" w:rsidRDefault="00FD4A2E" w:rsidP="00FD4A2E">
            <w:pPr>
              <w:pStyle w:val="Table8"/>
            </w:pPr>
            <w:r w:rsidRPr="00BB2F7A">
              <w:t>M</w:t>
            </w:r>
          </w:p>
        </w:tc>
      </w:tr>
      <w:tr w:rsidR="00FD4A2E" w:rsidRPr="003D5616" w14:paraId="6B6A8DA0" w14:textId="77777777" w:rsidTr="00FD4A2E">
        <w:trPr>
          <w:cantSplit/>
          <w:trHeight w:val="145"/>
        </w:trPr>
        <w:tc>
          <w:tcPr>
            <w:tcW w:w="678" w:type="dxa"/>
          </w:tcPr>
          <w:p w14:paraId="4AC3F75E" w14:textId="77777777" w:rsidR="00FD4A2E" w:rsidRPr="00606F9B" w:rsidRDefault="00FD4A2E" w:rsidP="00FD4A2E">
            <w:pPr>
              <w:pStyle w:val="Table8"/>
            </w:pPr>
            <w:r>
              <w:t>T2A11</w:t>
            </w:r>
          </w:p>
        </w:tc>
        <w:tc>
          <w:tcPr>
            <w:tcW w:w="2236" w:type="dxa"/>
          </w:tcPr>
          <w:p w14:paraId="5AF5A7EA" w14:textId="77777777" w:rsidR="00FD4A2E" w:rsidRPr="00606F9B" w:rsidRDefault="00FD4A2E" w:rsidP="00FD4A2E">
            <w:pPr>
              <w:pStyle w:val="Table8"/>
            </w:pPr>
            <w:r w:rsidRPr="00606F9B">
              <w:t>EPISODE</w:t>
            </w:r>
          </w:p>
          <w:p w14:paraId="1D37A2E3" w14:textId="77777777" w:rsidR="00FD4A2E" w:rsidRPr="002B76B1" w:rsidRDefault="00FD4A2E" w:rsidP="00FD4A2E">
            <w:pPr>
              <w:pStyle w:val="Table8"/>
              <w:rPr>
                <w:i/>
              </w:rPr>
            </w:pPr>
            <w:r w:rsidRPr="002B76B1">
              <w:rPr>
                <w:i/>
              </w:rPr>
              <w:t xml:space="preserve">(In a record with CODE for </w:t>
            </w:r>
            <w:proofErr w:type="spellStart"/>
            <w:r w:rsidRPr="002B76B1">
              <w:rPr>
                <w:i/>
              </w:rPr>
              <w:t>prescribable</w:t>
            </w:r>
            <w:proofErr w:type="spellEnd"/>
            <w:r w:rsidRPr="002B76B1">
              <w:rPr>
                <w:i/>
              </w:rPr>
              <w:t xml:space="preserve"> item)</w:t>
            </w:r>
          </w:p>
        </w:tc>
        <w:tc>
          <w:tcPr>
            <w:tcW w:w="4375" w:type="dxa"/>
          </w:tcPr>
          <w:p w14:paraId="7A70A0FF" w14:textId="77777777" w:rsidR="00FD4A2E" w:rsidRPr="00606F9B" w:rsidRDefault="00FD4A2E" w:rsidP="00FD4A2E">
            <w:pPr>
              <w:pStyle w:val="Table8"/>
            </w:pPr>
            <w:r w:rsidRPr="00606F9B">
              <w:t>Whether a prescription for the coded item is repeat or acute.</w:t>
            </w:r>
          </w:p>
        </w:tc>
        <w:tc>
          <w:tcPr>
            <w:tcW w:w="3875" w:type="dxa"/>
            <w:gridSpan w:val="4"/>
          </w:tcPr>
          <w:p w14:paraId="4DDD623A" w14:textId="77777777" w:rsidR="00FD4A2E" w:rsidRPr="003D5616" w:rsidRDefault="00FD4A2E" w:rsidP="00FD4A2E">
            <w:pPr>
              <w:pStyle w:val="Table8"/>
              <w:rPr>
                <w:sz w:val="20"/>
              </w:rPr>
            </w:pPr>
          </w:p>
        </w:tc>
        <w:tc>
          <w:tcPr>
            <w:tcW w:w="2250" w:type="dxa"/>
          </w:tcPr>
          <w:p w14:paraId="410E3432" w14:textId="77777777" w:rsidR="00FD4A2E" w:rsidRPr="003D5616" w:rsidRDefault="00FD4A2E" w:rsidP="00FD4A2E">
            <w:pPr>
              <w:pStyle w:val="Table8"/>
            </w:pPr>
            <w:r w:rsidRPr="003D5616">
              <w:t>A</w:t>
            </w:r>
            <w:r w:rsidRPr="003D5616">
              <w:tab/>
              <w:t xml:space="preserve">Acute </w:t>
            </w:r>
            <w:r w:rsidRPr="003D5616">
              <w:br/>
              <w:t>(one-off issue)</w:t>
            </w:r>
          </w:p>
          <w:p w14:paraId="58F535EF" w14:textId="77777777" w:rsidR="00FD4A2E" w:rsidRPr="003D5616" w:rsidRDefault="00FD4A2E" w:rsidP="00FD4A2E">
            <w:pPr>
              <w:pStyle w:val="Table8"/>
            </w:pPr>
            <w:r w:rsidRPr="003D5616">
              <w:t>I</w:t>
            </w:r>
            <w:r w:rsidRPr="003D5616">
              <w:tab/>
              <w:t>Issue of repeat</w:t>
            </w:r>
          </w:p>
          <w:p w14:paraId="5222EE82" w14:textId="77777777" w:rsidR="00FD4A2E" w:rsidRPr="003D5616" w:rsidRDefault="00FD4A2E" w:rsidP="00FD4A2E">
            <w:pPr>
              <w:pStyle w:val="Table8"/>
            </w:pPr>
            <w:r w:rsidRPr="003D5616">
              <w:t>R</w:t>
            </w:r>
            <w:r w:rsidRPr="003D5616">
              <w:tab/>
              <w:t>Repeat authorisation</w:t>
            </w:r>
          </w:p>
        </w:tc>
        <w:tc>
          <w:tcPr>
            <w:tcW w:w="1361" w:type="dxa"/>
          </w:tcPr>
          <w:p w14:paraId="2124E584" w14:textId="77777777" w:rsidR="00FD4A2E" w:rsidRPr="00BB2F7A" w:rsidRDefault="00FD4A2E" w:rsidP="00FD4A2E">
            <w:pPr>
              <w:pStyle w:val="Table8"/>
            </w:pPr>
            <w:r w:rsidRPr="00BB2F7A">
              <w:t>X(1)</w:t>
            </w:r>
          </w:p>
        </w:tc>
        <w:tc>
          <w:tcPr>
            <w:tcW w:w="583" w:type="dxa"/>
          </w:tcPr>
          <w:p w14:paraId="1F85CF33" w14:textId="77777777" w:rsidR="00FD4A2E" w:rsidRPr="00BB2F7A" w:rsidRDefault="00FD4A2E" w:rsidP="00FD4A2E">
            <w:pPr>
              <w:pStyle w:val="Table8"/>
            </w:pPr>
            <w:r w:rsidRPr="00BB2F7A">
              <w:t>M</w:t>
            </w:r>
          </w:p>
        </w:tc>
      </w:tr>
      <w:tr w:rsidR="00FD4A2E" w:rsidRPr="003D5616" w14:paraId="55797F2A" w14:textId="77777777" w:rsidTr="00FD4A2E">
        <w:trPr>
          <w:cantSplit/>
          <w:trHeight w:val="145"/>
        </w:trPr>
        <w:tc>
          <w:tcPr>
            <w:tcW w:w="678" w:type="dxa"/>
          </w:tcPr>
          <w:p w14:paraId="71C81282" w14:textId="77777777" w:rsidR="00FD4A2E" w:rsidRPr="00606F9B" w:rsidRDefault="00FD4A2E" w:rsidP="00FD4A2E">
            <w:pPr>
              <w:pStyle w:val="Table8"/>
            </w:pPr>
            <w:r>
              <w:lastRenderedPageBreak/>
              <w:t>T2A12</w:t>
            </w:r>
          </w:p>
        </w:tc>
        <w:tc>
          <w:tcPr>
            <w:tcW w:w="2236" w:type="dxa"/>
          </w:tcPr>
          <w:p w14:paraId="237AE7E9" w14:textId="77777777" w:rsidR="00FD4A2E" w:rsidRPr="00606F9B" w:rsidRDefault="00FD4A2E" w:rsidP="00FD4A2E">
            <w:pPr>
              <w:pStyle w:val="Table8"/>
            </w:pPr>
            <w:r w:rsidRPr="00606F9B">
              <w:t>EPISODE</w:t>
            </w:r>
          </w:p>
          <w:p w14:paraId="3D1F91AA" w14:textId="77777777" w:rsidR="00FD4A2E" w:rsidRPr="00606F9B" w:rsidRDefault="00FD4A2E" w:rsidP="00FD4A2E">
            <w:pPr>
              <w:pStyle w:val="Table8"/>
            </w:pPr>
            <w:r w:rsidRPr="00606F9B">
              <w:t>(general note)</w:t>
            </w:r>
          </w:p>
        </w:tc>
        <w:tc>
          <w:tcPr>
            <w:tcW w:w="10500" w:type="dxa"/>
            <w:gridSpan w:val="6"/>
          </w:tcPr>
          <w:p w14:paraId="7F23ED30" w14:textId="77777777" w:rsidR="00FD4A2E" w:rsidRPr="003D5616" w:rsidRDefault="00FD4A2E" w:rsidP="00FD4A2E">
            <w:pPr>
              <w:pStyle w:val="Table8"/>
            </w:pPr>
            <w:r w:rsidRPr="003D5616">
              <w:t xml:space="preserve">Unless </w:t>
            </w:r>
            <w:r>
              <w:t>selection criteria</w:t>
            </w:r>
            <w:r w:rsidRPr="003D5616">
              <w:t xml:space="preserve"> specifically selects on the EPISODE attribute the GPET-E implementation should act as if the following criteria were present in the </w:t>
            </w:r>
            <w:r>
              <w:t>Extraction Requirement</w:t>
            </w:r>
            <w:r w:rsidRPr="003D5616">
              <w:t>:</w:t>
            </w:r>
          </w:p>
          <w:p w14:paraId="204F40C0" w14:textId="77777777" w:rsidR="00FD4A2E" w:rsidRPr="003D5616" w:rsidRDefault="00FD4A2E" w:rsidP="00FD4A2E">
            <w:pPr>
              <w:pStyle w:val="Table8"/>
            </w:pPr>
            <w:r w:rsidRPr="003D5616">
              <w:t>WHERE EPISODE NOT_IN ("D","R")</w:t>
            </w:r>
          </w:p>
          <w:p w14:paraId="1B73D866" w14:textId="77777777" w:rsidR="00FD4A2E" w:rsidRPr="003D5616" w:rsidRDefault="00FD4A2E" w:rsidP="00FD4A2E">
            <w:pPr>
              <w:pStyle w:val="Table8"/>
            </w:pPr>
            <w:r w:rsidRPr="003D5616">
              <w:t>This excludes:</w:t>
            </w:r>
          </w:p>
          <w:p w14:paraId="464181F1" w14:textId="77777777" w:rsidR="00FD4A2E" w:rsidRPr="003D5616" w:rsidRDefault="00FD4A2E" w:rsidP="00FD4A2E">
            <w:pPr>
              <w:pStyle w:val="Table8"/>
            </w:pPr>
            <w:r w:rsidRPr="003D5616">
              <w:t>a) medication entries that are repeat authorisations ("R") to avoid double counting</w:t>
            </w:r>
          </w:p>
          <w:p w14:paraId="5A22DFED" w14:textId="77777777" w:rsidR="00FD4A2E" w:rsidRDefault="00FD4A2E" w:rsidP="00FD4A2E">
            <w:pPr>
              <w:pStyle w:val="Table8"/>
            </w:pPr>
            <w:r w:rsidRPr="003D5616">
              <w:t>b) disease records marked as causes of death ("D")</w:t>
            </w:r>
          </w:p>
          <w:p w14:paraId="06F57E16" w14:textId="77777777" w:rsidR="00FD4A2E" w:rsidRPr="003D5616" w:rsidRDefault="00FD4A2E" w:rsidP="00FD4A2E">
            <w:pPr>
              <w:pStyle w:val="Table8"/>
            </w:pPr>
            <w:r>
              <w:t>T2A10 and T2A11 are included in this model as separate attributes, however, for each line of data returned there can only be one of these attributes populated</w:t>
            </w:r>
          </w:p>
        </w:tc>
        <w:tc>
          <w:tcPr>
            <w:tcW w:w="1361" w:type="dxa"/>
          </w:tcPr>
          <w:p w14:paraId="12F2D68E" w14:textId="77777777" w:rsidR="00FD4A2E" w:rsidRPr="003D5616" w:rsidRDefault="00FD4A2E" w:rsidP="00FD4A2E">
            <w:pPr>
              <w:pStyle w:val="Table8"/>
              <w:rPr>
                <w:sz w:val="20"/>
              </w:rPr>
            </w:pPr>
          </w:p>
        </w:tc>
        <w:tc>
          <w:tcPr>
            <w:tcW w:w="583" w:type="dxa"/>
          </w:tcPr>
          <w:p w14:paraId="091DC0C8" w14:textId="77777777" w:rsidR="00FD4A2E" w:rsidRPr="003D5616" w:rsidRDefault="00FD4A2E" w:rsidP="00FD4A2E">
            <w:pPr>
              <w:pStyle w:val="Table8"/>
              <w:rPr>
                <w:sz w:val="20"/>
              </w:rPr>
            </w:pPr>
          </w:p>
        </w:tc>
      </w:tr>
      <w:tr w:rsidR="00FD4A2E" w:rsidRPr="003D5616" w14:paraId="04A27676" w14:textId="77777777" w:rsidTr="00FD4A2E">
        <w:trPr>
          <w:cantSplit/>
          <w:trHeight w:val="145"/>
        </w:trPr>
        <w:tc>
          <w:tcPr>
            <w:tcW w:w="678" w:type="dxa"/>
          </w:tcPr>
          <w:p w14:paraId="3110452D" w14:textId="77777777" w:rsidR="00FD4A2E" w:rsidRPr="00606F9B" w:rsidRDefault="00FD4A2E" w:rsidP="00FD4A2E">
            <w:pPr>
              <w:pStyle w:val="Table8"/>
            </w:pPr>
            <w:r>
              <w:t>T2A13</w:t>
            </w:r>
          </w:p>
        </w:tc>
        <w:tc>
          <w:tcPr>
            <w:tcW w:w="2236" w:type="dxa"/>
          </w:tcPr>
          <w:p w14:paraId="583A9DCC" w14:textId="77777777" w:rsidR="00FD4A2E" w:rsidRPr="00606F9B" w:rsidRDefault="00FD4A2E" w:rsidP="00FD4A2E">
            <w:pPr>
              <w:pStyle w:val="Table8"/>
            </w:pPr>
            <w:r w:rsidRPr="00606F9B">
              <w:t>TEXT</w:t>
            </w:r>
          </w:p>
        </w:tc>
        <w:tc>
          <w:tcPr>
            <w:tcW w:w="4423" w:type="dxa"/>
            <w:gridSpan w:val="2"/>
          </w:tcPr>
          <w:p w14:paraId="5BC47BC4" w14:textId="77777777" w:rsidR="00FD4A2E" w:rsidRPr="00606F9B" w:rsidRDefault="00FD4A2E" w:rsidP="00FD4A2E">
            <w:pPr>
              <w:pStyle w:val="Table8"/>
            </w:pPr>
            <w:r w:rsidRPr="00606F9B">
              <w:t>Free text associated with patient characteristic or intervention.</w:t>
            </w:r>
            <w:r w:rsidRPr="00606F9B">
              <w:br/>
              <w:t>If medication dosage instructions, etc.</w:t>
            </w:r>
          </w:p>
        </w:tc>
        <w:tc>
          <w:tcPr>
            <w:tcW w:w="3685" w:type="dxa"/>
          </w:tcPr>
          <w:p w14:paraId="1BCCF42F" w14:textId="77777777" w:rsidR="00FD4A2E" w:rsidRPr="003D5616" w:rsidRDefault="00FD4A2E" w:rsidP="00FD4A2E">
            <w:pPr>
              <w:pStyle w:val="Table8"/>
            </w:pPr>
            <w:r w:rsidRPr="003D5616">
              <w:t>The first seventy characters of any free text associated with the record. The code rubric should not be included. If no text exists must return a null string.</w:t>
            </w:r>
          </w:p>
        </w:tc>
        <w:tc>
          <w:tcPr>
            <w:tcW w:w="2392" w:type="dxa"/>
            <w:gridSpan w:val="3"/>
          </w:tcPr>
          <w:p w14:paraId="20C06AB8" w14:textId="77777777" w:rsidR="00FD4A2E" w:rsidRPr="00606F9B" w:rsidRDefault="00FD4A2E" w:rsidP="00FD4A2E">
            <w:pPr>
              <w:pStyle w:val="Table8"/>
            </w:pPr>
            <w:r w:rsidRPr="00606F9B">
              <w:t>N/A</w:t>
            </w:r>
          </w:p>
        </w:tc>
        <w:tc>
          <w:tcPr>
            <w:tcW w:w="1361" w:type="dxa"/>
          </w:tcPr>
          <w:p w14:paraId="10CADECD" w14:textId="77777777" w:rsidR="00FD4A2E" w:rsidRPr="00606F9B" w:rsidRDefault="00FD4A2E" w:rsidP="00FD4A2E">
            <w:pPr>
              <w:pStyle w:val="Table8"/>
            </w:pPr>
            <w:r w:rsidRPr="00606F9B">
              <w:t>X(70)</w:t>
            </w:r>
          </w:p>
        </w:tc>
        <w:tc>
          <w:tcPr>
            <w:tcW w:w="583" w:type="dxa"/>
          </w:tcPr>
          <w:p w14:paraId="51D21CAA" w14:textId="77777777" w:rsidR="00FD4A2E" w:rsidRPr="00606F9B" w:rsidRDefault="00FD4A2E" w:rsidP="00FD4A2E">
            <w:pPr>
              <w:pStyle w:val="Table8"/>
            </w:pPr>
            <w:r w:rsidRPr="00606F9B">
              <w:t>M</w:t>
            </w:r>
          </w:p>
        </w:tc>
      </w:tr>
      <w:tr w:rsidR="00FD4A2E" w:rsidRPr="003D5616" w14:paraId="3AD19850" w14:textId="77777777" w:rsidTr="00FD4A2E">
        <w:trPr>
          <w:cantSplit/>
          <w:trHeight w:val="145"/>
        </w:trPr>
        <w:tc>
          <w:tcPr>
            <w:tcW w:w="678" w:type="dxa"/>
          </w:tcPr>
          <w:p w14:paraId="67A73208" w14:textId="77777777" w:rsidR="00FD4A2E" w:rsidRPr="00606F9B" w:rsidRDefault="00FD4A2E" w:rsidP="00FD4A2E">
            <w:pPr>
              <w:pStyle w:val="Table8"/>
            </w:pPr>
            <w:r>
              <w:t>T2A14</w:t>
            </w:r>
          </w:p>
        </w:tc>
        <w:tc>
          <w:tcPr>
            <w:tcW w:w="2236" w:type="dxa"/>
          </w:tcPr>
          <w:p w14:paraId="14373A58" w14:textId="77777777" w:rsidR="00FD4A2E" w:rsidRPr="00606F9B" w:rsidRDefault="00FD4A2E" w:rsidP="00FD4A2E">
            <w:pPr>
              <w:pStyle w:val="Table8"/>
            </w:pPr>
            <w:r w:rsidRPr="00606F9B">
              <w:t>RUBRIC</w:t>
            </w:r>
          </w:p>
        </w:tc>
        <w:tc>
          <w:tcPr>
            <w:tcW w:w="4423" w:type="dxa"/>
            <w:gridSpan w:val="2"/>
          </w:tcPr>
          <w:p w14:paraId="25C608DA" w14:textId="77777777" w:rsidR="00FD4A2E" w:rsidRPr="00606F9B" w:rsidRDefault="00FD4A2E" w:rsidP="00FD4A2E">
            <w:pPr>
              <w:pStyle w:val="Table8"/>
            </w:pPr>
            <w:r w:rsidRPr="00606F9B">
              <w:t>Text rubric or meaning associated with the code value of the attribute CODE.</w:t>
            </w:r>
          </w:p>
        </w:tc>
        <w:tc>
          <w:tcPr>
            <w:tcW w:w="3685" w:type="dxa"/>
          </w:tcPr>
          <w:p w14:paraId="394E6697" w14:textId="77777777" w:rsidR="00FD4A2E" w:rsidRPr="003D5616" w:rsidRDefault="00FD4A2E" w:rsidP="00FD4A2E">
            <w:pPr>
              <w:pStyle w:val="Table8"/>
            </w:pPr>
          </w:p>
        </w:tc>
        <w:tc>
          <w:tcPr>
            <w:tcW w:w="2392" w:type="dxa"/>
            <w:gridSpan w:val="3"/>
          </w:tcPr>
          <w:p w14:paraId="0FC28F11" w14:textId="77777777" w:rsidR="00FD4A2E" w:rsidRPr="00606F9B" w:rsidRDefault="00FD4A2E" w:rsidP="00FD4A2E">
            <w:pPr>
              <w:pStyle w:val="Table8"/>
            </w:pPr>
            <w:r w:rsidRPr="00606F9B">
              <w:t>N/A</w:t>
            </w:r>
          </w:p>
        </w:tc>
        <w:tc>
          <w:tcPr>
            <w:tcW w:w="1361" w:type="dxa"/>
          </w:tcPr>
          <w:p w14:paraId="35F73B58" w14:textId="77777777" w:rsidR="00FD4A2E" w:rsidRPr="00606F9B" w:rsidRDefault="00FD4A2E" w:rsidP="00FD4A2E">
            <w:pPr>
              <w:pStyle w:val="Table8"/>
            </w:pPr>
            <w:r w:rsidRPr="00606F9B">
              <w:t>X(60)</w:t>
            </w:r>
          </w:p>
        </w:tc>
        <w:tc>
          <w:tcPr>
            <w:tcW w:w="583" w:type="dxa"/>
          </w:tcPr>
          <w:p w14:paraId="68AC7356" w14:textId="77777777" w:rsidR="00FD4A2E" w:rsidRPr="00606F9B" w:rsidRDefault="00FD4A2E" w:rsidP="00FD4A2E">
            <w:pPr>
              <w:pStyle w:val="Table8"/>
            </w:pPr>
            <w:r w:rsidRPr="00606F9B">
              <w:t>O</w:t>
            </w:r>
          </w:p>
        </w:tc>
      </w:tr>
      <w:tr w:rsidR="00FD4A2E" w:rsidRPr="003D5616" w14:paraId="230AA0AD" w14:textId="77777777" w:rsidTr="00FD4A2E">
        <w:trPr>
          <w:cantSplit/>
          <w:trHeight w:val="145"/>
        </w:trPr>
        <w:tc>
          <w:tcPr>
            <w:tcW w:w="678" w:type="dxa"/>
          </w:tcPr>
          <w:p w14:paraId="15CD0863" w14:textId="77777777" w:rsidR="00FD4A2E" w:rsidRPr="00BB2F7A" w:rsidRDefault="00FD4A2E" w:rsidP="00FD4A2E">
            <w:pPr>
              <w:pStyle w:val="Table8"/>
            </w:pPr>
            <w:r>
              <w:t>T2A15</w:t>
            </w:r>
          </w:p>
        </w:tc>
        <w:tc>
          <w:tcPr>
            <w:tcW w:w="2236" w:type="dxa"/>
          </w:tcPr>
          <w:p w14:paraId="75C770D7" w14:textId="77777777" w:rsidR="00FD4A2E" w:rsidRPr="00BB2F7A" w:rsidRDefault="00FD4A2E" w:rsidP="00FD4A2E">
            <w:pPr>
              <w:pStyle w:val="Table8"/>
            </w:pPr>
            <w:r w:rsidRPr="00BB2F7A">
              <w:t>SUMMARY</w:t>
            </w:r>
          </w:p>
        </w:tc>
        <w:tc>
          <w:tcPr>
            <w:tcW w:w="4423" w:type="dxa"/>
            <w:gridSpan w:val="2"/>
          </w:tcPr>
          <w:p w14:paraId="7F40CEC1" w14:textId="77777777" w:rsidR="00FD4A2E" w:rsidRPr="00BB2F7A" w:rsidRDefault="00FD4A2E" w:rsidP="00FD4A2E">
            <w:pPr>
              <w:pStyle w:val="Table8"/>
            </w:pPr>
            <w:r w:rsidRPr="00BB2F7A">
              <w:t>Whether an item is flagged for inclusion in the patient summary on the Summary Care Record.</w:t>
            </w:r>
          </w:p>
        </w:tc>
        <w:tc>
          <w:tcPr>
            <w:tcW w:w="3685" w:type="dxa"/>
          </w:tcPr>
          <w:p w14:paraId="7448BC9E" w14:textId="77777777" w:rsidR="00FD4A2E" w:rsidRPr="00887A0A" w:rsidRDefault="00FD4A2E" w:rsidP="00FD4A2E">
            <w:pPr>
              <w:pStyle w:val="Table8"/>
            </w:pPr>
            <w:r w:rsidRPr="00887A0A">
              <w:t>Y = marked for inclusion in the patient summary in the Summary Care Record - regardless as to whether or not the record has, or has not, been uploaded.</w:t>
            </w:r>
          </w:p>
          <w:p w14:paraId="2578F901" w14:textId="77777777" w:rsidR="00FD4A2E" w:rsidRPr="00887A0A" w:rsidRDefault="00FD4A2E" w:rsidP="00FD4A2E">
            <w:pPr>
              <w:pStyle w:val="Table8"/>
            </w:pPr>
            <w:r w:rsidRPr="00887A0A">
              <w:t>N = Not marked for inclusion in the patient summary in the Summary Care Record.</w:t>
            </w:r>
          </w:p>
        </w:tc>
        <w:tc>
          <w:tcPr>
            <w:tcW w:w="2392" w:type="dxa"/>
            <w:gridSpan w:val="3"/>
          </w:tcPr>
          <w:p w14:paraId="2CF55BBA" w14:textId="77777777" w:rsidR="00FD4A2E" w:rsidRPr="00BB2F7A" w:rsidRDefault="00FD4A2E" w:rsidP="00FD4A2E">
            <w:pPr>
              <w:pStyle w:val="Table8"/>
            </w:pPr>
            <w:r w:rsidRPr="00BB2F7A">
              <w:t>Y</w:t>
            </w:r>
            <w:r w:rsidRPr="00BB2F7A">
              <w:tab/>
              <w:t>N</w:t>
            </w:r>
            <w:r w:rsidRPr="00BB2F7A">
              <w:tab/>
            </w:r>
          </w:p>
        </w:tc>
        <w:tc>
          <w:tcPr>
            <w:tcW w:w="1361" w:type="dxa"/>
          </w:tcPr>
          <w:p w14:paraId="5BCCC988" w14:textId="77777777" w:rsidR="00FD4A2E" w:rsidRPr="00BB2F7A" w:rsidRDefault="00FD4A2E" w:rsidP="00FD4A2E">
            <w:pPr>
              <w:pStyle w:val="Table8"/>
            </w:pPr>
            <w:r w:rsidRPr="00BB2F7A">
              <w:t xml:space="preserve"> X(1) </w:t>
            </w:r>
          </w:p>
        </w:tc>
        <w:tc>
          <w:tcPr>
            <w:tcW w:w="583" w:type="dxa"/>
          </w:tcPr>
          <w:p w14:paraId="5A5C53E0" w14:textId="77777777" w:rsidR="00FD4A2E" w:rsidRPr="00606F9B" w:rsidRDefault="00FD4A2E" w:rsidP="00FD4A2E">
            <w:pPr>
              <w:pStyle w:val="Table8"/>
            </w:pPr>
            <w:r w:rsidRPr="00BB2F7A">
              <w:t>O</w:t>
            </w:r>
          </w:p>
        </w:tc>
      </w:tr>
      <w:tr w:rsidR="00FD4A2E" w:rsidRPr="003D5616" w14:paraId="72C188DA" w14:textId="77777777" w:rsidTr="00FD4A2E">
        <w:trPr>
          <w:cantSplit/>
          <w:trHeight w:val="145"/>
        </w:trPr>
        <w:tc>
          <w:tcPr>
            <w:tcW w:w="678" w:type="dxa"/>
          </w:tcPr>
          <w:p w14:paraId="69C2E0B1" w14:textId="77777777" w:rsidR="00FD4A2E" w:rsidRPr="00606F9B" w:rsidRDefault="00FD4A2E" w:rsidP="00FD4A2E">
            <w:pPr>
              <w:pStyle w:val="Table8"/>
            </w:pPr>
            <w:r>
              <w:t>T2A16</w:t>
            </w:r>
          </w:p>
        </w:tc>
        <w:tc>
          <w:tcPr>
            <w:tcW w:w="2236" w:type="dxa"/>
          </w:tcPr>
          <w:p w14:paraId="7432C9F4" w14:textId="77777777" w:rsidR="00FD4A2E" w:rsidRPr="00606F9B" w:rsidRDefault="00FD4A2E" w:rsidP="00FD4A2E">
            <w:pPr>
              <w:pStyle w:val="Table8"/>
            </w:pPr>
            <w:r w:rsidRPr="00606F9B">
              <w:t>VALUE1</w:t>
            </w:r>
          </w:p>
          <w:p w14:paraId="5B7A85CF" w14:textId="77777777" w:rsidR="00FD4A2E" w:rsidRPr="002B76B1" w:rsidRDefault="00FD4A2E" w:rsidP="00FD4A2E">
            <w:pPr>
              <w:pStyle w:val="Table8"/>
              <w:rPr>
                <w:i/>
              </w:rPr>
            </w:pPr>
            <w:r w:rsidRPr="002B76B1">
              <w:rPr>
                <w:i/>
              </w:rPr>
              <w:t>(In a record with CODE for investigation, measurement or result)</w:t>
            </w:r>
          </w:p>
        </w:tc>
        <w:tc>
          <w:tcPr>
            <w:tcW w:w="4423" w:type="dxa"/>
            <w:gridSpan w:val="2"/>
          </w:tcPr>
          <w:p w14:paraId="066C2CE5" w14:textId="77777777" w:rsidR="00FD4A2E" w:rsidRPr="00606F9B" w:rsidRDefault="00FD4A2E" w:rsidP="00FD4A2E">
            <w:pPr>
              <w:pStyle w:val="Table8"/>
            </w:pPr>
            <w:r w:rsidRPr="00606F9B">
              <w:t>First numeric value.</w:t>
            </w:r>
          </w:p>
          <w:p w14:paraId="7F0306BC" w14:textId="77777777" w:rsidR="00FD4A2E" w:rsidRPr="00606F9B" w:rsidRDefault="00FD4A2E" w:rsidP="00FD4A2E">
            <w:pPr>
              <w:pStyle w:val="Table8"/>
            </w:pPr>
            <w:r w:rsidRPr="00606F9B">
              <w:t>For example:</w:t>
            </w:r>
          </w:p>
          <w:p w14:paraId="32264752" w14:textId="77777777" w:rsidR="00FD4A2E" w:rsidRPr="00606F9B" w:rsidRDefault="00FD4A2E" w:rsidP="00FD4A2E">
            <w:pPr>
              <w:pStyle w:val="Table8"/>
            </w:pPr>
            <w:r w:rsidRPr="00606F9B">
              <w:t>With CODE for weight VALUE1 is the weight in Kg.</w:t>
            </w:r>
          </w:p>
          <w:p w14:paraId="018AD35C" w14:textId="77777777" w:rsidR="00FD4A2E" w:rsidRPr="00606F9B" w:rsidRDefault="00FD4A2E" w:rsidP="00FD4A2E">
            <w:pPr>
              <w:pStyle w:val="Table8"/>
            </w:pPr>
            <w:r w:rsidRPr="00606F9B">
              <w:t>With CODE for blood pressure VALUE1 is the systolic pressure in mmHg.</w:t>
            </w:r>
          </w:p>
        </w:tc>
        <w:tc>
          <w:tcPr>
            <w:tcW w:w="3685" w:type="dxa"/>
          </w:tcPr>
          <w:p w14:paraId="45DB173C" w14:textId="77777777" w:rsidR="00FD4A2E" w:rsidRPr="00606F9B" w:rsidRDefault="00FD4A2E" w:rsidP="00FD4A2E">
            <w:pPr>
              <w:pStyle w:val="Table8"/>
            </w:pPr>
            <w:r w:rsidRPr="00606F9B">
              <w:t xml:space="preserve">See </w:t>
            </w:r>
            <w:r>
              <w:t>Ref [1]</w:t>
            </w:r>
            <w:r w:rsidRPr="00606F9B">
              <w:t xml:space="preserve"> for a list of the numeric data that must be supported in this attribute.</w:t>
            </w:r>
          </w:p>
          <w:p w14:paraId="01173617" w14:textId="77777777" w:rsidR="00FD4A2E" w:rsidRPr="00606F9B" w:rsidRDefault="00FD4A2E" w:rsidP="00FD4A2E">
            <w:pPr>
              <w:pStyle w:val="Table8"/>
            </w:pPr>
            <w:r w:rsidRPr="00606F9B">
              <w:t>Return diastolic and systolic BP as though from one record even if stored in separate records.</w:t>
            </w:r>
          </w:p>
        </w:tc>
        <w:tc>
          <w:tcPr>
            <w:tcW w:w="2392" w:type="dxa"/>
            <w:gridSpan w:val="3"/>
          </w:tcPr>
          <w:p w14:paraId="7282AE66" w14:textId="77777777" w:rsidR="00FD4A2E" w:rsidRPr="00606F9B" w:rsidRDefault="00FD4A2E" w:rsidP="00FD4A2E">
            <w:pPr>
              <w:pStyle w:val="Table8"/>
            </w:pPr>
            <w:r w:rsidRPr="00606F9B">
              <w:t>N/A</w:t>
            </w:r>
          </w:p>
        </w:tc>
        <w:tc>
          <w:tcPr>
            <w:tcW w:w="1361" w:type="dxa"/>
          </w:tcPr>
          <w:p w14:paraId="1A69790B" w14:textId="77777777" w:rsidR="00FD4A2E" w:rsidRPr="00606F9B" w:rsidRDefault="00FD4A2E" w:rsidP="00FD4A2E">
            <w:pPr>
              <w:pStyle w:val="Table8"/>
            </w:pPr>
            <w:r w:rsidRPr="00606F9B">
              <w:t>NUMERIC</w:t>
            </w:r>
          </w:p>
        </w:tc>
        <w:tc>
          <w:tcPr>
            <w:tcW w:w="583" w:type="dxa"/>
          </w:tcPr>
          <w:p w14:paraId="5B554EEC" w14:textId="77777777" w:rsidR="00FD4A2E" w:rsidRPr="00606F9B" w:rsidRDefault="00FD4A2E" w:rsidP="00FD4A2E">
            <w:pPr>
              <w:pStyle w:val="Table8"/>
            </w:pPr>
            <w:r w:rsidRPr="00606F9B">
              <w:t>M</w:t>
            </w:r>
          </w:p>
        </w:tc>
      </w:tr>
      <w:tr w:rsidR="00FD4A2E" w:rsidRPr="003D5616" w14:paraId="41B733BE" w14:textId="77777777" w:rsidTr="00FD4A2E">
        <w:trPr>
          <w:cantSplit/>
          <w:trHeight w:val="145"/>
        </w:trPr>
        <w:tc>
          <w:tcPr>
            <w:tcW w:w="678" w:type="dxa"/>
          </w:tcPr>
          <w:p w14:paraId="05ABFA3A" w14:textId="77777777" w:rsidR="00FD4A2E" w:rsidRPr="00606F9B" w:rsidRDefault="00FD4A2E" w:rsidP="00FD4A2E">
            <w:pPr>
              <w:pStyle w:val="Table8"/>
            </w:pPr>
            <w:r>
              <w:t>T2A17</w:t>
            </w:r>
          </w:p>
        </w:tc>
        <w:tc>
          <w:tcPr>
            <w:tcW w:w="2236" w:type="dxa"/>
          </w:tcPr>
          <w:p w14:paraId="31AB2D42" w14:textId="77777777" w:rsidR="00FD4A2E" w:rsidRPr="00606F9B" w:rsidRDefault="00FD4A2E" w:rsidP="00FD4A2E">
            <w:pPr>
              <w:pStyle w:val="Table8"/>
            </w:pPr>
            <w:r w:rsidRPr="00606F9B">
              <w:t>VALUE2</w:t>
            </w:r>
          </w:p>
          <w:p w14:paraId="0EF3FA92" w14:textId="77777777" w:rsidR="00FD4A2E" w:rsidRPr="002B76B1" w:rsidRDefault="00FD4A2E" w:rsidP="00FD4A2E">
            <w:pPr>
              <w:pStyle w:val="Table8"/>
              <w:rPr>
                <w:i/>
              </w:rPr>
            </w:pPr>
            <w:r w:rsidRPr="002B76B1">
              <w:rPr>
                <w:i/>
              </w:rPr>
              <w:t>(In a record with CODE for blood pressure)</w:t>
            </w:r>
          </w:p>
        </w:tc>
        <w:tc>
          <w:tcPr>
            <w:tcW w:w="4423" w:type="dxa"/>
            <w:gridSpan w:val="2"/>
          </w:tcPr>
          <w:p w14:paraId="40E0725B" w14:textId="77777777" w:rsidR="00FD4A2E" w:rsidRPr="00606F9B" w:rsidRDefault="00FD4A2E" w:rsidP="00FD4A2E">
            <w:pPr>
              <w:pStyle w:val="Table8"/>
            </w:pPr>
            <w:r w:rsidRPr="00606F9B">
              <w:t>Diastolic pressure in mmHg.</w:t>
            </w:r>
          </w:p>
          <w:p w14:paraId="7D8FD330" w14:textId="77777777" w:rsidR="00FD4A2E" w:rsidRPr="003D5616" w:rsidRDefault="00FD4A2E" w:rsidP="00FD4A2E">
            <w:pPr>
              <w:pStyle w:val="Table8"/>
              <w:rPr>
                <w:sz w:val="20"/>
              </w:rPr>
            </w:pPr>
          </w:p>
        </w:tc>
        <w:tc>
          <w:tcPr>
            <w:tcW w:w="3685" w:type="dxa"/>
          </w:tcPr>
          <w:p w14:paraId="11A5D93E" w14:textId="77777777" w:rsidR="00FD4A2E" w:rsidRPr="00606F9B" w:rsidRDefault="00FD4A2E" w:rsidP="00FD4A2E">
            <w:pPr>
              <w:pStyle w:val="Table8"/>
            </w:pPr>
            <w:r w:rsidRPr="00606F9B">
              <w:t xml:space="preserve">Return diastolic and systolic BP as though from one record even if stored in separate records. See </w:t>
            </w:r>
            <w:r w:rsidRPr="00BE2CF1">
              <w:t>Ref [1].</w:t>
            </w:r>
          </w:p>
        </w:tc>
        <w:tc>
          <w:tcPr>
            <w:tcW w:w="2392" w:type="dxa"/>
            <w:gridSpan w:val="3"/>
          </w:tcPr>
          <w:p w14:paraId="228BDC4B" w14:textId="77777777" w:rsidR="00FD4A2E" w:rsidRPr="00606F9B" w:rsidRDefault="00FD4A2E" w:rsidP="00FD4A2E">
            <w:pPr>
              <w:pStyle w:val="Table8"/>
            </w:pPr>
            <w:r w:rsidRPr="00606F9B">
              <w:t>N/A</w:t>
            </w:r>
          </w:p>
        </w:tc>
        <w:tc>
          <w:tcPr>
            <w:tcW w:w="1361" w:type="dxa"/>
          </w:tcPr>
          <w:p w14:paraId="6A8EE8A2" w14:textId="77777777" w:rsidR="00FD4A2E" w:rsidRPr="00606F9B" w:rsidRDefault="00FD4A2E" w:rsidP="00FD4A2E">
            <w:pPr>
              <w:pStyle w:val="Table8"/>
            </w:pPr>
            <w:r w:rsidRPr="00606F9B">
              <w:t>NUMERIC</w:t>
            </w:r>
          </w:p>
        </w:tc>
        <w:tc>
          <w:tcPr>
            <w:tcW w:w="583" w:type="dxa"/>
          </w:tcPr>
          <w:p w14:paraId="077F8252" w14:textId="77777777" w:rsidR="00FD4A2E" w:rsidRPr="00606F9B" w:rsidRDefault="00FD4A2E" w:rsidP="00FD4A2E">
            <w:pPr>
              <w:pStyle w:val="Table8"/>
            </w:pPr>
            <w:r w:rsidRPr="00606F9B">
              <w:t>M</w:t>
            </w:r>
          </w:p>
        </w:tc>
      </w:tr>
      <w:tr w:rsidR="00FD4A2E" w:rsidRPr="003D5616" w14:paraId="46D366B7" w14:textId="77777777" w:rsidTr="00FD4A2E">
        <w:trPr>
          <w:cantSplit/>
          <w:trHeight w:val="145"/>
        </w:trPr>
        <w:tc>
          <w:tcPr>
            <w:tcW w:w="678" w:type="dxa"/>
          </w:tcPr>
          <w:p w14:paraId="2C48E374" w14:textId="77777777" w:rsidR="00FD4A2E" w:rsidRPr="00606F9B" w:rsidRDefault="00FD4A2E" w:rsidP="00FD4A2E">
            <w:pPr>
              <w:pStyle w:val="Table8"/>
            </w:pPr>
            <w:r>
              <w:t>T2A18</w:t>
            </w:r>
          </w:p>
        </w:tc>
        <w:tc>
          <w:tcPr>
            <w:tcW w:w="2236" w:type="dxa"/>
          </w:tcPr>
          <w:p w14:paraId="034AB468" w14:textId="77777777" w:rsidR="00FD4A2E" w:rsidRPr="00606F9B" w:rsidRDefault="00FD4A2E" w:rsidP="00FD4A2E">
            <w:pPr>
              <w:pStyle w:val="Table8"/>
            </w:pPr>
            <w:r w:rsidRPr="00606F9B">
              <w:t>VALUE1</w:t>
            </w:r>
          </w:p>
          <w:p w14:paraId="63F7B665" w14:textId="77777777" w:rsidR="00FD4A2E" w:rsidRPr="002B76B1" w:rsidRDefault="00FD4A2E" w:rsidP="00FD4A2E">
            <w:pPr>
              <w:pStyle w:val="Table8"/>
              <w:rPr>
                <w:i/>
              </w:rPr>
            </w:pPr>
            <w:r w:rsidRPr="002B76B1">
              <w:rPr>
                <w:i/>
              </w:rPr>
              <w:t xml:space="preserve">(In a record with CODE for </w:t>
            </w:r>
            <w:proofErr w:type="spellStart"/>
            <w:r w:rsidRPr="002B76B1">
              <w:rPr>
                <w:i/>
              </w:rPr>
              <w:t>prescribable</w:t>
            </w:r>
            <w:proofErr w:type="spellEnd"/>
            <w:r w:rsidRPr="002B76B1">
              <w:rPr>
                <w:i/>
              </w:rPr>
              <w:t xml:space="preserve"> item)</w:t>
            </w:r>
          </w:p>
        </w:tc>
        <w:tc>
          <w:tcPr>
            <w:tcW w:w="4423" w:type="dxa"/>
            <w:gridSpan w:val="2"/>
          </w:tcPr>
          <w:p w14:paraId="311D3EE0" w14:textId="77777777" w:rsidR="00FD4A2E" w:rsidRPr="00606F9B" w:rsidRDefault="00FD4A2E" w:rsidP="00FD4A2E">
            <w:pPr>
              <w:pStyle w:val="Table8"/>
            </w:pPr>
            <w:r w:rsidRPr="00606F9B">
              <w:t>Amount prescribed as number of tablets, capsules, etc. or vol. Of liquid in ml.</w:t>
            </w:r>
          </w:p>
        </w:tc>
        <w:tc>
          <w:tcPr>
            <w:tcW w:w="3685" w:type="dxa"/>
          </w:tcPr>
          <w:p w14:paraId="4A01DD5C" w14:textId="77777777" w:rsidR="00FD4A2E" w:rsidRPr="00606F9B" w:rsidRDefault="00FD4A2E" w:rsidP="00FD4A2E">
            <w:pPr>
              <w:pStyle w:val="Table8"/>
            </w:pPr>
            <w:r w:rsidRPr="00606F9B">
              <w:t>Report as null string "" if this cannot be ascertained from the prescription data.</w:t>
            </w:r>
          </w:p>
          <w:p w14:paraId="4495DEEC" w14:textId="77777777" w:rsidR="00FD4A2E" w:rsidRPr="00606F9B" w:rsidRDefault="00FD4A2E" w:rsidP="00FD4A2E">
            <w:pPr>
              <w:pStyle w:val="Table8"/>
            </w:pPr>
            <w:r w:rsidRPr="00606F9B">
              <w:t>.</w:t>
            </w:r>
          </w:p>
        </w:tc>
        <w:tc>
          <w:tcPr>
            <w:tcW w:w="2392" w:type="dxa"/>
            <w:gridSpan w:val="3"/>
          </w:tcPr>
          <w:p w14:paraId="4495EF08" w14:textId="77777777" w:rsidR="00FD4A2E" w:rsidRPr="00606F9B" w:rsidRDefault="00FD4A2E" w:rsidP="00FD4A2E">
            <w:pPr>
              <w:pStyle w:val="Table8"/>
            </w:pPr>
            <w:r w:rsidRPr="00606F9B">
              <w:t>N/A</w:t>
            </w:r>
          </w:p>
        </w:tc>
        <w:tc>
          <w:tcPr>
            <w:tcW w:w="1361" w:type="dxa"/>
          </w:tcPr>
          <w:p w14:paraId="46FFE3F1" w14:textId="77777777" w:rsidR="00FD4A2E" w:rsidRPr="00606F9B" w:rsidRDefault="00FD4A2E" w:rsidP="00FD4A2E">
            <w:pPr>
              <w:pStyle w:val="Table8"/>
            </w:pPr>
            <w:r w:rsidRPr="00606F9B">
              <w:t>NUMERIC</w:t>
            </w:r>
          </w:p>
        </w:tc>
        <w:tc>
          <w:tcPr>
            <w:tcW w:w="583" w:type="dxa"/>
          </w:tcPr>
          <w:p w14:paraId="61D86CD1" w14:textId="77777777" w:rsidR="00FD4A2E" w:rsidRPr="00606F9B" w:rsidRDefault="00FD4A2E" w:rsidP="00FD4A2E">
            <w:pPr>
              <w:pStyle w:val="Table8"/>
            </w:pPr>
            <w:r w:rsidRPr="00606F9B">
              <w:t>O</w:t>
            </w:r>
          </w:p>
        </w:tc>
      </w:tr>
      <w:tr w:rsidR="00FD4A2E" w:rsidRPr="003D5616" w14:paraId="28690825" w14:textId="77777777" w:rsidTr="00FD4A2E">
        <w:trPr>
          <w:cantSplit/>
          <w:trHeight w:val="145"/>
        </w:trPr>
        <w:tc>
          <w:tcPr>
            <w:tcW w:w="678" w:type="dxa"/>
          </w:tcPr>
          <w:p w14:paraId="37185DB0" w14:textId="77777777" w:rsidR="00FD4A2E" w:rsidRPr="00606F9B" w:rsidRDefault="00FD4A2E" w:rsidP="00FD4A2E">
            <w:pPr>
              <w:pStyle w:val="Table8"/>
            </w:pPr>
            <w:r>
              <w:t>T2A19</w:t>
            </w:r>
          </w:p>
        </w:tc>
        <w:tc>
          <w:tcPr>
            <w:tcW w:w="2236" w:type="dxa"/>
          </w:tcPr>
          <w:p w14:paraId="3CCEEF4C" w14:textId="77777777" w:rsidR="00FD4A2E" w:rsidRPr="00606F9B" w:rsidRDefault="00FD4A2E" w:rsidP="00FD4A2E">
            <w:pPr>
              <w:pStyle w:val="Table8"/>
            </w:pPr>
            <w:r w:rsidRPr="00606F9B">
              <w:t>VALUE2</w:t>
            </w:r>
          </w:p>
          <w:p w14:paraId="69BEFF96" w14:textId="77777777" w:rsidR="00FD4A2E" w:rsidRPr="002B76B1" w:rsidRDefault="00FD4A2E" w:rsidP="00FD4A2E">
            <w:pPr>
              <w:pStyle w:val="Table8"/>
              <w:rPr>
                <w:i/>
              </w:rPr>
            </w:pPr>
            <w:r w:rsidRPr="002B76B1">
              <w:rPr>
                <w:i/>
              </w:rPr>
              <w:t xml:space="preserve">(In a record with CODE for </w:t>
            </w:r>
            <w:proofErr w:type="spellStart"/>
            <w:r w:rsidRPr="002B76B1">
              <w:rPr>
                <w:i/>
              </w:rPr>
              <w:t>prescribable</w:t>
            </w:r>
            <w:proofErr w:type="spellEnd"/>
            <w:r w:rsidRPr="002B76B1">
              <w:rPr>
                <w:i/>
              </w:rPr>
              <w:t xml:space="preserve"> item)</w:t>
            </w:r>
          </w:p>
        </w:tc>
        <w:tc>
          <w:tcPr>
            <w:tcW w:w="4423" w:type="dxa"/>
            <w:gridSpan w:val="2"/>
          </w:tcPr>
          <w:p w14:paraId="5F601A8C" w14:textId="77777777" w:rsidR="00FD4A2E" w:rsidRPr="00606F9B" w:rsidRDefault="00FD4A2E" w:rsidP="00FD4A2E">
            <w:pPr>
              <w:pStyle w:val="Table8"/>
            </w:pPr>
            <w:r w:rsidRPr="00606F9B">
              <w:t>Daily dose prescribed as number of tablets, capsules, etc. or vol. Of liquid in ml.</w:t>
            </w:r>
          </w:p>
        </w:tc>
        <w:tc>
          <w:tcPr>
            <w:tcW w:w="3685" w:type="dxa"/>
          </w:tcPr>
          <w:p w14:paraId="04E74CC6" w14:textId="77777777" w:rsidR="00FD4A2E" w:rsidRPr="00606F9B" w:rsidRDefault="00FD4A2E" w:rsidP="00FD4A2E">
            <w:pPr>
              <w:pStyle w:val="Table8"/>
            </w:pPr>
            <w:r w:rsidRPr="00606F9B">
              <w:t>Report as null string "" if this cannot be ascertained from the prescription data (i.e. prescribed for use as required, etc.).</w:t>
            </w:r>
          </w:p>
          <w:p w14:paraId="3878E839" w14:textId="77777777" w:rsidR="00FD4A2E" w:rsidRPr="003D5616" w:rsidRDefault="00FD4A2E" w:rsidP="00FD4A2E">
            <w:pPr>
              <w:pStyle w:val="Table8"/>
              <w:rPr>
                <w:sz w:val="20"/>
              </w:rPr>
            </w:pPr>
          </w:p>
        </w:tc>
        <w:tc>
          <w:tcPr>
            <w:tcW w:w="2392" w:type="dxa"/>
            <w:gridSpan w:val="3"/>
          </w:tcPr>
          <w:p w14:paraId="1171B790" w14:textId="77777777" w:rsidR="00FD4A2E" w:rsidRPr="00606F9B" w:rsidRDefault="00FD4A2E" w:rsidP="00FD4A2E">
            <w:pPr>
              <w:pStyle w:val="Table8"/>
            </w:pPr>
            <w:r w:rsidRPr="00606F9B">
              <w:t>N/A</w:t>
            </w:r>
          </w:p>
        </w:tc>
        <w:tc>
          <w:tcPr>
            <w:tcW w:w="1361" w:type="dxa"/>
          </w:tcPr>
          <w:p w14:paraId="529BD585" w14:textId="77777777" w:rsidR="00FD4A2E" w:rsidRPr="00606F9B" w:rsidRDefault="00FD4A2E" w:rsidP="00FD4A2E">
            <w:pPr>
              <w:pStyle w:val="Table8"/>
            </w:pPr>
            <w:r w:rsidRPr="00606F9B">
              <w:t>NUMERIC</w:t>
            </w:r>
          </w:p>
        </w:tc>
        <w:tc>
          <w:tcPr>
            <w:tcW w:w="583" w:type="dxa"/>
          </w:tcPr>
          <w:p w14:paraId="3F5B30B9" w14:textId="77777777" w:rsidR="00FD4A2E" w:rsidRPr="00606F9B" w:rsidRDefault="00FD4A2E" w:rsidP="00FD4A2E">
            <w:pPr>
              <w:pStyle w:val="Table8"/>
            </w:pPr>
            <w:r w:rsidRPr="00606F9B">
              <w:t>O</w:t>
            </w:r>
          </w:p>
        </w:tc>
      </w:tr>
      <w:tr w:rsidR="00FD4A2E" w:rsidRPr="003D5616" w14:paraId="74A81029" w14:textId="77777777" w:rsidTr="00FD4A2E">
        <w:trPr>
          <w:cantSplit/>
          <w:trHeight w:val="145"/>
        </w:trPr>
        <w:tc>
          <w:tcPr>
            <w:tcW w:w="678" w:type="dxa"/>
          </w:tcPr>
          <w:p w14:paraId="606A2C3C" w14:textId="77777777" w:rsidR="00FD4A2E" w:rsidRDefault="00FD4A2E" w:rsidP="00FD4A2E">
            <w:pPr>
              <w:pStyle w:val="Table8"/>
            </w:pPr>
          </w:p>
        </w:tc>
        <w:tc>
          <w:tcPr>
            <w:tcW w:w="2236" w:type="dxa"/>
          </w:tcPr>
          <w:p w14:paraId="642FEDDC" w14:textId="77777777" w:rsidR="00FD4A2E" w:rsidRDefault="00FD4A2E" w:rsidP="00FD4A2E">
            <w:pPr>
              <w:pStyle w:val="Table8"/>
            </w:pPr>
            <w:r>
              <w:t>VALUE1 &amp; VALUE2</w:t>
            </w:r>
          </w:p>
          <w:p w14:paraId="1DC4F8A0" w14:textId="77777777" w:rsidR="00FD4A2E" w:rsidRPr="00606F9B" w:rsidRDefault="00FD4A2E" w:rsidP="00FD4A2E">
            <w:pPr>
              <w:pStyle w:val="Table8"/>
            </w:pPr>
            <w:r>
              <w:t>(general note)</w:t>
            </w:r>
          </w:p>
        </w:tc>
        <w:tc>
          <w:tcPr>
            <w:tcW w:w="10500" w:type="dxa"/>
            <w:gridSpan w:val="6"/>
          </w:tcPr>
          <w:p w14:paraId="2882D497" w14:textId="77777777" w:rsidR="00FD4A2E" w:rsidRPr="00606F9B" w:rsidRDefault="00FD4A2E" w:rsidP="00FD4A2E">
            <w:pPr>
              <w:pStyle w:val="Table8"/>
            </w:pPr>
            <w:r>
              <w:t xml:space="preserve">T2A16, T2A17, T2A18 and T2A19 are included in this model as separate attributes, however, for each line of data returned there can only be one pair of these attributes populated. I.E. T2A16 &amp; T2A17 </w:t>
            </w:r>
            <w:r w:rsidRPr="00887A0A">
              <w:rPr>
                <w:u w:val="single"/>
              </w:rPr>
              <w:t>or</w:t>
            </w:r>
            <w:r>
              <w:t xml:space="preserve"> T2A18 &amp; T2A19</w:t>
            </w:r>
          </w:p>
        </w:tc>
        <w:tc>
          <w:tcPr>
            <w:tcW w:w="1361" w:type="dxa"/>
          </w:tcPr>
          <w:p w14:paraId="3E225CC1" w14:textId="77777777" w:rsidR="00FD4A2E" w:rsidRPr="00606F9B" w:rsidRDefault="00FD4A2E" w:rsidP="00FD4A2E">
            <w:pPr>
              <w:pStyle w:val="Table8"/>
            </w:pPr>
          </w:p>
        </w:tc>
        <w:tc>
          <w:tcPr>
            <w:tcW w:w="583" w:type="dxa"/>
          </w:tcPr>
          <w:p w14:paraId="474D1EEC" w14:textId="77777777" w:rsidR="00FD4A2E" w:rsidRPr="00606F9B" w:rsidRDefault="00FD4A2E" w:rsidP="00FD4A2E">
            <w:pPr>
              <w:pStyle w:val="Table8"/>
            </w:pPr>
          </w:p>
        </w:tc>
      </w:tr>
      <w:tr w:rsidR="00FD4A2E" w:rsidRPr="003D5616" w14:paraId="687D0B91" w14:textId="77777777" w:rsidTr="00FD4A2E">
        <w:trPr>
          <w:cantSplit/>
          <w:trHeight w:val="145"/>
        </w:trPr>
        <w:tc>
          <w:tcPr>
            <w:tcW w:w="678" w:type="dxa"/>
          </w:tcPr>
          <w:p w14:paraId="6E80D939" w14:textId="77777777" w:rsidR="00FD4A2E" w:rsidRPr="00606F9B" w:rsidRDefault="00FD4A2E" w:rsidP="00FD4A2E">
            <w:pPr>
              <w:pStyle w:val="Table8"/>
            </w:pPr>
            <w:r>
              <w:t>T2A20</w:t>
            </w:r>
          </w:p>
        </w:tc>
        <w:tc>
          <w:tcPr>
            <w:tcW w:w="2236" w:type="dxa"/>
          </w:tcPr>
          <w:p w14:paraId="601A41F0" w14:textId="77777777" w:rsidR="00FD4A2E" w:rsidRPr="00606F9B" w:rsidRDefault="00FD4A2E" w:rsidP="00FD4A2E">
            <w:pPr>
              <w:pStyle w:val="Table8"/>
            </w:pPr>
            <w:r w:rsidRPr="00606F9B">
              <w:t>END_DATE</w:t>
            </w:r>
          </w:p>
        </w:tc>
        <w:tc>
          <w:tcPr>
            <w:tcW w:w="4423" w:type="dxa"/>
            <w:gridSpan w:val="2"/>
          </w:tcPr>
          <w:p w14:paraId="6A60731F" w14:textId="77777777" w:rsidR="00FD4A2E" w:rsidRPr="00606F9B" w:rsidRDefault="00FD4A2E" w:rsidP="00FD4A2E">
            <w:pPr>
              <w:pStyle w:val="Table8"/>
            </w:pPr>
            <w:r w:rsidRPr="00606F9B">
              <w:t>Date when the journal item ceased to apply.</w:t>
            </w:r>
          </w:p>
          <w:p w14:paraId="112D4B6D" w14:textId="77777777" w:rsidR="00FD4A2E" w:rsidRPr="00606F9B" w:rsidRDefault="00FD4A2E" w:rsidP="00FD4A2E">
            <w:pPr>
              <w:pStyle w:val="Table8"/>
            </w:pPr>
            <w:r w:rsidRPr="00606F9B">
              <w:t>For medication date of end of course (if EPISODE A or I) or date of end of authorisation (if EPISODE R, F or N).</w:t>
            </w:r>
          </w:p>
        </w:tc>
        <w:tc>
          <w:tcPr>
            <w:tcW w:w="3685" w:type="dxa"/>
          </w:tcPr>
          <w:p w14:paraId="11B33BF0" w14:textId="77777777" w:rsidR="00FD4A2E" w:rsidRDefault="00FD4A2E" w:rsidP="00FD4A2E">
            <w:pPr>
              <w:pStyle w:val="Table8"/>
            </w:pPr>
            <w:r>
              <w:t>Accept specification as and report as "CCYY-MM-DD".</w:t>
            </w:r>
          </w:p>
          <w:p w14:paraId="240F2787" w14:textId="77777777" w:rsidR="00FD4A2E" w:rsidRPr="00606F9B" w:rsidRDefault="00FD4A2E" w:rsidP="00FD4A2E">
            <w:pPr>
              <w:pStyle w:val="Table8"/>
            </w:pPr>
            <w:r>
              <w:t>If none then "9999-99-99".</w:t>
            </w:r>
          </w:p>
        </w:tc>
        <w:tc>
          <w:tcPr>
            <w:tcW w:w="2392" w:type="dxa"/>
            <w:gridSpan w:val="3"/>
          </w:tcPr>
          <w:p w14:paraId="746C2880" w14:textId="77777777" w:rsidR="00FD4A2E" w:rsidRPr="00606F9B" w:rsidRDefault="00FD4A2E" w:rsidP="00FD4A2E">
            <w:pPr>
              <w:pStyle w:val="Table8"/>
            </w:pPr>
            <w:r w:rsidRPr="00606F9B">
              <w:t>N/A</w:t>
            </w:r>
          </w:p>
        </w:tc>
        <w:tc>
          <w:tcPr>
            <w:tcW w:w="1361" w:type="dxa"/>
          </w:tcPr>
          <w:p w14:paraId="745ABB1F" w14:textId="77777777" w:rsidR="00FD4A2E" w:rsidRPr="00606F9B" w:rsidRDefault="00FD4A2E" w:rsidP="00FD4A2E">
            <w:pPr>
              <w:pStyle w:val="Table8"/>
            </w:pPr>
            <w:r w:rsidRPr="00606F9B">
              <w:t xml:space="preserve"> DATE </w:t>
            </w:r>
          </w:p>
        </w:tc>
        <w:tc>
          <w:tcPr>
            <w:tcW w:w="583" w:type="dxa"/>
          </w:tcPr>
          <w:p w14:paraId="57C98195" w14:textId="77777777" w:rsidR="00FD4A2E" w:rsidRPr="00606F9B" w:rsidRDefault="00FD4A2E" w:rsidP="00FD4A2E">
            <w:pPr>
              <w:pStyle w:val="Table8"/>
            </w:pPr>
            <w:r w:rsidRPr="00606F9B">
              <w:t>O</w:t>
            </w:r>
          </w:p>
        </w:tc>
      </w:tr>
      <w:tr w:rsidR="00FD4A2E" w:rsidRPr="003D5616" w14:paraId="7B365392" w14:textId="77777777" w:rsidTr="00FD4A2E">
        <w:trPr>
          <w:cantSplit/>
          <w:trHeight w:val="145"/>
        </w:trPr>
        <w:tc>
          <w:tcPr>
            <w:tcW w:w="678" w:type="dxa"/>
          </w:tcPr>
          <w:p w14:paraId="20319CBC" w14:textId="77777777" w:rsidR="00FD4A2E" w:rsidRPr="00606F9B" w:rsidRDefault="00FD4A2E" w:rsidP="00FD4A2E">
            <w:pPr>
              <w:pStyle w:val="Table8"/>
            </w:pPr>
            <w:r>
              <w:t>T2A21</w:t>
            </w:r>
          </w:p>
        </w:tc>
        <w:tc>
          <w:tcPr>
            <w:tcW w:w="2236" w:type="dxa"/>
          </w:tcPr>
          <w:p w14:paraId="2A5690B8" w14:textId="77777777" w:rsidR="00FD4A2E" w:rsidRPr="00606F9B" w:rsidRDefault="00FD4A2E" w:rsidP="00FD4A2E">
            <w:pPr>
              <w:pStyle w:val="Table8"/>
            </w:pPr>
            <w:r w:rsidRPr="00606F9B">
              <w:t>TIME</w:t>
            </w:r>
          </w:p>
        </w:tc>
        <w:tc>
          <w:tcPr>
            <w:tcW w:w="4423" w:type="dxa"/>
            <w:gridSpan w:val="2"/>
          </w:tcPr>
          <w:p w14:paraId="55FAB411" w14:textId="77777777" w:rsidR="00FD4A2E" w:rsidRPr="00606F9B" w:rsidRDefault="00FD4A2E" w:rsidP="00FD4A2E">
            <w:pPr>
              <w:pStyle w:val="Table8"/>
            </w:pPr>
            <w:r w:rsidRPr="00606F9B">
              <w:t xml:space="preserve">Time at which the journal item applied. For example, time of treatment </w:t>
            </w:r>
          </w:p>
          <w:p w14:paraId="0DDAC61F" w14:textId="77777777" w:rsidR="00FD4A2E" w:rsidRPr="00606F9B" w:rsidRDefault="00FD4A2E" w:rsidP="00FD4A2E">
            <w:pPr>
              <w:pStyle w:val="Table8"/>
            </w:pPr>
            <w:r w:rsidRPr="00606F9B">
              <w:t>or time of measurement.</w:t>
            </w:r>
          </w:p>
        </w:tc>
        <w:tc>
          <w:tcPr>
            <w:tcW w:w="3685" w:type="dxa"/>
          </w:tcPr>
          <w:p w14:paraId="1CEF53DA" w14:textId="77777777" w:rsidR="00FD4A2E" w:rsidRPr="00606F9B" w:rsidRDefault="00FD4A2E" w:rsidP="00FD4A2E">
            <w:pPr>
              <w:pStyle w:val="Table8"/>
            </w:pPr>
            <w:r w:rsidRPr="00606F9B">
              <w:t>If none then treat as "</w:t>
            </w:r>
            <w:r>
              <w:t>99:99:99</w:t>
            </w:r>
            <w:r w:rsidRPr="00606F9B">
              <w:t>".</w:t>
            </w:r>
          </w:p>
        </w:tc>
        <w:tc>
          <w:tcPr>
            <w:tcW w:w="2392" w:type="dxa"/>
            <w:gridSpan w:val="3"/>
          </w:tcPr>
          <w:p w14:paraId="24709BB4" w14:textId="77777777" w:rsidR="00FD4A2E" w:rsidRPr="00606F9B" w:rsidRDefault="00FD4A2E" w:rsidP="00FD4A2E">
            <w:pPr>
              <w:pStyle w:val="Table8"/>
            </w:pPr>
            <w:r w:rsidRPr="00606F9B">
              <w:t>N/A</w:t>
            </w:r>
          </w:p>
        </w:tc>
        <w:tc>
          <w:tcPr>
            <w:tcW w:w="1361" w:type="dxa"/>
          </w:tcPr>
          <w:p w14:paraId="0F120323" w14:textId="77777777" w:rsidR="00FD4A2E" w:rsidRPr="00606F9B" w:rsidRDefault="00FD4A2E" w:rsidP="00FD4A2E">
            <w:pPr>
              <w:pStyle w:val="Table8"/>
            </w:pPr>
            <w:r w:rsidRPr="00606F9B">
              <w:t xml:space="preserve">TIME </w:t>
            </w:r>
          </w:p>
        </w:tc>
        <w:tc>
          <w:tcPr>
            <w:tcW w:w="583" w:type="dxa"/>
          </w:tcPr>
          <w:p w14:paraId="410F18C7" w14:textId="77777777" w:rsidR="00FD4A2E" w:rsidRPr="00606F9B" w:rsidRDefault="00FD4A2E" w:rsidP="00FD4A2E">
            <w:pPr>
              <w:pStyle w:val="Table8"/>
            </w:pPr>
            <w:r w:rsidRPr="00606F9B">
              <w:t>O</w:t>
            </w:r>
          </w:p>
        </w:tc>
      </w:tr>
      <w:tr w:rsidR="00FD4A2E" w:rsidRPr="003D5616" w14:paraId="10941157" w14:textId="77777777" w:rsidTr="00FD4A2E">
        <w:trPr>
          <w:cantSplit/>
          <w:trHeight w:val="145"/>
        </w:trPr>
        <w:tc>
          <w:tcPr>
            <w:tcW w:w="678" w:type="dxa"/>
          </w:tcPr>
          <w:p w14:paraId="6E30FA9A" w14:textId="77777777" w:rsidR="00FD4A2E" w:rsidRPr="00606F9B" w:rsidRDefault="00FD4A2E" w:rsidP="00FD4A2E">
            <w:pPr>
              <w:pStyle w:val="Table8"/>
            </w:pPr>
            <w:r>
              <w:t>T2A22</w:t>
            </w:r>
          </w:p>
        </w:tc>
        <w:tc>
          <w:tcPr>
            <w:tcW w:w="2236" w:type="dxa"/>
          </w:tcPr>
          <w:p w14:paraId="680ADBCE" w14:textId="77777777" w:rsidR="00FD4A2E" w:rsidRPr="00606F9B" w:rsidRDefault="00FD4A2E" w:rsidP="00FD4A2E">
            <w:pPr>
              <w:pStyle w:val="Table8"/>
            </w:pPr>
            <w:r w:rsidRPr="00606F9B">
              <w:t>CONTEXT</w:t>
            </w:r>
          </w:p>
        </w:tc>
        <w:tc>
          <w:tcPr>
            <w:tcW w:w="4423" w:type="dxa"/>
            <w:gridSpan w:val="2"/>
          </w:tcPr>
          <w:p w14:paraId="039F6367" w14:textId="77777777" w:rsidR="00FD4A2E" w:rsidRPr="00606F9B" w:rsidRDefault="00FD4A2E" w:rsidP="00FD4A2E">
            <w:pPr>
              <w:pStyle w:val="Table8"/>
            </w:pPr>
            <w:r w:rsidRPr="00606F9B">
              <w:t xml:space="preserve">Context of record. </w:t>
            </w:r>
          </w:p>
          <w:p w14:paraId="14B519AC" w14:textId="77777777" w:rsidR="00FD4A2E" w:rsidRPr="00606F9B" w:rsidRDefault="00FD4A2E" w:rsidP="00FD4A2E">
            <w:pPr>
              <w:pStyle w:val="Table8"/>
            </w:pPr>
            <w:r w:rsidRPr="00606F9B">
              <w:t>For example, is this a planned intervention, a target or a record of an actual event, characteristic or measurement.</w:t>
            </w:r>
          </w:p>
        </w:tc>
        <w:tc>
          <w:tcPr>
            <w:tcW w:w="3685" w:type="dxa"/>
          </w:tcPr>
          <w:p w14:paraId="02A69841" w14:textId="77777777" w:rsidR="00FD4A2E" w:rsidRPr="003D5616" w:rsidRDefault="00FD4A2E" w:rsidP="00FD4A2E">
            <w:pPr>
              <w:pStyle w:val="Table8"/>
            </w:pPr>
            <w:r w:rsidRPr="003D5616">
              <w:t>If  CONTEXT:</w:t>
            </w:r>
          </w:p>
          <w:p w14:paraId="4C2BB501" w14:textId="77777777" w:rsidR="00FD4A2E" w:rsidRPr="003D5616" w:rsidRDefault="00FD4A2E" w:rsidP="00FD4A2E">
            <w:pPr>
              <w:pStyle w:val="Table8"/>
            </w:pPr>
            <w:r w:rsidRPr="003D5616">
              <w:t>a) Is NOT supported by a system; or</w:t>
            </w:r>
          </w:p>
          <w:p w14:paraId="43CBB478" w14:textId="77777777" w:rsidR="00FD4A2E" w:rsidRPr="003D5616" w:rsidRDefault="00FD4A2E" w:rsidP="00FD4A2E">
            <w:pPr>
              <w:pStyle w:val="Table8"/>
            </w:pPr>
            <w:r>
              <w:t>b) Is NOT specified in an Extraction Requirement</w:t>
            </w:r>
            <w:r w:rsidRPr="003D5616">
              <w:t>,</w:t>
            </w:r>
          </w:p>
          <w:p w14:paraId="78D7268C" w14:textId="77777777" w:rsidR="00FD4A2E" w:rsidRDefault="00FD4A2E" w:rsidP="00FD4A2E">
            <w:pPr>
              <w:pStyle w:val="Table8"/>
            </w:pPr>
            <w:r w:rsidRPr="00606F9B">
              <w:t>Only records of actual events, treatments, diagnoses or measurements must be selected and reported.</w:t>
            </w:r>
          </w:p>
          <w:p w14:paraId="70EEC995" w14:textId="77777777" w:rsidR="00FD4A2E" w:rsidRDefault="00FD4A2E" w:rsidP="00FD4A2E">
            <w:pPr>
              <w:pStyle w:val="Table8"/>
            </w:pPr>
          </w:p>
          <w:p w14:paraId="13B85BBB" w14:textId="77777777" w:rsidR="00FD4A2E" w:rsidRPr="00606F9B" w:rsidRDefault="00FD4A2E" w:rsidP="00FD4A2E">
            <w:pPr>
              <w:pStyle w:val="Table8"/>
            </w:pPr>
            <w:r>
              <w:t xml:space="preserve">This attribute may not be used in Extraction Requirements where the coding scheme used in the CODE attribute contains values from </w:t>
            </w:r>
            <w:smartTag w:uri="urn:schemas-microsoft-com:office:smarttags" w:element="Street">
              <w:smartTag w:uri="urn:schemas-microsoft-com:office:smarttags" w:element="address">
                <w:r>
                  <w:t>SNOMED CT.</w:t>
                </w:r>
              </w:smartTag>
            </w:smartTag>
            <w:r>
              <w:t xml:space="preserve"> This is due to differences in the multiple attribute and value model used to represent the context in </w:t>
            </w:r>
            <w:smartTag w:uri="urn:schemas-microsoft-com:office:smarttags" w:element="Street">
              <w:smartTag w:uri="urn:schemas-microsoft-com:office:smarttags" w:element="address">
                <w:r>
                  <w:t>SNOMED CT</w:t>
                </w:r>
              </w:smartTag>
            </w:smartTag>
            <w:r>
              <w:t xml:space="preserve"> and the single axis of this attribute.</w:t>
            </w:r>
          </w:p>
        </w:tc>
        <w:tc>
          <w:tcPr>
            <w:tcW w:w="2392" w:type="dxa"/>
            <w:gridSpan w:val="3"/>
          </w:tcPr>
          <w:p w14:paraId="22A3DF7D" w14:textId="77777777" w:rsidR="00FD4A2E" w:rsidRPr="003D5616" w:rsidRDefault="00FD4A2E" w:rsidP="00FD4A2E">
            <w:pPr>
              <w:pStyle w:val="Table8"/>
            </w:pPr>
            <w:r w:rsidRPr="003D5616">
              <w:t>A</w:t>
            </w:r>
            <w:r w:rsidRPr="003D5616">
              <w:tab/>
              <w:t>Actual event, treatment, diagnosis or measurement.</w:t>
            </w:r>
          </w:p>
          <w:p w14:paraId="03C18DFD" w14:textId="77777777" w:rsidR="00FD4A2E" w:rsidRPr="003D5616" w:rsidRDefault="00FD4A2E" w:rsidP="00FD4A2E">
            <w:pPr>
              <w:pStyle w:val="Table8"/>
            </w:pPr>
            <w:r w:rsidRPr="003D5616">
              <w:t>P</w:t>
            </w:r>
            <w:r w:rsidRPr="003D5616">
              <w:tab/>
              <w:t>Planned event or treatment (i.e. part of care plan)</w:t>
            </w:r>
          </w:p>
          <w:p w14:paraId="3370D2A4" w14:textId="77777777" w:rsidR="00FD4A2E" w:rsidRPr="003D5616" w:rsidRDefault="00FD4A2E" w:rsidP="00FD4A2E">
            <w:pPr>
              <w:pStyle w:val="Table8"/>
            </w:pPr>
            <w:r w:rsidRPr="003D5616">
              <w:t>T</w:t>
            </w:r>
            <w:r w:rsidRPr="003D5616">
              <w:tab/>
              <w:t>Target measurement or goal.</w:t>
            </w:r>
          </w:p>
          <w:p w14:paraId="0A4DAC1B" w14:textId="77777777" w:rsidR="00FD4A2E" w:rsidRPr="003D5616" w:rsidRDefault="00FD4A2E" w:rsidP="00FD4A2E">
            <w:pPr>
              <w:pStyle w:val="Table8"/>
            </w:pPr>
            <w:r w:rsidRPr="003D5616">
              <w:t>V</w:t>
            </w:r>
            <w:r w:rsidRPr="003D5616">
              <w:tab/>
              <w:t>Patients view/reason for encounter.</w:t>
            </w:r>
          </w:p>
        </w:tc>
        <w:tc>
          <w:tcPr>
            <w:tcW w:w="1361" w:type="dxa"/>
          </w:tcPr>
          <w:p w14:paraId="60D04912" w14:textId="77777777" w:rsidR="00FD4A2E" w:rsidRPr="00606F9B" w:rsidRDefault="00FD4A2E" w:rsidP="00FD4A2E">
            <w:pPr>
              <w:pStyle w:val="Table8"/>
            </w:pPr>
            <w:r w:rsidRPr="00606F9B">
              <w:t xml:space="preserve">X(1) </w:t>
            </w:r>
          </w:p>
        </w:tc>
        <w:tc>
          <w:tcPr>
            <w:tcW w:w="583" w:type="dxa"/>
          </w:tcPr>
          <w:p w14:paraId="31901966" w14:textId="77777777" w:rsidR="00FD4A2E" w:rsidRPr="00606F9B" w:rsidRDefault="00FD4A2E" w:rsidP="00FD4A2E">
            <w:pPr>
              <w:pStyle w:val="Table8"/>
            </w:pPr>
            <w:r w:rsidRPr="00606F9B">
              <w:t>O</w:t>
            </w:r>
          </w:p>
          <w:p w14:paraId="002B1A14" w14:textId="77777777" w:rsidR="00FD4A2E" w:rsidRPr="003D5616" w:rsidRDefault="00FD4A2E" w:rsidP="00FD4A2E">
            <w:pPr>
              <w:pStyle w:val="Table8"/>
              <w:rPr>
                <w:sz w:val="20"/>
              </w:rPr>
            </w:pPr>
          </w:p>
        </w:tc>
      </w:tr>
      <w:tr w:rsidR="00FD4A2E" w:rsidRPr="003D5616" w14:paraId="260F6F63" w14:textId="77777777" w:rsidTr="00FD4A2E">
        <w:trPr>
          <w:cantSplit/>
          <w:trHeight w:val="145"/>
        </w:trPr>
        <w:tc>
          <w:tcPr>
            <w:tcW w:w="678" w:type="dxa"/>
          </w:tcPr>
          <w:p w14:paraId="1B69E032" w14:textId="77777777" w:rsidR="00FD4A2E" w:rsidRPr="00606F9B" w:rsidRDefault="00FD4A2E" w:rsidP="00FD4A2E">
            <w:pPr>
              <w:pStyle w:val="Table8"/>
            </w:pPr>
            <w:r>
              <w:t>T2A23</w:t>
            </w:r>
          </w:p>
        </w:tc>
        <w:tc>
          <w:tcPr>
            <w:tcW w:w="2236" w:type="dxa"/>
          </w:tcPr>
          <w:p w14:paraId="47CA98BD" w14:textId="77777777" w:rsidR="00FD4A2E" w:rsidRPr="00606F9B" w:rsidRDefault="00FD4A2E" w:rsidP="00FD4A2E">
            <w:pPr>
              <w:pStyle w:val="Table8"/>
            </w:pPr>
            <w:r w:rsidRPr="00606F9B">
              <w:t>CERTAINTY</w:t>
            </w:r>
          </w:p>
        </w:tc>
        <w:tc>
          <w:tcPr>
            <w:tcW w:w="4423" w:type="dxa"/>
            <w:gridSpan w:val="2"/>
          </w:tcPr>
          <w:p w14:paraId="42526E04" w14:textId="77777777" w:rsidR="00FD4A2E" w:rsidRPr="00606F9B" w:rsidRDefault="00FD4A2E" w:rsidP="00FD4A2E">
            <w:pPr>
              <w:pStyle w:val="Table8"/>
            </w:pPr>
            <w:r w:rsidRPr="00606F9B">
              <w:t>Degree of certainty. Code value for certainty. This may indicate a positive or negative finding.</w:t>
            </w:r>
          </w:p>
        </w:tc>
        <w:tc>
          <w:tcPr>
            <w:tcW w:w="3685" w:type="dxa"/>
          </w:tcPr>
          <w:p w14:paraId="6F5363BF" w14:textId="77777777" w:rsidR="00FD4A2E" w:rsidRDefault="00FD4A2E" w:rsidP="00FD4A2E">
            <w:pPr>
              <w:pStyle w:val="Table8"/>
            </w:pPr>
            <w:r w:rsidRPr="00606F9B">
              <w:t xml:space="preserve">If CERTAINTY is not specified in the </w:t>
            </w:r>
            <w:r>
              <w:t>Extraction Requirement</w:t>
            </w:r>
            <w:r w:rsidRPr="00606F9B">
              <w:t xml:space="preserve"> negative findings are excluded from the response.</w:t>
            </w:r>
          </w:p>
          <w:p w14:paraId="6D267D7C" w14:textId="77777777" w:rsidR="00FD4A2E" w:rsidRDefault="00FD4A2E" w:rsidP="00FD4A2E">
            <w:pPr>
              <w:pStyle w:val="Table8"/>
            </w:pPr>
          </w:p>
          <w:p w14:paraId="78A8FBD9" w14:textId="77777777" w:rsidR="00FD4A2E" w:rsidRPr="00606F9B" w:rsidRDefault="00FD4A2E" w:rsidP="00FD4A2E">
            <w:pPr>
              <w:pStyle w:val="Table8"/>
            </w:pPr>
            <w:r>
              <w:t xml:space="preserve">This attribute may not be used in Extraction Requirements where the coding scheme used in the CODE attribute contains values from </w:t>
            </w:r>
            <w:smartTag w:uri="urn:schemas-microsoft-com:office:smarttags" w:element="Street">
              <w:smartTag w:uri="urn:schemas-microsoft-com:office:smarttags" w:element="address">
                <w:r>
                  <w:t>SNOMED CT.</w:t>
                </w:r>
              </w:smartTag>
            </w:smartTag>
            <w:r>
              <w:t xml:space="preserve"> This is due to an overlap between the certainty and the finding context in </w:t>
            </w:r>
            <w:smartTag w:uri="urn:schemas-microsoft-com:office:smarttags" w:element="Street">
              <w:smartTag w:uri="urn:schemas-microsoft-com:office:smarttags" w:element="address">
                <w:r>
                  <w:t>SNOMED CT</w:t>
                </w:r>
              </w:smartTag>
            </w:smartTag>
            <w:r>
              <w:t xml:space="preserve"> and the single axis of this attribute.</w:t>
            </w:r>
          </w:p>
        </w:tc>
        <w:tc>
          <w:tcPr>
            <w:tcW w:w="2392" w:type="dxa"/>
            <w:gridSpan w:val="3"/>
          </w:tcPr>
          <w:p w14:paraId="05D2B324" w14:textId="77777777" w:rsidR="00FD4A2E" w:rsidRPr="00606F9B" w:rsidRDefault="00FD4A2E" w:rsidP="00FD4A2E">
            <w:pPr>
              <w:pStyle w:val="Table8"/>
            </w:pPr>
            <w:r w:rsidRPr="00606F9B">
              <w:t>To be defined using Clinical Terms Version 3 qualifiers.</w:t>
            </w:r>
          </w:p>
        </w:tc>
        <w:tc>
          <w:tcPr>
            <w:tcW w:w="1361" w:type="dxa"/>
          </w:tcPr>
          <w:p w14:paraId="7F2F1091" w14:textId="77777777" w:rsidR="00FD4A2E" w:rsidRPr="00606F9B" w:rsidRDefault="00FD4A2E" w:rsidP="00FD4A2E">
            <w:pPr>
              <w:pStyle w:val="Table8"/>
            </w:pPr>
            <w:r>
              <w:t>CV</w:t>
            </w:r>
          </w:p>
        </w:tc>
        <w:tc>
          <w:tcPr>
            <w:tcW w:w="583" w:type="dxa"/>
          </w:tcPr>
          <w:p w14:paraId="4B9B761F" w14:textId="77777777" w:rsidR="00FD4A2E" w:rsidRPr="00606F9B" w:rsidRDefault="00FD4A2E" w:rsidP="00FD4A2E">
            <w:pPr>
              <w:pStyle w:val="Table8"/>
            </w:pPr>
            <w:r w:rsidRPr="00606F9B">
              <w:t>O</w:t>
            </w:r>
          </w:p>
        </w:tc>
      </w:tr>
      <w:tr w:rsidR="00FD4A2E" w:rsidRPr="003D5616" w14:paraId="10D74873" w14:textId="77777777" w:rsidTr="00FD4A2E">
        <w:trPr>
          <w:cantSplit/>
          <w:trHeight w:val="145"/>
        </w:trPr>
        <w:tc>
          <w:tcPr>
            <w:tcW w:w="678" w:type="dxa"/>
          </w:tcPr>
          <w:p w14:paraId="3930E090" w14:textId="77777777" w:rsidR="00FD4A2E" w:rsidRPr="00606F9B" w:rsidRDefault="00FD4A2E" w:rsidP="00FD4A2E">
            <w:pPr>
              <w:pStyle w:val="Table8"/>
            </w:pPr>
            <w:r>
              <w:t>T2A24</w:t>
            </w:r>
          </w:p>
        </w:tc>
        <w:tc>
          <w:tcPr>
            <w:tcW w:w="2236" w:type="dxa"/>
          </w:tcPr>
          <w:p w14:paraId="2323C59D" w14:textId="77777777" w:rsidR="00FD4A2E" w:rsidRPr="00606F9B" w:rsidRDefault="00FD4A2E" w:rsidP="00FD4A2E">
            <w:pPr>
              <w:pStyle w:val="Table8"/>
            </w:pPr>
            <w:r w:rsidRPr="00606F9B">
              <w:t>SEVERITY</w:t>
            </w:r>
          </w:p>
        </w:tc>
        <w:tc>
          <w:tcPr>
            <w:tcW w:w="4423" w:type="dxa"/>
            <w:gridSpan w:val="2"/>
          </w:tcPr>
          <w:p w14:paraId="2E60CE96" w14:textId="77777777" w:rsidR="00FD4A2E" w:rsidRPr="00606F9B" w:rsidRDefault="00FD4A2E" w:rsidP="00FD4A2E">
            <w:pPr>
              <w:pStyle w:val="Table8"/>
            </w:pPr>
            <w:r w:rsidRPr="00606F9B">
              <w:t>Degree of severity.</w:t>
            </w:r>
          </w:p>
        </w:tc>
        <w:tc>
          <w:tcPr>
            <w:tcW w:w="3685" w:type="dxa"/>
          </w:tcPr>
          <w:p w14:paraId="52E20CF5" w14:textId="77777777" w:rsidR="00FD4A2E" w:rsidRPr="003D5616" w:rsidRDefault="00FD4A2E" w:rsidP="00FD4A2E">
            <w:pPr>
              <w:pStyle w:val="Table8"/>
              <w:rPr>
                <w:sz w:val="20"/>
              </w:rPr>
            </w:pPr>
          </w:p>
        </w:tc>
        <w:tc>
          <w:tcPr>
            <w:tcW w:w="2392" w:type="dxa"/>
            <w:gridSpan w:val="3"/>
          </w:tcPr>
          <w:p w14:paraId="4518033F" w14:textId="77777777" w:rsidR="00FD4A2E" w:rsidRPr="00606F9B" w:rsidRDefault="00FD4A2E" w:rsidP="00FD4A2E">
            <w:pPr>
              <w:pStyle w:val="Table8"/>
            </w:pPr>
            <w:r w:rsidRPr="00606F9B">
              <w:t>To be defined using Clinical Terms Version 3 qualifiers.</w:t>
            </w:r>
          </w:p>
        </w:tc>
        <w:tc>
          <w:tcPr>
            <w:tcW w:w="1361" w:type="dxa"/>
          </w:tcPr>
          <w:p w14:paraId="45416579" w14:textId="77777777" w:rsidR="00FD4A2E" w:rsidRPr="00606F9B" w:rsidRDefault="00FD4A2E" w:rsidP="00FD4A2E">
            <w:pPr>
              <w:pStyle w:val="Table8"/>
            </w:pPr>
            <w:r>
              <w:t>CV</w:t>
            </w:r>
          </w:p>
        </w:tc>
        <w:tc>
          <w:tcPr>
            <w:tcW w:w="583" w:type="dxa"/>
          </w:tcPr>
          <w:p w14:paraId="78DEA7C6" w14:textId="77777777" w:rsidR="00FD4A2E" w:rsidRPr="00606F9B" w:rsidRDefault="00FD4A2E" w:rsidP="00FD4A2E">
            <w:pPr>
              <w:pStyle w:val="Table8"/>
            </w:pPr>
            <w:r w:rsidRPr="00606F9B">
              <w:t>O</w:t>
            </w:r>
          </w:p>
        </w:tc>
      </w:tr>
      <w:tr w:rsidR="00FD4A2E" w:rsidRPr="003D5616" w14:paraId="3C5DE1E3" w14:textId="77777777" w:rsidTr="00FD4A2E">
        <w:trPr>
          <w:cantSplit/>
          <w:trHeight w:val="145"/>
        </w:trPr>
        <w:tc>
          <w:tcPr>
            <w:tcW w:w="678" w:type="dxa"/>
          </w:tcPr>
          <w:p w14:paraId="2E031E73" w14:textId="77777777" w:rsidR="00FD4A2E" w:rsidRPr="00606F9B" w:rsidRDefault="00FD4A2E" w:rsidP="00FD4A2E">
            <w:pPr>
              <w:pStyle w:val="Table8"/>
            </w:pPr>
            <w:r>
              <w:lastRenderedPageBreak/>
              <w:t>T2A25</w:t>
            </w:r>
          </w:p>
        </w:tc>
        <w:tc>
          <w:tcPr>
            <w:tcW w:w="2236" w:type="dxa"/>
          </w:tcPr>
          <w:p w14:paraId="48B3DDDF" w14:textId="77777777" w:rsidR="00FD4A2E" w:rsidRPr="00606F9B" w:rsidRDefault="00FD4A2E" w:rsidP="00FD4A2E">
            <w:pPr>
              <w:pStyle w:val="Table8"/>
            </w:pPr>
            <w:r w:rsidRPr="00606F9B">
              <w:t>LINKS</w:t>
            </w:r>
          </w:p>
        </w:tc>
        <w:tc>
          <w:tcPr>
            <w:tcW w:w="4423" w:type="dxa"/>
            <w:gridSpan w:val="2"/>
          </w:tcPr>
          <w:p w14:paraId="3753816A" w14:textId="77777777" w:rsidR="00FD4A2E" w:rsidRPr="00633CC2" w:rsidRDefault="00FD4A2E" w:rsidP="00FD4A2E">
            <w:pPr>
              <w:pStyle w:val="Table8"/>
            </w:pPr>
            <w:r w:rsidRPr="00633CC2">
              <w:t>A list of zero, one or many link numbers. A link number is shared by records for the same patient that have been explicitly linked in some way by the use.</w:t>
            </w:r>
          </w:p>
          <w:p w14:paraId="19988B57" w14:textId="77777777" w:rsidR="00FD4A2E" w:rsidRPr="00606F9B" w:rsidRDefault="00FD4A2E" w:rsidP="00FD4A2E">
            <w:pPr>
              <w:pStyle w:val="Table8"/>
            </w:pPr>
            <w:r w:rsidRPr="00633CC2">
              <w:t>For example, problem-linkage, links between disorders and associated treatments and outcomes.</w:t>
            </w:r>
          </w:p>
        </w:tc>
        <w:tc>
          <w:tcPr>
            <w:tcW w:w="6077" w:type="dxa"/>
            <w:gridSpan w:val="4"/>
          </w:tcPr>
          <w:p w14:paraId="0C263531" w14:textId="77777777" w:rsidR="00FD4A2E" w:rsidRPr="00633CC2" w:rsidRDefault="00FD4A2E" w:rsidP="00FD4A2E">
            <w:pPr>
              <w:pStyle w:val="Table8"/>
            </w:pPr>
            <w:r w:rsidRPr="00633CC2">
              <w:t>Each link number may consist of up to six digits.</w:t>
            </w:r>
          </w:p>
          <w:p w14:paraId="30D34F33" w14:textId="77777777" w:rsidR="00FD4A2E" w:rsidRPr="00633CC2" w:rsidRDefault="00FD4A2E" w:rsidP="00FD4A2E">
            <w:pPr>
              <w:pStyle w:val="Table8"/>
            </w:pPr>
            <w:r w:rsidRPr="00633CC2">
              <w:t>If a record is linked to more than one group of records several numbers may be reported. The numbers are separated by a ":" (colon).</w:t>
            </w:r>
          </w:p>
          <w:p w14:paraId="35922C6C" w14:textId="77777777" w:rsidR="00FD4A2E" w:rsidRPr="00633CC2" w:rsidRDefault="00FD4A2E" w:rsidP="00FD4A2E">
            <w:pPr>
              <w:pStyle w:val="Table8"/>
            </w:pPr>
            <w:r w:rsidRPr="00633CC2">
              <w:t>Link numbers:</w:t>
            </w:r>
          </w:p>
          <w:p w14:paraId="43BEFD5B" w14:textId="77777777" w:rsidR="00FD4A2E" w:rsidRPr="003D5616" w:rsidRDefault="00FD4A2E" w:rsidP="00FD4A2E">
            <w:pPr>
              <w:pStyle w:val="Table8"/>
            </w:pPr>
            <w:r w:rsidRPr="003D5616">
              <w:t>May be generated in any way available to the system.</w:t>
            </w:r>
          </w:p>
          <w:p w14:paraId="110A68E6" w14:textId="77777777" w:rsidR="00FD4A2E" w:rsidRPr="003D5616" w:rsidRDefault="00FD4A2E" w:rsidP="00FD4A2E">
            <w:pPr>
              <w:pStyle w:val="Table8"/>
            </w:pPr>
            <w:r w:rsidRPr="003D5616">
              <w:t>Need not be allocated sequentially.</w:t>
            </w:r>
          </w:p>
          <w:p w14:paraId="5766F50D" w14:textId="77777777" w:rsidR="00FD4A2E" w:rsidRPr="003D5616" w:rsidRDefault="00FD4A2E" w:rsidP="00FD4A2E">
            <w:pPr>
              <w:pStyle w:val="Table8"/>
            </w:pPr>
            <w:r w:rsidRPr="003D5616">
              <w:t>Are applicable only within a single response.</w:t>
            </w:r>
          </w:p>
          <w:p w14:paraId="23D3E817" w14:textId="77777777" w:rsidR="00FD4A2E" w:rsidRPr="003D5616" w:rsidRDefault="00FD4A2E" w:rsidP="00FD4A2E">
            <w:pPr>
              <w:pStyle w:val="Table8"/>
            </w:pPr>
            <w:r w:rsidRPr="003D5616">
              <w:t xml:space="preserve">Are applicable only within records relating to the same patient. </w:t>
            </w:r>
          </w:p>
          <w:p w14:paraId="137B7135" w14:textId="77777777" w:rsidR="00FD4A2E" w:rsidRPr="003D5616" w:rsidRDefault="00FD4A2E" w:rsidP="00FD4A2E">
            <w:pPr>
              <w:pStyle w:val="Table8"/>
            </w:pPr>
            <w:r w:rsidRPr="003D5616">
              <w:t>Records that have been explicitly linked by the person recording the data will have one or more common link numbers.</w:t>
            </w:r>
          </w:p>
        </w:tc>
        <w:tc>
          <w:tcPr>
            <w:tcW w:w="1361" w:type="dxa"/>
          </w:tcPr>
          <w:p w14:paraId="01B2B03C" w14:textId="77777777" w:rsidR="00FD4A2E" w:rsidRPr="00606F9B" w:rsidRDefault="00FD4A2E" w:rsidP="00FD4A2E">
            <w:pPr>
              <w:pStyle w:val="Table8"/>
            </w:pPr>
            <w:r w:rsidRPr="00606F9B">
              <w:t>LINK</w:t>
            </w:r>
          </w:p>
        </w:tc>
        <w:tc>
          <w:tcPr>
            <w:tcW w:w="583" w:type="dxa"/>
          </w:tcPr>
          <w:p w14:paraId="3F1FA731" w14:textId="77777777" w:rsidR="00FD4A2E" w:rsidRPr="00606F9B" w:rsidRDefault="00FD4A2E" w:rsidP="00FD4A2E">
            <w:pPr>
              <w:pStyle w:val="Table8"/>
            </w:pPr>
            <w:r w:rsidRPr="00606F9B">
              <w:t>O</w:t>
            </w:r>
          </w:p>
        </w:tc>
      </w:tr>
      <w:tr w:rsidR="00FD4A2E" w:rsidRPr="003D5616" w14:paraId="58AB6E46" w14:textId="77777777" w:rsidTr="00FD4A2E">
        <w:trPr>
          <w:cantSplit/>
          <w:trHeight w:val="145"/>
        </w:trPr>
        <w:tc>
          <w:tcPr>
            <w:tcW w:w="678" w:type="dxa"/>
          </w:tcPr>
          <w:p w14:paraId="78AF9F32" w14:textId="77777777" w:rsidR="00FD4A2E" w:rsidRPr="00606F9B" w:rsidRDefault="00FD4A2E" w:rsidP="00FD4A2E">
            <w:pPr>
              <w:pStyle w:val="Table8"/>
            </w:pPr>
            <w:r>
              <w:t>T2A26</w:t>
            </w:r>
          </w:p>
        </w:tc>
        <w:tc>
          <w:tcPr>
            <w:tcW w:w="2236" w:type="dxa"/>
          </w:tcPr>
          <w:p w14:paraId="047B4A49" w14:textId="77777777" w:rsidR="00FD4A2E" w:rsidRPr="00606F9B" w:rsidRDefault="00FD4A2E" w:rsidP="00FD4A2E">
            <w:pPr>
              <w:pStyle w:val="Table8"/>
            </w:pPr>
            <w:r w:rsidRPr="00606F9B">
              <w:t>REASON</w:t>
            </w:r>
          </w:p>
        </w:tc>
        <w:tc>
          <w:tcPr>
            <w:tcW w:w="4423" w:type="dxa"/>
            <w:gridSpan w:val="2"/>
          </w:tcPr>
          <w:p w14:paraId="08DD9596" w14:textId="77777777" w:rsidR="00FD4A2E" w:rsidRPr="00633CC2" w:rsidRDefault="00FD4A2E" w:rsidP="00FD4A2E">
            <w:pPr>
              <w:pStyle w:val="Table8"/>
            </w:pPr>
            <w:r w:rsidRPr="00633CC2">
              <w:t>A list of zero, one or many codes for related journal entries that have been linked to this journal entry with a reason relationship.</w:t>
            </w:r>
          </w:p>
          <w:p w14:paraId="37C03E69" w14:textId="77777777" w:rsidR="00FD4A2E" w:rsidRPr="00633CC2" w:rsidRDefault="00FD4A2E" w:rsidP="00FD4A2E">
            <w:pPr>
              <w:pStyle w:val="Table8"/>
            </w:pPr>
            <w:r w:rsidRPr="00633CC2">
              <w:t>For example, beta blockers given for hypertension.</w:t>
            </w:r>
          </w:p>
          <w:p w14:paraId="65270E58" w14:textId="77777777" w:rsidR="00FD4A2E" w:rsidRPr="00606F9B" w:rsidRDefault="00FD4A2E" w:rsidP="00FD4A2E">
            <w:pPr>
              <w:pStyle w:val="Table8"/>
            </w:pPr>
            <w:r w:rsidRPr="00606F9B">
              <w:t>To select on a REASON code, the selection criteria should be applied to the code of each reason record.</w:t>
            </w:r>
          </w:p>
        </w:tc>
        <w:tc>
          <w:tcPr>
            <w:tcW w:w="6077" w:type="dxa"/>
            <w:gridSpan w:val="4"/>
          </w:tcPr>
          <w:p w14:paraId="265E3BC2" w14:textId="77777777" w:rsidR="00FD4A2E" w:rsidRPr="00633CC2" w:rsidRDefault="00FD4A2E" w:rsidP="00FD4A2E">
            <w:pPr>
              <w:pStyle w:val="Table8"/>
            </w:pPr>
            <w:r w:rsidRPr="00633CC2">
              <w:t>If a record is linked to more than one reason record the</w:t>
            </w:r>
            <w:r>
              <w:t>n</w:t>
            </w:r>
            <w:r w:rsidRPr="00633CC2">
              <w:t xml:space="preserve"> more than one code may be reported. The codes are separated by a ":" (colon).</w:t>
            </w:r>
          </w:p>
        </w:tc>
        <w:tc>
          <w:tcPr>
            <w:tcW w:w="1361" w:type="dxa"/>
          </w:tcPr>
          <w:p w14:paraId="082749A3" w14:textId="77777777" w:rsidR="00FD4A2E" w:rsidRPr="00606F9B" w:rsidRDefault="00FD4A2E" w:rsidP="00FD4A2E">
            <w:pPr>
              <w:pStyle w:val="Table8"/>
            </w:pPr>
            <w:r w:rsidRPr="00606F9B">
              <w:t>CV</w:t>
            </w:r>
          </w:p>
        </w:tc>
        <w:tc>
          <w:tcPr>
            <w:tcW w:w="583" w:type="dxa"/>
          </w:tcPr>
          <w:p w14:paraId="6640A29E" w14:textId="77777777" w:rsidR="00FD4A2E" w:rsidRPr="00606F9B" w:rsidRDefault="00FD4A2E" w:rsidP="00FD4A2E">
            <w:pPr>
              <w:pStyle w:val="Table8"/>
            </w:pPr>
            <w:r w:rsidRPr="00606F9B">
              <w:t>O</w:t>
            </w:r>
          </w:p>
        </w:tc>
      </w:tr>
    </w:tbl>
    <w:p w14:paraId="43B25C54" w14:textId="654D17DC" w:rsidR="00FD4A2E" w:rsidRDefault="00FD4A2E" w:rsidP="00FD4A2E">
      <w:pPr>
        <w:pStyle w:val="Caption"/>
      </w:pPr>
      <w:bookmarkStart w:id="79" w:name="_Ref287613791"/>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3</w:t>
      </w:r>
      <w:r w:rsidR="00245BDF">
        <w:rPr>
          <w:noProof/>
        </w:rPr>
        <w:fldChar w:fldCharType="end"/>
      </w:r>
      <w:r>
        <w:t xml:space="preserve"> - JOURNALS Table Attributes</w:t>
      </w:r>
      <w:bookmarkEnd w:id="79"/>
    </w:p>
    <w:p w14:paraId="2C8CE7BF" w14:textId="77777777" w:rsidR="00FD4A2E" w:rsidRPr="00105AC8" w:rsidRDefault="00FD4A2E" w:rsidP="00FD4A2E">
      <w:pPr>
        <w:rPr>
          <w:lang w:eastAsia="en-GB"/>
        </w:rPr>
      </w:pPr>
      <w:r>
        <w:rPr>
          <w:lang w:eastAsia="en-GB"/>
        </w:rPr>
        <w:br w:type="page"/>
      </w:r>
    </w:p>
    <w:p w14:paraId="34A34D13" w14:textId="77777777" w:rsidR="00FD4A2E" w:rsidRDefault="00FD4A2E" w:rsidP="006E31D2">
      <w:pPr>
        <w:pStyle w:val="Heading4"/>
        <w:rPr>
          <w:lang w:eastAsia="en-GB"/>
        </w:rPr>
      </w:pPr>
      <w:bookmarkStart w:id="80" w:name="_Ref295403910"/>
      <w:r>
        <w:rPr>
          <w:lang w:eastAsia="en-GB"/>
        </w:rPr>
        <w:lastRenderedPageBreak/>
        <w:t>REFERRALS Table Attribute List</w:t>
      </w:r>
      <w:bookmarkEnd w:id="80"/>
    </w:p>
    <w:p w14:paraId="77D09EB3" w14:textId="17FE5FE1" w:rsidR="00FD4A2E" w:rsidRDefault="00FD4A2E" w:rsidP="00FD4A2E">
      <w:pPr>
        <w:pStyle w:val="ParaText"/>
      </w:pPr>
      <w:bookmarkStart w:id="81" w:name="_Ref332623144"/>
      <w:r>
        <w:t xml:space="preserve">The attributes within the REFERRALS table is defined in </w:t>
      </w:r>
      <w:r>
        <w:fldChar w:fldCharType="begin"/>
      </w:r>
      <w:r>
        <w:instrText xml:space="preserve"> REF _Ref287614057 \h </w:instrText>
      </w:r>
      <w:r>
        <w:fldChar w:fldCharType="separate"/>
      </w:r>
      <w:r w:rsidR="00E23EB1">
        <w:t xml:space="preserve">Table </w:t>
      </w:r>
      <w:r w:rsidR="00E23EB1">
        <w:rPr>
          <w:noProof/>
        </w:rPr>
        <w:t>4</w:t>
      </w:r>
      <w:r w:rsidR="00E23EB1">
        <w:t xml:space="preserve"> - REFERRALS Table Attributes</w:t>
      </w:r>
      <w:r>
        <w:fldChar w:fldCharType="end"/>
      </w:r>
      <w:r>
        <w:t>.</w:t>
      </w:r>
      <w:bookmarkEnd w:id="81"/>
    </w:p>
    <w:tbl>
      <w:tblPr>
        <w:tblW w:w="5059" w:type="pct"/>
        <w:tblCellMar>
          <w:top w:w="51" w:type="dxa"/>
          <w:left w:w="107" w:type="dxa"/>
          <w:bottom w:w="51" w:type="dxa"/>
          <w:right w:w="107" w:type="dxa"/>
        </w:tblCellMar>
        <w:tblLook w:val="0000" w:firstRow="0" w:lastRow="0" w:firstColumn="0" w:lastColumn="0" w:noHBand="0" w:noVBand="0"/>
      </w:tblPr>
      <w:tblGrid>
        <w:gridCol w:w="686"/>
        <w:gridCol w:w="1939"/>
        <w:gridCol w:w="4181"/>
        <w:gridCol w:w="4100"/>
        <w:gridCol w:w="2202"/>
        <w:gridCol w:w="1435"/>
        <w:gridCol w:w="570"/>
      </w:tblGrid>
      <w:tr w:rsidR="00FE4D9C" w:rsidRPr="005547B2" w14:paraId="0465364D" w14:textId="77777777" w:rsidTr="00FE4D9C">
        <w:trPr>
          <w:cantSplit/>
          <w:trHeight w:val="270"/>
          <w:tblHeader/>
        </w:trPr>
        <w:tc>
          <w:tcPr>
            <w:tcW w:w="224" w:type="pct"/>
            <w:tcBorders>
              <w:top w:val="double" w:sz="4" w:space="0" w:color="auto"/>
              <w:left w:val="double" w:sz="4" w:space="0" w:color="auto"/>
              <w:bottom w:val="double" w:sz="4" w:space="0" w:color="auto"/>
              <w:right w:val="single" w:sz="6" w:space="0" w:color="auto"/>
            </w:tcBorders>
            <w:shd w:val="pct10" w:color="C0C0C0" w:fill="auto"/>
          </w:tcPr>
          <w:p w14:paraId="19654033" w14:textId="77777777" w:rsidR="00FD4A2E" w:rsidRPr="005547B2" w:rsidRDefault="00FD4A2E" w:rsidP="00FD4A2E">
            <w:pPr>
              <w:pStyle w:val="Table8"/>
              <w:rPr>
                <w:b/>
              </w:rPr>
            </w:pPr>
            <w:r>
              <w:rPr>
                <w:b/>
              </w:rPr>
              <w:t>Ref</w:t>
            </w:r>
          </w:p>
        </w:tc>
        <w:tc>
          <w:tcPr>
            <w:tcW w:w="642" w:type="pct"/>
            <w:tcBorders>
              <w:top w:val="double" w:sz="4" w:space="0" w:color="auto"/>
              <w:left w:val="double" w:sz="4" w:space="0" w:color="auto"/>
              <w:bottom w:val="double" w:sz="4" w:space="0" w:color="auto"/>
              <w:right w:val="single" w:sz="6" w:space="0" w:color="auto"/>
            </w:tcBorders>
            <w:shd w:val="pct10" w:color="C0C0C0" w:fill="auto"/>
          </w:tcPr>
          <w:p w14:paraId="5C5CB214" w14:textId="77777777" w:rsidR="00FD4A2E" w:rsidRPr="005547B2" w:rsidRDefault="00FD4A2E" w:rsidP="00FD4A2E">
            <w:pPr>
              <w:pStyle w:val="Table8"/>
              <w:rPr>
                <w:b/>
              </w:rPr>
            </w:pPr>
            <w:r w:rsidRPr="005547B2">
              <w:rPr>
                <w:b/>
              </w:rPr>
              <w:t>Item - REFERRALS</w:t>
            </w:r>
          </w:p>
        </w:tc>
        <w:tc>
          <w:tcPr>
            <w:tcW w:w="1384" w:type="pct"/>
            <w:tcBorders>
              <w:top w:val="double" w:sz="4" w:space="0" w:color="auto"/>
              <w:left w:val="single" w:sz="6" w:space="0" w:color="auto"/>
              <w:bottom w:val="double" w:sz="4" w:space="0" w:color="auto"/>
              <w:right w:val="single" w:sz="6" w:space="0" w:color="auto"/>
            </w:tcBorders>
            <w:shd w:val="pct10" w:color="C0C0C0" w:fill="auto"/>
          </w:tcPr>
          <w:p w14:paraId="6B288307" w14:textId="77777777" w:rsidR="00FD4A2E" w:rsidRPr="005547B2" w:rsidRDefault="00FD4A2E" w:rsidP="00FD4A2E">
            <w:pPr>
              <w:pStyle w:val="Table8"/>
              <w:rPr>
                <w:b/>
              </w:rPr>
            </w:pPr>
            <w:r w:rsidRPr="005547B2">
              <w:rPr>
                <w:b/>
              </w:rPr>
              <w:t>User view</w:t>
            </w:r>
          </w:p>
        </w:tc>
        <w:tc>
          <w:tcPr>
            <w:tcW w:w="1357" w:type="pct"/>
            <w:tcBorders>
              <w:top w:val="double" w:sz="4" w:space="0" w:color="auto"/>
              <w:left w:val="single" w:sz="6" w:space="0" w:color="auto"/>
              <w:bottom w:val="double" w:sz="4" w:space="0" w:color="auto"/>
              <w:right w:val="single" w:sz="6" w:space="0" w:color="auto"/>
            </w:tcBorders>
            <w:shd w:val="pct10" w:color="C0C0C0" w:fill="auto"/>
          </w:tcPr>
          <w:p w14:paraId="0C37949D" w14:textId="77777777" w:rsidR="00FD4A2E" w:rsidRPr="005547B2" w:rsidRDefault="00FD4A2E" w:rsidP="00FD4A2E">
            <w:pPr>
              <w:pStyle w:val="Table8"/>
              <w:rPr>
                <w:b/>
              </w:rPr>
            </w:pPr>
            <w:r w:rsidRPr="005547B2">
              <w:rPr>
                <w:b/>
              </w:rPr>
              <w:t>Technical notes</w:t>
            </w:r>
          </w:p>
        </w:tc>
        <w:tc>
          <w:tcPr>
            <w:tcW w:w="729" w:type="pct"/>
            <w:tcBorders>
              <w:top w:val="double" w:sz="4" w:space="0" w:color="auto"/>
              <w:left w:val="single" w:sz="6" w:space="0" w:color="auto"/>
              <w:bottom w:val="double" w:sz="4" w:space="0" w:color="auto"/>
              <w:right w:val="single" w:sz="6" w:space="0" w:color="auto"/>
            </w:tcBorders>
            <w:shd w:val="pct10" w:color="C0C0C0" w:fill="auto"/>
          </w:tcPr>
          <w:p w14:paraId="4B4D0242" w14:textId="77777777" w:rsidR="00FD4A2E" w:rsidRPr="005547B2" w:rsidRDefault="00FD4A2E" w:rsidP="00FD4A2E">
            <w:pPr>
              <w:pStyle w:val="Table8"/>
              <w:rPr>
                <w:b/>
              </w:rPr>
            </w:pPr>
            <w:r w:rsidRPr="005547B2">
              <w:rPr>
                <w:b/>
              </w:rPr>
              <w:t>Code list</w:t>
            </w:r>
          </w:p>
        </w:tc>
        <w:tc>
          <w:tcPr>
            <w:tcW w:w="475" w:type="pct"/>
            <w:tcBorders>
              <w:top w:val="double" w:sz="4" w:space="0" w:color="auto"/>
              <w:left w:val="single" w:sz="6" w:space="0" w:color="auto"/>
              <w:bottom w:val="double" w:sz="4" w:space="0" w:color="auto"/>
              <w:right w:val="single" w:sz="6" w:space="0" w:color="auto"/>
            </w:tcBorders>
            <w:shd w:val="pct10" w:color="C0C0C0" w:fill="auto"/>
          </w:tcPr>
          <w:p w14:paraId="645C72CB" w14:textId="77777777" w:rsidR="00FD4A2E" w:rsidRPr="005547B2" w:rsidRDefault="00FD4A2E" w:rsidP="00FD4A2E">
            <w:pPr>
              <w:pStyle w:val="Table8"/>
              <w:rPr>
                <w:b/>
              </w:rPr>
            </w:pPr>
            <w:r w:rsidRPr="005547B2">
              <w:rPr>
                <w:b/>
              </w:rPr>
              <w:t>Data type</w:t>
            </w:r>
          </w:p>
        </w:tc>
        <w:tc>
          <w:tcPr>
            <w:tcW w:w="189" w:type="pct"/>
            <w:tcBorders>
              <w:top w:val="double" w:sz="4" w:space="0" w:color="auto"/>
              <w:left w:val="single" w:sz="6" w:space="0" w:color="auto"/>
              <w:bottom w:val="double" w:sz="4" w:space="0" w:color="auto"/>
              <w:right w:val="double" w:sz="4" w:space="0" w:color="auto"/>
            </w:tcBorders>
            <w:shd w:val="pct10" w:color="C0C0C0" w:fill="auto"/>
          </w:tcPr>
          <w:p w14:paraId="49ACC743" w14:textId="77777777" w:rsidR="00FD4A2E" w:rsidRPr="005547B2" w:rsidRDefault="00FD4A2E" w:rsidP="00FD4A2E">
            <w:pPr>
              <w:pStyle w:val="Table8"/>
              <w:rPr>
                <w:b/>
              </w:rPr>
            </w:pPr>
            <w:r w:rsidRPr="005547B2">
              <w:rPr>
                <w:b/>
              </w:rPr>
              <w:t>R/O</w:t>
            </w:r>
          </w:p>
        </w:tc>
      </w:tr>
      <w:tr w:rsidR="00FE4D9C" w:rsidRPr="005547B2" w14:paraId="0977B567" w14:textId="77777777" w:rsidTr="00FE4D9C">
        <w:trPr>
          <w:cantSplit/>
          <w:trHeight w:val="308"/>
        </w:trPr>
        <w:tc>
          <w:tcPr>
            <w:tcW w:w="224" w:type="pct"/>
            <w:tcBorders>
              <w:left w:val="double" w:sz="4" w:space="0" w:color="auto"/>
              <w:bottom w:val="single" w:sz="6" w:space="0" w:color="auto"/>
              <w:right w:val="single" w:sz="6" w:space="0" w:color="auto"/>
            </w:tcBorders>
            <w:shd w:val="pct10" w:color="C0C0C0" w:fill="auto"/>
          </w:tcPr>
          <w:p w14:paraId="39E0DD19" w14:textId="77777777" w:rsidR="00FD4A2E" w:rsidRPr="005547B2" w:rsidRDefault="00FD4A2E" w:rsidP="00FD4A2E">
            <w:pPr>
              <w:pStyle w:val="Table8"/>
            </w:pPr>
          </w:p>
        </w:tc>
        <w:tc>
          <w:tcPr>
            <w:tcW w:w="642" w:type="pct"/>
            <w:tcBorders>
              <w:left w:val="double" w:sz="4" w:space="0" w:color="auto"/>
              <w:bottom w:val="single" w:sz="6" w:space="0" w:color="auto"/>
              <w:right w:val="single" w:sz="6" w:space="0" w:color="auto"/>
            </w:tcBorders>
            <w:shd w:val="pct10" w:color="C0C0C0" w:fill="auto"/>
          </w:tcPr>
          <w:p w14:paraId="028ED99C" w14:textId="77777777" w:rsidR="00FD4A2E" w:rsidRPr="005547B2" w:rsidRDefault="00FD4A2E" w:rsidP="00FD4A2E">
            <w:pPr>
              <w:pStyle w:val="Table8"/>
            </w:pPr>
            <w:r w:rsidRPr="005547B2">
              <w:t>TABLE: REFERRALS</w:t>
            </w:r>
          </w:p>
        </w:tc>
        <w:tc>
          <w:tcPr>
            <w:tcW w:w="1384" w:type="pct"/>
            <w:tcBorders>
              <w:left w:val="single" w:sz="6" w:space="0" w:color="auto"/>
              <w:bottom w:val="single" w:sz="6" w:space="0" w:color="auto"/>
              <w:right w:val="single" w:sz="6" w:space="0" w:color="auto"/>
            </w:tcBorders>
            <w:shd w:val="pct10" w:color="C0C0C0" w:fill="auto"/>
          </w:tcPr>
          <w:p w14:paraId="3D3EDAC3" w14:textId="77777777" w:rsidR="00FD4A2E" w:rsidRPr="005547B2" w:rsidRDefault="00FD4A2E" w:rsidP="00FD4A2E">
            <w:pPr>
              <w:pStyle w:val="Table8"/>
            </w:pPr>
            <w:r w:rsidRPr="005547B2">
              <w:t>Table containing records of referrals and investigation requests.</w:t>
            </w:r>
          </w:p>
        </w:tc>
        <w:tc>
          <w:tcPr>
            <w:tcW w:w="1357" w:type="pct"/>
            <w:tcBorders>
              <w:left w:val="single" w:sz="6" w:space="0" w:color="auto"/>
              <w:bottom w:val="single" w:sz="6" w:space="0" w:color="auto"/>
              <w:right w:val="single" w:sz="6" w:space="0" w:color="auto"/>
            </w:tcBorders>
            <w:shd w:val="pct10" w:color="C0C0C0" w:fill="auto"/>
          </w:tcPr>
          <w:p w14:paraId="2F5B4150" w14:textId="77777777" w:rsidR="00FD4A2E" w:rsidRPr="005547B2" w:rsidRDefault="00FD4A2E" w:rsidP="00FD4A2E">
            <w:pPr>
              <w:pStyle w:val="Table8"/>
            </w:pPr>
            <w:r w:rsidRPr="005547B2">
              <w:t>External Referral Request/ Attached Specimen</w:t>
            </w:r>
          </w:p>
        </w:tc>
        <w:tc>
          <w:tcPr>
            <w:tcW w:w="729" w:type="pct"/>
            <w:tcBorders>
              <w:left w:val="single" w:sz="6" w:space="0" w:color="auto"/>
              <w:bottom w:val="single" w:sz="6" w:space="0" w:color="auto"/>
              <w:right w:val="single" w:sz="6" w:space="0" w:color="auto"/>
            </w:tcBorders>
            <w:shd w:val="pct10" w:color="C0C0C0" w:fill="auto"/>
          </w:tcPr>
          <w:p w14:paraId="5AE555B4" w14:textId="77777777" w:rsidR="00FD4A2E" w:rsidRPr="005547B2" w:rsidRDefault="00FD4A2E" w:rsidP="00FD4A2E">
            <w:pPr>
              <w:pStyle w:val="Table8"/>
            </w:pPr>
            <w:r w:rsidRPr="005547B2">
              <w:t>N/A</w:t>
            </w:r>
          </w:p>
        </w:tc>
        <w:tc>
          <w:tcPr>
            <w:tcW w:w="475" w:type="pct"/>
            <w:tcBorders>
              <w:left w:val="single" w:sz="6" w:space="0" w:color="auto"/>
              <w:bottom w:val="single" w:sz="6" w:space="0" w:color="auto"/>
              <w:right w:val="single" w:sz="6" w:space="0" w:color="auto"/>
            </w:tcBorders>
            <w:shd w:val="pct10" w:color="C0C0C0" w:fill="auto"/>
          </w:tcPr>
          <w:p w14:paraId="2B15CAB6" w14:textId="77777777" w:rsidR="00FD4A2E" w:rsidRPr="005547B2" w:rsidRDefault="00FD4A2E" w:rsidP="00FD4A2E">
            <w:pPr>
              <w:pStyle w:val="Table8"/>
            </w:pPr>
            <w:r w:rsidRPr="005547B2">
              <w:t>TABLE</w:t>
            </w:r>
          </w:p>
        </w:tc>
        <w:tc>
          <w:tcPr>
            <w:tcW w:w="189" w:type="pct"/>
            <w:tcBorders>
              <w:left w:val="single" w:sz="6" w:space="0" w:color="auto"/>
              <w:bottom w:val="single" w:sz="6" w:space="0" w:color="auto"/>
              <w:right w:val="double" w:sz="4" w:space="0" w:color="auto"/>
            </w:tcBorders>
            <w:shd w:val="pct10" w:color="C0C0C0" w:fill="auto"/>
          </w:tcPr>
          <w:p w14:paraId="7E0E664E" w14:textId="77777777" w:rsidR="00FD4A2E" w:rsidRPr="005547B2" w:rsidRDefault="00FD4A2E" w:rsidP="00FD4A2E">
            <w:pPr>
              <w:pStyle w:val="Table8"/>
            </w:pPr>
            <w:r w:rsidRPr="005547B2">
              <w:t>R</w:t>
            </w:r>
          </w:p>
        </w:tc>
      </w:tr>
      <w:tr w:rsidR="00FE4D9C" w:rsidRPr="005547B2" w14:paraId="17CF5A60" w14:textId="77777777" w:rsidTr="00FE4D9C">
        <w:trPr>
          <w:cantSplit/>
          <w:trHeight w:val="348"/>
        </w:trPr>
        <w:tc>
          <w:tcPr>
            <w:tcW w:w="224" w:type="pct"/>
            <w:tcBorders>
              <w:top w:val="single" w:sz="6" w:space="0" w:color="auto"/>
              <w:left w:val="double" w:sz="4" w:space="0" w:color="auto"/>
              <w:bottom w:val="single" w:sz="6" w:space="0" w:color="auto"/>
              <w:right w:val="single" w:sz="6" w:space="0" w:color="auto"/>
            </w:tcBorders>
            <w:shd w:val="pct10" w:color="C0C0C0" w:fill="auto"/>
          </w:tcPr>
          <w:p w14:paraId="5076D5A8" w14:textId="77777777" w:rsidR="00FD4A2E" w:rsidRPr="005547B2" w:rsidRDefault="00FD4A2E" w:rsidP="00FD4A2E">
            <w:pPr>
              <w:pStyle w:val="Table8"/>
            </w:pPr>
          </w:p>
        </w:tc>
        <w:tc>
          <w:tcPr>
            <w:tcW w:w="642" w:type="pct"/>
            <w:tcBorders>
              <w:top w:val="single" w:sz="6" w:space="0" w:color="auto"/>
              <w:left w:val="double" w:sz="4" w:space="0" w:color="auto"/>
              <w:bottom w:val="single" w:sz="6" w:space="0" w:color="auto"/>
              <w:right w:val="single" w:sz="6" w:space="0" w:color="auto"/>
            </w:tcBorders>
            <w:shd w:val="pct10" w:color="C0C0C0" w:fill="auto"/>
          </w:tcPr>
          <w:p w14:paraId="79EF726F" w14:textId="77777777" w:rsidR="00FD4A2E" w:rsidRPr="005547B2" w:rsidRDefault="00FD4A2E" w:rsidP="00FD4A2E">
            <w:pPr>
              <w:pStyle w:val="Table8"/>
            </w:pPr>
            <w:r w:rsidRPr="005547B2">
              <w:t>PID</w:t>
            </w:r>
          </w:p>
        </w:tc>
        <w:tc>
          <w:tcPr>
            <w:tcW w:w="1384" w:type="pct"/>
            <w:tcBorders>
              <w:top w:val="single" w:sz="6" w:space="0" w:color="auto"/>
              <w:left w:val="single" w:sz="6" w:space="0" w:color="auto"/>
              <w:bottom w:val="single" w:sz="6" w:space="0" w:color="auto"/>
              <w:right w:val="single" w:sz="6" w:space="0" w:color="auto"/>
            </w:tcBorders>
            <w:shd w:val="pct10" w:color="C0C0C0" w:fill="auto"/>
          </w:tcPr>
          <w:p w14:paraId="7205F572" w14:textId="77777777" w:rsidR="00FD4A2E" w:rsidRPr="005547B2" w:rsidRDefault="00FD4A2E" w:rsidP="00FD4A2E">
            <w:pPr>
              <w:pStyle w:val="Table8"/>
            </w:pPr>
            <w:r w:rsidRPr="005547B2">
              <w:t>Patient identifier internal to system.</w:t>
            </w:r>
          </w:p>
        </w:tc>
        <w:tc>
          <w:tcPr>
            <w:tcW w:w="1357" w:type="pct"/>
            <w:tcBorders>
              <w:top w:val="single" w:sz="6" w:space="0" w:color="auto"/>
              <w:left w:val="single" w:sz="6" w:space="0" w:color="auto"/>
              <w:bottom w:val="single" w:sz="6" w:space="0" w:color="auto"/>
              <w:right w:val="single" w:sz="6" w:space="0" w:color="auto"/>
            </w:tcBorders>
            <w:shd w:val="pct10" w:color="C0C0C0" w:fill="auto"/>
          </w:tcPr>
          <w:p w14:paraId="69A6109F"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6" w:space="0" w:color="auto"/>
              <w:right w:val="single" w:sz="6" w:space="0" w:color="auto"/>
            </w:tcBorders>
            <w:shd w:val="pct10" w:color="C0C0C0" w:fill="auto"/>
          </w:tcPr>
          <w:p w14:paraId="22D8877E" w14:textId="77777777" w:rsidR="00FD4A2E" w:rsidRPr="005547B2" w:rsidRDefault="00FD4A2E" w:rsidP="00FD4A2E">
            <w:pPr>
              <w:pStyle w:val="Table8"/>
            </w:pPr>
            <w:r w:rsidRPr="005547B2">
              <w:t>N/A</w:t>
            </w:r>
          </w:p>
        </w:tc>
        <w:tc>
          <w:tcPr>
            <w:tcW w:w="475" w:type="pct"/>
            <w:tcBorders>
              <w:top w:val="single" w:sz="6" w:space="0" w:color="auto"/>
              <w:left w:val="single" w:sz="6" w:space="0" w:color="auto"/>
              <w:bottom w:val="single" w:sz="6" w:space="0" w:color="auto"/>
              <w:right w:val="single" w:sz="6" w:space="0" w:color="auto"/>
            </w:tcBorders>
            <w:shd w:val="pct10" w:color="C0C0C0" w:fill="auto"/>
          </w:tcPr>
          <w:p w14:paraId="67D2BD8B" w14:textId="77777777" w:rsidR="00FD4A2E" w:rsidRPr="005547B2" w:rsidRDefault="00FD4A2E" w:rsidP="00FD4A2E">
            <w:pPr>
              <w:pStyle w:val="Table8"/>
            </w:pPr>
            <w:r w:rsidRPr="005547B2">
              <w:t>INTERNAL</w:t>
            </w:r>
          </w:p>
        </w:tc>
        <w:tc>
          <w:tcPr>
            <w:tcW w:w="189" w:type="pct"/>
            <w:tcBorders>
              <w:top w:val="single" w:sz="6" w:space="0" w:color="auto"/>
              <w:left w:val="single" w:sz="6" w:space="0" w:color="auto"/>
              <w:bottom w:val="single" w:sz="6" w:space="0" w:color="auto"/>
              <w:right w:val="double" w:sz="4" w:space="0" w:color="auto"/>
            </w:tcBorders>
            <w:shd w:val="pct10" w:color="C0C0C0" w:fill="auto"/>
          </w:tcPr>
          <w:p w14:paraId="1ABE765C" w14:textId="77777777" w:rsidR="00FD4A2E" w:rsidRPr="005547B2" w:rsidRDefault="00FD4A2E" w:rsidP="00FD4A2E">
            <w:pPr>
              <w:pStyle w:val="Table8"/>
            </w:pPr>
            <w:r w:rsidRPr="005547B2">
              <w:t>N/A</w:t>
            </w:r>
          </w:p>
        </w:tc>
      </w:tr>
      <w:tr w:rsidR="00FE4D9C" w:rsidRPr="005547B2" w14:paraId="2590B67D" w14:textId="77777777" w:rsidTr="00FE4D9C">
        <w:trPr>
          <w:cantSplit/>
          <w:trHeight w:val="348"/>
        </w:trPr>
        <w:tc>
          <w:tcPr>
            <w:tcW w:w="224" w:type="pct"/>
            <w:tcBorders>
              <w:top w:val="single" w:sz="6" w:space="0" w:color="auto"/>
              <w:left w:val="double" w:sz="4" w:space="0" w:color="auto"/>
              <w:bottom w:val="single" w:sz="6" w:space="0" w:color="auto"/>
              <w:right w:val="single" w:sz="6" w:space="0" w:color="auto"/>
            </w:tcBorders>
            <w:shd w:val="pct10" w:color="C0C0C0" w:fill="auto"/>
          </w:tcPr>
          <w:p w14:paraId="08CADC23" w14:textId="77777777" w:rsidR="00FD4A2E" w:rsidRPr="005547B2" w:rsidRDefault="00FD4A2E" w:rsidP="00FD4A2E">
            <w:pPr>
              <w:pStyle w:val="Table8"/>
            </w:pPr>
          </w:p>
        </w:tc>
        <w:tc>
          <w:tcPr>
            <w:tcW w:w="642" w:type="pct"/>
            <w:tcBorders>
              <w:top w:val="single" w:sz="6" w:space="0" w:color="auto"/>
              <w:left w:val="double" w:sz="4" w:space="0" w:color="auto"/>
              <w:bottom w:val="single" w:sz="6" w:space="0" w:color="auto"/>
              <w:right w:val="single" w:sz="6" w:space="0" w:color="auto"/>
            </w:tcBorders>
            <w:shd w:val="pct10" w:color="C0C0C0" w:fill="auto"/>
          </w:tcPr>
          <w:p w14:paraId="696BD439" w14:textId="77777777" w:rsidR="00FD4A2E" w:rsidRPr="005547B2" w:rsidRDefault="00FD4A2E" w:rsidP="00FD4A2E">
            <w:pPr>
              <w:pStyle w:val="Table8"/>
            </w:pPr>
            <w:r w:rsidRPr="005547B2">
              <w:t>ID</w:t>
            </w:r>
          </w:p>
        </w:tc>
        <w:tc>
          <w:tcPr>
            <w:tcW w:w="1384" w:type="pct"/>
            <w:tcBorders>
              <w:top w:val="single" w:sz="6" w:space="0" w:color="auto"/>
              <w:left w:val="single" w:sz="6" w:space="0" w:color="auto"/>
              <w:bottom w:val="single" w:sz="6" w:space="0" w:color="auto"/>
              <w:right w:val="single" w:sz="6" w:space="0" w:color="auto"/>
            </w:tcBorders>
            <w:shd w:val="pct10" w:color="C0C0C0" w:fill="auto"/>
          </w:tcPr>
          <w:p w14:paraId="68B980AC" w14:textId="77777777" w:rsidR="00FD4A2E" w:rsidRPr="005547B2" w:rsidRDefault="00FD4A2E" w:rsidP="00FD4A2E">
            <w:pPr>
              <w:pStyle w:val="Table8"/>
            </w:pPr>
            <w:r w:rsidRPr="005547B2">
              <w:t>REFERRALS table record identifier internal to system.</w:t>
            </w:r>
          </w:p>
        </w:tc>
        <w:tc>
          <w:tcPr>
            <w:tcW w:w="1357" w:type="pct"/>
            <w:tcBorders>
              <w:top w:val="single" w:sz="6" w:space="0" w:color="auto"/>
              <w:left w:val="single" w:sz="6" w:space="0" w:color="auto"/>
              <w:bottom w:val="single" w:sz="6" w:space="0" w:color="auto"/>
              <w:right w:val="single" w:sz="6" w:space="0" w:color="auto"/>
            </w:tcBorders>
            <w:shd w:val="pct10" w:color="C0C0C0" w:fill="auto"/>
          </w:tcPr>
          <w:p w14:paraId="2F8A2AE4"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6" w:space="0" w:color="auto"/>
              <w:right w:val="single" w:sz="6" w:space="0" w:color="auto"/>
            </w:tcBorders>
            <w:shd w:val="pct10" w:color="C0C0C0" w:fill="auto"/>
          </w:tcPr>
          <w:p w14:paraId="629C2F96" w14:textId="77777777" w:rsidR="00FD4A2E" w:rsidRPr="005547B2" w:rsidRDefault="00FD4A2E" w:rsidP="00FD4A2E">
            <w:pPr>
              <w:pStyle w:val="Table8"/>
            </w:pPr>
            <w:r w:rsidRPr="005547B2">
              <w:t>N/A</w:t>
            </w:r>
          </w:p>
        </w:tc>
        <w:tc>
          <w:tcPr>
            <w:tcW w:w="475" w:type="pct"/>
            <w:tcBorders>
              <w:top w:val="single" w:sz="6" w:space="0" w:color="auto"/>
              <w:left w:val="single" w:sz="6" w:space="0" w:color="auto"/>
              <w:bottom w:val="single" w:sz="6" w:space="0" w:color="auto"/>
              <w:right w:val="single" w:sz="6" w:space="0" w:color="auto"/>
            </w:tcBorders>
            <w:shd w:val="pct10" w:color="C0C0C0" w:fill="auto"/>
          </w:tcPr>
          <w:p w14:paraId="1CDA87A1" w14:textId="77777777" w:rsidR="00FD4A2E" w:rsidRPr="005547B2" w:rsidRDefault="00FD4A2E" w:rsidP="00FD4A2E">
            <w:pPr>
              <w:pStyle w:val="Table8"/>
            </w:pPr>
            <w:r w:rsidRPr="005547B2">
              <w:t>INTERNAL</w:t>
            </w:r>
          </w:p>
        </w:tc>
        <w:tc>
          <w:tcPr>
            <w:tcW w:w="189" w:type="pct"/>
            <w:tcBorders>
              <w:top w:val="single" w:sz="6" w:space="0" w:color="auto"/>
              <w:left w:val="single" w:sz="6" w:space="0" w:color="auto"/>
              <w:bottom w:val="single" w:sz="6" w:space="0" w:color="auto"/>
              <w:right w:val="double" w:sz="4" w:space="0" w:color="auto"/>
            </w:tcBorders>
            <w:shd w:val="pct10" w:color="C0C0C0" w:fill="auto"/>
          </w:tcPr>
          <w:p w14:paraId="0691E1D1" w14:textId="77777777" w:rsidR="00FD4A2E" w:rsidRPr="005547B2" w:rsidRDefault="00FD4A2E" w:rsidP="00FD4A2E">
            <w:pPr>
              <w:pStyle w:val="Table8"/>
            </w:pPr>
            <w:r w:rsidRPr="005547B2">
              <w:t>N/A</w:t>
            </w:r>
          </w:p>
        </w:tc>
      </w:tr>
      <w:tr w:rsidR="00FD4A2E" w:rsidRPr="005547B2" w14:paraId="1F383559" w14:textId="77777777" w:rsidTr="00FE4D9C">
        <w:trPr>
          <w:cantSplit/>
          <w:trHeight w:val="308"/>
        </w:trPr>
        <w:tc>
          <w:tcPr>
            <w:tcW w:w="224" w:type="pct"/>
            <w:tcBorders>
              <w:top w:val="single" w:sz="6" w:space="0" w:color="auto"/>
              <w:left w:val="double" w:sz="4" w:space="0" w:color="auto"/>
              <w:bottom w:val="single" w:sz="6" w:space="0" w:color="auto"/>
              <w:right w:val="single" w:sz="6" w:space="0" w:color="auto"/>
            </w:tcBorders>
          </w:tcPr>
          <w:p w14:paraId="3BB5AFA7" w14:textId="77777777" w:rsidR="00FD4A2E" w:rsidRPr="005547B2" w:rsidRDefault="00FD4A2E" w:rsidP="00FD4A2E">
            <w:pPr>
              <w:pStyle w:val="Table8"/>
            </w:pPr>
            <w:r>
              <w:t>T3A4</w:t>
            </w:r>
          </w:p>
        </w:tc>
        <w:tc>
          <w:tcPr>
            <w:tcW w:w="642" w:type="pct"/>
            <w:tcBorders>
              <w:top w:val="single" w:sz="6" w:space="0" w:color="auto"/>
              <w:left w:val="double" w:sz="4" w:space="0" w:color="auto"/>
              <w:bottom w:val="single" w:sz="6" w:space="0" w:color="auto"/>
              <w:right w:val="single" w:sz="6" w:space="0" w:color="auto"/>
            </w:tcBorders>
          </w:tcPr>
          <w:p w14:paraId="44207621" w14:textId="77777777" w:rsidR="00FD4A2E" w:rsidRPr="005547B2" w:rsidRDefault="00FD4A2E" w:rsidP="00FD4A2E">
            <w:pPr>
              <w:pStyle w:val="Table8"/>
            </w:pPr>
            <w:r w:rsidRPr="005547B2">
              <w:t>DATE</w:t>
            </w:r>
          </w:p>
        </w:tc>
        <w:tc>
          <w:tcPr>
            <w:tcW w:w="1384" w:type="pct"/>
            <w:tcBorders>
              <w:top w:val="single" w:sz="6" w:space="0" w:color="auto"/>
              <w:left w:val="single" w:sz="6" w:space="0" w:color="auto"/>
              <w:bottom w:val="single" w:sz="6" w:space="0" w:color="auto"/>
              <w:right w:val="single" w:sz="6" w:space="0" w:color="auto"/>
            </w:tcBorders>
          </w:tcPr>
          <w:p w14:paraId="2C60AF60" w14:textId="77777777" w:rsidR="00FD4A2E" w:rsidRPr="005547B2" w:rsidRDefault="00FD4A2E" w:rsidP="00FD4A2E">
            <w:pPr>
              <w:pStyle w:val="Table8"/>
            </w:pPr>
            <w:r w:rsidRPr="005547B2">
              <w:t>Date on which the referral was requested.</w:t>
            </w:r>
          </w:p>
        </w:tc>
        <w:tc>
          <w:tcPr>
            <w:tcW w:w="1357" w:type="pct"/>
            <w:tcBorders>
              <w:top w:val="single" w:sz="6" w:space="0" w:color="auto"/>
              <w:left w:val="single" w:sz="6" w:space="0" w:color="auto"/>
              <w:bottom w:val="single" w:sz="6" w:space="0" w:color="auto"/>
              <w:right w:val="single" w:sz="6" w:space="0" w:color="auto"/>
            </w:tcBorders>
          </w:tcPr>
          <w:p w14:paraId="1434B21F" w14:textId="77777777" w:rsidR="00FD4A2E" w:rsidRPr="005547B2" w:rsidRDefault="00FD4A2E" w:rsidP="00FD4A2E">
            <w:pPr>
              <w:pStyle w:val="Table8"/>
            </w:pPr>
            <w:r w:rsidRPr="005547B2">
              <w:t>Accept specification as and report as "CCYY-MM-DD".</w:t>
            </w:r>
          </w:p>
        </w:tc>
        <w:tc>
          <w:tcPr>
            <w:tcW w:w="729" w:type="pct"/>
            <w:tcBorders>
              <w:top w:val="single" w:sz="6" w:space="0" w:color="auto"/>
              <w:left w:val="single" w:sz="6" w:space="0" w:color="auto"/>
              <w:bottom w:val="single" w:sz="6" w:space="0" w:color="auto"/>
              <w:right w:val="single" w:sz="6" w:space="0" w:color="auto"/>
            </w:tcBorders>
          </w:tcPr>
          <w:p w14:paraId="44A2043C" w14:textId="77777777" w:rsidR="00FD4A2E" w:rsidRPr="005547B2" w:rsidRDefault="00FD4A2E" w:rsidP="00FD4A2E">
            <w:pPr>
              <w:pStyle w:val="Table8"/>
            </w:pPr>
            <w:r w:rsidRPr="005547B2">
              <w:t>N/A</w:t>
            </w:r>
          </w:p>
        </w:tc>
        <w:tc>
          <w:tcPr>
            <w:tcW w:w="475" w:type="pct"/>
            <w:tcBorders>
              <w:top w:val="single" w:sz="6" w:space="0" w:color="auto"/>
              <w:left w:val="single" w:sz="6" w:space="0" w:color="auto"/>
              <w:bottom w:val="single" w:sz="6" w:space="0" w:color="auto"/>
              <w:right w:val="single" w:sz="6" w:space="0" w:color="auto"/>
            </w:tcBorders>
          </w:tcPr>
          <w:p w14:paraId="16895BC0" w14:textId="77777777" w:rsidR="00FD4A2E" w:rsidRPr="005547B2" w:rsidRDefault="00FD4A2E" w:rsidP="00FD4A2E">
            <w:pPr>
              <w:pStyle w:val="Table8"/>
            </w:pPr>
            <w:r w:rsidRPr="005547B2">
              <w:t xml:space="preserve">DATE </w:t>
            </w:r>
          </w:p>
        </w:tc>
        <w:tc>
          <w:tcPr>
            <w:tcW w:w="189" w:type="pct"/>
            <w:tcBorders>
              <w:top w:val="single" w:sz="6" w:space="0" w:color="auto"/>
              <w:left w:val="single" w:sz="6" w:space="0" w:color="auto"/>
              <w:bottom w:val="single" w:sz="6" w:space="0" w:color="auto"/>
              <w:right w:val="double" w:sz="4" w:space="0" w:color="auto"/>
            </w:tcBorders>
          </w:tcPr>
          <w:p w14:paraId="2E918215" w14:textId="77777777" w:rsidR="00FD4A2E" w:rsidRPr="005547B2" w:rsidRDefault="00FD4A2E" w:rsidP="00FD4A2E">
            <w:pPr>
              <w:pStyle w:val="Table8"/>
            </w:pPr>
            <w:r w:rsidRPr="005547B2">
              <w:t>R</w:t>
            </w:r>
          </w:p>
        </w:tc>
      </w:tr>
      <w:tr w:rsidR="00FD4A2E" w:rsidRPr="005547B2" w14:paraId="4C1C348E" w14:textId="77777777" w:rsidTr="00FE4D9C">
        <w:trPr>
          <w:cantSplit/>
          <w:trHeight w:val="1582"/>
        </w:trPr>
        <w:tc>
          <w:tcPr>
            <w:tcW w:w="224" w:type="pct"/>
            <w:tcBorders>
              <w:top w:val="single" w:sz="6" w:space="0" w:color="auto"/>
              <w:left w:val="double" w:sz="4" w:space="0" w:color="auto"/>
              <w:right w:val="single" w:sz="6" w:space="0" w:color="auto"/>
            </w:tcBorders>
          </w:tcPr>
          <w:p w14:paraId="4A636961" w14:textId="77777777" w:rsidR="00FD4A2E" w:rsidRPr="005547B2" w:rsidRDefault="00FD4A2E" w:rsidP="00FD4A2E">
            <w:pPr>
              <w:pStyle w:val="Table8"/>
            </w:pPr>
            <w:r>
              <w:t>T3A5</w:t>
            </w:r>
          </w:p>
        </w:tc>
        <w:tc>
          <w:tcPr>
            <w:tcW w:w="642" w:type="pct"/>
            <w:tcBorders>
              <w:top w:val="single" w:sz="6" w:space="0" w:color="auto"/>
              <w:left w:val="double" w:sz="4" w:space="0" w:color="auto"/>
              <w:right w:val="single" w:sz="6" w:space="0" w:color="auto"/>
            </w:tcBorders>
          </w:tcPr>
          <w:p w14:paraId="62CE841B" w14:textId="77777777" w:rsidR="00FD4A2E" w:rsidRPr="005547B2" w:rsidRDefault="00FD4A2E" w:rsidP="00FD4A2E">
            <w:pPr>
              <w:pStyle w:val="Table8"/>
            </w:pPr>
            <w:r w:rsidRPr="005547B2">
              <w:t>HCP</w:t>
            </w:r>
          </w:p>
        </w:tc>
        <w:tc>
          <w:tcPr>
            <w:tcW w:w="1384" w:type="pct"/>
            <w:tcBorders>
              <w:top w:val="single" w:sz="6" w:space="0" w:color="auto"/>
              <w:left w:val="single" w:sz="6" w:space="0" w:color="auto"/>
              <w:right w:val="single" w:sz="6" w:space="0" w:color="auto"/>
            </w:tcBorders>
          </w:tcPr>
          <w:p w14:paraId="27AEDFCB" w14:textId="77777777" w:rsidR="00FD4A2E" w:rsidRPr="005547B2" w:rsidRDefault="00FD4A2E" w:rsidP="00FD4A2E">
            <w:pPr>
              <w:pStyle w:val="Table8"/>
            </w:pPr>
            <w:r w:rsidRPr="005547B2">
              <w:t>Identity of the healthcare professional responsible for making referral.</w:t>
            </w:r>
          </w:p>
        </w:tc>
        <w:tc>
          <w:tcPr>
            <w:tcW w:w="1357" w:type="pct"/>
            <w:tcBorders>
              <w:top w:val="single" w:sz="6" w:space="0" w:color="auto"/>
              <w:left w:val="single" w:sz="6" w:space="0" w:color="auto"/>
              <w:right w:val="single" w:sz="6" w:space="0" w:color="auto"/>
            </w:tcBorders>
          </w:tcPr>
          <w:p w14:paraId="7ACC3C5E" w14:textId="77777777" w:rsidR="00FD4A2E" w:rsidRPr="005547B2" w:rsidRDefault="00FD4A2E" w:rsidP="00FD4A2E">
            <w:pPr>
              <w:pStyle w:val="Table8"/>
              <w:rPr>
                <w:sz w:val="20"/>
              </w:rPr>
            </w:pPr>
          </w:p>
        </w:tc>
        <w:tc>
          <w:tcPr>
            <w:tcW w:w="729" w:type="pct"/>
            <w:tcBorders>
              <w:top w:val="single" w:sz="6" w:space="0" w:color="auto"/>
              <w:left w:val="single" w:sz="6" w:space="0" w:color="auto"/>
              <w:right w:val="single" w:sz="6" w:space="0" w:color="auto"/>
            </w:tcBorders>
          </w:tcPr>
          <w:p w14:paraId="0834E93F" w14:textId="77777777" w:rsidR="00FD4A2E" w:rsidRPr="005547B2" w:rsidRDefault="00FD4A2E" w:rsidP="00FD4A2E">
            <w:pPr>
              <w:pStyle w:val="Table8"/>
            </w:pPr>
            <w:r w:rsidRPr="005547B2">
              <w:t>NHS specified doctor number</w:t>
            </w:r>
          </w:p>
          <w:p w14:paraId="70E4DC8B" w14:textId="77777777" w:rsidR="00FD4A2E" w:rsidRPr="005547B2" w:rsidRDefault="00FD4A2E" w:rsidP="00FD4A2E">
            <w:pPr>
              <w:pStyle w:val="Table8"/>
            </w:pPr>
            <w:r w:rsidRPr="005547B2">
              <w:t>G _ _ _ _ _ _ _ for GPs.</w:t>
            </w:r>
          </w:p>
          <w:p w14:paraId="16EDA55A" w14:textId="77777777" w:rsidR="00FD4A2E" w:rsidRPr="005547B2" w:rsidRDefault="00FD4A2E" w:rsidP="00FD4A2E">
            <w:pPr>
              <w:pStyle w:val="Table8"/>
            </w:pPr>
            <w:r w:rsidRPr="005547B2">
              <w:t>May need to use alternative codes for locums and registrars, assistants and associates.</w:t>
            </w:r>
          </w:p>
          <w:p w14:paraId="35ED340E" w14:textId="77777777" w:rsidR="00FD4A2E" w:rsidRPr="005547B2" w:rsidRDefault="00FD4A2E" w:rsidP="00FD4A2E">
            <w:pPr>
              <w:pStyle w:val="Table8"/>
            </w:pPr>
            <w:r w:rsidRPr="005547B2">
              <w:t>UKCC number for nursing staff if this is available.</w:t>
            </w:r>
          </w:p>
        </w:tc>
        <w:tc>
          <w:tcPr>
            <w:tcW w:w="475" w:type="pct"/>
            <w:tcBorders>
              <w:top w:val="single" w:sz="6" w:space="0" w:color="auto"/>
              <w:left w:val="single" w:sz="6" w:space="0" w:color="auto"/>
              <w:right w:val="single" w:sz="6" w:space="0" w:color="auto"/>
            </w:tcBorders>
          </w:tcPr>
          <w:p w14:paraId="67F2C610" w14:textId="77777777" w:rsidR="00FD4A2E" w:rsidRPr="005547B2" w:rsidRDefault="00FD4A2E" w:rsidP="00FD4A2E">
            <w:pPr>
              <w:pStyle w:val="Table8"/>
            </w:pPr>
            <w:r w:rsidRPr="005547B2">
              <w:t>X(10)</w:t>
            </w:r>
          </w:p>
        </w:tc>
        <w:tc>
          <w:tcPr>
            <w:tcW w:w="189" w:type="pct"/>
            <w:tcBorders>
              <w:top w:val="single" w:sz="6" w:space="0" w:color="auto"/>
              <w:left w:val="single" w:sz="6" w:space="0" w:color="auto"/>
              <w:right w:val="double" w:sz="4" w:space="0" w:color="auto"/>
            </w:tcBorders>
          </w:tcPr>
          <w:p w14:paraId="67A550DE" w14:textId="77777777" w:rsidR="00FD4A2E" w:rsidRPr="005547B2" w:rsidRDefault="00FD4A2E" w:rsidP="00FD4A2E">
            <w:pPr>
              <w:pStyle w:val="Table8"/>
            </w:pPr>
            <w:r w:rsidRPr="005547B2">
              <w:t>R</w:t>
            </w:r>
          </w:p>
        </w:tc>
      </w:tr>
      <w:tr w:rsidR="00FD4A2E" w:rsidRPr="005547B2" w14:paraId="573A10D0" w14:textId="77777777" w:rsidTr="00FE4D9C">
        <w:trPr>
          <w:cantSplit/>
          <w:trHeight w:val="1254"/>
        </w:trPr>
        <w:tc>
          <w:tcPr>
            <w:tcW w:w="224" w:type="pct"/>
            <w:tcBorders>
              <w:top w:val="single" w:sz="6" w:space="0" w:color="auto"/>
              <w:left w:val="double" w:sz="4" w:space="0" w:color="auto"/>
              <w:bottom w:val="single" w:sz="6" w:space="0" w:color="auto"/>
              <w:right w:val="single" w:sz="6" w:space="0" w:color="auto"/>
            </w:tcBorders>
          </w:tcPr>
          <w:p w14:paraId="7119189B" w14:textId="77777777" w:rsidR="00FD4A2E" w:rsidRPr="005547B2" w:rsidRDefault="00FD4A2E" w:rsidP="00FD4A2E">
            <w:pPr>
              <w:pStyle w:val="Table8"/>
            </w:pPr>
            <w:r>
              <w:t>T3A6</w:t>
            </w:r>
          </w:p>
        </w:tc>
        <w:tc>
          <w:tcPr>
            <w:tcW w:w="642" w:type="pct"/>
            <w:tcBorders>
              <w:top w:val="single" w:sz="6" w:space="0" w:color="auto"/>
              <w:left w:val="double" w:sz="4" w:space="0" w:color="auto"/>
              <w:bottom w:val="single" w:sz="6" w:space="0" w:color="auto"/>
              <w:right w:val="single" w:sz="6" w:space="0" w:color="auto"/>
            </w:tcBorders>
          </w:tcPr>
          <w:p w14:paraId="6AD1D729" w14:textId="77777777" w:rsidR="00FD4A2E" w:rsidRPr="005547B2" w:rsidRDefault="00FD4A2E" w:rsidP="00FD4A2E">
            <w:pPr>
              <w:pStyle w:val="Table8"/>
            </w:pPr>
            <w:r w:rsidRPr="005547B2">
              <w:t>HCP_TYPE</w:t>
            </w:r>
          </w:p>
        </w:tc>
        <w:tc>
          <w:tcPr>
            <w:tcW w:w="1384" w:type="pct"/>
            <w:tcBorders>
              <w:top w:val="single" w:sz="6" w:space="0" w:color="auto"/>
              <w:left w:val="single" w:sz="6" w:space="0" w:color="auto"/>
              <w:bottom w:val="single" w:sz="6" w:space="0" w:color="auto"/>
              <w:right w:val="single" w:sz="6" w:space="0" w:color="auto"/>
            </w:tcBorders>
          </w:tcPr>
          <w:p w14:paraId="0F382C9E" w14:textId="77777777" w:rsidR="00FD4A2E" w:rsidRPr="005547B2" w:rsidRDefault="00FD4A2E" w:rsidP="00FD4A2E">
            <w:pPr>
              <w:pStyle w:val="Table8"/>
            </w:pPr>
            <w:r w:rsidRPr="005547B2">
              <w:t>Profession of the HCP responsible for making referral type.</w:t>
            </w:r>
          </w:p>
          <w:p w14:paraId="79147273" w14:textId="77777777" w:rsidR="00FD4A2E" w:rsidRPr="005547B2" w:rsidRDefault="00FD4A2E" w:rsidP="00FD4A2E">
            <w:pPr>
              <w:pStyle w:val="Table8"/>
              <w:rPr>
                <w:sz w:val="20"/>
              </w:rPr>
            </w:pPr>
            <w:r w:rsidRPr="005547B2">
              <w:t xml:space="preserve">Should be derived within the </w:t>
            </w:r>
            <w:r w:rsidRPr="005547B2">
              <w:rPr>
                <w:i/>
              </w:rPr>
              <w:t>GPET-E System</w:t>
            </w:r>
            <w:r w:rsidRPr="005547B2">
              <w:t xml:space="preserve"> from the identifier of the person involved.</w:t>
            </w:r>
          </w:p>
        </w:tc>
        <w:tc>
          <w:tcPr>
            <w:tcW w:w="1357" w:type="pct"/>
            <w:tcBorders>
              <w:top w:val="single" w:sz="6" w:space="0" w:color="auto"/>
              <w:left w:val="single" w:sz="6" w:space="0" w:color="auto"/>
              <w:bottom w:val="single" w:sz="6" w:space="0" w:color="auto"/>
              <w:right w:val="single" w:sz="6" w:space="0" w:color="auto"/>
            </w:tcBorders>
          </w:tcPr>
          <w:p w14:paraId="2077A9CE" w14:textId="77777777" w:rsidR="00FD4A2E" w:rsidRPr="005547B2" w:rsidRDefault="00FD4A2E" w:rsidP="00FD4A2E">
            <w:pPr>
              <w:pStyle w:val="Table8"/>
            </w:pPr>
            <w:r w:rsidRPr="005547B2">
              <w:t xml:space="preserve">The code list is based on top level letters for the attribute POST TYPE IN GMP PRACTICE in the NHS data dictionary 1996 change proposals for Primary Care. </w:t>
            </w:r>
          </w:p>
        </w:tc>
        <w:tc>
          <w:tcPr>
            <w:tcW w:w="729" w:type="pct"/>
            <w:tcBorders>
              <w:top w:val="single" w:sz="6" w:space="0" w:color="auto"/>
              <w:left w:val="single" w:sz="6" w:space="0" w:color="auto"/>
              <w:bottom w:val="single" w:sz="6" w:space="0" w:color="auto"/>
              <w:right w:val="single" w:sz="6" w:space="0" w:color="auto"/>
            </w:tcBorders>
          </w:tcPr>
          <w:p w14:paraId="29B9F969" w14:textId="77777777" w:rsidR="00FD4A2E" w:rsidRPr="005547B2" w:rsidRDefault="00FD4A2E" w:rsidP="00FD4A2E">
            <w:pPr>
              <w:pStyle w:val="Table8"/>
            </w:pPr>
            <w:r w:rsidRPr="005547B2">
              <w:t>A</w:t>
            </w:r>
            <w:r w:rsidRPr="005547B2">
              <w:tab/>
              <w:t>Principal GP</w:t>
            </w:r>
          </w:p>
          <w:p w14:paraId="5EA2061D" w14:textId="77777777" w:rsidR="00FD4A2E" w:rsidRPr="005547B2" w:rsidRDefault="00FD4A2E" w:rsidP="00FD4A2E">
            <w:pPr>
              <w:pStyle w:val="Table8"/>
            </w:pPr>
            <w:r w:rsidRPr="005547B2">
              <w:t>B</w:t>
            </w:r>
            <w:r w:rsidRPr="005547B2">
              <w:tab/>
              <w:t>Locum GP</w:t>
            </w:r>
          </w:p>
          <w:p w14:paraId="08D15FA1" w14:textId="77777777" w:rsidR="00FD4A2E" w:rsidRPr="005547B2" w:rsidRDefault="00FD4A2E" w:rsidP="00FD4A2E">
            <w:pPr>
              <w:pStyle w:val="Table8"/>
            </w:pPr>
            <w:r w:rsidRPr="005547B2">
              <w:t>C</w:t>
            </w:r>
            <w:r w:rsidRPr="005547B2">
              <w:tab/>
              <w:t>GP Registrar</w:t>
            </w:r>
          </w:p>
          <w:p w14:paraId="634E55D7" w14:textId="77777777" w:rsidR="00FD4A2E" w:rsidRPr="005547B2" w:rsidRDefault="00FD4A2E" w:rsidP="00FD4A2E">
            <w:pPr>
              <w:pStyle w:val="Table8"/>
            </w:pPr>
            <w:r w:rsidRPr="005547B2">
              <w:t>D</w:t>
            </w:r>
            <w:r w:rsidRPr="005547B2">
              <w:tab/>
              <w:t>Other Practice staff</w:t>
            </w:r>
          </w:p>
          <w:p w14:paraId="4F3FF557" w14:textId="77777777" w:rsidR="00FD4A2E" w:rsidRPr="005547B2" w:rsidRDefault="00FD4A2E" w:rsidP="00FD4A2E">
            <w:pPr>
              <w:pStyle w:val="Table8"/>
            </w:pPr>
          </w:p>
        </w:tc>
        <w:tc>
          <w:tcPr>
            <w:tcW w:w="475" w:type="pct"/>
            <w:tcBorders>
              <w:top w:val="single" w:sz="6" w:space="0" w:color="auto"/>
              <w:left w:val="single" w:sz="6" w:space="0" w:color="auto"/>
              <w:bottom w:val="single" w:sz="6" w:space="0" w:color="auto"/>
              <w:right w:val="single" w:sz="6" w:space="0" w:color="auto"/>
            </w:tcBorders>
          </w:tcPr>
          <w:p w14:paraId="63B3FB72" w14:textId="77777777" w:rsidR="00FD4A2E" w:rsidRPr="005547B2" w:rsidRDefault="00FD4A2E" w:rsidP="00FD4A2E">
            <w:pPr>
              <w:pStyle w:val="Table8"/>
            </w:pPr>
            <w:r w:rsidRPr="005547B2">
              <w:t>X(3)</w:t>
            </w:r>
          </w:p>
        </w:tc>
        <w:tc>
          <w:tcPr>
            <w:tcW w:w="189" w:type="pct"/>
            <w:tcBorders>
              <w:top w:val="single" w:sz="6" w:space="0" w:color="auto"/>
              <w:left w:val="single" w:sz="6" w:space="0" w:color="auto"/>
              <w:bottom w:val="single" w:sz="6" w:space="0" w:color="auto"/>
              <w:right w:val="double" w:sz="4" w:space="0" w:color="auto"/>
            </w:tcBorders>
          </w:tcPr>
          <w:p w14:paraId="0AC23363" w14:textId="77777777" w:rsidR="00FD4A2E" w:rsidRPr="005547B2" w:rsidRDefault="00FD4A2E" w:rsidP="00FD4A2E">
            <w:pPr>
              <w:pStyle w:val="Table8"/>
            </w:pPr>
            <w:r w:rsidRPr="005547B2">
              <w:t>R</w:t>
            </w:r>
          </w:p>
        </w:tc>
      </w:tr>
      <w:tr w:rsidR="00FD4A2E" w:rsidRPr="005547B2" w14:paraId="2787F07B" w14:textId="77777777" w:rsidTr="00FE4D9C">
        <w:trPr>
          <w:cantSplit/>
          <w:trHeight w:val="483"/>
        </w:trPr>
        <w:tc>
          <w:tcPr>
            <w:tcW w:w="224" w:type="pct"/>
            <w:tcBorders>
              <w:top w:val="single" w:sz="6" w:space="0" w:color="auto"/>
              <w:left w:val="double" w:sz="4" w:space="0" w:color="auto"/>
              <w:bottom w:val="single" w:sz="6" w:space="0" w:color="auto"/>
              <w:right w:val="single" w:sz="6" w:space="0" w:color="auto"/>
            </w:tcBorders>
          </w:tcPr>
          <w:p w14:paraId="69A3F013" w14:textId="77777777" w:rsidR="00FD4A2E" w:rsidRPr="005547B2" w:rsidRDefault="00FD4A2E" w:rsidP="00FD4A2E">
            <w:pPr>
              <w:pStyle w:val="Table8"/>
            </w:pPr>
            <w:r>
              <w:t>T3A7</w:t>
            </w:r>
          </w:p>
        </w:tc>
        <w:tc>
          <w:tcPr>
            <w:tcW w:w="642" w:type="pct"/>
            <w:tcBorders>
              <w:top w:val="single" w:sz="6" w:space="0" w:color="auto"/>
              <w:left w:val="double" w:sz="4" w:space="0" w:color="auto"/>
              <w:bottom w:val="single" w:sz="6" w:space="0" w:color="auto"/>
              <w:right w:val="single" w:sz="6" w:space="0" w:color="auto"/>
            </w:tcBorders>
          </w:tcPr>
          <w:p w14:paraId="513DF40D" w14:textId="77777777" w:rsidR="00FD4A2E" w:rsidRPr="005547B2" w:rsidRDefault="00FD4A2E" w:rsidP="00FD4A2E">
            <w:pPr>
              <w:pStyle w:val="Table8"/>
            </w:pPr>
            <w:r w:rsidRPr="005547B2">
              <w:t>TO_HCP</w:t>
            </w:r>
          </w:p>
        </w:tc>
        <w:tc>
          <w:tcPr>
            <w:tcW w:w="1384" w:type="pct"/>
            <w:tcBorders>
              <w:top w:val="single" w:sz="6" w:space="0" w:color="auto"/>
              <w:left w:val="single" w:sz="6" w:space="0" w:color="auto"/>
              <w:bottom w:val="single" w:sz="6" w:space="0" w:color="auto"/>
              <w:right w:val="single" w:sz="6" w:space="0" w:color="auto"/>
            </w:tcBorders>
          </w:tcPr>
          <w:p w14:paraId="50C866D2" w14:textId="77777777" w:rsidR="00FD4A2E" w:rsidRPr="005547B2" w:rsidRDefault="00FD4A2E" w:rsidP="00FD4A2E">
            <w:pPr>
              <w:pStyle w:val="Table8"/>
            </w:pPr>
            <w:r w:rsidRPr="005547B2">
              <w:t>Healthcare professional to whom referral is made.</w:t>
            </w:r>
          </w:p>
        </w:tc>
        <w:tc>
          <w:tcPr>
            <w:tcW w:w="1357" w:type="pct"/>
            <w:tcBorders>
              <w:top w:val="single" w:sz="6" w:space="0" w:color="auto"/>
              <w:left w:val="single" w:sz="6" w:space="0" w:color="auto"/>
              <w:bottom w:val="single" w:sz="6" w:space="0" w:color="auto"/>
              <w:right w:val="single" w:sz="6" w:space="0" w:color="auto"/>
            </w:tcBorders>
          </w:tcPr>
          <w:p w14:paraId="331D66CC"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6" w:space="0" w:color="auto"/>
              <w:right w:val="single" w:sz="6" w:space="0" w:color="auto"/>
            </w:tcBorders>
          </w:tcPr>
          <w:p w14:paraId="09FD7827" w14:textId="77777777" w:rsidR="00FD4A2E" w:rsidRPr="005547B2" w:rsidRDefault="00FD4A2E" w:rsidP="00FD4A2E">
            <w:pPr>
              <w:pStyle w:val="Table8"/>
            </w:pPr>
            <w:r w:rsidRPr="005547B2">
              <w:t>GMC or SDS code of person to whom referral is made.</w:t>
            </w:r>
          </w:p>
        </w:tc>
        <w:tc>
          <w:tcPr>
            <w:tcW w:w="475" w:type="pct"/>
            <w:tcBorders>
              <w:top w:val="single" w:sz="6" w:space="0" w:color="auto"/>
              <w:left w:val="single" w:sz="6" w:space="0" w:color="auto"/>
              <w:bottom w:val="single" w:sz="6" w:space="0" w:color="auto"/>
              <w:right w:val="single" w:sz="6" w:space="0" w:color="auto"/>
            </w:tcBorders>
          </w:tcPr>
          <w:p w14:paraId="5BF7340D" w14:textId="77777777" w:rsidR="00FD4A2E" w:rsidRPr="005547B2" w:rsidRDefault="00FD4A2E" w:rsidP="00FD4A2E">
            <w:pPr>
              <w:pStyle w:val="Table8"/>
            </w:pPr>
            <w:r w:rsidRPr="005547B2">
              <w:t>X(10)</w:t>
            </w:r>
          </w:p>
        </w:tc>
        <w:tc>
          <w:tcPr>
            <w:tcW w:w="189" w:type="pct"/>
            <w:tcBorders>
              <w:top w:val="single" w:sz="6" w:space="0" w:color="auto"/>
              <w:left w:val="single" w:sz="6" w:space="0" w:color="auto"/>
              <w:bottom w:val="single" w:sz="6" w:space="0" w:color="auto"/>
              <w:right w:val="double" w:sz="4" w:space="0" w:color="auto"/>
            </w:tcBorders>
          </w:tcPr>
          <w:p w14:paraId="3594C64B" w14:textId="77777777" w:rsidR="00FD4A2E" w:rsidRPr="005547B2" w:rsidRDefault="00FD4A2E" w:rsidP="00FD4A2E">
            <w:pPr>
              <w:pStyle w:val="Table8"/>
            </w:pPr>
            <w:r w:rsidRPr="005547B2">
              <w:t>R</w:t>
            </w:r>
          </w:p>
        </w:tc>
      </w:tr>
      <w:tr w:rsidR="00FD4A2E" w:rsidRPr="005547B2" w14:paraId="27E3452E" w14:textId="77777777" w:rsidTr="008140FB">
        <w:trPr>
          <w:cantSplit/>
          <w:trHeight w:val="148"/>
        </w:trPr>
        <w:tc>
          <w:tcPr>
            <w:tcW w:w="224" w:type="pct"/>
            <w:tcBorders>
              <w:top w:val="single" w:sz="6" w:space="0" w:color="auto"/>
              <w:left w:val="double" w:sz="4" w:space="0" w:color="auto"/>
              <w:bottom w:val="single" w:sz="6" w:space="0" w:color="auto"/>
              <w:right w:val="single" w:sz="6" w:space="0" w:color="auto"/>
            </w:tcBorders>
          </w:tcPr>
          <w:p w14:paraId="2521723B" w14:textId="77777777" w:rsidR="00FD4A2E" w:rsidRPr="005547B2" w:rsidRDefault="00FD4A2E" w:rsidP="00FD4A2E">
            <w:pPr>
              <w:pStyle w:val="Table8"/>
            </w:pPr>
            <w:r>
              <w:t>T3A8</w:t>
            </w:r>
          </w:p>
        </w:tc>
        <w:tc>
          <w:tcPr>
            <w:tcW w:w="642" w:type="pct"/>
            <w:tcBorders>
              <w:top w:val="single" w:sz="6" w:space="0" w:color="auto"/>
              <w:left w:val="double" w:sz="4" w:space="0" w:color="auto"/>
              <w:bottom w:val="single" w:sz="6" w:space="0" w:color="auto"/>
              <w:right w:val="single" w:sz="6" w:space="0" w:color="auto"/>
            </w:tcBorders>
          </w:tcPr>
          <w:p w14:paraId="0F280938" w14:textId="77777777" w:rsidR="00FD4A2E" w:rsidRPr="005547B2" w:rsidRDefault="00FD4A2E" w:rsidP="00FD4A2E">
            <w:pPr>
              <w:pStyle w:val="Table8"/>
            </w:pPr>
            <w:r w:rsidRPr="005547B2">
              <w:t>SPECIALITY</w:t>
            </w:r>
          </w:p>
        </w:tc>
        <w:tc>
          <w:tcPr>
            <w:tcW w:w="1384" w:type="pct"/>
            <w:tcBorders>
              <w:top w:val="single" w:sz="6" w:space="0" w:color="auto"/>
              <w:left w:val="single" w:sz="6" w:space="0" w:color="auto"/>
              <w:bottom w:val="single" w:sz="6" w:space="0" w:color="auto"/>
              <w:right w:val="single" w:sz="6" w:space="0" w:color="auto"/>
            </w:tcBorders>
          </w:tcPr>
          <w:p w14:paraId="0DF65D46" w14:textId="77777777" w:rsidR="00FD4A2E" w:rsidRPr="005547B2" w:rsidRDefault="00FD4A2E" w:rsidP="00FD4A2E">
            <w:pPr>
              <w:pStyle w:val="Table8"/>
            </w:pPr>
            <w:r w:rsidRPr="005547B2">
              <w:t>Speciality of the professional or department to which referred.</w:t>
            </w:r>
          </w:p>
        </w:tc>
        <w:tc>
          <w:tcPr>
            <w:tcW w:w="1357" w:type="pct"/>
            <w:tcBorders>
              <w:top w:val="single" w:sz="6" w:space="0" w:color="auto"/>
              <w:left w:val="single" w:sz="6" w:space="0" w:color="auto"/>
              <w:bottom w:val="single" w:sz="6" w:space="0" w:color="auto"/>
              <w:right w:val="single" w:sz="6" w:space="0" w:color="auto"/>
            </w:tcBorders>
          </w:tcPr>
          <w:p w14:paraId="3F64F52F"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6" w:space="0" w:color="auto"/>
              <w:right w:val="single" w:sz="6" w:space="0" w:color="auto"/>
            </w:tcBorders>
          </w:tcPr>
          <w:p w14:paraId="1F1EF31A" w14:textId="77777777" w:rsidR="00FD4A2E" w:rsidRPr="005547B2" w:rsidRDefault="00FD4A2E" w:rsidP="00FD4A2E">
            <w:pPr>
              <w:pStyle w:val="Table8"/>
            </w:pPr>
            <w:r w:rsidRPr="005547B2">
              <w:t>Main Specialty and Treatment Function Codes</w:t>
            </w:r>
          </w:p>
          <w:p w14:paraId="0160FCEC" w14:textId="77777777" w:rsidR="00FD4A2E" w:rsidRPr="005547B2" w:rsidRDefault="00FD4A2E" w:rsidP="00FD4A2E">
            <w:pPr>
              <w:pStyle w:val="Table8"/>
            </w:pPr>
            <w:r w:rsidRPr="005547B2">
              <w:t>as defined in the NHS Data Dictionary</w:t>
            </w:r>
          </w:p>
        </w:tc>
        <w:tc>
          <w:tcPr>
            <w:tcW w:w="475" w:type="pct"/>
            <w:tcBorders>
              <w:top w:val="single" w:sz="6" w:space="0" w:color="auto"/>
              <w:left w:val="single" w:sz="6" w:space="0" w:color="auto"/>
              <w:bottom w:val="single" w:sz="6" w:space="0" w:color="auto"/>
              <w:right w:val="single" w:sz="6" w:space="0" w:color="auto"/>
            </w:tcBorders>
          </w:tcPr>
          <w:p w14:paraId="00D3A05C" w14:textId="77777777" w:rsidR="00FD4A2E" w:rsidRPr="005547B2" w:rsidRDefault="00FD4A2E" w:rsidP="00FD4A2E">
            <w:pPr>
              <w:pStyle w:val="Table8"/>
            </w:pPr>
            <w:r w:rsidRPr="005547B2">
              <w:t>X(3)</w:t>
            </w:r>
          </w:p>
        </w:tc>
        <w:tc>
          <w:tcPr>
            <w:tcW w:w="189" w:type="pct"/>
            <w:tcBorders>
              <w:top w:val="single" w:sz="6" w:space="0" w:color="auto"/>
              <w:left w:val="single" w:sz="6" w:space="0" w:color="auto"/>
              <w:bottom w:val="single" w:sz="6" w:space="0" w:color="auto"/>
              <w:right w:val="double" w:sz="4" w:space="0" w:color="auto"/>
            </w:tcBorders>
          </w:tcPr>
          <w:p w14:paraId="51BBACDC" w14:textId="77777777" w:rsidR="00FD4A2E" w:rsidRPr="005547B2" w:rsidRDefault="00FD4A2E" w:rsidP="00FD4A2E">
            <w:pPr>
              <w:pStyle w:val="Table8"/>
            </w:pPr>
            <w:r w:rsidRPr="005547B2">
              <w:t>R</w:t>
            </w:r>
          </w:p>
        </w:tc>
      </w:tr>
      <w:tr w:rsidR="00FD4A2E" w:rsidRPr="005547B2" w14:paraId="7635BAA5" w14:textId="77777777" w:rsidTr="008140FB">
        <w:trPr>
          <w:cantSplit/>
          <w:trHeight w:val="148"/>
        </w:trPr>
        <w:tc>
          <w:tcPr>
            <w:tcW w:w="224" w:type="pct"/>
            <w:tcBorders>
              <w:top w:val="single" w:sz="6" w:space="0" w:color="auto"/>
              <w:left w:val="double" w:sz="4" w:space="0" w:color="auto"/>
              <w:bottom w:val="single" w:sz="6" w:space="0" w:color="auto"/>
              <w:right w:val="single" w:sz="6" w:space="0" w:color="auto"/>
            </w:tcBorders>
          </w:tcPr>
          <w:p w14:paraId="54E1CB5A" w14:textId="77777777" w:rsidR="00FD4A2E" w:rsidRPr="005547B2" w:rsidRDefault="00FD4A2E" w:rsidP="00FD4A2E">
            <w:pPr>
              <w:pStyle w:val="Table8"/>
            </w:pPr>
            <w:r>
              <w:t>T3A9</w:t>
            </w:r>
          </w:p>
        </w:tc>
        <w:tc>
          <w:tcPr>
            <w:tcW w:w="642" w:type="pct"/>
            <w:tcBorders>
              <w:top w:val="single" w:sz="6" w:space="0" w:color="auto"/>
              <w:left w:val="double" w:sz="4" w:space="0" w:color="auto"/>
              <w:bottom w:val="single" w:sz="6" w:space="0" w:color="auto"/>
              <w:right w:val="single" w:sz="6" w:space="0" w:color="auto"/>
            </w:tcBorders>
          </w:tcPr>
          <w:p w14:paraId="75432D22" w14:textId="77777777" w:rsidR="00FD4A2E" w:rsidRPr="005547B2" w:rsidRDefault="00FD4A2E" w:rsidP="00FD4A2E">
            <w:pPr>
              <w:pStyle w:val="Table8"/>
            </w:pPr>
            <w:r w:rsidRPr="005547B2">
              <w:t>UNIT</w:t>
            </w:r>
          </w:p>
        </w:tc>
        <w:tc>
          <w:tcPr>
            <w:tcW w:w="1384" w:type="pct"/>
            <w:tcBorders>
              <w:top w:val="single" w:sz="6" w:space="0" w:color="auto"/>
              <w:left w:val="single" w:sz="6" w:space="0" w:color="auto"/>
              <w:bottom w:val="single" w:sz="6" w:space="0" w:color="auto"/>
              <w:right w:val="single" w:sz="6" w:space="0" w:color="auto"/>
            </w:tcBorders>
          </w:tcPr>
          <w:p w14:paraId="2D2771B5" w14:textId="77777777" w:rsidR="00FD4A2E" w:rsidRPr="005547B2" w:rsidRDefault="00FD4A2E" w:rsidP="00FD4A2E">
            <w:pPr>
              <w:pStyle w:val="Table8"/>
            </w:pPr>
            <w:r w:rsidRPr="005547B2">
              <w:t>Provider unit to which referred.</w:t>
            </w:r>
          </w:p>
        </w:tc>
        <w:tc>
          <w:tcPr>
            <w:tcW w:w="1357" w:type="pct"/>
            <w:tcBorders>
              <w:top w:val="single" w:sz="6" w:space="0" w:color="auto"/>
              <w:left w:val="single" w:sz="6" w:space="0" w:color="auto"/>
              <w:bottom w:val="single" w:sz="6" w:space="0" w:color="auto"/>
              <w:right w:val="single" w:sz="6" w:space="0" w:color="auto"/>
            </w:tcBorders>
          </w:tcPr>
          <w:p w14:paraId="5D41E613"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6" w:space="0" w:color="auto"/>
              <w:right w:val="single" w:sz="6" w:space="0" w:color="auto"/>
            </w:tcBorders>
          </w:tcPr>
          <w:p w14:paraId="44243F05" w14:textId="77777777" w:rsidR="00FD4A2E" w:rsidRPr="005547B2" w:rsidRDefault="00FD4A2E" w:rsidP="00FD4A2E">
            <w:pPr>
              <w:pStyle w:val="Table8"/>
            </w:pPr>
            <w:r w:rsidRPr="005547B2">
              <w:t>NHS Provider Number</w:t>
            </w:r>
          </w:p>
        </w:tc>
        <w:tc>
          <w:tcPr>
            <w:tcW w:w="475" w:type="pct"/>
            <w:tcBorders>
              <w:top w:val="single" w:sz="6" w:space="0" w:color="auto"/>
              <w:left w:val="single" w:sz="6" w:space="0" w:color="auto"/>
              <w:bottom w:val="single" w:sz="6" w:space="0" w:color="auto"/>
              <w:right w:val="single" w:sz="6" w:space="0" w:color="auto"/>
            </w:tcBorders>
          </w:tcPr>
          <w:p w14:paraId="3D926DAC" w14:textId="77777777" w:rsidR="00FD4A2E" w:rsidRPr="005547B2" w:rsidRDefault="00FD4A2E" w:rsidP="00FD4A2E">
            <w:pPr>
              <w:pStyle w:val="Table8"/>
            </w:pPr>
            <w:r w:rsidRPr="005547B2">
              <w:t>X(5)</w:t>
            </w:r>
          </w:p>
        </w:tc>
        <w:tc>
          <w:tcPr>
            <w:tcW w:w="189" w:type="pct"/>
            <w:tcBorders>
              <w:top w:val="single" w:sz="6" w:space="0" w:color="auto"/>
              <w:left w:val="single" w:sz="6" w:space="0" w:color="auto"/>
              <w:bottom w:val="single" w:sz="6" w:space="0" w:color="auto"/>
              <w:right w:val="double" w:sz="4" w:space="0" w:color="auto"/>
            </w:tcBorders>
          </w:tcPr>
          <w:p w14:paraId="35862492" w14:textId="77777777" w:rsidR="00FD4A2E" w:rsidRPr="005547B2" w:rsidRDefault="00FD4A2E" w:rsidP="00FD4A2E">
            <w:pPr>
              <w:pStyle w:val="Table8"/>
            </w:pPr>
            <w:r w:rsidRPr="005547B2">
              <w:t>R</w:t>
            </w:r>
          </w:p>
        </w:tc>
      </w:tr>
      <w:tr w:rsidR="00FD4A2E" w:rsidRPr="005547B2" w14:paraId="29B0D59B" w14:textId="77777777" w:rsidTr="008140FB">
        <w:trPr>
          <w:cantSplit/>
          <w:trHeight w:val="148"/>
        </w:trPr>
        <w:tc>
          <w:tcPr>
            <w:tcW w:w="224" w:type="pct"/>
            <w:tcBorders>
              <w:top w:val="single" w:sz="6" w:space="0" w:color="auto"/>
              <w:left w:val="double" w:sz="4" w:space="0" w:color="auto"/>
              <w:bottom w:val="single" w:sz="4" w:space="0" w:color="auto"/>
              <w:right w:val="single" w:sz="6" w:space="0" w:color="auto"/>
            </w:tcBorders>
          </w:tcPr>
          <w:p w14:paraId="06464255" w14:textId="77777777" w:rsidR="00FD4A2E" w:rsidRPr="005547B2" w:rsidRDefault="00FD4A2E" w:rsidP="00FD4A2E">
            <w:pPr>
              <w:pStyle w:val="Table8"/>
            </w:pPr>
            <w:r>
              <w:lastRenderedPageBreak/>
              <w:t>T3A10</w:t>
            </w:r>
          </w:p>
        </w:tc>
        <w:tc>
          <w:tcPr>
            <w:tcW w:w="642" w:type="pct"/>
            <w:tcBorders>
              <w:top w:val="single" w:sz="6" w:space="0" w:color="auto"/>
              <w:left w:val="double" w:sz="4" w:space="0" w:color="auto"/>
              <w:bottom w:val="single" w:sz="4" w:space="0" w:color="auto"/>
              <w:right w:val="single" w:sz="6" w:space="0" w:color="auto"/>
            </w:tcBorders>
          </w:tcPr>
          <w:p w14:paraId="506B6A0E" w14:textId="77777777" w:rsidR="00FD4A2E" w:rsidRPr="005547B2" w:rsidRDefault="00FD4A2E" w:rsidP="00FD4A2E">
            <w:pPr>
              <w:pStyle w:val="Table8"/>
            </w:pPr>
            <w:r w:rsidRPr="005547B2">
              <w:t>TYPE</w:t>
            </w:r>
          </w:p>
        </w:tc>
        <w:tc>
          <w:tcPr>
            <w:tcW w:w="1384" w:type="pct"/>
            <w:tcBorders>
              <w:top w:val="single" w:sz="6" w:space="0" w:color="auto"/>
              <w:left w:val="single" w:sz="6" w:space="0" w:color="auto"/>
              <w:bottom w:val="single" w:sz="4" w:space="0" w:color="auto"/>
              <w:right w:val="single" w:sz="6" w:space="0" w:color="auto"/>
            </w:tcBorders>
          </w:tcPr>
          <w:p w14:paraId="43D0773F" w14:textId="77777777" w:rsidR="00FD4A2E" w:rsidRPr="005547B2" w:rsidRDefault="00FD4A2E" w:rsidP="00FD4A2E">
            <w:pPr>
              <w:pStyle w:val="Table8"/>
            </w:pPr>
            <w:r w:rsidRPr="005547B2">
              <w:t xml:space="preserve">Type of referral or resource use requested. </w:t>
            </w:r>
          </w:p>
          <w:p w14:paraId="2F7B95C3" w14:textId="77777777" w:rsidR="00FD4A2E" w:rsidRPr="005547B2" w:rsidRDefault="00FD4A2E" w:rsidP="00FD4A2E">
            <w:pPr>
              <w:pStyle w:val="Table8"/>
            </w:pPr>
            <w:r w:rsidRPr="005547B2">
              <w:t>e.g. Outpatient appointment, admission, Investigation, etc.</w:t>
            </w:r>
          </w:p>
        </w:tc>
        <w:tc>
          <w:tcPr>
            <w:tcW w:w="1357" w:type="pct"/>
            <w:tcBorders>
              <w:top w:val="single" w:sz="6" w:space="0" w:color="auto"/>
              <w:left w:val="single" w:sz="6" w:space="0" w:color="auto"/>
              <w:bottom w:val="single" w:sz="4" w:space="0" w:color="auto"/>
              <w:right w:val="single" w:sz="6" w:space="0" w:color="auto"/>
            </w:tcBorders>
          </w:tcPr>
          <w:p w14:paraId="332D2691" w14:textId="77777777" w:rsidR="00FD4A2E" w:rsidRPr="005547B2" w:rsidRDefault="00FD4A2E" w:rsidP="00FD4A2E">
            <w:pPr>
              <w:pStyle w:val="Table8"/>
              <w:rPr>
                <w:sz w:val="20"/>
              </w:rPr>
            </w:pPr>
          </w:p>
        </w:tc>
        <w:tc>
          <w:tcPr>
            <w:tcW w:w="729" w:type="pct"/>
            <w:tcBorders>
              <w:top w:val="single" w:sz="6" w:space="0" w:color="auto"/>
              <w:left w:val="single" w:sz="6" w:space="0" w:color="auto"/>
              <w:bottom w:val="single" w:sz="4" w:space="0" w:color="auto"/>
              <w:right w:val="single" w:sz="6" w:space="0" w:color="auto"/>
            </w:tcBorders>
          </w:tcPr>
          <w:p w14:paraId="662D6283" w14:textId="77777777" w:rsidR="00FD4A2E" w:rsidRPr="005547B2" w:rsidRDefault="00FD4A2E" w:rsidP="00FD4A2E">
            <w:pPr>
              <w:pStyle w:val="Table8"/>
            </w:pPr>
            <w:r w:rsidRPr="005547B2">
              <w:t>O</w:t>
            </w:r>
            <w:r w:rsidRPr="005547B2">
              <w:tab/>
              <w:t>OPD</w:t>
            </w:r>
          </w:p>
          <w:p w14:paraId="7629339F" w14:textId="77777777" w:rsidR="00FD4A2E" w:rsidRPr="005547B2" w:rsidRDefault="00FD4A2E" w:rsidP="00FD4A2E">
            <w:pPr>
              <w:pStyle w:val="Table8"/>
            </w:pPr>
            <w:r w:rsidRPr="005547B2">
              <w:t>A</w:t>
            </w:r>
            <w:r w:rsidRPr="005547B2">
              <w:tab/>
              <w:t>Admission</w:t>
            </w:r>
          </w:p>
          <w:p w14:paraId="25AE5A84" w14:textId="77777777" w:rsidR="00FD4A2E" w:rsidRPr="005547B2" w:rsidRDefault="00FD4A2E" w:rsidP="00FD4A2E">
            <w:pPr>
              <w:pStyle w:val="Table8"/>
            </w:pPr>
            <w:r w:rsidRPr="005547B2">
              <w:t>D</w:t>
            </w:r>
            <w:r w:rsidRPr="005547B2">
              <w:tab/>
              <w:t>Day-case</w:t>
            </w:r>
          </w:p>
          <w:p w14:paraId="2CD34841" w14:textId="77777777" w:rsidR="00FD4A2E" w:rsidRPr="005547B2" w:rsidRDefault="00FD4A2E" w:rsidP="00FD4A2E">
            <w:pPr>
              <w:pStyle w:val="Table8"/>
            </w:pPr>
            <w:r w:rsidRPr="005547B2">
              <w:t>I</w:t>
            </w:r>
            <w:r w:rsidRPr="005547B2">
              <w:tab/>
              <w:t>Investigation</w:t>
            </w:r>
          </w:p>
          <w:p w14:paraId="4087B856" w14:textId="77777777" w:rsidR="00FD4A2E" w:rsidRPr="005547B2" w:rsidRDefault="00FD4A2E" w:rsidP="00FD4A2E">
            <w:pPr>
              <w:pStyle w:val="Table8"/>
            </w:pPr>
            <w:r w:rsidRPr="005547B2">
              <w:t xml:space="preserve">V </w:t>
            </w:r>
            <w:r w:rsidRPr="005547B2">
              <w:tab/>
              <w:t>Domiciliary visit</w:t>
            </w:r>
          </w:p>
        </w:tc>
        <w:tc>
          <w:tcPr>
            <w:tcW w:w="475" w:type="pct"/>
            <w:tcBorders>
              <w:top w:val="single" w:sz="6" w:space="0" w:color="auto"/>
              <w:left w:val="single" w:sz="6" w:space="0" w:color="auto"/>
              <w:bottom w:val="single" w:sz="4" w:space="0" w:color="auto"/>
              <w:right w:val="single" w:sz="6" w:space="0" w:color="auto"/>
            </w:tcBorders>
          </w:tcPr>
          <w:p w14:paraId="31B7831A" w14:textId="77777777" w:rsidR="00FD4A2E" w:rsidRPr="005547B2" w:rsidRDefault="00FD4A2E" w:rsidP="00FD4A2E">
            <w:pPr>
              <w:pStyle w:val="Table8"/>
            </w:pPr>
            <w:r w:rsidRPr="005547B2">
              <w:t>X(1)</w:t>
            </w:r>
          </w:p>
        </w:tc>
        <w:tc>
          <w:tcPr>
            <w:tcW w:w="189" w:type="pct"/>
            <w:tcBorders>
              <w:top w:val="single" w:sz="6" w:space="0" w:color="auto"/>
              <w:left w:val="single" w:sz="6" w:space="0" w:color="auto"/>
              <w:bottom w:val="single" w:sz="4" w:space="0" w:color="auto"/>
              <w:right w:val="double" w:sz="4" w:space="0" w:color="auto"/>
            </w:tcBorders>
          </w:tcPr>
          <w:p w14:paraId="682D3756" w14:textId="77777777" w:rsidR="00FD4A2E" w:rsidRPr="005547B2" w:rsidRDefault="00FD4A2E" w:rsidP="00FD4A2E">
            <w:pPr>
              <w:pStyle w:val="Table8"/>
            </w:pPr>
            <w:r w:rsidRPr="005547B2">
              <w:t>R</w:t>
            </w:r>
          </w:p>
        </w:tc>
      </w:tr>
      <w:tr w:rsidR="00FD4A2E" w:rsidRPr="005547B2" w14:paraId="6316A2DD" w14:textId="77777777" w:rsidTr="00FE4D9C">
        <w:tblPrEx>
          <w:tblBorders>
            <w:top w:val="double" w:sz="4" w:space="0" w:color="auto"/>
            <w:left w:val="double" w:sz="4" w:space="0" w:color="auto"/>
            <w:bottom w:val="double" w:sz="4" w:space="0" w:color="auto"/>
            <w:right w:val="double" w:sz="4" w:space="0" w:color="auto"/>
            <w:insideH w:val="single" w:sz="8" w:space="0" w:color="auto"/>
            <w:insideV w:val="single" w:sz="8" w:space="0" w:color="auto"/>
          </w:tblBorders>
        </w:tblPrEx>
        <w:trPr>
          <w:cantSplit/>
          <w:trHeight w:val="148"/>
        </w:trPr>
        <w:tc>
          <w:tcPr>
            <w:tcW w:w="224" w:type="pct"/>
            <w:tcBorders>
              <w:top w:val="single" w:sz="4" w:space="0" w:color="auto"/>
              <w:bottom w:val="single" w:sz="8" w:space="0" w:color="auto"/>
            </w:tcBorders>
          </w:tcPr>
          <w:p w14:paraId="7FFF5C58" w14:textId="77777777" w:rsidR="00FD4A2E" w:rsidRPr="005547B2" w:rsidRDefault="00FD4A2E" w:rsidP="00FD4A2E">
            <w:pPr>
              <w:pStyle w:val="Table8"/>
            </w:pPr>
            <w:r>
              <w:t>T3A11</w:t>
            </w:r>
          </w:p>
        </w:tc>
        <w:tc>
          <w:tcPr>
            <w:tcW w:w="642" w:type="pct"/>
            <w:tcBorders>
              <w:top w:val="single" w:sz="4" w:space="0" w:color="auto"/>
              <w:bottom w:val="single" w:sz="8" w:space="0" w:color="auto"/>
            </w:tcBorders>
          </w:tcPr>
          <w:p w14:paraId="02868F4A" w14:textId="77777777" w:rsidR="00FD4A2E" w:rsidRPr="005547B2" w:rsidRDefault="00FD4A2E" w:rsidP="00FD4A2E">
            <w:pPr>
              <w:pStyle w:val="Table8"/>
            </w:pPr>
            <w:r w:rsidRPr="005547B2">
              <w:t>REASON</w:t>
            </w:r>
          </w:p>
        </w:tc>
        <w:tc>
          <w:tcPr>
            <w:tcW w:w="1384" w:type="pct"/>
            <w:tcBorders>
              <w:top w:val="single" w:sz="4" w:space="0" w:color="auto"/>
              <w:bottom w:val="single" w:sz="8" w:space="0" w:color="auto"/>
            </w:tcBorders>
          </w:tcPr>
          <w:p w14:paraId="7F33ABF9" w14:textId="77777777" w:rsidR="00FD4A2E" w:rsidRPr="005547B2" w:rsidRDefault="00FD4A2E" w:rsidP="00FD4A2E">
            <w:pPr>
              <w:pStyle w:val="Table8"/>
            </w:pPr>
            <w:r w:rsidRPr="005547B2">
              <w:t xml:space="preserve">A list of zero, one or many codes for the reason for referral. </w:t>
            </w:r>
          </w:p>
          <w:p w14:paraId="7C596219" w14:textId="77777777" w:rsidR="00FD4A2E" w:rsidRPr="005547B2" w:rsidRDefault="00FD4A2E" w:rsidP="00FD4A2E">
            <w:pPr>
              <w:pStyle w:val="Table8"/>
            </w:pPr>
            <w:r w:rsidRPr="005547B2">
              <w:t>For example, referrals for hypertension.</w:t>
            </w:r>
          </w:p>
          <w:p w14:paraId="0C15468E" w14:textId="77777777" w:rsidR="00FD4A2E" w:rsidRPr="005547B2" w:rsidRDefault="00FD4A2E" w:rsidP="00FD4A2E">
            <w:pPr>
              <w:pStyle w:val="Table8"/>
            </w:pPr>
            <w:r w:rsidRPr="005547B2">
              <w:t>To select on a REASON code, the selection criteria should be applied to the code of each reason record.</w:t>
            </w:r>
          </w:p>
        </w:tc>
        <w:tc>
          <w:tcPr>
            <w:tcW w:w="2086" w:type="pct"/>
            <w:gridSpan w:val="2"/>
            <w:tcBorders>
              <w:top w:val="single" w:sz="4" w:space="0" w:color="auto"/>
              <w:bottom w:val="single" w:sz="8" w:space="0" w:color="auto"/>
            </w:tcBorders>
          </w:tcPr>
          <w:p w14:paraId="27407799" w14:textId="77777777" w:rsidR="00FD4A2E" w:rsidRPr="005547B2" w:rsidRDefault="00FD4A2E" w:rsidP="00FD4A2E">
            <w:pPr>
              <w:pStyle w:val="Table8"/>
            </w:pPr>
            <w:r w:rsidRPr="005547B2">
              <w:t>Depending on the implementation of the referrals table by the GPSS, this attribute may be part of the referrals table or may be the code attribute of related journal entries that have been linked to this referral entry with a reason relationship.</w:t>
            </w:r>
          </w:p>
          <w:p w14:paraId="6F390364" w14:textId="77777777" w:rsidR="00FD4A2E" w:rsidRPr="005547B2" w:rsidRDefault="00FD4A2E" w:rsidP="00FD4A2E">
            <w:pPr>
              <w:pStyle w:val="Table8"/>
            </w:pPr>
            <w:r w:rsidRPr="005547B2">
              <w:t>This attribute should not return a free text reason for referral.</w:t>
            </w:r>
          </w:p>
          <w:p w14:paraId="79441939" w14:textId="77777777" w:rsidR="00FD4A2E" w:rsidRPr="005547B2" w:rsidRDefault="00FD4A2E" w:rsidP="00FD4A2E">
            <w:pPr>
              <w:pStyle w:val="Table8"/>
            </w:pPr>
            <w:r w:rsidRPr="005547B2">
              <w:t>Where this attribute is not available when the referral is made though Choose and Book then a null value should be returned.</w:t>
            </w:r>
          </w:p>
          <w:p w14:paraId="44889053" w14:textId="77777777" w:rsidR="00FD4A2E" w:rsidRPr="005547B2" w:rsidRDefault="00FD4A2E" w:rsidP="00FD4A2E">
            <w:pPr>
              <w:pStyle w:val="Table8"/>
            </w:pPr>
            <w:r w:rsidRPr="005547B2">
              <w:t>If a record has or is linked to more than one reason record then more than one codes may be reported. The codes are separated by a ":" (colon).</w:t>
            </w:r>
          </w:p>
        </w:tc>
        <w:tc>
          <w:tcPr>
            <w:tcW w:w="475" w:type="pct"/>
            <w:tcBorders>
              <w:top w:val="single" w:sz="4" w:space="0" w:color="auto"/>
              <w:bottom w:val="single" w:sz="8" w:space="0" w:color="auto"/>
            </w:tcBorders>
          </w:tcPr>
          <w:p w14:paraId="46159A4B" w14:textId="77777777" w:rsidR="00FD4A2E" w:rsidRPr="005547B2" w:rsidRDefault="00FD4A2E" w:rsidP="00FD4A2E">
            <w:pPr>
              <w:pStyle w:val="Table8"/>
            </w:pPr>
            <w:r w:rsidRPr="005547B2">
              <w:t>CV</w:t>
            </w:r>
          </w:p>
        </w:tc>
        <w:tc>
          <w:tcPr>
            <w:tcW w:w="189" w:type="pct"/>
            <w:tcBorders>
              <w:top w:val="single" w:sz="4" w:space="0" w:color="auto"/>
              <w:bottom w:val="single" w:sz="8" w:space="0" w:color="auto"/>
            </w:tcBorders>
          </w:tcPr>
          <w:p w14:paraId="45CCF66E" w14:textId="77777777" w:rsidR="00FD4A2E" w:rsidRPr="005547B2" w:rsidRDefault="00FD4A2E" w:rsidP="00FD4A2E">
            <w:pPr>
              <w:pStyle w:val="Table8"/>
            </w:pPr>
            <w:r w:rsidRPr="005547B2">
              <w:t>O</w:t>
            </w:r>
          </w:p>
        </w:tc>
      </w:tr>
      <w:tr w:rsidR="00FD4A2E" w:rsidRPr="005547B2" w14:paraId="56BDA42C" w14:textId="77777777" w:rsidTr="00FE4D9C">
        <w:trPr>
          <w:cantSplit/>
          <w:trHeight w:val="148"/>
        </w:trPr>
        <w:tc>
          <w:tcPr>
            <w:tcW w:w="224" w:type="pct"/>
            <w:tcBorders>
              <w:left w:val="double" w:sz="4" w:space="0" w:color="auto"/>
              <w:bottom w:val="single" w:sz="6" w:space="0" w:color="auto"/>
              <w:right w:val="single" w:sz="6" w:space="0" w:color="auto"/>
            </w:tcBorders>
          </w:tcPr>
          <w:p w14:paraId="7672EE5F" w14:textId="77777777" w:rsidR="00FD4A2E" w:rsidRPr="005547B2" w:rsidRDefault="00FD4A2E" w:rsidP="00FD4A2E">
            <w:pPr>
              <w:pStyle w:val="Table8"/>
            </w:pPr>
            <w:r>
              <w:t>T3A12</w:t>
            </w:r>
          </w:p>
        </w:tc>
        <w:tc>
          <w:tcPr>
            <w:tcW w:w="642" w:type="pct"/>
            <w:tcBorders>
              <w:left w:val="double" w:sz="4" w:space="0" w:color="auto"/>
              <w:bottom w:val="single" w:sz="6" w:space="0" w:color="auto"/>
              <w:right w:val="single" w:sz="6" w:space="0" w:color="auto"/>
            </w:tcBorders>
          </w:tcPr>
          <w:p w14:paraId="322F968B" w14:textId="77777777" w:rsidR="00FD4A2E" w:rsidRPr="005547B2" w:rsidRDefault="00FD4A2E" w:rsidP="00FD4A2E">
            <w:pPr>
              <w:pStyle w:val="Table8"/>
            </w:pPr>
            <w:r w:rsidRPr="005547B2">
              <w:t>CONTRACTOR</w:t>
            </w:r>
          </w:p>
        </w:tc>
        <w:tc>
          <w:tcPr>
            <w:tcW w:w="1384" w:type="pct"/>
            <w:tcBorders>
              <w:left w:val="single" w:sz="6" w:space="0" w:color="auto"/>
              <w:bottom w:val="single" w:sz="6" w:space="0" w:color="auto"/>
              <w:right w:val="single" w:sz="6" w:space="0" w:color="auto"/>
            </w:tcBorders>
          </w:tcPr>
          <w:p w14:paraId="66AF18DA" w14:textId="77777777" w:rsidR="00FD4A2E" w:rsidRPr="005547B2" w:rsidRDefault="00FD4A2E" w:rsidP="00FD4A2E">
            <w:pPr>
              <w:pStyle w:val="Table8"/>
            </w:pPr>
            <w:r w:rsidRPr="005547B2">
              <w:t>The type of organisation to which the referral is made.</w:t>
            </w:r>
          </w:p>
        </w:tc>
        <w:tc>
          <w:tcPr>
            <w:tcW w:w="1357" w:type="pct"/>
            <w:tcBorders>
              <w:left w:val="single" w:sz="6" w:space="0" w:color="auto"/>
              <w:bottom w:val="single" w:sz="6" w:space="0" w:color="auto"/>
              <w:right w:val="single" w:sz="6" w:space="0" w:color="auto"/>
            </w:tcBorders>
          </w:tcPr>
          <w:p w14:paraId="66595289" w14:textId="77777777" w:rsidR="00FD4A2E" w:rsidRPr="005547B2" w:rsidRDefault="00FD4A2E" w:rsidP="00FD4A2E">
            <w:pPr>
              <w:pStyle w:val="Table8"/>
            </w:pPr>
            <w:r w:rsidRPr="005547B2">
              <w:t>When making a referral through Choose and Book the CONTRACTOR may not be known at the time of the referral and may not be returned to the practice. In these cases a null value should be returned.</w:t>
            </w:r>
          </w:p>
        </w:tc>
        <w:tc>
          <w:tcPr>
            <w:tcW w:w="729" w:type="pct"/>
            <w:tcBorders>
              <w:left w:val="single" w:sz="6" w:space="0" w:color="auto"/>
              <w:bottom w:val="single" w:sz="6" w:space="0" w:color="auto"/>
              <w:right w:val="single" w:sz="6" w:space="0" w:color="auto"/>
            </w:tcBorders>
          </w:tcPr>
          <w:p w14:paraId="0BC04ED4" w14:textId="77777777" w:rsidR="00FD4A2E" w:rsidRPr="005547B2" w:rsidRDefault="00FD4A2E" w:rsidP="00FD4A2E">
            <w:pPr>
              <w:pStyle w:val="Table8"/>
            </w:pPr>
            <w:r w:rsidRPr="005547B2">
              <w:t>A    NHS Trust</w:t>
            </w:r>
          </w:p>
          <w:p w14:paraId="6B9CD48F" w14:textId="77777777" w:rsidR="00FD4A2E" w:rsidRPr="005547B2" w:rsidRDefault="00FD4A2E" w:rsidP="00FD4A2E">
            <w:pPr>
              <w:pStyle w:val="Table8"/>
            </w:pPr>
            <w:r w:rsidRPr="005547B2">
              <w:t>T    NHS Treatment Centre</w:t>
            </w:r>
          </w:p>
          <w:p w14:paraId="7A935EF7" w14:textId="71831EEA" w:rsidR="00FD4A2E" w:rsidRPr="005547B2" w:rsidRDefault="00FD4A2E" w:rsidP="00FD4A2E">
            <w:pPr>
              <w:pStyle w:val="Table8"/>
            </w:pPr>
            <w:r w:rsidRPr="005547B2">
              <w:t>P</w:t>
            </w:r>
            <w:r w:rsidR="006D11F9">
              <w:t xml:space="preserve">    </w:t>
            </w:r>
            <w:r w:rsidRPr="005547B2">
              <w:t>Private</w:t>
            </w:r>
          </w:p>
          <w:p w14:paraId="02AF3507" w14:textId="77777777" w:rsidR="00FD4A2E" w:rsidRPr="005547B2" w:rsidRDefault="00FD4A2E" w:rsidP="00FD4A2E">
            <w:pPr>
              <w:pStyle w:val="Table8"/>
            </w:pPr>
            <w:r w:rsidRPr="005547B2">
              <w:t>O   Other</w:t>
            </w:r>
          </w:p>
        </w:tc>
        <w:tc>
          <w:tcPr>
            <w:tcW w:w="475" w:type="pct"/>
            <w:tcBorders>
              <w:left w:val="single" w:sz="6" w:space="0" w:color="auto"/>
              <w:bottom w:val="single" w:sz="6" w:space="0" w:color="auto"/>
              <w:right w:val="single" w:sz="6" w:space="0" w:color="auto"/>
            </w:tcBorders>
          </w:tcPr>
          <w:p w14:paraId="1691F46F" w14:textId="77777777" w:rsidR="00FD4A2E" w:rsidRPr="005547B2" w:rsidRDefault="00FD4A2E" w:rsidP="00FD4A2E">
            <w:pPr>
              <w:pStyle w:val="Table8"/>
            </w:pPr>
            <w:r w:rsidRPr="005547B2">
              <w:t>X(1)</w:t>
            </w:r>
          </w:p>
        </w:tc>
        <w:tc>
          <w:tcPr>
            <w:tcW w:w="189" w:type="pct"/>
            <w:tcBorders>
              <w:left w:val="single" w:sz="6" w:space="0" w:color="auto"/>
              <w:bottom w:val="single" w:sz="6" w:space="0" w:color="auto"/>
              <w:right w:val="double" w:sz="4" w:space="0" w:color="auto"/>
            </w:tcBorders>
          </w:tcPr>
          <w:p w14:paraId="785B0437" w14:textId="77777777" w:rsidR="00FD4A2E" w:rsidRPr="005547B2" w:rsidRDefault="00FD4A2E" w:rsidP="00FD4A2E">
            <w:pPr>
              <w:pStyle w:val="Table8"/>
            </w:pPr>
            <w:r w:rsidRPr="005547B2">
              <w:t>O</w:t>
            </w:r>
          </w:p>
        </w:tc>
      </w:tr>
      <w:tr w:rsidR="00FD4A2E" w:rsidRPr="005547B2" w14:paraId="612A9FCA" w14:textId="77777777" w:rsidTr="00FE4D9C">
        <w:trPr>
          <w:cantSplit/>
          <w:trHeight w:val="148"/>
        </w:trPr>
        <w:tc>
          <w:tcPr>
            <w:tcW w:w="224" w:type="pct"/>
            <w:tcBorders>
              <w:top w:val="single" w:sz="6" w:space="0" w:color="auto"/>
              <w:left w:val="double" w:sz="4" w:space="0" w:color="auto"/>
              <w:bottom w:val="single" w:sz="6" w:space="0" w:color="auto"/>
              <w:right w:val="single" w:sz="6" w:space="0" w:color="auto"/>
            </w:tcBorders>
          </w:tcPr>
          <w:p w14:paraId="444FFEEE" w14:textId="77777777" w:rsidR="00FD4A2E" w:rsidRPr="005547B2" w:rsidRDefault="00FD4A2E" w:rsidP="00FD4A2E">
            <w:pPr>
              <w:pStyle w:val="Table8"/>
            </w:pPr>
            <w:r>
              <w:t>T3A13</w:t>
            </w:r>
          </w:p>
        </w:tc>
        <w:tc>
          <w:tcPr>
            <w:tcW w:w="642" w:type="pct"/>
            <w:tcBorders>
              <w:top w:val="single" w:sz="6" w:space="0" w:color="auto"/>
              <w:left w:val="double" w:sz="4" w:space="0" w:color="auto"/>
              <w:bottom w:val="single" w:sz="6" w:space="0" w:color="auto"/>
              <w:right w:val="single" w:sz="6" w:space="0" w:color="auto"/>
            </w:tcBorders>
          </w:tcPr>
          <w:p w14:paraId="4BF3CD39" w14:textId="77777777" w:rsidR="00FD4A2E" w:rsidRPr="005547B2" w:rsidRDefault="00FD4A2E" w:rsidP="00FD4A2E">
            <w:pPr>
              <w:pStyle w:val="Table8"/>
            </w:pPr>
            <w:r w:rsidRPr="005547B2">
              <w:t>ACTION_DATE</w:t>
            </w:r>
          </w:p>
        </w:tc>
        <w:tc>
          <w:tcPr>
            <w:tcW w:w="1384" w:type="pct"/>
            <w:tcBorders>
              <w:top w:val="single" w:sz="6" w:space="0" w:color="auto"/>
              <w:left w:val="single" w:sz="6" w:space="0" w:color="auto"/>
              <w:bottom w:val="single" w:sz="6" w:space="0" w:color="auto"/>
              <w:right w:val="single" w:sz="6" w:space="0" w:color="auto"/>
            </w:tcBorders>
          </w:tcPr>
          <w:p w14:paraId="6314D899" w14:textId="77777777" w:rsidR="00FD4A2E" w:rsidRPr="005547B2" w:rsidRDefault="00FD4A2E" w:rsidP="00FD4A2E">
            <w:pPr>
              <w:pStyle w:val="Table8"/>
            </w:pPr>
            <w:r w:rsidRPr="005547B2">
              <w:t>Date on which the first action requested by the referral was carried out.</w:t>
            </w:r>
            <w:r w:rsidRPr="005547B2">
              <w:br/>
              <w:t>E.g. Date seen in OPD, date admitted or date of specimen for investigations.</w:t>
            </w:r>
          </w:p>
        </w:tc>
        <w:tc>
          <w:tcPr>
            <w:tcW w:w="1357" w:type="pct"/>
            <w:tcBorders>
              <w:top w:val="single" w:sz="6" w:space="0" w:color="auto"/>
              <w:left w:val="single" w:sz="6" w:space="0" w:color="auto"/>
              <w:bottom w:val="single" w:sz="6" w:space="0" w:color="auto"/>
              <w:right w:val="single" w:sz="6" w:space="0" w:color="auto"/>
            </w:tcBorders>
          </w:tcPr>
          <w:p w14:paraId="31C65E11" w14:textId="77777777" w:rsidR="00FD4A2E" w:rsidRPr="005547B2" w:rsidRDefault="00FD4A2E" w:rsidP="00FD4A2E">
            <w:pPr>
              <w:pStyle w:val="Table8"/>
            </w:pPr>
            <w:r w:rsidRPr="005547B2">
              <w:t>Accept specification as and report as "CCYY-MM-DD".</w:t>
            </w:r>
          </w:p>
        </w:tc>
        <w:tc>
          <w:tcPr>
            <w:tcW w:w="729" w:type="pct"/>
            <w:tcBorders>
              <w:top w:val="single" w:sz="6" w:space="0" w:color="auto"/>
              <w:left w:val="single" w:sz="6" w:space="0" w:color="auto"/>
              <w:bottom w:val="single" w:sz="6" w:space="0" w:color="auto"/>
              <w:right w:val="single" w:sz="6" w:space="0" w:color="auto"/>
            </w:tcBorders>
          </w:tcPr>
          <w:p w14:paraId="22138F04" w14:textId="77777777" w:rsidR="00FD4A2E" w:rsidRPr="005547B2" w:rsidRDefault="00FD4A2E" w:rsidP="00FD4A2E">
            <w:pPr>
              <w:pStyle w:val="Table8"/>
            </w:pPr>
            <w:r w:rsidRPr="005547B2">
              <w:t>N/A</w:t>
            </w:r>
          </w:p>
        </w:tc>
        <w:tc>
          <w:tcPr>
            <w:tcW w:w="475" w:type="pct"/>
            <w:tcBorders>
              <w:top w:val="single" w:sz="6" w:space="0" w:color="auto"/>
              <w:left w:val="single" w:sz="6" w:space="0" w:color="auto"/>
              <w:bottom w:val="single" w:sz="6" w:space="0" w:color="auto"/>
              <w:right w:val="single" w:sz="6" w:space="0" w:color="auto"/>
            </w:tcBorders>
          </w:tcPr>
          <w:p w14:paraId="636241F3" w14:textId="77777777" w:rsidR="00FD4A2E" w:rsidRPr="005547B2" w:rsidRDefault="00FD4A2E" w:rsidP="00FD4A2E">
            <w:pPr>
              <w:pStyle w:val="Table8"/>
            </w:pPr>
            <w:r w:rsidRPr="005547B2">
              <w:t xml:space="preserve">DATE </w:t>
            </w:r>
          </w:p>
        </w:tc>
        <w:tc>
          <w:tcPr>
            <w:tcW w:w="189" w:type="pct"/>
            <w:tcBorders>
              <w:top w:val="single" w:sz="6" w:space="0" w:color="auto"/>
              <w:left w:val="single" w:sz="6" w:space="0" w:color="auto"/>
              <w:bottom w:val="single" w:sz="6" w:space="0" w:color="auto"/>
              <w:right w:val="double" w:sz="4" w:space="0" w:color="auto"/>
            </w:tcBorders>
          </w:tcPr>
          <w:p w14:paraId="4B88FBA4" w14:textId="77777777" w:rsidR="00FD4A2E" w:rsidRPr="005547B2" w:rsidRDefault="00FD4A2E" w:rsidP="00FD4A2E">
            <w:pPr>
              <w:pStyle w:val="Table8"/>
            </w:pPr>
            <w:r w:rsidRPr="005547B2">
              <w:t>O</w:t>
            </w:r>
          </w:p>
        </w:tc>
      </w:tr>
      <w:tr w:rsidR="00FD4A2E" w:rsidRPr="003D5616" w14:paraId="4D18F5FA" w14:textId="77777777" w:rsidTr="00FE4D9C">
        <w:trPr>
          <w:cantSplit/>
          <w:trHeight w:val="2087"/>
        </w:trPr>
        <w:tc>
          <w:tcPr>
            <w:tcW w:w="224" w:type="pct"/>
            <w:tcBorders>
              <w:left w:val="double" w:sz="4" w:space="0" w:color="auto"/>
              <w:bottom w:val="double" w:sz="4" w:space="0" w:color="auto"/>
              <w:right w:val="single" w:sz="6" w:space="0" w:color="auto"/>
            </w:tcBorders>
          </w:tcPr>
          <w:p w14:paraId="3B40E0B9" w14:textId="77777777" w:rsidR="00FD4A2E" w:rsidRPr="005547B2" w:rsidRDefault="00FD4A2E" w:rsidP="00FD4A2E">
            <w:pPr>
              <w:pStyle w:val="Table8"/>
            </w:pPr>
            <w:r>
              <w:t>T3A14</w:t>
            </w:r>
          </w:p>
        </w:tc>
        <w:tc>
          <w:tcPr>
            <w:tcW w:w="642" w:type="pct"/>
            <w:tcBorders>
              <w:left w:val="double" w:sz="4" w:space="0" w:color="auto"/>
              <w:bottom w:val="double" w:sz="4" w:space="0" w:color="auto"/>
              <w:right w:val="single" w:sz="6" w:space="0" w:color="auto"/>
            </w:tcBorders>
          </w:tcPr>
          <w:p w14:paraId="42F9F8F7" w14:textId="77777777" w:rsidR="00FD4A2E" w:rsidRPr="005547B2" w:rsidRDefault="00FD4A2E" w:rsidP="00FD4A2E">
            <w:pPr>
              <w:pStyle w:val="Table8"/>
            </w:pPr>
            <w:r w:rsidRPr="005547B2">
              <w:t>LINKS</w:t>
            </w:r>
          </w:p>
        </w:tc>
        <w:tc>
          <w:tcPr>
            <w:tcW w:w="1384" w:type="pct"/>
            <w:tcBorders>
              <w:left w:val="single" w:sz="6" w:space="0" w:color="auto"/>
              <w:bottom w:val="double" w:sz="4" w:space="0" w:color="auto"/>
              <w:right w:val="single" w:sz="6" w:space="0" w:color="auto"/>
            </w:tcBorders>
          </w:tcPr>
          <w:p w14:paraId="0AD0FAD1" w14:textId="77777777" w:rsidR="00FD4A2E" w:rsidRPr="005547B2" w:rsidRDefault="00FD4A2E" w:rsidP="00FD4A2E">
            <w:pPr>
              <w:pStyle w:val="Table8"/>
            </w:pPr>
            <w:r w:rsidRPr="005547B2">
              <w:t>A list of zero, one or many link numbers. A link number is shared by records for the same patient that have been explicitly linked in some way by the user.</w:t>
            </w:r>
          </w:p>
          <w:p w14:paraId="0E32EAA9" w14:textId="77777777" w:rsidR="00FD4A2E" w:rsidRPr="005547B2" w:rsidRDefault="00FD4A2E" w:rsidP="00FD4A2E">
            <w:pPr>
              <w:pStyle w:val="Table8"/>
            </w:pPr>
            <w:r w:rsidRPr="005547B2">
              <w:t>For example, problem-linkage, links between disorders and associated treatments and outcomes.</w:t>
            </w:r>
          </w:p>
        </w:tc>
        <w:tc>
          <w:tcPr>
            <w:tcW w:w="2086" w:type="pct"/>
            <w:gridSpan w:val="2"/>
            <w:tcBorders>
              <w:left w:val="single" w:sz="6" w:space="0" w:color="auto"/>
              <w:bottom w:val="double" w:sz="4" w:space="0" w:color="auto"/>
              <w:right w:val="single" w:sz="6" w:space="0" w:color="auto"/>
            </w:tcBorders>
          </w:tcPr>
          <w:p w14:paraId="52611ADA" w14:textId="77777777" w:rsidR="00FD4A2E" w:rsidRPr="005547B2" w:rsidRDefault="00FD4A2E" w:rsidP="00FD4A2E">
            <w:pPr>
              <w:pStyle w:val="Table8"/>
            </w:pPr>
            <w:r w:rsidRPr="005547B2">
              <w:t>Each link number may consist of up to six digits.</w:t>
            </w:r>
          </w:p>
          <w:p w14:paraId="725005A5" w14:textId="77777777" w:rsidR="00FD4A2E" w:rsidRPr="005547B2" w:rsidRDefault="00FD4A2E" w:rsidP="00FD4A2E">
            <w:pPr>
              <w:pStyle w:val="Table8"/>
            </w:pPr>
            <w:r w:rsidRPr="005547B2">
              <w:t>If a record is linked to more than one group of records several numbers may be reported. The numbers are separated by a ":" (colon).</w:t>
            </w:r>
          </w:p>
          <w:p w14:paraId="02F56CBA" w14:textId="77777777" w:rsidR="00FD4A2E" w:rsidRPr="005547B2" w:rsidRDefault="00FD4A2E" w:rsidP="00FD4A2E">
            <w:pPr>
              <w:pStyle w:val="Table8"/>
            </w:pPr>
            <w:r w:rsidRPr="005547B2">
              <w:t>Link numbers:</w:t>
            </w:r>
          </w:p>
          <w:p w14:paraId="1C58D0B2" w14:textId="77777777" w:rsidR="00FD4A2E" w:rsidRPr="005547B2" w:rsidRDefault="00FD4A2E" w:rsidP="00FD4A2E">
            <w:pPr>
              <w:pStyle w:val="Table8"/>
            </w:pPr>
            <w:r w:rsidRPr="005547B2">
              <w:t>May be generated in any way available to the system.</w:t>
            </w:r>
          </w:p>
          <w:p w14:paraId="164B0E31" w14:textId="77777777" w:rsidR="00FD4A2E" w:rsidRPr="005547B2" w:rsidRDefault="00FD4A2E" w:rsidP="00FD4A2E">
            <w:pPr>
              <w:pStyle w:val="Table8"/>
            </w:pPr>
            <w:r w:rsidRPr="005547B2">
              <w:t>Need not be allocated sequentially.</w:t>
            </w:r>
          </w:p>
          <w:p w14:paraId="586C29E4" w14:textId="77777777" w:rsidR="00FD4A2E" w:rsidRPr="005547B2" w:rsidRDefault="00FD4A2E" w:rsidP="00FD4A2E">
            <w:pPr>
              <w:pStyle w:val="Table8"/>
            </w:pPr>
            <w:r w:rsidRPr="005547B2">
              <w:t>Are applicable only within a single response.</w:t>
            </w:r>
          </w:p>
          <w:p w14:paraId="48900398" w14:textId="77777777" w:rsidR="00FD4A2E" w:rsidRPr="005547B2" w:rsidRDefault="00FD4A2E" w:rsidP="00FD4A2E">
            <w:pPr>
              <w:pStyle w:val="Table8"/>
            </w:pPr>
            <w:r w:rsidRPr="005547B2">
              <w:t xml:space="preserve">Are applicable only within records relating to the same patient. </w:t>
            </w:r>
          </w:p>
          <w:p w14:paraId="57E6AA0C" w14:textId="77777777" w:rsidR="00FD4A2E" w:rsidRPr="005547B2" w:rsidRDefault="00FD4A2E" w:rsidP="00FD4A2E">
            <w:pPr>
              <w:pStyle w:val="Table8"/>
            </w:pPr>
            <w:r w:rsidRPr="005547B2">
              <w:t>Records that have been explicitly linked by the person recording the data will have one or more common link numbers.</w:t>
            </w:r>
          </w:p>
        </w:tc>
        <w:tc>
          <w:tcPr>
            <w:tcW w:w="475" w:type="pct"/>
            <w:tcBorders>
              <w:left w:val="single" w:sz="6" w:space="0" w:color="auto"/>
              <w:bottom w:val="double" w:sz="4" w:space="0" w:color="auto"/>
              <w:right w:val="single" w:sz="6" w:space="0" w:color="auto"/>
            </w:tcBorders>
          </w:tcPr>
          <w:p w14:paraId="4716614E" w14:textId="77777777" w:rsidR="00FD4A2E" w:rsidRPr="005547B2" w:rsidRDefault="00FD4A2E" w:rsidP="00FD4A2E">
            <w:pPr>
              <w:pStyle w:val="Table8"/>
            </w:pPr>
            <w:r w:rsidRPr="005547B2">
              <w:t>LINK</w:t>
            </w:r>
          </w:p>
        </w:tc>
        <w:tc>
          <w:tcPr>
            <w:tcW w:w="189" w:type="pct"/>
            <w:tcBorders>
              <w:left w:val="single" w:sz="6" w:space="0" w:color="auto"/>
              <w:bottom w:val="double" w:sz="4" w:space="0" w:color="auto"/>
              <w:right w:val="double" w:sz="4" w:space="0" w:color="auto"/>
            </w:tcBorders>
          </w:tcPr>
          <w:p w14:paraId="409FCA19" w14:textId="77777777" w:rsidR="00FD4A2E" w:rsidRPr="00606F9B" w:rsidRDefault="00FD4A2E" w:rsidP="00FD4A2E">
            <w:pPr>
              <w:pStyle w:val="Table8"/>
            </w:pPr>
            <w:r w:rsidRPr="005547B2">
              <w:t>O</w:t>
            </w:r>
          </w:p>
        </w:tc>
      </w:tr>
    </w:tbl>
    <w:p w14:paraId="51A149F1" w14:textId="06834E67" w:rsidR="00FD4A2E" w:rsidRDefault="00FD4A2E" w:rsidP="00FD4A2E">
      <w:pPr>
        <w:pStyle w:val="Caption"/>
      </w:pPr>
      <w:bookmarkStart w:id="82" w:name="_Ref287614057"/>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4</w:t>
      </w:r>
      <w:r w:rsidR="00245BDF">
        <w:rPr>
          <w:noProof/>
        </w:rPr>
        <w:fldChar w:fldCharType="end"/>
      </w:r>
      <w:r>
        <w:t xml:space="preserve"> - REFERRALS Table Attributes</w:t>
      </w:r>
      <w:bookmarkEnd w:id="82"/>
    </w:p>
    <w:p w14:paraId="339E7F63" w14:textId="77777777" w:rsidR="00FD4A2E" w:rsidRDefault="00FD4A2E" w:rsidP="00FD4A2E">
      <w:r>
        <w:br w:type="page"/>
      </w:r>
    </w:p>
    <w:p w14:paraId="6289D4D3" w14:textId="77777777" w:rsidR="00FD4A2E" w:rsidRDefault="00FD4A2E" w:rsidP="006E31D2">
      <w:pPr>
        <w:pStyle w:val="Heading4"/>
        <w:rPr>
          <w:lang w:eastAsia="en-GB"/>
        </w:rPr>
      </w:pPr>
      <w:bookmarkStart w:id="83" w:name="_Ref295482192"/>
      <w:r>
        <w:rPr>
          <w:lang w:eastAsia="en-GB"/>
        </w:rPr>
        <w:lastRenderedPageBreak/>
        <w:t>ENCOUNTERS Table Attribute List</w:t>
      </w:r>
      <w:bookmarkEnd w:id="83"/>
    </w:p>
    <w:p w14:paraId="5CB69704" w14:textId="5C56EC99" w:rsidR="00FD4A2E" w:rsidRDefault="00FD4A2E" w:rsidP="00FD4A2E">
      <w:pPr>
        <w:pStyle w:val="ParaText"/>
      </w:pPr>
      <w:bookmarkStart w:id="84" w:name="_Ref332623192"/>
      <w:r>
        <w:t xml:space="preserve">The attributes within the ENCOUNTERS table is defined in </w:t>
      </w:r>
      <w:r>
        <w:fldChar w:fldCharType="begin"/>
      </w:r>
      <w:r>
        <w:instrText xml:space="preserve"> REF _Ref287614452 \h </w:instrText>
      </w:r>
      <w:r>
        <w:fldChar w:fldCharType="separate"/>
      </w:r>
      <w:r w:rsidR="00E23EB1">
        <w:t xml:space="preserve">Table </w:t>
      </w:r>
      <w:r w:rsidR="00E23EB1">
        <w:rPr>
          <w:noProof/>
        </w:rPr>
        <w:t>5</w:t>
      </w:r>
      <w:r w:rsidR="00E23EB1">
        <w:t xml:space="preserve"> - ENCOUNTERS Table Attributes</w:t>
      </w:r>
      <w:r>
        <w:fldChar w:fldCharType="end"/>
      </w:r>
      <w:r>
        <w:t>.</w:t>
      </w:r>
      <w:bookmarkEnd w:id="84"/>
    </w:p>
    <w:tbl>
      <w:tblPr>
        <w:tblW w:w="15153" w:type="dxa"/>
        <w:tblBorders>
          <w:top w:val="double" w:sz="4" w:space="0" w:color="auto"/>
          <w:left w:val="double" w:sz="4" w:space="0" w:color="auto"/>
          <w:bottom w:val="double" w:sz="4" w:space="0" w:color="auto"/>
          <w:right w:val="double" w:sz="4" w:space="0" w:color="auto"/>
          <w:insideH w:val="single" w:sz="8" w:space="0" w:color="auto"/>
          <w:insideV w:val="single" w:sz="8" w:space="0" w:color="auto"/>
        </w:tblBorders>
        <w:tblLayout w:type="fixed"/>
        <w:tblCellMar>
          <w:top w:w="51" w:type="dxa"/>
          <w:left w:w="107" w:type="dxa"/>
          <w:bottom w:w="51" w:type="dxa"/>
          <w:right w:w="107" w:type="dxa"/>
        </w:tblCellMar>
        <w:tblLook w:val="0000" w:firstRow="0" w:lastRow="0" w:firstColumn="0" w:lastColumn="0" w:noHBand="0" w:noVBand="0"/>
      </w:tblPr>
      <w:tblGrid>
        <w:gridCol w:w="669"/>
        <w:gridCol w:w="2206"/>
        <w:gridCol w:w="4316"/>
        <w:gridCol w:w="3741"/>
        <w:gridCol w:w="2206"/>
        <w:gridCol w:w="1439"/>
        <w:gridCol w:w="576"/>
      </w:tblGrid>
      <w:tr w:rsidR="00FD4A2E" w:rsidRPr="005547B2" w14:paraId="702003F7" w14:textId="77777777" w:rsidTr="00FD4A2E">
        <w:trPr>
          <w:cantSplit/>
          <w:trHeight w:val="144"/>
          <w:tblHeader/>
        </w:trPr>
        <w:tc>
          <w:tcPr>
            <w:tcW w:w="669" w:type="dxa"/>
            <w:tcBorders>
              <w:top w:val="double" w:sz="4" w:space="0" w:color="auto"/>
              <w:bottom w:val="double" w:sz="4" w:space="0" w:color="auto"/>
            </w:tcBorders>
            <w:shd w:val="pct10" w:color="C0C0C0" w:fill="auto"/>
          </w:tcPr>
          <w:p w14:paraId="63CC51A9" w14:textId="77777777" w:rsidR="00FD4A2E" w:rsidRPr="005547B2" w:rsidRDefault="00FD4A2E" w:rsidP="00FD4A2E">
            <w:pPr>
              <w:pStyle w:val="Table8"/>
              <w:rPr>
                <w:b/>
              </w:rPr>
            </w:pPr>
            <w:r>
              <w:rPr>
                <w:b/>
              </w:rPr>
              <w:t>Ref</w:t>
            </w:r>
          </w:p>
        </w:tc>
        <w:tc>
          <w:tcPr>
            <w:tcW w:w="2206" w:type="dxa"/>
            <w:tcBorders>
              <w:top w:val="double" w:sz="4" w:space="0" w:color="auto"/>
              <w:bottom w:val="double" w:sz="4" w:space="0" w:color="auto"/>
            </w:tcBorders>
            <w:shd w:val="pct10" w:color="C0C0C0" w:fill="auto"/>
          </w:tcPr>
          <w:p w14:paraId="3065BF19" w14:textId="77777777" w:rsidR="00FD4A2E" w:rsidRPr="005547B2" w:rsidRDefault="00FD4A2E" w:rsidP="00FD4A2E">
            <w:pPr>
              <w:pStyle w:val="Table8"/>
              <w:rPr>
                <w:b/>
              </w:rPr>
            </w:pPr>
            <w:r w:rsidRPr="005547B2">
              <w:rPr>
                <w:b/>
              </w:rPr>
              <w:t>Item - ENCOUNTERS</w:t>
            </w:r>
          </w:p>
        </w:tc>
        <w:tc>
          <w:tcPr>
            <w:tcW w:w="4316" w:type="dxa"/>
            <w:tcBorders>
              <w:top w:val="double" w:sz="4" w:space="0" w:color="auto"/>
              <w:bottom w:val="double" w:sz="4" w:space="0" w:color="auto"/>
            </w:tcBorders>
            <w:shd w:val="pct10" w:color="C0C0C0" w:fill="auto"/>
          </w:tcPr>
          <w:p w14:paraId="4A6101D7" w14:textId="77777777" w:rsidR="00FD4A2E" w:rsidRPr="005547B2" w:rsidRDefault="00FD4A2E" w:rsidP="00FD4A2E">
            <w:pPr>
              <w:pStyle w:val="Table8"/>
              <w:rPr>
                <w:b/>
              </w:rPr>
            </w:pPr>
            <w:r w:rsidRPr="005547B2">
              <w:rPr>
                <w:b/>
              </w:rPr>
              <w:t>User view</w:t>
            </w:r>
          </w:p>
        </w:tc>
        <w:tc>
          <w:tcPr>
            <w:tcW w:w="3741" w:type="dxa"/>
            <w:tcBorders>
              <w:top w:val="double" w:sz="4" w:space="0" w:color="auto"/>
              <w:bottom w:val="double" w:sz="4" w:space="0" w:color="auto"/>
            </w:tcBorders>
            <w:shd w:val="pct10" w:color="C0C0C0" w:fill="auto"/>
          </w:tcPr>
          <w:p w14:paraId="06907431" w14:textId="77777777" w:rsidR="00FD4A2E" w:rsidRPr="005547B2" w:rsidRDefault="00FD4A2E" w:rsidP="00FD4A2E">
            <w:pPr>
              <w:pStyle w:val="Table8"/>
              <w:rPr>
                <w:b/>
              </w:rPr>
            </w:pPr>
            <w:r w:rsidRPr="005547B2">
              <w:rPr>
                <w:b/>
              </w:rPr>
              <w:t>Technical notes</w:t>
            </w:r>
          </w:p>
        </w:tc>
        <w:tc>
          <w:tcPr>
            <w:tcW w:w="2206" w:type="dxa"/>
            <w:tcBorders>
              <w:top w:val="double" w:sz="4" w:space="0" w:color="auto"/>
              <w:bottom w:val="double" w:sz="4" w:space="0" w:color="auto"/>
            </w:tcBorders>
            <w:shd w:val="pct10" w:color="C0C0C0" w:fill="auto"/>
          </w:tcPr>
          <w:p w14:paraId="6EC64288" w14:textId="77777777" w:rsidR="00FD4A2E" w:rsidRPr="005547B2" w:rsidRDefault="00FD4A2E" w:rsidP="00FD4A2E">
            <w:pPr>
              <w:pStyle w:val="Table8"/>
              <w:rPr>
                <w:b/>
              </w:rPr>
            </w:pPr>
            <w:r w:rsidRPr="005547B2">
              <w:rPr>
                <w:b/>
              </w:rPr>
              <w:t>Code list</w:t>
            </w:r>
          </w:p>
        </w:tc>
        <w:tc>
          <w:tcPr>
            <w:tcW w:w="1439" w:type="dxa"/>
            <w:tcBorders>
              <w:top w:val="double" w:sz="4" w:space="0" w:color="auto"/>
              <w:bottom w:val="double" w:sz="4" w:space="0" w:color="auto"/>
            </w:tcBorders>
            <w:shd w:val="pct10" w:color="C0C0C0" w:fill="auto"/>
          </w:tcPr>
          <w:p w14:paraId="46F3473A" w14:textId="77777777" w:rsidR="00FD4A2E" w:rsidRPr="005547B2" w:rsidRDefault="00FD4A2E" w:rsidP="00FD4A2E">
            <w:pPr>
              <w:pStyle w:val="Table8"/>
              <w:rPr>
                <w:b/>
              </w:rPr>
            </w:pPr>
            <w:r w:rsidRPr="005547B2">
              <w:rPr>
                <w:b/>
              </w:rPr>
              <w:t>Data type</w:t>
            </w:r>
          </w:p>
        </w:tc>
        <w:tc>
          <w:tcPr>
            <w:tcW w:w="576" w:type="dxa"/>
            <w:tcBorders>
              <w:top w:val="double" w:sz="4" w:space="0" w:color="auto"/>
              <w:bottom w:val="double" w:sz="4" w:space="0" w:color="auto"/>
            </w:tcBorders>
            <w:shd w:val="pct10" w:color="C0C0C0" w:fill="auto"/>
          </w:tcPr>
          <w:p w14:paraId="7E006498" w14:textId="77777777" w:rsidR="00FD4A2E" w:rsidRPr="005547B2" w:rsidRDefault="00FD4A2E" w:rsidP="00FD4A2E">
            <w:pPr>
              <w:pStyle w:val="Table8"/>
              <w:rPr>
                <w:b/>
              </w:rPr>
            </w:pPr>
            <w:r w:rsidRPr="005547B2">
              <w:rPr>
                <w:b/>
              </w:rPr>
              <w:t>M/O</w:t>
            </w:r>
          </w:p>
        </w:tc>
      </w:tr>
      <w:tr w:rsidR="00FD4A2E" w:rsidRPr="005547B2" w14:paraId="6D8A46A0" w14:textId="77777777" w:rsidTr="00FD4A2E">
        <w:trPr>
          <w:cantSplit/>
          <w:trHeight w:val="144"/>
        </w:trPr>
        <w:tc>
          <w:tcPr>
            <w:tcW w:w="669" w:type="dxa"/>
            <w:tcBorders>
              <w:top w:val="nil"/>
            </w:tcBorders>
            <w:shd w:val="pct10" w:color="C0C0C0" w:fill="auto"/>
          </w:tcPr>
          <w:p w14:paraId="1745188A" w14:textId="77777777" w:rsidR="00FD4A2E" w:rsidRPr="005547B2" w:rsidRDefault="00FD4A2E" w:rsidP="00FD4A2E">
            <w:pPr>
              <w:pStyle w:val="Table8"/>
            </w:pPr>
          </w:p>
        </w:tc>
        <w:tc>
          <w:tcPr>
            <w:tcW w:w="2206" w:type="dxa"/>
            <w:tcBorders>
              <w:top w:val="nil"/>
            </w:tcBorders>
            <w:shd w:val="pct10" w:color="C0C0C0" w:fill="auto"/>
          </w:tcPr>
          <w:p w14:paraId="50CB18B5" w14:textId="77777777" w:rsidR="00FD4A2E" w:rsidRPr="005547B2" w:rsidRDefault="00FD4A2E" w:rsidP="00FD4A2E">
            <w:pPr>
              <w:pStyle w:val="Table8"/>
            </w:pPr>
            <w:r w:rsidRPr="005547B2">
              <w:t>TABLE: ENCOUNTER</w:t>
            </w:r>
          </w:p>
        </w:tc>
        <w:tc>
          <w:tcPr>
            <w:tcW w:w="4316" w:type="dxa"/>
            <w:tcBorders>
              <w:top w:val="nil"/>
            </w:tcBorders>
            <w:shd w:val="pct10" w:color="C0C0C0" w:fill="auto"/>
          </w:tcPr>
          <w:p w14:paraId="1A7FC8E6" w14:textId="77777777" w:rsidR="00FD4A2E" w:rsidRPr="005547B2" w:rsidRDefault="00FD4A2E" w:rsidP="00FD4A2E">
            <w:pPr>
              <w:pStyle w:val="Table8"/>
            </w:pPr>
            <w:r w:rsidRPr="005547B2">
              <w:t>Table containing records of encounters between the patient and practice healthcare professionals.</w:t>
            </w:r>
          </w:p>
        </w:tc>
        <w:tc>
          <w:tcPr>
            <w:tcW w:w="3741" w:type="dxa"/>
            <w:tcBorders>
              <w:top w:val="nil"/>
            </w:tcBorders>
            <w:shd w:val="pct10" w:color="C0C0C0" w:fill="auto"/>
          </w:tcPr>
          <w:p w14:paraId="334ADDAC" w14:textId="77777777" w:rsidR="00FD4A2E" w:rsidRPr="005547B2" w:rsidRDefault="00FD4A2E" w:rsidP="00FD4A2E">
            <w:pPr>
              <w:pStyle w:val="Table8"/>
            </w:pPr>
            <w:r w:rsidRPr="005547B2">
              <w:t>Patient Encounter.</w:t>
            </w:r>
          </w:p>
        </w:tc>
        <w:tc>
          <w:tcPr>
            <w:tcW w:w="2206" w:type="dxa"/>
            <w:tcBorders>
              <w:top w:val="nil"/>
            </w:tcBorders>
            <w:shd w:val="pct10" w:color="C0C0C0" w:fill="auto"/>
          </w:tcPr>
          <w:p w14:paraId="5A26D936" w14:textId="77777777" w:rsidR="00FD4A2E" w:rsidRPr="005547B2" w:rsidRDefault="00FD4A2E" w:rsidP="00FD4A2E">
            <w:pPr>
              <w:pStyle w:val="Table8"/>
            </w:pPr>
            <w:r w:rsidRPr="005547B2">
              <w:t>N/A</w:t>
            </w:r>
          </w:p>
        </w:tc>
        <w:tc>
          <w:tcPr>
            <w:tcW w:w="1439" w:type="dxa"/>
            <w:tcBorders>
              <w:top w:val="nil"/>
            </w:tcBorders>
            <w:shd w:val="pct10" w:color="C0C0C0" w:fill="auto"/>
          </w:tcPr>
          <w:p w14:paraId="1F67E2A2" w14:textId="77777777" w:rsidR="00FD4A2E" w:rsidRPr="005547B2" w:rsidRDefault="00FD4A2E" w:rsidP="00FD4A2E">
            <w:pPr>
              <w:pStyle w:val="Table8"/>
            </w:pPr>
            <w:r w:rsidRPr="005547B2">
              <w:t>TABLE</w:t>
            </w:r>
          </w:p>
        </w:tc>
        <w:tc>
          <w:tcPr>
            <w:tcW w:w="576" w:type="dxa"/>
            <w:tcBorders>
              <w:top w:val="nil"/>
            </w:tcBorders>
            <w:shd w:val="pct10" w:color="C0C0C0" w:fill="auto"/>
          </w:tcPr>
          <w:p w14:paraId="6F6E178C" w14:textId="77777777" w:rsidR="00FD4A2E" w:rsidRPr="005547B2" w:rsidRDefault="00FD4A2E" w:rsidP="00FD4A2E">
            <w:pPr>
              <w:pStyle w:val="Table8"/>
            </w:pPr>
            <w:r w:rsidRPr="005547B2">
              <w:t>M</w:t>
            </w:r>
          </w:p>
        </w:tc>
      </w:tr>
      <w:tr w:rsidR="00FD4A2E" w:rsidRPr="005547B2" w14:paraId="1873268F" w14:textId="77777777" w:rsidTr="00FD4A2E">
        <w:trPr>
          <w:cantSplit/>
          <w:trHeight w:val="144"/>
        </w:trPr>
        <w:tc>
          <w:tcPr>
            <w:tcW w:w="669" w:type="dxa"/>
            <w:shd w:val="pct10" w:color="C0C0C0" w:fill="auto"/>
          </w:tcPr>
          <w:p w14:paraId="6CC45033" w14:textId="77777777" w:rsidR="00FD4A2E" w:rsidRPr="005547B2" w:rsidRDefault="00FD4A2E" w:rsidP="00FD4A2E">
            <w:pPr>
              <w:pStyle w:val="Table8"/>
            </w:pPr>
          </w:p>
        </w:tc>
        <w:tc>
          <w:tcPr>
            <w:tcW w:w="2206" w:type="dxa"/>
            <w:shd w:val="pct10" w:color="C0C0C0" w:fill="auto"/>
          </w:tcPr>
          <w:p w14:paraId="424599E8" w14:textId="77777777" w:rsidR="00FD4A2E" w:rsidRPr="005547B2" w:rsidRDefault="00FD4A2E" w:rsidP="00FD4A2E">
            <w:pPr>
              <w:pStyle w:val="Table8"/>
            </w:pPr>
            <w:r w:rsidRPr="005547B2">
              <w:t>PID</w:t>
            </w:r>
          </w:p>
        </w:tc>
        <w:tc>
          <w:tcPr>
            <w:tcW w:w="4316" w:type="dxa"/>
            <w:shd w:val="pct10" w:color="C0C0C0" w:fill="auto"/>
          </w:tcPr>
          <w:p w14:paraId="032E29FC" w14:textId="77777777" w:rsidR="00FD4A2E" w:rsidRPr="005547B2" w:rsidRDefault="00FD4A2E" w:rsidP="00FD4A2E">
            <w:pPr>
              <w:pStyle w:val="Table8"/>
            </w:pPr>
            <w:r w:rsidRPr="005547B2">
              <w:t>Patient identifier internal to system.</w:t>
            </w:r>
          </w:p>
        </w:tc>
        <w:tc>
          <w:tcPr>
            <w:tcW w:w="3741" w:type="dxa"/>
            <w:shd w:val="pct10" w:color="C0C0C0" w:fill="auto"/>
          </w:tcPr>
          <w:p w14:paraId="1D0D4DB7" w14:textId="77777777" w:rsidR="00FD4A2E" w:rsidRPr="005547B2" w:rsidRDefault="00FD4A2E" w:rsidP="00FD4A2E">
            <w:pPr>
              <w:pStyle w:val="Table8"/>
            </w:pPr>
            <w:r w:rsidRPr="005547B2">
              <w:t>DO NOT EXPORT</w:t>
            </w:r>
          </w:p>
        </w:tc>
        <w:tc>
          <w:tcPr>
            <w:tcW w:w="2206" w:type="dxa"/>
            <w:shd w:val="pct10" w:color="C0C0C0" w:fill="auto"/>
          </w:tcPr>
          <w:p w14:paraId="226B1C8F" w14:textId="77777777" w:rsidR="00FD4A2E" w:rsidRPr="005547B2" w:rsidRDefault="00FD4A2E" w:rsidP="00FD4A2E">
            <w:pPr>
              <w:pStyle w:val="Table8"/>
            </w:pPr>
            <w:r w:rsidRPr="005547B2">
              <w:t>N/A</w:t>
            </w:r>
          </w:p>
        </w:tc>
        <w:tc>
          <w:tcPr>
            <w:tcW w:w="1439" w:type="dxa"/>
            <w:shd w:val="pct10" w:color="C0C0C0" w:fill="auto"/>
          </w:tcPr>
          <w:p w14:paraId="0233517A" w14:textId="77777777" w:rsidR="00FD4A2E" w:rsidRPr="005547B2" w:rsidRDefault="00FD4A2E" w:rsidP="00FD4A2E">
            <w:pPr>
              <w:pStyle w:val="Table8"/>
            </w:pPr>
            <w:r w:rsidRPr="005547B2">
              <w:t>INTERNAL</w:t>
            </w:r>
          </w:p>
        </w:tc>
        <w:tc>
          <w:tcPr>
            <w:tcW w:w="576" w:type="dxa"/>
            <w:shd w:val="pct10" w:color="C0C0C0" w:fill="auto"/>
          </w:tcPr>
          <w:p w14:paraId="05C9594A" w14:textId="77777777" w:rsidR="00FD4A2E" w:rsidRPr="005547B2" w:rsidRDefault="00FD4A2E" w:rsidP="00FD4A2E">
            <w:pPr>
              <w:pStyle w:val="Table8"/>
            </w:pPr>
            <w:r w:rsidRPr="005547B2">
              <w:t>N/A</w:t>
            </w:r>
          </w:p>
        </w:tc>
      </w:tr>
      <w:tr w:rsidR="00FD4A2E" w:rsidRPr="005547B2" w14:paraId="3A2C73C6" w14:textId="77777777" w:rsidTr="00FD4A2E">
        <w:trPr>
          <w:cantSplit/>
          <w:trHeight w:val="144"/>
        </w:trPr>
        <w:tc>
          <w:tcPr>
            <w:tcW w:w="669" w:type="dxa"/>
            <w:shd w:val="pct10" w:color="C0C0C0" w:fill="auto"/>
          </w:tcPr>
          <w:p w14:paraId="149AE8AD" w14:textId="77777777" w:rsidR="00FD4A2E" w:rsidRPr="005547B2" w:rsidRDefault="00FD4A2E" w:rsidP="00FD4A2E">
            <w:pPr>
              <w:pStyle w:val="Table8"/>
            </w:pPr>
          </w:p>
        </w:tc>
        <w:tc>
          <w:tcPr>
            <w:tcW w:w="2206" w:type="dxa"/>
            <w:shd w:val="pct10" w:color="C0C0C0" w:fill="auto"/>
          </w:tcPr>
          <w:p w14:paraId="15DCE9F0" w14:textId="77777777" w:rsidR="00FD4A2E" w:rsidRPr="005547B2" w:rsidRDefault="00FD4A2E" w:rsidP="00FD4A2E">
            <w:pPr>
              <w:pStyle w:val="Table8"/>
            </w:pPr>
            <w:r w:rsidRPr="005547B2">
              <w:t>ID</w:t>
            </w:r>
          </w:p>
        </w:tc>
        <w:tc>
          <w:tcPr>
            <w:tcW w:w="4316" w:type="dxa"/>
            <w:shd w:val="pct10" w:color="C0C0C0" w:fill="auto"/>
          </w:tcPr>
          <w:p w14:paraId="5707570B" w14:textId="77777777" w:rsidR="00FD4A2E" w:rsidRPr="005547B2" w:rsidRDefault="00FD4A2E" w:rsidP="00FD4A2E">
            <w:pPr>
              <w:pStyle w:val="Table8"/>
            </w:pPr>
            <w:r w:rsidRPr="005547B2">
              <w:t>ENCOUNTERS table record identifier internal to system.</w:t>
            </w:r>
          </w:p>
        </w:tc>
        <w:tc>
          <w:tcPr>
            <w:tcW w:w="3741" w:type="dxa"/>
            <w:shd w:val="pct10" w:color="C0C0C0" w:fill="auto"/>
          </w:tcPr>
          <w:p w14:paraId="4FA321B1" w14:textId="77777777" w:rsidR="00FD4A2E" w:rsidRPr="005547B2" w:rsidRDefault="00FD4A2E" w:rsidP="00FD4A2E">
            <w:pPr>
              <w:pStyle w:val="Table8"/>
            </w:pPr>
            <w:r w:rsidRPr="005547B2">
              <w:t>DO NOT EXPORT</w:t>
            </w:r>
          </w:p>
        </w:tc>
        <w:tc>
          <w:tcPr>
            <w:tcW w:w="2206" w:type="dxa"/>
            <w:shd w:val="pct10" w:color="C0C0C0" w:fill="auto"/>
          </w:tcPr>
          <w:p w14:paraId="4050599E" w14:textId="77777777" w:rsidR="00FD4A2E" w:rsidRPr="005547B2" w:rsidRDefault="00FD4A2E" w:rsidP="00FD4A2E">
            <w:pPr>
              <w:pStyle w:val="Table8"/>
            </w:pPr>
            <w:r w:rsidRPr="005547B2">
              <w:t>N/A</w:t>
            </w:r>
          </w:p>
        </w:tc>
        <w:tc>
          <w:tcPr>
            <w:tcW w:w="1439" w:type="dxa"/>
            <w:shd w:val="pct10" w:color="C0C0C0" w:fill="auto"/>
          </w:tcPr>
          <w:p w14:paraId="658AE5D4" w14:textId="77777777" w:rsidR="00FD4A2E" w:rsidRPr="005547B2" w:rsidRDefault="00FD4A2E" w:rsidP="00FD4A2E">
            <w:pPr>
              <w:pStyle w:val="Table8"/>
            </w:pPr>
            <w:r w:rsidRPr="005547B2">
              <w:t>INTERNAL</w:t>
            </w:r>
          </w:p>
        </w:tc>
        <w:tc>
          <w:tcPr>
            <w:tcW w:w="576" w:type="dxa"/>
            <w:shd w:val="pct10" w:color="C0C0C0" w:fill="auto"/>
          </w:tcPr>
          <w:p w14:paraId="1C9FD148" w14:textId="77777777" w:rsidR="00FD4A2E" w:rsidRPr="005547B2" w:rsidRDefault="00FD4A2E" w:rsidP="00FD4A2E">
            <w:pPr>
              <w:pStyle w:val="Table8"/>
            </w:pPr>
            <w:r w:rsidRPr="005547B2">
              <w:t>N/A</w:t>
            </w:r>
          </w:p>
        </w:tc>
      </w:tr>
      <w:tr w:rsidR="00FD4A2E" w:rsidRPr="005547B2" w14:paraId="4A8CE783" w14:textId="77777777" w:rsidTr="00FD4A2E">
        <w:trPr>
          <w:cantSplit/>
          <w:trHeight w:val="144"/>
        </w:trPr>
        <w:tc>
          <w:tcPr>
            <w:tcW w:w="669" w:type="dxa"/>
          </w:tcPr>
          <w:p w14:paraId="56624ABF" w14:textId="77777777" w:rsidR="00FD4A2E" w:rsidRPr="005547B2" w:rsidRDefault="00FD4A2E" w:rsidP="00FD4A2E">
            <w:pPr>
              <w:pStyle w:val="Table8"/>
            </w:pPr>
            <w:r>
              <w:t>T4A4</w:t>
            </w:r>
          </w:p>
        </w:tc>
        <w:tc>
          <w:tcPr>
            <w:tcW w:w="2206" w:type="dxa"/>
          </w:tcPr>
          <w:p w14:paraId="13DA56BC" w14:textId="77777777" w:rsidR="00FD4A2E" w:rsidRPr="005547B2" w:rsidRDefault="00FD4A2E" w:rsidP="00FD4A2E">
            <w:pPr>
              <w:pStyle w:val="Table8"/>
            </w:pPr>
            <w:r w:rsidRPr="005547B2">
              <w:t>DATE</w:t>
            </w:r>
          </w:p>
        </w:tc>
        <w:tc>
          <w:tcPr>
            <w:tcW w:w="4316" w:type="dxa"/>
          </w:tcPr>
          <w:p w14:paraId="3A3E1981" w14:textId="77777777" w:rsidR="00FD4A2E" w:rsidRPr="005547B2" w:rsidRDefault="00FD4A2E" w:rsidP="00FD4A2E">
            <w:pPr>
              <w:pStyle w:val="Table8"/>
            </w:pPr>
            <w:r w:rsidRPr="005547B2">
              <w:t>Date of encounter.</w:t>
            </w:r>
          </w:p>
        </w:tc>
        <w:tc>
          <w:tcPr>
            <w:tcW w:w="3741" w:type="dxa"/>
          </w:tcPr>
          <w:p w14:paraId="7B652DF8" w14:textId="77777777" w:rsidR="00FD4A2E" w:rsidRPr="005547B2" w:rsidRDefault="00FD4A2E" w:rsidP="00FD4A2E">
            <w:pPr>
              <w:pStyle w:val="Table8"/>
            </w:pPr>
            <w:r w:rsidRPr="005547B2">
              <w:t>Accept specification as and report as "CCYY-MM-DD".</w:t>
            </w:r>
          </w:p>
        </w:tc>
        <w:tc>
          <w:tcPr>
            <w:tcW w:w="2206" w:type="dxa"/>
          </w:tcPr>
          <w:p w14:paraId="73A18790" w14:textId="77777777" w:rsidR="00FD4A2E" w:rsidRPr="005547B2" w:rsidRDefault="00FD4A2E" w:rsidP="00FD4A2E">
            <w:pPr>
              <w:pStyle w:val="Table8"/>
            </w:pPr>
            <w:r w:rsidRPr="005547B2">
              <w:t>N/A</w:t>
            </w:r>
          </w:p>
        </w:tc>
        <w:tc>
          <w:tcPr>
            <w:tcW w:w="1439" w:type="dxa"/>
          </w:tcPr>
          <w:p w14:paraId="16DAA4EA" w14:textId="77777777" w:rsidR="00FD4A2E" w:rsidRPr="005547B2" w:rsidRDefault="00FD4A2E" w:rsidP="00FD4A2E">
            <w:pPr>
              <w:pStyle w:val="Table8"/>
            </w:pPr>
            <w:r w:rsidRPr="005547B2">
              <w:t xml:space="preserve">DATE </w:t>
            </w:r>
          </w:p>
        </w:tc>
        <w:tc>
          <w:tcPr>
            <w:tcW w:w="576" w:type="dxa"/>
          </w:tcPr>
          <w:p w14:paraId="5CF55363" w14:textId="77777777" w:rsidR="00FD4A2E" w:rsidRPr="005547B2" w:rsidRDefault="00FD4A2E" w:rsidP="00FD4A2E">
            <w:pPr>
              <w:pStyle w:val="Table8"/>
            </w:pPr>
            <w:r w:rsidRPr="005547B2">
              <w:t>M</w:t>
            </w:r>
          </w:p>
        </w:tc>
      </w:tr>
      <w:tr w:rsidR="00FD4A2E" w:rsidRPr="005547B2" w14:paraId="0903E187" w14:textId="77777777" w:rsidTr="00FD4A2E">
        <w:trPr>
          <w:cantSplit/>
          <w:trHeight w:val="144"/>
        </w:trPr>
        <w:tc>
          <w:tcPr>
            <w:tcW w:w="669" w:type="dxa"/>
          </w:tcPr>
          <w:p w14:paraId="1A9A71AC" w14:textId="77777777" w:rsidR="00FD4A2E" w:rsidRPr="005547B2" w:rsidRDefault="00FD4A2E" w:rsidP="00FD4A2E">
            <w:pPr>
              <w:pStyle w:val="Table8"/>
            </w:pPr>
            <w:r>
              <w:t>T4A5</w:t>
            </w:r>
          </w:p>
        </w:tc>
        <w:tc>
          <w:tcPr>
            <w:tcW w:w="2206" w:type="dxa"/>
          </w:tcPr>
          <w:p w14:paraId="3207883C" w14:textId="77777777" w:rsidR="00FD4A2E" w:rsidRPr="005547B2" w:rsidRDefault="00FD4A2E" w:rsidP="00FD4A2E">
            <w:pPr>
              <w:pStyle w:val="Table8"/>
            </w:pPr>
            <w:r w:rsidRPr="005547B2">
              <w:t>HCP</w:t>
            </w:r>
          </w:p>
        </w:tc>
        <w:tc>
          <w:tcPr>
            <w:tcW w:w="4316" w:type="dxa"/>
          </w:tcPr>
          <w:p w14:paraId="66023AD7" w14:textId="77777777" w:rsidR="00FD4A2E" w:rsidRPr="005547B2" w:rsidRDefault="00FD4A2E" w:rsidP="00FD4A2E">
            <w:pPr>
              <w:pStyle w:val="Table8"/>
            </w:pPr>
            <w:r w:rsidRPr="005547B2">
              <w:t>Identity of the healthcare professional with whom the encounter took place.</w:t>
            </w:r>
          </w:p>
        </w:tc>
        <w:tc>
          <w:tcPr>
            <w:tcW w:w="3741" w:type="dxa"/>
          </w:tcPr>
          <w:p w14:paraId="7E982A29" w14:textId="77777777" w:rsidR="00FD4A2E" w:rsidRPr="005547B2" w:rsidRDefault="00FD4A2E" w:rsidP="00FD4A2E">
            <w:pPr>
              <w:pStyle w:val="Table8"/>
              <w:rPr>
                <w:sz w:val="20"/>
              </w:rPr>
            </w:pPr>
          </w:p>
        </w:tc>
        <w:tc>
          <w:tcPr>
            <w:tcW w:w="2206" w:type="dxa"/>
          </w:tcPr>
          <w:p w14:paraId="2E9661DA" w14:textId="77777777" w:rsidR="00FD4A2E" w:rsidRPr="005547B2" w:rsidRDefault="00FD4A2E" w:rsidP="00FD4A2E">
            <w:pPr>
              <w:pStyle w:val="Table8"/>
            </w:pPr>
            <w:r w:rsidRPr="005547B2">
              <w:t>NHS specified doctor number</w:t>
            </w:r>
          </w:p>
          <w:p w14:paraId="5A34C4E1" w14:textId="77777777" w:rsidR="00FD4A2E" w:rsidRPr="005547B2" w:rsidRDefault="00FD4A2E" w:rsidP="00FD4A2E">
            <w:pPr>
              <w:pStyle w:val="Table8"/>
            </w:pPr>
            <w:r w:rsidRPr="005547B2">
              <w:t>G _ _ _ _ _ _ _ for GPs.</w:t>
            </w:r>
          </w:p>
          <w:p w14:paraId="3571E007" w14:textId="77777777" w:rsidR="00FD4A2E" w:rsidRPr="005547B2" w:rsidRDefault="00FD4A2E" w:rsidP="00FD4A2E">
            <w:pPr>
              <w:pStyle w:val="Table8"/>
            </w:pPr>
            <w:r w:rsidRPr="005547B2">
              <w:t>May need to use alternative codes for locums and registrars, assistants and associates.</w:t>
            </w:r>
          </w:p>
          <w:p w14:paraId="6CAC42C8" w14:textId="77777777" w:rsidR="00FD4A2E" w:rsidRPr="005547B2" w:rsidRDefault="00FD4A2E" w:rsidP="00FD4A2E">
            <w:pPr>
              <w:pStyle w:val="Table8"/>
            </w:pPr>
            <w:r w:rsidRPr="005547B2">
              <w:t>UKCC number for nursing staff if this is available.</w:t>
            </w:r>
          </w:p>
        </w:tc>
        <w:tc>
          <w:tcPr>
            <w:tcW w:w="1439" w:type="dxa"/>
          </w:tcPr>
          <w:p w14:paraId="278AF57C" w14:textId="77777777" w:rsidR="00FD4A2E" w:rsidRPr="005547B2" w:rsidRDefault="00FD4A2E" w:rsidP="00FD4A2E">
            <w:pPr>
              <w:pStyle w:val="Table8"/>
            </w:pPr>
            <w:r w:rsidRPr="005547B2">
              <w:t>X(10)</w:t>
            </w:r>
          </w:p>
        </w:tc>
        <w:tc>
          <w:tcPr>
            <w:tcW w:w="576" w:type="dxa"/>
          </w:tcPr>
          <w:p w14:paraId="18F84F38" w14:textId="77777777" w:rsidR="00FD4A2E" w:rsidRPr="005547B2" w:rsidRDefault="00FD4A2E" w:rsidP="00FD4A2E">
            <w:pPr>
              <w:pStyle w:val="Table8"/>
            </w:pPr>
            <w:r w:rsidRPr="005547B2">
              <w:t>M</w:t>
            </w:r>
          </w:p>
        </w:tc>
      </w:tr>
      <w:tr w:rsidR="00FD4A2E" w:rsidRPr="005547B2" w14:paraId="45220F94" w14:textId="77777777" w:rsidTr="00FD4A2E">
        <w:trPr>
          <w:cantSplit/>
          <w:trHeight w:val="144"/>
        </w:trPr>
        <w:tc>
          <w:tcPr>
            <w:tcW w:w="669" w:type="dxa"/>
          </w:tcPr>
          <w:p w14:paraId="74EFA4C6" w14:textId="77777777" w:rsidR="00FD4A2E" w:rsidRPr="005547B2" w:rsidRDefault="00FD4A2E" w:rsidP="00FD4A2E">
            <w:pPr>
              <w:pStyle w:val="Table8"/>
            </w:pPr>
            <w:r>
              <w:lastRenderedPageBreak/>
              <w:t>T4A6</w:t>
            </w:r>
          </w:p>
        </w:tc>
        <w:tc>
          <w:tcPr>
            <w:tcW w:w="2206" w:type="dxa"/>
          </w:tcPr>
          <w:p w14:paraId="28912AA1" w14:textId="77777777" w:rsidR="00FD4A2E" w:rsidRPr="005547B2" w:rsidRDefault="00FD4A2E" w:rsidP="00FD4A2E">
            <w:pPr>
              <w:pStyle w:val="Table8"/>
            </w:pPr>
            <w:r w:rsidRPr="005547B2">
              <w:t>HCP_TYPE</w:t>
            </w:r>
          </w:p>
        </w:tc>
        <w:tc>
          <w:tcPr>
            <w:tcW w:w="4316" w:type="dxa"/>
          </w:tcPr>
          <w:p w14:paraId="641D2F23" w14:textId="77777777" w:rsidR="00FD4A2E" w:rsidRPr="005547B2" w:rsidRDefault="00FD4A2E" w:rsidP="00FD4A2E">
            <w:pPr>
              <w:pStyle w:val="Table8"/>
            </w:pPr>
            <w:r w:rsidRPr="005547B2">
              <w:t>Profession of HCP with whom the encounter took place.</w:t>
            </w:r>
          </w:p>
          <w:p w14:paraId="4EA64AF3" w14:textId="77777777" w:rsidR="00FD4A2E" w:rsidRPr="005547B2" w:rsidRDefault="00FD4A2E" w:rsidP="00FD4A2E">
            <w:pPr>
              <w:pStyle w:val="Table8"/>
            </w:pPr>
            <w:r w:rsidRPr="005547B2">
              <w:t xml:space="preserve">Should be derived within the </w:t>
            </w:r>
            <w:r w:rsidRPr="005547B2">
              <w:rPr>
                <w:i/>
              </w:rPr>
              <w:t>GPET-E System</w:t>
            </w:r>
            <w:r w:rsidRPr="005547B2">
              <w:t xml:space="preserve"> from the identifier of the person involved.</w:t>
            </w:r>
          </w:p>
        </w:tc>
        <w:tc>
          <w:tcPr>
            <w:tcW w:w="3741" w:type="dxa"/>
          </w:tcPr>
          <w:p w14:paraId="5C962212" w14:textId="77777777" w:rsidR="00FD4A2E" w:rsidRPr="005547B2" w:rsidRDefault="00FD4A2E" w:rsidP="00FD4A2E">
            <w:pPr>
              <w:pStyle w:val="Table8"/>
            </w:pPr>
            <w:r w:rsidRPr="005547B2">
              <w:t>The code list is based on the attribute POST TYPE IN GMP PRACTICE in the NHS data dictionary 1996 change proposals for Primary Care. Full support for this code list is an objective rather than an immediate requirement for GPET-E implementations.</w:t>
            </w:r>
          </w:p>
          <w:p w14:paraId="06A5E58F" w14:textId="77777777" w:rsidR="00FD4A2E" w:rsidRPr="005547B2" w:rsidRDefault="00FD4A2E" w:rsidP="00FD4A2E">
            <w:pPr>
              <w:pStyle w:val="Table8"/>
            </w:pPr>
            <w:r w:rsidRPr="005547B2">
              <w:t>The four main categories A, B, C and D should be recognised as the first priority.</w:t>
            </w:r>
          </w:p>
          <w:p w14:paraId="25644A56" w14:textId="77777777" w:rsidR="00FD4A2E" w:rsidRPr="005547B2" w:rsidRDefault="00FD4A2E" w:rsidP="00FD4A2E">
            <w:pPr>
              <w:pStyle w:val="Table8"/>
            </w:pPr>
            <w:r w:rsidRPr="005547B2">
              <w:t>"D%" includes all staff other than GPs.</w:t>
            </w:r>
          </w:p>
          <w:p w14:paraId="13847F3D" w14:textId="77777777" w:rsidR="00FD4A2E" w:rsidRPr="005547B2" w:rsidRDefault="00FD4A2E" w:rsidP="00FD4A2E">
            <w:pPr>
              <w:pStyle w:val="Table8"/>
            </w:pPr>
            <w:r w:rsidRPr="005547B2">
              <w:t>The full code list may change to reflect changes in the relevant NHS Data Standard as applied to GP systems.</w:t>
            </w:r>
          </w:p>
        </w:tc>
        <w:tc>
          <w:tcPr>
            <w:tcW w:w="2206" w:type="dxa"/>
          </w:tcPr>
          <w:p w14:paraId="5D121143" w14:textId="77777777" w:rsidR="00FD4A2E" w:rsidRPr="005547B2" w:rsidRDefault="00FD4A2E" w:rsidP="00FD4A2E">
            <w:pPr>
              <w:pStyle w:val="Table8"/>
            </w:pPr>
            <w:r w:rsidRPr="005547B2">
              <w:t>A</w:t>
            </w:r>
            <w:r w:rsidRPr="005547B2">
              <w:tab/>
              <w:t>Principal GP</w:t>
            </w:r>
          </w:p>
          <w:p w14:paraId="192D29D5" w14:textId="77777777" w:rsidR="00FD4A2E" w:rsidRPr="005547B2" w:rsidRDefault="00FD4A2E" w:rsidP="00FD4A2E">
            <w:pPr>
              <w:pStyle w:val="Table8"/>
            </w:pPr>
            <w:r w:rsidRPr="005547B2">
              <w:t>B</w:t>
            </w:r>
            <w:r w:rsidRPr="005547B2">
              <w:tab/>
              <w:t>Locum GP</w:t>
            </w:r>
          </w:p>
          <w:p w14:paraId="74AA98D5" w14:textId="77777777" w:rsidR="00FD4A2E" w:rsidRPr="005547B2" w:rsidRDefault="00FD4A2E" w:rsidP="00FD4A2E">
            <w:pPr>
              <w:pStyle w:val="Table8"/>
            </w:pPr>
            <w:r w:rsidRPr="005547B2">
              <w:t>C</w:t>
            </w:r>
            <w:r w:rsidRPr="005547B2">
              <w:tab/>
              <w:t>GP Registrar</w:t>
            </w:r>
          </w:p>
          <w:p w14:paraId="4FB61605" w14:textId="77777777" w:rsidR="00FD4A2E" w:rsidRPr="005547B2" w:rsidRDefault="00FD4A2E" w:rsidP="00FD4A2E">
            <w:pPr>
              <w:pStyle w:val="Table8"/>
            </w:pPr>
            <w:r w:rsidRPr="005547B2">
              <w:t>D</w:t>
            </w:r>
            <w:r w:rsidRPr="005547B2">
              <w:tab/>
              <w:t>Other Practice staff</w:t>
            </w:r>
          </w:p>
          <w:p w14:paraId="1777945D" w14:textId="77777777" w:rsidR="00FD4A2E" w:rsidRPr="005547B2" w:rsidRDefault="00FD4A2E" w:rsidP="00FD4A2E">
            <w:pPr>
              <w:pStyle w:val="Table8"/>
            </w:pPr>
            <w:r w:rsidRPr="005547B2">
              <w:t>D06</w:t>
            </w:r>
            <w:r w:rsidRPr="005547B2">
              <w:tab/>
              <w:t>Practice Nurse</w:t>
            </w:r>
          </w:p>
          <w:p w14:paraId="61835F64" w14:textId="77777777" w:rsidR="00FD4A2E" w:rsidRPr="005547B2" w:rsidRDefault="00FD4A2E" w:rsidP="00FD4A2E">
            <w:pPr>
              <w:pStyle w:val="Table8"/>
            </w:pPr>
            <w:r w:rsidRPr="005547B2">
              <w:t>D07</w:t>
            </w:r>
            <w:r w:rsidRPr="005547B2">
              <w:tab/>
              <w:t>Dispenser</w:t>
            </w:r>
          </w:p>
          <w:p w14:paraId="07EF7498" w14:textId="77777777" w:rsidR="00FD4A2E" w:rsidRPr="005547B2" w:rsidRDefault="00FD4A2E" w:rsidP="00FD4A2E">
            <w:pPr>
              <w:pStyle w:val="Table8"/>
            </w:pPr>
            <w:r w:rsidRPr="005547B2">
              <w:t>D08</w:t>
            </w:r>
            <w:r w:rsidRPr="005547B2">
              <w:tab/>
              <w:t>Physiotherapist</w:t>
            </w:r>
          </w:p>
          <w:p w14:paraId="0858A8F7" w14:textId="77777777" w:rsidR="00FD4A2E" w:rsidRPr="005547B2" w:rsidRDefault="00FD4A2E" w:rsidP="00FD4A2E">
            <w:pPr>
              <w:pStyle w:val="Table8"/>
            </w:pPr>
            <w:r w:rsidRPr="005547B2">
              <w:t>D09</w:t>
            </w:r>
            <w:r w:rsidRPr="005547B2">
              <w:tab/>
              <w:t>Chiropodist</w:t>
            </w:r>
          </w:p>
          <w:p w14:paraId="4C56B29E" w14:textId="77777777" w:rsidR="00FD4A2E" w:rsidRPr="005547B2" w:rsidRDefault="00FD4A2E" w:rsidP="00FD4A2E">
            <w:pPr>
              <w:pStyle w:val="Table8"/>
            </w:pPr>
            <w:r w:rsidRPr="005547B2">
              <w:t>D10</w:t>
            </w:r>
            <w:r w:rsidRPr="005547B2">
              <w:tab/>
              <w:t>Interpreter / Link Worker</w:t>
            </w:r>
          </w:p>
          <w:p w14:paraId="350F3BA7" w14:textId="77777777" w:rsidR="00FD4A2E" w:rsidRPr="005547B2" w:rsidRDefault="00FD4A2E" w:rsidP="00FD4A2E">
            <w:pPr>
              <w:pStyle w:val="Table8"/>
            </w:pPr>
            <w:r w:rsidRPr="005547B2">
              <w:t>D11</w:t>
            </w:r>
            <w:r w:rsidRPr="005547B2">
              <w:tab/>
              <w:t>Counsellor</w:t>
            </w:r>
          </w:p>
          <w:p w14:paraId="247050DC" w14:textId="77777777" w:rsidR="00FD4A2E" w:rsidRPr="005547B2" w:rsidRDefault="00FD4A2E" w:rsidP="00FD4A2E">
            <w:pPr>
              <w:pStyle w:val="Table8"/>
            </w:pPr>
            <w:r w:rsidRPr="005547B2">
              <w:t>D12</w:t>
            </w:r>
            <w:r w:rsidRPr="005547B2">
              <w:tab/>
              <w:t>Osteopath</w:t>
            </w:r>
          </w:p>
          <w:p w14:paraId="03DABD93" w14:textId="77777777" w:rsidR="00FD4A2E" w:rsidRPr="005547B2" w:rsidRDefault="00FD4A2E" w:rsidP="00FD4A2E">
            <w:pPr>
              <w:pStyle w:val="Table8"/>
            </w:pPr>
            <w:r w:rsidRPr="005547B2">
              <w:t>D13</w:t>
            </w:r>
            <w:r w:rsidRPr="005547B2">
              <w:tab/>
              <w:t>Chiropractor</w:t>
            </w:r>
          </w:p>
          <w:p w14:paraId="79A765F9" w14:textId="77777777" w:rsidR="00FD4A2E" w:rsidRPr="005547B2" w:rsidRDefault="00FD4A2E" w:rsidP="00FD4A2E">
            <w:pPr>
              <w:pStyle w:val="Table8"/>
            </w:pPr>
            <w:r w:rsidRPr="005547B2">
              <w:t>D14</w:t>
            </w:r>
            <w:r w:rsidRPr="005547B2">
              <w:tab/>
              <w:t>Acupuncturist</w:t>
            </w:r>
          </w:p>
          <w:p w14:paraId="25FFFCCA" w14:textId="77777777" w:rsidR="00FD4A2E" w:rsidRPr="005547B2" w:rsidRDefault="00FD4A2E" w:rsidP="00FD4A2E">
            <w:pPr>
              <w:pStyle w:val="Table8"/>
            </w:pPr>
            <w:r w:rsidRPr="005547B2">
              <w:t>D15</w:t>
            </w:r>
            <w:r w:rsidRPr="005547B2">
              <w:tab/>
              <w:t>Homeopath</w:t>
            </w:r>
          </w:p>
          <w:p w14:paraId="6891AA9F" w14:textId="77777777" w:rsidR="00FD4A2E" w:rsidRPr="005547B2" w:rsidRDefault="00FD4A2E" w:rsidP="00FD4A2E">
            <w:pPr>
              <w:pStyle w:val="Table8"/>
            </w:pPr>
            <w:r w:rsidRPr="005547B2">
              <w:t>D16</w:t>
            </w:r>
            <w:r w:rsidRPr="005547B2">
              <w:tab/>
              <w:t>Health Visitor</w:t>
            </w:r>
          </w:p>
          <w:p w14:paraId="374B7C6A" w14:textId="77777777" w:rsidR="00FD4A2E" w:rsidRPr="005547B2" w:rsidRDefault="00FD4A2E" w:rsidP="00FD4A2E">
            <w:pPr>
              <w:pStyle w:val="Table8"/>
            </w:pPr>
            <w:r w:rsidRPr="005547B2">
              <w:t>D17</w:t>
            </w:r>
            <w:r w:rsidRPr="005547B2">
              <w:tab/>
              <w:t>District Nurse</w:t>
            </w:r>
          </w:p>
          <w:p w14:paraId="65F0C280" w14:textId="77777777" w:rsidR="00FD4A2E" w:rsidRPr="005547B2" w:rsidRDefault="00FD4A2E" w:rsidP="00FD4A2E">
            <w:pPr>
              <w:pStyle w:val="Table8"/>
            </w:pPr>
            <w:r w:rsidRPr="005547B2">
              <w:t>D18</w:t>
            </w:r>
            <w:r w:rsidRPr="005547B2">
              <w:tab/>
              <w:t>Community Psychiatric Nurse</w:t>
            </w:r>
          </w:p>
          <w:p w14:paraId="60629A17" w14:textId="77777777" w:rsidR="00FD4A2E" w:rsidRPr="005547B2" w:rsidRDefault="00FD4A2E" w:rsidP="00FD4A2E">
            <w:pPr>
              <w:pStyle w:val="Table8"/>
            </w:pPr>
            <w:r w:rsidRPr="005547B2">
              <w:t>D19</w:t>
            </w:r>
            <w:r w:rsidRPr="005547B2">
              <w:tab/>
              <w:t>Mental Handicap Nurse</w:t>
            </w:r>
          </w:p>
        </w:tc>
        <w:tc>
          <w:tcPr>
            <w:tcW w:w="1439" w:type="dxa"/>
          </w:tcPr>
          <w:p w14:paraId="41BE4C48" w14:textId="77777777" w:rsidR="00FD4A2E" w:rsidRPr="005547B2" w:rsidRDefault="00FD4A2E" w:rsidP="00FD4A2E">
            <w:pPr>
              <w:pStyle w:val="Table8"/>
            </w:pPr>
            <w:r w:rsidRPr="005547B2">
              <w:t xml:space="preserve"> X(3)</w:t>
            </w:r>
          </w:p>
        </w:tc>
        <w:tc>
          <w:tcPr>
            <w:tcW w:w="576" w:type="dxa"/>
          </w:tcPr>
          <w:p w14:paraId="3C813D86" w14:textId="77777777" w:rsidR="00FD4A2E" w:rsidRPr="005547B2" w:rsidRDefault="00FD4A2E" w:rsidP="00FD4A2E">
            <w:pPr>
              <w:pStyle w:val="Table8"/>
            </w:pPr>
            <w:r w:rsidRPr="005547B2">
              <w:t>M</w:t>
            </w:r>
          </w:p>
        </w:tc>
      </w:tr>
      <w:tr w:rsidR="00FD4A2E" w:rsidRPr="005547B2" w14:paraId="687D24EC" w14:textId="77777777" w:rsidTr="00FD4A2E">
        <w:trPr>
          <w:cantSplit/>
          <w:trHeight w:val="144"/>
        </w:trPr>
        <w:tc>
          <w:tcPr>
            <w:tcW w:w="669" w:type="dxa"/>
          </w:tcPr>
          <w:p w14:paraId="46BC68B2" w14:textId="77777777" w:rsidR="00FD4A2E" w:rsidRPr="005547B2" w:rsidRDefault="00FD4A2E" w:rsidP="00FD4A2E">
            <w:pPr>
              <w:pStyle w:val="Table8"/>
            </w:pPr>
            <w:r>
              <w:t>T4A7</w:t>
            </w:r>
          </w:p>
        </w:tc>
        <w:tc>
          <w:tcPr>
            <w:tcW w:w="2206" w:type="dxa"/>
          </w:tcPr>
          <w:p w14:paraId="45095CE4" w14:textId="77777777" w:rsidR="00FD4A2E" w:rsidRPr="005547B2" w:rsidRDefault="00FD4A2E" w:rsidP="00FD4A2E">
            <w:pPr>
              <w:pStyle w:val="Table8"/>
            </w:pPr>
            <w:r w:rsidRPr="005547B2">
              <w:t>SESSION</w:t>
            </w:r>
          </w:p>
        </w:tc>
        <w:tc>
          <w:tcPr>
            <w:tcW w:w="4316" w:type="dxa"/>
          </w:tcPr>
          <w:p w14:paraId="133D63B5" w14:textId="77777777" w:rsidR="00FD4A2E" w:rsidRPr="005547B2" w:rsidRDefault="00FD4A2E" w:rsidP="00FD4A2E">
            <w:pPr>
              <w:pStyle w:val="Table8"/>
            </w:pPr>
            <w:r w:rsidRPr="005547B2">
              <w:t>Session in which encounter took place.</w:t>
            </w:r>
          </w:p>
        </w:tc>
        <w:tc>
          <w:tcPr>
            <w:tcW w:w="3741" w:type="dxa"/>
          </w:tcPr>
          <w:p w14:paraId="3526D82B" w14:textId="77777777" w:rsidR="00FD4A2E" w:rsidRPr="005547B2" w:rsidRDefault="00FD4A2E" w:rsidP="00FD4A2E">
            <w:pPr>
              <w:pStyle w:val="Table8"/>
            </w:pPr>
            <w:r w:rsidRPr="005547B2">
              <w:t xml:space="preserve"> </w:t>
            </w:r>
          </w:p>
        </w:tc>
        <w:tc>
          <w:tcPr>
            <w:tcW w:w="2206" w:type="dxa"/>
          </w:tcPr>
          <w:p w14:paraId="2E3FB30D" w14:textId="77777777" w:rsidR="00FD4A2E" w:rsidRPr="005547B2" w:rsidRDefault="00FD4A2E" w:rsidP="00FD4A2E">
            <w:pPr>
              <w:pStyle w:val="Table8"/>
            </w:pPr>
            <w:r w:rsidRPr="005547B2">
              <w:t>G</w:t>
            </w:r>
            <w:r w:rsidRPr="005547B2">
              <w:tab/>
              <w:t>General consultations</w:t>
            </w:r>
          </w:p>
          <w:p w14:paraId="5CC4D3DC" w14:textId="77777777" w:rsidR="00FD4A2E" w:rsidRPr="005547B2" w:rsidRDefault="00FD4A2E" w:rsidP="00FD4A2E">
            <w:pPr>
              <w:pStyle w:val="Table8"/>
            </w:pPr>
            <w:r w:rsidRPr="005547B2">
              <w:t>V</w:t>
            </w:r>
            <w:r w:rsidRPr="005547B2">
              <w:tab/>
              <w:t>Visit</w:t>
            </w:r>
          </w:p>
          <w:p w14:paraId="06008C79" w14:textId="77777777" w:rsidR="00FD4A2E" w:rsidRPr="005547B2" w:rsidRDefault="00FD4A2E" w:rsidP="00FD4A2E">
            <w:pPr>
              <w:pStyle w:val="Table8"/>
            </w:pPr>
            <w:r w:rsidRPr="005547B2">
              <w:t>N</w:t>
            </w:r>
            <w:r w:rsidRPr="005547B2">
              <w:tab/>
              <w:t>Night Visit</w:t>
            </w:r>
          </w:p>
          <w:p w14:paraId="5E19A07F" w14:textId="77777777" w:rsidR="00FD4A2E" w:rsidRPr="005547B2" w:rsidRDefault="00FD4A2E" w:rsidP="00FD4A2E">
            <w:pPr>
              <w:pStyle w:val="Table8"/>
            </w:pPr>
            <w:r w:rsidRPr="005547B2">
              <w:t>A</w:t>
            </w:r>
            <w:r w:rsidRPr="005547B2">
              <w:tab/>
              <w:t>Ante natal</w:t>
            </w:r>
          </w:p>
          <w:p w14:paraId="182F1E3A" w14:textId="77777777" w:rsidR="00FD4A2E" w:rsidRPr="005547B2" w:rsidRDefault="00FD4A2E" w:rsidP="00FD4A2E">
            <w:pPr>
              <w:pStyle w:val="Table8"/>
            </w:pPr>
            <w:r w:rsidRPr="005547B2">
              <w:t>H</w:t>
            </w:r>
            <w:r w:rsidRPr="005547B2">
              <w:tab/>
              <w:t>Health promotion</w:t>
            </w:r>
          </w:p>
          <w:p w14:paraId="62A754BC" w14:textId="77777777" w:rsidR="00FD4A2E" w:rsidRPr="005547B2" w:rsidRDefault="00FD4A2E" w:rsidP="00FD4A2E">
            <w:pPr>
              <w:pStyle w:val="Table8"/>
            </w:pPr>
            <w:r w:rsidRPr="005547B2">
              <w:t>C</w:t>
            </w:r>
            <w:r w:rsidRPr="005547B2">
              <w:tab/>
              <w:t>Child health surveillance</w:t>
            </w:r>
          </w:p>
          <w:p w14:paraId="486A9CF1" w14:textId="77777777" w:rsidR="00FD4A2E" w:rsidRPr="005547B2" w:rsidRDefault="00FD4A2E" w:rsidP="00FD4A2E">
            <w:pPr>
              <w:pStyle w:val="Table8"/>
            </w:pPr>
            <w:r w:rsidRPr="005547B2">
              <w:t>3</w:t>
            </w:r>
            <w:r w:rsidRPr="005547B2">
              <w:tab/>
              <w:t>Three year check</w:t>
            </w:r>
          </w:p>
          <w:p w14:paraId="3D13B1ED" w14:textId="77777777" w:rsidR="00FD4A2E" w:rsidRPr="005547B2" w:rsidRDefault="00FD4A2E" w:rsidP="00FD4A2E">
            <w:pPr>
              <w:pStyle w:val="Table8"/>
            </w:pPr>
            <w:r w:rsidRPr="005547B2">
              <w:t xml:space="preserve">7 </w:t>
            </w:r>
            <w:r w:rsidRPr="005547B2">
              <w:tab/>
              <w:t>75+ check</w:t>
            </w:r>
          </w:p>
          <w:p w14:paraId="379DABE9" w14:textId="77777777" w:rsidR="00FD4A2E" w:rsidRPr="005547B2" w:rsidRDefault="00FD4A2E" w:rsidP="00FD4A2E">
            <w:pPr>
              <w:pStyle w:val="Table8"/>
            </w:pPr>
            <w:r w:rsidRPr="005547B2">
              <w:t>O</w:t>
            </w:r>
            <w:r w:rsidRPr="005547B2">
              <w:tab/>
              <w:t>Other</w:t>
            </w:r>
          </w:p>
        </w:tc>
        <w:tc>
          <w:tcPr>
            <w:tcW w:w="1439" w:type="dxa"/>
          </w:tcPr>
          <w:p w14:paraId="36D8E92E" w14:textId="77777777" w:rsidR="00FD4A2E" w:rsidRPr="005547B2" w:rsidRDefault="00FD4A2E" w:rsidP="00FD4A2E">
            <w:pPr>
              <w:pStyle w:val="Table8"/>
            </w:pPr>
            <w:r w:rsidRPr="005547B2">
              <w:t xml:space="preserve"> X(6)</w:t>
            </w:r>
          </w:p>
        </w:tc>
        <w:tc>
          <w:tcPr>
            <w:tcW w:w="576" w:type="dxa"/>
          </w:tcPr>
          <w:p w14:paraId="3A7653E4" w14:textId="77777777" w:rsidR="00FD4A2E" w:rsidRPr="005547B2" w:rsidRDefault="00FD4A2E" w:rsidP="00FD4A2E">
            <w:pPr>
              <w:pStyle w:val="Table8"/>
            </w:pPr>
            <w:r w:rsidRPr="005547B2">
              <w:t>M</w:t>
            </w:r>
          </w:p>
        </w:tc>
      </w:tr>
      <w:tr w:rsidR="00FD4A2E" w:rsidRPr="005547B2" w14:paraId="1BCAFC95" w14:textId="77777777" w:rsidTr="00FD4A2E">
        <w:trPr>
          <w:cantSplit/>
          <w:trHeight w:val="1238"/>
        </w:trPr>
        <w:tc>
          <w:tcPr>
            <w:tcW w:w="669" w:type="dxa"/>
          </w:tcPr>
          <w:p w14:paraId="23FE5C6F" w14:textId="77777777" w:rsidR="00FD4A2E" w:rsidRPr="005547B2" w:rsidRDefault="00FD4A2E" w:rsidP="00FD4A2E">
            <w:pPr>
              <w:pStyle w:val="Table8"/>
            </w:pPr>
            <w:r>
              <w:t>T4A8</w:t>
            </w:r>
          </w:p>
        </w:tc>
        <w:tc>
          <w:tcPr>
            <w:tcW w:w="2206" w:type="dxa"/>
          </w:tcPr>
          <w:p w14:paraId="702CDAF9" w14:textId="77777777" w:rsidR="00FD4A2E" w:rsidRPr="005547B2" w:rsidRDefault="00FD4A2E" w:rsidP="00FD4A2E">
            <w:pPr>
              <w:pStyle w:val="Table8"/>
            </w:pPr>
            <w:r w:rsidRPr="005547B2">
              <w:t>LOCATION</w:t>
            </w:r>
          </w:p>
        </w:tc>
        <w:tc>
          <w:tcPr>
            <w:tcW w:w="4316" w:type="dxa"/>
          </w:tcPr>
          <w:p w14:paraId="03D97BB2" w14:textId="77777777" w:rsidR="00FD4A2E" w:rsidRPr="005547B2" w:rsidRDefault="00FD4A2E" w:rsidP="00FD4A2E">
            <w:pPr>
              <w:pStyle w:val="Table8"/>
            </w:pPr>
            <w:r w:rsidRPr="005547B2">
              <w:t>Location of encounter.</w:t>
            </w:r>
          </w:p>
        </w:tc>
        <w:tc>
          <w:tcPr>
            <w:tcW w:w="3741" w:type="dxa"/>
          </w:tcPr>
          <w:p w14:paraId="496B0B3E" w14:textId="77777777" w:rsidR="00FD4A2E" w:rsidRPr="005547B2" w:rsidRDefault="00FD4A2E" w:rsidP="00FD4A2E">
            <w:pPr>
              <w:pStyle w:val="Table8"/>
              <w:rPr>
                <w:sz w:val="20"/>
              </w:rPr>
            </w:pPr>
          </w:p>
        </w:tc>
        <w:tc>
          <w:tcPr>
            <w:tcW w:w="2206" w:type="dxa"/>
          </w:tcPr>
          <w:p w14:paraId="2A9B307A" w14:textId="77777777" w:rsidR="00FD4A2E" w:rsidRPr="005547B2" w:rsidRDefault="00FD4A2E" w:rsidP="00FD4A2E">
            <w:pPr>
              <w:pStyle w:val="Table8"/>
            </w:pPr>
            <w:r w:rsidRPr="005547B2">
              <w:t>S</w:t>
            </w:r>
            <w:r w:rsidRPr="005547B2">
              <w:tab/>
              <w:t>Surgery</w:t>
            </w:r>
          </w:p>
          <w:p w14:paraId="1E9F81D4" w14:textId="77777777" w:rsidR="00FD4A2E" w:rsidRPr="005547B2" w:rsidRDefault="00FD4A2E" w:rsidP="00FD4A2E">
            <w:pPr>
              <w:pStyle w:val="Table8"/>
            </w:pPr>
            <w:r w:rsidRPr="005547B2">
              <w:t>C</w:t>
            </w:r>
            <w:r w:rsidRPr="005547B2">
              <w:tab/>
              <w:t>Clinic</w:t>
            </w:r>
          </w:p>
          <w:p w14:paraId="68445CC2" w14:textId="77777777" w:rsidR="00FD4A2E" w:rsidRPr="005547B2" w:rsidRDefault="00FD4A2E" w:rsidP="00FD4A2E">
            <w:pPr>
              <w:pStyle w:val="Table8"/>
            </w:pPr>
            <w:r w:rsidRPr="005547B2">
              <w:t>A</w:t>
            </w:r>
            <w:r w:rsidRPr="005547B2">
              <w:tab/>
              <w:t>A+E</w:t>
            </w:r>
          </w:p>
          <w:p w14:paraId="21A767E7" w14:textId="77777777" w:rsidR="00FD4A2E" w:rsidRPr="005547B2" w:rsidRDefault="00FD4A2E" w:rsidP="00FD4A2E">
            <w:pPr>
              <w:pStyle w:val="Table8"/>
            </w:pPr>
            <w:r w:rsidRPr="005547B2">
              <w:t>H</w:t>
            </w:r>
            <w:r w:rsidRPr="005547B2">
              <w:tab/>
              <w:t>Hospital</w:t>
            </w:r>
          </w:p>
          <w:p w14:paraId="2E49D233" w14:textId="77777777" w:rsidR="00FD4A2E" w:rsidRPr="005547B2" w:rsidRDefault="00FD4A2E" w:rsidP="00FD4A2E">
            <w:pPr>
              <w:pStyle w:val="Table8"/>
            </w:pPr>
            <w:r w:rsidRPr="005547B2">
              <w:t>O</w:t>
            </w:r>
            <w:r w:rsidRPr="005547B2">
              <w:tab/>
              <w:t>Other</w:t>
            </w:r>
          </w:p>
        </w:tc>
        <w:tc>
          <w:tcPr>
            <w:tcW w:w="1439" w:type="dxa"/>
          </w:tcPr>
          <w:p w14:paraId="6111BABA" w14:textId="77777777" w:rsidR="00FD4A2E" w:rsidRPr="005547B2" w:rsidRDefault="00FD4A2E" w:rsidP="00FD4A2E">
            <w:pPr>
              <w:pStyle w:val="Table8"/>
            </w:pPr>
            <w:r w:rsidRPr="005547B2">
              <w:t xml:space="preserve"> X(6)</w:t>
            </w:r>
          </w:p>
        </w:tc>
        <w:tc>
          <w:tcPr>
            <w:tcW w:w="576" w:type="dxa"/>
          </w:tcPr>
          <w:p w14:paraId="0035675D" w14:textId="77777777" w:rsidR="00FD4A2E" w:rsidRPr="005547B2" w:rsidRDefault="00FD4A2E" w:rsidP="00FD4A2E">
            <w:pPr>
              <w:pStyle w:val="Table8"/>
            </w:pPr>
            <w:r w:rsidRPr="005547B2">
              <w:t>M</w:t>
            </w:r>
          </w:p>
        </w:tc>
      </w:tr>
      <w:tr w:rsidR="00FD4A2E" w:rsidRPr="005547B2" w14:paraId="47FE446E" w14:textId="77777777" w:rsidTr="00FD4A2E">
        <w:trPr>
          <w:cantSplit/>
          <w:trHeight w:val="526"/>
        </w:trPr>
        <w:tc>
          <w:tcPr>
            <w:tcW w:w="669" w:type="dxa"/>
          </w:tcPr>
          <w:p w14:paraId="55489088" w14:textId="77777777" w:rsidR="00FD4A2E" w:rsidRPr="005547B2" w:rsidRDefault="00FD4A2E" w:rsidP="00FD4A2E">
            <w:pPr>
              <w:pStyle w:val="Table8"/>
            </w:pPr>
            <w:r>
              <w:lastRenderedPageBreak/>
              <w:t>T4A9</w:t>
            </w:r>
          </w:p>
        </w:tc>
        <w:tc>
          <w:tcPr>
            <w:tcW w:w="2206" w:type="dxa"/>
          </w:tcPr>
          <w:p w14:paraId="5BDDA6AB" w14:textId="77777777" w:rsidR="00FD4A2E" w:rsidRPr="005547B2" w:rsidRDefault="00FD4A2E" w:rsidP="00FD4A2E">
            <w:pPr>
              <w:pStyle w:val="Table8"/>
            </w:pPr>
            <w:r w:rsidRPr="005547B2">
              <w:t>TIME</w:t>
            </w:r>
          </w:p>
        </w:tc>
        <w:tc>
          <w:tcPr>
            <w:tcW w:w="4316" w:type="dxa"/>
          </w:tcPr>
          <w:p w14:paraId="614FD239" w14:textId="77777777" w:rsidR="00FD4A2E" w:rsidRPr="005547B2" w:rsidRDefault="00FD4A2E" w:rsidP="00FD4A2E">
            <w:pPr>
              <w:pStyle w:val="Table8"/>
            </w:pPr>
            <w:r w:rsidRPr="005547B2">
              <w:t>Time of encounter.</w:t>
            </w:r>
          </w:p>
        </w:tc>
        <w:tc>
          <w:tcPr>
            <w:tcW w:w="3741" w:type="dxa"/>
          </w:tcPr>
          <w:p w14:paraId="4E40C852" w14:textId="77777777" w:rsidR="00FD4A2E" w:rsidRPr="005547B2" w:rsidRDefault="00FD4A2E" w:rsidP="00FD4A2E">
            <w:pPr>
              <w:pStyle w:val="Table8"/>
            </w:pPr>
            <w:r w:rsidRPr="005547B2">
              <w:t>Patient Encounter Start Time.</w:t>
            </w:r>
          </w:p>
          <w:p w14:paraId="2651D60C" w14:textId="77777777" w:rsidR="00FD4A2E" w:rsidRPr="005547B2" w:rsidRDefault="00FD4A2E" w:rsidP="00FD4A2E">
            <w:pPr>
              <w:pStyle w:val="Table8"/>
            </w:pPr>
            <w:r w:rsidRPr="005547B2">
              <w:t>If not recorded "99:99:99".</w:t>
            </w:r>
          </w:p>
        </w:tc>
        <w:tc>
          <w:tcPr>
            <w:tcW w:w="2206" w:type="dxa"/>
          </w:tcPr>
          <w:p w14:paraId="2C8D3F2F" w14:textId="77777777" w:rsidR="00FD4A2E" w:rsidRPr="005547B2" w:rsidRDefault="00FD4A2E" w:rsidP="00FD4A2E">
            <w:pPr>
              <w:pStyle w:val="Table8"/>
            </w:pPr>
            <w:r w:rsidRPr="005547B2">
              <w:t>N/A</w:t>
            </w:r>
          </w:p>
        </w:tc>
        <w:tc>
          <w:tcPr>
            <w:tcW w:w="1439" w:type="dxa"/>
          </w:tcPr>
          <w:p w14:paraId="41BDCA16" w14:textId="77777777" w:rsidR="00FD4A2E" w:rsidRPr="005547B2" w:rsidRDefault="00FD4A2E" w:rsidP="00FD4A2E">
            <w:pPr>
              <w:pStyle w:val="Table8"/>
            </w:pPr>
            <w:r w:rsidRPr="005547B2">
              <w:t xml:space="preserve">TIME  </w:t>
            </w:r>
            <w:r w:rsidRPr="005547B2">
              <w:br/>
            </w:r>
          </w:p>
        </w:tc>
        <w:tc>
          <w:tcPr>
            <w:tcW w:w="576" w:type="dxa"/>
          </w:tcPr>
          <w:p w14:paraId="28FE89EE" w14:textId="77777777" w:rsidR="00FD4A2E" w:rsidRPr="005547B2" w:rsidRDefault="00FD4A2E" w:rsidP="00FD4A2E">
            <w:pPr>
              <w:pStyle w:val="Table8"/>
            </w:pPr>
            <w:r w:rsidRPr="005547B2">
              <w:t>O</w:t>
            </w:r>
          </w:p>
        </w:tc>
      </w:tr>
      <w:tr w:rsidR="00FD4A2E" w:rsidRPr="005547B2" w14:paraId="581F3472" w14:textId="77777777" w:rsidTr="00FD4A2E">
        <w:trPr>
          <w:cantSplit/>
          <w:trHeight w:val="338"/>
        </w:trPr>
        <w:tc>
          <w:tcPr>
            <w:tcW w:w="669" w:type="dxa"/>
          </w:tcPr>
          <w:p w14:paraId="0094090E" w14:textId="77777777" w:rsidR="00FD4A2E" w:rsidRPr="005547B2" w:rsidRDefault="00FD4A2E" w:rsidP="00FD4A2E">
            <w:pPr>
              <w:pStyle w:val="Table8"/>
            </w:pPr>
            <w:r>
              <w:t>T4A10</w:t>
            </w:r>
          </w:p>
        </w:tc>
        <w:tc>
          <w:tcPr>
            <w:tcW w:w="2206" w:type="dxa"/>
          </w:tcPr>
          <w:p w14:paraId="4A2C1070" w14:textId="77777777" w:rsidR="00FD4A2E" w:rsidRPr="005547B2" w:rsidRDefault="00FD4A2E" w:rsidP="00FD4A2E">
            <w:pPr>
              <w:pStyle w:val="Table8"/>
            </w:pPr>
            <w:r w:rsidRPr="005547B2">
              <w:t>DURATION</w:t>
            </w:r>
          </w:p>
        </w:tc>
        <w:tc>
          <w:tcPr>
            <w:tcW w:w="4316" w:type="dxa"/>
          </w:tcPr>
          <w:p w14:paraId="177F74EE" w14:textId="77777777" w:rsidR="00FD4A2E" w:rsidRPr="005547B2" w:rsidRDefault="00FD4A2E" w:rsidP="00FD4A2E">
            <w:pPr>
              <w:pStyle w:val="Table8"/>
            </w:pPr>
            <w:r w:rsidRPr="005547B2">
              <w:t>Length of encounter in minutes.</w:t>
            </w:r>
          </w:p>
        </w:tc>
        <w:tc>
          <w:tcPr>
            <w:tcW w:w="3741" w:type="dxa"/>
          </w:tcPr>
          <w:p w14:paraId="0FB57E0B" w14:textId="77777777" w:rsidR="00FD4A2E" w:rsidRPr="005547B2" w:rsidRDefault="00FD4A2E" w:rsidP="00FD4A2E">
            <w:pPr>
              <w:pStyle w:val="Table8"/>
              <w:rPr>
                <w:sz w:val="20"/>
              </w:rPr>
            </w:pPr>
          </w:p>
        </w:tc>
        <w:tc>
          <w:tcPr>
            <w:tcW w:w="2206" w:type="dxa"/>
          </w:tcPr>
          <w:p w14:paraId="40B12C96" w14:textId="77777777" w:rsidR="00FD4A2E" w:rsidRPr="005547B2" w:rsidRDefault="00FD4A2E" w:rsidP="00FD4A2E">
            <w:pPr>
              <w:pStyle w:val="Table8"/>
            </w:pPr>
            <w:r w:rsidRPr="005547B2">
              <w:t>N/A</w:t>
            </w:r>
          </w:p>
        </w:tc>
        <w:tc>
          <w:tcPr>
            <w:tcW w:w="1439" w:type="dxa"/>
          </w:tcPr>
          <w:p w14:paraId="68083FFF" w14:textId="77777777" w:rsidR="00FD4A2E" w:rsidRPr="005547B2" w:rsidRDefault="00FD4A2E" w:rsidP="00FD4A2E">
            <w:pPr>
              <w:pStyle w:val="Table8"/>
            </w:pPr>
            <w:r w:rsidRPr="005547B2">
              <w:t>NUMERIC</w:t>
            </w:r>
          </w:p>
        </w:tc>
        <w:tc>
          <w:tcPr>
            <w:tcW w:w="576" w:type="dxa"/>
          </w:tcPr>
          <w:p w14:paraId="1F8BFABF" w14:textId="77777777" w:rsidR="00FD4A2E" w:rsidRPr="005547B2" w:rsidRDefault="00FD4A2E" w:rsidP="00FD4A2E">
            <w:pPr>
              <w:pStyle w:val="Table8"/>
            </w:pPr>
            <w:r w:rsidRPr="005547B2">
              <w:t>O</w:t>
            </w:r>
          </w:p>
        </w:tc>
      </w:tr>
      <w:tr w:rsidR="00FD4A2E" w:rsidRPr="005547B2" w14:paraId="000B215D" w14:textId="77777777" w:rsidTr="00FD4A2E">
        <w:trPr>
          <w:cantSplit/>
          <w:trHeight w:val="338"/>
        </w:trPr>
        <w:tc>
          <w:tcPr>
            <w:tcW w:w="669" w:type="dxa"/>
          </w:tcPr>
          <w:p w14:paraId="402BE90F" w14:textId="77777777" w:rsidR="00FD4A2E" w:rsidRPr="005547B2" w:rsidRDefault="00FD4A2E" w:rsidP="00FD4A2E">
            <w:pPr>
              <w:pStyle w:val="Table8"/>
            </w:pPr>
            <w:r>
              <w:t>T4A11</w:t>
            </w:r>
          </w:p>
        </w:tc>
        <w:tc>
          <w:tcPr>
            <w:tcW w:w="2206" w:type="dxa"/>
          </w:tcPr>
          <w:p w14:paraId="6F98B0A6" w14:textId="77777777" w:rsidR="00FD4A2E" w:rsidRPr="005547B2" w:rsidRDefault="00FD4A2E" w:rsidP="00FD4A2E">
            <w:pPr>
              <w:pStyle w:val="Table8"/>
            </w:pPr>
            <w:r w:rsidRPr="005547B2">
              <w:t>TRAVEL</w:t>
            </w:r>
          </w:p>
        </w:tc>
        <w:tc>
          <w:tcPr>
            <w:tcW w:w="4316" w:type="dxa"/>
          </w:tcPr>
          <w:p w14:paraId="4FBDC617" w14:textId="77777777" w:rsidR="00FD4A2E" w:rsidRPr="005547B2" w:rsidRDefault="00FD4A2E" w:rsidP="00FD4A2E">
            <w:pPr>
              <w:pStyle w:val="Table8"/>
            </w:pPr>
            <w:r w:rsidRPr="005547B2">
              <w:t>Travel time in minutes attributable to a home visit.</w:t>
            </w:r>
          </w:p>
        </w:tc>
        <w:tc>
          <w:tcPr>
            <w:tcW w:w="3741" w:type="dxa"/>
          </w:tcPr>
          <w:p w14:paraId="3E654EE0" w14:textId="77777777" w:rsidR="00FD4A2E" w:rsidRPr="005547B2" w:rsidRDefault="00FD4A2E" w:rsidP="00FD4A2E">
            <w:pPr>
              <w:pStyle w:val="Table8"/>
              <w:rPr>
                <w:sz w:val="20"/>
              </w:rPr>
            </w:pPr>
          </w:p>
        </w:tc>
        <w:tc>
          <w:tcPr>
            <w:tcW w:w="2206" w:type="dxa"/>
          </w:tcPr>
          <w:p w14:paraId="4F8FBE24" w14:textId="77777777" w:rsidR="00FD4A2E" w:rsidRPr="005547B2" w:rsidRDefault="00FD4A2E" w:rsidP="00FD4A2E">
            <w:pPr>
              <w:pStyle w:val="Table8"/>
            </w:pPr>
            <w:r w:rsidRPr="005547B2">
              <w:t>N/A</w:t>
            </w:r>
          </w:p>
        </w:tc>
        <w:tc>
          <w:tcPr>
            <w:tcW w:w="1439" w:type="dxa"/>
          </w:tcPr>
          <w:p w14:paraId="587E51F4" w14:textId="77777777" w:rsidR="00FD4A2E" w:rsidRPr="005547B2" w:rsidRDefault="00FD4A2E" w:rsidP="00FD4A2E">
            <w:pPr>
              <w:pStyle w:val="Table8"/>
            </w:pPr>
            <w:r w:rsidRPr="005547B2">
              <w:t>NUMERIC</w:t>
            </w:r>
          </w:p>
        </w:tc>
        <w:tc>
          <w:tcPr>
            <w:tcW w:w="576" w:type="dxa"/>
          </w:tcPr>
          <w:p w14:paraId="011AE68B" w14:textId="77777777" w:rsidR="00FD4A2E" w:rsidRPr="005547B2" w:rsidRDefault="00FD4A2E" w:rsidP="00FD4A2E">
            <w:pPr>
              <w:pStyle w:val="Table8"/>
            </w:pPr>
            <w:r w:rsidRPr="005547B2">
              <w:t>O</w:t>
            </w:r>
          </w:p>
        </w:tc>
      </w:tr>
      <w:tr w:rsidR="00FD4A2E" w:rsidRPr="005547B2" w14:paraId="28E847FC" w14:textId="77777777" w:rsidTr="00FD4A2E">
        <w:trPr>
          <w:cantSplit/>
          <w:trHeight w:val="1125"/>
        </w:trPr>
        <w:tc>
          <w:tcPr>
            <w:tcW w:w="669" w:type="dxa"/>
            <w:tcBorders>
              <w:top w:val="single" w:sz="4" w:space="0" w:color="auto"/>
              <w:bottom w:val="single" w:sz="8" w:space="0" w:color="auto"/>
            </w:tcBorders>
          </w:tcPr>
          <w:p w14:paraId="460BAF79" w14:textId="77777777" w:rsidR="00FD4A2E" w:rsidRPr="005547B2" w:rsidRDefault="00FD4A2E" w:rsidP="00FD4A2E">
            <w:pPr>
              <w:pStyle w:val="Table8"/>
            </w:pPr>
            <w:r>
              <w:t>T4A12</w:t>
            </w:r>
          </w:p>
        </w:tc>
        <w:tc>
          <w:tcPr>
            <w:tcW w:w="2206" w:type="dxa"/>
            <w:tcBorders>
              <w:top w:val="single" w:sz="4" w:space="0" w:color="auto"/>
              <w:bottom w:val="single" w:sz="8" w:space="0" w:color="auto"/>
            </w:tcBorders>
          </w:tcPr>
          <w:p w14:paraId="49578D42" w14:textId="77777777" w:rsidR="00FD4A2E" w:rsidRPr="005547B2" w:rsidRDefault="00FD4A2E" w:rsidP="00FD4A2E">
            <w:pPr>
              <w:pStyle w:val="Table8"/>
            </w:pPr>
            <w:r w:rsidRPr="005547B2">
              <w:t>REASON</w:t>
            </w:r>
          </w:p>
        </w:tc>
        <w:tc>
          <w:tcPr>
            <w:tcW w:w="4316" w:type="dxa"/>
            <w:tcBorders>
              <w:top w:val="single" w:sz="4" w:space="0" w:color="auto"/>
              <w:bottom w:val="single" w:sz="8" w:space="0" w:color="auto"/>
            </w:tcBorders>
          </w:tcPr>
          <w:p w14:paraId="3ED2F791" w14:textId="77777777" w:rsidR="00FD4A2E" w:rsidRPr="005547B2" w:rsidRDefault="00FD4A2E" w:rsidP="00FD4A2E">
            <w:pPr>
              <w:pStyle w:val="Table8"/>
            </w:pPr>
            <w:r w:rsidRPr="005547B2">
              <w:t>A list of zero, one or many codes for related journal entries that have been linked to this referral entry with a reason relationship.</w:t>
            </w:r>
          </w:p>
          <w:p w14:paraId="3E70404E" w14:textId="77777777" w:rsidR="00FD4A2E" w:rsidRPr="005547B2" w:rsidRDefault="00FD4A2E" w:rsidP="00FD4A2E">
            <w:pPr>
              <w:pStyle w:val="Table8"/>
            </w:pPr>
            <w:r w:rsidRPr="005547B2">
              <w:t xml:space="preserve">For example, </w:t>
            </w:r>
            <w:r>
              <w:t>encounters</w:t>
            </w:r>
            <w:r w:rsidRPr="005547B2">
              <w:t xml:space="preserve"> for hypertension.</w:t>
            </w:r>
          </w:p>
          <w:p w14:paraId="735FC6E0" w14:textId="77777777" w:rsidR="00FD4A2E" w:rsidRPr="005547B2" w:rsidRDefault="00FD4A2E" w:rsidP="00FD4A2E">
            <w:pPr>
              <w:pStyle w:val="Table8"/>
            </w:pPr>
            <w:r w:rsidRPr="005547B2">
              <w:t>To select on a REASON code, the selection criteria should be applied to the code of each reason record.</w:t>
            </w:r>
          </w:p>
        </w:tc>
        <w:tc>
          <w:tcPr>
            <w:tcW w:w="5947" w:type="dxa"/>
            <w:gridSpan w:val="2"/>
            <w:tcBorders>
              <w:top w:val="single" w:sz="4" w:space="0" w:color="auto"/>
              <w:bottom w:val="single" w:sz="8" w:space="0" w:color="auto"/>
            </w:tcBorders>
          </w:tcPr>
          <w:p w14:paraId="3C5D77B6" w14:textId="77777777" w:rsidR="00FD4A2E" w:rsidRPr="005547B2" w:rsidRDefault="00FD4A2E" w:rsidP="00FD4A2E">
            <w:pPr>
              <w:pStyle w:val="Table8"/>
            </w:pPr>
            <w:r w:rsidRPr="005547B2">
              <w:t>If a record is linked to more than one reason record the more than one codes may be reported. The codes are separated by a ":" (colon).</w:t>
            </w:r>
          </w:p>
        </w:tc>
        <w:tc>
          <w:tcPr>
            <w:tcW w:w="1439" w:type="dxa"/>
            <w:tcBorders>
              <w:top w:val="single" w:sz="4" w:space="0" w:color="auto"/>
              <w:bottom w:val="single" w:sz="8" w:space="0" w:color="auto"/>
            </w:tcBorders>
          </w:tcPr>
          <w:p w14:paraId="68C6502A" w14:textId="77777777" w:rsidR="00FD4A2E" w:rsidRPr="005547B2" w:rsidRDefault="00FD4A2E" w:rsidP="00FD4A2E">
            <w:pPr>
              <w:pStyle w:val="Table8"/>
            </w:pPr>
            <w:r w:rsidRPr="005547B2">
              <w:t>CV</w:t>
            </w:r>
          </w:p>
        </w:tc>
        <w:tc>
          <w:tcPr>
            <w:tcW w:w="576" w:type="dxa"/>
            <w:tcBorders>
              <w:top w:val="single" w:sz="4" w:space="0" w:color="auto"/>
              <w:bottom w:val="single" w:sz="8" w:space="0" w:color="auto"/>
            </w:tcBorders>
          </w:tcPr>
          <w:p w14:paraId="1AFE4D4D" w14:textId="77777777" w:rsidR="00FD4A2E" w:rsidRPr="005547B2" w:rsidRDefault="00FD4A2E" w:rsidP="00FD4A2E">
            <w:pPr>
              <w:pStyle w:val="Table8"/>
            </w:pPr>
            <w:r w:rsidRPr="005547B2">
              <w:t>O</w:t>
            </w:r>
          </w:p>
        </w:tc>
      </w:tr>
      <w:tr w:rsidR="00FD4A2E" w:rsidRPr="003D5616" w14:paraId="78A29113" w14:textId="77777777" w:rsidTr="00FD4A2E">
        <w:trPr>
          <w:cantSplit/>
          <w:trHeight w:val="2270"/>
        </w:trPr>
        <w:tc>
          <w:tcPr>
            <w:tcW w:w="669" w:type="dxa"/>
          </w:tcPr>
          <w:p w14:paraId="721E4D2F" w14:textId="77777777" w:rsidR="00FD4A2E" w:rsidRPr="005547B2" w:rsidRDefault="00FD4A2E" w:rsidP="00FD4A2E">
            <w:pPr>
              <w:pStyle w:val="Table8"/>
            </w:pPr>
            <w:r>
              <w:t>T4A13</w:t>
            </w:r>
          </w:p>
        </w:tc>
        <w:tc>
          <w:tcPr>
            <w:tcW w:w="2206" w:type="dxa"/>
          </w:tcPr>
          <w:p w14:paraId="0F83FE96" w14:textId="77777777" w:rsidR="00FD4A2E" w:rsidRPr="005547B2" w:rsidRDefault="00FD4A2E" w:rsidP="00FD4A2E">
            <w:pPr>
              <w:pStyle w:val="Table8"/>
            </w:pPr>
            <w:r w:rsidRPr="005547B2">
              <w:t>LINKS</w:t>
            </w:r>
          </w:p>
        </w:tc>
        <w:tc>
          <w:tcPr>
            <w:tcW w:w="4316" w:type="dxa"/>
          </w:tcPr>
          <w:p w14:paraId="55CA735E" w14:textId="77777777" w:rsidR="00FD4A2E" w:rsidRPr="005547B2" w:rsidRDefault="00FD4A2E" w:rsidP="00FD4A2E">
            <w:pPr>
              <w:pStyle w:val="Table8"/>
            </w:pPr>
            <w:r w:rsidRPr="005547B2">
              <w:t>A list of zero, one or many link numbers. A link number is shared by records for the same patient that have been explicitly linked in some way by the user.</w:t>
            </w:r>
          </w:p>
          <w:p w14:paraId="52B8C3CD" w14:textId="77777777" w:rsidR="00FD4A2E" w:rsidRPr="005547B2" w:rsidRDefault="00FD4A2E" w:rsidP="00FD4A2E">
            <w:pPr>
              <w:pStyle w:val="Table8"/>
            </w:pPr>
            <w:r w:rsidRPr="005547B2">
              <w:t>For example, problem-linkage, links between disorders and associated treatments and outcomes.</w:t>
            </w:r>
          </w:p>
        </w:tc>
        <w:tc>
          <w:tcPr>
            <w:tcW w:w="5947" w:type="dxa"/>
            <w:gridSpan w:val="2"/>
          </w:tcPr>
          <w:p w14:paraId="153C6378" w14:textId="77777777" w:rsidR="00FD4A2E" w:rsidRPr="005547B2" w:rsidRDefault="00FD4A2E" w:rsidP="00FD4A2E">
            <w:pPr>
              <w:pStyle w:val="Table8"/>
            </w:pPr>
            <w:r w:rsidRPr="005547B2">
              <w:t>Each link number may consist of up to six digits.</w:t>
            </w:r>
          </w:p>
          <w:p w14:paraId="48C0BDD2" w14:textId="77777777" w:rsidR="00FD4A2E" w:rsidRPr="005547B2" w:rsidRDefault="00FD4A2E" w:rsidP="00FD4A2E">
            <w:pPr>
              <w:pStyle w:val="Table8"/>
            </w:pPr>
            <w:r w:rsidRPr="005547B2">
              <w:t>If a record is linked to more than one group of records several numbers may be reported. The numbers are separated by a ":" (colon).</w:t>
            </w:r>
          </w:p>
          <w:p w14:paraId="253F0937" w14:textId="77777777" w:rsidR="00FD4A2E" w:rsidRPr="005547B2" w:rsidRDefault="00FD4A2E" w:rsidP="00FD4A2E">
            <w:pPr>
              <w:pStyle w:val="Table8"/>
            </w:pPr>
            <w:r w:rsidRPr="005547B2">
              <w:t>Link numbers:</w:t>
            </w:r>
          </w:p>
          <w:p w14:paraId="7E515A58" w14:textId="77777777" w:rsidR="00FD4A2E" w:rsidRPr="005547B2" w:rsidRDefault="00FD4A2E" w:rsidP="00FD4A2E">
            <w:pPr>
              <w:pStyle w:val="Table8"/>
            </w:pPr>
            <w:r w:rsidRPr="005547B2">
              <w:t>May be generated in any way available to the system.</w:t>
            </w:r>
          </w:p>
          <w:p w14:paraId="1203DA3B" w14:textId="77777777" w:rsidR="00FD4A2E" w:rsidRPr="005547B2" w:rsidRDefault="00FD4A2E" w:rsidP="00FD4A2E">
            <w:pPr>
              <w:pStyle w:val="Table8"/>
            </w:pPr>
            <w:r w:rsidRPr="005547B2">
              <w:t>Need not be allocated sequentially.</w:t>
            </w:r>
          </w:p>
          <w:p w14:paraId="38D7D171" w14:textId="77777777" w:rsidR="00FD4A2E" w:rsidRPr="005547B2" w:rsidRDefault="00FD4A2E" w:rsidP="00FD4A2E">
            <w:pPr>
              <w:pStyle w:val="Table8"/>
            </w:pPr>
            <w:r w:rsidRPr="005547B2">
              <w:t>Are applicable only within a single response.</w:t>
            </w:r>
          </w:p>
          <w:p w14:paraId="4A8AA4E1" w14:textId="77777777" w:rsidR="00FD4A2E" w:rsidRPr="005547B2" w:rsidRDefault="00FD4A2E" w:rsidP="00FD4A2E">
            <w:pPr>
              <w:pStyle w:val="Table8"/>
            </w:pPr>
            <w:r w:rsidRPr="005547B2">
              <w:t xml:space="preserve">Are applicable only within records relating to the same patient. </w:t>
            </w:r>
          </w:p>
          <w:p w14:paraId="43E43ADB" w14:textId="77777777" w:rsidR="00FD4A2E" w:rsidRPr="005547B2" w:rsidRDefault="00FD4A2E" w:rsidP="00FD4A2E">
            <w:pPr>
              <w:pStyle w:val="Table8"/>
            </w:pPr>
            <w:r w:rsidRPr="005547B2">
              <w:t>Records that have been explicitly linked by the person recording the data will have one or more common link numbers.</w:t>
            </w:r>
          </w:p>
        </w:tc>
        <w:tc>
          <w:tcPr>
            <w:tcW w:w="1439" w:type="dxa"/>
          </w:tcPr>
          <w:p w14:paraId="25B2CBB6" w14:textId="77777777" w:rsidR="00FD4A2E" w:rsidRPr="005547B2" w:rsidRDefault="00FD4A2E" w:rsidP="00FD4A2E">
            <w:pPr>
              <w:pStyle w:val="Table8"/>
            </w:pPr>
            <w:r w:rsidRPr="005547B2">
              <w:t>LINK</w:t>
            </w:r>
          </w:p>
        </w:tc>
        <w:tc>
          <w:tcPr>
            <w:tcW w:w="576" w:type="dxa"/>
          </w:tcPr>
          <w:p w14:paraId="573DCB06" w14:textId="77777777" w:rsidR="00FD4A2E" w:rsidRPr="00606F9B" w:rsidRDefault="00FD4A2E" w:rsidP="00FD4A2E">
            <w:pPr>
              <w:pStyle w:val="Table8"/>
            </w:pPr>
            <w:r w:rsidRPr="005547B2">
              <w:t>O</w:t>
            </w:r>
          </w:p>
        </w:tc>
      </w:tr>
    </w:tbl>
    <w:p w14:paraId="0FA47553" w14:textId="52A21889" w:rsidR="00FD4A2E" w:rsidRDefault="00FD4A2E" w:rsidP="00FD4A2E">
      <w:pPr>
        <w:pStyle w:val="Caption"/>
      </w:pPr>
      <w:bookmarkStart w:id="85" w:name="_Ref287614452"/>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5</w:t>
      </w:r>
      <w:r w:rsidR="00245BDF">
        <w:rPr>
          <w:noProof/>
        </w:rPr>
        <w:fldChar w:fldCharType="end"/>
      </w:r>
      <w:r>
        <w:t xml:space="preserve"> - ENCOUNTERS Table Attributes</w:t>
      </w:r>
      <w:bookmarkEnd w:id="85"/>
    </w:p>
    <w:p w14:paraId="3335A887" w14:textId="77777777" w:rsidR="00FD4A2E" w:rsidRDefault="00FD4A2E" w:rsidP="00FD4A2E">
      <w:pPr>
        <w:rPr>
          <w:lang w:eastAsia="en-GB"/>
        </w:rPr>
      </w:pPr>
    </w:p>
    <w:p w14:paraId="2C8EFF70" w14:textId="77777777" w:rsidR="00FD4A2E" w:rsidRPr="009E2F8A" w:rsidRDefault="00FD4A2E" w:rsidP="00FD4A2E">
      <w:pPr>
        <w:rPr>
          <w:lang w:eastAsia="en-GB"/>
        </w:rPr>
        <w:sectPr w:rsidR="00FD4A2E" w:rsidRPr="009E2F8A" w:rsidSect="00817796">
          <w:pgSz w:w="16838" w:h="11906" w:orient="landscape" w:code="9"/>
          <w:pgMar w:top="1134" w:right="720" w:bottom="1134" w:left="1151" w:header="567" w:footer="170" w:gutter="0"/>
          <w:paperSrc w:first="7" w:other="7"/>
          <w:cols w:space="720"/>
          <w:docGrid w:linePitch="326"/>
        </w:sectPr>
      </w:pPr>
    </w:p>
    <w:p w14:paraId="04EA2E9A" w14:textId="77777777" w:rsidR="00FD4A2E" w:rsidRDefault="00FD4A2E" w:rsidP="00B72C75">
      <w:pPr>
        <w:pStyle w:val="Heading1"/>
        <w:rPr>
          <w:lang w:eastAsia="en-GB"/>
        </w:rPr>
      </w:pPr>
      <w:bookmarkStart w:id="86" w:name="_Ref288033364"/>
      <w:bookmarkStart w:id="87" w:name="_Toc525717781"/>
      <w:bookmarkStart w:id="88" w:name="_Toc532465873"/>
      <w:r>
        <w:rPr>
          <w:lang w:eastAsia="en-GB"/>
        </w:rPr>
        <w:lastRenderedPageBreak/>
        <w:t>GPES-I Messaging</w:t>
      </w:r>
      <w:bookmarkEnd w:id="86"/>
      <w:bookmarkEnd w:id="87"/>
      <w:bookmarkEnd w:id="88"/>
    </w:p>
    <w:p w14:paraId="270A854A" w14:textId="77777777" w:rsidR="00FD4A2E" w:rsidRDefault="00FD4A2E" w:rsidP="00FD4A2E">
      <w:pPr>
        <w:pStyle w:val="ParaText"/>
        <w:rPr>
          <w:lang w:eastAsia="en-GB"/>
        </w:rPr>
      </w:pPr>
      <w:r>
        <w:rPr>
          <w:lang w:eastAsia="en-GB"/>
        </w:rPr>
        <w:t>This section describes the messaging used to achieve the GPES business process for interactions between GPDC and GPET-E systems. It describes the technologies and message formats used along with the rules to control the behaviour of the interactions. The messages themselves are also described to an attribute level, and schema files plus worked examples are included.</w:t>
      </w:r>
    </w:p>
    <w:p w14:paraId="59A83C53" w14:textId="7BC3EF01" w:rsidR="00FD4A2E" w:rsidRDefault="00FD4A2E" w:rsidP="00FD4A2E">
      <w:pPr>
        <w:pStyle w:val="ParaText"/>
        <w:rPr>
          <w:lang w:eastAsia="en-GB"/>
        </w:rPr>
      </w:pPr>
      <w:r>
        <w:rPr>
          <w:lang w:eastAsia="en-GB"/>
        </w:rPr>
        <w:t>This section assumes the reader has a working knowledge of the messaging technologies within the NHS along with the GPES business process for interactions between GPDC and GPET-E Systems; see Refs [4] &amp; [6].</w:t>
      </w:r>
    </w:p>
    <w:p w14:paraId="26B4F213" w14:textId="77777777" w:rsidR="007364C1" w:rsidRPr="00525827" w:rsidRDefault="007364C1" w:rsidP="007364C1">
      <w:pPr>
        <w:pStyle w:val="ParaText"/>
        <w:numPr>
          <w:ilvl w:val="0"/>
          <w:numId w:val="0"/>
        </w:numPr>
        <w:ind w:left="771"/>
        <w:rPr>
          <w:lang w:eastAsia="en-GB"/>
        </w:rPr>
      </w:pPr>
    </w:p>
    <w:p w14:paraId="261F3131" w14:textId="77777777" w:rsidR="00FD4A2E" w:rsidRPr="00F14F7C" w:rsidRDefault="00FD4A2E" w:rsidP="00C572AD">
      <w:pPr>
        <w:pStyle w:val="Heading2"/>
        <w:rPr>
          <w:lang w:eastAsia="en-GB"/>
        </w:rPr>
      </w:pPr>
      <w:bookmarkStart w:id="89" w:name="_Toc525717782"/>
      <w:bookmarkStart w:id="90" w:name="_Toc532465874"/>
      <w:r w:rsidRPr="00F14F7C">
        <w:rPr>
          <w:lang w:eastAsia="en-GB"/>
        </w:rPr>
        <w:t>Messaging Technologies</w:t>
      </w:r>
      <w:bookmarkEnd w:id="89"/>
      <w:bookmarkEnd w:id="90"/>
    </w:p>
    <w:p w14:paraId="284D0E85" w14:textId="29851E15" w:rsidR="00C13886" w:rsidRDefault="00FD4A2E" w:rsidP="00826DA9">
      <w:pPr>
        <w:pStyle w:val="ParaText"/>
        <w:rPr>
          <w:lang w:eastAsia="en-GB"/>
        </w:rPr>
      </w:pPr>
      <w:r>
        <w:rPr>
          <w:lang w:eastAsia="en-GB"/>
        </w:rPr>
        <w:t>MESH is used for all interactions between GPDC and GPET-E systems. As MESH does not have defined message types, this document specifies the MESH payload (.</w:t>
      </w:r>
      <w:proofErr w:type="spellStart"/>
      <w:r>
        <w:rPr>
          <w:lang w:eastAsia="en-GB"/>
        </w:rPr>
        <w:t>dat</w:t>
      </w:r>
      <w:proofErr w:type="spellEnd"/>
      <w:r>
        <w:rPr>
          <w:lang w:eastAsia="en-GB"/>
        </w:rPr>
        <w:t>) format along with the values that should be used for the MESH control (.</w:t>
      </w:r>
      <w:proofErr w:type="spellStart"/>
      <w:r>
        <w:rPr>
          <w:lang w:eastAsia="en-GB"/>
        </w:rPr>
        <w:t>ctl</w:t>
      </w:r>
      <w:proofErr w:type="spellEnd"/>
      <w:r>
        <w:rPr>
          <w:lang w:eastAsia="en-GB"/>
        </w:rPr>
        <w:t>) files.</w:t>
      </w:r>
      <w:r w:rsidRPr="00992AA6">
        <w:t xml:space="preserve"> </w:t>
      </w:r>
      <w:r>
        <w:t>For further information see t</w:t>
      </w:r>
      <w:r w:rsidRPr="003D5616">
        <w:t xml:space="preserve">he </w:t>
      </w:r>
      <w:r>
        <w:t>MESH Specifications – Ref [2] and t</w:t>
      </w:r>
      <w:r w:rsidRPr="003D5616">
        <w:t xml:space="preserve">he </w:t>
      </w:r>
      <w:r w:rsidRPr="009E6BC5">
        <w:t>MESH client File Interface Specification</w:t>
      </w:r>
      <w:r>
        <w:t xml:space="preserve"> – Ref [3].</w:t>
      </w:r>
    </w:p>
    <w:p w14:paraId="1386D32B" w14:textId="3263C8CC" w:rsidR="00FD4A2E" w:rsidRDefault="00FD4A2E" w:rsidP="00FD4A2E">
      <w:pPr>
        <w:pStyle w:val="ParaText"/>
        <w:rPr>
          <w:lang w:eastAsia="en-GB"/>
        </w:rPr>
      </w:pPr>
      <w:r>
        <w:rPr>
          <w:lang w:eastAsia="en-GB"/>
        </w:rPr>
        <w:t xml:space="preserve">Section </w:t>
      </w:r>
      <w:r w:rsidR="005D4804">
        <w:rPr>
          <w:lang w:eastAsia="en-GB"/>
        </w:rPr>
        <w:fldChar w:fldCharType="begin"/>
      </w:r>
      <w:r w:rsidR="005D4804">
        <w:rPr>
          <w:lang w:eastAsia="en-GB"/>
        </w:rPr>
        <w:instrText xml:space="preserve"> REF _Ref532375881 \r \h </w:instrText>
      </w:r>
      <w:r w:rsidR="005D4804">
        <w:rPr>
          <w:lang w:eastAsia="en-GB"/>
        </w:rPr>
      </w:r>
      <w:r w:rsidR="005D4804">
        <w:rPr>
          <w:lang w:eastAsia="en-GB"/>
        </w:rPr>
        <w:fldChar w:fldCharType="separate"/>
      </w:r>
      <w:r w:rsidR="005D4804">
        <w:rPr>
          <w:lang w:eastAsia="en-GB"/>
        </w:rPr>
        <w:t>3.2</w:t>
      </w:r>
      <w:r w:rsidR="005D4804">
        <w:rPr>
          <w:lang w:eastAsia="en-GB"/>
        </w:rPr>
        <w:fldChar w:fldCharType="end"/>
      </w:r>
      <w:r>
        <w:rPr>
          <w:lang w:eastAsia="en-GB"/>
        </w:rPr>
        <w:t xml:space="preserve"> provides an overview of the messages and the messaging technology used for each interaction.</w:t>
      </w:r>
    </w:p>
    <w:p w14:paraId="365FD816" w14:textId="77777777" w:rsidR="00FD4A2E" w:rsidRDefault="00FD4A2E" w:rsidP="00FD4A2E">
      <w:pPr>
        <w:pStyle w:val="ParaText"/>
        <w:rPr>
          <w:lang w:eastAsia="en-GB"/>
        </w:rPr>
      </w:pPr>
      <w:r>
        <w:rPr>
          <w:lang w:eastAsia="en-GB"/>
        </w:rPr>
        <w:t xml:space="preserve">All business information communicated between GPDC and GPET-E Systems is either XML or CSV in format. XSD schemas for each interaction are unchanged from those supported by version 5.0 of the Standard. The CSV structure is described in the relevant section for each applicable interaction. </w:t>
      </w:r>
    </w:p>
    <w:p w14:paraId="4ADD0F87" w14:textId="779E51A0" w:rsidR="007364C1" w:rsidRDefault="007364C1">
      <w:pPr>
        <w:spacing w:after="0"/>
        <w:textboxTightWrap w:val="none"/>
        <w:rPr>
          <w:rFonts w:eastAsia="MS Mincho"/>
          <w:b/>
          <w:color w:val="005EB8" w:themeColor="accent1"/>
          <w:spacing w:val="-6"/>
          <w:kern w:val="28"/>
          <w:sz w:val="36"/>
          <w:szCs w:val="28"/>
          <w:lang w:eastAsia="en-GB"/>
          <w14:ligatures w14:val="standardContextual"/>
        </w:rPr>
      </w:pPr>
      <w:bookmarkStart w:id="91" w:name="_Ref287446257"/>
      <w:bookmarkStart w:id="92" w:name="_Toc525717783"/>
    </w:p>
    <w:p w14:paraId="70637002" w14:textId="06B78E5C" w:rsidR="00FD4A2E" w:rsidRPr="00F14F7C" w:rsidRDefault="00FD4A2E" w:rsidP="00C572AD">
      <w:pPr>
        <w:pStyle w:val="Heading2"/>
        <w:rPr>
          <w:lang w:eastAsia="en-GB"/>
        </w:rPr>
      </w:pPr>
      <w:bookmarkStart w:id="93" w:name="_Ref532375881"/>
      <w:bookmarkStart w:id="94" w:name="_Ref532375939"/>
      <w:bookmarkStart w:id="95" w:name="_Toc532465875"/>
      <w:r w:rsidRPr="00F14F7C">
        <w:rPr>
          <w:lang w:eastAsia="en-GB"/>
        </w:rPr>
        <w:t>Message Types</w:t>
      </w:r>
      <w:bookmarkEnd w:id="91"/>
      <w:bookmarkEnd w:id="92"/>
      <w:bookmarkEnd w:id="93"/>
      <w:bookmarkEnd w:id="94"/>
      <w:bookmarkEnd w:id="95"/>
    </w:p>
    <w:p w14:paraId="31CCE088" w14:textId="596868A8" w:rsidR="00DF4563" w:rsidRDefault="00FD4A2E" w:rsidP="00FD4A2E">
      <w:pPr>
        <w:pStyle w:val="ParaText"/>
        <w:rPr>
          <w:lang w:eastAsia="en-GB"/>
        </w:rPr>
      </w:pPr>
      <w:r>
        <w:rPr>
          <w:lang w:eastAsia="en-GB"/>
        </w:rPr>
        <w:t xml:space="preserve">A description of the messages utilised within this Standard are described in </w:t>
      </w:r>
      <w:r>
        <w:rPr>
          <w:lang w:eastAsia="en-GB"/>
        </w:rPr>
        <w:fldChar w:fldCharType="begin"/>
      </w:r>
      <w:r>
        <w:rPr>
          <w:lang w:eastAsia="en-GB"/>
        </w:rPr>
        <w:instrText xml:space="preserve"> REF _Ref287431981 \h </w:instrText>
      </w:r>
      <w:r>
        <w:rPr>
          <w:lang w:eastAsia="en-GB"/>
        </w:rPr>
      </w:r>
      <w:r>
        <w:rPr>
          <w:lang w:eastAsia="en-GB"/>
        </w:rPr>
        <w:fldChar w:fldCharType="separate"/>
      </w:r>
      <w:r w:rsidR="00E23EB1">
        <w:t xml:space="preserve">Table </w:t>
      </w:r>
      <w:r w:rsidR="00E23EB1">
        <w:rPr>
          <w:noProof/>
        </w:rPr>
        <w:t>6</w:t>
      </w:r>
      <w:r>
        <w:rPr>
          <w:lang w:eastAsia="en-GB"/>
        </w:rPr>
        <w:fldChar w:fldCharType="end"/>
      </w:r>
      <w:r>
        <w:rPr>
          <w:lang w:eastAsia="en-GB"/>
        </w:rPr>
        <w:t>. This contains a list of the transport used for each message along with initiating party, a short description of the message and further details on the interaction types used and XML schema definitions used for the transmission of data. Further detail can be found for each message type in the following sections.</w:t>
      </w:r>
    </w:p>
    <w:p w14:paraId="6D552C56" w14:textId="77777777" w:rsidR="00DF4563" w:rsidRPr="00DF4563" w:rsidRDefault="00DF4563" w:rsidP="00DF4563">
      <w:pPr>
        <w:rPr>
          <w:lang w:eastAsia="en-GB"/>
        </w:rPr>
      </w:pPr>
    </w:p>
    <w:p w14:paraId="553A50B3" w14:textId="77777777" w:rsidR="00DF4563" w:rsidRPr="00DF4563" w:rsidRDefault="00DF4563" w:rsidP="00DF4563">
      <w:pPr>
        <w:rPr>
          <w:lang w:eastAsia="en-GB"/>
        </w:rPr>
      </w:pPr>
    </w:p>
    <w:p w14:paraId="0506962B" w14:textId="77777777" w:rsidR="00DF4563" w:rsidRPr="00DF4563" w:rsidRDefault="00DF4563" w:rsidP="00DF4563">
      <w:pPr>
        <w:rPr>
          <w:lang w:eastAsia="en-GB"/>
        </w:rPr>
      </w:pPr>
    </w:p>
    <w:p w14:paraId="00CBCF00" w14:textId="77777777" w:rsidR="00DF4563" w:rsidRPr="00DF4563" w:rsidRDefault="00DF4563" w:rsidP="00DF4563">
      <w:pPr>
        <w:rPr>
          <w:lang w:eastAsia="en-GB"/>
        </w:rPr>
      </w:pPr>
    </w:p>
    <w:p w14:paraId="5A2C67BC" w14:textId="77777777" w:rsidR="00DF4563" w:rsidRPr="00DF4563" w:rsidRDefault="00DF4563" w:rsidP="00DF4563">
      <w:pPr>
        <w:rPr>
          <w:lang w:eastAsia="en-GB"/>
        </w:rPr>
      </w:pPr>
    </w:p>
    <w:p w14:paraId="7E30E892" w14:textId="77777777" w:rsidR="00DF4563" w:rsidRPr="00DF4563" w:rsidRDefault="00DF4563" w:rsidP="00DF4563">
      <w:pPr>
        <w:rPr>
          <w:lang w:eastAsia="en-GB"/>
        </w:rPr>
      </w:pPr>
    </w:p>
    <w:p w14:paraId="6C267DA6" w14:textId="77777777" w:rsidR="00DF4563" w:rsidRPr="00DF4563" w:rsidRDefault="00DF4563" w:rsidP="00DF4563">
      <w:pPr>
        <w:rPr>
          <w:lang w:eastAsia="en-GB"/>
        </w:rPr>
      </w:pPr>
    </w:p>
    <w:p w14:paraId="29D2A988" w14:textId="77777777" w:rsidR="00DF4563" w:rsidRPr="00DF4563" w:rsidRDefault="00DF4563" w:rsidP="00DF4563">
      <w:pPr>
        <w:rPr>
          <w:lang w:eastAsia="en-GB"/>
        </w:rPr>
      </w:pPr>
    </w:p>
    <w:p w14:paraId="55D7A7EF" w14:textId="77777777" w:rsidR="00DF4563" w:rsidRPr="00DF4563" w:rsidRDefault="00DF4563" w:rsidP="00DF4563">
      <w:pPr>
        <w:rPr>
          <w:lang w:eastAsia="en-GB"/>
        </w:rPr>
      </w:pPr>
    </w:p>
    <w:p w14:paraId="6ADE0A3B" w14:textId="77777777" w:rsidR="00DF4563" w:rsidRPr="00DF4563" w:rsidRDefault="00DF4563" w:rsidP="00DF4563">
      <w:pPr>
        <w:rPr>
          <w:lang w:eastAsia="en-GB"/>
        </w:rPr>
      </w:pPr>
    </w:p>
    <w:p w14:paraId="76E50B84" w14:textId="77777777" w:rsidR="00DF4563" w:rsidRPr="00DF4563" w:rsidRDefault="00DF4563" w:rsidP="00DF4563">
      <w:pPr>
        <w:rPr>
          <w:lang w:eastAsia="en-GB"/>
        </w:rPr>
      </w:pPr>
    </w:p>
    <w:p w14:paraId="02E46969" w14:textId="633B597D" w:rsidR="00FD4A2E" w:rsidRPr="00DF4563" w:rsidRDefault="00FD4A2E" w:rsidP="00DF4563">
      <w:pPr>
        <w:jc w:val="center"/>
        <w:rPr>
          <w:lang w:eastAsia="en-GB"/>
        </w:rPr>
      </w:pPr>
    </w:p>
    <w:tbl>
      <w:tblPr>
        <w:tblW w:w="5325" w:type="pct"/>
        <w:tblInd w:w="-3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5"/>
        <w:gridCol w:w="1250"/>
        <w:gridCol w:w="974"/>
        <w:gridCol w:w="1256"/>
        <w:gridCol w:w="976"/>
        <w:gridCol w:w="2502"/>
        <w:gridCol w:w="1949"/>
      </w:tblGrid>
      <w:tr w:rsidR="00521A4A" w:rsidRPr="003D5616" w14:paraId="649470CD" w14:textId="77777777" w:rsidTr="00521A4A">
        <w:trPr>
          <w:cantSplit/>
          <w:trHeight w:val="983"/>
          <w:tblHeader/>
        </w:trPr>
        <w:tc>
          <w:tcPr>
            <w:tcW w:w="362" w:type="pct"/>
            <w:shd w:val="clear" w:color="auto" w:fill="BFBFBF"/>
            <w:tcMar>
              <w:left w:w="51" w:type="dxa"/>
              <w:right w:w="51" w:type="dxa"/>
            </w:tcMar>
          </w:tcPr>
          <w:p w14:paraId="1BCE9926" w14:textId="77777777" w:rsidR="00FD4A2E" w:rsidRPr="000B4251" w:rsidRDefault="00FD4A2E" w:rsidP="00FD4A2E">
            <w:pPr>
              <w:spacing w:after="240"/>
              <w:jc w:val="both"/>
              <w:rPr>
                <w:b/>
              </w:rPr>
            </w:pPr>
            <w:proofErr w:type="spellStart"/>
            <w:r w:rsidRPr="000B4251">
              <w:rPr>
                <w:b/>
              </w:rPr>
              <w:lastRenderedPageBreak/>
              <w:t>Txn</w:t>
            </w:r>
            <w:proofErr w:type="spellEnd"/>
            <w:r w:rsidRPr="000B4251">
              <w:rPr>
                <w:b/>
              </w:rPr>
              <w:t xml:space="preserve"> type</w:t>
            </w:r>
          </w:p>
        </w:tc>
        <w:tc>
          <w:tcPr>
            <w:tcW w:w="651" w:type="pct"/>
            <w:shd w:val="clear" w:color="auto" w:fill="BFBFBF"/>
          </w:tcPr>
          <w:p w14:paraId="5FD6152E" w14:textId="77777777" w:rsidR="00FD4A2E" w:rsidRPr="000B4251" w:rsidRDefault="00FD4A2E" w:rsidP="00FD4A2E">
            <w:pPr>
              <w:spacing w:after="240"/>
              <w:jc w:val="both"/>
              <w:rPr>
                <w:b/>
              </w:rPr>
            </w:pPr>
            <w:r w:rsidRPr="000B4251">
              <w:rPr>
                <w:b/>
              </w:rPr>
              <w:t>Initiated by</w:t>
            </w:r>
          </w:p>
        </w:tc>
        <w:tc>
          <w:tcPr>
            <w:tcW w:w="507" w:type="pct"/>
            <w:shd w:val="clear" w:color="auto" w:fill="BFBFBF"/>
          </w:tcPr>
          <w:p w14:paraId="32F75F67" w14:textId="77777777" w:rsidR="00FD4A2E" w:rsidRPr="000B4251" w:rsidRDefault="00FD4A2E" w:rsidP="00FD4A2E">
            <w:pPr>
              <w:spacing w:after="240"/>
              <w:jc w:val="both"/>
              <w:rPr>
                <w:b/>
              </w:rPr>
            </w:pPr>
            <w:r w:rsidRPr="000B4251">
              <w:rPr>
                <w:b/>
              </w:rPr>
              <w:t>Target</w:t>
            </w:r>
          </w:p>
        </w:tc>
        <w:tc>
          <w:tcPr>
            <w:tcW w:w="654" w:type="pct"/>
            <w:shd w:val="clear" w:color="auto" w:fill="BFBFBF"/>
          </w:tcPr>
          <w:p w14:paraId="5713B627" w14:textId="77777777" w:rsidR="00FD4A2E" w:rsidRPr="000B4251" w:rsidRDefault="00FD4A2E" w:rsidP="00FD4A2E">
            <w:pPr>
              <w:spacing w:after="240"/>
              <w:jc w:val="both"/>
              <w:rPr>
                <w:b/>
              </w:rPr>
            </w:pPr>
            <w:r w:rsidRPr="000B4251">
              <w:rPr>
                <w:b/>
              </w:rPr>
              <w:t>Message Name</w:t>
            </w:r>
          </w:p>
        </w:tc>
        <w:tc>
          <w:tcPr>
            <w:tcW w:w="508" w:type="pct"/>
            <w:shd w:val="clear" w:color="auto" w:fill="BFBFBF"/>
          </w:tcPr>
          <w:p w14:paraId="6A4F8BAA" w14:textId="1FB275FF" w:rsidR="00FD4A2E" w:rsidRPr="000B4251" w:rsidRDefault="00FD4A2E" w:rsidP="00D15691">
            <w:pPr>
              <w:spacing w:after="240"/>
              <w:jc w:val="both"/>
              <w:rPr>
                <w:b/>
              </w:rPr>
            </w:pPr>
            <w:r w:rsidRPr="000B4251">
              <w:rPr>
                <w:b/>
              </w:rPr>
              <w:t>Transport</w:t>
            </w:r>
          </w:p>
        </w:tc>
        <w:tc>
          <w:tcPr>
            <w:tcW w:w="1303" w:type="pct"/>
            <w:shd w:val="clear" w:color="auto" w:fill="BFBFBF"/>
          </w:tcPr>
          <w:p w14:paraId="6E46A0F2" w14:textId="77777777" w:rsidR="00FD4A2E" w:rsidRPr="000B4251" w:rsidRDefault="00FD4A2E" w:rsidP="00FD4A2E">
            <w:pPr>
              <w:spacing w:after="240"/>
              <w:jc w:val="both"/>
              <w:rPr>
                <w:b/>
              </w:rPr>
            </w:pPr>
            <w:r w:rsidRPr="000B4251">
              <w:rPr>
                <w:b/>
              </w:rPr>
              <w:t>Message Description</w:t>
            </w:r>
          </w:p>
        </w:tc>
        <w:tc>
          <w:tcPr>
            <w:tcW w:w="1015" w:type="pct"/>
            <w:shd w:val="clear" w:color="auto" w:fill="BFBFBF"/>
          </w:tcPr>
          <w:p w14:paraId="26995D13" w14:textId="77777777" w:rsidR="00FD4A2E" w:rsidRPr="000B4251" w:rsidRDefault="00FD4A2E" w:rsidP="00FD4A2E">
            <w:pPr>
              <w:spacing w:after="240"/>
              <w:jc w:val="both"/>
              <w:rPr>
                <w:b/>
              </w:rPr>
            </w:pPr>
            <w:r w:rsidRPr="000B4251">
              <w:rPr>
                <w:b/>
              </w:rPr>
              <w:t>Interaction</w:t>
            </w:r>
            <w:r w:rsidRPr="000B4251">
              <w:rPr>
                <w:b/>
              </w:rPr>
              <w:br/>
              <w:t>(where applicable)</w:t>
            </w:r>
          </w:p>
        </w:tc>
      </w:tr>
      <w:tr w:rsidR="004820AD" w:rsidRPr="003D5616" w14:paraId="001BA68A" w14:textId="77777777" w:rsidTr="00521A4A">
        <w:trPr>
          <w:cantSplit/>
        </w:trPr>
        <w:tc>
          <w:tcPr>
            <w:tcW w:w="362" w:type="pct"/>
          </w:tcPr>
          <w:p w14:paraId="2DB84C94" w14:textId="77777777" w:rsidR="00FD4A2E" w:rsidRPr="00715D29" w:rsidRDefault="00FD4A2E" w:rsidP="00FD4A2E">
            <w:pPr>
              <w:rPr>
                <w:sz w:val="22"/>
                <w:szCs w:val="22"/>
              </w:rPr>
            </w:pPr>
            <w:r w:rsidRPr="00715D29">
              <w:rPr>
                <w:sz w:val="22"/>
                <w:szCs w:val="22"/>
              </w:rPr>
              <w:t>RTP</w:t>
            </w:r>
          </w:p>
        </w:tc>
        <w:tc>
          <w:tcPr>
            <w:tcW w:w="651" w:type="pct"/>
          </w:tcPr>
          <w:p w14:paraId="125E9705" w14:textId="77777777" w:rsidR="00FD4A2E" w:rsidRPr="00715D29" w:rsidRDefault="00FD4A2E" w:rsidP="00FD4A2E">
            <w:pPr>
              <w:rPr>
                <w:sz w:val="22"/>
                <w:szCs w:val="22"/>
              </w:rPr>
            </w:pPr>
            <w:r w:rsidRPr="00715D29">
              <w:rPr>
                <w:sz w:val="22"/>
                <w:szCs w:val="22"/>
              </w:rPr>
              <w:t>GPDC</w:t>
            </w:r>
          </w:p>
        </w:tc>
        <w:tc>
          <w:tcPr>
            <w:tcW w:w="507" w:type="pct"/>
          </w:tcPr>
          <w:p w14:paraId="51D458B5" w14:textId="77777777" w:rsidR="00FD4A2E" w:rsidRPr="00715D29" w:rsidRDefault="00FD4A2E" w:rsidP="00FD4A2E">
            <w:pPr>
              <w:rPr>
                <w:sz w:val="22"/>
                <w:szCs w:val="22"/>
              </w:rPr>
            </w:pPr>
            <w:r w:rsidRPr="00715D29">
              <w:rPr>
                <w:sz w:val="22"/>
                <w:szCs w:val="22"/>
              </w:rPr>
              <w:t>GPET-E</w:t>
            </w:r>
          </w:p>
        </w:tc>
        <w:tc>
          <w:tcPr>
            <w:tcW w:w="654" w:type="pct"/>
          </w:tcPr>
          <w:p w14:paraId="5A5BF2F1" w14:textId="77777777" w:rsidR="00FD4A2E" w:rsidRPr="00715D29" w:rsidRDefault="00FD4A2E" w:rsidP="00FD4A2E">
            <w:pPr>
              <w:rPr>
                <w:sz w:val="22"/>
                <w:szCs w:val="22"/>
              </w:rPr>
            </w:pPr>
            <w:r w:rsidRPr="00715D29">
              <w:rPr>
                <w:sz w:val="22"/>
                <w:szCs w:val="22"/>
              </w:rPr>
              <w:t>Run-Time-Parameters</w:t>
            </w:r>
          </w:p>
        </w:tc>
        <w:tc>
          <w:tcPr>
            <w:tcW w:w="508" w:type="pct"/>
          </w:tcPr>
          <w:p w14:paraId="1483E391" w14:textId="3DF73528" w:rsidR="00817796" w:rsidRDefault="00FD4A2E" w:rsidP="00FD4A2E">
            <w:pPr>
              <w:rPr>
                <w:sz w:val="22"/>
                <w:szCs w:val="22"/>
              </w:rPr>
            </w:pPr>
            <w:r w:rsidRPr="00715D29">
              <w:rPr>
                <w:sz w:val="22"/>
                <w:szCs w:val="22"/>
              </w:rPr>
              <w:t>MESH</w:t>
            </w:r>
          </w:p>
          <w:p w14:paraId="7919E721" w14:textId="77777777" w:rsidR="00817796" w:rsidRPr="00817796" w:rsidRDefault="00817796" w:rsidP="00817796">
            <w:pPr>
              <w:rPr>
                <w:sz w:val="22"/>
                <w:szCs w:val="22"/>
              </w:rPr>
            </w:pPr>
          </w:p>
          <w:p w14:paraId="25641535" w14:textId="77777777" w:rsidR="00817796" w:rsidRPr="00817796" w:rsidRDefault="00817796" w:rsidP="00817796">
            <w:pPr>
              <w:rPr>
                <w:sz w:val="22"/>
                <w:szCs w:val="22"/>
              </w:rPr>
            </w:pPr>
          </w:p>
          <w:p w14:paraId="719C28F9" w14:textId="77777777" w:rsidR="00817796" w:rsidRPr="00817796" w:rsidRDefault="00817796" w:rsidP="00817796">
            <w:pPr>
              <w:rPr>
                <w:sz w:val="22"/>
                <w:szCs w:val="22"/>
              </w:rPr>
            </w:pPr>
          </w:p>
          <w:p w14:paraId="4FBF1001" w14:textId="76EB3BDE" w:rsidR="00FD4A2E" w:rsidRPr="00817796" w:rsidRDefault="00FD4A2E" w:rsidP="00817796">
            <w:pPr>
              <w:rPr>
                <w:sz w:val="22"/>
                <w:szCs w:val="22"/>
              </w:rPr>
            </w:pPr>
          </w:p>
        </w:tc>
        <w:tc>
          <w:tcPr>
            <w:tcW w:w="1303" w:type="pct"/>
          </w:tcPr>
          <w:p w14:paraId="6A5D5737" w14:textId="16779631" w:rsidR="00FD4A2E" w:rsidRPr="00715D29" w:rsidRDefault="00FD4A2E" w:rsidP="00FD4A2E">
            <w:pPr>
              <w:rPr>
                <w:rFonts w:ascii="Franklin Gothic Book" w:hAnsi="Franklin Gothic Book" w:cs="Arial"/>
                <w:sz w:val="22"/>
                <w:szCs w:val="22"/>
              </w:rPr>
            </w:pPr>
            <w:r w:rsidRPr="00715D29">
              <w:rPr>
                <w:sz w:val="22"/>
                <w:szCs w:val="22"/>
              </w:rPr>
              <w:t>A message containing values to be used in the execution of an Extraction Requirement. This may include patient cohort, selection criteria, participation or terminology data and will contain practice cohort and messaging control data.</w:t>
            </w:r>
          </w:p>
        </w:tc>
        <w:tc>
          <w:tcPr>
            <w:tcW w:w="1015" w:type="pct"/>
          </w:tcPr>
          <w:p w14:paraId="19E7D870" w14:textId="77777777" w:rsidR="00FD4A2E" w:rsidRPr="00715D29" w:rsidRDefault="00FD4A2E" w:rsidP="00FD4A2E">
            <w:pPr>
              <w:rPr>
                <w:sz w:val="22"/>
                <w:szCs w:val="22"/>
              </w:rPr>
            </w:pPr>
            <w:r w:rsidRPr="00715D29">
              <w:rPr>
                <w:sz w:val="22"/>
                <w:szCs w:val="22"/>
              </w:rPr>
              <w:t>GPES-Q-E-RTP</w:t>
            </w:r>
          </w:p>
          <w:p w14:paraId="6E66F309" w14:textId="77777777" w:rsidR="00FD4A2E" w:rsidRPr="00715D29" w:rsidRDefault="00FD4A2E" w:rsidP="00FD4A2E">
            <w:pPr>
              <w:rPr>
                <w:i/>
                <w:sz w:val="22"/>
                <w:szCs w:val="22"/>
              </w:rPr>
            </w:pPr>
            <w:r w:rsidRPr="00715D29">
              <w:rPr>
                <w:i/>
                <w:sz w:val="22"/>
                <w:szCs w:val="22"/>
              </w:rPr>
              <w:t>Request:</w:t>
            </w:r>
          </w:p>
          <w:p w14:paraId="7E86A2DE" w14:textId="77777777" w:rsidR="00FD4A2E" w:rsidRPr="00715D29" w:rsidRDefault="00FD4A2E" w:rsidP="00FD4A2E">
            <w:pPr>
              <w:rPr>
                <w:sz w:val="22"/>
                <w:szCs w:val="22"/>
              </w:rPr>
            </w:pPr>
            <w:r w:rsidRPr="00715D29">
              <w:rPr>
                <w:sz w:val="22"/>
                <w:szCs w:val="22"/>
              </w:rPr>
              <w:t>GPES-Q-E-RTP.xsd</w:t>
            </w:r>
          </w:p>
          <w:p w14:paraId="0E230F92" w14:textId="77777777" w:rsidR="00FD4A2E" w:rsidRPr="00715D29" w:rsidRDefault="00FD4A2E" w:rsidP="00FD4A2E">
            <w:pPr>
              <w:rPr>
                <w:sz w:val="22"/>
                <w:szCs w:val="22"/>
              </w:rPr>
            </w:pPr>
            <w:r w:rsidRPr="00715D29">
              <w:rPr>
                <w:sz w:val="22"/>
                <w:szCs w:val="22"/>
              </w:rPr>
              <w:t>MESH Workflow ID:</w:t>
            </w:r>
          </w:p>
          <w:p w14:paraId="7218FD52" w14:textId="77777777" w:rsidR="00FD4A2E" w:rsidRPr="00715D29" w:rsidRDefault="00FD4A2E" w:rsidP="00FD4A2E">
            <w:pPr>
              <w:rPr>
                <w:sz w:val="22"/>
                <w:szCs w:val="22"/>
              </w:rPr>
            </w:pPr>
            <w:r w:rsidRPr="00715D29">
              <w:rPr>
                <w:sz w:val="22"/>
                <w:szCs w:val="22"/>
              </w:rPr>
              <w:t>GPDC_RTP</w:t>
            </w:r>
          </w:p>
          <w:p w14:paraId="43BB3637" w14:textId="77777777" w:rsidR="00FD4A2E" w:rsidRPr="00715D29" w:rsidRDefault="00FD4A2E" w:rsidP="00FD4A2E">
            <w:pPr>
              <w:ind w:left="360"/>
              <w:rPr>
                <w:sz w:val="22"/>
                <w:szCs w:val="22"/>
              </w:rPr>
            </w:pPr>
          </w:p>
        </w:tc>
      </w:tr>
      <w:tr w:rsidR="004820AD" w:rsidRPr="003D5616" w14:paraId="6508DF95" w14:textId="77777777" w:rsidTr="00521A4A">
        <w:trPr>
          <w:cantSplit/>
        </w:trPr>
        <w:tc>
          <w:tcPr>
            <w:tcW w:w="362" w:type="pct"/>
          </w:tcPr>
          <w:p w14:paraId="3FD0A558" w14:textId="77777777" w:rsidR="00FD4A2E" w:rsidRPr="00715D29" w:rsidRDefault="00FD4A2E" w:rsidP="00FD4A2E">
            <w:pPr>
              <w:rPr>
                <w:sz w:val="22"/>
                <w:szCs w:val="22"/>
              </w:rPr>
            </w:pPr>
            <w:r w:rsidRPr="00715D29">
              <w:rPr>
                <w:sz w:val="22"/>
                <w:szCs w:val="22"/>
              </w:rPr>
              <w:t>RTPR</w:t>
            </w:r>
          </w:p>
        </w:tc>
        <w:tc>
          <w:tcPr>
            <w:tcW w:w="651" w:type="pct"/>
          </w:tcPr>
          <w:p w14:paraId="4263F710" w14:textId="77777777" w:rsidR="00FD4A2E" w:rsidRPr="00715D29" w:rsidRDefault="00FD4A2E" w:rsidP="00FD4A2E">
            <w:pPr>
              <w:rPr>
                <w:sz w:val="22"/>
                <w:szCs w:val="22"/>
              </w:rPr>
            </w:pPr>
            <w:r w:rsidRPr="00715D29">
              <w:rPr>
                <w:sz w:val="22"/>
                <w:szCs w:val="22"/>
              </w:rPr>
              <w:t>GPET-E</w:t>
            </w:r>
          </w:p>
        </w:tc>
        <w:tc>
          <w:tcPr>
            <w:tcW w:w="507" w:type="pct"/>
          </w:tcPr>
          <w:p w14:paraId="1009FDBA" w14:textId="77777777" w:rsidR="00FD4A2E" w:rsidRPr="00715D29" w:rsidRDefault="00FD4A2E" w:rsidP="00FD4A2E">
            <w:pPr>
              <w:rPr>
                <w:sz w:val="22"/>
                <w:szCs w:val="22"/>
              </w:rPr>
            </w:pPr>
            <w:r w:rsidRPr="00715D29">
              <w:rPr>
                <w:sz w:val="22"/>
                <w:szCs w:val="22"/>
              </w:rPr>
              <w:t>GPDC</w:t>
            </w:r>
          </w:p>
        </w:tc>
        <w:tc>
          <w:tcPr>
            <w:tcW w:w="654" w:type="pct"/>
          </w:tcPr>
          <w:p w14:paraId="6A578509" w14:textId="77777777" w:rsidR="00FD4A2E" w:rsidRPr="00715D29" w:rsidRDefault="00FD4A2E" w:rsidP="00FD4A2E">
            <w:pPr>
              <w:rPr>
                <w:sz w:val="22"/>
                <w:szCs w:val="22"/>
              </w:rPr>
            </w:pPr>
            <w:r w:rsidRPr="00715D29">
              <w:rPr>
                <w:sz w:val="22"/>
                <w:szCs w:val="22"/>
              </w:rPr>
              <w:t>Run-Time-Parameters-Response</w:t>
            </w:r>
          </w:p>
        </w:tc>
        <w:tc>
          <w:tcPr>
            <w:tcW w:w="508" w:type="pct"/>
          </w:tcPr>
          <w:p w14:paraId="3A979A83" w14:textId="77777777" w:rsidR="00FD4A2E" w:rsidRPr="00715D29" w:rsidRDefault="00FD4A2E" w:rsidP="00FD4A2E">
            <w:pPr>
              <w:rPr>
                <w:sz w:val="22"/>
                <w:szCs w:val="22"/>
              </w:rPr>
            </w:pPr>
            <w:r w:rsidRPr="00715D29">
              <w:rPr>
                <w:sz w:val="22"/>
                <w:szCs w:val="22"/>
              </w:rPr>
              <w:t>MESH</w:t>
            </w:r>
          </w:p>
        </w:tc>
        <w:tc>
          <w:tcPr>
            <w:tcW w:w="1303" w:type="pct"/>
          </w:tcPr>
          <w:p w14:paraId="650F712C" w14:textId="77777777" w:rsidR="00FD4A2E" w:rsidRPr="00715D29" w:rsidRDefault="00FD4A2E" w:rsidP="00FD4A2E">
            <w:pPr>
              <w:rPr>
                <w:sz w:val="22"/>
                <w:szCs w:val="22"/>
              </w:rPr>
            </w:pPr>
            <w:r w:rsidRPr="00715D29">
              <w:rPr>
                <w:sz w:val="22"/>
                <w:szCs w:val="22"/>
              </w:rPr>
              <w:t>A message containing status and message control data in response to Run-Time-Parameters messages.</w:t>
            </w:r>
          </w:p>
        </w:tc>
        <w:tc>
          <w:tcPr>
            <w:tcW w:w="1015" w:type="pct"/>
          </w:tcPr>
          <w:p w14:paraId="1C75A02B" w14:textId="77777777" w:rsidR="00FD4A2E" w:rsidRPr="00715D29" w:rsidRDefault="00FD4A2E" w:rsidP="00FD4A2E">
            <w:pPr>
              <w:rPr>
                <w:sz w:val="22"/>
                <w:szCs w:val="22"/>
              </w:rPr>
            </w:pPr>
            <w:r w:rsidRPr="00715D29">
              <w:rPr>
                <w:sz w:val="22"/>
                <w:szCs w:val="22"/>
              </w:rPr>
              <w:t>GPES-E-Q-RTPR</w:t>
            </w:r>
          </w:p>
          <w:p w14:paraId="678E5CC6" w14:textId="77777777" w:rsidR="00FD4A2E" w:rsidRPr="00715D29" w:rsidRDefault="00FD4A2E" w:rsidP="00FD4A2E">
            <w:pPr>
              <w:rPr>
                <w:sz w:val="22"/>
                <w:szCs w:val="22"/>
              </w:rPr>
            </w:pPr>
            <w:r w:rsidRPr="00715D29">
              <w:rPr>
                <w:sz w:val="22"/>
                <w:szCs w:val="22"/>
              </w:rPr>
              <w:t>Request:</w:t>
            </w:r>
          </w:p>
          <w:p w14:paraId="5B89F8E3" w14:textId="77777777" w:rsidR="00FD4A2E" w:rsidRPr="00715D29" w:rsidRDefault="00FD4A2E" w:rsidP="00FD4A2E">
            <w:pPr>
              <w:rPr>
                <w:sz w:val="22"/>
                <w:szCs w:val="22"/>
              </w:rPr>
            </w:pPr>
            <w:r w:rsidRPr="00715D29">
              <w:rPr>
                <w:sz w:val="22"/>
                <w:szCs w:val="22"/>
              </w:rPr>
              <w:t>GPES-E-Q-RTPR.xsd</w:t>
            </w:r>
          </w:p>
          <w:p w14:paraId="571DF7F4" w14:textId="77777777" w:rsidR="00FD4A2E" w:rsidRPr="00715D29" w:rsidRDefault="00FD4A2E" w:rsidP="00FD4A2E">
            <w:pPr>
              <w:rPr>
                <w:sz w:val="22"/>
                <w:szCs w:val="22"/>
              </w:rPr>
            </w:pPr>
            <w:r w:rsidRPr="00715D29">
              <w:rPr>
                <w:sz w:val="22"/>
                <w:szCs w:val="22"/>
              </w:rPr>
              <w:t>MESH Workflow ID:</w:t>
            </w:r>
          </w:p>
          <w:p w14:paraId="33BE1D2A" w14:textId="77777777" w:rsidR="00FD4A2E" w:rsidRPr="00715D29" w:rsidRDefault="00FD4A2E" w:rsidP="00FD4A2E">
            <w:pPr>
              <w:rPr>
                <w:sz w:val="22"/>
                <w:szCs w:val="22"/>
              </w:rPr>
            </w:pPr>
            <w:r w:rsidRPr="00715D29">
              <w:rPr>
                <w:sz w:val="22"/>
                <w:szCs w:val="22"/>
              </w:rPr>
              <w:t>GPDC_RTPR</w:t>
            </w:r>
          </w:p>
          <w:p w14:paraId="1F719FB7" w14:textId="77777777" w:rsidR="00FD4A2E" w:rsidRPr="00715D29" w:rsidRDefault="00FD4A2E" w:rsidP="00FD4A2E">
            <w:pPr>
              <w:ind w:left="223"/>
              <w:rPr>
                <w:sz w:val="22"/>
                <w:szCs w:val="22"/>
              </w:rPr>
            </w:pPr>
          </w:p>
        </w:tc>
      </w:tr>
      <w:tr w:rsidR="004820AD" w:rsidRPr="0087261A" w14:paraId="6FB3F29D" w14:textId="77777777" w:rsidTr="00521A4A">
        <w:trPr>
          <w:cantSplit/>
        </w:trPr>
        <w:tc>
          <w:tcPr>
            <w:tcW w:w="362" w:type="pct"/>
          </w:tcPr>
          <w:p w14:paraId="2076487F" w14:textId="77777777" w:rsidR="00FD4A2E" w:rsidRPr="00715D29" w:rsidRDefault="00FD4A2E" w:rsidP="00FD4A2E">
            <w:pPr>
              <w:rPr>
                <w:sz w:val="22"/>
                <w:szCs w:val="22"/>
              </w:rPr>
            </w:pPr>
            <w:r w:rsidRPr="00715D29">
              <w:rPr>
                <w:sz w:val="22"/>
                <w:szCs w:val="22"/>
              </w:rPr>
              <w:t>QR</w:t>
            </w:r>
          </w:p>
        </w:tc>
        <w:tc>
          <w:tcPr>
            <w:tcW w:w="651" w:type="pct"/>
          </w:tcPr>
          <w:p w14:paraId="74C80328" w14:textId="77777777" w:rsidR="00FD4A2E" w:rsidRPr="00715D29" w:rsidRDefault="00FD4A2E" w:rsidP="00FD4A2E">
            <w:pPr>
              <w:rPr>
                <w:sz w:val="22"/>
                <w:szCs w:val="22"/>
              </w:rPr>
            </w:pPr>
            <w:r w:rsidRPr="00715D29">
              <w:rPr>
                <w:sz w:val="22"/>
                <w:szCs w:val="22"/>
              </w:rPr>
              <w:t>GPET-E</w:t>
            </w:r>
          </w:p>
        </w:tc>
        <w:tc>
          <w:tcPr>
            <w:tcW w:w="507" w:type="pct"/>
          </w:tcPr>
          <w:p w14:paraId="382DF943" w14:textId="77777777" w:rsidR="00FD4A2E" w:rsidRPr="00715D29" w:rsidRDefault="00FD4A2E" w:rsidP="00FD4A2E">
            <w:pPr>
              <w:rPr>
                <w:sz w:val="22"/>
                <w:szCs w:val="22"/>
              </w:rPr>
            </w:pPr>
            <w:r w:rsidRPr="00715D29">
              <w:rPr>
                <w:sz w:val="22"/>
                <w:szCs w:val="22"/>
              </w:rPr>
              <w:t>GPDC</w:t>
            </w:r>
          </w:p>
        </w:tc>
        <w:tc>
          <w:tcPr>
            <w:tcW w:w="654" w:type="pct"/>
          </w:tcPr>
          <w:p w14:paraId="56C05030" w14:textId="77777777" w:rsidR="00FD4A2E" w:rsidRPr="00715D29" w:rsidRDefault="00FD4A2E" w:rsidP="00FD4A2E">
            <w:pPr>
              <w:rPr>
                <w:sz w:val="22"/>
                <w:szCs w:val="22"/>
              </w:rPr>
            </w:pPr>
            <w:r w:rsidRPr="00715D29">
              <w:rPr>
                <w:sz w:val="22"/>
                <w:szCs w:val="22"/>
              </w:rPr>
              <w:t>Query-Results</w:t>
            </w:r>
          </w:p>
        </w:tc>
        <w:tc>
          <w:tcPr>
            <w:tcW w:w="508" w:type="pct"/>
          </w:tcPr>
          <w:p w14:paraId="2AD11AE7" w14:textId="77777777" w:rsidR="00FD4A2E" w:rsidRPr="00715D29" w:rsidRDefault="00FD4A2E" w:rsidP="00FD4A2E">
            <w:pPr>
              <w:rPr>
                <w:sz w:val="22"/>
                <w:szCs w:val="22"/>
              </w:rPr>
            </w:pPr>
            <w:r w:rsidRPr="00715D29">
              <w:rPr>
                <w:sz w:val="22"/>
                <w:szCs w:val="22"/>
              </w:rPr>
              <w:t>MESH</w:t>
            </w:r>
          </w:p>
        </w:tc>
        <w:tc>
          <w:tcPr>
            <w:tcW w:w="1303" w:type="pct"/>
          </w:tcPr>
          <w:p w14:paraId="3301E51D" w14:textId="77777777" w:rsidR="00FD4A2E" w:rsidRPr="00715D29" w:rsidRDefault="00FD4A2E" w:rsidP="00FD4A2E">
            <w:pPr>
              <w:rPr>
                <w:sz w:val="22"/>
                <w:szCs w:val="22"/>
              </w:rPr>
            </w:pPr>
            <w:r w:rsidRPr="00715D29">
              <w:rPr>
                <w:sz w:val="22"/>
                <w:szCs w:val="22"/>
              </w:rPr>
              <w:t>A message containing Extraction Requirement output for one or more GP Practices for a Scheduled Query Instance along with message control data.</w:t>
            </w:r>
          </w:p>
        </w:tc>
        <w:tc>
          <w:tcPr>
            <w:tcW w:w="1015" w:type="pct"/>
          </w:tcPr>
          <w:p w14:paraId="6ABF512A" w14:textId="77777777" w:rsidR="00FD4A2E" w:rsidRPr="00715D29" w:rsidRDefault="00FD4A2E" w:rsidP="00FD4A2E">
            <w:pPr>
              <w:rPr>
                <w:sz w:val="22"/>
                <w:szCs w:val="22"/>
              </w:rPr>
            </w:pPr>
            <w:r w:rsidRPr="00715D29">
              <w:rPr>
                <w:sz w:val="22"/>
                <w:szCs w:val="22"/>
              </w:rPr>
              <w:t>GPES-E-Q-QR</w:t>
            </w:r>
          </w:p>
          <w:p w14:paraId="4899AAF9" w14:textId="77777777" w:rsidR="00FD4A2E" w:rsidRPr="00715D29" w:rsidRDefault="00FD4A2E" w:rsidP="00FD4A2E">
            <w:pPr>
              <w:rPr>
                <w:sz w:val="22"/>
                <w:szCs w:val="22"/>
              </w:rPr>
            </w:pPr>
            <w:r w:rsidRPr="00715D29">
              <w:rPr>
                <w:i/>
                <w:sz w:val="22"/>
                <w:szCs w:val="22"/>
              </w:rPr>
              <w:t>Request:</w:t>
            </w:r>
          </w:p>
          <w:p w14:paraId="4A40EFD1" w14:textId="77777777" w:rsidR="00FD4A2E" w:rsidRPr="00715D29" w:rsidRDefault="00FD4A2E" w:rsidP="00FD4A2E">
            <w:pPr>
              <w:ind w:left="223"/>
              <w:rPr>
                <w:sz w:val="22"/>
                <w:szCs w:val="22"/>
                <w:lang w:val="fr-FR"/>
              </w:rPr>
            </w:pPr>
            <w:r w:rsidRPr="00715D29">
              <w:rPr>
                <w:sz w:val="22"/>
                <w:szCs w:val="22"/>
                <w:lang w:val="fr-FR"/>
              </w:rPr>
              <w:t>GPES-E-Q-QR.xsd</w:t>
            </w:r>
          </w:p>
          <w:p w14:paraId="383D0B34" w14:textId="77777777" w:rsidR="00FD4A2E" w:rsidRPr="00715D29" w:rsidRDefault="00FD4A2E" w:rsidP="00FD4A2E">
            <w:pPr>
              <w:rPr>
                <w:sz w:val="22"/>
                <w:szCs w:val="22"/>
              </w:rPr>
            </w:pPr>
            <w:r w:rsidRPr="00715D29">
              <w:rPr>
                <w:sz w:val="22"/>
                <w:szCs w:val="22"/>
              </w:rPr>
              <w:t>MESH Workflow ID:</w:t>
            </w:r>
          </w:p>
          <w:p w14:paraId="18E3A169" w14:textId="77777777" w:rsidR="00FD4A2E" w:rsidRPr="00715D29" w:rsidRDefault="00FD4A2E" w:rsidP="00FD4A2E">
            <w:pPr>
              <w:ind w:left="223"/>
              <w:rPr>
                <w:sz w:val="22"/>
                <w:szCs w:val="22"/>
                <w:lang w:val="fr-FR"/>
              </w:rPr>
            </w:pPr>
            <w:bookmarkStart w:id="96" w:name="_Hlk519853377"/>
            <w:r w:rsidRPr="00715D29">
              <w:rPr>
                <w:sz w:val="22"/>
                <w:szCs w:val="22"/>
              </w:rPr>
              <w:t>GPDC_QUERY_RESULTS</w:t>
            </w:r>
            <w:bookmarkEnd w:id="96"/>
          </w:p>
        </w:tc>
      </w:tr>
      <w:tr w:rsidR="004820AD" w:rsidRPr="0087261A" w14:paraId="5C91AA3A" w14:textId="77777777" w:rsidTr="00521A4A">
        <w:trPr>
          <w:cantSplit/>
        </w:trPr>
        <w:tc>
          <w:tcPr>
            <w:tcW w:w="362" w:type="pct"/>
          </w:tcPr>
          <w:p w14:paraId="656F5716" w14:textId="77777777" w:rsidR="00FD4A2E" w:rsidRPr="00715D29" w:rsidRDefault="00FD4A2E" w:rsidP="00FD4A2E">
            <w:pPr>
              <w:rPr>
                <w:sz w:val="22"/>
                <w:szCs w:val="22"/>
              </w:rPr>
            </w:pPr>
            <w:r w:rsidRPr="00715D29">
              <w:rPr>
                <w:sz w:val="22"/>
                <w:szCs w:val="22"/>
              </w:rPr>
              <w:t>QRA</w:t>
            </w:r>
          </w:p>
        </w:tc>
        <w:tc>
          <w:tcPr>
            <w:tcW w:w="651" w:type="pct"/>
          </w:tcPr>
          <w:p w14:paraId="7B6CD01D" w14:textId="77777777" w:rsidR="00FD4A2E" w:rsidRPr="00715D29" w:rsidRDefault="00FD4A2E" w:rsidP="00FD4A2E">
            <w:pPr>
              <w:rPr>
                <w:sz w:val="22"/>
                <w:szCs w:val="22"/>
              </w:rPr>
            </w:pPr>
            <w:r w:rsidRPr="00715D29">
              <w:rPr>
                <w:sz w:val="22"/>
                <w:szCs w:val="22"/>
              </w:rPr>
              <w:t>GPDC</w:t>
            </w:r>
          </w:p>
        </w:tc>
        <w:tc>
          <w:tcPr>
            <w:tcW w:w="507" w:type="pct"/>
          </w:tcPr>
          <w:p w14:paraId="1878E2AC" w14:textId="77777777" w:rsidR="00FD4A2E" w:rsidRPr="00715D29" w:rsidRDefault="00FD4A2E" w:rsidP="00FD4A2E">
            <w:pPr>
              <w:rPr>
                <w:sz w:val="22"/>
                <w:szCs w:val="22"/>
              </w:rPr>
            </w:pPr>
            <w:r w:rsidRPr="00715D29">
              <w:rPr>
                <w:sz w:val="22"/>
                <w:szCs w:val="22"/>
              </w:rPr>
              <w:t>GPET-E</w:t>
            </w:r>
          </w:p>
        </w:tc>
        <w:tc>
          <w:tcPr>
            <w:tcW w:w="654" w:type="pct"/>
          </w:tcPr>
          <w:p w14:paraId="709C96F4" w14:textId="77777777" w:rsidR="00FD4A2E" w:rsidRPr="00715D29" w:rsidRDefault="00FD4A2E" w:rsidP="00FD4A2E">
            <w:pPr>
              <w:rPr>
                <w:sz w:val="22"/>
                <w:szCs w:val="22"/>
              </w:rPr>
            </w:pPr>
            <w:r w:rsidRPr="00715D29">
              <w:rPr>
                <w:sz w:val="22"/>
                <w:szCs w:val="22"/>
              </w:rPr>
              <w:t>Query-Results-Acknowledgement</w:t>
            </w:r>
          </w:p>
        </w:tc>
        <w:tc>
          <w:tcPr>
            <w:tcW w:w="508" w:type="pct"/>
          </w:tcPr>
          <w:p w14:paraId="425810DE" w14:textId="77777777" w:rsidR="00FD4A2E" w:rsidRPr="00715D29" w:rsidRDefault="00FD4A2E" w:rsidP="00FD4A2E">
            <w:pPr>
              <w:rPr>
                <w:sz w:val="22"/>
                <w:szCs w:val="22"/>
              </w:rPr>
            </w:pPr>
            <w:r w:rsidRPr="00715D29">
              <w:rPr>
                <w:sz w:val="22"/>
                <w:szCs w:val="22"/>
              </w:rPr>
              <w:t>MESH</w:t>
            </w:r>
          </w:p>
        </w:tc>
        <w:tc>
          <w:tcPr>
            <w:tcW w:w="1303" w:type="pct"/>
          </w:tcPr>
          <w:p w14:paraId="478BE2CC" w14:textId="77777777" w:rsidR="00FD4A2E" w:rsidRPr="00715D29" w:rsidRDefault="00FD4A2E" w:rsidP="00FD4A2E">
            <w:pPr>
              <w:rPr>
                <w:sz w:val="22"/>
                <w:szCs w:val="22"/>
              </w:rPr>
            </w:pPr>
            <w:r w:rsidRPr="00715D29">
              <w:rPr>
                <w:sz w:val="22"/>
                <w:szCs w:val="22"/>
              </w:rPr>
              <w:t xml:space="preserve">A message containing status information from the processing of Query-Results messages in GPDC. </w:t>
            </w:r>
          </w:p>
        </w:tc>
        <w:tc>
          <w:tcPr>
            <w:tcW w:w="1015" w:type="pct"/>
          </w:tcPr>
          <w:p w14:paraId="5C889741" w14:textId="77777777" w:rsidR="00FD4A2E" w:rsidRPr="00715D29" w:rsidRDefault="00FD4A2E" w:rsidP="00FD4A2E">
            <w:pPr>
              <w:rPr>
                <w:sz w:val="22"/>
                <w:szCs w:val="22"/>
              </w:rPr>
            </w:pPr>
            <w:r w:rsidRPr="00715D29">
              <w:rPr>
                <w:sz w:val="22"/>
                <w:szCs w:val="22"/>
              </w:rPr>
              <w:t>GPES-Q-E-QRA</w:t>
            </w:r>
          </w:p>
          <w:p w14:paraId="7F1F8F12" w14:textId="77777777" w:rsidR="00FD4A2E" w:rsidRPr="00715D29" w:rsidRDefault="00FD4A2E" w:rsidP="00FD4A2E">
            <w:pPr>
              <w:rPr>
                <w:sz w:val="22"/>
                <w:szCs w:val="22"/>
              </w:rPr>
            </w:pPr>
            <w:r w:rsidRPr="00715D29">
              <w:rPr>
                <w:i/>
                <w:sz w:val="22"/>
                <w:szCs w:val="22"/>
              </w:rPr>
              <w:t>Request:</w:t>
            </w:r>
          </w:p>
          <w:p w14:paraId="78C0AC68" w14:textId="77777777" w:rsidR="00FD4A2E" w:rsidRPr="00715D29" w:rsidRDefault="00FD4A2E" w:rsidP="00FD4A2E">
            <w:pPr>
              <w:ind w:left="223"/>
              <w:rPr>
                <w:sz w:val="22"/>
                <w:szCs w:val="22"/>
                <w:lang w:val="fr-FR"/>
              </w:rPr>
            </w:pPr>
            <w:r w:rsidRPr="00715D29">
              <w:rPr>
                <w:sz w:val="22"/>
                <w:szCs w:val="22"/>
                <w:lang w:val="fr-FR"/>
              </w:rPr>
              <w:t>GPES-Q-E-QRA.xsd</w:t>
            </w:r>
          </w:p>
          <w:p w14:paraId="12A31030" w14:textId="77777777" w:rsidR="00FD4A2E" w:rsidRPr="00715D29" w:rsidRDefault="00FD4A2E" w:rsidP="00FD4A2E">
            <w:pPr>
              <w:rPr>
                <w:sz w:val="22"/>
                <w:szCs w:val="22"/>
              </w:rPr>
            </w:pPr>
            <w:r w:rsidRPr="00715D29">
              <w:rPr>
                <w:sz w:val="22"/>
                <w:szCs w:val="22"/>
              </w:rPr>
              <w:t>MESH Workflow ID:</w:t>
            </w:r>
          </w:p>
          <w:p w14:paraId="14B0C567" w14:textId="77777777" w:rsidR="00FD4A2E" w:rsidRPr="00715D29" w:rsidRDefault="00FD4A2E" w:rsidP="00FD4A2E">
            <w:pPr>
              <w:ind w:left="223"/>
              <w:rPr>
                <w:sz w:val="22"/>
                <w:szCs w:val="22"/>
                <w:lang w:val="fr-FR"/>
              </w:rPr>
            </w:pPr>
            <w:r w:rsidRPr="00715D29">
              <w:rPr>
                <w:sz w:val="22"/>
                <w:szCs w:val="22"/>
              </w:rPr>
              <w:t>GPDC_QUERY_RESULTS_ACK</w:t>
            </w:r>
          </w:p>
        </w:tc>
      </w:tr>
      <w:tr w:rsidR="004820AD" w:rsidRPr="0087261A" w14:paraId="644098F8" w14:textId="77777777" w:rsidTr="00521A4A">
        <w:trPr>
          <w:cantSplit/>
        </w:trPr>
        <w:tc>
          <w:tcPr>
            <w:tcW w:w="362" w:type="pct"/>
          </w:tcPr>
          <w:p w14:paraId="5B3C5A8C" w14:textId="77777777" w:rsidR="00FD4A2E" w:rsidRPr="00715D29" w:rsidRDefault="00FD4A2E" w:rsidP="00FD4A2E">
            <w:pPr>
              <w:rPr>
                <w:sz w:val="22"/>
                <w:szCs w:val="22"/>
              </w:rPr>
            </w:pPr>
            <w:r w:rsidRPr="00715D29">
              <w:rPr>
                <w:sz w:val="22"/>
                <w:szCs w:val="22"/>
              </w:rPr>
              <w:t>REP</w:t>
            </w:r>
          </w:p>
        </w:tc>
        <w:tc>
          <w:tcPr>
            <w:tcW w:w="651" w:type="pct"/>
          </w:tcPr>
          <w:p w14:paraId="356A80C8" w14:textId="77777777" w:rsidR="00FD4A2E" w:rsidRPr="00715D29" w:rsidRDefault="00FD4A2E" w:rsidP="00FD4A2E">
            <w:pPr>
              <w:rPr>
                <w:sz w:val="22"/>
                <w:szCs w:val="22"/>
              </w:rPr>
            </w:pPr>
            <w:r w:rsidRPr="00715D29">
              <w:rPr>
                <w:sz w:val="22"/>
                <w:szCs w:val="22"/>
              </w:rPr>
              <w:t>GPET-E</w:t>
            </w:r>
          </w:p>
        </w:tc>
        <w:tc>
          <w:tcPr>
            <w:tcW w:w="507" w:type="pct"/>
          </w:tcPr>
          <w:p w14:paraId="51DB3CEA" w14:textId="77777777" w:rsidR="00FD4A2E" w:rsidRPr="00715D29" w:rsidRDefault="00FD4A2E" w:rsidP="00FD4A2E">
            <w:pPr>
              <w:rPr>
                <w:sz w:val="22"/>
                <w:szCs w:val="22"/>
              </w:rPr>
            </w:pPr>
            <w:r w:rsidRPr="00715D29">
              <w:rPr>
                <w:sz w:val="22"/>
                <w:szCs w:val="22"/>
              </w:rPr>
              <w:t>GPDC</w:t>
            </w:r>
          </w:p>
        </w:tc>
        <w:tc>
          <w:tcPr>
            <w:tcW w:w="654" w:type="pct"/>
          </w:tcPr>
          <w:p w14:paraId="62BCC90D" w14:textId="77777777" w:rsidR="00FD4A2E" w:rsidRPr="00715D29" w:rsidRDefault="00FD4A2E" w:rsidP="00FD4A2E">
            <w:pPr>
              <w:rPr>
                <w:sz w:val="22"/>
                <w:szCs w:val="22"/>
              </w:rPr>
            </w:pPr>
            <w:r w:rsidRPr="00715D29">
              <w:rPr>
                <w:sz w:val="22"/>
                <w:szCs w:val="22"/>
              </w:rPr>
              <w:t>Report</w:t>
            </w:r>
          </w:p>
        </w:tc>
        <w:tc>
          <w:tcPr>
            <w:tcW w:w="508" w:type="pct"/>
          </w:tcPr>
          <w:p w14:paraId="7F79F513" w14:textId="77777777" w:rsidR="00FD4A2E" w:rsidRPr="00715D29" w:rsidRDefault="00FD4A2E" w:rsidP="00FD4A2E">
            <w:pPr>
              <w:rPr>
                <w:sz w:val="22"/>
                <w:szCs w:val="22"/>
              </w:rPr>
            </w:pPr>
            <w:r w:rsidRPr="00715D29">
              <w:rPr>
                <w:sz w:val="22"/>
                <w:szCs w:val="22"/>
              </w:rPr>
              <w:t>MESH</w:t>
            </w:r>
          </w:p>
        </w:tc>
        <w:tc>
          <w:tcPr>
            <w:tcW w:w="1303" w:type="pct"/>
          </w:tcPr>
          <w:p w14:paraId="04BBD5B0" w14:textId="77777777" w:rsidR="00FD4A2E" w:rsidRPr="00715D29" w:rsidRDefault="00FD4A2E" w:rsidP="00FD4A2E">
            <w:pPr>
              <w:rPr>
                <w:sz w:val="22"/>
                <w:szCs w:val="22"/>
              </w:rPr>
            </w:pPr>
            <w:r w:rsidRPr="00715D29">
              <w:rPr>
                <w:sz w:val="22"/>
                <w:szCs w:val="22"/>
              </w:rPr>
              <w:t>A message containing report information in CSV format.</w:t>
            </w:r>
          </w:p>
        </w:tc>
        <w:tc>
          <w:tcPr>
            <w:tcW w:w="1015" w:type="pct"/>
          </w:tcPr>
          <w:p w14:paraId="3501771D" w14:textId="77777777" w:rsidR="00FD4A2E" w:rsidRPr="00715D29" w:rsidRDefault="00FD4A2E" w:rsidP="00FD4A2E">
            <w:pPr>
              <w:rPr>
                <w:sz w:val="22"/>
                <w:szCs w:val="22"/>
              </w:rPr>
            </w:pPr>
            <w:r w:rsidRPr="00715D29">
              <w:rPr>
                <w:sz w:val="22"/>
                <w:szCs w:val="22"/>
              </w:rPr>
              <w:t>GPES-E-Q-REP</w:t>
            </w:r>
          </w:p>
          <w:p w14:paraId="14435387" w14:textId="77777777" w:rsidR="00FD4A2E" w:rsidRPr="00715D29" w:rsidRDefault="00FD4A2E" w:rsidP="00FD4A2E">
            <w:pPr>
              <w:rPr>
                <w:sz w:val="22"/>
                <w:szCs w:val="22"/>
              </w:rPr>
            </w:pPr>
            <w:r w:rsidRPr="00715D29">
              <w:rPr>
                <w:sz w:val="22"/>
                <w:szCs w:val="22"/>
              </w:rPr>
              <w:t>MESH Workflow ID:</w:t>
            </w:r>
          </w:p>
          <w:p w14:paraId="75E81A29" w14:textId="77777777" w:rsidR="00FD4A2E" w:rsidRPr="00715D29" w:rsidRDefault="00FD4A2E" w:rsidP="00FD4A2E">
            <w:pPr>
              <w:rPr>
                <w:sz w:val="22"/>
                <w:szCs w:val="22"/>
              </w:rPr>
            </w:pPr>
            <w:r w:rsidRPr="00715D29">
              <w:rPr>
                <w:sz w:val="22"/>
                <w:szCs w:val="22"/>
              </w:rPr>
              <w:t>GPDC_REPORT</w:t>
            </w:r>
          </w:p>
        </w:tc>
      </w:tr>
    </w:tbl>
    <w:p w14:paraId="559B25E5" w14:textId="4F662F1D" w:rsidR="00FD4A2E" w:rsidRDefault="00FD4A2E" w:rsidP="00FD4A2E">
      <w:pPr>
        <w:pStyle w:val="Caption"/>
      </w:pPr>
      <w:bookmarkStart w:id="97" w:name="_Ref287431981"/>
      <w:r>
        <w:lastRenderedPageBreak/>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6</w:t>
      </w:r>
      <w:r w:rsidR="00245BDF">
        <w:rPr>
          <w:noProof/>
        </w:rPr>
        <w:fldChar w:fldCharType="end"/>
      </w:r>
      <w:bookmarkEnd w:id="97"/>
    </w:p>
    <w:p w14:paraId="528598DD" w14:textId="77777777" w:rsidR="00FD4A2E" w:rsidRPr="00F14F7C" w:rsidRDefault="00FD4A2E" w:rsidP="00C572AD">
      <w:pPr>
        <w:pStyle w:val="Heading2"/>
        <w:rPr>
          <w:lang w:eastAsia="en-GB"/>
        </w:rPr>
      </w:pPr>
      <w:bookmarkStart w:id="98" w:name="_Ref287964473"/>
      <w:bookmarkStart w:id="99" w:name="_Toc525717784"/>
      <w:bookmarkStart w:id="100" w:name="_Toc532465876"/>
      <w:r>
        <w:rPr>
          <w:lang w:eastAsia="en-GB"/>
        </w:rPr>
        <w:t xml:space="preserve">GPET-E </w:t>
      </w:r>
      <w:r w:rsidRPr="00F14F7C">
        <w:rPr>
          <w:lang w:eastAsia="en-GB"/>
        </w:rPr>
        <w:t>Deployment Models</w:t>
      </w:r>
      <w:bookmarkEnd w:id="98"/>
      <w:bookmarkEnd w:id="99"/>
      <w:bookmarkEnd w:id="100"/>
    </w:p>
    <w:p w14:paraId="6A4635F7" w14:textId="77777777" w:rsidR="00FD4A2E" w:rsidRDefault="00FD4A2E" w:rsidP="00FD4A2E">
      <w:pPr>
        <w:pStyle w:val="ParaText"/>
        <w:rPr>
          <w:lang w:eastAsia="en-GB"/>
        </w:rPr>
      </w:pPr>
      <w:r>
        <w:rPr>
          <w:lang w:eastAsia="en-GB"/>
        </w:rPr>
        <w:t xml:space="preserve">There are a number of GPET-E System deployment models currently in existence. They are distributed, centralised and hybrid. </w:t>
      </w:r>
    </w:p>
    <w:p w14:paraId="22914336" w14:textId="77777777" w:rsidR="00FD4A2E" w:rsidRDefault="00FD4A2E" w:rsidP="00FD4A2E">
      <w:pPr>
        <w:pStyle w:val="ParaText"/>
        <w:rPr>
          <w:lang w:eastAsia="en-GB"/>
        </w:rPr>
      </w:pPr>
      <w:r>
        <w:rPr>
          <w:lang w:eastAsia="en-GB"/>
        </w:rPr>
        <w:t>Distributed systems are characterised by a single GP Practice clinical system hosted on a server machine usually in the GP Practice.</w:t>
      </w:r>
    </w:p>
    <w:p w14:paraId="39CC3979" w14:textId="77777777" w:rsidR="00FD4A2E" w:rsidRDefault="00FD4A2E" w:rsidP="00FD4A2E">
      <w:pPr>
        <w:pStyle w:val="ParaText"/>
        <w:rPr>
          <w:lang w:eastAsia="en-GB"/>
        </w:rPr>
      </w:pPr>
      <w:r>
        <w:rPr>
          <w:lang w:eastAsia="en-GB"/>
        </w:rPr>
        <w:t>Centralised systems are characterised by a data centre hosted application serving multiple GP Practices.</w:t>
      </w:r>
    </w:p>
    <w:p w14:paraId="6AC59C0A" w14:textId="77777777" w:rsidR="00FD4A2E" w:rsidRDefault="00FD4A2E" w:rsidP="00FD4A2E">
      <w:pPr>
        <w:pStyle w:val="ParaText"/>
        <w:rPr>
          <w:lang w:eastAsia="en-GB"/>
        </w:rPr>
      </w:pPr>
      <w:r>
        <w:rPr>
          <w:lang w:eastAsia="en-GB"/>
        </w:rPr>
        <w:t>A hybrid exists where a distributed system is implemented for a GP Practice, but data from that GP Practice system is replicated to a central system which is used for reporting generation purposes.</w:t>
      </w:r>
    </w:p>
    <w:p w14:paraId="3A00179B" w14:textId="77777777" w:rsidR="00FD4A2E" w:rsidRDefault="00FD4A2E" w:rsidP="00FD4A2E">
      <w:pPr>
        <w:pStyle w:val="ParaText"/>
        <w:rPr>
          <w:lang w:eastAsia="en-GB"/>
        </w:rPr>
      </w:pPr>
      <w:r>
        <w:rPr>
          <w:lang w:eastAsia="en-GB"/>
        </w:rPr>
        <w:t>GPES-I is required to support all three deployment models. It is also possible that additional deployment models will need to be accommodated as more suppliers enter the market.</w:t>
      </w:r>
    </w:p>
    <w:p w14:paraId="30966569" w14:textId="77777777" w:rsidR="00FD4A2E" w:rsidRDefault="00FD4A2E" w:rsidP="00C572AD">
      <w:pPr>
        <w:pStyle w:val="Heading3"/>
        <w:rPr>
          <w:lang w:eastAsia="en-GB"/>
        </w:rPr>
      </w:pPr>
      <w:bookmarkStart w:id="101" w:name="_Ref287964661"/>
      <w:r w:rsidRPr="00F87765">
        <w:rPr>
          <w:lang w:eastAsia="en-GB"/>
        </w:rPr>
        <w:t>Address Resolution and Routing</w:t>
      </w:r>
      <w:bookmarkEnd w:id="101"/>
    </w:p>
    <w:p w14:paraId="14BD274B" w14:textId="001F2A99" w:rsidR="00FD4A2E" w:rsidRDefault="00FD4A2E" w:rsidP="00FD4A2E">
      <w:pPr>
        <w:pStyle w:val="ParaText"/>
        <w:rPr>
          <w:lang w:eastAsia="en-GB"/>
        </w:rPr>
      </w:pPr>
      <w:bookmarkStart w:id="102" w:name="_Ref519772304"/>
      <w:r>
        <w:rPr>
          <w:lang w:eastAsia="en-GB"/>
        </w:rPr>
        <w:t xml:space="preserve">GPDC will route all Run Time Parameters (RTP) messages to a single MESH address or MESH address pool per GPSS per environment, subject to paragraph </w:t>
      </w:r>
      <w:r>
        <w:rPr>
          <w:lang w:eastAsia="en-GB"/>
        </w:rPr>
        <w:fldChar w:fldCharType="begin"/>
      </w:r>
      <w:r>
        <w:rPr>
          <w:lang w:eastAsia="en-GB"/>
        </w:rPr>
        <w:instrText xml:space="preserve"> REF _Ref519771407 \r \h </w:instrText>
      </w:r>
      <w:r>
        <w:rPr>
          <w:lang w:eastAsia="en-GB"/>
        </w:rPr>
      </w:r>
      <w:r>
        <w:rPr>
          <w:lang w:eastAsia="en-GB"/>
        </w:rPr>
        <w:fldChar w:fldCharType="separate"/>
      </w:r>
      <w:r w:rsidR="00E23EB1">
        <w:rPr>
          <w:lang w:eastAsia="en-GB"/>
        </w:rPr>
        <w:t>86</w:t>
      </w:r>
      <w:r>
        <w:rPr>
          <w:lang w:eastAsia="en-GB"/>
        </w:rPr>
        <w:fldChar w:fldCharType="end"/>
      </w:r>
      <w:r>
        <w:rPr>
          <w:lang w:eastAsia="en-GB"/>
        </w:rPr>
        <w:t>. The responsibility for onward address resolution and routing lies with the GPSS to account for the supplier-specific deployment model in use.</w:t>
      </w:r>
      <w:bookmarkEnd w:id="102"/>
      <w:r>
        <w:rPr>
          <w:lang w:eastAsia="en-GB"/>
        </w:rPr>
        <w:t xml:space="preserve"> An address pool will be used for load balancing purposes only and the GP practice cohort will be randomly distributed across the address pool. </w:t>
      </w:r>
    </w:p>
    <w:p w14:paraId="379919ED" w14:textId="7CDD299E" w:rsidR="00FD4A2E" w:rsidRDefault="00FD4A2E" w:rsidP="00FD4A2E">
      <w:pPr>
        <w:pStyle w:val="ParaText"/>
        <w:rPr>
          <w:lang w:eastAsia="en-GB"/>
        </w:rPr>
      </w:pPr>
      <w:bookmarkStart w:id="103" w:name="_Ref519772343"/>
      <w:r>
        <w:rPr>
          <w:lang w:eastAsia="en-GB"/>
        </w:rPr>
        <w:t xml:space="preserve">The GPSS MESH address will be treated as a single end-point when applying the messaging rules as described in section </w:t>
      </w:r>
      <w:r>
        <w:rPr>
          <w:lang w:eastAsia="en-GB"/>
        </w:rPr>
        <w:fldChar w:fldCharType="begin"/>
      </w:r>
      <w:r>
        <w:rPr>
          <w:lang w:eastAsia="en-GB"/>
        </w:rPr>
        <w:instrText xml:space="preserve"> REF _Ref287965612 \r \h </w:instrText>
      </w:r>
      <w:r>
        <w:rPr>
          <w:lang w:eastAsia="en-GB"/>
        </w:rPr>
      </w:r>
      <w:r>
        <w:rPr>
          <w:lang w:eastAsia="en-GB"/>
        </w:rPr>
        <w:fldChar w:fldCharType="separate"/>
      </w:r>
      <w:r w:rsidR="00E23EB1">
        <w:rPr>
          <w:lang w:eastAsia="en-GB"/>
        </w:rPr>
        <w:t>3.5</w:t>
      </w:r>
      <w:r>
        <w:rPr>
          <w:lang w:eastAsia="en-GB"/>
        </w:rPr>
        <w:fldChar w:fldCharType="end"/>
      </w:r>
      <w:r>
        <w:rPr>
          <w:lang w:eastAsia="en-GB"/>
        </w:rPr>
        <w:t xml:space="preserve">, subject to paragraph </w:t>
      </w:r>
      <w:r>
        <w:rPr>
          <w:lang w:eastAsia="en-GB"/>
        </w:rPr>
        <w:fldChar w:fldCharType="begin"/>
      </w:r>
      <w:r>
        <w:rPr>
          <w:lang w:eastAsia="en-GB"/>
        </w:rPr>
        <w:instrText xml:space="preserve"> REF _Ref519771916 \w \h </w:instrText>
      </w:r>
      <w:r>
        <w:rPr>
          <w:lang w:eastAsia="en-GB"/>
        </w:rPr>
      </w:r>
      <w:r>
        <w:rPr>
          <w:lang w:eastAsia="en-GB"/>
        </w:rPr>
        <w:fldChar w:fldCharType="separate"/>
      </w:r>
      <w:r w:rsidR="00E23EB1">
        <w:rPr>
          <w:lang w:eastAsia="en-GB"/>
        </w:rPr>
        <w:t>85</w:t>
      </w:r>
      <w:r>
        <w:rPr>
          <w:lang w:eastAsia="en-GB"/>
        </w:rPr>
        <w:fldChar w:fldCharType="end"/>
      </w:r>
      <w:bookmarkEnd w:id="103"/>
    </w:p>
    <w:p w14:paraId="07845CFD" w14:textId="77777777" w:rsidR="00FD4A2E" w:rsidRDefault="00FD4A2E" w:rsidP="00FD4A2E">
      <w:pPr>
        <w:pStyle w:val="ParaText"/>
        <w:rPr>
          <w:lang w:eastAsia="en-GB"/>
        </w:rPr>
      </w:pPr>
      <w:bookmarkStart w:id="104" w:name="_Ref519771916"/>
      <w:r>
        <w:rPr>
          <w:lang w:eastAsia="en-GB"/>
        </w:rPr>
        <w:t>For distributed systems, GPSS may wish to receive an individual RTP message per practice, such that MESH Control File attributes could be used to automatically route messages from the GPSS central mailbox to the individual practices.</w:t>
      </w:r>
      <w:bookmarkEnd w:id="104"/>
      <w:r>
        <w:rPr>
          <w:lang w:eastAsia="en-GB"/>
        </w:rPr>
        <w:t xml:space="preserve"> </w:t>
      </w:r>
    </w:p>
    <w:p w14:paraId="7BEFF8C0" w14:textId="1EB2D78B" w:rsidR="00FD4A2E" w:rsidRDefault="00FD4A2E" w:rsidP="00FD4A2E">
      <w:pPr>
        <w:pStyle w:val="ParaText"/>
        <w:rPr>
          <w:lang w:eastAsia="en-GB"/>
        </w:rPr>
      </w:pPr>
      <w:bookmarkStart w:id="105" w:name="_Ref519771407"/>
      <w:r>
        <w:rPr>
          <w:lang w:eastAsia="en-GB"/>
        </w:rPr>
        <w:t xml:space="preserve">Where GPSS with distributed systems are unable to support the model described in paragraphs </w:t>
      </w:r>
      <w:r>
        <w:rPr>
          <w:lang w:eastAsia="en-GB"/>
        </w:rPr>
        <w:fldChar w:fldCharType="begin"/>
      </w:r>
      <w:r>
        <w:rPr>
          <w:lang w:eastAsia="en-GB"/>
        </w:rPr>
        <w:instrText xml:space="preserve"> REF _Ref519772304 \r \h </w:instrText>
      </w:r>
      <w:r>
        <w:rPr>
          <w:lang w:eastAsia="en-GB"/>
        </w:rPr>
      </w:r>
      <w:r>
        <w:rPr>
          <w:lang w:eastAsia="en-GB"/>
        </w:rPr>
        <w:fldChar w:fldCharType="separate"/>
      </w:r>
      <w:r w:rsidR="00E23EB1">
        <w:rPr>
          <w:lang w:eastAsia="en-GB"/>
        </w:rPr>
        <w:t>83</w:t>
      </w:r>
      <w:r>
        <w:rPr>
          <w:lang w:eastAsia="en-GB"/>
        </w:rPr>
        <w:fldChar w:fldCharType="end"/>
      </w:r>
      <w:r>
        <w:rPr>
          <w:lang w:eastAsia="en-GB"/>
        </w:rPr>
        <w:t xml:space="preserve">, </w:t>
      </w:r>
      <w:r>
        <w:rPr>
          <w:lang w:eastAsia="en-GB"/>
        </w:rPr>
        <w:fldChar w:fldCharType="begin"/>
      </w:r>
      <w:r>
        <w:rPr>
          <w:lang w:eastAsia="en-GB"/>
        </w:rPr>
        <w:instrText xml:space="preserve"> REF _Ref519772343 \r \h </w:instrText>
      </w:r>
      <w:r>
        <w:rPr>
          <w:lang w:eastAsia="en-GB"/>
        </w:rPr>
      </w:r>
      <w:r>
        <w:rPr>
          <w:lang w:eastAsia="en-GB"/>
        </w:rPr>
        <w:fldChar w:fldCharType="separate"/>
      </w:r>
      <w:r w:rsidR="00E23EB1">
        <w:rPr>
          <w:lang w:eastAsia="en-GB"/>
        </w:rPr>
        <w:t>84</w:t>
      </w:r>
      <w:r>
        <w:rPr>
          <w:lang w:eastAsia="en-GB"/>
        </w:rPr>
        <w:fldChar w:fldCharType="end"/>
      </w:r>
      <w:r>
        <w:rPr>
          <w:lang w:eastAsia="en-GB"/>
        </w:rPr>
        <w:t xml:space="preserve"> &amp; </w:t>
      </w:r>
      <w:r>
        <w:rPr>
          <w:lang w:eastAsia="en-GB"/>
        </w:rPr>
        <w:fldChar w:fldCharType="begin"/>
      </w:r>
      <w:r>
        <w:rPr>
          <w:lang w:eastAsia="en-GB"/>
        </w:rPr>
        <w:instrText xml:space="preserve"> REF _Ref519771916 \r \h </w:instrText>
      </w:r>
      <w:r>
        <w:rPr>
          <w:lang w:eastAsia="en-GB"/>
        </w:rPr>
      </w:r>
      <w:r>
        <w:rPr>
          <w:lang w:eastAsia="en-GB"/>
        </w:rPr>
        <w:fldChar w:fldCharType="separate"/>
      </w:r>
      <w:r w:rsidR="00E23EB1">
        <w:rPr>
          <w:lang w:eastAsia="en-GB"/>
        </w:rPr>
        <w:t>85</w:t>
      </w:r>
      <w:r>
        <w:rPr>
          <w:lang w:eastAsia="en-GB"/>
        </w:rPr>
        <w:fldChar w:fldCharType="end"/>
      </w:r>
      <w:r>
        <w:rPr>
          <w:lang w:eastAsia="en-GB"/>
        </w:rPr>
        <w:t>, the following will apply:</w:t>
      </w:r>
    </w:p>
    <w:p w14:paraId="4026C959" w14:textId="77777777" w:rsidR="00FD4A2E" w:rsidRDefault="00FD4A2E" w:rsidP="00FD4A2E">
      <w:pPr>
        <w:pStyle w:val="BulletNum"/>
        <w:ind w:left="771" w:hanging="221"/>
        <w:rPr>
          <w:lang w:eastAsia="en-GB"/>
        </w:rPr>
      </w:pPr>
      <w:r>
        <w:rPr>
          <w:lang w:eastAsia="en-GB"/>
        </w:rPr>
        <w:t>GPSS are responsible for ensuring that MESH holds the correct mailbox address for each of their practices</w:t>
      </w:r>
    </w:p>
    <w:p w14:paraId="2B072EE1" w14:textId="77777777" w:rsidR="00FD4A2E" w:rsidRDefault="00FD4A2E" w:rsidP="00FD4A2E">
      <w:pPr>
        <w:pStyle w:val="BulletNum"/>
        <w:ind w:left="771" w:hanging="221"/>
        <w:rPr>
          <w:lang w:eastAsia="en-GB"/>
        </w:rPr>
      </w:pPr>
      <w:r>
        <w:rPr>
          <w:lang w:eastAsia="en-GB"/>
        </w:rPr>
        <w:t>GPSS are responsible for ensuring that the GPDC Workflow Group has been added to each practice’s MESH mailbox (this can be done as a centralised MESH process with GPSS oversight to ensure that the correct mailboxes have been updated).</w:t>
      </w:r>
    </w:p>
    <w:p w14:paraId="4D9E3585" w14:textId="77777777" w:rsidR="00FD4A2E" w:rsidRDefault="00FD4A2E" w:rsidP="00FD4A2E">
      <w:pPr>
        <w:pStyle w:val="BulletNum"/>
        <w:ind w:left="771" w:hanging="221"/>
        <w:rPr>
          <w:lang w:eastAsia="en-GB"/>
        </w:rPr>
      </w:pPr>
      <w:r>
        <w:rPr>
          <w:lang w:eastAsia="en-GB"/>
        </w:rPr>
        <w:t>GPDC will look up the MESH mailbox address based on the GP practice NACS code and GPDC Workflow Group to retrieve a single valid mailbox for each practice.</w:t>
      </w:r>
    </w:p>
    <w:p w14:paraId="4978099B" w14:textId="77777777" w:rsidR="00FD4A2E" w:rsidRDefault="00FD4A2E" w:rsidP="00FD4A2E">
      <w:pPr>
        <w:pStyle w:val="BulletNum"/>
        <w:ind w:left="771" w:hanging="221"/>
        <w:rPr>
          <w:lang w:eastAsia="en-GB"/>
        </w:rPr>
      </w:pPr>
      <w:r>
        <w:rPr>
          <w:lang w:eastAsia="en-GB"/>
        </w:rPr>
        <w:t>An individual RTP message will be sent to each practice using the address details retrieved from MESH.</w:t>
      </w:r>
    </w:p>
    <w:p w14:paraId="1D15546E" w14:textId="42C883DA" w:rsidR="00FD4A2E" w:rsidRDefault="00FD4A2E" w:rsidP="00FD4A2E">
      <w:pPr>
        <w:pStyle w:val="BulletNum"/>
        <w:ind w:left="771" w:hanging="221"/>
        <w:rPr>
          <w:lang w:eastAsia="en-GB"/>
        </w:rPr>
      </w:pPr>
      <w:r>
        <w:rPr>
          <w:lang w:eastAsia="en-GB"/>
        </w:rPr>
        <w:t>Where MESH fails to return a mailbox, GPDC will not attempt to resolve that practice’s address and will not send an RTP.</w:t>
      </w:r>
      <w:r w:rsidR="006F39BA">
        <w:rPr>
          <w:lang w:eastAsia="en-GB"/>
        </w:rPr>
        <w:t xml:space="preserve"> Where MESH returns multiple mailboxes for a practice, </w:t>
      </w:r>
      <w:r w:rsidR="0035121E">
        <w:rPr>
          <w:lang w:eastAsia="en-GB"/>
        </w:rPr>
        <w:t xml:space="preserve">GPDC will attempt to resolve the address, </w:t>
      </w:r>
      <w:r w:rsidR="00244ED9">
        <w:rPr>
          <w:lang w:eastAsia="en-GB"/>
        </w:rPr>
        <w:t xml:space="preserve">for example by </w:t>
      </w:r>
      <w:r w:rsidR="004F0B2F">
        <w:rPr>
          <w:lang w:eastAsia="en-GB"/>
        </w:rPr>
        <w:t>looking for the most recently created mailbox or the mailbox with the most recent activity, but this may result in the RTP being sent to the wrong address.</w:t>
      </w:r>
    </w:p>
    <w:bookmarkEnd w:id="105"/>
    <w:p w14:paraId="5654C09F" w14:textId="7CBB1A30" w:rsidR="00FD4A2E" w:rsidRDefault="00FD4A2E" w:rsidP="00FD4A2E">
      <w:pPr>
        <w:pStyle w:val="ParaText"/>
        <w:rPr>
          <w:lang w:eastAsia="en-GB"/>
        </w:rPr>
      </w:pPr>
      <w:r>
        <w:rPr>
          <w:lang w:eastAsia="en-GB"/>
        </w:rPr>
        <w:t>GPDC will accept Run Time Parameters Re</w:t>
      </w:r>
      <w:r w:rsidR="008929DA">
        <w:rPr>
          <w:lang w:eastAsia="en-GB"/>
        </w:rPr>
        <w:t>s</w:t>
      </w:r>
      <w:r>
        <w:rPr>
          <w:lang w:eastAsia="en-GB"/>
        </w:rPr>
        <w:t xml:space="preserve">ponse (RTPR) messages, Query Results (QR) messages and Report messages from any MESH address, subject to the messaging rules in section </w:t>
      </w:r>
      <w:r>
        <w:rPr>
          <w:lang w:eastAsia="en-GB"/>
        </w:rPr>
        <w:fldChar w:fldCharType="begin"/>
      </w:r>
      <w:r>
        <w:rPr>
          <w:lang w:eastAsia="en-GB"/>
        </w:rPr>
        <w:instrText xml:space="preserve"> REF _Ref287965612 \r \h </w:instrText>
      </w:r>
      <w:r>
        <w:rPr>
          <w:lang w:eastAsia="en-GB"/>
        </w:rPr>
      </w:r>
      <w:r>
        <w:rPr>
          <w:lang w:eastAsia="en-GB"/>
        </w:rPr>
        <w:fldChar w:fldCharType="separate"/>
      </w:r>
      <w:r w:rsidR="00E23EB1">
        <w:rPr>
          <w:lang w:eastAsia="en-GB"/>
        </w:rPr>
        <w:t>3.5</w:t>
      </w:r>
      <w:r>
        <w:rPr>
          <w:lang w:eastAsia="en-GB"/>
        </w:rPr>
        <w:fldChar w:fldCharType="end"/>
      </w:r>
      <w:r>
        <w:rPr>
          <w:lang w:eastAsia="en-GB"/>
        </w:rPr>
        <w:t>.</w:t>
      </w:r>
    </w:p>
    <w:p w14:paraId="0C6E8A9A" w14:textId="77777777" w:rsidR="00FD4A2E" w:rsidRDefault="00FD4A2E" w:rsidP="00FD4A2E">
      <w:pPr>
        <w:pStyle w:val="ParaText"/>
        <w:rPr>
          <w:lang w:eastAsia="en-GB"/>
        </w:rPr>
      </w:pPr>
      <w:r>
        <w:rPr>
          <w:lang w:eastAsia="en-GB"/>
        </w:rPr>
        <w:lastRenderedPageBreak/>
        <w:t>The relationship between GP practice and GP system supplier will be established by querying the Spine Directory Service (SDS). It is the responsibility of the GPSS to ensure that these details are kept up to date when GP practices transfer from one supplier to another.</w:t>
      </w:r>
    </w:p>
    <w:p w14:paraId="07C7EC92" w14:textId="77777777" w:rsidR="00FD4A2E" w:rsidRDefault="00FD4A2E" w:rsidP="00FD4A2E">
      <w:pPr>
        <w:pStyle w:val="ParaText"/>
        <w:rPr>
          <w:lang w:eastAsia="en-GB"/>
        </w:rPr>
      </w:pPr>
      <w:r>
        <w:rPr>
          <w:lang w:eastAsia="en-GB"/>
        </w:rPr>
        <w:t>Query Results (QR) messages must be returned to the MESH address specified in the RTP message.</w:t>
      </w:r>
    </w:p>
    <w:p w14:paraId="1BCB607A" w14:textId="77777777" w:rsidR="00FD4A2E" w:rsidRPr="00F87765" w:rsidRDefault="00FD4A2E" w:rsidP="00FD4A2E">
      <w:pPr>
        <w:pStyle w:val="ParaText"/>
        <w:numPr>
          <w:ilvl w:val="0"/>
          <w:numId w:val="0"/>
        </w:numPr>
        <w:rPr>
          <w:lang w:eastAsia="en-GB"/>
        </w:rPr>
      </w:pPr>
    </w:p>
    <w:p w14:paraId="6440EE14" w14:textId="77777777" w:rsidR="00FD4A2E" w:rsidRPr="00F14F7C" w:rsidRDefault="00FD4A2E" w:rsidP="00C572AD">
      <w:pPr>
        <w:pStyle w:val="Heading2"/>
        <w:rPr>
          <w:lang w:eastAsia="en-GB"/>
        </w:rPr>
      </w:pPr>
      <w:bookmarkStart w:id="106" w:name="_Ref312014475"/>
      <w:bookmarkStart w:id="107" w:name="_Toc525717785"/>
      <w:bookmarkStart w:id="108" w:name="_Toc532465877"/>
      <w:r w:rsidRPr="00F14F7C">
        <w:rPr>
          <w:lang w:eastAsia="en-GB"/>
        </w:rPr>
        <w:t>Message Interactions</w:t>
      </w:r>
      <w:bookmarkEnd w:id="106"/>
      <w:bookmarkEnd w:id="107"/>
      <w:bookmarkEnd w:id="108"/>
    </w:p>
    <w:p w14:paraId="29FA533A" w14:textId="7E0501E1" w:rsidR="00FD4A2E" w:rsidRPr="00FB44E5" w:rsidRDefault="00FD4A2E" w:rsidP="00FD4A2E">
      <w:pPr>
        <w:pStyle w:val="ParaText"/>
        <w:numPr>
          <w:ilvl w:val="0"/>
          <w:numId w:val="0"/>
        </w:numPr>
        <w:rPr>
          <w:lang w:eastAsia="en-GB"/>
        </w:rPr>
      </w:pPr>
      <w:r>
        <w:rPr>
          <w:lang w:eastAsia="en-GB"/>
        </w:rPr>
        <w:t xml:space="preserve">The message types as described in section </w:t>
      </w:r>
      <w:r w:rsidR="005D4804">
        <w:rPr>
          <w:lang w:eastAsia="en-GB"/>
        </w:rPr>
        <w:fldChar w:fldCharType="begin"/>
      </w:r>
      <w:r w:rsidR="005D4804">
        <w:rPr>
          <w:lang w:eastAsia="en-GB"/>
        </w:rPr>
        <w:instrText xml:space="preserve"> REF _Ref532375939 \r \h </w:instrText>
      </w:r>
      <w:r w:rsidR="005D4804">
        <w:rPr>
          <w:lang w:eastAsia="en-GB"/>
        </w:rPr>
      </w:r>
      <w:r w:rsidR="005D4804">
        <w:rPr>
          <w:lang w:eastAsia="en-GB"/>
        </w:rPr>
        <w:fldChar w:fldCharType="separate"/>
      </w:r>
      <w:r w:rsidR="005D4804">
        <w:rPr>
          <w:lang w:eastAsia="en-GB"/>
        </w:rPr>
        <w:t>3.2</w:t>
      </w:r>
      <w:r w:rsidR="005D4804">
        <w:rPr>
          <w:lang w:eastAsia="en-GB"/>
        </w:rPr>
        <w:fldChar w:fldCharType="end"/>
      </w:r>
      <w:r>
        <w:rPr>
          <w:lang w:eastAsia="en-GB"/>
        </w:rPr>
        <w:t xml:space="preserve"> are shown in an interaction diagram in </w:t>
      </w:r>
      <w:r>
        <w:rPr>
          <w:lang w:eastAsia="en-GB"/>
        </w:rPr>
        <w:fldChar w:fldCharType="begin"/>
      </w:r>
      <w:r>
        <w:rPr>
          <w:lang w:eastAsia="en-GB"/>
        </w:rPr>
        <w:instrText xml:space="preserve"> REF _Ref287962890 \h </w:instrText>
      </w:r>
      <w:r>
        <w:rPr>
          <w:lang w:eastAsia="en-GB"/>
        </w:rPr>
      </w:r>
      <w:r>
        <w:rPr>
          <w:lang w:eastAsia="en-GB"/>
        </w:rPr>
        <w:fldChar w:fldCharType="separate"/>
      </w:r>
      <w:r w:rsidR="00E23EB1">
        <w:t xml:space="preserve">Figure </w:t>
      </w:r>
      <w:r w:rsidR="00E23EB1">
        <w:rPr>
          <w:noProof/>
        </w:rPr>
        <w:t>2</w:t>
      </w:r>
      <w:r w:rsidR="00E23EB1">
        <w:t xml:space="preserve"> - </w:t>
      </w:r>
      <w:r w:rsidR="00E23EB1" w:rsidRPr="00D351AB">
        <w:t>GPES-I Message Interactions</w:t>
      </w:r>
      <w:r>
        <w:rPr>
          <w:lang w:eastAsia="en-GB"/>
        </w:rPr>
        <w:fldChar w:fldCharType="end"/>
      </w:r>
      <w:r>
        <w:rPr>
          <w:lang w:eastAsia="en-GB"/>
        </w:rPr>
        <w:t>. This shows the initiating system for each set of interactions and the resultant reactions. All interactions use the MESH transport.</w:t>
      </w:r>
    </w:p>
    <w:p w14:paraId="42D0B70A" w14:textId="77777777" w:rsidR="006F70AE" w:rsidRDefault="00AF5DA0" w:rsidP="00DD4D7F">
      <w:pPr>
        <w:pStyle w:val="ParaText"/>
        <w:numPr>
          <w:ilvl w:val="0"/>
          <w:numId w:val="0"/>
        </w:numPr>
        <w:ind w:left="771" w:hanging="771"/>
      </w:pPr>
      <w:r>
        <w:rPr>
          <w:noProof/>
          <w:lang w:eastAsia="zh-CN"/>
        </w:rPr>
        <w:drawing>
          <wp:inline distT="0" distB="0" distL="0" distR="0" wp14:anchorId="5C0AC902" wp14:editId="24CE2B6B">
            <wp:extent cx="5731510" cy="5128260"/>
            <wp:effectExtent l="0" t="0" r="254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PDC Step 2 Message Interactions 2.png"/>
                    <pic:cNvPicPr/>
                  </pic:nvPicPr>
                  <pic:blipFill>
                    <a:blip r:embed="rId26">
                      <a:extLst>
                        <a:ext uri="{28A0092B-C50C-407E-A947-70E740481C1C}">
                          <a14:useLocalDpi xmlns:a14="http://schemas.microsoft.com/office/drawing/2010/main" val="0"/>
                        </a:ext>
                      </a:extLst>
                    </a:blip>
                    <a:stretch>
                      <a:fillRect/>
                    </a:stretch>
                  </pic:blipFill>
                  <pic:spPr>
                    <a:xfrm>
                      <a:off x="0" y="0"/>
                      <a:ext cx="5731510" cy="5128260"/>
                    </a:xfrm>
                    <a:prstGeom prst="rect">
                      <a:avLst/>
                    </a:prstGeom>
                  </pic:spPr>
                </pic:pic>
              </a:graphicData>
            </a:graphic>
          </wp:inline>
        </w:drawing>
      </w:r>
    </w:p>
    <w:p w14:paraId="5509580F" w14:textId="22F284AE" w:rsidR="00FD4A2E" w:rsidRDefault="00FD4A2E" w:rsidP="00FD4A2E">
      <w:pPr>
        <w:pStyle w:val="Caption"/>
        <w:ind w:firstLine="360"/>
      </w:pPr>
      <w:bookmarkStart w:id="109" w:name="_Ref309809604"/>
      <w:bookmarkStart w:id="110" w:name="_Ref287962890"/>
      <w:r>
        <w:t xml:space="preserve">Figure </w:t>
      </w:r>
      <w:r>
        <w:rPr>
          <w:noProof/>
        </w:rPr>
        <w:fldChar w:fldCharType="begin"/>
      </w:r>
      <w:r>
        <w:rPr>
          <w:noProof/>
        </w:rPr>
        <w:instrText xml:space="preserve"> SEQ Figure \* ARABIC </w:instrText>
      </w:r>
      <w:r>
        <w:rPr>
          <w:noProof/>
        </w:rPr>
        <w:fldChar w:fldCharType="separate"/>
      </w:r>
      <w:r w:rsidR="00E23EB1">
        <w:rPr>
          <w:noProof/>
        </w:rPr>
        <w:t>2</w:t>
      </w:r>
      <w:r>
        <w:rPr>
          <w:noProof/>
        </w:rPr>
        <w:fldChar w:fldCharType="end"/>
      </w:r>
      <w:bookmarkEnd w:id="109"/>
      <w:r>
        <w:t xml:space="preserve"> - </w:t>
      </w:r>
      <w:r w:rsidRPr="00D351AB">
        <w:t>GPES-I Message Interactions</w:t>
      </w:r>
      <w:bookmarkEnd w:id="110"/>
      <w:r>
        <w:t xml:space="preserve"> </w:t>
      </w:r>
    </w:p>
    <w:p w14:paraId="62841A47" w14:textId="77777777" w:rsidR="00FD4A2E" w:rsidRDefault="00FD4A2E" w:rsidP="00FD4A2E">
      <w:pPr>
        <w:pStyle w:val="ParaText"/>
      </w:pPr>
      <w:r>
        <w:br w:type="page"/>
      </w:r>
      <w:r>
        <w:lastRenderedPageBreak/>
        <w:t>The following section provides an explanation of the interactions.</w:t>
      </w:r>
    </w:p>
    <w:p w14:paraId="00F1060A" w14:textId="6B80FAF0" w:rsidR="00FD4A2E" w:rsidRDefault="00FD4A2E" w:rsidP="00FD4A2E">
      <w:pPr>
        <w:pStyle w:val="ParaText"/>
      </w:pPr>
      <w:r>
        <w:t>Within the</w:t>
      </w:r>
      <w:r w:rsidR="0004271E">
        <w:t xml:space="preserve"> </w:t>
      </w:r>
      <w:r w:rsidR="000058FB">
        <w:t>usual</w:t>
      </w:r>
      <w:r>
        <w:t xml:space="preserve"> GPES business process, GP Practice Participation is derived from CQRS and is used to define the cohort for which data is required per extract.</w:t>
      </w:r>
      <w:r w:rsidR="000058FB">
        <w:t xml:space="preserve"> </w:t>
      </w:r>
      <w:r w:rsidR="00D73FA0">
        <w:t xml:space="preserve">For </w:t>
      </w:r>
      <w:r w:rsidR="0067000C">
        <w:t>pilot and other non-standard extracts</w:t>
      </w:r>
      <w:r w:rsidR="00C94933">
        <w:t xml:space="preserve">, the cohort is </w:t>
      </w:r>
      <w:r w:rsidR="00CB680B">
        <w:t xml:space="preserve">created manually depending on the </w:t>
      </w:r>
      <w:r w:rsidR="00700FB9">
        <w:t>practices to be included in the extract.</w:t>
      </w:r>
    </w:p>
    <w:p w14:paraId="398164DB" w14:textId="47842243" w:rsidR="00FD4A2E" w:rsidRDefault="00FD4A2E" w:rsidP="00FD4A2E">
      <w:pPr>
        <w:pStyle w:val="ParaText"/>
      </w:pPr>
      <w:r>
        <w:t xml:space="preserve">Interactions 1.1 and 1.2 show an asynchronous Run-Time-Parameters and Run-Time Parameter-Response exchange. Individual application acknowledgements are not used for these interactions. Each Run-Time-Parameters interaction has a single corresponding Run-Time Parameter-Response which fulfils the role of an application </w:t>
      </w:r>
      <w:r w:rsidR="007561E2">
        <w:t>acknowledgement</w:t>
      </w:r>
      <w:r>
        <w:t>.</w:t>
      </w:r>
    </w:p>
    <w:p w14:paraId="3406FA61" w14:textId="415EE0EE" w:rsidR="00FD4A2E" w:rsidRDefault="00FD4A2E" w:rsidP="00FD4A2E">
      <w:pPr>
        <w:pStyle w:val="ParaText"/>
      </w:pPr>
      <w:r>
        <w:t xml:space="preserve">Interactions 2.1 and 2.2 show an asynchronous Query-Results and Query-Results-Acknowledgement exchange. Individual application acknowledgements are not used for these interactions. As such, the Query-Results-Acknowledgement interaction serves as an application acknowledgement. Each Query-Results interaction has a single corresponding Query-Results-Acknowledgement. This exchange is in response to a Run-Time-Parameters and Run-Time Parameter-Response exchange. One or more Query-Results exchanges are possible with the number of exchanges dependent on various possible criterion as described in section </w:t>
      </w:r>
      <w:r>
        <w:fldChar w:fldCharType="begin"/>
      </w:r>
      <w:r>
        <w:instrText xml:space="preserve"> REF _Ref287965612 \r \h </w:instrText>
      </w:r>
      <w:r>
        <w:fldChar w:fldCharType="separate"/>
      </w:r>
      <w:r w:rsidR="00E23EB1">
        <w:t>3.5</w:t>
      </w:r>
      <w:r>
        <w:fldChar w:fldCharType="end"/>
      </w:r>
      <w:r>
        <w:t>.</w:t>
      </w:r>
    </w:p>
    <w:p w14:paraId="0AC031DC" w14:textId="219662BE" w:rsidR="00FD4A2E" w:rsidRDefault="00FD4A2E" w:rsidP="00FD4A2E">
      <w:pPr>
        <w:pStyle w:val="ParaText"/>
      </w:pPr>
      <w:r>
        <w:t>Interaction 3.1 show</w:t>
      </w:r>
      <w:r w:rsidR="00DD66D2">
        <w:t>s</w:t>
      </w:r>
      <w:r>
        <w:t xml:space="preserve"> a Report</w:t>
      </w:r>
      <w:r w:rsidR="00DD66D2">
        <w:t xml:space="preserve"> transmission</w:t>
      </w:r>
      <w:r>
        <w:t>.</w:t>
      </w:r>
    </w:p>
    <w:p w14:paraId="0A457781" w14:textId="77777777" w:rsidR="00FD4A2E" w:rsidRPr="00F87765" w:rsidRDefault="00FD4A2E" w:rsidP="00FD4A2E">
      <w:pPr>
        <w:pStyle w:val="ParaText"/>
        <w:numPr>
          <w:ilvl w:val="0"/>
          <w:numId w:val="0"/>
        </w:numPr>
        <w:ind w:left="771"/>
      </w:pPr>
      <w:r>
        <w:br w:type="page"/>
      </w:r>
    </w:p>
    <w:p w14:paraId="26063448" w14:textId="77777777" w:rsidR="00FD4A2E" w:rsidRPr="00F14F7C" w:rsidRDefault="00FD4A2E" w:rsidP="00C572AD">
      <w:pPr>
        <w:pStyle w:val="Heading2"/>
        <w:rPr>
          <w:lang w:eastAsia="en-GB"/>
        </w:rPr>
      </w:pPr>
      <w:bookmarkStart w:id="111" w:name="_Ref287965612"/>
      <w:bookmarkStart w:id="112" w:name="_Toc525717786"/>
      <w:bookmarkStart w:id="113" w:name="_Toc532465878"/>
      <w:r w:rsidRPr="00F14F7C">
        <w:rPr>
          <w:lang w:eastAsia="en-GB"/>
        </w:rPr>
        <w:lastRenderedPageBreak/>
        <w:t>Messaging Rules</w:t>
      </w:r>
      <w:bookmarkEnd w:id="111"/>
      <w:bookmarkEnd w:id="112"/>
      <w:bookmarkEnd w:id="113"/>
    </w:p>
    <w:p w14:paraId="57106C45" w14:textId="77777777" w:rsidR="00FD4A2E" w:rsidRDefault="00FD4A2E" w:rsidP="00FD4A2E">
      <w:pPr>
        <w:pStyle w:val="ParaText"/>
        <w:tabs>
          <w:tab w:val="clear" w:pos="2462"/>
        </w:tabs>
      </w:pPr>
      <w:r>
        <w:t>This section details a series of rules that govern the behaviour of message interactions.</w:t>
      </w:r>
    </w:p>
    <w:p w14:paraId="2C168329" w14:textId="2679ECD4" w:rsidR="00FD4A2E" w:rsidRPr="00BF76BE" w:rsidRDefault="00FD4A2E" w:rsidP="00FD4A2E">
      <w:pPr>
        <w:pStyle w:val="ParaText"/>
        <w:tabs>
          <w:tab w:val="clear" w:pos="2462"/>
        </w:tabs>
      </w:pPr>
      <w:r w:rsidRPr="00BF76BE">
        <w:t xml:space="preserve">The architecture for GP Systems allows (but does not require) a single end-point to service many GP Practices, this feature is commonly used by hosted GP Systems. In order to reduce the messaging load on such end-points, </w:t>
      </w:r>
      <w:r>
        <w:t>GPDC</w:t>
      </w:r>
      <w:r w:rsidRPr="00BF76BE">
        <w:t xml:space="preserve"> will be able to send a single </w:t>
      </w:r>
      <w:r>
        <w:t>Run-Time-Parameters</w:t>
      </w:r>
      <w:r w:rsidRPr="00BF76BE">
        <w:t xml:space="preserve"> message to the GPET-E System, subject to paragraph </w:t>
      </w:r>
      <w:r>
        <w:fldChar w:fldCharType="begin"/>
      </w:r>
      <w:r>
        <w:instrText xml:space="preserve"> REF _Ref252695927 \r \h  \* MERGEFORMAT </w:instrText>
      </w:r>
      <w:r>
        <w:fldChar w:fldCharType="separate"/>
      </w:r>
      <w:r w:rsidR="00E23EB1">
        <w:t>97</w:t>
      </w:r>
      <w:r>
        <w:fldChar w:fldCharType="end"/>
      </w:r>
      <w:r w:rsidRPr="00BF76BE">
        <w:t xml:space="preserve">. That message will contain a list of target GP Practices – the “Practice Cohort”. It is required that GPET-E Systems ensure that data </w:t>
      </w:r>
      <w:r>
        <w:t>are</w:t>
      </w:r>
      <w:r w:rsidRPr="00BF76BE">
        <w:t xml:space="preserve"> extracted </w:t>
      </w:r>
      <w:r>
        <w:t>from</w:t>
      </w:r>
      <w:r w:rsidRPr="00BF76BE">
        <w:t xml:space="preserve"> each target GP Practice contained in the </w:t>
      </w:r>
      <w:r>
        <w:t>Run-Time-Parameters</w:t>
      </w:r>
      <w:r w:rsidRPr="00BF76BE">
        <w:t xml:space="preserve"> message.</w:t>
      </w:r>
    </w:p>
    <w:p w14:paraId="76B28B8A" w14:textId="7705188D" w:rsidR="00FD4A2E" w:rsidRDefault="00FD4A2E" w:rsidP="00FD4A2E">
      <w:pPr>
        <w:pStyle w:val="ParaText"/>
        <w:tabs>
          <w:tab w:val="clear" w:pos="2462"/>
        </w:tabs>
      </w:pPr>
      <w:bookmarkStart w:id="114" w:name="_Ref252695927"/>
      <w:bookmarkStart w:id="115" w:name="_Ref287953719"/>
      <w:r>
        <w:t>The number of Run-Time-Parameters</w:t>
      </w:r>
      <w:r w:rsidRPr="00BF76BE">
        <w:t xml:space="preserve"> </w:t>
      </w:r>
      <w:r>
        <w:t>m</w:t>
      </w:r>
      <w:r w:rsidRPr="003D5616">
        <w:t>essage</w:t>
      </w:r>
      <w:r>
        <w:t>s</w:t>
      </w:r>
      <w:r w:rsidRPr="003D5616">
        <w:t xml:space="preserve"> </w:t>
      </w:r>
      <w:r>
        <w:t xml:space="preserve">to be sent to a given GPET-E System will be dictated by the MESH address resolution model in force for that GPSS, as described in section </w:t>
      </w:r>
      <w:r>
        <w:fldChar w:fldCharType="begin"/>
      </w:r>
      <w:r>
        <w:instrText xml:space="preserve"> REF _Ref287964661 \r \h </w:instrText>
      </w:r>
      <w:r>
        <w:fldChar w:fldCharType="separate"/>
      </w:r>
      <w:r w:rsidR="00E23EB1">
        <w:t>3.3.1</w:t>
      </w:r>
      <w:r>
        <w:fldChar w:fldCharType="end"/>
      </w:r>
      <w:r>
        <w:t>, subject to the criteria detailed in paragraph</w:t>
      </w:r>
      <w:r w:rsidR="005B6A1C">
        <w:t xml:space="preserve"> </w:t>
      </w:r>
      <w:r w:rsidR="0076655D">
        <w:fldChar w:fldCharType="begin"/>
      </w:r>
      <w:r w:rsidR="0076655D">
        <w:instrText xml:space="preserve"> REF _Ref519780358 \r \h </w:instrText>
      </w:r>
      <w:r w:rsidR="0076655D">
        <w:fldChar w:fldCharType="separate"/>
      </w:r>
      <w:r w:rsidR="00E23EB1">
        <w:t>99</w:t>
      </w:r>
      <w:r w:rsidR="0076655D">
        <w:fldChar w:fldCharType="end"/>
      </w:r>
      <w:r w:rsidR="00CE122C">
        <w:t>.</w:t>
      </w:r>
      <w:r w:rsidRPr="003D5616">
        <w:t xml:space="preserve"> </w:t>
      </w:r>
      <w:bookmarkEnd w:id="114"/>
      <w:bookmarkEnd w:id="115"/>
    </w:p>
    <w:p w14:paraId="3AA0308F" w14:textId="1B70653A" w:rsidR="00FD4A2E" w:rsidRDefault="00FD4A2E" w:rsidP="00FD4A2E">
      <w:pPr>
        <w:pStyle w:val="ParaText"/>
        <w:tabs>
          <w:tab w:val="clear" w:pos="2462"/>
        </w:tabs>
      </w:pPr>
      <w:bookmarkStart w:id="116" w:name="_Ref519784860"/>
      <w:r>
        <w:t>Depending on the size of the</w:t>
      </w:r>
      <w:r w:rsidRPr="00201871">
        <w:t xml:space="preserve"> practice cohort </w:t>
      </w:r>
      <w:r>
        <w:t>within a</w:t>
      </w:r>
      <w:r w:rsidRPr="00201871">
        <w:t xml:space="preserve"> single Run Time Parameters message</w:t>
      </w:r>
      <w:r>
        <w:t>,</w:t>
      </w:r>
      <w:r w:rsidRPr="00201871">
        <w:t xml:space="preserve"> the Runtime Parameters message </w:t>
      </w:r>
      <w:r>
        <w:t>may</w:t>
      </w:r>
      <w:r w:rsidRPr="00201871">
        <w:t xml:space="preserve"> be split up into 2 or more </w:t>
      </w:r>
      <w:r>
        <w:t xml:space="preserve">smaller </w:t>
      </w:r>
      <w:r w:rsidRPr="00201871">
        <w:t xml:space="preserve">Run Time Parameters messages </w:t>
      </w:r>
      <w:r>
        <w:t xml:space="preserve">by spreading the </w:t>
      </w:r>
      <w:r w:rsidRPr="00201871">
        <w:t xml:space="preserve">practice cohort over </w:t>
      </w:r>
      <w:r>
        <w:t xml:space="preserve">multiple </w:t>
      </w:r>
      <w:r w:rsidRPr="00201871">
        <w:t>messages</w:t>
      </w:r>
      <w:r>
        <w:t>.</w:t>
      </w:r>
      <w:bookmarkEnd w:id="116"/>
      <w:r>
        <w:t xml:space="preserve"> Where Run Time Parameters for </w:t>
      </w:r>
      <w:r w:rsidR="00507DFF">
        <w:t>an</w:t>
      </w:r>
      <w:r>
        <w:t xml:space="preserve"> SQI have to be split over multiple RTP message</w:t>
      </w:r>
      <w:r w:rsidRPr="00A418A5">
        <w:t>s</w:t>
      </w:r>
      <w:r>
        <w:t>,</w:t>
      </w:r>
      <w:r w:rsidRPr="00A418A5">
        <w:t xml:space="preserve"> </w:t>
      </w:r>
      <w:r>
        <w:t>each RTP message will have a unique RTP-UUID.</w:t>
      </w:r>
    </w:p>
    <w:p w14:paraId="2E73A881" w14:textId="648C4854" w:rsidR="00FD4A2E" w:rsidRDefault="00FD4A2E" w:rsidP="00FD4A2E">
      <w:pPr>
        <w:pStyle w:val="ParaText"/>
      </w:pPr>
      <w:bookmarkStart w:id="117" w:name="_Ref519780358"/>
      <w:r>
        <w:t xml:space="preserve">Where </w:t>
      </w:r>
      <w:r w:rsidRPr="003D5616">
        <w:t>a</w:t>
      </w:r>
      <w:r>
        <w:t xml:space="preserve"> Patient Cohort is included in an Extraction Requirement,</w:t>
      </w:r>
      <w:r w:rsidRPr="003D5616">
        <w:t xml:space="preserve"> a </w:t>
      </w:r>
      <w:r>
        <w:t>Run-Time-Parameters</w:t>
      </w:r>
      <w:r w:rsidRPr="00BF76BE">
        <w:t xml:space="preserve"> </w:t>
      </w:r>
      <w:r>
        <w:t>m</w:t>
      </w:r>
      <w:r w:rsidRPr="003D5616">
        <w:t>essage</w:t>
      </w:r>
      <w:r>
        <w:t xml:space="preserve"> </w:t>
      </w:r>
      <w:r w:rsidRPr="003D5616">
        <w:t>will be sen</w:t>
      </w:r>
      <w:r>
        <w:t>t</w:t>
      </w:r>
      <w:r w:rsidRPr="003D5616">
        <w:t xml:space="preserve"> </w:t>
      </w:r>
      <w:r w:rsidRPr="00BF76BE">
        <w:rPr>
          <w:b/>
        </w:rPr>
        <w:t>per GP Practice</w:t>
      </w:r>
      <w:r>
        <w:rPr>
          <w:b/>
        </w:rPr>
        <w:t>,</w:t>
      </w:r>
      <w:r w:rsidRPr="003D5616">
        <w:t xml:space="preserve"> </w:t>
      </w:r>
      <w:r>
        <w:t xml:space="preserve">irrespective of the address resolution model in force (see section </w:t>
      </w:r>
      <w:r>
        <w:fldChar w:fldCharType="begin"/>
      </w:r>
      <w:r>
        <w:instrText xml:space="preserve"> REF _Ref287964661 \r \h </w:instrText>
      </w:r>
      <w:r>
        <w:fldChar w:fldCharType="separate"/>
      </w:r>
      <w:r w:rsidR="00E23EB1">
        <w:t>3.3.1</w:t>
      </w:r>
      <w:r>
        <w:fldChar w:fldCharType="end"/>
      </w:r>
      <w:r>
        <w:t>)</w:t>
      </w:r>
      <w:r w:rsidRPr="003D5616">
        <w:t xml:space="preserve">. </w:t>
      </w:r>
      <w:r w:rsidRPr="005A057D">
        <w:t xml:space="preserve">In this case, the format of the </w:t>
      </w:r>
      <w:r>
        <w:t>Run-Time-Parameters</w:t>
      </w:r>
      <w:r w:rsidRPr="00BF76BE">
        <w:t xml:space="preserve"> </w:t>
      </w:r>
      <w:r w:rsidRPr="005A057D">
        <w:t>message is the same as the general case but only a single practice will be listed in the Practice Cohort.</w:t>
      </w:r>
      <w:r>
        <w:t xml:space="preserve"> </w:t>
      </w:r>
      <w:r w:rsidRPr="003D5616">
        <w:t xml:space="preserve">This is </w:t>
      </w:r>
      <w:r>
        <w:t xml:space="preserve">to </w:t>
      </w:r>
      <w:r w:rsidRPr="005A057D">
        <w:t xml:space="preserve">fulfil the Information Governance (IG) requirement that patient identifiers for one </w:t>
      </w:r>
      <w:r>
        <w:t>GP P</w:t>
      </w:r>
      <w:r w:rsidRPr="005A057D">
        <w:t xml:space="preserve">ractice are not exposed to another </w:t>
      </w:r>
      <w:r>
        <w:t>GP P</w:t>
      </w:r>
      <w:r w:rsidRPr="005A057D">
        <w:t>ractice.</w:t>
      </w:r>
      <w:bookmarkEnd w:id="117"/>
    </w:p>
    <w:p w14:paraId="26142C70" w14:textId="77777777" w:rsidR="00FD4A2E" w:rsidRDefault="00FD4A2E" w:rsidP="00FD4A2E">
      <w:pPr>
        <w:pStyle w:val="ParaText"/>
        <w:tabs>
          <w:tab w:val="clear" w:pos="2462"/>
        </w:tabs>
      </w:pPr>
      <w:bookmarkStart w:id="118" w:name="_Ref525917208"/>
      <w:r>
        <w:t xml:space="preserve">Query-Results messages will contain Data Provider Output for a single Scheduled Query Instance. The Scheduled Query Instance to which the Data Provider Output relates will be identified by the </w:t>
      </w:r>
      <w:r w:rsidRPr="00A04761">
        <w:rPr>
          <w:lang w:eastAsia="en-GB"/>
        </w:rPr>
        <w:t>Scheduled-Query-Instance-ID</w:t>
      </w:r>
      <w:r>
        <w:t xml:space="preserve"> in the Run-Time-Parameters message being responded to.</w:t>
      </w:r>
      <w:bookmarkEnd w:id="118"/>
    </w:p>
    <w:p w14:paraId="6EF99AC7" w14:textId="77777777" w:rsidR="00FD4A2E" w:rsidRDefault="00FD4A2E" w:rsidP="00FD4A2E">
      <w:pPr>
        <w:pStyle w:val="ParaText"/>
        <w:tabs>
          <w:tab w:val="clear" w:pos="2462"/>
        </w:tabs>
      </w:pPr>
      <w:r>
        <w:t>For a Scheduled Query Instance, Data Provider Output from multiple GP Practices can be transported to GPDC in a single Query-Results message, subject to any other applicable messaging rules. This includes where an Extraction Requirement results in Patient-Level data being extracted,</w:t>
      </w:r>
    </w:p>
    <w:p w14:paraId="78B3B92E" w14:textId="70725524" w:rsidR="00FD4A2E" w:rsidRDefault="00FD4A2E" w:rsidP="00FD4A2E">
      <w:pPr>
        <w:pStyle w:val="ParaText"/>
        <w:tabs>
          <w:tab w:val="clear" w:pos="2462"/>
        </w:tabs>
      </w:pPr>
      <w:bookmarkStart w:id="119" w:name="_Ref287953813"/>
      <w:r>
        <w:t xml:space="preserve">Where a Run-Time-Parameters message contains a Practice Cohort with more than one GP Practice, Data Provider Output can be returned in a single Query-Results message or multiple Query-Results messages for that Scheduled Query Instance. The number of Query-Results messages is left to the GPET-E System to decide, subject to paragraph </w:t>
      </w:r>
      <w:r>
        <w:fldChar w:fldCharType="begin"/>
      </w:r>
      <w:r>
        <w:instrText xml:space="preserve"> REF _Ref287951549 \r \h </w:instrText>
      </w:r>
      <w:r>
        <w:fldChar w:fldCharType="separate"/>
      </w:r>
      <w:r w:rsidR="00E23EB1">
        <w:t>103</w:t>
      </w:r>
      <w:r>
        <w:fldChar w:fldCharType="end"/>
      </w:r>
      <w:r>
        <w:t xml:space="preserve"> and provides flexibility for the GPET-E System e.g. to accommodate batch schedules.</w:t>
      </w:r>
      <w:bookmarkEnd w:id="119"/>
      <w:r>
        <w:t xml:space="preserve"> Data Provider Output for an individual GP Practice must only be returned once in a Query-Results message, unless an error occurs as described in section </w:t>
      </w:r>
      <w:r>
        <w:fldChar w:fldCharType="begin"/>
      </w:r>
      <w:r>
        <w:instrText xml:space="preserve"> REF _Ref288049177 \r \h </w:instrText>
      </w:r>
      <w:r>
        <w:fldChar w:fldCharType="separate"/>
      </w:r>
      <w:r w:rsidR="00E23EB1">
        <w:t>3.10</w:t>
      </w:r>
      <w:r>
        <w:fldChar w:fldCharType="end"/>
      </w:r>
      <w:r>
        <w:t>.</w:t>
      </w:r>
    </w:p>
    <w:p w14:paraId="21D40157" w14:textId="62A8A4F3" w:rsidR="00FD4A2E" w:rsidRDefault="00FD4A2E" w:rsidP="00FD4A2E">
      <w:pPr>
        <w:pStyle w:val="ParaText"/>
        <w:tabs>
          <w:tab w:val="clear" w:pos="2462"/>
        </w:tabs>
      </w:pPr>
      <w:bookmarkStart w:id="120" w:name="_Ref287951549"/>
      <w:r w:rsidRPr="005C2CA7">
        <w:t xml:space="preserve">Where data </w:t>
      </w:r>
      <w:r>
        <w:t xml:space="preserve">are </w:t>
      </w:r>
      <w:r w:rsidRPr="005C2CA7">
        <w:t xml:space="preserve">to be returned </w:t>
      </w:r>
      <w:r w:rsidRPr="006E454E">
        <w:t xml:space="preserve">from GPET-E </w:t>
      </w:r>
      <w:r>
        <w:t>S</w:t>
      </w:r>
      <w:r w:rsidRPr="006E454E">
        <w:t xml:space="preserve">ystems where the volume exceeds the single </w:t>
      </w:r>
      <w:r>
        <w:t>MESH</w:t>
      </w:r>
      <w:r w:rsidRPr="006E454E">
        <w:t xml:space="preserve"> message size limitation of </w:t>
      </w:r>
      <w:r>
        <w:t>100MB</w:t>
      </w:r>
      <w:r w:rsidRPr="006E454E">
        <w:t xml:space="preserve"> </w:t>
      </w:r>
      <w:r>
        <w:t xml:space="preserve">for any single Scheduled Query Instance and where the GPSS has not enabled the MESH functionality of chunking large messages, Data Provider Output is to be sent in multiple Query-Results messages as described in section </w:t>
      </w:r>
      <w:r>
        <w:fldChar w:fldCharType="begin"/>
      </w:r>
      <w:r>
        <w:instrText xml:space="preserve"> REF _Ref287946671 \r \h </w:instrText>
      </w:r>
      <w:r>
        <w:fldChar w:fldCharType="separate"/>
      </w:r>
      <w:r w:rsidR="00E23EB1">
        <w:t>3.5.1</w:t>
      </w:r>
      <w:r>
        <w:fldChar w:fldCharType="end"/>
      </w:r>
      <w:r>
        <w:t>. For MESH functionality, see Ref [2] and Ref [3].</w:t>
      </w:r>
    </w:p>
    <w:bookmarkEnd w:id="120"/>
    <w:p w14:paraId="5D44222C" w14:textId="77777777" w:rsidR="00FD4A2E" w:rsidRDefault="00FD4A2E" w:rsidP="00FD4A2E">
      <w:pPr>
        <w:pStyle w:val="ParaText"/>
        <w:tabs>
          <w:tab w:val="clear" w:pos="2462"/>
        </w:tabs>
      </w:pPr>
      <w:r>
        <w:t>All Data Provider Output must be returned in the specified timescales for the Scheduled Query Instance regardless of the number of Query-Results messages used.</w:t>
      </w:r>
    </w:p>
    <w:p w14:paraId="19DFDB56" w14:textId="77777777" w:rsidR="00FD4A2E" w:rsidRDefault="00FD4A2E" w:rsidP="00FD4A2E">
      <w:pPr>
        <w:pStyle w:val="ParaText"/>
        <w:tabs>
          <w:tab w:val="clear" w:pos="2462"/>
        </w:tabs>
      </w:pPr>
      <w:r w:rsidRPr="003D5616">
        <w:lastRenderedPageBreak/>
        <w:t xml:space="preserve">If a Patient Cohort is included in the </w:t>
      </w:r>
      <w:r>
        <w:t>Extraction Requirement</w:t>
      </w:r>
      <w:r w:rsidRPr="003D5616">
        <w:t xml:space="preserve">, </w:t>
      </w:r>
      <w:r>
        <w:t>r</w:t>
      </w:r>
      <w:r w:rsidRPr="003D5616">
        <w:t xml:space="preserve">eturned data </w:t>
      </w:r>
      <w:r>
        <w:t>can only be from the Patient Cohort or a subset thereof</w:t>
      </w:r>
      <w:r w:rsidRPr="003D5616">
        <w:t>.</w:t>
      </w:r>
    </w:p>
    <w:p w14:paraId="3BEE348E" w14:textId="77777777" w:rsidR="00FD4A2E" w:rsidRDefault="00FD4A2E" w:rsidP="00FD4A2E">
      <w:pPr>
        <w:pStyle w:val="ParaText"/>
        <w:tabs>
          <w:tab w:val="clear" w:pos="2462"/>
        </w:tabs>
      </w:pPr>
      <w:r>
        <w:rPr>
          <w:lang w:eastAsia="en-GB"/>
        </w:rPr>
        <w:t>Acknowledgement messages, where applicable, are always returned to the MESH address that provided the message being acknowledged.</w:t>
      </w:r>
    </w:p>
    <w:p w14:paraId="3C62FBE9" w14:textId="77777777" w:rsidR="00FD4A2E" w:rsidRDefault="00FD4A2E" w:rsidP="00FD4A2E">
      <w:pPr>
        <w:pStyle w:val="ParaText"/>
        <w:rPr>
          <w:lang w:eastAsia="en-GB"/>
        </w:rPr>
      </w:pPr>
      <w:r>
        <w:rPr>
          <w:lang w:eastAsia="en-GB"/>
        </w:rPr>
        <w:t xml:space="preserve">If a GPET-E System does not receive a </w:t>
      </w:r>
      <w:r>
        <w:t>Run-Time-Parameters</w:t>
      </w:r>
      <w:r w:rsidRPr="00BF76BE">
        <w:t xml:space="preserve"> </w:t>
      </w:r>
      <w:r>
        <w:t>m</w:t>
      </w:r>
      <w:r w:rsidRPr="003D5616">
        <w:t>essage</w:t>
      </w:r>
      <w:r>
        <w:t xml:space="preserve"> for a </w:t>
      </w:r>
      <w:r>
        <w:rPr>
          <w:lang w:eastAsia="en-GB"/>
        </w:rPr>
        <w:t xml:space="preserve">Scheduled Query Instance the Scheduled Query Instance is not to be executed until the appropriate </w:t>
      </w:r>
      <w:r>
        <w:t>Run-Time-Parameters</w:t>
      </w:r>
      <w:r w:rsidRPr="00BF76BE">
        <w:t xml:space="preserve"> </w:t>
      </w:r>
      <w:r>
        <w:t>m</w:t>
      </w:r>
      <w:r w:rsidRPr="003D5616">
        <w:t>essage</w:t>
      </w:r>
      <w:r>
        <w:t xml:space="preserve"> is received</w:t>
      </w:r>
      <w:r>
        <w:rPr>
          <w:lang w:eastAsia="en-GB"/>
        </w:rPr>
        <w:t>.</w:t>
      </w:r>
    </w:p>
    <w:p w14:paraId="3C66E8B2" w14:textId="77777777" w:rsidR="00FD4A2E" w:rsidRDefault="00FD4A2E" w:rsidP="00FD4A2E">
      <w:pPr>
        <w:pStyle w:val="ParaText"/>
        <w:rPr>
          <w:lang w:eastAsia="en-GB"/>
        </w:rPr>
      </w:pPr>
      <w:r>
        <w:t>Run-Time-Parameters</w:t>
      </w:r>
      <w:r w:rsidRPr="00BF76BE">
        <w:t xml:space="preserve"> </w:t>
      </w:r>
      <w:r>
        <w:t>m</w:t>
      </w:r>
      <w:r w:rsidRPr="003D5616">
        <w:t>essage</w:t>
      </w:r>
      <w:r>
        <w:t xml:space="preserve">s may be re-sent to </w:t>
      </w:r>
      <w:r>
        <w:rPr>
          <w:lang w:eastAsia="en-GB"/>
        </w:rPr>
        <w:t>GPET-E Systems for a Scheduled Query Instance where updated Run Time Parameters are required to be supplied. Where a GPET-E System has not executed the Scheduled Query Instance, these updated Run Time Parameters are to be used for the Scheduled Query Instance.</w:t>
      </w:r>
    </w:p>
    <w:p w14:paraId="52F9C057" w14:textId="49A04606" w:rsidR="00FD4A2E" w:rsidRDefault="00FD4A2E" w:rsidP="00FD4A2E">
      <w:pPr>
        <w:pStyle w:val="ParaText"/>
        <w:rPr>
          <w:lang w:eastAsia="en-GB"/>
        </w:rPr>
      </w:pPr>
      <w:r>
        <w:rPr>
          <w:lang w:eastAsia="en-GB"/>
        </w:rPr>
        <w:t xml:space="preserve">If a GPET-E System does not receive a Query-Results-Acknowledgement message in response to a Query-Results message, the GPET-E System is not to automatically resend the original message, unless any of the conditions in Section </w:t>
      </w:r>
      <w:r>
        <w:rPr>
          <w:lang w:eastAsia="en-GB"/>
        </w:rPr>
        <w:fldChar w:fldCharType="begin"/>
      </w:r>
      <w:r>
        <w:rPr>
          <w:lang w:eastAsia="en-GB"/>
        </w:rPr>
        <w:instrText xml:space="preserve"> REF _Ref520023290 \r \h </w:instrText>
      </w:r>
      <w:r>
        <w:rPr>
          <w:lang w:eastAsia="en-GB"/>
        </w:rPr>
      </w:r>
      <w:r>
        <w:rPr>
          <w:lang w:eastAsia="en-GB"/>
        </w:rPr>
        <w:fldChar w:fldCharType="separate"/>
      </w:r>
      <w:r w:rsidR="00E23EB1">
        <w:rPr>
          <w:lang w:eastAsia="en-GB"/>
        </w:rPr>
        <w:t>3.14</w:t>
      </w:r>
      <w:r>
        <w:rPr>
          <w:lang w:eastAsia="en-GB"/>
        </w:rPr>
        <w:fldChar w:fldCharType="end"/>
      </w:r>
      <w:r>
        <w:rPr>
          <w:lang w:eastAsia="en-GB"/>
        </w:rPr>
        <w:t xml:space="preserve"> apply.</w:t>
      </w:r>
    </w:p>
    <w:p w14:paraId="5254B4FA" w14:textId="55C68ADA" w:rsidR="00FD4A2E" w:rsidRDefault="00FD4A2E" w:rsidP="00FD4A2E">
      <w:pPr>
        <w:pStyle w:val="ParaText"/>
        <w:rPr>
          <w:lang w:eastAsia="en-GB"/>
        </w:rPr>
      </w:pPr>
      <w:r>
        <w:rPr>
          <w:lang w:eastAsia="en-GB"/>
        </w:rPr>
        <w:t xml:space="preserve">The retention of data on GPET-E systems relating to this Standard is described in section </w:t>
      </w:r>
      <w:r>
        <w:rPr>
          <w:lang w:eastAsia="en-GB"/>
        </w:rPr>
        <w:fldChar w:fldCharType="begin"/>
      </w:r>
      <w:r>
        <w:rPr>
          <w:lang w:eastAsia="en-GB"/>
        </w:rPr>
        <w:instrText xml:space="preserve"> REF _Ref288814430 \r \h </w:instrText>
      </w:r>
      <w:r>
        <w:rPr>
          <w:lang w:eastAsia="en-GB"/>
        </w:rPr>
      </w:r>
      <w:r>
        <w:rPr>
          <w:lang w:eastAsia="en-GB"/>
        </w:rPr>
        <w:fldChar w:fldCharType="separate"/>
      </w:r>
      <w:r w:rsidR="00E23EB1">
        <w:rPr>
          <w:lang w:eastAsia="en-GB"/>
        </w:rPr>
        <w:t>3.5.2</w:t>
      </w:r>
      <w:r>
        <w:rPr>
          <w:lang w:eastAsia="en-GB"/>
        </w:rPr>
        <w:fldChar w:fldCharType="end"/>
      </w:r>
      <w:r>
        <w:rPr>
          <w:lang w:eastAsia="en-GB"/>
        </w:rPr>
        <w:t>.</w:t>
      </w:r>
    </w:p>
    <w:p w14:paraId="16AFBFD4" w14:textId="77777777" w:rsidR="00FD4A2E" w:rsidRPr="00A05269" w:rsidRDefault="00FD4A2E" w:rsidP="00FD4A2E">
      <w:pPr>
        <w:pStyle w:val="ParaText"/>
        <w:rPr>
          <w:lang w:eastAsia="en-GB"/>
        </w:rPr>
      </w:pPr>
      <w:r w:rsidRPr="00A05269">
        <w:rPr>
          <w:lang w:eastAsia="en-GB"/>
        </w:rPr>
        <w:t>Whether a payload should be compressed or not for transmission is described in the following sections which describe each message type in detail.</w:t>
      </w:r>
    </w:p>
    <w:p w14:paraId="6F5ED5CB" w14:textId="77777777" w:rsidR="00FD4A2E" w:rsidRDefault="00FD4A2E" w:rsidP="00FD4A2E">
      <w:pPr>
        <w:pStyle w:val="ParaText"/>
      </w:pPr>
      <w:r w:rsidRPr="00A05269">
        <w:rPr>
          <w:lang w:eastAsia="en-GB"/>
        </w:rPr>
        <w:t xml:space="preserve">For testing/debugging purposes, the </w:t>
      </w:r>
      <w:r>
        <w:t>Run-Time-Parameters</w:t>
      </w:r>
      <w:r w:rsidRPr="00A05269">
        <w:t xml:space="preserve"> message contains an attribute </w:t>
      </w:r>
      <w:r>
        <w:t xml:space="preserve">(Show-Descriptions) </w:t>
      </w:r>
      <w:r w:rsidRPr="00A05269">
        <w:t>that requests the “friendly name” of Extraction Requirement Metadata to be included in Query-Results messages. Where this attribute is set, GPET-E Systems should return all optional “description” attributes relating to Metadata IDs in Query-Results. This facility is only intended to be used for Extract Requirement development activity and not used for live operation.</w:t>
      </w:r>
    </w:p>
    <w:p w14:paraId="7044C5DB" w14:textId="77777777" w:rsidR="001536B5" w:rsidRDefault="00DD4488" w:rsidP="00A05269">
      <w:pPr>
        <w:pStyle w:val="ParaText"/>
      </w:pPr>
      <w:bookmarkStart w:id="121" w:name="_Ref525912164"/>
      <w:r>
        <w:t>Each instance of t</w:t>
      </w:r>
      <w:r w:rsidR="001D64D0">
        <w:t xml:space="preserve">he </w:t>
      </w:r>
      <w:r w:rsidR="00D72EE8">
        <w:t>R</w:t>
      </w:r>
      <w:r w:rsidR="001D64D0">
        <w:t>eport</w:t>
      </w:r>
      <w:r w:rsidR="00D72EE8">
        <w:t xml:space="preserve"> Message </w:t>
      </w:r>
      <w:r>
        <w:t>will contain a single report</w:t>
      </w:r>
      <w:r w:rsidR="00647884">
        <w:t xml:space="preserve">. </w:t>
      </w:r>
      <w:r w:rsidR="00E30FE3">
        <w:t xml:space="preserve">Each </w:t>
      </w:r>
      <w:r w:rsidR="008D316E">
        <w:t>report</w:t>
      </w:r>
      <w:r w:rsidR="00CD070C">
        <w:t xml:space="preserve"> must be submitted as a single report per </w:t>
      </w:r>
      <w:r w:rsidR="00B5507A">
        <w:t>GPSS</w:t>
      </w:r>
      <w:r w:rsidR="00CD070C">
        <w:t xml:space="preserve">. </w:t>
      </w:r>
      <w:r w:rsidR="0040257A">
        <w:t>GPSS with distributed systems are responsible for collating the data</w:t>
      </w:r>
      <w:r w:rsidR="00B5507A">
        <w:t xml:space="preserve"> </w:t>
      </w:r>
      <w:r w:rsidR="00137B8B">
        <w:t>for all of their GP practice estate</w:t>
      </w:r>
      <w:r w:rsidR="0040257A">
        <w:t xml:space="preserve"> into a single report</w:t>
      </w:r>
      <w:r w:rsidR="002A0806">
        <w:t>.</w:t>
      </w:r>
      <w:bookmarkEnd w:id="121"/>
      <w:r w:rsidR="002A0806">
        <w:t xml:space="preserve"> </w:t>
      </w:r>
    </w:p>
    <w:p w14:paraId="243CCC47" w14:textId="77777777" w:rsidR="00FD4A2E" w:rsidRPr="00A05269" w:rsidRDefault="00FD4A2E" w:rsidP="00FD4A2E">
      <w:pPr>
        <w:pStyle w:val="ParaText"/>
        <w:numPr>
          <w:ilvl w:val="0"/>
          <w:numId w:val="0"/>
        </w:numPr>
        <w:ind w:left="771"/>
        <w:rPr>
          <w:lang w:eastAsia="en-GB"/>
        </w:rPr>
      </w:pPr>
      <w:r>
        <w:br w:type="page"/>
      </w:r>
    </w:p>
    <w:p w14:paraId="4B757943" w14:textId="77777777" w:rsidR="00FD4A2E" w:rsidRDefault="00FD4A2E" w:rsidP="00C572AD">
      <w:pPr>
        <w:pStyle w:val="Heading3"/>
        <w:rPr>
          <w:lang w:eastAsia="en-GB"/>
        </w:rPr>
      </w:pPr>
      <w:bookmarkStart w:id="122" w:name="_Ref287946671"/>
      <w:r w:rsidRPr="007A6E80">
        <w:rPr>
          <w:lang w:eastAsia="en-GB"/>
        </w:rPr>
        <w:lastRenderedPageBreak/>
        <w:t>RULE FOR SPLITTING DATA PROVIDER OUTPUT OVER MULTIPLE QUERY-RESULTS MESSAGES</w:t>
      </w:r>
      <w:bookmarkEnd w:id="122"/>
    </w:p>
    <w:p w14:paraId="74B9E564" w14:textId="77777777" w:rsidR="00FD4A2E" w:rsidRPr="009670D6" w:rsidRDefault="00FD4A2E" w:rsidP="00FD4A2E">
      <w:pPr>
        <w:pStyle w:val="ParaText"/>
      </w:pPr>
      <w:r w:rsidRPr="009670D6">
        <w:t xml:space="preserve">For every Scheduled Query Instance, where Data Provider Output exceeds the maximum size limitation of a single </w:t>
      </w:r>
      <w:r>
        <w:t>MESH</w:t>
      </w:r>
      <w:r w:rsidRPr="009670D6">
        <w:t xml:space="preserve"> message (</w:t>
      </w:r>
      <w:r>
        <w:t>100MB</w:t>
      </w:r>
      <w:r w:rsidRPr="009670D6">
        <w:t xml:space="preserve">) the Data Provider Output will be transmitted to </w:t>
      </w:r>
      <w:r>
        <w:t>GPDC</w:t>
      </w:r>
      <w:r w:rsidRPr="009670D6">
        <w:t xml:space="preserve"> in multiple Query-Results messages</w:t>
      </w:r>
      <w:r>
        <w:t>, unless the GPSS has implemented the MESH functionality to automatically chunk large messages</w:t>
      </w:r>
      <w:r w:rsidRPr="009670D6">
        <w:t xml:space="preserve">. The rule for splitting Data Provider Output over multiple Query-Results messages </w:t>
      </w:r>
      <w:r>
        <w:t>is</w:t>
      </w:r>
      <w:r w:rsidRPr="009670D6">
        <w:t xml:space="preserve"> detailed below:</w:t>
      </w:r>
    </w:p>
    <w:p w14:paraId="1AA2164E" w14:textId="77777777" w:rsidR="00FD4A2E" w:rsidRDefault="00FD4A2E" w:rsidP="00FD4A2E">
      <w:pPr>
        <w:pStyle w:val="ParaText"/>
        <w:tabs>
          <w:tab w:val="clear" w:pos="2462"/>
        </w:tabs>
      </w:pPr>
      <w:r>
        <w:t>Rule 1. Split Data Provider Output on the boundary between individual GP Practices (relevant if there are multiple GP Practices within the Practice Cohort).</w:t>
      </w:r>
    </w:p>
    <w:p w14:paraId="573E743E" w14:textId="77777777" w:rsidR="00FD4A2E" w:rsidRDefault="00FD4A2E" w:rsidP="00FD4A2E">
      <w:pPr>
        <w:pStyle w:val="ParaText"/>
        <w:tabs>
          <w:tab w:val="clear" w:pos="2462"/>
        </w:tabs>
      </w:pPr>
      <w:r>
        <w:t xml:space="preserve">Example: An Extract Requirement is executed against a Practice Cohort of </w:t>
      </w:r>
      <w:r w:rsidRPr="005D6C90">
        <w:t xml:space="preserve">21 </w:t>
      </w:r>
      <w:r>
        <w:t>GP Practices</w:t>
      </w:r>
      <w:r w:rsidRPr="005D6C90">
        <w:t xml:space="preserve">. Data Provider Output for </w:t>
      </w:r>
      <w:r>
        <w:t xml:space="preserve">GP Practices </w:t>
      </w:r>
      <w:r w:rsidRPr="005D6C90">
        <w:t xml:space="preserve">1 to 17 is contained in Query-Results message no #001. Data Provider Output for </w:t>
      </w:r>
      <w:r>
        <w:t>GP Practices</w:t>
      </w:r>
      <w:r w:rsidRPr="005D6C90">
        <w:t xml:space="preserve"> 18 to 21 is contained in Query-Results message #002.</w:t>
      </w:r>
    </w:p>
    <w:p w14:paraId="11FE5A6C" w14:textId="77777777" w:rsidR="00FD4A2E" w:rsidRDefault="00FD4A2E" w:rsidP="00FD4A2E">
      <w:pPr>
        <w:pStyle w:val="ParaText"/>
        <w:tabs>
          <w:tab w:val="clear" w:pos="2462"/>
        </w:tabs>
      </w:pPr>
      <w:r>
        <w:t>Where an Extraction Requirement is likely to result in a Query-Results message that exceeds the 100MB threshold for a single practice, the GPSS must ensure that the GPET-E system is capable of using the MESH chunking functionality for large messages.</w:t>
      </w:r>
    </w:p>
    <w:p w14:paraId="65DFAA4A" w14:textId="77777777" w:rsidR="00FD4A2E" w:rsidRDefault="00FD4A2E" w:rsidP="00FD4A2E">
      <w:pPr>
        <w:pStyle w:val="ParaText"/>
        <w:numPr>
          <w:ilvl w:val="0"/>
          <w:numId w:val="0"/>
        </w:numPr>
        <w:ind w:left="771"/>
      </w:pPr>
    </w:p>
    <w:p w14:paraId="5094B68B" w14:textId="6BD9684E" w:rsidR="00FD4A2E" w:rsidRDefault="00FD4A2E" w:rsidP="00C572AD">
      <w:pPr>
        <w:pStyle w:val="Heading3"/>
      </w:pPr>
      <w:bookmarkStart w:id="123" w:name="_Ref288814430"/>
      <w:bookmarkStart w:id="124" w:name="_Ref332627920"/>
      <w:r>
        <w:t xml:space="preserve">GPET-E </w:t>
      </w:r>
      <w:r w:rsidR="00DC16A9">
        <w:t>System</w:t>
      </w:r>
      <w:r w:rsidR="00826DA9">
        <w:t>s</w:t>
      </w:r>
      <w:r>
        <w:t xml:space="preserve"> – Data Provider SYSTEM DATA Retention </w:t>
      </w:r>
      <w:bookmarkEnd w:id="123"/>
      <w:r>
        <w:t>Period</w:t>
      </w:r>
      <w:bookmarkEnd w:id="124"/>
    </w:p>
    <w:p w14:paraId="742BCE48" w14:textId="6E80116A" w:rsidR="00FD4A2E" w:rsidRDefault="00FD4A2E" w:rsidP="00FD4A2E">
      <w:pPr>
        <w:pStyle w:val="ParaText"/>
      </w:pPr>
      <w:bookmarkStart w:id="125" w:name="_Ref332628030"/>
      <w:r>
        <w:t xml:space="preserve">Each Extraction Requirement will state how long Data Provider Output is to be retained on GPET-E Systems for audit purposes. This will be recorded in GPDC and measured in a whole number of days with an upper limit of </w:t>
      </w:r>
      <w:r w:rsidRPr="0019134F">
        <w:t>2192 days (6 years assuming 2 leap years within that period</w:t>
      </w:r>
      <w:r w:rsidR="00153F8D">
        <w:t>)</w:t>
      </w:r>
      <w:r w:rsidR="00153F8D" w:rsidRPr="0019134F">
        <w:t>.</w:t>
      </w:r>
      <w:bookmarkEnd w:id="125"/>
    </w:p>
    <w:p w14:paraId="4F958D8D" w14:textId="77777777" w:rsidR="00FD4A2E" w:rsidRDefault="00FD4A2E" w:rsidP="00FD4A2E">
      <w:pPr>
        <w:pStyle w:val="ParaText"/>
        <w:tabs>
          <w:tab w:val="clear" w:pos="2462"/>
        </w:tabs>
      </w:pPr>
      <w:r>
        <w:t>The data retention period is communicated as an attribute within the Run-Time-Parameters message for every Scheduled Query Instance.</w:t>
      </w:r>
    </w:p>
    <w:p w14:paraId="37643B8E" w14:textId="77777777" w:rsidR="00FD4A2E" w:rsidRDefault="00FD4A2E" w:rsidP="00FD4A2E">
      <w:pPr>
        <w:pStyle w:val="ParaText"/>
        <w:tabs>
          <w:tab w:val="clear" w:pos="2462"/>
        </w:tabs>
      </w:pPr>
      <w:r>
        <w:t>Where the data retention period is not zero, it must be retained securely on GPET-E Systems for the specified number of days, starting from the point in time a Query-Results message is transmitted to GPDC.</w:t>
      </w:r>
    </w:p>
    <w:p w14:paraId="1B4D8E8E" w14:textId="77777777" w:rsidR="00FD4A2E" w:rsidRDefault="00FD4A2E" w:rsidP="00FD4A2E">
      <w:pPr>
        <w:pStyle w:val="ParaText"/>
        <w:tabs>
          <w:tab w:val="clear" w:pos="2462"/>
        </w:tabs>
      </w:pPr>
      <w:r>
        <w:t>Where the data retention period is zero, it does not have to be retained.</w:t>
      </w:r>
    </w:p>
    <w:p w14:paraId="09629A82" w14:textId="1DD7E46E" w:rsidR="00FD4A2E" w:rsidRDefault="00FD4A2E" w:rsidP="00FD4A2E">
      <w:pPr>
        <w:pStyle w:val="ParaText"/>
        <w:tabs>
          <w:tab w:val="clear" w:pos="2462"/>
        </w:tabs>
      </w:pPr>
      <w:r>
        <w:t xml:space="preserve">The trigger for data deletion or retention is described in section </w:t>
      </w:r>
      <w:r>
        <w:fldChar w:fldCharType="begin"/>
      </w:r>
      <w:r>
        <w:instrText xml:space="preserve"> REF _Ref288049177 \r \h </w:instrText>
      </w:r>
      <w:r>
        <w:fldChar w:fldCharType="separate"/>
      </w:r>
      <w:r w:rsidR="00E23EB1">
        <w:t>3.10</w:t>
      </w:r>
      <w:r>
        <w:fldChar w:fldCharType="end"/>
      </w:r>
      <w:r>
        <w:t>.</w:t>
      </w:r>
    </w:p>
    <w:p w14:paraId="26CE1431" w14:textId="77777777" w:rsidR="00FD4A2E" w:rsidRPr="007A6E80" w:rsidRDefault="00FD4A2E" w:rsidP="00FD4A2E">
      <w:pPr>
        <w:pStyle w:val="ParaText"/>
        <w:numPr>
          <w:ilvl w:val="0"/>
          <w:numId w:val="0"/>
        </w:numPr>
      </w:pPr>
      <w:r>
        <w:br w:type="page"/>
      </w:r>
    </w:p>
    <w:p w14:paraId="4AE960A9" w14:textId="77777777" w:rsidR="00FD4A2E" w:rsidRPr="00F14F7C" w:rsidRDefault="00FD4A2E" w:rsidP="00C572AD">
      <w:pPr>
        <w:pStyle w:val="Heading2"/>
        <w:rPr>
          <w:lang w:eastAsia="en-GB"/>
        </w:rPr>
      </w:pPr>
      <w:bookmarkStart w:id="126" w:name="_TMS-DTS_MESH_Message"/>
      <w:bookmarkStart w:id="127" w:name="_Ref288054632"/>
      <w:bookmarkStart w:id="128" w:name="_Toc525717787"/>
      <w:bookmarkStart w:id="129" w:name="_Toc532465879"/>
      <w:bookmarkEnd w:id="126"/>
      <w:r w:rsidRPr="00F14F7C">
        <w:rPr>
          <w:lang w:eastAsia="en-GB"/>
        </w:rPr>
        <w:lastRenderedPageBreak/>
        <w:t>Message Authentication</w:t>
      </w:r>
      <w:bookmarkEnd w:id="127"/>
      <w:bookmarkEnd w:id="128"/>
      <w:bookmarkEnd w:id="129"/>
    </w:p>
    <w:p w14:paraId="762E0A75" w14:textId="77777777" w:rsidR="00FD4A2E" w:rsidRDefault="00FD4A2E" w:rsidP="00FD4A2E">
      <w:pPr>
        <w:pStyle w:val="ParaText"/>
        <w:rPr>
          <w:lang w:eastAsia="en-GB"/>
        </w:rPr>
      </w:pPr>
      <w:r>
        <w:rPr>
          <w:lang w:eastAsia="en-GB"/>
        </w:rPr>
        <w:t>Due to the inherent security vulnerabilities of the legacy DTS channel, the assurance of a sender’s identity was provided through the TMS transmission channel to ensure the authenticity of Query Results messages subsequently received through the DTS channel. A signature handshake protocol was established using the TMS channel and used in the DTS channel. MESH meets the Spine Core security requirements and uses mutual authentication and enhanced mailbox authentication, therefore the approach used with DTS is no longer required. Furthermore, the use of Spine TMS messaging has been retired from this standard, rendering this legacy authentication process superfluous. However, as this is existing functionality within the GPET-E Systems, the signatures will continue to be exchanged, but will not be used by GPDC to authenticate Query Results messages.</w:t>
      </w:r>
    </w:p>
    <w:p w14:paraId="5F542D41" w14:textId="77777777" w:rsidR="00FD4A2E" w:rsidRDefault="00FD4A2E" w:rsidP="00FD4A2E">
      <w:pPr>
        <w:pStyle w:val="ParaText"/>
        <w:rPr>
          <w:lang w:eastAsia="en-GB"/>
        </w:rPr>
      </w:pPr>
      <w:r>
        <w:rPr>
          <w:lang w:eastAsia="en-GB"/>
        </w:rPr>
        <w:t>A GUID signature is provided in every Run Time Parameters message for every Scheduled Query Instance for every GP Practice. These are assigned by GPDC.</w:t>
      </w:r>
    </w:p>
    <w:p w14:paraId="3B58EF1B" w14:textId="77777777" w:rsidR="00FD4A2E" w:rsidRDefault="00FD4A2E" w:rsidP="00FD4A2E">
      <w:pPr>
        <w:pStyle w:val="ParaText"/>
        <w:rPr>
          <w:lang w:eastAsia="en-GB"/>
        </w:rPr>
      </w:pPr>
      <w:r>
        <w:rPr>
          <w:lang w:eastAsia="en-GB"/>
        </w:rPr>
        <w:t>For every Run Time Parameters message, a Run Time Parameters Response message returns a GPET-E generated GUID signature in response to every GPDC generated signature</w:t>
      </w:r>
      <w:r>
        <w:rPr>
          <w:rStyle w:val="FootnoteReference"/>
          <w:lang w:eastAsia="en-GB"/>
        </w:rPr>
        <w:footnoteReference w:id="4"/>
      </w:r>
      <w:r>
        <w:rPr>
          <w:lang w:eastAsia="en-GB"/>
        </w:rPr>
        <w:t xml:space="preserve"> (along with status information).</w:t>
      </w:r>
    </w:p>
    <w:p w14:paraId="5DD9A624" w14:textId="77777777" w:rsidR="00FD4A2E" w:rsidRDefault="00FD4A2E" w:rsidP="00FD4A2E">
      <w:pPr>
        <w:pStyle w:val="ParaText"/>
        <w:rPr>
          <w:lang w:eastAsia="en-GB"/>
        </w:rPr>
      </w:pPr>
      <w:r>
        <w:rPr>
          <w:lang w:eastAsia="en-GB"/>
        </w:rPr>
        <w:t>As such, on receipt of a Run Time Parameters Response message GPDC contains a GUID signature pair for every Scheduled Query Instance for every GP Practice.</w:t>
      </w:r>
    </w:p>
    <w:p w14:paraId="01C789ED" w14:textId="77777777" w:rsidR="00FD4A2E" w:rsidRDefault="00FD4A2E" w:rsidP="00FD4A2E">
      <w:pPr>
        <w:pStyle w:val="ParaText"/>
        <w:rPr>
          <w:lang w:eastAsia="en-GB"/>
        </w:rPr>
      </w:pPr>
      <w:r>
        <w:rPr>
          <w:lang w:eastAsia="en-GB"/>
        </w:rPr>
        <w:t>The GUID signature pair is communicated in the Query Results message for every Scheduled Query Instance for every practice. GPDC logs the GUID signature pair on receipt, but does not perform any specific validation or processing based on the signatures.</w:t>
      </w:r>
    </w:p>
    <w:p w14:paraId="5F02EA37" w14:textId="77777777" w:rsidR="00FD4A2E" w:rsidRDefault="00FD4A2E" w:rsidP="00FD4A2E">
      <w:pPr>
        <w:pStyle w:val="ParaText"/>
        <w:rPr>
          <w:lang w:eastAsia="en-GB"/>
        </w:rPr>
      </w:pPr>
      <w:r>
        <w:rPr>
          <w:lang w:eastAsia="en-GB"/>
        </w:rPr>
        <w:t>This GUID signature pair is referred to as Authentication Signature Pair in this document.</w:t>
      </w:r>
    </w:p>
    <w:p w14:paraId="0DE024C4" w14:textId="77777777" w:rsidR="00FD4A2E" w:rsidRPr="00062E67" w:rsidRDefault="00FD4A2E" w:rsidP="00FD4A2E">
      <w:pPr>
        <w:pStyle w:val="ParaText"/>
        <w:numPr>
          <w:ilvl w:val="0"/>
          <w:numId w:val="0"/>
        </w:numPr>
        <w:rPr>
          <w:lang w:eastAsia="en-GB"/>
        </w:rPr>
      </w:pPr>
      <w:r>
        <w:rPr>
          <w:lang w:eastAsia="en-GB"/>
        </w:rPr>
        <w:br w:type="page"/>
      </w:r>
    </w:p>
    <w:p w14:paraId="6AEF2314" w14:textId="77777777" w:rsidR="00FD4A2E" w:rsidRPr="00497E8A" w:rsidRDefault="00FD4A2E" w:rsidP="00C572AD">
      <w:pPr>
        <w:pStyle w:val="Heading2"/>
        <w:rPr>
          <w:lang w:eastAsia="en-GB"/>
        </w:rPr>
      </w:pPr>
      <w:bookmarkStart w:id="130" w:name="_Ref288114838"/>
      <w:bookmarkStart w:id="131" w:name="_Toc525717788"/>
      <w:bookmarkStart w:id="132" w:name="_Toc532465880"/>
      <w:r w:rsidRPr="00497E8A">
        <w:rPr>
          <w:lang w:eastAsia="en-GB"/>
        </w:rPr>
        <w:lastRenderedPageBreak/>
        <w:t>Run Time Parameters (RTP) Message</w:t>
      </w:r>
      <w:bookmarkEnd w:id="130"/>
      <w:bookmarkEnd w:id="131"/>
      <w:bookmarkEnd w:id="132"/>
      <w:r w:rsidRPr="00497E8A">
        <w:rPr>
          <w:lang w:eastAsia="en-GB"/>
        </w:rPr>
        <w:t xml:space="preserve"> </w:t>
      </w:r>
    </w:p>
    <w:p w14:paraId="7321B916" w14:textId="77777777" w:rsidR="00FD4A2E" w:rsidRDefault="00FD4A2E" w:rsidP="00FD4A2E">
      <w:pPr>
        <w:pStyle w:val="ParaText"/>
        <w:tabs>
          <w:tab w:val="clear" w:pos="2462"/>
        </w:tabs>
      </w:pPr>
      <w:bookmarkStart w:id="133" w:name="_Ref288039946"/>
      <w:r w:rsidRPr="003D5616">
        <w:t xml:space="preserve">The </w:t>
      </w:r>
      <w:r>
        <w:t>Run-Time-Parameters</w:t>
      </w:r>
      <w:r w:rsidRPr="003D5616">
        <w:t xml:space="preserve"> message</w:t>
      </w:r>
      <w:r>
        <w:t xml:space="preserve"> enables the GPET-E System to;</w:t>
      </w:r>
      <w:r w:rsidRPr="003D5616">
        <w:t xml:space="preserve"> </w:t>
      </w:r>
    </w:p>
    <w:p w14:paraId="6FC686E3" w14:textId="77777777" w:rsidR="00FD4A2E" w:rsidRDefault="00FD4A2E" w:rsidP="00FD4A2E">
      <w:pPr>
        <w:pStyle w:val="BulletNum"/>
        <w:tabs>
          <w:tab w:val="num" w:pos="770"/>
        </w:tabs>
        <w:ind w:left="770" w:hanging="220"/>
      </w:pPr>
      <w:r>
        <w:t xml:space="preserve">Insert substitute values for the relevant Extraction Requirement’s Query Set Variables, </w:t>
      </w:r>
    </w:p>
    <w:p w14:paraId="2E31A315" w14:textId="77777777" w:rsidR="00FD4A2E" w:rsidRDefault="00FD4A2E" w:rsidP="00FD4A2E">
      <w:pPr>
        <w:pStyle w:val="BulletNum"/>
        <w:tabs>
          <w:tab w:val="num" w:pos="770"/>
        </w:tabs>
        <w:ind w:left="770" w:hanging="220"/>
      </w:pPr>
      <w:r>
        <w:t>Trigger execution of the query and</w:t>
      </w:r>
    </w:p>
    <w:p w14:paraId="414A36C5" w14:textId="37109BFC" w:rsidR="00FD4A2E" w:rsidRPr="003D5616" w:rsidRDefault="00FD4A2E" w:rsidP="00FD4A2E">
      <w:pPr>
        <w:pStyle w:val="BulletNum"/>
        <w:tabs>
          <w:tab w:val="num" w:pos="770"/>
        </w:tabs>
        <w:ind w:left="770" w:hanging="220"/>
      </w:pPr>
      <w:r>
        <w:t>Initiate the return of a Run-Time-Parameters-Response message</w:t>
      </w:r>
      <w:r w:rsidRPr="003D5616">
        <w:t>.</w:t>
      </w:r>
      <w:bookmarkEnd w:id="133"/>
    </w:p>
    <w:p w14:paraId="5723EABF" w14:textId="77777777" w:rsidR="00FD4A2E" w:rsidRPr="003D5616" w:rsidRDefault="00FD4A2E" w:rsidP="00FD4A2E">
      <w:pPr>
        <w:pStyle w:val="ParaText"/>
        <w:tabs>
          <w:tab w:val="clear" w:pos="2462"/>
        </w:tabs>
      </w:pPr>
      <w:r>
        <w:t>The content of the RTP message is of type GPES-Q-E-RTP.</w:t>
      </w:r>
    </w:p>
    <w:p w14:paraId="17F190A8" w14:textId="37A47011" w:rsidR="00FD4A2E" w:rsidRDefault="00FD4A2E" w:rsidP="00FD4A2E">
      <w:pPr>
        <w:pStyle w:val="ParaText"/>
        <w:tabs>
          <w:tab w:val="clear" w:pos="2462"/>
        </w:tabs>
      </w:pPr>
      <w:r>
        <w:t xml:space="preserve">The messaging rules described in section </w:t>
      </w:r>
      <w:r>
        <w:rPr>
          <w:highlight w:val="yellow"/>
        </w:rPr>
        <w:fldChar w:fldCharType="begin"/>
      </w:r>
      <w:r>
        <w:instrText xml:space="preserve"> REF _Ref287965612 \r \h </w:instrText>
      </w:r>
      <w:r>
        <w:rPr>
          <w:highlight w:val="yellow"/>
        </w:rPr>
      </w:r>
      <w:r>
        <w:rPr>
          <w:highlight w:val="yellow"/>
        </w:rPr>
        <w:fldChar w:fldCharType="separate"/>
      </w:r>
      <w:r w:rsidR="00E23EB1">
        <w:t>3.5</w:t>
      </w:r>
      <w:r>
        <w:rPr>
          <w:highlight w:val="yellow"/>
        </w:rPr>
        <w:fldChar w:fldCharType="end"/>
      </w:r>
      <w:r>
        <w:t xml:space="preserve"> must be adhered to.</w:t>
      </w:r>
    </w:p>
    <w:p w14:paraId="29474CC2" w14:textId="2FAB00C2" w:rsidR="00FD4A2E" w:rsidRDefault="00FD4A2E" w:rsidP="00FD4A2E">
      <w:pPr>
        <w:pStyle w:val="ParaText"/>
        <w:tabs>
          <w:tab w:val="clear" w:pos="2462"/>
        </w:tabs>
      </w:pPr>
      <w:bookmarkStart w:id="134" w:name="_Ref288054671"/>
      <w:r>
        <w:t xml:space="preserve">Once the GPET-E System has accepted the message, it will then process the content of the GPES-Q-E-RTP message through the steps described in paragraph </w:t>
      </w:r>
      <w:r>
        <w:fldChar w:fldCharType="begin"/>
      </w:r>
      <w:r>
        <w:instrText xml:space="preserve"> REF _Ref288039946 \r \h </w:instrText>
      </w:r>
      <w:r>
        <w:fldChar w:fldCharType="separate"/>
      </w:r>
      <w:r w:rsidR="00E23EB1">
        <w:t>129</w:t>
      </w:r>
      <w:r>
        <w:fldChar w:fldCharType="end"/>
      </w:r>
      <w:r>
        <w:t xml:space="preserve">. On completion of the processing a Run-Time-Parameters-Response message will be returned to GPDC that acknowledges success or failure of the processing and returns the appropriate message control attributes including the </w:t>
      </w:r>
      <w:r>
        <w:rPr>
          <w:lang w:eastAsia="en-GB"/>
        </w:rPr>
        <w:t xml:space="preserve">Authentication Signature Pair – see section </w:t>
      </w:r>
      <w:r>
        <w:rPr>
          <w:lang w:eastAsia="en-GB"/>
        </w:rPr>
        <w:fldChar w:fldCharType="begin"/>
      </w:r>
      <w:r>
        <w:rPr>
          <w:lang w:eastAsia="en-GB"/>
        </w:rPr>
        <w:instrText xml:space="preserve"> REF _Ref288054632 \r \h </w:instrText>
      </w:r>
      <w:r>
        <w:rPr>
          <w:lang w:eastAsia="en-GB"/>
        </w:rPr>
      </w:r>
      <w:r>
        <w:rPr>
          <w:lang w:eastAsia="en-GB"/>
        </w:rPr>
        <w:fldChar w:fldCharType="separate"/>
      </w:r>
      <w:r w:rsidR="00E23EB1">
        <w:rPr>
          <w:lang w:eastAsia="en-GB"/>
        </w:rPr>
        <w:t>3.6</w:t>
      </w:r>
      <w:r>
        <w:rPr>
          <w:lang w:eastAsia="en-GB"/>
        </w:rPr>
        <w:fldChar w:fldCharType="end"/>
      </w:r>
      <w:r>
        <w:t>.</w:t>
      </w:r>
      <w:bookmarkEnd w:id="134"/>
    </w:p>
    <w:p w14:paraId="2F586C25" w14:textId="5CBBC6D3" w:rsidR="00FD4A2E" w:rsidRPr="003D5616" w:rsidRDefault="00FD4A2E" w:rsidP="00FD4A2E">
      <w:pPr>
        <w:pStyle w:val="ParaText"/>
        <w:tabs>
          <w:tab w:val="clear" w:pos="2462"/>
        </w:tabs>
      </w:pPr>
      <w:r>
        <w:t xml:space="preserve">Errors and failures at execution time (i.e. after completion of the Run-Time-Parameters and Run-Time-Parameters-Response exchange) are notified to GPDC using the Report messages defined in </w:t>
      </w:r>
      <w:r w:rsidRPr="00237CB0">
        <w:fldChar w:fldCharType="begin"/>
      </w:r>
      <w:r w:rsidRPr="00237CB0">
        <w:instrText xml:space="preserve"> REF _Ref525392705 \r \h </w:instrText>
      </w:r>
      <w:r>
        <w:instrText xml:space="preserve"> \* MERGEFORMAT </w:instrText>
      </w:r>
      <w:r w:rsidRPr="00237CB0">
        <w:fldChar w:fldCharType="separate"/>
      </w:r>
      <w:r w:rsidR="00E23EB1">
        <w:t>3.11</w:t>
      </w:r>
      <w:r w:rsidRPr="00237CB0">
        <w:fldChar w:fldCharType="end"/>
      </w:r>
      <w:r>
        <w:t xml:space="preserve"> below.</w:t>
      </w:r>
    </w:p>
    <w:p w14:paraId="6E398DB9" w14:textId="77777777" w:rsidR="00FD4A2E" w:rsidRPr="00EB5D75" w:rsidRDefault="00FD4A2E" w:rsidP="00C572AD">
      <w:pPr>
        <w:pStyle w:val="Heading3"/>
        <w:rPr>
          <w:lang w:eastAsia="en-GB"/>
        </w:rPr>
      </w:pPr>
      <w:r w:rsidRPr="00EB5D75">
        <w:rPr>
          <w:lang w:eastAsia="en-GB"/>
        </w:rPr>
        <w:t>Message Attributes</w:t>
      </w:r>
    </w:p>
    <w:p w14:paraId="30FEDA95" w14:textId="7AE7BB99" w:rsidR="00FD4A2E" w:rsidRPr="003D5616" w:rsidRDefault="00FD4A2E" w:rsidP="00FD4A2E">
      <w:pPr>
        <w:pStyle w:val="ParaText"/>
        <w:tabs>
          <w:tab w:val="clear" w:pos="2462"/>
        </w:tabs>
      </w:pPr>
      <w:bookmarkStart w:id="135" w:name="_Ref332358462"/>
      <w:r w:rsidRPr="003D5616">
        <w:t xml:space="preserve">The </w:t>
      </w:r>
      <w:r>
        <w:t xml:space="preserve">Run-Time-Parameters (RTP) message </w:t>
      </w:r>
      <w:r w:rsidRPr="003D5616">
        <w:t>will include the following attributes</w:t>
      </w:r>
      <w:r>
        <w:t xml:space="preserve"> – </w:t>
      </w:r>
      <w:r w:rsidRPr="00D00750">
        <w:rPr>
          <w:i/>
        </w:rPr>
        <w:t>attributes will be required unless otherwise marked as optional</w:t>
      </w:r>
      <w:r>
        <w:rPr>
          <w:i/>
        </w:rPr>
        <w:t xml:space="preserve"> as defined by the Runtime Parameters XML schema</w:t>
      </w:r>
      <w:r w:rsidRPr="003D5616">
        <w:t>:</w:t>
      </w:r>
      <w:bookmarkEnd w:id="135"/>
    </w:p>
    <w:p w14:paraId="3C146104" w14:textId="77777777" w:rsidR="00FD4A2E" w:rsidRDefault="00FD4A2E" w:rsidP="00FD4A2E">
      <w:pPr>
        <w:pStyle w:val="ParaText"/>
        <w:numPr>
          <w:ilvl w:val="0"/>
          <w:numId w:val="0"/>
        </w:numPr>
        <w:rPr>
          <w:lang w:eastAsia="en-GB"/>
        </w:rPr>
      </w:pPr>
    </w:p>
    <w:p w14:paraId="74DABCF4" w14:textId="77777777" w:rsidR="00FD4A2E" w:rsidRDefault="00FD4A2E" w:rsidP="00FD4A2E">
      <w:pPr>
        <w:pStyle w:val="ParaText"/>
        <w:numPr>
          <w:ilvl w:val="1"/>
          <w:numId w:val="19"/>
        </w:numPr>
        <w:rPr>
          <w:lang w:eastAsia="en-GB"/>
        </w:rPr>
      </w:pPr>
      <w:r>
        <w:rPr>
          <w:lang w:eastAsia="en-GB"/>
        </w:rPr>
        <w:t>GP</w:t>
      </w:r>
      <w:r w:rsidRPr="00C12F19">
        <w:rPr>
          <w:lang w:eastAsia="en-GB"/>
        </w:rPr>
        <w:t>ES-I-Version</w:t>
      </w:r>
      <w:r>
        <w:rPr>
          <w:lang w:eastAsia="en-GB"/>
        </w:rPr>
        <w:t xml:space="preserve"> – The version of the GPES Interoperability Standard that applies to this message.</w:t>
      </w:r>
    </w:p>
    <w:p w14:paraId="068FC911" w14:textId="77777777" w:rsidR="00FD4A2E" w:rsidRDefault="00FD4A2E" w:rsidP="00FD4A2E">
      <w:pPr>
        <w:pStyle w:val="ParaText"/>
        <w:numPr>
          <w:ilvl w:val="1"/>
          <w:numId w:val="19"/>
        </w:numPr>
        <w:rPr>
          <w:lang w:eastAsia="en-GB"/>
        </w:rPr>
      </w:pPr>
      <w:r w:rsidRPr="00485911">
        <w:rPr>
          <w:lang w:eastAsia="en-GB"/>
        </w:rPr>
        <w:t>RTP-Message-Version</w:t>
      </w:r>
      <w:r>
        <w:rPr>
          <w:lang w:eastAsia="en-GB"/>
        </w:rPr>
        <w:t xml:space="preserve"> – The version of the </w:t>
      </w:r>
      <w:r>
        <w:t>RTP message.</w:t>
      </w:r>
    </w:p>
    <w:p w14:paraId="55213E5B" w14:textId="1746736A" w:rsidR="00FD4A2E" w:rsidRDefault="00FD4A2E" w:rsidP="00FD4A2E">
      <w:pPr>
        <w:pStyle w:val="ParaText"/>
        <w:numPr>
          <w:ilvl w:val="1"/>
          <w:numId w:val="19"/>
        </w:numPr>
        <w:rPr>
          <w:lang w:eastAsia="en-GB"/>
        </w:rPr>
      </w:pPr>
      <w:bookmarkStart w:id="136" w:name="_Hlk519847591"/>
      <w:r w:rsidRPr="00A04761">
        <w:rPr>
          <w:lang w:eastAsia="en-GB"/>
        </w:rPr>
        <w:t>Scheduled-Query-Instance-ID</w:t>
      </w:r>
      <w:bookmarkEnd w:id="136"/>
      <w:r>
        <w:rPr>
          <w:lang w:eastAsia="en-GB"/>
        </w:rPr>
        <w:t xml:space="preserve"> – A composite r</w:t>
      </w:r>
      <w:r w:rsidRPr="00B821DF">
        <w:rPr>
          <w:lang w:eastAsia="en-GB"/>
        </w:rPr>
        <w:t xml:space="preserve">eference number </w:t>
      </w:r>
      <w:r>
        <w:rPr>
          <w:lang w:eastAsia="en-GB"/>
        </w:rPr>
        <w:t xml:space="preserve">used to </w:t>
      </w:r>
      <w:r w:rsidRPr="00B821DF">
        <w:rPr>
          <w:lang w:eastAsia="en-GB"/>
        </w:rPr>
        <w:t>unique</w:t>
      </w:r>
      <w:r>
        <w:rPr>
          <w:lang w:eastAsia="en-GB"/>
        </w:rPr>
        <w:t>ly</w:t>
      </w:r>
      <w:r w:rsidRPr="00B821DF">
        <w:rPr>
          <w:lang w:eastAsia="en-GB"/>
        </w:rPr>
        <w:t xml:space="preserve"> </w:t>
      </w:r>
      <w:r>
        <w:rPr>
          <w:lang w:eastAsia="en-GB"/>
        </w:rPr>
        <w:t xml:space="preserve">identify </w:t>
      </w:r>
      <w:r w:rsidRPr="00B821DF">
        <w:rPr>
          <w:lang w:eastAsia="en-GB"/>
        </w:rPr>
        <w:t xml:space="preserve">the </w:t>
      </w:r>
      <w:r>
        <w:rPr>
          <w:lang w:eastAsia="en-GB"/>
        </w:rPr>
        <w:t>instance of the query being scheduled</w:t>
      </w:r>
      <w:r w:rsidRPr="00B821DF">
        <w:rPr>
          <w:lang w:eastAsia="en-GB"/>
        </w:rPr>
        <w:t xml:space="preserve">. </w:t>
      </w:r>
      <w:r>
        <w:rPr>
          <w:lang w:eastAsia="en-GB"/>
        </w:rPr>
        <w:t>It is c</w:t>
      </w:r>
      <w:r w:rsidRPr="00B821DF">
        <w:rPr>
          <w:lang w:eastAsia="en-GB"/>
        </w:rPr>
        <w:t xml:space="preserve">omprised of </w:t>
      </w:r>
      <w:r>
        <w:rPr>
          <w:lang w:eastAsia="en-GB"/>
        </w:rPr>
        <w:t>the following three elements separated by hyphens “-“.</w:t>
      </w:r>
      <w:r w:rsidRPr="00B821DF">
        <w:rPr>
          <w:lang w:eastAsia="en-GB"/>
        </w:rPr>
        <w:t xml:space="preserve"> </w:t>
      </w:r>
      <w:r>
        <w:rPr>
          <w:lang w:eastAsia="en-GB"/>
        </w:rPr>
        <w:t xml:space="preserve">(1: </w:t>
      </w:r>
      <w:r w:rsidRPr="00B821DF">
        <w:rPr>
          <w:lang w:eastAsia="en-GB"/>
        </w:rPr>
        <w:t xml:space="preserve">Query </w:t>
      </w:r>
      <w:r w:rsidRPr="006B7F19">
        <w:rPr>
          <w:rFonts w:cs="Arial"/>
        </w:rPr>
        <w:t>Identifier – alpha-numeric 6 characters, 2: Date – numeric 8 digits</w:t>
      </w:r>
      <w:r>
        <w:rPr>
          <w:rFonts w:cs="Arial"/>
        </w:rPr>
        <w:t xml:space="preserve"> and</w:t>
      </w:r>
      <w:r w:rsidRPr="006B7F19">
        <w:rPr>
          <w:rFonts w:cs="Arial"/>
        </w:rPr>
        <w:t xml:space="preserve"> Sequence Number – numeric 4 digits, 3: Regular/Ad-hoc query identifier – R or A</w:t>
      </w:r>
      <w:r>
        <w:rPr>
          <w:lang w:eastAsia="en-GB"/>
        </w:rPr>
        <w:t xml:space="preserve">). </w:t>
      </w:r>
      <w:r w:rsidRPr="004423EC">
        <w:rPr>
          <w:lang w:eastAsia="en-GB"/>
        </w:rPr>
        <w:t>For example</w:t>
      </w:r>
      <w:r w:rsidR="007A763B" w:rsidRPr="004423EC">
        <w:rPr>
          <w:lang w:eastAsia="en-GB"/>
        </w:rPr>
        <w:t>,</w:t>
      </w:r>
      <w:r w:rsidRPr="004423EC">
        <w:rPr>
          <w:lang w:eastAsia="en-GB"/>
        </w:rPr>
        <w:t xml:space="preserve"> A00001-201809180001-R</w:t>
      </w:r>
    </w:p>
    <w:p w14:paraId="77621733" w14:textId="77777777" w:rsidR="00FD4A2E" w:rsidRDefault="00FD4A2E" w:rsidP="00FD4A2E">
      <w:pPr>
        <w:pStyle w:val="ParaText"/>
        <w:numPr>
          <w:ilvl w:val="1"/>
          <w:numId w:val="19"/>
        </w:numPr>
        <w:rPr>
          <w:lang w:eastAsia="en-GB"/>
        </w:rPr>
      </w:pPr>
      <w:r>
        <w:rPr>
          <w:lang w:eastAsia="en-GB"/>
        </w:rPr>
        <w:t>RT</w:t>
      </w:r>
      <w:r w:rsidRPr="00485911">
        <w:rPr>
          <w:lang w:eastAsia="en-GB"/>
        </w:rPr>
        <w:t>P-UUID</w:t>
      </w:r>
      <w:r>
        <w:rPr>
          <w:lang w:eastAsia="en-GB"/>
        </w:rPr>
        <w:t xml:space="preserve"> – An </w:t>
      </w:r>
      <w:r>
        <w:t>identifier generated by the sender and used to uniquely identify the RTP message itself. (A Universal Unique Id</w:t>
      </w:r>
      <w:r w:rsidRPr="006B5E3D">
        <w:t>entifier (aka GUID). Complies with RFC 4122 and ISO/IEC 11578:1996</w:t>
      </w:r>
      <w:r>
        <w:t>)</w:t>
      </w:r>
    </w:p>
    <w:p w14:paraId="0921002F" w14:textId="77777777" w:rsidR="00FD4A2E" w:rsidRPr="00DA7750" w:rsidRDefault="00FD4A2E" w:rsidP="00FD4A2E">
      <w:pPr>
        <w:pStyle w:val="ParaText"/>
        <w:numPr>
          <w:ilvl w:val="1"/>
          <w:numId w:val="19"/>
        </w:numPr>
        <w:rPr>
          <w:lang w:eastAsia="en-GB"/>
        </w:rPr>
      </w:pPr>
      <w:r w:rsidRPr="00DA7750">
        <w:rPr>
          <w:lang w:eastAsia="en-GB"/>
        </w:rPr>
        <w:t xml:space="preserve">Issue-Date-Time – The date/time that this RTP message was issued by </w:t>
      </w:r>
      <w:r>
        <w:rPr>
          <w:lang w:eastAsia="en-GB"/>
        </w:rPr>
        <w:t>GPDC</w:t>
      </w:r>
    </w:p>
    <w:p w14:paraId="5210B9E7" w14:textId="26BEFF7A" w:rsidR="00FD4A2E" w:rsidRPr="00F54887" w:rsidRDefault="00FD4A2E" w:rsidP="00FD4A2E">
      <w:pPr>
        <w:pStyle w:val="ParaText"/>
        <w:numPr>
          <w:ilvl w:val="1"/>
          <w:numId w:val="19"/>
        </w:numPr>
        <w:rPr>
          <w:strike/>
          <w:lang w:eastAsia="en-GB"/>
        </w:rPr>
      </w:pPr>
      <w:r w:rsidRPr="00F54887">
        <w:rPr>
          <w:strike/>
          <w:lang w:eastAsia="en-GB"/>
        </w:rPr>
        <w:t>RTP-</w:t>
      </w:r>
      <w:r w:rsidR="00E03D17" w:rsidRPr="00F54887">
        <w:rPr>
          <w:strike/>
          <w:lang w:eastAsia="en-GB"/>
        </w:rPr>
        <w:t>Reissue</w:t>
      </w:r>
      <w:r w:rsidRPr="00F54887">
        <w:rPr>
          <w:strike/>
          <w:lang w:eastAsia="en-GB"/>
        </w:rPr>
        <w:t xml:space="preserve"> – Yes/No flag used to indicate whether this is an original or re-issue of the RTP message.</w:t>
      </w:r>
      <w:r>
        <w:rPr>
          <w:lang w:eastAsia="en-GB"/>
        </w:rPr>
        <w:t xml:space="preserve"> This attribute is deprecated in version 4.1 onwards. Although the attribute still exists in the RTP message it is not used.</w:t>
      </w:r>
    </w:p>
    <w:p w14:paraId="66B8C0E9" w14:textId="77777777" w:rsidR="00FD4A2E" w:rsidRDefault="00FD4A2E" w:rsidP="00FD4A2E">
      <w:pPr>
        <w:pStyle w:val="ParaText"/>
        <w:numPr>
          <w:ilvl w:val="1"/>
          <w:numId w:val="19"/>
        </w:numPr>
        <w:rPr>
          <w:lang w:eastAsia="en-GB"/>
        </w:rPr>
      </w:pPr>
      <w:r w:rsidRPr="004B3B4D">
        <w:rPr>
          <w:lang w:eastAsia="en-GB"/>
        </w:rPr>
        <w:t>Query-Name</w:t>
      </w:r>
      <w:r>
        <w:rPr>
          <w:lang w:eastAsia="en-GB"/>
        </w:rPr>
        <w:t xml:space="preserve"> – </w:t>
      </w:r>
      <w:r w:rsidRPr="00B13AD9">
        <w:rPr>
          <w:u w:val="single"/>
          <w:lang w:eastAsia="en-GB"/>
        </w:rPr>
        <w:t>Optional</w:t>
      </w:r>
      <w:r>
        <w:rPr>
          <w:lang w:eastAsia="en-GB"/>
        </w:rPr>
        <w:t>. The name given to the query that this RTP message relates to.</w:t>
      </w:r>
    </w:p>
    <w:p w14:paraId="58CD9D5C" w14:textId="77777777" w:rsidR="00FD4A2E" w:rsidRDefault="00FD4A2E" w:rsidP="00FD4A2E">
      <w:pPr>
        <w:pStyle w:val="ParaText"/>
        <w:numPr>
          <w:ilvl w:val="1"/>
          <w:numId w:val="19"/>
        </w:numPr>
        <w:rPr>
          <w:lang w:eastAsia="en-GB"/>
        </w:rPr>
      </w:pPr>
      <w:r w:rsidRPr="004B3B4D">
        <w:rPr>
          <w:lang w:eastAsia="en-GB"/>
        </w:rPr>
        <w:t>Query-Description</w:t>
      </w:r>
      <w:r>
        <w:rPr>
          <w:lang w:eastAsia="en-GB"/>
        </w:rPr>
        <w:t xml:space="preserve"> – </w:t>
      </w:r>
      <w:r w:rsidRPr="00B13AD9">
        <w:rPr>
          <w:u w:val="single"/>
          <w:lang w:eastAsia="en-GB"/>
        </w:rPr>
        <w:t>Optional</w:t>
      </w:r>
      <w:r>
        <w:rPr>
          <w:lang w:eastAsia="en-GB"/>
        </w:rPr>
        <w:t xml:space="preserve">. A description of the query that this RTP message relates to. </w:t>
      </w:r>
    </w:p>
    <w:p w14:paraId="631AAFC8" w14:textId="454F255F" w:rsidR="00FD4A2E" w:rsidRPr="00380EF6" w:rsidRDefault="00FD4A2E" w:rsidP="00FD4A2E">
      <w:pPr>
        <w:pStyle w:val="ParaText"/>
        <w:numPr>
          <w:ilvl w:val="1"/>
          <w:numId w:val="19"/>
        </w:numPr>
        <w:rPr>
          <w:lang w:eastAsia="en-GB"/>
        </w:rPr>
      </w:pPr>
      <w:r w:rsidRPr="00380EF6">
        <w:rPr>
          <w:lang w:eastAsia="en-GB"/>
        </w:rPr>
        <w:t>Query-Domain – The Query Domain to be used for the request (L</w:t>
      </w:r>
      <w:r w:rsidR="00E11562">
        <w:rPr>
          <w:lang w:eastAsia="en-GB"/>
        </w:rPr>
        <w:t>ive</w:t>
      </w:r>
      <w:r w:rsidRPr="00380EF6">
        <w:rPr>
          <w:lang w:eastAsia="en-GB"/>
        </w:rPr>
        <w:t>/T</w:t>
      </w:r>
      <w:r w:rsidR="00E11562">
        <w:rPr>
          <w:lang w:eastAsia="en-GB"/>
        </w:rPr>
        <w:t>est</w:t>
      </w:r>
      <w:r w:rsidRPr="00380EF6">
        <w:rPr>
          <w:lang w:eastAsia="en-GB"/>
        </w:rPr>
        <w:t>),</w:t>
      </w:r>
    </w:p>
    <w:p w14:paraId="11D671F0" w14:textId="77777777" w:rsidR="00FD4A2E" w:rsidRPr="00380EF6" w:rsidRDefault="00FD4A2E" w:rsidP="00FD4A2E">
      <w:pPr>
        <w:pStyle w:val="ParaText"/>
        <w:numPr>
          <w:ilvl w:val="1"/>
          <w:numId w:val="19"/>
        </w:numPr>
        <w:rPr>
          <w:lang w:eastAsia="en-GB"/>
        </w:rPr>
      </w:pPr>
      <w:r w:rsidRPr="00380EF6">
        <w:rPr>
          <w:lang w:eastAsia="en-GB"/>
        </w:rPr>
        <w:lastRenderedPageBreak/>
        <w:t>Test-Pack-ID</w:t>
      </w:r>
      <w:r>
        <w:rPr>
          <w:lang w:eastAsia="en-GB"/>
        </w:rPr>
        <w:t xml:space="preserve"> - </w:t>
      </w:r>
      <w:r w:rsidRPr="00B13AD9">
        <w:rPr>
          <w:u w:val="single"/>
          <w:lang w:eastAsia="en-GB"/>
        </w:rPr>
        <w:t>Optional</w:t>
      </w:r>
      <w:r>
        <w:rPr>
          <w:lang w:eastAsia="en-GB"/>
        </w:rPr>
        <w:t xml:space="preserve">. An identifier used to uniquely identify a Test Pack </w:t>
      </w:r>
      <w:r>
        <w:t>against which the query is to be executed</w:t>
      </w:r>
      <w:r>
        <w:rPr>
          <w:lang w:eastAsia="en-GB"/>
        </w:rPr>
        <w:t>.</w:t>
      </w:r>
    </w:p>
    <w:p w14:paraId="6ADDB557" w14:textId="77777777" w:rsidR="00FD4A2E" w:rsidRDefault="00FD4A2E" w:rsidP="00FD4A2E">
      <w:pPr>
        <w:pStyle w:val="ParaText"/>
        <w:numPr>
          <w:ilvl w:val="1"/>
          <w:numId w:val="19"/>
        </w:numPr>
        <w:rPr>
          <w:lang w:eastAsia="en-GB"/>
        </w:rPr>
      </w:pPr>
      <w:r w:rsidRPr="00833C6A">
        <w:rPr>
          <w:lang w:eastAsia="en-GB"/>
        </w:rPr>
        <w:t>Execution-Date</w:t>
      </w:r>
      <w:r>
        <w:rPr>
          <w:lang w:eastAsia="en-GB"/>
        </w:rPr>
        <w:t xml:space="preserve"> – </w:t>
      </w:r>
      <w:r w:rsidRPr="00B65D24">
        <w:t xml:space="preserve">The earliest date </w:t>
      </w:r>
      <w:r>
        <w:t>on which the query can be executed.</w:t>
      </w:r>
    </w:p>
    <w:p w14:paraId="5682AA70" w14:textId="77777777" w:rsidR="00FD4A2E" w:rsidRDefault="00FD4A2E" w:rsidP="00FD4A2E">
      <w:pPr>
        <w:pStyle w:val="ParaText"/>
        <w:numPr>
          <w:ilvl w:val="1"/>
          <w:numId w:val="19"/>
        </w:numPr>
        <w:rPr>
          <w:lang w:eastAsia="en-GB"/>
        </w:rPr>
      </w:pPr>
      <w:proofErr w:type="spellStart"/>
      <w:r w:rsidRPr="00833C6A">
        <w:rPr>
          <w:lang w:eastAsia="en-GB"/>
        </w:rPr>
        <w:t>Cutoff</w:t>
      </w:r>
      <w:proofErr w:type="spellEnd"/>
      <w:r w:rsidRPr="00833C6A">
        <w:rPr>
          <w:lang w:eastAsia="en-GB"/>
        </w:rPr>
        <w:t>-Date</w:t>
      </w:r>
      <w:r>
        <w:rPr>
          <w:lang w:eastAsia="en-GB"/>
        </w:rPr>
        <w:t xml:space="preserve"> - </w:t>
      </w:r>
      <w:r w:rsidRPr="00B65D24">
        <w:t>The date by which all results must have been returned</w:t>
      </w:r>
      <w:r>
        <w:t xml:space="preserve"> (</w:t>
      </w:r>
      <w:r w:rsidRPr="005C72CC">
        <w:t>It is unlikely but possible that the Cut-Off and the Execution dates could be the same (a possible scenario might be if GPES was asked to support a pandemic reporting)</w:t>
      </w:r>
      <w:r>
        <w:t>.</w:t>
      </w:r>
    </w:p>
    <w:p w14:paraId="48BEE329" w14:textId="3EE77F1E" w:rsidR="005134C0" w:rsidRDefault="005134C0" w:rsidP="005134C0">
      <w:pPr>
        <w:pStyle w:val="ParaText"/>
        <w:numPr>
          <w:ilvl w:val="2"/>
          <w:numId w:val="19"/>
        </w:numPr>
        <w:rPr>
          <w:lang w:eastAsia="en-GB"/>
        </w:rPr>
      </w:pPr>
      <w:proofErr w:type="gramStart"/>
      <w:r>
        <w:t>In the event that</w:t>
      </w:r>
      <w:proofErr w:type="gramEnd"/>
      <w:r>
        <w:t xml:space="preserve"> a</w:t>
      </w:r>
      <w:r w:rsidR="00230D78">
        <w:t>n RTP</w:t>
      </w:r>
      <w:r>
        <w:t xml:space="preserve"> message is sent with a cut-off date in the past, the data must be returned as soon as possible</w:t>
      </w:r>
      <w:r w:rsidR="00A47509">
        <w:t xml:space="preserve"> (see paragraph </w:t>
      </w:r>
      <w:r w:rsidR="00E62CC8">
        <w:fldChar w:fldCharType="begin"/>
      </w:r>
      <w:r w:rsidR="00E62CC8">
        <w:instrText xml:space="preserve"> REF _Ref525904477 \r \h </w:instrText>
      </w:r>
      <w:r w:rsidR="00E62CC8">
        <w:fldChar w:fldCharType="separate"/>
      </w:r>
      <w:r w:rsidR="00E23EB1">
        <w:t>23</w:t>
      </w:r>
      <w:r w:rsidR="00E62CC8">
        <w:fldChar w:fldCharType="end"/>
      </w:r>
      <w:r w:rsidR="00E62CC8">
        <w:t>)</w:t>
      </w:r>
    </w:p>
    <w:p w14:paraId="5E1D665F" w14:textId="77777777" w:rsidR="005134C0" w:rsidRDefault="005134C0" w:rsidP="00230D78">
      <w:pPr>
        <w:pStyle w:val="ParaText"/>
        <w:numPr>
          <w:ilvl w:val="2"/>
          <w:numId w:val="19"/>
        </w:numPr>
        <w:rPr>
          <w:lang w:eastAsia="en-GB"/>
        </w:rPr>
      </w:pPr>
      <w:r>
        <w:rPr>
          <w:lang w:eastAsia="en-GB"/>
        </w:rPr>
        <w:t>In the event that the supplier has failed to deliver the data by the cut-off date, the supplier should continue to return data, in line with the resolution period and extended resolution period.</w:t>
      </w:r>
    </w:p>
    <w:p w14:paraId="6DD170D0" w14:textId="77777777" w:rsidR="00FD4A2E" w:rsidRDefault="00FD4A2E" w:rsidP="00FD4A2E">
      <w:pPr>
        <w:pStyle w:val="ParaText"/>
        <w:numPr>
          <w:ilvl w:val="1"/>
          <w:numId w:val="19"/>
        </w:numPr>
        <w:rPr>
          <w:lang w:eastAsia="en-GB"/>
        </w:rPr>
      </w:pPr>
      <w:r w:rsidRPr="00833C6A">
        <w:rPr>
          <w:lang w:eastAsia="en-GB"/>
        </w:rPr>
        <w:t>Interim-Date</w:t>
      </w:r>
      <w:r>
        <w:rPr>
          <w:lang w:eastAsia="en-GB"/>
        </w:rPr>
        <w:t xml:space="preserve"> – </w:t>
      </w:r>
      <w:r w:rsidRPr="00901FAE">
        <w:rPr>
          <w:lang w:eastAsia="en-GB"/>
        </w:rPr>
        <w:t xml:space="preserve">The earliest date </w:t>
      </w:r>
      <w:r>
        <w:rPr>
          <w:lang w:eastAsia="en-GB"/>
        </w:rPr>
        <w:t>on</w:t>
      </w:r>
      <w:r w:rsidRPr="00901FAE">
        <w:rPr>
          <w:lang w:eastAsia="en-GB"/>
        </w:rPr>
        <w:t xml:space="preserve"> which results may be returned.</w:t>
      </w:r>
      <w:r>
        <w:rPr>
          <w:lang w:eastAsia="en-GB"/>
        </w:rPr>
        <w:t xml:space="preserve"> This </w:t>
      </w:r>
      <w:r w:rsidRPr="0078563A">
        <w:rPr>
          <w:lang w:eastAsia="en-GB"/>
        </w:rPr>
        <w:t xml:space="preserve">is provided by GPES to give an indication to the GPET-E Supplier of the aspiration of the Customer to receive data from GPES. Therefore, the term “earliest date on which results may be returned” means from GPES to the Customer and not between GPET-E and </w:t>
      </w:r>
      <w:r>
        <w:rPr>
          <w:lang w:eastAsia="en-GB"/>
        </w:rPr>
        <w:t>GPDC</w:t>
      </w:r>
      <w:r w:rsidRPr="0078563A">
        <w:rPr>
          <w:lang w:eastAsia="en-GB"/>
        </w:rPr>
        <w:t xml:space="preserve">. The earliest date on which GPET-E can return results to </w:t>
      </w:r>
      <w:r>
        <w:rPr>
          <w:lang w:eastAsia="en-GB"/>
        </w:rPr>
        <w:t>GPDC</w:t>
      </w:r>
      <w:r w:rsidRPr="0078563A">
        <w:rPr>
          <w:lang w:eastAsia="en-GB"/>
        </w:rPr>
        <w:t xml:space="preserve"> is from the Execution-Date. By providing this information the GPET-E Supplier, they are made aware of the data delivery requirement of the Customer. Any SLA will be specified in the call off of the Extraction Requirement.</w:t>
      </w:r>
    </w:p>
    <w:p w14:paraId="16E1CB82" w14:textId="77777777" w:rsidR="00FD4A2E" w:rsidRDefault="00FD4A2E" w:rsidP="00FD4A2E">
      <w:pPr>
        <w:pStyle w:val="ParaText"/>
        <w:numPr>
          <w:ilvl w:val="1"/>
          <w:numId w:val="19"/>
        </w:numPr>
        <w:rPr>
          <w:lang w:eastAsia="en-GB"/>
        </w:rPr>
      </w:pPr>
      <w:r w:rsidRPr="00833C6A">
        <w:rPr>
          <w:lang w:eastAsia="en-GB"/>
        </w:rPr>
        <w:t>Query-Priority</w:t>
      </w:r>
      <w:r>
        <w:rPr>
          <w:lang w:eastAsia="en-GB"/>
        </w:rPr>
        <w:t xml:space="preserve"> – </w:t>
      </w:r>
      <w:r>
        <w:t>A 4-digit number (0000 - 9999) used to notify GPET-E Systems of the priority of the extraction request. (</w:t>
      </w:r>
      <w:r w:rsidRPr="005C72CC">
        <w:t>If there are more than one extraction requests with the same execution date and priority (for example previous days extractions did not run) the request with the earliest RTP Issue-Date-Time should be executed first.)</w:t>
      </w:r>
    </w:p>
    <w:p w14:paraId="6F48FC16" w14:textId="77777777" w:rsidR="00FD4A2E" w:rsidRDefault="00FD4A2E" w:rsidP="00FD4A2E">
      <w:pPr>
        <w:pStyle w:val="ParaText"/>
        <w:numPr>
          <w:ilvl w:val="1"/>
          <w:numId w:val="19"/>
        </w:numPr>
        <w:rPr>
          <w:lang w:eastAsia="en-GB"/>
        </w:rPr>
      </w:pPr>
      <w:r w:rsidRPr="00833C6A">
        <w:rPr>
          <w:lang w:eastAsia="en-GB"/>
        </w:rPr>
        <w:t>QR-Retention-Period</w:t>
      </w:r>
      <w:r>
        <w:rPr>
          <w:lang w:eastAsia="en-GB"/>
        </w:rPr>
        <w:t xml:space="preserve"> – </w:t>
      </w:r>
      <w:r w:rsidRPr="00B65D24">
        <w:rPr>
          <w:lang w:eastAsia="en-GB"/>
        </w:rPr>
        <w:t xml:space="preserve">The period, in days, </w:t>
      </w:r>
      <w:r>
        <w:rPr>
          <w:lang w:eastAsia="en-GB"/>
        </w:rPr>
        <w:t>that the query result</w:t>
      </w:r>
      <w:r w:rsidRPr="00B65D24">
        <w:rPr>
          <w:lang w:eastAsia="en-GB"/>
        </w:rPr>
        <w:t xml:space="preserve"> </w:t>
      </w:r>
      <w:r>
        <w:rPr>
          <w:lang w:eastAsia="en-GB"/>
        </w:rPr>
        <w:t xml:space="preserve">data </w:t>
      </w:r>
      <w:r w:rsidRPr="00B65D24">
        <w:rPr>
          <w:lang w:eastAsia="en-GB"/>
        </w:rPr>
        <w:t>is to be retained on GPET-E Systems for audit purposes</w:t>
      </w:r>
    </w:p>
    <w:p w14:paraId="5DFBCB3B" w14:textId="77777777" w:rsidR="00FD4A2E" w:rsidRPr="00C813B9" w:rsidRDefault="00FD4A2E" w:rsidP="00FD4A2E">
      <w:pPr>
        <w:pStyle w:val="ParaText"/>
        <w:numPr>
          <w:ilvl w:val="0"/>
          <w:numId w:val="0"/>
        </w:numPr>
        <w:ind w:left="720"/>
        <w:rPr>
          <w:b/>
          <w:i/>
          <w:lang w:eastAsia="en-GB"/>
        </w:rPr>
      </w:pPr>
      <w:r w:rsidRPr="00C813B9">
        <w:rPr>
          <w:b/>
          <w:i/>
          <w:lang w:eastAsia="en-GB"/>
        </w:rPr>
        <w:t>[GP-Practice-Cohort – A list of one or more GP Pr</w:t>
      </w:r>
      <w:r>
        <w:rPr>
          <w:b/>
          <w:i/>
          <w:lang w:eastAsia="en-GB"/>
        </w:rPr>
        <w:t>actice I</w:t>
      </w:r>
      <w:r w:rsidRPr="00C813B9">
        <w:rPr>
          <w:b/>
          <w:i/>
          <w:lang w:eastAsia="en-GB"/>
        </w:rPr>
        <w:t>dentifier / GPET-Q Authentication Signature pairs against which results should be returned]</w:t>
      </w:r>
    </w:p>
    <w:p w14:paraId="1FB07E5D" w14:textId="115C4FB7" w:rsidR="00FD4A2E" w:rsidRDefault="00FD4A2E" w:rsidP="00FD4A2E">
      <w:pPr>
        <w:pStyle w:val="ParaText"/>
        <w:numPr>
          <w:ilvl w:val="2"/>
          <w:numId w:val="19"/>
        </w:numPr>
        <w:rPr>
          <w:lang w:eastAsia="en-GB"/>
        </w:rPr>
      </w:pPr>
      <w:r w:rsidRPr="009C4FBB">
        <w:rPr>
          <w:lang w:eastAsia="en-GB"/>
        </w:rPr>
        <w:t>Practice-ID</w:t>
      </w:r>
      <w:r>
        <w:rPr>
          <w:lang w:eastAsia="en-GB"/>
        </w:rPr>
        <w:t xml:space="preserve"> – A unique </w:t>
      </w:r>
      <w:r w:rsidRPr="00933FFC">
        <w:rPr>
          <w:lang w:eastAsia="en-GB"/>
        </w:rPr>
        <w:t xml:space="preserve">GP Practice </w:t>
      </w:r>
      <w:r>
        <w:rPr>
          <w:lang w:eastAsia="en-GB"/>
        </w:rPr>
        <w:t xml:space="preserve">Identifier in the form </w:t>
      </w:r>
      <w:r w:rsidRPr="00554111">
        <w:rPr>
          <w:szCs w:val="22"/>
          <w:lang w:eastAsia="en-GB"/>
        </w:rPr>
        <w:t xml:space="preserve">of a </w:t>
      </w:r>
      <w:r w:rsidRPr="00554111">
        <w:rPr>
          <w:rFonts w:cs="Arial"/>
          <w:color w:val="000000"/>
          <w:szCs w:val="22"/>
        </w:rPr>
        <w:t>National Administrative Codes Service</w:t>
      </w:r>
      <w:r>
        <w:rPr>
          <w:rFonts w:cs="Arial"/>
          <w:color w:val="000000"/>
          <w:szCs w:val="22"/>
        </w:rPr>
        <w:t xml:space="preserve"> (NACS) code. </w:t>
      </w:r>
      <w:r w:rsidRPr="00D02BDC">
        <w:rPr>
          <w:rFonts w:cs="Arial"/>
          <w:color w:val="000000"/>
          <w:szCs w:val="22"/>
        </w:rPr>
        <w:t>The RTP message supports an unlimited number of GP Practices</w:t>
      </w:r>
      <w:r>
        <w:rPr>
          <w:rFonts w:cs="Arial"/>
          <w:color w:val="000000"/>
          <w:szCs w:val="22"/>
        </w:rPr>
        <w:t xml:space="preserve"> providing the rules in section </w:t>
      </w:r>
      <w:r>
        <w:rPr>
          <w:rFonts w:cs="Arial"/>
          <w:color w:val="000000"/>
          <w:szCs w:val="22"/>
        </w:rPr>
        <w:fldChar w:fldCharType="begin"/>
      </w:r>
      <w:r>
        <w:rPr>
          <w:rFonts w:cs="Arial"/>
          <w:color w:val="000000"/>
          <w:szCs w:val="22"/>
        </w:rPr>
        <w:instrText xml:space="preserve"> REF _Ref287965612 \w \h </w:instrText>
      </w:r>
      <w:r>
        <w:rPr>
          <w:rFonts w:cs="Arial"/>
          <w:color w:val="000000"/>
          <w:szCs w:val="22"/>
        </w:rPr>
      </w:r>
      <w:r>
        <w:rPr>
          <w:rFonts w:cs="Arial"/>
          <w:color w:val="000000"/>
          <w:szCs w:val="22"/>
        </w:rPr>
        <w:fldChar w:fldCharType="separate"/>
      </w:r>
      <w:r w:rsidR="00E23EB1">
        <w:rPr>
          <w:rFonts w:cs="Arial"/>
          <w:color w:val="000000"/>
          <w:szCs w:val="22"/>
        </w:rPr>
        <w:t>3.5</w:t>
      </w:r>
      <w:r>
        <w:rPr>
          <w:rFonts w:cs="Arial"/>
          <w:color w:val="000000"/>
          <w:szCs w:val="22"/>
        </w:rPr>
        <w:fldChar w:fldCharType="end"/>
      </w:r>
      <w:r>
        <w:rPr>
          <w:rFonts w:cs="Arial"/>
          <w:color w:val="000000"/>
          <w:szCs w:val="22"/>
        </w:rPr>
        <w:t xml:space="preserve"> are adhered to. </w:t>
      </w:r>
      <w:r w:rsidRPr="00472CAB">
        <w:rPr>
          <w:rFonts w:cs="Arial"/>
          <w:color w:val="000000"/>
          <w:szCs w:val="22"/>
        </w:rPr>
        <w:t>If the</w:t>
      </w:r>
      <w:r>
        <w:rPr>
          <w:rFonts w:cs="Arial"/>
          <w:color w:val="000000"/>
          <w:szCs w:val="22"/>
        </w:rPr>
        <w:t xml:space="preserve"> RTP</w:t>
      </w:r>
      <w:r w:rsidRPr="00472CAB">
        <w:rPr>
          <w:rFonts w:cs="Arial"/>
          <w:color w:val="000000"/>
          <w:szCs w:val="22"/>
        </w:rPr>
        <w:t xml:space="preserve"> message contains a duplicate Practice-ID code the entire message should be rejected via a failed Application Acknowledgement.</w:t>
      </w:r>
    </w:p>
    <w:p w14:paraId="50EC66CA" w14:textId="77777777" w:rsidR="00FD4A2E" w:rsidRPr="007848C7" w:rsidRDefault="00FD4A2E" w:rsidP="00FD4A2E">
      <w:pPr>
        <w:pStyle w:val="ParaText"/>
        <w:numPr>
          <w:ilvl w:val="2"/>
          <w:numId w:val="19"/>
        </w:numPr>
        <w:rPr>
          <w:lang w:eastAsia="en-GB"/>
        </w:rPr>
      </w:pPr>
      <w:r w:rsidRPr="007848C7">
        <w:rPr>
          <w:lang w:eastAsia="en-GB"/>
        </w:rPr>
        <w:t>GPET-Q-SQI-Authentication-Signature – A</w:t>
      </w:r>
      <w:r>
        <w:rPr>
          <w:lang w:eastAsia="en-GB"/>
        </w:rPr>
        <w:t xml:space="preserve"> unique identifier for use by </w:t>
      </w:r>
      <w:r w:rsidRPr="007848C7">
        <w:rPr>
          <w:lang w:eastAsia="en-GB"/>
        </w:rPr>
        <w:t xml:space="preserve">GPET-E systems to authenticate the message </w:t>
      </w:r>
      <w:r>
        <w:rPr>
          <w:lang w:eastAsia="en-GB"/>
        </w:rPr>
        <w:t>sender as GPDC.</w:t>
      </w:r>
      <w:r w:rsidRPr="006B5E3D">
        <w:t xml:space="preserve"> </w:t>
      </w:r>
      <w:r>
        <w:t>(A Universal Unique Id</w:t>
      </w:r>
      <w:r w:rsidRPr="006B5E3D">
        <w:t>entifier (aka GUID)</w:t>
      </w:r>
      <w:r>
        <w:t xml:space="preserve"> generated by the sender</w:t>
      </w:r>
      <w:r w:rsidRPr="006B5E3D">
        <w:t>. Complies with RFC 4122 and ISO/IEC 11578:1996</w:t>
      </w:r>
      <w:r>
        <w:t>)</w:t>
      </w:r>
    </w:p>
    <w:p w14:paraId="18302548" w14:textId="77777777" w:rsidR="00FD4A2E" w:rsidRPr="00C813B9" w:rsidRDefault="00FD4A2E" w:rsidP="00FD4A2E">
      <w:pPr>
        <w:pStyle w:val="ParaText"/>
        <w:numPr>
          <w:ilvl w:val="0"/>
          <w:numId w:val="0"/>
        </w:numPr>
        <w:ind w:left="720"/>
        <w:rPr>
          <w:b/>
          <w:i/>
          <w:lang w:eastAsia="en-GB"/>
        </w:rPr>
      </w:pPr>
      <w:r w:rsidRPr="00C813B9">
        <w:rPr>
          <w:b/>
          <w:i/>
          <w:lang w:eastAsia="en-GB"/>
        </w:rPr>
        <w:t>[Patient-Participation – A set of indicators that allow Patient Participation decisions to be made in support of the extraction</w:t>
      </w:r>
      <w:r>
        <w:rPr>
          <w:b/>
          <w:i/>
          <w:lang w:eastAsia="en-GB"/>
        </w:rPr>
        <w:t xml:space="preserve"> - </w:t>
      </w:r>
      <w:r w:rsidRPr="0078563A">
        <w:rPr>
          <w:b/>
          <w:i/>
          <w:lang w:eastAsia="en-GB"/>
        </w:rPr>
        <w:t>Where a check of NCRS patient choices is required as communicated in the Patient-Participation settings within a RTP message, the GPES project does not require a GPET-E supplier to retrieve the most up-to-date NCRS patient choices in response to the receipt of such an RTP message. However, if a GPET-E system already holds a value for an NCRS patient choice on their system, the GPES project does require a GPET-E supplier to take it into account in the extract response, even though it might be out of date.</w:t>
      </w:r>
      <w:r>
        <w:rPr>
          <w:b/>
          <w:i/>
          <w:lang w:eastAsia="en-GB"/>
        </w:rPr>
        <w:t xml:space="preserve"> NOTE: The detail contained against the values below take precedence over that included in the QR message schema.</w:t>
      </w:r>
      <w:r w:rsidRPr="00C813B9">
        <w:rPr>
          <w:b/>
          <w:i/>
          <w:lang w:eastAsia="en-GB"/>
        </w:rPr>
        <w:t>]</w:t>
      </w:r>
    </w:p>
    <w:p w14:paraId="0A130317" w14:textId="77777777" w:rsidR="00FD4A2E" w:rsidRDefault="00FD4A2E" w:rsidP="00FD4A2E">
      <w:pPr>
        <w:pStyle w:val="ParaText"/>
        <w:numPr>
          <w:ilvl w:val="1"/>
          <w:numId w:val="19"/>
        </w:numPr>
        <w:rPr>
          <w:lang w:eastAsia="en-GB"/>
        </w:rPr>
      </w:pPr>
      <w:r w:rsidRPr="009C4FBB">
        <w:rPr>
          <w:lang w:eastAsia="en-GB"/>
        </w:rPr>
        <w:lastRenderedPageBreak/>
        <w:t>NCRS-Detailed-Care-Record-Sharing</w:t>
      </w:r>
      <w:r>
        <w:rPr>
          <w:lang w:eastAsia="en-GB"/>
        </w:rPr>
        <w:t xml:space="preserve"> – </w:t>
      </w:r>
      <w:r w:rsidRPr="001B1A67">
        <w:rPr>
          <w:lang w:eastAsia="en-GB"/>
        </w:rPr>
        <w:t xml:space="preserve">NCRS Detailed Care Record Sharing patient choice flag. </w:t>
      </w:r>
      <w:r w:rsidRPr="001D1B97">
        <w:rPr>
          <w:lang w:eastAsia="en-GB"/>
        </w:rPr>
        <w:t>True=Patient record sharing choice MUST be considered, False=Patient record sharing choice should be ignored</w:t>
      </w:r>
    </w:p>
    <w:p w14:paraId="166A4B38" w14:textId="77777777" w:rsidR="00FD4A2E" w:rsidRDefault="00FD4A2E" w:rsidP="00FD4A2E">
      <w:pPr>
        <w:pStyle w:val="ParaText"/>
        <w:numPr>
          <w:ilvl w:val="1"/>
          <w:numId w:val="19"/>
        </w:numPr>
        <w:rPr>
          <w:lang w:eastAsia="en-GB"/>
        </w:rPr>
      </w:pPr>
      <w:r w:rsidRPr="009C4FBB">
        <w:rPr>
          <w:lang w:eastAsia="en-GB"/>
        </w:rPr>
        <w:t>NCRS-Patient-Sealing</w:t>
      </w:r>
      <w:r>
        <w:rPr>
          <w:lang w:eastAsia="en-GB"/>
        </w:rPr>
        <w:t xml:space="preserve"> - </w:t>
      </w:r>
      <w:r w:rsidRPr="001B1A67">
        <w:rPr>
          <w:lang w:eastAsia="en-GB"/>
        </w:rPr>
        <w:t xml:space="preserve">NCRS Sealed/Sealed-Locked flag. </w:t>
      </w:r>
      <w:r w:rsidRPr="001D1B97">
        <w:rPr>
          <w:lang w:eastAsia="en-GB"/>
        </w:rPr>
        <w:t>True=Patient sealed/sealed-lock choice must be considered, False=Patient sealed/sealed-lock choice should be ignored.</w:t>
      </w:r>
    </w:p>
    <w:p w14:paraId="06D47039" w14:textId="4AA12E78" w:rsidR="00FD4A2E" w:rsidRDefault="00FD4A2E" w:rsidP="00FD4A2E">
      <w:pPr>
        <w:pStyle w:val="ParaText"/>
        <w:numPr>
          <w:ilvl w:val="1"/>
          <w:numId w:val="19"/>
        </w:numPr>
        <w:rPr>
          <w:lang w:eastAsia="en-GB"/>
        </w:rPr>
      </w:pPr>
      <w:r w:rsidRPr="0077274C">
        <w:rPr>
          <w:lang w:val="nl-NL" w:eastAsia="en-GB"/>
        </w:rPr>
        <w:t>NCRS-PDS-S-Flagging - NCRS PD</w:t>
      </w:r>
      <w:r w:rsidR="00593602">
        <w:rPr>
          <w:lang w:val="nl-NL" w:eastAsia="en-GB"/>
        </w:rPr>
        <w:t>S</w:t>
      </w:r>
      <w:r w:rsidRPr="0077274C">
        <w:rPr>
          <w:lang w:val="nl-NL" w:eastAsia="en-GB"/>
        </w:rPr>
        <w:t xml:space="preserve">-S-Flag. </w:t>
      </w:r>
      <w:r w:rsidRPr="001D1B97">
        <w:rPr>
          <w:lang w:eastAsia="en-GB"/>
        </w:rPr>
        <w:t>True=Patient S-flag choice MUST be considered, False=Patient S-flag choice should be ignored.</w:t>
      </w:r>
    </w:p>
    <w:p w14:paraId="1EE1FC1F" w14:textId="085BB461" w:rsidR="00FD4A2E" w:rsidRPr="00F92D0A" w:rsidRDefault="00FD4A2E" w:rsidP="00FD4A2E">
      <w:pPr>
        <w:pStyle w:val="ParaText"/>
        <w:numPr>
          <w:ilvl w:val="0"/>
          <w:numId w:val="0"/>
        </w:numPr>
        <w:ind w:left="720"/>
        <w:rPr>
          <w:b/>
          <w:i/>
          <w:lang w:eastAsia="en-GB"/>
        </w:rPr>
      </w:pPr>
      <w:r w:rsidRPr="00F92D0A">
        <w:rPr>
          <w:b/>
          <w:i/>
          <w:lang w:eastAsia="en-GB"/>
        </w:rPr>
        <w:t>[Exclusion-Code-String –</w:t>
      </w:r>
      <w:r>
        <w:rPr>
          <w:b/>
          <w:i/>
          <w:lang w:eastAsia="en-GB"/>
        </w:rPr>
        <w:t xml:space="preserve"> </w:t>
      </w:r>
      <w:r>
        <w:rPr>
          <w:lang w:eastAsia="en-GB"/>
        </w:rPr>
        <w:t xml:space="preserve">This node structure is deprecated in version 4.1 onwards. Although the node structure still exists in the RTP message it is not used. </w:t>
      </w:r>
      <w:r w:rsidRPr="00224059">
        <w:rPr>
          <w:lang w:eastAsia="en-GB"/>
        </w:rPr>
        <w:t xml:space="preserve">To support excluding patients (where patient identifiable data is being extracted for secondary purposes) </w:t>
      </w:r>
      <w:r>
        <w:rPr>
          <w:lang w:eastAsia="en-GB"/>
        </w:rPr>
        <w:t>two</w:t>
      </w:r>
      <w:r w:rsidRPr="00224059">
        <w:rPr>
          <w:lang w:eastAsia="en-GB"/>
        </w:rPr>
        <w:t xml:space="preserve"> Query-Set-Variables will be provided as opposed to values in the Exclusion-Code-String node and will contain Code Strings, one for ‘dissent’ and one for ‘withdrawn dissent’. The Extraction Requirement will define the logical expression to link the two code strings to determine the settings for </w:t>
      </w:r>
      <w:r w:rsidR="00B63AE2" w:rsidRPr="00224059">
        <w:rPr>
          <w:lang w:eastAsia="en-GB"/>
        </w:rPr>
        <w:t>individual</w:t>
      </w:r>
      <w:r w:rsidRPr="00224059">
        <w:rPr>
          <w:lang w:eastAsia="en-GB"/>
        </w:rPr>
        <w:t xml:space="preserve"> patients, i.e. is the patient currently dissenting or not.</w:t>
      </w:r>
      <w:r w:rsidRPr="00F92D0A">
        <w:rPr>
          <w:b/>
          <w:i/>
          <w:lang w:eastAsia="en-GB"/>
        </w:rPr>
        <w:t>]</w:t>
      </w:r>
    </w:p>
    <w:p w14:paraId="5E91FAB1" w14:textId="77777777" w:rsidR="00FD4A2E" w:rsidRPr="00DC3ED7" w:rsidRDefault="00FD4A2E" w:rsidP="00FD4A2E">
      <w:pPr>
        <w:pStyle w:val="ParaText"/>
        <w:numPr>
          <w:ilvl w:val="0"/>
          <w:numId w:val="0"/>
        </w:numPr>
        <w:ind w:left="720"/>
        <w:rPr>
          <w:b/>
          <w:i/>
          <w:lang w:eastAsia="en-GB"/>
        </w:rPr>
      </w:pPr>
      <w:r w:rsidRPr="00C30D0C" w:rsidDel="00224059">
        <w:rPr>
          <w:lang w:eastAsia="en-GB"/>
        </w:rPr>
        <w:t xml:space="preserve"> </w:t>
      </w:r>
      <w:r w:rsidRPr="00DC3ED7">
        <w:rPr>
          <w:b/>
          <w:i/>
          <w:lang w:eastAsia="en-GB"/>
        </w:rPr>
        <w:t>[</w:t>
      </w:r>
      <w:bookmarkStart w:id="137" w:name="RTP"/>
      <w:r w:rsidRPr="00DC3ED7">
        <w:rPr>
          <w:b/>
          <w:i/>
          <w:lang w:eastAsia="en-GB"/>
        </w:rPr>
        <w:t>Query-Set-Variables</w:t>
      </w:r>
      <w:bookmarkEnd w:id="137"/>
      <w:r w:rsidRPr="00DC3ED7">
        <w:rPr>
          <w:b/>
          <w:i/>
          <w:lang w:eastAsia="en-GB"/>
        </w:rPr>
        <w:t xml:space="preserve"> – A list of values with associated metadata tags used to replace placeholders within Extraction Requirements]</w:t>
      </w:r>
    </w:p>
    <w:p w14:paraId="214B3271" w14:textId="7B14179A" w:rsidR="00FD4A2E" w:rsidRDefault="00FD4A2E" w:rsidP="00FD4A2E">
      <w:pPr>
        <w:pStyle w:val="ParaText"/>
        <w:numPr>
          <w:ilvl w:val="2"/>
          <w:numId w:val="19"/>
        </w:numPr>
        <w:rPr>
          <w:lang w:eastAsia="en-GB"/>
        </w:rPr>
      </w:pPr>
      <w:r w:rsidRPr="00A657FD">
        <w:rPr>
          <w:lang w:eastAsia="en-GB"/>
        </w:rPr>
        <w:t>Substitution-Value</w:t>
      </w:r>
      <w:r>
        <w:rPr>
          <w:lang w:eastAsia="en-GB"/>
        </w:rPr>
        <w:t xml:space="preserve"> - </w:t>
      </w:r>
      <w:r w:rsidRPr="00BA34A5">
        <w:rPr>
          <w:lang w:eastAsia="en-GB"/>
        </w:rPr>
        <w:t>The value</w:t>
      </w:r>
      <w:r>
        <w:rPr>
          <w:lang w:eastAsia="en-GB"/>
        </w:rPr>
        <w:t>(s)</w:t>
      </w:r>
      <w:r w:rsidRPr="00BA34A5">
        <w:rPr>
          <w:lang w:eastAsia="en-GB"/>
        </w:rPr>
        <w:t xml:space="preserve"> to be used in place of each placehold</w:t>
      </w:r>
      <w:r>
        <w:rPr>
          <w:lang w:eastAsia="en-GB"/>
        </w:rPr>
        <w:t>er in an Extraction Requirement and id</w:t>
      </w:r>
      <w:r w:rsidRPr="00BA34A5">
        <w:rPr>
          <w:lang w:eastAsia="en-GB"/>
        </w:rPr>
        <w:t>entified by an Attribute</w:t>
      </w:r>
      <w:r>
        <w:rPr>
          <w:lang w:eastAsia="en-GB"/>
        </w:rPr>
        <w:t xml:space="preserve"> Identifier (AID).</w:t>
      </w:r>
      <w:r w:rsidRPr="00BA34A5">
        <w:rPr>
          <w:lang w:eastAsia="en-GB"/>
        </w:rPr>
        <w:t xml:space="preserve"> </w:t>
      </w:r>
      <w:r>
        <w:rPr>
          <w:lang w:eastAsia="en-GB"/>
        </w:rPr>
        <w:t>The syntax used to define Code String Variants is declared in section</w:t>
      </w:r>
      <w:r w:rsidR="005D4804">
        <w:rPr>
          <w:lang w:eastAsia="en-GB"/>
        </w:rPr>
        <w:t xml:space="preserve"> </w:t>
      </w:r>
      <w:r w:rsidR="005D4804">
        <w:rPr>
          <w:lang w:eastAsia="en-GB"/>
        </w:rPr>
        <w:fldChar w:fldCharType="begin"/>
      </w:r>
      <w:r w:rsidR="005D4804">
        <w:rPr>
          <w:lang w:eastAsia="en-GB"/>
        </w:rPr>
        <w:instrText xml:space="preserve"> REF _Ref526765297 \r \h </w:instrText>
      </w:r>
      <w:r w:rsidR="005D4804">
        <w:rPr>
          <w:lang w:eastAsia="en-GB"/>
        </w:rPr>
      </w:r>
      <w:r w:rsidR="005D4804">
        <w:rPr>
          <w:lang w:eastAsia="en-GB"/>
        </w:rPr>
        <w:fldChar w:fldCharType="separate"/>
      </w:r>
      <w:r w:rsidR="005D4804">
        <w:rPr>
          <w:lang w:eastAsia="en-GB"/>
        </w:rPr>
        <w:t>7</w:t>
      </w:r>
      <w:r w:rsidR="005D4804">
        <w:rPr>
          <w:lang w:eastAsia="en-GB"/>
        </w:rPr>
        <w:fldChar w:fldCharType="end"/>
      </w:r>
      <w:r>
        <w:rPr>
          <w:lang w:eastAsia="en-GB"/>
        </w:rPr>
        <w:t xml:space="preserve">. </w:t>
      </w:r>
      <w:r w:rsidRPr="00BA34A5">
        <w:rPr>
          <w:lang w:eastAsia="en-GB"/>
        </w:rPr>
        <w:t>Multiple values are allowed, delimited with a section character ("§" a non</w:t>
      </w:r>
      <w:r w:rsidR="00CB0424" w:rsidRPr="00BA34A5">
        <w:rPr>
          <w:lang w:eastAsia="en-GB"/>
        </w:rPr>
        <w:t>-</w:t>
      </w:r>
      <w:r w:rsidRPr="00BA34A5">
        <w:rPr>
          <w:lang w:eastAsia="en-GB"/>
        </w:rPr>
        <w:t>keyboard character - HTML: § or ASCII code 245)</w:t>
      </w:r>
      <w:r>
        <w:rPr>
          <w:lang w:eastAsia="en-GB"/>
        </w:rPr>
        <w:t>. A</w:t>
      </w:r>
      <w:r w:rsidRPr="004901E5">
        <w:rPr>
          <w:lang w:eastAsia="en-GB"/>
        </w:rPr>
        <w:t>t this release of GPE</w:t>
      </w:r>
      <w:r>
        <w:rPr>
          <w:lang w:eastAsia="en-GB"/>
        </w:rPr>
        <w:t>S-I</w:t>
      </w:r>
      <w:r w:rsidRPr="004901E5">
        <w:rPr>
          <w:lang w:eastAsia="en-GB"/>
        </w:rPr>
        <w:t xml:space="preserve"> the use of </w:t>
      </w:r>
      <w:r>
        <w:rPr>
          <w:lang w:eastAsia="en-GB"/>
        </w:rPr>
        <w:t>Substitution-Values is restricted to dates,</w:t>
      </w:r>
      <w:r w:rsidRPr="004901E5">
        <w:rPr>
          <w:lang w:eastAsia="en-GB"/>
        </w:rPr>
        <w:t xml:space="preserve"> code strings</w:t>
      </w:r>
      <w:r>
        <w:rPr>
          <w:lang w:eastAsia="en-GB"/>
        </w:rPr>
        <w:t xml:space="preserve"> (subject to paragraph </w:t>
      </w:r>
      <w:r>
        <w:rPr>
          <w:lang w:eastAsia="en-GB"/>
        </w:rPr>
        <w:fldChar w:fldCharType="begin"/>
      </w:r>
      <w:r>
        <w:rPr>
          <w:lang w:eastAsia="en-GB"/>
        </w:rPr>
        <w:instrText xml:space="preserve"> REF _Ref525393615 \r \h </w:instrText>
      </w:r>
      <w:r>
        <w:rPr>
          <w:lang w:eastAsia="en-GB"/>
        </w:rPr>
      </w:r>
      <w:r>
        <w:rPr>
          <w:lang w:eastAsia="en-GB"/>
        </w:rPr>
        <w:fldChar w:fldCharType="separate"/>
      </w:r>
      <w:r w:rsidR="00E23EB1">
        <w:rPr>
          <w:lang w:eastAsia="en-GB"/>
        </w:rPr>
        <w:t>22</w:t>
      </w:r>
      <w:r>
        <w:rPr>
          <w:lang w:eastAsia="en-GB"/>
        </w:rPr>
        <w:fldChar w:fldCharType="end"/>
      </w:r>
      <w:r>
        <w:rPr>
          <w:lang w:eastAsia="en-GB"/>
        </w:rPr>
        <w:t>) and patient cohorts. A</w:t>
      </w:r>
      <w:r w:rsidRPr="004901E5">
        <w:rPr>
          <w:lang w:eastAsia="en-GB"/>
        </w:rPr>
        <w:t>s such null values will not be utilised and in the error event a null is passed, the GPET-E system should reject the RTP message.</w:t>
      </w:r>
    </w:p>
    <w:p w14:paraId="5CDAE03B" w14:textId="77777777" w:rsidR="00FD4A2E" w:rsidRPr="005577E6" w:rsidRDefault="00FD4A2E" w:rsidP="00FD4A2E">
      <w:pPr>
        <w:pStyle w:val="ParaText"/>
        <w:numPr>
          <w:ilvl w:val="2"/>
          <w:numId w:val="19"/>
        </w:numPr>
        <w:rPr>
          <w:lang w:eastAsia="en-GB"/>
        </w:rPr>
      </w:pPr>
      <w:r w:rsidRPr="005577E6">
        <w:rPr>
          <w:lang w:eastAsia="en-GB"/>
        </w:rPr>
        <w:t>Description – A description of the Substitution-Value.</w:t>
      </w:r>
    </w:p>
    <w:p w14:paraId="53D926B4" w14:textId="77777777" w:rsidR="00FD4A2E" w:rsidRPr="00C30D0C" w:rsidRDefault="00FD4A2E" w:rsidP="00FD4A2E">
      <w:pPr>
        <w:pStyle w:val="ParaText"/>
        <w:numPr>
          <w:ilvl w:val="2"/>
          <w:numId w:val="19"/>
        </w:numPr>
        <w:rPr>
          <w:lang w:eastAsia="en-GB"/>
        </w:rPr>
      </w:pPr>
      <w:r w:rsidRPr="00C30D0C">
        <w:rPr>
          <w:lang w:eastAsia="en-GB"/>
        </w:rPr>
        <w:t>AID – The attribute identifier</w:t>
      </w:r>
    </w:p>
    <w:p w14:paraId="4CAE971D" w14:textId="77777777" w:rsidR="00FD4A2E" w:rsidRPr="004F4FF7" w:rsidRDefault="00FD4A2E" w:rsidP="00FD4A2E">
      <w:pPr>
        <w:pStyle w:val="ParaText"/>
        <w:numPr>
          <w:ilvl w:val="1"/>
          <w:numId w:val="19"/>
        </w:numPr>
        <w:rPr>
          <w:lang w:eastAsia="en-GB"/>
        </w:rPr>
      </w:pPr>
      <w:r w:rsidRPr="004F4FF7">
        <w:rPr>
          <w:lang w:eastAsia="en-GB"/>
        </w:rPr>
        <w:t xml:space="preserve">Show-Descriptions – Used for debugging purposes. If </w:t>
      </w:r>
      <w:r>
        <w:rPr>
          <w:lang w:eastAsia="en-GB"/>
        </w:rPr>
        <w:t>“</w:t>
      </w:r>
      <w:r w:rsidRPr="004F4FF7">
        <w:rPr>
          <w:lang w:eastAsia="en-GB"/>
        </w:rPr>
        <w:t>Y</w:t>
      </w:r>
      <w:r>
        <w:rPr>
          <w:lang w:eastAsia="en-GB"/>
        </w:rPr>
        <w:t>”</w:t>
      </w:r>
      <w:r w:rsidRPr="004F4FF7">
        <w:rPr>
          <w:lang w:eastAsia="en-GB"/>
        </w:rPr>
        <w:t xml:space="preserve"> then all optional friendly name attributes of Description-Type are to be populated.</w:t>
      </w:r>
    </w:p>
    <w:p w14:paraId="60E81790" w14:textId="77777777" w:rsidR="00FD4A2E" w:rsidRDefault="00FD4A2E" w:rsidP="00FD4A2E">
      <w:pPr>
        <w:pStyle w:val="ParaText"/>
        <w:numPr>
          <w:ilvl w:val="1"/>
          <w:numId w:val="19"/>
        </w:numPr>
        <w:rPr>
          <w:lang w:eastAsia="en-GB"/>
        </w:rPr>
      </w:pPr>
      <w:r w:rsidRPr="000B42FF">
        <w:rPr>
          <w:lang w:eastAsia="en-GB"/>
        </w:rPr>
        <w:t>DTS-Return-Address</w:t>
      </w:r>
      <w:r>
        <w:rPr>
          <w:lang w:eastAsia="en-GB"/>
        </w:rPr>
        <w:t xml:space="preserve"> – </w:t>
      </w:r>
      <w:r w:rsidRPr="00BA34A5">
        <w:rPr>
          <w:lang w:eastAsia="en-GB"/>
        </w:rPr>
        <w:t xml:space="preserve">The </w:t>
      </w:r>
      <w:r>
        <w:rPr>
          <w:lang w:eastAsia="en-GB"/>
        </w:rPr>
        <w:t>MESH</w:t>
      </w:r>
      <w:r w:rsidRPr="00BA34A5">
        <w:rPr>
          <w:lang w:eastAsia="en-GB"/>
        </w:rPr>
        <w:t xml:space="preserve"> Address to which the </w:t>
      </w:r>
      <w:r>
        <w:rPr>
          <w:lang w:eastAsia="en-GB"/>
        </w:rPr>
        <w:t xml:space="preserve">Run Time Parameters Response message and </w:t>
      </w:r>
      <w:r w:rsidRPr="00BA34A5">
        <w:rPr>
          <w:lang w:eastAsia="en-GB"/>
        </w:rPr>
        <w:t xml:space="preserve">Query Results file(s) produced in response to this RTP is/are to be returned. Must </w:t>
      </w:r>
      <w:r>
        <w:rPr>
          <w:lang w:eastAsia="en-GB"/>
        </w:rPr>
        <w:t>be a valid MESH address as defined in Ref [2] and Ref [3]</w:t>
      </w:r>
      <w:r w:rsidRPr="00BA34A5">
        <w:rPr>
          <w:lang w:eastAsia="en-GB"/>
        </w:rPr>
        <w:t>.</w:t>
      </w:r>
    </w:p>
    <w:p w14:paraId="2167FCD5" w14:textId="77777777" w:rsidR="00051044" w:rsidRDefault="00051044" w:rsidP="00FD4A2E">
      <w:pPr>
        <w:pStyle w:val="ParaText"/>
        <w:numPr>
          <w:ilvl w:val="0"/>
          <w:numId w:val="0"/>
        </w:numPr>
        <w:ind w:left="771" w:hanging="771"/>
        <w:rPr>
          <w:lang w:eastAsia="en-GB"/>
        </w:rPr>
      </w:pPr>
    </w:p>
    <w:p w14:paraId="4BD31A0D" w14:textId="77777777" w:rsidR="00FD4A2E" w:rsidRDefault="00FD4A2E" w:rsidP="00C572AD">
      <w:pPr>
        <w:pStyle w:val="Heading3"/>
        <w:rPr>
          <w:lang w:eastAsia="en-GB"/>
        </w:rPr>
      </w:pPr>
      <w:r>
        <w:rPr>
          <w:lang w:eastAsia="en-GB"/>
        </w:rPr>
        <w:t>Payload Definition</w:t>
      </w:r>
    </w:p>
    <w:p w14:paraId="7C9B4441" w14:textId="00B645C8" w:rsidR="00FD4A2E" w:rsidRDefault="00FD4A2E" w:rsidP="00FD4A2E">
      <w:pPr>
        <w:pStyle w:val="ParaText"/>
        <w:tabs>
          <w:tab w:val="clear" w:pos="2462"/>
        </w:tabs>
      </w:pPr>
      <w:r>
        <w:t>The XML Schema for the Run Time Parameters content is defined as GPES-Q-E-RTP</w:t>
      </w:r>
      <w:r w:rsidRPr="00617531">
        <w:t>.xsd</w:t>
      </w:r>
      <w:r>
        <w:t xml:space="preserve"> and can be found in Section</w:t>
      </w:r>
      <w:r w:rsidR="005D4804">
        <w:t xml:space="preserve"> </w:t>
      </w:r>
      <w:r w:rsidR="005D4804">
        <w:fldChar w:fldCharType="begin"/>
      </w:r>
      <w:r w:rsidR="005D4804">
        <w:instrText xml:space="preserve"> REF _Ref532376069 \r \h </w:instrText>
      </w:r>
      <w:r w:rsidR="005D4804">
        <w:fldChar w:fldCharType="separate"/>
      </w:r>
      <w:r w:rsidR="005D4804">
        <w:t>4</w:t>
      </w:r>
      <w:r w:rsidR="005D4804">
        <w:fldChar w:fldCharType="end"/>
      </w:r>
      <w:r>
        <w:t>.</w:t>
      </w:r>
    </w:p>
    <w:p w14:paraId="6B966227" w14:textId="77777777" w:rsidR="00FD4A2E" w:rsidRDefault="00FD4A2E" w:rsidP="00FD4A2E">
      <w:pPr>
        <w:pStyle w:val="ParaText"/>
        <w:numPr>
          <w:ilvl w:val="0"/>
          <w:numId w:val="0"/>
        </w:numPr>
        <w:ind w:left="771"/>
      </w:pPr>
    </w:p>
    <w:p w14:paraId="03406BC8" w14:textId="66932EB4" w:rsidR="00FD4A2E" w:rsidRDefault="00FD4A2E" w:rsidP="006E31D2">
      <w:pPr>
        <w:pStyle w:val="Heading4"/>
      </w:pPr>
      <w:r>
        <w:t>MESH Control File Configuration</w:t>
      </w:r>
      <w:r w:rsidR="004D2855">
        <w:t xml:space="preserve"> </w:t>
      </w:r>
    </w:p>
    <w:p w14:paraId="597383A3" w14:textId="77777777" w:rsidR="00FD4A2E" w:rsidRDefault="00FD4A2E" w:rsidP="00FD4A2E">
      <w:pPr>
        <w:pStyle w:val="ParaText"/>
        <w:tabs>
          <w:tab w:val="clear" w:pos="2462"/>
        </w:tabs>
      </w:pPr>
      <w:r>
        <w:t>For each transmission, the following values should be used within the MESH control file for the following attributes:</w:t>
      </w:r>
    </w:p>
    <w:p w14:paraId="3F8DF5F5" w14:textId="03B05547" w:rsidR="00FD4A2E" w:rsidRDefault="00FD4A2E" w:rsidP="00FD4A2E">
      <w:pPr>
        <w:pStyle w:val="ParaText"/>
      </w:pPr>
      <w:r>
        <w:t>&lt;</w:t>
      </w:r>
      <w:proofErr w:type="spellStart"/>
      <w:r>
        <w:t>To_DTS</w:t>
      </w:r>
      <w:proofErr w:type="spellEnd"/>
      <w:r>
        <w:t>&gt;</w:t>
      </w:r>
      <w:r>
        <w:tab/>
        <w:t xml:space="preserve">Populate with the MESH address required to route the RTP message as per the address resolution process described in Section </w:t>
      </w:r>
      <w:r>
        <w:fldChar w:fldCharType="begin"/>
      </w:r>
      <w:r>
        <w:instrText xml:space="preserve"> REF _Ref287964661 \r \h </w:instrText>
      </w:r>
      <w:r>
        <w:fldChar w:fldCharType="separate"/>
      </w:r>
      <w:r w:rsidR="00E23EB1">
        <w:t>3.3.1</w:t>
      </w:r>
      <w:r>
        <w:fldChar w:fldCharType="end"/>
      </w:r>
      <w:r>
        <w:t>.</w:t>
      </w:r>
    </w:p>
    <w:p w14:paraId="44219E82" w14:textId="77777777" w:rsidR="00FD4A2E" w:rsidRDefault="00FD4A2E" w:rsidP="00FD4A2E">
      <w:pPr>
        <w:pStyle w:val="ParaText"/>
        <w:tabs>
          <w:tab w:val="clear" w:pos="2462"/>
          <w:tab w:val="left" w:pos="2461"/>
        </w:tabs>
      </w:pPr>
      <w:r>
        <w:t>&lt;</w:t>
      </w:r>
      <w:proofErr w:type="spellStart"/>
      <w:r>
        <w:t>WorkflowID</w:t>
      </w:r>
      <w:proofErr w:type="spellEnd"/>
      <w:r>
        <w:t>&gt;</w:t>
      </w:r>
      <w:r>
        <w:tab/>
        <w:t>Populate with the text “</w:t>
      </w:r>
      <w:r w:rsidRPr="00EB5D75">
        <w:t>GP</w:t>
      </w:r>
      <w:r>
        <w:t>DC_RTP</w:t>
      </w:r>
      <w:r w:rsidRPr="00EB5D75">
        <w:t>”</w:t>
      </w:r>
      <w:r>
        <w:t>.</w:t>
      </w:r>
    </w:p>
    <w:p w14:paraId="58CAA749" w14:textId="77777777" w:rsidR="00FD4A2E" w:rsidRDefault="00FD4A2E" w:rsidP="00FD4A2E">
      <w:pPr>
        <w:pStyle w:val="ParaText"/>
      </w:pPr>
      <w:r>
        <w:lastRenderedPageBreak/>
        <w:t>&lt;Subject&gt;</w:t>
      </w:r>
      <w:r>
        <w:tab/>
      </w:r>
      <w:r w:rsidRPr="00EB5D75">
        <w:t xml:space="preserve">Populate with the </w:t>
      </w:r>
      <w:r>
        <w:t xml:space="preserve">first Practice-ID value from within the </w:t>
      </w:r>
      <w:r w:rsidRPr="005632B3">
        <w:t xml:space="preserve">GP-Practice-Cohort </w:t>
      </w:r>
      <w:r>
        <w:t xml:space="preserve">node of the RTP payload, followed by “:”, </w:t>
      </w:r>
      <w:r w:rsidRPr="00821F70">
        <w:t xml:space="preserve">followed by </w:t>
      </w:r>
      <w:r>
        <w:t>“</w:t>
      </w:r>
      <w:r w:rsidRPr="00821F70">
        <w:t>TEST:</w:t>
      </w:r>
      <w:r>
        <w:t>”</w:t>
      </w:r>
      <w:r w:rsidRPr="00821F70">
        <w:t xml:space="preserve"> or </w:t>
      </w:r>
      <w:r>
        <w:t>“</w:t>
      </w:r>
      <w:r w:rsidRPr="00821F70">
        <w:t>LIVE:</w:t>
      </w:r>
      <w:r>
        <w:t>”</w:t>
      </w:r>
      <w:r w:rsidRPr="00821F70">
        <w:t xml:space="preserve"> which matches that in the Query-Domain element within the RTP </w:t>
      </w:r>
      <w:r>
        <w:t>payload</w:t>
      </w:r>
      <w:r w:rsidRPr="00821F70">
        <w:t xml:space="preserve"> (note, capitalised here)</w:t>
      </w:r>
      <w:r>
        <w:t xml:space="preserve">, followed by the </w:t>
      </w:r>
      <w:r w:rsidRPr="005632B3">
        <w:t>Scheduled-Query-Instance-ID</w:t>
      </w:r>
      <w:r>
        <w:t xml:space="preserve"> value within the RTP payload, e.g.</w:t>
      </w:r>
    </w:p>
    <w:p w14:paraId="71806EFD" w14:textId="77777777" w:rsidR="00FD4A2E" w:rsidRPr="0046784B" w:rsidRDefault="00FD4A2E" w:rsidP="00FD4A2E">
      <w:pPr>
        <w:pStyle w:val="ParaText"/>
      </w:pPr>
      <w:r w:rsidRPr="0046784B">
        <w:t>“</w:t>
      </w:r>
      <w:r w:rsidRPr="005632B3">
        <w:t>A98765</w:t>
      </w:r>
      <w:r w:rsidRPr="0046784B">
        <w:t>:</w:t>
      </w:r>
      <w:r>
        <w:t>LIVE</w:t>
      </w:r>
      <w:r w:rsidRPr="0046784B">
        <w:t>:</w:t>
      </w:r>
      <w:r w:rsidRPr="00DC2A03">
        <w:t>A00118-000000000002-R</w:t>
      </w:r>
      <w:r>
        <w:t>”</w:t>
      </w:r>
    </w:p>
    <w:p w14:paraId="672EC716" w14:textId="77777777" w:rsidR="00FD4A2E" w:rsidRDefault="00FD4A2E" w:rsidP="00FD4A2E">
      <w:pPr>
        <w:pStyle w:val="ParaText"/>
        <w:tabs>
          <w:tab w:val="clear" w:pos="2462"/>
        </w:tabs>
      </w:pPr>
      <w:r w:rsidRPr="00EB5D75">
        <w:t xml:space="preserve"> &lt;</w:t>
      </w:r>
      <w:proofErr w:type="spellStart"/>
      <w:r w:rsidRPr="00EB5D75">
        <w:t>LocalId</w:t>
      </w:r>
      <w:proofErr w:type="spellEnd"/>
      <w:r w:rsidRPr="00EB5D75">
        <w:t>&gt;</w:t>
      </w:r>
      <w:r w:rsidRPr="00EB5D75">
        <w:tab/>
      </w:r>
      <w:r>
        <w:tab/>
        <w:t>Populate with the RTP-UUID value from within the RTP payload</w:t>
      </w:r>
      <w:r w:rsidRPr="00EB5D75">
        <w:t>.</w:t>
      </w:r>
    </w:p>
    <w:p w14:paraId="0898757B" w14:textId="77777777" w:rsidR="00FD4A2E" w:rsidRPr="00EB5D75" w:rsidRDefault="00FD4A2E" w:rsidP="00FD4A2E">
      <w:pPr>
        <w:pStyle w:val="ParaText"/>
        <w:tabs>
          <w:tab w:val="clear" w:pos="2462"/>
        </w:tabs>
      </w:pPr>
      <w:r>
        <w:t>&lt;</w:t>
      </w:r>
      <w:proofErr w:type="spellStart"/>
      <w:r>
        <w:t>DataChecksum</w:t>
      </w:r>
      <w:proofErr w:type="spellEnd"/>
      <w:r>
        <w:t>&gt;</w:t>
      </w:r>
      <w:r>
        <w:tab/>
        <w:t xml:space="preserve">Populate with the </w:t>
      </w:r>
      <w:r w:rsidRPr="00EB5D75">
        <w:t xml:space="preserve">MD5 checksum of </w:t>
      </w:r>
      <w:r>
        <w:t xml:space="preserve">the </w:t>
      </w:r>
      <w:r w:rsidRPr="00EB5D75">
        <w:t>payload</w:t>
      </w:r>
      <w:r>
        <w:t>.</w:t>
      </w:r>
    </w:p>
    <w:p w14:paraId="5BDFA508" w14:textId="77777777" w:rsidR="00FD4A2E" w:rsidRDefault="00FD4A2E" w:rsidP="00FD4A2E">
      <w:pPr>
        <w:pStyle w:val="ParaText"/>
        <w:tabs>
          <w:tab w:val="clear" w:pos="2462"/>
        </w:tabs>
      </w:pPr>
      <w:r w:rsidRPr="00EB5D75">
        <w:t>NOTE: These attributes are those</w:t>
      </w:r>
      <w:r>
        <w:t xml:space="preserve"> specific to the transmission of GPES files using the MESH service and are not the complete complement of attributes required in a control file – see the file interface definition Ref [3].</w:t>
      </w:r>
    </w:p>
    <w:p w14:paraId="2DCB0A56" w14:textId="77777777" w:rsidR="00FD4A2E" w:rsidRDefault="00FD4A2E" w:rsidP="00FD4A2E">
      <w:pPr>
        <w:pStyle w:val="ParaText"/>
        <w:numPr>
          <w:ilvl w:val="0"/>
          <w:numId w:val="0"/>
        </w:numPr>
        <w:ind w:left="771"/>
      </w:pPr>
    </w:p>
    <w:p w14:paraId="61584455" w14:textId="77777777" w:rsidR="00FD4A2E" w:rsidRDefault="00FD4A2E" w:rsidP="00C572AD">
      <w:pPr>
        <w:pStyle w:val="Heading3"/>
        <w:rPr>
          <w:lang w:eastAsia="en-GB"/>
        </w:rPr>
      </w:pPr>
      <w:r>
        <w:rPr>
          <w:lang w:eastAsia="en-GB"/>
        </w:rPr>
        <w:t>Exception and Error Processing</w:t>
      </w:r>
    </w:p>
    <w:p w14:paraId="12424879" w14:textId="6739D18C" w:rsidR="00FD4A2E" w:rsidRPr="00CF6D69" w:rsidRDefault="00FD4A2E" w:rsidP="00FD4A2E">
      <w:pPr>
        <w:pStyle w:val="ParaText"/>
        <w:tabs>
          <w:tab w:val="clear" w:pos="2462"/>
        </w:tabs>
      </w:pPr>
      <w:r w:rsidRPr="005901C8">
        <w:t xml:space="preserve"> </w:t>
      </w:r>
      <w:r>
        <w:t xml:space="preserve">See section </w:t>
      </w:r>
      <w:r>
        <w:fldChar w:fldCharType="begin"/>
      </w:r>
      <w:r>
        <w:instrText xml:space="preserve"> REF _Ref311794801 \r \h </w:instrText>
      </w:r>
      <w:r>
        <w:fldChar w:fldCharType="separate"/>
      </w:r>
      <w:r w:rsidR="00E23EB1">
        <w:t>3.14</w:t>
      </w:r>
      <w:r>
        <w:fldChar w:fldCharType="end"/>
      </w:r>
      <w:r>
        <w:t>.</w:t>
      </w:r>
    </w:p>
    <w:p w14:paraId="13E30A66" w14:textId="77777777" w:rsidR="00FD4A2E" w:rsidRDefault="00FD4A2E" w:rsidP="00FD4A2E">
      <w:pPr>
        <w:pStyle w:val="ParaText"/>
        <w:numPr>
          <w:ilvl w:val="0"/>
          <w:numId w:val="0"/>
        </w:numPr>
      </w:pPr>
      <w:r>
        <w:br w:type="page"/>
      </w:r>
    </w:p>
    <w:p w14:paraId="0812A6A0" w14:textId="77777777" w:rsidR="00FD4A2E" w:rsidRPr="00497E8A" w:rsidRDefault="00FD4A2E" w:rsidP="00C572AD">
      <w:pPr>
        <w:pStyle w:val="Heading2"/>
        <w:rPr>
          <w:lang w:eastAsia="en-GB"/>
        </w:rPr>
      </w:pPr>
      <w:bookmarkStart w:id="138" w:name="_Ref288049008"/>
      <w:bookmarkStart w:id="139" w:name="_Toc525717789"/>
      <w:bookmarkStart w:id="140" w:name="_Toc532465881"/>
      <w:r w:rsidRPr="00497E8A">
        <w:rPr>
          <w:lang w:eastAsia="en-GB"/>
        </w:rPr>
        <w:lastRenderedPageBreak/>
        <w:t>Run Time Parameters Response (RTPR) Message</w:t>
      </w:r>
      <w:bookmarkEnd w:id="138"/>
      <w:bookmarkEnd w:id="139"/>
      <w:bookmarkEnd w:id="140"/>
    </w:p>
    <w:p w14:paraId="4E8F0B1C" w14:textId="77777777" w:rsidR="00FD4A2E" w:rsidRPr="001E3F40" w:rsidRDefault="00FD4A2E" w:rsidP="00FD4A2E">
      <w:pPr>
        <w:pStyle w:val="ParaText"/>
        <w:tabs>
          <w:tab w:val="clear" w:pos="2462"/>
        </w:tabs>
      </w:pPr>
      <w:r w:rsidRPr="003D5616">
        <w:t xml:space="preserve">The </w:t>
      </w:r>
      <w:r>
        <w:t>Run-Time-Parameters-Response</w:t>
      </w:r>
      <w:r w:rsidRPr="003D5616">
        <w:t xml:space="preserve"> message contains the necessary attributes for a GPET-E </w:t>
      </w:r>
      <w:r>
        <w:t>System</w:t>
      </w:r>
      <w:r w:rsidRPr="003D5616">
        <w:t xml:space="preserve"> to acknowledge </w:t>
      </w:r>
      <w:r>
        <w:t xml:space="preserve">processing </w:t>
      </w:r>
      <w:r w:rsidRPr="003D5616">
        <w:t xml:space="preserve">of a </w:t>
      </w:r>
      <w:r>
        <w:t>Run-Time-Parameters</w:t>
      </w:r>
      <w:r w:rsidRPr="003D5616">
        <w:t xml:space="preserve"> mes</w:t>
      </w:r>
      <w:r>
        <w:t xml:space="preserve">sage and provide the necessary status responses to GPDC for every GP Practice that was </w:t>
      </w:r>
      <w:r w:rsidRPr="001E3F40">
        <w:t xml:space="preserve">contained in the </w:t>
      </w:r>
      <w:r>
        <w:t>Run-Time-Parameters</w:t>
      </w:r>
      <w:r w:rsidRPr="001E3F40">
        <w:t xml:space="preserve"> message.</w:t>
      </w:r>
    </w:p>
    <w:p w14:paraId="60AA19D8" w14:textId="2C168297" w:rsidR="00FD4A2E" w:rsidRPr="001E3F40" w:rsidRDefault="00FD4A2E" w:rsidP="00FD4A2E">
      <w:pPr>
        <w:pStyle w:val="ParaText"/>
        <w:tabs>
          <w:tab w:val="clear" w:pos="2462"/>
        </w:tabs>
      </w:pPr>
      <w:bookmarkStart w:id="141" w:name="_Ref332628338"/>
      <w:r w:rsidRPr="001E3F40">
        <w:t xml:space="preserve">If the GPET-E System is unable to </w:t>
      </w:r>
      <w:r>
        <w:t>schedule all requests in a Run-Time-Parameters message</w:t>
      </w:r>
      <w:r w:rsidRPr="001E3F40">
        <w:t>, either due to a message error, incorrect GP Practice Cohort</w:t>
      </w:r>
      <w:r>
        <w:t xml:space="preserve"> (e.g. a GP Practice is included which is not/no longer supported by that GPET-E system)</w:t>
      </w:r>
      <w:r w:rsidRPr="001E3F40">
        <w:t xml:space="preserve"> or similar error, for one or more GP Practices, it will return status responses to </w:t>
      </w:r>
      <w:r>
        <w:t>GPDC</w:t>
      </w:r>
      <w:r w:rsidRPr="001E3F40">
        <w:t xml:space="preserve"> </w:t>
      </w:r>
      <w:smartTag w:uri="urn:schemas-microsoft-com:office:smarttags" w:element="State">
        <w:smartTag w:uri="urn:schemas-microsoft-com:office:smarttags" w:element="place">
          <w:r w:rsidRPr="001E3F40">
            <w:t>ind</w:t>
          </w:r>
        </w:smartTag>
      </w:smartTag>
      <w:r w:rsidRPr="001E3F40">
        <w:t xml:space="preserve">icating </w:t>
      </w:r>
      <w:r>
        <w:t xml:space="preserve">the relevant </w:t>
      </w:r>
      <w:r w:rsidRPr="001E3F40">
        <w:t xml:space="preserve">failure code, by </w:t>
      </w:r>
      <w:r>
        <w:t xml:space="preserve">GP </w:t>
      </w:r>
      <w:r w:rsidRPr="001E3F40">
        <w:t>Practice ID, fo</w:t>
      </w:r>
      <w:r>
        <w:t xml:space="preserve">r those GP Practices that fail – see section </w:t>
      </w:r>
      <w:r>
        <w:fldChar w:fldCharType="begin"/>
      </w:r>
      <w:r>
        <w:instrText xml:space="preserve"> REF _Ref288055779 \r \h </w:instrText>
      </w:r>
      <w:r>
        <w:fldChar w:fldCharType="separate"/>
      </w:r>
      <w:r w:rsidR="00E23EB1">
        <w:t>3.8.3</w:t>
      </w:r>
      <w:r>
        <w:fldChar w:fldCharType="end"/>
      </w:r>
      <w:r>
        <w:t xml:space="preserve"> for error processing. </w:t>
      </w:r>
      <w:r w:rsidRPr="001E3F40">
        <w:t>The GPET-E System should continue to service requests for GP Practices that do not error.</w:t>
      </w:r>
      <w:r>
        <w:t xml:space="preserve"> This is to allow the GPDC System to record the status for every GP Practice in every Scheduled Query Instance for GPES Business Unit operational use and for the provision of Management Information reports.</w:t>
      </w:r>
      <w:bookmarkEnd w:id="141"/>
    </w:p>
    <w:p w14:paraId="78AE6A27" w14:textId="724EBF0B" w:rsidR="00FD4A2E" w:rsidRDefault="00FD4A2E" w:rsidP="00FD4A2E">
      <w:pPr>
        <w:pStyle w:val="ParaText"/>
        <w:tabs>
          <w:tab w:val="clear" w:pos="2462"/>
        </w:tabs>
      </w:pPr>
      <w:r w:rsidRPr="003D5616">
        <w:t xml:space="preserve">The </w:t>
      </w:r>
      <w:r>
        <w:t>Run-Time-Parameters-Response</w:t>
      </w:r>
      <w:r w:rsidRPr="003D5616">
        <w:t xml:space="preserve"> message</w:t>
      </w:r>
      <w:r>
        <w:t xml:space="preserve"> also allows a GPET-E System to respond to GPDC and complete the </w:t>
      </w:r>
      <w:r>
        <w:rPr>
          <w:lang w:eastAsia="en-GB"/>
        </w:rPr>
        <w:t xml:space="preserve">Authentication Signature Pair exchange </w:t>
      </w:r>
      <w:r>
        <w:t>for every GP Practice in a Scheduled Query Instance</w:t>
      </w:r>
      <w:r>
        <w:rPr>
          <w:lang w:eastAsia="en-GB"/>
        </w:rPr>
        <w:t xml:space="preserve"> – see paragraph </w:t>
      </w:r>
      <w:r>
        <w:rPr>
          <w:lang w:eastAsia="en-GB"/>
        </w:rPr>
        <w:fldChar w:fldCharType="begin"/>
      </w:r>
      <w:r>
        <w:rPr>
          <w:lang w:eastAsia="en-GB"/>
        </w:rPr>
        <w:instrText xml:space="preserve"> REF _Ref288054671 \r \h </w:instrText>
      </w:r>
      <w:r>
        <w:rPr>
          <w:lang w:eastAsia="en-GB"/>
        </w:rPr>
      </w:r>
      <w:r>
        <w:rPr>
          <w:lang w:eastAsia="en-GB"/>
        </w:rPr>
        <w:fldChar w:fldCharType="separate"/>
      </w:r>
      <w:r w:rsidR="00E23EB1">
        <w:rPr>
          <w:lang w:eastAsia="en-GB"/>
        </w:rPr>
        <w:t>132</w:t>
      </w:r>
      <w:r>
        <w:rPr>
          <w:lang w:eastAsia="en-GB"/>
        </w:rPr>
        <w:fldChar w:fldCharType="end"/>
      </w:r>
      <w:r>
        <w:rPr>
          <w:lang w:eastAsia="en-GB"/>
        </w:rPr>
        <w:t>.</w:t>
      </w:r>
    </w:p>
    <w:p w14:paraId="562B4F94" w14:textId="77777777" w:rsidR="00FD4A2E" w:rsidRPr="003D5616" w:rsidRDefault="00FD4A2E" w:rsidP="00FD4A2E">
      <w:pPr>
        <w:pStyle w:val="ParaText"/>
        <w:tabs>
          <w:tab w:val="clear" w:pos="2462"/>
        </w:tabs>
      </w:pPr>
      <w:r>
        <w:t>The content of the RTPR message is of type GPES-E-Q-RTPR.</w:t>
      </w:r>
    </w:p>
    <w:p w14:paraId="5698D2E1" w14:textId="7EF04622" w:rsidR="00FD4A2E" w:rsidRDefault="00FD4A2E" w:rsidP="00FD4A2E">
      <w:pPr>
        <w:pStyle w:val="ParaText"/>
        <w:tabs>
          <w:tab w:val="clear" w:pos="2462"/>
        </w:tabs>
      </w:pPr>
      <w:r>
        <w:t xml:space="preserve">The messaging rules described in section </w:t>
      </w:r>
      <w:r>
        <w:rPr>
          <w:highlight w:val="yellow"/>
        </w:rPr>
        <w:fldChar w:fldCharType="begin"/>
      </w:r>
      <w:r>
        <w:instrText xml:space="preserve"> REF _Ref287965612 \r \h </w:instrText>
      </w:r>
      <w:r>
        <w:rPr>
          <w:highlight w:val="yellow"/>
        </w:rPr>
      </w:r>
      <w:r>
        <w:rPr>
          <w:highlight w:val="yellow"/>
        </w:rPr>
        <w:fldChar w:fldCharType="separate"/>
      </w:r>
      <w:r w:rsidR="00E23EB1">
        <w:t>3.5</w:t>
      </w:r>
      <w:r>
        <w:rPr>
          <w:highlight w:val="yellow"/>
        </w:rPr>
        <w:fldChar w:fldCharType="end"/>
      </w:r>
      <w:r>
        <w:t xml:space="preserve"> must be adhered to.</w:t>
      </w:r>
    </w:p>
    <w:p w14:paraId="3FDEF414" w14:textId="77777777" w:rsidR="00FD4A2E" w:rsidRDefault="00FD4A2E" w:rsidP="00FD4A2E">
      <w:pPr>
        <w:pStyle w:val="ParaText"/>
        <w:tabs>
          <w:tab w:val="clear" w:pos="2462"/>
        </w:tabs>
      </w:pPr>
      <w:r w:rsidRPr="00251AA0">
        <w:t xml:space="preserve">The </w:t>
      </w:r>
      <w:r>
        <w:t>GPDC</w:t>
      </w:r>
      <w:r w:rsidRPr="00251AA0">
        <w:t xml:space="preserve"> System will process the content of the GPES-</w:t>
      </w:r>
      <w:r>
        <w:t>E</w:t>
      </w:r>
      <w:r w:rsidRPr="00251AA0">
        <w:t>-</w:t>
      </w:r>
      <w:r>
        <w:t>Q</w:t>
      </w:r>
      <w:r w:rsidRPr="00251AA0">
        <w:t>-RTPR message.</w:t>
      </w:r>
    </w:p>
    <w:p w14:paraId="67468425" w14:textId="69B65A9A" w:rsidR="00FD4A2E" w:rsidRPr="003D5616" w:rsidRDefault="00FD4A2E" w:rsidP="00FD4A2E">
      <w:pPr>
        <w:pStyle w:val="ParaText"/>
        <w:tabs>
          <w:tab w:val="clear" w:pos="2462"/>
        </w:tabs>
      </w:pPr>
      <w:r>
        <w:t xml:space="preserve">Errors and failures at execution time (i.e. after completion of the Run-Time-Parameters and Run-Time-Parameters-Response exchange) are notified to GPDC using the Report messages defined in </w:t>
      </w:r>
      <w:r>
        <w:rPr>
          <w:highlight w:val="yellow"/>
        </w:rPr>
        <w:fldChar w:fldCharType="begin"/>
      </w:r>
      <w:r>
        <w:instrText xml:space="preserve"> REF _Ref525393758 \r \h </w:instrText>
      </w:r>
      <w:r>
        <w:rPr>
          <w:highlight w:val="yellow"/>
        </w:rPr>
      </w:r>
      <w:r>
        <w:rPr>
          <w:highlight w:val="yellow"/>
        </w:rPr>
        <w:fldChar w:fldCharType="separate"/>
      </w:r>
      <w:r w:rsidR="00E23EB1">
        <w:t>3.11</w:t>
      </w:r>
      <w:r>
        <w:rPr>
          <w:highlight w:val="yellow"/>
        </w:rPr>
        <w:fldChar w:fldCharType="end"/>
      </w:r>
      <w:r>
        <w:t xml:space="preserve"> below.</w:t>
      </w:r>
    </w:p>
    <w:p w14:paraId="17487A54" w14:textId="77777777" w:rsidR="00FD4A2E" w:rsidRPr="00251AA0" w:rsidRDefault="00FD4A2E" w:rsidP="00FD4A2E">
      <w:pPr>
        <w:pStyle w:val="ParaText"/>
        <w:numPr>
          <w:ilvl w:val="0"/>
          <w:numId w:val="0"/>
        </w:numPr>
        <w:ind w:left="771" w:hanging="771"/>
        <w:rPr>
          <w:lang w:eastAsia="en-GB"/>
        </w:rPr>
      </w:pPr>
    </w:p>
    <w:p w14:paraId="36642C35" w14:textId="77777777" w:rsidR="00FD4A2E" w:rsidRPr="00EB5D75" w:rsidRDefault="00FD4A2E" w:rsidP="00C572AD">
      <w:pPr>
        <w:pStyle w:val="Heading3"/>
        <w:rPr>
          <w:lang w:eastAsia="en-GB"/>
        </w:rPr>
      </w:pPr>
      <w:r w:rsidRPr="00EB5D75">
        <w:rPr>
          <w:lang w:eastAsia="en-GB"/>
        </w:rPr>
        <w:t>Message Attributes</w:t>
      </w:r>
    </w:p>
    <w:p w14:paraId="3C00BE67" w14:textId="77777777" w:rsidR="00FD4A2E" w:rsidRPr="003D5616" w:rsidRDefault="00FD4A2E" w:rsidP="00FD4A2E">
      <w:pPr>
        <w:pStyle w:val="ParaText"/>
        <w:tabs>
          <w:tab w:val="clear" w:pos="2462"/>
        </w:tabs>
      </w:pPr>
      <w:r w:rsidRPr="003D5616">
        <w:t xml:space="preserve">The </w:t>
      </w:r>
      <w:r>
        <w:t xml:space="preserve">Run-Time-Parameters-Response (RTPR) message </w:t>
      </w:r>
      <w:r w:rsidRPr="003D5616">
        <w:t>will include the following attributes</w:t>
      </w:r>
      <w:r>
        <w:t xml:space="preserve"> – </w:t>
      </w:r>
      <w:r w:rsidRPr="00D00750">
        <w:rPr>
          <w:i/>
        </w:rPr>
        <w:t>attributes will be required unless otherwise marked as optional</w:t>
      </w:r>
      <w:r w:rsidRPr="00087C8B">
        <w:rPr>
          <w:i/>
        </w:rPr>
        <w:t xml:space="preserve"> </w:t>
      </w:r>
      <w:r>
        <w:rPr>
          <w:i/>
        </w:rPr>
        <w:t>as defined by the Runtime Parameters Response XML schema</w:t>
      </w:r>
      <w:r w:rsidRPr="003D5616">
        <w:t>:</w:t>
      </w:r>
    </w:p>
    <w:p w14:paraId="03954465" w14:textId="77777777" w:rsidR="00FD4A2E" w:rsidRDefault="00FD4A2E" w:rsidP="00FD4A2E">
      <w:pPr>
        <w:pStyle w:val="ParaText"/>
        <w:numPr>
          <w:ilvl w:val="1"/>
          <w:numId w:val="19"/>
        </w:numPr>
        <w:rPr>
          <w:lang w:eastAsia="en-GB"/>
        </w:rPr>
      </w:pPr>
      <w:r>
        <w:rPr>
          <w:lang w:eastAsia="en-GB"/>
        </w:rPr>
        <w:t>GP</w:t>
      </w:r>
      <w:r w:rsidRPr="00C12F19">
        <w:rPr>
          <w:lang w:eastAsia="en-GB"/>
        </w:rPr>
        <w:t>ES-I-Version</w:t>
      </w:r>
      <w:r>
        <w:rPr>
          <w:lang w:eastAsia="en-GB"/>
        </w:rPr>
        <w:t xml:space="preserve"> – The version of the GPES Interoperability Standard that applies to this message.</w:t>
      </w:r>
    </w:p>
    <w:p w14:paraId="106D9B67" w14:textId="77777777" w:rsidR="00FD4A2E" w:rsidRDefault="00FD4A2E" w:rsidP="00FD4A2E">
      <w:pPr>
        <w:pStyle w:val="ParaText"/>
        <w:numPr>
          <w:ilvl w:val="1"/>
          <w:numId w:val="19"/>
        </w:numPr>
        <w:rPr>
          <w:lang w:eastAsia="en-GB"/>
        </w:rPr>
      </w:pPr>
      <w:r w:rsidRPr="00485911">
        <w:rPr>
          <w:lang w:eastAsia="en-GB"/>
        </w:rPr>
        <w:t>RTP</w:t>
      </w:r>
      <w:r>
        <w:rPr>
          <w:lang w:eastAsia="en-GB"/>
        </w:rPr>
        <w:t>R</w:t>
      </w:r>
      <w:r w:rsidRPr="00485911">
        <w:rPr>
          <w:lang w:eastAsia="en-GB"/>
        </w:rPr>
        <w:t>-Message-Version</w:t>
      </w:r>
      <w:r>
        <w:rPr>
          <w:lang w:eastAsia="en-GB"/>
        </w:rPr>
        <w:t xml:space="preserve"> – The version of the </w:t>
      </w:r>
      <w:r>
        <w:t>RTPR message.</w:t>
      </w:r>
    </w:p>
    <w:p w14:paraId="57EF878C" w14:textId="77777777" w:rsidR="00FD4A2E" w:rsidRDefault="00FD4A2E" w:rsidP="00FD4A2E">
      <w:pPr>
        <w:pStyle w:val="ParaText"/>
        <w:numPr>
          <w:ilvl w:val="1"/>
          <w:numId w:val="19"/>
        </w:numPr>
        <w:rPr>
          <w:lang w:eastAsia="en-GB"/>
        </w:rPr>
      </w:pPr>
      <w:r>
        <w:rPr>
          <w:lang w:eastAsia="en-GB"/>
        </w:rPr>
        <w:t>RT</w:t>
      </w:r>
      <w:r w:rsidRPr="00485911">
        <w:rPr>
          <w:lang w:eastAsia="en-GB"/>
        </w:rPr>
        <w:t>P</w:t>
      </w:r>
      <w:r>
        <w:rPr>
          <w:lang w:eastAsia="en-GB"/>
        </w:rPr>
        <w:t>R</w:t>
      </w:r>
      <w:r w:rsidRPr="00485911">
        <w:rPr>
          <w:lang w:eastAsia="en-GB"/>
        </w:rPr>
        <w:t>-UUID</w:t>
      </w:r>
      <w:r>
        <w:rPr>
          <w:lang w:eastAsia="en-GB"/>
        </w:rPr>
        <w:t xml:space="preserve"> - An </w:t>
      </w:r>
      <w:r>
        <w:t>identifier used to uniquely identify the RTPR message itself.</w:t>
      </w:r>
      <w:r>
        <w:rPr>
          <w:lang w:eastAsia="en-GB"/>
        </w:rPr>
        <w:t xml:space="preserve"> </w:t>
      </w:r>
      <w:r>
        <w:t>(A Universal Unique Id</w:t>
      </w:r>
      <w:r w:rsidRPr="006B5E3D">
        <w:t>entifier (aka GUID)</w:t>
      </w:r>
      <w:r>
        <w:t xml:space="preserve"> generated by the sender</w:t>
      </w:r>
      <w:r w:rsidRPr="006B5E3D">
        <w:t>. Complies with RFC 4122 and ISO/IEC 11578:1996</w:t>
      </w:r>
      <w:r>
        <w:t>)</w:t>
      </w:r>
    </w:p>
    <w:p w14:paraId="1B2FEA7E" w14:textId="77777777" w:rsidR="00FD4A2E" w:rsidRDefault="00FD4A2E" w:rsidP="00FD4A2E">
      <w:pPr>
        <w:pStyle w:val="ParaText"/>
        <w:numPr>
          <w:ilvl w:val="1"/>
          <w:numId w:val="19"/>
        </w:numPr>
        <w:rPr>
          <w:lang w:eastAsia="en-GB"/>
        </w:rPr>
      </w:pPr>
      <w:r>
        <w:rPr>
          <w:lang w:eastAsia="en-GB"/>
        </w:rPr>
        <w:t>RT</w:t>
      </w:r>
      <w:r w:rsidRPr="00485911">
        <w:rPr>
          <w:lang w:eastAsia="en-GB"/>
        </w:rPr>
        <w:t>P-UUID</w:t>
      </w:r>
      <w:r>
        <w:rPr>
          <w:lang w:eastAsia="en-GB"/>
        </w:rPr>
        <w:t xml:space="preserve"> – The identifier that uniquely identifies the RTP message being responded to. (sourced from the RTP message)</w:t>
      </w:r>
    </w:p>
    <w:p w14:paraId="18439514" w14:textId="77777777" w:rsidR="00FD4A2E" w:rsidRPr="004F4FF7" w:rsidRDefault="00FD4A2E" w:rsidP="00FD4A2E">
      <w:pPr>
        <w:pStyle w:val="ParaText"/>
        <w:numPr>
          <w:ilvl w:val="1"/>
          <w:numId w:val="19"/>
        </w:numPr>
        <w:rPr>
          <w:lang w:eastAsia="en-GB"/>
        </w:rPr>
      </w:pPr>
      <w:r w:rsidRPr="004F4FF7">
        <w:rPr>
          <w:lang w:eastAsia="en-GB"/>
        </w:rPr>
        <w:t>Issue-Date-Time – The date/time that the message was issued by GPET-E</w:t>
      </w:r>
    </w:p>
    <w:p w14:paraId="73BAE7AB" w14:textId="77777777" w:rsidR="00FD4A2E" w:rsidRDefault="00FD4A2E" w:rsidP="00FD4A2E">
      <w:pPr>
        <w:pStyle w:val="ParaText"/>
        <w:numPr>
          <w:ilvl w:val="1"/>
          <w:numId w:val="19"/>
        </w:numPr>
        <w:rPr>
          <w:lang w:eastAsia="en-GB"/>
        </w:rPr>
      </w:pPr>
      <w:r w:rsidRPr="004B3B4D">
        <w:rPr>
          <w:lang w:eastAsia="en-GB"/>
        </w:rPr>
        <w:t>Query-Name</w:t>
      </w:r>
      <w:r>
        <w:rPr>
          <w:lang w:eastAsia="en-GB"/>
        </w:rPr>
        <w:t xml:space="preserve"> – Optional. The name given to the query that this RTPR message relates to. (sourced from the RTP message)</w:t>
      </w:r>
    </w:p>
    <w:p w14:paraId="64568F4B" w14:textId="77777777" w:rsidR="00FD4A2E" w:rsidRDefault="00FD4A2E" w:rsidP="00FD4A2E">
      <w:pPr>
        <w:pStyle w:val="ParaText"/>
        <w:numPr>
          <w:ilvl w:val="1"/>
          <w:numId w:val="19"/>
        </w:numPr>
        <w:rPr>
          <w:lang w:eastAsia="en-GB"/>
        </w:rPr>
      </w:pPr>
      <w:r w:rsidRPr="004B3B4D">
        <w:rPr>
          <w:lang w:eastAsia="en-GB"/>
        </w:rPr>
        <w:t>Query-Description</w:t>
      </w:r>
      <w:r>
        <w:rPr>
          <w:lang w:eastAsia="en-GB"/>
        </w:rPr>
        <w:t xml:space="preserve"> – Optional. A description of the query that this RTPR message relates to. (sourced from the RTP message)</w:t>
      </w:r>
    </w:p>
    <w:p w14:paraId="67C419F8" w14:textId="68FC703B" w:rsidR="00FD4A2E" w:rsidRDefault="00FD4A2E" w:rsidP="00FD4A2E">
      <w:pPr>
        <w:pStyle w:val="ParaText"/>
        <w:numPr>
          <w:ilvl w:val="1"/>
          <w:numId w:val="19"/>
        </w:numPr>
        <w:rPr>
          <w:lang w:eastAsia="en-GB"/>
        </w:rPr>
      </w:pPr>
      <w:r w:rsidRPr="00A04761">
        <w:rPr>
          <w:lang w:eastAsia="en-GB"/>
        </w:rPr>
        <w:t>Scheduled-Query-Instance-ID</w:t>
      </w:r>
      <w:r>
        <w:rPr>
          <w:lang w:eastAsia="en-GB"/>
        </w:rPr>
        <w:t xml:space="preserve"> (SQI) – A composite r</w:t>
      </w:r>
      <w:r w:rsidRPr="00B821DF">
        <w:rPr>
          <w:lang w:eastAsia="en-GB"/>
        </w:rPr>
        <w:t xml:space="preserve">eference number </w:t>
      </w:r>
      <w:r>
        <w:rPr>
          <w:lang w:eastAsia="en-GB"/>
        </w:rPr>
        <w:t xml:space="preserve">used to </w:t>
      </w:r>
      <w:r w:rsidRPr="00B821DF">
        <w:rPr>
          <w:lang w:eastAsia="en-GB"/>
        </w:rPr>
        <w:t>unique</w:t>
      </w:r>
      <w:r>
        <w:rPr>
          <w:lang w:eastAsia="en-GB"/>
        </w:rPr>
        <w:t>ly</w:t>
      </w:r>
      <w:r w:rsidRPr="00B821DF">
        <w:rPr>
          <w:lang w:eastAsia="en-GB"/>
        </w:rPr>
        <w:t xml:space="preserve"> </w:t>
      </w:r>
      <w:r>
        <w:rPr>
          <w:lang w:eastAsia="en-GB"/>
        </w:rPr>
        <w:t xml:space="preserve">identify </w:t>
      </w:r>
      <w:r w:rsidRPr="00B821DF">
        <w:rPr>
          <w:lang w:eastAsia="en-GB"/>
        </w:rPr>
        <w:t xml:space="preserve">the </w:t>
      </w:r>
      <w:r>
        <w:rPr>
          <w:lang w:eastAsia="en-GB"/>
        </w:rPr>
        <w:t>instance of the query being scheduled</w:t>
      </w:r>
      <w:r w:rsidRPr="00B821DF">
        <w:rPr>
          <w:lang w:eastAsia="en-GB"/>
        </w:rPr>
        <w:t xml:space="preserve">. </w:t>
      </w:r>
      <w:r>
        <w:rPr>
          <w:lang w:eastAsia="en-GB"/>
        </w:rPr>
        <w:t>It is c</w:t>
      </w:r>
      <w:r w:rsidRPr="00B821DF">
        <w:rPr>
          <w:lang w:eastAsia="en-GB"/>
        </w:rPr>
        <w:t xml:space="preserve">omprised of </w:t>
      </w:r>
      <w:r>
        <w:rPr>
          <w:lang w:eastAsia="en-GB"/>
        </w:rPr>
        <w:t>the following three elements separated by hyphens “-“.</w:t>
      </w:r>
      <w:r w:rsidRPr="00B821DF">
        <w:rPr>
          <w:lang w:eastAsia="en-GB"/>
        </w:rPr>
        <w:t xml:space="preserve"> </w:t>
      </w:r>
      <w:r>
        <w:rPr>
          <w:lang w:eastAsia="en-GB"/>
        </w:rPr>
        <w:t xml:space="preserve">1: </w:t>
      </w:r>
      <w:r w:rsidRPr="00B821DF">
        <w:rPr>
          <w:lang w:eastAsia="en-GB"/>
        </w:rPr>
        <w:t xml:space="preserve">Query </w:t>
      </w:r>
      <w:r w:rsidRPr="006B7F19">
        <w:rPr>
          <w:rFonts w:cs="Arial"/>
        </w:rPr>
        <w:t>Identifier – alpha-</w:t>
      </w:r>
      <w:r w:rsidRPr="006B7F19">
        <w:rPr>
          <w:rFonts w:cs="Arial"/>
        </w:rPr>
        <w:lastRenderedPageBreak/>
        <w:t>numeric 6 characters, 2: Date – numeric 8 digits</w:t>
      </w:r>
      <w:r>
        <w:rPr>
          <w:rFonts w:cs="Arial"/>
        </w:rPr>
        <w:t xml:space="preserve"> and</w:t>
      </w:r>
      <w:r w:rsidRPr="006B7F19">
        <w:rPr>
          <w:rFonts w:cs="Arial"/>
        </w:rPr>
        <w:t xml:space="preserve"> Sequence Number – numeric 4 digits, 3: Regular/Ad-hoc query identifier – R or A</w:t>
      </w:r>
      <w:r>
        <w:rPr>
          <w:lang w:eastAsia="en-GB"/>
        </w:rPr>
        <w:t xml:space="preserve">). </w:t>
      </w:r>
      <w:r w:rsidRPr="004423EC">
        <w:rPr>
          <w:lang w:eastAsia="en-GB"/>
        </w:rPr>
        <w:t>For example</w:t>
      </w:r>
      <w:r w:rsidR="00E10D24" w:rsidRPr="004423EC">
        <w:rPr>
          <w:lang w:eastAsia="en-GB"/>
        </w:rPr>
        <w:t>,</w:t>
      </w:r>
      <w:r w:rsidRPr="004423EC">
        <w:rPr>
          <w:lang w:eastAsia="en-GB"/>
        </w:rPr>
        <w:t xml:space="preserve"> A00001-201809180001-R</w:t>
      </w:r>
      <w:r>
        <w:rPr>
          <w:lang w:eastAsia="en-GB"/>
        </w:rPr>
        <w:t xml:space="preserve"> (sourced from the RTP message).</w:t>
      </w:r>
    </w:p>
    <w:p w14:paraId="6925243F" w14:textId="77777777" w:rsidR="00FD4A2E" w:rsidRPr="008233E2" w:rsidRDefault="00FD4A2E" w:rsidP="00FD4A2E">
      <w:pPr>
        <w:pStyle w:val="ParaText"/>
        <w:numPr>
          <w:ilvl w:val="0"/>
          <w:numId w:val="0"/>
        </w:numPr>
        <w:ind w:left="770"/>
        <w:rPr>
          <w:lang w:eastAsia="en-GB"/>
        </w:rPr>
      </w:pPr>
      <w:r w:rsidRPr="001430AB">
        <w:rPr>
          <w:b/>
          <w:i/>
          <w:lang w:eastAsia="en-GB"/>
        </w:rPr>
        <w:t>[GP-Practice-Cohort</w:t>
      </w:r>
      <w:r w:rsidRPr="00C04822">
        <w:rPr>
          <w:b/>
          <w:i/>
          <w:lang w:eastAsia="en-GB"/>
        </w:rPr>
        <w:t xml:space="preserve"> – </w:t>
      </w:r>
      <w:r>
        <w:rPr>
          <w:b/>
          <w:i/>
          <w:lang w:eastAsia="en-GB"/>
        </w:rPr>
        <w:t xml:space="preserve">A list of one or more </w:t>
      </w:r>
      <w:r w:rsidRPr="00C813B9">
        <w:rPr>
          <w:b/>
          <w:i/>
          <w:lang w:eastAsia="en-GB"/>
        </w:rPr>
        <w:t>GP Pr</w:t>
      </w:r>
      <w:r>
        <w:rPr>
          <w:b/>
          <w:i/>
          <w:lang w:eastAsia="en-GB"/>
        </w:rPr>
        <w:t>actice I</w:t>
      </w:r>
      <w:r w:rsidRPr="00C813B9">
        <w:rPr>
          <w:b/>
          <w:i/>
          <w:lang w:eastAsia="en-GB"/>
        </w:rPr>
        <w:t>dentifier / GPET-Q Authentication Signature</w:t>
      </w:r>
      <w:r>
        <w:rPr>
          <w:b/>
          <w:i/>
          <w:lang w:eastAsia="en-GB"/>
        </w:rPr>
        <w:t xml:space="preserve"> / </w:t>
      </w:r>
      <w:r w:rsidRPr="00C813B9">
        <w:rPr>
          <w:b/>
          <w:i/>
          <w:lang w:eastAsia="en-GB"/>
        </w:rPr>
        <w:t>GPET</w:t>
      </w:r>
      <w:r>
        <w:rPr>
          <w:b/>
          <w:i/>
          <w:lang w:eastAsia="en-GB"/>
        </w:rPr>
        <w:t>-E</w:t>
      </w:r>
      <w:r w:rsidRPr="00C813B9">
        <w:rPr>
          <w:b/>
          <w:i/>
          <w:lang w:eastAsia="en-GB"/>
        </w:rPr>
        <w:t xml:space="preserve"> Authentication Signature</w:t>
      </w:r>
      <w:r>
        <w:rPr>
          <w:b/>
          <w:i/>
          <w:lang w:eastAsia="en-GB"/>
        </w:rPr>
        <w:t xml:space="preserve"> / Response ID values </w:t>
      </w:r>
      <w:r w:rsidRPr="00C813B9">
        <w:rPr>
          <w:b/>
          <w:i/>
          <w:lang w:eastAsia="en-GB"/>
        </w:rPr>
        <w:t xml:space="preserve">against which results </w:t>
      </w:r>
      <w:r>
        <w:rPr>
          <w:b/>
          <w:i/>
          <w:lang w:eastAsia="en-GB"/>
        </w:rPr>
        <w:t xml:space="preserve">are to </w:t>
      </w:r>
      <w:r w:rsidRPr="00C813B9">
        <w:rPr>
          <w:b/>
          <w:i/>
          <w:lang w:eastAsia="en-GB"/>
        </w:rPr>
        <w:t>be returned</w:t>
      </w:r>
      <w:r>
        <w:rPr>
          <w:b/>
          <w:i/>
          <w:lang w:eastAsia="en-GB"/>
        </w:rPr>
        <w:t>.</w:t>
      </w:r>
      <w:r w:rsidRPr="00C04822">
        <w:rPr>
          <w:b/>
          <w:i/>
          <w:lang w:eastAsia="en-GB"/>
        </w:rPr>
        <w:t>]</w:t>
      </w:r>
      <w:r>
        <w:rPr>
          <w:lang w:eastAsia="en-GB"/>
        </w:rPr>
        <w:t xml:space="preserve"> This list is sourced from the RTP message and MUST contain every practice for which data has been requested in the RTP message.</w:t>
      </w:r>
    </w:p>
    <w:p w14:paraId="50EC66F8" w14:textId="77777777" w:rsidR="00FD4A2E" w:rsidRDefault="00FD4A2E" w:rsidP="00FD4A2E">
      <w:pPr>
        <w:pStyle w:val="ParaText"/>
        <w:numPr>
          <w:ilvl w:val="2"/>
          <w:numId w:val="19"/>
        </w:numPr>
        <w:rPr>
          <w:lang w:eastAsia="en-GB"/>
        </w:rPr>
      </w:pPr>
      <w:r w:rsidRPr="009C4FBB">
        <w:rPr>
          <w:lang w:eastAsia="en-GB"/>
        </w:rPr>
        <w:t>Practice-ID</w:t>
      </w:r>
      <w:r>
        <w:rPr>
          <w:lang w:eastAsia="en-GB"/>
        </w:rPr>
        <w:t xml:space="preserve"> – A unique </w:t>
      </w:r>
      <w:r w:rsidRPr="00933FFC">
        <w:rPr>
          <w:lang w:eastAsia="en-GB"/>
        </w:rPr>
        <w:t xml:space="preserve">GP Practice </w:t>
      </w:r>
      <w:r>
        <w:rPr>
          <w:lang w:eastAsia="en-GB"/>
        </w:rPr>
        <w:t xml:space="preserve">Identifier in the form </w:t>
      </w:r>
      <w:r w:rsidRPr="00554111">
        <w:rPr>
          <w:szCs w:val="22"/>
          <w:lang w:eastAsia="en-GB"/>
        </w:rPr>
        <w:t xml:space="preserve">of a </w:t>
      </w:r>
      <w:r w:rsidRPr="00554111">
        <w:rPr>
          <w:rFonts w:cs="Arial"/>
          <w:color w:val="000000"/>
          <w:szCs w:val="22"/>
        </w:rPr>
        <w:t>National Administrative Codes Service</w:t>
      </w:r>
      <w:r>
        <w:rPr>
          <w:rFonts w:cs="Arial"/>
          <w:color w:val="000000"/>
          <w:szCs w:val="22"/>
        </w:rPr>
        <w:t xml:space="preserve"> (NACS) code. </w:t>
      </w:r>
      <w:r>
        <w:rPr>
          <w:lang w:eastAsia="en-GB"/>
        </w:rPr>
        <w:t>(sourced from the RTP message)</w:t>
      </w:r>
    </w:p>
    <w:p w14:paraId="18370905" w14:textId="77777777" w:rsidR="00FD4A2E" w:rsidRPr="007848C7" w:rsidRDefault="00FD4A2E" w:rsidP="00FD4A2E">
      <w:pPr>
        <w:pStyle w:val="ParaText"/>
        <w:numPr>
          <w:ilvl w:val="2"/>
          <w:numId w:val="19"/>
        </w:numPr>
        <w:rPr>
          <w:lang w:eastAsia="en-GB"/>
        </w:rPr>
      </w:pPr>
      <w:r w:rsidRPr="007848C7">
        <w:rPr>
          <w:lang w:eastAsia="en-GB"/>
        </w:rPr>
        <w:t xml:space="preserve">GPET-Q-SQI-Authentication-Signature – </w:t>
      </w:r>
      <w:r>
        <w:rPr>
          <w:lang w:eastAsia="en-GB"/>
        </w:rPr>
        <w:t>A unique GPDC identifier for practice level authentication of GPDC. (sourced from the RTP message)</w:t>
      </w:r>
    </w:p>
    <w:p w14:paraId="1261BEE4" w14:textId="77777777" w:rsidR="00FD4A2E" w:rsidRPr="007848C7" w:rsidRDefault="00FD4A2E" w:rsidP="00FD4A2E">
      <w:pPr>
        <w:pStyle w:val="ParaText"/>
        <w:numPr>
          <w:ilvl w:val="2"/>
          <w:numId w:val="19"/>
        </w:numPr>
        <w:rPr>
          <w:lang w:eastAsia="en-GB"/>
        </w:rPr>
      </w:pPr>
      <w:r w:rsidRPr="007848C7">
        <w:rPr>
          <w:lang w:eastAsia="en-GB"/>
        </w:rPr>
        <w:t xml:space="preserve">GPET-E-SQI-Authentication-Signature – </w:t>
      </w:r>
      <w:r>
        <w:rPr>
          <w:lang w:eastAsia="en-GB"/>
        </w:rPr>
        <w:t xml:space="preserve">Optional. A unique practice level identifier for use by GPDC </w:t>
      </w:r>
      <w:r w:rsidRPr="007848C7">
        <w:rPr>
          <w:lang w:eastAsia="en-GB"/>
        </w:rPr>
        <w:t xml:space="preserve">to authenticate the </w:t>
      </w:r>
      <w:r>
        <w:rPr>
          <w:lang w:eastAsia="en-GB"/>
        </w:rPr>
        <w:t xml:space="preserve">GP Practice system. This value will be populated if the RTP-Response-ID </w:t>
      </w:r>
      <w:smartTag w:uri="urn:schemas-microsoft-com:office:smarttags" w:element="State">
        <w:smartTag w:uri="urn:schemas-microsoft-com:office:smarttags" w:element="place">
          <w:r>
            <w:rPr>
              <w:lang w:eastAsia="en-GB"/>
            </w:rPr>
            <w:t>ind</w:t>
          </w:r>
        </w:smartTag>
      </w:smartTag>
      <w:r>
        <w:rPr>
          <w:lang w:eastAsia="en-GB"/>
        </w:rPr>
        <w:t xml:space="preserve">icates that results will be returned. </w:t>
      </w:r>
      <w:r>
        <w:t>(A Universal Unique Id</w:t>
      </w:r>
      <w:r w:rsidRPr="006B5E3D">
        <w:t>entifier (aka GUID)</w:t>
      </w:r>
      <w:r>
        <w:t xml:space="preserve"> generated by the sender</w:t>
      </w:r>
      <w:r w:rsidRPr="006B5E3D">
        <w:t>. Complies with RFC 4122 and ISO/IEC 11578:1996</w:t>
      </w:r>
      <w:r>
        <w:t>)</w:t>
      </w:r>
    </w:p>
    <w:p w14:paraId="4AE4DB89" w14:textId="3C04EFFB" w:rsidR="00FD4A2E" w:rsidRPr="004F4FF7" w:rsidRDefault="00FD4A2E" w:rsidP="00FD4A2E">
      <w:pPr>
        <w:pStyle w:val="ParaText"/>
        <w:numPr>
          <w:ilvl w:val="2"/>
          <w:numId w:val="19"/>
        </w:numPr>
        <w:rPr>
          <w:lang w:eastAsia="en-GB"/>
        </w:rPr>
      </w:pPr>
      <w:r w:rsidRPr="004F4FF7">
        <w:rPr>
          <w:lang w:eastAsia="en-GB"/>
        </w:rPr>
        <w:t>RTP-Response-ID – A 5</w:t>
      </w:r>
      <w:r w:rsidR="00E10D24" w:rsidRPr="004F4FF7">
        <w:rPr>
          <w:lang w:eastAsia="en-GB"/>
        </w:rPr>
        <w:t>-</w:t>
      </w:r>
      <w:r w:rsidRPr="004F4FF7">
        <w:rPr>
          <w:lang w:eastAsia="en-GB"/>
        </w:rPr>
        <w:t xml:space="preserve">digit Hexadecimal value used to </w:t>
      </w:r>
      <w:smartTag w:uri="urn:schemas-microsoft-com:office:smarttags" w:element="State">
        <w:smartTag w:uri="urn:schemas-microsoft-com:office:smarttags" w:element="place">
          <w:r w:rsidRPr="004F4FF7">
            <w:rPr>
              <w:lang w:eastAsia="en-GB"/>
            </w:rPr>
            <w:t>ind</w:t>
          </w:r>
        </w:smartTag>
      </w:smartTag>
      <w:r w:rsidRPr="004F4FF7">
        <w:rPr>
          <w:lang w:eastAsia="en-GB"/>
        </w:rPr>
        <w:t xml:space="preserve">icate to </w:t>
      </w:r>
      <w:r>
        <w:rPr>
          <w:lang w:eastAsia="en-GB"/>
        </w:rPr>
        <w:t>GPDC</w:t>
      </w:r>
      <w:r w:rsidRPr="004F4FF7">
        <w:rPr>
          <w:lang w:eastAsia="en-GB"/>
        </w:rPr>
        <w:t xml:space="preserve"> whether results will be returned for this GP Practice.</w:t>
      </w:r>
    </w:p>
    <w:p w14:paraId="48C70524" w14:textId="77777777" w:rsidR="00FD4A2E" w:rsidRPr="00EB5D75" w:rsidRDefault="00FD4A2E" w:rsidP="00FD4A2E">
      <w:pPr>
        <w:pStyle w:val="ParaText"/>
        <w:numPr>
          <w:ilvl w:val="0"/>
          <w:numId w:val="0"/>
        </w:numPr>
        <w:ind w:left="771" w:hanging="771"/>
        <w:rPr>
          <w:lang w:eastAsia="en-GB"/>
        </w:rPr>
      </w:pPr>
    </w:p>
    <w:p w14:paraId="161CFEE9" w14:textId="77777777" w:rsidR="00FD4A2E" w:rsidRPr="00EB5D75" w:rsidRDefault="00FD4A2E" w:rsidP="00C572AD">
      <w:pPr>
        <w:pStyle w:val="Heading3"/>
        <w:rPr>
          <w:lang w:eastAsia="en-GB"/>
        </w:rPr>
      </w:pPr>
      <w:r w:rsidRPr="00EB5D75">
        <w:rPr>
          <w:lang w:eastAsia="en-GB"/>
        </w:rPr>
        <w:t>Payload Definition</w:t>
      </w:r>
    </w:p>
    <w:p w14:paraId="716BF966" w14:textId="6856488C" w:rsidR="00FD4A2E" w:rsidRDefault="00FD4A2E" w:rsidP="00FD4A2E">
      <w:pPr>
        <w:pStyle w:val="ParaText"/>
        <w:tabs>
          <w:tab w:val="clear" w:pos="2462"/>
        </w:tabs>
      </w:pPr>
      <w:r w:rsidRPr="00EB5D75">
        <w:t xml:space="preserve">The XML Schema for the </w:t>
      </w:r>
      <w:r>
        <w:t>Run Time Parameters</w:t>
      </w:r>
      <w:r w:rsidRPr="00EB5D75">
        <w:t xml:space="preserve"> Response content is defined as GPES-Q-E-RTPR.xsd and can be found in </w:t>
      </w:r>
      <w:r>
        <w:t>Section</w:t>
      </w:r>
      <w:r w:rsidR="005D4804">
        <w:t xml:space="preserve"> </w:t>
      </w:r>
      <w:r w:rsidR="005D4804">
        <w:fldChar w:fldCharType="begin"/>
      </w:r>
      <w:r w:rsidR="005D4804">
        <w:instrText xml:space="preserve"> REF _Ref532376111 \r \h </w:instrText>
      </w:r>
      <w:r w:rsidR="005D4804">
        <w:fldChar w:fldCharType="separate"/>
      </w:r>
      <w:r w:rsidR="005D4804">
        <w:t>4</w:t>
      </w:r>
      <w:r w:rsidR="005D4804">
        <w:fldChar w:fldCharType="end"/>
      </w:r>
      <w:r w:rsidRPr="00EB5D75">
        <w:t>.</w:t>
      </w:r>
    </w:p>
    <w:p w14:paraId="564BA634" w14:textId="77777777" w:rsidR="00FD4A2E" w:rsidRDefault="00FD4A2E" w:rsidP="00FD4A2E">
      <w:pPr>
        <w:pStyle w:val="ParaText"/>
        <w:numPr>
          <w:ilvl w:val="0"/>
          <w:numId w:val="0"/>
        </w:numPr>
        <w:ind w:left="771" w:hanging="771"/>
      </w:pPr>
    </w:p>
    <w:p w14:paraId="2F340550" w14:textId="77777777" w:rsidR="00FD4A2E" w:rsidRDefault="00FD4A2E" w:rsidP="006E31D2">
      <w:pPr>
        <w:pStyle w:val="Heading4"/>
      </w:pPr>
      <w:r>
        <w:t>MESH Control File Configuration</w:t>
      </w:r>
    </w:p>
    <w:p w14:paraId="79BCA188" w14:textId="77777777" w:rsidR="00FD4A2E" w:rsidRDefault="00FD4A2E" w:rsidP="00FD4A2E">
      <w:pPr>
        <w:pStyle w:val="ParaText"/>
        <w:tabs>
          <w:tab w:val="clear" w:pos="2462"/>
        </w:tabs>
      </w:pPr>
      <w:r>
        <w:t>For each transmission, the following values should be used within the MESH control file for the following attributes:</w:t>
      </w:r>
    </w:p>
    <w:p w14:paraId="548DC595" w14:textId="2802E3F5" w:rsidR="00FD4A2E" w:rsidRDefault="00FD4A2E" w:rsidP="00FD4A2E">
      <w:pPr>
        <w:pStyle w:val="ParaText"/>
      </w:pPr>
      <w:r>
        <w:t>&lt;</w:t>
      </w:r>
      <w:proofErr w:type="spellStart"/>
      <w:r>
        <w:t>To_DTS</w:t>
      </w:r>
      <w:proofErr w:type="spellEnd"/>
      <w:r>
        <w:t>&gt;</w:t>
      </w:r>
      <w:r>
        <w:tab/>
        <w:t xml:space="preserve">Populate with the </w:t>
      </w:r>
      <w:r w:rsidR="006E5D9D">
        <w:rPr>
          <w:lang w:eastAsia="en-GB"/>
        </w:rPr>
        <w:t>DTS-Return-Address</w:t>
      </w:r>
      <w:r>
        <w:t xml:space="preserve"> as provided in the Run-Time-Parameters message provided for the Scheduled Query Instance. This is to enable GPDC to load balance traffic through different GPDC hosted MESH clients if required. NOTE: This value may vary across different Extraction Requirements and even different Scheduled Query Instances of the same Extraction Requirement and must not be hard coded.</w:t>
      </w:r>
    </w:p>
    <w:p w14:paraId="5DE1C39D" w14:textId="77777777" w:rsidR="00FD4A2E" w:rsidRDefault="00FD4A2E" w:rsidP="00FD4A2E">
      <w:pPr>
        <w:pStyle w:val="ParaText"/>
        <w:tabs>
          <w:tab w:val="clear" w:pos="2462"/>
          <w:tab w:val="left" w:pos="2461"/>
        </w:tabs>
      </w:pPr>
      <w:r>
        <w:t>&lt;</w:t>
      </w:r>
      <w:proofErr w:type="spellStart"/>
      <w:r>
        <w:t>WorkflowID</w:t>
      </w:r>
      <w:proofErr w:type="spellEnd"/>
      <w:r>
        <w:t>&gt;</w:t>
      </w:r>
      <w:r>
        <w:tab/>
        <w:t>Populate with the text “</w:t>
      </w:r>
      <w:r w:rsidRPr="00EB5D75">
        <w:t>GP</w:t>
      </w:r>
      <w:r>
        <w:t>DC_RTPR</w:t>
      </w:r>
      <w:r w:rsidRPr="00EB5D75">
        <w:t>”</w:t>
      </w:r>
      <w:r>
        <w:t>.</w:t>
      </w:r>
    </w:p>
    <w:p w14:paraId="391A39C0" w14:textId="77777777" w:rsidR="00FD4A2E" w:rsidRDefault="00FD4A2E" w:rsidP="00FD4A2E">
      <w:pPr>
        <w:pStyle w:val="ParaText"/>
      </w:pPr>
      <w:r>
        <w:t>&lt;Subject&gt;</w:t>
      </w:r>
      <w:r>
        <w:tab/>
      </w:r>
      <w:r w:rsidRPr="00EB5D75">
        <w:t xml:space="preserve">Populate with the </w:t>
      </w:r>
      <w:r>
        <w:t xml:space="preserve">GPSS NACS code, followed by “:”, </w:t>
      </w:r>
      <w:r w:rsidRPr="00821F70">
        <w:t xml:space="preserve">followed by </w:t>
      </w:r>
      <w:r>
        <w:t>“</w:t>
      </w:r>
      <w:r w:rsidRPr="00821F70">
        <w:t>TEST:</w:t>
      </w:r>
      <w:r>
        <w:t>”</w:t>
      </w:r>
      <w:r w:rsidRPr="00821F70">
        <w:t xml:space="preserve"> or </w:t>
      </w:r>
      <w:r>
        <w:t>“</w:t>
      </w:r>
      <w:r w:rsidRPr="00821F70">
        <w:t>LIVE:</w:t>
      </w:r>
      <w:r>
        <w:t>”</w:t>
      </w:r>
      <w:r w:rsidRPr="00821F70">
        <w:t xml:space="preserve"> which matches that in the Query-Domain element within the RTP </w:t>
      </w:r>
      <w:r>
        <w:t>message being responded to</w:t>
      </w:r>
      <w:r w:rsidRPr="00821F70">
        <w:t xml:space="preserve"> (note, capitalised here)</w:t>
      </w:r>
      <w:r>
        <w:t xml:space="preserve">, followed by the </w:t>
      </w:r>
      <w:r w:rsidRPr="005632B3">
        <w:t>Scheduled-Query-Instance-ID</w:t>
      </w:r>
      <w:r>
        <w:t xml:space="preserve"> value within the RTPR payload, e.g.</w:t>
      </w:r>
    </w:p>
    <w:p w14:paraId="3E263AD0" w14:textId="77777777" w:rsidR="00FD4A2E" w:rsidRPr="0046784B" w:rsidRDefault="00FD4A2E" w:rsidP="00FD4A2E">
      <w:pPr>
        <w:pStyle w:val="ParaText"/>
      </w:pPr>
      <w:r w:rsidRPr="0046784B">
        <w:t>“</w:t>
      </w:r>
      <w:r>
        <w:t>YGK01</w:t>
      </w:r>
      <w:r w:rsidRPr="0046784B">
        <w:t>:</w:t>
      </w:r>
      <w:r>
        <w:t>LIVE</w:t>
      </w:r>
      <w:r w:rsidRPr="0046784B">
        <w:t>:</w:t>
      </w:r>
      <w:r w:rsidRPr="00DC2A03">
        <w:t>A00118-</w:t>
      </w:r>
      <w:r w:rsidRPr="004423EC">
        <w:rPr>
          <w:lang w:eastAsia="en-GB"/>
        </w:rPr>
        <w:t>201809180001</w:t>
      </w:r>
      <w:r w:rsidRPr="00DC2A03">
        <w:t>-R</w:t>
      </w:r>
      <w:r>
        <w:t>”</w:t>
      </w:r>
    </w:p>
    <w:p w14:paraId="5BAB2304" w14:textId="77777777" w:rsidR="00FD4A2E" w:rsidRDefault="00FD4A2E" w:rsidP="00FD4A2E">
      <w:pPr>
        <w:pStyle w:val="ParaText"/>
        <w:tabs>
          <w:tab w:val="clear" w:pos="2462"/>
        </w:tabs>
      </w:pPr>
      <w:r w:rsidRPr="00EB5D75">
        <w:t xml:space="preserve"> &lt;</w:t>
      </w:r>
      <w:proofErr w:type="spellStart"/>
      <w:r w:rsidRPr="00EB5D75">
        <w:t>LocalId</w:t>
      </w:r>
      <w:proofErr w:type="spellEnd"/>
      <w:r w:rsidRPr="00EB5D75">
        <w:t>&gt;</w:t>
      </w:r>
      <w:r w:rsidRPr="00EB5D75">
        <w:tab/>
      </w:r>
      <w:r>
        <w:tab/>
        <w:t>Populate with the RTP-UUID value from within the RTPR payload</w:t>
      </w:r>
      <w:r w:rsidRPr="00EB5D75">
        <w:t>.</w:t>
      </w:r>
    </w:p>
    <w:p w14:paraId="4F6B280B" w14:textId="77777777" w:rsidR="00FD4A2E" w:rsidRPr="00EB5D75" w:rsidRDefault="00FD4A2E" w:rsidP="00FD4A2E">
      <w:pPr>
        <w:pStyle w:val="ParaText"/>
        <w:tabs>
          <w:tab w:val="clear" w:pos="2462"/>
        </w:tabs>
      </w:pPr>
      <w:r>
        <w:t>&lt;</w:t>
      </w:r>
      <w:proofErr w:type="spellStart"/>
      <w:r>
        <w:t>DataChecksum</w:t>
      </w:r>
      <w:proofErr w:type="spellEnd"/>
      <w:r>
        <w:t>&gt;</w:t>
      </w:r>
      <w:r>
        <w:tab/>
        <w:t xml:space="preserve">Populate with the </w:t>
      </w:r>
      <w:r w:rsidRPr="00EB5D75">
        <w:t xml:space="preserve">MD5 checksum of </w:t>
      </w:r>
      <w:r>
        <w:t xml:space="preserve">the </w:t>
      </w:r>
      <w:r w:rsidRPr="00EB5D75">
        <w:t>payload</w:t>
      </w:r>
      <w:r>
        <w:t>.</w:t>
      </w:r>
    </w:p>
    <w:p w14:paraId="5CEC14CC" w14:textId="77777777" w:rsidR="00FD4A2E" w:rsidRDefault="00FD4A2E" w:rsidP="00FD4A2E">
      <w:pPr>
        <w:pStyle w:val="ParaText"/>
        <w:tabs>
          <w:tab w:val="clear" w:pos="2462"/>
        </w:tabs>
      </w:pPr>
      <w:r w:rsidRPr="00EB5D75">
        <w:t>NOTE: These attributes are those</w:t>
      </w:r>
      <w:r>
        <w:t xml:space="preserve"> specific to the transmission of GPES files using the MESH service and are not the complete complement of attributes required in a control file – see the file interface definition Ref [3].</w:t>
      </w:r>
    </w:p>
    <w:p w14:paraId="67E6B80A" w14:textId="77777777" w:rsidR="00FD4A2E" w:rsidRDefault="00FD4A2E" w:rsidP="00FD4A2E">
      <w:pPr>
        <w:pStyle w:val="ParaText"/>
        <w:numPr>
          <w:ilvl w:val="0"/>
          <w:numId w:val="0"/>
        </w:numPr>
        <w:ind w:left="771"/>
      </w:pPr>
    </w:p>
    <w:p w14:paraId="192F40FC" w14:textId="77777777" w:rsidR="00FD4A2E" w:rsidRPr="00EB5D75" w:rsidRDefault="00FD4A2E" w:rsidP="00FD4A2E">
      <w:pPr>
        <w:pStyle w:val="ParaText"/>
        <w:numPr>
          <w:ilvl w:val="0"/>
          <w:numId w:val="0"/>
        </w:numPr>
        <w:ind w:left="771" w:hanging="771"/>
      </w:pPr>
    </w:p>
    <w:p w14:paraId="44DCC5DC" w14:textId="77777777" w:rsidR="00FD4A2E" w:rsidRDefault="00FD4A2E" w:rsidP="00C572AD">
      <w:pPr>
        <w:pStyle w:val="Heading3"/>
        <w:rPr>
          <w:lang w:eastAsia="en-GB"/>
        </w:rPr>
      </w:pPr>
      <w:bookmarkStart w:id="142" w:name="_Ref288055779"/>
      <w:r>
        <w:rPr>
          <w:lang w:eastAsia="en-GB"/>
        </w:rPr>
        <w:t>Exception and Error Processing</w:t>
      </w:r>
      <w:bookmarkEnd w:id="142"/>
    </w:p>
    <w:p w14:paraId="649F593E" w14:textId="7ECD5CF0" w:rsidR="00FD4A2E" w:rsidRDefault="00FD4A2E" w:rsidP="00FD4A2E">
      <w:pPr>
        <w:pStyle w:val="ParaText"/>
        <w:tabs>
          <w:tab w:val="clear" w:pos="2462"/>
        </w:tabs>
      </w:pPr>
      <w:r>
        <w:t xml:space="preserve">See section </w:t>
      </w:r>
      <w:r>
        <w:fldChar w:fldCharType="begin"/>
      </w:r>
      <w:r>
        <w:instrText xml:space="preserve"> REF _Ref311794801 \r \h </w:instrText>
      </w:r>
      <w:r>
        <w:fldChar w:fldCharType="separate"/>
      </w:r>
      <w:r w:rsidR="00E23EB1">
        <w:t>3.14</w:t>
      </w:r>
      <w:r>
        <w:fldChar w:fldCharType="end"/>
      </w:r>
      <w:r>
        <w:t>.</w:t>
      </w:r>
    </w:p>
    <w:p w14:paraId="502F94EF" w14:textId="77777777" w:rsidR="00FD4A2E" w:rsidRPr="002569C8" w:rsidRDefault="00FD4A2E" w:rsidP="00FD4A2E">
      <w:pPr>
        <w:pStyle w:val="ParaText"/>
        <w:numPr>
          <w:ilvl w:val="0"/>
          <w:numId w:val="0"/>
        </w:numPr>
        <w:ind w:left="771"/>
      </w:pPr>
      <w:r>
        <w:br w:type="page"/>
      </w:r>
    </w:p>
    <w:p w14:paraId="4C7186DD" w14:textId="77777777" w:rsidR="00FD4A2E" w:rsidRPr="00497E8A" w:rsidRDefault="00FD4A2E" w:rsidP="00C572AD">
      <w:pPr>
        <w:pStyle w:val="Heading2"/>
        <w:rPr>
          <w:lang w:eastAsia="en-GB"/>
        </w:rPr>
      </w:pPr>
      <w:bookmarkStart w:id="143" w:name="_Ref287948215"/>
      <w:bookmarkStart w:id="144" w:name="_Toc525717790"/>
      <w:bookmarkStart w:id="145" w:name="_Toc532465882"/>
      <w:r w:rsidRPr="00497E8A">
        <w:rPr>
          <w:lang w:eastAsia="en-GB"/>
        </w:rPr>
        <w:lastRenderedPageBreak/>
        <w:t>Query Results (QR) Message</w:t>
      </w:r>
      <w:bookmarkEnd w:id="143"/>
      <w:bookmarkEnd w:id="144"/>
      <w:bookmarkEnd w:id="145"/>
    </w:p>
    <w:p w14:paraId="3A4FB7A8" w14:textId="77777777" w:rsidR="00FD4A2E" w:rsidRDefault="00FD4A2E" w:rsidP="00FD4A2E">
      <w:pPr>
        <w:pStyle w:val="ParaText"/>
      </w:pPr>
      <w:r w:rsidRPr="003D5616">
        <w:t xml:space="preserve">The </w:t>
      </w:r>
      <w:r>
        <w:t>Query-Results</w:t>
      </w:r>
      <w:r w:rsidRPr="003D5616">
        <w:t xml:space="preserve"> message contains the necessary attributes for a GPET-E </w:t>
      </w:r>
      <w:r>
        <w:t>System</w:t>
      </w:r>
      <w:r w:rsidRPr="003D5616">
        <w:t xml:space="preserve"> to </w:t>
      </w:r>
      <w:r>
        <w:t xml:space="preserve">communicate Data Provider Output to GPDC for each Scheduled Query Instance of an Extraction Requirement. </w:t>
      </w:r>
    </w:p>
    <w:p w14:paraId="1F458D09" w14:textId="106568E7" w:rsidR="00FD4A2E" w:rsidRDefault="00FD4A2E" w:rsidP="00FD4A2E">
      <w:pPr>
        <w:pStyle w:val="ParaText"/>
      </w:pPr>
      <w:r>
        <w:t xml:space="preserve">Along with messaging control attributes it contains a format to allow Data Provider Output to be communicated as described in section </w:t>
      </w:r>
      <w:r>
        <w:fldChar w:fldCharType="begin"/>
      </w:r>
      <w:r>
        <w:instrText xml:space="preserve"> REF _Ref288050836 \r \h  \* MERGEFORMAT </w:instrText>
      </w:r>
      <w:r>
        <w:fldChar w:fldCharType="separate"/>
      </w:r>
      <w:r w:rsidR="00E23EB1">
        <w:t>2.3</w:t>
      </w:r>
      <w:r>
        <w:fldChar w:fldCharType="end"/>
      </w:r>
      <w:r>
        <w:t>. This format is part of the overall message schema and is generic for all Extraction Requirements that adhere to this Standard.</w:t>
      </w:r>
    </w:p>
    <w:p w14:paraId="4A40666A" w14:textId="77777777" w:rsidR="00FD4A2E" w:rsidRDefault="00FD4A2E" w:rsidP="00FD4A2E">
      <w:pPr>
        <w:pStyle w:val="ParaText"/>
      </w:pPr>
      <w:r w:rsidRPr="003D5616">
        <w:t xml:space="preserve">The </w:t>
      </w:r>
      <w:r>
        <w:t>Query-Results</w:t>
      </w:r>
      <w:r w:rsidRPr="003D5616">
        <w:t xml:space="preserve"> </w:t>
      </w:r>
      <w:r>
        <w:t>message is transferred via MESH</w:t>
      </w:r>
      <w:r w:rsidRPr="003D5616">
        <w:t xml:space="preserve">. </w:t>
      </w:r>
    </w:p>
    <w:p w14:paraId="23A5C9AD" w14:textId="358FA816" w:rsidR="00FD4A2E" w:rsidRDefault="00FD4A2E" w:rsidP="00FD4A2E">
      <w:pPr>
        <w:pStyle w:val="ParaText"/>
      </w:pPr>
      <w:r>
        <w:t>The content of the Query-Results</w:t>
      </w:r>
      <w:r w:rsidRPr="003D5616">
        <w:t xml:space="preserve"> message </w:t>
      </w:r>
      <w:r>
        <w:t>is XML in format of type GPES-Q-E-QR as described in section</w:t>
      </w:r>
      <w:r w:rsidR="005D4804">
        <w:t xml:space="preserve"> </w:t>
      </w:r>
      <w:r w:rsidR="005D4804">
        <w:fldChar w:fldCharType="begin"/>
      </w:r>
      <w:r w:rsidR="005D4804">
        <w:instrText xml:space="preserve"> REF _Ref532376134 \r \h </w:instrText>
      </w:r>
      <w:r w:rsidR="005D4804">
        <w:fldChar w:fldCharType="separate"/>
      </w:r>
      <w:r w:rsidR="005D4804">
        <w:t>4</w:t>
      </w:r>
      <w:r w:rsidR="005D4804">
        <w:fldChar w:fldCharType="end"/>
      </w:r>
      <w:r>
        <w:t>.</w:t>
      </w:r>
    </w:p>
    <w:p w14:paraId="2A36AB2B" w14:textId="6BD08308" w:rsidR="00FD4A2E" w:rsidRDefault="00FD4A2E" w:rsidP="00FD4A2E">
      <w:pPr>
        <w:pStyle w:val="ParaText"/>
      </w:pPr>
      <w:r w:rsidRPr="006848AE">
        <w:t xml:space="preserve">The Query-Results message </w:t>
      </w:r>
      <w:r>
        <w:t>may</w:t>
      </w:r>
      <w:r w:rsidRPr="006848AE">
        <w:t xml:space="preserve"> be </w:t>
      </w:r>
      <w:proofErr w:type="spellStart"/>
      <w:r w:rsidRPr="006848AE">
        <w:t>GZip</w:t>
      </w:r>
      <w:proofErr w:type="spellEnd"/>
      <w:r w:rsidRPr="006848AE">
        <w:t xml:space="preserve"> </w:t>
      </w:r>
      <w:r w:rsidRPr="00EB5D75">
        <w:t>compressed</w:t>
      </w:r>
      <w:r w:rsidRPr="00EB5D75">
        <w:rPr>
          <w:rStyle w:val="FootnoteReference"/>
        </w:rPr>
        <w:footnoteReference w:id="5"/>
      </w:r>
      <w:r>
        <w:t xml:space="preserve"> by the GPET-E application to maximise the volume of data that can be transported. The status of the payload being compressed or uncompressed is communicated via the MESH control channel, see paragraph </w:t>
      </w:r>
      <w:r>
        <w:fldChar w:fldCharType="begin"/>
      </w:r>
      <w:r>
        <w:instrText xml:space="preserve"> REF _Ref292713821 \r \h </w:instrText>
      </w:r>
      <w:r>
        <w:fldChar w:fldCharType="separate"/>
      </w:r>
      <w:r w:rsidR="00E23EB1">
        <w:t>180</w:t>
      </w:r>
      <w:r>
        <w:fldChar w:fldCharType="end"/>
      </w:r>
      <w:r w:rsidRPr="00EB5D75">
        <w:t>.</w:t>
      </w:r>
    </w:p>
    <w:p w14:paraId="0E5168BD" w14:textId="751F76A6" w:rsidR="00FD4A2E" w:rsidRPr="006848AE" w:rsidRDefault="00FD4A2E" w:rsidP="00FD4A2E">
      <w:pPr>
        <w:pStyle w:val="ParaText"/>
      </w:pPr>
      <w:r>
        <w:t xml:space="preserve">This compression-by-the-application approach is irrespective of any compression capability native to the MESH client software and </w:t>
      </w:r>
      <w:r w:rsidR="004E5DC3">
        <w:t>its</w:t>
      </w:r>
      <w:r>
        <w:t xml:space="preserve"> mode of operation. Where a Query-Results message has been </w:t>
      </w:r>
      <w:proofErr w:type="spellStart"/>
      <w:r>
        <w:t>GZip</w:t>
      </w:r>
      <w:proofErr w:type="spellEnd"/>
      <w:r>
        <w:t xml:space="preserve"> compressed by the GPET-E application, the “</w:t>
      </w:r>
      <w:proofErr w:type="spellStart"/>
      <w:r>
        <w:t>IsCompressed</w:t>
      </w:r>
      <w:proofErr w:type="spellEnd"/>
      <w:r>
        <w:t>” flag in the MESH control file must be set to “Y” to avoid MESH attempting to compress the message.</w:t>
      </w:r>
    </w:p>
    <w:p w14:paraId="642BE583" w14:textId="5D761A4C" w:rsidR="00FD4A2E" w:rsidRDefault="00FD4A2E" w:rsidP="00FD4A2E">
      <w:pPr>
        <w:pStyle w:val="ParaText"/>
      </w:pPr>
      <w:r w:rsidRPr="006848AE">
        <w:t xml:space="preserve">The messaging rules described in section </w:t>
      </w:r>
      <w:r>
        <w:fldChar w:fldCharType="begin"/>
      </w:r>
      <w:r>
        <w:instrText xml:space="preserve"> REF _Ref287965612 \r \h  \* MERGEFORMAT </w:instrText>
      </w:r>
      <w:r>
        <w:fldChar w:fldCharType="separate"/>
      </w:r>
      <w:r w:rsidR="00E23EB1">
        <w:t>3.5</w:t>
      </w:r>
      <w:r>
        <w:fldChar w:fldCharType="end"/>
      </w:r>
      <w:r w:rsidRPr="006848AE">
        <w:t xml:space="preserve"> must be adhered to, specifically the criteria</w:t>
      </w:r>
      <w:r>
        <w:t xml:space="preserve"> governing the handling of Data Provider Output</w:t>
      </w:r>
      <w:r w:rsidRPr="003D5616">
        <w:t xml:space="preserve"> </w:t>
      </w:r>
      <w:r>
        <w:t>being split across multiple Query-Results messages.</w:t>
      </w:r>
    </w:p>
    <w:p w14:paraId="0310BE0B" w14:textId="77777777" w:rsidR="00FD4A2E" w:rsidRDefault="00FD4A2E" w:rsidP="00FD4A2E">
      <w:pPr>
        <w:pStyle w:val="ParaText"/>
        <w:tabs>
          <w:tab w:val="clear" w:pos="2462"/>
        </w:tabs>
      </w:pPr>
      <w:r>
        <w:t>GPET-E Systems should send Query Results back to GPDC as soon as practically possible after the results are available but no later than 4 hours following generation.</w:t>
      </w:r>
    </w:p>
    <w:p w14:paraId="34574B3E" w14:textId="5317B1FE" w:rsidR="00FD4A2E" w:rsidRDefault="00FD4A2E" w:rsidP="00FD4A2E">
      <w:pPr>
        <w:pStyle w:val="ParaText"/>
      </w:pPr>
      <w:bookmarkStart w:id="146" w:name="_Ref332291700"/>
      <w:r>
        <w:t xml:space="preserve">Query-Results must only be sent to GPDC on or after the Execution Date and </w:t>
      </w:r>
      <w:r w:rsidR="002765E8">
        <w:t xml:space="preserve">should arrive </w:t>
      </w:r>
      <w:r>
        <w:t>before or on the Cut-off Date as defined in the Run-Time-Parameters message.</w:t>
      </w:r>
      <w:r w:rsidRPr="00FA373B">
        <w:t xml:space="preserve"> For clarity, there is no process for </w:t>
      </w:r>
      <w:r>
        <w:t>GPDC</w:t>
      </w:r>
      <w:r w:rsidRPr="00FA373B">
        <w:t xml:space="preserve"> to request a cancellation of a previously successfully </w:t>
      </w:r>
      <w:r>
        <w:t>Scheduled Query Instance of an Extraction Requirement</w:t>
      </w:r>
      <w:r w:rsidRPr="00FA373B">
        <w:t xml:space="preserve"> (via </w:t>
      </w:r>
      <w:r w:rsidR="005F120A" w:rsidRPr="00FA373B">
        <w:t>an</w:t>
      </w:r>
      <w:r w:rsidRPr="00FA373B">
        <w:t xml:space="preserve"> RTP – RTPR exchange). </w:t>
      </w:r>
      <w:r>
        <w:t>Running an Extraction Requirement</w:t>
      </w:r>
      <w:r w:rsidRPr="00FA373B">
        <w:t xml:space="preserve"> </w:t>
      </w:r>
      <w:r>
        <w:t>after the cut-</w:t>
      </w:r>
      <w:r w:rsidRPr="00FA373B">
        <w:t xml:space="preserve">off date may </w:t>
      </w:r>
      <w:r>
        <w:t xml:space="preserve">have SLA implications for the GPET-E and may </w:t>
      </w:r>
      <w:r w:rsidRPr="00FA373B">
        <w:t xml:space="preserve">impact the capacity available within </w:t>
      </w:r>
      <w:r>
        <w:t xml:space="preserve">the </w:t>
      </w:r>
      <w:r w:rsidRPr="00FA373B">
        <w:t>GPET-E to run</w:t>
      </w:r>
      <w:r>
        <w:t xml:space="preserve"> valid instances, but the late submission will nevertheless be accepted by GPDC</w:t>
      </w:r>
      <w:r w:rsidRPr="00FA373B">
        <w:t>.</w:t>
      </w:r>
      <w:bookmarkEnd w:id="146"/>
    </w:p>
    <w:p w14:paraId="13EE598D" w14:textId="5769475A" w:rsidR="00FD4A2E" w:rsidRDefault="00FD4A2E" w:rsidP="00FD4A2E">
      <w:pPr>
        <w:pStyle w:val="ParaText"/>
        <w:rPr>
          <w:lang w:eastAsia="en-GB"/>
        </w:rPr>
      </w:pPr>
      <w:r>
        <w:rPr>
          <w:lang w:eastAsia="en-GB"/>
        </w:rPr>
        <w:t xml:space="preserve">In the event of an error whilst processing the Query-Results message within GPDC a resend of the Query-Results message may be requested, however this is an off-system process and will not be requested in the </w:t>
      </w:r>
      <w:r w:rsidRPr="00681076">
        <w:rPr>
          <w:lang w:eastAsia="en-GB"/>
        </w:rPr>
        <w:t>Query-Results-Acknowledgement message</w:t>
      </w:r>
      <w:r>
        <w:rPr>
          <w:lang w:eastAsia="en-GB"/>
        </w:rPr>
        <w:t xml:space="preserve"> (see paragraph </w:t>
      </w:r>
      <w:r>
        <w:rPr>
          <w:lang w:eastAsia="en-GB"/>
        </w:rPr>
        <w:fldChar w:fldCharType="begin"/>
      </w:r>
      <w:r>
        <w:rPr>
          <w:lang w:eastAsia="en-GB"/>
        </w:rPr>
        <w:instrText xml:space="preserve"> REF _Ref519854361 \r \h </w:instrText>
      </w:r>
      <w:r>
        <w:rPr>
          <w:lang w:eastAsia="en-GB"/>
        </w:rPr>
      </w:r>
      <w:r>
        <w:rPr>
          <w:lang w:eastAsia="en-GB"/>
        </w:rPr>
        <w:fldChar w:fldCharType="separate"/>
      </w:r>
      <w:r w:rsidR="00E23EB1">
        <w:rPr>
          <w:lang w:eastAsia="en-GB"/>
        </w:rPr>
        <w:t>196</w:t>
      </w:r>
      <w:r>
        <w:rPr>
          <w:lang w:eastAsia="en-GB"/>
        </w:rPr>
        <w:fldChar w:fldCharType="end"/>
      </w:r>
      <w:r>
        <w:rPr>
          <w:lang w:eastAsia="en-GB"/>
        </w:rPr>
        <w:t>.</w:t>
      </w:r>
    </w:p>
    <w:p w14:paraId="39EE4067" w14:textId="3319B8F5" w:rsidR="00FD4A2E" w:rsidRPr="00372F13" w:rsidRDefault="00FD4A2E" w:rsidP="00FD4A2E">
      <w:pPr>
        <w:pStyle w:val="ParaText"/>
        <w:rPr>
          <w:lang w:eastAsia="en-GB"/>
        </w:rPr>
      </w:pPr>
      <w:bookmarkStart w:id="147" w:name="_Ref332630091"/>
      <w:r>
        <w:rPr>
          <w:lang w:eastAsia="en-GB"/>
        </w:rPr>
        <w:t xml:space="preserve">A Checksum of the Query-Results message is to be generated by the GPET-E System once the message generation is complete and, where applicable, after the message has been compressed by the GPET-E application (as opposed to the MESH client). This is transferred via a MESH control file attribute – see section </w:t>
      </w:r>
      <w:r>
        <w:rPr>
          <w:lang w:eastAsia="en-GB"/>
        </w:rPr>
        <w:fldChar w:fldCharType="begin"/>
      </w:r>
      <w:r>
        <w:rPr>
          <w:lang w:eastAsia="en-GB"/>
        </w:rPr>
        <w:instrText xml:space="preserve"> REF _Ref332630047 \w \h </w:instrText>
      </w:r>
      <w:r>
        <w:rPr>
          <w:lang w:eastAsia="en-GB"/>
        </w:rPr>
      </w:r>
      <w:r>
        <w:rPr>
          <w:lang w:eastAsia="en-GB"/>
        </w:rPr>
        <w:fldChar w:fldCharType="separate"/>
      </w:r>
      <w:r w:rsidR="00E23EB1">
        <w:rPr>
          <w:lang w:eastAsia="en-GB"/>
        </w:rPr>
        <w:t>3.9.2.1</w:t>
      </w:r>
      <w:r>
        <w:rPr>
          <w:lang w:eastAsia="en-GB"/>
        </w:rPr>
        <w:fldChar w:fldCharType="end"/>
      </w:r>
      <w:r>
        <w:rPr>
          <w:lang w:eastAsia="en-GB"/>
        </w:rPr>
        <w:t xml:space="preserve"> for details on how MESH control file attributes are used.</w:t>
      </w:r>
      <w:bookmarkEnd w:id="147"/>
    </w:p>
    <w:p w14:paraId="04298284" w14:textId="77777777" w:rsidR="00FD4A2E" w:rsidRDefault="00FD4A2E" w:rsidP="00C572AD">
      <w:pPr>
        <w:pStyle w:val="Heading3"/>
        <w:rPr>
          <w:lang w:eastAsia="en-GB"/>
        </w:rPr>
      </w:pPr>
      <w:r>
        <w:rPr>
          <w:lang w:eastAsia="en-GB"/>
        </w:rPr>
        <w:lastRenderedPageBreak/>
        <w:t xml:space="preserve">Message </w:t>
      </w:r>
      <w:r w:rsidRPr="00EB5D75">
        <w:rPr>
          <w:lang w:eastAsia="en-GB"/>
        </w:rPr>
        <w:t>Attributes</w:t>
      </w:r>
    </w:p>
    <w:p w14:paraId="4780C64A" w14:textId="7EECC7E6" w:rsidR="00FD4A2E" w:rsidRDefault="00FD4A2E" w:rsidP="00FD4A2E">
      <w:pPr>
        <w:pStyle w:val="ParaText"/>
        <w:tabs>
          <w:tab w:val="clear" w:pos="2462"/>
        </w:tabs>
      </w:pPr>
      <w:bookmarkStart w:id="148" w:name="_Ref332357587"/>
      <w:r w:rsidRPr="003D5616">
        <w:t xml:space="preserve">The </w:t>
      </w:r>
      <w:r>
        <w:t xml:space="preserve">Query Results (QR) message </w:t>
      </w:r>
      <w:r w:rsidRPr="003D5616">
        <w:t>will include the following attributes</w:t>
      </w:r>
      <w:r>
        <w:t xml:space="preserve"> – </w:t>
      </w:r>
      <w:r w:rsidRPr="00D00750">
        <w:rPr>
          <w:i/>
        </w:rPr>
        <w:t>attributes will be required unless otherwise marked as optional</w:t>
      </w:r>
      <w:r w:rsidRPr="00FF3A16">
        <w:rPr>
          <w:i/>
        </w:rPr>
        <w:t xml:space="preserve"> </w:t>
      </w:r>
      <w:r>
        <w:rPr>
          <w:i/>
        </w:rPr>
        <w:t>as defined by the Query Results XML schema</w:t>
      </w:r>
      <w:r w:rsidRPr="003D5616">
        <w:t>:</w:t>
      </w:r>
      <w:bookmarkEnd w:id="148"/>
    </w:p>
    <w:p w14:paraId="3243D189" w14:textId="77777777" w:rsidR="00FD4A2E" w:rsidRDefault="00FD4A2E" w:rsidP="00FD4A2E">
      <w:pPr>
        <w:pStyle w:val="ParaText"/>
        <w:numPr>
          <w:ilvl w:val="0"/>
          <w:numId w:val="23"/>
        </w:numPr>
      </w:pPr>
      <w:r>
        <w:t xml:space="preserve">GPES-I-Version – </w:t>
      </w:r>
      <w:r w:rsidRPr="00484F10">
        <w:t>The version of the GPES Interoperability Standard that applies to this message.</w:t>
      </w:r>
    </w:p>
    <w:p w14:paraId="6ECA47A3" w14:textId="77777777" w:rsidR="00FD4A2E" w:rsidRDefault="00FD4A2E" w:rsidP="00FD4A2E">
      <w:pPr>
        <w:pStyle w:val="ParaText"/>
        <w:numPr>
          <w:ilvl w:val="0"/>
          <w:numId w:val="23"/>
        </w:numPr>
      </w:pPr>
      <w:r>
        <w:t>QR-Message-Version - The version of the QR</w:t>
      </w:r>
      <w:r w:rsidRPr="00484F10">
        <w:t xml:space="preserve"> message.</w:t>
      </w:r>
    </w:p>
    <w:p w14:paraId="612B345F" w14:textId="77777777" w:rsidR="00FD4A2E" w:rsidRPr="007848C7" w:rsidRDefault="00FD4A2E" w:rsidP="00FD4A2E">
      <w:pPr>
        <w:pStyle w:val="ParaText"/>
        <w:numPr>
          <w:ilvl w:val="1"/>
          <w:numId w:val="19"/>
        </w:numPr>
        <w:rPr>
          <w:lang w:eastAsia="en-GB"/>
        </w:rPr>
      </w:pPr>
      <w:r>
        <w:rPr>
          <w:lang w:eastAsia="en-GB"/>
        </w:rPr>
        <w:t>QR</w:t>
      </w:r>
      <w:r w:rsidRPr="00485911">
        <w:rPr>
          <w:lang w:eastAsia="en-GB"/>
        </w:rPr>
        <w:t>-UUID</w:t>
      </w:r>
      <w:r>
        <w:rPr>
          <w:lang w:eastAsia="en-GB"/>
        </w:rPr>
        <w:t xml:space="preserve"> - </w:t>
      </w:r>
      <w:r w:rsidRPr="00484F10">
        <w:rPr>
          <w:lang w:eastAsia="en-GB"/>
        </w:rPr>
        <w:t>An identifier us</w:t>
      </w:r>
      <w:r>
        <w:rPr>
          <w:lang w:eastAsia="en-GB"/>
        </w:rPr>
        <w:t>ed to uniquely identify the QR</w:t>
      </w:r>
      <w:r w:rsidRPr="00484F10">
        <w:rPr>
          <w:lang w:eastAsia="en-GB"/>
        </w:rPr>
        <w:t xml:space="preserve"> message itself.</w:t>
      </w:r>
      <w:r>
        <w:t xml:space="preserve"> (A Universal Unique Id</w:t>
      </w:r>
      <w:r w:rsidRPr="006B5E3D">
        <w:t>entifier (aka GUID)</w:t>
      </w:r>
      <w:r>
        <w:t xml:space="preserve"> generated by the sender</w:t>
      </w:r>
      <w:r w:rsidRPr="006B5E3D">
        <w:t>. Complies with RFC 4122 and ISO/IEC 11578:1996</w:t>
      </w:r>
      <w:r>
        <w:t>)</w:t>
      </w:r>
    </w:p>
    <w:p w14:paraId="5184F99A" w14:textId="77777777" w:rsidR="00FD4A2E" w:rsidRDefault="00FD4A2E" w:rsidP="00FD4A2E">
      <w:pPr>
        <w:pStyle w:val="ParaText"/>
        <w:numPr>
          <w:ilvl w:val="0"/>
          <w:numId w:val="0"/>
        </w:numPr>
        <w:ind w:left="771" w:hanging="771"/>
        <w:rPr>
          <w:lang w:eastAsia="en-GB"/>
        </w:rPr>
      </w:pPr>
    </w:p>
    <w:p w14:paraId="756861A8" w14:textId="1FD435D5" w:rsidR="00FD4A2E" w:rsidRDefault="00FD4A2E" w:rsidP="00FD4A2E">
      <w:pPr>
        <w:pStyle w:val="ParaText"/>
        <w:numPr>
          <w:ilvl w:val="1"/>
          <w:numId w:val="19"/>
        </w:numPr>
        <w:rPr>
          <w:lang w:eastAsia="en-GB"/>
        </w:rPr>
      </w:pPr>
      <w:r w:rsidRPr="00A04761">
        <w:rPr>
          <w:lang w:eastAsia="en-GB"/>
        </w:rPr>
        <w:t>Scheduled-Query-Instance-ID</w:t>
      </w:r>
      <w:r>
        <w:rPr>
          <w:lang w:eastAsia="en-GB"/>
        </w:rPr>
        <w:t xml:space="preserve"> – </w:t>
      </w:r>
      <w:r w:rsidRPr="000041B8">
        <w:rPr>
          <w:lang w:eastAsia="en-GB"/>
        </w:rPr>
        <w:t xml:space="preserve">A composite reference number used to uniquely identify the instance of the query </w:t>
      </w:r>
      <w:r>
        <w:rPr>
          <w:lang w:eastAsia="en-GB"/>
        </w:rPr>
        <w:t>that the results relate to.</w:t>
      </w:r>
      <w:r w:rsidRPr="000041B8">
        <w:rPr>
          <w:lang w:eastAsia="en-GB"/>
        </w:rPr>
        <w:t xml:space="preserve"> It is comprised of the following three elements separated by hyphens “-“. 1: Query </w:t>
      </w:r>
      <w:r w:rsidRPr="006B7F19">
        <w:rPr>
          <w:rFonts w:cs="Arial"/>
        </w:rPr>
        <w:t>Identifier – alpha-numeric 6 characters, 2: Date – numeric 8 digits</w:t>
      </w:r>
      <w:r>
        <w:rPr>
          <w:rFonts w:cs="Arial"/>
        </w:rPr>
        <w:t xml:space="preserve"> and</w:t>
      </w:r>
      <w:r w:rsidRPr="006B7F19">
        <w:rPr>
          <w:rFonts w:cs="Arial"/>
        </w:rPr>
        <w:t xml:space="preserve"> Sequence Number – numeric 4 digits, 3: Regular/Ad-hoc query identifier – R or A</w:t>
      </w:r>
      <w:r>
        <w:rPr>
          <w:lang w:eastAsia="en-GB"/>
        </w:rPr>
        <w:t xml:space="preserve">). </w:t>
      </w:r>
      <w:r w:rsidRPr="004423EC">
        <w:rPr>
          <w:lang w:eastAsia="en-GB"/>
        </w:rPr>
        <w:t>For example</w:t>
      </w:r>
      <w:r w:rsidR="005F120A" w:rsidRPr="004423EC">
        <w:rPr>
          <w:lang w:eastAsia="en-GB"/>
        </w:rPr>
        <w:t>,</w:t>
      </w:r>
      <w:r w:rsidRPr="004423EC">
        <w:rPr>
          <w:lang w:eastAsia="en-GB"/>
        </w:rPr>
        <w:t xml:space="preserve"> A00001-201809180001-R</w:t>
      </w:r>
      <w:r w:rsidRPr="000041B8">
        <w:rPr>
          <w:lang w:eastAsia="en-GB"/>
        </w:rPr>
        <w:t xml:space="preserve"> (sourced from the RTP message).</w:t>
      </w:r>
    </w:p>
    <w:p w14:paraId="40776CA2" w14:textId="77777777" w:rsidR="00FD4A2E" w:rsidRDefault="00FD4A2E" w:rsidP="00FD4A2E">
      <w:pPr>
        <w:pStyle w:val="ParaText"/>
        <w:numPr>
          <w:ilvl w:val="1"/>
          <w:numId w:val="19"/>
        </w:numPr>
        <w:rPr>
          <w:lang w:eastAsia="en-GB"/>
        </w:rPr>
      </w:pPr>
      <w:r>
        <w:rPr>
          <w:lang w:eastAsia="en-GB"/>
        </w:rPr>
        <w:t>RT</w:t>
      </w:r>
      <w:r w:rsidRPr="00485911">
        <w:rPr>
          <w:lang w:eastAsia="en-GB"/>
        </w:rPr>
        <w:t>P-UUID</w:t>
      </w:r>
      <w:r>
        <w:rPr>
          <w:lang w:eastAsia="en-GB"/>
        </w:rPr>
        <w:t xml:space="preserve"> – The identifier that uniquely identifies the RTP message being responded to. (sourced from the RTP message)</w:t>
      </w:r>
    </w:p>
    <w:p w14:paraId="408F4D68" w14:textId="77777777" w:rsidR="00FD4A2E" w:rsidRDefault="00FD4A2E" w:rsidP="00FD4A2E">
      <w:pPr>
        <w:pStyle w:val="ParaText"/>
        <w:numPr>
          <w:ilvl w:val="1"/>
          <w:numId w:val="19"/>
        </w:numPr>
        <w:rPr>
          <w:lang w:eastAsia="en-GB"/>
        </w:rPr>
      </w:pPr>
      <w:r w:rsidRPr="009C4FBB">
        <w:rPr>
          <w:lang w:eastAsia="en-GB"/>
        </w:rPr>
        <w:t>Practice-ID</w:t>
      </w:r>
      <w:r>
        <w:rPr>
          <w:lang w:eastAsia="en-GB"/>
        </w:rPr>
        <w:t xml:space="preserve"> – A unique </w:t>
      </w:r>
      <w:r w:rsidRPr="00933FFC">
        <w:rPr>
          <w:lang w:eastAsia="en-GB"/>
        </w:rPr>
        <w:t xml:space="preserve">GP Practice </w:t>
      </w:r>
      <w:r>
        <w:rPr>
          <w:lang w:eastAsia="en-GB"/>
        </w:rPr>
        <w:t xml:space="preserve">Identifier in the form </w:t>
      </w:r>
      <w:r w:rsidRPr="00554111">
        <w:rPr>
          <w:szCs w:val="22"/>
          <w:lang w:eastAsia="en-GB"/>
        </w:rPr>
        <w:t xml:space="preserve">of a </w:t>
      </w:r>
      <w:r w:rsidRPr="00554111">
        <w:rPr>
          <w:rFonts w:cs="Arial"/>
          <w:color w:val="000000"/>
          <w:szCs w:val="22"/>
        </w:rPr>
        <w:t>National Administrative Codes Service</w:t>
      </w:r>
      <w:r>
        <w:rPr>
          <w:rFonts w:cs="Arial"/>
          <w:color w:val="000000"/>
          <w:szCs w:val="22"/>
        </w:rPr>
        <w:t xml:space="preserve"> (NACS) code. </w:t>
      </w:r>
      <w:r>
        <w:rPr>
          <w:lang w:eastAsia="en-GB"/>
        </w:rPr>
        <w:t>(sourced from the RTP message)</w:t>
      </w:r>
    </w:p>
    <w:p w14:paraId="54995E5B" w14:textId="77777777" w:rsidR="00FD4A2E" w:rsidRPr="007848C7" w:rsidRDefault="00FD4A2E" w:rsidP="00FD4A2E">
      <w:pPr>
        <w:pStyle w:val="ParaText"/>
        <w:numPr>
          <w:ilvl w:val="1"/>
          <w:numId w:val="19"/>
        </w:numPr>
        <w:rPr>
          <w:lang w:eastAsia="en-GB"/>
        </w:rPr>
      </w:pPr>
      <w:r w:rsidRPr="007848C7">
        <w:rPr>
          <w:lang w:eastAsia="en-GB"/>
        </w:rPr>
        <w:t xml:space="preserve">GPET-Q-SQI-Authentication-Signature – </w:t>
      </w:r>
      <w:r>
        <w:rPr>
          <w:lang w:eastAsia="en-GB"/>
        </w:rPr>
        <w:t>A unique GPDC identifier for practice level authentication of GPDC. (sourced from the RTP message)</w:t>
      </w:r>
    </w:p>
    <w:p w14:paraId="1AC59F27" w14:textId="77777777" w:rsidR="00FD4A2E" w:rsidRPr="007848C7" w:rsidRDefault="00FD4A2E" w:rsidP="00FD4A2E">
      <w:pPr>
        <w:pStyle w:val="ParaText"/>
        <w:numPr>
          <w:ilvl w:val="1"/>
          <w:numId w:val="19"/>
        </w:numPr>
        <w:rPr>
          <w:lang w:eastAsia="en-GB"/>
        </w:rPr>
      </w:pPr>
      <w:r w:rsidRPr="007848C7">
        <w:rPr>
          <w:lang w:eastAsia="en-GB"/>
        </w:rPr>
        <w:t xml:space="preserve">GPET-E-SQI-Authentication-Signature – </w:t>
      </w:r>
      <w:r>
        <w:rPr>
          <w:lang w:eastAsia="en-GB"/>
        </w:rPr>
        <w:t xml:space="preserve">A unique practice level identifier for use by GPDC </w:t>
      </w:r>
      <w:r w:rsidRPr="007848C7">
        <w:rPr>
          <w:lang w:eastAsia="en-GB"/>
        </w:rPr>
        <w:t xml:space="preserve">to authenticate the </w:t>
      </w:r>
      <w:r>
        <w:rPr>
          <w:lang w:eastAsia="en-GB"/>
        </w:rPr>
        <w:t xml:space="preserve">results. </w:t>
      </w:r>
      <w:r>
        <w:t>(A Universal Unique Id</w:t>
      </w:r>
      <w:r w:rsidRPr="006B5E3D">
        <w:t>entifier (aka GUID)</w:t>
      </w:r>
      <w:r>
        <w:t xml:space="preserve"> generated by the sender</w:t>
      </w:r>
      <w:r w:rsidRPr="006B5E3D">
        <w:t>. Complies with RFC 4122 and ISO/IEC 11578:1996</w:t>
      </w:r>
      <w:r>
        <w:t>)</w:t>
      </w:r>
    </w:p>
    <w:p w14:paraId="2A7769B2" w14:textId="77777777" w:rsidR="00FD4A2E" w:rsidRPr="00A75FB8" w:rsidRDefault="00FD4A2E" w:rsidP="00FD4A2E">
      <w:pPr>
        <w:pStyle w:val="ParaText"/>
        <w:numPr>
          <w:ilvl w:val="1"/>
          <w:numId w:val="19"/>
        </w:numPr>
        <w:rPr>
          <w:lang w:eastAsia="en-GB"/>
        </w:rPr>
      </w:pPr>
      <w:r w:rsidRPr="00A75FB8">
        <w:rPr>
          <w:lang w:eastAsia="en-GB"/>
        </w:rPr>
        <w:t>Issue-Date-Time – The date/time that the message was issued by GPET-E</w:t>
      </w:r>
    </w:p>
    <w:p w14:paraId="421E92ED" w14:textId="77777777" w:rsidR="00FD4A2E" w:rsidRDefault="00FD4A2E" w:rsidP="00FD4A2E">
      <w:pPr>
        <w:pStyle w:val="ParaText"/>
        <w:numPr>
          <w:ilvl w:val="1"/>
          <w:numId w:val="19"/>
        </w:numPr>
        <w:rPr>
          <w:lang w:eastAsia="en-GB"/>
        </w:rPr>
      </w:pPr>
      <w:r w:rsidRPr="004B3B4D">
        <w:rPr>
          <w:lang w:eastAsia="en-GB"/>
        </w:rPr>
        <w:t>Query-Name</w:t>
      </w:r>
      <w:r>
        <w:rPr>
          <w:lang w:eastAsia="en-GB"/>
        </w:rPr>
        <w:t xml:space="preserve"> – Optional. The name given to the query that this QR message relates to.</w:t>
      </w:r>
      <w:r w:rsidRPr="000041B8">
        <w:rPr>
          <w:lang w:eastAsia="en-GB"/>
        </w:rPr>
        <w:t xml:space="preserve"> </w:t>
      </w:r>
      <w:r>
        <w:rPr>
          <w:lang w:eastAsia="en-GB"/>
        </w:rPr>
        <w:t>(sourced from the RTP message)</w:t>
      </w:r>
    </w:p>
    <w:p w14:paraId="29F76FF5" w14:textId="77777777" w:rsidR="00FD4A2E" w:rsidRDefault="00FD4A2E" w:rsidP="00FD4A2E">
      <w:pPr>
        <w:pStyle w:val="ParaText"/>
        <w:numPr>
          <w:ilvl w:val="1"/>
          <w:numId w:val="19"/>
        </w:numPr>
        <w:rPr>
          <w:lang w:eastAsia="en-GB"/>
        </w:rPr>
      </w:pPr>
      <w:r w:rsidRPr="004B3B4D">
        <w:rPr>
          <w:lang w:eastAsia="en-GB"/>
        </w:rPr>
        <w:t>Query-Description</w:t>
      </w:r>
      <w:r>
        <w:rPr>
          <w:lang w:eastAsia="en-GB"/>
        </w:rPr>
        <w:t xml:space="preserve"> – Optional. A description of the query that this QR message relates to. (sourced from the RTP message)</w:t>
      </w:r>
    </w:p>
    <w:p w14:paraId="148EC606" w14:textId="77777777" w:rsidR="00FD4A2E" w:rsidRPr="00600381" w:rsidRDefault="00FD4A2E" w:rsidP="00FD4A2E">
      <w:pPr>
        <w:pStyle w:val="ParaText"/>
        <w:numPr>
          <w:ilvl w:val="0"/>
          <w:numId w:val="0"/>
        </w:numPr>
        <w:ind w:left="720"/>
        <w:rPr>
          <w:b/>
          <w:i/>
          <w:lang w:eastAsia="en-GB"/>
        </w:rPr>
      </w:pPr>
      <w:r w:rsidRPr="00600381">
        <w:rPr>
          <w:b/>
          <w:i/>
          <w:lang w:eastAsia="en-GB"/>
        </w:rPr>
        <w:t>[Query-Results-Manifest</w:t>
      </w:r>
      <w:r>
        <w:rPr>
          <w:b/>
          <w:i/>
          <w:lang w:eastAsia="en-GB"/>
        </w:rPr>
        <w:t xml:space="preserve"> – GP system Identifier and statistics details</w:t>
      </w:r>
      <w:r w:rsidRPr="00600381">
        <w:rPr>
          <w:b/>
          <w:i/>
          <w:lang w:eastAsia="en-GB"/>
        </w:rPr>
        <w:t>]</w:t>
      </w:r>
    </w:p>
    <w:p w14:paraId="444F9A9D" w14:textId="582E0734" w:rsidR="00FD4A2E" w:rsidRDefault="00FD4A2E" w:rsidP="00FD4A2E">
      <w:pPr>
        <w:pStyle w:val="ParaText"/>
        <w:numPr>
          <w:ilvl w:val="2"/>
          <w:numId w:val="19"/>
        </w:numPr>
        <w:rPr>
          <w:lang w:eastAsia="en-GB"/>
        </w:rPr>
      </w:pPr>
      <w:r w:rsidRPr="00444F76">
        <w:rPr>
          <w:lang w:eastAsia="en-GB"/>
        </w:rPr>
        <w:t>GPET-E-Executable-Version</w:t>
      </w:r>
      <w:r>
        <w:rPr>
          <w:lang w:eastAsia="en-GB"/>
        </w:rPr>
        <w:t xml:space="preserve"> - </w:t>
      </w:r>
      <w:r w:rsidRPr="00444F76">
        <w:rPr>
          <w:lang w:eastAsia="en-GB"/>
        </w:rPr>
        <w:t>Used for GPET-E system to communicate the version of the GPET-E Executable software used to extract the Query Result data. Format of this attribute is for GPET-E supplier to decide and manage. This is distinct to the GP System Identifier in this message</w:t>
      </w:r>
    </w:p>
    <w:p w14:paraId="3CEB48FC" w14:textId="2B21E04E" w:rsidR="00FD4A2E" w:rsidRDefault="00FD4A2E" w:rsidP="00FD4A2E">
      <w:pPr>
        <w:pStyle w:val="ParaText"/>
        <w:numPr>
          <w:ilvl w:val="2"/>
          <w:numId w:val="19"/>
        </w:numPr>
        <w:rPr>
          <w:lang w:eastAsia="en-GB"/>
        </w:rPr>
      </w:pPr>
      <w:r w:rsidRPr="00094911">
        <w:rPr>
          <w:lang w:eastAsia="en-GB"/>
        </w:rPr>
        <w:t>GP-System-Identifier</w:t>
      </w:r>
      <w:r>
        <w:rPr>
          <w:lang w:eastAsia="en-GB"/>
        </w:rPr>
        <w:t xml:space="preserve"> – The computer system used by the GP Practice, made up of</w:t>
      </w:r>
      <w:r w:rsidRPr="00225867">
        <w:rPr>
          <w:lang w:eastAsia="en-GB"/>
        </w:rPr>
        <w:t xml:space="preserve"> </w:t>
      </w:r>
      <w:r>
        <w:rPr>
          <w:lang w:eastAsia="en-GB"/>
        </w:rPr>
        <w:t xml:space="preserve">a </w:t>
      </w:r>
      <w:r w:rsidRPr="00225867">
        <w:rPr>
          <w:lang w:eastAsia="en-GB"/>
        </w:rPr>
        <w:t xml:space="preserve">product and version identifier conforming to the standard defined </w:t>
      </w:r>
      <w:r>
        <w:rPr>
          <w:lang w:eastAsia="en-GB"/>
        </w:rPr>
        <w:t>in the 04002 code within Ref</w:t>
      </w:r>
      <w:r w:rsidR="00F21818">
        <w:rPr>
          <w:lang w:eastAsia="en-GB"/>
        </w:rPr>
        <w:t xml:space="preserve"> </w:t>
      </w:r>
      <w:r>
        <w:rPr>
          <w:lang w:eastAsia="en-GB"/>
        </w:rPr>
        <w:t>[7].</w:t>
      </w:r>
    </w:p>
    <w:p w14:paraId="295BBE1F" w14:textId="77777777" w:rsidR="00FD4A2E" w:rsidRDefault="00FD4A2E" w:rsidP="00FD4A2E">
      <w:pPr>
        <w:pStyle w:val="ParaText"/>
        <w:numPr>
          <w:ilvl w:val="0"/>
          <w:numId w:val="0"/>
        </w:numPr>
        <w:ind w:left="1440"/>
        <w:rPr>
          <w:lang w:eastAsia="en-GB"/>
        </w:rPr>
      </w:pPr>
      <w:r w:rsidRPr="0029412C">
        <w:rPr>
          <w:b/>
          <w:i/>
          <w:lang w:eastAsia="en-GB"/>
        </w:rPr>
        <w:t>[Terminology-Identifiers]</w:t>
      </w:r>
      <w:r>
        <w:rPr>
          <w:lang w:eastAsia="en-GB"/>
        </w:rPr>
        <w:t xml:space="preserve"> – A list of one or more of the </w:t>
      </w:r>
      <w:r w:rsidRPr="0046799C">
        <w:rPr>
          <w:lang w:eastAsia="en-GB"/>
        </w:rPr>
        <w:t>clinical coding standards used</w:t>
      </w:r>
      <w:r>
        <w:rPr>
          <w:lang w:eastAsia="en-GB"/>
        </w:rPr>
        <w:t xml:space="preserve"> by the GP Practice system (</w:t>
      </w:r>
      <w:r w:rsidRPr="007875F8">
        <w:rPr>
          <w:lang w:eastAsia="en-GB"/>
        </w:rPr>
        <w:t>the terminology stated is the terminology supported by the GPET-E for th</w:t>
      </w:r>
      <w:r>
        <w:rPr>
          <w:lang w:eastAsia="en-GB"/>
        </w:rPr>
        <w:t>e</w:t>
      </w:r>
      <w:r w:rsidRPr="007875F8">
        <w:rPr>
          <w:lang w:eastAsia="en-GB"/>
        </w:rPr>
        <w:t xml:space="preserve"> </w:t>
      </w:r>
      <w:r>
        <w:rPr>
          <w:lang w:eastAsia="en-GB"/>
        </w:rPr>
        <w:t>P</w:t>
      </w:r>
      <w:r w:rsidRPr="007875F8">
        <w:rPr>
          <w:lang w:eastAsia="en-GB"/>
        </w:rPr>
        <w:t>ractice at the point of generating the message</w:t>
      </w:r>
      <w:r>
        <w:rPr>
          <w:lang w:eastAsia="en-GB"/>
        </w:rPr>
        <w:t>).</w:t>
      </w:r>
    </w:p>
    <w:p w14:paraId="3F99652F" w14:textId="77777777" w:rsidR="00FD4A2E" w:rsidRDefault="00FD4A2E" w:rsidP="00FD4A2E">
      <w:pPr>
        <w:pStyle w:val="ParaText"/>
        <w:numPr>
          <w:ilvl w:val="3"/>
          <w:numId w:val="19"/>
        </w:numPr>
        <w:rPr>
          <w:lang w:eastAsia="en-GB"/>
        </w:rPr>
      </w:pPr>
      <w:proofErr w:type="spellStart"/>
      <w:r w:rsidRPr="0046799C">
        <w:rPr>
          <w:lang w:eastAsia="en-GB"/>
        </w:rPr>
        <w:t>CodeSchemeID</w:t>
      </w:r>
      <w:proofErr w:type="spellEnd"/>
      <w:r>
        <w:rPr>
          <w:lang w:eastAsia="en-GB"/>
        </w:rPr>
        <w:t xml:space="preserve"> – </w:t>
      </w:r>
      <w:r w:rsidRPr="0046799C">
        <w:rPr>
          <w:lang w:eastAsia="en-GB"/>
        </w:rPr>
        <w:t>ISO Object Identifier for the coding scheme</w:t>
      </w:r>
    </w:p>
    <w:p w14:paraId="7ACB7F35" w14:textId="77777777" w:rsidR="00FD4A2E" w:rsidRPr="008A251D" w:rsidRDefault="00FD4A2E" w:rsidP="00FD4A2E">
      <w:pPr>
        <w:pStyle w:val="ParaText"/>
        <w:numPr>
          <w:ilvl w:val="3"/>
          <w:numId w:val="19"/>
        </w:numPr>
        <w:rPr>
          <w:lang w:eastAsia="en-GB"/>
        </w:rPr>
      </w:pPr>
      <w:r w:rsidRPr="008A251D">
        <w:rPr>
          <w:lang w:eastAsia="en-GB"/>
        </w:rPr>
        <w:lastRenderedPageBreak/>
        <w:t>Terminology-Name – The terminology name within the coding scheme.</w:t>
      </w:r>
    </w:p>
    <w:p w14:paraId="6BDC0ADD" w14:textId="78D73246" w:rsidR="00FD4A2E" w:rsidRPr="00A75FB8" w:rsidRDefault="00FD4A2E" w:rsidP="00FD4A2E">
      <w:pPr>
        <w:pStyle w:val="ParaText"/>
        <w:numPr>
          <w:ilvl w:val="3"/>
          <w:numId w:val="19"/>
        </w:numPr>
        <w:rPr>
          <w:lang w:eastAsia="en-GB"/>
        </w:rPr>
      </w:pPr>
      <w:r w:rsidRPr="00A75FB8">
        <w:rPr>
          <w:lang w:eastAsia="en-GB"/>
        </w:rPr>
        <w:t>Terminology-Release –</w:t>
      </w:r>
      <w:r w:rsidRPr="000A5210">
        <w:rPr>
          <w:lang w:eastAsia="en-GB"/>
        </w:rPr>
        <w:t xml:space="preserve"> </w:t>
      </w:r>
      <w:r>
        <w:rPr>
          <w:lang w:eastAsia="en-GB"/>
        </w:rPr>
        <w:t>This element is deprecated in version 4.1 onwards. Although the element still exists in the QR message it is not used and must be included in all QR messages with a null value.</w:t>
      </w:r>
    </w:p>
    <w:p w14:paraId="7399AECD" w14:textId="77777777" w:rsidR="00FD4A2E" w:rsidRPr="00A75FB8" w:rsidRDefault="00FD4A2E" w:rsidP="00FD4A2E">
      <w:pPr>
        <w:pStyle w:val="ParaText"/>
        <w:numPr>
          <w:ilvl w:val="2"/>
          <w:numId w:val="19"/>
        </w:numPr>
        <w:rPr>
          <w:lang w:eastAsia="en-GB"/>
        </w:rPr>
      </w:pPr>
      <w:r w:rsidRPr="00A75FB8">
        <w:rPr>
          <w:lang w:eastAsia="en-GB"/>
        </w:rPr>
        <w:t xml:space="preserve">RTP-Translation-Start-Date-Time - Date/time of the start point for a GPET-E system to </w:t>
      </w:r>
      <w:r>
        <w:rPr>
          <w:lang w:eastAsia="en-GB"/>
        </w:rPr>
        <w:t>populate the GPET-E Executable with the RTP values</w:t>
      </w:r>
    </w:p>
    <w:p w14:paraId="69D3EBAD" w14:textId="77777777" w:rsidR="00FD4A2E" w:rsidRPr="00A75FB8" w:rsidRDefault="00FD4A2E" w:rsidP="00FD4A2E">
      <w:pPr>
        <w:pStyle w:val="ParaText"/>
        <w:numPr>
          <w:ilvl w:val="2"/>
          <w:numId w:val="19"/>
        </w:numPr>
        <w:rPr>
          <w:lang w:eastAsia="en-GB"/>
        </w:rPr>
      </w:pPr>
      <w:r w:rsidRPr="00A75FB8">
        <w:rPr>
          <w:lang w:eastAsia="en-GB"/>
        </w:rPr>
        <w:t xml:space="preserve">RTP-Translation-End-Date-Time – Date/time of the stop point for a GPET-E system to </w:t>
      </w:r>
      <w:r>
        <w:rPr>
          <w:lang w:eastAsia="en-GB"/>
        </w:rPr>
        <w:t>populate the RTP values.</w:t>
      </w:r>
    </w:p>
    <w:p w14:paraId="020539C6" w14:textId="77777777" w:rsidR="00FD4A2E" w:rsidRPr="00A75FB8" w:rsidRDefault="00FD4A2E" w:rsidP="00FD4A2E">
      <w:pPr>
        <w:pStyle w:val="ParaText"/>
        <w:numPr>
          <w:ilvl w:val="2"/>
          <w:numId w:val="19"/>
        </w:numPr>
        <w:rPr>
          <w:lang w:eastAsia="en-GB"/>
        </w:rPr>
      </w:pPr>
      <w:r w:rsidRPr="00A75FB8">
        <w:rPr>
          <w:lang w:eastAsia="en-GB"/>
        </w:rPr>
        <w:t>Query-Execution-Start-Date-Time – Date/time of the start point for a GPET-E system to run a GPET-E executable</w:t>
      </w:r>
    </w:p>
    <w:p w14:paraId="1D85FFF4" w14:textId="77777777" w:rsidR="00FD4A2E" w:rsidRPr="00A75FB8" w:rsidRDefault="00FD4A2E" w:rsidP="00FD4A2E">
      <w:pPr>
        <w:pStyle w:val="ParaText"/>
        <w:numPr>
          <w:ilvl w:val="2"/>
          <w:numId w:val="19"/>
        </w:numPr>
        <w:rPr>
          <w:lang w:eastAsia="en-GB"/>
        </w:rPr>
      </w:pPr>
      <w:r w:rsidRPr="00A75FB8">
        <w:rPr>
          <w:lang w:eastAsia="en-GB"/>
        </w:rPr>
        <w:t>Query-Execution-End-Date-Time - Date/time of the stop point for a GPET-E system to run a GPET-E executable</w:t>
      </w:r>
    </w:p>
    <w:p w14:paraId="38B8EEC3" w14:textId="77777777" w:rsidR="00FD4A2E" w:rsidRDefault="00FD4A2E" w:rsidP="00FD4A2E">
      <w:pPr>
        <w:pStyle w:val="ParaText"/>
        <w:numPr>
          <w:ilvl w:val="0"/>
          <w:numId w:val="0"/>
        </w:numPr>
        <w:ind w:left="720"/>
        <w:rPr>
          <w:b/>
          <w:i/>
          <w:lang w:eastAsia="en-GB"/>
        </w:rPr>
      </w:pPr>
      <w:r w:rsidRPr="00E453C4">
        <w:rPr>
          <w:b/>
          <w:i/>
          <w:lang w:eastAsia="en-GB"/>
        </w:rPr>
        <w:t>[</w:t>
      </w:r>
      <w:r>
        <w:rPr>
          <w:b/>
          <w:i/>
          <w:lang w:eastAsia="en-GB"/>
        </w:rPr>
        <w:t>Query</w:t>
      </w:r>
      <w:r w:rsidRPr="00E453C4">
        <w:rPr>
          <w:b/>
          <w:i/>
          <w:lang w:eastAsia="en-GB"/>
        </w:rPr>
        <w:t>-Result</w:t>
      </w:r>
      <w:r>
        <w:rPr>
          <w:b/>
          <w:i/>
          <w:lang w:eastAsia="en-GB"/>
        </w:rPr>
        <w:t>s – One or more Query-Results-Records for Patient, Aggregate and Freeform results</w:t>
      </w:r>
      <w:r w:rsidRPr="00E453C4">
        <w:rPr>
          <w:b/>
          <w:i/>
          <w:lang w:eastAsia="en-GB"/>
        </w:rPr>
        <w:t>]</w:t>
      </w:r>
    </w:p>
    <w:p w14:paraId="29AC8562" w14:textId="77777777" w:rsidR="00FD4A2E" w:rsidRDefault="00FD4A2E" w:rsidP="00FD4A2E">
      <w:pPr>
        <w:pStyle w:val="ParaText"/>
        <w:numPr>
          <w:ilvl w:val="0"/>
          <w:numId w:val="0"/>
        </w:numPr>
        <w:ind w:left="720"/>
        <w:rPr>
          <w:b/>
          <w:i/>
          <w:lang w:eastAsia="en-GB"/>
        </w:rPr>
      </w:pPr>
    </w:p>
    <w:p w14:paraId="5A85D292" w14:textId="77777777" w:rsidR="00FD4A2E" w:rsidRPr="00AE7B12" w:rsidRDefault="00FD4A2E" w:rsidP="00FD4A2E">
      <w:pPr>
        <w:pStyle w:val="ParaText"/>
        <w:numPr>
          <w:ilvl w:val="2"/>
          <w:numId w:val="19"/>
        </w:numPr>
        <w:rPr>
          <w:lang w:eastAsia="en-GB"/>
        </w:rPr>
      </w:pPr>
      <w:r w:rsidRPr="00AE7B12">
        <w:rPr>
          <w:lang w:eastAsia="en-GB"/>
        </w:rPr>
        <w:t>RID – A sequential record identifier for each Patient-Level-Record within the Query-Results-Records. Note that all RID values are contiguous within the QR message.</w:t>
      </w:r>
    </w:p>
    <w:p w14:paraId="5AEC204D"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 xml:space="preserve"> [Patient</w:t>
      </w:r>
      <w:r>
        <w:rPr>
          <w:b/>
          <w:i/>
          <w:lang w:eastAsia="en-GB"/>
        </w:rPr>
        <w:t>s</w:t>
      </w:r>
      <w:r w:rsidRPr="00B93FD1">
        <w:rPr>
          <w:b/>
          <w:i/>
          <w:lang w:eastAsia="en-GB"/>
        </w:rPr>
        <w:t>-Table-Attributes]</w:t>
      </w:r>
      <w:r w:rsidRPr="00B93FD1">
        <w:rPr>
          <w:b/>
          <w:i/>
          <w:highlight w:val="yellow"/>
          <w:lang w:eastAsia="en-GB"/>
        </w:rPr>
        <w:t xml:space="preserve"> </w:t>
      </w:r>
    </w:p>
    <w:p w14:paraId="2FA00E14" w14:textId="38B81940" w:rsidR="00FD4A2E" w:rsidRDefault="00FD4A2E" w:rsidP="00FD4A2E">
      <w:pPr>
        <w:pStyle w:val="ParaText"/>
        <w:numPr>
          <w:ilvl w:val="0"/>
          <w:numId w:val="0"/>
        </w:numPr>
        <w:ind w:left="1440"/>
        <w:rPr>
          <w:lang w:eastAsia="en-GB"/>
        </w:rPr>
      </w:pPr>
      <w:r>
        <w:rPr>
          <w:lang w:eastAsia="en-GB"/>
        </w:rPr>
        <w:t xml:space="preserve">NB: All of the patients table attributes in the QR message (except for QID and LID) are sourced from the patients table but unlike the patients table all attributes are optional and populated according the query. See </w:t>
      </w:r>
      <w:r w:rsidRPr="00B93FD1">
        <w:rPr>
          <w:lang w:eastAsia="en-GB"/>
        </w:rPr>
        <w:t xml:space="preserve">section </w:t>
      </w:r>
      <w:r>
        <w:fldChar w:fldCharType="begin"/>
      </w:r>
      <w:r>
        <w:instrText xml:space="preserve"> REF _Ref295309339 \r \h  \* MERGEFORMAT </w:instrText>
      </w:r>
      <w:r>
        <w:fldChar w:fldCharType="separate"/>
      </w:r>
      <w:r w:rsidR="00E23EB1">
        <w:rPr>
          <w:lang w:eastAsia="en-GB"/>
        </w:rPr>
        <w:t>2.4.3.4</w:t>
      </w:r>
      <w:r>
        <w:fldChar w:fldCharType="end"/>
      </w:r>
      <w:r w:rsidRPr="00B93FD1">
        <w:rPr>
          <w:lang w:eastAsia="en-GB"/>
        </w:rPr>
        <w:t xml:space="preserve"> for </w:t>
      </w:r>
      <w:r>
        <w:rPr>
          <w:lang w:eastAsia="en-GB"/>
        </w:rPr>
        <w:t>a description of the patients table attributes below</w:t>
      </w:r>
      <w:r w:rsidRPr="00B93FD1">
        <w:rPr>
          <w:lang w:eastAsia="en-GB"/>
        </w:rPr>
        <w:t xml:space="preserve">. </w:t>
      </w:r>
      <w:r>
        <w:rPr>
          <w:lang w:eastAsia="en-GB"/>
        </w:rPr>
        <w:t>The QID and LID attributes are “system” attributes and do not form part of the patient data.</w:t>
      </w:r>
    </w:p>
    <w:p w14:paraId="2A48E285" w14:textId="77777777" w:rsidR="00FD4A2E" w:rsidRDefault="00FD4A2E" w:rsidP="00FD4A2E">
      <w:pPr>
        <w:pStyle w:val="ParaText"/>
        <w:numPr>
          <w:ilvl w:val="2"/>
          <w:numId w:val="19"/>
        </w:numPr>
        <w:tabs>
          <w:tab w:val="left" w:pos="1650"/>
        </w:tabs>
        <w:ind w:hanging="40"/>
        <w:rPr>
          <w:lang w:eastAsia="en-GB"/>
        </w:rPr>
      </w:pPr>
      <w:r>
        <w:rPr>
          <w:lang w:eastAsia="en-GB"/>
        </w:rPr>
        <w:t>QID – The query identifier related to the patient for this RID.</w:t>
      </w:r>
    </w:p>
    <w:p w14:paraId="4926C635" w14:textId="77777777" w:rsidR="00FD4A2E" w:rsidRDefault="00FD4A2E" w:rsidP="00FD4A2E">
      <w:pPr>
        <w:pStyle w:val="ParaText"/>
        <w:numPr>
          <w:ilvl w:val="2"/>
          <w:numId w:val="19"/>
        </w:numPr>
        <w:tabs>
          <w:tab w:val="left" w:pos="1650"/>
        </w:tabs>
        <w:ind w:hanging="40"/>
        <w:rPr>
          <w:lang w:eastAsia="en-GB"/>
        </w:rPr>
      </w:pPr>
      <w:r>
        <w:rPr>
          <w:lang w:eastAsia="en-GB"/>
        </w:rPr>
        <w:t>LID – The line identifier related to this QID.</w:t>
      </w:r>
    </w:p>
    <w:p w14:paraId="6F8EBA70"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REFERENCE</w:t>
      </w:r>
    </w:p>
    <w:p w14:paraId="51935D10"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DATE-OF-BIRTH</w:t>
      </w:r>
    </w:p>
    <w:p w14:paraId="1D660AC0"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SEX</w:t>
      </w:r>
    </w:p>
    <w:p w14:paraId="6EB73CB7"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POSTCODE</w:t>
      </w:r>
    </w:p>
    <w:p w14:paraId="06A137F0"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POSTCODE-SECTOR</w:t>
      </w:r>
    </w:p>
    <w:p w14:paraId="71EBA49D"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MARITAL-STATUS</w:t>
      </w:r>
    </w:p>
    <w:p w14:paraId="7816FE3D"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GP</w:t>
      </w:r>
    </w:p>
    <w:p w14:paraId="252456E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GP-USUAL</w:t>
      </w:r>
    </w:p>
    <w:p w14:paraId="7E25E527"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ACTIVE</w:t>
      </w:r>
    </w:p>
    <w:p w14:paraId="0ED50D3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REGISTERED-DATE</w:t>
      </w:r>
    </w:p>
    <w:p w14:paraId="1E67ECBD"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REMOVED-DATE</w:t>
      </w:r>
    </w:p>
    <w:p w14:paraId="13F1E3A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DATE-OF-DEATH</w:t>
      </w:r>
    </w:p>
    <w:p w14:paraId="41B67094"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HA</w:t>
      </w:r>
    </w:p>
    <w:p w14:paraId="0F09B67C"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lastRenderedPageBreak/>
        <w:t>PCG</w:t>
      </w:r>
    </w:p>
    <w:p w14:paraId="02AA68ED"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PRACTICE</w:t>
      </w:r>
    </w:p>
    <w:p w14:paraId="5E87F036"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SURGERY</w:t>
      </w:r>
    </w:p>
    <w:p w14:paraId="20173697"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MILEAGE</w:t>
      </w:r>
    </w:p>
    <w:p w14:paraId="359609B6"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DISPENSING</w:t>
      </w:r>
    </w:p>
    <w:p w14:paraId="57FF5033"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SURNAME</w:t>
      </w:r>
    </w:p>
    <w:p w14:paraId="78B4A07F"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FORENAME</w:t>
      </w:r>
    </w:p>
    <w:p w14:paraId="447E1E86"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TITLE</w:t>
      </w:r>
    </w:p>
    <w:p w14:paraId="3565D438"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NHS-NUMBER</w:t>
      </w:r>
    </w:p>
    <w:p w14:paraId="1E8B448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w:t>
      </w:r>
    </w:p>
    <w:p w14:paraId="5FCFF2BC"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ADDRESS-1</w:t>
      </w:r>
    </w:p>
    <w:p w14:paraId="47A00963"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ADDRESS-2</w:t>
      </w:r>
    </w:p>
    <w:p w14:paraId="6194F4CD"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ADDRESS-3</w:t>
      </w:r>
    </w:p>
    <w:p w14:paraId="2A80548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ADDRESS-4</w:t>
      </w:r>
    </w:p>
    <w:p w14:paraId="1836D89E"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ADDRESS-5</w:t>
      </w:r>
    </w:p>
    <w:p w14:paraId="0B20F3A1"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PRACT-NUMBER</w:t>
      </w:r>
    </w:p>
    <w:p w14:paraId="0A2F0CE2"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ETHNIC</w:t>
      </w:r>
    </w:p>
    <w:p w14:paraId="4A0DDFB7" w14:textId="77777777" w:rsidR="00FD4A2E" w:rsidRPr="00AC37C1" w:rsidRDefault="00FD4A2E" w:rsidP="00FD4A2E">
      <w:pPr>
        <w:pStyle w:val="ParaText"/>
        <w:numPr>
          <w:ilvl w:val="0"/>
          <w:numId w:val="26"/>
        </w:numPr>
        <w:rPr>
          <w:rFonts w:cs="Arial"/>
          <w:i/>
          <w:szCs w:val="22"/>
          <w:lang w:eastAsia="en-GB"/>
        </w:rPr>
      </w:pPr>
      <w:r w:rsidRPr="00AC37C1">
        <w:rPr>
          <w:rFonts w:cs="Arial"/>
          <w:i/>
          <w:szCs w:val="22"/>
          <w:lang w:eastAsia="en-GB"/>
        </w:rPr>
        <w:t>FIRST-LANGUAGE</w:t>
      </w:r>
    </w:p>
    <w:p w14:paraId="114C505E"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w:t>
      </w:r>
      <w:r>
        <w:rPr>
          <w:b/>
          <w:i/>
          <w:lang w:eastAsia="en-GB"/>
        </w:rPr>
        <w:t>Journals</w:t>
      </w:r>
      <w:r w:rsidRPr="00B93FD1">
        <w:rPr>
          <w:b/>
          <w:i/>
          <w:lang w:eastAsia="en-GB"/>
        </w:rPr>
        <w:t>-Table-Attributes]</w:t>
      </w:r>
      <w:r w:rsidRPr="00B93FD1">
        <w:rPr>
          <w:b/>
          <w:i/>
          <w:highlight w:val="yellow"/>
          <w:lang w:eastAsia="en-GB"/>
        </w:rPr>
        <w:t xml:space="preserve"> </w:t>
      </w:r>
    </w:p>
    <w:p w14:paraId="37B3D44E" w14:textId="5E1293A7" w:rsidR="00FD4A2E" w:rsidRDefault="00FD4A2E" w:rsidP="00FD4A2E">
      <w:pPr>
        <w:pStyle w:val="ParaText"/>
        <w:numPr>
          <w:ilvl w:val="0"/>
          <w:numId w:val="0"/>
        </w:numPr>
        <w:ind w:left="1440"/>
        <w:rPr>
          <w:lang w:eastAsia="en-GB"/>
        </w:rPr>
      </w:pPr>
      <w:r>
        <w:rPr>
          <w:lang w:eastAsia="en-GB"/>
        </w:rPr>
        <w:t xml:space="preserve">NB: All of the journals table attributes in the QR message (except for QID and LID) are sourced from the journals table but unlike the journals table all attributes are optional and populated according the query. See </w:t>
      </w:r>
      <w:r w:rsidRPr="00B93FD1">
        <w:rPr>
          <w:lang w:eastAsia="en-GB"/>
        </w:rPr>
        <w:t xml:space="preserve">section </w:t>
      </w:r>
      <w:r>
        <w:rPr>
          <w:lang w:eastAsia="en-GB"/>
        </w:rPr>
        <w:fldChar w:fldCharType="begin"/>
      </w:r>
      <w:r>
        <w:rPr>
          <w:lang w:eastAsia="en-GB"/>
        </w:rPr>
        <w:instrText xml:space="preserve"> REF _Ref295400709 \r \h </w:instrText>
      </w:r>
      <w:r>
        <w:rPr>
          <w:lang w:eastAsia="en-GB"/>
        </w:rPr>
      </w:r>
      <w:r>
        <w:rPr>
          <w:lang w:eastAsia="en-GB"/>
        </w:rPr>
        <w:fldChar w:fldCharType="separate"/>
      </w:r>
      <w:r w:rsidR="00E23EB1">
        <w:rPr>
          <w:lang w:eastAsia="en-GB"/>
        </w:rPr>
        <w:t>2.4.3.5</w:t>
      </w:r>
      <w:r>
        <w:rPr>
          <w:lang w:eastAsia="en-GB"/>
        </w:rPr>
        <w:fldChar w:fldCharType="end"/>
      </w:r>
      <w:r>
        <w:rPr>
          <w:lang w:eastAsia="en-GB"/>
        </w:rPr>
        <w:t xml:space="preserve"> </w:t>
      </w:r>
      <w:r w:rsidRPr="00B93FD1">
        <w:rPr>
          <w:lang w:eastAsia="en-GB"/>
        </w:rPr>
        <w:t xml:space="preserve">for </w:t>
      </w:r>
      <w:r>
        <w:rPr>
          <w:lang w:eastAsia="en-GB"/>
        </w:rPr>
        <w:t>a description of each of the attributes below</w:t>
      </w:r>
      <w:r w:rsidRPr="00B93FD1">
        <w:rPr>
          <w:lang w:eastAsia="en-GB"/>
        </w:rPr>
        <w:t xml:space="preserve">. </w:t>
      </w:r>
      <w:r>
        <w:rPr>
          <w:lang w:eastAsia="en-GB"/>
        </w:rPr>
        <w:t>The QID and LID attributes are “system” attributes and do not form part of the patient data.</w:t>
      </w:r>
    </w:p>
    <w:p w14:paraId="08E489FC" w14:textId="77777777" w:rsidR="00FD4A2E" w:rsidRDefault="00FD4A2E" w:rsidP="00FD4A2E">
      <w:pPr>
        <w:pStyle w:val="ParaText"/>
        <w:numPr>
          <w:ilvl w:val="2"/>
          <w:numId w:val="19"/>
        </w:numPr>
        <w:tabs>
          <w:tab w:val="left" w:pos="1650"/>
        </w:tabs>
        <w:ind w:hanging="40"/>
        <w:rPr>
          <w:lang w:eastAsia="en-GB"/>
        </w:rPr>
      </w:pPr>
      <w:r>
        <w:rPr>
          <w:lang w:eastAsia="en-GB"/>
        </w:rPr>
        <w:t>QID – The query identifier related to the patient for this RID.</w:t>
      </w:r>
    </w:p>
    <w:p w14:paraId="428E2D43" w14:textId="77777777" w:rsidR="00FD4A2E" w:rsidRDefault="00FD4A2E" w:rsidP="00FD4A2E">
      <w:pPr>
        <w:pStyle w:val="ParaText"/>
        <w:numPr>
          <w:ilvl w:val="2"/>
          <w:numId w:val="19"/>
        </w:numPr>
        <w:tabs>
          <w:tab w:val="left" w:pos="1650"/>
        </w:tabs>
        <w:ind w:hanging="40"/>
        <w:rPr>
          <w:lang w:eastAsia="en-GB"/>
        </w:rPr>
      </w:pPr>
      <w:r>
        <w:rPr>
          <w:lang w:eastAsia="en-GB"/>
        </w:rPr>
        <w:t>LID – The line identifier related to this QID.</w:t>
      </w:r>
    </w:p>
    <w:p w14:paraId="636B3D54"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DATE</w:t>
      </w:r>
    </w:p>
    <w:p w14:paraId="241C9F20"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RECORD-DATE</w:t>
      </w:r>
    </w:p>
    <w:p w14:paraId="79115FC5"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CODE</w:t>
      </w:r>
    </w:p>
    <w:p w14:paraId="2A93FDE8"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HCP</w:t>
      </w:r>
    </w:p>
    <w:p w14:paraId="0A807225"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HCP-TYPE</w:t>
      </w:r>
    </w:p>
    <w:p w14:paraId="7CA7A624"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GMS</w:t>
      </w:r>
    </w:p>
    <w:p w14:paraId="469DB5D4"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EPISODE-CONDITION (source = Journals Table T2A10)</w:t>
      </w:r>
    </w:p>
    <w:p w14:paraId="2B555E82" w14:textId="4DA6E574" w:rsidR="00FD4A2E" w:rsidRDefault="00FD4A2E" w:rsidP="00FD4A2E">
      <w:pPr>
        <w:pStyle w:val="ParaText"/>
        <w:numPr>
          <w:ilvl w:val="2"/>
          <w:numId w:val="19"/>
        </w:numPr>
        <w:tabs>
          <w:tab w:val="clear" w:pos="1800"/>
          <w:tab w:val="num" w:pos="1760"/>
        </w:tabs>
        <w:ind w:hanging="40"/>
        <w:rPr>
          <w:lang w:eastAsia="en-GB"/>
        </w:rPr>
      </w:pPr>
      <w:r>
        <w:rPr>
          <w:lang w:eastAsia="en-GB"/>
        </w:rPr>
        <w:t>EPISODE-PRESCRIPTION</w:t>
      </w:r>
      <w:r w:rsidR="00243FA9">
        <w:rPr>
          <w:lang w:eastAsia="en-GB"/>
        </w:rPr>
        <w:t xml:space="preserve"> </w:t>
      </w:r>
      <w:r>
        <w:rPr>
          <w:lang w:eastAsia="en-GB"/>
        </w:rPr>
        <w:t>(source = Journals Table T2A11)</w:t>
      </w:r>
    </w:p>
    <w:p w14:paraId="05176890"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TEXT</w:t>
      </w:r>
    </w:p>
    <w:p w14:paraId="6E130CCA"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RUBRIC</w:t>
      </w:r>
    </w:p>
    <w:p w14:paraId="6BDE8F3A"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lastRenderedPageBreak/>
        <w:t>SUMMARY</w:t>
      </w:r>
    </w:p>
    <w:p w14:paraId="542988FF" w14:textId="16BD7A2B" w:rsidR="00FD4A2E" w:rsidRDefault="00FD4A2E" w:rsidP="00FD4A2E">
      <w:pPr>
        <w:pStyle w:val="ParaText"/>
        <w:numPr>
          <w:ilvl w:val="2"/>
          <w:numId w:val="19"/>
        </w:numPr>
        <w:tabs>
          <w:tab w:val="clear" w:pos="1800"/>
          <w:tab w:val="num" w:pos="1760"/>
        </w:tabs>
        <w:ind w:hanging="40"/>
        <w:rPr>
          <w:lang w:eastAsia="en-GB"/>
        </w:rPr>
      </w:pPr>
      <w:r>
        <w:rPr>
          <w:lang w:eastAsia="en-GB"/>
        </w:rPr>
        <w:t>VALUE1-CONDITION</w:t>
      </w:r>
      <w:r w:rsidR="00243FA9">
        <w:rPr>
          <w:lang w:eastAsia="en-GB"/>
        </w:rPr>
        <w:t xml:space="preserve"> </w:t>
      </w:r>
      <w:r>
        <w:rPr>
          <w:lang w:eastAsia="en-GB"/>
        </w:rPr>
        <w:t>(source = Journals Table T2A16)</w:t>
      </w:r>
    </w:p>
    <w:p w14:paraId="58799240" w14:textId="7E049417" w:rsidR="00FD4A2E" w:rsidRDefault="00FD4A2E" w:rsidP="00FD4A2E">
      <w:pPr>
        <w:pStyle w:val="ParaText"/>
        <w:numPr>
          <w:ilvl w:val="2"/>
          <w:numId w:val="19"/>
        </w:numPr>
        <w:tabs>
          <w:tab w:val="clear" w:pos="1800"/>
          <w:tab w:val="num" w:pos="1760"/>
        </w:tabs>
        <w:ind w:hanging="40"/>
        <w:rPr>
          <w:lang w:eastAsia="en-GB"/>
        </w:rPr>
      </w:pPr>
      <w:r>
        <w:rPr>
          <w:lang w:eastAsia="en-GB"/>
        </w:rPr>
        <w:t>VALUE2-CONDITION</w:t>
      </w:r>
      <w:r w:rsidR="00243FA9">
        <w:rPr>
          <w:lang w:eastAsia="en-GB"/>
        </w:rPr>
        <w:t xml:space="preserve"> </w:t>
      </w:r>
      <w:r>
        <w:rPr>
          <w:lang w:eastAsia="en-GB"/>
        </w:rPr>
        <w:t>(source = Journals Table T2A17)</w:t>
      </w:r>
    </w:p>
    <w:p w14:paraId="4AEC8581" w14:textId="10B239B5" w:rsidR="00FD4A2E" w:rsidRDefault="00FD4A2E" w:rsidP="00FD4A2E">
      <w:pPr>
        <w:pStyle w:val="ParaText"/>
        <w:numPr>
          <w:ilvl w:val="2"/>
          <w:numId w:val="19"/>
        </w:numPr>
        <w:tabs>
          <w:tab w:val="clear" w:pos="1800"/>
          <w:tab w:val="num" w:pos="1760"/>
        </w:tabs>
        <w:ind w:hanging="40"/>
        <w:rPr>
          <w:lang w:eastAsia="en-GB"/>
        </w:rPr>
      </w:pPr>
      <w:r>
        <w:rPr>
          <w:lang w:eastAsia="en-GB"/>
        </w:rPr>
        <w:t>VALUE1-PRESCRIPTION</w:t>
      </w:r>
      <w:r w:rsidR="00243FA9">
        <w:rPr>
          <w:lang w:eastAsia="en-GB"/>
        </w:rPr>
        <w:t xml:space="preserve"> </w:t>
      </w:r>
      <w:r>
        <w:rPr>
          <w:lang w:eastAsia="en-GB"/>
        </w:rPr>
        <w:t>(source = Journals Table T2A18)</w:t>
      </w:r>
    </w:p>
    <w:p w14:paraId="6ECA810C" w14:textId="205C9844" w:rsidR="00FD4A2E" w:rsidRDefault="00FD4A2E" w:rsidP="00FD4A2E">
      <w:pPr>
        <w:pStyle w:val="ParaText"/>
        <w:numPr>
          <w:ilvl w:val="2"/>
          <w:numId w:val="19"/>
        </w:numPr>
        <w:tabs>
          <w:tab w:val="clear" w:pos="1800"/>
          <w:tab w:val="num" w:pos="1760"/>
        </w:tabs>
        <w:ind w:hanging="40"/>
        <w:rPr>
          <w:lang w:eastAsia="en-GB"/>
        </w:rPr>
      </w:pPr>
      <w:r>
        <w:rPr>
          <w:lang w:eastAsia="en-GB"/>
        </w:rPr>
        <w:t>VALUE2-PRESCRIPTION</w:t>
      </w:r>
      <w:r w:rsidR="00243FA9">
        <w:rPr>
          <w:lang w:eastAsia="en-GB"/>
        </w:rPr>
        <w:t xml:space="preserve"> </w:t>
      </w:r>
      <w:r>
        <w:rPr>
          <w:lang w:eastAsia="en-GB"/>
        </w:rPr>
        <w:t>(source = Journals Table T2A19)</w:t>
      </w:r>
    </w:p>
    <w:p w14:paraId="69C5ABBB"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END-DATE</w:t>
      </w:r>
    </w:p>
    <w:p w14:paraId="5F5A273B"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TIME</w:t>
      </w:r>
    </w:p>
    <w:p w14:paraId="209FFDC5"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CONTEXT</w:t>
      </w:r>
    </w:p>
    <w:p w14:paraId="34D7214B"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CERTAINTY</w:t>
      </w:r>
    </w:p>
    <w:p w14:paraId="3C2512F6"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SEVERITY</w:t>
      </w:r>
    </w:p>
    <w:p w14:paraId="7555439A"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LINKS</w:t>
      </w:r>
    </w:p>
    <w:p w14:paraId="630F5BC9" w14:textId="77777777" w:rsidR="00FD4A2E" w:rsidRDefault="00FD4A2E" w:rsidP="00FD4A2E">
      <w:pPr>
        <w:pStyle w:val="ParaText"/>
        <w:numPr>
          <w:ilvl w:val="2"/>
          <w:numId w:val="19"/>
        </w:numPr>
        <w:tabs>
          <w:tab w:val="clear" w:pos="1800"/>
          <w:tab w:val="num" w:pos="1760"/>
        </w:tabs>
        <w:ind w:hanging="40"/>
        <w:rPr>
          <w:lang w:eastAsia="en-GB"/>
        </w:rPr>
      </w:pPr>
      <w:r>
        <w:rPr>
          <w:lang w:eastAsia="en-GB"/>
        </w:rPr>
        <w:t>REASON</w:t>
      </w:r>
    </w:p>
    <w:p w14:paraId="5F411D23"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w:t>
      </w:r>
      <w:r>
        <w:rPr>
          <w:b/>
          <w:i/>
          <w:lang w:eastAsia="en-GB"/>
        </w:rPr>
        <w:t>Referrals</w:t>
      </w:r>
      <w:r w:rsidRPr="00B93FD1">
        <w:rPr>
          <w:b/>
          <w:i/>
          <w:lang w:eastAsia="en-GB"/>
        </w:rPr>
        <w:t>-Table-Attributes]</w:t>
      </w:r>
      <w:r w:rsidRPr="00B93FD1">
        <w:rPr>
          <w:b/>
          <w:i/>
          <w:highlight w:val="yellow"/>
          <w:lang w:eastAsia="en-GB"/>
        </w:rPr>
        <w:t xml:space="preserve"> </w:t>
      </w:r>
    </w:p>
    <w:p w14:paraId="6007AFDD" w14:textId="56C65D54" w:rsidR="00FD4A2E" w:rsidRDefault="00FD4A2E" w:rsidP="00FD4A2E">
      <w:pPr>
        <w:pStyle w:val="ParaText"/>
        <w:numPr>
          <w:ilvl w:val="0"/>
          <w:numId w:val="0"/>
        </w:numPr>
        <w:ind w:left="1440"/>
        <w:rPr>
          <w:lang w:eastAsia="en-GB"/>
        </w:rPr>
      </w:pPr>
      <w:r>
        <w:rPr>
          <w:lang w:eastAsia="en-GB"/>
        </w:rPr>
        <w:t xml:space="preserve">NB: All of the referrals table attributes in the QR message (except for QID and :LID) are sourced from the referrals table but unlike the referrals table all attributes are optional and populated according to the query. See </w:t>
      </w:r>
      <w:r w:rsidRPr="00B93FD1">
        <w:rPr>
          <w:lang w:eastAsia="en-GB"/>
        </w:rPr>
        <w:t xml:space="preserve">section </w:t>
      </w:r>
      <w:r>
        <w:rPr>
          <w:lang w:eastAsia="en-GB"/>
        </w:rPr>
        <w:fldChar w:fldCharType="begin"/>
      </w:r>
      <w:r>
        <w:rPr>
          <w:lang w:eastAsia="en-GB"/>
        </w:rPr>
        <w:instrText xml:space="preserve"> REF _Ref295403910 \r \h </w:instrText>
      </w:r>
      <w:r>
        <w:rPr>
          <w:lang w:eastAsia="en-GB"/>
        </w:rPr>
      </w:r>
      <w:r>
        <w:rPr>
          <w:lang w:eastAsia="en-GB"/>
        </w:rPr>
        <w:fldChar w:fldCharType="separate"/>
      </w:r>
      <w:r w:rsidR="00E23EB1">
        <w:rPr>
          <w:lang w:eastAsia="en-GB"/>
        </w:rPr>
        <w:t>2.4.3.6</w:t>
      </w:r>
      <w:r>
        <w:rPr>
          <w:lang w:eastAsia="en-GB"/>
        </w:rPr>
        <w:fldChar w:fldCharType="end"/>
      </w:r>
      <w:r>
        <w:rPr>
          <w:lang w:eastAsia="en-GB"/>
        </w:rPr>
        <w:t xml:space="preserve"> </w:t>
      </w:r>
      <w:r w:rsidRPr="00B93FD1">
        <w:rPr>
          <w:lang w:eastAsia="en-GB"/>
        </w:rPr>
        <w:t xml:space="preserve">for </w:t>
      </w:r>
      <w:r>
        <w:rPr>
          <w:lang w:eastAsia="en-GB"/>
        </w:rPr>
        <w:t>a description of each of the attributes below</w:t>
      </w:r>
      <w:r w:rsidRPr="00B93FD1">
        <w:rPr>
          <w:lang w:eastAsia="en-GB"/>
        </w:rPr>
        <w:t xml:space="preserve">. </w:t>
      </w:r>
      <w:r>
        <w:rPr>
          <w:lang w:eastAsia="en-GB"/>
        </w:rPr>
        <w:t>The QID and LID attributes are “system” attributes and do not form part of the patient data.</w:t>
      </w:r>
    </w:p>
    <w:p w14:paraId="21F29D8F" w14:textId="77777777" w:rsidR="00FD4A2E" w:rsidRPr="00B93FD1" w:rsidRDefault="00FD4A2E" w:rsidP="00FD4A2E">
      <w:pPr>
        <w:pStyle w:val="ParaText"/>
        <w:numPr>
          <w:ilvl w:val="0"/>
          <w:numId w:val="0"/>
        </w:numPr>
        <w:ind w:left="1440"/>
        <w:rPr>
          <w:lang w:eastAsia="en-GB"/>
        </w:rPr>
      </w:pPr>
    </w:p>
    <w:p w14:paraId="73933C7B" w14:textId="77777777" w:rsidR="00FD4A2E" w:rsidRDefault="00FD4A2E" w:rsidP="00FD4A2E">
      <w:pPr>
        <w:pStyle w:val="ParaText"/>
        <w:numPr>
          <w:ilvl w:val="2"/>
          <w:numId w:val="19"/>
        </w:numPr>
        <w:tabs>
          <w:tab w:val="clear" w:pos="1800"/>
          <w:tab w:val="left" w:pos="1650"/>
          <w:tab w:val="num" w:pos="2090"/>
        </w:tabs>
        <w:ind w:hanging="40"/>
        <w:rPr>
          <w:lang w:eastAsia="en-GB"/>
        </w:rPr>
      </w:pPr>
      <w:r>
        <w:rPr>
          <w:lang w:eastAsia="en-GB"/>
        </w:rPr>
        <w:t>QID – The query identifier related to the patient for this</w:t>
      </w:r>
    </w:p>
    <w:p w14:paraId="72842A19" w14:textId="77777777" w:rsidR="00FD4A2E" w:rsidRDefault="00FD4A2E" w:rsidP="00FD4A2E">
      <w:pPr>
        <w:pStyle w:val="ParaText"/>
        <w:numPr>
          <w:ilvl w:val="0"/>
          <w:numId w:val="0"/>
        </w:numPr>
        <w:tabs>
          <w:tab w:val="left" w:pos="1650"/>
        </w:tabs>
        <w:ind w:left="2160"/>
        <w:rPr>
          <w:lang w:eastAsia="en-GB"/>
        </w:rPr>
      </w:pPr>
      <w:r>
        <w:rPr>
          <w:lang w:eastAsia="en-GB"/>
        </w:rPr>
        <w:t>RID.</w:t>
      </w:r>
    </w:p>
    <w:p w14:paraId="5350052E" w14:textId="77777777" w:rsidR="00FD4A2E" w:rsidRDefault="00FD4A2E" w:rsidP="00FD4A2E">
      <w:pPr>
        <w:pStyle w:val="ParaText"/>
        <w:numPr>
          <w:ilvl w:val="2"/>
          <w:numId w:val="19"/>
        </w:numPr>
        <w:tabs>
          <w:tab w:val="left" w:pos="1650"/>
        </w:tabs>
        <w:ind w:hanging="40"/>
        <w:rPr>
          <w:lang w:eastAsia="en-GB"/>
        </w:rPr>
      </w:pPr>
      <w:r>
        <w:rPr>
          <w:lang w:eastAsia="en-GB"/>
        </w:rPr>
        <w:t>LID – The line identifier related to this QID.</w:t>
      </w:r>
    </w:p>
    <w:p w14:paraId="3FE3988B" w14:textId="77777777" w:rsidR="00FD4A2E" w:rsidRDefault="00FD4A2E" w:rsidP="00FD4A2E">
      <w:pPr>
        <w:pStyle w:val="ParaText"/>
        <w:numPr>
          <w:ilvl w:val="3"/>
          <w:numId w:val="19"/>
        </w:numPr>
        <w:tabs>
          <w:tab w:val="clear" w:pos="2520"/>
        </w:tabs>
        <w:ind w:left="2640" w:hanging="870"/>
        <w:rPr>
          <w:lang w:eastAsia="en-GB"/>
        </w:rPr>
      </w:pPr>
      <w:r>
        <w:rPr>
          <w:lang w:eastAsia="en-GB"/>
        </w:rPr>
        <w:t>DATE</w:t>
      </w:r>
    </w:p>
    <w:p w14:paraId="195FD661" w14:textId="77777777" w:rsidR="00FD4A2E" w:rsidRDefault="00FD4A2E" w:rsidP="00FD4A2E">
      <w:pPr>
        <w:pStyle w:val="ParaText"/>
        <w:numPr>
          <w:ilvl w:val="3"/>
          <w:numId w:val="19"/>
        </w:numPr>
        <w:tabs>
          <w:tab w:val="clear" w:pos="2520"/>
        </w:tabs>
        <w:ind w:left="2640" w:hanging="870"/>
        <w:rPr>
          <w:lang w:eastAsia="en-GB"/>
        </w:rPr>
      </w:pPr>
      <w:r>
        <w:rPr>
          <w:lang w:eastAsia="en-GB"/>
        </w:rPr>
        <w:t>HCP</w:t>
      </w:r>
    </w:p>
    <w:p w14:paraId="0CAFFE77" w14:textId="77777777" w:rsidR="00FD4A2E" w:rsidRDefault="00FD4A2E" w:rsidP="00FD4A2E">
      <w:pPr>
        <w:pStyle w:val="ParaText"/>
        <w:numPr>
          <w:ilvl w:val="3"/>
          <w:numId w:val="19"/>
        </w:numPr>
        <w:tabs>
          <w:tab w:val="clear" w:pos="2520"/>
        </w:tabs>
        <w:ind w:left="2640" w:hanging="870"/>
        <w:rPr>
          <w:lang w:eastAsia="en-GB"/>
        </w:rPr>
      </w:pPr>
      <w:r>
        <w:rPr>
          <w:lang w:eastAsia="en-GB"/>
        </w:rPr>
        <w:t>HCP_TYPE</w:t>
      </w:r>
    </w:p>
    <w:p w14:paraId="56C1C9AF" w14:textId="77777777" w:rsidR="00FD4A2E" w:rsidRDefault="00FD4A2E" w:rsidP="00FD4A2E">
      <w:pPr>
        <w:pStyle w:val="ParaText"/>
        <w:numPr>
          <w:ilvl w:val="3"/>
          <w:numId w:val="19"/>
        </w:numPr>
        <w:tabs>
          <w:tab w:val="clear" w:pos="2520"/>
        </w:tabs>
        <w:ind w:left="2640" w:hanging="870"/>
        <w:rPr>
          <w:lang w:eastAsia="en-GB"/>
        </w:rPr>
      </w:pPr>
      <w:r>
        <w:rPr>
          <w:lang w:eastAsia="en-GB"/>
        </w:rPr>
        <w:t>TO_HCP</w:t>
      </w:r>
    </w:p>
    <w:p w14:paraId="63633017" w14:textId="77777777" w:rsidR="00FD4A2E" w:rsidRDefault="00FD4A2E" w:rsidP="00FD4A2E">
      <w:pPr>
        <w:pStyle w:val="ParaText"/>
        <w:numPr>
          <w:ilvl w:val="3"/>
          <w:numId w:val="19"/>
        </w:numPr>
        <w:tabs>
          <w:tab w:val="clear" w:pos="2520"/>
        </w:tabs>
        <w:ind w:left="2640" w:hanging="870"/>
        <w:rPr>
          <w:lang w:eastAsia="en-GB"/>
        </w:rPr>
      </w:pPr>
      <w:r>
        <w:rPr>
          <w:lang w:eastAsia="en-GB"/>
        </w:rPr>
        <w:t>SPECIALITY</w:t>
      </w:r>
    </w:p>
    <w:p w14:paraId="6F38C34F" w14:textId="77777777" w:rsidR="00FD4A2E" w:rsidRDefault="00FD4A2E" w:rsidP="00FD4A2E">
      <w:pPr>
        <w:pStyle w:val="ParaText"/>
        <w:numPr>
          <w:ilvl w:val="3"/>
          <w:numId w:val="19"/>
        </w:numPr>
        <w:tabs>
          <w:tab w:val="clear" w:pos="2520"/>
        </w:tabs>
        <w:ind w:left="2640" w:hanging="870"/>
        <w:rPr>
          <w:lang w:eastAsia="en-GB"/>
        </w:rPr>
      </w:pPr>
      <w:r>
        <w:rPr>
          <w:lang w:eastAsia="en-GB"/>
        </w:rPr>
        <w:t>UNIT</w:t>
      </w:r>
    </w:p>
    <w:p w14:paraId="6FA9AF8C" w14:textId="77777777" w:rsidR="00FD4A2E" w:rsidRDefault="00FD4A2E" w:rsidP="00FD4A2E">
      <w:pPr>
        <w:pStyle w:val="ParaText"/>
        <w:numPr>
          <w:ilvl w:val="3"/>
          <w:numId w:val="19"/>
        </w:numPr>
        <w:tabs>
          <w:tab w:val="clear" w:pos="2520"/>
        </w:tabs>
        <w:ind w:left="2640" w:hanging="870"/>
        <w:rPr>
          <w:lang w:eastAsia="en-GB"/>
        </w:rPr>
      </w:pPr>
      <w:r>
        <w:rPr>
          <w:lang w:eastAsia="en-GB"/>
        </w:rPr>
        <w:t>TYPE</w:t>
      </w:r>
    </w:p>
    <w:p w14:paraId="5BC085D1" w14:textId="77777777" w:rsidR="00FD4A2E" w:rsidRDefault="00FD4A2E" w:rsidP="00FD4A2E">
      <w:pPr>
        <w:pStyle w:val="ParaText"/>
        <w:numPr>
          <w:ilvl w:val="3"/>
          <w:numId w:val="19"/>
        </w:numPr>
        <w:tabs>
          <w:tab w:val="clear" w:pos="2520"/>
        </w:tabs>
        <w:ind w:left="2640" w:hanging="870"/>
        <w:rPr>
          <w:lang w:eastAsia="en-GB"/>
        </w:rPr>
      </w:pPr>
      <w:r>
        <w:rPr>
          <w:lang w:eastAsia="en-GB"/>
        </w:rPr>
        <w:t>REASON</w:t>
      </w:r>
    </w:p>
    <w:p w14:paraId="03DA9BCA" w14:textId="77777777" w:rsidR="00FD4A2E" w:rsidRDefault="00FD4A2E" w:rsidP="00FD4A2E">
      <w:pPr>
        <w:pStyle w:val="ParaText"/>
        <w:numPr>
          <w:ilvl w:val="3"/>
          <w:numId w:val="19"/>
        </w:numPr>
        <w:tabs>
          <w:tab w:val="clear" w:pos="2520"/>
        </w:tabs>
        <w:ind w:left="2640" w:hanging="870"/>
        <w:rPr>
          <w:lang w:eastAsia="en-GB"/>
        </w:rPr>
      </w:pPr>
      <w:r>
        <w:rPr>
          <w:lang w:eastAsia="en-GB"/>
        </w:rPr>
        <w:t>CONTRACTOR</w:t>
      </w:r>
    </w:p>
    <w:p w14:paraId="74974755" w14:textId="77777777" w:rsidR="00FD4A2E" w:rsidRDefault="00FD4A2E" w:rsidP="00FD4A2E">
      <w:pPr>
        <w:pStyle w:val="ParaText"/>
        <w:numPr>
          <w:ilvl w:val="3"/>
          <w:numId w:val="19"/>
        </w:numPr>
        <w:tabs>
          <w:tab w:val="clear" w:pos="2520"/>
        </w:tabs>
        <w:ind w:left="2640" w:hanging="870"/>
        <w:rPr>
          <w:lang w:eastAsia="en-GB"/>
        </w:rPr>
      </w:pPr>
      <w:r>
        <w:rPr>
          <w:lang w:eastAsia="en-GB"/>
        </w:rPr>
        <w:t>ACTION_DATE</w:t>
      </w:r>
    </w:p>
    <w:p w14:paraId="6A98757F" w14:textId="77777777" w:rsidR="00FD4A2E" w:rsidRDefault="00FD4A2E" w:rsidP="00FD4A2E">
      <w:pPr>
        <w:pStyle w:val="ParaText"/>
        <w:numPr>
          <w:ilvl w:val="3"/>
          <w:numId w:val="19"/>
        </w:numPr>
        <w:tabs>
          <w:tab w:val="clear" w:pos="2520"/>
        </w:tabs>
        <w:ind w:left="2640" w:hanging="870"/>
        <w:rPr>
          <w:lang w:eastAsia="en-GB"/>
        </w:rPr>
      </w:pPr>
      <w:r>
        <w:rPr>
          <w:lang w:eastAsia="en-GB"/>
        </w:rPr>
        <w:t>LINKS</w:t>
      </w:r>
    </w:p>
    <w:p w14:paraId="75E07F72"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w:t>
      </w:r>
      <w:r>
        <w:rPr>
          <w:b/>
          <w:i/>
          <w:lang w:eastAsia="en-GB"/>
        </w:rPr>
        <w:t>Encounters</w:t>
      </w:r>
      <w:r w:rsidRPr="00B93FD1">
        <w:rPr>
          <w:b/>
          <w:i/>
          <w:lang w:eastAsia="en-GB"/>
        </w:rPr>
        <w:t>-Table-Attributes]</w:t>
      </w:r>
      <w:r w:rsidRPr="00B93FD1">
        <w:rPr>
          <w:b/>
          <w:i/>
          <w:highlight w:val="yellow"/>
          <w:lang w:eastAsia="en-GB"/>
        </w:rPr>
        <w:t xml:space="preserve"> </w:t>
      </w:r>
    </w:p>
    <w:p w14:paraId="40863159" w14:textId="344008A0" w:rsidR="00FD4A2E" w:rsidRDefault="00FD4A2E" w:rsidP="00FD4A2E">
      <w:pPr>
        <w:pStyle w:val="ParaText"/>
        <w:numPr>
          <w:ilvl w:val="0"/>
          <w:numId w:val="0"/>
        </w:numPr>
        <w:ind w:left="1440"/>
        <w:rPr>
          <w:lang w:eastAsia="en-GB"/>
        </w:rPr>
      </w:pPr>
      <w:r>
        <w:rPr>
          <w:lang w:eastAsia="en-GB"/>
        </w:rPr>
        <w:t xml:space="preserve">NB: All of the encounters table attributes in the QR message (except for QID and :LID) are sourced from the encounters table but unlike the encounters table </w:t>
      </w:r>
      <w:r>
        <w:rPr>
          <w:lang w:eastAsia="en-GB"/>
        </w:rPr>
        <w:lastRenderedPageBreak/>
        <w:t xml:space="preserve">all attributes are optional and populated according to the query. See </w:t>
      </w:r>
      <w:r w:rsidRPr="00B93FD1">
        <w:rPr>
          <w:lang w:eastAsia="en-GB"/>
        </w:rPr>
        <w:t xml:space="preserve">section </w:t>
      </w:r>
      <w:r>
        <w:rPr>
          <w:lang w:eastAsia="en-GB"/>
        </w:rPr>
        <w:fldChar w:fldCharType="begin"/>
      </w:r>
      <w:r>
        <w:rPr>
          <w:lang w:eastAsia="en-GB"/>
        </w:rPr>
        <w:instrText xml:space="preserve"> REF _Ref295482192 \r \h </w:instrText>
      </w:r>
      <w:r>
        <w:rPr>
          <w:lang w:eastAsia="en-GB"/>
        </w:rPr>
      </w:r>
      <w:r>
        <w:rPr>
          <w:lang w:eastAsia="en-GB"/>
        </w:rPr>
        <w:fldChar w:fldCharType="separate"/>
      </w:r>
      <w:r w:rsidR="00E23EB1">
        <w:rPr>
          <w:lang w:eastAsia="en-GB"/>
        </w:rPr>
        <w:t>2.4.3.7</w:t>
      </w:r>
      <w:r>
        <w:rPr>
          <w:lang w:eastAsia="en-GB"/>
        </w:rPr>
        <w:fldChar w:fldCharType="end"/>
      </w:r>
      <w:r>
        <w:rPr>
          <w:lang w:eastAsia="en-GB"/>
        </w:rPr>
        <w:t xml:space="preserve"> </w:t>
      </w:r>
      <w:r w:rsidRPr="00B93FD1">
        <w:rPr>
          <w:lang w:eastAsia="en-GB"/>
        </w:rPr>
        <w:t xml:space="preserve">for </w:t>
      </w:r>
      <w:r>
        <w:rPr>
          <w:lang w:eastAsia="en-GB"/>
        </w:rPr>
        <w:t>a description of each of the attributes below</w:t>
      </w:r>
      <w:r w:rsidRPr="00B93FD1">
        <w:rPr>
          <w:lang w:eastAsia="en-GB"/>
        </w:rPr>
        <w:t xml:space="preserve">. </w:t>
      </w:r>
      <w:r>
        <w:rPr>
          <w:lang w:eastAsia="en-GB"/>
        </w:rPr>
        <w:t>The QID and LID attributes are “system” attributes and do not for part of the patient data.</w:t>
      </w:r>
    </w:p>
    <w:p w14:paraId="772003C3" w14:textId="77777777" w:rsidR="00FD4A2E" w:rsidRDefault="00FD4A2E" w:rsidP="00FD4A2E">
      <w:pPr>
        <w:pStyle w:val="ParaText"/>
        <w:numPr>
          <w:ilvl w:val="2"/>
          <w:numId w:val="19"/>
        </w:numPr>
        <w:tabs>
          <w:tab w:val="clear" w:pos="1800"/>
          <w:tab w:val="left" w:pos="1650"/>
          <w:tab w:val="num" w:pos="2200"/>
        </w:tabs>
        <w:ind w:left="2200" w:hanging="440"/>
        <w:rPr>
          <w:lang w:eastAsia="en-GB"/>
        </w:rPr>
      </w:pPr>
      <w:r>
        <w:rPr>
          <w:lang w:eastAsia="en-GB"/>
        </w:rPr>
        <w:t>QID – Optional. The query identifier related to the patient for this RID.</w:t>
      </w:r>
    </w:p>
    <w:p w14:paraId="223D4747" w14:textId="77777777" w:rsidR="00FD4A2E" w:rsidRDefault="00FD4A2E" w:rsidP="00FD4A2E">
      <w:pPr>
        <w:pStyle w:val="ParaText"/>
        <w:numPr>
          <w:ilvl w:val="2"/>
          <w:numId w:val="19"/>
        </w:numPr>
        <w:tabs>
          <w:tab w:val="left" w:pos="1650"/>
        </w:tabs>
        <w:ind w:hanging="40"/>
        <w:rPr>
          <w:lang w:eastAsia="en-GB"/>
        </w:rPr>
      </w:pPr>
      <w:r>
        <w:rPr>
          <w:lang w:eastAsia="en-GB"/>
        </w:rPr>
        <w:t>LID – Optional. The line identifier related to this QID.</w:t>
      </w:r>
    </w:p>
    <w:p w14:paraId="23E436F3" w14:textId="77777777" w:rsidR="00FD4A2E" w:rsidRDefault="00FD4A2E" w:rsidP="00FD4A2E">
      <w:pPr>
        <w:pStyle w:val="ParaText"/>
        <w:numPr>
          <w:ilvl w:val="3"/>
          <w:numId w:val="19"/>
        </w:numPr>
        <w:tabs>
          <w:tab w:val="clear" w:pos="2520"/>
        </w:tabs>
        <w:ind w:left="2640" w:hanging="870"/>
        <w:rPr>
          <w:lang w:eastAsia="en-GB"/>
        </w:rPr>
      </w:pPr>
      <w:r>
        <w:rPr>
          <w:lang w:eastAsia="en-GB"/>
        </w:rPr>
        <w:t>DATE</w:t>
      </w:r>
    </w:p>
    <w:p w14:paraId="051CDF0C" w14:textId="77777777" w:rsidR="00FD4A2E" w:rsidRDefault="00FD4A2E" w:rsidP="00FD4A2E">
      <w:pPr>
        <w:pStyle w:val="ParaText"/>
        <w:numPr>
          <w:ilvl w:val="3"/>
          <w:numId w:val="19"/>
        </w:numPr>
        <w:tabs>
          <w:tab w:val="clear" w:pos="2520"/>
        </w:tabs>
        <w:ind w:left="2640" w:hanging="870"/>
        <w:rPr>
          <w:lang w:eastAsia="en-GB"/>
        </w:rPr>
      </w:pPr>
      <w:r>
        <w:rPr>
          <w:lang w:eastAsia="en-GB"/>
        </w:rPr>
        <w:t>HCP</w:t>
      </w:r>
    </w:p>
    <w:p w14:paraId="3FA58FDF" w14:textId="77777777" w:rsidR="00FD4A2E" w:rsidRDefault="00FD4A2E" w:rsidP="00FD4A2E">
      <w:pPr>
        <w:pStyle w:val="ParaText"/>
        <w:numPr>
          <w:ilvl w:val="3"/>
          <w:numId w:val="19"/>
        </w:numPr>
        <w:tabs>
          <w:tab w:val="clear" w:pos="2520"/>
        </w:tabs>
        <w:ind w:left="2640" w:hanging="870"/>
        <w:rPr>
          <w:lang w:eastAsia="en-GB"/>
        </w:rPr>
      </w:pPr>
      <w:r>
        <w:rPr>
          <w:lang w:eastAsia="en-GB"/>
        </w:rPr>
        <w:t>HCP_TYPE-ENC</w:t>
      </w:r>
    </w:p>
    <w:p w14:paraId="4D8D46E9" w14:textId="77777777" w:rsidR="00FD4A2E" w:rsidRDefault="00FD4A2E" w:rsidP="00FD4A2E">
      <w:pPr>
        <w:pStyle w:val="ParaText"/>
        <w:numPr>
          <w:ilvl w:val="3"/>
          <w:numId w:val="19"/>
        </w:numPr>
        <w:tabs>
          <w:tab w:val="clear" w:pos="2520"/>
        </w:tabs>
        <w:ind w:left="2640" w:hanging="870"/>
        <w:rPr>
          <w:lang w:eastAsia="en-GB"/>
        </w:rPr>
      </w:pPr>
      <w:r>
        <w:rPr>
          <w:lang w:eastAsia="en-GB"/>
        </w:rPr>
        <w:t>SESSION</w:t>
      </w:r>
    </w:p>
    <w:p w14:paraId="3FE63DDF" w14:textId="77777777" w:rsidR="00FD4A2E" w:rsidRDefault="00FD4A2E" w:rsidP="00FD4A2E">
      <w:pPr>
        <w:pStyle w:val="ParaText"/>
        <w:numPr>
          <w:ilvl w:val="3"/>
          <w:numId w:val="19"/>
        </w:numPr>
        <w:tabs>
          <w:tab w:val="clear" w:pos="2520"/>
        </w:tabs>
        <w:ind w:left="2640" w:hanging="870"/>
        <w:rPr>
          <w:lang w:eastAsia="en-GB"/>
        </w:rPr>
      </w:pPr>
      <w:r>
        <w:rPr>
          <w:lang w:eastAsia="en-GB"/>
        </w:rPr>
        <w:t>LOCATION</w:t>
      </w:r>
    </w:p>
    <w:p w14:paraId="7EE07D0F" w14:textId="77777777" w:rsidR="00FD4A2E" w:rsidRDefault="00FD4A2E" w:rsidP="00FD4A2E">
      <w:pPr>
        <w:pStyle w:val="ParaText"/>
        <w:numPr>
          <w:ilvl w:val="3"/>
          <w:numId w:val="19"/>
        </w:numPr>
        <w:tabs>
          <w:tab w:val="clear" w:pos="2520"/>
        </w:tabs>
        <w:ind w:left="2640" w:hanging="870"/>
        <w:rPr>
          <w:lang w:eastAsia="en-GB"/>
        </w:rPr>
      </w:pPr>
      <w:r>
        <w:rPr>
          <w:lang w:eastAsia="en-GB"/>
        </w:rPr>
        <w:t>TIME</w:t>
      </w:r>
    </w:p>
    <w:p w14:paraId="052A9B9E" w14:textId="77777777" w:rsidR="00FD4A2E" w:rsidRDefault="00FD4A2E" w:rsidP="00FD4A2E">
      <w:pPr>
        <w:pStyle w:val="ParaText"/>
        <w:numPr>
          <w:ilvl w:val="3"/>
          <w:numId w:val="19"/>
        </w:numPr>
        <w:tabs>
          <w:tab w:val="clear" w:pos="2520"/>
        </w:tabs>
        <w:ind w:left="2640" w:hanging="870"/>
        <w:rPr>
          <w:lang w:eastAsia="en-GB"/>
        </w:rPr>
      </w:pPr>
      <w:r>
        <w:rPr>
          <w:lang w:eastAsia="en-GB"/>
        </w:rPr>
        <w:t>DURATION</w:t>
      </w:r>
    </w:p>
    <w:p w14:paraId="4EA0B6EB" w14:textId="77777777" w:rsidR="00FD4A2E" w:rsidRDefault="00FD4A2E" w:rsidP="00FD4A2E">
      <w:pPr>
        <w:pStyle w:val="ParaText"/>
        <w:numPr>
          <w:ilvl w:val="3"/>
          <w:numId w:val="19"/>
        </w:numPr>
        <w:tabs>
          <w:tab w:val="clear" w:pos="2520"/>
        </w:tabs>
        <w:ind w:left="2640" w:hanging="870"/>
        <w:rPr>
          <w:lang w:eastAsia="en-GB"/>
        </w:rPr>
      </w:pPr>
      <w:r>
        <w:rPr>
          <w:lang w:eastAsia="en-GB"/>
        </w:rPr>
        <w:t>TRAVEL</w:t>
      </w:r>
    </w:p>
    <w:p w14:paraId="069629E5" w14:textId="77777777" w:rsidR="00FD4A2E" w:rsidRDefault="00FD4A2E" w:rsidP="00FD4A2E">
      <w:pPr>
        <w:pStyle w:val="ParaText"/>
        <w:numPr>
          <w:ilvl w:val="3"/>
          <w:numId w:val="19"/>
        </w:numPr>
        <w:tabs>
          <w:tab w:val="clear" w:pos="2520"/>
        </w:tabs>
        <w:ind w:left="2640" w:hanging="870"/>
        <w:rPr>
          <w:lang w:eastAsia="en-GB"/>
        </w:rPr>
      </w:pPr>
      <w:r>
        <w:rPr>
          <w:lang w:eastAsia="en-GB"/>
        </w:rPr>
        <w:t>REASON</w:t>
      </w:r>
    </w:p>
    <w:p w14:paraId="49D1E579" w14:textId="77777777" w:rsidR="00FD4A2E" w:rsidRDefault="00FD4A2E" w:rsidP="00FD4A2E">
      <w:pPr>
        <w:pStyle w:val="ParaText"/>
        <w:numPr>
          <w:ilvl w:val="3"/>
          <w:numId w:val="19"/>
        </w:numPr>
        <w:tabs>
          <w:tab w:val="clear" w:pos="2520"/>
        </w:tabs>
        <w:ind w:left="2640" w:hanging="870"/>
        <w:rPr>
          <w:lang w:eastAsia="en-GB"/>
        </w:rPr>
      </w:pPr>
      <w:r>
        <w:rPr>
          <w:lang w:eastAsia="en-GB"/>
        </w:rPr>
        <w:t>LINKS</w:t>
      </w:r>
    </w:p>
    <w:p w14:paraId="145D1E0A"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w:t>
      </w:r>
      <w:r>
        <w:rPr>
          <w:b/>
          <w:i/>
          <w:lang w:eastAsia="en-GB"/>
        </w:rPr>
        <w:t>Aggregate Record – Zero or more aggregate records</w:t>
      </w:r>
      <w:r w:rsidRPr="00B93FD1">
        <w:rPr>
          <w:b/>
          <w:i/>
          <w:lang w:eastAsia="en-GB"/>
        </w:rPr>
        <w:t>]</w:t>
      </w:r>
      <w:r w:rsidRPr="00B93FD1">
        <w:rPr>
          <w:b/>
          <w:i/>
          <w:highlight w:val="yellow"/>
          <w:lang w:eastAsia="en-GB"/>
        </w:rPr>
        <w:t xml:space="preserve"> </w:t>
      </w:r>
    </w:p>
    <w:p w14:paraId="53561942" w14:textId="77777777" w:rsidR="00FD4A2E" w:rsidRPr="0090493E" w:rsidRDefault="00FD4A2E" w:rsidP="00FD4A2E">
      <w:pPr>
        <w:pStyle w:val="ParaText"/>
        <w:numPr>
          <w:ilvl w:val="2"/>
          <w:numId w:val="19"/>
        </w:numPr>
        <w:rPr>
          <w:lang w:eastAsia="en-GB"/>
        </w:rPr>
      </w:pPr>
      <w:r w:rsidRPr="0090493E">
        <w:rPr>
          <w:lang w:eastAsia="en-GB"/>
        </w:rPr>
        <w:t xml:space="preserve">Aggregate-Record </w:t>
      </w:r>
      <w:r>
        <w:rPr>
          <w:lang w:eastAsia="en-GB"/>
        </w:rPr>
        <w:t xml:space="preserve">- </w:t>
      </w:r>
      <w:r w:rsidRPr="0090493E">
        <w:rPr>
          <w:lang w:eastAsia="en-GB"/>
        </w:rPr>
        <w:t xml:space="preserve">Aggregation </w:t>
      </w:r>
      <w:r>
        <w:rPr>
          <w:lang w:eastAsia="en-GB"/>
        </w:rPr>
        <w:t>value</w:t>
      </w:r>
      <w:r w:rsidRPr="0090493E">
        <w:rPr>
          <w:lang w:eastAsia="en-GB"/>
        </w:rPr>
        <w:t>.</w:t>
      </w:r>
    </w:p>
    <w:p w14:paraId="2913D896" w14:textId="77777777" w:rsidR="00FD4A2E" w:rsidRDefault="00FD4A2E" w:rsidP="00FD4A2E">
      <w:pPr>
        <w:pStyle w:val="ParaText"/>
        <w:numPr>
          <w:ilvl w:val="2"/>
          <w:numId w:val="19"/>
        </w:numPr>
        <w:rPr>
          <w:lang w:eastAsia="en-GB"/>
        </w:rPr>
      </w:pPr>
      <w:r w:rsidRPr="00322531">
        <w:rPr>
          <w:lang w:eastAsia="en-GB"/>
        </w:rPr>
        <w:t xml:space="preserve">RID – A </w:t>
      </w:r>
      <w:r>
        <w:rPr>
          <w:lang w:eastAsia="en-GB"/>
        </w:rPr>
        <w:t>sequential record</w:t>
      </w:r>
      <w:r w:rsidRPr="00322531">
        <w:rPr>
          <w:lang w:eastAsia="en-GB"/>
        </w:rPr>
        <w:t xml:space="preserve"> identifier for </w:t>
      </w:r>
      <w:r>
        <w:rPr>
          <w:lang w:eastAsia="en-GB"/>
        </w:rPr>
        <w:t>each Aggregate-R</w:t>
      </w:r>
      <w:r w:rsidRPr="00322531">
        <w:rPr>
          <w:lang w:eastAsia="en-GB"/>
        </w:rPr>
        <w:t>ecord within the Q</w:t>
      </w:r>
      <w:r>
        <w:rPr>
          <w:lang w:eastAsia="en-GB"/>
        </w:rPr>
        <w:t>uery-Results-Records. Note that all RID values are contiguous within the QR message.</w:t>
      </w:r>
    </w:p>
    <w:p w14:paraId="7968C3A3" w14:textId="77777777" w:rsidR="00FD4A2E" w:rsidRDefault="00FD4A2E" w:rsidP="00FD4A2E">
      <w:pPr>
        <w:pStyle w:val="ParaText"/>
        <w:numPr>
          <w:ilvl w:val="2"/>
          <w:numId w:val="19"/>
        </w:numPr>
        <w:rPr>
          <w:lang w:eastAsia="en-GB"/>
        </w:rPr>
      </w:pPr>
      <w:r>
        <w:rPr>
          <w:lang w:eastAsia="en-GB"/>
        </w:rPr>
        <w:t>AID – The unique aggregation identifier for this Aggregate-Record.</w:t>
      </w:r>
    </w:p>
    <w:p w14:paraId="4326398D" w14:textId="77777777" w:rsidR="00FD4A2E" w:rsidRDefault="00FD4A2E" w:rsidP="00FD4A2E">
      <w:pPr>
        <w:pStyle w:val="ParaText"/>
        <w:numPr>
          <w:ilvl w:val="2"/>
          <w:numId w:val="19"/>
        </w:numPr>
        <w:rPr>
          <w:lang w:eastAsia="en-GB"/>
        </w:rPr>
      </w:pPr>
      <w:r>
        <w:rPr>
          <w:lang w:eastAsia="en-GB"/>
        </w:rPr>
        <w:t xml:space="preserve">Description – The </w:t>
      </w:r>
      <w:smartTag w:uri="urn:schemas-microsoft-com:office:smarttags" w:element="State">
        <w:smartTag w:uri="urn:schemas-microsoft-com:office:smarttags" w:element="place">
          <w:r>
            <w:rPr>
              <w:lang w:eastAsia="en-GB"/>
            </w:rPr>
            <w:t>tex</w:t>
          </w:r>
        </w:smartTag>
      </w:smartTag>
      <w:r>
        <w:rPr>
          <w:lang w:eastAsia="en-GB"/>
        </w:rPr>
        <w:t>t description for this Aggregate-Record.</w:t>
      </w:r>
    </w:p>
    <w:p w14:paraId="2C7AC172" w14:textId="77777777" w:rsidR="00FD4A2E" w:rsidRPr="00B93FD1" w:rsidRDefault="00FD4A2E" w:rsidP="00FD4A2E">
      <w:pPr>
        <w:pStyle w:val="ParaText"/>
        <w:numPr>
          <w:ilvl w:val="0"/>
          <w:numId w:val="0"/>
        </w:numPr>
        <w:ind w:left="1440"/>
        <w:rPr>
          <w:b/>
          <w:i/>
          <w:highlight w:val="yellow"/>
          <w:lang w:eastAsia="en-GB"/>
        </w:rPr>
      </w:pPr>
      <w:r w:rsidRPr="00B93FD1">
        <w:rPr>
          <w:b/>
          <w:i/>
          <w:lang w:eastAsia="en-GB"/>
        </w:rPr>
        <w:t>[</w:t>
      </w:r>
      <w:r>
        <w:rPr>
          <w:b/>
          <w:i/>
          <w:lang w:eastAsia="en-GB"/>
        </w:rPr>
        <w:t>Freeform Record – Zero or more freeform records</w:t>
      </w:r>
      <w:r w:rsidRPr="00B93FD1">
        <w:rPr>
          <w:b/>
          <w:i/>
          <w:lang w:eastAsia="en-GB"/>
        </w:rPr>
        <w:t>]</w:t>
      </w:r>
      <w:r w:rsidRPr="00B93FD1">
        <w:rPr>
          <w:b/>
          <w:i/>
          <w:highlight w:val="yellow"/>
          <w:lang w:eastAsia="en-GB"/>
        </w:rPr>
        <w:t xml:space="preserve"> </w:t>
      </w:r>
    </w:p>
    <w:p w14:paraId="7C5C097A" w14:textId="77777777" w:rsidR="00FD4A2E" w:rsidRDefault="00FD4A2E" w:rsidP="00FD4A2E">
      <w:pPr>
        <w:pStyle w:val="ParaText"/>
        <w:numPr>
          <w:ilvl w:val="2"/>
          <w:numId w:val="19"/>
        </w:numPr>
        <w:rPr>
          <w:lang w:eastAsia="en-GB"/>
        </w:rPr>
      </w:pPr>
      <w:r w:rsidRPr="00322531">
        <w:rPr>
          <w:lang w:eastAsia="en-GB"/>
        </w:rPr>
        <w:t xml:space="preserve">RID – A </w:t>
      </w:r>
      <w:r>
        <w:rPr>
          <w:lang w:eastAsia="en-GB"/>
        </w:rPr>
        <w:t>sequential record</w:t>
      </w:r>
      <w:r w:rsidRPr="00322531">
        <w:rPr>
          <w:lang w:eastAsia="en-GB"/>
        </w:rPr>
        <w:t xml:space="preserve"> identifier for </w:t>
      </w:r>
      <w:r>
        <w:rPr>
          <w:lang w:eastAsia="en-GB"/>
        </w:rPr>
        <w:t>each Aggregate-R</w:t>
      </w:r>
      <w:r w:rsidRPr="00322531">
        <w:rPr>
          <w:lang w:eastAsia="en-GB"/>
        </w:rPr>
        <w:t>ecord within the Q</w:t>
      </w:r>
      <w:r>
        <w:rPr>
          <w:lang w:eastAsia="en-GB"/>
        </w:rPr>
        <w:t>uery-Results-Records. Note that all RID values are contiguous within the QR message.</w:t>
      </w:r>
    </w:p>
    <w:p w14:paraId="71E49011" w14:textId="77777777" w:rsidR="00FD4A2E" w:rsidRPr="00B93FD1" w:rsidRDefault="00FD4A2E" w:rsidP="00FD4A2E">
      <w:pPr>
        <w:pStyle w:val="ParaText"/>
        <w:numPr>
          <w:ilvl w:val="0"/>
          <w:numId w:val="0"/>
        </w:numPr>
        <w:ind w:left="1800"/>
        <w:rPr>
          <w:b/>
          <w:i/>
          <w:highlight w:val="yellow"/>
          <w:lang w:eastAsia="en-GB"/>
        </w:rPr>
      </w:pPr>
      <w:r w:rsidRPr="00B93FD1">
        <w:rPr>
          <w:b/>
          <w:i/>
          <w:lang w:eastAsia="en-GB"/>
        </w:rPr>
        <w:t>[</w:t>
      </w:r>
      <w:r>
        <w:rPr>
          <w:b/>
          <w:i/>
          <w:lang w:eastAsia="en-GB"/>
        </w:rPr>
        <w:t>Freeform Attribute – One or more freeform attribute records</w:t>
      </w:r>
      <w:r w:rsidRPr="00B93FD1">
        <w:rPr>
          <w:b/>
          <w:i/>
          <w:lang w:eastAsia="en-GB"/>
        </w:rPr>
        <w:t>]</w:t>
      </w:r>
      <w:r w:rsidRPr="00B93FD1">
        <w:rPr>
          <w:b/>
          <w:i/>
          <w:highlight w:val="yellow"/>
          <w:lang w:eastAsia="en-GB"/>
        </w:rPr>
        <w:t xml:space="preserve"> </w:t>
      </w:r>
    </w:p>
    <w:p w14:paraId="6877DB07" w14:textId="77777777" w:rsidR="00FD4A2E" w:rsidRDefault="00FD4A2E" w:rsidP="00FD4A2E">
      <w:pPr>
        <w:pStyle w:val="ParaText"/>
        <w:numPr>
          <w:ilvl w:val="3"/>
          <w:numId w:val="19"/>
        </w:numPr>
        <w:rPr>
          <w:lang w:eastAsia="en-GB"/>
        </w:rPr>
      </w:pPr>
      <w:r>
        <w:rPr>
          <w:lang w:eastAsia="en-GB"/>
        </w:rPr>
        <w:t>Freeform-Attribute – Freeform value.</w:t>
      </w:r>
    </w:p>
    <w:p w14:paraId="591A8950" w14:textId="77777777" w:rsidR="00FD4A2E" w:rsidRDefault="00FD4A2E" w:rsidP="00FD4A2E">
      <w:pPr>
        <w:pStyle w:val="ParaText"/>
        <w:numPr>
          <w:ilvl w:val="3"/>
          <w:numId w:val="19"/>
        </w:numPr>
        <w:tabs>
          <w:tab w:val="left" w:pos="1650"/>
        </w:tabs>
        <w:rPr>
          <w:lang w:eastAsia="en-GB"/>
        </w:rPr>
      </w:pPr>
      <w:r>
        <w:rPr>
          <w:lang w:eastAsia="en-GB"/>
        </w:rPr>
        <w:t>QID - The query identifier related to the patient for this RID.</w:t>
      </w:r>
    </w:p>
    <w:p w14:paraId="6A129FDF" w14:textId="77777777" w:rsidR="00FD4A2E" w:rsidRDefault="00FD4A2E" w:rsidP="00FD4A2E">
      <w:pPr>
        <w:pStyle w:val="ParaText"/>
        <w:numPr>
          <w:ilvl w:val="3"/>
          <w:numId w:val="19"/>
        </w:numPr>
        <w:tabs>
          <w:tab w:val="left" w:pos="1650"/>
        </w:tabs>
        <w:rPr>
          <w:lang w:eastAsia="en-GB"/>
        </w:rPr>
      </w:pPr>
      <w:r>
        <w:rPr>
          <w:lang w:eastAsia="en-GB"/>
        </w:rPr>
        <w:t>LID – The line identifier related to this QID.</w:t>
      </w:r>
    </w:p>
    <w:p w14:paraId="678C17BC" w14:textId="77777777" w:rsidR="00FD4A2E" w:rsidRDefault="00FD4A2E" w:rsidP="00FD4A2E">
      <w:pPr>
        <w:pStyle w:val="ParaText"/>
        <w:numPr>
          <w:ilvl w:val="3"/>
          <w:numId w:val="19"/>
        </w:numPr>
        <w:tabs>
          <w:tab w:val="left" w:pos="1650"/>
        </w:tabs>
        <w:rPr>
          <w:lang w:eastAsia="en-GB"/>
        </w:rPr>
      </w:pPr>
      <w:proofErr w:type="spellStart"/>
      <w:r>
        <w:rPr>
          <w:lang w:eastAsia="en-GB"/>
        </w:rPr>
        <w:t>AttributeName</w:t>
      </w:r>
      <w:proofErr w:type="spellEnd"/>
      <w:r>
        <w:rPr>
          <w:lang w:eastAsia="en-GB"/>
        </w:rPr>
        <w:t xml:space="preserve"> – The name of the attribute populated in Freeform-Attribute</w:t>
      </w:r>
    </w:p>
    <w:p w14:paraId="04776C74" w14:textId="77777777" w:rsidR="00FD4A2E" w:rsidRDefault="00FD4A2E" w:rsidP="00FD4A2E">
      <w:pPr>
        <w:pStyle w:val="ParaText"/>
        <w:numPr>
          <w:ilvl w:val="0"/>
          <w:numId w:val="0"/>
        </w:numPr>
        <w:tabs>
          <w:tab w:val="left" w:pos="1650"/>
        </w:tabs>
        <w:ind w:left="2520"/>
        <w:rPr>
          <w:lang w:eastAsia="en-GB"/>
        </w:rPr>
      </w:pPr>
    </w:p>
    <w:p w14:paraId="748859DB" w14:textId="77777777" w:rsidR="00FD4A2E" w:rsidRDefault="00FD4A2E" w:rsidP="00FD4A2E">
      <w:pPr>
        <w:pStyle w:val="ParaText"/>
        <w:numPr>
          <w:ilvl w:val="0"/>
          <w:numId w:val="0"/>
        </w:numPr>
        <w:ind w:left="771"/>
        <w:rPr>
          <w:lang w:eastAsia="en-GB"/>
        </w:rPr>
      </w:pPr>
      <w:r>
        <w:rPr>
          <w:lang w:eastAsia="en-GB"/>
        </w:rPr>
        <w:t xml:space="preserve">In the above </w:t>
      </w:r>
      <w:r w:rsidRPr="00887A0A">
        <w:t>specification</w:t>
      </w:r>
      <w:r>
        <w:t>,</w:t>
      </w:r>
      <w:r>
        <w:rPr>
          <w:lang w:eastAsia="en-GB"/>
        </w:rPr>
        <w:t xml:space="preserve"> for the use of RID, QID and LID values, each Extraction Requirement will specify exactly how the RIDs, QIDs and LIDs should be used for that Requirement. </w:t>
      </w:r>
      <w:r w:rsidRPr="00957B5B">
        <w:rPr>
          <w:lang w:eastAsia="en-GB"/>
        </w:rPr>
        <w:t>The Extraction Requirement will state in which order the record types are to be used, and for each of these record types the values to be used for QIDs and LIDs. It is likely the QIDs will all be unique. The QID values will start at 1 and increment by 1 for each SQI. The LID values will start at 1 and increment by 1 for every QID.</w:t>
      </w:r>
      <w:r>
        <w:rPr>
          <w:lang w:eastAsia="en-GB"/>
        </w:rPr>
        <w:t xml:space="preserve"> </w:t>
      </w:r>
    </w:p>
    <w:p w14:paraId="2DEC1DD9" w14:textId="77777777" w:rsidR="00FD4A2E" w:rsidRPr="00EB5D75" w:rsidRDefault="00FD4A2E" w:rsidP="00FD4A2E">
      <w:pPr>
        <w:pStyle w:val="ParaText"/>
        <w:numPr>
          <w:ilvl w:val="0"/>
          <w:numId w:val="0"/>
        </w:numPr>
        <w:rPr>
          <w:lang w:eastAsia="en-GB"/>
        </w:rPr>
      </w:pPr>
    </w:p>
    <w:p w14:paraId="5641C7E7" w14:textId="77777777" w:rsidR="00FD4A2E" w:rsidRDefault="00FD4A2E" w:rsidP="00C572AD">
      <w:pPr>
        <w:pStyle w:val="Heading3"/>
        <w:rPr>
          <w:lang w:eastAsia="en-GB"/>
        </w:rPr>
      </w:pPr>
      <w:r>
        <w:rPr>
          <w:lang w:eastAsia="en-GB"/>
        </w:rPr>
        <w:t>Payload Definition</w:t>
      </w:r>
    </w:p>
    <w:p w14:paraId="349EB9FE" w14:textId="5FCDEFFF" w:rsidR="00FD4A2E" w:rsidRDefault="00FD4A2E" w:rsidP="00FD4A2E">
      <w:pPr>
        <w:pStyle w:val="ParaText"/>
        <w:tabs>
          <w:tab w:val="clear" w:pos="2462"/>
        </w:tabs>
      </w:pPr>
      <w:r>
        <w:t>The XML Schema for the Query-Results content is defined as GPES-Q-E-QR</w:t>
      </w:r>
      <w:r w:rsidRPr="00617531">
        <w:t>.xsd</w:t>
      </w:r>
      <w:r>
        <w:t xml:space="preserve"> and can be found in section</w:t>
      </w:r>
      <w:r w:rsidR="005D4804">
        <w:t xml:space="preserve"> </w:t>
      </w:r>
      <w:r w:rsidR="005D4804">
        <w:fldChar w:fldCharType="begin"/>
      </w:r>
      <w:r w:rsidR="005D4804">
        <w:instrText xml:space="preserve"> REF _Ref532376170 \r \h </w:instrText>
      </w:r>
      <w:r w:rsidR="005D4804">
        <w:fldChar w:fldCharType="separate"/>
      </w:r>
      <w:r w:rsidR="005D4804">
        <w:t>4</w:t>
      </w:r>
      <w:r w:rsidR="005D4804">
        <w:fldChar w:fldCharType="end"/>
      </w:r>
      <w:r>
        <w:t>.</w:t>
      </w:r>
    </w:p>
    <w:p w14:paraId="48520D48" w14:textId="77777777" w:rsidR="00FD4A2E" w:rsidRDefault="00FD4A2E" w:rsidP="00FD4A2E">
      <w:pPr>
        <w:pStyle w:val="ParaText"/>
        <w:tabs>
          <w:tab w:val="clear" w:pos="2462"/>
        </w:tabs>
      </w:pPr>
      <w:r>
        <w:t>The filename format is not relevant for this message as the MESH service assigns a system wide unique filename for transmission over the service and the local filename is not preserved. It is advised that a unique filename format is implemented by suppliers for local debugging purposes.</w:t>
      </w:r>
    </w:p>
    <w:p w14:paraId="0ED44BFD" w14:textId="77777777" w:rsidR="00FD4A2E" w:rsidRDefault="00FD4A2E" w:rsidP="006E31D2">
      <w:pPr>
        <w:pStyle w:val="Heading4"/>
      </w:pPr>
      <w:bookmarkStart w:id="149" w:name="_Ref332630047"/>
      <w:r>
        <w:t>MESH Control File Configuration</w:t>
      </w:r>
      <w:bookmarkEnd w:id="149"/>
    </w:p>
    <w:p w14:paraId="0173F1AB" w14:textId="77777777" w:rsidR="00FD4A2E" w:rsidRDefault="00FD4A2E" w:rsidP="00FD4A2E">
      <w:pPr>
        <w:pStyle w:val="ParaText"/>
        <w:tabs>
          <w:tab w:val="clear" w:pos="2462"/>
        </w:tabs>
      </w:pPr>
      <w:r>
        <w:t>For each transmission, the following values should be used within the MESH control file for the following attributes:</w:t>
      </w:r>
    </w:p>
    <w:p w14:paraId="580AEEE8" w14:textId="77777777" w:rsidR="00FD4A2E" w:rsidRDefault="00FD4A2E" w:rsidP="00FD4A2E">
      <w:pPr>
        <w:pStyle w:val="ParaText"/>
      </w:pPr>
      <w:r>
        <w:t>&lt;</w:t>
      </w:r>
      <w:proofErr w:type="spellStart"/>
      <w:r>
        <w:t>To_DTS</w:t>
      </w:r>
      <w:proofErr w:type="spellEnd"/>
      <w:r>
        <w:t>&gt;</w:t>
      </w:r>
      <w:r>
        <w:tab/>
        <w:t>Populate with the Return-DTS-Address as provided in the Run-Time-Parameters message provided for the Scheduled Query Instance. This is to enable GPDC to load balance traffic through different GPDC hosted MESH clients if required. NOTE: This value may vary across different Extraction Requirements and even different Scheduled Query Instances of the same Extraction Requirement and must not be hard coded.</w:t>
      </w:r>
    </w:p>
    <w:p w14:paraId="367C268E" w14:textId="77777777" w:rsidR="00FD4A2E" w:rsidRDefault="00FD4A2E" w:rsidP="00FD4A2E">
      <w:pPr>
        <w:pStyle w:val="ParaText"/>
      </w:pPr>
      <w:bookmarkStart w:id="150" w:name="_Ref332618887"/>
      <w:r>
        <w:t>&lt;</w:t>
      </w:r>
      <w:proofErr w:type="spellStart"/>
      <w:r>
        <w:t>WorkflowID</w:t>
      </w:r>
      <w:proofErr w:type="spellEnd"/>
      <w:r>
        <w:t>&gt;</w:t>
      </w:r>
      <w:r>
        <w:tab/>
        <w:t xml:space="preserve">  Populate with the text “</w:t>
      </w:r>
      <w:r w:rsidRPr="00BA3FF5">
        <w:t>GPDC_QUERY_RESULTS</w:t>
      </w:r>
      <w:r w:rsidRPr="00EB5D75">
        <w:t>”</w:t>
      </w:r>
      <w:bookmarkEnd w:id="150"/>
    </w:p>
    <w:p w14:paraId="53DFE695" w14:textId="77777777" w:rsidR="00FD4A2E" w:rsidRDefault="00FD4A2E" w:rsidP="00FD4A2E">
      <w:pPr>
        <w:pStyle w:val="ParaText"/>
      </w:pPr>
      <w:r>
        <w:t xml:space="preserve"> </w:t>
      </w:r>
      <w:bookmarkStart w:id="151" w:name="_Ref292713821"/>
      <w:r>
        <w:t>&lt;Subject&gt;</w:t>
      </w:r>
      <w:r>
        <w:tab/>
      </w:r>
      <w:r w:rsidRPr="00EB5D75">
        <w:t xml:space="preserve">Populate with the text “GPES-E-Q-QR:” followed by </w:t>
      </w:r>
      <w:r>
        <w:t>“C:” or “U:” to denote Compressed or Uncompressed,</w:t>
      </w:r>
      <w:r w:rsidRPr="00821F70">
        <w:t xml:space="preserve"> followed by </w:t>
      </w:r>
      <w:r>
        <w:t>“</w:t>
      </w:r>
      <w:r w:rsidRPr="00821F70">
        <w:t>TEST:</w:t>
      </w:r>
      <w:r>
        <w:t>”</w:t>
      </w:r>
      <w:r w:rsidRPr="00821F70">
        <w:t xml:space="preserve"> or </w:t>
      </w:r>
      <w:r>
        <w:t>“</w:t>
      </w:r>
      <w:r w:rsidRPr="00821F70">
        <w:t>LIVE:</w:t>
      </w:r>
      <w:r>
        <w:t>”</w:t>
      </w:r>
      <w:r w:rsidRPr="00821F70">
        <w:t xml:space="preserve"> which matches that in the Query-Domain element within the corresponding RTP file (note, capitalised here)</w:t>
      </w:r>
      <w:r>
        <w:t xml:space="preserve">, followed by the QR-UUID value within the payload (where there are multiple SQIs in a QR message, utilise the first QR-UUID in the payload, i.e. the first QR-UUID after the default declaration) followed by “:” and terminating with the </w:t>
      </w:r>
      <w:r w:rsidRPr="00EB5D75">
        <w:t xml:space="preserve">MD5 checksum of </w:t>
      </w:r>
      <w:r>
        <w:t xml:space="preserve">the </w:t>
      </w:r>
      <w:r w:rsidRPr="00EB5D75">
        <w:t>payload</w:t>
      </w:r>
      <w:r>
        <w:t>, e.g.</w:t>
      </w:r>
      <w:bookmarkEnd w:id="151"/>
    </w:p>
    <w:p w14:paraId="4F9DC988" w14:textId="77777777" w:rsidR="00FD4A2E" w:rsidRPr="0046784B" w:rsidRDefault="00FD4A2E" w:rsidP="00FD4A2E">
      <w:pPr>
        <w:pStyle w:val="ParaText"/>
      </w:pPr>
      <w:bookmarkStart w:id="152" w:name="_Ref332638677"/>
      <w:r w:rsidRPr="0046784B">
        <w:t>“GPES-E-Q-QR:</w:t>
      </w:r>
      <w:r>
        <w:t>C:TEST</w:t>
      </w:r>
      <w:r w:rsidRPr="0046784B">
        <w:t>:5CFB1991-A903-4414-8464-620D4C3E23BD:977B865EA3F3E0D4CCB4D7947D21C006</w:t>
      </w:r>
      <w:r>
        <w:t>”</w:t>
      </w:r>
      <w:bookmarkEnd w:id="152"/>
    </w:p>
    <w:p w14:paraId="7349335B" w14:textId="77777777" w:rsidR="00FD4A2E" w:rsidRPr="00EB5D75" w:rsidRDefault="00FD4A2E" w:rsidP="00FD4A2E">
      <w:pPr>
        <w:pStyle w:val="ParaText"/>
        <w:tabs>
          <w:tab w:val="clear" w:pos="2462"/>
        </w:tabs>
      </w:pPr>
      <w:r w:rsidRPr="00EB5D75">
        <w:t xml:space="preserve"> &lt;</w:t>
      </w:r>
      <w:proofErr w:type="spellStart"/>
      <w:r w:rsidRPr="00EB5D75">
        <w:t>LocalId</w:t>
      </w:r>
      <w:proofErr w:type="spellEnd"/>
      <w:r w:rsidRPr="00EB5D75">
        <w:t>&gt;</w:t>
      </w:r>
      <w:r w:rsidRPr="00EB5D75">
        <w:tab/>
      </w:r>
      <w:r w:rsidRPr="00EB5D75">
        <w:tab/>
      </w:r>
      <w:r>
        <w:t>Populate with the RTP-UUID value from within the QR payload</w:t>
      </w:r>
    </w:p>
    <w:p w14:paraId="5A4418CD" w14:textId="77777777" w:rsidR="00FD4A2E" w:rsidRPr="00002DE9" w:rsidRDefault="00FD4A2E" w:rsidP="00FD4A2E">
      <w:pPr>
        <w:pStyle w:val="ParaText"/>
        <w:tabs>
          <w:tab w:val="clear" w:pos="2462"/>
        </w:tabs>
      </w:pPr>
      <w:r w:rsidRPr="00EB5D75">
        <w:t>NOTE: These attributes are those</w:t>
      </w:r>
      <w:r>
        <w:t xml:space="preserve"> specific to the transmission of GPES files using the MESH service and are not the complete complement of attributes required in a control file – see the file interface definition Ref [3].</w:t>
      </w:r>
    </w:p>
    <w:p w14:paraId="01785C4C" w14:textId="77777777" w:rsidR="00FD4A2E" w:rsidRDefault="00FD4A2E" w:rsidP="00C572AD">
      <w:pPr>
        <w:pStyle w:val="Heading3"/>
        <w:rPr>
          <w:lang w:eastAsia="en-GB"/>
        </w:rPr>
      </w:pPr>
      <w:r>
        <w:rPr>
          <w:lang w:eastAsia="en-GB"/>
        </w:rPr>
        <w:t>Exception and Error Processing</w:t>
      </w:r>
    </w:p>
    <w:p w14:paraId="017991B3" w14:textId="7777CA4C" w:rsidR="00FD4A2E" w:rsidRPr="006B012F" w:rsidRDefault="00FD4A2E" w:rsidP="00FD4A2E">
      <w:pPr>
        <w:pStyle w:val="ParaText"/>
        <w:tabs>
          <w:tab w:val="clear" w:pos="2462"/>
        </w:tabs>
      </w:pPr>
      <w:r>
        <w:t xml:space="preserve">See section </w:t>
      </w:r>
      <w:r>
        <w:fldChar w:fldCharType="begin"/>
      </w:r>
      <w:r>
        <w:instrText xml:space="preserve"> REF _Ref311794801 \r \h </w:instrText>
      </w:r>
      <w:r>
        <w:fldChar w:fldCharType="separate"/>
      </w:r>
      <w:r w:rsidR="00E23EB1">
        <w:t>3.14</w:t>
      </w:r>
      <w:r>
        <w:fldChar w:fldCharType="end"/>
      </w:r>
      <w:r>
        <w:t>.</w:t>
      </w:r>
    </w:p>
    <w:p w14:paraId="2FD73B73" w14:textId="77777777" w:rsidR="00FD4A2E" w:rsidRDefault="00FD4A2E" w:rsidP="00FD4A2E">
      <w:pPr>
        <w:pStyle w:val="ParaText"/>
        <w:numPr>
          <w:ilvl w:val="0"/>
          <w:numId w:val="0"/>
        </w:numPr>
        <w:ind w:left="771"/>
      </w:pPr>
      <w:r>
        <w:br w:type="page"/>
      </w:r>
    </w:p>
    <w:p w14:paraId="6F106B53" w14:textId="77777777" w:rsidR="00FD4A2E" w:rsidRDefault="00FD4A2E" w:rsidP="00C572AD">
      <w:pPr>
        <w:pStyle w:val="Heading2"/>
        <w:rPr>
          <w:lang w:eastAsia="en-GB"/>
        </w:rPr>
      </w:pPr>
      <w:bookmarkStart w:id="153" w:name="_Ref288049177"/>
      <w:bookmarkStart w:id="154" w:name="_Ref288050136"/>
      <w:bookmarkStart w:id="155" w:name="_Toc525717791"/>
      <w:bookmarkStart w:id="156" w:name="_Toc532465883"/>
      <w:r>
        <w:rPr>
          <w:lang w:eastAsia="en-GB"/>
        </w:rPr>
        <w:lastRenderedPageBreak/>
        <w:t>Query Results Acknowledgement (QRA) Message</w:t>
      </w:r>
      <w:bookmarkEnd w:id="153"/>
      <w:bookmarkEnd w:id="154"/>
      <w:bookmarkEnd w:id="155"/>
      <w:bookmarkEnd w:id="156"/>
    </w:p>
    <w:p w14:paraId="63F237B7" w14:textId="77777777" w:rsidR="00FD4A2E" w:rsidRDefault="00FD4A2E" w:rsidP="00FD4A2E">
      <w:pPr>
        <w:pStyle w:val="ParaText"/>
      </w:pPr>
      <w:r w:rsidRPr="003D5616">
        <w:t xml:space="preserve">The </w:t>
      </w:r>
      <w:r>
        <w:t>Query-Results-Acknowledgement</w:t>
      </w:r>
      <w:r w:rsidRPr="003D5616">
        <w:t xml:space="preserve"> message contains the necessary attributes for </w:t>
      </w:r>
      <w:r>
        <w:t>GPDC</w:t>
      </w:r>
      <w:r w:rsidRPr="003D5616">
        <w:t xml:space="preserve"> to </w:t>
      </w:r>
      <w:r>
        <w:t>acknowledge receipt of a Query-Results message from a GPET-E System.</w:t>
      </w:r>
    </w:p>
    <w:p w14:paraId="5E504092" w14:textId="77777777" w:rsidR="00FD4A2E" w:rsidRDefault="00FD4A2E" w:rsidP="00FD4A2E">
      <w:pPr>
        <w:pStyle w:val="ParaText"/>
      </w:pPr>
      <w:r w:rsidRPr="003D5616">
        <w:t xml:space="preserve">The </w:t>
      </w:r>
      <w:r>
        <w:t>Query-Results-Acknowledgement</w:t>
      </w:r>
      <w:r w:rsidRPr="003D5616">
        <w:t xml:space="preserve"> </w:t>
      </w:r>
      <w:r>
        <w:t xml:space="preserve">message is transferred via MESH and will be returned to the same MESH address </w:t>
      </w:r>
      <w:r w:rsidRPr="00943DBF">
        <w:t>from which the originating QR was sent</w:t>
      </w:r>
      <w:r>
        <w:t>.</w:t>
      </w:r>
    </w:p>
    <w:p w14:paraId="47C9F9C1" w14:textId="3FB6646E" w:rsidR="00FD4A2E" w:rsidRDefault="00FD4A2E" w:rsidP="00FD4A2E">
      <w:pPr>
        <w:pStyle w:val="ParaText"/>
      </w:pPr>
      <w:r>
        <w:t>The content of the Query-Results-Acknowledgement</w:t>
      </w:r>
      <w:r w:rsidRPr="003D5616">
        <w:t xml:space="preserve"> message </w:t>
      </w:r>
      <w:r>
        <w:t>is XML in format of type GPES-Q-E-QRA as described in section</w:t>
      </w:r>
      <w:r w:rsidR="005D4804">
        <w:t xml:space="preserve"> </w:t>
      </w:r>
      <w:r w:rsidR="005D4804">
        <w:fldChar w:fldCharType="begin"/>
      </w:r>
      <w:r w:rsidR="005D4804">
        <w:instrText xml:space="preserve"> REF _Ref532376191 \r \h </w:instrText>
      </w:r>
      <w:r w:rsidR="005D4804">
        <w:fldChar w:fldCharType="separate"/>
      </w:r>
      <w:r w:rsidR="005D4804">
        <w:t>4</w:t>
      </w:r>
      <w:r w:rsidR="005D4804">
        <w:fldChar w:fldCharType="end"/>
      </w:r>
      <w:r>
        <w:t>.</w:t>
      </w:r>
    </w:p>
    <w:p w14:paraId="2A7F3D5A" w14:textId="77777777" w:rsidR="00FD4A2E" w:rsidRPr="006848AE" w:rsidRDefault="00FD4A2E" w:rsidP="00FD4A2E">
      <w:pPr>
        <w:pStyle w:val="ParaText"/>
      </w:pPr>
      <w:r w:rsidRPr="006848AE">
        <w:t xml:space="preserve">The </w:t>
      </w:r>
      <w:r>
        <w:t>Query-Results-Acknowledgement</w:t>
      </w:r>
      <w:r w:rsidRPr="006848AE">
        <w:t xml:space="preserve"> message will </w:t>
      </w:r>
      <w:r>
        <w:rPr>
          <w:b/>
        </w:rPr>
        <w:t>not</w:t>
      </w:r>
      <w:r w:rsidRPr="008E078D">
        <w:rPr>
          <w:b/>
        </w:rPr>
        <w:t xml:space="preserve"> </w:t>
      </w:r>
      <w:r w:rsidRPr="006848AE">
        <w:t xml:space="preserve">be </w:t>
      </w:r>
      <w:proofErr w:type="spellStart"/>
      <w:r w:rsidRPr="006848AE">
        <w:t>GZip</w:t>
      </w:r>
      <w:proofErr w:type="spellEnd"/>
      <w:r w:rsidRPr="006848AE">
        <w:t xml:space="preserve"> compressed</w:t>
      </w:r>
      <w:r>
        <w:t xml:space="preserve"> by the GPDC application</w:t>
      </w:r>
      <w:r>
        <w:rPr>
          <w:rStyle w:val="FootnoteReference"/>
        </w:rPr>
        <w:footnoteReference w:id="6"/>
      </w:r>
      <w:r>
        <w:t>.</w:t>
      </w:r>
    </w:p>
    <w:p w14:paraId="6E61702C" w14:textId="431F41B5" w:rsidR="00FD4A2E" w:rsidRDefault="00FD4A2E" w:rsidP="00FD4A2E">
      <w:pPr>
        <w:pStyle w:val="ParaText"/>
      </w:pPr>
      <w:r w:rsidRPr="006848AE">
        <w:t xml:space="preserve">The messaging rules described in section </w:t>
      </w:r>
      <w:r>
        <w:fldChar w:fldCharType="begin"/>
      </w:r>
      <w:r>
        <w:instrText xml:space="preserve"> REF _Ref287965612 \r \h  \* MERGEFORMAT </w:instrText>
      </w:r>
      <w:r>
        <w:fldChar w:fldCharType="separate"/>
      </w:r>
      <w:r w:rsidR="00E23EB1">
        <w:t>3.5</w:t>
      </w:r>
      <w:r>
        <w:fldChar w:fldCharType="end"/>
      </w:r>
      <w:r>
        <w:t xml:space="preserve"> must be adhered to.</w:t>
      </w:r>
    </w:p>
    <w:p w14:paraId="2B1936F4" w14:textId="77777777" w:rsidR="00FD4A2E" w:rsidRDefault="00FD4A2E" w:rsidP="00FD4A2E">
      <w:pPr>
        <w:pStyle w:val="ParaText"/>
        <w:tabs>
          <w:tab w:val="clear" w:pos="2462"/>
        </w:tabs>
      </w:pPr>
      <w:r>
        <w:t>GPDC Systems will send Query-Results-Acknowledgement messages back to GPET-E Systems as soon as practically possible after Query-Results have been processed but no later than 4 hours following processing.</w:t>
      </w:r>
    </w:p>
    <w:p w14:paraId="015E08EF" w14:textId="77777777" w:rsidR="00FD4A2E" w:rsidRDefault="00FD4A2E" w:rsidP="00FD4A2E">
      <w:pPr>
        <w:pStyle w:val="ParaText"/>
        <w:tabs>
          <w:tab w:val="clear" w:pos="2462"/>
        </w:tabs>
      </w:pPr>
      <w:bookmarkStart w:id="157" w:name="_Ref332629858"/>
      <w:r>
        <w:t>Processing of a Query-Results message includes integrity checking of the physical file via a</w:t>
      </w:r>
      <w:r>
        <w:rPr>
          <w:lang w:eastAsia="en-GB"/>
        </w:rPr>
        <w:t xml:space="preserve"> MD5 checksum to ensure all bits (as in 8 bits = 1 byte) of the file were transferred successfully. Where an MD5 checksum error is detected, GPDC will respond with the relevant acknowledgement error code – Ref [5] – and quote the QR-UUID as provided in the Subject attribute of the MESH control file that was used to transmit the QR-UUID. In this instance, as the content of the Query-Results message cannot be inspected, the QRA will quote a </w:t>
      </w:r>
      <w:r w:rsidRPr="006310BE">
        <w:rPr>
          <w:lang w:eastAsia="en-GB"/>
        </w:rPr>
        <w:t>Scheduled-Query-Instance-ID</w:t>
      </w:r>
      <w:r>
        <w:rPr>
          <w:lang w:eastAsia="en-GB"/>
        </w:rPr>
        <w:t xml:space="preserve"> of </w:t>
      </w:r>
      <w:r w:rsidRPr="006310BE">
        <w:rPr>
          <w:lang w:eastAsia="en-GB"/>
        </w:rPr>
        <w:t xml:space="preserve">"000000-000000000000-A" </w:t>
      </w:r>
      <w:r>
        <w:rPr>
          <w:lang w:eastAsia="en-GB"/>
        </w:rPr>
        <w:t xml:space="preserve">and a </w:t>
      </w:r>
      <w:r w:rsidRPr="006310BE">
        <w:rPr>
          <w:lang w:eastAsia="en-GB"/>
        </w:rPr>
        <w:t>Practice-ID</w:t>
      </w:r>
      <w:r>
        <w:rPr>
          <w:lang w:eastAsia="en-GB"/>
        </w:rPr>
        <w:t xml:space="preserve"> of </w:t>
      </w:r>
      <w:r w:rsidRPr="006310BE">
        <w:rPr>
          <w:lang w:eastAsia="en-GB"/>
        </w:rPr>
        <w:t>"</w:t>
      </w:r>
      <w:r>
        <w:rPr>
          <w:lang w:eastAsia="en-GB"/>
        </w:rPr>
        <w:t>V81998</w:t>
      </w:r>
      <w:r w:rsidRPr="006310BE">
        <w:rPr>
          <w:lang w:eastAsia="en-GB"/>
        </w:rPr>
        <w:t>"</w:t>
      </w:r>
      <w:r>
        <w:rPr>
          <w:lang w:eastAsia="en-GB"/>
        </w:rPr>
        <w:t>; these two data values being superfluous. GPET-E Systems can use the QR-UUID to identify the submission that has failed.</w:t>
      </w:r>
      <w:bookmarkEnd w:id="157"/>
    </w:p>
    <w:p w14:paraId="0F896795" w14:textId="77777777" w:rsidR="00FD4A2E" w:rsidRDefault="00FD4A2E" w:rsidP="00FD4A2E">
      <w:pPr>
        <w:pStyle w:val="ParaText"/>
      </w:pPr>
      <w:r w:rsidRPr="003D5616">
        <w:t xml:space="preserve">Each GPET-E </w:t>
      </w:r>
      <w:r>
        <w:t>S</w:t>
      </w:r>
      <w:r w:rsidRPr="003D5616">
        <w:t>ystem must retain the Query</w:t>
      </w:r>
      <w:r>
        <w:t>-</w:t>
      </w:r>
      <w:r w:rsidRPr="003D5616">
        <w:t xml:space="preserve">Results </w:t>
      </w:r>
      <w:r>
        <w:t>message</w:t>
      </w:r>
      <w:r w:rsidRPr="003D5616">
        <w:t xml:space="preserve"> until </w:t>
      </w:r>
      <w:r>
        <w:t>GPDC</w:t>
      </w:r>
      <w:r w:rsidRPr="003D5616">
        <w:t xml:space="preserve"> sends back a</w:t>
      </w:r>
      <w:r>
        <w:t xml:space="preserve">n acknowledgement </w:t>
      </w:r>
      <w:r w:rsidRPr="003D5616">
        <w:t xml:space="preserve">that it has received and validated the </w:t>
      </w:r>
      <w:r>
        <w:t xml:space="preserve">message </w:t>
      </w:r>
      <w:r w:rsidRPr="003D5616">
        <w:t>sent</w:t>
      </w:r>
      <w:r>
        <w:t xml:space="preserve"> via a Query-Results-Acknowledgement message.</w:t>
      </w:r>
    </w:p>
    <w:p w14:paraId="25577FCC" w14:textId="2DCCCF64" w:rsidR="00FD4A2E" w:rsidRPr="003D5616" w:rsidRDefault="00FD4A2E" w:rsidP="00FD4A2E">
      <w:pPr>
        <w:pStyle w:val="ParaText"/>
      </w:pPr>
      <w:r>
        <w:t xml:space="preserve">If the Query-Results-Acknowledgement states the </w:t>
      </w:r>
      <w:r w:rsidRPr="003D5616">
        <w:t>Query</w:t>
      </w:r>
      <w:r>
        <w:t>-</w:t>
      </w:r>
      <w:r w:rsidRPr="003D5616">
        <w:t xml:space="preserve">Results </w:t>
      </w:r>
      <w:r>
        <w:t xml:space="preserve">message was successfully processed </w:t>
      </w:r>
      <w:r w:rsidRPr="003D5616">
        <w:t xml:space="preserve">the </w:t>
      </w:r>
      <w:r>
        <w:t>GPET-E System</w:t>
      </w:r>
      <w:r w:rsidRPr="003D5616">
        <w:t xml:space="preserve"> is free to delete the Query</w:t>
      </w:r>
      <w:r>
        <w:t>-</w:t>
      </w:r>
      <w:r w:rsidRPr="003D5616">
        <w:t xml:space="preserve">Results </w:t>
      </w:r>
      <w:r>
        <w:t xml:space="preserve">message, subject to the retention rules described in </w:t>
      </w:r>
      <w:r w:rsidRPr="006848AE">
        <w:t xml:space="preserve">section </w:t>
      </w:r>
      <w:r>
        <w:fldChar w:fldCharType="begin"/>
      </w:r>
      <w:r>
        <w:instrText xml:space="preserve"> REF _Ref287965612 \r \h  \* MERGEFORMAT </w:instrText>
      </w:r>
      <w:r>
        <w:fldChar w:fldCharType="separate"/>
      </w:r>
      <w:r w:rsidR="00E23EB1">
        <w:t>3.5</w:t>
      </w:r>
      <w:r>
        <w:fldChar w:fldCharType="end"/>
      </w:r>
      <w:r>
        <w:t xml:space="preserve">, </w:t>
      </w:r>
      <w:r w:rsidRPr="003D5616">
        <w:t xml:space="preserve">or to retain for local processing if appropriate (e.g. for </w:t>
      </w:r>
      <w:r>
        <w:t>v</w:t>
      </w:r>
      <w:r w:rsidRPr="003D5616">
        <w:t xml:space="preserve">alue </w:t>
      </w:r>
      <w:r>
        <w:t>a</w:t>
      </w:r>
      <w:r w:rsidRPr="003D5616">
        <w:t>dded process</w:t>
      </w:r>
      <w:r w:rsidRPr="00EB5D75">
        <w:t>ing).</w:t>
      </w:r>
    </w:p>
    <w:p w14:paraId="28CE6AB9" w14:textId="30311855" w:rsidR="00FD4A2E" w:rsidRDefault="00FD4A2E" w:rsidP="00FD4A2E">
      <w:pPr>
        <w:pStyle w:val="ParaText"/>
        <w:tabs>
          <w:tab w:val="clear" w:pos="2462"/>
        </w:tabs>
      </w:pPr>
      <w:r>
        <w:t xml:space="preserve">If GPDC fails to acknowledge receipt of a Query-Results message, the GPET-E System may </w:t>
      </w:r>
      <w:smartTag w:uri="urn:schemas-microsoft-com:office:smarttags" w:element="State">
        <w:smartTag w:uri="urn:schemas-microsoft-com:office:smarttags" w:element="place">
          <w:r>
            <w:t>del</w:t>
          </w:r>
        </w:smartTag>
      </w:smartTag>
      <w:r>
        <w:t xml:space="preserve">ete the Query-Results message after a set period not less than three days, subject to the retention rules described in </w:t>
      </w:r>
      <w:r w:rsidRPr="006848AE">
        <w:t xml:space="preserve">section </w:t>
      </w:r>
      <w:r>
        <w:fldChar w:fldCharType="begin"/>
      </w:r>
      <w:r>
        <w:instrText xml:space="preserve"> REF _Ref287965612 \r \h  \* MERGEFORMAT </w:instrText>
      </w:r>
      <w:r>
        <w:fldChar w:fldCharType="separate"/>
      </w:r>
      <w:r w:rsidR="00E23EB1">
        <w:t>3.5</w:t>
      </w:r>
      <w:r>
        <w:fldChar w:fldCharType="end"/>
      </w:r>
      <w:r>
        <w:t>.</w:t>
      </w:r>
    </w:p>
    <w:p w14:paraId="11E1007B" w14:textId="77777777" w:rsidR="00FD4A2E" w:rsidRDefault="00FD4A2E" w:rsidP="00FD4A2E">
      <w:pPr>
        <w:pStyle w:val="ParaText"/>
        <w:tabs>
          <w:tab w:val="clear" w:pos="2462"/>
        </w:tabs>
      </w:pPr>
      <w:bookmarkStart w:id="158" w:name="_Ref508985272"/>
      <w:r w:rsidRPr="003D5616">
        <w:t xml:space="preserve">If </w:t>
      </w:r>
      <w:r>
        <w:t>GPDC</w:t>
      </w:r>
      <w:r w:rsidRPr="003D5616">
        <w:t xml:space="preserve"> determines that </w:t>
      </w:r>
      <w:r>
        <w:t>a Query-Results message is</w:t>
      </w:r>
      <w:r w:rsidRPr="003D5616">
        <w:t xml:space="preserve"> </w:t>
      </w:r>
      <w:r>
        <w:t xml:space="preserve">incorrect, </w:t>
      </w:r>
      <w:r w:rsidRPr="003D5616">
        <w:t xml:space="preserve">incomplete or corrupt it </w:t>
      </w:r>
      <w:r>
        <w:rPr>
          <w:lang w:eastAsia="en-GB"/>
        </w:rPr>
        <w:t>will respond with the relevant acknowledgement error code – Ref [5]</w:t>
      </w:r>
      <w:r>
        <w:t>, providing there is enough detail available in the Query-Results message to act upon.</w:t>
      </w:r>
      <w:bookmarkEnd w:id="158"/>
      <w:r>
        <w:t xml:space="preserve"> </w:t>
      </w:r>
    </w:p>
    <w:p w14:paraId="7FDC3287" w14:textId="0625B219" w:rsidR="00FD4A2E" w:rsidRDefault="00FD4A2E" w:rsidP="00FD4A2E">
      <w:pPr>
        <w:pStyle w:val="ParaText"/>
      </w:pPr>
      <w:bookmarkStart w:id="159" w:name="_Ref519854361"/>
      <w:r>
        <w:t xml:space="preserve">Where an incorrect Query-Results message has been submitted (see paragraph </w:t>
      </w:r>
      <w:r>
        <w:fldChar w:fldCharType="begin"/>
      </w:r>
      <w:r>
        <w:instrText xml:space="preserve"> REF _Ref508985272 \r \h </w:instrText>
      </w:r>
      <w:r>
        <w:fldChar w:fldCharType="separate"/>
      </w:r>
      <w:r w:rsidR="00E23EB1">
        <w:t>195</w:t>
      </w:r>
      <w:r>
        <w:fldChar w:fldCharType="end"/>
      </w:r>
      <w:r>
        <w:t xml:space="preserve">), then the GPET-E System may assume that the local data copy is of no </w:t>
      </w:r>
      <w:smartTag w:uri="urn:schemas-microsoft-com:office:smarttags" w:element="City">
        <w:r>
          <w:t>furth</w:t>
        </w:r>
      </w:smartTag>
      <w:r>
        <w:t xml:space="preserve">er use and </w:t>
      </w:r>
      <w:smartTag w:uri="urn:schemas-microsoft-com:office:smarttags" w:element="State">
        <w:smartTag w:uri="urn:schemas-microsoft-com:office:smarttags" w:element="place">
          <w:r>
            <w:t>del</w:t>
          </w:r>
        </w:smartTag>
      </w:smartTag>
      <w:r>
        <w:t>ete it. Any requests for the data to be resubmitted will follow a Service Management process. In such cases, the GPET-E system must be capable of submitting a corrected Query-Results message against the original Run-Time-Parameters message.</w:t>
      </w:r>
      <w:bookmarkEnd w:id="159"/>
    </w:p>
    <w:p w14:paraId="3D8B644F" w14:textId="77777777" w:rsidR="00FD4A2E" w:rsidRPr="00F14F7C" w:rsidRDefault="00FD4A2E" w:rsidP="00C572AD">
      <w:pPr>
        <w:pStyle w:val="Heading3"/>
        <w:rPr>
          <w:lang w:eastAsia="en-GB"/>
        </w:rPr>
      </w:pPr>
      <w:r w:rsidRPr="00F14F7C">
        <w:rPr>
          <w:lang w:eastAsia="en-GB"/>
        </w:rPr>
        <w:lastRenderedPageBreak/>
        <w:t>Message Attributes</w:t>
      </w:r>
    </w:p>
    <w:p w14:paraId="2794054A" w14:textId="77777777" w:rsidR="00FD4A2E" w:rsidRDefault="00FD4A2E" w:rsidP="00FD4A2E">
      <w:pPr>
        <w:pStyle w:val="ParaText"/>
        <w:tabs>
          <w:tab w:val="clear" w:pos="2462"/>
        </w:tabs>
      </w:pPr>
      <w:r w:rsidRPr="003D5616">
        <w:t xml:space="preserve">The </w:t>
      </w:r>
      <w:r>
        <w:t xml:space="preserve">Query Results Acknowledgement (QRA) message </w:t>
      </w:r>
      <w:r w:rsidRPr="003D5616">
        <w:t>will include the following attributes</w:t>
      </w:r>
      <w:r>
        <w:t xml:space="preserve"> – </w:t>
      </w:r>
      <w:r w:rsidRPr="00D00750">
        <w:rPr>
          <w:i/>
        </w:rPr>
        <w:t>attributes will be required unless otherwise marked as optional</w:t>
      </w:r>
      <w:r w:rsidRPr="00FF3A16">
        <w:rPr>
          <w:i/>
        </w:rPr>
        <w:t xml:space="preserve"> </w:t>
      </w:r>
      <w:r>
        <w:rPr>
          <w:i/>
        </w:rPr>
        <w:t>as defined by the Query Results Acknowledgement XML schema</w:t>
      </w:r>
      <w:r w:rsidRPr="003D5616">
        <w:t>:</w:t>
      </w:r>
    </w:p>
    <w:p w14:paraId="749BB282" w14:textId="77777777" w:rsidR="00FD4A2E" w:rsidRDefault="00FD4A2E" w:rsidP="00FD4A2E">
      <w:pPr>
        <w:pStyle w:val="ParaText"/>
        <w:numPr>
          <w:ilvl w:val="0"/>
          <w:numId w:val="23"/>
        </w:numPr>
        <w:ind w:left="1077" w:hanging="357"/>
      </w:pPr>
      <w:r>
        <w:t xml:space="preserve">GPES-I-Version – </w:t>
      </w:r>
      <w:r w:rsidRPr="00484F10">
        <w:t>The version of the GPES Interoperability Standard that applies to this message.</w:t>
      </w:r>
    </w:p>
    <w:p w14:paraId="141C2223" w14:textId="77777777" w:rsidR="00FD4A2E" w:rsidRDefault="00FD4A2E" w:rsidP="00FD4A2E">
      <w:pPr>
        <w:pStyle w:val="ParaText"/>
        <w:numPr>
          <w:ilvl w:val="0"/>
          <w:numId w:val="23"/>
        </w:numPr>
        <w:ind w:left="1077" w:hanging="357"/>
      </w:pPr>
      <w:r>
        <w:t>QRA-Message-Version - The version of the QRA</w:t>
      </w:r>
      <w:r w:rsidRPr="00484F10">
        <w:t xml:space="preserve"> message.</w:t>
      </w:r>
    </w:p>
    <w:p w14:paraId="16564467" w14:textId="77777777" w:rsidR="00FD4A2E" w:rsidRDefault="00FD4A2E" w:rsidP="00FD4A2E">
      <w:pPr>
        <w:pStyle w:val="ParaText"/>
        <w:numPr>
          <w:ilvl w:val="1"/>
          <w:numId w:val="19"/>
        </w:numPr>
        <w:rPr>
          <w:lang w:eastAsia="en-GB"/>
        </w:rPr>
      </w:pPr>
      <w:r>
        <w:rPr>
          <w:lang w:eastAsia="en-GB"/>
        </w:rPr>
        <w:t>QRA</w:t>
      </w:r>
      <w:r w:rsidRPr="00485911">
        <w:rPr>
          <w:lang w:eastAsia="en-GB"/>
        </w:rPr>
        <w:t>-UUID</w:t>
      </w:r>
      <w:r>
        <w:rPr>
          <w:lang w:eastAsia="en-GB"/>
        </w:rPr>
        <w:t xml:space="preserve"> - </w:t>
      </w:r>
      <w:r w:rsidRPr="00484F10">
        <w:rPr>
          <w:lang w:eastAsia="en-GB"/>
        </w:rPr>
        <w:t>An identifier us</w:t>
      </w:r>
      <w:r>
        <w:rPr>
          <w:lang w:eastAsia="en-GB"/>
        </w:rPr>
        <w:t>ed to uniquely identify the QRA</w:t>
      </w:r>
      <w:r w:rsidRPr="00484F10">
        <w:rPr>
          <w:lang w:eastAsia="en-GB"/>
        </w:rPr>
        <w:t xml:space="preserve"> message itself.</w:t>
      </w:r>
      <w:r>
        <w:t xml:space="preserve"> (A Universal Unique Id</w:t>
      </w:r>
      <w:r w:rsidRPr="006B5E3D">
        <w:t>entifier (aka GUID)</w:t>
      </w:r>
      <w:r>
        <w:t xml:space="preserve"> generated by the sender</w:t>
      </w:r>
      <w:r w:rsidRPr="006B5E3D">
        <w:t>. Complies with RFC 4122 and ISO/IEC 11578:1996</w:t>
      </w:r>
      <w:r>
        <w:t>)</w:t>
      </w:r>
    </w:p>
    <w:p w14:paraId="068AD2ED" w14:textId="77777777" w:rsidR="00FD4A2E" w:rsidRPr="00AE7B12" w:rsidRDefault="00FD4A2E" w:rsidP="00FD4A2E">
      <w:pPr>
        <w:pStyle w:val="ParaText"/>
        <w:numPr>
          <w:ilvl w:val="1"/>
          <w:numId w:val="19"/>
        </w:numPr>
        <w:rPr>
          <w:lang w:eastAsia="en-GB"/>
        </w:rPr>
      </w:pPr>
      <w:r w:rsidRPr="00AE7B12">
        <w:rPr>
          <w:lang w:eastAsia="en-GB"/>
        </w:rPr>
        <w:t xml:space="preserve">Issue-Date-Time – The date/time that the message was issued by </w:t>
      </w:r>
      <w:r>
        <w:rPr>
          <w:lang w:eastAsia="en-GB"/>
        </w:rPr>
        <w:t>GPDC</w:t>
      </w:r>
    </w:p>
    <w:p w14:paraId="16CA87B8" w14:textId="77777777" w:rsidR="00FD4A2E" w:rsidRPr="00B93FD1" w:rsidRDefault="00FD4A2E" w:rsidP="00FD4A2E">
      <w:pPr>
        <w:pStyle w:val="ParaText"/>
        <w:numPr>
          <w:ilvl w:val="0"/>
          <w:numId w:val="0"/>
        </w:numPr>
        <w:ind w:left="770"/>
        <w:rPr>
          <w:b/>
          <w:i/>
          <w:highlight w:val="yellow"/>
          <w:lang w:eastAsia="en-GB"/>
        </w:rPr>
      </w:pPr>
      <w:r w:rsidRPr="00B93FD1">
        <w:rPr>
          <w:b/>
          <w:i/>
          <w:lang w:eastAsia="en-GB"/>
        </w:rPr>
        <w:t>[</w:t>
      </w:r>
      <w:r>
        <w:rPr>
          <w:b/>
          <w:i/>
          <w:lang w:eastAsia="en-GB"/>
        </w:rPr>
        <w:t>Acknowledgement Record – One or more acknowledgement records, one per QR</w:t>
      </w:r>
      <w:r w:rsidRPr="00B93FD1">
        <w:rPr>
          <w:b/>
          <w:i/>
          <w:lang w:eastAsia="en-GB"/>
        </w:rPr>
        <w:t>]</w:t>
      </w:r>
      <w:r w:rsidRPr="00B93FD1">
        <w:rPr>
          <w:b/>
          <w:i/>
          <w:highlight w:val="yellow"/>
          <w:lang w:eastAsia="en-GB"/>
        </w:rPr>
        <w:t xml:space="preserve"> </w:t>
      </w:r>
    </w:p>
    <w:p w14:paraId="72C56B77" w14:textId="77777777" w:rsidR="00FD4A2E" w:rsidRDefault="00FD4A2E" w:rsidP="00FD4A2E">
      <w:pPr>
        <w:pStyle w:val="ParaText"/>
        <w:numPr>
          <w:ilvl w:val="1"/>
          <w:numId w:val="19"/>
        </w:numPr>
        <w:rPr>
          <w:lang w:eastAsia="en-GB"/>
        </w:rPr>
      </w:pPr>
      <w:r w:rsidRPr="00A04761">
        <w:rPr>
          <w:lang w:eastAsia="en-GB"/>
        </w:rPr>
        <w:t>Scheduled-Query-Instance-ID</w:t>
      </w:r>
      <w:r>
        <w:rPr>
          <w:lang w:eastAsia="en-GB"/>
        </w:rPr>
        <w:t xml:space="preserve"> – </w:t>
      </w:r>
      <w:r w:rsidRPr="000041B8">
        <w:rPr>
          <w:lang w:eastAsia="en-GB"/>
        </w:rPr>
        <w:t xml:space="preserve">A composite reference number used to uniquely identify the instance of the query </w:t>
      </w:r>
      <w:r>
        <w:rPr>
          <w:lang w:eastAsia="en-GB"/>
        </w:rPr>
        <w:t>that results relate to.</w:t>
      </w:r>
      <w:r w:rsidRPr="000041B8">
        <w:rPr>
          <w:lang w:eastAsia="en-GB"/>
        </w:rPr>
        <w:t xml:space="preserve"> It is comprised of the following three elements separated by hyphens “-“. 1: Query Identifier, 2: Sequence Number, 3: Regular/</w:t>
      </w:r>
      <w:r>
        <w:rPr>
          <w:lang w:eastAsia="en-GB"/>
        </w:rPr>
        <w:t>Ad-hoc</w:t>
      </w:r>
      <w:r w:rsidRPr="000041B8">
        <w:rPr>
          <w:lang w:eastAsia="en-GB"/>
        </w:rPr>
        <w:t xml:space="preserve"> query identifier. (sourced from the </w:t>
      </w:r>
      <w:r>
        <w:rPr>
          <w:lang w:eastAsia="en-GB"/>
        </w:rPr>
        <w:t>QR</w:t>
      </w:r>
      <w:r w:rsidRPr="000041B8">
        <w:rPr>
          <w:lang w:eastAsia="en-GB"/>
        </w:rPr>
        <w:t xml:space="preserve"> message).</w:t>
      </w:r>
    </w:p>
    <w:p w14:paraId="1AB8BB54" w14:textId="77777777" w:rsidR="00FD4A2E" w:rsidRDefault="00FD4A2E" w:rsidP="00FD4A2E">
      <w:pPr>
        <w:pStyle w:val="ParaText"/>
        <w:numPr>
          <w:ilvl w:val="1"/>
          <w:numId w:val="19"/>
        </w:numPr>
        <w:rPr>
          <w:lang w:eastAsia="en-GB"/>
        </w:rPr>
      </w:pPr>
      <w:r w:rsidRPr="009C4FBB">
        <w:rPr>
          <w:lang w:eastAsia="en-GB"/>
        </w:rPr>
        <w:t>Practice-ID</w:t>
      </w:r>
      <w:r>
        <w:rPr>
          <w:lang w:eastAsia="en-GB"/>
        </w:rPr>
        <w:t xml:space="preserve"> – </w:t>
      </w:r>
      <w:r w:rsidRPr="00933FFC">
        <w:rPr>
          <w:lang w:eastAsia="en-GB"/>
        </w:rPr>
        <w:t>Single GP Practice NACS Code</w:t>
      </w:r>
    </w:p>
    <w:p w14:paraId="3BF74C2C" w14:textId="77777777" w:rsidR="00FD4A2E" w:rsidRDefault="00FD4A2E" w:rsidP="00FD4A2E">
      <w:pPr>
        <w:pStyle w:val="ParaText"/>
        <w:numPr>
          <w:ilvl w:val="1"/>
          <w:numId w:val="19"/>
        </w:numPr>
        <w:rPr>
          <w:lang w:eastAsia="en-GB"/>
        </w:rPr>
      </w:pPr>
      <w:r w:rsidRPr="004B3B4D">
        <w:rPr>
          <w:lang w:eastAsia="en-GB"/>
        </w:rPr>
        <w:t>Query-Name</w:t>
      </w:r>
      <w:r>
        <w:rPr>
          <w:lang w:eastAsia="en-GB"/>
        </w:rPr>
        <w:t xml:space="preserve"> – Optional. The name given to the query that this QRA message relates to.</w:t>
      </w:r>
    </w:p>
    <w:p w14:paraId="193218D7" w14:textId="77777777" w:rsidR="00FD4A2E" w:rsidRDefault="00FD4A2E" w:rsidP="00FD4A2E">
      <w:pPr>
        <w:pStyle w:val="ParaText"/>
        <w:numPr>
          <w:ilvl w:val="1"/>
          <w:numId w:val="19"/>
        </w:numPr>
        <w:rPr>
          <w:lang w:eastAsia="en-GB"/>
        </w:rPr>
      </w:pPr>
      <w:r w:rsidRPr="004B3B4D">
        <w:rPr>
          <w:lang w:eastAsia="en-GB"/>
        </w:rPr>
        <w:t>Query-Description</w:t>
      </w:r>
      <w:r>
        <w:rPr>
          <w:lang w:eastAsia="en-GB"/>
        </w:rPr>
        <w:t xml:space="preserve"> – Optional. A description of the query that this QRA message relates to. </w:t>
      </w:r>
    </w:p>
    <w:p w14:paraId="31EFB651" w14:textId="77777777" w:rsidR="00FD4A2E" w:rsidRPr="00F14F7C" w:rsidRDefault="00FD4A2E" w:rsidP="00C572AD">
      <w:pPr>
        <w:pStyle w:val="Heading3"/>
        <w:rPr>
          <w:lang w:eastAsia="en-GB"/>
        </w:rPr>
      </w:pPr>
      <w:r w:rsidRPr="00F14F7C">
        <w:rPr>
          <w:lang w:eastAsia="en-GB"/>
        </w:rPr>
        <w:t>Payload Definition</w:t>
      </w:r>
    </w:p>
    <w:p w14:paraId="5431FC78" w14:textId="5FF23375" w:rsidR="00FD4A2E" w:rsidRDefault="00FD4A2E" w:rsidP="00FD4A2E">
      <w:pPr>
        <w:pStyle w:val="ParaText"/>
        <w:tabs>
          <w:tab w:val="clear" w:pos="2462"/>
        </w:tabs>
      </w:pPr>
      <w:r>
        <w:t>The XML Schema for the Query-Results content is defined as GPES-Q-E-QRA</w:t>
      </w:r>
      <w:r w:rsidRPr="00617531">
        <w:t>.xsd</w:t>
      </w:r>
      <w:r>
        <w:t xml:space="preserve"> and can be found in section</w:t>
      </w:r>
      <w:r w:rsidR="005D4804">
        <w:t xml:space="preserve"> </w:t>
      </w:r>
      <w:r w:rsidR="005D4804">
        <w:fldChar w:fldCharType="begin"/>
      </w:r>
      <w:r w:rsidR="005D4804">
        <w:instrText xml:space="preserve"> REF _Ref532376219 \r \h </w:instrText>
      </w:r>
      <w:r w:rsidR="005D4804">
        <w:fldChar w:fldCharType="separate"/>
      </w:r>
      <w:r w:rsidR="005D4804">
        <w:t>4</w:t>
      </w:r>
      <w:r w:rsidR="005D4804">
        <w:fldChar w:fldCharType="end"/>
      </w:r>
      <w:r>
        <w:t>.</w:t>
      </w:r>
    </w:p>
    <w:p w14:paraId="1CAF6688" w14:textId="77777777" w:rsidR="00FD4A2E" w:rsidRDefault="00FD4A2E" w:rsidP="00FD4A2E">
      <w:pPr>
        <w:pStyle w:val="ParaText"/>
        <w:tabs>
          <w:tab w:val="clear" w:pos="2462"/>
        </w:tabs>
      </w:pPr>
      <w:r>
        <w:t>The filename format is not relevant for this message as the MESH service assigns a system wide unique filename for transmission over the service and the local filename is not preserved. It is advised that a unique filename format is implemented by suppliers for local debugging purposes.</w:t>
      </w:r>
    </w:p>
    <w:p w14:paraId="0FFD2835" w14:textId="77777777" w:rsidR="00FD4A2E" w:rsidRDefault="00FD4A2E" w:rsidP="006E31D2">
      <w:pPr>
        <w:pStyle w:val="Heading4"/>
      </w:pPr>
      <w:r>
        <w:t>MESH Control File Configuration</w:t>
      </w:r>
    </w:p>
    <w:p w14:paraId="7DFC2096" w14:textId="77777777" w:rsidR="00FD4A2E" w:rsidRDefault="00FD4A2E" w:rsidP="00FD4A2E">
      <w:pPr>
        <w:pStyle w:val="ParaText"/>
        <w:tabs>
          <w:tab w:val="clear" w:pos="2462"/>
        </w:tabs>
      </w:pPr>
      <w:r>
        <w:t>For each transmission, the following values should be used within the MESH control file for the following attributes:</w:t>
      </w:r>
    </w:p>
    <w:p w14:paraId="4C7B288E" w14:textId="77777777" w:rsidR="00FD4A2E" w:rsidRDefault="00FD4A2E" w:rsidP="00FD4A2E">
      <w:pPr>
        <w:pStyle w:val="ParaText"/>
        <w:tabs>
          <w:tab w:val="clear" w:pos="2462"/>
        </w:tabs>
      </w:pPr>
      <w:r>
        <w:t>&lt;</w:t>
      </w:r>
      <w:proofErr w:type="spellStart"/>
      <w:r>
        <w:t>To_DTS</w:t>
      </w:r>
      <w:proofErr w:type="spellEnd"/>
      <w:r>
        <w:t>&gt;</w:t>
      </w:r>
      <w:r>
        <w:tab/>
        <w:t>Populate with the MESH Address from which the Query-Results message originated.</w:t>
      </w:r>
    </w:p>
    <w:p w14:paraId="2BCFB86A" w14:textId="77777777" w:rsidR="00FD4A2E" w:rsidRDefault="00FD4A2E" w:rsidP="00FD4A2E">
      <w:pPr>
        <w:pStyle w:val="ParaText"/>
        <w:tabs>
          <w:tab w:val="clear" w:pos="2462"/>
        </w:tabs>
      </w:pPr>
      <w:bookmarkStart w:id="160" w:name="_Ref332618893"/>
      <w:r>
        <w:t>&lt;</w:t>
      </w:r>
      <w:proofErr w:type="spellStart"/>
      <w:r>
        <w:t>WorkflowID</w:t>
      </w:r>
      <w:proofErr w:type="spellEnd"/>
      <w:r>
        <w:t>&gt;</w:t>
      </w:r>
      <w:r>
        <w:tab/>
        <w:t xml:space="preserve">  Populate with the text “GPDC_QUERY_RESULTS_ACK</w:t>
      </w:r>
      <w:r w:rsidRPr="00EB5D75">
        <w:t>”</w:t>
      </w:r>
      <w:bookmarkEnd w:id="160"/>
    </w:p>
    <w:p w14:paraId="5AE27267" w14:textId="77777777" w:rsidR="00FD4A2E" w:rsidRDefault="00FD4A2E" w:rsidP="00FD4A2E">
      <w:pPr>
        <w:pStyle w:val="ParaText"/>
        <w:tabs>
          <w:tab w:val="clear" w:pos="2462"/>
        </w:tabs>
      </w:pPr>
      <w:r>
        <w:t xml:space="preserve"> &lt;Subject&gt;</w:t>
      </w:r>
      <w:r>
        <w:tab/>
        <w:t>Populate with the text “GPES-Q-E-QRA</w:t>
      </w:r>
      <w:r w:rsidRPr="00EB5D75">
        <w:t xml:space="preserve">:” followed by the </w:t>
      </w:r>
      <w:r w:rsidRPr="00714A9A">
        <w:t>QRA-UUID value within the payload e.g.</w:t>
      </w:r>
    </w:p>
    <w:p w14:paraId="3C4BC697" w14:textId="77777777" w:rsidR="00FD4A2E" w:rsidRPr="0087261A" w:rsidRDefault="00FD4A2E" w:rsidP="00FD4A2E">
      <w:pPr>
        <w:pStyle w:val="ParaText"/>
        <w:tabs>
          <w:tab w:val="clear" w:pos="2462"/>
        </w:tabs>
        <w:rPr>
          <w:lang w:val="fr-FR"/>
        </w:rPr>
      </w:pPr>
      <w:r w:rsidRPr="0087261A">
        <w:rPr>
          <w:lang w:val="fr-FR"/>
        </w:rPr>
        <w:t>“GPES-Q</w:t>
      </w:r>
      <w:r>
        <w:rPr>
          <w:lang w:val="fr-FR"/>
        </w:rPr>
        <w:t>-E</w:t>
      </w:r>
      <w:r w:rsidRPr="0087261A">
        <w:rPr>
          <w:lang w:val="fr-FR"/>
        </w:rPr>
        <w:t>-QRA:E4DD52CD-4525-4CC9-A6E8-375AC5252CF3”</w:t>
      </w:r>
    </w:p>
    <w:p w14:paraId="420E5B48" w14:textId="77777777" w:rsidR="00FD4A2E" w:rsidRDefault="00FD4A2E" w:rsidP="00FD4A2E">
      <w:pPr>
        <w:pStyle w:val="ParaText"/>
        <w:tabs>
          <w:tab w:val="clear" w:pos="2462"/>
        </w:tabs>
      </w:pPr>
      <w:r w:rsidRPr="0087261A">
        <w:rPr>
          <w:lang w:val="fr-FR"/>
        </w:rPr>
        <w:t xml:space="preserve"> </w:t>
      </w:r>
      <w:r>
        <w:t>&lt;</w:t>
      </w:r>
      <w:proofErr w:type="spellStart"/>
      <w:r>
        <w:t>LocalId</w:t>
      </w:r>
      <w:proofErr w:type="spellEnd"/>
      <w:r>
        <w:t>&gt;</w:t>
      </w:r>
      <w:r>
        <w:tab/>
      </w:r>
      <w:r>
        <w:tab/>
        <w:t>Populate with the RTP-UUID value from within the QR payload.</w:t>
      </w:r>
    </w:p>
    <w:p w14:paraId="3BD0BD7C" w14:textId="77777777" w:rsidR="00FD4A2E" w:rsidRPr="00002DE9" w:rsidRDefault="00FD4A2E" w:rsidP="00FD4A2E">
      <w:pPr>
        <w:pStyle w:val="ParaText"/>
        <w:tabs>
          <w:tab w:val="clear" w:pos="2462"/>
        </w:tabs>
      </w:pPr>
      <w:r>
        <w:t>NOTE: These attributes are those specific to the transmission of GPES files using the MESH service and are not the complete complement of attributes required in a control file – see the file interface definition Ref [5].</w:t>
      </w:r>
    </w:p>
    <w:p w14:paraId="52022034" w14:textId="77777777" w:rsidR="00FD4A2E" w:rsidRPr="00F14F7C" w:rsidRDefault="00FD4A2E" w:rsidP="00C572AD">
      <w:pPr>
        <w:pStyle w:val="Heading3"/>
        <w:rPr>
          <w:lang w:eastAsia="en-GB"/>
        </w:rPr>
      </w:pPr>
      <w:r w:rsidRPr="00F14F7C">
        <w:rPr>
          <w:lang w:eastAsia="en-GB"/>
        </w:rPr>
        <w:lastRenderedPageBreak/>
        <w:t>Exception and Error Processing</w:t>
      </w:r>
    </w:p>
    <w:p w14:paraId="369A42C8" w14:textId="3E4A9D6A" w:rsidR="00FD4A2E" w:rsidRDefault="00FD4A2E" w:rsidP="00FD4A2E">
      <w:pPr>
        <w:pStyle w:val="ParaText"/>
        <w:tabs>
          <w:tab w:val="clear" w:pos="2462"/>
        </w:tabs>
      </w:pPr>
      <w:r>
        <w:t xml:space="preserve">See section </w:t>
      </w:r>
      <w:r>
        <w:fldChar w:fldCharType="begin"/>
      </w:r>
      <w:r>
        <w:instrText xml:space="preserve"> REF _Ref311794801 \r \h </w:instrText>
      </w:r>
      <w:r>
        <w:fldChar w:fldCharType="separate"/>
      </w:r>
      <w:r w:rsidR="00E23EB1">
        <w:t>3.14</w:t>
      </w:r>
      <w:r>
        <w:fldChar w:fldCharType="end"/>
      </w:r>
      <w:r>
        <w:t>.</w:t>
      </w:r>
    </w:p>
    <w:p w14:paraId="5700CEF8" w14:textId="77777777" w:rsidR="00FD4A2E" w:rsidRDefault="00FD4A2E" w:rsidP="00FD4A2E">
      <w:pPr>
        <w:spacing w:after="0"/>
        <w:rPr>
          <w:lang w:eastAsia="en-GB"/>
        </w:rPr>
      </w:pPr>
      <w:r>
        <w:rPr>
          <w:lang w:eastAsia="en-GB"/>
        </w:rPr>
        <w:br w:type="page"/>
      </w:r>
    </w:p>
    <w:p w14:paraId="5510D18A" w14:textId="77777777" w:rsidR="00FD4A2E" w:rsidRPr="00497E8A" w:rsidRDefault="00FD4A2E" w:rsidP="00C572AD">
      <w:pPr>
        <w:pStyle w:val="Heading2"/>
        <w:rPr>
          <w:lang w:eastAsia="en-GB"/>
        </w:rPr>
      </w:pPr>
      <w:bookmarkStart w:id="161" w:name="_Ref525392695"/>
      <w:bookmarkStart w:id="162" w:name="_Ref525392705"/>
      <w:bookmarkStart w:id="163" w:name="_Ref525393758"/>
      <w:bookmarkStart w:id="164" w:name="_Toc525717792"/>
      <w:bookmarkStart w:id="165" w:name="_Toc532465884"/>
      <w:r w:rsidRPr="00497E8A">
        <w:rPr>
          <w:lang w:eastAsia="en-GB"/>
        </w:rPr>
        <w:lastRenderedPageBreak/>
        <w:t>Report (R</w:t>
      </w:r>
      <w:r>
        <w:rPr>
          <w:lang w:eastAsia="en-GB"/>
        </w:rPr>
        <w:t>EP</w:t>
      </w:r>
      <w:r w:rsidRPr="00497E8A">
        <w:rPr>
          <w:lang w:eastAsia="en-GB"/>
        </w:rPr>
        <w:t>) Message</w:t>
      </w:r>
      <w:bookmarkEnd w:id="161"/>
      <w:bookmarkEnd w:id="162"/>
      <w:bookmarkEnd w:id="163"/>
      <w:bookmarkEnd w:id="164"/>
      <w:bookmarkEnd w:id="165"/>
    </w:p>
    <w:p w14:paraId="014385FC" w14:textId="77777777" w:rsidR="00FD4A2E" w:rsidRPr="001E3F40" w:rsidRDefault="00FD4A2E" w:rsidP="00FD4A2E">
      <w:pPr>
        <w:pStyle w:val="ParaText"/>
        <w:tabs>
          <w:tab w:val="clear" w:pos="2462"/>
        </w:tabs>
      </w:pPr>
      <w:r w:rsidRPr="003D5616">
        <w:t xml:space="preserve">The </w:t>
      </w:r>
      <w:r>
        <w:t>Report</w:t>
      </w:r>
      <w:r w:rsidRPr="003D5616">
        <w:t xml:space="preserve"> message </w:t>
      </w:r>
      <w:r>
        <w:t>is a MESH wrapper for a number of different reports from GPET-E Systems to GPDC</w:t>
      </w:r>
      <w:r w:rsidRPr="001E3F40">
        <w:t>.</w:t>
      </w:r>
    </w:p>
    <w:p w14:paraId="1677C8C6" w14:textId="77777777" w:rsidR="00FD4A2E" w:rsidRPr="003D5616" w:rsidRDefault="00FD4A2E" w:rsidP="00FD4A2E">
      <w:pPr>
        <w:pStyle w:val="ParaText"/>
        <w:tabs>
          <w:tab w:val="clear" w:pos="2462"/>
        </w:tabs>
      </w:pPr>
      <w:r>
        <w:t>The content of the REP message is of comma separated values (CSV) format.</w:t>
      </w:r>
    </w:p>
    <w:p w14:paraId="0C5E1E90" w14:textId="13FF4BB9" w:rsidR="00FD4A2E" w:rsidRDefault="00FD4A2E" w:rsidP="00FD4A2E">
      <w:pPr>
        <w:pStyle w:val="ParaText"/>
        <w:tabs>
          <w:tab w:val="clear" w:pos="2462"/>
        </w:tabs>
      </w:pPr>
      <w:r>
        <w:t xml:space="preserve">The messaging rules described in section </w:t>
      </w:r>
      <w:r>
        <w:rPr>
          <w:highlight w:val="yellow"/>
        </w:rPr>
        <w:fldChar w:fldCharType="begin"/>
      </w:r>
      <w:r>
        <w:instrText xml:space="preserve"> REF _Ref287965612 \r \h </w:instrText>
      </w:r>
      <w:r>
        <w:rPr>
          <w:highlight w:val="yellow"/>
        </w:rPr>
      </w:r>
      <w:r>
        <w:rPr>
          <w:highlight w:val="yellow"/>
        </w:rPr>
        <w:fldChar w:fldCharType="separate"/>
      </w:r>
      <w:r w:rsidR="00E23EB1">
        <w:t>3.5</w:t>
      </w:r>
      <w:r>
        <w:rPr>
          <w:highlight w:val="yellow"/>
        </w:rPr>
        <w:fldChar w:fldCharType="end"/>
      </w:r>
      <w:r>
        <w:t xml:space="preserve"> must be adhered to</w:t>
      </w:r>
      <w:r w:rsidR="002F2B8E">
        <w:t xml:space="preserve">, specifically paragraph </w:t>
      </w:r>
      <w:r w:rsidR="00DB0606">
        <w:fldChar w:fldCharType="begin"/>
      </w:r>
      <w:r w:rsidR="00DB0606">
        <w:instrText xml:space="preserve"> REF _Ref525912164 \r \h </w:instrText>
      </w:r>
      <w:r w:rsidR="00DB0606">
        <w:fldChar w:fldCharType="separate"/>
      </w:r>
      <w:r w:rsidR="00E23EB1">
        <w:t>113</w:t>
      </w:r>
      <w:r w:rsidR="00DB0606">
        <w:fldChar w:fldCharType="end"/>
      </w:r>
      <w:r w:rsidR="008B3082">
        <w:t>.</w:t>
      </w:r>
    </w:p>
    <w:p w14:paraId="11C735FF" w14:textId="77777777" w:rsidR="00FD4A2E" w:rsidRDefault="00FD4A2E" w:rsidP="00FD4A2E">
      <w:pPr>
        <w:pStyle w:val="ParaText"/>
        <w:tabs>
          <w:tab w:val="clear" w:pos="2462"/>
        </w:tabs>
      </w:pPr>
      <w:r w:rsidRPr="00251AA0">
        <w:t xml:space="preserve">The </w:t>
      </w:r>
      <w:r>
        <w:t>GPDC</w:t>
      </w:r>
      <w:r w:rsidRPr="00251AA0">
        <w:t xml:space="preserve"> System will process the content of the GPES-</w:t>
      </w:r>
      <w:r>
        <w:t>E</w:t>
      </w:r>
      <w:r w:rsidRPr="00251AA0">
        <w:t>-</w:t>
      </w:r>
      <w:r>
        <w:t>Q</w:t>
      </w:r>
      <w:r w:rsidRPr="00251AA0">
        <w:t>-R</w:t>
      </w:r>
      <w:r>
        <w:t>EP</w:t>
      </w:r>
      <w:r w:rsidRPr="00251AA0">
        <w:t xml:space="preserve"> message.</w:t>
      </w:r>
    </w:p>
    <w:p w14:paraId="226F31E5" w14:textId="77777777" w:rsidR="00FD4A2E" w:rsidRDefault="00FD4A2E" w:rsidP="00FD4A2E">
      <w:pPr>
        <w:pStyle w:val="ParaText"/>
        <w:numPr>
          <w:ilvl w:val="0"/>
          <w:numId w:val="0"/>
        </w:numPr>
        <w:ind w:left="771" w:hanging="771"/>
        <w:rPr>
          <w:lang w:eastAsia="en-GB"/>
        </w:rPr>
      </w:pPr>
    </w:p>
    <w:p w14:paraId="1ED9ED81" w14:textId="77777777" w:rsidR="00FD4A2E" w:rsidRPr="00EB5D75" w:rsidRDefault="00FD4A2E" w:rsidP="00C572AD">
      <w:pPr>
        <w:pStyle w:val="Heading3"/>
        <w:rPr>
          <w:lang w:eastAsia="en-GB"/>
        </w:rPr>
      </w:pPr>
      <w:r w:rsidRPr="00EB5D75">
        <w:rPr>
          <w:lang w:eastAsia="en-GB"/>
        </w:rPr>
        <w:t>Message Attributes</w:t>
      </w:r>
    </w:p>
    <w:p w14:paraId="29793EC0" w14:textId="77777777" w:rsidR="00FD4A2E" w:rsidRDefault="00FD4A2E" w:rsidP="00FD4A2E">
      <w:pPr>
        <w:pStyle w:val="ParaText"/>
        <w:tabs>
          <w:tab w:val="clear" w:pos="2462"/>
        </w:tabs>
      </w:pPr>
      <w:r>
        <w:t xml:space="preserve">There are two agreed reports which can be transmitted using the GPES-E-Q-REP interaction, the Extract Success Report and the Extract Deployment Status Report. </w:t>
      </w:r>
      <w:r w:rsidRPr="003D5616">
        <w:t xml:space="preserve">The </w:t>
      </w:r>
      <w:r>
        <w:t xml:space="preserve">Report (REP) message </w:t>
      </w:r>
      <w:r w:rsidRPr="003D5616">
        <w:t>will include the following attributes</w:t>
      </w:r>
      <w:r>
        <w:t xml:space="preserve"> – </w:t>
      </w:r>
      <w:r w:rsidRPr="00D00750">
        <w:rPr>
          <w:i/>
        </w:rPr>
        <w:t>attributes will be required unless otherwise marked as optional</w:t>
      </w:r>
      <w:r w:rsidRPr="00087C8B">
        <w:rPr>
          <w:i/>
        </w:rPr>
        <w:t xml:space="preserve"> </w:t>
      </w:r>
      <w:r>
        <w:rPr>
          <w:i/>
        </w:rPr>
        <w:t>as defined by the Report CSV File Definitions</w:t>
      </w:r>
      <w:r w:rsidRPr="003D5616">
        <w:t>:</w:t>
      </w:r>
    </w:p>
    <w:p w14:paraId="2B691585" w14:textId="77777777" w:rsidR="00FD4A2E" w:rsidRDefault="00FD4A2E" w:rsidP="00FD4A2E">
      <w:pPr>
        <w:pStyle w:val="ParaText"/>
        <w:tabs>
          <w:tab w:val="clear" w:pos="2462"/>
        </w:tabs>
      </w:pPr>
      <w:r>
        <w:t>Attributes common to both reports:</w:t>
      </w:r>
    </w:p>
    <w:p w14:paraId="796B4F44" w14:textId="77777777" w:rsidR="00FD4A2E" w:rsidRDefault="00FD4A2E" w:rsidP="00FD4A2E">
      <w:pPr>
        <w:pStyle w:val="BulletNum"/>
        <w:ind w:left="1077" w:hanging="357"/>
        <w:rPr>
          <w:lang w:eastAsia="en-GB"/>
        </w:rPr>
      </w:pPr>
      <w:r>
        <w:rPr>
          <w:lang w:eastAsia="en-GB"/>
        </w:rPr>
        <w:t>Report Name – The full name of the report, e.g. “</w:t>
      </w:r>
      <w:r w:rsidRPr="008C233A">
        <w:rPr>
          <w:lang w:eastAsia="en-GB"/>
        </w:rPr>
        <w:t>GPES Rep-02 - Extract Deployment Status Report</w:t>
      </w:r>
      <w:r>
        <w:rPr>
          <w:lang w:eastAsia="en-GB"/>
        </w:rPr>
        <w:t>”. [Text]</w:t>
      </w:r>
    </w:p>
    <w:p w14:paraId="24CCD1E3" w14:textId="77777777" w:rsidR="00FD4A2E" w:rsidRDefault="00FD4A2E" w:rsidP="00FD4A2E">
      <w:pPr>
        <w:pStyle w:val="BulletNum"/>
        <w:ind w:left="1077" w:hanging="357"/>
        <w:rPr>
          <w:lang w:eastAsia="en-GB"/>
        </w:rPr>
      </w:pPr>
      <w:r w:rsidRPr="00485911">
        <w:rPr>
          <w:lang w:eastAsia="en-GB"/>
        </w:rPr>
        <w:t>R</w:t>
      </w:r>
      <w:r>
        <w:rPr>
          <w:lang w:eastAsia="en-GB"/>
        </w:rPr>
        <w:t>eporting Date – The date on which the report was run</w:t>
      </w:r>
      <w:r>
        <w:t>.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609CBC2B" w14:textId="77777777" w:rsidR="00FD4A2E" w:rsidRDefault="00FD4A2E" w:rsidP="00FD4A2E">
      <w:pPr>
        <w:pStyle w:val="BulletNum"/>
        <w:ind w:left="1077" w:hanging="357"/>
        <w:rPr>
          <w:lang w:eastAsia="en-GB"/>
        </w:rPr>
      </w:pPr>
      <w:r>
        <w:rPr>
          <w:lang w:eastAsia="en-GB"/>
        </w:rPr>
        <w:t>GP System Supplier Name – Organisation name derived from the GPSS NACS code. [Text]</w:t>
      </w:r>
    </w:p>
    <w:p w14:paraId="77EB9B21" w14:textId="77777777" w:rsidR="00FD4A2E" w:rsidRDefault="00FD4A2E" w:rsidP="00FD4A2E">
      <w:pPr>
        <w:pStyle w:val="BulletNum"/>
        <w:ind w:left="1077" w:hanging="357"/>
        <w:rPr>
          <w:lang w:eastAsia="en-GB"/>
        </w:rPr>
      </w:pPr>
      <w:r>
        <w:rPr>
          <w:lang w:eastAsia="en-GB"/>
        </w:rPr>
        <w:t>Service ID – The six-character Query Identifier, e.g. A00028. [</w:t>
      </w:r>
      <w:r w:rsidRPr="002E4E7F">
        <w:rPr>
          <w:lang w:eastAsia="en-GB"/>
        </w:rPr>
        <w:t>Alphanumeric - field length = 6</w:t>
      </w:r>
      <w:r>
        <w:rPr>
          <w:lang w:eastAsia="en-GB"/>
        </w:rPr>
        <w:t>]</w:t>
      </w:r>
    </w:p>
    <w:p w14:paraId="24AB3534" w14:textId="77777777" w:rsidR="00FD4A2E" w:rsidRDefault="00FD4A2E" w:rsidP="00FD4A2E">
      <w:pPr>
        <w:pStyle w:val="BulletNum"/>
        <w:ind w:left="1077" w:hanging="357"/>
        <w:rPr>
          <w:lang w:eastAsia="en-GB"/>
        </w:rPr>
      </w:pPr>
      <w:r>
        <w:rPr>
          <w:lang w:eastAsia="en-GB"/>
        </w:rPr>
        <w:t xml:space="preserve">Service Name – The name of the data extract, e.g. </w:t>
      </w:r>
      <w:proofErr w:type="spellStart"/>
      <w:r w:rsidRPr="00B86DFF">
        <w:rPr>
          <w:lang w:eastAsia="en-GB"/>
        </w:rPr>
        <w:t>MenACWY</w:t>
      </w:r>
      <w:proofErr w:type="spellEnd"/>
      <w:r>
        <w:rPr>
          <w:lang w:eastAsia="en-GB"/>
        </w:rPr>
        <w:t>. [Text]</w:t>
      </w:r>
    </w:p>
    <w:p w14:paraId="5724DB3D" w14:textId="77777777" w:rsidR="00FD4A2E" w:rsidRDefault="00FD4A2E" w:rsidP="00FD4A2E">
      <w:pPr>
        <w:pStyle w:val="BulletNum"/>
        <w:ind w:left="1077" w:hanging="357"/>
        <w:rPr>
          <w:lang w:eastAsia="en-GB"/>
        </w:rPr>
      </w:pPr>
      <w:r>
        <w:rPr>
          <w:lang w:eastAsia="en-GB"/>
        </w:rPr>
        <w:t>NACS Code – The NACS code of the GP Practice. To include all target GP practices by Extraction Requirement. [</w:t>
      </w:r>
      <w:r w:rsidRPr="002E4E7F">
        <w:rPr>
          <w:lang w:eastAsia="en-GB"/>
        </w:rPr>
        <w:t>Alphanumeric - field length = 6</w:t>
      </w:r>
      <w:r>
        <w:rPr>
          <w:lang w:eastAsia="en-GB"/>
        </w:rPr>
        <w:t>]</w:t>
      </w:r>
    </w:p>
    <w:p w14:paraId="3BFB9AB6" w14:textId="77777777" w:rsidR="00FD4A2E" w:rsidRDefault="00FD4A2E" w:rsidP="00FD4A2E">
      <w:pPr>
        <w:pStyle w:val="ParaText"/>
      </w:pPr>
      <w:r>
        <w:t xml:space="preserve">Attributes specific to </w:t>
      </w:r>
      <w:r w:rsidRPr="00947B19">
        <w:t>Rep-01 - Extract Success Report</w:t>
      </w:r>
      <w:r>
        <w:t>:</w:t>
      </w:r>
    </w:p>
    <w:p w14:paraId="3E6B1301" w14:textId="10D60826" w:rsidR="00FD4A2E" w:rsidRDefault="00FD4A2E" w:rsidP="00FD4A2E">
      <w:pPr>
        <w:pStyle w:val="ParaText"/>
        <w:numPr>
          <w:ilvl w:val="1"/>
          <w:numId w:val="19"/>
        </w:numPr>
        <w:rPr>
          <w:lang w:eastAsia="en-GB"/>
        </w:rPr>
      </w:pPr>
      <w:r w:rsidRPr="00A04761">
        <w:rPr>
          <w:lang w:eastAsia="en-GB"/>
        </w:rPr>
        <w:t>SQ</w:t>
      </w:r>
      <w:r>
        <w:rPr>
          <w:lang w:eastAsia="en-GB"/>
        </w:rPr>
        <w:t xml:space="preserve"> </w:t>
      </w:r>
      <w:r w:rsidRPr="00A04761">
        <w:rPr>
          <w:lang w:eastAsia="en-GB"/>
        </w:rPr>
        <w:t>Instance</w:t>
      </w:r>
      <w:r>
        <w:rPr>
          <w:lang w:eastAsia="en-GB"/>
        </w:rPr>
        <w:t xml:space="preserve"> </w:t>
      </w:r>
      <w:r w:rsidRPr="00A04761">
        <w:rPr>
          <w:lang w:eastAsia="en-GB"/>
        </w:rPr>
        <w:t>ID</w:t>
      </w:r>
      <w:r>
        <w:rPr>
          <w:lang w:eastAsia="en-GB"/>
        </w:rPr>
        <w:t xml:space="preserve"> – A composite r</w:t>
      </w:r>
      <w:r w:rsidRPr="00B821DF">
        <w:rPr>
          <w:lang w:eastAsia="en-GB"/>
        </w:rPr>
        <w:t xml:space="preserve">eference number </w:t>
      </w:r>
      <w:r>
        <w:rPr>
          <w:lang w:eastAsia="en-GB"/>
        </w:rPr>
        <w:t xml:space="preserve">used to </w:t>
      </w:r>
      <w:r w:rsidRPr="00B821DF">
        <w:rPr>
          <w:lang w:eastAsia="en-GB"/>
        </w:rPr>
        <w:t>unique</w:t>
      </w:r>
      <w:r>
        <w:rPr>
          <w:lang w:eastAsia="en-GB"/>
        </w:rPr>
        <w:t>ly</w:t>
      </w:r>
      <w:r w:rsidRPr="00B821DF">
        <w:rPr>
          <w:lang w:eastAsia="en-GB"/>
        </w:rPr>
        <w:t xml:space="preserve"> </w:t>
      </w:r>
      <w:r>
        <w:rPr>
          <w:lang w:eastAsia="en-GB"/>
        </w:rPr>
        <w:t xml:space="preserve">identify </w:t>
      </w:r>
      <w:r w:rsidRPr="00B821DF">
        <w:rPr>
          <w:lang w:eastAsia="en-GB"/>
        </w:rPr>
        <w:t xml:space="preserve">the </w:t>
      </w:r>
      <w:r>
        <w:rPr>
          <w:lang w:eastAsia="en-GB"/>
        </w:rPr>
        <w:t>instance of the query being scheduled</w:t>
      </w:r>
      <w:r w:rsidRPr="00B821DF">
        <w:rPr>
          <w:lang w:eastAsia="en-GB"/>
        </w:rPr>
        <w:t xml:space="preserve">. </w:t>
      </w:r>
      <w:r>
        <w:rPr>
          <w:lang w:eastAsia="en-GB"/>
        </w:rPr>
        <w:t>It is c</w:t>
      </w:r>
      <w:r w:rsidRPr="00B821DF">
        <w:rPr>
          <w:lang w:eastAsia="en-GB"/>
        </w:rPr>
        <w:t xml:space="preserve">omprised of </w:t>
      </w:r>
      <w:r>
        <w:rPr>
          <w:lang w:eastAsia="en-GB"/>
        </w:rPr>
        <w:t>the following three elements separated by hyphens “-“.</w:t>
      </w:r>
      <w:r w:rsidRPr="00B821DF">
        <w:rPr>
          <w:lang w:eastAsia="en-GB"/>
        </w:rPr>
        <w:t xml:space="preserve"> </w:t>
      </w:r>
      <w:r>
        <w:rPr>
          <w:lang w:eastAsia="en-GB"/>
        </w:rPr>
        <w:t xml:space="preserve">1: </w:t>
      </w:r>
      <w:r w:rsidRPr="00B821DF">
        <w:rPr>
          <w:lang w:eastAsia="en-GB"/>
        </w:rPr>
        <w:t xml:space="preserve">Query </w:t>
      </w:r>
      <w:r w:rsidRPr="006B7F19">
        <w:rPr>
          <w:rFonts w:cs="Arial"/>
        </w:rPr>
        <w:t>Identifier – alpha-numeric 6 characters, 2: Date – numeric 8 digits</w:t>
      </w:r>
      <w:r>
        <w:rPr>
          <w:rFonts w:cs="Arial"/>
        </w:rPr>
        <w:t xml:space="preserve"> and</w:t>
      </w:r>
      <w:r w:rsidRPr="006B7F19">
        <w:rPr>
          <w:rFonts w:cs="Arial"/>
        </w:rPr>
        <w:t xml:space="preserve"> Sequence Number – numeric 4 digits, 3: Regular/Ad-hoc query identifier – R or A</w:t>
      </w:r>
      <w:r>
        <w:rPr>
          <w:lang w:eastAsia="en-GB"/>
        </w:rPr>
        <w:t xml:space="preserve">). </w:t>
      </w:r>
      <w:r w:rsidRPr="004423EC">
        <w:rPr>
          <w:lang w:eastAsia="en-GB"/>
        </w:rPr>
        <w:t>For example</w:t>
      </w:r>
      <w:r w:rsidR="00215D39" w:rsidRPr="004423EC">
        <w:rPr>
          <w:lang w:eastAsia="en-GB"/>
        </w:rPr>
        <w:t>,</w:t>
      </w:r>
      <w:r w:rsidRPr="004423EC">
        <w:rPr>
          <w:lang w:eastAsia="en-GB"/>
        </w:rPr>
        <w:t xml:space="preserve"> A00001-201809180001-R</w:t>
      </w:r>
      <w:r>
        <w:rPr>
          <w:lang w:eastAsia="en-GB"/>
        </w:rPr>
        <w:t xml:space="preserve"> (sourced from the RTP message).</w:t>
      </w:r>
    </w:p>
    <w:p w14:paraId="2CC4F3DE" w14:textId="77777777" w:rsidR="00FD4A2E" w:rsidRDefault="00FD4A2E" w:rsidP="00FD4A2E">
      <w:pPr>
        <w:pStyle w:val="ParaText"/>
        <w:numPr>
          <w:ilvl w:val="1"/>
          <w:numId w:val="19"/>
        </w:numPr>
        <w:rPr>
          <w:lang w:eastAsia="en-GB"/>
        </w:rPr>
      </w:pPr>
      <w:r>
        <w:rPr>
          <w:lang w:eastAsia="en-GB"/>
        </w:rPr>
        <w:t xml:space="preserve">DDW Start Date – The Data Delivery Window Start Date (sourced from the Extraction Requirement). </w:t>
      </w:r>
      <w:r>
        <w:t>[</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1ACC51B6" w14:textId="77777777" w:rsidR="00FD4A2E" w:rsidRDefault="00FD4A2E" w:rsidP="00FD4A2E">
      <w:pPr>
        <w:pStyle w:val="ParaText"/>
        <w:numPr>
          <w:ilvl w:val="1"/>
          <w:numId w:val="19"/>
        </w:numPr>
        <w:rPr>
          <w:lang w:eastAsia="en-GB"/>
        </w:rPr>
      </w:pPr>
      <w:r>
        <w:rPr>
          <w:lang w:eastAsia="en-GB"/>
        </w:rPr>
        <w:t>DDW End Date – The Data Delivery Window End Date (sourced from the Extraction Requirement).</w:t>
      </w:r>
      <w:r>
        <w:t xml:space="preserve">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2B67603A" w14:textId="77777777" w:rsidR="00FD4A2E" w:rsidRDefault="00FD4A2E" w:rsidP="00FD4A2E">
      <w:pPr>
        <w:pStyle w:val="ParaText"/>
        <w:numPr>
          <w:ilvl w:val="1"/>
          <w:numId w:val="19"/>
        </w:numPr>
        <w:rPr>
          <w:lang w:eastAsia="en-GB"/>
        </w:rPr>
      </w:pPr>
      <w:r>
        <w:rPr>
          <w:lang w:eastAsia="en-GB"/>
        </w:rPr>
        <w:t>RP End Date</w:t>
      </w:r>
      <w:r w:rsidRPr="004F4FF7">
        <w:rPr>
          <w:lang w:eastAsia="en-GB"/>
        </w:rPr>
        <w:t xml:space="preserve"> – </w:t>
      </w:r>
      <w:r>
        <w:rPr>
          <w:lang w:eastAsia="en-GB"/>
        </w:rPr>
        <w:t>The Resolution Period End Date (sourced from the Extraction Requirement).</w:t>
      </w:r>
      <w:r>
        <w:t xml:space="preserve">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37E351E2" w14:textId="77777777" w:rsidR="00FD4A2E" w:rsidRDefault="00FD4A2E" w:rsidP="00FD4A2E">
      <w:pPr>
        <w:pStyle w:val="ParaText"/>
        <w:numPr>
          <w:ilvl w:val="1"/>
          <w:numId w:val="19"/>
        </w:numPr>
        <w:rPr>
          <w:lang w:eastAsia="en-GB"/>
        </w:rPr>
      </w:pPr>
      <w:r w:rsidRPr="005E65EB">
        <w:rPr>
          <w:lang w:eastAsia="en-GB"/>
        </w:rPr>
        <w:t>RTP Start Date</w:t>
      </w:r>
      <w:r>
        <w:rPr>
          <w:lang w:eastAsia="en-GB"/>
        </w:rPr>
        <w:t xml:space="preserve"> – Execution-Date (sourced from the RTP message).</w:t>
      </w:r>
      <w:r>
        <w:t xml:space="preserve">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26C92983" w14:textId="77777777" w:rsidR="00FD4A2E" w:rsidRPr="004F4FF7" w:rsidRDefault="00FD4A2E" w:rsidP="00FD4A2E">
      <w:pPr>
        <w:pStyle w:val="ParaText"/>
        <w:numPr>
          <w:ilvl w:val="1"/>
          <w:numId w:val="19"/>
        </w:numPr>
        <w:rPr>
          <w:lang w:eastAsia="en-GB"/>
        </w:rPr>
      </w:pPr>
      <w:r w:rsidRPr="008A448D">
        <w:rPr>
          <w:lang w:eastAsia="en-GB"/>
        </w:rPr>
        <w:t>RTP Cut-Off Date</w:t>
      </w:r>
      <w:r>
        <w:rPr>
          <w:lang w:eastAsia="en-GB"/>
        </w:rPr>
        <w:t xml:space="preserve"> – </w:t>
      </w:r>
      <w:proofErr w:type="spellStart"/>
      <w:r>
        <w:rPr>
          <w:lang w:eastAsia="en-GB"/>
        </w:rPr>
        <w:t>Cutoff</w:t>
      </w:r>
      <w:proofErr w:type="spellEnd"/>
      <w:r>
        <w:rPr>
          <w:lang w:eastAsia="en-GB"/>
        </w:rPr>
        <w:t>-Date (sourced from the RTP message).</w:t>
      </w:r>
      <w:r>
        <w:t xml:space="preserve">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0E4A5B56" w14:textId="77777777" w:rsidR="00FD4A2E" w:rsidRDefault="00FD4A2E" w:rsidP="00FD4A2E">
      <w:pPr>
        <w:pStyle w:val="ParaText"/>
        <w:numPr>
          <w:ilvl w:val="1"/>
          <w:numId w:val="19"/>
        </w:numPr>
        <w:rPr>
          <w:lang w:eastAsia="en-GB"/>
        </w:rPr>
      </w:pPr>
      <w:r w:rsidRPr="0004148E">
        <w:rPr>
          <w:lang w:eastAsia="en-GB"/>
        </w:rPr>
        <w:lastRenderedPageBreak/>
        <w:t>Data Published to Data Viewer</w:t>
      </w:r>
      <w:r>
        <w:rPr>
          <w:lang w:eastAsia="en-GB"/>
        </w:rPr>
        <w:t xml:space="preserve"> – The Timestamp of when the data was made available to the Data Viewer (sourced from GPET-E System audit logs).</w:t>
      </w:r>
      <w:r w:rsidRPr="00EB6BB2">
        <w:t xml:space="preserve"> </w:t>
      </w:r>
      <w:r>
        <w:t>[</w:t>
      </w:r>
      <w:proofErr w:type="spellStart"/>
      <w:r w:rsidRPr="00EB6BB2">
        <w:rPr>
          <w:lang w:eastAsia="en-GB"/>
        </w:rPr>
        <w:t>DateTime</w:t>
      </w:r>
      <w:proofErr w:type="spellEnd"/>
      <w:r w:rsidRPr="00EB6BB2">
        <w:rPr>
          <w:lang w:eastAsia="en-GB"/>
        </w:rPr>
        <w:t xml:space="preserve"> </w:t>
      </w:r>
      <w:proofErr w:type="spellStart"/>
      <w:r w:rsidRPr="00EB6BB2">
        <w:rPr>
          <w:lang w:eastAsia="en-GB"/>
        </w:rPr>
        <w:t>ccyymmdd</w:t>
      </w:r>
      <w:proofErr w:type="spellEnd"/>
      <w:r w:rsidRPr="00EB6BB2">
        <w:rPr>
          <w:lang w:eastAsia="en-GB"/>
        </w:rPr>
        <w:t xml:space="preserve"> </w:t>
      </w:r>
      <w:proofErr w:type="spellStart"/>
      <w:r w:rsidRPr="00EB6BB2">
        <w:rPr>
          <w:lang w:eastAsia="en-GB"/>
        </w:rPr>
        <w:t>hh:mm:ss</w:t>
      </w:r>
      <w:proofErr w:type="spellEnd"/>
      <w:r w:rsidRPr="00EB6BB2">
        <w:rPr>
          <w:lang w:eastAsia="en-GB"/>
        </w:rPr>
        <w:t xml:space="preserve"> - field length = 17</w:t>
      </w:r>
      <w:r>
        <w:rPr>
          <w:lang w:eastAsia="en-GB"/>
        </w:rPr>
        <w:t>]</w:t>
      </w:r>
    </w:p>
    <w:p w14:paraId="559EB66D" w14:textId="3B98A5B5" w:rsidR="00FD4A2E" w:rsidRDefault="00FD4A2E" w:rsidP="00FD4A2E">
      <w:pPr>
        <w:pStyle w:val="ParaText"/>
        <w:numPr>
          <w:ilvl w:val="1"/>
          <w:numId w:val="19"/>
        </w:numPr>
        <w:rPr>
          <w:lang w:eastAsia="en-GB"/>
        </w:rPr>
      </w:pPr>
      <w:r w:rsidRPr="00B45231">
        <w:rPr>
          <w:lang w:eastAsia="en-GB"/>
        </w:rPr>
        <w:t>Data Sent to GPDC</w:t>
      </w:r>
      <w:r>
        <w:rPr>
          <w:lang w:eastAsia="en-GB"/>
        </w:rPr>
        <w:t xml:space="preserve"> – Timestamp of when the QR was successfully uploaded to the MESH server </w:t>
      </w:r>
      <w:r>
        <w:t>[</w:t>
      </w:r>
      <w:proofErr w:type="spellStart"/>
      <w:r w:rsidRPr="00EB6BB2">
        <w:rPr>
          <w:lang w:eastAsia="en-GB"/>
        </w:rPr>
        <w:t>DateTime</w:t>
      </w:r>
      <w:proofErr w:type="spellEnd"/>
      <w:r w:rsidRPr="00EB6BB2">
        <w:rPr>
          <w:lang w:eastAsia="en-GB"/>
        </w:rPr>
        <w:t xml:space="preserve"> </w:t>
      </w:r>
      <w:proofErr w:type="spellStart"/>
      <w:r w:rsidRPr="00EB6BB2">
        <w:rPr>
          <w:lang w:eastAsia="en-GB"/>
        </w:rPr>
        <w:t>ccyymmdd</w:t>
      </w:r>
      <w:proofErr w:type="spellEnd"/>
      <w:r w:rsidRPr="00EB6BB2">
        <w:rPr>
          <w:lang w:eastAsia="en-GB"/>
        </w:rPr>
        <w:t xml:space="preserve"> </w:t>
      </w:r>
      <w:proofErr w:type="spellStart"/>
      <w:r w:rsidRPr="00EB6BB2">
        <w:rPr>
          <w:lang w:eastAsia="en-GB"/>
        </w:rPr>
        <w:t>hh:mm:ss</w:t>
      </w:r>
      <w:proofErr w:type="spellEnd"/>
      <w:r w:rsidRPr="00EB6BB2">
        <w:rPr>
          <w:lang w:eastAsia="en-GB"/>
        </w:rPr>
        <w:t xml:space="preserve"> - field length = 17</w:t>
      </w:r>
      <w:r>
        <w:rPr>
          <w:lang w:eastAsia="en-GB"/>
        </w:rPr>
        <w:t>]</w:t>
      </w:r>
    </w:p>
    <w:p w14:paraId="44C958AD" w14:textId="77777777" w:rsidR="00FD4A2E" w:rsidRDefault="00FD4A2E" w:rsidP="00FD4A2E">
      <w:pPr>
        <w:pStyle w:val="ParaText"/>
        <w:numPr>
          <w:ilvl w:val="1"/>
          <w:numId w:val="19"/>
        </w:numPr>
        <w:rPr>
          <w:lang w:eastAsia="en-GB"/>
        </w:rPr>
      </w:pPr>
      <w:r w:rsidRPr="00B45231">
        <w:rPr>
          <w:lang w:eastAsia="en-GB"/>
        </w:rPr>
        <w:t>Ack Received from GPDC</w:t>
      </w:r>
      <w:r>
        <w:rPr>
          <w:lang w:eastAsia="en-GB"/>
        </w:rPr>
        <w:t xml:space="preserve"> – Timestamp of when the acknowledgement from GPDC was available to be retrieved from the MESH server (sourced from the MESH logs)</w:t>
      </w:r>
      <w:r w:rsidRPr="00EB6BB2">
        <w:t xml:space="preserve"> </w:t>
      </w:r>
      <w:r>
        <w:t>[</w:t>
      </w:r>
      <w:proofErr w:type="spellStart"/>
      <w:r w:rsidRPr="00EB6BB2">
        <w:rPr>
          <w:lang w:eastAsia="en-GB"/>
        </w:rPr>
        <w:t>DateTime</w:t>
      </w:r>
      <w:proofErr w:type="spellEnd"/>
      <w:r w:rsidRPr="00EB6BB2">
        <w:rPr>
          <w:lang w:eastAsia="en-GB"/>
        </w:rPr>
        <w:t xml:space="preserve"> </w:t>
      </w:r>
      <w:proofErr w:type="spellStart"/>
      <w:r w:rsidRPr="00EB6BB2">
        <w:rPr>
          <w:lang w:eastAsia="en-GB"/>
        </w:rPr>
        <w:t>ccyymmdd</w:t>
      </w:r>
      <w:proofErr w:type="spellEnd"/>
      <w:r w:rsidRPr="00EB6BB2">
        <w:rPr>
          <w:lang w:eastAsia="en-GB"/>
        </w:rPr>
        <w:t xml:space="preserve"> </w:t>
      </w:r>
      <w:proofErr w:type="spellStart"/>
      <w:r w:rsidRPr="00EB6BB2">
        <w:rPr>
          <w:lang w:eastAsia="en-GB"/>
        </w:rPr>
        <w:t>hh:mm:ss</w:t>
      </w:r>
      <w:proofErr w:type="spellEnd"/>
      <w:r w:rsidRPr="00EB6BB2">
        <w:rPr>
          <w:lang w:eastAsia="en-GB"/>
        </w:rPr>
        <w:t xml:space="preserve"> - field length = 17</w:t>
      </w:r>
      <w:r>
        <w:rPr>
          <w:lang w:eastAsia="en-GB"/>
        </w:rPr>
        <w:t>]</w:t>
      </w:r>
    </w:p>
    <w:p w14:paraId="7B5BBFF5" w14:textId="77777777" w:rsidR="00FD4A2E" w:rsidRDefault="00FD4A2E" w:rsidP="00FD4A2E">
      <w:pPr>
        <w:pStyle w:val="ParaText"/>
        <w:numPr>
          <w:ilvl w:val="1"/>
          <w:numId w:val="19"/>
        </w:numPr>
        <w:rPr>
          <w:lang w:eastAsia="en-GB"/>
        </w:rPr>
      </w:pPr>
      <w:r>
        <w:rPr>
          <w:lang w:eastAsia="en-GB"/>
        </w:rPr>
        <w:t>Delivered – A “YES” or “NO” value indicating whether the QR was successfully delivered to GPDC (YES if a QRA message has been received, irrespective of the status code, NO if a QRA message has not been received)</w:t>
      </w:r>
    </w:p>
    <w:p w14:paraId="09E0156A" w14:textId="77777777" w:rsidR="00FD4A2E" w:rsidRDefault="00FD4A2E" w:rsidP="00FD4A2E">
      <w:pPr>
        <w:pStyle w:val="ParaText"/>
        <w:numPr>
          <w:ilvl w:val="1"/>
          <w:numId w:val="19"/>
        </w:numPr>
        <w:rPr>
          <w:lang w:eastAsia="en-GB"/>
        </w:rPr>
      </w:pPr>
      <w:r>
        <w:rPr>
          <w:lang w:eastAsia="en-GB"/>
        </w:rPr>
        <w:t>Delivery Status Code – The Acknowledgement Status Code from the QRA, e.g. 3000.</w:t>
      </w:r>
    </w:p>
    <w:p w14:paraId="74A23D46" w14:textId="77777777" w:rsidR="00FD4A2E" w:rsidRDefault="00FD4A2E" w:rsidP="00FD4A2E">
      <w:pPr>
        <w:pStyle w:val="ParaText"/>
      </w:pPr>
      <w:bookmarkStart w:id="166" w:name="_Ref532464851"/>
      <w:r>
        <w:t xml:space="preserve">Attributes specific to </w:t>
      </w:r>
      <w:bookmarkStart w:id="167" w:name="_Hlk519869844"/>
      <w:r w:rsidRPr="00947B19">
        <w:t>Rep-0</w:t>
      </w:r>
      <w:r w:rsidRPr="00F40538">
        <w:t xml:space="preserve"> 2 - Extract Deployment Status Report</w:t>
      </w:r>
      <w:bookmarkEnd w:id="167"/>
      <w:r>
        <w:t>:</w:t>
      </w:r>
      <w:bookmarkEnd w:id="166"/>
    </w:p>
    <w:p w14:paraId="0F15A85C" w14:textId="33EFFA4B" w:rsidR="00FD4A2E" w:rsidRDefault="00FD4A2E" w:rsidP="00FD4A2E">
      <w:pPr>
        <w:pStyle w:val="ParaText"/>
        <w:numPr>
          <w:ilvl w:val="1"/>
          <w:numId w:val="19"/>
        </w:numPr>
        <w:rPr>
          <w:lang w:eastAsia="en-GB"/>
        </w:rPr>
      </w:pPr>
      <w:r w:rsidRPr="00F40538">
        <w:rPr>
          <w:lang w:eastAsia="en-GB"/>
        </w:rPr>
        <w:t>Business Rule Version</w:t>
      </w:r>
      <w:r>
        <w:rPr>
          <w:lang w:eastAsia="en-GB"/>
        </w:rPr>
        <w:t xml:space="preserve"> – The version of the Business Rules used for the extract (sourced from the Extraction Requirement). [</w:t>
      </w:r>
      <w:r w:rsidR="00EA7BA9">
        <w:rPr>
          <w:lang w:eastAsia="en-GB"/>
        </w:rPr>
        <w:t>Text</w:t>
      </w:r>
      <w:r>
        <w:rPr>
          <w:lang w:eastAsia="en-GB"/>
        </w:rPr>
        <w:t>]</w:t>
      </w:r>
    </w:p>
    <w:p w14:paraId="4CE883B3" w14:textId="77777777" w:rsidR="00FD4A2E" w:rsidRDefault="00FD4A2E" w:rsidP="00FD4A2E">
      <w:pPr>
        <w:pStyle w:val="ParaText"/>
        <w:numPr>
          <w:ilvl w:val="1"/>
          <w:numId w:val="19"/>
        </w:numPr>
        <w:rPr>
          <w:lang w:eastAsia="en-GB"/>
        </w:rPr>
      </w:pPr>
      <w:r w:rsidRPr="00F40538">
        <w:rPr>
          <w:lang w:eastAsia="en-GB"/>
        </w:rPr>
        <w:t>Deployment Status</w:t>
      </w:r>
      <w:r>
        <w:rPr>
          <w:lang w:eastAsia="en-GB"/>
        </w:rPr>
        <w:t xml:space="preserve"> – The status of the capability of the GPET-E System to extract data for a given Extract Requirement for each GP practice. Possible values are “Deployed” or “Not Deployed”.</w:t>
      </w:r>
    </w:p>
    <w:p w14:paraId="0F113F4D" w14:textId="77777777" w:rsidR="00FD4A2E" w:rsidRDefault="00FD4A2E" w:rsidP="00FD4A2E">
      <w:pPr>
        <w:pStyle w:val="ParaText"/>
        <w:numPr>
          <w:ilvl w:val="1"/>
          <w:numId w:val="19"/>
        </w:numPr>
        <w:rPr>
          <w:lang w:eastAsia="en-GB"/>
        </w:rPr>
      </w:pPr>
      <w:r w:rsidRPr="00C0482B">
        <w:rPr>
          <w:lang w:eastAsia="en-GB"/>
        </w:rPr>
        <w:t>Deployment Date</w:t>
      </w:r>
      <w:r>
        <w:rPr>
          <w:lang w:eastAsia="en-GB"/>
        </w:rPr>
        <w:t xml:space="preserve"> – The date the extraction capability was deployed for each GP practice.</w:t>
      </w:r>
      <w:r>
        <w:t xml:space="preserve"> [</w:t>
      </w:r>
      <w:r w:rsidRPr="00766875">
        <w:rPr>
          <w:lang w:eastAsia="en-GB"/>
        </w:rPr>
        <w:t xml:space="preserve">Date </w:t>
      </w:r>
      <w:r>
        <w:rPr>
          <w:lang w:eastAsia="en-GB"/>
        </w:rPr>
        <w:t>“</w:t>
      </w:r>
      <w:proofErr w:type="spellStart"/>
      <w:r w:rsidRPr="00766875">
        <w:rPr>
          <w:lang w:eastAsia="en-GB"/>
        </w:rPr>
        <w:t>ccyymmdd</w:t>
      </w:r>
      <w:proofErr w:type="spellEnd"/>
      <w:r>
        <w:rPr>
          <w:lang w:eastAsia="en-GB"/>
        </w:rPr>
        <w:t>”</w:t>
      </w:r>
      <w:r w:rsidRPr="00766875">
        <w:rPr>
          <w:lang w:eastAsia="en-GB"/>
        </w:rPr>
        <w:t xml:space="preserve"> - field length = 8</w:t>
      </w:r>
      <w:r>
        <w:rPr>
          <w:lang w:eastAsia="en-GB"/>
        </w:rPr>
        <w:t>]</w:t>
      </w:r>
    </w:p>
    <w:p w14:paraId="23B61536" w14:textId="77777777" w:rsidR="00FD4A2E" w:rsidRDefault="00FD4A2E" w:rsidP="00FD4A2E">
      <w:pPr>
        <w:pStyle w:val="ParaText"/>
        <w:numPr>
          <w:ilvl w:val="0"/>
          <w:numId w:val="0"/>
        </w:numPr>
        <w:ind w:left="1080"/>
        <w:rPr>
          <w:lang w:eastAsia="en-GB"/>
        </w:rPr>
      </w:pPr>
    </w:p>
    <w:p w14:paraId="1B5880DA" w14:textId="77777777" w:rsidR="00FD4A2E" w:rsidRPr="00EB5D75" w:rsidRDefault="00FD4A2E" w:rsidP="00C572AD">
      <w:pPr>
        <w:pStyle w:val="Heading3"/>
        <w:rPr>
          <w:lang w:eastAsia="en-GB"/>
        </w:rPr>
      </w:pPr>
      <w:r w:rsidRPr="00EB5D75">
        <w:rPr>
          <w:lang w:eastAsia="en-GB"/>
        </w:rPr>
        <w:t>Payload Definition</w:t>
      </w:r>
    </w:p>
    <w:p w14:paraId="2D53E292" w14:textId="383E345F" w:rsidR="00FD4A2E" w:rsidRDefault="00FD4A2E" w:rsidP="00FD4A2E">
      <w:pPr>
        <w:pStyle w:val="ParaText"/>
        <w:tabs>
          <w:tab w:val="clear" w:pos="2462"/>
        </w:tabs>
      </w:pPr>
      <w:r w:rsidRPr="00EB5D75">
        <w:t xml:space="preserve">The </w:t>
      </w:r>
      <w:r>
        <w:t>sample</w:t>
      </w:r>
      <w:r w:rsidRPr="008C233A">
        <w:t xml:space="preserve"> CSV </w:t>
      </w:r>
      <w:r>
        <w:t>file structures</w:t>
      </w:r>
      <w:r w:rsidRPr="008C233A">
        <w:t xml:space="preserve"> </w:t>
      </w:r>
      <w:r w:rsidRPr="00EB5D75">
        <w:t xml:space="preserve">can be found in </w:t>
      </w:r>
      <w:r>
        <w:t>Section</w:t>
      </w:r>
      <w:r w:rsidR="005D4804">
        <w:t xml:space="preserve"> </w:t>
      </w:r>
      <w:r w:rsidR="005D4804">
        <w:fldChar w:fldCharType="begin"/>
      </w:r>
      <w:r w:rsidR="005D4804">
        <w:instrText xml:space="preserve"> REF _Ref532376239 \r \h </w:instrText>
      </w:r>
      <w:r w:rsidR="005D4804">
        <w:fldChar w:fldCharType="separate"/>
      </w:r>
      <w:r w:rsidR="005D4804">
        <w:t>4</w:t>
      </w:r>
      <w:r w:rsidR="005D4804">
        <w:fldChar w:fldCharType="end"/>
      </w:r>
      <w:r w:rsidRPr="00EB5D75">
        <w:t>.</w:t>
      </w:r>
    </w:p>
    <w:p w14:paraId="0627B76F" w14:textId="77777777" w:rsidR="00FD4A2E" w:rsidRDefault="00FD4A2E" w:rsidP="00FD4A2E">
      <w:pPr>
        <w:pStyle w:val="ParaText"/>
        <w:numPr>
          <w:ilvl w:val="0"/>
          <w:numId w:val="0"/>
        </w:numPr>
        <w:ind w:left="771" w:hanging="771"/>
      </w:pPr>
    </w:p>
    <w:p w14:paraId="3CB4E03C" w14:textId="77777777" w:rsidR="00FD4A2E" w:rsidRDefault="00FD4A2E" w:rsidP="006E31D2">
      <w:pPr>
        <w:pStyle w:val="Heading4"/>
      </w:pPr>
      <w:r>
        <w:t>MESH Control File Configuration</w:t>
      </w:r>
    </w:p>
    <w:p w14:paraId="020B3F82" w14:textId="77777777" w:rsidR="00FD4A2E" w:rsidRDefault="00FD4A2E" w:rsidP="00FD4A2E">
      <w:pPr>
        <w:pStyle w:val="ParaText"/>
        <w:tabs>
          <w:tab w:val="clear" w:pos="2462"/>
        </w:tabs>
      </w:pPr>
      <w:r>
        <w:t>For each transmission, the following values should be used within the MESH control file for the following attributes:</w:t>
      </w:r>
    </w:p>
    <w:p w14:paraId="04900C50" w14:textId="77777777" w:rsidR="00FD4A2E" w:rsidRDefault="00FD4A2E" w:rsidP="00FD4A2E">
      <w:pPr>
        <w:pStyle w:val="ParaText"/>
      </w:pPr>
      <w:r>
        <w:t>&lt;</w:t>
      </w:r>
      <w:proofErr w:type="spellStart"/>
      <w:r>
        <w:t>To_DTS</w:t>
      </w:r>
      <w:proofErr w:type="spellEnd"/>
      <w:r>
        <w:t>&gt;</w:t>
      </w:r>
      <w:r>
        <w:tab/>
        <w:t>Populate with the value “</w:t>
      </w:r>
      <w:r w:rsidRPr="00334709">
        <w:t>X26HC033</w:t>
      </w:r>
      <w:r>
        <w:t>”. This attribute must be stored as a configurable item within the GPET-E System</w:t>
      </w:r>
      <w:r w:rsidRPr="00BC1140">
        <w:t xml:space="preserve"> and must not be hard coded.</w:t>
      </w:r>
    </w:p>
    <w:p w14:paraId="25350161" w14:textId="77777777" w:rsidR="00FD4A2E" w:rsidRDefault="00FD4A2E" w:rsidP="00FD4A2E">
      <w:pPr>
        <w:pStyle w:val="ParaText"/>
        <w:tabs>
          <w:tab w:val="clear" w:pos="2462"/>
          <w:tab w:val="left" w:pos="2461"/>
        </w:tabs>
      </w:pPr>
      <w:r>
        <w:t>&lt;</w:t>
      </w:r>
      <w:proofErr w:type="spellStart"/>
      <w:r>
        <w:t>WorkflowID</w:t>
      </w:r>
      <w:proofErr w:type="spellEnd"/>
      <w:r>
        <w:t>&gt;</w:t>
      </w:r>
      <w:r>
        <w:tab/>
        <w:t>Populate with the text “</w:t>
      </w:r>
      <w:r w:rsidRPr="00EB5D75">
        <w:t>GP</w:t>
      </w:r>
      <w:r>
        <w:t>DC_REPORT</w:t>
      </w:r>
      <w:r w:rsidRPr="00EB5D75">
        <w:t>”</w:t>
      </w:r>
      <w:r>
        <w:t>.</w:t>
      </w:r>
    </w:p>
    <w:p w14:paraId="7D82A610" w14:textId="77777777" w:rsidR="00FD4A2E" w:rsidRDefault="00FD4A2E" w:rsidP="00FD4A2E">
      <w:pPr>
        <w:pStyle w:val="ParaText"/>
      </w:pPr>
      <w:r>
        <w:t>&lt;Subject&gt;</w:t>
      </w:r>
      <w:r>
        <w:tab/>
      </w:r>
      <w:r w:rsidRPr="00EB5D75">
        <w:t xml:space="preserve">Populate with the </w:t>
      </w:r>
      <w:r>
        <w:t xml:space="preserve">GPSS NACS code, followed by “:”, </w:t>
      </w:r>
      <w:r w:rsidRPr="00821F70">
        <w:t>followed by</w:t>
      </w:r>
      <w:r w:rsidRPr="00EB5D75">
        <w:t xml:space="preserve"> the </w:t>
      </w:r>
      <w:r>
        <w:t>Report Name being sent, e.g.</w:t>
      </w:r>
    </w:p>
    <w:p w14:paraId="1829C1D8" w14:textId="77777777" w:rsidR="00FD4A2E" w:rsidRPr="0046784B" w:rsidRDefault="00FD4A2E" w:rsidP="00FD4A2E">
      <w:pPr>
        <w:pStyle w:val="ParaText"/>
      </w:pPr>
      <w:r w:rsidRPr="0046784B">
        <w:t>“</w:t>
      </w:r>
      <w:r>
        <w:t>YGK01:</w:t>
      </w:r>
      <w:r w:rsidRPr="00F269C5">
        <w:t>Rep-0 2 - Extract Deployment Status Report</w:t>
      </w:r>
      <w:r>
        <w:t>”</w:t>
      </w:r>
    </w:p>
    <w:p w14:paraId="14FE274E" w14:textId="77777777" w:rsidR="00FD4A2E" w:rsidRDefault="00FD4A2E" w:rsidP="00FD4A2E">
      <w:pPr>
        <w:pStyle w:val="ParaText"/>
      </w:pPr>
      <w:r w:rsidRPr="00EB5D75">
        <w:t xml:space="preserve"> &lt;</w:t>
      </w:r>
      <w:proofErr w:type="spellStart"/>
      <w:r w:rsidRPr="00EB5D75">
        <w:t>LocalId</w:t>
      </w:r>
      <w:proofErr w:type="spellEnd"/>
      <w:r w:rsidRPr="00EB5D75">
        <w:t>&gt;</w:t>
      </w:r>
      <w:r w:rsidRPr="00EB5D75">
        <w:tab/>
      </w:r>
      <w:r>
        <w:t xml:space="preserve">REP-UUID - </w:t>
      </w:r>
      <w:r>
        <w:rPr>
          <w:lang w:eastAsia="en-GB"/>
        </w:rPr>
        <w:t xml:space="preserve">An </w:t>
      </w:r>
      <w:r>
        <w:t>identifier generated by the sender and used to uniquely identify the REP message itself. (A Universal Unique Id</w:t>
      </w:r>
      <w:r w:rsidRPr="006B5E3D">
        <w:t>entifier (aka GUID). Complies with RFC 4122 and ISO/IEC 11578:1996</w:t>
      </w:r>
      <w:r>
        <w:t>)</w:t>
      </w:r>
    </w:p>
    <w:p w14:paraId="753698C6" w14:textId="77777777" w:rsidR="00FD4A2E" w:rsidRPr="00EB5D75" w:rsidRDefault="00FD4A2E" w:rsidP="00FD4A2E">
      <w:pPr>
        <w:pStyle w:val="ParaText"/>
        <w:tabs>
          <w:tab w:val="clear" w:pos="2462"/>
        </w:tabs>
      </w:pPr>
      <w:r>
        <w:t>&lt;</w:t>
      </w:r>
      <w:proofErr w:type="spellStart"/>
      <w:r>
        <w:t>DataChecksum</w:t>
      </w:r>
      <w:proofErr w:type="spellEnd"/>
      <w:r>
        <w:t>&gt;</w:t>
      </w:r>
      <w:r>
        <w:tab/>
        <w:t xml:space="preserve">Populate with the </w:t>
      </w:r>
      <w:r w:rsidRPr="00EB5D75">
        <w:t xml:space="preserve">MD5 checksum of </w:t>
      </w:r>
      <w:r>
        <w:t xml:space="preserve">the </w:t>
      </w:r>
      <w:r w:rsidRPr="00EB5D75">
        <w:t>payload</w:t>
      </w:r>
      <w:r>
        <w:t>.</w:t>
      </w:r>
    </w:p>
    <w:p w14:paraId="4A8FE209" w14:textId="77777777" w:rsidR="00FD4A2E" w:rsidRDefault="00FD4A2E" w:rsidP="00FD4A2E">
      <w:pPr>
        <w:pStyle w:val="ParaText"/>
        <w:tabs>
          <w:tab w:val="clear" w:pos="2462"/>
        </w:tabs>
      </w:pPr>
      <w:r w:rsidRPr="00EB5D75">
        <w:t>NOTE: These attributes are those</w:t>
      </w:r>
      <w:r>
        <w:t xml:space="preserve"> specific to the transmission of GPES files using the MESH service and are not the complete complement of attributes required in a control file – see the file interface definition Ref [3].</w:t>
      </w:r>
    </w:p>
    <w:p w14:paraId="0CDF41B9" w14:textId="77777777" w:rsidR="00FD4A2E" w:rsidRPr="00EB5D75" w:rsidRDefault="00FD4A2E" w:rsidP="00FD4A2E">
      <w:pPr>
        <w:pStyle w:val="ParaText"/>
        <w:numPr>
          <w:ilvl w:val="0"/>
          <w:numId w:val="0"/>
        </w:numPr>
        <w:ind w:left="771" w:hanging="771"/>
      </w:pPr>
    </w:p>
    <w:p w14:paraId="6BE91080" w14:textId="77777777" w:rsidR="00FD4A2E" w:rsidRDefault="00FD4A2E" w:rsidP="00C572AD">
      <w:pPr>
        <w:pStyle w:val="Heading3"/>
        <w:rPr>
          <w:lang w:eastAsia="en-GB"/>
        </w:rPr>
      </w:pPr>
      <w:r>
        <w:rPr>
          <w:lang w:eastAsia="en-GB"/>
        </w:rPr>
        <w:lastRenderedPageBreak/>
        <w:t>Exception and Error Processing</w:t>
      </w:r>
    </w:p>
    <w:p w14:paraId="3B4D980A" w14:textId="62ECD06E" w:rsidR="00FD4A2E" w:rsidRDefault="00940852" w:rsidP="00FD4A2E">
      <w:pPr>
        <w:pStyle w:val="ParaText"/>
      </w:pPr>
      <w:r>
        <w:t xml:space="preserve">GPDC will not perform any message or business validation of the </w:t>
      </w:r>
      <w:bookmarkStart w:id="168" w:name="_Toc525717793"/>
      <w:r w:rsidR="00FD4A2E" w:rsidRPr="00497E8A">
        <w:rPr>
          <w:lang w:eastAsia="en-GB"/>
        </w:rPr>
        <w:t>Report Message</w:t>
      </w:r>
      <w:bookmarkEnd w:id="168"/>
      <w:r w:rsidR="009C47C2">
        <w:t xml:space="preserve">. </w:t>
      </w:r>
      <w:r w:rsidR="00DB4FF4">
        <w:t xml:space="preserve">Errors </w:t>
      </w:r>
      <w:r w:rsidR="00FD4A2E">
        <w:t xml:space="preserve">will be </w:t>
      </w:r>
      <w:r w:rsidR="00DB4FF4">
        <w:t>reported and resolved through an off-system process</w:t>
      </w:r>
      <w:r w:rsidR="00FD4A2E">
        <w:t>.</w:t>
      </w:r>
    </w:p>
    <w:p w14:paraId="7C2C7182" w14:textId="52438248" w:rsidR="00FD4A2E" w:rsidRDefault="0055471E" w:rsidP="00FD4A2E">
      <w:pPr>
        <w:pStyle w:val="ParaText"/>
      </w:pPr>
      <w:r>
        <w:t xml:space="preserve">Where an incorrect, </w:t>
      </w:r>
      <w:r w:rsidRPr="003D5616">
        <w:t>incomplete or corrupt</w:t>
      </w:r>
      <w:r w:rsidR="00FD4A2E">
        <w:t xml:space="preserve"> Report message has been submitted, then the GPET-E System may assume that the local data copy is of no </w:t>
      </w:r>
      <w:smartTag w:uri="urn:schemas-microsoft-com:office:smarttags" w:element="City">
        <w:r w:rsidR="00FD4A2E">
          <w:t>furth</w:t>
        </w:r>
      </w:smartTag>
      <w:r w:rsidR="00FD4A2E">
        <w:t xml:space="preserve">er use and </w:t>
      </w:r>
      <w:smartTag w:uri="urn:schemas-microsoft-com:office:smarttags" w:element="State">
        <w:smartTag w:uri="urn:schemas-microsoft-com:office:smarttags" w:element="place">
          <w:r w:rsidR="00FD4A2E">
            <w:t>del</w:t>
          </w:r>
        </w:smartTag>
      </w:smartTag>
      <w:r w:rsidR="00FD4A2E">
        <w:t>ete it. Any requests for the data to be resubmitted will follow a Service Management process. In such cases, the GPET-E system must be capable of submitting a corrected Report message.</w:t>
      </w:r>
    </w:p>
    <w:p w14:paraId="3A595244" w14:textId="77777777" w:rsidR="00497E8A" w:rsidRPr="00497E8A" w:rsidRDefault="00064E0E" w:rsidP="00A039BD">
      <w:pPr>
        <w:pStyle w:val="Heading2"/>
        <w:rPr>
          <w:lang w:eastAsia="en-GB"/>
        </w:rPr>
      </w:pPr>
      <w:bookmarkStart w:id="169" w:name="_Toc532465885"/>
      <w:r w:rsidRPr="00497E8A">
        <w:rPr>
          <w:lang w:eastAsia="en-GB"/>
        </w:rPr>
        <w:t>Report Acknowledgement</w:t>
      </w:r>
      <w:bookmarkEnd w:id="169"/>
    </w:p>
    <w:p w14:paraId="5E46A854" w14:textId="04FD4D79" w:rsidR="00FD4A2E" w:rsidRPr="00002DE9" w:rsidRDefault="003251C9" w:rsidP="00FD4A2E">
      <w:pPr>
        <w:pStyle w:val="ParaText"/>
        <w:tabs>
          <w:tab w:val="clear" w:pos="2462"/>
        </w:tabs>
      </w:pPr>
      <w:r>
        <w:t xml:space="preserve">GPDC will not </w:t>
      </w:r>
      <w:r w:rsidR="0064114E">
        <w:t>send an</w:t>
      </w:r>
      <w:r w:rsidR="00FD4A2E">
        <w:rPr>
          <w:b/>
          <w:i/>
          <w:lang w:eastAsia="en-GB"/>
        </w:rPr>
        <w:t xml:space="preserve"> </w:t>
      </w:r>
      <w:r w:rsidR="00FD4A2E" w:rsidRPr="00BF2EF3">
        <w:rPr>
          <w:lang w:eastAsia="en-GB"/>
        </w:rPr>
        <w:t>acknowledgement</w:t>
      </w:r>
      <w:r w:rsidR="00FD4A2E">
        <w:rPr>
          <w:b/>
          <w:i/>
          <w:lang w:eastAsia="en-GB"/>
        </w:rPr>
        <w:t xml:space="preserve"> </w:t>
      </w:r>
      <w:r w:rsidR="00FD4A2E">
        <w:t>for the Report</w:t>
      </w:r>
      <w:r w:rsidR="0064114E">
        <w:t xml:space="preserve"> Message. GPSS</w:t>
      </w:r>
      <w:r w:rsidR="00FD4A2E">
        <w:t xml:space="preserve"> are </w:t>
      </w:r>
      <w:r w:rsidR="0064114E">
        <w:t>responsible for ensuring that the report has been successfully sent.</w:t>
      </w:r>
    </w:p>
    <w:p w14:paraId="7DBEC48D" w14:textId="77777777" w:rsidR="00FD4A2E" w:rsidRPr="006834A2" w:rsidRDefault="00FD4A2E" w:rsidP="00FD4A2E">
      <w:pPr>
        <w:pStyle w:val="ParaText"/>
        <w:numPr>
          <w:ilvl w:val="0"/>
          <w:numId w:val="0"/>
        </w:numPr>
      </w:pPr>
      <w:bookmarkStart w:id="170" w:name="_Ref288040497"/>
      <w:r>
        <w:rPr>
          <w:lang w:eastAsia="en-GB"/>
        </w:rPr>
        <w:t xml:space="preserve"> </w:t>
      </w:r>
      <w:bookmarkStart w:id="171" w:name="_Toc520023019"/>
      <w:bookmarkStart w:id="172" w:name="_Toc520023252"/>
      <w:bookmarkStart w:id="173" w:name="_Toc520024066"/>
      <w:bookmarkStart w:id="174" w:name="_Toc520027365"/>
      <w:bookmarkStart w:id="175" w:name="_Toc520029588"/>
      <w:bookmarkStart w:id="176" w:name="_Toc520041648"/>
      <w:bookmarkStart w:id="177" w:name="_Toc525388806"/>
      <w:bookmarkStart w:id="178" w:name="_Toc520023035"/>
      <w:bookmarkStart w:id="179" w:name="_Toc520023268"/>
      <w:bookmarkStart w:id="180" w:name="_Toc520024082"/>
      <w:bookmarkStart w:id="181" w:name="_Toc520027381"/>
      <w:bookmarkStart w:id="182" w:name="_Toc520029604"/>
      <w:bookmarkStart w:id="183" w:name="_Toc520041664"/>
      <w:bookmarkStart w:id="184" w:name="_Toc525388822"/>
      <w:bookmarkStart w:id="185" w:name="_Toc525906176"/>
      <w:bookmarkStart w:id="186" w:name="_Toc525912248"/>
      <w:bookmarkStart w:id="187" w:name="_Toc525906192"/>
      <w:bookmarkStart w:id="188" w:name="_Toc525912264"/>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r>
        <w:rPr>
          <w:highlight w:val="yellow"/>
        </w:rPr>
        <w:br w:type="page"/>
      </w:r>
    </w:p>
    <w:p w14:paraId="1A874DDC" w14:textId="77777777" w:rsidR="00FD4A2E" w:rsidRDefault="00FD4A2E" w:rsidP="00C572AD">
      <w:pPr>
        <w:pStyle w:val="Heading2"/>
        <w:rPr>
          <w:lang w:eastAsia="en-GB"/>
        </w:rPr>
      </w:pPr>
      <w:r>
        <w:lastRenderedPageBreak/>
        <w:t xml:space="preserve"> </w:t>
      </w:r>
      <w:bookmarkStart w:id="189" w:name="_Toc311796016"/>
      <w:bookmarkStart w:id="190" w:name="_Toc312020434"/>
      <w:bookmarkStart w:id="191" w:name="_Toc525717794"/>
      <w:bookmarkStart w:id="192" w:name="_Toc532465886"/>
      <w:bookmarkEnd w:id="189"/>
      <w:bookmarkEnd w:id="190"/>
      <w:r>
        <w:rPr>
          <w:lang w:eastAsia="en-GB"/>
        </w:rPr>
        <w:t>Message Control Attributes - Worked Example</w:t>
      </w:r>
      <w:bookmarkEnd w:id="191"/>
      <w:bookmarkEnd w:id="192"/>
    </w:p>
    <w:p w14:paraId="53C2B57B" w14:textId="63B176B5" w:rsidR="00FD4A2E" w:rsidRDefault="00FD4A2E" w:rsidP="00FD4A2E">
      <w:pPr>
        <w:pStyle w:val="ParaText"/>
        <w:rPr>
          <w:lang w:eastAsia="en-GB"/>
        </w:rPr>
      </w:pPr>
      <w:r>
        <w:rPr>
          <w:lang w:eastAsia="en-GB"/>
        </w:rPr>
        <w:t xml:space="preserve">To illustrate the correct use of the Run-Time-Parameter, Run-Time-Parameter-Response, Query-Results and Query-Results-Acknowledgement schemas </w:t>
      </w:r>
      <w:r>
        <w:rPr>
          <w:lang w:eastAsia="en-GB"/>
        </w:rPr>
        <w:fldChar w:fldCharType="begin"/>
      </w:r>
      <w:r>
        <w:rPr>
          <w:lang w:eastAsia="en-GB"/>
        </w:rPr>
        <w:instrText xml:space="preserve"> REF _Ref292960900 \h </w:instrText>
      </w:r>
      <w:r>
        <w:rPr>
          <w:lang w:eastAsia="en-GB"/>
        </w:rPr>
      </w:r>
      <w:r>
        <w:rPr>
          <w:lang w:eastAsia="en-GB"/>
        </w:rPr>
        <w:fldChar w:fldCharType="separate"/>
      </w:r>
      <w:r w:rsidR="00E23EB1">
        <w:t xml:space="preserve">Figure </w:t>
      </w:r>
      <w:r w:rsidR="00E23EB1">
        <w:rPr>
          <w:noProof/>
        </w:rPr>
        <w:t>3</w:t>
      </w:r>
      <w:r>
        <w:rPr>
          <w:lang w:eastAsia="en-GB"/>
        </w:rPr>
        <w:fldChar w:fldCharType="end"/>
      </w:r>
      <w:r>
        <w:rPr>
          <w:lang w:eastAsia="en-GB"/>
        </w:rPr>
        <w:t xml:space="preserve"> is included</w:t>
      </w:r>
      <w:r>
        <w:rPr>
          <w:rStyle w:val="FootnoteReference"/>
          <w:lang w:eastAsia="en-GB"/>
        </w:rPr>
        <w:footnoteReference w:id="7"/>
      </w:r>
      <w:r>
        <w:rPr>
          <w:lang w:eastAsia="en-GB"/>
        </w:rPr>
        <w:t xml:space="preserve">. It shows the relationship between key attributes in the four different schemas. </w:t>
      </w:r>
    </w:p>
    <w:p w14:paraId="6FB9113D" w14:textId="77777777" w:rsidR="00FD4A2E" w:rsidRDefault="00FD4A2E" w:rsidP="00FD4A2E">
      <w:pPr>
        <w:pStyle w:val="ParaText"/>
        <w:rPr>
          <w:lang w:eastAsia="en-GB"/>
        </w:rPr>
      </w:pPr>
      <w:r>
        <w:rPr>
          <w:lang w:eastAsia="en-GB"/>
        </w:rPr>
        <w:t>This example is for a Query (ABC) that is to be scheduled at a GP Practice (A12345). The query executes successfully and the results returned in a single Query Results message which is acknowledged.</w:t>
      </w:r>
    </w:p>
    <w:p w14:paraId="29D73E08" w14:textId="77777777" w:rsidR="00FD4A2E" w:rsidRDefault="00FD4A2E" w:rsidP="00FD4A2E">
      <w:pPr>
        <w:pStyle w:val="ParaText"/>
        <w:rPr>
          <w:lang w:eastAsia="en-GB"/>
        </w:rPr>
      </w:pPr>
      <w:r>
        <w:rPr>
          <w:lang w:eastAsia="en-GB"/>
        </w:rPr>
        <w:t xml:space="preserve">Particular attention is drawn to the values used in the attributes to show where they propagate through the example to uniquely identify each message and uniquely reference the parent message. </w:t>
      </w:r>
    </w:p>
    <w:p w14:paraId="41738FE6" w14:textId="77777777" w:rsidR="00FD4A2E" w:rsidRDefault="00FD4A2E" w:rsidP="00FD4A2E">
      <w:pPr>
        <w:pStyle w:val="ParaText"/>
        <w:numPr>
          <w:ilvl w:val="0"/>
          <w:numId w:val="0"/>
        </w:numPr>
        <w:ind w:left="771" w:hanging="771"/>
        <w:rPr>
          <w:lang w:eastAsia="en-GB"/>
        </w:rPr>
      </w:pPr>
    </w:p>
    <w:p w14:paraId="248F05FB" w14:textId="77777777" w:rsidR="00BD4A07" w:rsidRDefault="00932B1B" w:rsidP="00BD4A07">
      <w:pPr>
        <w:pStyle w:val="ParaText"/>
        <w:keepNext/>
        <w:numPr>
          <w:ilvl w:val="0"/>
          <w:numId w:val="0"/>
        </w:numPr>
        <w:ind w:left="771" w:hanging="771"/>
      </w:pPr>
      <w:r>
        <w:object w:dxaOrig="20820" w:dyaOrig="13095" w14:anchorId="7B2DBBEA">
          <v:shape id="_x0000_i1026" type="#_x0000_t75" style="width:452.65pt;height:287.35pt" o:ole="">
            <v:imagedata r:id="rId27" o:title=""/>
          </v:shape>
          <o:OLEObject Type="Embed" ProgID="Visio.Drawing.11" ShapeID="_x0000_i1026" DrawAspect="Content" ObjectID="_1606207762" r:id="rId28"/>
        </w:object>
      </w:r>
    </w:p>
    <w:p w14:paraId="65F70FFE" w14:textId="0DA6C667" w:rsidR="00FD4A2E" w:rsidRDefault="00FD4A2E" w:rsidP="00FD4A2E">
      <w:pPr>
        <w:pStyle w:val="Caption"/>
        <w:jc w:val="both"/>
      </w:pPr>
      <w:bookmarkStart w:id="193" w:name="_Ref292960900"/>
      <w:r>
        <w:t xml:space="preserve">Figure </w:t>
      </w:r>
      <w:r>
        <w:rPr>
          <w:noProof/>
        </w:rPr>
        <w:fldChar w:fldCharType="begin"/>
      </w:r>
      <w:r>
        <w:rPr>
          <w:noProof/>
        </w:rPr>
        <w:instrText xml:space="preserve"> SEQ Figure \* ARABIC </w:instrText>
      </w:r>
      <w:r>
        <w:rPr>
          <w:noProof/>
        </w:rPr>
        <w:fldChar w:fldCharType="separate"/>
      </w:r>
      <w:r w:rsidR="00E23EB1">
        <w:rPr>
          <w:noProof/>
        </w:rPr>
        <w:t>3</w:t>
      </w:r>
      <w:r>
        <w:rPr>
          <w:noProof/>
        </w:rPr>
        <w:fldChar w:fldCharType="end"/>
      </w:r>
      <w:bookmarkEnd w:id="193"/>
      <w:r>
        <w:t xml:space="preserve"> - Worked Example 1</w:t>
      </w:r>
    </w:p>
    <w:p w14:paraId="522D69A0" w14:textId="77777777" w:rsidR="00FD4A2E" w:rsidRDefault="00FD4A2E" w:rsidP="00FD4A2E">
      <w:pPr>
        <w:rPr>
          <w:lang w:eastAsia="en-GB"/>
        </w:rPr>
      </w:pPr>
      <w:r>
        <w:rPr>
          <w:lang w:eastAsia="en-GB"/>
        </w:rPr>
        <w:br w:type="page"/>
      </w:r>
    </w:p>
    <w:p w14:paraId="3339FD9C" w14:textId="77777777" w:rsidR="00FD4A2E" w:rsidRDefault="00FD4A2E" w:rsidP="00FD4A2E">
      <w:pPr>
        <w:keepNext/>
      </w:pPr>
    </w:p>
    <w:p w14:paraId="52C32562" w14:textId="77777777" w:rsidR="00FD4A2E" w:rsidRDefault="00FD4A2E" w:rsidP="00C572AD">
      <w:pPr>
        <w:pStyle w:val="Heading2"/>
        <w:rPr>
          <w:lang w:eastAsia="en-GB"/>
        </w:rPr>
      </w:pPr>
      <w:bookmarkStart w:id="194" w:name="_Toc318456462"/>
      <w:bookmarkStart w:id="195" w:name="_Toc318456497"/>
      <w:bookmarkStart w:id="196" w:name="_Toc318456545"/>
      <w:bookmarkStart w:id="197" w:name="_Toc318463957"/>
      <w:bookmarkStart w:id="198" w:name="_Toc319410631"/>
      <w:bookmarkStart w:id="199" w:name="_Ref311794801"/>
      <w:bookmarkEnd w:id="194"/>
      <w:bookmarkEnd w:id="195"/>
      <w:bookmarkEnd w:id="196"/>
      <w:bookmarkEnd w:id="197"/>
      <w:bookmarkEnd w:id="198"/>
      <w:r>
        <w:rPr>
          <w:lang w:eastAsia="en-GB"/>
        </w:rPr>
        <w:t xml:space="preserve">   </w:t>
      </w:r>
      <w:bookmarkStart w:id="200" w:name="_Ref520023290"/>
      <w:bookmarkStart w:id="201" w:name="_Toc525717795"/>
      <w:bookmarkStart w:id="202" w:name="_Toc532465887"/>
      <w:r>
        <w:rPr>
          <w:lang w:eastAsia="en-GB"/>
        </w:rPr>
        <w:t>Exception and Error Handling</w:t>
      </w:r>
      <w:bookmarkEnd w:id="199"/>
      <w:bookmarkEnd w:id="200"/>
      <w:bookmarkEnd w:id="201"/>
      <w:bookmarkEnd w:id="202"/>
    </w:p>
    <w:p w14:paraId="237E0708" w14:textId="3FC46958" w:rsidR="00FD4A2E" w:rsidRDefault="00FD4A2E" w:rsidP="00FD4A2E">
      <w:pPr>
        <w:pStyle w:val="ParaText"/>
        <w:rPr>
          <w:lang w:eastAsia="en-GB"/>
        </w:rPr>
      </w:pPr>
      <w:r>
        <w:t>GPDC</w:t>
      </w:r>
      <w:r w:rsidRPr="0031378A">
        <w:t xml:space="preserve"> and GPET-E systems must implement error handling and reporting in the event of exceptions encountered while processing </w:t>
      </w:r>
      <w:r>
        <w:t xml:space="preserve">MESH messages. The message interactions for MESH messages are described in section </w:t>
      </w:r>
      <w:r>
        <w:fldChar w:fldCharType="begin"/>
      </w:r>
      <w:r>
        <w:instrText xml:space="preserve"> REF _Ref312014475 \r \h </w:instrText>
      </w:r>
      <w:r>
        <w:fldChar w:fldCharType="separate"/>
      </w:r>
      <w:r w:rsidR="00E23EB1">
        <w:t>3.4</w:t>
      </w:r>
      <w:r>
        <w:fldChar w:fldCharType="end"/>
      </w:r>
      <w:r>
        <w:t xml:space="preserve">. </w:t>
      </w:r>
    </w:p>
    <w:p w14:paraId="34E07CFF" w14:textId="77777777" w:rsidR="00FD4A2E" w:rsidRDefault="00FD4A2E" w:rsidP="00FD4A2E">
      <w:pPr>
        <w:pStyle w:val="ParaText"/>
        <w:rPr>
          <w:lang w:eastAsia="en-GB"/>
        </w:rPr>
      </w:pPr>
      <w:bookmarkStart w:id="203" w:name="_Ref332697109"/>
      <w:r>
        <w:t>Ref [5] contains the source of interface codes used to describe error conditions and events as communicated within GPES-I interactions.</w:t>
      </w:r>
      <w:bookmarkEnd w:id="203"/>
    </w:p>
    <w:p w14:paraId="23281A3B" w14:textId="77777777" w:rsidR="00FD4A2E" w:rsidRDefault="00FD4A2E" w:rsidP="00FD4A2E">
      <w:pPr>
        <w:pStyle w:val="ParaText"/>
        <w:rPr>
          <w:lang w:eastAsia="en-GB"/>
        </w:rPr>
      </w:pPr>
      <w:r>
        <w:t>The following paragraphs describe exception and error handling for those interactions.</w:t>
      </w:r>
    </w:p>
    <w:p w14:paraId="548309DF" w14:textId="77777777" w:rsidR="00FD4A2E" w:rsidRDefault="00FD4A2E" w:rsidP="00FD4A2E">
      <w:pPr>
        <w:pStyle w:val="ParaText"/>
        <w:rPr>
          <w:lang w:eastAsia="en-GB"/>
        </w:rPr>
      </w:pPr>
      <w:r>
        <w:t>In the following circumstances the system must report an error to support staff who will raise an incident;</w:t>
      </w:r>
    </w:p>
    <w:p w14:paraId="421E91F1" w14:textId="77777777" w:rsidR="00FD4A2E" w:rsidRDefault="00FD4A2E" w:rsidP="00FD4A2E">
      <w:pPr>
        <w:pStyle w:val="BulletNum"/>
        <w:tabs>
          <w:tab w:val="num" w:pos="1100"/>
        </w:tabs>
        <w:ind w:left="1100"/>
        <w:rPr>
          <w:lang w:eastAsia="en-GB"/>
        </w:rPr>
      </w:pPr>
      <w:r>
        <w:rPr>
          <w:lang w:eastAsia="en-GB"/>
        </w:rPr>
        <w:t xml:space="preserve">Where an attempt to send a message fails or times out and the error cannot be resolved by attempting to resend that message e.g. where the error is not due to the MESH system being temporarily unavailable.  </w:t>
      </w:r>
    </w:p>
    <w:p w14:paraId="29D1B3E7" w14:textId="77777777" w:rsidR="00FD4A2E" w:rsidRDefault="00FD4A2E" w:rsidP="00FD4A2E">
      <w:pPr>
        <w:pStyle w:val="BulletNum"/>
        <w:tabs>
          <w:tab w:val="num" w:pos="1100"/>
        </w:tabs>
        <w:ind w:left="1100"/>
        <w:rPr>
          <w:lang w:eastAsia="en-GB"/>
        </w:rPr>
      </w:pPr>
      <w:r>
        <w:t>Where an attempt to re-send a message times out or fails more than a pre-configured number of times.</w:t>
      </w:r>
    </w:p>
    <w:p w14:paraId="6CEF673A" w14:textId="77777777" w:rsidR="00FD4A2E" w:rsidRDefault="00FD4A2E" w:rsidP="00FD4A2E">
      <w:pPr>
        <w:pStyle w:val="BulletNum"/>
        <w:tabs>
          <w:tab w:val="num" w:pos="1100"/>
        </w:tabs>
        <w:ind w:left="1100"/>
        <w:rPr>
          <w:lang w:eastAsia="en-GB"/>
        </w:rPr>
      </w:pPr>
      <w:r>
        <w:t xml:space="preserve">Where validation such as schema validation of a received message fails. In this circumstance any required Acknowledgement or Response message must also be sent and </w:t>
      </w:r>
      <w:smartTag w:uri="urn:schemas-microsoft-com:office:smarttags" w:element="State">
        <w:smartTag w:uri="urn:schemas-microsoft-com:office:smarttags" w:element="place">
          <w:r>
            <w:t>ind</w:t>
          </w:r>
        </w:smartTag>
      </w:smartTag>
      <w:r>
        <w:t>icate the error.</w:t>
      </w:r>
    </w:p>
    <w:p w14:paraId="375812C2" w14:textId="77777777" w:rsidR="00FD4A2E" w:rsidRDefault="00FD4A2E" w:rsidP="00FD4A2E">
      <w:pPr>
        <w:pStyle w:val="BulletNum"/>
        <w:tabs>
          <w:tab w:val="num" w:pos="1100"/>
        </w:tabs>
        <w:ind w:left="1100"/>
        <w:rPr>
          <w:lang w:eastAsia="en-GB"/>
        </w:rPr>
      </w:pPr>
      <w:r>
        <w:t xml:space="preserve">Where a received Acknowledgement or Response message </w:t>
      </w:r>
      <w:smartTag w:uri="urn:schemas-microsoft-com:office:smarttags" w:element="State">
        <w:smartTag w:uri="urn:schemas-microsoft-com:office:smarttags" w:element="place">
          <w:r>
            <w:t>ind</w:t>
          </w:r>
        </w:smartTag>
      </w:smartTag>
      <w:r>
        <w:t xml:space="preserve">icates a failure that cannot be resolved by the system software e.g. by merely re-sending the original message. </w:t>
      </w:r>
    </w:p>
    <w:p w14:paraId="48D46B87" w14:textId="77777777" w:rsidR="00FD4A2E" w:rsidRDefault="00FD4A2E" w:rsidP="00FD4A2E">
      <w:pPr>
        <w:pStyle w:val="ParaText"/>
        <w:numPr>
          <w:ilvl w:val="0"/>
          <w:numId w:val="0"/>
        </w:numPr>
        <w:ind w:left="771"/>
        <w:rPr>
          <w:lang w:eastAsia="en-GB"/>
        </w:rPr>
      </w:pPr>
    </w:p>
    <w:p w14:paraId="182DE5B9" w14:textId="77777777" w:rsidR="00FD4A2E" w:rsidRDefault="00FD4A2E" w:rsidP="00FD4A2E">
      <w:pPr>
        <w:pStyle w:val="ParaText"/>
        <w:numPr>
          <w:ilvl w:val="0"/>
          <w:numId w:val="0"/>
        </w:numPr>
        <w:ind w:left="771"/>
        <w:rPr>
          <w:lang w:eastAsia="en-GB"/>
        </w:rPr>
        <w:sectPr w:rsidR="00FD4A2E" w:rsidSect="00A317E0">
          <w:pgSz w:w="11906" w:h="16838" w:code="9"/>
          <w:pgMar w:top="1151" w:right="1440" w:bottom="720" w:left="1440" w:header="567" w:footer="170" w:gutter="0"/>
          <w:paperSrc w:first="1276" w:other="1276"/>
          <w:cols w:space="720"/>
          <w:docGrid w:linePitch="326"/>
        </w:sectPr>
      </w:pPr>
    </w:p>
    <w:p w14:paraId="33D2AF38" w14:textId="77777777" w:rsidR="00FD4A2E" w:rsidRDefault="00FD4A2E" w:rsidP="00C572AD">
      <w:pPr>
        <w:pStyle w:val="Heading2"/>
      </w:pPr>
      <w:bookmarkStart w:id="204" w:name="_Toc525717796"/>
      <w:bookmarkStart w:id="205" w:name="_Toc532465888"/>
      <w:r>
        <w:lastRenderedPageBreak/>
        <w:t>GPES-I / Message Version Control Mechanism</w:t>
      </w:r>
      <w:bookmarkEnd w:id="204"/>
      <w:bookmarkEnd w:id="205"/>
    </w:p>
    <w:p w14:paraId="3498B5FC" w14:textId="0BF59C85" w:rsidR="00FD4A2E" w:rsidRPr="00DD06E1" w:rsidRDefault="00FD4A2E" w:rsidP="00FD4A2E">
      <w:pPr>
        <w:pStyle w:val="ParaText"/>
      </w:pPr>
      <w:r>
        <w:t xml:space="preserve">The versioning of messages within GPES-I is managed via a compatibility matrix which describes which version of messages are in use in which version of GPES-I, see </w:t>
      </w:r>
      <w:r>
        <w:fldChar w:fldCharType="begin"/>
      </w:r>
      <w:r>
        <w:instrText xml:space="preserve"> REF _Ref318191123 \h </w:instrText>
      </w:r>
      <w:r>
        <w:fldChar w:fldCharType="separate"/>
      </w:r>
      <w:r w:rsidR="00E23EB1">
        <w:t xml:space="preserve">Table </w:t>
      </w:r>
      <w:r w:rsidR="00E23EB1">
        <w:rPr>
          <w:noProof/>
        </w:rPr>
        <w:t>7</w:t>
      </w:r>
      <w:r>
        <w:fldChar w:fldCharType="end"/>
      </w:r>
      <w:r>
        <w:t xml:space="preserve">. Message interactions are grouped into the two transport technologies; </w:t>
      </w:r>
      <w:r w:rsidRPr="00302D1B">
        <w:t xml:space="preserve">TMS in </w:t>
      </w:r>
      <w:r w:rsidRPr="00C37818">
        <w:rPr>
          <w:highlight w:val="cyan"/>
        </w:rPr>
        <w:t>BLUE</w:t>
      </w:r>
      <w:r>
        <w:t xml:space="preserve"> and MESH</w:t>
      </w:r>
      <w:r w:rsidRPr="00302D1B">
        <w:t xml:space="preserve"> in </w:t>
      </w:r>
      <w:r w:rsidRPr="00C37818">
        <w:rPr>
          <w:highlight w:val="yellow"/>
        </w:rPr>
        <w:t>YELLOW</w:t>
      </w:r>
      <w:r>
        <w:t>.</w:t>
      </w:r>
    </w:p>
    <w:tbl>
      <w:tblPr>
        <w:tblpPr w:leftFromText="180" w:rightFromText="180" w:vertAnchor="text" w:horzAnchor="margin" w:tblpXSpec="center" w:tblpY="606"/>
        <w:tblW w:w="135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93"/>
        <w:gridCol w:w="2126"/>
        <w:gridCol w:w="1276"/>
        <w:gridCol w:w="1275"/>
        <w:gridCol w:w="1276"/>
        <w:gridCol w:w="1276"/>
        <w:gridCol w:w="1100"/>
        <w:gridCol w:w="992"/>
        <w:gridCol w:w="1134"/>
        <w:gridCol w:w="1134"/>
        <w:gridCol w:w="993"/>
      </w:tblGrid>
      <w:tr w:rsidR="001A5AA0" w:rsidRPr="00963015" w14:paraId="3C65427B" w14:textId="77777777" w:rsidTr="00E256A8">
        <w:trPr>
          <w:trHeight w:val="390"/>
        </w:trPr>
        <w:tc>
          <w:tcPr>
            <w:tcW w:w="993" w:type="dxa"/>
            <w:tcBorders>
              <w:top w:val="nil"/>
              <w:left w:val="nil"/>
              <w:bottom w:val="nil"/>
              <w:right w:val="nil"/>
            </w:tcBorders>
          </w:tcPr>
          <w:p w14:paraId="618A58B1" w14:textId="77777777" w:rsidR="001A5AA0" w:rsidRPr="00963015" w:rsidRDefault="001A5AA0" w:rsidP="00FD4A2E">
            <w:pPr>
              <w:jc w:val="center"/>
              <w:rPr>
                <w:b/>
                <w:sz w:val="18"/>
              </w:rPr>
            </w:pPr>
          </w:p>
        </w:tc>
        <w:tc>
          <w:tcPr>
            <w:tcW w:w="2126" w:type="dxa"/>
            <w:tcBorders>
              <w:top w:val="nil"/>
              <w:left w:val="nil"/>
              <w:bottom w:val="single" w:sz="4" w:space="0" w:color="auto"/>
            </w:tcBorders>
          </w:tcPr>
          <w:p w14:paraId="13795778" w14:textId="77777777" w:rsidR="001A5AA0" w:rsidRPr="00963015" w:rsidRDefault="001A5AA0" w:rsidP="00FD4A2E">
            <w:pPr>
              <w:rPr>
                <w:b/>
                <w:sz w:val="18"/>
              </w:rPr>
            </w:pPr>
          </w:p>
        </w:tc>
        <w:tc>
          <w:tcPr>
            <w:tcW w:w="5103" w:type="dxa"/>
            <w:gridSpan w:val="4"/>
            <w:tcBorders>
              <w:bottom w:val="single" w:sz="4" w:space="0" w:color="auto"/>
            </w:tcBorders>
            <w:shd w:val="clear" w:color="auto" w:fill="8DB3E2"/>
          </w:tcPr>
          <w:p w14:paraId="311D4FEA" w14:textId="0E72C1FD" w:rsidR="001A5AA0" w:rsidRPr="00963015" w:rsidRDefault="001A5AA0" w:rsidP="00FD4A2E">
            <w:pPr>
              <w:jc w:val="center"/>
              <w:rPr>
                <w:b/>
                <w:sz w:val="18"/>
              </w:rPr>
            </w:pPr>
            <w:r w:rsidRPr="00963015">
              <w:rPr>
                <w:b/>
                <w:sz w:val="18"/>
              </w:rPr>
              <w:t>Transport: TMS</w:t>
            </w:r>
          </w:p>
        </w:tc>
        <w:tc>
          <w:tcPr>
            <w:tcW w:w="5353" w:type="dxa"/>
            <w:gridSpan w:val="5"/>
            <w:tcBorders>
              <w:bottom w:val="single" w:sz="4" w:space="0" w:color="auto"/>
            </w:tcBorders>
            <w:shd w:val="clear" w:color="auto" w:fill="FFFF66"/>
          </w:tcPr>
          <w:p w14:paraId="51A6404A" w14:textId="77777777" w:rsidR="001A5AA0" w:rsidRPr="00963015" w:rsidRDefault="001A5AA0" w:rsidP="00FD4A2E">
            <w:pPr>
              <w:jc w:val="center"/>
              <w:rPr>
                <w:b/>
                <w:sz w:val="18"/>
              </w:rPr>
            </w:pPr>
            <w:r w:rsidRPr="00963015">
              <w:rPr>
                <w:b/>
                <w:sz w:val="18"/>
              </w:rPr>
              <w:t xml:space="preserve">Transport: </w:t>
            </w:r>
            <w:r>
              <w:rPr>
                <w:b/>
                <w:sz w:val="18"/>
              </w:rPr>
              <w:t>MESH</w:t>
            </w:r>
          </w:p>
        </w:tc>
      </w:tr>
      <w:tr w:rsidR="001A5AA0" w:rsidRPr="00963015" w14:paraId="36079143" w14:textId="77777777" w:rsidTr="002378E2">
        <w:trPr>
          <w:trHeight w:val="390"/>
        </w:trPr>
        <w:tc>
          <w:tcPr>
            <w:tcW w:w="993" w:type="dxa"/>
            <w:vMerge w:val="restart"/>
            <w:tcBorders>
              <w:top w:val="nil"/>
              <w:left w:val="nil"/>
              <w:bottom w:val="nil"/>
            </w:tcBorders>
          </w:tcPr>
          <w:p w14:paraId="13B42DC5" w14:textId="77777777" w:rsidR="001A5AA0" w:rsidRPr="00963015" w:rsidRDefault="001A5AA0" w:rsidP="00FD4A2E">
            <w:pPr>
              <w:rPr>
                <w:sz w:val="18"/>
              </w:rPr>
            </w:pPr>
          </w:p>
        </w:tc>
        <w:tc>
          <w:tcPr>
            <w:tcW w:w="2126" w:type="dxa"/>
            <w:tcBorders>
              <w:bottom w:val="single" w:sz="4" w:space="0" w:color="auto"/>
            </w:tcBorders>
          </w:tcPr>
          <w:p w14:paraId="024CA42E" w14:textId="77777777" w:rsidR="001A5AA0" w:rsidRPr="00963015" w:rsidRDefault="001A5AA0" w:rsidP="00FD4A2E">
            <w:pPr>
              <w:rPr>
                <w:sz w:val="18"/>
              </w:rPr>
            </w:pPr>
            <w:r w:rsidRPr="00963015">
              <w:rPr>
                <w:b/>
                <w:sz w:val="18"/>
              </w:rPr>
              <w:t>Message Interaction</w:t>
            </w:r>
          </w:p>
        </w:tc>
        <w:tc>
          <w:tcPr>
            <w:tcW w:w="1276" w:type="dxa"/>
            <w:tcBorders>
              <w:bottom w:val="single" w:sz="4" w:space="0" w:color="auto"/>
            </w:tcBorders>
            <w:shd w:val="clear" w:color="auto" w:fill="8DB3E2"/>
          </w:tcPr>
          <w:p w14:paraId="5143225F" w14:textId="77777777" w:rsidR="001A5AA0" w:rsidRPr="00963015" w:rsidRDefault="001A5AA0" w:rsidP="00FD4A2E">
            <w:pPr>
              <w:rPr>
                <w:sz w:val="18"/>
              </w:rPr>
            </w:pPr>
            <w:r w:rsidRPr="00963015">
              <w:rPr>
                <w:sz w:val="18"/>
              </w:rPr>
              <w:t xml:space="preserve"> GPES-Q-E-RTP</w:t>
            </w:r>
          </w:p>
        </w:tc>
        <w:tc>
          <w:tcPr>
            <w:tcW w:w="1275" w:type="dxa"/>
            <w:tcBorders>
              <w:bottom w:val="single" w:sz="4" w:space="0" w:color="auto"/>
            </w:tcBorders>
            <w:shd w:val="clear" w:color="auto" w:fill="8DB3E2"/>
          </w:tcPr>
          <w:p w14:paraId="178A700E" w14:textId="77777777" w:rsidR="001A5AA0" w:rsidRPr="00963015" w:rsidRDefault="001A5AA0" w:rsidP="00FD4A2E">
            <w:pPr>
              <w:rPr>
                <w:sz w:val="18"/>
              </w:rPr>
            </w:pPr>
            <w:r w:rsidRPr="00963015">
              <w:rPr>
                <w:sz w:val="18"/>
              </w:rPr>
              <w:t xml:space="preserve"> GPES-E-Q-RTPR</w:t>
            </w:r>
          </w:p>
        </w:tc>
        <w:tc>
          <w:tcPr>
            <w:tcW w:w="1276" w:type="dxa"/>
            <w:tcBorders>
              <w:bottom w:val="single" w:sz="4" w:space="0" w:color="auto"/>
            </w:tcBorders>
            <w:shd w:val="clear" w:color="auto" w:fill="8DB3E2"/>
          </w:tcPr>
          <w:p w14:paraId="34F995E3" w14:textId="77777777" w:rsidR="001A5AA0" w:rsidRPr="00963015" w:rsidRDefault="001A5AA0" w:rsidP="00FD4A2E">
            <w:pPr>
              <w:rPr>
                <w:sz w:val="18"/>
              </w:rPr>
            </w:pPr>
            <w:r w:rsidRPr="00963015">
              <w:rPr>
                <w:sz w:val="18"/>
              </w:rPr>
              <w:t xml:space="preserve"> GPES-Q-E-NT</w:t>
            </w:r>
          </w:p>
        </w:tc>
        <w:tc>
          <w:tcPr>
            <w:tcW w:w="1276" w:type="dxa"/>
            <w:tcBorders>
              <w:bottom w:val="single" w:sz="4" w:space="0" w:color="auto"/>
            </w:tcBorders>
            <w:shd w:val="clear" w:color="auto" w:fill="8DB3E2"/>
          </w:tcPr>
          <w:p w14:paraId="65F80645" w14:textId="77777777" w:rsidR="001A5AA0" w:rsidRPr="00963015" w:rsidRDefault="001A5AA0" w:rsidP="00FD4A2E">
            <w:pPr>
              <w:rPr>
                <w:sz w:val="18"/>
              </w:rPr>
            </w:pPr>
            <w:r w:rsidRPr="00963015">
              <w:rPr>
                <w:sz w:val="18"/>
              </w:rPr>
              <w:t xml:space="preserve"> GPES-E-Q-NT</w:t>
            </w:r>
          </w:p>
        </w:tc>
        <w:tc>
          <w:tcPr>
            <w:tcW w:w="1100" w:type="dxa"/>
            <w:tcBorders>
              <w:bottom w:val="single" w:sz="4" w:space="0" w:color="auto"/>
            </w:tcBorders>
            <w:shd w:val="clear" w:color="auto" w:fill="FFFF66"/>
          </w:tcPr>
          <w:p w14:paraId="771578FA" w14:textId="77777777" w:rsidR="001A5AA0" w:rsidRPr="00963015" w:rsidRDefault="001A5AA0" w:rsidP="00FD4A2E">
            <w:pPr>
              <w:rPr>
                <w:sz w:val="18"/>
              </w:rPr>
            </w:pPr>
            <w:r w:rsidRPr="00963015">
              <w:rPr>
                <w:sz w:val="18"/>
              </w:rPr>
              <w:t>GPES-Q-E-RTP</w:t>
            </w:r>
          </w:p>
        </w:tc>
        <w:tc>
          <w:tcPr>
            <w:tcW w:w="992" w:type="dxa"/>
            <w:tcBorders>
              <w:bottom w:val="single" w:sz="4" w:space="0" w:color="auto"/>
            </w:tcBorders>
            <w:shd w:val="clear" w:color="auto" w:fill="FFFF66"/>
          </w:tcPr>
          <w:p w14:paraId="0DCF0EF3" w14:textId="77777777" w:rsidR="001A5AA0" w:rsidRPr="00963015" w:rsidRDefault="001A5AA0" w:rsidP="00FD4A2E">
            <w:pPr>
              <w:rPr>
                <w:sz w:val="18"/>
              </w:rPr>
            </w:pPr>
            <w:r w:rsidRPr="00963015">
              <w:rPr>
                <w:sz w:val="18"/>
              </w:rPr>
              <w:t>GPES-E-Q-RTPR</w:t>
            </w:r>
          </w:p>
        </w:tc>
        <w:tc>
          <w:tcPr>
            <w:tcW w:w="1134" w:type="dxa"/>
            <w:tcBorders>
              <w:bottom w:val="single" w:sz="4" w:space="0" w:color="auto"/>
            </w:tcBorders>
            <w:shd w:val="clear" w:color="auto" w:fill="FFFF66"/>
          </w:tcPr>
          <w:p w14:paraId="5B7D4B21" w14:textId="77777777" w:rsidR="001A5AA0" w:rsidRPr="00963015" w:rsidRDefault="001A5AA0" w:rsidP="00FD4A2E">
            <w:pPr>
              <w:rPr>
                <w:sz w:val="18"/>
              </w:rPr>
            </w:pPr>
            <w:r w:rsidRPr="00963015">
              <w:rPr>
                <w:sz w:val="18"/>
              </w:rPr>
              <w:t>GPES-E-Q-QR</w:t>
            </w:r>
          </w:p>
        </w:tc>
        <w:tc>
          <w:tcPr>
            <w:tcW w:w="1134" w:type="dxa"/>
            <w:tcBorders>
              <w:bottom w:val="single" w:sz="4" w:space="0" w:color="auto"/>
            </w:tcBorders>
            <w:shd w:val="clear" w:color="auto" w:fill="FFFF66"/>
          </w:tcPr>
          <w:p w14:paraId="70B81C6F" w14:textId="77777777" w:rsidR="001A5AA0" w:rsidRPr="00963015" w:rsidRDefault="001A5AA0" w:rsidP="00FD4A2E">
            <w:pPr>
              <w:rPr>
                <w:sz w:val="18"/>
              </w:rPr>
            </w:pPr>
            <w:r w:rsidRPr="00963015">
              <w:rPr>
                <w:sz w:val="18"/>
              </w:rPr>
              <w:t>GPES-Q-E-QRA</w:t>
            </w:r>
          </w:p>
        </w:tc>
        <w:tc>
          <w:tcPr>
            <w:tcW w:w="993" w:type="dxa"/>
            <w:tcBorders>
              <w:bottom w:val="single" w:sz="4" w:space="0" w:color="auto"/>
            </w:tcBorders>
            <w:shd w:val="clear" w:color="auto" w:fill="FFFF66"/>
          </w:tcPr>
          <w:p w14:paraId="6227BA4B" w14:textId="77777777" w:rsidR="001A5AA0" w:rsidRPr="00963015" w:rsidRDefault="001A5AA0" w:rsidP="00FD4A2E">
            <w:pPr>
              <w:rPr>
                <w:sz w:val="18"/>
              </w:rPr>
            </w:pPr>
            <w:r w:rsidRPr="00963015">
              <w:rPr>
                <w:sz w:val="18"/>
              </w:rPr>
              <w:t>GPES-E-Q-</w:t>
            </w:r>
            <w:r>
              <w:rPr>
                <w:sz w:val="18"/>
              </w:rPr>
              <w:t>REP</w:t>
            </w:r>
          </w:p>
        </w:tc>
      </w:tr>
      <w:tr w:rsidR="001A5AA0" w:rsidRPr="00963015" w14:paraId="4A420389" w14:textId="77777777" w:rsidTr="002378E2">
        <w:trPr>
          <w:trHeight w:val="145"/>
        </w:trPr>
        <w:tc>
          <w:tcPr>
            <w:tcW w:w="993" w:type="dxa"/>
            <w:vMerge/>
            <w:tcBorders>
              <w:top w:val="nil"/>
              <w:left w:val="nil"/>
              <w:bottom w:val="nil"/>
            </w:tcBorders>
          </w:tcPr>
          <w:p w14:paraId="5B5C8F61" w14:textId="77777777" w:rsidR="001A5AA0" w:rsidRPr="00963015" w:rsidRDefault="001A5AA0" w:rsidP="00FD4A2E">
            <w:pPr>
              <w:rPr>
                <w:sz w:val="18"/>
              </w:rPr>
            </w:pPr>
          </w:p>
        </w:tc>
        <w:tc>
          <w:tcPr>
            <w:tcW w:w="2126" w:type="dxa"/>
            <w:tcBorders>
              <w:bottom w:val="single" w:sz="4" w:space="0" w:color="auto"/>
            </w:tcBorders>
          </w:tcPr>
          <w:p w14:paraId="08F5667E" w14:textId="77777777" w:rsidR="001A5AA0" w:rsidRPr="00963015" w:rsidRDefault="001A5AA0" w:rsidP="00FD4A2E">
            <w:pPr>
              <w:rPr>
                <w:sz w:val="18"/>
              </w:rPr>
            </w:pPr>
            <w:r w:rsidRPr="00963015">
              <w:rPr>
                <w:b/>
                <w:sz w:val="18"/>
              </w:rPr>
              <w:t>TMS Message ID</w:t>
            </w:r>
          </w:p>
        </w:tc>
        <w:tc>
          <w:tcPr>
            <w:tcW w:w="1276" w:type="dxa"/>
            <w:shd w:val="clear" w:color="auto" w:fill="8DB3E2"/>
          </w:tcPr>
          <w:p w14:paraId="4969929D" w14:textId="77777777" w:rsidR="001A5AA0" w:rsidRPr="00963015" w:rsidRDefault="001A5AA0" w:rsidP="00FD4A2E">
            <w:pPr>
              <w:rPr>
                <w:sz w:val="18"/>
              </w:rPr>
            </w:pPr>
            <w:r w:rsidRPr="00963015">
              <w:rPr>
                <w:sz w:val="18"/>
              </w:rPr>
              <w:t>COMT_IN000001GB01</w:t>
            </w:r>
          </w:p>
        </w:tc>
        <w:tc>
          <w:tcPr>
            <w:tcW w:w="1275" w:type="dxa"/>
            <w:shd w:val="clear" w:color="auto" w:fill="8DB3E2"/>
          </w:tcPr>
          <w:p w14:paraId="722A7CA1" w14:textId="77777777" w:rsidR="001A5AA0" w:rsidRPr="00963015" w:rsidRDefault="001A5AA0" w:rsidP="00FD4A2E">
            <w:pPr>
              <w:rPr>
                <w:sz w:val="18"/>
              </w:rPr>
            </w:pPr>
            <w:r w:rsidRPr="00963015">
              <w:rPr>
                <w:sz w:val="18"/>
              </w:rPr>
              <w:t>COMT_IN000002GB01</w:t>
            </w:r>
          </w:p>
        </w:tc>
        <w:tc>
          <w:tcPr>
            <w:tcW w:w="1276" w:type="dxa"/>
            <w:shd w:val="clear" w:color="auto" w:fill="8DB3E2"/>
          </w:tcPr>
          <w:p w14:paraId="62FC2665" w14:textId="77777777" w:rsidR="001A5AA0" w:rsidRPr="00963015" w:rsidRDefault="001A5AA0" w:rsidP="00FD4A2E">
            <w:pPr>
              <w:rPr>
                <w:sz w:val="18"/>
              </w:rPr>
            </w:pPr>
            <w:r w:rsidRPr="00963015">
              <w:rPr>
                <w:sz w:val="18"/>
              </w:rPr>
              <w:t>COMT_IN000003GB01</w:t>
            </w:r>
          </w:p>
        </w:tc>
        <w:tc>
          <w:tcPr>
            <w:tcW w:w="1276" w:type="dxa"/>
            <w:shd w:val="clear" w:color="auto" w:fill="8DB3E2"/>
          </w:tcPr>
          <w:p w14:paraId="7E59DEE8" w14:textId="77777777" w:rsidR="001A5AA0" w:rsidRPr="00963015" w:rsidRDefault="001A5AA0" w:rsidP="00FD4A2E">
            <w:pPr>
              <w:rPr>
                <w:sz w:val="18"/>
              </w:rPr>
            </w:pPr>
            <w:r w:rsidRPr="00963015">
              <w:rPr>
                <w:sz w:val="18"/>
              </w:rPr>
              <w:t>COMT_IN000004GB01</w:t>
            </w:r>
          </w:p>
        </w:tc>
        <w:tc>
          <w:tcPr>
            <w:tcW w:w="1100" w:type="dxa"/>
            <w:shd w:val="clear" w:color="auto" w:fill="FFFF66"/>
          </w:tcPr>
          <w:p w14:paraId="58C971E6" w14:textId="77777777" w:rsidR="001A5AA0" w:rsidRDefault="001A5AA0" w:rsidP="00FD4A2E">
            <w:pPr>
              <w:rPr>
                <w:sz w:val="18"/>
              </w:rPr>
            </w:pPr>
            <w:r>
              <w:rPr>
                <w:sz w:val="18"/>
              </w:rPr>
              <w:t>N/A</w:t>
            </w:r>
          </w:p>
        </w:tc>
        <w:tc>
          <w:tcPr>
            <w:tcW w:w="992" w:type="dxa"/>
            <w:shd w:val="clear" w:color="auto" w:fill="FFFF66"/>
          </w:tcPr>
          <w:p w14:paraId="43237C11" w14:textId="77777777" w:rsidR="001A5AA0" w:rsidRDefault="001A5AA0" w:rsidP="00FD4A2E">
            <w:pPr>
              <w:rPr>
                <w:sz w:val="18"/>
              </w:rPr>
            </w:pPr>
            <w:r>
              <w:rPr>
                <w:sz w:val="18"/>
              </w:rPr>
              <w:t>N/A</w:t>
            </w:r>
          </w:p>
        </w:tc>
        <w:tc>
          <w:tcPr>
            <w:tcW w:w="1134" w:type="dxa"/>
            <w:shd w:val="clear" w:color="auto" w:fill="FFFF66"/>
          </w:tcPr>
          <w:p w14:paraId="435B6726" w14:textId="77777777" w:rsidR="001A5AA0" w:rsidRPr="00963015" w:rsidRDefault="001A5AA0" w:rsidP="00FD4A2E">
            <w:pPr>
              <w:rPr>
                <w:sz w:val="18"/>
              </w:rPr>
            </w:pPr>
            <w:r>
              <w:rPr>
                <w:sz w:val="18"/>
              </w:rPr>
              <w:t>N/A</w:t>
            </w:r>
          </w:p>
        </w:tc>
        <w:tc>
          <w:tcPr>
            <w:tcW w:w="1134" w:type="dxa"/>
            <w:shd w:val="clear" w:color="auto" w:fill="FFFF66"/>
          </w:tcPr>
          <w:p w14:paraId="249107E1" w14:textId="77777777" w:rsidR="001A5AA0" w:rsidRPr="00963015" w:rsidRDefault="001A5AA0" w:rsidP="00FD4A2E">
            <w:pPr>
              <w:rPr>
                <w:sz w:val="18"/>
              </w:rPr>
            </w:pPr>
            <w:r>
              <w:rPr>
                <w:sz w:val="18"/>
              </w:rPr>
              <w:t>N/A</w:t>
            </w:r>
          </w:p>
        </w:tc>
        <w:tc>
          <w:tcPr>
            <w:tcW w:w="993" w:type="dxa"/>
            <w:shd w:val="clear" w:color="auto" w:fill="FFFF66"/>
          </w:tcPr>
          <w:p w14:paraId="6AE80BDE" w14:textId="77777777" w:rsidR="001A5AA0" w:rsidRPr="00963015" w:rsidRDefault="001A5AA0" w:rsidP="00FD4A2E">
            <w:pPr>
              <w:rPr>
                <w:sz w:val="18"/>
              </w:rPr>
            </w:pPr>
            <w:r>
              <w:rPr>
                <w:sz w:val="18"/>
              </w:rPr>
              <w:t>N/A</w:t>
            </w:r>
          </w:p>
        </w:tc>
      </w:tr>
      <w:tr w:rsidR="001A5AA0" w:rsidRPr="00963015" w14:paraId="238AD29A" w14:textId="77777777" w:rsidTr="00E256A8">
        <w:trPr>
          <w:trHeight w:val="541"/>
        </w:trPr>
        <w:tc>
          <w:tcPr>
            <w:tcW w:w="993" w:type="dxa"/>
            <w:tcBorders>
              <w:left w:val="single" w:sz="4" w:space="0" w:color="auto"/>
            </w:tcBorders>
          </w:tcPr>
          <w:p w14:paraId="618E6D25" w14:textId="77777777" w:rsidR="001A5AA0" w:rsidRPr="00963015" w:rsidRDefault="001A5AA0" w:rsidP="00FD4A2E">
            <w:pPr>
              <w:rPr>
                <w:sz w:val="18"/>
              </w:rPr>
            </w:pPr>
            <w:r w:rsidRPr="00963015">
              <w:rPr>
                <w:b/>
                <w:sz w:val="18"/>
              </w:rPr>
              <w:t>GPES-I Version</w:t>
            </w:r>
          </w:p>
        </w:tc>
        <w:tc>
          <w:tcPr>
            <w:tcW w:w="2126" w:type="dxa"/>
            <w:tcBorders>
              <w:bottom w:val="single" w:sz="4" w:space="0" w:color="auto"/>
            </w:tcBorders>
            <w:shd w:val="clear" w:color="auto" w:fill="8DB3E2"/>
            <w:vAlign w:val="bottom"/>
          </w:tcPr>
          <w:p w14:paraId="2FFDFE22" w14:textId="77777777" w:rsidR="001A5AA0" w:rsidRPr="00963015" w:rsidRDefault="001A5AA0" w:rsidP="00FD4A2E">
            <w:pPr>
              <w:rPr>
                <w:sz w:val="18"/>
              </w:rPr>
            </w:pPr>
            <w:r w:rsidRPr="00963015">
              <w:rPr>
                <w:b/>
                <w:sz w:val="18"/>
              </w:rPr>
              <w:t>DMS Version ID</w:t>
            </w:r>
          </w:p>
        </w:tc>
        <w:tc>
          <w:tcPr>
            <w:tcW w:w="5103" w:type="dxa"/>
            <w:gridSpan w:val="4"/>
            <w:shd w:val="clear" w:color="auto" w:fill="8DB3E2"/>
            <w:vAlign w:val="bottom"/>
          </w:tcPr>
          <w:p w14:paraId="3E0B2216" w14:textId="77777777" w:rsidR="001A5AA0" w:rsidRPr="00963015" w:rsidRDefault="001A5AA0" w:rsidP="00FD4A2E">
            <w:pPr>
              <w:jc w:val="center"/>
              <w:rPr>
                <w:sz w:val="18"/>
              </w:rPr>
            </w:pPr>
            <w:r w:rsidRPr="00963015">
              <w:rPr>
                <w:b/>
                <w:sz w:val="18"/>
              </w:rPr>
              <w:t>Message Version</w:t>
            </w:r>
          </w:p>
        </w:tc>
        <w:tc>
          <w:tcPr>
            <w:tcW w:w="5353" w:type="dxa"/>
            <w:gridSpan w:val="5"/>
            <w:shd w:val="clear" w:color="auto" w:fill="FFFF66"/>
          </w:tcPr>
          <w:p w14:paraId="412233D9" w14:textId="77777777" w:rsidR="001A5AA0" w:rsidRPr="00963015" w:rsidRDefault="001A5AA0" w:rsidP="00FD4A2E">
            <w:pPr>
              <w:jc w:val="center"/>
              <w:rPr>
                <w:b/>
                <w:sz w:val="18"/>
              </w:rPr>
            </w:pPr>
            <w:r w:rsidRPr="00963015">
              <w:rPr>
                <w:b/>
                <w:sz w:val="18"/>
              </w:rPr>
              <w:t>Message Version</w:t>
            </w:r>
          </w:p>
        </w:tc>
      </w:tr>
      <w:tr w:rsidR="001A5AA0" w:rsidRPr="00963015" w14:paraId="7E320285" w14:textId="77777777" w:rsidTr="002378E2">
        <w:trPr>
          <w:trHeight w:val="390"/>
        </w:trPr>
        <w:tc>
          <w:tcPr>
            <w:tcW w:w="993" w:type="dxa"/>
            <w:tcBorders>
              <w:left w:val="single" w:sz="4" w:space="0" w:color="auto"/>
            </w:tcBorders>
          </w:tcPr>
          <w:p w14:paraId="1FBE30BE" w14:textId="77777777" w:rsidR="001A5AA0" w:rsidRPr="00963015" w:rsidRDefault="001A5AA0" w:rsidP="00FD4A2E">
            <w:pPr>
              <w:rPr>
                <w:sz w:val="18"/>
              </w:rPr>
            </w:pPr>
            <w:r w:rsidRPr="00963015">
              <w:rPr>
                <w:sz w:val="18"/>
              </w:rPr>
              <w:t>3.0</w:t>
            </w:r>
          </w:p>
        </w:tc>
        <w:tc>
          <w:tcPr>
            <w:tcW w:w="2126" w:type="dxa"/>
            <w:tcBorders>
              <w:bottom w:val="single" w:sz="4" w:space="0" w:color="auto"/>
            </w:tcBorders>
            <w:shd w:val="clear" w:color="auto" w:fill="8DB3E2"/>
          </w:tcPr>
          <w:p w14:paraId="5E60B7D9" w14:textId="77777777" w:rsidR="001A5AA0" w:rsidRPr="00963015" w:rsidRDefault="001A5AA0" w:rsidP="00FD4A2E">
            <w:pPr>
              <w:rPr>
                <w:sz w:val="18"/>
              </w:rPr>
            </w:pPr>
            <w:r w:rsidRPr="00963015">
              <w:rPr>
                <w:sz w:val="18"/>
              </w:rPr>
              <w:t>3GPSDMS1.0</w:t>
            </w:r>
          </w:p>
        </w:tc>
        <w:tc>
          <w:tcPr>
            <w:tcW w:w="1276" w:type="dxa"/>
            <w:tcBorders>
              <w:bottom w:val="single" w:sz="4" w:space="0" w:color="auto"/>
            </w:tcBorders>
            <w:shd w:val="clear" w:color="auto" w:fill="8DB3E2"/>
          </w:tcPr>
          <w:p w14:paraId="3F79DCF8" w14:textId="77777777" w:rsidR="001A5AA0" w:rsidRPr="00963015" w:rsidRDefault="001A5AA0" w:rsidP="00FD4A2E">
            <w:pPr>
              <w:rPr>
                <w:sz w:val="18"/>
              </w:rPr>
            </w:pPr>
            <w:r w:rsidRPr="00963015">
              <w:rPr>
                <w:sz w:val="18"/>
              </w:rPr>
              <w:t>0.1</w:t>
            </w:r>
          </w:p>
        </w:tc>
        <w:tc>
          <w:tcPr>
            <w:tcW w:w="1275" w:type="dxa"/>
            <w:shd w:val="clear" w:color="auto" w:fill="8DB3E2"/>
          </w:tcPr>
          <w:p w14:paraId="411EE777" w14:textId="77777777" w:rsidR="001A5AA0" w:rsidRPr="00963015" w:rsidRDefault="001A5AA0" w:rsidP="00FD4A2E">
            <w:pPr>
              <w:rPr>
                <w:sz w:val="18"/>
              </w:rPr>
            </w:pPr>
            <w:r w:rsidRPr="00963015">
              <w:rPr>
                <w:sz w:val="18"/>
              </w:rPr>
              <w:t>0.1</w:t>
            </w:r>
          </w:p>
        </w:tc>
        <w:tc>
          <w:tcPr>
            <w:tcW w:w="1276" w:type="dxa"/>
            <w:shd w:val="clear" w:color="auto" w:fill="8DB3E2"/>
          </w:tcPr>
          <w:p w14:paraId="59A2A41C" w14:textId="77777777" w:rsidR="001A5AA0" w:rsidRPr="00963015" w:rsidRDefault="001A5AA0" w:rsidP="00FD4A2E">
            <w:pPr>
              <w:rPr>
                <w:sz w:val="18"/>
              </w:rPr>
            </w:pPr>
            <w:r w:rsidRPr="00963015">
              <w:rPr>
                <w:sz w:val="18"/>
              </w:rPr>
              <w:t>0.1</w:t>
            </w:r>
          </w:p>
        </w:tc>
        <w:tc>
          <w:tcPr>
            <w:tcW w:w="1276" w:type="dxa"/>
            <w:shd w:val="clear" w:color="auto" w:fill="8DB3E2"/>
          </w:tcPr>
          <w:p w14:paraId="4F7EA4E1" w14:textId="77777777" w:rsidR="001A5AA0" w:rsidRPr="00963015" w:rsidRDefault="001A5AA0" w:rsidP="00FD4A2E">
            <w:pPr>
              <w:rPr>
                <w:sz w:val="18"/>
              </w:rPr>
            </w:pPr>
            <w:r w:rsidRPr="00963015">
              <w:rPr>
                <w:sz w:val="18"/>
              </w:rPr>
              <w:t>0.1</w:t>
            </w:r>
          </w:p>
        </w:tc>
        <w:tc>
          <w:tcPr>
            <w:tcW w:w="1100" w:type="dxa"/>
            <w:shd w:val="clear" w:color="auto" w:fill="FFFF66"/>
          </w:tcPr>
          <w:p w14:paraId="48883C5B" w14:textId="77777777" w:rsidR="001A5AA0" w:rsidRPr="00963015" w:rsidRDefault="001A5AA0" w:rsidP="00FD4A2E">
            <w:pPr>
              <w:rPr>
                <w:sz w:val="18"/>
              </w:rPr>
            </w:pPr>
            <w:r>
              <w:rPr>
                <w:sz w:val="18"/>
              </w:rPr>
              <w:t>N/A</w:t>
            </w:r>
          </w:p>
        </w:tc>
        <w:tc>
          <w:tcPr>
            <w:tcW w:w="992" w:type="dxa"/>
            <w:shd w:val="clear" w:color="auto" w:fill="FFFF66"/>
          </w:tcPr>
          <w:p w14:paraId="2D804920" w14:textId="77777777" w:rsidR="001A5AA0" w:rsidRPr="00963015" w:rsidRDefault="001A5AA0" w:rsidP="00FD4A2E">
            <w:pPr>
              <w:rPr>
                <w:sz w:val="18"/>
              </w:rPr>
            </w:pPr>
            <w:r>
              <w:rPr>
                <w:sz w:val="18"/>
              </w:rPr>
              <w:t>N/A</w:t>
            </w:r>
          </w:p>
        </w:tc>
        <w:tc>
          <w:tcPr>
            <w:tcW w:w="1134" w:type="dxa"/>
            <w:shd w:val="clear" w:color="auto" w:fill="FFFF66"/>
          </w:tcPr>
          <w:p w14:paraId="2D8210D7" w14:textId="77777777" w:rsidR="001A5AA0" w:rsidRPr="00963015" w:rsidRDefault="001A5AA0" w:rsidP="00FD4A2E">
            <w:pPr>
              <w:rPr>
                <w:sz w:val="18"/>
              </w:rPr>
            </w:pPr>
            <w:r w:rsidRPr="00963015">
              <w:rPr>
                <w:sz w:val="18"/>
              </w:rPr>
              <w:t>0.1</w:t>
            </w:r>
          </w:p>
        </w:tc>
        <w:tc>
          <w:tcPr>
            <w:tcW w:w="1134" w:type="dxa"/>
            <w:shd w:val="clear" w:color="auto" w:fill="FFFF66"/>
          </w:tcPr>
          <w:p w14:paraId="71CCD521" w14:textId="77777777" w:rsidR="001A5AA0" w:rsidRPr="00963015" w:rsidRDefault="001A5AA0" w:rsidP="00FD4A2E">
            <w:pPr>
              <w:rPr>
                <w:sz w:val="18"/>
              </w:rPr>
            </w:pPr>
            <w:r w:rsidRPr="00963015">
              <w:rPr>
                <w:sz w:val="18"/>
              </w:rPr>
              <w:t>0.1</w:t>
            </w:r>
          </w:p>
        </w:tc>
        <w:tc>
          <w:tcPr>
            <w:tcW w:w="993" w:type="dxa"/>
            <w:shd w:val="clear" w:color="auto" w:fill="FFFF66"/>
          </w:tcPr>
          <w:p w14:paraId="5A1948B3" w14:textId="77777777" w:rsidR="001A5AA0" w:rsidRPr="00963015" w:rsidRDefault="001A5AA0" w:rsidP="00FD4A2E">
            <w:pPr>
              <w:rPr>
                <w:sz w:val="18"/>
              </w:rPr>
            </w:pPr>
            <w:r>
              <w:rPr>
                <w:sz w:val="18"/>
              </w:rPr>
              <w:t>N/A</w:t>
            </w:r>
          </w:p>
        </w:tc>
      </w:tr>
      <w:tr w:rsidR="001A5AA0" w:rsidRPr="00963015" w14:paraId="7B97B8FC" w14:textId="77777777" w:rsidTr="002378E2">
        <w:trPr>
          <w:trHeight w:val="390"/>
        </w:trPr>
        <w:tc>
          <w:tcPr>
            <w:tcW w:w="993" w:type="dxa"/>
            <w:tcBorders>
              <w:left w:val="single" w:sz="4" w:space="0" w:color="auto"/>
            </w:tcBorders>
          </w:tcPr>
          <w:p w14:paraId="5F97B10F" w14:textId="77777777" w:rsidR="001A5AA0" w:rsidRPr="00963015" w:rsidRDefault="001A5AA0" w:rsidP="00FD4A2E">
            <w:pPr>
              <w:rPr>
                <w:sz w:val="18"/>
              </w:rPr>
            </w:pPr>
            <w:r w:rsidRPr="006A02DC">
              <w:rPr>
                <w:sz w:val="18"/>
              </w:rPr>
              <w:t>3.1</w:t>
            </w:r>
            <w:r w:rsidRPr="006A02DC">
              <w:rPr>
                <w:sz w:val="18"/>
              </w:rPr>
              <w:tab/>
            </w:r>
          </w:p>
        </w:tc>
        <w:tc>
          <w:tcPr>
            <w:tcW w:w="2126" w:type="dxa"/>
            <w:shd w:val="clear" w:color="auto" w:fill="8DB3E2"/>
          </w:tcPr>
          <w:p w14:paraId="59707952" w14:textId="77777777" w:rsidR="001A5AA0" w:rsidRPr="00963015" w:rsidRDefault="001A5AA0" w:rsidP="00FD4A2E">
            <w:pPr>
              <w:rPr>
                <w:sz w:val="18"/>
              </w:rPr>
            </w:pPr>
            <w:r w:rsidRPr="006A02DC">
              <w:rPr>
                <w:sz w:val="18"/>
              </w:rPr>
              <w:t>V3GPS_DMSv1.0:RC1</w:t>
            </w:r>
          </w:p>
        </w:tc>
        <w:tc>
          <w:tcPr>
            <w:tcW w:w="1276" w:type="dxa"/>
            <w:shd w:val="clear" w:color="auto" w:fill="8DB3E2"/>
          </w:tcPr>
          <w:p w14:paraId="4AEB15B5" w14:textId="77777777" w:rsidR="001A5AA0" w:rsidRPr="00963015" w:rsidRDefault="001A5AA0" w:rsidP="00FD4A2E">
            <w:pPr>
              <w:rPr>
                <w:sz w:val="18"/>
              </w:rPr>
            </w:pPr>
            <w:r>
              <w:rPr>
                <w:sz w:val="18"/>
              </w:rPr>
              <w:t>0.2</w:t>
            </w:r>
          </w:p>
        </w:tc>
        <w:tc>
          <w:tcPr>
            <w:tcW w:w="1275" w:type="dxa"/>
            <w:shd w:val="clear" w:color="auto" w:fill="8DB3E2"/>
          </w:tcPr>
          <w:p w14:paraId="37AC8F34" w14:textId="77777777" w:rsidR="001A5AA0" w:rsidRPr="00963015" w:rsidRDefault="001A5AA0" w:rsidP="00FD4A2E">
            <w:pPr>
              <w:rPr>
                <w:sz w:val="18"/>
              </w:rPr>
            </w:pPr>
            <w:r>
              <w:rPr>
                <w:sz w:val="18"/>
              </w:rPr>
              <w:t>0.2</w:t>
            </w:r>
          </w:p>
        </w:tc>
        <w:tc>
          <w:tcPr>
            <w:tcW w:w="1276" w:type="dxa"/>
            <w:shd w:val="clear" w:color="auto" w:fill="8DB3E2"/>
          </w:tcPr>
          <w:p w14:paraId="71FE9E8C" w14:textId="77777777" w:rsidR="001A5AA0" w:rsidRPr="00963015" w:rsidRDefault="001A5AA0" w:rsidP="00FD4A2E">
            <w:pPr>
              <w:rPr>
                <w:sz w:val="18"/>
              </w:rPr>
            </w:pPr>
            <w:r>
              <w:rPr>
                <w:sz w:val="18"/>
              </w:rPr>
              <w:t>0.2</w:t>
            </w:r>
          </w:p>
        </w:tc>
        <w:tc>
          <w:tcPr>
            <w:tcW w:w="1276" w:type="dxa"/>
            <w:shd w:val="clear" w:color="auto" w:fill="8DB3E2"/>
          </w:tcPr>
          <w:p w14:paraId="501546D6" w14:textId="77777777" w:rsidR="001A5AA0" w:rsidRPr="00963015" w:rsidRDefault="001A5AA0" w:rsidP="00FD4A2E">
            <w:pPr>
              <w:rPr>
                <w:sz w:val="18"/>
              </w:rPr>
            </w:pPr>
            <w:r>
              <w:rPr>
                <w:sz w:val="18"/>
              </w:rPr>
              <w:t>0.2</w:t>
            </w:r>
          </w:p>
        </w:tc>
        <w:tc>
          <w:tcPr>
            <w:tcW w:w="1100" w:type="dxa"/>
            <w:shd w:val="clear" w:color="auto" w:fill="FFFF66"/>
          </w:tcPr>
          <w:p w14:paraId="5B4B61D2" w14:textId="77777777" w:rsidR="001A5AA0" w:rsidRDefault="001A5AA0" w:rsidP="00FD4A2E">
            <w:pPr>
              <w:rPr>
                <w:sz w:val="18"/>
              </w:rPr>
            </w:pPr>
            <w:r>
              <w:rPr>
                <w:sz w:val="18"/>
              </w:rPr>
              <w:t>N/A</w:t>
            </w:r>
          </w:p>
        </w:tc>
        <w:tc>
          <w:tcPr>
            <w:tcW w:w="992" w:type="dxa"/>
            <w:shd w:val="clear" w:color="auto" w:fill="FFFF66"/>
          </w:tcPr>
          <w:p w14:paraId="75F4AC92" w14:textId="77777777" w:rsidR="001A5AA0" w:rsidRDefault="001A5AA0" w:rsidP="00FD4A2E">
            <w:pPr>
              <w:rPr>
                <w:sz w:val="18"/>
              </w:rPr>
            </w:pPr>
            <w:r>
              <w:rPr>
                <w:sz w:val="18"/>
              </w:rPr>
              <w:t>N/A</w:t>
            </w:r>
          </w:p>
        </w:tc>
        <w:tc>
          <w:tcPr>
            <w:tcW w:w="1134" w:type="dxa"/>
            <w:shd w:val="clear" w:color="auto" w:fill="FFFF66"/>
          </w:tcPr>
          <w:p w14:paraId="468D63D6" w14:textId="77777777" w:rsidR="001A5AA0" w:rsidRPr="00963015" w:rsidRDefault="001A5AA0" w:rsidP="00FD4A2E">
            <w:pPr>
              <w:rPr>
                <w:sz w:val="18"/>
              </w:rPr>
            </w:pPr>
            <w:r>
              <w:rPr>
                <w:sz w:val="18"/>
              </w:rPr>
              <w:t>0.2</w:t>
            </w:r>
          </w:p>
        </w:tc>
        <w:tc>
          <w:tcPr>
            <w:tcW w:w="1134" w:type="dxa"/>
            <w:shd w:val="clear" w:color="auto" w:fill="FFFF66"/>
          </w:tcPr>
          <w:p w14:paraId="393BD9E4" w14:textId="77777777" w:rsidR="001A5AA0" w:rsidRPr="00963015" w:rsidRDefault="001A5AA0" w:rsidP="00FD4A2E">
            <w:pPr>
              <w:rPr>
                <w:sz w:val="18"/>
              </w:rPr>
            </w:pPr>
            <w:r>
              <w:rPr>
                <w:sz w:val="18"/>
              </w:rPr>
              <w:t>0.2</w:t>
            </w:r>
          </w:p>
        </w:tc>
        <w:tc>
          <w:tcPr>
            <w:tcW w:w="993" w:type="dxa"/>
            <w:shd w:val="clear" w:color="auto" w:fill="FFFF66"/>
          </w:tcPr>
          <w:p w14:paraId="4822CECD" w14:textId="77777777" w:rsidR="001A5AA0" w:rsidRDefault="001A5AA0" w:rsidP="00FD4A2E">
            <w:pPr>
              <w:rPr>
                <w:sz w:val="18"/>
              </w:rPr>
            </w:pPr>
            <w:r>
              <w:rPr>
                <w:sz w:val="18"/>
              </w:rPr>
              <w:t>N/A</w:t>
            </w:r>
          </w:p>
        </w:tc>
      </w:tr>
      <w:tr w:rsidR="001A5AA0" w:rsidRPr="00963015" w14:paraId="0C7E92D2" w14:textId="77777777" w:rsidTr="002378E2">
        <w:trPr>
          <w:trHeight w:val="390"/>
        </w:trPr>
        <w:tc>
          <w:tcPr>
            <w:tcW w:w="993" w:type="dxa"/>
            <w:tcBorders>
              <w:left w:val="single" w:sz="4" w:space="0" w:color="auto"/>
            </w:tcBorders>
          </w:tcPr>
          <w:p w14:paraId="06A0A68B" w14:textId="77777777" w:rsidR="001A5AA0" w:rsidRPr="006A02DC" w:rsidRDefault="001A5AA0" w:rsidP="00FD4A2E">
            <w:pPr>
              <w:rPr>
                <w:sz w:val="18"/>
              </w:rPr>
            </w:pPr>
            <w:r>
              <w:rPr>
                <w:sz w:val="18"/>
              </w:rPr>
              <w:t>4.0</w:t>
            </w:r>
          </w:p>
        </w:tc>
        <w:tc>
          <w:tcPr>
            <w:tcW w:w="2126" w:type="dxa"/>
            <w:shd w:val="clear" w:color="auto" w:fill="8DB3E2"/>
          </w:tcPr>
          <w:p w14:paraId="5C21D3DF" w14:textId="77777777" w:rsidR="001A5AA0" w:rsidRPr="006A02DC" w:rsidRDefault="001A5AA0" w:rsidP="00FD4A2E">
            <w:pPr>
              <w:rPr>
                <w:sz w:val="18"/>
              </w:rPr>
            </w:pPr>
            <w:r>
              <w:rPr>
                <w:sz w:val="18"/>
              </w:rPr>
              <w:t>v</w:t>
            </w:r>
            <w:r w:rsidRPr="006A02DC">
              <w:rPr>
                <w:sz w:val="18"/>
              </w:rPr>
              <w:t>3GPS_DMSv1.0:RC1</w:t>
            </w:r>
          </w:p>
        </w:tc>
        <w:tc>
          <w:tcPr>
            <w:tcW w:w="1276" w:type="dxa"/>
            <w:shd w:val="clear" w:color="auto" w:fill="8DB3E2"/>
          </w:tcPr>
          <w:p w14:paraId="18CA06C1" w14:textId="77777777" w:rsidR="001A5AA0" w:rsidRDefault="001A5AA0" w:rsidP="00FD4A2E">
            <w:pPr>
              <w:rPr>
                <w:sz w:val="18"/>
              </w:rPr>
            </w:pPr>
            <w:r>
              <w:rPr>
                <w:sz w:val="18"/>
              </w:rPr>
              <w:t>0.2</w:t>
            </w:r>
          </w:p>
        </w:tc>
        <w:tc>
          <w:tcPr>
            <w:tcW w:w="1275" w:type="dxa"/>
            <w:shd w:val="clear" w:color="auto" w:fill="8DB3E2"/>
          </w:tcPr>
          <w:p w14:paraId="1971CD71" w14:textId="77777777" w:rsidR="001A5AA0" w:rsidRDefault="001A5AA0" w:rsidP="00FD4A2E">
            <w:pPr>
              <w:rPr>
                <w:sz w:val="18"/>
              </w:rPr>
            </w:pPr>
            <w:r>
              <w:rPr>
                <w:sz w:val="18"/>
              </w:rPr>
              <w:t>0.2</w:t>
            </w:r>
          </w:p>
        </w:tc>
        <w:tc>
          <w:tcPr>
            <w:tcW w:w="1276" w:type="dxa"/>
            <w:shd w:val="clear" w:color="auto" w:fill="8DB3E2"/>
          </w:tcPr>
          <w:p w14:paraId="3DE32BC9" w14:textId="77777777" w:rsidR="001A5AA0" w:rsidRDefault="001A5AA0" w:rsidP="00FD4A2E">
            <w:pPr>
              <w:rPr>
                <w:sz w:val="18"/>
              </w:rPr>
            </w:pPr>
            <w:r>
              <w:rPr>
                <w:sz w:val="18"/>
              </w:rPr>
              <w:t>0.2</w:t>
            </w:r>
          </w:p>
        </w:tc>
        <w:tc>
          <w:tcPr>
            <w:tcW w:w="1276" w:type="dxa"/>
            <w:shd w:val="clear" w:color="auto" w:fill="8DB3E2"/>
          </w:tcPr>
          <w:p w14:paraId="4F139FA7" w14:textId="77777777" w:rsidR="001A5AA0" w:rsidRDefault="001A5AA0" w:rsidP="00FD4A2E">
            <w:pPr>
              <w:rPr>
                <w:sz w:val="18"/>
              </w:rPr>
            </w:pPr>
            <w:r>
              <w:rPr>
                <w:sz w:val="18"/>
              </w:rPr>
              <w:t>0.2</w:t>
            </w:r>
          </w:p>
        </w:tc>
        <w:tc>
          <w:tcPr>
            <w:tcW w:w="1100" w:type="dxa"/>
            <w:shd w:val="clear" w:color="auto" w:fill="FFFF66"/>
          </w:tcPr>
          <w:p w14:paraId="3EE09725" w14:textId="77777777" w:rsidR="001A5AA0" w:rsidRDefault="001A5AA0" w:rsidP="00FD4A2E">
            <w:pPr>
              <w:rPr>
                <w:sz w:val="18"/>
              </w:rPr>
            </w:pPr>
            <w:r>
              <w:rPr>
                <w:sz w:val="18"/>
              </w:rPr>
              <w:t>N/A</w:t>
            </w:r>
          </w:p>
        </w:tc>
        <w:tc>
          <w:tcPr>
            <w:tcW w:w="992" w:type="dxa"/>
            <w:shd w:val="clear" w:color="auto" w:fill="FFFF66"/>
          </w:tcPr>
          <w:p w14:paraId="4913393D" w14:textId="77777777" w:rsidR="001A5AA0" w:rsidRDefault="001A5AA0" w:rsidP="00FD4A2E">
            <w:pPr>
              <w:rPr>
                <w:sz w:val="18"/>
              </w:rPr>
            </w:pPr>
            <w:r>
              <w:rPr>
                <w:sz w:val="18"/>
              </w:rPr>
              <w:t>N/A</w:t>
            </w:r>
          </w:p>
        </w:tc>
        <w:tc>
          <w:tcPr>
            <w:tcW w:w="1134" w:type="dxa"/>
            <w:shd w:val="clear" w:color="auto" w:fill="FFFF66"/>
          </w:tcPr>
          <w:p w14:paraId="0187A7FD" w14:textId="77777777" w:rsidR="001A5AA0" w:rsidRDefault="001A5AA0" w:rsidP="00FD4A2E">
            <w:pPr>
              <w:rPr>
                <w:sz w:val="18"/>
              </w:rPr>
            </w:pPr>
            <w:r>
              <w:rPr>
                <w:sz w:val="18"/>
              </w:rPr>
              <w:t>0.2</w:t>
            </w:r>
          </w:p>
        </w:tc>
        <w:tc>
          <w:tcPr>
            <w:tcW w:w="1134" w:type="dxa"/>
            <w:shd w:val="clear" w:color="auto" w:fill="FFFF66"/>
          </w:tcPr>
          <w:p w14:paraId="4C444BAF" w14:textId="77777777" w:rsidR="001A5AA0" w:rsidRDefault="001A5AA0" w:rsidP="00FD4A2E">
            <w:pPr>
              <w:rPr>
                <w:sz w:val="18"/>
              </w:rPr>
            </w:pPr>
            <w:r>
              <w:rPr>
                <w:sz w:val="18"/>
              </w:rPr>
              <w:t>0.2</w:t>
            </w:r>
          </w:p>
        </w:tc>
        <w:tc>
          <w:tcPr>
            <w:tcW w:w="993" w:type="dxa"/>
            <w:shd w:val="clear" w:color="auto" w:fill="FFFF66"/>
          </w:tcPr>
          <w:p w14:paraId="731849F2" w14:textId="77777777" w:rsidR="001A5AA0" w:rsidRDefault="001A5AA0" w:rsidP="00FD4A2E">
            <w:pPr>
              <w:rPr>
                <w:sz w:val="18"/>
              </w:rPr>
            </w:pPr>
            <w:r>
              <w:rPr>
                <w:sz w:val="18"/>
              </w:rPr>
              <w:t>N/A</w:t>
            </w:r>
          </w:p>
        </w:tc>
      </w:tr>
      <w:tr w:rsidR="001A5AA0" w:rsidRPr="00963015" w14:paraId="6C1DF4A1" w14:textId="77777777" w:rsidTr="002378E2">
        <w:trPr>
          <w:trHeight w:val="390"/>
        </w:trPr>
        <w:tc>
          <w:tcPr>
            <w:tcW w:w="993" w:type="dxa"/>
            <w:tcBorders>
              <w:left w:val="single" w:sz="4" w:space="0" w:color="auto"/>
            </w:tcBorders>
          </w:tcPr>
          <w:p w14:paraId="6ED349C5" w14:textId="77777777" w:rsidR="001A5AA0" w:rsidRDefault="001A5AA0" w:rsidP="00FD4A2E">
            <w:pPr>
              <w:rPr>
                <w:sz w:val="18"/>
              </w:rPr>
            </w:pPr>
            <w:r>
              <w:rPr>
                <w:sz w:val="18"/>
              </w:rPr>
              <w:t>5.0</w:t>
            </w:r>
          </w:p>
        </w:tc>
        <w:tc>
          <w:tcPr>
            <w:tcW w:w="2126" w:type="dxa"/>
            <w:shd w:val="clear" w:color="auto" w:fill="8DB3E2"/>
          </w:tcPr>
          <w:p w14:paraId="3AC1EF58" w14:textId="77777777" w:rsidR="001A5AA0" w:rsidRDefault="001A5AA0" w:rsidP="00FD4A2E">
            <w:pPr>
              <w:rPr>
                <w:sz w:val="18"/>
              </w:rPr>
            </w:pPr>
            <w:r>
              <w:rPr>
                <w:sz w:val="18"/>
              </w:rPr>
              <w:t>v</w:t>
            </w:r>
            <w:r w:rsidRPr="006A02DC">
              <w:rPr>
                <w:sz w:val="18"/>
              </w:rPr>
              <w:t>3GPS_DMSv1.0:RC1</w:t>
            </w:r>
          </w:p>
        </w:tc>
        <w:tc>
          <w:tcPr>
            <w:tcW w:w="1276" w:type="dxa"/>
            <w:shd w:val="clear" w:color="auto" w:fill="8DB3E2"/>
          </w:tcPr>
          <w:p w14:paraId="3D07E8A6" w14:textId="77777777" w:rsidR="001A5AA0" w:rsidRDefault="001A5AA0" w:rsidP="00FD4A2E">
            <w:pPr>
              <w:rPr>
                <w:sz w:val="18"/>
              </w:rPr>
            </w:pPr>
            <w:r>
              <w:rPr>
                <w:sz w:val="18"/>
              </w:rPr>
              <w:t>0.2</w:t>
            </w:r>
          </w:p>
        </w:tc>
        <w:tc>
          <w:tcPr>
            <w:tcW w:w="1275" w:type="dxa"/>
            <w:shd w:val="clear" w:color="auto" w:fill="8DB3E2"/>
          </w:tcPr>
          <w:p w14:paraId="7374EE6F" w14:textId="77777777" w:rsidR="001A5AA0" w:rsidRDefault="001A5AA0" w:rsidP="00FD4A2E">
            <w:pPr>
              <w:rPr>
                <w:sz w:val="18"/>
              </w:rPr>
            </w:pPr>
            <w:r>
              <w:rPr>
                <w:sz w:val="18"/>
              </w:rPr>
              <w:t>0.2</w:t>
            </w:r>
          </w:p>
        </w:tc>
        <w:tc>
          <w:tcPr>
            <w:tcW w:w="1276" w:type="dxa"/>
            <w:shd w:val="clear" w:color="auto" w:fill="8DB3E2"/>
          </w:tcPr>
          <w:p w14:paraId="67EC1920" w14:textId="77777777" w:rsidR="001A5AA0" w:rsidRDefault="001A5AA0" w:rsidP="00FD4A2E">
            <w:pPr>
              <w:rPr>
                <w:sz w:val="18"/>
              </w:rPr>
            </w:pPr>
            <w:r>
              <w:rPr>
                <w:sz w:val="18"/>
              </w:rPr>
              <w:t>0.2</w:t>
            </w:r>
          </w:p>
        </w:tc>
        <w:tc>
          <w:tcPr>
            <w:tcW w:w="1276" w:type="dxa"/>
            <w:shd w:val="clear" w:color="auto" w:fill="8DB3E2"/>
          </w:tcPr>
          <w:p w14:paraId="678CC3C1" w14:textId="77777777" w:rsidR="001A5AA0" w:rsidRDefault="001A5AA0" w:rsidP="00FD4A2E">
            <w:pPr>
              <w:rPr>
                <w:sz w:val="18"/>
              </w:rPr>
            </w:pPr>
            <w:r>
              <w:rPr>
                <w:sz w:val="18"/>
              </w:rPr>
              <w:t>0.2</w:t>
            </w:r>
          </w:p>
        </w:tc>
        <w:tc>
          <w:tcPr>
            <w:tcW w:w="1100" w:type="dxa"/>
            <w:shd w:val="clear" w:color="auto" w:fill="FFFF66"/>
          </w:tcPr>
          <w:p w14:paraId="1E3EA8DE" w14:textId="77777777" w:rsidR="001A5AA0" w:rsidRDefault="001A5AA0" w:rsidP="00FD4A2E">
            <w:pPr>
              <w:rPr>
                <w:sz w:val="18"/>
              </w:rPr>
            </w:pPr>
            <w:r>
              <w:rPr>
                <w:sz w:val="18"/>
              </w:rPr>
              <w:t>N/A</w:t>
            </w:r>
          </w:p>
        </w:tc>
        <w:tc>
          <w:tcPr>
            <w:tcW w:w="992" w:type="dxa"/>
            <w:shd w:val="clear" w:color="auto" w:fill="FFFF66"/>
          </w:tcPr>
          <w:p w14:paraId="64E119BF" w14:textId="77777777" w:rsidR="001A5AA0" w:rsidRDefault="001A5AA0" w:rsidP="00FD4A2E">
            <w:pPr>
              <w:rPr>
                <w:sz w:val="18"/>
              </w:rPr>
            </w:pPr>
            <w:r>
              <w:rPr>
                <w:sz w:val="18"/>
              </w:rPr>
              <w:t>N/A</w:t>
            </w:r>
          </w:p>
        </w:tc>
        <w:tc>
          <w:tcPr>
            <w:tcW w:w="1134" w:type="dxa"/>
            <w:shd w:val="clear" w:color="auto" w:fill="FFFF66"/>
          </w:tcPr>
          <w:p w14:paraId="2AA5B112" w14:textId="77777777" w:rsidR="001A5AA0" w:rsidRDefault="001A5AA0" w:rsidP="00FD4A2E">
            <w:pPr>
              <w:rPr>
                <w:sz w:val="18"/>
              </w:rPr>
            </w:pPr>
            <w:r>
              <w:rPr>
                <w:sz w:val="18"/>
              </w:rPr>
              <w:t>0.2</w:t>
            </w:r>
          </w:p>
        </w:tc>
        <w:tc>
          <w:tcPr>
            <w:tcW w:w="1134" w:type="dxa"/>
            <w:shd w:val="clear" w:color="auto" w:fill="FFFF66"/>
          </w:tcPr>
          <w:p w14:paraId="3186BC9B" w14:textId="77777777" w:rsidR="001A5AA0" w:rsidRDefault="001A5AA0" w:rsidP="00FD4A2E">
            <w:pPr>
              <w:rPr>
                <w:sz w:val="18"/>
              </w:rPr>
            </w:pPr>
            <w:r>
              <w:rPr>
                <w:sz w:val="18"/>
              </w:rPr>
              <w:t>0.2</w:t>
            </w:r>
          </w:p>
        </w:tc>
        <w:tc>
          <w:tcPr>
            <w:tcW w:w="993" w:type="dxa"/>
            <w:shd w:val="clear" w:color="auto" w:fill="FFFF66"/>
          </w:tcPr>
          <w:p w14:paraId="18FE6193" w14:textId="77777777" w:rsidR="001A5AA0" w:rsidRDefault="001A5AA0" w:rsidP="00FD4A2E">
            <w:pPr>
              <w:rPr>
                <w:sz w:val="18"/>
              </w:rPr>
            </w:pPr>
            <w:r>
              <w:rPr>
                <w:sz w:val="18"/>
              </w:rPr>
              <w:t>N/A</w:t>
            </w:r>
          </w:p>
        </w:tc>
      </w:tr>
      <w:tr w:rsidR="001A5AA0" w:rsidRPr="00963015" w14:paraId="51E084BA" w14:textId="77777777" w:rsidTr="002378E2">
        <w:trPr>
          <w:trHeight w:val="390"/>
        </w:trPr>
        <w:tc>
          <w:tcPr>
            <w:tcW w:w="993" w:type="dxa"/>
            <w:tcBorders>
              <w:left w:val="single" w:sz="4" w:space="0" w:color="auto"/>
            </w:tcBorders>
          </w:tcPr>
          <w:p w14:paraId="543EC032" w14:textId="77777777" w:rsidR="001A5AA0" w:rsidRDefault="001A5AA0" w:rsidP="00FD4A2E">
            <w:pPr>
              <w:rPr>
                <w:sz w:val="18"/>
              </w:rPr>
            </w:pPr>
            <w:r>
              <w:rPr>
                <w:sz w:val="18"/>
              </w:rPr>
              <w:t>5.2</w:t>
            </w:r>
          </w:p>
        </w:tc>
        <w:tc>
          <w:tcPr>
            <w:tcW w:w="2126" w:type="dxa"/>
            <w:shd w:val="clear" w:color="auto" w:fill="8DB3E2"/>
          </w:tcPr>
          <w:p w14:paraId="066013D0" w14:textId="77777777" w:rsidR="001A5AA0" w:rsidRDefault="001A5AA0" w:rsidP="00FD4A2E">
            <w:pPr>
              <w:rPr>
                <w:sz w:val="18"/>
              </w:rPr>
            </w:pPr>
            <w:r>
              <w:rPr>
                <w:sz w:val="18"/>
              </w:rPr>
              <w:t>v</w:t>
            </w:r>
            <w:r w:rsidRPr="006A02DC">
              <w:rPr>
                <w:sz w:val="18"/>
              </w:rPr>
              <w:t>3GPS_DMSv1.0:RC1</w:t>
            </w:r>
          </w:p>
        </w:tc>
        <w:tc>
          <w:tcPr>
            <w:tcW w:w="1276" w:type="dxa"/>
            <w:shd w:val="clear" w:color="auto" w:fill="8DB3E2"/>
          </w:tcPr>
          <w:p w14:paraId="2EE4B747" w14:textId="77777777" w:rsidR="001A5AA0" w:rsidRDefault="001A5AA0" w:rsidP="00FD4A2E">
            <w:pPr>
              <w:rPr>
                <w:sz w:val="18"/>
              </w:rPr>
            </w:pPr>
            <w:r>
              <w:rPr>
                <w:sz w:val="18"/>
              </w:rPr>
              <w:t>0.2</w:t>
            </w:r>
          </w:p>
        </w:tc>
        <w:tc>
          <w:tcPr>
            <w:tcW w:w="1275" w:type="dxa"/>
            <w:shd w:val="clear" w:color="auto" w:fill="8DB3E2"/>
          </w:tcPr>
          <w:p w14:paraId="1757F8C9" w14:textId="77777777" w:rsidR="001A5AA0" w:rsidRDefault="001A5AA0" w:rsidP="00FD4A2E">
            <w:pPr>
              <w:rPr>
                <w:sz w:val="18"/>
              </w:rPr>
            </w:pPr>
            <w:r>
              <w:rPr>
                <w:sz w:val="18"/>
              </w:rPr>
              <w:t>0.2</w:t>
            </w:r>
          </w:p>
        </w:tc>
        <w:tc>
          <w:tcPr>
            <w:tcW w:w="1276" w:type="dxa"/>
            <w:shd w:val="clear" w:color="auto" w:fill="8DB3E2"/>
          </w:tcPr>
          <w:p w14:paraId="24EFF044" w14:textId="77777777" w:rsidR="001A5AA0" w:rsidRDefault="001A5AA0" w:rsidP="00FD4A2E">
            <w:pPr>
              <w:rPr>
                <w:sz w:val="18"/>
              </w:rPr>
            </w:pPr>
            <w:r>
              <w:rPr>
                <w:sz w:val="18"/>
              </w:rPr>
              <w:t>0.2</w:t>
            </w:r>
          </w:p>
        </w:tc>
        <w:tc>
          <w:tcPr>
            <w:tcW w:w="1276" w:type="dxa"/>
            <w:shd w:val="clear" w:color="auto" w:fill="8DB3E2"/>
          </w:tcPr>
          <w:p w14:paraId="23E131DA" w14:textId="77777777" w:rsidR="001A5AA0" w:rsidRDefault="001A5AA0" w:rsidP="00FD4A2E">
            <w:pPr>
              <w:rPr>
                <w:sz w:val="18"/>
              </w:rPr>
            </w:pPr>
            <w:r>
              <w:rPr>
                <w:sz w:val="18"/>
              </w:rPr>
              <w:t>0.2</w:t>
            </w:r>
          </w:p>
        </w:tc>
        <w:tc>
          <w:tcPr>
            <w:tcW w:w="1100" w:type="dxa"/>
            <w:shd w:val="clear" w:color="auto" w:fill="FFFF66"/>
          </w:tcPr>
          <w:p w14:paraId="1142472C" w14:textId="77777777" w:rsidR="001A5AA0" w:rsidRDefault="001A5AA0" w:rsidP="00FD4A2E">
            <w:pPr>
              <w:rPr>
                <w:sz w:val="18"/>
              </w:rPr>
            </w:pPr>
            <w:r>
              <w:rPr>
                <w:sz w:val="18"/>
              </w:rPr>
              <w:t>N/A</w:t>
            </w:r>
          </w:p>
        </w:tc>
        <w:tc>
          <w:tcPr>
            <w:tcW w:w="992" w:type="dxa"/>
            <w:shd w:val="clear" w:color="auto" w:fill="FFFF66"/>
          </w:tcPr>
          <w:p w14:paraId="36B127B2" w14:textId="77777777" w:rsidR="001A5AA0" w:rsidRDefault="001A5AA0" w:rsidP="00FD4A2E">
            <w:pPr>
              <w:rPr>
                <w:sz w:val="18"/>
              </w:rPr>
            </w:pPr>
            <w:r>
              <w:rPr>
                <w:sz w:val="18"/>
              </w:rPr>
              <w:t>N/A</w:t>
            </w:r>
          </w:p>
        </w:tc>
        <w:tc>
          <w:tcPr>
            <w:tcW w:w="1134" w:type="dxa"/>
            <w:shd w:val="clear" w:color="auto" w:fill="FFFF66"/>
          </w:tcPr>
          <w:p w14:paraId="454CA0CB" w14:textId="77777777" w:rsidR="001A5AA0" w:rsidRDefault="001A5AA0" w:rsidP="00FD4A2E">
            <w:pPr>
              <w:rPr>
                <w:sz w:val="18"/>
              </w:rPr>
            </w:pPr>
            <w:r>
              <w:rPr>
                <w:sz w:val="18"/>
              </w:rPr>
              <w:t>0.2</w:t>
            </w:r>
          </w:p>
        </w:tc>
        <w:tc>
          <w:tcPr>
            <w:tcW w:w="1134" w:type="dxa"/>
            <w:shd w:val="clear" w:color="auto" w:fill="FFFF66"/>
          </w:tcPr>
          <w:p w14:paraId="27C17060" w14:textId="77777777" w:rsidR="001A5AA0" w:rsidRDefault="001A5AA0" w:rsidP="00FD4A2E">
            <w:pPr>
              <w:rPr>
                <w:sz w:val="18"/>
              </w:rPr>
            </w:pPr>
            <w:r>
              <w:rPr>
                <w:sz w:val="18"/>
              </w:rPr>
              <w:t>0.2</w:t>
            </w:r>
          </w:p>
        </w:tc>
        <w:tc>
          <w:tcPr>
            <w:tcW w:w="993" w:type="dxa"/>
            <w:shd w:val="clear" w:color="auto" w:fill="FFFF66"/>
          </w:tcPr>
          <w:p w14:paraId="4300EA8B" w14:textId="77777777" w:rsidR="001A5AA0" w:rsidRDefault="001A5AA0" w:rsidP="00FD4A2E">
            <w:pPr>
              <w:rPr>
                <w:sz w:val="18"/>
              </w:rPr>
            </w:pPr>
            <w:r>
              <w:rPr>
                <w:sz w:val="18"/>
              </w:rPr>
              <w:t>N/A</w:t>
            </w:r>
          </w:p>
        </w:tc>
      </w:tr>
      <w:tr w:rsidR="001A5AA0" w:rsidRPr="00963015" w14:paraId="7C758F70" w14:textId="77777777" w:rsidTr="002378E2">
        <w:trPr>
          <w:trHeight w:val="390"/>
        </w:trPr>
        <w:tc>
          <w:tcPr>
            <w:tcW w:w="993" w:type="dxa"/>
            <w:tcBorders>
              <w:left w:val="single" w:sz="4" w:space="0" w:color="auto"/>
            </w:tcBorders>
          </w:tcPr>
          <w:p w14:paraId="2D50BD4C" w14:textId="77777777" w:rsidR="001A5AA0" w:rsidRDefault="001A5AA0" w:rsidP="00FD4A2E">
            <w:pPr>
              <w:rPr>
                <w:sz w:val="18"/>
              </w:rPr>
            </w:pPr>
            <w:r>
              <w:rPr>
                <w:sz w:val="18"/>
              </w:rPr>
              <w:t>5.3</w:t>
            </w:r>
          </w:p>
        </w:tc>
        <w:tc>
          <w:tcPr>
            <w:tcW w:w="2126" w:type="dxa"/>
            <w:shd w:val="clear" w:color="auto" w:fill="8DB3E2"/>
          </w:tcPr>
          <w:p w14:paraId="0D7ACB67" w14:textId="77777777" w:rsidR="001A5AA0" w:rsidRDefault="001A5AA0" w:rsidP="00FD4A2E">
            <w:pPr>
              <w:rPr>
                <w:sz w:val="18"/>
              </w:rPr>
            </w:pPr>
            <w:r>
              <w:rPr>
                <w:sz w:val="18"/>
              </w:rPr>
              <w:t>v</w:t>
            </w:r>
            <w:r w:rsidRPr="006A02DC">
              <w:rPr>
                <w:sz w:val="18"/>
              </w:rPr>
              <w:t>3GPS_DMSv1.0:RC1</w:t>
            </w:r>
          </w:p>
        </w:tc>
        <w:tc>
          <w:tcPr>
            <w:tcW w:w="1276" w:type="dxa"/>
            <w:shd w:val="clear" w:color="auto" w:fill="8DB3E2"/>
          </w:tcPr>
          <w:p w14:paraId="3AD9EA23" w14:textId="77777777" w:rsidR="001A5AA0" w:rsidRDefault="001A5AA0" w:rsidP="00FD4A2E">
            <w:pPr>
              <w:rPr>
                <w:sz w:val="18"/>
              </w:rPr>
            </w:pPr>
            <w:r>
              <w:rPr>
                <w:sz w:val="18"/>
              </w:rPr>
              <w:t>0.2</w:t>
            </w:r>
          </w:p>
        </w:tc>
        <w:tc>
          <w:tcPr>
            <w:tcW w:w="1275" w:type="dxa"/>
            <w:shd w:val="clear" w:color="auto" w:fill="8DB3E2"/>
          </w:tcPr>
          <w:p w14:paraId="54F811A3" w14:textId="77777777" w:rsidR="001A5AA0" w:rsidRDefault="001A5AA0" w:rsidP="00FD4A2E">
            <w:pPr>
              <w:rPr>
                <w:sz w:val="18"/>
              </w:rPr>
            </w:pPr>
            <w:r>
              <w:rPr>
                <w:sz w:val="18"/>
              </w:rPr>
              <w:t>0.2</w:t>
            </w:r>
          </w:p>
        </w:tc>
        <w:tc>
          <w:tcPr>
            <w:tcW w:w="1276" w:type="dxa"/>
            <w:shd w:val="clear" w:color="auto" w:fill="8DB3E2"/>
          </w:tcPr>
          <w:p w14:paraId="4BC97AA6" w14:textId="77777777" w:rsidR="001A5AA0" w:rsidRDefault="001A5AA0" w:rsidP="00FD4A2E">
            <w:pPr>
              <w:rPr>
                <w:sz w:val="18"/>
              </w:rPr>
            </w:pPr>
            <w:r>
              <w:rPr>
                <w:sz w:val="18"/>
              </w:rPr>
              <w:t>0.2</w:t>
            </w:r>
          </w:p>
        </w:tc>
        <w:tc>
          <w:tcPr>
            <w:tcW w:w="1276" w:type="dxa"/>
            <w:shd w:val="clear" w:color="auto" w:fill="8DB3E2"/>
          </w:tcPr>
          <w:p w14:paraId="0B730361" w14:textId="77777777" w:rsidR="001A5AA0" w:rsidRDefault="001A5AA0" w:rsidP="00FD4A2E">
            <w:pPr>
              <w:rPr>
                <w:sz w:val="18"/>
              </w:rPr>
            </w:pPr>
            <w:r>
              <w:rPr>
                <w:sz w:val="18"/>
              </w:rPr>
              <w:t>0.2</w:t>
            </w:r>
          </w:p>
        </w:tc>
        <w:tc>
          <w:tcPr>
            <w:tcW w:w="1100" w:type="dxa"/>
            <w:shd w:val="clear" w:color="auto" w:fill="FFFF66"/>
          </w:tcPr>
          <w:p w14:paraId="5655683E" w14:textId="77777777" w:rsidR="001A5AA0" w:rsidRDefault="001A5AA0" w:rsidP="00FD4A2E">
            <w:pPr>
              <w:rPr>
                <w:sz w:val="18"/>
              </w:rPr>
            </w:pPr>
            <w:r>
              <w:rPr>
                <w:sz w:val="18"/>
              </w:rPr>
              <w:t>N/A</w:t>
            </w:r>
          </w:p>
        </w:tc>
        <w:tc>
          <w:tcPr>
            <w:tcW w:w="992" w:type="dxa"/>
            <w:shd w:val="clear" w:color="auto" w:fill="FFFF66"/>
          </w:tcPr>
          <w:p w14:paraId="258D01B8" w14:textId="77777777" w:rsidR="001A5AA0" w:rsidRDefault="001A5AA0" w:rsidP="00FD4A2E">
            <w:pPr>
              <w:rPr>
                <w:sz w:val="18"/>
              </w:rPr>
            </w:pPr>
            <w:r>
              <w:rPr>
                <w:sz w:val="18"/>
              </w:rPr>
              <w:t>N/A</w:t>
            </w:r>
          </w:p>
        </w:tc>
        <w:tc>
          <w:tcPr>
            <w:tcW w:w="1134" w:type="dxa"/>
            <w:shd w:val="clear" w:color="auto" w:fill="FFFF66"/>
          </w:tcPr>
          <w:p w14:paraId="2D87B89A" w14:textId="77777777" w:rsidR="001A5AA0" w:rsidRDefault="001A5AA0" w:rsidP="00FD4A2E">
            <w:pPr>
              <w:rPr>
                <w:sz w:val="18"/>
              </w:rPr>
            </w:pPr>
            <w:r>
              <w:rPr>
                <w:sz w:val="18"/>
              </w:rPr>
              <w:t>0.2</w:t>
            </w:r>
          </w:p>
        </w:tc>
        <w:tc>
          <w:tcPr>
            <w:tcW w:w="1134" w:type="dxa"/>
            <w:shd w:val="clear" w:color="auto" w:fill="FFFF66"/>
          </w:tcPr>
          <w:p w14:paraId="4AC1ADBB" w14:textId="77777777" w:rsidR="001A5AA0" w:rsidRDefault="001A5AA0" w:rsidP="00FD4A2E">
            <w:pPr>
              <w:rPr>
                <w:sz w:val="18"/>
              </w:rPr>
            </w:pPr>
            <w:r>
              <w:rPr>
                <w:sz w:val="18"/>
              </w:rPr>
              <w:t>0.2</w:t>
            </w:r>
          </w:p>
        </w:tc>
        <w:tc>
          <w:tcPr>
            <w:tcW w:w="993" w:type="dxa"/>
            <w:shd w:val="clear" w:color="auto" w:fill="FFFF66"/>
          </w:tcPr>
          <w:p w14:paraId="0332CB36" w14:textId="77777777" w:rsidR="001A5AA0" w:rsidRDefault="001A5AA0" w:rsidP="00FD4A2E">
            <w:pPr>
              <w:rPr>
                <w:sz w:val="18"/>
              </w:rPr>
            </w:pPr>
            <w:r>
              <w:rPr>
                <w:sz w:val="18"/>
              </w:rPr>
              <w:t>N/A</w:t>
            </w:r>
          </w:p>
        </w:tc>
      </w:tr>
      <w:tr w:rsidR="001A5AA0" w:rsidRPr="00963015" w14:paraId="3E42047C" w14:textId="77777777" w:rsidTr="002378E2">
        <w:trPr>
          <w:trHeight w:val="390"/>
        </w:trPr>
        <w:tc>
          <w:tcPr>
            <w:tcW w:w="993" w:type="dxa"/>
            <w:tcBorders>
              <w:left w:val="single" w:sz="4" w:space="0" w:color="auto"/>
            </w:tcBorders>
          </w:tcPr>
          <w:p w14:paraId="450CB05A" w14:textId="77777777" w:rsidR="001A5AA0" w:rsidRDefault="001A5AA0" w:rsidP="00FD4A2E">
            <w:pPr>
              <w:rPr>
                <w:sz w:val="18"/>
              </w:rPr>
            </w:pPr>
            <w:r>
              <w:rPr>
                <w:sz w:val="18"/>
              </w:rPr>
              <w:t>6.0</w:t>
            </w:r>
          </w:p>
        </w:tc>
        <w:tc>
          <w:tcPr>
            <w:tcW w:w="2126" w:type="dxa"/>
            <w:shd w:val="clear" w:color="auto" w:fill="8DB3E2"/>
          </w:tcPr>
          <w:p w14:paraId="12D63F7F" w14:textId="77777777" w:rsidR="001A5AA0" w:rsidRDefault="001A5AA0" w:rsidP="00FD4A2E">
            <w:pPr>
              <w:rPr>
                <w:sz w:val="18"/>
              </w:rPr>
            </w:pPr>
            <w:r>
              <w:rPr>
                <w:sz w:val="18"/>
              </w:rPr>
              <w:t>N/A</w:t>
            </w:r>
          </w:p>
        </w:tc>
        <w:tc>
          <w:tcPr>
            <w:tcW w:w="1276" w:type="dxa"/>
            <w:shd w:val="clear" w:color="auto" w:fill="8DB3E2"/>
          </w:tcPr>
          <w:p w14:paraId="404E9399" w14:textId="77777777" w:rsidR="001A5AA0" w:rsidRDefault="001A5AA0" w:rsidP="00FD4A2E">
            <w:pPr>
              <w:rPr>
                <w:sz w:val="18"/>
              </w:rPr>
            </w:pPr>
            <w:r>
              <w:rPr>
                <w:sz w:val="18"/>
              </w:rPr>
              <w:t>N/A</w:t>
            </w:r>
          </w:p>
        </w:tc>
        <w:tc>
          <w:tcPr>
            <w:tcW w:w="1275" w:type="dxa"/>
            <w:shd w:val="clear" w:color="auto" w:fill="8DB3E2"/>
          </w:tcPr>
          <w:p w14:paraId="218131B8" w14:textId="77777777" w:rsidR="001A5AA0" w:rsidRDefault="001A5AA0" w:rsidP="00FD4A2E">
            <w:pPr>
              <w:rPr>
                <w:sz w:val="18"/>
              </w:rPr>
            </w:pPr>
            <w:r>
              <w:rPr>
                <w:sz w:val="18"/>
              </w:rPr>
              <w:t>N/A</w:t>
            </w:r>
          </w:p>
        </w:tc>
        <w:tc>
          <w:tcPr>
            <w:tcW w:w="1276" w:type="dxa"/>
            <w:shd w:val="clear" w:color="auto" w:fill="8DB3E2"/>
          </w:tcPr>
          <w:p w14:paraId="745D3137" w14:textId="77777777" w:rsidR="001A5AA0" w:rsidRDefault="001A5AA0" w:rsidP="00FD4A2E">
            <w:pPr>
              <w:rPr>
                <w:sz w:val="18"/>
              </w:rPr>
            </w:pPr>
            <w:r>
              <w:rPr>
                <w:sz w:val="18"/>
              </w:rPr>
              <w:t>N/A</w:t>
            </w:r>
          </w:p>
        </w:tc>
        <w:tc>
          <w:tcPr>
            <w:tcW w:w="1276" w:type="dxa"/>
            <w:shd w:val="clear" w:color="auto" w:fill="8DB3E2"/>
          </w:tcPr>
          <w:p w14:paraId="3635EEDC" w14:textId="77777777" w:rsidR="001A5AA0" w:rsidRDefault="001A5AA0" w:rsidP="00FD4A2E">
            <w:pPr>
              <w:rPr>
                <w:sz w:val="18"/>
              </w:rPr>
            </w:pPr>
            <w:r>
              <w:rPr>
                <w:sz w:val="18"/>
              </w:rPr>
              <w:t>N/A</w:t>
            </w:r>
          </w:p>
        </w:tc>
        <w:tc>
          <w:tcPr>
            <w:tcW w:w="1100" w:type="dxa"/>
            <w:shd w:val="clear" w:color="auto" w:fill="FFFF66"/>
          </w:tcPr>
          <w:p w14:paraId="4E194CB5" w14:textId="77777777" w:rsidR="001A5AA0" w:rsidRDefault="001A5AA0" w:rsidP="00FD4A2E">
            <w:pPr>
              <w:rPr>
                <w:sz w:val="18"/>
              </w:rPr>
            </w:pPr>
            <w:r>
              <w:rPr>
                <w:sz w:val="18"/>
              </w:rPr>
              <w:t>0.2</w:t>
            </w:r>
          </w:p>
        </w:tc>
        <w:tc>
          <w:tcPr>
            <w:tcW w:w="992" w:type="dxa"/>
            <w:shd w:val="clear" w:color="auto" w:fill="FFFF66"/>
          </w:tcPr>
          <w:p w14:paraId="3BA08CFA" w14:textId="77777777" w:rsidR="001A5AA0" w:rsidRDefault="001A5AA0" w:rsidP="00FD4A2E">
            <w:pPr>
              <w:rPr>
                <w:sz w:val="18"/>
              </w:rPr>
            </w:pPr>
            <w:r>
              <w:rPr>
                <w:sz w:val="18"/>
              </w:rPr>
              <w:t>0.2</w:t>
            </w:r>
          </w:p>
        </w:tc>
        <w:tc>
          <w:tcPr>
            <w:tcW w:w="1134" w:type="dxa"/>
            <w:shd w:val="clear" w:color="auto" w:fill="FFFF66"/>
          </w:tcPr>
          <w:p w14:paraId="194D28C4" w14:textId="77777777" w:rsidR="001A5AA0" w:rsidRDefault="001A5AA0" w:rsidP="00FD4A2E">
            <w:pPr>
              <w:rPr>
                <w:sz w:val="18"/>
              </w:rPr>
            </w:pPr>
            <w:r>
              <w:rPr>
                <w:sz w:val="18"/>
              </w:rPr>
              <w:t>0.2</w:t>
            </w:r>
          </w:p>
        </w:tc>
        <w:tc>
          <w:tcPr>
            <w:tcW w:w="1134" w:type="dxa"/>
            <w:shd w:val="clear" w:color="auto" w:fill="FFFF66"/>
          </w:tcPr>
          <w:p w14:paraId="4021A7CB" w14:textId="77777777" w:rsidR="001A5AA0" w:rsidRDefault="001A5AA0" w:rsidP="00FD4A2E">
            <w:pPr>
              <w:rPr>
                <w:sz w:val="18"/>
              </w:rPr>
            </w:pPr>
            <w:r>
              <w:rPr>
                <w:sz w:val="18"/>
              </w:rPr>
              <w:t>0.2</w:t>
            </w:r>
          </w:p>
        </w:tc>
        <w:tc>
          <w:tcPr>
            <w:tcW w:w="993" w:type="dxa"/>
            <w:shd w:val="clear" w:color="auto" w:fill="FFFF66"/>
          </w:tcPr>
          <w:p w14:paraId="662EE040" w14:textId="3010909D" w:rsidR="001A5AA0" w:rsidRDefault="001A5AA0" w:rsidP="00FD4A2E">
            <w:pPr>
              <w:rPr>
                <w:sz w:val="18"/>
              </w:rPr>
            </w:pPr>
            <w:r>
              <w:rPr>
                <w:sz w:val="18"/>
              </w:rPr>
              <w:t>1.</w:t>
            </w:r>
            <w:r w:rsidR="00041F57">
              <w:rPr>
                <w:sz w:val="18"/>
              </w:rPr>
              <w:t>2</w:t>
            </w:r>
          </w:p>
        </w:tc>
      </w:tr>
    </w:tbl>
    <w:p w14:paraId="05B2D255" w14:textId="77777777" w:rsidR="00FD4A2E" w:rsidRDefault="00FD4A2E" w:rsidP="00FD4A2E">
      <w:pPr>
        <w:pStyle w:val="ParaText"/>
        <w:numPr>
          <w:ilvl w:val="0"/>
          <w:numId w:val="0"/>
        </w:numPr>
        <w:ind w:left="1440"/>
      </w:pPr>
      <w:r>
        <w:t xml:space="preserve"> </w:t>
      </w:r>
    </w:p>
    <w:p w14:paraId="383BACB8" w14:textId="5F9D08D0" w:rsidR="00FD4A2E" w:rsidRDefault="00FD4A2E" w:rsidP="00FD4A2E">
      <w:pPr>
        <w:pStyle w:val="Caption"/>
      </w:pPr>
      <w:bookmarkStart w:id="206" w:name="_Ref318191123"/>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7</w:t>
      </w:r>
      <w:r w:rsidR="00245BDF">
        <w:rPr>
          <w:noProof/>
        </w:rPr>
        <w:fldChar w:fldCharType="end"/>
      </w:r>
      <w:bookmarkEnd w:id="206"/>
    </w:p>
    <w:p w14:paraId="645DDE44" w14:textId="77777777" w:rsidR="00FD4A2E" w:rsidRDefault="00FD4A2E" w:rsidP="00FD4A2E">
      <w:pPr>
        <w:sectPr w:rsidR="00FD4A2E" w:rsidSect="00FD4A2E">
          <w:pgSz w:w="16838" w:h="11906" w:orient="landscape" w:code="9"/>
          <w:pgMar w:top="1134" w:right="720" w:bottom="1134" w:left="1151" w:header="1440" w:footer="0" w:gutter="0"/>
          <w:paperSrc w:first="7" w:other="7"/>
          <w:cols w:space="720"/>
          <w:docGrid w:linePitch="299"/>
        </w:sectPr>
      </w:pPr>
    </w:p>
    <w:p w14:paraId="0024C53A" w14:textId="77777777" w:rsidR="00FD4A2E" w:rsidRDefault="00FD4A2E" w:rsidP="00FD4A2E"/>
    <w:p w14:paraId="1DAEF27A" w14:textId="77777777" w:rsidR="00FD4A2E" w:rsidRDefault="00FD4A2E" w:rsidP="00FD4A2E">
      <w:pPr>
        <w:pStyle w:val="ParaText"/>
      </w:pPr>
      <w:r>
        <w:t>Each version of GPES-I implements specific versions of each of the six different message interactions. Each message interaction has its version ID fixed within its schema. This approach is to facilitate version control of each message independently so as to remove the need to uplift all schemas each time a change is required to GPES-I.</w:t>
      </w:r>
    </w:p>
    <w:p w14:paraId="5B98F2D5" w14:textId="16941CE2" w:rsidR="00FD4A2E" w:rsidRDefault="00FD4A2E" w:rsidP="00FD4A2E">
      <w:pPr>
        <w:pStyle w:val="ParaText"/>
      </w:pPr>
      <w:r>
        <w:t xml:space="preserve">All messages contain a GPES-I Version attribute which is not a fixed value (as in it is not hardcoded within the schema) but is populated by the sender depending on the version of GPES-I in use between the sender and the receiver. Thus, as a new version of GPES-I is introduced the value in the GPES-I Version attribute is incremented as per </w:t>
      </w:r>
      <w:r>
        <w:fldChar w:fldCharType="begin"/>
      </w:r>
      <w:r>
        <w:instrText xml:space="preserve"> REF _Ref318191123 \h  \* MERGEFORMAT </w:instrText>
      </w:r>
      <w:r>
        <w:fldChar w:fldCharType="separate"/>
      </w:r>
      <w:r w:rsidR="00E23EB1">
        <w:t>Table 7</w:t>
      </w:r>
      <w:r>
        <w:fldChar w:fldCharType="end"/>
      </w:r>
      <w:r>
        <w:t xml:space="preserve"> as and when the software is deployed.</w:t>
      </w:r>
    </w:p>
    <w:p w14:paraId="15A8CCAB" w14:textId="77777777" w:rsidR="00FD4A2E" w:rsidRDefault="00FD4A2E" w:rsidP="00FD4A2E">
      <w:pPr>
        <w:pStyle w:val="ParaText"/>
      </w:pPr>
      <w:r>
        <w:t>The GPES-I Version attribute uniquely defines which version of messaging is to be used in the MESH channel for the version of GPES-I in use.</w:t>
      </w:r>
    </w:p>
    <w:p w14:paraId="07C07632" w14:textId="77777777" w:rsidR="00FD4A2E" w:rsidRDefault="00FD4A2E" w:rsidP="00C572AD">
      <w:pPr>
        <w:pStyle w:val="Heading2"/>
      </w:pPr>
      <w:bookmarkStart w:id="207" w:name="_Ref332358728"/>
      <w:bookmarkStart w:id="208" w:name="_Toc525717797"/>
      <w:bookmarkStart w:id="209" w:name="_Toc532465889"/>
      <w:r>
        <w:t>Support for Production Test Environments</w:t>
      </w:r>
      <w:bookmarkEnd w:id="207"/>
      <w:bookmarkEnd w:id="208"/>
      <w:bookmarkEnd w:id="209"/>
    </w:p>
    <w:p w14:paraId="7D8306DF" w14:textId="77777777" w:rsidR="00FD4A2E" w:rsidRDefault="00FD4A2E" w:rsidP="00FD4A2E">
      <w:pPr>
        <w:pStyle w:val="ParaText"/>
      </w:pPr>
      <w:r>
        <w:t>Production Test Environments (PTEs) are supported by GPES-I using the following configuration.</w:t>
      </w:r>
    </w:p>
    <w:p w14:paraId="26AB8762" w14:textId="77777777" w:rsidR="00FD4A2E" w:rsidRDefault="00FD4A2E" w:rsidP="00FD4A2E">
      <w:pPr>
        <w:pStyle w:val="ParaText"/>
      </w:pPr>
      <w:r>
        <w:t>New synthetic GP Practices cannot be requested or configured within SDS for use as PTE practices. Therefore the Practice ID to GPSS lookup which GPDC uses for addressing will not function in the same way for PTEs as it will for live practices, as Practice IDs cannot be assigned to PTEs.</w:t>
      </w:r>
    </w:p>
    <w:p w14:paraId="1D758382" w14:textId="7EBB6EDA" w:rsidR="00FD4A2E" w:rsidRDefault="00FD4A2E" w:rsidP="00FD4A2E">
      <w:pPr>
        <w:pStyle w:val="ParaText"/>
      </w:pPr>
      <w:r>
        <w:t>However, all GPES messages require Practice IDs to be included in the business element of the messages and Practice-ID is the “primary-key” linking all messages. Additionally</w:t>
      </w:r>
      <w:r w:rsidR="00D749DB">
        <w:t>,</w:t>
      </w:r>
      <w:r>
        <w:t xml:space="preserve"> there is a requirement to be capable of hosting multiple “dummy practices” on a PTE. Therefore</w:t>
      </w:r>
      <w:r w:rsidR="00D749DB">
        <w:t>,</w:t>
      </w:r>
      <w:r>
        <w:t xml:space="preserve"> a solution is required for PTEs such that GPES messages are populated with Practice IDs that are allowed within the messaging solution but allow the “primary-key” function of Practice-ID to continue.</w:t>
      </w:r>
    </w:p>
    <w:p w14:paraId="4042E1F3" w14:textId="77988C44" w:rsidR="00FD4A2E" w:rsidRDefault="00FD4A2E" w:rsidP="00FD4A2E">
      <w:pPr>
        <w:pStyle w:val="ParaText"/>
      </w:pPr>
      <w:r>
        <w:t>GPDC cannot simply generate a GP Practice ID to use as there is a risk of choosing an ID that in the future becomes live. Therefore</w:t>
      </w:r>
      <w:r w:rsidR="00135295">
        <w:t>,</w:t>
      </w:r>
      <w:r>
        <w:t xml:space="preserve"> the value used for Practice ID in messages destined for PTEs is static as ID “V81998” [As defined in the NHS data dictionary as “GP Practice Code not applicable”, see http://www.datadictionary.nhs.uk/web_site_content/supporting_information/organisation_data_service_default_codes.asp ] </w:t>
      </w:r>
    </w:p>
    <w:p w14:paraId="60E30B4E" w14:textId="3F467741" w:rsidR="00FD4A2E" w:rsidRDefault="00FD4A2E" w:rsidP="00FD4A2E">
      <w:pPr>
        <w:pStyle w:val="ParaText"/>
      </w:pPr>
      <w:r>
        <w:t>When operation of GPDC requires interaction to PTEs the &lt;Query-Domain&gt; element within the RTP message is set to “T</w:t>
      </w:r>
      <w:r w:rsidR="00D024FA">
        <w:t>est</w:t>
      </w:r>
      <w:r>
        <w:t>” (as opposed to “L</w:t>
      </w:r>
      <w:r w:rsidR="00D024FA">
        <w:t>ive</w:t>
      </w:r>
      <w:r>
        <w:t>” for normal production use). The Test-Pack-ID, an attribute of the &lt;Query-Domain&gt; element is used to differentiate between “dummy practices” within PTEs. The Test-Pack-ID attribute is used in the following way:</w:t>
      </w:r>
    </w:p>
    <w:p w14:paraId="01359BFC" w14:textId="77777777" w:rsidR="00FD4A2E" w:rsidRDefault="00FD4A2E" w:rsidP="00FD4A2E">
      <w:pPr>
        <w:pStyle w:val="ParaText"/>
      </w:pPr>
      <w:r>
        <w:t>The format is   &lt;PTE Org ID</w:t>
      </w:r>
      <w:r w:rsidDel="00DA790B">
        <w:t xml:space="preserve"> </w:t>
      </w:r>
      <w:r>
        <w:t>&gt;-&lt;Dummy Practice ID&gt;-&lt;SQI ID&gt;</w:t>
      </w:r>
    </w:p>
    <w:p w14:paraId="00ADD490" w14:textId="77777777" w:rsidR="00FD4A2E" w:rsidRDefault="00FD4A2E" w:rsidP="00FD4A2E">
      <w:pPr>
        <w:pStyle w:val="ParaText"/>
      </w:pPr>
      <w:r>
        <w:t>Where &lt;PTE Org ID</w:t>
      </w:r>
      <w:r w:rsidDel="00DA790B">
        <w:t xml:space="preserve"> </w:t>
      </w:r>
      <w:r>
        <w:t xml:space="preserve">&gt; is that as provided by the GPSS for the PTE (will be agreed with each GPET-E) and is a maximum of 10 digit alphanumeric </w:t>
      </w:r>
    </w:p>
    <w:p w14:paraId="27C04CC4" w14:textId="77777777" w:rsidR="00FD4A2E" w:rsidRDefault="00FD4A2E" w:rsidP="00FD4A2E">
      <w:pPr>
        <w:pStyle w:val="ParaText"/>
      </w:pPr>
      <w:r>
        <w:t xml:space="preserve">&lt;Dummy Practice ID&gt; is a single identifier (where necessary from a range of identifiers agreed with each GPET-E) to be used by the GPET-E to target the Extraction and is a maximum of 10 digit alphanumeric </w:t>
      </w:r>
    </w:p>
    <w:p w14:paraId="174DBFE0" w14:textId="77777777" w:rsidR="00FD4A2E" w:rsidRDefault="00FD4A2E" w:rsidP="00FD4A2E">
      <w:pPr>
        <w:pStyle w:val="ParaText"/>
      </w:pPr>
      <w:r>
        <w:t>&lt;SQI ID&gt; is a replay of the Scheduled-Query-Instance-ID for which the RTP message is,</w:t>
      </w:r>
    </w:p>
    <w:p w14:paraId="1CC6B634" w14:textId="77777777" w:rsidR="00FD4A2E" w:rsidRDefault="00FD4A2E" w:rsidP="00FD4A2E">
      <w:pPr>
        <w:pStyle w:val="ParaText"/>
      </w:pPr>
      <w:r>
        <w:lastRenderedPageBreak/>
        <w:t>E.G.    YYY-PTE50003- A00001-201805030001-R</w:t>
      </w:r>
    </w:p>
    <w:p w14:paraId="0E489F1B" w14:textId="77777777" w:rsidR="00FD4A2E" w:rsidRDefault="00FD4A2E" w:rsidP="00FD4A2E">
      <w:pPr>
        <w:pStyle w:val="ParaText"/>
      </w:pPr>
      <w:r>
        <w:t>Thus, every RTP message has a valid Practice ID within the GP Practice estate and can be targeted at specific instances of “dummy practice” in the PTE. The value in the Test-Pack-ID does not represent the ID of live practice and therefore there is no systematic link between IDs used in PTE and live domains.</w:t>
      </w:r>
    </w:p>
    <w:p w14:paraId="130C7F1A" w14:textId="4B05F634" w:rsidR="00FD4A2E" w:rsidRDefault="00FD4A2E" w:rsidP="00FD4A2E">
      <w:pPr>
        <w:pStyle w:val="ParaText"/>
      </w:pPr>
      <w:r>
        <w:t>The allocation of Dummy-Practice-IDs and their association with the appropriate test data pack will be managed through operational procedures between GPES and the GPET-Es on an Extraction Requirement by Extraction Requirement basis.</w:t>
      </w:r>
    </w:p>
    <w:p w14:paraId="3EC2F4A5" w14:textId="77777777" w:rsidR="004336B9" w:rsidRDefault="004336B9" w:rsidP="004336B9">
      <w:pPr>
        <w:pStyle w:val="ParaText"/>
        <w:numPr>
          <w:ilvl w:val="0"/>
          <w:numId w:val="0"/>
        </w:numPr>
        <w:ind w:left="771"/>
      </w:pPr>
    </w:p>
    <w:p w14:paraId="6174D1B0" w14:textId="77777777" w:rsidR="00FD4A2E" w:rsidRDefault="00FD4A2E" w:rsidP="00C572AD">
      <w:pPr>
        <w:pStyle w:val="Heading3"/>
      </w:pPr>
      <w:r>
        <w:t>Rules</w:t>
      </w:r>
    </w:p>
    <w:p w14:paraId="3249FC46" w14:textId="77777777" w:rsidR="00276ED9" w:rsidRDefault="00276ED9" w:rsidP="00F00E26">
      <w:pPr>
        <w:pStyle w:val="ParaText"/>
      </w:pPr>
      <w:r>
        <w:t>All PTE MESH mailboxes must be in the Spine Integration environment.</w:t>
      </w:r>
    </w:p>
    <w:p w14:paraId="599D28D6" w14:textId="6388BE94" w:rsidR="00FD4A2E" w:rsidRDefault="00135295" w:rsidP="00FD4A2E">
      <w:pPr>
        <w:pStyle w:val="ParaText"/>
      </w:pPr>
      <w:r>
        <w:t>An</w:t>
      </w:r>
      <w:r w:rsidR="00FD4A2E">
        <w:t xml:space="preserve"> RTP message generated for a PTE will only ever have a single Practice-ID (static at V81998) included in it, acknowledging further detail for the PTE will be included in the Test-Pack-ID.</w:t>
      </w:r>
    </w:p>
    <w:p w14:paraId="7D347E71" w14:textId="77777777" w:rsidR="00FD4A2E" w:rsidRDefault="00FD4A2E" w:rsidP="00FD4A2E">
      <w:pPr>
        <w:pStyle w:val="ParaText"/>
      </w:pPr>
      <w:r>
        <w:t>When GPET-Es respond to the RTP with a QR message (after having completed a successful RTPR exchange), the content of that QR message must only include a response to the single Practice contained in the RTP message.</w:t>
      </w:r>
    </w:p>
    <w:p w14:paraId="058B032D" w14:textId="77777777" w:rsidR="00276ED9" w:rsidRDefault="00276ED9" w:rsidP="00F00E26">
      <w:pPr>
        <w:pStyle w:val="ParaText"/>
      </w:pPr>
      <w:r>
        <w:t>GPSS must be able to generate a valid QR for testing purposes without receiving an RTP from GPDC. Values required for the testing of each extraction will be included in the Extraction Requirement. If a GPET-E solution requires an RTP in order to generate a QR, then the GPET-E must complete the RTP and RTPR exchange locally without any input from GPDC.</w:t>
      </w:r>
    </w:p>
    <w:p w14:paraId="61E3BA0C" w14:textId="1A5FE18A" w:rsidR="00FD4A2E" w:rsidRDefault="00276ED9" w:rsidP="004336B9">
      <w:pPr>
        <w:pStyle w:val="ParaText"/>
      </w:pPr>
      <w:r>
        <w:t xml:space="preserve">For testing </w:t>
      </w:r>
      <w:r w:rsidR="00E77EE8">
        <w:t xml:space="preserve">and certification </w:t>
      </w:r>
      <w:r>
        <w:t xml:space="preserve">purposes, </w:t>
      </w:r>
      <w:r w:rsidR="00E77EE8">
        <w:t xml:space="preserve">and where the RTP has been sent by GPDC, </w:t>
      </w:r>
      <w:r>
        <w:t>GPET-Es must be able to submit more than one QR in response to a single RTP</w:t>
      </w:r>
      <w:r w:rsidR="00E77EE8">
        <w:t>.</w:t>
      </w:r>
    </w:p>
    <w:p w14:paraId="6B5C3263" w14:textId="77777777" w:rsidR="004336B9" w:rsidRDefault="004336B9" w:rsidP="004336B9">
      <w:pPr>
        <w:pStyle w:val="ParaText"/>
        <w:numPr>
          <w:ilvl w:val="0"/>
          <w:numId w:val="0"/>
        </w:numPr>
        <w:ind w:left="771"/>
      </w:pPr>
    </w:p>
    <w:p w14:paraId="78654814" w14:textId="77777777" w:rsidR="00FD4A2E" w:rsidRDefault="00FD4A2E" w:rsidP="00C572AD">
      <w:pPr>
        <w:pStyle w:val="Heading3"/>
      </w:pPr>
      <w:r>
        <w:t>Relationship between messages</w:t>
      </w:r>
    </w:p>
    <w:p w14:paraId="608B32C8" w14:textId="77777777" w:rsidR="00FD4A2E" w:rsidRDefault="00FD4A2E" w:rsidP="00FD4A2E">
      <w:pPr>
        <w:pStyle w:val="ParaText"/>
      </w:pPr>
      <w:r>
        <w:t xml:space="preserve">The mechanism to ensure the relationship between RTP messages and all other messages returned/sent to and from GPDC is detailed below. </w:t>
      </w:r>
    </w:p>
    <w:p w14:paraId="572804E3" w14:textId="3F371DDD" w:rsidR="00FD4A2E" w:rsidRDefault="00FD4A2E" w:rsidP="00FD4A2E">
      <w:pPr>
        <w:pStyle w:val="ParaText"/>
      </w:pPr>
      <w:r>
        <w:t xml:space="preserve">RTP – As described above. </w:t>
      </w:r>
      <w:r w:rsidR="00135295">
        <w:t>An</w:t>
      </w:r>
      <w:r>
        <w:t xml:space="preserve"> RTP message will only ever have a single Practice-ID in the GP-Practice-Cohort node</w:t>
      </w:r>
    </w:p>
    <w:p w14:paraId="35505753" w14:textId="77777777" w:rsidR="00FD4A2E" w:rsidRDefault="00FD4A2E" w:rsidP="00FD4A2E">
      <w:pPr>
        <w:pStyle w:val="ParaText"/>
      </w:pPr>
      <w:r>
        <w:t xml:space="preserve">RTPR – The Practice ID – SQI-ID – RTP-UUID – RTPR-UUID combination of attributes supplied in a RTPR message, as normal, is used to link a RTPR to the originating RTP. In this instance all RTPRs are from the same Practice ID and a Test-Pack-ID – RTP-UUID lookup can be used to resolve the RTPR to the PTE source. </w:t>
      </w:r>
    </w:p>
    <w:p w14:paraId="6632E357" w14:textId="77777777" w:rsidR="00FD4A2E" w:rsidRDefault="00FD4A2E" w:rsidP="00FD4A2E">
      <w:pPr>
        <w:pStyle w:val="ParaText"/>
      </w:pPr>
      <w:r>
        <w:t>QR – The Practice ID – SQI-ID – RTP-UUID – QR-UUID combination of attributes supplied in a QR message, as normal, is used to link a QR to the originating RTP. In this instance all QRs are from same Practice ID and a Test-Pack-ID – RTP-UUID lookup can be used to resolve the PTE source.</w:t>
      </w:r>
    </w:p>
    <w:p w14:paraId="494878CA" w14:textId="0BD27E3F" w:rsidR="00FD4A2E" w:rsidRDefault="00FD4A2E" w:rsidP="00FD4A2E">
      <w:pPr>
        <w:pStyle w:val="ParaText"/>
      </w:pPr>
      <w:r>
        <w:t xml:space="preserve">QRA – The Practice ID – SQI-ID – QR-UUID combination of attributes supplied in a QR message along with the MESH address that the QR message arrived from, as normal, is used to link a QRA to the originating QR and send a QRA to the PTE. In this instance all QRAs are to the same Practice ID. The Practice ID – SQI-ID – QR-UUID – QRA-UUID combination of attributes supplied in a QRA message can identify </w:t>
      </w:r>
      <w:r>
        <w:lastRenderedPageBreak/>
        <w:t>which QR the QRA is relevant to and a QR-UUID – RTP-UUID – Test-Pack-ID lookup at the GPET-E will identify which “Practice” the RTP was initiated to.</w:t>
      </w:r>
    </w:p>
    <w:p w14:paraId="50D5B8B7" w14:textId="77777777" w:rsidR="00BD5A3E" w:rsidRDefault="00BD5A3E">
      <w:pPr>
        <w:spacing w:after="0"/>
        <w:textboxTightWrap w:val="none"/>
        <w:rPr>
          <w:rFonts w:cs="Arial"/>
          <w:b/>
          <w:bCs/>
          <w:color w:val="005EB8" w:themeColor="accent1"/>
          <w:spacing w:val="-14"/>
          <w:kern w:val="28"/>
          <w:sz w:val="42"/>
          <w:szCs w:val="32"/>
          <w:lang w:eastAsia="en-GB"/>
          <w14:ligatures w14:val="standardContextual"/>
        </w:rPr>
      </w:pPr>
      <w:bookmarkStart w:id="210" w:name="_Toc525397678"/>
      <w:bookmarkStart w:id="211" w:name="_Toc525399953"/>
      <w:bookmarkStart w:id="212" w:name="_Toc525397679"/>
      <w:bookmarkStart w:id="213" w:name="_Toc525399954"/>
      <w:bookmarkStart w:id="214" w:name="_Toc525397680"/>
      <w:bookmarkStart w:id="215" w:name="_Toc525399955"/>
      <w:bookmarkStart w:id="216" w:name="_Toc525397681"/>
      <w:bookmarkStart w:id="217" w:name="_Toc525399956"/>
      <w:bookmarkStart w:id="218" w:name="_Toc318456465"/>
      <w:bookmarkStart w:id="219" w:name="_Toc318456500"/>
      <w:bookmarkStart w:id="220" w:name="_Toc318456548"/>
      <w:bookmarkStart w:id="221" w:name="_Toc318463960"/>
      <w:bookmarkStart w:id="222" w:name="_Toc319410634"/>
      <w:bookmarkStart w:id="223" w:name="_Toc318456466"/>
      <w:bookmarkStart w:id="224" w:name="_Toc318456501"/>
      <w:bookmarkStart w:id="225" w:name="_Toc318456549"/>
      <w:bookmarkStart w:id="226" w:name="_Toc318463961"/>
      <w:bookmarkStart w:id="227" w:name="_Toc319410635"/>
      <w:bookmarkStart w:id="228" w:name="_Toc525908063"/>
      <w:bookmarkStart w:id="229" w:name="_Toc525908735"/>
      <w:bookmarkStart w:id="230" w:name="_Toc525908911"/>
      <w:bookmarkStart w:id="231" w:name="_Toc525910428"/>
      <w:bookmarkStart w:id="232" w:name="_Toc525910648"/>
      <w:bookmarkStart w:id="233" w:name="_Toc525908064"/>
      <w:bookmarkStart w:id="234" w:name="_Toc525908736"/>
      <w:bookmarkStart w:id="235" w:name="_Toc525908912"/>
      <w:bookmarkStart w:id="236" w:name="_Toc525910429"/>
      <w:bookmarkStart w:id="237" w:name="_Toc525910649"/>
      <w:bookmarkStart w:id="238" w:name="_Toc525908065"/>
      <w:bookmarkStart w:id="239" w:name="_Toc525908737"/>
      <w:bookmarkStart w:id="240" w:name="_Toc525908913"/>
      <w:bookmarkStart w:id="241" w:name="_Toc525910430"/>
      <w:bookmarkStart w:id="242" w:name="_Toc525910650"/>
      <w:bookmarkStart w:id="243" w:name="_Toc525908066"/>
      <w:bookmarkStart w:id="244" w:name="_Toc525908738"/>
      <w:bookmarkStart w:id="245" w:name="_Toc525908914"/>
      <w:bookmarkStart w:id="246" w:name="_Toc525910431"/>
      <w:bookmarkStart w:id="247" w:name="_Toc525910651"/>
      <w:bookmarkStart w:id="248" w:name="_Ref288040202"/>
      <w:bookmarkStart w:id="249" w:name="_Toc525717798"/>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r>
        <w:rPr>
          <w:lang w:eastAsia="en-GB"/>
        </w:rPr>
        <w:br w:type="page"/>
      </w:r>
    </w:p>
    <w:p w14:paraId="7C4EC4B5" w14:textId="46DE14EE" w:rsidR="00FD4A2E" w:rsidRDefault="00FD4A2E" w:rsidP="004D2574">
      <w:pPr>
        <w:pStyle w:val="Heading1"/>
        <w:rPr>
          <w:lang w:eastAsia="en-GB"/>
        </w:rPr>
      </w:pPr>
      <w:bookmarkStart w:id="250" w:name="_Ref532376069"/>
      <w:bookmarkStart w:id="251" w:name="_Ref532376111"/>
      <w:bookmarkStart w:id="252" w:name="_Ref532376134"/>
      <w:bookmarkStart w:id="253" w:name="_Ref532376170"/>
      <w:bookmarkStart w:id="254" w:name="_Ref532376191"/>
      <w:bookmarkStart w:id="255" w:name="_Ref532376219"/>
      <w:bookmarkStart w:id="256" w:name="_Ref532376239"/>
      <w:bookmarkStart w:id="257" w:name="_Toc532465890"/>
      <w:r>
        <w:rPr>
          <w:lang w:eastAsia="en-GB"/>
        </w:rPr>
        <w:lastRenderedPageBreak/>
        <w:t xml:space="preserve">MESH Message </w:t>
      </w:r>
      <w:r w:rsidRPr="004D2574">
        <w:t>Schemas</w:t>
      </w:r>
      <w:bookmarkEnd w:id="248"/>
      <w:bookmarkEnd w:id="249"/>
      <w:bookmarkEnd w:id="250"/>
      <w:bookmarkEnd w:id="251"/>
      <w:bookmarkEnd w:id="252"/>
      <w:bookmarkEnd w:id="253"/>
      <w:bookmarkEnd w:id="254"/>
      <w:bookmarkEnd w:id="255"/>
      <w:bookmarkEnd w:id="256"/>
      <w:bookmarkEnd w:id="257"/>
    </w:p>
    <w:p w14:paraId="74DD4019" w14:textId="18DFFA32" w:rsidR="00FD4A2E" w:rsidRPr="0077274C" w:rsidRDefault="00FD4A2E" w:rsidP="00FD4A2E">
      <w:pPr>
        <w:pStyle w:val="ParaText"/>
        <w:rPr>
          <w:lang w:eastAsia="en-GB"/>
        </w:rPr>
      </w:pPr>
      <w:r>
        <w:rPr>
          <w:lang w:eastAsia="en-GB"/>
        </w:rPr>
        <w:t xml:space="preserve">The XML schema and example files described in the </w:t>
      </w:r>
      <w:r w:rsidR="00AD7535">
        <w:rPr>
          <w:lang w:eastAsia="en-GB"/>
        </w:rPr>
        <w:t xml:space="preserve">Run Time Parameters, Run Time Parameters Response, </w:t>
      </w:r>
      <w:r>
        <w:rPr>
          <w:lang w:eastAsia="en-GB"/>
        </w:rPr>
        <w:t xml:space="preserve">Query Results and Query Results Acknowledgement sections above are included here in a single zipped collection. Note: Common data types are held within a separate schema, these are used by the parent schemas and are included in the package </w:t>
      </w:r>
      <w:r w:rsidRPr="0077274C">
        <w:rPr>
          <w:lang w:eastAsia="en-GB"/>
        </w:rPr>
        <w:t>below.</w:t>
      </w:r>
    </w:p>
    <w:p w14:paraId="66F0F218" w14:textId="32976D1E" w:rsidR="00FD4A2E" w:rsidRDefault="00FD4A2E" w:rsidP="00FD4A2E">
      <w:pPr>
        <w:pStyle w:val="ParaText"/>
        <w:keepNext/>
        <w:numPr>
          <w:ilvl w:val="0"/>
          <w:numId w:val="0"/>
        </w:numPr>
      </w:pPr>
      <w:r>
        <w:tab/>
      </w:r>
      <w:r w:rsidR="00823C44">
        <w:object w:dxaOrig="1536" w:dyaOrig="993" w14:anchorId="75627607">
          <v:shape id="_x0000_i1027" type="#_x0000_t75" style="width:77pt;height:49.45pt" o:ole="">
            <v:imagedata r:id="rId29" o:title=""/>
          </v:shape>
          <o:OLEObject Type="Embed" ProgID="Package" ShapeID="_x0000_i1027" DrawAspect="Icon" ObjectID="_1606207763" r:id="rId30"/>
        </w:object>
      </w:r>
    </w:p>
    <w:p w14:paraId="390719ED" w14:textId="77777777" w:rsidR="00324CED" w:rsidRDefault="00324CED" w:rsidP="00960A56">
      <w:pPr>
        <w:pStyle w:val="ParaText"/>
        <w:numPr>
          <w:ilvl w:val="0"/>
          <w:numId w:val="0"/>
        </w:numPr>
        <w:ind w:left="771"/>
      </w:pPr>
    </w:p>
    <w:p w14:paraId="1F4D863B" w14:textId="01BC2234" w:rsidR="00FD4A2E" w:rsidRDefault="00324CED" w:rsidP="00FD4A2E">
      <w:pPr>
        <w:pStyle w:val="ParaText"/>
      </w:pPr>
      <w:r>
        <w:t>The</w:t>
      </w:r>
      <w:r w:rsidR="00FD4A2E">
        <w:t xml:space="preserve"> CSV </w:t>
      </w:r>
      <w:r w:rsidR="00823C44">
        <w:t>example</w:t>
      </w:r>
      <w:r w:rsidR="00FD4A2E">
        <w:t xml:space="preserve"> for the Report messages are included here.</w:t>
      </w:r>
    </w:p>
    <w:p w14:paraId="48A90823" w14:textId="73BBC1F7" w:rsidR="00B81661" w:rsidRDefault="002636E2" w:rsidP="008A5963">
      <w:pPr>
        <w:pStyle w:val="ParaText"/>
        <w:numPr>
          <w:ilvl w:val="0"/>
          <w:numId w:val="0"/>
        </w:numPr>
        <w:ind w:left="771" w:hanging="771"/>
      </w:pPr>
      <w:r>
        <w:tab/>
      </w:r>
      <w:r w:rsidR="00D567B6">
        <w:object w:dxaOrig="1536" w:dyaOrig="993" w14:anchorId="050D2415">
          <v:shape id="_x0000_i1034" type="#_x0000_t75" style="width:77pt;height:49.45pt" o:ole="">
            <v:imagedata r:id="rId31" o:title=""/>
          </v:shape>
          <o:OLEObject Type="Embed" ProgID="Package" ShapeID="_x0000_i1034" DrawAspect="Icon" ObjectID="_1606207764" r:id="rId32"/>
        </w:object>
      </w:r>
    </w:p>
    <w:p w14:paraId="72E2BF6B" w14:textId="77777777" w:rsidR="00FD4A2E" w:rsidRDefault="00FD4A2E" w:rsidP="00FD4A2E">
      <w:pPr>
        <w:pStyle w:val="ParaText"/>
      </w:pPr>
      <w:r>
        <w:t>The updated Interface Code Register (Ref [5]) is included here.</w:t>
      </w:r>
    </w:p>
    <w:p w14:paraId="6E576B1A" w14:textId="77777777" w:rsidR="003E3596" w:rsidRDefault="004B0FC6" w:rsidP="00AB7CA3">
      <w:pPr>
        <w:pStyle w:val="ParaText"/>
        <w:numPr>
          <w:ilvl w:val="0"/>
          <w:numId w:val="0"/>
        </w:numPr>
        <w:ind w:left="771"/>
      </w:pPr>
      <w:r>
        <w:object w:dxaOrig="1533" w:dyaOrig="990" w14:anchorId="17A9F637">
          <v:shape id="_x0000_i1029" type="#_x0000_t75" style="width:76.4pt;height:49.45pt" o:ole="">
            <v:imagedata r:id="rId33" o:title=""/>
          </v:shape>
          <o:OLEObject Type="Embed" ProgID="Excel.Sheet.8" ShapeID="_x0000_i1029" DrawAspect="Icon" ObjectID="_1606207765" r:id="rId34"/>
        </w:object>
      </w:r>
    </w:p>
    <w:p w14:paraId="604D6307" w14:textId="77777777" w:rsidR="00FD4A2E" w:rsidRPr="00DC2F0C" w:rsidRDefault="00FD4A2E" w:rsidP="00FD4A2E"/>
    <w:p w14:paraId="13DCE3AE" w14:textId="77777777" w:rsidR="00FD4A2E" w:rsidRDefault="00FD4A2E" w:rsidP="00FD4A2E">
      <w:pPr>
        <w:pStyle w:val="ParaText"/>
      </w:pPr>
      <w:r>
        <w:rPr>
          <w:lang w:eastAsia="en-GB"/>
        </w:rPr>
        <w:t>V</w:t>
      </w:r>
      <w:r>
        <w:t xml:space="preserve">ersion 5.0 of GPES-I included fixes for the GPES-E-Q-QR schema. The GPES-E-Q-QR schema itself remains unchanged but requires version 0.3 of the GPES-QR-Patient-Level-Data-Structure.xsd and version 0.3 of the GPES-Data-Types.xsd. </w:t>
      </w:r>
    </w:p>
    <w:p w14:paraId="1C173F6A" w14:textId="77777777" w:rsidR="00FD4A2E" w:rsidRDefault="00FD4A2E" w:rsidP="00FD4A2E">
      <w:pPr>
        <w:pStyle w:val="ParaText"/>
      </w:pPr>
      <w:r>
        <w:t>All other schemas will function using the GPES-Data-Types.xsd as provided in GPES-I version 4, although for completeness the GPES-Data-Types.xsd as provided in GPES-I version 5 should be used for all interaction schemas and are fully backward compatible.</w:t>
      </w:r>
    </w:p>
    <w:p w14:paraId="42E877A3" w14:textId="77777777" w:rsidR="00FD4A2E" w:rsidRDefault="00FD4A2E" w:rsidP="00FD4A2E">
      <w:pPr>
        <w:spacing w:after="0"/>
      </w:pPr>
      <w:r>
        <w:br w:type="page"/>
      </w:r>
    </w:p>
    <w:p w14:paraId="6B426F8B" w14:textId="77777777" w:rsidR="00FD4A2E" w:rsidRDefault="00FD4A2E" w:rsidP="00C572AD">
      <w:pPr>
        <w:pStyle w:val="Heading1"/>
      </w:pPr>
      <w:bookmarkStart w:id="258" w:name="_Toc525717799"/>
      <w:bookmarkStart w:id="259" w:name="_Toc532465891"/>
      <w:r>
        <w:lastRenderedPageBreak/>
        <w:t>Acknowledgement Status Codes</w:t>
      </w:r>
      <w:bookmarkEnd w:id="258"/>
      <w:bookmarkEnd w:id="259"/>
    </w:p>
    <w:p w14:paraId="6EBE24B3" w14:textId="77777777" w:rsidR="00FD4A2E" w:rsidRDefault="00FD4A2E" w:rsidP="00FD4A2E">
      <w:pPr>
        <w:pStyle w:val="ParaText"/>
      </w:pPr>
      <w:r>
        <w:t>The following section defines the valid acknowledgement status codes to be used for interactions between GPDC and GPET-E Systems.</w:t>
      </w:r>
    </w:p>
    <w:p w14:paraId="0F92D4F3" w14:textId="17F9D5F7" w:rsidR="00FD4A2E" w:rsidRDefault="00FD4A2E" w:rsidP="00FD4A2E">
      <w:pPr>
        <w:pStyle w:val="ParaText"/>
      </w:pPr>
      <w:r>
        <w:t>A number of codes have been reused from previous versions of the GPES-I Standard; however</w:t>
      </w:r>
      <w:r w:rsidR="004C6F07">
        <w:t>,</w:t>
      </w:r>
      <w:r>
        <w:t xml:space="preserve"> the meaning of some of these codes has changed. None of the acknowledgement status codes shall request, nor imply, that a message is to be resent automatically by the GPET-E System. In all cases where an acknowledgement code indicates anything other than total success, the GPSS must ensure that the GPET-E Systems are configured to follow the processes described in Section </w:t>
      </w:r>
      <w:r>
        <w:fldChar w:fldCharType="begin"/>
      </w:r>
      <w:r>
        <w:instrText xml:space="preserve"> REF _Ref287965612 \r \h </w:instrText>
      </w:r>
      <w:r>
        <w:fldChar w:fldCharType="separate"/>
      </w:r>
      <w:r w:rsidR="00E23EB1">
        <w:t>3.5</w:t>
      </w:r>
      <w:r>
        <w:fldChar w:fldCharType="end"/>
      </w:r>
      <w:r>
        <w:t xml:space="preserve"> and </w:t>
      </w:r>
      <w:r>
        <w:fldChar w:fldCharType="begin"/>
      </w:r>
      <w:r>
        <w:instrText xml:space="preserve"> REF _Ref520023290 \r \h </w:instrText>
      </w:r>
      <w:r>
        <w:fldChar w:fldCharType="separate"/>
      </w:r>
      <w:r w:rsidR="00E23EB1">
        <w:t>3.14</w:t>
      </w:r>
      <w:r>
        <w:fldChar w:fldCharType="end"/>
      </w:r>
      <w:r>
        <w:t>.</w:t>
      </w:r>
    </w:p>
    <w:p w14:paraId="0F0033BD" w14:textId="77777777" w:rsidR="00FD4A2E" w:rsidRDefault="00FD4A2E" w:rsidP="00FD4A2E">
      <w:pPr>
        <w:pStyle w:val="ParaText"/>
      </w:pPr>
      <w:r>
        <w:t>Whilst the error states are self-explanatory, the exact scenarios expected to trigger each of the error codes will be defined prior to testing.</w:t>
      </w:r>
    </w:p>
    <w:p w14:paraId="15CD9BC0" w14:textId="77777777" w:rsidR="00FD4A2E" w:rsidRDefault="00FD4A2E" w:rsidP="00FD4A2E">
      <w:pPr>
        <w:pStyle w:val="ParaText"/>
        <w:numPr>
          <w:ilvl w:val="0"/>
          <w:numId w:val="0"/>
        </w:numPr>
      </w:pPr>
    </w:p>
    <w:p w14:paraId="0BDCD02C" w14:textId="77777777" w:rsidR="00FD4A2E" w:rsidRDefault="00FD4A2E" w:rsidP="00C572AD">
      <w:pPr>
        <w:pStyle w:val="Heading2"/>
      </w:pPr>
      <w:bookmarkStart w:id="260" w:name="_Toc525717800"/>
      <w:bookmarkStart w:id="261" w:name="_Toc532465892"/>
      <w:r>
        <w:t>Run time Parameters Response (RTPR) Status Codes</w:t>
      </w:r>
      <w:bookmarkEnd w:id="260"/>
      <w:bookmarkEnd w:id="261"/>
    </w:p>
    <w:tbl>
      <w:tblPr>
        <w:tblStyle w:val="TableGrid"/>
        <w:tblW w:w="0" w:type="auto"/>
        <w:tblLook w:val="04A0" w:firstRow="1" w:lastRow="0" w:firstColumn="1" w:lastColumn="0" w:noHBand="0" w:noVBand="1"/>
      </w:tblPr>
      <w:tblGrid>
        <w:gridCol w:w="1555"/>
        <w:gridCol w:w="7461"/>
      </w:tblGrid>
      <w:tr w:rsidR="00FD4A2E" w:rsidRPr="00E12F37" w14:paraId="2B51AA3A" w14:textId="77777777" w:rsidTr="00FD4A2E">
        <w:trPr>
          <w:trHeight w:val="255"/>
        </w:trPr>
        <w:tc>
          <w:tcPr>
            <w:tcW w:w="1555" w:type="dxa"/>
            <w:noWrap/>
            <w:hideMark/>
          </w:tcPr>
          <w:p w14:paraId="312ADD09" w14:textId="77777777" w:rsidR="00FD4A2E" w:rsidRPr="00B216E2" w:rsidRDefault="00FD4A2E" w:rsidP="00FD4A2E">
            <w:pPr>
              <w:rPr>
                <w:b/>
              </w:rPr>
            </w:pPr>
            <w:r w:rsidRPr="00B216E2">
              <w:rPr>
                <w:b/>
              </w:rPr>
              <w:t>Status Code</w:t>
            </w:r>
          </w:p>
        </w:tc>
        <w:tc>
          <w:tcPr>
            <w:tcW w:w="7461" w:type="dxa"/>
            <w:noWrap/>
            <w:hideMark/>
          </w:tcPr>
          <w:p w14:paraId="546E6CD2" w14:textId="77777777" w:rsidR="00FD4A2E" w:rsidRPr="00B216E2" w:rsidRDefault="00FD4A2E" w:rsidP="00FD4A2E">
            <w:pPr>
              <w:rPr>
                <w:b/>
              </w:rPr>
            </w:pPr>
            <w:r w:rsidRPr="00B216E2">
              <w:rPr>
                <w:b/>
              </w:rPr>
              <w:t>Description</w:t>
            </w:r>
          </w:p>
        </w:tc>
      </w:tr>
      <w:tr w:rsidR="00FD4A2E" w:rsidRPr="00E12F37" w14:paraId="6BCB4648" w14:textId="77777777" w:rsidTr="00FD4A2E">
        <w:trPr>
          <w:trHeight w:val="255"/>
        </w:trPr>
        <w:tc>
          <w:tcPr>
            <w:tcW w:w="1555" w:type="dxa"/>
            <w:noWrap/>
            <w:hideMark/>
          </w:tcPr>
          <w:p w14:paraId="76FC4929" w14:textId="77777777" w:rsidR="00FD4A2E" w:rsidRPr="00E12F37" w:rsidRDefault="00FD4A2E" w:rsidP="00FD4A2E">
            <w:r w:rsidRPr="00E12F37">
              <w:t>02000</w:t>
            </w:r>
          </w:p>
        </w:tc>
        <w:tc>
          <w:tcPr>
            <w:tcW w:w="7461" w:type="dxa"/>
            <w:noWrap/>
            <w:hideMark/>
          </w:tcPr>
          <w:p w14:paraId="478F9EC8" w14:textId="77777777" w:rsidR="00FD4A2E" w:rsidRPr="00E12F37" w:rsidRDefault="00FD4A2E" w:rsidP="00FD4A2E">
            <w:r w:rsidRPr="00E12F37">
              <w:t>Run time parameter message processed successfully</w:t>
            </w:r>
          </w:p>
        </w:tc>
      </w:tr>
      <w:tr w:rsidR="00FD4A2E" w:rsidRPr="00E12F37" w14:paraId="18D4F335" w14:textId="77777777" w:rsidTr="00FD4A2E">
        <w:trPr>
          <w:trHeight w:val="255"/>
        </w:trPr>
        <w:tc>
          <w:tcPr>
            <w:tcW w:w="1555" w:type="dxa"/>
            <w:noWrap/>
            <w:hideMark/>
          </w:tcPr>
          <w:p w14:paraId="70541A03" w14:textId="77777777" w:rsidR="00FD4A2E" w:rsidRPr="00E12F37" w:rsidRDefault="00FD4A2E" w:rsidP="00FD4A2E">
            <w:r w:rsidRPr="00E12F37">
              <w:t>02001</w:t>
            </w:r>
          </w:p>
        </w:tc>
        <w:tc>
          <w:tcPr>
            <w:tcW w:w="7461" w:type="dxa"/>
            <w:noWrap/>
            <w:hideMark/>
          </w:tcPr>
          <w:p w14:paraId="6576C79E" w14:textId="77777777" w:rsidR="00FD4A2E" w:rsidRPr="00E12F37" w:rsidRDefault="00FD4A2E" w:rsidP="00FD4A2E">
            <w:r w:rsidRPr="00E12F37">
              <w:t>Unexpected RTP message schema version for GPES-I version stated</w:t>
            </w:r>
          </w:p>
        </w:tc>
      </w:tr>
      <w:tr w:rsidR="00FD4A2E" w:rsidRPr="00E12F37" w14:paraId="6605D802" w14:textId="77777777" w:rsidTr="00FD4A2E">
        <w:trPr>
          <w:trHeight w:val="255"/>
        </w:trPr>
        <w:tc>
          <w:tcPr>
            <w:tcW w:w="1555" w:type="dxa"/>
            <w:noWrap/>
            <w:hideMark/>
          </w:tcPr>
          <w:p w14:paraId="3C8306EE" w14:textId="77777777" w:rsidR="00FD4A2E" w:rsidRPr="00E12F37" w:rsidRDefault="00FD4A2E" w:rsidP="00FD4A2E">
            <w:r w:rsidRPr="00E12F37">
              <w:t>02002</w:t>
            </w:r>
          </w:p>
        </w:tc>
        <w:tc>
          <w:tcPr>
            <w:tcW w:w="7461" w:type="dxa"/>
            <w:noWrap/>
            <w:hideMark/>
          </w:tcPr>
          <w:p w14:paraId="09ADA7AA" w14:textId="77777777" w:rsidR="00FD4A2E" w:rsidRPr="00E12F37" w:rsidRDefault="00FD4A2E" w:rsidP="00FD4A2E">
            <w:r w:rsidRPr="00E12F37">
              <w:t>GPES-I version not supported</w:t>
            </w:r>
          </w:p>
        </w:tc>
      </w:tr>
      <w:tr w:rsidR="00FD4A2E" w:rsidRPr="00E12F37" w14:paraId="64C86429" w14:textId="77777777" w:rsidTr="00FD4A2E">
        <w:trPr>
          <w:trHeight w:val="255"/>
        </w:trPr>
        <w:tc>
          <w:tcPr>
            <w:tcW w:w="1555" w:type="dxa"/>
            <w:noWrap/>
            <w:hideMark/>
          </w:tcPr>
          <w:p w14:paraId="093CA7DC" w14:textId="77777777" w:rsidR="00FD4A2E" w:rsidRPr="00E12F37" w:rsidRDefault="00FD4A2E" w:rsidP="00FD4A2E">
            <w:r w:rsidRPr="00E12F37">
              <w:t>02003</w:t>
            </w:r>
          </w:p>
        </w:tc>
        <w:tc>
          <w:tcPr>
            <w:tcW w:w="7461" w:type="dxa"/>
            <w:noWrap/>
            <w:hideMark/>
          </w:tcPr>
          <w:p w14:paraId="7700624F" w14:textId="77777777" w:rsidR="00FD4A2E" w:rsidRPr="00E12F37" w:rsidRDefault="00FD4A2E" w:rsidP="00FD4A2E">
            <w:r w:rsidRPr="00E12F37">
              <w:t>Practice not registered at this GPET-E</w:t>
            </w:r>
          </w:p>
        </w:tc>
      </w:tr>
      <w:tr w:rsidR="00FD4A2E" w:rsidRPr="00E12F37" w14:paraId="064A0F89" w14:textId="77777777" w:rsidTr="00FD4A2E">
        <w:trPr>
          <w:trHeight w:val="255"/>
        </w:trPr>
        <w:tc>
          <w:tcPr>
            <w:tcW w:w="1555" w:type="dxa"/>
            <w:noWrap/>
            <w:hideMark/>
          </w:tcPr>
          <w:p w14:paraId="76B775A6" w14:textId="77777777" w:rsidR="00FD4A2E" w:rsidRPr="00E12F37" w:rsidRDefault="00FD4A2E" w:rsidP="00FD4A2E">
            <w:r w:rsidRPr="00E12F37">
              <w:t>02004</w:t>
            </w:r>
          </w:p>
        </w:tc>
        <w:tc>
          <w:tcPr>
            <w:tcW w:w="7461" w:type="dxa"/>
            <w:noWrap/>
            <w:hideMark/>
          </w:tcPr>
          <w:p w14:paraId="77294BB3" w14:textId="77777777" w:rsidR="00FD4A2E" w:rsidRPr="00E12F37" w:rsidRDefault="00FD4A2E" w:rsidP="00FD4A2E">
            <w:r w:rsidRPr="00E12F37">
              <w:t>Extraction requirement not supported</w:t>
            </w:r>
          </w:p>
        </w:tc>
      </w:tr>
      <w:tr w:rsidR="00FD4A2E" w:rsidRPr="00E12F37" w14:paraId="1609D159" w14:textId="77777777" w:rsidTr="00FD4A2E">
        <w:trPr>
          <w:trHeight w:val="255"/>
        </w:trPr>
        <w:tc>
          <w:tcPr>
            <w:tcW w:w="1555" w:type="dxa"/>
            <w:noWrap/>
            <w:hideMark/>
          </w:tcPr>
          <w:p w14:paraId="6242B7D6" w14:textId="77777777" w:rsidR="00FD4A2E" w:rsidRPr="00E12F37" w:rsidRDefault="00FD4A2E" w:rsidP="00FD4A2E">
            <w:r w:rsidRPr="00E12F37">
              <w:t>02005</w:t>
            </w:r>
          </w:p>
        </w:tc>
        <w:tc>
          <w:tcPr>
            <w:tcW w:w="7461" w:type="dxa"/>
            <w:noWrap/>
            <w:hideMark/>
          </w:tcPr>
          <w:p w14:paraId="34936802" w14:textId="77777777" w:rsidR="00FD4A2E" w:rsidRPr="00E12F37" w:rsidRDefault="00FD4A2E" w:rsidP="00FD4A2E">
            <w:r w:rsidRPr="00E12F37">
              <w:t>Domain not supported (data included in the Test-Pack-ID cannot be processed successfully)</w:t>
            </w:r>
          </w:p>
        </w:tc>
      </w:tr>
      <w:tr w:rsidR="00FD4A2E" w:rsidRPr="00E12F37" w14:paraId="6E00FD5A" w14:textId="77777777" w:rsidTr="00FD4A2E">
        <w:trPr>
          <w:trHeight w:val="255"/>
        </w:trPr>
        <w:tc>
          <w:tcPr>
            <w:tcW w:w="1555" w:type="dxa"/>
            <w:noWrap/>
            <w:hideMark/>
          </w:tcPr>
          <w:p w14:paraId="11B0F4CA" w14:textId="77777777" w:rsidR="00FD4A2E" w:rsidRPr="00E12F37" w:rsidRDefault="00FD4A2E" w:rsidP="00FD4A2E">
            <w:r w:rsidRPr="00E12F37">
              <w:t>02009</w:t>
            </w:r>
          </w:p>
        </w:tc>
        <w:tc>
          <w:tcPr>
            <w:tcW w:w="7461" w:type="dxa"/>
            <w:noWrap/>
            <w:hideMark/>
          </w:tcPr>
          <w:p w14:paraId="4CAB985D" w14:textId="77777777" w:rsidR="00FD4A2E" w:rsidRPr="00E12F37" w:rsidRDefault="00FD4A2E" w:rsidP="00FD4A2E">
            <w:r w:rsidRPr="00E12F37">
              <w:t>Exclusion-Code-String not supported</w:t>
            </w:r>
          </w:p>
        </w:tc>
      </w:tr>
      <w:tr w:rsidR="00FD4A2E" w:rsidRPr="00E12F37" w14:paraId="605C4809" w14:textId="77777777" w:rsidTr="00FD4A2E">
        <w:trPr>
          <w:trHeight w:val="255"/>
        </w:trPr>
        <w:tc>
          <w:tcPr>
            <w:tcW w:w="1555" w:type="dxa"/>
            <w:noWrap/>
            <w:hideMark/>
          </w:tcPr>
          <w:p w14:paraId="3704502B" w14:textId="77777777" w:rsidR="00FD4A2E" w:rsidRPr="00E12F37" w:rsidRDefault="00FD4A2E" w:rsidP="00FD4A2E">
            <w:r w:rsidRPr="00E12F37">
              <w:t>0200A</w:t>
            </w:r>
          </w:p>
        </w:tc>
        <w:tc>
          <w:tcPr>
            <w:tcW w:w="7461" w:type="dxa"/>
            <w:noWrap/>
            <w:hideMark/>
          </w:tcPr>
          <w:p w14:paraId="3B845FCE" w14:textId="77777777" w:rsidR="00FD4A2E" w:rsidRPr="00E12F37" w:rsidRDefault="00FD4A2E" w:rsidP="00FD4A2E">
            <w:r w:rsidRPr="00E12F37">
              <w:t>Missing or invalid substitution value</w:t>
            </w:r>
          </w:p>
        </w:tc>
      </w:tr>
      <w:tr w:rsidR="00FD4A2E" w:rsidRPr="00E12F37" w14:paraId="32603F70" w14:textId="77777777" w:rsidTr="00FD4A2E">
        <w:trPr>
          <w:trHeight w:val="255"/>
        </w:trPr>
        <w:tc>
          <w:tcPr>
            <w:tcW w:w="1555" w:type="dxa"/>
            <w:noWrap/>
            <w:hideMark/>
          </w:tcPr>
          <w:p w14:paraId="4F44782E" w14:textId="77777777" w:rsidR="00FD4A2E" w:rsidRPr="00E12F37" w:rsidRDefault="00FD4A2E" w:rsidP="00FD4A2E">
            <w:r w:rsidRPr="00E12F37">
              <w:t>0200B</w:t>
            </w:r>
          </w:p>
        </w:tc>
        <w:tc>
          <w:tcPr>
            <w:tcW w:w="7461" w:type="dxa"/>
            <w:noWrap/>
            <w:hideMark/>
          </w:tcPr>
          <w:p w14:paraId="10C360AB" w14:textId="77777777" w:rsidR="00FD4A2E" w:rsidRPr="00E12F37" w:rsidRDefault="00FD4A2E" w:rsidP="00FD4A2E">
            <w:r w:rsidRPr="00E12F37">
              <w:t>Invalid Execution\Interim\</w:t>
            </w:r>
            <w:proofErr w:type="spellStart"/>
            <w:r w:rsidRPr="00E12F37">
              <w:t>Cutoff</w:t>
            </w:r>
            <w:proofErr w:type="spellEnd"/>
            <w:r w:rsidRPr="00E12F37">
              <w:t xml:space="preserve"> date or combination thereof, e.g. </w:t>
            </w:r>
            <w:proofErr w:type="spellStart"/>
            <w:r w:rsidRPr="00E12F37">
              <w:t>cut off</w:t>
            </w:r>
            <w:proofErr w:type="spellEnd"/>
            <w:r w:rsidRPr="00E12F37">
              <w:t xml:space="preserve"> date is earlier than the execution date</w:t>
            </w:r>
          </w:p>
        </w:tc>
      </w:tr>
    </w:tbl>
    <w:p w14:paraId="316E71D2" w14:textId="77777777" w:rsidR="00FD4A2E" w:rsidRDefault="00FD4A2E" w:rsidP="00FD4A2E">
      <w:pPr>
        <w:pStyle w:val="ParaText"/>
        <w:numPr>
          <w:ilvl w:val="0"/>
          <w:numId w:val="0"/>
        </w:numPr>
        <w:ind w:left="771" w:hanging="771"/>
      </w:pPr>
    </w:p>
    <w:p w14:paraId="75115FB9" w14:textId="77777777" w:rsidR="00FD4A2E" w:rsidRDefault="00FD4A2E" w:rsidP="00FD4A2E">
      <w:pPr>
        <w:pStyle w:val="ParaText"/>
        <w:numPr>
          <w:ilvl w:val="0"/>
          <w:numId w:val="0"/>
        </w:numPr>
        <w:ind w:left="771" w:hanging="771"/>
      </w:pPr>
    </w:p>
    <w:p w14:paraId="369245A0" w14:textId="77777777" w:rsidR="00FD4A2E" w:rsidRDefault="00FD4A2E" w:rsidP="00FD4A2E">
      <w:pPr>
        <w:pStyle w:val="ParaText"/>
        <w:numPr>
          <w:ilvl w:val="0"/>
          <w:numId w:val="0"/>
        </w:numPr>
        <w:ind w:left="771" w:hanging="771"/>
      </w:pPr>
    </w:p>
    <w:p w14:paraId="2485EA10" w14:textId="77777777" w:rsidR="00FD4A2E" w:rsidRDefault="00FD4A2E" w:rsidP="00FD4A2E">
      <w:pPr>
        <w:pStyle w:val="ParaText"/>
        <w:numPr>
          <w:ilvl w:val="0"/>
          <w:numId w:val="0"/>
        </w:numPr>
        <w:ind w:left="771" w:hanging="771"/>
      </w:pPr>
    </w:p>
    <w:p w14:paraId="4071209C" w14:textId="77777777" w:rsidR="00FD4A2E" w:rsidRDefault="00FD4A2E" w:rsidP="00FD4A2E">
      <w:pPr>
        <w:pStyle w:val="ParaText"/>
        <w:numPr>
          <w:ilvl w:val="0"/>
          <w:numId w:val="0"/>
        </w:numPr>
        <w:ind w:left="771" w:hanging="771"/>
      </w:pPr>
    </w:p>
    <w:p w14:paraId="4EFCCE5F" w14:textId="77777777" w:rsidR="00FD4A2E" w:rsidRDefault="00FD4A2E" w:rsidP="00C572AD">
      <w:pPr>
        <w:pStyle w:val="Heading2"/>
      </w:pPr>
      <w:bookmarkStart w:id="262" w:name="_Toc525717801"/>
      <w:bookmarkStart w:id="263" w:name="_Toc532465893"/>
      <w:r>
        <w:lastRenderedPageBreak/>
        <w:t>Query Results Acknowledgement Status Codes</w:t>
      </w:r>
      <w:bookmarkEnd w:id="262"/>
      <w:bookmarkEnd w:id="263"/>
    </w:p>
    <w:tbl>
      <w:tblPr>
        <w:tblStyle w:val="TableGrid"/>
        <w:tblW w:w="0" w:type="auto"/>
        <w:tblLook w:val="04A0" w:firstRow="1" w:lastRow="0" w:firstColumn="1" w:lastColumn="0" w:noHBand="0" w:noVBand="1"/>
      </w:tblPr>
      <w:tblGrid>
        <w:gridCol w:w="1696"/>
        <w:gridCol w:w="7320"/>
      </w:tblGrid>
      <w:tr w:rsidR="00FD4A2E" w:rsidRPr="00B216E2" w14:paraId="13821750" w14:textId="77777777" w:rsidTr="00FD4A2E">
        <w:trPr>
          <w:trHeight w:val="255"/>
        </w:trPr>
        <w:tc>
          <w:tcPr>
            <w:tcW w:w="1696" w:type="dxa"/>
            <w:noWrap/>
            <w:hideMark/>
          </w:tcPr>
          <w:p w14:paraId="5385FA36" w14:textId="77777777" w:rsidR="00FD4A2E" w:rsidRPr="00B216E2" w:rsidRDefault="00FD4A2E" w:rsidP="00FD4A2E">
            <w:pPr>
              <w:rPr>
                <w:b/>
                <w:bCs/>
              </w:rPr>
            </w:pPr>
            <w:r w:rsidRPr="00B216E2">
              <w:rPr>
                <w:b/>
                <w:bCs/>
              </w:rPr>
              <w:t>Status Code</w:t>
            </w:r>
          </w:p>
        </w:tc>
        <w:tc>
          <w:tcPr>
            <w:tcW w:w="7320" w:type="dxa"/>
            <w:noWrap/>
            <w:hideMark/>
          </w:tcPr>
          <w:p w14:paraId="55DCD271" w14:textId="77777777" w:rsidR="00FD4A2E" w:rsidRPr="00B216E2" w:rsidRDefault="00FD4A2E" w:rsidP="00FD4A2E">
            <w:pPr>
              <w:rPr>
                <w:b/>
                <w:bCs/>
              </w:rPr>
            </w:pPr>
            <w:r w:rsidRPr="00B216E2">
              <w:rPr>
                <w:b/>
                <w:bCs/>
              </w:rPr>
              <w:t>Description</w:t>
            </w:r>
          </w:p>
        </w:tc>
      </w:tr>
      <w:tr w:rsidR="00FD4A2E" w:rsidRPr="00B216E2" w14:paraId="5AFC3604" w14:textId="77777777" w:rsidTr="00FD4A2E">
        <w:trPr>
          <w:trHeight w:val="255"/>
        </w:trPr>
        <w:tc>
          <w:tcPr>
            <w:tcW w:w="1696" w:type="dxa"/>
            <w:noWrap/>
            <w:hideMark/>
          </w:tcPr>
          <w:p w14:paraId="00C51EE0" w14:textId="77777777" w:rsidR="00FD4A2E" w:rsidRPr="00B216E2" w:rsidRDefault="00FD4A2E" w:rsidP="00FD4A2E">
            <w:r w:rsidRPr="00B216E2">
              <w:t>03000</w:t>
            </w:r>
          </w:p>
        </w:tc>
        <w:tc>
          <w:tcPr>
            <w:tcW w:w="7320" w:type="dxa"/>
            <w:noWrap/>
            <w:hideMark/>
          </w:tcPr>
          <w:p w14:paraId="253E1D71" w14:textId="77777777" w:rsidR="00FD4A2E" w:rsidRPr="00B216E2" w:rsidRDefault="00FD4A2E" w:rsidP="00FD4A2E">
            <w:r w:rsidRPr="00B216E2">
              <w:t>Query results message processed successfully</w:t>
            </w:r>
          </w:p>
        </w:tc>
      </w:tr>
      <w:tr w:rsidR="00FD4A2E" w:rsidRPr="00B216E2" w14:paraId="405377E8" w14:textId="77777777" w:rsidTr="00FD4A2E">
        <w:trPr>
          <w:trHeight w:val="255"/>
        </w:trPr>
        <w:tc>
          <w:tcPr>
            <w:tcW w:w="1696" w:type="dxa"/>
            <w:noWrap/>
            <w:hideMark/>
          </w:tcPr>
          <w:p w14:paraId="18B1251D" w14:textId="77777777" w:rsidR="00FD4A2E" w:rsidRPr="00B216E2" w:rsidRDefault="00FD4A2E" w:rsidP="00FD4A2E">
            <w:r w:rsidRPr="00B216E2">
              <w:t>03005</w:t>
            </w:r>
          </w:p>
        </w:tc>
        <w:tc>
          <w:tcPr>
            <w:tcW w:w="7320" w:type="dxa"/>
            <w:noWrap/>
            <w:hideMark/>
          </w:tcPr>
          <w:p w14:paraId="5EE989AC" w14:textId="77777777" w:rsidR="00FD4A2E" w:rsidRPr="00B216E2" w:rsidRDefault="00FD4A2E" w:rsidP="00FD4A2E">
            <w:r w:rsidRPr="00B216E2">
              <w:t>Invalid scheduled query instance ID</w:t>
            </w:r>
          </w:p>
        </w:tc>
      </w:tr>
      <w:tr w:rsidR="00FD4A2E" w:rsidRPr="00B216E2" w14:paraId="584DC082" w14:textId="77777777" w:rsidTr="00FD4A2E">
        <w:trPr>
          <w:trHeight w:val="255"/>
        </w:trPr>
        <w:tc>
          <w:tcPr>
            <w:tcW w:w="1696" w:type="dxa"/>
            <w:noWrap/>
            <w:hideMark/>
          </w:tcPr>
          <w:p w14:paraId="5D2BD2C0" w14:textId="77777777" w:rsidR="00FD4A2E" w:rsidRPr="00B216E2" w:rsidRDefault="00FD4A2E" w:rsidP="00FD4A2E">
            <w:r w:rsidRPr="00B216E2">
              <w:t>0300A</w:t>
            </w:r>
          </w:p>
        </w:tc>
        <w:tc>
          <w:tcPr>
            <w:tcW w:w="7320" w:type="dxa"/>
            <w:noWrap/>
            <w:hideMark/>
          </w:tcPr>
          <w:p w14:paraId="7540F6EC" w14:textId="77777777" w:rsidR="00FD4A2E" w:rsidRPr="00B216E2" w:rsidRDefault="00FD4A2E" w:rsidP="00FD4A2E">
            <w:r w:rsidRPr="00B216E2">
              <w:t>Query results message not expected</w:t>
            </w:r>
          </w:p>
        </w:tc>
      </w:tr>
      <w:tr w:rsidR="00FD4A2E" w:rsidRPr="00B216E2" w14:paraId="3A8483A8" w14:textId="77777777" w:rsidTr="00FD4A2E">
        <w:trPr>
          <w:trHeight w:val="255"/>
        </w:trPr>
        <w:tc>
          <w:tcPr>
            <w:tcW w:w="1696" w:type="dxa"/>
            <w:noWrap/>
            <w:hideMark/>
          </w:tcPr>
          <w:p w14:paraId="39DF0FF9" w14:textId="77777777" w:rsidR="00FD4A2E" w:rsidRPr="00B216E2" w:rsidRDefault="00FD4A2E" w:rsidP="00FD4A2E">
            <w:r w:rsidRPr="00B216E2">
              <w:t>0300B</w:t>
            </w:r>
          </w:p>
        </w:tc>
        <w:tc>
          <w:tcPr>
            <w:tcW w:w="7320" w:type="dxa"/>
            <w:noWrap/>
            <w:hideMark/>
          </w:tcPr>
          <w:p w14:paraId="3D7487A4" w14:textId="77777777" w:rsidR="00FD4A2E" w:rsidRPr="00B216E2" w:rsidRDefault="00FD4A2E" w:rsidP="00FD4A2E">
            <w:r w:rsidRPr="00B216E2">
              <w:t>Duplicate QR - QR already received</w:t>
            </w:r>
          </w:p>
        </w:tc>
      </w:tr>
      <w:tr w:rsidR="00FD4A2E" w:rsidRPr="00B216E2" w14:paraId="2BBF2C1B" w14:textId="77777777" w:rsidTr="00FD4A2E">
        <w:trPr>
          <w:trHeight w:val="255"/>
        </w:trPr>
        <w:tc>
          <w:tcPr>
            <w:tcW w:w="1696" w:type="dxa"/>
            <w:noWrap/>
            <w:hideMark/>
          </w:tcPr>
          <w:p w14:paraId="08BB9F26" w14:textId="77777777" w:rsidR="00FD4A2E" w:rsidRPr="00B216E2" w:rsidRDefault="00FD4A2E" w:rsidP="00FD4A2E">
            <w:r w:rsidRPr="00B216E2">
              <w:t>0300C</w:t>
            </w:r>
          </w:p>
        </w:tc>
        <w:tc>
          <w:tcPr>
            <w:tcW w:w="7320" w:type="dxa"/>
            <w:noWrap/>
            <w:hideMark/>
          </w:tcPr>
          <w:p w14:paraId="20D5237D" w14:textId="77777777" w:rsidR="00FD4A2E" w:rsidRPr="00B216E2" w:rsidRDefault="00FD4A2E" w:rsidP="00FD4A2E">
            <w:r w:rsidRPr="00B216E2">
              <w:t>Checksum validation failure</w:t>
            </w:r>
          </w:p>
        </w:tc>
      </w:tr>
      <w:tr w:rsidR="00FD4A2E" w:rsidRPr="00B216E2" w14:paraId="765951DC" w14:textId="77777777" w:rsidTr="00FD4A2E">
        <w:trPr>
          <w:trHeight w:val="255"/>
        </w:trPr>
        <w:tc>
          <w:tcPr>
            <w:tcW w:w="1696" w:type="dxa"/>
            <w:noWrap/>
            <w:hideMark/>
          </w:tcPr>
          <w:p w14:paraId="600BDC67" w14:textId="77777777" w:rsidR="00FD4A2E" w:rsidRPr="00B216E2" w:rsidRDefault="00FD4A2E" w:rsidP="00FD4A2E">
            <w:r w:rsidRPr="00B216E2">
              <w:t>0300E</w:t>
            </w:r>
          </w:p>
        </w:tc>
        <w:tc>
          <w:tcPr>
            <w:tcW w:w="7320" w:type="dxa"/>
            <w:noWrap/>
            <w:hideMark/>
          </w:tcPr>
          <w:p w14:paraId="42133808" w14:textId="77777777" w:rsidR="00FD4A2E" w:rsidRPr="00B216E2" w:rsidRDefault="00FD4A2E" w:rsidP="00FD4A2E">
            <w:r w:rsidRPr="000E2391">
              <w:t>Unable to persist file (e.g. Invalid or missing query results data, junk data, unrecognisable format)</w:t>
            </w:r>
          </w:p>
        </w:tc>
      </w:tr>
      <w:tr w:rsidR="00FD4A2E" w:rsidRPr="00B216E2" w14:paraId="3AF537FA" w14:textId="77777777" w:rsidTr="00FD4A2E">
        <w:trPr>
          <w:trHeight w:val="255"/>
        </w:trPr>
        <w:tc>
          <w:tcPr>
            <w:tcW w:w="1696" w:type="dxa"/>
            <w:noWrap/>
            <w:hideMark/>
          </w:tcPr>
          <w:p w14:paraId="5BA665A6" w14:textId="77777777" w:rsidR="00FD4A2E" w:rsidRPr="00B216E2" w:rsidRDefault="00FD4A2E" w:rsidP="00FD4A2E">
            <w:r w:rsidRPr="00B216E2">
              <w:t>03010</w:t>
            </w:r>
          </w:p>
        </w:tc>
        <w:tc>
          <w:tcPr>
            <w:tcW w:w="7320" w:type="dxa"/>
            <w:noWrap/>
            <w:hideMark/>
          </w:tcPr>
          <w:p w14:paraId="19966D8B" w14:textId="77777777" w:rsidR="00FD4A2E" w:rsidRPr="00B216E2" w:rsidRDefault="00FD4A2E" w:rsidP="00FD4A2E">
            <w:r w:rsidRPr="00B216E2">
              <w:t>Unable to parse file against the expected schema as stated in control file</w:t>
            </w:r>
          </w:p>
        </w:tc>
      </w:tr>
    </w:tbl>
    <w:p w14:paraId="6C713A6C" w14:textId="77777777" w:rsidR="00FD4A2E" w:rsidRDefault="00FD4A2E" w:rsidP="00FD4A2E"/>
    <w:p w14:paraId="2D48BA25" w14:textId="77777777" w:rsidR="00117924" w:rsidRPr="000E2391" w:rsidRDefault="00117924" w:rsidP="00FD4A2E"/>
    <w:p w14:paraId="0B0B9C74" w14:textId="77777777" w:rsidR="00B96817" w:rsidRDefault="00B96817">
      <w:pPr>
        <w:spacing w:after="0"/>
        <w:textboxTightWrap w:val="none"/>
        <w:rPr>
          <w:rFonts w:cs="Arial"/>
          <w:b/>
          <w:bCs/>
          <w:color w:val="005EB8" w:themeColor="accent1"/>
          <w:spacing w:val="-14"/>
          <w:kern w:val="28"/>
          <w:sz w:val="42"/>
          <w:szCs w:val="32"/>
          <w14:ligatures w14:val="standardContextual"/>
        </w:rPr>
      </w:pPr>
      <w:bookmarkStart w:id="264" w:name="_Ref288109910"/>
      <w:bookmarkStart w:id="265" w:name="_Toc525717803"/>
      <w:r>
        <w:br w:type="page"/>
      </w:r>
    </w:p>
    <w:p w14:paraId="3CEA8684" w14:textId="3B9D4F71" w:rsidR="00FD4A2E" w:rsidRPr="00117924" w:rsidRDefault="00FD4A2E" w:rsidP="00117924">
      <w:pPr>
        <w:pStyle w:val="Heading1"/>
      </w:pPr>
      <w:bookmarkStart w:id="266" w:name="_Ref525919353"/>
      <w:bookmarkStart w:id="267" w:name="_Ref525919420"/>
      <w:bookmarkStart w:id="268" w:name="_Toc532465894"/>
      <w:r w:rsidRPr="00117924">
        <w:lastRenderedPageBreak/>
        <w:t xml:space="preserve">Appendix A – Query-Results Patient </w:t>
      </w:r>
      <w:r w:rsidR="004C6F07">
        <w:rPr>
          <w:lang w:eastAsia="en-GB"/>
        </w:rPr>
        <w:t>L</w:t>
      </w:r>
      <w:r w:rsidR="00BD5A3E">
        <w:rPr>
          <w:lang w:eastAsia="en-GB"/>
        </w:rPr>
        <w:t>evel</w:t>
      </w:r>
      <w:r w:rsidR="004C6F07">
        <w:rPr>
          <w:lang w:eastAsia="en-GB"/>
        </w:rPr>
        <w:t xml:space="preserve"> R</w:t>
      </w:r>
      <w:r w:rsidR="00BD5A3E">
        <w:rPr>
          <w:lang w:eastAsia="en-GB"/>
        </w:rPr>
        <w:t>eporting</w:t>
      </w:r>
      <w:r w:rsidRPr="00117924">
        <w:t xml:space="preserve"> Format</w:t>
      </w:r>
      <w:bookmarkEnd w:id="264"/>
      <w:bookmarkEnd w:id="265"/>
      <w:bookmarkEnd w:id="266"/>
      <w:bookmarkEnd w:id="267"/>
      <w:bookmarkEnd w:id="268"/>
    </w:p>
    <w:p w14:paraId="0C3754BE" w14:textId="77777777" w:rsidR="00FD4A2E" w:rsidRDefault="00FD4A2E" w:rsidP="00FD4A2E">
      <w:pPr>
        <w:pStyle w:val="ParaText"/>
        <w:rPr>
          <w:lang w:eastAsia="en-GB"/>
        </w:rPr>
      </w:pPr>
      <w:r>
        <w:rPr>
          <w:lang w:eastAsia="en-GB"/>
        </w:rPr>
        <w:t xml:space="preserve">Where an Extraction Requirement specifies that Patient Level Data is to be returned in a Query Results message, this section describes the format to be used. </w:t>
      </w:r>
    </w:p>
    <w:p w14:paraId="41BAA7E2" w14:textId="77777777" w:rsidR="00FD4A2E" w:rsidRDefault="00FD4A2E" w:rsidP="00FD4A2E">
      <w:pPr>
        <w:pStyle w:val="ParaText"/>
        <w:rPr>
          <w:lang w:eastAsia="en-GB"/>
        </w:rPr>
      </w:pPr>
      <w:r>
        <w:rPr>
          <w:lang w:eastAsia="en-GB"/>
        </w:rPr>
        <w:t>The format is closely coupled to the GPES Primary Care Data Model in that the Extraction Requirement can only request data from that model and therefore</w:t>
      </w:r>
      <w:r w:rsidRPr="007B7E2F">
        <w:t xml:space="preserve"> </w:t>
      </w:r>
      <w:r>
        <w:t>the resultant output is also</w:t>
      </w:r>
      <w:r>
        <w:rPr>
          <w:lang w:eastAsia="en-GB"/>
        </w:rPr>
        <w:t xml:space="preserve"> reported using attribute names from that model. </w:t>
      </w:r>
    </w:p>
    <w:p w14:paraId="30C75F0C" w14:textId="77777777" w:rsidR="00FD4A2E" w:rsidRDefault="00FD4A2E" w:rsidP="00FD4A2E">
      <w:pPr>
        <w:pStyle w:val="ParaText"/>
        <w:rPr>
          <w:lang w:eastAsia="en-GB"/>
        </w:rPr>
      </w:pPr>
      <w:r>
        <w:rPr>
          <w:lang w:eastAsia="en-GB"/>
        </w:rPr>
        <w:t>Whilst the format is constrained to reporting specific attributes it is extensible and flexible to satisfy the varying requirements of each Extraction Requirement.</w:t>
      </w:r>
    </w:p>
    <w:p w14:paraId="6B960FF2" w14:textId="0D69DE6C" w:rsidR="00FD4A2E" w:rsidRDefault="00FD4A2E" w:rsidP="00FD4A2E">
      <w:pPr>
        <w:pStyle w:val="ParaText"/>
        <w:rPr>
          <w:lang w:eastAsia="en-GB"/>
        </w:rPr>
      </w:pPr>
      <w:r>
        <w:rPr>
          <w:lang w:eastAsia="en-GB"/>
        </w:rPr>
        <w:t xml:space="preserve">Each record that contains Patient Level Data may contain multiple values from multiple tables as described in section </w:t>
      </w:r>
      <w:r>
        <w:fldChar w:fldCharType="begin"/>
      </w:r>
      <w:r>
        <w:instrText xml:space="preserve"> REF _Ref287609521 \r \h  \* MERGEFORMAT </w:instrText>
      </w:r>
      <w:r>
        <w:fldChar w:fldCharType="separate"/>
      </w:r>
      <w:r w:rsidR="00E23EB1">
        <w:rPr>
          <w:lang w:eastAsia="en-GB"/>
        </w:rPr>
        <w:t>2.4.2</w:t>
      </w:r>
      <w:r>
        <w:fldChar w:fldCharType="end"/>
      </w:r>
      <w:r>
        <w:rPr>
          <w:lang w:eastAsia="en-GB"/>
        </w:rPr>
        <w:t xml:space="preserve"> and is determined by the number of “queries” asked in the Extraction Requirement.</w:t>
      </w:r>
    </w:p>
    <w:p w14:paraId="76EEA6C7" w14:textId="77777777" w:rsidR="00FD4A2E" w:rsidRDefault="00FD4A2E" w:rsidP="00FD4A2E">
      <w:pPr>
        <w:pStyle w:val="ParaText"/>
        <w:rPr>
          <w:lang w:eastAsia="en-GB"/>
        </w:rPr>
      </w:pPr>
      <w:r>
        <w:rPr>
          <w:lang w:eastAsia="en-GB"/>
        </w:rPr>
        <w:t>Furthermore, each “query” may result in multiple answers. This allows for each record to be made up of multiple sub records. The Extraction Requirement will state IDs to be used to identify each incidence of a sub record to be returned.</w:t>
      </w:r>
    </w:p>
    <w:p w14:paraId="3C8127D7" w14:textId="77777777" w:rsidR="00FD4A2E" w:rsidRDefault="00FD4A2E" w:rsidP="00FD4A2E">
      <w:pPr>
        <w:pStyle w:val="ParaText"/>
        <w:rPr>
          <w:lang w:eastAsia="en-GB"/>
        </w:rPr>
      </w:pPr>
      <w:r>
        <w:rPr>
          <w:lang w:eastAsia="en-GB"/>
        </w:rPr>
        <w:t>Three identifiers are used in the reporting format, as described below:</w:t>
      </w:r>
    </w:p>
    <w:p w14:paraId="41E22D36" w14:textId="77777777" w:rsidR="00FD4A2E" w:rsidRDefault="00FD4A2E" w:rsidP="00FD4A2E">
      <w:pPr>
        <w:pStyle w:val="ParaText"/>
        <w:rPr>
          <w:lang w:eastAsia="en-GB"/>
        </w:rPr>
      </w:pPr>
      <w:r>
        <w:rPr>
          <w:lang w:eastAsia="en-GB"/>
        </w:rPr>
        <w:t>Each record has an identifier; a “RID”.</w:t>
      </w:r>
    </w:p>
    <w:p w14:paraId="1CED3CBF" w14:textId="77777777" w:rsidR="00FD4A2E" w:rsidRDefault="00FD4A2E" w:rsidP="00FD4A2E">
      <w:pPr>
        <w:pStyle w:val="ParaText"/>
        <w:rPr>
          <w:lang w:eastAsia="en-GB"/>
        </w:rPr>
      </w:pPr>
      <w:r>
        <w:rPr>
          <w:lang w:eastAsia="en-GB"/>
        </w:rPr>
        <w:t>Each record contains data for a single patient and is the result of asking one or more queries</w:t>
      </w:r>
      <w:r>
        <w:rPr>
          <w:rStyle w:val="FootnoteReference"/>
          <w:lang w:eastAsia="en-GB"/>
        </w:rPr>
        <w:footnoteReference w:id="8"/>
      </w:r>
      <w:r>
        <w:rPr>
          <w:lang w:eastAsia="en-GB"/>
        </w:rPr>
        <w:t>.</w:t>
      </w:r>
    </w:p>
    <w:p w14:paraId="544033D7" w14:textId="77777777" w:rsidR="00FD4A2E" w:rsidRDefault="00FD4A2E" w:rsidP="00FD4A2E">
      <w:pPr>
        <w:pStyle w:val="ParaText"/>
        <w:rPr>
          <w:lang w:eastAsia="en-GB"/>
        </w:rPr>
      </w:pPr>
      <w:r>
        <w:rPr>
          <w:lang w:eastAsia="en-GB"/>
        </w:rPr>
        <w:t>Each query has an identifier; a “QID”.</w:t>
      </w:r>
    </w:p>
    <w:p w14:paraId="3E11B1BF" w14:textId="77777777" w:rsidR="00FD4A2E" w:rsidRDefault="00FD4A2E" w:rsidP="00FD4A2E">
      <w:pPr>
        <w:pStyle w:val="ParaText"/>
        <w:rPr>
          <w:lang w:eastAsia="en-GB"/>
        </w:rPr>
      </w:pPr>
      <w:r>
        <w:rPr>
          <w:lang w:eastAsia="en-GB"/>
        </w:rPr>
        <w:t>Each query only requests data from a single table and details which values are to be required, by attribute name.</w:t>
      </w:r>
    </w:p>
    <w:p w14:paraId="47DCC2C7" w14:textId="77777777" w:rsidR="00FD4A2E" w:rsidRDefault="00FD4A2E" w:rsidP="00FD4A2E">
      <w:pPr>
        <w:pStyle w:val="ParaText"/>
        <w:rPr>
          <w:lang w:eastAsia="en-GB"/>
        </w:rPr>
      </w:pPr>
      <w:r>
        <w:rPr>
          <w:lang w:eastAsia="en-GB"/>
        </w:rPr>
        <w:t>Each query may result in one or more lines of data being returned.</w:t>
      </w:r>
    </w:p>
    <w:p w14:paraId="7B2936B0" w14:textId="77777777" w:rsidR="00FD4A2E" w:rsidRDefault="00FD4A2E" w:rsidP="00FD4A2E">
      <w:pPr>
        <w:pStyle w:val="ParaText"/>
        <w:rPr>
          <w:lang w:eastAsia="en-GB"/>
        </w:rPr>
      </w:pPr>
      <w:r>
        <w:rPr>
          <w:lang w:eastAsia="en-GB"/>
        </w:rPr>
        <w:t>Each line of data has an identifier; a “LID”.</w:t>
      </w:r>
    </w:p>
    <w:p w14:paraId="7723FB70" w14:textId="77777777" w:rsidR="00FD4A2E" w:rsidRDefault="00FD4A2E" w:rsidP="00FD4A2E">
      <w:pPr>
        <w:pStyle w:val="ParaText"/>
        <w:rPr>
          <w:lang w:eastAsia="en-GB"/>
        </w:rPr>
      </w:pPr>
      <w:bookmarkStart w:id="269" w:name="_Ref332358043"/>
      <w:r>
        <w:rPr>
          <w:lang w:eastAsia="en-GB"/>
        </w:rPr>
        <w:t>Each line of data may contain one or more data values, unless there is no data to return in which case null values will be supplied</w:t>
      </w:r>
      <w:r w:rsidRPr="00322FE7">
        <w:rPr>
          <w:lang w:eastAsia="en-GB"/>
        </w:rPr>
        <w:t xml:space="preserve"> in the format QID = n, LID =1 and no attribute value pairs will be supplied in the element</w:t>
      </w:r>
      <w:r>
        <w:rPr>
          <w:lang w:eastAsia="en-GB"/>
        </w:rPr>
        <w:t>.</w:t>
      </w:r>
      <w:bookmarkEnd w:id="269"/>
    </w:p>
    <w:p w14:paraId="42AFA705" w14:textId="77777777" w:rsidR="00FD4A2E" w:rsidRDefault="00FD4A2E" w:rsidP="00FD4A2E">
      <w:pPr>
        <w:pStyle w:val="ParaText"/>
        <w:rPr>
          <w:lang w:eastAsia="en-GB"/>
        </w:rPr>
      </w:pPr>
      <w:r>
        <w:rPr>
          <w:lang w:eastAsia="en-GB"/>
        </w:rPr>
        <w:t>To illustrate by example</w:t>
      </w:r>
      <w:r>
        <w:rPr>
          <w:rStyle w:val="FootnoteReference"/>
          <w:lang w:eastAsia="en-GB"/>
        </w:rPr>
        <w:footnoteReference w:id="9"/>
      </w:r>
      <w:r>
        <w:rPr>
          <w:lang w:eastAsia="en-GB"/>
        </w:rPr>
        <w:t>, part of an Extraction Requirement requires the following:</w:t>
      </w:r>
    </w:p>
    <w:p w14:paraId="67A754C3" w14:textId="077FD0AB" w:rsidR="00FD4A2E" w:rsidRDefault="00FD4A2E" w:rsidP="00FD4A2E">
      <w:pPr>
        <w:pStyle w:val="ParaText"/>
        <w:rPr>
          <w:lang w:eastAsia="en-GB"/>
        </w:rPr>
      </w:pPr>
      <w:r>
        <w:rPr>
          <w:lang w:eastAsia="en-GB"/>
        </w:rPr>
        <w:t>Selection Criteria: All patients currently registered and aged 50 or over on 01/01/2011</w:t>
      </w:r>
    </w:p>
    <w:p w14:paraId="196BB6E7" w14:textId="77777777" w:rsidR="00FD4A2E" w:rsidRDefault="00FD4A2E" w:rsidP="00FD4A2E">
      <w:pPr>
        <w:pStyle w:val="ParaText"/>
        <w:rPr>
          <w:lang w:eastAsia="en-GB"/>
        </w:rPr>
      </w:pPr>
      <w:r>
        <w:rPr>
          <w:lang w:eastAsia="en-GB"/>
        </w:rPr>
        <w:t>Provide the following data:</w:t>
      </w:r>
    </w:p>
    <w:p w14:paraId="54546B46" w14:textId="77777777" w:rsidR="00FD4A2E" w:rsidRDefault="00FD4A2E" w:rsidP="00FD4A2E">
      <w:pPr>
        <w:pStyle w:val="ParaText"/>
        <w:rPr>
          <w:lang w:eastAsia="en-GB"/>
        </w:rPr>
      </w:pPr>
      <w:r>
        <w:rPr>
          <w:lang w:eastAsia="en-GB"/>
        </w:rPr>
        <w:t>Query 1: The patent’s DOB and SEX</w:t>
      </w:r>
    </w:p>
    <w:p w14:paraId="45A42E7A" w14:textId="77777777" w:rsidR="00FD4A2E" w:rsidRDefault="00FD4A2E" w:rsidP="00FD4A2E">
      <w:pPr>
        <w:pStyle w:val="ParaText"/>
        <w:rPr>
          <w:lang w:eastAsia="en-GB"/>
        </w:rPr>
      </w:pPr>
      <w:r>
        <w:rPr>
          <w:lang w:eastAsia="en-GB"/>
        </w:rPr>
        <w:t>Query 2: All blood pressure readings taken on or after 01/01/2000 including the date the recording was taken</w:t>
      </w:r>
    </w:p>
    <w:p w14:paraId="4697D430" w14:textId="77777777" w:rsidR="00FD4A2E" w:rsidRDefault="00FD4A2E" w:rsidP="00FD4A2E">
      <w:pPr>
        <w:pStyle w:val="ParaText"/>
        <w:rPr>
          <w:lang w:eastAsia="en-GB"/>
        </w:rPr>
      </w:pPr>
      <w:r>
        <w:rPr>
          <w:lang w:eastAsia="en-GB"/>
        </w:rPr>
        <w:lastRenderedPageBreak/>
        <w:t>Query 3: The most recent diagnosis of Diabetes recorded on or after 01/01/2000</w:t>
      </w:r>
      <w:r w:rsidRPr="00B867F2">
        <w:rPr>
          <w:lang w:eastAsia="en-GB"/>
        </w:rPr>
        <w:t xml:space="preserve"> </w:t>
      </w:r>
      <w:r>
        <w:rPr>
          <w:lang w:eastAsia="en-GB"/>
        </w:rPr>
        <w:t xml:space="preserve">including the date of </w:t>
      </w:r>
      <w:r w:rsidRPr="00AF3EE3">
        <w:rPr>
          <w:lang w:eastAsia="en-GB"/>
        </w:rPr>
        <w:t xml:space="preserve">diagnosis and the </w:t>
      </w:r>
      <w:r>
        <w:rPr>
          <w:lang w:eastAsia="en-GB"/>
        </w:rPr>
        <w:t>Clinical Code</w:t>
      </w:r>
      <w:r w:rsidRPr="00AF3EE3">
        <w:rPr>
          <w:lang w:eastAsia="en-GB"/>
        </w:rPr>
        <w:t xml:space="preserve"> indicating</w:t>
      </w:r>
      <w:r>
        <w:rPr>
          <w:lang w:eastAsia="en-GB"/>
        </w:rPr>
        <w:t xml:space="preserve"> the type of Diabetes diagnosed</w:t>
      </w:r>
    </w:p>
    <w:p w14:paraId="49B4156C" w14:textId="77777777" w:rsidR="00FD4A2E" w:rsidRDefault="00FD4A2E" w:rsidP="00FD4A2E">
      <w:pPr>
        <w:pStyle w:val="ParaText"/>
        <w:rPr>
          <w:lang w:eastAsia="en-GB"/>
        </w:rPr>
      </w:pPr>
      <w:r>
        <w:rPr>
          <w:lang w:eastAsia="en-GB"/>
        </w:rPr>
        <w:t xml:space="preserve">If the selection criteria that governs the population of patients that are included in a query results in 3000 patients, there will be 3000 records returned in the Query Results message. Each record will have </w:t>
      </w:r>
    </w:p>
    <w:p w14:paraId="1CA69DDD" w14:textId="77777777" w:rsidR="00FD4A2E" w:rsidRDefault="00FD4A2E" w:rsidP="00FD4A2E">
      <w:pPr>
        <w:pStyle w:val="ParaText"/>
        <w:rPr>
          <w:lang w:eastAsia="en-GB"/>
        </w:rPr>
      </w:pPr>
      <w:r>
        <w:rPr>
          <w:lang w:eastAsia="en-GB"/>
        </w:rPr>
        <w:t>One answer for Query 1</w:t>
      </w:r>
    </w:p>
    <w:p w14:paraId="3F02E1A8" w14:textId="77777777" w:rsidR="00FD4A2E" w:rsidRDefault="00FD4A2E" w:rsidP="00FD4A2E">
      <w:pPr>
        <w:pStyle w:val="ParaText"/>
        <w:rPr>
          <w:lang w:eastAsia="en-GB"/>
        </w:rPr>
      </w:pPr>
      <w:r>
        <w:rPr>
          <w:lang w:eastAsia="en-GB"/>
        </w:rPr>
        <w:t>None, one or more than one answers for Query 2</w:t>
      </w:r>
    </w:p>
    <w:p w14:paraId="6C97B09C" w14:textId="77777777" w:rsidR="00FD4A2E" w:rsidRDefault="00FD4A2E" w:rsidP="00FD4A2E">
      <w:pPr>
        <w:pStyle w:val="ParaText"/>
        <w:rPr>
          <w:lang w:eastAsia="en-GB"/>
        </w:rPr>
      </w:pPr>
      <w:r>
        <w:rPr>
          <w:lang w:eastAsia="en-GB"/>
        </w:rPr>
        <w:t>None or one answer for Query 3</w:t>
      </w:r>
    </w:p>
    <w:p w14:paraId="125F54EC" w14:textId="305F7E51" w:rsidR="00FD4A2E" w:rsidRPr="00F337AD" w:rsidRDefault="00FD4A2E" w:rsidP="00FD4A2E">
      <w:pPr>
        <w:pStyle w:val="ParaText"/>
        <w:rPr>
          <w:lang w:eastAsia="en-GB"/>
        </w:rPr>
      </w:pPr>
      <w:r>
        <w:rPr>
          <w:lang w:eastAsia="en-GB"/>
        </w:rPr>
        <w:t xml:space="preserve">An example record is shown in </w:t>
      </w:r>
      <w:r>
        <w:rPr>
          <w:lang w:eastAsia="en-GB"/>
        </w:rPr>
        <w:fldChar w:fldCharType="begin"/>
      </w:r>
      <w:r>
        <w:rPr>
          <w:lang w:eastAsia="en-GB"/>
        </w:rPr>
        <w:instrText xml:space="preserve"> REF _Ref292781672 \h </w:instrText>
      </w:r>
      <w:r>
        <w:rPr>
          <w:lang w:eastAsia="en-GB"/>
        </w:rPr>
      </w:r>
      <w:r>
        <w:rPr>
          <w:lang w:eastAsia="en-GB"/>
        </w:rPr>
        <w:fldChar w:fldCharType="separate"/>
      </w:r>
      <w:r w:rsidR="00E23EB1" w:rsidRPr="00F337AD">
        <w:t xml:space="preserve"> </w:t>
      </w:r>
      <w:r w:rsidR="00E23EB1">
        <w:t xml:space="preserve">Figure </w:t>
      </w:r>
      <w:r w:rsidR="00E23EB1">
        <w:rPr>
          <w:noProof/>
        </w:rPr>
        <w:t>4</w:t>
      </w:r>
      <w:r>
        <w:rPr>
          <w:lang w:eastAsia="en-GB"/>
        </w:rPr>
        <w:fldChar w:fldCharType="end"/>
      </w:r>
      <w:r>
        <w:rPr>
          <w:lang w:eastAsia="en-GB"/>
        </w:rPr>
        <w:t>.</w:t>
      </w:r>
    </w:p>
    <w:p w14:paraId="6E49AC23" w14:textId="77777777" w:rsidR="00FD4A2E" w:rsidRPr="00F337AD" w:rsidRDefault="00FD4A2E" w:rsidP="00FD4A2E">
      <w:pPr>
        <w:tabs>
          <w:tab w:val="left" w:pos="770"/>
        </w:tabs>
        <w:spacing w:after="180"/>
        <w:jc w:val="both"/>
        <w:rPr>
          <w:lang w:eastAsia="en-GB"/>
        </w:rPr>
      </w:pPr>
    </w:p>
    <w:p w14:paraId="1B5DA2B8" w14:textId="77777777" w:rsidR="00FD4A2E" w:rsidRDefault="00FD4A2E" w:rsidP="00FD4A2E">
      <w:pPr>
        <w:pStyle w:val="Caption"/>
      </w:pPr>
      <w:r>
        <w:object w:dxaOrig="8559" w:dyaOrig="5157" w14:anchorId="7D882202">
          <v:shape id="_x0000_i1030" type="#_x0000_t75" style="width:410.7pt;height:244.8pt" o:ole="">
            <v:imagedata r:id="rId35" o:title=""/>
          </v:shape>
          <o:OLEObject Type="Embed" ProgID="Visio.Drawing.11" ShapeID="_x0000_i1030" DrawAspect="Content" ObjectID="_1606207766" r:id="rId36"/>
        </w:object>
      </w:r>
    </w:p>
    <w:p w14:paraId="723824D0" w14:textId="62A03B98" w:rsidR="00FD4A2E" w:rsidRDefault="00FD4A2E" w:rsidP="00FD4A2E">
      <w:pPr>
        <w:pStyle w:val="Caption"/>
      </w:pPr>
      <w:bookmarkStart w:id="270" w:name="_Ref292781672"/>
      <w:r w:rsidRPr="00F337AD">
        <w:t xml:space="preserve"> </w:t>
      </w:r>
      <w:r>
        <w:t xml:space="preserve">Figure </w:t>
      </w:r>
      <w:r>
        <w:rPr>
          <w:noProof/>
        </w:rPr>
        <w:fldChar w:fldCharType="begin"/>
      </w:r>
      <w:r>
        <w:rPr>
          <w:noProof/>
        </w:rPr>
        <w:instrText xml:space="preserve"> SEQ Figure \* ARABIC </w:instrText>
      </w:r>
      <w:r>
        <w:rPr>
          <w:noProof/>
        </w:rPr>
        <w:fldChar w:fldCharType="separate"/>
      </w:r>
      <w:r w:rsidR="00E23EB1">
        <w:rPr>
          <w:noProof/>
        </w:rPr>
        <w:t>4</w:t>
      </w:r>
      <w:r>
        <w:rPr>
          <w:noProof/>
        </w:rPr>
        <w:fldChar w:fldCharType="end"/>
      </w:r>
      <w:bookmarkEnd w:id="270"/>
    </w:p>
    <w:p w14:paraId="6EE933B3" w14:textId="31D17865" w:rsidR="00FD4A2E" w:rsidRDefault="00FD4A2E" w:rsidP="00FD4A2E">
      <w:pPr>
        <w:pStyle w:val="ParaText"/>
        <w:numPr>
          <w:ilvl w:val="0"/>
          <w:numId w:val="0"/>
        </w:numPr>
        <w:rPr>
          <w:lang w:eastAsia="en-GB"/>
        </w:rPr>
      </w:pPr>
    </w:p>
    <w:p w14:paraId="4CDF58D2" w14:textId="77777777" w:rsidR="00BD5A3E" w:rsidRDefault="00BD5A3E">
      <w:pPr>
        <w:spacing w:after="0"/>
        <w:textboxTightWrap w:val="none"/>
        <w:rPr>
          <w:rFonts w:cs="Arial"/>
          <w:b/>
          <w:bCs/>
          <w:color w:val="005EB8" w:themeColor="accent1"/>
          <w:spacing w:val="-14"/>
          <w:kern w:val="28"/>
          <w:sz w:val="42"/>
          <w:szCs w:val="32"/>
          <w14:ligatures w14:val="standardContextual"/>
        </w:rPr>
      </w:pPr>
      <w:bookmarkStart w:id="271" w:name="_Toc525397688"/>
      <w:bookmarkStart w:id="272" w:name="_Toc525399963"/>
      <w:bookmarkStart w:id="273" w:name="_Toc525397689"/>
      <w:bookmarkStart w:id="274" w:name="_Toc525399964"/>
      <w:bookmarkStart w:id="275" w:name="_Toc525397690"/>
      <w:bookmarkStart w:id="276" w:name="_Toc525399965"/>
      <w:bookmarkStart w:id="277" w:name="_Toc525397706"/>
      <w:bookmarkStart w:id="278" w:name="_Toc525399981"/>
      <w:bookmarkStart w:id="279" w:name="_Toc525397707"/>
      <w:bookmarkStart w:id="280" w:name="_Toc525399982"/>
      <w:bookmarkStart w:id="281" w:name="_Toc525397708"/>
      <w:bookmarkStart w:id="282" w:name="_Toc525399983"/>
      <w:bookmarkStart w:id="283" w:name="_Toc525397736"/>
      <w:bookmarkStart w:id="284" w:name="_Toc525400011"/>
      <w:bookmarkStart w:id="285" w:name="_Toc525397737"/>
      <w:bookmarkStart w:id="286" w:name="_Toc525400012"/>
      <w:bookmarkStart w:id="287" w:name="_Toc525397738"/>
      <w:bookmarkStart w:id="288" w:name="_Toc525400013"/>
      <w:bookmarkStart w:id="289" w:name="_Toc525397748"/>
      <w:bookmarkStart w:id="290" w:name="_Toc525400023"/>
      <w:bookmarkStart w:id="291" w:name="_Toc525397749"/>
      <w:bookmarkStart w:id="292" w:name="_Toc525400024"/>
      <w:bookmarkStart w:id="293" w:name="_Toc525397750"/>
      <w:bookmarkStart w:id="294" w:name="_Toc525400025"/>
      <w:bookmarkStart w:id="295" w:name="_Toc525397751"/>
      <w:bookmarkStart w:id="296" w:name="_Toc525400026"/>
      <w:bookmarkStart w:id="297" w:name="_Toc525397752"/>
      <w:bookmarkStart w:id="298" w:name="_Toc525400027"/>
      <w:bookmarkStart w:id="299" w:name="_Toc525397753"/>
      <w:bookmarkStart w:id="300" w:name="_Toc525400028"/>
      <w:bookmarkStart w:id="301" w:name="_Toc525397754"/>
      <w:bookmarkStart w:id="302" w:name="_Toc525400029"/>
      <w:bookmarkStart w:id="303" w:name="_Toc525397755"/>
      <w:bookmarkStart w:id="304" w:name="_Toc525400030"/>
      <w:bookmarkStart w:id="305" w:name="_Toc525908072"/>
      <w:bookmarkStart w:id="306" w:name="_Toc525908744"/>
      <w:bookmarkStart w:id="307" w:name="_Toc525908920"/>
      <w:bookmarkStart w:id="308" w:name="_Toc525910437"/>
      <w:bookmarkStart w:id="309" w:name="_Toc525910657"/>
      <w:bookmarkStart w:id="310" w:name="_Toc525908073"/>
      <w:bookmarkStart w:id="311" w:name="_Toc525908745"/>
      <w:bookmarkStart w:id="312" w:name="_Toc525908921"/>
      <w:bookmarkStart w:id="313" w:name="_Toc525910438"/>
      <w:bookmarkStart w:id="314" w:name="_Toc525910658"/>
      <w:bookmarkStart w:id="315" w:name="_Toc525908074"/>
      <w:bookmarkStart w:id="316" w:name="_Toc525908746"/>
      <w:bookmarkStart w:id="317" w:name="_Toc525908922"/>
      <w:bookmarkStart w:id="318" w:name="_Toc525910439"/>
      <w:bookmarkStart w:id="319" w:name="_Toc525910659"/>
      <w:bookmarkStart w:id="320" w:name="_Toc525908090"/>
      <w:bookmarkStart w:id="321" w:name="_Toc525908762"/>
      <w:bookmarkStart w:id="322" w:name="_Toc525908938"/>
      <w:bookmarkStart w:id="323" w:name="_Toc525910455"/>
      <w:bookmarkStart w:id="324" w:name="_Toc525910675"/>
      <w:bookmarkStart w:id="325" w:name="_Toc525908091"/>
      <w:bookmarkStart w:id="326" w:name="_Toc525908763"/>
      <w:bookmarkStart w:id="327" w:name="_Toc525908939"/>
      <w:bookmarkStart w:id="328" w:name="_Toc525910456"/>
      <w:bookmarkStart w:id="329" w:name="_Toc525910676"/>
      <w:bookmarkStart w:id="330" w:name="_Toc525908092"/>
      <w:bookmarkStart w:id="331" w:name="_Toc525908764"/>
      <w:bookmarkStart w:id="332" w:name="_Toc525908940"/>
      <w:bookmarkStart w:id="333" w:name="_Toc525910457"/>
      <w:bookmarkStart w:id="334" w:name="_Toc525910677"/>
      <w:bookmarkStart w:id="335" w:name="_Toc525908120"/>
      <w:bookmarkStart w:id="336" w:name="_Toc525908792"/>
      <w:bookmarkStart w:id="337" w:name="_Toc525908968"/>
      <w:bookmarkStart w:id="338" w:name="_Toc525910485"/>
      <w:bookmarkStart w:id="339" w:name="_Toc525910705"/>
      <w:bookmarkStart w:id="340" w:name="_Toc525908121"/>
      <w:bookmarkStart w:id="341" w:name="_Toc525908793"/>
      <w:bookmarkStart w:id="342" w:name="_Toc525908969"/>
      <w:bookmarkStart w:id="343" w:name="_Toc525910486"/>
      <w:bookmarkStart w:id="344" w:name="_Toc525910706"/>
      <w:bookmarkStart w:id="345" w:name="_Toc525908122"/>
      <w:bookmarkStart w:id="346" w:name="_Toc525908794"/>
      <w:bookmarkStart w:id="347" w:name="_Toc525908970"/>
      <w:bookmarkStart w:id="348" w:name="_Toc525910487"/>
      <w:bookmarkStart w:id="349" w:name="_Toc525910707"/>
      <w:bookmarkStart w:id="350" w:name="_Toc525908132"/>
      <w:bookmarkStart w:id="351" w:name="_Toc525908804"/>
      <w:bookmarkStart w:id="352" w:name="_Toc525908980"/>
      <w:bookmarkStart w:id="353" w:name="_Toc525910497"/>
      <w:bookmarkStart w:id="354" w:name="_Toc525910717"/>
      <w:bookmarkStart w:id="355" w:name="_Toc525908133"/>
      <w:bookmarkStart w:id="356" w:name="_Toc525908805"/>
      <w:bookmarkStart w:id="357" w:name="_Toc525908981"/>
      <w:bookmarkStart w:id="358" w:name="_Toc525910498"/>
      <w:bookmarkStart w:id="359" w:name="_Toc525910718"/>
      <w:bookmarkStart w:id="360" w:name="_Toc525908134"/>
      <w:bookmarkStart w:id="361" w:name="_Toc525908806"/>
      <w:bookmarkStart w:id="362" w:name="_Toc525908982"/>
      <w:bookmarkStart w:id="363" w:name="_Toc525910499"/>
      <w:bookmarkStart w:id="364" w:name="_Toc525910719"/>
      <w:bookmarkStart w:id="365" w:name="_Toc525908135"/>
      <w:bookmarkStart w:id="366" w:name="_Toc525908807"/>
      <w:bookmarkStart w:id="367" w:name="_Toc525908983"/>
      <w:bookmarkStart w:id="368" w:name="_Toc525910500"/>
      <w:bookmarkStart w:id="369" w:name="_Toc525910720"/>
      <w:bookmarkStart w:id="370" w:name="_Toc525908136"/>
      <w:bookmarkStart w:id="371" w:name="_Toc525908808"/>
      <w:bookmarkStart w:id="372" w:name="_Toc525908984"/>
      <w:bookmarkStart w:id="373" w:name="_Toc525910501"/>
      <w:bookmarkStart w:id="374" w:name="_Toc525910721"/>
      <w:bookmarkStart w:id="375" w:name="_Toc525908137"/>
      <w:bookmarkStart w:id="376" w:name="_Toc525908809"/>
      <w:bookmarkStart w:id="377" w:name="_Toc525908985"/>
      <w:bookmarkStart w:id="378" w:name="_Toc525910502"/>
      <w:bookmarkStart w:id="379" w:name="_Toc525910722"/>
      <w:bookmarkStart w:id="380" w:name="_Toc525908138"/>
      <w:bookmarkStart w:id="381" w:name="_Toc525908810"/>
      <w:bookmarkStart w:id="382" w:name="_Toc525908986"/>
      <w:bookmarkStart w:id="383" w:name="_Toc525910503"/>
      <w:bookmarkStart w:id="384" w:name="_Toc525910723"/>
      <w:bookmarkStart w:id="385" w:name="_Toc525908139"/>
      <w:bookmarkStart w:id="386" w:name="_Toc525908811"/>
      <w:bookmarkStart w:id="387" w:name="_Toc525908987"/>
      <w:bookmarkStart w:id="388" w:name="_Toc525910504"/>
      <w:bookmarkStart w:id="389" w:name="_Toc525910724"/>
      <w:bookmarkStart w:id="390" w:name="_Ref332617451"/>
      <w:bookmarkStart w:id="391" w:name="_Toc525717804"/>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r>
        <w:br w:type="page"/>
      </w:r>
    </w:p>
    <w:p w14:paraId="037148DA" w14:textId="69B7D7D1" w:rsidR="00FD4A2E" w:rsidRPr="006100EA" w:rsidRDefault="00FD4A2E" w:rsidP="006100EA">
      <w:pPr>
        <w:pStyle w:val="Heading1"/>
      </w:pPr>
      <w:bookmarkStart w:id="392" w:name="_Ref526765297"/>
      <w:bookmarkStart w:id="393" w:name="_Toc532465895"/>
      <w:r w:rsidRPr="006100EA">
        <w:lastRenderedPageBreak/>
        <w:t xml:space="preserve">Appendix </w:t>
      </w:r>
      <w:r w:rsidR="00A64B06">
        <w:t>B</w:t>
      </w:r>
      <w:r w:rsidRPr="006100EA">
        <w:t xml:space="preserve"> - Syntax for GPES Code String Variants</w:t>
      </w:r>
      <w:bookmarkEnd w:id="390"/>
      <w:bookmarkEnd w:id="391"/>
      <w:bookmarkEnd w:id="392"/>
      <w:bookmarkEnd w:id="393"/>
    </w:p>
    <w:p w14:paraId="2C04792F" w14:textId="29E63BFF" w:rsidR="00FD4A2E" w:rsidRPr="00AC6F26" w:rsidRDefault="00FD4A2E" w:rsidP="00FD4A2E">
      <w:pPr>
        <w:pStyle w:val="ParaText"/>
        <w:rPr>
          <w:lang w:eastAsia="en-GB"/>
        </w:rPr>
      </w:pPr>
      <w:r>
        <w:rPr>
          <w:lang w:eastAsia="en-GB"/>
        </w:rPr>
        <w:t xml:space="preserve">This Standard only supports SNOMED_CT syntax, as READ2 and CTV3 terminologies are in </w:t>
      </w:r>
      <w:r w:rsidR="007667EC">
        <w:rPr>
          <w:lang w:eastAsia="en-GB"/>
        </w:rPr>
        <w:t>the process of being retired from</w:t>
      </w:r>
      <w:r w:rsidR="00594F15">
        <w:rPr>
          <w:lang w:eastAsia="en-GB"/>
        </w:rPr>
        <w:t xml:space="preserve"> </w:t>
      </w:r>
      <w:r>
        <w:rPr>
          <w:lang w:eastAsia="en-GB"/>
        </w:rPr>
        <w:t>Extract Requirements. However, the syntax for the legacy terminologies is retained in this Standard for historical purposes.</w:t>
      </w:r>
    </w:p>
    <w:p w14:paraId="42A9DD6F" w14:textId="01993D92" w:rsidR="00FD4A2E" w:rsidRDefault="00FD4A2E" w:rsidP="00FD4A2E">
      <w:pPr>
        <w:pStyle w:val="ParaText"/>
        <w:rPr>
          <w:lang w:eastAsia="en-GB"/>
        </w:rPr>
      </w:pPr>
      <w:r>
        <w:fldChar w:fldCharType="begin"/>
      </w:r>
      <w:r>
        <w:instrText xml:space="preserve"> REF _Ref332616922 \h </w:instrText>
      </w:r>
      <w:r>
        <w:fldChar w:fldCharType="separate"/>
      </w:r>
      <w:r w:rsidR="00E23EB1">
        <w:t xml:space="preserve">Table </w:t>
      </w:r>
      <w:r w:rsidR="00E23EB1">
        <w:rPr>
          <w:noProof/>
        </w:rPr>
        <w:t>8</w:t>
      </w:r>
      <w:r>
        <w:fldChar w:fldCharType="end"/>
      </w:r>
      <w:r>
        <w:t xml:space="preserve"> identifies the different concepts needed to support Code String Variant definitions as used within Substitution Values in Run Time Parameters. </w:t>
      </w:r>
      <w:r>
        <w:rPr>
          <w:lang w:eastAsia="en-GB"/>
        </w:rPr>
        <w:t>This approach has been modelled on analysing the Code Clusters within the QOF Business Rules and designed to ensure that the nuances of those Code Clusters remain supported in the syntax.</w:t>
      </w:r>
    </w:p>
    <w:p w14:paraId="09A0D19B" w14:textId="77777777" w:rsidR="00FD4A2E" w:rsidRDefault="00FD4A2E" w:rsidP="00FD4A2E">
      <w:pPr>
        <w:pStyle w:val="ParaText"/>
        <w:rPr>
          <w:lang w:eastAsia="en-GB"/>
        </w:rPr>
      </w:pPr>
      <w:r>
        <w:t xml:space="preserve">The use of the ‘&lt;&gt;’ parenthesis here is for clarity inside this table only. The &lt;&gt; parenthesis will </w:t>
      </w:r>
      <w:r w:rsidRPr="000D7660">
        <w:t>NOT</w:t>
      </w:r>
      <w:r>
        <w:t xml:space="preserve"> appear in the Code String Variant definitions themselves. The use of the ‘@’ symbol is to represent a space. Spaces are used to make the Code String Variant more human readable.</w:t>
      </w:r>
    </w:p>
    <w:p w14:paraId="7995D875" w14:textId="77777777" w:rsidR="00FD4A2E" w:rsidRDefault="00FD4A2E" w:rsidP="00FD4A2E">
      <w:pPr>
        <w:pStyle w:val="ParaText"/>
        <w:rPr>
          <w:lang w:eastAsia="en-GB"/>
        </w:rPr>
      </w:pPr>
      <w:r w:rsidRPr="009900AC">
        <w:rPr>
          <w:lang w:eastAsia="en-GB"/>
        </w:rPr>
        <w:t>With the introduction of SNOMED-CT Terminology into GPET-Q</w:t>
      </w:r>
      <w:r>
        <w:rPr>
          <w:lang w:eastAsia="en-GB"/>
        </w:rPr>
        <w:t>,</w:t>
      </w:r>
      <w:r w:rsidRPr="009900AC">
        <w:rPr>
          <w:lang w:eastAsia="en-GB"/>
        </w:rPr>
        <w:t xml:space="preserve"> special handling was required to deal with the addition of special characters in the code string QSVs for the XML based RTP</w:t>
      </w:r>
      <w:r>
        <w:rPr>
          <w:lang w:eastAsia="en-GB"/>
        </w:rPr>
        <w:t>. The approach adopted for GPET-Q is that all Code String Variants will have</w:t>
      </w:r>
      <w:r w:rsidRPr="009900AC">
        <w:rPr>
          <w:lang w:eastAsia="en-GB"/>
        </w:rPr>
        <w:t xml:space="preserve"> “&lt;![CDATA[ “ as a prefix and “]]&gt;”</w:t>
      </w:r>
      <w:r>
        <w:rPr>
          <w:lang w:eastAsia="en-GB"/>
        </w:rPr>
        <w:t xml:space="preserve"> as a </w:t>
      </w:r>
      <w:r w:rsidRPr="009900AC">
        <w:rPr>
          <w:lang w:eastAsia="en-GB"/>
        </w:rPr>
        <w:t xml:space="preserve">post fix </w:t>
      </w:r>
      <w:r>
        <w:rPr>
          <w:lang w:eastAsia="en-GB"/>
        </w:rPr>
        <w:t>added</w:t>
      </w:r>
      <w:r w:rsidRPr="009900AC">
        <w:rPr>
          <w:lang w:eastAsia="en-GB"/>
        </w:rPr>
        <w:t xml:space="preserve"> to the original content</w:t>
      </w:r>
      <w:r>
        <w:rPr>
          <w:lang w:eastAsia="en-GB"/>
        </w:rPr>
        <w:t>s</w:t>
      </w:r>
      <w:r w:rsidRPr="009900AC">
        <w:rPr>
          <w:lang w:eastAsia="en-GB"/>
        </w:rPr>
        <w:t xml:space="preserve"> of the field</w:t>
      </w:r>
      <w:r>
        <w:rPr>
          <w:lang w:eastAsia="en-GB"/>
        </w:rPr>
        <w:t xml:space="preserve">, e.g. </w:t>
      </w:r>
      <w:r w:rsidRPr="009900AC">
        <w:rPr>
          <w:lang w:eastAsia="en-GB"/>
        </w:rPr>
        <w:t>&lt;![CDATA[868631000000102]]&gt;</w:t>
      </w:r>
      <w:r>
        <w:rPr>
          <w:lang w:eastAsia="en-GB"/>
        </w:rPr>
        <w:t xml:space="preserve">. GPDC does not propose to implement this approach, as it will </w:t>
      </w:r>
      <w:r w:rsidRPr="008E1509">
        <w:rPr>
          <w:lang w:eastAsia="en-GB"/>
        </w:rPr>
        <w:t>correctly escap</w:t>
      </w:r>
      <w:r>
        <w:rPr>
          <w:lang w:eastAsia="en-GB"/>
        </w:rPr>
        <w:t>e</w:t>
      </w:r>
      <w:r w:rsidRPr="008E1509">
        <w:rPr>
          <w:lang w:eastAsia="en-GB"/>
        </w:rPr>
        <w:t xml:space="preserve"> the XML data</w:t>
      </w:r>
      <w:r>
        <w:rPr>
          <w:lang w:eastAsia="en-GB"/>
        </w:rPr>
        <w:t xml:space="preserve"> </w:t>
      </w:r>
      <w:r w:rsidRPr="008E1509">
        <w:rPr>
          <w:lang w:eastAsia="en-GB"/>
        </w:rPr>
        <w:t>so as not to cause any parsing issues</w:t>
      </w:r>
      <w:r>
        <w:rPr>
          <w:lang w:eastAsia="en-GB"/>
        </w:rPr>
        <w:t xml:space="preserve">, </w:t>
      </w:r>
      <w:r w:rsidRPr="008E1509">
        <w:rPr>
          <w:lang w:eastAsia="en-GB"/>
        </w:rPr>
        <w:t>e.g. &amp;</w:t>
      </w:r>
      <w:proofErr w:type="spellStart"/>
      <w:r w:rsidRPr="008E1509">
        <w:rPr>
          <w:lang w:eastAsia="en-GB"/>
        </w:rPr>
        <w:t>lt</w:t>
      </w:r>
      <w:proofErr w:type="spellEnd"/>
      <w:r w:rsidRPr="008E1509">
        <w:rPr>
          <w:lang w:eastAsia="en-GB"/>
        </w:rPr>
        <w:t>;&amp;lt;314463006 OR &amp;</w:t>
      </w:r>
      <w:proofErr w:type="spellStart"/>
      <w:r w:rsidRPr="008E1509">
        <w:rPr>
          <w:lang w:eastAsia="en-GB"/>
        </w:rPr>
        <w:t>lt</w:t>
      </w:r>
      <w:proofErr w:type="spellEnd"/>
      <w:r w:rsidRPr="008E1509">
        <w:rPr>
          <w:lang w:eastAsia="en-GB"/>
        </w:rPr>
        <w:t>;&amp;lt;198091000000104 OR &amp;</w:t>
      </w:r>
      <w:proofErr w:type="spellStart"/>
      <w:r w:rsidRPr="008E1509">
        <w:rPr>
          <w:lang w:eastAsia="en-GB"/>
        </w:rPr>
        <w:t>lt</w:t>
      </w:r>
      <w:proofErr w:type="spellEnd"/>
      <w:r w:rsidRPr="008E1509">
        <w:rPr>
          <w:lang w:eastAsia="en-GB"/>
        </w:rPr>
        <w:t>;&amp;lt;198081000000101 etc.</w:t>
      </w:r>
      <w:r>
        <w:rPr>
          <w:lang w:eastAsia="en-GB"/>
        </w:rPr>
        <w:t xml:space="preserve"> </w:t>
      </w:r>
    </w:p>
    <w:tbl>
      <w:tblPr>
        <w:tblW w:w="4899" w:type="pct"/>
        <w:tblInd w:w="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6"/>
        <w:gridCol w:w="1295"/>
        <w:gridCol w:w="1521"/>
        <w:gridCol w:w="3550"/>
        <w:gridCol w:w="1772"/>
      </w:tblGrid>
      <w:tr w:rsidR="00FD4A2E" w:rsidRPr="003D5616" w14:paraId="42C34875" w14:textId="77777777" w:rsidTr="00C572AD">
        <w:trPr>
          <w:cantSplit/>
          <w:tblHeader/>
        </w:trPr>
        <w:tc>
          <w:tcPr>
            <w:tcW w:w="394" w:type="pct"/>
            <w:shd w:val="clear" w:color="auto" w:fill="BFBFBF"/>
            <w:tcMar>
              <w:left w:w="51" w:type="dxa"/>
              <w:right w:w="51" w:type="dxa"/>
            </w:tcMar>
          </w:tcPr>
          <w:p w14:paraId="049E06B4" w14:textId="77777777" w:rsidR="00FD4A2E" w:rsidRPr="00C05EEC" w:rsidRDefault="00FD4A2E" w:rsidP="00FD4A2E">
            <w:pPr>
              <w:spacing w:after="240"/>
              <w:rPr>
                <w:b/>
              </w:rPr>
            </w:pPr>
            <w:r>
              <w:rPr>
                <w:b/>
              </w:rPr>
              <w:t>Id</w:t>
            </w:r>
          </w:p>
        </w:tc>
        <w:tc>
          <w:tcPr>
            <w:tcW w:w="733" w:type="pct"/>
            <w:shd w:val="clear" w:color="auto" w:fill="BFBFBF"/>
          </w:tcPr>
          <w:p w14:paraId="3D73E728" w14:textId="77777777" w:rsidR="00FD4A2E" w:rsidRPr="00C05EEC" w:rsidRDefault="00FD4A2E" w:rsidP="00FD4A2E">
            <w:pPr>
              <w:spacing w:after="240"/>
              <w:rPr>
                <w:b/>
              </w:rPr>
            </w:pPr>
            <w:r w:rsidRPr="006E5678">
              <w:rPr>
                <w:b/>
              </w:rPr>
              <w:t>Concept</w:t>
            </w:r>
          </w:p>
        </w:tc>
        <w:tc>
          <w:tcPr>
            <w:tcW w:w="861" w:type="pct"/>
            <w:shd w:val="clear" w:color="auto" w:fill="BFBFBF"/>
          </w:tcPr>
          <w:p w14:paraId="2277B31D" w14:textId="77777777" w:rsidR="00FD4A2E" w:rsidRDefault="00FD4A2E" w:rsidP="00FD4A2E">
            <w:pPr>
              <w:spacing w:after="240"/>
              <w:rPr>
                <w:b/>
              </w:rPr>
            </w:pPr>
            <w:r w:rsidRPr="006E5678">
              <w:rPr>
                <w:b/>
              </w:rPr>
              <w:t>Syntax Form</w:t>
            </w:r>
          </w:p>
        </w:tc>
        <w:tc>
          <w:tcPr>
            <w:tcW w:w="2009" w:type="pct"/>
            <w:shd w:val="clear" w:color="auto" w:fill="BFBFBF"/>
          </w:tcPr>
          <w:p w14:paraId="651F213F" w14:textId="77777777" w:rsidR="00FD4A2E" w:rsidRDefault="00FD4A2E" w:rsidP="00FD4A2E">
            <w:pPr>
              <w:spacing w:after="240"/>
              <w:rPr>
                <w:b/>
              </w:rPr>
            </w:pPr>
            <w:r w:rsidRPr="006E5678">
              <w:rPr>
                <w:b/>
              </w:rPr>
              <w:t>Description</w:t>
            </w:r>
          </w:p>
        </w:tc>
        <w:tc>
          <w:tcPr>
            <w:tcW w:w="1003" w:type="pct"/>
            <w:shd w:val="clear" w:color="auto" w:fill="BFBFBF"/>
          </w:tcPr>
          <w:p w14:paraId="764B5330" w14:textId="77777777" w:rsidR="00FD4A2E" w:rsidRDefault="00FD4A2E" w:rsidP="00FD4A2E">
            <w:pPr>
              <w:spacing w:after="240"/>
              <w:rPr>
                <w:b/>
              </w:rPr>
            </w:pPr>
            <w:r w:rsidRPr="006E5678">
              <w:rPr>
                <w:b/>
              </w:rPr>
              <w:t>Example</w:t>
            </w:r>
          </w:p>
        </w:tc>
      </w:tr>
      <w:tr w:rsidR="00FD4A2E" w:rsidRPr="003D5616" w14:paraId="76E93B12" w14:textId="77777777" w:rsidTr="00C572AD">
        <w:trPr>
          <w:cantSplit/>
        </w:trPr>
        <w:tc>
          <w:tcPr>
            <w:tcW w:w="394" w:type="pct"/>
          </w:tcPr>
          <w:p w14:paraId="58BF7942" w14:textId="77777777" w:rsidR="00FD4A2E" w:rsidRPr="003D5616" w:rsidRDefault="00FD4A2E" w:rsidP="00FD4A2E">
            <w:r>
              <w:t>1</w:t>
            </w:r>
          </w:p>
        </w:tc>
        <w:tc>
          <w:tcPr>
            <w:tcW w:w="733" w:type="pct"/>
          </w:tcPr>
          <w:p w14:paraId="449BC120" w14:textId="77777777" w:rsidR="00FD4A2E" w:rsidRPr="003D5616" w:rsidRDefault="00FD4A2E" w:rsidP="00FD4A2E">
            <w:pPr>
              <w:rPr>
                <w:rFonts w:eastAsia="Calibri" w:cs="Arial"/>
                <w:szCs w:val="22"/>
              </w:rPr>
            </w:pPr>
            <w:r>
              <w:t>Single Code</w:t>
            </w:r>
          </w:p>
        </w:tc>
        <w:tc>
          <w:tcPr>
            <w:tcW w:w="861" w:type="pct"/>
          </w:tcPr>
          <w:p w14:paraId="264CD4E6" w14:textId="77777777" w:rsidR="00FD4A2E" w:rsidRPr="00887A0A" w:rsidRDefault="00FD4A2E" w:rsidP="00FD4A2E">
            <w:r w:rsidRPr="00887A0A">
              <w:t>&lt;</w:t>
            </w:r>
            <w:proofErr w:type="spellStart"/>
            <w:r w:rsidRPr="00887A0A">
              <w:t>xxxxx</w:t>
            </w:r>
            <w:proofErr w:type="spellEnd"/>
            <w:r w:rsidRPr="00887A0A">
              <w:t>&gt;</w:t>
            </w:r>
          </w:p>
          <w:p w14:paraId="6C904116" w14:textId="77777777" w:rsidR="00FD4A2E" w:rsidRPr="00887A0A" w:rsidRDefault="00FD4A2E" w:rsidP="00FD4A2E">
            <w:r w:rsidRPr="00887A0A">
              <w:t>&lt;</w:t>
            </w:r>
            <w:proofErr w:type="spellStart"/>
            <w:r w:rsidRPr="00887A0A">
              <w:t>xxxx</w:t>
            </w:r>
            <w:proofErr w:type="spellEnd"/>
            <w:r w:rsidRPr="00887A0A">
              <w:t>.&gt;</w:t>
            </w:r>
          </w:p>
          <w:p w14:paraId="751DD868" w14:textId="77777777" w:rsidR="00FD4A2E" w:rsidRPr="00887A0A" w:rsidRDefault="00FD4A2E" w:rsidP="00FD4A2E">
            <w:r w:rsidRPr="00887A0A">
              <w:t>&lt;xxx..&gt;</w:t>
            </w:r>
          </w:p>
          <w:p w14:paraId="150411E2" w14:textId="77777777" w:rsidR="00FD4A2E" w:rsidRPr="00887A0A" w:rsidRDefault="00FD4A2E" w:rsidP="00FD4A2E">
            <w:r w:rsidRPr="00887A0A">
              <w:t>&lt;xx…&gt;</w:t>
            </w:r>
          </w:p>
          <w:p w14:paraId="582EC791" w14:textId="77777777" w:rsidR="00FD4A2E" w:rsidRPr="003D5616" w:rsidRDefault="00FD4A2E" w:rsidP="00FD4A2E">
            <w:r w:rsidRPr="00887A0A">
              <w:t>&lt;x….&gt;</w:t>
            </w:r>
          </w:p>
        </w:tc>
        <w:tc>
          <w:tcPr>
            <w:tcW w:w="2009" w:type="pct"/>
          </w:tcPr>
          <w:p w14:paraId="15AAF5EC" w14:textId="77777777" w:rsidR="00FD4A2E" w:rsidRDefault="00FD4A2E" w:rsidP="00FD4A2E">
            <w:pPr>
              <w:rPr>
                <w:rFonts w:eastAsia="Calibri" w:cs="Arial"/>
                <w:szCs w:val="22"/>
              </w:rPr>
            </w:pPr>
            <w:r>
              <w:t xml:space="preserve">This represents a concept of a single code concept within a given NHS Terminology. </w:t>
            </w:r>
          </w:p>
          <w:p w14:paraId="5AA915F5" w14:textId="77777777" w:rsidR="00FD4A2E" w:rsidRDefault="00FD4A2E" w:rsidP="00FD4A2E"/>
          <w:p w14:paraId="23BC2CD3" w14:textId="77777777" w:rsidR="00FD4A2E" w:rsidRDefault="00FD4A2E" w:rsidP="00FD4A2E">
            <w:r>
              <w:t>As Read2 and CTV3 are fixed length structures (i.e. 5 characters) ,for these NHS Terminologies, any code will be padded out to 5 characters (where necessary) by the suffixing with the appropriate number of full-stops.</w:t>
            </w:r>
          </w:p>
          <w:p w14:paraId="051065CF" w14:textId="77777777" w:rsidR="00FD4A2E" w:rsidRDefault="00FD4A2E" w:rsidP="00FD4A2E"/>
          <w:p w14:paraId="611E70CB" w14:textId="77777777" w:rsidR="00FD4A2E" w:rsidRPr="003D5616" w:rsidRDefault="00FD4A2E" w:rsidP="00FD4A2E">
            <w:r>
              <w:t>For DM+D &amp; SNOMED_CT there is no intention to pad out these codes.</w:t>
            </w:r>
          </w:p>
        </w:tc>
        <w:tc>
          <w:tcPr>
            <w:tcW w:w="1003" w:type="pct"/>
          </w:tcPr>
          <w:p w14:paraId="67D9F73B" w14:textId="77777777" w:rsidR="00FD4A2E" w:rsidRPr="00887A0A" w:rsidRDefault="00FD4A2E" w:rsidP="00FD4A2E">
            <w:r w:rsidRPr="00887A0A">
              <w:t>C10E1</w:t>
            </w:r>
          </w:p>
          <w:p w14:paraId="2FEE8A52" w14:textId="77777777" w:rsidR="00FD4A2E" w:rsidRPr="00887A0A" w:rsidRDefault="00FD4A2E" w:rsidP="00FD4A2E">
            <w:r w:rsidRPr="00887A0A">
              <w:t>C10E.</w:t>
            </w:r>
          </w:p>
          <w:p w14:paraId="6D3D373D" w14:textId="77777777" w:rsidR="00FD4A2E" w:rsidRPr="00887A0A" w:rsidRDefault="00FD4A2E" w:rsidP="00FD4A2E">
            <w:r w:rsidRPr="00887A0A">
              <w:t>C10..</w:t>
            </w:r>
          </w:p>
          <w:p w14:paraId="607D1BFD" w14:textId="77777777" w:rsidR="00FD4A2E" w:rsidRPr="00887A0A" w:rsidRDefault="00FD4A2E" w:rsidP="00FD4A2E">
            <w:r w:rsidRPr="00887A0A">
              <w:t>C1…</w:t>
            </w:r>
          </w:p>
          <w:p w14:paraId="3AA7AA6D" w14:textId="77777777" w:rsidR="00FD4A2E" w:rsidRPr="00887A0A" w:rsidRDefault="00FD4A2E" w:rsidP="00FD4A2E">
            <w:r w:rsidRPr="00887A0A">
              <w:t>C….</w:t>
            </w:r>
          </w:p>
          <w:p w14:paraId="4D41F88E" w14:textId="77777777" w:rsidR="00FD4A2E" w:rsidRPr="003D5616" w:rsidRDefault="00FD4A2E" w:rsidP="00FD4A2E"/>
        </w:tc>
      </w:tr>
      <w:tr w:rsidR="00FD4A2E" w:rsidRPr="003D5616" w14:paraId="0972DC70" w14:textId="77777777" w:rsidTr="00C572AD">
        <w:trPr>
          <w:cantSplit/>
        </w:trPr>
        <w:tc>
          <w:tcPr>
            <w:tcW w:w="394" w:type="pct"/>
          </w:tcPr>
          <w:p w14:paraId="6C8C196C" w14:textId="77777777" w:rsidR="00FD4A2E" w:rsidRPr="003D5616" w:rsidRDefault="00FD4A2E" w:rsidP="00FD4A2E">
            <w:r>
              <w:lastRenderedPageBreak/>
              <w:t>2</w:t>
            </w:r>
          </w:p>
        </w:tc>
        <w:tc>
          <w:tcPr>
            <w:tcW w:w="733" w:type="pct"/>
          </w:tcPr>
          <w:p w14:paraId="55B8360D" w14:textId="77777777" w:rsidR="00FD4A2E" w:rsidRPr="003D5616" w:rsidRDefault="00FD4A2E" w:rsidP="00FD4A2E">
            <w:pPr>
              <w:rPr>
                <w:rFonts w:eastAsia="Calibri" w:cs="Arial"/>
                <w:szCs w:val="22"/>
              </w:rPr>
            </w:pPr>
            <w:r>
              <w:t>Delimiter</w:t>
            </w:r>
          </w:p>
        </w:tc>
        <w:tc>
          <w:tcPr>
            <w:tcW w:w="861" w:type="pct"/>
          </w:tcPr>
          <w:p w14:paraId="16FE6745" w14:textId="77777777" w:rsidR="00FD4A2E" w:rsidRPr="003D5616" w:rsidRDefault="00FD4A2E" w:rsidP="00FD4A2E">
            <w:pPr>
              <w:rPr>
                <w:rFonts w:eastAsia="Calibri" w:cs="Arial"/>
                <w:szCs w:val="22"/>
              </w:rPr>
            </w:pPr>
            <w:r w:rsidRPr="00887A0A">
              <w:t>@,@</w:t>
            </w:r>
          </w:p>
        </w:tc>
        <w:tc>
          <w:tcPr>
            <w:tcW w:w="2009" w:type="pct"/>
          </w:tcPr>
          <w:p w14:paraId="38CC6DAD" w14:textId="77777777" w:rsidR="00FD4A2E" w:rsidRDefault="00FD4A2E" w:rsidP="00FD4A2E">
            <w:pPr>
              <w:rPr>
                <w:rFonts w:eastAsia="Calibri" w:cs="Arial"/>
                <w:szCs w:val="22"/>
              </w:rPr>
            </w:pPr>
            <w:r>
              <w:t xml:space="preserve">The use of a “,” character represents a delimiter between any of concepts defined within this table. </w:t>
            </w:r>
          </w:p>
          <w:p w14:paraId="159854C0" w14:textId="77777777" w:rsidR="00FD4A2E" w:rsidRDefault="00FD4A2E" w:rsidP="00FD4A2E"/>
          <w:p w14:paraId="0FF8077F" w14:textId="77777777" w:rsidR="00FD4A2E" w:rsidRPr="003D5616" w:rsidRDefault="00FD4A2E" w:rsidP="00FD4A2E">
            <w:r>
              <w:t>NOTE: A delimiter cannot be directly followed by another delimiter.</w:t>
            </w:r>
          </w:p>
        </w:tc>
        <w:tc>
          <w:tcPr>
            <w:tcW w:w="1003" w:type="pct"/>
          </w:tcPr>
          <w:p w14:paraId="39443A06" w14:textId="77777777" w:rsidR="00FD4A2E" w:rsidRPr="003D5616" w:rsidRDefault="00FD4A2E" w:rsidP="00FD4A2E">
            <w:pPr>
              <w:rPr>
                <w:rFonts w:eastAsia="Calibri" w:cs="Arial"/>
                <w:szCs w:val="22"/>
              </w:rPr>
            </w:pPr>
            <w:r>
              <w:t xml:space="preserve">C1000 </w:t>
            </w:r>
            <w:r w:rsidRPr="00887A0A">
              <w:t>,</w:t>
            </w:r>
            <w:r>
              <w:t xml:space="preserve"> C1001</w:t>
            </w:r>
          </w:p>
        </w:tc>
      </w:tr>
      <w:tr w:rsidR="00FD4A2E" w:rsidRPr="003D5616" w14:paraId="202DD721" w14:textId="77777777" w:rsidTr="00C572AD">
        <w:trPr>
          <w:cantSplit/>
        </w:trPr>
        <w:tc>
          <w:tcPr>
            <w:tcW w:w="394" w:type="pct"/>
          </w:tcPr>
          <w:p w14:paraId="167F6984" w14:textId="77777777" w:rsidR="00FD4A2E" w:rsidRPr="003D5616" w:rsidRDefault="00FD4A2E" w:rsidP="00FD4A2E">
            <w:r>
              <w:t>3</w:t>
            </w:r>
          </w:p>
        </w:tc>
        <w:tc>
          <w:tcPr>
            <w:tcW w:w="733" w:type="pct"/>
          </w:tcPr>
          <w:p w14:paraId="30FFA29A" w14:textId="77777777" w:rsidR="00FD4A2E" w:rsidRPr="003D5616" w:rsidRDefault="00FD4A2E" w:rsidP="00FD4A2E">
            <w:pPr>
              <w:rPr>
                <w:rFonts w:eastAsia="Calibri" w:cs="Arial"/>
                <w:szCs w:val="22"/>
              </w:rPr>
            </w:pPr>
            <w:r>
              <w:t>Multiple Codes</w:t>
            </w:r>
          </w:p>
        </w:tc>
        <w:tc>
          <w:tcPr>
            <w:tcW w:w="861" w:type="pct"/>
          </w:tcPr>
          <w:p w14:paraId="5A0DC9E2" w14:textId="77777777" w:rsidR="00FD4A2E" w:rsidRPr="00887A0A" w:rsidRDefault="00FD4A2E" w:rsidP="00FD4A2E">
            <w:r w:rsidRPr="00887A0A">
              <w:t>&lt;</w:t>
            </w:r>
            <w:proofErr w:type="spellStart"/>
            <w:r w:rsidRPr="00887A0A">
              <w:t>xxxxx</w:t>
            </w:r>
            <w:proofErr w:type="spellEnd"/>
            <w:r w:rsidRPr="00887A0A">
              <w:t xml:space="preserve">&gt; </w:t>
            </w:r>
            <w:r w:rsidRPr="00D322DA">
              <w:t>,</w:t>
            </w:r>
            <w:r w:rsidRPr="00887A0A">
              <w:t xml:space="preserve"> &lt;</w:t>
            </w:r>
            <w:proofErr w:type="spellStart"/>
            <w:r w:rsidRPr="00887A0A">
              <w:t>xxxxx</w:t>
            </w:r>
            <w:proofErr w:type="spellEnd"/>
            <w:r w:rsidRPr="00887A0A">
              <w:t>&gt;</w:t>
            </w:r>
          </w:p>
          <w:p w14:paraId="5E06B812" w14:textId="77777777" w:rsidR="00FD4A2E" w:rsidRPr="003D5616" w:rsidRDefault="00FD4A2E" w:rsidP="00FD4A2E"/>
        </w:tc>
        <w:tc>
          <w:tcPr>
            <w:tcW w:w="2009" w:type="pct"/>
          </w:tcPr>
          <w:p w14:paraId="42D063A1" w14:textId="77777777" w:rsidR="00FD4A2E" w:rsidRPr="00887A0A" w:rsidRDefault="00FD4A2E" w:rsidP="00FD4A2E">
            <w:pPr>
              <w:ind w:left="720"/>
            </w:pPr>
            <w:r w:rsidRPr="00887A0A">
              <w:t>This represents a concept of a list of codes within a given NHS Terminology. This is effectively is a repetition of a ‘single code’ concept followed by a ‘delimiter’, until the final code is listed.</w:t>
            </w:r>
          </w:p>
        </w:tc>
        <w:tc>
          <w:tcPr>
            <w:tcW w:w="1003" w:type="pct"/>
          </w:tcPr>
          <w:p w14:paraId="4F8AF034" w14:textId="77777777" w:rsidR="00FD4A2E" w:rsidRPr="003D5616" w:rsidRDefault="00FD4A2E" w:rsidP="00FD4A2E">
            <w:r w:rsidRPr="00887A0A">
              <w:t>C1000</w:t>
            </w:r>
            <w:r>
              <w:t xml:space="preserve"> </w:t>
            </w:r>
            <w:r w:rsidRPr="00887A0A">
              <w:t>,</w:t>
            </w:r>
            <w:r>
              <w:t xml:space="preserve"> </w:t>
            </w:r>
            <w:r w:rsidRPr="00887A0A">
              <w:t>C1001</w:t>
            </w:r>
            <w:r>
              <w:t xml:space="preserve"> , </w:t>
            </w:r>
            <w:r w:rsidRPr="00887A0A">
              <w:t>C1002</w:t>
            </w:r>
          </w:p>
        </w:tc>
      </w:tr>
      <w:tr w:rsidR="00FD4A2E" w:rsidRPr="003D5616" w14:paraId="54CDF35C" w14:textId="77777777" w:rsidTr="00C572AD">
        <w:trPr>
          <w:cantSplit/>
        </w:trPr>
        <w:tc>
          <w:tcPr>
            <w:tcW w:w="394" w:type="pct"/>
          </w:tcPr>
          <w:p w14:paraId="19A2D778" w14:textId="77777777" w:rsidR="00FD4A2E" w:rsidRPr="003D5616" w:rsidRDefault="00FD4A2E" w:rsidP="00FD4A2E">
            <w:r>
              <w:t>4</w:t>
            </w:r>
          </w:p>
        </w:tc>
        <w:tc>
          <w:tcPr>
            <w:tcW w:w="733" w:type="pct"/>
          </w:tcPr>
          <w:p w14:paraId="1730DF34" w14:textId="77777777" w:rsidR="00FD4A2E" w:rsidRPr="003D5616" w:rsidRDefault="00FD4A2E" w:rsidP="00FD4A2E">
            <w:pPr>
              <w:rPr>
                <w:rFonts w:eastAsia="Calibri" w:cs="Arial"/>
                <w:szCs w:val="22"/>
              </w:rPr>
            </w:pPr>
            <w:r>
              <w:t>Wildcard</w:t>
            </w:r>
          </w:p>
        </w:tc>
        <w:tc>
          <w:tcPr>
            <w:tcW w:w="861" w:type="pct"/>
          </w:tcPr>
          <w:p w14:paraId="48EF81BE" w14:textId="77777777" w:rsidR="00FD4A2E" w:rsidRPr="003D5616" w:rsidRDefault="00FD4A2E" w:rsidP="00FD4A2E">
            <w:pPr>
              <w:rPr>
                <w:rFonts w:eastAsia="Calibri" w:cs="Arial"/>
                <w:szCs w:val="22"/>
              </w:rPr>
            </w:pPr>
            <w:r w:rsidRPr="00887A0A">
              <w:t>%</w:t>
            </w:r>
          </w:p>
        </w:tc>
        <w:tc>
          <w:tcPr>
            <w:tcW w:w="2009" w:type="pct"/>
          </w:tcPr>
          <w:p w14:paraId="2751242D" w14:textId="77777777" w:rsidR="00FD4A2E" w:rsidRPr="00887A0A" w:rsidRDefault="00FD4A2E" w:rsidP="00FD4A2E">
            <w:r w:rsidRPr="00887A0A">
              <w:t>The use of a “%” character represents a ‘wildcard’, to mean “this code and all its descendants”. The “%” character must follow on immediately from a given code, i.e. no intervening spaces.</w:t>
            </w:r>
          </w:p>
          <w:p w14:paraId="6EE59721" w14:textId="77777777" w:rsidR="00FD4A2E" w:rsidRPr="00887A0A" w:rsidRDefault="00FD4A2E" w:rsidP="00FD4A2E">
            <w:pPr>
              <w:ind w:left="720"/>
            </w:pPr>
            <w:r w:rsidRPr="00887A0A">
              <w:t xml:space="preserve">This concept can be used in any NHS Terminology used in GPES that allows codes to be grouped in a hierarchical parent-child type structure.  </w:t>
            </w:r>
          </w:p>
        </w:tc>
        <w:tc>
          <w:tcPr>
            <w:tcW w:w="1003" w:type="pct"/>
          </w:tcPr>
          <w:p w14:paraId="78E3C372" w14:textId="77777777" w:rsidR="00FD4A2E" w:rsidRPr="003D5616" w:rsidRDefault="00FD4A2E" w:rsidP="00FD4A2E">
            <w:pPr>
              <w:rPr>
                <w:rFonts w:eastAsia="Calibri" w:cs="Arial"/>
                <w:szCs w:val="22"/>
              </w:rPr>
            </w:pPr>
            <w:r>
              <w:t>C10..</w:t>
            </w:r>
            <w:r w:rsidRPr="00887A0A">
              <w:t>%</w:t>
            </w:r>
          </w:p>
        </w:tc>
      </w:tr>
      <w:tr w:rsidR="00FD4A2E" w:rsidRPr="003D5616" w14:paraId="5E157668" w14:textId="77777777" w:rsidTr="00C572AD">
        <w:trPr>
          <w:cantSplit/>
        </w:trPr>
        <w:tc>
          <w:tcPr>
            <w:tcW w:w="394" w:type="pct"/>
          </w:tcPr>
          <w:p w14:paraId="7BFDEF81" w14:textId="77777777" w:rsidR="00FD4A2E" w:rsidRPr="003D5616" w:rsidRDefault="00FD4A2E" w:rsidP="00FD4A2E">
            <w:r>
              <w:lastRenderedPageBreak/>
              <w:t>5</w:t>
            </w:r>
          </w:p>
        </w:tc>
        <w:tc>
          <w:tcPr>
            <w:tcW w:w="733" w:type="pct"/>
          </w:tcPr>
          <w:p w14:paraId="57DA14F5" w14:textId="77777777" w:rsidR="00FD4A2E" w:rsidRPr="003D5616" w:rsidRDefault="00FD4A2E" w:rsidP="00FD4A2E">
            <w:pPr>
              <w:rPr>
                <w:rFonts w:eastAsia="Calibri" w:cs="Arial"/>
                <w:szCs w:val="22"/>
              </w:rPr>
            </w:pPr>
            <w:r>
              <w:t>Range</w:t>
            </w:r>
          </w:p>
        </w:tc>
        <w:tc>
          <w:tcPr>
            <w:tcW w:w="861" w:type="pct"/>
          </w:tcPr>
          <w:p w14:paraId="6462E6D3" w14:textId="77777777" w:rsidR="00FD4A2E" w:rsidRPr="003D5616" w:rsidRDefault="00FD4A2E" w:rsidP="00FD4A2E">
            <w:pPr>
              <w:rPr>
                <w:rFonts w:eastAsia="Calibri" w:cs="Arial"/>
                <w:szCs w:val="22"/>
              </w:rPr>
            </w:pPr>
            <w:r w:rsidRPr="00887A0A">
              <w:t>-</w:t>
            </w:r>
          </w:p>
        </w:tc>
        <w:tc>
          <w:tcPr>
            <w:tcW w:w="2009" w:type="pct"/>
          </w:tcPr>
          <w:p w14:paraId="413E151A" w14:textId="77777777" w:rsidR="00FD4A2E" w:rsidRPr="00887A0A" w:rsidRDefault="00FD4A2E" w:rsidP="00FD4A2E">
            <w:r w:rsidRPr="00887A0A">
              <w:t xml:space="preserve">The use of a “-“ character represents a ‘range’, to mean </w:t>
            </w:r>
          </w:p>
          <w:p w14:paraId="05BC683B" w14:textId="77777777" w:rsidR="00FD4A2E" w:rsidRPr="00887A0A" w:rsidRDefault="00FD4A2E" w:rsidP="00FD4A2E">
            <w:r w:rsidRPr="00887A0A">
              <w:t>“all codes that fall within this alphanumeric range of codes, inclusive of the code defining the range”.  The “-“ character must be placed directly between to two codes, i.e. no intervening spaces.</w:t>
            </w:r>
          </w:p>
          <w:p w14:paraId="27F7547C" w14:textId="77777777" w:rsidR="00FD4A2E" w:rsidRPr="00887A0A" w:rsidRDefault="00FD4A2E" w:rsidP="00FD4A2E">
            <w:r w:rsidRPr="00887A0A">
              <w:t>The use of a “-“ character has an implied ‘wildcard’, i.e. for a given range of codes, also include all their descendants.</w:t>
            </w:r>
          </w:p>
          <w:p w14:paraId="5670E399" w14:textId="77777777" w:rsidR="00FD4A2E" w:rsidRPr="00887A0A" w:rsidRDefault="00FD4A2E" w:rsidP="00FD4A2E">
            <w:pPr>
              <w:ind w:left="720"/>
            </w:pPr>
            <w:r w:rsidRPr="00887A0A">
              <w:t>Note: That this is only permissible for READ2.</w:t>
            </w:r>
          </w:p>
        </w:tc>
        <w:tc>
          <w:tcPr>
            <w:tcW w:w="1003" w:type="pct"/>
          </w:tcPr>
          <w:p w14:paraId="43D85A85" w14:textId="77777777" w:rsidR="00FD4A2E" w:rsidRPr="003D5616" w:rsidRDefault="00FD4A2E" w:rsidP="00FD4A2E">
            <w:pPr>
              <w:rPr>
                <w:rFonts w:eastAsia="Calibri" w:cs="Arial"/>
                <w:szCs w:val="22"/>
              </w:rPr>
            </w:pPr>
            <w:r>
              <w:t>C1000</w:t>
            </w:r>
            <w:r w:rsidRPr="00887A0A">
              <w:t>-</w:t>
            </w:r>
            <w:r>
              <w:t>C100z</w:t>
            </w:r>
          </w:p>
        </w:tc>
      </w:tr>
      <w:tr w:rsidR="00FD4A2E" w:rsidRPr="003D5616" w14:paraId="2A47FC99" w14:textId="77777777" w:rsidTr="00C572AD">
        <w:trPr>
          <w:cantSplit/>
        </w:trPr>
        <w:tc>
          <w:tcPr>
            <w:tcW w:w="394" w:type="pct"/>
          </w:tcPr>
          <w:p w14:paraId="786C68AB" w14:textId="77777777" w:rsidR="00FD4A2E" w:rsidRPr="003D5616" w:rsidRDefault="00FD4A2E" w:rsidP="00FD4A2E">
            <w:r>
              <w:lastRenderedPageBreak/>
              <w:t>6</w:t>
            </w:r>
          </w:p>
        </w:tc>
        <w:tc>
          <w:tcPr>
            <w:tcW w:w="733" w:type="pct"/>
          </w:tcPr>
          <w:p w14:paraId="71F84FBF" w14:textId="77777777" w:rsidR="00FD4A2E" w:rsidRPr="003D5616" w:rsidRDefault="00FD4A2E" w:rsidP="00FD4A2E">
            <w:pPr>
              <w:rPr>
                <w:rFonts w:eastAsia="Calibri" w:cs="Arial"/>
                <w:szCs w:val="22"/>
              </w:rPr>
            </w:pPr>
            <w:r>
              <w:t>Exclusion</w:t>
            </w:r>
          </w:p>
        </w:tc>
        <w:tc>
          <w:tcPr>
            <w:tcW w:w="861" w:type="pct"/>
          </w:tcPr>
          <w:p w14:paraId="5E183451" w14:textId="77777777" w:rsidR="00FD4A2E" w:rsidRPr="003D5616" w:rsidRDefault="00FD4A2E" w:rsidP="00FD4A2E">
            <w:pPr>
              <w:rPr>
                <w:rFonts w:eastAsia="Calibri" w:cs="Arial"/>
                <w:szCs w:val="22"/>
              </w:rPr>
            </w:pPr>
            <w:r>
              <w:t>@(excluding@&lt;code&gt;)</w:t>
            </w:r>
          </w:p>
        </w:tc>
        <w:tc>
          <w:tcPr>
            <w:tcW w:w="2009" w:type="pct"/>
          </w:tcPr>
          <w:p w14:paraId="619BF0D9" w14:textId="77777777" w:rsidR="00FD4A2E" w:rsidRDefault="00FD4A2E" w:rsidP="00FD4A2E">
            <w:pPr>
              <w:rPr>
                <w:rFonts w:eastAsia="Calibri" w:cs="Arial"/>
                <w:szCs w:val="22"/>
              </w:rPr>
            </w:pPr>
            <w:r>
              <w:t xml:space="preserve">The use of an ‘exclusion’ concept i.e. “(excluding@&lt;code&gt;)“ means that the codes specified within the () parenthesis should be excluded from the preceding specified ‘wildcard’ or ‘range’ concept. </w:t>
            </w:r>
          </w:p>
          <w:p w14:paraId="3673A47A" w14:textId="77777777" w:rsidR="00FD4A2E" w:rsidRDefault="00FD4A2E" w:rsidP="00FD4A2E"/>
          <w:p w14:paraId="0D79A887" w14:textId="77777777" w:rsidR="00FD4A2E" w:rsidRDefault="00FD4A2E" w:rsidP="00FD4A2E">
            <w:r>
              <w:t xml:space="preserve">An ‘exclusion’ concept can only follow on from a ‘wildcard’ or a ‘range’ concept. </w:t>
            </w:r>
          </w:p>
          <w:p w14:paraId="0F42EC1B" w14:textId="77777777" w:rsidR="00FD4A2E" w:rsidRDefault="00FD4A2E" w:rsidP="00FD4A2E"/>
          <w:p w14:paraId="15688FF8" w14:textId="77777777" w:rsidR="00FD4A2E" w:rsidRDefault="00FD4A2E" w:rsidP="00FD4A2E">
            <w:r>
              <w:t>The codes specified within the () parenthesis(for an ‘exclusion’ concept’ can include</w:t>
            </w:r>
          </w:p>
          <w:p w14:paraId="6767CD7F" w14:textId="77777777" w:rsidR="00FD4A2E" w:rsidRPr="00887A0A" w:rsidRDefault="00FD4A2E" w:rsidP="00FD4A2E">
            <w:pPr>
              <w:pStyle w:val="ListParagraph"/>
              <w:numPr>
                <w:ilvl w:val="0"/>
                <w:numId w:val="37"/>
              </w:numPr>
              <w:spacing w:after="0"/>
              <w:contextualSpacing/>
              <w:textboxTightWrap w:val="none"/>
              <w:rPr>
                <w:szCs w:val="20"/>
              </w:rPr>
            </w:pPr>
            <w:r w:rsidRPr="00026D68">
              <w:rPr>
                <w:szCs w:val="20"/>
              </w:rPr>
              <w:t>A single code &lt;code&gt;</w:t>
            </w:r>
          </w:p>
          <w:p w14:paraId="14436804" w14:textId="77777777" w:rsidR="00FD4A2E" w:rsidRPr="00887A0A" w:rsidRDefault="00FD4A2E" w:rsidP="00FD4A2E">
            <w:pPr>
              <w:pStyle w:val="ListParagraph"/>
              <w:numPr>
                <w:ilvl w:val="0"/>
                <w:numId w:val="37"/>
              </w:numPr>
              <w:spacing w:after="0"/>
              <w:contextualSpacing/>
              <w:textboxTightWrap w:val="none"/>
              <w:rPr>
                <w:szCs w:val="20"/>
              </w:rPr>
            </w:pPr>
            <w:r w:rsidRPr="00026D68">
              <w:rPr>
                <w:szCs w:val="20"/>
              </w:rPr>
              <w:t>A list of codes &lt;code&gt; , &lt;code&gt;</w:t>
            </w:r>
          </w:p>
          <w:p w14:paraId="78FA23FC" w14:textId="77777777" w:rsidR="00FD4A2E" w:rsidRPr="00887A0A" w:rsidRDefault="00FD4A2E" w:rsidP="00FD4A2E">
            <w:pPr>
              <w:pStyle w:val="ListParagraph"/>
              <w:numPr>
                <w:ilvl w:val="0"/>
                <w:numId w:val="37"/>
              </w:numPr>
              <w:spacing w:after="0"/>
              <w:contextualSpacing/>
              <w:textboxTightWrap w:val="none"/>
              <w:rPr>
                <w:szCs w:val="20"/>
              </w:rPr>
            </w:pPr>
            <w:r w:rsidRPr="00026D68">
              <w:rPr>
                <w:szCs w:val="20"/>
              </w:rPr>
              <w:t>A ‘wildcard’ code &lt;code&gt;%</w:t>
            </w:r>
          </w:p>
          <w:p w14:paraId="2F438624" w14:textId="77777777" w:rsidR="00FD4A2E" w:rsidRPr="00887A0A" w:rsidRDefault="00FD4A2E" w:rsidP="00FD4A2E">
            <w:pPr>
              <w:pStyle w:val="ListParagraph"/>
              <w:numPr>
                <w:ilvl w:val="0"/>
                <w:numId w:val="37"/>
              </w:numPr>
              <w:spacing w:after="0"/>
              <w:contextualSpacing/>
              <w:textboxTightWrap w:val="none"/>
              <w:rPr>
                <w:szCs w:val="20"/>
              </w:rPr>
            </w:pPr>
            <w:r w:rsidRPr="00026D68">
              <w:rPr>
                <w:szCs w:val="20"/>
              </w:rPr>
              <w:t>A code range &lt;code&gt;-&lt;code&gt;</w:t>
            </w:r>
          </w:p>
          <w:p w14:paraId="4C7DD5D7" w14:textId="77777777" w:rsidR="00FD4A2E" w:rsidRPr="00887A0A" w:rsidRDefault="00FD4A2E" w:rsidP="00FD4A2E">
            <w:pPr>
              <w:pStyle w:val="ListParagraph"/>
              <w:numPr>
                <w:ilvl w:val="0"/>
                <w:numId w:val="37"/>
              </w:numPr>
              <w:spacing w:after="0"/>
              <w:contextualSpacing/>
              <w:textboxTightWrap w:val="none"/>
              <w:rPr>
                <w:szCs w:val="20"/>
              </w:rPr>
            </w:pPr>
            <w:r w:rsidRPr="00026D68">
              <w:rPr>
                <w:szCs w:val="20"/>
              </w:rPr>
              <w:t>A combination of a) to d)</w:t>
            </w:r>
          </w:p>
        </w:tc>
        <w:tc>
          <w:tcPr>
            <w:tcW w:w="1003" w:type="pct"/>
          </w:tcPr>
          <w:p w14:paraId="12816CE1" w14:textId="77777777" w:rsidR="00FD4A2E" w:rsidRDefault="00FD4A2E" w:rsidP="00FD4A2E">
            <w:r>
              <w:t xml:space="preserve">C10..% </w:t>
            </w:r>
            <w:r w:rsidRPr="00887A0A">
              <w:t>(excluding C1001)</w:t>
            </w:r>
          </w:p>
          <w:p w14:paraId="0A3AAA11" w14:textId="77777777" w:rsidR="00FD4A2E" w:rsidRDefault="00FD4A2E" w:rsidP="00FD4A2E"/>
          <w:p w14:paraId="079AF5BE" w14:textId="77777777" w:rsidR="00FD4A2E" w:rsidRDefault="00FD4A2E" w:rsidP="00FD4A2E">
            <w:r>
              <w:t xml:space="preserve">C10..% </w:t>
            </w:r>
            <w:r w:rsidRPr="00887A0A">
              <w:t>(excluding C1001, c100z)</w:t>
            </w:r>
          </w:p>
          <w:p w14:paraId="5ED229E7" w14:textId="77777777" w:rsidR="00FD4A2E" w:rsidRDefault="00FD4A2E" w:rsidP="00FD4A2E"/>
          <w:p w14:paraId="3F9E5F61" w14:textId="77777777" w:rsidR="00FD4A2E" w:rsidRDefault="00FD4A2E" w:rsidP="00FD4A2E">
            <w:r>
              <w:t xml:space="preserve">C10..% </w:t>
            </w:r>
            <w:r w:rsidRPr="00887A0A">
              <w:t>(excluding C100%)</w:t>
            </w:r>
          </w:p>
          <w:p w14:paraId="39BDEB9F" w14:textId="77777777" w:rsidR="00FD4A2E" w:rsidRDefault="00FD4A2E" w:rsidP="00FD4A2E"/>
          <w:p w14:paraId="4605155E" w14:textId="77777777" w:rsidR="00FD4A2E" w:rsidRDefault="00FD4A2E" w:rsidP="00FD4A2E">
            <w:r>
              <w:t xml:space="preserve">C10..% </w:t>
            </w:r>
            <w:r w:rsidRPr="00887A0A">
              <w:t>(excluding C1000-C100z)</w:t>
            </w:r>
          </w:p>
          <w:p w14:paraId="4C11927C" w14:textId="77777777" w:rsidR="00FD4A2E" w:rsidRDefault="00FD4A2E" w:rsidP="00FD4A2E"/>
          <w:p w14:paraId="592D88FF" w14:textId="77777777" w:rsidR="00FD4A2E" w:rsidRDefault="00FD4A2E" w:rsidP="00FD4A2E">
            <w:r>
              <w:t xml:space="preserve">C10..% </w:t>
            </w:r>
            <w:r w:rsidRPr="00887A0A">
              <w:t>(excluding C1001, C1011, C1011y, C102.%, C1030-C103y)</w:t>
            </w:r>
          </w:p>
          <w:p w14:paraId="42ED7255" w14:textId="77777777" w:rsidR="00FD4A2E" w:rsidRPr="003D5616" w:rsidRDefault="00FD4A2E" w:rsidP="00FD4A2E"/>
        </w:tc>
      </w:tr>
      <w:tr w:rsidR="00FD4A2E" w:rsidRPr="003D5616" w14:paraId="4F8710C4" w14:textId="77777777" w:rsidTr="00C572AD">
        <w:trPr>
          <w:cantSplit/>
        </w:trPr>
        <w:tc>
          <w:tcPr>
            <w:tcW w:w="394" w:type="pct"/>
          </w:tcPr>
          <w:p w14:paraId="26B24BA1" w14:textId="77777777" w:rsidR="00FD4A2E" w:rsidRDefault="00FD4A2E" w:rsidP="00FD4A2E">
            <w:r>
              <w:lastRenderedPageBreak/>
              <w:t>7</w:t>
            </w:r>
          </w:p>
        </w:tc>
        <w:tc>
          <w:tcPr>
            <w:tcW w:w="733" w:type="pct"/>
          </w:tcPr>
          <w:p w14:paraId="210C355C" w14:textId="77777777" w:rsidR="00FD4A2E" w:rsidRPr="003D5616" w:rsidRDefault="00FD4A2E" w:rsidP="00FD4A2E">
            <w:pPr>
              <w:rPr>
                <w:rFonts w:eastAsia="Calibri" w:cs="Arial"/>
                <w:szCs w:val="22"/>
              </w:rPr>
            </w:pPr>
            <w:r>
              <w:t>Inclusion</w:t>
            </w:r>
          </w:p>
        </w:tc>
        <w:tc>
          <w:tcPr>
            <w:tcW w:w="861" w:type="pct"/>
          </w:tcPr>
          <w:p w14:paraId="6C67C40A" w14:textId="77777777" w:rsidR="00FD4A2E" w:rsidRPr="003D5616" w:rsidRDefault="00FD4A2E" w:rsidP="00FD4A2E">
            <w:pPr>
              <w:rPr>
                <w:rFonts w:eastAsia="Calibri" w:cs="Arial"/>
                <w:szCs w:val="22"/>
              </w:rPr>
            </w:pPr>
            <w:r>
              <w:t>@(including@&lt;code&gt;)</w:t>
            </w:r>
          </w:p>
        </w:tc>
        <w:tc>
          <w:tcPr>
            <w:tcW w:w="2009" w:type="pct"/>
          </w:tcPr>
          <w:p w14:paraId="63D8A79F" w14:textId="77777777" w:rsidR="00FD4A2E" w:rsidRDefault="00FD4A2E" w:rsidP="00FD4A2E">
            <w:pPr>
              <w:rPr>
                <w:rFonts w:eastAsia="Calibri" w:cs="Arial"/>
                <w:szCs w:val="22"/>
              </w:rPr>
            </w:pPr>
            <w:r>
              <w:t>The use of and ‘inclusion’ concept i.e. “(including@&lt;code&gt;)“</w:t>
            </w:r>
          </w:p>
          <w:p w14:paraId="09A35F7F" w14:textId="77777777" w:rsidR="00FD4A2E" w:rsidRDefault="00FD4A2E" w:rsidP="00FD4A2E">
            <w:pPr>
              <w:rPr>
                <w:rFonts w:eastAsia="Calibri" w:cs="Arial"/>
                <w:szCs w:val="22"/>
              </w:rPr>
            </w:pPr>
            <w:r>
              <w:t>means that the codes specified within the () parenthesis should not be excluded from the codes specified in an associated ‘exclusion’ concept.</w:t>
            </w:r>
          </w:p>
          <w:p w14:paraId="5B9351B8" w14:textId="77777777" w:rsidR="00FD4A2E" w:rsidRDefault="00FD4A2E" w:rsidP="00FD4A2E"/>
          <w:p w14:paraId="3DB2DDBB" w14:textId="77777777" w:rsidR="00FD4A2E" w:rsidRDefault="00FD4A2E" w:rsidP="00FD4A2E">
            <w:r>
              <w:t>An ‘inclusion’ concept can only follow on from a ‘wildcard’ code or ‘range of codes’ within an ‘exclusion’ concept and must be nested within the ‘exclusion’ concept.</w:t>
            </w:r>
          </w:p>
          <w:p w14:paraId="11F11944" w14:textId="77777777" w:rsidR="00FD4A2E" w:rsidRDefault="00FD4A2E" w:rsidP="00FD4A2E"/>
          <w:p w14:paraId="6963005F" w14:textId="77777777" w:rsidR="00FD4A2E" w:rsidRDefault="00FD4A2E" w:rsidP="00FD4A2E">
            <w:r>
              <w:t>The codes specified within the () parenthesis can include</w:t>
            </w:r>
          </w:p>
          <w:p w14:paraId="16121EF8" w14:textId="77777777" w:rsidR="00FD4A2E" w:rsidRPr="00887A0A" w:rsidRDefault="00FD4A2E" w:rsidP="00FD4A2E">
            <w:pPr>
              <w:pStyle w:val="ListParagraph"/>
              <w:numPr>
                <w:ilvl w:val="0"/>
                <w:numId w:val="38"/>
              </w:numPr>
              <w:spacing w:after="0"/>
              <w:contextualSpacing/>
              <w:textboxTightWrap w:val="none"/>
              <w:rPr>
                <w:szCs w:val="20"/>
              </w:rPr>
            </w:pPr>
            <w:r w:rsidRPr="00026D68">
              <w:rPr>
                <w:szCs w:val="20"/>
              </w:rPr>
              <w:t>A single code &lt;code&gt;</w:t>
            </w:r>
          </w:p>
          <w:p w14:paraId="503ADD7E" w14:textId="77777777" w:rsidR="00FD4A2E" w:rsidRPr="00887A0A" w:rsidRDefault="00FD4A2E" w:rsidP="00FD4A2E">
            <w:pPr>
              <w:pStyle w:val="ListParagraph"/>
              <w:numPr>
                <w:ilvl w:val="0"/>
                <w:numId w:val="38"/>
              </w:numPr>
              <w:spacing w:after="0"/>
              <w:contextualSpacing/>
              <w:textboxTightWrap w:val="none"/>
              <w:rPr>
                <w:szCs w:val="20"/>
              </w:rPr>
            </w:pPr>
            <w:r w:rsidRPr="00026D68">
              <w:rPr>
                <w:szCs w:val="20"/>
              </w:rPr>
              <w:t>A list of codes &lt;code&gt; , &lt;code&gt;</w:t>
            </w:r>
          </w:p>
          <w:p w14:paraId="7D501CF6" w14:textId="77777777" w:rsidR="00FD4A2E" w:rsidRPr="00887A0A" w:rsidRDefault="00FD4A2E" w:rsidP="00FD4A2E">
            <w:pPr>
              <w:pStyle w:val="ListParagraph"/>
              <w:numPr>
                <w:ilvl w:val="0"/>
                <w:numId w:val="38"/>
              </w:numPr>
              <w:spacing w:after="0"/>
              <w:contextualSpacing/>
              <w:textboxTightWrap w:val="none"/>
              <w:rPr>
                <w:szCs w:val="20"/>
              </w:rPr>
            </w:pPr>
            <w:r w:rsidRPr="00026D68">
              <w:rPr>
                <w:szCs w:val="20"/>
              </w:rPr>
              <w:t>A ‘wildcard’ code &lt;code&gt;%</w:t>
            </w:r>
          </w:p>
          <w:p w14:paraId="057402AE" w14:textId="77777777" w:rsidR="00FD4A2E" w:rsidRPr="00887A0A" w:rsidRDefault="00FD4A2E" w:rsidP="00FD4A2E">
            <w:pPr>
              <w:pStyle w:val="ListParagraph"/>
              <w:numPr>
                <w:ilvl w:val="0"/>
                <w:numId w:val="38"/>
              </w:numPr>
              <w:spacing w:after="0"/>
              <w:contextualSpacing/>
              <w:textboxTightWrap w:val="none"/>
              <w:rPr>
                <w:szCs w:val="20"/>
              </w:rPr>
            </w:pPr>
            <w:r w:rsidRPr="00026D68">
              <w:rPr>
                <w:szCs w:val="20"/>
              </w:rPr>
              <w:t>A code range &lt;code&gt;-&lt;code&gt;</w:t>
            </w:r>
          </w:p>
          <w:p w14:paraId="4E9783AF" w14:textId="77777777" w:rsidR="00FD4A2E" w:rsidRPr="00887A0A" w:rsidRDefault="00FD4A2E" w:rsidP="00FD4A2E">
            <w:pPr>
              <w:pStyle w:val="ListParagraph"/>
              <w:numPr>
                <w:ilvl w:val="0"/>
                <w:numId w:val="38"/>
              </w:numPr>
              <w:spacing w:after="0"/>
              <w:contextualSpacing/>
              <w:textboxTightWrap w:val="none"/>
              <w:rPr>
                <w:szCs w:val="20"/>
              </w:rPr>
            </w:pPr>
            <w:r w:rsidRPr="00026D68">
              <w:rPr>
                <w:szCs w:val="20"/>
              </w:rPr>
              <w:t>A combination of a) to d)</w:t>
            </w:r>
          </w:p>
        </w:tc>
        <w:tc>
          <w:tcPr>
            <w:tcW w:w="1003" w:type="pct"/>
          </w:tcPr>
          <w:p w14:paraId="25A3AC70" w14:textId="77777777" w:rsidR="00FD4A2E" w:rsidRDefault="00FD4A2E" w:rsidP="00FD4A2E">
            <w:r>
              <w:t xml:space="preserve">C10..% (excluding C100% </w:t>
            </w:r>
            <w:r w:rsidRPr="00887A0A">
              <w:t>(including C1001)</w:t>
            </w:r>
            <w:r>
              <w:t xml:space="preserve">) </w:t>
            </w:r>
          </w:p>
          <w:p w14:paraId="131B12B1" w14:textId="77777777" w:rsidR="00FD4A2E" w:rsidRDefault="00FD4A2E" w:rsidP="00FD4A2E"/>
          <w:p w14:paraId="10A8C727" w14:textId="77777777" w:rsidR="00FD4A2E" w:rsidRDefault="00FD4A2E" w:rsidP="00FD4A2E">
            <w:r>
              <w:t xml:space="preserve">C10..% (excluding C1000-C100z </w:t>
            </w:r>
            <w:r w:rsidRPr="00887A0A">
              <w:t>(including C1001)</w:t>
            </w:r>
            <w:r>
              <w:t>)</w:t>
            </w:r>
          </w:p>
          <w:p w14:paraId="35ECD525" w14:textId="77777777" w:rsidR="00FD4A2E" w:rsidRDefault="00FD4A2E" w:rsidP="00FD4A2E"/>
          <w:p w14:paraId="59B9CC33" w14:textId="77777777" w:rsidR="00FD4A2E" w:rsidRDefault="00FD4A2E" w:rsidP="00FD4A2E">
            <w:r>
              <w:t xml:space="preserve">C10..% (excluding C1001, C1011, C1011y, C102.% </w:t>
            </w:r>
            <w:r w:rsidRPr="00887A0A">
              <w:t>(including C1020)</w:t>
            </w:r>
            <w:r>
              <w:t xml:space="preserve">, C1030-C103y </w:t>
            </w:r>
            <w:r w:rsidRPr="00887A0A">
              <w:t>(including C1031)</w:t>
            </w:r>
            <w:r>
              <w:t xml:space="preserve">, C107.% </w:t>
            </w:r>
            <w:r w:rsidRPr="00887A0A">
              <w:t>(including C1070-C1071,C107y)</w:t>
            </w:r>
            <w:r>
              <w:t xml:space="preserve">) </w:t>
            </w:r>
          </w:p>
          <w:p w14:paraId="47DB9F9C" w14:textId="77777777" w:rsidR="00FD4A2E" w:rsidRPr="003D5616" w:rsidRDefault="00FD4A2E" w:rsidP="00FD4A2E"/>
        </w:tc>
      </w:tr>
    </w:tbl>
    <w:p w14:paraId="0B9B1B07" w14:textId="0D842D84" w:rsidR="00FD4A2E" w:rsidRDefault="00FD4A2E" w:rsidP="00FD4A2E">
      <w:pPr>
        <w:pStyle w:val="Caption"/>
        <w:ind w:left="360" w:firstLine="360"/>
      </w:pPr>
      <w:bookmarkStart w:id="394" w:name="_Ref332616922"/>
      <w:r>
        <w:t xml:space="preserve">Table </w:t>
      </w:r>
      <w:r w:rsidR="00245BDF">
        <w:rPr>
          <w:noProof/>
        </w:rPr>
        <w:fldChar w:fldCharType="begin"/>
      </w:r>
      <w:r w:rsidR="00245BDF">
        <w:rPr>
          <w:noProof/>
        </w:rPr>
        <w:instrText xml:space="preserve"> SEQ Table \* ARABIC </w:instrText>
      </w:r>
      <w:r w:rsidR="00245BDF">
        <w:rPr>
          <w:noProof/>
        </w:rPr>
        <w:fldChar w:fldCharType="separate"/>
      </w:r>
      <w:r w:rsidR="00E23EB1">
        <w:rPr>
          <w:noProof/>
        </w:rPr>
        <w:t>8</w:t>
      </w:r>
      <w:r w:rsidR="00245BDF">
        <w:rPr>
          <w:noProof/>
        </w:rPr>
        <w:fldChar w:fldCharType="end"/>
      </w:r>
      <w:bookmarkEnd w:id="394"/>
    </w:p>
    <w:p w14:paraId="58689DA1" w14:textId="77777777" w:rsidR="00FD4A2E" w:rsidRDefault="00FD4A2E" w:rsidP="00FD4A2E">
      <w:pPr>
        <w:rPr>
          <w:lang w:eastAsia="en-GB"/>
        </w:rPr>
      </w:pPr>
    </w:p>
    <w:p w14:paraId="40740B45" w14:textId="77777777" w:rsidR="00FD4A2E" w:rsidRDefault="00FD4A2E" w:rsidP="00FD4A2E">
      <w:pPr>
        <w:rPr>
          <w:lang w:eastAsia="en-GB"/>
        </w:rPr>
      </w:pPr>
    </w:p>
    <w:p w14:paraId="3EE1317B" w14:textId="77777777" w:rsidR="00FD4A2E" w:rsidRDefault="00FD4A2E" w:rsidP="00FD4A2E">
      <w:pPr>
        <w:rPr>
          <w:lang w:eastAsia="en-GB"/>
        </w:rPr>
      </w:pPr>
    </w:p>
    <w:p w14:paraId="6034063C" w14:textId="77777777" w:rsidR="00FD4A2E" w:rsidRDefault="00FD4A2E" w:rsidP="00FD4A2E">
      <w:pPr>
        <w:rPr>
          <w:lang w:eastAsia="en-GB"/>
        </w:rPr>
      </w:pPr>
    </w:p>
    <w:p w14:paraId="46E021BC" w14:textId="77777777" w:rsidR="00FD4A2E" w:rsidRDefault="00FD4A2E" w:rsidP="00FD4A2E">
      <w:pPr>
        <w:rPr>
          <w:lang w:eastAsia="en-GB"/>
        </w:rPr>
      </w:pPr>
    </w:p>
    <w:p w14:paraId="1F7AFF64" w14:textId="77777777" w:rsidR="00FD4A2E" w:rsidRDefault="00FD4A2E" w:rsidP="00FD4A2E">
      <w:pPr>
        <w:rPr>
          <w:lang w:eastAsia="en-GB"/>
        </w:rPr>
      </w:pPr>
    </w:p>
    <w:p w14:paraId="4CA46DDA" w14:textId="77777777" w:rsidR="00FD4A2E" w:rsidRDefault="00FD4A2E" w:rsidP="00FD4A2E">
      <w:pPr>
        <w:rPr>
          <w:lang w:eastAsia="en-GB"/>
        </w:rPr>
        <w:sectPr w:rsidR="00FD4A2E" w:rsidSect="00FD4A2E">
          <w:pgSz w:w="11906" w:h="16838" w:code="9"/>
          <w:pgMar w:top="1151" w:right="1440" w:bottom="720" w:left="1440" w:header="1440" w:footer="0" w:gutter="0"/>
          <w:paperSrc w:first="1276" w:other="1276"/>
          <w:cols w:space="720"/>
          <w:docGrid w:linePitch="299"/>
        </w:sectPr>
      </w:pPr>
    </w:p>
    <w:p w14:paraId="5B172BD2" w14:textId="7E4B364E" w:rsidR="00FD4A2E" w:rsidRPr="008B2DAC" w:rsidRDefault="008E1509" w:rsidP="00001902">
      <w:pPr>
        <w:pStyle w:val="Heading2"/>
      </w:pPr>
      <w:bookmarkStart w:id="395" w:name="_Toc525717805"/>
      <w:bookmarkStart w:id="396" w:name="_Toc532465896"/>
      <w:r w:rsidRPr="008B2DAC">
        <w:rPr>
          <w:lang w:eastAsia="en-GB"/>
        </w:rPr>
        <w:lastRenderedPageBreak/>
        <w:t>SNO</w:t>
      </w:r>
      <w:r w:rsidR="00AA53EB">
        <w:rPr>
          <w:lang w:eastAsia="en-GB"/>
        </w:rPr>
        <w:t>M</w:t>
      </w:r>
      <w:r w:rsidRPr="008B2DAC">
        <w:rPr>
          <w:lang w:eastAsia="en-GB"/>
        </w:rPr>
        <w:t>ED</w:t>
      </w:r>
      <w:r w:rsidR="00FD4A2E" w:rsidRPr="008B2DAC">
        <w:rPr>
          <w:lang w:eastAsia="en-GB"/>
        </w:rPr>
        <w:t xml:space="preserve">_CT </w:t>
      </w:r>
      <w:r w:rsidR="00FD4A2E" w:rsidRPr="008B2DAC">
        <w:t>Syntax</w:t>
      </w:r>
      <w:bookmarkEnd w:id="395"/>
      <w:bookmarkEnd w:id="396"/>
    </w:p>
    <w:p w14:paraId="22F8F926" w14:textId="77777777" w:rsidR="00FD4A2E" w:rsidRDefault="00FD4A2E" w:rsidP="00FD4A2E">
      <w:pPr>
        <w:jc w:val="both"/>
      </w:pPr>
      <w:r>
        <w:t>SNOMED CT codes may be up to 18 numbers long. In the cluster strings the following syntax is used to define which codes are included or excluded:</w:t>
      </w:r>
    </w:p>
    <w:p w14:paraId="447AE2D3" w14:textId="77777777" w:rsidR="00FD4A2E" w:rsidRDefault="00FD4A2E" w:rsidP="00FD4A2E">
      <w:pPr>
        <w:jc w:val="both"/>
      </w:pPr>
    </w:p>
    <w:tbl>
      <w:tblPr>
        <w:tblStyle w:val="TableGrid"/>
        <w:tblW w:w="9180" w:type="dxa"/>
        <w:tblLook w:val="04A0" w:firstRow="1" w:lastRow="0" w:firstColumn="1" w:lastColumn="0" w:noHBand="0" w:noVBand="1"/>
      </w:tblPr>
      <w:tblGrid>
        <w:gridCol w:w="1488"/>
        <w:gridCol w:w="2732"/>
        <w:gridCol w:w="4960"/>
      </w:tblGrid>
      <w:tr w:rsidR="00FD4A2E" w14:paraId="1713638C" w14:textId="77777777" w:rsidTr="00FD4A2E">
        <w:trPr>
          <w:trHeight w:val="430"/>
        </w:trPr>
        <w:tc>
          <w:tcPr>
            <w:tcW w:w="1488" w:type="dxa"/>
            <w:shd w:val="clear" w:color="auto" w:fill="424D58"/>
            <w:vAlign w:val="center"/>
          </w:tcPr>
          <w:p w14:paraId="395C7F16" w14:textId="77777777" w:rsidR="00FD4A2E" w:rsidRPr="00766BEC" w:rsidRDefault="00FD4A2E" w:rsidP="00FD4A2E">
            <w:pPr>
              <w:spacing w:after="0"/>
              <w:rPr>
                <w:color w:val="FFFFFF" w:themeColor="background1"/>
              </w:rPr>
            </w:pPr>
            <w:r w:rsidRPr="00766BEC">
              <w:rPr>
                <w:color w:val="FFFFFF" w:themeColor="background1"/>
              </w:rPr>
              <w:t>Syntax</w:t>
            </w:r>
          </w:p>
        </w:tc>
        <w:tc>
          <w:tcPr>
            <w:tcW w:w="2732" w:type="dxa"/>
            <w:shd w:val="clear" w:color="auto" w:fill="424D58"/>
            <w:vAlign w:val="center"/>
          </w:tcPr>
          <w:p w14:paraId="2C843EF1" w14:textId="77777777" w:rsidR="00FD4A2E" w:rsidRPr="00766BEC" w:rsidRDefault="00FD4A2E" w:rsidP="00FD4A2E">
            <w:pPr>
              <w:spacing w:after="0"/>
              <w:rPr>
                <w:color w:val="FFFFFF" w:themeColor="background1"/>
              </w:rPr>
            </w:pPr>
            <w:r>
              <w:rPr>
                <w:color w:val="FFFFFF" w:themeColor="background1"/>
              </w:rPr>
              <w:t>Example</w:t>
            </w:r>
          </w:p>
        </w:tc>
        <w:tc>
          <w:tcPr>
            <w:tcW w:w="4960" w:type="dxa"/>
            <w:shd w:val="clear" w:color="auto" w:fill="424D58"/>
            <w:vAlign w:val="center"/>
          </w:tcPr>
          <w:p w14:paraId="686F761F" w14:textId="77777777" w:rsidR="00FD4A2E" w:rsidRPr="00766BEC" w:rsidRDefault="00FD4A2E" w:rsidP="00FD4A2E">
            <w:pPr>
              <w:spacing w:after="0"/>
              <w:rPr>
                <w:color w:val="FFFFFF" w:themeColor="background1"/>
              </w:rPr>
            </w:pPr>
            <w:r w:rsidRPr="00766BEC">
              <w:rPr>
                <w:color w:val="FFFFFF" w:themeColor="background1"/>
              </w:rPr>
              <w:t>Description</w:t>
            </w:r>
          </w:p>
        </w:tc>
      </w:tr>
      <w:tr w:rsidR="00FD4A2E" w14:paraId="1BE120A9" w14:textId="77777777" w:rsidTr="00FD4A2E">
        <w:trPr>
          <w:trHeight w:val="364"/>
        </w:trPr>
        <w:tc>
          <w:tcPr>
            <w:tcW w:w="1488" w:type="dxa"/>
            <w:vAlign w:val="center"/>
          </w:tcPr>
          <w:p w14:paraId="5DDEB4FE" w14:textId="77777777" w:rsidR="00FD4A2E" w:rsidRPr="00953F9D" w:rsidRDefault="00FD4A2E" w:rsidP="00FD4A2E">
            <w:pPr>
              <w:spacing w:after="0"/>
              <w:jc w:val="center"/>
              <w:rPr>
                <w:sz w:val="28"/>
              </w:rPr>
            </w:pPr>
            <w:r w:rsidRPr="00D67CC2">
              <w:t>No syntax</w:t>
            </w:r>
          </w:p>
        </w:tc>
        <w:tc>
          <w:tcPr>
            <w:tcW w:w="2732" w:type="dxa"/>
            <w:vAlign w:val="center"/>
          </w:tcPr>
          <w:p w14:paraId="43D26AE3" w14:textId="77777777" w:rsidR="00FD4A2E" w:rsidRPr="00953F9D" w:rsidRDefault="00FD4A2E" w:rsidP="00FD4A2E">
            <w:pPr>
              <w:spacing w:after="0"/>
            </w:pPr>
            <w:r w:rsidRPr="00953F9D">
              <w:t>000000001</w:t>
            </w:r>
          </w:p>
        </w:tc>
        <w:tc>
          <w:tcPr>
            <w:tcW w:w="4960" w:type="dxa"/>
            <w:vAlign w:val="center"/>
          </w:tcPr>
          <w:p w14:paraId="7A5B4E8B" w14:textId="77777777" w:rsidR="00FD4A2E" w:rsidRDefault="00FD4A2E" w:rsidP="00FD4A2E">
            <w:pPr>
              <w:spacing w:after="0"/>
            </w:pPr>
            <w:r>
              <w:t>Include the single code 000000001</w:t>
            </w:r>
          </w:p>
        </w:tc>
      </w:tr>
      <w:tr w:rsidR="00FD4A2E" w14:paraId="7E51C497" w14:textId="77777777" w:rsidTr="00FD4A2E">
        <w:trPr>
          <w:trHeight w:val="364"/>
        </w:trPr>
        <w:tc>
          <w:tcPr>
            <w:tcW w:w="1488" w:type="dxa"/>
            <w:vAlign w:val="center"/>
          </w:tcPr>
          <w:p w14:paraId="26AEB81B" w14:textId="77777777" w:rsidR="00FD4A2E" w:rsidRPr="00953F9D" w:rsidRDefault="00FD4A2E" w:rsidP="00FD4A2E">
            <w:pPr>
              <w:spacing w:after="0"/>
              <w:jc w:val="center"/>
              <w:rPr>
                <w:sz w:val="28"/>
              </w:rPr>
            </w:pPr>
            <w:r w:rsidRPr="00953F9D">
              <w:rPr>
                <w:sz w:val="28"/>
              </w:rPr>
              <w:t>&lt;&lt;</w:t>
            </w:r>
          </w:p>
        </w:tc>
        <w:tc>
          <w:tcPr>
            <w:tcW w:w="2732" w:type="dxa"/>
            <w:vAlign w:val="center"/>
          </w:tcPr>
          <w:p w14:paraId="17D9ACF1" w14:textId="77777777" w:rsidR="00FD4A2E" w:rsidRPr="00953F9D" w:rsidRDefault="00FD4A2E" w:rsidP="00FD4A2E">
            <w:pPr>
              <w:spacing w:after="0"/>
            </w:pPr>
            <w:r w:rsidRPr="00953F9D">
              <w:t>&lt;&lt;000000002</w:t>
            </w:r>
          </w:p>
        </w:tc>
        <w:tc>
          <w:tcPr>
            <w:tcW w:w="4960" w:type="dxa"/>
            <w:vAlign w:val="center"/>
          </w:tcPr>
          <w:p w14:paraId="14CC57D2" w14:textId="77777777" w:rsidR="00FD4A2E" w:rsidRDefault="00FD4A2E" w:rsidP="00FD4A2E">
            <w:pPr>
              <w:spacing w:after="0"/>
            </w:pPr>
            <w:r>
              <w:t>Include code 000000002 and all of its children</w:t>
            </w:r>
          </w:p>
        </w:tc>
      </w:tr>
      <w:tr w:rsidR="00FD4A2E" w14:paraId="709E74E7" w14:textId="77777777" w:rsidTr="00FD4A2E">
        <w:trPr>
          <w:trHeight w:val="753"/>
        </w:trPr>
        <w:tc>
          <w:tcPr>
            <w:tcW w:w="1488" w:type="dxa"/>
            <w:vAlign w:val="center"/>
          </w:tcPr>
          <w:p w14:paraId="21EFC2A1" w14:textId="77777777" w:rsidR="00FD4A2E" w:rsidRPr="00953F9D" w:rsidRDefault="00FD4A2E" w:rsidP="00FD4A2E">
            <w:pPr>
              <w:spacing w:after="0"/>
              <w:jc w:val="center"/>
              <w:rPr>
                <w:sz w:val="28"/>
              </w:rPr>
            </w:pPr>
            <w:r w:rsidRPr="00953F9D">
              <w:rPr>
                <w:sz w:val="28"/>
              </w:rPr>
              <w:t>&lt;</w:t>
            </w:r>
          </w:p>
        </w:tc>
        <w:tc>
          <w:tcPr>
            <w:tcW w:w="2732" w:type="dxa"/>
            <w:vAlign w:val="center"/>
          </w:tcPr>
          <w:p w14:paraId="060A5204" w14:textId="77777777" w:rsidR="00FD4A2E" w:rsidRPr="00953F9D" w:rsidRDefault="00FD4A2E" w:rsidP="00FD4A2E">
            <w:pPr>
              <w:spacing w:after="0"/>
            </w:pPr>
            <w:r w:rsidRPr="00953F9D">
              <w:t>&lt;00000000</w:t>
            </w:r>
            <w:r>
              <w:t>0</w:t>
            </w:r>
            <w:r w:rsidRPr="00953F9D">
              <w:t>3</w:t>
            </w:r>
          </w:p>
        </w:tc>
        <w:tc>
          <w:tcPr>
            <w:tcW w:w="4960" w:type="dxa"/>
            <w:vAlign w:val="center"/>
          </w:tcPr>
          <w:p w14:paraId="54F9076B" w14:textId="77777777" w:rsidR="00FD4A2E" w:rsidRDefault="00FD4A2E" w:rsidP="00FD4A2E">
            <w:pPr>
              <w:spacing w:after="0"/>
            </w:pPr>
            <w:r>
              <w:t>Include all children of code 000000003 but do not include code 000000003 itself</w:t>
            </w:r>
          </w:p>
        </w:tc>
      </w:tr>
      <w:tr w:rsidR="00FD4A2E" w14:paraId="4A6DB1A3" w14:textId="77777777" w:rsidTr="00FD4A2E">
        <w:trPr>
          <w:trHeight w:val="391"/>
        </w:trPr>
        <w:tc>
          <w:tcPr>
            <w:tcW w:w="1488" w:type="dxa"/>
            <w:vAlign w:val="center"/>
          </w:tcPr>
          <w:p w14:paraId="09F7A461" w14:textId="77777777" w:rsidR="00FD4A2E" w:rsidRPr="00953F9D" w:rsidRDefault="00FD4A2E" w:rsidP="00FD4A2E">
            <w:pPr>
              <w:spacing w:after="0"/>
              <w:jc w:val="center"/>
              <w:rPr>
                <w:sz w:val="28"/>
              </w:rPr>
            </w:pPr>
            <w:r w:rsidRPr="00B356AB">
              <w:t>OR</w:t>
            </w:r>
          </w:p>
        </w:tc>
        <w:tc>
          <w:tcPr>
            <w:tcW w:w="2732" w:type="dxa"/>
            <w:vAlign w:val="center"/>
          </w:tcPr>
          <w:p w14:paraId="7C69C46C" w14:textId="77777777" w:rsidR="00FD4A2E" w:rsidRPr="00953F9D" w:rsidRDefault="00FD4A2E" w:rsidP="00FD4A2E">
            <w:pPr>
              <w:spacing w:after="0"/>
            </w:pPr>
            <w:r>
              <w:t>000000004 OR 000000005</w:t>
            </w:r>
          </w:p>
        </w:tc>
        <w:tc>
          <w:tcPr>
            <w:tcW w:w="4960" w:type="dxa"/>
            <w:shd w:val="clear" w:color="auto" w:fill="auto"/>
            <w:vAlign w:val="center"/>
          </w:tcPr>
          <w:p w14:paraId="00A1635E" w14:textId="77777777" w:rsidR="00FD4A2E" w:rsidRPr="00971889" w:rsidRDefault="00FD4A2E" w:rsidP="00FD4A2E">
            <w:pPr>
              <w:spacing w:after="0"/>
            </w:pPr>
            <w:r>
              <w:t xml:space="preserve">The separator </w:t>
            </w:r>
            <w:r w:rsidRPr="00971889">
              <w:t>between codes</w:t>
            </w:r>
            <w:r>
              <w:t xml:space="preserve"> (OR replaces the commas that used to separate the codes in the Read V2 and CTV3 code strings). Include codes 000000004 and 000000005.</w:t>
            </w:r>
          </w:p>
        </w:tc>
      </w:tr>
      <w:tr w:rsidR="00FD4A2E" w14:paraId="2AE1B89D" w14:textId="77777777" w:rsidTr="00FD4A2E">
        <w:trPr>
          <w:trHeight w:val="364"/>
        </w:trPr>
        <w:tc>
          <w:tcPr>
            <w:tcW w:w="1488" w:type="dxa"/>
            <w:vAlign w:val="center"/>
          </w:tcPr>
          <w:p w14:paraId="6D44A5A9" w14:textId="77777777" w:rsidR="00FD4A2E" w:rsidRPr="00953F9D" w:rsidRDefault="00FD4A2E" w:rsidP="00FD4A2E">
            <w:pPr>
              <w:spacing w:after="0"/>
              <w:jc w:val="center"/>
              <w:rPr>
                <w:sz w:val="28"/>
              </w:rPr>
            </w:pPr>
            <w:r w:rsidRPr="00B356AB">
              <w:t>MINUS</w:t>
            </w:r>
          </w:p>
        </w:tc>
        <w:tc>
          <w:tcPr>
            <w:tcW w:w="2732" w:type="dxa"/>
            <w:vAlign w:val="center"/>
          </w:tcPr>
          <w:p w14:paraId="7D943BD4" w14:textId="77777777" w:rsidR="00FD4A2E" w:rsidRPr="00953F9D" w:rsidRDefault="00FD4A2E" w:rsidP="00FD4A2E">
            <w:pPr>
              <w:spacing w:after="0"/>
            </w:pPr>
            <w:r w:rsidRPr="008F7BDA">
              <w:t xml:space="preserve">&lt;&lt;44054006 MINUS (237599002 OR </w:t>
            </w:r>
            <w:r w:rsidRPr="008F7BDA">
              <w:rPr>
                <w:rFonts w:cs="Arial"/>
              </w:rPr>
              <w:t>703138006</w:t>
            </w:r>
            <w:r>
              <w:rPr>
                <w:rFonts w:cs="Arial"/>
              </w:rPr>
              <w:t>)</w:t>
            </w:r>
          </w:p>
        </w:tc>
        <w:tc>
          <w:tcPr>
            <w:tcW w:w="4960" w:type="dxa"/>
            <w:shd w:val="clear" w:color="auto" w:fill="auto"/>
            <w:vAlign w:val="center"/>
          </w:tcPr>
          <w:p w14:paraId="3AC82289" w14:textId="77777777" w:rsidR="00FD4A2E" w:rsidRPr="00971889" w:rsidRDefault="00FD4A2E" w:rsidP="00FD4A2E">
            <w:pPr>
              <w:spacing w:after="0"/>
            </w:pPr>
            <w:r w:rsidRPr="00971889">
              <w:t>Do not include the code(s) following</w:t>
            </w:r>
            <w:r>
              <w:t xml:space="preserve"> the word MINUS</w:t>
            </w:r>
          </w:p>
        </w:tc>
      </w:tr>
      <w:tr w:rsidR="00FD4A2E" w14:paraId="4D78964C" w14:textId="77777777" w:rsidTr="00FD4A2E">
        <w:trPr>
          <w:trHeight w:val="753"/>
        </w:trPr>
        <w:tc>
          <w:tcPr>
            <w:tcW w:w="1488" w:type="dxa"/>
            <w:vAlign w:val="center"/>
          </w:tcPr>
          <w:p w14:paraId="30742685" w14:textId="77777777" w:rsidR="00FD4A2E" w:rsidRPr="00953F9D" w:rsidRDefault="00FD4A2E" w:rsidP="00FD4A2E">
            <w:pPr>
              <w:spacing w:after="0"/>
              <w:jc w:val="center"/>
              <w:rPr>
                <w:sz w:val="28"/>
              </w:rPr>
            </w:pPr>
            <w:r w:rsidRPr="00B356AB">
              <w:t>( )</w:t>
            </w:r>
          </w:p>
        </w:tc>
        <w:tc>
          <w:tcPr>
            <w:tcW w:w="2732" w:type="dxa"/>
            <w:vAlign w:val="center"/>
          </w:tcPr>
          <w:p w14:paraId="72F67ABB" w14:textId="77777777" w:rsidR="00FD4A2E" w:rsidRPr="00953F9D" w:rsidRDefault="00FD4A2E" w:rsidP="00FD4A2E">
            <w:pPr>
              <w:spacing w:after="0"/>
            </w:pPr>
            <w:r>
              <w:t>As above</w:t>
            </w:r>
          </w:p>
        </w:tc>
        <w:tc>
          <w:tcPr>
            <w:tcW w:w="4960" w:type="dxa"/>
            <w:vAlign w:val="center"/>
          </w:tcPr>
          <w:p w14:paraId="74CF3D89" w14:textId="77777777" w:rsidR="00FD4A2E" w:rsidRDefault="00FD4A2E" w:rsidP="00FD4A2E">
            <w:pPr>
              <w:spacing w:after="0"/>
            </w:pPr>
            <w:r w:rsidRPr="00B356AB">
              <w:t>Used to separate exclusions from inclusions and vice versa</w:t>
            </w:r>
          </w:p>
        </w:tc>
      </w:tr>
      <w:tr w:rsidR="00FD4A2E" w14:paraId="2E51C9D3" w14:textId="77777777" w:rsidTr="00FD4A2E">
        <w:trPr>
          <w:trHeight w:val="753"/>
        </w:trPr>
        <w:tc>
          <w:tcPr>
            <w:tcW w:w="1488" w:type="dxa"/>
            <w:vAlign w:val="center"/>
          </w:tcPr>
          <w:p w14:paraId="262AC03F" w14:textId="77777777" w:rsidR="00FD4A2E" w:rsidRPr="00B356AB" w:rsidRDefault="00FD4A2E" w:rsidP="00FD4A2E">
            <w:pPr>
              <w:spacing w:after="0"/>
              <w:jc w:val="center"/>
            </w:pPr>
            <w:r>
              <w:t>^</w:t>
            </w:r>
          </w:p>
        </w:tc>
        <w:tc>
          <w:tcPr>
            <w:tcW w:w="2732" w:type="dxa"/>
            <w:vAlign w:val="center"/>
          </w:tcPr>
          <w:p w14:paraId="511DF42C" w14:textId="77777777" w:rsidR="00FD4A2E" w:rsidRPr="00953F9D" w:rsidRDefault="00FD4A2E" w:rsidP="00FD4A2E">
            <w:pPr>
              <w:spacing w:after="0"/>
            </w:pPr>
            <w:r w:rsidRPr="009961E7">
              <w:t>^999000841000001106</w:t>
            </w:r>
          </w:p>
        </w:tc>
        <w:tc>
          <w:tcPr>
            <w:tcW w:w="4960" w:type="dxa"/>
            <w:vAlign w:val="center"/>
          </w:tcPr>
          <w:p w14:paraId="052D1A2C" w14:textId="77777777" w:rsidR="00FD4A2E" w:rsidRPr="00B356AB" w:rsidRDefault="00FD4A2E" w:rsidP="00FD4A2E">
            <w:pPr>
              <w:spacing w:after="0"/>
            </w:pPr>
            <w:r>
              <w:t>Member of (used for reference sets for drugs)</w:t>
            </w:r>
          </w:p>
        </w:tc>
      </w:tr>
    </w:tbl>
    <w:p w14:paraId="12B87434" w14:textId="77777777" w:rsidR="00FD4A2E" w:rsidRDefault="00FD4A2E" w:rsidP="00FD4A2E">
      <w:pPr>
        <w:spacing w:after="0"/>
      </w:pPr>
      <w:bookmarkStart w:id="397" w:name="_Clinical_data_extraction"/>
      <w:bookmarkEnd w:id="397"/>
    </w:p>
    <w:p w14:paraId="494EAC7B" w14:textId="77777777" w:rsidR="00FD4A2E" w:rsidRDefault="00FD4A2E" w:rsidP="00FD4A2E">
      <w:pPr>
        <w:spacing w:after="0"/>
      </w:pPr>
      <w:r>
        <w:t>The syntax above may be combined within one rubric, for example:</w:t>
      </w:r>
    </w:p>
    <w:p w14:paraId="6A3BD05C" w14:textId="77777777" w:rsidR="00FD4A2E" w:rsidRDefault="00FD4A2E" w:rsidP="00FD4A2E">
      <w:pPr>
        <w:spacing w:after="0"/>
      </w:pPr>
    </w:p>
    <w:p w14:paraId="13B545EC" w14:textId="77777777" w:rsidR="00FD4A2E" w:rsidRDefault="00FD4A2E" w:rsidP="00FD4A2E">
      <w:pPr>
        <w:pBdr>
          <w:top w:val="single" w:sz="4" w:space="1" w:color="auto"/>
          <w:left w:val="single" w:sz="4" w:space="4" w:color="auto"/>
          <w:bottom w:val="single" w:sz="4" w:space="1" w:color="auto"/>
          <w:right w:val="single" w:sz="4" w:space="4" w:color="auto"/>
        </w:pBdr>
        <w:spacing w:after="0"/>
      </w:pPr>
      <w:r>
        <w:t xml:space="preserve">(&lt;&lt;1000000000001 OR &lt;1000000000002 OR 10000000003 OR </w:t>
      </w:r>
      <w:r w:rsidRPr="009961E7">
        <w:t>^</w:t>
      </w:r>
      <w:r>
        <w:t>9990000000004) MINUS (30000000001 OR &lt;&lt;</w:t>
      </w:r>
      <w:bookmarkStart w:id="398" w:name="_Hlk503780749"/>
      <w:r>
        <w:t>3000000002</w:t>
      </w:r>
      <w:bookmarkEnd w:id="398"/>
      <w:r>
        <w:t>)</w:t>
      </w:r>
    </w:p>
    <w:p w14:paraId="2C4822D0" w14:textId="77777777" w:rsidR="00FD4A2E" w:rsidRDefault="00FD4A2E" w:rsidP="00FD4A2E">
      <w:pPr>
        <w:spacing w:after="0"/>
      </w:pPr>
      <w:r>
        <w:t>In English this rubric would read as:</w:t>
      </w:r>
    </w:p>
    <w:p w14:paraId="666C4241" w14:textId="77777777" w:rsidR="00FD4A2E" w:rsidRDefault="00FD4A2E" w:rsidP="00FD4A2E">
      <w:pPr>
        <w:pStyle w:val="ParaText"/>
        <w:numPr>
          <w:ilvl w:val="0"/>
          <w:numId w:val="0"/>
        </w:numPr>
        <w:ind w:left="771" w:hanging="771"/>
        <w:rPr>
          <w:i/>
        </w:rPr>
      </w:pPr>
      <w:r w:rsidRPr="0025655C">
        <w:rPr>
          <w:i/>
        </w:rPr>
        <w:t xml:space="preserve">Include code 1000000000001 and all of its children, include all children under code 1000000000002 (but not code 1000000000002 itself), include code 10000000003 and include all codes within the </w:t>
      </w:r>
      <w:proofErr w:type="spellStart"/>
      <w:r w:rsidRPr="0025655C">
        <w:rPr>
          <w:i/>
        </w:rPr>
        <w:t>refset</w:t>
      </w:r>
      <w:proofErr w:type="spellEnd"/>
      <w:r w:rsidRPr="0025655C">
        <w:rPr>
          <w:i/>
        </w:rPr>
        <w:t xml:space="preserve"> 9990000000004 but </w:t>
      </w:r>
      <w:r>
        <w:rPr>
          <w:i/>
        </w:rPr>
        <w:t>exclude</w:t>
      </w:r>
      <w:r w:rsidRPr="0025655C">
        <w:rPr>
          <w:i/>
        </w:rPr>
        <w:t xml:space="preserve"> code 30000000001 and exclude code 3000000002 and all of its children.</w:t>
      </w:r>
    </w:p>
    <w:p w14:paraId="62369665" w14:textId="77777777" w:rsidR="00FD4A2E" w:rsidRDefault="00FD4A2E" w:rsidP="00FD4A2E">
      <w:pPr>
        <w:pStyle w:val="ParaText"/>
        <w:numPr>
          <w:ilvl w:val="0"/>
          <w:numId w:val="0"/>
        </w:numPr>
        <w:ind w:left="771" w:hanging="771"/>
      </w:pPr>
    </w:p>
    <w:p w14:paraId="63349846" w14:textId="77777777" w:rsidR="00FD4A2E" w:rsidRDefault="00FD4A2E" w:rsidP="00FD4A2E">
      <w:pPr>
        <w:pStyle w:val="ParaText"/>
        <w:numPr>
          <w:ilvl w:val="0"/>
          <w:numId w:val="0"/>
        </w:numPr>
        <w:ind w:left="771" w:hanging="771"/>
        <w:jc w:val="left"/>
      </w:pPr>
      <w:r>
        <w:t>For further information, see Ref [6] and Ref [7].</w:t>
      </w:r>
    </w:p>
    <w:p w14:paraId="73C2B1BC" w14:textId="77777777" w:rsidR="00FD4A2E" w:rsidRDefault="00FD4A2E" w:rsidP="00FD4A2E">
      <w:pPr>
        <w:pStyle w:val="ParaText"/>
        <w:numPr>
          <w:ilvl w:val="0"/>
          <w:numId w:val="0"/>
        </w:numPr>
        <w:ind w:left="771" w:hanging="771"/>
      </w:pPr>
    </w:p>
    <w:bookmarkStart w:id="399" w:name="_MON_1589117592"/>
    <w:bookmarkEnd w:id="399"/>
    <w:p w14:paraId="0F296040" w14:textId="77777777" w:rsidR="00FD4A2E" w:rsidRPr="00334362" w:rsidRDefault="00FD4A2E" w:rsidP="00FD4A2E">
      <w:pPr>
        <w:pStyle w:val="ParaText"/>
        <w:numPr>
          <w:ilvl w:val="0"/>
          <w:numId w:val="0"/>
        </w:numPr>
        <w:sectPr w:rsidR="00FD4A2E" w:rsidRPr="00334362" w:rsidSect="00FD4A2E">
          <w:pgSz w:w="11906" w:h="16838" w:code="9"/>
          <w:pgMar w:top="1151" w:right="1440" w:bottom="720" w:left="1440" w:header="1440" w:footer="0" w:gutter="0"/>
          <w:cols w:space="720"/>
          <w:docGrid w:linePitch="299"/>
        </w:sectPr>
      </w:pPr>
      <w:r>
        <w:object w:dxaOrig="1536" w:dyaOrig="993" w14:anchorId="6A8DA068">
          <v:shape id="_x0000_i1031" type="#_x0000_t75" style="width:78.9pt;height:50.1pt" o:ole="">
            <v:imagedata r:id="rId37" o:title=""/>
          </v:shape>
          <o:OLEObject Type="Embed" ProgID="Word.Document.12" ShapeID="_x0000_i1031" DrawAspect="Icon" ObjectID="_1606207767" r:id="rId38">
            <o:FieldCodes>\s</o:FieldCodes>
          </o:OLEObject>
        </w:object>
      </w:r>
    </w:p>
    <w:p w14:paraId="415E40E8" w14:textId="3F992E92" w:rsidR="00FD4A2E" w:rsidRDefault="00FD4A2E" w:rsidP="00C14B54">
      <w:pPr>
        <w:pStyle w:val="Heading1"/>
        <w:rPr>
          <w:lang w:eastAsia="en-GB"/>
        </w:rPr>
      </w:pPr>
      <w:bookmarkStart w:id="400" w:name="_Toc318456470"/>
      <w:bookmarkStart w:id="401" w:name="_Toc318456505"/>
      <w:bookmarkStart w:id="402" w:name="_Toc318456553"/>
      <w:bookmarkStart w:id="403" w:name="_Toc318463965"/>
      <w:bookmarkStart w:id="404" w:name="_Toc319410639"/>
      <w:bookmarkStart w:id="405" w:name="_Ref288806939"/>
      <w:bookmarkStart w:id="406" w:name="_Toc525717806"/>
      <w:bookmarkStart w:id="407" w:name="_Toc532465897"/>
      <w:bookmarkEnd w:id="400"/>
      <w:bookmarkEnd w:id="401"/>
      <w:bookmarkEnd w:id="402"/>
      <w:bookmarkEnd w:id="403"/>
      <w:bookmarkEnd w:id="404"/>
      <w:r>
        <w:rPr>
          <w:lang w:eastAsia="en-GB"/>
        </w:rPr>
        <w:lastRenderedPageBreak/>
        <w:t xml:space="preserve">Appendix </w:t>
      </w:r>
      <w:r w:rsidR="00C23194">
        <w:rPr>
          <w:lang w:eastAsia="en-GB"/>
        </w:rPr>
        <w:t>C</w:t>
      </w:r>
      <w:r>
        <w:rPr>
          <w:lang w:eastAsia="en-GB"/>
        </w:rPr>
        <w:t xml:space="preserve"> – Glossary</w:t>
      </w:r>
      <w:bookmarkEnd w:id="405"/>
      <w:bookmarkEnd w:id="406"/>
      <w:bookmarkEnd w:id="407"/>
    </w:p>
    <w:bookmarkStart w:id="408" w:name="_MON_1582886420"/>
    <w:bookmarkEnd w:id="408"/>
    <w:p w14:paraId="57ECCCF6" w14:textId="77777777" w:rsidR="00FD4A2E" w:rsidRDefault="00FD4A2E" w:rsidP="00FD4A2E">
      <w:pPr>
        <w:pStyle w:val="ParaText"/>
        <w:keepNext/>
      </w:pPr>
      <w:r>
        <w:rPr>
          <w:lang w:eastAsia="en-GB"/>
        </w:rPr>
        <w:object w:dxaOrig="1536" w:dyaOrig="993" w14:anchorId="564FB562">
          <v:shape id="_x0000_i1032" type="#_x0000_t75" style="width:78.9pt;height:50.1pt" o:ole="">
            <v:imagedata r:id="rId39" o:title=""/>
          </v:shape>
          <o:OLEObject Type="Embed" ProgID="Word.Document.12" ShapeID="_x0000_i1032" DrawAspect="Icon" ObjectID="_1606207768" r:id="rId40">
            <o:FieldCodes>\s</o:FieldCodes>
          </o:OLEObject>
        </w:object>
      </w:r>
    </w:p>
    <w:p w14:paraId="327FDA8D" w14:textId="0E08279E" w:rsidR="00FD4A2E" w:rsidRDefault="00FD4A2E" w:rsidP="00FD4A2E">
      <w:pPr>
        <w:pStyle w:val="Caption"/>
        <w:jc w:val="both"/>
      </w:pPr>
      <w:r>
        <w:t xml:space="preserve">Attachment </w:t>
      </w:r>
      <w:r>
        <w:rPr>
          <w:noProof/>
        </w:rPr>
        <w:fldChar w:fldCharType="begin"/>
      </w:r>
      <w:r>
        <w:rPr>
          <w:noProof/>
        </w:rPr>
        <w:instrText xml:space="preserve"> SEQ Attachment \* ARABIC </w:instrText>
      </w:r>
      <w:r>
        <w:rPr>
          <w:noProof/>
        </w:rPr>
        <w:fldChar w:fldCharType="separate"/>
      </w:r>
      <w:r w:rsidR="00E23EB1">
        <w:rPr>
          <w:noProof/>
        </w:rPr>
        <w:t>1</w:t>
      </w:r>
      <w:r>
        <w:rPr>
          <w:noProof/>
        </w:rPr>
        <w:fldChar w:fldCharType="end"/>
      </w:r>
      <w:r>
        <w:t>: GPES-I Glossary</w:t>
      </w:r>
    </w:p>
    <w:p w14:paraId="6DF01D40" w14:textId="77777777" w:rsidR="00FD4A2E" w:rsidRDefault="00FD4A2E" w:rsidP="00FD4A2E">
      <w:pPr>
        <w:rPr>
          <w:lang w:eastAsia="en-GB"/>
        </w:rPr>
      </w:pPr>
    </w:p>
    <w:p w14:paraId="2F9F0BC6" w14:textId="77777777" w:rsidR="00FD4A2E" w:rsidRDefault="00FD4A2E" w:rsidP="00FD4A2E">
      <w:pPr>
        <w:rPr>
          <w:lang w:eastAsia="en-GB"/>
        </w:rPr>
      </w:pPr>
    </w:p>
    <w:p w14:paraId="261854F3" w14:textId="0E7FBFBA" w:rsidR="00706E83" w:rsidRDefault="00706E83" w:rsidP="00FD4A2E">
      <w:pPr>
        <w:rPr>
          <w:lang w:eastAsia="en-GB"/>
        </w:rPr>
      </w:pPr>
    </w:p>
    <w:p w14:paraId="55EB070E" w14:textId="347A7EAD" w:rsidR="00706E83" w:rsidRDefault="00706E83" w:rsidP="00FD4A2E">
      <w:pPr>
        <w:rPr>
          <w:lang w:eastAsia="en-GB"/>
        </w:rPr>
      </w:pPr>
    </w:p>
    <w:p w14:paraId="5A5A7D7A" w14:textId="5C8C87DC" w:rsidR="00706E83" w:rsidRDefault="00706E83" w:rsidP="00FD4A2E">
      <w:pPr>
        <w:rPr>
          <w:lang w:eastAsia="en-GB"/>
        </w:rPr>
      </w:pPr>
    </w:p>
    <w:p w14:paraId="1644FB42" w14:textId="6F67E1E0" w:rsidR="00706E83" w:rsidRDefault="00706E83" w:rsidP="00FD4A2E">
      <w:pPr>
        <w:rPr>
          <w:lang w:eastAsia="en-GB"/>
        </w:rPr>
      </w:pPr>
    </w:p>
    <w:p w14:paraId="7F51327A" w14:textId="690A65EF" w:rsidR="00706E83" w:rsidRDefault="00706E83" w:rsidP="00FD4A2E">
      <w:pPr>
        <w:rPr>
          <w:lang w:eastAsia="en-GB"/>
        </w:rPr>
      </w:pPr>
    </w:p>
    <w:p w14:paraId="4EF56627" w14:textId="375CC853" w:rsidR="00706E83" w:rsidRDefault="00706E83" w:rsidP="00FD4A2E">
      <w:pPr>
        <w:rPr>
          <w:lang w:eastAsia="en-GB"/>
        </w:rPr>
      </w:pPr>
    </w:p>
    <w:p w14:paraId="7D7DF00A" w14:textId="636EB24E" w:rsidR="00706E83" w:rsidRDefault="00706E83" w:rsidP="00FD4A2E">
      <w:pPr>
        <w:rPr>
          <w:lang w:eastAsia="en-GB"/>
        </w:rPr>
      </w:pPr>
    </w:p>
    <w:p w14:paraId="28BB5226" w14:textId="354B404A" w:rsidR="00706E83" w:rsidRDefault="00706E83" w:rsidP="00FD4A2E">
      <w:pPr>
        <w:rPr>
          <w:lang w:eastAsia="en-GB"/>
        </w:rPr>
      </w:pPr>
    </w:p>
    <w:p w14:paraId="22EE3179" w14:textId="26ECB996" w:rsidR="00706E83" w:rsidRDefault="00706E83" w:rsidP="00FD4A2E">
      <w:pPr>
        <w:rPr>
          <w:lang w:eastAsia="en-GB"/>
        </w:rPr>
      </w:pPr>
    </w:p>
    <w:p w14:paraId="27989BDC" w14:textId="24A004D1" w:rsidR="00706E83" w:rsidRDefault="00706E83" w:rsidP="00FD4A2E">
      <w:pPr>
        <w:rPr>
          <w:lang w:eastAsia="en-GB"/>
        </w:rPr>
      </w:pPr>
    </w:p>
    <w:p w14:paraId="29E57AC0" w14:textId="63A2F3C3" w:rsidR="00706E83" w:rsidRDefault="00706E83" w:rsidP="00FD4A2E">
      <w:pPr>
        <w:rPr>
          <w:lang w:eastAsia="en-GB"/>
        </w:rPr>
      </w:pPr>
    </w:p>
    <w:p w14:paraId="7D6E5BC6" w14:textId="77777777" w:rsidR="00706E83" w:rsidRDefault="00706E83" w:rsidP="00FD4A2E">
      <w:pPr>
        <w:rPr>
          <w:lang w:eastAsia="en-GB"/>
        </w:rPr>
      </w:pPr>
    </w:p>
    <w:p w14:paraId="740C8C97" w14:textId="5D2FD150" w:rsidR="004F0A67" w:rsidRPr="004F0A67" w:rsidRDefault="00FD4A2E" w:rsidP="00FD4A2E">
      <w:r>
        <w:rPr>
          <w:lang w:eastAsia="en-GB"/>
        </w:rPr>
        <w:t>------------------------------------------END OF DOCUMENT</w:t>
      </w:r>
      <w:r w:rsidR="006B5455">
        <w:rPr>
          <w:lang w:eastAsia="en-GB"/>
        </w:rPr>
        <w:t>-----------------------------------------</w:t>
      </w:r>
    </w:p>
    <w:sectPr w:rsidR="004F0A67" w:rsidRPr="004F0A67" w:rsidSect="00FD4A2E">
      <w:pgSz w:w="11906" w:h="16838" w:code="9"/>
      <w:pgMar w:top="1151" w:right="1440" w:bottom="720" w:left="1440" w:header="1440" w:footer="0"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573D9DE" w14:textId="77777777" w:rsidR="00EA7BA9" w:rsidRDefault="00EA7BA9" w:rsidP="000C24AF">
      <w:pPr>
        <w:spacing w:after="0"/>
      </w:pPr>
      <w:r>
        <w:separator/>
      </w:r>
    </w:p>
  </w:endnote>
  <w:endnote w:type="continuationSeparator" w:id="0">
    <w:p w14:paraId="250107D0" w14:textId="77777777" w:rsidR="00EA7BA9" w:rsidRDefault="00EA7BA9" w:rsidP="000C24AF">
      <w:pPr>
        <w:spacing w:after="0"/>
      </w:pPr>
      <w:r>
        <w:continuationSeparator/>
      </w:r>
    </w:p>
  </w:endnote>
  <w:endnote w:type="continuationNotice" w:id="1">
    <w:p w14:paraId="0B9253F0" w14:textId="77777777" w:rsidR="00EA7BA9" w:rsidRDefault="00EA7BA9">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43"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Lucida Console">
    <w:panose1 w:val="020B0609040504020204"/>
    <w:charset w:val="00"/>
    <w:family w:val="modern"/>
    <w:pitch w:val="fixed"/>
    <w:sig w:usb0="8000028F" w:usb1="00001800" w:usb2="00000000" w:usb3="00000000" w:csb0="0000001F" w:csb1="00000000"/>
  </w:font>
  <w:font w:name="Verdana">
    <w:panose1 w:val="020B0604030504040204"/>
    <w:charset w:val="00"/>
    <w:family w:val="swiss"/>
    <w:pitch w:val="variable"/>
    <w:sig w:usb0="A10006FF" w:usb1="4000205B" w:usb2="0000001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1C317E" w14:textId="77777777" w:rsidR="00EA7BA9" w:rsidRDefault="00EA7BA9" w:rsidP="00694FC4">
    <w:pPr>
      <w:tabs>
        <w:tab w:val="left" w:pos="426"/>
      </w:tabs>
    </w:pPr>
  </w:p>
  <w:p w14:paraId="26A3A71C" w14:textId="77777777" w:rsidR="00EA7BA9" w:rsidRDefault="00EA7BA9" w:rsidP="0030753B">
    <w:pPr>
      <w:pStyle w:val="Footer"/>
    </w:pPr>
    <w:r>
      <w:t>Copyright © 2016 Health and Social Care Information Centre.</w:t>
    </w:r>
    <w:r>
      <w:tab/>
    </w:r>
    <w:r w:rsidRPr="000C24AF">
      <w:fldChar w:fldCharType="begin"/>
    </w:r>
    <w:r w:rsidRPr="000C24AF">
      <w:instrText xml:space="preserve"> PAGE   \* MERGEFORMAT </w:instrText>
    </w:r>
    <w:r w:rsidRPr="000C24AF">
      <w:fldChar w:fldCharType="separate"/>
    </w:r>
    <w:r>
      <w:rPr>
        <w:noProof/>
      </w:rPr>
      <w:t>2</w:t>
    </w:r>
    <w:r w:rsidRPr="000C24AF">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42C934" w14:textId="77777777" w:rsidR="00EA7BA9" w:rsidRPr="00F5718C" w:rsidRDefault="00EA7BA9" w:rsidP="0030753B">
    <w:pPr>
      <w:pStyle w:val="Footer"/>
    </w:pPr>
    <w:r>
      <w:rPr>
        <w:noProof/>
        <w:lang w:eastAsia="en-GB"/>
      </w:rPr>
      <w:drawing>
        <wp:anchor distT="0" distB="0" distL="114300" distR="114300" simplePos="0" relativeHeight="251657216" behindDoc="0" locked="0" layoutInCell="1" allowOverlap="1" wp14:anchorId="1285CE57" wp14:editId="62392A2F">
          <wp:simplePos x="0" y="0"/>
          <wp:positionH relativeFrom="page">
            <wp:posOffset>612140</wp:posOffset>
          </wp:positionH>
          <wp:positionV relativeFrom="page">
            <wp:posOffset>9072880</wp:posOffset>
          </wp:positionV>
          <wp:extent cx="3240000" cy="630000"/>
          <wp:effectExtent l="0" t="0" r="0" b="0"/>
          <wp:wrapSquare wrapText="bothSides"/>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trapline-RGB-01.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240000" cy="630000"/>
                  </a:xfrm>
                  <a:prstGeom prst="rect">
                    <a:avLst/>
                  </a:prstGeom>
                </pic:spPr>
              </pic:pic>
            </a:graphicData>
          </a:graphic>
          <wp14:sizeRelH relativeFrom="page">
            <wp14:pctWidth>0</wp14:pctWidth>
          </wp14:sizeRelH>
          <wp14:sizeRelV relativeFrom="page">
            <wp14:pctHeight>0</wp14:pctHeight>
          </wp14:sizeRelV>
        </wp:anchor>
      </w:drawing>
    </w:r>
    <w:r w:rsidRPr="00F5718C">
      <w:t>Copyright © 2016 Health and Social Care Information Centre.</w:t>
    </w:r>
  </w:p>
  <w:p w14:paraId="772D9BCA" w14:textId="77777777" w:rsidR="00EA7BA9" w:rsidRPr="0000416F" w:rsidRDefault="00EA7BA9" w:rsidP="0030753B">
    <w:pPr>
      <w:pStyle w:val="Footer"/>
    </w:pPr>
    <w:r w:rsidRPr="0000416F">
      <w:t>The Health and Social Care Information Centre is a non-departmental body created by statute, also known as NHS Digital.</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D50282" w14:textId="345A755A" w:rsidR="00EA7BA9" w:rsidRPr="001E3750" w:rsidRDefault="00EA7BA9" w:rsidP="00FD4A2E">
    <w:pPr>
      <w:pStyle w:val="Footer"/>
    </w:pPr>
    <w:r w:rsidRPr="001E3750">
      <w:t xml:space="preserve">Copyright © </w:t>
    </w:r>
    <w:r>
      <w:fldChar w:fldCharType="begin"/>
    </w:r>
    <w:r>
      <w:instrText xml:space="preserve"> SAVEDATE  \@ "yyyy"  \* MERGEFORMAT </w:instrText>
    </w:r>
    <w:r>
      <w:fldChar w:fldCharType="separate"/>
    </w:r>
    <w:r>
      <w:rPr>
        <w:noProof/>
      </w:rPr>
      <w:t>2018</w:t>
    </w:r>
    <w:r>
      <w:fldChar w:fldCharType="end"/>
    </w:r>
    <w:r w:rsidRPr="001E3750">
      <w:t>. The NHS Information Centre for health and social care. All rights reserved.</w:t>
    </w:r>
  </w:p>
  <w:p w14:paraId="49CDEA5A" w14:textId="0B6A541E" w:rsidR="00EA7BA9" w:rsidRPr="001E3750" w:rsidRDefault="00EA7BA9" w:rsidP="00FD4A2E">
    <w:pPr>
      <w:pStyle w:val="Footer"/>
      <w:tabs>
        <w:tab w:val="right" w:pos="9020"/>
      </w:tabs>
      <w:ind w:right="-54"/>
    </w:pPr>
    <w:r w:rsidRPr="001E3750">
      <w:t>File –</w:t>
    </w:r>
    <w:r>
      <w:rPr>
        <w:noProof/>
      </w:rPr>
      <w:fldChar w:fldCharType="begin"/>
    </w:r>
    <w:r>
      <w:rPr>
        <w:noProof/>
      </w:rPr>
      <w:instrText xml:space="preserve"> FILENAME  </w:instrText>
    </w:r>
    <w:r>
      <w:rPr>
        <w:noProof/>
      </w:rPr>
      <w:fldChar w:fldCharType="separate"/>
    </w:r>
    <w:r>
      <w:rPr>
        <w:noProof/>
      </w:rPr>
      <w:t>PD009 GPES Interoperability Standard Version V 6 0 1.docx</w:t>
    </w:r>
    <w:r>
      <w:rPr>
        <w:noProof/>
      </w:rPr>
      <w:fldChar w:fldCharType="end"/>
    </w:r>
    <w:r>
      <w:tab/>
    </w:r>
    <w:r w:rsidRPr="001E3750">
      <w:t xml:space="preserve">Page </w:t>
    </w:r>
    <w:r w:rsidRPr="001E3750">
      <w:fldChar w:fldCharType="begin"/>
    </w:r>
    <w:r w:rsidRPr="001E3750">
      <w:instrText xml:space="preserve"> PAGE </w:instrText>
    </w:r>
    <w:r w:rsidRPr="001E3750">
      <w:fldChar w:fldCharType="separate"/>
    </w:r>
    <w:r>
      <w:rPr>
        <w:noProof/>
      </w:rPr>
      <w:t>104</w:t>
    </w:r>
    <w:r w:rsidRPr="001E3750">
      <w:fldChar w:fldCharType="end"/>
    </w:r>
    <w:r w:rsidRPr="001E3750">
      <w:t xml:space="preserve"> of </w:t>
    </w:r>
    <w:r>
      <w:rPr>
        <w:noProof/>
      </w:rPr>
      <w:fldChar w:fldCharType="begin"/>
    </w:r>
    <w:r>
      <w:rPr>
        <w:noProof/>
      </w:rPr>
      <w:instrText xml:space="preserve"> NUMPAGES </w:instrText>
    </w:r>
    <w:r>
      <w:rPr>
        <w:noProof/>
      </w:rPr>
      <w:fldChar w:fldCharType="separate"/>
    </w:r>
    <w:r>
      <w:rPr>
        <w:noProof/>
      </w:rPr>
      <w:t>107</w:t>
    </w:r>
    <w:r>
      <w:rPr>
        <w:noProof/>
      </w:rPr>
      <w:fldChar w:fldCharType="end"/>
    </w:r>
  </w:p>
  <w:p w14:paraId="7BA45037" w14:textId="77777777" w:rsidR="00EA7BA9" w:rsidRDefault="00EA7BA9" w:rsidP="00FD4A2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EA4BA7" w14:textId="05771B71" w:rsidR="00EA7BA9" w:rsidRPr="001E3750" w:rsidRDefault="00EA7BA9" w:rsidP="00FD4A2E">
    <w:pPr>
      <w:pStyle w:val="Footer"/>
    </w:pPr>
    <w:r w:rsidRPr="001E3750">
      <w:t xml:space="preserve">Copyright © </w:t>
    </w:r>
    <w:r>
      <w:fldChar w:fldCharType="begin"/>
    </w:r>
    <w:r>
      <w:instrText xml:space="preserve"> SAVEDATE  \@ "yyyy"  \* MERGEFORMAT </w:instrText>
    </w:r>
    <w:r>
      <w:fldChar w:fldCharType="separate"/>
    </w:r>
    <w:r>
      <w:rPr>
        <w:noProof/>
      </w:rPr>
      <w:t>2018</w:t>
    </w:r>
    <w:r>
      <w:fldChar w:fldCharType="end"/>
    </w:r>
    <w:r w:rsidRPr="001E3750">
      <w:t>. The NHS Information Centre for health and social care. All rights reserved.</w:t>
    </w:r>
  </w:p>
  <w:p w14:paraId="1C6517A4" w14:textId="77777777" w:rsidR="00EA7BA9" w:rsidRPr="001E3750" w:rsidRDefault="00EA7BA9" w:rsidP="00FD4A2E">
    <w:pPr>
      <w:pStyle w:val="Footer"/>
      <w:tabs>
        <w:tab w:val="right" w:pos="9020"/>
      </w:tabs>
      <w:ind w:right="-54"/>
    </w:pPr>
    <w:r w:rsidRPr="001E3750">
      <w:t>File –</w:t>
    </w:r>
    <w:r>
      <w:rPr>
        <w:noProof/>
      </w:rPr>
      <w:fldChar w:fldCharType="begin"/>
    </w:r>
    <w:r>
      <w:rPr>
        <w:noProof/>
      </w:rPr>
      <w:instrText xml:space="preserve"> FILENAME </w:instrText>
    </w:r>
    <w:r>
      <w:rPr>
        <w:noProof/>
      </w:rPr>
      <w:fldChar w:fldCharType="separate"/>
    </w:r>
    <w:r>
      <w:rPr>
        <w:noProof/>
      </w:rPr>
      <w:t>PD009 GPES Interoperability Standard Version V 5 4.docx</w:t>
    </w:r>
    <w:r>
      <w:rPr>
        <w:noProof/>
      </w:rPr>
      <w:fldChar w:fldCharType="end"/>
    </w:r>
    <w:r>
      <w:tab/>
    </w:r>
    <w:r w:rsidRPr="001E3750">
      <w:t xml:space="preserve">Page </w:t>
    </w:r>
    <w:r w:rsidRPr="001E3750">
      <w:fldChar w:fldCharType="begin"/>
    </w:r>
    <w:r w:rsidRPr="001E3750">
      <w:instrText xml:space="preserve"> PAGE </w:instrText>
    </w:r>
    <w:r w:rsidRPr="001E3750">
      <w:fldChar w:fldCharType="separate"/>
    </w:r>
    <w:r>
      <w:rPr>
        <w:noProof/>
      </w:rPr>
      <w:t>1</w:t>
    </w:r>
    <w:r w:rsidRPr="001E3750">
      <w:fldChar w:fldCharType="end"/>
    </w:r>
    <w:r w:rsidRPr="001E3750">
      <w:t xml:space="preserve"> of </w:t>
    </w:r>
    <w:r>
      <w:rPr>
        <w:noProof/>
      </w:rPr>
      <w:fldChar w:fldCharType="begin"/>
    </w:r>
    <w:r>
      <w:rPr>
        <w:noProof/>
      </w:rPr>
      <w:instrText xml:space="preserve"> NUMPAGES </w:instrText>
    </w:r>
    <w:r>
      <w:rPr>
        <w:noProof/>
      </w:rPr>
      <w:fldChar w:fldCharType="separate"/>
    </w:r>
    <w:r>
      <w:rPr>
        <w:noProof/>
      </w:rPr>
      <w:t>2</w:t>
    </w:r>
    <w:r>
      <w:rPr>
        <w:noProof/>
      </w:rPr>
      <w:fldChar w:fldCharType="end"/>
    </w:r>
  </w:p>
  <w:p w14:paraId="6D48BD7A" w14:textId="283A6DA4" w:rsidR="00EA7BA9" w:rsidRDefault="00EA7BA9" w:rsidP="00FD4A2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F9505DB" w14:textId="77777777" w:rsidR="00EA7BA9" w:rsidRDefault="00EA7BA9" w:rsidP="000C24AF">
      <w:pPr>
        <w:spacing w:after="0"/>
      </w:pPr>
      <w:r>
        <w:separator/>
      </w:r>
    </w:p>
  </w:footnote>
  <w:footnote w:type="continuationSeparator" w:id="0">
    <w:p w14:paraId="49A55651" w14:textId="77777777" w:rsidR="00EA7BA9" w:rsidRDefault="00EA7BA9" w:rsidP="000C24AF">
      <w:pPr>
        <w:spacing w:after="0"/>
      </w:pPr>
      <w:r>
        <w:continuationSeparator/>
      </w:r>
    </w:p>
  </w:footnote>
  <w:footnote w:type="continuationNotice" w:id="1">
    <w:p w14:paraId="39040EFA" w14:textId="77777777" w:rsidR="00EA7BA9" w:rsidRDefault="00EA7BA9">
      <w:pPr>
        <w:spacing w:after="0"/>
      </w:pPr>
    </w:p>
  </w:footnote>
  <w:footnote w:id="2">
    <w:p w14:paraId="0C697DC6" w14:textId="60D09ABB" w:rsidR="00EA7BA9" w:rsidRDefault="00EA7BA9" w:rsidP="00FD4A2E">
      <w:pPr>
        <w:pStyle w:val="FootnoteText"/>
      </w:pPr>
      <w:r>
        <w:rPr>
          <w:rStyle w:val="FootnoteReference"/>
        </w:rPr>
        <w:footnoteRef/>
      </w:r>
      <w:r>
        <w:t xml:space="preserve"> A value-added reporting service provided by GPSS to GP Clinical Systems, not specified or tested by CFH or NHS IC</w:t>
      </w:r>
    </w:p>
  </w:footnote>
  <w:footnote w:id="3">
    <w:p w14:paraId="460ACC87" w14:textId="77777777" w:rsidR="00EA7BA9" w:rsidRDefault="00EA7BA9" w:rsidP="00FD4A2E">
      <w:pPr>
        <w:pStyle w:val="FootnoteText"/>
      </w:pPr>
      <w:r>
        <w:rPr>
          <w:rStyle w:val="FootnoteReference"/>
        </w:rPr>
        <w:footnoteRef/>
      </w:r>
      <w:r>
        <w:t xml:space="preserve"> This is the “section” character, chosen as it is not a keyboard character </w:t>
      </w:r>
    </w:p>
  </w:footnote>
  <w:footnote w:id="4">
    <w:p w14:paraId="27552858" w14:textId="77777777" w:rsidR="00EA7BA9" w:rsidRDefault="00EA7BA9" w:rsidP="00FD4A2E">
      <w:pPr>
        <w:pStyle w:val="FootnoteText"/>
      </w:pPr>
      <w:r>
        <w:rPr>
          <w:rStyle w:val="FootnoteReference"/>
        </w:rPr>
        <w:footnoteRef/>
      </w:r>
      <w:r>
        <w:t xml:space="preserve"> For successful Run Time Parameter exchanges only, failures do not have a returned signature</w:t>
      </w:r>
    </w:p>
  </w:footnote>
  <w:footnote w:id="5">
    <w:p w14:paraId="08F96E85" w14:textId="77777777" w:rsidR="00EA7BA9" w:rsidRDefault="00EA7BA9" w:rsidP="00FD4A2E">
      <w:pPr>
        <w:pStyle w:val="FootnoteText"/>
      </w:pPr>
      <w:r>
        <w:rPr>
          <w:rStyle w:val="FootnoteReference"/>
        </w:rPr>
        <w:footnoteRef/>
      </w:r>
      <w:r>
        <w:t xml:space="preserve"> See </w:t>
      </w:r>
      <w:hyperlink r:id="rId1" w:history="1">
        <w:r w:rsidRPr="0053134B">
          <w:rPr>
            <w:rStyle w:val="Hyperlink"/>
            <w:rFonts w:eastAsia="MS Mincho"/>
          </w:rPr>
          <w:t>IETF RFC1952</w:t>
        </w:r>
      </w:hyperlink>
      <w:r>
        <w:t xml:space="preserve"> for details.</w:t>
      </w:r>
    </w:p>
  </w:footnote>
  <w:footnote w:id="6">
    <w:p w14:paraId="6411A0C8" w14:textId="77777777" w:rsidR="00EA7BA9" w:rsidRDefault="00EA7BA9" w:rsidP="00FD4A2E">
      <w:pPr>
        <w:pStyle w:val="FootnoteText"/>
      </w:pPr>
      <w:r>
        <w:rPr>
          <w:rStyle w:val="FootnoteReference"/>
        </w:rPr>
        <w:footnoteRef/>
      </w:r>
      <w:r>
        <w:t xml:space="preserve"> It is acknowledged the MESH client may be configured to compress files by its native capability</w:t>
      </w:r>
    </w:p>
  </w:footnote>
  <w:footnote w:id="7">
    <w:p w14:paraId="4D2C3D24" w14:textId="77777777" w:rsidR="00EA7BA9" w:rsidRDefault="00EA7BA9" w:rsidP="00FD4A2E">
      <w:pPr>
        <w:pStyle w:val="FootnoteText"/>
      </w:pPr>
      <w:r>
        <w:rPr>
          <w:rStyle w:val="FootnoteReference"/>
        </w:rPr>
        <w:footnoteRef/>
      </w:r>
      <w:r>
        <w:t xml:space="preserve"> NOTE: The diagram is constructed in MS Visio 2003 and can be double clicked to expand for ease of viewing in MS Visio.</w:t>
      </w:r>
    </w:p>
  </w:footnote>
  <w:footnote w:id="8">
    <w:p w14:paraId="353262E6" w14:textId="77777777" w:rsidR="00EA7BA9" w:rsidRDefault="00EA7BA9" w:rsidP="00FD4A2E">
      <w:pPr>
        <w:pStyle w:val="FootnoteText"/>
      </w:pPr>
      <w:r>
        <w:rPr>
          <w:rStyle w:val="FootnoteReference"/>
        </w:rPr>
        <w:footnoteRef/>
      </w:r>
      <w:r>
        <w:t xml:space="preserve"> Although a record has a RID and a record contains data for a single patient, this does not exclude a patient crossing multiple RIDs</w:t>
      </w:r>
    </w:p>
  </w:footnote>
  <w:footnote w:id="9">
    <w:p w14:paraId="6908DCB5" w14:textId="77777777" w:rsidR="00EA7BA9" w:rsidRDefault="00EA7BA9" w:rsidP="00FD4A2E">
      <w:pPr>
        <w:pStyle w:val="FootnoteText"/>
      </w:pPr>
      <w:r>
        <w:rPr>
          <w:rStyle w:val="FootnoteReference"/>
        </w:rPr>
        <w:footnoteRef/>
      </w:r>
      <w:r>
        <w:t xml:space="preserve"> This example is fictitious, unrealistic and is provided for the purpose of describing the format used to structure GPET-E Output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282D55" w14:textId="77777777" w:rsidR="00EA7BA9" w:rsidRDefault="00EA7BA9" w:rsidP="00E5704B">
    <w:r>
      <w:rPr>
        <w:noProof/>
      </w:rPr>
      <w:t>3</w:t>
    </w:r>
  </w:p>
  <w:p w14:paraId="175FEEE6" w14:textId="77777777" w:rsidR="00EA7BA9" w:rsidRDefault="00EA7BA9" w:rsidP="00E5704B"/>
  <w:p w14:paraId="565C98F0" w14:textId="77777777" w:rsidR="00EA7BA9" w:rsidRDefault="00EA7BA9" w:rsidP="00E5704B"/>
  <w:p w14:paraId="39640F8C" w14:textId="77777777" w:rsidR="00EA7BA9" w:rsidRDefault="00EA7BA9" w:rsidP="00E5704B"/>
  <w:p w14:paraId="4EB537F6" w14:textId="77777777" w:rsidR="00EA7BA9" w:rsidRDefault="00EA7BA9" w:rsidP="00E5704B"/>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31D263" w14:textId="77777777" w:rsidR="00EA7BA9" w:rsidRDefault="00EA7BA9" w:rsidP="00F5718C">
    <w:r>
      <w:rPr>
        <w:rFonts w:asciiTheme="minorHAnsi" w:hAnsiTheme="minorHAnsi"/>
        <w:b/>
        <w:bCs/>
        <w:noProof/>
        <w:lang w:eastAsia="en-GB"/>
      </w:rPr>
      <mc:AlternateContent>
        <mc:Choice Requires="wps">
          <w:drawing>
            <wp:anchor distT="0" distB="0" distL="114300" distR="114300" simplePos="0" relativeHeight="251658240" behindDoc="0" locked="0" layoutInCell="1" allowOverlap="1" wp14:anchorId="2E43EEC8" wp14:editId="2EA5C2C0">
              <wp:simplePos x="0" y="0"/>
              <wp:positionH relativeFrom="page">
                <wp:posOffset>0</wp:posOffset>
              </wp:positionH>
              <wp:positionV relativeFrom="page">
                <wp:posOffset>1368425</wp:posOffset>
              </wp:positionV>
              <wp:extent cx="7560000" cy="7416000"/>
              <wp:effectExtent l="0" t="0" r="3175" b="0"/>
              <wp:wrapNone/>
              <wp:docPr id="1" name="Rectangle 1"/>
              <wp:cNvGraphicFramePr/>
              <a:graphic xmlns:a="http://schemas.openxmlformats.org/drawingml/2006/main">
                <a:graphicData uri="http://schemas.microsoft.com/office/word/2010/wordprocessingShape">
                  <wps:wsp>
                    <wps:cNvSpPr/>
                    <wps:spPr>
                      <a:xfrm>
                        <a:off x="0" y="0"/>
                        <a:ext cx="7560000" cy="7416000"/>
                      </a:xfrm>
                      <a:prstGeom prst="rect">
                        <a:avLst/>
                      </a:prstGeom>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11D697F" id="Rectangle 1" o:spid="_x0000_s1026" style="position:absolute;margin-left:0;margin-top:107.75pt;width:595.3pt;height:583.9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5aMnegIAAFIFAAAOAAAAZHJzL2Uyb0RvYy54bWysVE1PGzEQvVfqf7B8L5tEAdqIDYpAVJUQ&#10;IKDibLx2diXb446dbNJf37G9WRCgHqruwevxzLz58Bufne+sYVuFoQNX8+nRhDPlJDSdW9f85+PV&#10;l6+chShcIww4VfO9Cvx8+fnTWe8XagYtmEYhIxAXFr2veRujX1RVkK2yIhyBV46UGtCKSCKuqwZF&#10;T+jWVLPJ5KTqARuPIFUIdHpZlHyZ8bVWMt5qHVRkpuaUW8wr5vU5rdXyTCzWKHzbySEN8Q9ZWNE5&#10;CjpCXYoo2Aa7d1C2kwgBdDySYCvQupMq10DVTCdvqnlohVe5FmpO8GObwv+DlTfbO2RdQ3fHmROW&#10;ruiemibc2ig2Te3pfViQ1YO/w0EKtE217jTa9Kcq2C63dD+2VO0ik3R4enwyoY8zSbrT+TRJCbV6&#10;cfcY4ncFlqVNzZHC51aK7XWIxfRgkqIZl1YHV50xRZtOqpRmSSzv4t6oYn2vNNVHqcwyamaWujDI&#10;toI4IaRULk6LqhWNKsfHOekCP3rkrI0jwISsKf6IPQAk1r7HLjCDfXJVmZij8+RviRXn0SNHBhdH&#10;Z9s5wI8ADFU1RC72hyaV1qQuPUOzp9tHKGMRvLzq6A6uRYh3AmkO6N5otuMtLdpAX3MYdpy1gL8/&#10;Ok/2RE/SctbTXNU8/NoIVJyZH46I+206n6dBzML8+HRGAr7WPL/WuI29ALomIidll7fJPprDViPY&#10;J3oCVikqqYSTFLvmMuJBuIhl3ukRkWq1ymY0fF7Ea/fgZQJPXU0ce9w9CfQDESNx+AYOMygWb/hY&#10;bJOng9Umgu4yWV/6OvSbBjcTZ3hk0svwWs5WL0/h8g8AAAD//wMAUEsDBBQABgAIAAAAIQCmcy3Q&#10;4AAAAAoBAAAPAAAAZHJzL2Rvd25yZXYueG1sTI/BTsMwEETvSPyDtUjcqJOWRG2IUwESPUOpEL25&#10;8TaOiNdW7DQpX497KrdZzWrmTbmeTMdO2PvWkoB0lgBDqq1qqRGw+3x7WALzQZKSnSUUcEYP6+r2&#10;ppSFsiN94GkbGhZDyBdSgA7BFZz7WqORfmYdUvSOtjcyxLNvuOrlGMNNx+dJknMjW4oNWjp81Vj/&#10;bAcjwG127/ujfnFjfv7KNlMzfP+2gxD3d9PzE7CAU7g+wwU/okMVmQ52IOVZJyAOCQLmaZYBu9jp&#10;KsmBHaJaLBePwKuS/59Q/QEAAP//AwBQSwECLQAUAAYACAAAACEAtoM4kv4AAADhAQAAEwAAAAAA&#10;AAAAAAAAAAAAAAAAW0NvbnRlbnRfVHlwZXNdLnhtbFBLAQItABQABgAIAAAAIQA4/SH/1gAAAJQB&#10;AAALAAAAAAAAAAAAAAAAAC8BAABfcmVscy8ucmVsc1BLAQItABQABgAIAAAAIQDT5aMnegIAAFIF&#10;AAAOAAAAAAAAAAAAAAAAAC4CAABkcnMvZTJvRG9jLnhtbFBLAQItABQABgAIAAAAIQCmcy3Q4AAA&#10;AAoBAAAPAAAAAAAAAAAAAAAAANQEAABkcnMvZG93bnJldi54bWxQSwUGAAAAAAQABADzAAAA4QUA&#10;AAAA&#10;" fillcolor="#005eb8 [3204]" stroked="f" strokeweight="2pt">
              <w10:wrap anchorx="page" anchory="page"/>
            </v:rect>
          </w:pict>
        </mc:Fallback>
      </mc:AlternateContent>
    </w:r>
    <w:r>
      <w:rPr>
        <w:rFonts w:asciiTheme="minorHAnsi" w:hAnsiTheme="minorHAnsi"/>
        <w:b/>
        <w:bCs/>
        <w:noProof/>
        <w:lang w:eastAsia="en-GB"/>
      </w:rPr>
      <w:drawing>
        <wp:anchor distT="0" distB="0" distL="114300" distR="114300" simplePos="0" relativeHeight="251656192" behindDoc="1" locked="0" layoutInCell="1" allowOverlap="1" wp14:anchorId="5C7F3481" wp14:editId="282D0583">
          <wp:simplePos x="0" y="0"/>
          <wp:positionH relativeFrom="page">
            <wp:posOffset>5922645</wp:posOffset>
          </wp:positionH>
          <wp:positionV relativeFrom="page">
            <wp:posOffset>215900</wp:posOffset>
          </wp:positionV>
          <wp:extent cx="1198800" cy="950400"/>
          <wp:effectExtent l="0" t="0" r="1905" b="2540"/>
          <wp:wrapTight wrapText="bothSides">
            <wp:wrapPolygon edited="0">
              <wp:start x="0" y="0"/>
              <wp:lineTo x="0" y="21225"/>
              <wp:lineTo x="21291" y="21225"/>
              <wp:lineTo x="21291" y="0"/>
              <wp:lineTo x="0" y="0"/>
            </wp:wrapPolygon>
          </wp:wrapTight>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HS Digital logo_RGB-01.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198800" cy="9504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4F263E" w14:textId="77777777" w:rsidR="00EA7BA9" w:rsidRDefault="00EA7BA9">
    <w:r>
      <w:rPr>
        <w:noProof/>
      </w:rPr>
      <w:pict w14:anchorId="1407ECB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 o:spid="_x0000_s2052" type="#_x0000_t136" style="position:absolute;margin-left:0;margin-top:0;width:454.5pt;height:181.8pt;rotation:315;z-index:-251657216;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A325A8" w14:textId="77777777" w:rsidR="00EA7BA9" w:rsidRDefault="00EA7BA9" w:rsidP="00FD4A2E">
    <w:pPr>
      <w:tabs>
        <w:tab w:val="right" w:pos="9639"/>
      </w:tabs>
      <w:spacing w:after="0"/>
      <w:rPr>
        <w:rFonts w:cs="Arial"/>
        <w:sz w:val="18"/>
        <w:szCs w:val="18"/>
      </w:rPr>
    </w:pPr>
    <w:r w:rsidRPr="1A9471D6">
      <w:rPr>
        <w:rFonts w:cs="Arial"/>
        <w:b/>
        <w:bCs/>
        <w:sz w:val="18"/>
        <w:szCs w:val="18"/>
      </w:rPr>
      <w:t>General Practice Extraction Service</w:t>
    </w:r>
    <w:r>
      <w:rPr>
        <w:rFonts w:cs="Arial"/>
        <w:sz w:val="18"/>
        <w:szCs w:val="18"/>
      </w:rPr>
      <w:t xml:space="preserve"> (GPES) – </w:t>
    </w:r>
    <w:r w:rsidRPr="1A9471D6">
      <w:fldChar w:fldCharType="begin"/>
    </w:r>
    <w:r>
      <w:instrText xml:space="preserve"> TITLE   \* MERGEFORMAT </w:instrText>
    </w:r>
    <w:r w:rsidRPr="1A9471D6">
      <w:fldChar w:fldCharType="separate"/>
    </w:r>
    <w:r w:rsidRPr="005C7C2C">
      <w:rPr>
        <w:rFonts w:cs="Arial"/>
        <w:sz w:val="18"/>
        <w:szCs w:val="18"/>
      </w:rPr>
      <w:t>PD009 GPES Interoperability Standard</w:t>
    </w:r>
    <w:r w:rsidRPr="1A9471D6">
      <w:fldChar w:fldCharType="end"/>
    </w:r>
  </w:p>
  <w:p w14:paraId="5CD6D3D8" w14:textId="05ADFEF1" w:rsidR="00EA7BA9" w:rsidRPr="005C532C" w:rsidRDefault="00EA7BA9" w:rsidP="00FD4A2E">
    <w:r>
      <w:rPr>
        <w:rFonts w:cs="Arial"/>
        <w:i/>
        <w:sz w:val="18"/>
        <w:szCs w:val="18"/>
      </w:rPr>
      <w:fldChar w:fldCharType="begin"/>
    </w:r>
    <w:r>
      <w:rPr>
        <w:rFonts w:cs="Arial"/>
        <w:i/>
        <w:sz w:val="18"/>
        <w:szCs w:val="18"/>
      </w:rPr>
      <w:instrText xml:space="preserve"> DOCPROPERTY  RevisionDate  \* MERGEFORMAT </w:instrText>
    </w:r>
    <w:r>
      <w:rPr>
        <w:rFonts w:cs="Arial"/>
        <w:i/>
        <w:sz w:val="18"/>
        <w:szCs w:val="18"/>
      </w:rPr>
      <w:fldChar w:fldCharType="separate"/>
    </w:r>
    <w:r>
      <w:rPr>
        <w:rFonts w:cs="Arial"/>
        <w:i/>
        <w:sz w:val="18"/>
        <w:szCs w:val="18"/>
      </w:rPr>
      <w:t>12</w:t>
    </w:r>
    <w:r w:rsidRPr="00850E7F">
      <w:rPr>
        <w:rFonts w:cs="Arial"/>
        <w:i/>
        <w:sz w:val="18"/>
        <w:szCs w:val="18"/>
        <w:vertAlign w:val="superscript"/>
      </w:rPr>
      <w:t>th</w:t>
    </w:r>
    <w:r>
      <w:rPr>
        <w:rFonts w:cs="Arial"/>
        <w:i/>
        <w:sz w:val="18"/>
        <w:szCs w:val="18"/>
      </w:rPr>
      <w:t xml:space="preserve"> December 201</w:t>
    </w:r>
    <w:r>
      <w:rPr>
        <w:rFonts w:cs="Arial"/>
        <w:i/>
        <w:sz w:val="18"/>
        <w:szCs w:val="18"/>
      </w:rPr>
      <w:fldChar w:fldCharType="end"/>
    </w:r>
    <w:r>
      <w:rPr>
        <w:rFonts w:cs="Arial"/>
        <w:i/>
        <w:sz w:val="18"/>
        <w:szCs w:val="18"/>
      </w:rPr>
      <w:t>8</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5BF8C4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0BA0D1C"/>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638E43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A5A28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57C6A01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18A4A6A"/>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C787AB0"/>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714975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7DA19A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500ECF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F83234"/>
    <w:multiLevelType w:val="hybridMultilevel"/>
    <w:tmpl w:val="7246828A"/>
    <w:lvl w:ilvl="0" w:tplc="91CE2B00">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25E05B3"/>
    <w:multiLevelType w:val="multilevel"/>
    <w:tmpl w:val="B852C810"/>
    <w:lvl w:ilvl="0">
      <w:start w:val="1"/>
      <w:numFmt w:val="decimal"/>
      <w:lvlText w:val="%1."/>
      <w:lvlJc w:val="left"/>
      <w:pPr>
        <w:tabs>
          <w:tab w:val="num" w:pos="2462"/>
        </w:tabs>
        <w:ind w:left="2462" w:hanging="1022"/>
      </w:pPr>
      <w:rPr>
        <w:rFonts w:ascii="Franklin Gothic Book" w:hAnsi="Franklin Gothic Book" w:hint="default"/>
        <w:b w:val="0"/>
        <w:i w:val="0"/>
        <w:sz w:val="16"/>
        <w:szCs w:val="16"/>
      </w:rPr>
    </w:lvl>
    <w:lvl w:ilvl="1">
      <w:start w:val="1"/>
      <w:numFmt w:val="lowerLetter"/>
      <w:lvlText w:val="%2."/>
      <w:lvlJc w:val="left"/>
      <w:pPr>
        <w:tabs>
          <w:tab w:val="num" w:pos="2750"/>
        </w:tabs>
        <w:ind w:left="2750" w:hanging="288"/>
      </w:pPr>
      <w:rPr>
        <w:rFonts w:ascii="Franklin Gothic Book" w:hAnsi="Franklin Gothic Book" w:hint="default"/>
        <w:b w:val="0"/>
        <w:i w:val="0"/>
        <w:sz w:val="16"/>
      </w:rPr>
    </w:lvl>
    <w:lvl w:ilvl="2">
      <w:start w:val="1"/>
      <w:numFmt w:val="decimal"/>
      <w:lvlText w:val="%1.%2.%3"/>
      <w:lvlJc w:val="left"/>
      <w:pPr>
        <w:tabs>
          <w:tab w:val="num" w:pos="2160"/>
        </w:tabs>
        <w:ind w:left="2160" w:hanging="720"/>
      </w:pPr>
      <w:rPr>
        <w:rFonts w:hint="default"/>
      </w:rPr>
    </w:lvl>
    <w:lvl w:ilvl="3">
      <w:start w:val="1"/>
      <w:numFmt w:val="decimal"/>
      <w:lvlText w:val="%1.%2.%3.%4"/>
      <w:lvlJc w:val="left"/>
      <w:pPr>
        <w:tabs>
          <w:tab w:val="num" w:pos="2304"/>
        </w:tabs>
        <w:ind w:left="2304" w:hanging="864"/>
      </w:pPr>
      <w:rPr>
        <w:rFonts w:hint="default"/>
      </w:rPr>
    </w:lvl>
    <w:lvl w:ilvl="4">
      <w:start w:val="1"/>
      <w:numFmt w:val="decimal"/>
      <w:lvlText w:val="%1.%2.%3.%4.%5"/>
      <w:lvlJc w:val="left"/>
      <w:pPr>
        <w:tabs>
          <w:tab w:val="num" w:pos="2448"/>
        </w:tabs>
        <w:ind w:left="2448" w:hanging="1008"/>
      </w:pPr>
      <w:rPr>
        <w:rFonts w:hint="default"/>
      </w:rPr>
    </w:lvl>
    <w:lvl w:ilvl="5">
      <w:start w:val="1"/>
      <w:numFmt w:val="decimal"/>
      <w:lvlText w:val="%1.%2.%3.%4.%5.%6"/>
      <w:lvlJc w:val="left"/>
      <w:pPr>
        <w:tabs>
          <w:tab w:val="num" w:pos="2592"/>
        </w:tabs>
        <w:ind w:left="2592" w:hanging="1152"/>
      </w:pPr>
      <w:rPr>
        <w:rFonts w:hint="default"/>
      </w:rPr>
    </w:lvl>
    <w:lvl w:ilvl="6">
      <w:start w:val="1"/>
      <w:numFmt w:val="decimal"/>
      <w:lvlText w:val="%1.%2.%3.%4.%5.%6.%7"/>
      <w:lvlJc w:val="left"/>
      <w:pPr>
        <w:tabs>
          <w:tab w:val="num" w:pos="2736"/>
        </w:tabs>
        <w:ind w:left="2736" w:hanging="1296"/>
      </w:pPr>
      <w:rPr>
        <w:rFonts w:hint="default"/>
      </w:rPr>
    </w:lvl>
    <w:lvl w:ilvl="7">
      <w:start w:val="1"/>
      <w:numFmt w:val="decimal"/>
      <w:lvlText w:val="%1.%2.%3.%4.%5.%6.%7.%8"/>
      <w:lvlJc w:val="left"/>
      <w:pPr>
        <w:tabs>
          <w:tab w:val="num" w:pos="2880"/>
        </w:tabs>
        <w:ind w:left="2880" w:hanging="1440"/>
      </w:pPr>
      <w:rPr>
        <w:rFonts w:hint="default"/>
      </w:rPr>
    </w:lvl>
    <w:lvl w:ilvl="8">
      <w:start w:val="1"/>
      <w:numFmt w:val="decimal"/>
      <w:lvlText w:val="%1.%2.%3.%4.%5.%6.%7.%8.%9"/>
      <w:lvlJc w:val="left"/>
      <w:pPr>
        <w:tabs>
          <w:tab w:val="num" w:pos="3024"/>
        </w:tabs>
        <w:ind w:left="3024" w:hanging="1584"/>
      </w:pPr>
      <w:rPr>
        <w:rFonts w:hint="default"/>
      </w:rPr>
    </w:lvl>
  </w:abstractNum>
  <w:abstractNum w:abstractNumId="12" w15:restartNumberingAfterBreak="0">
    <w:nsid w:val="0C427B65"/>
    <w:multiLevelType w:val="hybridMultilevel"/>
    <w:tmpl w:val="627EEFE6"/>
    <w:lvl w:ilvl="0" w:tplc="2256950A">
      <w:start w:val="5"/>
      <w:numFmt w:val="bullet"/>
      <w:lvlText w:val="-"/>
      <w:lvlJc w:val="left"/>
      <w:pPr>
        <w:ind w:left="360" w:hanging="360"/>
      </w:pPr>
      <w:rPr>
        <w:rFonts w:ascii="Arial" w:eastAsia="Times New Roman" w:hAnsi="Arial" w:cs="Aria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0D7F055D"/>
    <w:multiLevelType w:val="multilevel"/>
    <w:tmpl w:val="EA0458DA"/>
    <w:lvl w:ilvl="0">
      <w:start w:val="1"/>
      <w:numFmt w:val="bullet"/>
      <w:lvlText w:val=""/>
      <w:lvlJc w:val="left"/>
      <w:pPr>
        <w:tabs>
          <w:tab w:val="num" w:pos="1131"/>
        </w:tabs>
        <w:ind w:left="1131" w:hanging="360"/>
      </w:pPr>
      <w:rPr>
        <w:rFonts w:ascii="Symbol" w:hAnsi="Symbol" w:hint="default"/>
        <w:b w:val="0"/>
        <w:i w:val="0"/>
        <w:sz w:val="16"/>
        <w:szCs w:val="16"/>
      </w:rPr>
    </w:lvl>
    <w:lvl w:ilvl="1">
      <w:start w:val="1"/>
      <w:numFmt w:val="bullet"/>
      <w:lvlText w:val=""/>
      <w:lvlJc w:val="left"/>
      <w:pPr>
        <w:tabs>
          <w:tab w:val="num" w:pos="2153"/>
        </w:tabs>
        <w:ind w:left="2153" w:hanging="360"/>
      </w:pPr>
      <w:rPr>
        <w:rFonts w:ascii="Symbol" w:hAnsi="Symbol" w:hint="default"/>
        <w:b w:val="0"/>
        <w:i w:val="0"/>
        <w:sz w:val="16"/>
        <w:szCs w:val="16"/>
      </w:rPr>
    </w:lvl>
    <w:lvl w:ilvl="2">
      <w:start w:val="1"/>
      <w:numFmt w:val="decimal"/>
      <w:lvlText w:val="%1.%2.%3"/>
      <w:lvlJc w:val="left"/>
      <w:pPr>
        <w:tabs>
          <w:tab w:val="num" w:pos="1491"/>
        </w:tabs>
        <w:ind w:left="1491" w:hanging="720"/>
      </w:pPr>
      <w:rPr>
        <w:rFonts w:hint="default"/>
      </w:rPr>
    </w:lvl>
    <w:lvl w:ilvl="3">
      <w:start w:val="1"/>
      <w:numFmt w:val="decimal"/>
      <w:lvlText w:val="%1.%2.%3.%4"/>
      <w:lvlJc w:val="left"/>
      <w:pPr>
        <w:tabs>
          <w:tab w:val="num" w:pos="1635"/>
        </w:tabs>
        <w:ind w:left="1635" w:hanging="864"/>
      </w:pPr>
      <w:rPr>
        <w:rFonts w:hint="default"/>
      </w:rPr>
    </w:lvl>
    <w:lvl w:ilvl="4">
      <w:start w:val="1"/>
      <w:numFmt w:val="decimal"/>
      <w:lvlText w:val="%1.%2.%3.%4.%5"/>
      <w:lvlJc w:val="left"/>
      <w:pPr>
        <w:tabs>
          <w:tab w:val="num" w:pos="1779"/>
        </w:tabs>
        <w:ind w:left="1779" w:hanging="1008"/>
      </w:pPr>
      <w:rPr>
        <w:rFonts w:hint="default"/>
      </w:rPr>
    </w:lvl>
    <w:lvl w:ilvl="5">
      <w:start w:val="1"/>
      <w:numFmt w:val="decimal"/>
      <w:lvlText w:val="%1.%2.%3.%4.%5.%6"/>
      <w:lvlJc w:val="left"/>
      <w:pPr>
        <w:tabs>
          <w:tab w:val="num" w:pos="1923"/>
        </w:tabs>
        <w:ind w:left="1923" w:hanging="1152"/>
      </w:pPr>
      <w:rPr>
        <w:rFonts w:hint="default"/>
      </w:rPr>
    </w:lvl>
    <w:lvl w:ilvl="6">
      <w:start w:val="1"/>
      <w:numFmt w:val="decimal"/>
      <w:lvlText w:val="%1.%2.%3.%4.%5.%6.%7"/>
      <w:lvlJc w:val="left"/>
      <w:pPr>
        <w:tabs>
          <w:tab w:val="num" w:pos="2067"/>
        </w:tabs>
        <w:ind w:left="2067" w:hanging="1296"/>
      </w:pPr>
      <w:rPr>
        <w:rFonts w:hint="default"/>
      </w:rPr>
    </w:lvl>
    <w:lvl w:ilvl="7">
      <w:start w:val="1"/>
      <w:numFmt w:val="decimal"/>
      <w:lvlText w:val="%1.%2.%3.%4.%5.%6.%7.%8"/>
      <w:lvlJc w:val="left"/>
      <w:pPr>
        <w:tabs>
          <w:tab w:val="num" w:pos="2211"/>
        </w:tabs>
        <w:ind w:left="2211" w:hanging="1440"/>
      </w:pPr>
      <w:rPr>
        <w:rFonts w:hint="default"/>
      </w:rPr>
    </w:lvl>
    <w:lvl w:ilvl="8">
      <w:start w:val="1"/>
      <w:numFmt w:val="decimal"/>
      <w:lvlText w:val="%1.%2.%3.%4.%5.%6.%7.%8.%9"/>
      <w:lvlJc w:val="left"/>
      <w:pPr>
        <w:tabs>
          <w:tab w:val="num" w:pos="2355"/>
        </w:tabs>
        <w:ind w:left="2355" w:hanging="1584"/>
      </w:pPr>
      <w:rPr>
        <w:rFonts w:hint="default"/>
      </w:rPr>
    </w:lvl>
  </w:abstractNum>
  <w:abstractNum w:abstractNumId="14" w15:restartNumberingAfterBreak="0">
    <w:nsid w:val="13205BF6"/>
    <w:multiLevelType w:val="hybridMultilevel"/>
    <w:tmpl w:val="F6887574"/>
    <w:lvl w:ilvl="0" w:tplc="08090001">
      <w:start w:val="1"/>
      <w:numFmt w:val="bullet"/>
      <w:lvlText w:val=""/>
      <w:lvlJc w:val="left"/>
      <w:pPr>
        <w:tabs>
          <w:tab w:val="num" w:pos="2880"/>
        </w:tabs>
        <w:ind w:left="2880" w:hanging="360"/>
      </w:pPr>
      <w:rPr>
        <w:rFonts w:ascii="Symbol" w:hAnsi="Symbol" w:hint="default"/>
      </w:rPr>
    </w:lvl>
    <w:lvl w:ilvl="1" w:tplc="08090003" w:tentative="1">
      <w:start w:val="1"/>
      <w:numFmt w:val="bullet"/>
      <w:lvlText w:val="o"/>
      <w:lvlJc w:val="left"/>
      <w:pPr>
        <w:tabs>
          <w:tab w:val="num" w:pos="3600"/>
        </w:tabs>
        <w:ind w:left="3600" w:hanging="360"/>
      </w:pPr>
      <w:rPr>
        <w:rFonts w:ascii="Courier New" w:hAnsi="Courier New" w:cs="Courier New" w:hint="default"/>
      </w:rPr>
    </w:lvl>
    <w:lvl w:ilvl="2" w:tplc="08090005" w:tentative="1">
      <w:start w:val="1"/>
      <w:numFmt w:val="bullet"/>
      <w:lvlText w:val=""/>
      <w:lvlJc w:val="left"/>
      <w:pPr>
        <w:tabs>
          <w:tab w:val="num" w:pos="4320"/>
        </w:tabs>
        <w:ind w:left="4320" w:hanging="360"/>
      </w:pPr>
      <w:rPr>
        <w:rFonts w:ascii="Wingdings" w:hAnsi="Wingdings" w:hint="default"/>
      </w:rPr>
    </w:lvl>
    <w:lvl w:ilvl="3" w:tplc="08090001" w:tentative="1">
      <w:start w:val="1"/>
      <w:numFmt w:val="bullet"/>
      <w:lvlText w:val=""/>
      <w:lvlJc w:val="left"/>
      <w:pPr>
        <w:tabs>
          <w:tab w:val="num" w:pos="5040"/>
        </w:tabs>
        <w:ind w:left="5040" w:hanging="360"/>
      </w:pPr>
      <w:rPr>
        <w:rFonts w:ascii="Symbol" w:hAnsi="Symbol" w:hint="default"/>
      </w:rPr>
    </w:lvl>
    <w:lvl w:ilvl="4" w:tplc="08090003" w:tentative="1">
      <w:start w:val="1"/>
      <w:numFmt w:val="bullet"/>
      <w:lvlText w:val="o"/>
      <w:lvlJc w:val="left"/>
      <w:pPr>
        <w:tabs>
          <w:tab w:val="num" w:pos="5760"/>
        </w:tabs>
        <w:ind w:left="5760" w:hanging="360"/>
      </w:pPr>
      <w:rPr>
        <w:rFonts w:ascii="Courier New" w:hAnsi="Courier New" w:cs="Courier New" w:hint="default"/>
      </w:rPr>
    </w:lvl>
    <w:lvl w:ilvl="5" w:tplc="08090005" w:tentative="1">
      <w:start w:val="1"/>
      <w:numFmt w:val="bullet"/>
      <w:lvlText w:val=""/>
      <w:lvlJc w:val="left"/>
      <w:pPr>
        <w:tabs>
          <w:tab w:val="num" w:pos="6480"/>
        </w:tabs>
        <w:ind w:left="6480" w:hanging="360"/>
      </w:pPr>
      <w:rPr>
        <w:rFonts w:ascii="Wingdings" w:hAnsi="Wingdings" w:hint="default"/>
      </w:rPr>
    </w:lvl>
    <w:lvl w:ilvl="6" w:tplc="08090001" w:tentative="1">
      <w:start w:val="1"/>
      <w:numFmt w:val="bullet"/>
      <w:lvlText w:val=""/>
      <w:lvlJc w:val="left"/>
      <w:pPr>
        <w:tabs>
          <w:tab w:val="num" w:pos="7200"/>
        </w:tabs>
        <w:ind w:left="7200" w:hanging="360"/>
      </w:pPr>
      <w:rPr>
        <w:rFonts w:ascii="Symbol" w:hAnsi="Symbol" w:hint="default"/>
      </w:rPr>
    </w:lvl>
    <w:lvl w:ilvl="7" w:tplc="08090003" w:tentative="1">
      <w:start w:val="1"/>
      <w:numFmt w:val="bullet"/>
      <w:lvlText w:val="o"/>
      <w:lvlJc w:val="left"/>
      <w:pPr>
        <w:tabs>
          <w:tab w:val="num" w:pos="7920"/>
        </w:tabs>
        <w:ind w:left="7920" w:hanging="360"/>
      </w:pPr>
      <w:rPr>
        <w:rFonts w:ascii="Courier New" w:hAnsi="Courier New" w:cs="Courier New" w:hint="default"/>
      </w:rPr>
    </w:lvl>
    <w:lvl w:ilvl="8" w:tplc="08090005" w:tentative="1">
      <w:start w:val="1"/>
      <w:numFmt w:val="bullet"/>
      <w:lvlText w:val=""/>
      <w:lvlJc w:val="left"/>
      <w:pPr>
        <w:tabs>
          <w:tab w:val="num" w:pos="8640"/>
        </w:tabs>
        <w:ind w:left="8640" w:hanging="360"/>
      </w:pPr>
      <w:rPr>
        <w:rFonts w:ascii="Wingdings" w:hAnsi="Wingdings" w:hint="default"/>
      </w:rPr>
    </w:lvl>
  </w:abstractNum>
  <w:abstractNum w:abstractNumId="15" w15:restartNumberingAfterBreak="0">
    <w:nsid w:val="16FB6100"/>
    <w:multiLevelType w:val="multilevel"/>
    <w:tmpl w:val="07DE2212"/>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rPr>
        <w:rFonts w:cs="Times New Roman"/>
        <w:b w:val="0"/>
        <w:bCs w:val="0"/>
        <w:i w:val="0"/>
        <w:iCs w:val="0"/>
        <w:caps w:val="0"/>
        <w:smallCaps w:val="0"/>
        <w:strike w:val="0"/>
        <w:dstrike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textFill>
          <w14:solidFill>
            <w14:srgbClr w14:val="000000"/>
          </w14:solidFill>
        </w14:textFill>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6" w15:restartNumberingAfterBreak="0">
    <w:nsid w:val="1A9334D7"/>
    <w:multiLevelType w:val="multilevel"/>
    <w:tmpl w:val="AE7C6E5C"/>
    <w:lvl w:ilvl="0">
      <w:start w:val="1"/>
      <w:numFmt w:val="decimal"/>
      <w:isLgl/>
      <w:lvlText w:val="%1."/>
      <w:lvlJc w:val="left"/>
      <w:pPr>
        <w:tabs>
          <w:tab w:val="num" w:pos="1980"/>
        </w:tabs>
        <w:ind w:left="2340" w:hanging="360"/>
      </w:pPr>
      <w:rPr>
        <w:rFonts w:hint="default"/>
      </w:rPr>
    </w:lvl>
    <w:lvl w:ilvl="1">
      <w:start w:val="1"/>
      <w:numFmt w:val="decimal"/>
      <w:isLgl/>
      <w:lvlText w:val="%1.%2."/>
      <w:lvlJc w:val="left"/>
      <w:pPr>
        <w:tabs>
          <w:tab w:val="num" w:pos="0"/>
        </w:tabs>
        <w:ind w:left="720" w:hanging="720"/>
      </w:pPr>
      <w:rPr>
        <w:rFonts w:hint="default"/>
      </w:rPr>
    </w:lvl>
    <w:lvl w:ilvl="2">
      <w:start w:val="1"/>
      <w:numFmt w:val="decimal"/>
      <w:isLgl/>
      <w:lvlText w:val="%1.%2.%3."/>
      <w:lvlJc w:val="left"/>
      <w:pPr>
        <w:tabs>
          <w:tab w:val="num" w:pos="0"/>
        </w:tabs>
        <w:ind w:left="720" w:hanging="720"/>
      </w:pPr>
      <w:rPr>
        <w:rFonts w:hint="default"/>
      </w:rPr>
    </w:lvl>
    <w:lvl w:ilvl="3">
      <w:start w:val="1"/>
      <w:numFmt w:val="decimal"/>
      <w:isLgl/>
      <w:lvlText w:val="%1.%2.%3.%4."/>
      <w:lvlJc w:val="left"/>
      <w:pPr>
        <w:tabs>
          <w:tab w:val="num" w:pos="568"/>
        </w:tabs>
        <w:ind w:left="1288" w:hanging="720"/>
      </w:pPr>
      <w:rPr>
        <w:rFonts w:hint="default"/>
      </w:rPr>
    </w:lvl>
    <w:lvl w:ilvl="4">
      <w:start w:val="1"/>
      <w:numFmt w:val="decimal"/>
      <w:lvlText w:val="%1.%2.%3.%4.%5"/>
      <w:lvlJc w:val="left"/>
      <w:pPr>
        <w:tabs>
          <w:tab w:val="num" w:pos="0"/>
        </w:tabs>
        <w:ind w:left="720" w:hanging="720"/>
      </w:pPr>
      <w:rPr>
        <w:rFonts w:hint="default"/>
      </w:rPr>
    </w:lvl>
    <w:lvl w:ilvl="5">
      <w:start w:val="1"/>
      <w:numFmt w:val="none"/>
      <w:isLgl/>
      <w:lvlText w:val=""/>
      <w:lvlJc w:val="left"/>
      <w:pPr>
        <w:tabs>
          <w:tab w:val="num" w:pos="737"/>
        </w:tabs>
        <w:ind w:left="737" w:hanging="624"/>
      </w:pPr>
      <w:rPr>
        <w:rFonts w:hint="default"/>
      </w:rPr>
    </w:lvl>
    <w:lvl w:ilvl="6">
      <w:start w:val="1"/>
      <w:numFmt w:val="none"/>
      <w:isLgl/>
      <w:lvlText w:val=""/>
      <w:lvlJc w:val="left"/>
      <w:pPr>
        <w:tabs>
          <w:tab w:val="num" w:pos="0"/>
        </w:tabs>
        <w:ind w:left="1440" w:hanging="360"/>
      </w:pPr>
      <w:rPr>
        <w:rFonts w:hint="default"/>
      </w:rPr>
    </w:lvl>
    <w:lvl w:ilvl="7">
      <w:start w:val="1"/>
      <w:numFmt w:val="none"/>
      <w:isLgl/>
      <w:lvlText w:val=""/>
      <w:lvlJc w:val="left"/>
      <w:pPr>
        <w:tabs>
          <w:tab w:val="num" w:pos="0"/>
        </w:tabs>
        <w:ind w:left="3744" w:hanging="1224"/>
      </w:pPr>
      <w:rPr>
        <w:rFonts w:hint="default"/>
      </w:rPr>
    </w:lvl>
    <w:lvl w:ilvl="8">
      <w:start w:val="1"/>
      <w:numFmt w:val="none"/>
      <w:isLgl/>
      <w:lvlText w:val=""/>
      <w:lvlJc w:val="left"/>
      <w:pPr>
        <w:tabs>
          <w:tab w:val="num" w:pos="0"/>
        </w:tabs>
        <w:ind w:left="4320" w:hanging="1440"/>
      </w:pPr>
      <w:rPr>
        <w:rFonts w:hint="default"/>
      </w:rPr>
    </w:lvl>
  </w:abstractNum>
  <w:abstractNum w:abstractNumId="17" w15:restartNumberingAfterBreak="0">
    <w:nsid w:val="1C0E7799"/>
    <w:multiLevelType w:val="hybridMultilevel"/>
    <w:tmpl w:val="6FA68E9E"/>
    <w:lvl w:ilvl="0" w:tplc="0809000F">
      <w:start w:val="1"/>
      <w:numFmt w:val="decimal"/>
      <w:lvlText w:val="%1."/>
      <w:lvlJc w:val="left"/>
      <w:pPr>
        <w:tabs>
          <w:tab w:val="num" w:pos="360"/>
        </w:tabs>
        <w:ind w:left="360" w:hanging="360"/>
      </w:pPr>
      <w:rPr>
        <w:rFonts w:hint="default"/>
      </w:rPr>
    </w:lvl>
    <w:lvl w:ilvl="1" w:tplc="08090003">
      <w:start w:val="1"/>
      <w:numFmt w:val="bullet"/>
      <w:lvlText w:val="o"/>
      <w:lvlJc w:val="left"/>
      <w:pPr>
        <w:tabs>
          <w:tab w:val="num" w:pos="1080"/>
        </w:tabs>
        <w:ind w:left="1080" w:hanging="360"/>
      </w:pPr>
      <w:rPr>
        <w:rFonts w:ascii="Courier New" w:hAnsi="Courier New" w:cs="Courier New" w:hint="default"/>
      </w:rPr>
    </w:lvl>
    <w:lvl w:ilvl="2" w:tplc="08090005">
      <w:start w:val="1"/>
      <w:numFmt w:val="bullet"/>
      <w:lvlText w:val=""/>
      <w:lvlJc w:val="left"/>
      <w:pPr>
        <w:tabs>
          <w:tab w:val="num" w:pos="1800"/>
        </w:tabs>
        <w:ind w:left="1800" w:hanging="360"/>
      </w:pPr>
      <w:rPr>
        <w:rFonts w:ascii="Wingdings" w:hAnsi="Wingdings" w:hint="default"/>
      </w:rPr>
    </w:lvl>
    <w:lvl w:ilvl="3" w:tplc="08090001">
      <w:start w:val="1"/>
      <w:numFmt w:val="bullet"/>
      <w:lvlText w:val=""/>
      <w:lvlJc w:val="left"/>
      <w:pPr>
        <w:tabs>
          <w:tab w:val="num" w:pos="2520"/>
        </w:tabs>
        <w:ind w:left="2520" w:hanging="360"/>
      </w:pPr>
      <w:rPr>
        <w:rFonts w:ascii="Symbol" w:hAnsi="Symbol" w:hint="default"/>
      </w:rPr>
    </w:lvl>
    <w:lvl w:ilvl="4" w:tplc="08090003">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18" w15:restartNumberingAfterBreak="0">
    <w:nsid w:val="265F4769"/>
    <w:multiLevelType w:val="hybridMultilevel"/>
    <w:tmpl w:val="042444BE"/>
    <w:lvl w:ilvl="0" w:tplc="08090001">
      <w:start w:val="1"/>
      <w:numFmt w:val="bullet"/>
      <w:lvlText w:val=""/>
      <w:lvlJc w:val="left"/>
      <w:pPr>
        <w:tabs>
          <w:tab w:val="num" w:pos="2880"/>
        </w:tabs>
        <w:ind w:left="2880" w:hanging="360"/>
      </w:pPr>
      <w:rPr>
        <w:rFonts w:ascii="Symbol" w:hAnsi="Symbol" w:hint="default"/>
      </w:rPr>
    </w:lvl>
    <w:lvl w:ilvl="1" w:tplc="08090003" w:tentative="1">
      <w:start w:val="1"/>
      <w:numFmt w:val="bullet"/>
      <w:lvlText w:val="o"/>
      <w:lvlJc w:val="left"/>
      <w:pPr>
        <w:tabs>
          <w:tab w:val="num" w:pos="3600"/>
        </w:tabs>
        <w:ind w:left="3600" w:hanging="360"/>
      </w:pPr>
      <w:rPr>
        <w:rFonts w:ascii="Courier New" w:hAnsi="Courier New" w:cs="Courier New" w:hint="default"/>
      </w:rPr>
    </w:lvl>
    <w:lvl w:ilvl="2" w:tplc="08090005" w:tentative="1">
      <w:start w:val="1"/>
      <w:numFmt w:val="bullet"/>
      <w:lvlText w:val=""/>
      <w:lvlJc w:val="left"/>
      <w:pPr>
        <w:tabs>
          <w:tab w:val="num" w:pos="4320"/>
        </w:tabs>
        <w:ind w:left="4320" w:hanging="360"/>
      </w:pPr>
      <w:rPr>
        <w:rFonts w:ascii="Wingdings" w:hAnsi="Wingdings" w:hint="default"/>
      </w:rPr>
    </w:lvl>
    <w:lvl w:ilvl="3" w:tplc="08090001" w:tentative="1">
      <w:start w:val="1"/>
      <w:numFmt w:val="bullet"/>
      <w:lvlText w:val=""/>
      <w:lvlJc w:val="left"/>
      <w:pPr>
        <w:tabs>
          <w:tab w:val="num" w:pos="5040"/>
        </w:tabs>
        <w:ind w:left="5040" w:hanging="360"/>
      </w:pPr>
      <w:rPr>
        <w:rFonts w:ascii="Symbol" w:hAnsi="Symbol" w:hint="default"/>
      </w:rPr>
    </w:lvl>
    <w:lvl w:ilvl="4" w:tplc="08090003" w:tentative="1">
      <w:start w:val="1"/>
      <w:numFmt w:val="bullet"/>
      <w:lvlText w:val="o"/>
      <w:lvlJc w:val="left"/>
      <w:pPr>
        <w:tabs>
          <w:tab w:val="num" w:pos="5760"/>
        </w:tabs>
        <w:ind w:left="5760" w:hanging="360"/>
      </w:pPr>
      <w:rPr>
        <w:rFonts w:ascii="Courier New" w:hAnsi="Courier New" w:cs="Courier New" w:hint="default"/>
      </w:rPr>
    </w:lvl>
    <w:lvl w:ilvl="5" w:tplc="08090005" w:tentative="1">
      <w:start w:val="1"/>
      <w:numFmt w:val="bullet"/>
      <w:lvlText w:val=""/>
      <w:lvlJc w:val="left"/>
      <w:pPr>
        <w:tabs>
          <w:tab w:val="num" w:pos="6480"/>
        </w:tabs>
        <w:ind w:left="6480" w:hanging="360"/>
      </w:pPr>
      <w:rPr>
        <w:rFonts w:ascii="Wingdings" w:hAnsi="Wingdings" w:hint="default"/>
      </w:rPr>
    </w:lvl>
    <w:lvl w:ilvl="6" w:tplc="08090001" w:tentative="1">
      <w:start w:val="1"/>
      <w:numFmt w:val="bullet"/>
      <w:lvlText w:val=""/>
      <w:lvlJc w:val="left"/>
      <w:pPr>
        <w:tabs>
          <w:tab w:val="num" w:pos="7200"/>
        </w:tabs>
        <w:ind w:left="7200" w:hanging="360"/>
      </w:pPr>
      <w:rPr>
        <w:rFonts w:ascii="Symbol" w:hAnsi="Symbol" w:hint="default"/>
      </w:rPr>
    </w:lvl>
    <w:lvl w:ilvl="7" w:tplc="08090003" w:tentative="1">
      <w:start w:val="1"/>
      <w:numFmt w:val="bullet"/>
      <w:lvlText w:val="o"/>
      <w:lvlJc w:val="left"/>
      <w:pPr>
        <w:tabs>
          <w:tab w:val="num" w:pos="7920"/>
        </w:tabs>
        <w:ind w:left="7920" w:hanging="360"/>
      </w:pPr>
      <w:rPr>
        <w:rFonts w:ascii="Courier New" w:hAnsi="Courier New" w:cs="Courier New" w:hint="default"/>
      </w:rPr>
    </w:lvl>
    <w:lvl w:ilvl="8" w:tplc="08090005" w:tentative="1">
      <w:start w:val="1"/>
      <w:numFmt w:val="bullet"/>
      <w:lvlText w:val=""/>
      <w:lvlJc w:val="left"/>
      <w:pPr>
        <w:tabs>
          <w:tab w:val="num" w:pos="8640"/>
        </w:tabs>
        <w:ind w:left="8640" w:hanging="360"/>
      </w:pPr>
      <w:rPr>
        <w:rFonts w:ascii="Wingdings" w:hAnsi="Wingdings" w:hint="default"/>
      </w:rPr>
    </w:lvl>
  </w:abstractNum>
  <w:abstractNum w:abstractNumId="19" w15:restartNumberingAfterBreak="0">
    <w:nsid w:val="2B232349"/>
    <w:multiLevelType w:val="multilevel"/>
    <w:tmpl w:val="F57C51BE"/>
    <w:lvl w:ilvl="0">
      <w:start w:val="1"/>
      <w:numFmt w:val="bullet"/>
      <w:lvlText w:val="o"/>
      <w:lvlJc w:val="left"/>
      <w:pPr>
        <w:tabs>
          <w:tab w:val="num" w:pos="1131"/>
        </w:tabs>
        <w:ind w:left="1131" w:hanging="360"/>
      </w:pPr>
      <w:rPr>
        <w:rFonts w:ascii="Courier New" w:hAnsi="Courier New" w:cs="Courier New" w:hint="default"/>
        <w:b w:val="0"/>
        <w:i w:val="0"/>
        <w:sz w:val="22"/>
        <w:szCs w:val="22"/>
      </w:rPr>
    </w:lvl>
    <w:lvl w:ilvl="1">
      <w:start w:val="1"/>
      <w:numFmt w:val="lowerLetter"/>
      <w:lvlText w:val="%2."/>
      <w:lvlJc w:val="left"/>
      <w:pPr>
        <w:tabs>
          <w:tab w:val="num" w:pos="2081"/>
        </w:tabs>
        <w:ind w:left="2081" w:hanging="288"/>
      </w:pPr>
      <w:rPr>
        <w:rFonts w:ascii="Franklin Gothic Book" w:hAnsi="Franklin Gothic Book" w:hint="default"/>
        <w:b w:val="0"/>
        <w:i w:val="0"/>
        <w:sz w:val="16"/>
      </w:rPr>
    </w:lvl>
    <w:lvl w:ilvl="2">
      <w:start w:val="1"/>
      <w:numFmt w:val="decimal"/>
      <w:lvlText w:val="%1.%2.%3"/>
      <w:lvlJc w:val="left"/>
      <w:pPr>
        <w:tabs>
          <w:tab w:val="num" w:pos="1491"/>
        </w:tabs>
        <w:ind w:left="1491" w:hanging="720"/>
      </w:pPr>
      <w:rPr>
        <w:rFonts w:hint="default"/>
      </w:rPr>
    </w:lvl>
    <w:lvl w:ilvl="3">
      <w:start w:val="1"/>
      <w:numFmt w:val="decimal"/>
      <w:lvlText w:val="%1.%2.%3.%4"/>
      <w:lvlJc w:val="left"/>
      <w:pPr>
        <w:tabs>
          <w:tab w:val="num" w:pos="1635"/>
        </w:tabs>
        <w:ind w:left="1635" w:hanging="864"/>
      </w:pPr>
      <w:rPr>
        <w:rFonts w:hint="default"/>
      </w:rPr>
    </w:lvl>
    <w:lvl w:ilvl="4">
      <w:start w:val="1"/>
      <w:numFmt w:val="decimal"/>
      <w:lvlText w:val="%1.%2.%3.%4.%5"/>
      <w:lvlJc w:val="left"/>
      <w:pPr>
        <w:tabs>
          <w:tab w:val="num" w:pos="1779"/>
        </w:tabs>
        <w:ind w:left="1779" w:hanging="1008"/>
      </w:pPr>
      <w:rPr>
        <w:rFonts w:hint="default"/>
      </w:rPr>
    </w:lvl>
    <w:lvl w:ilvl="5">
      <w:start w:val="1"/>
      <w:numFmt w:val="decimal"/>
      <w:lvlText w:val="%1.%2.%3.%4.%5.%6"/>
      <w:lvlJc w:val="left"/>
      <w:pPr>
        <w:tabs>
          <w:tab w:val="num" w:pos="1923"/>
        </w:tabs>
        <w:ind w:left="1923" w:hanging="1152"/>
      </w:pPr>
      <w:rPr>
        <w:rFonts w:hint="default"/>
      </w:rPr>
    </w:lvl>
    <w:lvl w:ilvl="6">
      <w:start w:val="1"/>
      <w:numFmt w:val="decimal"/>
      <w:lvlText w:val="%1.%2.%3.%4.%5.%6.%7"/>
      <w:lvlJc w:val="left"/>
      <w:pPr>
        <w:tabs>
          <w:tab w:val="num" w:pos="2067"/>
        </w:tabs>
        <w:ind w:left="2067" w:hanging="1296"/>
      </w:pPr>
      <w:rPr>
        <w:rFonts w:hint="default"/>
      </w:rPr>
    </w:lvl>
    <w:lvl w:ilvl="7">
      <w:start w:val="1"/>
      <w:numFmt w:val="decimal"/>
      <w:lvlText w:val="%1.%2.%3.%4.%5.%6.%7.%8"/>
      <w:lvlJc w:val="left"/>
      <w:pPr>
        <w:tabs>
          <w:tab w:val="num" w:pos="2211"/>
        </w:tabs>
        <w:ind w:left="2211" w:hanging="1440"/>
      </w:pPr>
      <w:rPr>
        <w:rFonts w:hint="default"/>
      </w:rPr>
    </w:lvl>
    <w:lvl w:ilvl="8">
      <w:start w:val="1"/>
      <w:numFmt w:val="decimal"/>
      <w:lvlText w:val="%1.%2.%3.%4.%5.%6.%7.%8.%9"/>
      <w:lvlJc w:val="left"/>
      <w:pPr>
        <w:tabs>
          <w:tab w:val="num" w:pos="2355"/>
        </w:tabs>
        <w:ind w:left="2355" w:hanging="1584"/>
      </w:pPr>
      <w:rPr>
        <w:rFonts w:hint="default"/>
      </w:rPr>
    </w:lvl>
  </w:abstractNum>
  <w:abstractNum w:abstractNumId="20" w15:restartNumberingAfterBreak="0">
    <w:nsid w:val="2BF45ADE"/>
    <w:multiLevelType w:val="hybridMultilevel"/>
    <w:tmpl w:val="6A942E78"/>
    <w:lvl w:ilvl="0" w:tplc="08090017">
      <w:start w:val="1"/>
      <w:numFmt w:val="lowerLetter"/>
      <w:lvlText w:val="%1)"/>
      <w:lvlJc w:val="left"/>
      <w:pPr>
        <w:tabs>
          <w:tab w:val="num" w:pos="1440"/>
        </w:tabs>
        <w:ind w:left="1440" w:hanging="360"/>
      </w:pPr>
    </w:lvl>
    <w:lvl w:ilvl="1" w:tplc="08090019" w:tentative="1">
      <w:start w:val="1"/>
      <w:numFmt w:val="lowerLetter"/>
      <w:lvlText w:val="%2."/>
      <w:lvlJc w:val="left"/>
      <w:pPr>
        <w:tabs>
          <w:tab w:val="num" w:pos="2160"/>
        </w:tabs>
        <w:ind w:left="2160" w:hanging="360"/>
      </w:pPr>
    </w:lvl>
    <w:lvl w:ilvl="2" w:tplc="0809001B" w:tentative="1">
      <w:start w:val="1"/>
      <w:numFmt w:val="lowerRoman"/>
      <w:lvlText w:val="%3."/>
      <w:lvlJc w:val="right"/>
      <w:pPr>
        <w:tabs>
          <w:tab w:val="num" w:pos="2880"/>
        </w:tabs>
        <w:ind w:left="2880" w:hanging="180"/>
      </w:pPr>
    </w:lvl>
    <w:lvl w:ilvl="3" w:tplc="0809000F" w:tentative="1">
      <w:start w:val="1"/>
      <w:numFmt w:val="decimal"/>
      <w:lvlText w:val="%4."/>
      <w:lvlJc w:val="left"/>
      <w:pPr>
        <w:tabs>
          <w:tab w:val="num" w:pos="3600"/>
        </w:tabs>
        <w:ind w:left="3600" w:hanging="360"/>
      </w:pPr>
    </w:lvl>
    <w:lvl w:ilvl="4" w:tplc="08090019" w:tentative="1">
      <w:start w:val="1"/>
      <w:numFmt w:val="lowerLetter"/>
      <w:lvlText w:val="%5."/>
      <w:lvlJc w:val="left"/>
      <w:pPr>
        <w:tabs>
          <w:tab w:val="num" w:pos="4320"/>
        </w:tabs>
        <w:ind w:left="4320" w:hanging="360"/>
      </w:pPr>
    </w:lvl>
    <w:lvl w:ilvl="5" w:tplc="0809001B" w:tentative="1">
      <w:start w:val="1"/>
      <w:numFmt w:val="lowerRoman"/>
      <w:lvlText w:val="%6."/>
      <w:lvlJc w:val="right"/>
      <w:pPr>
        <w:tabs>
          <w:tab w:val="num" w:pos="5040"/>
        </w:tabs>
        <w:ind w:left="5040" w:hanging="180"/>
      </w:pPr>
    </w:lvl>
    <w:lvl w:ilvl="6" w:tplc="0809000F" w:tentative="1">
      <w:start w:val="1"/>
      <w:numFmt w:val="decimal"/>
      <w:lvlText w:val="%7."/>
      <w:lvlJc w:val="left"/>
      <w:pPr>
        <w:tabs>
          <w:tab w:val="num" w:pos="5760"/>
        </w:tabs>
        <w:ind w:left="5760" w:hanging="360"/>
      </w:pPr>
    </w:lvl>
    <w:lvl w:ilvl="7" w:tplc="08090019" w:tentative="1">
      <w:start w:val="1"/>
      <w:numFmt w:val="lowerLetter"/>
      <w:lvlText w:val="%8."/>
      <w:lvlJc w:val="left"/>
      <w:pPr>
        <w:tabs>
          <w:tab w:val="num" w:pos="6480"/>
        </w:tabs>
        <w:ind w:left="6480" w:hanging="360"/>
      </w:pPr>
    </w:lvl>
    <w:lvl w:ilvl="8" w:tplc="0809001B" w:tentative="1">
      <w:start w:val="1"/>
      <w:numFmt w:val="lowerRoman"/>
      <w:lvlText w:val="%9."/>
      <w:lvlJc w:val="right"/>
      <w:pPr>
        <w:tabs>
          <w:tab w:val="num" w:pos="7200"/>
        </w:tabs>
        <w:ind w:left="7200" w:hanging="180"/>
      </w:pPr>
    </w:lvl>
  </w:abstractNum>
  <w:abstractNum w:abstractNumId="21" w15:restartNumberingAfterBreak="0">
    <w:nsid w:val="39442D79"/>
    <w:multiLevelType w:val="hybridMultilevel"/>
    <w:tmpl w:val="53320E0E"/>
    <w:lvl w:ilvl="0" w:tplc="08090005">
      <w:start w:val="1"/>
      <w:numFmt w:val="bullet"/>
      <w:lvlText w:val=""/>
      <w:lvlJc w:val="left"/>
      <w:pPr>
        <w:tabs>
          <w:tab w:val="num" w:pos="2160"/>
        </w:tabs>
        <w:ind w:left="2160" w:hanging="360"/>
      </w:pPr>
      <w:rPr>
        <w:rFonts w:ascii="Wingdings" w:hAnsi="Wingdings" w:hint="default"/>
      </w:rPr>
    </w:lvl>
    <w:lvl w:ilvl="1" w:tplc="08090003" w:tentative="1">
      <w:start w:val="1"/>
      <w:numFmt w:val="bullet"/>
      <w:lvlText w:val="o"/>
      <w:lvlJc w:val="left"/>
      <w:pPr>
        <w:tabs>
          <w:tab w:val="num" w:pos="2880"/>
        </w:tabs>
        <w:ind w:left="2880" w:hanging="360"/>
      </w:pPr>
      <w:rPr>
        <w:rFonts w:ascii="Courier New" w:hAnsi="Courier New" w:cs="Courier New" w:hint="default"/>
      </w:rPr>
    </w:lvl>
    <w:lvl w:ilvl="2" w:tplc="08090005" w:tentative="1">
      <w:start w:val="1"/>
      <w:numFmt w:val="bullet"/>
      <w:lvlText w:val=""/>
      <w:lvlJc w:val="left"/>
      <w:pPr>
        <w:tabs>
          <w:tab w:val="num" w:pos="3600"/>
        </w:tabs>
        <w:ind w:left="3600" w:hanging="360"/>
      </w:pPr>
      <w:rPr>
        <w:rFonts w:ascii="Wingdings" w:hAnsi="Wingdings" w:hint="default"/>
      </w:rPr>
    </w:lvl>
    <w:lvl w:ilvl="3" w:tplc="08090001" w:tentative="1">
      <w:start w:val="1"/>
      <w:numFmt w:val="bullet"/>
      <w:lvlText w:val=""/>
      <w:lvlJc w:val="left"/>
      <w:pPr>
        <w:tabs>
          <w:tab w:val="num" w:pos="4320"/>
        </w:tabs>
        <w:ind w:left="4320" w:hanging="360"/>
      </w:pPr>
      <w:rPr>
        <w:rFonts w:ascii="Symbol" w:hAnsi="Symbol" w:hint="default"/>
      </w:rPr>
    </w:lvl>
    <w:lvl w:ilvl="4" w:tplc="08090003" w:tentative="1">
      <w:start w:val="1"/>
      <w:numFmt w:val="bullet"/>
      <w:lvlText w:val="o"/>
      <w:lvlJc w:val="left"/>
      <w:pPr>
        <w:tabs>
          <w:tab w:val="num" w:pos="5040"/>
        </w:tabs>
        <w:ind w:left="5040" w:hanging="360"/>
      </w:pPr>
      <w:rPr>
        <w:rFonts w:ascii="Courier New" w:hAnsi="Courier New" w:cs="Courier New" w:hint="default"/>
      </w:rPr>
    </w:lvl>
    <w:lvl w:ilvl="5" w:tplc="08090005" w:tentative="1">
      <w:start w:val="1"/>
      <w:numFmt w:val="bullet"/>
      <w:lvlText w:val=""/>
      <w:lvlJc w:val="left"/>
      <w:pPr>
        <w:tabs>
          <w:tab w:val="num" w:pos="5760"/>
        </w:tabs>
        <w:ind w:left="5760" w:hanging="360"/>
      </w:pPr>
      <w:rPr>
        <w:rFonts w:ascii="Wingdings" w:hAnsi="Wingdings" w:hint="default"/>
      </w:rPr>
    </w:lvl>
    <w:lvl w:ilvl="6" w:tplc="08090001" w:tentative="1">
      <w:start w:val="1"/>
      <w:numFmt w:val="bullet"/>
      <w:lvlText w:val=""/>
      <w:lvlJc w:val="left"/>
      <w:pPr>
        <w:tabs>
          <w:tab w:val="num" w:pos="6480"/>
        </w:tabs>
        <w:ind w:left="6480" w:hanging="360"/>
      </w:pPr>
      <w:rPr>
        <w:rFonts w:ascii="Symbol" w:hAnsi="Symbol" w:hint="default"/>
      </w:rPr>
    </w:lvl>
    <w:lvl w:ilvl="7" w:tplc="08090003" w:tentative="1">
      <w:start w:val="1"/>
      <w:numFmt w:val="bullet"/>
      <w:lvlText w:val="o"/>
      <w:lvlJc w:val="left"/>
      <w:pPr>
        <w:tabs>
          <w:tab w:val="num" w:pos="7200"/>
        </w:tabs>
        <w:ind w:left="7200" w:hanging="360"/>
      </w:pPr>
      <w:rPr>
        <w:rFonts w:ascii="Courier New" w:hAnsi="Courier New" w:cs="Courier New" w:hint="default"/>
      </w:rPr>
    </w:lvl>
    <w:lvl w:ilvl="8" w:tplc="08090005" w:tentative="1">
      <w:start w:val="1"/>
      <w:numFmt w:val="bullet"/>
      <w:lvlText w:val=""/>
      <w:lvlJc w:val="left"/>
      <w:pPr>
        <w:tabs>
          <w:tab w:val="num" w:pos="7920"/>
        </w:tabs>
        <w:ind w:left="7920" w:hanging="360"/>
      </w:pPr>
      <w:rPr>
        <w:rFonts w:ascii="Wingdings" w:hAnsi="Wingdings" w:hint="default"/>
      </w:rPr>
    </w:lvl>
  </w:abstractNum>
  <w:abstractNum w:abstractNumId="22" w15:restartNumberingAfterBreak="0">
    <w:nsid w:val="40FC3B46"/>
    <w:multiLevelType w:val="hybridMultilevel"/>
    <w:tmpl w:val="CB66B60C"/>
    <w:lvl w:ilvl="0" w:tplc="78C22D64">
      <w:start w:val="1"/>
      <w:numFmt w:val="lowerLetter"/>
      <w:lvlText w:val="%1)"/>
      <w:lvlJc w:val="left"/>
      <w:pPr>
        <w:tabs>
          <w:tab w:val="num" w:pos="1080"/>
        </w:tabs>
        <w:ind w:left="1080" w:hanging="360"/>
      </w:pPr>
      <w:rPr>
        <w:rFonts w:hint="default"/>
      </w:rPr>
    </w:lvl>
    <w:lvl w:ilvl="1" w:tplc="08090019" w:tentative="1">
      <w:start w:val="1"/>
      <w:numFmt w:val="lowerLetter"/>
      <w:lvlText w:val="%2."/>
      <w:lvlJc w:val="left"/>
      <w:pPr>
        <w:tabs>
          <w:tab w:val="num" w:pos="1800"/>
        </w:tabs>
        <w:ind w:left="1800" w:hanging="360"/>
      </w:pPr>
    </w:lvl>
    <w:lvl w:ilvl="2" w:tplc="0809001B" w:tentative="1">
      <w:start w:val="1"/>
      <w:numFmt w:val="lowerRoman"/>
      <w:lvlText w:val="%3."/>
      <w:lvlJc w:val="right"/>
      <w:pPr>
        <w:tabs>
          <w:tab w:val="num" w:pos="2520"/>
        </w:tabs>
        <w:ind w:left="2520" w:hanging="180"/>
      </w:pPr>
    </w:lvl>
    <w:lvl w:ilvl="3" w:tplc="0809000F" w:tentative="1">
      <w:start w:val="1"/>
      <w:numFmt w:val="decimal"/>
      <w:lvlText w:val="%4."/>
      <w:lvlJc w:val="left"/>
      <w:pPr>
        <w:tabs>
          <w:tab w:val="num" w:pos="3240"/>
        </w:tabs>
        <w:ind w:left="3240" w:hanging="360"/>
      </w:pPr>
    </w:lvl>
    <w:lvl w:ilvl="4" w:tplc="08090019" w:tentative="1">
      <w:start w:val="1"/>
      <w:numFmt w:val="lowerLetter"/>
      <w:lvlText w:val="%5."/>
      <w:lvlJc w:val="left"/>
      <w:pPr>
        <w:tabs>
          <w:tab w:val="num" w:pos="3960"/>
        </w:tabs>
        <w:ind w:left="3960" w:hanging="360"/>
      </w:pPr>
    </w:lvl>
    <w:lvl w:ilvl="5" w:tplc="0809001B" w:tentative="1">
      <w:start w:val="1"/>
      <w:numFmt w:val="lowerRoman"/>
      <w:lvlText w:val="%6."/>
      <w:lvlJc w:val="right"/>
      <w:pPr>
        <w:tabs>
          <w:tab w:val="num" w:pos="4680"/>
        </w:tabs>
        <w:ind w:left="4680" w:hanging="180"/>
      </w:pPr>
    </w:lvl>
    <w:lvl w:ilvl="6" w:tplc="0809000F" w:tentative="1">
      <w:start w:val="1"/>
      <w:numFmt w:val="decimal"/>
      <w:lvlText w:val="%7."/>
      <w:lvlJc w:val="left"/>
      <w:pPr>
        <w:tabs>
          <w:tab w:val="num" w:pos="5400"/>
        </w:tabs>
        <w:ind w:left="5400" w:hanging="360"/>
      </w:pPr>
    </w:lvl>
    <w:lvl w:ilvl="7" w:tplc="08090019" w:tentative="1">
      <w:start w:val="1"/>
      <w:numFmt w:val="lowerLetter"/>
      <w:lvlText w:val="%8."/>
      <w:lvlJc w:val="left"/>
      <w:pPr>
        <w:tabs>
          <w:tab w:val="num" w:pos="6120"/>
        </w:tabs>
        <w:ind w:left="6120" w:hanging="360"/>
      </w:pPr>
    </w:lvl>
    <w:lvl w:ilvl="8" w:tplc="0809001B" w:tentative="1">
      <w:start w:val="1"/>
      <w:numFmt w:val="lowerRoman"/>
      <w:lvlText w:val="%9."/>
      <w:lvlJc w:val="right"/>
      <w:pPr>
        <w:tabs>
          <w:tab w:val="num" w:pos="6840"/>
        </w:tabs>
        <w:ind w:left="6840" w:hanging="180"/>
      </w:pPr>
    </w:lvl>
  </w:abstractNum>
  <w:abstractNum w:abstractNumId="23" w15:restartNumberingAfterBreak="0">
    <w:nsid w:val="416457B8"/>
    <w:multiLevelType w:val="hybridMultilevel"/>
    <w:tmpl w:val="941ED318"/>
    <w:lvl w:ilvl="0" w:tplc="08090001">
      <w:start w:val="1"/>
      <w:numFmt w:val="bullet"/>
      <w:pStyle w:val="Bullet2"/>
      <w:lvlText w:val=""/>
      <w:lvlJc w:val="left"/>
      <w:pPr>
        <w:tabs>
          <w:tab w:val="num" w:pos="1742"/>
        </w:tabs>
        <w:ind w:left="1742" w:hanging="360"/>
      </w:pPr>
      <w:rPr>
        <w:rFonts w:ascii="Wingdings" w:hAnsi="Wingdings" w:hint="default"/>
      </w:rPr>
    </w:lvl>
    <w:lvl w:ilvl="1" w:tplc="08090003">
      <w:start w:val="1"/>
      <w:numFmt w:val="bullet"/>
      <w:lvlText w:val="o"/>
      <w:lvlJc w:val="left"/>
      <w:pPr>
        <w:tabs>
          <w:tab w:val="num" w:pos="2462"/>
        </w:tabs>
        <w:ind w:left="2462" w:hanging="360"/>
      </w:pPr>
      <w:rPr>
        <w:rFonts w:ascii="Courier New" w:hAnsi="Courier New" w:cs="Courier New" w:hint="default"/>
      </w:rPr>
    </w:lvl>
    <w:lvl w:ilvl="2" w:tplc="08090005" w:tentative="1">
      <w:start w:val="1"/>
      <w:numFmt w:val="bullet"/>
      <w:lvlText w:val=""/>
      <w:lvlJc w:val="left"/>
      <w:pPr>
        <w:tabs>
          <w:tab w:val="num" w:pos="3182"/>
        </w:tabs>
        <w:ind w:left="3182" w:hanging="360"/>
      </w:pPr>
      <w:rPr>
        <w:rFonts w:ascii="Wingdings" w:hAnsi="Wingdings" w:hint="default"/>
      </w:rPr>
    </w:lvl>
    <w:lvl w:ilvl="3" w:tplc="08090001" w:tentative="1">
      <w:start w:val="1"/>
      <w:numFmt w:val="bullet"/>
      <w:lvlText w:val=""/>
      <w:lvlJc w:val="left"/>
      <w:pPr>
        <w:tabs>
          <w:tab w:val="num" w:pos="3902"/>
        </w:tabs>
        <w:ind w:left="3902" w:hanging="360"/>
      </w:pPr>
      <w:rPr>
        <w:rFonts w:ascii="Symbol" w:hAnsi="Symbol" w:hint="default"/>
      </w:rPr>
    </w:lvl>
    <w:lvl w:ilvl="4" w:tplc="08090003" w:tentative="1">
      <w:start w:val="1"/>
      <w:numFmt w:val="bullet"/>
      <w:lvlText w:val="o"/>
      <w:lvlJc w:val="left"/>
      <w:pPr>
        <w:tabs>
          <w:tab w:val="num" w:pos="4622"/>
        </w:tabs>
        <w:ind w:left="4622" w:hanging="360"/>
      </w:pPr>
      <w:rPr>
        <w:rFonts w:ascii="Courier New" w:hAnsi="Courier New" w:cs="Courier New" w:hint="default"/>
      </w:rPr>
    </w:lvl>
    <w:lvl w:ilvl="5" w:tplc="08090005" w:tentative="1">
      <w:start w:val="1"/>
      <w:numFmt w:val="bullet"/>
      <w:lvlText w:val=""/>
      <w:lvlJc w:val="left"/>
      <w:pPr>
        <w:tabs>
          <w:tab w:val="num" w:pos="5342"/>
        </w:tabs>
        <w:ind w:left="5342" w:hanging="360"/>
      </w:pPr>
      <w:rPr>
        <w:rFonts w:ascii="Wingdings" w:hAnsi="Wingdings" w:hint="default"/>
      </w:rPr>
    </w:lvl>
    <w:lvl w:ilvl="6" w:tplc="08090001" w:tentative="1">
      <w:start w:val="1"/>
      <w:numFmt w:val="bullet"/>
      <w:lvlText w:val=""/>
      <w:lvlJc w:val="left"/>
      <w:pPr>
        <w:tabs>
          <w:tab w:val="num" w:pos="6062"/>
        </w:tabs>
        <w:ind w:left="6062" w:hanging="360"/>
      </w:pPr>
      <w:rPr>
        <w:rFonts w:ascii="Symbol" w:hAnsi="Symbol" w:hint="default"/>
      </w:rPr>
    </w:lvl>
    <w:lvl w:ilvl="7" w:tplc="08090003" w:tentative="1">
      <w:start w:val="1"/>
      <w:numFmt w:val="bullet"/>
      <w:lvlText w:val="o"/>
      <w:lvlJc w:val="left"/>
      <w:pPr>
        <w:tabs>
          <w:tab w:val="num" w:pos="6782"/>
        </w:tabs>
        <w:ind w:left="6782" w:hanging="360"/>
      </w:pPr>
      <w:rPr>
        <w:rFonts w:ascii="Courier New" w:hAnsi="Courier New" w:cs="Courier New" w:hint="default"/>
      </w:rPr>
    </w:lvl>
    <w:lvl w:ilvl="8" w:tplc="08090005" w:tentative="1">
      <w:start w:val="1"/>
      <w:numFmt w:val="bullet"/>
      <w:lvlText w:val=""/>
      <w:lvlJc w:val="left"/>
      <w:pPr>
        <w:tabs>
          <w:tab w:val="num" w:pos="7502"/>
        </w:tabs>
        <w:ind w:left="7502" w:hanging="360"/>
      </w:pPr>
      <w:rPr>
        <w:rFonts w:ascii="Wingdings" w:hAnsi="Wingdings" w:hint="default"/>
      </w:rPr>
    </w:lvl>
  </w:abstractNum>
  <w:abstractNum w:abstractNumId="24" w15:restartNumberingAfterBreak="0">
    <w:nsid w:val="4D50474C"/>
    <w:multiLevelType w:val="hybridMultilevel"/>
    <w:tmpl w:val="783C2DF6"/>
    <w:lvl w:ilvl="0" w:tplc="A7D662C6">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4D6016E6"/>
    <w:multiLevelType w:val="hybridMultilevel"/>
    <w:tmpl w:val="1838832C"/>
    <w:lvl w:ilvl="0" w:tplc="319ECBDA">
      <w:start w:val="1"/>
      <w:numFmt w:val="bullet"/>
      <w:pStyle w:val="Bullets"/>
      <w:lvlText w:val=""/>
      <w:lvlJc w:val="left"/>
      <w:pPr>
        <w:tabs>
          <w:tab w:val="num" w:pos="1742"/>
        </w:tabs>
        <w:ind w:left="1742" w:hanging="360"/>
      </w:pPr>
      <w:rPr>
        <w:rFonts w:ascii="Symbol" w:hAnsi="Symbol" w:hint="default"/>
      </w:rPr>
    </w:lvl>
    <w:lvl w:ilvl="1" w:tplc="4E187128">
      <w:start w:val="1"/>
      <w:numFmt w:val="bullet"/>
      <w:lvlText w:val="o"/>
      <w:lvlJc w:val="left"/>
      <w:pPr>
        <w:tabs>
          <w:tab w:val="num" w:pos="2462"/>
        </w:tabs>
        <w:ind w:left="2462" w:hanging="360"/>
      </w:pPr>
      <w:rPr>
        <w:rFonts w:ascii="Courier New" w:hAnsi="Courier New" w:cs="Courier New" w:hint="default"/>
      </w:rPr>
    </w:lvl>
    <w:lvl w:ilvl="2" w:tplc="0409001B">
      <w:start w:val="1"/>
      <w:numFmt w:val="bullet"/>
      <w:lvlText w:val=""/>
      <w:lvlJc w:val="left"/>
      <w:pPr>
        <w:tabs>
          <w:tab w:val="num" w:pos="3182"/>
        </w:tabs>
        <w:ind w:left="3182" w:hanging="360"/>
      </w:pPr>
      <w:rPr>
        <w:rFonts w:ascii="Symbol" w:hAnsi="Symbol" w:hint="default"/>
      </w:rPr>
    </w:lvl>
    <w:lvl w:ilvl="3" w:tplc="0409000F" w:tentative="1">
      <w:start w:val="1"/>
      <w:numFmt w:val="bullet"/>
      <w:lvlText w:val=""/>
      <w:lvlJc w:val="left"/>
      <w:pPr>
        <w:tabs>
          <w:tab w:val="num" w:pos="3902"/>
        </w:tabs>
        <w:ind w:left="3902" w:hanging="360"/>
      </w:pPr>
      <w:rPr>
        <w:rFonts w:ascii="Symbol" w:hAnsi="Symbol" w:hint="default"/>
      </w:rPr>
    </w:lvl>
    <w:lvl w:ilvl="4" w:tplc="04090019" w:tentative="1">
      <w:start w:val="1"/>
      <w:numFmt w:val="bullet"/>
      <w:lvlText w:val="o"/>
      <w:lvlJc w:val="left"/>
      <w:pPr>
        <w:tabs>
          <w:tab w:val="num" w:pos="4622"/>
        </w:tabs>
        <w:ind w:left="4622" w:hanging="360"/>
      </w:pPr>
      <w:rPr>
        <w:rFonts w:ascii="Courier New" w:hAnsi="Courier New" w:cs="Courier New" w:hint="default"/>
      </w:rPr>
    </w:lvl>
    <w:lvl w:ilvl="5" w:tplc="0409001B" w:tentative="1">
      <w:start w:val="1"/>
      <w:numFmt w:val="bullet"/>
      <w:lvlText w:val=""/>
      <w:lvlJc w:val="left"/>
      <w:pPr>
        <w:tabs>
          <w:tab w:val="num" w:pos="5342"/>
        </w:tabs>
        <w:ind w:left="5342" w:hanging="360"/>
      </w:pPr>
      <w:rPr>
        <w:rFonts w:ascii="Wingdings" w:hAnsi="Wingdings" w:hint="default"/>
      </w:rPr>
    </w:lvl>
    <w:lvl w:ilvl="6" w:tplc="0409000F" w:tentative="1">
      <w:start w:val="1"/>
      <w:numFmt w:val="bullet"/>
      <w:lvlText w:val=""/>
      <w:lvlJc w:val="left"/>
      <w:pPr>
        <w:tabs>
          <w:tab w:val="num" w:pos="6062"/>
        </w:tabs>
        <w:ind w:left="6062" w:hanging="360"/>
      </w:pPr>
      <w:rPr>
        <w:rFonts w:ascii="Symbol" w:hAnsi="Symbol" w:hint="default"/>
      </w:rPr>
    </w:lvl>
    <w:lvl w:ilvl="7" w:tplc="04090019" w:tentative="1">
      <w:start w:val="1"/>
      <w:numFmt w:val="bullet"/>
      <w:lvlText w:val="o"/>
      <w:lvlJc w:val="left"/>
      <w:pPr>
        <w:tabs>
          <w:tab w:val="num" w:pos="6782"/>
        </w:tabs>
        <w:ind w:left="6782" w:hanging="360"/>
      </w:pPr>
      <w:rPr>
        <w:rFonts w:ascii="Courier New" w:hAnsi="Courier New" w:cs="Courier New" w:hint="default"/>
      </w:rPr>
    </w:lvl>
    <w:lvl w:ilvl="8" w:tplc="0409001B" w:tentative="1">
      <w:start w:val="1"/>
      <w:numFmt w:val="bullet"/>
      <w:lvlText w:val=""/>
      <w:lvlJc w:val="left"/>
      <w:pPr>
        <w:tabs>
          <w:tab w:val="num" w:pos="7502"/>
        </w:tabs>
        <w:ind w:left="7502" w:hanging="360"/>
      </w:pPr>
      <w:rPr>
        <w:rFonts w:ascii="Wingdings" w:hAnsi="Wingdings" w:hint="default"/>
      </w:rPr>
    </w:lvl>
  </w:abstractNum>
  <w:abstractNum w:abstractNumId="26" w15:restartNumberingAfterBreak="0">
    <w:nsid w:val="53041226"/>
    <w:multiLevelType w:val="hybridMultilevel"/>
    <w:tmpl w:val="7DF212F6"/>
    <w:lvl w:ilvl="0" w:tplc="08090001">
      <w:start w:val="1"/>
      <w:numFmt w:val="lowerLetter"/>
      <w:lvlText w:val="%1."/>
      <w:lvlJc w:val="left"/>
      <w:pPr>
        <w:ind w:left="1440" w:hanging="360"/>
      </w:pPr>
      <w:rPr>
        <w:rFonts w:hint="default"/>
        <w:sz w:val="16"/>
      </w:rPr>
    </w:lvl>
    <w:lvl w:ilvl="1" w:tplc="08090003" w:tentative="1">
      <w:start w:val="1"/>
      <w:numFmt w:val="lowerLetter"/>
      <w:lvlText w:val="%2."/>
      <w:lvlJc w:val="left"/>
      <w:pPr>
        <w:ind w:left="2160" w:hanging="360"/>
      </w:pPr>
    </w:lvl>
    <w:lvl w:ilvl="2" w:tplc="08090005" w:tentative="1">
      <w:start w:val="1"/>
      <w:numFmt w:val="lowerRoman"/>
      <w:lvlText w:val="%3."/>
      <w:lvlJc w:val="right"/>
      <w:pPr>
        <w:ind w:left="2880" w:hanging="180"/>
      </w:pPr>
    </w:lvl>
    <w:lvl w:ilvl="3" w:tplc="08090001" w:tentative="1">
      <w:start w:val="1"/>
      <w:numFmt w:val="decimal"/>
      <w:lvlText w:val="%4."/>
      <w:lvlJc w:val="left"/>
      <w:pPr>
        <w:ind w:left="3600" w:hanging="360"/>
      </w:pPr>
    </w:lvl>
    <w:lvl w:ilvl="4" w:tplc="08090003" w:tentative="1">
      <w:start w:val="1"/>
      <w:numFmt w:val="lowerLetter"/>
      <w:lvlText w:val="%5."/>
      <w:lvlJc w:val="left"/>
      <w:pPr>
        <w:ind w:left="4320" w:hanging="360"/>
      </w:pPr>
    </w:lvl>
    <w:lvl w:ilvl="5" w:tplc="08090005" w:tentative="1">
      <w:start w:val="1"/>
      <w:numFmt w:val="lowerRoman"/>
      <w:lvlText w:val="%6."/>
      <w:lvlJc w:val="right"/>
      <w:pPr>
        <w:ind w:left="5040" w:hanging="180"/>
      </w:pPr>
    </w:lvl>
    <w:lvl w:ilvl="6" w:tplc="08090001" w:tentative="1">
      <w:start w:val="1"/>
      <w:numFmt w:val="decimal"/>
      <w:lvlText w:val="%7."/>
      <w:lvlJc w:val="left"/>
      <w:pPr>
        <w:ind w:left="5760" w:hanging="360"/>
      </w:pPr>
    </w:lvl>
    <w:lvl w:ilvl="7" w:tplc="08090003" w:tentative="1">
      <w:start w:val="1"/>
      <w:numFmt w:val="lowerLetter"/>
      <w:lvlText w:val="%8."/>
      <w:lvlJc w:val="left"/>
      <w:pPr>
        <w:ind w:left="6480" w:hanging="360"/>
      </w:pPr>
    </w:lvl>
    <w:lvl w:ilvl="8" w:tplc="08090005" w:tentative="1">
      <w:start w:val="1"/>
      <w:numFmt w:val="lowerRoman"/>
      <w:lvlText w:val="%9."/>
      <w:lvlJc w:val="right"/>
      <w:pPr>
        <w:ind w:left="7200" w:hanging="180"/>
      </w:pPr>
    </w:lvl>
  </w:abstractNum>
  <w:abstractNum w:abstractNumId="27" w15:restartNumberingAfterBreak="0">
    <w:nsid w:val="56EA0910"/>
    <w:multiLevelType w:val="hybridMultilevel"/>
    <w:tmpl w:val="436E2B8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5AF45E6"/>
    <w:multiLevelType w:val="hybridMultilevel"/>
    <w:tmpl w:val="93E2D070"/>
    <w:lvl w:ilvl="0" w:tplc="08090001">
      <w:start w:val="1"/>
      <w:numFmt w:val="bullet"/>
      <w:lvlText w:val=""/>
      <w:lvlJc w:val="left"/>
      <w:pPr>
        <w:tabs>
          <w:tab w:val="num" w:pos="1440"/>
        </w:tabs>
        <w:ind w:left="1440" w:hanging="360"/>
      </w:pPr>
      <w:rPr>
        <w:rFonts w:ascii="Symbol" w:hAnsi="Symbol" w:hint="default"/>
      </w:rPr>
    </w:lvl>
    <w:lvl w:ilvl="1" w:tplc="08090003" w:tentative="1">
      <w:start w:val="1"/>
      <w:numFmt w:val="bullet"/>
      <w:lvlText w:val="o"/>
      <w:lvlJc w:val="left"/>
      <w:pPr>
        <w:tabs>
          <w:tab w:val="num" w:pos="2160"/>
        </w:tabs>
        <w:ind w:left="2160" w:hanging="360"/>
      </w:pPr>
      <w:rPr>
        <w:rFonts w:ascii="Courier New" w:hAnsi="Courier New" w:cs="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cs="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cs="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29" w15:restartNumberingAfterBreak="0">
    <w:nsid w:val="71FB6D0B"/>
    <w:multiLevelType w:val="multilevel"/>
    <w:tmpl w:val="A3CC696E"/>
    <w:lvl w:ilvl="0">
      <w:start w:val="1"/>
      <w:numFmt w:val="decimal"/>
      <w:isLgl/>
      <w:lvlText w:val="%1."/>
      <w:lvlJc w:val="left"/>
      <w:pPr>
        <w:tabs>
          <w:tab w:val="num" w:pos="1980"/>
        </w:tabs>
        <w:ind w:left="2340" w:hanging="360"/>
      </w:pPr>
      <w:rPr>
        <w:rFonts w:hint="default"/>
      </w:rPr>
    </w:lvl>
    <w:lvl w:ilvl="1">
      <w:start w:val="1"/>
      <w:numFmt w:val="decimal"/>
      <w:isLgl/>
      <w:lvlText w:val="%1.%2."/>
      <w:lvlJc w:val="left"/>
      <w:pPr>
        <w:tabs>
          <w:tab w:val="num" w:pos="0"/>
        </w:tabs>
        <w:ind w:left="720" w:hanging="720"/>
      </w:pPr>
      <w:rPr>
        <w:rFonts w:hint="default"/>
      </w:rPr>
    </w:lvl>
    <w:lvl w:ilvl="2">
      <w:start w:val="1"/>
      <w:numFmt w:val="decimal"/>
      <w:isLgl/>
      <w:lvlText w:val="%1.%2.%3."/>
      <w:lvlJc w:val="left"/>
      <w:pPr>
        <w:tabs>
          <w:tab w:val="num" w:pos="0"/>
        </w:tabs>
        <w:ind w:left="720" w:hanging="720"/>
      </w:pPr>
      <w:rPr>
        <w:rFonts w:hint="default"/>
      </w:rPr>
    </w:lvl>
    <w:lvl w:ilvl="3">
      <w:start w:val="1"/>
      <w:numFmt w:val="decimal"/>
      <w:isLgl/>
      <w:lvlText w:val="%1.%2.%3.%4."/>
      <w:lvlJc w:val="left"/>
      <w:pPr>
        <w:tabs>
          <w:tab w:val="num" w:pos="568"/>
        </w:tabs>
        <w:ind w:left="1288" w:hanging="720"/>
      </w:pPr>
      <w:rPr>
        <w:rFonts w:hint="default"/>
      </w:rPr>
    </w:lvl>
    <w:lvl w:ilvl="4">
      <w:start w:val="1"/>
      <w:numFmt w:val="decimal"/>
      <w:lvlText w:val="%1.%2.%3.%4.%5"/>
      <w:lvlJc w:val="left"/>
      <w:pPr>
        <w:tabs>
          <w:tab w:val="num" w:pos="0"/>
        </w:tabs>
        <w:ind w:left="720" w:hanging="720"/>
      </w:pPr>
      <w:rPr>
        <w:rFonts w:hint="default"/>
      </w:rPr>
    </w:lvl>
    <w:lvl w:ilvl="5">
      <w:start w:val="1"/>
      <w:numFmt w:val="none"/>
      <w:isLgl/>
      <w:lvlText w:val=""/>
      <w:lvlJc w:val="left"/>
      <w:pPr>
        <w:tabs>
          <w:tab w:val="num" w:pos="737"/>
        </w:tabs>
        <w:ind w:left="737" w:hanging="624"/>
      </w:pPr>
      <w:rPr>
        <w:rFonts w:hint="default"/>
      </w:rPr>
    </w:lvl>
    <w:lvl w:ilvl="6">
      <w:start w:val="1"/>
      <w:numFmt w:val="none"/>
      <w:isLgl/>
      <w:lvlText w:val=""/>
      <w:lvlJc w:val="left"/>
      <w:pPr>
        <w:tabs>
          <w:tab w:val="num" w:pos="0"/>
        </w:tabs>
        <w:ind w:left="1440" w:hanging="360"/>
      </w:pPr>
      <w:rPr>
        <w:rFonts w:hint="default"/>
      </w:rPr>
    </w:lvl>
    <w:lvl w:ilvl="7">
      <w:start w:val="1"/>
      <w:numFmt w:val="none"/>
      <w:isLgl/>
      <w:lvlText w:val=""/>
      <w:lvlJc w:val="left"/>
      <w:pPr>
        <w:tabs>
          <w:tab w:val="num" w:pos="0"/>
        </w:tabs>
        <w:ind w:left="3744" w:hanging="1224"/>
      </w:pPr>
      <w:rPr>
        <w:rFonts w:hint="default"/>
      </w:rPr>
    </w:lvl>
    <w:lvl w:ilvl="8">
      <w:start w:val="1"/>
      <w:numFmt w:val="none"/>
      <w:isLgl/>
      <w:lvlText w:val=""/>
      <w:lvlJc w:val="left"/>
      <w:pPr>
        <w:tabs>
          <w:tab w:val="num" w:pos="0"/>
        </w:tabs>
        <w:ind w:left="4320" w:hanging="1440"/>
      </w:pPr>
      <w:rPr>
        <w:rFonts w:hint="default"/>
      </w:rPr>
    </w:lvl>
  </w:abstractNum>
  <w:abstractNum w:abstractNumId="30" w15:restartNumberingAfterBreak="0">
    <w:nsid w:val="728C3B50"/>
    <w:multiLevelType w:val="hybridMultilevel"/>
    <w:tmpl w:val="4C6E9166"/>
    <w:lvl w:ilvl="0" w:tplc="08090001">
      <w:start w:val="1"/>
      <w:numFmt w:val="bullet"/>
      <w:lvlText w:val=""/>
      <w:lvlJc w:val="left"/>
      <w:pPr>
        <w:tabs>
          <w:tab w:val="num" w:pos="780"/>
        </w:tabs>
        <w:ind w:left="780" w:hanging="360"/>
      </w:pPr>
      <w:rPr>
        <w:rFonts w:ascii="Symbol" w:hAnsi="Symbol" w:hint="default"/>
      </w:rPr>
    </w:lvl>
    <w:lvl w:ilvl="1" w:tplc="08090003" w:tentative="1">
      <w:start w:val="1"/>
      <w:numFmt w:val="bullet"/>
      <w:lvlText w:val="o"/>
      <w:lvlJc w:val="left"/>
      <w:pPr>
        <w:tabs>
          <w:tab w:val="num" w:pos="1500"/>
        </w:tabs>
        <w:ind w:left="1500" w:hanging="360"/>
      </w:pPr>
      <w:rPr>
        <w:rFonts w:ascii="Courier New" w:hAnsi="Courier New" w:cs="Courier New" w:hint="default"/>
      </w:rPr>
    </w:lvl>
    <w:lvl w:ilvl="2" w:tplc="08090005" w:tentative="1">
      <w:start w:val="1"/>
      <w:numFmt w:val="bullet"/>
      <w:lvlText w:val=""/>
      <w:lvlJc w:val="left"/>
      <w:pPr>
        <w:tabs>
          <w:tab w:val="num" w:pos="2220"/>
        </w:tabs>
        <w:ind w:left="2220" w:hanging="360"/>
      </w:pPr>
      <w:rPr>
        <w:rFonts w:ascii="Wingdings" w:hAnsi="Wingdings" w:hint="default"/>
      </w:rPr>
    </w:lvl>
    <w:lvl w:ilvl="3" w:tplc="08090001" w:tentative="1">
      <w:start w:val="1"/>
      <w:numFmt w:val="bullet"/>
      <w:lvlText w:val=""/>
      <w:lvlJc w:val="left"/>
      <w:pPr>
        <w:tabs>
          <w:tab w:val="num" w:pos="2940"/>
        </w:tabs>
        <w:ind w:left="2940" w:hanging="360"/>
      </w:pPr>
      <w:rPr>
        <w:rFonts w:ascii="Symbol" w:hAnsi="Symbol" w:hint="default"/>
      </w:rPr>
    </w:lvl>
    <w:lvl w:ilvl="4" w:tplc="08090003" w:tentative="1">
      <w:start w:val="1"/>
      <w:numFmt w:val="bullet"/>
      <w:lvlText w:val="o"/>
      <w:lvlJc w:val="left"/>
      <w:pPr>
        <w:tabs>
          <w:tab w:val="num" w:pos="3660"/>
        </w:tabs>
        <w:ind w:left="3660" w:hanging="360"/>
      </w:pPr>
      <w:rPr>
        <w:rFonts w:ascii="Courier New" w:hAnsi="Courier New" w:cs="Courier New" w:hint="default"/>
      </w:rPr>
    </w:lvl>
    <w:lvl w:ilvl="5" w:tplc="08090005" w:tentative="1">
      <w:start w:val="1"/>
      <w:numFmt w:val="bullet"/>
      <w:lvlText w:val=""/>
      <w:lvlJc w:val="left"/>
      <w:pPr>
        <w:tabs>
          <w:tab w:val="num" w:pos="4380"/>
        </w:tabs>
        <w:ind w:left="4380" w:hanging="360"/>
      </w:pPr>
      <w:rPr>
        <w:rFonts w:ascii="Wingdings" w:hAnsi="Wingdings" w:hint="default"/>
      </w:rPr>
    </w:lvl>
    <w:lvl w:ilvl="6" w:tplc="08090001" w:tentative="1">
      <w:start w:val="1"/>
      <w:numFmt w:val="bullet"/>
      <w:lvlText w:val=""/>
      <w:lvlJc w:val="left"/>
      <w:pPr>
        <w:tabs>
          <w:tab w:val="num" w:pos="5100"/>
        </w:tabs>
        <w:ind w:left="5100" w:hanging="360"/>
      </w:pPr>
      <w:rPr>
        <w:rFonts w:ascii="Symbol" w:hAnsi="Symbol" w:hint="default"/>
      </w:rPr>
    </w:lvl>
    <w:lvl w:ilvl="7" w:tplc="08090003" w:tentative="1">
      <w:start w:val="1"/>
      <w:numFmt w:val="bullet"/>
      <w:lvlText w:val="o"/>
      <w:lvlJc w:val="left"/>
      <w:pPr>
        <w:tabs>
          <w:tab w:val="num" w:pos="5820"/>
        </w:tabs>
        <w:ind w:left="5820" w:hanging="360"/>
      </w:pPr>
      <w:rPr>
        <w:rFonts w:ascii="Courier New" w:hAnsi="Courier New" w:cs="Courier New" w:hint="default"/>
      </w:rPr>
    </w:lvl>
    <w:lvl w:ilvl="8" w:tplc="08090005" w:tentative="1">
      <w:start w:val="1"/>
      <w:numFmt w:val="bullet"/>
      <w:lvlText w:val=""/>
      <w:lvlJc w:val="left"/>
      <w:pPr>
        <w:tabs>
          <w:tab w:val="num" w:pos="6540"/>
        </w:tabs>
        <w:ind w:left="6540" w:hanging="360"/>
      </w:pPr>
      <w:rPr>
        <w:rFonts w:ascii="Wingdings" w:hAnsi="Wingdings" w:hint="default"/>
      </w:rPr>
    </w:lvl>
  </w:abstractNum>
  <w:abstractNum w:abstractNumId="31" w15:restartNumberingAfterBreak="0">
    <w:nsid w:val="73C76D4A"/>
    <w:multiLevelType w:val="hybridMultilevel"/>
    <w:tmpl w:val="485EBE2E"/>
    <w:lvl w:ilvl="0" w:tplc="2256950A">
      <w:start w:val="5"/>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7455EEC"/>
    <w:multiLevelType w:val="multilevel"/>
    <w:tmpl w:val="08090025"/>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33" w15:restartNumberingAfterBreak="0">
    <w:nsid w:val="79463942"/>
    <w:multiLevelType w:val="hybridMultilevel"/>
    <w:tmpl w:val="E588506A"/>
    <w:lvl w:ilvl="0" w:tplc="6AE2D74A">
      <w:start w:val="5"/>
      <w:numFmt w:val="bullet"/>
      <w:lvlText w:val="-"/>
      <w:lvlJc w:val="left"/>
      <w:pPr>
        <w:ind w:left="-1422" w:hanging="360"/>
      </w:pPr>
      <w:rPr>
        <w:rFonts w:ascii="Arial" w:eastAsia="Times New Roman" w:hAnsi="Arial" w:cs="Arial" w:hint="default"/>
      </w:rPr>
    </w:lvl>
    <w:lvl w:ilvl="1" w:tplc="08090003" w:tentative="1">
      <w:start w:val="1"/>
      <w:numFmt w:val="bullet"/>
      <w:lvlText w:val="o"/>
      <w:lvlJc w:val="left"/>
      <w:pPr>
        <w:ind w:left="-702" w:hanging="360"/>
      </w:pPr>
      <w:rPr>
        <w:rFonts w:ascii="Courier New" w:hAnsi="Courier New" w:cs="Courier New" w:hint="default"/>
      </w:rPr>
    </w:lvl>
    <w:lvl w:ilvl="2" w:tplc="08090005" w:tentative="1">
      <w:start w:val="1"/>
      <w:numFmt w:val="bullet"/>
      <w:lvlText w:val=""/>
      <w:lvlJc w:val="left"/>
      <w:pPr>
        <w:ind w:left="18" w:hanging="360"/>
      </w:pPr>
      <w:rPr>
        <w:rFonts w:ascii="Wingdings" w:hAnsi="Wingdings" w:hint="default"/>
      </w:rPr>
    </w:lvl>
    <w:lvl w:ilvl="3" w:tplc="08090001" w:tentative="1">
      <w:start w:val="1"/>
      <w:numFmt w:val="bullet"/>
      <w:lvlText w:val=""/>
      <w:lvlJc w:val="left"/>
      <w:pPr>
        <w:ind w:left="738" w:hanging="360"/>
      </w:pPr>
      <w:rPr>
        <w:rFonts w:ascii="Symbol" w:hAnsi="Symbol" w:hint="default"/>
      </w:rPr>
    </w:lvl>
    <w:lvl w:ilvl="4" w:tplc="08090003" w:tentative="1">
      <w:start w:val="1"/>
      <w:numFmt w:val="bullet"/>
      <w:lvlText w:val="o"/>
      <w:lvlJc w:val="left"/>
      <w:pPr>
        <w:ind w:left="1458" w:hanging="360"/>
      </w:pPr>
      <w:rPr>
        <w:rFonts w:ascii="Courier New" w:hAnsi="Courier New" w:cs="Courier New" w:hint="default"/>
      </w:rPr>
    </w:lvl>
    <w:lvl w:ilvl="5" w:tplc="08090005" w:tentative="1">
      <w:start w:val="1"/>
      <w:numFmt w:val="bullet"/>
      <w:lvlText w:val=""/>
      <w:lvlJc w:val="left"/>
      <w:pPr>
        <w:ind w:left="2178" w:hanging="360"/>
      </w:pPr>
      <w:rPr>
        <w:rFonts w:ascii="Wingdings" w:hAnsi="Wingdings" w:hint="default"/>
      </w:rPr>
    </w:lvl>
    <w:lvl w:ilvl="6" w:tplc="08090001" w:tentative="1">
      <w:start w:val="1"/>
      <w:numFmt w:val="bullet"/>
      <w:lvlText w:val=""/>
      <w:lvlJc w:val="left"/>
      <w:pPr>
        <w:ind w:left="2898" w:hanging="360"/>
      </w:pPr>
      <w:rPr>
        <w:rFonts w:ascii="Symbol" w:hAnsi="Symbol" w:hint="default"/>
      </w:rPr>
    </w:lvl>
    <w:lvl w:ilvl="7" w:tplc="08090003" w:tentative="1">
      <w:start w:val="1"/>
      <w:numFmt w:val="bullet"/>
      <w:lvlText w:val="o"/>
      <w:lvlJc w:val="left"/>
      <w:pPr>
        <w:ind w:left="3618" w:hanging="360"/>
      </w:pPr>
      <w:rPr>
        <w:rFonts w:ascii="Courier New" w:hAnsi="Courier New" w:cs="Courier New" w:hint="default"/>
      </w:rPr>
    </w:lvl>
    <w:lvl w:ilvl="8" w:tplc="08090005" w:tentative="1">
      <w:start w:val="1"/>
      <w:numFmt w:val="bullet"/>
      <w:lvlText w:val=""/>
      <w:lvlJc w:val="left"/>
      <w:pPr>
        <w:ind w:left="4338" w:hanging="360"/>
      </w:pPr>
      <w:rPr>
        <w:rFonts w:ascii="Wingdings" w:hAnsi="Wingdings" w:hint="default"/>
      </w:rPr>
    </w:lvl>
  </w:abstractNum>
  <w:abstractNum w:abstractNumId="34" w15:restartNumberingAfterBreak="0">
    <w:nsid w:val="7A8A50BD"/>
    <w:multiLevelType w:val="multilevel"/>
    <w:tmpl w:val="FB8CBB1C"/>
    <w:lvl w:ilvl="0">
      <w:start w:val="1"/>
      <w:numFmt w:val="decimal"/>
      <w:pStyle w:val="ParaText"/>
      <w:lvlText w:val="%1."/>
      <w:lvlJc w:val="left"/>
      <w:pPr>
        <w:tabs>
          <w:tab w:val="num" w:pos="2462"/>
        </w:tabs>
        <w:ind w:left="2462" w:hanging="1022"/>
      </w:pPr>
      <w:rPr>
        <w:rFonts w:ascii="Franklin Gothic Book" w:hAnsi="Franklin Gothic Book" w:hint="default"/>
        <w:b w:val="0"/>
        <w:i w:val="0"/>
        <w:sz w:val="16"/>
        <w:szCs w:val="16"/>
      </w:rPr>
    </w:lvl>
    <w:lvl w:ilvl="1">
      <w:start w:val="1"/>
      <w:numFmt w:val="bullet"/>
      <w:pStyle w:val="BulletNum"/>
      <w:lvlText w:val="o"/>
      <w:lvlJc w:val="left"/>
      <w:pPr>
        <w:tabs>
          <w:tab w:val="num" w:pos="2750"/>
        </w:tabs>
        <w:ind w:left="2750" w:hanging="288"/>
      </w:pPr>
      <w:rPr>
        <w:rFonts w:ascii="Courier New" w:hAnsi="Courier New" w:cs="Courier New" w:hint="default"/>
        <w:b w:val="0"/>
        <w:i w:val="0"/>
        <w:sz w:val="22"/>
        <w:szCs w:val="22"/>
      </w:rPr>
    </w:lvl>
    <w:lvl w:ilvl="2">
      <w:start w:val="1"/>
      <w:numFmt w:val="decimal"/>
      <w:lvlText w:val="%1.%2.%3"/>
      <w:lvlJc w:val="left"/>
      <w:pPr>
        <w:tabs>
          <w:tab w:val="num" w:pos="2160"/>
        </w:tabs>
        <w:ind w:left="2160" w:hanging="720"/>
      </w:pPr>
      <w:rPr>
        <w:rFonts w:hint="default"/>
      </w:rPr>
    </w:lvl>
    <w:lvl w:ilvl="3">
      <w:start w:val="1"/>
      <w:numFmt w:val="decimal"/>
      <w:lvlText w:val="%1.%2.%3.%4"/>
      <w:lvlJc w:val="left"/>
      <w:pPr>
        <w:tabs>
          <w:tab w:val="num" w:pos="2304"/>
        </w:tabs>
        <w:ind w:left="2304" w:hanging="864"/>
      </w:pPr>
      <w:rPr>
        <w:rFonts w:hint="default"/>
      </w:rPr>
    </w:lvl>
    <w:lvl w:ilvl="4">
      <w:start w:val="1"/>
      <w:numFmt w:val="decimal"/>
      <w:lvlText w:val="%1.%2.%3.%4.%5"/>
      <w:lvlJc w:val="left"/>
      <w:pPr>
        <w:tabs>
          <w:tab w:val="num" w:pos="2448"/>
        </w:tabs>
        <w:ind w:left="2448" w:hanging="1008"/>
      </w:pPr>
      <w:rPr>
        <w:rFonts w:hint="default"/>
      </w:rPr>
    </w:lvl>
    <w:lvl w:ilvl="5">
      <w:start w:val="1"/>
      <w:numFmt w:val="decimal"/>
      <w:lvlText w:val="%1.%2.%3.%4.%5.%6"/>
      <w:lvlJc w:val="left"/>
      <w:pPr>
        <w:tabs>
          <w:tab w:val="num" w:pos="2592"/>
        </w:tabs>
        <w:ind w:left="2592" w:hanging="1152"/>
      </w:pPr>
      <w:rPr>
        <w:rFonts w:hint="default"/>
      </w:rPr>
    </w:lvl>
    <w:lvl w:ilvl="6">
      <w:start w:val="1"/>
      <w:numFmt w:val="decimal"/>
      <w:lvlText w:val="%1.%2.%3.%4.%5.%6.%7"/>
      <w:lvlJc w:val="left"/>
      <w:pPr>
        <w:tabs>
          <w:tab w:val="num" w:pos="2736"/>
        </w:tabs>
        <w:ind w:left="2736" w:hanging="1296"/>
      </w:pPr>
      <w:rPr>
        <w:rFonts w:hint="default"/>
      </w:rPr>
    </w:lvl>
    <w:lvl w:ilvl="7">
      <w:start w:val="1"/>
      <w:numFmt w:val="decimal"/>
      <w:lvlText w:val="%1.%2.%3.%4.%5.%6.%7.%8"/>
      <w:lvlJc w:val="left"/>
      <w:pPr>
        <w:tabs>
          <w:tab w:val="num" w:pos="2880"/>
        </w:tabs>
        <w:ind w:left="2880" w:hanging="1440"/>
      </w:pPr>
      <w:rPr>
        <w:rFonts w:hint="default"/>
      </w:rPr>
    </w:lvl>
    <w:lvl w:ilvl="8">
      <w:start w:val="1"/>
      <w:numFmt w:val="decimal"/>
      <w:lvlText w:val="%1.%2.%3.%4.%5.%6.%7.%8.%9"/>
      <w:lvlJc w:val="left"/>
      <w:pPr>
        <w:tabs>
          <w:tab w:val="num" w:pos="3024"/>
        </w:tabs>
        <w:ind w:left="3024" w:hanging="1584"/>
      </w:pPr>
      <w:rPr>
        <w:rFonts w:hint="default"/>
      </w:rPr>
    </w:lvl>
  </w:abstractNum>
  <w:abstractNum w:abstractNumId="35" w15:restartNumberingAfterBreak="0">
    <w:nsid w:val="7BE25CEC"/>
    <w:multiLevelType w:val="hybridMultilevel"/>
    <w:tmpl w:val="436E2B8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5C71BA"/>
    <w:multiLevelType w:val="multilevel"/>
    <w:tmpl w:val="69E4B182"/>
    <w:lvl w:ilvl="0">
      <w:start w:val="1"/>
      <w:numFmt w:val="bullet"/>
      <w:lvlText w:val=""/>
      <w:lvlJc w:val="left"/>
      <w:pPr>
        <w:tabs>
          <w:tab w:val="num" w:pos="1131"/>
        </w:tabs>
        <w:ind w:left="1131" w:hanging="360"/>
      </w:pPr>
      <w:rPr>
        <w:rFonts w:ascii="Symbol" w:hAnsi="Symbol" w:hint="default"/>
        <w:b w:val="0"/>
        <w:i w:val="0"/>
        <w:sz w:val="16"/>
        <w:szCs w:val="16"/>
      </w:rPr>
    </w:lvl>
    <w:lvl w:ilvl="1">
      <w:start w:val="1"/>
      <w:numFmt w:val="bullet"/>
      <w:lvlText w:val=""/>
      <w:lvlJc w:val="left"/>
      <w:pPr>
        <w:tabs>
          <w:tab w:val="num" w:pos="2153"/>
        </w:tabs>
        <w:ind w:left="2153" w:hanging="360"/>
      </w:pPr>
      <w:rPr>
        <w:rFonts w:ascii="Symbol" w:hAnsi="Symbol" w:hint="default"/>
        <w:b w:val="0"/>
        <w:i w:val="0"/>
        <w:sz w:val="16"/>
        <w:szCs w:val="16"/>
      </w:rPr>
    </w:lvl>
    <w:lvl w:ilvl="2">
      <w:start w:val="1"/>
      <w:numFmt w:val="decimal"/>
      <w:lvlText w:val="%1.%2.%3"/>
      <w:lvlJc w:val="left"/>
      <w:pPr>
        <w:tabs>
          <w:tab w:val="num" w:pos="1491"/>
        </w:tabs>
        <w:ind w:left="1491" w:hanging="720"/>
      </w:pPr>
      <w:rPr>
        <w:rFonts w:hint="default"/>
      </w:rPr>
    </w:lvl>
    <w:lvl w:ilvl="3">
      <w:start w:val="1"/>
      <w:numFmt w:val="decimal"/>
      <w:lvlText w:val="%1.%2.%3.%4"/>
      <w:lvlJc w:val="left"/>
      <w:pPr>
        <w:tabs>
          <w:tab w:val="num" w:pos="1635"/>
        </w:tabs>
        <w:ind w:left="1635" w:hanging="864"/>
      </w:pPr>
      <w:rPr>
        <w:rFonts w:hint="default"/>
      </w:rPr>
    </w:lvl>
    <w:lvl w:ilvl="4">
      <w:start w:val="1"/>
      <w:numFmt w:val="decimal"/>
      <w:lvlText w:val="%1.%2.%3.%4.%5"/>
      <w:lvlJc w:val="left"/>
      <w:pPr>
        <w:tabs>
          <w:tab w:val="num" w:pos="1779"/>
        </w:tabs>
        <w:ind w:left="1779" w:hanging="1008"/>
      </w:pPr>
      <w:rPr>
        <w:rFonts w:hint="default"/>
      </w:rPr>
    </w:lvl>
    <w:lvl w:ilvl="5">
      <w:start w:val="1"/>
      <w:numFmt w:val="decimal"/>
      <w:lvlText w:val="%1.%2.%3.%4.%5.%6"/>
      <w:lvlJc w:val="left"/>
      <w:pPr>
        <w:tabs>
          <w:tab w:val="num" w:pos="1923"/>
        </w:tabs>
        <w:ind w:left="1923" w:hanging="1152"/>
      </w:pPr>
      <w:rPr>
        <w:rFonts w:hint="default"/>
      </w:rPr>
    </w:lvl>
    <w:lvl w:ilvl="6">
      <w:start w:val="1"/>
      <w:numFmt w:val="decimal"/>
      <w:lvlText w:val="%1.%2.%3.%4.%5.%6.%7"/>
      <w:lvlJc w:val="left"/>
      <w:pPr>
        <w:tabs>
          <w:tab w:val="num" w:pos="2067"/>
        </w:tabs>
        <w:ind w:left="2067" w:hanging="1296"/>
      </w:pPr>
      <w:rPr>
        <w:rFonts w:hint="default"/>
      </w:rPr>
    </w:lvl>
    <w:lvl w:ilvl="7">
      <w:start w:val="1"/>
      <w:numFmt w:val="decimal"/>
      <w:lvlText w:val="%1.%2.%3.%4.%5.%6.%7.%8"/>
      <w:lvlJc w:val="left"/>
      <w:pPr>
        <w:tabs>
          <w:tab w:val="num" w:pos="2211"/>
        </w:tabs>
        <w:ind w:left="2211" w:hanging="1440"/>
      </w:pPr>
      <w:rPr>
        <w:rFonts w:hint="default"/>
      </w:rPr>
    </w:lvl>
    <w:lvl w:ilvl="8">
      <w:start w:val="1"/>
      <w:numFmt w:val="decimal"/>
      <w:lvlText w:val="%1.%2.%3.%4.%5.%6.%7.%8.%9"/>
      <w:lvlJc w:val="left"/>
      <w:pPr>
        <w:tabs>
          <w:tab w:val="num" w:pos="2355"/>
        </w:tabs>
        <w:ind w:left="2355" w:hanging="1584"/>
      </w:pPr>
      <w:rPr>
        <w:rFonts w:hint="default"/>
      </w:rPr>
    </w:lvl>
  </w:abstractNum>
  <w:num w:numId="1">
    <w:abstractNumId w:val="10"/>
  </w:num>
  <w:num w:numId="2">
    <w:abstractNumId w:val="10"/>
  </w:num>
  <w:num w:numId="3">
    <w:abstractNumId w:val="24"/>
  </w:num>
  <w:num w:numId="4">
    <w:abstractNumId w:val="34"/>
  </w:num>
  <w:num w:numId="5">
    <w:abstractNumId w:val="29"/>
  </w:num>
  <w:num w:numId="6">
    <w:abstractNumId w:val="26"/>
  </w:num>
  <w:num w:numId="7">
    <w:abstractNumId w:val="25"/>
  </w:num>
  <w:num w:numId="8">
    <w:abstractNumId w:val="23"/>
  </w:num>
  <w:num w:numId="9">
    <w:abstractNumId w:val="30"/>
  </w:num>
  <w:num w:numId="10">
    <w:abstractNumId w:val="9"/>
  </w:num>
  <w:num w:numId="11">
    <w:abstractNumId w:val="7"/>
  </w:num>
  <w:num w:numId="12">
    <w:abstractNumId w:val="6"/>
  </w:num>
  <w:num w:numId="13">
    <w:abstractNumId w:val="5"/>
  </w:num>
  <w:num w:numId="14">
    <w:abstractNumId w:val="4"/>
  </w:num>
  <w:num w:numId="15">
    <w:abstractNumId w:val="8"/>
  </w:num>
  <w:num w:numId="16">
    <w:abstractNumId w:val="3"/>
  </w:num>
  <w:num w:numId="17">
    <w:abstractNumId w:val="2"/>
  </w:num>
  <w:num w:numId="18">
    <w:abstractNumId w:val="1"/>
  </w:num>
  <w:num w:numId="19">
    <w:abstractNumId w:val="17"/>
  </w:num>
  <w:num w:numId="20">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0"/>
  </w:num>
  <w:num w:numId="23">
    <w:abstractNumId w:val="19"/>
  </w:num>
  <w:num w:numId="24">
    <w:abstractNumId w:val="13"/>
  </w:num>
  <w:num w:numId="25">
    <w:abstractNumId w:val="36"/>
  </w:num>
  <w:num w:numId="26">
    <w:abstractNumId w:val="21"/>
  </w:num>
  <w:num w:numId="27">
    <w:abstractNumId w:val="14"/>
  </w:num>
  <w:num w:numId="28">
    <w:abstractNumId w:val="15"/>
  </w:num>
  <w:num w:numId="29">
    <w:abstractNumId w:val="16"/>
  </w:num>
  <w:num w:numId="30">
    <w:abstractNumId w:val="32"/>
  </w:num>
  <w:num w:numId="3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0"/>
  </w:num>
  <w:num w:numId="33">
    <w:abstractNumId w:val="22"/>
  </w:num>
  <w:num w:numId="34">
    <w:abstractNumId w:val="11"/>
  </w:num>
  <w:num w:numId="35">
    <w:abstractNumId w:val="18"/>
  </w:num>
  <w:num w:numId="36">
    <w:abstractNumId w:val="28"/>
  </w:num>
  <w:num w:numId="37">
    <w:abstractNumId w:val="27"/>
  </w:num>
  <w:num w:numId="38">
    <w:abstractNumId w:val="35"/>
  </w:num>
  <w:num w:numId="39">
    <w:abstractNumId w:val="33"/>
  </w:num>
  <w:num w:numId="40">
    <w:abstractNumId w:val="31"/>
  </w:num>
  <w:num w:numId="41">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removeDateAndTime/>
  <w:proofState w:spelling="clean" w:grammar="clean"/>
  <w:attachedTemplate r:id="rId1"/>
  <w:defaultTabStop w:val="720"/>
  <w:characterSpacingControl w:val="doNotCompress"/>
  <w:hdrShapeDefaults>
    <o:shapedefaults v:ext="edit" spidmax="2053"/>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D4A2E"/>
    <w:rsid w:val="00000197"/>
    <w:rsid w:val="00000339"/>
    <w:rsid w:val="00000518"/>
    <w:rsid w:val="0000160E"/>
    <w:rsid w:val="00001902"/>
    <w:rsid w:val="000019DD"/>
    <w:rsid w:val="000023CF"/>
    <w:rsid w:val="00002435"/>
    <w:rsid w:val="00002DE9"/>
    <w:rsid w:val="00003A7C"/>
    <w:rsid w:val="000041B8"/>
    <w:rsid w:val="000045A1"/>
    <w:rsid w:val="00004E96"/>
    <w:rsid w:val="000050FA"/>
    <w:rsid w:val="000058FB"/>
    <w:rsid w:val="00006083"/>
    <w:rsid w:val="00006618"/>
    <w:rsid w:val="00006742"/>
    <w:rsid w:val="000069A8"/>
    <w:rsid w:val="00006D51"/>
    <w:rsid w:val="00006DAB"/>
    <w:rsid w:val="00010167"/>
    <w:rsid w:val="00010D42"/>
    <w:rsid w:val="00011523"/>
    <w:rsid w:val="00011AE9"/>
    <w:rsid w:val="000129CC"/>
    <w:rsid w:val="00012BB9"/>
    <w:rsid w:val="000130B4"/>
    <w:rsid w:val="00013286"/>
    <w:rsid w:val="00014584"/>
    <w:rsid w:val="00014FAF"/>
    <w:rsid w:val="00015611"/>
    <w:rsid w:val="00015EC7"/>
    <w:rsid w:val="0001612A"/>
    <w:rsid w:val="000163E3"/>
    <w:rsid w:val="000165DE"/>
    <w:rsid w:val="00016BF2"/>
    <w:rsid w:val="00017801"/>
    <w:rsid w:val="000178C5"/>
    <w:rsid w:val="000207CF"/>
    <w:rsid w:val="00020A8C"/>
    <w:rsid w:val="00020C18"/>
    <w:rsid w:val="00021080"/>
    <w:rsid w:val="000239C1"/>
    <w:rsid w:val="00023ACD"/>
    <w:rsid w:val="00023E98"/>
    <w:rsid w:val="0002421E"/>
    <w:rsid w:val="00024FC0"/>
    <w:rsid w:val="00025530"/>
    <w:rsid w:val="000259CF"/>
    <w:rsid w:val="0002600B"/>
    <w:rsid w:val="000262C2"/>
    <w:rsid w:val="0002668A"/>
    <w:rsid w:val="00026D68"/>
    <w:rsid w:val="00026F85"/>
    <w:rsid w:val="000277BF"/>
    <w:rsid w:val="00027965"/>
    <w:rsid w:val="00027B3F"/>
    <w:rsid w:val="00030654"/>
    <w:rsid w:val="0003073F"/>
    <w:rsid w:val="000308CC"/>
    <w:rsid w:val="00030B51"/>
    <w:rsid w:val="00031C98"/>
    <w:rsid w:val="00031F7B"/>
    <w:rsid w:val="000347EF"/>
    <w:rsid w:val="00034FA1"/>
    <w:rsid w:val="00037748"/>
    <w:rsid w:val="000400A3"/>
    <w:rsid w:val="000402F7"/>
    <w:rsid w:val="000407F4"/>
    <w:rsid w:val="0004084D"/>
    <w:rsid w:val="000412F2"/>
    <w:rsid w:val="0004148E"/>
    <w:rsid w:val="000416FE"/>
    <w:rsid w:val="00041A4C"/>
    <w:rsid w:val="00041B23"/>
    <w:rsid w:val="00041CE1"/>
    <w:rsid w:val="00041F57"/>
    <w:rsid w:val="000421A6"/>
    <w:rsid w:val="0004271E"/>
    <w:rsid w:val="00044978"/>
    <w:rsid w:val="00044CBE"/>
    <w:rsid w:val="00045644"/>
    <w:rsid w:val="00046534"/>
    <w:rsid w:val="000475F6"/>
    <w:rsid w:val="000509AB"/>
    <w:rsid w:val="00051044"/>
    <w:rsid w:val="000514EA"/>
    <w:rsid w:val="00052D86"/>
    <w:rsid w:val="00053477"/>
    <w:rsid w:val="00053B56"/>
    <w:rsid w:val="00053DBC"/>
    <w:rsid w:val="00053E08"/>
    <w:rsid w:val="00053F58"/>
    <w:rsid w:val="00054459"/>
    <w:rsid w:val="00054724"/>
    <w:rsid w:val="00054742"/>
    <w:rsid w:val="0005493B"/>
    <w:rsid w:val="0005536D"/>
    <w:rsid w:val="000553B2"/>
    <w:rsid w:val="00055A8C"/>
    <w:rsid w:val="00057551"/>
    <w:rsid w:val="00060396"/>
    <w:rsid w:val="00061175"/>
    <w:rsid w:val="0006152F"/>
    <w:rsid w:val="000616D3"/>
    <w:rsid w:val="0006215A"/>
    <w:rsid w:val="00062415"/>
    <w:rsid w:val="00062501"/>
    <w:rsid w:val="00062E67"/>
    <w:rsid w:val="00063545"/>
    <w:rsid w:val="00063F8A"/>
    <w:rsid w:val="00064E0E"/>
    <w:rsid w:val="000651F0"/>
    <w:rsid w:val="00065424"/>
    <w:rsid w:val="0006573B"/>
    <w:rsid w:val="0006598E"/>
    <w:rsid w:val="00065A5D"/>
    <w:rsid w:val="00066A16"/>
    <w:rsid w:val="00067816"/>
    <w:rsid w:val="00067937"/>
    <w:rsid w:val="00070355"/>
    <w:rsid w:val="00070974"/>
    <w:rsid w:val="000711EC"/>
    <w:rsid w:val="00071908"/>
    <w:rsid w:val="00072558"/>
    <w:rsid w:val="00072AD2"/>
    <w:rsid w:val="00074C3D"/>
    <w:rsid w:val="000769BC"/>
    <w:rsid w:val="00077A18"/>
    <w:rsid w:val="00080156"/>
    <w:rsid w:val="00080A19"/>
    <w:rsid w:val="00081885"/>
    <w:rsid w:val="00081D57"/>
    <w:rsid w:val="00082376"/>
    <w:rsid w:val="00082381"/>
    <w:rsid w:val="0008252E"/>
    <w:rsid w:val="00082F06"/>
    <w:rsid w:val="000841CC"/>
    <w:rsid w:val="00084838"/>
    <w:rsid w:val="00086486"/>
    <w:rsid w:val="00086609"/>
    <w:rsid w:val="0008679C"/>
    <w:rsid w:val="00086E62"/>
    <w:rsid w:val="00087305"/>
    <w:rsid w:val="000873B8"/>
    <w:rsid w:val="00087C8B"/>
    <w:rsid w:val="00090A08"/>
    <w:rsid w:val="00091634"/>
    <w:rsid w:val="00092DE7"/>
    <w:rsid w:val="0009341A"/>
    <w:rsid w:val="00094911"/>
    <w:rsid w:val="00094F8D"/>
    <w:rsid w:val="00095621"/>
    <w:rsid w:val="00096496"/>
    <w:rsid w:val="000964D0"/>
    <w:rsid w:val="00096F76"/>
    <w:rsid w:val="000976E3"/>
    <w:rsid w:val="00097A1B"/>
    <w:rsid w:val="00097A54"/>
    <w:rsid w:val="000A0255"/>
    <w:rsid w:val="000A0B54"/>
    <w:rsid w:val="000A0FCD"/>
    <w:rsid w:val="000A2A1E"/>
    <w:rsid w:val="000A34FD"/>
    <w:rsid w:val="000A362E"/>
    <w:rsid w:val="000A3A11"/>
    <w:rsid w:val="000A3B9C"/>
    <w:rsid w:val="000A3E2E"/>
    <w:rsid w:val="000A3EB1"/>
    <w:rsid w:val="000A4613"/>
    <w:rsid w:val="000A4A5C"/>
    <w:rsid w:val="000A5210"/>
    <w:rsid w:val="000A5255"/>
    <w:rsid w:val="000A7037"/>
    <w:rsid w:val="000A741E"/>
    <w:rsid w:val="000B0635"/>
    <w:rsid w:val="000B0D41"/>
    <w:rsid w:val="000B1278"/>
    <w:rsid w:val="000B12E7"/>
    <w:rsid w:val="000B1776"/>
    <w:rsid w:val="000B1789"/>
    <w:rsid w:val="000B1C97"/>
    <w:rsid w:val="000B287A"/>
    <w:rsid w:val="000B2968"/>
    <w:rsid w:val="000B2ED7"/>
    <w:rsid w:val="000B3E1E"/>
    <w:rsid w:val="000B4251"/>
    <w:rsid w:val="000B42FF"/>
    <w:rsid w:val="000B43E0"/>
    <w:rsid w:val="000B59B5"/>
    <w:rsid w:val="000B59ED"/>
    <w:rsid w:val="000B5C53"/>
    <w:rsid w:val="000B5DCA"/>
    <w:rsid w:val="000B6335"/>
    <w:rsid w:val="000B69C2"/>
    <w:rsid w:val="000B6ECD"/>
    <w:rsid w:val="000B7794"/>
    <w:rsid w:val="000C0412"/>
    <w:rsid w:val="000C0475"/>
    <w:rsid w:val="000C0578"/>
    <w:rsid w:val="000C12FC"/>
    <w:rsid w:val="000C1446"/>
    <w:rsid w:val="000C18AF"/>
    <w:rsid w:val="000C1AE1"/>
    <w:rsid w:val="000C1F10"/>
    <w:rsid w:val="000C2107"/>
    <w:rsid w:val="000C24AF"/>
    <w:rsid w:val="000C2503"/>
    <w:rsid w:val="000C254A"/>
    <w:rsid w:val="000C5620"/>
    <w:rsid w:val="000C5C23"/>
    <w:rsid w:val="000C67BA"/>
    <w:rsid w:val="000D03F2"/>
    <w:rsid w:val="000D0D68"/>
    <w:rsid w:val="000D2387"/>
    <w:rsid w:val="000D27A7"/>
    <w:rsid w:val="000D2D69"/>
    <w:rsid w:val="000D32C8"/>
    <w:rsid w:val="000D3593"/>
    <w:rsid w:val="000D3841"/>
    <w:rsid w:val="000D391D"/>
    <w:rsid w:val="000D4D16"/>
    <w:rsid w:val="000D4F82"/>
    <w:rsid w:val="000D566F"/>
    <w:rsid w:val="000D58BD"/>
    <w:rsid w:val="000D5E51"/>
    <w:rsid w:val="000D62C3"/>
    <w:rsid w:val="000D69D1"/>
    <w:rsid w:val="000D6EC7"/>
    <w:rsid w:val="000D6F18"/>
    <w:rsid w:val="000D775B"/>
    <w:rsid w:val="000D789C"/>
    <w:rsid w:val="000E09CD"/>
    <w:rsid w:val="000E0ABE"/>
    <w:rsid w:val="000E1108"/>
    <w:rsid w:val="000E16E6"/>
    <w:rsid w:val="000E2391"/>
    <w:rsid w:val="000E3153"/>
    <w:rsid w:val="000E36F8"/>
    <w:rsid w:val="000E37E6"/>
    <w:rsid w:val="000E3C0B"/>
    <w:rsid w:val="000E457B"/>
    <w:rsid w:val="000E4831"/>
    <w:rsid w:val="000E4C24"/>
    <w:rsid w:val="000E4ED1"/>
    <w:rsid w:val="000E544E"/>
    <w:rsid w:val="000E59D3"/>
    <w:rsid w:val="000E5FC7"/>
    <w:rsid w:val="000E6FC5"/>
    <w:rsid w:val="000E772D"/>
    <w:rsid w:val="000E7FA3"/>
    <w:rsid w:val="000F1EEB"/>
    <w:rsid w:val="000F220A"/>
    <w:rsid w:val="000F24AE"/>
    <w:rsid w:val="000F3068"/>
    <w:rsid w:val="000F3707"/>
    <w:rsid w:val="000F3F40"/>
    <w:rsid w:val="000F3F80"/>
    <w:rsid w:val="000F3FCA"/>
    <w:rsid w:val="000F5F60"/>
    <w:rsid w:val="000F6060"/>
    <w:rsid w:val="000F60F8"/>
    <w:rsid w:val="000F692A"/>
    <w:rsid w:val="000F6A0B"/>
    <w:rsid w:val="000F6BC6"/>
    <w:rsid w:val="00100970"/>
    <w:rsid w:val="00100BE2"/>
    <w:rsid w:val="001010B0"/>
    <w:rsid w:val="0010192E"/>
    <w:rsid w:val="001030AD"/>
    <w:rsid w:val="0010396E"/>
    <w:rsid w:val="00103F4D"/>
    <w:rsid w:val="00104DDB"/>
    <w:rsid w:val="00105AC8"/>
    <w:rsid w:val="00105CFF"/>
    <w:rsid w:val="00105D99"/>
    <w:rsid w:val="00106212"/>
    <w:rsid w:val="00106AAD"/>
    <w:rsid w:val="00106B70"/>
    <w:rsid w:val="0010708C"/>
    <w:rsid w:val="001072D1"/>
    <w:rsid w:val="00107D48"/>
    <w:rsid w:val="0011009E"/>
    <w:rsid w:val="001105CA"/>
    <w:rsid w:val="0011067D"/>
    <w:rsid w:val="0011090E"/>
    <w:rsid w:val="001113B2"/>
    <w:rsid w:val="00112A20"/>
    <w:rsid w:val="00112C60"/>
    <w:rsid w:val="001132F0"/>
    <w:rsid w:val="0011352E"/>
    <w:rsid w:val="00113CAE"/>
    <w:rsid w:val="001163D2"/>
    <w:rsid w:val="001169AB"/>
    <w:rsid w:val="00117641"/>
    <w:rsid w:val="00117656"/>
    <w:rsid w:val="00117924"/>
    <w:rsid w:val="00117ED1"/>
    <w:rsid w:val="0012030E"/>
    <w:rsid w:val="00120424"/>
    <w:rsid w:val="001207C7"/>
    <w:rsid w:val="00120AA1"/>
    <w:rsid w:val="001211CD"/>
    <w:rsid w:val="001215AF"/>
    <w:rsid w:val="00122205"/>
    <w:rsid w:val="00122338"/>
    <w:rsid w:val="00122647"/>
    <w:rsid w:val="00123026"/>
    <w:rsid w:val="00123566"/>
    <w:rsid w:val="00124066"/>
    <w:rsid w:val="001241AC"/>
    <w:rsid w:val="00124405"/>
    <w:rsid w:val="001246F8"/>
    <w:rsid w:val="001248C0"/>
    <w:rsid w:val="00124A1A"/>
    <w:rsid w:val="0012570E"/>
    <w:rsid w:val="00125BEC"/>
    <w:rsid w:val="00126064"/>
    <w:rsid w:val="00126398"/>
    <w:rsid w:val="00126CFF"/>
    <w:rsid w:val="001272E7"/>
    <w:rsid w:val="001314FC"/>
    <w:rsid w:val="00131561"/>
    <w:rsid w:val="00131FEC"/>
    <w:rsid w:val="001321A7"/>
    <w:rsid w:val="001321F7"/>
    <w:rsid w:val="00132A02"/>
    <w:rsid w:val="0013370B"/>
    <w:rsid w:val="001341A6"/>
    <w:rsid w:val="0013450F"/>
    <w:rsid w:val="00134DD4"/>
    <w:rsid w:val="00135295"/>
    <w:rsid w:val="001355C0"/>
    <w:rsid w:val="00135A0B"/>
    <w:rsid w:val="00135C8F"/>
    <w:rsid w:val="00135C93"/>
    <w:rsid w:val="0013601A"/>
    <w:rsid w:val="001369FD"/>
    <w:rsid w:val="00136EDE"/>
    <w:rsid w:val="00137527"/>
    <w:rsid w:val="00137576"/>
    <w:rsid w:val="0013769D"/>
    <w:rsid w:val="00137842"/>
    <w:rsid w:val="00137B8B"/>
    <w:rsid w:val="00140240"/>
    <w:rsid w:val="00140836"/>
    <w:rsid w:val="00140BB3"/>
    <w:rsid w:val="0014119B"/>
    <w:rsid w:val="00141825"/>
    <w:rsid w:val="00142B4C"/>
    <w:rsid w:val="00142D14"/>
    <w:rsid w:val="00142E13"/>
    <w:rsid w:val="001430AB"/>
    <w:rsid w:val="0014382F"/>
    <w:rsid w:val="0014456D"/>
    <w:rsid w:val="00145500"/>
    <w:rsid w:val="00145A15"/>
    <w:rsid w:val="00146121"/>
    <w:rsid w:val="00146F86"/>
    <w:rsid w:val="0014742F"/>
    <w:rsid w:val="0014775F"/>
    <w:rsid w:val="00150122"/>
    <w:rsid w:val="00150A07"/>
    <w:rsid w:val="00150CB6"/>
    <w:rsid w:val="00150D59"/>
    <w:rsid w:val="0015263E"/>
    <w:rsid w:val="001526C3"/>
    <w:rsid w:val="0015361F"/>
    <w:rsid w:val="001536B5"/>
    <w:rsid w:val="00153F8D"/>
    <w:rsid w:val="00154C13"/>
    <w:rsid w:val="00155636"/>
    <w:rsid w:val="00156516"/>
    <w:rsid w:val="001565A3"/>
    <w:rsid w:val="00156893"/>
    <w:rsid w:val="00156B12"/>
    <w:rsid w:val="001573E1"/>
    <w:rsid w:val="00157E96"/>
    <w:rsid w:val="00161AD5"/>
    <w:rsid w:val="00161EE5"/>
    <w:rsid w:val="00161FF6"/>
    <w:rsid w:val="00163018"/>
    <w:rsid w:val="001636CD"/>
    <w:rsid w:val="00163D69"/>
    <w:rsid w:val="00163E06"/>
    <w:rsid w:val="00163FC9"/>
    <w:rsid w:val="001646D0"/>
    <w:rsid w:val="00165C4F"/>
    <w:rsid w:val="0016683F"/>
    <w:rsid w:val="00166DC7"/>
    <w:rsid w:val="0016729A"/>
    <w:rsid w:val="00167B3B"/>
    <w:rsid w:val="001704F0"/>
    <w:rsid w:val="001706AB"/>
    <w:rsid w:val="00170E55"/>
    <w:rsid w:val="001710CB"/>
    <w:rsid w:val="0017177D"/>
    <w:rsid w:val="00171EEC"/>
    <w:rsid w:val="00171F04"/>
    <w:rsid w:val="00172BB5"/>
    <w:rsid w:val="0017322D"/>
    <w:rsid w:val="00173C77"/>
    <w:rsid w:val="00173FA0"/>
    <w:rsid w:val="001744AA"/>
    <w:rsid w:val="00174E40"/>
    <w:rsid w:val="001751DE"/>
    <w:rsid w:val="001752F3"/>
    <w:rsid w:val="00176434"/>
    <w:rsid w:val="001766DE"/>
    <w:rsid w:val="00176D83"/>
    <w:rsid w:val="001771D4"/>
    <w:rsid w:val="001772E7"/>
    <w:rsid w:val="0017771E"/>
    <w:rsid w:val="0018023F"/>
    <w:rsid w:val="00180585"/>
    <w:rsid w:val="001811F0"/>
    <w:rsid w:val="001824A5"/>
    <w:rsid w:val="00183D40"/>
    <w:rsid w:val="001843A9"/>
    <w:rsid w:val="0018459A"/>
    <w:rsid w:val="00184B9A"/>
    <w:rsid w:val="00184E52"/>
    <w:rsid w:val="001854A7"/>
    <w:rsid w:val="001858DD"/>
    <w:rsid w:val="00187523"/>
    <w:rsid w:val="0019134F"/>
    <w:rsid w:val="00191DA7"/>
    <w:rsid w:val="00191E66"/>
    <w:rsid w:val="00191EC3"/>
    <w:rsid w:val="0019204A"/>
    <w:rsid w:val="001922AE"/>
    <w:rsid w:val="00192CE1"/>
    <w:rsid w:val="00194089"/>
    <w:rsid w:val="001950CB"/>
    <w:rsid w:val="0019580C"/>
    <w:rsid w:val="00195BD0"/>
    <w:rsid w:val="0019602B"/>
    <w:rsid w:val="001960A3"/>
    <w:rsid w:val="00196F5D"/>
    <w:rsid w:val="0019719C"/>
    <w:rsid w:val="001974F2"/>
    <w:rsid w:val="001A0008"/>
    <w:rsid w:val="001A0A5A"/>
    <w:rsid w:val="001A0CA2"/>
    <w:rsid w:val="001A0CCF"/>
    <w:rsid w:val="001A1394"/>
    <w:rsid w:val="001A1C09"/>
    <w:rsid w:val="001A2BA8"/>
    <w:rsid w:val="001A3A0B"/>
    <w:rsid w:val="001A4775"/>
    <w:rsid w:val="001A56F9"/>
    <w:rsid w:val="001A5AA0"/>
    <w:rsid w:val="001A5AE0"/>
    <w:rsid w:val="001A5EF2"/>
    <w:rsid w:val="001A62F4"/>
    <w:rsid w:val="001A63D1"/>
    <w:rsid w:val="001A772B"/>
    <w:rsid w:val="001A78F9"/>
    <w:rsid w:val="001A7A08"/>
    <w:rsid w:val="001A7E7B"/>
    <w:rsid w:val="001B028C"/>
    <w:rsid w:val="001B0527"/>
    <w:rsid w:val="001B0A75"/>
    <w:rsid w:val="001B0C8F"/>
    <w:rsid w:val="001B0D4E"/>
    <w:rsid w:val="001B1A67"/>
    <w:rsid w:val="001B2259"/>
    <w:rsid w:val="001B246B"/>
    <w:rsid w:val="001B44B7"/>
    <w:rsid w:val="001B46AC"/>
    <w:rsid w:val="001B51BD"/>
    <w:rsid w:val="001B5987"/>
    <w:rsid w:val="001B5AD8"/>
    <w:rsid w:val="001B64BC"/>
    <w:rsid w:val="001C120A"/>
    <w:rsid w:val="001C131A"/>
    <w:rsid w:val="001C1705"/>
    <w:rsid w:val="001C19D0"/>
    <w:rsid w:val="001C1B95"/>
    <w:rsid w:val="001C1F68"/>
    <w:rsid w:val="001C3340"/>
    <w:rsid w:val="001C3565"/>
    <w:rsid w:val="001C406E"/>
    <w:rsid w:val="001C4603"/>
    <w:rsid w:val="001C4D67"/>
    <w:rsid w:val="001C5088"/>
    <w:rsid w:val="001C5110"/>
    <w:rsid w:val="001C53B3"/>
    <w:rsid w:val="001C53ED"/>
    <w:rsid w:val="001C560C"/>
    <w:rsid w:val="001C57F2"/>
    <w:rsid w:val="001C6469"/>
    <w:rsid w:val="001C65A9"/>
    <w:rsid w:val="001C6937"/>
    <w:rsid w:val="001C76B8"/>
    <w:rsid w:val="001C7A5E"/>
    <w:rsid w:val="001C7CB5"/>
    <w:rsid w:val="001D0F97"/>
    <w:rsid w:val="001D1449"/>
    <w:rsid w:val="001D1497"/>
    <w:rsid w:val="001D187D"/>
    <w:rsid w:val="001D1A46"/>
    <w:rsid w:val="001D1B97"/>
    <w:rsid w:val="001D23D9"/>
    <w:rsid w:val="001D243C"/>
    <w:rsid w:val="001D281A"/>
    <w:rsid w:val="001D3212"/>
    <w:rsid w:val="001D3502"/>
    <w:rsid w:val="001D45E5"/>
    <w:rsid w:val="001D491E"/>
    <w:rsid w:val="001D4E41"/>
    <w:rsid w:val="001D64D0"/>
    <w:rsid w:val="001D6E9E"/>
    <w:rsid w:val="001D71AE"/>
    <w:rsid w:val="001D7FBE"/>
    <w:rsid w:val="001E0B99"/>
    <w:rsid w:val="001E172D"/>
    <w:rsid w:val="001E1742"/>
    <w:rsid w:val="001E2588"/>
    <w:rsid w:val="001E2B7D"/>
    <w:rsid w:val="001E2DE6"/>
    <w:rsid w:val="001E2EC9"/>
    <w:rsid w:val="001E3750"/>
    <w:rsid w:val="001E377E"/>
    <w:rsid w:val="001E3EE2"/>
    <w:rsid w:val="001E3F40"/>
    <w:rsid w:val="001E468B"/>
    <w:rsid w:val="001E4845"/>
    <w:rsid w:val="001E4B0C"/>
    <w:rsid w:val="001E657A"/>
    <w:rsid w:val="001E69DE"/>
    <w:rsid w:val="001E6DF7"/>
    <w:rsid w:val="001F255D"/>
    <w:rsid w:val="001F3126"/>
    <w:rsid w:val="001F355F"/>
    <w:rsid w:val="001F35A0"/>
    <w:rsid w:val="001F3E7D"/>
    <w:rsid w:val="001F3E89"/>
    <w:rsid w:val="001F4F2E"/>
    <w:rsid w:val="001F5266"/>
    <w:rsid w:val="001F542D"/>
    <w:rsid w:val="001F59D1"/>
    <w:rsid w:val="001F5DA8"/>
    <w:rsid w:val="00200293"/>
    <w:rsid w:val="002008FB"/>
    <w:rsid w:val="00201871"/>
    <w:rsid w:val="00201995"/>
    <w:rsid w:val="00202A4F"/>
    <w:rsid w:val="002031F0"/>
    <w:rsid w:val="0020331A"/>
    <w:rsid w:val="00203AC1"/>
    <w:rsid w:val="00203EF8"/>
    <w:rsid w:val="00204762"/>
    <w:rsid w:val="00205174"/>
    <w:rsid w:val="0020518B"/>
    <w:rsid w:val="002056A3"/>
    <w:rsid w:val="0020591F"/>
    <w:rsid w:val="00205ACB"/>
    <w:rsid w:val="00206007"/>
    <w:rsid w:val="00206114"/>
    <w:rsid w:val="00206A4E"/>
    <w:rsid w:val="00206AC5"/>
    <w:rsid w:val="002105CB"/>
    <w:rsid w:val="00210A90"/>
    <w:rsid w:val="00210F95"/>
    <w:rsid w:val="002124B7"/>
    <w:rsid w:val="0021251A"/>
    <w:rsid w:val="002125DC"/>
    <w:rsid w:val="00212EF1"/>
    <w:rsid w:val="00213319"/>
    <w:rsid w:val="002136C9"/>
    <w:rsid w:val="00213877"/>
    <w:rsid w:val="00213BE2"/>
    <w:rsid w:val="00214305"/>
    <w:rsid w:val="00214574"/>
    <w:rsid w:val="00214FFB"/>
    <w:rsid w:val="00215BBD"/>
    <w:rsid w:val="00215D39"/>
    <w:rsid w:val="00216333"/>
    <w:rsid w:val="00216AFA"/>
    <w:rsid w:val="0021709B"/>
    <w:rsid w:val="00217433"/>
    <w:rsid w:val="00220DE3"/>
    <w:rsid w:val="00221C5F"/>
    <w:rsid w:val="00221D19"/>
    <w:rsid w:val="00221FDF"/>
    <w:rsid w:val="00222D10"/>
    <w:rsid w:val="0022387D"/>
    <w:rsid w:val="00223D8A"/>
    <w:rsid w:val="00224059"/>
    <w:rsid w:val="00224B36"/>
    <w:rsid w:val="002257C1"/>
    <w:rsid w:val="00225867"/>
    <w:rsid w:val="002274BF"/>
    <w:rsid w:val="002278AF"/>
    <w:rsid w:val="002279D4"/>
    <w:rsid w:val="00230D78"/>
    <w:rsid w:val="00231279"/>
    <w:rsid w:val="00231A4D"/>
    <w:rsid w:val="00231CF2"/>
    <w:rsid w:val="00232301"/>
    <w:rsid w:val="002324F6"/>
    <w:rsid w:val="00232831"/>
    <w:rsid w:val="00232895"/>
    <w:rsid w:val="00232CC7"/>
    <w:rsid w:val="00232E6F"/>
    <w:rsid w:val="002334E5"/>
    <w:rsid w:val="002340AF"/>
    <w:rsid w:val="002348B6"/>
    <w:rsid w:val="0023507F"/>
    <w:rsid w:val="002351D7"/>
    <w:rsid w:val="0023592D"/>
    <w:rsid w:val="00235978"/>
    <w:rsid w:val="0023621F"/>
    <w:rsid w:val="002378E2"/>
    <w:rsid w:val="00237CB0"/>
    <w:rsid w:val="00237FD9"/>
    <w:rsid w:val="00240073"/>
    <w:rsid w:val="002405A8"/>
    <w:rsid w:val="00240ABB"/>
    <w:rsid w:val="00240B0C"/>
    <w:rsid w:val="00242747"/>
    <w:rsid w:val="00242AFE"/>
    <w:rsid w:val="00243FA9"/>
    <w:rsid w:val="00244003"/>
    <w:rsid w:val="00244A8B"/>
    <w:rsid w:val="00244ED9"/>
    <w:rsid w:val="00245206"/>
    <w:rsid w:val="00245BDF"/>
    <w:rsid w:val="00246A2E"/>
    <w:rsid w:val="00246B94"/>
    <w:rsid w:val="002470E8"/>
    <w:rsid w:val="00247203"/>
    <w:rsid w:val="00247C42"/>
    <w:rsid w:val="00250504"/>
    <w:rsid w:val="00251245"/>
    <w:rsid w:val="0025170E"/>
    <w:rsid w:val="0025174F"/>
    <w:rsid w:val="00251AA0"/>
    <w:rsid w:val="00251FDA"/>
    <w:rsid w:val="00252AD9"/>
    <w:rsid w:val="002531BD"/>
    <w:rsid w:val="0025355C"/>
    <w:rsid w:val="002536E6"/>
    <w:rsid w:val="002548F3"/>
    <w:rsid w:val="00254BB5"/>
    <w:rsid w:val="00255391"/>
    <w:rsid w:val="002556D7"/>
    <w:rsid w:val="002569C8"/>
    <w:rsid w:val="00257EC8"/>
    <w:rsid w:val="00257FC2"/>
    <w:rsid w:val="002600FF"/>
    <w:rsid w:val="0026070B"/>
    <w:rsid w:val="00260BC5"/>
    <w:rsid w:val="00260DD5"/>
    <w:rsid w:val="00260E82"/>
    <w:rsid w:val="0026121A"/>
    <w:rsid w:val="0026206A"/>
    <w:rsid w:val="002622F6"/>
    <w:rsid w:val="002625D6"/>
    <w:rsid w:val="00262DA2"/>
    <w:rsid w:val="0026302F"/>
    <w:rsid w:val="00263065"/>
    <w:rsid w:val="002636E2"/>
    <w:rsid w:val="00264C9E"/>
    <w:rsid w:val="00264FDE"/>
    <w:rsid w:val="00265496"/>
    <w:rsid w:val="002657FC"/>
    <w:rsid w:val="00265B94"/>
    <w:rsid w:val="00267077"/>
    <w:rsid w:val="002675BC"/>
    <w:rsid w:val="00267864"/>
    <w:rsid w:val="00267949"/>
    <w:rsid w:val="00267FF4"/>
    <w:rsid w:val="00270338"/>
    <w:rsid w:val="002703E0"/>
    <w:rsid w:val="00270CDB"/>
    <w:rsid w:val="0027157D"/>
    <w:rsid w:val="0027171F"/>
    <w:rsid w:val="002719B9"/>
    <w:rsid w:val="0027228D"/>
    <w:rsid w:val="002730F9"/>
    <w:rsid w:val="00273209"/>
    <w:rsid w:val="00273274"/>
    <w:rsid w:val="00273C13"/>
    <w:rsid w:val="002745B7"/>
    <w:rsid w:val="00274D65"/>
    <w:rsid w:val="002750D6"/>
    <w:rsid w:val="00275536"/>
    <w:rsid w:val="0027561B"/>
    <w:rsid w:val="0027564A"/>
    <w:rsid w:val="00275843"/>
    <w:rsid w:val="0027603E"/>
    <w:rsid w:val="002765E8"/>
    <w:rsid w:val="00276ED9"/>
    <w:rsid w:val="00277D02"/>
    <w:rsid w:val="00280528"/>
    <w:rsid w:val="00280D1D"/>
    <w:rsid w:val="002811F0"/>
    <w:rsid w:val="0028143D"/>
    <w:rsid w:val="00281449"/>
    <w:rsid w:val="002817A8"/>
    <w:rsid w:val="00281B50"/>
    <w:rsid w:val="00282133"/>
    <w:rsid w:val="00282192"/>
    <w:rsid w:val="002822B9"/>
    <w:rsid w:val="002829D9"/>
    <w:rsid w:val="00284416"/>
    <w:rsid w:val="002851AD"/>
    <w:rsid w:val="00285213"/>
    <w:rsid w:val="00285228"/>
    <w:rsid w:val="002856E6"/>
    <w:rsid w:val="00285B02"/>
    <w:rsid w:val="002863A2"/>
    <w:rsid w:val="00286A92"/>
    <w:rsid w:val="00287361"/>
    <w:rsid w:val="00287505"/>
    <w:rsid w:val="00287BBE"/>
    <w:rsid w:val="0029046B"/>
    <w:rsid w:val="00290EAB"/>
    <w:rsid w:val="002915F9"/>
    <w:rsid w:val="00291E3D"/>
    <w:rsid w:val="00292A49"/>
    <w:rsid w:val="00292F0F"/>
    <w:rsid w:val="0029412C"/>
    <w:rsid w:val="0029416C"/>
    <w:rsid w:val="002942DF"/>
    <w:rsid w:val="0029495D"/>
    <w:rsid w:val="00294BD1"/>
    <w:rsid w:val="00294C66"/>
    <w:rsid w:val="00294FF2"/>
    <w:rsid w:val="002953DB"/>
    <w:rsid w:val="00295F23"/>
    <w:rsid w:val="0029708F"/>
    <w:rsid w:val="00297495"/>
    <w:rsid w:val="00297621"/>
    <w:rsid w:val="0029799C"/>
    <w:rsid w:val="00297F4C"/>
    <w:rsid w:val="002A0093"/>
    <w:rsid w:val="002A0806"/>
    <w:rsid w:val="002A0BEB"/>
    <w:rsid w:val="002A1637"/>
    <w:rsid w:val="002A1A4F"/>
    <w:rsid w:val="002A26AF"/>
    <w:rsid w:val="002A3158"/>
    <w:rsid w:val="002A3270"/>
    <w:rsid w:val="002A4A2B"/>
    <w:rsid w:val="002A59F4"/>
    <w:rsid w:val="002A5E57"/>
    <w:rsid w:val="002A5F34"/>
    <w:rsid w:val="002A708F"/>
    <w:rsid w:val="002A7217"/>
    <w:rsid w:val="002A7D2B"/>
    <w:rsid w:val="002A7EEB"/>
    <w:rsid w:val="002B0554"/>
    <w:rsid w:val="002B0FF1"/>
    <w:rsid w:val="002B1041"/>
    <w:rsid w:val="002B123A"/>
    <w:rsid w:val="002B2062"/>
    <w:rsid w:val="002B2472"/>
    <w:rsid w:val="002B247F"/>
    <w:rsid w:val="002B24BD"/>
    <w:rsid w:val="002B2657"/>
    <w:rsid w:val="002B2C6A"/>
    <w:rsid w:val="002B3635"/>
    <w:rsid w:val="002B3AB9"/>
    <w:rsid w:val="002B3D6C"/>
    <w:rsid w:val="002B493B"/>
    <w:rsid w:val="002B6478"/>
    <w:rsid w:val="002B76B1"/>
    <w:rsid w:val="002B77D0"/>
    <w:rsid w:val="002B7A32"/>
    <w:rsid w:val="002C0981"/>
    <w:rsid w:val="002C0B33"/>
    <w:rsid w:val="002C10F9"/>
    <w:rsid w:val="002C2573"/>
    <w:rsid w:val="002C26EE"/>
    <w:rsid w:val="002C38C3"/>
    <w:rsid w:val="002C3BED"/>
    <w:rsid w:val="002C485F"/>
    <w:rsid w:val="002C48E4"/>
    <w:rsid w:val="002C6892"/>
    <w:rsid w:val="002C6905"/>
    <w:rsid w:val="002C6CE6"/>
    <w:rsid w:val="002D047D"/>
    <w:rsid w:val="002D0738"/>
    <w:rsid w:val="002D08FD"/>
    <w:rsid w:val="002D0B1D"/>
    <w:rsid w:val="002D12C6"/>
    <w:rsid w:val="002D1D01"/>
    <w:rsid w:val="002D35D0"/>
    <w:rsid w:val="002D3E84"/>
    <w:rsid w:val="002D4028"/>
    <w:rsid w:val="002D4514"/>
    <w:rsid w:val="002D4B85"/>
    <w:rsid w:val="002D4CB3"/>
    <w:rsid w:val="002D5119"/>
    <w:rsid w:val="002D53C2"/>
    <w:rsid w:val="002D5CFD"/>
    <w:rsid w:val="002D6CFA"/>
    <w:rsid w:val="002D6D54"/>
    <w:rsid w:val="002D714C"/>
    <w:rsid w:val="002D7403"/>
    <w:rsid w:val="002E04E8"/>
    <w:rsid w:val="002E0FD7"/>
    <w:rsid w:val="002E173C"/>
    <w:rsid w:val="002E1AA2"/>
    <w:rsid w:val="002E2C3A"/>
    <w:rsid w:val="002E301B"/>
    <w:rsid w:val="002E328D"/>
    <w:rsid w:val="002E3595"/>
    <w:rsid w:val="002E3D2B"/>
    <w:rsid w:val="002E4663"/>
    <w:rsid w:val="002E4E7F"/>
    <w:rsid w:val="002E5FBC"/>
    <w:rsid w:val="002E69E5"/>
    <w:rsid w:val="002E7B18"/>
    <w:rsid w:val="002E7E8A"/>
    <w:rsid w:val="002E7ED7"/>
    <w:rsid w:val="002F042E"/>
    <w:rsid w:val="002F24A8"/>
    <w:rsid w:val="002F2A12"/>
    <w:rsid w:val="002F2AB5"/>
    <w:rsid w:val="002F2B8E"/>
    <w:rsid w:val="002F2E23"/>
    <w:rsid w:val="002F2F7A"/>
    <w:rsid w:val="002F321B"/>
    <w:rsid w:val="002F3258"/>
    <w:rsid w:val="002F347A"/>
    <w:rsid w:val="002F68F2"/>
    <w:rsid w:val="002F734C"/>
    <w:rsid w:val="002F77F0"/>
    <w:rsid w:val="00300802"/>
    <w:rsid w:val="00302570"/>
    <w:rsid w:val="00302677"/>
    <w:rsid w:val="00303816"/>
    <w:rsid w:val="00303A71"/>
    <w:rsid w:val="0030423B"/>
    <w:rsid w:val="00304AA1"/>
    <w:rsid w:val="00304AE7"/>
    <w:rsid w:val="00304BAD"/>
    <w:rsid w:val="003051FA"/>
    <w:rsid w:val="00305BD2"/>
    <w:rsid w:val="0030753B"/>
    <w:rsid w:val="003079C3"/>
    <w:rsid w:val="00310032"/>
    <w:rsid w:val="00310052"/>
    <w:rsid w:val="00311158"/>
    <w:rsid w:val="00311565"/>
    <w:rsid w:val="003118FC"/>
    <w:rsid w:val="0031214B"/>
    <w:rsid w:val="00312DF7"/>
    <w:rsid w:val="0031378A"/>
    <w:rsid w:val="00313B7E"/>
    <w:rsid w:val="00315229"/>
    <w:rsid w:val="003164D4"/>
    <w:rsid w:val="00316641"/>
    <w:rsid w:val="00316F57"/>
    <w:rsid w:val="003171EA"/>
    <w:rsid w:val="003178C0"/>
    <w:rsid w:val="00320A5D"/>
    <w:rsid w:val="00320E0D"/>
    <w:rsid w:val="00321983"/>
    <w:rsid w:val="00321EFF"/>
    <w:rsid w:val="00322531"/>
    <w:rsid w:val="003227F6"/>
    <w:rsid w:val="00322A06"/>
    <w:rsid w:val="00322FE7"/>
    <w:rsid w:val="00323F2F"/>
    <w:rsid w:val="00324269"/>
    <w:rsid w:val="00324747"/>
    <w:rsid w:val="00324CED"/>
    <w:rsid w:val="00324F1A"/>
    <w:rsid w:val="003251C9"/>
    <w:rsid w:val="00325BBD"/>
    <w:rsid w:val="00325F6E"/>
    <w:rsid w:val="00330AEF"/>
    <w:rsid w:val="00332785"/>
    <w:rsid w:val="003338B8"/>
    <w:rsid w:val="003338BA"/>
    <w:rsid w:val="00334362"/>
    <w:rsid w:val="00334709"/>
    <w:rsid w:val="00334B16"/>
    <w:rsid w:val="00335A94"/>
    <w:rsid w:val="00335E45"/>
    <w:rsid w:val="00335FD6"/>
    <w:rsid w:val="00336064"/>
    <w:rsid w:val="00336315"/>
    <w:rsid w:val="00336413"/>
    <w:rsid w:val="00336B82"/>
    <w:rsid w:val="0033715E"/>
    <w:rsid w:val="00337A1C"/>
    <w:rsid w:val="003400BA"/>
    <w:rsid w:val="0034014B"/>
    <w:rsid w:val="00340851"/>
    <w:rsid w:val="00341F9A"/>
    <w:rsid w:val="0034332C"/>
    <w:rsid w:val="0034368D"/>
    <w:rsid w:val="00343D2C"/>
    <w:rsid w:val="0034442A"/>
    <w:rsid w:val="00344B18"/>
    <w:rsid w:val="0034518F"/>
    <w:rsid w:val="00345436"/>
    <w:rsid w:val="0034587C"/>
    <w:rsid w:val="00346027"/>
    <w:rsid w:val="003466E2"/>
    <w:rsid w:val="00346D79"/>
    <w:rsid w:val="00347139"/>
    <w:rsid w:val="0034738F"/>
    <w:rsid w:val="00347B25"/>
    <w:rsid w:val="00347B4A"/>
    <w:rsid w:val="003507E4"/>
    <w:rsid w:val="00350906"/>
    <w:rsid w:val="00350D79"/>
    <w:rsid w:val="003511B9"/>
    <w:rsid w:val="0035121E"/>
    <w:rsid w:val="00351848"/>
    <w:rsid w:val="003527DD"/>
    <w:rsid w:val="00352C74"/>
    <w:rsid w:val="00352FD5"/>
    <w:rsid w:val="003543B7"/>
    <w:rsid w:val="003548E2"/>
    <w:rsid w:val="0035493E"/>
    <w:rsid w:val="00354ACB"/>
    <w:rsid w:val="00354C97"/>
    <w:rsid w:val="0035506D"/>
    <w:rsid w:val="003550AA"/>
    <w:rsid w:val="003562E1"/>
    <w:rsid w:val="003563AA"/>
    <w:rsid w:val="0035726F"/>
    <w:rsid w:val="0035743F"/>
    <w:rsid w:val="00360126"/>
    <w:rsid w:val="0036071C"/>
    <w:rsid w:val="00361A98"/>
    <w:rsid w:val="0036247C"/>
    <w:rsid w:val="00362539"/>
    <w:rsid w:val="003627B9"/>
    <w:rsid w:val="00362CC5"/>
    <w:rsid w:val="00362D0F"/>
    <w:rsid w:val="00362F91"/>
    <w:rsid w:val="003632B8"/>
    <w:rsid w:val="00363A38"/>
    <w:rsid w:val="0036407A"/>
    <w:rsid w:val="003640B5"/>
    <w:rsid w:val="00364B58"/>
    <w:rsid w:val="003663EC"/>
    <w:rsid w:val="00366E9B"/>
    <w:rsid w:val="00367023"/>
    <w:rsid w:val="003670E1"/>
    <w:rsid w:val="00367AED"/>
    <w:rsid w:val="00367E6B"/>
    <w:rsid w:val="00370514"/>
    <w:rsid w:val="00370B27"/>
    <w:rsid w:val="00370B5D"/>
    <w:rsid w:val="00371156"/>
    <w:rsid w:val="003718BF"/>
    <w:rsid w:val="00371AF6"/>
    <w:rsid w:val="00371CFD"/>
    <w:rsid w:val="00372699"/>
    <w:rsid w:val="00372F13"/>
    <w:rsid w:val="00373F50"/>
    <w:rsid w:val="00374178"/>
    <w:rsid w:val="003746E7"/>
    <w:rsid w:val="00374729"/>
    <w:rsid w:val="003748BD"/>
    <w:rsid w:val="0037536F"/>
    <w:rsid w:val="003757B5"/>
    <w:rsid w:val="00376414"/>
    <w:rsid w:val="0037670D"/>
    <w:rsid w:val="003768FD"/>
    <w:rsid w:val="00376BB3"/>
    <w:rsid w:val="00376BB7"/>
    <w:rsid w:val="00376E4E"/>
    <w:rsid w:val="00377D3A"/>
    <w:rsid w:val="00377FB9"/>
    <w:rsid w:val="0038061C"/>
    <w:rsid w:val="00380C52"/>
    <w:rsid w:val="00380EF6"/>
    <w:rsid w:val="0038102A"/>
    <w:rsid w:val="003817C5"/>
    <w:rsid w:val="00381DD2"/>
    <w:rsid w:val="00381EF8"/>
    <w:rsid w:val="00381F75"/>
    <w:rsid w:val="00382A08"/>
    <w:rsid w:val="0038334E"/>
    <w:rsid w:val="00383389"/>
    <w:rsid w:val="0038354B"/>
    <w:rsid w:val="0038420E"/>
    <w:rsid w:val="003842B6"/>
    <w:rsid w:val="0038456E"/>
    <w:rsid w:val="00384905"/>
    <w:rsid w:val="00384F11"/>
    <w:rsid w:val="00384F70"/>
    <w:rsid w:val="00385240"/>
    <w:rsid w:val="0038600F"/>
    <w:rsid w:val="00386331"/>
    <w:rsid w:val="003868AD"/>
    <w:rsid w:val="00386C76"/>
    <w:rsid w:val="003874F4"/>
    <w:rsid w:val="003904C9"/>
    <w:rsid w:val="00390629"/>
    <w:rsid w:val="0039073D"/>
    <w:rsid w:val="00390C2A"/>
    <w:rsid w:val="0039127C"/>
    <w:rsid w:val="003913C8"/>
    <w:rsid w:val="00392B7F"/>
    <w:rsid w:val="00392DC9"/>
    <w:rsid w:val="0039315A"/>
    <w:rsid w:val="003932AC"/>
    <w:rsid w:val="00393788"/>
    <w:rsid w:val="00394039"/>
    <w:rsid w:val="003958DE"/>
    <w:rsid w:val="00395F9F"/>
    <w:rsid w:val="00395FA6"/>
    <w:rsid w:val="00396078"/>
    <w:rsid w:val="0039610C"/>
    <w:rsid w:val="00397040"/>
    <w:rsid w:val="00397BED"/>
    <w:rsid w:val="003A00B1"/>
    <w:rsid w:val="003A027A"/>
    <w:rsid w:val="003A0341"/>
    <w:rsid w:val="003A0A01"/>
    <w:rsid w:val="003A2403"/>
    <w:rsid w:val="003A27AF"/>
    <w:rsid w:val="003A27F7"/>
    <w:rsid w:val="003A30EA"/>
    <w:rsid w:val="003A366F"/>
    <w:rsid w:val="003A36F8"/>
    <w:rsid w:val="003A528B"/>
    <w:rsid w:val="003A5BB0"/>
    <w:rsid w:val="003A5F28"/>
    <w:rsid w:val="003A609F"/>
    <w:rsid w:val="003A6673"/>
    <w:rsid w:val="003A66A5"/>
    <w:rsid w:val="003A68C5"/>
    <w:rsid w:val="003A6BB7"/>
    <w:rsid w:val="003A6D5E"/>
    <w:rsid w:val="003A72B3"/>
    <w:rsid w:val="003A7930"/>
    <w:rsid w:val="003B0597"/>
    <w:rsid w:val="003B0E9A"/>
    <w:rsid w:val="003B1130"/>
    <w:rsid w:val="003B1131"/>
    <w:rsid w:val="003B17CC"/>
    <w:rsid w:val="003B1830"/>
    <w:rsid w:val="003B3257"/>
    <w:rsid w:val="003B3300"/>
    <w:rsid w:val="003B3B08"/>
    <w:rsid w:val="003B3BAB"/>
    <w:rsid w:val="003B4438"/>
    <w:rsid w:val="003B5EF2"/>
    <w:rsid w:val="003B5F23"/>
    <w:rsid w:val="003B64D6"/>
    <w:rsid w:val="003B67DA"/>
    <w:rsid w:val="003B6CF6"/>
    <w:rsid w:val="003B7A2A"/>
    <w:rsid w:val="003C01BC"/>
    <w:rsid w:val="003C1629"/>
    <w:rsid w:val="003C199C"/>
    <w:rsid w:val="003C271F"/>
    <w:rsid w:val="003C27C0"/>
    <w:rsid w:val="003C3523"/>
    <w:rsid w:val="003C3948"/>
    <w:rsid w:val="003C3A59"/>
    <w:rsid w:val="003C401B"/>
    <w:rsid w:val="003C454A"/>
    <w:rsid w:val="003C4CC8"/>
    <w:rsid w:val="003C55D0"/>
    <w:rsid w:val="003C5842"/>
    <w:rsid w:val="003C6037"/>
    <w:rsid w:val="003C67C5"/>
    <w:rsid w:val="003C75F8"/>
    <w:rsid w:val="003C76E0"/>
    <w:rsid w:val="003D11B2"/>
    <w:rsid w:val="003D13E6"/>
    <w:rsid w:val="003D1B65"/>
    <w:rsid w:val="003D203D"/>
    <w:rsid w:val="003D3A42"/>
    <w:rsid w:val="003D4A95"/>
    <w:rsid w:val="003D4C49"/>
    <w:rsid w:val="003D530C"/>
    <w:rsid w:val="003D5616"/>
    <w:rsid w:val="003D586C"/>
    <w:rsid w:val="003D5AB8"/>
    <w:rsid w:val="003D5E40"/>
    <w:rsid w:val="003D5F51"/>
    <w:rsid w:val="003D6005"/>
    <w:rsid w:val="003D6017"/>
    <w:rsid w:val="003D6D04"/>
    <w:rsid w:val="003D71DC"/>
    <w:rsid w:val="003D7C45"/>
    <w:rsid w:val="003D7E4F"/>
    <w:rsid w:val="003E047D"/>
    <w:rsid w:val="003E0CF9"/>
    <w:rsid w:val="003E0D78"/>
    <w:rsid w:val="003E0DEE"/>
    <w:rsid w:val="003E14BF"/>
    <w:rsid w:val="003E16A9"/>
    <w:rsid w:val="003E1AB7"/>
    <w:rsid w:val="003E2620"/>
    <w:rsid w:val="003E2E3D"/>
    <w:rsid w:val="003E3596"/>
    <w:rsid w:val="003E412C"/>
    <w:rsid w:val="003E43B3"/>
    <w:rsid w:val="003E443C"/>
    <w:rsid w:val="003E4E04"/>
    <w:rsid w:val="003E52CB"/>
    <w:rsid w:val="003E59C1"/>
    <w:rsid w:val="003E653F"/>
    <w:rsid w:val="003E6857"/>
    <w:rsid w:val="003E6F9B"/>
    <w:rsid w:val="003F0569"/>
    <w:rsid w:val="003F07BE"/>
    <w:rsid w:val="003F0EF3"/>
    <w:rsid w:val="003F168E"/>
    <w:rsid w:val="003F1D1C"/>
    <w:rsid w:val="003F1F01"/>
    <w:rsid w:val="003F3A0D"/>
    <w:rsid w:val="003F3A51"/>
    <w:rsid w:val="003F4844"/>
    <w:rsid w:val="003F4AC9"/>
    <w:rsid w:val="003F53FB"/>
    <w:rsid w:val="003F59B3"/>
    <w:rsid w:val="003F5D16"/>
    <w:rsid w:val="003F6070"/>
    <w:rsid w:val="003F6166"/>
    <w:rsid w:val="003F707B"/>
    <w:rsid w:val="003F7081"/>
    <w:rsid w:val="003F75D7"/>
    <w:rsid w:val="004013FD"/>
    <w:rsid w:val="0040257A"/>
    <w:rsid w:val="00402A5C"/>
    <w:rsid w:val="00402E66"/>
    <w:rsid w:val="00402FA0"/>
    <w:rsid w:val="00403BC4"/>
    <w:rsid w:val="00404928"/>
    <w:rsid w:val="00404C74"/>
    <w:rsid w:val="00406685"/>
    <w:rsid w:val="004068A3"/>
    <w:rsid w:val="00407479"/>
    <w:rsid w:val="00407A4A"/>
    <w:rsid w:val="00410575"/>
    <w:rsid w:val="00410EC7"/>
    <w:rsid w:val="0041128B"/>
    <w:rsid w:val="00411375"/>
    <w:rsid w:val="00411B6B"/>
    <w:rsid w:val="00411D3E"/>
    <w:rsid w:val="00412150"/>
    <w:rsid w:val="0041241A"/>
    <w:rsid w:val="00412EAF"/>
    <w:rsid w:val="00414170"/>
    <w:rsid w:val="004141AB"/>
    <w:rsid w:val="0041434E"/>
    <w:rsid w:val="004148D1"/>
    <w:rsid w:val="00415060"/>
    <w:rsid w:val="0041535F"/>
    <w:rsid w:val="00416146"/>
    <w:rsid w:val="00416E7D"/>
    <w:rsid w:val="004200FC"/>
    <w:rsid w:val="004207C3"/>
    <w:rsid w:val="004207D0"/>
    <w:rsid w:val="00420B43"/>
    <w:rsid w:val="00420D01"/>
    <w:rsid w:val="00420E7F"/>
    <w:rsid w:val="00420EFD"/>
    <w:rsid w:val="00421ABC"/>
    <w:rsid w:val="00422187"/>
    <w:rsid w:val="00422B2B"/>
    <w:rsid w:val="00423194"/>
    <w:rsid w:val="00423CA7"/>
    <w:rsid w:val="00423CE2"/>
    <w:rsid w:val="00424CF4"/>
    <w:rsid w:val="00424D98"/>
    <w:rsid w:val="0042559E"/>
    <w:rsid w:val="004256D6"/>
    <w:rsid w:val="00425965"/>
    <w:rsid w:val="00425A97"/>
    <w:rsid w:val="00425B78"/>
    <w:rsid w:val="00425C66"/>
    <w:rsid w:val="004262F9"/>
    <w:rsid w:val="0042669C"/>
    <w:rsid w:val="00427057"/>
    <w:rsid w:val="00427115"/>
    <w:rsid w:val="0042730F"/>
    <w:rsid w:val="00427B02"/>
    <w:rsid w:val="00431822"/>
    <w:rsid w:val="00432893"/>
    <w:rsid w:val="00432969"/>
    <w:rsid w:val="004336B9"/>
    <w:rsid w:val="00433834"/>
    <w:rsid w:val="004338EB"/>
    <w:rsid w:val="004350AB"/>
    <w:rsid w:val="004370DD"/>
    <w:rsid w:val="004401AD"/>
    <w:rsid w:val="00440563"/>
    <w:rsid w:val="004407FC"/>
    <w:rsid w:val="00441175"/>
    <w:rsid w:val="0044189B"/>
    <w:rsid w:val="00441B53"/>
    <w:rsid w:val="00441D67"/>
    <w:rsid w:val="004423EC"/>
    <w:rsid w:val="00442B5E"/>
    <w:rsid w:val="00442BB0"/>
    <w:rsid w:val="00442DD5"/>
    <w:rsid w:val="00443479"/>
    <w:rsid w:val="00443CF2"/>
    <w:rsid w:val="0044463D"/>
    <w:rsid w:val="004446B7"/>
    <w:rsid w:val="00444C57"/>
    <w:rsid w:val="00444F76"/>
    <w:rsid w:val="00444FAA"/>
    <w:rsid w:val="00444FB8"/>
    <w:rsid w:val="00446133"/>
    <w:rsid w:val="00446217"/>
    <w:rsid w:val="00446E17"/>
    <w:rsid w:val="004470C4"/>
    <w:rsid w:val="004472C1"/>
    <w:rsid w:val="004502A2"/>
    <w:rsid w:val="00450498"/>
    <w:rsid w:val="004505C6"/>
    <w:rsid w:val="00451026"/>
    <w:rsid w:val="00451631"/>
    <w:rsid w:val="00452884"/>
    <w:rsid w:val="00453BE7"/>
    <w:rsid w:val="004541CC"/>
    <w:rsid w:val="004547B7"/>
    <w:rsid w:val="004554B6"/>
    <w:rsid w:val="00455BB6"/>
    <w:rsid w:val="00456158"/>
    <w:rsid w:val="004568B8"/>
    <w:rsid w:val="00456A1D"/>
    <w:rsid w:val="00456F21"/>
    <w:rsid w:val="00457D52"/>
    <w:rsid w:val="0046006E"/>
    <w:rsid w:val="00460451"/>
    <w:rsid w:val="00461A35"/>
    <w:rsid w:val="00462E00"/>
    <w:rsid w:val="004632C7"/>
    <w:rsid w:val="004638D7"/>
    <w:rsid w:val="00465261"/>
    <w:rsid w:val="004653CE"/>
    <w:rsid w:val="00465A39"/>
    <w:rsid w:val="00465EC7"/>
    <w:rsid w:val="004668F6"/>
    <w:rsid w:val="004674F2"/>
    <w:rsid w:val="0046784B"/>
    <w:rsid w:val="0046799C"/>
    <w:rsid w:val="0047077F"/>
    <w:rsid w:val="0047102B"/>
    <w:rsid w:val="004728EC"/>
    <w:rsid w:val="00472CAB"/>
    <w:rsid w:val="00473293"/>
    <w:rsid w:val="00473992"/>
    <w:rsid w:val="00474671"/>
    <w:rsid w:val="004753EF"/>
    <w:rsid w:val="004757F5"/>
    <w:rsid w:val="00475924"/>
    <w:rsid w:val="004765E0"/>
    <w:rsid w:val="00476EA8"/>
    <w:rsid w:val="004807FB"/>
    <w:rsid w:val="00480F61"/>
    <w:rsid w:val="00481E8A"/>
    <w:rsid w:val="004820AD"/>
    <w:rsid w:val="004822AE"/>
    <w:rsid w:val="00482408"/>
    <w:rsid w:val="00483B3B"/>
    <w:rsid w:val="00483BBF"/>
    <w:rsid w:val="00484420"/>
    <w:rsid w:val="00484822"/>
    <w:rsid w:val="00484F10"/>
    <w:rsid w:val="00485164"/>
    <w:rsid w:val="004853A6"/>
    <w:rsid w:val="00485911"/>
    <w:rsid w:val="00486790"/>
    <w:rsid w:val="004875D6"/>
    <w:rsid w:val="004901E5"/>
    <w:rsid w:val="00491990"/>
    <w:rsid w:val="004921D4"/>
    <w:rsid w:val="004923DB"/>
    <w:rsid w:val="00492417"/>
    <w:rsid w:val="004958F2"/>
    <w:rsid w:val="004959E0"/>
    <w:rsid w:val="004960D1"/>
    <w:rsid w:val="00496304"/>
    <w:rsid w:val="004966E2"/>
    <w:rsid w:val="00496D36"/>
    <w:rsid w:val="004970E0"/>
    <w:rsid w:val="004971F3"/>
    <w:rsid w:val="00497DE0"/>
    <w:rsid w:val="00497E8A"/>
    <w:rsid w:val="004A087D"/>
    <w:rsid w:val="004A0B2E"/>
    <w:rsid w:val="004A1257"/>
    <w:rsid w:val="004A1A52"/>
    <w:rsid w:val="004A1A62"/>
    <w:rsid w:val="004A1F02"/>
    <w:rsid w:val="004A2962"/>
    <w:rsid w:val="004A3258"/>
    <w:rsid w:val="004A33E1"/>
    <w:rsid w:val="004A3507"/>
    <w:rsid w:val="004A3791"/>
    <w:rsid w:val="004A3A45"/>
    <w:rsid w:val="004A41E1"/>
    <w:rsid w:val="004A4505"/>
    <w:rsid w:val="004A48D2"/>
    <w:rsid w:val="004A4D50"/>
    <w:rsid w:val="004A5575"/>
    <w:rsid w:val="004A62D1"/>
    <w:rsid w:val="004A64D2"/>
    <w:rsid w:val="004A6BEF"/>
    <w:rsid w:val="004A6C65"/>
    <w:rsid w:val="004A78B8"/>
    <w:rsid w:val="004B0218"/>
    <w:rsid w:val="004B0348"/>
    <w:rsid w:val="004B0FC6"/>
    <w:rsid w:val="004B22D2"/>
    <w:rsid w:val="004B2C6B"/>
    <w:rsid w:val="004B3427"/>
    <w:rsid w:val="004B3596"/>
    <w:rsid w:val="004B3B19"/>
    <w:rsid w:val="004B3B4D"/>
    <w:rsid w:val="004B40E3"/>
    <w:rsid w:val="004B51D8"/>
    <w:rsid w:val="004B52BA"/>
    <w:rsid w:val="004B5533"/>
    <w:rsid w:val="004B5957"/>
    <w:rsid w:val="004B5B44"/>
    <w:rsid w:val="004B5DD9"/>
    <w:rsid w:val="004B5F75"/>
    <w:rsid w:val="004B6574"/>
    <w:rsid w:val="004B67C4"/>
    <w:rsid w:val="004B79ED"/>
    <w:rsid w:val="004B7A5F"/>
    <w:rsid w:val="004B7B65"/>
    <w:rsid w:val="004C0463"/>
    <w:rsid w:val="004C1960"/>
    <w:rsid w:val="004C1D2C"/>
    <w:rsid w:val="004C30F2"/>
    <w:rsid w:val="004C3F78"/>
    <w:rsid w:val="004C4E05"/>
    <w:rsid w:val="004C553F"/>
    <w:rsid w:val="004C6F07"/>
    <w:rsid w:val="004D0159"/>
    <w:rsid w:val="004D1354"/>
    <w:rsid w:val="004D162D"/>
    <w:rsid w:val="004D1667"/>
    <w:rsid w:val="004D2334"/>
    <w:rsid w:val="004D2574"/>
    <w:rsid w:val="004D2855"/>
    <w:rsid w:val="004D2B60"/>
    <w:rsid w:val="004D30B6"/>
    <w:rsid w:val="004D3178"/>
    <w:rsid w:val="004D3E1F"/>
    <w:rsid w:val="004D5278"/>
    <w:rsid w:val="004D58E9"/>
    <w:rsid w:val="004D66F7"/>
    <w:rsid w:val="004D6C88"/>
    <w:rsid w:val="004E13BC"/>
    <w:rsid w:val="004E1FC0"/>
    <w:rsid w:val="004E2666"/>
    <w:rsid w:val="004E2A43"/>
    <w:rsid w:val="004E37B2"/>
    <w:rsid w:val="004E3AEA"/>
    <w:rsid w:val="004E49A7"/>
    <w:rsid w:val="004E49CC"/>
    <w:rsid w:val="004E591C"/>
    <w:rsid w:val="004E594F"/>
    <w:rsid w:val="004E5DC3"/>
    <w:rsid w:val="004E6495"/>
    <w:rsid w:val="004E674E"/>
    <w:rsid w:val="004E7626"/>
    <w:rsid w:val="004E7631"/>
    <w:rsid w:val="004E7E0A"/>
    <w:rsid w:val="004F0A67"/>
    <w:rsid w:val="004F0B2F"/>
    <w:rsid w:val="004F1999"/>
    <w:rsid w:val="004F1BD1"/>
    <w:rsid w:val="004F1CA6"/>
    <w:rsid w:val="004F2B5A"/>
    <w:rsid w:val="004F3526"/>
    <w:rsid w:val="004F483A"/>
    <w:rsid w:val="004F4FF7"/>
    <w:rsid w:val="004F61B9"/>
    <w:rsid w:val="004F6856"/>
    <w:rsid w:val="004F74E2"/>
    <w:rsid w:val="00500C62"/>
    <w:rsid w:val="005010A1"/>
    <w:rsid w:val="00501146"/>
    <w:rsid w:val="00501CD6"/>
    <w:rsid w:val="00502AC1"/>
    <w:rsid w:val="00502C13"/>
    <w:rsid w:val="0050324A"/>
    <w:rsid w:val="00504514"/>
    <w:rsid w:val="005046DB"/>
    <w:rsid w:val="00504CC3"/>
    <w:rsid w:val="00505E4C"/>
    <w:rsid w:val="005062EC"/>
    <w:rsid w:val="00506A6E"/>
    <w:rsid w:val="00507732"/>
    <w:rsid w:val="00507A39"/>
    <w:rsid w:val="00507C8F"/>
    <w:rsid w:val="00507DFF"/>
    <w:rsid w:val="0051053B"/>
    <w:rsid w:val="005113FB"/>
    <w:rsid w:val="005118CA"/>
    <w:rsid w:val="00511B3A"/>
    <w:rsid w:val="005128D8"/>
    <w:rsid w:val="00512F13"/>
    <w:rsid w:val="0051334C"/>
    <w:rsid w:val="005134C0"/>
    <w:rsid w:val="0051352F"/>
    <w:rsid w:val="00513AFB"/>
    <w:rsid w:val="00514FBD"/>
    <w:rsid w:val="00514FCF"/>
    <w:rsid w:val="0051520B"/>
    <w:rsid w:val="0051602D"/>
    <w:rsid w:val="00516AB4"/>
    <w:rsid w:val="00516FF4"/>
    <w:rsid w:val="00520962"/>
    <w:rsid w:val="0052112B"/>
    <w:rsid w:val="00521289"/>
    <w:rsid w:val="00521314"/>
    <w:rsid w:val="00521A4A"/>
    <w:rsid w:val="005235A8"/>
    <w:rsid w:val="00525032"/>
    <w:rsid w:val="00525827"/>
    <w:rsid w:val="00525C24"/>
    <w:rsid w:val="00525F1D"/>
    <w:rsid w:val="00526374"/>
    <w:rsid w:val="00526543"/>
    <w:rsid w:val="00530257"/>
    <w:rsid w:val="00530867"/>
    <w:rsid w:val="00530BAB"/>
    <w:rsid w:val="00530E71"/>
    <w:rsid w:val="0053128D"/>
    <w:rsid w:val="0053134B"/>
    <w:rsid w:val="00531555"/>
    <w:rsid w:val="00531E13"/>
    <w:rsid w:val="00532E6E"/>
    <w:rsid w:val="005341CC"/>
    <w:rsid w:val="0053475D"/>
    <w:rsid w:val="0053480A"/>
    <w:rsid w:val="00534FD3"/>
    <w:rsid w:val="00535382"/>
    <w:rsid w:val="005353C5"/>
    <w:rsid w:val="005355F9"/>
    <w:rsid w:val="005361AF"/>
    <w:rsid w:val="005361F4"/>
    <w:rsid w:val="005365BD"/>
    <w:rsid w:val="005369D1"/>
    <w:rsid w:val="00536EE8"/>
    <w:rsid w:val="0053764A"/>
    <w:rsid w:val="00537EF5"/>
    <w:rsid w:val="0054023F"/>
    <w:rsid w:val="00540434"/>
    <w:rsid w:val="00540E59"/>
    <w:rsid w:val="00542B14"/>
    <w:rsid w:val="00542F12"/>
    <w:rsid w:val="005435F2"/>
    <w:rsid w:val="00543BFB"/>
    <w:rsid w:val="0054420D"/>
    <w:rsid w:val="00544427"/>
    <w:rsid w:val="005448CD"/>
    <w:rsid w:val="00544C0C"/>
    <w:rsid w:val="00544CD9"/>
    <w:rsid w:val="00544F01"/>
    <w:rsid w:val="0054550A"/>
    <w:rsid w:val="0054591B"/>
    <w:rsid w:val="00545B54"/>
    <w:rsid w:val="00546378"/>
    <w:rsid w:val="00546EC9"/>
    <w:rsid w:val="005479FF"/>
    <w:rsid w:val="00547C9B"/>
    <w:rsid w:val="00551216"/>
    <w:rsid w:val="0055217D"/>
    <w:rsid w:val="00552A27"/>
    <w:rsid w:val="00552A8F"/>
    <w:rsid w:val="00553D38"/>
    <w:rsid w:val="00553D5A"/>
    <w:rsid w:val="00554111"/>
    <w:rsid w:val="0055471E"/>
    <w:rsid w:val="0055477E"/>
    <w:rsid w:val="00556636"/>
    <w:rsid w:val="00556D4A"/>
    <w:rsid w:val="005570D7"/>
    <w:rsid w:val="005577E6"/>
    <w:rsid w:val="00557D73"/>
    <w:rsid w:val="00560D4C"/>
    <w:rsid w:val="00561923"/>
    <w:rsid w:val="00562140"/>
    <w:rsid w:val="00562AA2"/>
    <w:rsid w:val="00562D43"/>
    <w:rsid w:val="00563068"/>
    <w:rsid w:val="005632B3"/>
    <w:rsid w:val="005636D6"/>
    <w:rsid w:val="005640DD"/>
    <w:rsid w:val="0056479F"/>
    <w:rsid w:val="00565073"/>
    <w:rsid w:val="00566691"/>
    <w:rsid w:val="00567379"/>
    <w:rsid w:val="00567AF1"/>
    <w:rsid w:val="0057030B"/>
    <w:rsid w:val="005706E9"/>
    <w:rsid w:val="005717AC"/>
    <w:rsid w:val="00572BB4"/>
    <w:rsid w:val="005730B1"/>
    <w:rsid w:val="00573833"/>
    <w:rsid w:val="00573EFE"/>
    <w:rsid w:val="00575F08"/>
    <w:rsid w:val="0057613E"/>
    <w:rsid w:val="005771C4"/>
    <w:rsid w:val="00577311"/>
    <w:rsid w:val="0057779A"/>
    <w:rsid w:val="00577A42"/>
    <w:rsid w:val="00577E3F"/>
    <w:rsid w:val="005804F6"/>
    <w:rsid w:val="00580AF7"/>
    <w:rsid w:val="00580E22"/>
    <w:rsid w:val="0058111C"/>
    <w:rsid w:val="00581DD7"/>
    <w:rsid w:val="005827B6"/>
    <w:rsid w:val="0058283C"/>
    <w:rsid w:val="00582EA1"/>
    <w:rsid w:val="0058355F"/>
    <w:rsid w:val="005836E1"/>
    <w:rsid w:val="0058372C"/>
    <w:rsid w:val="005846E1"/>
    <w:rsid w:val="00584B38"/>
    <w:rsid w:val="00584DA4"/>
    <w:rsid w:val="00585FEF"/>
    <w:rsid w:val="00587471"/>
    <w:rsid w:val="005874B0"/>
    <w:rsid w:val="00587996"/>
    <w:rsid w:val="00587B06"/>
    <w:rsid w:val="00587F75"/>
    <w:rsid w:val="005901C8"/>
    <w:rsid w:val="00590337"/>
    <w:rsid w:val="00590D21"/>
    <w:rsid w:val="005910A2"/>
    <w:rsid w:val="0059142D"/>
    <w:rsid w:val="00591D65"/>
    <w:rsid w:val="00591EE4"/>
    <w:rsid w:val="00592193"/>
    <w:rsid w:val="00593602"/>
    <w:rsid w:val="00593F58"/>
    <w:rsid w:val="00594166"/>
    <w:rsid w:val="00594F15"/>
    <w:rsid w:val="00595965"/>
    <w:rsid w:val="00596543"/>
    <w:rsid w:val="00596648"/>
    <w:rsid w:val="005969EC"/>
    <w:rsid w:val="005976E7"/>
    <w:rsid w:val="00597AF9"/>
    <w:rsid w:val="005A057D"/>
    <w:rsid w:val="005A0888"/>
    <w:rsid w:val="005A14FA"/>
    <w:rsid w:val="005A18C4"/>
    <w:rsid w:val="005A1C9A"/>
    <w:rsid w:val="005A1EF7"/>
    <w:rsid w:val="005A2323"/>
    <w:rsid w:val="005A2C25"/>
    <w:rsid w:val="005A2D54"/>
    <w:rsid w:val="005A33E0"/>
    <w:rsid w:val="005A3981"/>
    <w:rsid w:val="005A417D"/>
    <w:rsid w:val="005A46B5"/>
    <w:rsid w:val="005A5773"/>
    <w:rsid w:val="005A57EE"/>
    <w:rsid w:val="005A615B"/>
    <w:rsid w:val="005A69DF"/>
    <w:rsid w:val="005A78F9"/>
    <w:rsid w:val="005A78FD"/>
    <w:rsid w:val="005B0227"/>
    <w:rsid w:val="005B1058"/>
    <w:rsid w:val="005B1152"/>
    <w:rsid w:val="005B1474"/>
    <w:rsid w:val="005B1C8C"/>
    <w:rsid w:val="005B202B"/>
    <w:rsid w:val="005B2E74"/>
    <w:rsid w:val="005B3607"/>
    <w:rsid w:val="005B3967"/>
    <w:rsid w:val="005B3F69"/>
    <w:rsid w:val="005B426D"/>
    <w:rsid w:val="005B4A7A"/>
    <w:rsid w:val="005B53B5"/>
    <w:rsid w:val="005B549B"/>
    <w:rsid w:val="005B5863"/>
    <w:rsid w:val="005B5AE6"/>
    <w:rsid w:val="005B5B0F"/>
    <w:rsid w:val="005B60F7"/>
    <w:rsid w:val="005B6A1C"/>
    <w:rsid w:val="005B7165"/>
    <w:rsid w:val="005B7973"/>
    <w:rsid w:val="005C183A"/>
    <w:rsid w:val="005C213A"/>
    <w:rsid w:val="005C2833"/>
    <w:rsid w:val="005C2CA7"/>
    <w:rsid w:val="005C36AD"/>
    <w:rsid w:val="005C39AA"/>
    <w:rsid w:val="005C3EC6"/>
    <w:rsid w:val="005C4B36"/>
    <w:rsid w:val="005C56E7"/>
    <w:rsid w:val="005C66B2"/>
    <w:rsid w:val="005C687A"/>
    <w:rsid w:val="005C72CC"/>
    <w:rsid w:val="005C7C2C"/>
    <w:rsid w:val="005D0A4F"/>
    <w:rsid w:val="005D25BF"/>
    <w:rsid w:val="005D3029"/>
    <w:rsid w:val="005D4745"/>
    <w:rsid w:val="005D4804"/>
    <w:rsid w:val="005D4FAE"/>
    <w:rsid w:val="005D51C7"/>
    <w:rsid w:val="005D594C"/>
    <w:rsid w:val="005D5C20"/>
    <w:rsid w:val="005D5DD9"/>
    <w:rsid w:val="005D6072"/>
    <w:rsid w:val="005D628E"/>
    <w:rsid w:val="005D63CF"/>
    <w:rsid w:val="005D644A"/>
    <w:rsid w:val="005D65D7"/>
    <w:rsid w:val="005D71E7"/>
    <w:rsid w:val="005D781B"/>
    <w:rsid w:val="005D7C77"/>
    <w:rsid w:val="005D7C82"/>
    <w:rsid w:val="005E010C"/>
    <w:rsid w:val="005E084F"/>
    <w:rsid w:val="005E1093"/>
    <w:rsid w:val="005E1573"/>
    <w:rsid w:val="005E1694"/>
    <w:rsid w:val="005E17CD"/>
    <w:rsid w:val="005E18DE"/>
    <w:rsid w:val="005E1B6C"/>
    <w:rsid w:val="005E2199"/>
    <w:rsid w:val="005E21D5"/>
    <w:rsid w:val="005E24B4"/>
    <w:rsid w:val="005E3FFA"/>
    <w:rsid w:val="005E4B69"/>
    <w:rsid w:val="005E54B7"/>
    <w:rsid w:val="005E584F"/>
    <w:rsid w:val="005E59F4"/>
    <w:rsid w:val="005E5D27"/>
    <w:rsid w:val="005E5E0B"/>
    <w:rsid w:val="005E5F8F"/>
    <w:rsid w:val="005E6019"/>
    <w:rsid w:val="005E6346"/>
    <w:rsid w:val="005E65EB"/>
    <w:rsid w:val="005E6A56"/>
    <w:rsid w:val="005E7859"/>
    <w:rsid w:val="005F03B7"/>
    <w:rsid w:val="005F0425"/>
    <w:rsid w:val="005F10EE"/>
    <w:rsid w:val="005F120A"/>
    <w:rsid w:val="005F1879"/>
    <w:rsid w:val="005F1D0F"/>
    <w:rsid w:val="005F217E"/>
    <w:rsid w:val="005F276B"/>
    <w:rsid w:val="005F29AE"/>
    <w:rsid w:val="005F3308"/>
    <w:rsid w:val="005F4267"/>
    <w:rsid w:val="005F4642"/>
    <w:rsid w:val="005F500F"/>
    <w:rsid w:val="005F5127"/>
    <w:rsid w:val="005F53AB"/>
    <w:rsid w:val="005F5657"/>
    <w:rsid w:val="005F5ECC"/>
    <w:rsid w:val="005F6412"/>
    <w:rsid w:val="005F6D52"/>
    <w:rsid w:val="005F7A94"/>
    <w:rsid w:val="00600381"/>
    <w:rsid w:val="006008DD"/>
    <w:rsid w:val="00600CB3"/>
    <w:rsid w:val="006012A2"/>
    <w:rsid w:val="006018D9"/>
    <w:rsid w:val="006029AF"/>
    <w:rsid w:val="00602F81"/>
    <w:rsid w:val="0060448A"/>
    <w:rsid w:val="00604766"/>
    <w:rsid w:val="006059F5"/>
    <w:rsid w:val="006065A9"/>
    <w:rsid w:val="0060666E"/>
    <w:rsid w:val="00606F9B"/>
    <w:rsid w:val="00607B5E"/>
    <w:rsid w:val="006100EA"/>
    <w:rsid w:val="00610DDC"/>
    <w:rsid w:val="00610FE2"/>
    <w:rsid w:val="00611663"/>
    <w:rsid w:val="00611CE0"/>
    <w:rsid w:val="0061330B"/>
    <w:rsid w:val="00613AA3"/>
    <w:rsid w:val="00613AF8"/>
    <w:rsid w:val="00614A0C"/>
    <w:rsid w:val="00615AFA"/>
    <w:rsid w:val="006161DC"/>
    <w:rsid w:val="00616632"/>
    <w:rsid w:val="00617531"/>
    <w:rsid w:val="00617CD8"/>
    <w:rsid w:val="00617D98"/>
    <w:rsid w:val="00617F64"/>
    <w:rsid w:val="00621522"/>
    <w:rsid w:val="006218BB"/>
    <w:rsid w:val="00621B81"/>
    <w:rsid w:val="00621C50"/>
    <w:rsid w:val="00623D03"/>
    <w:rsid w:val="0062464F"/>
    <w:rsid w:val="00625AA9"/>
    <w:rsid w:val="00625D79"/>
    <w:rsid w:val="00625E77"/>
    <w:rsid w:val="00625F15"/>
    <w:rsid w:val="006266FB"/>
    <w:rsid w:val="006268CC"/>
    <w:rsid w:val="00626BDF"/>
    <w:rsid w:val="00626E69"/>
    <w:rsid w:val="006273E2"/>
    <w:rsid w:val="0063062F"/>
    <w:rsid w:val="006309B0"/>
    <w:rsid w:val="006310BE"/>
    <w:rsid w:val="006318A4"/>
    <w:rsid w:val="00632305"/>
    <w:rsid w:val="00632720"/>
    <w:rsid w:val="00632EED"/>
    <w:rsid w:val="00633BFF"/>
    <w:rsid w:val="00633CC2"/>
    <w:rsid w:val="00633E15"/>
    <w:rsid w:val="00633FD4"/>
    <w:rsid w:val="006341D1"/>
    <w:rsid w:val="006349AD"/>
    <w:rsid w:val="00635D7D"/>
    <w:rsid w:val="006366CC"/>
    <w:rsid w:val="0063689F"/>
    <w:rsid w:val="006369EA"/>
    <w:rsid w:val="00636D49"/>
    <w:rsid w:val="00636E74"/>
    <w:rsid w:val="00637115"/>
    <w:rsid w:val="006404C6"/>
    <w:rsid w:val="0064114E"/>
    <w:rsid w:val="00641F31"/>
    <w:rsid w:val="006420F7"/>
    <w:rsid w:val="0064330D"/>
    <w:rsid w:val="00643341"/>
    <w:rsid w:val="00644B93"/>
    <w:rsid w:val="00644BE4"/>
    <w:rsid w:val="00644D56"/>
    <w:rsid w:val="006452E3"/>
    <w:rsid w:val="006453F0"/>
    <w:rsid w:val="00645422"/>
    <w:rsid w:val="00646266"/>
    <w:rsid w:val="006470EB"/>
    <w:rsid w:val="0064779A"/>
    <w:rsid w:val="00647884"/>
    <w:rsid w:val="00647B06"/>
    <w:rsid w:val="00650261"/>
    <w:rsid w:val="00650AF6"/>
    <w:rsid w:val="00650DA9"/>
    <w:rsid w:val="00651606"/>
    <w:rsid w:val="00652261"/>
    <w:rsid w:val="00652413"/>
    <w:rsid w:val="0065339E"/>
    <w:rsid w:val="006536D5"/>
    <w:rsid w:val="00653C3A"/>
    <w:rsid w:val="0065542D"/>
    <w:rsid w:val="006558FA"/>
    <w:rsid w:val="00655BC1"/>
    <w:rsid w:val="006568CE"/>
    <w:rsid w:val="0065700D"/>
    <w:rsid w:val="006571DB"/>
    <w:rsid w:val="00657531"/>
    <w:rsid w:val="00657E75"/>
    <w:rsid w:val="00657F85"/>
    <w:rsid w:val="00660002"/>
    <w:rsid w:val="006601C8"/>
    <w:rsid w:val="00660899"/>
    <w:rsid w:val="00660EE4"/>
    <w:rsid w:val="006612D7"/>
    <w:rsid w:val="00661764"/>
    <w:rsid w:val="00661B14"/>
    <w:rsid w:val="00661DBB"/>
    <w:rsid w:val="006624AB"/>
    <w:rsid w:val="0066258A"/>
    <w:rsid w:val="006633D0"/>
    <w:rsid w:val="00663675"/>
    <w:rsid w:val="0066381B"/>
    <w:rsid w:val="0066437D"/>
    <w:rsid w:val="006668F0"/>
    <w:rsid w:val="00666A4F"/>
    <w:rsid w:val="006674E1"/>
    <w:rsid w:val="006677AA"/>
    <w:rsid w:val="0067000C"/>
    <w:rsid w:val="00670187"/>
    <w:rsid w:val="00670261"/>
    <w:rsid w:val="006708D8"/>
    <w:rsid w:val="00670A61"/>
    <w:rsid w:val="0067126B"/>
    <w:rsid w:val="00672005"/>
    <w:rsid w:val="00672178"/>
    <w:rsid w:val="00672B36"/>
    <w:rsid w:val="00672B3B"/>
    <w:rsid w:val="00672D7B"/>
    <w:rsid w:val="006739E6"/>
    <w:rsid w:val="00673C82"/>
    <w:rsid w:val="00674520"/>
    <w:rsid w:val="00675253"/>
    <w:rsid w:val="0067527D"/>
    <w:rsid w:val="00675679"/>
    <w:rsid w:val="00675C84"/>
    <w:rsid w:val="00676135"/>
    <w:rsid w:val="00676144"/>
    <w:rsid w:val="00676BCD"/>
    <w:rsid w:val="00676FFB"/>
    <w:rsid w:val="0068076B"/>
    <w:rsid w:val="00680E60"/>
    <w:rsid w:val="00681076"/>
    <w:rsid w:val="00681077"/>
    <w:rsid w:val="00681B19"/>
    <w:rsid w:val="00681FE6"/>
    <w:rsid w:val="006827AE"/>
    <w:rsid w:val="00683409"/>
    <w:rsid w:val="006834A2"/>
    <w:rsid w:val="00683D74"/>
    <w:rsid w:val="00683F63"/>
    <w:rsid w:val="00683F72"/>
    <w:rsid w:val="006848AE"/>
    <w:rsid w:val="00684AB1"/>
    <w:rsid w:val="006852A7"/>
    <w:rsid w:val="00685707"/>
    <w:rsid w:val="00685D4B"/>
    <w:rsid w:val="006866DC"/>
    <w:rsid w:val="006872DF"/>
    <w:rsid w:val="0068784C"/>
    <w:rsid w:val="006878FD"/>
    <w:rsid w:val="006879E7"/>
    <w:rsid w:val="00687EA3"/>
    <w:rsid w:val="00687EC6"/>
    <w:rsid w:val="00690612"/>
    <w:rsid w:val="00690D4B"/>
    <w:rsid w:val="00690E27"/>
    <w:rsid w:val="00691B5A"/>
    <w:rsid w:val="00693497"/>
    <w:rsid w:val="00693760"/>
    <w:rsid w:val="00693AE1"/>
    <w:rsid w:val="00693B7A"/>
    <w:rsid w:val="00693F17"/>
    <w:rsid w:val="00693F40"/>
    <w:rsid w:val="00694FC4"/>
    <w:rsid w:val="00695687"/>
    <w:rsid w:val="006A024F"/>
    <w:rsid w:val="006A02DC"/>
    <w:rsid w:val="006A040B"/>
    <w:rsid w:val="006A05A6"/>
    <w:rsid w:val="006A099C"/>
    <w:rsid w:val="006A1330"/>
    <w:rsid w:val="006A1EB3"/>
    <w:rsid w:val="006A1FEB"/>
    <w:rsid w:val="006A25EF"/>
    <w:rsid w:val="006A2B7D"/>
    <w:rsid w:val="006A33BD"/>
    <w:rsid w:val="006A427B"/>
    <w:rsid w:val="006A4F92"/>
    <w:rsid w:val="006A64A7"/>
    <w:rsid w:val="006A6B4B"/>
    <w:rsid w:val="006A6C51"/>
    <w:rsid w:val="006A79D7"/>
    <w:rsid w:val="006A7E44"/>
    <w:rsid w:val="006A7E92"/>
    <w:rsid w:val="006B012F"/>
    <w:rsid w:val="006B05C7"/>
    <w:rsid w:val="006B0BB3"/>
    <w:rsid w:val="006B17AB"/>
    <w:rsid w:val="006B1E72"/>
    <w:rsid w:val="006B2BF7"/>
    <w:rsid w:val="006B33AA"/>
    <w:rsid w:val="006B3538"/>
    <w:rsid w:val="006B3EBA"/>
    <w:rsid w:val="006B490A"/>
    <w:rsid w:val="006B5455"/>
    <w:rsid w:val="006B5E3D"/>
    <w:rsid w:val="006B5F93"/>
    <w:rsid w:val="006B691C"/>
    <w:rsid w:val="006B6B7F"/>
    <w:rsid w:val="006B70D5"/>
    <w:rsid w:val="006B78F8"/>
    <w:rsid w:val="006B7F19"/>
    <w:rsid w:val="006C0738"/>
    <w:rsid w:val="006C0803"/>
    <w:rsid w:val="006C117F"/>
    <w:rsid w:val="006C1840"/>
    <w:rsid w:val="006C18E8"/>
    <w:rsid w:val="006C34B5"/>
    <w:rsid w:val="006C3AC4"/>
    <w:rsid w:val="006C3DAF"/>
    <w:rsid w:val="006C4493"/>
    <w:rsid w:val="006C454B"/>
    <w:rsid w:val="006C45D9"/>
    <w:rsid w:val="006C5013"/>
    <w:rsid w:val="006C55EA"/>
    <w:rsid w:val="006C5775"/>
    <w:rsid w:val="006C5AA1"/>
    <w:rsid w:val="006C6650"/>
    <w:rsid w:val="006C7CA0"/>
    <w:rsid w:val="006D03FA"/>
    <w:rsid w:val="006D0A3D"/>
    <w:rsid w:val="006D0F05"/>
    <w:rsid w:val="006D11A2"/>
    <w:rsid w:val="006D11F9"/>
    <w:rsid w:val="006D1B82"/>
    <w:rsid w:val="006D1BB9"/>
    <w:rsid w:val="006D2167"/>
    <w:rsid w:val="006D2296"/>
    <w:rsid w:val="006D32A4"/>
    <w:rsid w:val="006D34FE"/>
    <w:rsid w:val="006D422A"/>
    <w:rsid w:val="006D4910"/>
    <w:rsid w:val="006D4952"/>
    <w:rsid w:val="006D553C"/>
    <w:rsid w:val="006D66E2"/>
    <w:rsid w:val="006D670B"/>
    <w:rsid w:val="006D6C09"/>
    <w:rsid w:val="006D701D"/>
    <w:rsid w:val="006E0826"/>
    <w:rsid w:val="006E1746"/>
    <w:rsid w:val="006E1E4B"/>
    <w:rsid w:val="006E205F"/>
    <w:rsid w:val="006E31D2"/>
    <w:rsid w:val="006E4057"/>
    <w:rsid w:val="006E4676"/>
    <w:rsid w:val="006E4BD1"/>
    <w:rsid w:val="006E4CAC"/>
    <w:rsid w:val="006E4FAB"/>
    <w:rsid w:val="006E5678"/>
    <w:rsid w:val="006E5A09"/>
    <w:rsid w:val="006E5B64"/>
    <w:rsid w:val="006E5D9D"/>
    <w:rsid w:val="006E6AB2"/>
    <w:rsid w:val="006E714D"/>
    <w:rsid w:val="006F0A1F"/>
    <w:rsid w:val="006F0FF4"/>
    <w:rsid w:val="006F158E"/>
    <w:rsid w:val="006F190A"/>
    <w:rsid w:val="006F23EE"/>
    <w:rsid w:val="006F27B4"/>
    <w:rsid w:val="006F310E"/>
    <w:rsid w:val="006F39BA"/>
    <w:rsid w:val="006F3A7F"/>
    <w:rsid w:val="006F4617"/>
    <w:rsid w:val="006F471F"/>
    <w:rsid w:val="006F4A9E"/>
    <w:rsid w:val="006F4AF1"/>
    <w:rsid w:val="006F4FE1"/>
    <w:rsid w:val="006F53E0"/>
    <w:rsid w:val="006F5523"/>
    <w:rsid w:val="006F5688"/>
    <w:rsid w:val="006F6390"/>
    <w:rsid w:val="006F688E"/>
    <w:rsid w:val="006F70AE"/>
    <w:rsid w:val="006F76BC"/>
    <w:rsid w:val="0070025C"/>
    <w:rsid w:val="00700FB9"/>
    <w:rsid w:val="0070133D"/>
    <w:rsid w:val="00701836"/>
    <w:rsid w:val="0070266F"/>
    <w:rsid w:val="0070289D"/>
    <w:rsid w:val="00702B4D"/>
    <w:rsid w:val="00702DAF"/>
    <w:rsid w:val="007047E4"/>
    <w:rsid w:val="0070482F"/>
    <w:rsid w:val="00704D33"/>
    <w:rsid w:val="00704E28"/>
    <w:rsid w:val="00704EFF"/>
    <w:rsid w:val="00705EA8"/>
    <w:rsid w:val="00706241"/>
    <w:rsid w:val="00706E83"/>
    <w:rsid w:val="00707174"/>
    <w:rsid w:val="00707953"/>
    <w:rsid w:val="00707E87"/>
    <w:rsid w:val="007102C7"/>
    <w:rsid w:val="0071099B"/>
    <w:rsid w:val="00710E40"/>
    <w:rsid w:val="00710EF1"/>
    <w:rsid w:val="00711044"/>
    <w:rsid w:val="00711199"/>
    <w:rsid w:val="00711A07"/>
    <w:rsid w:val="00711EE8"/>
    <w:rsid w:val="007120B6"/>
    <w:rsid w:val="007123C7"/>
    <w:rsid w:val="007123D3"/>
    <w:rsid w:val="007126A5"/>
    <w:rsid w:val="00712B80"/>
    <w:rsid w:val="00712EFB"/>
    <w:rsid w:val="00713D50"/>
    <w:rsid w:val="00713EE9"/>
    <w:rsid w:val="00714545"/>
    <w:rsid w:val="0071497F"/>
    <w:rsid w:val="00714A9A"/>
    <w:rsid w:val="007159C5"/>
    <w:rsid w:val="00715A73"/>
    <w:rsid w:val="00715D29"/>
    <w:rsid w:val="00717055"/>
    <w:rsid w:val="007173EF"/>
    <w:rsid w:val="00717E47"/>
    <w:rsid w:val="007200F6"/>
    <w:rsid w:val="00720C3F"/>
    <w:rsid w:val="00721C7B"/>
    <w:rsid w:val="0072262D"/>
    <w:rsid w:val="00722755"/>
    <w:rsid w:val="00722909"/>
    <w:rsid w:val="007229BF"/>
    <w:rsid w:val="00722A99"/>
    <w:rsid w:val="007237A1"/>
    <w:rsid w:val="00723A23"/>
    <w:rsid w:val="00724B42"/>
    <w:rsid w:val="00724BA8"/>
    <w:rsid w:val="00725144"/>
    <w:rsid w:val="0072518D"/>
    <w:rsid w:val="00725359"/>
    <w:rsid w:val="0072584F"/>
    <w:rsid w:val="00726265"/>
    <w:rsid w:val="007262CE"/>
    <w:rsid w:val="00726ACD"/>
    <w:rsid w:val="00726C28"/>
    <w:rsid w:val="00726FB8"/>
    <w:rsid w:val="00727162"/>
    <w:rsid w:val="00727245"/>
    <w:rsid w:val="0072759C"/>
    <w:rsid w:val="00727D70"/>
    <w:rsid w:val="007319DA"/>
    <w:rsid w:val="0073214B"/>
    <w:rsid w:val="0073253A"/>
    <w:rsid w:val="00732F93"/>
    <w:rsid w:val="00733193"/>
    <w:rsid w:val="0073327C"/>
    <w:rsid w:val="00733991"/>
    <w:rsid w:val="00733AA0"/>
    <w:rsid w:val="00733E8F"/>
    <w:rsid w:val="007340A2"/>
    <w:rsid w:val="00734201"/>
    <w:rsid w:val="007345AA"/>
    <w:rsid w:val="00734B62"/>
    <w:rsid w:val="00734E13"/>
    <w:rsid w:val="007364C1"/>
    <w:rsid w:val="00736A04"/>
    <w:rsid w:val="00736C6A"/>
    <w:rsid w:val="00736C8A"/>
    <w:rsid w:val="00737644"/>
    <w:rsid w:val="00740998"/>
    <w:rsid w:val="00741ED2"/>
    <w:rsid w:val="00742C19"/>
    <w:rsid w:val="007434A9"/>
    <w:rsid w:val="0074387F"/>
    <w:rsid w:val="00745271"/>
    <w:rsid w:val="00745C1B"/>
    <w:rsid w:val="0074616C"/>
    <w:rsid w:val="00747E27"/>
    <w:rsid w:val="00751784"/>
    <w:rsid w:val="00751C8F"/>
    <w:rsid w:val="00751D8F"/>
    <w:rsid w:val="007523D7"/>
    <w:rsid w:val="007530CB"/>
    <w:rsid w:val="007532BD"/>
    <w:rsid w:val="007532DE"/>
    <w:rsid w:val="00753B5B"/>
    <w:rsid w:val="007545AE"/>
    <w:rsid w:val="0075469D"/>
    <w:rsid w:val="00754790"/>
    <w:rsid w:val="00755322"/>
    <w:rsid w:val="00755FEB"/>
    <w:rsid w:val="007561E2"/>
    <w:rsid w:val="00756297"/>
    <w:rsid w:val="00756B19"/>
    <w:rsid w:val="00756C44"/>
    <w:rsid w:val="00756C5A"/>
    <w:rsid w:val="00757393"/>
    <w:rsid w:val="007576D0"/>
    <w:rsid w:val="00757BDE"/>
    <w:rsid w:val="00760454"/>
    <w:rsid w:val="007608F6"/>
    <w:rsid w:val="00761143"/>
    <w:rsid w:val="007612BF"/>
    <w:rsid w:val="00761951"/>
    <w:rsid w:val="0076234B"/>
    <w:rsid w:val="00762AF3"/>
    <w:rsid w:val="0076311F"/>
    <w:rsid w:val="0076371C"/>
    <w:rsid w:val="00763BC0"/>
    <w:rsid w:val="00763FA3"/>
    <w:rsid w:val="0076415C"/>
    <w:rsid w:val="00764C1B"/>
    <w:rsid w:val="007657A7"/>
    <w:rsid w:val="00765D83"/>
    <w:rsid w:val="0076655D"/>
    <w:rsid w:val="007667EC"/>
    <w:rsid w:val="00766875"/>
    <w:rsid w:val="007671E7"/>
    <w:rsid w:val="00770E9A"/>
    <w:rsid w:val="007717EA"/>
    <w:rsid w:val="00771C67"/>
    <w:rsid w:val="007723FB"/>
    <w:rsid w:val="0077274C"/>
    <w:rsid w:val="00773244"/>
    <w:rsid w:val="0077335F"/>
    <w:rsid w:val="00773D66"/>
    <w:rsid w:val="00774095"/>
    <w:rsid w:val="0077425C"/>
    <w:rsid w:val="0077489B"/>
    <w:rsid w:val="0077534F"/>
    <w:rsid w:val="00775BB9"/>
    <w:rsid w:val="00776300"/>
    <w:rsid w:val="00780B5B"/>
    <w:rsid w:val="00781393"/>
    <w:rsid w:val="007817C8"/>
    <w:rsid w:val="00781E1B"/>
    <w:rsid w:val="00782663"/>
    <w:rsid w:val="007827D5"/>
    <w:rsid w:val="00782C7C"/>
    <w:rsid w:val="00782F19"/>
    <w:rsid w:val="00783047"/>
    <w:rsid w:val="007848C7"/>
    <w:rsid w:val="007848D3"/>
    <w:rsid w:val="00784C04"/>
    <w:rsid w:val="0078563A"/>
    <w:rsid w:val="0078590B"/>
    <w:rsid w:val="00786467"/>
    <w:rsid w:val="00786E84"/>
    <w:rsid w:val="00786FE9"/>
    <w:rsid w:val="007875F8"/>
    <w:rsid w:val="0078771A"/>
    <w:rsid w:val="007901EC"/>
    <w:rsid w:val="00790F4E"/>
    <w:rsid w:val="00791946"/>
    <w:rsid w:val="00791CB3"/>
    <w:rsid w:val="007920BB"/>
    <w:rsid w:val="0079286F"/>
    <w:rsid w:val="00794679"/>
    <w:rsid w:val="00794762"/>
    <w:rsid w:val="00794937"/>
    <w:rsid w:val="00794A2C"/>
    <w:rsid w:val="00794C6C"/>
    <w:rsid w:val="00796B35"/>
    <w:rsid w:val="007974B0"/>
    <w:rsid w:val="00797A25"/>
    <w:rsid w:val="007A003E"/>
    <w:rsid w:val="007A0394"/>
    <w:rsid w:val="007A05B5"/>
    <w:rsid w:val="007A0F98"/>
    <w:rsid w:val="007A153F"/>
    <w:rsid w:val="007A1AC1"/>
    <w:rsid w:val="007A1C66"/>
    <w:rsid w:val="007A2014"/>
    <w:rsid w:val="007A2CBF"/>
    <w:rsid w:val="007A4F82"/>
    <w:rsid w:val="007A5137"/>
    <w:rsid w:val="007A5245"/>
    <w:rsid w:val="007A55E7"/>
    <w:rsid w:val="007A584B"/>
    <w:rsid w:val="007A5E53"/>
    <w:rsid w:val="007A6261"/>
    <w:rsid w:val="007A6E80"/>
    <w:rsid w:val="007A6EB5"/>
    <w:rsid w:val="007A7393"/>
    <w:rsid w:val="007A758D"/>
    <w:rsid w:val="007A763B"/>
    <w:rsid w:val="007A7E86"/>
    <w:rsid w:val="007B133A"/>
    <w:rsid w:val="007B1461"/>
    <w:rsid w:val="007B2369"/>
    <w:rsid w:val="007B2774"/>
    <w:rsid w:val="007B297D"/>
    <w:rsid w:val="007B35E6"/>
    <w:rsid w:val="007B3EAA"/>
    <w:rsid w:val="007B49C3"/>
    <w:rsid w:val="007B4CCA"/>
    <w:rsid w:val="007B4F24"/>
    <w:rsid w:val="007B523C"/>
    <w:rsid w:val="007B6449"/>
    <w:rsid w:val="007B6B5B"/>
    <w:rsid w:val="007B6C77"/>
    <w:rsid w:val="007B72D4"/>
    <w:rsid w:val="007B75E7"/>
    <w:rsid w:val="007B76FA"/>
    <w:rsid w:val="007B7BF0"/>
    <w:rsid w:val="007B7E2F"/>
    <w:rsid w:val="007C03E8"/>
    <w:rsid w:val="007C0FCC"/>
    <w:rsid w:val="007C1960"/>
    <w:rsid w:val="007C1D0B"/>
    <w:rsid w:val="007C3262"/>
    <w:rsid w:val="007C341D"/>
    <w:rsid w:val="007C46D2"/>
    <w:rsid w:val="007C47AF"/>
    <w:rsid w:val="007C4BE1"/>
    <w:rsid w:val="007C6616"/>
    <w:rsid w:val="007C7322"/>
    <w:rsid w:val="007C7BB2"/>
    <w:rsid w:val="007C7EE8"/>
    <w:rsid w:val="007D07C5"/>
    <w:rsid w:val="007D110D"/>
    <w:rsid w:val="007D1175"/>
    <w:rsid w:val="007D172F"/>
    <w:rsid w:val="007D181B"/>
    <w:rsid w:val="007D1B68"/>
    <w:rsid w:val="007D2717"/>
    <w:rsid w:val="007D2AAA"/>
    <w:rsid w:val="007D302D"/>
    <w:rsid w:val="007D341E"/>
    <w:rsid w:val="007D3EEC"/>
    <w:rsid w:val="007D4BEF"/>
    <w:rsid w:val="007D4FA9"/>
    <w:rsid w:val="007D5D9D"/>
    <w:rsid w:val="007D5F04"/>
    <w:rsid w:val="007D611D"/>
    <w:rsid w:val="007D6332"/>
    <w:rsid w:val="007E0DD4"/>
    <w:rsid w:val="007E10BC"/>
    <w:rsid w:val="007E179D"/>
    <w:rsid w:val="007E2EE8"/>
    <w:rsid w:val="007E30FC"/>
    <w:rsid w:val="007E3CE2"/>
    <w:rsid w:val="007E402F"/>
    <w:rsid w:val="007E4138"/>
    <w:rsid w:val="007E65D3"/>
    <w:rsid w:val="007E6C9C"/>
    <w:rsid w:val="007E6F56"/>
    <w:rsid w:val="007F004D"/>
    <w:rsid w:val="007F004E"/>
    <w:rsid w:val="007F0703"/>
    <w:rsid w:val="007F07EA"/>
    <w:rsid w:val="007F09EA"/>
    <w:rsid w:val="007F2685"/>
    <w:rsid w:val="007F2D83"/>
    <w:rsid w:val="007F2E6F"/>
    <w:rsid w:val="007F3B7A"/>
    <w:rsid w:val="007F3E62"/>
    <w:rsid w:val="007F5305"/>
    <w:rsid w:val="007F532E"/>
    <w:rsid w:val="007F5954"/>
    <w:rsid w:val="007F5E9A"/>
    <w:rsid w:val="007F638B"/>
    <w:rsid w:val="007F68B2"/>
    <w:rsid w:val="007F68D4"/>
    <w:rsid w:val="007F7221"/>
    <w:rsid w:val="007F7C5F"/>
    <w:rsid w:val="008001C1"/>
    <w:rsid w:val="00800381"/>
    <w:rsid w:val="00800384"/>
    <w:rsid w:val="008007B6"/>
    <w:rsid w:val="00801629"/>
    <w:rsid w:val="00801B35"/>
    <w:rsid w:val="00802899"/>
    <w:rsid w:val="00802F06"/>
    <w:rsid w:val="00803596"/>
    <w:rsid w:val="00803956"/>
    <w:rsid w:val="00803F90"/>
    <w:rsid w:val="00803FD1"/>
    <w:rsid w:val="008042CD"/>
    <w:rsid w:val="00804D99"/>
    <w:rsid w:val="0080507A"/>
    <w:rsid w:val="00805C2D"/>
    <w:rsid w:val="00806238"/>
    <w:rsid w:val="008062A2"/>
    <w:rsid w:val="008078B5"/>
    <w:rsid w:val="00807E5C"/>
    <w:rsid w:val="008113D1"/>
    <w:rsid w:val="008128DE"/>
    <w:rsid w:val="008129C5"/>
    <w:rsid w:val="008140FB"/>
    <w:rsid w:val="008146BA"/>
    <w:rsid w:val="008154F9"/>
    <w:rsid w:val="00815BA9"/>
    <w:rsid w:val="00816A04"/>
    <w:rsid w:val="008171CC"/>
    <w:rsid w:val="008174CD"/>
    <w:rsid w:val="00817796"/>
    <w:rsid w:val="008179AB"/>
    <w:rsid w:val="00820913"/>
    <w:rsid w:val="00820E51"/>
    <w:rsid w:val="00821F70"/>
    <w:rsid w:val="008226B0"/>
    <w:rsid w:val="008227D0"/>
    <w:rsid w:val="008232E0"/>
    <w:rsid w:val="008233E2"/>
    <w:rsid w:val="00823C44"/>
    <w:rsid w:val="0082579D"/>
    <w:rsid w:val="00826D2D"/>
    <w:rsid w:val="00826DA9"/>
    <w:rsid w:val="0082779F"/>
    <w:rsid w:val="00830584"/>
    <w:rsid w:val="00830993"/>
    <w:rsid w:val="00831E88"/>
    <w:rsid w:val="00831F56"/>
    <w:rsid w:val="00831FA2"/>
    <w:rsid w:val="00832F72"/>
    <w:rsid w:val="0083364A"/>
    <w:rsid w:val="008336E6"/>
    <w:rsid w:val="00833C6A"/>
    <w:rsid w:val="0083655C"/>
    <w:rsid w:val="00836646"/>
    <w:rsid w:val="008370B7"/>
    <w:rsid w:val="00837213"/>
    <w:rsid w:val="008372FC"/>
    <w:rsid w:val="00837B15"/>
    <w:rsid w:val="008406B2"/>
    <w:rsid w:val="00840FA6"/>
    <w:rsid w:val="008418A3"/>
    <w:rsid w:val="00842258"/>
    <w:rsid w:val="00842F6E"/>
    <w:rsid w:val="00843AC1"/>
    <w:rsid w:val="00843C66"/>
    <w:rsid w:val="008444E8"/>
    <w:rsid w:val="0084519B"/>
    <w:rsid w:val="00846460"/>
    <w:rsid w:val="0084688F"/>
    <w:rsid w:val="00846936"/>
    <w:rsid w:val="00846D08"/>
    <w:rsid w:val="00846D91"/>
    <w:rsid w:val="008502D8"/>
    <w:rsid w:val="00850428"/>
    <w:rsid w:val="00850A11"/>
    <w:rsid w:val="00850E7F"/>
    <w:rsid w:val="00850F53"/>
    <w:rsid w:val="00851261"/>
    <w:rsid w:val="00851903"/>
    <w:rsid w:val="00851A77"/>
    <w:rsid w:val="00851C98"/>
    <w:rsid w:val="00851FCA"/>
    <w:rsid w:val="00852D47"/>
    <w:rsid w:val="00853AE1"/>
    <w:rsid w:val="00853C89"/>
    <w:rsid w:val="008540D3"/>
    <w:rsid w:val="008541F2"/>
    <w:rsid w:val="008549BC"/>
    <w:rsid w:val="00854BEC"/>
    <w:rsid w:val="00855749"/>
    <w:rsid w:val="00855962"/>
    <w:rsid w:val="00856061"/>
    <w:rsid w:val="00856BDC"/>
    <w:rsid w:val="00857315"/>
    <w:rsid w:val="00857B7E"/>
    <w:rsid w:val="00860E97"/>
    <w:rsid w:val="008611F4"/>
    <w:rsid w:val="00861353"/>
    <w:rsid w:val="008617A6"/>
    <w:rsid w:val="0086197F"/>
    <w:rsid w:val="00861E30"/>
    <w:rsid w:val="00861FBD"/>
    <w:rsid w:val="00862014"/>
    <w:rsid w:val="00862966"/>
    <w:rsid w:val="008629A3"/>
    <w:rsid w:val="00862AFA"/>
    <w:rsid w:val="00862DF7"/>
    <w:rsid w:val="008632B9"/>
    <w:rsid w:val="0086438F"/>
    <w:rsid w:val="00864A12"/>
    <w:rsid w:val="00864DE8"/>
    <w:rsid w:val="00865E16"/>
    <w:rsid w:val="0086691D"/>
    <w:rsid w:val="00867266"/>
    <w:rsid w:val="008679EE"/>
    <w:rsid w:val="00867DAE"/>
    <w:rsid w:val="00867EDB"/>
    <w:rsid w:val="008703ED"/>
    <w:rsid w:val="00871071"/>
    <w:rsid w:val="0087261A"/>
    <w:rsid w:val="008726D1"/>
    <w:rsid w:val="00872AB6"/>
    <w:rsid w:val="008739AF"/>
    <w:rsid w:val="008744B1"/>
    <w:rsid w:val="0087455B"/>
    <w:rsid w:val="00874CEC"/>
    <w:rsid w:val="0087540D"/>
    <w:rsid w:val="00875553"/>
    <w:rsid w:val="00875B0A"/>
    <w:rsid w:val="008760E1"/>
    <w:rsid w:val="00876268"/>
    <w:rsid w:val="0087669E"/>
    <w:rsid w:val="00876B79"/>
    <w:rsid w:val="008772F1"/>
    <w:rsid w:val="008801B0"/>
    <w:rsid w:val="0088031D"/>
    <w:rsid w:val="00880582"/>
    <w:rsid w:val="00880860"/>
    <w:rsid w:val="00880D4A"/>
    <w:rsid w:val="0088113A"/>
    <w:rsid w:val="00881210"/>
    <w:rsid w:val="00881511"/>
    <w:rsid w:val="008815D1"/>
    <w:rsid w:val="00881629"/>
    <w:rsid w:val="008816D9"/>
    <w:rsid w:val="008819FE"/>
    <w:rsid w:val="00881ADA"/>
    <w:rsid w:val="00881B10"/>
    <w:rsid w:val="00882289"/>
    <w:rsid w:val="0088260D"/>
    <w:rsid w:val="00882D83"/>
    <w:rsid w:val="00883CFE"/>
    <w:rsid w:val="00885033"/>
    <w:rsid w:val="00885142"/>
    <w:rsid w:val="00885625"/>
    <w:rsid w:val="0088576D"/>
    <w:rsid w:val="00885A86"/>
    <w:rsid w:val="00886D00"/>
    <w:rsid w:val="00887246"/>
    <w:rsid w:val="00887A0A"/>
    <w:rsid w:val="00887E47"/>
    <w:rsid w:val="008908AC"/>
    <w:rsid w:val="00890FCB"/>
    <w:rsid w:val="008914B6"/>
    <w:rsid w:val="008916D4"/>
    <w:rsid w:val="0089205A"/>
    <w:rsid w:val="00892230"/>
    <w:rsid w:val="0089281A"/>
    <w:rsid w:val="008929DA"/>
    <w:rsid w:val="00892C64"/>
    <w:rsid w:val="00892E09"/>
    <w:rsid w:val="00892E51"/>
    <w:rsid w:val="00894254"/>
    <w:rsid w:val="00894296"/>
    <w:rsid w:val="00894603"/>
    <w:rsid w:val="00894F62"/>
    <w:rsid w:val="008955AD"/>
    <w:rsid w:val="008958F0"/>
    <w:rsid w:val="00896115"/>
    <w:rsid w:val="00896330"/>
    <w:rsid w:val="00896B8F"/>
    <w:rsid w:val="008975AB"/>
    <w:rsid w:val="008A010D"/>
    <w:rsid w:val="008A05FE"/>
    <w:rsid w:val="008A0902"/>
    <w:rsid w:val="008A09BE"/>
    <w:rsid w:val="008A0CDD"/>
    <w:rsid w:val="008A1150"/>
    <w:rsid w:val="008A1B1C"/>
    <w:rsid w:val="008A1D2F"/>
    <w:rsid w:val="008A1E69"/>
    <w:rsid w:val="008A251D"/>
    <w:rsid w:val="008A36CF"/>
    <w:rsid w:val="008A3C8D"/>
    <w:rsid w:val="008A448D"/>
    <w:rsid w:val="008A4500"/>
    <w:rsid w:val="008A47E4"/>
    <w:rsid w:val="008A5679"/>
    <w:rsid w:val="008A5963"/>
    <w:rsid w:val="008A5B0A"/>
    <w:rsid w:val="008A5CCD"/>
    <w:rsid w:val="008A5F1B"/>
    <w:rsid w:val="008A6F1E"/>
    <w:rsid w:val="008A7495"/>
    <w:rsid w:val="008B001F"/>
    <w:rsid w:val="008B0485"/>
    <w:rsid w:val="008B04F7"/>
    <w:rsid w:val="008B083C"/>
    <w:rsid w:val="008B114D"/>
    <w:rsid w:val="008B1999"/>
    <w:rsid w:val="008B2584"/>
    <w:rsid w:val="008B2DAC"/>
    <w:rsid w:val="008B3082"/>
    <w:rsid w:val="008B3D3E"/>
    <w:rsid w:val="008B44F1"/>
    <w:rsid w:val="008B48F9"/>
    <w:rsid w:val="008B522D"/>
    <w:rsid w:val="008B57A2"/>
    <w:rsid w:val="008B59A5"/>
    <w:rsid w:val="008B5D22"/>
    <w:rsid w:val="008B6107"/>
    <w:rsid w:val="008B6881"/>
    <w:rsid w:val="008B7537"/>
    <w:rsid w:val="008B7647"/>
    <w:rsid w:val="008C02DE"/>
    <w:rsid w:val="008C0504"/>
    <w:rsid w:val="008C1066"/>
    <w:rsid w:val="008C1E0A"/>
    <w:rsid w:val="008C233A"/>
    <w:rsid w:val="008C240B"/>
    <w:rsid w:val="008C3BC7"/>
    <w:rsid w:val="008C3C6A"/>
    <w:rsid w:val="008C4652"/>
    <w:rsid w:val="008C4A90"/>
    <w:rsid w:val="008C5018"/>
    <w:rsid w:val="008C5704"/>
    <w:rsid w:val="008C679F"/>
    <w:rsid w:val="008C6C0B"/>
    <w:rsid w:val="008C6D89"/>
    <w:rsid w:val="008C6F84"/>
    <w:rsid w:val="008C71B0"/>
    <w:rsid w:val="008C727E"/>
    <w:rsid w:val="008C7CBB"/>
    <w:rsid w:val="008C7EF0"/>
    <w:rsid w:val="008D1983"/>
    <w:rsid w:val="008D1BCE"/>
    <w:rsid w:val="008D1C88"/>
    <w:rsid w:val="008D1EB5"/>
    <w:rsid w:val="008D1F29"/>
    <w:rsid w:val="008D228F"/>
    <w:rsid w:val="008D2307"/>
    <w:rsid w:val="008D2770"/>
    <w:rsid w:val="008D2816"/>
    <w:rsid w:val="008D316E"/>
    <w:rsid w:val="008D335F"/>
    <w:rsid w:val="008D34DE"/>
    <w:rsid w:val="008D4552"/>
    <w:rsid w:val="008D4E2A"/>
    <w:rsid w:val="008D5411"/>
    <w:rsid w:val="008D5953"/>
    <w:rsid w:val="008D5B41"/>
    <w:rsid w:val="008D600E"/>
    <w:rsid w:val="008D60A7"/>
    <w:rsid w:val="008D60D0"/>
    <w:rsid w:val="008D6240"/>
    <w:rsid w:val="008D6DEB"/>
    <w:rsid w:val="008D7048"/>
    <w:rsid w:val="008D7190"/>
    <w:rsid w:val="008D77D9"/>
    <w:rsid w:val="008D7AA7"/>
    <w:rsid w:val="008E00D1"/>
    <w:rsid w:val="008E0438"/>
    <w:rsid w:val="008E07A5"/>
    <w:rsid w:val="008E1039"/>
    <w:rsid w:val="008E147E"/>
    <w:rsid w:val="008E1509"/>
    <w:rsid w:val="008E155A"/>
    <w:rsid w:val="008E1D76"/>
    <w:rsid w:val="008E251E"/>
    <w:rsid w:val="008E3337"/>
    <w:rsid w:val="008E34F9"/>
    <w:rsid w:val="008E3556"/>
    <w:rsid w:val="008E44D6"/>
    <w:rsid w:val="008E5AED"/>
    <w:rsid w:val="008E6211"/>
    <w:rsid w:val="008E73AB"/>
    <w:rsid w:val="008F07E3"/>
    <w:rsid w:val="008F096B"/>
    <w:rsid w:val="008F0E5C"/>
    <w:rsid w:val="008F0F5D"/>
    <w:rsid w:val="008F16C5"/>
    <w:rsid w:val="008F3420"/>
    <w:rsid w:val="008F370E"/>
    <w:rsid w:val="008F41A5"/>
    <w:rsid w:val="008F4991"/>
    <w:rsid w:val="008F4C18"/>
    <w:rsid w:val="008F4CA2"/>
    <w:rsid w:val="008F5076"/>
    <w:rsid w:val="008F73C4"/>
    <w:rsid w:val="008F7A84"/>
    <w:rsid w:val="008F7A8A"/>
    <w:rsid w:val="009002B3"/>
    <w:rsid w:val="00900A8F"/>
    <w:rsid w:val="009011A5"/>
    <w:rsid w:val="00901DB7"/>
    <w:rsid w:val="00901EC8"/>
    <w:rsid w:val="00901FAE"/>
    <w:rsid w:val="0090264E"/>
    <w:rsid w:val="00902EE2"/>
    <w:rsid w:val="0090335A"/>
    <w:rsid w:val="00903864"/>
    <w:rsid w:val="00903B32"/>
    <w:rsid w:val="00903BE5"/>
    <w:rsid w:val="00904064"/>
    <w:rsid w:val="0090416D"/>
    <w:rsid w:val="009044FD"/>
    <w:rsid w:val="009045E6"/>
    <w:rsid w:val="0090493E"/>
    <w:rsid w:val="0090649B"/>
    <w:rsid w:val="00906F41"/>
    <w:rsid w:val="00906F59"/>
    <w:rsid w:val="00906FC5"/>
    <w:rsid w:val="00907B07"/>
    <w:rsid w:val="00907B75"/>
    <w:rsid w:val="00907C4F"/>
    <w:rsid w:val="00910417"/>
    <w:rsid w:val="00910470"/>
    <w:rsid w:val="00910ACA"/>
    <w:rsid w:val="0091100B"/>
    <w:rsid w:val="009113B8"/>
    <w:rsid w:val="0091148F"/>
    <w:rsid w:val="009117B2"/>
    <w:rsid w:val="00911933"/>
    <w:rsid w:val="00911F91"/>
    <w:rsid w:val="009123DB"/>
    <w:rsid w:val="009131BD"/>
    <w:rsid w:val="009147DE"/>
    <w:rsid w:val="00914D9E"/>
    <w:rsid w:val="00914F79"/>
    <w:rsid w:val="00915289"/>
    <w:rsid w:val="00915344"/>
    <w:rsid w:val="0091588D"/>
    <w:rsid w:val="009165AE"/>
    <w:rsid w:val="0091687F"/>
    <w:rsid w:val="00920695"/>
    <w:rsid w:val="00920C40"/>
    <w:rsid w:val="00920E42"/>
    <w:rsid w:val="00921C74"/>
    <w:rsid w:val="0092288E"/>
    <w:rsid w:val="00922C51"/>
    <w:rsid w:val="00923EB7"/>
    <w:rsid w:val="00923EFD"/>
    <w:rsid w:val="00924BC9"/>
    <w:rsid w:val="00925852"/>
    <w:rsid w:val="00925EDD"/>
    <w:rsid w:val="009266C6"/>
    <w:rsid w:val="0092685F"/>
    <w:rsid w:val="0092748D"/>
    <w:rsid w:val="009311D9"/>
    <w:rsid w:val="00931698"/>
    <w:rsid w:val="009317A1"/>
    <w:rsid w:val="009323F8"/>
    <w:rsid w:val="00932B1B"/>
    <w:rsid w:val="00932B28"/>
    <w:rsid w:val="00933D66"/>
    <w:rsid w:val="00933FFC"/>
    <w:rsid w:val="00935667"/>
    <w:rsid w:val="009359C9"/>
    <w:rsid w:val="0093627A"/>
    <w:rsid w:val="0093633F"/>
    <w:rsid w:val="00937450"/>
    <w:rsid w:val="0093764E"/>
    <w:rsid w:val="009376E8"/>
    <w:rsid w:val="0094045C"/>
    <w:rsid w:val="00940852"/>
    <w:rsid w:val="009409F4"/>
    <w:rsid w:val="00941575"/>
    <w:rsid w:val="00941B5B"/>
    <w:rsid w:val="00941EF4"/>
    <w:rsid w:val="0094278D"/>
    <w:rsid w:val="00942CAB"/>
    <w:rsid w:val="009438F9"/>
    <w:rsid w:val="00943BCF"/>
    <w:rsid w:val="00943DAF"/>
    <w:rsid w:val="00943DBF"/>
    <w:rsid w:val="009442D0"/>
    <w:rsid w:val="00945334"/>
    <w:rsid w:val="00946089"/>
    <w:rsid w:val="009460A3"/>
    <w:rsid w:val="0094621A"/>
    <w:rsid w:val="00946A0E"/>
    <w:rsid w:val="00946A5D"/>
    <w:rsid w:val="00946B88"/>
    <w:rsid w:val="00946C17"/>
    <w:rsid w:val="00947021"/>
    <w:rsid w:val="00947B19"/>
    <w:rsid w:val="00947B31"/>
    <w:rsid w:val="00950850"/>
    <w:rsid w:val="009532A4"/>
    <w:rsid w:val="00953D33"/>
    <w:rsid w:val="0095409B"/>
    <w:rsid w:val="00954AF5"/>
    <w:rsid w:val="00954F08"/>
    <w:rsid w:val="00955612"/>
    <w:rsid w:val="00955615"/>
    <w:rsid w:val="00957A1B"/>
    <w:rsid w:val="00957B5B"/>
    <w:rsid w:val="00957DB3"/>
    <w:rsid w:val="0096024F"/>
    <w:rsid w:val="0096045B"/>
    <w:rsid w:val="00960A56"/>
    <w:rsid w:val="00960AC7"/>
    <w:rsid w:val="00960CAF"/>
    <w:rsid w:val="009610A2"/>
    <w:rsid w:val="0096251C"/>
    <w:rsid w:val="00963015"/>
    <w:rsid w:val="00963226"/>
    <w:rsid w:val="00963B45"/>
    <w:rsid w:val="00963D64"/>
    <w:rsid w:val="009646E0"/>
    <w:rsid w:val="00964B93"/>
    <w:rsid w:val="00964D7C"/>
    <w:rsid w:val="00965156"/>
    <w:rsid w:val="009655C8"/>
    <w:rsid w:val="0096569A"/>
    <w:rsid w:val="00965E13"/>
    <w:rsid w:val="00966FD7"/>
    <w:rsid w:val="009670BB"/>
    <w:rsid w:val="009670D6"/>
    <w:rsid w:val="00967B4F"/>
    <w:rsid w:val="009706F3"/>
    <w:rsid w:val="00970985"/>
    <w:rsid w:val="0097166D"/>
    <w:rsid w:val="00971E65"/>
    <w:rsid w:val="00973859"/>
    <w:rsid w:val="00973980"/>
    <w:rsid w:val="0097425B"/>
    <w:rsid w:val="009754D3"/>
    <w:rsid w:val="009755E4"/>
    <w:rsid w:val="00976B7D"/>
    <w:rsid w:val="00976CA6"/>
    <w:rsid w:val="009807F7"/>
    <w:rsid w:val="00981EED"/>
    <w:rsid w:val="00981F80"/>
    <w:rsid w:val="009827BB"/>
    <w:rsid w:val="00982903"/>
    <w:rsid w:val="009829C6"/>
    <w:rsid w:val="009835F6"/>
    <w:rsid w:val="0098365D"/>
    <w:rsid w:val="00983AE8"/>
    <w:rsid w:val="00983F71"/>
    <w:rsid w:val="00984DED"/>
    <w:rsid w:val="009870E0"/>
    <w:rsid w:val="0098711B"/>
    <w:rsid w:val="009900AC"/>
    <w:rsid w:val="00991755"/>
    <w:rsid w:val="0099184A"/>
    <w:rsid w:val="00992302"/>
    <w:rsid w:val="00992983"/>
    <w:rsid w:val="00992AA6"/>
    <w:rsid w:val="00993040"/>
    <w:rsid w:val="00993100"/>
    <w:rsid w:val="00993469"/>
    <w:rsid w:val="00993680"/>
    <w:rsid w:val="00993A35"/>
    <w:rsid w:val="00993AF5"/>
    <w:rsid w:val="00993CD7"/>
    <w:rsid w:val="00994152"/>
    <w:rsid w:val="009942C9"/>
    <w:rsid w:val="00994B05"/>
    <w:rsid w:val="0099551B"/>
    <w:rsid w:val="0099601E"/>
    <w:rsid w:val="0099605F"/>
    <w:rsid w:val="00996453"/>
    <w:rsid w:val="009975DC"/>
    <w:rsid w:val="009A0942"/>
    <w:rsid w:val="009A15F3"/>
    <w:rsid w:val="009A1AFD"/>
    <w:rsid w:val="009A2846"/>
    <w:rsid w:val="009A36A8"/>
    <w:rsid w:val="009A39AF"/>
    <w:rsid w:val="009A3B15"/>
    <w:rsid w:val="009A3D5B"/>
    <w:rsid w:val="009A41B4"/>
    <w:rsid w:val="009A4258"/>
    <w:rsid w:val="009A42F0"/>
    <w:rsid w:val="009A4914"/>
    <w:rsid w:val="009A4C31"/>
    <w:rsid w:val="009A5208"/>
    <w:rsid w:val="009A57CA"/>
    <w:rsid w:val="009A65B8"/>
    <w:rsid w:val="009A72CE"/>
    <w:rsid w:val="009A7DCE"/>
    <w:rsid w:val="009B07FF"/>
    <w:rsid w:val="009B0C95"/>
    <w:rsid w:val="009B1A4E"/>
    <w:rsid w:val="009B1AFA"/>
    <w:rsid w:val="009B1D95"/>
    <w:rsid w:val="009B1E78"/>
    <w:rsid w:val="009B4513"/>
    <w:rsid w:val="009B49D5"/>
    <w:rsid w:val="009B5596"/>
    <w:rsid w:val="009B5756"/>
    <w:rsid w:val="009B5C32"/>
    <w:rsid w:val="009B68B4"/>
    <w:rsid w:val="009B7834"/>
    <w:rsid w:val="009B7D81"/>
    <w:rsid w:val="009C03DE"/>
    <w:rsid w:val="009C2026"/>
    <w:rsid w:val="009C27F0"/>
    <w:rsid w:val="009C2ABB"/>
    <w:rsid w:val="009C4711"/>
    <w:rsid w:val="009C47C2"/>
    <w:rsid w:val="009C4FBB"/>
    <w:rsid w:val="009C5357"/>
    <w:rsid w:val="009C55D2"/>
    <w:rsid w:val="009C5D10"/>
    <w:rsid w:val="009C60AC"/>
    <w:rsid w:val="009C6DC2"/>
    <w:rsid w:val="009C78A4"/>
    <w:rsid w:val="009C7917"/>
    <w:rsid w:val="009D014E"/>
    <w:rsid w:val="009D13DF"/>
    <w:rsid w:val="009D279B"/>
    <w:rsid w:val="009D4674"/>
    <w:rsid w:val="009D47AC"/>
    <w:rsid w:val="009D4AD2"/>
    <w:rsid w:val="009D4CE9"/>
    <w:rsid w:val="009D55C1"/>
    <w:rsid w:val="009D58E8"/>
    <w:rsid w:val="009D5E76"/>
    <w:rsid w:val="009D62D8"/>
    <w:rsid w:val="009D691F"/>
    <w:rsid w:val="009D6C4B"/>
    <w:rsid w:val="009D6D73"/>
    <w:rsid w:val="009E09D6"/>
    <w:rsid w:val="009E0E4A"/>
    <w:rsid w:val="009E166C"/>
    <w:rsid w:val="009E1A55"/>
    <w:rsid w:val="009E2F8A"/>
    <w:rsid w:val="009E403C"/>
    <w:rsid w:val="009E40E9"/>
    <w:rsid w:val="009E44A3"/>
    <w:rsid w:val="009E4560"/>
    <w:rsid w:val="009E4A82"/>
    <w:rsid w:val="009E4B7D"/>
    <w:rsid w:val="009E4D05"/>
    <w:rsid w:val="009E5194"/>
    <w:rsid w:val="009E566D"/>
    <w:rsid w:val="009E5E58"/>
    <w:rsid w:val="009E6734"/>
    <w:rsid w:val="009E6BC5"/>
    <w:rsid w:val="009E6FDE"/>
    <w:rsid w:val="009E7223"/>
    <w:rsid w:val="009E7C62"/>
    <w:rsid w:val="009F0AA9"/>
    <w:rsid w:val="009F0B78"/>
    <w:rsid w:val="009F0D39"/>
    <w:rsid w:val="009F1069"/>
    <w:rsid w:val="009F1EFC"/>
    <w:rsid w:val="009F1F05"/>
    <w:rsid w:val="009F20AA"/>
    <w:rsid w:val="009F234A"/>
    <w:rsid w:val="009F25E1"/>
    <w:rsid w:val="009F2B8E"/>
    <w:rsid w:val="009F360A"/>
    <w:rsid w:val="009F3F9A"/>
    <w:rsid w:val="009F42A7"/>
    <w:rsid w:val="009F5054"/>
    <w:rsid w:val="009F50AC"/>
    <w:rsid w:val="009F50F2"/>
    <w:rsid w:val="009F5884"/>
    <w:rsid w:val="009F5AE1"/>
    <w:rsid w:val="009F7014"/>
    <w:rsid w:val="009F7412"/>
    <w:rsid w:val="00A02D32"/>
    <w:rsid w:val="00A03469"/>
    <w:rsid w:val="00A039BD"/>
    <w:rsid w:val="00A03C08"/>
    <w:rsid w:val="00A041D8"/>
    <w:rsid w:val="00A04370"/>
    <w:rsid w:val="00A04761"/>
    <w:rsid w:val="00A050C2"/>
    <w:rsid w:val="00A05269"/>
    <w:rsid w:val="00A057BF"/>
    <w:rsid w:val="00A0633F"/>
    <w:rsid w:val="00A06355"/>
    <w:rsid w:val="00A06394"/>
    <w:rsid w:val="00A065A9"/>
    <w:rsid w:val="00A06A1D"/>
    <w:rsid w:val="00A06EB8"/>
    <w:rsid w:val="00A07554"/>
    <w:rsid w:val="00A07784"/>
    <w:rsid w:val="00A101D3"/>
    <w:rsid w:val="00A10627"/>
    <w:rsid w:val="00A10A04"/>
    <w:rsid w:val="00A11504"/>
    <w:rsid w:val="00A11C77"/>
    <w:rsid w:val="00A11CFE"/>
    <w:rsid w:val="00A12958"/>
    <w:rsid w:val="00A13BA8"/>
    <w:rsid w:val="00A14FC9"/>
    <w:rsid w:val="00A15879"/>
    <w:rsid w:val="00A15912"/>
    <w:rsid w:val="00A160A2"/>
    <w:rsid w:val="00A17ED2"/>
    <w:rsid w:val="00A203C5"/>
    <w:rsid w:val="00A209D1"/>
    <w:rsid w:val="00A2144F"/>
    <w:rsid w:val="00A22F34"/>
    <w:rsid w:val="00A238CD"/>
    <w:rsid w:val="00A239C2"/>
    <w:rsid w:val="00A23D7F"/>
    <w:rsid w:val="00A24407"/>
    <w:rsid w:val="00A24710"/>
    <w:rsid w:val="00A251C5"/>
    <w:rsid w:val="00A25CA4"/>
    <w:rsid w:val="00A262CF"/>
    <w:rsid w:val="00A268E2"/>
    <w:rsid w:val="00A26C6D"/>
    <w:rsid w:val="00A2757F"/>
    <w:rsid w:val="00A27A1B"/>
    <w:rsid w:val="00A27C87"/>
    <w:rsid w:val="00A307F9"/>
    <w:rsid w:val="00A30980"/>
    <w:rsid w:val="00A31140"/>
    <w:rsid w:val="00A317E0"/>
    <w:rsid w:val="00A31BC2"/>
    <w:rsid w:val="00A32BB9"/>
    <w:rsid w:val="00A33050"/>
    <w:rsid w:val="00A333FC"/>
    <w:rsid w:val="00A33A83"/>
    <w:rsid w:val="00A34101"/>
    <w:rsid w:val="00A367BD"/>
    <w:rsid w:val="00A36B53"/>
    <w:rsid w:val="00A375E7"/>
    <w:rsid w:val="00A37F47"/>
    <w:rsid w:val="00A4002D"/>
    <w:rsid w:val="00A409A3"/>
    <w:rsid w:val="00A41720"/>
    <w:rsid w:val="00A418A5"/>
    <w:rsid w:val="00A41940"/>
    <w:rsid w:val="00A41A94"/>
    <w:rsid w:val="00A41F61"/>
    <w:rsid w:val="00A42347"/>
    <w:rsid w:val="00A42DF4"/>
    <w:rsid w:val="00A43576"/>
    <w:rsid w:val="00A43BEA"/>
    <w:rsid w:val="00A4462A"/>
    <w:rsid w:val="00A44AAD"/>
    <w:rsid w:val="00A44BCB"/>
    <w:rsid w:val="00A450EB"/>
    <w:rsid w:val="00A4511F"/>
    <w:rsid w:val="00A45A91"/>
    <w:rsid w:val="00A4667A"/>
    <w:rsid w:val="00A46689"/>
    <w:rsid w:val="00A47041"/>
    <w:rsid w:val="00A47509"/>
    <w:rsid w:val="00A500BF"/>
    <w:rsid w:val="00A50894"/>
    <w:rsid w:val="00A51229"/>
    <w:rsid w:val="00A51FB7"/>
    <w:rsid w:val="00A53000"/>
    <w:rsid w:val="00A5320E"/>
    <w:rsid w:val="00A535BA"/>
    <w:rsid w:val="00A55185"/>
    <w:rsid w:val="00A5762D"/>
    <w:rsid w:val="00A57DDA"/>
    <w:rsid w:val="00A60411"/>
    <w:rsid w:val="00A60BE8"/>
    <w:rsid w:val="00A61BDF"/>
    <w:rsid w:val="00A61DDE"/>
    <w:rsid w:val="00A61FDA"/>
    <w:rsid w:val="00A62509"/>
    <w:rsid w:val="00A630D9"/>
    <w:rsid w:val="00A6374A"/>
    <w:rsid w:val="00A6386B"/>
    <w:rsid w:val="00A64158"/>
    <w:rsid w:val="00A64944"/>
    <w:rsid w:val="00A64B06"/>
    <w:rsid w:val="00A657FD"/>
    <w:rsid w:val="00A65C8F"/>
    <w:rsid w:val="00A661B0"/>
    <w:rsid w:val="00A661F0"/>
    <w:rsid w:val="00A662E6"/>
    <w:rsid w:val="00A6654B"/>
    <w:rsid w:val="00A66D3E"/>
    <w:rsid w:val="00A66DD3"/>
    <w:rsid w:val="00A67957"/>
    <w:rsid w:val="00A67BE9"/>
    <w:rsid w:val="00A706BE"/>
    <w:rsid w:val="00A7085E"/>
    <w:rsid w:val="00A70E74"/>
    <w:rsid w:val="00A716DF"/>
    <w:rsid w:val="00A72860"/>
    <w:rsid w:val="00A7321C"/>
    <w:rsid w:val="00A73930"/>
    <w:rsid w:val="00A73A7C"/>
    <w:rsid w:val="00A73BD7"/>
    <w:rsid w:val="00A73DA1"/>
    <w:rsid w:val="00A74119"/>
    <w:rsid w:val="00A7541F"/>
    <w:rsid w:val="00A7573C"/>
    <w:rsid w:val="00A758C4"/>
    <w:rsid w:val="00A75FB8"/>
    <w:rsid w:val="00A769AD"/>
    <w:rsid w:val="00A76DDB"/>
    <w:rsid w:val="00A77B31"/>
    <w:rsid w:val="00A801F1"/>
    <w:rsid w:val="00A8049E"/>
    <w:rsid w:val="00A80ACB"/>
    <w:rsid w:val="00A80CD5"/>
    <w:rsid w:val="00A81627"/>
    <w:rsid w:val="00A81872"/>
    <w:rsid w:val="00A8226E"/>
    <w:rsid w:val="00A82FB9"/>
    <w:rsid w:val="00A838A3"/>
    <w:rsid w:val="00A84D64"/>
    <w:rsid w:val="00A8526B"/>
    <w:rsid w:val="00A852AF"/>
    <w:rsid w:val="00A876E4"/>
    <w:rsid w:val="00A87A55"/>
    <w:rsid w:val="00A91EF2"/>
    <w:rsid w:val="00A921AC"/>
    <w:rsid w:val="00A951D7"/>
    <w:rsid w:val="00A9545B"/>
    <w:rsid w:val="00A95BC1"/>
    <w:rsid w:val="00A9646A"/>
    <w:rsid w:val="00A96A6C"/>
    <w:rsid w:val="00A9741F"/>
    <w:rsid w:val="00A97C79"/>
    <w:rsid w:val="00AA0169"/>
    <w:rsid w:val="00AA05D3"/>
    <w:rsid w:val="00AA0D57"/>
    <w:rsid w:val="00AA1613"/>
    <w:rsid w:val="00AA22DA"/>
    <w:rsid w:val="00AA2416"/>
    <w:rsid w:val="00AA277C"/>
    <w:rsid w:val="00AA29E0"/>
    <w:rsid w:val="00AA2E6B"/>
    <w:rsid w:val="00AA37DD"/>
    <w:rsid w:val="00AA3F9F"/>
    <w:rsid w:val="00AA4052"/>
    <w:rsid w:val="00AA51D3"/>
    <w:rsid w:val="00AA5341"/>
    <w:rsid w:val="00AA53EB"/>
    <w:rsid w:val="00AA6169"/>
    <w:rsid w:val="00AA64A4"/>
    <w:rsid w:val="00AB0D44"/>
    <w:rsid w:val="00AB0F44"/>
    <w:rsid w:val="00AB1358"/>
    <w:rsid w:val="00AB1876"/>
    <w:rsid w:val="00AB1A71"/>
    <w:rsid w:val="00AB1D53"/>
    <w:rsid w:val="00AB244D"/>
    <w:rsid w:val="00AB313C"/>
    <w:rsid w:val="00AB50A4"/>
    <w:rsid w:val="00AB558C"/>
    <w:rsid w:val="00AB5858"/>
    <w:rsid w:val="00AB5D62"/>
    <w:rsid w:val="00AB660F"/>
    <w:rsid w:val="00AB73F8"/>
    <w:rsid w:val="00AB75D6"/>
    <w:rsid w:val="00AB7700"/>
    <w:rsid w:val="00AB7AE0"/>
    <w:rsid w:val="00AB7CA3"/>
    <w:rsid w:val="00AC00AD"/>
    <w:rsid w:val="00AC0670"/>
    <w:rsid w:val="00AC11E0"/>
    <w:rsid w:val="00AC1506"/>
    <w:rsid w:val="00AC1625"/>
    <w:rsid w:val="00AC1D10"/>
    <w:rsid w:val="00AC2193"/>
    <w:rsid w:val="00AC26F1"/>
    <w:rsid w:val="00AC2A73"/>
    <w:rsid w:val="00AC3195"/>
    <w:rsid w:val="00AC37C1"/>
    <w:rsid w:val="00AC45E6"/>
    <w:rsid w:val="00AC4A1D"/>
    <w:rsid w:val="00AC4BBA"/>
    <w:rsid w:val="00AC4D51"/>
    <w:rsid w:val="00AC52CA"/>
    <w:rsid w:val="00AC6F26"/>
    <w:rsid w:val="00AC6FCF"/>
    <w:rsid w:val="00AC6FDB"/>
    <w:rsid w:val="00AC74EA"/>
    <w:rsid w:val="00AD036B"/>
    <w:rsid w:val="00AD0E67"/>
    <w:rsid w:val="00AD146B"/>
    <w:rsid w:val="00AD187D"/>
    <w:rsid w:val="00AD2202"/>
    <w:rsid w:val="00AD3102"/>
    <w:rsid w:val="00AD327D"/>
    <w:rsid w:val="00AD37E2"/>
    <w:rsid w:val="00AD3DBA"/>
    <w:rsid w:val="00AD432C"/>
    <w:rsid w:val="00AD437F"/>
    <w:rsid w:val="00AD4567"/>
    <w:rsid w:val="00AD69F4"/>
    <w:rsid w:val="00AD719C"/>
    <w:rsid w:val="00AD7535"/>
    <w:rsid w:val="00AD7F8A"/>
    <w:rsid w:val="00AE0639"/>
    <w:rsid w:val="00AE0A2F"/>
    <w:rsid w:val="00AE11EC"/>
    <w:rsid w:val="00AE15E8"/>
    <w:rsid w:val="00AE18A2"/>
    <w:rsid w:val="00AE3487"/>
    <w:rsid w:val="00AE3948"/>
    <w:rsid w:val="00AE3CB5"/>
    <w:rsid w:val="00AE458B"/>
    <w:rsid w:val="00AE4B86"/>
    <w:rsid w:val="00AE4E88"/>
    <w:rsid w:val="00AE51AC"/>
    <w:rsid w:val="00AE585D"/>
    <w:rsid w:val="00AE6E41"/>
    <w:rsid w:val="00AE7A5E"/>
    <w:rsid w:val="00AE7B12"/>
    <w:rsid w:val="00AE7CC9"/>
    <w:rsid w:val="00AF0D64"/>
    <w:rsid w:val="00AF0DFC"/>
    <w:rsid w:val="00AF1908"/>
    <w:rsid w:val="00AF1BC2"/>
    <w:rsid w:val="00AF1CF4"/>
    <w:rsid w:val="00AF2228"/>
    <w:rsid w:val="00AF2336"/>
    <w:rsid w:val="00AF2754"/>
    <w:rsid w:val="00AF314F"/>
    <w:rsid w:val="00AF3BC9"/>
    <w:rsid w:val="00AF3DAF"/>
    <w:rsid w:val="00AF4B77"/>
    <w:rsid w:val="00AF4E3C"/>
    <w:rsid w:val="00AF5310"/>
    <w:rsid w:val="00AF5BB2"/>
    <w:rsid w:val="00AF5DA0"/>
    <w:rsid w:val="00AF614F"/>
    <w:rsid w:val="00AF77A9"/>
    <w:rsid w:val="00B004A7"/>
    <w:rsid w:val="00B01303"/>
    <w:rsid w:val="00B0130B"/>
    <w:rsid w:val="00B0153F"/>
    <w:rsid w:val="00B018BC"/>
    <w:rsid w:val="00B01CAD"/>
    <w:rsid w:val="00B024F1"/>
    <w:rsid w:val="00B03495"/>
    <w:rsid w:val="00B04A0A"/>
    <w:rsid w:val="00B051B5"/>
    <w:rsid w:val="00B05245"/>
    <w:rsid w:val="00B064C4"/>
    <w:rsid w:val="00B06CD1"/>
    <w:rsid w:val="00B07339"/>
    <w:rsid w:val="00B0756A"/>
    <w:rsid w:val="00B07CB4"/>
    <w:rsid w:val="00B105B3"/>
    <w:rsid w:val="00B12186"/>
    <w:rsid w:val="00B12C3D"/>
    <w:rsid w:val="00B13253"/>
    <w:rsid w:val="00B1332F"/>
    <w:rsid w:val="00B13464"/>
    <w:rsid w:val="00B13850"/>
    <w:rsid w:val="00B13AD9"/>
    <w:rsid w:val="00B144FC"/>
    <w:rsid w:val="00B145E7"/>
    <w:rsid w:val="00B14CC6"/>
    <w:rsid w:val="00B14E45"/>
    <w:rsid w:val="00B16205"/>
    <w:rsid w:val="00B16429"/>
    <w:rsid w:val="00B169FC"/>
    <w:rsid w:val="00B16AE9"/>
    <w:rsid w:val="00B16B3B"/>
    <w:rsid w:val="00B16C65"/>
    <w:rsid w:val="00B17622"/>
    <w:rsid w:val="00B17E74"/>
    <w:rsid w:val="00B20FED"/>
    <w:rsid w:val="00B21390"/>
    <w:rsid w:val="00B216E2"/>
    <w:rsid w:val="00B21D9B"/>
    <w:rsid w:val="00B22EFF"/>
    <w:rsid w:val="00B23661"/>
    <w:rsid w:val="00B23D14"/>
    <w:rsid w:val="00B23DE8"/>
    <w:rsid w:val="00B23E96"/>
    <w:rsid w:val="00B24C3D"/>
    <w:rsid w:val="00B24E3E"/>
    <w:rsid w:val="00B2549C"/>
    <w:rsid w:val="00B25AE8"/>
    <w:rsid w:val="00B27708"/>
    <w:rsid w:val="00B27C15"/>
    <w:rsid w:val="00B27CBF"/>
    <w:rsid w:val="00B3166F"/>
    <w:rsid w:val="00B3196D"/>
    <w:rsid w:val="00B31A17"/>
    <w:rsid w:val="00B31CB0"/>
    <w:rsid w:val="00B3342B"/>
    <w:rsid w:val="00B33F76"/>
    <w:rsid w:val="00B342F6"/>
    <w:rsid w:val="00B34E99"/>
    <w:rsid w:val="00B35130"/>
    <w:rsid w:val="00B362DC"/>
    <w:rsid w:val="00B367C5"/>
    <w:rsid w:val="00B36898"/>
    <w:rsid w:val="00B368DD"/>
    <w:rsid w:val="00B372CC"/>
    <w:rsid w:val="00B37A69"/>
    <w:rsid w:val="00B4001E"/>
    <w:rsid w:val="00B401EA"/>
    <w:rsid w:val="00B4061D"/>
    <w:rsid w:val="00B4137A"/>
    <w:rsid w:val="00B4243F"/>
    <w:rsid w:val="00B42F99"/>
    <w:rsid w:val="00B432CC"/>
    <w:rsid w:val="00B43613"/>
    <w:rsid w:val="00B4492B"/>
    <w:rsid w:val="00B45231"/>
    <w:rsid w:val="00B4561D"/>
    <w:rsid w:val="00B45DF8"/>
    <w:rsid w:val="00B45DFD"/>
    <w:rsid w:val="00B46973"/>
    <w:rsid w:val="00B505B2"/>
    <w:rsid w:val="00B50760"/>
    <w:rsid w:val="00B50970"/>
    <w:rsid w:val="00B50C3F"/>
    <w:rsid w:val="00B5103F"/>
    <w:rsid w:val="00B51487"/>
    <w:rsid w:val="00B51925"/>
    <w:rsid w:val="00B52B53"/>
    <w:rsid w:val="00B544A6"/>
    <w:rsid w:val="00B5453C"/>
    <w:rsid w:val="00B54BD5"/>
    <w:rsid w:val="00B54E46"/>
    <w:rsid w:val="00B5507A"/>
    <w:rsid w:val="00B55849"/>
    <w:rsid w:val="00B55C0A"/>
    <w:rsid w:val="00B55D14"/>
    <w:rsid w:val="00B56CB0"/>
    <w:rsid w:val="00B57571"/>
    <w:rsid w:val="00B576D3"/>
    <w:rsid w:val="00B57B23"/>
    <w:rsid w:val="00B57E27"/>
    <w:rsid w:val="00B606CB"/>
    <w:rsid w:val="00B60B4A"/>
    <w:rsid w:val="00B611CB"/>
    <w:rsid w:val="00B6133B"/>
    <w:rsid w:val="00B618C3"/>
    <w:rsid w:val="00B61FC6"/>
    <w:rsid w:val="00B635A2"/>
    <w:rsid w:val="00B63AE2"/>
    <w:rsid w:val="00B63B5C"/>
    <w:rsid w:val="00B64316"/>
    <w:rsid w:val="00B64BD7"/>
    <w:rsid w:val="00B65D24"/>
    <w:rsid w:val="00B661D4"/>
    <w:rsid w:val="00B6664C"/>
    <w:rsid w:val="00B66E75"/>
    <w:rsid w:val="00B67810"/>
    <w:rsid w:val="00B67B62"/>
    <w:rsid w:val="00B70746"/>
    <w:rsid w:val="00B71DF7"/>
    <w:rsid w:val="00B72C75"/>
    <w:rsid w:val="00B73404"/>
    <w:rsid w:val="00B739E8"/>
    <w:rsid w:val="00B73C3A"/>
    <w:rsid w:val="00B745EA"/>
    <w:rsid w:val="00B74945"/>
    <w:rsid w:val="00B74982"/>
    <w:rsid w:val="00B74A34"/>
    <w:rsid w:val="00B74A70"/>
    <w:rsid w:val="00B75729"/>
    <w:rsid w:val="00B757BD"/>
    <w:rsid w:val="00B76973"/>
    <w:rsid w:val="00B7762D"/>
    <w:rsid w:val="00B77906"/>
    <w:rsid w:val="00B77AD2"/>
    <w:rsid w:val="00B77B65"/>
    <w:rsid w:val="00B77C41"/>
    <w:rsid w:val="00B80C54"/>
    <w:rsid w:val="00B8157F"/>
    <w:rsid w:val="00B81661"/>
    <w:rsid w:val="00B81911"/>
    <w:rsid w:val="00B81BE6"/>
    <w:rsid w:val="00B81E85"/>
    <w:rsid w:val="00B821DF"/>
    <w:rsid w:val="00B82823"/>
    <w:rsid w:val="00B8329C"/>
    <w:rsid w:val="00B836F4"/>
    <w:rsid w:val="00B837D2"/>
    <w:rsid w:val="00B83843"/>
    <w:rsid w:val="00B83969"/>
    <w:rsid w:val="00B8437B"/>
    <w:rsid w:val="00B846F1"/>
    <w:rsid w:val="00B8473A"/>
    <w:rsid w:val="00B854BC"/>
    <w:rsid w:val="00B8585A"/>
    <w:rsid w:val="00B86CBD"/>
    <w:rsid w:val="00B86DFF"/>
    <w:rsid w:val="00B873C6"/>
    <w:rsid w:val="00B90575"/>
    <w:rsid w:val="00B90655"/>
    <w:rsid w:val="00B90BF5"/>
    <w:rsid w:val="00B90C7D"/>
    <w:rsid w:val="00B90FDB"/>
    <w:rsid w:val="00B9297B"/>
    <w:rsid w:val="00B92B34"/>
    <w:rsid w:val="00B935D4"/>
    <w:rsid w:val="00B93612"/>
    <w:rsid w:val="00B937E0"/>
    <w:rsid w:val="00B93DAC"/>
    <w:rsid w:val="00B93FD1"/>
    <w:rsid w:val="00B9437B"/>
    <w:rsid w:val="00B94465"/>
    <w:rsid w:val="00B94D89"/>
    <w:rsid w:val="00B95506"/>
    <w:rsid w:val="00B95511"/>
    <w:rsid w:val="00B95893"/>
    <w:rsid w:val="00B958F0"/>
    <w:rsid w:val="00B95F5E"/>
    <w:rsid w:val="00B96817"/>
    <w:rsid w:val="00B97F11"/>
    <w:rsid w:val="00BA05A3"/>
    <w:rsid w:val="00BA0A40"/>
    <w:rsid w:val="00BA1358"/>
    <w:rsid w:val="00BA2433"/>
    <w:rsid w:val="00BA2882"/>
    <w:rsid w:val="00BA2F57"/>
    <w:rsid w:val="00BA3192"/>
    <w:rsid w:val="00BA31BA"/>
    <w:rsid w:val="00BA34A5"/>
    <w:rsid w:val="00BA37C9"/>
    <w:rsid w:val="00BA3AB0"/>
    <w:rsid w:val="00BA3FF5"/>
    <w:rsid w:val="00BA40BF"/>
    <w:rsid w:val="00BA469D"/>
    <w:rsid w:val="00BA4BE0"/>
    <w:rsid w:val="00BA4D7C"/>
    <w:rsid w:val="00BA5886"/>
    <w:rsid w:val="00BA6961"/>
    <w:rsid w:val="00BA6A4C"/>
    <w:rsid w:val="00BA7D37"/>
    <w:rsid w:val="00BB18FB"/>
    <w:rsid w:val="00BB218D"/>
    <w:rsid w:val="00BB2F2C"/>
    <w:rsid w:val="00BB369D"/>
    <w:rsid w:val="00BB3BC9"/>
    <w:rsid w:val="00BB3FD7"/>
    <w:rsid w:val="00BB4056"/>
    <w:rsid w:val="00BB4747"/>
    <w:rsid w:val="00BB7042"/>
    <w:rsid w:val="00BB7191"/>
    <w:rsid w:val="00BB7474"/>
    <w:rsid w:val="00BB7915"/>
    <w:rsid w:val="00BB7B27"/>
    <w:rsid w:val="00BB7B2A"/>
    <w:rsid w:val="00BB7D9E"/>
    <w:rsid w:val="00BC0BDE"/>
    <w:rsid w:val="00BC1140"/>
    <w:rsid w:val="00BC29B0"/>
    <w:rsid w:val="00BC2AD3"/>
    <w:rsid w:val="00BC2EFC"/>
    <w:rsid w:val="00BC3934"/>
    <w:rsid w:val="00BC405C"/>
    <w:rsid w:val="00BC4224"/>
    <w:rsid w:val="00BC6346"/>
    <w:rsid w:val="00BC6B95"/>
    <w:rsid w:val="00BC6C9D"/>
    <w:rsid w:val="00BC6D41"/>
    <w:rsid w:val="00BC7054"/>
    <w:rsid w:val="00BC78B1"/>
    <w:rsid w:val="00BD01F4"/>
    <w:rsid w:val="00BD159B"/>
    <w:rsid w:val="00BD2C3D"/>
    <w:rsid w:val="00BD2CEA"/>
    <w:rsid w:val="00BD352D"/>
    <w:rsid w:val="00BD354F"/>
    <w:rsid w:val="00BD386F"/>
    <w:rsid w:val="00BD4A07"/>
    <w:rsid w:val="00BD4BE1"/>
    <w:rsid w:val="00BD4C6D"/>
    <w:rsid w:val="00BD5A3E"/>
    <w:rsid w:val="00BD7329"/>
    <w:rsid w:val="00BD7374"/>
    <w:rsid w:val="00BD77EA"/>
    <w:rsid w:val="00BD7D68"/>
    <w:rsid w:val="00BE0D3A"/>
    <w:rsid w:val="00BE1521"/>
    <w:rsid w:val="00BE1C9D"/>
    <w:rsid w:val="00BE2277"/>
    <w:rsid w:val="00BE2CF1"/>
    <w:rsid w:val="00BE3382"/>
    <w:rsid w:val="00BE3A69"/>
    <w:rsid w:val="00BE3F26"/>
    <w:rsid w:val="00BE45B5"/>
    <w:rsid w:val="00BE4C91"/>
    <w:rsid w:val="00BE577A"/>
    <w:rsid w:val="00BE5E55"/>
    <w:rsid w:val="00BE60EB"/>
    <w:rsid w:val="00BE61A9"/>
    <w:rsid w:val="00BE68BE"/>
    <w:rsid w:val="00BE7F3F"/>
    <w:rsid w:val="00BF230F"/>
    <w:rsid w:val="00BF256F"/>
    <w:rsid w:val="00BF2DF9"/>
    <w:rsid w:val="00BF2EF3"/>
    <w:rsid w:val="00BF393D"/>
    <w:rsid w:val="00BF3A3B"/>
    <w:rsid w:val="00BF3B02"/>
    <w:rsid w:val="00BF3BB7"/>
    <w:rsid w:val="00BF407A"/>
    <w:rsid w:val="00BF4401"/>
    <w:rsid w:val="00BF5844"/>
    <w:rsid w:val="00BF6325"/>
    <w:rsid w:val="00BF6D09"/>
    <w:rsid w:val="00BF70BC"/>
    <w:rsid w:val="00BF725D"/>
    <w:rsid w:val="00BF7414"/>
    <w:rsid w:val="00BF77AC"/>
    <w:rsid w:val="00BF7B1A"/>
    <w:rsid w:val="00C00161"/>
    <w:rsid w:val="00C01478"/>
    <w:rsid w:val="00C021AB"/>
    <w:rsid w:val="00C02437"/>
    <w:rsid w:val="00C02591"/>
    <w:rsid w:val="00C0267C"/>
    <w:rsid w:val="00C0279A"/>
    <w:rsid w:val="00C02F1C"/>
    <w:rsid w:val="00C046E4"/>
    <w:rsid w:val="00C047DF"/>
    <w:rsid w:val="00C04822"/>
    <w:rsid w:val="00C0482B"/>
    <w:rsid w:val="00C05EEC"/>
    <w:rsid w:val="00C06CE6"/>
    <w:rsid w:val="00C06D67"/>
    <w:rsid w:val="00C07076"/>
    <w:rsid w:val="00C10027"/>
    <w:rsid w:val="00C105B4"/>
    <w:rsid w:val="00C10E74"/>
    <w:rsid w:val="00C122C1"/>
    <w:rsid w:val="00C12F19"/>
    <w:rsid w:val="00C13585"/>
    <w:rsid w:val="00C13886"/>
    <w:rsid w:val="00C1448A"/>
    <w:rsid w:val="00C14B54"/>
    <w:rsid w:val="00C15678"/>
    <w:rsid w:val="00C15E6B"/>
    <w:rsid w:val="00C1628D"/>
    <w:rsid w:val="00C164AC"/>
    <w:rsid w:val="00C16D3E"/>
    <w:rsid w:val="00C1711D"/>
    <w:rsid w:val="00C17F27"/>
    <w:rsid w:val="00C20C99"/>
    <w:rsid w:val="00C20E40"/>
    <w:rsid w:val="00C20FF2"/>
    <w:rsid w:val="00C22183"/>
    <w:rsid w:val="00C221D0"/>
    <w:rsid w:val="00C22D23"/>
    <w:rsid w:val="00C23194"/>
    <w:rsid w:val="00C231D2"/>
    <w:rsid w:val="00C23AAE"/>
    <w:rsid w:val="00C23B35"/>
    <w:rsid w:val="00C246D5"/>
    <w:rsid w:val="00C247DB"/>
    <w:rsid w:val="00C25401"/>
    <w:rsid w:val="00C25E86"/>
    <w:rsid w:val="00C27C70"/>
    <w:rsid w:val="00C30D0C"/>
    <w:rsid w:val="00C30D73"/>
    <w:rsid w:val="00C315DE"/>
    <w:rsid w:val="00C318B2"/>
    <w:rsid w:val="00C31A1C"/>
    <w:rsid w:val="00C31EBA"/>
    <w:rsid w:val="00C3217D"/>
    <w:rsid w:val="00C33D3B"/>
    <w:rsid w:val="00C35D22"/>
    <w:rsid w:val="00C369CB"/>
    <w:rsid w:val="00C37818"/>
    <w:rsid w:val="00C37ABB"/>
    <w:rsid w:val="00C37F35"/>
    <w:rsid w:val="00C40381"/>
    <w:rsid w:val="00C405B5"/>
    <w:rsid w:val="00C41824"/>
    <w:rsid w:val="00C4184A"/>
    <w:rsid w:val="00C41946"/>
    <w:rsid w:val="00C42F3F"/>
    <w:rsid w:val="00C431AB"/>
    <w:rsid w:val="00C43D4D"/>
    <w:rsid w:val="00C44500"/>
    <w:rsid w:val="00C449CD"/>
    <w:rsid w:val="00C44FFF"/>
    <w:rsid w:val="00C45AA5"/>
    <w:rsid w:val="00C45DCA"/>
    <w:rsid w:val="00C465C2"/>
    <w:rsid w:val="00C4693E"/>
    <w:rsid w:val="00C46AD0"/>
    <w:rsid w:val="00C46BA1"/>
    <w:rsid w:val="00C47311"/>
    <w:rsid w:val="00C473EB"/>
    <w:rsid w:val="00C4748B"/>
    <w:rsid w:val="00C47E47"/>
    <w:rsid w:val="00C5088E"/>
    <w:rsid w:val="00C508AD"/>
    <w:rsid w:val="00C514E5"/>
    <w:rsid w:val="00C51543"/>
    <w:rsid w:val="00C517A0"/>
    <w:rsid w:val="00C51AE2"/>
    <w:rsid w:val="00C51DAF"/>
    <w:rsid w:val="00C52345"/>
    <w:rsid w:val="00C53035"/>
    <w:rsid w:val="00C53EDA"/>
    <w:rsid w:val="00C53F39"/>
    <w:rsid w:val="00C540E1"/>
    <w:rsid w:val="00C547B5"/>
    <w:rsid w:val="00C556AF"/>
    <w:rsid w:val="00C559CA"/>
    <w:rsid w:val="00C55BAF"/>
    <w:rsid w:val="00C56486"/>
    <w:rsid w:val="00C565E4"/>
    <w:rsid w:val="00C5699D"/>
    <w:rsid w:val="00C572AD"/>
    <w:rsid w:val="00C57912"/>
    <w:rsid w:val="00C5795C"/>
    <w:rsid w:val="00C57B21"/>
    <w:rsid w:val="00C62096"/>
    <w:rsid w:val="00C620F3"/>
    <w:rsid w:val="00C62434"/>
    <w:rsid w:val="00C625E7"/>
    <w:rsid w:val="00C62A7E"/>
    <w:rsid w:val="00C62A97"/>
    <w:rsid w:val="00C63229"/>
    <w:rsid w:val="00C6343D"/>
    <w:rsid w:val="00C64768"/>
    <w:rsid w:val="00C65B6B"/>
    <w:rsid w:val="00C65EA6"/>
    <w:rsid w:val="00C65F65"/>
    <w:rsid w:val="00C661FD"/>
    <w:rsid w:val="00C66885"/>
    <w:rsid w:val="00C66C7E"/>
    <w:rsid w:val="00C66E55"/>
    <w:rsid w:val="00C66F65"/>
    <w:rsid w:val="00C71107"/>
    <w:rsid w:val="00C711C6"/>
    <w:rsid w:val="00C73398"/>
    <w:rsid w:val="00C73B6C"/>
    <w:rsid w:val="00C74566"/>
    <w:rsid w:val="00C746DC"/>
    <w:rsid w:val="00C74E7D"/>
    <w:rsid w:val="00C75FED"/>
    <w:rsid w:val="00C76176"/>
    <w:rsid w:val="00C7650D"/>
    <w:rsid w:val="00C76EC9"/>
    <w:rsid w:val="00C76F76"/>
    <w:rsid w:val="00C7725B"/>
    <w:rsid w:val="00C778A5"/>
    <w:rsid w:val="00C8033C"/>
    <w:rsid w:val="00C8082E"/>
    <w:rsid w:val="00C80AE9"/>
    <w:rsid w:val="00C80F8E"/>
    <w:rsid w:val="00C813B9"/>
    <w:rsid w:val="00C82122"/>
    <w:rsid w:val="00C8232D"/>
    <w:rsid w:val="00C82803"/>
    <w:rsid w:val="00C83021"/>
    <w:rsid w:val="00C846FE"/>
    <w:rsid w:val="00C84FDA"/>
    <w:rsid w:val="00C85B4F"/>
    <w:rsid w:val="00C85C19"/>
    <w:rsid w:val="00C85F0E"/>
    <w:rsid w:val="00C860EA"/>
    <w:rsid w:val="00C86578"/>
    <w:rsid w:val="00C867D2"/>
    <w:rsid w:val="00C86D0E"/>
    <w:rsid w:val="00C8726F"/>
    <w:rsid w:val="00C878A4"/>
    <w:rsid w:val="00C900F3"/>
    <w:rsid w:val="00C902A1"/>
    <w:rsid w:val="00C90701"/>
    <w:rsid w:val="00C90D3F"/>
    <w:rsid w:val="00C91A86"/>
    <w:rsid w:val="00C91B61"/>
    <w:rsid w:val="00C91E25"/>
    <w:rsid w:val="00C91E6C"/>
    <w:rsid w:val="00C9276F"/>
    <w:rsid w:val="00C92FE6"/>
    <w:rsid w:val="00C9335B"/>
    <w:rsid w:val="00C933A9"/>
    <w:rsid w:val="00C9347A"/>
    <w:rsid w:val="00C93AEF"/>
    <w:rsid w:val="00C93DC6"/>
    <w:rsid w:val="00C94933"/>
    <w:rsid w:val="00C94A4B"/>
    <w:rsid w:val="00C9583E"/>
    <w:rsid w:val="00C95E9D"/>
    <w:rsid w:val="00C963A4"/>
    <w:rsid w:val="00C967C9"/>
    <w:rsid w:val="00C96821"/>
    <w:rsid w:val="00C96833"/>
    <w:rsid w:val="00C96887"/>
    <w:rsid w:val="00C97E90"/>
    <w:rsid w:val="00CA02E8"/>
    <w:rsid w:val="00CA03B4"/>
    <w:rsid w:val="00CA0413"/>
    <w:rsid w:val="00CA059E"/>
    <w:rsid w:val="00CA0FAC"/>
    <w:rsid w:val="00CA10C2"/>
    <w:rsid w:val="00CA16BD"/>
    <w:rsid w:val="00CA19AE"/>
    <w:rsid w:val="00CA1A47"/>
    <w:rsid w:val="00CA1CAD"/>
    <w:rsid w:val="00CA25BF"/>
    <w:rsid w:val="00CA2818"/>
    <w:rsid w:val="00CA33F8"/>
    <w:rsid w:val="00CA397F"/>
    <w:rsid w:val="00CA3C45"/>
    <w:rsid w:val="00CA3C8E"/>
    <w:rsid w:val="00CA4BFB"/>
    <w:rsid w:val="00CA551E"/>
    <w:rsid w:val="00CA5BE4"/>
    <w:rsid w:val="00CA5C0D"/>
    <w:rsid w:val="00CA7075"/>
    <w:rsid w:val="00CA7ACA"/>
    <w:rsid w:val="00CB0424"/>
    <w:rsid w:val="00CB1565"/>
    <w:rsid w:val="00CB1729"/>
    <w:rsid w:val="00CB1A9E"/>
    <w:rsid w:val="00CB20CC"/>
    <w:rsid w:val="00CB2779"/>
    <w:rsid w:val="00CB2EC4"/>
    <w:rsid w:val="00CB3604"/>
    <w:rsid w:val="00CB392F"/>
    <w:rsid w:val="00CB3CB9"/>
    <w:rsid w:val="00CB55B1"/>
    <w:rsid w:val="00CB5D5D"/>
    <w:rsid w:val="00CB680B"/>
    <w:rsid w:val="00CB75D2"/>
    <w:rsid w:val="00CB77FE"/>
    <w:rsid w:val="00CB7A12"/>
    <w:rsid w:val="00CB7EF4"/>
    <w:rsid w:val="00CC049A"/>
    <w:rsid w:val="00CC0524"/>
    <w:rsid w:val="00CC0901"/>
    <w:rsid w:val="00CC1F53"/>
    <w:rsid w:val="00CC1FEC"/>
    <w:rsid w:val="00CC2433"/>
    <w:rsid w:val="00CC2D6F"/>
    <w:rsid w:val="00CC38DA"/>
    <w:rsid w:val="00CC4061"/>
    <w:rsid w:val="00CC4D1F"/>
    <w:rsid w:val="00CC5863"/>
    <w:rsid w:val="00CC5F05"/>
    <w:rsid w:val="00CC69B8"/>
    <w:rsid w:val="00CC6DD1"/>
    <w:rsid w:val="00CC6ECE"/>
    <w:rsid w:val="00CC7FD6"/>
    <w:rsid w:val="00CD0214"/>
    <w:rsid w:val="00CD070C"/>
    <w:rsid w:val="00CD0F97"/>
    <w:rsid w:val="00CD1B5B"/>
    <w:rsid w:val="00CD21F8"/>
    <w:rsid w:val="00CD2A1C"/>
    <w:rsid w:val="00CD2D47"/>
    <w:rsid w:val="00CD3255"/>
    <w:rsid w:val="00CD34A2"/>
    <w:rsid w:val="00CD3737"/>
    <w:rsid w:val="00CD374C"/>
    <w:rsid w:val="00CD445F"/>
    <w:rsid w:val="00CD4AA6"/>
    <w:rsid w:val="00CD4CFA"/>
    <w:rsid w:val="00CD544C"/>
    <w:rsid w:val="00CD569D"/>
    <w:rsid w:val="00CD6028"/>
    <w:rsid w:val="00CD6FD9"/>
    <w:rsid w:val="00CD7098"/>
    <w:rsid w:val="00CD7C1E"/>
    <w:rsid w:val="00CE0013"/>
    <w:rsid w:val="00CE122C"/>
    <w:rsid w:val="00CE14CE"/>
    <w:rsid w:val="00CE160E"/>
    <w:rsid w:val="00CE25CB"/>
    <w:rsid w:val="00CE2623"/>
    <w:rsid w:val="00CE30DD"/>
    <w:rsid w:val="00CE3425"/>
    <w:rsid w:val="00CE3D30"/>
    <w:rsid w:val="00CE3EB4"/>
    <w:rsid w:val="00CE3F62"/>
    <w:rsid w:val="00CE530E"/>
    <w:rsid w:val="00CE6CE1"/>
    <w:rsid w:val="00CE6E8A"/>
    <w:rsid w:val="00CE6ED1"/>
    <w:rsid w:val="00CE7345"/>
    <w:rsid w:val="00CE79D0"/>
    <w:rsid w:val="00CF0851"/>
    <w:rsid w:val="00CF0EAF"/>
    <w:rsid w:val="00CF1121"/>
    <w:rsid w:val="00CF1216"/>
    <w:rsid w:val="00CF123E"/>
    <w:rsid w:val="00CF16C2"/>
    <w:rsid w:val="00CF2413"/>
    <w:rsid w:val="00CF30B2"/>
    <w:rsid w:val="00CF34D9"/>
    <w:rsid w:val="00CF36CC"/>
    <w:rsid w:val="00CF3DA2"/>
    <w:rsid w:val="00CF447F"/>
    <w:rsid w:val="00CF6D69"/>
    <w:rsid w:val="00CF6D82"/>
    <w:rsid w:val="00CF6ED8"/>
    <w:rsid w:val="00CF7E09"/>
    <w:rsid w:val="00D001FA"/>
    <w:rsid w:val="00D00750"/>
    <w:rsid w:val="00D00991"/>
    <w:rsid w:val="00D0099B"/>
    <w:rsid w:val="00D00E66"/>
    <w:rsid w:val="00D01BD1"/>
    <w:rsid w:val="00D01C85"/>
    <w:rsid w:val="00D01FA3"/>
    <w:rsid w:val="00D023EF"/>
    <w:rsid w:val="00D024FA"/>
    <w:rsid w:val="00D02574"/>
    <w:rsid w:val="00D02A92"/>
    <w:rsid w:val="00D02BDC"/>
    <w:rsid w:val="00D03BD0"/>
    <w:rsid w:val="00D0451B"/>
    <w:rsid w:val="00D05012"/>
    <w:rsid w:val="00D0626E"/>
    <w:rsid w:val="00D0648D"/>
    <w:rsid w:val="00D0670A"/>
    <w:rsid w:val="00D07601"/>
    <w:rsid w:val="00D079B1"/>
    <w:rsid w:val="00D07EC9"/>
    <w:rsid w:val="00D10C4E"/>
    <w:rsid w:val="00D11031"/>
    <w:rsid w:val="00D11655"/>
    <w:rsid w:val="00D14628"/>
    <w:rsid w:val="00D14793"/>
    <w:rsid w:val="00D14D0B"/>
    <w:rsid w:val="00D15070"/>
    <w:rsid w:val="00D15691"/>
    <w:rsid w:val="00D15AAA"/>
    <w:rsid w:val="00D15DB8"/>
    <w:rsid w:val="00D15EAD"/>
    <w:rsid w:val="00D1617A"/>
    <w:rsid w:val="00D16217"/>
    <w:rsid w:val="00D16937"/>
    <w:rsid w:val="00D16D71"/>
    <w:rsid w:val="00D16F45"/>
    <w:rsid w:val="00D17250"/>
    <w:rsid w:val="00D17CC9"/>
    <w:rsid w:val="00D20171"/>
    <w:rsid w:val="00D207F8"/>
    <w:rsid w:val="00D20984"/>
    <w:rsid w:val="00D220BA"/>
    <w:rsid w:val="00D2234B"/>
    <w:rsid w:val="00D23214"/>
    <w:rsid w:val="00D2327E"/>
    <w:rsid w:val="00D23DAF"/>
    <w:rsid w:val="00D24D07"/>
    <w:rsid w:val="00D25777"/>
    <w:rsid w:val="00D258FA"/>
    <w:rsid w:val="00D260FA"/>
    <w:rsid w:val="00D26B80"/>
    <w:rsid w:val="00D279CA"/>
    <w:rsid w:val="00D30230"/>
    <w:rsid w:val="00D30627"/>
    <w:rsid w:val="00D30DE8"/>
    <w:rsid w:val="00D30E59"/>
    <w:rsid w:val="00D3167C"/>
    <w:rsid w:val="00D318AA"/>
    <w:rsid w:val="00D31E2C"/>
    <w:rsid w:val="00D32B49"/>
    <w:rsid w:val="00D335A8"/>
    <w:rsid w:val="00D33795"/>
    <w:rsid w:val="00D338CD"/>
    <w:rsid w:val="00D3435E"/>
    <w:rsid w:val="00D3498F"/>
    <w:rsid w:val="00D34B68"/>
    <w:rsid w:val="00D35527"/>
    <w:rsid w:val="00D355B1"/>
    <w:rsid w:val="00D355B5"/>
    <w:rsid w:val="00D3744D"/>
    <w:rsid w:val="00D3785D"/>
    <w:rsid w:val="00D40779"/>
    <w:rsid w:val="00D40BF7"/>
    <w:rsid w:val="00D40DF9"/>
    <w:rsid w:val="00D40E65"/>
    <w:rsid w:val="00D4123F"/>
    <w:rsid w:val="00D4173F"/>
    <w:rsid w:val="00D41F40"/>
    <w:rsid w:val="00D4284F"/>
    <w:rsid w:val="00D42BFE"/>
    <w:rsid w:val="00D430D5"/>
    <w:rsid w:val="00D43566"/>
    <w:rsid w:val="00D437B8"/>
    <w:rsid w:val="00D43D4C"/>
    <w:rsid w:val="00D43DC6"/>
    <w:rsid w:val="00D44335"/>
    <w:rsid w:val="00D443D1"/>
    <w:rsid w:val="00D44F5B"/>
    <w:rsid w:val="00D45154"/>
    <w:rsid w:val="00D4582C"/>
    <w:rsid w:val="00D47A56"/>
    <w:rsid w:val="00D50962"/>
    <w:rsid w:val="00D509B1"/>
    <w:rsid w:val="00D50A41"/>
    <w:rsid w:val="00D50FF0"/>
    <w:rsid w:val="00D51290"/>
    <w:rsid w:val="00D52589"/>
    <w:rsid w:val="00D528F5"/>
    <w:rsid w:val="00D559E8"/>
    <w:rsid w:val="00D560A4"/>
    <w:rsid w:val="00D567B6"/>
    <w:rsid w:val="00D56CBF"/>
    <w:rsid w:val="00D60745"/>
    <w:rsid w:val="00D607D2"/>
    <w:rsid w:val="00D60994"/>
    <w:rsid w:val="00D610FB"/>
    <w:rsid w:val="00D612E4"/>
    <w:rsid w:val="00D613F0"/>
    <w:rsid w:val="00D625C2"/>
    <w:rsid w:val="00D63D05"/>
    <w:rsid w:val="00D647EE"/>
    <w:rsid w:val="00D65585"/>
    <w:rsid w:val="00D65C5D"/>
    <w:rsid w:val="00D66456"/>
    <w:rsid w:val="00D66537"/>
    <w:rsid w:val="00D67BD5"/>
    <w:rsid w:val="00D67F48"/>
    <w:rsid w:val="00D71DA2"/>
    <w:rsid w:val="00D7235B"/>
    <w:rsid w:val="00D72454"/>
    <w:rsid w:val="00D72700"/>
    <w:rsid w:val="00D72EE8"/>
    <w:rsid w:val="00D72F37"/>
    <w:rsid w:val="00D73578"/>
    <w:rsid w:val="00D7375B"/>
    <w:rsid w:val="00D73BCE"/>
    <w:rsid w:val="00D73FA0"/>
    <w:rsid w:val="00D744F0"/>
    <w:rsid w:val="00D749DB"/>
    <w:rsid w:val="00D74C11"/>
    <w:rsid w:val="00D76D12"/>
    <w:rsid w:val="00D76F97"/>
    <w:rsid w:val="00D770D9"/>
    <w:rsid w:val="00D77988"/>
    <w:rsid w:val="00D77C61"/>
    <w:rsid w:val="00D802D7"/>
    <w:rsid w:val="00D80DEF"/>
    <w:rsid w:val="00D816F4"/>
    <w:rsid w:val="00D8185E"/>
    <w:rsid w:val="00D81E28"/>
    <w:rsid w:val="00D822FC"/>
    <w:rsid w:val="00D8321E"/>
    <w:rsid w:val="00D835A4"/>
    <w:rsid w:val="00D83802"/>
    <w:rsid w:val="00D83874"/>
    <w:rsid w:val="00D852F9"/>
    <w:rsid w:val="00D8633B"/>
    <w:rsid w:val="00D86E94"/>
    <w:rsid w:val="00D879EA"/>
    <w:rsid w:val="00D87B84"/>
    <w:rsid w:val="00D90448"/>
    <w:rsid w:val="00D90901"/>
    <w:rsid w:val="00D90E9F"/>
    <w:rsid w:val="00D91246"/>
    <w:rsid w:val="00D91534"/>
    <w:rsid w:val="00D92123"/>
    <w:rsid w:val="00D92729"/>
    <w:rsid w:val="00D92BC6"/>
    <w:rsid w:val="00D92CE5"/>
    <w:rsid w:val="00D92F17"/>
    <w:rsid w:val="00D92F66"/>
    <w:rsid w:val="00D93187"/>
    <w:rsid w:val="00D93D0D"/>
    <w:rsid w:val="00D9583B"/>
    <w:rsid w:val="00D96085"/>
    <w:rsid w:val="00DA0128"/>
    <w:rsid w:val="00DA097E"/>
    <w:rsid w:val="00DA0E20"/>
    <w:rsid w:val="00DA0E36"/>
    <w:rsid w:val="00DA1455"/>
    <w:rsid w:val="00DA14DE"/>
    <w:rsid w:val="00DA194B"/>
    <w:rsid w:val="00DA1CC8"/>
    <w:rsid w:val="00DA2097"/>
    <w:rsid w:val="00DA2771"/>
    <w:rsid w:val="00DA35E5"/>
    <w:rsid w:val="00DA39E6"/>
    <w:rsid w:val="00DA3A2E"/>
    <w:rsid w:val="00DA3CF4"/>
    <w:rsid w:val="00DA3FD8"/>
    <w:rsid w:val="00DA45CE"/>
    <w:rsid w:val="00DA468C"/>
    <w:rsid w:val="00DA5338"/>
    <w:rsid w:val="00DA5734"/>
    <w:rsid w:val="00DA63E1"/>
    <w:rsid w:val="00DA71EA"/>
    <w:rsid w:val="00DA7750"/>
    <w:rsid w:val="00DA77C8"/>
    <w:rsid w:val="00DA790B"/>
    <w:rsid w:val="00DB0051"/>
    <w:rsid w:val="00DB0606"/>
    <w:rsid w:val="00DB2C2B"/>
    <w:rsid w:val="00DB2E9B"/>
    <w:rsid w:val="00DB48C2"/>
    <w:rsid w:val="00DB4FF4"/>
    <w:rsid w:val="00DB52B1"/>
    <w:rsid w:val="00DB5520"/>
    <w:rsid w:val="00DB5688"/>
    <w:rsid w:val="00DB5735"/>
    <w:rsid w:val="00DB58FD"/>
    <w:rsid w:val="00DB60B4"/>
    <w:rsid w:val="00DB7DEA"/>
    <w:rsid w:val="00DB7F07"/>
    <w:rsid w:val="00DC0275"/>
    <w:rsid w:val="00DC037B"/>
    <w:rsid w:val="00DC0628"/>
    <w:rsid w:val="00DC0B37"/>
    <w:rsid w:val="00DC0C22"/>
    <w:rsid w:val="00DC0F8C"/>
    <w:rsid w:val="00DC16A9"/>
    <w:rsid w:val="00DC25A5"/>
    <w:rsid w:val="00DC297B"/>
    <w:rsid w:val="00DC2A03"/>
    <w:rsid w:val="00DC2C4C"/>
    <w:rsid w:val="00DC2F0C"/>
    <w:rsid w:val="00DC3AB3"/>
    <w:rsid w:val="00DC3AFA"/>
    <w:rsid w:val="00DC3ED7"/>
    <w:rsid w:val="00DC48A3"/>
    <w:rsid w:val="00DC61D0"/>
    <w:rsid w:val="00DC6622"/>
    <w:rsid w:val="00DC679D"/>
    <w:rsid w:val="00DC6E8F"/>
    <w:rsid w:val="00DC6F0C"/>
    <w:rsid w:val="00DD032F"/>
    <w:rsid w:val="00DD0578"/>
    <w:rsid w:val="00DD06E1"/>
    <w:rsid w:val="00DD081E"/>
    <w:rsid w:val="00DD15A0"/>
    <w:rsid w:val="00DD1729"/>
    <w:rsid w:val="00DD1FE4"/>
    <w:rsid w:val="00DD2773"/>
    <w:rsid w:val="00DD2F8D"/>
    <w:rsid w:val="00DD32C7"/>
    <w:rsid w:val="00DD37FB"/>
    <w:rsid w:val="00DD415B"/>
    <w:rsid w:val="00DD4488"/>
    <w:rsid w:val="00DD4642"/>
    <w:rsid w:val="00DD4D7F"/>
    <w:rsid w:val="00DD54DA"/>
    <w:rsid w:val="00DD5596"/>
    <w:rsid w:val="00DD6496"/>
    <w:rsid w:val="00DD66D2"/>
    <w:rsid w:val="00DD69C5"/>
    <w:rsid w:val="00DD6FF4"/>
    <w:rsid w:val="00DD7307"/>
    <w:rsid w:val="00DD7406"/>
    <w:rsid w:val="00DD77F0"/>
    <w:rsid w:val="00DD7C30"/>
    <w:rsid w:val="00DD7C3D"/>
    <w:rsid w:val="00DD7D33"/>
    <w:rsid w:val="00DD7D48"/>
    <w:rsid w:val="00DD7FBF"/>
    <w:rsid w:val="00DE12FE"/>
    <w:rsid w:val="00DE3479"/>
    <w:rsid w:val="00DE36E7"/>
    <w:rsid w:val="00DE3A88"/>
    <w:rsid w:val="00DE3AA9"/>
    <w:rsid w:val="00DE3C5D"/>
    <w:rsid w:val="00DE3D87"/>
    <w:rsid w:val="00DE49D1"/>
    <w:rsid w:val="00DE4DA2"/>
    <w:rsid w:val="00DE565E"/>
    <w:rsid w:val="00DE5FCD"/>
    <w:rsid w:val="00DE6A80"/>
    <w:rsid w:val="00DE6FDE"/>
    <w:rsid w:val="00DE7E9E"/>
    <w:rsid w:val="00DE7FDF"/>
    <w:rsid w:val="00DF06A2"/>
    <w:rsid w:val="00DF18C7"/>
    <w:rsid w:val="00DF2582"/>
    <w:rsid w:val="00DF2877"/>
    <w:rsid w:val="00DF38B3"/>
    <w:rsid w:val="00DF40C4"/>
    <w:rsid w:val="00DF4563"/>
    <w:rsid w:val="00DF4D5F"/>
    <w:rsid w:val="00DF5865"/>
    <w:rsid w:val="00DF5EAF"/>
    <w:rsid w:val="00DF6448"/>
    <w:rsid w:val="00DF6C49"/>
    <w:rsid w:val="00DF6FF3"/>
    <w:rsid w:val="00E006D9"/>
    <w:rsid w:val="00E0186B"/>
    <w:rsid w:val="00E01C5D"/>
    <w:rsid w:val="00E02053"/>
    <w:rsid w:val="00E023CF"/>
    <w:rsid w:val="00E0287B"/>
    <w:rsid w:val="00E029FF"/>
    <w:rsid w:val="00E03447"/>
    <w:rsid w:val="00E03490"/>
    <w:rsid w:val="00E0392A"/>
    <w:rsid w:val="00E03B40"/>
    <w:rsid w:val="00E03C4D"/>
    <w:rsid w:val="00E03D17"/>
    <w:rsid w:val="00E04742"/>
    <w:rsid w:val="00E0566B"/>
    <w:rsid w:val="00E0603C"/>
    <w:rsid w:val="00E06080"/>
    <w:rsid w:val="00E0673A"/>
    <w:rsid w:val="00E0721C"/>
    <w:rsid w:val="00E10169"/>
    <w:rsid w:val="00E105B8"/>
    <w:rsid w:val="00E10D24"/>
    <w:rsid w:val="00E11562"/>
    <w:rsid w:val="00E11933"/>
    <w:rsid w:val="00E1237A"/>
    <w:rsid w:val="00E12425"/>
    <w:rsid w:val="00E12F37"/>
    <w:rsid w:val="00E13EF1"/>
    <w:rsid w:val="00E15314"/>
    <w:rsid w:val="00E1747B"/>
    <w:rsid w:val="00E17F6D"/>
    <w:rsid w:val="00E20712"/>
    <w:rsid w:val="00E21D12"/>
    <w:rsid w:val="00E23EB1"/>
    <w:rsid w:val="00E248AE"/>
    <w:rsid w:val="00E24D18"/>
    <w:rsid w:val="00E256A8"/>
    <w:rsid w:val="00E2580B"/>
    <w:rsid w:val="00E26130"/>
    <w:rsid w:val="00E26498"/>
    <w:rsid w:val="00E27075"/>
    <w:rsid w:val="00E300A6"/>
    <w:rsid w:val="00E30352"/>
    <w:rsid w:val="00E30426"/>
    <w:rsid w:val="00E308E1"/>
    <w:rsid w:val="00E30FE3"/>
    <w:rsid w:val="00E31FC8"/>
    <w:rsid w:val="00E33858"/>
    <w:rsid w:val="00E33CD1"/>
    <w:rsid w:val="00E34631"/>
    <w:rsid w:val="00E34D07"/>
    <w:rsid w:val="00E34FA0"/>
    <w:rsid w:val="00E35D72"/>
    <w:rsid w:val="00E35E84"/>
    <w:rsid w:val="00E36245"/>
    <w:rsid w:val="00E3774A"/>
    <w:rsid w:val="00E41118"/>
    <w:rsid w:val="00E41C93"/>
    <w:rsid w:val="00E42255"/>
    <w:rsid w:val="00E425B0"/>
    <w:rsid w:val="00E428A5"/>
    <w:rsid w:val="00E4331D"/>
    <w:rsid w:val="00E4419E"/>
    <w:rsid w:val="00E446B3"/>
    <w:rsid w:val="00E44CD0"/>
    <w:rsid w:val="00E453C4"/>
    <w:rsid w:val="00E45C31"/>
    <w:rsid w:val="00E45D09"/>
    <w:rsid w:val="00E46EDC"/>
    <w:rsid w:val="00E470A3"/>
    <w:rsid w:val="00E47D24"/>
    <w:rsid w:val="00E50B41"/>
    <w:rsid w:val="00E5115D"/>
    <w:rsid w:val="00E52222"/>
    <w:rsid w:val="00E528B4"/>
    <w:rsid w:val="00E5389F"/>
    <w:rsid w:val="00E538AB"/>
    <w:rsid w:val="00E53D7D"/>
    <w:rsid w:val="00E53ECE"/>
    <w:rsid w:val="00E548B8"/>
    <w:rsid w:val="00E56353"/>
    <w:rsid w:val="00E56CED"/>
    <w:rsid w:val="00E56D33"/>
    <w:rsid w:val="00E5704B"/>
    <w:rsid w:val="00E57CBF"/>
    <w:rsid w:val="00E57FA3"/>
    <w:rsid w:val="00E60257"/>
    <w:rsid w:val="00E605E1"/>
    <w:rsid w:val="00E60A61"/>
    <w:rsid w:val="00E60BEA"/>
    <w:rsid w:val="00E612A4"/>
    <w:rsid w:val="00E61A37"/>
    <w:rsid w:val="00E61E13"/>
    <w:rsid w:val="00E62CC8"/>
    <w:rsid w:val="00E62E49"/>
    <w:rsid w:val="00E63401"/>
    <w:rsid w:val="00E63F0D"/>
    <w:rsid w:val="00E647B2"/>
    <w:rsid w:val="00E647CC"/>
    <w:rsid w:val="00E64D46"/>
    <w:rsid w:val="00E664CA"/>
    <w:rsid w:val="00E6697F"/>
    <w:rsid w:val="00E66A21"/>
    <w:rsid w:val="00E671CC"/>
    <w:rsid w:val="00E70345"/>
    <w:rsid w:val="00E70A3F"/>
    <w:rsid w:val="00E7181E"/>
    <w:rsid w:val="00E71ADA"/>
    <w:rsid w:val="00E71C31"/>
    <w:rsid w:val="00E72A1B"/>
    <w:rsid w:val="00E72C40"/>
    <w:rsid w:val="00E72DC3"/>
    <w:rsid w:val="00E734DC"/>
    <w:rsid w:val="00E7385B"/>
    <w:rsid w:val="00E74098"/>
    <w:rsid w:val="00E7423C"/>
    <w:rsid w:val="00E74DDC"/>
    <w:rsid w:val="00E7520A"/>
    <w:rsid w:val="00E753BA"/>
    <w:rsid w:val="00E7556A"/>
    <w:rsid w:val="00E75784"/>
    <w:rsid w:val="00E76104"/>
    <w:rsid w:val="00E762EE"/>
    <w:rsid w:val="00E764B8"/>
    <w:rsid w:val="00E76596"/>
    <w:rsid w:val="00E77071"/>
    <w:rsid w:val="00E77A51"/>
    <w:rsid w:val="00E77EE8"/>
    <w:rsid w:val="00E812C9"/>
    <w:rsid w:val="00E828A9"/>
    <w:rsid w:val="00E83C00"/>
    <w:rsid w:val="00E84C62"/>
    <w:rsid w:val="00E84FC8"/>
    <w:rsid w:val="00E85165"/>
    <w:rsid w:val="00E87035"/>
    <w:rsid w:val="00E8733C"/>
    <w:rsid w:val="00E87AA4"/>
    <w:rsid w:val="00E87C98"/>
    <w:rsid w:val="00E913AA"/>
    <w:rsid w:val="00E92390"/>
    <w:rsid w:val="00E92D4E"/>
    <w:rsid w:val="00E92F68"/>
    <w:rsid w:val="00E93F63"/>
    <w:rsid w:val="00E94528"/>
    <w:rsid w:val="00E946A2"/>
    <w:rsid w:val="00E94DDA"/>
    <w:rsid w:val="00E9554C"/>
    <w:rsid w:val="00E9591A"/>
    <w:rsid w:val="00E9599B"/>
    <w:rsid w:val="00E96A5D"/>
    <w:rsid w:val="00EA1395"/>
    <w:rsid w:val="00EA16BC"/>
    <w:rsid w:val="00EA1E2A"/>
    <w:rsid w:val="00EA1F2D"/>
    <w:rsid w:val="00EA2168"/>
    <w:rsid w:val="00EA29D2"/>
    <w:rsid w:val="00EA2E51"/>
    <w:rsid w:val="00EA2FA4"/>
    <w:rsid w:val="00EA337B"/>
    <w:rsid w:val="00EA3465"/>
    <w:rsid w:val="00EA3E8C"/>
    <w:rsid w:val="00EA7A6B"/>
    <w:rsid w:val="00EA7BA9"/>
    <w:rsid w:val="00EB0AC5"/>
    <w:rsid w:val="00EB0AEB"/>
    <w:rsid w:val="00EB0D78"/>
    <w:rsid w:val="00EB1195"/>
    <w:rsid w:val="00EB1617"/>
    <w:rsid w:val="00EB16EC"/>
    <w:rsid w:val="00EB1C15"/>
    <w:rsid w:val="00EB253C"/>
    <w:rsid w:val="00EB2B14"/>
    <w:rsid w:val="00EB452A"/>
    <w:rsid w:val="00EB4D5B"/>
    <w:rsid w:val="00EB55F2"/>
    <w:rsid w:val="00EB5812"/>
    <w:rsid w:val="00EB5D75"/>
    <w:rsid w:val="00EB6372"/>
    <w:rsid w:val="00EB6BB2"/>
    <w:rsid w:val="00EB6CFB"/>
    <w:rsid w:val="00EC093B"/>
    <w:rsid w:val="00EC0B3D"/>
    <w:rsid w:val="00EC13F3"/>
    <w:rsid w:val="00EC18BC"/>
    <w:rsid w:val="00EC20AF"/>
    <w:rsid w:val="00EC21B6"/>
    <w:rsid w:val="00EC28F3"/>
    <w:rsid w:val="00EC2DCF"/>
    <w:rsid w:val="00EC3EC0"/>
    <w:rsid w:val="00EC493B"/>
    <w:rsid w:val="00EC6796"/>
    <w:rsid w:val="00EC67E5"/>
    <w:rsid w:val="00EC6A70"/>
    <w:rsid w:val="00EC734E"/>
    <w:rsid w:val="00EC7374"/>
    <w:rsid w:val="00EC7EA8"/>
    <w:rsid w:val="00ED1386"/>
    <w:rsid w:val="00ED182D"/>
    <w:rsid w:val="00ED1977"/>
    <w:rsid w:val="00ED1DF9"/>
    <w:rsid w:val="00ED2605"/>
    <w:rsid w:val="00ED26F4"/>
    <w:rsid w:val="00ED3430"/>
    <w:rsid w:val="00ED3649"/>
    <w:rsid w:val="00ED3705"/>
    <w:rsid w:val="00ED3FA9"/>
    <w:rsid w:val="00ED4380"/>
    <w:rsid w:val="00ED43AC"/>
    <w:rsid w:val="00ED4B73"/>
    <w:rsid w:val="00ED4FC7"/>
    <w:rsid w:val="00ED50BC"/>
    <w:rsid w:val="00ED50DA"/>
    <w:rsid w:val="00ED52C5"/>
    <w:rsid w:val="00ED586A"/>
    <w:rsid w:val="00ED619D"/>
    <w:rsid w:val="00ED6EF7"/>
    <w:rsid w:val="00ED7478"/>
    <w:rsid w:val="00EE02DC"/>
    <w:rsid w:val="00EE0813"/>
    <w:rsid w:val="00EE0F5E"/>
    <w:rsid w:val="00EE1655"/>
    <w:rsid w:val="00EE1D9B"/>
    <w:rsid w:val="00EE2B3B"/>
    <w:rsid w:val="00EE3730"/>
    <w:rsid w:val="00EE3891"/>
    <w:rsid w:val="00EE461A"/>
    <w:rsid w:val="00EE46BA"/>
    <w:rsid w:val="00EE476B"/>
    <w:rsid w:val="00EE549F"/>
    <w:rsid w:val="00EE5A01"/>
    <w:rsid w:val="00EE7784"/>
    <w:rsid w:val="00EF08D7"/>
    <w:rsid w:val="00EF1E2F"/>
    <w:rsid w:val="00EF3241"/>
    <w:rsid w:val="00EF3B92"/>
    <w:rsid w:val="00EF3E67"/>
    <w:rsid w:val="00EF4306"/>
    <w:rsid w:val="00EF4C1E"/>
    <w:rsid w:val="00EF57D6"/>
    <w:rsid w:val="00EF782F"/>
    <w:rsid w:val="00EF79B2"/>
    <w:rsid w:val="00F00E26"/>
    <w:rsid w:val="00F00E3A"/>
    <w:rsid w:val="00F020DD"/>
    <w:rsid w:val="00F024DB"/>
    <w:rsid w:val="00F02CF4"/>
    <w:rsid w:val="00F02D9F"/>
    <w:rsid w:val="00F02F36"/>
    <w:rsid w:val="00F03DD7"/>
    <w:rsid w:val="00F0408B"/>
    <w:rsid w:val="00F050F5"/>
    <w:rsid w:val="00F05207"/>
    <w:rsid w:val="00F05271"/>
    <w:rsid w:val="00F05ECF"/>
    <w:rsid w:val="00F06BE5"/>
    <w:rsid w:val="00F06F97"/>
    <w:rsid w:val="00F074B7"/>
    <w:rsid w:val="00F074E5"/>
    <w:rsid w:val="00F07A6F"/>
    <w:rsid w:val="00F07C86"/>
    <w:rsid w:val="00F07E8D"/>
    <w:rsid w:val="00F103B9"/>
    <w:rsid w:val="00F10477"/>
    <w:rsid w:val="00F107D6"/>
    <w:rsid w:val="00F10E1A"/>
    <w:rsid w:val="00F11079"/>
    <w:rsid w:val="00F11219"/>
    <w:rsid w:val="00F11450"/>
    <w:rsid w:val="00F117A1"/>
    <w:rsid w:val="00F11F93"/>
    <w:rsid w:val="00F121CB"/>
    <w:rsid w:val="00F122F3"/>
    <w:rsid w:val="00F123A6"/>
    <w:rsid w:val="00F125AA"/>
    <w:rsid w:val="00F13D85"/>
    <w:rsid w:val="00F14259"/>
    <w:rsid w:val="00F148D3"/>
    <w:rsid w:val="00F14E66"/>
    <w:rsid w:val="00F14F7C"/>
    <w:rsid w:val="00F1535D"/>
    <w:rsid w:val="00F1638E"/>
    <w:rsid w:val="00F1691A"/>
    <w:rsid w:val="00F16FB4"/>
    <w:rsid w:val="00F172B7"/>
    <w:rsid w:val="00F17B24"/>
    <w:rsid w:val="00F17B9E"/>
    <w:rsid w:val="00F17F5B"/>
    <w:rsid w:val="00F2070B"/>
    <w:rsid w:val="00F21423"/>
    <w:rsid w:val="00F21818"/>
    <w:rsid w:val="00F21F88"/>
    <w:rsid w:val="00F233F0"/>
    <w:rsid w:val="00F245A1"/>
    <w:rsid w:val="00F24AE9"/>
    <w:rsid w:val="00F24D2E"/>
    <w:rsid w:val="00F25243"/>
    <w:rsid w:val="00F2534F"/>
    <w:rsid w:val="00F2581F"/>
    <w:rsid w:val="00F25CC7"/>
    <w:rsid w:val="00F267D0"/>
    <w:rsid w:val="00F269C5"/>
    <w:rsid w:val="00F26AC5"/>
    <w:rsid w:val="00F26C40"/>
    <w:rsid w:val="00F26E65"/>
    <w:rsid w:val="00F27138"/>
    <w:rsid w:val="00F303AA"/>
    <w:rsid w:val="00F30961"/>
    <w:rsid w:val="00F309A1"/>
    <w:rsid w:val="00F32219"/>
    <w:rsid w:val="00F32244"/>
    <w:rsid w:val="00F32695"/>
    <w:rsid w:val="00F326BA"/>
    <w:rsid w:val="00F32E95"/>
    <w:rsid w:val="00F32F49"/>
    <w:rsid w:val="00F337AD"/>
    <w:rsid w:val="00F3496D"/>
    <w:rsid w:val="00F34AD9"/>
    <w:rsid w:val="00F35597"/>
    <w:rsid w:val="00F3687C"/>
    <w:rsid w:val="00F36AD9"/>
    <w:rsid w:val="00F37988"/>
    <w:rsid w:val="00F40538"/>
    <w:rsid w:val="00F40C02"/>
    <w:rsid w:val="00F417B6"/>
    <w:rsid w:val="00F41A05"/>
    <w:rsid w:val="00F41B7A"/>
    <w:rsid w:val="00F4242A"/>
    <w:rsid w:val="00F4294C"/>
    <w:rsid w:val="00F42B68"/>
    <w:rsid w:val="00F42EB5"/>
    <w:rsid w:val="00F42EB9"/>
    <w:rsid w:val="00F43564"/>
    <w:rsid w:val="00F43848"/>
    <w:rsid w:val="00F43880"/>
    <w:rsid w:val="00F43D7B"/>
    <w:rsid w:val="00F43E75"/>
    <w:rsid w:val="00F43F54"/>
    <w:rsid w:val="00F45883"/>
    <w:rsid w:val="00F45FF1"/>
    <w:rsid w:val="00F463BE"/>
    <w:rsid w:val="00F479DD"/>
    <w:rsid w:val="00F5160C"/>
    <w:rsid w:val="00F52440"/>
    <w:rsid w:val="00F52A3E"/>
    <w:rsid w:val="00F52F29"/>
    <w:rsid w:val="00F532C6"/>
    <w:rsid w:val="00F53A73"/>
    <w:rsid w:val="00F54887"/>
    <w:rsid w:val="00F548DA"/>
    <w:rsid w:val="00F55321"/>
    <w:rsid w:val="00F555E9"/>
    <w:rsid w:val="00F5692E"/>
    <w:rsid w:val="00F56AFB"/>
    <w:rsid w:val="00F5718C"/>
    <w:rsid w:val="00F574DE"/>
    <w:rsid w:val="00F57512"/>
    <w:rsid w:val="00F57D63"/>
    <w:rsid w:val="00F606B8"/>
    <w:rsid w:val="00F606D3"/>
    <w:rsid w:val="00F60D34"/>
    <w:rsid w:val="00F610D4"/>
    <w:rsid w:val="00F617DA"/>
    <w:rsid w:val="00F6207F"/>
    <w:rsid w:val="00F628B7"/>
    <w:rsid w:val="00F63347"/>
    <w:rsid w:val="00F633EF"/>
    <w:rsid w:val="00F63D77"/>
    <w:rsid w:val="00F63EE5"/>
    <w:rsid w:val="00F6404E"/>
    <w:rsid w:val="00F64772"/>
    <w:rsid w:val="00F64E6F"/>
    <w:rsid w:val="00F65050"/>
    <w:rsid w:val="00F66CF6"/>
    <w:rsid w:val="00F671F2"/>
    <w:rsid w:val="00F672F6"/>
    <w:rsid w:val="00F7091C"/>
    <w:rsid w:val="00F70B7A"/>
    <w:rsid w:val="00F70BCF"/>
    <w:rsid w:val="00F716C9"/>
    <w:rsid w:val="00F72235"/>
    <w:rsid w:val="00F72475"/>
    <w:rsid w:val="00F72F9B"/>
    <w:rsid w:val="00F739CD"/>
    <w:rsid w:val="00F757A6"/>
    <w:rsid w:val="00F76173"/>
    <w:rsid w:val="00F7695F"/>
    <w:rsid w:val="00F76F4A"/>
    <w:rsid w:val="00F77239"/>
    <w:rsid w:val="00F77359"/>
    <w:rsid w:val="00F77413"/>
    <w:rsid w:val="00F777C2"/>
    <w:rsid w:val="00F77F3F"/>
    <w:rsid w:val="00F80BEC"/>
    <w:rsid w:val="00F80FBE"/>
    <w:rsid w:val="00F81D3C"/>
    <w:rsid w:val="00F81E43"/>
    <w:rsid w:val="00F848C4"/>
    <w:rsid w:val="00F84C80"/>
    <w:rsid w:val="00F86AF2"/>
    <w:rsid w:val="00F87507"/>
    <w:rsid w:val="00F87765"/>
    <w:rsid w:val="00F87EF6"/>
    <w:rsid w:val="00F91555"/>
    <w:rsid w:val="00F91720"/>
    <w:rsid w:val="00F91EA2"/>
    <w:rsid w:val="00F91FEA"/>
    <w:rsid w:val="00F9208C"/>
    <w:rsid w:val="00F922EF"/>
    <w:rsid w:val="00F92504"/>
    <w:rsid w:val="00F9299A"/>
    <w:rsid w:val="00F92C34"/>
    <w:rsid w:val="00F92D0A"/>
    <w:rsid w:val="00F9389D"/>
    <w:rsid w:val="00F9391B"/>
    <w:rsid w:val="00F945F1"/>
    <w:rsid w:val="00F9596E"/>
    <w:rsid w:val="00F95A4A"/>
    <w:rsid w:val="00F95C00"/>
    <w:rsid w:val="00F95E8E"/>
    <w:rsid w:val="00F96299"/>
    <w:rsid w:val="00F96339"/>
    <w:rsid w:val="00F966F0"/>
    <w:rsid w:val="00F966F3"/>
    <w:rsid w:val="00F96827"/>
    <w:rsid w:val="00F96A08"/>
    <w:rsid w:val="00F97A76"/>
    <w:rsid w:val="00FA0ED6"/>
    <w:rsid w:val="00FA15FE"/>
    <w:rsid w:val="00FA16BE"/>
    <w:rsid w:val="00FA18AF"/>
    <w:rsid w:val="00FA2762"/>
    <w:rsid w:val="00FA285D"/>
    <w:rsid w:val="00FA2BD3"/>
    <w:rsid w:val="00FA2C8C"/>
    <w:rsid w:val="00FA2FA8"/>
    <w:rsid w:val="00FA3539"/>
    <w:rsid w:val="00FA373B"/>
    <w:rsid w:val="00FA3E15"/>
    <w:rsid w:val="00FA4212"/>
    <w:rsid w:val="00FA42F1"/>
    <w:rsid w:val="00FA4C2A"/>
    <w:rsid w:val="00FA5DF7"/>
    <w:rsid w:val="00FA625C"/>
    <w:rsid w:val="00FA7250"/>
    <w:rsid w:val="00FA78AE"/>
    <w:rsid w:val="00FA7C8B"/>
    <w:rsid w:val="00FB002D"/>
    <w:rsid w:val="00FB0445"/>
    <w:rsid w:val="00FB0AA0"/>
    <w:rsid w:val="00FB315D"/>
    <w:rsid w:val="00FB329C"/>
    <w:rsid w:val="00FB3739"/>
    <w:rsid w:val="00FB3983"/>
    <w:rsid w:val="00FB4411"/>
    <w:rsid w:val="00FB44E5"/>
    <w:rsid w:val="00FB4FE5"/>
    <w:rsid w:val="00FB5C74"/>
    <w:rsid w:val="00FB6373"/>
    <w:rsid w:val="00FB6B07"/>
    <w:rsid w:val="00FB7158"/>
    <w:rsid w:val="00FB74CD"/>
    <w:rsid w:val="00FB76F5"/>
    <w:rsid w:val="00FB7B2E"/>
    <w:rsid w:val="00FB7B94"/>
    <w:rsid w:val="00FC08BC"/>
    <w:rsid w:val="00FC1141"/>
    <w:rsid w:val="00FC341E"/>
    <w:rsid w:val="00FC34FB"/>
    <w:rsid w:val="00FC3687"/>
    <w:rsid w:val="00FC3691"/>
    <w:rsid w:val="00FC3A73"/>
    <w:rsid w:val="00FC5868"/>
    <w:rsid w:val="00FC59B5"/>
    <w:rsid w:val="00FC5A32"/>
    <w:rsid w:val="00FC6A5F"/>
    <w:rsid w:val="00FC7354"/>
    <w:rsid w:val="00FD01E9"/>
    <w:rsid w:val="00FD0713"/>
    <w:rsid w:val="00FD11F5"/>
    <w:rsid w:val="00FD1E4E"/>
    <w:rsid w:val="00FD2329"/>
    <w:rsid w:val="00FD2536"/>
    <w:rsid w:val="00FD255F"/>
    <w:rsid w:val="00FD27C7"/>
    <w:rsid w:val="00FD2C16"/>
    <w:rsid w:val="00FD311E"/>
    <w:rsid w:val="00FD3666"/>
    <w:rsid w:val="00FD3A29"/>
    <w:rsid w:val="00FD3D50"/>
    <w:rsid w:val="00FD3F8A"/>
    <w:rsid w:val="00FD47BB"/>
    <w:rsid w:val="00FD4A2E"/>
    <w:rsid w:val="00FD4D8B"/>
    <w:rsid w:val="00FD55AD"/>
    <w:rsid w:val="00FD563F"/>
    <w:rsid w:val="00FD61AD"/>
    <w:rsid w:val="00FD66AF"/>
    <w:rsid w:val="00FD6777"/>
    <w:rsid w:val="00FE0962"/>
    <w:rsid w:val="00FE2713"/>
    <w:rsid w:val="00FE2E9B"/>
    <w:rsid w:val="00FE2F29"/>
    <w:rsid w:val="00FE3871"/>
    <w:rsid w:val="00FE4D9C"/>
    <w:rsid w:val="00FE558E"/>
    <w:rsid w:val="00FE573C"/>
    <w:rsid w:val="00FE637E"/>
    <w:rsid w:val="00FE7993"/>
    <w:rsid w:val="00FE7D21"/>
    <w:rsid w:val="00FF0A81"/>
    <w:rsid w:val="00FF17EE"/>
    <w:rsid w:val="00FF2CF1"/>
    <w:rsid w:val="00FF38EC"/>
    <w:rsid w:val="00FF3A16"/>
    <w:rsid w:val="00FF3D71"/>
    <w:rsid w:val="00FF49C3"/>
    <w:rsid w:val="00FF4C06"/>
    <w:rsid w:val="00FF4E96"/>
    <w:rsid w:val="00FF50C9"/>
    <w:rsid w:val="00FF51C6"/>
    <w:rsid w:val="00FF5478"/>
    <w:rsid w:val="00FF59B2"/>
    <w:rsid w:val="00FF5A2A"/>
    <w:rsid w:val="00FF62AF"/>
    <w:rsid w:val="00FF6AAB"/>
    <w:rsid w:val="00FF6D38"/>
    <w:rsid w:val="00FF6E5D"/>
    <w:rsid w:val="00FF79FC"/>
    <w:rsid w:val="00FF7A0E"/>
    <w:rsid w:val="142513AC"/>
    <w:rsid w:val="1A9471D6"/>
  </w:rsids>
  <m:mathPr>
    <m:mathFont m:val="Cambria Math"/>
    <m:brkBin m:val="before"/>
    <m:brkBinSub m:val="--"/>
    <m:smallFrac m:val="0"/>
    <m:dispDef/>
    <m:lMargin m:val="0"/>
    <m:rMargin m:val="0"/>
    <m:defJc m:val="centerGroup"/>
    <m:wrapIndent m:val="1440"/>
    <m:intLim m:val="subSup"/>
    <m:naryLim m:val="undOvr"/>
  </m:mathPr>
  <w:attachedSchema w:val="urn:schemas-microsoft-com:office:smarttags"/>
  <w:themeFontLang w:val="en-GB"/>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City"/>
  <w:smartTagType w:namespaceuri="urn:schemas-microsoft-com:office:smarttags" w:name="State"/>
  <w:smartTagType w:namespaceuri="urn:schemas-microsoft-com:office:smarttags" w:name="place"/>
  <w:smartTagType w:namespaceuri="urn:schemas-microsoft-com:office:smarttags" w:name="Street"/>
  <w:smartTagType w:namespaceuri="urn:schemas-microsoft-com:office:smarttags" w:name="address"/>
  <w:shapeDefaults>
    <o:shapedefaults v:ext="edit" spidmax="2053"/>
    <o:shapelayout v:ext="edit">
      <o:idmap v:ext="edit" data="1"/>
    </o:shapelayout>
  </w:shapeDefaults>
  <w:decimalSymbol w:val="."/>
  <w:listSeparator w:val=","/>
  <w14:docId w14:val="496D248C"/>
  <w15:docId w15:val="{F37905EC-07AC-4211-9406-16E54A7D76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en-US" w:bidi="ar-SA"/>
      </w:rPr>
    </w:rPrDefault>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qFormat="1"/>
    <w:lsdException w:name="footer" w:semiHidden="1" w:uiPriority="0" w:unhideWhenUsed="1" w:qFormat="1"/>
    <w:lsdException w:name="index heading" w:semiHidden="1" w:uiPriority="0"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qFormat="1"/>
    <w:lsdException w:name="FollowedHyperlink" w:semiHidden="1" w:uiPriority="0" w:unhideWhenUsed="1"/>
    <w:lsdException w:name="Strong" w:uiPriority="0" w:qFormat="1"/>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iPriority="0"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iPriority="0"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0"/>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497DE0"/>
    <w:pPr>
      <w:spacing w:after="140"/>
      <w:textboxTightWrap w:val="lastLineOnly"/>
    </w:pPr>
    <w:rPr>
      <w:rFonts w:ascii="Arial" w:hAnsi="Arial"/>
      <w:color w:val="0F0F0F" w:themeColor="text1"/>
      <w:sz w:val="24"/>
      <w:szCs w:val="24"/>
    </w:rPr>
  </w:style>
  <w:style w:type="paragraph" w:styleId="Heading1">
    <w:name w:val="heading 1"/>
    <w:next w:val="Normal"/>
    <w:link w:val="Heading1Char"/>
    <w:qFormat/>
    <w:rsid w:val="00FA4212"/>
    <w:pPr>
      <w:keepNext/>
      <w:numPr>
        <w:numId w:val="28"/>
      </w:numPr>
      <w:spacing w:after="180"/>
      <w:outlineLvl w:val="0"/>
    </w:pPr>
    <w:rPr>
      <w:rFonts w:ascii="Arial" w:hAnsi="Arial" w:cs="Arial"/>
      <w:b/>
      <w:bCs/>
      <w:color w:val="005EB8" w:themeColor="accent1"/>
      <w:spacing w:val="-14"/>
      <w:kern w:val="28"/>
      <w:sz w:val="42"/>
      <w:szCs w:val="32"/>
      <w14:ligatures w14:val="standardContextual"/>
    </w:rPr>
  </w:style>
  <w:style w:type="paragraph" w:styleId="Heading2">
    <w:name w:val="heading 2"/>
    <w:next w:val="Normal"/>
    <w:link w:val="Heading2Char"/>
    <w:autoRedefine/>
    <w:qFormat/>
    <w:rsid w:val="00C572AD"/>
    <w:pPr>
      <w:keepNext/>
      <w:numPr>
        <w:ilvl w:val="1"/>
        <w:numId w:val="28"/>
      </w:numPr>
      <w:spacing w:before="60" w:after="120"/>
      <w:outlineLvl w:val="1"/>
    </w:pPr>
    <w:rPr>
      <w:rFonts w:ascii="Arial" w:eastAsia="MS Mincho" w:hAnsi="Arial"/>
      <w:b/>
      <w:color w:val="005EB8" w:themeColor="accent1"/>
      <w:spacing w:val="-6"/>
      <w:kern w:val="28"/>
      <w:sz w:val="36"/>
      <w:szCs w:val="28"/>
      <w14:ligatures w14:val="standardContextual"/>
    </w:rPr>
  </w:style>
  <w:style w:type="paragraph" w:styleId="Heading3">
    <w:name w:val="heading 3"/>
    <w:basedOn w:val="Heading2"/>
    <w:next w:val="Normal"/>
    <w:link w:val="Heading3Char"/>
    <w:autoRedefine/>
    <w:qFormat/>
    <w:rsid w:val="00FA4212"/>
    <w:pPr>
      <w:numPr>
        <w:ilvl w:val="2"/>
      </w:numPr>
      <w:outlineLvl w:val="2"/>
    </w:pPr>
    <w:rPr>
      <w:rFonts w:cs="Arial"/>
      <w:bCs/>
      <w:sz w:val="30"/>
      <w:szCs w:val="26"/>
    </w:rPr>
  </w:style>
  <w:style w:type="paragraph" w:styleId="Heading4">
    <w:name w:val="heading 4"/>
    <w:basedOn w:val="Normal"/>
    <w:next w:val="Normal"/>
    <w:link w:val="Heading4Char"/>
    <w:qFormat/>
    <w:rsid w:val="006E31D2"/>
    <w:pPr>
      <w:keepNext/>
      <w:numPr>
        <w:ilvl w:val="3"/>
        <w:numId w:val="28"/>
      </w:numPr>
      <w:spacing w:before="60" w:after="60"/>
      <w:outlineLvl w:val="3"/>
    </w:pPr>
    <w:rPr>
      <w:b/>
      <w:color w:val="005EB8" w:themeColor="accent1"/>
      <w:szCs w:val="20"/>
    </w:rPr>
  </w:style>
  <w:style w:type="paragraph" w:styleId="Heading5">
    <w:name w:val="heading 5"/>
    <w:basedOn w:val="Heading4"/>
    <w:next w:val="ParaText"/>
    <w:link w:val="Heading5Char"/>
    <w:qFormat/>
    <w:rsid w:val="00FD4A2E"/>
    <w:pPr>
      <w:numPr>
        <w:ilvl w:val="4"/>
      </w:numPr>
      <w:shd w:val="clear" w:color="auto" w:fill="CCFFFF"/>
      <w:tabs>
        <w:tab w:val="left" w:pos="770"/>
      </w:tabs>
      <w:suppressAutoHyphens/>
      <w:spacing w:before="120" w:after="120" w:line="264" w:lineRule="auto"/>
      <w:textboxTightWrap w:val="none"/>
      <w:outlineLvl w:val="4"/>
    </w:pPr>
    <w:rPr>
      <w:b w:val="0"/>
      <w:caps/>
      <w:color w:val="auto"/>
      <w:szCs w:val="26"/>
    </w:rPr>
  </w:style>
  <w:style w:type="paragraph" w:styleId="Heading6">
    <w:name w:val="heading 6"/>
    <w:basedOn w:val="Heading5"/>
    <w:next w:val="Normal"/>
    <w:link w:val="Heading6Char"/>
    <w:qFormat/>
    <w:rsid w:val="00FD4A2E"/>
    <w:pPr>
      <w:numPr>
        <w:ilvl w:val="5"/>
      </w:numPr>
      <w:spacing w:after="60"/>
      <w:outlineLvl w:val="5"/>
    </w:pPr>
    <w:rPr>
      <w:i/>
      <w:sz w:val="22"/>
    </w:rPr>
  </w:style>
  <w:style w:type="paragraph" w:styleId="Heading7">
    <w:name w:val="heading 7"/>
    <w:basedOn w:val="Normal"/>
    <w:next w:val="Normal"/>
    <w:link w:val="Heading7Char"/>
    <w:qFormat/>
    <w:rsid w:val="00FD4A2E"/>
    <w:pPr>
      <w:numPr>
        <w:ilvl w:val="6"/>
        <w:numId w:val="28"/>
      </w:numPr>
      <w:suppressAutoHyphens/>
      <w:spacing w:before="240" w:after="60"/>
      <w:textboxTightWrap w:val="none"/>
      <w:outlineLvl w:val="6"/>
    </w:pPr>
    <w:rPr>
      <w:color w:val="auto"/>
      <w:sz w:val="20"/>
      <w:szCs w:val="20"/>
    </w:rPr>
  </w:style>
  <w:style w:type="paragraph" w:styleId="Heading8">
    <w:name w:val="heading 8"/>
    <w:basedOn w:val="Normal"/>
    <w:next w:val="Normal"/>
    <w:link w:val="Heading8Char"/>
    <w:qFormat/>
    <w:rsid w:val="00FD4A2E"/>
    <w:pPr>
      <w:numPr>
        <w:ilvl w:val="7"/>
        <w:numId w:val="28"/>
      </w:numPr>
      <w:suppressAutoHyphens/>
      <w:spacing w:before="240" w:after="60"/>
      <w:textboxTightWrap w:val="none"/>
      <w:outlineLvl w:val="7"/>
    </w:pPr>
    <w:rPr>
      <w:i/>
      <w:color w:val="auto"/>
      <w:sz w:val="20"/>
      <w:szCs w:val="20"/>
    </w:rPr>
  </w:style>
  <w:style w:type="paragraph" w:styleId="Heading9">
    <w:name w:val="heading 9"/>
    <w:basedOn w:val="Normal"/>
    <w:next w:val="Normal"/>
    <w:link w:val="Heading9Char"/>
    <w:qFormat/>
    <w:rsid w:val="00FD4A2E"/>
    <w:pPr>
      <w:numPr>
        <w:ilvl w:val="8"/>
        <w:numId w:val="28"/>
      </w:numPr>
      <w:suppressAutoHyphens/>
      <w:spacing w:before="240" w:after="60"/>
      <w:textboxTightWrap w:val="none"/>
      <w:outlineLvl w:val="8"/>
    </w:pPr>
    <w:rPr>
      <w:i/>
      <w:color w:val="auto"/>
      <w:sz w:val="18"/>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C572AD"/>
    <w:rPr>
      <w:rFonts w:ascii="Arial" w:eastAsia="MS Mincho" w:hAnsi="Arial"/>
      <w:b/>
      <w:color w:val="005EB8" w:themeColor="accent1"/>
      <w:spacing w:val="-6"/>
      <w:kern w:val="28"/>
      <w:sz w:val="36"/>
      <w:szCs w:val="28"/>
      <w14:ligatures w14:val="standardContextual"/>
    </w:rPr>
  </w:style>
  <w:style w:type="character" w:customStyle="1" w:styleId="Heading1Char">
    <w:name w:val="Heading 1 Char"/>
    <w:basedOn w:val="DefaultParagraphFont"/>
    <w:link w:val="Heading1"/>
    <w:rsid w:val="00FA4212"/>
    <w:rPr>
      <w:rFonts w:ascii="Arial" w:hAnsi="Arial" w:cs="Arial"/>
      <w:b/>
      <w:bCs/>
      <w:color w:val="005EB8" w:themeColor="accent1"/>
      <w:spacing w:val="-14"/>
      <w:kern w:val="28"/>
      <w:sz w:val="42"/>
      <w:szCs w:val="32"/>
      <w14:ligatures w14:val="standardContextual"/>
    </w:rPr>
  </w:style>
  <w:style w:type="paragraph" w:styleId="ListParagraph">
    <w:name w:val="List Paragraph"/>
    <w:basedOn w:val="Normal"/>
    <w:link w:val="ListParagraphChar"/>
    <w:uiPriority w:val="34"/>
    <w:qFormat/>
    <w:rsid w:val="00D93D0D"/>
    <w:pPr>
      <w:spacing w:after="180"/>
      <w:ind w:firstLine="360"/>
    </w:pPr>
  </w:style>
  <w:style w:type="character" w:customStyle="1" w:styleId="Heading3Char">
    <w:name w:val="Heading 3 Char"/>
    <w:basedOn w:val="DefaultParagraphFont"/>
    <w:link w:val="Heading3"/>
    <w:rsid w:val="00FA4212"/>
    <w:rPr>
      <w:rFonts w:ascii="Arial" w:eastAsia="MS Mincho" w:hAnsi="Arial" w:cs="Arial"/>
      <w:b/>
      <w:bCs/>
      <w:color w:val="005EB8" w:themeColor="accent1"/>
      <w:spacing w:val="-6"/>
      <w:kern w:val="28"/>
      <w:sz w:val="30"/>
      <w:szCs w:val="26"/>
      <w14:ligatures w14:val="standardContextual"/>
    </w:rPr>
  </w:style>
  <w:style w:type="paragraph" w:customStyle="1" w:styleId="Bulletlist">
    <w:name w:val="Bullet list"/>
    <w:basedOn w:val="ListParagraph"/>
    <w:link w:val="BulletlistChar"/>
    <w:autoRedefine/>
    <w:qFormat/>
    <w:rsid w:val="00497DE0"/>
    <w:pPr>
      <w:numPr>
        <w:numId w:val="1"/>
      </w:numPr>
      <w:autoSpaceDE w:val="0"/>
      <w:autoSpaceDN w:val="0"/>
      <w:adjustRightInd w:val="0"/>
      <w:spacing w:after="140"/>
      <w:ind w:left="510" w:hanging="510"/>
      <w:textboxTightWrap w:val="none"/>
    </w:pPr>
    <w:rPr>
      <w:rFonts w:cs="FrutigerLTStd-Light"/>
      <w:szCs w:val="22"/>
    </w:rPr>
  </w:style>
  <w:style w:type="character" w:customStyle="1" w:styleId="BulletlistChar">
    <w:name w:val="Bullet list Char"/>
    <w:basedOn w:val="DefaultParagraphFont"/>
    <w:link w:val="Bulletlist"/>
    <w:rsid w:val="00497DE0"/>
    <w:rPr>
      <w:rFonts w:ascii="Arial" w:hAnsi="Arial" w:cs="FrutigerLTStd-Light"/>
      <w:color w:val="0F0F0F" w:themeColor="text1"/>
      <w:sz w:val="24"/>
      <w:szCs w:val="22"/>
    </w:rPr>
  </w:style>
  <w:style w:type="paragraph" w:customStyle="1" w:styleId="Footnote-hanging">
    <w:name w:val="Footnote - hanging"/>
    <w:basedOn w:val="Bulletlist"/>
    <w:link w:val="Footnote-hangingChar"/>
    <w:qFormat/>
    <w:rsid w:val="004F0A67"/>
    <w:pPr>
      <w:numPr>
        <w:numId w:val="0"/>
      </w:numPr>
      <w:tabs>
        <w:tab w:val="left" w:pos="284"/>
      </w:tabs>
      <w:spacing w:after="280"/>
      <w:ind w:left="284" w:hanging="284"/>
    </w:pPr>
    <w:rPr>
      <w:sz w:val="18"/>
      <w:szCs w:val="18"/>
    </w:rPr>
  </w:style>
  <w:style w:type="character" w:customStyle="1" w:styleId="Footnote-hangingChar">
    <w:name w:val="Footnote - hanging Char"/>
    <w:basedOn w:val="BulletlistChar"/>
    <w:link w:val="Footnote-hanging"/>
    <w:rsid w:val="004F0A67"/>
    <w:rPr>
      <w:rFonts w:ascii="Arial" w:hAnsi="Arial" w:cs="FrutigerLTStd-Light"/>
      <w:color w:val="0F0F0F" w:themeColor="text1"/>
      <w:sz w:val="18"/>
      <w:szCs w:val="18"/>
    </w:rPr>
  </w:style>
  <w:style w:type="character" w:customStyle="1" w:styleId="Heading4Char">
    <w:name w:val="Heading 4 Char"/>
    <w:basedOn w:val="DefaultParagraphFont"/>
    <w:link w:val="Heading4"/>
    <w:rsid w:val="006E31D2"/>
    <w:rPr>
      <w:rFonts w:ascii="Arial" w:hAnsi="Arial"/>
      <w:b/>
      <w:color w:val="005EB8" w:themeColor="accent1"/>
      <w:sz w:val="24"/>
    </w:rPr>
  </w:style>
  <w:style w:type="character" w:styleId="Hyperlink">
    <w:name w:val="Hyperlink"/>
    <w:basedOn w:val="DefaultParagraphFont"/>
    <w:uiPriority w:val="99"/>
    <w:unhideWhenUsed/>
    <w:qFormat/>
    <w:rsid w:val="00D66537"/>
    <w:rPr>
      <w:rFonts w:asciiTheme="minorHAnsi" w:hAnsiTheme="minorHAnsi"/>
      <w:color w:val="003087" w:themeColor="accent3"/>
      <w:u w:val="none"/>
    </w:rPr>
  </w:style>
  <w:style w:type="paragraph" w:customStyle="1" w:styleId="Standfirst">
    <w:name w:val="Standfirst"/>
    <w:basedOn w:val="Normal"/>
    <w:link w:val="StandfirstChar"/>
    <w:autoRedefine/>
    <w:qFormat/>
    <w:rsid w:val="00FA4212"/>
    <w:pPr>
      <w:spacing w:after="180" w:line="420" w:lineRule="atLeast"/>
    </w:pPr>
    <w:rPr>
      <w:color w:val="424D58" w:themeColor="accent6"/>
      <w:spacing w:val="4"/>
      <w:kern w:val="28"/>
      <w:sz w:val="30"/>
      <w:szCs w:val="28"/>
      <w14:ligatures w14:val="standardContextual"/>
    </w:rPr>
  </w:style>
  <w:style w:type="character" w:customStyle="1" w:styleId="StandfirstChar">
    <w:name w:val="Standfirst Char"/>
    <w:basedOn w:val="Heading4Char"/>
    <w:link w:val="Standfirst"/>
    <w:rsid w:val="00FA4212"/>
    <w:rPr>
      <w:rFonts w:ascii="Arial" w:hAnsi="Arial"/>
      <w:b w:val="0"/>
      <w:color w:val="424D58" w:themeColor="accent6"/>
      <w:spacing w:val="4"/>
      <w:kern w:val="28"/>
      <w:sz w:val="30"/>
      <w:szCs w:val="28"/>
      <w14:ligatures w14:val="standardContextual"/>
    </w:rPr>
  </w:style>
  <w:style w:type="paragraph" w:styleId="TOC1">
    <w:name w:val="toc 1"/>
    <w:basedOn w:val="Normal"/>
    <w:next w:val="Normal"/>
    <w:autoRedefine/>
    <w:uiPriority w:val="39"/>
    <w:unhideWhenUsed/>
    <w:qFormat/>
    <w:rsid w:val="00DD1729"/>
    <w:pPr>
      <w:pBdr>
        <w:top w:val="single" w:sz="4" w:space="4" w:color="D6DBE0" w:themeColor="accent6" w:themeTint="33"/>
        <w:bottom w:val="single" w:sz="4" w:space="4" w:color="D6DBE0" w:themeColor="accent6" w:themeTint="33"/>
      </w:pBdr>
      <w:tabs>
        <w:tab w:val="right" w:pos="9854"/>
      </w:tabs>
    </w:pPr>
    <w:rPr>
      <w:b/>
      <w:noProof/>
      <w:color w:val="005EB8" w:themeColor="accent1"/>
      <w:sz w:val="28"/>
    </w:rPr>
  </w:style>
  <w:style w:type="paragraph" w:styleId="TOCHeading">
    <w:name w:val="TOC Heading"/>
    <w:basedOn w:val="Heading1"/>
    <w:next w:val="Normal"/>
    <w:uiPriority w:val="39"/>
    <w:unhideWhenUsed/>
    <w:qFormat/>
    <w:rsid w:val="000C24AF"/>
    <w:pPr>
      <w:keepLines/>
      <w:spacing w:before="480" w:after="0" w:line="276" w:lineRule="auto"/>
      <w:outlineLvl w:val="9"/>
    </w:pPr>
    <w:rPr>
      <w:rFonts w:asciiTheme="majorHAnsi" w:eastAsiaTheme="majorEastAsia" w:hAnsiTheme="majorHAnsi" w:cstheme="majorBidi"/>
      <w:kern w:val="0"/>
      <w:sz w:val="28"/>
      <w:szCs w:val="28"/>
      <w:lang w:val="en-US" w:eastAsia="ja-JP"/>
    </w:rPr>
  </w:style>
  <w:style w:type="paragraph" w:customStyle="1" w:styleId="FrontpageTitle">
    <w:name w:val="Frontpage_Title"/>
    <w:basedOn w:val="Normal"/>
    <w:link w:val="FrontpageTitleChar"/>
    <w:autoRedefine/>
    <w:qFormat/>
    <w:rsid w:val="009C27F0"/>
    <w:rPr>
      <w:b/>
      <w:color w:val="FFFFFF" w:themeColor="background1"/>
      <w:sz w:val="84"/>
      <w:szCs w:val="84"/>
    </w:rPr>
  </w:style>
  <w:style w:type="character" w:customStyle="1" w:styleId="FrontpageTitleChar">
    <w:name w:val="Frontpage_Title Char"/>
    <w:basedOn w:val="DefaultParagraphFont"/>
    <w:link w:val="FrontpageTitle"/>
    <w:rsid w:val="009C27F0"/>
    <w:rPr>
      <w:rFonts w:ascii="Arial" w:hAnsi="Arial"/>
      <w:b/>
      <w:color w:val="FFFFFF" w:themeColor="background1"/>
      <w:sz w:val="84"/>
      <w:szCs w:val="84"/>
    </w:rPr>
  </w:style>
  <w:style w:type="paragraph" w:customStyle="1" w:styleId="Frontpagesubhead">
    <w:name w:val="Frontpage_subhead"/>
    <w:basedOn w:val="Normal"/>
    <w:link w:val="FrontpagesubheadChar"/>
    <w:autoRedefine/>
    <w:qFormat/>
    <w:rsid w:val="009C27F0"/>
    <w:rPr>
      <w:b/>
      <w:color w:val="F2F2F2" w:themeColor="background1" w:themeShade="F2"/>
      <w:sz w:val="48"/>
      <w:szCs w:val="36"/>
    </w:rPr>
  </w:style>
  <w:style w:type="character" w:customStyle="1" w:styleId="FrontpagesubheadChar">
    <w:name w:val="Frontpage_subhead Char"/>
    <w:basedOn w:val="DefaultParagraphFont"/>
    <w:link w:val="Frontpagesubhead"/>
    <w:rsid w:val="009C27F0"/>
    <w:rPr>
      <w:rFonts w:ascii="Arial" w:hAnsi="Arial"/>
      <w:b/>
      <w:color w:val="F2F2F2" w:themeColor="background1" w:themeShade="F2"/>
      <w:sz w:val="48"/>
      <w:szCs w:val="36"/>
    </w:rPr>
  </w:style>
  <w:style w:type="paragraph" w:customStyle="1" w:styleId="Footnoteseparator">
    <w:name w:val="Footnote_separator"/>
    <w:basedOn w:val="Heading3"/>
    <w:link w:val="FootnoteseparatorChar"/>
    <w:rsid w:val="000C24AF"/>
    <w:rPr>
      <w:noProof/>
      <w:w w:val="200"/>
      <w:sz w:val="16"/>
      <w:szCs w:val="16"/>
    </w:rPr>
  </w:style>
  <w:style w:type="character" w:customStyle="1" w:styleId="FootnoteseparatorChar">
    <w:name w:val="Footnote_separator Char"/>
    <w:basedOn w:val="Heading3Char"/>
    <w:link w:val="Footnoteseparator"/>
    <w:rsid w:val="000C24AF"/>
    <w:rPr>
      <w:rFonts w:ascii="Arial" w:eastAsia="MS Mincho" w:hAnsi="Arial" w:cs="Arial"/>
      <w:b/>
      <w:bCs/>
      <w:noProof/>
      <w:color w:val="005EB8" w:themeColor="accent1"/>
      <w:spacing w:val="-8"/>
      <w:w w:val="200"/>
      <w:kern w:val="28"/>
      <w:sz w:val="16"/>
      <w:szCs w:val="16"/>
      <w14:ligatures w14:val="standardContextual"/>
    </w:rPr>
  </w:style>
  <w:style w:type="paragraph" w:customStyle="1" w:styleId="Numberedlist">
    <w:name w:val="Numbered list"/>
    <w:basedOn w:val="ListParagraph"/>
    <w:link w:val="NumberedlistChar"/>
    <w:qFormat/>
    <w:rsid w:val="000C24AF"/>
    <w:pPr>
      <w:spacing w:after="140"/>
      <w:ind w:left="510" w:hanging="510"/>
    </w:pPr>
  </w:style>
  <w:style w:type="character" w:customStyle="1" w:styleId="NumberedlistChar">
    <w:name w:val="Numbered list Char"/>
    <w:basedOn w:val="DefaultParagraphFont"/>
    <w:link w:val="Numberedlist"/>
    <w:rsid w:val="000C24AF"/>
    <w:rPr>
      <w:rFonts w:ascii="Arial" w:hAnsi="Arial"/>
      <w:sz w:val="24"/>
      <w:szCs w:val="24"/>
    </w:rPr>
  </w:style>
  <w:style w:type="paragraph" w:styleId="TOC2">
    <w:name w:val="toc 2"/>
    <w:basedOn w:val="Normal"/>
    <w:next w:val="Normal"/>
    <w:autoRedefine/>
    <w:uiPriority w:val="39"/>
    <w:unhideWhenUsed/>
    <w:qFormat/>
    <w:rsid w:val="00EB6372"/>
    <w:pPr>
      <w:spacing w:after="100"/>
      <w:ind w:left="220"/>
    </w:pPr>
    <w:rPr>
      <w:color w:val="424D58" w:themeColor="accent6"/>
    </w:rPr>
  </w:style>
  <w:style w:type="paragraph" w:styleId="TOC3">
    <w:name w:val="toc 3"/>
    <w:basedOn w:val="Normal"/>
    <w:next w:val="Normal"/>
    <w:autoRedefine/>
    <w:semiHidden/>
    <w:unhideWhenUsed/>
    <w:qFormat/>
    <w:rsid w:val="000C24AF"/>
    <w:pPr>
      <w:spacing w:after="100" w:line="276" w:lineRule="auto"/>
      <w:ind w:left="440"/>
      <w:textboxTightWrap w:val="none"/>
    </w:pPr>
    <w:rPr>
      <w:rFonts w:asciiTheme="minorHAnsi" w:eastAsiaTheme="minorEastAsia" w:hAnsiTheme="minorHAnsi" w:cstheme="minorBidi"/>
      <w:szCs w:val="22"/>
      <w:lang w:val="en-US" w:eastAsia="ja-JP"/>
    </w:rPr>
  </w:style>
  <w:style w:type="paragraph" w:styleId="Header">
    <w:name w:val="header"/>
    <w:basedOn w:val="Normal"/>
    <w:link w:val="HeaderChar"/>
    <w:unhideWhenUsed/>
    <w:qFormat/>
    <w:rsid w:val="004F0A67"/>
    <w:pPr>
      <w:pBdr>
        <w:bottom w:val="single" w:sz="2" w:space="4" w:color="84919C" w:themeColor="accent2"/>
      </w:pBdr>
      <w:tabs>
        <w:tab w:val="left" w:pos="9639"/>
      </w:tabs>
      <w:spacing w:after="0"/>
    </w:pPr>
    <w:rPr>
      <w:color w:val="84919C" w:themeColor="accent2"/>
      <w:sz w:val="20"/>
    </w:rPr>
  </w:style>
  <w:style w:type="character" w:customStyle="1" w:styleId="HeaderChar">
    <w:name w:val="Header Char"/>
    <w:basedOn w:val="DefaultParagraphFont"/>
    <w:link w:val="Header"/>
    <w:rsid w:val="004F0A67"/>
    <w:rPr>
      <w:rFonts w:ascii="Arial" w:hAnsi="Arial"/>
      <w:color w:val="84919C" w:themeColor="accent2"/>
      <w:szCs w:val="24"/>
    </w:rPr>
  </w:style>
  <w:style w:type="paragraph" w:styleId="Footer">
    <w:name w:val="footer"/>
    <w:basedOn w:val="Normal"/>
    <w:link w:val="FooterChar"/>
    <w:autoRedefine/>
    <w:unhideWhenUsed/>
    <w:qFormat/>
    <w:rsid w:val="0030753B"/>
    <w:pPr>
      <w:tabs>
        <w:tab w:val="right" w:pos="9866"/>
      </w:tabs>
      <w:spacing w:after="0"/>
    </w:pPr>
    <w:rPr>
      <w:color w:val="84919C" w:themeColor="accent2"/>
      <w:spacing w:val="-4"/>
      <w:sz w:val="18"/>
    </w:rPr>
  </w:style>
  <w:style w:type="character" w:customStyle="1" w:styleId="FooterChar">
    <w:name w:val="Footer Char"/>
    <w:basedOn w:val="DefaultParagraphFont"/>
    <w:link w:val="Footer"/>
    <w:rsid w:val="0030753B"/>
    <w:rPr>
      <w:rFonts w:ascii="Arial" w:hAnsi="Arial"/>
      <w:color w:val="84919C" w:themeColor="accent2"/>
      <w:spacing w:val="-4"/>
      <w:sz w:val="18"/>
      <w:szCs w:val="24"/>
    </w:rPr>
  </w:style>
  <w:style w:type="character" w:styleId="Strong">
    <w:name w:val="Strong"/>
    <w:aliases w:val="Bold"/>
    <w:qFormat/>
    <w:rsid w:val="000C24AF"/>
    <w:rPr>
      <w:rFonts w:asciiTheme="minorHAnsi" w:hAnsiTheme="minorHAnsi"/>
      <w:b/>
      <w:bCs/>
    </w:rPr>
  </w:style>
  <w:style w:type="paragraph" w:styleId="Quote">
    <w:name w:val="Quote"/>
    <w:basedOn w:val="Normal"/>
    <w:next w:val="Normal"/>
    <w:link w:val="QuoteChar"/>
    <w:uiPriority w:val="29"/>
    <w:qFormat/>
    <w:rsid w:val="00FA4212"/>
    <w:pPr>
      <w:spacing w:before="70" w:after="70"/>
    </w:pPr>
    <w:rPr>
      <w:rFonts w:asciiTheme="minorHAnsi" w:hAnsiTheme="minorHAnsi"/>
      <w:i/>
      <w:iCs/>
      <w:color w:val="005EB8" w:themeColor="accent1"/>
      <w:sz w:val="30"/>
    </w:rPr>
  </w:style>
  <w:style w:type="character" w:customStyle="1" w:styleId="QuoteChar">
    <w:name w:val="Quote Char"/>
    <w:basedOn w:val="DefaultParagraphFont"/>
    <w:link w:val="Quote"/>
    <w:uiPriority w:val="29"/>
    <w:rsid w:val="00FA4212"/>
    <w:rPr>
      <w:rFonts w:asciiTheme="minorHAnsi" w:hAnsiTheme="minorHAnsi"/>
      <w:i/>
      <w:iCs/>
      <w:color w:val="005EB8" w:themeColor="accent1"/>
      <w:sz w:val="30"/>
      <w:szCs w:val="24"/>
    </w:rPr>
  </w:style>
  <w:style w:type="character" w:customStyle="1" w:styleId="ListParagraphChar">
    <w:name w:val="List Paragraph Char"/>
    <w:basedOn w:val="DefaultParagraphFont"/>
    <w:link w:val="ListParagraph"/>
    <w:uiPriority w:val="34"/>
    <w:rsid w:val="001D243C"/>
    <w:rPr>
      <w:rFonts w:ascii="Arial" w:hAnsi="Arial"/>
      <w:sz w:val="24"/>
      <w:szCs w:val="24"/>
    </w:rPr>
  </w:style>
  <w:style w:type="character" w:styleId="FootnoteReference">
    <w:name w:val="footnote reference"/>
    <w:basedOn w:val="DefaultParagraphFont"/>
    <w:uiPriority w:val="99"/>
    <w:unhideWhenUsed/>
    <w:rsid w:val="001D243C"/>
    <w:rPr>
      <w:vertAlign w:val="superscript"/>
    </w:rPr>
  </w:style>
  <w:style w:type="paragraph" w:styleId="BalloonText">
    <w:name w:val="Balloon Text"/>
    <w:basedOn w:val="Normal"/>
    <w:link w:val="BalloonTextChar"/>
    <w:uiPriority w:val="99"/>
    <w:semiHidden/>
    <w:unhideWhenUsed/>
    <w:rsid w:val="003D3A42"/>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3A42"/>
    <w:rPr>
      <w:rFonts w:ascii="Tahoma" w:hAnsi="Tahoma" w:cs="Tahoma"/>
      <w:sz w:val="16"/>
      <w:szCs w:val="16"/>
    </w:rPr>
  </w:style>
  <w:style w:type="character" w:styleId="PlaceholderText">
    <w:name w:val="Placeholder Text"/>
    <w:basedOn w:val="DefaultParagraphFont"/>
    <w:uiPriority w:val="99"/>
    <w:semiHidden/>
    <w:rsid w:val="00DD77F0"/>
    <w:rPr>
      <w:color w:val="808080"/>
    </w:rPr>
  </w:style>
  <w:style w:type="paragraph" w:customStyle="1" w:styleId="Publisheddate">
    <w:name w:val="Published date"/>
    <w:basedOn w:val="Heading4"/>
    <w:link w:val="PublisheddateChar"/>
    <w:qFormat/>
    <w:rsid w:val="009C27F0"/>
    <w:rPr>
      <w:b w:val="0"/>
      <w:color w:val="FFFFFF" w:themeColor="background1"/>
      <w:sz w:val="30"/>
    </w:rPr>
  </w:style>
  <w:style w:type="character" w:customStyle="1" w:styleId="PublisheddateChar">
    <w:name w:val="Published date Char"/>
    <w:basedOn w:val="Heading4Char"/>
    <w:link w:val="Publisheddate"/>
    <w:rsid w:val="009C27F0"/>
    <w:rPr>
      <w:rFonts w:ascii="Arial" w:hAnsi="Arial"/>
      <w:b w:val="0"/>
      <w:color w:val="FFFFFF" w:themeColor="background1"/>
      <w:sz w:val="30"/>
    </w:rPr>
  </w:style>
  <w:style w:type="character" w:customStyle="1" w:styleId="Heading5Char">
    <w:name w:val="Heading 5 Char"/>
    <w:basedOn w:val="DefaultParagraphFont"/>
    <w:link w:val="Heading5"/>
    <w:rsid w:val="00FD4A2E"/>
    <w:rPr>
      <w:rFonts w:ascii="Arial" w:hAnsi="Arial"/>
      <w:caps/>
      <w:sz w:val="24"/>
      <w:szCs w:val="26"/>
      <w:shd w:val="clear" w:color="auto" w:fill="CCFFFF"/>
    </w:rPr>
  </w:style>
  <w:style w:type="character" w:customStyle="1" w:styleId="Heading6Char">
    <w:name w:val="Heading 6 Char"/>
    <w:basedOn w:val="DefaultParagraphFont"/>
    <w:link w:val="Heading6"/>
    <w:rsid w:val="00FD4A2E"/>
    <w:rPr>
      <w:rFonts w:ascii="Arial" w:hAnsi="Arial"/>
      <w:i/>
      <w:caps/>
      <w:sz w:val="22"/>
      <w:szCs w:val="26"/>
      <w:shd w:val="clear" w:color="auto" w:fill="CCFFFF"/>
    </w:rPr>
  </w:style>
  <w:style w:type="character" w:customStyle="1" w:styleId="Heading7Char">
    <w:name w:val="Heading 7 Char"/>
    <w:basedOn w:val="DefaultParagraphFont"/>
    <w:link w:val="Heading7"/>
    <w:rsid w:val="00FD4A2E"/>
    <w:rPr>
      <w:rFonts w:ascii="Arial" w:hAnsi="Arial"/>
    </w:rPr>
  </w:style>
  <w:style w:type="character" w:customStyle="1" w:styleId="Heading8Char">
    <w:name w:val="Heading 8 Char"/>
    <w:basedOn w:val="DefaultParagraphFont"/>
    <w:link w:val="Heading8"/>
    <w:rsid w:val="00FD4A2E"/>
    <w:rPr>
      <w:rFonts w:ascii="Arial" w:hAnsi="Arial"/>
      <w:i/>
    </w:rPr>
  </w:style>
  <w:style w:type="character" w:customStyle="1" w:styleId="Heading9Char">
    <w:name w:val="Heading 9 Char"/>
    <w:basedOn w:val="DefaultParagraphFont"/>
    <w:link w:val="Heading9"/>
    <w:rsid w:val="00FD4A2E"/>
    <w:rPr>
      <w:rFonts w:ascii="Arial" w:hAnsi="Arial"/>
      <w:i/>
      <w:sz w:val="18"/>
    </w:rPr>
  </w:style>
  <w:style w:type="paragraph" w:customStyle="1" w:styleId="StyleHeading2">
    <w:name w:val="Style Heading 2"/>
    <w:basedOn w:val="Heading2"/>
    <w:next w:val="ParaText"/>
    <w:qFormat/>
    <w:rsid w:val="00FD4A2E"/>
    <w:pPr>
      <w:numPr>
        <w:numId w:val="0"/>
      </w:numPr>
      <w:pBdr>
        <w:bottom w:val="single" w:sz="8" w:space="1" w:color="auto"/>
      </w:pBdr>
      <w:shd w:val="clear" w:color="auto" w:fill="77DFDD"/>
      <w:tabs>
        <w:tab w:val="num" w:pos="576"/>
      </w:tabs>
      <w:suppressAutoHyphens/>
      <w:spacing w:before="240" w:after="240"/>
      <w:ind w:left="576" w:hanging="576"/>
    </w:pPr>
    <w:rPr>
      <w:rFonts w:eastAsia="Times New Roman"/>
      <w:b w:val="0"/>
      <w:caps/>
      <w:color w:val="auto"/>
      <w:spacing w:val="0"/>
      <w:kern w:val="0"/>
      <w:sz w:val="28"/>
      <w:szCs w:val="20"/>
      <w14:ligatures w14:val="none"/>
    </w:rPr>
  </w:style>
  <w:style w:type="paragraph" w:customStyle="1" w:styleId="ParaText">
    <w:name w:val="Para Text"/>
    <w:basedOn w:val="Normal"/>
    <w:link w:val="ParaTextChar"/>
    <w:qFormat/>
    <w:rsid w:val="00FD4A2E"/>
    <w:pPr>
      <w:numPr>
        <w:numId w:val="4"/>
      </w:numPr>
      <w:tabs>
        <w:tab w:val="left" w:pos="770"/>
      </w:tabs>
      <w:spacing w:before="120" w:after="180"/>
      <w:ind w:left="771" w:hanging="771"/>
      <w:jc w:val="both"/>
      <w:textboxTightWrap w:val="none"/>
    </w:pPr>
    <w:rPr>
      <w:color w:val="auto"/>
      <w:sz w:val="22"/>
    </w:rPr>
  </w:style>
  <w:style w:type="character" w:customStyle="1" w:styleId="ParaTextChar">
    <w:name w:val="Para Text Char"/>
    <w:basedOn w:val="DefaultParagraphFont"/>
    <w:link w:val="ParaText"/>
    <w:rsid w:val="00FD4A2E"/>
    <w:rPr>
      <w:rFonts w:ascii="Arial" w:hAnsi="Arial"/>
      <w:sz w:val="22"/>
      <w:szCs w:val="24"/>
    </w:rPr>
  </w:style>
  <w:style w:type="paragraph" w:styleId="TOC5">
    <w:name w:val="toc 5"/>
    <w:basedOn w:val="Normal"/>
    <w:next w:val="Normal"/>
    <w:semiHidden/>
    <w:rsid w:val="00FD4A2E"/>
    <w:pPr>
      <w:tabs>
        <w:tab w:val="left" w:leader="dot" w:pos="8280"/>
        <w:tab w:val="right" w:pos="8640"/>
      </w:tabs>
      <w:spacing w:before="120" w:after="120"/>
      <w:ind w:left="2880" w:right="720"/>
      <w:textboxTightWrap w:val="none"/>
    </w:pPr>
    <w:rPr>
      <w:color w:val="auto"/>
      <w:sz w:val="22"/>
      <w:szCs w:val="20"/>
    </w:rPr>
  </w:style>
  <w:style w:type="paragraph" w:styleId="TOC4">
    <w:name w:val="toc 4"/>
    <w:basedOn w:val="Normal"/>
    <w:next w:val="Normal"/>
    <w:semiHidden/>
    <w:rsid w:val="00FD4A2E"/>
    <w:pPr>
      <w:tabs>
        <w:tab w:val="left" w:pos="3150"/>
        <w:tab w:val="left" w:leader="dot" w:pos="8280"/>
        <w:tab w:val="right" w:pos="8640"/>
      </w:tabs>
      <w:spacing w:before="120" w:after="0"/>
      <w:ind w:left="2246" w:right="720"/>
      <w:textboxTightWrap w:val="none"/>
    </w:pPr>
    <w:rPr>
      <w:noProof/>
      <w:color w:val="auto"/>
      <w:sz w:val="22"/>
      <w:szCs w:val="20"/>
    </w:rPr>
  </w:style>
  <w:style w:type="paragraph" w:styleId="MacroText">
    <w:name w:val="macro"/>
    <w:link w:val="MacroTextChar"/>
    <w:semiHidden/>
    <w:rsid w:val="00FD4A2E"/>
    <w:pPr>
      <w:keepLines/>
      <w:tabs>
        <w:tab w:val="left" w:pos="480"/>
        <w:tab w:val="left" w:pos="960"/>
        <w:tab w:val="left" w:pos="1440"/>
        <w:tab w:val="left" w:pos="1920"/>
        <w:tab w:val="left" w:pos="2400"/>
        <w:tab w:val="left" w:pos="2880"/>
        <w:tab w:val="left" w:pos="3360"/>
        <w:tab w:val="left" w:pos="3840"/>
        <w:tab w:val="left" w:pos="4320"/>
      </w:tabs>
      <w:jc w:val="both"/>
    </w:pPr>
    <w:rPr>
      <w:rFonts w:ascii="Courier New" w:hAnsi="Courier New"/>
    </w:rPr>
  </w:style>
  <w:style w:type="character" w:customStyle="1" w:styleId="MacroTextChar">
    <w:name w:val="Macro Text Char"/>
    <w:basedOn w:val="DefaultParagraphFont"/>
    <w:link w:val="MacroText"/>
    <w:semiHidden/>
    <w:rsid w:val="00FD4A2E"/>
    <w:rPr>
      <w:rFonts w:ascii="Courier New" w:hAnsi="Courier New"/>
    </w:rPr>
  </w:style>
  <w:style w:type="paragraph" w:customStyle="1" w:styleId="DN">
    <w:name w:val="DN"/>
    <w:basedOn w:val="ParaText"/>
    <w:next w:val="DNDQnormal"/>
    <w:rsid w:val="00FD4A2E"/>
    <w:pPr>
      <w:keepLines/>
      <w:numPr>
        <w:numId w:val="0"/>
      </w:numPr>
      <w:pBdr>
        <w:top w:val="single" w:sz="4" w:space="1" w:color="auto"/>
        <w:left w:val="single" w:sz="4" w:space="4" w:color="auto"/>
        <w:bottom w:val="single" w:sz="4" w:space="1" w:color="auto"/>
        <w:right w:val="single" w:sz="4" w:space="4" w:color="auto"/>
      </w:pBdr>
      <w:shd w:val="clear" w:color="auto" w:fill="FFFDD5"/>
      <w:tabs>
        <w:tab w:val="left" w:pos="709"/>
      </w:tabs>
      <w:ind w:left="709" w:hanging="709"/>
      <w:jc w:val="left"/>
      <w:outlineLvl w:val="7"/>
    </w:pPr>
  </w:style>
  <w:style w:type="paragraph" w:customStyle="1" w:styleId="DNDQnormal">
    <w:name w:val="DNDQnormal"/>
    <w:basedOn w:val="DN"/>
    <w:semiHidden/>
    <w:qFormat/>
    <w:rsid w:val="00FD4A2E"/>
    <w:pPr>
      <w:outlineLvl w:val="9"/>
    </w:pPr>
  </w:style>
  <w:style w:type="paragraph" w:styleId="TOAHeading">
    <w:name w:val="toa heading"/>
    <w:basedOn w:val="Normal"/>
    <w:next w:val="Normal"/>
    <w:semiHidden/>
    <w:rsid w:val="00FD4A2E"/>
    <w:pPr>
      <w:spacing w:before="120" w:after="120"/>
      <w:textboxTightWrap w:val="none"/>
    </w:pPr>
    <w:rPr>
      <w:b/>
      <w:color w:val="auto"/>
      <w:szCs w:val="20"/>
    </w:rPr>
  </w:style>
  <w:style w:type="paragraph" w:styleId="Title">
    <w:name w:val="Title"/>
    <w:basedOn w:val="Normal"/>
    <w:link w:val="TitleChar"/>
    <w:qFormat/>
    <w:rsid w:val="00FD4A2E"/>
    <w:pPr>
      <w:spacing w:before="120" w:after="120"/>
      <w:jc w:val="center"/>
      <w:textboxTightWrap w:val="none"/>
    </w:pPr>
    <w:rPr>
      <w:rFonts w:ascii="Calibri" w:hAnsi="Calibri"/>
      <w:b/>
      <w:caps/>
      <w:color w:val="auto"/>
      <w:kern w:val="28"/>
      <w:sz w:val="30"/>
      <w:szCs w:val="20"/>
    </w:rPr>
  </w:style>
  <w:style w:type="character" w:customStyle="1" w:styleId="TitleChar">
    <w:name w:val="Title Char"/>
    <w:basedOn w:val="DefaultParagraphFont"/>
    <w:link w:val="Title"/>
    <w:rsid w:val="00FD4A2E"/>
    <w:rPr>
      <w:rFonts w:ascii="Calibri" w:hAnsi="Calibri"/>
      <w:b/>
      <w:caps/>
      <w:kern w:val="28"/>
      <w:sz w:val="30"/>
    </w:rPr>
  </w:style>
  <w:style w:type="character" w:styleId="CommentReference">
    <w:name w:val="annotation reference"/>
    <w:basedOn w:val="DefaultParagraphFont"/>
    <w:uiPriority w:val="99"/>
    <w:semiHidden/>
    <w:rsid w:val="00FD4A2E"/>
    <w:rPr>
      <w:sz w:val="16"/>
      <w:szCs w:val="16"/>
    </w:rPr>
  </w:style>
  <w:style w:type="paragraph" w:styleId="CommentText">
    <w:name w:val="annotation text"/>
    <w:basedOn w:val="Normal"/>
    <w:link w:val="CommentTextChar"/>
    <w:uiPriority w:val="99"/>
    <w:semiHidden/>
    <w:unhideWhenUsed/>
    <w:rsid w:val="00FD4A2E"/>
    <w:pPr>
      <w:spacing w:before="120" w:after="120"/>
      <w:textboxTightWrap w:val="none"/>
    </w:pPr>
    <w:rPr>
      <w:color w:val="auto"/>
      <w:sz w:val="20"/>
      <w:szCs w:val="20"/>
    </w:rPr>
  </w:style>
  <w:style w:type="character" w:customStyle="1" w:styleId="CommentTextChar">
    <w:name w:val="Comment Text Char"/>
    <w:basedOn w:val="DefaultParagraphFont"/>
    <w:link w:val="CommentText"/>
    <w:uiPriority w:val="99"/>
    <w:semiHidden/>
    <w:rsid w:val="00FD4A2E"/>
    <w:rPr>
      <w:rFonts w:ascii="Arial" w:hAnsi="Arial"/>
    </w:rPr>
  </w:style>
  <w:style w:type="paragraph" w:styleId="CommentSubject">
    <w:name w:val="annotation subject"/>
    <w:basedOn w:val="Normal"/>
    <w:link w:val="CommentSubjectChar"/>
    <w:semiHidden/>
    <w:rsid w:val="00FD4A2E"/>
    <w:pPr>
      <w:spacing w:before="120" w:after="120"/>
      <w:textboxTightWrap w:val="none"/>
    </w:pPr>
    <w:rPr>
      <w:b/>
      <w:bCs/>
      <w:color w:val="auto"/>
      <w:sz w:val="22"/>
      <w:szCs w:val="20"/>
    </w:rPr>
  </w:style>
  <w:style w:type="character" w:customStyle="1" w:styleId="CommentSubjectChar">
    <w:name w:val="Comment Subject Char"/>
    <w:basedOn w:val="CommentTextChar"/>
    <w:link w:val="CommentSubject"/>
    <w:semiHidden/>
    <w:rsid w:val="00FD4A2E"/>
    <w:rPr>
      <w:rFonts w:ascii="Arial" w:hAnsi="Arial"/>
      <w:b/>
      <w:bCs/>
      <w:sz w:val="22"/>
    </w:rPr>
  </w:style>
  <w:style w:type="paragraph" w:customStyle="1" w:styleId="ColorfulShading-Accent11">
    <w:name w:val="Colorful Shading - Accent 11"/>
    <w:hidden/>
    <w:semiHidden/>
    <w:rsid w:val="00FD4A2E"/>
    <w:rPr>
      <w:rFonts w:ascii="Calibri" w:hAnsi="Calibri"/>
      <w:sz w:val="22"/>
    </w:rPr>
  </w:style>
  <w:style w:type="paragraph" w:styleId="TOC6">
    <w:name w:val="toc 6"/>
    <w:basedOn w:val="Normal"/>
    <w:next w:val="Normal"/>
    <w:autoRedefine/>
    <w:semiHidden/>
    <w:rsid w:val="00FD4A2E"/>
    <w:pPr>
      <w:spacing w:before="120" w:after="120"/>
      <w:ind w:left="1100"/>
      <w:textboxTightWrap w:val="none"/>
    </w:pPr>
    <w:rPr>
      <w:color w:val="auto"/>
      <w:sz w:val="22"/>
      <w:szCs w:val="20"/>
    </w:rPr>
  </w:style>
  <w:style w:type="paragraph" w:styleId="TOC7">
    <w:name w:val="toc 7"/>
    <w:basedOn w:val="Normal"/>
    <w:next w:val="Normal"/>
    <w:autoRedefine/>
    <w:semiHidden/>
    <w:rsid w:val="00FD4A2E"/>
    <w:pPr>
      <w:spacing w:before="120" w:after="120"/>
      <w:ind w:left="1320"/>
      <w:textboxTightWrap w:val="none"/>
    </w:pPr>
    <w:rPr>
      <w:color w:val="auto"/>
      <w:sz w:val="22"/>
      <w:szCs w:val="20"/>
    </w:rPr>
  </w:style>
  <w:style w:type="paragraph" w:styleId="TOC8">
    <w:name w:val="toc 8"/>
    <w:basedOn w:val="Normal"/>
    <w:next w:val="Normal"/>
    <w:autoRedefine/>
    <w:semiHidden/>
    <w:rsid w:val="00FD4A2E"/>
    <w:pPr>
      <w:spacing w:before="120" w:after="120"/>
      <w:ind w:left="1440" w:hanging="360"/>
      <w:textboxTightWrap w:val="none"/>
    </w:pPr>
    <w:rPr>
      <w:color w:val="auto"/>
      <w:sz w:val="22"/>
      <w:szCs w:val="20"/>
    </w:rPr>
  </w:style>
  <w:style w:type="paragraph" w:styleId="TOC9">
    <w:name w:val="toc 9"/>
    <w:basedOn w:val="Normal"/>
    <w:next w:val="Normal"/>
    <w:autoRedefine/>
    <w:semiHidden/>
    <w:rsid w:val="00FD4A2E"/>
    <w:pPr>
      <w:spacing w:before="120" w:after="120"/>
      <w:ind w:left="1760"/>
      <w:textboxTightWrap w:val="none"/>
    </w:pPr>
    <w:rPr>
      <w:color w:val="auto"/>
      <w:sz w:val="22"/>
      <w:szCs w:val="20"/>
    </w:rPr>
  </w:style>
  <w:style w:type="paragraph" w:customStyle="1" w:styleId="BulletNum">
    <w:name w:val="BulletNum"/>
    <w:basedOn w:val="ParaText"/>
    <w:qFormat/>
    <w:rsid w:val="00FD4A2E"/>
    <w:pPr>
      <w:numPr>
        <w:ilvl w:val="1"/>
      </w:numPr>
      <w:tabs>
        <w:tab w:val="clear" w:pos="770"/>
        <w:tab w:val="clear" w:pos="2750"/>
      </w:tabs>
      <w:ind w:left="1440" w:hanging="360"/>
    </w:pPr>
    <w:rPr>
      <w:rFonts w:cs="Franklin Gothic Book"/>
    </w:rPr>
  </w:style>
  <w:style w:type="paragraph" w:customStyle="1" w:styleId="StyleHeading1">
    <w:name w:val="Style Heading 1"/>
    <w:basedOn w:val="Heading1"/>
    <w:next w:val="ParaText"/>
    <w:qFormat/>
    <w:rsid w:val="00FD4A2E"/>
    <w:pPr>
      <w:pageBreakBefore/>
      <w:shd w:val="clear" w:color="auto" w:fill="00C9C4"/>
      <w:tabs>
        <w:tab w:val="num" w:pos="432"/>
        <w:tab w:val="num" w:pos="770"/>
      </w:tabs>
      <w:suppressAutoHyphens/>
      <w:spacing w:before="240" w:after="240"/>
      <w:ind w:left="770" w:hanging="770"/>
    </w:pPr>
    <w:rPr>
      <w:rFonts w:cs="Times New Roman"/>
      <w:caps/>
      <w:color w:val="auto"/>
      <w:spacing w:val="0"/>
      <w:kern w:val="32"/>
      <w:sz w:val="32"/>
      <w:szCs w:val="20"/>
      <w14:ligatures w14:val="none"/>
    </w:rPr>
  </w:style>
  <w:style w:type="paragraph" w:customStyle="1" w:styleId="Bullets">
    <w:name w:val="Bullets"/>
    <w:basedOn w:val="Normal"/>
    <w:link w:val="BulletsChar"/>
    <w:rsid w:val="00FD4A2E"/>
    <w:pPr>
      <w:numPr>
        <w:numId w:val="7"/>
      </w:numPr>
      <w:tabs>
        <w:tab w:val="left" w:pos="3190"/>
      </w:tabs>
      <w:spacing w:before="120" w:after="120"/>
      <w:textboxTightWrap w:val="none"/>
    </w:pPr>
    <w:rPr>
      <w:color w:val="auto"/>
      <w:sz w:val="22"/>
    </w:rPr>
  </w:style>
  <w:style w:type="character" w:customStyle="1" w:styleId="BulletsChar">
    <w:name w:val="Bullets Char"/>
    <w:basedOn w:val="DefaultParagraphFont"/>
    <w:link w:val="Bullets"/>
    <w:rsid w:val="00FD4A2E"/>
    <w:rPr>
      <w:rFonts w:ascii="Arial" w:hAnsi="Arial"/>
      <w:sz w:val="22"/>
      <w:szCs w:val="24"/>
    </w:rPr>
  </w:style>
  <w:style w:type="paragraph" w:customStyle="1" w:styleId="Table10">
    <w:name w:val="Table 10"/>
    <w:basedOn w:val="Normal"/>
    <w:rsid w:val="00FD4A2E"/>
    <w:pPr>
      <w:spacing w:before="120" w:after="120"/>
      <w:textboxTightWrap w:val="none"/>
    </w:pPr>
    <w:rPr>
      <w:color w:val="auto"/>
      <w:sz w:val="20"/>
      <w:szCs w:val="20"/>
      <w:lang w:eastAsia="en-GB"/>
    </w:rPr>
  </w:style>
  <w:style w:type="paragraph" w:customStyle="1" w:styleId="Table8">
    <w:name w:val="Table 8"/>
    <w:basedOn w:val="Normal"/>
    <w:rsid w:val="00FD4A2E"/>
    <w:pPr>
      <w:spacing w:before="48" w:after="48"/>
      <w:textboxTightWrap w:val="none"/>
    </w:pPr>
    <w:rPr>
      <w:color w:val="auto"/>
      <w:sz w:val="16"/>
      <w:szCs w:val="20"/>
      <w:lang w:eastAsia="en-GB"/>
    </w:rPr>
  </w:style>
  <w:style w:type="paragraph" w:customStyle="1" w:styleId="Prog">
    <w:name w:val="Prog"/>
    <w:basedOn w:val="CODE"/>
    <w:semiHidden/>
    <w:rsid w:val="00FD4A2E"/>
    <w:pPr>
      <w:keepNext/>
      <w:pBdr>
        <w:top w:val="single" w:sz="6" w:space="1" w:color="auto" w:shadow="1"/>
        <w:left w:val="single" w:sz="6" w:space="1" w:color="auto" w:shadow="1"/>
        <w:bottom w:val="single" w:sz="6" w:space="1" w:color="auto" w:shadow="1"/>
        <w:right w:val="single" w:sz="6" w:space="1" w:color="auto" w:shadow="1"/>
      </w:pBdr>
      <w:tabs>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ind w:left="108"/>
    </w:pPr>
    <w:rPr>
      <w:sz w:val="18"/>
      <w:lang w:eastAsia="en-GB"/>
    </w:rPr>
  </w:style>
  <w:style w:type="paragraph" w:customStyle="1" w:styleId="CODE">
    <w:name w:val="CODE"/>
    <w:basedOn w:val="Normal"/>
    <w:link w:val="CODEChar"/>
    <w:rsid w:val="00FD4A2E"/>
    <w:pPr>
      <w:keepLines/>
      <w:pBdr>
        <w:top w:val="single" w:sz="4" w:space="3" w:color="auto"/>
        <w:left w:val="single" w:sz="4" w:space="4" w:color="auto"/>
        <w:bottom w:val="single" w:sz="4" w:space="2" w:color="auto"/>
        <w:right w:val="single" w:sz="4" w:space="4" w:color="auto"/>
      </w:pBdr>
      <w:suppressAutoHyphens/>
      <w:spacing w:after="0" w:line="312" w:lineRule="auto"/>
      <w:textboxTightWrap w:val="none"/>
    </w:pPr>
    <w:rPr>
      <w:rFonts w:ascii="Lucida Console" w:hAnsi="Lucida Console"/>
      <w:noProof/>
      <w:color w:val="auto"/>
      <w:sz w:val="20"/>
      <w:szCs w:val="32"/>
    </w:rPr>
  </w:style>
  <w:style w:type="paragraph" w:customStyle="1" w:styleId="TableName">
    <w:name w:val="Table Name"/>
    <w:basedOn w:val="Table8"/>
    <w:semiHidden/>
    <w:rsid w:val="00FD4A2E"/>
    <w:pPr>
      <w:pageBreakBefore/>
    </w:pPr>
    <w:rPr>
      <w:sz w:val="20"/>
    </w:rPr>
  </w:style>
  <w:style w:type="paragraph" w:customStyle="1" w:styleId="Bullet1">
    <w:name w:val="Bullet 1"/>
    <w:basedOn w:val="Normal"/>
    <w:semiHidden/>
    <w:rsid w:val="00FD4A2E"/>
    <w:pPr>
      <w:spacing w:before="120" w:after="40"/>
      <w:ind w:left="851" w:hanging="357"/>
      <w:textboxTightWrap w:val="none"/>
    </w:pPr>
    <w:rPr>
      <w:color w:val="auto"/>
      <w:sz w:val="20"/>
      <w:szCs w:val="20"/>
      <w:lang w:eastAsia="en-GB"/>
    </w:rPr>
  </w:style>
  <w:style w:type="paragraph" w:customStyle="1" w:styleId="Bullet2">
    <w:name w:val="Bullet 2"/>
    <w:basedOn w:val="Bullets"/>
    <w:link w:val="Bullet2Char"/>
    <w:semiHidden/>
    <w:rsid w:val="00FD4A2E"/>
    <w:pPr>
      <w:numPr>
        <w:numId w:val="8"/>
      </w:numPr>
      <w:tabs>
        <w:tab w:val="clear" w:pos="1742"/>
        <w:tab w:val="num" w:pos="990"/>
      </w:tabs>
      <w:ind w:left="990" w:hanging="202"/>
    </w:pPr>
  </w:style>
  <w:style w:type="paragraph" w:customStyle="1" w:styleId="Tableindent">
    <w:name w:val="Table indent"/>
    <w:basedOn w:val="Table8"/>
    <w:semiHidden/>
    <w:rsid w:val="00FD4A2E"/>
    <w:pPr>
      <w:tabs>
        <w:tab w:val="left" w:pos="851"/>
      </w:tabs>
      <w:ind w:left="284" w:hanging="284"/>
    </w:pPr>
    <w:rPr>
      <w:sz w:val="20"/>
    </w:rPr>
  </w:style>
  <w:style w:type="paragraph" w:styleId="Caption">
    <w:name w:val="caption"/>
    <w:basedOn w:val="Normal"/>
    <w:next w:val="Normal"/>
    <w:uiPriority w:val="35"/>
    <w:qFormat/>
    <w:rsid w:val="00FD4A2E"/>
    <w:pPr>
      <w:spacing w:before="120" w:after="120"/>
      <w:textboxTightWrap w:val="none"/>
    </w:pPr>
    <w:rPr>
      <w:b/>
      <w:color w:val="auto"/>
      <w:sz w:val="20"/>
      <w:szCs w:val="20"/>
      <w:lang w:eastAsia="en-GB"/>
    </w:rPr>
  </w:style>
  <w:style w:type="paragraph" w:styleId="Revision">
    <w:name w:val="Revision"/>
    <w:hidden/>
    <w:rsid w:val="00FD4A2E"/>
    <w:rPr>
      <w:rFonts w:ascii="Calibri" w:hAnsi="Calibri"/>
      <w:sz w:val="22"/>
    </w:rPr>
  </w:style>
  <w:style w:type="paragraph" w:customStyle="1" w:styleId="DQ">
    <w:name w:val="DQ"/>
    <w:basedOn w:val="DN"/>
    <w:next w:val="DNDQnormal"/>
    <w:rsid w:val="00FD4A2E"/>
  </w:style>
  <w:style w:type="paragraph" w:styleId="FootnoteText">
    <w:name w:val="footnote text"/>
    <w:basedOn w:val="Normal"/>
    <w:link w:val="FootnoteTextChar"/>
    <w:uiPriority w:val="99"/>
    <w:semiHidden/>
    <w:rsid w:val="00FD4A2E"/>
    <w:pPr>
      <w:spacing w:before="120" w:after="120"/>
      <w:textboxTightWrap w:val="none"/>
    </w:pPr>
    <w:rPr>
      <w:color w:val="auto"/>
      <w:sz w:val="20"/>
      <w:szCs w:val="20"/>
    </w:rPr>
  </w:style>
  <w:style w:type="character" w:customStyle="1" w:styleId="FootnoteTextChar">
    <w:name w:val="Footnote Text Char"/>
    <w:basedOn w:val="DefaultParagraphFont"/>
    <w:link w:val="FootnoteText"/>
    <w:uiPriority w:val="99"/>
    <w:semiHidden/>
    <w:rsid w:val="00FD4A2E"/>
    <w:rPr>
      <w:rFonts w:ascii="Arial" w:hAnsi="Arial"/>
    </w:rPr>
  </w:style>
  <w:style w:type="character" w:customStyle="1" w:styleId="Bullet2Char">
    <w:name w:val="Bullet 2 Char"/>
    <w:basedOn w:val="BulletsChar"/>
    <w:link w:val="Bullet2"/>
    <w:semiHidden/>
    <w:rsid w:val="00FD4A2E"/>
    <w:rPr>
      <w:rFonts w:ascii="Arial" w:hAnsi="Arial"/>
      <w:sz w:val="22"/>
      <w:szCs w:val="24"/>
    </w:rPr>
  </w:style>
  <w:style w:type="paragraph" w:styleId="DocumentMap">
    <w:name w:val="Document Map"/>
    <w:basedOn w:val="Normal"/>
    <w:link w:val="DocumentMapChar"/>
    <w:semiHidden/>
    <w:rsid w:val="00FD4A2E"/>
    <w:pPr>
      <w:shd w:val="clear" w:color="auto" w:fill="000080"/>
      <w:spacing w:before="120" w:after="120"/>
      <w:textboxTightWrap w:val="none"/>
    </w:pPr>
    <w:rPr>
      <w:rFonts w:ascii="Tahoma" w:hAnsi="Tahoma" w:cs="Tahoma"/>
      <w:color w:val="auto"/>
      <w:sz w:val="20"/>
      <w:szCs w:val="20"/>
    </w:rPr>
  </w:style>
  <w:style w:type="character" w:customStyle="1" w:styleId="DocumentMapChar">
    <w:name w:val="Document Map Char"/>
    <w:basedOn w:val="DefaultParagraphFont"/>
    <w:link w:val="DocumentMap"/>
    <w:semiHidden/>
    <w:rsid w:val="00FD4A2E"/>
    <w:rPr>
      <w:rFonts w:ascii="Tahoma" w:hAnsi="Tahoma" w:cs="Tahoma"/>
      <w:shd w:val="clear" w:color="auto" w:fill="000080"/>
    </w:rPr>
  </w:style>
  <w:style w:type="character" w:styleId="EndnoteReference">
    <w:name w:val="endnote reference"/>
    <w:basedOn w:val="DefaultParagraphFont"/>
    <w:semiHidden/>
    <w:rsid w:val="00FD4A2E"/>
    <w:rPr>
      <w:vertAlign w:val="superscript"/>
    </w:rPr>
  </w:style>
  <w:style w:type="paragraph" w:styleId="EndnoteText">
    <w:name w:val="endnote text"/>
    <w:basedOn w:val="Normal"/>
    <w:link w:val="EndnoteTextChar"/>
    <w:semiHidden/>
    <w:rsid w:val="00FD4A2E"/>
    <w:pPr>
      <w:spacing w:before="120" w:after="120"/>
      <w:textboxTightWrap w:val="none"/>
    </w:pPr>
    <w:rPr>
      <w:color w:val="auto"/>
      <w:sz w:val="20"/>
      <w:szCs w:val="20"/>
    </w:rPr>
  </w:style>
  <w:style w:type="character" w:customStyle="1" w:styleId="EndnoteTextChar">
    <w:name w:val="Endnote Text Char"/>
    <w:basedOn w:val="DefaultParagraphFont"/>
    <w:link w:val="EndnoteText"/>
    <w:semiHidden/>
    <w:rsid w:val="00FD4A2E"/>
    <w:rPr>
      <w:rFonts w:ascii="Arial" w:hAnsi="Arial"/>
    </w:rPr>
  </w:style>
  <w:style w:type="paragraph" w:styleId="Index1">
    <w:name w:val="index 1"/>
    <w:basedOn w:val="Normal"/>
    <w:next w:val="Normal"/>
    <w:autoRedefine/>
    <w:semiHidden/>
    <w:rsid w:val="00FD4A2E"/>
    <w:pPr>
      <w:spacing w:before="120" w:after="120"/>
      <w:ind w:left="220" w:hanging="220"/>
      <w:textboxTightWrap w:val="none"/>
    </w:pPr>
    <w:rPr>
      <w:color w:val="auto"/>
      <w:sz w:val="22"/>
      <w:szCs w:val="20"/>
    </w:rPr>
  </w:style>
  <w:style w:type="paragraph" w:styleId="Index2">
    <w:name w:val="index 2"/>
    <w:basedOn w:val="Normal"/>
    <w:next w:val="Normal"/>
    <w:autoRedefine/>
    <w:semiHidden/>
    <w:rsid w:val="00FD4A2E"/>
    <w:pPr>
      <w:spacing w:before="120" w:after="120"/>
      <w:ind w:left="440" w:hanging="220"/>
      <w:textboxTightWrap w:val="none"/>
    </w:pPr>
    <w:rPr>
      <w:color w:val="auto"/>
      <w:sz w:val="22"/>
      <w:szCs w:val="20"/>
    </w:rPr>
  </w:style>
  <w:style w:type="paragraph" w:styleId="Index3">
    <w:name w:val="index 3"/>
    <w:basedOn w:val="Normal"/>
    <w:next w:val="Normal"/>
    <w:autoRedefine/>
    <w:semiHidden/>
    <w:rsid w:val="00FD4A2E"/>
    <w:pPr>
      <w:spacing w:before="120" w:after="120"/>
      <w:ind w:left="660" w:hanging="220"/>
      <w:textboxTightWrap w:val="none"/>
    </w:pPr>
    <w:rPr>
      <w:color w:val="auto"/>
      <w:sz w:val="22"/>
      <w:szCs w:val="20"/>
    </w:rPr>
  </w:style>
  <w:style w:type="paragraph" w:styleId="Index4">
    <w:name w:val="index 4"/>
    <w:basedOn w:val="Normal"/>
    <w:next w:val="Normal"/>
    <w:autoRedefine/>
    <w:semiHidden/>
    <w:rsid w:val="00FD4A2E"/>
    <w:pPr>
      <w:spacing w:before="120" w:after="120"/>
      <w:ind w:left="880" w:hanging="220"/>
      <w:textboxTightWrap w:val="none"/>
    </w:pPr>
    <w:rPr>
      <w:color w:val="auto"/>
      <w:sz w:val="22"/>
      <w:szCs w:val="20"/>
    </w:rPr>
  </w:style>
  <w:style w:type="paragraph" w:styleId="Index5">
    <w:name w:val="index 5"/>
    <w:basedOn w:val="Normal"/>
    <w:next w:val="Normal"/>
    <w:autoRedefine/>
    <w:semiHidden/>
    <w:rsid w:val="00FD4A2E"/>
    <w:pPr>
      <w:spacing w:before="120" w:after="120"/>
      <w:ind w:left="1100" w:hanging="220"/>
      <w:textboxTightWrap w:val="none"/>
    </w:pPr>
    <w:rPr>
      <w:color w:val="auto"/>
      <w:sz w:val="22"/>
      <w:szCs w:val="20"/>
    </w:rPr>
  </w:style>
  <w:style w:type="paragraph" w:styleId="Index6">
    <w:name w:val="index 6"/>
    <w:basedOn w:val="Normal"/>
    <w:next w:val="Normal"/>
    <w:autoRedefine/>
    <w:semiHidden/>
    <w:rsid w:val="00FD4A2E"/>
    <w:pPr>
      <w:spacing w:before="120" w:after="120"/>
      <w:ind w:left="1320" w:hanging="220"/>
      <w:textboxTightWrap w:val="none"/>
    </w:pPr>
    <w:rPr>
      <w:color w:val="auto"/>
      <w:sz w:val="22"/>
      <w:szCs w:val="20"/>
    </w:rPr>
  </w:style>
  <w:style w:type="paragraph" w:styleId="Index7">
    <w:name w:val="index 7"/>
    <w:basedOn w:val="Normal"/>
    <w:next w:val="Normal"/>
    <w:autoRedefine/>
    <w:semiHidden/>
    <w:rsid w:val="00FD4A2E"/>
    <w:pPr>
      <w:spacing w:before="120" w:after="120"/>
      <w:ind w:left="1540" w:hanging="220"/>
      <w:textboxTightWrap w:val="none"/>
    </w:pPr>
    <w:rPr>
      <w:color w:val="auto"/>
      <w:sz w:val="22"/>
      <w:szCs w:val="20"/>
    </w:rPr>
  </w:style>
  <w:style w:type="paragraph" w:styleId="Index8">
    <w:name w:val="index 8"/>
    <w:basedOn w:val="Normal"/>
    <w:next w:val="Normal"/>
    <w:autoRedefine/>
    <w:semiHidden/>
    <w:rsid w:val="00FD4A2E"/>
    <w:pPr>
      <w:spacing w:before="120" w:after="120"/>
      <w:ind w:left="1760" w:hanging="220"/>
      <w:textboxTightWrap w:val="none"/>
    </w:pPr>
    <w:rPr>
      <w:color w:val="auto"/>
      <w:sz w:val="22"/>
      <w:szCs w:val="20"/>
    </w:rPr>
  </w:style>
  <w:style w:type="paragraph" w:styleId="Index9">
    <w:name w:val="index 9"/>
    <w:basedOn w:val="Normal"/>
    <w:next w:val="Normal"/>
    <w:autoRedefine/>
    <w:semiHidden/>
    <w:rsid w:val="00FD4A2E"/>
    <w:pPr>
      <w:spacing w:before="120" w:after="120"/>
      <w:ind w:left="1980" w:hanging="220"/>
      <w:textboxTightWrap w:val="none"/>
    </w:pPr>
    <w:rPr>
      <w:color w:val="auto"/>
      <w:sz w:val="22"/>
      <w:szCs w:val="20"/>
    </w:rPr>
  </w:style>
  <w:style w:type="paragraph" w:styleId="IndexHeading">
    <w:name w:val="index heading"/>
    <w:basedOn w:val="Normal"/>
    <w:next w:val="Index1"/>
    <w:semiHidden/>
    <w:rsid w:val="00FD4A2E"/>
    <w:pPr>
      <w:spacing w:before="120" w:after="120"/>
      <w:textboxTightWrap w:val="none"/>
    </w:pPr>
    <w:rPr>
      <w:rFonts w:cs="Arial"/>
      <w:b/>
      <w:bCs/>
      <w:color w:val="auto"/>
      <w:sz w:val="22"/>
      <w:szCs w:val="20"/>
    </w:rPr>
  </w:style>
  <w:style w:type="paragraph" w:styleId="TableofAuthorities">
    <w:name w:val="table of authorities"/>
    <w:basedOn w:val="Normal"/>
    <w:next w:val="Normal"/>
    <w:semiHidden/>
    <w:rsid w:val="00FD4A2E"/>
    <w:pPr>
      <w:spacing w:before="120" w:after="120"/>
      <w:ind w:left="220" w:hanging="220"/>
      <w:textboxTightWrap w:val="none"/>
    </w:pPr>
    <w:rPr>
      <w:color w:val="auto"/>
      <w:sz w:val="22"/>
      <w:szCs w:val="20"/>
    </w:rPr>
  </w:style>
  <w:style w:type="paragraph" w:styleId="TableofFigures">
    <w:name w:val="table of figures"/>
    <w:basedOn w:val="Normal"/>
    <w:next w:val="Normal"/>
    <w:semiHidden/>
    <w:rsid w:val="00FD4A2E"/>
    <w:pPr>
      <w:spacing w:before="120" w:after="120"/>
      <w:textboxTightWrap w:val="none"/>
    </w:pPr>
    <w:rPr>
      <w:color w:val="auto"/>
      <w:sz w:val="22"/>
      <w:szCs w:val="20"/>
    </w:rPr>
  </w:style>
  <w:style w:type="character" w:customStyle="1" w:styleId="CODEp">
    <w:name w:val="CODEp"/>
    <w:basedOn w:val="DefaultParagraphFont"/>
    <w:rsid w:val="00FD4A2E"/>
    <w:rPr>
      <w:rFonts w:ascii="Lucida Console" w:hAnsi="Lucida Console"/>
      <w:sz w:val="20"/>
    </w:rPr>
  </w:style>
  <w:style w:type="character" w:customStyle="1" w:styleId="CODEChar">
    <w:name w:val="CODE Char"/>
    <w:basedOn w:val="DefaultParagraphFont"/>
    <w:link w:val="CODE"/>
    <w:rsid w:val="00FD4A2E"/>
    <w:rPr>
      <w:rFonts w:ascii="Lucida Console" w:hAnsi="Lucida Console"/>
      <w:noProof/>
      <w:szCs w:val="32"/>
    </w:rPr>
  </w:style>
  <w:style w:type="table" w:styleId="TableProfessional">
    <w:name w:val="Table Professional"/>
    <w:basedOn w:val="TableNormal"/>
    <w:semiHidden/>
    <w:rsid w:val="00FD4A2E"/>
    <w:pPr>
      <w:spacing w:before="120" w:after="120"/>
    </w:pPr>
    <w:rPr>
      <w:lang w:eastAsia="en-GB"/>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StyleParaText11ptChar">
    <w:name w:val="Style Para Text + 11 pt Char"/>
    <w:basedOn w:val="DefaultParagraphFont"/>
    <w:link w:val="StyleParaText11pt"/>
    <w:locked/>
    <w:rsid w:val="00FD4A2E"/>
    <w:rPr>
      <w:rFonts w:ascii="Franklin Gothic Book" w:hAnsi="Franklin Gothic Book"/>
    </w:rPr>
  </w:style>
  <w:style w:type="paragraph" w:customStyle="1" w:styleId="StyleParaText11pt">
    <w:name w:val="Style Para Text + 11 pt"/>
    <w:basedOn w:val="Normal"/>
    <w:link w:val="StyleParaText11ptChar"/>
    <w:rsid w:val="00FD4A2E"/>
    <w:pPr>
      <w:tabs>
        <w:tab w:val="num" w:pos="360"/>
      </w:tabs>
      <w:spacing w:before="120" w:after="120"/>
      <w:ind w:left="360" w:hanging="360"/>
      <w:jc w:val="both"/>
      <w:textboxTightWrap w:val="none"/>
    </w:pPr>
    <w:rPr>
      <w:rFonts w:ascii="Franklin Gothic Book" w:hAnsi="Franklin Gothic Book"/>
      <w:color w:val="auto"/>
      <w:sz w:val="20"/>
      <w:szCs w:val="20"/>
    </w:rPr>
  </w:style>
  <w:style w:type="paragraph" w:customStyle="1" w:styleId="msolistparagraph0">
    <w:name w:val="msolistparagraph"/>
    <w:basedOn w:val="Normal"/>
    <w:rsid w:val="00FD4A2E"/>
    <w:pPr>
      <w:spacing w:after="0"/>
      <w:ind w:left="720"/>
      <w:textboxTightWrap w:val="none"/>
    </w:pPr>
    <w:rPr>
      <w:rFonts w:eastAsia="Calibri" w:cs="Arial"/>
      <w:color w:val="auto"/>
      <w:sz w:val="22"/>
      <w:szCs w:val="22"/>
      <w:lang w:eastAsia="en-GB"/>
    </w:rPr>
  </w:style>
  <w:style w:type="paragraph" w:styleId="BlockText">
    <w:name w:val="Block Text"/>
    <w:basedOn w:val="ParaText"/>
    <w:rsid w:val="00FD4A2E"/>
    <w:pPr>
      <w:tabs>
        <w:tab w:val="clear" w:pos="770"/>
        <w:tab w:val="clear" w:pos="2462"/>
        <w:tab w:val="left" w:pos="720"/>
      </w:tabs>
      <w:ind w:left="720" w:hanging="720"/>
    </w:pPr>
  </w:style>
  <w:style w:type="table" w:styleId="TableGrid">
    <w:name w:val="Table Grid"/>
    <w:basedOn w:val="TableNormal"/>
    <w:rsid w:val="00FD4A2E"/>
    <w:pPr>
      <w:spacing w:before="120" w:after="120"/>
    </w:pPr>
    <w:rPr>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rsid w:val="00FD4A2E"/>
    <w:rPr>
      <w:color w:val="606420"/>
      <w:u w:val="single"/>
    </w:rPr>
  </w:style>
  <w:style w:type="paragraph" w:customStyle="1" w:styleId="CharCharCharChar">
    <w:name w:val="Char Char Char Char"/>
    <w:basedOn w:val="Normal"/>
    <w:rsid w:val="00FD4A2E"/>
    <w:pPr>
      <w:spacing w:after="160" w:line="240" w:lineRule="exact"/>
      <w:textboxTightWrap w:val="none"/>
    </w:pPr>
    <w:rPr>
      <w:rFonts w:ascii="Verdana" w:hAnsi="Verdana"/>
      <w:color w:val="auto"/>
      <w:sz w:val="20"/>
      <w:szCs w:val="20"/>
      <w:lang w:val="en-US"/>
    </w:rPr>
  </w:style>
  <w:style w:type="paragraph" w:styleId="BodyText3">
    <w:name w:val="Body Text 3"/>
    <w:basedOn w:val="Normal"/>
    <w:link w:val="BodyText3Char"/>
    <w:rsid w:val="00FD4A2E"/>
    <w:pPr>
      <w:spacing w:before="120" w:after="120"/>
      <w:textboxTightWrap w:val="none"/>
    </w:pPr>
    <w:rPr>
      <w:color w:val="auto"/>
      <w:sz w:val="16"/>
      <w:szCs w:val="16"/>
    </w:rPr>
  </w:style>
  <w:style w:type="character" w:customStyle="1" w:styleId="BodyText3Char">
    <w:name w:val="Body Text 3 Char"/>
    <w:basedOn w:val="DefaultParagraphFont"/>
    <w:link w:val="BodyText3"/>
    <w:rsid w:val="00FD4A2E"/>
    <w:rPr>
      <w:rFonts w:ascii="Arial" w:hAnsi="Arial"/>
      <w:sz w:val="16"/>
      <w:szCs w:val="16"/>
    </w:rPr>
  </w:style>
  <w:style w:type="paragraph" w:styleId="HTMLPreformatted">
    <w:name w:val="HTML Preformatted"/>
    <w:basedOn w:val="Normal"/>
    <w:link w:val="HTMLPreformattedChar"/>
    <w:rsid w:val="00FD4A2E"/>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textboxTightWrap w:val="none"/>
    </w:pPr>
    <w:rPr>
      <w:rFonts w:ascii="Courier New" w:hAnsi="Courier New" w:cs="Courier New"/>
      <w:color w:val="auto"/>
      <w:sz w:val="20"/>
      <w:szCs w:val="20"/>
      <w:lang w:eastAsia="en-GB"/>
    </w:rPr>
  </w:style>
  <w:style w:type="character" w:customStyle="1" w:styleId="HTMLPreformattedChar">
    <w:name w:val="HTML Preformatted Char"/>
    <w:basedOn w:val="DefaultParagraphFont"/>
    <w:link w:val="HTMLPreformatted"/>
    <w:rsid w:val="00FD4A2E"/>
    <w:rPr>
      <w:rFonts w:ascii="Courier New" w:hAnsi="Courier New" w:cs="Courier New"/>
      <w:lang w:eastAsia="en-GB"/>
    </w:rPr>
  </w:style>
  <w:style w:type="character" w:customStyle="1" w:styleId="htmltxt1">
    <w:name w:val="html_txt1"/>
    <w:basedOn w:val="DefaultParagraphFont"/>
    <w:rsid w:val="00FD4A2E"/>
    <w:rPr>
      <w:color w:val="000000"/>
    </w:rPr>
  </w:style>
  <w:style w:type="character" w:customStyle="1" w:styleId="htmltag1">
    <w:name w:val="html_tag1"/>
    <w:basedOn w:val="DefaultParagraphFont"/>
    <w:rsid w:val="00FD4A2E"/>
    <w:rPr>
      <w:color w:val="0000FF"/>
    </w:rPr>
  </w:style>
  <w:style w:type="character" w:customStyle="1" w:styleId="htmlelm1">
    <w:name w:val="html_elm1"/>
    <w:basedOn w:val="DefaultParagraphFont"/>
    <w:rsid w:val="00FD4A2E"/>
    <w:rPr>
      <w:color w:val="800000"/>
    </w:rPr>
  </w:style>
  <w:style w:type="character" w:customStyle="1" w:styleId="htmlatr1">
    <w:name w:val="html_atr1"/>
    <w:basedOn w:val="DefaultParagraphFont"/>
    <w:rsid w:val="00FD4A2E"/>
    <w:rPr>
      <w:color w:val="FF0000"/>
    </w:rPr>
  </w:style>
  <w:style w:type="character" w:customStyle="1" w:styleId="htmlval1">
    <w:name w:val="html_val1"/>
    <w:basedOn w:val="DefaultParagraphFont"/>
    <w:rsid w:val="00FD4A2E"/>
    <w:rPr>
      <w:color w:val="0000FF"/>
    </w:rPr>
  </w:style>
  <w:style w:type="character" w:styleId="HTMLCode">
    <w:name w:val="HTML Code"/>
    <w:basedOn w:val="DefaultParagraphFont"/>
    <w:rsid w:val="00FD4A2E"/>
    <w:rPr>
      <w:rFonts w:ascii="Courier New" w:hAnsi="Courier New" w:cs="Courier New"/>
      <w:sz w:val="20"/>
      <w:szCs w:val="20"/>
    </w:rPr>
  </w:style>
  <w:style w:type="character" w:customStyle="1" w:styleId="UnresolvedMention1">
    <w:name w:val="Unresolved Mention1"/>
    <w:basedOn w:val="DefaultParagraphFont"/>
    <w:uiPriority w:val="99"/>
    <w:semiHidden/>
    <w:unhideWhenUsed/>
    <w:rsid w:val="00FD4A2E"/>
    <w:rPr>
      <w:color w:val="808080"/>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digital.nhs.uk/services/message-exchange-for-social-care-and-health-mesh" TargetMode="External"/><Relationship Id="rId26" Type="http://schemas.openxmlformats.org/officeDocument/2006/relationships/image" Target="media/image4.png"/><Relationship Id="rId39" Type="http://schemas.openxmlformats.org/officeDocument/2006/relationships/image" Target="media/image11.emf"/><Relationship Id="rId21" Type="http://schemas.openxmlformats.org/officeDocument/2006/relationships/oleObject" Target="embeddings/oleObject1.bin"/><Relationship Id="rId34" Type="http://schemas.openxmlformats.org/officeDocument/2006/relationships/oleObject" Target="embeddings/Microsoft_Excel_97-2003_Worksheet.xls"/><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3.emf"/><Relationship Id="rId29" Type="http://schemas.openxmlformats.org/officeDocument/2006/relationships/image" Target="media/image6.emf"/><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32" Type="http://schemas.openxmlformats.org/officeDocument/2006/relationships/oleObject" Target="embeddings/oleObject3.bin"/><Relationship Id="rId37" Type="http://schemas.openxmlformats.org/officeDocument/2006/relationships/image" Target="media/image10.emf"/><Relationship Id="rId40" Type="http://schemas.openxmlformats.org/officeDocument/2006/relationships/package" Target="embeddings/Microsoft_Word_Document1.docx"/><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4.xml"/><Relationship Id="rId28" Type="http://schemas.openxmlformats.org/officeDocument/2006/relationships/oleObject" Target="embeddings/Microsoft_Visio_2003-2010_Drawing.vsd"/><Relationship Id="rId36" Type="http://schemas.openxmlformats.org/officeDocument/2006/relationships/oleObject" Target="embeddings/Microsoft_Visio_2003-2010_Drawing1.vsd"/><Relationship Id="rId10" Type="http://schemas.openxmlformats.org/officeDocument/2006/relationships/settings" Target="settings.xml"/><Relationship Id="rId19" Type="http://schemas.openxmlformats.org/officeDocument/2006/relationships/hyperlink" Target="https://confluence.ihtsdotools.org/display/DOCECL/Expression+Constraint+Language+-+Specification+and+Guide" TargetMode="External"/><Relationship Id="rId31" Type="http://schemas.openxmlformats.org/officeDocument/2006/relationships/image" Target="media/image7.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eader" Target="header3.xml"/><Relationship Id="rId27" Type="http://schemas.openxmlformats.org/officeDocument/2006/relationships/image" Target="media/image5.emf"/><Relationship Id="rId30" Type="http://schemas.openxmlformats.org/officeDocument/2006/relationships/oleObject" Target="embeddings/oleObject2.bin"/><Relationship Id="rId35" Type="http://schemas.openxmlformats.org/officeDocument/2006/relationships/image" Target="media/image9.emf"/><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4.xml"/><Relationship Id="rId33" Type="http://schemas.openxmlformats.org/officeDocument/2006/relationships/image" Target="media/image8.emf"/><Relationship Id="rId38" Type="http://schemas.openxmlformats.org/officeDocument/2006/relationships/package" Target="embeddings/Microsoft_Word_Document.docx"/></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notes.xml.rels><?xml version="1.0" encoding="UTF-8" standalone="yes"?>
<Relationships xmlns="http://schemas.openxmlformats.org/package/2006/relationships"><Relationship Id="rId1" Type="http://schemas.openxmlformats.org/officeDocument/2006/relationships/hyperlink" Target="http://tools.ietf.org/html/rfc1952"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https://hscic365-my.sharepoint.com/personal/phga_hscic_gov_uk/Documents/My%20Templates/02_NHSDigital_basic_template_Plain_Blue_v1.dotx" TargetMode="External"/></Relationships>
</file>

<file path=word/theme/theme1.xml><?xml version="1.0" encoding="utf-8"?>
<a:theme xmlns:a="http://schemas.openxmlformats.org/drawingml/2006/main" name="HSCIC_Corporate">
  <a:themeElements>
    <a:clrScheme name="01-NHS-DIGI-PALETTE-01">
      <a:dk1>
        <a:srgbClr val="0F0F0F"/>
      </a:dk1>
      <a:lt1>
        <a:srgbClr val="FFFFFF"/>
      </a:lt1>
      <a:dk2>
        <a:srgbClr val="033F85"/>
      </a:dk2>
      <a:lt2>
        <a:srgbClr val="F9F9F9"/>
      </a:lt2>
      <a:accent1>
        <a:srgbClr val="005EB8"/>
      </a:accent1>
      <a:accent2>
        <a:srgbClr val="84919C"/>
      </a:accent2>
      <a:accent3>
        <a:srgbClr val="003087"/>
      </a:accent3>
      <a:accent4>
        <a:srgbClr val="5EBCE8"/>
      </a:accent4>
      <a:accent5>
        <a:srgbClr val="CED1D5"/>
      </a:accent5>
      <a:accent6>
        <a:srgbClr val="424D58"/>
      </a:accent6>
      <a:hlink>
        <a:srgbClr val="003087"/>
      </a:hlink>
      <a:folHlink>
        <a:srgbClr val="7C2855"/>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E5B3D514642B147B6C1779D09E1B706" ma:contentTypeVersion="2" ma:contentTypeDescription="Create a new document." ma:contentTypeScope="" ma:versionID="b0420cdedb0a576675cea20eaf68bcbf">
  <xsd:schema xmlns:xsd="http://www.w3.org/2001/XMLSchema" xmlns:xs="http://www.w3.org/2001/XMLSchema" xmlns:p="http://schemas.microsoft.com/office/2006/metadata/properties" xmlns:ns2="01ddb827-c1ea-4e0a-ab2d-f63852431ad2" targetNamespace="http://schemas.microsoft.com/office/2006/metadata/properties" ma:root="true" ma:fieldsID="442a5e0f53392741647d0dc1b284af23" ns2:_="">
    <xsd:import namespace="01ddb827-c1ea-4e0a-ab2d-f63852431ad2"/>
    <xsd:element name="properties">
      <xsd:complexType>
        <xsd:sequence>
          <xsd:element name="documentManagement">
            <xsd:complexType>
              <xsd:all>
                <xsd:element ref="ns2:Category" minOccurs="0"/>
                <xsd:element ref="ns2:Sub_x0020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ddb827-c1ea-4e0a-ab2d-f63852431ad2" elementFormDefault="qualified">
    <xsd:import namespace="http://schemas.microsoft.com/office/2006/documentManagement/types"/>
    <xsd:import namespace="http://schemas.microsoft.com/office/infopath/2007/PartnerControls"/>
    <xsd:element name="Category" ma:index="8" nillable="true" ma:displayName="Category" ma:format="RadioButtons" ma:internalName="Category">
      <xsd:simpleType>
        <xsd:restriction base="dms:Choice">
          <xsd:enumeration value="Finance and Commercial"/>
          <xsd:enumeration value="Briefing Papers and Slide Decks"/>
          <xsd:enumeration value="GP System Supplier Documents"/>
          <xsd:enumeration value="Requirements Documents"/>
          <xsd:enumeration value="Project Plan"/>
          <xsd:enumeration value="Project Management Products"/>
          <xsd:enumeration value="Business Case"/>
          <xsd:enumeration value="Digital Delivery Centre"/>
          <xsd:enumeration value="Archive"/>
          <xsd:enumeration value="Data Model"/>
        </xsd:restriction>
      </xsd:simpleType>
    </xsd:element>
    <xsd:element name="Sub_x0020_Category" ma:index="9" nillable="true" ma:displayName="Sub Category" ma:internalName="Sub_x0020_Category">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Sub_x0020_Category xmlns="01ddb827-c1ea-4e0a-ab2d-f63852431ad2">GPES-I</Sub_x0020_Category>
    <Category xmlns="01ddb827-c1ea-4e0a-ab2d-f63852431ad2"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HSCIC Document" ma:contentTypeID="0x010100F56AC1E539A90047BC30B3C9F7C85DBF009974B1B821AB36488BB2955A9F4B5285" ma:contentTypeVersion="12" ma:contentTypeDescription="Create a new document." ma:contentTypeScope="" ma:versionID="5dfdcb8c1bc1a4b86cb664d8313a30f0">
  <xsd:schema xmlns:xsd="http://www.w3.org/2001/XMLSchema" xmlns:xs="http://www.w3.org/2001/XMLSchema" xmlns:p="http://schemas.microsoft.com/office/2006/metadata/properties" xmlns:ns2="2e9807c8-684d-4ce2-9798-0aa295dedadb" xmlns:ns3="5668c8bc-6c30-45e9-80ca-5109d4270dfd" targetNamespace="http://schemas.microsoft.com/office/2006/metadata/properties" ma:root="true" ma:fieldsID="96afeb7b74a608b9bab069257c826fab" ns2:_="" ns3:_="">
    <xsd:import namespace="2e9807c8-684d-4ce2-9798-0aa295dedadb"/>
    <xsd:import namespace="5668c8bc-6c30-45e9-80ca-5109d4270dfd"/>
    <xsd:element name="properties">
      <xsd:complexType>
        <xsd:sequence>
          <xsd:element name="documentManagement">
            <xsd:complexType>
              <xsd:all>
                <xsd:element ref="ns2:jf4655f4e78d4ac1a11c19f3a13b9f1c" minOccurs="0"/>
                <xsd:element ref="ns3:TaxCatchAll" minOccurs="0"/>
                <xsd:element ref="ns3:TaxCatchAllLabel" minOccurs="0"/>
                <xsd:element ref="ns2:hscicLastReviewDate" minOccurs="0"/>
                <xsd:element ref="ns2:hscicNextReviewDate" minOccurs="0"/>
                <xsd:element ref="ns2:k5f85a19a9254bc483709d4dbf407442" minOccurs="0"/>
                <xsd:element ref="ns2:kf16b72b2d604d459ccf7f7fae4ace43" minOccurs="0"/>
                <xsd:element ref="ns2:j628e119d7e4440dadc57ef80e73f9ed" minOccurs="0"/>
                <xsd:element ref="ns2:p4ac7e37b3be48aa8418f065aeb540e0" minOccurs="0"/>
                <xsd:element ref="ns2:SharedWithUsers" minOccurs="0"/>
                <xsd:element ref="ns2:SharedWithDetails" minOccurs="0"/>
                <xsd:element ref="ns2:LastSharedByUser" minOccurs="0"/>
                <xsd:element ref="ns2:LastSharedBy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9807c8-684d-4ce2-9798-0aa295dedadb" elementFormDefault="qualified">
    <xsd:import namespace="http://schemas.microsoft.com/office/2006/documentManagement/types"/>
    <xsd:import namespace="http://schemas.microsoft.com/office/infopath/2007/PartnerControls"/>
    <xsd:element name="jf4655f4e78d4ac1a11c19f3a13b9f1c" ma:index="8" ma:taxonomy="true" ma:internalName="jf4655f4e78d4ac1a11c19f3a13b9f1c" ma:taxonomyFieldName="hscicDocumentType" ma:displayName="Information type" ma:default="" ma:fieldId="{3f4655f4-e78d-4ac1-a11c-19f3a13b9f1c}" ma:sspId="bb72b7f4-c981-47a4-a26e-043e4b78ebf3" ma:termSetId="62923a2f-f421-4e6f-b03c-6d9050967a32" ma:anchorId="00000000-0000-0000-0000-000000000000" ma:open="false" ma:isKeyword="false">
      <xsd:complexType>
        <xsd:sequence>
          <xsd:element ref="pc:Terms" minOccurs="0" maxOccurs="1"/>
        </xsd:sequence>
      </xsd:complexType>
    </xsd:element>
    <xsd:element name="hscicLastReviewDate" ma:index="12" nillable="true" ma:displayName="Last Review Date" ma:description="" ma:format="DateOnly" ma:internalName="hscicLastReviewDate">
      <xsd:simpleType>
        <xsd:restriction base="dms:DateTime"/>
      </xsd:simpleType>
    </xsd:element>
    <xsd:element name="hscicNextReviewDate" ma:index="13" nillable="true" ma:displayName="Next Review Date" ma:description="" ma:format="DateOnly" ma:internalName="hscicNextReviewDate">
      <xsd:simpleType>
        <xsd:restriction base="dms:DateTime"/>
      </xsd:simpleType>
    </xsd:element>
    <xsd:element name="k5f85a19a9254bc483709d4dbf407442" ma:index="14" nillable="true" ma:taxonomy="true" ma:internalName="k5f85a19a9254bc483709d4dbf407442" ma:taxonomyFieldName="hscicOrgCorporateFunction" ma:displayName="Corporate Function" ma:default="" ma:fieldId="{45f85a19-a925-4bc4-8370-9d4dbf407442}" ma:taxonomyMulti="true" ma:sspId="bb72b7f4-c981-47a4-a26e-043e4b78ebf3" ma:termSetId="e481236d-d792-4c01-bb67-9165b7203bda" ma:anchorId="00000000-0000-0000-0000-000000000000" ma:open="false" ma:isKeyword="false">
      <xsd:complexType>
        <xsd:sequence>
          <xsd:element ref="pc:Terms" minOccurs="0" maxOccurs="1"/>
        </xsd:sequence>
      </xsd:complexType>
    </xsd:element>
    <xsd:element name="kf16b72b2d604d459ccf7f7fae4ace43" ma:index="16" nillable="true" ma:taxonomy="true" ma:internalName="kf16b72b2d604d459ccf7f7fae4ace43" ma:taxonomyFieldName="hscicOrgOfficeLocation" ma:displayName="Office Location" ma:default="" ma:fieldId="{4f16b72b-2d60-4d45-9ccf-7f7fae4ace43}" ma:taxonomyMulti="true" ma:sspId="bb72b7f4-c981-47a4-a26e-043e4b78ebf3" ma:termSetId="5a06e8f3-eefd-4db0-81dc-7eb52882c7df" ma:anchorId="00000000-0000-0000-0000-000000000000" ma:open="false" ma:isKeyword="false">
      <xsd:complexType>
        <xsd:sequence>
          <xsd:element ref="pc:Terms" minOccurs="0" maxOccurs="1"/>
        </xsd:sequence>
      </xsd:complexType>
    </xsd:element>
    <xsd:element name="j628e119d7e4440dadc57ef80e73f9ed" ma:index="18" nillable="true" ma:taxonomy="true" ma:internalName="j628e119d7e4440dadc57ef80e73f9ed" ma:taxonomyFieldName="hscicOrgPortfolioDomain" ma:displayName="Portfolio Domain" ma:default="" ma:fieldId="{3628e119-d7e4-440d-adc5-7ef80e73f9ed}" ma:taxonomyMulti="true" ma:sspId="bb72b7f4-c981-47a4-a26e-043e4b78ebf3" ma:termSetId="a0f7ef30-1e9f-4c0e-8184-db5dd75173c1" ma:anchorId="00000000-0000-0000-0000-000000000000" ma:open="false" ma:isKeyword="false">
      <xsd:complexType>
        <xsd:sequence>
          <xsd:element ref="pc:Terms" minOccurs="0" maxOccurs="1"/>
        </xsd:sequence>
      </xsd:complexType>
    </xsd:element>
    <xsd:element name="p4ac7e37b3be48aa8418f065aeb540e0" ma:index="20" nillable="true" ma:taxonomy="true" ma:internalName="p4ac7e37b3be48aa8418f065aeb540e0" ma:taxonomyFieldName="hscicOrgProfessionalGroup" ma:displayName="Professional Group" ma:default="" ma:fieldId="{94ac7e37-b3be-48aa-8418-f065aeb540e0}" ma:taxonomyMulti="true" ma:sspId="bb72b7f4-c981-47a4-a26e-043e4b78ebf3" ma:termSetId="7ba65347-b85e-4395-970d-ce5ca96cf573" ma:anchorId="00000000-0000-0000-0000-000000000000" ma:open="fals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668c8bc-6c30-45e9-80ca-5109d4270dfd"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9c8c5045-8277-483a-b8b4-cb4af49e8caa}" ma:internalName="TaxCatchAll" ma:showField="CatchAllData" ma:web="2e9807c8-684d-4ce2-9798-0aa295dedadb">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9c8c5045-8277-483a-b8b4-cb4af49e8caa}" ma:internalName="TaxCatchAllLabel" ma:readOnly="true" ma:showField="CatchAllDataLabel" ma:web="2e9807c8-684d-4ce2-9798-0aa295deda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p4ac7e37b3be48aa8418f065aeb540e0 xmlns="2e9807c8-684d-4ce2-9798-0aa295dedadb">
      <Terms xmlns="http://schemas.microsoft.com/office/infopath/2007/PartnerControls"/>
    </p4ac7e37b3be48aa8418f065aeb540e0>
    <j628e119d7e4440dadc57ef80e73f9ed xmlns="2e9807c8-684d-4ce2-9798-0aa295dedadb">
      <Terms xmlns="http://schemas.microsoft.com/office/infopath/2007/PartnerControls"/>
    </j628e119d7e4440dadc57ef80e73f9ed>
    <hscicNextReviewDate xmlns="2e9807c8-684d-4ce2-9798-0aa295dedadb" xsi:nil="true"/>
    <kf16b72b2d604d459ccf7f7fae4ace43 xmlns="2e9807c8-684d-4ce2-9798-0aa295dedadb">
      <Terms xmlns="http://schemas.microsoft.com/office/infopath/2007/PartnerControls"/>
    </kf16b72b2d604d459ccf7f7fae4ace43>
    <TaxCatchAll xmlns="5668c8bc-6c30-45e9-80ca-5109d4270dfd">
      <Value>147</Value>
    </TaxCatchAll>
    <jf4655f4e78d4ac1a11c19f3a13b9f1c xmlns="2e9807c8-684d-4ce2-9798-0aa295dedadb">
      <Terms xmlns="http://schemas.microsoft.com/office/infopath/2007/PartnerControls">
        <TermInfo xmlns="http://schemas.microsoft.com/office/infopath/2007/PartnerControls">
          <TermName xmlns="http://schemas.microsoft.com/office/infopath/2007/PartnerControls">Templates</TermName>
          <TermId xmlns="http://schemas.microsoft.com/office/infopath/2007/PartnerControls">aff1a68b-1933-4dcf-8d00-314af96fd52f</TermId>
        </TermInfo>
      </Terms>
    </jf4655f4e78d4ac1a11c19f3a13b9f1c>
    <hscicLastReviewDate xmlns="2e9807c8-684d-4ce2-9798-0aa295dedadb" xsi:nil="true"/>
    <k5f85a19a9254bc483709d4dbf407442 xmlns="2e9807c8-684d-4ce2-9798-0aa295dedadb">
      <Terms xmlns="http://schemas.microsoft.com/office/infopath/2007/PartnerControls"/>
    </k5f85a19a9254bc483709d4dbf407442>
    <SharedWithUsers xmlns="2e9807c8-684d-4ce2-9798-0aa295dedadb">
      <UserInfo>
        <DisplayName>Catherine Baker</DisplayName>
        <AccountId>1471</AccountId>
        <AccountType/>
      </UserInfo>
      <UserInfo>
        <DisplayName>Nathan Bell</DisplayName>
        <AccountId>1944</AccountId>
        <AccountType/>
      </UserInfo>
    </SharedWithUsers>
    <LastSharedByUser xmlns="2e9807c8-684d-4ce2-9798-0aa295dedadb">cask1@log1.hscic.gov.uk</LastSharedByUser>
    <LastSharedByTime xmlns="2e9807c8-684d-4ce2-9798-0aa295dedadb">2016-10-04T08:55:19+00:00</LastSharedByTime>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0C47148-4EBA-4327-9A94-378AADFB2F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ddb827-c1ea-4e0a-ab2d-f63852431a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593BB-96DA-4E4C-A01A-D73786D1582B}">
  <ds:schemaRefs>
    <ds:schemaRef ds:uri="http://schemas.microsoft.com/sharepoint/v3/contenttype/forms"/>
  </ds:schemaRefs>
</ds:datastoreItem>
</file>

<file path=customXml/itemProps3.xml><?xml version="1.0" encoding="utf-8"?>
<ds:datastoreItem xmlns:ds="http://schemas.openxmlformats.org/officeDocument/2006/customXml" ds:itemID="{BABB1ACD-7689-4331-927F-096C64E81B08}">
  <ds:schemaRefs>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purl.org/dc/terms/"/>
    <ds:schemaRef ds:uri="01ddb827-c1ea-4e0a-ab2d-f63852431ad2"/>
    <ds:schemaRef ds:uri="http://purl.org/dc/dcmitype/"/>
  </ds:schemaRefs>
</ds:datastoreItem>
</file>

<file path=customXml/itemProps4.xml><?xml version="1.0" encoding="utf-8"?>
<ds:datastoreItem xmlns:ds="http://schemas.openxmlformats.org/officeDocument/2006/customXml" ds:itemID="{24FF5236-EAF0-44EE-952C-E69E34BA1C2E}">
  <ds:schemaRefs>
    <ds:schemaRef ds:uri="http://schemas.microsoft.com/sharepoint/v3/contenttype/forms"/>
  </ds:schemaRefs>
</ds:datastoreItem>
</file>

<file path=customXml/itemProps5.xml><?xml version="1.0" encoding="utf-8"?>
<ds:datastoreItem xmlns:ds="http://schemas.openxmlformats.org/officeDocument/2006/customXml" ds:itemID="{4BBDD204-4064-4FFA-9832-0AD78EBF2F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9807c8-684d-4ce2-9798-0aa295dedadb"/>
    <ds:schemaRef ds:uri="5668c8bc-6c30-45e9-80ca-5109d4270d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A9BF1BCC-FB12-4FE0-920D-1DB09AFEA7FA}">
  <ds:schemaRefs>
    <ds:schemaRef ds:uri="http://schemas.microsoft.com/office/2006/metadata/properties"/>
    <ds:schemaRef ds:uri="2e9807c8-684d-4ce2-9798-0aa295dedadb"/>
    <ds:schemaRef ds:uri="http://schemas.microsoft.com/office/2006/documentManagement/types"/>
    <ds:schemaRef ds:uri="http://purl.org/dc/elements/1.1/"/>
    <ds:schemaRef ds:uri="http://www.w3.org/XML/1998/namespace"/>
    <ds:schemaRef ds:uri="http://purl.org/dc/dcmitype/"/>
    <ds:schemaRef ds:uri="http://purl.org/dc/terms/"/>
    <ds:schemaRef ds:uri="http://schemas.microsoft.com/office/infopath/2007/PartnerControls"/>
    <ds:schemaRef ds:uri="http://schemas.openxmlformats.org/package/2006/metadata/core-properties"/>
    <ds:schemaRef ds:uri="5668c8bc-6c30-45e9-80ca-5109d4270dfd"/>
  </ds:schemaRefs>
</ds:datastoreItem>
</file>

<file path=customXml/itemProps7.xml><?xml version="1.0" encoding="utf-8"?>
<ds:datastoreItem xmlns:ds="http://schemas.openxmlformats.org/officeDocument/2006/customXml" ds:itemID="{90B28CDC-8B32-4A92-B409-584A2E7F5AF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02_NHSDigital_basic_template_Plain_Blue_v1.dotx</Template>
  <TotalTime>229</TotalTime>
  <Pages>77</Pages>
  <Words>20697</Words>
  <Characters>117973</Characters>
  <Application>Microsoft Office Word</Application>
  <DocSecurity>0</DocSecurity>
  <Lines>983</Lines>
  <Paragraphs>276</Paragraphs>
  <ScaleCrop>false</ScaleCrop>
  <HeadingPairs>
    <vt:vector size="2" baseType="variant">
      <vt:variant>
        <vt:lpstr>Title</vt:lpstr>
      </vt:variant>
      <vt:variant>
        <vt:i4>1</vt:i4>
      </vt:variant>
    </vt:vector>
  </HeadingPairs>
  <TitlesOfParts>
    <vt:vector size="1" baseType="lpstr">
      <vt:lpstr>General Practice Extraction Service</vt:lpstr>
    </vt:vector>
  </TitlesOfParts>
  <Company>Health &amp; Social Care Information Centre</Company>
  <LinksUpToDate>false</LinksUpToDate>
  <CharactersWithSpaces>138394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Practice Extraction Service</dc:title>
  <dc:creator>Administrator</dc:creator>
  <cp:lastModifiedBy>Philip Gaertner</cp:lastModifiedBy>
  <cp:revision>39</cp:revision>
  <cp:lastPrinted>2016-07-14T17:27:00Z</cp:lastPrinted>
  <dcterms:created xsi:type="dcterms:W3CDTF">2018-12-07T18:27:00Z</dcterms:created>
  <dcterms:modified xsi:type="dcterms:W3CDTF">2018-12-13T12:02:00Z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0x010100F56AC1E539A90047BC30B3C9F7C85DBF009974B1B821AB36488BB2955A9F4B5285</vt:lpwstr>
  </property>
  <property fmtid="{D5CDD505-2E9C-101B-9397-08002B2CF9AE}" pid="3" name="hscicOrgProfessionalGroup">
    <vt:lpwstr/>
  </property>
  <property fmtid="{D5CDD505-2E9C-101B-9397-08002B2CF9AE}" pid="4" name="hscicOrgCorporateFunction">
    <vt:lpwstr/>
  </property>
  <property fmtid="{D5CDD505-2E9C-101B-9397-08002B2CF9AE}" pid="5" name="hscicOrgOfficeLocation">
    <vt:lpwstr/>
  </property>
  <property fmtid="{D5CDD505-2E9C-101B-9397-08002B2CF9AE}" pid="6" name="hscicOrgPortfolioDomain">
    <vt:lpwstr/>
  </property>
  <property fmtid="{D5CDD505-2E9C-101B-9397-08002B2CF9AE}" pid="7" name="hscicDocumentType">
    <vt:lpwstr>147;#Templates|aff1a68b-1933-4dcf-8d00-314af96fd52f</vt:lpwstr>
  </property>
  <property fmtid="{D5CDD505-2E9C-101B-9397-08002B2CF9AE}" pid="8" name="Client">
    <vt:lpwstr>General Practice Data Extraction Service (GPES)</vt:lpwstr>
  </property>
  <property fmtid="{D5CDD505-2E9C-101B-9397-08002B2CF9AE}" pid="9" name="Title">
    <vt:lpwstr>PD009 GPES Interoperability Standard</vt:lpwstr>
  </property>
  <property fmtid="{D5CDD505-2E9C-101B-9397-08002B2CF9AE}" pid="10" name="Version">
    <vt:lpwstr>5.0</vt:lpwstr>
  </property>
  <property fmtid="{D5CDD505-2E9C-101B-9397-08002B2CF9AE}" pid="11" name="Date">
    <vt:lpwstr>14th August 2012</vt:lpwstr>
  </property>
  <property fmtid="{D5CDD505-2E9C-101B-9397-08002B2CF9AE}" pid="12" name="ContentType">
    <vt:lpwstr>Generic IC Document</vt:lpwstr>
  </property>
  <property fmtid="{D5CDD505-2E9C-101B-9397-08002B2CF9AE}" pid="13" name="RevisionDate">
    <vt:lpwstr>14th August 2012</vt:lpwstr>
  </property>
  <property fmtid="{D5CDD505-2E9C-101B-9397-08002B2CF9AE}" pid="14" name="Status">
    <vt:lpwstr>Approved</vt:lpwstr>
  </property>
  <property fmtid="{D5CDD505-2E9C-101B-9397-08002B2CF9AE}" pid="15" name="Folder">
    <vt:lpwstr>Latest</vt:lpwstr>
  </property>
  <property fmtid="{D5CDD505-2E9C-101B-9397-08002B2CF9AE}" pid="16" name="Site Collection">
    <vt:lpwstr>NHS IC Groups</vt:lpwstr>
  </property>
  <property fmtid="{D5CDD505-2E9C-101B-9397-08002B2CF9AE}" pid="17" name="Library">
    <vt:lpwstr>GPES_Design</vt:lpwstr>
  </property>
  <property fmtid="{D5CDD505-2E9C-101B-9397-08002B2CF9AE}" pid="18" name="IC Unique ID">
    <vt:lpwstr>24082</vt:lpwstr>
  </property>
  <property fmtid="{D5CDD505-2E9C-101B-9397-08002B2CF9AE}" pid="19" name="Site">
    <vt:lpwstr>GPES Project</vt:lpwstr>
  </property>
  <property fmtid="{D5CDD505-2E9C-101B-9397-08002B2CF9AE}" pid="20" name="Date Issued">
    <vt:lpwstr>2011-09-15T15:18:00Z</vt:lpwstr>
  </property>
  <property fmtid="{D5CDD505-2E9C-101B-9397-08002B2CF9AE}" pid="21" name="Alternative Title">
    <vt:lpwstr>GEPES-I</vt:lpwstr>
  </property>
  <property fmtid="{D5CDD505-2E9C-101B-9397-08002B2CF9AE}" pid="22" name="Subject Keyword">
    <vt:lpwstr>GPES-I Interoperability </vt:lpwstr>
  </property>
  <property fmtid="{D5CDD505-2E9C-101B-9397-08002B2CF9AE}" pid="23" name="IC Description">
    <vt:lpwstr>Defines the GP Extraction Service GPES-I Interoperability Standard Version 2 which defines how GPET-Q and GPET-E systems communicate with each-other.</vt:lpwstr>
  </property>
  <property fmtid="{D5CDD505-2E9C-101B-9397-08002B2CF9AE}" pid="24" name="Subject">
    <vt:lpwstr/>
  </property>
  <property fmtid="{D5CDD505-2E9C-101B-9397-08002B2CF9AE}" pid="25" name="Keywords">
    <vt:lpwstr/>
  </property>
  <property fmtid="{D5CDD505-2E9C-101B-9397-08002B2CF9AE}" pid="26" name="_Author">
    <vt:lpwstr>John Bates / John Sorzano</vt:lpwstr>
  </property>
  <property fmtid="{D5CDD505-2E9C-101B-9397-08002B2CF9AE}" pid="27" name="_Category">
    <vt:lpwstr/>
  </property>
  <property fmtid="{D5CDD505-2E9C-101B-9397-08002B2CF9AE}" pid="28" name="Categories">
    <vt:lpwstr/>
  </property>
  <property fmtid="{D5CDD505-2E9C-101B-9397-08002B2CF9AE}" pid="29" name="Approval Level">
    <vt:lpwstr/>
  </property>
  <property fmtid="{D5CDD505-2E9C-101B-9397-08002B2CF9AE}" pid="30" name="_Comments">
    <vt:lpwstr/>
  </property>
  <property fmtid="{D5CDD505-2E9C-101B-9397-08002B2CF9AE}" pid="31" name="Assigned To">
    <vt:lpwstr/>
  </property>
  <property fmtid="{D5CDD505-2E9C-101B-9397-08002B2CF9AE}" pid="32" name="Declared">
    <vt:lpwstr>false</vt:lpwstr>
  </property>
</Properties>
</file>