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3" r:id="rId4"/>
  </p:sldMasterIdLst>
  <p:notesMasterIdLst>
    <p:notesMasterId r:id="rId29"/>
  </p:notesMasterIdLst>
  <p:handoutMasterIdLst>
    <p:handoutMasterId r:id="rId30"/>
  </p:handoutMasterIdLst>
  <p:sldIdLst>
    <p:sldId id="1923" r:id="rId5"/>
    <p:sldId id="2145707300" r:id="rId6"/>
    <p:sldId id="2145707306" r:id="rId7"/>
    <p:sldId id="2145707299" r:id="rId8"/>
    <p:sldId id="2145707311" r:id="rId9"/>
    <p:sldId id="2145707312" r:id="rId10"/>
    <p:sldId id="2145707296" r:id="rId11"/>
    <p:sldId id="2145707298" r:id="rId12"/>
    <p:sldId id="2145707329" r:id="rId13"/>
    <p:sldId id="2145707305" r:id="rId14"/>
    <p:sldId id="2145707308" r:id="rId15"/>
    <p:sldId id="2145707304" r:id="rId16"/>
    <p:sldId id="2145707309" r:id="rId17"/>
    <p:sldId id="2145707310" r:id="rId18"/>
    <p:sldId id="2145707320" r:id="rId19"/>
    <p:sldId id="2145707313" r:id="rId20"/>
    <p:sldId id="2145707314" r:id="rId21"/>
    <p:sldId id="2145707317" r:id="rId22"/>
    <p:sldId id="2145707315" r:id="rId23"/>
    <p:sldId id="2145707318" r:id="rId24"/>
    <p:sldId id="2145707331" r:id="rId25"/>
    <p:sldId id="2145707330" r:id="rId26"/>
    <p:sldId id="2145707325" r:id="rId27"/>
    <p:sldId id="214570727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82F496-E563-B2D6-1C26-50665AFD18E6}" name="THANDI, Sharon (NHS ENGLAND - X26)" initials="ST" userId="S::sharonthandi@nhs.net::b30839ad-e3a5-4ac6-ad4d-eb07879dfce3" providerId="AD"/>
  <p188:author id="{13C7EBB3-B126-8C9D-653B-33C5BEFF2201}" name="PARKYN, Kate (NHS ENGLAND - X26)" initials="KP" userId="S::k.parkyn@nhs.net::75b7efca-c16a-4e74-9ac2-0f5b640c467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Wilkinson" initials="SW" lastIdx="1" clrIdx="0">
    <p:extLst>
      <p:ext uri="{19B8F6BF-5375-455C-9EA6-DF929625EA0E}">
        <p15:presenceInfo xmlns:p15="http://schemas.microsoft.com/office/powerpoint/2012/main" userId="1186059c3be801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  <a:srgbClr val="231F20"/>
    <a:srgbClr val="F6F8F8"/>
    <a:srgbClr val="DDE1E4"/>
    <a:srgbClr val="425563"/>
    <a:srgbClr val="80D2CC"/>
    <a:srgbClr val="99DBD6"/>
    <a:srgbClr val="99DDEB"/>
    <a:srgbClr val="80D4E7"/>
    <a:srgbClr val="E8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419720-5004-42D0-A665-CC9261EAD3D6}" v="4" dt="2025-01-30T11:36:37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44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2EEC95-64DF-BC69-FC71-A682B40486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611872-9401-5D00-CCCA-46DDE0B8B9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6D816-94D6-40FC-B977-F8A94C7E4824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056112-4593-5EC1-B7DA-2B07022F7A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9C22BD-2C7D-A062-42A2-EA161F716A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EB188-56CE-4FCB-8130-436851797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81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ED4C3-48B6-4E4A-9B0F-8051E56348DC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EC7EF-95E1-3D44-A982-BC7A3E9C61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633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Standard 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EC7EF-95E1-3D44-A982-BC7A3E9C61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5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title slid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598E9D71-498A-0294-DB92-FA8A45963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30720" y="-508517"/>
            <a:ext cx="11319578" cy="8005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D054BE-B63C-B248-A010-D04767679C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1002268"/>
            <a:ext cx="4643853" cy="250769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5400" b="1" spc="-3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3AB80-4EA2-FC4A-9654-92EF4DFF4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3600000"/>
            <a:ext cx="7973051" cy="10249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0857E-40D1-074A-8CBC-E3E38E6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002280" cy="365125"/>
          </a:xfrm>
          <a:prstGeom prst="rect">
            <a:avLst/>
          </a:prstGeom>
        </p:spPr>
        <p:txBody>
          <a:bodyPr/>
          <a:lstStyle/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DEB39-6B31-D948-AF21-75D8DF423B1B}"/>
              </a:ext>
            </a:extLst>
          </p:cNvPr>
          <p:cNvSpPr txBox="1"/>
          <p:nvPr userDrawn="1"/>
        </p:nvSpPr>
        <p:spPr>
          <a:xfrm>
            <a:off x="3225114" y="601774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8E63D1E-5669-124C-90CA-03B13A7D7A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5760000"/>
            <a:ext cx="6259513" cy="488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357188" indent="0">
              <a:buNone/>
              <a:defRPr>
                <a:solidFill>
                  <a:schemeClr val="accent2"/>
                </a:solidFill>
              </a:defRPr>
            </a:lvl2pPr>
            <a:lvl3pPr marL="714375" indent="0">
              <a:buNone/>
              <a:defRPr>
                <a:solidFill>
                  <a:schemeClr val="accent2"/>
                </a:solidFill>
              </a:defRPr>
            </a:lvl3pPr>
            <a:lvl4pPr marL="1081087" indent="0">
              <a:buNone/>
              <a:defRPr>
                <a:solidFill>
                  <a:schemeClr val="accent2"/>
                </a:solidFill>
              </a:defRPr>
            </a:lvl4pPr>
            <a:lvl5pPr marL="1438275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2A1D7-0D87-D844-942F-FEAD20579184}"/>
              </a:ext>
            </a:extLst>
          </p:cNvPr>
          <p:cNvSpPr txBox="1"/>
          <p:nvPr userDrawn="1"/>
        </p:nvSpPr>
        <p:spPr>
          <a:xfrm>
            <a:off x="9233452" y="548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8D04FEF-6120-D9DF-6018-2393FD137B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4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id, Titl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205929B3-ED58-E54F-B724-E24FB5F16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2000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92000" y="4644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92000" y="3744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F5640E1-FA0E-4F42-9387-CD7C434D28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555C5-A77A-2E44-BAF7-246298421E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0000" y="1296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D4B913F3-B51C-1F4F-BA00-F024BBF468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0000" y="1302462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9A16CC21-F99A-6F47-A063-FA9FE06BAE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11DBD00-D83F-EF49-900D-B6C65CED27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0000" y="3852000"/>
            <a:ext cx="3348000" cy="684000"/>
          </a:xfrm>
        </p:spPr>
        <p:txBody>
          <a:bodyPr anchor="ctr"/>
          <a:lstStyle>
            <a:lvl1pPr algn="ctr">
              <a:buNone/>
              <a:defRPr sz="22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9357DCD-A469-B34A-A880-D744CA731C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BA4CC6C-41AA-2D50-A8B9-63559566F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8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F1649F8-C95E-B04E-A0E7-F89193CC97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7224" y="1314156"/>
            <a:ext cx="7503849" cy="3466727"/>
          </a:xfrm>
          <a:prstGeom prst="rect">
            <a:avLst/>
          </a:prstGeom>
        </p:spPr>
        <p:txBody>
          <a:bodyPr>
            <a:noAutofit/>
          </a:bodyPr>
          <a:lstStyle>
            <a:lvl1pPr marL="288000" indent="-288000" algn="l">
              <a:buNone/>
              <a:defRPr sz="42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“Showcase quotation</a:t>
            </a:r>
            <a:br>
              <a:rPr lang="en-GB"/>
            </a:br>
            <a:r>
              <a:rPr lang="en-GB"/>
              <a:t>with left aligned text over multiple lines. Try to keep</a:t>
            </a:r>
            <a:br>
              <a:rPr lang="en-GB"/>
            </a:br>
            <a:r>
              <a:rPr lang="en-GB"/>
              <a:t>it to four lines if </a:t>
            </a:r>
            <a:r>
              <a:rPr lang="en-GB" err="1"/>
              <a:t>poss</a:t>
            </a:r>
            <a:r>
              <a:rPr lang="en-GB"/>
              <a:t> or five lines max.”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D406466E-798B-BE4C-B09F-C1B1244AAB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8000" y="4780883"/>
            <a:ext cx="7503849" cy="896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Name Surname,</a:t>
            </a:r>
            <a:br>
              <a:rPr lang="en-GB"/>
            </a:br>
            <a:r>
              <a:rPr lang="en-GB"/>
              <a:t>Job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3FE3F0-85CD-934D-A3A3-CF2B78D73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A86FEEE-9136-D68E-6360-B4FDD6D91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D43F37B1-1F8A-2CA4-9D19-C0E420FB42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337CE4-9082-D695-8AD8-89148114EB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0386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E4EE10-8D4E-C85B-5620-784900182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BA16B251-D1BB-394C-319F-40E8F04D7F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7052" y="1673324"/>
            <a:ext cx="3461285" cy="6583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</a:defRPr>
            </a:lvl1pPr>
            <a:lvl2pPr marL="357188" indent="0">
              <a:buNone/>
              <a:defRPr>
                <a:solidFill>
                  <a:schemeClr val="tx1"/>
                </a:solidFill>
              </a:defRPr>
            </a:lvl2pPr>
            <a:lvl3pPr marL="714375" indent="0">
              <a:buNone/>
              <a:defRPr>
                <a:solidFill>
                  <a:schemeClr val="tx1"/>
                </a:solidFill>
              </a:defRPr>
            </a:lvl3pPr>
            <a:lvl4pPr marL="1081087" indent="0">
              <a:buNone/>
              <a:defRPr>
                <a:solidFill>
                  <a:schemeClr val="tx1"/>
                </a:solidFill>
              </a:defRPr>
            </a:lvl4pPr>
            <a:lvl5pPr marL="1438275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Heading label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C90ABAC-E435-5C65-A8FA-9E315CE9DE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42D69F-C459-8ECE-06A1-66E418FF3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05208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2196E5-15CA-15E3-1E10-32B3D1992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52C93B3-5A12-5AAD-2ACF-93939EE7F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58B23E-2241-0C04-DC3A-1FCFC1EF8A2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</p:spTree>
    <p:extLst>
      <p:ext uri="{BB962C8B-B14F-4D97-AF65-F5344CB8AC3E}">
        <p14:creationId xmlns:p14="http://schemas.microsoft.com/office/powerpoint/2010/main" val="284182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B4F947-0C85-DAF2-683C-40847EF7F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EA7B0BA1-E61A-5019-0AA4-5328CA2AB0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B6474B-ACF2-9D41-872B-7CB816A7A28A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A22BD2E-E9C2-A15B-06FB-553974CDE6C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7052" y="2331691"/>
            <a:ext cx="3461285" cy="311053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“Add quote text here”</a:t>
            </a:r>
          </a:p>
        </p:txBody>
      </p:sp>
    </p:spTree>
    <p:extLst>
      <p:ext uri="{BB962C8B-B14F-4D97-AF65-F5344CB8AC3E}">
        <p14:creationId xmlns:p14="http://schemas.microsoft.com/office/powerpoint/2010/main" val="12316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eaker Heading1-Blue-DarkBlu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0C3909-1482-1013-E118-A2CE0A1DD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119AD-4AAB-8B34-F6C1-8D76F0D453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42" y="2242938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slide 1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2932" y="3564000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19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F6C2AD-0E53-2A94-6EDF-C2BC1C35E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914" y="-121920"/>
            <a:ext cx="12408747" cy="697992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D1B5349-CF21-E9D2-92A0-6C58C15A04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68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2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0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D07C2D6-AB1B-B84B-BC13-7D79E8BCF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6318" y="-148043"/>
            <a:ext cx="12499929" cy="70312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6D8CC-65FF-0E59-2392-2C0EBC060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3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1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reaker Heading1-Blue-DarkBlue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76489-9A30-702B-3E26-D81845892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10515600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4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0A3391-0472-724C-8E32-AA7421F01E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4598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62997B-3AAD-0D48-95DC-60BECBF9FEF6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pic>
        <p:nvPicPr>
          <p:cNvPr id="5" name="Picture 4" descr="A blue rectangle with black background&#10;&#10;Description automatically generated">
            <a:extLst>
              <a:ext uri="{FF2B5EF4-FFF2-40B4-BE49-F238E27FC236}">
                <a16:creationId xmlns:a16="http://schemas.microsoft.com/office/drawing/2014/main" id="{D115B473-1B85-DD59-52BE-0E90A80C94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2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ing, content, basic text one col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5138" y="414734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75138" y="1415778"/>
            <a:ext cx="7632000" cy="4026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45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0355A0D-4235-0CF1-A976-C33D8CCCBF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1916" y="3903218"/>
            <a:ext cx="3890150" cy="8969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357188" indent="0">
              <a:buNone/>
              <a:defRPr/>
            </a:lvl2pPr>
            <a:lvl3pPr marL="714375" indent="0">
              <a:buNone/>
              <a:defRPr/>
            </a:lvl3pPr>
            <a:lvl4pPr marL="1081087" indent="0">
              <a:buNone/>
              <a:defRPr/>
            </a:lvl4pPr>
            <a:lvl5pPr marL="1438275" indent="0">
              <a:buNone/>
              <a:defRPr/>
            </a:lvl5pPr>
          </a:lstStyle>
          <a:p>
            <a:pPr lvl="0"/>
            <a:r>
              <a:rPr lang="en-GB"/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E577A8-7F18-CBCC-319C-10DC2550A7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" y="2165645"/>
            <a:ext cx="4716354" cy="1325563"/>
          </a:xfrm>
        </p:spPr>
        <p:txBody>
          <a:bodyPr>
            <a:noAutofit/>
          </a:bodyPr>
          <a:lstStyle>
            <a:lvl1pPr>
              <a:defRPr sz="6000" b="1"/>
            </a:lvl1pPr>
          </a:lstStyle>
          <a:p>
            <a:r>
              <a:rPr lang="en-US"/>
              <a:t>Breaker </a:t>
            </a:r>
            <a:br>
              <a:rPr lang="en-US"/>
            </a:br>
            <a:r>
              <a:rPr lang="en-US"/>
              <a:t>slide 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84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ACCE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D92FD5-08EA-6BC8-29BC-BCF5EEFE1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2509143" y="-71523"/>
            <a:ext cx="10768951" cy="7616239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77C56A3-4FFE-73CF-6F7F-1F451E5B3F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1045" y="364425"/>
            <a:ext cx="1208955" cy="97978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D383FB-0467-4241-BEF0-D636E8867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715926" y="2605852"/>
            <a:ext cx="8651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390E57B-AF19-8642-9E47-AF887F52887B}"/>
              </a:ext>
            </a:extLst>
          </p:cNvPr>
          <p:cNvSpPr txBox="1"/>
          <p:nvPr userDrawn="1"/>
        </p:nvSpPr>
        <p:spPr>
          <a:xfrm>
            <a:off x="5610770" y="2808746"/>
            <a:ext cx="4343734" cy="260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6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 You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@nhsengland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	company/</a:t>
            </a:r>
            <a:r>
              <a:rPr kumimoji="0" lang="en-GB" sz="2400" b="1" i="0" u="none" strike="noStrike" kern="1200" cap="none" spc="2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nhsengland</a:t>
            </a:r>
            <a:endParaRPr kumimoji="0" lang="en-GB" sz="2400" b="1" i="0" u="none" strike="noStrike" kern="1200" cap="none" spc="2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5EB8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1" i="0" u="none" strike="noStrike" kern="1200" cap="none" spc="2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england.nhs.uk</a:t>
            </a:r>
            <a:endParaRPr lang="en-GB" sz="2400" b="1">
              <a:solidFill>
                <a:schemeClr val="tx1"/>
              </a:solidFill>
            </a:endParaRPr>
          </a:p>
        </p:txBody>
      </p:sp>
      <p:pic>
        <p:nvPicPr>
          <p:cNvPr id="5" name="Picture 4" descr="Twitter symbol">
            <a:extLst>
              <a:ext uri="{FF2B5EF4-FFF2-40B4-BE49-F238E27FC236}">
                <a16:creationId xmlns:a16="http://schemas.microsoft.com/office/drawing/2014/main" id="{6C1B65D7-2EE6-F44F-85AA-7C93787926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872040" y="3665234"/>
            <a:ext cx="390144" cy="390144"/>
          </a:xfrm>
          <a:prstGeom prst="rect">
            <a:avLst/>
          </a:prstGeom>
        </p:spPr>
      </p:pic>
      <p:pic>
        <p:nvPicPr>
          <p:cNvPr id="8" name="Picture 7" descr="LinkedIn symbol">
            <a:extLst>
              <a:ext uri="{FF2B5EF4-FFF2-40B4-BE49-F238E27FC236}">
                <a16:creationId xmlns:a16="http://schemas.microsoft.com/office/drawing/2014/main" id="{F2843EE8-F6F8-9D40-92C1-94FB4DCF14B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85396" y="4266369"/>
            <a:ext cx="390144" cy="390144"/>
          </a:xfrm>
          <a:prstGeom prst="rect">
            <a:avLst/>
          </a:prstGeom>
        </p:spPr>
      </p:pic>
      <p:pic>
        <p:nvPicPr>
          <p:cNvPr id="72" name="Picture 96" descr="World-wide web symbol">
            <a:extLst>
              <a:ext uri="{FF2B5EF4-FFF2-40B4-BE49-F238E27FC236}">
                <a16:creationId xmlns:a16="http://schemas.microsoft.com/office/drawing/2014/main" id="{664BA24D-FA8C-EE4D-A2DC-491BF11D6FA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767074" y="4806522"/>
            <a:ext cx="600075" cy="6000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DACDB8-C05A-C540-BF85-5FDDA3660A2E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2"/>
                </a:solidFill>
              </a:rPr>
              <a:t>‹#›</a:t>
            </a:fld>
            <a:endParaRPr lang="en-GB" sz="12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310075"/>
            <a:ext cx="11404154" cy="42672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8B4B32-B7B7-DB40-9D0C-2D4D8414C6EC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C3715D-C90E-7C4B-B312-C707773A39DD}"/>
              </a:ext>
            </a:extLst>
          </p:cNvPr>
          <p:cNvSpPr txBox="1"/>
          <p:nvPr userDrawn="1"/>
        </p:nvSpPr>
        <p:spPr>
          <a:xfrm>
            <a:off x="2232561" y="31707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7E920E-FCD4-834F-9787-A19C03BDF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055424E-84DC-71BA-CBB2-BE0007D93C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B2922A9-9C8F-43B1-7D0A-0C7761EE45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1" y="767200"/>
            <a:ext cx="11012644" cy="57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</p:spTree>
    <p:extLst>
      <p:ext uri="{BB962C8B-B14F-4D97-AF65-F5344CB8AC3E}">
        <p14:creationId xmlns:p14="http://schemas.microsoft.com/office/powerpoint/2010/main" val="11083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mple-Icons-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68E66E-4300-C34D-B490-E2E6A73E5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37980B-A75B-014B-A7A8-965882204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B5FF7D-C2EF-9E4C-A4CF-A835052E5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7481C1-F4F0-BE4E-B991-152BB9620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BC860F-BE8A-634D-9A96-33CE6D96B9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913FF-786C-1944-BF18-E9AB064B34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2D839-E390-8340-B649-B4FC5A6CF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40EE3D-EEFC-874A-A65B-DDDE03FC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A667BF2-B8EF-D949-9F15-FC3B3099A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01170-3375-514F-99C2-E37C69039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1811216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67BC68-4FB2-EE4A-A33E-6A7AF0CF4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77C142-7A53-7A4A-A8FB-FBF33048E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DC5831-BE66-5045-87AF-18EBDF027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65DE4-B016-474E-A1C1-495957C7C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B3AA15-3E6B-C347-B0BE-F416C5684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C0924D-A95B-1E43-84A3-825886C48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3175160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522785-C8F3-734E-AF20-487FED2CE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88926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8AD1D6-A541-1941-8B56-2FF093676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40393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44F750-124C-F246-BCDD-67595B93D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1860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5499656-96AE-C649-B3C1-81D5C6F60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43327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150134-3C23-2A41-8EC0-2D0F308CD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4794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A542EAC-EEE9-2748-9DAC-6986FFF63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46258" y="4539104"/>
            <a:ext cx="1047157" cy="10246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1CDB1A-8B42-520A-323D-5D120AA42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ample-Icons-Layout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91C7AB-7F8B-2041-80C3-EE781F24E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1F68A-44AA-5742-B124-91614CFD1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8572B-1544-A043-9B02-7AB01C90C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D2BEC2-9D68-CC4D-A04A-BB949A02D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7415083-D44F-FE40-A8D1-7BFAC700D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3175160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6737CC-78B4-0C46-99B9-341CFA60E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058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455CAA-C332-E746-A62B-4F86F892F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34525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F322EA-8B44-2C46-9412-34692FAF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85992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DB462B7-0B7F-EA46-9EFF-D26991D23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37459" y="4544899"/>
            <a:ext cx="1047157" cy="10246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10BDAA4-2C6C-4E47-9616-5977DD23D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22911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91AF0D-B60D-2949-AB30-089AD6A4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74153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76B0456-3FC3-5D44-A9F1-56A57FD0B9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25395" y="3175160"/>
            <a:ext cx="1991467" cy="1948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69F651-3737-5832-DC5A-9DB8A57B6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CA835D-248C-29AB-B7DE-5AD7C7D2A8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421844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, subhead, two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BB79D01-2A70-DAF1-6A65-BC0424C2F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5992"/>
            <a:ext cx="11088000" cy="3456000"/>
          </a:xfrm>
          <a:prstGeom prst="rect">
            <a:avLst/>
          </a:prstGeom>
        </p:spPr>
        <p:txBody>
          <a:bodyPr lIns="0" tIns="0" rIns="0" bIns="0" numCol="2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E2133D-2149-6B45-BEAB-A2D5E225B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08789" y="6336000"/>
            <a:ext cx="11399211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2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, subhead, Three columns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2736000"/>
            <a:ext cx="11088000" cy="3456000"/>
          </a:xfrm>
          <a:prstGeom prst="rect">
            <a:avLst/>
          </a:prstGeom>
        </p:spPr>
        <p:txBody>
          <a:bodyPr lIns="0" tIns="0" rIns="0" bIns="0" numCol="3" spcCol="43200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None/>
              <a:defRPr sz="2200" b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2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22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2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2000" y="2087999"/>
            <a:ext cx="11050700" cy="462017"/>
          </a:xfrm>
          <a:prstGeom prst="rect">
            <a:avLst/>
          </a:prstGeom>
        </p:spPr>
        <p:txBody>
          <a:bodyPr lIns="0" tIns="0" rIns="0" bIns="0" numCol="2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None/>
              <a:defRPr sz="2400" b="1">
                <a:solidFill>
                  <a:schemeClr val="accent6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Subhead if needed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7E4AB90-2CB6-0646-B56C-4B58E33EC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8651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9D545D-FD2F-4843-8588-07EBE7DDAA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48700"/>
            <a:ext cx="11376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07F89CB-5AF7-9C7B-6503-F287E127E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1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slide with image A">
    <p:bg>
      <p:bgPr>
        <a:solidFill>
          <a:srgbClr val="F6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4093" y="1647568"/>
            <a:ext cx="4909569" cy="313006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lnSpc>
                <a:spcPts val="42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Headline over a number of lines,</a:t>
            </a:r>
            <a:br>
              <a:rPr lang="en-GB"/>
            </a:br>
            <a:r>
              <a:rPr lang="en-GB"/>
              <a:t>keep to maximum of four lines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tx1"/>
                </a:solidFill>
              </a:rPr>
              <a:pPr algn="r"/>
              <a:t>‹#›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EF456E7-F404-A541-B6E9-27C1B10EC6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</p:spPr>
        <p:txBody>
          <a:bodyPr tIns="2340000"/>
          <a:lstStyle>
            <a:lvl1pPr algn="ctr">
              <a:buNone/>
              <a:defRPr/>
            </a:lvl1pPr>
          </a:lstStyle>
          <a:p>
            <a:r>
              <a:rPr lang="en-GB"/>
              <a:t>Click on icon to insert image (including Alt Text)</a:t>
            </a:r>
          </a:p>
        </p:txBody>
      </p:sp>
    </p:spTree>
    <p:extLst>
      <p:ext uri="{BB962C8B-B14F-4D97-AF65-F5344CB8AC3E}">
        <p14:creationId xmlns:p14="http://schemas.microsoft.com/office/powerpoint/2010/main" val="304328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4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F244FF8-F4E4-0514-77D0-8D8D69F93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1ACF78F6-439A-384B-9C21-D11B5B50E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540671A-ED56-3548-A508-080ABBDB5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286FFC-BD82-6E40-BA0C-B1C0F7127A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77721" y="2088000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1884" y="1188000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31884" y="2089034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8FD6A08D-6DD3-C845-8B17-CC9297B60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77721" y="3749267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6017D8E3-CAD4-674B-ABC3-946291000D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277721" y="464926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id="{B5A7277B-59DD-844A-A364-77AED24CB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39447" y="3752201"/>
            <a:ext cx="3564000" cy="900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07BD5561-5536-6F4A-AD32-EFB7423F22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31884" y="4650427"/>
            <a:ext cx="3564000" cy="1512000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BEB741-20EA-C36A-7EF8-DE1CD1F1A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 Boxes 2UP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90784B1-AA1E-DC4B-BEB4-EC05249AFE00}"/>
              </a:ext>
            </a:extLst>
          </p:cNvPr>
          <p:cNvSpPr txBox="1"/>
          <p:nvPr userDrawn="1"/>
        </p:nvSpPr>
        <p:spPr>
          <a:xfrm>
            <a:off x="4700954" y="42320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2CCDA4-D437-6B48-8BBD-CAC30F281160}"/>
              </a:ext>
            </a:extLst>
          </p:cNvPr>
          <p:cNvSpPr/>
          <p:nvPr userDrawn="1"/>
        </p:nvSpPr>
        <p:spPr>
          <a:xfrm>
            <a:off x="11444644" y="6404977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BA3B713D-1FBB-0E4F-91D0-D2B735266E79}" type="slidenum">
              <a:rPr lang="en-GB" sz="1200" smtClean="0">
                <a:solidFill>
                  <a:schemeClr val="accent6"/>
                </a:solidFill>
              </a:rPr>
              <a:pPr algn="r"/>
              <a:t>‹#›</a:t>
            </a:fld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7F90A04B-AAE8-A248-ADF6-A73BF8ECD7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08FEBAA5-9C5F-2648-899B-9991822EB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000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242484D6-4364-A442-9ABC-5042556E62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3311999"/>
          </a:xfrm>
          <a:prstGeom prst="rect">
            <a:avLst/>
          </a:prstGeom>
          <a:solidFill>
            <a:srgbClr val="F2F2F2"/>
          </a:solidFill>
        </p:spPr>
        <p:txBody>
          <a:bodyPr lIns="216000" tIns="216000" rIns="216000" bIns="21600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1pPr>
            <a:lvl2pPr marL="357188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2pPr>
            <a:lvl3pPr marL="7143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3pPr>
            <a:lvl4pPr marL="1081087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4pPr>
            <a:lvl5pPr marL="1438275" indent="0">
              <a:buClr>
                <a:schemeClr val="tx1"/>
              </a:buClr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9E7ED11E-4751-6140-AC11-8C5B88B96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24378" y="1691082"/>
            <a:ext cx="3564000" cy="1008000"/>
          </a:xfrm>
          <a:prstGeom prst="round2SameRect">
            <a:avLst/>
          </a:prstGeom>
          <a:solidFill>
            <a:srgbClr val="E4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7C9DF-7113-134C-B859-0141E7D1B2DB}"/>
              </a:ext>
            </a:extLst>
          </p:cNvPr>
          <p:cNvSpPr txBox="1"/>
          <p:nvPr userDrawn="1"/>
        </p:nvSpPr>
        <p:spPr>
          <a:xfrm>
            <a:off x="4700954" y="653038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GB" sz="1200" b="1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DD270E-858A-0745-A4F5-3FE5B49194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404154" cy="69572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Heading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D787DC-00EF-B13A-FE97-CE51273E8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9220370" y="244040"/>
            <a:ext cx="3064672" cy="18796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0783BA3-377B-7D8A-0B7B-91C314676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2000" y="6336000"/>
            <a:ext cx="11384862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61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CE947E-1F3C-4CE2-B205-42ACABCD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187EB-CD8C-4429-80A8-057E397FF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8BCC8-525B-41FD-8646-596B1960C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574AD-8404-48D7-8DB8-BCC9125C3396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564A6-47BB-43DB-A152-9E1555760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3BD63-EE18-4132-8F91-68A0A2C0D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7EA4-DCE3-FB49-A794-A4595EF63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044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817" r:id="rId2"/>
    <p:sldLayoutId id="2147483833" r:id="rId3"/>
    <p:sldLayoutId id="2147483834" r:id="rId4"/>
    <p:sldLayoutId id="2147483826" r:id="rId5"/>
    <p:sldLayoutId id="2147483827" r:id="rId6"/>
    <p:sldLayoutId id="2147483818" r:id="rId7"/>
    <p:sldLayoutId id="2147483813" r:id="rId8"/>
    <p:sldLayoutId id="2147483814" r:id="rId9"/>
    <p:sldLayoutId id="2147483815" r:id="rId10"/>
    <p:sldLayoutId id="2147483719" r:id="rId11"/>
    <p:sldLayoutId id="2147483938" r:id="rId12"/>
    <p:sldLayoutId id="2147483939" r:id="rId13"/>
    <p:sldLayoutId id="2147483933" r:id="rId14"/>
    <p:sldLayoutId id="2147483824" r:id="rId15"/>
    <p:sldLayoutId id="2147483926" r:id="rId16"/>
    <p:sldLayoutId id="2147483927" r:id="rId17"/>
    <p:sldLayoutId id="2147483929" r:id="rId18"/>
    <p:sldLayoutId id="2147483928" r:id="rId19"/>
    <p:sldLayoutId id="2147483930" r:id="rId20"/>
    <p:sldLayoutId id="2147483924" r:id="rId21"/>
    <p:sldLayoutId id="2147483940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app.powerbi.com/view?r=eyJrIjoiNWQzZGU0NWUtNjkwNi00YmM3LTg5Y2ItNTJlY2ZiNmI5ZGExIiwidCI6IjM3YzM1NGIyLTg1YjAtNDdmNS1iMjIyLTA3YjQ4ZDc3NGVlMyJ9" TargetMode="Externa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.nhs.uk/data-and-information/data-collections-and-data-sets/data-sets/maternity-services-data-set/guidance/recording-smoking-status-data-in-msds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s://digital.nhs.uk/data-and-information/data-collections-and-data-sets/data-sets/maternity-services-data-set/tools-and-guidance" TargetMode="External"/><Relationship Id="rId7" Type="http://schemas.openxmlformats.org/officeDocument/2006/relationships/hyperlink" Target="https://digital.nhs.uk/data-and-information/data-collections-and-data-sets/data-sets/maternity-services-data-set/guidance?area=metadata" TargetMode="External"/><Relationship Id="rId2" Type="http://schemas.openxmlformats.org/officeDocument/2006/relationships/hyperlink" Target="https://digital.nhs.uk/data-and-information/data-collections-and-data-sets/data-sets/maternity-services-data-set/guidance/recording-smoking-status-data-in-msd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gital.nhs.uk/data-and-information/publications/statistical/statistics-on-women-s-smoking-status-at-time-of-delivery-england/statistics-on-womens-smoking-status-at-time-of-delivery-england-q2-2024-25/appendices#appendix-a-definitions" TargetMode="External"/><Relationship Id="rId5" Type="http://schemas.openxmlformats.org/officeDocument/2006/relationships/hyperlink" Target="https://digital.nhs.uk/data-and-information/publications/statistical/statistics-on-women-s-smoking-status-at-time-of-delivery-england/statistics-on-womens-smoking-status-at-time-of-delivery-england-q2-2024-25/data-tables" TargetMode="External"/><Relationship Id="rId4" Type="http://schemas.openxmlformats.org/officeDocument/2006/relationships/hyperlink" Target="https://digital.nhs.uk/data-and-information/publications/statistical/statistics-on-women-s-smoking-status-at-time-of-delivery-england/" TargetMode="External"/><Relationship Id="rId9" Type="http://schemas.openxmlformats.org/officeDocument/2006/relationships/image" Target="../media/image2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mailto:england.maternityanalysis@nhs.net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and.nhs.uk/publication/saving-babies-lives-version-three/" TargetMode="External"/><Relationship Id="rId2" Type="http://schemas.openxmlformats.org/officeDocument/2006/relationships/hyperlink" Target="https://www.longtermplan.nhs.uk/online-version/chapter-2-more-nhs-action-on-prevention-and-health-inequalities/smoki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s://www.england.nhs.uk/blog/smokefree-pregnancie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.nhs.uk/data-and-information/publications/statistical/maternity-services-monthly-statistics/" TargetMode="External"/><Relationship Id="rId2" Type="http://schemas.openxmlformats.org/officeDocument/2006/relationships/hyperlink" Target="https://digital.nhs.uk/data-and-information/publications/statistical/statistics-on-women-s-smoking-status-at-time-of-delivery-england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gov.uk/government/consultations/health-and-social-care-statistical-outputs/health-and-social-care-statistical-outputs-published-by-dhsc-including-ohid-nhsbsa-ukhsa-ons-and-nhs-england#smoking-drugs-and-alcoho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499A9-ADAE-F54A-B49E-F294E7BCE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434" y="398730"/>
            <a:ext cx="5836278" cy="2507695"/>
          </a:xfrm>
        </p:spPr>
        <p:txBody>
          <a:bodyPr/>
          <a:lstStyle/>
          <a:p>
            <a:pPr>
              <a:lnSpc>
                <a:spcPct val="108000"/>
              </a:lnSpc>
            </a:pPr>
            <a:r>
              <a:rPr lang="en-GB" sz="4800"/>
              <a:t>Women’s Smoking Status at Time of Delivery (SATOD)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4F63B5F-2944-6B41-9332-74DB2CCA6F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4434" y="5477490"/>
            <a:ext cx="6259513" cy="59267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1600"/>
              <a:t>Presented by:</a:t>
            </a:r>
            <a:br>
              <a:rPr lang="en-GB" sz="1600"/>
            </a:br>
            <a:r>
              <a:rPr lang="en-GB" sz="1600" b="1"/>
              <a:t>Kate Parkyn</a:t>
            </a:r>
            <a:r>
              <a:rPr lang="en-GB" sz="1600"/>
              <a:t>, </a:t>
            </a:r>
            <a:r>
              <a:rPr lang="en-GB" sz="1600" b="1"/>
              <a:t>Sharon Thandi</a:t>
            </a:r>
            <a:r>
              <a:rPr lang="en-GB" sz="1600"/>
              <a:t>, </a:t>
            </a:r>
            <a:r>
              <a:rPr lang="en-GB" sz="1600" b="1"/>
              <a:t>Sarah Lewis </a:t>
            </a:r>
          </a:p>
          <a:p>
            <a:pPr>
              <a:lnSpc>
                <a:spcPct val="120000"/>
              </a:lnSpc>
            </a:pPr>
            <a:r>
              <a:rPr lang="en-GB" sz="1600"/>
              <a:t>Maternity Analysis Team, NHS England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E2698-D2A3-DBCF-0E72-2616301133B1}"/>
              </a:ext>
            </a:extLst>
          </p:cNvPr>
          <p:cNvSpPr txBox="1">
            <a:spLocks/>
          </p:cNvSpPr>
          <p:nvPr/>
        </p:nvSpPr>
        <p:spPr>
          <a:xfrm>
            <a:off x="546340" y="3029170"/>
            <a:ext cx="4259124" cy="896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35718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7143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08108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4382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tx1"/>
                </a:solidFill>
              </a:rPr>
              <a:t> Changes to data submission</a:t>
            </a:r>
          </a:p>
        </p:txBody>
      </p:sp>
    </p:spTree>
    <p:extLst>
      <p:ext uri="{BB962C8B-B14F-4D97-AF65-F5344CB8AC3E}">
        <p14:creationId xmlns:p14="http://schemas.microsoft.com/office/powerpoint/2010/main" val="38302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213608-6B7A-2273-5D3F-2E95FAF1A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009" y="1370073"/>
            <a:ext cx="11351145" cy="3456000"/>
          </a:xfrm>
        </p:spPr>
        <p:txBody>
          <a:bodyPr numCol="1"/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/>
              <a:t>Publish SATOD v1 and SATOD v2 together for a full year and compare.</a:t>
            </a:r>
          </a:p>
          <a:p>
            <a:pPr marL="10287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/>
              <a:t>Intention to then switch off the SATOD v1 collection by 2025-26. </a:t>
            </a:r>
          </a:p>
          <a:p>
            <a:pPr marL="10287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1"/>
              <a:t>MSDS would then become the main source of this information</a:t>
            </a:r>
            <a:r>
              <a:rPr lang="en-GB"/>
              <a:t>.</a:t>
            </a:r>
          </a:p>
          <a:p>
            <a:pPr marL="1485900" lvl="2" indent="-342900">
              <a:spcBef>
                <a:spcPts val="600"/>
              </a:spcBef>
              <a:spcAft>
                <a:spcPts val="600"/>
              </a:spcAft>
              <a:buFont typeface="Segoe UI Symbol" panose="020B0502040204020203" pitchFamily="34" charset="0"/>
              <a:buChar char="&amp;"/>
            </a:pPr>
            <a:r>
              <a:rPr lang="en-GB"/>
              <a:t>when MSDS-only will align SATOD v2 and CQIMSmokingDelivery etc.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GB"/>
              <a:t>Data quality investigations and reconciliation work ongoing with Trusts and Sub-ICBs.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C4AAB8-11D1-232C-4FB5-8F35C54B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The road ahead</a:t>
            </a:r>
          </a:p>
        </p:txBody>
      </p:sp>
      <p:pic>
        <p:nvPicPr>
          <p:cNvPr id="5" name="Picture 4" descr="Path winding through a grassy field">
            <a:extLst>
              <a:ext uri="{FF2B5EF4-FFF2-40B4-BE49-F238E27FC236}">
                <a16:creationId xmlns:a16="http://schemas.microsoft.com/office/drawing/2014/main" id="{7471961B-3C07-8A10-A2DA-EE7172E969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348" b="23357"/>
          <a:stretch/>
        </p:blipFill>
        <p:spPr>
          <a:xfrm>
            <a:off x="3061124" y="4154557"/>
            <a:ext cx="6069752" cy="2196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119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81BD0-373A-DB4C-75AD-272DAF6BC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29" y="2209807"/>
            <a:ext cx="10515600" cy="1325563"/>
          </a:xfrm>
        </p:spPr>
        <p:txBody>
          <a:bodyPr/>
          <a:lstStyle/>
          <a:p>
            <a:r>
              <a:rPr lang="en-GB"/>
              <a:t>Results and Reconciliation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A1133-248C-26FE-50A6-888A5CC898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498" y="3862173"/>
            <a:ext cx="3890150" cy="896938"/>
          </a:xfrm>
        </p:spPr>
        <p:txBody>
          <a:bodyPr/>
          <a:lstStyle/>
          <a:p>
            <a:r>
              <a:rPr lang="en-GB"/>
              <a:t>Sharon Thandi</a:t>
            </a:r>
          </a:p>
        </p:txBody>
      </p:sp>
    </p:spTree>
    <p:extLst>
      <p:ext uri="{BB962C8B-B14F-4D97-AF65-F5344CB8AC3E}">
        <p14:creationId xmlns:p14="http://schemas.microsoft.com/office/powerpoint/2010/main" val="192029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41E5D0-37BA-D925-712C-EDAB866B72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" y="2699081"/>
            <a:ext cx="3564000" cy="1559087"/>
          </a:xfrm>
        </p:spPr>
        <p:txBody>
          <a:bodyPr/>
          <a:lstStyle/>
          <a:p>
            <a:r>
              <a:rPr lang="en-GB" sz="1800" b="1">
                <a:solidFill>
                  <a:schemeClr val="tx1"/>
                </a:solidFill>
              </a:rPr>
              <a:t>6.0%</a:t>
            </a:r>
            <a:r>
              <a:rPr lang="en-GB" sz="1800">
                <a:solidFill>
                  <a:schemeClr val="tx1"/>
                </a:solidFill>
              </a:rPr>
              <a:t> of pregnant women were known to be smokers at the time of delivery</a:t>
            </a:r>
          </a:p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C6DC58-8D86-DEB8-5F6A-E93A56F39E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24378" y="2699082"/>
            <a:ext cx="3564000" cy="1627753"/>
          </a:xfrm>
        </p:spPr>
        <p:txBody>
          <a:bodyPr/>
          <a:lstStyle/>
          <a:p>
            <a:r>
              <a:rPr lang="en-GB" b="1"/>
              <a:t>5.6</a:t>
            </a:r>
            <a:r>
              <a:rPr lang="en-GB" sz="1800" b="1">
                <a:solidFill>
                  <a:schemeClr val="tx1"/>
                </a:solidFill>
              </a:rPr>
              <a:t>% </a:t>
            </a:r>
            <a:r>
              <a:rPr lang="en-GB" sz="1800">
                <a:solidFill>
                  <a:schemeClr val="tx1"/>
                </a:solidFill>
              </a:rPr>
              <a:t>of pregnant women were known to be smokers at the time of delivery</a:t>
            </a:r>
          </a:p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0C5AD1-1374-D8AC-07C4-7D142A0B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 Latest results – Q2 2024/25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BAA1CB4-B893-2715-C1EA-5D9BE3DBF567}"/>
              </a:ext>
            </a:extLst>
          </p:cNvPr>
          <p:cNvSpPr txBox="1">
            <a:spLocks/>
          </p:cNvSpPr>
          <p:nvPr/>
        </p:nvSpPr>
        <p:spPr>
          <a:xfrm>
            <a:off x="8143283" y="4258168"/>
            <a:ext cx="3749355" cy="923330"/>
          </a:xfrm>
          <a:prstGeom prst="rect">
            <a:avLst/>
          </a:prstGeom>
        </p:spPr>
        <p:txBody>
          <a:bodyPr vert="horz" lIns="0" tIns="0" rIns="0" bIns="0" numCol="1" spcCol="432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509BAE-DFD1-74A1-13A5-565660F6AF25}"/>
              </a:ext>
            </a:extLst>
          </p:cNvPr>
          <p:cNvSpPr txBox="1"/>
          <p:nvPr/>
        </p:nvSpPr>
        <p:spPr>
          <a:xfrm>
            <a:off x="192782" y="4486051"/>
            <a:ext cx="1129208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/>
              <a:t>Published SATODv1 and SATODv2 alongside each other in the Q1 and Q2 2024-25 publications, to allow for direct comparisons to be made. Including a new SATOD v1/v2 comparison tab.</a:t>
            </a:r>
          </a:p>
          <a:p>
            <a:endParaRPr lang="en-GB" sz="140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/>
              <a:t>Power BI dashboard, which allows users to view SATOD v1 and SATOD v2 data, and directly compare them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1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E611E5-B646-CCB5-3074-935C29D1E16F}"/>
              </a:ext>
            </a:extLst>
          </p:cNvPr>
          <p:cNvSpPr txBox="1"/>
          <p:nvPr/>
        </p:nvSpPr>
        <p:spPr>
          <a:xfrm>
            <a:off x="1398105" y="2069603"/>
            <a:ext cx="147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SATOD v1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1CB9A0-A442-89AF-9CAD-FA7726AACDAF}"/>
              </a:ext>
            </a:extLst>
          </p:cNvPr>
          <p:cNvSpPr txBox="1"/>
          <p:nvPr/>
        </p:nvSpPr>
        <p:spPr>
          <a:xfrm>
            <a:off x="5005306" y="2095229"/>
            <a:ext cx="2304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SATOD v2 (MSDS)</a:t>
            </a:r>
          </a:p>
        </p:txBody>
      </p:sp>
    </p:spTree>
    <p:extLst>
      <p:ext uri="{BB962C8B-B14F-4D97-AF65-F5344CB8AC3E}">
        <p14:creationId xmlns:p14="http://schemas.microsoft.com/office/powerpoint/2010/main" val="129304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2555DF-A998-4C3F-014E-D1D1FC4A0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Time series – SATOD v1 and SATOD v2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41DDE7-0A11-F4A1-26AF-F66F15700AB1}"/>
              </a:ext>
            </a:extLst>
          </p:cNvPr>
          <p:cNvSpPr txBox="1"/>
          <p:nvPr/>
        </p:nvSpPr>
        <p:spPr>
          <a:xfrm>
            <a:off x="432000" y="4670040"/>
            <a:ext cx="6142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>
                <a:effectLst/>
              </a:rPr>
              <a:t>SATOD V2 (MSDS) figures are only available from Q1 of 2022-23 due to data quality issues for earlier quarters.</a:t>
            </a:r>
          </a:p>
          <a:p>
            <a:endParaRPr lang="en-GB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C48B0A-C97A-9BAC-03D3-591511940F40}"/>
              </a:ext>
            </a:extLst>
          </p:cNvPr>
          <p:cNvSpPr txBox="1"/>
          <p:nvPr/>
        </p:nvSpPr>
        <p:spPr>
          <a:xfrm>
            <a:off x="7710246" y="2395044"/>
            <a:ext cx="42501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b="0" i="0">
                <a:effectLst/>
              </a:rPr>
              <a:t>The time series estimates from both sources are in very close proximity indicating that MSDS is a good replacement as the data source for this publication.</a:t>
            </a:r>
            <a:endParaRPr lang="en-GB" sz="1600"/>
          </a:p>
        </p:txBody>
      </p:sp>
      <p:pic>
        <p:nvPicPr>
          <p:cNvPr id="3" name="Picture 2" descr="A graph showing a number of women smoking&#10;&#10;Description automatically generated">
            <a:extLst>
              <a:ext uri="{FF2B5EF4-FFF2-40B4-BE49-F238E27FC236}">
                <a16:creationId xmlns:a16="http://schemas.microsoft.com/office/drawing/2014/main" id="{C8D3170D-4871-942E-5733-1E587B120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" y="1324253"/>
            <a:ext cx="6518765" cy="2706944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FAB937-0257-28AD-2720-FA0A24EDC7D0}"/>
              </a:ext>
            </a:extLst>
          </p:cNvPr>
          <p:cNvSpPr/>
          <p:nvPr/>
        </p:nvSpPr>
        <p:spPr>
          <a:xfrm>
            <a:off x="5343815" y="2219971"/>
            <a:ext cx="1606950" cy="86116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5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A9601-FDE2-4CAB-6094-5BA426735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hlinkClick r:id="rId2"/>
              </a:rPr>
              <a:t>SATOD dashboard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8E9C5D-A051-D3C8-9AB3-DC279775D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511" y="1033905"/>
            <a:ext cx="9468337" cy="499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7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90524-8A05-8434-FC82-9BB29B160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Reconciliation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7C9BF-206D-F518-3170-CE2AE46BE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8261" y="963382"/>
            <a:ext cx="11012644" cy="49312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Although nationally, the SATOD v1 and SATOD v2 figures are in close alignment – this masks areas where there are large discrepancies.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Data quality reports using data from MSDS have been produced for Q1 2024/25 so far. The Q2 reports are in progress.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 reports that go to Trusts include the number of maternities/smokers/non-smokers/unknowns commissioned into their Trust by sub-ICB/ICB.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 reports that go to sub-ICBs/ICBs include the number of maternities/smokers/non-smokers/unknowns they have commissioned out by the different Trusts.*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These outputs are unsuppressed so Trusts/sub-ICBs/ICBs receive the exact numbers submitted to MSDS in order to help conduct the reconciliation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Areas to focus are:</a:t>
            </a:r>
          </a:p>
          <a:p>
            <a:pPr marL="700088" lvl="1" indent="-342900">
              <a:buFont typeface="+mj-lt"/>
              <a:buAutoNum type="arabicPeriod"/>
            </a:pPr>
            <a:r>
              <a:rPr lang="en-GB" b="1" i="1" dirty="0">
                <a:solidFill>
                  <a:schemeClr val="accent6"/>
                </a:solidFill>
              </a:rPr>
              <a:t>Discrepancies in the number of maternities submitted (differences of 900+)</a:t>
            </a:r>
          </a:p>
          <a:p>
            <a:pPr marL="700088" lvl="1" indent="-342900">
              <a:buFont typeface="+mj-lt"/>
              <a:buAutoNum type="arabicPeriod"/>
            </a:pPr>
            <a:r>
              <a:rPr lang="en-GB" b="1" i="1" dirty="0">
                <a:solidFill>
                  <a:schemeClr val="accent6"/>
                </a:solidFill>
              </a:rPr>
              <a:t>Discrepancies in the % smoking rate (differences of 2%+)</a:t>
            </a:r>
          </a:p>
          <a:p>
            <a:pPr marL="700088" lvl="1" indent="-342900">
              <a:buFont typeface="+mj-lt"/>
              <a:buAutoNum type="arabicPeriod"/>
            </a:pPr>
            <a:r>
              <a:rPr lang="en-GB" b="1" i="1" dirty="0">
                <a:solidFill>
                  <a:schemeClr val="accent6"/>
                </a:solidFill>
              </a:rPr>
              <a:t>Large discrepancies in the % of unknown smoking status in MSDS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r>
              <a:rPr lang="en-GB" sz="1400" dirty="0"/>
              <a:t>*</a:t>
            </a:r>
            <a:r>
              <a:rPr lang="en-GB" sz="1200" b="0" dirty="0"/>
              <a:t>We know that staff in CSUs are submitting SATOD v1 data for some areas with information flowing from Trusts and they will have received these reports.</a:t>
            </a:r>
          </a:p>
        </p:txBody>
      </p:sp>
    </p:spTree>
    <p:extLst>
      <p:ext uri="{BB962C8B-B14F-4D97-AF65-F5344CB8AC3E}">
        <p14:creationId xmlns:p14="http://schemas.microsoft.com/office/powerpoint/2010/main" val="40859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7F7BD-4F1D-F306-C473-0307193DD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69ACB-3116-7AF2-DE18-6B859C268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MSDS guidance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89AFF-C209-8E88-96CA-900CC9C7A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Sarah Lewis</a:t>
            </a:r>
          </a:p>
        </p:txBody>
      </p:sp>
    </p:spTree>
    <p:extLst>
      <p:ext uri="{BB962C8B-B14F-4D97-AF65-F5344CB8AC3E}">
        <p14:creationId xmlns:p14="http://schemas.microsoft.com/office/powerpoint/2010/main" val="200429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BEA0391-9226-8ADC-9D54-CDDB9D7C8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83856"/>
            <a:ext cx="10540800" cy="3456000"/>
          </a:xfrm>
        </p:spPr>
        <p:txBody>
          <a:bodyPr numCol="1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/>
              <a:t>A self-declared smoking status needs to be recorded for the woman within the birth period (-/+ 3 days of the labour onset date) using a SNOMED clinical code.</a:t>
            </a:r>
          </a:p>
          <a:p>
            <a:endParaRPr lang="en-GB" sz="2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/>
              <a:t>Where the birth is towards the end of the month, provisional data from the next month is used to determine smoking status (where applicable).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/>
              <a:t>Where any records do not pass data quality criteria, they are removed from the calculation of this metric.</a:t>
            </a:r>
          </a:p>
          <a:p>
            <a:endParaRPr lang="en-GB" sz="2000"/>
          </a:p>
          <a:p>
            <a:r>
              <a:rPr lang="en-GB" sz="2000"/>
              <a:t>Note: CO reading is not used in the SATODv2 measure construction.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/>
          </a:p>
          <a:p>
            <a:endParaRPr lang="en-GB" sz="2000">
              <a:hlinkClick r:id="rId2"/>
            </a:endParaRPr>
          </a:p>
          <a:p>
            <a:endParaRPr lang="en-GB" sz="2000">
              <a:hlinkClick r:id="rId2"/>
            </a:endParaRPr>
          </a:p>
          <a:p>
            <a:endParaRPr lang="en-GB" sz="20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734D36-80E3-E26E-246E-CEEA35E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Submitting the right data</a:t>
            </a:r>
          </a:p>
        </p:txBody>
      </p:sp>
    </p:spTree>
    <p:extLst>
      <p:ext uri="{BB962C8B-B14F-4D97-AF65-F5344CB8AC3E}">
        <p14:creationId xmlns:p14="http://schemas.microsoft.com/office/powerpoint/2010/main" val="148451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07EFF-6FCB-C118-5824-57486C75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fields to submit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6479B9-75B0-DC13-A801-F8D37CA7DC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355551"/>
              </p:ext>
            </p:extLst>
          </p:nvPr>
        </p:nvGraphicFramePr>
        <p:xfrm>
          <a:off x="322128" y="2145106"/>
          <a:ext cx="11160880" cy="3601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232176">
                  <a:extLst>
                    <a:ext uri="{9D8B030D-6E8A-4147-A177-3AD203B41FA5}">
                      <a16:colId xmlns:a16="http://schemas.microsoft.com/office/drawing/2014/main" val="702673447"/>
                    </a:ext>
                  </a:extLst>
                </a:gridCol>
                <a:gridCol w="2232176">
                  <a:extLst>
                    <a:ext uri="{9D8B030D-6E8A-4147-A177-3AD203B41FA5}">
                      <a16:colId xmlns:a16="http://schemas.microsoft.com/office/drawing/2014/main" val="4132948443"/>
                    </a:ext>
                  </a:extLst>
                </a:gridCol>
                <a:gridCol w="2232176">
                  <a:extLst>
                    <a:ext uri="{9D8B030D-6E8A-4147-A177-3AD203B41FA5}">
                      <a16:colId xmlns:a16="http://schemas.microsoft.com/office/drawing/2014/main" val="1887634719"/>
                    </a:ext>
                  </a:extLst>
                </a:gridCol>
                <a:gridCol w="2232176">
                  <a:extLst>
                    <a:ext uri="{9D8B030D-6E8A-4147-A177-3AD203B41FA5}">
                      <a16:colId xmlns:a16="http://schemas.microsoft.com/office/drawing/2014/main" val="3758267008"/>
                    </a:ext>
                  </a:extLst>
                </a:gridCol>
                <a:gridCol w="2232176">
                  <a:extLst>
                    <a:ext uri="{9D8B030D-6E8A-4147-A177-3AD203B41FA5}">
                      <a16:colId xmlns:a16="http://schemas.microsoft.com/office/drawing/2014/main" val="13100550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Table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What to submit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How it is used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Example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979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/>
                        <a:t>MSD002 GP Practice Registration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OrgCodeGMPMother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The organisation code of the GP Practice that the mother is registered with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To derive the sub-ICB of the mother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A12345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797794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100"/>
                        <a:t>MSD301 Labour and Delivery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/>
                        <a:t>LabourOnsetDate</a:t>
                      </a:r>
                    </a:p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Date when established labour is confirmed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To determine the date the labour started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01/01/2024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4456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CaesareanDate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The date of the caesarean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/>
                        <a:t>To determine the date of the caesarean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01/01/2024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927577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sz="1100"/>
                        <a:t>MSD302 Care Activity (Labour and Delivery)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ClinInterDateMother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The date on which a clinical intervention (i.e. recording of the smoking status) took place for the mother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To determine the date the smoking status of the mother was recorded (should be within   -/+3 days of the labour onset / caesarean date)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01/01/2024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2302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FindingScheme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The code scheme submitted (e.g. SNOMED CT)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To determine which coding scheme is being used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04 (SNOMED CT)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48931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FindingCode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The relevant smoking status SNOMED code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To record the smoking status of the mother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chemeClr val="tx1"/>
                          </a:solidFill>
                        </a:rPr>
                        <a:t>8392000 (Non-smoker)</a:t>
                      </a:r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1735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A0AB6D-449E-12AC-74D0-B7360C8A9A35}"/>
              </a:ext>
            </a:extLst>
          </p:cNvPr>
          <p:cNvSpPr txBox="1"/>
          <p:nvPr/>
        </p:nvSpPr>
        <p:spPr>
          <a:xfrm>
            <a:off x="375137" y="1279920"/>
            <a:ext cx="111608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Smoking status codes for the SATODv2 metric should be recorded to MSD302 Care Activity (Labour and Delivery).</a:t>
            </a:r>
          </a:p>
          <a:p>
            <a:endParaRPr lang="en-GB" sz="1400"/>
          </a:p>
          <a:p>
            <a:r>
              <a:rPr lang="en-GB" sz="1400"/>
              <a:t>It is also acceptable to submit smoking status codes to MSD202 Care Activity (Pregnancy). </a:t>
            </a:r>
          </a:p>
        </p:txBody>
      </p:sp>
    </p:spTree>
    <p:extLst>
      <p:ext uri="{BB962C8B-B14F-4D97-AF65-F5344CB8AC3E}">
        <p14:creationId xmlns:p14="http://schemas.microsoft.com/office/powerpoint/2010/main" val="382141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CA6C-65BF-FB27-4994-341582977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SNOMED codes – which ones to use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9FE4A67-01D6-3F9D-72C6-7C0449E6D2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501695"/>
              </p:ext>
            </p:extLst>
          </p:nvPr>
        </p:nvGraphicFramePr>
        <p:xfrm>
          <a:off x="374650" y="1416050"/>
          <a:ext cx="7801941" cy="25857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2544233">
                  <a:extLst>
                    <a:ext uri="{9D8B030D-6E8A-4147-A177-3AD203B41FA5}">
                      <a16:colId xmlns:a16="http://schemas.microsoft.com/office/drawing/2014/main" val="3068852332"/>
                    </a:ext>
                  </a:extLst>
                </a:gridCol>
                <a:gridCol w="2544233">
                  <a:extLst>
                    <a:ext uri="{9D8B030D-6E8A-4147-A177-3AD203B41FA5}">
                      <a16:colId xmlns:a16="http://schemas.microsoft.com/office/drawing/2014/main" val="2212340725"/>
                    </a:ext>
                  </a:extLst>
                </a:gridCol>
                <a:gridCol w="2713475">
                  <a:extLst>
                    <a:ext uri="{9D8B030D-6E8A-4147-A177-3AD203B41FA5}">
                      <a16:colId xmlns:a16="http://schemas.microsoft.com/office/drawing/2014/main" val="849272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Group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SNOMED CT code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729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Current smoker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77176002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Smoker (finding)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7703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Non-smoker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266919005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Never smoked tobacco (finding)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266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8517006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Ex-smoker (finding)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69960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8392000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Non-smoker (finding)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61352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40574006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Current non-smoker but past smoking history unknown (finding)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384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32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F2923-565F-BE78-8CC3-89AECD2AB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F8E89-03AE-42D8-FC6B-F5EA514E2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1530078"/>
            <a:ext cx="9483237" cy="4026443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/>
              <a:t>Background and outline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/>
              <a:t>Reconciliation work for SATODv1 and SATODv2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2800"/>
              <a:t>Technical guidance for MSDS recording</a:t>
            </a:r>
          </a:p>
        </p:txBody>
      </p:sp>
    </p:spTree>
    <p:extLst>
      <p:ext uri="{BB962C8B-B14F-4D97-AF65-F5344CB8AC3E}">
        <p14:creationId xmlns:p14="http://schemas.microsoft.com/office/powerpoint/2010/main" val="153958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CBFBC-D786-B618-B4A5-E366D76F3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Unknown smoking statuses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A083-0510-E683-6584-A83CAEA26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1415778"/>
            <a:ext cx="5954100" cy="4026443"/>
          </a:xfrm>
        </p:spPr>
        <p:txBody>
          <a:bodyPr numCol="1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/>
              <a:t>If no smoking status code is submitted within the birth period (-/+3 days of the labour start date), then the woman will be assigned an unknown smoking status.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16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600"/>
              <a:t>Please ensure within the birth period (-/+3 days of the labour start date), no conflicting information recorded on the smoking status is recorded in MSDS.</a:t>
            </a: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GB" sz="1600"/>
              <a:t>This conflicting information will result in assigning a smoking status of unknown.</a:t>
            </a:r>
          </a:p>
          <a:p>
            <a:endParaRPr lang="en-GB" sz="1600"/>
          </a:p>
          <a:p>
            <a:endParaRPr lang="en-GB" sz="1600"/>
          </a:p>
          <a:p>
            <a:endParaRPr lang="en-GB" sz="1600"/>
          </a:p>
          <a:p>
            <a:endParaRPr lang="en-GB" sz="16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E5B1A9-2829-E91A-64AE-01010C539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990" y="1806822"/>
            <a:ext cx="4328535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69">
            <a:extLst>
              <a:ext uri="{FF2B5EF4-FFF2-40B4-BE49-F238E27FC236}">
                <a16:creationId xmlns:a16="http://schemas.microsoft.com/office/drawing/2014/main" id="{11EFD3AB-E897-BECA-E4E9-A05F1FFE6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Assigning smoking status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049FD4-2AB1-DC4C-5060-F44C960A8E6E}"/>
              </a:ext>
            </a:extLst>
          </p:cNvPr>
          <p:cNvGrpSpPr/>
          <p:nvPr/>
        </p:nvGrpSpPr>
        <p:grpSpPr>
          <a:xfrm>
            <a:off x="1232452" y="1404730"/>
            <a:ext cx="8464849" cy="4736988"/>
            <a:chOff x="1346673" y="699985"/>
            <a:chExt cx="6968079" cy="5282707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18386C2-BDCA-647A-00BC-6F5C52513EC9}"/>
                </a:ext>
              </a:extLst>
            </p:cNvPr>
            <p:cNvCxnSpPr>
              <a:stCxn id="35" idx="1"/>
            </p:cNvCxnSpPr>
            <p:nvPr/>
          </p:nvCxnSpPr>
          <p:spPr>
            <a:xfrm flipH="1">
              <a:off x="2628901" y="4304875"/>
              <a:ext cx="1503733" cy="0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0EA2EB55-923F-38E1-238C-00AECE83C114}"/>
                </a:ext>
              </a:extLst>
            </p:cNvPr>
            <p:cNvCxnSpPr>
              <a:cxnSpLocks/>
            </p:cNvCxnSpPr>
            <p:nvPr/>
          </p:nvCxnSpPr>
          <p:spPr>
            <a:xfrm>
              <a:off x="8304011" y="2011321"/>
              <a:ext cx="9728" cy="3644528"/>
            </a:xfrm>
            <a:prstGeom prst="line">
              <a:avLst/>
            </a:prstGeom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E3E43F0-10A0-9ACC-0796-05A4440A647F}"/>
                </a:ext>
              </a:extLst>
            </p:cNvPr>
            <p:cNvCxnSpPr>
              <a:stCxn id="7" idx="2"/>
              <a:endCxn id="4" idx="0"/>
            </p:cNvCxnSpPr>
            <p:nvPr/>
          </p:nvCxnSpPr>
          <p:spPr>
            <a:xfrm flipH="1">
              <a:off x="5196191" y="2627058"/>
              <a:ext cx="4359" cy="371454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16A57B-8109-B75F-10D5-329CC11FF632}"/>
                </a:ext>
              </a:extLst>
            </p:cNvPr>
            <p:cNvSpPr txBox="1"/>
            <p:nvPr/>
          </p:nvSpPr>
          <p:spPr>
            <a:xfrm>
              <a:off x="5200550" y="492558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No</a:t>
              </a:r>
            </a:p>
          </p:txBody>
        </p:sp>
        <p:cxnSp>
          <p:nvCxnSpPr>
            <p:cNvPr id="1052" name="Straight Arrow Connector 1051">
              <a:extLst>
                <a:ext uri="{FF2B5EF4-FFF2-40B4-BE49-F238E27FC236}">
                  <a16:creationId xmlns:a16="http://schemas.microsoft.com/office/drawing/2014/main" id="{F7A876C8-1FDA-2BC1-89AB-1879BC4CC9A1}"/>
                </a:ext>
              </a:extLst>
            </p:cNvPr>
            <p:cNvCxnSpPr>
              <a:cxnSpLocks/>
            </p:cNvCxnSpPr>
            <p:nvPr/>
          </p:nvCxnSpPr>
          <p:spPr>
            <a:xfrm>
              <a:off x="6256709" y="2002706"/>
              <a:ext cx="2052165" cy="8295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4D38757-252F-1705-09B0-BAD7CDEB7D6D}"/>
                </a:ext>
              </a:extLst>
            </p:cNvPr>
            <p:cNvCxnSpPr>
              <a:cxnSpLocks/>
              <a:stCxn id="3" idx="2"/>
              <a:endCxn id="7" idx="0"/>
            </p:cNvCxnSpPr>
            <p:nvPr/>
          </p:nvCxnSpPr>
          <p:spPr>
            <a:xfrm flipH="1">
              <a:off x="5200550" y="1050181"/>
              <a:ext cx="1519" cy="3354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8253F0B-FF7C-E411-2CDC-EB181B28EB9B}"/>
                </a:ext>
              </a:extLst>
            </p:cNvPr>
            <p:cNvCxnSpPr>
              <a:stCxn id="7" idx="1"/>
              <a:endCxn id="10" idx="3"/>
            </p:cNvCxnSpPr>
            <p:nvPr/>
          </p:nvCxnSpPr>
          <p:spPr>
            <a:xfrm flipH="1">
              <a:off x="2628901" y="2006348"/>
              <a:ext cx="1509611" cy="1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048FE1-5A8C-2C17-1808-E0212DD45247}"/>
                </a:ext>
              </a:extLst>
            </p:cNvPr>
            <p:cNvSpPr txBox="1"/>
            <p:nvPr/>
          </p:nvSpPr>
          <p:spPr>
            <a:xfrm>
              <a:off x="2745310" y="1483128"/>
              <a:ext cx="1252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Yes</a:t>
              </a:r>
              <a:r>
                <a:rPr lang="en-GB" sz="1200"/>
                <a:t>:</a:t>
              </a:r>
            </a:p>
            <a:p>
              <a:r>
                <a:rPr lang="en-GB" sz="1200"/>
                <a:t>Only one status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3BBA5D-907E-5F2C-754D-8F7271334D8C}"/>
                </a:ext>
              </a:extLst>
            </p:cNvPr>
            <p:cNvSpPr txBox="1"/>
            <p:nvPr/>
          </p:nvSpPr>
          <p:spPr>
            <a:xfrm>
              <a:off x="6262587" y="1483128"/>
              <a:ext cx="2052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Yes</a:t>
              </a:r>
              <a:r>
                <a:rPr lang="en-GB" sz="1200"/>
                <a:t>:</a:t>
              </a:r>
            </a:p>
            <a:p>
              <a:r>
                <a:rPr lang="en-GB" sz="1200"/>
                <a:t>Multiple conflicting statuses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6F21447-4228-5898-F09F-04E42B8BD1F7}"/>
                </a:ext>
              </a:extLst>
            </p:cNvPr>
            <p:cNvSpPr txBox="1"/>
            <p:nvPr/>
          </p:nvSpPr>
          <p:spPr>
            <a:xfrm>
              <a:off x="2739432" y="3781655"/>
              <a:ext cx="12522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Yes</a:t>
              </a:r>
              <a:r>
                <a:rPr lang="en-GB" sz="1200"/>
                <a:t>:</a:t>
              </a:r>
            </a:p>
            <a:p>
              <a:r>
                <a:rPr lang="en-GB" sz="1200"/>
                <a:t>Only one status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626ED56-0ADE-530D-0997-2DDD891E4511}"/>
                </a:ext>
              </a:extLst>
            </p:cNvPr>
            <p:cNvSpPr txBox="1"/>
            <p:nvPr/>
          </p:nvSpPr>
          <p:spPr>
            <a:xfrm>
              <a:off x="6256709" y="3781655"/>
              <a:ext cx="2052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Yes</a:t>
              </a:r>
              <a:r>
                <a:rPr lang="en-GB" sz="1200"/>
                <a:t>:</a:t>
              </a:r>
            </a:p>
            <a:p>
              <a:r>
                <a:rPr lang="en-GB" sz="1200"/>
                <a:t>Multiple conflicting statuses</a:t>
              </a:r>
            </a:p>
          </p:txBody>
        </p: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20C49833-A6FF-8309-2C4D-DF80E607B4A0}"/>
                </a:ext>
              </a:extLst>
            </p:cNvPr>
            <p:cNvCxnSpPr>
              <a:stCxn id="4" idx="2"/>
              <a:endCxn id="35" idx="0"/>
            </p:cNvCxnSpPr>
            <p:nvPr/>
          </p:nvCxnSpPr>
          <p:spPr>
            <a:xfrm flipH="1">
              <a:off x="5194672" y="3348708"/>
              <a:ext cx="1519" cy="335457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D248F52-3B34-2393-5254-8F2A774C17A0}"/>
                </a:ext>
              </a:extLst>
            </p:cNvPr>
            <p:cNvSpPr txBox="1"/>
            <p:nvPr/>
          </p:nvSpPr>
          <p:spPr>
            <a:xfrm>
              <a:off x="5200550" y="262705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/>
                <a:t>No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1FBEEC7-84C3-D533-BF12-4249E0ABB12B}"/>
                </a:ext>
              </a:extLst>
            </p:cNvPr>
            <p:cNvCxnSpPr>
              <a:cxnSpLocks/>
              <a:stCxn id="35" idx="2"/>
              <a:endCxn id="50" idx="0"/>
            </p:cNvCxnSpPr>
            <p:nvPr/>
          </p:nvCxnSpPr>
          <p:spPr>
            <a:xfrm flipH="1">
              <a:off x="5193609" y="4925585"/>
              <a:ext cx="1063" cy="402781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FA7F537-19B4-C634-87A4-3E70FFED8AEC}"/>
                </a:ext>
              </a:extLst>
            </p:cNvPr>
            <p:cNvSpPr/>
            <p:nvPr/>
          </p:nvSpPr>
          <p:spPr>
            <a:xfrm>
              <a:off x="4423856" y="699985"/>
              <a:ext cx="1556425" cy="350196"/>
            </a:xfrm>
            <a:prstGeom prst="roundRect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Look in MSD302</a:t>
              </a:r>
            </a:p>
          </p:txBody>
        </p:sp>
        <p:sp>
          <p:nvSpPr>
            <p:cNvPr id="7" name="Diamond 6">
              <a:extLst>
                <a:ext uri="{FF2B5EF4-FFF2-40B4-BE49-F238E27FC236}">
                  <a16:creationId xmlns:a16="http://schemas.microsoft.com/office/drawing/2014/main" id="{E53CA8C7-C23F-1F4B-4C67-3B0216521A57}"/>
                </a:ext>
              </a:extLst>
            </p:cNvPr>
            <p:cNvSpPr/>
            <p:nvPr/>
          </p:nvSpPr>
          <p:spPr>
            <a:xfrm>
              <a:off x="4138512" y="1385638"/>
              <a:ext cx="2124075" cy="1241420"/>
            </a:xfrm>
            <a:prstGeom prst="diamond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Smoking status recorded in MSD302?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F034EDD-39EB-12AE-8ED9-37DD925354AE}"/>
                </a:ext>
              </a:extLst>
            </p:cNvPr>
            <p:cNvSpPr/>
            <p:nvPr/>
          </p:nvSpPr>
          <p:spPr>
            <a:xfrm>
              <a:off x="1352551" y="1748381"/>
              <a:ext cx="1276350" cy="515935"/>
            </a:xfrm>
            <a:prstGeom prst="roundRect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Use MSD302 status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E79C702-AEB0-E8A9-D9A6-AD3F0FB18D44}"/>
                </a:ext>
              </a:extLst>
            </p:cNvPr>
            <p:cNvSpPr/>
            <p:nvPr/>
          </p:nvSpPr>
          <p:spPr>
            <a:xfrm>
              <a:off x="4417978" y="2998512"/>
              <a:ext cx="1556425" cy="350196"/>
            </a:xfrm>
            <a:prstGeom prst="roundRect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Look in MSD202</a:t>
              </a:r>
            </a:p>
          </p:txBody>
        </p:sp>
        <p:sp>
          <p:nvSpPr>
            <p:cNvPr id="35" name="Diamond 34">
              <a:extLst>
                <a:ext uri="{FF2B5EF4-FFF2-40B4-BE49-F238E27FC236}">
                  <a16:creationId xmlns:a16="http://schemas.microsoft.com/office/drawing/2014/main" id="{5F5DF2F8-8C64-8BD3-3FDC-87A522D31A02}"/>
                </a:ext>
              </a:extLst>
            </p:cNvPr>
            <p:cNvSpPr/>
            <p:nvPr/>
          </p:nvSpPr>
          <p:spPr>
            <a:xfrm>
              <a:off x="4132634" y="3684165"/>
              <a:ext cx="2124075" cy="1241420"/>
            </a:xfrm>
            <a:prstGeom prst="diamond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Smoking status recorded in MSD202?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97A46920-69BF-0137-5DB8-114573939AA6}"/>
                </a:ext>
              </a:extLst>
            </p:cNvPr>
            <p:cNvSpPr/>
            <p:nvPr/>
          </p:nvSpPr>
          <p:spPr>
            <a:xfrm>
              <a:off x="1346673" y="4046908"/>
              <a:ext cx="1276350" cy="515935"/>
            </a:xfrm>
            <a:prstGeom prst="roundRect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Use MSD202 status</a:t>
              </a:r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D098B6E-5AB2-E07B-897A-0C7DE7901E05}"/>
                </a:ext>
              </a:extLst>
            </p:cNvPr>
            <p:cNvSpPr/>
            <p:nvPr/>
          </p:nvSpPr>
          <p:spPr>
            <a:xfrm>
              <a:off x="4415396" y="5328366"/>
              <a:ext cx="1556425" cy="654326"/>
            </a:xfrm>
            <a:prstGeom prst="roundRect">
              <a:avLst/>
            </a:prstGeom>
            <a:solidFill>
              <a:srgbClr val="F7FBFF"/>
            </a:solidFill>
            <a:ln>
              <a:solidFill>
                <a:srgbClr val="005EB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tx1"/>
                  </a:solidFill>
                </a:rPr>
                <a:t>Assign Unknown smoking status</a:t>
              </a:r>
            </a:p>
          </p:txBody>
        </p:sp>
        <p:cxnSp>
          <p:nvCxnSpPr>
            <p:cNvPr id="1032" name="Straight Arrow Connector 1031">
              <a:extLst>
                <a:ext uri="{FF2B5EF4-FFF2-40B4-BE49-F238E27FC236}">
                  <a16:creationId xmlns:a16="http://schemas.microsoft.com/office/drawing/2014/main" id="{E3EEBE20-F50F-252F-C448-01303DF29E76}"/>
                </a:ext>
              </a:extLst>
            </p:cNvPr>
            <p:cNvCxnSpPr>
              <a:cxnSpLocks/>
              <a:endCxn id="50" idx="3"/>
            </p:cNvCxnSpPr>
            <p:nvPr/>
          </p:nvCxnSpPr>
          <p:spPr>
            <a:xfrm flipH="1">
              <a:off x="5971821" y="5655529"/>
              <a:ext cx="2341918" cy="0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5" name="Straight Arrow Connector 1054">
              <a:extLst>
                <a:ext uri="{FF2B5EF4-FFF2-40B4-BE49-F238E27FC236}">
                  <a16:creationId xmlns:a16="http://schemas.microsoft.com/office/drawing/2014/main" id="{20DF7501-D79B-9A7A-3F89-BE997F4E77CE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 flipV="1">
              <a:off x="6256708" y="4304875"/>
              <a:ext cx="2058043" cy="1"/>
            </a:xfrm>
            <a:prstGeom prst="straightConnector1">
              <a:avLst/>
            </a:prstGeom>
            <a:ln>
              <a:solidFill>
                <a:srgbClr val="005EB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643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02A5D-9876-04EB-A1B1-C1D8DB31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837D1-CA2B-AACD-6069-9F848AB27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dirty="0">
                <a:hlinkClick r:id="rId2"/>
              </a:rPr>
              <a:t>Recording smoking status data in MSDS </a:t>
            </a:r>
            <a:r>
              <a:rPr lang="en-GB" sz="1600" dirty="0">
                <a:hlinkClick r:id="rId3"/>
              </a:rPr>
              <a:t>–</a:t>
            </a:r>
            <a:r>
              <a:rPr lang="en-GB" sz="1600" dirty="0">
                <a:hlinkClick r:id="rId2"/>
              </a:rPr>
              <a:t> Guidance</a:t>
            </a:r>
            <a:endParaRPr lang="en-GB" sz="1600" dirty="0"/>
          </a:p>
          <a:p>
            <a:r>
              <a:rPr lang="en-GB" sz="1600" dirty="0">
                <a:hlinkClick r:id="rId4"/>
              </a:rPr>
              <a:t>SATOD publication series</a:t>
            </a:r>
            <a:endParaRPr lang="en-GB" sz="1600" dirty="0"/>
          </a:p>
          <a:p>
            <a:r>
              <a:rPr lang="en-GB" sz="1600" dirty="0">
                <a:hlinkClick r:id="rId3"/>
              </a:rPr>
              <a:t>Maternity Technical Output Specification</a:t>
            </a:r>
            <a:endParaRPr lang="en-GB" sz="1600" dirty="0"/>
          </a:p>
          <a:p>
            <a:r>
              <a:rPr lang="en-GB" sz="1600" dirty="0">
                <a:hlinkClick r:id="rId5"/>
              </a:rPr>
              <a:t>SATOD v2 Metadata</a:t>
            </a:r>
            <a:endParaRPr lang="en-GB" sz="1600" dirty="0"/>
          </a:p>
          <a:p>
            <a:r>
              <a:rPr lang="en-GB" sz="1600" dirty="0">
                <a:hlinkClick r:id="rId6"/>
              </a:rPr>
              <a:t>Full list of accepted SNOMED codes</a:t>
            </a:r>
            <a:endParaRPr lang="en-GB" sz="1600" dirty="0"/>
          </a:p>
          <a:p>
            <a:r>
              <a:rPr lang="en-GB" sz="1600" dirty="0">
                <a:hlinkClick r:id="rId7"/>
              </a:rPr>
              <a:t>Maternity monthly publication metadata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pic>
        <p:nvPicPr>
          <p:cNvPr id="5" name="Graphic 4" descr="Link outline">
            <a:extLst>
              <a:ext uri="{FF2B5EF4-FFF2-40B4-BE49-F238E27FC236}">
                <a16:creationId xmlns:a16="http://schemas.microsoft.com/office/drawing/2014/main" id="{0A64B211-0759-EFC3-FBA5-3D0BF8C3ED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87148" y="466327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7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1C414-3673-7C76-D2CB-7D2A12425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Questions from the webinar have been answered in a separate Q&amp;</a:t>
            </a:r>
            <a:r>
              <a:rPr lang="en-GB"/>
              <a:t>A document</a:t>
            </a:r>
            <a:br>
              <a:rPr lang="en-GB" dirty="0"/>
            </a:b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02218-33E5-70C7-F20F-AE6E2DFB0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1680822"/>
            <a:ext cx="11404154" cy="4026443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You can contact us at </a:t>
            </a:r>
            <a:r>
              <a:rPr lang="en-GB" dirty="0">
                <a:hlinkClick r:id="rId2"/>
              </a:rPr>
              <a:t>england.maternityanalysis@nhs.net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 descr="Question mark symbol">
            <a:extLst>
              <a:ext uri="{FF2B5EF4-FFF2-40B4-BE49-F238E27FC236}">
                <a16:creationId xmlns:a16="http://schemas.microsoft.com/office/drawing/2014/main" id="{74932D7D-987E-2B95-CF1A-051E1FDB4B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318" t="15610" r="29991" b="12174"/>
          <a:stretch/>
        </p:blipFill>
        <p:spPr>
          <a:xfrm>
            <a:off x="5025887" y="1766961"/>
            <a:ext cx="2140226" cy="21866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86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B56E7-901A-E911-055C-25A84B999CE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End slide</a:t>
            </a:r>
          </a:p>
        </p:txBody>
      </p:sp>
    </p:spTree>
    <p:extLst>
      <p:ext uri="{BB962C8B-B14F-4D97-AF65-F5344CB8AC3E}">
        <p14:creationId xmlns:p14="http://schemas.microsoft.com/office/powerpoint/2010/main" val="36468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6A102-AA3B-10CA-6788-A6ED478A8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Background and 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3AA6A-A7C6-61EA-9E27-22A7786085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7720" y="3363722"/>
            <a:ext cx="3890150" cy="896938"/>
          </a:xfrm>
        </p:spPr>
        <p:txBody>
          <a:bodyPr/>
          <a:lstStyle/>
          <a:p>
            <a:r>
              <a:rPr lang="en-GB"/>
              <a:t>Kate Parkyn</a:t>
            </a:r>
          </a:p>
        </p:txBody>
      </p:sp>
    </p:spTree>
    <p:extLst>
      <p:ext uri="{BB962C8B-B14F-4D97-AF65-F5344CB8AC3E}">
        <p14:creationId xmlns:p14="http://schemas.microsoft.com/office/powerpoint/2010/main" val="411000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398B3-1B4C-AB7E-B15E-57F6559A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Smoking and pregnancy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B7F36-2A5D-17CA-F63E-14092BCA2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1415778"/>
            <a:ext cx="6708149" cy="4026443"/>
          </a:xfrm>
        </p:spPr>
        <p:txBody>
          <a:bodyPr>
            <a:normAutofit/>
          </a:bodyPr>
          <a:lstStyle/>
          <a:p>
            <a:r>
              <a:rPr lang="en-GB" sz="2000"/>
              <a:t>Smoking increases the risk of pregnancy complications, such as stillbirth, miscarriage, preterm birth, low birthweight and sudden infant death syndrome</a:t>
            </a:r>
            <a:r>
              <a:rPr lang="en-GB" sz="2000" baseline="30000"/>
              <a:t>1</a:t>
            </a:r>
            <a:r>
              <a:rPr lang="en-GB" sz="2000"/>
              <a:t>.</a:t>
            </a:r>
          </a:p>
          <a:p>
            <a:endParaRPr lang="en-GB" sz="2000"/>
          </a:p>
          <a:p>
            <a:r>
              <a:rPr lang="en-GB" sz="2000"/>
              <a:t>It is important to be able to monitor smoking rates throughout pregnancy, so appropriate support can be provided to pregnant women.</a:t>
            </a:r>
          </a:p>
          <a:p>
            <a:endParaRPr lang="en-GB" sz="2000"/>
          </a:p>
          <a:p>
            <a:r>
              <a:rPr lang="en-GB" sz="2000"/>
              <a:t>Part of the </a:t>
            </a:r>
            <a:r>
              <a:rPr lang="en-GB" sz="2000">
                <a:hlinkClick r:id="rId2"/>
              </a:rPr>
              <a:t>NHS Long Term Plan</a:t>
            </a:r>
            <a:r>
              <a:rPr lang="en-GB" sz="2000"/>
              <a:t> to reduce smoking during pregnancy</a:t>
            </a:r>
            <a:r>
              <a:rPr lang="en-GB" sz="2000" baseline="30000"/>
              <a:t>2</a:t>
            </a:r>
            <a:r>
              <a:rPr lang="en-GB" sz="2000"/>
              <a:t>.</a:t>
            </a: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F3834B-E149-AB67-9481-4DCCB832C58C}"/>
              </a:ext>
            </a:extLst>
          </p:cNvPr>
          <p:cNvSpPr txBox="1"/>
          <p:nvPr/>
        </p:nvSpPr>
        <p:spPr>
          <a:xfrm>
            <a:off x="549047" y="5180945"/>
            <a:ext cx="66393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u="sng">
                <a:hlinkClick r:id="rId3"/>
              </a:rPr>
              <a:t>NHS England » Saving babies’ lives version three: a care bundle for reducing perinatal mortality</a:t>
            </a:r>
            <a:endParaRPr lang="en-GB" sz="1400" u="sng"/>
          </a:p>
          <a:p>
            <a:r>
              <a:rPr lang="en-GB" sz="1400">
                <a:hlinkClick r:id="rId4"/>
              </a:rPr>
              <a:t>NHS England » Smokefree pregnancies</a:t>
            </a:r>
            <a:endParaRPr lang="en-GB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D27181-66B9-77C1-5F67-5DD145722683}"/>
              </a:ext>
            </a:extLst>
          </p:cNvPr>
          <p:cNvSpPr txBox="1"/>
          <p:nvPr/>
        </p:nvSpPr>
        <p:spPr>
          <a:xfrm>
            <a:off x="320487" y="5223411"/>
            <a:ext cx="320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1</a:t>
            </a:r>
          </a:p>
          <a:p>
            <a:endParaRPr lang="en-GB" sz="1400"/>
          </a:p>
          <a:p>
            <a:r>
              <a:rPr lang="en-GB" sz="1400"/>
              <a:t>2</a:t>
            </a:r>
          </a:p>
        </p:txBody>
      </p:sp>
      <p:pic>
        <p:nvPicPr>
          <p:cNvPr id="2052" name="Picture 4" descr="1 in 14 pregnant women still smokes, CDC says - CBS News">
            <a:extLst>
              <a:ext uri="{FF2B5EF4-FFF2-40B4-BE49-F238E27FC236}">
                <a16:creationId xmlns:a16="http://schemas.microsoft.com/office/drawing/2014/main" id="{14E287F4-C55F-62B1-DCD4-02EB20189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799" y="1279920"/>
            <a:ext cx="4206777" cy="220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5A87C6-A326-11AE-FA3D-F268E156DBED}"/>
              </a:ext>
            </a:extLst>
          </p:cNvPr>
          <p:cNvSpPr txBox="1"/>
          <p:nvPr/>
        </p:nvSpPr>
        <p:spPr>
          <a:xfrm>
            <a:off x="7576159" y="3627589"/>
            <a:ext cx="383819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/>
              <a:t>“Smokers are nearly a third more likely to suffer a miscarriage and double the likelihood of stillbirth compared to those who don’t smoke</a:t>
            </a:r>
            <a:r>
              <a:rPr lang="en-GB" sz="1600" i="1" baseline="30000"/>
              <a:t>2</a:t>
            </a:r>
            <a:r>
              <a:rPr lang="en-GB" sz="1600" i="1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68500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982DF-DD98-3C73-8594-8E251FF5F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48F3-E16B-1806-A090-57F5BF54C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138" y="414734"/>
            <a:ext cx="12088134" cy="865186"/>
          </a:xfrm>
        </p:spPr>
        <p:txBody>
          <a:bodyPr>
            <a:normAutofit/>
          </a:bodyPr>
          <a:lstStyle/>
          <a:p>
            <a:r>
              <a:rPr lang="en-GB" sz="3400"/>
              <a:t>Data collection 1: Smoking At Time of Delivery (SATOD)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B4C28-CDEC-E31A-C363-BEB9DE3A1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8" y="1415778"/>
            <a:ext cx="11404154" cy="4026443"/>
          </a:xfrm>
        </p:spPr>
        <p:txBody>
          <a:bodyPr>
            <a:normAutofit/>
          </a:bodyPr>
          <a:lstStyle/>
          <a:p>
            <a:r>
              <a:rPr lang="en-GB" sz="2000"/>
              <a:t>In 2005/06 a women's smoking status at time of delivery (SATOD) data collection was set up in England. This moved from the Department of Health to the precursor to NHS Digital in 2011-12.</a:t>
            </a:r>
          </a:p>
          <a:p>
            <a:endParaRPr lang="en-GB" sz="2000"/>
          </a:p>
          <a:p>
            <a:r>
              <a:rPr lang="en-GB" sz="2000"/>
              <a:t>Sub Integrated Care Boards (Sub-ICBs) are required to submit data on smoking status at time of delivery every three months. Sub-ICBs replaced Clinical Commissioning Groups (CCGs) in 2022.</a:t>
            </a:r>
          </a:p>
          <a:p>
            <a:endParaRPr lang="en-GB" sz="2000"/>
          </a:p>
          <a:p>
            <a:r>
              <a:rPr lang="en-GB" sz="2000">
                <a:solidFill>
                  <a:srgbClr val="231F20"/>
                </a:solidFill>
              </a:rPr>
              <a:t>Submission</a:t>
            </a:r>
            <a:r>
              <a:rPr lang="en-GB" sz="2000"/>
              <a:t> of four aggregate numbers:</a:t>
            </a:r>
            <a:endParaRPr lang="en-GB" sz="1400"/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600" b="0" i="0">
                <a:solidFill>
                  <a:srgbClr val="231F20"/>
                </a:solidFill>
                <a:effectLst/>
              </a:rPr>
              <a:t>number of maternities (number of pregnant women not babies)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600" b="0" i="0">
                <a:solidFill>
                  <a:srgbClr val="231F20"/>
                </a:solidFill>
                <a:effectLst/>
              </a:rPr>
              <a:t>number of women known to be smokers at the time of delivery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600" b="0" i="0">
                <a:solidFill>
                  <a:srgbClr val="231F20"/>
                </a:solidFill>
                <a:effectLst/>
              </a:rPr>
              <a:t>number of women known to be non-smokers at the time of delivery 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600" b="0" i="0">
                <a:solidFill>
                  <a:srgbClr val="231F20"/>
                </a:solidFill>
                <a:effectLst/>
              </a:rPr>
              <a:t>number of women whose smoking status was not known at the time of delivery</a:t>
            </a:r>
          </a:p>
          <a:p>
            <a:endParaRPr lang="en-GB" sz="2000"/>
          </a:p>
        </p:txBody>
      </p:sp>
      <p:pic>
        <p:nvPicPr>
          <p:cNvPr id="2052" name="Picture 4" descr="A top view of colourful abacus">
            <a:extLst>
              <a:ext uri="{FF2B5EF4-FFF2-40B4-BE49-F238E27FC236}">
                <a16:creationId xmlns:a16="http://schemas.microsoft.com/office/drawing/2014/main" id="{3826690E-1A84-D2A5-8244-3EE1A85B9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8025017" y="3520440"/>
            <a:ext cx="3754276" cy="250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6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25B61-D271-C3B5-9E5D-949B894D8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5DC4-918F-0553-564B-2D491F1A7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138" y="414734"/>
            <a:ext cx="11749806" cy="865186"/>
          </a:xfrm>
        </p:spPr>
        <p:txBody>
          <a:bodyPr>
            <a:normAutofit/>
          </a:bodyPr>
          <a:lstStyle/>
          <a:p>
            <a:r>
              <a:rPr lang="en-GB" sz="3400"/>
              <a:t>Data collection 2: Maternity Services Dataset (MSDS)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7A818-96BA-4CFB-D923-221AB98B0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137" y="1415778"/>
            <a:ext cx="11404155" cy="4026443"/>
          </a:xfrm>
        </p:spPr>
        <p:txBody>
          <a:bodyPr>
            <a:normAutofit/>
          </a:bodyPr>
          <a:lstStyle/>
          <a:p>
            <a:r>
              <a:rPr lang="en-GB" sz="2000"/>
              <a:t>In 2015 the Maternity Services Dataset (MSDS) was launched in England. The latest version (2.0) has been in use since April 2019.</a:t>
            </a:r>
          </a:p>
          <a:p>
            <a:endParaRPr lang="en-GB" sz="2000"/>
          </a:p>
          <a:p>
            <a:r>
              <a:rPr lang="en-GB" sz="2000"/>
              <a:t>Trusts are required to submit patient-level data on activity carried out by Maternity Services relating to a mother and baby/ies, every month. This is activity from the point of the first booking appointment until they’re discharged from maternity services</a:t>
            </a:r>
          </a:p>
          <a:p>
            <a:endParaRPr lang="en-GB" sz="2000"/>
          </a:p>
          <a:p>
            <a:r>
              <a:rPr lang="en-GB" sz="2000"/>
              <a:t>Aggregate numbers are not submitted and instead are                                                            calculated from the record-level data.</a:t>
            </a:r>
          </a:p>
        </p:txBody>
      </p:sp>
      <p:pic>
        <p:nvPicPr>
          <p:cNvPr id="2052" name="Picture 4" descr="Doctor pointing at laptop">
            <a:extLst>
              <a:ext uri="{FF2B5EF4-FFF2-40B4-BE49-F238E27FC236}">
                <a16:creationId xmlns:a16="http://schemas.microsoft.com/office/drawing/2014/main" id="{E787E11F-691A-FD66-D081-33455CBA1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709837" y="3310320"/>
            <a:ext cx="4069456" cy="271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01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3454AF-9719-6BF0-EED8-7BC84529B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Existing published metrics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8297BE-4744-FF19-A33B-473BC2DC9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134532"/>
              </p:ext>
            </p:extLst>
          </p:nvPr>
        </p:nvGraphicFramePr>
        <p:xfrm>
          <a:off x="898752" y="3103936"/>
          <a:ext cx="10394496" cy="2616763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197248">
                  <a:extLst>
                    <a:ext uri="{9D8B030D-6E8A-4147-A177-3AD203B41FA5}">
                      <a16:colId xmlns:a16="http://schemas.microsoft.com/office/drawing/2014/main" val="3843717077"/>
                    </a:ext>
                  </a:extLst>
                </a:gridCol>
                <a:gridCol w="5197248">
                  <a:extLst>
                    <a:ext uri="{9D8B030D-6E8A-4147-A177-3AD203B41FA5}">
                      <a16:colId xmlns:a16="http://schemas.microsoft.com/office/drawing/2014/main" val="710139257"/>
                    </a:ext>
                  </a:extLst>
                </a:gridCol>
              </a:tblGrid>
              <a:tr h="491752">
                <a:tc>
                  <a:txBody>
                    <a:bodyPr/>
                    <a:lstStyle/>
                    <a:p>
                      <a:r>
                        <a:rPr lang="en-GB"/>
                        <a:t>SATOD (SATOD)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Smoking at Delivery CQIM (MSDS)</a:t>
                      </a:r>
                    </a:p>
                  </a:txBody>
                  <a:tcPr>
                    <a:solidFill>
                      <a:srgbClr val="005E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914610"/>
                  </a:ext>
                </a:extLst>
              </a:tr>
              <a:tr h="700402">
                <a:tc>
                  <a:txBody>
                    <a:bodyPr/>
                    <a:lstStyle/>
                    <a:p>
                      <a:r>
                        <a:rPr lang="en-GB" sz="1600"/>
                        <a:t>Self-reported smoking status by pregnant woman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Self-reported smoking status by pregnant woman, recorded using SNOMED clinical codes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573626"/>
                  </a:ext>
                </a:extLst>
              </a:tr>
              <a:tr h="477079">
                <a:tc>
                  <a:txBody>
                    <a:bodyPr/>
                    <a:lstStyle/>
                    <a:p>
                      <a:r>
                        <a:rPr lang="en-GB" sz="1600"/>
                        <a:t>Aggregate collection = totals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Person-level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129495"/>
                  </a:ext>
                </a:extLst>
              </a:tr>
              <a:tr h="477078">
                <a:tc>
                  <a:txBody>
                    <a:bodyPr/>
                    <a:lstStyle/>
                    <a:p>
                      <a:r>
                        <a:rPr lang="en-GB" sz="1600"/>
                        <a:t>Submitted by sub-ICBs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Submitted by Trusts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048241"/>
                  </a:ext>
                </a:extLst>
              </a:tr>
              <a:tr h="470452">
                <a:tc>
                  <a:txBody>
                    <a:bodyPr/>
                    <a:lstStyle/>
                    <a:p>
                      <a:r>
                        <a:rPr lang="en-GB" sz="1600"/>
                        <a:t>Collected and published quarterly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Collected and published monthly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02539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DA3A4C9-A1D8-E080-CF2C-3544D3A658C3}"/>
              </a:ext>
            </a:extLst>
          </p:cNvPr>
          <p:cNvSpPr txBox="1"/>
          <p:nvPr/>
        </p:nvSpPr>
        <p:spPr>
          <a:xfrm>
            <a:off x="801757" y="1445841"/>
            <a:ext cx="10491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/>
              <a:t>The two existing published metrics for smoking status at time of delivery were: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hlinkClick r:id="rId2"/>
              </a:rPr>
              <a:t>Smoking At Time Of Delivery (SATOD)</a:t>
            </a:r>
            <a:r>
              <a:rPr lang="en-GB" sz="2000" b="1"/>
              <a:t> </a:t>
            </a:r>
            <a:r>
              <a:rPr lang="en-GB" sz="2000"/>
              <a:t>(SATOD data)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b="1">
                <a:hlinkClick r:id="rId3"/>
              </a:rPr>
              <a:t>Smoking at Delivery Clinical Quality Improvement Metric (CQIM)</a:t>
            </a:r>
            <a:r>
              <a:rPr lang="en-GB" sz="2000" b="1"/>
              <a:t> </a:t>
            </a:r>
            <a:r>
              <a:rPr lang="en-GB" sz="2000"/>
              <a:t>(MSDS data)</a:t>
            </a:r>
          </a:p>
        </p:txBody>
      </p:sp>
    </p:spTree>
    <p:extLst>
      <p:ext uri="{BB962C8B-B14F-4D97-AF65-F5344CB8AC3E}">
        <p14:creationId xmlns:p14="http://schemas.microsoft.com/office/powerpoint/2010/main" val="244488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500856-D5A0-1A31-33FF-3861BB04B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52767"/>
            <a:ext cx="11088000" cy="1194734"/>
          </a:xfrm>
        </p:spPr>
        <p:txBody>
          <a:bodyPr numCol="1"/>
          <a:lstStyle/>
          <a:p>
            <a:r>
              <a:rPr lang="en-GB">
                <a:hlinkClick r:id="rId2"/>
              </a:rPr>
              <a:t>Retire the existing SATOD collection</a:t>
            </a:r>
            <a:r>
              <a:rPr lang="en-GB"/>
              <a:t> and use MSDS as the data source for statistics on Women’s Smoking Status at the time of Delivery.</a:t>
            </a:r>
          </a:p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C9CB52-8375-26EC-4906-1C0D29AEA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Objective</a:t>
            </a:r>
          </a:p>
        </p:txBody>
      </p:sp>
      <p:pic>
        <p:nvPicPr>
          <p:cNvPr id="5" name="Picture 4" descr="Arrows piercing notes">
            <a:extLst>
              <a:ext uri="{FF2B5EF4-FFF2-40B4-BE49-F238E27FC236}">
                <a16:creationId xmlns:a16="http://schemas.microsoft.com/office/drawing/2014/main" id="{54412A1E-611E-DB65-3D29-D91DDF2E4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00" y="2818297"/>
            <a:ext cx="4810797" cy="3039578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B56C2ED-D5E1-B4BB-8017-AA03CDC29882}"/>
              </a:ext>
            </a:extLst>
          </p:cNvPr>
          <p:cNvSpPr txBox="1">
            <a:spLocks/>
          </p:cNvSpPr>
          <p:nvPr/>
        </p:nvSpPr>
        <p:spPr>
          <a:xfrm>
            <a:off x="5506623" y="2803548"/>
            <a:ext cx="6253377" cy="3278846"/>
          </a:xfrm>
          <a:prstGeom prst="rect">
            <a:avLst/>
          </a:prstGeom>
        </p:spPr>
        <p:txBody>
          <a:bodyPr vert="horz" lIns="0" tIns="0" rIns="0" bIns="0" numCol="1" spcCol="432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None/>
              <a:defRPr sz="2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b="1"/>
              <a:t>Aims</a:t>
            </a:r>
            <a:r>
              <a:rPr lang="en-GB"/>
              <a:t>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/>
              <a:t>Reduce burden on data submitters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/>
              <a:t>Reduce duplication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/>
              <a:t>Increase the potential for additional breakdowns to be included from MSDS, such as demographic information and changes throughout the pregnancy</a:t>
            </a:r>
          </a:p>
        </p:txBody>
      </p:sp>
    </p:spTree>
    <p:extLst>
      <p:ext uri="{BB962C8B-B14F-4D97-AF65-F5344CB8AC3E}">
        <p14:creationId xmlns:p14="http://schemas.microsoft.com/office/powerpoint/2010/main" val="84359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7C9F7-C9F0-2A1A-1B82-26A43B77B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44BAF1-F9B9-6ACD-5472-DD5E50699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67315"/>
            <a:ext cx="11254032" cy="4090510"/>
          </a:xfrm>
        </p:spPr>
        <p:txBody>
          <a:bodyPr numCol="1"/>
          <a:lstStyle/>
          <a:p>
            <a:pPr>
              <a:spcAft>
                <a:spcPts val="1200"/>
              </a:spcAft>
            </a:pPr>
            <a:endParaRPr lang="en-GB" sz="2000"/>
          </a:p>
          <a:p>
            <a:r>
              <a:rPr lang="en-GB" sz="2000"/>
              <a:t>Aligned CQIM Smoking at Delivery metric produced from MSDS,                                                             with the logic of the long-standing SATOD metric.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/>
              <a:t>Created a new metric produced from MSDS but aligned with SATOD.</a:t>
            </a:r>
          </a:p>
          <a:p>
            <a:endParaRPr lang="en-GB" sz="2000"/>
          </a:p>
          <a:p>
            <a:pPr>
              <a:spcAft>
                <a:spcPts val="1200"/>
              </a:spcAft>
            </a:pPr>
            <a:r>
              <a:rPr lang="en-GB" sz="2000" b="1"/>
              <a:t>Details agreed with working group included</a:t>
            </a:r>
            <a:r>
              <a:rPr lang="en-GB" sz="200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/>
              <a:t>List of accepted SNOMED codes to be used to identify self-declared smoking status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/>
              <a:t>When to allocate an Unknown self-declared Smoking Status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/>
              <a:t>Geography breakdowns and mappings to use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/>
              <a:t>Rounding and suppression to apply</a:t>
            </a:r>
          </a:p>
          <a:p>
            <a:r>
              <a:rPr lang="en-GB" sz="2000"/>
              <a:t>    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B596660-F056-A671-F276-16C164AC6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Creation of SATOD v2 using MSDS</a:t>
            </a:r>
          </a:p>
        </p:txBody>
      </p:sp>
      <p:pic>
        <p:nvPicPr>
          <p:cNvPr id="5" name="Picture 4" descr="Small plant growing on soil">
            <a:extLst>
              <a:ext uri="{FF2B5EF4-FFF2-40B4-BE49-F238E27FC236}">
                <a16:creationId xmlns:a16="http://schemas.microsoft.com/office/drawing/2014/main" id="{E947EE85-34C2-ED28-EEF5-CBF42A7B0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514" y="643414"/>
            <a:ext cx="3335686" cy="2223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246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HSD-Refresh-Theme-NOV1120B">
  <a:themeElements>
    <a:clrScheme name="Custom 2">
      <a:dk1>
        <a:srgbClr val="FFFFFF"/>
      </a:dk1>
      <a:lt1>
        <a:srgbClr val="231F20"/>
      </a:lt1>
      <a:dk2>
        <a:srgbClr val="005EB8"/>
      </a:dk2>
      <a:lt2>
        <a:srgbClr val="F4F6F8"/>
      </a:lt2>
      <a:accent1>
        <a:srgbClr val="003087"/>
      </a:accent1>
      <a:accent2>
        <a:srgbClr val="768692"/>
      </a:accent2>
      <a:accent3>
        <a:srgbClr val="C7CED3"/>
      </a:accent3>
      <a:accent4>
        <a:srgbClr val="99DDEB"/>
      </a:accent4>
      <a:accent5>
        <a:srgbClr val="80D2CC"/>
      </a:accent5>
      <a:accent6>
        <a:srgbClr val="425563"/>
      </a:accent6>
      <a:hlink>
        <a:srgbClr val="005EB8"/>
      </a:hlink>
      <a:folHlink>
        <a:srgbClr val="0030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HSD-PPT-Template-Refresh_NOV2020-B" id="{06B772CD-B1AE-2743-BE7F-0BA8B46714EA}" vid="{16F65E12-3586-BC44-90B1-43C17D3850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E315B72EF62C42A947F5FE3FC5222E" ma:contentTypeVersion="51" ma:contentTypeDescription="Create a new document." ma:contentTypeScope="" ma:versionID="da7c608b4cda7d5483d35895f4209f2f">
  <xsd:schema xmlns:xsd="http://www.w3.org/2001/XMLSchema" xmlns:xs="http://www.w3.org/2001/XMLSchema" xmlns:p="http://schemas.microsoft.com/office/2006/metadata/properties" xmlns:ns1="http://schemas.microsoft.com/sharepoint/v3" xmlns:ns2="5ae332f2-ff3c-405e-b0f7-6a868192652e" xmlns:ns3="1335f9be-d53e-454c-a9f6-afad695853f3" targetNamespace="http://schemas.microsoft.com/office/2006/metadata/properties" ma:root="true" ma:fieldsID="2cf75ae438b86f6b5bc81563f30e08a3" ns1:_="" ns2:_="" ns3:_="">
    <xsd:import namespace="http://schemas.microsoft.com/sharepoint/v3"/>
    <xsd:import namespace="5ae332f2-ff3c-405e-b0f7-6a868192652e"/>
    <xsd:import namespace="1335f9be-d53e-454c-a9f6-afad695853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igrationWizId" minOccurs="0"/>
                <xsd:element ref="ns2:MigrationWizIdPermissions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e332f2-ff3c-405e-b0f7-6a86819265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description="" ma:internalName="MediaLengthInSeconds" ma:readOnly="true">
      <xsd:simpleType>
        <xsd:restriction base="dms:Unknown"/>
      </xsd:simpleType>
    </xsd:element>
    <xsd:element name="MigrationWizId" ma:index="16" nillable="true" ma:displayName="MigrationWizId" ma:internalName="MigrationWizId">
      <xsd:simpleType>
        <xsd:restriction base="dms:Text"/>
      </xsd:simpleType>
    </xsd:element>
    <xsd:element name="MigrationWizIdPermissions" ma:index="17" nillable="true" ma:displayName="MigrationWizIdPermissions" ma:internalName="MigrationWizIdPermissions">
      <xsd:simpleType>
        <xsd:restriction base="dms:Text"/>
      </xsd:simpleType>
    </xsd:element>
    <xsd:element name="MigrationWizIdPermissionLevels" ma:index="18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9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20" nillable="true" ma:displayName="MigrationWizIdSecurityGroups" ma:internalName="MigrationWizIdSecurityGroups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5f9be-d53e-454c-a9f6-afad695853f3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10bcb659-2207-448a-a4e6-e875e4d457c0}" ma:internalName="TaxCatchAll" ma:showField="CatchAllData" ma:web="1335f9be-d53e-454c-a9f6-afad695853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SecurityGroups xmlns="5ae332f2-ff3c-405e-b0f7-6a868192652e" xsi:nil="true"/>
    <_ip_UnifiedCompliancePolicyUIAction xmlns="http://schemas.microsoft.com/sharepoint/v3" xsi:nil="true"/>
    <TaxCatchAll xmlns="1335f9be-d53e-454c-a9f6-afad695853f3" xsi:nil="true"/>
    <_ip_UnifiedCompliancePolicyProperties xmlns="http://schemas.microsoft.com/sharepoint/v3" xsi:nil="true"/>
    <MigrationWizIdPermissionLevels xmlns="5ae332f2-ff3c-405e-b0f7-6a868192652e" xsi:nil="true"/>
    <MigrationWizIdDocumentLibraryPermissions xmlns="5ae332f2-ff3c-405e-b0f7-6a868192652e" xsi:nil="true"/>
    <lcf76f155ced4ddcb4097134ff3c332f xmlns="5ae332f2-ff3c-405e-b0f7-6a868192652e">
      <Terms xmlns="http://schemas.microsoft.com/office/infopath/2007/PartnerControls"/>
    </lcf76f155ced4ddcb4097134ff3c332f>
    <MigrationWizId xmlns="5ae332f2-ff3c-405e-b0f7-6a868192652e" xsi:nil="true"/>
    <MigrationWizIdPermissions xmlns="5ae332f2-ff3c-405e-b0f7-6a868192652e" xsi:nil="true"/>
  </documentManagement>
</p:properties>
</file>

<file path=customXml/itemProps1.xml><?xml version="1.0" encoding="utf-8"?>
<ds:datastoreItem xmlns:ds="http://schemas.openxmlformats.org/officeDocument/2006/customXml" ds:itemID="{B7B6D4F5-ECA0-4A22-A4DD-3335756FD6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7895F5-DB50-41E1-8686-5F950AC03374}">
  <ds:schemaRefs>
    <ds:schemaRef ds:uri="1335f9be-d53e-454c-a9f6-afad695853f3"/>
    <ds:schemaRef ds:uri="5ae332f2-ff3c-405e-b0f7-6a868192652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12B3C52-C4E5-4003-8240-632FDE102EAB}">
  <ds:schemaRefs>
    <ds:schemaRef ds:uri="http://schemas.microsoft.com/office/infopath/2007/PartnerControls"/>
    <ds:schemaRef ds:uri="5ae332f2-ff3c-405e-b0f7-6a868192652e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1335f9be-d53e-454c-a9f6-afad695853f3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1594</Words>
  <Application>Microsoft Office PowerPoint</Application>
  <PresentationFormat>Widescreen</PresentationFormat>
  <Paragraphs>215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Segoe UI Symbol</vt:lpstr>
      <vt:lpstr>Wingdings</vt:lpstr>
      <vt:lpstr>NHSD-Refresh-Theme-NOV1120B</vt:lpstr>
      <vt:lpstr>Women’s Smoking Status at Time of Delivery (SATOD)</vt:lpstr>
      <vt:lpstr>Agenda</vt:lpstr>
      <vt:lpstr>Background and outline</vt:lpstr>
      <vt:lpstr>Smoking and pregnancy</vt:lpstr>
      <vt:lpstr>Data collection 1: Smoking At Time of Delivery (SATOD)</vt:lpstr>
      <vt:lpstr>Data collection 2: Maternity Services Dataset (MSDS)</vt:lpstr>
      <vt:lpstr>Existing published metrics</vt:lpstr>
      <vt:lpstr>Objective</vt:lpstr>
      <vt:lpstr>Creation of SATOD v2 using MSDS</vt:lpstr>
      <vt:lpstr>The road ahead</vt:lpstr>
      <vt:lpstr>Results and Reconciliation work</vt:lpstr>
      <vt:lpstr> Latest results – Q2 2024/25</vt:lpstr>
      <vt:lpstr>Time series – SATOD v1 and SATOD v2</vt:lpstr>
      <vt:lpstr>SATOD dashboard</vt:lpstr>
      <vt:lpstr>Reconciliation work</vt:lpstr>
      <vt:lpstr>MSDS guidance</vt:lpstr>
      <vt:lpstr>Submitting the right data</vt:lpstr>
      <vt:lpstr>Data fields to submit</vt:lpstr>
      <vt:lpstr>SNOMED codes – which ones to use</vt:lpstr>
      <vt:lpstr>Unknown smoking statuses</vt:lpstr>
      <vt:lpstr>Assigning smoking status</vt:lpstr>
      <vt:lpstr>Useful links</vt:lpstr>
      <vt:lpstr>Questions from the webinar have been answered in a separate Q&amp;A document </vt:lpstr>
      <vt:lpstr>End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Gregory Wye</dc:creator>
  <cp:lastModifiedBy>LEWIS, Sarah (NHS ENGLAND - X26)</cp:lastModifiedBy>
  <cp:revision>3</cp:revision>
  <dcterms:created xsi:type="dcterms:W3CDTF">2020-11-30T10:49:03Z</dcterms:created>
  <dcterms:modified xsi:type="dcterms:W3CDTF">2025-01-31T11:01:36Z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0x01010002E315B72EF62C42A947F5FE3FC5222E</vt:lpwstr>
  </property>
  <property fmtid="{D5CDD505-2E9C-101B-9397-08002B2CF9AE}" pid="3" name="_dlc_DocIdItemGuid">
    <vt:lpwstr>56579ddb-1cdf-4035-9a3d-2da04fab6c26</vt:lpwstr>
  </property>
  <property fmtid="{D5CDD505-2E9C-101B-9397-08002B2CF9AE}" pid="4" name="MediaServiceImageTags">
    <vt:lpwstr/>
  </property>
  <property fmtid="{D5CDD505-2E9C-101B-9397-08002B2CF9AE}" pid="5" name="Order">
    <vt:r8>15100</vt:r8>
  </property>
  <property fmtid="{D5CDD505-2E9C-101B-9397-08002B2CF9AE}" pid="6" name="_ExtendedDescription">
    <vt:lpwstr/>
  </property>
</Properties>
</file>