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tags/tag15.xml" ContentType="application/vnd.openxmlformats-officedocument.presentationml.tags+xml"/>
  <Override PartName="/ppt/notesSlides/notesSlide19.xml" ContentType="application/vnd.openxmlformats-officedocument.presentationml.notesSlide+xml"/>
  <Override PartName="/ppt/tags/tag16.xml" ContentType="application/vnd.openxmlformats-officedocument.presentationml.tags+xml"/>
  <Override PartName="/ppt/notesSlides/notesSlide2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tags/tag20.xml" ContentType="application/vnd.openxmlformats-officedocument.presentationml.tags+xml"/>
  <Override PartName="/ppt/notesSlides/notesSlide23.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3.xml" ContentType="application/vnd.openxmlformats-officedocument.drawingml.chart+xml"/>
  <Override PartName="/ppt/tags/tag25.xml" ContentType="application/vnd.openxmlformats-officedocument.presentationml.tags+xml"/>
  <Override PartName="/ppt/tags/tag26.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4"/>
    <p:sldMasterId id="2147483802" r:id="rId5"/>
  </p:sldMasterIdLst>
  <p:notesMasterIdLst>
    <p:notesMasterId r:id="rId51"/>
  </p:notesMasterIdLst>
  <p:sldIdLst>
    <p:sldId id="2147482630" r:id="rId6"/>
    <p:sldId id="2147482632" r:id="rId7"/>
    <p:sldId id="2147482634" r:id="rId8"/>
    <p:sldId id="1158" r:id="rId9"/>
    <p:sldId id="2147482633" r:id="rId10"/>
    <p:sldId id="2147482631" r:id="rId11"/>
    <p:sldId id="2147482635" r:id="rId12"/>
    <p:sldId id="2147482520" r:id="rId13"/>
    <p:sldId id="2147482589" r:id="rId14"/>
    <p:sldId id="2147482514" r:id="rId15"/>
    <p:sldId id="2147482590" r:id="rId16"/>
    <p:sldId id="2147482591" r:id="rId17"/>
    <p:sldId id="2147482624" r:id="rId18"/>
    <p:sldId id="2147482521" r:id="rId19"/>
    <p:sldId id="2147482625" r:id="rId20"/>
    <p:sldId id="2147482626" r:id="rId21"/>
    <p:sldId id="2147482609" r:id="rId22"/>
    <p:sldId id="2147482573" r:id="rId23"/>
    <p:sldId id="2147482576" r:id="rId24"/>
    <p:sldId id="2147482578" r:id="rId25"/>
    <p:sldId id="2147482602" r:id="rId26"/>
    <p:sldId id="2147482577" r:id="rId27"/>
    <p:sldId id="2147482603" r:id="rId28"/>
    <p:sldId id="2147482579" r:id="rId29"/>
    <p:sldId id="2147482604" r:id="rId30"/>
    <p:sldId id="2147482541" r:id="rId31"/>
    <p:sldId id="2147482542" r:id="rId32"/>
    <p:sldId id="2147482592" r:id="rId33"/>
    <p:sldId id="2147482544" r:id="rId34"/>
    <p:sldId id="2147482607" r:id="rId35"/>
    <p:sldId id="2147482593" r:id="rId36"/>
    <p:sldId id="2147482580" r:id="rId37"/>
    <p:sldId id="2147482594" r:id="rId38"/>
    <p:sldId id="2147482586" r:id="rId39"/>
    <p:sldId id="2147482556" r:id="rId40"/>
    <p:sldId id="2147482587" r:id="rId41"/>
    <p:sldId id="2147482553" r:id="rId42"/>
    <p:sldId id="2147482622" r:id="rId43"/>
    <p:sldId id="2147482588" r:id="rId44"/>
    <p:sldId id="2147482599" r:id="rId45"/>
    <p:sldId id="2147482595" r:id="rId46"/>
    <p:sldId id="2147482560" r:id="rId47"/>
    <p:sldId id="2147482572" r:id="rId48"/>
    <p:sldId id="2147482636" r:id="rId49"/>
    <p:sldId id="2147482095"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400BBBE-1C82-46D9-A0AD-0E428A80D885}">
          <p14:sldIdLst>
            <p14:sldId id="2147482630"/>
            <p14:sldId id="2147482632"/>
            <p14:sldId id="2147482634"/>
            <p14:sldId id="1158"/>
            <p14:sldId id="2147482633"/>
            <p14:sldId id="2147482631"/>
            <p14:sldId id="2147482635"/>
            <p14:sldId id="2147482520"/>
            <p14:sldId id="2147482589"/>
          </p14:sldIdLst>
        </p14:section>
        <p14:section name="About You" id="{9C28DEE7-6176-4532-8DFB-0A34D02352F4}">
          <p14:sldIdLst>
            <p14:sldId id="2147482514"/>
            <p14:sldId id="2147482590"/>
            <p14:sldId id="2147482591"/>
          </p14:sldIdLst>
        </p14:section>
        <p14:section name="Proposals and Questions for LCSDS Version 1.0" id="{F9D5C479-0890-4EFD-BFF7-DD700842CFB0}">
          <p14:sldIdLst>
            <p14:sldId id="2147482624"/>
            <p14:sldId id="2147482521"/>
            <p14:sldId id="2147482625"/>
            <p14:sldId id="2147482626"/>
            <p14:sldId id="2147482609"/>
            <p14:sldId id="2147482573"/>
            <p14:sldId id="2147482576"/>
            <p14:sldId id="2147482578"/>
            <p14:sldId id="2147482602"/>
            <p14:sldId id="2147482577"/>
            <p14:sldId id="2147482603"/>
            <p14:sldId id="2147482579"/>
            <p14:sldId id="2147482604"/>
            <p14:sldId id="2147482541"/>
            <p14:sldId id="2147482542"/>
          </p14:sldIdLst>
        </p14:section>
        <p14:section name="Overlap with the Diagnostic Imaging Data Set (DIDS)" id="{0A96AF94-1436-494C-AEBA-61548DB3B558}">
          <p14:sldIdLst>
            <p14:sldId id="2147482592"/>
            <p14:sldId id="2147482544"/>
            <p14:sldId id="2147482607"/>
          </p14:sldIdLst>
        </p14:section>
        <p14:section name="Reporting" id="{E92A957F-1089-4960-B486-E2B8CF5A5BF6}">
          <p14:sldIdLst>
            <p14:sldId id="2147482593"/>
            <p14:sldId id="2147482580"/>
          </p14:sldIdLst>
        </p14:section>
        <p14:section name="Development Timescales" id="{120C3091-9F41-4C6A-A8D4-DF1D4F6703E0}">
          <p14:sldIdLst>
            <p14:sldId id="2147482594"/>
            <p14:sldId id="2147482586"/>
            <p14:sldId id="2147482556"/>
            <p14:sldId id="2147482587"/>
            <p14:sldId id="2147482553"/>
            <p14:sldId id="2147482622"/>
            <p14:sldId id="2147482588"/>
            <p14:sldId id="2147482599"/>
            <p14:sldId id="2147482595"/>
            <p14:sldId id="2147482560"/>
            <p14:sldId id="2147482572"/>
            <p14:sldId id="2147482636"/>
            <p14:sldId id="214748209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20EC40F-60C9-71A0-0089-AEEC8BE93305}" name="LUCAS, Adam (NHS ENGLAND - X26)" initials="AL" userId="S::adam.lucas@nhs.net::c32bbf1b-38d7-4533-9c0d-46846c87e910" providerId="AD"/>
  <p188:author id="{F129C718-0B68-AE82-4E9D-CD53CCA26F0E}" name="LISOWSKA, Beata (NHS ENGLAND - X26)" initials="BL" userId="S::beata.lisowska1@nhs.net::9c1715a8-3e0b-4fc4-b72e-f17f5e1d23c7" providerId="AD"/>
  <p188:author id="{A77C4C58-E899-9B76-27F9-49FB29E9D848}" name="RICHMAN, Nicholas (NHS ENGLAND - X26)" initials="RX" userId="S::nicholas.richman@nhs.net::52813584-45e4-4f13-86dc-568957cb6090" providerId="AD"/>
  <p188:author id="{80615B83-31BD-B08C-1597-14AB08737F0D}" name="MANTOVANI, Giulia (NHS ENGLAND - X26)" initials="GM" userId="S::giulia.mantovani1@nhs.net::7545cdc4-6344-419b-b5fc-f6d91098c47f" providerId="AD"/>
  <p188:author id="{2273B78E-1D22-30B0-EB5F-9ED62FA4A274}" name="SANCHEZ LOPEZ, Tomas (NHS ENGLAND - X26)" initials="TS" userId="S::tomas.sanchezlopez1@nhs.net::b83b0fda-5487-498d-b090-49db7e25a2cf" providerId="AD"/>
  <p188:author id="{12DBDCC3-111E-60D5-C85C-F445775DD7DD}" name="WILKINS, Julia (NHS MIDLANDS AND LANCASHIRE COMMISSIONING SUPPORT UNIT)" initials="JW" userId="S::julia.wilkins@nhs.net::f0e8e895-d649-4635-bc55-44db0a5a9b1f" providerId="AD"/>
  <p188:author id="{389B1CF4-8D93-5AD6-722C-9E8FBA346B66}" name="JONES, Marc (NHS ARDEN AND GREATER EAST MIDLANDS COMMISSIONING SUPPORT UNIT)" initials="JU" userId="S::marc.jones8@nhs.net::474fb2f8-eead-40e7-8b49-28ebc13c923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0066"/>
    <a:srgbClr val="4EADAF"/>
    <a:srgbClr val="254A7F"/>
    <a:srgbClr val="162068"/>
    <a:srgbClr val="5391CC"/>
    <a:srgbClr val="4CACAE"/>
    <a:srgbClr val="69C7AF"/>
    <a:srgbClr val="377A97"/>
    <a:srgbClr val="0C26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94A136-DF9E-4B27-ABF4-D35A29C92BBB}" v="19" dt="2025-10-14T13:31:22.7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8" Type="http://schemas.microsoft.com/office/2018/10/relationships/authors" Target="authors.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5/10/relationships/revisionInfo" Target="revisionInfo.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BB, Julia (NHS ENGLAND)" userId="652260a1-5b74-43f5-9eed-843fa4cc9cf7" providerId="ADAL" clId="{F394A136-DF9E-4B27-ABF4-D35A29C92BBB}"/>
    <pc:docChg chg="modSld">
      <pc:chgData name="WEBB, Julia (NHS ENGLAND)" userId="652260a1-5b74-43f5-9eed-843fa4cc9cf7" providerId="ADAL" clId="{F394A136-DF9E-4B27-ABF4-D35A29C92BBB}" dt="2025-10-14T13:31:22.734" v="18" actId="20577"/>
      <pc:docMkLst>
        <pc:docMk/>
      </pc:docMkLst>
      <pc:sldChg chg="modNotesTx">
        <pc:chgData name="WEBB, Julia (NHS ENGLAND)" userId="652260a1-5b74-43f5-9eed-843fa4cc9cf7" providerId="ADAL" clId="{F394A136-DF9E-4B27-ABF4-D35A29C92BBB}" dt="2025-10-14T13:31:22.734" v="18" actId="20577"/>
        <pc:sldMkLst>
          <pc:docMk/>
          <pc:sldMk cId="579763666" sldId="2147482095"/>
        </pc:sldMkLst>
      </pc:sldChg>
      <pc:sldChg chg="modNotesTx">
        <pc:chgData name="WEBB, Julia (NHS ENGLAND)" userId="652260a1-5b74-43f5-9eed-843fa4cc9cf7" providerId="ADAL" clId="{F394A136-DF9E-4B27-ABF4-D35A29C92BBB}" dt="2025-10-14T13:29:23.149" v="2" actId="20577"/>
        <pc:sldMkLst>
          <pc:docMk/>
          <pc:sldMk cId="2595554924" sldId="2147482514"/>
        </pc:sldMkLst>
      </pc:sldChg>
      <pc:sldChg chg="modNotesTx">
        <pc:chgData name="WEBB, Julia (NHS ENGLAND)" userId="652260a1-5b74-43f5-9eed-843fa4cc9cf7" providerId="ADAL" clId="{F394A136-DF9E-4B27-ABF4-D35A29C92BBB}" dt="2025-10-14T13:29:17.111" v="1" actId="20577"/>
        <pc:sldMkLst>
          <pc:docMk/>
          <pc:sldMk cId="4270026260" sldId="2147482520"/>
        </pc:sldMkLst>
      </pc:sldChg>
      <pc:sldChg chg="modNotesTx">
        <pc:chgData name="WEBB, Julia (NHS ENGLAND)" userId="652260a1-5b74-43f5-9eed-843fa4cc9cf7" providerId="ADAL" clId="{F394A136-DF9E-4B27-ABF4-D35A29C92BBB}" dt="2025-10-14T13:29:46.252" v="5" actId="20577"/>
        <pc:sldMkLst>
          <pc:docMk/>
          <pc:sldMk cId="3222707658" sldId="2147482521"/>
        </pc:sldMkLst>
      </pc:sldChg>
      <pc:sldChg chg="modNotesTx">
        <pc:chgData name="WEBB, Julia (NHS ENGLAND)" userId="652260a1-5b74-43f5-9eed-843fa4cc9cf7" providerId="ADAL" clId="{F394A136-DF9E-4B27-ABF4-D35A29C92BBB}" dt="2025-10-14T13:30:30.438" v="12" actId="20577"/>
        <pc:sldMkLst>
          <pc:docMk/>
          <pc:sldMk cId="100230237" sldId="2147482544"/>
        </pc:sldMkLst>
      </pc:sldChg>
      <pc:sldChg chg="modNotesTx">
        <pc:chgData name="WEBB, Julia (NHS ENGLAND)" userId="652260a1-5b74-43f5-9eed-843fa4cc9cf7" providerId="ADAL" clId="{F394A136-DF9E-4B27-ABF4-D35A29C92BBB}" dt="2025-10-14T13:31:14.077" v="17" actId="20577"/>
        <pc:sldMkLst>
          <pc:docMk/>
          <pc:sldMk cId="1607028598" sldId="2147482560"/>
        </pc:sldMkLst>
      </pc:sldChg>
      <pc:sldChg chg="modNotesTx">
        <pc:chgData name="WEBB, Julia (NHS ENGLAND)" userId="652260a1-5b74-43f5-9eed-843fa4cc9cf7" providerId="ADAL" clId="{F394A136-DF9E-4B27-ABF4-D35A29C92BBB}" dt="2025-10-14T13:29:58.626" v="7" actId="20577"/>
        <pc:sldMkLst>
          <pc:docMk/>
          <pc:sldMk cId="834910195" sldId="2147482573"/>
        </pc:sldMkLst>
      </pc:sldChg>
      <pc:sldChg chg="modNotesTx">
        <pc:chgData name="WEBB, Julia (NHS ENGLAND)" userId="652260a1-5b74-43f5-9eed-843fa4cc9cf7" providerId="ADAL" clId="{F394A136-DF9E-4B27-ABF4-D35A29C92BBB}" dt="2025-10-14T13:30:02.317" v="8" actId="20577"/>
        <pc:sldMkLst>
          <pc:docMk/>
          <pc:sldMk cId="2259116057" sldId="2147482576"/>
        </pc:sldMkLst>
      </pc:sldChg>
      <pc:sldChg chg="modNotesTx">
        <pc:chgData name="WEBB, Julia (NHS ENGLAND)" userId="652260a1-5b74-43f5-9eed-843fa4cc9cf7" providerId="ADAL" clId="{F394A136-DF9E-4B27-ABF4-D35A29C92BBB}" dt="2025-10-14T13:30:09.497" v="9" actId="20577"/>
        <pc:sldMkLst>
          <pc:docMk/>
          <pc:sldMk cId="4265990288" sldId="2147482577"/>
        </pc:sldMkLst>
      </pc:sldChg>
      <pc:sldChg chg="modNotesTx">
        <pc:chgData name="WEBB, Julia (NHS ENGLAND)" userId="652260a1-5b74-43f5-9eed-843fa4cc9cf7" providerId="ADAL" clId="{F394A136-DF9E-4B27-ABF4-D35A29C92BBB}" dt="2025-10-14T13:30:17.084" v="11" actId="20577"/>
        <pc:sldMkLst>
          <pc:docMk/>
          <pc:sldMk cId="1818969263" sldId="2147482579"/>
        </pc:sldMkLst>
      </pc:sldChg>
      <pc:sldChg chg="modNotesTx">
        <pc:chgData name="WEBB, Julia (NHS ENGLAND)" userId="652260a1-5b74-43f5-9eed-843fa4cc9cf7" providerId="ADAL" clId="{F394A136-DF9E-4B27-ABF4-D35A29C92BBB}" dt="2025-10-14T13:30:45.689" v="14" actId="20577"/>
        <pc:sldMkLst>
          <pc:docMk/>
          <pc:sldMk cId="1151641100" sldId="2147482586"/>
        </pc:sldMkLst>
      </pc:sldChg>
      <pc:sldChg chg="modNotesTx">
        <pc:chgData name="WEBB, Julia (NHS ENGLAND)" userId="652260a1-5b74-43f5-9eed-843fa4cc9cf7" providerId="ADAL" clId="{F394A136-DF9E-4B27-ABF4-D35A29C92BBB}" dt="2025-10-14T13:30:59.921" v="16" actId="20577"/>
        <pc:sldMkLst>
          <pc:docMk/>
          <pc:sldMk cId="2945364334" sldId="2147482588"/>
        </pc:sldMkLst>
      </pc:sldChg>
      <pc:sldChg chg="modNotesTx">
        <pc:chgData name="WEBB, Julia (NHS ENGLAND)" userId="652260a1-5b74-43f5-9eed-843fa4cc9cf7" providerId="ADAL" clId="{F394A136-DF9E-4B27-ABF4-D35A29C92BBB}" dt="2025-10-14T13:29:26.896" v="3" actId="20577"/>
        <pc:sldMkLst>
          <pc:docMk/>
          <pc:sldMk cId="3445261279" sldId="2147482590"/>
        </pc:sldMkLst>
      </pc:sldChg>
      <pc:sldChg chg="modNotesTx">
        <pc:chgData name="WEBB, Julia (NHS ENGLAND)" userId="652260a1-5b74-43f5-9eed-843fa4cc9cf7" providerId="ADAL" clId="{F394A136-DF9E-4B27-ABF4-D35A29C92BBB}" dt="2025-10-14T13:30:13.069" v="10" actId="20577"/>
        <pc:sldMkLst>
          <pc:docMk/>
          <pc:sldMk cId="2367399131" sldId="2147482603"/>
        </pc:sldMkLst>
      </pc:sldChg>
      <pc:sldChg chg="modNotesTx">
        <pc:chgData name="WEBB, Julia (NHS ENGLAND)" userId="652260a1-5b74-43f5-9eed-843fa4cc9cf7" providerId="ADAL" clId="{F394A136-DF9E-4B27-ABF4-D35A29C92BBB}" dt="2025-10-14T13:30:34.849" v="13" actId="20577"/>
        <pc:sldMkLst>
          <pc:docMk/>
          <pc:sldMk cId="2758504895" sldId="2147482607"/>
        </pc:sldMkLst>
      </pc:sldChg>
      <pc:sldChg chg="modNotesTx">
        <pc:chgData name="WEBB, Julia (NHS ENGLAND)" userId="652260a1-5b74-43f5-9eed-843fa4cc9cf7" providerId="ADAL" clId="{F394A136-DF9E-4B27-ABF4-D35A29C92BBB}" dt="2025-10-14T13:30:55.506" v="15" actId="20577"/>
        <pc:sldMkLst>
          <pc:docMk/>
          <pc:sldMk cId="3845527670" sldId="2147482622"/>
        </pc:sldMkLst>
      </pc:sldChg>
      <pc:sldChg chg="modNotesTx">
        <pc:chgData name="WEBB, Julia (NHS ENGLAND)" userId="652260a1-5b74-43f5-9eed-843fa4cc9cf7" providerId="ADAL" clId="{F394A136-DF9E-4B27-ABF4-D35A29C92BBB}" dt="2025-10-14T13:29:33.421" v="4" actId="20577"/>
        <pc:sldMkLst>
          <pc:docMk/>
          <pc:sldMk cId="3439479603" sldId="2147482624"/>
        </pc:sldMkLst>
      </pc:sldChg>
      <pc:sldChg chg="modNotesTx">
        <pc:chgData name="WEBB, Julia (NHS ENGLAND)" userId="652260a1-5b74-43f5-9eed-843fa4cc9cf7" providerId="ADAL" clId="{F394A136-DF9E-4B27-ABF4-D35A29C92BBB}" dt="2025-10-14T13:29:51.159" v="6" actId="20577"/>
        <pc:sldMkLst>
          <pc:docMk/>
          <pc:sldMk cId="3370806292" sldId="2147482625"/>
        </pc:sldMkLst>
      </pc:sldChg>
      <pc:sldChg chg="modNotesTx">
        <pc:chgData name="WEBB, Julia (NHS ENGLAND)" userId="652260a1-5b74-43f5-9eed-843fa4cc9cf7" providerId="ADAL" clId="{F394A136-DF9E-4B27-ABF4-D35A29C92BBB}" dt="2025-10-14T13:29:01.771" v="0" actId="20577"/>
        <pc:sldMkLst>
          <pc:docMk/>
          <pc:sldMk cId="3307843581" sldId="2147482632"/>
        </pc:sldMkLst>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1"/>
        <c:ser>
          <c:idx val="0"/>
          <c:order val="0"/>
          <c:tx>
            <c:strRef>
              <c:f>Sheet1!$B$1</c:f>
              <c:strCache>
                <c:ptCount val="1"/>
                <c:pt idx="0">
                  <c:v>Q3: Choice</c:v>
                </c:pt>
              </c:strCache>
            </c:strRef>
          </c:tx>
          <c:invertIfNegative val="1"/>
          <c:cat>
            <c:strRef>
              <c:f>Sheet1!$A$2:$A$8</c:f>
              <c:strCache>
                <c:ptCount val="7"/>
                <c:pt idx="0">
                  <c:v>Other - please specify below</c:v>
                </c:pt>
                <c:pt idx="1">
                  <c:v>Research/Academic</c:v>
                </c:pt>
                <c:pt idx="2">
                  <c:v>Commissioning organisation</c:v>
                </c:pt>
                <c:pt idx="3">
                  <c:v>Cancer Alliance</c:v>
                </c:pt>
                <c:pt idx="4">
                  <c:v>IT System supplier</c:v>
                </c:pt>
                <c:pt idx="5">
                  <c:v>Care Provider Independent</c:v>
                </c:pt>
                <c:pt idx="6">
                  <c:v>Care Provider NHS</c:v>
                </c:pt>
              </c:strCache>
            </c:strRef>
          </c:cat>
          <c:val>
            <c:numRef>
              <c:f>Sheet1!$B$2:$B$8</c:f>
              <c:numCache>
                <c:formatCode>General</c:formatCode>
                <c:ptCount val="7"/>
                <c:pt idx="0">
                  <c:v>1</c:v>
                </c:pt>
                <c:pt idx="1">
                  <c:v>1</c:v>
                </c:pt>
                <c:pt idx="2">
                  <c:v>2</c:v>
                </c:pt>
                <c:pt idx="3">
                  <c:v>6</c:v>
                </c:pt>
                <c:pt idx="4">
                  <c:v>3</c:v>
                </c:pt>
                <c:pt idx="5">
                  <c:v>2</c:v>
                </c:pt>
                <c:pt idx="6">
                  <c:v>12</c:v>
                </c:pt>
              </c:numCache>
            </c:numRef>
          </c:val>
          <c:extLst>
            <c:ext xmlns:c16="http://schemas.microsoft.com/office/drawing/2014/chart" uri="{C3380CC4-5D6E-409C-BE32-E72D297353CC}">
              <c16:uniqueId val="{00000000-8AF3-403A-8D9D-3F44A9E2ED43}"/>
            </c:ext>
          </c:extLst>
        </c:ser>
        <c:dLbls>
          <c:showLegendKey val="0"/>
          <c:showVal val="0"/>
          <c:showCatName val="0"/>
          <c:showSerName val="0"/>
          <c:showPercent val="0"/>
          <c:showBubbleSize val="0"/>
        </c:dLbls>
        <c:gapWidth val="150"/>
        <c:axId val="-2068027336"/>
        <c:axId val="-2113994440"/>
      </c:barChart>
      <c:catAx>
        <c:axId val="-2068027336"/>
        <c:scaling>
          <c:orientation val="minMax"/>
        </c:scaling>
        <c:delete val="0"/>
        <c:axPos val="l"/>
        <c:numFmt formatCode="General" sourceLinked="0"/>
        <c:majorTickMark val="out"/>
        <c:minorTickMark val="none"/>
        <c:tickLblPos val="nextTo"/>
        <c:txPr>
          <a:bodyPr/>
          <a:lstStyle/>
          <a:p>
            <a:pPr>
              <a:defRPr sz="1100"/>
            </a:pPr>
            <a:endParaRPr lang="en-US"/>
          </a:p>
        </c:txPr>
        <c:crossAx val="-2113994440"/>
        <c:crosses val="autoZero"/>
        <c:auto val="1"/>
        <c:lblAlgn val="ctr"/>
        <c:lblOffset val="100"/>
        <c:noMultiLvlLbl val="0"/>
      </c:catAx>
      <c:valAx>
        <c:axId val="-2113994440"/>
        <c:scaling>
          <c:orientation val="minMax"/>
          <c:min val="0"/>
        </c:scaling>
        <c:delete val="0"/>
        <c:axPos val="b"/>
        <c:numFmt formatCode="General" sourceLinked="1"/>
        <c:majorTickMark val="out"/>
        <c:minorTickMark val="none"/>
        <c:tickLblPos val="nextTo"/>
        <c:txPr>
          <a:bodyPr/>
          <a:lstStyle/>
          <a:p>
            <a:pPr>
              <a:defRPr sz="900"/>
            </a:pPr>
            <a:endParaRPr lang="en-US"/>
          </a:p>
        </c:txPr>
        <c:crossAx val="-2068027336"/>
        <c:crosses val="autoZero"/>
        <c:crossBetween val="between"/>
      </c:valAx>
    </c:plotArea>
    <c:plotVisOnly val="1"/>
    <c:dispBlanksAs val="gap"/>
    <c:showDLblsOverMax val="1"/>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1"/>
        <c:ser>
          <c:idx val="0"/>
          <c:order val="0"/>
          <c:tx>
            <c:strRef>
              <c:f>Sheet1!$B$1</c:f>
              <c:strCache>
                <c:ptCount val="1"/>
                <c:pt idx="0">
                  <c:v>Please tell us which role types were consulted with prior to providing the response for this consultation. </c:v>
                </c:pt>
              </c:strCache>
            </c:strRef>
          </c:tx>
          <c:invertIfNegative val="1"/>
          <c:cat>
            <c:strRef>
              <c:f>Sheet1!$A$2:$A$6</c:f>
              <c:strCache>
                <c:ptCount val="5"/>
                <c:pt idx="0">
                  <c:v>Other - please specify below</c:v>
                </c:pt>
                <c:pt idx="1">
                  <c:v>ICT</c:v>
                </c:pt>
                <c:pt idx="2">
                  <c:v>Information / Analytics</c:v>
                </c:pt>
                <c:pt idx="3">
                  <c:v>Management</c:v>
                </c:pt>
                <c:pt idx="4">
                  <c:v>Clinical</c:v>
                </c:pt>
              </c:strCache>
            </c:strRef>
          </c:cat>
          <c:val>
            <c:numRef>
              <c:f>Sheet1!$B$2:$B$6</c:f>
              <c:numCache>
                <c:formatCode>General</c:formatCode>
                <c:ptCount val="5"/>
                <c:pt idx="0">
                  <c:v>3</c:v>
                </c:pt>
                <c:pt idx="1">
                  <c:v>5</c:v>
                </c:pt>
                <c:pt idx="2">
                  <c:v>13</c:v>
                </c:pt>
                <c:pt idx="3">
                  <c:v>15</c:v>
                </c:pt>
                <c:pt idx="4">
                  <c:v>11</c:v>
                </c:pt>
              </c:numCache>
            </c:numRef>
          </c:val>
          <c:extLst>
            <c:ext xmlns:c16="http://schemas.microsoft.com/office/drawing/2014/chart" uri="{C3380CC4-5D6E-409C-BE32-E72D297353CC}">
              <c16:uniqueId val="{00000000-A68B-4370-8AE7-4AB32939577F}"/>
            </c:ext>
          </c:extLst>
        </c:ser>
        <c:dLbls>
          <c:showLegendKey val="0"/>
          <c:showVal val="0"/>
          <c:showCatName val="0"/>
          <c:showSerName val="0"/>
          <c:showPercent val="0"/>
          <c:showBubbleSize val="0"/>
        </c:dLbls>
        <c:gapWidth val="150"/>
        <c:axId val="-2068027336"/>
        <c:axId val="-2113994440"/>
      </c:barChart>
      <c:catAx>
        <c:axId val="-2068027336"/>
        <c:scaling>
          <c:orientation val="minMax"/>
        </c:scaling>
        <c:delete val="0"/>
        <c:axPos val="l"/>
        <c:numFmt formatCode="General" sourceLinked="0"/>
        <c:majorTickMark val="out"/>
        <c:minorTickMark val="none"/>
        <c:tickLblPos val="nextTo"/>
        <c:txPr>
          <a:bodyPr/>
          <a:lstStyle/>
          <a:p>
            <a:pPr>
              <a:defRPr sz="1100"/>
            </a:pPr>
            <a:endParaRPr lang="en-US"/>
          </a:p>
        </c:txPr>
        <c:crossAx val="-2113994440"/>
        <c:crosses val="autoZero"/>
        <c:auto val="1"/>
        <c:lblAlgn val="ctr"/>
        <c:lblOffset val="100"/>
        <c:noMultiLvlLbl val="0"/>
      </c:catAx>
      <c:valAx>
        <c:axId val="-2113994440"/>
        <c:scaling>
          <c:orientation val="minMax"/>
          <c:min val="0"/>
        </c:scaling>
        <c:delete val="0"/>
        <c:axPos val="b"/>
        <c:numFmt formatCode="General" sourceLinked="1"/>
        <c:majorTickMark val="out"/>
        <c:minorTickMark val="none"/>
        <c:tickLblPos val="nextTo"/>
        <c:txPr>
          <a:bodyPr/>
          <a:lstStyle/>
          <a:p>
            <a:pPr>
              <a:defRPr sz="900"/>
            </a:pPr>
            <a:endParaRPr lang="en-US"/>
          </a:p>
        </c:txPr>
        <c:crossAx val="-2068027336"/>
        <c:crosses val="autoZero"/>
        <c:crossBetween val="between"/>
      </c:valAx>
    </c:plotArea>
    <c:plotVisOnly val="1"/>
    <c:dispBlanksAs val="gap"/>
    <c:showDLblsOverMax val="1"/>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1"/>
        <c:ser>
          <c:idx val="0"/>
          <c:order val="0"/>
          <c:tx>
            <c:strRef>
              <c:f>Sheet1!$B$1</c:f>
              <c:strCache>
                <c:ptCount val="1"/>
                <c:pt idx="0">
                  <c:v>Q26</c:v>
                </c:pt>
              </c:strCache>
            </c:strRef>
          </c:tx>
          <c:invertIfNegative val="1"/>
          <c:cat>
            <c:strRef>
              <c:f>Sheet1!$A$2:$A$5</c:f>
              <c:strCache>
                <c:ptCount val="4"/>
                <c:pt idx="0">
                  <c:v>Not Answered</c:v>
                </c:pt>
                <c:pt idx="1">
                  <c:v>Other - please specify below</c:v>
                </c:pt>
                <c:pt idx="2">
                  <c:v>Screening IT system</c:v>
                </c:pt>
                <c:pt idx="3">
                  <c:v>Radiology information system</c:v>
                </c:pt>
              </c:strCache>
            </c:strRef>
          </c:cat>
          <c:val>
            <c:numRef>
              <c:f>Sheet1!$B$2:$B$5</c:f>
              <c:numCache>
                <c:formatCode>General</c:formatCode>
                <c:ptCount val="4"/>
                <c:pt idx="0">
                  <c:v>4</c:v>
                </c:pt>
                <c:pt idx="1">
                  <c:v>11</c:v>
                </c:pt>
                <c:pt idx="2">
                  <c:v>5</c:v>
                </c:pt>
                <c:pt idx="3">
                  <c:v>1</c:v>
                </c:pt>
              </c:numCache>
            </c:numRef>
          </c:val>
          <c:extLst>
            <c:ext xmlns:c16="http://schemas.microsoft.com/office/drawing/2014/chart" uri="{C3380CC4-5D6E-409C-BE32-E72D297353CC}">
              <c16:uniqueId val="{00000000-EF34-416A-A33D-1CD207DF5BB0}"/>
            </c:ext>
          </c:extLst>
        </c:ser>
        <c:dLbls>
          <c:showLegendKey val="0"/>
          <c:showVal val="0"/>
          <c:showCatName val="0"/>
          <c:showSerName val="0"/>
          <c:showPercent val="0"/>
          <c:showBubbleSize val="0"/>
        </c:dLbls>
        <c:gapWidth val="150"/>
        <c:axId val="-2068027336"/>
        <c:axId val="-2113994440"/>
      </c:barChart>
      <c:catAx>
        <c:axId val="-2068027336"/>
        <c:scaling>
          <c:orientation val="minMax"/>
        </c:scaling>
        <c:delete val="0"/>
        <c:axPos val="l"/>
        <c:numFmt formatCode="General" sourceLinked="0"/>
        <c:majorTickMark val="out"/>
        <c:minorTickMark val="none"/>
        <c:tickLblPos val="nextTo"/>
        <c:txPr>
          <a:bodyPr/>
          <a:lstStyle/>
          <a:p>
            <a:pPr>
              <a:defRPr sz="1100"/>
            </a:pPr>
            <a:endParaRPr lang="en-US"/>
          </a:p>
        </c:txPr>
        <c:crossAx val="-2113994440"/>
        <c:crosses val="autoZero"/>
        <c:auto val="1"/>
        <c:lblAlgn val="ctr"/>
        <c:lblOffset val="100"/>
        <c:noMultiLvlLbl val="0"/>
      </c:catAx>
      <c:valAx>
        <c:axId val="-2113994440"/>
        <c:scaling>
          <c:orientation val="minMax"/>
          <c:min val="0"/>
        </c:scaling>
        <c:delete val="0"/>
        <c:axPos val="b"/>
        <c:numFmt formatCode="General" sourceLinked="1"/>
        <c:majorTickMark val="out"/>
        <c:minorTickMark val="none"/>
        <c:tickLblPos val="nextTo"/>
        <c:txPr>
          <a:bodyPr/>
          <a:lstStyle/>
          <a:p>
            <a:pPr>
              <a:defRPr sz="900"/>
            </a:pPr>
            <a:endParaRPr lang="en-US"/>
          </a:p>
        </c:txPr>
        <c:crossAx val="-2068027336"/>
        <c:crosses val="autoZero"/>
        <c:crossBetween val="between"/>
      </c:valAx>
    </c:plotArea>
    <c:plotVisOnly val="1"/>
    <c:dispBlanksAs val="gap"/>
    <c:showDLblsOverMax val="1"/>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6FE3F8-8AAA-4418-8B38-6F3FCBFF01BC}" type="datetimeFigureOut">
              <a:rPr lang="en-GB" smtClean="0"/>
              <a:t>14/10/2025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16CAEE-73B0-465F-9002-D945DE675F0D}" type="slidenum">
              <a:rPr lang="en-GB" smtClean="0"/>
              <a:t>‹#›</a:t>
            </a:fld>
            <a:endParaRPr lang="en-GB"/>
          </a:p>
        </p:txBody>
      </p:sp>
    </p:spTree>
    <p:extLst>
      <p:ext uri="{BB962C8B-B14F-4D97-AF65-F5344CB8AC3E}">
        <p14:creationId xmlns:p14="http://schemas.microsoft.com/office/powerpoint/2010/main" val="1291422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C40A6E-9E5E-38D7-428A-1AA063F829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AFBE39-2030-EF1C-15A2-4772D3CF90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A816B9-D7D3-AA24-041D-F3F9C0C3B72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1C18C81-030F-6ADB-783B-DEECBD511BD5}"/>
              </a:ext>
            </a:extLst>
          </p:cNvPr>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373884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DA9D4D-4190-2A1F-626C-291243BBE3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F31178-A9A9-9488-EA4D-4C79301CD8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B8CDA6-2495-546F-AD84-C8F865EA776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FF8B5C7-D5A2-9DA3-8DF2-2DC2B855D2B6}"/>
              </a:ext>
            </a:extLst>
          </p:cNvPr>
          <p:cNvSpPr>
            <a:spLocks noGrp="1"/>
          </p:cNvSpPr>
          <p:nvPr>
            <p:ph type="sldNum" sz="quarter" idx="5"/>
          </p:nvPr>
        </p:nvSpPr>
        <p:spPr/>
        <p:txBody>
          <a:bodyPr/>
          <a:lstStyle/>
          <a:p>
            <a:fld id="{5716CAEE-73B0-465F-9002-D945DE675F0D}" type="slidenum">
              <a:rPr lang="en-GB" smtClean="0"/>
              <a:t>16</a:t>
            </a:fld>
            <a:endParaRPr lang="en-GB"/>
          </a:p>
        </p:txBody>
      </p:sp>
    </p:spTree>
    <p:extLst>
      <p:ext uri="{BB962C8B-B14F-4D97-AF65-F5344CB8AC3E}">
        <p14:creationId xmlns:p14="http://schemas.microsoft.com/office/powerpoint/2010/main" val="1554839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15066-0FF1-5908-B687-D6E4F91E17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517441-AF65-DAC0-36E1-7293DE5F73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B48B91-F302-A8AC-5A55-5FCA00A4510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4FDCED6-6D26-AF57-E956-2775C102B788}"/>
              </a:ext>
            </a:extLst>
          </p:cNvPr>
          <p:cNvSpPr>
            <a:spLocks noGrp="1"/>
          </p:cNvSpPr>
          <p:nvPr>
            <p:ph type="sldNum" sz="quarter" idx="5"/>
          </p:nvPr>
        </p:nvSpPr>
        <p:spPr/>
        <p:txBody>
          <a:bodyPr/>
          <a:lstStyle/>
          <a:p>
            <a:fld id="{5716CAEE-73B0-465F-9002-D945DE675F0D}" type="slidenum">
              <a:rPr lang="en-GB" smtClean="0"/>
              <a:t>17</a:t>
            </a:fld>
            <a:endParaRPr lang="en-GB"/>
          </a:p>
        </p:txBody>
      </p:sp>
    </p:spTree>
    <p:extLst>
      <p:ext uri="{BB962C8B-B14F-4D97-AF65-F5344CB8AC3E}">
        <p14:creationId xmlns:p14="http://schemas.microsoft.com/office/powerpoint/2010/main" val="1683368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18</a:t>
            </a:fld>
            <a:endParaRPr lang="en-GB"/>
          </a:p>
        </p:txBody>
      </p:sp>
    </p:spTree>
    <p:extLst>
      <p:ext uri="{BB962C8B-B14F-4D97-AF65-F5344CB8AC3E}">
        <p14:creationId xmlns:p14="http://schemas.microsoft.com/office/powerpoint/2010/main" val="761408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19</a:t>
            </a:fld>
            <a:endParaRPr lang="en-GB"/>
          </a:p>
        </p:txBody>
      </p:sp>
    </p:spTree>
    <p:extLst>
      <p:ext uri="{BB962C8B-B14F-4D97-AF65-F5344CB8AC3E}">
        <p14:creationId xmlns:p14="http://schemas.microsoft.com/office/powerpoint/2010/main" val="4218426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20</a:t>
            </a:fld>
            <a:endParaRPr lang="en-GB"/>
          </a:p>
        </p:txBody>
      </p:sp>
    </p:spTree>
    <p:extLst>
      <p:ext uri="{BB962C8B-B14F-4D97-AF65-F5344CB8AC3E}">
        <p14:creationId xmlns:p14="http://schemas.microsoft.com/office/powerpoint/2010/main" val="33101498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F7F1E0-8990-E589-8362-0415CD499C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8841FE-0665-9B49-BC7F-1B51CD8AA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8D6887-927E-CB95-918C-EBBE1260D83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18144E1-267D-7ACF-ADEC-5677D948EBEB}"/>
              </a:ext>
            </a:extLst>
          </p:cNvPr>
          <p:cNvSpPr>
            <a:spLocks noGrp="1"/>
          </p:cNvSpPr>
          <p:nvPr>
            <p:ph type="sldNum" sz="quarter" idx="5"/>
          </p:nvPr>
        </p:nvSpPr>
        <p:spPr/>
        <p:txBody>
          <a:bodyPr/>
          <a:lstStyle/>
          <a:p>
            <a:fld id="{5716CAEE-73B0-465F-9002-D945DE675F0D}" type="slidenum">
              <a:rPr lang="en-GB" smtClean="0"/>
              <a:t>21</a:t>
            </a:fld>
            <a:endParaRPr lang="en-GB"/>
          </a:p>
        </p:txBody>
      </p:sp>
    </p:spTree>
    <p:extLst>
      <p:ext uri="{BB962C8B-B14F-4D97-AF65-F5344CB8AC3E}">
        <p14:creationId xmlns:p14="http://schemas.microsoft.com/office/powerpoint/2010/main" val="1573729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22</a:t>
            </a:fld>
            <a:endParaRPr lang="en-GB"/>
          </a:p>
        </p:txBody>
      </p:sp>
    </p:spTree>
    <p:extLst>
      <p:ext uri="{BB962C8B-B14F-4D97-AF65-F5344CB8AC3E}">
        <p14:creationId xmlns:p14="http://schemas.microsoft.com/office/powerpoint/2010/main" val="3530137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74D6B-D360-7D31-D65F-8FCDCEC77B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F177AD-0D6A-7C96-362E-10946379C4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5EF35D-4110-8C3D-F323-F81D9673358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0DD430C-3C88-3578-28DB-D9A1BEC3DB88}"/>
              </a:ext>
            </a:extLst>
          </p:cNvPr>
          <p:cNvSpPr>
            <a:spLocks noGrp="1"/>
          </p:cNvSpPr>
          <p:nvPr>
            <p:ph type="sldNum" sz="quarter" idx="5"/>
          </p:nvPr>
        </p:nvSpPr>
        <p:spPr/>
        <p:txBody>
          <a:bodyPr/>
          <a:lstStyle/>
          <a:p>
            <a:fld id="{5716CAEE-73B0-465F-9002-D945DE675F0D}" type="slidenum">
              <a:rPr lang="en-GB" smtClean="0"/>
              <a:t>23</a:t>
            </a:fld>
            <a:endParaRPr lang="en-GB"/>
          </a:p>
        </p:txBody>
      </p:sp>
    </p:spTree>
    <p:extLst>
      <p:ext uri="{BB962C8B-B14F-4D97-AF65-F5344CB8AC3E}">
        <p14:creationId xmlns:p14="http://schemas.microsoft.com/office/powerpoint/2010/main" val="3750536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24</a:t>
            </a:fld>
            <a:endParaRPr lang="en-GB"/>
          </a:p>
        </p:txBody>
      </p:sp>
    </p:spTree>
    <p:extLst>
      <p:ext uri="{BB962C8B-B14F-4D97-AF65-F5344CB8AC3E}">
        <p14:creationId xmlns:p14="http://schemas.microsoft.com/office/powerpoint/2010/main" val="1320224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FF32C-42C0-24BC-3017-162F9A3F28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C888EB-B44F-4D9E-0D14-6E66FA20CA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03A2A9-09A3-677F-BB75-B83EC9AD19E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21E3E03-565C-5273-0785-37AC9FFF1393}"/>
              </a:ext>
            </a:extLst>
          </p:cNvPr>
          <p:cNvSpPr>
            <a:spLocks noGrp="1"/>
          </p:cNvSpPr>
          <p:nvPr>
            <p:ph type="sldNum" sz="quarter" idx="5"/>
          </p:nvPr>
        </p:nvSpPr>
        <p:spPr/>
        <p:txBody>
          <a:bodyPr/>
          <a:lstStyle/>
          <a:p>
            <a:fld id="{5716CAEE-73B0-465F-9002-D945DE675F0D}" type="slidenum">
              <a:rPr lang="en-GB" smtClean="0"/>
              <a:t>25</a:t>
            </a:fld>
            <a:endParaRPr lang="en-GB"/>
          </a:p>
        </p:txBody>
      </p:sp>
    </p:spTree>
    <p:extLst>
      <p:ext uri="{BB962C8B-B14F-4D97-AF65-F5344CB8AC3E}">
        <p14:creationId xmlns:p14="http://schemas.microsoft.com/office/powerpoint/2010/main" val="1610390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Calibri,Sans-Serif"/>
              <a:buChar char="-"/>
            </a:pPr>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2</a:t>
            </a:fld>
            <a:endParaRPr lang="en-GB"/>
          </a:p>
        </p:txBody>
      </p:sp>
    </p:spTree>
    <p:extLst>
      <p:ext uri="{BB962C8B-B14F-4D97-AF65-F5344CB8AC3E}">
        <p14:creationId xmlns:p14="http://schemas.microsoft.com/office/powerpoint/2010/main" val="2627792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26</a:t>
            </a:fld>
            <a:endParaRPr lang="en-GB"/>
          </a:p>
        </p:txBody>
      </p:sp>
    </p:spTree>
    <p:extLst>
      <p:ext uri="{BB962C8B-B14F-4D97-AF65-F5344CB8AC3E}">
        <p14:creationId xmlns:p14="http://schemas.microsoft.com/office/powerpoint/2010/main" val="30807804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29</a:t>
            </a:fld>
            <a:endParaRPr lang="en-GB"/>
          </a:p>
        </p:txBody>
      </p:sp>
    </p:spTree>
    <p:extLst>
      <p:ext uri="{BB962C8B-B14F-4D97-AF65-F5344CB8AC3E}">
        <p14:creationId xmlns:p14="http://schemas.microsoft.com/office/powerpoint/2010/main" val="2193769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30</a:t>
            </a:fld>
            <a:endParaRPr lang="en-GB"/>
          </a:p>
        </p:txBody>
      </p:sp>
    </p:spTree>
    <p:extLst>
      <p:ext uri="{BB962C8B-B14F-4D97-AF65-F5344CB8AC3E}">
        <p14:creationId xmlns:p14="http://schemas.microsoft.com/office/powerpoint/2010/main" val="2733169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34</a:t>
            </a:fld>
            <a:endParaRPr lang="en-GB"/>
          </a:p>
        </p:txBody>
      </p:sp>
    </p:spTree>
    <p:extLst>
      <p:ext uri="{BB962C8B-B14F-4D97-AF65-F5344CB8AC3E}">
        <p14:creationId xmlns:p14="http://schemas.microsoft.com/office/powerpoint/2010/main" val="2552637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38</a:t>
            </a:fld>
            <a:endParaRPr lang="en-GB"/>
          </a:p>
        </p:txBody>
      </p:sp>
    </p:spTree>
    <p:extLst>
      <p:ext uri="{BB962C8B-B14F-4D97-AF65-F5344CB8AC3E}">
        <p14:creationId xmlns:p14="http://schemas.microsoft.com/office/powerpoint/2010/main" val="1571516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39</a:t>
            </a:fld>
            <a:endParaRPr lang="en-GB"/>
          </a:p>
        </p:txBody>
      </p:sp>
    </p:spTree>
    <p:extLst>
      <p:ext uri="{BB962C8B-B14F-4D97-AF65-F5344CB8AC3E}">
        <p14:creationId xmlns:p14="http://schemas.microsoft.com/office/powerpoint/2010/main" val="11517668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42</a:t>
            </a:fld>
            <a:endParaRPr lang="en-GB"/>
          </a:p>
        </p:txBody>
      </p:sp>
    </p:spTree>
    <p:extLst>
      <p:ext uri="{BB962C8B-B14F-4D97-AF65-F5344CB8AC3E}">
        <p14:creationId xmlns:p14="http://schemas.microsoft.com/office/powerpoint/2010/main" val="15574224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45</a:t>
            </a:fld>
            <a:endParaRPr lang="en-GB"/>
          </a:p>
        </p:txBody>
      </p:sp>
    </p:spTree>
    <p:extLst>
      <p:ext uri="{BB962C8B-B14F-4D97-AF65-F5344CB8AC3E}">
        <p14:creationId xmlns:p14="http://schemas.microsoft.com/office/powerpoint/2010/main" val="3149091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5716CAEE-73B0-465F-9002-D945DE675F0D}" type="slidenum">
              <a:rPr lang="en-GB" smtClean="0"/>
              <a:t>3</a:t>
            </a:fld>
            <a:endParaRPr lang="en-GB"/>
          </a:p>
        </p:txBody>
      </p:sp>
    </p:spTree>
    <p:extLst>
      <p:ext uri="{BB962C8B-B14F-4D97-AF65-F5344CB8AC3E}">
        <p14:creationId xmlns:p14="http://schemas.microsoft.com/office/powerpoint/2010/main" val="316280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5CE44-0C16-D16D-04F7-8E1422F292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2403C9-829C-0945-D8A4-91D0788E23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158235-89E7-7B99-14FD-29B7EE59800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18DB624-4AD7-9ACB-B6B5-B33A4CCA5319}"/>
              </a:ext>
            </a:extLst>
          </p:cNvPr>
          <p:cNvSpPr>
            <a:spLocks noGrp="1"/>
          </p:cNvSpPr>
          <p:nvPr>
            <p:ph type="sldNum" sz="quarter" idx="5"/>
          </p:nvPr>
        </p:nvSpPr>
        <p:spPr/>
        <p:txBody>
          <a:bodyPr/>
          <a:lstStyle/>
          <a:p>
            <a:fld id="{4F0A2CAB-BB30-4D6F-9F28-78DA1CD59242}" type="slidenum">
              <a:rPr lang="en-GB" smtClean="0"/>
              <a:t>8</a:t>
            </a:fld>
            <a:endParaRPr lang="en-GB"/>
          </a:p>
        </p:txBody>
      </p:sp>
    </p:spTree>
    <p:extLst>
      <p:ext uri="{BB962C8B-B14F-4D97-AF65-F5344CB8AC3E}">
        <p14:creationId xmlns:p14="http://schemas.microsoft.com/office/powerpoint/2010/main" val="438833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10</a:t>
            </a:fld>
            <a:endParaRPr lang="en-GB"/>
          </a:p>
        </p:txBody>
      </p:sp>
    </p:spTree>
    <p:extLst>
      <p:ext uri="{BB962C8B-B14F-4D97-AF65-F5344CB8AC3E}">
        <p14:creationId xmlns:p14="http://schemas.microsoft.com/office/powerpoint/2010/main" val="192228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11</a:t>
            </a:fld>
            <a:endParaRPr lang="en-GB"/>
          </a:p>
        </p:txBody>
      </p:sp>
    </p:spTree>
    <p:extLst>
      <p:ext uri="{BB962C8B-B14F-4D97-AF65-F5344CB8AC3E}">
        <p14:creationId xmlns:p14="http://schemas.microsoft.com/office/powerpoint/2010/main" val="67239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F7813-9DD7-BE23-E505-183EF2B3E1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FC44F7-FD48-85A9-689C-1AEF846EF6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73D202-DB88-AFC8-A011-1AAB8736DC6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A8AE576-E3CC-FDF0-A2D5-FF1530C2D3FE}"/>
              </a:ext>
            </a:extLst>
          </p:cNvPr>
          <p:cNvSpPr>
            <a:spLocks noGrp="1"/>
          </p:cNvSpPr>
          <p:nvPr>
            <p:ph type="sldNum" sz="quarter" idx="5"/>
          </p:nvPr>
        </p:nvSpPr>
        <p:spPr/>
        <p:txBody>
          <a:bodyPr/>
          <a:lstStyle/>
          <a:p>
            <a:fld id="{5716CAEE-73B0-465F-9002-D945DE675F0D}" type="slidenum">
              <a:rPr lang="en-GB" smtClean="0"/>
              <a:t>13</a:t>
            </a:fld>
            <a:endParaRPr lang="en-GB"/>
          </a:p>
        </p:txBody>
      </p:sp>
    </p:spTree>
    <p:extLst>
      <p:ext uri="{BB962C8B-B14F-4D97-AF65-F5344CB8AC3E}">
        <p14:creationId xmlns:p14="http://schemas.microsoft.com/office/powerpoint/2010/main" val="36553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716CAEE-73B0-465F-9002-D945DE675F0D}" type="slidenum">
              <a:rPr lang="en-GB" smtClean="0"/>
              <a:t>14</a:t>
            </a:fld>
            <a:endParaRPr lang="en-GB"/>
          </a:p>
        </p:txBody>
      </p:sp>
    </p:spTree>
    <p:extLst>
      <p:ext uri="{BB962C8B-B14F-4D97-AF65-F5344CB8AC3E}">
        <p14:creationId xmlns:p14="http://schemas.microsoft.com/office/powerpoint/2010/main" val="2106673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45179-F5BF-C994-DE95-2C904D3283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2465CA-F8A9-C651-E406-295D905826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3D2CD1-40CA-6B32-590C-1C25AEA977B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946C91A-6320-70D4-D5C7-02650CB040D9}"/>
              </a:ext>
            </a:extLst>
          </p:cNvPr>
          <p:cNvSpPr>
            <a:spLocks noGrp="1"/>
          </p:cNvSpPr>
          <p:nvPr>
            <p:ph type="sldNum" sz="quarter" idx="5"/>
          </p:nvPr>
        </p:nvSpPr>
        <p:spPr/>
        <p:txBody>
          <a:bodyPr/>
          <a:lstStyle/>
          <a:p>
            <a:fld id="{5716CAEE-73B0-465F-9002-D945DE675F0D}" type="slidenum">
              <a:rPr lang="en-GB" smtClean="0"/>
              <a:t>15</a:t>
            </a:fld>
            <a:endParaRPr lang="en-GB"/>
          </a:p>
        </p:txBody>
      </p:sp>
    </p:spTree>
    <p:extLst>
      <p:ext uri="{BB962C8B-B14F-4D97-AF65-F5344CB8AC3E}">
        <p14:creationId xmlns:p14="http://schemas.microsoft.com/office/powerpoint/2010/main" val="6642727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24.png"/><Relationship Id="rId4" Type="http://schemas.openxmlformats.org/officeDocument/2006/relationships/image" Target="../media/image2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24.png"/><Relationship Id="rId4" Type="http://schemas.openxmlformats.org/officeDocument/2006/relationships/image" Target="../media/image23.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xml"/><Relationship Id="rId4" Type="http://schemas.openxmlformats.org/officeDocument/2006/relationships/image" Target="../media/image2.png"/></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95926717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9379261"/>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58477234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ull page ima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2959E3C-5FB4-790C-CF99-8945D26702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23656E6-FF78-F94F-8811-84EB59CAC3BF}"/>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Picture Placeholder 6">
            <a:extLst>
              <a:ext uri="{FF2B5EF4-FFF2-40B4-BE49-F238E27FC236}">
                <a16:creationId xmlns:a16="http://schemas.microsoft.com/office/drawing/2014/main" id="{82522558-9EFB-4BAA-9B27-3CE888AC5272}"/>
              </a:ext>
            </a:extLst>
          </p:cNvPr>
          <p:cNvSpPr>
            <a:spLocks noGrp="1"/>
          </p:cNvSpPr>
          <p:nvPr>
            <p:ph type="pic" sz="quarter" idx="10" hasCustomPrompt="1"/>
          </p:nvPr>
        </p:nvSpPr>
        <p:spPr>
          <a:xfrm>
            <a:off x="0" y="0"/>
            <a:ext cx="12192000" cy="6858000"/>
          </a:xfrm>
          <a:prstGeom prst="rect">
            <a:avLst/>
          </a:prstGeom>
        </p:spPr>
        <p:txBody>
          <a:bodyPr tIns="2340000"/>
          <a:lstStyle>
            <a:lvl1pPr algn="ctr">
              <a:buNone/>
              <a:defRPr/>
            </a:lvl1pPr>
          </a:lstStyle>
          <a:p>
            <a:r>
              <a:rPr lang="en-GB"/>
              <a:t>Click on image icon in centre to insert a photo</a:t>
            </a:r>
            <a:br>
              <a:rPr lang="en-GB"/>
            </a:br>
            <a:r>
              <a:rPr lang="en-GB"/>
              <a:t>(don’t forget to add Alt Text to image)</a:t>
            </a:r>
          </a:p>
        </p:txBody>
      </p:sp>
    </p:spTree>
    <p:extLst>
      <p:ext uri="{BB962C8B-B14F-4D97-AF65-F5344CB8AC3E}">
        <p14:creationId xmlns:p14="http://schemas.microsoft.com/office/powerpoint/2010/main" val="164009879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352714668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219475445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213684126"/>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368258408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3871142311"/>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531818063"/>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522499473"/>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ing, content, basic text one 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434409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636837599"/>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73397663"/>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380350701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65572006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65572006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65572006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65572006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36909447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ED7168C-DA37-42D5-AB0A-338220AEBC59}" type="datetimeFigureOut">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E33F72-2E67-439D-90A1-FC82E4E89BA5}" type="slidenum">
              <a:rPr lang="en-GB" smtClean="0"/>
              <a:t>‹#›</a:t>
            </a:fld>
            <a:endParaRPr lang="en-GB"/>
          </a:p>
        </p:txBody>
      </p:sp>
      <p:sp>
        <p:nvSpPr>
          <p:cNvPr id="8" name="No_Classification">
            <a:extLst>
              <a:ext uri="{FF2B5EF4-FFF2-40B4-BE49-F238E27FC236}">
                <a16:creationId xmlns:a16="http://schemas.microsoft.com/office/drawing/2014/main" id="{0229E62A-0E8A-2BDD-55BD-064C0B25CCF3}"/>
              </a:ext>
            </a:extLst>
          </p:cNvPr>
          <p:cNvSpPr txBox="1"/>
          <p:nvPr userDrawn="1">
            <p:custDataLst>
              <p:tags r:id="rId1"/>
            </p:custDataLst>
          </p:nvPr>
        </p:nvSpPr>
        <p:spPr>
          <a:xfrm>
            <a:off x="464312" y="5025517"/>
            <a:ext cx="496697" cy="342273"/>
          </a:xfrm>
          <a:prstGeom prst="rect">
            <a:avLst/>
          </a:prstGeom>
          <a:noFill/>
        </p:spPr>
        <p:txBody>
          <a:bodyPr vert="horz" lIns="35941" tIns="17907" rIns="35941" bIns="46736" rtlCol="0">
            <a:spAutoFit/>
          </a:bodyPr>
          <a:lstStyle/>
          <a:p>
            <a:endParaRPr lang="en-US"/>
          </a:p>
        </p:txBody>
      </p:sp>
    </p:spTree>
    <p:extLst>
      <p:ext uri="{BB962C8B-B14F-4D97-AF65-F5344CB8AC3E}">
        <p14:creationId xmlns:p14="http://schemas.microsoft.com/office/powerpoint/2010/main" val="313416379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3"/>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4"/>
          <a:stretch>
            <a:fillRect/>
          </a:stretch>
        </p:blipFill>
        <p:spPr>
          <a:xfrm>
            <a:off x="10551045" y="364425"/>
            <a:ext cx="1208955" cy="979789"/>
          </a:xfrm>
          <a:prstGeom prst="rect">
            <a:avLst/>
          </a:prstGeom>
        </p:spPr>
      </p:pic>
      <p:sp>
        <p:nvSpPr>
          <p:cNvPr id="5" name="No_Classification">
            <a:extLst>
              <a:ext uri="{FF2B5EF4-FFF2-40B4-BE49-F238E27FC236}">
                <a16:creationId xmlns:a16="http://schemas.microsoft.com/office/drawing/2014/main" id="{73CB6C99-DF16-1793-4569-2F576DBB8AC0}"/>
              </a:ext>
            </a:extLst>
          </p:cNvPr>
          <p:cNvSpPr txBox="1"/>
          <p:nvPr userDrawn="1">
            <p:custDataLst>
              <p:tags r:id="rId1"/>
            </p:custDataLst>
          </p:nvPr>
        </p:nvSpPr>
        <p:spPr>
          <a:xfrm>
            <a:off x="464312" y="5025517"/>
            <a:ext cx="496697" cy="342273"/>
          </a:xfrm>
          <a:prstGeom prst="rect">
            <a:avLst/>
          </a:prstGeom>
          <a:noFill/>
        </p:spPr>
        <p:txBody>
          <a:bodyPr vert="horz" lIns="35941" tIns="17907" rIns="35941" bIns="46736" rtlCol="0">
            <a:spAutoFit/>
          </a:bodyPr>
          <a:lstStyle/>
          <a:p>
            <a:endParaRPr lang="en-GB"/>
          </a:p>
        </p:txBody>
      </p:sp>
    </p:spTree>
    <p:extLst>
      <p:ext uri="{BB962C8B-B14F-4D97-AF65-F5344CB8AC3E}">
        <p14:creationId xmlns:p14="http://schemas.microsoft.com/office/powerpoint/2010/main" val="110069197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54196611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2000" y="1005000"/>
            <a:ext cx="10097729" cy="2057288"/>
          </a:xfrm>
        </p:spPr>
        <p:txBody>
          <a:bodyPr anchor="b">
            <a:normAutofit/>
          </a:bodyPr>
          <a:lstStyle>
            <a:lvl1pPr algn="l">
              <a:defRPr sz="4000">
                <a:solidFill>
                  <a:schemeClr val="bg1"/>
                </a:solidFill>
              </a:defRPr>
            </a:lvl1pPr>
          </a:lstStyle>
          <a:p>
            <a:r>
              <a:rPr lang="en-US"/>
              <a:t>Click to edit Master title style</a:t>
            </a:r>
            <a:endParaRPr lang="en-GB"/>
          </a:p>
        </p:txBody>
      </p:sp>
      <p:sp>
        <p:nvSpPr>
          <p:cNvPr id="3" name="Subtitle 2"/>
          <p:cNvSpPr>
            <a:spLocks noGrp="1"/>
          </p:cNvSpPr>
          <p:nvPr>
            <p:ph type="subTitle" idx="1"/>
          </p:nvPr>
        </p:nvSpPr>
        <p:spPr>
          <a:xfrm>
            <a:off x="608370" y="3160078"/>
            <a:ext cx="10097729" cy="2421572"/>
          </a:xfrm>
        </p:spPr>
        <p:txBody>
          <a:bodyPr>
            <a:normAutofit/>
          </a:bodyPr>
          <a:lstStyle>
            <a:lvl1pPr marL="0" indent="0" algn="l">
              <a:buNone/>
              <a:defRPr sz="2500" b="1">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17544B-A8F1-446D-92CB-F32F893F481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877549" y="6432550"/>
            <a:ext cx="706081" cy="216000"/>
          </a:xfrm>
        </p:spPr>
        <p:txBody>
          <a:bodyPr/>
          <a:lstStyle/>
          <a:p>
            <a:fld id="{E6607247-EB78-480B-A962-35111A450531}" type="slidenum">
              <a:rPr lang="en-GB" smtClean="0"/>
              <a:t>‹#›</a:t>
            </a:fld>
            <a:endParaRPr lang="en-GB"/>
          </a:p>
        </p:txBody>
      </p:sp>
      <p:sp>
        <p:nvSpPr>
          <p:cNvPr id="10" name="Text Placeholder 9"/>
          <p:cNvSpPr>
            <a:spLocks noGrp="1"/>
          </p:cNvSpPr>
          <p:nvPr>
            <p:ph type="body" sz="quarter" idx="13"/>
          </p:nvPr>
        </p:nvSpPr>
        <p:spPr>
          <a:xfrm>
            <a:off x="8885460" y="6000750"/>
            <a:ext cx="2991018" cy="579655"/>
          </a:xfrm>
        </p:spPr>
        <p:txBody>
          <a:bodyPr>
            <a:normAutofit/>
          </a:bodyPr>
          <a:lstStyle>
            <a:lvl1pPr marL="0" indent="0">
              <a:spcBef>
                <a:spcPts val="0"/>
              </a:spcBef>
              <a:buNone/>
              <a:defRPr sz="1600">
                <a:solidFill>
                  <a:schemeClr val="bg1"/>
                </a:solidFill>
              </a:defRPr>
            </a:lvl1pPr>
            <a:lvl2pPr marL="0" indent="0">
              <a:spcBef>
                <a:spcPts val="0"/>
              </a:spcBef>
              <a:buNone/>
              <a:defRPr sz="1600" b="1">
                <a:solidFill>
                  <a:schemeClr val="bg1"/>
                </a:solidFill>
              </a:defRPr>
            </a:lvl2pPr>
            <a:lvl3pPr marL="914400" indent="0">
              <a:buNone/>
              <a:defRPr>
                <a:solidFill>
                  <a:schemeClr val="accent2"/>
                </a:solidFill>
              </a:defRPr>
            </a:lvl3pPr>
            <a:lvl4pPr marL="1371600" indent="0">
              <a:buNone/>
              <a:defRPr>
                <a:solidFill>
                  <a:schemeClr val="accent2"/>
                </a:solidFill>
              </a:defRPr>
            </a:lvl4pPr>
            <a:lvl5pPr marL="1828800" indent="0">
              <a:buNone/>
              <a:defRPr>
                <a:solidFill>
                  <a:schemeClr val="accent2"/>
                </a:solidFill>
              </a:defRPr>
            </a:lvl5pPr>
          </a:lstStyle>
          <a:p>
            <a:pPr lvl="0"/>
            <a:r>
              <a:rPr lang="en-US"/>
              <a:t>Click to edit Master text styles</a:t>
            </a:r>
          </a:p>
          <a:p>
            <a:pPr lvl="1"/>
            <a:r>
              <a:rPr lang="en-US"/>
              <a:t>Second level</a:t>
            </a:r>
          </a:p>
        </p:txBody>
      </p:sp>
      <p:pic>
        <p:nvPicPr>
          <p:cNvPr id="13" name="Picture 12">
            <a:extLst>
              <a:ext uri="{FF2B5EF4-FFF2-40B4-BE49-F238E27FC236}">
                <a16:creationId xmlns:a16="http://schemas.microsoft.com/office/drawing/2014/main" id="{231CA023-92E6-4326-AB1E-68640899355C}"/>
              </a:ext>
            </a:extLst>
          </p:cNvPr>
          <p:cNvPicPr>
            <a:picLocks noChangeAspect="1"/>
          </p:cNvPicPr>
          <p:nvPr userDrawn="1"/>
        </p:nvPicPr>
        <p:blipFill>
          <a:blip r:embed="rId2"/>
          <a:stretch>
            <a:fillRect/>
          </a:stretch>
        </p:blipFill>
        <p:spPr>
          <a:xfrm>
            <a:off x="565150" y="5982075"/>
            <a:ext cx="2743200" cy="533185"/>
          </a:xfrm>
          <a:prstGeom prst="rect">
            <a:avLst/>
          </a:prstGeom>
        </p:spPr>
      </p:pic>
      <p:grpSp>
        <p:nvGrpSpPr>
          <p:cNvPr id="16" name="Group 15">
            <a:extLst>
              <a:ext uri="{FF2B5EF4-FFF2-40B4-BE49-F238E27FC236}">
                <a16:creationId xmlns:a16="http://schemas.microsoft.com/office/drawing/2014/main" id="{60F8FC6E-D4DF-4DB1-8FB3-BCE62A7DE971}"/>
              </a:ext>
            </a:extLst>
          </p:cNvPr>
          <p:cNvGrpSpPr/>
          <p:nvPr userDrawn="1"/>
        </p:nvGrpSpPr>
        <p:grpSpPr>
          <a:xfrm>
            <a:off x="10624343" y="381000"/>
            <a:ext cx="947738" cy="739776"/>
            <a:chOff x="10864850" y="381000"/>
            <a:chExt cx="947738" cy="739776"/>
          </a:xfrm>
        </p:grpSpPr>
        <p:sp>
          <p:nvSpPr>
            <p:cNvPr id="17" name="Freeform 5">
              <a:extLst>
                <a:ext uri="{FF2B5EF4-FFF2-40B4-BE49-F238E27FC236}">
                  <a16:creationId xmlns:a16="http://schemas.microsoft.com/office/drawing/2014/main" id="{E1587ABE-0969-4D75-B4F1-9F3723C5B383}"/>
                </a:ext>
              </a:extLst>
            </p:cNvPr>
            <p:cNvSpPr>
              <a:spLocks noEditPoints="1"/>
            </p:cNvSpPr>
            <p:nvPr userDrawn="1"/>
          </p:nvSpPr>
          <p:spPr bwMode="auto">
            <a:xfrm>
              <a:off x="10996613" y="858838"/>
              <a:ext cx="796925" cy="261938"/>
            </a:xfrm>
            <a:custGeom>
              <a:avLst/>
              <a:gdLst>
                <a:gd name="T0" fmla="*/ 1333 w 1333"/>
                <a:gd name="T1" fmla="*/ 338 h 438"/>
                <a:gd name="T2" fmla="*/ 1273 w 1333"/>
                <a:gd name="T3" fmla="*/ 0 h 438"/>
                <a:gd name="T4" fmla="*/ 1064 w 1333"/>
                <a:gd name="T5" fmla="*/ 271 h 438"/>
                <a:gd name="T6" fmla="*/ 1157 w 1333"/>
                <a:gd name="T7" fmla="*/ 231 h 438"/>
                <a:gd name="T8" fmla="*/ 1102 w 1333"/>
                <a:gd name="T9" fmla="*/ 299 h 438"/>
                <a:gd name="T10" fmla="*/ 1033 w 1333"/>
                <a:gd name="T11" fmla="*/ 170 h 438"/>
                <a:gd name="T12" fmla="*/ 1157 w 1333"/>
                <a:gd name="T13" fmla="*/ 195 h 438"/>
                <a:gd name="T14" fmla="*/ 1046 w 1333"/>
                <a:gd name="T15" fmla="*/ 208 h 438"/>
                <a:gd name="T16" fmla="*/ 1087 w 1333"/>
                <a:gd name="T17" fmla="*/ 343 h 438"/>
                <a:gd name="T18" fmla="*/ 1160 w 1333"/>
                <a:gd name="T19" fmla="*/ 303 h 438"/>
                <a:gd name="T20" fmla="*/ 1215 w 1333"/>
                <a:gd name="T21" fmla="*/ 338 h 438"/>
                <a:gd name="T22" fmla="*/ 1212 w 1333"/>
                <a:gd name="T23" fmla="*/ 228 h 438"/>
                <a:gd name="T24" fmla="*/ 1112 w 1333"/>
                <a:gd name="T25" fmla="*/ 101 h 438"/>
                <a:gd name="T26" fmla="*/ 1033 w 1333"/>
                <a:gd name="T27" fmla="*/ 170 h 438"/>
                <a:gd name="T28" fmla="*/ 939 w 1333"/>
                <a:gd name="T29" fmla="*/ 343 h 438"/>
                <a:gd name="T30" fmla="*/ 982 w 1333"/>
                <a:gd name="T31" fmla="*/ 290 h 438"/>
                <a:gd name="T32" fmla="*/ 926 w 1333"/>
                <a:gd name="T33" fmla="*/ 258 h 438"/>
                <a:gd name="T34" fmla="*/ 979 w 1333"/>
                <a:gd name="T35" fmla="*/ 150 h 438"/>
                <a:gd name="T36" fmla="*/ 926 w 1333"/>
                <a:gd name="T37" fmla="*/ 106 h 438"/>
                <a:gd name="T38" fmla="*/ 865 w 1333"/>
                <a:gd name="T39" fmla="*/ 60 h 438"/>
                <a:gd name="T40" fmla="*/ 821 w 1333"/>
                <a:gd name="T41" fmla="*/ 106 h 438"/>
                <a:gd name="T42" fmla="*/ 865 w 1333"/>
                <a:gd name="T43" fmla="*/ 150 h 438"/>
                <a:gd name="T44" fmla="*/ 722 w 1333"/>
                <a:gd name="T45" fmla="*/ 64 h 438"/>
                <a:gd name="T46" fmla="*/ 782 w 1333"/>
                <a:gd name="T47" fmla="*/ 6 h 438"/>
                <a:gd name="T48" fmla="*/ 722 w 1333"/>
                <a:gd name="T49" fmla="*/ 64 h 438"/>
                <a:gd name="T50" fmla="*/ 782 w 1333"/>
                <a:gd name="T51" fmla="*/ 338 h 438"/>
                <a:gd name="T52" fmla="*/ 722 w 1333"/>
                <a:gd name="T53" fmla="*/ 106 h 438"/>
                <a:gd name="T54" fmla="*/ 601 w 1333"/>
                <a:gd name="T55" fmla="*/ 106 h 438"/>
                <a:gd name="T56" fmla="*/ 600 w 1333"/>
                <a:gd name="T57" fmla="*/ 138 h 438"/>
                <a:gd name="T58" fmla="*/ 430 w 1333"/>
                <a:gd name="T59" fmla="*/ 221 h 438"/>
                <a:gd name="T60" fmla="*/ 597 w 1333"/>
                <a:gd name="T61" fmla="*/ 301 h 438"/>
                <a:gd name="T62" fmla="*/ 528 w 1333"/>
                <a:gd name="T63" fmla="*/ 391 h 438"/>
                <a:gd name="T64" fmla="*/ 456 w 1333"/>
                <a:gd name="T65" fmla="*/ 422 h 438"/>
                <a:gd name="T66" fmla="*/ 658 w 1333"/>
                <a:gd name="T67" fmla="*/ 316 h 438"/>
                <a:gd name="T68" fmla="*/ 601 w 1333"/>
                <a:gd name="T69" fmla="*/ 106 h 438"/>
                <a:gd name="T70" fmla="*/ 493 w 1333"/>
                <a:gd name="T71" fmla="*/ 221 h 438"/>
                <a:gd name="T72" fmla="*/ 598 w 1333"/>
                <a:gd name="T73" fmla="*/ 220 h 438"/>
                <a:gd name="T74" fmla="*/ 321 w 1333"/>
                <a:gd name="T75" fmla="*/ 64 h 438"/>
                <a:gd name="T76" fmla="*/ 382 w 1333"/>
                <a:gd name="T77" fmla="*/ 6 h 438"/>
                <a:gd name="T78" fmla="*/ 321 w 1333"/>
                <a:gd name="T79" fmla="*/ 64 h 438"/>
                <a:gd name="T80" fmla="*/ 382 w 1333"/>
                <a:gd name="T81" fmla="*/ 338 h 438"/>
                <a:gd name="T82" fmla="*/ 321 w 1333"/>
                <a:gd name="T83" fmla="*/ 106 h 438"/>
                <a:gd name="T84" fmla="*/ 63 w 1333"/>
                <a:gd name="T85" fmla="*/ 73 h 438"/>
                <a:gd name="T86" fmla="*/ 202 w 1333"/>
                <a:gd name="T87" fmla="*/ 181 h 438"/>
                <a:gd name="T88" fmla="*/ 63 w 1333"/>
                <a:gd name="T89" fmla="*/ 288 h 438"/>
                <a:gd name="T90" fmla="*/ 0 w 1333"/>
                <a:gd name="T91" fmla="*/ 338 h 438"/>
                <a:gd name="T92" fmla="*/ 268 w 1333"/>
                <a:gd name="T93" fmla="*/ 181 h 438"/>
                <a:gd name="T94" fmla="*/ 0 w 1333"/>
                <a:gd name="T95" fmla="*/ 24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3" h="438">
                  <a:moveTo>
                    <a:pt x="1273" y="338"/>
                  </a:moveTo>
                  <a:cubicBezTo>
                    <a:pt x="1333" y="338"/>
                    <a:pt x="1333" y="338"/>
                    <a:pt x="1333" y="338"/>
                  </a:cubicBezTo>
                  <a:cubicBezTo>
                    <a:pt x="1333" y="0"/>
                    <a:pt x="1333" y="0"/>
                    <a:pt x="1333" y="0"/>
                  </a:cubicBezTo>
                  <a:cubicBezTo>
                    <a:pt x="1273" y="0"/>
                    <a:pt x="1273" y="0"/>
                    <a:pt x="1273" y="0"/>
                  </a:cubicBezTo>
                  <a:lnTo>
                    <a:pt x="1273" y="338"/>
                  </a:lnTo>
                  <a:close/>
                  <a:moveTo>
                    <a:pt x="1064" y="271"/>
                  </a:moveTo>
                  <a:cubicBezTo>
                    <a:pt x="1064" y="235"/>
                    <a:pt x="1104" y="231"/>
                    <a:pt x="1131" y="231"/>
                  </a:cubicBezTo>
                  <a:cubicBezTo>
                    <a:pt x="1157" y="231"/>
                    <a:pt x="1157" y="231"/>
                    <a:pt x="1157" y="231"/>
                  </a:cubicBezTo>
                  <a:cubicBezTo>
                    <a:pt x="1157" y="249"/>
                    <a:pt x="1154" y="266"/>
                    <a:pt x="1144" y="279"/>
                  </a:cubicBezTo>
                  <a:cubicBezTo>
                    <a:pt x="1135" y="291"/>
                    <a:pt x="1120" y="299"/>
                    <a:pt x="1102" y="299"/>
                  </a:cubicBezTo>
                  <a:cubicBezTo>
                    <a:pt x="1080" y="299"/>
                    <a:pt x="1064" y="291"/>
                    <a:pt x="1064" y="271"/>
                  </a:cubicBezTo>
                  <a:moveTo>
                    <a:pt x="1033" y="170"/>
                  </a:moveTo>
                  <a:cubicBezTo>
                    <a:pt x="1053" y="155"/>
                    <a:pt x="1079" y="145"/>
                    <a:pt x="1105" y="145"/>
                  </a:cubicBezTo>
                  <a:cubicBezTo>
                    <a:pt x="1140" y="145"/>
                    <a:pt x="1157" y="157"/>
                    <a:pt x="1157" y="195"/>
                  </a:cubicBezTo>
                  <a:cubicBezTo>
                    <a:pt x="1124" y="195"/>
                    <a:pt x="1124" y="195"/>
                    <a:pt x="1124" y="195"/>
                  </a:cubicBezTo>
                  <a:cubicBezTo>
                    <a:pt x="1098" y="195"/>
                    <a:pt x="1069" y="197"/>
                    <a:pt x="1046" y="208"/>
                  </a:cubicBezTo>
                  <a:cubicBezTo>
                    <a:pt x="1023" y="220"/>
                    <a:pt x="1006" y="240"/>
                    <a:pt x="1006" y="275"/>
                  </a:cubicBezTo>
                  <a:cubicBezTo>
                    <a:pt x="1006" y="319"/>
                    <a:pt x="1046" y="343"/>
                    <a:pt x="1087" y="343"/>
                  </a:cubicBezTo>
                  <a:cubicBezTo>
                    <a:pt x="1115" y="343"/>
                    <a:pt x="1145" y="329"/>
                    <a:pt x="1159" y="303"/>
                  </a:cubicBezTo>
                  <a:cubicBezTo>
                    <a:pt x="1160" y="303"/>
                    <a:pt x="1160" y="303"/>
                    <a:pt x="1160" y="303"/>
                  </a:cubicBezTo>
                  <a:cubicBezTo>
                    <a:pt x="1160" y="311"/>
                    <a:pt x="1160" y="326"/>
                    <a:pt x="1162" y="338"/>
                  </a:cubicBezTo>
                  <a:cubicBezTo>
                    <a:pt x="1215" y="338"/>
                    <a:pt x="1215" y="338"/>
                    <a:pt x="1215" y="338"/>
                  </a:cubicBezTo>
                  <a:cubicBezTo>
                    <a:pt x="1214" y="320"/>
                    <a:pt x="1213" y="304"/>
                    <a:pt x="1213" y="286"/>
                  </a:cubicBezTo>
                  <a:cubicBezTo>
                    <a:pt x="1212" y="269"/>
                    <a:pt x="1212" y="252"/>
                    <a:pt x="1212" y="228"/>
                  </a:cubicBezTo>
                  <a:cubicBezTo>
                    <a:pt x="1212" y="198"/>
                    <a:pt x="1212" y="198"/>
                    <a:pt x="1212" y="198"/>
                  </a:cubicBezTo>
                  <a:cubicBezTo>
                    <a:pt x="1212" y="130"/>
                    <a:pt x="1183" y="101"/>
                    <a:pt x="1112" y="101"/>
                  </a:cubicBezTo>
                  <a:cubicBezTo>
                    <a:pt x="1086" y="101"/>
                    <a:pt x="1055" y="107"/>
                    <a:pt x="1031" y="118"/>
                  </a:cubicBezTo>
                  <a:lnTo>
                    <a:pt x="1033" y="170"/>
                  </a:lnTo>
                  <a:close/>
                  <a:moveTo>
                    <a:pt x="865" y="268"/>
                  </a:moveTo>
                  <a:cubicBezTo>
                    <a:pt x="865" y="314"/>
                    <a:pt x="892" y="343"/>
                    <a:pt x="939" y="343"/>
                  </a:cubicBezTo>
                  <a:cubicBezTo>
                    <a:pt x="957" y="343"/>
                    <a:pt x="971" y="342"/>
                    <a:pt x="983" y="338"/>
                  </a:cubicBezTo>
                  <a:cubicBezTo>
                    <a:pt x="982" y="290"/>
                    <a:pt x="982" y="290"/>
                    <a:pt x="982" y="290"/>
                  </a:cubicBezTo>
                  <a:cubicBezTo>
                    <a:pt x="975" y="294"/>
                    <a:pt x="965" y="297"/>
                    <a:pt x="954" y="297"/>
                  </a:cubicBezTo>
                  <a:cubicBezTo>
                    <a:pt x="931" y="297"/>
                    <a:pt x="926" y="278"/>
                    <a:pt x="926" y="258"/>
                  </a:cubicBezTo>
                  <a:cubicBezTo>
                    <a:pt x="926" y="150"/>
                    <a:pt x="926" y="150"/>
                    <a:pt x="926" y="150"/>
                  </a:cubicBezTo>
                  <a:cubicBezTo>
                    <a:pt x="979" y="150"/>
                    <a:pt x="979" y="150"/>
                    <a:pt x="979" y="150"/>
                  </a:cubicBezTo>
                  <a:cubicBezTo>
                    <a:pt x="979" y="106"/>
                    <a:pt x="979" y="106"/>
                    <a:pt x="979" y="106"/>
                  </a:cubicBezTo>
                  <a:cubicBezTo>
                    <a:pt x="926" y="106"/>
                    <a:pt x="926" y="106"/>
                    <a:pt x="926" y="106"/>
                  </a:cubicBezTo>
                  <a:cubicBezTo>
                    <a:pt x="926" y="40"/>
                    <a:pt x="926" y="40"/>
                    <a:pt x="926" y="40"/>
                  </a:cubicBezTo>
                  <a:cubicBezTo>
                    <a:pt x="865" y="60"/>
                    <a:pt x="865" y="60"/>
                    <a:pt x="865" y="60"/>
                  </a:cubicBezTo>
                  <a:cubicBezTo>
                    <a:pt x="865" y="106"/>
                    <a:pt x="865" y="106"/>
                    <a:pt x="865" y="106"/>
                  </a:cubicBezTo>
                  <a:cubicBezTo>
                    <a:pt x="821" y="106"/>
                    <a:pt x="821" y="106"/>
                    <a:pt x="821" y="106"/>
                  </a:cubicBezTo>
                  <a:cubicBezTo>
                    <a:pt x="821" y="150"/>
                    <a:pt x="821" y="150"/>
                    <a:pt x="821" y="150"/>
                  </a:cubicBezTo>
                  <a:cubicBezTo>
                    <a:pt x="865" y="150"/>
                    <a:pt x="865" y="150"/>
                    <a:pt x="865" y="150"/>
                  </a:cubicBezTo>
                  <a:lnTo>
                    <a:pt x="865" y="268"/>
                  </a:lnTo>
                  <a:close/>
                  <a:moveTo>
                    <a:pt x="722" y="64"/>
                  </a:moveTo>
                  <a:cubicBezTo>
                    <a:pt x="782" y="64"/>
                    <a:pt x="782" y="64"/>
                    <a:pt x="782" y="64"/>
                  </a:cubicBezTo>
                  <a:cubicBezTo>
                    <a:pt x="782" y="6"/>
                    <a:pt x="782" y="6"/>
                    <a:pt x="782" y="6"/>
                  </a:cubicBezTo>
                  <a:cubicBezTo>
                    <a:pt x="722" y="6"/>
                    <a:pt x="722" y="6"/>
                    <a:pt x="722" y="6"/>
                  </a:cubicBezTo>
                  <a:lnTo>
                    <a:pt x="722" y="64"/>
                  </a:lnTo>
                  <a:close/>
                  <a:moveTo>
                    <a:pt x="722" y="338"/>
                  </a:moveTo>
                  <a:cubicBezTo>
                    <a:pt x="782" y="338"/>
                    <a:pt x="782" y="338"/>
                    <a:pt x="782" y="338"/>
                  </a:cubicBezTo>
                  <a:cubicBezTo>
                    <a:pt x="782" y="106"/>
                    <a:pt x="782" y="106"/>
                    <a:pt x="782" y="106"/>
                  </a:cubicBezTo>
                  <a:cubicBezTo>
                    <a:pt x="722" y="106"/>
                    <a:pt x="722" y="106"/>
                    <a:pt x="722" y="106"/>
                  </a:cubicBezTo>
                  <a:lnTo>
                    <a:pt x="722" y="338"/>
                  </a:lnTo>
                  <a:close/>
                  <a:moveTo>
                    <a:pt x="601" y="106"/>
                  </a:moveTo>
                  <a:cubicBezTo>
                    <a:pt x="601" y="138"/>
                    <a:pt x="601" y="138"/>
                    <a:pt x="601" y="138"/>
                  </a:cubicBezTo>
                  <a:cubicBezTo>
                    <a:pt x="600" y="138"/>
                    <a:pt x="600" y="138"/>
                    <a:pt x="600" y="138"/>
                  </a:cubicBezTo>
                  <a:cubicBezTo>
                    <a:pt x="583" y="111"/>
                    <a:pt x="559" y="101"/>
                    <a:pt x="529" y="101"/>
                  </a:cubicBezTo>
                  <a:cubicBezTo>
                    <a:pt x="459" y="101"/>
                    <a:pt x="430" y="165"/>
                    <a:pt x="430" y="221"/>
                  </a:cubicBezTo>
                  <a:cubicBezTo>
                    <a:pt x="430" y="283"/>
                    <a:pt x="456" y="338"/>
                    <a:pt x="525" y="338"/>
                  </a:cubicBezTo>
                  <a:cubicBezTo>
                    <a:pt x="559" y="338"/>
                    <a:pt x="586" y="321"/>
                    <a:pt x="597" y="301"/>
                  </a:cubicBezTo>
                  <a:cubicBezTo>
                    <a:pt x="598" y="301"/>
                    <a:pt x="598" y="301"/>
                    <a:pt x="598" y="301"/>
                  </a:cubicBezTo>
                  <a:cubicBezTo>
                    <a:pt x="598" y="341"/>
                    <a:pt x="595" y="391"/>
                    <a:pt x="528" y="391"/>
                  </a:cubicBezTo>
                  <a:cubicBezTo>
                    <a:pt x="509" y="391"/>
                    <a:pt x="479" y="381"/>
                    <a:pt x="460" y="371"/>
                  </a:cubicBezTo>
                  <a:cubicBezTo>
                    <a:pt x="456" y="422"/>
                    <a:pt x="456" y="422"/>
                    <a:pt x="456" y="422"/>
                  </a:cubicBezTo>
                  <a:cubicBezTo>
                    <a:pt x="484" y="434"/>
                    <a:pt x="512" y="438"/>
                    <a:pt x="536" y="438"/>
                  </a:cubicBezTo>
                  <a:cubicBezTo>
                    <a:pt x="633" y="438"/>
                    <a:pt x="658" y="379"/>
                    <a:pt x="658" y="316"/>
                  </a:cubicBezTo>
                  <a:cubicBezTo>
                    <a:pt x="658" y="106"/>
                    <a:pt x="658" y="106"/>
                    <a:pt x="658" y="106"/>
                  </a:cubicBezTo>
                  <a:lnTo>
                    <a:pt x="601" y="106"/>
                  </a:lnTo>
                  <a:close/>
                  <a:moveTo>
                    <a:pt x="545" y="291"/>
                  </a:moveTo>
                  <a:cubicBezTo>
                    <a:pt x="510" y="291"/>
                    <a:pt x="493" y="252"/>
                    <a:pt x="493" y="221"/>
                  </a:cubicBezTo>
                  <a:cubicBezTo>
                    <a:pt x="493" y="185"/>
                    <a:pt x="506" y="148"/>
                    <a:pt x="547" y="148"/>
                  </a:cubicBezTo>
                  <a:cubicBezTo>
                    <a:pt x="583" y="148"/>
                    <a:pt x="598" y="180"/>
                    <a:pt x="598" y="220"/>
                  </a:cubicBezTo>
                  <a:cubicBezTo>
                    <a:pt x="598" y="258"/>
                    <a:pt x="583" y="291"/>
                    <a:pt x="545" y="291"/>
                  </a:cubicBezTo>
                  <a:moveTo>
                    <a:pt x="321" y="64"/>
                  </a:moveTo>
                  <a:cubicBezTo>
                    <a:pt x="382" y="64"/>
                    <a:pt x="382" y="64"/>
                    <a:pt x="382" y="64"/>
                  </a:cubicBezTo>
                  <a:cubicBezTo>
                    <a:pt x="382" y="6"/>
                    <a:pt x="382" y="6"/>
                    <a:pt x="382" y="6"/>
                  </a:cubicBezTo>
                  <a:cubicBezTo>
                    <a:pt x="321" y="6"/>
                    <a:pt x="321" y="6"/>
                    <a:pt x="321" y="6"/>
                  </a:cubicBezTo>
                  <a:lnTo>
                    <a:pt x="321" y="64"/>
                  </a:lnTo>
                  <a:close/>
                  <a:moveTo>
                    <a:pt x="321" y="338"/>
                  </a:moveTo>
                  <a:cubicBezTo>
                    <a:pt x="382" y="338"/>
                    <a:pt x="382" y="338"/>
                    <a:pt x="382" y="338"/>
                  </a:cubicBezTo>
                  <a:cubicBezTo>
                    <a:pt x="382" y="106"/>
                    <a:pt x="382" y="106"/>
                    <a:pt x="382" y="106"/>
                  </a:cubicBezTo>
                  <a:cubicBezTo>
                    <a:pt x="321" y="106"/>
                    <a:pt x="321" y="106"/>
                    <a:pt x="321" y="106"/>
                  </a:cubicBezTo>
                  <a:lnTo>
                    <a:pt x="321" y="338"/>
                  </a:lnTo>
                  <a:close/>
                  <a:moveTo>
                    <a:pt x="63" y="73"/>
                  </a:moveTo>
                  <a:cubicBezTo>
                    <a:pt x="98" y="73"/>
                    <a:pt x="98" y="73"/>
                    <a:pt x="98" y="73"/>
                  </a:cubicBezTo>
                  <a:cubicBezTo>
                    <a:pt x="151" y="73"/>
                    <a:pt x="202" y="112"/>
                    <a:pt x="202" y="181"/>
                  </a:cubicBezTo>
                  <a:cubicBezTo>
                    <a:pt x="202" y="249"/>
                    <a:pt x="151" y="288"/>
                    <a:pt x="98" y="288"/>
                  </a:cubicBezTo>
                  <a:cubicBezTo>
                    <a:pt x="63" y="288"/>
                    <a:pt x="63" y="288"/>
                    <a:pt x="63" y="288"/>
                  </a:cubicBezTo>
                  <a:lnTo>
                    <a:pt x="63" y="73"/>
                  </a:lnTo>
                  <a:close/>
                  <a:moveTo>
                    <a:pt x="0" y="338"/>
                  </a:moveTo>
                  <a:cubicBezTo>
                    <a:pt x="86" y="338"/>
                    <a:pt x="86" y="338"/>
                    <a:pt x="86" y="338"/>
                  </a:cubicBezTo>
                  <a:cubicBezTo>
                    <a:pt x="183" y="338"/>
                    <a:pt x="268" y="306"/>
                    <a:pt x="268" y="181"/>
                  </a:cubicBezTo>
                  <a:cubicBezTo>
                    <a:pt x="268" y="56"/>
                    <a:pt x="183" y="24"/>
                    <a:pt x="86" y="24"/>
                  </a:cubicBezTo>
                  <a:cubicBezTo>
                    <a:pt x="0" y="24"/>
                    <a:pt x="0" y="24"/>
                    <a:pt x="0" y="24"/>
                  </a:cubicBezTo>
                  <a:lnTo>
                    <a:pt x="0" y="33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8" name="Freeform 6">
              <a:extLst>
                <a:ext uri="{FF2B5EF4-FFF2-40B4-BE49-F238E27FC236}">
                  <a16:creationId xmlns:a16="http://schemas.microsoft.com/office/drawing/2014/main" id="{006163B0-C77E-4215-8870-F10896566C82}"/>
                </a:ext>
              </a:extLst>
            </p:cNvPr>
            <p:cNvSpPr>
              <a:spLocks noEditPoints="1"/>
            </p:cNvSpPr>
            <p:nvPr userDrawn="1"/>
          </p:nvSpPr>
          <p:spPr bwMode="auto">
            <a:xfrm>
              <a:off x="10864850" y="381000"/>
              <a:ext cx="947738" cy="382588"/>
            </a:xfrm>
            <a:custGeom>
              <a:avLst/>
              <a:gdLst>
                <a:gd name="T0" fmla="*/ 1526 w 1585"/>
                <a:gd name="T1" fmla="*/ 76 h 639"/>
                <a:gd name="T2" fmla="*/ 1493 w 1585"/>
                <a:gd name="T3" fmla="*/ 178 h 639"/>
                <a:gd name="T4" fmla="*/ 1379 w 1585"/>
                <a:gd name="T5" fmla="*/ 155 h 639"/>
                <a:gd name="T6" fmla="*/ 1280 w 1585"/>
                <a:gd name="T7" fmla="*/ 204 h 639"/>
                <a:gd name="T8" fmla="*/ 1480 w 1585"/>
                <a:gd name="T9" fmla="*/ 406 h 639"/>
                <a:gd name="T10" fmla="*/ 1228 w 1585"/>
                <a:gd name="T11" fmla="*/ 585 h 639"/>
                <a:gd name="T12" fmla="*/ 1068 w 1585"/>
                <a:gd name="T13" fmla="*/ 558 h 639"/>
                <a:gd name="T14" fmla="*/ 1101 w 1585"/>
                <a:gd name="T15" fmla="*/ 453 h 639"/>
                <a:gd name="T16" fmla="*/ 1228 w 1585"/>
                <a:gd name="T17" fmla="*/ 483 h 639"/>
                <a:gd name="T18" fmla="*/ 1338 w 1585"/>
                <a:gd name="T19" fmla="*/ 422 h 639"/>
                <a:gd name="T20" fmla="*/ 1138 w 1585"/>
                <a:gd name="T21" fmla="*/ 225 h 639"/>
                <a:gd name="T22" fmla="*/ 1368 w 1585"/>
                <a:gd name="T23" fmla="*/ 53 h 639"/>
                <a:gd name="T24" fmla="*/ 1526 w 1585"/>
                <a:gd name="T25" fmla="*/ 76 h 639"/>
                <a:gd name="T26" fmla="*/ 1129 w 1585"/>
                <a:gd name="T27" fmla="*/ 62 h 639"/>
                <a:gd name="T28" fmla="*/ 1021 w 1585"/>
                <a:gd name="T29" fmla="*/ 576 h 639"/>
                <a:gd name="T30" fmla="*/ 883 w 1585"/>
                <a:gd name="T31" fmla="*/ 576 h 639"/>
                <a:gd name="T32" fmla="*/ 929 w 1585"/>
                <a:gd name="T33" fmla="*/ 356 h 639"/>
                <a:gd name="T34" fmla="*/ 765 w 1585"/>
                <a:gd name="T35" fmla="*/ 356 h 639"/>
                <a:gd name="T36" fmla="*/ 719 w 1585"/>
                <a:gd name="T37" fmla="*/ 576 h 639"/>
                <a:gd name="T38" fmla="*/ 581 w 1585"/>
                <a:gd name="T39" fmla="*/ 576 h 639"/>
                <a:gd name="T40" fmla="*/ 688 w 1585"/>
                <a:gd name="T41" fmla="*/ 62 h 639"/>
                <a:gd name="T42" fmla="*/ 827 w 1585"/>
                <a:gd name="T43" fmla="*/ 62 h 639"/>
                <a:gd name="T44" fmla="*/ 786 w 1585"/>
                <a:gd name="T45" fmla="*/ 258 h 639"/>
                <a:gd name="T46" fmla="*/ 950 w 1585"/>
                <a:gd name="T47" fmla="*/ 258 h 639"/>
                <a:gd name="T48" fmla="*/ 990 w 1585"/>
                <a:gd name="T49" fmla="*/ 62 h 639"/>
                <a:gd name="T50" fmla="*/ 1129 w 1585"/>
                <a:gd name="T51" fmla="*/ 62 h 639"/>
                <a:gd name="T52" fmla="*/ 637 w 1585"/>
                <a:gd name="T53" fmla="*/ 62 h 639"/>
                <a:gd name="T54" fmla="*/ 528 w 1585"/>
                <a:gd name="T55" fmla="*/ 576 h 639"/>
                <a:gd name="T56" fmla="*/ 356 w 1585"/>
                <a:gd name="T57" fmla="*/ 576 h 639"/>
                <a:gd name="T58" fmla="*/ 248 w 1585"/>
                <a:gd name="T59" fmla="*/ 220 h 639"/>
                <a:gd name="T60" fmla="*/ 247 w 1585"/>
                <a:gd name="T61" fmla="*/ 220 h 639"/>
                <a:gd name="T62" fmla="*/ 175 w 1585"/>
                <a:gd name="T63" fmla="*/ 576 h 639"/>
                <a:gd name="T64" fmla="*/ 45 w 1585"/>
                <a:gd name="T65" fmla="*/ 576 h 639"/>
                <a:gd name="T66" fmla="*/ 155 w 1585"/>
                <a:gd name="T67" fmla="*/ 62 h 639"/>
                <a:gd name="T68" fmla="*/ 327 w 1585"/>
                <a:gd name="T69" fmla="*/ 62 h 639"/>
                <a:gd name="T70" fmla="*/ 433 w 1585"/>
                <a:gd name="T71" fmla="*/ 418 h 639"/>
                <a:gd name="T72" fmla="*/ 435 w 1585"/>
                <a:gd name="T73" fmla="*/ 418 h 639"/>
                <a:gd name="T74" fmla="*/ 507 w 1585"/>
                <a:gd name="T75" fmla="*/ 62 h 639"/>
                <a:gd name="T76" fmla="*/ 637 w 1585"/>
                <a:gd name="T77" fmla="*/ 62 h 639"/>
                <a:gd name="T78" fmla="*/ 1585 w 1585"/>
                <a:gd name="T79" fmla="*/ 0 h 639"/>
                <a:gd name="T80" fmla="*/ 0 w 1585"/>
                <a:gd name="T81" fmla="*/ 0 h 639"/>
                <a:gd name="T82" fmla="*/ 0 w 1585"/>
                <a:gd name="T83" fmla="*/ 639 h 639"/>
                <a:gd name="T84" fmla="*/ 1585 w 1585"/>
                <a:gd name="T85" fmla="*/ 639 h 639"/>
                <a:gd name="T86" fmla="*/ 1585 w 1585"/>
                <a:gd name="T87"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5" h="639">
                  <a:moveTo>
                    <a:pt x="1526" y="76"/>
                  </a:moveTo>
                  <a:cubicBezTo>
                    <a:pt x="1493" y="178"/>
                    <a:pt x="1493" y="178"/>
                    <a:pt x="1493" y="178"/>
                  </a:cubicBezTo>
                  <a:cubicBezTo>
                    <a:pt x="1466" y="166"/>
                    <a:pt x="1430" y="155"/>
                    <a:pt x="1379" y="155"/>
                  </a:cubicBezTo>
                  <a:cubicBezTo>
                    <a:pt x="1324" y="155"/>
                    <a:pt x="1280" y="163"/>
                    <a:pt x="1280" y="204"/>
                  </a:cubicBezTo>
                  <a:cubicBezTo>
                    <a:pt x="1280" y="277"/>
                    <a:pt x="1480" y="250"/>
                    <a:pt x="1480" y="406"/>
                  </a:cubicBezTo>
                  <a:cubicBezTo>
                    <a:pt x="1480" y="548"/>
                    <a:pt x="1348" y="585"/>
                    <a:pt x="1228" y="585"/>
                  </a:cubicBezTo>
                  <a:cubicBezTo>
                    <a:pt x="1175" y="585"/>
                    <a:pt x="1113" y="572"/>
                    <a:pt x="1068" y="558"/>
                  </a:cubicBezTo>
                  <a:cubicBezTo>
                    <a:pt x="1101" y="453"/>
                    <a:pt x="1101" y="453"/>
                    <a:pt x="1101" y="453"/>
                  </a:cubicBezTo>
                  <a:cubicBezTo>
                    <a:pt x="1128" y="471"/>
                    <a:pt x="1183" y="483"/>
                    <a:pt x="1228" y="483"/>
                  </a:cubicBezTo>
                  <a:cubicBezTo>
                    <a:pt x="1271" y="483"/>
                    <a:pt x="1338" y="475"/>
                    <a:pt x="1338" y="422"/>
                  </a:cubicBezTo>
                  <a:cubicBezTo>
                    <a:pt x="1338" y="339"/>
                    <a:pt x="1138" y="370"/>
                    <a:pt x="1138" y="225"/>
                  </a:cubicBezTo>
                  <a:cubicBezTo>
                    <a:pt x="1138" y="93"/>
                    <a:pt x="1254" y="53"/>
                    <a:pt x="1368" y="53"/>
                  </a:cubicBezTo>
                  <a:cubicBezTo>
                    <a:pt x="1431" y="53"/>
                    <a:pt x="1491" y="60"/>
                    <a:pt x="1526" y="76"/>
                  </a:cubicBezTo>
                  <a:moveTo>
                    <a:pt x="1129" y="62"/>
                  </a:moveTo>
                  <a:cubicBezTo>
                    <a:pt x="1021" y="576"/>
                    <a:pt x="1021" y="576"/>
                    <a:pt x="1021" y="576"/>
                  </a:cubicBezTo>
                  <a:cubicBezTo>
                    <a:pt x="883" y="576"/>
                    <a:pt x="883" y="576"/>
                    <a:pt x="883" y="576"/>
                  </a:cubicBezTo>
                  <a:cubicBezTo>
                    <a:pt x="929" y="356"/>
                    <a:pt x="929" y="356"/>
                    <a:pt x="929" y="356"/>
                  </a:cubicBezTo>
                  <a:cubicBezTo>
                    <a:pt x="765" y="356"/>
                    <a:pt x="765" y="356"/>
                    <a:pt x="765" y="356"/>
                  </a:cubicBezTo>
                  <a:cubicBezTo>
                    <a:pt x="719" y="576"/>
                    <a:pt x="719" y="576"/>
                    <a:pt x="719" y="576"/>
                  </a:cubicBezTo>
                  <a:cubicBezTo>
                    <a:pt x="581" y="576"/>
                    <a:pt x="581" y="576"/>
                    <a:pt x="581" y="576"/>
                  </a:cubicBezTo>
                  <a:cubicBezTo>
                    <a:pt x="688" y="62"/>
                    <a:pt x="688" y="62"/>
                    <a:pt x="688" y="62"/>
                  </a:cubicBezTo>
                  <a:cubicBezTo>
                    <a:pt x="827" y="62"/>
                    <a:pt x="827" y="62"/>
                    <a:pt x="827" y="62"/>
                  </a:cubicBezTo>
                  <a:cubicBezTo>
                    <a:pt x="786" y="258"/>
                    <a:pt x="786" y="258"/>
                    <a:pt x="786" y="258"/>
                  </a:cubicBezTo>
                  <a:cubicBezTo>
                    <a:pt x="950" y="258"/>
                    <a:pt x="950" y="258"/>
                    <a:pt x="950" y="258"/>
                  </a:cubicBezTo>
                  <a:cubicBezTo>
                    <a:pt x="990" y="62"/>
                    <a:pt x="990" y="62"/>
                    <a:pt x="990" y="62"/>
                  </a:cubicBezTo>
                  <a:lnTo>
                    <a:pt x="1129" y="62"/>
                  </a:lnTo>
                  <a:close/>
                  <a:moveTo>
                    <a:pt x="637" y="62"/>
                  </a:moveTo>
                  <a:cubicBezTo>
                    <a:pt x="528" y="576"/>
                    <a:pt x="528" y="576"/>
                    <a:pt x="528" y="576"/>
                  </a:cubicBezTo>
                  <a:cubicBezTo>
                    <a:pt x="356" y="576"/>
                    <a:pt x="356" y="576"/>
                    <a:pt x="356" y="576"/>
                  </a:cubicBezTo>
                  <a:cubicBezTo>
                    <a:pt x="248" y="220"/>
                    <a:pt x="248" y="220"/>
                    <a:pt x="248" y="220"/>
                  </a:cubicBezTo>
                  <a:cubicBezTo>
                    <a:pt x="247" y="220"/>
                    <a:pt x="247" y="220"/>
                    <a:pt x="247" y="220"/>
                  </a:cubicBezTo>
                  <a:cubicBezTo>
                    <a:pt x="175" y="576"/>
                    <a:pt x="175" y="576"/>
                    <a:pt x="175" y="576"/>
                  </a:cubicBezTo>
                  <a:cubicBezTo>
                    <a:pt x="45" y="576"/>
                    <a:pt x="45" y="576"/>
                    <a:pt x="45" y="576"/>
                  </a:cubicBezTo>
                  <a:cubicBezTo>
                    <a:pt x="155" y="62"/>
                    <a:pt x="155" y="62"/>
                    <a:pt x="155" y="62"/>
                  </a:cubicBezTo>
                  <a:cubicBezTo>
                    <a:pt x="327" y="62"/>
                    <a:pt x="327" y="62"/>
                    <a:pt x="327" y="62"/>
                  </a:cubicBezTo>
                  <a:cubicBezTo>
                    <a:pt x="433" y="418"/>
                    <a:pt x="433" y="418"/>
                    <a:pt x="433" y="418"/>
                  </a:cubicBezTo>
                  <a:cubicBezTo>
                    <a:pt x="435" y="418"/>
                    <a:pt x="435" y="418"/>
                    <a:pt x="435" y="418"/>
                  </a:cubicBezTo>
                  <a:cubicBezTo>
                    <a:pt x="507" y="62"/>
                    <a:pt x="507" y="62"/>
                    <a:pt x="507" y="62"/>
                  </a:cubicBezTo>
                  <a:lnTo>
                    <a:pt x="637" y="62"/>
                  </a:lnTo>
                  <a:close/>
                  <a:moveTo>
                    <a:pt x="1585" y="0"/>
                  </a:moveTo>
                  <a:cubicBezTo>
                    <a:pt x="0" y="0"/>
                    <a:pt x="0" y="0"/>
                    <a:pt x="0" y="0"/>
                  </a:cubicBezTo>
                  <a:cubicBezTo>
                    <a:pt x="0" y="639"/>
                    <a:pt x="0" y="639"/>
                    <a:pt x="0" y="639"/>
                  </a:cubicBezTo>
                  <a:cubicBezTo>
                    <a:pt x="1585" y="639"/>
                    <a:pt x="1585" y="639"/>
                    <a:pt x="1585" y="639"/>
                  </a:cubicBezTo>
                  <a:lnTo>
                    <a:pt x="158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8093849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E7B95C-A193-4CCF-A912-4D852A5A7231}"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877549" y="6432550"/>
            <a:ext cx="709709" cy="216000"/>
          </a:xfrm>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4787145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23252911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Quotation (Blue)">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bg1"/>
                </a:solidFill>
              </a:defRPr>
            </a:lvl1pPr>
            <a:lvl2pPr marL="182563" indent="0">
              <a:spcBef>
                <a:spcPts val="0"/>
              </a:spcBef>
              <a:buFontTx/>
              <a:buNone/>
              <a:defRPr sz="2100" b="1">
                <a:solidFill>
                  <a:schemeClr val="accent6"/>
                </a:solidFill>
              </a:defRPr>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lvl1pPr>
              <a:defRPr>
                <a:solidFill>
                  <a:schemeClr val="bg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607247-EB78-480B-A962-35111A450531}" type="slidenum">
              <a:rPr lang="en-GB" smtClean="0"/>
              <a:pPr/>
              <a:t>‹#›</a:t>
            </a:fld>
            <a:endParaRPr lang="en-GB"/>
          </a:p>
        </p:txBody>
      </p:sp>
    </p:spTree>
    <p:extLst>
      <p:ext uri="{BB962C8B-B14F-4D97-AF65-F5344CB8AC3E}">
        <p14:creationId xmlns:p14="http://schemas.microsoft.com/office/powerpoint/2010/main" val="6860847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otation (Blue) With Image">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bg1"/>
                </a:solidFill>
              </a:defRPr>
            </a:lvl1pPr>
            <a:lvl2pPr marL="182563" indent="0">
              <a:spcBef>
                <a:spcPts val="0"/>
              </a:spcBef>
              <a:buFontTx/>
              <a:buNone/>
              <a:defRPr sz="2100" b="1">
                <a:solidFill>
                  <a:schemeClr val="accent6"/>
                </a:solidFill>
              </a:defRPr>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lvl1pPr>
              <a:defRPr>
                <a:solidFill>
                  <a:schemeClr val="bg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607247-EB78-480B-A962-35111A450531}" type="slidenum">
              <a:rPr lang="en-GB" smtClean="0"/>
              <a:pPr/>
              <a:t>‹#›</a:t>
            </a:fld>
            <a:endParaRPr lang="en-GB"/>
          </a:p>
        </p:txBody>
      </p:sp>
      <p:sp>
        <p:nvSpPr>
          <p:cNvPr id="10" name="Picture Placeholder 9"/>
          <p:cNvSpPr>
            <a:spLocks noGrp="1"/>
          </p:cNvSpPr>
          <p:nvPr>
            <p:ph type="pic" sz="quarter" idx="13" hasCustomPrompt="1"/>
          </p:nvPr>
        </p:nvSpPr>
        <p:spPr>
          <a:xfrm>
            <a:off x="7543800" y="381000"/>
            <a:ext cx="4648200" cy="5648325"/>
          </a:xfrm>
          <a:blipFill>
            <a:blip r:embed="rId2"/>
            <a:stretch>
              <a:fillRect/>
            </a:stretch>
          </a:blipFill>
        </p:spPr>
        <p:txBody>
          <a:bodyPr lIns="720000" tIns="3096000">
            <a:normAutofit/>
          </a:bodyPr>
          <a:lstStyle>
            <a:lvl1pPr marL="177800" marR="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lang="en-GB" sz="1700" b="0" kern="1200" spc="20">
                <a:solidFill>
                  <a:schemeClr val="tx1"/>
                </a:solidFill>
                <a:highlight>
                  <a:srgbClr val="FFFF00"/>
                </a:highlight>
                <a:latin typeface="+mn-lt"/>
                <a:ea typeface="+mn-ea"/>
                <a:cs typeface="+mn-cs"/>
              </a:defRPr>
            </a:lvl1pPr>
          </a:lstStyle>
          <a:p>
            <a:pPr marL="177800" marR="0" lvl="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a:pPr>
            <a:r>
              <a:rPr lang="en-GB"/>
              <a:t>Click image icon in centre to insert picture, then ‘right-click’ image and choose ‘Send to back'</a:t>
            </a:r>
          </a:p>
        </p:txBody>
      </p:sp>
    </p:spTree>
    <p:extLst>
      <p:ext uri="{BB962C8B-B14F-4D97-AF65-F5344CB8AC3E}">
        <p14:creationId xmlns:p14="http://schemas.microsoft.com/office/powerpoint/2010/main" val="26567628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Quotation (Full Image 2)">
    <p:spTree>
      <p:nvGrpSpPr>
        <p:cNvPr id="1" name=""/>
        <p:cNvGrpSpPr/>
        <p:nvPr/>
      </p:nvGrpSpPr>
      <p:grpSpPr>
        <a:xfrm>
          <a:off x="0" y="0"/>
          <a:ext cx="0" cy="0"/>
          <a:chOff x="0" y="0"/>
          <a:chExt cx="0" cy="0"/>
        </a:xfrm>
      </p:grpSpPr>
      <p:sp>
        <p:nvSpPr>
          <p:cNvPr id="7" name="Picture Placeholder 6"/>
          <p:cNvSpPr>
            <a:spLocks noGrp="1"/>
          </p:cNvSpPr>
          <p:nvPr>
            <p:ph type="pic" sz="quarter" idx="13" hasCustomPrompt="1"/>
          </p:nvPr>
        </p:nvSpPr>
        <p:spPr>
          <a:xfrm>
            <a:off x="-2086" y="0"/>
            <a:ext cx="12194086" cy="6858000"/>
          </a:xfrm>
          <a:blipFill>
            <a:blip r:embed="rId2"/>
            <a:stretch>
              <a:fillRect/>
            </a:stretch>
          </a:blipFill>
        </p:spPr>
        <p:txBody>
          <a:bodyPr lIns="612000" tIns="2520000">
            <a:normAutofit/>
          </a:bodyPr>
          <a:lstStyle>
            <a:lvl1pPr marL="177800" marR="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sz="1700">
                <a:solidFill>
                  <a:schemeClr val="tx1"/>
                </a:solidFill>
                <a:highlight>
                  <a:srgbClr val="FFFF00"/>
                </a:highlight>
              </a:defRPr>
            </a:lvl1pPr>
          </a:lstStyle>
          <a:p>
            <a:pPr marL="177800" marR="0" lvl="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a:pPr>
            <a:r>
              <a:rPr lang="en-GB"/>
              <a:t>Click image icon in centre to insert picture, </a:t>
            </a:r>
            <a:br>
              <a:rPr lang="en-GB"/>
            </a:br>
            <a:r>
              <a:rPr lang="en-GB"/>
              <a:t>then ‘right-click’ image and choose ‘Send to back'</a:t>
            </a:r>
          </a:p>
        </p:txBody>
      </p:sp>
      <p:sp>
        <p:nvSpPr>
          <p:cNvPr id="4" name="Date Placeholder 3"/>
          <p:cNvSpPr>
            <a:spLocks noGrp="1"/>
          </p:cNvSpPr>
          <p:nvPr>
            <p:ph type="dt" sz="half" idx="10"/>
          </p:nvPr>
        </p:nvSpPr>
        <p:spPr/>
        <p:txBody>
          <a:bodyPr/>
          <a:lstStyle>
            <a:lvl1pPr>
              <a:defRPr>
                <a:solidFill>
                  <a:schemeClr val="accent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E6607247-EB78-480B-A962-35111A450531}" type="slidenum">
              <a:rPr lang="en-GB" smtClean="0"/>
              <a:pPr/>
              <a:t>‹#›</a:t>
            </a:fld>
            <a:endParaRPr lang="en-GB"/>
          </a:p>
        </p:txBody>
      </p:sp>
      <p:sp>
        <p:nvSpPr>
          <p:cNvPr id="9" name="Text Placeholder 12"/>
          <p:cNvSpPr>
            <a:spLocks noGrp="1"/>
          </p:cNvSpPr>
          <p:nvPr>
            <p:ph type="body" sz="quarter" idx="14"/>
          </p:nvPr>
        </p:nvSpPr>
        <p:spPr>
          <a:xfrm>
            <a:off x="6858000" y="1"/>
            <a:ext cx="4267200" cy="5695950"/>
          </a:xfrm>
          <a:solidFill>
            <a:schemeClr val="accent1">
              <a:alpha val="82000"/>
            </a:schemeClr>
          </a:solidFill>
        </p:spPr>
        <p:txBody>
          <a:bodyPr lIns="540000" tIns="1008000" rIns="540000" anchor="t"/>
          <a:lstStyle>
            <a:lvl1pPr marL="123825" indent="-123825">
              <a:spcBef>
                <a:spcPts val="0"/>
              </a:spcBef>
              <a:spcAft>
                <a:spcPts val="600"/>
              </a:spcAft>
              <a:buNone/>
              <a:defRPr sz="2700" b="0">
                <a:solidFill>
                  <a:schemeClr val="bg1"/>
                </a:solidFill>
              </a:defRPr>
            </a:lvl1pPr>
            <a:lvl2pPr marL="123825" indent="0">
              <a:spcBef>
                <a:spcPts val="0"/>
              </a:spcBef>
              <a:buNone/>
              <a:defRPr sz="1800" b="1">
                <a:solidFill>
                  <a:schemeClr val="accent6"/>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1386466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2 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612000" y="1185864"/>
            <a:ext cx="5275844" cy="50752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E7B95C-A193-4CCF-A912-4D852A5A7231}"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7" name="Content Placeholder 2"/>
          <p:cNvSpPr>
            <a:spLocks noGrp="1"/>
          </p:cNvSpPr>
          <p:nvPr>
            <p:ph idx="13"/>
          </p:nvPr>
        </p:nvSpPr>
        <p:spPr>
          <a:xfrm>
            <a:off x="6299390" y="1185864"/>
            <a:ext cx="5275844" cy="50752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919527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Break (White)">
    <p:spTree>
      <p:nvGrpSpPr>
        <p:cNvPr id="1" name=""/>
        <p:cNvGrpSpPr/>
        <p:nvPr/>
      </p:nvGrpSpPr>
      <p:grpSpPr>
        <a:xfrm>
          <a:off x="0" y="0"/>
          <a:ext cx="0" cy="0"/>
          <a:chOff x="0" y="0"/>
          <a:chExt cx="0" cy="0"/>
        </a:xfrm>
      </p:grpSpPr>
      <p:sp>
        <p:nvSpPr>
          <p:cNvPr id="2" name="Title 1"/>
          <p:cNvSpPr>
            <a:spLocks noGrp="1"/>
          </p:cNvSpPr>
          <p:nvPr>
            <p:ph type="title"/>
          </p:nvPr>
        </p:nvSpPr>
        <p:spPr>
          <a:xfrm>
            <a:off x="612000" y="1004400"/>
            <a:ext cx="10128884" cy="2059200"/>
          </a:xfrm>
        </p:spPr>
        <p:txBody>
          <a:bodyPr anchor="b">
            <a:normAutofit/>
          </a:bodyPr>
          <a:lstStyle>
            <a:lvl1pPr>
              <a:defRPr sz="4000"/>
            </a:lvl1pPr>
          </a:lstStyle>
          <a:p>
            <a:r>
              <a:rPr lang="en-US"/>
              <a:t>Click to edit Master title style</a:t>
            </a:r>
            <a:endParaRPr lang="en-GB"/>
          </a:p>
        </p:txBody>
      </p:sp>
      <p:sp>
        <p:nvSpPr>
          <p:cNvPr id="3" name="Text Placeholder 2"/>
          <p:cNvSpPr>
            <a:spLocks noGrp="1"/>
          </p:cNvSpPr>
          <p:nvPr>
            <p:ph type="body" idx="1"/>
          </p:nvPr>
        </p:nvSpPr>
        <p:spPr>
          <a:xfrm>
            <a:off x="612000" y="3160800"/>
            <a:ext cx="10128884" cy="2422800"/>
          </a:xfrm>
        </p:spPr>
        <p:txBody>
          <a:bodyPr>
            <a:normAutofit/>
          </a:bodyPr>
          <a:lstStyle>
            <a:lvl1pPr marL="0" indent="0">
              <a:buNone/>
              <a:defRPr sz="2500" b="1">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EA3223-107E-45B1-8E17-635BA3AEFADA}"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26647289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Section Break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2000" y="1004400"/>
            <a:ext cx="10296000" cy="2059200"/>
          </a:xfrm>
        </p:spPr>
        <p:txBody>
          <a:bodyPr anchor="b">
            <a:normAutofit/>
          </a:bodyPr>
          <a:lstStyle>
            <a:lvl1pPr>
              <a:defRPr sz="4000">
                <a:solidFill>
                  <a:schemeClr val="bg1"/>
                </a:solidFill>
              </a:defRPr>
            </a:lvl1pPr>
          </a:lstStyle>
          <a:p>
            <a:r>
              <a:rPr lang="en-US"/>
              <a:t>Click to edit Master title style</a:t>
            </a:r>
            <a:endParaRPr lang="en-GB"/>
          </a:p>
        </p:txBody>
      </p:sp>
      <p:sp>
        <p:nvSpPr>
          <p:cNvPr id="3" name="Text Placeholder 2"/>
          <p:cNvSpPr>
            <a:spLocks noGrp="1"/>
          </p:cNvSpPr>
          <p:nvPr>
            <p:ph type="body" idx="1"/>
          </p:nvPr>
        </p:nvSpPr>
        <p:spPr>
          <a:xfrm>
            <a:off x="612000" y="3160800"/>
            <a:ext cx="10296000" cy="2422800"/>
          </a:xfrm>
        </p:spPr>
        <p:txBody>
          <a:bodyPr>
            <a:normAutofit/>
          </a:bodyPr>
          <a:lstStyle>
            <a:lvl1pPr marL="0" indent="0">
              <a:buNone/>
              <a:defRPr sz="2500" b="1">
                <a:solidFill>
                  <a:schemeClr val="accent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96EA3223-107E-45B1-8E17-635BA3AEFADA}" type="datetime1">
              <a:rPr lang="en-GB" smtClean="0"/>
              <a:pPr/>
              <a:t>14/10/2025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607247-EB78-480B-A962-35111A450531}" type="slidenum">
              <a:rPr lang="en-GB" smtClean="0"/>
              <a:pPr/>
              <a:t>‹#›</a:t>
            </a:fld>
            <a:endParaRPr lang="en-GB"/>
          </a:p>
        </p:txBody>
      </p:sp>
    </p:spTree>
    <p:extLst>
      <p:ext uri="{BB962C8B-B14F-4D97-AF65-F5344CB8AC3E}">
        <p14:creationId xmlns:p14="http://schemas.microsoft.com/office/powerpoint/2010/main" val="39119511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con Matrix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17" name="Text Placeholder 16">
            <a:extLst>
              <a:ext uri="{FF2B5EF4-FFF2-40B4-BE49-F238E27FC236}">
                <a16:creationId xmlns:a16="http://schemas.microsoft.com/office/drawing/2014/main" id="{53906272-BEEB-47F8-B906-5D0DA9583F64}"/>
              </a:ext>
            </a:extLst>
          </p:cNvPr>
          <p:cNvSpPr>
            <a:spLocks noGrp="1"/>
          </p:cNvSpPr>
          <p:nvPr>
            <p:ph type="body" sz="quarter" idx="17"/>
          </p:nvPr>
        </p:nvSpPr>
        <p:spPr>
          <a:xfrm>
            <a:off x="3460775" y="3790278"/>
            <a:ext cx="22824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216000" tIns="288000" rIns="216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18" name="Text Placeholder 17">
            <a:extLst>
              <a:ext uri="{FF2B5EF4-FFF2-40B4-BE49-F238E27FC236}">
                <a16:creationId xmlns:a16="http://schemas.microsoft.com/office/drawing/2014/main" id="{B2ACF618-13F8-4EB6-BD8B-53926EFC6548}"/>
              </a:ext>
            </a:extLst>
          </p:cNvPr>
          <p:cNvSpPr>
            <a:spLocks noGrp="1"/>
          </p:cNvSpPr>
          <p:nvPr>
            <p:ph type="body" sz="quarter" idx="18"/>
          </p:nvPr>
        </p:nvSpPr>
        <p:spPr>
          <a:xfrm>
            <a:off x="6385404" y="3790278"/>
            <a:ext cx="2292644"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216000" tIns="288000" rIns="216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3" name="Picture Placeholder 22">
            <a:extLst>
              <a:ext uri="{FF2B5EF4-FFF2-40B4-BE49-F238E27FC236}">
                <a16:creationId xmlns:a16="http://schemas.microsoft.com/office/drawing/2014/main" id="{9848C897-BFFF-4F1C-B940-0506BA444E6E}"/>
              </a:ext>
            </a:extLst>
          </p:cNvPr>
          <p:cNvSpPr>
            <a:spLocks noGrp="1"/>
          </p:cNvSpPr>
          <p:nvPr>
            <p:ph type="pic" sz="quarter" idx="19"/>
          </p:nvPr>
        </p:nvSpPr>
        <p:spPr>
          <a:xfrm>
            <a:off x="3460775" y="1506542"/>
            <a:ext cx="2282400" cy="2283736"/>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p>
            <a:r>
              <a:rPr lang="en-US"/>
              <a:t>Click icon to add picture</a:t>
            </a:r>
            <a:endParaRPr lang="en-GB"/>
          </a:p>
        </p:txBody>
      </p:sp>
      <p:sp>
        <p:nvSpPr>
          <p:cNvPr id="24" name="Picture Placeholder 23">
            <a:extLst>
              <a:ext uri="{FF2B5EF4-FFF2-40B4-BE49-F238E27FC236}">
                <a16:creationId xmlns:a16="http://schemas.microsoft.com/office/drawing/2014/main" id="{F6A3E980-37A4-40FB-A2B8-D9E6B80F229D}"/>
              </a:ext>
            </a:extLst>
          </p:cNvPr>
          <p:cNvSpPr>
            <a:spLocks noGrp="1"/>
          </p:cNvSpPr>
          <p:nvPr>
            <p:ph type="pic" sz="quarter" idx="20"/>
          </p:nvPr>
        </p:nvSpPr>
        <p:spPr>
          <a:xfrm>
            <a:off x="6395647" y="1506542"/>
            <a:ext cx="2282400" cy="2283736"/>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p>
            <a:r>
              <a:rPr lang="en-US"/>
              <a:t>Click icon to add picture</a:t>
            </a:r>
            <a:endParaRPr lang="en-GB"/>
          </a:p>
        </p:txBody>
      </p:sp>
    </p:spTree>
    <p:extLst>
      <p:ext uri="{BB962C8B-B14F-4D97-AF65-F5344CB8AC3E}">
        <p14:creationId xmlns:p14="http://schemas.microsoft.com/office/powerpoint/2010/main" val="34884809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ample-Icons-Layout">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184206735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con Matrix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19" name="Text Placeholder 25">
            <a:extLst>
              <a:ext uri="{FF2B5EF4-FFF2-40B4-BE49-F238E27FC236}">
                <a16:creationId xmlns:a16="http://schemas.microsoft.com/office/drawing/2014/main" id="{6B1FE9D7-4EA4-469E-B79D-EE782E59A198}"/>
              </a:ext>
            </a:extLst>
          </p:cNvPr>
          <p:cNvSpPr>
            <a:spLocks noGrp="1"/>
          </p:cNvSpPr>
          <p:nvPr>
            <p:ph type="body" sz="quarter" idx="25"/>
          </p:nvPr>
        </p:nvSpPr>
        <p:spPr>
          <a:xfrm>
            <a:off x="2950552"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0" name="Picture Placeholder 26">
            <a:extLst>
              <a:ext uri="{FF2B5EF4-FFF2-40B4-BE49-F238E27FC236}">
                <a16:creationId xmlns:a16="http://schemas.microsoft.com/office/drawing/2014/main" id="{7B03F62B-5D85-4CBC-83A6-502C2AF994D0}"/>
              </a:ext>
            </a:extLst>
          </p:cNvPr>
          <p:cNvSpPr>
            <a:spLocks noGrp="1"/>
          </p:cNvSpPr>
          <p:nvPr>
            <p:ph type="pic" sz="quarter" idx="26"/>
          </p:nvPr>
        </p:nvSpPr>
        <p:spPr>
          <a:xfrm>
            <a:off x="2950550"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7" name="Text Placeholder 27">
            <a:extLst>
              <a:ext uri="{FF2B5EF4-FFF2-40B4-BE49-F238E27FC236}">
                <a16:creationId xmlns:a16="http://schemas.microsoft.com/office/drawing/2014/main" id="{7ED3212D-E414-485C-BDB9-7DD49112BBB3}"/>
              </a:ext>
            </a:extLst>
          </p:cNvPr>
          <p:cNvSpPr>
            <a:spLocks noGrp="1"/>
          </p:cNvSpPr>
          <p:nvPr>
            <p:ph type="body" sz="quarter" idx="27"/>
          </p:nvPr>
        </p:nvSpPr>
        <p:spPr>
          <a:xfrm>
            <a:off x="5144999"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8" name="Picture Placeholder 28">
            <a:extLst>
              <a:ext uri="{FF2B5EF4-FFF2-40B4-BE49-F238E27FC236}">
                <a16:creationId xmlns:a16="http://schemas.microsoft.com/office/drawing/2014/main" id="{07394416-641D-47CB-9E57-5FDF0CEFA8AF}"/>
              </a:ext>
            </a:extLst>
          </p:cNvPr>
          <p:cNvSpPr>
            <a:spLocks noGrp="1"/>
          </p:cNvSpPr>
          <p:nvPr>
            <p:ph type="pic" sz="quarter" idx="28"/>
          </p:nvPr>
        </p:nvSpPr>
        <p:spPr>
          <a:xfrm>
            <a:off x="5144997"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9" name="Text Placeholder 29">
            <a:extLst>
              <a:ext uri="{FF2B5EF4-FFF2-40B4-BE49-F238E27FC236}">
                <a16:creationId xmlns:a16="http://schemas.microsoft.com/office/drawing/2014/main" id="{947D73B4-3239-42C3-A914-6766421FC962}"/>
              </a:ext>
            </a:extLst>
          </p:cNvPr>
          <p:cNvSpPr>
            <a:spLocks noGrp="1"/>
          </p:cNvSpPr>
          <p:nvPr>
            <p:ph type="body" sz="quarter" idx="29"/>
          </p:nvPr>
        </p:nvSpPr>
        <p:spPr>
          <a:xfrm>
            <a:off x="7339447"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0" name="Picture Placeholder 30">
            <a:extLst>
              <a:ext uri="{FF2B5EF4-FFF2-40B4-BE49-F238E27FC236}">
                <a16:creationId xmlns:a16="http://schemas.microsoft.com/office/drawing/2014/main" id="{D9B27E9D-83AC-4B50-B3EE-208112CCF839}"/>
              </a:ext>
            </a:extLst>
          </p:cNvPr>
          <p:cNvSpPr>
            <a:spLocks noGrp="1"/>
          </p:cNvSpPr>
          <p:nvPr>
            <p:ph type="pic" sz="quarter" idx="30"/>
          </p:nvPr>
        </p:nvSpPr>
        <p:spPr>
          <a:xfrm>
            <a:off x="7339445"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Tree>
    <p:extLst>
      <p:ext uri="{BB962C8B-B14F-4D97-AF65-F5344CB8AC3E}">
        <p14:creationId xmlns:p14="http://schemas.microsoft.com/office/powerpoint/2010/main" val="40709541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con Matrix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24" name="Text Placeholder 23">
            <a:extLst>
              <a:ext uri="{FF2B5EF4-FFF2-40B4-BE49-F238E27FC236}">
                <a16:creationId xmlns:a16="http://schemas.microsoft.com/office/drawing/2014/main" id="{C9256723-0DD2-4401-BB19-47D66743F0BE}"/>
              </a:ext>
            </a:extLst>
          </p:cNvPr>
          <p:cNvSpPr>
            <a:spLocks noGrp="1"/>
          </p:cNvSpPr>
          <p:nvPr>
            <p:ph type="body" sz="quarter" idx="21"/>
          </p:nvPr>
        </p:nvSpPr>
        <p:spPr>
          <a:xfrm>
            <a:off x="1846347"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5" name="Picture Placeholder 24">
            <a:extLst>
              <a:ext uri="{FF2B5EF4-FFF2-40B4-BE49-F238E27FC236}">
                <a16:creationId xmlns:a16="http://schemas.microsoft.com/office/drawing/2014/main" id="{2C10CF68-87C4-4574-8036-4CEB60821128}"/>
              </a:ext>
            </a:extLst>
          </p:cNvPr>
          <p:cNvSpPr>
            <a:spLocks noGrp="1"/>
          </p:cNvSpPr>
          <p:nvPr>
            <p:ph type="pic" sz="quarter" idx="22"/>
          </p:nvPr>
        </p:nvSpPr>
        <p:spPr>
          <a:xfrm>
            <a:off x="1846345"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6" name="Text Placeholder 25">
            <a:extLst>
              <a:ext uri="{FF2B5EF4-FFF2-40B4-BE49-F238E27FC236}">
                <a16:creationId xmlns:a16="http://schemas.microsoft.com/office/drawing/2014/main" id="{8EBFC53A-C906-4397-A7ED-FE8219388C8F}"/>
              </a:ext>
            </a:extLst>
          </p:cNvPr>
          <p:cNvSpPr>
            <a:spLocks noGrp="1"/>
          </p:cNvSpPr>
          <p:nvPr>
            <p:ph type="body" sz="quarter" idx="23"/>
          </p:nvPr>
        </p:nvSpPr>
        <p:spPr>
          <a:xfrm>
            <a:off x="4040794"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7" name="Picture Placeholder 26">
            <a:extLst>
              <a:ext uri="{FF2B5EF4-FFF2-40B4-BE49-F238E27FC236}">
                <a16:creationId xmlns:a16="http://schemas.microsoft.com/office/drawing/2014/main" id="{AE84C42B-F785-4464-8DD0-92071E80B4E4}"/>
              </a:ext>
            </a:extLst>
          </p:cNvPr>
          <p:cNvSpPr>
            <a:spLocks noGrp="1"/>
          </p:cNvSpPr>
          <p:nvPr>
            <p:ph type="pic" sz="quarter" idx="24"/>
          </p:nvPr>
        </p:nvSpPr>
        <p:spPr>
          <a:xfrm>
            <a:off x="4040792"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8" name="Text Placeholder 27">
            <a:extLst>
              <a:ext uri="{FF2B5EF4-FFF2-40B4-BE49-F238E27FC236}">
                <a16:creationId xmlns:a16="http://schemas.microsoft.com/office/drawing/2014/main" id="{7D68FF63-BA91-4B1C-9427-6B861B2ACB07}"/>
              </a:ext>
            </a:extLst>
          </p:cNvPr>
          <p:cNvSpPr>
            <a:spLocks noGrp="1"/>
          </p:cNvSpPr>
          <p:nvPr>
            <p:ph type="body" sz="quarter" idx="25"/>
          </p:nvPr>
        </p:nvSpPr>
        <p:spPr>
          <a:xfrm>
            <a:off x="6235241"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9" name="Picture Placeholder 28">
            <a:extLst>
              <a:ext uri="{FF2B5EF4-FFF2-40B4-BE49-F238E27FC236}">
                <a16:creationId xmlns:a16="http://schemas.microsoft.com/office/drawing/2014/main" id="{1E31530F-91D4-46C9-98BF-AFA09B21FFF3}"/>
              </a:ext>
            </a:extLst>
          </p:cNvPr>
          <p:cNvSpPr>
            <a:spLocks noGrp="1"/>
          </p:cNvSpPr>
          <p:nvPr>
            <p:ph type="pic" sz="quarter" idx="26"/>
          </p:nvPr>
        </p:nvSpPr>
        <p:spPr>
          <a:xfrm>
            <a:off x="6235239"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30" name="Text Placeholder 29">
            <a:extLst>
              <a:ext uri="{FF2B5EF4-FFF2-40B4-BE49-F238E27FC236}">
                <a16:creationId xmlns:a16="http://schemas.microsoft.com/office/drawing/2014/main" id="{8EA32930-99D7-4DA0-81D0-FB224D928AAE}"/>
              </a:ext>
            </a:extLst>
          </p:cNvPr>
          <p:cNvSpPr>
            <a:spLocks noGrp="1"/>
          </p:cNvSpPr>
          <p:nvPr>
            <p:ph type="body" sz="quarter" idx="27"/>
          </p:nvPr>
        </p:nvSpPr>
        <p:spPr>
          <a:xfrm>
            <a:off x="8429689"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sz="2000" b="1">
                <a:solidFill>
                  <a:schemeClr val="accent6"/>
                </a:solidFill>
              </a:defRPr>
            </a:lvl1pPr>
            <a:lvl2pPr marL="0" indent="0">
              <a:spcBef>
                <a:spcPts val="0"/>
              </a:spcBef>
              <a:buNone/>
              <a:defRPr sz="20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1" name="Picture Placeholder 30">
            <a:extLst>
              <a:ext uri="{FF2B5EF4-FFF2-40B4-BE49-F238E27FC236}">
                <a16:creationId xmlns:a16="http://schemas.microsoft.com/office/drawing/2014/main" id="{7527170F-919D-4754-8E8D-954B1CA93A64}"/>
              </a:ext>
            </a:extLst>
          </p:cNvPr>
          <p:cNvSpPr>
            <a:spLocks noGrp="1"/>
          </p:cNvSpPr>
          <p:nvPr>
            <p:ph type="pic" sz="quarter" idx="28"/>
          </p:nvPr>
        </p:nvSpPr>
        <p:spPr>
          <a:xfrm>
            <a:off x="8429687"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Tree>
    <p:extLst>
      <p:ext uri="{BB962C8B-B14F-4D97-AF65-F5344CB8AC3E}">
        <p14:creationId xmlns:p14="http://schemas.microsoft.com/office/powerpoint/2010/main" val="12400654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Contact">
    <p:bg>
      <p:bgPr>
        <a:solidFill>
          <a:schemeClr val="accent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E1EFE2-B4BD-4554-9890-8C6DEFCB3AE2}" type="datetime1">
              <a:rPr lang="en-GB" smtClean="0"/>
              <a:t>14/10/2025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6607247-EB78-480B-A962-35111A450531}" type="slidenum">
              <a:rPr lang="en-GB" smtClean="0"/>
              <a:t>‹#›</a:t>
            </a:fld>
            <a:endParaRPr lang="en-GB"/>
          </a:p>
        </p:txBody>
      </p:sp>
      <p:pic>
        <p:nvPicPr>
          <p:cNvPr id="10" name="Picture 9">
            <a:extLst>
              <a:ext uri="{FF2B5EF4-FFF2-40B4-BE49-F238E27FC236}">
                <a16:creationId xmlns:a16="http://schemas.microsoft.com/office/drawing/2014/main" id="{7AC68DC5-DF12-4872-86EA-43F2A5BBA96B}"/>
              </a:ext>
            </a:extLst>
          </p:cNvPr>
          <p:cNvPicPr>
            <a:picLocks noChangeAspect="1"/>
          </p:cNvPicPr>
          <p:nvPr userDrawn="1"/>
        </p:nvPicPr>
        <p:blipFill>
          <a:blip r:embed="rId2"/>
          <a:stretch>
            <a:fillRect/>
          </a:stretch>
        </p:blipFill>
        <p:spPr>
          <a:xfrm>
            <a:off x="565150" y="5982075"/>
            <a:ext cx="2743200" cy="533185"/>
          </a:xfrm>
          <a:prstGeom prst="rect">
            <a:avLst/>
          </a:prstGeom>
        </p:spPr>
      </p:pic>
      <p:grpSp>
        <p:nvGrpSpPr>
          <p:cNvPr id="14" name="Group 13">
            <a:extLst>
              <a:ext uri="{FF2B5EF4-FFF2-40B4-BE49-F238E27FC236}">
                <a16:creationId xmlns:a16="http://schemas.microsoft.com/office/drawing/2014/main" id="{E750CB1D-161B-4A92-AF75-AF59FBA39DFD}"/>
              </a:ext>
            </a:extLst>
          </p:cNvPr>
          <p:cNvGrpSpPr/>
          <p:nvPr userDrawn="1"/>
        </p:nvGrpSpPr>
        <p:grpSpPr>
          <a:xfrm>
            <a:off x="10624343" y="381000"/>
            <a:ext cx="947738" cy="739776"/>
            <a:chOff x="10864850" y="381000"/>
            <a:chExt cx="947738" cy="739776"/>
          </a:xfrm>
        </p:grpSpPr>
        <p:sp>
          <p:nvSpPr>
            <p:cNvPr id="15" name="Freeform 5">
              <a:extLst>
                <a:ext uri="{FF2B5EF4-FFF2-40B4-BE49-F238E27FC236}">
                  <a16:creationId xmlns:a16="http://schemas.microsoft.com/office/drawing/2014/main" id="{A4DCBC2C-0A00-4B93-AD8F-15F602AC101F}"/>
                </a:ext>
              </a:extLst>
            </p:cNvPr>
            <p:cNvSpPr>
              <a:spLocks noEditPoints="1"/>
            </p:cNvSpPr>
            <p:nvPr userDrawn="1"/>
          </p:nvSpPr>
          <p:spPr bwMode="auto">
            <a:xfrm>
              <a:off x="10996613" y="858838"/>
              <a:ext cx="796925" cy="261938"/>
            </a:xfrm>
            <a:custGeom>
              <a:avLst/>
              <a:gdLst>
                <a:gd name="T0" fmla="*/ 1333 w 1333"/>
                <a:gd name="T1" fmla="*/ 338 h 438"/>
                <a:gd name="T2" fmla="*/ 1273 w 1333"/>
                <a:gd name="T3" fmla="*/ 0 h 438"/>
                <a:gd name="T4" fmla="*/ 1064 w 1333"/>
                <a:gd name="T5" fmla="*/ 271 h 438"/>
                <a:gd name="T6" fmla="*/ 1157 w 1333"/>
                <a:gd name="T7" fmla="*/ 231 h 438"/>
                <a:gd name="T8" fmla="*/ 1102 w 1333"/>
                <a:gd name="T9" fmla="*/ 299 h 438"/>
                <a:gd name="T10" fmla="*/ 1033 w 1333"/>
                <a:gd name="T11" fmla="*/ 170 h 438"/>
                <a:gd name="T12" fmla="*/ 1157 w 1333"/>
                <a:gd name="T13" fmla="*/ 195 h 438"/>
                <a:gd name="T14" fmla="*/ 1046 w 1333"/>
                <a:gd name="T15" fmla="*/ 208 h 438"/>
                <a:gd name="T16" fmla="*/ 1087 w 1333"/>
                <a:gd name="T17" fmla="*/ 343 h 438"/>
                <a:gd name="T18" fmla="*/ 1160 w 1333"/>
                <a:gd name="T19" fmla="*/ 303 h 438"/>
                <a:gd name="T20" fmla="*/ 1215 w 1333"/>
                <a:gd name="T21" fmla="*/ 338 h 438"/>
                <a:gd name="T22" fmla="*/ 1212 w 1333"/>
                <a:gd name="T23" fmla="*/ 228 h 438"/>
                <a:gd name="T24" fmla="*/ 1112 w 1333"/>
                <a:gd name="T25" fmla="*/ 101 h 438"/>
                <a:gd name="T26" fmla="*/ 1033 w 1333"/>
                <a:gd name="T27" fmla="*/ 170 h 438"/>
                <a:gd name="T28" fmla="*/ 939 w 1333"/>
                <a:gd name="T29" fmla="*/ 343 h 438"/>
                <a:gd name="T30" fmla="*/ 982 w 1333"/>
                <a:gd name="T31" fmla="*/ 290 h 438"/>
                <a:gd name="T32" fmla="*/ 926 w 1333"/>
                <a:gd name="T33" fmla="*/ 258 h 438"/>
                <a:gd name="T34" fmla="*/ 979 w 1333"/>
                <a:gd name="T35" fmla="*/ 150 h 438"/>
                <a:gd name="T36" fmla="*/ 926 w 1333"/>
                <a:gd name="T37" fmla="*/ 106 h 438"/>
                <a:gd name="T38" fmla="*/ 865 w 1333"/>
                <a:gd name="T39" fmla="*/ 60 h 438"/>
                <a:gd name="T40" fmla="*/ 821 w 1333"/>
                <a:gd name="T41" fmla="*/ 106 h 438"/>
                <a:gd name="T42" fmla="*/ 865 w 1333"/>
                <a:gd name="T43" fmla="*/ 150 h 438"/>
                <a:gd name="T44" fmla="*/ 722 w 1333"/>
                <a:gd name="T45" fmla="*/ 64 h 438"/>
                <a:gd name="T46" fmla="*/ 782 w 1333"/>
                <a:gd name="T47" fmla="*/ 6 h 438"/>
                <a:gd name="T48" fmla="*/ 722 w 1333"/>
                <a:gd name="T49" fmla="*/ 64 h 438"/>
                <a:gd name="T50" fmla="*/ 782 w 1333"/>
                <a:gd name="T51" fmla="*/ 338 h 438"/>
                <a:gd name="T52" fmla="*/ 722 w 1333"/>
                <a:gd name="T53" fmla="*/ 106 h 438"/>
                <a:gd name="T54" fmla="*/ 601 w 1333"/>
                <a:gd name="T55" fmla="*/ 106 h 438"/>
                <a:gd name="T56" fmla="*/ 600 w 1333"/>
                <a:gd name="T57" fmla="*/ 138 h 438"/>
                <a:gd name="T58" fmla="*/ 430 w 1333"/>
                <a:gd name="T59" fmla="*/ 221 h 438"/>
                <a:gd name="T60" fmla="*/ 597 w 1333"/>
                <a:gd name="T61" fmla="*/ 301 h 438"/>
                <a:gd name="T62" fmla="*/ 528 w 1333"/>
                <a:gd name="T63" fmla="*/ 391 h 438"/>
                <a:gd name="T64" fmla="*/ 456 w 1333"/>
                <a:gd name="T65" fmla="*/ 422 h 438"/>
                <a:gd name="T66" fmla="*/ 658 w 1333"/>
                <a:gd name="T67" fmla="*/ 316 h 438"/>
                <a:gd name="T68" fmla="*/ 601 w 1333"/>
                <a:gd name="T69" fmla="*/ 106 h 438"/>
                <a:gd name="T70" fmla="*/ 493 w 1333"/>
                <a:gd name="T71" fmla="*/ 221 h 438"/>
                <a:gd name="T72" fmla="*/ 598 w 1333"/>
                <a:gd name="T73" fmla="*/ 220 h 438"/>
                <a:gd name="T74" fmla="*/ 321 w 1333"/>
                <a:gd name="T75" fmla="*/ 64 h 438"/>
                <a:gd name="T76" fmla="*/ 382 w 1333"/>
                <a:gd name="T77" fmla="*/ 6 h 438"/>
                <a:gd name="T78" fmla="*/ 321 w 1333"/>
                <a:gd name="T79" fmla="*/ 64 h 438"/>
                <a:gd name="T80" fmla="*/ 382 w 1333"/>
                <a:gd name="T81" fmla="*/ 338 h 438"/>
                <a:gd name="T82" fmla="*/ 321 w 1333"/>
                <a:gd name="T83" fmla="*/ 106 h 438"/>
                <a:gd name="T84" fmla="*/ 63 w 1333"/>
                <a:gd name="T85" fmla="*/ 73 h 438"/>
                <a:gd name="T86" fmla="*/ 202 w 1333"/>
                <a:gd name="T87" fmla="*/ 181 h 438"/>
                <a:gd name="T88" fmla="*/ 63 w 1333"/>
                <a:gd name="T89" fmla="*/ 288 h 438"/>
                <a:gd name="T90" fmla="*/ 0 w 1333"/>
                <a:gd name="T91" fmla="*/ 338 h 438"/>
                <a:gd name="T92" fmla="*/ 268 w 1333"/>
                <a:gd name="T93" fmla="*/ 181 h 438"/>
                <a:gd name="T94" fmla="*/ 0 w 1333"/>
                <a:gd name="T95" fmla="*/ 24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3" h="438">
                  <a:moveTo>
                    <a:pt x="1273" y="338"/>
                  </a:moveTo>
                  <a:cubicBezTo>
                    <a:pt x="1333" y="338"/>
                    <a:pt x="1333" y="338"/>
                    <a:pt x="1333" y="338"/>
                  </a:cubicBezTo>
                  <a:cubicBezTo>
                    <a:pt x="1333" y="0"/>
                    <a:pt x="1333" y="0"/>
                    <a:pt x="1333" y="0"/>
                  </a:cubicBezTo>
                  <a:cubicBezTo>
                    <a:pt x="1273" y="0"/>
                    <a:pt x="1273" y="0"/>
                    <a:pt x="1273" y="0"/>
                  </a:cubicBezTo>
                  <a:lnTo>
                    <a:pt x="1273" y="338"/>
                  </a:lnTo>
                  <a:close/>
                  <a:moveTo>
                    <a:pt x="1064" y="271"/>
                  </a:moveTo>
                  <a:cubicBezTo>
                    <a:pt x="1064" y="235"/>
                    <a:pt x="1104" y="231"/>
                    <a:pt x="1131" y="231"/>
                  </a:cubicBezTo>
                  <a:cubicBezTo>
                    <a:pt x="1157" y="231"/>
                    <a:pt x="1157" y="231"/>
                    <a:pt x="1157" y="231"/>
                  </a:cubicBezTo>
                  <a:cubicBezTo>
                    <a:pt x="1157" y="249"/>
                    <a:pt x="1154" y="266"/>
                    <a:pt x="1144" y="279"/>
                  </a:cubicBezTo>
                  <a:cubicBezTo>
                    <a:pt x="1135" y="291"/>
                    <a:pt x="1120" y="299"/>
                    <a:pt x="1102" y="299"/>
                  </a:cubicBezTo>
                  <a:cubicBezTo>
                    <a:pt x="1080" y="299"/>
                    <a:pt x="1064" y="291"/>
                    <a:pt x="1064" y="271"/>
                  </a:cubicBezTo>
                  <a:moveTo>
                    <a:pt x="1033" y="170"/>
                  </a:moveTo>
                  <a:cubicBezTo>
                    <a:pt x="1053" y="155"/>
                    <a:pt x="1079" y="145"/>
                    <a:pt x="1105" y="145"/>
                  </a:cubicBezTo>
                  <a:cubicBezTo>
                    <a:pt x="1140" y="145"/>
                    <a:pt x="1157" y="157"/>
                    <a:pt x="1157" y="195"/>
                  </a:cubicBezTo>
                  <a:cubicBezTo>
                    <a:pt x="1124" y="195"/>
                    <a:pt x="1124" y="195"/>
                    <a:pt x="1124" y="195"/>
                  </a:cubicBezTo>
                  <a:cubicBezTo>
                    <a:pt x="1098" y="195"/>
                    <a:pt x="1069" y="197"/>
                    <a:pt x="1046" y="208"/>
                  </a:cubicBezTo>
                  <a:cubicBezTo>
                    <a:pt x="1023" y="220"/>
                    <a:pt x="1006" y="240"/>
                    <a:pt x="1006" y="275"/>
                  </a:cubicBezTo>
                  <a:cubicBezTo>
                    <a:pt x="1006" y="319"/>
                    <a:pt x="1046" y="343"/>
                    <a:pt x="1087" y="343"/>
                  </a:cubicBezTo>
                  <a:cubicBezTo>
                    <a:pt x="1115" y="343"/>
                    <a:pt x="1145" y="329"/>
                    <a:pt x="1159" y="303"/>
                  </a:cubicBezTo>
                  <a:cubicBezTo>
                    <a:pt x="1160" y="303"/>
                    <a:pt x="1160" y="303"/>
                    <a:pt x="1160" y="303"/>
                  </a:cubicBezTo>
                  <a:cubicBezTo>
                    <a:pt x="1160" y="311"/>
                    <a:pt x="1160" y="326"/>
                    <a:pt x="1162" y="338"/>
                  </a:cubicBezTo>
                  <a:cubicBezTo>
                    <a:pt x="1215" y="338"/>
                    <a:pt x="1215" y="338"/>
                    <a:pt x="1215" y="338"/>
                  </a:cubicBezTo>
                  <a:cubicBezTo>
                    <a:pt x="1214" y="320"/>
                    <a:pt x="1213" y="304"/>
                    <a:pt x="1213" y="286"/>
                  </a:cubicBezTo>
                  <a:cubicBezTo>
                    <a:pt x="1212" y="269"/>
                    <a:pt x="1212" y="252"/>
                    <a:pt x="1212" y="228"/>
                  </a:cubicBezTo>
                  <a:cubicBezTo>
                    <a:pt x="1212" y="198"/>
                    <a:pt x="1212" y="198"/>
                    <a:pt x="1212" y="198"/>
                  </a:cubicBezTo>
                  <a:cubicBezTo>
                    <a:pt x="1212" y="130"/>
                    <a:pt x="1183" y="101"/>
                    <a:pt x="1112" y="101"/>
                  </a:cubicBezTo>
                  <a:cubicBezTo>
                    <a:pt x="1086" y="101"/>
                    <a:pt x="1055" y="107"/>
                    <a:pt x="1031" y="118"/>
                  </a:cubicBezTo>
                  <a:lnTo>
                    <a:pt x="1033" y="170"/>
                  </a:lnTo>
                  <a:close/>
                  <a:moveTo>
                    <a:pt x="865" y="268"/>
                  </a:moveTo>
                  <a:cubicBezTo>
                    <a:pt x="865" y="314"/>
                    <a:pt x="892" y="343"/>
                    <a:pt x="939" y="343"/>
                  </a:cubicBezTo>
                  <a:cubicBezTo>
                    <a:pt x="957" y="343"/>
                    <a:pt x="971" y="342"/>
                    <a:pt x="983" y="338"/>
                  </a:cubicBezTo>
                  <a:cubicBezTo>
                    <a:pt x="982" y="290"/>
                    <a:pt x="982" y="290"/>
                    <a:pt x="982" y="290"/>
                  </a:cubicBezTo>
                  <a:cubicBezTo>
                    <a:pt x="975" y="294"/>
                    <a:pt x="965" y="297"/>
                    <a:pt x="954" y="297"/>
                  </a:cubicBezTo>
                  <a:cubicBezTo>
                    <a:pt x="931" y="297"/>
                    <a:pt x="926" y="278"/>
                    <a:pt x="926" y="258"/>
                  </a:cubicBezTo>
                  <a:cubicBezTo>
                    <a:pt x="926" y="150"/>
                    <a:pt x="926" y="150"/>
                    <a:pt x="926" y="150"/>
                  </a:cubicBezTo>
                  <a:cubicBezTo>
                    <a:pt x="979" y="150"/>
                    <a:pt x="979" y="150"/>
                    <a:pt x="979" y="150"/>
                  </a:cubicBezTo>
                  <a:cubicBezTo>
                    <a:pt x="979" y="106"/>
                    <a:pt x="979" y="106"/>
                    <a:pt x="979" y="106"/>
                  </a:cubicBezTo>
                  <a:cubicBezTo>
                    <a:pt x="926" y="106"/>
                    <a:pt x="926" y="106"/>
                    <a:pt x="926" y="106"/>
                  </a:cubicBezTo>
                  <a:cubicBezTo>
                    <a:pt x="926" y="40"/>
                    <a:pt x="926" y="40"/>
                    <a:pt x="926" y="40"/>
                  </a:cubicBezTo>
                  <a:cubicBezTo>
                    <a:pt x="865" y="60"/>
                    <a:pt x="865" y="60"/>
                    <a:pt x="865" y="60"/>
                  </a:cubicBezTo>
                  <a:cubicBezTo>
                    <a:pt x="865" y="106"/>
                    <a:pt x="865" y="106"/>
                    <a:pt x="865" y="106"/>
                  </a:cubicBezTo>
                  <a:cubicBezTo>
                    <a:pt x="821" y="106"/>
                    <a:pt x="821" y="106"/>
                    <a:pt x="821" y="106"/>
                  </a:cubicBezTo>
                  <a:cubicBezTo>
                    <a:pt x="821" y="150"/>
                    <a:pt x="821" y="150"/>
                    <a:pt x="821" y="150"/>
                  </a:cubicBezTo>
                  <a:cubicBezTo>
                    <a:pt x="865" y="150"/>
                    <a:pt x="865" y="150"/>
                    <a:pt x="865" y="150"/>
                  </a:cubicBezTo>
                  <a:lnTo>
                    <a:pt x="865" y="268"/>
                  </a:lnTo>
                  <a:close/>
                  <a:moveTo>
                    <a:pt x="722" y="64"/>
                  </a:moveTo>
                  <a:cubicBezTo>
                    <a:pt x="782" y="64"/>
                    <a:pt x="782" y="64"/>
                    <a:pt x="782" y="64"/>
                  </a:cubicBezTo>
                  <a:cubicBezTo>
                    <a:pt x="782" y="6"/>
                    <a:pt x="782" y="6"/>
                    <a:pt x="782" y="6"/>
                  </a:cubicBezTo>
                  <a:cubicBezTo>
                    <a:pt x="722" y="6"/>
                    <a:pt x="722" y="6"/>
                    <a:pt x="722" y="6"/>
                  </a:cubicBezTo>
                  <a:lnTo>
                    <a:pt x="722" y="64"/>
                  </a:lnTo>
                  <a:close/>
                  <a:moveTo>
                    <a:pt x="722" y="338"/>
                  </a:moveTo>
                  <a:cubicBezTo>
                    <a:pt x="782" y="338"/>
                    <a:pt x="782" y="338"/>
                    <a:pt x="782" y="338"/>
                  </a:cubicBezTo>
                  <a:cubicBezTo>
                    <a:pt x="782" y="106"/>
                    <a:pt x="782" y="106"/>
                    <a:pt x="782" y="106"/>
                  </a:cubicBezTo>
                  <a:cubicBezTo>
                    <a:pt x="722" y="106"/>
                    <a:pt x="722" y="106"/>
                    <a:pt x="722" y="106"/>
                  </a:cubicBezTo>
                  <a:lnTo>
                    <a:pt x="722" y="338"/>
                  </a:lnTo>
                  <a:close/>
                  <a:moveTo>
                    <a:pt x="601" y="106"/>
                  </a:moveTo>
                  <a:cubicBezTo>
                    <a:pt x="601" y="138"/>
                    <a:pt x="601" y="138"/>
                    <a:pt x="601" y="138"/>
                  </a:cubicBezTo>
                  <a:cubicBezTo>
                    <a:pt x="600" y="138"/>
                    <a:pt x="600" y="138"/>
                    <a:pt x="600" y="138"/>
                  </a:cubicBezTo>
                  <a:cubicBezTo>
                    <a:pt x="583" y="111"/>
                    <a:pt x="559" y="101"/>
                    <a:pt x="529" y="101"/>
                  </a:cubicBezTo>
                  <a:cubicBezTo>
                    <a:pt x="459" y="101"/>
                    <a:pt x="430" y="165"/>
                    <a:pt x="430" y="221"/>
                  </a:cubicBezTo>
                  <a:cubicBezTo>
                    <a:pt x="430" y="283"/>
                    <a:pt x="456" y="338"/>
                    <a:pt x="525" y="338"/>
                  </a:cubicBezTo>
                  <a:cubicBezTo>
                    <a:pt x="559" y="338"/>
                    <a:pt x="586" y="321"/>
                    <a:pt x="597" y="301"/>
                  </a:cubicBezTo>
                  <a:cubicBezTo>
                    <a:pt x="598" y="301"/>
                    <a:pt x="598" y="301"/>
                    <a:pt x="598" y="301"/>
                  </a:cubicBezTo>
                  <a:cubicBezTo>
                    <a:pt x="598" y="341"/>
                    <a:pt x="595" y="391"/>
                    <a:pt x="528" y="391"/>
                  </a:cubicBezTo>
                  <a:cubicBezTo>
                    <a:pt x="509" y="391"/>
                    <a:pt x="479" y="381"/>
                    <a:pt x="460" y="371"/>
                  </a:cubicBezTo>
                  <a:cubicBezTo>
                    <a:pt x="456" y="422"/>
                    <a:pt x="456" y="422"/>
                    <a:pt x="456" y="422"/>
                  </a:cubicBezTo>
                  <a:cubicBezTo>
                    <a:pt x="484" y="434"/>
                    <a:pt x="512" y="438"/>
                    <a:pt x="536" y="438"/>
                  </a:cubicBezTo>
                  <a:cubicBezTo>
                    <a:pt x="633" y="438"/>
                    <a:pt x="658" y="379"/>
                    <a:pt x="658" y="316"/>
                  </a:cubicBezTo>
                  <a:cubicBezTo>
                    <a:pt x="658" y="106"/>
                    <a:pt x="658" y="106"/>
                    <a:pt x="658" y="106"/>
                  </a:cubicBezTo>
                  <a:lnTo>
                    <a:pt x="601" y="106"/>
                  </a:lnTo>
                  <a:close/>
                  <a:moveTo>
                    <a:pt x="545" y="291"/>
                  </a:moveTo>
                  <a:cubicBezTo>
                    <a:pt x="510" y="291"/>
                    <a:pt x="493" y="252"/>
                    <a:pt x="493" y="221"/>
                  </a:cubicBezTo>
                  <a:cubicBezTo>
                    <a:pt x="493" y="185"/>
                    <a:pt x="506" y="148"/>
                    <a:pt x="547" y="148"/>
                  </a:cubicBezTo>
                  <a:cubicBezTo>
                    <a:pt x="583" y="148"/>
                    <a:pt x="598" y="180"/>
                    <a:pt x="598" y="220"/>
                  </a:cubicBezTo>
                  <a:cubicBezTo>
                    <a:pt x="598" y="258"/>
                    <a:pt x="583" y="291"/>
                    <a:pt x="545" y="291"/>
                  </a:cubicBezTo>
                  <a:moveTo>
                    <a:pt x="321" y="64"/>
                  </a:moveTo>
                  <a:cubicBezTo>
                    <a:pt x="382" y="64"/>
                    <a:pt x="382" y="64"/>
                    <a:pt x="382" y="64"/>
                  </a:cubicBezTo>
                  <a:cubicBezTo>
                    <a:pt x="382" y="6"/>
                    <a:pt x="382" y="6"/>
                    <a:pt x="382" y="6"/>
                  </a:cubicBezTo>
                  <a:cubicBezTo>
                    <a:pt x="321" y="6"/>
                    <a:pt x="321" y="6"/>
                    <a:pt x="321" y="6"/>
                  </a:cubicBezTo>
                  <a:lnTo>
                    <a:pt x="321" y="64"/>
                  </a:lnTo>
                  <a:close/>
                  <a:moveTo>
                    <a:pt x="321" y="338"/>
                  </a:moveTo>
                  <a:cubicBezTo>
                    <a:pt x="382" y="338"/>
                    <a:pt x="382" y="338"/>
                    <a:pt x="382" y="338"/>
                  </a:cubicBezTo>
                  <a:cubicBezTo>
                    <a:pt x="382" y="106"/>
                    <a:pt x="382" y="106"/>
                    <a:pt x="382" y="106"/>
                  </a:cubicBezTo>
                  <a:cubicBezTo>
                    <a:pt x="321" y="106"/>
                    <a:pt x="321" y="106"/>
                    <a:pt x="321" y="106"/>
                  </a:cubicBezTo>
                  <a:lnTo>
                    <a:pt x="321" y="338"/>
                  </a:lnTo>
                  <a:close/>
                  <a:moveTo>
                    <a:pt x="63" y="73"/>
                  </a:moveTo>
                  <a:cubicBezTo>
                    <a:pt x="98" y="73"/>
                    <a:pt x="98" y="73"/>
                    <a:pt x="98" y="73"/>
                  </a:cubicBezTo>
                  <a:cubicBezTo>
                    <a:pt x="151" y="73"/>
                    <a:pt x="202" y="112"/>
                    <a:pt x="202" y="181"/>
                  </a:cubicBezTo>
                  <a:cubicBezTo>
                    <a:pt x="202" y="249"/>
                    <a:pt x="151" y="288"/>
                    <a:pt x="98" y="288"/>
                  </a:cubicBezTo>
                  <a:cubicBezTo>
                    <a:pt x="63" y="288"/>
                    <a:pt x="63" y="288"/>
                    <a:pt x="63" y="288"/>
                  </a:cubicBezTo>
                  <a:lnTo>
                    <a:pt x="63" y="73"/>
                  </a:lnTo>
                  <a:close/>
                  <a:moveTo>
                    <a:pt x="0" y="338"/>
                  </a:moveTo>
                  <a:cubicBezTo>
                    <a:pt x="86" y="338"/>
                    <a:pt x="86" y="338"/>
                    <a:pt x="86" y="338"/>
                  </a:cubicBezTo>
                  <a:cubicBezTo>
                    <a:pt x="183" y="338"/>
                    <a:pt x="268" y="306"/>
                    <a:pt x="268" y="181"/>
                  </a:cubicBezTo>
                  <a:cubicBezTo>
                    <a:pt x="268" y="56"/>
                    <a:pt x="183" y="24"/>
                    <a:pt x="86" y="24"/>
                  </a:cubicBezTo>
                  <a:cubicBezTo>
                    <a:pt x="0" y="24"/>
                    <a:pt x="0" y="24"/>
                    <a:pt x="0" y="24"/>
                  </a:cubicBezTo>
                  <a:lnTo>
                    <a:pt x="0" y="33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Freeform 6">
              <a:extLst>
                <a:ext uri="{FF2B5EF4-FFF2-40B4-BE49-F238E27FC236}">
                  <a16:creationId xmlns:a16="http://schemas.microsoft.com/office/drawing/2014/main" id="{157218B0-6241-4B9F-8494-D2C5D6E4F979}"/>
                </a:ext>
              </a:extLst>
            </p:cNvPr>
            <p:cNvSpPr>
              <a:spLocks noEditPoints="1"/>
            </p:cNvSpPr>
            <p:nvPr userDrawn="1"/>
          </p:nvSpPr>
          <p:spPr bwMode="auto">
            <a:xfrm>
              <a:off x="10864850" y="381000"/>
              <a:ext cx="947738" cy="382588"/>
            </a:xfrm>
            <a:custGeom>
              <a:avLst/>
              <a:gdLst>
                <a:gd name="T0" fmla="*/ 1526 w 1585"/>
                <a:gd name="T1" fmla="*/ 76 h 639"/>
                <a:gd name="T2" fmla="*/ 1493 w 1585"/>
                <a:gd name="T3" fmla="*/ 178 h 639"/>
                <a:gd name="T4" fmla="*/ 1379 w 1585"/>
                <a:gd name="T5" fmla="*/ 155 h 639"/>
                <a:gd name="T6" fmla="*/ 1280 w 1585"/>
                <a:gd name="T7" fmla="*/ 204 h 639"/>
                <a:gd name="T8" fmla="*/ 1480 w 1585"/>
                <a:gd name="T9" fmla="*/ 406 h 639"/>
                <a:gd name="T10" fmla="*/ 1228 w 1585"/>
                <a:gd name="T11" fmla="*/ 585 h 639"/>
                <a:gd name="T12" fmla="*/ 1068 w 1585"/>
                <a:gd name="T13" fmla="*/ 558 h 639"/>
                <a:gd name="T14" fmla="*/ 1101 w 1585"/>
                <a:gd name="T15" fmla="*/ 453 h 639"/>
                <a:gd name="T16" fmla="*/ 1228 w 1585"/>
                <a:gd name="T17" fmla="*/ 483 h 639"/>
                <a:gd name="T18" fmla="*/ 1338 w 1585"/>
                <a:gd name="T19" fmla="*/ 422 h 639"/>
                <a:gd name="T20" fmla="*/ 1138 w 1585"/>
                <a:gd name="T21" fmla="*/ 225 h 639"/>
                <a:gd name="T22" fmla="*/ 1368 w 1585"/>
                <a:gd name="T23" fmla="*/ 53 h 639"/>
                <a:gd name="T24" fmla="*/ 1526 w 1585"/>
                <a:gd name="T25" fmla="*/ 76 h 639"/>
                <a:gd name="T26" fmla="*/ 1129 w 1585"/>
                <a:gd name="T27" fmla="*/ 62 h 639"/>
                <a:gd name="T28" fmla="*/ 1021 w 1585"/>
                <a:gd name="T29" fmla="*/ 576 h 639"/>
                <a:gd name="T30" fmla="*/ 883 w 1585"/>
                <a:gd name="T31" fmla="*/ 576 h 639"/>
                <a:gd name="T32" fmla="*/ 929 w 1585"/>
                <a:gd name="T33" fmla="*/ 356 h 639"/>
                <a:gd name="T34" fmla="*/ 765 w 1585"/>
                <a:gd name="T35" fmla="*/ 356 h 639"/>
                <a:gd name="T36" fmla="*/ 719 w 1585"/>
                <a:gd name="T37" fmla="*/ 576 h 639"/>
                <a:gd name="T38" fmla="*/ 581 w 1585"/>
                <a:gd name="T39" fmla="*/ 576 h 639"/>
                <a:gd name="T40" fmla="*/ 688 w 1585"/>
                <a:gd name="T41" fmla="*/ 62 h 639"/>
                <a:gd name="T42" fmla="*/ 827 w 1585"/>
                <a:gd name="T43" fmla="*/ 62 h 639"/>
                <a:gd name="T44" fmla="*/ 786 w 1585"/>
                <a:gd name="T45" fmla="*/ 258 h 639"/>
                <a:gd name="T46" fmla="*/ 950 w 1585"/>
                <a:gd name="T47" fmla="*/ 258 h 639"/>
                <a:gd name="T48" fmla="*/ 990 w 1585"/>
                <a:gd name="T49" fmla="*/ 62 h 639"/>
                <a:gd name="T50" fmla="*/ 1129 w 1585"/>
                <a:gd name="T51" fmla="*/ 62 h 639"/>
                <a:gd name="T52" fmla="*/ 637 w 1585"/>
                <a:gd name="T53" fmla="*/ 62 h 639"/>
                <a:gd name="T54" fmla="*/ 528 w 1585"/>
                <a:gd name="T55" fmla="*/ 576 h 639"/>
                <a:gd name="T56" fmla="*/ 356 w 1585"/>
                <a:gd name="T57" fmla="*/ 576 h 639"/>
                <a:gd name="T58" fmla="*/ 248 w 1585"/>
                <a:gd name="T59" fmla="*/ 220 h 639"/>
                <a:gd name="T60" fmla="*/ 247 w 1585"/>
                <a:gd name="T61" fmla="*/ 220 h 639"/>
                <a:gd name="T62" fmla="*/ 175 w 1585"/>
                <a:gd name="T63" fmla="*/ 576 h 639"/>
                <a:gd name="T64" fmla="*/ 45 w 1585"/>
                <a:gd name="T65" fmla="*/ 576 h 639"/>
                <a:gd name="T66" fmla="*/ 155 w 1585"/>
                <a:gd name="T67" fmla="*/ 62 h 639"/>
                <a:gd name="T68" fmla="*/ 327 w 1585"/>
                <a:gd name="T69" fmla="*/ 62 h 639"/>
                <a:gd name="T70" fmla="*/ 433 w 1585"/>
                <a:gd name="T71" fmla="*/ 418 h 639"/>
                <a:gd name="T72" fmla="*/ 435 w 1585"/>
                <a:gd name="T73" fmla="*/ 418 h 639"/>
                <a:gd name="T74" fmla="*/ 507 w 1585"/>
                <a:gd name="T75" fmla="*/ 62 h 639"/>
                <a:gd name="T76" fmla="*/ 637 w 1585"/>
                <a:gd name="T77" fmla="*/ 62 h 639"/>
                <a:gd name="T78" fmla="*/ 1585 w 1585"/>
                <a:gd name="T79" fmla="*/ 0 h 639"/>
                <a:gd name="T80" fmla="*/ 0 w 1585"/>
                <a:gd name="T81" fmla="*/ 0 h 639"/>
                <a:gd name="T82" fmla="*/ 0 w 1585"/>
                <a:gd name="T83" fmla="*/ 639 h 639"/>
                <a:gd name="T84" fmla="*/ 1585 w 1585"/>
                <a:gd name="T85" fmla="*/ 639 h 639"/>
                <a:gd name="T86" fmla="*/ 1585 w 1585"/>
                <a:gd name="T87"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5" h="639">
                  <a:moveTo>
                    <a:pt x="1526" y="76"/>
                  </a:moveTo>
                  <a:cubicBezTo>
                    <a:pt x="1493" y="178"/>
                    <a:pt x="1493" y="178"/>
                    <a:pt x="1493" y="178"/>
                  </a:cubicBezTo>
                  <a:cubicBezTo>
                    <a:pt x="1466" y="166"/>
                    <a:pt x="1430" y="155"/>
                    <a:pt x="1379" y="155"/>
                  </a:cubicBezTo>
                  <a:cubicBezTo>
                    <a:pt x="1324" y="155"/>
                    <a:pt x="1280" y="163"/>
                    <a:pt x="1280" y="204"/>
                  </a:cubicBezTo>
                  <a:cubicBezTo>
                    <a:pt x="1280" y="277"/>
                    <a:pt x="1480" y="250"/>
                    <a:pt x="1480" y="406"/>
                  </a:cubicBezTo>
                  <a:cubicBezTo>
                    <a:pt x="1480" y="548"/>
                    <a:pt x="1348" y="585"/>
                    <a:pt x="1228" y="585"/>
                  </a:cubicBezTo>
                  <a:cubicBezTo>
                    <a:pt x="1175" y="585"/>
                    <a:pt x="1113" y="572"/>
                    <a:pt x="1068" y="558"/>
                  </a:cubicBezTo>
                  <a:cubicBezTo>
                    <a:pt x="1101" y="453"/>
                    <a:pt x="1101" y="453"/>
                    <a:pt x="1101" y="453"/>
                  </a:cubicBezTo>
                  <a:cubicBezTo>
                    <a:pt x="1128" y="471"/>
                    <a:pt x="1183" y="483"/>
                    <a:pt x="1228" y="483"/>
                  </a:cubicBezTo>
                  <a:cubicBezTo>
                    <a:pt x="1271" y="483"/>
                    <a:pt x="1338" y="475"/>
                    <a:pt x="1338" y="422"/>
                  </a:cubicBezTo>
                  <a:cubicBezTo>
                    <a:pt x="1338" y="339"/>
                    <a:pt x="1138" y="370"/>
                    <a:pt x="1138" y="225"/>
                  </a:cubicBezTo>
                  <a:cubicBezTo>
                    <a:pt x="1138" y="93"/>
                    <a:pt x="1254" y="53"/>
                    <a:pt x="1368" y="53"/>
                  </a:cubicBezTo>
                  <a:cubicBezTo>
                    <a:pt x="1431" y="53"/>
                    <a:pt x="1491" y="60"/>
                    <a:pt x="1526" y="76"/>
                  </a:cubicBezTo>
                  <a:moveTo>
                    <a:pt x="1129" y="62"/>
                  </a:moveTo>
                  <a:cubicBezTo>
                    <a:pt x="1021" y="576"/>
                    <a:pt x="1021" y="576"/>
                    <a:pt x="1021" y="576"/>
                  </a:cubicBezTo>
                  <a:cubicBezTo>
                    <a:pt x="883" y="576"/>
                    <a:pt x="883" y="576"/>
                    <a:pt x="883" y="576"/>
                  </a:cubicBezTo>
                  <a:cubicBezTo>
                    <a:pt x="929" y="356"/>
                    <a:pt x="929" y="356"/>
                    <a:pt x="929" y="356"/>
                  </a:cubicBezTo>
                  <a:cubicBezTo>
                    <a:pt x="765" y="356"/>
                    <a:pt x="765" y="356"/>
                    <a:pt x="765" y="356"/>
                  </a:cubicBezTo>
                  <a:cubicBezTo>
                    <a:pt x="719" y="576"/>
                    <a:pt x="719" y="576"/>
                    <a:pt x="719" y="576"/>
                  </a:cubicBezTo>
                  <a:cubicBezTo>
                    <a:pt x="581" y="576"/>
                    <a:pt x="581" y="576"/>
                    <a:pt x="581" y="576"/>
                  </a:cubicBezTo>
                  <a:cubicBezTo>
                    <a:pt x="688" y="62"/>
                    <a:pt x="688" y="62"/>
                    <a:pt x="688" y="62"/>
                  </a:cubicBezTo>
                  <a:cubicBezTo>
                    <a:pt x="827" y="62"/>
                    <a:pt x="827" y="62"/>
                    <a:pt x="827" y="62"/>
                  </a:cubicBezTo>
                  <a:cubicBezTo>
                    <a:pt x="786" y="258"/>
                    <a:pt x="786" y="258"/>
                    <a:pt x="786" y="258"/>
                  </a:cubicBezTo>
                  <a:cubicBezTo>
                    <a:pt x="950" y="258"/>
                    <a:pt x="950" y="258"/>
                    <a:pt x="950" y="258"/>
                  </a:cubicBezTo>
                  <a:cubicBezTo>
                    <a:pt x="990" y="62"/>
                    <a:pt x="990" y="62"/>
                    <a:pt x="990" y="62"/>
                  </a:cubicBezTo>
                  <a:lnTo>
                    <a:pt x="1129" y="62"/>
                  </a:lnTo>
                  <a:close/>
                  <a:moveTo>
                    <a:pt x="637" y="62"/>
                  </a:moveTo>
                  <a:cubicBezTo>
                    <a:pt x="528" y="576"/>
                    <a:pt x="528" y="576"/>
                    <a:pt x="528" y="576"/>
                  </a:cubicBezTo>
                  <a:cubicBezTo>
                    <a:pt x="356" y="576"/>
                    <a:pt x="356" y="576"/>
                    <a:pt x="356" y="576"/>
                  </a:cubicBezTo>
                  <a:cubicBezTo>
                    <a:pt x="248" y="220"/>
                    <a:pt x="248" y="220"/>
                    <a:pt x="248" y="220"/>
                  </a:cubicBezTo>
                  <a:cubicBezTo>
                    <a:pt x="247" y="220"/>
                    <a:pt x="247" y="220"/>
                    <a:pt x="247" y="220"/>
                  </a:cubicBezTo>
                  <a:cubicBezTo>
                    <a:pt x="175" y="576"/>
                    <a:pt x="175" y="576"/>
                    <a:pt x="175" y="576"/>
                  </a:cubicBezTo>
                  <a:cubicBezTo>
                    <a:pt x="45" y="576"/>
                    <a:pt x="45" y="576"/>
                    <a:pt x="45" y="576"/>
                  </a:cubicBezTo>
                  <a:cubicBezTo>
                    <a:pt x="155" y="62"/>
                    <a:pt x="155" y="62"/>
                    <a:pt x="155" y="62"/>
                  </a:cubicBezTo>
                  <a:cubicBezTo>
                    <a:pt x="327" y="62"/>
                    <a:pt x="327" y="62"/>
                    <a:pt x="327" y="62"/>
                  </a:cubicBezTo>
                  <a:cubicBezTo>
                    <a:pt x="433" y="418"/>
                    <a:pt x="433" y="418"/>
                    <a:pt x="433" y="418"/>
                  </a:cubicBezTo>
                  <a:cubicBezTo>
                    <a:pt x="435" y="418"/>
                    <a:pt x="435" y="418"/>
                    <a:pt x="435" y="418"/>
                  </a:cubicBezTo>
                  <a:cubicBezTo>
                    <a:pt x="507" y="62"/>
                    <a:pt x="507" y="62"/>
                    <a:pt x="507" y="62"/>
                  </a:cubicBezTo>
                  <a:lnTo>
                    <a:pt x="637" y="62"/>
                  </a:lnTo>
                  <a:close/>
                  <a:moveTo>
                    <a:pt x="1585" y="0"/>
                  </a:moveTo>
                  <a:cubicBezTo>
                    <a:pt x="0" y="0"/>
                    <a:pt x="0" y="0"/>
                    <a:pt x="0" y="0"/>
                  </a:cubicBezTo>
                  <a:cubicBezTo>
                    <a:pt x="0" y="639"/>
                    <a:pt x="0" y="639"/>
                    <a:pt x="0" y="639"/>
                  </a:cubicBezTo>
                  <a:cubicBezTo>
                    <a:pt x="1585" y="639"/>
                    <a:pt x="1585" y="639"/>
                    <a:pt x="1585" y="639"/>
                  </a:cubicBezTo>
                  <a:lnTo>
                    <a:pt x="158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11" name="Rectangle 10">
            <a:extLst>
              <a:ext uri="{FF2B5EF4-FFF2-40B4-BE49-F238E27FC236}">
                <a16:creationId xmlns:a16="http://schemas.microsoft.com/office/drawing/2014/main" id="{66DD89B9-7DE1-4DA4-91E6-EB95FB2AF87E}"/>
              </a:ext>
            </a:extLst>
          </p:cNvPr>
          <p:cNvSpPr/>
          <p:nvPr userDrawn="1"/>
        </p:nvSpPr>
        <p:spPr>
          <a:xfrm>
            <a:off x="534154" y="2715939"/>
            <a:ext cx="6096000" cy="2693045"/>
          </a:xfrm>
          <a:prstGeom prst="rect">
            <a:avLst/>
          </a:prstGeom>
        </p:spPr>
        <p:txBody>
          <a:bodyPr>
            <a:spAutoFit/>
          </a:bodyPr>
          <a:lstStyle/>
          <a:p>
            <a:pPr marL="0" marR="0" lvl="0" indent="0" algn="l" defTabSz="914400" rtl="0" eaLnBrk="1" fontAlgn="auto" latinLnBrk="0" hangingPunct="1">
              <a:lnSpc>
                <a:spcPct val="100000"/>
              </a:lnSpc>
              <a:spcBef>
                <a:spcPts val="1200"/>
              </a:spcBef>
              <a:spcAft>
                <a:spcPts val="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Connect with us</a:t>
            </a:r>
          </a:p>
          <a:p>
            <a:pPr marL="0" marR="0" lvl="0" indent="0" algn="l" defTabSz="914400" rtl="0" eaLnBrk="1" fontAlgn="auto" latinLnBrk="0" hangingPunct="1">
              <a:lnSpc>
                <a:spcPct val="100000"/>
              </a:lnSpc>
              <a:spcBef>
                <a:spcPts val="1200"/>
              </a:spcBef>
              <a:spcAft>
                <a:spcPts val="0"/>
              </a:spcAft>
              <a:buClr>
                <a:srgbClr val="005EB8"/>
              </a:buClr>
              <a:buSzTx/>
              <a:buFont typeface="Arial" panose="020B0604020202020204" pitchFamily="34" charset="0"/>
              <a:buNone/>
              <a:tabLst/>
              <a:defRPr/>
            </a:pPr>
            <a:endParaRPr kumimoji="0" lang="en-GB" sz="2400" b="1" i="0" u="none" strike="noStrike" kern="1200" cap="none" spc="20" normalizeH="0" baseline="0" noProof="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     @</a:t>
            </a:r>
            <a:r>
              <a:rPr kumimoji="0" lang="en-GB" sz="2400" b="1" i="0" u="none" strike="noStrike" kern="1200" cap="none" spc="20" normalizeH="0" baseline="0" noProof="0" err="1">
                <a:ln>
                  <a:noFill/>
                </a:ln>
                <a:solidFill>
                  <a:schemeClr val="bg1"/>
                </a:solidFill>
                <a:effectLst/>
                <a:uLnTx/>
                <a:uFillTx/>
                <a:latin typeface="+mn-lt"/>
                <a:ea typeface="+mn-ea"/>
                <a:cs typeface="+mn-cs"/>
              </a:rPr>
              <a:t>nhsdigital</a:t>
            </a:r>
            <a:endParaRPr kumimoji="0" lang="en-GB" sz="2400" b="1" i="0" u="none" strike="noStrike" kern="1200" cap="none" spc="20" normalizeH="0" baseline="0" noProof="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     company/</a:t>
            </a:r>
            <a:r>
              <a:rPr kumimoji="0" lang="en-GB" sz="2400" b="1" i="0" u="none" strike="noStrike" kern="1200" cap="none" spc="20" normalizeH="0" baseline="0" noProof="0" err="1">
                <a:ln>
                  <a:noFill/>
                </a:ln>
                <a:solidFill>
                  <a:schemeClr val="bg1"/>
                </a:solidFill>
                <a:effectLst/>
                <a:uLnTx/>
                <a:uFillTx/>
                <a:latin typeface="+mn-lt"/>
                <a:ea typeface="+mn-ea"/>
                <a:cs typeface="+mn-cs"/>
              </a:rPr>
              <a:t>nhs</a:t>
            </a:r>
            <a:r>
              <a:rPr kumimoji="0" lang="en-GB" sz="2400" b="1" i="0" u="none" strike="noStrike" kern="1200" cap="none" spc="20" normalizeH="0" baseline="0" noProof="0">
                <a:ln>
                  <a:noFill/>
                </a:ln>
                <a:solidFill>
                  <a:schemeClr val="bg1"/>
                </a:solidFill>
                <a:effectLst/>
                <a:uLnTx/>
                <a:uFillTx/>
                <a:latin typeface="+mn-lt"/>
                <a:ea typeface="+mn-ea"/>
                <a:cs typeface="+mn-cs"/>
              </a:rPr>
              <a:t>-digital</a:t>
            </a: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     </a:t>
            </a:r>
            <a:r>
              <a:rPr kumimoji="0" lang="en-GB" sz="2400" b="1" i="0" u="none" strike="noStrike" kern="1200" cap="none" spc="20" normalizeH="0" baseline="0" noProof="0" err="1">
                <a:ln>
                  <a:noFill/>
                </a:ln>
                <a:solidFill>
                  <a:schemeClr val="bg1"/>
                </a:solidFill>
                <a:effectLst/>
                <a:uLnTx/>
                <a:uFillTx/>
                <a:latin typeface="+mn-lt"/>
                <a:ea typeface="+mn-ea"/>
                <a:cs typeface="+mn-cs"/>
              </a:rPr>
              <a:t>www.digital.nhs.uk</a:t>
            </a:r>
            <a:endParaRPr kumimoji="0" lang="en-GB" sz="2400" b="1" i="0" u="none" strike="noStrike" kern="1200" cap="none" spc="20" normalizeH="0" baseline="0" noProof="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400" b="1" i="0" u="none" strike="noStrike" kern="1200" cap="none" spc="0" normalizeH="0" baseline="0" noProof="0">
              <a:ln>
                <a:noFill/>
              </a:ln>
              <a:solidFill>
                <a:schemeClr val="bg1"/>
              </a:solidFill>
              <a:effectLst/>
              <a:uLnTx/>
              <a:uFillTx/>
              <a:latin typeface="+mn-lt"/>
              <a:ea typeface="+mn-ea"/>
              <a:cs typeface="+mn-cs"/>
            </a:endParaRPr>
          </a:p>
        </p:txBody>
      </p:sp>
      <p:pic>
        <p:nvPicPr>
          <p:cNvPr id="12" name="Picture 11">
            <a:extLst>
              <a:ext uri="{FF2B5EF4-FFF2-40B4-BE49-F238E27FC236}">
                <a16:creationId xmlns:a16="http://schemas.microsoft.com/office/drawing/2014/main" id="{9191B2CF-6F4D-4209-B9AD-16BD5E909865}"/>
              </a:ext>
            </a:extLst>
          </p:cNvPr>
          <p:cNvPicPr>
            <a:picLocks noChangeAspect="1"/>
          </p:cNvPicPr>
          <p:nvPr userDrawn="1"/>
        </p:nvPicPr>
        <p:blipFill>
          <a:blip r:embed="rId3"/>
          <a:stretch>
            <a:fillRect/>
          </a:stretch>
        </p:blipFill>
        <p:spPr>
          <a:xfrm>
            <a:off x="638174" y="4161169"/>
            <a:ext cx="267865" cy="266989"/>
          </a:xfrm>
          <a:prstGeom prst="rect">
            <a:avLst/>
          </a:prstGeom>
        </p:spPr>
      </p:pic>
      <p:pic>
        <p:nvPicPr>
          <p:cNvPr id="13" name="Picture 12">
            <a:extLst>
              <a:ext uri="{FF2B5EF4-FFF2-40B4-BE49-F238E27FC236}">
                <a16:creationId xmlns:a16="http://schemas.microsoft.com/office/drawing/2014/main" id="{B6FE0E72-9601-49FF-B5B7-974DEDBD4D47}"/>
              </a:ext>
            </a:extLst>
          </p:cNvPr>
          <p:cNvPicPr>
            <a:picLocks noChangeAspect="1"/>
          </p:cNvPicPr>
          <p:nvPr userDrawn="1"/>
        </p:nvPicPr>
        <p:blipFill>
          <a:blip r:embed="rId4"/>
          <a:stretch>
            <a:fillRect/>
          </a:stretch>
        </p:blipFill>
        <p:spPr>
          <a:xfrm>
            <a:off x="693142" y="4614857"/>
            <a:ext cx="185146" cy="294552"/>
          </a:xfrm>
          <a:prstGeom prst="rect">
            <a:avLst/>
          </a:prstGeom>
        </p:spPr>
      </p:pic>
      <p:pic>
        <p:nvPicPr>
          <p:cNvPr id="17" name="Picture 16">
            <a:extLst>
              <a:ext uri="{FF2B5EF4-FFF2-40B4-BE49-F238E27FC236}">
                <a16:creationId xmlns:a16="http://schemas.microsoft.com/office/drawing/2014/main" id="{7D0D59D0-DF16-4A69-92E2-44ECEAA6D28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0020" y="3725236"/>
            <a:ext cx="323428" cy="269524"/>
          </a:xfrm>
          <a:prstGeom prst="rect">
            <a:avLst/>
          </a:prstGeom>
        </p:spPr>
      </p:pic>
    </p:spTree>
    <p:extLst>
      <p:ext uri="{BB962C8B-B14F-4D97-AF65-F5344CB8AC3E}">
        <p14:creationId xmlns:p14="http://schemas.microsoft.com/office/powerpoint/2010/main" val="22668602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2000" y="1005000"/>
            <a:ext cx="10097729" cy="2057288"/>
          </a:xfrm>
        </p:spPr>
        <p:txBody>
          <a:bodyPr anchor="b">
            <a:normAutofit/>
          </a:bodyPr>
          <a:lstStyle>
            <a:lvl1pPr algn="l">
              <a:defRPr sz="4000"/>
            </a:lvl1pPr>
          </a:lstStyle>
          <a:p>
            <a:r>
              <a:rPr lang="en-US"/>
              <a:t>Click to edit Master title style</a:t>
            </a:r>
            <a:endParaRPr lang="en-GB"/>
          </a:p>
        </p:txBody>
      </p:sp>
      <p:sp>
        <p:nvSpPr>
          <p:cNvPr id="3" name="Subtitle 2"/>
          <p:cNvSpPr>
            <a:spLocks noGrp="1"/>
          </p:cNvSpPr>
          <p:nvPr>
            <p:ph type="subTitle" idx="1"/>
          </p:nvPr>
        </p:nvSpPr>
        <p:spPr>
          <a:xfrm>
            <a:off x="608370" y="3160078"/>
            <a:ext cx="10097729" cy="2421572"/>
          </a:xfrm>
        </p:spPr>
        <p:txBody>
          <a:bodyPr>
            <a:normAutofit/>
          </a:bodyPr>
          <a:lstStyle>
            <a:lvl1pPr marL="0" indent="0" algn="l">
              <a:buNone/>
              <a:defRPr sz="25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17544B-A8F1-446D-92CB-F32F893F481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877549" y="6432550"/>
            <a:ext cx="706081" cy="216000"/>
          </a:xfrm>
        </p:spPr>
        <p:txBody>
          <a:bodyPr/>
          <a:lstStyle/>
          <a:p>
            <a:fld id="{E6607247-EB78-480B-A962-35111A450531}" type="slidenum">
              <a:rPr lang="en-GB" smtClean="0"/>
              <a:t>‹#›</a:t>
            </a:fld>
            <a:endParaRPr lang="en-GB"/>
          </a:p>
        </p:txBody>
      </p:sp>
      <p:sp>
        <p:nvSpPr>
          <p:cNvPr id="10" name="Text Placeholder 9"/>
          <p:cNvSpPr>
            <a:spLocks noGrp="1"/>
          </p:cNvSpPr>
          <p:nvPr>
            <p:ph type="body" sz="quarter" idx="13"/>
          </p:nvPr>
        </p:nvSpPr>
        <p:spPr>
          <a:xfrm>
            <a:off x="8885460" y="6000750"/>
            <a:ext cx="2991018" cy="579655"/>
          </a:xfrm>
        </p:spPr>
        <p:txBody>
          <a:bodyPr>
            <a:normAutofit/>
          </a:bodyPr>
          <a:lstStyle>
            <a:lvl1pPr marL="0" indent="0">
              <a:spcBef>
                <a:spcPts val="0"/>
              </a:spcBef>
              <a:buNone/>
              <a:defRPr sz="1600">
                <a:solidFill>
                  <a:schemeClr val="accent2"/>
                </a:solidFill>
              </a:defRPr>
            </a:lvl1pPr>
            <a:lvl2pPr marL="0" indent="0">
              <a:spcBef>
                <a:spcPts val="0"/>
              </a:spcBef>
              <a:buNone/>
              <a:defRPr sz="1600" b="1">
                <a:solidFill>
                  <a:schemeClr val="accent2"/>
                </a:solidFill>
              </a:defRPr>
            </a:lvl2pPr>
            <a:lvl3pPr marL="914400" indent="0">
              <a:buNone/>
              <a:defRPr>
                <a:solidFill>
                  <a:schemeClr val="accent2"/>
                </a:solidFill>
              </a:defRPr>
            </a:lvl3pPr>
            <a:lvl4pPr marL="1371600" indent="0">
              <a:buNone/>
              <a:defRPr>
                <a:solidFill>
                  <a:schemeClr val="accent2"/>
                </a:solidFill>
              </a:defRPr>
            </a:lvl4pPr>
            <a:lvl5pPr marL="1828800" indent="0">
              <a:buNone/>
              <a:defRPr>
                <a:solidFill>
                  <a:schemeClr val="accent2"/>
                </a:solidFill>
              </a:defRPr>
            </a:lvl5pPr>
          </a:lstStyle>
          <a:p>
            <a:pPr lvl="0"/>
            <a:r>
              <a:rPr lang="en-US"/>
              <a:t>Click to edit Master text styles</a:t>
            </a:r>
          </a:p>
          <a:p>
            <a:pPr lvl="1"/>
            <a:r>
              <a:rPr lang="en-US"/>
              <a:t>Second level</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22743" y="377534"/>
            <a:ext cx="1115609" cy="793282"/>
          </a:xfrm>
          <a:prstGeom prst="rect">
            <a:avLst/>
          </a:prstGeom>
        </p:spPr>
      </p:pic>
      <p:pic>
        <p:nvPicPr>
          <p:cNvPr id="13" name="Picture 12">
            <a:extLst>
              <a:ext uri="{FF2B5EF4-FFF2-40B4-BE49-F238E27FC236}">
                <a16:creationId xmlns:a16="http://schemas.microsoft.com/office/drawing/2014/main" id="{231CA023-92E6-4326-AB1E-68640899355C}"/>
              </a:ext>
            </a:extLst>
          </p:cNvPr>
          <p:cNvPicPr>
            <a:picLocks noChangeAspect="1"/>
          </p:cNvPicPr>
          <p:nvPr userDrawn="1"/>
        </p:nvPicPr>
        <p:blipFill>
          <a:blip r:embed="rId3"/>
          <a:stretch>
            <a:fillRect/>
          </a:stretch>
        </p:blipFill>
        <p:spPr>
          <a:xfrm>
            <a:off x="565150" y="5981699"/>
            <a:ext cx="2743200" cy="533937"/>
          </a:xfrm>
          <a:prstGeom prst="rect">
            <a:avLst/>
          </a:prstGeom>
        </p:spPr>
      </p:pic>
    </p:spTree>
    <p:extLst>
      <p:ext uri="{BB962C8B-B14F-4D97-AF65-F5344CB8AC3E}">
        <p14:creationId xmlns:p14="http://schemas.microsoft.com/office/powerpoint/2010/main" val="1136643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Quotation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p>
            <a:fld id="{05E7B95C-A193-4CCF-A912-4D852A5A7231}"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Tree>
    <p:extLst>
      <p:ext uri="{BB962C8B-B14F-4D97-AF65-F5344CB8AC3E}">
        <p14:creationId xmlns:p14="http://schemas.microsoft.com/office/powerpoint/2010/main" val="19072199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Quotation (Image)">
    <p:spTree>
      <p:nvGrpSpPr>
        <p:cNvPr id="1" name=""/>
        <p:cNvGrpSpPr/>
        <p:nvPr/>
      </p:nvGrpSpPr>
      <p:grpSpPr>
        <a:xfrm>
          <a:off x="0" y="0"/>
          <a:ext cx="0" cy="0"/>
          <a:chOff x="0" y="0"/>
          <a:chExt cx="0" cy="0"/>
        </a:xfrm>
      </p:grpSpPr>
      <p:sp>
        <p:nvSpPr>
          <p:cNvPr id="7" name="Picture Placeholder 6"/>
          <p:cNvSpPr>
            <a:spLocks noGrp="1"/>
          </p:cNvSpPr>
          <p:nvPr>
            <p:ph type="pic" sz="quarter" idx="13" hasCustomPrompt="1"/>
          </p:nvPr>
        </p:nvSpPr>
        <p:spPr>
          <a:xfrm>
            <a:off x="6705600" y="0"/>
            <a:ext cx="5486400" cy="6858000"/>
          </a:xfrm>
          <a:blipFill dpi="0" rotWithShape="1">
            <a:blip r:embed="rId2">
              <a:extLst>
                <a:ext uri="{28A0092B-C50C-407E-A947-70E740481C1C}">
                  <a14:useLocalDpi xmlns:a14="http://schemas.microsoft.com/office/drawing/2010/main" val="0"/>
                </a:ext>
              </a:extLst>
            </a:blip>
            <a:srcRect/>
            <a:stretch>
              <a:fillRect/>
            </a:stretch>
          </a:blipFill>
        </p:spPr>
        <p:txBody>
          <a:bodyPr lIns="756000" tIns="4320000" rIns="684000"/>
          <a:lstStyle>
            <a:lvl1pPr marL="177800" marR="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a:solidFill>
                  <a:schemeClr val="accent5"/>
                </a:solidFill>
                <a:highlight>
                  <a:srgbClr val="FFFF00"/>
                </a:highlight>
              </a:defRPr>
            </a:lvl1pPr>
          </a:lstStyle>
          <a:p>
            <a:pPr marL="177800" marR="0" lvl="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a:pPr>
            <a:r>
              <a:rPr lang="en-GB"/>
              <a:t>Click image icon in centre to insert picture, then ‘right-click’ image and choose ‘Send to back'</a:t>
            </a:r>
          </a:p>
        </p:txBody>
      </p:sp>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accent1"/>
                </a:solidFill>
              </a:defRPr>
            </a:lvl1pPr>
            <a:lvl2pPr marL="182563" indent="0">
              <a:spcBef>
                <a:spcPts val="0"/>
              </a:spcBef>
              <a:buFontTx/>
              <a:buNone/>
              <a:defRPr sz="2100" b="1"/>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lvl1pPr>
              <a:defRPr>
                <a:solidFill>
                  <a:schemeClr val="bg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607247-EB78-480B-A962-35111A450531}" type="slidenum">
              <a:rPr lang="en-GB" smtClean="0"/>
              <a:pPr/>
              <a:t>‹#›</a:t>
            </a:fld>
            <a:endParaRPr lang="en-GB"/>
          </a:p>
        </p:txBody>
      </p:sp>
    </p:spTree>
    <p:extLst>
      <p:ext uri="{BB962C8B-B14F-4D97-AF65-F5344CB8AC3E}">
        <p14:creationId xmlns:p14="http://schemas.microsoft.com/office/powerpoint/2010/main" val="41333844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otation (Blue)">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bg1"/>
                </a:solidFill>
              </a:defRPr>
            </a:lvl1pPr>
            <a:lvl2pPr marL="182563" indent="0">
              <a:spcBef>
                <a:spcPts val="0"/>
              </a:spcBef>
              <a:buFontTx/>
              <a:buNone/>
              <a:defRPr sz="2100" b="1">
                <a:solidFill>
                  <a:schemeClr val="accent6"/>
                </a:solidFill>
              </a:defRPr>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lvl1pPr>
              <a:defRPr>
                <a:solidFill>
                  <a:schemeClr val="bg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607247-EB78-480B-A962-35111A450531}" type="slidenum">
              <a:rPr lang="en-GB" smtClean="0"/>
              <a:pPr/>
              <a:t>‹#›</a:t>
            </a:fld>
            <a:endParaRPr lang="en-GB"/>
          </a:p>
        </p:txBody>
      </p:sp>
    </p:spTree>
    <p:extLst>
      <p:ext uri="{BB962C8B-B14F-4D97-AF65-F5344CB8AC3E}">
        <p14:creationId xmlns:p14="http://schemas.microsoft.com/office/powerpoint/2010/main" val="4394217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Quotation (Blue) With Image">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85864"/>
            <a:ext cx="5702806" cy="5075236"/>
          </a:xfrm>
        </p:spPr>
        <p:txBody>
          <a:bodyPr/>
          <a:lstStyle>
            <a:lvl1pPr marL="182563" indent="-182563">
              <a:spcBef>
                <a:spcPts val="0"/>
              </a:spcBef>
              <a:spcAft>
                <a:spcPts val="600"/>
              </a:spcAft>
              <a:buFontTx/>
              <a:buNone/>
              <a:defRPr sz="3600">
                <a:solidFill>
                  <a:schemeClr val="bg1"/>
                </a:solidFill>
              </a:defRPr>
            </a:lvl1pPr>
            <a:lvl2pPr marL="182563" indent="0">
              <a:spcBef>
                <a:spcPts val="0"/>
              </a:spcBef>
              <a:buFontTx/>
              <a:buNone/>
              <a:defRPr sz="2100" b="1">
                <a:solidFill>
                  <a:schemeClr val="accent6"/>
                </a:solidFill>
              </a:defRPr>
            </a:lvl2pPr>
          </a:lstStyle>
          <a:p>
            <a:pPr lvl="0"/>
            <a:r>
              <a:rPr lang="en-US"/>
              <a:t>Click to edit Master text styles</a:t>
            </a:r>
          </a:p>
          <a:p>
            <a:pPr lvl="1"/>
            <a:r>
              <a:rPr lang="en-US"/>
              <a:t>Second level</a:t>
            </a:r>
          </a:p>
        </p:txBody>
      </p:sp>
      <p:sp>
        <p:nvSpPr>
          <p:cNvPr id="4" name="Date Placeholder 3"/>
          <p:cNvSpPr>
            <a:spLocks noGrp="1"/>
          </p:cNvSpPr>
          <p:nvPr>
            <p:ph type="dt" sz="half" idx="10"/>
          </p:nvPr>
        </p:nvSpPr>
        <p:spPr/>
        <p:txBody>
          <a:bodyPr/>
          <a:lstStyle>
            <a:lvl1pPr>
              <a:defRPr>
                <a:solidFill>
                  <a:schemeClr val="bg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607247-EB78-480B-A962-35111A450531}" type="slidenum">
              <a:rPr lang="en-GB" smtClean="0"/>
              <a:pPr/>
              <a:t>‹#›</a:t>
            </a:fld>
            <a:endParaRPr lang="en-GB"/>
          </a:p>
        </p:txBody>
      </p:sp>
      <p:sp>
        <p:nvSpPr>
          <p:cNvPr id="10" name="Picture Placeholder 9"/>
          <p:cNvSpPr>
            <a:spLocks noGrp="1"/>
          </p:cNvSpPr>
          <p:nvPr>
            <p:ph type="pic" sz="quarter" idx="13" hasCustomPrompt="1"/>
          </p:nvPr>
        </p:nvSpPr>
        <p:spPr>
          <a:xfrm>
            <a:off x="7543800" y="381000"/>
            <a:ext cx="4648200" cy="5648325"/>
          </a:xfrm>
        </p:spPr>
        <p:txBody>
          <a:bodyPr lIns="720000" tIns="3096000">
            <a:normAutofit/>
          </a:bodyPr>
          <a:lstStyle>
            <a:lvl1pPr marL="177800" marR="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sz="2000">
                <a:solidFill>
                  <a:schemeClr val="bg1"/>
                </a:solidFill>
              </a:defRPr>
            </a:lvl1pPr>
          </a:lstStyle>
          <a:p>
            <a:pPr marL="177800" marR="0" lvl="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a:pPr>
            <a:r>
              <a:rPr lang="en-GB"/>
              <a:t>Click image icon in centre to insert picture, then ‘right-click’ image and choose ‘Send to back'</a:t>
            </a:r>
          </a:p>
        </p:txBody>
      </p:sp>
    </p:spTree>
    <p:extLst>
      <p:ext uri="{BB962C8B-B14F-4D97-AF65-F5344CB8AC3E}">
        <p14:creationId xmlns:p14="http://schemas.microsoft.com/office/powerpoint/2010/main" val="13209217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Quotation (Full Image 2)">
    <p:spTree>
      <p:nvGrpSpPr>
        <p:cNvPr id="1" name=""/>
        <p:cNvGrpSpPr/>
        <p:nvPr/>
      </p:nvGrpSpPr>
      <p:grpSpPr>
        <a:xfrm>
          <a:off x="0" y="0"/>
          <a:ext cx="0" cy="0"/>
          <a:chOff x="0" y="0"/>
          <a:chExt cx="0" cy="0"/>
        </a:xfrm>
      </p:grpSpPr>
      <p:sp>
        <p:nvSpPr>
          <p:cNvPr id="7" name="Picture Placeholder 6"/>
          <p:cNvSpPr>
            <a:spLocks noGrp="1"/>
          </p:cNvSpPr>
          <p:nvPr>
            <p:ph type="pic" sz="quarter" idx="13" hasCustomPrompt="1"/>
          </p:nvPr>
        </p:nvSpPr>
        <p:spPr>
          <a:xfrm>
            <a:off x="-2086" y="0"/>
            <a:ext cx="12194086" cy="6858000"/>
          </a:xfrm>
          <a:blipFill>
            <a:blip r:embed="rId2"/>
            <a:stretch>
              <a:fillRect/>
            </a:stretch>
          </a:blipFill>
        </p:spPr>
        <p:txBody>
          <a:bodyPr lIns="612000" tIns="2520000">
            <a:normAutofit/>
          </a:bodyPr>
          <a:lstStyle>
            <a:lvl1pPr marL="177800" marR="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sz="1600">
                <a:solidFill>
                  <a:schemeClr val="accent5"/>
                </a:solidFill>
                <a:highlight>
                  <a:srgbClr val="FFFF00"/>
                </a:highlight>
              </a:defRPr>
            </a:lvl1pPr>
          </a:lstStyle>
          <a:p>
            <a:pPr marL="177800" marR="0" lvl="0" indent="-177800" algn="l" defTabSz="914400" rtl="0" eaLnBrk="1" fontAlgn="auto" latinLnBrk="0" hangingPunct="1">
              <a:lnSpc>
                <a:spcPct val="100000"/>
              </a:lnSpc>
              <a:spcBef>
                <a:spcPts val="1200"/>
              </a:spcBef>
              <a:spcAft>
                <a:spcPts val="0"/>
              </a:spcAft>
              <a:buClr>
                <a:schemeClr val="accent1"/>
              </a:buClr>
              <a:buSzTx/>
              <a:buFont typeface="Arial" panose="020B0604020202020204" pitchFamily="34" charset="0"/>
              <a:buChar char="•"/>
              <a:tabLst/>
              <a:defRPr/>
            </a:pPr>
            <a:r>
              <a:rPr lang="en-GB"/>
              <a:t>Click image icon in centre to insert picture, </a:t>
            </a:r>
            <a:br>
              <a:rPr lang="en-GB"/>
            </a:br>
            <a:r>
              <a:rPr lang="en-GB"/>
              <a:t>then ‘right-click’ image and choose ‘Send to back'</a:t>
            </a:r>
          </a:p>
        </p:txBody>
      </p:sp>
      <p:sp>
        <p:nvSpPr>
          <p:cNvPr id="4" name="Date Placeholder 3"/>
          <p:cNvSpPr>
            <a:spLocks noGrp="1"/>
          </p:cNvSpPr>
          <p:nvPr>
            <p:ph type="dt" sz="half" idx="10"/>
          </p:nvPr>
        </p:nvSpPr>
        <p:spPr/>
        <p:txBody>
          <a:bodyPr/>
          <a:lstStyle>
            <a:lvl1pPr>
              <a:defRPr>
                <a:solidFill>
                  <a:schemeClr val="accent1"/>
                </a:solidFill>
              </a:defRPr>
            </a:lvl1pPr>
          </a:lstStyle>
          <a:p>
            <a:fld id="{05E7B95C-A193-4CCF-A912-4D852A5A7231}" type="datetime1">
              <a:rPr lang="en-GB" smtClean="0"/>
              <a:pPr/>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E6607247-EB78-480B-A962-35111A450531}" type="slidenum">
              <a:rPr lang="en-GB" smtClean="0"/>
              <a:pPr/>
              <a:t>‹#›</a:t>
            </a:fld>
            <a:endParaRPr lang="en-GB"/>
          </a:p>
        </p:txBody>
      </p:sp>
      <p:sp>
        <p:nvSpPr>
          <p:cNvPr id="9" name="Text Placeholder 12"/>
          <p:cNvSpPr>
            <a:spLocks noGrp="1"/>
          </p:cNvSpPr>
          <p:nvPr>
            <p:ph type="body" sz="quarter" idx="14"/>
          </p:nvPr>
        </p:nvSpPr>
        <p:spPr>
          <a:xfrm>
            <a:off x="6858000" y="1"/>
            <a:ext cx="4267200" cy="5695950"/>
          </a:xfrm>
          <a:solidFill>
            <a:schemeClr val="accent1">
              <a:alpha val="82000"/>
            </a:schemeClr>
          </a:solidFill>
        </p:spPr>
        <p:txBody>
          <a:bodyPr lIns="540000" tIns="1008000" rIns="540000" anchor="t"/>
          <a:lstStyle>
            <a:lvl1pPr marL="123825" indent="-123825">
              <a:spcBef>
                <a:spcPts val="0"/>
              </a:spcBef>
              <a:spcAft>
                <a:spcPts val="600"/>
              </a:spcAft>
              <a:buNone/>
              <a:defRPr sz="2700" b="0">
                <a:solidFill>
                  <a:schemeClr val="bg1"/>
                </a:solidFill>
              </a:defRPr>
            </a:lvl1pPr>
            <a:lvl2pPr marL="123825" indent="0">
              <a:spcBef>
                <a:spcPts val="0"/>
              </a:spcBef>
              <a:buNone/>
              <a:defRPr sz="2100" b="1">
                <a:solidFill>
                  <a:schemeClr val="accent6"/>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8633090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Icon Matrix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17" name="Text Placeholder 16">
            <a:extLst>
              <a:ext uri="{FF2B5EF4-FFF2-40B4-BE49-F238E27FC236}">
                <a16:creationId xmlns:a16="http://schemas.microsoft.com/office/drawing/2014/main" id="{53906272-BEEB-47F8-B906-5D0DA9583F64}"/>
              </a:ext>
            </a:extLst>
          </p:cNvPr>
          <p:cNvSpPr>
            <a:spLocks noGrp="1"/>
          </p:cNvSpPr>
          <p:nvPr>
            <p:ph type="body" sz="quarter" idx="17"/>
          </p:nvPr>
        </p:nvSpPr>
        <p:spPr>
          <a:xfrm>
            <a:off x="3460775" y="3790278"/>
            <a:ext cx="22824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216000" tIns="288000" rIns="216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18" name="Text Placeholder 17">
            <a:extLst>
              <a:ext uri="{FF2B5EF4-FFF2-40B4-BE49-F238E27FC236}">
                <a16:creationId xmlns:a16="http://schemas.microsoft.com/office/drawing/2014/main" id="{B2ACF618-13F8-4EB6-BD8B-53926EFC6548}"/>
              </a:ext>
            </a:extLst>
          </p:cNvPr>
          <p:cNvSpPr>
            <a:spLocks noGrp="1"/>
          </p:cNvSpPr>
          <p:nvPr>
            <p:ph type="body" sz="quarter" idx="18"/>
          </p:nvPr>
        </p:nvSpPr>
        <p:spPr>
          <a:xfrm>
            <a:off x="6385404" y="3790278"/>
            <a:ext cx="2292644"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216000" tIns="288000" rIns="216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3" name="Picture Placeholder 22">
            <a:extLst>
              <a:ext uri="{FF2B5EF4-FFF2-40B4-BE49-F238E27FC236}">
                <a16:creationId xmlns:a16="http://schemas.microsoft.com/office/drawing/2014/main" id="{9848C897-BFFF-4F1C-B940-0506BA444E6E}"/>
              </a:ext>
            </a:extLst>
          </p:cNvPr>
          <p:cNvSpPr>
            <a:spLocks noGrp="1"/>
          </p:cNvSpPr>
          <p:nvPr>
            <p:ph type="pic" sz="quarter" idx="19"/>
          </p:nvPr>
        </p:nvSpPr>
        <p:spPr>
          <a:xfrm>
            <a:off x="3460775" y="1506542"/>
            <a:ext cx="2282400" cy="2283736"/>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p>
            <a:r>
              <a:rPr lang="en-US"/>
              <a:t>Click icon to add picture</a:t>
            </a:r>
            <a:endParaRPr lang="en-GB"/>
          </a:p>
        </p:txBody>
      </p:sp>
      <p:sp>
        <p:nvSpPr>
          <p:cNvPr id="24" name="Picture Placeholder 23">
            <a:extLst>
              <a:ext uri="{FF2B5EF4-FFF2-40B4-BE49-F238E27FC236}">
                <a16:creationId xmlns:a16="http://schemas.microsoft.com/office/drawing/2014/main" id="{F6A3E980-37A4-40FB-A2B8-D9E6B80F229D}"/>
              </a:ext>
            </a:extLst>
          </p:cNvPr>
          <p:cNvSpPr>
            <a:spLocks noGrp="1"/>
          </p:cNvSpPr>
          <p:nvPr>
            <p:ph type="pic" sz="quarter" idx="20"/>
          </p:nvPr>
        </p:nvSpPr>
        <p:spPr>
          <a:xfrm>
            <a:off x="6395647" y="1506542"/>
            <a:ext cx="2282400" cy="2283736"/>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p>
            <a:r>
              <a:rPr lang="en-US"/>
              <a:t>Click icon to add picture</a:t>
            </a:r>
            <a:endParaRPr lang="en-GB"/>
          </a:p>
        </p:txBody>
      </p:sp>
    </p:spTree>
    <p:extLst>
      <p:ext uri="{BB962C8B-B14F-4D97-AF65-F5344CB8AC3E}">
        <p14:creationId xmlns:p14="http://schemas.microsoft.com/office/powerpoint/2010/main" val="29211510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ubhead, two column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1835794693"/>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Icon Matrix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19" name="Text Placeholder 25">
            <a:extLst>
              <a:ext uri="{FF2B5EF4-FFF2-40B4-BE49-F238E27FC236}">
                <a16:creationId xmlns:a16="http://schemas.microsoft.com/office/drawing/2014/main" id="{6B1FE9D7-4EA4-469E-B79D-EE782E59A198}"/>
              </a:ext>
            </a:extLst>
          </p:cNvPr>
          <p:cNvSpPr>
            <a:spLocks noGrp="1"/>
          </p:cNvSpPr>
          <p:nvPr>
            <p:ph type="body" sz="quarter" idx="25"/>
          </p:nvPr>
        </p:nvSpPr>
        <p:spPr>
          <a:xfrm>
            <a:off x="2950552"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0" name="Picture Placeholder 26">
            <a:extLst>
              <a:ext uri="{FF2B5EF4-FFF2-40B4-BE49-F238E27FC236}">
                <a16:creationId xmlns:a16="http://schemas.microsoft.com/office/drawing/2014/main" id="{7B03F62B-5D85-4CBC-83A6-502C2AF994D0}"/>
              </a:ext>
            </a:extLst>
          </p:cNvPr>
          <p:cNvSpPr>
            <a:spLocks noGrp="1"/>
          </p:cNvSpPr>
          <p:nvPr>
            <p:ph type="pic" sz="quarter" idx="26"/>
          </p:nvPr>
        </p:nvSpPr>
        <p:spPr>
          <a:xfrm>
            <a:off x="2950550"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7" name="Text Placeholder 27">
            <a:extLst>
              <a:ext uri="{FF2B5EF4-FFF2-40B4-BE49-F238E27FC236}">
                <a16:creationId xmlns:a16="http://schemas.microsoft.com/office/drawing/2014/main" id="{7ED3212D-E414-485C-BDB9-7DD49112BBB3}"/>
              </a:ext>
            </a:extLst>
          </p:cNvPr>
          <p:cNvSpPr>
            <a:spLocks noGrp="1"/>
          </p:cNvSpPr>
          <p:nvPr>
            <p:ph type="body" sz="quarter" idx="27"/>
          </p:nvPr>
        </p:nvSpPr>
        <p:spPr>
          <a:xfrm>
            <a:off x="5144999"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8" name="Picture Placeholder 28">
            <a:extLst>
              <a:ext uri="{FF2B5EF4-FFF2-40B4-BE49-F238E27FC236}">
                <a16:creationId xmlns:a16="http://schemas.microsoft.com/office/drawing/2014/main" id="{07394416-641D-47CB-9E57-5FDF0CEFA8AF}"/>
              </a:ext>
            </a:extLst>
          </p:cNvPr>
          <p:cNvSpPr>
            <a:spLocks noGrp="1"/>
          </p:cNvSpPr>
          <p:nvPr>
            <p:ph type="pic" sz="quarter" idx="28"/>
          </p:nvPr>
        </p:nvSpPr>
        <p:spPr>
          <a:xfrm>
            <a:off x="5144997"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9" name="Text Placeholder 29">
            <a:extLst>
              <a:ext uri="{FF2B5EF4-FFF2-40B4-BE49-F238E27FC236}">
                <a16:creationId xmlns:a16="http://schemas.microsoft.com/office/drawing/2014/main" id="{947D73B4-3239-42C3-A914-6766421FC962}"/>
              </a:ext>
            </a:extLst>
          </p:cNvPr>
          <p:cNvSpPr>
            <a:spLocks noGrp="1"/>
          </p:cNvSpPr>
          <p:nvPr>
            <p:ph type="body" sz="quarter" idx="29"/>
          </p:nvPr>
        </p:nvSpPr>
        <p:spPr>
          <a:xfrm>
            <a:off x="7339447"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0" name="Picture Placeholder 30">
            <a:extLst>
              <a:ext uri="{FF2B5EF4-FFF2-40B4-BE49-F238E27FC236}">
                <a16:creationId xmlns:a16="http://schemas.microsoft.com/office/drawing/2014/main" id="{D9B27E9D-83AC-4B50-B3EE-208112CCF839}"/>
              </a:ext>
            </a:extLst>
          </p:cNvPr>
          <p:cNvSpPr>
            <a:spLocks noGrp="1"/>
          </p:cNvSpPr>
          <p:nvPr>
            <p:ph type="pic" sz="quarter" idx="30"/>
          </p:nvPr>
        </p:nvSpPr>
        <p:spPr>
          <a:xfrm>
            <a:off x="7339445"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Tree>
    <p:extLst>
      <p:ext uri="{BB962C8B-B14F-4D97-AF65-F5344CB8AC3E}">
        <p14:creationId xmlns:p14="http://schemas.microsoft.com/office/powerpoint/2010/main" val="19088547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Icon Matrix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F9F2C434-3C98-4193-8DE0-87A308E0B760}" type="datetime1">
              <a:rPr lang="en-GB" smtClean="0"/>
              <a:t>14/10/2025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6607247-EB78-480B-A962-35111A450531}" type="slidenum">
              <a:rPr lang="en-GB" smtClean="0"/>
              <a:t>‹#›</a:t>
            </a:fld>
            <a:endParaRPr lang="en-GB"/>
          </a:p>
        </p:txBody>
      </p:sp>
      <p:sp>
        <p:nvSpPr>
          <p:cNvPr id="24" name="Text Placeholder 23">
            <a:extLst>
              <a:ext uri="{FF2B5EF4-FFF2-40B4-BE49-F238E27FC236}">
                <a16:creationId xmlns:a16="http://schemas.microsoft.com/office/drawing/2014/main" id="{C9256723-0DD2-4401-BB19-47D66743F0BE}"/>
              </a:ext>
            </a:extLst>
          </p:cNvPr>
          <p:cNvSpPr>
            <a:spLocks noGrp="1"/>
          </p:cNvSpPr>
          <p:nvPr>
            <p:ph type="body" sz="quarter" idx="21"/>
          </p:nvPr>
        </p:nvSpPr>
        <p:spPr>
          <a:xfrm>
            <a:off x="1846347"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5" name="Picture Placeholder 24">
            <a:extLst>
              <a:ext uri="{FF2B5EF4-FFF2-40B4-BE49-F238E27FC236}">
                <a16:creationId xmlns:a16="http://schemas.microsoft.com/office/drawing/2014/main" id="{2C10CF68-87C4-4574-8036-4CEB60821128}"/>
              </a:ext>
            </a:extLst>
          </p:cNvPr>
          <p:cNvSpPr>
            <a:spLocks noGrp="1"/>
          </p:cNvSpPr>
          <p:nvPr>
            <p:ph type="pic" sz="quarter" idx="22"/>
          </p:nvPr>
        </p:nvSpPr>
        <p:spPr>
          <a:xfrm>
            <a:off x="1846345"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6" name="Text Placeholder 25">
            <a:extLst>
              <a:ext uri="{FF2B5EF4-FFF2-40B4-BE49-F238E27FC236}">
                <a16:creationId xmlns:a16="http://schemas.microsoft.com/office/drawing/2014/main" id="{8EBFC53A-C906-4397-A7ED-FE8219388C8F}"/>
              </a:ext>
            </a:extLst>
          </p:cNvPr>
          <p:cNvSpPr>
            <a:spLocks noGrp="1"/>
          </p:cNvSpPr>
          <p:nvPr>
            <p:ph type="body" sz="quarter" idx="23"/>
          </p:nvPr>
        </p:nvSpPr>
        <p:spPr>
          <a:xfrm>
            <a:off x="4040794"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7" name="Picture Placeholder 26">
            <a:extLst>
              <a:ext uri="{FF2B5EF4-FFF2-40B4-BE49-F238E27FC236}">
                <a16:creationId xmlns:a16="http://schemas.microsoft.com/office/drawing/2014/main" id="{AE84C42B-F785-4464-8DD0-92071E80B4E4}"/>
              </a:ext>
            </a:extLst>
          </p:cNvPr>
          <p:cNvSpPr>
            <a:spLocks noGrp="1"/>
          </p:cNvSpPr>
          <p:nvPr>
            <p:ph type="pic" sz="quarter" idx="24"/>
          </p:nvPr>
        </p:nvSpPr>
        <p:spPr>
          <a:xfrm>
            <a:off x="4040792"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28" name="Text Placeholder 27">
            <a:extLst>
              <a:ext uri="{FF2B5EF4-FFF2-40B4-BE49-F238E27FC236}">
                <a16:creationId xmlns:a16="http://schemas.microsoft.com/office/drawing/2014/main" id="{7D68FF63-BA91-4B1C-9427-6B861B2ACB07}"/>
              </a:ext>
            </a:extLst>
          </p:cNvPr>
          <p:cNvSpPr>
            <a:spLocks noGrp="1"/>
          </p:cNvSpPr>
          <p:nvPr>
            <p:ph type="body" sz="quarter" idx="25"/>
          </p:nvPr>
        </p:nvSpPr>
        <p:spPr>
          <a:xfrm>
            <a:off x="6235241"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29" name="Picture Placeholder 28">
            <a:extLst>
              <a:ext uri="{FF2B5EF4-FFF2-40B4-BE49-F238E27FC236}">
                <a16:creationId xmlns:a16="http://schemas.microsoft.com/office/drawing/2014/main" id="{1E31530F-91D4-46C9-98BF-AFA09B21FFF3}"/>
              </a:ext>
            </a:extLst>
          </p:cNvPr>
          <p:cNvSpPr>
            <a:spLocks noGrp="1"/>
          </p:cNvSpPr>
          <p:nvPr>
            <p:ph type="pic" sz="quarter" idx="26"/>
          </p:nvPr>
        </p:nvSpPr>
        <p:spPr>
          <a:xfrm>
            <a:off x="6235239"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
        <p:nvSpPr>
          <p:cNvPr id="30" name="Text Placeholder 29">
            <a:extLst>
              <a:ext uri="{FF2B5EF4-FFF2-40B4-BE49-F238E27FC236}">
                <a16:creationId xmlns:a16="http://schemas.microsoft.com/office/drawing/2014/main" id="{8EA32930-99D7-4DA0-81D0-FB224D928AAE}"/>
              </a:ext>
            </a:extLst>
          </p:cNvPr>
          <p:cNvSpPr>
            <a:spLocks noGrp="1"/>
          </p:cNvSpPr>
          <p:nvPr>
            <p:ph type="body" sz="quarter" idx="27"/>
          </p:nvPr>
        </p:nvSpPr>
        <p:spPr>
          <a:xfrm>
            <a:off x="8429689" y="3773052"/>
            <a:ext cx="1915200" cy="2392565"/>
          </a:xfrm>
          <a:custGeom>
            <a:avLst/>
            <a:gdLst>
              <a:gd name="connsiteX0" fmla="*/ 0 w 2663825"/>
              <a:gd name="connsiteY0" fmla="*/ 0 h 2392565"/>
              <a:gd name="connsiteX1" fmla="*/ 2663825 w 2663825"/>
              <a:gd name="connsiteY1" fmla="*/ 0 h 2392565"/>
              <a:gd name="connsiteX2" fmla="*/ 2663825 w 2663825"/>
              <a:gd name="connsiteY2" fmla="*/ 2304712 h 2392565"/>
              <a:gd name="connsiteX3" fmla="*/ 2575972 w 2663825"/>
              <a:gd name="connsiteY3" fmla="*/ 2392565 h 2392565"/>
              <a:gd name="connsiteX4" fmla="*/ 87853 w 2663825"/>
              <a:gd name="connsiteY4" fmla="*/ 2392565 h 2392565"/>
              <a:gd name="connsiteX5" fmla="*/ 0 w 2663825"/>
              <a:gd name="connsiteY5" fmla="*/ 2304712 h 2392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3825" h="2392565">
                <a:moveTo>
                  <a:pt x="0" y="0"/>
                </a:moveTo>
                <a:lnTo>
                  <a:pt x="2663825" y="0"/>
                </a:lnTo>
                <a:lnTo>
                  <a:pt x="2663825" y="2304712"/>
                </a:lnTo>
                <a:cubicBezTo>
                  <a:pt x="2663825" y="2353232"/>
                  <a:pt x="2624492" y="2392565"/>
                  <a:pt x="2575972" y="2392565"/>
                </a:cubicBezTo>
                <a:lnTo>
                  <a:pt x="87853" y="2392565"/>
                </a:lnTo>
                <a:cubicBezTo>
                  <a:pt x="39333" y="2392565"/>
                  <a:pt x="0" y="2353232"/>
                  <a:pt x="0" y="2304712"/>
                </a:cubicBezTo>
                <a:close/>
              </a:path>
            </a:pathLst>
          </a:custGeom>
          <a:solidFill>
            <a:schemeClr val="accent1"/>
          </a:solidFill>
        </p:spPr>
        <p:txBody>
          <a:bodyPr wrap="square" lIns="180000" tIns="288000" rIns="180000">
            <a:noAutofit/>
          </a:bodyPr>
          <a:lstStyle>
            <a:lvl1pPr marL="0" indent="0">
              <a:spcBef>
                <a:spcPts val="0"/>
              </a:spcBef>
              <a:buNone/>
              <a:defRPr b="1">
                <a:solidFill>
                  <a:schemeClr val="accent6"/>
                </a:solidFill>
              </a:defRPr>
            </a:lvl1pPr>
            <a:lvl2pPr marL="0" indent="0">
              <a:spcBef>
                <a:spcPts val="0"/>
              </a:spcBef>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1" name="Picture Placeholder 30">
            <a:extLst>
              <a:ext uri="{FF2B5EF4-FFF2-40B4-BE49-F238E27FC236}">
                <a16:creationId xmlns:a16="http://schemas.microsoft.com/office/drawing/2014/main" id="{7527170F-919D-4754-8E8D-954B1CA93A64}"/>
              </a:ext>
            </a:extLst>
          </p:cNvPr>
          <p:cNvSpPr>
            <a:spLocks noGrp="1"/>
          </p:cNvSpPr>
          <p:nvPr>
            <p:ph type="pic" sz="quarter" idx="28"/>
          </p:nvPr>
        </p:nvSpPr>
        <p:spPr>
          <a:xfrm>
            <a:off x="8429687" y="1857828"/>
            <a:ext cx="1915200" cy="1915224"/>
          </a:xfrm>
          <a:custGeom>
            <a:avLst/>
            <a:gdLst>
              <a:gd name="connsiteX0" fmla="*/ 116729 w 2663824"/>
              <a:gd name="connsiteY0" fmla="*/ 0 h 2283736"/>
              <a:gd name="connsiteX1" fmla="*/ 2547095 w 2663824"/>
              <a:gd name="connsiteY1" fmla="*/ 0 h 2283736"/>
              <a:gd name="connsiteX2" fmla="*/ 2663824 w 2663824"/>
              <a:gd name="connsiteY2" fmla="*/ 116729 h 2283736"/>
              <a:gd name="connsiteX3" fmla="*/ 2663824 w 2663824"/>
              <a:gd name="connsiteY3" fmla="*/ 2283736 h 2283736"/>
              <a:gd name="connsiteX4" fmla="*/ 0 w 2663824"/>
              <a:gd name="connsiteY4" fmla="*/ 2283736 h 2283736"/>
              <a:gd name="connsiteX5" fmla="*/ 0 w 2663824"/>
              <a:gd name="connsiteY5" fmla="*/ 116729 h 2283736"/>
              <a:gd name="connsiteX6" fmla="*/ 116729 w 2663824"/>
              <a:gd name="connsiteY6" fmla="*/ 0 h 22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3824" h="2283736">
                <a:moveTo>
                  <a:pt x="116729" y="0"/>
                </a:moveTo>
                <a:lnTo>
                  <a:pt x="2547095" y="0"/>
                </a:lnTo>
                <a:cubicBezTo>
                  <a:pt x="2611563" y="0"/>
                  <a:pt x="2663824" y="52261"/>
                  <a:pt x="2663824" y="116729"/>
                </a:cubicBezTo>
                <a:lnTo>
                  <a:pt x="2663824" y="2283736"/>
                </a:lnTo>
                <a:lnTo>
                  <a:pt x="0" y="2283736"/>
                </a:lnTo>
                <a:lnTo>
                  <a:pt x="0" y="116729"/>
                </a:lnTo>
                <a:cubicBezTo>
                  <a:pt x="0" y="52261"/>
                  <a:pt x="52261" y="0"/>
                  <a:pt x="116729" y="0"/>
                </a:cubicBezTo>
                <a:close/>
              </a:path>
            </a:pathLst>
          </a:custGeom>
          <a:solidFill>
            <a:schemeClr val="bg1">
              <a:lumMod val="95000"/>
            </a:schemeClr>
          </a:solidFill>
        </p:spPr>
        <p:txBody>
          <a:bodyPr wrap="square">
            <a:noAutofit/>
          </a:bodyPr>
          <a:lstStyle>
            <a:lvl1pPr>
              <a:defRPr sz="1400"/>
            </a:lvl1pPr>
          </a:lstStyle>
          <a:p>
            <a:r>
              <a:rPr lang="en-US"/>
              <a:t>Click icon to add picture</a:t>
            </a:r>
            <a:endParaRPr lang="en-GB"/>
          </a:p>
        </p:txBody>
      </p:sp>
    </p:spTree>
    <p:extLst>
      <p:ext uri="{BB962C8B-B14F-4D97-AF65-F5344CB8AC3E}">
        <p14:creationId xmlns:p14="http://schemas.microsoft.com/office/powerpoint/2010/main" val="38678144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Contact">
    <p:bg>
      <p:bgPr>
        <a:solidFill>
          <a:schemeClr val="accent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E1EFE2-B4BD-4554-9890-8C6DEFCB3AE2}" type="datetime1">
              <a:rPr lang="en-GB" smtClean="0"/>
              <a:t>14/10/2025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6607247-EB78-480B-A962-35111A450531}" type="slidenum">
              <a:rPr lang="en-GB" smtClean="0"/>
              <a:t>‹#›</a:t>
            </a:fld>
            <a:endParaRPr lang="en-GB"/>
          </a:p>
        </p:txBody>
      </p:sp>
      <p:pic>
        <p:nvPicPr>
          <p:cNvPr id="10" name="Picture 9">
            <a:extLst>
              <a:ext uri="{FF2B5EF4-FFF2-40B4-BE49-F238E27FC236}">
                <a16:creationId xmlns:a16="http://schemas.microsoft.com/office/drawing/2014/main" id="{7AC68DC5-DF12-4872-86EA-43F2A5BBA96B}"/>
              </a:ext>
            </a:extLst>
          </p:cNvPr>
          <p:cNvPicPr>
            <a:picLocks noChangeAspect="1"/>
          </p:cNvPicPr>
          <p:nvPr userDrawn="1"/>
        </p:nvPicPr>
        <p:blipFill>
          <a:blip r:embed="rId2"/>
          <a:stretch>
            <a:fillRect/>
          </a:stretch>
        </p:blipFill>
        <p:spPr>
          <a:xfrm>
            <a:off x="565150" y="5982075"/>
            <a:ext cx="2743200" cy="533185"/>
          </a:xfrm>
          <a:prstGeom prst="rect">
            <a:avLst/>
          </a:prstGeom>
        </p:spPr>
      </p:pic>
      <p:grpSp>
        <p:nvGrpSpPr>
          <p:cNvPr id="14" name="Group 13">
            <a:extLst>
              <a:ext uri="{FF2B5EF4-FFF2-40B4-BE49-F238E27FC236}">
                <a16:creationId xmlns:a16="http://schemas.microsoft.com/office/drawing/2014/main" id="{E750CB1D-161B-4A92-AF75-AF59FBA39DFD}"/>
              </a:ext>
            </a:extLst>
          </p:cNvPr>
          <p:cNvGrpSpPr/>
          <p:nvPr userDrawn="1"/>
        </p:nvGrpSpPr>
        <p:grpSpPr>
          <a:xfrm>
            <a:off x="10624343" y="381000"/>
            <a:ext cx="947738" cy="739776"/>
            <a:chOff x="10864850" y="381000"/>
            <a:chExt cx="947738" cy="739776"/>
          </a:xfrm>
        </p:grpSpPr>
        <p:sp>
          <p:nvSpPr>
            <p:cNvPr id="15" name="Freeform 5">
              <a:extLst>
                <a:ext uri="{FF2B5EF4-FFF2-40B4-BE49-F238E27FC236}">
                  <a16:creationId xmlns:a16="http://schemas.microsoft.com/office/drawing/2014/main" id="{A4DCBC2C-0A00-4B93-AD8F-15F602AC101F}"/>
                </a:ext>
              </a:extLst>
            </p:cNvPr>
            <p:cNvSpPr>
              <a:spLocks noEditPoints="1"/>
            </p:cNvSpPr>
            <p:nvPr userDrawn="1"/>
          </p:nvSpPr>
          <p:spPr bwMode="auto">
            <a:xfrm>
              <a:off x="10996613" y="858838"/>
              <a:ext cx="796925" cy="261938"/>
            </a:xfrm>
            <a:custGeom>
              <a:avLst/>
              <a:gdLst>
                <a:gd name="T0" fmla="*/ 1333 w 1333"/>
                <a:gd name="T1" fmla="*/ 338 h 438"/>
                <a:gd name="T2" fmla="*/ 1273 w 1333"/>
                <a:gd name="T3" fmla="*/ 0 h 438"/>
                <a:gd name="T4" fmla="*/ 1064 w 1333"/>
                <a:gd name="T5" fmla="*/ 271 h 438"/>
                <a:gd name="T6" fmla="*/ 1157 w 1333"/>
                <a:gd name="T7" fmla="*/ 231 h 438"/>
                <a:gd name="T8" fmla="*/ 1102 w 1333"/>
                <a:gd name="T9" fmla="*/ 299 h 438"/>
                <a:gd name="T10" fmla="*/ 1033 w 1333"/>
                <a:gd name="T11" fmla="*/ 170 h 438"/>
                <a:gd name="T12" fmla="*/ 1157 w 1333"/>
                <a:gd name="T13" fmla="*/ 195 h 438"/>
                <a:gd name="T14" fmla="*/ 1046 w 1333"/>
                <a:gd name="T15" fmla="*/ 208 h 438"/>
                <a:gd name="T16" fmla="*/ 1087 w 1333"/>
                <a:gd name="T17" fmla="*/ 343 h 438"/>
                <a:gd name="T18" fmla="*/ 1160 w 1333"/>
                <a:gd name="T19" fmla="*/ 303 h 438"/>
                <a:gd name="T20" fmla="*/ 1215 w 1333"/>
                <a:gd name="T21" fmla="*/ 338 h 438"/>
                <a:gd name="T22" fmla="*/ 1212 w 1333"/>
                <a:gd name="T23" fmla="*/ 228 h 438"/>
                <a:gd name="T24" fmla="*/ 1112 w 1333"/>
                <a:gd name="T25" fmla="*/ 101 h 438"/>
                <a:gd name="T26" fmla="*/ 1033 w 1333"/>
                <a:gd name="T27" fmla="*/ 170 h 438"/>
                <a:gd name="T28" fmla="*/ 939 w 1333"/>
                <a:gd name="T29" fmla="*/ 343 h 438"/>
                <a:gd name="T30" fmla="*/ 982 w 1333"/>
                <a:gd name="T31" fmla="*/ 290 h 438"/>
                <a:gd name="T32" fmla="*/ 926 w 1333"/>
                <a:gd name="T33" fmla="*/ 258 h 438"/>
                <a:gd name="T34" fmla="*/ 979 w 1333"/>
                <a:gd name="T35" fmla="*/ 150 h 438"/>
                <a:gd name="T36" fmla="*/ 926 w 1333"/>
                <a:gd name="T37" fmla="*/ 106 h 438"/>
                <a:gd name="T38" fmla="*/ 865 w 1333"/>
                <a:gd name="T39" fmla="*/ 60 h 438"/>
                <a:gd name="T40" fmla="*/ 821 w 1333"/>
                <a:gd name="T41" fmla="*/ 106 h 438"/>
                <a:gd name="T42" fmla="*/ 865 w 1333"/>
                <a:gd name="T43" fmla="*/ 150 h 438"/>
                <a:gd name="T44" fmla="*/ 722 w 1333"/>
                <a:gd name="T45" fmla="*/ 64 h 438"/>
                <a:gd name="T46" fmla="*/ 782 w 1333"/>
                <a:gd name="T47" fmla="*/ 6 h 438"/>
                <a:gd name="T48" fmla="*/ 722 w 1333"/>
                <a:gd name="T49" fmla="*/ 64 h 438"/>
                <a:gd name="T50" fmla="*/ 782 w 1333"/>
                <a:gd name="T51" fmla="*/ 338 h 438"/>
                <a:gd name="T52" fmla="*/ 722 w 1333"/>
                <a:gd name="T53" fmla="*/ 106 h 438"/>
                <a:gd name="T54" fmla="*/ 601 w 1333"/>
                <a:gd name="T55" fmla="*/ 106 h 438"/>
                <a:gd name="T56" fmla="*/ 600 w 1333"/>
                <a:gd name="T57" fmla="*/ 138 h 438"/>
                <a:gd name="T58" fmla="*/ 430 w 1333"/>
                <a:gd name="T59" fmla="*/ 221 h 438"/>
                <a:gd name="T60" fmla="*/ 597 w 1333"/>
                <a:gd name="T61" fmla="*/ 301 h 438"/>
                <a:gd name="T62" fmla="*/ 528 w 1333"/>
                <a:gd name="T63" fmla="*/ 391 h 438"/>
                <a:gd name="T64" fmla="*/ 456 w 1333"/>
                <a:gd name="T65" fmla="*/ 422 h 438"/>
                <a:gd name="T66" fmla="*/ 658 w 1333"/>
                <a:gd name="T67" fmla="*/ 316 h 438"/>
                <a:gd name="T68" fmla="*/ 601 w 1333"/>
                <a:gd name="T69" fmla="*/ 106 h 438"/>
                <a:gd name="T70" fmla="*/ 493 w 1333"/>
                <a:gd name="T71" fmla="*/ 221 h 438"/>
                <a:gd name="T72" fmla="*/ 598 w 1333"/>
                <a:gd name="T73" fmla="*/ 220 h 438"/>
                <a:gd name="T74" fmla="*/ 321 w 1333"/>
                <a:gd name="T75" fmla="*/ 64 h 438"/>
                <a:gd name="T76" fmla="*/ 382 w 1333"/>
                <a:gd name="T77" fmla="*/ 6 h 438"/>
                <a:gd name="T78" fmla="*/ 321 w 1333"/>
                <a:gd name="T79" fmla="*/ 64 h 438"/>
                <a:gd name="T80" fmla="*/ 382 w 1333"/>
                <a:gd name="T81" fmla="*/ 338 h 438"/>
                <a:gd name="T82" fmla="*/ 321 w 1333"/>
                <a:gd name="T83" fmla="*/ 106 h 438"/>
                <a:gd name="T84" fmla="*/ 63 w 1333"/>
                <a:gd name="T85" fmla="*/ 73 h 438"/>
                <a:gd name="T86" fmla="*/ 202 w 1333"/>
                <a:gd name="T87" fmla="*/ 181 h 438"/>
                <a:gd name="T88" fmla="*/ 63 w 1333"/>
                <a:gd name="T89" fmla="*/ 288 h 438"/>
                <a:gd name="T90" fmla="*/ 0 w 1333"/>
                <a:gd name="T91" fmla="*/ 338 h 438"/>
                <a:gd name="T92" fmla="*/ 268 w 1333"/>
                <a:gd name="T93" fmla="*/ 181 h 438"/>
                <a:gd name="T94" fmla="*/ 0 w 1333"/>
                <a:gd name="T95" fmla="*/ 24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3" h="438">
                  <a:moveTo>
                    <a:pt x="1273" y="338"/>
                  </a:moveTo>
                  <a:cubicBezTo>
                    <a:pt x="1333" y="338"/>
                    <a:pt x="1333" y="338"/>
                    <a:pt x="1333" y="338"/>
                  </a:cubicBezTo>
                  <a:cubicBezTo>
                    <a:pt x="1333" y="0"/>
                    <a:pt x="1333" y="0"/>
                    <a:pt x="1333" y="0"/>
                  </a:cubicBezTo>
                  <a:cubicBezTo>
                    <a:pt x="1273" y="0"/>
                    <a:pt x="1273" y="0"/>
                    <a:pt x="1273" y="0"/>
                  </a:cubicBezTo>
                  <a:lnTo>
                    <a:pt x="1273" y="338"/>
                  </a:lnTo>
                  <a:close/>
                  <a:moveTo>
                    <a:pt x="1064" y="271"/>
                  </a:moveTo>
                  <a:cubicBezTo>
                    <a:pt x="1064" y="235"/>
                    <a:pt x="1104" y="231"/>
                    <a:pt x="1131" y="231"/>
                  </a:cubicBezTo>
                  <a:cubicBezTo>
                    <a:pt x="1157" y="231"/>
                    <a:pt x="1157" y="231"/>
                    <a:pt x="1157" y="231"/>
                  </a:cubicBezTo>
                  <a:cubicBezTo>
                    <a:pt x="1157" y="249"/>
                    <a:pt x="1154" y="266"/>
                    <a:pt x="1144" y="279"/>
                  </a:cubicBezTo>
                  <a:cubicBezTo>
                    <a:pt x="1135" y="291"/>
                    <a:pt x="1120" y="299"/>
                    <a:pt x="1102" y="299"/>
                  </a:cubicBezTo>
                  <a:cubicBezTo>
                    <a:pt x="1080" y="299"/>
                    <a:pt x="1064" y="291"/>
                    <a:pt x="1064" y="271"/>
                  </a:cubicBezTo>
                  <a:moveTo>
                    <a:pt x="1033" y="170"/>
                  </a:moveTo>
                  <a:cubicBezTo>
                    <a:pt x="1053" y="155"/>
                    <a:pt x="1079" y="145"/>
                    <a:pt x="1105" y="145"/>
                  </a:cubicBezTo>
                  <a:cubicBezTo>
                    <a:pt x="1140" y="145"/>
                    <a:pt x="1157" y="157"/>
                    <a:pt x="1157" y="195"/>
                  </a:cubicBezTo>
                  <a:cubicBezTo>
                    <a:pt x="1124" y="195"/>
                    <a:pt x="1124" y="195"/>
                    <a:pt x="1124" y="195"/>
                  </a:cubicBezTo>
                  <a:cubicBezTo>
                    <a:pt x="1098" y="195"/>
                    <a:pt x="1069" y="197"/>
                    <a:pt x="1046" y="208"/>
                  </a:cubicBezTo>
                  <a:cubicBezTo>
                    <a:pt x="1023" y="220"/>
                    <a:pt x="1006" y="240"/>
                    <a:pt x="1006" y="275"/>
                  </a:cubicBezTo>
                  <a:cubicBezTo>
                    <a:pt x="1006" y="319"/>
                    <a:pt x="1046" y="343"/>
                    <a:pt x="1087" y="343"/>
                  </a:cubicBezTo>
                  <a:cubicBezTo>
                    <a:pt x="1115" y="343"/>
                    <a:pt x="1145" y="329"/>
                    <a:pt x="1159" y="303"/>
                  </a:cubicBezTo>
                  <a:cubicBezTo>
                    <a:pt x="1160" y="303"/>
                    <a:pt x="1160" y="303"/>
                    <a:pt x="1160" y="303"/>
                  </a:cubicBezTo>
                  <a:cubicBezTo>
                    <a:pt x="1160" y="311"/>
                    <a:pt x="1160" y="326"/>
                    <a:pt x="1162" y="338"/>
                  </a:cubicBezTo>
                  <a:cubicBezTo>
                    <a:pt x="1215" y="338"/>
                    <a:pt x="1215" y="338"/>
                    <a:pt x="1215" y="338"/>
                  </a:cubicBezTo>
                  <a:cubicBezTo>
                    <a:pt x="1214" y="320"/>
                    <a:pt x="1213" y="304"/>
                    <a:pt x="1213" y="286"/>
                  </a:cubicBezTo>
                  <a:cubicBezTo>
                    <a:pt x="1212" y="269"/>
                    <a:pt x="1212" y="252"/>
                    <a:pt x="1212" y="228"/>
                  </a:cubicBezTo>
                  <a:cubicBezTo>
                    <a:pt x="1212" y="198"/>
                    <a:pt x="1212" y="198"/>
                    <a:pt x="1212" y="198"/>
                  </a:cubicBezTo>
                  <a:cubicBezTo>
                    <a:pt x="1212" y="130"/>
                    <a:pt x="1183" y="101"/>
                    <a:pt x="1112" y="101"/>
                  </a:cubicBezTo>
                  <a:cubicBezTo>
                    <a:pt x="1086" y="101"/>
                    <a:pt x="1055" y="107"/>
                    <a:pt x="1031" y="118"/>
                  </a:cubicBezTo>
                  <a:lnTo>
                    <a:pt x="1033" y="170"/>
                  </a:lnTo>
                  <a:close/>
                  <a:moveTo>
                    <a:pt x="865" y="268"/>
                  </a:moveTo>
                  <a:cubicBezTo>
                    <a:pt x="865" y="314"/>
                    <a:pt x="892" y="343"/>
                    <a:pt x="939" y="343"/>
                  </a:cubicBezTo>
                  <a:cubicBezTo>
                    <a:pt x="957" y="343"/>
                    <a:pt x="971" y="342"/>
                    <a:pt x="983" y="338"/>
                  </a:cubicBezTo>
                  <a:cubicBezTo>
                    <a:pt x="982" y="290"/>
                    <a:pt x="982" y="290"/>
                    <a:pt x="982" y="290"/>
                  </a:cubicBezTo>
                  <a:cubicBezTo>
                    <a:pt x="975" y="294"/>
                    <a:pt x="965" y="297"/>
                    <a:pt x="954" y="297"/>
                  </a:cubicBezTo>
                  <a:cubicBezTo>
                    <a:pt x="931" y="297"/>
                    <a:pt x="926" y="278"/>
                    <a:pt x="926" y="258"/>
                  </a:cubicBezTo>
                  <a:cubicBezTo>
                    <a:pt x="926" y="150"/>
                    <a:pt x="926" y="150"/>
                    <a:pt x="926" y="150"/>
                  </a:cubicBezTo>
                  <a:cubicBezTo>
                    <a:pt x="979" y="150"/>
                    <a:pt x="979" y="150"/>
                    <a:pt x="979" y="150"/>
                  </a:cubicBezTo>
                  <a:cubicBezTo>
                    <a:pt x="979" y="106"/>
                    <a:pt x="979" y="106"/>
                    <a:pt x="979" y="106"/>
                  </a:cubicBezTo>
                  <a:cubicBezTo>
                    <a:pt x="926" y="106"/>
                    <a:pt x="926" y="106"/>
                    <a:pt x="926" y="106"/>
                  </a:cubicBezTo>
                  <a:cubicBezTo>
                    <a:pt x="926" y="40"/>
                    <a:pt x="926" y="40"/>
                    <a:pt x="926" y="40"/>
                  </a:cubicBezTo>
                  <a:cubicBezTo>
                    <a:pt x="865" y="60"/>
                    <a:pt x="865" y="60"/>
                    <a:pt x="865" y="60"/>
                  </a:cubicBezTo>
                  <a:cubicBezTo>
                    <a:pt x="865" y="106"/>
                    <a:pt x="865" y="106"/>
                    <a:pt x="865" y="106"/>
                  </a:cubicBezTo>
                  <a:cubicBezTo>
                    <a:pt x="821" y="106"/>
                    <a:pt x="821" y="106"/>
                    <a:pt x="821" y="106"/>
                  </a:cubicBezTo>
                  <a:cubicBezTo>
                    <a:pt x="821" y="150"/>
                    <a:pt x="821" y="150"/>
                    <a:pt x="821" y="150"/>
                  </a:cubicBezTo>
                  <a:cubicBezTo>
                    <a:pt x="865" y="150"/>
                    <a:pt x="865" y="150"/>
                    <a:pt x="865" y="150"/>
                  </a:cubicBezTo>
                  <a:lnTo>
                    <a:pt x="865" y="268"/>
                  </a:lnTo>
                  <a:close/>
                  <a:moveTo>
                    <a:pt x="722" y="64"/>
                  </a:moveTo>
                  <a:cubicBezTo>
                    <a:pt x="782" y="64"/>
                    <a:pt x="782" y="64"/>
                    <a:pt x="782" y="64"/>
                  </a:cubicBezTo>
                  <a:cubicBezTo>
                    <a:pt x="782" y="6"/>
                    <a:pt x="782" y="6"/>
                    <a:pt x="782" y="6"/>
                  </a:cubicBezTo>
                  <a:cubicBezTo>
                    <a:pt x="722" y="6"/>
                    <a:pt x="722" y="6"/>
                    <a:pt x="722" y="6"/>
                  </a:cubicBezTo>
                  <a:lnTo>
                    <a:pt x="722" y="64"/>
                  </a:lnTo>
                  <a:close/>
                  <a:moveTo>
                    <a:pt x="722" y="338"/>
                  </a:moveTo>
                  <a:cubicBezTo>
                    <a:pt x="782" y="338"/>
                    <a:pt x="782" y="338"/>
                    <a:pt x="782" y="338"/>
                  </a:cubicBezTo>
                  <a:cubicBezTo>
                    <a:pt x="782" y="106"/>
                    <a:pt x="782" y="106"/>
                    <a:pt x="782" y="106"/>
                  </a:cubicBezTo>
                  <a:cubicBezTo>
                    <a:pt x="722" y="106"/>
                    <a:pt x="722" y="106"/>
                    <a:pt x="722" y="106"/>
                  </a:cubicBezTo>
                  <a:lnTo>
                    <a:pt x="722" y="338"/>
                  </a:lnTo>
                  <a:close/>
                  <a:moveTo>
                    <a:pt x="601" y="106"/>
                  </a:moveTo>
                  <a:cubicBezTo>
                    <a:pt x="601" y="138"/>
                    <a:pt x="601" y="138"/>
                    <a:pt x="601" y="138"/>
                  </a:cubicBezTo>
                  <a:cubicBezTo>
                    <a:pt x="600" y="138"/>
                    <a:pt x="600" y="138"/>
                    <a:pt x="600" y="138"/>
                  </a:cubicBezTo>
                  <a:cubicBezTo>
                    <a:pt x="583" y="111"/>
                    <a:pt x="559" y="101"/>
                    <a:pt x="529" y="101"/>
                  </a:cubicBezTo>
                  <a:cubicBezTo>
                    <a:pt x="459" y="101"/>
                    <a:pt x="430" y="165"/>
                    <a:pt x="430" y="221"/>
                  </a:cubicBezTo>
                  <a:cubicBezTo>
                    <a:pt x="430" y="283"/>
                    <a:pt x="456" y="338"/>
                    <a:pt x="525" y="338"/>
                  </a:cubicBezTo>
                  <a:cubicBezTo>
                    <a:pt x="559" y="338"/>
                    <a:pt x="586" y="321"/>
                    <a:pt x="597" y="301"/>
                  </a:cubicBezTo>
                  <a:cubicBezTo>
                    <a:pt x="598" y="301"/>
                    <a:pt x="598" y="301"/>
                    <a:pt x="598" y="301"/>
                  </a:cubicBezTo>
                  <a:cubicBezTo>
                    <a:pt x="598" y="341"/>
                    <a:pt x="595" y="391"/>
                    <a:pt x="528" y="391"/>
                  </a:cubicBezTo>
                  <a:cubicBezTo>
                    <a:pt x="509" y="391"/>
                    <a:pt x="479" y="381"/>
                    <a:pt x="460" y="371"/>
                  </a:cubicBezTo>
                  <a:cubicBezTo>
                    <a:pt x="456" y="422"/>
                    <a:pt x="456" y="422"/>
                    <a:pt x="456" y="422"/>
                  </a:cubicBezTo>
                  <a:cubicBezTo>
                    <a:pt x="484" y="434"/>
                    <a:pt x="512" y="438"/>
                    <a:pt x="536" y="438"/>
                  </a:cubicBezTo>
                  <a:cubicBezTo>
                    <a:pt x="633" y="438"/>
                    <a:pt x="658" y="379"/>
                    <a:pt x="658" y="316"/>
                  </a:cubicBezTo>
                  <a:cubicBezTo>
                    <a:pt x="658" y="106"/>
                    <a:pt x="658" y="106"/>
                    <a:pt x="658" y="106"/>
                  </a:cubicBezTo>
                  <a:lnTo>
                    <a:pt x="601" y="106"/>
                  </a:lnTo>
                  <a:close/>
                  <a:moveTo>
                    <a:pt x="545" y="291"/>
                  </a:moveTo>
                  <a:cubicBezTo>
                    <a:pt x="510" y="291"/>
                    <a:pt x="493" y="252"/>
                    <a:pt x="493" y="221"/>
                  </a:cubicBezTo>
                  <a:cubicBezTo>
                    <a:pt x="493" y="185"/>
                    <a:pt x="506" y="148"/>
                    <a:pt x="547" y="148"/>
                  </a:cubicBezTo>
                  <a:cubicBezTo>
                    <a:pt x="583" y="148"/>
                    <a:pt x="598" y="180"/>
                    <a:pt x="598" y="220"/>
                  </a:cubicBezTo>
                  <a:cubicBezTo>
                    <a:pt x="598" y="258"/>
                    <a:pt x="583" y="291"/>
                    <a:pt x="545" y="291"/>
                  </a:cubicBezTo>
                  <a:moveTo>
                    <a:pt x="321" y="64"/>
                  </a:moveTo>
                  <a:cubicBezTo>
                    <a:pt x="382" y="64"/>
                    <a:pt x="382" y="64"/>
                    <a:pt x="382" y="64"/>
                  </a:cubicBezTo>
                  <a:cubicBezTo>
                    <a:pt x="382" y="6"/>
                    <a:pt x="382" y="6"/>
                    <a:pt x="382" y="6"/>
                  </a:cubicBezTo>
                  <a:cubicBezTo>
                    <a:pt x="321" y="6"/>
                    <a:pt x="321" y="6"/>
                    <a:pt x="321" y="6"/>
                  </a:cubicBezTo>
                  <a:lnTo>
                    <a:pt x="321" y="64"/>
                  </a:lnTo>
                  <a:close/>
                  <a:moveTo>
                    <a:pt x="321" y="338"/>
                  </a:moveTo>
                  <a:cubicBezTo>
                    <a:pt x="382" y="338"/>
                    <a:pt x="382" y="338"/>
                    <a:pt x="382" y="338"/>
                  </a:cubicBezTo>
                  <a:cubicBezTo>
                    <a:pt x="382" y="106"/>
                    <a:pt x="382" y="106"/>
                    <a:pt x="382" y="106"/>
                  </a:cubicBezTo>
                  <a:cubicBezTo>
                    <a:pt x="321" y="106"/>
                    <a:pt x="321" y="106"/>
                    <a:pt x="321" y="106"/>
                  </a:cubicBezTo>
                  <a:lnTo>
                    <a:pt x="321" y="338"/>
                  </a:lnTo>
                  <a:close/>
                  <a:moveTo>
                    <a:pt x="63" y="73"/>
                  </a:moveTo>
                  <a:cubicBezTo>
                    <a:pt x="98" y="73"/>
                    <a:pt x="98" y="73"/>
                    <a:pt x="98" y="73"/>
                  </a:cubicBezTo>
                  <a:cubicBezTo>
                    <a:pt x="151" y="73"/>
                    <a:pt x="202" y="112"/>
                    <a:pt x="202" y="181"/>
                  </a:cubicBezTo>
                  <a:cubicBezTo>
                    <a:pt x="202" y="249"/>
                    <a:pt x="151" y="288"/>
                    <a:pt x="98" y="288"/>
                  </a:cubicBezTo>
                  <a:cubicBezTo>
                    <a:pt x="63" y="288"/>
                    <a:pt x="63" y="288"/>
                    <a:pt x="63" y="288"/>
                  </a:cubicBezTo>
                  <a:lnTo>
                    <a:pt x="63" y="73"/>
                  </a:lnTo>
                  <a:close/>
                  <a:moveTo>
                    <a:pt x="0" y="338"/>
                  </a:moveTo>
                  <a:cubicBezTo>
                    <a:pt x="86" y="338"/>
                    <a:pt x="86" y="338"/>
                    <a:pt x="86" y="338"/>
                  </a:cubicBezTo>
                  <a:cubicBezTo>
                    <a:pt x="183" y="338"/>
                    <a:pt x="268" y="306"/>
                    <a:pt x="268" y="181"/>
                  </a:cubicBezTo>
                  <a:cubicBezTo>
                    <a:pt x="268" y="56"/>
                    <a:pt x="183" y="24"/>
                    <a:pt x="86" y="24"/>
                  </a:cubicBezTo>
                  <a:cubicBezTo>
                    <a:pt x="0" y="24"/>
                    <a:pt x="0" y="24"/>
                    <a:pt x="0" y="24"/>
                  </a:cubicBezTo>
                  <a:lnTo>
                    <a:pt x="0" y="33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6" name="Freeform 6">
              <a:extLst>
                <a:ext uri="{FF2B5EF4-FFF2-40B4-BE49-F238E27FC236}">
                  <a16:creationId xmlns:a16="http://schemas.microsoft.com/office/drawing/2014/main" id="{157218B0-6241-4B9F-8494-D2C5D6E4F979}"/>
                </a:ext>
              </a:extLst>
            </p:cNvPr>
            <p:cNvSpPr>
              <a:spLocks noEditPoints="1"/>
            </p:cNvSpPr>
            <p:nvPr userDrawn="1"/>
          </p:nvSpPr>
          <p:spPr bwMode="auto">
            <a:xfrm>
              <a:off x="10864850" y="381000"/>
              <a:ext cx="947738" cy="382588"/>
            </a:xfrm>
            <a:custGeom>
              <a:avLst/>
              <a:gdLst>
                <a:gd name="T0" fmla="*/ 1526 w 1585"/>
                <a:gd name="T1" fmla="*/ 76 h 639"/>
                <a:gd name="T2" fmla="*/ 1493 w 1585"/>
                <a:gd name="T3" fmla="*/ 178 h 639"/>
                <a:gd name="T4" fmla="*/ 1379 w 1585"/>
                <a:gd name="T5" fmla="*/ 155 h 639"/>
                <a:gd name="T6" fmla="*/ 1280 w 1585"/>
                <a:gd name="T7" fmla="*/ 204 h 639"/>
                <a:gd name="T8" fmla="*/ 1480 w 1585"/>
                <a:gd name="T9" fmla="*/ 406 h 639"/>
                <a:gd name="T10" fmla="*/ 1228 w 1585"/>
                <a:gd name="T11" fmla="*/ 585 h 639"/>
                <a:gd name="T12" fmla="*/ 1068 w 1585"/>
                <a:gd name="T13" fmla="*/ 558 h 639"/>
                <a:gd name="T14" fmla="*/ 1101 w 1585"/>
                <a:gd name="T15" fmla="*/ 453 h 639"/>
                <a:gd name="T16" fmla="*/ 1228 w 1585"/>
                <a:gd name="T17" fmla="*/ 483 h 639"/>
                <a:gd name="T18" fmla="*/ 1338 w 1585"/>
                <a:gd name="T19" fmla="*/ 422 h 639"/>
                <a:gd name="T20" fmla="*/ 1138 w 1585"/>
                <a:gd name="T21" fmla="*/ 225 h 639"/>
                <a:gd name="T22" fmla="*/ 1368 w 1585"/>
                <a:gd name="T23" fmla="*/ 53 h 639"/>
                <a:gd name="T24" fmla="*/ 1526 w 1585"/>
                <a:gd name="T25" fmla="*/ 76 h 639"/>
                <a:gd name="T26" fmla="*/ 1129 w 1585"/>
                <a:gd name="T27" fmla="*/ 62 h 639"/>
                <a:gd name="T28" fmla="*/ 1021 w 1585"/>
                <a:gd name="T29" fmla="*/ 576 h 639"/>
                <a:gd name="T30" fmla="*/ 883 w 1585"/>
                <a:gd name="T31" fmla="*/ 576 h 639"/>
                <a:gd name="T32" fmla="*/ 929 w 1585"/>
                <a:gd name="T33" fmla="*/ 356 h 639"/>
                <a:gd name="T34" fmla="*/ 765 w 1585"/>
                <a:gd name="T35" fmla="*/ 356 h 639"/>
                <a:gd name="T36" fmla="*/ 719 w 1585"/>
                <a:gd name="T37" fmla="*/ 576 h 639"/>
                <a:gd name="T38" fmla="*/ 581 w 1585"/>
                <a:gd name="T39" fmla="*/ 576 h 639"/>
                <a:gd name="T40" fmla="*/ 688 w 1585"/>
                <a:gd name="T41" fmla="*/ 62 h 639"/>
                <a:gd name="T42" fmla="*/ 827 w 1585"/>
                <a:gd name="T43" fmla="*/ 62 h 639"/>
                <a:gd name="T44" fmla="*/ 786 w 1585"/>
                <a:gd name="T45" fmla="*/ 258 h 639"/>
                <a:gd name="T46" fmla="*/ 950 w 1585"/>
                <a:gd name="T47" fmla="*/ 258 h 639"/>
                <a:gd name="T48" fmla="*/ 990 w 1585"/>
                <a:gd name="T49" fmla="*/ 62 h 639"/>
                <a:gd name="T50" fmla="*/ 1129 w 1585"/>
                <a:gd name="T51" fmla="*/ 62 h 639"/>
                <a:gd name="T52" fmla="*/ 637 w 1585"/>
                <a:gd name="T53" fmla="*/ 62 h 639"/>
                <a:gd name="T54" fmla="*/ 528 w 1585"/>
                <a:gd name="T55" fmla="*/ 576 h 639"/>
                <a:gd name="T56" fmla="*/ 356 w 1585"/>
                <a:gd name="T57" fmla="*/ 576 h 639"/>
                <a:gd name="T58" fmla="*/ 248 w 1585"/>
                <a:gd name="T59" fmla="*/ 220 h 639"/>
                <a:gd name="T60" fmla="*/ 247 w 1585"/>
                <a:gd name="T61" fmla="*/ 220 h 639"/>
                <a:gd name="T62" fmla="*/ 175 w 1585"/>
                <a:gd name="T63" fmla="*/ 576 h 639"/>
                <a:gd name="T64" fmla="*/ 45 w 1585"/>
                <a:gd name="T65" fmla="*/ 576 h 639"/>
                <a:gd name="T66" fmla="*/ 155 w 1585"/>
                <a:gd name="T67" fmla="*/ 62 h 639"/>
                <a:gd name="T68" fmla="*/ 327 w 1585"/>
                <a:gd name="T69" fmla="*/ 62 h 639"/>
                <a:gd name="T70" fmla="*/ 433 w 1585"/>
                <a:gd name="T71" fmla="*/ 418 h 639"/>
                <a:gd name="T72" fmla="*/ 435 w 1585"/>
                <a:gd name="T73" fmla="*/ 418 h 639"/>
                <a:gd name="T74" fmla="*/ 507 w 1585"/>
                <a:gd name="T75" fmla="*/ 62 h 639"/>
                <a:gd name="T76" fmla="*/ 637 w 1585"/>
                <a:gd name="T77" fmla="*/ 62 h 639"/>
                <a:gd name="T78" fmla="*/ 1585 w 1585"/>
                <a:gd name="T79" fmla="*/ 0 h 639"/>
                <a:gd name="T80" fmla="*/ 0 w 1585"/>
                <a:gd name="T81" fmla="*/ 0 h 639"/>
                <a:gd name="T82" fmla="*/ 0 w 1585"/>
                <a:gd name="T83" fmla="*/ 639 h 639"/>
                <a:gd name="T84" fmla="*/ 1585 w 1585"/>
                <a:gd name="T85" fmla="*/ 639 h 639"/>
                <a:gd name="T86" fmla="*/ 1585 w 1585"/>
                <a:gd name="T87"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5" h="639">
                  <a:moveTo>
                    <a:pt x="1526" y="76"/>
                  </a:moveTo>
                  <a:cubicBezTo>
                    <a:pt x="1493" y="178"/>
                    <a:pt x="1493" y="178"/>
                    <a:pt x="1493" y="178"/>
                  </a:cubicBezTo>
                  <a:cubicBezTo>
                    <a:pt x="1466" y="166"/>
                    <a:pt x="1430" y="155"/>
                    <a:pt x="1379" y="155"/>
                  </a:cubicBezTo>
                  <a:cubicBezTo>
                    <a:pt x="1324" y="155"/>
                    <a:pt x="1280" y="163"/>
                    <a:pt x="1280" y="204"/>
                  </a:cubicBezTo>
                  <a:cubicBezTo>
                    <a:pt x="1280" y="277"/>
                    <a:pt x="1480" y="250"/>
                    <a:pt x="1480" y="406"/>
                  </a:cubicBezTo>
                  <a:cubicBezTo>
                    <a:pt x="1480" y="548"/>
                    <a:pt x="1348" y="585"/>
                    <a:pt x="1228" y="585"/>
                  </a:cubicBezTo>
                  <a:cubicBezTo>
                    <a:pt x="1175" y="585"/>
                    <a:pt x="1113" y="572"/>
                    <a:pt x="1068" y="558"/>
                  </a:cubicBezTo>
                  <a:cubicBezTo>
                    <a:pt x="1101" y="453"/>
                    <a:pt x="1101" y="453"/>
                    <a:pt x="1101" y="453"/>
                  </a:cubicBezTo>
                  <a:cubicBezTo>
                    <a:pt x="1128" y="471"/>
                    <a:pt x="1183" y="483"/>
                    <a:pt x="1228" y="483"/>
                  </a:cubicBezTo>
                  <a:cubicBezTo>
                    <a:pt x="1271" y="483"/>
                    <a:pt x="1338" y="475"/>
                    <a:pt x="1338" y="422"/>
                  </a:cubicBezTo>
                  <a:cubicBezTo>
                    <a:pt x="1338" y="339"/>
                    <a:pt x="1138" y="370"/>
                    <a:pt x="1138" y="225"/>
                  </a:cubicBezTo>
                  <a:cubicBezTo>
                    <a:pt x="1138" y="93"/>
                    <a:pt x="1254" y="53"/>
                    <a:pt x="1368" y="53"/>
                  </a:cubicBezTo>
                  <a:cubicBezTo>
                    <a:pt x="1431" y="53"/>
                    <a:pt x="1491" y="60"/>
                    <a:pt x="1526" y="76"/>
                  </a:cubicBezTo>
                  <a:moveTo>
                    <a:pt x="1129" y="62"/>
                  </a:moveTo>
                  <a:cubicBezTo>
                    <a:pt x="1021" y="576"/>
                    <a:pt x="1021" y="576"/>
                    <a:pt x="1021" y="576"/>
                  </a:cubicBezTo>
                  <a:cubicBezTo>
                    <a:pt x="883" y="576"/>
                    <a:pt x="883" y="576"/>
                    <a:pt x="883" y="576"/>
                  </a:cubicBezTo>
                  <a:cubicBezTo>
                    <a:pt x="929" y="356"/>
                    <a:pt x="929" y="356"/>
                    <a:pt x="929" y="356"/>
                  </a:cubicBezTo>
                  <a:cubicBezTo>
                    <a:pt x="765" y="356"/>
                    <a:pt x="765" y="356"/>
                    <a:pt x="765" y="356"/>
                  </a:cubicBezTo>
                  <a:cubicBezTo>
                    <a:pt x="719" y="576"/>
                    <a:pt x="719" y="576"/>
                    <a:pt x="719" y="576"/>
                  </a:cubicBezTo>
                  <a:cubicBezTo>
                    <a:pt x="581" y="576"/>
                    <a:pt x="581" y="576"/>
                    <a:pt x="581" y="576"/>
                  </a:cubicBezTo>
                  <a:cubicBezTo>
                    <a:pt x="688" y="62"/>
                    <a:pt x="688" y="62"/>
                    <a:pt x="688" y="62"/>
                  </a:cubicBezTo>
                  <a:cubicBezTo>
                    <a:pt x="827" y="62"/>
                    <a:pt x="827" y="62"/>
                    <a:pt x="827" y="62"/>
                  </a:cubicBezTo>
                  <a:cubicBezTo>
                    <a:pt x="786" y="258"/>
                    <a:pt x="786" y="258"/>
                    <a:pt x="786" y="258"/>
                  </a:cubicBezTo>
                  <a:cubicBezTo>
                    <a:pt x="950" y="258"/>
                    <a:pt x="950" y="258"/>
                    <a:pt x="950" y="258"/>
                  </a:cubicBezTo>
                  <a:cubicBezTo>
                    <a:pt x="990" y="62"/>
                    <a:pt x="990" y="62"/>
                    <a:pt x="990" y="62"/>
                  </a:cubicBezTo>
                  <a:lnTo>
                    <a:pt x="1129" y="62"/>
                  </a:lnTo>
                  <a:close/>
                  <a:moveTo>
                    <a:pt x="637" y="62"/>
                  </a:moveTo>
                  <a:cubicBezTo>
                    <a:pt x="528" y="576"/>
                    <a:pt x="528" y="576"/>
                    <a:pt x="528" y="576"/>
                  </a:cubicBezTo>
                  <a:cubicBezTo>
                    <a:pt x="356" y="576"/>
                    <a:pt x="356" y="576"/>
                    <a:pt x="356" y="576"/>
                  </a:cubicBezTo>
                  <a:cubicBezTo>
                    <a:pt x="248" y="220"/>
                    <a:pt x="248" y="220"/>
                    <a:pt x="248" y="220"/>
                  </a:cubicBezTo>
                  <a:cubicBezTo>
                    <a:pt x="247" y="220"/>
                    <a:pt x="247" y="220"/>
                    <a:pt x="247" y="220"/>
                  </a:cubicBezTo>
                  <a:cubicBezTo>
                    <a:pt x="175" y="576"/>
                    <a:pt x="175" y="576"/>
                    <a:pt x="175" y="576"/>
                  </a:cubicBezTo>
                  <a:cubicBezTo>
                    <a:pt x="45" y="576"/>
                    <a:pt x="45" y="576"/>
                    <a:pt x="45" y="576"/>
                  </a:cubicBezTo>
                  <a:cubicBezTo>
                    <a:pt x="155" y="62"/>
                    <a:pt x="155" y="62"/>
                    <a:pt x="155" y="62"/>
                  </a:cubicBezTo>
                  <a:cubicBezTo>
                    <a:pt x="327" y="62"/>
                    <a:pt x="327" y="62"/>
                    <a:pt x="327" y="62"/>
                  </a:cubicBezTo>
                  <a:cubicBezTo>
                    <a:pt x="433" y="418"/>
                    <a:pt x="433" y="418"/>
                    <a:pt x="433" y="418"/>
                  </a:cubicBezTo>
                  <a:cubicBezTo>
                    <a:pt x="435" y="418"/>
                    <a:pt x="435" y="418"/>
                    <a:pt x="435" y="418"/>
                  </a:cubicBezTo>
                  <a:cubicBezTo>
                    <a:pt x="507" y="62"/>
                    <a:pt x="507" y="62"/>
                    <a:pt x="507" y="62"/>
                  </a:cubicBezTo>
                  <a:lnTo>
                    <a:pt x="637" y="62"/>
                  </a:lnTo>
                  <a:close/>
                  <a:moveTo>
                    <a:pt x="1585" y="0"/>
                  </a:moveTo>
                  <a:cubicBezTo>
                    <a:pt x="0" y="0"/>
                    <a:pt x="0" y="0"/>
                    <a:pt x="0" y="0"/>
                  </a:cubicBezTo>
                  <a:cubicBezTo>
                    <a:pt x="0" y="639"/>
                    <a:pt x="0" y="639"/>
                    <a:pt x="0" y="639"/>
                  </a:cubicBezTo>
                  <a:cubicBezTo>
                    <a:pt x="1585" y="639"/>
                    <a:pt x="1585" y="639"/>
                    <a:pt x="1585" y="639"/>
                  </a:cubicBezTo>
                  <a:lnTo>
                    <a:pt x="158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5" name="Rectangle 4">
            <a:extLst>
              <a:ext uri="{FF2B5EF4-FFF2-40B4-BE49-F238E27FC236}">
                <a16:creationId xmlns:a16="http://schemas.microsoft.com/office/drawing/2014/main" id="{B82E83C6-071F-6543-A37C-347DE03E0367}"/>
              </a:ext>
            </a:extLst>
          </p:cNvPr>
          <p:cNvSpPr/>
          <p:nvPr userDrawn="1"/>
        </p:nvSpPr>
        <p:spPr>
          <a:xfrm>
            <a:off x="534154" y="2715939"/>
            <a:ext cx="6096000" cy="2693045"/>
          </a:xfrm>
          <a:prstGeom prst="rect">
            <a:avLst/>
          </a:prstGeom>
        </p:spPr>
        <p:txBody>
          <a:bodyPr>
            <a:spAutoFit/>
          </a:bodyPr>
          <a:lstStyle/>
          <a:p>
            <a:pPr marL="0" marR="0" lvl="0" indent="0" algn="l" defTabSz="914400" rtl="0" eaLnBrk="1" fontAlgn="auto" latinLnBrk="0" hangingPunct="1">
              <a:lnSpc>
                <a:spcPct val="100000"/>
              </a:lnSpc>
              <a:spcBef>
                <a:spcPts val="1200"/>
              </a:spcBef>
              <a:spcAft>
                <a:spcPts val="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Connect with us</a:t>
            </a:r>
          </a:p>
          <a:p>
            <a:pPr marL="0" marR="0" lvl="0" indent="0" algn="l" defTabSz="914400" rtl="0" eaLnBrk="1" fontAlgn="auto" latinLnBrk="0" hangingPunct="1">
              <a:lnSpc>
                <a:spcPct val="100000"/>
              </a:lnSpc>
              <a:spcBef>
                <a:spcPts val="1200"/>
              </a:spcBef>
              <a:spcAft>
                <a:spcPts val="0"/>
              </a:spcAft>
              <a:buClr>
                <a:srgbClr val="005EB8"/>
              </a:buClr>
              <a:buSzTx/>
              <a:buFont typeface="Arial" panose="020B0604020202020204" pitchFamily="34" charset="0"/>
              <a:buNone/>
              <a:tabLst/>
              <a:defRPr/>
            </a:pPr>
            <a:endParaRPr kumimoji="0" lang="en-GB" sz="2400" b="1" i="0" u="none" strike="noStrike" kern="1200" cap="none" spc="20" normalizeH="0" baseline="0" noProof="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     @</a:t>
            </a:r>
            <a:r>
              <a:rPr kumimoji="0" lang="en-GB" sz="2400" b="1" i="0" u="none" strike="noStrike" kern="1200" cap="none" spc="20" normalizeH="0" baseline="0" noProof="0" err="1">
                <a:ln>
                  <a:noFill/>
                </a:ln>
                <a:solidFill>
                  <a:schemeClr val="bg1"/>
                </a:solidFill>
                <a:effectLst/>
                <a:uLnTx/>
                <a:uFillTx/>
                <a:latin typeface="+mn-lt"/>
                <a:ea typeface="+mn-ea"/>
                <a:cs typeface="+mn-cs"/>
              </a:rPr>
              <a:t>nhsdigital</a:t>
            </a:r>
            <a:endParaRPr kumimoji="0" lang="en-GB" sz="2400" b="1" i="0" u="none" strike="noStrike" kern="1200" cap="none" spc="20" normalizeH="0" baseline="0" noProof="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     company/</a:t>
            </a:r>
            <a:r>
              <a:rPr kumimoji="0" lang="en-GB" sz="2400" b="1" i="0" u="none" strike="noStrike" kern="1200" cap="none" spc="20" normalizeH="0" baseline="0" noProof="0" err="1">
                <a:ln>
                  <a:noFill/>
                </a:ln>
                <a:solidFill>
                  <a:schemeClr val="bg1"/>
                </a:solidFill>
                <a:effectLst/>
                <a:uLnTx/>
                <a:uFillTx/>
                <a:latin typeface="+mn-lt"/>
                <a:ea typeface="+mn-ea"/>
                <a:cs typeface="+mn-cs"/>
              </a:rPr>
              <a:t>nhs</a:t>
            </a:r>
            <a:r>
              <a:rPr kumimoji="0" lang="en-GB" sz="2400" b="1" i="0" u="none" strike="noStrike" kern="1200" cap="none" spc="20" normalizeH="0" baseline="0" noProof="0">
                <a:ln>
                  <a:noFill/>
                </a:ln>
                <a:solidFill>
                  <a:schemeClr val="bg1"/>
                </a:solidFill>
                <a:effectLst/>
                <a:uLnTx/>
                <a:uFillTx/>
                <a:latin typeface="+mn-lt"/>
                <a:ea typeface="+mn-ea"/>
                <a:cs typeface="+mn-cs"/>
              </a:rPr>
              <a:t>-digital</a:t>
            </a:r>
          </a:p>
          <a:p>
            <a:pPr marL="0" marR="0" lvl="0" indent="0" algn="l" defTabSz="914400" rtl="0" eaLnBrk="1" fontAlgn="auto" latinLnBrk="0" hangingPunct="1">
              <a:lnSpc>
                <a:spcPct val="100000"/>
              </a:lnSpc>
              <a:spcBef>
                <a:spcPts val="0"/>
              </a:spcBef>
              <a:spcAft>
                <a:spcPts val="6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bg1"/>
                </a:solidFill>
                <a:effectLst/>
                <a:uLnTx/>
                <a:uFillTx/>
                <a:latin typeface="+mn-lt"/>
                <a:ea typeface="+mn-ea"/>
                <a:cs typeface="+mn-cs"/>
              </a:rPr>
              <a:t>     </a:t>
            </a:r>
            <a:r>
              <a:rPr kumimoji="0" lang="en-GB" sz="2400" b="1" i="0" u="none" strike="noStrike" kern="1200" cap="none" spc="20" normalizeH="0" baseline="0" noProof="0" err="1">
                <a:ln>
                  <a:noFill/>
                </a:ln>
                <a:solidFill>
                  <a:schemeClr val="bg1"/>
                </a:solidFill>
                <a:effectLst/>
                <a:uLnTx/>
                <a:uFillTx/>
                <a:latin typeface="+mn-lt"/>
                <a:ea typeface="+mn-ea"/>
                <a:cs typeface="+mn-cs"/>
              </a:rPr>
              <a:t>www.digital.nhs.uk</a:t>
            </a:r>
            <a:endParaRPr kumimoji="0" lang="en-GB" sz="2400" b="1" i="0" u="none" strike="noStrike" kern="1200" cap="none" spc="20" normalizeH="0" baseline="0" noProof="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2400" b="1" i="0" u="none" strike="noStrike" kern="1200" cap="none" spc="0" normalizeH="0" baseline="0" noProof="0">
              <a:ln>
                <a:noFill/>
              </a:ln>
              <a:solidFill>
                <a:schemeClr val="bg1"/>
              </a:solidFill>
              <a:effectLst/>
              <a:uLnTx/>
              <a:uFillTx/>
              <a:latin typeface="+mn-lt"/>
              <a:ea typeface="+mn-ea"/>
              <a:cs typeface="+mn-cs"/>
            </a:endParaRPr>
          </a:p>
        </p:txBody>
      </p:sp>
      <p:pic>
        <p:nvPicPr>
          <p:cNvPr id="11" name="Picture 10">
            <a:extLst>
              <a:ext uri="{FF2B5EF4-FFF2-40B4-BE49-F238E27FC236}">
                <a16:creationId xmlns:a16="http://schemas.microsoft.com/office/drawing/2014/main" id="{4FE5135B-5894-3247-B1DB-8C8B08C4287B}"/>
              </a:ext>
            </a:extLst>
          </p:cNvPr>
          <p:cNvPicPr>
            <a:picLocks noChangeAspect="1"/>
          </p:cNvPicPr>
          <p:nvPr userDrawn="1"/>
        </p:nvPicPr>
        <p:blipFill>
          <a:blip r:embed="rId3"/>
          <a:stretch>
            <a:fillRect/>
          </a:stretch>
        </p:blipFill>
        <p:spPr>
          <a:xfrm>
            <a:off x="638174" y="4161169"/>
            <a:ext cx="267865" cy="266989"/>
          </a:xfrm>
          <a:prstGeom prst="rect">
            <a:avLst/>
          </a:prstGeom>
        </p:spPr>
      </p:pic>
      <p:pic>
        <p:nvPicPr>
          <p:cNvPr id="12" name="Picture 11">
            <a:extLst>
              <a:ext uri="{FF2B5EF4-FFF2-40B4-BE49-F238E27FC236}">
                <a16:creationId xmlns:a16="http://schemas.microsoft.com/office/drawing/2014/main" id="{CC2FA719-734B-4143-A9A3-CBD1B4A0A2E5}"/>
              </a:ext>
            </a:extLst>
          </p:cNvPr>
          <p:cNvPicPr>
            <a:picLocks noChangeAspect="1"/>
          </p:cNvPicPr>
          <p:nvPr userDrawn="1"/>
        </p:nvPicPr>
        <p:blipFill>
          <a:blip r:embed="rId4"/>
          <a:stretch>
            <a:fillRect/>
          </a:stretch>
        </p:blipFill>
        <p:spPr>
          <a:xfrm>
            <a:off x="693142" y="4614857"/>
            <a:ext cx="185146" cy="294552"/>
          </a:xfrm>
          <a:prstGeom prst="rect">
            <a:avLst/>
          </a:prstGeom>
        </p:spPr>
      </p:pic>
      <p:pic>
        <p:nvPicPr>
          <p:cNvPr id="13" name="Picture 12">
            <a:extLst>
              <a:ext uri="{FF2B5EF4-FFF2-40B4-BE49-F238E27FC236}">
                <a16:creationId xmlns:a16="http://schemas.microsoft.com/office/drawing/2014/main" id="{67EF173B-1D9D-554D-9197-C98F3E457E5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0020" y="3725236"/>
            <a:ext cx="323428" cy="269524"/>
          </a:xfrm>
          <a:prstGeom prst="rect">
            <a:avLst/>
          </a:prstGeom>
        </p:spPr>
      </p:pic>
    </p:spTree>
    <p:extLst>
      <p:ext uri="{BB962C8B-B14F-4D97-AF65-F5344CB8AC3E}">
        <p14:creationId xmlns:p14="http://schemas.microsoft.com/office/powerpoint/2010/main" val="28867927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3"/>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4"/>
          <a:stretch>
            <a:fillRect/>
          </a:stretch>
        </p:blipFill>
        <p:spPr>
          <a:xfrm>
            <a:off x="10551045" y="364425"/>
            <a:ext cx="1208955" cy="979789"/>
          </a:xfrm>
          <a:prstGeom prst="rect">
            <a:avLst/>
          </a:prstGeom>
        </p:spPr>
      </p:pic>
      <p:sp>
        <p:nvSpPr>
          <p:cNvPr id="5" name="No_Classification">
            <a:extLst>
              <a:ext uri="{FF2B5EF4-FFF2-40B4-BE49-F238E27FC236}">
                <a16:creationId xmlns:a16="http://schemas.microsoft.com/office/drawing/2014/main" id="{73CB6C99-DF16-1793-4569-2F576DBB8AC0}"/>
              </a:ext>
            </a:extLst>
          </p:cNvPr>
          <p:cNvSpPr txBox="1"/>
          <p:nvPr userDrawn="1">
            <p:custDataLst>
              <p:tags r:id="rId1"/>
            </p:custDataLst>
          </p:nvPr>
        </p:nvSpPr>
        <p:spPr>
          <a:xfrm>
            <a:off x="464312" y="5025517"/>
            <a:ext cx="496697" cy="342273"/>
          </a:xfrm>
          <a:prstGeom prst="rect">
            <a:avLst/>
          </a:prstGeom>
          <a:noFill/>
        </p:spPr>
        <p:txBody>
          <a:bodyPr vert="horz" lIns="35941" tIns="17907" rIns="35941" bIns="46736" rtlCol="0">
            <a:spAutoFit/>
          </a:bodyPr>
          <a:lstStyle/>
          <a:p>
            <a:endParaRPr lang="en-GB"/>
          </a:p>
        </p:txBody>
      </p:sp>
    </p:spTree>
    <p:extLst>
      <p:ext uri="{BB962C8B-B14F-4D97-AF65-F5344CB8AC3E}">
        <p14:creationId xmlns:p14="http://schemas.microsoft.com/office/powerpoint/2010/main" val="41199123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8_Breaker Heading1-Blue-DarkBlueA">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00388638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ubhead, Three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5518586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4714461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163551037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379706547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theme" Target="../theme/theme2.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40000"/>
                <a:lumOff val="60000"/>
              </a:schemeClr>
            </a:gs>
            <a:gs pos="50000">
              <a:schemeClr val="bg1">
                <a:tint val="98000"/>
                <a:satMod val="130000"/>
                <a:shade val="90000"/>
                <a:lumMod val="103000"/>
              </a:schemeClr>
            </a:gs>
            <a:gs pos="100000">
              <a:schemeClr val="bg1">
                <a:shade val="63000"/>
                <a:satMod val="12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14/10/2025</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1300854024"/>
      </p:ext>
    </p:extLst>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62" r:id="rId23"/>
    <p:sldLayoutId id="2147483749" r:id="rId24"/>
    <p:sldLayoutId id="2147483761" r:id="rId25"/>
    <p:sldLayoutId id="2147483732" r:id="rId26"/>
    <p:sldLayoutId id="2147483733" r:id="rId27"/>
    <p:sldLayoutId id="2147483801" r:id="rId28"/>
    <p:sldLayoutId id="2147483800" r:id="rId29"/>
  </p:sldLayoutIdLst>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000" y="320678"/>
            <a:ext cx="10975258" cy="865186"/>
          </a:xfrm>
          <a:prstGeom prst="rect">
            <a:avLst/>
          </a:prstGeom>
        </p:spPr>
        <p:txBody>
          <a:bodyPr vert="horz" lIns="0" tIns="0" rIns="0" bIns="0" rtlCol="0" anchor="t">
            <a:normAutofit/>
          </a:bodyPr>
          <a:lstStyle/>
          <a:p>
            <a:r>
              <a:rPr lang="en-US"/>
              <a:t>Click to edit Master title style</a:t>
            </a:r>
            <a:endParaRPr lang="en-GB"/>
          </a:p>
        </p:txBody>
      </p:sp>
      <p:sp>
        <p:nvSpPr>
          <p:cNvPr id="3" name="Text Placeholder 2"/>
          <p:cNvSpPr>
            <a:spLocks noGrp="1"/>
          </p:cNvSpPr>
          <p:nvPr>
            <p:ph type="body" idx="1"/>
          </p:nvPr>
        </p:nvSpPr>
        <p:spPr>
          <a:xfrm>
            <a:off x="612000" y="1185864"/>
            <a:ext cx="10975258" cy="507523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585199" y="6432550"/>
            <a:ext cx="2292349" cy="216000"/>
          </a:xfrm>
          <a:prstGeom prst="rect">
            <a:avLst/>
          </a:prstGeom>
        </p:spPr>
        <p:txBody>
          <a:bodyPr vert="horz" lIns="0" tIns="0" rIns="0" bIns="0" rtlCol="0" anchor="ctr"/>
          <a:lstStyle>
            <a:lvl1pPr algn="r">
              <a:defRPr sz="1200">
                <a:solidFill>
                  <a:schemeClr val="accent1"/>
                </a:solidFill>
              </a:defRPr>
            </a:lvl1pPr>
          </a:lstStyle>
          <a:p>
            <a:fld id="{88BB7857-DBC9-4782-AAC6-5B3ABAF5DFB6}" type="datetime1">
              <a:rPr lang="en-GB" smtClean="0"/>
              <a:t>14/10/2025</a:t>
            </a:fld>
            <a:endParaRPr lang="en-GB"/>
          </a:p>
        </p:txBody>
      </p:sp>
      <p:sp>
        <p:nvSpPr>
          <p:cNvPr id="5" name="Footer Placeholder 4"/>
          <p:cNvSpPr>
            <a:spLocks noGrp="1"/>
          </p:cNvSpPr>
          <p:nvPr>
            <p:ph type="ftr" sz="quarter" idx="3"/>
          </p:nvPr>
        </p:nvSpPr>
        <p:spPr>
          <a:xfrm>
            <a:off x="3606800" y="6432550"/>
            <a:ext cx="4978400" cy="216000"/>
          </a:xfrm>
          <a:prstGeom prst="rect">
            <a:avLst/>
          </a:prstGeom>
        </p:spPr>
        <p:txBody>
          <a:bodyPr vert="horz" lIns="0" tIns="0" rIns="0" bIns="0" rtlCol="0" anchor="ctr"/>
          <a:lstStyle>
            <a:lvl1pPr algn="ct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10877550" y="6432550"/>
            <a:ext cx="706080" cy="216000"/>
          </a:xfrm>
          <a:prstGeom prst="rect">
            <a:avLst/>
          </a:prstGeom>
        </p:spPr>
        <p:txBody>
          <a:bodyPr vert="horz" lIns="0" tIns="0" rIns="0" bIns="0" rtlCol="0" anchor="ctr"/>
          <a:lstStyle>
            <a:lvl1pPr algn="r">
              <a:defRPr sz="1200">
                <a:solidFill>
                  <a:schemeClr val="accent1"/>
                </a:solidFill>
              </a:defRPr>
            </a:lvl1pPr>
          </a:lstStyle>
          <a:p>
            <a:fld id="{E6607247-EB78-480B-A962-35111A450531}" type="slidenum">
              <a:rPr lang="en-GB" smtClean="0"/>
              <a:pPr/>
              <a:t>‹#›</a:t>
            </a:fld>
            <a:endParaRPr lang="en-GB"/>
          </a:p>
        </p:txBody>
      </p:sp>
    </p:spTree>
    <p:extLst>
      <p:ext uri="{BB962C8B-B14F-4D97-AF65-F5344CB8AC3E}">
        <p14:creationId xmlns:p14="http://schemas.microsoft.com/office/powerpoint/2010/main" val="274874916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 id="2147483817" r:id="rId15"/>
    <p:sldLayoutId id="2147483818" r:id="rId16"/>
    <p:sldLayoutId id="2147483819" r:id="rId17"/>
    <p:sldLayoutId id="2147483820" r:id="rId18"/>
    <p:sldLayoutId id="2147483821" r:id="rId19"/>
    <p:sldLayoutId id="2147483822" r:id="rId20"/>
    <p:sldLayoutId id="2147483823" r:id="rId21"/>
    <p:sldLayoutId id="2147483824" r:id="rId22"/>
    <p:sldLayoutId id="2147483825" r:id="rId23"/>
    <p:sldLayoutId id="2147483826" r:id="rId24"/>
    <p:sldLayoutId id="2147483827" r:id="rId25"/>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ftr="0" dt="0"/>
  <p:txStyles>
    <p:titleStyle>
      <a:lvl1pPr algn="l" defTabSz="914400" rtl="0" eaLnBrk="1" latinLnBrk="0" hangingPunct="1">
        <a:lnSpc>
          <a:spcPct val="100000"/>
        </a:lnSpc>
        <a:spcBef>
          <a:spcPts val="1200"/>
        </a:spcBef>
        <a:buNone/>
        <a:defRPr sz="2700" b="1" kern="1200">
          <a:solidFill>
            <a:schemeClr val="accent1"/>
          </a:solidFill>
          <a:latin typeface="+mj-lt"/>
          <a:ea typeface="+mj-ea"/>
          <a:cs typeface="+mj-cs"/>
        </a:defRPr>
      </a:lvl1pPr>
    </p:titleStyle>
    <p:bodyStyle>
      <a:lvl1pPr marL="177800" indent="-177800"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1pPr>
      <a:lvl2pPr marL="534988" indent="-177800"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2pPr>
      <a:lvl3pPr marL="892175" indent="-177800"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3pPr>
      <a:lvl4pPr marL="1260475" indent="-179388"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4pPr>
      <a:lvl5pPr marL="1617663" indent="-179388" algn="l" defTabSz="914400" rtl="0" eaLnBrk="1" latinLnBrk="0" hangingPunct="1">
        <a:lnSpc>
          <a:spcPct val="100000"/>
        </a:lnSpc>
        <a:spcBef>
          <a:spcPts val="1200"/>
        </a:spcBef>
        <a:buClr>
          <a:schemeClr val="accent1"/>
        </a:buClr>
        <a:buFont typeface="Arial" panose="020B0604020202020204" pitchFamily="34" charset="0"/>
        <a:buChar char="•"/>
        <a:defRPr sz="2400" kern="1200" spc="2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8.xml"/><Relationship Id="rId5" Type="http://schemas.openxmlformats.org/officeDocument/2006/relationships/chart" Target="../charts/chart1.xml"/><Relationship Id="rId4" Type="http://schemas.openxmlformats.org/officeDocument/2006/relationships/image" Target="../media/image33.sv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8.xml"/><Relationship Id="rId5" Type="http://schemas.openxmlformats.org/officeDocument/2006/relationships/chart" Target="../charts/chart2.xml"/><Relationship Id="rId4" Type="http://schemas.openxmlformats.org/officeDocument/2006/relationships/image" Target="../media/image33.svg"/></Relationships>
</file>

<file path=ppt/slides/_rels/slide12.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8.xml"/><Relationship Id="rId1" Type="http://schemas.openxmlformats.org/officeDocument/2006/relationships/tags" Target="../tags/tag4.xml"/><Relationship Id="rId5" Type="http://schemas.openxmlformats.org/officeDocument/2006/relationships/image" Target="../media/image37.sv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8.xml"/><Relationship Id="rId1" Type="http://schemas.openxmlformats.org/officeDocument/2006/relationships/tags" Target="../tags/tag5.xml"/><Relationship Id="rId5" Type="http://schemas.openxmlformats.org/officeDocument/2006/relationships/image" Target="../media/image37.sv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xml"/><Relationship Id="rId1" Type="http://schemas.openxmlformats.org/officeDocument/2006/relationships/tags" Target="../tags/tag6.xml"/><Relationship Id="rId5" Type="http://schemas.openxmlformats.org/officeDocument/2006/relationships/image" Target="../media/image37.sv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xml"/><Relationship Id="rId1" Type="http://schemas.openxmlformats.org/officeDocument/2006/relationships/tags" Target="../tags/tag7.xml"/><Relationship Id="rId5" Type="http://schemas.openxmlformats.org/officeDocument/2006/relationships/image" Target="../media/image37.sv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hyperlink" Target="https://digital.nhs.uk/data-and-information/data-collections-and-data-sets/data-sets/lung-cancer-screening-data-set/lung-cancer-screening-data-set-implementation-tools-and-guidance?key=33P2mzvHkdAwjx9e1Ye3OeMzyPzVts0VvAhRp0vxkSKJOQDv5GToYcLeeC9PnJfz" TargetMode="External"/><Relationship Id="rId2" Type="http://schemas.openxmlformats.org/officeDocument/2006/relationships/slideLayout" Target="../slideLayouts/slideLayout28.xml"/><Relationship Id="rId1" Type="http://schemas.openxmlformats.org/officeDocument/2006/relationships/tags" Target="../tags/tag8.xml"/><Relationship Id="rId6" Type="http://schemas.openxmlformats.org/officeDocument/2006/relationships/hyperlink" Target="https://digital.nhs.uk/data-and-information/data-collections-and-data-sets/data-sets/mental-health-services-data-set/tools-and-guidance/mental-health-services-data-set-archived-specification" TargetMode="External"/><Relationship Id="rId5" Type="http://schemas.openxmlformats.org/officeDocument/2006/relationships/image" Target="../media/image37.sv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8.xml"/><Relationship Id="rId4" Type="http://schemas.openxmlformats.org/officeDocument/2006/relationships/image" Target="../media/image37.sv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xml"/><Relationship Id="rId1" Type="http://schemas.openxmlformats.org/officeDocument/2006/relationships/tags" Target="../tags/tag9.xml"/><Relationship Id="rId5" Type="http://schemas.openxmlformats.org/officeDocument/2006/relationships/image" Target="../media/image39.sv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8.xml"/><Relationship Id="rId1" Type="http://schemas.openxmlformats.org/officeDocument/2006/relationships/tags" Target="../tags/tag10.xml"/><Relationship Id="rId5" Type="http://schemas.openxmlformats.org/officeDocument/2006/relationships/image" Target="../media/image39.sv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hyperlink" Target="https://digital.nhs.uk/data-and-information/information-standards/governance/latest-activity/standards-and-collections/scci0034-snomed-ct/" TargetMode="External"/><Relationship Id="rId2" Type="http://schemas.openxmlformats.org/officeDocument/2006/relationships/slideLayout" Target="../slideLayouts/slideLayout28.xml"/><Relationship Id="rId1" Type="http://schemas.openxmlformats.org/officeDocument/2006/relationships/tags" Target="../tags/tag11.xml"/><Relationship Id="rId6" Type="http://schemas.openxmlformats.org/officeDocument/2006/relationships/hyperlink" Target="https://digital.nhs.uk/services/terminology-and-classifications/snomed-ct" TargetMode="External"/><Relationship Id="rId5" Type="http://schemas.openxmlformats.org/officeDocument/2006/relationships/image" Target="../media/image39.sv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8.xml"/><Relationship Id="rId1" Type="http://schemas.openxmlformats.org/officeDocument/2006/relationships/tags" Target="../tags/tag12.xml"/><Relationship Id="rId5" Type="http://schemas.openxmlformats.org/officeDocument/2006/relationships/image" Target="../media/image39.sv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xml"/><Relationship Id="rId1" Type="http://schemas.openxmlformats.org/officeDocument/2006/relationships/tags" Target="../tags/tag13.xml"/><Relationship Id="rId5" Type="http://schemas.openxmlformats.org/officeDocument/2006/relationships/image" Target="../media/image39.sv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8.xml"/><Relationship Id="rId1" Type="http://schemas.openxmlformats.org/officeDocument/2006/relationships/tags" Target="../tags/tag14.xml"/><Relationship Id="rId5" Type="http://schemas.openxmlformats.org/officeDocument/2006/relationships/image" Target="../media/image39.sv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8.xml"/><Relationship Id="rId1" Type="http://schemas.openxmlformats.org/officeDocument/2006/relationships/tags" Target="../tags/tag15.xml"/><Relationship Id="rId6" Type="http://schemas.openxmlformats.org/officeDocument/2006/relationships/hyperlink" Target="https://termbrowser.nhs.uk/?perspective=full&amp;conceptId1=404684003&amp;edition=uk-edition&amp;release=v20250730&amp;server=https://termbrowser.nhs.uk/sct-browser-api/snomed&amp;langRefset=999001261000000100,999000691000001104" TargetMode="External"/><Relationship Id="rId5" Type="http://schemas.openxmlformats.org/officeDocument/2006/relationships/image" Target="../media/image39.sv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8.xml"/><Relationship Id="rId1" Type="http://schemas.openxmlformats.org/officeDocument/2006/relationships/tags" Target="../tags/tag16.xml"/><Relationship Id="rId5" Type="http://schemas.openxmlformats.org/officeDocument/2006/relationships/image" Target="../media/image37.sv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28.xml"/><Relationship Id="rId1" Type="http://schemas.openxmlformats.org/officeDocument/2006/relationships/tags" Target="../tags/tag17.xml"/><Relationship Id="rId4" Type="http://schemas.openxmlformats.org/officeDocument/2006/relationships/image" Target="../media/image37.svg"/></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xml"/><Relationship Id="rId1" Type="http://schemas.openxmlformats.org/officeDocument/2006/relationships/tags" Target="../tags/tag18.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8.xml"/><Relationship Id="rId1" Type="http://schemas.openxmlformats.org/officeDocument/2006/relationships/tags" Target="../tags/tag19.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8.xml"/><Relationship Id="rId1" Type="http://schemas.openxmlformats.org/officeDocument/2006/relationships/tags" Target="../tags/tag20.xml"/><Relationship Id="rId4" Type="http://schemas.openxmlformats.org/officeDocument/2006/relationships/image" Target="../media/image42.svg"/></Relationships>
</file>

<file path=ppt/slides/_rels/slide33.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28.xml"/><Relationship Id="rId4" Type="http://schemas.openxmlformats.org/officeDocument/2006/relationships/image" Target="../media/image44.svg"/></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8.xml"/><Relationship Id="rId1" Type="http://schemas.openxmlformats.org/officeDocument/2006/relationships/tags" Target="../tags/tag21.xml"/><Relationship Id="rId4" Type="http://schemas.openxmlformats.org/officeDocument/2006/relationships/image" Target="../media/image44.sv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8.xml"/><Relationship Id="rId1" Type="http://schemas.openxmlformats.org/officeDocument/2006/relationships/tags" Target="../tags/tag22.xml"/><Relationship Id="rId4" Type="http://schemas.openxmlformats.org/officeDocument/2006/relationships/image" Target="../media/image44.sv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8.xml"/><Relationship Id="rId1" Type="http://schemas.openxmlformats.org/officeDocument/2006/relationships/tags" Target="../tags/tag23.xml"/><Relationship Id="rId4" Type="http://schemas.openxmlformats.org/officeDocument/2006/relationships/image" Target="../media/image44.sv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8.xml"/><Relationship Id="rId1" Type="http://schemas.openxmlformats.org/officeDocument/2006/relationships/tags" Target="../tags/tag24.xml"/><Relationship Id="rId5" Type="http://schemas.openxmlformats.org/officeDocument/2006/relationships/image" Target="../media/image44.svg"/><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8.xml"/><Relationship Id="rId5" Type="http://schemas.openxmlformats.org/officeDocument/2006/relationships/chart" Target="../charts/chart3.xml"/><Relationship Id="rId4" Type="http://schemas.openxmlformats.org/officeDocument/2006/relationships/image" Target="../media/image46.svg"/></Relationships>
</file>

<file path=ppt/slides/_rels/slide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8.xml"/><Relationship Id="rId1" Type="http://schemas.openxmlformats.org/officeDocument/2006/relationships/tags" Target="../tags/tag25.xml"/><Relationship Id="rId4" Type="http://schemas.openxmlformats.org/officeDocument/2006/relationships/image" Target="../media/image44.svg"/></Relationships>
</file>

<file path=ppt/slides/_rels/slide41.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8.xml"/><Relationship Id="rId1" Type="http://schemas.openxmlformats.org/officeDocument/2006/relationships/tags" Target="../tags/tag26.xml"/><Relationship Id="rId5" Type="http://schemas.openxmlformats.org/officeDocument/2006/relationships/image" Target="../media/image37.svg"/><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lung-cancer-screening-data-set/lung-cancer-screening-data-set-implementation-tools-and-guidance?key=33P2mzvHkdAwjx9e1Ye3OeMzyPzVts0VvAhRp0vxkSKJOQDv5GToYcLeeC9PnJfz" TargetMode="External"/><Relationship Id="rId2" Type="http://schemas.openxmlformats.org/officeDocument/2006/relationships/hyperlink" Target="https://digital.nhs.uk/data-and-information/data-collections-and-data-sets/data-sets/lung-cancer-screening-data-set/about-the-lung-cancer-screening-data-set?key=55U9YjRnVGLZvEfgpnWk9nymfemnbGfXMqbr6ZOPnutMVndXbVpOdEbdDGZnWqZJ" TargetMode="External"/><Relationship Id="rId1" Type="http://schemas.openxmlformats.org/officeDocument/2006/relationships/slideLayout" Target="../slideLayouts/slideLayout28.xml"/><Relationship Id="rId5" Type="http://schemas.openxmlformats.org/officeDocument/2006/relationships/image" Target="../media/image48.svg"/><Relationship Id="rId4" Type="http://schemas.openxmlformats.org/officeDocument/2006/relationships/image" Target="../media/image47.png"/></Relationships>
</file>

<file path=ppt/slides/_rels/slide44.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54.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28.xml"/><Relationship Id="rId4" Type="http://schemas.openxmlformats.org/officeDocument/2006/relationships/image" Target="../media/image35.svg"/></Relationships>
</file>

<file path=ppt/slides/_rels/slide9.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07337-1369-9FFF-4BEB-31904C3D4A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E32E9-E1E1-09D0-B3ED-4C4BB1850381}"/>
              </a:ext>
            </a:extLst>
          </p:cNvPr>
          <p:cNvSpPr>
            <a:spLocks noGrp="1"/>
          </p:cNvSpPr>
          <p:nvPr>
            <p:ph type="ctrTitle"/>
          </p:nvPr>
        </p:nvSpPr>
        <p:spPr>
          <a:xfrm>
            <a:off x="432000" y="1002268"/>
            <a:ext cx="6307128" cy="2507695"/>
          </a:xfrm>
        </p:spPr>
        <p:txBody>
          <a:bodyPr vert="horz" lIns="0" tIns="0" rIns="0" bIns="0" rtlCol="0" anchor="b">
            <a:normAutofit fontScale="90000"/>
          </a:bodyPr>
          <a:lstStyle/>
          <a:p>
            <a:br>
              <a:rPr lang="en-GB" sz="4000" b="1" kern="1200" spc="-30" baseline="0">
                <a:latin typeface="+mj-lt"/>
                <a:ea typeface="+mj-ea"/>
                <a:cs typeface="+mj-cs"/>
              </a:rPr>
            </a:br>
            <a:r>
              <a:rPr lang="en-GB" sz="4000" b="1" kern="1200" spc="-30" baseline="0">
                <a:latin typeface="+mj-lt"/>
                <a:ea typeface="+mj-ea"/>
                <a:cs typeface="+mj-cs"/>
              </a:rPr>
              <a:t>Lung Cancer Screening Data Set v1.0</a:t>
            </a:r>
            <a:br>
              <a:rPr lang="en-GB" sz="3600" b="1" kern="1200" spc="-30" baseline="0">
                <a:latin typeface="+mj-lt"/>
                <a:ea typeface="+mj-ea"/>
                <a:cs typeface="+mj-cs"/>
              </a:rPr>
            </a:br>
            <a:br>
              <a:rPr lang="en-GB" sz="4000" b="1" kern="1200" spc="-30" baseline="0">
                <a:latin typeface="+mj-lt"/>
                <a:ea typeface="+mj-ea"/>
                <a:cs typeface="+mj-cs"/>
              </a:rPr>
            </a:br>
            <a:r>
              <a:rPr lang="en-GB" sz="3600" b="1" kern="1200" spc="-30" baseline="0">
                <a:solidFill>
                  <a:schemeClr val="accent1"/>
                </a:solidFill>
                <a:latin typeface="+mj-lt"/>
                <a:ea typeface="+mj-ea"/>
                <a:cs typeface="+mj-cs"/>
              </a:rPr>
              <a:t>Expert Reference Group</a:t>
            </a:r>
          </a:p>
        </p:txBody>
      </p:sp>
      <p:sp>
        <p:nvSpPr>
          <p:cNvPr id="3" name="Subtitle 2">
            <a:extLst>
              <a:ext uri="{FF2B5EF4-FFF2-40B4-BE49-F238E27FC236}">
                <a16:creationId xmlns:a16="http://schemas.microsoft.com/office/drawing/2014/main" id="{099C1EAF-18A1-ED0E-1376-BAA58A7FE153}"/>
              </a:ext>
            </a:extLst>
          </p:cNvPr>
          <p:cNvSpPr>
            <a:spLocks noGrp="1"/>
          </p:cNvSpPr>
          <p:nvPr>
            <p:ph type="subTitle" idx="1"/>
          </p:nvPr>
        </p:nvSpPr>
        <p:spPr>
          <a:xfrm>
            <a:off x="432000" y="4386384"/>
            <a:ext cx="5301288" cy="1024967"/>
          </a:xfrm>
        </p:spPr>
        <p:txBody>
          <a:bodyPr vert="horz" lIns="0" tIns="0" rIns="0" bIns="0" rtlCol="0">
            <a:normAutofit/>
          </a:bodyPr>
          <a:lstStyle/>
          <a:p>
            <a:r>
              <a:rPr lang="en-GB" b="1" kern="1200">
                <a:latin typeface="+mn-lt"/>
                <a:ea typeface="+mn-ea"/>
                <a:cs typeface="+mn-cs"/>
              </a:rPr>
              <a:t>8 October 2025</a:t>
            </a:r>
          </a:p>
        </p:txBody>
      </p:sp>
    </p:spTree>
    <p:extLst>
      <p:ext uri="{BB962C8B-B14F-4D97-AF65-F5344CB8AC3E}">
        <p14:creationId xmlns:p14="http://schemas.microsoft.com/office/powerpoint/2010/main" val="282337535"/>
      </p:ext>
    </p:extLst>
  </p:cSld>
  <p:clrMapOvr>
    <a:masterClrMapping/>
  </p:clrMapOvr>
  <mc:AlternateContent xmlns:mc="http://schemas.openxmlformats.org/markup-compatibility/2006">
    <mc:Choice xmlns:p14="http://schemas.microsoft.com/office/powerpoint/2010/main" Requires="p14">
      <p:transition spd="med" p14:dur="700" advTm="8462">
        <p:fade/>
      </p:transition>
    </mc:Choice>
    <mc:Fallback>
      <p:transition spd="med" advTm="8462">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0F370-0FBB-8D68-ACEE-F059DEF90AE8}"/>
              </a:ext>
            </a:extLst>
          </p:cNvPr>
          <p:cNvSpPr>
            <a:spLocks noGrp="1"/>
          </p:cNvSpPr>
          <p:nvPr>
            <p:ph type="title"/>
          </p:nvPr>
        </p:nvSpPr>
        <p:spPr>
          <a:xfrm>
            <a:off x="602132" y="443630"/>
            <a:ext cx="10515600" cy="694289"/>
          </a:xfrm>
        </p:spPr>
        <p:txBody>
          <a:bodyPr>
            <a:normAutofit/>
          </a:bodyPr>
          <a:lstStyle/>
          <a:p>
            <a:r>
              <a:rPr lang="en-GB" sz="3200" b="1">
                <a:solidFill>
                  <a:srgbClr val="0070C0"/>
                </a:solidFill>
              </a:rPr>
              <a:t>Summary of 20 responses received online</a:t>
            </a:r>
          </a:p>
        </p:txBody>
      </p:sp>
      <p:pic>
        <p:nvPicPr>
          <p:cNvPr id="5" name="Graphic 4" descr="Group of people with solid fill">
            <a:extLst>
              <a:ext uri="{FF2B5EF4-FFF2-40B4-BE49-F238E27FC236}">
                <a16:creationId xmlns:a16="http://schemas.microsoft.com/office/drawing/2014/main" id="{E452C6A3-29B4-3807-1D8B-B98628971C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46208" y="736250"/>
            <a:ext cx="914400" cy="914400"/>
          </a:xfrm>
          <a:prstGeom prst="rect">
            <a:avLst/>
          </a:prstGeom>
        </p:spPr>
      </p:pic>
      <p:graphicFrame>
        <p:nvGraphicFramePr>
          <p:cNvPr id="10" name="Chart 9">
            <a:extLst>
              <a:ext uri="{FF2B5EF4-FFF2-40B4-BE49-F238E27FC236}">
                <a16:creationId xmlns:a16="http://schemas.microsoft.com/office/drawing/2014/main" id="{A4331D62-8DA3-E38A-E56D-4C3F862A351D}"/>
              </a:ext>
            </a:extLst>
          </p:cNvPr>
          <p:cNvGraphicFramePr/>
          <p:nvPr>
            <p:extLst>
              <p:ext uri="{D42A27DB-BD31-4B8C-83A1-F6EECF244321}">
                <p14:modId xmlns:p14="http://schemas.microsoft.com/office/powerpoint/2010/main" val="3497655725"/>
              </p:ext>
            </p:extLst>
          </p:nvPr>
        </p:nvGraphicFramePr>
        <p:xfrm>
          <a:off x="1885549" y="2181001"/>
          <a:ext cx="5399405" cy="3743960"/>
        </p:xfrm>
        <a:graphic>
          <a:graphicData uri="http://schemas.openxmlformats.org/drawingml/2006/chart">
            <c:chart xmlns:c="http://schemas.openxmlformats.org/drawingml/2006/chart" xmlns:r="http://schemas.openxmlformats.org/officeDocument/2006/relationships" r:id="rId5"/>
          </a:graphicData>
        </a:graphic>
      </p:graphicFrame>
      <p:sp>
        <p:nvSpPr>
          <p:cNvPr id="4" name="TextBox 3">
            <a:extLst>
              <a:ext uri="{FF2B5EF4-FFF2-40B4-BE49-F238E27FC236}">
                <a16:creationId xmlns:a16="http://schemas.microsoft.com/office/drawing/2014/main" id="{4622328B-D83A-A5DB-458E-50EBAFB1234B}"/>
              </a:ext>
            </a:extLst>
          </p:cNvPr>
          <p:cNvSpPr txBox="1"/>
          <p:nvPr/>
        </p:nvSpPr>
        <p:spPr>
          <a:xfrm>
            <a:off x="755374" y="1424609"/>
            <a:ext cx="5399405" cy="369332"/>
          </a:xfrm>
          <a:prstGeom prst="rect">
            <a:avLst/>
          </a:prstGeom>
          <a:noFill/>
        </p:spPr>
        <p:txBody>
          <a:bodyPr wrap="square" rtlCol="0">
            <a:spAutoFit/>
          </a:bodyPr>
          <a:lstStyle/>
          <a:p>
            <a:r>
              <a:rPr lang="en-GB">
                <a:solidFill>
                  <a:schemeClr val="bg2"/>
                </a:solidFill>
              </a:rPr>
              <a:t>Organisations</a:t>
            </a:r>
          </a:p>
        </p:txBody>
      </p:sp>
    </p:spTree>
    <p:extLst>
      <p:ext uri="{BB962C8B-B14F-4D97-AF65-F5344CB8AC3E}">
        <p14:creationId xmlns:p14="http://schemas.microsoft.com/office/powerpoint/2010/main" val="259555492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8CBB5-A531-D712-0A6E-A65B239213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82DAB2-9E18-5914-D3D0-5F9ABF8A2720}"/>
              </a:ext>
            </a:extLst>
          </p:cNvPr>
          <p:cNvSpPr>
            <a:spLocks noGrp="1"/>
          </p:cNvSpPr>
          <p:nvPr>
            <p:ph type="title"/>
          </p:nvPr>
        </p:nvSpPr>
        <p:spPr>
          <a:xfrm>
            <a:off x="602132" y="443630"/>
            <a:ext cx="10515600" cy="694289"/>
          </a:xfrm>
        </p:spPr>
        <p:txBody>
          <a:bodyPr>
            <a:normAutofit/>
          </a:bodyPr>
          <a:lstStyle/>
          <a:p>
            <a:r>
              <a:rPr lang="en-GB" sz="3200" b="1">
                <a:solidFill>
                  <a:srgbClr val="0070C0"/>
                </a:solidFill>
              </a:rPr>
              <a:t>Summary of 20 responses received</a:t>
            </a:r>
          </a:p>
        </p:txBody>
      </p:sp>
      <p:pic>
        <p:nvPicPr>
          <p:cNvPr id="5" name="Graphic 4" descr="Group of people with solid fill">
            <a:extLst>
              <a:ext uri="{FF2B5EF4-FFF2-40B4-BE49-F238E27FC236}">
                <a16:creationId xmlns:a16="http://schemas.microsoft.com/office/drawing/2014/main" id="{38894DAC-9F66-1DEE-C428-9388857086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46208" y="736250"/>
            <a:ext cx="914400" cy="914400"/>
          </a:xfrm>
          <a:prstGeom prst="rect">
            <a:avLst/>
          </a:prstGeom>
        </p:spPr>
      </p:pic>
      <p:sp>
        <p:nvSpPr>
          <p:cNvPr id="4" name="TextBox 3">
            <a:extLst>
              <a:ext uri="{FF2B5EF4-FFF2-40B4-BE49-F238E27FC236}">
                <a16:creationId xmlns:a16="http://schemas.microsoft.com/office/drawing/2014/main" id="{84A74F1C-E252-E158-8ECF-41BDA5C34D4D}"/>
              </a:ext>
            </a:extLst>
          </p:cNvPr>
          <p:cNvSpPr txBox="1"/>
          <p:nvPr/>
        </p:nvSpPr>
        <p:spPr>
          <a:xfrm>
            <a:off x="755374" y="1424609"/>
            <a:ext cx="5399405" cy="369332"/>
          </a:xfrm>
          <a:prstGeom prst="rect">
            <a:avLst/>
          </a:prstGeom>
          <a:noFill/>
        </p:spPr>
        <p:txBody>
          <a:bodyPr wrap="square" rtlCol="0">
            <a:spAutoFit/>
          </a:bodyPr>
          <a:lstStyle/>
          <a:p>
            <a:r>
              <a:rPr lang="en-GB">
                <a:solidFill>
                  <a:schemeClr val="bg2"/>
                </a:solidFill>
              </a:rPr>
              <a:t>Roles</a:t>
            </a:r>
          </a:p>
        </p:txBody>
      </p:sp>
      <p:graphicFrame>
        <p:nvGraphicFramePr>
          <p:cNvPr id="3" name="Chart 2">
            <a:extLst>
              <a:ext uri="{FF2B5EF4-FFF2-40B4-BE49-F238E27FC236}">
                <a16:creationId xmlns:a16="http://schemas.microsoft.com/office/drawing/2014/main" id="{08E97027-B771-6690-C479-D7C994C8EE29}"/>
              </a:ext>
            </a:extLst>
          </p:cNvPr>
          <p:cNvGraphicFramePr/>
          <p:nvPr>
            <p:extLst>
              <p:ext uri="{D42A27DB-BD31-4B8C-83A1-F6EECF244321}">
                <p14:modId xmlns:p14="http://schemas.microsoft.com/office/powerpoint/2010/main" val="3652577107"/>
              </p:ext>
            </p:extLst>
          </p:nvPr>
        </p:nvGraphicFramePr>
        <p:xfrm>
          <a:off x="1113183" y="2193236"/>
          <a:ext cx="6957391" cy="359796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445261279"/>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08AB3-D933-A66D-D56B-6F344A43A7B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F5C6FD5-1A1C-DD32-2097-CBEAC209659C}"/>
              </a:ext>
            </a:extLst>
          </p:cNvPr>
          <p:cNvSpPr>
            <a:spLocks noGrp="1"/>
          </p:cNvSpPr>
          <p:nvPr>
            <p:ph type="body" sz="quarter" idx="13"/>
          </p:nvPr>
        </p:nvSpPr>
        <p:spPr>
          <a:xfrm>
            <a:off x="1068021" y="2907538"/>
            <a:ext cx="5176991" cy="896938"/>
          </a:xfrm>
        </p:spPr>
        <p:txBody>
          <a:bodyPr>
            <a:normAutofit/>
          </a:bodyPr>
          <a:lstStyle/>
          <a:p>
            <a:r>
              <a:rPr lang="en-GB" b="1">
                <a:solidFill>
                  <a:schemeClr val="bg2"/>
                </a:solidFill>
              </a:rPr>
              <a:t>Proposals and Questions for LCSDS Version 1.0</a:t>
            </a:r>
          </a:p>
        </p:txBody>
      </p:sp>
      <p:pic>
        <p:nvPicPr>
          <p:cNvPr id="2" name="Graphic 1" descr="Questions with solid fill">
            <a:extLst>
              <a:ext uri="{FF2B5EF4-FFF2-40B4-BE49-F238E27FC236}">
                <a16:creationId xmlns:a16="http://schemas.microsoft.com/office/drawing/2014/main" id="{60B9F7E2-BAC3-A850-3A56-7052BB9CA6E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738670" y="1148204"/>
            <a:ext cx="914400" cy="914400"/>
          </a:xfrm>
          <a:prstGeom prst="rect">
            <a:avLst/>
          </a:prstGeom>
        </p:spPr>
      </p:pic>
    </p:spTree>
    <p:extLst>
      <p:ext uri="{BB962C8B-B14F-4D97-AF65-F5344CB8AC3E}">
        <p14:creationId xmlns:p14="http://schemas.microsoft.com/office/powerpoint/2010/main" val="8687916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1F695-1613-B83D-301C-739AD06C84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CFC37B-B2E3-1DE5-856E-173BD0DE0656}"/>
              </a:ext>
            </a:extLst>
          </p:cNvPr>
          <p:cNvSpPr>
            <a:spLocks noGrp="1"/>
          </p:cNvSpPr>
          <p:nvPr>
            <p:ph type="title"/>
          </p:nvPr>
        </p:nvSpPr>
        <p:spPr>
          <a:xfrm>
            <a:off x="649545" y="288013"/>
            <a:ext cx="10515600" cy="519684"/>
          </a:xfrm>
        </p:spPr>
        <p:txBody>
          <a:bodyPr>
            <a:normAutofit/>
          </a:bodyPr>
          <a:lstStyle/>
          <a:p>
            <a:r>
              <a:rPr lang="en-GB" sz="2800" b="1">
                <a:solidFill>
                  <a:schemeClr val="accent3">
                    <a:lumMod val="25000"/>
                  </a:schemeClr>
                </a:solidFill>
              </a:rPr>
              <a:t>Findings by question - Tables</a:t>
            </a:r>
          </a:p>
        </p:txBody>
      </p:sp>
      <p:pic>
        <p:nvPicPr>
          <p:cNvPr id="4" name="Graphic 3" descr="Questions with solid fill">
            <a:extLst>
              <a:ext uri="{FF2B5EF4-FFF2-40B4-BE49-F238E27FC236}">
                <a16:creationId xmlns:a16="http://schemas.microsoft.com/office/drawing/2014/main" id="{A5B75FBC-42DE-41CE-65AE-7751798ED6B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76110" y="680844"/>
            <a:ext cx="914400" cy="914400"/>
          </a:xfrm>
          <a:prstGeom prst="rect">
            <a:avLst/>
          </a:prstGeom>
        </p:spPr>
      </p:pic>
      <p:sp>
        <p:nvSpPr>
          <p:cNvPr id="7" name="TextBox 6">
            <a:extLst>
              <a:ext uri="{FF2B5EF4-FFF2-40B4-BE49-F238E27FC236}">
                <a16:creationId xmlns:a16="http://schemas.microsoft.com/office/drawing/2014/main" id="{DC9BE930-E674-9B3F-EC2B-F2C5DDFD8FCE}"/>
              </a:ext>
            </a:extLst>
          </p:cNvPr>
          <p:cNvSpPr txBox="1"/>
          <p:nvPr/>
        </p:nvSpPr>
        <p:spPr>
          <a:xfrm>
            <a:off x="649545" y="885730"/>
            <a:ext cx="9281160" cy="1354217"/>
          </a:xfrm>
          <a:prstGeom prst="rect">
            <a:avLst/>
          </a:prstGeom>
          <a:noFill/>
        </p:spPr>
        <p:txBody>
          <a:bodyPr wrap="square" rtlCol="0">
            <a:spAutoFit/>
          </a:bodyPr>
          <a:lstStyle/>
          <a:p>
            <a:r>
              <a:rPr lang="en-GB" sz="1600" b="1">
                <a:solidFill>
                  <a:schemeClr val="bg2"/>
                </a:solidFill>
              </a:rPr>
              <a:t>We asked: </a:t>
            </a:r>
            <a:r>
              <a:rPr lang="en-GB" sz="1600">
                <a:solidFill>
                  <a:schemeClr val="bg2"/>
                </a:solidFill>
              </a:rPr>
              <a:t>How likely will you be able to capture all the </a:t>
            </a:r>
            <a:r>
              <a:rPr lang="en-GB" sz="1600" b="1">
                <a:solidFill>
                  <a:schemeClr val="bg2"/>
                </a:solidFill>
              </a:rPr>
              <a:t>mandatory </a:t>
            </a:r>
            <a:r>
              <a:rPr lang="en-GB" sz="1600">
                <a:solidFill>
                  <a:schemeClr val="bg2"/>
                </a:solidFill>
              </a:rPr>
              <a:t>data items only (</a:t>
            </a:r>
            <a:r>
              <a:rPr lang="en-GB" sz="1600" b="1">
                <a:solidFill>
                  <a:schemeClr val="bg2"/>
                </a:solidFill>
              </a:rPr>
              <a:t>i.e. partially compliant</a:t>
            </a:r>
            <a:r>
              <a:rPr lang="en-GB" sz="1600">
                <a:solidFill>
                  <a:schemeClr val="bg2"/>
                </a:solidFill>
              </a:rPr>
              <a:t>) when local collection is proposed to commence (currently expected to be July 2026)?</a:t>
            </a:r>
          </a:p>
          <a:p>
            <a:endParaRPr lang="en-GB" sz="1600">
              <a:solidFill>
                <a:schemeClr val="bg2"/>
              </a:solidFill>
            </a:endParaRPr>
          </a:p>
          <a:p>
            <a:r>
              <a:rPr lang="en-GB" sz="1600">
                <a:solidFill>
                  <a:schemeClr val="bg2"/>
                </a:solidFill>
              </a:rPr>
              <a:t>Results are broken down per table:</a:t>
            </a:r>
          </a:p>
          <a:p>
            <a:endParaRPr lang="en-GB"/>
          </a:p>
        </p:txBody>
      </p:sp>
      <p:sp>
        <p:nvSpPr>
          <p:cNvPr id="8" name="TextBox 7">
            <a:extLst>
              <a:ext uri="{FF2B5EF4-FFF2-40B4-BE49-F238E27FC236}">
                <a16:creationId xmlns:a16="http://schemas.microsoft.com/office/drawing/2014/main" id="{457A4528-F212-BEDC-B6D3-AC10FBA269AB}"/>
              </a:ext>
            </a:extLst>
          </p:cNvPr>
          <p:cNvSpPr txBox="1"/>
          <p:nvPr/>
        </p:nvSpPr>
        <p:spPr>
          <a:xfrm>
            <a:off x="649546" y="2133930"/>
            <a:ext cx="4556198" cy="4524315"/>
          </a:xfrm>
          <a:prstGeom prst="rect">
            <a:avLst/>
          </a:prstGeom>
          <a:noFill/>
        </p:spPr>
        <p:txBody>
          <a:bodyPr wrap="square" rtlCol="0">
            <a:spAutoFit/>
          </a:bodyPr>
          <a:lstStyle/>
          <a:p>
            <a:r>
              <a:rPr lang="en-GB" sz="1200" b="1">
                <a:solidFill>
                  <a:schemeClr val="bg2"/>
                </a:solidFill>
              </a:rPr>
              <a:t>LCS000 Header – 90%</a:t>
            </a:r>
          </a:p>
          <a:p>
            <a:endParaRPr lang="en-GB" sz="1200" b="1">
              <a:solidFill>
                <a:schemeClr val="bg2"/>
              </a:solidFill>
            </a:endParaRPr>
          </a:p>
          <a:p>
            <a:r>
              <a:rPr lang="en-GB" sz="1200" b="1">
                <a:solidFill>
                  <a:schemeClr val="bg2"/>
                </a:solidFill>
              </a:rPr>
              <a:t>LCS001 Master Patient Index (MPI) – 90%</a:t>
            </a:r>
          </a:p>
          <a:p>
            <a:endParaRPr lang="en-GB" sz="1200" b="1">
              <a:solidFill>
                <a:schemeClr val="bg2"/>
              </a:solidFill>
            </a:endParaRPr>
          </a:p>
          <a:p>
            <a:r>
              <a:rPr lang="en-GB" sz="1200" b="1">
                <a:solidFill>
                  <a:schemeClr val="bg2"/>
                </a:solidFill>
              </a:rPr>
              <a:t>LCS002 GP Practice Registration – 85%</a:t>
            </a:r>
          </a:p>
          <a:p>
            <a:endParaRPr lang="en-GB" sz="1200" b="1">
              <a:solidFill>
                <a:schemeClr val="bg2"/>
              </a:solidFill>
            </a:endParaRPr>
          </a:p>
          <a:p>
            <a:r>
              <a:rPr lang="en-GB" sz="1200" b="1">
                <a:solidFill>
                  <a:schemeClr val="bg2"/>
                </a:solidFill>
              </a:rPr>
              <a:t>LCS003 Finding – 65%</a:t>
            </a:r>
          </a:p>
          <a:p>
            <a:endParaRPr lang="en-GB" sz="1200" b="1">
              <a:solidFill>
                <a:schemeClr val="bg2"/>
              </a:solidFill>
            </a:endParaRPr>
          </a:p>
          <a:p>
            <a:r>
              <a:rPr lang="en-GB" sz="1200" b="1">
                <a:solidFill>
                  <a:schemeClr val="bg2"/>
                </a:solidFill>
              </a:rPr>
              <a:t>LCS004 Observation – 65%</a:t>
            </a:r>
          </a:p>
          <a:p>
            <a:endParaRPr lang="en-GB" sz="1200" b="1">
              <a:solidFill>
                <a:schemeClr val="bg2"/>
              </a:solidFill>
            </a:endParaRPr>
          </a:p>
          <a:p>
            <a:r>
              <a:rPr lang="en-GB" sz="1200" b="1">
                <a:solidFill>
                  <a:schemeClr val="bg2"/>
                </a:solidFill>
              </a:rPr>
              <a:t>LCS101 Service Request – 75%</a:t>
            </a:r>
          </a:p>
          <a:p>
            <a:endParaRPr lang="en-GB" sz="1200" b="1">
              <a:solidFill>
                <a:schemeClr val="bg2"/>
              </a:solidFill>
            </a:endParaRPr>
          </a:p>
          <a:p>
            <a:r>
              <a:rPr lang="en-GB" sz="1200" b="1">
                <a:solidFill>
                  <a:schemeClr val="bg2"/>
                </a:solidFill>
              </a:rPr>
              <a:t>LCS102 Invitation Reminder – 80%</a:t>
            </a:r>
          </a:p>
          <a:p>
            <a:endParaRPr lang="en-GB" sz="1200" b="1">
              <a:solidFill>
                <a:schemeClr val="bg2"/>
              </a:solidFill>
            </a:endParaRPr>
          </a:p>
          <a:p>
            <a:r>
              <a:rPr lang="en-GB" sz="1200" b="1">
                <a:solidFill>
                  <a:schemeClr val="bg2"/>
                </a:solidFill>
              </a:rPr>
              <a:t>LCS103 Screening Activity – 65%</a:t>
            </a:r>
          </a:p>
          <a:p>
            <a:endParaRPr lang="en-GB" sz="1200" b="1">
              <a:solidFill>
                <a:schemeClr val="bg2"/>
              </a:solidFill>
            </a:endParaRPr>
          </a:p>
          <a:p>
            <a:r>
              <a:rPr lang="en-GB" sz="1200" b="1">
                <a:solidFill>
                  <a:schemeClr val="bg2"/>
                </a:solidFill>
              </a:rPr>
              <a:t>LCS104 Onward Referral – 75%</a:t>
            </a:r>
          </a:p>
          <a:p>
            <a:endParaRPr lang="en-GB" sz="1200" b="1">
              <a:solidFill>
                <a:schemeClr val="bg2"/>
              </a:solidFill>
            </a:endParaRPr>
          </a:p>
          <a:p>
            <a:r>
              <a:rPr lang="en-GB" sz="1200" b="1">
                <a:solidFill>
                  <a:schemeClr val="bg2"/>
                </a:solidFill>
              </a:rPr>
              <a:t>LCS201 Care Contact – 75%</a:t>
            </a:r>
          </a:p>
          <a:p>
            <a:endParaRPr lang="en-GB" sz="1200" b="1">
              <a:solidFill>
                <a:schemeClr val="bg2"/>
              </a:solidFill>
            </a:endParaRPr>
          </a:p>
          <a:p>
            <a:r>
              <a:rPr lang="en-GB" sz="1200" b="1">
                <a:solidFill>
                  <a:schemeClr val="bg2"/>
                </a:solidFill>
              </a:rPr>
              <a:t>LCS202 Care Activity – 65%</a:t>
            </a:r>
          </a:p>
          <a:p>
            <a:endParaRPr lang="en-GB" sz="1200" b="1">
              <a:solidFill>
                <a:schemeClr val="bg2"/>
              </a:solidFill>
            </a:endParaRPr>
          </a:p>
          <a:p>
            <a:r>
              <a:rPr lang="en-GB" sz="1200" b="1">
                <a:solidFill>
                  <a:schemeClr val="bg2"/>
                </a:solidFill>
              </a:rPr>
              <a:t>LCS203 Coded Scored Assessment (Care Activity) – 50%</a:t>
            </a:r>
          </a:p>
          <a:p>
            <a:endParaRPr lang="en-GB" sz="1200" b="1">
              <a:solidFill>
                <a:schemeClr val="bg2"/>
              </a:solidFill>
            </a:endParaRPr>
          </a:p>
        </p:txBody>
      </p:sp>
    </p:spTree>
    <p:custDataLst>
      <p:tags r:id="rId1"/>
    </p:custDataLst>
    <p:extLst>
      <p:ext uri="{BB962C8B-B14F-4D97-AF65-F5344CB8AC3E}">
        <p14:creationId xmlns:p14="http://schemas.microsoft.com/office/powerpoint/2010/main" val="3439479603"/>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fade">
                                      <p:cBhvr>
                                        <p:cTn id="14" dur="1000"/>
                                        <p:tgtEl>
                                          <p:spTgt spid="8">
                                            <p:txEl>
                                              <p:pRg st="2" end="2"/>
                                            </p:txEl>
                                          </p:spTgt>
                                        </p:tgtEl>
                                      </p:cBhvr>
                                    </p:animEffect>
                                    <p:anim calcmode="lin" valueType="num">
                                      <p:cBhvr>
                                        <p:cTn id="15"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Effect transition="in" filter="fade">
                                      <p:cBhvr>
                                        <p:cTn id="21" dur="1000"/>
                                        <p:tgtEl>
                                          <p:spTgt spid="8">
                                            <p:txEl>
                                              <p:pRg st="4" end="4"/>
                                            </p:txEl>
                                          </p:spTgt>
                                        </p:tgtEl>
                                      </p:cBhvr>
                                    </p:animEffect>
                                    <p:anim calcmode="lin" valueType="num">
                                      <p:cBhvr>
                                        <p:cTn id="22"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6" end="6"/>
                                            </p:txEl>
                                          </p:spTgt>
                                        </p:tgtEl>
                                        <p:attrNameLst>
                                          <p:attrName>style.visibility</p:attrName>
                                        </p:attrNameLst>
                                      </p:cBhvr>
                                      <p:to>
                                        <p:strVal val="visible"/>
                                      </p:to>
                                    </p:set>
                                    <p:animEffect transition="in" filter="fade">
                                      <p:cBhvr>
                                        <p:cTn id="28" dur="1000"/>
                                        <p:tgtEl>
                                          <p:spTgt spid="8">
                                            <p:txEl>
                                              <p:pRg st="6" end="6"/>
                                            </p:txEl>
                                          </p:spTgt>
                                        </p:tgtEl>
                                      </p:cBhvr>
                                    </p:animEffect>
                                    <p:anim calcmode="lin" valueType="num">
                                      <p:cBhvr>
                                        <p:cTn id="29"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8" end="8"/>
                                            </p:txEl>
                                          </p:spTgt>
                                        </p:tgtEl>
                                        <p:attrNameLst>
                                          <p:attrName>style.visibility</p:attrName>
                                        </p:attrNameLst>
                                      </p:cBhvr>
                                      <p:to>
                                        <p:strVal val="visible"/>
                                      </p:to>
                                    </p:set>
                                    <p:animEffect transition="in" filter="fade">
                                      <p:cBhvr>
                                        <p:cTn id="35" dur="1000"/>
                                        <p:tgtEl>
                                          <p:spTgt spid="8">
                                            <p:txEl>
                                              <p:pRg st="8" end="8"/>
                                            </p:txEl>
                                          </p:spTgt>
                                        </p:tgtEl>
                                      </p:cBhvr>
                                    </p:animEffect>
                                    <p:anim calcmode="lin" valueType="num">
                                      <p:cBhvr>
                                        <p:cTn id="36"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10" end="10"/>
                                            </p:txEl>
                                          </p:spTgt>
                                        </p:tgtEl>
                                        <p:attrNameLst>
                                          <p:attrName>style.visibility</p:attrName>
                                        </p:attrNameLst>
                                      </p:cBhvr>
                                      <p:to>
                                        <p:strVal val="visible"/>
                                      </p:to>
                                    </p:set>
                                    <p:animEffect transition="in" filter="fade">
                                      <p:cBhvr>
                                        <p:cTn id="42" dur="1000"/>
                                        <p:tgtEl>
                                          <p:spTgt spid="8">
                                            <p:txEl>
                                              <p:pRg st="10" end="10"/>
                                            </p:txEl>
                                          </p:spTgt>
                                        </p:tgtEl>
                                      </p:cBhvr>
                                    </p:animEffect>
                                    <p:anim calcmode="lin" valueType="num">
                                      <p:cBhvr>
                                        <p:cTn id="43" dur="1000" fill="hold"/>
                                        <p:tgtEl>
                                          <p:spTgt spid="8">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12" end="12"/>
                                            </p:txEl>
                                          </p:spTgt>
                                        </p:tgtEl>
                                        <p:attrNameLst>
                                          <p:attrName>style.visibility</p:attrName>
                                        </p:attrNameLst>
                                      </p:cBhvr>
                                      <p:to>
                                        <p:strVal val="visible"/>
                                      </p:to>
                                    </p:set>
                                    <p:animEffect transition="in" filter="fade">
                                      <p:cBhvr>
                                        <p:cTn id="49" dur="1000"/>
                                        <p:tgtEl>
                                          <p:spTgt spid="8">
                                            <p:txEl>
                                              <p:pRg st="12" end="12"/>
                                            </p:txEl>
                                          </p:spTgt>
                                        </p:tgtEl>
                                      </p:cBhvr>
                                    </p:animEffect>
                                    <p:anim calcmode="lin" valueType="num">
                                      <p:cBhvr>
                                        <p:cTn id="50" dur="1000" fill="hold"/>
                                        <p:tgtEl>
                                          <p:spTgt spid="8">
                                            <p:txEl>
                                              <p:pRg st="12" end="12"/>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14" end="14"/>
                                            </p:txEl>
                                          </p:spTgt>
                                        </p:tgtEl>
                                        <p:attrNameLst>
                                          <p:attrName>style.visibility</p:attrName>
                                        </p:attrNameLst>
                                      </p:cBhvr>
                                      <p:to>
                                        <p:strVal val="visible"/>
                                      </p:to>
                                    </p:set>
                                    <p:animEffect transition="in" filter="fade">
                                      <p:cBhvr>
                                        <p:cTn id="56" dur="1000"/>
                                        <p:tgtEl>
                                          <p:spTgt spid="8">
                                            <p:txEl>
                                              <p:pRg st="14" end="14"/>
                                            </p:txEl>
                                          </p:spTgt>
                                        </p:tgtEl>
                                      </p:cBhvr>
                                    </p:animEffect>
                                    <p:anim calcmode="lin" valueType="num">
                                      <p:cBhvr>
                                        <p:cTn id="57" dur="1000" fill="hold"/>
                                        <p:tgtEl>
                                          <p:spTgt spid="8">
                                            <p:txEl>
                                              <p:pRg st="14" end="14"/>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8">
                                            <p:txEl>
                                              <p:pRg st="16" end="16"/>
                                            </p:txEl>
                                          </p:spTgt>
                                        </p:tgtEl>
                                        <p:attrNameLst>
                                          <p:attrName>style.visibility</p:attrName>
                                        </p:attrNameLst>
                                      </p:cBhvr>
                                      <p:to>
                                        <p:strVal val="visible"/>
                                      </p:to>
                                    </p:set>
                                    <p:animEffect transition="in" filter="fade">
                                      <p:cBhvr>
                                        <p:cTn id="63" dur="1000"/>
                                        <p:tgtEl>
                                          <p:spTgt spid="8">
                                            <p:txEl>
                                              <p:pRg st="16" end="16"/>
                                            </p:txEl>
                                          </p:spTgt>
                                        </p:tgtEl>
                                      </p:cBhvr>
                                    </p:animEffect>
                                    <p:anim calcmode="lin" valueType="num">
                                      <p:cBhvr>
                                        <p:cTn id="64" dur="1000" fill="hold"/>
                                        <p:tgtEl>
                                          <p:spTgt spid="8">
                                            <p:txEl>
                                              <p:pRg st="16" end="16"/>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16" end="16"/>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8">
                                            <p:txEl>
                                              <p:pRg st="18" end="18"/>
                                            </p:txEl>
                                          </p:spTgt>
                                        </p:tgtEl>
                                        <p:attrNameLst>
                                          <p:attrName>style.visibility</p:attrName>
                                        </p:attrNameLst>
                                      </p:cBhvr>
                                      <p:to>
                                        <p:strVal val="visible"/>
                                      </p:to>
                                    </p:set>
                                    <p:animEffect transition="in" filter="fade">
                                      <p:cBhvr>
                                        <p:cTn id="70" dur="1000"/>
                                        <p:tgtEl>
                                          <p:spTgt spid="8">
                                            <p:txEl>
                                              <p:pRg st="18" end="18"/>
                                            </p:txEl>
                                          </p:spTgt>
                                        </p:tgtEl>
                                      </p:cBhvr>
                                    </p:animEffect>
                                    <p:anim calcmode="lin" valueType="num">
                                      <p:cBhvr>
                                        <p:cTn id="71" dur="1000" fill="hold"/>
                                        <p:tgtEl>
                                          <p:spTgt spid="8">
                                            <p:txEl>
                                              <p:pRg st="18" end="18"/>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18" end="1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8">
                                            <p:txEl>
                                              <p:pRg st="20" end="20"/>
                                            </p:txEl>
                                          </p:spTgt>
                                        </p:tgtEl>
                                        <p:attrNameLst>
                                          <p:attrName>style.visibility</p:attrName>
                                        </p:attrNameLst>
                                      </p:cBhvr>
                                      <p:to>
                                        <p:strVal val="visible"/>
                                      </p:to>
                                    </p:set>
                                    <p:animEffect transition="in" filter="fade">
                                      <p:cBhvr>
                                        <p:cTn id="77" dur="1000"/>
                                        <p:tgtEl>
                                          <p:spTgt spid="8">
                                            <p:txEl>
                                              <p:pRg st="20" end="20"/>
                                            </p:txEl>
                                          </p:spTgt>
                                        </p:tgtEl>
                                      </p:cBhvr>
                                    </p:animEffect>
                                    <p:anim calcmode="lin" valueType="num">
                                      <p:cBhvr>
                                        <p:cTn id="78" dur="1000" fill="hold"/>
                                        <p:tgtEl>
                                          <p:spTgt spid="8">
                                            <p:txEl>
                                              <p:pRg st="20" end="20"/>
                                            </p:txEl>
                                          </p:spTgt>
                                        </p:tgtEl>
                                        <p:attrNameLst>
                                          <p:attrName>ppt_x</p:attrName>
                                        </p:attrNameLst>
                                      </p:cBhvr>
                                      <p:tavLst>
                                        <p:tav tm="0">
                                          <p:val>
                                            <p:strVal val="#ppt_x"/>
                                          </p:val>
                                        </p:tav>
                                        <p:tav tm="100000">
                                          <p:val>
                                            <p:strVal val="#ppt_x"/>
                                          </p:val>
                                        </p:tav>
                                      </p:tavLst>
                                    </p:anim>
                                    <p:anim calcmode="lin" valueType="num">
                                      <p:cBhvr>
                                        <p:cTn id="79" dur="1000" fill="hold"/>
                                        <p:tgtEl>
                                          <p:spTgt spid="8">
                                            <p:txEl>
                                              <p:pRg st="20" end="2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8">
                                            <p:txEl>
                                              <p:pRg st="22" end="22"/>
                                            </p:txEl>
                                          </p:spTgt>
                                        </p:tgtEl>
                                        <p:attrNameLst>
                                          <p:attrName>style.visibility</p:attrName>
                                        </p:attrNameLst>
                                      </p:cBhvr>
                                      <p:to>
                                        <p:strVal val="visible"/>
                                      </p:to>
                                    </p:set>
                                    <p:animEffect transition="in" filter="fade">
                                      <p:cBhvr>
                                        <p:cTn id="84" dur="1000"/>
                                        <p:tgtEl>
                                          <p:spTgt spid="8">
                                            <p:txEl>
                                              <p:pRg st="22" end="22"/>
                                            </p:txEl>
                                          </p:spTgt>
                                        </p:tgtEl>
                                      </p:cBhvr>
                                    </p:animEffect>
                                    <p:anim calcmode="lin" valueType="num">
                                      <p:cBhvr>
                                        <p:cTn id="85" dur="1000" fill="hold"/>
                                        <p:tgtEl>
                                          <p:spTgt spid="8">
                                            <p:txEl>
                                              <p:pRg st="22" end="22"/>
                                            </p:txEl>
                                          </p:spTgt>
                                        </p:tgtEl>
                                        <p:attrNameLst>
                                          <p:attrName>ppt_x</p:attrName>
                                        </p:attrNameLst>
                                      </p:cBhvr>
                                      <p:tavLst>
                                        <p:tav tm="0">
                                          <p:val>
                                            <p:strVal val="#ppt_x"/>
                                          </p:val>
                                        </p:tav>
                                        <p:tav tm="100000">
                                          <p:val>
                                            <p:strVal val="#ppt_x"/>
                                          </p:val>
                                        </p:tav>
                                      </p:tavLst>
                                    </p:anim>
                                    <p:anim calcmode="lin" valueType="num">
                                      <p:cBhvr>
                                        <p:cTn id="86" dur="1000" fill="hold"/>
                                        <p:tgtEl>
                                          <p:spTgt spid="8">
                                            <p:txEl>
                                              <p:pRg st="22" end="2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5CA6E-D0E3-0391-2154-DCE788A093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3A6C06-6168-3455-4DF9-D257D69DF659}"/>
              </a:ext>
            </a:extLst>
          </p:cNvPr>
          <p:cNvSpPr>
            <a:spLocks noGrp="1"/>
          </p:cNvSpPr>
          <p:nvPr>
            <p:ph type="title"/>
          </p:nvPr>
        </p:nvSpPr>
        <p:spPr>
          <a:xfrm>
            <a:off x="649545" y="288013"/>
            <a:ext cx="10515600" cy="519684"/>
          </a:xfrm>
        </p:spPr>
        <p:txBody>
          <a:bodyPr>
            <a:normAutofit/>
          </a:bodyPr>
          <a:lstStyle/>
          <a:p>
            <a:r>
              <a:rPr lang="en-GB" sz="2800" b="1">
                <a:solidFill>
                  <a:schemeClr val="accent3">
                    <a:lumMod val="25000"/>
                  </a:schemeClr>
                </a:solidFill>
              </a:rPr>
              <a:t>Findings by question - Tables</a:t>
            </a:r>
          </a:p>
        </p:txBody>
      </p:sp>
      <p:pic>
        <p:nvPicPr>
          <p:cNvPr id="4" name="Graphic 3" descr="Questions with solid fill">
            <a:extLst>
              <a:ext uri="{FF2B5EF4-FFF2-40B4-BE49-F238E27FC236}">
                <a16:creationId xmlns:a16="http://schemas.microsoft.com/office/drawing/2014/main" id="{037DC60D-A6E0-CF69-D513-B1BFE1F2128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76110" y="680844"/>
            <a:ext cx="914400" cy="914400"/>
          </a:xfrm>
          <a:prstGeom prst="rect">
            <a:avLst/>
          </a:prstGeom>
        </p:spPr>
      </p:pic>
      <p:sp>
        <p:nvSpPr>
          <p:cNvPr id="7" name="TextBox 6">
            <a:extLst>
              <a:ext uri="{FF2B5EF4-FFF2-40B4-BE49-F238E27FC236}">
                <a16:creationId xmlns:a16="http://schemas.microsoft.com/office/drawing/2014/main" id="{98D3E204-B24B-7DF0-5F43-99570F92CA26}"/>
              </a:ext>
            </a:extLst>
          </p:cNvPr>
          <p:cNvSpPr txBox="1"/>
          <p:nvPr/>
        </p:nvSpPr>
        <p:spPr>
          <a:xfrm>
            <a:off x="649545" y="885730"/>
            <a:ext cx="9281160" cy="1846659"/>
          </a:xfrm>
          <a:prstGeom prst="rect">
            <a:avLst/>
          </a:prstGeom>
          <a:noFill/>
        </p:spPr>
        <p:txBody>
          <a:bodyPr wrap="square" rtlCol="0">
            <a:spAutoFit/>
          </a:bodyPr>
          <a:lstStyle/>
          <a:p>
            <a:r>
              <a:rPr lang="en-GB" sz="1600" b="1">
                <a:solidFill>
                  <a:schemeClr val="bg2"/>
                </a:solidFill>
              </a:rPr>
              <a:t>We asked: </a:t>
            </a:r>
            <a:r>
              <a:rPr lang="en-GB" sz="1600">
                <a:solidFill>
                  <a:schemeClr val="bg2"/>
                </a:solidFill>
              </a:rPr>
              <a:t>How likely will you be able to capture </a:t>
            </a:r>
            <a:r>
              <a:rPr lang="en-GB" sz="1600" b="1">
                <a:solidFill>
                  <a:schemeClr val="bg2"/>
                </a:solidFill>
              </a:rPr>
              <a:t>all</a:t>
            </a:r>
            <a:r>
              <a:rPr lang="en-GB" sz="1600">
                <a:solidFill>
                  <a:schemeClr val="bg2"/>
                </a:solidFill>
              </a:rPr>
              <a:t> of the data items (</a:t>
            </a:r>
            <a:r>
              <a:rPr lang="en-GB" sz="1600" b="1">
                <a:solidFill>
                  <a:schemeClr val="bg2"/>
                </a:solidFill>
              </a:rPr>
              <a:t>i.e. fully compliant</a:t>
            </a:r>
            <a:r>
              <a:rPr lang="en-GB" sz="1600">
                <a:solidFill>
                  <a:schemeClr val="bg2"/>
                </a:solidFill>
              </a:rPr>
              <a:t>) when local data collection is proposed to commence (currently expected to be July 2026)?</a:t>
            </a:r>
          </a:p>
          <a:p>
            <a:endParaRPr lang="en-GB" sz="1600">
              <a:solidFill>
                <a:schemeClr val="bg2"/>
              </a:solidFill>
            </a:endParaRPr>
          </a:p>
          <a:p>
            <a:r>
              <a:rPr lang="en-GB" sz="1600">
                <a:solidFill>
                  <a:schemeClr val="bg2"/>
                </a:solidFill>
              </a:rPr>
              <a:t>Results are broken down per table:</a:t>
            </a:r>
          </a:p>
          <a:p>
            <a:endParaRPr lang="en-GB" sz="1600">
              <a:solidFill>
                <a:schemeClr val="bg2"/>
              </a:solidFill>
            </a:endParaRPr>
          </a:p>
          <a:p>
            <a:endParaRPr lang="en-GB" sz="1600">
              <a:solidFill>
                <a:schemeClr val="bg2"/>
              </a:solidFill>
            </a:endParaRPr>
          </a:p>
          <a:p>
            <a:endParaRPr lang="en-GB"/>
          </a:p>
        </p:txBody>
      </p:sp>
      <p:sp>
        <p:nvSpPr>
          <p:cNvPr id="8" name="TextBox 7">
            <a:extLst>
              <a:ext uri="{FF2B5EF4-FFF2-40B4-BE49-F238E27FC236}">
                <a16:creationId xmlns:a16="http://schemas.microsoft.com/office/drawing/2014/main" id="{AF801DD3-1237-55CB-BD68-717055ADA8A8}"/>
              </a:ext>
            </a:extLst>
          </p:cNvPr>
          <p:cNvSpPr txBox="1"/>
          <p:nvPr/>
        </p:nvSpPr>
        <p:spPr>
          <a:xfrm>
            <a:off x="649545" y="2128276"/>
            <a:ext cx="8420217" cy="4524315"/>
          </a:xfrm>
          <a:prstGeom prst="rect">
            <a:avLst/>
          </a:prstGeom>
          <a:noFill/>
        </p:spPr>
        <p:txBody>
          <a:bodyPr wrap="square" rtlCol="0">
            <a:spAutoFit/>
          </a:bodyPr>
          <a:lstStyle/>
          <a:p>
            <a:r>
              <a:rPr lang="en-GB" sz="1200" b="1">
                <a:solidFill>
                  <a:schemeClr val="bg2"/>
                </a:solidFill>
              </a:rPr>
              <a:t>LCS000 Header – 80%                                                                  </a:t>
            </a:r>
          </a:p>
          <a:p>
            <a:endParaRPr lang="en-GB" sz="1200" b="1">
              <a:solidFill>
                <a:schemeClr val="bg2"/>
              </a:solidFill>
            </a:endParaRPr>
          </a:p>
          <a:p>
            <a:r>
              <a:rPr lang="en-GB" sz="1200" b="1">
                <a:solidFill>
                  <a:schemeClr val="bg2"/>
                </a:solidFill>
              </a:rPr>
              <a:t>LCS001 Master Patient Index (MPI) – 15%</a:t>
            </a:r>
          </a:p>
          <a:p>
            <a:endParaRPr lang="en-GB" sz="1200" b="1">
              <a:solidFill>
                <a:schemeClr val="bg2"/>
              </a:solidFill>
            </a:endParaRPr>
          </a:p>
          <a:p>
            <a:r>
              <a:rPr lang="en-GB" sz="1200" b="1">
                <a:solidFill>
                  <a:schemeClr val="bg2"/>
                </a:solidFill>
              </a:rPr>
              <a:t>LCS002 GP Practice Registration – 40%</a:t>
            </a:r>
          </a:p>
          <a:p>
            <a:endParaRPr lang="en-GB" sz="1200" b="1">
              <a:solidFill>
                <a:schemeClr val="bg2"/>
              </a:solidFill>
            </a:endParaRPr>
          </a:p>
          <a:p>
            <a:r>
              <a:rPr lang="en-GB" sz="1200" b="1">
                <a:solidFill>
                  <a:schemeClr val="bg2"/>
                </a:solidFill>
              </a:rPr>
              <a:t>LCS003 Finding – 45%</a:t>
            </a:r>
          </a:p>
          <a:p>
            <a:endParaRPr lang="en-GB" sz="1200" b="1">
              <a:solidFill>
                <a:schemeClr val="bg2"/>
              </a:solidFill>
            </a:endParaRPr>
          </a:p>
          <a:p>
            <a:r>
              <a:rPr lang="en-GB" sz="1200" b="1">
                <a:solidFill>
                  <a:schemeClr val="bg2"/>
                </a:solidFill>
              </a:rPr>
              <a:t>LCS004 Observation – 35%</a:t>
            </a:r>
          </a:p>
          <a:p>
            <a:endParaRPr lang="en-GB" sz="1200" b="1">
              <a:solidFill>
                <a:schemeClr val="bg2"/>
              </a:solidFill>
            </a:endParaRPr>
          </a:p>
          <a:p>
            <a:r>
              <a:rPr lang="en-GB" sz="1200" b="1">
                <a:solidFill>
                  <a:schemeClr val="bg2"/>
                </a:solidFill>
              </a:rPr>
              <a:t>LCS101 Service Request – 55%</a:t>
            </a:r>
          </a:p>
          <a:p>
            <a:endParaRPr lang="en-GB" sz="1200" b="1">
              <a:solidFill>
                <a:schemeClr val="bg2"/>
              </a:solidFill>
            </a:endParaRPr>
          </a:p>
          <a:p>
            <a:r>
              <a:rPr lang="en-GB" sz="1200" b="1">
                <a:solidFill>
                  <a:schemeClr val="bg2"/>
                </a:solidFill>
              </a:rPr>
              <a:t>LCS102 Invitation Reminder – 65%</a:t>
            </a:r>
          </a:p>
          <a:p>
            <a:endParaRPr lang="en-GB" sz="1200" b="1">
              <a:solidFill>
                <a:schemeClr val="bg2"/>
              </a:solidFill>
            </a:endParaRPr>
          </a:p>
          <a:p>
            <a:r>
              <a:rPr lang="en-GB" sz="1200" b="1">
                <a:solidFill>
                  <a:schemeClr val="bg2"/>
                </a:solidFill>
              </a:rPr>
              <a:t>LCS103 Screening Activity – 30%</a:t>
            </a:r>
          </a:p>
          <a:p>
            <a:endParaRPr lang="en-GB" sz="1200" b="1">
              <a:solidFill>
                <a:schemeClr val="bg2"/>
              </a:solidFill>
            </a:endParaRPr>
          </a:p>
          <a:p>
            <a:r>
              <a:rPr lang="en-GB" sz="1200" b="1">
                <a:solidFill>
                  <a:schemeClr val="bg2"/>
                </a:solidFill>
              </a:rPr>
              <a:t>LCS104 Onward Referral – 55%</a:t>
            </a:r>
          </a:p>
          <a:p>
            <a:endParaRPr lang="en-GB" sz="1200" b="1">
              <a:solidFill>
                <a:schemeClr val="bg2"/>
              </a:solidFill>
            </a:endParaRPr>
          </a:p>
          <a:p>
            <a:r>
              <a:rPr lang="en-GB" sz="1200" b="1">
                <a:solidFill>
                  <a:schemeClr val="bg2"/>
                </a:solidFill>
              </a:rPr>
              <a:t>LCS201 Care Contact – 30%</a:t>
            </a:r>
          </a:p>
          <a:p>
            <a:endParaRPr lang="en-GB" sz="1200" b="1">
              <a:solidFill>
                <a:schemeClr val="bg2"/>
              </a:solidFill>
            </a:endParaRPr>
          </a:p>
          <a:p>
            <a:r>
              <a:rPr lang="en-GB" sz="1200" b="1">
                <a:solidFill>
                  <a:schemeClr val="bg2"/>
                </a:solidFill>
              </a:rPr>
              <a:t>LCS202 Care Activity – 35%</a:t>
            </a:r>
          </a:p>
          <a:p>
            <a:endParaRPr lang="en-GB" sz="1200" b="1">
              <a:solidFill>
                <a:schemeClr val="bg2"/>
              </a:solidFill>
            </a:endParaRPr>
          </a:p>
          <a:p>
            <a:r>
              <a:rPr lang="en-GB" sz="1200" b="1">
                <a:solidFill>
                  <a:schemeClr val="bg2"/>
                </a:solidFill>
              </a:rPr>
              <a:t>LCS203 Coded Scored Assessment (Care Activity) – 40%</a:t>
            </a:r>
          </a:p>
          <a:p>
            <a:endParaRPr lang="en-GB" sz="1200" b="1">
              <a:solidFill>
                <a:schemeClr val="bg2"/>
              </a:solidFill>
            </a:endParaRPr>
          </a:p>
        </p:txBody>
      </p:sp>
    </p:spTree>
    <p:custDataLst>
      <p:tags r:id="rId1"/>
    </p:custDataLst>
    <p:extLst>
      <p:ext uri="{BB962C8B-B14F-4D97-AF65-F5344CB8AC3E}">
        <p14:creationId xmlns:p14="http://schemas.microsoft.com/office/powerpoint/2010/main" val="322270765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fade">
                                      <p:cBhvr>
                                        <p:cTn id="14" dur="1000"/>
                                        <p:tgtEl>
                                          <p:spTgt spid="8">
                                            <p:txEl>
                                              <p:pRg st="2" end="2"/>
                                            </p:txEl>
                                          </p:spTgt>
                                        </p:tgtEl>
                                      </p:cBhvr>
                                    </p:animEffect>
                                    <p:anim calcmode="lin" valueType="num">
                                      <p:cBhvr>
                                        <p:cTn id="15"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Effect transition="in" filter="fade">
                                      <p:cBhvr>
                                        <p:cTn id="21" dur="1000"/>
                                        <p:tgtEl>
                                          <p:spTgt spid="8">
                                            <p:txEl>
                                              <p:pRg st="4" end="4"/>
                                            </p:txEl>
                                          </p:spTgt>
                                        </p:tgtEl>
                                      </p:cBhvr>
                                    </p:animEffect>
                                    <p:anim calcmode="lin" valueType="num">
                                      <p:cBhvr>
                                        <p:cTn id="22"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xEl>
                                              <p:pRg st="6" end="6"/>
                                            </p:txEl>
                                          </p:spTgt>
                                        </p:tgtEl>
                                        <p:attrNameLst>
                                          <p:attrName>style.visibility</p:attrName>
                                        </p:attrNameLst>
                                      </p:cBhvr>
                                      <p:to>
                                        <p:strVal val="visible"/>
                                      </p:to>
                                    </p:set>
                                    <p:animEffect transition="in" filter="fade">
                                      <p:cBhvr>
                                        <p:cTn id="28" dur="1000"/>
                                        <p:tgtEl>
                                          <p:spTgt spid="8">
                                            <p:txEl>
                                              <p:pRg st="6" end="6"/>
                                            </p:txEl>
                                          </p:spTgt>
                                        </p:tgtEl>
                                      </p:cBhvr>
                                    </p:animEffect>
                                    <p:anim calcmode="lin" valueType="num">
                                      <p:cBhvr>
                                        <p:cTn id="29"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xEl>
                                              <p:pRg st="8" end="8"/>
                                            </p:txEl>
                                          </p:spTgt>
                                        </p:tgtEl>
                                        <p:attrNameLst>
                                          <p:attrName>style.visibility</p:attrName>
                                        </p:attrNameLst>
                                      </p:cBhvr>
                                      <p:to>
                                        <p:strVal val="visible"/>
                                      </p:to>
                                    </p:set>
                                    <p:animEffect transition="in" filter="fade">
                                      <p:cBhvr>
                                        <p:cTn id="35" dur="1000"/>
                                        <p:tgtEl>
                                          <p:spTgt spid="8">
                                            <p:txEl>
                                              <p:pRg st="8" end="8"/>
                                            </p:txEl>
                                          </p:spTgt>
                                        </p:tgtEl>
                                      </p:cBhvr>
                                    </p:animEffect>
                                    <p:anim calcmode="lin" valueType="num">
                                      <p:cBhvr>
                                        <p:cTn id="36"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xEl>
                                              <p:pRg st="10" end="10"/>
                                            </p:txEl>
                                          </p:spTgt>
                                        </p:tgtEl>
                                        <p:attrNameLst>
                                          <p:attrName>style.visibility</p:attrName>
                                        </p:attrNameLst>
                                      </p:cBhvr>
                                      <p:to>
                                        <p:strVal val="visible"/>
                                      </p:to>
                                    </p:set>
                                    <p:animEffect transition="in" filter="fade">
                                      <p:cBhvr>
                                        <p:cTn id="42" dur="1000"/>
                                        <p:tgtEl>
                                          <p:spTgt spid="8">
                                            <p:txEl>
                                              <p:pRg st="10" end="10"/>
                                            </p:txEl>
                                          </p:spTgt>
                                        </p:tgtEl>
                                      </p:cBhvr>
                                    </p:animEffect>
                                    <p:anim calcmode="lin" valueType="num">
                                      <p:cBhvr>
                                        <p:cTn id="43" dur="1000" fill="hold"/>
                                        <p:tgtEl>
                                          <p:spTgt spid="8">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12" end="12"/>
                                            </p:txEl>
                                          </p:spTgt>
                                        </p:tgtEl>
                                        <p:attrNameLst>
                                          <p:attrName>style.visibility</p:attrName>
                                        </p:attrNameLst>
                                      </p:cBhvr>
                                      <p:to>
                                        <p:strVal val="visible"/>
                                      </p:to>
                                    </p:set>
                                    <p:animEffect transition="in" filter="fade">
                                      <p:cBhvr>
                                        <p:cTn id="49" dur="1000"/>
                                        <p:tgtEl>
                                          <p:spTgt spid="8">
                                            <p:txEl>
                                              <p:pRg st="12" end="12"/>
                                            </p:txEl>
                                          </p:spTgt>
                                        </p:tgtEl>
                                      </p:cBhvr>
                                    </p:animEffect>
                                    <p:anim calcmode="lin" valueType="num">
                                      <p:cBhvr>
                                        <p:cTn id="50" dur="1000" fill="hold"/>
                                        <p:tgtEl>
                                          <p:spTgt spid="8">
                                            <p:txEl>
                                              <p:pRg st="12" end="12"/>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14" end="14"/>
                                            </p:txEl>
                                          </p:spTgt>
                                        </p:tgtEl>
                                        <p:attrNameLst>
                                          <p:attrName>style.visibility</p:attrName>
                                        </p:attrNameLst>
                                      </p:cBhvr>
                                      <p:to>
                                        <p:strVal val="visible"/>
                                      </p:to>
                                    </p:set>
                                    <p:animEffect transition="in" filter="fade">
                                      <p:cBhvr>
                                        <p:cTn id="56" dur="1000"/>
                                        <p:tgtEl>
                                          <p:spTgt spid="8">
                                            <p:txEl>
                                              <p:pRg st="14" end="14"/>
                                            </p:txEl>
                                          </p:spTgt>
                                        </p:tgtEl>
                                      </p:cBhvr>
                                    </p:animEffect>
                                    <p:anim calcmode="lin" valueType="num">
                                      <p:cBhvr>
                                        <p:cTn id="57" dur="1000" fill="hold"/>
                                        <p:tgtEl>
                                          <p:spTgt spid="8">
                                            <p:txEl>
                                              <p:pRg st="14" end="14"/>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8">
                                            <p:txEl>
                                              <p:pRg st="16" end="16"/>
                                            </p:txEl>
                                          </p:spTgt>
                                        </p:tgtEl>
                                        <p:attrNameLst>
                                          <p:attrName>style.visibility</p:attrName>
                                        </p:attrNameLst>
                                      </p:cBhvr>
                                      <p:to>
                                        <p:strVal val="visible"/>
                                      </p:to>
                                    </p:set>
                                    <p:animEffect transition="in" filter="fade">
                                      <p:cBhvr>
                                        <p:cTn id="63" dur="1000"/>
                                        <p:tgtEl>
                                          <p:spTgt spid="8">
                                            <p:txEl>
                                              <p:pRg st="16" end="16"/>
                                            </p:txEl>
                                          </p:spTgt>
                                        </p:tgtEl>
                                      </p:cBhvr>
                                    </p:animEffect>
                                    <p:anim calcmode="lin" valueType="num">
                                      <p:cBhvr>
                                        <p:cTn id="64" dur="1000" fill="hold"/>
                                        <p:tgtEl>
                                          <p:spTgt spid="8">
                                            <p:txEl>
                                              <p:pRg st="16" end="16"/>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16" end="16"/>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8">
                                            <p:txEl>
                                              <p:pRg st="18" end="18"/>
                                            </p:txEl>
                                          </p:spTgt>
                                        </p:tgtEl>
                                        <p:attrNameLst>
                                          <p:attrName>style.visibility</p:attrName>
                                        </p:attrNameLst>
                                      </p:cBhvr>
                                      <p:to>
                                        <p:strVal val="visible"/>
                                      </p:to>
                                    </p:set>
                                    <p:animEffect transition="in" filter="fade">
                                      <p:cBhvr>
                                        <p:cTn id="70" dur="1000"/>
                                        <p:tgtEl>
                                          <p:spTgt spid="8">
                                            <p:txEl>
                                              <p:pRg st="18" end="18"/>
                                            </p:txEl>
                                          </p:spTgt>
                                        </p:tgtEl>
                                      </p:cBhvr>
                                    </p:animEffect>
                                    <p:anim calcmode="lin" valueType="num">
                                      <p:cBhvr>
                                        <p:cTn id="71" dur="1000" fill="hold"/>
                                        <p:tgtEl>
                                          <p:spTgt spid="8">
                                            <p:txEl>
                                              <p:pRg st="18" end="18"/>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18" end="1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8">
                                            <p:txEl>
                                              <p:pRg st="20" end="20"/>
                                            </p:txEl>
                                          </p:spTgt>
                                        </p:tgtEl>
                                        <p:attrNameLst>
                                          <p:attrName>style.visibility</p:attrName>
                                        </p:attrNameLst>
                                      </p:cBhvr>
                                      <p:to>
                                        <p:strVal val="visible"/>
                                      </p:to>
                                    </p:set>
                                    <p:animEffect transition="in" filter="fade">
                                      <p:cBhvr>
                                        <p:cTn id="77" dur="1000"/>
                                        <p:tgtEl>
                                          <p:spTgt spid="8">
                                            <p:txEl>
                                              <p:pRg st="20" end="20"/>
                                            </p:txEl>
                                          </p:spTgt>
                                        </p:tgtEl>
                                      </p:cBhvr>
                                    </p:animEffect>
                                    <p:anim calcmode="lin" valueType="num">
                                      <p:cBhvr>
                                        <p:cTn id="78" dur="1000" fill="hold"/>
                                        <p:tgtEl>
                                          <p:spTgt spid="8">
                                            <p:txEl>
                                              <p:pRg st="20" end="20"/>
                                            </p:txEl>
                                          </p:spTgt>
                                        </p:tgtEl>
                                        <p:attrNameLst>
                                          <p:attrName>ppt_x</p:attrName>
                                        </p:attrNameLst>
                                      </p:cBhvr>
                                      <p:tavLst>
                                        <p:tav tm="0">
                                          <p:val>
                                            <p:strVal val="#ppt_x"/>
                                          </p:val>
                                        </p:tav>
                                        <p:tav tm="100000">
                                          <p:val>
                                            <p:strVal val="#ppt_x"/>
                                          </p:val>
                                        </p:tav>
                                      </p:tavLst>
                                    </p:anim>
                                    <p:anim calcmode="lin" valueType="num">
                                      <p:cBhvr>
                                        <p:cTn id="79" dur="1000" fill="hold"/>
                                        <p:tgtEl>
                                          <p:spTgt spid="8">
                                            <p:txEl>
                                              <p:pRg st="20" end="2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8">
                                            <p:txEl>
                                              <p:pRg st="22" end="22"/>
                                            </p:txEl>
                                          </p:spTgt>
                                        </p:tgtEl>
                                        <p:attrNameLst>
                                          <p:attrName>style.visibility</p:attrName>
                                        </p:attrNameLst>
                                      </p:cBhvr>
                                      <p:to>
                                        <p:strVal val="visible"/>
                                      </p:to>
                                    </p:set>
                                    <p:animEffect transition="in" filter="fade">
                                      <p:cBhvr>
                                        <p:cTn id="84" dur="1000"/>
                                        <p:tgtEl>
                                          <p:spTgt spid="8">
                                            <p:txEl>
                                              <p:pRg st="22" end="22"/>
                                            </p:txEl>
                                          </p:spTgt>
                                        </p:tgtEl>
                                      </p:cBhvr>
                                    </p:animEffect>
                                    <p:anim calcmode="lin" valueType="num">
                                      <p:cBhvr>
                                        <p:cTn id="85" dur="1000" fill="hold"/>
                                        <p:tgtEl>
                                          <p:spTgt spid="8">
                                            <p:txEl>
                                              <p:pRg st="22" end="22"/>
                                            </p:txEl>
                                          </p:spTgt>
                                        </p:tgtEl>
                                        <p:attrNameLst>
                                          <p:attrName>ppt_x</p:attrName>
                                        </p:attrNameLst>
                                      </p:cBhvr>
                                      <p:tavLst>
                                        <p:tav tm="0">
                                          <p:val>
                                            <p:strVal val="#ppt_x"/>
                                          </p:val>
                                        </p:tav>
                                        <p:tav tm="100000">
                                          <p:val>
                                            <p:strVal val="#ppt_x"/>
                                          </p:val>
                                        </p:tav>
                                      </p:tavLst>
                                    </p:anim>
                                    <p:anim calcmode="lin" valueType="num">
                                      <p:cBhvr>
                                        <p:cTn id="86" dur="1000" fill="hold"/>
                                        <p:tgtEl>
                                          <p:spTgt spid="8">
                                            <p:txEl>
                                              <p:pRg st="22" end="2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7CDAB-6E66-3880-1812-7F81CA13F5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294B43-3995-7B61-AD56-6A17D297321C}"/>
              </a:ext>
            </a:extLst>
          </p:cNvPr>
          <p:cNvSpPr>
            <a:spLocks noGrp="1"/>
          </p:cNvSpPr>
          <p:nvPr>
            <p:ph type="title"/>
          </p:nvPr>
        </p:nvSpPr>
        <p:spPr>
          <a:xfrm>
            <a:off x="649545" y="244287"/>
            <a:ext cx="10515600" cy="519684"/>
          </a:xfrm>
        </p:spPr>
        <p:txBody>
          <a:bodyPr>
            <a:normAutofit/>
          </a:bodyPr>
          <a:lstStyle/>
          <a:p>
            <a:r>
              <a:rPr lang="en-GB" sz="2800" b="1">
                <a:solidFill>
                  <a:schemeClr val="accent3">
                    <a:lumMod val="25000"/>
                  </a:schemeClr>
                </a:solidFill>
              </a:rPr>
              <a:t>Findings by question</a:t>
            </a:r>
          </a:p>
        </p:txBody>
      </p:sp>
      <p:pic>
        <p:nvPicPr>
          <p:cNvPr id="4" name="Graphic 3" descr="Questions with solid fill">
            <a:extLst>
              <a:ext uri="{FF2B5EF4-FFF2-40B4-BE49-F238E27FC236}">
                <a16:creationId xmlns:a16="http://schemas.microsoft.com/office/drawing/2014/main" id="{8F90332B-38D2-10A2-C9E2-0291FFA0F79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76110" y="680844"/>
            <a:ext cx="914400" cy="914400"/>
          </a:xfrm>
          <a:prstGeom prst="rect">
            <a:avLst/>
          </a:prstGeom>
        </p:spPr>
      </p:pic>
      <p:sp>
        <p:nvSpPr>
          <p:cNvPr id="3" name="TextBox 2">
            <a:extLst>
              <a:ext uri="{FF2B5EF4-FFF2-40B4-BE49-F238E27FC236}">
                <a16:creationId xmlns:a16="http://schemas.microsoft.com/office/drawing/2014/main" id="{28D84D98-1A5F-D3A5-F310-BBA24D10E535}"/>
              </a:ext>
            </a:extLst>
          </p:cNvPr>
          <p:cNvSpPr txBox="1"/>
          <p:nvPr/>
        </p:nvSpPr>
        <p:spPr>
          <a:xfrm>
            <a:off x="649545" y="1344272"/>
            <a:ext cx="8806069" cy="7325082"/>
          </a:xfrm>
          <a:prstGeom prst="rect">
            <a:avLst/>
          </a:prstGeom>
          <a:noFill/>
        </p:spPr>
        <p:txBody>
          <a:bodyPr wrap="square" rtlCol="0">
            <a:spAutoFit/>
          </a:bodyPr>
          <a:lstStyle/>
          <a:p>
            <a:r>
              <a:rPr lang="en-GB" sz="1400" b="1">
                <a:solidFill>
                  <a:schemeClr val="bg2"/>
                </a:solidFill>
              </a:rPr>
              <a:t>HEADER - </a:t>
            </a:r>
            <a:r>
              <a:rPr lang="en-GB" sz="1400">
                <a:solidFill>
                  <a:srgbClr val="C00000"/>
                </a:solidFill>
              </a:rPr>
              <a:t>Good results which are expected. This is a mandatory table, without this you would not be able to make a submission.</a:t>
            </a:r>
          </a:p>
          <a:p>
            <a:endParaRPr lang="en-GB" sz="1400">
              <a:solidFill>
                <a:srgbClr val="C00000"/>
              </a:solidFill>
            </a:endParaRPr>
          </a:p>
          <a:p>
            <a:r>
              <a:rPr lang="en-GB" sz="1400" b="1">
                <a:solidFill>
                  <a:schemeClr val="bg2"/>
                </a:solidFill>
              </a:rPr>
              <a:t>MASTER PATIENT INDEX – </a:t>
            </a:r>
            <a:r>
              <a:rPr lang="en-GB" sz="1400">
                <a:solidFill>
                  <a:srgbClr val="CC0000"/>
                </a:solidFill>
              </a:rPr>
              <a:t>Some responses highlighted that some of the drop-down fields have different options, and therefore some data items are not collected. Results were sufficient, again this is one of the mandatory tables which we would expect providers to be able to submit.</a:t>
            </a:r>
          </a:p>
          <a:p>
            <a:endParaRPr lang="en-GB" sz="1400">
              <a:solidFill>
                <a:srgbClr val="CC0000"/>
              </a:solidFill>
            </a:endParaRPr>
          </a:p>
          <a:p>
            <a:r>
              <a:rPr lang="en-GB" sz="1400" b="1">
                <a:solidFill>
                  <a:schemeClr val="bg2"/>
                </a:solidFill>
              </a:rPr>
              <a:t>GP PRACTICE REGISTRATION – </a:t>
            </a:r>
            <a:r>
              <a:rPr lang="en-GB" sz="1400">
                <a:solidFill>
                  <a:srgbClr val="CC0000"/>
                </a:solidFill>
              </a:rPr>
              <a:t>Some providers indicated that they do not hold start/end dates of a patient’s registration with their GP.</a:t>
            </a:r>
          </a:p>
          <a:p>
            <a:endParaRPr lang="en-GB" sz="1400">
              <a:solidFill>
                <a:srgbClr val="CC0000"/>
              </a:solidFill>
            </a:endParaRPr>
          </a:p>
          <a:p>
            <a:r>
              <a:rPr lang="en-GB" sz="1400" b="1">
                <a:solidFill>
                  <a:schemeClr val="bg2"/>
                </a:solidFill>
              </a:rPr>
              <a:t>FINDING – </a:t>
            </a:r>
            <a:r>
              <a:rPr lang="en-GB" sz="1400">
                <a:solidFill>
                  <a:srgbClr val="CC0000"/>
                </a:solidFill>
              </a:rPr>
              <a:t>Some confusion on what is defined as a ‘clinical finding’, how mappings from SNOMED-CT codes to Smoking Status will be made as there is a large number of SNOMED-CT codes relating to Smoking Status, and that the Smoking Status options differ. Smoking Status has since been removed from this table.</a:t>
            </a:r>
          </a:p>
          <a:p>
            <a:endParaRPr lang="en-GB" sz="1400">
              <a:solidFill>
                <a:srgbClr val="CC0000"/>
              </a:solidFill>
            </a:endParaRPr>
          </a:p>
          <a:p>
            <a:r>
              <a:rPr lang="en-GB" sz="1400" b="1">
                <a:solidFill>
                  <a:schemeClr val="bg2"/>
                </a:solidFill>
              </a:rPr>
              <a:t>OBSERVATION–</a:t>
            </a:r>
            <a:r>
              <a:rPr lang="en-GB" sz="1400">
                <a:solidFill>
                  <a:srgbClr val="CC0000"/>
                </a:solidFill>
              </a:rPr>
              <a:t>Some uncertainty about what is classed as an observation and what this table is used for. We will be providing a user guidance document which will cover off a lot of these questions.</a:t>
            </a:r>
          </a:p>
          <a:p>
            <a:endParaRPr lang="en-GB" sz="1400">
              <a:solidFill>
                <a:srgbClr val="CC0000"/>
              </a:solidFill>
            </a:endParaRPr>
          </a:p>
          <a:p>
            <a:r>
              <a:rPr lang="en-GB" sz="1400" b="1">
                <a:solidFill>
                  <a:schemeClr val="bg2"/>
                </a:solidFill>
              </a:rPr>
              <a:t>SERVICE REQUEST – </a:t>
            </a:r>
            <a:r>
              <a:rPr lang="en-GB" sz="1400">
                <a:solidFill>
                  <a:srgbClr val="CC0000"/>
                </a:solidFill>
              </a:rPr>
              <a:t>Some uncertainly about some data items within this table not needed. This table has since changed and has been split into two separate tables ‘Screening Eligibility’ and ‘Screening Offer’. We consider that if providers can submit this table, along with the Header and MPI tables, they would be making a successful submission.</a:t>
            </a:r>
          </a:p>
          <a:p>
            <a:endParaRPr lang="en-GB" sz="1400">
              <a:solidFill>
                <a:srgbClr val="CC0000"/>
              </a:solidFill>
            </a:endParaRPr>
          </a:p>
          <a:p>
            <a:endParaRPr lang="en-GB" sz="1200">
              <a:solidFill>
                <a:srgbClr val="CC0000"/>
              </a:solidFill>
            </a:endParaRPr>
          </a:p>
          <a:p>
            <a:endParaRPr lang="en-GB" sz="1200">
              <a:solidFill>
                <a:srgbClr val="CC0000"/>
              </a:solidFill>
            </a:endParaRPr>
          </a:p>
          <a:p>
            <a:endParaRPr lang="en-GB" sz="1200">
              <a:solidFill>
                <a:srgbClr val="CC0000"/>
              </a:solidFill>
            </a:endParaRPr>
          </a:p>
          <a:p>
            <a:endParaRPr lang="en-GB" sz="1400">
              <a:solidFill>
                <a:srgbClr val="CC0000"/>
              </a:solidFill>
            </a:endParaRPr>
          </a:p>
          <a:p>
            <a:endParaRPr lang="en-GB" sz="1400">
              <a:solidFill>
                <a:schemeClr val="bg2"/>
              </a:solidFill>
            </a:endParaRPr>
          </a:p>
          <a:p>
            <a:endParaRPr lang="en-GB" sz="1400">
              <a:solidFill>
                <a:srgbClr val="CC0000"/>
              </a:solidFill>
            </a:endParaRPr>
          </a:p>
          <a:p>
            <a:endParaRPr lang="en-GB" sz="1400">
              <a:solidFill>
                <a:srgbClr val="CC0000"/>
              </a:solidFill>
            </a:endParaRPr>
          </a:p>
          <a:p>
            <a:endParaRPr lang="en-GB" sz="1400">
              <a:solidFill>
                <a:srgbClr val="CC0000"/>
              </a:solidFill>
            </a:endParaRPr>
          </a:p>
          <a:p>
            <a:endParaRPr lang="en-GB" sz="1400">
              <a:solidFill>
                <a:srgbClr val="CC0000"/>
              </a:solidFill>
            </a:endParaRPr>
          </a:p>
          <a:p>
            <a:endParaRPr lang="en-GB" sz="1400">
              <a:solidFill>
                <a:srgbClr val="CC0000"/>
              </a:solidFill>
            </a:endParaRPr>
          </a:p>
          <a:p>
            <a:endParaRPr lang="en-GB" sz="1400"/>
          </a:p>
        </p:txBody>
      </p:sp>
    </p:spTree>
    <p:custDataLst>
      <p:tags r:id="rId1"/>
    </p:custDataLst>
    <p:extLst>
      <p:ext uri="{BB962C8B-B14F-4D97-AF65-F5344CB8AC3E}">
        <p14:creationId xmlns:p14="http://schemas.microsoft.com/office/powerpoint/2010/main" val="3370806292"/>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39C2A-E6B8-41F0-FDFE-7BF568A31D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19296C-9DF5-98E3-5F50-4E25D11F7948}"/>
              </a:ext>
            </a:extLst>
          </p:cNvPr>
          <p:cNvSpPr>
            <a:spLocks noGrp="1"/>
          </p:cNvSpPr>
          <p:nvPr>
            <p:ph type="title"/>
          </p:nvPr>
        </p:nvSpPr>
        <p:spPr>
          <a:xfrm>
            <a:off x="649545" y="161160"/>
            <a:ext cx="10515600" cy="519684"/>
          </a:xfrm>
        </p:spPr>
        <p:txBody>
          <a:bodyPr>
            <a:normAutofit/>
          </a:bodyPr>
          <a:lstStyle/>
          <a:p>
            <a:r>
              <a:rPr lang="en-GB" sz="2800" b="1">
                <a:solidFill>
                  <a:schemeClr val="accent3">
                    <a:lumMod val="25000"/>
                  </a:schemeClr>
                </a:solidFill>
              </a:rPr>
              <a:t>Findings by question</a:t>
            </a:r>
          </a:p>
        </p:txBody>
      </p:sp>
      <p:pic>
        <p:nvPicPr>
          <p:cNvPr id="4" name="Graphic 3" descr="Questions with solid fill">
            <a:extLst>
              <a:ext uri="{FF2B5EF4-FFF2-40B4-BE49-F238E27FC236}">
                <a16:creationId xmlns:a16="http://schemas.microsoft.com/office/drawing/2014/main" id="{A5E15F92-0B9B-5558-AF47-1B1A3BABC2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76110" y="680844"/>
            <a:ext cx="914400" cy="914400"/>
          </a:xfrm>
          <a:prstGeom prst="rect">
            <a:avLst/>
          </a:prstGeom>
        </p:spPr>
      </p:pic>
      <p:sp>
        <p:nvSpPr>
          <p:cNvPr id="3" name="TextBox 2">
            <a:extLst>
              <a:ext uri="{FF2B5EF4-FFF2-40B4-BE49-F238E27FC236}">
                <a16:creationId xmlns:a16="http://schemas.microsoft.com/office/drawing/2014/main" id="{8BE628AB-F035-8965-F152-FA303C5AE820}"/>
              </a:ext>
            </a:extLst>
          </p:cNvPr>
          <p:cNvSpPr txBox="1"/>
          <p:nvPr/>
        </p:nvSpPr>
        <p:spPr>
          <a:xfrm>
            <a:off x="649545" y="1304316"/>
            <a:ext cx="8806069" cy="9048631"/>
          </a:xfrm>
          <a:prstGeom prst="rect">
            <a:avLst/>
          </a:prstGeom>
          <a:noFill/>
        </p:spPr>
        <p:txBody>
          <a:bodyPr wrap="square" rtlCol="0">
            <a:spAutoFit/>
          </a:bodyPr>
          <a:lstStyle/>
          <a:p>
            <a:r>
              <a:rPr lang="en-GB" sz="1400" b="1">
                <a:solidFill>
                  <a:schemeClr val="bg2"/>
                </a:solidFill>
              </a:rPr>
              <a:t>INVITATION REMINDER – </a:t>
            </a:r>
            <a:r>
              <a:rPr lang="en-GB" sz="1400">
                <a:solidFill>
                  <a:srgbClr val="CC0000"/>
                </a:solidFill>
              </a:rPr>
              <a:t>Some respondents indicated that appointments for patients are pre-booked rather than reminders sent and therefore may not be applicable. This table is unique to screening and had a good response rate.</a:t>
            </a:r>
          </a:p>
          <a:p>
            <a:endParaRPr lang="en-GB" sz="1400">
              <a:solidFill>
                <a:srgbClr val="CC0000"/>
              </a:solidFill>
            </a:endParaRPr>
          </a:p>
          <a:p>
            <a:r>
              <a:rPr lang="en-GB" sz="1400" b="1">
                <a:solidFill>
                  <a:schemeClr val="bg2"/>
                </a:solidFill>
              </a:rPr>
              <a:t>SCREENING ACTIVITY – </a:t>
            </a:r>
            <a:r>
              <a:rPr lang="en-GB" sz="1400">
                <a:solidFill>
                  <a:srgbClr val="CC0000"/>
                </a:solidFill>
              </a:rPr>
              <a:t>We have since changed the design of this table based upon your feedback as there was some confusion about what this group was for. Full details will be provided within user guidance.</a:t>
            </a:r>
          </a:p>
          <a:p>
            <a:endParaRPr lang="en-GB" sz="1400">
              <a:solidFill>
                <a:srgbClr val="CC0000"/>
              </a:solidFill>
            </a:endParaRPr>
          </a:p>
          <a:p>
            <a:r>
              <a:rPr lang="en-GB" sz="1400" b="1">
                <a:solidFill>
                  <a:schemeClr val="bg2"/>
                </a:solidFill>
              </a:rPr>
              <a:t>ONWARD REFERRAL – </a:t>
            </a:r>
            <a:r>
              <a:rPr lang="en-GB" sz="1400">
                <a:solidFill>
                  <a:srgbClr val="CC0000"/>
                </a:solidFill>
              </a:rPr>
              <a:t>Some mixed feedback, however it was recognised that this table is useful in linkage from other data sets.</a:t>
            </a:r>
          </a:p>
          <a:p>
            <a:endParaRPr lang="en-GB" sz="1400">
              <a:solidFill>
                <a:srgbClr val="CC0000"/>
              </a:solidFill>
            </a:endParaRPr>
          </a:p>
          <a:p>
            <a:r>
              <a:rPr lang="en-GB" sz="1400" b="1">
                <a:solidFill>
                  <a:schemeClr val="bg2"/>
                </a:solidFill>
              </a:rPr>
              <a:t>CARE CONTACT– </a:t>
            </a:r>
            <a:r>
              <a:rPr lang="en-GB" sz="1400">
                <a:solidFill>
                  <a:srgbClr val="CC0000"/>
                </a:solidFill>
              </a:rPr>
              <a:t>Some confusion with the meaning of this table particularly in screening terms. Key information about the lung health checks and CT scans is held here. Further detail will be provided in user guidance.</a:t>
            </a:r>
          </a:p>
          <a:p>
            <a:endParaRPr lang="en-GB" sz="1400">
              <a:solidFill>
                <a:srgbClr val="CC0000"/>
              </a:solidFill>
            </a:endParaRPr>
          </a:p>
          <a:p>
            <a:r>
              <a:rPr lang="en-GB" sz="1400" b="1">
                <a:solidFill>
                  <a:schemeClr val="bg2"/>
                </a:solidFill>
              </a:rPr>
              <a:t>CARE ACTIVITY– </a:t>
            </a:r>
            <a:r>
              <a:rPr lang="en-GB" sz="1400">
                <a:solidFill>
                  <a:srgbClr val="CC0000"/>
                </a:solidFill>
              </a:rPr>
              <a:t>Similar to Care Contact table, some confusion with what this table will be used for and what activity is expected to be included. We are using terms which are generic across our data sets, full details will be included within user guidance.</a:t>
            </a:r>
          </a:p>
          <a:p>
            <a:endParaRPr lang="en-GB" sz="1400">
              <a:solidFill>
                <a:srgbClr val="CC0000"/>
              </a:solidFill>
            </a:endParaRPr>
          </a:p>
          <a:p>
            <a:r>
              <a:rPr lang="en-GB" sz="1400" b="1">
                <a:solidFill>
                  <a:schemeClr val="bg2"/>
                </a:solidFill>
              </a:rPr>
              <a:t>CODED SCORED ASSESSMENT (CARE ACTIVITY) – </a:t>
            </a:r>
            <a:r>
              <a:rPr lang="en-GB" sz="1400">
                <a:solidFill>
                  <a:srgbClr val="CC0000"/>
                </a:solidFill>
              </a:rPr>
              <a:t>Some confusion with what this table will be used for. This is the table which will be used to capture the lung health check scores, this will be made clearer in user guidance.</a:t>
            </a:r>
          </a:p>
          <a:p>
            <a:endParaRPr lang="en-GB" sz="1400">
              <a:solidFill>
                <a:srgbClr val="CC0000"/>
              </a:solidFill>
            </a:endParaRPr>
          </a:p>
          <a:p>
            <a:endParaRPr lang="en-GB" sz="1400">
              <a:solidFill>
                <a:schemeClr val="bg2"/>
              </a:solidFill>
            </a:endParaRPr>
          </a:p>
          <a:p>
            <a:endParaRPr lang="en-GB" sz="1400">
              <a:solidFill>
                <a:schemeClr val="bg2"/>
              </a:solidFill>
            </a:endParaRPr>
          </a:p>
          <a:p>
            <a:endParaRPr lang="en-GB" sz="1400">
              <a:solidFill>
                <a:schemeClr val="bg2"/>
              </a:solidFill>
            </a:endParaRPr>
          </a:p>
          <a:p>
            <a:endParaRPr lang="en-GB" sz="1400">
              <a:solidFill>
                <a:srgbClr val="CC0000"/>
              </a:solidFill>
            </a:endParaRPr>
          </a:p>
          <a:p>
            <a:endParaRPr lang="en-GB" sz="1400">
              <a:solidFill>
                <a:srgbClr val="CC0000"/>
              </a:solidFill>
            </a:endParaRPr>
          </a:p>
          <a:p>
            <a:r>
              <a:rPr lang="en-GB" sz="1400">
                <a:solidFill>
                  <a:srgbClr val="CC0000"/>
                </a:solidFill>
              </a:rPr>
              <a:t> </a:t>
            </a:r>
            <a:endParaRPr lang="en-GB" sz="1400">
              <a:solidFill>
                <a:schemeClr val="bg2"/>
              </a:solidFill>
            </a:endParaRPr>
          </a:p>
          <a:p>
            <a:endParaRPr lang="en-GB" sz="1400">
              <a:solidFill>
                <a:schemeClr val="bg2"/>
              </a:solidFill>
            </a:endParaRPr>
          </a:p>
          <a:p>
            <a:endParaRPr lang="en-GB" sz="1400">
              <a:solidFill>
                <a:srgbClr val="CC0000"/>
              </a:solidFill>
            </a:endParaRPr>
          </a:p>
          <a:p>
            <a:endParaRPr lang="en-GB" sz="1400">
              <a:solidFill>
                <a:srgbClr val="CC0000"/>
              </a:solidFill>
            </a:endParaRPr>
          </a:p>
          <a:p>
            <a:endParaRPr lang="en-GB" sz="1200">
              <a:solidFill>
                <a:srgbClr val="CC0000"/>
              </a:solidFill>
            </a:endParaRPr>
          </a:p>
          <a:p>
            <a:endParaRPr lang="en-GB" sz="1200">
              <a:solidFill>
                <a:srgbClr val="CC0000"/>
              </a:solidFill>
            </a:endParaRPr>
          </a:p>
          <a:p>
            <a:endParaRPr lang="en-GB" sz="1200">
              <a:solidFill>
                <a:srgbClr val="CC0000"/>
              </a:solidFill>
            </a:endParaRPr>
          </a:p>
          <a:p>
            <a:endParaRPr lang="en-GB" sz="1400">
              <a:solidFill>
                <a:srgbClr val="CC0000"/>
              </a:solidFill>
            </a:endParaRPr>
          </a:p>
          <a:p>
            <a:endParaRPr lang="en-GB" sz="1400">
              <a:solidFill>
                <a:schemeClr val="bg2"/>
              </a:solidFill>
            </a:endParaRPr>
          </a:p>
          <a:p>
            <a:endParaRPr lang="en-GB" sz="1400">
              <a:solidFill>
                <a:srgbClr val="CC0000"/>
              </a:solidFill>
            </a:endParaRPr>
          </a:p>
          <a:p>
            <a:endParaRPr lang="en-GB" sz="1400">
              <a:solidFill>
                <a:srgbClr val="CC0000"/>
              </a:solidFill>
            </a:endParaRPr>
          </a:p>
          <a:p>
            <a:endParaRPr lang="en-GB" sz="1400">
              <a:solidFill>
                <a:srgbClr val="CC0000"/>
              </a:solidFill>
            </a:endParaRPr>
          </a:p>
          <a:p>
            <a:endParaRPr lang="en-GB" sz="1400">
              <a:solidFill>
                <a:srgbClr val="CC0000"/>
              </a:solidFill>
            </a:endParaRPr>
          </a:p>
          <a:p>
            <a:endParaRPr lang="en-GB" sz="1400">
              <a:solidFill>
                <a:srgbClr val="CC0000"/>
              </a:solidFill>
            </a:endParaRPr>
          </a:p>
          <a:p>
            <a:endParaRPr lang="en-GB" sz="1400"/>
          </a:p>
        </p:txBody>
      </p:sp>
    </p:spTree>
    <p:custDataLst>
      <p:tags r:id="rId1"/>
    </p:custDataLst>
    <p:extLst>
      <p:ext uri="{BB962C8B-B14F-4D97-AF65-F5344CB8AC3E}">
        <p14:creationId xmlns:p14="http://schemas.microsoft.com/office/powerpoint/2010/main" val="236714156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1626E6-147B-9445-7611-45025133D0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C52F09-C23A-7B68-A264-8126BE85E7E3}"/>
              </a:ext>
            </a:extLst>
          </p:cNvPr>
          <p:cNvSpPr>
            <a:spLocks noGrp="1"/>
          </p:cNvSpPr>
          <p:nvPr>
            <p:ph type="title"/>
          </p:nvPr>
        </p:nvSpPr>
        <p:spPr>
          <a:xfrm>
            <a:off x="701490" y="618360"/>
            <a:ext cx="10515600" cy="519684"/>
          </a:xfrm>
        </p:spPr>
        <p:txBody>
          <a:bodyPr>
            <a:normAutofit/>
          </a:bodyPr>
          <a:lstStyle/>
          <a:p>
            <a:r>
              <a:rPr lang="en-GB" sz="2800" b="1">
                <a:solidFill>
                  <a:schemeClr val="accent3">
                    <a:lumMod val="25000"/>
                  </a:schemeClr>
                </a:solidFill>
              </a:rPr>
              <a:t>Conclusions:</a:t>
            </a:r>
          </a:p>
        </p:txBody>
      </p:sp>
      <p:pic>
        <p:nvPicPr>
          <p:cNvPr id="4" name="Graphic 3" descr="Questions with solid fill">
            <a:extLst>
              <a:ext uri="{FF2B5EF4-FFF2-40B4-BE49-F238E27FC236}">
                <a16:creationId xmlns:a16="http://schemas.microsoft.com/office/drawing/2014/main" id="{632BC21A-E9A5-7927-EAC6-2A276BC811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76110" y="680844"/>
            <a:ext cx="914400" cy="914400"/>
          </a:xfrm>
          <a:prstGeom prst="rect">
            <a:avLst/>
          </a:prstGeom>
        </p:spPr>
      </p:pic>
      <p:sp>
        <p:nvSpPr>
          <p:cNvPr id="8" name="TextBox 7">
            <a:extLst>
              <a:ext uri="{FF2B5EF4-FFF2-40B4-BE49-F238E27FC236}">
                <a16:creationId xmlns:a16="http://schemas.microsoft.com/office/drawing/2014/main" id="{41D5B4BF-6EA1-9970-9829-BB60AC86DC98}"/>
              </a:ext>
            </a:extLst>
          </p:cNvPr>
          <p:cNvSpPr txBox="1"/>
          <p:nvPr/>
        </p:nvSpPr>
        <p:spPr>
          <a:xfrm>
            <a:off x="701490" y="1808080"/>
            <a:ext cx="10076367" cy="4093428"/>
          </a:xfrm>
          <a:prstGeom prst="rect">
            <a:avLst/>
          </a:prstGeom>
          <a:noFill/>
        </p:spPr>
        <p:txBody>
          <a:bodyPr wrap="square" rtlCol="0">
            <a:spAutoFit/>
          </a:bodyPr>
          <a:lstStyle/>
          <a:p>
            <a:endParaRPr lang="en-GB" sz="1600">
              <a:solidFill>
                <a:schemeClr val="bg2"/>
              </a:solidFill>
            </a:endParaRPr>
          </a:p>
          <a:p>
            <a:pPr marL="285750" indent="-285750">
              <a:buFont typeface="Arial" panose="020B0604020202020204" pitchFamily="34" charset="0"/>
              <a:buChar char="•"/>
            </a:pPr>
            <a:r>
              <a:rPr lang="en-GB">
                <a:solidFill>
                  <a:schemeClr val="bg2"/>
                </a:solidFill>
              </a:rPr>
              <a:t>We will be publishing a User Guidance document (as per other </a:t>
            </a:r>
            <a:r>
              <a:rPr lang="en-GB">
                <a:solidFill>
                  <a:schemeClr val="bg2"/>
                </a:solidFill>
                <a:hlinkClick r:id="rId6"/>
              </a:rPr>
              <a:t>data sets</a:t>
            </a:r>
            <a:r>
              <a:rPr lang="en-GB">
                <a:solidFill>
                  <a:schemeClr val="bg2"/>
                </a:solidFill>
              </a:rPr>
              <a:t>) which will outline each table and its individual data items in more detail. This will also assist IT systems in becoming more complaint with SNOMED-CT</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The User Guidance document will not only help in compliance, but it will also outline in plain English how the data set should be used and interpreted by users, including providers, system suppliers and other stakeholders. The User Guidance document supports and should be read in conjunction with the Enhanced Technical Output Specification and Data Model. This will be published on the new LCSDS </a:t>
            </a:r>
            <a:r>
              <a:rPr lang="en-GB">
                <a:solidFill>
                  <a:schemeClr val="bg2"/>
                </a:solidFill>
                <a:hlinkClick r:id="rId7"/>
              </a:rPr>
              <a:t>webpages</a:t>
            </a:r>
            <a:endParaRPr lang="en-GB">
              <a:solidFill>
                <a:schemeClr val="bg2"/>
              </a:solidFill>
            </a:endParaRP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Results gathered from the survey indicate that those data items which are only partially collected, are still fully compliant with the Information Standards Notice (ISN)</a:t>
            </a:r>
          </a:p>
          <a:p>
            <a:endParaRPr lang="en-GB" sz="1400">
              <a:solidFill>
                <a:schemeClr val="bg2"/>
              </a:solidFill>
            </a:endParaRPr>
          </a:p>
          <a:p>
            <a:pPr marL="285750" indent="-285750">
              <a:buFont typeface="Arial" panose="020B0604020202020204" pitchFamily="34" charset="0"/>
              <a:buChar char="•"/>
            </a:pPr>
            <a:endParaRPr lang="en-GB" sz="1400">
              <a:solidFill>
                <a:schemeClr val="bg2"/>
              </a:solidFill>
            </a:endParaRPr>
          </a:p>
        </p:txBody>
      </p:sp>
    </p:spTree>
    <p:custDataLst>
      <p:tags r:id="rId1"/>
    </p:custDataLst>
    <p:extLst>
      <p:ext uri="{BB962C8B-B14F-4D97-AF65-F5344CB8AC3E}">
        <p14:creationId xmlns:p14="http://schemas.microsoft.com/office/powerpoint/2010/main" val="333450030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anim calcmode="lin" valueType="num">
                                      <p:cBhvr>
                                        <p:cTn id="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xEl>
                                              <p:pRg st="3" end="3"/>
                                            </p:txEl>
                                          </p:spTgt>
                                        </p:tgtEl>
                                        <p:attrNameLst>
                                          <p:attrName>style.visibility</p:attrName>
                                        </p:attrNameLst>
                                      </p:cBhvr>
                                      <p:to>
                                        <p:strVal val="visible"/>
                                      </p:to>
                                    </p:set>
                                    <p:animEffect transition="in" filter="fade">
                                      <p:cBhvr>
                                        <p:cTn id="14" dur="1000"/>
                                        <p:tgtEl>
                                          <p:spTgt spid="8">
                                            <p:txEl>
                                              <p:pRg st="3" end="3"/>
                                            </p:txEl>
                                          </p:spTgt>
                                        </p:tgtEl>
                                      </p:cBhvr>
                                    </p:animEffect>
                                    <p:anim calcmode="lin" valueType="num">
                                      <p:cBhvr>
                                        <p:cTn id="1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animEffect transition="in" filter="fade">
                                      <p:cBhvr>
                                        <p:cTn id="21" dur="1000"/>
                                        <p:tgtEl>
                                          <p:spTgt spid="8">
                                            <p:txEl>
                                              <p:pRg st="5" end="5"/>
                                            </p:txEl>
                                          </p:spTgt>
                                        </p:tgtEl>
                                      </p:cBhvr>
                                    </p:animEffect>
                                    <p:anim calcmode="lin" valueType="num">
                                      <p:cBhvr>
                                        <p:cTn id="22"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A2E0E-2635-BDE8-E244-5A9B100F14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2F2791-CE40-6C06-5B94-1D5872DC5051}"/>
              </a:ext>
            </a:extLst>
          </p:cNvPr>
          <p:cNvSpPr>
            <a:spLocks noGrp="1"/>
          </p:cNvSpPr>
          <p:nvPr>
            <p:ph type="title"/>
          </p:nvPr>
        </p:nvSpPr>
        <p:spPr>
          <a:xfrm>
            <a:off x="596725" y="312188"/>
            <a:ext cx="10515600" cy="519684"/>
          </a:xfrm>
        </p:spPr>
        <p:txBody>
          <a:bodyPr>
            <a:normAutofit/>
          </a:bodyPr>
          <a:lstStyle/>
          <a:p>
            <a:r>
              <a:rPr lang="en-GB" sz="1800" b="1">
                <a:solidFill>
                  <a:schemeClr val="accent3">
                    <a:lumMod val="25000"/>
                  </a:schemeClr>
                </a:solidFill>
              </a:rPr>
              <a:t>We Asked: </a:t>
            </a:r>
            <a:r>
              <a:rPr lang="en-GB" sz="1800">
                <a:solidFill>
                  <a:schemeClr val="accent3">
                    <a:lumMod val="25000"/>
                  </a:schemeClr>
                </a:solidFill>
              </a:rPr>
              <a:t>Within the Master Patient Index (MPI) table, are you able to collect the following:</a:t>
            </a:r>
          </a:p>
        </p:txBody>
      </p:sp>
      <p:pic>
        <p:nvPicPr>
          <p:cNvPr id="4" name="Graphic 3" descr="Questions with solid fill">
            <a:extLst>
              <a:ext uri="{FF2B5EF4-FFF2-40B4-BE49-F238E27FC236}">
                <a16:creationId xmlns:a16="http://schemas.microsoft.com/office/drawing/2014/main" id="{A9D194D1-8CDE-695E-DDB4-2C79DDC8D1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0057" y="619884"/>
            <a:ext cx="914400" cy="914400"/>
          </a:xfrm>
          <a:prstGeom prst="rect">
            <a:avLst/>
          </a:prstGeom>
        </p:spPr>
      </p:pic>
      <p:sp>
        <p:nvSpPr>
          <p:cNvPr id="7" name="TextBox 6">
            <a:extLst>
              <a:ext uri="{FF2B5EF4-FFF2-40B4-BE49-F238E27FC236}">
                <a16:creationId xmlns:a16="http://schemas.microsoft.com/office/drawing/2014/main" id="{C55BADAD-18E4-EAFA-5AAF-A2BE95F29B6F}"/>
              </a:ext>
            </a:extLst>
          </p:cNvPr>
          <p:cNvSpPr txBox="1"/>
          <p:nvPr/>
        </p:nvSpPr>
        <p:spPr>
          <a:xfrm>
            <a:off x="570032" y="1107057"/>
            <a:ext cx="9281160" cy="307777"/>
          </a:xfrm>
          <a:prstGeom prst="rect">
            <a:avLst/>
          </a:prstGeom>
          <a:noFill/>
        </p:spPr>
        <p:txBody>
          <a:bodyPr wrap="square" rtlCol="0">
            <a:spAutoFit/>
          </a:bodyPr>
          <a:lstStyle/>
          <a:p>
            <a:r>
              <a:rPr lang="en-GB" sz="1400" b="1">
                <a:solidFill>
                  <a:schemeClr val="accent3">
                    <a:lumMod val="25000"/>
                  </a:schemeClr>
                </a:solidFill>
              </a:rPr>
              <a:t>Are you able to capture Person Stated Gender Code?</a:t>
            </a:r>
            <a:endParaRPr lang="en-GB" b="1">
              <a:solidFill>
                <a:schemeClr val="accent3">
                  <a:lumMod val="25000"/>
                </a:schemeClr>
              </a:solidFill>
            </a:endParaRPr>
          </a:p>
        </p:txBody>
      </p:sp>
      <p:sp>
        <p:nvSpPr>
          <p:cNvPr id="5" name="TextBox 4">
            <a:extLst>
              <a:ext uri="{FF2B5EF4-FFF2-40B4-BE49-F238E27FC236}">
                <a16:creationId xmlns:a16="http://schemas.microsoft.com/office/drawing/2014/main" id="{A7A3B975-471A-78BF-1AB9-1D8A2D253B69}"/>
              </a:ext>
            </a:extLst>
          </p:cNvPr>
          <p:cNvSpPr txBox="1"/>
          <p:nvPr/>
        </p:nvSpPr>
        <p:spPr>
          <a:xfrm>
            <a:off x="570032" y="2875664"/>
            <a:ext cx="9281160" cy="307777"/>
          </a:xfrm>
          <a:prstGeom prst="rect">
            <a:avLst/>
          </a:prstGeom>
          <a:noFill/>
        </p:spPr>
        <p:txBody>
          <a:bodyPr wrap="square" rtlCol="0">
            <a:spAutoFit/>
          </a:bodyPr>
          <a:lstStyle/>
          <a:p>
            <a:r>
              <a:rPr lang="en-GB" sz="1400" b="1">
                <a:solidFill>
                  <a:schemeClr val="accent3">
                    <a:lumMod val="25000"/>
                  </a:schemeClr>
                </a:solidFill>
              </a:rPr>
              <a:t>Are you able to capture Religious or Other Belief System Affiliation Code?</a:t>
            </a:r>
            <a:endParaRPr lang="en-GB" b="1">
              <a:solidFill>
                <a:schemeClr val="accent3">
                  <a:lumMod val="25000"/>
                </a:schemeClr>
              </a:solidFill>
            </a:endParaRPr>
          </a:p>
        </p:txBody>
      </p:sp>
      <p:sp>
        <p:nvSpPr>
          <p:cNvPr id="10" name="TextBox 9">
            <a:extLst>
              <a:ext uri="{FF2B5EF4-FFF2-40B4-BE49-F238E27FC236}">
                <a16:creationId xmlns:a16="http://schemas.microsoft.com/office/drawing/2014/main" id="{1D49D0F2-C986-2F68-9A3E-3F3D221B2F45}"/>
              </a:ext>
            </a:extLst>
          </p:cNvPr>
          <p:cNvSpPr txBox="1"/>
          <p:nvPr/>
        </p:nvSpPr>
        <p:spPr>
          <a:xfrm>
            <a:off x="570032" y="4765396"/>
            <a:ext cx="9281160" cy="307777"/>
          </a:xfrm>
          <a:prstGeom prst="rect">
            <a:avLst/>
          </a:prstGeom>
          <a:noFill/>
        </p:spPr>
        <p:txBody>
          <a:bodyPr wrap="square" rtlCol="0">
            <a:spAutoFit/>
          </a:bodyPr>
          <a:lstStyle/>
          <a:p>
            <a:r>
              <a:rPr lang="en-GB" sz="1400" b="1">
                <a:solidFill>
                  <a:schemeClr val="accent3">
                    <a:lumMod val="25000"/>
                  </a:schemeClr>
                </a:solidFill>
              </a:rPr>
              <a:t>Are you able to capture Person Stated Sexual Orientation Code?</a:t>
            </a:r>
            <a:endParaRPr lang="en-GB" b="1">
              <a:solidFill>
                <a:schemeClr val="accent3">
                  <a:lumMod val="25000"/>
                </a:schemeClr>
              </a:solidFill>
            </a:endParaRPr>
          </a:p>
        </p:txBody>
      </p:sp>
      <p:graphicFrame>
        <p:nvGraphicFramePr>
          <p:cNvPr id="11" name="Table 10">
            <a:extLst>
              <a:ext uri="{FF2B5EF4-FFF2-40B4-BE49-F238E27FC236}">
                <a16:creationId xmlns:a16="http://schemas.microsoft.com/office/drawing/2014/main" id="{C7C9424A-AA91-7CB9-ED40-4D261B1D30A2}"/>
              </a:ext>
            </a:extLst>
          </p:cNvPr>
          <p:cNvGraphicFramePr>
            <a:graphicFrameLocks noGrp="1"/>
          </p:cNvGraphicFramePr>
          <p:nvPr>
            <p:extLst>
              <p:ext uri="{D42A27DB-BD31-4B8C-83A1-F6EECF244321}">
                <p14:modId xmlns:p14="http://schemas.microsoft.com/office/powerpoint/2010/main" val="1007145756"/>
              </p:ext>
            </p:extLst>
          </p:nvPr>
        </p:nvGraphicFramePr>
        <p:xfrm>
          <a:off x="649545" y="1521139"/>
          <a:ext cx="6832546" cy="898525"/>
        </p:xfrm>
        <a:graphic>
          <a:graphicData uri="http://schemas.openxmlformats.org/drawingml/2006/table">
            <a:tbl>
              <a:tblPr firstRow="1" firstCol="1" bandRow="1">
                <a:tableStyleId>{5C22544A-7EE6-4342-B048-85BDC9FD1C3A}</a:tableStyleId>
              </a:tblPr>
              <a:tblGrid>
                <a:gridCol w="5516596">
                  <a:extLst>
                    <a:ext uri="{9D8B030D-6E8A-4147-A177-3AD203B41FA5}">
                      <a16:colId xmlns:a16="http://schemas.microsoft.com/office/drawing/2014/main" val="1813451263"/>
                    </a:ext>
                  </a:extLst>
                </a:gridCol>
                <a:gridCol w="657975">
                  <a:extLst>
                    <a:ext uri="{9D8B030D-6E8A-4147-A177-3AD203B41FA5}">
                      <a16:colId xmlns:a16="http://schemas.microsoft.com/office/drawing/2014/main" val="840984661"/>
                    </a:ext>
                  </a:extLst>
                </a:gridCol>
                <a:gridCol w="657975">
                  <a:extLst>
                    <a:ext uri="{9D8B030D-6E8A-4147-A177-3AD203B41FA5}">
                      <a16:colId xmlns:a16="http://schemas.microsoft.com/office/drawing/2014/main" val="2858686414"/>
                    </a:ext>
                  </a:extLst>
                </a:gridCol>
              </a:tblGrid>
              <a:tr h="179705">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638987888"/>
                  </a:ext>
                </a:extLst>
              </a:tr>
              <a:tr h="179705">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13</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65.00%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365681474"/>
                  </a:ext>
                </a:extLst>
              </a:tr>
              <a:tr h="179705">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647880076"/>
                  </a:ext>
                </a:extLst>
              </a:tr>
              <a:tr h="179705">
                <a:tc>
                  <a:txBody>
                    <a:bodyPr/>
                    <a:lstStyle/>
                    <a:p>
                      <a:pPr>
                        <a:lnSpc>
                          <a:spcPct val="115000"/>
                        </a:lnSpc>
                        <a:spcAft>
                          <a:spcPts val="1000"/>
                        </a:spcAft>
                        <a:buNone/>
                      </a:pPr>
                      <a:r>
                        <a:rPr lang="en-US" sz="1100">
                          <a:solidFill>
                            <a:schemeClr val="bg2"/>
                          </a:solidFill>
                          <a:effectLst/>
                        </a:rPr>
                        <a:t>Not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5</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351523959"/>
                  </a:ext>
                </a:extLst>
              </a:tr>
              <a:tr h="179705">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450933156"/>
                  </a:ext>
                </a:extLst>
              </a:tr>
            </a:tbl>
          </a:graphicData>
        </a:graphic>
      </p:graphicFrame>
      <p:graphicFrame>
        <p:nvGraphicFramePr>
          <p:cNvPr id="12" name="Table 11">
            <a:extLst>
              <a:ext uri="{FF2B5EF4-FFF2-40B4-BE49-F238E27FC236}">
                <a16:creationId xmlns:a16="http://schemas.microsoft.com/office/drawing/2014/main" id="{1130AD90-45AC-14A5-FD14-62A2EC870F24}"/>
              </a:ext>
            </a:extLst>
          </p:cNvPr>
          <p:cNvGraphicFramePr>
            <a:graphicFrameLocks noGrp="1"/>
          </p:cNvGraphicFramePr>
          <p:nvPr>
            <p:extLst>
              <p:ext uri="{D42A27DB-BD31-4B8C-83A1-F6EECF244321}">
                <p14:modId xmlns:p14="http://schemas.microsoft.com/office/powerpoint/2010/main" val="135372516"/>
              </p:ext>
            </p:extLst>
          </p:nvPr>
        </p:nvGraphicFramePr>
        <p:xfrm>
          <a:off x="649545" y="3312400"/>
          <a:ext cx="6905431" cy="898525"/>
        </p:xfrm>
        <a:graphic>
          <a:graphicData uri="http://schemas.openxmlformats.org/drawingml/2006/table">
            <a:tbl>
              <a:tblPr firstRow="1" firstCol="1" bandRow="1">
                <a:tableStyleId>{5C22544A-7EE6-4342-B048-85BDC9FD1C3A}</a:tableStyleId>
              </a:tblPr>
              <a:tblGrid>
                <a:gridCol w="5575445">
                  <a:extLst>
                    <a:ext uri="{9D8B030D-6E8A-4147-A177-3AD203B41FA5}">
                      <a16:colId xmlns:a16="http://schemas.microsoft.com/office/drawing/2014/main" val="421294279"/>
                    </a:ext>
                  </a:extLst>
                </a:gridCol>
                <a:gridCol w="664993">
                  <a:extLst>
                    <a:ext uri="{9D8B030D-6E8A-4147-A177-3AD203B41FA5}">
                      <a16:colId xmlns:a16="http://schemas.microsoft.com/office/drawing/2014/main" val="3102617798"/>
                    </a:ext>
                  </a:extLst>
                </a:gridCol>
                <a:gridCol w="664993">
                  <a:extLst>
                    <a:ext uri="{9D8B030D-6E8A-4147-A177-3AD203B41FA5}">
                      <a16:colId xmlns:a16="http://schemas.microsoft.com/office/drawing/2014/main" val="1169628513"/>
                    </a:ext>
                  </a:extLst>
                </a:gridCol>
              </a:tblGrid>
              <a:tr h="179705">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034425693"/>
                  </a:ext>
                </a:extLst>
              </a:tr>
              <a:tr h="179705">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8</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188748283"/>
                  </a:ext>
                </a:extLst>
              </a:tr>
              <a:tr h="179705">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5</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379273151"/>
                  </a:ext>
                </a:extLst>
              </a:tr>
              <a:tr h="179705">
                <a:tc>
                  <a:txBody>
                    <a:bodyPr/>
                    <a:lstStyle/>
                    <a:p>
                      <a:pPr>
                        <a:lnSpc>
                          <a:spcPct val="115000"/>
                        </a:lnSpc>
                        <a:spcAft>
                          <a:spcPts val="1000"/>
                        </a:spcAft>
                        <a:buNone/>
                      </a:pPr>
                      <a:r>
                        <a:rPr lang="en-US" sz="1100">
                          <a:solidFill>
                            <a:schemeClr val="bg2"/>
                          </a:solidFill>
                          <a:effectLst/>
                        </a:rPr>
                        <a:t>Not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7</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35.00%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4091882730"/>
                  </a:ext>
                </a:extLst>
              </a:tr>
              <a:tr h="179705">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621044514"/>
                  </a:ext>
                </a:extLst>
              </a:tr>
            </a:tbl>
          </a:graphicData>
        </a:graphic>
      </p:graphicFrame>
      <p:graphicFrame>
        <p:nvGraphicFramePr>
          <p:cNvPr id="13" name="Table 12">
            <a:extLst>
              <a:ext uri="{FF2B5EF4-FFF2-40B4-BE49-F238E27FC236}">
                <a16:creationId xmlns:a16="http://schemas.microsoft.com/office/drawing/2014/main" id="{F1041075-349A-3ABE-296A-BCBCB3258AD8}"/>
              </a:ext>
            </a:extLst>
          </p:cNvPr>
          <p:cNvGraphicFramePr>
            <a:graphicFrameLocks noGrp="1"/>
          </p:cNvGraphicFramePr>
          <p:nvPr>
            <p:extLst>
              <p:ext uri="{D42A27DB-BD31-4B8C-83A1-F6EECF244321}">
                <p14:modId xmlns:p14="http://schemas.microsoft.com/office/powerpoint/2010/main" val="1297472139"/>
              </p:ext>
            </p:extLst>
          </p:nvPr>
        </p:nvGraphicFramePr>
        <p:xfrm>
          <a:off x="649545" y="5224299"/>
          <a:ext cx="6825920" cy="898525"/>
        </p:xfrm>
        <a:graphic>
          <a:graphicData uri="http://schemas.openxmlformats.org/drawingml/2006/table">
            <a:tbl>
              <a:tblPr firstRow="1" firstCol="1" bandRow="1">
                <a:tableStyleId>{5C22544A-7EE6-4342-B048-85BDC9FD1C3A}</a:tableStyleId>
              </a:tblPr>
              <a:tblGrid>
                <a:gridCol w="5511246">
                  <a:extLst>
                    <a:ext uri="{9D8B030D-6E8A-4147-A177-3AD203B41FA5}">
                      <a16:colId xmlns:a16="http://schemas.microsoft.com/office/drawing/2014/main" val="1492619808"/>
                    </a:ext>
                  </a:extLst>
                </a:gridCol>
                <a:gridCol w="657337">
                  <a:extLst>
                    <a:ext uri="{9D8B030D-6E8A-4147-A177-3AD203B41FA5}">
                      <a16:colId xmlns:a16="http://schemas.microsoft.com/office/drawing/2014/main" val="1950714775"/>
                    </a:ext>
                  </a:extLst>
                </a:gridCol>
                <a:gridCol w="657337">
                  <a:extLst>
                    <a:ext uri="{9D8B030D-6E8A-4147-A177-3AD203B41FA5}">
                      <a16:colId xmlns:a16="http://schemas.microsoft.com/office/drawing/2014/main" val="3955063089"/>
                    </a:ext>
                  </a:extLst>
                </a:gridCol>
              </a:tblGrid>
              <a:tr h="179705">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945712260"/>
                  </a:ext>
                </a:extLst>
              </a:tr>
              <a:tr h="179705">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482193750"/>
                  </a:ext>
                </a:extLst>
              </a:tr>
              <a:tr h="179705">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8</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591738623"/>
                  </a:ext>
                </a:extLst>
              </a:tr>
              <a:tr h="179705">
                <a:tc>
                  <a:txBody>
                    <a:bodyPr/>
                    <a:lstStyle/>
                    <a:p>
                      <a:pPr>
                        <a:lnSpc>
                          <a:spcPct val="115000"/>
                        </a:lnSpc>
                        <a:spcAft>
                          <a:spcPts val="1000"/>
                        </a:spcAft>
                        <a:buNone/>
                      </a:pPr>
                      <a:r>
                        <a:rPr lang="en-US" sz="1100">
                          <a:solidFill>
                            <a:schemeClr val="bg2"/>
                          </a:solidFill>
                          <a:effectLst/>
                        </a:rPr>
                        <a:t>Not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8</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320992849"/>
                  </a:ext>
                </a:extLst>
              </a:tr>
              <a:tr h="179705">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743078253"/>
                  </a:ext>
                </a:extLst>
              </a:tr>
            </a:tbl>
          </a:graphicData>
        </a:graphic>
      </p:graphicFrame>
    </p:spTree>
    <p:extLst>
      <p:ext uri="{BB962C8B-B14F-4D97-AF65-F5344CB8AC3E}">
        <p14:creationId xmlns:p14="http://schemas.microsoft.com/office/powerpoint/2010/main" val="83491019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4CE1B-0252-9F99-6D2D-94C2FB794AA2}"/>
            </a:ext>
          </a:extLst>
        </p:cNvPr>
        <p:cNvGrpSpPr/>
        <p:nvPr/>
      </p:nvGrpSpPr>
      <p:grpSpPr>
        <a:xfrm>
          <a:off x="0" y="0"/>
          <a:ext cx="0" cy="0"/>
          <a:chOff x="0" y="0"/>
          <a:chExt cx="0" cy="0"/>
        </a:xfrm>
      </p:grpSpPr>
      <p:pic>
        <p:nvPicPr>
          <p:cNvPr id="4" name="Graphic 3" descr="Thought with solid fill">
            <a:extLst>
              <a:ext uri="{FF2B5EF4-FFF2-40B4-BE49-F238E27FC236}">
                <a16:creationId xmlns:a16="http://schemas.microsoft.com/office/drawing/2014/main" id="{DF83B0B4-A222-71BF-05C1-FD39A1AF158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0475816" y="1239963"/>
            <a:ext cx="914400" cy="914400"/>
          </a:xfrm>
          <a:prstGeom prst="rect">
            <a:avLst/>
          </a:prstGeom>
        </p:spPr>
      </p:pic>
      <p:sp>
        <p:nvSpPr>
          <p:cNvPr id="3" name="TextBox 2">
            <a:extLst>
              <a:ext uri="{FF2B5EF4-FFF2-40B4-BE49-F238E27FC236}">
                <a16:creationId xmlns:a16="http://schemas.microsoft.com/office/drawing/2014/main" id="{0C6D4BAC-15B5-B613-D0B4-C7CFB028C22B}"/>
              </a:ext>
            </a:extLst>
          </p:cNvPr>
          <p:cNvSpPr txBox="1"/>
          <p:nvPr/>
        </p:nvSpPr>
        <p:spPr>
          <a:xfrm>
            <a:off x="636133" y="3429000"/>
            <a:ext cx="10515599" cy="4216539"/>
          </a:xfrm>
          <a:prstGeom prst="rect">
            <a:avLst/>
          </a:prstGeom>
          <a:noFill/>
        </p:spPr>
        <p:txBody>
          <a:bodyPr wrap="square">
            <a:spAutoFit/>
          </a:bodyPr>
          <a:lstStyle/>
          <a:p>
            <a:r>
              <a:rPr lang="en-GB" b="1">
                <a:solidFill>
                  <a:schemeClr val="accent3">
                    <a:lumMod val="25000"/>
                  </a:schemeClr>
                </a:solidFill>
              </a:rPr>
              <a:t>We Said regarding the collection of additional demographic details:</a:t>
            </a:r>
          </a:p>
          <a:p>
            <a:endParaRPr lang="en-GB" sz="1200" b="1">
              <a:solidFill>
                <a:schemeClr val="bg2"/>
              </a:solidFill>
            </a:endParaRPr>
          </a:p>
          <a:p>
            <a:endParaRPr lang="en-GB" sz="1200" b="1">
              <a:solidFill>
                <a:schemeClr val="bg2"/>
              </a:solidFill>
            </a:endParaRPr>
          </a:p>
          <a:p>
            <a:pPr marL="285750" indent="-285750">
              <a:buFont typeface="Arial" panose="020B0604020202020204" pitchFamily="34" charset="0"/>
              <a:buChar char="•"/>
            </a:pPr>
            <a:r>
              <a:rPr lang="en-GB" sz="1600">
                <a:solidFill>
                  <a:schemeClr val="bg2"/>
                </a:solidFill>
              </a:rPr>
              <a:t>We would not be expecting screening staff to ask some of these specific demographic questions.</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These particular data items are ‘</a:t>
            </a:r>
            <a:r>
              <a:rPr lang="en-GB" sz="1600" b="1">
                <a:solidFill>
                  <a:schemeClr val="bg2"/>
                </a:solidFill>
              </a:rPr>
              <a:t>Required</a:t>
            </a:r>
            <a:r>
              <a:rPr lang="en-GB" sz="1600">
                <a:solidFill>
                  <a:schemeClr val="bg2"/>
                </a:solidFill>
              </a:rPr>
              <a:t>’ which means that they should only be reported where they are collected, however if they are not submitted, there will be no penalties for not submitting them, particularly if you do not hold this information.</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Further to your feedback within the consultation, we feel that there is adequate justification to remove both the religion and sexual orientation data items. </a:t>
            </a:r>
            <a:endParaRPr lang="en-GB" sz="1200">
              <a:solidFill>
                <a:schemeClr val="bg2"/>
              </a:solidFill>
            </a:endParaRPr>
          </a:p>
          <a:p>
            <a:pPr marL="171450" indent="-171450">
              <a:buFont typeface="Arial" panose="020B0604020202020204" pitchFamily="34" charset="0"/>
              <a:buChar char="•"/>
            </a:pPr>
            <a:endParaRPr lang="en-GB" sz="1400">
              <a:solidFill>
                <a:schemeClr val="bg2"/>
              </a:solidFill>
            </a:endParaRPr>
          </a:p>
          <a:p>
            <a:endParaRPr lang="en-GB" sz="1400">
              <a:solidFill>
                <a:schemeClr val="bg2"/>
              </a:solidFill>
            </a:endParaRPr>
          </a:p>
          <a:p>
            <a:endParaRPr lang="en-GB" sz="1400">
              <a:solidFill>
                <a:schemeClr val="bg2"/>
              </a:solidFill>
            </a:endParaRPr>
          </a:p>
          <a:p>
            <a:endParaRPr lang="en-GB" sz="1400">
              <a:solidFill>
                <a:schemeClr val="bg2"/>
              </a:solidFill>
            </a:endParaRPr>
          </a:p>
          <a:p>
            <a:endParaRPr lang="en-GB" sz="1400">
              <a:solidFill>
                <a:schemeClr val="bg2"/>
              </a:solidFill>
            </a:endParaRPr>
          </a:p>
          <a:p>
            <a:endParaRPr lang="en-GB" sz="1400">
              <a:solidFill>
                <a:schemeClr val="bg2"/>
              </a:solidFill>
            </a:endParaRPr>
          </a:p>
          <a:p>
            <a:endParaRPr lang="en-GB" sz="1400">
              <a:solidFill>
                <a:schemeClr val="bg2"/>
              </a:solidFill>
            </a:endParaRPr>
          </a:p>
        </p:txBody>
      </p:sp>
      <p:sp>
        <p:nvSpPr>
          <p:cNvPr id="2" name="TextBox 1">
            <a:extLst>
              <a:ext uri="{FF2B5EF4-FFF2-40B4-BE49-F238E27FC236}">
                <a16:creationId xmlns:a16="http://schemas.microsoft.com/office/drawing/2014/main" id="{FF492D01-1986-00E3-205F-6FEB643A3A20}"/>
              </a:ext>
            </a:extLst>
          </p:cNvPr>
          <p:cNvSpPr txBox="1"/>
          <p:nvPr/>
        </p:nvSpPr>
        <p:spPr>
          <a:xfrm>
            <a:off x="636133" y="1275388"/>
            <a:ext cx="9051235" cy="1785104"/>
          </a:xfrm>
          <a:prstGeom prst="rect">
            <a:avLst/>
          </a:prstGeom>
          <a:noFill/>
        </p:spPr>
        <p:txBody>
          <a:bodyPr wrap="square" rtlCol="0">
            <a:spAutoFit/>
          </a:bodyPr>
          <a:lstStyle/>
          <a:p>
            <a:r>
              <a:rPr lang="en-GB" b="1">
                <a:solidFill>
                  <a:schemeClr val="accent3">
                    <a:lumMod val="25000"/>
                  </a:schemeClr>
                </a:solidFill>
              </a:rPr>
              <a:t>Conclusions:</a:t>
            </a:r>
          </a:p>
          <a:p>
            <a:endParaRPr lang="en-GB" sz="1400" b="1">
              <a:solidFill>
                <a:schemeClr val="bg2"/>
              </a:solidFill>
            </a:endParaRPr>
          </a:p>
          <a:p>
            <a:pPr marL="285750" indent="-285750">
              <a:buFont typeface="Arial" panose="020B0604020202020204" pitchFamily="34" charset="0"/>
              <a:buChar char="•"/>
            </a:pPr>
            <a:r>
              <a:rPr lang="en-GB" sz="1600">
                <a:solidFill>
                  <a:schemeClr val="bg2"/>
                </a:solidFill>
              </a:rPr>
              <a:t>Some of these data items are able to be captured via various means including via hospital systems, local configuration or through PAS or EPR integration.</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Some information is entered from GP data pull and checked against national spine</a:t>
            </a:r>
          </a:p>
          <a:p>
            <a:endParaRPr lang="en-GB" sz="1400">
              <a:solidFill>
                <a:schemeClr val="bg2"/>
              </a:solidFill>
            </a:endParaRPr>
          </a:p>
        </p:txBody>
      </p:sp>
      <p:sp>
        <p:nvSpPr>
          <p:cNvPr id="5" name="Title 1">
            <a:extLst>
              <a:ext uri="{FF2B5EF4-FFF2-40B4-BE49-F238E27FC236}">
                <a16:creationId xmlns:a16="http://schemas.microsoft.com/office/drawing/2014/main" id="{9F4F6D06-CA95-CDA7-5B62-138B25ED2B66}"/>
              </a:ext>
            </a:extLst>
          </p:cNvPr>
          <p:cNvSpPr>
            <a:spLocks noGrp="1"/>
          </p:cNvSpPr>
          <p:nvPr>
            <p:ph type="title"/>
          </p:nvPr>
        </p:nvSpPr>
        <p:spPr>
          <a:xfrm>
            <a:off x="636133" y="360042"/>
            <a:ext cx="10515600" cy="519684"/>
          </a:xfrm>
        </p:spPr>
        <p:txBody>
          <a:bodyPr>
            <a:normAutofit/>
          </a:bodyPr>
          <a:lstStyle/>
          <a:p>
            <a:r>
              <a:rPr lang="en-GB" sz="1800" b="1">
                <a:solidFill>
                  <a:schemeClr val="accent3">
                    <a:lumMod val="25000"/>
                  </a:schemeClr>
                </a:solidFill>
              </a:rPr>
              <a:t>We Asked: </a:t>
            </a:r>
            <a:r>
              <a:rPr lang="en-GB" sz="1800">
                <a:solidFill>
                  <a:schemeClr val="accent3">
                    <a:lumMod val="25000"/>
                  </a:schemeClr>
                </a:solidFill>
              </a:rPr>
              <a:t>How do you capture these data items within your system (e.g. ICD-10, SNOMED-CT) etc</a:t>
            </a:r>
          </a:p>
        </p:txBody>
      </p:sp>
    </p:spTree>
    <p:custDataLst>
      <p:tags r:id="rId1"/>
    </p:custDataLst>
    <p:extLst>
      <p:ext uri="{BB962C8B-B14F-4D97-AF65-F5344CB8AC3E}">
        <p14:creationId xmlns:p14="http://schemas.microsoft.com/office/powerpoint/2010/main" val="225911605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1000"/>
                                        <p:tgtEl>
                                          <p:spTgt spid="3">
                                            <p:txEl>
                                              <p:pRg st="7" end="7"/>
                                            </p:txEl>
                                          </p:spTgt>
                                        </p:tgtEl>
                                      </p:cBhvr>
                                    </p:animEffect>
                                    <p:anim calcmode="lin" valueType="num">
                                      <p:cBhvr>
                                        <p:cTn id="2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B5BBF581-C3E5-BF68-8C04-0342E2A7513E}"/>
              </a:ext>
            </a:extLst>
          </p:cNvPr>
          <p:cNvSpPr>
            <a:spLocks noGrp="1"/>
          </p:cNvSpPr>
          <p:nvPr>
            <p:ph type="body" sz="quarter" idx="13"/>
          </p:nvPr>
        </p:nvSpPr>
        <p:spPr>
          <a:xfrm>
            <a:off x="450650" y="1988717"/>
            <a:ext cx="11050700" cy="462017"/>
          </a:xfrm>
        </p:spPr>
        <p:txBody>
          <a:bodyPr/>
          <a:lstStyle/>
          <a:p>
            <a:r>
              <a:rPr lang="en-US" sz="3600"/>
              <a:t>Agenda</a:t>
            </a:r>
          </a:p>
        </p:txBody>
      </p:sp>
      <p:sp>
        <p:nvSpPr>
          <p:cNvPr id="2" name="Title 1">
            <a:extLst>
              <a:ext uri="{FF2B5EF4-FFF2-40B4-BE49-F238E27FC236}">
                <a16:creationId xmlns:a16="http://schemas.microsoft.com/office/drawing/2014/main" id="{EC18B2F8-854E-CB4F-9534-32FE8F9CAE9A}"/>
              </a:ext>
            </a:extLst>
          </p:cNvPr>
          <p:cNvSpPr>
            <a:spLocks noGrp="1"/>
          </p:cNvSpPr>
          <p:nvPr>
            <p:ph type="title"/>
          </p:nvPr>
        </p:nvSpPr>
        <p:spPr>
          <a:xfrm>
            <a:off x="393923" y="1024249"/>
            <a:ext cx="11404154" cy="865186"/>
          </a:xfrm>
        </p:spPr>
        <p:txBody>
          <a:bodyPr anchor="ctr">
            <a:normAutofit/>
          </a:bodyPr>
          <a:lstStyle/>
          <a:p>
            <a:r>
              <a:rPr lang="en-GB">
                <a:solidFill>
                  <a:schemeClr val="bg2"/>
                </a:solidFill>
              </a:rPr>
              <a:t>LCSDS Expert Reference Group</a:t>
            </a:r>
          </a:p>
        </p:txBody>
      </p:sp>
      <p:pic>
        <p:nvPicPr>
          <p:cNvPr id="5" name="Picture 4" descr="NHS England logo">
            <a:extLst>
              <a:ext uri="{FF2B5EF4-FFF2-40B4-BE49-F238E27FC236}">
                <a16:creationId xmlns:a16="http://schemas.microsoft.com/office/drawing/2014/main" id="{C3C806D6-A31E-EED6-1C0B-B80928BCE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464" y="277523"/>
            <a:ext cx="1839595" cy="1518920"/>
          </a:xfrm>
          <a:prstGeom prst="rect">
            <a:avLst/>
          </a:prstGeom>
        </p:spPr>
      </p:pic>
      <p:pic>
        <p:nvPicPr>
          <p:cNvPr id="13" name="Content Placeholder 12">
            <a:extLst>
              <a:ext uri="{FF2B5EF4-FFF2-40B4-BE49-F238E27FC236}">
                <a16:creationId xmlns:a16="http://schemas.microsoft.com/office/drawing/2014/main" id="{D97EA712-01AB-C26E-FE38-759493C5E4C4}"/>
              </a:ext>
            </a:extLst>
          </p:cNvPr>
          <p:cNvPicPr>
            <a:picLocks noGrp="1" noChangeAspect="1"/>
          </p:cNvPicPr>
          <p:nvPr>
            <p:ph idx="1"/>
          </p:nvPr>
        </p:nvPicPr>
        <p:blipFill>
          <a:blip r:embed="rId4"/>
          <a:stretch>
            <a:fillRect/>
          </a:stretch>
        </p:blipFill>
        <p:spPr>
          <a:xfrm>
            <a:off x="450650" y="3100800"/>
            <a:ext cx="6871018" cy="2568480"/>
          </a:xfrm>
          <a:prstGeom prst="rect">
            <a:avLst/>
          </a:prstGeom>
        </p:spPr>
      </p:pic>
    </p:spTree>
    <p:extLst>
      <p:ext uri="{BB962C8B-B14F-4D97-AF65-F5344CB8AC3E}">
        <p14:creationId xmlns:p14="http://schemas.microsoft.com/office/powerpoint/2010/main" val="3307843581"/>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34A3B-1E48-D491-9A8E-19E60A952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BE9EB3-14A0-AEB6-7344-C06266BCE64A}"/>
              </a:ext>
            </a:extLst>
          </p:cNvPr>
          <p:cNvSpPr>
            <a:spLocks noGrp="1"/>
          </p:cNvSpPr>
          <p:nvPr>
            <p:ph type="title"/>
          </p:nvPr>
        </p:nvSpPr>
        <p:spPr>
          <a:xfrm>
            <a:off x="702554" y="450348"/>
            <a:ext cx="10515600" cy="519684"/>
          </a:xfrm>
        </p:spPr>
        <p:txBody>
          <a:bodyPr>
            <a:noAutofit/>
          </a:bodyPr>
          <a:lstStyle/>
          <a:p>
            <a:r>
              <a:rPr lang="en-GB" sz="1800" b="1">
                <a:solidFill>
                  <a:schemeClr val="accent3">
                    <a:lumMod val="25000"/>
                  </a:schemeClr>
                </a:solidFill>
              </a:rPr>
              <a:t>We Asked: </a:t>
            </a:r>
            <a:r>
              <a:rPr lang="en-GB" sz="1800">
                <a:solidFill>
                  <a:schemeClr val="accent3">
                    <a:lumMod val="25000"/>
                  </a:schemeClr>
                </a:solidFill>
              </a:rPr>
              <a:t>Do you use SNOMED-CT for capturing Observations, Findings and Procedures within your system?</a:t>
            </a:r>
          </a:p>
        </p:txBody>
      </p:sp>
      <p:pic>
        <p:nvPicPr>
          <p:cNvPr id="4" name="Graphic 3" descr="Thought with solid fill">
            <a:extLst>
              <a:ext uri="{FF2B5EF4-FFF2-40B4-BE49-F238E27FC236}">
                <a16:creationId xmlns:a16="http://schemas.microsoft.com/office/drawing/2014/main" id="{5C34F005-17EA-13B0-DDD3-B61A7CC98BC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0476892" y="970032"/>
            <a:ext cx="914400" cy="914400"/>
          </a:xfrm>
          <a:prstGeom prst="rect">
            <a:avLst/>
          </a:prstGeom>
        </p:spPr>
      </p:pic>
      <p:sp>
        <p:nvSpPr>
          <p:cNvPr id="6" name="TextBox 5">
            <a:extLst>
              <a:ext uri="{FF2B5EF4-FFF2-40B4-BE49-F238E27FC236}">
                <a16:creationId xmlns:a16="http://schemas.microsoft.com/office/drawing/2014/main" id="{2D30F4E0-9C47-41EC-6E7A-6B41AAE57B1B}"/>
              </a:ext>
            </a:extLst>
          </p:cNvPr>
          <p:cNvSpPr txBox="1"/>
          <p:nvPr/>
        </p:nvSpPr>
        <p:spPr>
          <a:xfrm>
            <a:off x="702554" y="3657124"/>
            <a:ext cx="10126880" cy="3200876"/>
          </a:xfrm>
          <a:prstGeom prst="rect">
            <a:avLst/>
          </a:prstGeom>
          <a:noFill/>
        </p:spPr>
        <p:txBody>
          <a:bodyPr wrap="square" rtlCol="0">
            <a:spAutoFit/>
          </a:bodyPr>
          <a:lstStyle/>
          <a:p>
            <a:r>
              <a:rPr lang="en-GB" b="1">
                <a:solidFill>
                  <a:schemeClr val="accent3">
                    <a:lumMod val="25000"/>
                  </a:schemeClr>
                </a:solidFill>
              </a:rPr>
              <a:t>Conclusions:</a:t>
            </a:r>
          </a:p>
          <a:p>
            <a:endParaRPr lang="en-GB" b="1">
              <a:solidFill>
                <a:srgbClr val="0070C0"/>
              </a:solidFill>
            </a:endParaRPr>
          </a:p>
          <a:p>
            <a:pPr marL="285750" indent="-285750">
              <a:buFont typeface="Arial" panose="020B0604020202020204" pitchFamily="34" charset="0"/>
              <a:buChar char="•"/>
            </a:pPr>
            <a:r>
              <a:rPr lang="en-GB" sz="1600">
                <a:solidFill>
                  <a:schemeClr val="bg2"/>
                </a:solidFill>
              </a:rPr>
              <a:t>SNOMED-CT is not used</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Although SNOMED-CT is not being used yet, there are plans to fully integrate it</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These options are recorded from a pick list</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Some trusts still use CTV3 or ICD-10 because SNOMED-CT is not available</a:t>
            </a:r>
          </a:p>
          <a:p>
            <a:endParaRPr lang="en-GB" b="1">
              <a:solidFill>
                <a:schemeClr val="bg2"/>
              </a:solidFill>
            </a:endParaRPr>
          </a:p>
          <a:p>
            <a:pPr marL="285750" indent="-285750">
              <a:buFont typeface="Arial" panose="020B0604020202020204" pitchFamily="34" charset="0"/>
              <a:buChar char="•"/>
            </a:pPr>
            <a:endParaRPr lang="en-GB" sz="1200">
              <a:solidFill>
                <a:schemeClr val="bg2"/>
              </a:solidFill>
            </a:endParaRPr>
          </a:p>
          <a:p>
            <a:endParaRPr lang="en-GB" sz="1200">
              <a:solidFill>
                <a:schemeClr val="bg2"/>
              </a:solidFill>
            </a:endParaRPr>
          </a:p>
          <a:p>
            <a:endParaRPr lang="en-GB" sz="1200">
              <a:solidFill>
                <a:schemeClr val="bg2"/>
              </a:solidFill>
            </a:endParaRPr>
          </a:p>
        </p:txBody>
      </p:sp>
      <p:graphicFrame>
        <p:nvGraphicFramePr>
          <p:cNvPr id="8" name="Table 7">
            <a:extLst>
              <a:ext uri="{FF2B5EF4-FFF2-40B4-BE49-F238E27FC236}">
                <a16:creationId xmlns:a16="http://schemas.microsoft.com/office/drawing/2014/main" id="{9C752039-8B08-F4C3-151E-AAFB78FB53D2}"/>
              </a:ext>
            </a:extLst>
          </p:cNvPr>
          <p:cNvGraphicFramePr>
            <a:graphicFrameLocks noGrp="1"/>
          </p:cNvGraphicFramePr>
          <p:nvPr>
            <p:extLst>
              <p:ext uri="{D42A27DB-BD31-4B8C-83A1-F6EECF244321}">
                <p14:modId xmlns:p14="http://schemas.microsoft.com/office/powerpoint/2010/main" val="4068381914"/>
              </p:ext>
            </p:extLst>
          </p:nvPr>
        </p:nvGraphicFramePr>
        <p:xfrm>
          <a:off x="800708" y="1487277"/>
          <a:ext cx="7836516" cy="1713600"/>
        </p:xfrm>
        <a:graphic>
          <a:graphicData uri="http://schemas.openxmlformats.org/drawingml/2006/table">
            <a:tbl>
              <a:tblPr firstRow="1" firstCol="1" bandRow="1">
                <a:tableStyleId>{5C22544A-7EE6-4342-B048-85BDC9FD1C3A}</a:tableStyleId>
              </a:tblPr>
              <a:tblGrid>
                <a:gridCol w="6327202">
                  <a:extLst>
                    <a:ext uri="{9D8B030D-6E8A-4147-A177-3AD203B41FA5}">
                      <a16:colId xmlns:a16="http://schemas.microsoft.com/office/drawing/2014/main" val="3069907720"/>
                    </a:ext>
                  </a:extLst>
                </a:gridCol>
                <a:gridCol w="754657">
                  <a:extLst>
                    <a:ext uri="{9D8B030D-6E8A-4147-A177-3AD203B41FA5}">
                      <a16:colId xmlns:a16="http://schemas.microsoft.com/office/drawing/2014/main" val="2238886804"/>
                    </a:ext>
                  </a:extLst>
                </a:gridCol>
                <a:gridCol w="754657">
                  <a:extLst>
                    <a:ext uri="{9D8B030D-6E8A-4147-A177-3AD203B41FA5}">
                      <a16:colId xmlns:a16="http://schemas.microsoft.com/office/drawing/2014/main" val="996582947"/>
                    </a:ext>
                  </a:extLst>
                </a:gridCol>
              </a:tblGrid>
              <a:tr h="342720">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125366850"/>
                  </a:ext>
                </a:extLst>
              </a:tr>
              <a:tr h="342720">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6</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30.00%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0444646"/>
                  </a:ext>
                </a:extLst>
              </a:tr>
              <a:tr h="342720">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50.00%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292645912"/>
                  </a:ext>
                </a:extLst>
              </a:tr>
              <a:tr h="342720">
                <a:tc>
                  <a:txBody>
                    <a:bodyPr/>
                    <a:lstStyle/>
                    <a:p>
                      <a:pPr>
                        <a:lnSpc>
                          <a:spcPct val="115000"/>
                        </a:lnSpc>
                        <a:spcAft>
                          <a:spcPts val="1000"/>
                        </a:spcAft>
                        <a:buNone/>
                      </a:pPr>
                      <a:r>
                        <a:rPr lang="en-US" sz="1100">
                          <a:solidFill>
                            <a:schemeClr val="bg2"/>
                          </a:solidFill>
                          <a:effectLst/>
                        </a:rPr>
                        <a:t>Not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4089304377"/>
                  </a:ext>
                </a:extLst>
              </a:tr>
              <a:tr h="342720">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962545867"/>
                  </a:ext>
                </a:extLst>
              </a:tr>
            </a:tbl>
          </a:graphicData>
        </a:graphic>
      </p:graphicFrame>
    </p:spTree>
    <p:custDataLst>
      <p:tags r:id="rId1"/>
    </p:custDataLst>
    <p:extLst>
      <p:ext uri="{BB962C8B-B14F-4D97-AF65-F5344CB8AC3E}">
        <p14:creationId xmlns:p14="http://schemas.microsoft.com/office/powerpoint/2010/main" val="1237334072"/>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1000"/>
                                        <p:tgtEl>
                                          <p:spTgt spid="6">
                                            <p:txEl>
                                              <p:pRg st="6" end="6"/>
                                            </p:txEl>
                                          </p:spTgt>
                                        </p:tgtEl>
                                      </p:cBhvr>
                                    </p:animEffect>
                                    <p:anim calcmode="lin" valueType="num">
                                      <p:cBhvr>
                                        <p:cTn id="2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fade">
                                      <p:cBhvr>
                                        <p:cTn id="35" dur="1000"/>
                                        <p:tgtEl>
                                          <p:spTgt spid="6">
                                            <p:txEl>
                                              <p:pRg st="8" end="8"/>
                                            </p:txEl>
                                          </p:spTgt>
                                        </p:tgtEl>
                                      </p:cBhvr>
                                    </p:animEffect>
                                    <p:anim calcmode="lin" valueType="num">
                                      <p:cBhvr>
                                        <p:cTn id="36"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AC2CF-D875-C8D7-6D8B-8899560E41CB}"/>
            </a:ext>
          </a:extLst>
        </p:cNvPr>
        <p:cNvGrpSpPr/>
        <p:nvPr/>
      </p:nvGrpSpPr>
      <p:grpSpPr>
        <a:xfrm>
          <a:off x="0" y="0"/>
          <a:ext cx="0" cy="0"/>
          <a:chOff x="0" y="0"/>
          <a:chExt cx="0" cy="0"/>
        </a:xfrm>
      </p:grpSpPr>
      <p:pic>
        <p:nvPicPr>
          <p:cNvPr id="4" name="Graphic 3" descr="Thought with solid fill">
            <a:extLst>
              <a:ext uri="{FF2B5EF4-FFF2-40B4-BE49-F238E27FC236}">
                <a16:creationId xmlns:a16="http://schemas.microsoft.com/office/drawing/2014/main" id="{2977C4E5-CAD6-3DF6-20E8-C889C0E7E92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9980057" y="619884"/>
            <a:ext cx="914400" cy="914400"/>
          </a:xfrm>
          <a:prstGeom prst="rect">
            <a:avLst/>
          </a:prstGeom>
        </p:spPr>
      </p:pic>
      <p:sp>
        <p:nvSpPr>
          <p:cNvPr id="3" name="TextBox 2">
            <a:extLst>
              <a:ext uri="{FF2B5EF4-FFF2-40B4-BE49-F238E27FC236}">
                <a16:creationId xmlns:a16="http://schemas.microsoft.com/office/drawing/2014/main" id="{16C89B41-E2B7-516F-385F-5B917AF492E3}"/>
              </a:ext>
            </a:extLst>
          </p:cNvPr>
          <p:cNvSpPr txBox="1"/>
          <p:nvPr/>
        </p:nvSpPr>
        <p:spPr>
          <a:xfrm>
            <a:off x="829128" y="1451657"/>
            <a:ext cx="8961120" cy="4093428"/>
          </a:xfrm>
          <a:prstGeom prst="rect">
            <a:avLst/>
          </a:prstGeom>
          <a:noFill/>
        </p:spPr>
        <p:txBody>
          <a:bodyPr wrap="square" rtlCol="0">
            <a:spAutoFit/>
          </a:bodyPr>
          <a:lstStyle/>
          <a:p>
            <a:r>
              <a:rPr lang="en-GB" b="1"/>
              <a:t>We Said:</a:t>
            </a:r>
          </a:p>
          <a:p>
            <a:endParaRPr lang="en-GB">
              <a:solidFill>
                <a:schemeClr val="bg2"/>
              </a:solidFill>
            </a:endParaRPr>
          </a:p>
          <a:p>
            <a:pPr marL="285750" indent="-285750">
              <a:buFont typeface="Arial" panose="020B0604020202020204" pitchFamily="34" charset="0"/>
              <a:buChar char="•"/>
            </a:pPr>
            <a:r>
              <a:rPr lang="en-GB">
                <a:solidFill>
                  <a:schemeClr val="bg2"/>
                </a:solidFill>
                <a:hlinkClick r:id="rId6"/>
              </a:rPr>
              <a:t>SNOMED-CT</a:t>
            </a:r>
            <a:r>
              <a:rPr lang="en-GB">
                <a:solidFill>
                  <a:schemeClr val="bg2"/>
                </a:solidFill>
              </a:rPr>
              <a:t> is mandated for use in clinical systems across the UK and is now the preferred method for clinical terminology.</a:t>
            </a:r>
          </a:p>
          <a:p>
            <a:endParaRPr lang="en-GB">
              <a:solidFill>
                <a:schemeClr val="bg2"/>
              </a:solidFill>
            </a:endParaRPr>
          </a:p>
          <a:p>
            <a:pPr marL="285750" indent="-285750">
              <a:buFont typeface="Arial" panose="020B0604020202020204" pitchFamily="34" charset="0"/>
              <a:buChar char="•"/>
            </a:pPr>
            <a:r>
              <a:rPr lang="en-GB">
                <a:solidFill>
                  <a:schemeClr val="bg2"/>
                </a:solidFill>
              </a:rPr>
              <a:t>If this is due to how your existing IT system is set up i.e. SNOMED-CT is currently not used within screening-specific systems, we will be issuing full user guidance to support those providers who do not have a fully SNOMED-CT enabled system.</a:t>
            </a:r>
          </a:p>
          <a:p>
            <a:endParaRPr lang="en-GB">
              <a:solidFill>
                <a:schemeClr val="bg2"/>
              </a:solidFill>
            </a:endParaRP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The ISN required adoption of SNOMED-CT by April 2020. Further information can be found on the NHS England webpages </a:t>
            </a:r>
            <a:r>
              <a:rPr lang="en-GB">
                <a:solidFill>
                  <a:schemeClr val="bg2"/>
                </a:solidFill>
                <a:hlinkClick r:id="rId7"/>
              </a:rPr>
              <a:t>here</a:t>
            </a:r>
            <a:r>
              <a:rPr lang="en-GB">
                <a:solidFill>
                  <a:schemeClr val="bg2"/>
                </a:solidFill>
              </a:rPr>
              <a:t>.</a:t>
            </a:r>
          </a:p>
          <a:p>
            <a:pPr marL="285750" indent="-285750">
              <a:buFont typeface="Arial" panose="020B0604020202020204" pitchFamily="34" charset="0"/>
              <a:buChar char="•"/>
            </a:pPr>
            <a:endParaRPr lang="en-GB" sz="1600">
              <a:solidFill>
                <a:schemeClr val="bg2"/>
              </a:solidFill>
            </a:endParaRPr>
          </a:p>
          <a:p>
            <a:endParaRPr lang="en-GB" sz="1400">
              <a:solidFill>
                <a:schemeClr val="bg2"/>
              </a:solidFill>
            </a:endParaRPr>
          </a:p>
          <a:p>
            <a:pPr marL="285750" indent="-285750">
              <a:buFont typeface="Arial" panose="020B0604020202020204" pitchFamily="34" charset="0"/>
              <a:buChar char="•"/>
            </a:pPr>
            <a:endParaRPr lang="en-GB" sz="1400">
              <a:solidFill>
                <a:schemeClr val="bg2"/>
              </a:solidFill>
            </a:endParaRPr>
          </a:p>
        </p:txBody>
      </p:sp>
    </p:spTree>
    <p:custDataLst>
      <p:tags r:id="rId1"/>
    </p:custDataLst>
    <p:extLst>
      <p:ext uri="{BB962C8B-B14F-4D97-AF65-F5344CB8AC3E}">
        <p14:creationId xmlns:p14="http://schemas.microsoft.com/office/powerpoint/2010/main" val="388291180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57DA7-C267-A5FE-1E9E-5EF894145722}"/>
            </a:ext>
          </a:extLst>
        </p:cNvPr>
        <p:cNvGrpSpPr/>
        <p:nvPr/>
      </p:nvGrpSpPr>
      <p:grpSpPr>
        <a:xfrm>
          <a:off x="0" y="0"/>
          <a:ext cx="0" cy="0"/>
          <a:chOff x="0" y="0"/>
          <a:chExt cx="0" cy="0"/>
        </a:xfrm>
      </p:grpSpPr>
      <p:pic>
        <p:nvPicPr>
          <p:cNvPr id="4" name="Graphic 3" descr="Thought with solid fill">
            <a:extLst>
              <a:ext uri="{FF2B5EF4-FFF2-40B4-BE49-F238E27FC236}">
                <a16:creationId xmlns:a16="http://schemas.microsoft.com/office/drawing/2014/main" id="{B4F7B20D-12D1-AD45-C789-01CFFA28F75E}"/>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0573578" y="829716"/>
            <a:ext cx="914400" cy="914400"/>
          </a:xfrm>
          <a:prstGeom prst="rect">
            <a:avLst/>
          </a:prstGeom>
        </p:spPr>
      </p:pic>
      <p:sp>
        <p:nvSpPr>
          <p:cNvPr id="5" name="Title 1">
            <a:extLst>
              <a:ext uri="{FF2B5EF4-FFF2-40B4-BE49-F238E27FC236}">
                <a16:creationId xmlns:a16="http://schemas.microsoft.com/office/drawing/2014/main" id="{7AD0DBB9-B2EE-74C4-BA92-34829EE2EF54}"/>
              </a:ext>
            </a:extLst>
          </p:cNvPr>
          <p:cNvSpPr txBox="1">
            <a:spLocks/>
          </p:cNvSpPr>
          <p:nvPr/>
        </p:nvSpPr>
        <p:spPr>
          <a:xfrm>
            <a:off x="838200" y="471264"/>
            <a:ext cx="10515600" cy="51968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1800" b="1"/>
              <a:t>We Asked: </a:t>
            </a:r>
            <a:r>
              <a:rPr lang="en-GB" sz="1800"/>
              <a:t>Do you have the capability to submit diagnosis of lung cancer within this data set?</a:t>
            </a:r>
          </a:p>
        </p:txBody>
      </p:sp>
      <p:sp>
        <p:nvSpPr>
          <p:cNvPr id="10" name="TextBox 9">
            <a:extLst>
              <a:ext uri="{FF2B5EF4-FFF2-40B4-BE49-F238E27FC236}">
                <a16:creationId xmlns:a16="http://schemas.microsoft.com/office/drawing/2014/main" id="{A800337F-F591-C814-C767-CF059AE50EAA}"/>
              </a:ext>
            </a:extLst>
          </p:cNvPr>
          <p:cNvSpPr txBox="1"/>
          <p:nvPr/>
        </p:nvSpPr>
        <p:spPr>
          <a:xfrm>
            <a:off x="838200" y="3570098"/>
            <a:ext cx="10192578" cy="2508379"/>
          </a:xfrm>
          <a:prstGeom prst="rect">
            <a:avLst/>
          </a:prstGeom>
          <a:noFill/>
        </p:spPr>
        <p:txBody>
          <a:bodyPr wrap="square" rtlCol="0">
            <a:spAutoFit/>
          </a:bodyPr>
          <a:lstStyle/>
          <a:p>
            <a:r>
              <a:rPr lang="en-GB" b="1"/>
              <a:t>Conclusions</a:t>
            </a:r>
            <a:r>
              <a:rPr lang="en-GB"/>
              <a:t>:</a:t>
            </a:r>
          </a:p>
          <a:p>
            <a:endParaRPr lang="en-GB" sz="1600"/>
          </a:p>
          <a:p>
            <a:pPr marL="285750" indent="-285750">
              <a:buFont typeface="Arial" panose="020B0604020202020204" pitchFamily="34" charset="0"/>
              <a:buChar char="•"/>
            </a:pPr>
            <a:r>
              <a:rPr lang="en-GB" sz="1600">
                <a:solidFill>
                  <a:schemeClr val="bg2"/>
                </a:solidFill>
              </a:rPr>
              <a:t>Cancer diagnosis can be captured but not linked to SNOMED-CT codes</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Diagnosis data can be provided but other providers are responsible for the collection of that data.</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Diagnosis of lung cancer for local patients can be recorded on some systems and is available to submit.</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Diagnoses are recorded as ICD-10 codes.</a:t>
            </a:r>
          </a:p>
          <a:p>
            <a:pPr marL="285750" indent="-285750">
              <a:buFont typeface="Arial" panose="020B0604020202020204" pitchFamily="34" charset="0"/>
              <a:buChar char="•"/>
            </a:pPr>
            <a:endParaRPr lang="en-GB" sz="1100">
              <a:solidFill>
                <a:schemeClr val="bg2"/>
              </a:solidFill>
            </a:endParaRPr>
          </a:p>
        </p:txBody>
      </p:sp>
      <p:graphicFrame>
        <p:nvGraphicFramePr>
          <p:cNvPr id="11" name="Table 10">
            <a:extLst>
              <a:ext uri="{FF2B5EF4-FFF2-40B4-BE49-F238E27FC236}">
                <a16:creationId xmlns:a16="http://schemas.microsoft.com/office/drawing/2014/main" id="{41D46138-D865-E592-1AAC-BA9AB350AEAE}"/>
              </a:ext>
            </a:extLst>
          </p:cNvPr>
          <p:cNvGraphicFramePr>
            <a:graphicFrameLocks noGrp="1"/>
          </p:cNvGraphicFramePr>
          <p:nvPr>
            <p:extLst>
              <p:ext uri="{D42A27DB-BD31-4B8C-83A1-F6EECF244321}">
                <p14:modId xmlns:p14="http://schemas.microsoft.com/office/powerpoint/2010/main" val="3421292017"/>
              </p:ext>
            </p:extLst>
          </p:nvPr>
        </p:nvGraphicFramePr>
        <p:xfrm>
          <a:off x="997227" y="1629390"/>
          <a:ext cx="7351644" cy="1325335"/>
        </p:xfrm>
        <a:graphic>
          <a:graphicData uri="http://schemas.openxmlformats.org/drawingml/2006/table">
            <a:tbl>
              <a:tblPr firstRow="1" firstCol="1" bandRow="1">
                <a:tableStyleId>{5C22544A-7EE6-4342-B048-85BDC9FD1C3A}</a:tableStyleId>
              </a:tblPr>
              <a:tblGrid>
                <a:gridCol w="5935716">
                  <a:extLst>
                    <a:ext uri="{9D8B030D-6E8A-4147-A177-3AD203B41FA5}">
                      <a16:colId xmlns:a16="http://schemas.microsoft.com/office/drawing/2014/main" val="4145192939"/>
                    </a:ext>
                  </a:extLst>
                </a:gridCol>
                <a:gridCol w="707964">
                  <a:extLst>
                    <a:ext uri="{9D8B030D-6E8A-4147-A177-3AD203B41FA5}">
                      <a16:colId xmlns:a16="http://schemas.microsoft.com/office/drawing/2014/main" val="426804330"/>
                    </a:ext>
                  </a:extLst>
                </a:gridCol>
                <a:gridCol w="707964">
                  <a:extLst>
                    <a:ext uri="{9D8B030D-6E8A-4147-A177-3AD203B41FA5}">
                      <a16:colId xmlns:a16="http://schemas.microsoft.com/office/drawing/2014/main" val="3750099905"/>
                    </a:ext>
                  </a:extLst>
                </a:gridCol>
              </a:tblGrid>
              <a:tr h="265067">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77123408"/>
                  </a:ext>
                </a:extLst>
              </a:tr>
              <a:tr h="265067">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9</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839771852"/>
                  </a:ext>
                </a:extLst>
              </a:tr>
              <a:tr h="265067">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8</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154112590"/>
                  </a:ext>
                </a:extLst>
              </a:tr>
              <a:tr h="265067">
                <a:tc>
                  <a:txBody>
                    <a:bodyPr/>
                    <a:lstStyle/>
                    <a:p>
                      <a:pPr>
                        <a:lnSpc>
                          <a:spcPct val="115000"/>
                        </a:lnSpc>
                        <a:spcAft>
                          <a:spcPts val="1000"/>
                        </a:spcAft>
                        <a:buNone/>
                      </a:pPr>
                      <a:r>
                        <a:rPr lang="en-US" sz="1100">
                          <a:solidFill>
                            <a:schemeClr val="bg2"/>
                          </a:solidFill>
                          <a:effectLst/>
                        </a:rPr>
                        <a:t>Not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3</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448270219"/>
                  </a:ext>
                </a:extLst>
              </a:tr>
              <a:tr h="265067">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355904693"/>
                  </a:ext>
                </a:extLst>
              </a:tr>
            </a:tbl>
          </a:graphicData>
        </a:graphic>
      </p:graphicFrame>
    </p:spTree>
    <p:custDataLst>
      <p:tags r:id="rId1"/>
    </p:custDataLst>
    <p:extLst>
      <p:ext uri="{BB962C8B-B14F-4D97-AF65-F5344CB8AC3E}">
        <p14:creationId xmlns:p14="http://schemas.microsoft.com/office/powerpoint/2010/main" val="426599028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xEl>
                                              <p:pRg st="2" end="2"/>
                                            </p:txEl>
                                          </p:spTgt>
                                        </p:tgtEl>
                                        <p:attrNameLst>
                                          <p:attrName>style.visibility</p:attrName>
                                        </p:attrNameLst>
                                      </p:cBhvr>
                                      <p:to>
                                        <p:strVal val="visible"/>
                                      </p:to>
                                    </p:set>
                                    <p:animEffect transition="in" filter="fade">
                                      <p:cBhvr>
                                        <p:cTn id="14" dur="1000"/>
                                        <p:tgtEl>
                                          <p:spTgt spid="10">
                                            <p:txEl>
                                              <p:pRg st="2" end="2"/>
                                            </p:txEl>
                                          </p:spTgt>
                                        </p:tgtEl>
                                      </p:cBhvr>
                                    </p:animEffect>
                                    <p:anim calcmode="lin" valueType="num">
                                      <p:cBhvr>
                                        <p:cTn id="15"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animEffect transition="in" filter="fade">
                                      <p:cBhvr>
                                        <p:cTn id="21" dur="1000"/>
                                        <p:tgtEl>
                                          <p:spTgt spid="10">
                                            <p:txEl>
                                              <p:pRg st="4" end="4"/>
                                            </p:txEl>
                                          </p:spTgt>
                                        </p:tgtEl>
                                      </p:cBhvr>
                                    </p:animEffect>
                                    <p:anim calcmode="lin" valueType="num">
                                      <p:cBhvr>
                                        <p:cTn id="22"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xEl>
                                              <p:pRg st="6" end="6"/>
                                            </p:txEl>
                                          </p:spTgt>
                                        </p:tgtEl>
                                        <p:attrNameLst>
                                          <p:attrName>style.visibility</p:attrName>
                                        </p:attrNameLst>
                                      </p:cBhvr>
                                      <p:to>
                                        <p:strVal val="visible"/>
                                      </p:to>
                                    </p:set>
                                    <p:animEffect transition="in" filter="fade">
                                      <p:cBhvr>
                                        <p:cTn id="28" dur="1000"/>
                                        <p:tgtEl>
                                          <p:spTgt spid="10">
                                            <p:txEl>
                                              <p:pRg st="6" end="6"/>
                                            </p:txEl>
                                          </p:spTgt>
                                        </p:tgtEl>
                                      </p:cBhvr>
                                    </p:animEffect>
                                    <p:anim calcmode="lin" valueType="num">
                                      <p:cBhvr>
                                        <p:cTn id="29" dur="10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1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animEffect transition="in" filter="fade">
                                      <p:cBhvr>
                                        <p:cTn id="35" dur="1000"/>
                                        <p:tgtEl>
                                          <p:spTgt spid="10">
                                            <p:txEl>
                                              <p:pRg st="8" end="8"/>
                                            </p:txEl>
                                          </p:spTgt>
                                        </p:tgtEl>
                                      </p:cBhvr>
                                    </p:animEffect>
                                    <p:anim calcmode="lin" valueType="num">
                                      <p:cBhvr>
                                        <p:cTn id="36" dur="1000" fill="hold"/>
                                        <p:tgtEl>
                                          <p:spTgt spid="10">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10">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C6AAD4-CE38-B131-7881-7E647BB65283}"/>
            </a:ext>
          </a:extLst>
        </p:cNvPr>
        <p:cNvGrpSpPr/>
        <p:nvPr/>
      </p:nvGrpSpPr>
      <p:grpSpPr>
        <a:xfrm>
          <a:off x="0" y="0"/>
          <a:ext cx="0" cy="0"/>
          <a:chOff x="0" y="0"/>
          <a:chExt cx="0" cy="0"/>
        </a:xfrm>
      </p:grpSpPr>
      <p:pic>
        <p:nvPicPr>
          <p:cNvPr id="4" name="Graphic 3" descr="Thought with solid fill">
            <a:extLst>
              <a:ext uri="{FF2B5EF4-FFF2-40B4-BE49-F238E27FC236}">
                <a16:creationId xmlns:a16="http://schemas.microsoft.com/office/drawing/2014/main" id="{561BE7D0-B148-F512-BA3C-6B29F701791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9980057" y="619884"/>
            <a:ext cx="914400" cy="914400"/>
          </a:xfrm>
          <a:prstGeom prst="rect">
            <a:avLst/>
          </a:prstGeom>
        </p:spPr>
      </p:pic>
      <p:sp>
        <p:nvSpPr>
          <p:cNvPr id="10" name="TextBox 9">
            <a:extLst>
              <a:ext uri="{FF2B5EF4-FFF2-40B4-BE49-F238E27FC236}">
                <a16:creationId xmlns:a16="http://schemas.microsoft.com/office/drawing/2014/main" id="{2D9E9BDE-D31C-EFBC-C2BD-57D050A8F358}"/>
              </a:ext>
            </a:extLst>
          </p:cNvPr>
          <p:cNvSpPr txBox="1"/>
          <p:nvPr/>
        </p:nvSpPr>
        <p:spPr>
          <a:xfrm>
            <a:off x="599728" y="954292"/>
            <a:ext cx="10192578" cy="523220"/>
          </a:xfrm>
          <a:prstGeom prst="rect">
            <a:avLst/>
          </a:prstGeom>
          <a:noFill/>
        </p:spPr>
        <p:txBody>
          <a:bodyPr wrap="square" rtlCol="0">
            <a:spAutoFit/>
          </a:bodyPr>
          <a:lstStyle/>
          <a:p>
            <a:endParaRPr lang="en-GB" sz="1400"/>
          </a:p>
          <a:p>
            <a:endParaRPr lang="en-GB" sz="1400"/>
          </a:p>
        </p:txBody>
      </p:sp>
      <p:sp>
        <p:nvSpPr>
          <p:cNvPr id="2" name="TextBox 1">
            <a:extLst>
              <a:ext uri="{FF2B5EF4-FFF2-40B4-BE49-F238E27FC236}">
                <a16:creationId xmlns:a16="http://schemas.microsoft.com/office/drawing/2014/main" id="{62F83251-C9C6-C79D-AAA6-AE7F1C1E3034}"/>
              </a:ext>
            </a:extLst>
          </p:cNvPr>
          <p:cNvSpPr txBox="1"/>
          <p:nvPr/>
        </p:nvSpPr>
        <p:spPr>
          <a:xfrm>
            <a:off x="1279499" y="2076325"/>
            <a:ext cx="9015984" cy="3570208"/>
          </a:xfrm>
          <a:prstGeom prst="rect">
            <a:avLst/>
          </a:prstGeom>
          <a:noFill/>
        </p:spPr>
        <p:txBody>
          <a:bodyPr wrap="square" rtlCol="0">
            <a:spAutoFit/>
          </a:bodyPr>
          <a:lstStyle/>
          <a:p>
            <a:r>
              <a:rPr lang="en-GB" b="1"/>
              <a:t>We Said:</a:t>
            </a:r>
            <a:endParaRPr lang="en-GB"/>
          </a:p>
          <a:p>
            <a:pPr marL="285750" indent="-285750">
              <a:buFont typeface="Arial" panose="020B0604020202020204" pitchFamily="34" charset="0"/>
              <a:buChar char="•"/>
            </a:pPr>
            <a:endParaRPr lang="en-GB" sz="1400">
              <a:solidFill>
                <a:schemeClr val="bg2"/>
              </a:solidFill>
            </a:endParaRPr>
          </a:p>
          <a:p>
            <a:pPr marL="285750" indent="-285750">
              <a:buFont typeface="Arial" panose="020B0604020202020204" pitchFamily="34" charset="0"/>
              <a:buChar char="•"/>
            </a:pPr>
            <a:r>
              <a:rPr lang="en-GB">
                <a:solidFill>
                  <a:schemeClr val="bg2"/>
                </a:solidFill>
              </a:rPr>
              <a:t>We should have made this clearer within the consultation, but this is about ‘suspected’ lung cancer, we are not expecting you to have a formal diagnosis of lung cancer in screening.</a:t>
            </a:r>
          </a:p>
          <a:p>
            <a:endParaRPr lang="en-GB">
              <a:solidFill>
                <a:schemeClr val="bg2"/>
              </a:solidFill>
            </a:endParaRPr>
          </a:p>
          <a:p>
            <a:pPr marL="285750" indent="-285750">
              <a:buFont typeface="Arial" panose="020B0604020202020204" pitchFamily="34" charset="0"/>
              <a:buChar char="•"/>
            </a:pPr>
            <a:r>
              <a:rPr lang="en-GB">
                <a:solidFill>
                  <a:schemeClr val="bg2"/>
                </a:solidFill>
              </a:rPr>
              <a:t>It may be that any pick lists you are using, are SNOMED-coded from the back end which you may not be able to see.</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We will be publishing user guidance which will contain further detailed information</a:t>
            </a:r>
          </a:p>
          <a:p>
            <a:endParaRPr lang="en-GB" sz="1400">
              <a:solidFill>
                <a:schemeClr val="bg2"/>
              </a:solidFill>
            </a:endParaRPr>
          </a:p>
          <a:p>
            <a:pPr marL="285750" indent="-285750">
              <a:buFont typeface="Arial" panose="020B0604020202020204" pitchFamily="34" charset="0"/>
              <a:buChar char="•"/>
            </a:pPr>
            <a:endParaRPr lang="en-GB"/>
          </a:p>
          <a:p>
            <a:endParaRPr lang="en-GB"/>
          </a:p>
        </p:txBody>
      </p:sp>
    </p:spTree>
    <p:custDataLst>
      <p:tags r:id="rId1"/>
    </p:custDataLst>
    <p:extLst>
      <p:ext uri="{BB962C8B-B14F-4D97-AF65-F5344CB8AC3E}">
        <p14:creationId xmlns:p14="http://schemas.microsoft.com/office/powerpoint/2010/main" val="2367399131"/>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C728E6-4C3A-D9E3-00B9-2BA2B864AD74}"/>
            </a:ext>
          </a:extLst>
        </p:cNvPr>
        <p:cNvGrpSpPr/>
        <p:nvPr/>
      </p:nvGrpSpPr>
      <p:grpSpPr>
        <a:xfrm>
          <a:off x="0" y="0"/>
          <a:ext cx="0" cy="0"/>
          <a:chOff x="0" y="0"/>
          <a:chExt cx="0" cy="0"/>
        </a:xfrm>
      </p:grpSpPr>
      <p:pic>
        <p:nvPicPr>
          <p:cNvPr id="4" name="Graphic 3" descr="Thought with solid fill">
            <a:extLst>
              <a:ext uri="{FF2B5EF4-FFF2-40B4-BE49-F238E27FC236}">
                <a16:creationId xmlns:a16="http://schemas.microsoft.com/office/drawing/2014/main" id="{D3C966BC-D665-6BBC-E14F-81C433D1C1A1}"/>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9980057" y="619884"/>
            <a:ext cx="914400" cy="914400"/>
          </a:xfrm>
          <a:prstGeom prst="rect">
            <a:avLst/>
          </a:prstGeom>
        </p:spPr>
      </p:pic>
      <p:sp>
        <p:nvSpPr>
          <p:cNvPr id="5" name="Title 1">
            <a:extLst>
              <a:ext uri="{FF2B5EF4-FFF2-40B4-BE49-F238E27FC236}">
                <a16:creationId xmlns:a16="http://schemas.microsoft.com/office/drawing/2014/main" id="{17D9497B-A47E-9B83-D15E-85A2A8E08699}"/>
              </a:ext>
            </a:extLst>
          </p:cNvPr>
          <p:cNvSpPr txBox="1">
            <a:spLocks/>
          </p:cNvSpPr>
          <p:nvPr/>
        </p:nvSpPr>
        <p:spPr>
          <a:xfrm>
            <a:off x="728426" y="270711"/>
            <a:ext cx="10515600" cy="32748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b="1"/>
              <a:t>We Asked: </a:t>
            </a:r>
            <a:r>
              <a:rPr lang="en-US" sz="2000"/>
              <a:t>How do you currently record Smoking Status within your system</a:t>
            </a:r>
            <a:r>
              <a:rPr lang="en-GB" sz="2000"/>
              <a:t>?</a:t>
            </a:r>
          </a:p>
        </p:txBody>
      </p:sp>
      <p:sp>
        <p:nvSpPr>
          <p:cNvPr id="6" name="TextBox 5">
            <a:extLst>
              <a:ext uri="{FF2B5EF4-FFF2-40B4-BE49-F238E27FC236}">
                <a16:creationId xmlns:a16="http://schemas.microsoft.com/office/drawing/2014/main" id="{015F0A95-C474-DD06-4A26-7B19DDD8D346}"/>
              </a:ext>
            </a:extLst>
          </p:cNvPr>
          <p:cNvSpPr txBox="1"/>
          <p:nvPr/>
        </p:nvSpPr>
        <p:spPr>
          <a:xfrm>
            <a:off x="728426" y="2468828"/>
            <a:ext cx="8719930" cy="4062651"/>
          </a:xfrm>
          <a:prstGeom prst="rect">
            <a:avLst/>
          </a:prstGeom>
          <a:noFill/>
        </p:spPr>
        <p:txBody>
          <a:bodyPr wrap="square" rtlCol="0">
            <a:spAutoFit/>
          </a:bodyPr>
          <a:lstStyle/>
          <a:p>
            <a:r>
              <a:rPr lang="en-GB" sz="2000" b="1"/>
              <a:t>Conclusions:</a:t>
            </a:r>
          </a:p>
          <a:p>
            <a:endParaRPr lang="en-GB" sz="1400" b="1">
              <a:solidFill>
                <a:schemeClr val="bg2"/>
              </a:solidFill>
            </a:endParaRPr>
          </a:p>
          <a:p>
            <a:pPr marL="285750" indent="-285750">
              <a:buFont typeface="Arial" panose="020B0604020202020204" pitchFamily="34" charset="0"/>
              <a:buChar char="•"/>
            </a:pPr>
            <a:r>
              <a:rPr lang="en-GB">
                <a:solidFill>
                  <a:schemeClr val="bg2"/>
                </a:solidFill>
              </a:rPr>
              <a:t>This is mostly captured via a static value list</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In some cases, Smoking Status is captured via both a static value list and via SNOMED-CT</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Some SNOMED-CT codes are provided when this is asked during an appointment, however ‘Smoking Status’ is not one of those provided</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In some cases this is captured as a free text field or via CTV-3</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It is recorded, but there is some uncertainty if it translated to SNOMED-CT</a:t>
            </a:r>
          </a:p>
          <a:p>
            <a:endParaRPr lang="en-GB" sz="1200">
              <a:solidFill>
                <a:schemeClr val="bg2"/>
              </a:solidFill>
            </a:endParaRPr>
          </a:p>
          <a:p>
            <a:endParaRPr lang="en-GB" sz="1400" b="1">
              <a:solidFill>
                <a:schemeClr val="bg2"/>
              </a:solidFill>
            </a:endParaRPr>
          </a:p>
        </p:txBody>
      </p:sp>
      <p:graphicFrame>
        <p:nvGraphicFramePr>
          <p:cNvPr id="7" name="Table 6">
            <a:extLst>
              <a:ext uri="{FF2B5EF4-FFF2-40B4-BE49-F238E27FC236}">
                <a16:creationId xmlns:a16="http://schemas.microsoft.com/office/drawing/2014/main" id="{98F35A59-BCDF-572B-08F9-F809516ECFC9}"/>
              </a:ext>
            </a:extLst>
          </p:cNvPr>
          <p:cNvGraphicFramePr>
            <a:graphicFrameLocks noGrp="1"/>
          </p:cNvGraphicFramePr>
          <p:nvPr>
            <p:extLst>
              <p:ext uri="{D42A27DB-BD31-4B8C-83A1-F6EECF244321}">
                <p14:modId xmlns:p14="http://schemas.microsoft.com/office/powerpoint/2010/main" val="3056736885"/>
              </p:ext>
            </p:extLst>
          </p:nvPr>
        </p:nvGraphicFramePr>
        <p:xfrm>
          <a:off x="838200" y="778976"/>
          <a:ext cx="7537175" cy="1347996"/>
        </p:xfrm>
        <a:graphic>
          <a:graphicData uri="http://schemas.openxmlformats.org/drawingml/2006/table">
            <a:tbl>
              <a:tblPr firstRow="1" firstCol="1" bandRow="1">
                <a:tableStyleId>{5C22544A-7EE6-4342-B048-85BDC9FD1C3A}</a:tableStyleId>
              </a:tblPr>
              <a:tblGrid>
                <a:gridCol w="6085515">
                  <a:extLst>
                    <a:ext uri="{9D8B030D-6E8A-4147-A177-3AD203B41FA5}">
                      <a16:colId xmlns:a16="http://schemas.microsoft.com/office/drawing/2014/main" val="4125663225"/>
                    </a:ext>
                  </a:extLst>
                </a:gridCol>
                <a:gridCol w="725830">
                  <a:extLst>
                    <a:ext uri="{9D8B030D-6E8A-4147-A177-3AD203B41FA5}">
                      <a16:colId xmlns:a16="http://schemas.microsoft.com/office/drawing/2014/main" val="113947929"/>
                    </a:ext>
                  </a:extLst>
                </a:gridCol>
                <a:gridCol w="725830">
                  <a:extLst>
                    <a:ext uri="{9D8B030D-6E8A-4147-A177-3AD203B41FA5}">
                      <a16:colId xmlns:a16="http://schemas.microsoft.com/office/drawing/2014/main" val="1916515819"/>
                    </a:ext>
                  </a:extLst>
                </a:gridCol>
              </a:tblGrid>
              <a:tr h="336999">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238629312"/>
                  </a:ext>
                </a:extLst>
              </a:tr>
              <a:tr h="336999">
                <a:tc>
                  <a:txBody>
                    <a:bodyPr/>
                    <a:lstStyle/>
                    <a:p>
                      <a:pPr>
                        <a:lnSpc>
                          <a:spcPct val="115000"/>
                        </a:lnSpc>
                        <a:spcAft>
                          <a:spcPts val="1000"/>
                        </a:spcAft>
                        <a:buNone/>
                      </a:pPr>
                      <a:r>
                        <a:rPr lang="en-US" sz="1100">
                          <a:solidFill>
                            <a:schemeClr val="bg2"/>
                          </a:solidFill>
                          <a:effectLst/>
                        </a:rPr>
                        <a:t>Captured via a static value list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15</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75.00%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683377674"/>
                  </a:ext>
                </a:extLst>
              </a:tr>
              <a:tr h="336999">
                <a:tc>
                  <a:txBody>
                    <a:bodyPr/>
                    <a:lstStyle/>
                    <a:p>
                      <a:pPr>
                        <a:lnSpc>
                          <a:spcPct val="115000"/>
                        </a:lnSpc>
                        <a:spcAft>
                          <a:spcPts val="1000"/>
                        </a:spcAft>
                        <a:buNone/>
                      </a:pPr>
                      <a:r>
                        <a:rPr lang="en-US" sz="1100">
                          <a:solidFill>
                            <a:schemeClr val="bg2"/>
                          </a:solidFill>
                          <a:effectLst/>
                        </a:rPr>
                        <a:t>Captured via SNOMED-CT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970678641"/>
                  </a:ext>
                </a:extLst>
              </a:tr>
              <a:tr h="336999">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46682617"/>
                  </a:ext>
                </a:extLst>
              </a:tr>
            </a:tbl>
          </a:graphicData>
        </a:graphic>
      </p:graphicFrame>
    </p:spTree>
    <p:custDataLst>
      <p:tags r:id="rId1"/>
    </p:custDataLst>
    <p:extLst>
      <p:ext uri="{BB962C8B-B14F-4D97-AF65-F5344CB8AC3E}">
        <p14:creationId xmlns:p14="http://schemas.microsoft.com/office/powerpoint/2010/main" val="1818969263"/>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1000"/>
                                        <p:tgtEl>
                                          <p:spTgt spid="6">
                                            <p:txEl>
                                              <p:pRg st="6" end="6"/>
                                            </p:txEl>
                                          </p:spTgt>
                                        </p:tgtEl>
                                      </p:cBhvr>
                                    </p:animEffect>
                                    <p:anim calcmode="lin" valueType="num">
                                      <p:cBhvr>
                                        <p:cTn id="2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fade">
                                      <p:cBhvr>
                                        <p:cTn id="35" dur="1000"/>
                                        <p:tgtEl>
                                          <p:spTgt spid="6">
                                            <p:txEl>
                                              <p:pRg st="8" end="8"/>
                                            </p:txEl>
                                          </p:spTgt>
                                        </p:tgtEl>
                                      </p:cBhvr>
                                    </p:animEffect>
                                    <p:anim calcmode="lin" valueType="num">
                                      <p:cBhvr>
                                        <p:cTn id="36"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xEl>
                                              <p:pRg st="10" end="10"/>
                                            </p:txEl>
                                          </p:spTgt>
                                        </p:tgtEl>
                                        <p:attrNameLst>
                                          <p:attrName>style.visibility</p:attrName>
                                        </p:attrNameLst>
                                      </p:cBhvr>
                                      <p:to>
                                        <p:strVal val="visible"/>
                                      </p:to>
                                    </p:set>
                                    <p:animEffect transition="in" filter="fade">
                                      <p:cBhvr>
                                        <p:cTn id="42" dur="1000"/>
                                        <p:tgtEl>
                                          <p:spTgt spid="6">
                                            <p:txEl>
                                              <p:pRg st="10" end="10"/>
                                            </p:txEl>
                                          </p:spTgt>
                                        </p:tgtEl>
                                      </p:cBhvr>
                                    </p:animEffect>
                                    <p:anim calcmode="lin" valueType="num">
                                      <p:cBhvr>
                                        <p:cTn id="43"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184B0-3DF3-29E9-B1F9-0EDD4AD9BE8B}"/>
            </a:ext>
          </a:extLst>
        </p:cNvPr>
        <p:cNvGrpSpPr/>
        <p:nvPr/>
      </p:nvGrpSpPr>
      <p:grpSpPr>
        <a:xfrm>
          <a:off x="0" y="0"/>
          <a:ext cx="0" cy="0"/>
          <a:chOff x="0" y="0"/>
          <a:chExt cx="0" cy="0"/>
        </a:xfrm>
      </p:grpSpPr>
      <p:pic>
        <p:nvPicPr>
          <p:cNvPr id="4" name="Graphic 3" descr="Thought with solid fill">
            <a:extLst>
              <a:ext uri="{FF2B5EF4-FFF2-40B4-BE49-F238E27FC236}">
                <a16:creationId xmlns:a16="http://schemas.microsoft.com/office/drawing/2014/main" id="{8D265D52-8AA2-0268-38FD-4BF9481F35C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9980057" y="619884"/>
            <a:ext cx="914400" cy="914400"/>
          </a:xfrm>
          <a:prstGeom prst="rect">
            <a:avLst/>
          </a:prstGeom>
        </p:spPr>
      </p:pic>
      <p:sp>
        <p:nvSpPr>
          <p:cNvPr id="6" name="TextBox 5">
            <a:extLst>
              <a:ext uri="{FF2B5EF4-FFF2-40B4-BE49-F238E27FC236}">
                <a16:creationId xmlns:a16="http://schemas.microsoft.com/office/drawing/2014/main" id="{DAED214A-FA3C-229F-AFA4-C57AEBAA7D53}"/>
              </a:ext>
            </a:extLst>
          </p:cNvPr>
          <p:cNvSpPr txBox="1"/>
          <p:nvPr/>
        </p:nvSpPr>
        <p:spPr>
          <a:xfrm>
            <a:off x="1083918" y="1613059"/>
            <a:ext cx="8719930" cy="3293209"/>
          </a:xfrm>
          <a:prstGeom prst="rect">
            <a:avLst/>
          </a:prstGeom>
          <a:noFill/>
        </p:spPr>
        <p:txBody>
          <a:bodyPr wrap="square" rtlCol="0">
            <a:spAutoFit/>
          </a:bodyPr>
          <a:lstStyle/>
          <a:p>
            <a:r>
              <a:rPr lang="en-GB" sz="2000" b="1"/>
              <a:t>We Said:</a:t>
            </a:r>
          </a:p>
          <a:p>
            <a:endParaRPr lang="en-GB" sz="1600">
              <a:solidFill>
                <a:schemeClr val="bg2"/>
              </a:solidFill>
            </a:endParaRPr>
          </a:p>
          <a:p>
            <a:pPr marL="285750" indent="-285750">
              <a:buFont typeface="Arial" panose="020B0604020202020204" pitchFamily="34" charset="0"/>
              <a:buChar char="•"/>
            </a:pPr>
            <a:r>
              <a:rPr lang="en-GB">
                <a:solidFill>
                  <a:schemeClr val="bg2"/>
                </a:solidFill>
              </a:rPr>
              <a:t>Our preference would be to receive this information via SNOMED-CT as it is the nationally approved way of recording clinical codes. </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We would also reiterate that any other codes should all be able to be mapped across to the relevant SNOMED-CT codes. Please refer to the </a:t>
            </a:r>
            <a:r>
              <a:rPr lang="en-GB">
                <a:solidFill>
                  <a:schemeClr val="bg2"/>
                </a:solidFill>
                <a:hlinkClick r:id="rId6"/>
              </a:rPr>
              <a:t>SNOMED-CT Browser</a:t>
            </a:r>
            <a:r>
              <a:rPr lang="en-GB">
                <a:solidFill>
                  <a:schemeClr val="bg2"/>
                </a:solidFill>
              </a:rPr>
              <a:t>.</a:t>
            </a:r>
          </a:p>
          <a:p>
            <a:endParaRPr lang="en-GB">
              <a:solidFill>
                <a:schemeClr val="bg2"/>
              </a:solidFill>
            </a:endParaRPr>
          </a:p>
          <a:p>
            <a:pPr marL="285750" indent="-285750">
              <a:buFont typeface="Arial" panose="020B0604020202020204" pitchFamily="34" charset="0"/>
              <a:buChar char="•"/>
            </a:pPr>
            <a:r>
              <a:rPr lang="en-GB">
                <a:solidFill>
                  <a:schemeClr val="bg2"/>
                </a:solidFill>
              </a:rPr>
              <a:t>SNOMED-CT is required in order for any new national data set to be approved.</a:t>
            </a:r>
          </a:p>
          <a:p>
            <a:pPr marL="285750" indent="-285750">
              <a:buFont typeface="Arial" panose="020B0604020202020204" pitchFamily="34" charset="0"/>
              <a:buChar char="•"/>
            </a:pPr>
            <a:endParaRPr lang="en-GB" sz="1400">
              <a:solidFill>
                <a:schemeClr val="bg2"/>
              </a:solidFill>
            </a:endParaRPr>
          </a:p>
          <a:p>
            <a:pPr marL="285750" indent="-285750">
              <a:buFont typeface="Arial" panose="020B0604020202020204" pitchFamily="34" charset="0"/>
              <a:buChar char="•"/>
            </a:pPr>
            <a:endParaRPr lang="en-GB" sz="1400">
              <a:solidFill>
                <a:schemeClr val="bg2"/>
              </a:solidFill>
            </a:endParaRPr>
          </a:p>
        </p:txBody>
      </p:sp>
    </p:spTree>
    <p:custDataLst>
      <p:tags r:id="rId1"/>
    </p:custDataLst>
    <p:extLst>
      <p:ext uri="{BB962C8B-B14F-4D97-AF65-F5344CB8AC3E}">
        <p14:creationId xmlns:p14="http://schemas.microsoft.com/office/powerpoint/2010/main" val="277073265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E960B-6049-7BFB-E79F-440FB0BA9C6B}"/>
            </a:ext>
          </a:extLst>
        </p:cNvPr>
        <p:cNvGrpSpPr/>
        <p:nvPr/>
      </p:nvGrpSpPr>
      <p:grpSpPr>
        <a:xfrm>
          <a:off x="0" y="0"/>
          <a:ext cx="0" cy="0"/>
          <a:chOff x="0" y="0"/>
          <a:chExt cx="0" cy="0"/>
        </a:xfrm>
      </p:grpSpPr>
      <p:pic>
        <p:nvPicPr>
          <p:cNvPr id="4" name="Graphic 3" descr="Questions with solid fill">
            <a:extLst>
              <a:ext uri="{FF2B5EF4-FFF2-40B4-BE49-F238E27FC236}">
                <a16:creationId xmlns:a16="http://schemas.microsoft.com/office/drawing/2014/main" id="{6C07AD11-53AC-A1DF-6378-B44FD65FE6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80057" y="619884"/>
            <a:ext cx="914400" cy="914400"/>
          </a:xfrm>
          <a:prstGeom prst="rect">
            <a:avLst/>
          </a:prstGeom>
        </p:spPr>
      </p:pic>
      <p:sp>
        <p:nvSpPr>
          <p:cNvPr id="7" name="TextBox 6">
            <a:extLst>
              <a:ext uri="{FF2B5EF4-FFF2-40B4-BE49-F238E27FC236}">
                <a16:creationId xmlns:a16="http://schemas.microsoft.com/office/drawing/2014/main" id="{52702C4B-21A8-3A87-AA39-C906F1CFC05C}"/>
              </a:ext>
            </a:extLst>
          </p:cNvPr>
          <p:cNvSpPr txBox="1"/>
          <p:nvPr/>
        </p:nvSpPr>
        <p:spPr>
          <a:xfrm>
            <a:off x="532291" y="333955"/>
            <a:ext cx="9281160" cy="1538883"/>
          </a:xfrm>
          <a:prstGeom prst="rect">
            <a:avLst/>
          </a:prstGeom>
          <a:noFill/>
        </p:spPr>
        <p:txBody>
          <a:bodyPr wrap="square" rtlCol="0">
            <a:spAutoFit/>
          </a:bodyPr>
          <a:lstStyle/>
          <a:p>
            <a:r>
              <a:rPr lang="en-GB" sz="1600" b="1"/>
              <a:t>We Asked: </a:t>
            </a:r>
            <a:r>
              <a:rPr lang="en-GB" sz="1600"/>
              <a:t>We are proposing to make the NHS Number mandatory. Do you foresee any problems with this?</a:t>
            </a:r>
          </a:p>
          <a:p>
            <a:endParaRPr lang="en-GB" sz="1600">
              <a:solidFill>
                <a:schemeClr val="bg2"/>
              </a:solidFill>
            </a:endParaRPr>
          </a:p>
          <a:p>
            <a:r>
              <a:rPr lang="en-GB" sz="1600"/>
              <a:t>It would also be useful for us to know how many patients on your records currently do not hold an NHS Number? </a:t>
            </a:r>
          </a:p>
          <a:p>
            <a:endParaRPr lang="en-GB" sz="1400">
              <a:solidFill>
                <a:schemeClr val="bg2"/>
              </a:solidFill>
            </a:endParaRPr>
          </a:p>
        </p:txBody>
      </p:sp>
      <p:sp>
        <p:nvSpPr>
          <p:cNvPr id="3" name="TextBox 2">
            <a:extLst>
              <a:ext uri="{FF2B5EF4-FFF2-40B4-BE49-F238E27FC236}">
                <a16:creationId xmlns:a16="http://schemas.microsoft.com/office/drawing/2014/main" id="{D20ECA9D-6860-9A7D-05A0-28E8BEC6366D}"/>
              </a:ext>
            </a:extLst>
          </p:cNvPr>
          <p:cNvSpPr txBox="1"/>
          <p:nvPr/>
        </p:nvSpPr>
        <p:spPr>
          <a:xfrm>
            <a:off x="532291" y="1920047"/>
            <a:ext cx="9281160" cy="4708981"/>
          </a:xfrm>
          <a:prstGeom prst="rect">
            <a:avLst/>
          </a:prstGeom>
          <a:noFill/>
        </p:spPr>
        <p:txBody>
          <a:bodyPr wrap="square" rtlCol="0">
            <a:spAutoFit/>
          </a:bodyPr>
          <a:lstStyle/>
          <a:p>
            <a:r>
              <a:rPr lang="en-GB" sz="2000" b="1"/>
              <a:t>Conclusions:</a:t>
            </a:r>
          </a:p>
          <a:p>
            <a:pPr marL="285750" indent="-285750">
              <a:buFont typeface="Arial" panose="020B0604020202020204" pitchFamily="34" charset="0"/>
              <a:buChar char="•"/>
            </a:pPr>
            <a:endParaRPr lang="en-GB" sz="1200">
              <a:solidFill>
                <a:schemeClr val="bg2"/>
              </a:solidFill>
            </a:endParaRPr>
          </a:p>
          <a:p>
            <a:pPr marL="285750" indent="-285750">
              <a:buFont typeface="Arial" panose="020B0604020202020204" pitchFamily="34" charset="0"/>
              <a:buChar char="•"/>
            </a:pPr>
            <a:endParaRPr lang="en-GB" sz="1200">
              <a:solidFill>
                <a:schemeClr val="bg2"/>
              </a:solidFill>
            </a:endParaRPr>
          </a:p>
          <a:p>
            <a:pPr marL="285750" indent="-285750">
              <a:buFont typeface="Arial" panose="020B0604020202020204" pitchFamily="34" charset="0"/>
              <a:buChar char="•"/>
            </a:pPr>
            <a:r>
              <a:rPr lang="en-GB" sz="2000">
                <a:solidFill>
                  <a:schemeClr val="bg2"/>
                </a:solidFill>
              </a:rPr>
              <a:t>NHS number is used as a key identifier within some systems so is already mandatory</a:t>
            </a:r>
          </a:p>
          <a:p>
            <a:pPr marL="285750" indent="-285750">
              <a:buFont typeface="Arial" panose="020B0604020202020204" pitchFamily="34" charset="0"/>
              <a:buChar char="•"/>
            </a:pPr>
            <a:endParaRPr lang="en-GB" sz="2000">
              <a:solidFill>
                <a:schemeClr val="bg2"/>
              </a:solidFill>
            </a:endParaRPr>
          </a:p>
          <a:p>
            <a:pPr marL="285750" indent="-285750">
              <a:buFont typeface="Arial" panose="020B0604020202020204" pitchFamily="34" charset="0"/>
              <a:buChar char="•"/>
            </a:pPr>
            <a:r>
              <a:rPr lang="en-GB" sz="2000">
                <a:solidFill>
                  <a:schemeClr val="bg2"/>
                </a:solidFill>
              </a:rPr>
              <a:t>All patients in scope are GP registered and therefore have NHS numbers</a:t>
            </a:r>
          </a:p>
          <a:p>
            <a:pPr marL="285750" indent="-285750">
              <a:buFont typeface="Arial" panose="020B0604020202020204" pitchFamily="34" charset="0"/>
              <a:buChar char="•"/>
            </a:pPr>
            <a:endParaRPr lang="en-GB" sz="2000">
              <a:solidFill>
                <a:schemeClr val="bg2"/>
              </a:solidFill>
            </a:endParaRPr>
          </a:p>
          <a:p>
            <a:pPr marL="285750" indent="-285750">
              <a:buFont typeface="Arial" panose="020B0604020202020204" pitchFamily="34" charset="0"/>
              <a:buChar char="•"/>
            </a:pPr>
            <a:r>
              <a:rPr lang="en-GB" sz="2000">
                <a:solidFill>
                  <a:schemeClr val="bg2"/>
                </a:solidFill>
              </a:rPr>
              <a:t>Patients that do not have an NHS number, cannot be added to IT systems</a:t>
            </a:r>
          </a:p>
          <a:p>
            <a:pPr marL="285750" indent="-285750">
              <a:buFont typeface="Arial" panose="020B0604020202020204" pitchFamily="34" charset="0"/>
              <a:buChar char="•"/>
            </a:pPr>
            <a:endParaRPr lang="en-GB" sz="2000">
              <a:solidFill>
                <a:schemeClr val="bg2"/>
              </a:solidFill>
            </a:endParaRPr>
          </a:p>
          <a:p>
            <a:pPr marL="285750" indent="-285750">
              <a:buFont typeface="Arial" panose="020B0604020202020204" pitchFamily="34" charset="0"/>
              <a:buChar char="•"/>
            </a:pPr>
            <a:r>
              <a:rPr lang="en-GB" sz="2000">
                <a:solidFill>
                  <a:schemeClr val="bg2"/>
                </a:solidFill>
              </a:rPr>
              <a:t>High response rate indicates that there were no problems with this and are in full support of this being mandatory</a:t>
            </a:r>
          </a:p>
          <a:p>
            <a:pPr marL="285750" indent="-285750">
              <a:buFont typeface="Arial" panose="020B0604020202020204" pitchFamily="34" charset="0"/>
              <a:buChar char="•"/>
            </a:pPr>
            <a:endParaRPr lang="en-GB" sz="2000">
              <a:solidFill>
                <a:schemeClr val="bg2"/>
              </a:solidFill>
            </a:endParaRPr>
          </a:p>
          <a:p>
            <a:pPr marL="285750" indent="-285750">
              <a:buFont typeface="Arial" panose="020B0604020202020204" pitchFamily="34" charset="0"/>
              <a:buChar char="•"/>
            </a:pPr>
            <a:r>
              <a:rPr lang="en-GB" sz="2000">
                <a:solidFill>
                  <a:schemeClr val="bg2"/>
                </a:solidFill>
              </a:rPr>
              <a:t>NHS number is captured as it is a key identifier</a:t>
            </a:r>
          </a:p>
          <a:p>
            <a:pPr marL="285750" indent="-285750">
              <a:buFont typeface="Arial" panose="020B0604020202020204" pitchFamily="34" charset="0"/>
              <a:buChar char="•"/>
            </a:pPr>
            <a:endParaRPr lang="en-GB" sz="1200">
              <a:solidFill>
                <a:schemeClr val="bg2"/>
              </a:solidFill>
            </a:endParaRPr>
          </a:p>
          <a:p>
            <a:endParaRPr lang="en-GB" sz="1200">
              <a:solidFill>
                <a:schemeClr val="bg2"/>
              </a:solidFill>
            </a:endParaRPr>
          </a:p>
          <a:p>
            <a:endParaRPr lang="en-GB" sz="1200">
              <a:solidFill>
                <a:schemeClr val="bg2"/>
              </a:solidFill>
            </a:endParaRPr>
          </a:p>
        </p:txBody>
      </p:sp>
    </p:spTree>
    <p:custDataLst>
      <p:tags r:id="rId1"/>
    </p:custDataLst>
    <p:extLst>
      <p:ext uri="{BB962C8B-B14F-4D97-AF65-F5344CB8AC3E}">
        <p14:creationId xmlns:p14="http://schemas.microsoft.com/office/powerpoint/2010/main" val="237574299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1000"/>
                                        <p:tgtEl>
                                          <p:spTgt spid="3">
                                            <p:txEl>
                                              <p:pRg st="7" end="7"/>
                                            </p:txEl>
                                          </p:spTgt>
                                        </p:tgtEl>
                                      </p:cBhvr>
                                    </p:animEffect>
                                    <p:anim calcmode="lin" valueType="num">
                                      <p:cBhvr>
                                        <p:cTn id="2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1000"/>
                                        <p:tgtEl>
                                          <p:spTgt spid="3">
                                            <p:txEl>
                                              <p:pRg st="9" end="9"/>
                                            </p:txEl>
                                          </p:spTgt>
                                        </p:tgtEl>
                                      </p:cBhvr>
                                    </p:animEffect>
                                    <p:anim calcmode="lin" valueType="num">
                                      <p:cBhvr>
                                        <p:cTn id="3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1000"/>
                                        <p:tgtEl>
                                          <p:spTgt spid="3">
                                            <p:txEl>
                                              <p:pRg st="11" end="11"/>
                                            </p:txEl>
                                          </p:spTgt>
                                        </p:tgtEl>
                                      </p:cBhvr>
                                    </p:animEffect>
                                    <p:anim calcmode="lin" valueType="num">
                                      <p:cBhvr>
                                        <p:cTn id="4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EDABF3-2060-C6C5-858B-C2B3379A15B0}"/>
            </a:ext>
          </a:extLst>
        </p:cNvPr>
        <p:cNvGrpSpPr/>
        <p:nvPr/>
      </p:nvGrpSpPr>
      <p:grpSpPr>
        <a:xfrm>
          <a:off x="0" y="0"/>
          <a:ext cx="0" cy="0"/>
          <a:chOff x="0" y="0"/>
          <a:chExt cx="0" cy="0"/>
        </a:xfrm>
      </p:grpSpPr>
      <p:pic>
        <p:nvPicPr>
          <p:cNvPr id="4" name="Graphic 3" descr="Questions with solid fill">
            <a:extLst>
              <a:ext uri="{FF2B5EF4-FFF2-40B4-BE49-F238E27FC236}">
                <a16:creationId xmlns:a16="http://schemas.microsoft.com/office/drawing/2014/main" id="{969CE6DD-AA41-72FE-9D0C-6B69FD29C3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57744" y="633136"/>
            <a:ext cx="914400" cy="914400"/>
          </a:xfrm>
          <a:prstGeom prst="rect">
            <a:avLst/>
          </a:prstGeom>
        </p:spPr>
      </p:pic>
      <p:sp>
        <p:nvSpPr>
          <p:cNvPr id="7" name="TextBox 6">
            <a:extLst>
              <a:ext uri="{FF2B5EF4-FFF2-40B4-BE49-F238E27FC236}">
                <a16:creationId xmlns:a16="http://schemas.microsoft.com/office/drawing/2014/main" id="{6A221726-0514-DEC3-DF0E-D369EBB25C23}"/>
              </a:ext>
            </a:extLst>
          </p:cNvPr>
          <p:cNvSpPr txBox="1"/>
          <p:nvPr/>
        </p:nvSpPr>
        <p:spPr>
          <a:xfrm>
            <a:off x="698897" y="696445"/>
            <a:ext cx="9281160" cy="1200329"/>
          </a:xfrm>
          <a:prstGeom prst="rect">
            <a:avLst/>
          </a:prstGeom>
          <a:noFill/>
        </p:spPr>
        <p:txBody>
          <a:bodyPr wrap="square" rtlCol="0">
            <a:spAutoFit/>
          </a:bodyPr>
          <a:lstStyle/>
          <a:p>
            <a:r>
              <a:rPr lang="en-US" b="1"/>
              <a:t>We Asked: </a:t>
            </a:r>
            <a:r>
              <a:rPr lang="en-US"/>
              <a:t>Do you record 'overall score' for lung health checks or as 'answers to individual scores’? </a:t>
            </a:r>
          </a:p>
          <a:p>
            <a:endParaRPr lang="en-GB"/>
          </a:p>
          <a:p>
            <a:r>
              <a:rPr lang="en-US"/>
              <a:t>Do you have the capability to record this as separate questions?</a:t>
            </a:r>
            <a:endParaRPr lang="en-GB"/>
          </a:p>
        </p:txBody>
      </p:sp>
      <p:sp>
        <p:nvSpPr>
          <p:cNvPr id="3" name="TextBox 2">
            <a:extLst>
              <a:ext uri="{FF2B5EF4-FFF2-40B4-BE49-F238E27FC236}">
                <a16:creationId xmlns:a16="http://schemas.microsoft.com/office/drawing/2014/main" id="{3E0E3C7D-984D-6520-DC36-6F3B4791F2B3}"/>
              </a:ext>
            </a:extLst>
          </p:cNvPr>
          <p:cNvSpPr txBox="1"/>
          <p:nvPr/>
        </p:nvSpPr>
        <p:spPr>
          <a:xfrm>
            <a:off x="698897" y="2538446"/>
            <a:ext cx="9281160" cy="3847207"/>
          </a:xfrm>
          <a:prstGeom prst="rect">
            <a:avLst/>
          </a:prstGeom>
          <a:noFill/>
        </p:spPr>
        <p:txBody>
          <a:bodyPr wrap="square" rtlCol="0">
            <a:spAutoFit/>
          </a:bodyPr>
          <a:lstStyle/>
          <a:p>
            <a:r>
              <a:rPr lang="en-GB" b="1"/>
              <a:t>Conclusions:</a:t>
            </a:r>
          </a:p>
          <a:p>
            <a:endParaRPr lang="en-GB"/>
          </a:p>
          <a:p>
            <a:pPr marL="285750" indent="-285750">
              <a:buFont typeface="Arial" panose="020B0604020202020204" pitchFamily="34" charset="0"/>
              <a:buChar char="•"/>
            </a:pPr>
            <a:r>
              <a:rPr lang="en-GB">
                <a:solidFill>
                  <a:schemeClr val="bg2"/>
                </a:solidFill>
              </a:rPr>
              <a:t>This was mixed with about 50% recording as an overall score and 50% recording as separate questions</a:t>
            </a:r>
          </a:p>
          <a:p>
            <a:pPr marL="285750" indent="-285750">
              <a:buFont typeface="Arial" panose="020B0604020202020204" pitchFamily="34" charset="0"/>
              <a:buChar char="•"/>
            </a:pPr>
            <a:endParaRPr lang="en-GB">
              <a:solidFill>
                <a:schemeClr val="bg2"/>
              </a:solidFill>
            </a:endParaRPr>
          </a:p>
          <a:p>
            <a:r>
              <a:rPr lang="en-GB" b="1"/>
              <a:t>We Said:</a:t>
            </a:r>
          </a:p>
          <a:p>
            <a:endParaRPr lang="en-GB"/>
          </a:p>
          <a:p>
            <a:pPr marL="285750" indent="-285750">
              <a:buFont typeface="Arial" panose="020B0604020202020204" pitchFamily="34" charset="0"/>
              <a:buChar char="•"/>
            </a:pPr>
            <a:r>
              <a:rPr lang="en-GB">
                <a:solidFill>
                  <a:schemeClr val="bg2"/>
                </a:solidFill>
              </a:rPr>
              <a:t>This will be no issue in terms of the design of the data set, however there will be a need to decide which is preferable rather than receiving a mixture, particularly give that not everyone is able to submit overall scores</a:t>
            </a:r>
          </a:p>
          <a:p>
            <a:endParaRPr lang="en-GB" sz="1600"/>
          </a:p>
          <a:p>
            <a:pPr marL="285750" indent="-285750">
              <a:buFont typeface="Arial" panose="020B0604020202020204" pitchFamily="34" charset="0"/>
              <a:buChar char="•"/>
            </a:pPr>
            <a:endParaRPr lang="en-GB" sz="1200">
              <a:solidFill>
                <a:schemeClr val="bg2"/>
              </a:solidFill>
            </a:endParaRPr>
          </a:p>
          <a:p>
            <a:pPr marL="285750" indent="-285750">
              <a:buFont typeface="Arial" panose="020B0604020202020204" pitchFamily="34" charset="0"/>
              <a:buChar char="•"/>
            </a:pPr>
            <a:endParaRPr lang="en-GB" sz="1200">
              <a:solidFill>
                <a:schemeClr val="bg2"/>
              </a:solidFill>
            </a:endParaRPr>
          </a:p>
          <a:p>
            <a:pPr marL="285750" indent="-285750">
              <a:buFont typeface="Arial" panose="020B0604020202020204" pitchFamily="34" charset="0"/>
              <a:buChar char="•"/>
            </a:pPr>
            <a:endParaRPr lang="en-GB" sz="1200">
              <a:solidFill>
                <a:schemeClr val="bg2"/>
              </a:solidFill>
            </a:endParaRPr>
          </a:p>
          <a:p>
            <a:endParaRPr lang="en-GB" sz="1200">
              <a:solidFill>
                <a:schemeClr val="bg2"/>
              </a:solidFill>
            </a:endParaRPr>
          </a:p>
        </p:txBody>
      </p:sp>
    </p:spTree>
    <p:custDataLst>
      <p:tags r:id="rId1"/>
    </p:custDataLst>
    <p:extLst>
      <p:ext uri="{BB962C8B-B14F-4D97-AF65-F5344CB8AC3E}">
        <p14:creationId xmlns:p14="http://schemas.microsoft.com/office/powerpoint/2010/main" val="8726091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B9129-95A6-6851-1B51-B057D20E8CF5}"/>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49C3740-9BDB-5569-7E85-E821EE267F05}"/>
              </a:ext>
            </a:extLst>
          </p:cNvPr>
          <p:cNvSpPr>
            <a:spLocks noGrp="1"/>
          </p:cNvSpPr>
          <p:nvPr>
            <p:ph type="body" sz="quarter" idx="13"/>
          </p:nvPr>
        </p:nvSpPr>
        <p:spPr>
          <a:xfrm>
            <a:off x="715808" y="2907538"/>
            <a:ext cx="6159126" cy="896938"/>
          </a:xfrm>
        </p:spPr>
        <p:txBody>
          <a:bodyPr>
            <a:normAutofit/>
          </a:bodyPr>
          <a:lstStyle/>
          <a:p>
            <a:r>
              <a:rPr lang="en-GB" b="1">
                <a:solidFill>
                  <a:schemeClr val="bg2"/>
                </a:solidFill>
              </a:rPr>
              <a:t>Overlap with the Diagnostic Imaging Data Set (DIDS)</a:t>
            </a:r>
          </a:p>
        </p:txBody>
      </p:sp>
      <p:pic>
        <p:nvPicPr>
          <p:cNvPr id="2" name="Graphic 3" descr="Chest x-ray">
            <a:extLst>
              <a:ext uri="{FF2B5EF4-FFF2-40B4-BE49-F238E27FC236}">
                <a16:creationId xmlns:a16="http://schemas.microsoft.com/office/drawing/2014/main" id="{EFD4CBAC-7A64-8F86-F782-731FF3C304F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833252" y="1239340"/>
            <a:ext cx="763065" cy="914400"/>
          </a:xfrm>
          <a:prstGeom prst="rect">
            <a:avLst/>
          </a:prstGeom>
        </p:spPr>
      </p:pic>
    </p:spTree>
    <p:extLst>
      <p:ext uri="{BB962C8B-B14F-4D97-AF65-F5344CB8AC3E}">
        <p14:creationId xmlns:p14="http://schemas.microsoft.com/office/powerpoint/2010/main" val="3627688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084DB-B3C8-9791-C3A4-FF27AB4DE57D}"/>
            </a:ext>
          </a:extLst>
        </p:cNvPr>
        <p:cNvGrpSpPr/>
        <p:nvPr/>
      </p:nvGrpSpPr>
      <p:grpSpPr>
        <a:xfrm>
          <a:off x="0" y="0"/>
          <a:ext cx="0" cy="0"/>
          <a:chOff x="0" y="0"/>
          <a:chExt cx="0" cy="0"/>
        </a:xfrm>
      </p:grpSpPr>
      <p:pic>
        <p:nvPicPr>
          <p:cNvPr id="4" name="Graphic 3" descr="Chest x-ray">
            <a:extLst>
              <a:ext uri="{FF2B5EF4-FFF2-40B4-BE49-F238E27FC236}">
                <a16:creationId xmlns:a16="http://schemas.microsoft.com/office/drawing/2014/main" id="{4DB199F2-0647-7B4A-28AE-5AEB753FC1E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642230" y="679678"/>
            <a:ext cx="763065" cy="914400"/>
          </a:xfrm>
          <a:prstGeom prst="rect">
            <a:avLst/>
          </a:prstGeom>
        </p:spPr>
      </p:pic>
      <p:sp>
        <p:nvSpPr>
          <p:cNvPr id="2" name="TextBox 1">
            <a:extLst>
              <a:ext uri="{FF2B5EF4-FFF2-40B4-BE49-F238E27FC236}">
                <a16:creationId xmlns:a16="http://schemas.microsoft.com/office/drawing/2014/main" id="{2230A173-E02E-945C-D02B-86140069938D}"/>
              </a:ext>
            </a:extLst>
          </p:cNvPr>
          <p:cNvSpPr txBox="1"/>
          <p:nvPr/>
        </p:nvSpPr>
        <p:spPr>
          <a:xfrm>
            <a:off x="795130" y="894522"/>
            <a:ext cx="8746435" cy="6155531"/>
          </a:xfrm>
          <a:prstGeom prst="rect">
            <a:avLst/>
          </a:prstGeom>
          <a:noFill/>
        </p:spPr>
        <p:txBody>
          <a:bodyPr wrap="square" rtlCol="0">
            <a:spAutoFit/>
          </a:bodyPr>
          <a:lstStyle/>
          <a:p>
            <a:r>
              <a:rPr lang="en-GB" b="1"/>
              <a:t>We Asked the following questions about DIDS:</a:t>
            </a:r>
          </a:p>
          <a:p>
            <a:endParaRPr lang="en-GB" b="1"/>
          </a:p>
          <a:p>
            <a:pPr marL="285750" indent="-285750">
              <a:buFont typeface="Arial" panose="020B0604020202020204" pitchFamily="34" charset="0"/>
              <a:buChar char="•"/>
            </a:pPr>
            <a:r>
              <a:rPr lang="en-US">
                <a:solidFill>
                  <a:schemeClr val="bg2"/>
                </a:solidFill>
              </a:rPr>
              <a:t>Do you currently submit any information to the Diagnostic Imaging Data Set (DIDS)?</a:t>
            </a:r>
            <a:r>
              <a:rPr lang="en-GB">
                <a:solidFill>
                  <a:srgbClr val="FF0000"/>
                </a:solidFill>
              </a:rPr>
              <a:t> </a:t>
            </a:r>
            <a:r>
              <a:rPr lang="en-GB">
                <a:solidFill>
                  <a:srgbClr val="C00000"/>
                </a:solidFill>
              </a:rPr>
              <a:t>Majority of respondents (40%) said ‘No’</a:t>
            </a:r>
            <a:endParaRPr lang="en-GB">
              <a:solidFill>
                <a:srgbClr val="FF0000"/>
              </a:solidFill>
            </a:endParaRPr>
          </a:p>
          <a:p>
            <a:pPr marL="285750" indent="-285750">
              <a:buFont typeface="Arial" panose="020B0604020202020204" pitchFamily="34" charset="0"/>
              <a:buChar char="•"/>
            </a:pPr>
            <a:endParaRPr lang="en-GB">
              <a:solidFill>
                <a:srgbClr val="FF0000"/>
              </a:solidFill>
            </a:endParaRPr>
          </a:p>
          <a:p>
            <a:pPr marL="285750" indent="-285750">
              <a:buFont typeface="Arial" panose="020B0604020202020204" pitchFamily="34" charset="0"/>
              <a:buChar char="•"/>
            </a:pPr>
            <a:r>
              <a:rPr lang="en-US">
                <a:solidFill>
                  <a:schemeClr val="bg2"/>
                </a:solidFill>
              </a:rPr>
              <a:t>Does any of this information include lung cancer screening or scans which take place within the Lung Cancer Screening </a:t>
            </a:r>
            <a:r>
              <a:rPr lang="en-US" err="1">
                <a:solidFill>
                  <a:schemeClr val="bg2"/>
                </a:solidFill>
              </a:rPr>
              <a:t>Programme</a:t>
            </a:r>
            <a:r>
              <a:rPr lang="en-US">
                <a:solidFill>
                  <a:schemeClr val="bg2"/>
                </a:solidFill>
              </a:rPr>
              <a:t>? </a:t>
            </a:r>
            <a:r>
              <a:rPr lang="en-GB">
                <a:solidFill>
                  <a:srgbClr val="C00000"/>
                </a:solidFill>
              </a:rPr>
              <a:t>Majority of respondents (55%) said ‘No’</a:t>
            </a:r>
            <a:endParaRPr lang="en-US">
              <a:solidFill>
                <a:schemeClr val="bg2"/>
              </a:solidFill>
            </a:endParaRPr>
          </a:p>
          <a:p>
            <a:pPr marL="285750" indent="-285750">
              <a:buFont typeface="Arial" panose="020B0604020202020204" pitchFamily="34" charset="0"/>
              <a:buChar char="•"/>
            </a:pPr>
            <a:endParaRPr lang="en-US">
              <a:solidFill>
                <a:schemeClr val="bg2"/>
              </a:solidFill>
            </a:endParaRPr>
          </a:p>
          <a:p>
            <a:pPr marL="285750" indent="-285750">
              <a:buFont typeface="Arial" panose="020B0604020202020204" pitchFamily="34" charset="0"/>
              <a:buChar char="•"/>
            </a:pPr>
            <a:r>
              <a:rPr lang="en-GB">
                <a:solidFill>
                  <a:schemeClr val="bg2"/>
                </a:solidFill>
              </a:rPr>
              <a:t>Is any of your lung screening activity (i.e. a low dose CT scan) captured using a Radiology Information System? </a:t>
            </a:r>
            <a:r>
              <a:rPr lang="en-GB">
                <a:solidFill>
                  <a:srgbClr val="C00000"/>
                </a:solidFill>
              </a:rPr>
              <a:t>Majority of respondents (40%) said ‘No’</a:t>
            </a:r>
            <a:endParaRPr lang="en-GB">
              <a:solidFill>
                <a:schemeClr val="bg2"/>
              </a:solidFill>
            </a:endParaRP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Are your scanners part of a Trust Radiology system? </a:t>
            </a:r>
            <a:r>
              <a:rPr lang="en-GB">
                <a:solidFill>
                  <a:srgbClr val="C00000"/>
                </a:solidFill>
              </a:rPr>
              <a:t>Majority of respondents (40%) said ‘No’</a:t>
            </a:r>
            <a:endParaRPr lang="en-US">
              <a:solidFill>
                <a:schemeClr val="bg2"/>
              </a:solidFill>
            </a:endParaRP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Is any of your screening activity/imaging run and managed within a radiology department? </a:t>
            </a:r>
            <a:r>
              <a:rPr lang="en-GB">
                <a:solidFill>
                  <a:srgbClr val="C00000"/>
                </a:solidFill>
              </a:rPr>
              <a:t>Majority of respondents (40%) said ‘No’</a:t>
            </a:r>
            <a:endParaRPr lang="en-GB">
              <a:solidFill>
                <a:schemeClr val="bg2"/>
              </a:solidFill>
            </a:endParaRPr>
          </a:p>
          <a:p>
            <a:endParaRPr lang="en-GB" sz="1400" b="1">
              <a:solidFill>
                <a:schemeClr val="bg2"/>
              </a:solidFill>
            </a:endParaRPr>
          </a:p>
          <a:p>
            <a:pPr marL="285750" indent="-285750">
              <a:buFont typeface="Arial" panose="020B0604020202020204" pitchFamily="34" charset="0"/>
              <a:buChar char="•"/>
            </a:pPr>
            <a:endParaRPr lang="en-GB" sz="1400" b="1">
              <a:solidFill>
                <a:schemeClr val="bg2"/>
              </a:solidFill>
            </a:endParaRPr>
          </a:p>
          <a:p>
            <a:pPr marL="285750" indent="-285750">
              <a:buFont typeface="Arial" panose="020B0604020202020204" pitchFamily="34" charset="0"/>
              <a:buChar char="•"/>
            </a:pPr>
            <a:endParaRPr lang="en-GB" sz="1400" b="1">
              <a:solidFill>
                <a:schemeClr val="bg2"/>
              </a:solidFill>
            </a:endParaRPr>
          </a:p>
          <a:p>
            <a:pPr marL="285750" indent="-285750">
              <a:buFont typeface="Arial" panose="020B0604020202020204" pitchFamily="34" charset="0"/>
              <a:buChar char="•"/>
            </a:pPr>
            <a:endParaRPr lang="en-GB" sz="1400" b="1">
              <a:solidFill>
                <a:schemeClr val="bg2"/>
              </a:solidFill>
            </a:endParaRPr>
          </a:p>
          <a:p>
            <a:pPr marL="285750" indent="-285750">
              <a:buFont typeface="Arial" panose="020B0604020202020204" pitchFamily="34" charset="0"/>
              <a:buChar char="•"/>
            </a:pPr>
            <a:endParaRPr lang="en-US" sz="1400">
              <a:solidFill>
                <a:schemeClr val="bg2"/>
              </a:solidFill>
            </a:endParaRPr>
          </a:p>
          <a:p>
            <a:endParaRPr lang="en-GB" b="1"/>
          </a:p>
        </p:txBody>
      </p:sp>
    </p:spTree>
    <p:custDataLst>
      <p:tags r:id="rId1"/>
    </p:custDataLst>
    <p:extLst>
      <p:ext uri="{BB962C8B-B14F-4D97-AF65-F5344CB8AC3E}">
        <p14:creationId xmlns:p14="http://schemas.microsoft.com/office/powerpoint/2010/main" val="10023023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4" end="4"/>
                                            </p:txEl>
                                          </p:spTgt>
                                        </p:tgtEl>
                                        <p:attrNameLst>
                                          <p:attrName>style.visibility</p:attrName>
                                        </p:attrNameLst>
                                      </p:cBhvr>
                                      <p:to>
                                        <p:strVal val="visible"/>
                                      </p:to>
                                    </p:set>
                                    <p:animEffect transition="in" filter="fade">
                                      <p:cBhvr>
                                        <p:cTn id="14" dur="1000"/>
                                        <p:tgtEl>
                                          <p:spTgt spid="2">
                                            <p:txEl>
                                              <p:pRg st="4" end="4"/>
                                            </p:txEl>
                                          </p:spTgt>
                                        </p:tgtEl>
                                      </p:cBhvr>
                                    </p:animEffect>
                                    <p:anim calcmode="lin" valueType="num">
                                      <p:cBhvr>
                                        <p:cTn id="1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fade">
                                      <p:cBhvr>
                                        <p:cTn id="21" dur="1000"/>
                                        <p:tgtEl>
                                          <p:spTgt spid="2">
                                            <p:txEl>
                                              <p:pRg st="6" end="6"/>
                                            </p:txEl>
                                          </p:spTgt>
                                        </p:tgtEl>
                                      </p:cBhvr>
                                    </p:animEffect>
                                    <p:anim calcmode="lin" valueType="num">
                                      <p:cBhvr>
                                        <p:cTn id="2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fade">
                                      <p:cBhvr>
                                        <p:cTn id="28" dur="1000"/>
                                        <p:tgtEl>
                                          <p:spTgt spid="2">
                                            <p:txEl>
                                              <p:pRg st="8" end="8"/>
                                            </p:txEl>
                                          </p:spTgt>
                                        </p:tgtEl>
                                      </p:cBhvr>
                                    </p:animEffect>
                                    <p:anim calcmode="lin" valueType="num">
                                      <p:cBhvr>
                                        <p:cTn id="29"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animEffect transition="in" filter="fade">
                                      <p:cBhvr>
                                        <p:cTn id="35" dur="1000"/>
                                        <p:tgtEl>
                                          <p:spTgt spid="2">
                                            <p:txEl>
                                              <p:pRg st="10" end="10"/>
                                            </p:txEl>
                                          </p:spTgt>
                                        </p:tgtEl>
                                      </p:cBhvr>
                                    </p:animEffect>
                                    <p:anim calcmode="lin" valueType="num">
                                      <p:cBhvr>
                                        <p:cTn id="36"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7DEB5-ED0F-ED62-3167-9FE6F173E8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BCE003-3C5F-D918-67F0-F2E58C45285C}"/>
              </a:ext>
            </a:extLst>
          </p:cNvPr>
          <p:cNvSpPr>
            <a:spLocks noGrp="1"/>
          </p:cNvSpPr>
          <p:nvPr>
            <p:ph type="title"/>
          </p:nvPr>
        </p:nvSpPr>
        <p:spPr>
          <a:xfrm>
            <a:off x="393923" y="454405"/>
            <a:ext cx="11404154" cy="865186"/>
          </a:xfrm>
        </p:spPr>
        <p:txBody>
          <a:bodyPr anchor="ctr">
            <a:normAutofit/>
          </a:bodyPr>
          <a:lstStyle/>
          <a:p>
            <a:r>
              <a:rPr lang="en-GB">
                <a:solidFill>
                  <a:schemeClr val="bg2"/>
                </a:solidFill>
                <a:cs typeface="Arial"/>
              </a:rPr>
              <a:t>Programme update</a:t>
            </a:r>
            <a:endParaRPr lang="en-US"/>
          </a:p>
        </p:txBody>
      </p:sp>
      <p:pic>
        <p:nvPicPr>
          <p:cNvPr id="5" name="Picture 4" descr="NHS England logo">
            <a:extLst>
              <a:ext uri="{FF2B5EF4-FFF2-40B4-BE49-F238E27FC236}">
                <a16:creationId xmlns:a16="http://schemas.microsoft.com/office/drawing/2014/main" id="{EFAF0DEC-DAC2-8E3E-3A01-AD00A7B0EA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4464" y="277523"/>
            <a:ext cx="1839595" cy="1518920"/>
          </a:xfrm>
          <a:prstGeom prst="rect">
            <a:avLst/>
          </a:prstGeom>
        </p:spPr>
      </p:pic>
      <p:sp>
        <p:nvSpPr>
          <p:cNvPr id="9" name="TextBox 8">
            <a:extLst>
              <a:ext uri="{FF2B5EF4-FFF2-40B4-BE49-F238E27FC236}">
                <a16:creationId xmlns:a16="http://schemas.microsoft.com/office/drawing/2014/main" id="{B3C3C035-AA70-C826-2428-3688F07DA8ED}"/>
              </a:ext>
            </a:extLst>
          </p:cNvPr>
          <p:cNvSpPr txBox="1"/>
          <p:nvPr/>
        </p:nvSpPr>
        <p:spPr>
          <a:xfrm>
            <a:off x="277344" y="1154638"/>
            <a:ext cx="10965818" cy="5247590"/>
          </a:xfrm>
          <a:prstGeom prst="rect">
            <a:avLst/>
          </a:prstGeom>
          <a:noFill/>
        </p:spPr>
        <p:txBody>
          <a:bodyPr wrap="square" lIns="91440" tIns="45720" rIns="91440" bIns="45720" rtlCol="0" anchor="t">
            <a:spAutoFit/>
          </a:bodyPr>
          <a:lstStyle/>
          <a:p>
            <a:pPr marL="342900" indent="-342900">
              <a:lnSpc>
                <a:spcPct val="150000"/>
              </a:lnSpc>
              <a:buFont typeface="Arial"/>
              <a:buChar char="•"/>
            </a:pPr>
            <a:r>
              <a:rPr lang="en-GB" sz="2000">
                <a:cs typeface="Arial" panose="020B0604020202020204"/>
              </a:rPr>
              <a:t>Data submission due to begin from July 2026</a:t>
            </a:r>
            <a:endParaRPr lang="en-US"/>
          </a:p>
          <a:p>
            <a:pPr marL="342900" indent="-342900">
              <a:lnSpc>
                <a:spcPct val="150000"/>
              </a:lnSpc>
              <a:buFont typeface="Arial"/>
              <a:buChar char="•"/>
            </a:pPr>
            <a:r>
              <a:rPr lang="en-GB" sz="2000">
                <a:cs typeface="Arial" panose="020B0604020202020204"/>
              </a:rPr>
              <a:t>Allowances will be made for sites with a reason for not being able to submit sooner</a:t>
            </a:r>
          </a:p>
          <a:p>
            <a:pPr marL="342900" indent="-342900">
              <a:lnSpc>
                <a:spcPct val="150000"/>
              </a:lnSpc>
              <a:buFont typeface="Arial"/>
              <a:buChar char="•"/>
            </a:pPr>
            <a:r>
              <a:rPr lang="en-GB" sz="2000">
                <a:cs typeface="Arial" panose="020B0604020202020204"/>
              </a:rPr>
              <a:t>Recognise that the lack of an ICT system in some sites means patient-level data may not be possible to submit until it is embedded</a:t>
            </a:r>
          </a:p>
          <a:p>
            <a:pPr marL="342900" indent="-342900">
              <a:lnSpc>
                <a:spcPct val="150000"/>
              </a:lnSpc>
              <a:buFont typeface="Arial"/>
              <a:buChar char="•"/>
            </a:pPr>
            <a:r>
              <a:rPr lang="en-GB" sz="2000">
                <a:cs typeface="Arial" panose="020B0604020202020204"/>
              </a:rPr>
              <a:t>All sites will need to submit to this dataset from April 2027</a:t>
            </a:r>
          </a:p>
          <a:p>
            <a:pPr marL="342900" indent="-342900">
              <a:lnSpc>
                <a:spcPct val="150000"/>
              </a:lnSpc>
              <a:buFont typeface="Arial"/>
              <a:buChar char="•"/>
            </a:pPr>
            <a:r>
              <a:rPr lang="en-GB" sz="2000">
                <a:cs typeface="Arial" panose="020B0604020202020204"/>
              </a:rPr>
              <a:t>Submission to the current aggregate collection via NECS will continue for: </a:t>
            </a:r>
          </a:p>
          <a:p>
            <a:pPr marL="1028700" lvl="1" indent="-342900">
              <a:lnSpc>
                <a:spcPct val="150000"/>
              </a:lnSpc>
              <a:spcAft>
                <a:spcPts val="600"/>
              </a:spcAft>
              <a:buFont typeface="Courier New" panose="020B0604020202020204" pitchFamily="34" charset="0"/>
              <a:buChar char="o"/>
            </a:pPr>
            <a:r>
              <a:rPr lang="en-GB" sz="2000">
                <a:cs typeface="Arial" panose="020B0604020202020204"/>
              </a:rPr>
              <a:t>at least 3 months from July 2027 for all sites</a:t>
            </a:r>
          </a:p>
          <a:p>
            <a:pPr marL="1028700" lvl="1" indent="-342900">
              <a:lnSpc>
                <a:spcPct val="150000"/>
              </a:lnSpc>
              <a:buFont typeface="Courier New" panose="020B0604020202020204" pitchFamily="34" charset="0"/>
              <a:buChar char="o"/>
            </a:pPr>
            <a:r>
              <a:rPr lang="en-GB" sz="2000">
                <a:cs typeface="Arial" panose="020B0604020202020204"/>
              </a:rPr>
              <a:t>April 2027 for sites that are not submitting to the new dataset.</a:t>
            </a:r>
          </a:p>
          <a:p>
            <a:pPr marL="1028700" lvl="1" indent="-342900">
              <a:lnSpc>
                <a:spcPct val="150000"/>
              </a:lnSpc>
              <a:buFont typeface="Courier New" panose="020B0604020202020204" pitchFamily="34" charset="0"/>
              <a:buChar char="o"/>
            </a:pPr>
            <a:endParaRPr lang="en-GB" sz="2000">
              <a:cs typeface="Arial" panose="020B0604020202020204"/>
            </a:endParaRPr>
          </a:p>
          <a:p>
            <a:pPr marL="342900" indent="-342900">
              <a:buFont typeface="Arial"/>
              <a:buChar char="•"/>
            </a:pPr>
            <a:r>
              <a:rPr lang="en-GB" sz="2000">
                <a:cs typeface="Arial" panose="020B0604020202020204"/>
              </a:rPr>
              <a:t>The role of providers and Cancer Alliances is expected to change; providers will submit the data but we are exploring how Cancer Alliances can be supported to validate the data and receive outputs.</a:t>
            </a:r>
          </a:p>
        </p:txBody>
      </p:sp>
    </p:spTree>
    <p:extLst>
      <p:ext uri="{BB962C8B-B14F-4D97-AF65-F5344CB8AC3E}">
        <p14:creationId xmlns:p14="http://schemas.microsoft.com/office/powerpoint/2010/main" val="415951226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FBA90-2154-EF7D-44BE-A20F177D848A}"/>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B3A9EC25-02BB-4A93-A03E-4F897295B7B6}"/>
              </a:ext>
            </a:extLst>
          </p:cNvPr>
          <p:cNvSpPr txBox="1"/>
          <p:nvPr/>
        </p:nvSpPr>
        <p:spPr>
          <a:xfrm>
            <a:off x="1411688" y="2001168"/>
            <a:ext cx="9130748" cy="2585323"/>
          </a:xfrm>
          <a:prstGeom prst="rect">
            <a:avLst/>
          </a:prstGeom>
          <a:noFill/>
        </p:spPr>
        <p:txBody>
          <a:bodyPr wrap="square" rtlCol="0">
            <a:spAutoFit/>
          </a:bodyPr>
          <a:lstStyle/>
          <a:p>
            <a:r>
              <a:rPr lang="en-GB" b="1"/>
              <a:t>We Said:</a:t>
            </a:r>
          </a:p>
          <a:p>
            <a:pPr marL="285750" indent="-285750">
              <a:buFont typeface="Arial" panose="020B0604020202020204" pitchFamily="34" charset="0"/>
              <a:buChar char="•"/>
            </a:pPr>
            <a:endParaRPr lang="en-GB" b="1">
              <a:solidFill>
                <a:schemeClr val="bg2"/>
              </a:solidFill>
            </a:endParaRPr>
          </a:p>
          <a:p>
            <a:pPr marL="285750" indent="-285750">
              <a:buFont typeface="Arial" panose="020B0604020202020204" pitchFamily="34" charset="0"/>
              <a:buChar char="•"/>
            </a:pPr>
            <a:r>
              <a:rPr lang="en-GB">
                <a:solidFill>
                  <a:schemeClr val="bg2"/>
                </a:solidFill>
              </a:rPr>
              <a:t>We wanted to ask these questions to ascertain if there is any duplication</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If anyone does also submit data to DIDS, that information is captured and held within the Radiological Information System (RIS) system, whereas LCS data is held across multiple systems, not just RIS</a:t>
            </a:r>
          </a:p>
          <a:p>
            <a:endParaRPr lang="en-GB">
              <a:solidFill>
                <a:schemeClr val="bg2"/>
              </a:solidFill>
            </a:endParaRPr>
          </a:p>
          <a:p>
            <a:pPr marL="285750" indent="-285750">
              <a:buFont typeface="Arial" panose="020B0604020202020204" pitchFamily="34" charset="0"/>
              <a:buChar char="•"/>
            </a:pPr>
            <a:endParaRPr lang="en-GB">
              <a:solidFill>
                <a:schemeClr val="bg2"/>
              </a:solidFill>
            </a:endParaRPr>
          </a:p>
        </p:txBody>
      </p:sp>
      <p:pic>
        <p:nvPicPr>
          <p:cNvPr id="2" name="Graphic 3" descr="Chest x-ray">
            <a:extLst>
              <a:ext uri="{FF2B5EF4-FFF2-40B4-BE49-F238E27FC236}">
                <a16:creationId xmlns:a16="http://schemas.microsoft.com/office/drawing/2014/main" id="{48D2D2B8-91A0-09A6-11BF-8860A615BA4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642230" y="679678"/>
            <a:ext cx="763065" cy="914400"/>
          </a:xfrm>
          <a:prstGeom prst="rect">
            <a:avLst/>
          </a:prstGeom>
        </p:spPr>
      </p:pic>
    </p:spTree>
    <p:custDataLst>
      <p:tags r:id="rId1"/>
    </p:custDataLst>
    <p:extLst>
      <p:ext uri="{BB962C8B-B14F-4D97-AF65-F5344CB8AC3E}">
        <p14:creationId xmlns:p14="http://schemas.microsoft.com/office/powerpoint/2010/main" val="275850489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xEl>
                                              <p:pRg st="2" end="2"/>
                                            </p:txEl>
                                          </p:spTgt>
                                        </p:tgtEl>
                                        <p:attrNameLst>
                                          <p:attrName>style.visibility</p:attrName>
                                        </p:attrNameLst>
                                      </p:cBhvr>
                                      <p:to>
                                        <p:strVal val="visible"/>
                                      </p:to>
                                    </p:set>
                                    <p:animEffect transition="in" filter="fade">
                                      <p:cBhvr>
                                        <p:cTn id="14" dur="1000"/>
                                        <p:tgtEl>
                                          <p:spTgt spid="11">
                                            <p:txEl>
                                              <p:pRg st="2" end="2"/>
                                            </p:txEl>
                                          </p:spTgt>
                                        </p:tgtEl>
                                      </p:cBhvr>
                                    </p:animEffect>
                                    <p:anim calcmode="lin" valueType="num">
                                      <p:cBhvr>
                                        <p:cTn id="15"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fade">
                                      <p:cBhvr>
                                        <p:cTn id="21" dur="1000"/>
                                        <p:tgtEl>
                                          <p:spTgt spid="11">
                                            <p:txEl>
                                              <p:pRg st="4" end="4"/>
                                            </p:txEl>
                                          </p:spTgt>
                                        </p:tgtEl>
                                      </p:cBhvr>
                                    </p:animEffect>
                                    <p:anim calcmode="lin" valueType="num">
                                      <p:cBhvr>
                                        <p:cTn id="22"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03EC5-B806-E0EC-DAB1-3CAA883136A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4A2520A-791E-BD5A-3059-A7F36DA9B35E}"/>
              </a:ext>
            </a:extLst>
          </p:cNvPr>
          <p:cNvSpPr>
            <a:spLocks noGrp="1"/>
          </p:cNvSpPr>
          <p:nvPr>
            <p:ph type="body" sz="quarter" idx="13"/>
          </p:nvPr>
        </p:nvSpPr>
        <p:spPr>
          <a:xfrm>
            <a:off x="715808" y="2907538"/>
            <a:ext cx="6159126" cy="896938"/>
          </a:xfrm>
        </p:spPr>
        <p:txBody>
          <a:bodyPr>
            <a:normAutofit/>
          </a:bodyPr>
          <a:lstStyle/>
          <a:p>
            <a:r>
              <a:rPr lang="en-GB" b="1">
                <a:solidFill>
                  <a:schemeClr val="bg2"/>
                </a:solidFill>
              </a:rPr>
              <a:t>Reporting</a:t>
            </a:r>
          </a:p>
        </p:txBody>
      </p:sp>
      <p:pic>
        <p:nvPicPr>
          <p:cNvPr id="3" name="Graphic 2" descr="Clipboard with solid fill">
            <a:extLst>
              <a:ext uri="{FF2B5EF4-FFF2-40B4-BE49-F238E27FC236}">
                <a16:creationId xmlns:a16="http://schemas.microsoft.com/office/drawing/2014/main" id="{D42BC3D4-E575-39E0-2C49-6AE072D3D37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3947" y="1115906"/>
            <a:ext cx="914400" cy="914400"/>
          </a:xfrm>
          <a:prstGeom prst="rect">
            <a:avLst/>
          </a:prstGeom>
        </p:spPr>
      </p:pic>
    </p:spTree>
    <p:extLst>
      <p:ext uri="{BB962C8B-B14F-4D97-AF65-F5344CB8AC3E}">
        <p14:creationId xmlns:p14="http://schemas.microsoft.com/office/powerpoint/2010/main" val="26764038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DB2C0-DE34-9587-2E6E-6B35733C69A1}"/>
              </a:ext>
            </a:extLst>
          </p:cNvPr>
          <p:cNvSpPr>
            <a:spLocks noGrp="1"/>
          </p:cNvSpPr>
          <p:nvPr>
            <p:ph type="title"/>
          </p:nvPr>
        </p:nvSpPr>
        <p:spPr>
          <a:xfrm>
            <a:off x="905379" y="337236"/>
            <a:ext cx="9179560" cy="914400"/>
          </a:xfrm>
        </p:spPr>
        <p:txBody>
          <a:bodyPr>
            <a:normAutofit/>
          </a:bodyPr>
          <a:lstStyle/>
          <a:p>
            <a:r>
              <a:rPr lang="en-GB" sz="1600" b="1"/>
              <a:t>We Asked: </a:t>
            </a:r>
            <a:r>
              <a:rPr lang="en-GB" sz="1600"/>
              <a:t>Are there any specific reports that you would like to see based on the proposed new data in version 1.0 of the LCSDS?</a:t>
            </a:r>
          </a:p>
        </p:txBody>
      </p:sp>
      <p:sp>
        <p:nvSpPr>
          <p:cNvPr id="6" name="TextBox 5">
            <a:extLst>
              <a:ext uri="{FF2B5EF4-FFF2-40B4-BE49-F238E27FC236}">
                <a16:creationId xmlns:a16="http://schemas.microsoft.com/office/drawing/2014/main" id="{BDC9A3D8-6419-2368-1DE9-AB8DA5087B6C}"/>
              </a:ext>
            </a:extLst>
          </p:cNvPr>
          <p:cNvSpPr txBox="1"/>
          <p:nvPr/>
        </p:nvSpPr>
        <p:spPr>
          <a:xfrm>
            <a:off x="671391" y="1607748"/>
            <a:ext cx="10469217" cy="4216539"/>
          </a:xfrm>
          <a:prstGeom prst="rect">
            <a:avLst/>
          </a:prstGeom>
          <a:noFill/>
        </p:spPr>
        <p:txBody>
          <a:bodyPr wrap="square" rtlCol="0">
            <a:spAutoFit/>
          </a:bodyPr>
          <a:lstStyle/>
          <a:p>
            <a:pPr marL="285750" indent="-285750">
              <a:buFont typeface="Arial" panose="020B0604020202020204" pitchFamily="34" charset="0"/>
              <a:buChar char="•"/>
            </a:pPr>
            <a:r>
              <a:rPr lang="en-GB" sz="1600">
                <a:solidFill>
                  <a:schemeClr val="bg2"/>
                </a:solidFill>
              </a:rPr>
              <a:t>Coverage and uptake, DNA rates, Attendance Reports, Cancer yield, Diagnosis values, Progression, All QA metrics</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Population coverage, service performance and quality assurance. Health inequality related reports, Ability to join up reports with secondary care outcomes.</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Demographic information on uptake rate and risk score, lung cancer conversion and lung cancer diagnosis </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Nodule surveillance at a patient level - how many nodule scans patients have.</a:t>
            </a:r>
          </a:p>
          <a:p>
            <a:endParaRPr lang="en-GB" sz="1600">
              <a:solidFill>
                <a:schemeClr val="bg2"/>
              </a:solidFill>
            </a:endParaRPr>
          </a:p>
          <a:p>
            <a:pPr marL="285750" indent="-285750">
              <a:buFont typeface="Arial" panose="020B0604020202020204" pitchFamily="34" charset="0"/>
              <a:buChar char="•"/>
            </a:pPr>
            <a:r>
              <a:rPr lang="en-GB" sz="1600">
                <a:solidFill>
                  <a:schemeClr val="bg2"/>
                </a:solidFill>
              </a:rPr>
              <a:t>Influence of key lifestyle factors on high risk and lung cancer conversion e.g. current smokers, age, ethnicity, IMD</a:t>
            </a:r>
          </a:p>
          <a:p>
            <a:pPr marL="285750" indent="-285750">
              <a:buFont typeface="Arial" panose="020B0604020202020204" pitchFamily="34" charset="0"/>
              <a:buChar char="•"/>
            </a:pPr>
            <a:endParaRPr lang="en-GB" sz="1600">
              <a:solidFill>
                <a:schemeClr val="bg2"/>
              </a:solidFill>
            </a:endParaRPr>
          </a:p>
          <a:p>
            <a:pPr marL="285750" indent="-285750">
              <a:buFont typeface="Arial" panose="020B0604020202020204" pitchFamily="34" charset="0"/>
              <a:buChar char="•"/>
            </a:pPr>
            <a:r>
              <a:rPr lang="en-GB" sz="1600">
                <a:solidFill>
                  <a:schemeClr val="bg2"/>
                </a:solidFill>
              </a:rPr>
              <a:t>SNOMED code completion</a:t>
            </a:r>
          </a:p>
          <a:p>
            <a:pPr marL="285750" indent="-285750">
              <a:buFont typeface="Arial" panose="020B0604020202020204" pitchFamily="34" charset="0"/>
              <a:buChar char="•"/>
            </a:pPr>
            <a:endParaRPr lang="en-GB" sz="1600">
              <a:solidFill>
                <a:schemeClr val="bg2"/>
              </a:solidFill>
            </a:endParaRPr>
          </a:p>
          <a:p>
            <a:pPr marL="285750" indent="-285750"/>
            <a:endParaRPr lang="en-GB" sz="1600">
              <a:solidFill>
                <a:schemeClr val="bg2"/>
              </a:solidFill>
            </a:endParaRPr>
          </a:p>
          <a:p>
            <a:pPr marL="285750" indent="-285750">
              <a:buFont typeface="Arial" panose="020B0604020202020204" pitchFamily="34" charset="0"/>
              <a:buChar char="•"/>
            </a:pPr>
            <a:endParaRPr lang="en-GB" sz="1200">
              <a:solidFill>
                <a:schemeClr val="bg2"/>
              </a:solidFill>
            </a:endParaRPr>
          </a:p>
        </p:txBody>
      </p:sp>
      <p:pic>
        <p:nvPicPr>
          <p:cNvPr id="3" name="Graphic 2" descr="Clipboard with solid fill">
            <a:extLst>
              <a:ext uri="{FF2B5EF4-FFF2-40B4-BE49-F238E27FC236}">
                <a16:creationId xmlns:a16="http://schemas.microsoft.com/office/drawing/2014/main" id="{7C2B75D2-F7A4-96BF-E144-D7B7848F19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96600" y="392320"/>
            <a:ext cx="914400" cy="914400"/>
          </a:xfrm>
          <a:prstGeom prst="rect">
            <a:avLst/>
          </a:prstGeom>
        </p:spPr>
      </p:pic>
    </p:spTree>
    <p:custDataLst>
      <p:tags r:id="rId1"/>
    </p:custDataLst>
    <p:extLst>
      <p:ext uri="{BB962C8B-B14F-4D97-AF65-F5344CB8AC3E}">
        <p14:creationId xmlns:p14="http://schemas.microsoft.com/office/powerpoint/2010/main" val="1330147867"/>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1000"/>
                                        <p:tgtEl>
                                          <p:spTgt spid="6">
                                            <p:txEl>
                                              <p:pRg st="6" end="6"/>
                                            </p:txEl>
                                          </p:spTgt>
                                        </p:tgtEl>
                                      </p:cBhvr>
                                    </p:animEffect>
                                    <p:anim calcmode="lin" valueType="num">
                                      <p:cBhvr>
                                        <p:cTn id="2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fade">
                                      <p:cBhvr>
                                        <p:cTn id="35" dur="1000"/>
                                        <p:tgtEl>
                                          <p:spTgt spid="6">
                                            <p:txEl>
                                              <p:pRg st="8" end="8"/>
                                            </p:txEl>
                                          </p:spTgt>
                                        </p:tgtEl>
                                      </p:cBhvr>
                                    </p:animEffect>
                                    <p:anim calcmode="lin" valueType="num">
                                      <p:cBhvr>
                                        <p:cTn id="36"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xEl>
                                              <p:pRg st="10" end="10"/>
                                            </p:txEl>
                                          </p:spTgt>
                                        </p:tgtEl>
                                        <p:attrNameLst>
                                          <p:attrName>style.visibility</p:attrName>
                                        </p:attrNameLst>
                                      </p:cBhvr>
                                      <p:to>
                                        <p:strVal val="visible"/>
                                      </p:to>
                                    </p:set>
                                    <p:animEffect transition="in" filter="fade">
                                      <p:cBhvr>
                                        <p:cTn id="42" dur="1000"/>
                                        <p:tgtEl>
                                          <p:spTgt spid="6">
                                            <p:txEl>
                                              <p:pRg st="10" end="10"/>
                                            </p:txEl>
                                          </p:spTgt>
                                        </p:tgtEl>
                                      </p:cBhvr>
                                    </p:animEffect>
                                    <p:anim calcmode="lin" valueType="num">
                                      <p:cBhvr>
                                        <p:cTn id="43"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6832F-AE4F-6540-F041-4D3F2023673B}"/>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2EF4E6A6-A29B-4772-4AE8-76B68F969907}"/>
              </a:ext>
            </a:extLst>
          </p:cNvPr>
          <p:cNvSpPr>
            <a:spLocks noGrp="1"/>
          </p:cNvSpPr>
          <p:nvPr>
            <p:ph type="body" sz="quarter" idx="13"/>
          </p:nvPr>
        </p:nvSpPr>
        <p:spPr>
          <a:xfrm>
            <a:off x="715808" y="2907538"/>
            <a:ext cx="6159126" cy="896938"/>
          </a:xfrm>
        </p:spPr>
        <p:txBody>
          <a:bodyPr>
            <a:normAutofit/>
          </a:bodyPr>
          <a:lstStyle/>
          <a:p>
            <a:r>
              <a:rPr lang="en-GB" b="1">
                <a:solidFill>
                  <a:schemeClr val="bg2"/>
                </a:solidFill>
              </a:rPr>
              <a:t>Development Timescales</a:t>
            </a:r>
          </a:p>
        </p:txBody>
      </p:sp>
      <p:pic>
        <p:nvPicPr>
          <p:cNvPr id="3" name="Graphic 2" descr="Daily calendar with solid fill">
            <a:extLst>
              <a:ext uri="{FF2B5EF4-FFF2-40B4-BE49-F238E27FC236}">
                <a16:creationId xmlns:a16="http://schemas.microsoft.com/office/drawing/2014/main" id="{574A70F4-9E17-C669-DCF3-EEBFF233F9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06854" y="1027853"/>
            <a:ext cx="914400" cy="914400"/>
          </a:xfrm>
          <a:prstGeom prst="rect">
            <a:avLst/>
          </a:prstGeom>
        </p:spPr>
      </p:pic>
    </p:spTree>
    <p:extLst>
      <p:ext uri="{BB962C8B-B14F-4D97-AF65-F5344CB8AC3E}">
        <p14:creationId xmlns:p14="http://schemas.microsoft.com/office/powerpoint/2010/main" val="17921153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75EE6-E304-A069-1511-242789966B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0B0D0D-1DC1-1BEA-6799-F0CFC00D5536}"/>
              </a:ext>
            </a:extLst>
          </p:cNvPr>
          <p:cNvSpPr>
            <a:spLocks noGrp="1"/>
          </p:cNvSpPr>
          <p:nvPr>
            <p:ph type="title"/>
          </p:nvPr>
        </p:nvSpPr>
        <p:spPr>
          <a:xfrm>
            <a:off x="748454" y="550656"/>
            <a:ext cx="10515600" cy="847448"/>
          </a:xfrm>
        </p:spPr>
        <p:txBody>
          <a:bodyPr>
            <a:noAutofit/>
          </a:bodyPr>
          <a:lstStyle/>
          <a:p>
            <a:r>
              <a:rPr lang="en-US" sz="1800" b="1"/>
              <a:t>We asked Providers: </a:t>
            </a:r>
            <a:r>
              <a:rPr lang="en-US" sz="1800"/>
              <a:t>Assuming the Information Standards Notice (ISN) is ready to be published in December 2025, would you anticipate being able to achieve the following timescales: </a:t>
            </a:r>
            <a:br>
              <a:rPr lang="en-US" sz="1800">
                <a:solidFill>
                  <a:schemeClr val="bg2"/>
                </a:solidFill>
              </a:rPr>
            </a:br>
            <a:br>
              <a:rPr lang="en-US" sz="1800">
                <a:solidFill>
                  <a:schemeClr val="bg2"/>
                </a:solidFill>
              </a:rPr>
            </a:br>
            <a:r>
              <a:rPr lang="en-US" sz="1600" b="1">
                <a:solidFill>
                  <a:schemeClr val="bg2"/>
                </a:solidFill>
              </a:rPr>
              <a:t>Collection of the required data from 1 July 2026</a:t>
            </a:r>
            <a:r>
              <a:rPr lang="en-US" sz="1800" b="1">
                <a:solidFill>
                  <a:schemeClr val="bg2"/>
                </a:solidFill>
              </a:rPr>
              <a:t>?</a:t>
            </a:r>
            <a:endParaRPr lang="en-GB" sz="1800" b="1">
              <a:solidFill>
                <a:schemeClr val="bg2"/>
              </a:solidFill>
            </a:endParaRPr>
          </a:p>
        </p:txBody>
      </p:sp>
      <p:graphicFrame>
        <p:nvGraphicFramePr>
          <p:cNvPr id="3" name="Table 2">
            <a:extLst>
              <a:ext uri="{FF2B5EF4-FFF2-40B4-BE49-F238E27FC236}">
                <a16:creationId xmlns:a16="http://schemas.microsoft.com/office/drawing/2014/main" id="{040596E7-316E-0D15-3BEE-C24A65FB0222}"/>
              </a:ext>
            </a:extLst>
          </p:cNvPr>
          <p:cNvGraphicFramePr>
            <a:graphicFrameLocks noGrp="1"/>
          </p:cNvGraphicFramePr>
          <p:nvPr>
            <p:extLst>
              <p:ext uri="{D42A27DB-BD31-4B8C-83A1-F6EECF244321}">
                <p14:modId xmlns:p14="http://schemas.microsoft.com/office/powerpoint/2010/main" val="3028144919"/>
              </p:ext>
            </p:extLst>
          </p:nvPr>
        </p:nvGraphicFramePr>
        <p:xfrm>
          <a:off x="838200" y="1942253"/>
          <a:ext cx="7500732" cy="1139148"/>
        </p:xfrm>
        <a:graphic>
          <a:graphicData uri="http://schemas.openxmlformats.org/drawingml/2006/table">
            <a:tbl>
              <a:tblPr firstRow="1" firstCol="1" bandRow="1">
                <a:tableStyleId>{5C22544A-7EE6-4342-B048-85BDC9FD1C3A}</a:tableStyleId>
              </a:tblPr>
              <a:tblGrid>
                <a:gridCol w="6056090">
                  <a:extLst>
                    <a:ext uri="{9D8B030D-6E8A-4147-A177-3AD203B41FA5}">
                      <a16:colId xmlns:a16="http://schemas.microsoft.com/office/drawing/2014/main" val="1484826618"/>
                    </a:ext>
                  </a:extLst>
                </a:gridCol>
                <a:gridCol w="722321">
                  <a:extLst>
                    <a:ext uri="{9D8B030D-6E8A-4147-A177-3AD203B41FA5}">
                      <a16:colId xmlns:a16="http://schemas.microsoft.com/office/drawing/2014/main" val="3789506703"/>
                    </a:ext>
                  </a:extLst>
                </a:gridCol>
                <a:gridCol w="722321">
                  <a:extLst>
                    <a:ext uri="{9D8B030D-6E8A-4147-A177-3AD203B41FA5}">
                      <a16:colId xmlns:a16="http://schemas.microsoft.com/office/drawing/2014/main" val="2052367735"/>
                    </a:ext>
                  </a:extLst>
                </a:gridCol>
              </a:tblGrid>
              <a:tr h="284787">
                <a:tc>
                  <a:txBody>
                    <a:bodyPr/>
                    <a:lstStyle/>
                    <a:p>
                      <a:pPr>
                        <a:lnSpc>
                          <a:spcPct val="115000"/>
                        </a:lnSpc>
                        <a:spcAft>
                          <a:spcPts val="1000"/>
                        </a:spcAft>
                        <a:buNone/>
                      </a:pPr>
                      <a:r>
                        <a:rPr lang="en-US" sz="1200">
                          <a:solidFill>
                            <a:schemeClr val="bg2"/>
                          </a:solidFill>
                          <a:effectLst/>
                        </a:rPr>
                        <a:t>Option</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Total</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Percent</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731559714"/>
                  </a:ext>
                </a:extLst>
              </a:tr>
              <a:tr h="284787">
                <a:tc>
                  <a:txBody>
                    <a:bodyPr/>
                    <a:lstStyle/>
                    <a:p>
                      <a:pPr>
                        <a:lnSpc>
                          <a:spcPct val="115000"/>
                        </a:lnSpc>
                        <a:spcAft>
                          <a:spcPts val="1000"/>
                        </a:spcAft>
                        <a:buNone/>
                      </a:pPr>
                      <a:r>
                        <a:rPr lang="en-US" sz="1200">
                          <a:solidFill>
                            <a:schemeClr val="bg2"/>
                          </a:solidFill>
                          <a:effectLst/>
                        </a:rPr>
                        <a:t>Yes</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13</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65.00%</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224880716"/>
                  </a:ext>
                </a:extLst>
              </a:tr>
              <a:tr h="284787">
                <a:tc>
                  <a:txBody>
                    <a:bodyPr/>
                    <a:lstStyle/>
                    <a:p>
                      <a:pPr>
                        <a:lnSpc>
                          <a:spcPct val="115000"/>
                        </a:lnSpc>
                        <a:spcAft>
                          <a:spcPts val="1000"/>
                        </a:spcAft>
                        <a:buNone/>
                      </a:pPr>
                      <a:r>
                        <a:rPr lang="en-US" sz="1200">
                          <a:solidFill>
                            <a:schemeClr val="bg2"/>
                          </a:solidFill>
                          <a:effectLst/>
                        </a:rPr>
                        <a:t>No</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5</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25.00%</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243871214"/>
                  </a:ext>
                </a:extLst>
              </a:tr>
              <a:tr h="284787">
                <a:tc>
                  <a:txBody>
                    <a:bodyPr/>
                    <a:lstStyle/>
                    <a:p>
                      <a:pPr>
                        <a:lnSpc>
                          <a:spcPct val="115000"/>
                        </a:lnSpc>
                        <a:spcAft>
                          <a:spcPts val="1000"/>
                        </a:spcAft>
                        <a:buNone/>
                      </a:pPr>
                      <a:r>
                        <a:rPr lang="en-US" sz="1200">
                          <a:solidFill>
                            <a:schemeClr val="bg2"/>
                          </a:solidFill>
                          <a:effectLst/>
                        </a:rPr>
                        <a:t>Not Answered</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2</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200">
                          <a:solidFill>
                            <a:schemeClr val="bg2"/>
                          </a:solidFill>
                          <a:effectLst/>
                        </a:rPr>
                        <a:t>10.00%</a:t>
                      </a:r>
                      <a:endParaRPr lang="en-GB" sz="12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550497405"/>
                  </a:ext>
                </a:extLst>
              </a:tr>
            </a:tbl>
          </a:graphicData>
        </a:graphic>
      </p:graphicFrame>
      <p:sp>
        <p:nvSpPr>
          <p:cNvPr id="4" name="TextBox 3">
            <a:extLst>
              <a:ext uri="{FF2B5EF4-FFF2-40B4-BE49-F238E27FC236}">
                <a16:creationId xmlns:a16="http://schemas.microsoft.com/office/drawing/2014/main" id="{660D3BF1-605E-8389-763F-5AEC7FCD2B1A}"/>
              </a:ext>
            </a:extLst>
          </p:cNvPr>
          <p:cNvSpPr txBox="1"/>
          <p:nvPr/>
        </p:nvSpPr>
        <p:spPr>
          <a:xfrm>
            <a:off x="752061" y="3690190"/>
            <a:ext cx="9018105" cy="338554"/>
          </a:xfrm>
          <a:prstGeom prst="rect">
            <a:avLst/>
          </a:prstGeom>
          <a:noFill/>
        </p:spPr>
        <p:txBody>
          <a:bodyPr wrap="square" rtlCol="0">
            <a:spAutoFit/>
          </a:bodyPr>
          <a:lstStyle/>
          <a:p>
            <a:r>
              <a:rPr lang="en-US" sz="1600" b="1">
                <a:solidFill>
                  <a:schemeClr val="bg2"/>
                </a:solidFill>
              </a:rPr>
              <a:t>Submission of the required data from 1 August 2026?</a:t>
            </a:r>
            <a:endParaRPr lang="en-GB" sz="1600" b="1"/>
          </a:p>
        </p:txBody>
      </p:sp>
      <p:graphicFrame>
        <p:nvGraphicFramePr>
          <p:cNvPr id="5" name="Table 4">
            <a:extLst>
              <a:ext uri="{FF2B5EF4-FFF2-40B4-BE49-F238E27FC236}">
                <a16:creationId xmlns:a16="http://schemas.microsoft.com/office/drawing/2014/main" id="{B809F587-6D1C-AF0F-3876-043F50E2C696}"/>
              </a:ext>
            </a:extLst>
          </p:cNvPr>
          <p:cNvGraphicFramePr>
            <a:graphicFrameLocks noGrp="1"/>
          </p:cNvGraphicFramePr>
          <p:nvPr>
            <p:extLst>
              <p:ext uri="{D42A27DB-BD31-4B8C-83A1-F6EECF244321}">
                <p14:modId xmlns:p14="http://schemas.microsoft.com/office/powerpoint/2010/main" val="298979335"/>
              </p:ext>
            </p:extLst>
          </p:nvPr>
        </p:nvGraphicFramePr>
        <p:xfrm>
          <a:off x="838200" y="4459440"/>
          <a:ext cx="7812157" cy="1224664"/>
        </p:xfrm>
        <a:graphic>
          <a:graphicData uri="http://schemas.openxmlformats.org/drawingml/2006/table">
            <a:tbl>
              <a:tblPr firstRow="1" firstCol="1" bandRow="1">
                <a:tableStyleId>{5C22544A-7EE6-4342-B048-85BDC9FD1C3A}</a:tableStyleId>
              </a:tblPr>
              <a:tblGrid>
                <a:gridCol w="6307535">
                  <a:extLst>
                    <a:ext uri="{9D8B030D-6E8A-4147-A177-3AD203B41FA5}">
                      <a16:colId xmlns:a16="http://schemas.microsoft.com/office/drawing/2014/main" val="4275084884"/>
                    </a:ext>
                  </a:extLst>
                </a:gridCol>
                <a:gridCol w="752311">
                  <a:extLst>
                    <a:ext uri="{9D8B030D-6E8A-4147-A177-3AD203B41FA5}">
                      <a16:colId xmlns:a16="http://schemas.microsoft.com/office/drawing/2014/main" val="1265253528"/>
                    </a:ext>
                  </a:extLst>
                </a:gridCol>
                <a:gridCol w="752311">
                  <a:extLst>
                    <a:ext uri="{9D8B030D-6E8A-4147-A177-3AD203B41FA5}">
                      <a16:colId xmlns:a16="http://schemas.microsoft.com/office/drawing/2014/main" val="917591991"/>
                    </a:ext>
                  </a:extLst>
                </a:gridCol>
              </a:tblGrid>
              <a:tr h="306166">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724773391"/>
                  </a:ext>
                </a:extLst>
              </a:tr>
              <a:tr h="306166">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13</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65.00%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053107165"/>
                  </a:ext>
                </a:extLst>
              </a:tr>
              <a:tr h="306166">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5</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881935291"/>
                  </a:ext>
                </a:extLst>
              </a:tr>
              <a:tr h="306166">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101659809"/>
                  </a:ext>
                </a:extLst>
              </a:tr>
            </a:tbl>
          </a:graphicData>
        </a:graphic>
      </p:graphicFrame>
      <p:pic>
        <p:nvPicPr>
          <p:cNvPr id="6" name="Graphic 5" descr="Daily calendar with solid fill">
            <a:extLst>
              <a:ext uri="{FF2B5EF4-FFF2-40B4-BE49-F238E27FC236}">
                <a16:creationId xmlns:a16="http://schemas.microsoft.com/office/drawing/2014/main" id="{2FBC9402-D8CF-1742-A6F2-787D89E14C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06854" y="1027853"/>
            <a:ext cx="914400" cy="914400"/>
          </a:xfrm>
          <a:prstGeom prst="rect">
            <a:avLst/>
          </a:prstGeom>
        </p:spPr>
      </p:pic>
    </p:spTree>
    <p:extLst>
      <p:ext uri="{BB962C8B-B14F-4D97-AF65-F5344CB8AC3E}">
        <p14:creationId xmlns:p14="http://schemas.microsoft.com/office/powerpoint/2010/main" val="115164110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73510-4B6D-385F-EDEE-82DA927842B0}"/>
            </a:ext>
          </a:extLst>
        </p:cNvPr>
        <p:cNvGrpSpPr/>
        <p:nvPr/>
      </p:nvGrpSpPr>
      <p:grpSpPr>
        <a:xfrm>
          <a:off x="0" y="0"/>
          <a:ext cx="0" cy="0"/>
          <a:chOff x="0" y="0"/>
          <a:chExt cx="0" cy="0"/>
        </a:xfrm>
      </p:grpSpPr>
      <p:pic>
        <p:nvPicPr>
          <p:cNvPr id="5" name="Graphic 4" descr="Daily calendar with solid fill">
            <a:extLst>
              <a:ext uri="{FF2B5EF4-FFF2-40B4-BE49-F238E27FC236}">
                <a16:creationId xmlns:a16="http://schemas.microsoft.com/office/drawing/2014/main" id="{0B776A28-8E97-8F38-1A30-5A29E4D346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06854" y="1027853"/>
            <a:ext cx="914400" cy="914400"/>
          </a:xfrm>
          <a:prstGeom prst="rect">
            <a:avLst/>
          </a:prstGeom>
        </p:spPr>
      </p:pic>
      <p:sp>
        <p:nvSpPr>
          <p:cNvPr id="4" name="Title 1">
            <a:extLst>
              <a:ext uri="{FF2B5EF4-FFF2-40B4-BE49-F238E27FC236}">
                <a16:creationId xmlns:a16="http://schemas.microsoft.com/office/drawing/2014/main" id="{1DE54E54-B4F7-585A-C089-DD04FCCCE0B8}"/>
              </a:ext>
            </a:extLst>
          </p:cNvPr>
          <p:cNvSpPr txBox="1">
            <a:spLocks/>
          </p:cNvSpPr>
          <p:nvPr/>
        </p:nvSpPr>
        <p:spPr>
          <a:xfrm>
            <a:off x="593035" y="1027853"/>
            <a:ext cx="10515600" cy="8474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b="1"/>
              <a:t>We asked System Suppliers: </a:t>
            </a:r>
            <a:r>
              <a:rPr lang="en-US" sz="1800"/>
              <a:t>Assuming the Information Standards Notice (ISN) is ready to be published in December 2025, would you anticipate your system being ready for providers to collect data from 1 July 2026, and submit data from 1 August 2026?</a:t>
            </a:r>
            <a:br>
              <a:rPr lang="en-US" sz="1800">
                <a:solidFill>
                  <a:schemeClr val="bg2"/>
                </a:solidFill>
              </a:rPr>
            </a:br>
            <a:br>
              <a:rPr lang="en-US" sz="1800">
                <a:solidFill>
                  <a:schemeClr val="bg2"/>
                </a:solidFill>
              </a:rPr>
            </a:br>
            <a:endParaRPr lang="en-GB" sz="1800" b="1">
              <a:solidFill>
                <a:schemeClr val="bg2"/>
              </a:solidFill>
            </a:endParaRPr>
          </a:p>
        </p:txBody>
      </p:sp>
      <p:graphicFrame>
        <p:nvGraphicFramePr>
          <p:cNvPr id="8" name="Table 7">
            <a:extLst>
              <a:ext uri="{FF2B5EF4-FFF2-40B4-BE49-F238E27FC236}">
                <a16:creationId xmlns:a16="http://schemas.microsoft.com/office/drawing/2014/main" id="{E8901B06-D1CD-2186-A7AC-00477DA37CBD}"/>
              </a:ext>
            </a:extLst>
          </p:cNvPr>
          <p:cNvGraphicFramePr>
            <a:graphicFrameLocks noGrp="1"/>
          </p:cNvGraphicFramePr>
          <p:nvPr>
            <p:extLst>
              <p:ext uri="{D42A27DB-BD31-4B8C-83A1-F6EECF244321}">
                <p14:modId xmlns:p14="http://schemas.microsoft.com/office/powerpoint/2010/main" val="4287066954"/>
              </p:ext>
            </p:extLst>
          </p:nvPr>
        </p:nvGraphicFramePr>
        <p:xfrm>
          <a:off x="742289" y="2603052"/>
          <a:ext cx="8974587" cy="1616405"/>
        </p:xfrm>
        <a:graphic>
          <a:graphicData uri="http://schemas.openxmlformats.org/drawingml/2006/table">
            <a:tbl>
              <a:tblPr firstRow="1" firstCol="1" bandRow="1">
                <a:tableStyleId>{5C22544A-7EE6-4342-B048-85BDC9FD1C3A}</a:tableStyleId>
              </a:tblPr>
              <a:tblGrid>
                <a:gridCol w="7246081">
                  <a:extLst>
                    <a:ext uri="{9D8B030D-6E8A-4147-A177-3AD203B41FA5}">
                      <a16:colId xmlns:a16="http://schemas.microsoft.com/office/drawing/2014/main" val="3043262575"/>
                    </a:ext>
                  </a:extLst>
                </a:gridCol>
                <a:gridCol w="864253">
                  <a:extLst>
                    <a:ext uri="{9D8B030D-6E8A-4147-A177-3AD203B41FA5}">
                      <a16:colId xmlns:a16="http://schemas.microsoft.com/office/drawing/2014/main" val="4105684195"/>
                    </a:ext>
                  </a:extLst>
                </a:gridCol>
                <a:gridCol w="864253">
                  <a:extLst>
                    <a:ext uri="{9D8B030D-6E8A-4147-A177-3AD203B41FA5}">
                      <a16:colId xmlns:a16="http://schemas.microsoft.com/office/drawing/2014/main" val="192487350"/>
                    </a:ext>
                  </a:extLst>
                </a:gridCol>
              </a:tblGrid>
              <a:tr h="323281">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768750616"/>
                  </a:ext>
                </a:extLst>
              </a:tr>
              <a:tr h="323281">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5</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894455300"/>
                  </a:ext>
                </a:extLst>
              </a:tr>
              <a:tr h="323281">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3</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15.00%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464697290"/>
                  </a:ext>
                </a:extLst>
              </a:tr>
              <a:tr h="323281">
                <a:tc>
                  <a:txBody>
                    <a:bodyPr/>
                    <a:lstStyle/>
                    <a:p>
                      <a:pPr>
                        <a:lnSpc>
                          <a:spcPct val="115000"/>
                        </a:lnSpc>
                        <a:spcAft>
                          <a:spcPts val="1000"/>
                        </a:spcAft>
                        <a:buNone/>
                      </a:pPr>
                      <a:r>
                        <a:rPr lang="en-US" sz="1100">
                          <a:solidFill>
                            <a:schemeClr val="bg2"/>
                          </a:solidFill>
                          <a:effectLst/>
                        </a:rPr>
                        <a:t>No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8</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343668792"/>
                  </a:ext>
                </a:extLst>
              </a:tr>
              <a:tr h="323281">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4</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tc>
                  <a:txBody>
                    <a:bodyPr/>
                    <a:lstStyle/>
                    <a:p>
                      <a:pPr>
                        <a:lnSpc>
                          <a:spcPct val="115000"/>
                        </a:lnSpc>
                        <a:spcAft>
                          <a:spcPts val="1000"/>
                        </a:spcAft>
                        <a:buNone/>
                      </a:pPr>
                      <a:r>
                        <a:rPr lang="en-US" sz="1100">
                          <a:solidFill>
                            <a:schemeClr val="bg2"/>
                          </a:solidFill>
                          <a:effectLst/>
                        </a:rPr>
                        <a:t>20.00%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792687405"/>
                  </a:ext>
                </a:extLst>
              </a:tr>
            </a:tbl>
          </a:graphicData>
        </a:graphic>
      </p:graphicFrame>
    </p:spTree>
    <p:custDataLst>
      <p:tags r:id="rId1"/>
    </p:custDataLst>
    <p:extLst>
      <p:ext uri="{BB962C8B-B14F-4D97-AF65-F5344CB8AC3E}">
        <p14:creationId xmlns:p14="http://schemas.microsoft.com/office/powerpoint/2010/main" val="238158215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1E36F-4AD1-D7CA-0F8B-0E47BF84E6A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B6CC21F-C229-A3BC-400A-0C1DF2F477F5}"/>
              </a:ext>
            </a:extLst>
          </p:cNvPr>
          <p:cNvSpPr txBox="1"/>
          <p:nvPr/>
        </p:nvSpPr>
        <p:spPr>
          <a:xfrm>
            <a:off x="1214928" y="1606506"/>
            <a:ext cx="9498495" cy="3816429"/>
          </a:xfrm>
          <a:prstGeom prst="rect">
            <a:avLst/>
          </a:prstGeom>
          <a:noFill/>
        </p:spPr>
        <p:txBody>
          <a:bodyPr wrap="square" rtlCol="0">
            <a:spAutoFit/>
          </a:bodyPr>
          <a:lstStyle/>
          <a:p>
            <a:r>
              <a:rPr lang="en-GB" b="1"/>
              <a:t>Conclusions:</a:t>
            </a:r>
          </a:p>
          <a:p>
            <a:endParaRPr lang="en-GB" b="1">
              <a:solidFill>
                <a:schemeClr val="bg2"/>
              </a:solidFill>
            </a:endParaRPr>
          </a:p>
          <a:p>
            <a:endParaRPr lang="en-GB">
              <a:solidFill>
                <a:schemeClr val="bg2"/>
              </a:solidFill>
            </a:endParaRPr>
          </a:p>
          <a:p>
            <a:pPr marL="285750" indent="-285750">
              <a:buFont typeface="Arial" panose="020B0604020202020204" pitchFamily="34" charset="0"/>
              <a:buChar char="•"/>
            </a:pPr>
            <a:r>
              <a:rPr lang="en-GB">
                <a:solidFill>
                  <a:schemeClr val="bg2"/>
                </a:solidFill>
              </a:rPr>
              <a:t>Main issues are being able to commit to timescales without completing a full mapping piece on data warehouse structures against the final version of the dataset which is not yet available.</a:t>
            </a:r>
          </a:p>
          <a:p>
            <a:endParaRPr lang="en-GB">
              <a:solidFill>
                <a:schemeClr val="bg2"/>
              </a:solidFill>
            </a:endParaRPr>
          </a:p>
          <a:p>
            <a:pPr marL="285750" indent="-285750">
              <a:buFont typeface="Arial" panose="020B0604020202020204" pitchFamily="34" charset="0"/>
              <a:buChar char="•"/>
            </a:pPr>
            <a:r>
              <a:rPr lang="en-GB">
                <a:solidFill>
                  <a:schemeClr val="bg2"/>
                </a:solidFill>
              </a:rPr>
              <a:t>Some guidance documentation would be beneficial</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Dependent on the standards and the capacity of system suppliers</a:t>
            </a:r>
          </a:p>
          <a:p>
            <a:pPr marL="285750" indent="-285750">
              <a:buFont typeface="Arial" panose="020B0604020202020204" pitchFamily="34" charset="0"/>
              <a:buChar char="•"/>
            </a:pPr>
            <a:endParaRPr lang="en-GB" sz="1400">
              <a:solidFill>
                <a:schemeClr val="bg2"/>
              </a:solidFill>
            </a:endParaRPr>
          </a:p>
          <a:p>
            <a:endParaRPr lang="en-GB" sz="1600" b="1">
              <a:solidFill>
                <a:schemeClr val="bg2"/>
              </a:solidFill>
            </a:endParaRPr>
          </a:p>
          <a:p>
            <a:endParaRPr lang="en-GB" sz="1600" b="1">
              <a:solidFill>
                <a:schemeClr val="bg2"/>
              </a:solidFill>
            </a:endParaRPr>
          </a:p>
          <a:p>
            <a:endParaRPr lang="en-GB" sz="1600" b="1">
              <a:solidFill>
                <a:schemeClr val="bg2"/>
              </a:solidFill>
            </a:endParaRPr>
          </a:p>
        </p:txBody>
      </p:sp>
      <p:pic>
        <p:nvPicPr>
          <p:cNvPr id="2" name="Graphic 1" descr="Daily calendar with solid fill">
            <a:extLst>
              <a:ext uri="{FF2B5EF4-FFF2-40B4-BE49-F238E27FC236}">
                <a16:creationId xmlns:a16="http://schemas.microsoft.com/office/drawing/2014/main" id="{E6AE4FDB-D797-6075-CFC8-05A985EF4F2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06854" y="1027853"/>
            <a:ext cx="914400" cy="914400"/>
          </a:xfrm>
          <a:prstGeom prst="rect">
            <a:avLst/>
          </a:prstGeom>
        </p:spPr>
      </p:pic>
    </p:spTree>
    <p:custDataLst>
      <p:tags r:id="rId1"/>
    </p:custDataLst>
    <p:extLst>
      <p:ext uri="{BB962C8B-B14F-4D97-AF65-F5344CB8AC3E}">
        <p14:creationId xmlns:p14="http://schemas.microsoft.com/office/powerpoint/2010/main" val="3783743606"/>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3" end="3"/>
                                            </p:txEl>
                                          </p:spTgt>
                                        </p:tgtEl>
                                        <p:attrNameLst>
                                          <p:attrName>style.visibility</p:attrName>
                                        </p:attrNameLst>
                                      </p:cBhvr>
                                      <p:to>
                                        <p:strVal val="visible"/>
                                      </p:to>
                                    </p:set>
                                    <p:animEffect transition="in" filter="fade">
                                      <p:cBhvr>
                                        <p:cTn id="14" dur="1000"/>
                                        <p:tgtEl>
                                          <p:spTgt spid="7">
                                            <p:txEl>
                                              <p:pRg st="3" end="3"/>
                                            </p:txEl>
                                          </p:spTgt>
                                        </p:tgtEl>
                                      </p:cBhvr>
                                    </p:animEffect>
                                    <p:anim calcmode="lin" valueType="num">
                                      <p:cBhvr>
                                        <p:cTn id="1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fade">
                                      <p:cBhvr>
                                        <p:cTn id="21" dur="1000"/>
                                        <p:tgtEl>
                                          <p:spTgt spid="7">
                                            <p:txEl>
                                              <p:pRg st="5" end="5"/>
                                            </p:txEl>
                                          </p:spTgt>
                                        </p:tgtEl>
                                      </p:cBhvr>
                                    </p:animEffect>
                                    <p:anim calcmode="lin" valueType="num">
                                      <p:cBhvr>
                                        <p:cTn id="22"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7" end="7"/>
                                            </p:txEl>
                                          </p:spTgt>
                                        </p:tgtEl>
                                        <p:attrNameLst>
                                          <p:attrName>style.visibility</p:attrName>
                                        </p:attrNameLst>
                                      </p:cBhvr>
                                      <p:to>
                                        <p:strVal val="visible"/>
                                      </p:to>
                                    </p:set>
                                    <p:animEffect transition="in" filter="fade">
                                      <p:cBhvr>
                                        <p:cTn id="28" dur="1000"/>
                                        <p:tgtEl>
                                          <p:spTgt spid="7">
                                            <p:txEl>
                                              <p:pRg st="7" end="7"/>
                                            </p:txEl>
                                          </p:spTgt>
                                        </p:tgtEl>
                                      </p:cBhvr>
                                    </p:animEffect>
                                    <p:anim calcmode="lin" valueType="num">
                                      <p:cBhvr>
                                        <p:cTn id="29"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FBD37-3AE6-4D25-D39F-ACEA6EF41C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97E43A-7ED7-7D08-6DA5-163C36A68749}"/>
              </a:ext>
            </a:extLst>
          </p:cNvPr>
          <p:cNvSpPr>
            <a:spLocks noGrp="1"/>
          </p:cNvSpPr>
          <p:nvPr>
            <p:ph type="title"/>
          </p:nvPr>
        </p:nvSpPr>
        <p:spPr>
          <a:xfrm>
            <a:off x="649545" y="288013"/>
            <a:ext cx="10515600" cy="519684"/>
          </a:xfrm>
        </p:spPr>
        <p:txBody>
          <a:bodyPr>
            <a:normAutofit/>
          </a:bodyPr>
          <a:lstStyle/>
          <a:p>
            <a:r>
              <a:rPr lang="en-GB" sz="2800" b="1"/>
              <a:t>Development Timescales</a:t>
            </a:r>
          </a:p>
        </p:txBody>
      </p:sp>
      <p:sp>
        <p:nvSpPr>
          <p:cNvPr id="7" name="TextBox 6">
            <a:extLst>
              <a:ext uri="{FF2B5EF4-FFF2-40B4-BE49-F238E27FC236}">
                <a16:creationId xmlns:a16="http://schemas.microsoft.com/office/drawing/2014/main" id="{CF747D00-4E3B-3D89-0CAB-66B4DC7EC1DF}"/>
              </a:ext>
            </a:extLst>
          </p:cNvPr>
          <p:cNvSpPr txBox="1"/>
          <p:nvPr/>
        </p:nvSpPr>
        <p:spPr>
          <a:xfrm>
            <a:off x="649545" y="749453"/>
            <a:ext cx="9281160" cy="738664"/>
          </a:xfrm>
          <a:prstGeom prst="rect">
            <a:avLst/>
          </a:prstGeom>
          <a:noFill/>
        </p:spPr>
        <p:txBody>
          <a:bodyPr wrap="square" rtlCol="0">
            <a:spAutoFit/>
          </a:bodyPr>
          <a:lstStyle/>
          <a:p>
            <a:r>
              <a:rPr lang="en-US" sz="1400"/>
              <a:t>Following publication of the ISN, when do you anticipate you will be ready to make a submission</a:t>
            </a:r>
            <a:r>
              <a:rPr lang="en-US" sz="1400">
                <a:solidFill>
                  <a:schemeClr val="bg2"/>
                </a:solidFill>
              </a:rPr>
              <a:t>?</a:t>
            </a:r>
          </a:p>
          <a:p>
            <a:endParaRPr lang="en-US" sz="1400">
              <a:solidFill>
                <a:schemeClr val="bg2"/>
              </a:solidFill>
            </a:endParaRPr>
          </a:p>
          <a:p>
            <a:endParaRPr lang="en-US" sz="1400">
              <a:solidFill>
                <a:schemeClr val="bg2"/>
              </a:solidFill>
            </a:endParaRPr>
          </a:p>
        </p:txBody>
      </p:sp>
      <p:sp>
        <p:nvSpPr>
          <p:cNvPr id="3" name="TextBox 2">
            <a:extLst>
              <a:ext uri="{FF2B5EF4-FFF2-40B4-BE49-F238E27FC236}">
                <a16:creationId xmlns:a16="http://schemas.microsoft.com/office/drawing/2014/main" id="{9D5DBD16-B7D6-4148-6730-CD57DF3D6196}"/>
              </a:ext>
            </a:extLst>
          </p:cNvPr>
          <p:cNvSpPr txBox="1"/>
          <p:nvPr/>
        </p:nvSpPr>
        <p:spPr>
          <a:xfrm>
            <a:off x="521826" y="1199004"/>
            <a:ext cx="9074332" cy="6494085"/>
          </a:xfrm>
          <a:prstGeom prst="rect">
            <a:avLst/>
          </a:prstGeom>
          <a:noFill/>
        </p:spPr>
        <p:txBody>
          <a:bodyPr wrap="square" rtlCol="0">
            <a:spAutoFit/>
          </a:bodyPr>
          <a:lstStyle/>
          <a:p>
            <a:r>
              <a:rPr lang="en-GB"/>
              <a:t>Providers:</a:t>
            </a:r>
          </a:p>
          <a:p>
            <a:endParaRPr lang="en-GB">
              <a:solidFill>
                <a:schemeClr val="bg2"/>
              </a:solidFill>
            </a:endParaRPr>
          </a:p>
          <a:p>
            <a:pPr marL="285750" indent="-285750">
              <a:buFont typeface="Arial" panose="020B0604020202020204" pitchFamily="34" charset="0"/>
              <a:buChar char="•"/>
            </a:pPr>
            <a:r>
              <a:rPr lang="en-GB">
                <a:solidFill>
                  <a:schemeClr val="bg2"/>
                </a:solidFill>
              </a:rPr>
              <a:t>General consensus was that providers would be able to make submissions by August/September 2026</a:t>
            </a:r>
          </a:p>
          <a:p>
            <a:endParaRPr lang="en-GB">
              <a:solidFill>
                <a:schemeClr val="bg2"/>
              </a:solidFill>
            </a:endParaRPr>
          </a:p>
          <a:p>
            <a:pPr marL="285750" indent="-285750">
              <a:buFont typeface="Arial" panose="020B0604020202020204" pitchFamily="34" charset="0"/>
              <a:buChar char="•"/>
            </a:pPr>
            <a:r>
              <a:rPr lang="en-GB">
                <a:solidFill>
                  <a:schemeClr val="bg2"/>
                </a:solidFill>
              </a:rPr>
              <a:t>Some inability to commit to timescales without completing full mapping data warehouse structures against the final version of the dataset which is not yet available.</a:t>
            </a:r>
          </a:p>
          <a:p>
            <a:pPr marL="285750" indent="-285750">
              <a:buFont typeface="Arial" panose="020B0604020202020204" pitchFamily="34" charset="0"/>
              <a:buChar char="•"/>
            </a:pPr>
            <a:endParaRPr lang="en-GB">
              <a:solidFill>
                <a:schemeClr val="bg2"/>
              </a:solidFill>
            </a:endParaRPr>
          </a:p>
          <a:p>
            <a:pPr marL="171450" indent="-171450">
              <a:buFont typeface="Arial" panose="020B0604020202020204" pitchFamily="34" charset="0"/>
              <a:buChar char="•"/>
            </a:pPr>
            <a:r>
              <a:rPr lang="en-GB">
                <a:solidFill>
                  <a:schemeClr val="bg2"/>
                </a:solidFill>
              </a:rPr>
              <a:t>  Dependant on the standards and the capacity of system suppliers.</a:t>
            </a:r>
          </a:p>
          <a:p>
            <a:endParaRPr lang="en-GB">
              <a:solidFill>
                <a:schemeClr val="bg2"/>
              </a:solidFill>
            </a:endParaRPr>
          </a:p>
          <a:p>
            <a:endParaRPr lang="en-GB">
              <a:solidFill>
                <a:schemeClr val="bg2"/>
              </a:solidFill>
            </a:endParaRPr>
          </a:p>
          <a:p>
            <a:r>
              <a:rPr lang="en-GB"/>
              <a:t>System Suppliers:</a:t>
            </a:r>
          </a:p>
          <a:p>
            <a:endParaRPr lang="en-GB"/>
          </a:p>
          <a:p>
            <a:pPr marL="285750" indent="-285750">
              <a:buFont typeface="Arial" panose="020B0604020202020204" pitchFamily="34" charset="0"/>
              <a:buChar char="•"/>
            </a:pPr>
            <a:r>
              <a:rPr lang="en-GB">
                <a:solidFill>
                  <a:schemeClr val="bg2"/>
                </a:solidFill>
              </a:rPr>
              <a:t>Clarity is required for some of the tables, e.g. Service request. Scenarios for when more than 1 service requests needed for a patient within the programme, what is in scope for Onward Referral</a:t>
            </a:r>
          </a:p>
          <a:p>
            <a:endParaRPr lang="en-GB" sz="1400">
              <a:solidFill>
                <a:schemeClr val="bg2"/>
              </a:solidFill>
            </a:endParaRPr>
          </a:p>
          <a:p>
            <a:pPr marL="285750" indent="-285750">
              <a:buFont typeface="Arial" panose="020B0604020202020204" pitchFamily="34" charset="0"/>
              <a:buChar char="•"/>
            </a:pPr>
            <a:endParaRPr lang="en-GB" sz="1400">
              <a:solidFill>
                <a:schemeClr val="bg2"/>
              </a:solidFill>
            </a:endParaRPr>
          </a:p>
          <a:p>
            <a:pPr marL="285750" indent="-285750">
              <a:buFont typeface="Arial" panose="020B0604020202020204" pitchFamily="34" charset="0"/>
              <a:buChar char="•"/>
            </a:pPr>
            <a:endParaRPr lang="en-GB">
              <a:solidFill>
                <a:schemeClr val="bg2"/>
              </a:solidFill>
            </a:endParaRPr>
          </a:p>
          <a:p>
            <a:endParaRPr lang="en-GB"/>
          </a:p>
          <a:p>
            <a:endParaRPr lang="en-GB"/>
          </a:p>
          <a:p>
            <a:endParaRPr lang="en-GB" sz="1400">
              <a:solidFill>
                <a:schemeClr val="bg2"/>
              </a:solidFill>
            </a:endParaRPr>
          </a:p>
          <a:p>
            <a:endParaRPr lang="en-GB" sz="1400">
              <a:solidFill>
                <a:schemeClr val="bg2"/>
              </a:solidFill>
            </a:endParaRPr>
          </a:p>
        </p:txBody>
      </p:sp>
      <p:pic>
        <p:nvPicPr>
          <p:cNvPr id="5" name="Graphic 4" descr="Daily calendar with solid fill">
            <a:extLst>
              <a:ext uri="{FF2B5EF4-FFF2-40B4-BE49-F238E27FC236}">
                <a16:creationId xmlns:a16="http://schemas.microsoft.com/office/drawing/2014/main" id="{CE3B4A7F-71AC-510F-13BE-8F47041287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06854" y="1027853"/>
            <a:ext cx="914400" cy="914400"/>
          </a:xfrm>
          <a:prstGeom prst="rect">
            <a:avLst/>
          </a:prstGeom>
        </p:spPr>
      </p:pic>
    </p:spTree>
    <p:custDataLst>
      <p:tags r:id="rId1"/>
    </p:custDataLst>
    <p:extLst>
      <p:ext uri="{BB962C8B-B14F-4D97-AF65-F5344CB8AC3E}">
        <p14:creationId xmlns:p14="http://schemas.microsoft.com/office/powerpoint/2010/main" val="2409729236"/>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1000"/>
                                        <p:tgtEl>
                                          <p:spTgt spid="3">
                                            <p:txEl>
                                              <p:pRg st="9" end="9"/>
                                            </p:txEl>
                                          </p:spTgt>
                                        </p:tgtEl>
                                      </p:cBhvr>
                                    </p:animEffect>
                                    <p:anim calcmode="lin" valueType="num">
                                      <p:cBhvr>
                                        <p:cTn id="3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1000"/>
                                        <p:tgtEl>
                                          <p:spTgt spid="3">
                                            <p:txEl>
                                              <p:pRg st="11" end="11"/>
                                            </p:txEl>
                                          </p:spTgt>
                                        </p:tgtEl>
                                      </p:cBhvr>
                                    </p:animEffect>
                                    <p:anim calcmode="lin" valueType="num">
                                      <p:cBhvr>
                                        <p:cTn id="4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037E2-E8A9-F474-D264-420F187F974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DC96B01-7D96-7FD4-411C-4F65116D87B0}"/>
              </a:ext>
            </a:extLst>
          </p:cNvPr>
          <p:cNvSpPr txBox="1"/>
          <p:nvPr/>
        </p:nvSpPr>
        <p:spPr>
          <a:xfrm>
            <a:off x="649544" y="1133250"/>
            <a:ext cx="9395603" cy="3600986"/>
          </a:xfrm>
          <a:prstGeom prst="rect">
            <a:avLst/>
          </a:prstGeom>
          <a:noFill/>
        </p:spPr>
        <p:txBody>
          <a:bodyPr wrap="square" rtlCol="0">
            <a:spAutoFit/>
          </a:bodyPr>
          <a:lstStyle/>
          <a:p>
            <a:r>
              <a:rPr lang="en-GB" b="1"/>
              <a:t>We Said:</a:t>
            </a:r>
          </a:p>
          <a:p>
            <a:endParaRPr lang="en-GB" b="1">
              <a:solidFill>
                <a:schemeClr val="bg2"/>
              </a:solidFill>
            </a:endParaRPr>
          </a:p>
          <a:p>
            <a:pPr marL="285750" indent="-285750">
              <a:buFont typeface="Arial" panose="020B0604020202020204" pitchFamily="34" charset="0"/>
              <a:buChar char="•"/>
            </a:pPr>
            <a:r>
              <a:rPr lang="en-GB">
                <a:solidFill>
                  <a:schemeClr val="bg2"/>
                </a:solidFill>
              </a:rPr>
              <a:t>Submitting to the LCSDS is a ‘Should’ (i.e. if you have a capable IT system) from July 2026 until March 2027</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Submitting to the LCSDS is a ‘Must’ (i.e. fully compliant) from April 2027</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This will give providers a good nine month window in advance of April 2027 and will allow enough time to bed in and then be fully compliant from April 2027</a:t>
            </a:r>
          </a:p>
          <a:p>
            <a:pPr marL="285750" indent="-285750">
              <a:buFont typeface="Arial" panose="020B0604020202020204" pitchFamily="34" charset="0"/>
              <a:buChar char="•"/>
            </a:pPr>
            <a:endParaRPr lang="en-GB">
              <a:solidFill>
                <a:schemeClr val="bg2"/>
              </a:solidFill>
            </a:endParaRPr>
          </a:p>
          <a:p>
            <a:pPr marL="285750" indent="-285750">
              <a:buFont typeface="Arial" panose="020B0604020202020204" pitchFamily="34" charset="0"/>
              <a:buChar char="•"/>
            </a:pPr>
            <a:r>
              <a:rPr lang="en-GB">
                <a:solidFill>
                  <a:schemeClr val="bg2"/>
                </a:solidFill>
              </a:rPr>
              <a:t>Documentation including a full User Guidance, Data Model and Technical Output Specification will be made available, and published on the NHS England webpages</a:t>
            </a:r>
          </a:p>
          <a:p>
            <a:pPr marL="171450" indent="-171450">
              <a:buFont typeface="Arial" panose="020B0604020202020204" pitchFamily="34" charset="0"/>
              <a:buChar char="•"/>
            </a:pPr>
            <a:endParaRPr lang="en-GB" sz="1200">
              <a:solidFill>
                <a:schemeClr val="bg2"/>
              </a:solidFill>
            </a:endParaRPr>
          </a:p>
        </p:txBody>
      </p:sp>
      <p:pic>
        <p:nvPicPr>
          <p:cNvPr id="5" name="Graphic 4" descr="Daily calendar with solid fill">
            <a:extLst>
              <a:ext uri="{FF2B5EF4-FFF2-40B4-BE49-F238E27FC236}">
                <a16:creationId xmlns:a16="http://schemas.microsoft.com/office/drawing/2014/main" id="{5AE3C54B-1CFC-10FE-603E-F3345729C58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06854" y="1027853"/>
            <a:ext cx="914400" cy="914400"/>
          </a:xfrm>
          <a:prstGeom prst="rect">
            <a:avLst/>
          </a:prstGeom>
        </p:spPr>
      </p:pic>
    </p:spTree>
    <p:custDataLst>
      <p:tags r:id="rId1"/>
    </p:custDataLst>
    <p:extLst>
      <p:ext uri="{BB962C8B-B14F-4D97-AF65-F5344CB8AC3E}">
        <p14:creationId xmlns:p14="http://schemas.microsoft.com/office/powerpoint/2010/main" val="384552767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0F9BC-12EE-6E35-ADFD-C413F88398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337056-45B8-7D4C-3C6A-AB872C1831A4}"/>
              </a:ext>
            </a:extLst>
          </p:cNvPr>
          <p:cNvSpPr>
            <a:spLocks noGrp="1"/>
          </p:cNvSpPr>
          <p:nvPr>
            <p:ph type="title"/>
          </p:nvPr>
        </p:nvSpPr>
        <p:spPr>
          <a:xfrm>
            <a:off x="649545" y="288013"/>
            <a:ext cx="10515600" cy="519684"/>
          </a:xfrm>
        </p:spPr>
        <p:txBody>
          <a:bodyPr>
            <a:normAutofit/>
          </a:bodyPr>
          <a:lstStyle/>
          <a:p>
            <a:r>
              <a:rPr lang="en-GB" sz="2800" b="1"/>
              <a:t>What type of systems do you supply?</a:t>
            </a:r>
          </a:p>
        </p:txBody>
      </p:sp>
      <p:pic>
        <p:nvPicPr>
          <p:cNvPr id="7" name="Graphic 6" descr="Internet with solid fill">
            <a:extLst>
              <a:ext uri="{FF2B5EF4-FFF2-40B4-BE49-F238E27FC236}">
                <a16:creationId xmlns:a16="http://schemas.microsoft.com/office/drawing/2014/main" id="{459A6EB9-9147-7264-828B-14D7635E33A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50745" y="681208"/>
            <a:ext cx="914400" cy="914400"/>
          </a:xfrm>
          <a:prstGeom prst="rect">
            <a:avLst/>
          </a:prstGeom>
        </p:spPr>
      </p:pic>
      <p:graphicFrame>
        <p:nvGraphicFramePr>
          <p:cNvPr id="4" name="Chart 3">
            <a:extLst>
              <a:ext uri="{FF2B5EF4-FFF2-40B4-BE49-F238E27FC236}">
                <a16:creationId xmlns:a16="http://schemas.microsoft.com/office/drawing/2014/main" id="{85C949B4-4179-7D15-6DE6-3ADEECB8572A}"/>
              </a:ext>
            </a:extLst>
          </p:cNvPr>
          <p:cNvGraphicFramePr/>
          <p:nvPr>
            <p:extLst>
              <p:ext uri="{D42A27DB-BD31-4B8C-83A1-F6EECF244321}">
                <p14:modId xmlns:p14="http://schemas.microsoft.com/office/powerpoint/2010/main" val="462371997"/>
              </p:ext>
            </p:extLst>
          </p:nvPr>
        </p:nvGraphicFramePr>
        <p:xfrm>
          <a:off x="1420281" y="1880518"/>
          <a:ext cx="7360162" cy="35287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45364334"/>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FD76101-5CC6-8A69-63BD-04ACF484608F}"/>
              </a:ext>
            </a:extLst>
          </p:cNvPr>
          <p:cNvSpPr>
            <a:spLocks noGrp="1"/>
          </p:cNvSpPr>
          <p:nvPr>
            <p:ph type="sldNum" sz="quarter" idx="12"/>
          </p:nvPr>
        </p:nvSpPr>
        <p:spPr/>
        <p:txBody>
          <a:bodyPr/>
          <a:lstStyle/>
          <a:p>
            <a:fld id="{E6607247-EB78-480B-A962-35111A450531}" type="slidenum">
              <a:rPr lang="en-GB" smtClean="0"/>
              <a:t>4</a:t>
            </a:fld>
            <a:endParaRPr lang="en-GB"/>
          </a:p>
        </p:txBody>
      </p:sp>
      <p:pic>
        <p:nvPicPr>
          <p:cNvPr id="8" name="Picture 7">
            <a:extLst>
              <a:ext uri="{FF2B5EF4-FFF2-40B4-BE49-F238E27FC236}">
                <a16:creationId xmlns:a16="http://schemas.microsoft.com/office/drawing/2014/main" id="{C28DB950-C768-24FC-845D-0CBC508815F2}"/>
              </a:ext>
            </a:extLst>
          </p:cNvPr>
          <p:cNvPicPr>
            <a:picLocks noChangeAspect="1"/>
          </p:cNvPicPr>
          <p:nvPr/>
        </p:nvPicPr>
        <p:blipFill>
          <a:blip r:embed="rId2"/>
          <a:stretch>
            <a:fillRect/>
          </a:stretch>
        </p:blipFill>
        <p:spPr>
          <a:xfrm>
            <a:off x="1280160" y="208372"/>
            <a:ext cx="9840351" cy="6307501"/>
          </a:xfrm>
          <a:prstGeom prst="rect">
            <a:avLst/>
          </a:prstGeom>
        </p:spPr>
      </p:pic>
      <p:pic>
        <p:nvPicPr>
          <p:cNvPr id="3" name="Picture 2">
            <a:extLst>
              <a:ext uri="{FF2B5EF4-FFF2-40B4-BE49-F238E27FC236}">
                <a16:creationId xmlns:a16="http://schemas.microsoft.com/office/drawing/2014/main" id="{11162DD1-245D-18BF-2B29-27DBAFF175BA}"/>
              </a:ext>
            </a:extLst>
          </p:cNvPr>
          <p:cNvPicPr>
            <a:picLocks noChangeAspect="1"/>
          </p:cNvPicPr>
          <p:nvPr/>
        </p:nvPicPr>
        <p:blipFill>
          <a:blip r:embed="rId3"/>
          <a:stretch>
            <a:fillRect/>
          </a:stretch>
        </p:blipFill>
        <p:spPr>
          <a:xfrm>
            <a:off x="230627" y="208372"/>
            <a:ext cx="1425575" cy="758825"/>
          </a:xfrm>
          <a:prstGeom prst="rect">
            <a:avLst/>
          </a:prstGeom>
        </p:spPr>
      </p:pic>
    </p:spTree>
    <p:extLst>
      <p:ext uri="{BB962C8B-B14F-4D97-AF65-F5344CB8AC3E}">
        <p14:creationId xmlns:p14="http://schemas.microsoft.com/office/powerpoint/2010/main" val="3769333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9DBFE-8056-E106-FFB2-E3FBB5E8DB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BEF466-AEA4-4AEC-2A6A-1C5B2DA06E1E}"/>
              </a:ext>
            </a:extLst>
          </p:cNvPr>
          <p:cNvSpPr>
            <a:spLocks noGrp="1"/>
          </p:cNvSpPr>
          <p:nvPr>
            <p:ph type="title"/>
          </p:nvPr>
        </p:nvSpPr>
        <p:spPr>
          <a:xfrm>
            <a:off x="649545" y="109109"/>
            <a:ext cx="10515600" cy="519684"/>
          </a:xfrm>
        </p:spPr>
        <p:txBody>
          <a:bodyPr>
            <a:normAutofit/>
          </a:bodyPr>
          <a:lstStyle/>
          <a:p>
            <a:r>
              <a:rPr lang="en-GB" sz="2800" b="1"/>
              <a:t>All Development Timescales - </a:t>
            </a:r>
            <a:r>
              <a:rPr lang="en-GB" sz="2800"/>
              <a:t>Conclusions</a:t>
            </a:r>
          </a:p>
        </p:txBody>
      </p:sp>
      <p:sp>
        <p:nvSpPr>
          <p:cNvPr id="7" name="TextBox 6">
            <a:extLst>
              <a:ext uri="{FF2B5EF4-FFF2-40B4-BE49-F238E27FC236}">
                <a16:creationId xmlns:a16="http://schemas.microsoft.com/office/drawing/2014/main" id="{AA448A55-EA4B-FA60-A34C-644A38870611}"/>
              </a:ext>
            </a:extLst>
          </p:cNvPr>
          <p:cNvSpPr txBox="1"/>
          <p:nvPr/>
        </p:nvSpPr>
        <p:spPr>
          <a:xfrm>
            <a:off x="935983" y="1289953"/>
            <a:ext cx="8774723" cy="4031873"/>
          </a:xfrm>
          <a:prstGeom prst="rect">
            <a:avLst/>
          </a:prstGeom>
          <a:noFill/>
        </p:spPr>
        <p:txBody>
          <a:bodyPr wrap="square" rtlCol="0">
            <a:spAutoFit/>
          </a:bodyPr>
          <a:lstStyle/>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Depends on complexity of requirements</a:t>
            </a:r>
          </a:p>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Longer lead time would be preferable to enable changes to be made</a:t>
            </a:r>
          </a:p>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Unable to commit to timescales without completing a full mapping piece on data warehouse structures against the final version of the dataset which is not yet available.</a:t>
            </a:r>
          </a:p>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No concerns.</a:t>
            </a:r>
          </a:p>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Not enough information about the data set is available to be able to provide an accurate response.</a:t>
            </a:r>
          </a:p>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Entirely dependant on the requirements and availability of the supplier.</a:t>
            </a:r>
          </a:p>
          <a:p>
            <a:endParaRPr lang="en-GB" sz="1600">
              <a:solidFill>
                <a:schemeClr val="bg2"/>
              </a:solidFill>
            </a:endParaRPr>
          </a:p>
          <a:p>
            <a:pPr marL="171450" indent="-171450">
              <a:buFont typeface="Arial" panose="020B0604020202020204" pitchFamily="34" charset="0"/>
              <a:buChar char="•"/>
            </a:pPr>
            <a:r>
              <a:rPr lang="en-GB" sz="1600">
                <a:solidFill>
                  <a:schemeClr val="bg2"/>
                </a:solidFill>
              </a:rPr>
              <a:t>Some trusts are yet to set up the programme, therefore will impact on availability of data.</a:t>
            </a:r>
          </a:p>
        </p:txBody>
      </p:sp>
      <p:pic>
        <p:nvPicPr>
          <p:cNvPr id="3" name="Graphic 2" descr="Daily calendar with solid fill">
            <a:extLst>
              <a:ext uri="{FF2B5EF4-FFF2-40B4-BE49-F238E27FC236}">
                <a16:creationId xmlns:a16="http://schemas.microsoft.com/office/drawing/2014/main" id="{93874A7F-27DF-C2B3-F000-90F2138674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06854" y="1027853"/>
            <a:ext cx="914400" cy="914400"/>
          </a:xfrm>
          <a:prstGeom prst="rect">
            <a:avLst/>
          </a:prstGeom>
        </p:spPr>
      </p:pic>
    </p:spTree>
    <p:custDataLst>
      <p:tags r:id="rId1"/>
    </p:custDataLst>
    <p:extLst>
      <p:ext uri="{BB962C8B-B14F-4D97-AF65-F5344CB8AC3E}">
        <p14:creationId xmlns:p14="http://schemas.microsoft.com/office/powerpoint/2010/main" val="366803745"/>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1000"/>
                                        <p:tgtEl>
                                          <p:spTgt spid="7">
                                            <p:txEl>
                                              <p:pRg st="1" end="1"/>
                                            </p:txEl>
                                          </p:spTgt>
                                        </p:tgtEl>
                                      </p:cBhvr>
                                    </p:animEffect>
                                    <p:anim calcmode="lin" valueType="num">
                                      <p:cBhvr>
                                        <p:cTn id="8"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3" end="3"/>
                                            </p:txEl>
                                          </p:spTgt>
                                        </p:tgtEl>
                                        <p:attrNameLst>
                                          <p:attrName>style.visibility</p:attrName>
                                        </p:attrNameLst>
                                      </p:cBhvr>
                                      <p:to>
                                        <p:strVal val="visible"/>
                                      </p:to>
                                    </p:set>
                                    <p:animEffect transition="in" filter="fade">
                                      <p:cBhvr>
                                        <p:cTn id="14" dur="1000"/>
                                        <p:tgtEl>
                                          <p:spTgt spid="7">
                                            <p:txEl>
                                              <p:pRg st="3" end="3"/>
                                            </p:txEl>
                                          </p:spTgt>
                                        </p:tgtEl>
                                      </p:cBhvr>
                                    </p:animEffect>
                                    <p:anim calcmode="lin" valueType="num">
                                      <p:cBhvr>
                                        <p:cTn id="1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fade">
                                      <p:cBhvr>
                                        <p:cTn id="21" dur="1000"/>
                                        <p:tgtEl>
                                          <p:spTgt spid="7">
                                            <p:txEl>
                                              <p:pRg st="5" end="5"/>
                                            </p:txEl>
                                          </p:spTgt>
                                        </p:tgtEl>
                                      </p:cBhvr>
                                    </p:animEffect>
                                    <p:anim calcmode="lin" valueType="num">
                                      <p:cBhvr>
                                        <p:cTn id="22"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7" end="7"/>
                                            </p:txEl>
                                          </p:spTgt>
                                        </p:tgtEl>
                                        <p:attrNameLst>
                                          <p:attrName>style.visibility</p:attrName>
                                        </p:attrNameLst>
                                      </p:cBhvr>
                                      <p:to>
                                        <p:strVal val="visible"/>
                                      </p:to>
                                    </p:set>
                                    <p:animEffect transition="in" filter="fade">
                                      <p:cBhvr>
                                        <p:cTn id="28" dur="1000"/>
                                        <p:tgtEl>
                                          <p:spTgt spid="7">
                                            <p:txEl>
                                              <p:pRg st="7" end="7"/>
                                            </p:txEl>
                                          </p:spTgt>
                                        </p:tgtEl>
                                      </p:cBhvr>
                                    </p:animEffect>
                                    <p:anim calcmode="lin" valueType="num">
                                      <p:cBhvr>
                                        <p:cTn id="29"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animEffect transition="in" filter="fade">
                                      <p:cBhvr>
                                        <p:cTn id="35" dur="1000"/>
                                        <p:tgtEl>
                                          <p:spTgt spid="7">
                                            <p:txEl>
                                              <p:pRg st="9" end="9"/>
                                            </p:txEl>
                                          </p:spTgt>
                                        </p:tgtEl>
                                      </p:cBhvr>
                                    </p:animEffect>
                                    <p:anim calcmode="lin" valueType="num">
                                      <p:cBhvr>
                                        <p:cTn id="36" dur="10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11" end="11"/>
                                            </p:txEl>
                                          </p:spTgt>
                                        </p:tgtEl>
                                        <p:attrNameLst>
                                          <p:attrName>style.visibility</p:attrName>
                                        </p:attrNameLst>
                                      </p:cBhvr>
                                      <p:to>
                                        <p:strVal val="visible"/>
                                      </p:to>
                                    </p:set>
                                    <p:animEffect transition="in" filter="fade">
                                      <p:cBhvr>
                                        <p:cTn id="42" dur="1000"/>
                                        <p:tgtEl>
                                          <p:spTgt spid="7">
                                            <p:txEl>
                                              <p:pRg st="11" end="11"/>
                                            </p:txEl>
                                          </p:spTgt>
                                        </p:tgtEl>
                                      </p:cBhvr>
                                    </p:animEffect>
                                    <p:anim calcmode="lin" valueType="num">
                                      <p:cBhvr>
                                        <p:cTn id="43" dur="1000" fill="hold"/>
                                        <p:tgtEl>
                                          <p:spTgt spid="7">
                                            <p:txEl>
                                              <p:pRg st="11" end="11"/>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13" end="13"/>
                                            </p:txEl>
                                          </p:spTgt>
                                        </p:tgtEl>
                                        <p:attrNameLst>
                                          <p:attrName>style.visibility</p:attrName>
                                        </p:attrNameLst>
                                      </p:cBhvr>
                                      <p:to>
                                        <p:strVal val="visible"/>
                                      </p:to>
                                    </p:set>
                                    <p:animEffect transition="in" filter="fade">
                                      <p:cBhvr>
                                        <p:cTn id="49" dur="1000"/>
                                        <p:tgtEl>
                                          <p:spTgt spid="7">
                                            <p:txEl>
                                              <p:pRg st="13" end="13"/>
                                            </p:txEl>
                                          </p:spTgt>
                                        </p:tgtEl>
                                      </p:cBhvr>
                                    </p:animEffect>
                                    <p:anim calcmode="lin" valueType="num">
                                      <p:cBhvr>
                                        <p:cTn id="50" dur="1000" fill="hold"/>
                                        <p:tgtEl>
                                          <p:spTgt spid="7">
                                            <p:txEl>
                                              <p:pRg st="13" end="13"/>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EFFFA-6AB4-BD05-9779-05FBC3698BE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0899692-09A6-D024-9668-6ACF61322C25}"/>
              </a:ext>
            </a:extLst>
          </p:cNvPr>
          <p:cNvSpPr>
            <a:spLocks noGrp="1"/>
          </p:cNvSpPr>
          <p:nvPr>
            <p:ph type="body" sz="quarter" idx="13"/>
          </p:nvPr>
        </p:nvSpPr>
        <p:spPr>
          <a:xfrm>
            <a:off x="715808" y="2907538"/>
            <a:ext cx="6159126" cy="896938"/>
          </a:xfrm>
        </p:spPr>
        <p:txBody>
          <a:bodyPr>
            <a:normAutofit/>
          </a:bodyPr>
          <a:lstStyle/>
          <a:p>
            <a:r>
              <a:rPr lang="en-GB" b="1">
                <a:solidFill>
                  <a:schemeClr val="bg2"/>
                </a:solidFill>
              </a:rPr>
              <a:t>General Questions</a:t>
            </a:r>
          </a:p>
        </p:txBody>
      </p:sp>
      <p:pic>
        <p:nvPicPr>
          <p:cNvPr id="2" name="Graphic 1" descr="Questions with solid fill">
            <a:extLst>
              <a:ext uri="{FF2B5EF4-FFF2-40B4-BE49-F238E27FC236}">
                <a16:creationId xmlns:a16="http://schemas.microsoft.com/office/drawing/2014/main" id="{C2072F72-5954-650D-A914-A6E9AADDBFC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06404" y="1202390"/>
            <a:ext cx="914400" cy="914400"/>
          </a:xfrm>
          <a:prstGeom prst="rect">
            <a:avLst/>
          </a:prstGeom>
        </p:spPr>
      </p:pic>
    </p:spTree>
    <p:extLst>
      <p:ext uri="{BB962C8B-B14F-4D97-AF65-F5344CB8AC3E}">
        <p14:creationId xmlns:p14="http://schemas.microsoft.com/office/powerpoint/2010/main" val="31785326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01D5B-26BB-6FDE-6247-CB76DE3083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610DE3-20B2-EEBC-CD25-7C6023C17AAC}"/>
              </a:ext>
            </a:extLst>
          </p:cNvPr>
          <p:cNvSpPr>
            <a:spLocks noGrp="1"/>
          </p:cNvSpPr>
          <p:nvPr>
            <p:ph type="title"/>
          </p:nvPr>
        </p:nvSpPr>
        <p:spPr>
          <a:xfrm>
            <a:off x="649545" y="101658"/>
            <a:ext cx="10515600" cy="519684"/>
          </a:xfrm>
        </p:spPr>
        <p:txBody>
          <a:bodyPr>
            <a:normAutofit/>
          </a:bodyPr>
          <a:lstStyle/>
          <a:p>
            <a:r>
              <a:rPr lang="en-GB" sz="2800" b="1">
                <a:solidFill>
                  <a:srgbClr val="0070C0"/>
                </a:solidFill>
              </a:rPr>
              <a:t>General Questions</a:t>
            </a:r>
          </a:p>
        </p:txBody>
      </p:sp>
      <p:pic>
        <p:nvPicPr>
          <p:cNvPr id="4" name="Graphic 3" descr="Questions with solid fill">
            <a:extLst>
              <a:ext uri="{FF2B5EF4-FFF2-40B4-BE49-F238E27FC236}">
                <a16:creationId xmlns:a16="http://schemas.microsoft.com/office/drawing/2014/main" id="{0E2DBBA5-6A0E-060D-0FF9-62EF9BDE314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80057" y="619884"/>
            <a:ext cx="914400" cy="914400"/>
          </a:xfrm>
          <a:prstGeom prst="rect">
            <a:avLst/>
          </a:prstGeom>
        </p:spPr>
      </p:pic>
      <p:sp>
        <p:nvSpPr>
          <p:cNvPr id="7" name="TextBox 6">
            <a:extLst>
              <a:ext uri="{FF2B5EF4-FFF2-40B4-BE49-F238E27FC236}">
                <a16:creationId xmlns:a16="http://schemas.microsoft.com/office/drawing/2014/main" id="{1BD5757A-2F16-E717-98A1-72776826BE25}"/>
              </a:ext>
            </a:extLst>
          </p:cNvPr>
          <p:cNvSpPr txBox="1"/>
          <p:nvPr/>
        </p:nvSpPr>
        <p:spPr>
          <a:xfrm>
            <a:off x="715805" y="767325"/>
            <a:ext cx="8774723" cy="692497"/>
          </a:xfrm>
          <a:prstGeom prst="rect">
            <a:avLst/>
          </a:prstGeom>
          <a:noFill/>
        </p:spPr>
        <p:txBody>
          <a:bodyPr wrap="square" rtlCol="0">
            <a:spAutoFit/>
          </a:bodyPr>
          <a:lstStyle/>
          <a:p>
            <a:r>
              <a:rPr lang="en-GB" sz="1400" b="1"/>
              <a:t>Do you believe that any of these additions proposed for LCSDS v1.0 will create any unnecessary additional burden? </a:t>
            </a:r>
          </a:p>
          <a:p>
            <a:endParaRPr lang="en-GB" sz="1100">
              <a:solidFill>
                <a:schemeClr val="bg2"/>
              </a:solidFill>
            </a:endParaRPr>
          </a:p>
        </p:txBody>
      </p:sp>
      <p:graphicFrame>
        <p:nvGraphicFramePr>
          <p:cNvPr id="5" name="Table 4">
            <a:extLst>
              <a:ext uri="{FF2B5EF4-FFF2-40B4-BE49-F238E27FC236}">
                <a16:creationId xmlns:a16="http://schemas.microsoft.com/office/drawing/2014/main" id="{03A03F01-1869-2927-780C-D1B0864853C5}"/>
              </a:ext>
            </a:extLst>
          </p:cNvPr>
          <p:cNvGraphicFramePr>
            <a:graphicFrameLocks noGrp="1"/>
          </p:cNvGraphicFramePr>
          <p:nvPr>
            <p:extLst>
              <p:ext uri="{D42A27DB-BD31-4B8C-83A1-F6EECF244321}">
                <p14:modId xmlns:p14="http://schemas.microsoft.com/office/powerpoint/2010/main" val="1400511100"/>
              </p:ext>
            </p:extLst>
          </p:nvPr>
        </p:nvGraphicFramePr>
        <p:xfrm>
          <a:off x="787454" y="1597446"/>
          <a:ext cx="8636814" cy="1700607"/>
        </p:xfrm>
        <a:graphic>
          <a:graphicData uri="http://schemas.openxmlformats.org/drawingml/2006/table">
            <a:tbl>
              <a:tblPr firstRow="1" firstCol="1" bandRow="1">
                <a:tableStyleId>{5C22544A-7EE6-4342-B048-85BDC9FD1C3A}</a:tableStyleId>
              </a:tblPr>
              <a:tblGrid>
                <a:gridCol w="6973362">
                  <a:extLst>
                    <a:ext uri="{9D8B030D-6E8A-4147-A177-3AD203B41FA5}">
                      <a16:colId xmlns:a16="http://schemas.microsoft.com/office/drawing/2014/main" val="1879525532"/>
                    </a:ext>
                  </a:extLst>
                </a:gridCol>
                <a:gridCol w="831726">
                  <a:extLst>
                    <a:ext uri="{9D8B030D-6E8A-4147-A177-3AD203B41FA5}">
                      <a16:colId xmlns:a16="http://schemas.microsoft.com/office/drawing/2014/main" val="365112047"/>
                    </a:ext>
                  </a:extLst>
                </a:gridCol>
                <a:gridCol w="831726">
                  <a:extLst>
                    <a:ext uri="{9D8B030D-6E8A-4147-A177-3AD203B41FA5}">
                      <a16:colId xmlns:a16="http://schemas.microsoft.com/office/drawing/2014/main" val="3435087047"/>
                    </a:ext>
                  </a:extLst>
                </a:gridCol>
              </a:tblGrid>
              <a:tr h="463459">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extLst>
                  <a:ext uri="{0D108BD9-81ED-4DB2-BD59-A6C34878D82A}">
                    <a16:rowId xmlns:a16="http://schemas.microsoft.com/office/drawing/2014/main" val="2860330898"/>
                  </a:ext>
                </a:extLst>
              </a:tr>
              <a:tr h="309287">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9</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45.00%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extLst>
                  <a:ext uri="{0D108BD9-81ED-4DB2-BD59-A6C34878D82A}">
                    <a16:rowId xmlns:a16="http://schemas.microsoft.com/office/drawing/2014/main" val="4292368962"/>
                  </a:ext>
                </a:extLst>
              </a:tr>
              <a:tr h="309287">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2</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10.00%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extLst>
                  <a:ext uri="{0D108BD9-81ED-4DB2-BD59-A6C34878D82A}">
                    <a16:rowId xmlns:a16="http://schemas.microsoft.com/office/drawing/2014/main" val="2338951188"/>
                  </a:ext>
                </a:extLst>
              </a:tr>
              <a:tr h="309287">
                <a:tc>
                  <a:txBody>
                    <a:bodyPr/>
                    <a:lstStyle/>
                    <a:p>
                      <a:pPr>
                        <a:lnSpc>
                          <a:spcPct val="115000"/>
                        </a:lnSpc>
                        <a:spcAft>
                          <a:spcPts val="1000"/>
                        </a:spcAft>
                        <a:buNone/>
                      </a:pPr>
                      <a:r>
                        <a:rPr lang="en-US" sz="1100">
                          <a:solidFill>
                            <a:schemeClr val="bg2"/>
                          </a:solidFill>
                          <a:effectLst/>
                        </a:rPr>
                        <a:t>Not sure</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9</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45.00%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extLst>
                  <a:ext uri="{0D108BD9-81ED-4DB2-BD59-A6C34878D82A}">
                    <a16:rowId xmlns:a16="http://schemas.microsoft.com/office/drawing/2014/main" val="399537055"/>
                  </a:ext>
                </a:extLst>
              </a:tr>
              <a:tr h="309287">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tcPr>
                </a:tc>
                <a:extLst>
                  <a:ext uri="{0D108BD9-81ED-4DB2-BD59-A6C34878D82A}">
                    <a16:rowId xmlns:a16="http://schemas.microsoft.com/office/drawing/2014/main" val="1203067931"/>
                  </a:ext>
                </a:extLst>
              </a:tr>
            </a:tbl>
          </a:graphicData>
        </a:graphic>
      </p:graphicFrame>
      <p:sp>
        <p:nvSpPr>
          <p:cNvPr id="6" name="TextBox 5">
            <a:extLst>
              <a:ext uri="{FF2B5EF4-FFF2-40B4-BE49-F238E27FC236}">
                <a16:creationId xmlns:a16="http://schemas.microsoft.com/office/drawing/2014/main" id="{12A9CCFB-F076-7EB0-90FF-BA1F7DD64E7C}"/>
              </a:ext>
            </a:extLst>
          </p:cNvPr>
          <p:cNvSpPr txBox="1"/>
          <p:nvPr/>
        </p:nvSpPr>
        <p:spPr>
          <a:xfrm>
            <a:off x="649545" y="3559947"/>
            <a:ext cx="8774723" cy="307777"/>
          </a:xfrm>
          <a:prstGeom prst="rect">
            <a:avLst/>
          </a:prstGeom>
          <a:noFill/>
        </p:spPr>
        <p:txBody>
          <a:bodyPr wrap="square" rtlCol="0">
            <a:spAutoFit/>
          </a:bodyPr>
          <a:lstStyle/>
          <a:p>
            <a:r>
              <a:rPr lang="en-GB" sz="1400" b="1"/>
              <a:t>Would you be interested in attending the next Expert Reference Group (ERG) session? </a:t>
            </a:r>
          </a:p>
        </p:txBody>
      </p:sp>
      <p:graphicFrame>
        <p:nvGraphicFramePr>
          <p:cNvPr id="8" name="Table 7">
            <a:extLst>
              <a:ext uri="{FF2B5EF4-FFF2-40B4-BE49-F238E27FC236}">
                <a16:creationId xmlns:a16="http://schemas.microsoft.com/office/drawing/2014/main" id="{D598D9C1-7A46-E8F8-A6C3-DA6A250777E1}"/>
              </a:ext>
            </a:extLst>
          </p:cNvPr>
          <p:cNvGraphicFramePr>
            <a:graphicFrameLocks noGrp="1"/>
          </p:cNvGraphicFramePr>
          <p:nvPr>
            <p:extLst>
              <p:ext uri="{D42A27DB-BD31-4B8C-83A1-F6EECF244321}">
                <p14:modId xmlns:p14="http://schemas.microsoft.com/office/powerpoint/2010/main" val="2455905553"/>
              </p:ext>
            </p:extLst>
          </p:nvPr>
        </p:nvGraphicFramePr>
        <p:xfrm>
          <a:off x="787454" y="4247093"/>
          <a:ext cx="8636814" cy="1665540"/>
        </p:xfrm>
        <a:graphic>
          <a:graphicData uri="http://schemas.openxmlformats.org/drawingml/2006/table">
            <a:tbl>
              <a:tblPr firstRow="1" firstCol="1" bandRow="1">
                <a:tableStyleId>{5C22544A-7EE6-4342-B048-85BDC9FD1C3A}</a:tableStyleId>
              </a:tblPr>
              <a:tblGrid>
                <a:gridCol w="6973364">
                  <a:extLst>
                    <a:ext uri="{9D8B030D-6E8A-4147-A177-3AD203B41FA5}">
                      <a16:colId xmlns:a16="http://schemas.microsoft.com/office/drawing/2014/main" val="1107370713"/>
                    </a:ext>
                  </a:extLst>
                </a:gridCol>
                <a:gridCol w="831725">
                  <a:extLst>
                    <a:ext uri="{9D8B030D-6E8A-4147-A177-3AD203B41FA5}">
                      <a16:colId xmlns:a16="http://schemas.microsoft.com/office/drawing/2014/main" val="3623275117"/>
                    </a:ext>
                  </a:extLst>
                </a:gridCol>
                <a:gridCol w="831725">
                  <a:extLst>
                    <a:ext uri="{9D8B030D-6E8A-4147-A177-3AD203B41FA5}">
                      <a16:colId xmlns:a16="http://schemas.microsoft.com/office/drawing/2014/main" val="858190703"/>
                    </a:ext>
                  </a:extLst>
                </a:gridCol>
              </a:tblGrid>
              <a:tr h="416385">
                <a:tc>
                  <a:txBody>
                    <a:bodyPr/>
                    <a:lstStyle/>
                    <a:p>
                      <a:pPr>
                        <a:lnSpc>
                          <a:spcPct val="115000"/>
                        </a:lnSpc>
                        <a:spcAft>
                          <a:spcPts val="1000"/>
                        </a:spcAft>
                        <a:buNone/>
                      </a:pPr>
                      <a:r>
                        <a:rPr lang="en-US" sz="1100">
                          <a:solidFill>
                            <a:schemeClr val="bg2"/>
                          </a:solidFill>
                          <a:effectLst/>
                        </a:rPr>
                        <a:t>Option</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Total</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Percent</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extLst>
                  <a:ext uri="{0D108BD9-81ED-4DB2-BD59-A6C34878D82A}">
                    <a16:rowId xmlns:a16="http://schemas.microsoft.com/office/drawing/2014/main" val="3245472060"/>
                  </a:ext>
                </a:extLst>
              </a:tr>
              <a:tr h="416385">
                <a:tc>
                  <a:txBody>
                    <a:bodyPr/>
                    <a:lstStyle/>
                    <a:p>
                      <a:pPr>
                        <a:lnSpc>
                          <a:spcPct val="115000"/>
                        </a:lnSpc>
                        <a:spcAft>
                          <a:spcPts val="1000"/>
                        </a:spcAft>
                        <a:buNone/>
                      </a:pPr>
                      <a:r>
                        <a:rPr lang="en-US" sz="1100">
                          <a:solidFill>
                            <a:schemeClr val="bg2"/>
                          </a:solidFill>
                          <a:effectLst/>
                        </a:rPr>
                        <a:t>Yes</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17</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85.00%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extLst>
                  <a:ext uri="{0D108BD9-81ED-4DB2-BD59-A6C34878D82A}">
                    <a16:rowId xmlns:a16="http://schemas.microsoft.com/office/drawing/2014/main" val="1343062439"/>
                  </a:ext>
                </a:extLst>
              </a:tr>
              <a:tr h="416385">
                <a:tc>
                  <a:txBody>
                    <a:bodyPr/>
                    <a:lstStyle/>
                    <a:p>
                      <a:pPr>
                        <a:lnSpc>
                          <a:spcPct val="115000"/>
                        </a:lnSpc>
                        <a:spcAft>
                          <a:spcPts val="1000"/>
                        </a:spcAft>
                        <a:buNone/>
                      </a:pPr>
                      <a:r>
                        <a:rPr lang="en-US" sz="1100">
                          <a:solidFill>
                            <a:schemeClr val="bg2"/>
                          </a:solidFill>
                          <a:effectLst/>
                        </a:rPr>
                        <a:t>No</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3</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15.00%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extLst>
                  <a:ext uri="{0D108BD9-81ED-4DB2-BD59-A6C34878D82A}">
                    <a16:rowId xmlns:a16="http://schemas.microsoft.com/office/drawing/2014/main" val="3967855439"/>
                  </a:ext>
                </a:extLst>
              </a:tr>
              <a:tr h="416385">
                <a:tc>
                  <a:txBody>
                    <a:bodyPr/>
                    <a:lstStyle/>
                    <a:p>
                      <a:pPr>
                        <a:lnSpc>
                          <a:spcPct val="115000"/>
                        </a:lnSpc>
                        <a:spcAft>
                          <a:spcPts val="1000"/>
                        </a:spcAft>
                        <a:buNone/>
                      </a:pPr>
                      <a:r>
                        <a:rPr lang="en-US" sz="1100">
                          <a:solidFill>
                            <a:schemeClr val="bg2"/>
                          </a:solidFill>
                          <a:effectLst/>
                        </a:rPr>
                        <a:t>Not Answered</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tc>
                  <a:txBody>
                    <a:bodyPr/>
                    <a:lstStyle/>
                    <a:p>
                      <a:pPr>
                        <a:lnSpc>
                          <a:spcPct val="115000"/>
                        </a:lnSpc>
                        <a:spcAft>
                          <a:spcPts val="1000"/>
                        </a:spcAft>
                        <a:buNone/>
                      </a:pPr>
                      <a:r>
                        <a:rPr lang="en-US" sz="1100">
                          <a:solidFill>
                            <a:schemeClr val="bg2"/>
                          </a:solidFill>
                          <a:effectLst/>
                        </a:rPr>
                        <a:t>0.00%</a:t>
                      </a:r>
                      <a:endParaRPr lang="en-GB" sz="1100">
                        <a:solidFill>
                          <a:schemeClr val="bg2"/>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gradFill>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tcPr>
                </a:tc>
                <a:extLst>
                  <a:ext uri="{0D108BD9-81ED-4DB2-BD59-A6C34878D82A}">
                    <a16:rowId xmlns:a16="http://schemas.microsoft.com/office/drawing/2014/main" val="4167976211"/>
                  </a:ext>
                </a:extLst>
              </a:tr>
            </a:tbl>
          </a:graphicData>
        </a:graphic>
      </p:graphicFrame>
    </p:spTree>
    <p:custDataLst>
      <p:tags r:id="rId1"/>
    </p:custDataLst>
    <p:extLst>
      <p:ext uri="{BB962C8B-B14F-4D97-AF65-F5344CB8AC3E}">
        <p14:creationId xmlns:p14="http://schemas.microsoft.com/office/powerpoint/2010/main" val="160702859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CDB1F-1787-C7F6-0031-3E09209BF2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B10C65-02BB-7AC2-B292-B81ADA7602A4}"/>
              </a:ext>
            </a:extLst>
          </p:cNvPr>
          <p:cNvSpPr>
            <a:spLocks noGrp="1"/>
          </p:cNvSpPr>
          <p:nvPr>
            <p:ph type="title"/>
          </p:nvPr>
        </p:nvSpPr>
        <p:spPr>
          <a:xfrm>
            <a:off x="649545" y="599661"/>
            <a:ext cx="10515600" cy="519684"/>
          </a:xfrm>
        </p:spPr>
        <p:txBody>
          <a:bodyPr>
            <a:normAutofit/>
          </a:bodyPr>
          <a:lstStyle/>
          <a:p>
            <a:r>
              <a:rPr lang="en-GB" sz="2800" b="1"/>
              <a:t>Useful Resources</a:t>
            </a:r>
          </a:p>
        </p:txBody>
      </p:sp>
      <p:sp>
        <p:nvSpPr>
          <p:cNvPr id="7" name="TextBox 6">
            <a:extLst>
              <a:ext uri="{FF2B5EF4-FFF2-40B4-BE49-F238E27FC236}">
                <a16:creationId xmlns:a16="http://schemas.microsoft.com/office/drawing/2014/main" id="{A7ACA41B-CF95-3303-ED41-3D16BFB5DEF4}"/>
              </a:ext>
            </a:extLst>
          </p:cNvPr>
          <p:cNvSpPr txBox="1"/>
          <p:nvPr/>
        </p:nvSpPr>
        <p:spPr>
          <a:xfrm>
            <a:off x="649545" y="1613118"/>
            <a:ext cx="8931777" cy="1815882"/>
          </a:xfrm>
          <a:prstGeom prst="rect">
            <a:avLst/>
          </a:prstGeom>
          <a:noFill/>
        </p:spPr>
        <p:txBody>
          <a:bodyPr wrap="square" rtlCol="0">
            <a:spAutoFit/>
          </a:bodyPr>
          <a:lstStyle/>
          <a:p>
            <a:r>
              <a:rPr lang="en-GB" sz="1400">
                <a:solidFill>
                  <a:schemeClr val="bg2"/>
                </a:solidFill>
              </a:rPr>
              <a:t>Further to this consultation, there are some new LCSDS webpages which will contain documentation including the draft Data Model, and the draft Technical Output Specification:</a:t>
            </a:r>
          </a:p>
          <a:p>
            <a:endParaRPr lang="en-GB" sz="1400">
              <a:solidFill>
                <a:schemeClr val="bg2"/>
              </a:solidFill>
            </a:endParaRPr>
          </a:p>
          <a:p>
            <a:r>
              <a:rPr lang="en-GB" sz="1400">
                <a:hlinkClick r:id="rId2"/>
              </a:rPr>
              <a:t>About the Lung Cancer Screening Data Set - NHS England Digital</a:t>
            </a:r>
            <a:endParaRPr lang="en-GB" sz="1400"/>
          </a:p>
          <a:p>
            <a:endParaRPr lang="en-GB" sz="1400">
              <a:solidFill>
                <a:schemeClr val="bg2"/>
              </a:solidFill>
            </a:endParaRPr>
          </a:p>
          <a:p>
            <a:r>
              <a:rPr lang="en-GB" sz="1400">
                <a:hlinkClick r:id="rId3"/>
              </a:rPr>
              <a:t>Lung Cancer Screening Data Set: Implementation tools and guidance - NHS England Digital</a:t>
            </a:r>
            <a:endParaRPr lang="en-GB" sz="1400">
              <a:solidFill>
                <a:schemeClr val="bg2"/>
              </a:solidFill>
            </a:endParaRPr>
          </a:p>
          <a:p>
            <a:endParaRPr lang="en-GB" sz="1400">
              <a:solidFill>
                <a:schemeClr val="bg2"/>
              </a:solidFill>
            </a:endParaRPr>
          </a:p>
          <a:p>
            <a:r>
              <a:rPr lang="en-GB" sz="1400">
                <a:solidFill>
                  <a:schemeClr val="bg2"/>
                </a:solidFill>
              </a:rPr>
              <a:t>Please direct any queries to us: </a:t>
            </a:r>
            <a:r>
              <a:rPr lang="en-GB" sz="1400" b="1">
                <a:solidFill>
                  <a:schemeClr val="bg2"/>
                </a:solidFill>
              </a:rPr>
              <a:t>dataset.development@nhs.net</a:t>
            </a:r>
          </a:p>
        </p:txBody>
      </p:sp>
      <p:pic>
        <p:nvPicPr>
          <p:cNvPr id="6" name="Graphic 5" descr="Internet outline">
            <a:extLst>
              <a:ext uri="{FF2B5EF4-FFF2-40B4-BE49-F238E27FC236}">
                <a16:creationId xmlns:a16="http://schemas.microsoft.com/office/drawing/2014/main" id="{A9E881AE-965B-56BA-DA59-A395026226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363200" y="599661"/>
            <a:ext cx="914400" cy="914400"/>
          </a:xfrm>
          <a:prstGeom prst="rect">
            <a:avLst/>
          </a:prstGeom>
        </p:spPr>
      </p:pic>
    </p:spTree>
    <p:extLst>
      <p:ext uri="{BB962C8B-B14F-4D97-AF65-F5344CB8AC3E}">
        <p14:creationId xmlns:p14="http://schemas.microsoft.com/office/powerpoint/2010/main" val="890220478"/>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53148-E8A6-776F-2C65-8A13A59F67EB}"/>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3273FEB-7655-F425-BCDE-607FEEA59F0D}"/>
              </a:ext>
            </a:extLst>
          </p:cNvPr>
          <p:cNvSpPr>
            <a:spLocks noGrp="1"/>
          </p:cNvSpPr>
          <p:nvPr>
            <p:ph type="body" sz="quarter" idx="13"/>
          </p:nvPr>
        </p:nvSpPr>
        <p:spPr>
          <a:xfrm>
            <a:off x="760397" y="2184935"/>
            <a:ext cx="5467148" cy="2396689"/>
          </a:xfrm>
        </p:spPr>
        <p:txBody>
          <a:bodyPr>
            <a:normAutofit/>
          </a:bodyPr>
          <a:lstStyle/>
          <a:p>
            <a:r>
              <a:rPr lang="en-GB" sz="6600" b="1">
                <a:solidFill>
                  <a:schemeClr val="bg2"/>
                </a:solidFill>
              </a:rPr>
              <a:t>Q&amp;A</a:t>
            </a:r>
          </a:p>
        </p:txBody>
      </p:sp>
      <p:pic>
        <p:nvPicPr>
          <p:cNvPr id="4" name="Graphic 3" descr="Questions with solid fill">
            <a:extLst>
              <a:ext uri="{FF2B5EF4-FFF2-40B4-BE49-F238E27FC236}">
                <a16:creationId xmlns:a16="http://schemas.microsoft.com/office/drawing/2014/main" id="{43C32703-7151-B92E-14B6-92974656F1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39966" y="1849654"/>
            <a:ext cx="1329089" cy="1329089"/>
          </a:xfrm>
          <a:prstGeom prst="rect">
            <a:avLst/>
          </a:prstGeom>
        </p:spPr>
      </p:pic>
    </p:spTree>
    <p:extLst>
      <p:ext uri="{BB962C8B-B14F-4D97-AF65-F5344CB8AC3E}">
        <p14:creationId xmlns:p14="http://schemas.microsoft.com/office/powerpoint/2010/main" val="35848428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763666"/>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F1AE4-B335-5C9B-6A9C-927FFB8E3F7F}"/>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2D2A2D6-0543-67CA-0D4B-303CCD75D8AC}"/>
              </a:ext>
            </a:extLst>
          </p:cNvPr>
          <p:cNvSpPr>
            <a:spLocks noGrp="1"/>
          </p:cNvSpPr>
          <p:nvPr>
            <p:ph idx="1"/>
          </p:nvPr>
        </p:nvSpPr>
        <p:spPr/>
        <p:txBody>
          <a:bodyPr>
            <a:noAutofit/>
          </a:bodyPr>
          <a:lstStyle/>
          <a:p>
            <a:endParaRPr lang="en-GB" sz="3000" b="1">
              <a:solidFill>
                <a:schemeClr val="bg2"/>
              </a:solidFill>
            </a:endParaRPr>
          </a:p>
          <a:p>
            <a:endParaRPr lang="en-GB" sz="3000" b="1">
              <a:solidFill>
                <a:schemeClr val="bg2"/>
              </a:solidFill>
            </a:endParaRPr>
          </a:p>
        </p:txBody>
      </p:sp>
      <p:sp>
        <p:nvSpPr>
          <p:cNvPr id="2" name="Content Placeholder 2">
            <a:extLst>
              <a:ext uri="{FF2B5EF4-FFF2-40B4-BE49-F238E27FC236}">
                <a16:creationId xmlns:a16="http://schemas.microsoft.com/office/drawing/2014/main" id="{72C14D27-B570-AE65-CCD6-877419C21044}"/>
              </a:ext>
            </a:extLst>
          </p:cNvPr>
          <p:cNvSpPr>
            <a:spLocks noGrp="1"/>
          </p:cNvSpPr>
          <p:nvPr/>
        </p:nvSpPr>
        <p:spPr>
          <a:xfrm>
            <a:off x="375138" y="228660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a:t>We are starting work to design the data submission process.</a:t>
            </a:r>
            <a:br>
              <a:rPr lang="en-GB"/>
            </a:br>
            <a:br>
              <a:rPr lang="en-GB"/>
            </a:br>
            <a:r>
              <a:rPr lang="en-GB"/>
              <a:t>It is very important to have your involvement to help us:</a:t>
            </a:r>
          </a:p>
          <a:p>
            <a:pPr>
              <a:buFontTx/>
              <a:buChar char="-"/>
            </a:pPr>
            <a:r>
              <a:rPr lang="en-GB"/>
              <a:t>understand your needs and challenges</a:t>
            </a:r>
          </a:p>
          <a:p>
            <a:pPr>
              <a:buFontTx/>
              <a:buChar char="-"/>
            </a:pPr>
            <a:r>
              <a:rPr lang="en-GB"/>
              <a:t>test and improve designs</a:t>
            </a:r>
          </a:p>
          <a:p>
            <a:pPr>
              <a:buFontTx/>
              <a:buChar char="-"/>
            </a:pPr>
            <a:endParaRPr lang="en-GB"/>
          </a:p>
          <a:p>
            <a:pPr marL="0" indent="0">
              <a:buNone/>
            </a:pPr>
            <a:r>
              <a:rPr lang="en-GB"/>
              <a:t>Please look out for invitations to participate and get involved!</a:t>
            </a:r>
            <a:br>
              <a:rPr lang="en-GB"/>
            </a:br>
            <a:endParaRPr lang="en-GB"/>
          </a:p>
          <a:p>
            <a:endParaRPr lang="en-GB"/>
          </a:p>
        </p:txBody>
      </p:sp>
      <p:sp>
        <p:nvSpPr>
          <p:cNvPr id="3" name="Title 1">
            <a:extLst>
              <a:ext uri="{FF2B5EF4-FFF2-40B4-BE49-F238E27FC236}">
                <a16:creationId xmlns:a16="http://schemas.microsoft.com/office/drawing/2014/main" id="{1FC9D2C3-E1A1-2EDB-FE00-88BDDC16CB50}"/>
              </a:ext>
            </a:extLst>
          </p:cNvPr>
          <p:cNvSpPr>
            <a:spLocks noGrp="1"/>
          </p:cNvSpPr>
          <p:nvPr/>
        </p:nvSpPr>
        <p:spPr>
          <a:xfrm>
            <a:off x="224875" y="722979"/>
            <a:ext cx="10515600" cy="1325563"/>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000" b="1">
                <a:solidFill>
                  <a:schemeClr val="bg2"/>
                </a:solidFill>
              </a:rPr>
              <a:t>User Centred Design (UCD) Engagement</a:t>
            </a:r>
          </a:p>
          <a:p>
            <a:endParaRPr lang="en-GB" sz="3000" b="1"/>
          </a:p>
          <a:p>
            <a:endParaRPr lang="en-GB" sz="3000" b="1"/>
          </a:p>
          <a:p>
            <a:r>
              <a:rPr lang="en-GB" sz="3000" b="1"/>
              <a:t>Data submission design work </a:t>
            </a:r>
          </a:p>
          <a:p>
            <a:endParaRPr lang="en-GB" sz="3000"/>
          </a:p>
        </p:txBody>
      </p:sp>
    </p:spTree>
    <p:extLst>
      <p:ext uri="{BB962C8B-B14F-4D97-AF65-F5344CB8AC3E}">
        <p14:creationId xmlns:p14="http://schemas.microsoft.com/office/powerpoint/2010/main" val="3661332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Lung Cancer Screening Data Set v1.0 – Implementation Roadmap</a:t>
            </a: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607247-EB78-480B-A962-35111A450531}" type="slidenum">
              <a:rPr kumimoji="0" lang="en-GB" sz="1200" b="0" i="0" u="none" strike="noStrike" kern="1200" cap="none" spc="0" normalizeH="0" baseline="0" noProof="0" smtClean="0">
                <a:ln>
                  <a:noFill/>
                </a:ln>
                <a:solidFill>
                  <a:srgbClr val="005EB8"/>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srgbClr val="005EB8"/>
              </a:solidFill>
              <a:effectLst/>
              <a:uLnTx/>
              <a:uFillTx/>
              <a:latin typeface="Arial"/>
              <a:ea typeface="+mn-ea"/>
              <a:cs typeface="+mn-cs"/>
            </a:endParaRPr>
          </a:p>
        </p:txBody>
      </p:sp>
      <p:graphicFrame>
        <p:nvGraphicFramePr>
          <p:cNvPr id="5" name="Table 5">
            <a:extLst>
              <a:ext uri="{FF2B5EF4-FFF2-40B4-BE49-F238E27FC236}">
                <a16:creationId xmlns:a16="http://schemas.microsoft.com/office/drawing/2014/main" id="{62237EDC-1969-449F-8B43-4CA3DF1A46D3}"/>
              </a:ext>
            </a:extLst>
          </p:cNvPr>
          <p:cNvGraphicFramePr>
            <a:graphicFrameLocks noGrp="1"/>
          </p:cNvGraphicFramePr>
          <p:nvPr>
            <p:extLst>
              <p:ext uri="{D42A27DB-BD31-4B8C-83A1-F6EECF244321}">
                <p14:modId xmlns:p14="http://schemas.microsoft.com/office/powerpoint/2010/main" val="437215886"/>
              </p:ext>
            </p:extLst>
          </p:nvPr>
        </p:nvGraphicFramePr>
        <p:xfrm>
          <a:off x="557334" y="870181"/>
          <a:ext cx="10846161" cy="5729081"/>
        </p:xfrm>
        <a:graphic>
          <a:graphicData uri="http://schemas.openxmlformats.org/drawingml/2006/table">
            <a:tbl>
              <a:tblPr firstRow="1" bandRow="1">
                <a:tableStyleId>{5C22544A-7EE6-4342-B048-85BDC9FD1C3A}</a:tableStyleId>
              </a:tblPr>
              <a:tblGrid>
                <a:gridCol w="2106352">
                  <a:extLst>
                    <a:ext uri="{9D8B030D-6E8A-4147-A177-3AD203B41FA5}">
                      <a16:colId xmlns:a16="http://schemas.microsoft.com/office/drawing/2014/main" val="1531593881"/>
                    </a:ext>
                  </a:extLst>
                </a:gridCol>
                <a:gridCol w="8739809">
                  <a:extLst>
                    <a:ext uri="{9D8B030D-6E8A-4147-A177-3AD203B41FA5}">
                      <a16:colId xmlns:a16="http://schemas.microsoft.com/office/drawing/2014/main" val="1155851064"/>
                    </a:ext>
                  </a:extLst>
                </a:gridCol>
              </a:tblGrid>
              <a:tr h="401769">
                <a:tc>
                  <a:txBody>
                    <a:bodyPr/>
                    <a:lstStyle/>
                    <a:p>
                      <a:r>
                        <a:rPr lang="en-GB"/>
                        <a:t>Date</a:t>
                      </a:r>
                    </a:p>
                  </a:txBody>
                  <a:tcPr/>
                </a:tc>
                <a:tc>
                  <a:txBody>
                    <a:bodyPr/>
                    <a:lstStyle/>
                    <a:p>
                      <a:r>
                        <a:rPr lang="en-GB"/>
                        <a:t>Milestone</a:t>
                      </a:r>
                    </a:p>
                  </a:txBody>
                  <a:tcPr/>
                </a:tc>
                <a:extLst>
                  <a:ext uri="{0D108BD9-81ED-4DB2-BD59-A6C34878D82A}">
                    <a16:rowId xmlns:a16="http://schemas.microsoft.com/office/drawing/2014/main" val="2401806154"/>
                  </a:ext>
                </a:extLst>
              </a:tr>
              <a:tr h="468300">
                <a:tc>
                  <a:txBody>
                    <a:bodyPr/>
                    <a:lstStyle/>
                    <a:p>
                      <a:r>
                        <a:rPr lang="en-GB" sz="1600"/>
                        <a:t>2023 – March 25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Initial high-level requirements gathering</a:t>
                      </a:r>
                    </a:p>
                  </a:txBody>
                  <a:tcPr/>
                </a:tc>
                <a:extLst>
                  <a:ext uri="{0D108BD9-81ED-4DB2-BD59-A6C34878D82A}">
                    <a16:rowId xmlns:a16="http://schemas.microsoft.com/office/drawing/2014/main" val="3852876151"/>
                  </a:ext>
                </a:extLst>
              </a:tr>
              <a:tr h="401769">
                <a:tc>
                  <a:txBody>
                    <a:bodyPr/>
                    <a:lstStyle/>
                    <a:p>
                      <a:r>
                        <a:rPr lang="en-GB" sz="1600"/>
                        <a:t>April – July 2025</a:t>
                      </a:r>
                    </a:p>
                  </a:txBody>
                  <a:tcPr/>
                </a:tc>
                <a:tc>
                  <a:txBody>
                    <a:bodyPr/>
                    <a:lstStyle/>
                    <a:p>
                      <a:r>
                        <a:rPr lang="en-GB" sz="1600"/>
                        <a:t>Translation of requirements into detailed data design proposals</a:t>
                      </a:r>
                    </a:p>
                  </a:txBody>
                  <a:tcPr/>
                </a:tc>
                <a:extLst>
                  <a:ext uri="{0D108BD9-81ED-4DB2-BD59-A6C34878D82A}">
                    <a16:rowId xmlns:a16="http://schemas.microsoft.com/office/drawing/2014/main" val="1707685348"/>
                  </a:ext>
                </a:extLst>
              </a:tr>
              <a:tr h="401769">
                <a:tc>
                  <a:txBody>
                    <a:bodyPr/>
                    <a:lstStyle/>
                    <a:p>
                      <a:r>
                        <a:rPr lang="en-GB" sz="1600"/>
                        <a:t>July 2025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First Expert Reference Group (ERG)</a:t>
                      </a:r>
                    </a:p>
                  </a:txBody>
                  <a:tcPr/>
                </a:tc>
                <a:extLst>
                  <a:ext uri="{0D108BD9-81ED-4DB2-BD59-A6C34878D82A}">
                    <a16:rowId xmlns:a16="http://schemas.microsoft.com/office/drawing/2014/main" val="4124895480"/>
                  </a:ext>
                </a:extLst>
              </a:tr>
              <a:tr h="620731">
                <a:tc>
                  <a:txBody>
                    <a:bodyPr/>
                    <a:lstStyle/>
                    <a:p>
                      <a:r>
                        <a:rPr lang="en-GB" sz="1600"/>
                        <a:t>August – September 2025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Public consultations on design proposals; One aimed at providers of screening services; one aimed at patients</a:t>
                      </a:r>
                    </a:p>
                  </a:txBody>
                  <a:tcPr/>
                </a:tc>
                <a:extLst>
                  <a:ext uri="{0D108BD9-81ED-4DB2-BD59-A6C34878D82A}">
                    <a16:rowId xmlns:a16="http://schemas.microsoft.com/office/drawing/2014/main" val="4165192826"/>
                  </a:ext>
                </a:extLst>
              </a:tr>
              <a:tr h="401769">
                <a:tc>
                  <a:txBody>
                    <a:bodyPr/>
                    <a:lstStyle/>
                    <a:p>
                      <a:r>
                        <a:rPr lang="en-GB" sz="1600"/>
                        <a:t>October 2025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Second Expert Reference Group (ERG)</a:t>
                      </a:r>
                    </a:p>
                  </a:txBody>
                  <a:tcPr/>
                </a:tc>
                <a:extLst>
                  <a:ext uri="{0D108BD9-81ED-4DB2-BD59-A6C34878D82A}">
                    <a16:rowId xmlns:a16="http://schemas.microsoft.com/office/drawing/2014/main" val="1622929975"/>
                  </a:ext>
                </a:extLst>
              </a:tr>
              <a:tr h="594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January 2026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Information Standards Notice published. Supporting documentation includes: ‘Requirements Specification’, ‘Implementation Guidance’ and ‘Technical Output Specification (TOS)’</a:t>
                      </a:r>
                    </a:p>
                  </a:txBody>
                  <a:tcPr/>
                </a:tc>
                <a:extLst>
                  <a:ext uri="{0D108BD9-81ED-4DB2-BD59-A6C34878D82A}">
                    <a16:rowId xmlns:a16="http://schemas.microsoft.com/office/drawing/2014/main" val="613629790"/>
                  </a:ext>
                </a:extLst>
              </a:tr>
              <a:tr h="415502">
                <a:tc>
                  <a:txBody>
                    <a:bodyPr/>
                    <a:lstStyle/>
                    <a:p>
                      <a:r>
                        <a:rPr lang="en-GB" sz="1600"/>
                        <a:t>January – June 2026</a:t>
                      </a:r>
                    </a:p>
                  </a:txBody>
                  <a:tcPr/>
                </a:tc>
                <a:tc>
                  <a:txBody>
                    <a:bodyPr/>
                    <a:lstStyle/>
                    <a:p>
                      <a:r>
                        <a:rPr lang="en-GB" sz="1600"/>
                        <a:t>Provider &amp; IT system provider implementation period</a:t>
                      </a:r>
                    </a:p>
                  </a:txBody>
                  <a:tcPr/>
                </a:tc>
                <a:extLst>
                  <a:ext uri="{0D108BD9-81ED-4DB2-BD59-A6C34878D82A}">
                    <a16:rowId xmlns:a16="http://schemas.microsoft.com/office/drawing/2014/main" val="65328317"/>
                  </a:ext>
                </a:extLst>
              </a:tr>
              <a:tr h="415502">
                <a:tc>
                  <a:txBody>
                    <a:bodyPr/>
                    <a:lstStyle/>
                    <a:p>
                      <a:r>
                        <a:rPr lang="en-GB" sz="1600"/>
                        <a:t>March – June 2026</a:t>
                      </a:r>
                    </a:p>
                  </a:txBody>
                  <a:tcPr/>
                </a:tc>
                <a:tc>
                  <a:txBody>
                    <a:bodyPr/>
                    <a:lstStyle/>
                    <a:p>
                      <a:r>
                        <a:rPr lang="en-GB" sz="1600"/>
                        <a:t>Additional supporting documentation &amp; webinars led by NHS England</a:t>
                      </a:r>
                    </a:p>
                  </a:txBody>
                  <a:tcPr/>
                </a:tc>
                <a:extLst>
                  <a:ext uri="{0D108BD9-81ED-4DB2-BD59-A6C34878D82A}">
                    <a16:rowId xmlns:a16="http://schemas.microsoft.com/office/drawing/2014/main" val="4013025872"/>
                  </a:ext>
                </a:extLst>
              </a:tr>
              <a:tr h="401769">
                <a:tc>
                  <a:txBody>
                    <a:bodyPr/>
                    <a:lstStyle/>
                    <a:p>
                      <a:r>
                        <a:rPr lang="en-GB" sz="1600"/>
                        <a:t>May 2026</a:t>
                      </a:r>
                    </a:p>
                  </a:txBody>
                  <a:tcPr/>
                </a:tc>
                <a:tc>
                  <a:txBody>
                    <a:bodyPr/>
                    <a:lstStyle/>
                    <a:p>
                      <a:r>
                        <a:rPr lang="en-GB" sz="1600"/>
                        <a:t>Provider state of readiness questionnaire</a:t>
                      </a:r>
                    </a:p>
                  </a:txBody>
                  <a:tcPr/>
                </a:tc>
                <a:extLst>
                  <a:ext uri="{0D108BD9-81ED-4DB2-BD59-A6C34878D82A}">
                    <a16:rowId xmlns:a16="http://schemas.microsoft.com/office/drawing/2014/main" val="1791370332"/>
                  </a:ext>
                </a:extLst>
              </a:tr>
              <a:tr h="401769">
                <a:tc>
                  <a:txBody>
                    <a:bodyPr/>
                    <a:lstStyle/>
                    <a:p>
                      <a:r>
                        <a:rPr lang="en-GB" sz="1600"/>
                        <a:t>1 July 2026</a:t>
                      </a:r>
                    </a:p>
                  </a:txBody>
                  <a:tcPr/>
                </a:tc>
                <a:tc>
                  <a:txBody>
                    <a:bodyPr/>
                    <a:lstStyle/>
                    <a:p>
                      <a:r>
                        <a:rPr lang="en-GB" sz="1600"/>
                        <a:t>Start of local data collection for providers with capable IT systems</a:t>
                      </a:r>
                    </a:p>
                  </a:txBody>
                  <a:tcPr/>
                </a:tc>
                <a:extLst>
                  <a:ext uri="{0D108BD9-81ED-4DB2-BD59-A6C34878D82A}">
                    <a16:rowId xmlns:a16="http://schemas.microsoft.com/office/drawing/2014/main" val="65701971"/>
                  </a:ext>
                </a:extLst>
              </a:tr>
              <a:tr h="401769">
                <a:tc>
                  <a:txBody>
                    <a:bodyPr/>
                    <a:lstStyle/>
                    <a:p>
                      <a:r>
                        <a:rPr lang="en-GB" sz="1600"/>
                        <a:t>August 2026</a:t>
                      </a:r>
                    </a:p>
                  </a:txBody>
                  <a:tcPr/>
                </a:tc>
                <a:tc>
                  <a:txBody>
                    <a:bodyPr/>
                    <a:lstStyle/>
                    <a:p>
                      <a:r>
                        <a:rPr lang="en-GB" sz="1600"/>
                        <a:t>Start of central submission of data (for July 2026 reporting period)</a:t>
                      </a:r>
                    </a:p>
                  </a:txBody>
                  <a:tcPr/>
                </a:tc>
                <a:extLst>
                  <a:ext uri="{0D108BD9-81ED-4DB2-BD59-A6C34878D82A}">
                    <a16:rowId xmlns:a16="http://schemas.microsoft.com/office/drawing/2014/main" val="2709248227"/>
                  </a:ext>
                </a:extLst>
              </a:tr>
              <a:tr h="401769">
                <a:tc>
                  <a:txBody>
                    <a:bodyPr/>
                    <a:lstStyle/>
                    <a:p>
                      <a:r>
                        <a:rPr lang="en-GB" sz="1600"/>
                        <a:t>April 2027</a:t>
                      </a:r>
                    </a:p>
                  </a:txBody>
                  <a:tcPr/>
                </a:tc>
                <a:tc>
                  <a:txBody>
                    <a:bodyPr/>
                    <a:lstStyle/>
                    <a:p>
                      <a:r>
                        <a:rPr lang="en-GB" sz="1600"/>
                        <a:t>Full conformance date for ALL providers of lung cancer screening services</a:t>
                      </a:r>
                    </a:p>
                  </a:txBody>
                  <a:tcPr/>
                </a:tc>
                <a:extLst>
                  <a:ext uri="{0D108BD9-81ED-4DB2-BD59-A6C34878D82A}">
                    <a16:rowId xmlns:a16="http://schemas.microsoft.com/office/drawing/2014/main" val="560864434"/>
                  </a:ext>
                </a:extLst>
              </a:tr>
            </a:tbl>
          </a:graphicData>
        </a:graphic>
      </p:graphicFrame>
    </p:spTree>
    <p:extLst>
      <p:ext uri="{BB962C8B-B14F-4D97-AF65-F5344CB8AC3E}">
        <p14:creationId xmlns:p14="http://schemas.microsoft.com/office/powerpoint/2010/main" val="2817017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EEFAD-B79E-C20E-2778-28CADBBC89E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BD8A7AB-5DDB-CB48-04D3-FEDAD8E07E35}"/>
              </a:ext>
            </a:extLst>
          </p:cNvPr>
          <p:cNvSpPr>
            <a:spLocks noGrp="1"/>
          </p:cNvSpPr>
          <p:nvPr>
            <p:ph type="body" sz="quarter" idx="13"/>
          </p:nvPr>
        </p:nvSpPr>
        <p:spPr>
          <a:xfrm>
            <a:off x="875998" y="1989317"/>
            <a:ext cx="5387642" cy="1600454"/>
          </a:xfrm>
        </p:spPr>
        <p:txBody>
          <a:bodyPr>
            <a:normAutofit fontScale="62500" lnSpcReduction="20000"/>
          </a:bodyPr>
          <a:lstStyle/>
          <a:p>
            <a:r>
              <a:rPr lang="en-GB" sz="5100" b="1">
                <a:solidFill>
                  <a:schemeClr val="accent1"/>
                </a:solidFill>
              </a:rPr>
              <a:t>Public Consultation Questionnaire</a:t>
            </a:r>
          </a:p>
          <a:p>
            <a:endParaRPr lang="en-GB" b="1"/>
          </a:p>
          <a:p>
            <a:r>
              <a:rPr lang="en-GB" sz="3800" b="1"/>
              <a:t>Julia Webb</a:t>
            </a:r>
          </a:p>
        </p:txBody>
      </p:sp>
      <p:pic>
        <p:nvPicPr>
          <p:cNvPr id="2" name="Graphic 1" descr="Group of people with solid fill">
            <a:extLst>
              <a:ext uri="{FF2B5EF4-FFF2-40B4-BE49-F238E27FC236}">
                <a16:creationId xmlns:a16="http://schemas.microsoft.com/office/drawing/2014/main" id="{B62DEAD2-051E-AC4A-BD5C-1E77918CBDF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8688" y="1074917"/>
            <a:ext cx="914400" cy="914400"/>
          </a:xfrm>
          <a:prstGeom prst="rect">
            <a:avLst/>
          </a:prstGeom>
        </p:spPr>
      </p:pic>
    </p:spTree>
    <p:extLst>
      <p:ext uri="{BB962C8B-B14F-4D97-AF65-F5344CB8AC3E}">
        <p14:creationId xmlns:p14="http://schemas.microsoft.com/office/powerpoint/2010/main" val="9126088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F0E5AD-A155-175A-BBA5-3F310684DA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F5CC37-84AD-BBA2-1631-AC2CC4E5E6FF}"/>
              </a:ext>
            </a:extLst>
          </p:cNvPr>
          <p:cNvSpPr>
            <a:spLocks noGrp="1"/>
          </p:cNvSpPr>
          <p:nvPr>
            <p:ph type="title"/>
          </p:nvPr>
        </p:nvSpPr>
        <p:spPr>
          <a:xfrm>
            <a:off x="629479" y="479425"/>
            <a:ext cx="10515600" cy="1325563"/>
          </a:xfrm>
        </p:spPr>
        <p:txBody>
          <a:bodyPr>
            <a:normAutofit/>
          </a:bodyPr>
          <a:lstStyle/>
          <a:p>
            <a:r>
              <a:rPr lang="en-GB" sz="3200" b="1">
                <a:solidFill>
                  <a:srgbClr val="0070C0"/>
                </a:solidFill>
              </a:rPr>
              <a:t>Lung Cancer Screening Data Set (LCSDS) v1.0 – Public Consultation Questions</a:t>
            </a:r>
          </a:p>
        </p:txBody>
      </p:sp>
      <p:sp>
        <p:nvSpPr>
          <p:cNvPr id="3" name="Content Placeholder 2">
            <a:extLst>
              <a:ext uri="{FF2B5EF4-FFF2-40B4-BE49-F238E27FC236}">
                <a16:creationId xmlns:a16="http://schemas.microsoft.com/office/drawing/2014/main" id="{871FBD9A-2371-C106-C324-AA7BCE821DCE}"/>
              </a:ext>
            </a:extLst>
          </p:cNvPr>
          <p:cNvSpPr>
            <a:spLocks noGrp="1"/>
          </p:cNvSpPr>
          <p:nvPr>
            <p:ph idx="1"/>
          </p:nvPr>
        </p:nvSpPr>
        <p:spPr>
          <a:xfrm>
            <a:off x="691101" y="2800603"/>
            <a:ext cx="10515600" cy="3381122"/>
          </a:xfrm>
        </p:spPr>
        <p:txBody>
          <a:bodyPr>
            <a:normAutofit fontScale="70000" lnSpcReduction="20000"/>
          </a:bodyPr>
          <a:lstStyle/>
          <a:p>
            <a:pPr marL="0" indent="0">
              <a:buNone/>
            </a:pPr>
            <a:endParaRPr lang="en-GB"/>
          </a:p>
          <a:p>
            <a:r>
              <a:rPr lang="en-GB" sz="2600">
                <a:solidFill>
                  <a:schemeClr val="bg2"/>
                </a:solidFill>
              </a:rPr>
              <a:t>About You</a:t>
            </a:r>
          </a:p>
          <a:p>
            <a:r>
              <a:rPr lang="en-GB" sz="2600">
                <a:solidFill>
                  <a:schemeClr val="bg2"/>
                </a:solidFill>
              </a:rPr>
              <a:t>Proposals and Questions for LCSDS Version 1.0</a:t>
            </a:r>
          </a:p>
          <a:p>
            <a:r>
              <a:rPr lang="en-GB" sz="2600">
                <a:solidFill>
                  <a:schemeClr val="bg2"/>
                </a:solidFill>
              </a:rPr>
              <a:t>Overlap with the Diagnostic Imaging Data Set (DIDS)</a:t>
            </a:r>
          </a:p>
          <a:p>
            <a:r>
              <a:rPr lang="en-GB" sz="2600">
                <a:solidFill>
                  <a:schemeClr val="bg2"/>
                </a:solidFill>
              </a:rPr>
              <a:t>Reporting</a:t>
            </a:r>
          </a:p>
          <a:p>
            <a:r>
              <a:rPr lang="en-GB" sz="2600">
                <a:solidFill>
                  <a:schemeClr val="bg2"/>
                </a:solidFill>
              </a:rPr>
              <a:t>Provider – development timescales</a:t>
            </a:r>
          </a:p>
          <a:p>
            <a:r>
              <a:rPr lang="en-GB" sz="2600">
                <a:solidFill>
                  <a:schemeClr val="bg2"/>
                </a:solidFill>
              </a:rPr>
              <a:t>System Supplier – development timescales</a:t>
            </a:r>
          </a:p>
          <a:p>
            <a:r>
              <a:rPr lang="en-GB" sz="2600">
                <a:solidFill>
                  <a:schemeClr val="bg2"/>
                </a:solidFill>
              </a:rPr>
              <a:t>All development timescales</a:t>
            </a:r>
          </a:p>
          <a:p>
            <a:r>
              <a:rPr lang="en-GB" sz="2600">
                <a:solidFill>
                  <a:schemeClr val="bg2"/>
                </a:solidFill>
              </a:rPr>
              <a:t>General Questions</a:t>
            </a:r>
          </a:p>
          <a:p>
            <a:r>
              <a:rPr lang="en-GB" sz="2600">
                <a:solidFill>
                  <a:schemeClr val="bg2"/>
                </a:solidFill>
              </a:rPr>
              <a:t>Useful Resources</a:t>
            </a:r>
          </a:p>
          <a:p>
            <a:endParaRPr lang="en-GB"/>
          </a:p>
          <a:p>
            <a:endParaRPr lang="en-GB"/>
          </a:p>
          <a:p>
            <a:endParaRPr lang="en-GB"/>
          </a:p>
        </p:txBody>
      </p:sp>
      <p:sp>
        <p:nvSpPr>
          <p:cNvPr id="4" name="Slide Number Placeholder 3">
            <a:extLst>
              <a:ext uri="{FF2B5EF4-FFF2-40B4-BE49-F238E27FC236}">
                <a16:creationId xmlns:a16="http://schemas.microsoft.com/office/drawing/2014/main" id="{1335BCEA-ADF1-4793-CD60-02D6BD4FE2C6}"/>
              </a:ext>
            </a:extLst>
          </p:cNvPr>
          <p:cNvSpPr>
            <a:spLocks noGrp="1"/>
          </p:cNvSpPr>
          <p:nvPr>
            <p:ph type="sldNum" sz="quarter" idx="12"/>
          </p:nvPr>
        </p:nvSpPr>
        <p:spPr/>
        <p:txBody>
          <a:bodyPr/>
          <a:lstStyle/>
          <a:p>
            <a:fld id="{BCDEFCBD-A673-40F2-B85D-F58B2DE10063}" type="slidenum">
              <a:rPr lang="en-GB" smtClean="0"/>
              <a:t>8</a:t>
            </a:fld>
            <a:endParaRPr lang="en-GB"/>
          </a:p>
        </p:txBody>
      </p:sp>
      <p:pic>
        <p:nvPicPr>
          <p:cNvPr id="6" name="Graphic 5" descr="Blueprint with solid fill">
            <a:extLst>
              <a:ext uri="{FF2B5EF4-FFF2-40B4-BE49-F238E27FC236}">
                <a16:creationId xmlns:a16="http://schemas.microsoft.com/office/drawing/2014/main" id="{FD5FEF94-1B29-5AD4-F04E-5059EC2062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48121" y="685006"/>
            <a:ext cx="914400" cy="914400"/>
          </a:xfrm>
          <a:prstGeom prst="rect">
            <a:avLst/>
          </a:prstGeom>
        </p:spPr>
      </p:pic>
      <p:sp>
        <p:nvSpPr>
          <p:cNvPr id="5" name="TextBox 4">
            <a:extLst>
              <a:ext uri="{FF2B5EF4-FFF2-40B4-BE49-F238E27FC236}">
                <a16:creationId xmlns:a16="http://schemas.microsoft.com/office/drawing/2014/main" id="{6CCF4931-4D71-2C1E-569B-416ACDEF4DB8}"/>
              </a:ext>
            </a:extLst>
          </p:cNvPr>
          <p:cNvSpPr txBox="1"/>
          <p:nvPr/>
        </p:nvSpPr>
        <p:spPr>
          <a:xfrm>
            <a:off x="629478" y="1737360"/>
            <a:ext cx="9124121" cy="677108"/>
          </a:xfrm>
          <a:prstGeom prst="rect">
            <a:avLst/>
          </a:prstGeom>
          <a:noFill/>
        </p:spPr>
        <p:txBody>
          <a:bodyPr wrap="square" rtlCol="0">
            <a:spAutoFit/>
          </a:bodyPr>
          <a:lstStyle/>
          <a:p>
            <a:r>
              <a:rPr lang="en-GB" sz="2000">
                <a:solidFill>
                  <a:schemeClr val="bg2"/>
                </a:solidFill>
              </a:rPr>
              <a:t>The questions within the questionnaire were split into the following sections:</a:t>
            </a:r>
          </a:p>
          <a:p>
            <a:endParaRPr lang="en-GB"/>
          </a:p>
        </p:txBody>
      </p:sp>
    </p:spTree>
    <p:extLst>
      <p:ext uri="{BB962C8B-B14F-4D97-AF65-F5344CB8AC3E}">
        <p14:creationId xmlns:p14="http://schemas.microsoft.com/office/powerpoint/2010/main" val="4270026260"/>
      </p:ext>
    </p:extLst>
  </p:cSld>
  <p:clrMapOvr>
    <a:masterClrMapping/>
  </p:clrMapOvr>
  <mc:AlternateContent xmlns:mc="http://schemas.openxmlformats.org/markup-compatibility/2006">
    <mc:Choice xmlns:p14="http://schemas.microsoft.com/office/powerpoint/2010/main" Requires="p14">
      <p:transition spd="med" p14:dur="700" advTm="40000">
        <p:fade/>
      </p:transition>
    </mc:Choice>
    <mc:Fallback>
      <p:transition spd="med" advTm="40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9A53E7B-BA0E-F4C3-7C1A-6EFEB42E7EAF}"/>
              </a:ext>
            </a:extLst>
          </p:cNvPr>
          <p:cNvSpPr>
            <a:spLocks noGrp="1"/>
          </p:cNvSpPr>
          <p:nvPr>
            <p:ph type="body" sz="quarter" idx="13"/>
          </p:nvPr>
        </p:nvSpPr>
        <p:spPr>
          <a:xfrm>
            <a:off x="1068022" y="2907538"/>
            <a:ext cx="3890150" cy="896938"/>
          </a:xfrm>
        </p:spPr>
        <p:txBody>
          <a:bodyPr/>
          <a:lstStyle/>
          <a:p>
            <a:r>
              <a:rPr lang="en-GB" b="1">
                <a:solidFill>
                  <a:schemeClr val="bg2"/>
                </a:solidFill>
              </a:rPr>
              <a:t>About You</a:t>
            </a:r>
          </a:p>
        </p:txBody>
      </p:sp>
      <p:pic>
        <p:nvPicPr>
          <p:cNvPr id="2" name="Graphic 1" descr="Group of people with solid fill">
            <a:extLst>
              <a:ext uri="{FF2B5EF4-FFF2-40B4-BE49-F238E27FC236}">
                <a16:creationId xmlns:a16="http://schemas.microsoft.com/office/drawing/2014/main" id="{2783562B-7B16-A53A-BBD3-ACD616F881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8688" y="1074917"/>
            <a:ext cx="914400" cy="914400"/>
          </a:xfrm>
          <a:prstGeom prst="rect">
            <a:avLst/>
          </a:prstGeom>
        </p:spPr>
      </p:pic>
    </p:spTree>
    <p:extLst>
      <p:ext uri="{BB962C8B-B14F-4D97-AF65-F5344CB8AC3E}">
        <p14:creationId xmlns:p14="http://schemas.microsoft.com/office/powerpoint/2010/main" val="38022660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40000">
        <p15:prstTrans prst="pageCurlDouble"/>
      </p:transition>
    </mc:Choice>
    <mc:Fallback>
      <p:transition spd="slow" advTm="40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LASSIFICATION" val="No_Classification"/>
</p:tagLst>
</file>

<file path=ppt/tags/tag10.xml><?xml version="1.0" encoding="utf-8"?>
<p:tagLst xmlns:a="http://schemas.openxmlformats.org/drawingml/2006/main" xmlns:r="http://schemas.openxmlformats.org/officeDocument/2006/relationships" xmlns:p="http://schemas.openxmlformats.org/presentationml/2006/main">
  <p:tag name="TIMING" val="|1.2|1.3|0.9|0.9|1|1|1.2|1.4|1.1|1.1|1.3"/>
</p:tagLst>
</file>

<file path=ppt/tags/tag11.xml><?xml version="1.0" encoding="utf-8"?>
<p:tagLst xmlns:a="http://schemas.openxmlformats.org/drawingml/2006/main" xmlns:r="http://schemas.openxmlformats.org/officeDocument/2006/relationships" xmlns:p="http://schemas.openxmlformats.org/presentationml/2006/main">
  <p:tag name="TIMING" val="|1.2|1.3|0.9|0.9|1|1|1.2|1.4|1.1|1.1|1.3"/>
</p:tagLst>
</file>

<file path=ppt/tags/tag12.xml><?xml version="1.0" encoding="utf-8"?>
<p:tagLst xmlns:a="http://schemas.openxmlformats.org/drawingml/2006/main" xmlns:r="http://schemas.openxmlformats.org/officeDocument/2006/relationships" xmlns:p="http://schemas.openxmlformats.org/presentationml/2006/main">
  <p:tag name="TIMING" val="|0.3|1|1.1|1.1|0.9|0.9|1|0.9|1.1|0.8|1|1|1.3"/>
</p:tagLst>
</file>

<file path=ppt/tags/tag13.xml><?xml version="1.0" encoding="utf-8"?>
<p:tagLst xmlns:a="http://schemas.openxmlformats.org/drawingml/2006/main" xmlns:r="http://schemas.openxmlformats.org/officeDocument/2006/relationships" xmlns:p="http://schemas.openxmlformats.org/presentationml/2006/main">
  <p:tag name="TIMING" val="|0.3|1|1.1|1.1|0.9|0.9|1|0.9|1.1|0.8|1|1|1.3"/>
</p:tagLst>
</file>

<file path=ppt/tags/tag14.xml><?xml version="1.0" encoding="utf-8"?>
<p:tagLst xmlns:a="http://schemas.openxmlformats.org/drawingml/2006/main" xmlns:r="http://schemas.openxmlformats.org/officeDocument/2006/relationships" xmlns:p="http://schemas.openxmlformats.org/presentationml/2006/main">
  <p:tag name="TIMING" val="|1.4|0.7|0.8|0.6|0.7|0.7|7.3|1.2|1.2|1|1.3|1.2|1.5|2.5"/>
</p:tagLst>
</file>

<file path=ppt/tags/tag15.xml><?xml version="1.0" encoding="utf-8"?>
<p:tagLst xmlns:a="http://schemas.openxmlformats.org/drawingml/2006/main" xmlns:r="http://schemas.openxmlformats.org/officeDocument/2006/relationships" xmlns:p="http://schemas.openxmlformats.org/presentationml/2006/main">
  <p:tag name="TIMING" val="|1.4|0.7|0.8|0.6|0.7|0.7|7.3|1.2|1.2|1|1.3|1.2|1.5|2.5"/>
</p:tagLst>
</file>

<file path=ppt/tags/tag16.xml><?xml version="1.0" encoding="utf-8"?>
<p:tagLst xmlns:a="http://schemas.openxmlformats.org/drawingml/2006/main" xmlns:r="http://schemas.openxmlformats.org/officeDocument/2006/relationships" xmlns:p="http://schemas.openxmlformats.org/presentationml/2006/main">
  <p:tag name="TIMING" val="|0.6|1.3|1.2|1|0.9|0.7|0.6|0.9|1|1.2"/>
</p:tagLst>
</file>

<file path=ppt/tags/tag17.xml><?xml version="1.0" encoding="utf-8"?>
<p:tagLst xmlns:a="http://schemas.openxmlformats.org/drawingml/2006/main" xmlns:r="http://schemas.openxmlformats.org/officeDocument/2006/relationships" xmlns:p="http://schemas.openxmlformats.org/presentationml/2006/main">
  <p:tag name="TIMING" val="|0.6|1|0.8|0.9|1.1|1.5|0.9|0.9|0.9|0.8"/>
</p:tagLst>
</file>

<file path=ppt/tags/tag18.xml><?xml version="1.0" encoding="utf-8"?>
<p:tagLst xmlns:a="http://schemas.openxmlformats.org/drawingml/2006/main" xmlns:r="http://schemas.openxmlformats.org/officeDocument/2006/relationships" xmlns:p="http://schemas.openxmlformats.org/presentationml/2006/main">
  <p:tag name="TIMING" val="|1.1|1.3|1.4|1.4|1.2|1.1"/>
</p:tagLst>
</file>

<file path=ppt/tags/tag19.xml><?xml version="1.0" encoding="utf-8"?>
<p:tagLst xmlns:a="http://schemas.openxmlformats.org/drawingml/2006/main" xmlns:r="http://schemas.openxmlformats.org/officeDocument/2006/relationships" xmlns:p="http://schemas.openxmlformats.org/presentationml/2006/main">
  <p:tag name="TIMING" val="|3.6|1|1.3|1.4|5.8|2.2"/>
</p:tagLst>
</file>

<file path=ppt/tags/tag2.xml><?xml version="1.0" encoding="utf-8"?>
<p:tagLst xmlns:a="http://schemas.openxmlformats.org/drawingml/2006/main" xmlns:r="http://schemas.openxmlformats.org/officeDocument/2006/relationships" xmlns:p="http://schemas.openxmlformats.org/presentationml/2006/main">
  <p:tag name="CLASSIFICATION" val="No_Classification"/>
</p:tagLst>
</file>

<file path=ppt/tags/tag20.xml><?xml version="1.0" encoding="utf-8"?>
<p:tagLst xmlns:a="http://schemas.openxmlformats.org/drawingml/2006/main" xmlns:r="http://schemas.openxmlformats.org/officeDocument/2006/relationships" xmlns:p="http://schemas.openxmlformats.org/presentationml/2006/main">
  <p:tag name="TIMING" val="|4.7|2.4|1.4|1.9|2.5|1.2"/>
</p:tagLst>
</file>

<file path=ppt/tags/tag21.xml><?xml version="1.0" encoding="utf-8"?>
<p:tagLst xmlns:a="http://schemas.openxmlformats.org/drawingml/2006/main" xmlns:r="http://schemas.openxmlformats.org/officeDocument/2006/relationships" xmlns:p="http://schemas.openxmlformats.org/presentationml/2006/main">
  <p:tag name="TIMING" val="|2.4|3.9|1.2|1|1.1|1|1.1"/>
</p:tagLst>
</file>

<file path=ppt/tags/tag22.xml><?xml version="1.0" encoding="utf-8"?>
<p:tagLst xmlns:a="http://schemas.openxmlformats.org/drawingml/2006/main" xmlns:r="http://schemas.openxmlformats.org/officeDocument/2006/relationships" xmlns:p="http://schemas.openxmlformats.org/presentationml/2006/main">
  <p:tag name="TIMING" val="|1.1|0.9|1|0.9|1|0.6|0.9|1"/>
</p:tagLst>
</file>

<file path=ppt/tags/tag23.xml><?xml version="1.0" encoding="utf-8"?>
<p:tagLst xmlns:a="http://schemas.openxmlformats.org/drawingml/2006/main" xmlns:r="http://schemas.openxmlformats.org/officeDocument/2006/relationships" xmlns:p="http://schemas.openxmlformats.org/presentationml/2006/main">
  <p:tag name="TIMING" val="|0.4|1.3|1.2|1.3|1.2|1.2|1|0.9|1.3|1.1|1.1"/>
</p:tagLst>
</file>

<file path=ppt/tags/tag24.xml><?xml version="1.0" encoding="utf-8"?>
<p:tagLst xmlns:a="http://schemas.openxmlformats.org/drawingml/2006/main" xmlns:r="http://schemas.openxmlformats.org/officeDocument/2006/relationships" xmlns:p="http://schemas.openxmlformats.org/presentationml/2006/main">
  <p:tag name="TIMING" val="|2.4|3.9|1.2|1|1.1|1|1.1"/>
</p:tagLst>
</file>

<file path=ppt/tags/tag25.xml><?xml version="1.0" encoding="utf-8"?>
<p:tagLst xmlns:a="http://schemas.openxmlformats.org/drawingml/2006/main" xmlns:r="http://schemas.openxmlformats.org/officeDocument/2006/relationships" xmlns:p="http://schemas.openxmlformats.org/presentationml/2006/main">
  <p:tag name="TIMING" val="|0.8|2.6|2|1.3|1|1.1|1.1|1|0.8|0.9|1|0.9|1.1|0.9|0.9"/>
</p:tagLst>
</file>

<file path=ppt/tags/tag26.xml><?xml version="1.0" encoding="utf-8"?>
<p:tagLst xmlns:a="http://schemas.openxmlformats.org/drawingml/2006/main" xmlns:r="http://schemas.openxmlformats.org/officeDocument/2006/relationships" xmlns:p="http://schemas.openxmlformats.org/presentationml/2006/main">
  <p:tag name="TIMING" val="|3.4|0.7|3.4|1|1|1.1|1.6"/>
</p:tagLst>
</file>

<file path=ppt/tags/tag3.xml><?xml version="1.0" encoding="utf-8"?>
<p:tagLst xmlns:a="http://schemas.openxmlformats.org/drawingml/2006/main" xmlns:r="http://schemas.openxmlformats.org/officeDocument/2006/relationships" xmlns:p="http://schemas.openxmlformats.org/presentationml/2006/main">
  <p:tag name="CLASSIFICATION" val="No_Classification"/>
</p:tagLst>
</file>

<file path=ppt/tags/tag4.xml><?xml version="1.0" encoding="utf-8"?>
<p:tagLst xmlns:a="http://schemas.openxmlformats.org/drawingml/2006/main" xmlns:r="http://schemas.openxmlformats.org/officeDocument/2006/relationships" xmlns:p="http://schemas.openxmlformats.org/presentationml/2006/main">
  <p:tag name="TIMING" val="|5.4|1.5|2.4|1.7|1.6|2.1|2.8|2.1|2.2|3|2.4|1"/>
</p:tagLst>
</file>

<file path=ppt/tags/tag5.xml><?xml version="1.0" encoding="utf-8"?>
<p:tagLst xmlns:a="http://schemas.openxmlformats.org/drawingml/2006/main" xmlns:r="http://schemas.openxmlformats.org/officeDocument/2006/relationships" xmlns:p="http://schemas.openxmlformats.org/presentationml/2006/main">
  <p:tag name="TIMING" val="|5.4|1.5|2.4|1.7|1.6|2.1|2.8|2.1|2.2|3|2.4|1"/>
</p:tagLst>
</file>

<file path=ppt/tags/tag6.xml><?xml version="1.0" encoding="utf-8"?>
<p:tagLst xmlns:a="http://schemas.openxmlformats.org/drawingml/2006/main" xmlns:r="http://schemas.openxmlformats.org/officeDocument/2006/relationships" xmlns:p="http://schemas.openxmlformats.org/presentationml/2006/main">
  <p:tag name="TIMING" val="|5.4|1.5|2.4|1.7|1.6|2.1|2.8|2.1|2.2|3|2.4|1"/>
</p:tagLst>
</file>

<file path=ppt/tags/tag7.xml><?xml version="1.0" encoding="utf-8"?>
<p:tagLst xmlns:a="http://schemas.openxmlformats.org/drawingml/2006/main" xmlns:r="http://schemas.openxmlformats.org/officeDocument/2006/relationships" xmlns:p="http://schemas.openxmlformats.org/presentationml/2006/main">
  <p:tag name="TIMING" val="|5.4|1.5|2.4|1.7|1.6|2.1|2.8|2.1|2.2|3|2.4|1"/>
</p:tagLst>
</file>

<file path=ppt/tags/tag8.xml><?xml version="1.0" encoding="utf-8"?>
<p:tagLst xmlns:a="http://schemas.openxmlformats.org/drawingml/2006/main" xmlns:r="http://schemas.openxmlformats.org/officeDocument/2006/relationships" xmlns:p="http://schemas.openxmlformats.org/presentationml/2006/main">
  <p:tag name="TIMING" val="|5.4|1.5|2.4|1.7|1.6|2.1|2.8|2.1|2.2|3|2.4|1"/>
</p:tagLst>
</file>

<file path=ppt/tags/tag9.xml><?xml version="1.0" encoding="utf-8"?>
<p:tagLst xmlns:a="http://schemas.openxmlformats.org/drawingml/2006/main" xmlns:r="http://schemas.openxmlformats.org/officeDocument/2006/relationships" xmlns:p="http://schemas.openxmlformats.org/presentationml/2006/main">
  <p:tag name="TIMING" val="|1|1.4|1.3|1.2|1.3|1.1|1.7|1.7"/>
</p:tagLst>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1_Office Theme">
  <a:themeElements>
    <a:clrScheme name="Custom 925">
      <a:dk1>
        <a:sysClr val="windowText" lastClr="000000"/>
      </a:dk1>
      <a:lt1>
        <a:sysClr val="window" lastClr="FFFFFF"/>
      </a:lt1>
      <a:dk2>
        <a:srgbClr val="425563"/>
      </a:dk2>
      <a:lt2>
        <a:srgbClr val="D0D5D6"/>
      </a:lt2>
      <a:accent1>
        <a:srgbClr val="005EB8"/>
      </a:accent1>
      <a:accent2>
        <a:srgbClr val="84919C"/>
      </a:accent2>
      <a:accent3>
        <a:srgbClr val="D0D5D6"/>
      </a:accent3>
      <a:accent4>
        <a:srgbClr val="71CCEF"/>
      </a:accent4>
      <a:accent5>
        <a:srgbClr val="003087"/>
      </a:accent5>
      <a:accent6>
        <a:srgbClr val="FFB81C"/>
      </a:accent6>
      <a:hlink>
        <a:srgbClr val="0563C1"/>
      </a:hlink>
      <a:folHlink>
        <a:srgbClr val="954F72"/>
      </a:folHlink>
    </a:clrScheme>
    <a:fontScheme name="Custom 32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sz="1200" b="1" dirty="0" smtClean="0">
            <a:solidFill>
              <a:schemeClr val="accent1"/>
            </a:solidFill>
          </a:defRPr>
        </a:defPPr>
      </a:lstStyle>
    </a:txDef>
  </a:objectDefaults>
  <a:extraClrSchemeLst/>
  <a:extLst>
    <a:ext uri="{05A4C25C-085E-4340-85A3-A5531E510DB2}">
      <thm15:themeFamily xmlns:thm15="http://schemas.microsoft.com/office/thememl/2012/main" name="NHS-Digital-BLUE-1019A" id="{9A6B7CFB-4CA2-6F42-A001-5FD0FE96EF89}" vid="{7DF52693-156F-0042-BA45-0150040663C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79f59b7-ee51-46bb-b056-e39cd842a4c5" xsi:nil="true"/>
    <AuthoredDate xmlns="079f59b7-ee51-46bb-b056-e39cd842a4c5">2025-06-17T10:38:40+00:00</AuthoredDate>
    <e076e489fa624670a6d5030aa6510568 xmlns="079f59b7-ee51-46bb-b056-e39cd842a4c5" xsi:nil="true"/>
    <AuthorName xmlns="079f59b7-ee51-46bb-b056-e39cd842a4c5">
      <UserInfo>
        <DisplayName/>
        <AccountId xsi:nil="true"/>
        <AccountType/>
      </UserInfo>
    </AuthorName>
    <InformationVersion xmlns="079f59b7-ee51-46bb-b056-e39cd842a4c5" xsi:nil="true"/>
    <SecurityDescriptor xmlns="079f59b7-ee51-46bb-b056-e39cd842a4c5" xsi:nil="true"/>
    <SecurityClassification xmlns="079f59b7-ee51-46bb-b056-e39cd842a4c5">Official</SecurityClassification>
    <InformationStatus xmlns="079f59b7-ee51-46bb-b056-e39cd842a4c5">Draft</InformationStatus>
    <TaxCatchAllLabel xmlns="079f59b7-ee51-46bb-b056-e39cd842a4c5" xsi:nil="true"/>
    <Summary xmlns="079f59b7-ee51-46bb-b056-e39cd842a4c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NHSD Basic Document (3 years)" ma:contentTypeID="0x01010004DB44BF63F56847A865C24362CC06D200F837B2A837839644BB129AA0782D44E2" ma:contentTypeVersion="57" ma:contentTypeDescription="Any general NHS Digital document with 3 years retention" ma:contentTypeScope="" ma:versionID="eb83f3b121b6ea68dddc202944b81a76">
  <xsd:schema xmlns:xsd="http://www.w3.org/2001/XMLSchema" xmlns:xs="http://www.w3.org/2001/XMLSchema" xmlns:p="http://schemas.microsoft.com/office/2006/metadata/properties" xmlns:ns2="079f59b7-ee51-46bb-b056-e39cd842a4c5" xmlns:ns3="44f7705b-2428-4f18-9389-f572a07320ae" targetNamespace="http://schemas.microsoft.com/office/2006/metadata/properties" ma:root="true" ma:fieldsID="4be670ec4881825b4c126416b988268a" ns2:_="" ns3:_="">
    <xsd:import namespace="079f59b7-ee51-46bb-b056-e39cd842a4c5"/>
    <xsd:import namespace="44f7705b-2428-4f18-9389-f572a07320ae"/>
    <xsd:element name="properties">
      <xsd:complexType>
        <xsd:sequence>
          <xsd:element name="documentManagement">
            <xsd:complexType>
              <xsd:all>
                <xsd:element ref="ns2:AuthorName" minOccurs="0"/>
                <xsd:element ref="ns2:AuthoredDate"/>
                <xsd:element ref="ns2:TaxCatchAll" minOccurs="0"/>
                <xsd:element ref="ns2:InformationStatus"/>
                <xsd:element ref="ns2:InformationVersion" minOccurs="0"/>
                <xsd:element ref="ns2:SecurityClassification"/>
                <xsd:element ref="ns2:SecurityDescriptor" minOccurs="0"/>
                <xsd:element ref="ns2:Summary" minOccurs="0"/>
                <xsd:element ref="ns2:e076e489fa624670a6d5030aa6510568" minOccurs="0"/>
                <xsd:element ref="ns2:TaxCatchAllLabel" minOccurs="0"/>
                <xsd:element ref="ns2:SharedWithUsers" minOccurs="0"/>
                <xsd:element ref="ns2:SharedWithDetails" minOccurs="0"/>
                <xsd:element ref="ns3:MediaServiceMetadata" minOccurs="0"/>
                <xsd:element ref="ns3:MediaServiceFastMetadata" minOccurs="0"/>
                <xsd:element ref="ns3:MediaServiceDateTaken" minOccurs="0"/>
                <xsd:element ref="ns3:MediaServiceObjectDetectorVersion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9f59b7-ee51-46bb-b056-e39cd842a4c5" elementFormDefault="qualified">
    <xsd:import namespace="http://schemas.microsoft.com/office/2006/documentManagement/types"/>
    <xsd:import namespace="http://schemas.microsoft.com/office/infopath/2007/PartnerControls"/>
    <xsd:element name="AuthorName" ma:index="8" nillable="true" ma:displayName="Author Name" ma:description="The name of the primary author or contact" ma:SearchPeopleOnly="false" ma:SharePointGroup="0" ma:internalName="AuthorName"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edDate" ma:index="9" ma:displayName="Authored Date" ma:default="[Today]" ma:format="DateTime" ma:internalName="AuthoredDate" ma:readOnly="false">
      <xsd:simpleType>
        <xsd:restriction base="dms:DateTime"/>
      </xsd:simpleType>
    </xsd:element>
    <xsd:element name="TaxCatchAll" ma:index="10" nillable="true" ma:displayName="Taxonomy Catch All Column" ma:hidden="true" ma:list="{8d201f50-ac1c-425d-8fc0-d3967eeb1e9a}" ma:internalName="TaxCatchAll" ma:readOnly="false" ma:showField="CatchAllData" ma:web="079f59b7-ee51-46bb-b056-e39cd842a4c5">
      <xsd:complexType>
        <xsd:complexContent>
          <xsd:extension base="dms:MultiChoiceLookup">
            <xsd:sequence>
              <xsd:element name="Value" type="dms:Lookup" maxOccurs="unbounded" minOccurs="0" nillable="true"/>
            </xsd:sequence>
          </xsd:extension>
        </xsd:complexContent>
      </xsd:complexType>
    </xsd:element>
    <xsd:element name="InformationStatus" ma:index="11" ma:displayName="Information Status" ma:default="Draft" ma:description="The position of state of the resource" ma:format="Dropdown" ma:internalName="InformationStatus" ma:readOnly="false">
      <xsd:simpleType>
        <xsd:restriction base="dms:Choice">
          <xsd:enumeration value="Draft"/>
          <xsd:enumeration value="In Review"/>
          <xsd:enumeration value="Approved"/>
          <xsd:enumeration value="Archived"/>
          <xsd:enumeration value="Public"/>
        </xsd:restriction>
      </xsd:simpleType>
    </xsd:element>
    <xsd:element name="InformationVersion" ma:index="12" nillable="true" ma:displayName="Information Version" ma:decimals="2" ma:description="Identifies version number of the resource" ma:internalName="InformationVersion" ma:readOnly="false" ma:percentage="FALSE">
      <xsd:simpleType>
        <xsd:restriction base="dms:Number">
          <xsd:maxInclusive value="5000"/>
          <xsd:minInclusive value="0"/>
        </xsd:restriction>
      </xsd:simpleType>
    </xsd:element>
    <xsd:element name="SecurityClassification" ma:index="13" ma:displayName="Security Classification" ma:default="Official" ma:format="Dropdown" ma:internalName="SecurityClassification" ma:readOnly="false">
      <xsd:simpleType>
        <xsd:restriction base="dms:Choice">
          <xsd:enumeration value="Official"/>
          <xsd:enumeration value="Official - Sensitive"/>
        </xsd:restriction>
      </xsd:simpleType>
    </xsd:element>
    <xsd:element name="SecurityDescriptor" ma:index="14" nillable="true" ma:displayName="Security Descriptor" ma:format="Dropdown" ma:internalName="SecurityDescriptor" ma:readOnly="false">
      <xsd:simpleType>
        <xsd:restriction base="dms:Choice">
          <xsd:enumeration value="Commercial"/>
          <xsd:enumeration value="Personal"/>
          <xsd:enumeration value="Local Sensitive (LOCSEN)"/>
        </xsd:restriction>
      </xsd:simpleType>
    </xsd:element>
    <xsd:element name="Summary" ma:index="15" nillable="true" ma:displayName="Summary" ma:description="An account of the content of the resource" ma:internalName="Summary" ma:readOnly="false">
      <xsd:simpleType>
        <xsd:restriction base="dms:Note">
          <xsd:maxLength value="255"/>
        </xsd:restriction>
      </xsd:simpleType>
    </xsd:element>
    <xsd:element name="e076e489fa624670a6d5030aa6510568" ma:index="16" nillable="true" ma:displayName="InformationType_0" ma:hidden="true" ma:internalName="e076e489fa624670a6d5030aa6510568" ma:readOnly="false">
      <xsd:simpleType>
        <xsd:restriction base="dms:Note"/>
      </xsd:simpleType>
    </xsd:element>
    <xsd:element name="TaxCatchAllLabel" ma:index="17" nillable="true" ma:displayName="Taxonomy Catch All Column1" ma:hidden="true" ma:list="{8d201f50-ac1c-425d-8fc0-d3967eeb1e9a}" ma:internalName="TaxCatchAllLabel" ma:readOnly="false" ma:showField="CatchAllDataLabel" ma:web="079f59b7-ee51-46bb-b056-e39cd842a4c5">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f7705b-2428-4f18-9389-f572a07320ae" elementFormDefault="qualified">
    <xsd:import namespace="http://schemas.microsoft.com/office/2006/documentManagement/types"/>
    <xsd:import namespace="http://schemas.microsoft.com/office/infopath/2007/PartnerControls"/>
    <xsd:element name="MediaServiceMetadata" ma:index="20" nillable="true" ma:displayName="MediaServiceMetadata" ma:hidden="true" ma:internalName="MediaServiceMetadata" ma:readOnly="true">
      <xsd:simpleType>
        <xsd:restriction base="dms:Note"/>
      </xsd:simpleType>
    </xsd:element>
    <xsd:element name="MediaServiceFastMetadata" ma:index="21" nillable="true" ma:displayName="MediaServiceFastMetadata" ma:hidden="true" ma:internalName="MediaServiceFastMetadata" ma:readOnly="true">
      <xsd:simpleType>
        <xsd:restriction base="dms:Note"/>
      </xsd:simpleType>
    </xsd:element>
    <xsd:element name="MediaServiceDateTaken" ma:index="22" nillable="true" ma:displayName="MediaServiceDateTaken" ma:description="" ma:hidden="true" ma:internalName="MediaServiceDateTake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BE8D36-CCDC-44B0-9EF2-7E8C0E885746}">
  <ds:schemaRefs>
    <ds:schemaRef ds:uri="079f59b7-ee51-46bb-b056-e39cd842a4c5"/>
    <ds:schemaRef ds:uri="44f7705b-2428-4f18-9389-f572a07320a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AC4F0CE-A916-4CFC-9577-39225EE7521C}">
  <ds:schemaRefs>
    <ds:schemaRef ds:uri="http://schemas.microsoft.com/sharepoint/v3/contenttype/forms"/>
  </ds:schemaRefs>
</ds:datastoreItem>
</file>

<file path=customXml/itemProps3.xml><?xml version="1.0" encoding="utf-8"?>
<ds:datastoreItem xmlns:ds="http://schemas.openxmlformats.org/officeDocument/2006/customXml" ds:itemID="{2DE32B4F-B14B-49EE-A8E8-84D342859354}">
  <ds:schemaRefs>
    <ds:schemaRef ds:uri="079f59b7-ee51-46bb-b056-e39cd842a4c5"/>
    <ds:schemaRef ds:uri="44f7705b-2428-4f18-9389-f572a07320a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3450</Words>
  <Application>Microsoft Office PowerPoint</Application>
  <PresentationFormat>Widescreen</PresentationFormat>
  <Paragraphs>586</Paragraphs>
  <Slides>45</Slides>
  <Notes>27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45</vt:i4>
      </vt:variant>
    </vt:vector>
  </HeadingPairs>
  <TitlesOfParts>
    <vt:vector size="52" baseType="lpstr">
      <vt:lpstr>Aptos</vt:lpstr>
      <vt:lpstr>Arial</vt:lpstr>
      <vt:lpstr>Calibri</vt:lpstr>
      <vt:lpstr>Calibri,Sans-Serif</vt:lpstr>
      <vt:lpstr>Courier New</vt:lpstr>
      <vt:lpstr>NHSD-Refresh-Theme-NOV1120B</vt:lpstr>
      <vt:lpstr>1_Office Theme</vt:lpstr>
      <vt:lpstr> Lung Cancer Screening Data Set v1.0  Expert Reference Group</vt:lpstr>
      <vt:lpstr>LCSDS Expert Reference Group</vt:lpstr>
      <vt:lpstr>Programme update</vt:lpstr>
      <vt:lpstr>PowerPoint Presentation</vt:lpstr>
      <vt:lpstr>PowerPoint Presentation</vt:lpstr>
      <vt:lpstr>Lung Cancer Screening Data Set v1.0 – Implementation Roadmap</vt:lpstr>
      <vt:lpstr>PowerPoint Presentation</vt:lpstr>
      <vt:lpstr>Lung Cancer Screening Data Set (LCSDS) v1.0 – Public Consultation Questions</vt:lpstr>
      <vt:lpstr>PowerPoint Presentation</vt:lpstr>
      <vt:lpstr>Summary of 20 responses received online</vt:lpstr>
      <vt:lpstr>Summary of 20 responses received</vt:lpstr>
      <vt:lpstr>PowerPoint Presentation</vt:lpstr>
      <vt:lpstr>Findings by question - Tables</vt:lpstr>
      <vt:lpstr>Findings by question - Tables</vt:lpstr>
      <vt:lpstr>Findings by question</vt:lpstr>
      <vt:lpstr>Findings by question</vt:lpstr>
      <vt:lpstr>Conclusions:</vt:lpstr>
      <vt:lpstr>We Asked: Within the Master Patient Index (MPI) table, are you able to collect the following:</vt:lpstr>
      <vt:lpstr>We Asked: How do you capture these data items within your system (e.g. ICD-10, SNOMED-CT) etc</vt:lpstr>
      <vt:lpstr>We Asked: Do you use SNOMED-CT for capturing Observations, Findings and Procedures within your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 Asked: Are there any specific reports that you would like to see based on the proposed new data in version 1.0 of the LCSDS?</vt:lpstr>
      <vt:lpstr>PowerPoint Presentation</vt:lpstr>
      <vt:lpstr>We asked Providers: Assuming the Information Standards Notice (ISN) is ready to be published in December 2025, would you anticipate being able to achieve the following timescales:   Collection of the required data from 1 July 2026?</vt:lpstr>
      <vt:lpstr>PowerPoint Presentation</vt:lpstr>
      <vt:lpstr>PowerPoint Presentation</vt:lpstr>
      <vt:lpstr>Development Timescales</vt:lpstr>
      <vt:lpstr>PowerPoint Presentation</vt:lpstr>
      <vt:lpstr>What type of systems do you supply?</vt:lpstr>
      <vt:lpstr>All Development Timescales - Conclusions</vt:lpstr>
      <vt:lpstr>PowerPoint Presentation</vt:lpstr>
      <vt:lpstr>General Questions</vt:lpstr>
      <vt:lpstr>Useful Resources</vt:lpstr>
      <vt:lpstr>PowerPoint Presentation</vt:lpstr>
      <vt:lpstr>PowerPoint Presentation</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LISOWSKA, Beata (NHS ENGLAND - X26)</dc:creator>
  <cp:lastModifiedBy>WEBB, Julia (NHS ENGLAND)</cp:lastModifiedBy>
  <cp:revision>1</cp:revision>
  <cp:lastPrinted>2025-06-02T18:09:15Z</cp:lastPrinted>
  <dcterms:created xsi:type="dcterms:W3CDTF">2024-12-05T20:47:26Z</dcterms:created>
  <dcterms:modified xsi:type="dcterms:W3CDTF">2025-10-14T13:32:06Z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0x01010004DB44BF63F56847A865C24362CC06D200F837B2A837839644BB129AA0782D44E2</vt:lpwstr>
  </property>
  <property fmtid="{D5CDD505-2E9C-101B-9397-08002B2CF9AE}" pid="3" name="MediaServiceImageTags">
    <vt:lpwstr/>
  </property>
  <property fmtid="{D5CDD505-2E9C-101B-9397-08002B2CF9AE}" pid="4" name="lcf76f155ced4ddcb4097134ff3c332f">
    <vt:lpwstr/>
  </property>
</Properties>
</file>