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3" r:id="rId4"/>
  </p:sldMasterIdLst>
  <p:notesMasterIdLst>
    <p:notesMasterId r:id="rId37"/>
  </p:notesMasterIdLst>
  <p:handoutMasterIdLst>
    <p:handoutMasterId r:id="rId38"/>
  </p:handoutMasterIdLst>
  <p:sldIdLst>
    <p:sldId id="1923" r:id="rId5"/>
    <p:sldId id="2147482521" r:id="rId6"/>
    <p:sldId id="2147482522" r:id="rId7"/>
    <p:sldId id="2147482525" r:id="rId8"/>
    <p:sldId id="2147482532" r:id="rId9"/>
    <p:sldId id="2147482534" r:id="rId10"/>
    <p:sldId id="2147482538" r:id="rId11"/>
    <p:sldId id="2147482539" r:id="rId12"/>
    <p:sldId id="2147482535" r:id="rId13"/>
    <p:sldId id="2147482524" r:id="rId14"/>
    <p:sldId id="2147482478" r:id="rId15"/>
    <p:sldId id="2147482520" r:id="rId16"/>
    <p:sldId id="2147482515" r:id="rId17"/>
    <p:sldId id="2147482505" r:id="rId18"/>
    <p:sldId id="2147482541" r:id="rId19"/>
    <p:sldId id="2147482543" r:id="rId20"/>
    <p:sldId id="2147482545" r:id="rId21"/>
    <p:sldId id="2147482544" r:id="rId22"/>
    <p:sldId id="2147482547" r:id="rId23"/>
    <p:sldId id="2147482548" r:id="rId24"/>
    <p:sldId id="2147482550" r:id="rId25"/>
    <p:sldId id="2147482551" r:id="rId26"/>
    <p:sldId id="2147482553" r:id="rId27"/>
    <p:sldId id="2147482554" r:id="rId28"/>
    <p:sldId id="2147482555" r:id="rId29"/>
    <p:sldId id="2147482552" r:id="rId30"/>
    <p:sldId id="2147482519" r:id="rId31"/>
    <p:sldId id="2147482526" r:id="rId32"/>
    <p:sldId id="2147482529" r:id="rId33"/>
    <p:sldId id="2147482530" r:id="rId34"/>
    <p:sldId id="2147482507" r:id="rId35"/>
    <p:sldId id="2147482509"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232BC1E-DF1E-CDD0-5BD4-F675EEF7BBB4}" name="BULLWARD, Alistair (NHS ENGLAND - X26)" initials="BX" userId="S::alistair.bullward1@nhs.net::e6a0c482-40fe-4e0e-b464-189e89b0bebc" providerId="AD"/>
  <p188:author id="{0166192D-1353-9A53-ADFA-6F04E31DCF18}" name="HOLLOWS, David (NHS ENGLAND - X26)" initials="DH" userId="S::david.hollows1@nhs.net::dedc3d20-c281-47ce-9962-cd1735bb0638" providerId="AD"/>
  <p188:author id="{E00C1B4D-FD5E-BBE1-8750-B6BB27CD8490}" name="ELYAN, Charlotte (NHS ENGLAND)" initials="CE" userId="S::charlotte.elyan@nhs.net::f856fe8a-998a-46bf-b80a-fcea47413612" providerId="AD"/>
  <p188:author id="{0480AA54-24AA-757A-61C4-ED029119BCF3}" name="SMITH, Oliver (NHS ENGLAND - X26)" initials="OS" userId="S::oliver.smith3@nhs.net::6ecaa89b-189b-49a0-83c4-1468801f700a" providerId="AD"/>
  <p188:author id="{BACB435F-5FC1-D790-4E8D-1BB589769B3C}" name="HOLLINGS, Sam (NHS ENGLAND - X26)" initials="HX" userId="S::sam.hollings1@nhs.net::a36e13a0-321b-4f84-a83e-505de1f3a7d1" providerId="AD"/>
  <p188:author id="{80615B83-31BD-B08C-1597-14AB08737F0D}" name="MANTOVANI, Giulia (NHS ENGLAND - X26)" initials="MX" userId="S::giulia.mantovani1@nhs.net::7545cdc4-6344-419b-b5fc-f6d91098c47f" providerId="AD"/>
  <p188:author id="{02D06D90-2212-B1B6-0A2D-B3AE03340E00}" name="ELLISS-BROOKES, Lucy (NHS ENGLAND - X26)" initials="LE" userId="S::lucy.elliss-brookes1@nhs.net::3d79e6db-85fc-4a22-b7c3-417433a1f0fb" providerId="AD"/>
  <p188:author id="{714F7D96-9977-F698-A514-0C459C7BC34B}" name="MANKU, Sandeep (NHS ENGLAND)" initials="SM" userId="S::sandeep.manku@nhs.net::eb8fd15e-c2f1-4d49-a5b9-609138e9bdcd" providerId="AD"/>
  <p188:author id="{A58DA497-E8B7-926A-A962-8931D2337D19}" name="HINKS, Samantha (NHS ENGLAND)" initials="HE" userId="S::samantha.hinks@nhs.net::1ab07b4e-b3f1-4cd3-8ac9-0a9553b7f1e8" providerId="AD"/>
  <p188:author id="{B4B3DE97-098F-CFC7-347D-51A9F00A0520}" name="SATO, Laura (NHS ENGLAND - X26)" initials="LS" userId="S::laura.sato@nhs.net::c701cda7-74be-4b37-a665-951dc84b6efd" providerId="AD"/>
  <p188:author id="{07FD509C-E709-79B7-A330-2767575A8909}" name="EVANS, Lara (NHS ENGLAND - X24)" initials="" userId="S::lara.evans6@nhs.net::3042d786-129b-43d8-84ff-0124e8cdc785" providerId="AD"/>
  <p188:author id="{24A1FCAA-3A9D-9395-969A-D5B160DE9760}" name="LLEWELLYN, Rebecca (NHS ENGLAND)" initials="RL" userId="S::rebecca.llewellyn2@nhs.net::38bb06f6-6ff1-4e5c-9fe4-1b0641dc74f6" providerId="AD"/>
  <p188:author id="{93725BB9-AD69-ABE9-B462-B31DE65A8444}" name="GRAHAM, Charlotte (NHS ENGLAND)" initials="CG" userId="S::charlotte.graham14@nhs.net::1ba321d4-4b42-482e-be3b-fc4ca00533af" providerId="AD"/>
  <p188:author id="{CCF95BE1-4BCC-7142-E22B-2152574F4511}" name="HIGGINS, Jane (NHS ENGLAND - X26)" initials="JH" userId="S::jane.higgins8@nhs.net::c039834f-0acb-4d15-adc7-e9d4ba55da4b" providerId="AD"/>
  <p188:author id="{FE0790F1-3709-F34D-10B9-426548441612}" name="THEW, Sarah (NHS ENGLAND)" initials="ST" userId="S::sarah.thew2@nhs.net::1fde74a1-3135-40ea-bb52-2aa167891e94" providerId="AD"/>
  <p188:author id="{16D7E8FA-138F-55C8-4D33-801BE2B020FE}" name="MCNALLY, Robyn (NHS ENGLAND)" initials="RM" userId="S::robyn.mcnally1@nhs.net::29332e1b-a207-40d1-974f-0cbd24f394b4"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Wilkinson" initials="SW" lastIdx="1" clrIdx="0">
    <p:extLst>
      <p:ext uri="{19B8F6BF-5375-455C-9EA6-DF929625EA0E}">
        <p15:presenceInfo xmlns:p15="http://schemas.microsoft.com/office/powerpoint/2012/main" userId="1186059c3be801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D2CC"/>
    <a:srgbClr val="99DBD6"/>
    <a:srgbClr val="99DDEB"/>
    <a:srgbClr val="80D4E7"/>
    <a:srgbClr val="005EB8"/>
    <a:srgbClr val="E8EDEE"/>
    <a:srgbClr val="003087"/>
    <a:srgbClr val="82D1CB"/>
    <a:srgbClr val="00A499"/>
    <a:srgbClr val="00A9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015E0F-836A-4F17-85B9-D25DCC1BB45A}" v="640" dt="2026-02-09T12:06:03.103"/>
    <p1510:client id="{89BB0E22-294E-4F45-8BB9-84E75B2E33E4}" v="1" dt="2026-03-04T09:12:25.25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352"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commentAuthors" Target="commentAuthor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presProps" Target="presProps.xml"/><Relationship Id="rId45"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2EEC95-64DF-BC69-FC71-A682B40486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9611872-9401-5D00-CCCA-46DDE0B8B9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3C6D816-94D6-40FC-B977-F8A94C7E4824}" type="datetimeFigureOut">
              <a:rPr lang="en-GB" smtClean="0"/>
              <a:t>04/03/2026</a:t>
            </a:fld>
            <a:endParaRPr lang="en-GB"/>
          </a:p>
        </p:txBody>
      </p:sp>
      <p:sp>
        <p:nvSpPr>
          <p:cNvPr id="4" name="Footer Placeholder 3">
            <a:extLst>
              <a:ext uri="{FF2B5EF4-FFF2-40B4-BE49-F238E27FC236}">
                <a16:creationId xmlns:a16="http://schemas.microsoft.com/office/drawing/2014/main" id="{46056112-4593-5EC1-B7DA-2B07022F7AC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019C22BD-2C7D-A062-42A2-EA161F716A2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0EB188-56CE-4FCB-8130-436851797F69}" type="slidenum">
              <a:rPr lang="en-GB" smtClean="0"/>
              <a:t>‹#›</a:t>
            </a:fld>
            <a:endParaRPr lang="en-GB"/>
          </a:p>
        </p:txBody>
      </p:sp>
    </p:spTree>
    <p:extLst>
      <p:ext uri="{BB962C8B-B14F-4D97-AF65-F5344CB8AC3E}">
        <p14:creationId xmlns:p14="http://schemas.microsoft.com/office/powerpoint/2010/main" val="3162181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EED4C3-48B6-4E4A-9B0F-8051E56348DC}" type="datetimeFigureOut">
              <a:rPr lang="en-GB" smtClean="0"/>
              <a:t>04/03/2026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4EC7EF-95E1-3D44-A982-BC7A3E9C617E}" type="slidenum">
              <a:rPr lang="en-GB" smtClean="0"/>
              <a:t>‹#›</a:t>
            </a:fld>
            <a:endParaRPr lang="en-GB"/>
          </a:p>
        </p:txBody>
      </p:sp>
    </p:spTree>
    <p:extLst>
      <p:ext uri="{BB962C8B-B14F-4D97-AF65-F5344CB8AC3E}">
        <p14:creationId xmlns:p14="http://schemas.microsoft.com/office/powerpoint/2010/main" val="1501633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1</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Automated checking of files for errors and warnings – checks against the ETOS</a:t>
            </a:r>
          </a:p>
        </p:txBody>
      </p:sp>
      <p:sp>
        <p:nvSpPr>
          <p:cNvPr id="4" name="Slide Number Placeholder 3"/>
          <p:cNvSpPr>
            <a:spLocks noGrp="1"/>
          </p:cNvSpPr>
          <p:nvPr>
            <p:ph type="sldNum" sz="quarter" idx="5"/>
          </p:nvPr>
        </p:nvSpPr>
        <p:spPr/>
        <p:txBody>
          <a:bodyPr/>
          <a:lstStyle/>
          <a:p>
            <a:fld id="{9A4EC7EF-95E1-3D44-A982-BC7A3E9C617E}" type="slidenum">
              <a:rPr lang="en-GB" smtClean="0"/>
              <a:t>23</a:t>
            </a:fld>
            <a:endParaRPr lang="en-GB"/>
          </a:p>
        </p:txBody>
      </p:sp>
    </p:spTree>
    <p:extLst>
      <p:ext uri="{BB962C8B-B14F-4D97-AF65-F5344CB8AC3E}">
        <p14:creationId xmlns:p14="http://schemas.microsoft.com/office/powerpoint/2010/main" val="38943613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7FE7DB-942C-4ECC-75F3-B75AB220E3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71ADD9-F78D-603C-358F-4D2F21FB8BD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9F8358C-A88D-1C7B-DD03-F3A12B7F53F6}"/>
              </a:ext>
            </a:extLst>
          </p:cNvPr>
          <p:cNvSpPr>
            <a:spLocks noGrp="1"/>
          </p:cNvSpPr>
          <p:nvPr>
            <p:ph type="body" idx="1"/>
          </p:nvPr>
        </p:nvSpPr>
        <p:spPr/>
        <p:txBody>
          <a:bodyPr/>
          <a:lstStyle/>
          <a:p>
            <a:r>
              <a:rPr lang="en-GB"/>
              <a:t>Demo the file submission process, submission history and viewing error reports</a:t>
            </a:r>
          </a:p>
        </p:txBody>
      </p:sp>
      <p:sp>
        <p:nvSpPr>
          <p:cNvPr id="4" name="Slide Number Placeholder 3">
            <a:extLst>
              <a:ext uri="{FF2B5EF4-FFF2-40B4-BE49-F238E27FC236}">
                <a16:creationId xmlns:a16="http://schemas.microsoft.com/office/drawing/2014/main" id="{44A421F2-941D-DF1F-2C82-90EF30667422}"/>
              </a:ext>
            </a:extLst>
          </p:cNvPr>
          <p:cNvSpPr>
            <a:spLocks noGrp="1"/>
          </p:cNvSpPr>
          <p:nvPr>
            <p:ph type="sldNum" sz="quarter" idx="5"/>
          </p:nvPr>
        </p:nvSpPr>
        <p:spPr/>
        <p:txBody>
          <a:bodyPr/>
          <a:lstStyle/>
          <a:p>
            <a:fld id="{9A4EC7EF-95E1-3D44-A982-BC7A3E9C617E}" type="slidenum">
              <a:rPr lang="en-GB" smtClean="0"/>
              <a:t>26</a:t>
            </a:fld>
            <a:endParaRPr lang="en-GB"/>
          </a:p>
        </p:txBody>
      </p:sp>
    </p:spTree>
    <p:extLst>
      <p:ext uri="{BB962C8B-B14F-4D97-AF65-F5344CB8AC3E}">
        <p14:creationId xmlns:p14="http://schemas.microsoft.com/office/powerpoint/2010/main" val="2235861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Put the recording on!!   Please be aware if you ask questions during the recording you are being recorded!</a:t>
            </a:r>
          </a:p>
        </p:txBody>
      </p:sp>
      <p:sp>
        <p:nvSpPr>
          <p:cNvPr id="4" name="Slide Number Placeholder 3"/>
          <p:cNvSpPr>
            <a:spLocks noGrp="1"/>
          </p:cNvSpPr>
          <p:nvPr>
            <p:ph type="sldNum" sz="quarter" idx="5"/>
          </p:nvPr>
        </p:nvSpPr>
        <p:spPr/>
        <p:txBody>
          <a:bodyPr/>
          <a:lstStyle/>
          <a:p>
            <a:fld id="{9A4EC7EF-95E1-3D44-A982-BC7A3E9C617E}" type="slidenum">
              <a:rPr lang="en-GB" smtClean="0"/>
              <a:t>2</a:t>
            </a:fld>
            <a:endParaRPr lang="en-GB"/>
          </a:p>
        </p:txBody>
      </p:sp>
    </p:spTree>
    <p:extLst>
      <p:ext uri="{BB962C8B-B14F-4D97-AF65-F5344CB8AC3E}">
        <p14:creationId xmlns:p14="http://schemas.microsoft.com/office/powerpoint/2010/main" val="709846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5</a:t>
            </a:fld>
            <a:endParaRPr lang="en-GB"/>
          </a:p>
        </p:txBody>
      </p:sp>
    </p:spTree>
    <p:extLst>
      <p:ext uri="{BB962C8B-B14F-4D97-AF65-F5344CB8AC3E}">
        <p14:creationId xmlns:p14="http://schemas.microsoft.com/office/powerpoint/2010/main" val="223671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ETOS and user guidance – next steps</a:t>
            </a:r>
            <a:br>
              <a:rPr lang="en-GB"/>
            </a:br>
            <a:r>
              <a:rPr lang="en-GB"/>
              <a:t>Data quality – will show the data submissions platform which will give immediate feedback, and then Charlotte will talk about reporting plans</a:t>
            </a:r>
            <a:br>
              <a:rPr lang="en-GB"/>
            </a:br>
            <a:r>
              <a:rPr lang="en-GB"/>
              <a:t>Software systems – Charlotte will give an update</a:t>
            </a:r>
          </a:p>
        </p:txBody>
      </p:sp>
      <p:sp>
        <p:nvSpPr>
          <p:cNvPr id="4" name="Slide Number Placeholder 3"/>
          <p:cNvSpPr>
            <a:spLocks noGrp="1"/>
          </p:cNvSpPr>
          <p:nvPr>
            <p:ph type="sldNum" sz="quarter" idx="5"/>
          </p:nvPr>
        </p:nvSpPr>
        <p:spPr/>
        <p:txBody>
          <a:bodyPr/>
          <a:lstStyle/>
          <a:p>
            <a:fld id="{9A4EC7EF-95E1-3D44-A982-BC7A3E9C617E}" type="slidenum">
              <a:rPr lang="en-GB" smtClean="0"/>
              <a:t>10</a:t>
            </a:fld>
            <a:endParaRPr lang="en-GB"/>
          </a:p>
        </p:txBody>
      </p:sp>
    </p:spTree>
    <p:extLst>
      <p:ext uri="{BB962C8B-B14F-4D97-AF65-F5344CB8AC3E}">
        <p14:creationId xmlns:p14="http://schemas.microsoft.com/office/powerpoint/2010/main" val="41805293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NDSP will sit on NDIT</a:t>
            </a:r>
          </a:p>
          <a:p>
            <a:endParaRPr lang="en-GB"/>
          </a:p>
          <a:p>
            <a:r>
              <a:rPr lang="en-GB"/>
              <a:t>A single data submission portal</a:t>
            </a:r>
          </a:p>
          <a:p>
            <a:pPr lvl="1"/>
            <a:r>
              <a:rPr lang="en-GB"/>
              <a:t>Manage everything in one place</a:t>
            </a:r>
          </a:p>
          <a:p>
            <a:pPr lvl="1"/>
            <a:r>
              <a:rPr lang="en-GB"/>
              <a:t>Ambition is to eventually consolidate 24+ legacy portals</a:t>
            </a:r>
          </a:p>
          <a:p>
            <a:r>
              <a:rPr lang="en-GB"/>
              <a:t>Choice of submission routes to reduce burden</a:t>
            </a:r>
          </a:p>
          <a:p>
            <a:pPr lvl="1"/>
            <a:r>
              <a:rPr lang="en-GB"/>
              <a:t>API, file transfer, file upload, webform and FDP local tenant flows</a:t>
            </a:r>
          </a:p>
          <a:p>
            <a:r>
              <a:rPr lang="en-GB"/>
              <a:t>Consistent data validation </a:t>
            </a:r>
          </a:p>
          <a:p>
            <a:pPr lvl="1"/>
            <a:r>
              <a:rPr lang="en-GB"/>
              <a:t>Data Validation Engine (DVE) using shared rules</a:t>
            </a:r>
          </a:p>
          <a:p>
            <a:r>
              <a:rPr lang="en-GB"/>
              <a:t>Collection management</a:t>
            </a:r>
          </a:p>
          <a:p>
            <a:pPr lvl="1"/>
            <a:r>
              <a:rPr lang="en-GB"/>
              <a:t>Management information, collection windows, permissions</a:t>
            </a:r>
          </a:p>
          <a:p>
            <a:endParaRPr lang="en-GB"/>
          </a:p>
          <a:p>
            <a:endParaRPr lang="en-GB"/>
          </a:p>
        </p:txBody>
      </p:sp>
      <p:sp>
        <p:nvSpPr>
          <p:cNvPr id="4" name="Slide Number Placeholder 3"/>
          <p:cNvSpPr>
            <a:spLocks noGrp="1"/>
          </p:cNvSpPr>
          <p:nvPr>
            <p:ph type="sldNum" sz="quarter" idx="5"/>
          </p:nvPr>
        </p:nvSpPr>
        <p:spPr/>
        <p:txBody>
          <a:bodyPr/>
          <a:lstStyle/>
          <a:p>
            <a:fld id="{481461C5-21BA-4C05-9328-0EC55767EB3A}" type="slidenum">
              <a:rPr lang="en-GB" smtClean="0"/>
              <a:t>11</a:t>
            </a:fld>
            <a:endParaRPr lang="en-GB"/>
          </a:p>
        </p:txBody>
      </p:sp>
    </p:spTree>
    <p:extLst>
      <p:ext uri="{BB962C8B-B14F-4D97-AF65-F5344CB8AC3E}">
        <p14:creationId xmlns:p14="http://schemas.microsoft.com/office/powerpoint/2010/main" val="12846173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E01DC2-F76B-E276-6003-A967AFF894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4072DC-8AF5-4DB2-39B0-9E90EF1C06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BA0E79-3F72-FBDA-4C26-8AD40E1FBA09}"/>
              </a:ext>
            </a:extLst>
          </p:cNvPr>
          <p:cNvSpPr>
            <a:spLocks noGrp="1"/>
          </p:cNvSpPr>
          <p:nvPr>
            <p:ph type="body" idx="1"/>
          </p:nvPr>
        </p:nvSpPr>
        <p:spPr/>
        <p:txBody>
          <a:bodyPr/>
          <a:lstStyle/>
          <a:p>
            <a:r>
              <a:rPr lang="en-GB"/>
              <a:t>NDSP will sit on NDIT</a:t>
            </a:r>
          </a:p>
          <a:p>
            <a:endParaRPr lang="en-GB"/>
          </a:p>
          <a:p>
            <a:r>
              <a:rPr lang="en-GB"/>
              <a:t>A single data submission portal</a:t>
            </a:r>
          </a:p>
          <a:p>
            <a:pPr lvl="1"/>
            <a:r>
              <a:rPr lang="en-GB"/>
              <a:t>Manage everything in one place</a:t>
            </a:r>
          </a:p>
          <a:p>
            <a:pPr lvl="1"/>
            <a:r>
              <a:rPr lang="en-GB"/>
              <a:t>Ambition is to eventually consolidate 24+ legacy portals</a:t>
            </a:r>
          </a:p>
          <a:p>
            <a:r>
              <a:rPr lang="en-GB"/>
              <a:t>Choice of submission routes to reduce burden</a:t>
            </a:r>
          </a:p>
          <a:p>
            <a:pPr lvl="1"/>
            <a:r>
              <a:rPr lang="en-GB"/>
              <a:t>API, file transfer, file upload, webform and FDP local tenant flows</a:t>
            </a:r>
          </a:p>
          <a:p>
            <a:r>
              <a:rPr lang="en-GB"/>
              <a:t>Consistent data validation </a:t>
            </a:r>
          </a:p>
          <a:p>
            <a:pPr lvl="1"/>
            <a:r>
              <a:rPr lang="en-GB"/>
              <a:t>Data Validation Engine (DVE) using shared rules</a:t>
            </a:r>
          </a:p>
          <a:p>
            <a:r>
              <a:rPr lang="en-GB"/>
              <a:t>Collection management</a:t>
            </a:r>
          </a:p>
          <a:p>
            <a:pPr lvl="1"/>
            <a:r>
              <a:rPr lang="en-GB"/>
              <a:t>Management information, collection windows, permissions</a:t>
            </a:r>
          </a:p>
          <a:p>
            <a:endParaRPr lang="en-GB"/>
          </a:p>
          <a:p>
            <a:endParaRPr lang="en-GB"/>
          </a:p>
        </p:txBody>
      </p:sp>
      <p:sp>
        <p:nvSpPr>
          <p:cNvPr id="4" name="Slide Number Placeholder 3">
            <a:extLst>
              <a:ext uri="{FF2B5EF4-FFF2-40B4-BE49-F238E27FC236}">
                <a16:creationId xmlns:a16="http://schemas.microsoft.com/office/drawing/2014/main" id="{C148B7DB-73A7-49AC-9D65-9C3F80E106FF}"/>
              </a:ext>
            </a:extLst>
          </p:cNvPr>
          <p:cNvSpPr>
            <a:spLocks noGrp="1"/>
          </p:cNvSpPr>
          <p:nvPr>
            <p:ph type="sldNum" sz="quarter" idx="5"/>
          </p:nvPr>
        </p:nvSpPr>
        <p:spPr/>
        <p:txBody>
          <a:bodyPr/>
          <a:lstStyle/>
          <a:p>
            <a:fld id="{481461C5-21BA-4C05-9328-0EC55767EB3A}" type="slidenum">
              <a:rPr lang="en-GB" smtClean="0"/>
              <a:t>12</a:t>
            </a:fld>
            <a:endParaRPr lang="en-GB"/>
          </a:p>
        </p:txBody>
      </p:sp>
    </p:spTree>
    <p:extLst>
      <p:ext uri="{BB962C8B-B14F-4D97-AF65-F5344CB8AC3E}">
        <p14:creationId xmlns:p14="http://schemas.microsoft.com/office/powerpoint/2010/main" val="30558238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9C21B6-584E-AD78-0EF4-274861B737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C31DA9-1D0B-FB41-D42E-AADEB69E6F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EC2562-193E-59A9-976F-48854D862B46}"/>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D1EC6850-99B6-7AFE-E7DF-66A3125E7620}"/>
              </a:ext>
            </a:extLst>
          </p:cNvPr>
          <p:cNvSpPr>
            <a:spLocks noGrp="1"/>
          </p:cNvSpPr>
          <p:nvPr>
            <p:ph type="sldNum" sz="quarter" idx="5"/>
          </p:nvPr>
        </p:nvSpPr>
        <p:spPr/>
        <p:txBody>
          <a:bodyPr/>
          <a:lstStyle/>
          <a:p>
            <a:fld id="{9A4EC7EF-95E1-3D44-A982-BC7A3E9C617E}" type="slidenum">
              <a:rPr lang="en-GB" smtClean="0"/>
              <a:t>13</a:t>
            </a:fld>
            <a:endParaRPr lang="en-GB"/>
          </a:p>
        </p:txBody>
      </p:sp>
    </p:spTree>
    <p:extLst>
      <p:ext uri="{BB962C8B-B14F-4D97-AF65-F5344CB8AC3E}">
        <p14:creationId xmlns:p14="http://schemas.microsoft.com/office/powerpoint/2010/main" val="1558778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Demo the file submission process, submission history and viewing error reports</a:t>
            </a:r>
          </a:p>
        </p:txBody>
      </p:sp>
      <p:sp>
        <p:nvSpPr>
          <p:cNvPr id="4" name="Slide Number Placeholder 3"/>
          <p:cNvSpPr>
            <a:spLocks noGrp="1"/>
          </p:cNvSpPr>
          <p:nvPr>
            <p:ph type="sldNum" sz="quarter" idx="5"/>
          </p:nvPr>
        </p:nvSpPr>
        <p:spPr/>
        <p:txBody>
          <a:bodyPr/>
          <a:lstStyle/>
          <a:p>
            <a:fld id="{9A4EC7EF-95E1-3D44-A982-BC7A3E9C617E}" type="slidenum">
              <a:rPr lang="en-GB" smtClean="0"/>
              <a:t>14</a:t>
            </a:fld>
            <a:endParaRPr lang="en-GB"/>
          </a:p>
        </p:txBody>
      </p:sp>
    </p:spTree>
    <p:extLst>
      <p:ext uri="{BB962C8B-B14F-4D97-AF65-F5344CB8AC3E}">
        <p14:creationId xmlns:p14="http://schemas.microsoft.com/office/powerpoint/2010/main" val="28430396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Mention the test files feature </a:t>
            </a:r>
          </a:p>
        </p:txBody>
      </p:sp>
      <p:sp>
        <p:nvSpPr>
          <p:cNvPr id="4" name="Slide Number Placeholder 3"/>
          <p:cNvSpPr>
            <a:spLocks noGrp="1"/>
          </p:cNvSpPr>
          <p:nvPr>
            <p:ph type="sldNum" sz="quarter" idx="5"/>
          </p:nvPr>
        </p:nvSpPr>
        <p:spPr/>
        <p:txBody>
          <a:bodyPr/>
          <a:lstStyle/>
          <a:p>
            <a:fld id="{9A4EC7EF-95E1-3D44-A982-BC7A3E9C617E}" type="slidenum">
              <a:rPr lang="en-GB" smtClean="0"/>
              <a:t>21</a:t>
            </a:fld>
            <a:endParaRPr lang="en-GB"/>
          </a:p>
        </p:txBody>
      </p:sp>
    </p:spTree>
    <p:extLst>
      <p:ext uri="{BB962C8B-B14F-4D97-AF65-F5344CB8AC3E}">
        <p14:creationId xmlns:p14="http://schemas.microsoft.com/office/powerpoint/2010/main" val="6944466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3.svg"/><Relationship Id="rId7" Type="http://schemas.openxmlformats.org/officeDocument/2006/relationships/image" Target="../media/image17.sv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 Id="rId9" Type="http://schemas.openxmlformats.org/officeDocument/2006/relationships/image" Target="../media/image18.png"/></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Heading, content, basic text one col">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32DDCA5-A307-96EA-64A8-CCBA8E5F6393}"/>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347413" y="3166643"/>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412708" y="2106000"/>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645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2277721"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227772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6231884"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6231884"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2277721"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2277721"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6231884"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6239447"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6" name="Picture 5">
            <a:extLst>
              <a:ext uri="{FF2B5EF4-FFF2-40B4-BE49-F238E27FC236}">
                <a16:creationId xmlns:a16="http://schemas.microsoft.com/office/drawing/2014/main" id="{2F244FF8-F4E4-0514-77D0-8D8D69F9337B}"/>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7" name="Straight Connector 6">
            <a:extLst>
              <a:ext uri="{FF2B5EF4-FFF2-40B4-BE49-F238E27FC236}">
                <a16:creationId xmlns:a16="http://schemas.microsoft.com/office/drawing/2014/main" id="{7DBEB741-20EA-C36A-7EF8-DE1CD1F1A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918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9B26CA0-4967-284E-42B6-5686F8C6B07B}"/>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2000"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4324378"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3" name="Picture 2">
            <a:extLst>
              <a:ext uri="{FF2B5EF4-FFF2-40B4-BE49-F238E27FC236}">
                <a16:creationId xmlns:a16="http://schemas.microsoft.com/office/drawing/2014/main" id="{6FD787DC-00EF-B13A-FE97-CE51273E8674}"/>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5" name="Straight Connector 4">
            <a:extLst>
              <a:ext uri="{FF2B5EF4-FFF2-40B4-BE49-F238E27FC236}">
                <a16:creationId xmlns:a16="http://schemas.microsoft.com/office/drawing/2014/main" id="{20783BA3-377B-7D8A-0B7B-91C314676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661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28BBC9FB-69CA-ACB9-E6B9-6E2830215B6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Top Corners Rounded 17">
            <a:extLst>
              <a:ext uri="{FF2B5EF4-FFF2-40B4-BE49-F238E27FC236}">
                <a16:creationId xmlns:a16="http://schemas.microsoft.com/office/drawing/2014/main" id="{205929B3-ED58-E54F-B724-E24FB5F163DF}"/>
              </a:ext>
            </a:extLst>
          </p:cNvPr>
          <p:cNvSpPr/>
          <p:nvPr userDrawn="1"/>
        </p:nvSpPr>
        <p:spPr>
          <a:xfrm>
            <a:off x="43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9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43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439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accent6"/>
                </a:solidFill>
              </a:defRPr>
            </a:lvl1pPr>
          </a:lstStyle>
          <a:p>
            <a:pPr lvl="0"/>
            <a:r>
              <a:rPr lang="en-GB"/>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accent6"/>
                </a:solidFill>
              </a:defRPr>
            </a:lvl1pPr>
          </a:lstStyle>
          <a:p>
            <a:pPr lvl="0"/>
            <a:r>
              <a:rPr lang="en-GB"/>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9" name="Straight Connector 28">
            <a:extLst>
              <a:ext uri="{FF2B5EF4-FFF2-40B4-BE49-F238E27FC236}">
                <a16:creationId xmlns:a16="http://schemas.microsoft.com/office/drawing/2014/main" id="{59357DCD-A469-B34A-A880-D744CA731C1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BA4CC6C-41AA-2D50-A8B9-63559566F418}"/>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271482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blu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0190978-5FC4-6858-371C-AF3DAD50E21F}"/>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left aligned text over multiple lines. Try to keep</a:t>
            </a:r>
            <a:br>
              <a:rPr lang="en-GB"/>
            </a:br>
            <a:r>
              <a:rPr lang="en-GB"/>
              <a:t>it to four lines if </a:t>
            </a:r>
            <a:r>
              <a:rPr lang="en-GB" err="1"/>
              <a:t>poss</a:t>
            </a:r>
            <a:r>
              <a:rPr lang="en-GB"/>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B43FE3F0-85CD-934D-A3A3-CF2B78D73A3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A86FEEE-9136-D68E-6360-B4FDD6D917D2}"/>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412778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Lst>
          </p:cNvPr>
          <p:cNvPicPr>
            <a:picLocks noChangeAspect="1"/>
          </p:cNvPicPr>
          <p:nvPr userDrawn="1"/>
        </p:nvPicPr>
        <p:blipFill>
          <a:blip r:embed="rId2"/>
          <a:srcRect/>
          <a:stretch/>
        </p:blipFill>
        <p:spPr>
          <a:xfrm>
            <a:off x="0" y="0"/>
            <a:ext cx="12192000"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6" name="Text Placeholder 7">
            <a:extLst>
              <a:ext uri="{FF2B5EF4-FFF2-40B4-BE49-F238E27FC236}">
                <a16:creationId xmlns:a16="http://schemas.microsoft.com/office/drawing/2014/main" id="{D43F37B1-1F8A-2CA4-9D19-C0E420FB42AE}"/>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7" name="TextBox 6">
            <a:extLst>
              <a:ext uri="{FF2B5EF4-FFF2-40B4-BE49-F238E27FC236}">
                <a16:creationId xmlns:a16="http://schemas.microsoft.com/office/drawing/2014/main" id="{2DFAD1B1-54FF-2FC6-D407-337D3737411D}"/>
              </a:ext>
            </a:extLst>
          </p:cNvPr>
          <p:cNvSpPr txBox="1"/>
          <p:nvPr userDrawn="1"/>
        </p:nvSpPr>
        <p:spPr>
          <a:xfrm>
            <a:off x="1245609" y="2349016"/>
            <a:ext cx="3552728" cy="1200329"/>
          </a:xfrm>
          <a:prstGeom prst="rect">
            <a:avLst/>
          </a:prstGeom>
          <a:noFill/>
        </p:spPr>
        <p:txBody>
          <a:bodyPr wrap="square" rtlCol="0">
            <a:spAutoFit/>
          </a:bodyPr>
          <a:lstStyle/>
          <a:p>
            <a:r>
              <a:rPr lang="en-GB"/>
              <a:t>Text content goes over single column. Text content here goes over single column. Text content here goes over single column.  </a:t>
            </a:r>
          </a:p>
        </p:txBody>
      </p:sp>
    </p:spTree>
    <p:extLst>
      <p:ext uri="{BB962C8B-B14F-4D97-AF65-F5344CB8AC3E}">
        <p14:creationId xmlns:p14="http://schemas.microsoft.com/office/powerpoint/2010/main" val="4038698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Lst>
          </p:cNvPr>
          <p:cNvPicPr>
            <a:picLocks noChangeAspect="1"/>
          </p:cNvPicPr>
          <p:nvPr userDrawn="1"/>
        </p:nvPicPr>
        <p:blipFill>
          <a:blip r:embed="rId2"/>
          <a:srcRect/>
          <a:stretch/>
        </p:blipFill>
        <p:spPr>
          <a:xfrm>
            <a:off x="1" y="0"/>
            <a:ext cx="12191998"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3" name="Text Placeholder 7">
            <a:extLst>
              <a:ext uri="{FF2B5EF4-FFF2-40B4-BE49-F238E27FC236}">
                <a16:creationId xmlns:a16="http://schemas.microsoft.com/office/drawing/2014/main" id="{BA16B251-D1BB-394C-319F-40E8F04D7FB9}"/>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6" name="TextBox 5">
            <a:extLst>
              <a:ext uri="{FF2B5EF4-FFF2-40B4-BE49-F238E27FC236}">
                <a16:creationId xmlns:a16="http://schemas.microsoft.com/office/drawing/2014/main" id="{20A68404-D948-7642-8BC6-F42E883389E5}"/>
              </a:ext>
            </a:extLst>
          </p:cNvPr>
          <p:cNvSpPr txBox="1"/>
          <p:nvPr userDrawn="1"/>
        </p:nvSpPr>
        <p:spPr>
          <a:xfrm>
            <a:off x="1245609" y="2349016"/>
            <a:ext cx="3552728" cy="1200329"/>
          </a:xfrm>
          <a:prstGeom prst="rect">
            <a:avLst/>
          </a:prstGeom>
          <a:noFill/>
        </p:spPr>
        <p:txBody>
          <a:bodyPr wrap="square" rtlCol="0">
            <a:spAutoFit/>
          </a:bodyPr>
          <a:lstStyle/>
          <a:p>
            <a:r>
              <a:rPr lang="en-GB"/>
              <a:t>Text content goes over single column. Text content here goes over single column. Text content here goes over single column.  </a:t>
            </a:r>
          </a:p>
        </p:txBody>
      </p:sp>
    </p:spTree>
    <p:extLst>
      <p:ext uri="{BB962C8B-B14F-4D97-AF65-F5344CB8AC3E}">
        <p14:creationId xmlns:p14="http://schemas.microsoft.com/office/powerpoint/2010/main" val="4052080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Quote and image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2196E5-15CA-15E3-1E10-32B3D19927EF}"/>
              </a:ext>
            </a:extLst>
          </p:cNvPr>
          <p:cNvPicPr>
            <a:picLocks noChangeAspect="1"/>
          </p:cNvPicPr>
          <p:nvPr userDrawn="1"/>
        </p:nvPicPr>
        <p:blipFill>
          <a:blip r:embed="rId2"/>
          <a:srcRect/>
          <a:stretch/>
        </p:blipFill>
        <p:spPr>
          <a:xfrm>
            <a:off x="0" y="0"/>
            <a:ext cx="12192000"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6" name="Picture Placeholder 6">
            <a:extLst>
              <a:ext uri="{FF2B5EF4-FFF2-40B4-BE49-F238E27FC236}">
                <a16:creationId xmlns:a16="http://schemas.microsoft.com/office/drawing/2014/main" id="{652C93B3-5A12-5AAD-2ACF-93939EE7FBF5}"/>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2" name="TextBox 1">
            <a:extLst>
              <a:ext uri="{FF2B5EF4-FFF2-40B4-BE49-F238E27FC236}">
                <a16:creationId xmlns:a16="http://schemas.microsoft.com/office/drawing/2014/main" id="{B77551A3-9BAE-400C-B485-0F4ED3DB7306}"/>
              </a:ext>
            </a:extLst>
          </p:cNvPr>
          <p:cNvSpPr txBox="1"/>
          <p:nvPr userDrawn="1"/>
        </p:nvSpPr>
        <p:spPr>
          <a:xfrm>
            <a:off x="1245609" y="2349016"/>
            <a:ext cx="3552728" cy="1384995"/>
          </a:xfrm>
          <a:prstGeom prst="rect">
            <a:avLst/>
          </a:prstGeom>
          <a:noFill/>
        </p:spPr>
        <p:txBody>
          <a:bodyPr wrap="square" rtlCol="0">
            <a:spAutoFit/>
          </a:bodyPr>
          <a:lstStyle/>
          <a:p>
            <a:r>
              <a:rPr lang="en-GB" sz="2800" b="1"/>
              <a:t>“Quote text here. Quote text here. Quote text here.”</a:t>
            </a:r>
          </a:p>
        </p:txBody>
      </p:sp>
    </p:spTree>
    <p:extLst>
      <p:ext uri="{BB962C8B-B14F-4D97-AF65-F5344CB8AC3E}">
        <p14:creationId xmlns:p14="http://schemas.microsoft.com/office/powerpoint/2010/main" val="2841820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 </a:t>
            </a:r>
          </a:p>
        </p:txBody>
      </p:sp>
      <p:pic>
        <p:nvPicPr>
          <p:cNvPr id="6" name="Picture 5">
            <a:extLst>
              <a:ext uri="{FF2B5EF4-FFF2-40B4-BE49-F238E27FC236}">
                <a16:creationId xmlns:a16="http://schemas.microsoft.com/office/drawing/2014/main" id="{CEB4F947-0C85-DAF2-683C-40847EF7F07B}"/>
              </a:ext>
            </a:extLst>
          </p:cNvPr>
          <p:cNvPicPr>
            <a:picLocks noChangeAspect="1"/>
          </p:cNvPicPr>
          <p:nvPr userDrawn="1"/>
        </p:nvPicPr>
        <p:blipFill>
          <a:blip r:embed="rId2"/>
          <a:srcRect/>
          <a:stretch/>
        </p:blipFill>
        <p:spPr>
          <a:xfrm>
            <a:off x="0" y="0"/>
            <a:ext cx="12192000" cy="6857999"/>
          </a:xfrm>
          <a:prstGeom prst="rect">
            <a:avLst/>
          </a:prstGeom>
        </p:spPr>
      </p:pic>
      <p:sp>
        <p:nvSpPr>
          <p:cNvPr id="3" name="TextBox 2">
            <a:extLst>
              <a:ext uri="{FF2B5EF4-FFF2-40B4-BE49-F238E27FC236}">
                <a16:creationId xmlns:a16="http://schemas.microsoft.com/office/drawing/2014/main" id="{072D8FDB-A40F-9C14-5A8C-BCBBA006B64D}"/>
              </a:ext>
            </a:extLst>
          </p:cNvPr>
          <p:cNvSpPr txBox="1"/>
          <p:nvPr userDrawn="1"/>
        </p:nvSpPr>
        <p:spPr>
          <a:xfrm>
            <a:off x="1245609" y="2349016"/>
            <a:ext cx="3552728" cy="1384995"/>
          </a:xfrm>
          <a:prstGeom prst="rect">
            <a:avLst/>
          </a:prstGeom>
          <a:noFill/>
        </p:spPr>
        <p:txBody>
          <a:bodyPr wrap="square" rtlCol="0">
            <a:spAutoFit/>
          </a:bodyPr>
          <a:lstStyle/>
          <a:p>
            <a:r>
              <a:rPr lang="en-GB" sz="2800" b="1"/>
              <a:t>“Quote text here. Quote text here. Quote text here.”</a:t>
            </a:r>
          </a:p>
        </p:txBody>
      </p:sp>
    </p:spTree>
    <p:extLst>
      <p:ext uri="{BB962C8B-B14F-4D97-AF65-F5344CB8AC3E}">
        <p14:creationId xmlns:p14="http://schemas.microsoft.com/office/powerpoint/2010/main" val="123167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Breaker Heading1-Blue-DarkBlueA">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30C3909-1482-1013-E118-A2CE0A1DD3D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82932" y="2520000"/>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3341198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Breaker Heading1-Blue-DarkBlueA">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7092F3-915E-341D-8AD1-B8E398E9BFA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Chart&#10;&#10;Description automatically generated with medium confidence">
            <a:extLst>
              <a:ext uri="{FF2B5EF4-FFF2-40B4-BE49-F238E27FC236}">
                <a16:creationId xmlns:a16="http://schemas.microsoft.com/office/drawing/2014/main" id="{0AF6C2AD-0E53-2A94-6EDF-C2BC1C35E66B}"/>
              </a:ext>
            </a:extLst>
          </p:cNvPr>
          <p:cNvPicPr>
            <a:picLocks noChangeAspect="1"/>
          </p:cNvPicPr>
          <p:nvPr userDrawn="1"/>
        </p:nvPicPr>
        <p:blipFill>
          <a:blip r:embed="rId2"/>
          <a:stretch>
            <a:fillRect/>
          </a:stretch>
        </p:blipFill>
        <p:spPr>
          <a:xfrm>
            <a:off x="-216747" y="-121920"/>
            <a:ext cx="12408747" cy="697992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2000"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2105895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ront title slide">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C74A26B3-AA54-E4E3-F815-2DD0B5B502BC}"/>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1" name="Picture 30" descr="A picture containing icon&#10;&#10;Description automatically generated">
            <a:extLst>
              <a:ext uri="{FF2B5EF4-FFF2-40B4-BE49-F238E27FC236}">
                <a16:creationId xmlns:a16="http://schemas.microsoft.com/office/drawing/2014/main" id="{598E9D71-498A-0294-DB92-FA8A45963CAF}"/>
              </a:ext>
            </a:extLst>
          </p:cNvPr>
          <p:cNvPicPr>
            <a:picLocks noChangeAspect="1"/>
          </p:cNvPicPr>
          <p:nvPr userDrawn="1"/>
        </p:nvPicPr>
        <p:blipFill>
          <a:blip r:embed="rId2"/>
          <a:stretch>
            <a:fillRect/>
          </a:stretch>
        </p:blipFill>
        <p:spPr>
          <a:xfrm>
            <a:off x="2330720" y="-508517"/>
            <a:ext cx="11319578" cy="8005665"/>
          </a:xfrm>
          <a:prstGeom prst="rect">
            <a:avLst/>
          </a:prstGeom>
        </p:spPr>
      </p:pic>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3"/>
          <a:stretch>
            <a:fillRect/>
          </a:stretch>
        </p:blipFill>
        <p:spPr>
          <a:xfrm>
            <a:off x="10551045" y="364425"/>
            <a:ext cx="1208955" cy="979789"/>
          </a:xfrm>
          <a:prstGeom prst="rect">
            <a:avLst/>
          </a:prstGeom>
        </p:spPr>
      </p:pic>
    </p:spTree>
    <p:extLst>
      <p:ext uri="{BB962C8B-B14F-4D97-AF65-F5344CB8AC3E}">
        <p14:creationId xmlns:p14="http://schemas.microsoft.com/office/powerpoint/2010/main" val="7745425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Breaker Heading1-Blue-DarkBlueA">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7C9A4BA-CD7C-BF8C-6221-BCB58BC96EC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A picture containing icon&#10;&#10;Description automatically generated">
            <a:extLst>
              <a:ext uri="{FF2B5EF4-FFF2-40B4-BE49-F238E27FC236}">
                <a16:creationId xmlns:a16="http://schemas.microsoft.com/office/drawing/2014/main" id="{2D07C2D6-AB1B-B84B-BC13-7D79E8BCFCF8}"/>
              </a:ext>
            </a:extLst>
          </p:cNvPr>
          <p:cNvPicPr>
            <a:picLocks noChangeAspect="1"/>
          </p:cNvPicPr>
          <p:nvPr userDrawn="1"/>
        </p:nvPicPr>
        <p:blipFill>
          <a:blip r:embed="rId2"/>
          <a:stretch>
            <a:fillRect/>
          </a:stretch>
        </p:blipFill>
        <p:spPr>
          <a:xfrm>
            <a:off x="-52265" y="-122410"/>
            <a:ext cx="12499929" cy="703121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91916"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360916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Breaker Heading1-Blue-DarkBlueA">
    <p:spTree>
      <p:nvGrpSpPr>
        <p:cNvPr id="1" name=""/>
        <p:cNvGrpSpPr/>
        <p:nvPr/>
      </p:nvGrpSpPr>
      <p:grpSpPr>
        <a:xfrm>
          <a:off x="0" y="0"/>
          <a:ext cx="0" cy="0"/>
          <a:chOff x="0" y="0"/>
          <a:chExt cx="0" cy="0"/>
        </a:xfrm>
      </p:grpSpPr>
      <p:pic>
        <p:nvPicPr>
          <p:cNvPr id="3" name="Picture 2" descr="Icon&#10;&#10;Description automatically generated">
            <a:extLst>
              <a:ext uri="{FF2B5EF4-FFF2-40B4-BE49-F238E27FC236}">
                <a16:creationId xmlns:a16="http://schemas.microsoft.com/office/drawing/2014/main" id="{268FFC32-6059-0DED-CEB1-02D4D3CCBC8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54598"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741727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Headline slide with image A">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1" name="Rectangle 10">
            <a:extLst>
              <a:ext uri="{FF2B5EF4-FFF2-40B4-BE49-F238E27FC236}">
                <a16:creationId xmlns:a16="http://schemas.microsoft.com/office/drawing/2014/main" id="{72C3761D-E146-5B7A-CD68-6CC98EA19A5F}"/>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5" name="Text Placeholder 6">
            <a:extLst>
              <a:ext uri="{FF2B5EF4-FFF2-40B4-BE49-F238E27FC236}">
                <a16:creationId xmlns:a16="http://schemas.microsoft.com/office/drawing/2014/main" id="{50355A0D-4235-0CF1-A976-C33D8CCCBFCD}"/>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6" name="Text Placeholder 7">
            <a:extLst>
              <a:ext uri="{FF2B5EF4-FFF2-40B4-BE49-F238E27FC236}">
                <a16:creationId xmlns:a16="http://schemas.microsoft.com/office/drawing/2014/main" id="{5B6F326D-0ECB-4952-2659-CD1729198654}"/>
              </a:ext>
            </a:extLst>
          </p:cNvPr>
          <p:cNvSpPr>
            <a:spLocks noGrp="1"/>
          </p:cNvSpPr>
          <p:nvPr>
            <p:ph type="body" sz="quarter" idx="14" hasCustomPrompt="1"/>
          </p:nvPr>
        </p:nvSpPr>
        <p:spPr>
          <a:xfrm>
            <a:off x="891916"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Tree>
    <p:extLst>
      <p:ext uri="{BB962C8B-B14F-4D97-AF65-F5344CB8AC3E}">
        <p14:creationId xmlns:p14="http://schemas.microsoft.com/office/powerpoint/2010/main" val="125684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a:t>
            </a:r>
            <a:r>
              <a:rPr kumimoji="0" lang="en-GB" sz="2400" b="1" i="0" u="none" strike="noStrike" kern="1200" cap="none" spc="20" normalizeH="0" baseline="0" noProof="0" err="1">
                <a:ln>
                  <a:noFill/>
                </a:ln>
                <a:solidFill>
                  <a:schemeClr val="tx1"/>
                </a:solidFill>
                <a:effectLst/>
                <a:uLnTx/>
                <a:uFillTx/>
                <a:latin typeface="+mn-lt"/>
                <a:ea typeface="+mn-ea"/>
                <a:cs typeface="+mn-cs"/>
              </a:rPr>
              <a:t>nhsengland</a:t>
            </a:r>
            <a:endParaRPr kumimoji="0" lang="en-GB" sz="2400" b="1" i="0" u="none" strike="noStrike" kern="1200" cap="none" spc="20" normalizeH="0" baseline="0" noProof="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england.nhs.uk</a:t>
            </a:r>
            <a:endParaRPr lang="en-GB" sz="2400" b="1">
              <a:solidFill>
                <a:schemeClr val="tx1"/>
              </a:solidFill>
            </a:endParaRPr>
          </a:p>
        </p:txBody>
      </p:sp>
      <p:pic>
        <p:nvPicPr>
          <p:cNvPr id="5" name="Picture 4">
            <a:extLst>
              <a:ext uri="{FF2B5EF4-FFF2-40B4-BE49-F238E27FC236}">
                <a16:creationId xmlns:a16="http://schemas.microsoft.com/office/drawing/2014/main" id="{6C1B65D7-2EE6-F44F-85AA-7C93787926C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872040" y="3665234"/>
            <a:ext cx="390144" cy="390144"/>
          </a:xfrm>
          <a:prstGeom prst="rect">
            <a:avLst/>
          </a:prstGeom>
        </p:spPr>
      </p:pic>
      <p:pic>
        <p:nvPicPr>
          <p:cNvPr id="8" name="Picture 7">
            <a:extLst>
              <a:ext uri="{FF2B5EF4-FFF2-40B4-BE49-F238E27FC236}">
                <a16:creationId xmlns:a16="http://schemas.microsoft.com/office/drawing/2014/main" id="{F2843EE8-F6F8-9D40-92C1-94FB4DCF14B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85396" y="4266369"/>
            <a:ext cx="390144" cy="390144"/>
          </a:xfrm>
          <a:prstGeom prst="rect">
            <a:avLst/>
          </a:prstGeom>
        </p:spPr>
      </p:pic>
      <p:pic>
        <p:nvPicPr>
          <p:cNvPr id="72" name="Picture 96">
            <a:extLst>
              <a:ext uri="{FF2B5EF4-FFF2-40B4-BE49-F238E27FC236}">
                <a16:creationId xmlns:a16="http://schemas.microsoft.com/office/drawing/2014/main" id="{664BA24D-FA8C-EE4D-A2DC-491BF11D6FA6}"/>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767074" y="4806522"/>
            <a:ext cx="600075" cy="600075"/>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8"/>
          <a:stretch>
            <a:fillRect/>
          </a:stretch>
        </p:blipFill>
        <p:spPr>
          <a:xfrm>
            <a:off x="10551045" y="364425"/>
            <a:ext cx="1208955" cy="979789"/>
          </a:xfrm>
          <a:prstGeom prst="rect">
            <a:avLst/>
          </a:prstGeom>
        </p:spPr>
      </p:pic>
      <p:pic>
        <p:nvPicPr>
          <p:cNvPr id="6" name="Picture 5" descr="Icon&#10;&#10;Description automatically generated">
            <a:extLst>
              <a:ext uri="{FF2B5EF4-FFF2-40B4-BE49-F238E27FC236}">
                <a16:creationId xmlns:a16="http://schemas.microsoft.com/office/drawing/2014/main" id="{76D92FD5-08EA-6BC8-29BC-BCF5EEFE18AA}"/>
              </a:ext>
            </a:extLst>
          </p:cNvPr>
          <p:cNvPicPr>
            <a:picLocks noChangeAspect="1"/>
          </p:cNvPicPr>
          <p:nvPr userDrawn="1"/>
        </p:nvPicPr>
        <p:blipFill>
          <a:blip r:embed="rId9"/>
          <a:stretch>
            <a:fillRect/>
          </a:stretch>
        </p:blipFill>
        <p:spPr>
          <a:xfrm rot="5400000">
            <a:off x="-2509143" y="-71523"/>
            <a:ext cx="10768951" cy="7616239"/>
          </a:xfrm>
          <a:prstGeom prst="rect">
            <a:avLst/>
          </a:prstGeom>
        </p:spPr>
      </p:pic>
    </p:spTree>
    <p:extLst>
      <p:ext uri="{BB962C8B-B14F-4D97-AF65-F5344CB8AC3E}">
        <p14:creationId xmlns:p14="http://schemas.microsoft.com/office/powerpoint/2010/main" val="461523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Data 1">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3763076-72CB-117E-F240-98C1D1050D3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Tree>
    <p:extLst>
      <p:ext uri="{BB962C8B-B14F-4D97-AF65-F5344CB8AC3E}">
        <p14:creationId xmlns:p14="http://schemas.microsoft.com/office/powerpoint/2010/main" val="11083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Headline and image with header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Tree>
    <p:extLst>
      <p:ext uri="{BB962C8B-B14F-4D97-AF65-F5344CB8AC3E}">
        <p14:creationId xmlns:p14="http://schemas.microsoft.com/office/powerpoint/2010/main" val="1562603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Headline and image with header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Tree>
    <p:extLst>
      <p:ext uri="{BB962C8B-B14F-4D97-AF65-F5344CB8AC3E}">
        <p14:creationId xmlns:p14="http://schemas.microsoft.com/office/powerpoint/2010/main" val="914408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6" name="TextBox 5">
            <a:extLst>
              <a:ext uri="{FF2B5EF4-FFF2-40B4-BE49-F238E27FC236}">
                <a16:creationId xmlns:a16="http://schemas.microsoft.com/office/drawing/2014/main" id="{17BDFC27-AE77-990E-E3A7-5DF7B8BEB8B0}"/>
              </a:ext>
            </a:extLst>
          </p:cNvPr>
          <p:cNvSpPr txBox="1"/>
          <p:nvPr userDrawn="1"/>
        </p:nvSpPr>
        <p:spPr>
          <a:xfrm>
            <a:off x="7202551" y="2249424"/>
            <a:ext cx="4428148" cy="1200329"/>
          </a:xfrm>
          <a:prstGeom prst="rect">
            <a:avLst/>
          </a:prstGeom>
          <a:noFill/>
        </p:spPr>
        <p:txBody>
          <a:bodyPr wrap="square" rtlCol="0">
            <a:spAutoFit/>
          </a:bodyPr>
          <a:lstStyle/>
          <a:p>
            <a:r>
              <a:rPr lang="en-GB">
                <a:solidFill>
                  <a:schemeClr val="bg1"/>
                </a:solidFill>
              </a:rPr>
              <a:t>Text content goes over single column. Text content here goes over single column. Text content here goes over single column.  </a:t>
            </a:r>
          </a:p>
        </p:txBody>
      </p:sp>
    </p:spTree>
    <p:extLst>
      <p:ext uri="{BB962C8B-B14F-4D97-AF65-F5344CB8AC3E}">
        <p14:creationId xmlns:p14="http://schemas.microsoft.com/office/powerpoint/2010/main" val="3783450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Tree>
    <p:extLst>
      <p:ext uri="{BB962C8B-B14F-4D97-AF65-F5344CB8AC3E}">
        <p14:creationId xmlns:p14="http://schemas.microsoft.com/office/powerpoint/2010/main" val="1125462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Tree>
    <p:extLst>
      <p:ext uri="{BB962C8B-B14F-4D97-AF65-F5344CB8AC3E}">
        <p14:creationId xmlns:p14="http://schemas.microsoft.com/office/powerpoint/2010/main" val="1153162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568E66E-4300-C34D-B490-E2E6A73E585A}"/>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337980B-A75B-014B-A7A8-965882204640}"/>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8B5FF7D-C2EF-9E4C-A4CF-A835052E5DF8}"/>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77481C1-F4F0-BE4E-B991-152BB9620270}"/>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FBC860F-BE8A-634D-9A96-33CE6D96B9F0}"/>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FA913FF-786C-1944-BF18-E9AB064B3444}"/>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C22D839-E390-8340-B649-B4FC5A6CFD70}"/>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640EE3D-EEFC-874A-A65B-DDDE03FC322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A667BF2-B8EF-D949-9F15-FC3B3099AD58}"/>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201170-3375-514F-99C2-E37C6903968A}"/>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E67BC68-4FB2-EE4A-A33E-6A7AF0CF413F}"/>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277C142-7A53-7A4A-A8FB-FBF33048E364}"/>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ADC5831-BE66-5045-87AF-18EBDF02747B}"/>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B65DE4-B016-474E-A1C1-495957C7CA04}"/>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58B3AA15-3E6B-C347-B0BE-F416C5684A23}"/>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AC0924D-A95B-1E43-84A3-825886C48DD3}"/>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FF522785-C8F3-734E-AF20-487FED2CEBCA}"/>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98AD1D6-A541-1941-8B56-2FF0936767C6}"/>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844F750-124C-F246-BCDD-67595B93DC88}"/>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15499656-96AE-C649-B3C1-81D5C6F60DA6}"/>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B3150134-3C23-2A41-8EC0-2D0F308CD2FE}"/>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4A542EAC-EEE9-2748-9DAC-6986FFF6348A}"/>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2D1CDB1A-8B42-520A-323D-5D120AA42E9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909195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04/03/2026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965591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Sample-Icons-Layou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DF01C83-A866-28AC-7B1F-38947CCF6D80}"/>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510BDAA4-2C6C-4E47-9616-5977DD23D840}"/>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91AF0D-B60D-2949-AB30-089AD6A4A5A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76B0456-3FC3-5D44-A9F1-56A57FD0B992}"/>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D569F651-3737-5832-DC5A-9DB8A57B6C7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Title 1">
            <a:extLst>
              <a:ext uri="{FF2B5EF4-FFF2-40B4-BE49-F238E27FC236}">
                <a16:creationId xmlns:a16="http://schemas.microsoft.com/office/drawing/2014/main" id="{A1CA835D-248C-29AB-B7DE-5AD7C7D2A867}"/>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Tree>
    <p:extLst>
      <p:ext uri="{BB962C8B-B14F-4D97-AF65-F5344CB8AC3E}">
        <p14:creationId xmlns:p14="http://schemas.microsoft.com/office/powerpoint/2010/main" val="4218441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EBB79D01-2A70-DAF1-6A65-BC0424C2FEE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243720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129FE9CC-24C2-9AAC-6340-A9E7BC32493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573326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5C4A9B1-8C9A-5B25-6E7A-B9589ECCAD8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6A9D545D-FD2F-4843-8588-07EBE7DDAA13}"/>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287011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Heading, subhead, bullets one colum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F09CFFC-C421-A97A-14A3-FE2852D11994}"/>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4CD5CE1C-46DF-8846-A4A0-E19A9CC397B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05967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line slide with image A">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2C3761D-E146-5B7A-CD68-6CC98EA19A5F}"/>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a:t>Headline over a number of lines,</a:t>
            </a:r>
            <a:br>
              <a:rPr lang="en-GB"/>
            </a:br>
            <a:r>
              <a:rPr lang="en-GB"/>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Tree>
    <p:extLst>
      <p:ext uri="{BB962C8B-B14F-4D97-AF65-F5344CB8AC3E}">
        <p14:creationId xmlns:p14="http://schemas.microsoft.com/office/powerpoint/2010/main" val="3043285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574AD-8404-48D7-8DB8-BCC9125C3396}" type="datetimeFigureOut">
              <a:rPr lang="en-GB" smtClean="0"/>
              <a:t>04/03/2026</a:t>
            </a:fld>
            <a:endParaRPr lang="en-GB"/>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a:p>
        </p:txBody>
      </p:sp>
    </p:spTree>
    <p:extLst>
      <p:ext uri="{BB962C8B-B14F-4D97-AF65-F5344CB8AC3E}">
        <p14:creationId xmlns:p14="http://schemas.microsoft.com/office/powerpoint/2010/main" val="945044896"/>
      </p:ext>
    </p:extLst>
  </p:cSld>
  <p:clrMap bg1="dk1" tx1="lt1" bg2="dk2" tx2="lt2" accent1="accent1" accent2="accent2" accent3="accent3" accent4="accent4" accent5="accent5" accent6="accent6" hlink="hlink" folHlink="folHlink"/>
  <p:sldLayoutIdLst>
    <p:sldLayoutId id="2147483817" r:id="rId1"/>
    <p:sldLayoutId id="2147483785" r:id="rId2"/>
    <p:sldLayoutId id="2147483833" r:id="rId3"/>
    <p:sldLayoutId id="2147483834" r:id="rId4"/>
    <p:sldLayoutId id="2147483826" r:id="rId5"/>
    <p:sldLayoutId id="2147483931" r:id="rId6"/>
    <p:sldLayoutId id="2147483827" r:id="rId7"/>
    <p:sldLayoutId id="2147483789" r:id="rId8"/>
    <p:sldLayoutId id="2147483818" r:id="rId9"/>
    <p:sldLayoutId id="2147483813" r:id="rId10"/>
    <p:sldLayoutId id="2147483814" r:id="rId11"/>
    <p:sldLayoutId id="2147483815" r:id="rId12"/>
    <p:sldLayoutId id="2147483719" r:id="rId13"/>
    <p:sldLayoutId id="2147483938" r:id="rId14"/>
    <p:sldLayoutId id="2147483939" r:id="rId15"/>
    <p:sldLayoutId id="2147483933" r:id="rId16"/>
    <p:sldLayoutId id="2147483824" r:id="rId17"/>
    <p:sldLayoutId id="2147483926" r:id="rId18"/>
    <p:sldLayoutId id="2147483927" r:id="rId19"/>
    <p:sldLayoutId id="2147483929" r:id="rId20"/>
    <p:sldLayoutId id="2147483928" r:id="rId21"/>
    <p:sldLayoutId id="2147483930" r:id="rId22"/>
    <p:sldLayoutId id="2147483924" r:id="rId23"/>
    <p:sldLayoutId id="2147483940" r:id="rId24"/>
    <p:sldLayoutId id="2147483934" r:id="rId25"/>
    <p:sldLayoutId id="2147483936" r:id="rId26"/>
    <p:sldLayoutId id="2147483937" r:id="rId27"/>
    <p:sldLayoutId id="2147483825" r:id="rId28"/>
    <p:sldLayoutId id="2147483935" r:id="rId29"/>
    <p:sldLayoutId id="2147483941" r:id="rId3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0.svg"/></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hyperlink" Target="https://digital.nhs.uk/data-and-information/data-collections-and-data-sets/data-sets/lung-cancer-screening-data-set/implementation-tools-and-guidance"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364267" y="1497537"/>
            <a:ext cx="5334318" cy="2507695"/>
          </a:xfrm>
        </p:spPr>
        <p:txBody>
          <a:bodyPr/>
          <a:lstStyle/>
          <a:p>
            <a:r>
              <a:rPr lang="en-GB" sz="4000"/>
              <a:t>Lung Cancer Screening Patient level data collection</a:t>
            </a:r>
            <a:br>
              <a:rPr lang="en-GB" sz="4000"/>
            </a:br>
            <a:endParaRPr lang="en-GB" sz="4000"/>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a:xfrm>
            <a:off x="364267" y="4689586"/>
            <a:ext cx="5554524" cy="1024967"/>
          </a:xfrm>
        </p:spPr>
        <p:txBody>
          <a:bodyPr vert="horz" lIns="0" tIns="0" rIns="0" bIns="0" rtlCol="0" anchor="t">
            <a:normAutofit/>
          </a:bodyPr>
          <a:lstStyle/>
          <a:p>
            <a:r>
              <a:rPr lang="en-GB" b="1"/>
              <a:t>NHS England Lung Cancer Screening Team</a:t>
            </a:r>
          </a:p>
        </p:txBody>
      </p:sp>
      <p:sp>
        <p:nvSpPr>
          <p:cNvPr id="9" name="Text Placeholder 8">
            <a:extLst>
              <a:ext uri="{FF2B5EF4-FFF2-40B4-BE49-F238E27FC236}">
                <a16:creationId xmlns:a16="http://schemas.microsoft.com/office/drawing/2014/main" id="{E4F63B5F-2944-6B41-9332-74DB2CCA6FCA}"/>
              </a:ext>
            </a:extLst>
          </p:cNvPr>
          <p:cNvSpPr>
            <a:spLocks noGrp="1"/>
          </p:cNvSpPr>
          <p:nvPr>
            <p:ph type="body" sz="quarter" idx="13"/>
          </p:nvPr>
        </p:nvSpPr>
        <p:spPr>
          <a:xfrm>
            <a:off x="364267" y="5882554"/>
            <a:ext cx="6259513" cy="592674"/>
          </a:xfrm>
        </p:spPr>
        <p:txBody>
          <a:bodyPr vert="horz" lIns="0" tIns="0" rIns="0" bIns="0" rtlCol="0" anchor="t">
            <a:normAutofit/>
          </a:bodyPr>
          <a:lstStyle/>
          <a:p>
            <a:pPr>
              <a:lnSpc>
                <a:spcPct val="120000"/>
              </a:lnSpc>
            </a:pPr>
            <a:r>
              <a:rPr lang="en-GB"/>
              <a:t>February 2026</a:t>
            </a:r>
            <a:endParaRPr lang="en-GB" b="1"/>
          </a:p>
        </p:txBody>
      </p:sp>
    </p:spTree>
    <p:extLst>
      <p:ext uri="{BB962C8B-B14F-4D97-AF65-F5344CB8AC3E}">
        <p14:creationId xmlns:p14="http://schemas.microsoft.com/office/powerpoint/2010/main" val="3830231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447AF-C770-4E8E-8839-ACF55A8088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D7189BD-7FC3-346B-3BBB-6B60547F1705}"/>
              </a:ext>
            </a:extLst>
          </p:cNvPr>
          <p:cNvSpPr>
            <a:spLocks noGrp="1"/>
          </p:cNvSpPr>
          <p:nvPr>
            <p:ph type="title"/>
          </p:nvPr>
        </p:nvSpPr>
        <p:spPr/>
        <p:txBody>
          <a:bodyPr/>
          <a:lstStyle/>
          <a:p>
            <a:r>
              <a:rPr lang="en-GB"/>
              <a:t>Provider workshop feedback</a:t>
            </a:r>
          </a:p>
        </p:txBody>
      </p:sp>
      <p:sp>
        <p:nvSpPr>
          <p:cNvPr id="3" name="Content Placeholder 2">
            <a:extLst>
              <a:ext uri="{FF2B5EF4-FFF2-40B4-BE49-F238E27FC236}">
                <a16:creationId xmlns:a16="http://schemas.microsoft.com/office/drawing/2014/main" id="{3E2275AB-B88B-B9AF-9D87-171FDB7BCD9D}"/>
              </a:ext>
            </a:extLst>
          </p:cNvPr>
          <p:cNvSpPr>
            <a:spLocks noGrp="1"/>
          </p:cNvSpPr>
          <p:nvPr>
            <p:ph idx="1"/>
          </p:nvPr>
        </p:nvSpPr>
        <p:spPr>
          <a:xfrm>
            <a:off x="758687" y="1878634"/>
            <a:ext cx="10515600" cy="4351338"/>
          </a:xfrm>
        </p:spPr>
        <p:txBody>
          <a:bodyPr/>
          <a:lstStyle/>
          <a:p>
            <a:pPr marL="0" indent="0">
              <a:buNone/>
            </a:pPr>
            <a:r>
              <a:rPr lang="en-GB"/>
              <a:t>You told us that you need:</a:t>
            </a:r>
          </a:p>
          <a:p>
            <a:r>
              <a:rPr lang="en-GB"/>
              <a:t>Guidance and communication on how to make timely submissions.</a:t>
            </a:r>
          </a:p>
          <a:p>
            <a:r>
              <a:rPr lang="en-GB"/>
              <a:t>Clear feedback on data quality of submissions.</a:t>
            </a:r>
          </a:p>
          <a:p>
            <a:r>
              <a:rPr lang="en-GB"/>
              <a:t>Clarity on submission content</a:t>
            </a:r>
          </a:p>
          <a:p>
            <a:r>
              <a:rPr lang="en-GB"/>
              <a:t>Support when you don’t have a software system in place</a:t>
            </a:r>
          </a:p>
          <a:p>
            <a:pPr marL="0" indent="0">
              <a:buNone/>
            </a:pPr>
            <a:br>
              <a:rPr lang="en-GB"/>
            </a:br>
            <a:endParaRPr lang="en-GB"/>
          </a:p>
          <a:p>
            <a:endParaRPr lang="en-GB" i="1"/>
          </a:p>
        </p:txBody>
      </p:sp>
    </p:spTree>
    <p:extLst>
      <p:ext uri="{BB962C8B-B14F-4D97-AF65-F5344CB8AC3E}">
        <p14:creationId xmlns:p14="http://schemas.microsoft.com/office/powerpoint/2010/main" val="29931917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1DB48-F4FE-E02A-5DF1-4B73AE96507D}"/>
              </a:ext>
            </a:extLst>
          </p:cNvPr>
          <p:cNvSpPr>
            <a:spLocks noGrp="1"/>
          </p:cNvSpPr>
          <p:nvPr>
            <p:ph type="title"/>
          </p:nvPr>
        </p:nvSpPr>
        <p:spPr>
          <a:xfrm>
            <a:off x="630936" y="551422"/>
            <a:ext cx="4762699" cy="1719072"/>
          </a:xfrm>
        </p:spPr>
        <p:txBody>
          <a:bodyPr anchor="b">
            <a:noAutofit/>
          </a:bodyPr>
          <a:lstStyle/>
          <a:p>
            <a:r>
              <a:rPr lang="en-GB" sz="3200" b="1"/>
              <a:t>What is the National Data Submission Portal (NDSP)? </a:t>
            </a:r>
          </a:p>
        </p:txBody>
      </p:sp>
      <p:sp>
        <p:nvSpPr>
          <p:cNvPr id="3" name="Content Placeholder 2">
            <a:extLst>
              <a:ext uri="{FF2B5EF4-FFF2-40B4-BE49-F238E27FC236}">
                <a16:creationId xmlns:a16="http://schemas.microsoft.com/office/drawing/2014/main" id="{D1DBC924-CCBB-55A8-2762-5CFCD683E138}"/>
              </a:ext>
            </a:extLst>
          </p:cNvPr>
          <p:cNvSpPr>
            <a:spLocks noGrp="1"/>
          </p:cNvSpPr>
          <p:nvPr>
            <p:ph idx="1"/>
          </p:nvPr>
        </p:nvSpPr>
        <p:spPr>
          <a:xfrm>
            <a:off x="630935" y="2445249"/>
            <a:ext cx="5703604" cy="3772671"/>
          </a:xfrm>
        </p:spPr>
        <p:txBody>
          <a:bodyPr anchor="t">
            <a:noAutofit/>
          </a:bodyPr>
          <a:lstStyle/>
          <a:p>
            <a:pPr marL="0" indent="0">
              <a:lnSpc>
                <a:spcPct val="150000"/>
              </a:lnSpc>
              <a:buNone/>
            </a:pPr>
            <a:r>
              <a:rPr lang="en-GB" sz="1400">
                <a:latin typeface="+mj-lt"/>
              </a:rPr>
              <a:t>A single data submission portal that sits on the National Data Integration Tenant (NDIT)  platform</a:t>
            </a:r>
          </a:p>
          <a:p>
            <a:pPr marL="0" indent="0">
              <a:lnSpc>
                <a:spcPct val="150000"/>
              </a:lnSpc>
              <a:buNone/>
            </a:pPr>
            <a:r>
              <a:rPr lang="en-GB" sz="1400">
                <a:latin typeface="+mj-lt"/>
              </a:rPr>
              <a:t>Consistent experience for data submitters</a:t>
            </a:r>
          </a:p>
          <a:p>
            <a:pPr marL="0" indent="0">
              <a:lnSpc>
                <a:spcPct val="150000"/>
              </a:lnSpc>
              <a:buNone/>
            </a:pPr>
            <a:r>
              <a:rPr lang="en-GB" sz="1400">
                <a:latin typeface="+mj-lt"/>
              </a:rPr>
              <a:t>Choice of submission routes </a:t>
            </a:r>
          </a:p>
          <a:p>
            <a:pPr lvl="1">
              <a:lnSpc>
                <a:spcPct val="160000"/>
              </a:lnSpc>
            </a:pPr>
            <a:r>
              <a:rPr lang="en-GB" sz="1400">
                <a:latin typeface="+mj-lt"/>
              </a:rPr>
              <a:t>File upload</a:t>
            </a:r>
          </a:p>
          <a:p>
            <a:pPr lvl="1">
              <a:lnSpc>
                <a:spcPct val="150000"/>
              </a:lnSpc>
            </a:pPr>
            <a:r>
              <a:rPr lang="en-GB" sz="1400">
                <a:latin typeface="+mj-lt"/>
              </a:rPr>
              <a:t>API</a:t>
            </a:r>
          </a:p>
          <a:p>
            <a:pPr lvl="1">
              <a:lnSpc>
                <a:spcPct val="150000"/>
              </a:lnSpc>
            </a:pPr>
            <a:r>
              <a:rPr lang="en-GB" sz="1400">
                <a:latin typeface="+mj-lt"/>
              </a:rPr>
              <a:t>FDP Local Tenant /Healthcare Decision Suite</a:t>
            </a:r>
            <a:endParaRPr lang="en-GB" sz="1400" i="1">
              <a:latin typeface="+mj-lt"/>
            </a:endParaRPr>
          </a:p>
          <a:p>
            <a:pPr marL="0" indent="0">
              <a:lnSpc>
                <a:spcPct val="150000"/>
              </a:lnSpc>
              <a:buNone/>
            </a:pPr>
            <a:r>
              <a:rPr lang="en-GB" sz="1400">
                <a:latin typeface="+mj-lt"/>
              </a:rPr>
              <a:t>Consistent data validation </a:t>
            </a:r>
          </a:p>
        </p:txBody>
      </p:sp>
      <p:pic>
        <p:nvPicPr>
          <p:cNvPr id="5" name="Picture 4">
            <a:extLst>
              <a:ext uri="{FF2B5EF4-FFF2-40B4-BE49-F238E27FC236}">
                <a16:creationId xmlns:a16="http://schemas.microsoft.com/office/drawing/2014/main" id="{61269320-9D6B-80BD-9A85-C027834C0CEC}"/>
              </a:ext>
            </a:extLst>
          </p:cNvPr>
          <p:cNvPicPr>
            <a:picLocks noChangeAspect="1"/>
          </p:cNvPicPr>
          <p:nvPr/>
        </p:nvPicPr>
        <p:blipFill>
          <a:blip r:embed="rId3"/>
          <a:srcRect b="6216"/>
          <a:stretch>
            <a:fillRect/>
          </a:stretch>
        </p:blipFill>
        <p:spPr>
          <a:xfrm>
            <a:off x="6603011" y="915398"/>
            <a:ext cx="4629605" cy="5231150"/>
          </a:xfrm>
          <a:prstGeom prst="rect">
            <a:avLst/>
          </a:prstGeom>
          <a:ln w="3175">
            <a:solidFill>
              <a:schemeClr val="tx1"/>
            </a:solidFill>
          </a:ln>
        </p:spPr>
      </p:pic>
    </p:spTree>
    <p:extLst>
      <p:ext uri="{BB962C8B-B14F-4D97-AF65-F5344CB8AC3E}">
        <p14:creationId xmlns:p14="http://schemas.microsoft.com/office/powerpoint/2010/main" val="26502130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09E0F6-E2B4-2E64-DCD0-1AC546178B0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D7BC0A8-076D-25EF-9442-412AF4B5331E}"/>
              </a:ext>
            </a:extLst>
          </p:cNvPr>
          <p:cNvSpPr>
            <a:spLocks noGrp="1"/>
          </p:cNvSpPr>
          <p:nvPr>
            <p:ph type="title"/>
          </p:nvPr>
        </p:nvSpPr>
        <p:spPr>
          <a:xfrm>
            <a:off x="630936" y="551422"/>
            <a:ext cx="4762699" cy="1719072"/>
          </a:xfrm>
        </p:spPr>
        <p:txBody>
          <a:bodyPr anchor="b">
            <a:noAutofit/>
          </a:bodyPr>
          <a:lstStyle/>
          <a:p>
            <a:r>
              <a:rPr lang="en-GB" sz="3200" b="1"/>
              <a:t>What does the NDSP do? </a:t>
            </a:r>
          </a:p>
        </p:txBody>
      </p:sp>
      <p:sp>
        <p:nvSpPr>
          <p:cNvPr id="3" name="Content Placeholder 2">
            <a:extLst>
              <a:ext uri="{FF2B5EF4-FFF2-40B4-BE49-F238E27FC236}">
                <a16:creationId xmlns:a16="http://schemas.microsoft.com/office/drawing/2014/main" id="{D098F2EB-7C16-FC71-CAC1-EF8F9058A220}"/>
              </a:ext>
            </a:extLst>
          </p:cNvPr>
          <p:cNvSpPr>
            <a:spLocks noGrp="1"/>
          </p:cNvSpPr>
          <p:nvPr>
            <p:ph idx="1"/>
          </p:nvPr>
        </p:nvSpPr>
        <p:spPr>
          <a:xfrm>
            <a:off x="630935" y="2445249"/>
            <a:ext cx="5636301" cy="3772671"/>
          </a:xfrm>
        </p:spPr>
        <p:txBody>
          <a:bodyPr anchor="t">
            <a:normAutofit lnSpcReduction="10000"/>
          </a:bodyPr>
          <a:lstStyle/>
          <a:p>
            <a:pPr>
              <a:lnSpc>
                <a:spcPct val="150000"/>
              </a:lnSpc>
            </a:pPr>
            <a:r>
              <a:rPr lang="en-GB" sz="2000"/>
              <a:t>Enables secure data submissions to NHS England</a:t>
            </a:r>
          </a:p>
          <a:p>
            <a:pPr>
              <a:lnSpc>
                <a:spcPct val="150000"/>
              </a:lnSpc>
            </a:pPr>
            <a:r>
              <a:rPr lang="en-GB" sz="2000"/>
              <a:t>Provides data validation feedback</a:t>
            </a:r>
          </a:p>
          <a:p>
            <a:pPr>
              <a:lnSpc>
                <a:spcPct val="150000"/>
              </a:lnSpc>
            </a:pPr>
            <a:r>
              <a:rPr lang="en-GB" sz="2000"/>
              <a:t>Automated reminders:</a:t>
            </a:r>
          </a:p>
          <a:p>
            <a:pPr lvl="1">
              <a:lnSpc>
                <a:spcPct val="150000"/>
              </a:lnSpc>
            </a:pPr>
            <a:r>
              <a:rPr lang="en-GB" sz="1600"/>
              <a:t>Submission window opens</a:t>
            </a:r>
          </a:p>
          <a:p>
            <a:pPr lvl="1">
              <a:lnSpc>
                <a:spcPct val="150000"/>
              </a:lnSpc>
            </a:pPr>
            <a:r>
              <a:rPr lang="en-GB" sz="1600"/>
              <a:t>5 days before deadline</a:t>
            </a:r>
          </a:p>
          <a:p>
            <a:pPr lvl="1">
              <a:lnSpc>
                <a:spcPct val="150000"/>
              </a:lnSpc>
            </a:pPr>
            <a:r>
              <a:rPr lang="en-GB" sz="1600"/>
              <a:t>1 day before deadline</a:t>
            </a:r>
          </a:p>
          <a:p>
            <a:pPr>
              <a:lnSpc>
                <a:spcPct val="150000"/>
              </a:lnSpc>
            </a:pPr>
            <a:r>
              <a:rPr lang="en-GB" sz="2000"/>
              <a:t>Allows you to view your submissions history</a:t>
            </a:r>
            <a:endParaRPr lang="en-GB" sz="1600"/>
          </a:p>
        </p:txBody>
      </p:sp>
      <p:pic>
        <p:nvPicPr>
          <p:cNvPr id="6" name="Picture 5">
            <a:extLst>
              <a:ext uri="{FF2B5EF4-FFF2-40B4-BE49-F238E27FC236}">
                <a16:creationId xmlns:a16="http://schemas.microsoft.com/office/drawing/2014/main" id="{6A410ADC-B6A4-6A35-75DB-F2307DBF2703}"/>
              </a:ext>
            </a:extLst>
          </p:cNvPr>
          <p:cNvPicPr>
            <a:picLocks noChangeAspect="1"/>
          </p:cNvPicPr>
          <p:nvPr/>
        </p:nvPicPr>
        <p:blipFill>
          <a:blip r:embed="rId3"/>
          <a:stretch>
            <a:fillRect/>
          </a:stretch>
        </p:blipFill>
        <p:spPr>
          <a:xfrm>
            <a:off x="6503210" y="963827"/>
            <a:ext cx="5526759" cy="4930346"/>
          </a:xfrm>
          <a:prstGeom prst="rect">
            <a:avLst/>
          </a:prstGeom>
        </p:spPr>
      </p:pic>
    </p:spTree>
    <p:extLst>
      <p:ext uri="{BB962C8B-B14F-4D97-AF65-F5344CB8AC3E}">
        <p14:creationId xmlns:p14="http://schemas.microsoft.com/office/powerpoint/2010/main" val="1770656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BBE208-FA57-CF17-92C1-AB39B9CDED3B}"/>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BFFEE043-B9F2-F8A0-BCA1-2FA968D0F857}"/>
              </a:ext>
            </a:extLst>
          </p:cNvPr>
          <p:cNvSpPr>
            <a:spLocks noGrp="1"/>
          </p:cNvSpPr>
          <p:nvPr>
            <p:ph type="title"/>
          </p:nvPr>
        </p:nvSpPr>
        <p:spPr>
          <a:xfrm>
            <a:off x="432000" y="432000"/>
            <a:ext cx="11404154" cy="865186"/>
          </a:xfrm>
        </p:spPr>
        <p:txBody>
          <a:bodyPr/>
          <a:lstStyle/>
          <a:p>
            <a:r>
              <a:rPr lang="en-GB" spc="-40"/>
              <a:t>Where is NDSP up to?</a:t>
            </a:r>
          </a:p>
        </p:txBody>
      </p:sp>
      <p:sp>
        <p:nvSpPr>
          <p:cNvPr id="6" name="Content Placeholder 5">
            <a:extLst>
              <a:ext uri="{FF2B5EF4-FFF2-40B4-BE49-F238E27FC236}">
                <a16:creationId xmlns:a16="http://schemas.microsoft.com/office/drawing/2014/main" id="{D3D16F2B-54F1-D548-392A-D366AA8A66EE}"/>
              </a:ext>
            </a:extLst>
          </p:cNvPr>
          <p:cNvSpPr>
            <a:spLocks noGrp="1"/>
          </p:cNvSpPr>
          <p:nvPr>
            <p:ph idx="1"/>
          </p:nvPr>
        </p:nvSpPr>
        <p:spPr>
          <a:xfrm>
            <a:off x="432000" y="1581374"/>
            <a:ext cx="10489041" cy="3870520"/>
          </a:xfrm>
        </p:spPr>
        <p:txBody>
          <a:bodyPr/>
          <a:lstStyle/>
          <a:p>
            <a:pPr marL="342900" indent="-342900">
              <a:buFont typeface="Arial" panose="020B0604020202020204" pitchFamily="34" charset="0"/>
              <a:buChar char="•"/>
            </a:pPr>
            <a:r>
              <a:rPr lang="en-GB"/>
              <a:t>The National Data Submission Portal is a new system.</a:t>
            </a:r>
          </a:p>
          <a:p>
            <a:pPr marL="342900" indent="-342900">
              <a:buFont typeface="Arial" panose="020B0604020202020204" pitchFamily="34" charset="0"/>
              <a:buChar char="•"/>
            </a:pPr>
            <a:r>
              <a:rPr lang="en-GB"/>
              <a:t>Currently being rolled out to support collection of the Diagnostic Imaging Data Set 2.0</a:t>
            </a:r>
          </a:p>
          <a:p>
            <a:pPr marL="342900" indent="-342900">
              <a:buFont typeface="Arial" panose="020B0604020202020204" pitchFamily="34" charset="0"/>
              <a:buChar char="•"/>
            </a:pPr>
            <a:r>
              <a:rPr lang="en-GB"/>
              <a:t>Over time, NDSP will support multiple collections</a:t>
            </a:r>
          </a:p>
          <a:p>
            <a:pPr marL="342900" indent="-342900">
              <a:buFont typeface="Arial" panose="020B0604020202020204" pitchFamily="34" charset="0"/>
              <a:buChar char="•"/>
            </a:pPr>
            <a:r>
              <a:rPr lang="en-GB"/>
              <a:t>Lung Cancer Screening will be the next collection to use NDSP – we will help to shape the portal to meet LCS needs. </a:t>
            </a:r>
          </a:p>
        </p:txBody>
      </p:sp>
    </p:spTree>
    <p:extLst>
      <p:ext uri="{BB962C8B-B14F-4D97-AF65-F5344CB8AC3E}">
        <p14:creationId xmlns:p14="http://schemas.microsoft.com/office/powerpoint/2010/main" val="224594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960089-BDBA-DF02-598C-69569F80E8FF}"/>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F74C8FB5-1472-CBAC-5811-5BBC71EEB863}"/>
              </a:ext>
            </a:extLst>
          </p:cNvPr>
          <p:cNvSpPr>
            <a:spLocks noGrp="1"/>
          </p:cNvSpPr>
          <p:nvPr>
            <p:ph type="body" sz="quarter" idx="14"/>
          </p:nvPr>
        </p:nvSpPr>
        <p:spPr>
          <a:xfrm>
            <a:off x="882932" y="2520000"/>
            <a:ext cx="6948488" cy="1964914"/>
          </a:xfrm>
        </p:spPr>
        <p:txBody>
          <a:bodyPr/>
          <a:lstStyle/>
          <a:p>
            <a:pPr>
              <a:lnSpc>
                <a:spcPct val="100000"/>
              </a:lnSpc>
            </a:pPr>
            <a:r>
              <a:rPr lang="en-GB" sz="6600">
                <a:latin typeface="+mj-lt"/>
              </a:rPr>
              <a:t>NDSP walkthrough</a:t>
            </a:r>
          </a:p>
        </p:txBody>
      </p:sp>
      <p:sp>
        <p:nvSpPr>
          <p:cNvPr id="4" name="Speech Bubble: Oval 3">
            <a:extLst>
              <a:ext uri="{FF2B5EF4-FFF2-40B4-BE49-F238E27FC236}">
                <a16:creationId xmlns:a16="http://schemas.microsoft.com/office/drawing/2014/main" id="{6BA7A61A-84E3-176D-88F1-DCAE5F82D276}"/>
              </a:ext>
            </a:extLst>
          </p:cNvPr>
          <p:cNvSpPr/>
          <p:nvPr/>
        </p:nvSpPr>
        <p:spPr>
          <a:xfrm>
            <a:off x="6971072" y="4660490"/>
            <a:ext cx="4834110" cy="1630617"/>
          </a:xfrm>
          <a:prstGeom prst="wedgeEllipseCallou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i="1"/>
              <a:t>This walkthrough is showing NDSP configured for the Diagnostic Imaging Dataset collection!</a:t>
            </a:r>
          </a:p>
        </p:txBody>
      </p:sp>
    </p:spTree>
    <p:extLst>
      <p:ext uri="{BB962C8B-B14F-4D97-AF65-F5344CB8AC3E}">
        <p14:creationId xmlns:p14="http://schemas.microsoft.com/office/powerpoint/2010/main" val="2390340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9CCA14B1-D4F1-7411-E051-7861942C46B4}"/>
              </a:ext>
            </a:extLst>
          </p:cNvPr>
          <p:cNvSpPr>
            <a:spLocks noGrp="1"/>
          </p:cNvSpPr>
          <p:nvPr>
            <p:ph type="title"/>
          </p:nvPr>
        </p:nvSpPr>
        <p:spPr>
          <a:xfrm>
            <a:off x="422707" y="590024"/>
            <a:ext cx="4909569" cy="3130069"/>
          </a:xfrm>
        </p:spPr>
        <p:txBody>
          <a:bodyPr anchor="t">
            <a:normAutofit fontScale="90000"/>
          </a:bodyPr>
          <a:lstStyle/>
          <a:p>
            <a:pPr>
              <a:lnSpc>
                <a:spcPct val="150000"/>
              </a:lnSpc>
            </a:pPr>
            <a:r>
              <a:rPr lang="en-GB" sz="4400"/>
              <a:t>NDSP Home page</a:t>
            </a:r>
            <a:br>
              <a:rPr lang="en-GB" sz="900"/>
            </a:br>
            <a:br>
              <a:rPr lang="en-GB" sz="900"/>
            </a:br>
            <a:r>
              <a:rPr lang="en-GB" sz="2000" b="0">
                <a:latin typeface="+mn-lt"/>
              </a:rPr>
              <a:t>Lists the collections you can submit data for.</a:t>
            </a:r>
            <a:br>
              <a:rPr lang="en-GB" sz="2000" b="0">
                <a:latin typeface="+mn-lt"/>
              </a:rPr>
            </a:br>
            <a:r>
              <a:rPr lang="en-GB" sz="2000" b="0">
                <a:latin typeface="+mn-lt"/>
              </a:rPr>
              <a:t>Shows you upcoming deadlines.</a:t>
            </a:r>
          </a:p>
          <a:p>
            <a:pPr>
              <a:lnSpc>
                <a:spcPct val="150000"/>
              </a:lnSpc>
            </a:pPr>
            <a:r>
              <a:rPr lang="en-GB" sz="2000" b="0">
                <a:latin typeface="+mn-lt"/>
              </a:rPr>
              <a:t>You can start a new submission from this page.</a:t>
            </a:r>
          </a:p>
        </p:txBody>
      </p:sp>
      <p:pic>
        <p:nvPicPr>
          <p:cNvPr id="12" name="Picture 11" descr="A screenshot of a computer&#10;&#10;AI-generated content may be incorrect.">
            <a:extLst>
              <a:ext uri="{FF2B5EF4-FFF2-40B4-BE49-F238E27FC236}">
                <a16:creationId xmlns:a16="http://schemas.microsoft.com/office/drawing/2014/main" id="{B8606B49-324D-2B85-D535-F4A88DDD2032}"/>
              </a:ext>
            </a:extLst>
          </p:cNvPr>
          <p:cNvPicPr>
            <a:picLocks noChangeAspect="1"/>
          </p:cNvPicPr>
          <p:nvPr/>
        </p:nvPicPr>
        <p:blipFill>
          <a:blip r:embed="rId2"/>
          <a:stretch>
            <a:fillRect/>
          </a:stretch>
        </p:blipFill>
        <p:spPr>
          <a:xfrm>
            <a:off x="5458425" y="0"/>
            <a:ext cx="6733575" cy="6858000"/>
          </a:xfrm>
          <a:prstGeom prst="rect">
            <a:avLst/>
          </a:prstGeom>
        </p:spPr>
      </p:pic>
    </p:spTree>
    <p:extLst>
      <p:ext uri="{BB962C8B-B14F-4D97-AF65-F5344CB8AC3E}">
        <p14:creationId xmlns:p14="http://schemas.microsoft.com/office/powerpoint/2010/main" val="2955950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9C2AB8-4403-9659-0C63-9921131FF7A2}"/>
            </a:ext>
          </a:extLst>
        </p:cNvPr>
        <p:cNvGrpSpPr/>
        <p:nvPr/>
      </p:nvGrpSpPr>
      <p:grpSpPr>
        <a:xfrm>
          <a:off x="0" y="0"/>
          <a:ext cx="0" cy="0"/>
          <a:chOff x="0" y="0"/>
          <a:chExt cx="0" cy="0"/>
        </a:xfrm>
      </p:grpSpPr>
      <p:sp>
        <p:nvSpPr>
          <p:cNvPr id="7" name="Content Placeholder 6">
            <a:extLst>
              <a:ext uri="{FF2B5EF4-FFF2-40B4-BE49-F238E27FC236}">
                <a16:creationId xmlns:a16="http://schemas.microsoft.com/office/drawing/2014/main" id="{4056FE72-6C33-2598-9154-3131553748D1}"/>
              </a:ext>
            </a:extLst>
          </p:cNvPr>
          <p:cNvSpPr>
            <a:spLocks noGrp="1"/>
          </p:cNvSpPr>
          <p:nvPr>
            <p:ph type="title"/>
          </p:nvPr>
        </p:nvSpPr>
        <p:spPr>
          <a:xfrm>
            <a:off x="314552" y="1337276"/>
            <a:ext cx="4909569" cy="3130069"/>
          </a:xfrm>
        </p:spPr>
        <p:txBody>
          <a:bodyPr anchor="t">
            <a:normAutofit fontScale="90000"/>
          </a:bodyPr>
          <a:lstStyle/>
          <a:p>
            <a:pPr>
              <a:lnSpc>
                <a:spcPct val="150000"/>
              </a:lnSpc>
            </a:pPr>
            <a:r>
              <a:rPr lang="en-GB" sz="4000"/>
              <a:t>Submitting data – 1</a:t>
            </a:r>
            <a:br>
              <a:rPr lang="en-GB" sz="4000"/>
            </a:br>
            <a:br>
              <a:rPr lang="en-GB" sz="4000"/>
            </a:br>
            <a:r>
              <a:rPr lang="en-GB" sz="2200" b="0"/>
              <a:t>Add the file you want to upload from your computer.  </a:t>
            </a:r>
            <a:br>
              <a:rPr lang="en-GB" sz="4000"/>
            </a:br>
            <a:br>
              <a:rPr lang="en-GB" sz="4000"/>
            </a:br>
            <a:endParaRPr lang="en-GB" sz="1800" b="0">
              <a:latin typeface="+mn-lt"/>
            </a:endParaRPr>
          </a:p>
        </p:txBody>
      </p:sp>
      <p:pic>
        <p:nvPicPr>
          <p:cNvPr id="3" name="Picture 2" descr="A screenshot of a computer&#10;&#10;AI-generated content may be incorrect.">
            <a:extLst>
              <a:ext uri="{FF2B5EF4-FFF2-40B4-BE49-F238E27FC236}">
                <a16:creationId xmlns:a16="http://schemas.microsoft.com/office/drawing/2014/main" id="{29053860-A146-CC44-83D4-69616B51841B}"/>
              </a:ext>
            </a:extLst>
          </p:cNvPr>
          <p:cNvPicPr>
            <a:picLocks noChangeAspect="1"/>
          </p:cNvPicPr>
          <p:nvPr/>
        </p:nvPicPr>
        <p:blipFill>
          <a:blip r:embed="rId2"/>
          <a:stretch>
            <a:fillRect/>
          </a:stretch>
        </p:blipFill>
        <p:spPr>
          <a:xfrm>
            <a:off x="5224121" y="0"/>
            <a:ext cx="7258792" cy="6858000"/>
          </a:xfrm>
          <a:prstGeom prst="rect">
            <a:avLst/>
          </a:prstGeom>
        </p:spPr>
      </p:pic>
    </p:spTree>
    <p:extLst>
      <p:ext uri="{BB962C8B-B14F-4D97-AF65-F5344CB8AC3E}">
        <p14:creationId xmlns:p14="http://schemas.microsoft.com/office/powerpoint/2010/main" val="2152166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8AED12-9CDD-7F66-123D-19442F24C68C}"/>
            </a:ext>
          </a:extLst>
        </p:cNvPr>
        <p:cNvGrpSpPr/>
        <p:nvPr/>
      </p:nvGrpSpPr>
      <p:grpSpPr>
        <a:xfrm>
          <a:off x="0" y="0"/>
          <a:ext cx="0" cy="0"/>
          <a:chOff x="0" y="0"/>
          <a:chExt cx="0" cy="0"/>
        </a:xfrm>
      </p:grpSpPr>
      <p:sp>
        <p:nvSpPr>
          <p:cNvPr id="7" name="Content Placeholder 6">
            <a:extLst>
              <a:ext uri="{FF2B5EF4-FFF2-40B4-BE49-F238E27FC236}">
                <a16:creationId xmlns:a16="http://schemas.microsoft.com/office/drawing/2014/main" id="{B74AACB6-876B-3FB3-9DED-207B0A7D4A6E}"/>
              </a:ext>
            </a:extLst>
          </p:cNvPr>
          <p:cNvSpPr>
            <a:spLocks noGrp="1"/>
          </p:cNvSpPr>
          <p:nvPr>
            <p:ph type="title"/>
          </p:nvPr>
        </p:nvSpPr>
        <p:spPr>
          <a:xfrm>
            <a:off x="382285" y="575276"/>
            <a:ext cx="4909569" cy="3130069"/>
          </a:xfrm>
        </p:spPr>
        <p:txBody>
          <a:bodyPr anchor="t">
            <a:normAutofit fontScale="90000"/>
          </a:bodyPr>
          <a:lstStyle/>
          <a:p>
            <a:pPr>
              <a:lnSpc>
                <a:spcPct val="150000"/>
              </a:lnSpc>
            </a:pPr>
            <a:r>
              <a:rPr lang="en-GB" sz="4000"/>
              <a:t>Submitting data – 2</a:t>
            </a:r>
            <a:br>
              <a:rPr lang="en-GB" sz="4000"/>
            </a:br>
            <a:br>
              <a:rPr lang="en-GB" sz="4000"/>
            </a:br>
            <a:br>
              <a:rPr lang="en-GB" sz="4000"/>
            </a:br>
            <a:br>
              <a:rPr lang="en-GB" sz="4000"/>
            </a:br>
            <a:endParaRPr lang="en-GB" sz="1800" b="0">
              <a:latin typeface="+mn-lt"/>
            </a:endParaRPr>
          </a:p>
        </p:txBody>
      </p:sp>
      <p:pic>
        <p:nvPicPr>
          <p:cNvPr id="3" name="Picture 2" descr="A screenshot of a computer&#10;&#10;AI-generated content may be incorrect.">
            <a:extLst>
              <a:ext uri="{FF2B5EF4-FFF2-40B4-BE49-F238E27FC236}">
                <a16:creationId xmlns:a16="http://schemas.microsoft.com/office/drawing/2014/main" id="{02E947A6-AB3A-8B07-3D83-E5F6FE3D229C}"/>
              </a:ext>
            </a:extLst>
          </p:cNvPr>
          <p:cNvPicPr>
            <a:picLocks noChangeAspect="1"/>
          </p:cNvPicPr>
          <p:nvPr/>
        </p:nvPicPr>
        <p:blipFill>
          <a:blip r:embed="rId2"/>
          <a:stretch>
            <a:fillRect/>
          </a:stretch>
        </p:blipFill>
        <p:spPr>
          <a:xfrm>
            <a:off x="1858375" y="2138553"/>
            <a:ext cx="9011908" cy="2962688"/>
          </a:xfrm>
          <a:prstGeom prst="rect">
            <a:avLst/>
          </a:prstGeom>
        </p:spPr>
      </p:pic>
    </p:spTree>
    <p:extLst>
      <p:ext uri="{BB962C8B-B14F-4D97-AF65-F5344CB8AC3E}">
        <p14:creationId xmlns:p14="http://schemas.microsoft.com/office/powerpoint/2010/main" val="2525777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F1EE90-0B71-BCDF-0D1D-B953D50D524E}"/>
            </a:ext>
          </a:extLst>
        </p:cNvPr>
        <p:cNvGrpSpPr/>
        <p:nvPr/>
      </p:nvGrpSpPr>
      <p:grpSpPr>
        <a:xfrm>
          <a:off x="0" y="0"/>
          <a:ext cx="0" cy="0"/>
          <a:chOff x="0" y="0"/>
          <a:chExt cx="0" cy="0"/>
        </a:xfrm>
      </p:grpSpPr>
      <p:sp>
        <p:nvSpPr>
          <p:cNvPr id="7" name="Content Placeholder 6">
            <a:extLst>
              <a:ext uri="{FF2B5EF4-FFF2-40B4-BE49-F238E27FC236}">
                <a16:creationId xmlns:a16="http://schemas.microsoft.com/office/drawing/2014/main" id="{EA6AD6D0-B089-A3DB-EAA8-A231F5B46643}"/>
              </a:ext>
            </a:extLst>
          </p:cNvPr>
          <p:cNvSpPr>
            <a:spLocks noGrp="1"/>
          </p:cNvSpPr>
          <p:nvPr>
            <p:ph type="title"/>
          </p:nvPr>
        </p:nvSpPr>
        <p:spPr>
          <a:xfrm>
            <a:off x="382285" y="575276"/>
            <a:ext cx="4909569" cy="3130069"/>
          </a:xfrm>
        </p:spPr>
        <p:txBody>
          <a:bodyPr anchor="t">
            <a:normAutofit fontScale="90000"/>
          </a:bodyPr>
          <a:lstStyle/>
          <a:p>
            <a:pPr>
              <a:lnSpc>
                <a:spcPct val="150000"/>
              </a:lnSpc>
            </a:pPr>
            <a:r>
              <a:rPr lang="en-GB" sz="4000"/>
              <a:t>Submitting data – 3</a:t>
            </a:r>
            <a:br>
              <a:rPr lang="en-GB" sz="4000"/>
            </a:br>
            <a:br>
              <a:rPr lang="en-GB" sz="4000"/>
            </a:br>
            <a:br>
              <a:rPr lang="en-GB" sz="4000"/>
            </a:br>
            <a:br>
              <a:rPr lang="en-GB" sz="4000"/>
            </a:br>
            <a:endParaRPr lang="en-GB" sz="1800" b="0">
              <a:latin typeface="+mn-lt"/>
            </a:endParaRPr>
          </a:p>
        </p:txBody>
      </p:sp>
      <p:pic>
        <p:nvPicPr>
          <p:cNvPr id="6" name="Picture 5" descr="A screenshot of a computer&#10;&#10;AI-generated content may be incorrect.">
            <a:extLst>
              <a:ext uri="{FF2B5EF4-FFF2-40B4-BE49-F238E27FC236}">
                <a16:creationId xmlns:a16="http://schemas.microsoft.com/office/drawing/2014/main" id="{ACF5A3E1-7FE2-18CC-3275-ECD5FE2017CD}"/>
              </a:ext>
            </a:extLst>
          </p:cNvPr>
          <p:cNvPicPr>
            <a:picLocks noChangeAspect="1"/>
          </p:cNvPicPr>
          <p:nvPr/>
        </p:nvPicPr>
        <p:blipFill>
          <a:blip r:embed="rId2"/>
          <a:stretch>
            <a:fillRect/>
          </a:stretch>
        </p:blipFill>
        <p:spPr>
          <a:xfrm>
            <a:off x="1185177" y="1861919"/>
            <a:ext cx="9821646" cy="3134162"/>
          </a:xfrm>
          <a:prstGeom prst="rect">
            <a:avLst/>
          </a:prstGeom>
        </p:spPr>
      </p:pic>
    </p:spTree>
    <p:extLst>
      <p:ext uri="{BB962C8B-B14F-4D97-AF65-F5344CB8AC3E}">
        <p14:creationId xmlns:p14="http://schemas.microsoft.com/office/powerpoint/2010/main" val="3392980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1BB3BD-515C-6F5C-09D0-8FBF2492E9B5}"/>
            </a:ext>
          </a:extLst>
        </p:cNvPr>
        <p:cNvGrpSpPr/>
        <p:nvPr/>
      </p:nvGrpSpPr>
      <p:grpSpPr>
        <a:xfrm>
          <a:off x="0" y="0"/>
          <a:ext cx="0" cy="0"/>
          <a:chOff x="0" y="0"/>
          <a:chExt cx="0" cy="0"/>
        </a:xfrm>
      </p:grpSpPr>
      <p:sp>
        <p:nvSpPr>
          <p:cNvPr id="7" name="Content Placeholder 6">
            <a:extLst>
              <a:ext uri="{FF2B5EF4-FFF2-40B4-BE49-F238E27FC236}">
                <a16:creationId xmlns:a16="http://schemas.microsoft.com/office/drawing/2014/main" id="{5F953DD5-D6C7-F20E-44B8-1D7381651A0F}"/>
              </a:ext>
            </a:extLst>
          </p:cNvPr>
          <p:cNvSpPr>
            <a:spLocks noGrp="1"/>
          </p:cNvSpPr>
          <p:nvPr>
            <p:ph type="title"/>
          </p:nvPr>
        </p:nvSpPr>
        <p:spPr>
          <a:xfrm>
            <a:off x="314552" y="1337276"/>
            <a:ext cx="4909569" cy="3130069"/>
          </a:xfrm>
        </p:spPr>
        <p:txBody>
          <a:bodyPr anchor="t">
            <a:normAutofit fontScale="90000"/>
          </a:bodyPr>
          <a:lstStyle/>
          <a:p>
            <a:pPr>
              <a:lnSpc>
                <a:spcPct val="150000"/>
              </a:lnSpc>
            </a:pPr>
            <a:r>
              <a:rPr lang="en-GB" sz="4000"/>
              <a:t>Submissions page</a:t>
            </a:r>
            <a:br>
              <a:rPr lang="en-GB" sz="4000"/>
            </a:br>
            <a:br>
              <a:rPr lang="en-GB" sz="4000"/>
            </a:br>
            <a:r>
              <a:rPr lang="en-GB" sz="2000" b="0"/>
              <a:t>View the status of each submission</a:t>
            </a:r>
            <a:br>
              <a:rPr lang="en-GB" sz="2000" b="0"/>
            </a:br>
            <a:r>
              <a:rPr lang="en-GB" sz="2000" b="0"/>
              <a:t>Link to get more details on the submission</a:t>
            </a:r>
            <a:br>
              <a:rPr lang="en-GB" sz="2000" b="0"/>
            </a:br>
            <a:r>
              <a:rPr lang="en-GB" sz="2000" b="0"/>
              <a:t>Shows you all past submissions for this collection within your organisation</a:t>
            </a:r>
            <a:br>
              <a:rPr lang="en-GB" sz="2000" b="0"/>
            </a:br>
            <a:br>
              <a:rPr lang="en-GB" sz="4000"/>
            </a:br>
            <a:br>
              <a:rPr lang="en-GB" sz="4000"/>
            </a:br>
            <a:endParaRPr lang="en-GB" sz="1800" b="0">
              <a:latin typeface="+mn-lt"/>
            </a:endParaRPr>
          </a:p>
        </p:txBody>
      </p:sp>
      <p:pic>
        <p:nvPicPr>
          <p:cNvPr id="3" name="Picture 2" descr="A screenshot of a computer&#10;&#10;AI-generated content may be incorrect.">
            <a:extLst>
              <a:ext uri="{FF2B5EF4-FFF2-40B4-BE49-F238E27FC236}">
                <a16:creationId xmlns:a16="http://schemas.microsoft.com/office/drawing/2014/main" id="{7257DB65-C145-4D3F-266B-F9E453CAFA04}"/>
              </a:ext>
            </a:extLst>
          </p:cNvPr>
          <p:cNvPicPr>
            <a:picLocks noChangeAspect="1"/>
          </p:cNvPicPr>
          <p:nvPr/>
        </p:nvPicPr>
        <p:blipFill>
          <a:blip r:embed="rId2"/>
          <a:stretch>
            <a:fillRect/>
          </a:stretch>
        </p:blipFill>
        <p:spPr>
          <a:xfrm>
            <a:off x="5505486" y="0"/>
            <a:ext cx="6785962" cy="6858000"/>
          </a:xfrm>
          <a:prstGeom prst="rect">
            <a:avLst/>
          </a:prstGeom>
        </p:spPr>
      </p:pic>
    </p:spTree>
    <p:extLst>
      <p:ext uri="{BB962C8B-B14F-4D97-AF65-F5344CB8AC3E}">
        <p14:creationId xmlns:p14="http://schemas.microsoft.com/office/powerpoint/2010/main" val="3128284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13C005-C563-C9BD-8D61-FD2EF4E6C3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CA3F7E-7640-8757-BC0D-A71C92A4D585}"/>
              </a:ext>
            </a:extLst>
          </p:cNvPr>
          <p:cNvSpPr>
            <a:spLocks noGrp="1"/>
          </p:cNvSpPr>
          <p:nvPr>
            <p:ph type="title"/>
          </p:nvPr>
        </p:nvSpPr>
        <p:spPr>
          <a:xfrm>
            <a:off x="531675" y="491863"/>
            <a:ext cx="11404154" cy="865186"/>
          </a:xfrm>
        </p:spPr>
        <p:txBody>
          <a:bodyPr anchor="ctr">
            <a:normAutofit/>
          </a:bodyPr>
          <a:lstStyle/>
          <a:p>
            <a:r>
              <a:rPr lang="en-GB"/>
              <a:t>House-keeping </a:t>
            </a:r>
          </a:p>
        </p:txBody>
      </p:sp>
      <p:pic>
        <p:nvPicPr>
          <p:cNvPr id="5" name="Content Placeholder 4" descr="Radio microphone with solid fill">
            <a:extLst>
              <a:ext uri="{FF2B5EF4-FFF2-40B4-BE49-F238E27FC236}">
                <a16:creationId xmlns:a16="http://schemas.microsoft.com/office/drawing/2014/main" id="{1376D2A2-8F2D-03C1-5AAF-A6F35689F16B}"/>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p:blipFill>
        <p:spPr>
          <a:xfrm>
            <a:off x="531675" y="2068416"/>
            <a:ext cx="1936920" cy="1936920"/>
          </a:xfrm>
        </p:spPr>
      </p:pic>
      <p:sp>
        <p:nvSpPr>
          <p:cNvPr id="6" name="TextBox 5">
            <a:extLst>
              <a:ext uri="{FF2B5EF4-FFF2-40B4-BE49-F238E27FC236}">
                <a16:creationId xmlns:a16="http://schemas.microsoft.com/office/drawing/2014/main" id="{1A044840-BF97-6FB5-9844-F35EB3331F98}"/>
              </a:ext>
            </a:extLst>
          </p:cNvPr>
          <p:cNvSpPr txBox="1"/>
          <p:nvPr/>
        </p:nvSpPr>
        <p:spPr>
          <a:xfrm>
            <a:off x="2606464" y="1905506"/>
            <a:ext cx="8586934" cy="3046988"/>
          </a:xfrm>
          <a:prstGeom prst="rect">
            <a:avLst/>
          </a:prstGeom>
          <a:noFill/>
        </p:spPr>
        <p:txBody>
          <a:bodyPr wrap="square" rtlCol="0">
            <a:spAutoFit/>
          </a:bodyPr>
          <a:lstStyle/>
          <a:p>
            <a:r>
              <a:rPr lang="en-GB" sz="2400"/>
              <a:t>We’re going to record the first part of this webinar so that we can share it after the session.</a:t>
            </a:r>
            <a:br>
              <a:rPr lang="en-GB" sz="2400"/>
            </a:br>
            <a:br>
              <a:rPr lang="en-GB" sz="2400"/>
            </a:br>
            <a:r>
              <a:rPr lang="en-GB" sz="2400"/>
              <a:t>We’ll pause the recording after the presentation to answer your questions.</a:t>
            </a:r>
            <a:br>
              <a:rPr lang="en-GB" sz="2400"/>
            </a:br>
            <a:br>
              <a:rPr lang="en-GB" sz="2400"/>
            </a:br>
            <a:r>
              <a:rPr lang="en-GB" sz="2400"/>
              <a:t>You’re welcome to add questions in the chat as we go and we’ll come back to them.</a:t>
            </a:r>
          </a:p>
        </p:txBody>
      </p:sp>
    </p:spTree>
    <p:extLst>
      <p:ext uri="{BB962C8B-B14F-4D97-AF65-F5344CB8AC3E}">
        <p14:creationId xmlns:p14="http://schemas.microsoft.com/office/powerpoint/2010/main" val="3075332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2AC6F-2650-C29F-2C84-3D297086B8E2}"/>
            </a:ext>
          </a:extLst>
        </p:cNvPr>
        <p:cNvGrpSpPr/>
        <p:nvPr/>
      </p:nvGrpSpPr>
      <p:grpSpPr>
        <a:xfrm>
          <a:off x="0" y="0"/>
          <a:ext cx="0" cy="0"/>
          <a:chOff x="0" y="0"/>
          <a:chExt cx="0" cy="0"/>
        </a:xfrm>
      </p:grpSpPr>
      <p:sp>
        <p:nvSpPr>
          <p:cNvPr id="7" name="Content Placeholder 6">
            <a:extLst>
              <a:ext uri="{FF2B5EF4-FFF2-40B4-BE49-F238E27FC236}">
                <a16:creationId xmlns:a16="http://schemas.microsoft.com/office/drawing/2014/main" id="{AE0AB158-4994-A664-8100-4BECA5AE8803}"/>
              </a:ext>
            </a:extLst>
          </p:cNvPr>
          <p:cNvSpPr>
            <a:spLocks noGrp="1"/>
          </p:cNvSpPr>
          <p:nvPr>
            <p:ph type="title"/>
          </p:nvPr>
        </p:nvSpPr>
        <p:spPr>
          <a:xfrm>
            <a:off x="314552" y="1337276"/>
            <a:ext cx="4909569" cy="3130069"/>
          </a:xfrm>
        </p:spPr>
        <p:txBody>
          <a:bodyPr anchor="t">
            <a:normAutofit fontScale="90000"/>
          </a:bodyPr>
          <a:lstStyle/>
          <a:p>
            <a:pPr>
              <a:lnSpc>
                <a:spcPct val="150000"/>
              </a:lnSpc>
            </a:pPr>
            <a:r>
              <a:rPr lang="en-GB" sz="4000"/>
              <a:t>Submissions details</a:t>
            </a:r>
            <a:br>
              <a:rPr lang="en-GB" sz="4000"/>
            </a:br>
            <a:br>
              <a:rPr lang="en-GB" sz="4000"/>
            </a:br>
            <a:r>
              <a:rPr lang="en-GB" sz="2000" b="0"/>
              <a:t>View the status of each submission</a:t>
            </a:r>
            <a:br>
              <a:rPr lang="en-GB" sz="2000" b="0"/>
            </a:br>
            <a:r>
              <a:rPr lang="en-GB" sz="2000" b="0"/>
              <a:t>Link to get more details on the submission</a:t>
            </a:r>
            <a:br>
              <a:rPr lang="en-GB" sz="2000" b="0"/>
            </a:br>
            <a:r>
              <a:rPr lang="en-GB" sz="2000" b="0"/>
              <a:t>Shows you all past submissions for this collection within your organisation</a:t>
            </a:r>
            <a:br>
              <a:rPr lang="en-GB" sz="2000" b="0"/>
            </a:br>
            <a:br>
              <a:rPr lang="en-GB" sz="4000"/>
            </a:br>
            <a:br>
              <a:rPr lang="en-GB" sz="4000"/>
            </a:br>
            <a:endParaRPr lang="en-GB" sz="1800" b="0">
              <a:latin typeface="+mn-lt"/>
            </a:endParaRPr>
          </a:p>
        </p:txBody>
      </p:sp>
      <p:pic>
        <p:nvPicPr>
          <p:cNvPr id="4" name="Picture 3" descr="A screenshot of a computer&#10;&#10;AI-generated content may be incorrect.">
            <a:extLst>
              <a:ext uri="{FF2B5EF4-FFF2-40B4-BE49-F238E27FC236}">
                <a16:creationId xmlns:a16="http://schemas.microsoft.com/office/drawing/2014/main" id="{777171A1-20E4-379A-EE3E-7FBC5958C6DD}"/>
              </a:ext>
            </a:extLst>
          </p:cNvPr>
          <p:cNvPicPr>
            <a:picLocks noChangeAspect="1"/>
          </p:cNvPicPr>
          <p:nvPr/>
        </p:nvPicPr>
        <p:blipFill>
          <a:blip r:embed="rId2"/>
          <a:stretch>
            <a:fillRect/>
          </a:stretch>
        </p:blipFill>
        <p:spPr>
          <a:xfrm>
            <a:off x="5046989" y="0"/>
            <a:ext cx="7787622" cy="6858000"/>
          </a:xfrm>
          <a:prstGeom prst="rect">
            <a:avLst/>
          </a:prstGeom>
        </p:spPr>
      </p:pic>
    </p:spTree>
    <p:extLst>
      <p:ext uri="{BB962C8B-B14F-4D97-AF65-F5344CB8AC3E}">
        <p14:creationId xmlns:p14="http://schemas.microsoft.com/office/powerpoint/2010/main" val="4227616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A86BF4-4864-644C-168D-D7EC00BD095A}"/>
            </a:ext>
          </a:extLst>
        </p:cNvPr>
        <p:cNvGrpSpPr/>
        <p:nvPr/>
      </p:nvGrpSpPr>
      <p:grpSpPr>
        <a:xfrm>
          <a:off x="0" y="0"/>
          <a:ext cx="0" cy="0"/>
          <a:chOff x="0" y="0"/>
          <a:chExt cx="0" cy="0"/>
        </a:xfrm>
      </p:grpSpPr>
      <p:sp>
        <p:nvSpPr>
          <p:cNvPr id="7" name="Content Placeholder 6">
            <a:extLst>
              <a:ext uri="{FF2B5EF4-FFF2-40B4-BE49-F238E27FC236}">
                <a16:creationId xmlns:a16="http://schemas.microsoft.com/office/drawing/2014/main" id="{BCCCBF75-0126-8DD6-7A7D-B07766A62730}"/>
              </a:ext>
            </a:extLst>
          </p:cNvPr>
          <p:cNvSpPr>
            <a:spLocks noGrp="1"/>
          </p:cNvSpPr>
          <p:nvPr>
            <p:ph type="title"/>
          </p:nvPr>
        </p:nvSpPr>
        <p:spPr>
          <a:xfrm>
            <a:off x="314552" y="1337276"/>
            <a:ext cx="4909569" cy="3130069"/>
          </a:xfrm>
        </p:spPr>
        <p:txBody>
          <a:bodyPr anchor="t">
            <a:normAutofit fontScale="90000"/>
          </a:bodyPr>
          <a:lstStyle/>
          <a:p>
            <a:pPr>
              <a:lnSpc>
                <a:spcPct val="150000"/>
              </a:lnSpc>
            </a:pPr>
            <a:r>
              <a:rPr lang="en-GB" sz="4000"/>
              <a:t>No activity to report?</a:t>
            </a:r>
            <a:br>
              <a:rPr lang="en-GB" sz="4000"/>
            </a:br>
            <a:br>
              <a:rPr lang="en-GB" sz="4000"/>
            </a:br>
            <a:r>
              <a:rPr lang="en-GB" sz="2000" b="0"/>
              <a:t>You can declare no data for a reporting period.</a:t>
            </a:r>
            <a:br>
              <a:rPr lang="en-GB" sz="4000"/>
            </a:br>
            <a:br>
              <a:rPr lang="en-GB" sz="4000"/>
            </a:br>
            <a:br>
              <a:rPr lang="en-GB" sz="4000"/>
            </a:br>
            <a:endParaRPr lang="en-GB" sz="1800" b="0">
              <a:latin typeface="+mn-lt"/>
            </a:endParaRPr>
          </a:p>
        </p:txBody>
      </p:sp>
      <p:pic>
        <p:nvPicPr>
          <p:cNvPr id="4" name="Picture 3" descr="A screenshot of a computer&#10;&#10;AI-generated content may be incorrect.">
            <a:extLst>
              <a:ext uri="{FF2B5EF4-FFF2-40B4-BE49-F238E27FC236}">
                <a16:creationId xmlns:a16="http://schemas.microsoft.com/office/drawing/2014/main" id="{BF64F135-1685-6116-C2BD-5EA99504A8B0}"/>
              </a:ext>
            </a:extLst>
          </p:cNvPr>
          <p:cNvPicPr>
            <a:picLocks noChangeAspect="1"/>
          </p:cNvPicPr>
          <p:nvPr/>
        </p:nvPicPr>
        <p:blipFill>
          <a:blip r:embed="rId3"/>
          <a:stretch>
            <a:fillRect/>
          </a:stretch>
        </p:blipFill>
        <p:spPr>
          <a:xfrm>
            <a:off x="5460289" y="0"/>
            <a:ext cx="6800310" cy="6858000"/>
          </a:xfrm>
          <a:prstGeom prst="rect">
            <a:avLst/>
          </a:prstGeom>
        </p:spPr>
      </p:pic>
    </p:spTree>
    <p:extLst>
      <p:ext uri="{BB962C8B-B14F-4D97-AF65-F5344CB8AC3E}">
        <p14:creationId xmlns:p14="http://schemas.microsoft.com/office/powerpoint/2010/main" val="1173638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B7F464-36C4-B963-0319-DCE6EEA9C21D}"/>
            </a:ext>
          </a:extLst>
        </p:cNvPr>
        <p:cNvGrpSpPr/>
        <p:nvPr/>
      </p:nvGrpSpPr>
      <p:grpSpPr>
        <a:xfrm>
          <a:off x="0" y="0"/>
          <a:ext cx="0" cy="0"/>
          <a:chOff x="0" y="0"/>
          <a:chExt cx="0" cy="0"/>
        </a:xfrm>
      </p:grpSpPr>
      <p:sp>
        <p:nvSpPr>
          <p:cNvPr id="7" name="Content Placeholder 6">
            <a:extLst>
              <a:ext uri="{FF2B5EF4-FFF2-40B4-BE49-F238E27FC236}">
                <a16:creationId xmlns:a16="http://schemas.microsoft.com/office/drawing/2014/main" id="{C058306A-6C84-3BB9-931C-E668DA1F7CEE}"/>
              </a:ext>
            </a:extLst>
          </p:cNvPr>
          <p:cNvSpPr>
            <a:spLocks noGrp="1"/>
          </p:cNvSpPr>
          <p:nvPr>
            <p:ph type="title"/>
          </p:nvPr>
        </p:nvSpPr>
        <p:spPr>
          <a:xfrm>
            <a:off x="314552" y="1337276"/>
            <a:ext cx="4909569" cy="3130069"/>
          </a:xfrm>
        </p:spPr>
        <p:txBody>
          <a:bodyPr anchor="t">
            <a:normAutofit fontScale="90000"/>
          </a:bodyPr>
          <a:lstStyle/>
          <a:p>
            <a:pPr>
              <a:lnSpc>
                <a:spcPct val="150000"/>
              </a:lnSpc>
            </a:pPr>
            <a:r>
              <a:rPr lang="en-GB"/>
              <a:t>No activity to report - 2</a:t>
            </a:r>
            <a:br>
              <a:rPr lang="en-GB" sz="4000"/>
            </a:br>
            <a:br>
              <a:rPr lang="en-GB" sz="4000"/>
            </a:br>
            <a:br>
              <a:rPr lang="en-GB" sz="4000"/>
            </a:br>
            <a:br>
              <a:rPr lang="en-GB" sz="4000"/>
            </a:br>
            <a:br>
              <a:rPr lang="en-GB" sz="4000"/>
            </a:br>
            <a:endParaRPr lang="en-GB" sz="1800" b="0">
              <a:latin typeface="+mn-lt"/>
            </a:endParaRPr>
          </a:p>
        </p:txBody>
      </p:sp>
      <p:pic>
        <p:nvPicPr>
          <p:cNvPr id="4" name="Picture 3" descr="A screenshot of a computer&#10;&#10;AI-generated content may be incorrect.">
            <a:extLst>
              <a:ext uri="{FF2B5EF4-FFF2-40B4-BE49-F238E27FC236}">
                <a16:creationId xmlns:a16="http://schemas.microsoft.com/office/drawing/2014/main" id="{C57F8781-9A88-DFF0-9CE0-97D986858551}"/>
              </a:ext>
            </a:extLst>
          </p:cNvPr>
          <p:cNvPicPr>
            <a:picLocks noChangeAspect="1"/>
          </p:cNvPicPr>
          <p:nvPr/>
        </p:nvPicPr>
        <p:blipFill>
          <a:blip r:embed="rId2"/>
          <a:stretch>
            <a:fillRect/>
          </a:stretch>
        </p:blipFill>
        <p:spPr>
          <a:xfrm>
            <a:off x="5344242" y="847679"/>
            <a:ext cx="6765414" cy="4766541"/>
          </a:xfrm>
          <a:prstGeom prst="rect">
            <a:avLst/>
          </a:prstGeom>
        </p:spPr>
      </p:pic>
    </p:spTree>
    <p:extLst>
      <p:ext uri="{BB962C8B-B14F-4D97-AF65-F5344CB8AC3E}">
        <p14:creationId xmlns:p14="http://schemas.microsoft.com/office/powerpoint/2010/main" val="28598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C926C7-9DC4-8682-1F47-4676E649CBB6}"/>
            </a:ext>
          </a:extLst>
        </p:cNvPr>
        <p:cNvGrpSpPr/>
        <p:nvPr/>
      </p:nvGrpSpPr>
      <p:grpSpPr>
        <a:xfrm>
          <a:off x="0" y="0"/>
          <a:ext cx="0" cy="0"/>
          <a:chOff x="0" y="0"/>
          <a:chExt cx="0" cy="0"/>
        </a:xfrm>
      </p:grpSpPr>
      <p:pic>
        <p:nvPicPr>
          <p:cNvPr id="3" name="Picture 2" descr="A data summary on a white sheet&#10;&#10;AI-generated content may be incorrect.">
            <a:extLst>
              <a:ext uri="{FF2B5EF4-FFF2-40B4-BE49-F238E27FC236}">
                <a16:creationId xmlns:a16="http://schemas.microsoft.com/office/drawing/2014/main" id="{69DB94AE-2888-3AE3-F83C-E995A836E987}"/>
              </a:ext>
            </a:extLst>
          </p:cNvPr>
          <p:cNvPicPr>
            <a:picLocks noChangeAspect="1"/>
          </p:cNvPicPr>
          <p:nvPr/>
        </p:nvPicPr>
        <p:blipFill>
          <a:blip r:embed="rId3"/>
          <a:stretch>
            <a:fillRect/>
          </a:stretch>
        </p:blipFill>
        <p:spPr>
          <a:xfrm>
            <a:off x="1756714" y="3110528"/>
            <a:ext cx="9288171" cy="3305636"/>
          </a:xfrm>
          <a:prstGeom prst="rect">
            <a:avLst/>
          </a:prstGeom>
        </p:spPr>
      </p:pic>
      <p:sp>
        <p:nvSpPr>
          <p:cNvPr id="6" name="Content Placeholder 6">
            <a:extLst>
              <a:ext uri="{FF2B5EF4-FFF2-40B4-BE49-F238E27FC236}">
                <a16:creationId xmlns:a16="http://schemas.microsoft.com/office/drawing/2014/main" id="{5215810B-3AEB-3435-760A-C1040B64018C}"/>
              </a:ext>
            </a:extLst>
          </p:cNvPr>
          <p:cNvSpPr>
            <a:spLocks noGrp="1"/>
          </p:cNvSpPr>
          <p:nvPr>
            <p:ph type="title"/>
          </p:nvPr>
        </p:nvSpPr>
        <p:spPr>
          <a:xfrm>
            <a:off x="339265" y="958335"/>
            <a:ext cx="7143083" cy="3130069"/>
          </a:xfrm>
        </p:spPr>
        <p:txBody>
          <a:bodyPr anchor="t">
            <a:normAutofit fontScale="90000"/>
          </a:bodyPr>
          <a:lstStyle/>
          <a:p>
            <a:pPr>
              <a:lnSpc>
                <a:spcPct val="150000"/>
              </a:lnSpc>
            </a:pPr>
            <a:r>
              <a:rPr lang="en-GB" dirty="0"/>
              <a:t>Example data validation report</a:t>
            </a:r>
            <a:br>
              <a:rPr lang="en-GB" dirty="0"/>
            </a:br>
            <a:r>
              <a:rPr lang="en-GB" dirty="0"/>
              <a:t>1. Cover sheet</a:t>
            </a:r>
            <a:br>
              <a:rPr lang="en-GB" sz="4000" dirty="0"/>
            </a:br>
            <a:br>
              <a:rPr lang="en-GB" sz="4000" dirty="0"/>
            </a:br>
            <a:br>
              <a:rPr lang="en-GB" sz="4000" dirty="0"/>
            </a:br>
            <a:br>
              <a:rPr lang="en-GB" sz="4000" dirty="0"/>
            </a:br>
            <a:endParaRPr lang="en-GB" sz="1800" b="0" dirty="0">
              <a:latin typeface="+mn-lt"/>
            </a:endParaRPr>
          </a:p>
        </p:txBody>
      </p:sp>
    </p:spTree>
    <p:extLst>
      <p:ext uri="{BB962C8B-B14F-4D97-AF65-F5344CB8AC3E}">
        <p14:creationId xmlns:p14="http://schemas.microsoft.com/office/powerpoint/2010/main" val="854818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7BC165-9734-3AAA-4C58-0125B0AAC67B}"/>
            </a:ext>
          </a:extLst>
        </p:cNvPr>
        <p:cNvGrpSpPr/>
        <p:nvPr/>
      </p:nvGrpSpPr>
      <p:grpSpPr>
        <a:xfrm>
          <a:off x="0" y="0"/>
          <a:ext cx="0" cy="0"/>
          <a:chOff x="0" y="0"/>
          <a:chExt cx="0" cy="0"/>
        </a:xfrm>
      </p:grpSpPr>
      <p:sp>
        <p:nvSpPr>
          <p:cNvPr id="7" name="Content Placeholder 6">
            <a:extLst>
              <a:ext uri="{FF2B5EF4-FFF2-40B4-BE49-F238E27FC236}">
                <a16:creationId xmlns:a16="http://schemas.microsoft.com/office/drawing/2014/main" id="{97D1307E-ED79-7DE2-3E6C-3F173A80DCAE}"/>
              </a:ext>
            </a:extLst>
          </p:cNvPr>
          <p:cNvSpPr>
            <a:spLocks noGrp="1"/>
          </p:cNvSpPr>
          <p:nvPr>
            <p:ph type="title"/>
          </p:nvPr>
        </p:nvSpPr>
        <p:spPr>
          <a:xfrm>
            <a:off x="339265" y="958335"/>
            <a:ext cx="4909569" cy="3130069"/>
          </a:xfrm>
        </p:spPr>
        <p:txBody>
          <a:bodyPr anchor="t">
            <a:normAutofit fontScale="90000"/>
          </a:bodyPr>
          <a:lstStyle/>
          <a:p>
            <a:pPr>
              <a:lnSpc>
                <a:spcPct val="150000"/>
              </a:lnSpc>
            </a:pPr>
            <a:r>
              <a:rPr lang="en-GB"/>
              <a:t>Data validation report</a:t>
            </a:r>
            <a:br>
              <a:rPr lang="en-GB"/>
            </a:br>
            <a:r>
              <a:rPr lang="en-GB"/>
              <a:t>2. Error summary</a:t>
            </a:r>
            <a:br>
              <a:rPr lang="en-GB" sz="4000"/>
            </a:br>
            <a:br>
              <a:rPr lang="en-GB" sz="4000"/>
            </a:br>
            <a:br>
              <a:rPr lang="en-GB" sz="4000"/>
            </a:br>
            <a:br>
              <a:rPr lang="en-GB" sz="4000"/>
            </a:br>
            <a:br>
              <a:rPr lang="en-GB" sz="4000"/>
            </a:br>
            <a:endParaRPr lang="en-GB" sz="1800" b="0">
              <a:latin typeface="+mn-lt"/>
            </a:endParaRPr>
          </a:p>
        </p:txBody>
      </p:sp>
      <p:pic>
        <p:nvPicPr>
          <p:cNvPr id="4" name="Picture 3" descr="A screenshot of a computer&#10;&#10;AI-generated content may be incorrect.">
            <a:extLst>
              <a:ext uri="{FF2B5EF4-FFF2-40B4-BE49-F238E27FC236}">
                <a16:creationId xmlns:a16="http://schemas.microsoft.com/office/drawing/2014/main" id="{4169D718-DFCE-801D-8A8C-BD253B96D932}"/>
              </a:ext>
            </a:extLst>
          </p:cNvPr>
          <p:cNvPicPr>
            <a:picLocks noChangeAspect="1"/>
          </p:cNvPicPr>
          <p:nvPr/>
        </p:nvPicPr>
        <p:blipFill>
          <a:blip r:embed="rId2"/>
          <a:stretch>
            <a:fillRect/>
          </a:stretch>
        </p:blipFill>
        <p:spPr>
          <a:xfrm>
            <a:off x="823784" y="2835586"/>
            <a:ext cx="10088061" cy="2748350"/>
          </a:xfrm>
          <a:prstGeom prst="rect">
            <a:avLst/>
          </a:prstGeom>
        </p:spPr>
      </p:pic>
    </p:spTree>
    <p:extLst>
      <p:ext uri="{BB962C8B-B14F-4D97-AF65-F5344CB8AC3E}">
        <p14:creationId xmlns:p14="http://schemas.microsoft.com/office/powerpoint/2010/main" val="3992225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219C9-279A-D072-A21C-760A827B8FB0}"/>
            </a:ext>
          </a:extLst>
        </p:cNvPr>
        <p:cNvGrpSpPr/>
        <p:nvPr/>
      </p:nvGrpSpPr>
      <p:grpSpPr>
        <a:xfrm>
          <a:off x="0" y="0"/>
          <a:ext cx="0" cy="0"/>
          <a:chOff x="0" y="0"/>
          <a:chExt cx="0" cy="0"/>
        </a:xfrm>
      </p:grpSpPr>
      <p:sp>
        <p:nvSpPr>
          <p:cNvPr id="7" name="Content Placeholder 6">
            <a:extLst>
              <a:ext uri="{FF2B5EF4-FFF2-40B4-BE49-F238E27FC236}">
                <a16:creationId xmlns:a16="http://schemas.microsoft.com/office/drawing/2014/main" id="{D14F56B5-C4EB-5A30-ADB0-37350A80E96C}"/>
              </a:ext>
            </a:extLst>
          </p:cNvPr>
          <p:cNvSpPr>
            <a:spLocks noGrp="1"/>
          </p:cNvSpPr>
          <p:nvPr>
            <p:ph type="title"/>
          </p:nvPr>
        </p:nvSpPr>
        <p:spPr>
          <a:xfrm>
            <a:off x="339265" y="958335"/>
            <a:ext cx="4909569" cy="3130069"/>
          </a:xfrm>
        </p:spPr>
        <p:txBody>
          <a:bodyPr anchor="t">
            <a:normAutofit fontScale="90000"/>
          </a:bodyPr>
          <a:lstStyle/>
          <a:p>
            <a:pPr>
              <a:lnSpc>
                <a:spcPct val="150000"/>
              </a:lnSpc>
            </a:pPr>
            <a:r>
              <a:rPr lang="en-GB"/>
              <a:t>Data validation report</a:t>
            </a:r>
            <a:br>
              <a:rPr lang="en-GB"/>
            </a:br>
            <a:r>
              <a:rPr lang="en-GB"/>
              <a:t>3. Error details</a:t>
            </a:r>
            <a:br>
              <a:rPr lang="en-GB" sz="4000"/>
            </a:br>
            <a:br>
              <a:rPr lang="en-GB" sz="4000"/>
            </a:br>
            <a:br>
              <a:rPr lang="en-GB" sz="4000"/>
            </a:br>
            <a:br>
              <a:rPr lang="en-GB" sz="4000"/>
            </a:br>
            <a:br>
              <a:rPr lang="en-GB" sz="4000"/>
            </a:br>
            <a:endParaRPr lang="en-GB" sz="1800" b="0">
              <a:latin typeface="+mn-lt"/>
            </a:endParaRPr>
          </a:p>
        </p:txBody>
      </p:sp>
      <p:pic>
        <p:nvPicPr>
          <p:cNvPr id="3" name="Picture 2" descr="A screenshot of a computer&#10;&#10;AI-generated content may be incorrect.">
            <a:extLst>
              <a:ext uri="{FF2B5EF4-FFF2-40B4-BE49-F238E27FC236}">
                <a16:creationId xmlns:a16="http://schemas.microsoft.com/office/drawing/2014/main" id="{DFC9F51E-3600-1083-831A-F7364BBBC6E0}"/>
              </a:ext>
            </a:extLst>
          </p:cNvPr>
          <p:cNvPicPr>
            <a:picLocks noChangeAspect="1"/>
          </p:cNvPicPr>
          <p:nvPr/>
        </p:nvPicPr>
        <p:blipFill>
          <a:blip r:embed="rId2"/>
          <a:stretch>
            <a:fillRect/>
          </a:stretch>
        </p:blipFill>
        <p:spPr>
          <a:xfrm>
            <a:off x="716691" y="2499470"/>
            <a:ext cx="10503243" cy="4590736"/>
          </a:xfrm>
          <a:prstGeom prst="rect">
            <a:avLst/>
          </a:prstGeom>
        </p:spPr>
      </p:pic>
    </p:spTree>
    <p:extLst>
      <p:ext uri="{BB962C8B-B14F-4D97-AF65-F5344CB8AC3E}">
        <p14:creationId xmlns:p14="http://schemas.microsoft.com/office/powerpoint/2010/main" val="513618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A08065-24A5-E8ED-386C-61D9C524EFD9}"/>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5E18203A-888F-D7B6-3409-6BAA5F5F47A8}"/>
              </a:ext>
            </a:extLst>
          </p:cNvPr>
          <p:cNvSpPr>
            <a:spLocks noGrp="1"/>
          </p:cNvSpPr>
          <p:nvPr>
            <p:ph type="body" sz="quarter" idx="14"/>
          </p:nvPr>
        </p:nvSpPr>
        <p:spPr>
          <a:xfrm>
            <a:off x="882932" y="2520000"/>
            <a:ext cx="6948488" cy="1964914"/>
          </a:xfrm>
        </p:spPr>
        <p:txBody>
          <a:bodyPr/>
          <a:lstStyle/>
          <a:p>
            <a:pPr>
              <a:lnSpc>
                <a:spcPct val="100000"/>
              </a:lnSpc>
            </a:pPr>
            <a:r>
              <a:rPr lang="en-GB" sz="5400">
                <a:latin typeface="+mj-lt"/>
              </a:rPr>
              <a:t>Plans for supporting Cancer Alliances</a:t>
            </a:r>
          </a:p>
        </p:txBody>
      </p:sp>
    </p:spTree>
    <p:extLst>
      <p:ext uri="{BB962C8B-B14F-4D97-AF65-F5344CB8AC3E}">
        <p14:creationId xmlns:p14="http://schemas.microsoft.com/office/powerpoint/2010/main" val="2989035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DC98B-23C8-38AD-2272-C865CBA0F9DD}"/>
              </a:ext>
            </a:extLst>
          </p:cNvPr>
          <p:cNvSpPr>
            <a:spLocks noGrp="1"/>
          </p:cNvSpPr>
          <p:nvPr>
            <p:ph type="title"/>
          </p:nvPr>
        </p:nvSpPr>
        <p:spPr/>
        <p:txBody>
          <a:bodyPr/>
          <a:lstStyle/>
          <a:p>
            <a:r>
              <a:rPr lang="en-GB"/>
              <a:t>Cancer Alliance workshop feedback</a:t>
            </a:r>
          </a:p>
        </p:txBody>
      </p:sp>
      <p:sp>
        <p:nvSpPr>
          <p:cNvPr id="3" name="Content Placeholder 2">
            <a:extLst>
              <a:ext uri="{FF2B5EF4-FFF2-40B4-BE49-F238E27FC236}">
                <a16:creationId xmlns:a16="http://schemas.microsoft.com/office/drawing/2014/main" id="{3D5C7BA1-F7CC-D6A1-89FB-4E3550530A9E}"/>
              </a:ext>
            </a:extLst>
          </p:cNvPr>
          <p:cNvSpPr>
            <a:spLocks noGrp="1"/>
          </p:cNvSpPr>
          <p:nvPr>
            <p:ph idx="1"/>
          </p:nvPr>
        </p:nvSpPr>
        <p:spPr/>
        <p:txBody>
          <a:bodyPr/>
          <a:lstStyle/>
          <a:p>
            <a:r>
              <a:rPr lang="en-GB"/>
              <a:t>Changing to provider data submission should reduce the workload for CA staff who won’t need to collate and submit data.</a:t>
            </a:r>
          </a:p>
          <a:p>
            <a:r>
              <a:rPr lang="en-GB"/>
              <a:t>However, there are concerns about the switch potentially impacting:</a:t>
            </a:r>
          </a:p>
          <a:p>
            <a:pPr lvl="1"/>
            <a:r>
              <a:rPr lang="en-GB"/>
              <a:t>CA ability to support providers in their submission</a:t>
            </a:r>
          </a:p>
          <a:p>
            <a:pPr lvl="1"/>
            <a:r>
              <a:rPr lang="en-GB"/>
              <a:t>CA role in ensuring timely, good quality data</a:t>
            </a:r>
          </a:p>
          <a:p>
            <a:pPr lvl="1"/>
            <a:r>
              <a:rPr lang="en-GB"/>
              <a:t>Ability to report on metrics and KPIs</a:t>
            </a:r>
          </a:p>
          <a:p>
            <a:pPr lvl="1"/>
            <a:r>
              <a:rPr lang="en-GB"/>
              <a:t>Ability to carry out forecasting and quality assurance </a:t>
            </a:r>
            <a:br>
              <a:rPr lang="en-GB"/>
            </a:br>
            <a:endParaRPr lang="en-GB"/>
          </a:p>
          <a:p>
            <a:endParaRPr lang="en-GB" i="1"/>
          </a:p>
        </p:txBody>
      </p:sp>
    </p:spTree>
    <p:extLst>
      <p:ext uri="{BB962C8B-B14F-4D97-AF65-F5344CB8AC3E}">
        <p14:creationId xmlns:p14="http://schemas.microsoft.com/office/powerpoint/2010/main" val="3084963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FCE05B-0920-43E4-B0D4-D22EA2ECF0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685CE4B-E470-0113-A3C0-D8BFCC69B758}"/>
              </a:ext>
            </a:extLst>
          </p:cNvPr>
          <p:cNvSpPr>
            <a:spLocks noGrp="1"/>
          </p:cNvSpPr>
          <p:nvPr>
            <p:ph type="title"/>
          </p:nvPr>
        </p:nvSpPr>
        <p:spPr/>
        <p:txBody>
          <a:bodyPr/>
          <a:lstStyle/>
          <a:p>
            <a:r>
              <a:rPr lang="en-GB"/>
              <a:t>Cancer Alliance oversight and reporting	</a:t>
            </a:r>
          </a:p>
        </p:txBody>
      </p:sp>
      <p:sp>
        <p:nvSpPr>
          <p:cNvPr id="3" name="Content Placeholder 2">
            <a:extLst>
              <a:ext uri="{FF2B5EF4-FFF2-40B4-BE49-F238E27FC236}">
                <a16:creationId xmlns:a16="http://schemas.microsoft.com/office/drawing/2014/main" id="{95195A67-AFF6-DB40-B1DE-8709BCED8F39}"/>
              </a:ext>
            </a:extLst>
          </p:cNvPr>
          <p:cNvSpPr>
            <a:spLocks noGrp="1"/>
          </p:cNvSpPr>
          <p:nvPr>
            <p:ph idx="1"/>
          </p:nvPr>
        </p:nvSpPr>
        <p:spPr/>
        <p:txBody>
          <a:bodyPr vert="horz" lIns="91440" tIns="45720" rIns="91440" bIns="45720" rtlCol="0" anchor="t">
            <a:normAutofit/>
          </a:bodyPr>
          <a:lstStyle/>
          <a:p>
            <a:r>
              <a:rPr lang="en-GB"/>
              <a:t>A Cancer Alliance ‘role description’ for the LCSP is being drafted to clearly outline expectations and responsibilities</a:t>
            </a:r>
          </a:p>
          <a:p>
            <a:r>
              <a:rPr lang="en-GB"/>
              <a:t>As a reminder, the Cancer Alliance role is not changing except in relation to the submission of the dataset </a:t>
            </a:r>
          </a:p>
          <a:p>
            <a:r>
              <a:rPr lang="en-GB">
                <a:cs typeface="Arial" panose="020B0604020202020204"/>
              </a:rPr>
              <a:t>We understand that you need access to data on the LCSP. We are working with both the Cancer Programme Analytics teams, and Cancer Alliance analysts to understand these needs, and identify appropriate solutions.</a:t>
            </a:r>
            <a:endParaRPr lang="en-GB"/>
          </a:p>
          <a:p>
            <a:pPr marL="0" indent="0">
              <a:buNone/>
            </a:pPr>
            <a:br>
              <a:rPr lang="en-GB"/>
            </a:br>
            <a:endParaRPr lang="en-GB">
              <a:cs typeface="Arial" panose="020B0604020202020204"/>
            </a:endParaRPr>
          </a:p>
          <a:p>
            <a:endParaRPr lang="en-GB" i="1"/>
          </a:p>
        </p:txBody>
      </p:sp>
    </p:spTree>
    <p:extLst>
      <p:ext uri="{BB962C8B-B14F-4D97-AF65-F5344CB8AC3E}">
        <p14:creationId xmlns:p14="http://schemas.microsoft.com/office/powerpoint/2010/main" val="7827024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6C25CD-BA03-FD28-0300-C89C52B2D82C}"/>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F89B9F8A-AD06-A1F0-635D-40F6FEC44BF7}"/>
              </a:ext>
            </a:extLst>
          </p:cNvPr>
          <p:cNvSpPr>
            <a:spLocks noGrp="1"/>
          </p:cNvSpPr>
          <p:nvPr>
            <p:ph type="body" sz="quarter" idx="14"/>
          </p:nvPr>
        </p:nvSpPr>
        <p:spPr>
          <a:xfrm>
            <a:off x="903480" y="1780261"/>
            <a:ext cx="6948488" cy="1964914"/>
          </a:xfrm>
        </p:spPr>
        <p:txBody>
          <a:bodyPr vert="horz" lIns="0" tIns="0" rIns="0" bIns="0" rtlCol="0" anchor="t">
            <a:noAutofit/>
          </a:bodyPr>
          <a:lstStyle/>
          <a:p>
            <a:pPr>
              <a:lnSpc>
                <a:spcPct val="100000"/>
              </a:lnSpc>
            </a:pPr>
            <a:r>
              <a:rPr lang="en-GB" sz="6600">
                <a:latin typeface="+mj-lt"/>
                <a:cs typeface="Arial"/>
              </a:rPr>
              <a:t>Next steps</a:t>
            </a:r>
          </a:p>
        </p:txBody>
      </p:sp>
    </p:spTree>
    <p:extLst>
      <p:ext uri="{BB962C8B-B14F-4D97-AF65-F5344CB8AC3E}">
        <p14:creationId xmlns:p14="http://schemas.microsoft.com/office/powerpoint/2010/main" val="1546877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3D656A-2EF2-CF47-D679-CAE0F5DD9154}"/>
              </a:ext>
            </a:extLst>
          </p:cNvPr>
          <p:cNvSpPr>
            <a:spLocks noGrp="1"/>
          </p:cNvSpPr>
          <p:nvPr>
            <p:ph type="title"/>
          </p:nvPr>
        </p:nvSpPr>
        <p:spPr/>
        <p:txBody>
          <a:bodyPr/>
          <a:lstStyle/>
          <a:p>
            <a:r>
              <a:rPr lang="en-GB"/>
              <a:t>Introduction</a:t>
            </a:r>
          </a:p>
        </p:txBody>
      </p:sp>
      <p:sp>
        <p:nvSpPr>
          <p:cNvPr id="3" name="Content Placeholder 2">
            <a:extLst>
              <a:ext uri="{FF2B5EF4-FFF2-40B4-BE49-F238E27FC236}">
                <a16:creationId xmlns:a16="http://schemas.microsoft.com/office/drawing/2014/main" id="{9DC5F2A9-B172-57B3-A4AD-C11D36DF2415}"/>
              </a:ext>
            </a:extLst>
          </p:cNvPr>
          <p:cNvSpPr>
            <a:spLocks noGrp="1"/>
          </p:cNvSpPr>
          <p:nvPr>
            <p:ph idx="1"/>
          </p:nvPr>
        </p:nvSpPr>
        <p:spPr>
          <a:xfrm>
            <a:off x="414131" y="1690688"/>
            <a:ext cx="10515600" cy="4351338"/>
          </a:xfrm>
        </p:spPr>
        <p:txBody>
          <a:bodyPr>
            <a:normAutofit/>
          </a:bodyPr>
          <a:lstStyle/>
          <a:p>
            <a:pPr marL="0" indent="0">
              <a:buNone/>
            </a:pPr>
            <a:r>
              <a:rPr lang="en-GB"/>
              <a:t>This session follows on from the workshops we ran in the fourth quarter of last year.  We’ll reflect on what you told us in those sessions. </a:t>
            </a:r>
          </a:p>
          <a:p>
            <a:r>
              <a:rPr lang="en-GB"/>
              <a:t>Context and more information on the collection approach</a:t>
            </a:r>
          </a:p>
          <a:p>
            <a:r>
              <a:rPr lang="en-GB"/>
              <a:t>Introduce the National Data Submission Portal</a:t>
            </a:r>
          </a:p>
          <a:p>
            <a:r>
              <a:rPr lang="en-GB"/>
              <a:t>Plans for supporting Cancer Alliances</a:t>
            </a:r>
          </a:p>
          <a:p>
            <a:r>
              <a:rPr lang="en-GB"/>
              <a:t>Upcoming opportunities to learn more and get involved </a:t>
            </a:r>
          </a:p>
          <a:p>
            <a:endParaRPr lang="en-GB"/>
          </a:p>
          <a:p>
            <a:endParaRPr lang="en-GB"/>
          </a:p>
        </p:txBody>
      </p:sp>
    </p:spTree>
    <p:extLst>
      <p:ext uri="{BB962C8B-B14F-4D97-AF65-F5344CB8AC3E}">
        <p14:creationId xmlns:p14="http://schemas.microsoft.com/office/powerpoint/2010/main" val="8846518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74CAE-AFF8-9D68-46B2-D50B1D814D9E}"/>
              </a:ext>
            </a:extLst>
          </p:cNvPr>
          <p:cNvSpPr>
            <a:spLocks noGrp="1"/>
          </p:cNvSpPr>
          <p:nvPr>
            <p:ph type="title"/>
          </p:nvPr>
        </p:nvSpPr>
        <p:spPr/>
        <p:txBody>
          <a:bodyPr/>
          <a:lstStyle/>
          <a:p>
            <a:r>
              <a:rPr lang="en-GB"/>
              <a:t>Upcoming work		</a:t>
            </a:r>
          </a:p>
        </p:txBody>
      </p:sp>
      <p:sp>
        <p:nvSpPr>
          <p:cNvPr id="3" name="Content Placeholder 2">
            <a:extLst>
              <a:ext uri="{FF2B5EF4-FFF2-40B4-BE49-F238E27FC236}">
                <a16:creationId xmlns:a16="http://schemas.microsoft.com/office/drawing/2014/main" id="{6A97787E-BF72-5D6C-838C-9D5E790967AE}"/>
              </a:ext>
            </a:extLst>
          </p:cNvPr>
          <p:cNvSpPr>
            <a:spLocks noGrp="1"/>
          </p:cNvSpPr>
          <p:nvPr>
            <p:ph idx="1"/>
          </p:nvPr>
        </p:nvSpPr>
        <p:spPr/>
        <p:txBody>
          <a:bodyPr/>
          <a:lstStyle/>
          <a:p>
            <a:r>
              <a:rPr lang="en-GB"/>
              <a:t>Pre- recorded ETOS walkthrough</a:t>
            </a:r>
          </a:p>
          <a:p>
            <a:r>
              <a:rPr lang="en-GB"/>
              <a:t>User guidance and FAQ pages in progress</a:t>
            </a:r>
          </a:p>
          <a:p>
            <a:r>
              <a:rPr lang="en-GB"/>
              <a:t>Joint session on ETOS and NDSP</a:t>
            </a:r>
          </a:p>
          <a:p>
            <a:r>
              <a:rPr lang="en-GB"/>
              <a:t>Dedicated Information Governance Q&amp;A session</a:t>
            </a:r>
          </a:p>
          <a:p>
            <a:r>
              <a:rPr lang="en-GB"/>
              <a:t>Cancer Alliances reporting and oversight work</a:t>
            </a:r>
          </a:p>
          <a:p>
            <a:endParaRPr lang="en-GB"/>
          </a:p>
        </p:txBody>
      </p:sp>
    </p:spTree>
    <p:extLst>
      <p:ext uri="{BB962C8B-B14F-4D97-AF65-F5344CB8AC3E}">
        <p14:creationId xmlns:p14="http://schemas.microsoft.com/office/powerpoint/2010/main" val="21561201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62F598-1F96-7731-2CD2-E04FD7F61565}"/>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E9264816-15C2-004D-7C8A-B0BCE20F3F22}"/>
              </a:ext>
            </a:extLst>
          </p:cNvPr>
          <p:cNvSpPr>
            <a:spLocks noGrp="1"/>
          </p:cNvSpPr>
          <p:nvPr>
            <p:ph type="body" sz="quarter" idx="14"/>
          </p:nvPr>
        </p:nvSpPr>
        <p:spPr>
          <a:xfrm>
            <a:off x="903480" y="1780261"/>
            <a:ext cx="6948488" cy="1964914"/>
          </a:xfrm>
        </p:spPr>
        <p:txBody>
          <a:bodyPr vert="horz" lIns="0" tIns="0" rIns="0" bIns="0" rtlCol="0" anchor="t">
            <a:noAutofit/>
          </a:bodyPr>
          <a:lstStyle/>
          <a:p>
            <a:pPr>
              <a:lnSpc>
                <a:spcPct val="100000"/>
              </a:lnSpc>
            </a:pPr>
            <a:r>
              <a:rPr lang="en-GB" sz="6600">
                <a:latin typeface="+mj-lt"/>
                <a:cs typeface="Arial"/>
              </a:rPr>
              <a:t>Questions</a:t>
            </a:r>
          </a:p>
        </p:txBody>
      </p:sp>
      <p:pic>
        <p:nvPicPr>
          <p:cNvPr id="2" name="Content Placeholder 4" descr="Radio microphone with solid fill">
            <a:extLst>
              <a:ext uri="{FF2B5EF4-FFF2-40B4-BE49-F238E27FC236}">
                <a16:creationId xmlns:a16="http://schemas.microsoft.com/office/drawing/2014/main" id="{B628E66F-8CFB-9A32-B212-8887E86BF9D1}"/>
              </a:ext>
            </a:extLst>
          </p:cNvPr>
          <p:cNvPicPr>
            <a:picLocks noChangeAspect="1"/>
          </p:cNvPicPr>
          <p:nvPr/>
        </p:nvPicPr>
        <p:blipFill>
          <a:blip r:embed="rId2">
            <a:extLst>
              <a:ext uri="{96DAC541-7B7A-43D3-8B79-37D633B846F1}">
                <asvg:svgBlip xmlns:asvg="http://schemas.microsoft.com/office/drawing/2016/SVG/main" r:embed="rId3"/>
              </a:ext>
            </a:extLst>
          </a:blip>
          <a:stretch/>
        </p:blipFill>
        <p:spPr>
          <a:xfrm>
            <a:off x="7603863" y="4543252"/>
            <a:ext cx="2216426" cy="2216426"/>
          </a:xfrm>
          <a:prstGeom prst="rect">
            <a:avLst/>
          </a:prstGeom>
        </p:spPr>
      </p:pic>
      <p:sp>
        <p:nvSpPr>
          <p:cNvPr id="4" name="TextBox 3">
            <a:extLst>
              <a:ext uri="{FF2B5EF4-FFF2-40B4-BE49-F238E27FC236}">
                <a16:creationId xmlns:a16="http://schemas.microsoft.com/office/drawing/2014/main" id="{1306E644-74C3-95C6-CB48-9AC91D58E725}"/>
              </a:ext>
            </a:extLst>
          </p:cNvPr>
          <p:cNvSpPr txBox="1"/>
          <p:nvPr/>
        </p:nvSpPr>
        <p:spPr>
          <a:xfrm>
            <a:off x="9412914" y="5518954"/>
            <a:ext cx="4169787" cy="461665"/>
          </a:xfrm>
          <a:prstGeom prst="rect">
            <a:avLst/>
          </a:prstGeom>
          <a:noFill/>
        </p:spPr>
        <p:txBody>
          <a:bodyPr wrap="square" rtlCol="0">
            <a:spAutoFit/>
          </a:bodyPr>
          <a:lstStyle/>
          <a:p>
            <a:r>
              <a:rPr lang="en-GB" sz="2400"/>
              <a:t>Stop recording!</a:t>
            </a:r>
          </a:p>
        </p:txBody>
      </p:sp>
    </p:spTree>
    <p:extLst>
      <p:ext uri="{BB962C8B-B14F-4D97-AF65-F5344CB8AC3E}">
        <p14:creationId xmlns:p14="http://schemas.microsoft.com/office/powerpoint/2010/main" val="1103819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1382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78B0D9-A04B-5B5B-B235-DC69A27555C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EA3E986-DF8F-9E48-F266-04D47DCE3F0B}"/>
              </a:ext>
            </a:extLst>
          </p:cNvPr>
          <p:cNvSpPr>
            <a:spLocks noGrp="1"/>
          </p:cNvSpPr>
          <p:nvPr>
            <p:ph type="title"/>
          </p:nvPr>
        </p:nvSpPr>
        <p:spPr/>
        <p:txBody>
          <a:bodyPr/>
          <a:lstStyle/>
          <a:p>
            <a:r>
              <a:rPr lang="en-GB"/>
              <a:t>Context</a:t>
            </a:r>
          </a:p>
        </p:txBody>
      </p:sp>
      <p:sp>
        <p:nvSpPr>
          <p:cNvPr id="3" name="Content Placeholder 2">
            <a:extLst>
              <a:ext uri="{FF2B5EF4-FFF2-40B4-BE49-F238E27FC236}">
                <a16:creationId xmlns:a16="http://schemas.microsoft.com/office/drawing/2014/main" id="{B3EF3E3C-3856-AAD8-4908-6C925E188A36}"/>
              </a:ext>
            </a:extLst>
          </p:cNvPr>
          <p:cNvSpPr>
            <a:spLocks noGrp="1"/>
          </p:cNvSpPr>
          <p:nvPr>
            <p:ph idx="1"/>
          </p:nvPr>
        </p:nvSpPr>
        <p:spPr>
          <a:xfrm>
            <a:off x="414131" y="1690688"/>
            <a:ext cx="10515600" cy="4351338"/>
          </a:xfrm>
        </p:spPr>
        <p:txBody>
          <a:bodyPr vert="horz" lIns="91440" tIns="45720" rIns="91440" bIns="45720" rtlCol="0" anchor="t">
            <a:normAutofit fontScale="92500" lnSpcReduction="20000"/>
          </a:bodyPr>
          <a:lstStyle/>
          <a:p>
            <a:r>
              <a:rPr lang="en-GB"/>
              <a:t>Local data collection will begin from July 2026, with national data submission to start in August 2026</a:t>
            </a:r>
          </a:p>
          <a:p>
            <a:r>
              <a:rPr lang="en-GB"/>
              <a:t>Allowances will be made for areas with a reason for not being able to submit sooner e.g. the lack of an ICT system being embedded</a:t>
            </a:r>
          </a:p>
          <a:p>
            <a:r>
              <a:rPr lang="en-GB"/>
              <a:t>All providers will need to submit to this dataset from April 2027</a:t>
            </a:r>
          </a:p>
          <a:p>
            <a:r>
              <a:rPr lang="en-GB"/>
              <a:t>Submission to the current aggregate collection via NECS will continue for sites until at least April 2027.</a:t>
            </a:r>
            <a:endParaRPr lang="en-GB">
              <a:cs typeface="Arial"/>
            </a:endParaRPr>
          </a:p>
          <a:p>
            <a:r>
              <a:rPr lang="en-GB"/>
              <a:t>The role of providers and Cancer Alliances in the data submission process is expected to change; providers will submit data, but Cancer Alliances will continue to have the same wider programme responsibilities as they currently do e.g performance manage sites' delivery. We will make arrangements to ensure Cancer Alliances have what they need from the data to meet their responsibilities.</a:t>
            </a:r>
            <a:endParaRPr lang="en-GB">
              <a:cs typeface="Arial"/>
            </a:endParaRPr>
          </a:p>
          <a:p>
            <a:endParaRPr lang="en-GB"/>
          </a:p>
          <a:p>
            <a:endParaRPr lang="en-GB"/>
          </a:p>
        </p:txBody>
      </p:sp>
    </p:spTree>
    <p:extLst>
      <p:ext uri="{BB962C8B-B14F-4D97-AF65-F5344CB8AC3E}">
        <p14:creationId xmlns:p14="http://schemas.microsoft.com/office/powerpoint/2010/main" val="11352635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F5CFE05-E2CB-49FA-1F87-E8D0FFE25597}"/>
              </a:ext>
            </a:extLst>
          </p:cNvPr>
          <p:cNvSpPr>
            <a:spLocks noGrp="1"/>
          </p:cNvSpPr>
          <p:nvPr>
            <p:ph type="body" sz="quarter" idx="13"/>
          </p:nvPr>
        </p:nvSpPr>
        <p:spPr>
          <a:xfrm>
            <a:off x="450650" y="1087541"/>
            <a:ext cx="11050700" cy="462017"/>
          </a:xfrm>
        </p:spPr>
        <p:txBody>
          <a:bodyPr anchor="t">
            <a:normAutofit/>
          </a:bodyPr>
          <a:lstStyle/>
          <a:p>
            <a:pPr>
              <a:spcAft>
                <a:spcPts val="600"/>
              </a:spcAft>
            </a:pPr>
            <a:r>
              <a:rPr lang="en-GB" sz="2000"/>
              <a:t>Monthly collection- rolling submission profile </a:t>
            </a:r>
          </a:p>
          <a:p>
            <a:pPr>
              <a:lnSpc>
                <a:spcPct val="90000"/>
              </a:lnSpc>
              <a:spcAft>
                <a:spcPts val="600"/>
              </a:spcAft>
            </a:pPr>
            <a:endParaRPr lang="en-GB" sz="2000"/>
          </a:p>
          <a:p>
            <a:pPr>
              <a:lnSpc>
                <a:spcPct val="90000"/>
              </a:lnSpc>
              <a:spcAft>
                <a:spcPts val="600"/>
              </a:spcAft>
            </a:pPr>
            <a:endParaRPr lang="en-GB" sz="2000"/>
          </a:p>
        </p:txBody>
      </p:sp>
      <p:sp>
        <p:nvSpPr>
          <p:cNvPr id="2" name="Title 1">
            <a:extLst>
              <a:ext uri="{FF2B5EF4-FFF2-40B4-BE49-F238E27FC236}">
                <a16:creationId xmlns:a16="http://schemas.microsoft.com/office/drawing/2014/main" id="{04B1A000-E37F-B463-F4DC-DFB59446C709}"/>
              </a:ext>
            </a:extLst>
          </p:cNvPr>
          <p:cNvSpPr>
            <a:spLocks noGrp="1"/>
          </p:cNvSpPr>
          <p:nvPr>
            <p:ph type="title"/>
          </p:nvPr>
        </p:nvSpPr>
        <p:spPr>
          <a:xfrm>
            <a:off x="432000" y="222355"/>
            <a:ext cx="11404154" cy="865186"/>
          </a:xfrm>
        </p:spPr>
        <p:txBody>
          <a:bodyPr anchor="ctr">
            <a:normAutofit/>
          </a:bodyPr>
          <a:lstStyle/>
          <a:p>
            <a:r>
              <a:rPr lang="en-GB"/>
              <a:t>Proposed implementation</a:t>
            </a:r>
          </a:p>
        </p:txBody>
      </p:sp>
      <p:graphicFrame>
        <p:nvGraphicFramePr>
          <p:cNvPr id="4" name="Table 3">
            <a:extLst>
              <a:ext uri="{FF2B5EF4-FFF2-40B4-BE49-F238E27FC236}">
                <a16:creationId xmlns:a16="http://schemas.microsoft.com/office/drawing/2014/main" id="{4A182B03-6BBB-78A1-C89C-E082115A10F7}"/>
              </a:ext>
            </a:extLst>
          </p:cNvPr>
          <p:cNvGraphicFramePr>
            <a:graphicFrameLocks noGrp="1"/>
          </p:cNvGraphicFramePr>
          <p:nvPr>
            <p:extLst>
              <p:ext uri="{D42A27DB-BD31-4B8C-83A1-F6EECF244321}">
                <p14:modId xmlns:p14="http://schemas.microsoft.com/office/powerpoint/2010/main" val="566753457"/>
              </p:ext>
            </p:extLst>
          </p:nvPr>
        </p:nvGraphicFramePr>
        <p:xfrm>
          <a:off x="432000" y="1549558"/>
          <a:ext cx="11088001" cy="3413407"/>
        </p:xfrm>
        <a:graphic>
          <a:graphicData uri="http://schemas.openxmlformats.org/drawingml/2006/table">
            <a:tbl>
              <a:tblPr firstRow="1" bandRow="1">
                <a:tableStyleId>{5C22544A-7EE6-4342-B048-85BDC9FD1C3A}</a:tableStyleId>
              </a:tblPr>
              <a:tblGrid>
                <a:gridCol w="1549200">
                  <a:extLst>
                    <a:ext uri="{9D8B030D-6E8A-4147-A177-3AD203B41FA5}">
                      <a16:colId xmlns:a16="http://schemas.microsoft.com/office/drawing/2014/main" val="933558311"/>
                    </a:ext>
                  </a:extLst>
                </a:gridCol>
                <a:gridCol w="1789043">
                  <a:extLst>
                    <a:ext uri="{9D8B030D-6E8A-4147-A177-3AD203B41FA5}">
                      <a16:colId xmlns:a16="http://schemas.microsoft.com/office/drawing/2014/main" val="174418198"/>
                    </a:ext>
                  </a:extLst>
                </a:gridCol>
                <a:gridCol w="1649896">
                  <a:extLst>
                    <a:ext uri="{9D8B030D-6E8A-4147-A177-3AD203B41FA5}">
                      <a16:colId xmlns:a16="http://schemas.microsoft.com/office/drawing/2014/main" val="3637645101"/>
                    </a:ext>
                  </a:extLst>
                </a:gridCol>
                <a:gridCol w="6099862">
                  <a:extLst>
                    <a:ext uri="{9D8B030D-6E8A-4147-A177-3AD203B41FA5}">
                      <a16:colId xmlns:a16="http://schemas.microsoft.com/office/drawing/2014/main" val="2484227994"/>
                    </a:ext>
                  </a:extLst>
                </a:gridCol>
              </a:tblGrid>
              <a:tr h="334834">
                <a:tc>
                  <a:txBody>
                    <a:bodyPr/>
                    <a:lstStyle/>
                    <a:p>
                      <a:pPr algn="l" fontAlgn="b">
                        <a:buNone/>
                      </a:pPr>
                      <a:r>
                        <a:rPr lang="en-GB" sz="1500" u="none" strike="noStrike">
                          <a:solidFill>
                            <a:schemeClr val="tx1"/>
                          </a:solidFill>
                          <a:effectLst/>
                        </a:rPr>
                        <a:t>Submission window opens</a:t>
                      </a:r>
                      <a:endParaRPr lang="en-GB" sz="1500" b="1" i="0" u="none" strike="noStrike">
                        <a:solidFill>
                          <a:schemeClr val="tx1"/>
                        </a:solidFill>
                        <a:effectLst/>
                        <a:latin typeface="Aptos Narrow" panose="020B0004020202020204" pitchFamily="34" charset="0"/>
                      </a:endParaRPr>
                    </a:p>
                  </a:txBody>
                  <a:tcPr marL="14921" marR="14921" marT="14921" marB="0" anchor="b">
                    <a:solidFill>
                      <a:schemeClr val="tx2">
                        <a:lumMod val="90000"/>
                      </a:schemeClr>
                    </a:solidFill>
                  </a:tcPr>
                </a:tc>
                <a:tc>
                  <a:txBody>
                    <a:bodyPr/>
                    <a:lstStyle/>
                    <a:p>
                      <a:pPr algn="l" fontAlgn="b">
                        <a:buNone/>
                      </a:pPr>
                      <a:r>
                        <a:rPr lang="en-GB" sz="1500" u="none" strike="noStrike">
                          <a:solidFill>
                            <a:schemeClr val="tx1"/>
                          </a:solidFill>
                          <a:effectLst/>
                        </a:rPr>
                        <a:t>Submission window closes</a:t>
                      </a:r>
                      <a:endParaRPr lang="en-GB" sz="1500" b="1" i="0" u="none" strike="noStrike">
                        <a:solidFill>
                          <a:schemeClr val="tx1"/>
                        </a:solidFill>
                        <a:effectLst/>
                        <a:latin typeface="Aptos Narrow" panose="020B0004020202020204" pitchFamily="34" charset="0"/>
                      </a:endParaRPr>
                    </a:p>
                  </a:txBody>
                  <a:tcPr marL="14921" marR="14921" marT="14921" marB="0" anchor="b">
                    <a:solidFill>
                      <a:schemeClr val="tx2">
                        <a:lumMod val="90000"/>
                      </a:schemeClr>
                    </a:solidFill>
                  </a:tcPr>
                </a:tc>
                <a:tc>
                  <a:txBody>
                    <a:bodyPr/>
                    <a:lstStyle/>
                    <a:p>
                      <a:pPr algn="l" fontAlgn="b">
                        <a:buNone/>
                      </a:pPr>
                      <a:r>
                        <a:rPr lang="en-GB" sz="1500" u="none" strike="noStrike">
                          <a:solidFill>
                            <a:schemeClr val="tx1"/>
                          </a:solidFill>
                          <a:effectLst/>
                        </a:rPr>
                        <a:t>Activity month/ reporting period</a:t>
                      </a:r>
                      <a:endParaRPr lang="en-GB" sz="1500" b="1" i="0" u="none" strike="noStrike">
                        <a:solidFill>
                          <a:schemeClr val="tx1"/>
                        </a:solidFill>
                        <a:effectLst/>
                        <a:latin typeface="Aptos Narrow" panose="020B0004020202020204" pitchFamily="34" charset="0"/>
                      </a:endParaRPr>
                    </a:p>
                  </a:txBody>
                  <a:tcPr marL="14921" marR="14921" marT="14921" marB="0" anchor="b">
                    <a:solidFill>
                      <a:schemeClr val="tx2">
                        <a:lumMod val="90000"/>
                      </a:schemeClr>
                    </a:solidFill>
                  </a:tcPr>
                </a:tc>
                <a:tc>
                  <a:txBody>
                    <a:bodyPr/>
                    <a:lstStyle/>
                    <a:p>
                      <a:pPr algn="l" fontAlgn="b">
                        <a:buNone/>
                      </a:pPr>
                      <a:r>
                        <a:rPr lang="en-GB" sz="1500" u="none" strike="noStrike">
                          <a:solidFill>
                            <a:schemeClr val="tx1"/>
                          </a:solidFill>
                          <a:effectLst/>
                        </a:rPr>
                        <a:t>Resubmissions which can be sent</a:t>
                      </a:r>
                      <a:endParaRPr lang="en-GB" sz="1500" b="1" i="0" u="none" strike="noStrike">
                        <a:solidFill>
                          <a:schemeClr val="tx1"/>
                        </a:solidFill>
                        <a:effectLst/>
                        <a:latin typeface="Aptos Narrow" panose="020B0004020202020204" pitchFamily="34" charset="0"/>
                      </a:endParaRPr>
                    </a:p>
                  </a:txBody>
                  <a:tcPr marL="14921" marR="14921" marT="14921" marB="0" anchor="b">
                    <a:solidFill>
                      <a:schemeClr val="tx2">
                        <a:lumMod val="90000"/>
                      </a:schemeClr>
                    </a:solidFill>
                  </a:tcPr>
                </a:tc>
                <a:extLst>
                  <a:ext uri="{0D108BD9-81ED-4DB2-BD59-A6C34878D82A}">
                    <a16:rowId xmlns:a16="http://schemas.microsoft.com/office/drawing/2014/main" val="927088697"/>
                  </a:ext>
                </a:extLst>
              </a:tr>
              <a:tr h="334834">
                <a:tc>
                  <a:txBody>
                    <a:bodyPr/>
                    <a:lstStyle/>
                    <a:p>
                      <a:pPr algn="r" fontAlgn="b">
                        <a:buNone/>
                      </a:pPr>
                      <a:r>
                        <a:rPr lang="en-GB" sz="1500" u="none" strike="noStrike">
                          <a:solidFill>
                            <a:schemeClr val="tx1"/>
                          </a:solidFill>
                          <a:effectLst/>
                        </a:rPr>
                        <a:t>1 Aug-26</a:t>
                      </a:r>
                      <a:endParaRPr lang="en-GB" sz="1500" b="0" i="0" u="none" strike="noStrike">
                        <a:solidFill>
                          <a:schemeClr val="tx1"/>
                        </a:solidFill>
                        <a:effectLst/>
                        <a:latin typeface="Aptos Narrow" panose="020B0004020202020204" pitchFamily="34" charset="0"/>
                      </a:endParaRPr>
                    </a:p>
                  </a:txBody>
                  <a:tcPr marL="14921" marR="14921" marT="14921" marB="0" anchor="b"/>
                </a:tc>
                <a:tc>
                  <a:txBody>
                    <a:bodyPr/>
                    <a:lstStyle/>
                    <a:p>
                      <a:pPr algn="r" fontAlgn="b">
                        <a:buNone/>
                      </a:pPr>
                      <a:r>
                        <a:rPr lang="en-GB" sz="1500" b="0" i="0" u="none" strike="noStrike">
                          <a:solidFill>
                            <a:schemeClr val="tx1"/>
                          </a:solidFill>
                          <a:effectLst/>
                          <a:latin typeface="Arial" panose="020B0604020202020204" pitchFamily="34" charset="0"/>
                          <a:cs typeface="Arial" panose="020B0604020202020204" pitchFamily="34" charset="0"/>
                        </a:rPr>
                        <a:t>31 Aug-26</a:t>
                      </a:r>
                    </a:p>
                  </a:txBody>
                  <a:tcPr marL="14921" marR="14921" marT="14921" marB="0" anchor="b"/>
                </a:tc>
                <a:tc>
                  <a:txBody>
                    <a:bodyPr/>
                    <a:lstStyle/>
                    <a:p>
                      <a:pPr algn="r" fontAlgn="b">
                        <a:buNone/>
                      </a:pPr>
                      <a:r>
                        <a:rPr lang="en-GB" sz="1500" u="none" strike="noStrike">
                          <a:solidFill>
                            <a:schemeClr val="tx1"/>
                          </a:solidFill>
                          <a:effectLst/>
                          <a:latin typeface="Arial" panose="020B0604020202020204" pitchFamily="34" charset="0"/>
                          <a:cs typeface="Arial" panose="020B0604020202020204" pitchFamily="34" charset="0"/>
                        </a:rPr>
                        <a:t>Jul-26</a:t>
                      </a:r>
                      <a:endParaRPr lang="en-GB" sz="1500" b="0" i="0" u="none" strike="noStrike">
                        <a:solidFill>
                          <a:schemeClr val="tx1"/>
                        </a:solidFill>
                        <a:effectLst/>
                        <a:latin typeface="Arial" panose="020B0604020202020204" pitchFamily="34" charset="0"/>
                        <a:cs typeface="Arial" panose="020B0604020202020204" pitchFamily="34" charset="0"/>
                      </a:endParaRPr>
                    </a:p>
                  </a:txBody>
                  <a:tcPr marL="14921" marR="14921" marT="14921" marB="0" anchor="b"/>
                </a:tc>
                <a:tc>
                  <a:txBody>
                    <a:bodyPr/>
                    <a:lstStyle/>
                    <a:p>
                      <a:pPr algn="l" fontAlgn="b">
                        <a:buNone/>
                      </a:pPr>
                      <a:r>
                        <a:rPr lang="en-GB" sz="1500" u="none" strike="noStrike">
                          <a:solidFill>
                            <a:schemeClr val="tx1"/>
                          </a:solidFill>
                          <a:effectLst/>
                        </a:rPr>
                        <a:t>N/A </a:t>
                      </a:r>
                      <a:endParaRPr lang="en-GB" sz="1500" b="0" i="0" u="none" strike="noStrike">
                        <a:solidFill>
                          <a:schemeClr val="tx1"/>
                        </a:solidFill>
                        <a:effectLst/>
                        <a:latin typeface="Aptos Narrow" panose="020B0004020202020204" pitchFamily="34" charset="0"/>
                      </a:endParaRPr>
                    </a:p>
                  </a:txBody>
                  <a:tcPr marL="14921" marR="14921" marT="14921" marB="0" anchor="b"/>
                </a:tc>
                <a:extLst>
                  <a:ext uri="{0D108BD9-81ED-4DB2-BD59-A6C34878D82A}">
                    <a16:rowId xmlns:a16="http://schemas.microsoft.com/office/drawing/2014/main" val="49744751"/>
                  </a:ext>
                </a:extLst>
              </a:tr>
              <a:tr h="334834">
                <a:tc>
                  <a:txBody>
                    <a:bodyPr/>
                    <a:lstStyle/>
                    <a:p>
                      <a:pPr algn="r" fontAlgn="b">
                        <a:buNone/>
                      </a:pPr>
                      <a:r>
                        <a:rPr lang="en-GB" sz="1500" u="none" strike="noStrike">
                          <a:solidFill>
                            <a:schemeClr val="tx1"/>
                          </a:solidFill>
                          <a:effectLst/>
                        </a:rPr>
                        <a:t>1 Sep-26</a:t>
                      </a:r>
                      <a:endParaRPr lang="en-GB" sz="1500" b="0" i="0" u="none" strike="noStrike">
                        <a:solidFill>
                          <a:schemeClr val="tx1"/>
                        </a:solidFill>
                        <a:effectLst/>
                        <a:latin typeface="Aptos Narrow" panose="020B0004020202020204" pitchFamily="34" charset="0"/>
                      </a:endParaRPr>
                    </a:p>
                  </a:txBody>
                  <a:tcPr marL="14921" marR="14921" marT="14921" marB="0" anchor="b"/>
                </a:tc>
                <a:tc>
                  <a:txBody>
                    <a:bodyPr/>
                    <a:lstStyle/>
                    <a:p>
                      <a:pPr algn="r" fontAlgn="b">
                        <a:buNone/>
                      </a:pPr>
                      <a:r>
                        <a:rPr lang="en-GB" sz="1500" b="0" i="0" u="none" strike="noStrike">
                          <a:solidFill>
                            <a:schemeClr val="tx1"/>
                          </a:solidFill>
                          <a:effectLst/>
                          <a:latin typeface="Arial" panose="020B0604020202020204" pitchFamily="34" charset="0"/>
                          <a:cs typeface="Arial" panose="020B0604020202020204" pitchFamily="34" charset="0"/>
                        </a:rPr>
                        <a:t>30 Sep- 26</a:t>
                      </a:r>
                    </a:p>
                  </a:txBody>
                  <a:tcPr marL="14921" marR="14921" marT="14921" marB="0" anchor="b"/>
                </a:tc>
                <a:tc>
                  <a:txBody>
                    <a:bodyPr/>
                    <a:lstStyle/>
                    <a:p>
                      <a:pPr algn="r" fontAlgn="b">
                        <a:buNone/>
                      </a:pPr>
                      <a:r>
                        <a:rPr lang="en-GB" sz="1500" u="none" strike="noStrike">
                          <a:solidFill>
                            <a:schemeClr val="tx1"/>
                          </a:solidFill>
                          <a:effectLst/>
                          <a:latin typeface="Arial" panose="020B0604020202020204" pitchFamily="34" charset="0"/>
                          <a:cs typeface="Arial" panose="020B0604020202020204" pitchFamily="34" charset="0"/>
                        </a:rPr>
                        <a:t>Aug-26</a:t>
                      </a:r>
                      <a:endParaRPr lang="en-GB" sz="1500" b="0" i="0" u="none" strike="noStrike">
                        <a:solidFill>
                          <a:schemeClr val="tx1"/>
                        </a:solidFill>
                        <a:effectLst/>
                        <a:latin typeface="Arial" panose="020B0604020202020204" pitchFamily="34" charset="0"/>
                        <a:cs typeface="Arial" panose="020B0604020202020204" pitchFamily="34" charset="0"/>
                      </a:endParaRPr>
                    </a:p>
                  </a:txBody>
                  <a:tcPr marL="14921" marR="14921" marT="14921" marB="0" anchor="b"/>
                </a:tc>
                <a:tc>
                  <a:txBody>
                    <a:bodyPr/>
                    <a:lstStyle/>
                    <a:p>
                      <a:pPr algn="l" fontAlgn="b">
                        <a:buNone/>
                      </a:pPr>
                      <a:r>
                        <a:rPr lang="en-GB" sz="1500" u="none" strike="noStrike">
                          <a:solidFill>
                            <a:schemeClr val="tx1"/>
                          </a:solidFill>
                          <a:effectLst/>
                        </a:rPr>
                        <a:t>July</a:t>
                      </a:r>
                      <a:endParaRPr lang="en-GB" sz="1500" b="0" i="0" u="none" strike="noStrike">
                        <a:solidFill>
                          <a:schemeClr val="tx1"/>
                        </a:solidFill>
                        <a:effectLst/>
                        <a:latin typeface="Aptos Narrow" panose="020B0004020202020204" pitchFamily="34" charset="0"/>
                      </a:endParaRPr>
                    </a:p>
                  </a:txBody>
                  <a:tcPr marL="14921" marR="14921" marT="14921" marB="0" anchor="b"/>
                </a:tc>
                <a:extLst>
                  <a:ext uri="{0D108BD9-81ED-4DB2-BD59-A6C34878D82A}">
                    <a16:rowId xmlns:a16="http://schemas.microsoft.com/office/drawing/2014/main" val="2331635251"/>
                  </a:ext>
                </a:extLst>
              </a:tr>
              <a:tr h="334834">
                <a:tc>
                  <a:txBody>
                    <a:bodyPr/>
                    <a:lstStyle/>
                    <a:p>
                      <a:pPr algn="r" fontAlgn="b">
                        <a:buNone/>
                      </a:pPr>
                      <a:r>
                        <a:rPr lang="en-GB" sz="1500" u="none" strike="noStrike">
                          <a:solidFill>
                            <a:schemeClr val="tx1"/>
                          </a:solidFill>
                          <a:effectLst/>
                        </a:rPr>
                        <a:t>1 Oct-26</a:t>
                      </a:r>
                      <a:endParaRPr lang="en-GB" sz="1500" b="0" i="0" u="none" strike="noStrike">
                        <a:solidFill>
                          <a:schemeClr val="tx1"/>
                        </a:solidFill>
                        <a:effectLst/>
                        <a:latin typeface="Aptos Narrow" panose="020B0004020202020204" pitchFamily="34" charset="0"/>
                      </a:endParaRPr>
                    </a:p>
                  </a:txBody>
                  <a:tcPr marL="14921" marR="14921" marT="14921" marB="0" anchor="b"/>
                </a:tc>
                <a:tc>
                  <a:txBody>
                    <a:bodyPr/>
                    <a:lstStyle/>
                    <a:p>
                      <a:pPr algn="r" fontAlgn="b">
                        <a:buNone/>
                      </a:pPr>
                      <a:r>
                        <a:rPr lang="en-GB" sz="1500" b="0" i="0" u="none" strike="noStrike">
                          <a:solidFill>
                            <a:schemeClr val="tx1"/>
                          </a:solidFill>
                          <a:effectLst/>
                          <a:latin typeface="Arial" panose="020B0604020202020204" pitchFamily="34" charset="0"/>
                          <a:cs typeface="Arial" panose="020B0604020202020204" pitchFamily="34" charset="0"/>
                        </a:rPr>
                        <a:t>31 Oct- 26 </a:t>
                      </a:r>
                    </a:p>
                  </a:txBody>
                  <a:tcPr marL="14921" marR="14921" marT="14921" marB="0" anchor="b"/>
                </a:tc>
                <a:tc>
                  <a:txBody>
                    <a:bodyPr/>
                    <a:lstStyle/>
                    <a:p>
                      <a:pPr algn="r" fontAlgn="b">
                        <a:buNone/>
                      </a:pPr>
                      <a:r>
                        <a:rPr lang="en-GB" sz="1500" u="none" strike="noStrike">
                          <a:solidFill>
                            <a:schemeClr val="tx1"/>
                          </a:solidFill>
                          <a:effectLst/>
                          <a:latin typeface="Arial" panose="020B0604020202020204" pitchFamily="34" charset="0"/>
                          <a:cs typeface="Arial" panose="020B0604020202020204" pitchFamily="34" charset="0"/>
                        </a:rPr>
                        <a:t>Sep-26</a:t>
                      </a:r>
                      <a:endParaRPr lang="en-GB" sz="1500" b="0" i="0" u="none" strike="noStrike">
                        <a:solidFill>
                          <a:schemeClr val="tx1"/>
                        </a:solidFill>
                        <a:effectLst/>
                        <a:latin typeface="Arial" panose="020B0604020202020204" pitchFamily="34" charset="0"/>
                        <a:cs typeface="Arial" panose="020B0604020202020204" pitchFamily="34" charset="0"/>
                      </a:endParaRPr>
                    </a:p>
                  </a:txBody>
                  <a:tcPr marL="14921" marR="14921" marT="14921" marB="0" anchor="b"/>
                </a:tc>
                <a:tc>
                  <a:txBody>
                    <a:bodyPr/>
                    <a:lstStyle/>
                    <a:p>
                      <a:pPr algn="l" fontAlgn="b">
                        <a:buNone/>
                      </a:pPr>
                      <a:r>
                        <a:rPr lang="en-GB" sz="1500" u="none" strike="noStrike">
                          <a:solidFill>
                            <a:schemeClr val="tx1"/>
                          </a:solidFill>
                          <a:effectLst/>
                        </a:rPr>
                        <a:t>July, August</a:t>
                      </a:r>
                      <a:endParaRPr lang="en-GB" sz="1500" b="0" i="0" u="none" strike="noStrike">
                        <a:solidFill>
                          <a:schemeClr val="tx1"/>
                        </a:solidFill>
                        <a:effectLst/>
                        <a:latin typeface="Aptos Narrow" panose="020B0004020202020204" pitchFamily="34" charset="0"/>
                      </a:endParaRPr>
                    </a:p>
                  </a:txBody>
                  <a:tcPr marL="14921" marR="14921" marT="14921" marB="0" anchor="b"/>
                </a:tc>
                <a:extLst>
                  <a:ext uri="{0D108BD9-81ED-4DB2-BD59-A6C34878D82A}">
                    <a16:rowId xmlns:a16="http://schemas.microsoft.com/office/drawing/2014/main" val="63282275"/>
                  </a:ext>
                </a:extLst>
              </a:tr>
              <a:tr h="334834">
                <a:tc>
                  <a:txBody>
                    <a:bodyPr/>
                    <a:lstStyle/>
                    <a:p>
                      <a:pPr algn="r" fontAlgn="b">
                        <a:buNone/>
                      </a:pPr>
                      <a:r>
                        <a:rPr lang="en-GB" sz="1500" u="none" strike="noStrike">
                          <a:solidFill>
                            <a:schemeClr val="tx1"/>
                          </a:solidFill>
                          <a:effectLst/>
                        </a:rPr>
                        <a:t>1 Nov-26</a:t>
                      </a:r>
                      <a:endParaRPr lang="en-GB" sz="1500" b="0" i="0" u="none" strike="noStrike">
                        <a:solidFill>
                          <a:schemeClr val="tx1"/>
                        </a:solidFill>
                        <a:effectLst/>
                        <a:latin typeface="Aptos Narrow" panose="020B0004020202020204" pitchFamily="34" charset="0"/>
                      </a:endParaRPr>
                    </a:p>
                  </a:txBody>
                  <a:tcPr marL="14921" marR="14921" marT="14921" marB="0" anchor="b"/>
                </a:tc>
                <a:tc>
                  <a:txBody>
                    <a:bodyPr/>
                    <a:lstStyle/>
                    <a:p>
                      <a:pPr algn="r" fontAlgn="b">
                        <a:buNone/>
                      </a:pPr>
                      <a:r>
                        <a:rPr lang="en-GB" sz="1500" b="0" i="0" u="none" strike="noStrike">
                          <a:solidFill>
                            <a:schemeClr val="tx1"/>
                          </a:solidFill>
                          <a:effectLst/>
                          <a:latin typeface="Arial" panose="020B0604020202020204" pitchFamily="34" charset="0"/>
                          <a:cs typeface="Arial" panose="020B0604020202020204" pitchFamily="34" charset="0"/>
                        </a:rPr>
                        <a:t>30 Nov- 26</a:t>
                      </a:r>
                    </a:p>
                  </a:txBody>
                  <a:tcPr marL="14921" marR="14921" marT="14921" marB="0" anchor="b"/>
                </a:tc>
                <a:tc>
                  <a:txBody>
                    <a:bodyPr/>
                    <a:lstStyle/>
                    <a:p>
                      <a:pPr algn="r" fontAlgn="b">
                        <a:buNone/>
                      </a:pPr>
                      <a:r>
                        <a:rPr lang="en-GB" sz="1500" u="none" strike="noStrike">
                          <a:solidFill>
                            <a:schemeClr val="tx1"/>
                          </a:solidFill>
                          <a:effectLst/>
                          <a:latin typeface="Arial" panose="020B0604020202020204" pitchFamily="34" charset="0"/>
                          <a:cs typeface="Arial" panose="020B0604020202020204" pitchFamily="34" charset="0"/>
                        </a:rPr>
                        <a:t>Oct-26</a:t>
                      </a:r>
                      <a:endParaRPr lang="en-GB" sz="1500" b="0" i="0" u="none" strike="noStrike">
                        <a:solidFill>
                          <a:schemeClr val="tx1"/>
                        </a:solidFill>
                        <a:effectLst/>
                        <a:latin typeface="Arial" panose="020B0604020202020204" pitchFamily="34" charset="0"/>
                        <a:cs typeface="Arial" panose="020B0604020202020204" pitchFamily="34" charset="0"/>
                      </a:endParaRPr>
                    </a:p>
                  </a:txBody>
                  <a:tcPr marL="14921" marR="14921" marT="14921" marB="0" anchor="b"/>
                </a:tc>
                <a:tc>
                  <a:txBody>
                    <a:bodyPr/>
                    <a:lstStyle/>
                    <a:p>
                      <a:pPr algn="l" fontAlgn="b">
                        <a:buNone/>
                      </a:pPr>
                      <a:r>
                        <a:rPr lang="en-GB" sz="1500" u="none" strike="noStrike">
                          <a:solidFill>
                            <a:schemeClr val="tx1"/>
                          </a:solidFill>
                          <a:effectLst/>
                        </a:rPr>
                        <a:t>July, August, September</a:t>
                      </a:r>
                      <a:endParaRPr lang="en-GB" sz="1500" b="0" i="0" u="none" strike="noStrike">
                        <a:solidFill>
                          <a:schemeClr val="tx1"/>
                        </a:solidFill>
                        <a:effectLst/>
                        <a:latin typeface="Aptos Narrow" panose="020B0004020202020204" pitchFamily="34" charset="0"/>
                      </a:endParaRPr>
                    </a:p>
                  </a:txBody>
                  <a:tcPr marL="14921" marR="14921" marT="14921" marB="0" anchor="b"/>
                </a:tc>
                <a:extLst>
                  <a:ext uri="{0D108BD9-81ED-4DB2-BD59-A6C34878D82A}">
                    <a16:rowId xmlns:a16="http://schemas.microsoft.com/office/drawing/2014/main" val="3757653940"/>
                  </a:ext>
                </a:extLst>
              </a:tr>
              <a:tr h="334834">
                <a:tc>
                  <a:txBody>
                    <a:bodyPr/>
                    <a:lstStyle/>
                    <a:p>
                      <a:pPr algn="r" fontAlgn="b">
                        <a:buNone/>
                      </a:pPr>
                      <a:r>
                        <a:rPr lang="en-GB" sz="1500" u="none" strike="noStrike">
                          <a:solidFill>
                            <a:schemeClr val="tx1"/>
                          </a:solidFill>
                          <a:effectLst/>
                        </a:rPr>
                        <a:t>1 Dec-26</a:t>
                      </a:r>
                      <a:endParaRPr lang="en-GB" sz="1500" b="0" i="0" u="none" strike="noStrike">
                        <a:solidFill>
                          <a:schemeClr val="tx1"/>
                        </a:solidFill>
                        <a:effectLst/>
                        <a:latin typeface="Aptos Narrow" panose="020B0004020202020204" pitchFamily="34" charset="0"/>
                      </a:endParaRPr>
                    </a:p>
                  </a:txBody>
                  <a:tcPr marL="14921" marR="14921" marT="14921" marB="0" anchor="b"/>
                </a:tc>
                <a:tc>
                  <a:txBody>
                    <a:bodyPr/>
                    <a:lstStyle/>
                    <a:p>
                      <a:pPr algn="r" fontAlgn="b">
                        <a:buNone/>
                      </a:pPr>
                      <a:r>
                        <a:rPr lang="en-GB" sz="1500" b="0" i="0" u="none" strike="noStrike">
                          <a:solidFill>
                            <a:schemeClr val="tx1"/>
                          </a:solidFill>
                          <a:effectLst/>
                          <a:latin typeface="Arial" panose="020B0604020202020204" pitchFamily="34" charset="0"/>
                          <a:cs typeface="Arial" panose="020B0604020202020204" pitchFamily="34" charset="0"/>
                        </a:rPr>
                        <a:t>31 Dec- 26</a:t>
                      </a:r>
                    </a:p>
                  </a:txBody>
                  <a:tcPr marL="14921" marR="14921" marT="14921" marB="0" anchor="b"/>
                </a:tc>
                <a:tc>
                  <a:txBody>
                    <a:bodyPr/>
                    <a:lstStyle/>
                    <a:p>
                      <a:pPr algn="r" fontAlgn="b">
                        <a:buNone/>
                      </a:pPr>
                      <a:r>
                        <a:rPr lang="en-GB" sz="1500" u="none" strike="noStrike">
                          <a:solidFill>
                            <a:schemeClr val="tx1"/>
                          </a:solidFill>
                          <a:effectLst/>
                          <a:latin typeface="Arial" panose="020B0604020202020204" pitchFamily="34" charset="0"/>
                          <a:cs typeface="Arial" panose="020B0604020202020204" pitchFamily="34" charset="0"/>
                        </a:rPr>
                        <a:t>Nov-26</a:t>
                      </a:r>
                      <a:endParaRPr lang="en-GB" sz="1500" b="0" i="0" u="none" strike="noStrike">
                        <a:solidFill>
                          <a:schemeClr val="tx1"/>
                        </a:solidFill>
                        <a:effectLst/>
                        <a:latin typeface="Arial" panose="020B0604020202020204" pitchFamily="34" charset="0"/>
                        <a:cs typeface="Arial" panose="020B0604020202020204" pitchFamily="34" charset="0"/>
                      </a:endParaRPr>
                    </a:p>
                  </a:txBody>
                  <a:tcPr marL="14921" marR="14921" marT="14921" marB="0" anchor="b"/>
                </a:tc>
                <a:tc>
                  <a:txBody>
                    <a:bodyPr/>
                    <a:lstStyle/>
                    <a:p>
                      <a:pPr algn="l" fontAlgn="b">
                        <a:buNone/>
                      </a:pPr>
                      <a:r>
                        <a:rPr lang="en-GB" sz="1500" u="none" strike="noStrike">
                          <a:solidFill>
                            <a:schemeClr val="tx1"/>
                          </a:solidFill>
                          <a:effectLst/>
                        </a:rPr>
                        <a:t>July, August, September, October</a:t>
                      </a:r>
                      <a:endParaRPr lang="en-GB" sz="1500" b="0" i="0" u="none" strike="noStrike">
                        <a:solidFill>
                          <a:schemeClr val="tx1"/>
                        </a:solidFill>
                        <a:effectLst/>
                        <a:latin typeface="Aptos Narrow" panose="020B0004020202020204" pitchFamily="34" charset="0"/>
                      </a:endParaRPr>
                    </a:p>
                  </a:txBody>
                  <a:tcPr marL="14921" marR="14921" marT="14921" marB="0" anchor="b"/>
                </a:tc>
                <a:extLst>
                  <a:ext uri="{0D108BD9-81ED-4DB2-BD59-A6C34878D82A}">
                    <a16:rowId xmlns:a16="http://schemas.microsoft.com/office/drawing/2014/main" val="3671364203"/>
                  </a:ext>
                </a:extLst>
              </a:tr>
              <a:tr h="334834">
                <a:tc>
                  <a:txBody>
                    <a:bodyPr/>
                    <a:lstStyle/>
                    <a:p>
                      <a:pPr algn="r" fontAlgn="b">
                        <a:buNone/>
                      </a:pPr>
                      <a:r>
                        <a:rPr lang="en-GB" sz="1500" u="none" strike="noStrike">
                          <a:solidFill>
                            <a:schemeClr val="tx1"/>
                          </a:solidFill>
                          <a:effectLst/>
                        </a:rPr>
                        <a:t>1 Jan-27</a:t>
                      </a:r>
                      <a:endParaRPr lang="en-GB" sz="1500" b="0" i="0" u="none" strike="noStrike">
                        <a:solidFill>
                          <a:schemeClr val="tx1"/>
                        </a:solidFill>
                        <a:effectLst/>
                        <a:latin typeface="Aptos Narrow" panose="020B0004020202020204" pitchFamily="34" charset="0"/>
                      </a:endParaRPr>
                    </a:p>
                  </a:txBody>
                  <a:tcPr marL="14921" marR="14921" marT="14921" marB="0" anchor="b"/>
                </a:tc>
                <a:tc>
                  <a:txBody>
                    <a:bodyPr/>
                    <a:lstStyle/>
                    <a:p>
                      <a:pPr algn="r" fontAlgn="b">
                        <a:buNone/>
                      </a:pPr>
                      <a:r>
                        <a:rPr lang="en-GB" sz="1500" b="0" i="0" u="none" strike="noStrike">
                          <a:solidFill>
                            <a:schemeClr val="tx1"/>
                          </a:solidFill>
                          <a:effectLst/>
                          <a:latin typeface="Arial" panose="020B0604020202020204" pitchFamily="34" charset="0"/>
                          <a:cs typeface="Arial" panose="020B0604020202020204" pitchFamily="34" charset="0"/>
                        </a:rPr>
                        <a:t>31 Jan- 27</a:t>
                      </a:r>
                    </a:p>
                  </a:txBody>
                  <a:tcPr marL="14921" marR="14921" marT="14921" marB="0" anchor="b"/>
                </a:tc>
                <a:tc>
                  <a:txBody>
                    <a:bodyPr/>
                    <a:lstStyle/>
                    <a:p>
                      <a:pPr algn="r" fontAlgn="b">
                        <a:buNone/>
                      </a:pPr>
                      <a:r>
                        <a:rPr lang="en-GB" sz="1500" u="none" strike="noStrike">
                          <a:solidFill>
                            <a:schemeClr val="tx1"/>
                          </a:solidFill>
                          <a:effectLst/>
                          <a:latin typeface="Arial" panose="020B0604020202020204" pitchFamily="34" charset="0"/>
                          <a:cs typeface="Arial" panose="020B0604020202020204" pitchFamily="34" charset="0"/>
                        </a:rPr>
                        <a:t>Dec-26</a:t>
                      </a:r>
                      <a:endParaRPr lang="en-GB" sz="1500" b="0" i="0" u="none" strike="noStrike">
                        <a:solidFill>
                          <a:schemeClr val="tx1"/>
                        </a:solidFill>
                        <a:effectLst/>
                        <a:latin typeface="Arial" panose="020B0604020202020204" pitchFamily="34" charset="0"/>
                        <a:cs typeface="Arial" panose="020B0604020202020204" pitchFamily="34" charset="0"/>
                      </a:endParaRPr>
                    </a:p>
                  </a:txBody>
                  <a:tcPr marL="14921" marR="14921" marT="14921" marB="0" anchor="b"/>
                </a:tc>
                <a:tc>
                  <a:txBody>
                    <a:bodyPr/>
                    <a:lstStyle/>
                    <a:p>
                      <a:pPr algn="l" fontAlgn="b">
                        <a:buNone/>
                      </a:pPr>
                      <a:r>
                        <a:rPr lang="en-GB" sz="1500" u="none" strike="noStrike">
                          <a:solidFill>
                            <a:schemeClr val="tx1"/>
                          </a:solidFill>
                          <a:effectLst/>
                        </a:rPr>
                        <a:t>July, August, September, October, November</a:t>
                      </a:r>
                      <a:endParaRPr lang="en-GB" sz="1500" b="0" i="0" u="none" strike="noStrike">
                        <a:solidFill>
                          <a:schemeClr val="tx1"/>
                        </a:solidFill>
                        <a:effectLst/>
                        <a:latin typeface="Aptos Narrow" panose="020B0004020202020204" pitchFamily="34" charset="0"/>
                      </a:endParaRPr>
                    </a:p>
                  </a:txBody>
                  <a:tcPr marL="14921" marR="14921" marT="14921" marB="0" anchor="b"/>
                </a:tc>
                <a:extLst>
                  <a:ext uri="{0D108BD9-81ED-4DB2-BD59-A6C34878D82A}">
                    <a16:rowId xmlns:a16="http://schemas.microsoft.com/office/drawing/2014/main" val="3061698986"/>
                  </a:ext>
                </a:extLst>
              </a:tr>
              <a:tr h="334834">
                <a:tc>
                  <a:txBody>
                    <a:bodyPr/>
                    <a:lstStyle/>
                    <a:p>
                      <a:pPr algn="r" fontAlgn="b">
                        <a:buNone/>
                      </a:pPr>
                      <a:r>
                        <a:rPr lang="en-GB" sz="1500" u="none" strike="noStrike">
                          <a:solidFill>
                            <a:schemeClr val="tx1"/>
                          </a:solidFill>
                          <a:effectLst/>
                        </a:rPr>
                        <a:t>1 Feb-27</a:t>
                      </a:r>
                      <a:endParaRPr lang="en-GB" sz="1500" b="0" i="0" u="none" strike="noStrike">
                        <a:solidFill>
                          <a:schemeClr val="tx1"/>
                        </a:solidFill>
                        <a:effectLst/>
                        <a:latin typeface="Aptos Narrow" panose="020B0004020202020204" pitchFamily="34" charset="0"/>
                      </a:endParaRPr>
                    </a:p>
                  </a:txBody>
                  <a:tcPr marL="14921" marR="14921" marT="14921" marB="0" anchor="b"/>
                </a:tc>
                <a:tc>
                  <a:txBody>
                    <a:bodyPr/>
                    <a:lstStyle/>
                    <a:p>
                      <a:pPr algn="r" fontAlgn="b">
                        <a:buNone/>
                      </a:pPr>
                      <a:r>
                        <a:rPr lang="en-GB" sz="1500" b="0" i="0" u="none" strike="noStrike">
                          <a:solidFill>
                            <a:schemeClr val="tx1"/>
                          </a:solidFill>
                          <a:effectLst/>
                          <a:latin typeface="Arial" panose="020B0604020202020204" pitchFamily="34" charset="0"/>
                          <a:cs typeface="Arial" panose="020B0604020202020204" pitchFamily="34" charset="0"/>
                        </a:rPr>
                        <a:t>28 Feb- 27</a:t>
                      </a:r>
                    </a:p>
                  </a:txBody>
                  <a:tcPr marL="14921" marR="14921" marT="14921" marB="0" anchor="b"/>
                </a:tc>
                <a:tc>
                  <a:txBody>
                    <a:bodyPr/>
                    <a:lstStyle/>
                    <a:p>
                      <a:pPr algn="r" fontAlgn="b">
                        <a:buNone/>
                      </a:pPr>
                      <a:r>
                        <a:rPr lang="en-GB" sz="1500" u="none" strike="noStrike">
                          <a:solidFill>
                            <a:schemeClr val="tx1"/>
                          </a:solidFill>
                          <a:effectLst/>
                          <a:latin typeface="Arial" panose="020B0604020202020204" pitchFamily="34" charset="0"/>
                          <a:cs typeface="Arial" panose="020B0604020202020204" pitchFamily="34" charset="0"/>
                        </a:rPr>
                        <a:t>Jan-27</a:t>
                      </a:r>
                      <a:endParaRPr lang="en-GB" sz="1500" b="0" i="0" u="none" strike="noStrike">
                        <a:solidFill>
                          <a:schemeClr val="tx1"/>
                        </a:solidFill>
                        <a:effectLst/>
                        <a:latin typeface="Arial" panose="020B0604020202020204" pitchFamily="34" charset="0"/>
                        <a:cs typeface="Arial" panose="020B0604020202020204" pitchFamily="34" charset="0"/>
                      </a:endParaRPr>
                    </a:p>
                  </a:txBody>
                  <a:tcPr marL="14921" marR="14921" marT="14921" marB="0" anchor="b"/>
                </a:tc>
                <a:tc>
                  <a:txBody>
                    <a:bodyPr/>
                    <a:lstStyle/>
                    <a:p>
                      <a:pPr algn="l" fontAlgn="b">
                        <a:buNone/>
                      </a:pPr>
                      <a:r>
                        <a:rPr lang="en-GB" sz="1500" u="none" strike="noStrike">
                          <a:solidFill>
                            <a:schemeClr val="tx1"/>
                          </a:solidFill>
                          <a:effectLst/>
                        </a:rPr>
                        <a:t>July, August, September, October, November, December</a:t>
                      </a:r>
                      <a:endParaRPr lang="en-GB" sz="1500" b="0" i="0" u="none" strike="noStrike">
                        <a:solidFill>
                          <a:schemeClr val="tx1"/>
                        </a:solidFill>
                        <a:effectLst/>
                        <a:latin typeface="Aptos Narrow" panose="020B0004020202020204" pitchFamily="34" charset="0"/>
                      </a:endParaRPr>
                    </a:p>
                  </a:txBody>
                  <a:tcPr marL="14921" marR="14921" marT="14921" marB="0" anchor="b"/>
                </a:tc>
                <a:extLst>
                  <a:ext uri="{0D108BD9-81ED-4DB2-BD59-A6C34878D82A}">
                    <a16:rowId xmlns:a16="http://schemas.microsoft.com/office/drawing/2014/main" val="2680489193"/>
                  </a:ext>
                </a:extLst>
              </a:tr>
              <a:tr h="597448">
                <a:tc>
                  <a:txBody>
                    <a:bodyPr/>
                    <a:lstStyle/>
                    <a:p>
                      <a:pPr algn="r" fontAlgn="b">
                        <a:buNone/>
                      </a:pPr>
                      <a:r>
                        <a:rPr lang="en-GB" sz="1500" u="none" strike="noStrike">
                          <a:solidFill>
                            <a:schemeClr val="tx1"/>
                          </a:solidFill>
                          <a:effectLst/>
                        </a:rPr>
                        <a:t>1 Mar-27</a:t>
                      </a:r>
                      <a:endParaRPr lang="en-GB" sz="1500" b="0" i="0" u="none" strike="noStrike">
                        <a:solidFill>
                          <a:schemeClr val="tx1"/>
                        </a:solidFill>
                        <a:effectLst/>
                        <a:latin typeface="Aptos Narrow" panose="020B0004020202020204" pitchFamily="34" charset="0"/>
                      </a:endParaRPr>
                    </a:p>
                  </a:txBody>
                  <a:tcPr marL="14921" marR="14921" marT="14921" marB="0" anchor="b"/>
                </a:tc>
                <a:tc>
                  <a:txBody>
                    <a:bodyPr/>
                    <a:lstStyle/>
                    <a:p>
                      <a:pPr algn="r" fontAlgn="b">
                        <a:buNone/>
                      </a:pPr>
                      <a:r>
                        <a:rPr lang="en-GB" sz="1500" b="0" i="0" u="none" strike="noStrike">
                          <a:solidFill>
                            <a:schemeClr val="tx1"/>
                          </a:solidFill>
                          <a:effectLst/>
                          <a:latin typeface="Arial" panose="020B0604020202020204" pitchFamily="34" charset="0"/>
                          <a:cs typeface="Arial" panose="020B0604020202020204" pitchFamily="34" charset="0"/>
                        </a:rPr>
                        <a:t>31 Mar- 27 </a:t>
                      </a:r>
                    </a:p>
                  </a:txBody>
                  <a:tcPr marL="14921" marR="14921" marT="14921" marB="0" anchor="b"/>
                </a:tc>
                <a:tc>
                  <a:txBody>
                    <a:bodyPr/>
                    <a:lstStyle/>
                    <a:p>
                      <a:pPr algn="r" fontAlgn="b">
                        <a:buNone/>
                      </a:pPr>
                      <a:r>
                        <a:rPr lang="en-GB" sz="1500" u="none" strike="noStrike">
                          <a:solidFill>
                            <a:schemeClr val="tx1"/>
                          </a:solidFill>
                          <a:effectLst/>
                          <a:latin typeface="Arial" panose="020B0604020202020204" pitchFamily="34" charset="0"/>
                          <a:cs typeface="Arial" panose="020B0604020202020204" pitchFamily="34" charset="0"/>
                        </a:rPr>
                        <a:t>Feb-27</a:t>
                      </a:r>
                      <a:endParaRPr lang="en-GB" sz="1500" b="0" i="0" u="none" strike="noStrike">
                        <a:solidFill>
                          <a:schemeClr val="tx1"/>
                        </a:solidFill>
                        <a:effectLst/>
                        <a:latin typeface="Arial" panose="020B0604020202020204" pitchFamily="34" charset="0"/>
                        <a:cs typeface="Arial" panose="020B0604020202020204" pitchFamily="34" charset="0"/>
                      </a:endParaRPr>
                    </a:p>
                  </a:txBody>
                  <a:tcPr marL="14921" marR="14921" marT="14921" marB="0" anchor="b"/>
                </a:tc>
                <a:tc>
                  <a:txBody>
                    <a:bodyPr/>
                    <a:lstStyle/>
                    <a:p>
                      <a:pPr algn="l" fontAlgn="b">
                        <a:buNone/>
                      </a:pPr>
                      <a:r>
                        <a:rPr lang="en-GB" sz="1500" u="none" strike="noStrike">
                          <a:solidFill>
                            <a:schemeClr val="tx1"/>
                          </a:solidFill>
                          <a:effectLst/>
                        </a:rPr>
                        <a:t>July, August, September, October, November, December, January</a:t>
                      </a:r>
                      <a:endParaRPr lang="en-GB" sz="1500" b="0" i="0" u="none" strike="noStrike">
                        <a:solidFill>
                          <a:schemeClr val="tx1"/>
                        </a:solidFill>
                        <a:effectLst/>
                        <a:latin typeface="Aptos Narrow" panose="020B0004020202020204" pitchFamily="34" charset="0"/>
                      </a:endParaRPr>
                    </a:p>
                  </a:txBody>
                  <a:tcPr marL="14921" marR="14921" marT="14921" marB="0" anchor="b"/>
                </a:tc>
                <a:extLst>
                  <a:ext uri="{0D108BD9-81ED-4DB2-BD59-A6C34878D82A}">
                    <a16:rowId xmlns:a16="http://schemas.microsoft.com/office/drawing/2014/main" val="3881228395"/>
                  </a:ext>
                </a:extLst>
              </a:tr>
            </a:tbl>
          </a:graphicData>
        </a:graphic>
      </p:graphicFrame>
      <p:sp>
        <p:nvSpPr>
          <p:cNvPr id="7" name="TextBox 6">
            <a:extLst>
              <a:ext uri="{FF2B5EF4-FFF2-40B4-BE49-F238E27FC236}">
                <a16:creationId xmlns:a16="http://schemas.microsoft.com/office/drawing/2014/main" id="{28CFCE73-D514-3FF2-861B-B82F09BF7930}"/>
              </a:ext>
            </a:extLst>
          </p:cNvPr>
          <p:cNvSpPr txBox="1"/>
          <p:nvPr/>
        </p:nvSpPr>
        <p:spPr>
          <a:xfrm>
            <a:off x="179582" y="5111050"/>
            <a:ext cx="11050700" cy="1338828"/>
          </a:xfrm>
          <a:prstGeom prst="rect">
            <a:avLst/>
          </a:prstGeom>
          <a:noFill/>
        </p:spPr>
        <p:txBody>
          <a:bodyPr wrap="square">
            <a:spAutoFit/>
          </a:bodyPr>
          <a:lstStyle/>
          <a:p>
            <a:pPr marL="285750" indent="-285750">
              <a:lnSpc>
                <a:spcPct val="90000"/>
              </a:lnSpc>
              <a:buFont typeface="Arial" panose="020B0604020202020204" pitchFamily="34" charset="0"/>
              <a:buChar char="•"/>
            </a:pPr>
            <a:r>
              <a:rPr lang="en-GB"/>
              <a:t>Data submissions are required each month containing activity data for the preceding month (e.g. in the August submission window you would submit activity data for July)</a:t>
            </a:r>
          </a:p>
          <a:p>
            <a:pPr marL="285750" indent="-285750">
              <a:lnSpc>
                <a:spcPct val="90000"/>
              </a:lnSpc>
              <a:buFont typeface="Arial" panose="020B0604020202020204" pitchFamily="34" charset="0"/>
              <a:buChar char="•"/>
            </a:pPr>
            <a:r>
              <a:rPr lang="en-GB"/>
              <a:t>If no activity occurred, there will be an option to report no activity </a:t>
            </a:r>
          </a:p>
          <a:p>
            <a:pPr marL="285750" indent="-285750">
              <a:lnSpc>
                <a:spcPct val="90000"/>
              </a:lnSpc>
              <a:buFont typeface="Arial" panose="020B0604020202020204" pitchFamily="34" charset="0"/>
              <a:buChar char="•"/>
            </a:pPr>
            <a:r>
              <a:rPr lang="en-GB"/>
              <a:t>Providers can resubmit data for previous months by selecting the relevant activity month in the portal (see screen shot on next page)</a:t>
            </a:r>
          </a:p>
        </p:txBody>
      </p:sp>
    </p:spTree>
    <p:extLst>
      <p:ext uri="{BB962C8B-B14F-4D97-AF65-F5344CB8AC3E}">
        <p14:creationId xmlns:p14="http://schemas.microsoft.com/office/powerpoint/2010/main" val="684042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survey">
            <a:extLst>
              <a:ext uri="{FF2B5EF4-FFF2-40B4-BE49-F238E27FC236}">
                <a16:creationId xmlns:a16="http://schemas.microsoft.com/office/drawing/2014/main" id="{7B2F01DD-E662-1CD5-D0BF-27178A7DAAEE}"/>
              </a:ext>
            </a:extLst>
          </p:cNvPr>
          <p:cNvPicPr>
            <a:picLocks noChangeAspect="1"/>
          </p:cNvPicPr>
          <p:nvPr/>
        </p:nvPicPr>
        <p:blipFill>
          <a:blip r:embed="rId2"/>
          <a:stretch>
            <a:fillRect/>
          </a:stretch>
        </p:blipFill>
        <p:spPr>
          <a:xfrm>
            <a:off x="355846" y="1136277"/>
            <a:ext cx="7645154" cy="5100669"/>
          </a:xfrm>
          <a:prstGeom prst="rect">
            <a:avLst/>
          </a:prstGeom>
        </p:spPr>
      </p:pic>
      <p:sp>
        <p:nvSpPr>
          <p:cNvPr id="8" name="Title 7">
            <a:extLst>
              <a:ext uri="{FF2B5EF4-FFF2-40B4-BE49-F238E27FC236}">
                <a16:creationId xmlns:a16="http://schemas.microsoft.com/office/drawing/2014/main" id="{60CF0D19-C489-2BF8-7BBA-F7BA7BC12A1B}"/>
              </a:ext>
            </a:extLst>
          </p:cNvPr>
          <p:cNvSpPr>
            <a:spLocks noGrp="1"/>
          </p:cNvSpPr>
          <p:nvPr>
            <p:ph type="title"/>
          </p:nvPr>
        </p:nvSpPr>
        <p:spPr/>
        <p:txBody>
          <a:bodyPr/>
          <a:lstStyle/>
          <a:p>
            <a:r>
              <a:rPr lang="en-GB"/>
              <a:t>Example screen shot for Mental Health collection</a:t>
            </a:r>
          </a:p>
        </p:txBody>
      </p:sp>
    </p:spTree>
    <p:extLst>
      <p:ext uri="{BB962C8B-B14F-4D97-AF65-F5344CB8AC3E}">
        <p14:creationId xmlns:p14="http://schemas.microsoft.com/office/powerpoint/2010/main" val="1466563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69A11D-CCD5-7A76-0A21-97EFCE45AE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6EC2F6-D996-4850-7D4D-7E334F204460}"/>
              </a:ext>
            </a:extLst>
          </p:cNvPr>
          <p:cNvSpPr>
            <a:spLocks noGrp="1"/>
          </p:cNvSpPr>
          <p:nvPr>
            <p:ph type="title"/>
          </p:nvPr>
        </p:nvSpPr>
        <p:spPr>
          <a:xfrm>
            <a:off x="301031" y="436695"/>
            <a:ext cx="11404154" cy="865186"/>
          </a:xfrm>
        </p:spPr>
        <p:txBody>
          <a:bodyPr/>
          <a:lstStyle/>
          <a:p>
            <a:r>
              <a:rPr lang="en-GB"/>
              <a:t>Proposed implementation continued </a:t>
            </a:r>
          </a:p>
        </p:txBody>
      </p:sp>
      <p:sp>
        <p:nvSpPr>
          <p:cNvPr id="3" name="Content Placeholder 2">
            <a:extLst>
              <a:ext uri="{FF2B5EF4-FFF2-40B4-BE49-F238E27FC236}">
                <a16:creationId xmlns:a16="http://schemas.microsoft.com/office/drawing/2014/main" id="{4457C7C2-01CF-0C93-DACB-2E11B0ED2075}"/>
              </a:ext>
            </a:extLst>
          </p:cNvPr>
          <p:cNvSpPr>
            <a:spLocks noGrp="1"/>
          </p:cNvSpPr>
          <p:nvPr>
            <p:ph idx="1"/>
          </p:nvPr>
        </p:nvSpPr>
        <p:spPr>
          <a:xfrm>
            <a:off x="309058" y="1351722"/>
            <a:ext cx="11573883" cy="4969565"/>
          </a:xfrm>
        </p:spPr>
        <p:txBody>
          <a:bodyPr>
            <a:normAutofit/>
          </a:bodyPr>
          <a:lstStyle/>
          <a:p>
            <a:pPr marL="342900" indent="-342900">
              <a:buFont typeface="Arial" panose="020B0604020202020204" pitchFamily="34" charset="0"/>
              <a:buChar char="•"/>
            </a:pPr>
            <a:r>
              <a:rPr lang="en-GB" sz="2000"/>
              <a:t>Submitted files will be validated against the rules in the Enhanced Technical Output Specification (ETOS) (available at </a:t>
            </a:r>
            <a:r>
              <a:rPr lang="en-GB" sz="2000">
                <a:hlinkClick r:id="rId2"/>
              </a:rPr>
              <a:t>Lung Cancer Screening Data Set: Implementation tools and guidance - NHS England Digital</a:t>
            </a:r>
            <a:r>
              <a:rPr lang="en-GB" sz="2000"/>
              <a:t>)</a:t>
            </a:r>
          </a:p>
          <a:p>
            <a:pPr marL="342900" indent="-342900">
              <a:buFont typeface="Arial" panose="020B0604020202020204" pitchFamily="34" charset="0"/>
              <a:buChar char="•"/>
            </a:pPr>
            <a:r>
              <a:rPr lang="en-GB" sz="2000" b="1"/>
              <a:t>Record level validation rejections </a:t>
            </a:r>
            <a:r>
              <a:rPr lang="en-GB" sz="2000"/>
              <a:t>will be applied as opposed to file level rejections</a:t>
            </a:r>
          </a:p>
          <a:p>
            <a:pPr marL="342900" indent="-342900">
              <a:buFont typeface="Arial" panose="020B0604020202020204" pitchFamily="34" charset="0"/>
              <a:buChar char="•"/>
            </a:pPr>
            <a:r>
              <a:rPr lang="en-GB" sz="2000"/>
              <a:t>Any records in a given file which pass the ETOS rules will be accepted for onward processing</a:t>
            </a:r>
          </a:p>
          <a:p>
            <a:pPr marL="342900" indent="-342900">
              <a:buFont typeface="Arial" panose="020B0604020202020204" pitchFamily="34" charset="0"/>
              <a:buChar char="•"/>
            </a:pPr>
            <a:r>
              <a:rPr lang="en-GB" sz="2000"/>
              <a:t>During the submission window you can make multiple submissions</a:t>
            </a:r>
          </a:p>
          <a:p>
            <a:pPr marL="342900" indent="-342900">
              <a:buFont typeface="Arial" panose="020B0604020202020204" pitchFamily="34" charset="0"/>
              <a:buChar char="•"/>
            </a:pPr>
            <a:r>
              <a:rPr lang="en-GB" sz="2000"/>
              <a:t>If providers wish to resubmit a file in a given submission window to rectify earlier rejections, they must </a:t>
            </a:r>
            <a:r>
              <a:rPr lang="en-GB" sz="2000" b="1"/>
              <a:t>resend the entirety of their activity data and not just the corrected records</a:t>
            </a:r>
          </a:p>
          <a:p>
            <a:pPr marL="342900" indent="-342900">
              <a:buFont typeface="Arial" panose="020B0604020202020204" pitchFamily="34" charset="0"/>
              <a:buChar char="•"/>
            </a:pPr>
            <a:r>
              <a:rPr lang="en-GB" sz="2000"/>
              <a:t>NHS England will use the ‘</a:t>
            </a:r>
            <a:r>
              <a:rPr lang="en-GB" sz="2000" b="1"/>
              <a:t>last good file</a:t>
            </a:r>
            <a:r>
              <a:rPr lang="en-GB" sz="2000"/>
              <a:t>’ from the given submission window that passed validation  for onward processing at the end of the month</a:t>
            </a:r>
          </a:p>
          <a:p>
            <a:pPr marL="342900" indent="-342900">
              <a:buFont typeface="Arial" panose="020B0604020202020204" pitchFamily="34" charset="0"/>
              <a:buChar char="•"/>
            </a:pPr>
            <a:r>
              <a:rPr lang="en-GB" sz="2000"/>
              <a:t>At the end of a submission window, a view of the data that has been successfully submitted for that reporting period (minus any rejected records) can be requested</a:t>
            </a:r>
          </a:p>
          <a:p>
            <a:pPr marL="342900" indent="-342900">
              <a:buFont typeface="Arial" panose="020B0604020202020204" pitchFamily="34" charset="0"/>
              <a:buChar char="•"/>
            </a:pPr>
            <a:r>
              <a:rPr lang="en-GB" sz="2000"/>
              <a:t>Submission file format is expected to be XML, but we will be consulting on other options such as JSON</a:t>
            </a:r>
          </a:p>
          <a:p>
            <a:pPr marL="342900" indent="-342900">
              <a:buFont typeface="Arial" panose="020B0604020202020204" pitchFamily="34" charset="0"/>
              <a:buChar char="•"/>
            </a:pPr>
            <a:endParaRPr lang="en-GB" sz="2000"/>
          </a:p>
          <a:p>
            <a:pPr marL="342900" indent="-342900">
              <a:buFont typeface="Arial" panose="020B0604020202020204" pitchFamily="34" charset="0"/>
              <a:buChar char="•"/>
            </a:pPr>
            <a:endParaRPr lang="en-GB" sz="2000"/>
          </a:p>
          <a:p>
            <a:pPr marL="342900" indent="-342900">
              <a:buFont typeface="Arial" panose="020B0604020202020204" pitchFamily="34" charset="0"/>
              <a:buChar char="•"/>
            </a:pPr>
            <a:endParaRPr lang="en-GB" sz="2000"/>
          </a:p>
        </p:txBody>
      </p:sp>
    </p:spTree>
    <p:extLst>
      <p:ext uri="{BB962C8B-B14F-4D97-AF65-F5344CB8AC3E}">
        <p14:creationId xmlns:p14="http://schemas.microsoft.com/office/powerpoint/2010/main" val="2995576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D803EE-1788-0A52-347B-C45959B7253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CB0DBC-0694-A1B1-40D2-E650E09B880E}"/>
              </a:ext>
            </a:extLst>
          </p:cNvPr>
          <p:cNvSpPr>
            <a:spLocks noGrp="1"/>
          </p:cNvSpPr>
          <p:nvPr>
            <p:ph type="title"/>
          </p:nvPr>
        </p:nvSpPr>
        <p:spPr>
          <a:xfrm>
            <a:off x="301031" y="436695"/>
            <a:ext cx="11404154" cy="865186"/>
          </a:xfrm>
        </p:spPr>
        <p:txBody>
          <a:bodyPr/>
          <a:lstStyle/>
          <a:p>
            <a:r>
              <a:rPr lang="en-GB"/>
              <a:t>Data submission responsibility </a:t>
            </a:r>
          </a:p>
        </p:txBody>
      </p:sp>
      <p:sp>
        <p:nvSpPr>
          <p:cNvPr id="3" name="Content Placeholder 2">
            <a:extLst>
              <a:ext uri="{FF2B5EF4-FFF2-40B4-BE49-F238E27FC236}">
                <a16:creationId xmlns:a16="http://schemas.microsoft.com/office/drawing/2014/main" id="{BBEA12AE-CA92-B8F3-5CBE-98664E8ED073}"/>
              </a:ext>
            </a:extLst>
          </p:cNvPr>
          <p:cNvSpPr>
            <a:spLocks noGrp="1"/>
          </p:cNvSpPr>
          <p:nvPr>
            <p:ph idx="1"/>
          </p:nvPr>
        </p:nvSpPr>
        <p:spPr>
          <a:xfrm>
            <a:off x="309058" y="1503026"/>
            <a:ext cx="11573883" cy="4818261"/>
          </a:xfrm>
        </p:spPr>
        <p:txBody>
          <a:bodyPr>
            <a:normAutofit/>
          </a:bodyPr>
          <a:lstStyle/>
          <a:p>
            <a:pPr marL="342900" indent="-342900" fontAlgn="base">
              <a:buFont typeface="Arial" panose="020B0604020202020204" pitchFamily="34" charset="0"/>
              <a:buChar char="•"/>
            </a:pPr>
            <a:r>
              <a:rPr lang="en-GB"/>
              <a:t>Within the LCSP data collection, providers (i.e. private or NHS, whoever is contracted to deliver the LCSP service) will submit data at</a:t>
            </a:r>
            <a:r>
              <a:rPr lang="en-GB" b="1"/>
              <a:t> 'site'</a:t>
            </a:r>
            <a:r>
              <a:rPr lang="en-GB"/>
              <a:t> level</a:t>
            </a:r>
          </a:p>
          <a:p>
            <a:pPr marL="342900" indent="-342900" fontAlgn="base">
              <a:buFont typeface="Arial" panose="020B0604020202020204" pitchFamily="34" charset="0"/>
              <a:buChar char="•"/>
            </a:pPr>
            <a:r>
              <a:rPr lang="en-GB"/>
              <a:t>For the purposes of this data collection, a 'site' is a geographical area associated with a single delivery model or provider. Cancer Alliances can decide how to define 'sites' in their area. </a:t>
            </a:r>
          </a:p>
          <a:p>
            <a:pPr marL="342900" indent="-342900" fontAlgn="base">
              <a:buFont typeface="Arial" panose="020B0604020202020204" pitchFamily="34" charset="0"/>
              <a:buChar char="•"/>
            </a:pPr>
            <a:r>
              <a:rPr lang="en-GB"/>
              <a:t>Further engagement is planned on this proposal with Alliance Project Managers and Analysts</a:t>
            </a:r>
          </a:p>
          <a:p>
            <a:pPr marL="342900" indent="-342900" fontAlgn="base">
              <a:buFont typeface="Arial" panose="020B0604020202020204" pitchFamily="34" charset="0"/>
              <a:buChar char="•"/>
            </a:pPr>
            <a:r>
              <a:rPr lang="en-GB"/>
              <a:t>All submitting entities will require an ODS code (many sites may not currently have an ODS code)</a:t>
            </a:r>
          </a:p>
          <a:p>
            <a:pPr marL="342900" indent="-342900">
              <a:buFont typeface="Arial" panose="020B0604020202020204" pitchFamily="34" charset="0"/>
              <a:buChar char="•"/>
            </a:pPr>
            <a:r>
              <a:rPr lang="en-GB"/>
              <a:t>Guidance will be shared shortly on how to request ODS codes</a:t>
            </a:r>
          </a:p>
          <a:p>
            <a:pPr marL="342900" indent="-342900">
              <a:buFont typeface="Arial" panose="020B0604020202020204" pitchFamily="34" charset="0"/>
              <a:buChar char="•"/>
            </a:pPr>
            <a:r>
              <a:rPr lang="en-GB"/>
              <a:t>Granularity of data submission is at site level, but submissions could be made by the local site or the provider on their behalf</a:t>
            </a:r>
          </a:p>
          <a:p>
            <a:pPr marL="342900" indent="-342900">
              <a:buFont typeface="Arial" panose="020B0604020202020204" pitchFamily="34" charset="0"/>
              <a:buChar char="•"/>
            </a:pPr>
            <a:endParaRPr lang="en-GB"/>
          </a:p>
        </p:txBody>
      </p:sp>
    </p:spTree>
    <p:extLst>
      <p:ext uri="{BB962C8B-B14F-4D97-AF65-F5344CB8AC3E}">
        <p14:creationId xmlns:p14="http://schemas.microsoft.com/office/powerpoint/2010/main" val="3086931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0B3CE37-86E2-A300-2E44-892FF25265DB}"/>
              </a:ext>
            </a:extLst>
          </p:cNvPr>
          <p:cNvSpPr>
            <a:spLocks noGrp="1"/>
          </p:cNvSpPr>
          <p:nvPr>
            <p:ph type="body" sz="quarter" idx="13"/>
          </p:nvPr>
        </p:nvSpPr>
        <p:spPr>
          <a:xfrm>
            <a:off x="854597" y="3903218"/>
            <a:ext cx="5585113" cy="896938"/>
          </a:xfrm>
        </p:spPr>
        <p:txBody>
          <a:bodyPr>
            <a:normAutofit/>
          </a:bodyPr>
          <a:lstStyle/>
          <a:p>
            <a:r>
              <a:rPr lang="en-GB"/>
              <a:t>National Data Submission Portal (NDSP)</a:t>
            </a:r>
          </a:p>
        </p:txBody>
      </p:sp>
      <p:sp>
        <p:nvSpPr>
          <p:cNvPr id="3" name="Text Placeholder 2">
            <a:extLst>
              <a:ext uri="{FF2B5EF4-FFF2-40B4-BE49-F238E27FC236}">
                <a16:creationId xmlns:a16="http://schemas.microsoft.com/office/drawing/2014/main" id="{FEB9D977-F7E9-AB25-AEC3-CCA7E75FC42C}"/>
              </a:ext>
            </a:extLst>
          </p:cNvPr>
          <p:cNvSpPr>
            <a:spLocks noGrp="1"/>
          </p:cNvSpPr>
          <p:nvPr>
            <p:ph type="body" sz="quarter" idx="14"/>
          </p:nvPr>
        </p:nvSpPr>
        <p:spPr/>
        <p:txBody>
          <a:bodyPr/>
          <a:lstStyle/>
          <a:p>
            <a:r>
              <a:rPr lang="en-GB" sz="4800"/>
              <a:t>Patient level data submission</a:t>
            </a:r>
          </a:p>
        </p:txBody>
      </p:sp>
    </p:spTree>
    <p:extLst>
      <p:ext uri="{BB962C8B-B14F-4D97-AF65-F5344CB8AC3E}">
        <p14:creationId xmlns:p14="http://schemas.microsoft.com/office/powerpoint/2010/main" val="2449283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NHSD-Refresh-Theme-NOV1120B">
  <a:themeElements>
    <a:clrScheme name="Custom 2">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D-PPT-Template-Refresh_NOV2020-B" id="{06B772CD-B1AE-2743-BE7F-0BA8B46714EA}" vid="{16F65E12-3586-BC44-90B1-43C17D38503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A76E73CAF936B49916D5481B4743F32" ma:contentTypeVersion="54" ma:contentTypeDescription="Create a new document." ma:contentTypeScope="" ma:versionID="c36ac38408372e109c21e17383133bdc">
  <xsd:schema xmlns:xsd="http://www.w3.org/2001/XMLSchema" xmlns:xs="http://www.w3.org/2001/XMLSchema" xmlns:p="http://schemas.microsoft.com/office/2006/metadata/properties" xmlns:ns1="http://schemas.microsoft.com/sharepoint/v3" xmlns:ns2="0e3ed3d9-f70e-41aa-95af-58f7d302e5d3" xmlns:ns3="a0e5d7d4-07d7-4205-99e7-2141ab23253f" targetNamespace="http://schemas.microsoft.com/office/2006/metadata/properties" ma:root="true" ma:fieldsID="d2b85cd81de3a24eca0248462010fbcd" ns1:_="" ns2:_="" ns3:_="">
    <xsd:import namespace="http://schemas.microsoft.com/sharepoint/v3"/>
    <xsd:import namespace="0e3ed3d9-f70e-41aa-95af-58f7d302e5d3"/>
    <xsd:import namespace="a0e5d7d4-07d7-4205-99e7-2141ab23253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element ref="ns1:_ip_UnifiedCompliancePolicyProperties" minOccurs="0"/>
                <xsd:element ref="ns1:_ip_UnifiedCompliancePolicyUIAction" minOccurs="0"/>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SearchPropertie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3" nillable="true" ma:displayName="Unified Compliance Policy Properties" ma:hidden="true" ma:internalName="_ip_UnifiedCompliancePolicyProperties">
      <xsd:simpleType>
        <xsd:restriction base="dms:Note"/>
      </xsd:simpleType>
    </xsd:element>
    <xsd:element name="_ip_UnifiedCompliancePolicyUIAction" ma:index="1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3ed3d9-f70e-41aa-95af-58f7d302e5d3" elementFormDefault="qualified">
    <xsd:import namespace="http://schemas.microsoft.com/office/2006/documentManagement/types"/>
    <xsd:import namespace="http://schemas.microsoft.com/office/infopath/2007/PartnerControls"/>
    <xsd:element name="MediaServiceMetadata" ma:index="7" nillable="true" ma:displayName="MediaServiceMetadata" ma:hidden="true" ma:internalName="MediaServiceMetadata" ma:readOnly="true">
      <xsd:simpleType>
        <xsd:restriction base="dms:Note"/>
      </xsd:simpleType>
    </xsd:element>
    <xsd:element name="MediaServiceFastMetadata" ma:index="8"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description="" ma:hidden="true" ma:internalName="MediaServiceObjectDetectorVersions" ma:readOnly="true">
      <xsd:simpleType>
        <xsd:restriction base="dms:Text"/>
      </xsd:simpleType>
    </xsd:element>
    <xsd:element name="MigrationWizId" ma:index="15" nillable="true" ma:displayName="MigrationWizId" ma:internalName="MigrationWizId">
      <xsd:simpleType>
        <xsd:restriction base="dms:Text"/>
      </xsd:simpleType>
    </xsd:element>
    <xsd:element name="MigrationWizIdPermissions" ma:index="16" nillable="true" ma:displayName="MigrationWizIdPermissions" ma:internalName="MigrationWizIdPermissions">
      <xsd:simpleType>
        <xsd:restriction base="dms:Text"/>
      </xsd:simpleType>
    </xsd:element>
    <xsd:element name="MigrationWizIdPermissionLevels" ma:index="17" nillable="true" ma:displayName="MigrationWizIdPermissionLevels" ma:internalName="MigrationWizIdPermissionLevels">
      <xsd:simpleType>
        <xsd:restriction base="dms:Text"/>
      </xsd:simpleType>
    </xsd:element>
    <xsd:element name="MigrationWizIdDocumentLibraryPermissions" ma:index="18" nillable="true" ma:displayName="MigrationWizIdDocumentLibraryPermissions" ma:internalName="MigrationWizIdDocumentLibraryPermissions">
      <xsd:simpleType>
        <xsd:restriction base="dms:Text"/>
      </xsd:simpleType>
    </xsd:element>
    <xsd:element name="MigrationWizIdSecurityGroups" ma:index="19" nillable="true" ma:displayName="MigrationWizIdSecurityGroups" ma:internalName="MigrationWizIdSecurityGroups">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OCR" ma:index="25" nillable="true" ma:displayName="Extracted Text" ma:internalName="MediaServiceOCR" ma:readOnly="true">
      <xsd:simpleType>
        <xsd:restriction base="dms:Note">
          <xsd:maxLength value="255"/>
        </xsd:restriction>
      </xsd:simpleType>
    </xsd:element>
    <xsd:element name="MediaServiceGenerationTime" ma:index="26" nillable="true" ma:displayName="MediaServiceGenerationTime" ma:hidden="true" ma:internalName="MediaServiceGenerationTime" ma:readOnly="true">
      <xsd:simpleType>
        <xsd:restriction base="dms:Text"/>
      </xsd:simpleType>
    </xsd:element>
    <xsd:element name="MediaServiceEventHashCode" ma:index="27" nillable="true" ma:displayName="MediaServiceEventHashCode" ma:hidden="true" ma:internalName="MediaServiceEventHashCode" ma:readOnly="true">
      <xsd:simpleType>
        <xsd:restriction base="dms:Text"/>
      </xsd:simpleType>
    </xsd:element>
    <xsd:element name="MediaLengthInSeconds" ma:index="28" nillable="true" ma:displayName="MediaLengthInSeconds" ma:hidden="true" ma:internalName="MediaLengthInSeconds" ma:readOnly="true">
      <xsd:simpleType>
        <xsd:restriction base="dms:Unknown"/>
      </xsd:simpleType>
    </xsd:element>
    <xsd:element name="URL" ma:index="29" nillable="true" ma:displayName="URL" ma:format="Hyperlink" ma:internalName="URL">
      <xsd:complexType>
        <xsd:complexContent>
          <xsd:extension base="dms:URL">
            <xsd:sequence>
              <xsd:element name="Url" type="dms:ValidUrl" minOccurs="0" nillable="true"/>
              <xsd:element name="Description" type="xsd:string"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a0e5d7d4-07d7-4205-99e7-2141ab23253f" elementFormDefault="qualified">
    <xsd:import namespace="http://schemas.microsoft.com/office/2006/documentManagement/types"/>
    <xsd:import namespace="http://schemas.microsoft.com/office/infopath/2007/PartnerControls"/>
    <xsd:element name="SharedWithUsers" ma:index="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0ba6f87a-cefa-4adf-b205-6b832efa9e98}" ma:internalName="TaxCatchAll" ma:showField="CatchAllData" ma:web="a0e5d7d4-07d7-4205-99e7-2141ab23253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a0e5d7d4-07d7-4205-99e7-2141ab23253f" xsi:nil="true"/>
    <lcf76f155ced4ddcb4097134ff3c332f xmlns="0e3ed3d9-f70e-41aa-95af-58f7d302e5d3">
      <Terms xmlns="http://schemas.microsoft.com/office/infopath/2007/PartnerControls"/>
    </lcf76f155ced4ddcb4097134ff3c332f>
    <_ip_UnifiedCompliancePolicyUIAction xmlns="http://schemas.microsoft.com/sharepoint/v3" xsi:nil="true"/>
    <URL xmlns="0e3ed3d9-f70e-41aa-95af-58f7d302e5d3">
      <Url>https://nhs.sharepoint.com/:p:/r/sites/msteams_06cc2a/Shared%20Documents/🔚%20National%20Data%20Integration%20Tenant%20(NDIT)/1.%20Comms/Introduction%20to%20NDIT%20v0.4_external.pptx?d=w8d0279373ce14bc38ed4940e40ec527a&amp;csf=1&amp;web=1&amp;e=4Hgzjg</Url>
      <Description>https://nhs.sharepoint.com/:p:/r/sites/msteams_06cc2a/Shared%20Documents/%F0%9F%94%9A%20National%20Data%20Integration%20Tenant%20(NDIT)/1.%20Comms/Introduction%20to%20NDIT%20v0.4_external.pptx?d=w8d0279373ce14bc38ed4940e40ec527a&amp;csf=1&amp;web=1&amp;e=4Hgzjg</Description>
    </URL>
    <MigrationWizIdPermissions xmlns="0e3ed3d9-f70e-41aa-95af-58f7d302e5d3" xsi:nil="true"/>
    <MigrationWizIdPermissionLevels xmlns="0e3ed3d9-f70e-41aa-95af-58f7d302e5d3" xsi:nil="true"/>
    <_ip_UnifiedCompliancePolicyProperties xmlns="http://schemas.microsoft.com/sharepoint/v3" xsi:nil="true"/>
    <MigrationWizIdSecurityGroups xmlns="0e3ed3d9-f70e-41aa-95af-58f7d302e5d3" xsi:nil="true"/>
    <MigrationWizId xmlns="0e3ed3d9-f70e-41aa-95af-58f7d302e5d3" xsi:nil="true"/>
    <MigrationWizIdDocumentLibraryPermissions xmlns="0e3ed3d9-f70e-41aa-95af-58f7d302e5d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74E0443-5ED1-46F1-A5E6-8BFFF552173C}">
  <ds:schemaRefs>
    <ds:schemaRef ds:uri="0e3ed3d9-f70e-41aa-95af-58f7d302e5d3"/>
    <ds:schemaRef ds:uri="a0e5d7d4-07d7-4205-99e7-2141ab23253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12B3C52-C4E5-4003-8240-632FDE102EAB}">
  <ds:schemaRefs>
    <ds:schemaRef ds:uri="a0e5d7d4-07d7-4205-99e7-2141ab23253f"/>
    <ds:schemaRef ds:uri="http://schemas.microsoft.com/office/2006/documentManagement/types"/>
    <ds:schemaRef ds:uri="http://schemas.openxmlformats.org/package/2006/metadata/core-properties"/>
    <ds:schemaRef ds:uri="http://schemas.microsoft.com/office/2006/metadata/properties"/>
    <ds:schemaRef ds:uri="http://purl.org/dc/dcmitype/"/>
    <ds:schemaRef ds:uri="http://purl.org/dc/elements/1.1/"/>
    <ds:schemaRef ds:uri="http://purl.org/dc/terms/"/>
    <ds:schemaRef ds:uri="0e3ed3d9-f70e-41aa-95af-58f7d302e5d3"/>
    <ds:schemaRef ds:uri="http://schemas.microsoft.com/office/infopath/2007/PartnerControls"/>
    <ds:schemaRef ds:uri="http://schemas.microsoft.com/sharepoint/v3"/>
    <ds:schemaRef ds:uri="http://www.w3.org/XML/1998/namespace"/>
  </ds:schemaRefs>
</ds:datastoreItem>
</file>

<file path=customXml/itemProps3.xml><?xml version="1.0" encoding="utf-8"?>
<ds:datastoreItem xmlns:ds="http://schemas.openxmlformats.org/officeDocument/2006/customXml" ds:itemID="{B7B6D4F5-ECA0-4A22-A4DD-3335756FD664}">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NHSD-Refresh-Theme-NOV1120B</Template>
  <TotalTime>0</TotalTime>
  <Words>1667</Words>
  <Application>Microsoft Office PowerPoint</Application>
  <PresentationFormat>Widescreen</PresentationFormat>
  <Paragraphs>183</Paragraphs>
  <Slides>32</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Aptos Narrow</vt:lpstr>
      <vt:lpstr>Arial</vt:lpstr>
      <vt:lpstr>Calibri</vt:lpstr>
      <vt:lpstr>NHSD-Refresh-Theme-NOV1120B</vt:lpstr>
      <vt:lpstr>Lung Cancer Screening Patient level data collection </vt:lpstr>
      <vt:lpstr>House-keeping </vt:lpstr>
      <vt:lpstr>Introduction</vt:lpstr>
      <vt:lpstr>Context</vt:lpstr>
      <vt:lpstr>Proposed implementation</vt:lpstr>
      <vt:lpstr>Example screen shot for Mental Health collection</vt:lpstr>
      <vt:lpstr>Proposed implementation continued </vt:lpstr>
      <vt:lpstr>Data submission responsibility </vt:lpstr>
      <vt:lpstr>PowerPoint Presentation</vt:lpstr>
      <vt:lpstr>Provider workshop feedback</vt:lpstr>
      <vt:lpstr>What is the National Data Submission Portal (NDSP)? </vt:lpstr>
      <vt:lpstr>What does the NDSP do? </vt:lpstr>
      <vt:lpstr>Where is NDSP up to?</vt:lpstr>
      <vt:lpstr>PowerPoint Presentation</vt:lpstr>
      <vt:lpstr>NDSP Home page  Lists the collections you can submit data for. Shows you upcoming deadlines. You can start a new submission from this page.</vt:lpstr>
      <vt:lpstr>Submitting data – 1  Add the file you want to upload from your computer.    </vt:lpstr>
      <vt:lpstr>Submitting data – 2    </vt:lpstr>
      <vt:lpstr>Submitting data – 3    </vt:lpstr>
      <vt:lpstr>Submissions page  View the status of each submission Link to get more details on the submission Shows you all past submissions for this collection within your organisation   </vt:lpstr>
      <vt:lpstr>Submissions details  View the status of each submission Link to get more details on the submission Shows you all past submissions for this collection within your organisation   </vt:lpstr>
      <vt:lpstr>No activity to report?  You can declare no data for a reporting period.   </vt:lpstr>
      <vt:lpstr>No activity to report - 2     </vt:lpstr>
      <vt:lpstr>Example data validation report 1. Cover sheet    </vt:lpstr>
      <vt:lpstr>Data validation report 2. Error summary     </vt:lpstr>
      <vt:lpstr>Data validation report 3. Error details     </vt:lpstr>
      <vt:lpstr>PowerPoint Presentation</vt:lpstr>
      <vt:lpstr>Cancer Alliance workshop feedback</vt:lpstr>
      <vt:lpstr>Cancer Alliance oversight and reporting </vt:lpstr>
      <vt:lpstr>PowerPoint Presentation</vt:lpstr>
      <vt:lpstr>Upcoming work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template</dc:title>
  <dc:creator>Gregory Wye</dc:creator>
  <cp:lastModifiedBy>WEBB, Julia (NHS ENGLAND)</cp:lastModifiedBy>
  <cp:revision>2</cp:revision>
  <dcterms:created xsi:type="dcterms:W3CDTF">2020-11-30T10:49:03Z</dcterms:created>
  <dcterms:modified xsi:type="dcterms:W3CDTF">2026-03-04T09:12:25Z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0x0101008A76E73CAF936B49916D5481B4743F32</vt:lpwstr>
  </property>
  <property fmtid="{D5CDD505-2E9C-101B-9397-08002B2CF9AE}" pid="3" name="_dlc_DocIdItemGuid">
    <vt:lpwstr>56579ddb-1cdf-4035-9a3d-2da04fab6c26</vt:lpwstr>
  </property>
  <property fmtid="{D5CDD505-2E9C-101B-9397-08002B2CF9AE}" pid="4" name="MediaServiceImageTags">
    <vt:lpwstr/>
  </property>
</Properties>
</file>