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1"/>
  </p:notesMasterIdLst>
  <p:handoutMasterIdLst>
    <p:handoutMasterId r:id="rId32"/>
  </p:handoutMasterIdLst>
  <p:sldIdLst>
    <p:sldId id="2145707332" r:id="rId5"/>
    <p:sldId id="2145707333" r:id="rId6"/>
    <p:sldId id="2145707334" r:id="rId7"/>
    <p:sldId id="2145707328" r:id="rId8"/>
    <p:sldId id="2145707340" r:id="rId9"/>
    <p:sldId id="2145707345" r:id="rId10"/>
    <p:sldId id="2145707344" r:id="rId11"/>
    <p:sldId id="2145707341" r:id="rId12"/>
    <p:sldId id="2145707342" r:id="rId13"/>
    <p:sldId id="2145707343" r:id="rId14"/>
    <p:sldId id="2145707349" r:id="rId15"/>
    <p:sldId id="2145707346" r:id="rId16"/>
    <p:sldId id="2145707347" r:id="rId17"/>
    <p:sldId id="2145707351" r:id="rId18"/>
    <p:sldId id="2145707352" r:id="rId19"/>
    <p:sldId id="1923" r:id="rId20"/>
    <p:sldId id="2147482503" r:id="rId21"/>
    <p:sldId id="2147482501" r:id="rId22"/>
    <p:sldId id="2147482478" r:id="rId23"/>
    <p:sldId id="2147482480" r:id="rId24"/>
    <p:sldId id="2147482504" r:id="rId25"/>
    <p:sldId id="2147482505" r:id="rId26"/>
    <p:sldId id="2147482507" r:id="rId27"/>
    <p:sldId id="2147482508" r:id="rId28"/>
    <p:sldId id="2145707297" r:id="rId29"/>
    <p:sldId id="214570727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2E11B1-DF67-42BA-9A66-5046936029E4}" v="8" dt="2025-11-18T11:14:25.8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48"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RNER, Chris (NHS ENGLAND)" userId="7cda1dfa-5961-4094-b037-be3b05c15237" providerId="ADAL" clId="{FC7A0EB1-62A4-462C-9490-B1489B30A7E6}"/>
    <pc:docChg chg="undo redo custSel delSld modSld">
      <pc:chgData name="TURNER, Chris (NHS ENGLAND)" userId="7cda1dfa-5961-4094-b037-be3b05c15237" providerId="ADAL" clId="{FC7A0EB1-62A4-462C-9490-B1489B30A7E6}" dt="2025-11-18T11:14:25.824" v="84"/>
      <pc:docMkLst>
        <pc:docMk/>
      </pc:docMkLst>
      <pc:sldChg chg="modSp mod">
        <pc:chgData name="TURNER, Chris (NHS ENGLAND)" userId="7cda1dfa-5961-4094-b037-be3b05c15237" providerId="ADAL" clId="{FC7A0EB1-62A4-462C-9490-B1489B30A7E6}" dt="2025-11-17T09:29:00.425" v="1" actId="20577"/>
        <pc:sldMkLst>
          <pc:docMk/>
          <pc:sldMk cId="3610854201" sldId="2145707328"/>
        </pc:sldMkLst>
        <pc:spChg chg="mod">
          <ac:chgData name="TURNER, Chris (NHS ENGLAND)" userId="7cda1dfa-5961-4094-b037-be3b05c15237" providerId="ADAL" clId="{FC7A0EB1-62A4-462C-9490-B1489B30A7E6}" dt="2025-11-17T09:29:00.425" v="1" actId="20577"/>
          <ac:spMkLst>
            <pc:docMk/>
            <pc:sldMk cId="3610854201" sldId="2145707328"/>
            <ac:spMk id="12" creationId="{12DE86D6-9C24-A91D-A38C-8E0E255943FB}"/>
          </ac:spMkLst>
        </pc:spChg>
      </pc:sldChg>
      <pc:sldChg chg="addSp delSp modSp mod">
        <pc:chgData name="TURNER, Chris (NHS ENGLAND)" userId="7cda1dfa-5961-4094-b037-be3b05c15237" providerId="ADAL" clId="{FC7A0EB1-62A4-462C-9490-B1489B30A7E6}" dt="2025-11-18T07:57:08.215" v="81" actId="27107"/>
        <pc:sldMkLst>
          <pc:docMk/>
          <pc:sldMk cId="3858949618" sldId="2145707345"/>
        </pc:sldMkLst>
        <pc:spChg chg="del mod">
          <ac:chgData name="TURNER, Chris (NHS ENGLAND)" userId="7cda1dfa-5961-4094-b037-be3b05c15237" providerId="ADAL" clId="{FC7A0EB1-62A4-462C-9490-B1489B30A7E6}" dt="2025-11-17T09:40:34.924" v="15"/>
          <ac:spMkLst>
            <pc:docMk/>
            <pc:sldMk cId="3858949618" sldId="2145707345"/>
            <ac:spMk id="12" creationId="{3D3D708D-CAE5-0CF3-CC84-F25CE15CA35A}"/>
          </ac:spMkLst>
        </pc:spChg>
        <pc:graphicFrameChg chg="add mod modGraphic">
          <ac:chgData name="TURNER, Chris (NHS ENGLAND)" userId="7cda1dfa-5961-4094-b037-be3b05c15237" providerId="ADAL" clId="{FC7A0EB1-62A4-462C-9490-B1489B30A7E6}" dt="2025-11-18T07:57:08.215" v="81" actId="27107"/>
          <ac:graphicFrameMkLst>
            <pc:docMk/>
            <pc:sldMk cId="3858949618" sldId="2145707345"/>
            <ac:graphicFrameMk id="2" creationId="{29F25FCC-E177-74F9-DCFC-8A8A4A864FDF}"/>
          </ac:graphicFrameMkLst>
        </pc:graphicFrameChg>
      </pc:sldChg>
      <pc:sldChg chg="modSp mod">
        <pc:chgData name="TURNER, Chris (NHS ENGLAND)" userId="7cda1dfa-5961-4094-b037-be3b05c15237" providerId="ADAL" clId="{FC7A0EB1-62A4-462C-9490-B1489B30A7E6}" dt="2025-11-18T11:14:25.824" v="84"/>
        <pc:sldMkLst>
          <pc:docMk/>
          <pc:sldMk cId="2677172828" sldId="2145707349"/>
        </pc:sldMkLst>
        <pc:spChg chg="mod">
          <ac:chgData name="TURNER, Chris (NHS ENGLAND)" userId="7cda1dfa-5961-4094-b037-be3b05c15237" providerId="ADAL" clId="{FC7A0EB1-62A4-462C-9490-B1489B30A7E6}" dt="2025-11-18T11:14:25.824" v="84"/>
          <ac:spMkLst>
            <pc:docMk/>
            <pc:sldMk cId="2677172828" sldId="2145707349"/>
            <ac:spMk id="12" creationId="{D348F920-E67F-4B97-0E8C-94B5520C0B5D}"/>
          </ac:spMkLst>
        </pc:spChg>
      </pc:sldChg>
      <pc:sldChg chg="modSp mod">
        <pc:chgData name="TURNER, Chris (NHS ENGLAND)" userId="7cda1dfa-5961-4094-b037-be3b05c15237" providerId="ADAL" clId="{FC7A0EB1-62A4-462C-9490-B1489B30A7E6}" dt="2025-11-17T09:29:25.501" v="7" actId="20577"/>
        <pc:sldMkLst>
          <pc:docMk/>
          <pc:sldMk cId="405571304" sldId="2145707351"/>
        </pc:sldMkLst>
        <pc:spChg chg="mod">
          <ac:chgData name="TURNER, Chris (NHS ENGLAND)" userId="7cda1dfa-5961-4094-b037-be3b05c15237" providerId="ADAL" clId="{FC7A0EB1-62A4-462C-9490-B1489B30A7E6}" dt="2025-11-17T09:29:25.501" v="7" actId="20577"/>
          <ac:spMkLst>
            <pc:docMk/>
            <pc:sldMk cId="405571304" sldId="2145707351"/>
            <ac:spMk id="12" creationId="{81201E13-BC34-803E-F4C3-CCDD29E13EB5}"/>
          </ac:spMkLst>
        </pc:spChg>
      </pc:sldChg>
      <pc:sldChg chg="del">
        <pc:chgData name="TURNER, Chris (NHS ENGLAND)" userId="7cda1dfa-5961-4094-b037-be3b05c15237" providerId="ADAL" clId="{FC7A0EB1-62A4-462C-9490-B1489B30A7E6}" dt="2025-11-17T09:29:35.577" v="8" actId="2696"/>
        <pc:sldMkLst>
          <pc:docMk/>
          <pc:sldMk cId="3531236742" sldId="214570735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18/11/2025</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18/11/2025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45125-A738-2E54-17E5-7FA0FC4039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C4F5F7-98B6-8A97-9BC0-B2117AC918A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A9A759A-045D-8DA3-C2D9-2DE43D27B13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B953F95-C1B8-F59E-E422-606C366FD9D3}"/>
              </a:ext>
            </a:extLst>
          </p:cNvPr>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2497630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40D46-2B77-7EDF-84A3-9334F861EB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8DECA-D9EC-BACE-9378-45ED12AB071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B875F6B-FAED-A710-FB41-43A235E33D9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2257A29-A134-E444-2F85-E28223364D26}"/>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1913155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A8D2D-4E6A-626A-D497-6A4AACF656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BCD336-59BF-4729-DDF4-775A3B1B449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951992F-A71E-E528-CE0D-89A58D16181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DF7403E-7A78-5AC2-EE1E-7AA8F17C174E}"/>
              </a:ext>
            </a:extLst>
          </p:cNvPr>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2218458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8B0CD-FDAE-9D71-0440-75EB62E26D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E23ACE-E3D8-DBF9-94BA-0FC815CF820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8100A4D-89AF-89AC-26D7-007555F1EAC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90CFF6F-5BF8-0A7F-5214-F23EEEB4C670}"/>
              </a:ext>
            </a:extLst>
          </p:cNvPr>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884377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49E08-3DE3-0F6E-AA4C-E5626493C2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2DE208-B2C4-39B9-7D3B-14837E349E5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80E0295-8D60-B80D-9626-8AB9556F82C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1ADCFEA0-291F-CD2E-5598-6BCBB8D1EFA3}"/>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3070907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NDSP will sit on NDIT</a:t>
            </a:r>
          </a:p>
          <a:p>
            <a:endParaRPr lang="en-GB"/>
          </a:p>
          <a:p>
            <a:r>
              <a:rPr lang="en-GB"/>
              <a:t>A single data submission portal</a:t>
            </a:r>
          </a:p>
          <a:p>
            <a:pPr lvl="1"/>
            <a:r>
              <a:rPr lang="en-GB"/>
              <a:t>Manage everything in one place</a:t>
            </a:r>
          </a:p>
          <a:p>
            <a:pPr lvl="1"/>
            <a:r>
              <a:rPr lang="en-GB"/>
              <a:t>Ambition is to eventually consolidate 24+ legacy portals</a:t>
            </a:r>
          </a:p>
          <a:p>
            <a:r>
              <a:rPr lang="en-GB"/>
              <a:t>Choice of submission routes to reduce burden</a:t>
            </a:r>
          </a:p>
          <a:p>
            <a:pPr lvl="1"/>
            <a:r>
              <a:rPr lang="en-GB"/>
              <a:t>API, file transfer, file upload, webform and FDP local tenant flows</a:t>
            </a:r>
          </a:p>
          <a:p>
            <a:r>
              <a:rPr lang="en-GB"/>
              <a:t>Consistent data validation </a:t>
            </a:r>
          </a:p>
          <a:p>
            <a:pPr lvl="1"/>
            <a:r>
              <a:rPr lang="en-GB"/>
              <a:t>Data Validation Engine (DVE) using shared rules</a:t>
            </a:r>
          </a:p>
          <a:p>
            <a:r>
              <a:rPr lang="en-GB"/>
              <a:t>Collection management</a:t>
            </a:r>
          </a:p>
          <a:p>
            <a:pPr lvl="1"/>
            <a:r>
              <a:rPr lang="en-GB"/>
              <a:t>Management information, collection windows, permissions</a:t>
            </a:r>
          </a:p>
          <a:p>
            <a:endParaRPr lang="en-GB"/>
          </a:p>
          <a:p>
            <a:endParaRPr lang="en-GB"/>
          </a:p>
        </p:txBody>
      </p:sp>
      <p:sp>
        <p:nvSpPr>
          <p:cNvPr id="4" name="Slide Number Placeholder 3"/>
          <p:cNvSpPr>
            <a:spLocks noGrp="1"/>
          </p:cNvSpPr>
          <p:nvPr>
            <p:ph type="sldNum" sz="quarter" idx="5"/>
          </p:nvPr>
        </p:nvSpPr>
        <p:spPr/>
        <p:txBody>
          <a:bodyPr/>
          <a:lstStyle/>
          <a:p>
            <a:fld id="{481461C5-21BA-4C05-9328-0EC55767EB3A}" type="slidenum">
              <a:rPr lang="en-GB" smtClean="0"/>
              <a:t>19</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D409E-1A35-D291-7216-9CFF3046B5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DBEEDB-53CE-B103-3C95-7DF9CEFE89D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A6513BE-9E38-DD7A-B3F0-1200F448593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E09E0F3-AAE5-1F18-99C0-255C16D5257F}"/>
              </a:ext>
            </a:extLst>
          </p:cNvPr>
          <p:cNvSpPr>
            <a:spLocks noGrp="1"/>
          </p:cNvSpPr>
          <p:nvPr>
            <p:ph type="sldNum" sz="quarter" idx="5"/>
          </p:nvPr>
        </p:nvSpPr>
        <p:spPr/>
        <p:txBody>
          <a:bodyPr/>
          <a:lstStyle/>
          <a:p>
            <a:fld id="{481461C5-21BA-4C05-9328-0EC55767EB3A}" type="slidenum">
              <a:rPr lang="en-GB" smtClean="0"/>
              <a:t>20</a:t>
            </a:fld>
            <a:endParaRPr lang="en-GB"/>
          </a:p>
        </p:txBody>
      </p:sp>
    </p:spTree>
    <p:extLst>
      <p:ext uri="{BB962C8B-B14F-4D97-AF65-F5344CB8AC3E}">
        <p14:creationId xmlns:p14="http://schemas.microsoft.com/office/powerpoint/2010/main" val="3386345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373E8-199F-EBFA-B3CD-5D094FEAC7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17660C-76EC-3ED0-C19E-9DFCBE83D2C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38D1765-48BC-CB15-BB7D-28B7AB037D4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FC21D4E-49F8-2260-DD27-380867BBCAF5}"/>
              </a:ext>
            </a:extLst>
          </p:cNvPr>
          <p:cNvSpPr>
            <a:spLocks noGrp="1"/>
          </p:cNvSpPr>
          <p:nvPr>
            <p:ph type="sldNum" sz="quarter" idx="5"/>
          </p:nvPr>
        </p:nvSpPr>
        <p:spPr/>
        <p:txBody>
          <a:bodyPr/>
          <a:lstStyle/>
          <a:p>
            <a:fld id="{481461C5-21BA-4C05-9328-0EC55767EB3A}" type="slidenum">
              <a:rPr lang="en-GB" smtClean="0"/>
              <a:t>21</a:t>
            </a:fld>
            <a:endParaRPr lang="en-GB"/>
          </a:p>
        </p:txBody>
      </p:sp>
    </p:spTree>
    <p:extLst>
      <p:ext uri="{BB962C8B-B14F-4D97-AF65-F5344CB8AC3E}">
        <p14:creationId xmlns:p14="http://schemas.microsoft.com/office/powerpoint/2010/main" val="1964895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F8E9-3162-7C17-1F76-F1C1D23D2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E6FED7-86AC-E48C-E4AC-AA43D1B17F2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C33BF11-111A-E776-F785-4FAB867A783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4D3E30C-033D-C990-5A71-2A2419224261}"/>
              </a:ext>
            </a:extLst>
          </p:cNvPr>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17843887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401291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33161-12CF-914E-D9C4-DA1165697C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9269ED-E7EA-2D6C-6473-E740812B0F3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5812D1F-4AB5-4DCE-A9AC-263DEE3278E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B69AFDA-2036-B497-06D0-530ADD65EE6D}"/>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1317948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24D81-FDE7-DCF2-D4C3-3EF22012A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9F5C97-3C01-7FDC-E563-0BB144FAFB6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49254BB-C15E-1052-E6CD-416C39B897F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BBB91A4-E959-D97D-5D8C-25B48605DE28}"/>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2100152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2B768-FD6D-7CBA-072E-FB23490BD5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09091E-91EA-1E2C-1850-EA866B34B03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69047EB-BFE3-EB6D-4326-7A2CC153C50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EF21F7D-D597-128F-0D06-CB6965724360}"/>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856871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18F81-3FF1-441F-7156-F989291D96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880FB-B6DC-0AED-DF87-D03098110BC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3ADB62F-F254-08BC-3DDC-B1DDD727912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6901AE6-1BC3-CD1C-2DFC-73258FAB4A6C}"/>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44390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6A5CB-9656-1B90-011B-986CD940B8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E16435-F7EA-A1A5-5E17-CBCD9776EEA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B1D8FA0-0F19-FEE3-778E-F6803D70F67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412BA3D-1D45-7C43-0572-E3F0B6ADF05B}"/>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35023196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29871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18/11/2025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66627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18/11/2025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 id="2147483942"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https://www.events.england.nhs.uk/events/dids-v20-implementation-webinar-3"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digital.nhs.uk/binaries/content/assets/website-assets/data-and-information/datasets/dids/2.0/dids_etos_v2.0.12.xlsm" TargetMode="External"/><Relationship Id="rId5" Type="http://schemas.openxmlformats.org/officeDocument/2006/relationships/hyperlink" Target="https://digital.nhs.uk/binaries/content/assets/website-assets/data-and-information/datasets/dids/2.0/didsv1-v2-mapping-guidance-v1.3.xlsx" TargetMode="External"/><Relationship Id="rId4"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26.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1.svg"/><Relationship Id="rId4" Type="http://schemas.openxmlformats.org/officeDocument/2006/relationships/image" Target="../media/image27.svg"/><Relationship Id="rId9"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https://www.datadictionary.nhs.uk/" TargetMode="External"/><Relationship Id="rId5"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 Id="rId4" Type="http://schemas.openxmlformats.org/officeDocument/2006/relationships/hyperlink" Target="https://digital.nhs.uk/data-and-information/data-collections-and-data-sets/data-sets/diagnostic-imaging-data-set?preview-token=c304777e-7baf-463a-b1c8-7c47d6faf70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2</a:t>
            </a:r>
          </a:p>
          <a:p>
            <a:endParaRPr lang="en-GB" b="1" dirty="0"/>
          </a:p>
          <a:p>
            <a:r>
              <a:rPr lang="en-GB" b="1" dirty="0"/>
              <a:t>Date: 18/11/2025</a:t>
            </a:r>
          </a:p>
          <a:p>
            <a:r>
              <a:rPr lang="en-GB" b="1" dirty="0"/>
              <a:t>Time</a:t>
            </a:r>
            <a:r>
              <a:rPr lang="en-GB" b="1"/>
              <a:t>: 10:00am – 11:30am</a:t>
            </a:r>
            <a:endParaRPr lang="en-GB" b="1" dirty="0"/>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77500" lnSpcReduction="20000"/>
          </a:bodyPr>
          <a:lstStyle/>
          <a:p>
            <a:pPr>
              <a:lnSpc>
                <a:spcPct val="120000"/>
              </a:lnSpc>
            </a:pPr>
            <a:r>
              <a:rPr lang="en-GB"/>
              <a:t>Presented by:</a:t>
            </a:r>
            <a:br>
              <a:rPr lang="en-GB"/>
            </a:br>
            <a:r>
              <a:rPr lang="en-GB" b="1"/>
              <a:t>Chris Turner: Data Design Service,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A8C5D-9878-DD44-708A-358E73F9F5E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A45ECEB-962A-EB3E-CA50-A57C874DD64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a:t>
            </a:r>
          </a:p>
        </p:txBody>
      </p:sp>
      <p:sp>
        <p:nvSpPr>
          <p:cNvPr id="12" name="TextBox 11">
            <a:extLst>
              <a:ext uri="{FF2B5EF4-FFF2-40B4-BE49-F238E27FC236}">
                <a16:creationId xmlns:a16="http://schemas.microsoft.com/office/drawing/2014/main" id="{F68A200F-1895-A8A0-549E-4F029BB3693A}"/>
              </a:ext>
            </a:extLst>
          </p:cNvPr>
          <p:cNvSpPr txBox="1"/>
          <p:nvPr/>
        </p:nvSpPr>
        <p:spPr>
          <a:xfrm>
            <a:off x="432000" y="1253886"/>
            <a:ext cx="10400082" cy="5216493"/>
          </a:xfrm>
          <a:prstGeom prst="rect">
            <a:avLst/>
          </a:prstGeom>
          <a:noFill/>
          <a:ln>
            <a:noFill/>
          </a:ln>
        </p:spPr>
        <p:txBody>
          <a:bodyPr wrap="square">
            <a:spAutoFit/>
          </a:bodyPr>
          <a:lstStyle/>
          <a:p>
            <a:pPr>
              <a:lnSpc>
                <a:spcPct val="107000"/>
              </a:lnSpc>
              <a:spcAft>
                <a:spcPts val="800"/>
              </a:spcAft>
            </a:pPr>
            <a:r>
              <a:rPr lang="en-GB" b="1" kern="100" dirty="0">
                <a:latin typeface="Arial" panose="020B0604020202020204" pitchFamily="34" charset="0"/>
                <a:cs typeface="Times New Roman" panose="02020603050405020304" pitchFamily="18" charset="0"/>
              </a:rPr>
              <a:t>DIDS003 Activity</a:t>
            </a:r>
          </a:p>
          <a:p>
            <a:pPr>
              <a:lnSpc>
                <a:spcPct val="107000"/>
              </a:lnSpc>
              <a:spcAft>
                <a:spcPts val="800"/>
              </a:spcAft>
            </a:pPr>
            <a:endParaRPr lang="en-GB" sz="1400" kern="100" dirty="0">
              <a:latin typeface="Arial" panose="020B0604020202020204" pitchFamily="34" charset="0"/>
              <a:cs typeface="Times New Roman" panose="02020603050405020304" pitchFamily="18" charset="0"/>
            </a:endParaRPr>
          </a:p>
          <a:p>
            <a:pPr>
              <a:lnSpc>
                <a:spcPct val="107000"/>
              </a:lnSpc>
              <a:spcAft>
                <a:spcPts val="800"/>
              </a:spcAft>
            </a:pPr>
            <a:r>
              <a:rPr lang="en-GB" sz="1300" b="1" dirty="0"/>
              <a:t>RADIOLOGICAL ACCESSION NUMBER</a:t>
            </a:r>
          </a:p>
          <a:p>
            <a:pPr>
              <a:lnSpc>
                <a:spcPct val="107000"/>
              </a:lnSpc>
              <a:spcAft>
                <a:spcPts val="800"/>
              </a:spcAft>
            </a:pPr>
            <a:r>
              <a:rPr lang="en-GB" sz="1300" b="1" dirty="0"/>
              <a:t>ORGANISATION SITE IDENTIFIER (OF IMAGING) </a:t>
            </a:r>
          </a:p>
          <a:p>
            <a:pPr>
              <a:lnSpc>
                <a:spcPct val="107000"/>
              </a:lnSpc>
              <a:spcAft>
                <a:spcPts val="800"/>
              </a:spcAft>
            </a:pPr>
            <a:r>
              <a:rPr lang="en-GB" sz="1300" i="1" dirty="0"/>
              <a:t>CODED PROCEDURE (NICIP)  </a:t>
            </a:r>
          </a:p>
          <a:p>
            <a:pPr>
              <a:lnSpc>
                <a:spcPct val="107000"/>
              </a:lnSpc>
              <a:spcAft>
                <a:spcPts val="800"/>
              </a:spcAft>
            </a:pPr>
            <a:r>
              <a:rPr lang="en-GB" sz="1300" i="1" dirty="0"/>
              <a:t>CODED PROCEDURE (SNOMED CT) </a:t>
            </a:r>
            <a:r>
              <a:rPr lang="en-GB" sz="1300" dirty="0"/>
              <a:t>[CODED PROCEDURE (NICIP) and CODED PROCEDURE (SNOMED CT) are not Mandatory but one, and only one of them, must be populated with a valid code]</a:t>
            </a:r>
            <a:endParaRPr lang="en-GB" sz="1300" i="1" dirty="0"/>
          </a:p>
          <a:p>
            <a:pPr>
              <a:lnSpc>
                <a:spcPct val="107000"/>
              </a:lnSpc>
              <a:spcAft>
                <a:spcPts val="800"/>
              </a:spcAft>
            </a:pPr>
            <a:r>
              <a:rPr lang="en-GB" sz="1400" b="1" dirty="0"/>
              <a:t>* </a:t>
            </a:r>
            <a:r>
              <a:rPr lang="en-GB" sz="1300" b="1" dirty="0"/>
              <a:t>CODED PROCEDURE START TIMESTAMP</a:t>
            </a:r>
          </a:p>
          <a:p>
            <a:pPr>
              <a:lnSpc>
                <a:spcPct val="107000"/>
              </a:lnSpc>
              <a:spcAft>
                <a:spcPts val="800"/>
              </a:spcAft>
            </a:pPr>
            <a:r>
              <a:rPr lang="en-GB" sz="1400" b="1" dirty="0"/>
              <a:t>* </a:t>
            </a:r>
            <a:r>
              <a:rPr lang="en-GB" sz="1300" b="1" dirty="0"/>
              <a:t>CODED PROCEDURE END TIMESTAMP </a:t>
            </a:r>
          </a:p>
          <a:p>
            <a:pPr>
              <a:lnSpc>
                <a:spcPct val="107000"/>
              </a:lnSpc>
              <a:spcAft>
                <a:spcPts val="800"/>
              </a:spcAft>
            </a:pPr>
            <a:r>
              <a:rPr lang="en-GB" sz="1400" dirty="0"/>
              <a:t>* </a:t>
            </a:r>
            <a:r>
              <a:rPr lang="en-GB" sz="1300" dirty="0"/>
              <a:t>SERVICE REPORT ISSUE TIMESTAMP</a:t>
            </a:r>
          </a:p>
          <a:p>
            <a:pPr>
              <a:lnSpc>
                <a:spcPct val="107000"/>
              </a:lnSpc>
              <a:spcAft>
                <a:spcPts val="800"/>
              </a:spcAft>
            </a:pPr>
            <a:r>
              <a:rPr lang="en-GB" sz="1400" dirty="0"/>
              <a:t>* </a:t>
            </a:r>
            <a:r>
              <a:rPr lang="en-GB" sz="1300" dirty="0"/>
              <a:t>DIAGNOSTIC IMAGING CANCER INDICATION CODE</a:t>
            </a:r>
          </a:p>
          <a:p>
            <a:pPr>
              <a:lnSpc>
                <a:spcPct val="107000"/>
              </a:lnSpc>
              <a:spcAft>
                <a:spcPts val="800"/>
              </a:spcAft>
            </a:pPr>
            <a:r>
              <a:rPr lang="en-GB" sz="1400" dirty="0"/>
              <a:t>* </a:t>
            </a:r>
            <a:r>
              <a:rPr lang="en-GB" sz="1300" dirty="0"/>
              <a:t>GENERAL ANAESTHETIC ADMINISTERED INDICATOR</a:t>
            </a:r>
          </a:p>
          <a:p>
            <a:pPr>
              <a:lnSpc>
                <a:spcPct val="107000"/>
              </a:lnSpc>
              <a:spcAft>
                <a:spcPts val="800"/>
              </a:spcAft>
            </a:pPr>
            <a:r>
              <a:rPr lang="en-GB" sz="1400" dirty="0"/>
              <a:t>* </a:t>
            </a:r>
            <a:r>
              <a:rPr lang="en-GB" sz="1300" dirty="0"/>
              <a:t>REFERRER RADIOLOGY PROCEDURE EVALUATION INDICATOR</a:t>
            </a:r>
          </a:p>
          <a:p>
            <a:pPr>
              <a:lnSpc>
                <a:spcPct val="107000"/>
              </a:lnSpc>
              <a:spcAft>
                <a:spcPts val="800"/>
              </a:spcAft>
            </a:pPr>
            <a:r>
              <a:rPr lang="en-GB" sz="1400" dirty="0"/>
              <a:t>* </a:t>
            </a:r>
            <a:r>
              <a:rPr lang="en-GB" sz="1300" dirty="0"/>
              <a:t>DIAGNOSTIC IMAGING ACTIVITY CATEGORY</a:t>
            </a:r>
          </a:p>
          <a:p>
            <a:pPr>
              <a:lnSpc>
                <a:spcPct val="107000"/>
              </a:lnSpc>
              <a:spcAft>
                <a:spcPts val="800"/>
              </a:spcAft>
            </a:pPr>
            <a:r>
              <a:rPr lang="en-GB" sz="1400" dirty="0"/>
              <a:t>* </a:t>
            </a:r>
            <a:r>
              <a:rPr lang="en-GB" sz="1300" dirty="0"/>
              <a:t>DIAGNOSTIC IMAGING WAITING LIST CLOCK START DATE</a:t>
            </a:r>
          </a:p>
          <a:p>
            <a:pPr>
              <a:lnSpc>
                <a:spcPct val="107000"/>
              </a:lnSpc>
              <a:spcAft>
                <a:spcPts val="800"/>
              </a:spcAft>
            </a:pPr>
            <a:r>
              <a:rPr lang="en-GB" sz="1400" dirty="0"/>
              <a:t>* </a:t>
            </a:r>
            <a:r>
              <a:rPr lang="en-GB" sz="1300" dirty="0"/>
              <a:t>PLANNED DIAGNOSTIC DUE DATE</a:t>
            </a:r>
          </a:p>
        </p:txBody>
      </p:sp>
    </p:spTree>
    <p:extLst>
      <p:ext uri="{BB962C8B-B14F-4D97-AF65-F5344CB8AC3E}">
        <p14:creationId xmlns:p14="http://schemas.microsoft.com/office/powerpoint/2010/main" val="160847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94290-E7C6-6208-2BF3-1C99B26D8B0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109067F-D0D3-62D3-6AAC-A3A471596EB8}"/>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 – Mandatory </a:t>
            </a:r>
            <a:r>
              <a:rPr lang="en-GB" sz="3200" dirty="0"/>
              <a:t>Items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D348F920-E67F-4B97-0E8C-94B5520C0B5D}"/>
              </a:ext>
            </a:extLst>
          </p:cNvPr>
          <p:cNvSpPr txBox="1"/>
          <p:nvPr/>
        </p:nvSpPr>
        <p:spPr>
          <a:xfrm>
            <a:off x="432000" y="1425762"/>
            <a:ext cx="10400082" cy="4771243"/>
          </a:xfrm>
          <a:prstGeom prst="rect">
            <a:avLst/>
          </a:prstGeom>
          <a:noFill/>
          <a:ln>
            <a:noFill/>
          </a:ln>
        </p:spPr>
        <p:txBody>
          <a:bodyPr wrap="square">
            <a:spAutoFit/>
          </a:bodyPr>
          <a:lstStyle/>
          <a:p>
            <a:pPr>
              <a:lnSpc>
                <a:spcPct val="107000"/>
              </a:lnSpc>
              <a:spcAft>
                <a:spcPts val="800"/>
              </a:spcAft>
            </a:pPr>
            <a:r>
              <a:rPr lang="en-GB" sz="1200" b="1" dirty="0"/>
              <a:t>DATA SET VERSION NUMBER - (max n2.max n2)</a:t>
            </a:r>
          </a:p>
          <a:p>
            <a:pPr>
              <a:lnSpc>
                <a:spcPct val="107000"/>
              </a:lnSpc>
              <a:spcAft>
                <a:spcPts val="800"/>
              </a:spcAft>
            </a:pPr>
            <a:r>
              <a:rPr lang="en-GB" sz="1200" dirty="0"/>
              <a:t>The version number of a Data Set.</a:t>
            </a:r>
          </a:p>
          <a:p>
            <a:pPr>
              <a:lnSpc>
                <a:spcPct val="107000"/>
              </a:lnSpc>
              <a:spcAft>
                <a:spcPts val="800"/>
              </a:spcAft>
            </a:pPr>
            <a:r>
              <a:rPr lang="en-GB" sz="1200" b="1" dirty="0"/>
              <a:t>ORGANISATION IDENTIFIER (CODE OF PROVIDER) - (min an3 max an6)</a:t>
            </a:r>
          </a:p>
          <a:p>
            <a:pPr>
              <a:lnSpc>
                <a:spcPct val="107000"/>
              </a:lnSpc>
              <a:spcAft>
                <a:spcPts val="800"/>
              </a:spcAft>
            </a:pPr>
            <a:r>
              <a:rPr lang="en-GB" sz="1200" dirty="0"/>
              <a:t>ORGANISATION IDENTIFIER (CODE OF PROVIDER) is the ORGANISATION IDENTIFIER of the ORGANISATION acting as a Health Care Provider.</a:t>
            </a:r>
          </a:p>
          <a:p>
            <a:pPr>
              <a:lnSpc>
                <a:spcPct val="107000"/>
              </a:lnSpc>
              <a:spcAft>
                <a:spcPts val="800"/>
              </a:spcAft>
            </a:pPr>
            <a:r>
              <a:rPr lang="en-GB" sz="1200" b="1" dirty="0"/>
              <a:t>ORGANISATION IDENTIFIER (CODE OF SUBMITTING ORGANISATION) - (min an3 max an6)</a:t>
            </a:r>
          </a:p>
          <a:p>
            <a:pPr>
              <a:lnSpc>
                <a:spcPct val="107000"/>
              </a:lnSpc>
              <a:spcAft>
                <a:spcPts val="800"/>
              </a:spcAft>
            </a:pPr>
            <a:r>
              <a:rPr lang="en-GB" sz="1200" dirty="0"/>
              <a:t>ORGANISATION IDENTIFIER (CODE OF SUBMITTING ORGANISATION) is the ORGANISATION IDENTIFIER of the ORGANISATION acting as the physical sender of a Data Set submission.</a:t>
            </a:r>
          </a:p>
          <a:p>
            <a:pPr>
              <a:lnSpc>
                <a:spcPct val="107000"/>
              </a:lnSpc>
              <a:spcAft>
                <a:spcPts val="800"/>
              </a:spcAft>
            </a:pPr>
            <a:r>
              <a:rPr lang="en-GB" sz="1200" b="1" dirty="0"/>
              <a:t>PRIMARY DATA COLLECTION SYSTEM IN USE - (max an20)</a:t>
            </a:r>
          </a:p>
          <a:p>
            <a:pPr>
              <a:lnSpc>
                <a:spcPct val="107000"/>
              </a:lnSpc>
              <a:spcAft>
                <a:spcPts val="800"/>
              </a:spcAft>
            </a:pPr>
            <a:r>
              <a:rPr lang="en-GB" sz="1200" dirty="0"/>
              <a:t>The name of the Primary Data Collection System in use by the Health Care Provider.</a:t>
            </a:r>
          </a:p>
          <a:p>
            <a:pPr>
              <a:lnSpc>
                <a:spcPct val="107000"/>
              </a:lnSpc>
              <a:spcAft>
                <a:spcPts val="800"/>
              </a:spcAft>
            </a:pPr>
            <a:r>
              <a:rPr lang="en-GB" sz="1200" b="1" dirty="0"/>
              <a:t>REPORTING PERIOD START DATE - (an10 CCYY-MM-DD)</a:t>
            </a:r>
          </a:p>
          <a:p>
            <a:pPr>
              <a:lnSpc>
                <a:spcPct val="107000"/>
              </a:lnSpc>
              <a:spcAft>
                <a:spcPts val="800"/>
              </a:spcAft>
            </a:pPr>
            <a:r>
              <a:rPr lang="en-GB" sz="1200" dirty="0"/>
              <a:t>REPORTING PERIOD START DATE  is the start date of the REPORTING PERIOD and is used in conjunction with REPORTING PERIOD END DATE to specify the actual period the reported information relates to.</a:t>
            </a:r>
          </a:p>
          <a:p>
            <a:pPr>
              <a:lnSpc>
                <a:spcPct val="107000"/>
              </a:lnSpc>
              <a:spcAft>
                <a:spcPts val="800"/>
              </a:spcAft>
            </a:pPr>
            <a:r>
              <a:rPr lang="en-GB" sz="1200" b="1" dirty="0"/>
              <a:t>REPORTING PERIOD END DATE - (an10 CCYY-MM-DD)</a:t>
            </a:r>
          </a:p>
          <a:p>
            <a:pPr>
              <a:lnSpc>
                <a:spcPct val="107000"/>
              </a:lnSpc>
              <a:spcAft>
                <a:spcPts val="800"/>
              </a:spcAft>
            </a:pPr>
            <a:r>
              <a:rPr lang="en-GB" sz="1200" dirty="0"/>
              <a:t>REPORTING PERIOD END DATE is the end date of the REPORTING PERIOD and is used in conjunction with REPORTING PERIOD START DATE to specify the actual period the reported information relates to.</a:t>
            </a:r>
          </a:p>
          <a:p>
            <a:pPr>
              <a:lnSpc>
                <a:spcPct val="107000"/>
              </a:lnSpc>
              <a:spcAft>
                <a:spcPts val="800"/>
              </a:spcAft>
            </a:pPr>
            <a:r>
              <a:rPr lang="en-GB" sz="1200" b="1" dirty="0"/>
              <a:t>DATE AND TIME DATA SET CREATED - (an19 YYYY-MM-DDTHH:MM:SS)</a:t>
            </a:r>
          </a:p>
          <a:p>
            <a:pPr>
              <a:lnSpc>
                <a:spcPct val="107000"/>
              </a:lnSpc>
              <a:spcAft>
                <a:spcPts val="800"/>
              </a:spcAft>
            </a:pPr>
            <a:r>
              <a:rPr lang="en-GB" sz="1200" dirty="0"/>
              <a:t>DATE AND TIME DATA SET CREATED is the date and time a data set was created.</a:t>
            </a:r>
          </a:p>
        </p:txBody>
      </p:sp>
    </p:spTree>
    <p:extLst>
      <p:ext uri="{BB962C8B-B14F-4D97-AF65-F5344CB8AC3E}">
        <p14:creationId xmlns:p14="http://schemas.microsoft.com/office/powerpoint/2010/main" val="2677172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07822-D226-2484-0F02-BCE4F083CF4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62B53AB-0378-C0D7-0EF9-CC6697A843ED}"/>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 – Mandatory </a:t>
            </a:r>
            <a:r>
              <a:rPr lang="en-GB" sz="3200" dirty="0"/>
              <a:t>Items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3C470815-AABC-DC59-7F6E-B8345BB5E349}"/>
              </a:ext>
            </a:extLst>
          </p:cNvPr>
          <p:cNvSpPr txBox="1"/>
          <p:nvPr/>
        </p:nvSpPr>
        <p:spPr>
          <a:xfrm>
            <a:off x="432000" y="1425762"/>
            <a:ext cx="10400082" cy="2996269"/>
          </a:xfrm>
          <a:prstGeom prst="rect">
            <a:avLst/>
          </a:prstGeom>
          <a:noFill/>
          <a:ln>
            <a:noFill/>
          </a:ln>
        </p:spPr>
        <p:txBody>
          <a:bodyPr wrap="square">
            <a:spAutoFit/>
          </a:bodyPr>
          <a:lstStyle/>
          <a:p>
            <a:pPr>
              <a:lnSpc>
                <a:spcPct val="107000"/>
              </a:lnSpc>
              <a:spcAft>
                <a:spcPts val="800"/>
              </a:spcAft>
            </a:pPr>
            <a:r>
              <a:rPr lang="en-GB" sz="1400" b="1" dirty="0"/>
              <a:t>LOCAL PATIENT IDENTIFIER (EXTENDED) - (max an20)</a:t>
            </a:r>
          </a:p>
          <a:p>
            <a:pPr>
              <a:lnSpc>
                <a:spcPct val="107000"/>
              </a:lnSpc>
              <a:spcAft>
                <a:spcPts val="800"/>
              </a:spcAft>
            </a:pPr>
            <a:r>
              <a:rPr lang="en-GB" sz="1400" dirty="0"/>
              <a:t>LOCAL PATIENT IDENTIFIER (EXTENDED) is used where IT systems have a LOCAL PATIENT IDENTIFIER which is longer than 10 characters and LOCAL PATIENT IDENTIFIER cannot be used for data submission.</a:t>
            </a:r>
          </a:p>
          <a:p>
            <a:pPr>
              <a:lnSpc>
                <a:spcPct val="107000"/>
              </a:lnSpc>
              <a:spcAft>
                <a:spcPts val="800"/>
              </a:spcAft>
            </a:pPr>
            <a:r>
              <a:rPr lang="en-GB" sz="1400" b="1" dirty="0"/>
              <a:t>ORGANISATION IDENTIFIER (LOCAL PATIENT IDENTIFIER) - (min an3 max an5)</a:t>
            </a:r>
          </a:p>
          <a:p>
            <a:pPr>
              <a:lnSpc>
                <a:spcPct val="107000"/>
              </a:lnSpc>
              <a:spcAft>
                <a:spcPts val="800"/>
              </a:spcAft>
            </a:pPr>
            <a:r>
              <a:rPr lang="en-GB" sz="1400" dirty="0"/>
              <a:t>ORGANISATION IDENTIFIER (LOCAL PATIENT IDENTIFIER) is the ORGANISATION IDENTIFIER of the ORGANISATION that assigned the LOCAL PATIENT IDENTIFIER.</a:t>
            </a:r>
          </a:p>
          <a:p>
            <a:pPr>
              <a:lnSpc>
                <a:spcPct val="107000"/>
              </a:lnSpc>
              <a:spcAft>
                <a:spcPts val="800"/>
              </a:spcAft>
            </a:pPr>
            <a:r>
              <a:rPr lang="en-GB" sz="1400" b="1" dirty="0"/>
              <a:t>PATIENT SOURCE SETTING TYPE (DIAGNOSTIC IMAGING) - (an2)</a:t>
            </a:r>
          </a:p>
          <a:p>
            <a:pPr>
              <a:lnSpc>
                <a:spcPct val="107000"/>
              </a:lnSpc>
              <a:spcAft>
                <a:spcPts val="800"/>
              </a:spcAft>
            </a:pPr>
            <a:r>
              <a:rPr lang="en-GB" sz="1400" dirty="0"/>
              <a:t>The type of setting that the PATIENT came from at the time of request for Diagnostic Imaging for use in the Diagnostic Imaging Data Set.</a:t>
            </a:r>
          </a:p>
          <a:p>
            <a:pPr>
              <a:lnSpc>
                <a:spcPct val="107000"/>
              </a:lnSpc>
              <a:spcAft>
                <a:spcPts val="800"/>
              </a:spcAft>
            </a:pPr>
            <a:endParaRPr lang="en-GB" sz="1400" dirty="0"/>
          </a:p>
        </p:txBody>
      </p:sp>
      <p:graphicFrame>
        <p:nvGraphicFramePr>
          <p:cNvPr id="2" name="Table 1">
            <a:extLst>
              <a:ext uri="{FF2B5EF4-FFF2-40B4-BE49-F238E27FC236}">
                <a16:creationId xmlns:a16="http://schemas.microsoft.com/office/drawing/2014/main" id="{795C718D-455E-5CFE-88F8-17A545C36953}"/>
              </a:ext>
            </a:extLst>
          </p:cNvPr>
          <p:cNvGraphicFramePr>
            <a:graphicFrameLocks noGrp="1"/>
          </p:cNvGraphicFramePr>
          <p:nvPr>
            <p:extLst>
              <p:ext uri="{D42A27DB-BD31-4B8C-83A1-F6EECF244321}">
                <p14:modId xmlns:p14="http://schemas.microsoft.com/office/powerpoint/2010/main" val="1570099243"/>
              </p:ext>
            </p:extLst>
          </p:nvPr>
        </p:nvGraphicFramePr>
        <p:xfrm>
          <a:off x="1498866" y="3853707"/>
          <a:ext cx="9839694" cy="2325712"/>
        </p:xfrm>
        <a:graphic>
          <a:graphicData uri="http://schemas.openxmlformats.org/drawingml/2006/table">
            <a:tbl>
              <a:tblPr/>
              <a:tblGrid>
                <a:gridCol w="1982626">
                  <a:extLst>
                    <a:ext uri="{9D8B030D-6E8A-4147-A177-3AD203B41FA5}">
                      <a16:colId xmlns:a16="http://schemas.microsoft.com/office/drawing/2014/main" val="2283625019"/>
                    </a:ext>
                  </a:extLst>
                </a:gridCol>
                <a:gridCol w="7857068">
                  <a:extLst>
                    <a:ext uri="{9D8B030D-6E8A-4147-A177-3AD203B41FA5}">
                      <a16:colId xmlns:a16="http://schemas.microsoft.com/office/drawing/2014/main" val="3195586179"/>
                    </a:ext>
                  </a:extLst>
                </a:gridCol>
              </a:tblGrid>
              <a:tr h="399941">
                <a:tc>
                  <a:txBody>
                    <a:bodyPr/>
                    <a:lstStyle/>
                    <a:p>
                      <a:pPr algn="ctr" fontAlgn="ctr">
                        <a:buNone/>
                      </a:pPr>
                      <a:r>
                        <a:rPr lang="en-GB" sz="1000" b="0" i="0" u="none" strike="noStrike">
                          <a:solidFill>
                            <a:srgbClr val="000000"/>
                          </a:solidFill>
                          <a:effectLst/>
                          <a:latin typeface="Calibri" panose="020F0502020204030204" pitchFamily="34" charset="0"/>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Admitted Patient Care - Inpatient (this Health Care Provider). This National Code is based on INTENDED MANAGEMENT at the time of the DIAGNOSTIC TEST REQUEST.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8992245"/>
                  </a:ext>
                </a:extLst>
              </a:tr>
              <a:tr h="399941">
                <a:tc>
                  <a:txBody>
                    <a:bodyPr/>
                    <a:lstStyle/>
                    <a:p>
                      <a:pPr algn="ctr" fontAlgn="ctr">
                        <a:buNone/>
                      </a:pPr>
                      <a:r>
                        <a:rPr lang="en-GB" sz="1000" b="0" i="0" u="none" strike="noStrike">
                          <a:solidFill>
                            <a:srgbClr val="000000"/>
                          </a:solidFill>
                          <a:effectLst/>
                          <a:latin typeface="Calibri" panose="020F0502020204030204" pitchFamily="34" charset="0"/>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Admitted Patient Care - Day case (this Health Care Provider). This National Code is based on INTENDED MANAGEMENT at the time of the DIAGNOSTIC TEST REQUEST.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2836835"/>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Outpatient (this Health Care Provider)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7257859"/>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GP Direct Access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8582935"/>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Urgent and Emergency Care Service (this Health Care Provider)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3535713"/>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Other Health Care Provider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4190016"/>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Screening Programme Setting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0302628"/>
                  </a:ext>
                </a:extLst>
              </a:tr>
              <a:tr h="254305">
                <a:tc>
                  <a:txBody>
                    <a:bodyPr/>
                    <a:lstStyle/>
                    <a:p>
                      <a:pPr algn="ctr" fontAlgn="ctr">
                        <a:buNone/>
                      </a:pPr>
                      <a:r>
                        <a:rPr lang="en-GB" sz="1000" b="0" i="0" u="none" strike="noStrike">
                          <a:solidFill>
                            <a:srgbClr val="000000"/>
                          </a:solidFill>
                          <a:effectLst/>
                          <a:latin typeface="Calibri" panose="020F0502020204030204" pitchFamily="34" charset="0"/>
                        </a:rPr>
                        <a:t>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000" b="0" i="0" u="none" strike="noStrike" dirty="0">
                          <a:solidFill>
                            <a:srgbClr val="000000"/>
                          </a:solidFill>
                          <a:effectLst/>
                          <a:latin typeface="Calibri" panose="020F0502020204030204" pitchFamily="34" charset="0"/>
                        </a:rPr>
                        <a:t> Other (not listed)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2234206"/>
                  </a:ext>
                </a:extLst>
              </a:tr>
            </a:tbl>
          </a:graphicData>
        </a:graphic>
      </p:graphicFrame>
    </p:spTree>
    <p:extLst>
      <p:ext uri="{BB962C8B-B14F-4D97-AF65-F5344CB8AC3E}">
        <p14:creationId xmlns:p14="http://schemas.microsoft.com/office/powerpoint/2010/main" val="1158801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BD7F7-4989-8B3F-5B97-258A9208A79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A587EB-2710-4DC4-1892-AF4800AE312E}"/>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 – Mandatory </a:t>
            </a:r>
            <a:r>
              <a:rPr lang="en-GB" sz="3200" dirty="0"/>
              <a:t>Items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5F788162-68C6-0EFE-C2EB-F061362CF332}"/>
              </a:ext>
            </a:extLst>
          </p:cNvPr>
          <p:cNvSpPr txBox="1"/>
          <p:nvPr/>
        </p:nvSpPr>
        <p:spPr>
          <a:xfrm>
            <a:off x="432000" y="1425762"/>
            <a:ext cx="10400082" cy="4362669"/>
          </a:xfrm>
          <a:prstGeom prst="rect">
            <a:avLst/>
          </a:prstGeom>
          <a:noFill/>
          <a:ln>
            <a:noFill/>
          </a:ln>
        </p:spPr>
        <p:txBody>
          <a:bodyPr wrap="square">
            <a:spAutoFit/>
          </a:bodyPr>
          <a:lstStyle/>
          <a:p>
            <a:pPr>
              <a:lnSpc>
                <a:spcPct val="107000"/>
              </a:lnSpc>
              <a:spcAft>
                <a:spcPts val="800"/>
              </a:spcAft>
            </a:pPr>
            <a:r>
              <a:rPr lang="en-GB" sz="1300" b="1" dirty="0"/>
              <a:t>RADIOLOGICAL ACCESSION NUMBER - (max an20)</a:t>
            </a:r>
          </a:p>
          <a:p>
            <a:pPr>
              <a:lnSpc>
                <a:spcPct val="107000"/>
              </a:lnSpc>
              <a:spcAft>
                <a:spcPts val="800"/>
              </a:spcAft>
            </a:pPr>
            <a:r>
              <a:rPr lang="en-GB" sz="1300" dirty="0"/>
              <a:t>RADIOLOGICAL ACCESSION NUMBER is the unique record number in the local Radiological Information System (RIS) for the Diagnostic Imaging.</a:t>
            </a:r>
          </a:p>
          <a:p>
            <a:pPr>
              <a:lnSpc>
                <a:spcPct val="107000"/>
              </a:lnSpc>
              <a:spcAft>
                <a:spcPts val="800"/>
              </a:spcAft>
            </a:pPr>
            <a:endParaRPr lang="en-GB" sz="1300" dirty="0"/>
          </a:p>
          <a:p>
            <a:pPr>
              <a:lnSpc>
                <a:spcPct val="107000"/>
              </a:lnSpc>
              <a:spcAft>
                <a:spcPts val="800"/>
              </a:spcAft>
            </a:pPr>
            <a:r>
              <a:rPr lang="en-GB" sz="1300" b="1" dirty="0"/>
              <a:t>ORGANISATION SITE IDENTIFIER (OF IMAGING) </a:t>
            </a:r>
            <a:r>
              <a:rPr lang="en-GB" sz="1400" b="1" dirty="0"/>
              <a:t>-</a:t>
            </a:r>
            <a:r>
              <a:rPr lang="en-GB" sz="1300" b="1" dirty="0"/>
              <a:t> (min an5 max an9)</a:t>
            </a:r>
          </a:p>
          <a:p>
            <a:pPr>
              <a:lnSpc>
                <a:spcPct val="107000"/>
              </a:lnSpc>
              <a:spcAft>
                <a:spcPts val="800"/>
              </a:spcAft>
            </a:pPr>
            <a:r>
              <a:rPr lang="en-GB" sz="1300" dirty="0"/>
              <a:t>ORGANISATION SITE IDENTIFIER (OF IMAGING) is the ORGANISATION SITE IDENTIFIER of the ORGANISATION SITE where the Diagnostic Imaging took place.</a:t>
            </a:r>
          </a:p>
          <a:p>
            <a:pPr>
              <a:lnSpc>
                <a:spcPct val="107000"/>
              </a:lnSpc>
              <a:spcAft>
                <a:spcPts val="800"/>
              </a:spcAft>
            </a:pPr>
            <a:endParaRPr lang="en-GB" sz="1300" dirty="0"/>
          </a:p>
          <a:p>
            <a:pPr>
              <a:lnSpc>
                <a:spcPct val="107000"/>
              </a:lnSpc>
              <a:spcAft>
                <a:spcPts val="800"/>
              </a:spcAft>
            </a:pPr>
            <a:r>
              <a:rPr lang="en-GB" sz="1300" b="1" dirty="0"/>
              <a:t>CODED PROCEDURE START TIMESTAMP </a:t>
            </a:r>
            <a:r>
              <a:rPr lang="en-GB" sz="1400" b="1" dirty="0"/>
              <a:t>-</a:t>
            </a:r>
            <a:r>
              <a:rPr lang="en-GB" sz="1300" b="1" dirty="0"/>
              <a:t> (max an25)</a:t>
            </a:r>
          </a:p>
          <a:p>
            <a:pPr>
              <a:lnSpc>
                <a:spcPct val="107000"/>
              </a:lnSpc>
              <a:spcAft>
                <a:spcPts val="800"/>
              </a:spcAft>
            </a:pPr>
            <a:r>
              <a:rPr lang="en-GB" sz="1300" dirty="0"/>
              <a:t>CODED PROCEDURE START TIMESTAMP is the date, time and time zone that the Patient Procedure was started by a CARE PROFESSIONAL.</a:t>
            </a:r>
          </a:p>
          <a:p>
            <a:pPr>
              <a:lnSpc>
                <a:spcPct val="107000"/>
              </a:lnSpc>
              <a:spcAft>
                <a:spcPts val="800"/>
              </a:spcAft>
            </a:pPr>
            <a:endParaRPr lang="en-GB" sz="1300" dirty="0"/>
          </a:p>
          <a:p>
            <a:pPr>
              <a:lnSpc>
                <a:spcPct val="107000"/>
              </a:lnSpc>
              <a:spcAft>
                <a:spcPts val="800"/>
              </a:spcAft>
            </a:pPr>
            <a:r>
              <a:rPr lang="en-GB" sz="1300" b="1" dirty="0"/>
              <a:t>CODED PROCEDURE END TIMESTAMP </a:t>
            </a:r>
            <a:r>
              <a:rPr lang="en-GB" sz="1400" b="1" dirty="0"/>
              <a:t>-</a:t>
            </a:r>
            <a:r>
              <a:rPr lang="en-GB" sz="1300" b="1" dirty="0"/>
              <a:t> (max an25)</a:t>
            </a:r>
          </a:p>
          <a:p>
            <a:pPr>
              <a:lnSpc>
                <a:spcPct val="107000"/>
              </a:lnSpc>
              <a:spcAft>
                <a:spcPts val="800"/>
              </a:spcAft>
            </a:pPr>
            <a:r>
              <a:rPr lang="en-GB" sz="1300" dirty="0"/>
              <a:t>CODED PROCEDURE END TIMESTAMP is the date, time and time zone that the Patient Procedure was completed by a CARE PROFESSIONAL.</a:t>
            </a:r>
          </a:p>
        </p:txBody>
      </p:sp>
    </p:spTree>
    <p:extLst>
      <p:ext uri="{BB962C8B-B14F-4D97-AF65-F5344CB8AC3E}">
        <p14:creationId xmlns:p14="http://schemas.microsoft.com/office/powerpoint/2010/main" val="2811697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Recommended actions to take now</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2000" y="1314448"/>
            <a:ext cx="10400082" cy="4838825"/>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marL="457200" indent="-457200">
              <a:buFontTx/>
              <a:buAutoNum type="arabicPeriod"/>
            </a:pPr>
            <a:r>
              <a:rPr lang="en-GB" dirty="0"/>
              <a:t>Identify relevant stakeholders in your organisation and make them aware of the DIDS v2.0  requirements as per </a:t>
            </a:r>
            <a:r>
              <a:rPr lang="en-GB" dirty="0">
                <a:hlinkClick r:id="rId3"/>
              </a:rPr>
              <a:t>DAPB1577: Diagnostic Imaging Data Set - NHS England Digital</a:t>
            </a:r>
            <a:r>
              <a:rPr lang="en-GB" dirty="0"/>
              <a:t>.</a:t>
            </a:r>
          </a:p>
          <a:p>
            <a:pPr marL="457200" indent="-457200">
              <a:buFontTx/>
              <a:buAutoNum type="arabicPeriod"/>
            </a:pPr>
            <a:endParaRPr lang="en-GB" dirty="0"/>
          </a:p>
          <a:p>
            <a:pPr marL="457200" indent="-457200">
              <a:buFontTx/>
              <a:buAutoNum type="arabicPeriod"/>
            </a:pPr>
            <a:r>
              <a:rPr lang="en-GB" dirty="0"/>
              <a:t>Familiarise yourself with the </a:t>
            </a:r>
            <a:r>
              <a:rPr lang="en-GB" dirty="0">
                <a:hlinkClick r:id="rId4"/>
              </a:rPr>
              <a:t>Technical Output Specification</a:t>
            </a:r>
            <a:r>
              <a:rPr lang="en-GB" dirty="0"/>
              <a:t> (TOS) which contains the new and amended data items for DIDS v2.0.</a:t>
            </a:r>
          </a:p>
          <a:p>
            <a:pPr marL="457200" indent="-457200">
              <a:buFontTx/>
              <a:buAutoNum type="arabicPeriod"/>
            </a:pPr>
            <a:endParaRPr lang="en-GB" dirty="0"/>
          </a:p>
          <a:p>
            <a:pPr marL="457200" indent="-457200">
              <a:buFontTx/>
              <a:buAutoNum type="arabicPeriod"/>
            </a:pPr>
            <a:r>
              <a:rPr lang="en-GB" dirty="0"/>
              <a:t>If you are a care provider, use the </a:t>
            </a:r>
            <a:r>
              <a:rPr lang="en-GB" dirty="0">
                <a:hlinkClick r:id="rId5"/>
              </a:rPr>
              <a:t>DIDS Mapping Guidance from v1.0 to v2.0</a:t>
            </a:r>
            <a:r>
              <a:rPr lang="en-GB" dirty="0"/>
              <a:t> to help understand how well your systems align to the data requirements.</a:t>
            </a:r>
          </a:p>
          <a:p>
            <a:pPr marL="457200" indent="-457200">
              <a:buFontTx/>
              <a:buAutoNum type="arabicPeriod"/>
            </a:pPr>
            <a:endParaRPr lang="en-GB" dirty="0"/>
          </a:p>
          <a:p>
            <a:pPr marL="457200" indent="-457200">
              <a:buAutoNum type="arabicPeriod"/>
            </a:pPr>
            <a:r>
              <a:rPr lang="en-GB" dirty="0"/>
              <a:t>If you are a care provider or IT system provider have a look at the validations in the </a:t>
            </a:r>
            <a:r>
              <a:rPr lang="en-GB" dirty="0">
                <a:hlinkClick r:id="rId6"/>
              </a:rPr>
              <a:t>Enhanced Technical Output Specification</a:t>
            </a:r>
            <a:r>
              <a:rPr lang="en-GB" dirty="0"/>
              <a:t> (ETOS).</a:t>
            </a:r>
          </a:p>
          <a:p>
            <a:pPr marL="457200" indent="-457200">
              <a:buAutoNum type="arabicPeriod"/>
            </a:pPr>
            <a:endParaRPr lang="en-GB" dirty="0"/>
          </a:p>
          <a:p>
            <a:pPr marL="457200" indent="-457200">
              <a:buAutoNum type="arabicPeriod"/>
            </a:pPr>
            <a:r>
              <a:rPr lang="en-GB" dirty="0"/>
              <a:t>Book a place on the next implementation webinar on </a:t>
            </a:r>
            <a:r>
              <a:rPr lang="en-GB" dirty="0">
                <a:hlinkClick r:id="rId7"/>
              </a:rPr>
              <a:t>11 December</a:t>
            </a:r>
            <a:r>
              <a:rPr lang="en-GB" dirty="0"/>
              <a:t> where we will go through the validations in the ETOS and XML Schema/CSV format in more detail.  </a:t>
            </a:r>
            <a:endParaRPr lang="en-GB" dirty="0">
              <a:latin typeface="Arial" panose="020B0604020202020204" pitchFamily="34" charset="0"/>
            </a:endParaRPr>
          </a:p>
          <a:p>
            <a:pPr>
              <a:lnSpc>
                <a:spcPct val="107000"/>
              </a:lnSpc>
              <a:spcAft>
                <a:spcPts val="800"/>
              </a:spcAft>
            </a:pPr>
            <a:r>
              <a:rPr lang="en-GB" dirty="0"/>
              <a:t> </a:t>
            </a:r>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9FC2EB-4868-302E-015B-997898E903F0}"/>
              </a:ext>
            </a:extLst>
          </p:cNvPr>
          <p:cNvSpPr>
            <a:spLocks noGrp="1"/>
          </p:cNvSpPr>
          <p:nvPr>
            <p:ph type="title"/>
          </p:nvPr>
        </p:nvSpPr>
        <p:spPr/>
        <p:txBody>
          <a:bodyPr>
            <a:normAutofit/>
          </a:bodyPr>
          <a:lstStyle/>
          <a:p>
            <a:r>
              <a:rPr lang="en-GB" sz="3200" dirty="0"/>
              <a:t>Data Liaison Support </a:t>
            </a:r>
          </a:p>
        </p:txBody>
      </p:sp>
      <p:sp>
        <p:nvSpPr>
          <p:cNvPr id="10" name="TextBox 9">
            <a:extLst>
              <a:ext uri="{FF2B5EF4-FFF2-40B4-BE49-F238E27FC236}">
                <a16:creationId xmlns:a16="http://schemas.microsoft.com/office/drawing/2014/main" id="{A5E963E2-C54B-C656-55CC-9AF78556433B}"/>
              </a:ext>
            </a:extLst>
          </p:cNvPr>
          <p:cNvSpPr txBox="1"/>
          <p:nvPr/>
        </p:nvSpPr>
        <p:spPr>
          <a:xfrm>
            <a:off x="501228" y="1740674"/>
            <a:ext cx="11142132" cy="1963038"/>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GB" dirty="0"/>
              <a:t>Working through Data Liaison Team support for the DIDS v2.0 implementation. </a:t>
            </a:r>
          </a:p>
          <a:p>
            <a:pPr marL="285750" indent="-285750">
              <a:lnSpc>
                <a:spcPct val="107000"/>
              </a:lnSpc>
              <a:spcAft>
                <a:spcPts val="800"/>
              </a:spcAft>
              <a:buFont typeface="Arial" panose="020B0604020202020204" pitchFamily="34" charset="0"/>
              <a:buChar char="•"/>
            </a:pPr>
            <a:endParaRPr lang="en-GB" dirty="0"/>
          </a:p>
          <a:p>
            <a:pPr marL="285750" indent="-285750">
              <a:lnSpc>
                <a:spcPct val="107000"/>
              </a:lnSpc>
              <a:spcAft>
                <a:spcPts val="800"/>
              </a:spcAft>
              <a:buFont typeface="Arial" panose="020B0604020202020204" pitchFamily="34" charset="0"/>
              <a:buChar char="•"/>
            </a:pPr>
            <a:r>
              <a:rPr lang="en-GB" dirty="0"/>
              <a:t>More information will follow on this. </a:t>
            </a:r>
          </a:p>
          <a:p>
            <a:pPr marL="285750" indent="-285750">
              <a:lnSpc>
                <a:spcPct val="107000"/>
              </a:lnSpc>
              <a:spcAft>
                <a:spcPts val="800"/>
              </a:spcAft>
              <a:buFont typeface="Arial" panose="020B0604020202020204" pitchFamily="34" charset="0"/>
              <a:buChar char="•"/>
            </a:pPr>
            <a:endParaRPr lang="en-GB" dirty="0"/>
          </a:p>
          <a:p>
            <a:pPr marL="285750" indent="-285750">
              <a:lnSpc>
                <a:spcPct val="107000"/>
              </a:lnSpc>
              <a:spcAft>
                <a:spcPts val="800"/>
              </a:spcAft>
              <a:buFont typeface="Arial" panose="020B0604020202020204" pitchFamily="34" charset="0"/>
              <a:buChar char="•"/>
            </a:pPr>
            <a:r>
              <a:rPr lang="en-GB" dirty="0"/>
              <a:t>Introduction to the team. </a:t>
            </a:r>
          </a:p>
        </p:txBody>
      </p:sp>
    </p:spTree>
    <p:extLst>
      <p:ext uri="{BB962C8B-B14F-4D97-AF65-F5344CB8AC3E}">
        <p14:creationId xmlns:p14="http://schemas.microsoft.com/office/powerpoint/2010/main" val="328388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2475732"/>
            <a:ext cx="5334318" cy="2507695"/>
          </a:xfrm>
        </p:spPr>
        <p:txBody>
          <a:bodyPr/>
          <a:lstStyle/>
          <a:p>
            <a:r>
              <a:rPr lang="en-GB" sz="4000"/>
              <a:t>National Data Submission Portal (NDSP) &amp;</a:t>
            </a:r>
            <a:br>
              <a:rPr lang="en-GB" sz="4000"/>
            </a:br>
            <a:br>
              <a:rPr lang="en-GB" sz="4000"/>
            </a:br>
            <a:r>
              <a:rPr lang="en-GB" sz="4000"/>
              <a:t>National Data Integration Tenant (NDIT)</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5752842"/>
            <a:ext cx="7973051" cy="1024967"/>
          </a:xfrm>
        </p:spPr>
        <p:txBody>
          <a:bodyPr vert="horz" lIns="0" tIns="0" rIns="0" bIns="0" rtlCol="0" anchor="t">
            <a:normAutofit/>
          </a:bodyPr>
          <a:lstStyle/>
          <a:p>
            <a:r>
              <a:rPr lang="en-GB" b="1" dirty="0"/>
              <a:t>Robyn McNally &amp; Sarah Thew</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6265326"/>
            <a:ext cx="6259513" cy="592674"/>
          </a:xfrm>
        </p:spPr>
        <p:txBody>
          <a:bodyPr>
            <a:normAutofit/>
          </a:bodyPr>
          <a:lstStyle/>
          <a:p>
            <a:pPr>
              <a:lnSpc>
                <a:spcPct val="120000"/>
              </a:lnSpc>
            </a:pPr>
            <a:r>
              <a:rPr lang="en-GB"/>
              <a:t>October 2025</a:t>
            </a:r>
            <a:endParaRPr lang="en-GB" b="1"/>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D49543E-3A79-0FBD-B0C9-8C5DBE8D3390}"/>
              </a:ext>
            </a:extLst>
          </p:cNvPr>
          <p:cNvSpPr>
            <a:spLocks noGrp="1"/>
          </p:cNvSpPr>
          <p:nvPr>
            <p:ph type="body" sz="quarter" idx="14"/>
          </p:nvPr>
        </p:nvSpPr>
        <p:spPr>
          <a:xfrm>
            <a:off x="882932" y="2520000"/>
            <a:ext cx="6948488" cy="1964914"/>
          </a:xfrm>
        </p:spPr>
        <p:txBody>
          <a:bodyPr/>
          <a:lstStyle/>
          <a:p>
            <a:pPr>
              <a:lnSpc>
                <a:spcPct val="100000"/>
              </a:lnSpc>
            </a:pPr>
            <a:r>
              <a:rPr lang="en-GB" sz="2400" b="0"/>
              <a:t>The </a:t>
            </a:r>
            <a:r>
              <a:rPr lang="en-GB" sz="2400"/>
              <a:t>National Data Integration Tenant (NDIT) </a:t>
            </a:r>
            <a:r>
              <a:rPr lang="en-GB" sz="2400" b="0"/>
              <a:t>will be the secure national safe haven for data collection, processing and management for NHS England, including for the processing of identifiable data.</a:t>
            </a:r>
          </a:p>
        </p:txBody>
      </p:sp>
    </p:spTree>
    <p:extLst>
      <p:ext uri="{BB962C8B-B14F-4D97-AF65-F5344CB8AC3E}">
        <p14:creationId xmlns:p14="http://schemas.microsoft.com/office/powerpoint/2010/main" val="1848328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43B7F-34FA-D85D-9BC4-D15BA0B411E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81DC40DB-B3CC-6858-5E7B-85650D84F0AB}"/>
              </a:ext>
            </a:extLst>
          </p:cNvPr>
          <p:cNvSpPr>
            <a:spLocks noGrp="1"/>
          </p:cNvSpPr>
          <p:nvPr>
            <p:ph type="title"/>
          </p:nvPr>
        </p:nvSpPr>
        <p:spPr>
          <a:xfrm>
            <a:off x="432000" y="432000"/>
            <a:ext cx="11404154" cy="865186"/>
          </a:xfrm>
        </p:spPr>
        <p:txBody>
          <a:bodyPr/>
          <a:lstStyle/>
          <a:p>
            <a:r>
              <a:rPr lang="en-GB"/>
              <a:t>National Data Integration Tenant (NDIT)</a:t>
            </a:r>
            <a:endParaRPr lang="en-GB" spc="-40"/>
          </a:p>
        </p:txBody>
      </p:sp>
      <p:sp>
        <p:nvSpPr>
          <p:cNvPr id="5" name="Content Placeholder 4">
            <a:extLst>
              <a:ext uri="{FF2B5EF4-FFF2-40B4-BE49-F238E27FC236}">
                <a16:creationId xmlns:a16="http://schemas.microsoft.com/office/drawing/2014/main" id="{1C46E6DF-1610-A1AD-C3F7-80BDC91DFCB2}"/>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NDIT forms a core part of the NHS England’s national data infrastructure, utilising Palantir Foundry technology and tooling.</a:t>
            </a:r>
          </a:p>
          <a:p>
            <a:pPr marL="457200" indent="-457200">
              <a:lnSpc>
                <a:spcPct val="120000"/>
              </a:lnSpc>
              <a:buFont typeface="Arial" panose="020B0604020202020204" pitchFamily="34" charset="0"/>
              <a:buChar char="•"/>
            </a:pPr>
            <a:r>
              <a:rPr lang="en-GB" sz="3200" kern="100">
                <a:effectLst/>
                <a:latin typeface="Arial" panose="020B0604020202020204" pitchFamily="34" charset="0"/>
                <a:ea typeface="Aptos" panose="020B0004020202020204" pitchFamily="34" charset="0"/>
                <a:cs typeface="Arial" panose="020B0604020202020204" pitchFamily="34" charset="0"/>
              </a:rPr>
              <a:t>NHS England remains the data controller or processor for all data within NDIT, following all legal and governance standards.</a:t>
            </a:r>
            <a:endParaRPr lang="en-GB" sz="3200"/>
          </a:p>
          <a:p>
            <a:pPr marL="457200" indent="-457200">
              <a:lnSpc>
                <a:spcPct val="120000"/>
              </a:lnSpc>
              <a:buFont typeface="Arial" panose="020B0604020202020204" pitchFamily="34" charset="0"/>
              <a:buChar char="•"/>
            </a:pPr>
            <a:r>
              <a:rPr lang="en-GB" sz="3200"/>
              <a:t>Over time, NDIT will replace other NHS England data collection, processing and management platforms and products, becoming the single ‘national safe haven for data’.</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417367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a:t>What will the National Data Submission Portal (NDSP) be?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a:t>A single data submission portal that sits on the NDIT  platform</a:t>
            </a:r>
          </a:p>
          <a:p>
            <a:pPr>
              <a:lnSpc>
                <a:spcPct val="150000"/>
              </a:lnSpc>
            </a:pPr>
            <a:r>
              <a:rPr lang="en-GB" sz="1800"/>
              <a:t>Choice of submission routes </a:t>
            </a:r>
          </a:p>
          <a:p>
            <a:pPr lvl="1">
              <a:lnSpc>
                <a:spcPct val="160000"/>
              </a:lnSpc>
            </a:pPr>
            <a:r>
              <a:rPr lang="en-GB" sz="1400"/>
              <a:t>File upload</a:t>
            </a:r>
          </a:p>
          <a:p>
            <a:pPr lvl="1">
              <a:lnSpc>
                <a:spcPct val="150000"/>
              </a:lnSpc>
            </a:pPr>
            <a:r>
              <a:rPr lang="en-GB" sz="1400"/>
              <a:t>API</a:t>
            </a:r>
          </a:p>
          <a:p>
            <a:pPr lvl="1">
              <a:lnSpc>
                <a:spcPct val="150000"/>
              </a:lnSpc>
            </a:pPr>
            <a:r>
              <a:rPr lang="en-GB" sz="1400"/>
              <a:t>Webform (</a:t>
            </a:r>
            <a:r>
              <a:rPr lang="en-GB" sz="1400" i="1"/>
              <a:t>not applicable for DIDS v2.0)</a:t>
            </a:r>
          </a:p>
          <a:p>
            <a:pPr lvl="1">
              <a:lnSpc>
                <a:spcPct val="150000"/>
              </a:lnSpc>
            </a:pPr>
            <a:r>
              <a:rPr lang="en-GB" sz="1400"/>
              <a:t>FDP Local Tenant (</a:t>
            </a:r>
            <a:r>
              <a:rPr lang="en-GB" sz="1400" i="1"/>
              <a:t>not applicable for DIDS v2.0)</a:t>
            </a:r>
          </a:p>
          <a:p>
            <a:pPr>
              <a:lnSpc>
                <a:spcPct val="150000"/>
              </a:lnSpc>
            </a:pPr>
            <a:r>
              <a:rPr lang="en-GB" sz="1800"/>
              <a:t>Consistent data validation </a:t>
            </a:r>
          </a:p>
          <a:p>
            <a:pPr>
              <a:lnSpc>
                <a:spcPct val="150000"/>
              </a:lnSpc>
            </a:pPr>
            <a:r>
              <a:rPr lang="en-GB" sz="180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4E99C-0A0E-541B-7166-96F01A0A2E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7D7D63-F5A8-AE73-F3E4-CBE07F0A1893}"/>
              </a:ext>
            </a:extLst>
          </p:cNvPr>
          <p:cNvSpPr>
            <a:spLocks noGrp="1"/>
          </p:cNvSpPr>
          <p:nvPr>
            <p:ph type="title"/>
          </p:nvPr>
        </p:nvSpPr>
        <p:spPr>
          <a:xfrm>
            <a:off x="630936" y="639520"/>
            <a:ext cx="3429000" cy="1719072"/>
          </a:xfrm>
        </p:spPr>
        <p:txBody>
          <a:bodyPr anchor="ctr">
            <a:normAutofit/>
          </a:bodyPr>
          <a:lstStyle/>
          <a:p>
            <a:r>
              <a:rPr lang="en-GB" sz="4800" b="1"/>
              <a:t>Principles </a:t>
            </a:r>
          </a:p>
        </p:txBody>
      </p:sp>
      <p:sp>
        <p:nvSpPr>
          <p:cNvPr id="5" name="Content Placeholder 4">
            <a:extLst>
              <a:ext uri="{FF2B5EF4-FFF2-40B4-BE49-F238E27FC236}">
                <a16:creationId xmlns:a16="http://schemas.microsoft.com/office/drawing/2014/main" id="{9B810048-069C-6A42-2A8F-8583252E2C47}"/>
              </a:ext>
            </a:extLst>
          </p:cNvPr>
          <p:cNvSpPr>
            <a:spLocks noGrp="1"/>
          </p:cNvSpPr>
          <p:nvPr>
            <p:ph idx="1"/>
          </p:nvPr>
        </p:nvSpPr>
        <p:spPr>
          <a:xfrm>
            <a:off x="630936" y="2358592"/>
            <a:ext cx="3429000" cy="3410712"/>
          </a:xfrm>
        </p:spPr>
        <p:txBody>
          <a:bodyPr anchor="t">
            <a:normAutofit/>
          </a:bodyPr>
          <a:lstStyle/>
          <a:p>
            <a:pPr>
              <a:lnSpc>
                <a:spcPct val="150000"/>
              </a:lnSpc>
            </a:pPr>
            <a:r>
              <a:rPr lang="en-GB" sz="2200"/>
              <a:t>Accessible</a:t>
            </a:r>
          </a:p>
          <a:p>
            <a:pPr>
              <a:lnSpc>
                <a:spcPct val="150000"/>
              </a:lnSpc>
            </a:pPr>
            <a:r>
              <a:rPr lang="en-GB" sz="2200"/>
              <a:t>Scalable</a:t>
            </a:r>
          </a:p>
          <a:p>
            <a:pPr>
              <a:lnSpc>
                <a:spcPct val="150000"/>
              </a:lnSpc>
            </a:pPr>
            <a:r>
              <a:rPr lang="en-GB" sz="2200"/>
              <a:t>Secure</a:t>
            </a:r>
          </a:p>
          <a:p>
            <a:pPr>
              <a:lnSpc>
                <a:spcPct val="150000"/>
              </a:lnSpc>
            </a:pPr>
            <a:r>
              <a:rPr lang="en-GB" sz="2200"/>
              <a:t>Reusable components</a:t>
            </a:r>
          </a:p>
          <a:p>
            <a:pPr>
              <a:lnSpc>
                <a:spcPct val="150000"/>
              </a:lnSpc>
            </a:pPr>
            <a:r>
              <a:rPr lang="en-GB" sz="2200"/>
              <a:t>NHS Design System</a:t>
            </a:r>
          </a:p>
        </p:txBody>
      </p:sp>
      <p:pic>
        <p:nvPicPr>
          <p:cNvPr id="6" name="Picture 5">
            <a:extLst>
              <a:ext uri="{FF2B5EF4-FFF2-40B4-BE49-F238E27FC236}">
                <a16:creationId xmlns:a16="http://schemas.microsoft.com/office/drawing/2014/main" id="{05D3481C-060A-9E88-DDE5-2CEE359DA680}"/>
              </a:ext>
            </a:extLst>
          </p:cNvPr>
          <p:cNvPicPr>
            <a:picLocks noChangeAspect="1"/>
          </p:cNvPicPr>
          <p:nvPr/>
        </p:nvPicPr>
        <p:blipFill>
          <a:blip r:embed="rId3"/>
          <a:srcRect t="1452"/>
          <a:stretch>
            <a:fillRect/>
          </a:stretch>
        </p:blipFill>
        <p:spPr>
          <a:xfrm>
            <a:off x="4654296" y="1057734"/>
            <a:ext cx="6903720" cy="4813456"/>
          </a:xfrm>
          <a:prstGeom prst="rect">
            <a:avLst/>
          </a:prstGeom>
          <a:ln w="3175">
            <a:solidFill>
              <a:schemeClr val="tx1"/>
            </a:solidFill>
          </a:ln>
        </p:spPr>
      </p:pic>
    </p:spTree>
    <p:extLst>
      <p:ext uri="{BB962C8B-B14F-4D97-AF65-F5344CB8AC3E}">
        <p14:creationId xmlns:p14="http://schemas.microsoft.com/office/powerpoint/2010/main" val="3011581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18E0B-A26F-E61E-03EA-5BF838861A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ECB324-5ACB-7970-34FB-7DD5D95411BF}"/>
              </a:ext>
            </a:extLst>
          </p:cNvPr>
          <p:cNvSpPr>
            <a:spLocks noGrp="1"/>
          </p:cNvSpPr>
          <p:nvPr>
            <p:ph type="title"/>
          </p:nvPr>
        </p:nvSpPr>
        <p:spPr>
          <a:xfrm>
            <a:off x="838200" y="106553"/>
            <a:ext cx="10144874" cy="1719072"/>
          </a:xfrm>
        </p:spPr>
        <p:txBody>
          <a:bodyPr anchor="ctr">
            <a:normAutofit/>
          </a:bodyPr>
          <a:lstStyle/>
          <a:p>
            <a:r>
              <a:rPr lang="en-GB" sz="4800" b="1"/>
              <a:t>NDSP for DIDS v2.0 Roadmap </a:t>
            </a:r>
          </a:p>
        </p:txBody>
      </p:sp>
      <p:graphicFrame>
        <p:nvGraphicFramePr>
          <p:cNvPr id="7" name="Content Placeholder 6">
            <a:extLst>
              <a:ext uri="{FF2B5EF4-FFF2-40B4-BE49-F238E27FC236}">
                <a16:creationId xmlns:a16="http://schemas.microsoft.com/office/drawing/2014/main" id="{22EF84CF-34E1-4CE0-654A-B9F3C3681988}"/>
              </a:ext>
            </a:extLst>
          </p:cNvPr>
          <p:cNvGraphicFramePr>
            <a:graphicFrameLocks noGrp="1"/>
          </p:cNvGraphicFramePr>
          <p:nvPr>
            <p:ph idx="1"/>
          </p:nvPr>
        </p:nvGraphicFramePr>
        <p:xfrm>
          <a:off x="838200" y="1825625"/>
          <a:ext cx="10515600" cy="34798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930108877"/>
                    </a:ext>
                  </a:extLst>
                </a:gridCol>
                <a:gridCol w="2628900">
                  <a:extLst>
                    <a:ext uri="{9D8B030D-6E8A-4147-A177-3AD203B41FA5}">
                      <a16:colId xmlns:a16="http://schemas.microsoft.com/office/drawing/2014/main" val="208532745"/>
                    </a:ext>
                  </a:extLst>
                </a:gridCol>
                <a:gridCol w="2628900">
                  <a:extLst>
                    <a:ext uri="{9D8B030D-6E8A-4147-A177-3AD203B41FA5}">
                      <a16:colId xmlns:a16="http://schemas.microsoft.com/office/drawing/2014/main" val="3024861711"/>
                    </a:ext>
                  </a:extLst>
                </a:gridCol>
                <a:gridCol w="2628900">
                  <a:extLst>
                    <a:ext uri="{9D8B030D-6E8A-4147-A177-3AD203B41FA5}">
                      <a16:colId xmlns:a16="http://schemas.microsoft.com/office/drawing/2014/main" val="2660450790"/>
                    </a:ext>
                  </a:extLst>
                </a:gridCol>
              </a:tblGrid>
              <a:tr h="370840">
                <a:tc>
                  <a:txBody>
                    <a:bodyPr/>
                    <a:lstStyle/>
                    <a:p>
                      <a:pPr algn="ctr"/>
                      <a:r>
                        <a:rPr lang="en-GB">
                          <a:solidFill>
                            <a:schemeClr val="bg1"/>
                          </a:solidFill>
                        </a:rPr>
                        <a:t>Done</a:t>
                      </a:r>
                    </a:p>
                  </a:txBody>
                  <a:tcPr/>
                </a:tc>
                <a:tc>
                  <a:txBody>
                    <a:bodyPr/>
                    <a:lstStyle/>
                    <a:p>
                      <a:pPr algn="ctr"/>
                      <a:r>
                        <a:rPr lang="en-GB">
                          <a:solidFill>
                            <a:schemeClr val="bg1"/>
                          </a:solidFill>
                        </a:rPr>
                        <a:t>In progress</a:t>
                      </a:r>
                    </a:p>
                  </a:txBody>
                  <a:tcPr/>
                </a:tc>
                <a:tc>
                  <a:txBody>
                    <a:bodyPr/>
                    <a:lstStyle/>
                    <a:p>
                      <a:pPr algn="ctr"/>
                      <a:r>
                        <a:rPr lang="en-GB">
                          <a:solidFill>
                            <a:schemeClr val="bg1"/>
                          </a:solidFill>
                        </a:rPr>
                        <a:t>Next</a:t>
                      </a:r>
                    </a:p>
                  </a:txBody>
                  <a:tcPr/>
                </a:tc>
                <a:tc>
                  <a:txBody>
                    <a:bodyPr/>
                    <a:lstStyle/>
                    <a:p>
                      <a:pPr algn="ctr"/>
                      <a:r>
                        <a:rPr lang="en-GB">
                          <a:solidFill>
                            <a:schemeClr val="bg1"/>
                          </a:solidFill>
                        </a:rPr>
                        <a:t>Before go live</a:t>
                      </a:r>
                    </a:p>
                  </a:txBody>
                  <a:tcPr/>
                </a:tc>
                <a:extLst>
                  <a:ext uri="{0D108BD9-81ED-4DB2-BD59-A6C34878D82A}">
                    <a16:rowId xmlns:a16="http://schemas.microsoft.com/office/drawing/2014/main" val="3009747806"/>
                  </a:ext>
                </a:extLst>
              </a:tr>
              <a:tr h="370840">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Submission portal</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File upload</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Data validation engine</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Permissions management</a:t>
                      </a: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Validation feedback</a:t>
                      </a:r>
                    </a:p>
                    <a:p>
                      <a:pPr marL="285750" indent="-285750" algn="ctr">
                        <a:buFont typeface="Arial" panose="020B0604020202020204" pitchFamily="34" charset="0"/>
                        <a:buChar char="•"/>
                      </a:pPr>
                      <a:endParaRPr lang="en-GB">
                        <a:solidFill>
                          <a:schemeClr val="tx1"/>
                        </a:solidFill>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solidFill>
                            <a:schemeClr val="tx1"/>
                          </a:solidFill>
                        </a:rPr>
                        <a:t>API submission functionality</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Collection management functionality (for NHSE staff) </a:t>
                      </a:r>
                    </a:p>
                    <a:p>
                      <a:pPr marL="285750" indent="-285750" algn="ctr">
                        <a:buFont typeface="Arial" panose="020B0604020202020204" pitchFamily="34" charset="0"/>
                        <a:buChar char="•"/>
                      </a:pPr>
                      <a:endParaRPr lang="en-GB">
                        <a:solidFill>
                          <a:schemeClr val="tx1"/>
                        </a:solidFill>
                      </a:endParaRPr>
                    </a:p>
                  </a:txBody>
                  <a:tcPr>
                    <a:solidFill>
                      <a:schemeClr val="bg1"/>
                    </a:solidFill>
                  </a:tcPr>
                </a:tc>
                <a:tc>
                  <a:txBody>
                    <a:bodyPr/>
                    <a:lstStyle/>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Iterations based on user testing</a:t>
                      </a:r>
                    </a:p>
                    <a:p>
                      <a:pPr marL="285750" indent="-285750" algn="ctr">
                        <a:buFont typeface="Arial" panose="020B0604020202020204" pitchFamily="34" charset="0"/>
                        <a:buChar char="•"/>
                      </a:pPr>
                      <a:endParaRPr lang="en-GB">
                        <a:solidFill>
                          <a:schemeClr val="tx1"/>
                        </a:solidFill>
                      </a:endParaRPr>
                    </a:p>
                    <a:p>
                      <a:pPr marL="285750" indent="-285750" algn="ctr">
                        <a:buFont typeface="Arial" panose="020B0604020202020204" pitchFamily="34" charset="0"/>
                        <a:buChar char="•"/>
                      </a:pPr>
                      <a:r>
                        <a:rPr lang="en-GB">
                          <a:solidFill>
                            <a:schemeClr val="tx1"/>
                          </a:solidFill>
                        </a:rPr>
                        <a:t>Full guidance &amp; training</a:t>
                      </a:r>
                    </a:p>
                  </a:txBody>
                  <a:tcPr>
                    <a:solidFill>
                      <a:schemeClr val="bg1"/>
                    </a:solidFill>
                  </a:tcPr>
                </a:tc>
                <a:extLst>
                  <a:ext uri="{0D108BD9-81ED-4DB2-BD59-A6C34878D82A}">
                    <a16:rowId xmlns:a16="http://schemas.microsoft.com/office/drawing/2014/main" val="3888038377"/>
                  </a:ext>
                </a:extLst>
              </a:tr>
            </a:tbl>
          </a:graphicData>
        </a:graphic>
      </p:graphicFrame>
    </p:spTree>
    <p:extLst>
      <p:ext uri="{BB962C8B-B14F-4D97-AF65-F5344CB8AC3E}">
        <p14:creationId xmlns:p14="http://schemas.microsoft.com/office/powerpoint/2010/main" val="1307609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demo</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a:lstStyle/>
          <a:p>
            <a:pPr>
              <a:lnSpc>
                <a:spcPct val="100000"/>
              </a:lnSpc>
            </a:pPr>
            <a:r>
              <a:rPr lang="en-GB" sz="6600"/>
              <a:t>User research – call for participants</a:t>
            </a:r>
            <a:endParaRPr lang="en-GB" sz="6600" b="0">
              <a:latin typeface="+mj-lt"/>
            </a:endParaRP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28C4-12A6-3C40-5F47-2021D97B5AA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791E6B9-334B-A102-0758-01E180F0B012}"/>
              </a:ext>
            </a:extLst>
          </p:cNvPr>
          <p:cNvSpPr>
            <a:spLocks noGrp="1"/>
          </p:cNvSpPr>
          <p:nvPr>
            <p:ph type="title"/>
          </p:nvPr>
        </p:nvSpPr>
        <p:spPr>
          <a:xfrm>
            <a:off x="432000" y="432000"/>
            <a:ext cx="11404154" cy="865186"/>
          </a:xfrm>
        </p:spPr>
        <p:txBody>
          <a:bodyPr/>
          <a:lstStyle/>
          <a:p>
            <a:r>
              <a:rPr lang="en-GB" spc="-40"/>
              <a:t>Help shape the NDIT platform</a:t>
            </a:r>
          </a:p>
        </p:txBody>
      </p:sp>
      <p:sp>
        <p:nvSpPr>
          <p:cNvPr id="5" name="Content Placeholder 4">
            <a:extLst>
              <a:ext uri="{FF2B5EF4-FFF2-40B4-BE49-F238E27FC236}">
                <a16:creationId xmlns:a16="http://schemas.microsoft.com/office/drawing/2014/main" id="{EBCC0F3F-8C87-7903-F572-2BBC3A452E18}"/>
              </a:ext>
            </a:extLst>
          </p:cNvPr>
          <p:cNvSpPr>
            <a:spLocks noGrp="1"/>
          </p:cNvSpPr>
          <p:nvPr>
            <p:ph idx="1"/>
          </p:nvPr>
        </p:nvSpPr>
        <p:spPr>
          <a:xfrm>
            <a:off x="432000" y="1406014"/>
            <a:ext cx="11088000" cy="5161934"/>
          </a:xfrm>
        </p:spPr>
        <p:txBody>
          <a:bodyPr>
            <a:normAutofit fontScale="92500"/>
          </a:bodyPr>
          <a:lstStyle/>
          <a:p>
            <a:pPr marL="457200" indent="-457200">
              <a:lnSpc>
                <a:spcPct val="120000"/>
              </a:lnSpc>
              <a:buFont typeface="Arial" panose="020B0604020202020204" pitchFamily="34" charset="0"/>
              <a:buChar char="•"/>
            </a:pPr>
            <a:r>
              <a:rPr lang="en-GB" sz="3200"/>
              <a:t>We have an ongoing user research programme supporting the design and development of NDIT.</a:t>
            </a:r>
          </a:p>
          <a:p>
            <a:pPr marL="457200" indent="-457200">
              <a:lnSpc>
                <a:spcPct val="120000"/>
              </a:lnSpc>
              <a:buFont typeface="Arial" panose="020B0604020202020204" pitchFamily="34" charset="0"/>
              <a:buChar char="•"/>
            </a:pPr>
            <a:r>
              <a:rPr lang="en-GB" sz="3200"/>
              <a:t>It is very important to have your involvement in this work:</a:t>
            </a:r>
          </a:p>
          <a:p>
            <a:pPr marL="1143000" lvl="1" indent="-457200">
              <a:lnSpc>
                <a:spcPct val="120000"/>
              </a:lnSpc>
            </a:pPr>
            <a:r>
              <a:rPr lang="en-GB" sz="3200"/>
              <a:t>Understanding your needs and challenges</a:t>
            </a:r>
          </a:p>
          <a:p>
            <a:pPr marL="1143000" lvl="1" indent="-457200">
              <a:lnSpc>
                <a:spcPct val="120000"/>
              </a:lnSpc>
            </a:pPr>
            <a:r>
              <a:rPr lang="en-GB" sz="3200"/>
              <a:t>Testing and improving designs.</a:t>
            </a:r>
          </a:p>
          <a:p>
            <a:pPr marL="457200" indent="-457200">
              <a:lnSpc>
                <a:spcPct val="120000"/>
              </a:lnSpc>
              <a:buFont typeface="Arial" panose="020B0604020202020204" pitchFamily="34" charset="0"/>
              <a:buChar char="•"/>
            </a:pPr>
            <a:r>
              <a:rPr lang="en-GB" sz="3200"/>
              <a:t>Some of you have already started to get involved – thank you! </a:t>
            </a:r>
          </a:p>
          <a:p>
            <a:pPr marL="457200" indent="-457200">
              <a:lnSpc>
                <a:spcPct val="120000"/>
              </a:lnSpc>
              <a:buFont typeface="Arial" panose="020B0604020202020204" pitchFamily="34" charset="0"/>
              <a:buChar char="•"/>
            </a:pPr>
            <a:r>
              <a:rPr lang="en-GB" sz="3200"/>
              <a:t>If you’re interested in participating, look out for our email invitations, or please send me an email: Sarah.thew2@nhs.net</a:t>
            </a:r>
          </a:p>
          <a:p>
            <a:pPr marL="342900" indent="-342900">
              <a:lnSpc>
                <a:spcPct val="120000"/>
              </a:lnSpc>
              <a:buFont typeface="Arial" panose="020B0604020202020204" pitchFamily="34" charset="0"/>
              <a:buChar char="•"/>
            </a:pPr>
            <a:endParaRPr lang="en-GB" sz="2400"/>
          </a:p>
        </p:txBody>
      </p:sp>
    </p:spTree>
    <p:extLst>
      <p:ext uri="{BB962C8B-B14F-4D97-AF65-F5344CB8AC3E}">
        <p14:creationId xmlns:p14="http://schemas.microsoft.com/office/powerpoint/2010/main" val="200930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40000" lnSpcReduction="20000"/>
          </a:bodyPr>
          <a:lstStyle/>
          <a:p>
            <a:pPr marL="0" indent="0">
              <a:buNone/>
            </a:pPr>
            <a:endParaRPr lang="en-GB" sz="2400" b="1"/>
          </a:p>
          <a:p>
            <a:pPr marL="0" indent="0">
              <a:buNone/>
            </a:pPr>
            <a:endParaRPr lang="en-GB" sz="2400" b="1"/>
          </a:p>
          <a:p>
            <a:pPr marL="0" indent="0">
              <a:buNone/>
            </a:pPr>
            <a:endParaRPr lang="en-GB" sz="2400" b="1"/>
          </a:p>
          <a:p>
            <a:pPr marL="0" indent="0">
              <a:buNone/>
            </a:pPr>
            <a:endParaRPr lang="en-GB" sz="2400" b="1"/>
          </a:p>
          <a:p>
            <a:pPr marL="0" indent="0">
              <a:buNone/>
            </a:pPr>
            <a:endParaRPr lang="en-GB" sz="2400" b="1"/>
          </a:p>
          <a:p>
            <a:pPr marL="1162050" indent="-1162050"/>
            <a:r>
              <a:rPr lang="en-GB" sz="2400" b="1"/>
              <a:t>	</a:t>
            </a:r>
            <a:endParaRPr lang="en-GB" sz="1800" b="1"/>
          </a:p>
          <a:p>
            <a:pPr marL="1162050" indent="-1162050">
              <a:buNone/>
            </a:pPr>
            <a:endParaRPr lang="en-GB" sz="2400"/>
          </a:p>
          <a:p>
            <a:pPr marL="0" indent="0">
              <a:buNone/>
            </a:pPr>
            <a:r>
              <a:rPr lang="en-GB" sz="2400" b="1"/>
              <a:t>	</a:t>
            </a:r>
            <a:endParaRPr lang="en-GB" sz="2400"/>
          </a:p>
          <a:p>
            <a:pPr marL="0" indent="0">
              <a:buNone/>
            </a:pPr>
            <a:endParaRPr lang="en-GB" sz="2400"/>
          </a:p>
          <a:p>
            <a:pPr marL="0" indent="0">
              <a:buNone/>
            </a:pPr>
            <a:r>
              <a:rPr lang="en-GB" sz="2400" b="1"/>
              <a:t>	</a:t>
            </a:r>
            <a:endParaRPr lang="en-GB" sz="240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1640064" y="994275"/>
            <a:ext cx="11404154" cy="865186"/>
          </a:xfrm>
        </p:spPr>
        <p:txBody>
          <a:bodyPr>
            <a:normAutofit/>
          </a:bodyPr>
          <a:lstStyle/>
          <a:p>
            <a:r>
              <a:rPr lang="en-GB" sz="4000"/>
              <a:t>Questions?</a:t>
            </a:r>
            <a:endParaRPr lang="en-GB" sz="4000" spc="-4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20000"/>
          </a:bodyPr>
          <a:lstStyle/>
          <a:p>
            <a:r>
              <a:rPr lang="en-GB" sz="1900" dirty="0">
                <a:ea typeface="Calibri" panose="020F0502020204030204" pitchFamily="34" charset="0"/>
                <a:cs typeface="Times New Roman" panose="02020603050405020304" pitchFamily="18" charset="0"/>
              </a:rPr>
              <a:t>This is the second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implementation webinar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highlight>
                <a:srgbClr val="FFFF00"/>
              </a:highlight>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The focus of this webinar will be primarily to go through each of the data groups and data items in DIDS v2.0.</a:t>
            </a:r>
          </a:p>
          <a:p>
            <a:pPr lvl="0">
              <a:lnSpc>
                <a:spcPct val="115000"/>
              </a:lnSpc>
              <a:spcAft>
                <a:spcPts val="300"/>
              </a:spcAft>
            </a:pPr>
            <a:endParaRPr lang="en-GB" sz="1900" dirty="0">
              <a:highlight>
                <a:srgbClr val="008000"/>
              </a:highlight>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Future webinar dates:</a:t>
            </a:r>
          </a:p>
          <a:p>
            <a:pPr marL="1028700" lvl="1" indent="-342900">
              <a:lnSpc>
                <a:spcPct val="115000"/>
              </a:lnSpc>
              <a:spcAft>
                <a:spcPts val="300"/>
              </a:spcAft>
            </a:pPr>
            <a:r>
              <a:rPr lang="en-GB" sz="1900" dirty="0">
                <a:ea typeface="Calibri" panose="020F0502020204030204" pitchFamily="34" charset="0"/>
                <a:cs typeface="Calibri" panose="020F0502020204030204" pitchFamily="34" charset="0"/>
              </a:rPr>
              <a:t>11 December 2025</a:t>
            </a:r>
            <a:endParaRPr lang="en-GB" sz="1900" dirty="0">
              <a:solidFill>
                <a:schemeClr val="tx1"/>
              </a:solidFill>
              <a:ea typeface="Calibri" panose="020F0502020204030204" pitchFamily="34" charset="0"/>
              <a:cs typeface="Calibri" panose="020F0502020204030204" pitchFamily="34" charset="0"/>
            </a:endParaRPr>
          </a:p>
          <a:p>
            <a:pPr marL="0" lvl="0" indent="0">
              <a:lnSpc>
                <a:spcPct val="115000"/>
              </a:lnSpc>
              <a:spcAft>
                <a:spcPts val="300"/>
              </a:spcAft>
              <a:buNone/>
            </a:pPr>
            <a:endParaRPr lang="en-GB" sz="1900" dirty="0">
              <a:solidFill>
                <a:schemeClr val="tx1"/>
              </a:solidFill>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ISN Publication</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25762"/>
            <a:ext cx="10400082" cy="4151586"/>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DIDS v2.0 was published 23/10/2025</a:t>
            </a:r>
          </a:p>
          <a:p>
            <a:pPr>
              <a:lnSpc>
                <a:spcPct val="107000"/>
              </a:lnSpc>
              <a:spcAft>
                <a:spcPts val="800"/>
              </a:spcAft>
            </a:pPr>
            <a:r>
              <a:rPr lang="en-GB" kern="100" dirty="0">
                <a:latin typeface="Arial" panose="020B0604020202020204" pitchFamily="34" charset="0"/>
                <a:cs typeface="Times New Roman" panose="02020603050405020304" pitchFamily="18" charset="0"/>
              </a:rPr>
              <a:t>Reminder of documentation:</a:t>
            </a:r>
          </a:p>
          <a:p>
            <a:pPr>
              <a:lnSpc>
                <a:spcPct val="107000"/>
              </a:lnSpc>
              <a:spcAft>
                <a:spcPts val="800"/>
              </a:spcAft>
            </a:pPr>
            <a:r>
              <a:rPr lang="en-GB" kern="100" dirty="0">
                <a:latin typeface="Arial" panose="020B0604020202020204" pitchFamily="34" charset="0"/>
                <a:cs typeface="Times New Roman" panose="02020603050405020304" pitchFamily="18" charset="0"/>
              </a:rPr>
              <a:t>ISN: </a:t>
            </a:r>
            <a:r>
              <a:rPr lang="en-GB" dirty="0">
                <a:hlinkClick r:id="rId3"/>
              </a:rPr>
              <a:t>DAPB1577: Diagnostic Imaging Data Set - NHS England Digital</a:t>
            </a:r>
            <a:endParaRPr lang="en-GB" dirty="0"/>
          </a:p>
          <a:p>
            <a:pPr>
              <a:lnSpc>
                <a:spcPct val="107000"/>
              </a:lnSpc>
              <a:spcAft>
                <a:spcPts val="800"/>
              </a:spcAft>
            </a:pPr>
            <a:r>
              <a:rPr lang="en-GB" dirty="0"/>
              <a:t>Guidance / Support: </a:t>
            </a:r>
            <a:r>
              <a:rPr lang="en-GB" dirty="0">
                <a:hlinkClick r:id="rId4"/>
              </a:rPr>
              <a:t>Diagnostic Imaging Data Set (DIDS) - NHS England Digital</a:t>
            </a:r>
            <a:endParaRPr lang="en-GB" dirty="0"/>
          </a:p>
          <a:p>
            <a:pPr>
              <a:lnSpc>
                <a:spcPct val="107000"/>
              </a:lnSpc>
              <a:spcAft>
                <a:spcPts val="800"/>
              </a:spcAft>
            </a:pPr>
            <a:endParaRPr lang="en-GB" dirty="0"/>
          </a:p>
          <a:p>
            <a:pPr>
              <a:lnSpc>
                <a:spcPct val="107000"/>
              </a:lnSpc>
              <a:spcAft>
                <a:spcPts val="800"/>
              </a:spcAft>
            </a:pPr>
            <a:r>
              <a:rPr lang="en-GB" dirty="0"/>
              <a:t>The Information Standard publication includes the </a:t>
            </a:r>
            <a:r>
              <a:rPr lang="en-GB" dirty="0">
                <a:hlinkClick r:id="rId5"/>
              </a:rPr>
              <a:t>Technical Output Specification</a:t>
            </a:r>
            <a:r>
              <a:rPr lang="en-GB" dirty="0"/>
              <a:t> (TOS) which defines the structure of the data set and data items to be collected. </a:t>
            </a:r>
          </a:p>
          <a:p>
            <a:pPr>
              <a:lnSpc>
                <a:spcPct val="107000"/>
              </a:lnSpc>
              <a:spcAft>
                <a:spcPts val="800"/>
              </a:spcAft>
            </a:pPr>
            <a:endParaRPr lang="en-GB" dirty="0"/>
          </a:p>
          <a:p>
            <a:pPr>
              <a:lnSpc>
                <a:spcPct val="107000"/>
              </a:lnSpc>
              <a:spcAft>
                <a:spcPts val="800"/>
              </a:spcAft>
            </a:pPr>
            <a:r>
              <a:rPr lang="en-GB" dirty="0"/>
              <a:t>All Data Group and Data Item definitions can also be found on the </a:t>
            </a:r>
            <a:r>
              <a:rPr lang="en-GB" dirty="0">
                <a:hlinkClick r:id="rId6"/>
              </a:rPr>
              <a:t>NHS Data Model and Dictionary</a:t>
            </a:r>
            <a:r>
              <a:rPr lang="en-GB" dirty="0"/>
              <a:t> website when published. </a:t>
            </a:r>
          </a:p>
          <a:p>
            <a:pPr>
              <a:lnSpc>
                <a:spcPct val="107000"/>
              </a:lnSpc>
              <a:spcAft>
                <a:spcPts val="800"/>
              </a:spcAft>
            </a:pPr>
            <a:endParaRPr lang="en-GB" dirty="0"/>
          </a:p>
        </p:txBody>
      </p:sp>
    </p:spTree>
    <p:extLst>
      <p:ext uri="{BB962C8B-B14F-4D97-AF65-F5344CB8AC3E}">
        <p14:creationId xmlns:p14="http://schemas.microsoft.com/office/powerpoint/2010/main" val="361085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C71C6-1429-4AC6-B062-FC8FB3CF6A8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89D285A-3797-0C73-A8B0-818EDFC0ABA1}"/>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Set </a:t>
            </a:r>
            <a:r>
              <a:rPr lang="en-GB" sz="3200" dirty="0"/>
              <a:t>Overview</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5061E076-B0AC-E60A-8D21-0A4519AD2AE8}"/>
              </a:ext>
            </a:extLst>
          </p:cNvPr>
          <p:cNvSpPr txBox="1"/>
          <p:nvPr/>
        </p:nvSpPr>
        <p:spPr>
          <a:xfrm>
            <a:off x="432000" y="1425762"/>
            <a:ext cx="10400082" cy="3558859"/>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4 Data Groups</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39 Data Items</a:t>
            </a:r>
          </a:p>
          <a:p>
            <a:pPr>
              <a:lnSpc>
                <a:spcPct val="107000"/>
              </a:lnSpc>
              <a:spcAft>
                <a:spcPts val="800"/>
              </a:spcAft>
            </a:pPr>
            <a:r>
              <a:rPr lang="en-GB" kern="100" dirty="0">
                <a:latin typeface="Arial" panose="020B0604020202020204" pitchFamily="34" charset="0"/>
                <a:cs typeface="Times New Roman" panose="02020603050405020304" pitchFamily="18" charset="0"/>
              </a:rPr>
              <a:t>Of which: </a:t>
            </a:r>
          </a:p>
          <a:p>
            <a:pPr>
              <a:lnSpc>
                <a:spcPct val="107000"/>
              </a:lnSpc>
              <a:spcAft>
                <a:spcPts val="800"/>
              </a:spcAft>
            </a:pPr>
            <a:r>
              <a:rPr lang="en-GB" kern="100" dirty="0">
                <a:latin typeface="Arial" panose="020B0604020202020204" pitchFamily="34" charset="0"/>
                <a:cs typeface="Times New Roman" panose="02020603050405020304" pitchFamily="18" charset="0"/>
              </a:rPr>
              <a:t>14 are Mandatory</a:t>
            </a:r>
          </a:p>
          <a:p>
            <a:pPr>
              <a:lnSpc>
                <a:spcPct val="107000"/>
              </a:lnSpc>
              <a:spcAft>
                <a:spcPts val="800"/>
              </a:spcAft>
            </a:pPr>
            <a:r>
              <a:rPr lang="en-GB" kern="100" dirty="0">
                <a:latin typeface="Arial" panose="020B0604020202020204" pitchFamily="34" charset="0"/>
                <a:cs typeface="Times New Roman" panose="02020603050405020304" pitchFamily="18" charset="0"/>
              </a:rPr>
              <a:t>23 are Required</a:t>
            </a:r>
          </a:p>
          <a:p>
            <a:pPr>
              <a:lnSpc>
                <a:spcPct val="107000"/>
              </a:lnSpc>
              <a:spcAft>
                <a:spcPts val="800"/>
              </a:spcAft>
            </a:pPr>
            <a:r>
              <a:rPr lang="en-GB" kern="100" dirty="0">
                <a:latin typeface="Arial" panose="020B0604020202020204" pitchFamily="34" charset="0"/>
                <a:cs typeface="Times New Roman" panose="02020603050405020304" pitchFamily="18" charset="0"/>
              </a:rPr>
              <a:t>2 are Pilot</a:t>
            </a:r>
          </a:p>
          <a:p>
            <a:pPr>
              <a:lnSpc>
                <a:spcPct val="107000"/>
              </a:lnSpc>
              <a:spcAft>
                <a:spcPts val="800"/>
              </a:spcAft>
            </a:pPr>
            <a:endParaRPr lang="en-GB" kern="100" dirty="0">
              <a:highlight>
                <a:srgbClr val="FFFF00"/>
              </a:highlight>
              <a:latin typeface="Arial" panose="020B0604020202020204" pitchFamily="34" charset="0"/>
              <a:cs typeface="Times New Roman" panose="02020603050405020304" pitchFamily="18" charset="0"/>
            </a:endParaRPr>
          </a:p>
          <a:p>
            <a:pPr>
              <a:lnSpc>
                <a:spcPct val="107000"/>
              </a:lnSpc>
              <a:spcAft>
                <a:spcPts val="800"/>
              </a:spcAft>
            </a:pPr>
            <a:endParaRPr lang="en-GB" dirty="0"/>
          </a:p>
        </p:txBody>
      </p:sp>
    </p:spTree>
    <p:extLst>
      <p:ext uri="{BB962C8B-B14F-4D97-AF65-F5344CB8AC3E}">
        <p14:creationId xmlns:p14="http://schemas.microsoft.com/office/powerpoint/2010/main" val="245670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99FB5-161E-45AE-8EB4-CF980FC1B12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9FE3BD4-F45F-C659-B29F-C7DFE755D18A}"/>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Groups</a:t>
            </a:r>
          </a:p>
        </p:txBody>
      </p:sp>
      <p:graphicFrame>
        <p:nvGraphicFramePr>
          <p:cNvPr id="2" name="Table 1">
            <a:extLst>
              <a:ext uri="{FF2B5EF4-FFF2-40B4-BE49-F238E27FC236}">
                <a16:creationId xmlns:a16="http://schemas.microsoft.com/office/drawing/2014/main" id="{29F25FCC-E177-74F9-DCFC-8A8A4A864FDF}"/>
              </a:ext>
            </a:extLst>
          </p:cNvPr>
          <p:cNvGraphicFramePr>
            <a:graphicFrameLocks noGrp="1"/>
          </p:cNvGraphicFramePr>
          <p:nvPr>
            <p:extLst>
              <p:ext uri="{D42A27DB-BD31-4B8C-83A1-F6EECF244321}">
                <p14:modId xmlns:p14="http://schemas.microsoft.com/office/powerpoint/2010/main" val="2019157643"/>
              </p:ext>
            </p:extLst>
          </p:nvPr>
        </p:nvGraphicFramePr>
        <p:xfrm>
          <a:off x="432000" y="1297185"/>
          <a:ext cx="11012438" cy="4895750"/>
        </p:xfrm>
        <a:graphic>
          <a:graphicData uri="http://schemas.openxmlformats.org/drawingml/2006/table">
            <a:tbl>
              <a:tblPr/>
              <a:tblGrid>
                <a:gridCol w="1323648">
                  <a:extLst>
                    <a:ext uri="{9D8B030D-6E8A-4147-A177-3AD203B41FA5}">
                      <a16:colId xmlns:a16="http://schemas.microsoft.com/office/drawing/2014/main" val="1950354959"/>
                    </a:ext>
                  </a:extLst>
                </a:gridCol>
                <a:gridCol w="1636776">
                  <a:extLst>
                    <a:ext uri="{9D8B030D-6E8A-4147-A177-3AD203B41FA5}">
                      <a16:colId xmlns:a16="http://schemas.microsoft.com/office/drawing/2014/main" val="2489139260"/>
                    </a:ext>
                  </a:extLst>
                </a:gridCol>
                <a:gridCol w="1755648">
                  <a:extLst>
                    <a:ext uri="{9D8B030D-6E8A-4147-A177-3AD203B41FA5}">
                      <a16:colId xmlns:a16="http://schemas.microsoft.com/office/drawing/2014/main" val="1695419640"/>
                    </a:ext>
                  </a:extLst>
                </a:gridCol>
                <a:gridCol w="6296366">
                  <a:extLst>
                    <a:ext uri="{9D8B030D-6E8A-4147-A177-3AD203B41FA5}">
                      <a16:colId xmlns:a16="http://schemas.microsoft.com/office/drawing/2014/main" val="1440066685"/>
                    </a:ext>
                  </a:extLst>
                </a:gridCol>
              </a:tblGrid>
              <a:tr h="327709">
                <a:tc>
                  <a:txBody>
                    <a:bodyPr/>
                    <a:lstStyle/>
                    <a:p>
                      <a:pPr algn="ctr" fontAlgn="ctr">
                        <a:buNone/>
                      </a:pPr>
                      <a:r>
                        <a:rPr lang="en-GB" sz="1000" b="1" i="0" u="none" strike="noStrike" dirty="0">
                          <a:solidFill>
                            <a:srgbClr val="000000"/>
                          </a:solidFill>
                          <a:effectLst/>
                          <a:latin typeface="Calibri" panose="020F0502020204030204" pitchFamily="34" charset="0"/>
                        </a:rPr>
                        <a:t>Tab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000" b="1" i="0" u="none" strike="noStrike" dirty="0">
                          <a:solidFill>
                            <a:srgbClr val="000000"/>
                          </a:solidFill>
                          <a:effectLst/>
                          <a:latin typeface="Calibri" panose="020F0502020204030204" pitchFamily="34" charset="0"/>
                        </a:rPr>
                        <a:t>Data Group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000" b="1" i="0" u="none" strike="noStrike" dirty="0">
                          <a:solidFill>
                            <a:srgbClr val="000000"/>
                          </a:solidFill>
                          <a:effectLst/>
                          <a:latin typeface="Calibri" panose="020F0502020204030204" pitchFamily="34" charset="0"/>
                        </a:rPr>
                        <a:t>Data Group Submission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000" b="1" i="0" u="none" strike="noStrike" dirty="0">
                          <a:solidFill>
                            <a:srgbClr val="000000"/>
                          </a:solidFill>
                          <a:effectLst/>
                          <a:latin typeface="Calibri" panose="020F0502020204030204" pitchFamily="34" charset="0"/>
                        </a:rPr>
                        <a:t>Data Group 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0419769"/>
                  </a:ext>
                </a:extLst>
              </a:tr>
              <a:tr h="675899">
                <a:tc>
                  <a:txBody>
                    <a:bodyPr/>
                    <a:lstStyle/>
                    <a:p>
                      <a:pPr algn="l" fontAlgn="ctr">
                        <a:buNone/>
                      </a:pPr>
                      <a:r>
                        <a:rPr lang="en-GB" sz="1100" b="0" i="0" u="none" strike="noStrike">
                          <a:solidFill>
                            <a:srgbClr val="000000"/>
                          </a:solidFill>
                          <a:effectLst/>
                          <a:latin typeface="Calibri" panose="020F0502020204030204" pitchFamily="34" charset="0"/>
                        </a:rPr>
                        <a:t>DIDS000_HEADER</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 Header</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DIDSHeader</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800" b="0" i="0" u="none" strike="noStrike" dirty="0">
                          <a:solidFill>
                            <a:srgbClr val="000000"/>
                          </a:solidFill>
                          <a:effectLst/>
                          <a:latin typeface="Calibri" panose="020F0502020204030204" pitchFamily="34" charset="0"/>
                        </a:rPr>
                        <a:t>Header: To carry header details for the submission.</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DIDS000_Header is a mandatory group and one occurrence must be submitted, the submission file will be rejected if the group is missing.</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All the data items in this group are mandatory. Any data items left blank will cause the whole file to be rejected.</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6577690"/>
                  </a:ext>
                </a:extLst>
              </a:tr>
              <a:tr h="1433726">
                <a:tc>
                  <a:txBody>
                    <a:bodyPr/>
                    <a:lstStyle/>
                    <a:p>
                      <a:pPr algn="l" fontAlgn="ctr">
                        <a:buNone/>
                      </a:pPr>
                      <a:r>
                        <a:rPr lang="en-GB" sz="1100" b="0" i="0" u="none" strike="noStrike">
                          <a:solidFill>
                            <a:srgbClr val="000000"/>
                          </a:solidFill>
                          <a:effectLst/>
                          <a:latin typeface="Calibri" panose="020F0502020204030204" pitchFamily="34" charset="0"/>
                        </a:rPr>
                        <a:t>DIDS001_MPI</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 Master Patient Index</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dirty="0">
                          <a:solidFill>
                            <a:srgbClr val="000000"/>
                          </a:solidFill>
                          <a:effectLst/>
                          <a:latin typeface="Calibri" panose="020F0502020204030204" pitchFamily="34" charset="0"/>
                        </a:rPr>
                        <a:t>DIDSMasterPatientIndex</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800" b="0" i="0" u="none" strike="noStrike" dirty="0">
                          <a:solidFill>
                            <a:srgbClr val="000000"/>
                          </a:solidFill>
                          <a:effectLst/>
                          <a:latin typeface="Calibri" panose="020F0502020204030204" pitchFamily="34" charset="0"/>
                        </a:rPr>
                        <a:t>Master Patient Index: To carry personal details of the patient.</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DIDS001_MPI is a mandatory group and one occurrence must be submitted, the submission file will be rejected if the group is missing.</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This group may be used to identify the patient for record linkage.</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Providers must populate all known data items for the DIDS001_MPI group as they were at the end of the reporting period, even if they are unchanged since the last submission.  Do not just provide data for all "changed" data items.</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Data providers should note that DIDS000, DIDS001, DIDS002 and DIDS003 are mandatory groups that must be included whenever any groups are transmitted.</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350145"/>
                  </a:ext>
                </a:extLst>
              </a:tr>
              <a:tr h="1257582">
                <a:tc>
                  <a:txBody>
                    <a:bodyPr/>
                    <a:lstStyle/>
                    <a:p>
                      <a:pPr algn="l" fontAlgn="ctr">
                        <a:buNone/>
                      </a:pPr>
                      <a:r>
                        <a:rPr lang="en-GB" sz="1100" b="0" i="0" u="none" strike="noStrike">
                          <a:solidFill>
                            <a:srgbClr val="000000"/>
                          </a:solidFill>
                          <a:effectLst/>
                          <a:latin typeface="Calibri" panose="020F0502020204030204" pitchFamily="34" charset="0"/>
                        </a:rPr>
                        <a:t>DIDS002_REFERRAL</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 Referral</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DIDSReferral</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800" b="0" i="0" u="none" strike="noStrike" dirty="0">
                          <a:solidFill>
                            <a:srgbClr val="000000"/>
                          </a:solidFill>
                          <a:effectLst/>
                          <a:latin typeface="Calibri" panose="020F0502020204030204" pitchFamily="34" charset="0"/>
                        </a:rPr>
                        <a:t>Referral: To carry details of the referral that the patient is subject to. </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DIDS002_REFERRAL is a mandatory group and one occurrence must be submitted, the submission file will be rejected if the group is missing.</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Providers must populate all known data items for the DIDS002_REFERRAL group as they were at the end of the reporting period, even if they are unchanged since the last submission.  Do not just provide data for all "changed" data items.</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Data providers should note that DIDS000, DIDS001, DIDS002 and DIDS003 are mandatory groups that must be included whenever any groups are transmitted.</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08663817"/>
                  </a:ext>
                </a:extLst>
              </a:tr>
              <a:tr h="1200834">
                <a:tc>
                  <a:txBody>
                    <a:bodyPr/>
                    <a:lstStyle/>
                    <a:p>
                      <a:pPr algn="l" fontAlgn="ctr">
                        <a:buNone/>
                      </a:pPr>
                      <a:r>
                        <a:rPr lang="en-GB" sz="1100" b="0" i="0" u="none" strike="noStrike">
                          <a:solidFill>
                            <a:srgbClr val="000000"/>
                          </a:solidFill>
                          <a:effectLst/>
                          <a:latin typeface="Calibri" panose="020F0502020204030204" pitchFamily="34" charset="0"/>
                        </a:rPr>
                        <a:t>DIDS003_ACTIVITY</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a:solidFill>
                            <a:srgbClr val="000000"/>
                          </a:solidFill>
                          <a:effectLst/>
                          <a:latin typeface="Calibri" panose="020F0502020204030204" pitchFamily="34" charset="0"/>
                        </a:rPr>
                        <a:t>DIDS Activity</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100" b="0" i="0" u="none" strike="noStrike" dirty="0">
                          <a:solidFill>
                            <a:srgbClr val="000000"/>
                          </a:solidFill>
                          <a:effectLst/>
                          <a:latin typeface="Calibri" panose="020F0502020204030204" pitchFamily="34" charset="0"/>
                        </a:rPr>
                        <a:t>DIDSActivity</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800" b="0" i="0" u="none" strike="noStrike" dirty="0">
                          <a:solidFill>
                            <a:srgbClr val="000000"/>
                          </a:solidFill>
                          <a:effectLst/>
                          <a:latin typeface="Calibri" panose="020F0502020204030204" pitchFamily="34" charset="0"/>
                        </a:rPr>
                        <a:t>Activity: To carry details of any activity undertaken.</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DIDS003_ACTIVITY is a mandatory group and one occurrence must be submitted, the submission file will be rejected if the group is missing.</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Providers must populate all known data items for the DIDS003_ACTIVITY group as they were at the end of the reporting period, even if they are unchanged since the last submission.  Do not just provide data for all "changed" data items.</a:t>
                      </a:r>
                      <a:br>
                        <a:rPr lang="en-GB" sz="800" b="0" i="0" u="none" strike="noStrike" dirty="0">
                          <a:solidFill>
                            <a:srgbClr val="000000"/>
                          </a:solidFill>
                          <a:effectLst/>
                          <a:latin typeface="Calibri" panose="020F0502020204030204" pitchFamily="34" charset="0"/>
                        </a:rPr>
                      </a:b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Data providers should note that DIDS000, DIDS001, DIDS002 and DIDS003 are mandatory groups that must be included whenever any groups are transmitted.</a:t>
                      </a:r>
                    </a:p>
                  </a:txBody>
                  <a:tcPr marL="7836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9313095"/>
                  </a:ext>
                </a:extLst>
              </a:tr>
            </a:tbl>
          </a:graphicData>
        </a:graphic>
      </p:graphicFrame>
    </p:spTree>
    <p:extLst>
      <p:ext uri="{BB962C8B-B14F-4D97-AF65-F5344CB8AC3E}">
        <p14:creationId xmlns:p14="http://schemas.microsoft.com/office/powerpoint/2010/main" val="385894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C34FE-12BF-4287-D23C-174F8B267D6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D07670F-157B-2088-EA82-FF2304674C8F}"/>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a:t>
            </a:r>
          </a:p>
        </p:txBody>
      </p:sp>
      <p:sp>
        <p:nvSpPr>
          <p:cNvPr id="12" name="TextBox 11">
            <a:extLst>
              <a:ext uri="{FF2B5EF4-FFF2-40B4-BE49-F238E27FC236}">
                <a16:creationId xmlns:a16="http://schemas.microsoft.com/office/drawing/2014/main" id="{4F251CA5-D7FB-5673-FF3A-88A7E8A6B450}"/>
              </a:ext>
            </a:extLst>
          </p:cNvPr>
          <p:cNvSpPr txBox="1"/>
          <p:nvPr/>
        </p:nvSpPr>
        <p:spPr>
          <a:xfrm>
            <a:off x="432000" y="1329512"/>
            <a:ext cx="10400082" cy="5261377"/>
          </a:xfrm>
          <a:prstGeom prst="rect">
            <a:avLst/>
          </a:prstGeom>
          <a:noFill/>
          <a:ln>
            <a:noFill/>
          </a:ln>
        </p:spPr>
        <p:txBody>
          <a:bodyPr wrap="square">
            <a:spAutoFit/>
          </a:bodyPr>
          <a:lstStyle/>
          <a:p>
            <a:pPr>
              <a:lnSpc>
                <a:spcPct val="107000"/>
              </a:lnSpc>
              <a:spcAft>
                <a:spcPts val="800"/>
              </a:spcAft>
            </a:pPr>
            <a:r>
              <a:rPr lang="en-GB" sz="1500" kern="100" dirty="0">
                <a:latin typeface="Arial" panose="020B0604020202020204" pitchFamily="34" charset="0"/>
                <a:cs typeface="Times New Roman" panose="02020603050405020304" pitchFamily="18" charset="0"/>
              </a:rPr>
              <a:t>Mandatory data items are shown in </a:t>
            </a:r>
            <a:r>
              <a:rPr lang="en-GB" sz="1500" b="1" kern="100" dirty="0">
                <a:latin typeface="Arial" panose="020B0604020202020204" pitchFamily="34" charset="0"/>
                <a:cs typeface="Times New Roman" panose="02020603050405020304" pitchFamily="18" charset="0"/>
              </a:rPr>
              <a:t>bold </a:t>
            </a:r>
            <a:r>
              <a:rPr lang="en-GB" sz="1500" kern="100" dirty="0">
                <a:latin typeface="Arial" panose="020B0604020202020204" pitchFamily="34" charset="0"/>
                <a:cs typeface="Times New Roman" panose="02020603050405020304" pitchFamily="18" charset="0"/>
              </a:rPr>
              <a:t>on the following slides</a:t>
            </a:r>
          </a:p>
          <a:p>
            <a:pPr>
              <a:lnSpc>
                <a:spcPct val="107000"/>
              </a:lnSpc>
              <a:spcAft>
                <a:spcPts val="800"/>
              </a:spcAft>
            </a:pPr>
            <a:r>
              <a:rPr lang="en-GB" sz="1500" kern="100" dirty="0">
                <a:latin typeface="Arial" panose="020B0604020202020204" pitchFamily="34" charset="0"/>
                <a:cs typeface="Times New Roman" panose="02020603050405020304" pitchFamily="18" charset="0"/>
              </a:rPr>
              <a:t>* Indicates a data item which is an addition in DIDS v2.0 on the following slides</a:t>
            </a:r>
          </a:p>
          <a:p>
            <a:pPr marL="285750" indent="-285750">
              <a:lnSpc>
                <a:spcPct val="107000"/>
              </a:lnSpc>
              <a:spcAft>
                <a:spcPts val="800"/>
              </a:spcAft>
              <a:buFont typeface="Arial" panose="020B0604020202020204" pitchFamily="34" charset="0"/>
              <a:buChar char="•"/>
            </a:pPr>
            <a:endParaRPr lang="en-GB" sz="1500" kern="100" dirty="0">
              <a:highlight>
                <a:srgbClr val="FFFF00"/>
              </a:highlight>
              <a:latin typeface="Arial" panose="020B0604020202020204" pitchFamily="34" charset="0"/>
              <a:cs typeface="Times New Roman" panose="02020603050405020304" pitchFamily="18" charset="0"/>
            </a:endParaRPr>
          </a:p>
          <a:p>
            <a:pPr>
              <a:lnSpc>
                <a:spcPct val="107000"/>
              </a:lnSpc>
              <a:spcAft>
                <a:spcPts val="800"/>
              </a:spcAft>
            </a:pPr>
            <a:r>
              <a:rPr lang="en-GB" sz="1500" b="1" kern="100" dirty="0">
                <a:latin typeface="Arial" panose="020B0604020202020204" pitchFamily="34" charset="0"/>
                <a:cs typeface="Times New Roman" panose="02020603050405020304" pitchFamily="18" charset="0"/>
              </a:rPr>
              <a:t>DIDS000 Header</a:t>
            </a:r>
          </a:p>
          <a:p>
            <a:pPr>
              <a:lnSpc>
                <a:spcPct val="107000"/>
              </a:lnSpc>
              <a:spcAft>
                <a:spcPts val="800"/>
              </a:spcAft>
            </a:pPr>
            <a:endParaRPr lang="en-GB" sz="1500" kern="100" dirty="0">
              <a:latin typeface="Arial" panose="020B0604020202020204" pitchFamily="34" charset="0"/>
              <a:cs typeface="Times New Roman" panose="02020603050405020304" pitchFamily="18" charset="0"/>
            </a:endParaRPr>
          </a:p>
          <a:p>
            <a:pPr>
              <a:lnSpc>
                <a:spcPct val="107000"/>
              </a:lnSpc>
              <a:spcAft>
                <a:spcPts val="800"/>
              </a:spcAft>
            </a:pPr>
            <a:r>
              <a:rPr lang="en-GB" sz="1500" b="1" dirty="0"/>
              <a:t>* DATA SET VERSION NUMBER</a:t>
            </a:r>
          </a:p>
          <a:p>
            <a:pPr>
              <a:lnSpc>
                <a:spcPct val="107000"/>
              </a:lnSpc>
              <a:spcAft>
                <a:spcPts val="800"/>
              </a:spcAft>
            </a:pPr>
            <a:r>
              <a:rPr lang="en-GB" sz="1500" b="1" dirty="0"/>
              <a:t>* ORGANISATION IDENTIFIER (CODE OF PROVIDER)</a:t>
            </a:r>
          </a:p>
          <a:p>
            <a:pPr>
              <a:lnSpc>
                <a:spcPct val="107000"/>
              </a:lnSpc>
              <a:spcAft>
                <a:spcPts val="800"/>
              </a:spcAft>
            </a:pPr>
            <a:r>
              <a:rPr lang="en-GB" sz="1500" b="1" dirty="0"/>
              <a:t>* ORGANISATION IDENTIFIER (CODE OF SUBMITTING ORGANISATION) </a:t>
            </a:r>
          </a:p>
          <a:p>
            <a:pPr>
              <a:lnSpc>
                <a:spcPct val="107000"/>
              </a:lnSpc>
              <a:spcAft>
                <a:spcPts val="800"/>
              </a:spcAft>
            </a:pPr>
            <a:r>
              <a:rPr lang="en-GB" sz="1500" b="1" dirty="0"/>
              <a:t>* PRIMARY DATA COLLECTION SYSTEM IN USE</a:t>
            </a:r>
          </a:p>
          <a:p>
            <a:pPr>
              <a:lnSpc>
                <a:spcPct val="107000"/>
              </a:lnSpc>
              <a:spcAft>
                <a:spcPts val="800"/>
              </a:spcAft>
            </a:pPr>
            <a:r>
              <a:rPr lang="en-GB" sz="1500" b="1" dirty="0"/>
              <a:t>* REPORTING PERIOD START DATE</a:t>
            </a:r>
          </a:p>
          <a:p>
            <a:pPr>
              <a:lnSpc>
                <a:spcPct val="107000"/>
              </a:lnSpc>
              <a:spcAft>
                <a:spcPts val="800"/>
              </a:spcAft>
            </a:pPr>
            <a:r>
              <a:rPr lang="en-GB" sz="1500" b="1" dirty="0"/>
              <a:t>* REPORTING PERIOD END DATE </a:t>
            </a:r>
          </a:p>
          <a:p>
            <a:pPr>
              <a:lnSpc>
                <a:spcPct val="107000"/>
              </a:lnSpc>
              <a:spcAft>
                <a:spcPts val="800"/>
              </a:spcAft>
            </a:pPr>
            <a:r>
              <a:rPr lang="en-GB" sz="1500" b="1" dirty="0"/>
              <a:t>* DATE AND TIME DATA SET CREATED </a:t>
            </a:r>
          </a:p>
          <a:p>
            <a:pPr>
              <a:lnSpc>
                <a:spcPct val="107000"/>
              </a:lnSpc>
              <a:spcAft>
                <a:spcPts val="800"/>
              </a:spcAft>
            </a:pPr>
            <a:r>
              <a:rPr lang="en-GB" sz="1500" dirty="0"/>
              <a:t>Once per submission in XML</a:t>
            </a:r>
          </a:p>
          <a:p>
            <a:pPr>
              <a:lnSpc>
                <a:spcPct val="107000"/>
              </a:lnSpc>
              <a:spcAft>
                <a:spcPts val="800"/>
              </a:spcAft>
            </a:pPr>
            <a:r>
              <a:rPr lang="en-GB" sz="1500" dirty="0"/>
              <a:t>Every row in CSV</a:t>
            </a:r>
          </a:p>
          <a:p>
            <a:pPr>
              <a:lnSpc>
                <a:spcPct val="107000"/>
              </a:lnSpc>
              <a:spcAft>
                <a:spcPts val="800"/>
              </a:spcAft>
            </a:pPr>
            <a:endParaRPr lang="en-GB" dirty="0"/>
          </a:p>
        </p:txBody>
      </p:sp>
    </p:spTree>
    <p:extLst>
      <p:ext uri="{BB962C8B-B14F-4D97-AF65-F5344CB8AC3E}">
        <p14:creationId xmlns:p14="http://schemas.microsoft.com/office/powerpoint/2010/main" val="485077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DDFE4-00F3-599F-4954-E5BA16CF6F8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4B58780-75DD-C273-ECB7-F617401A8A8A}"/>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a:t>
            </a:r>
          </a:p>
        </p:txBody>
      </p:sp>
      <p:sp>
        <p:nvSpPr>
          <p:cNvPr id="12" name="TextBox 11">
            <a:extLst>
              <a:ext uri="{FF2B5EF4-FFF2-40B4-BE49-F238E27FC236}">
                <a16:creationId xmlns:a16="http://schemas.microsoft.com/office/drawing/2014/main" id="{F18593C4-4190-063A-F9BF-6E11AE9D5AED}"/>
              </a:ext>
            </a:extLst>
          </p:cNvPr>
          <p:cNvSpPr txBox="1"/>
          <p:nvPr/>
        </p:nvSpPr>
        <p:spPr>
          <a:xfrm>
            <a:off x="432000" y="1425762"/>
            <a:ext cx="10400082" cy="4755725"/>
          </a:xfrm>
          <a:prstGeom prst="rect">
            <a:avLst/>
          </a:prstGeom>
          <a:noFill/>
          <a:ln>
            <a:noFill/>
          </a:ln>
        </p:spPr>
        <p:txBody>
          <a:bodyPr wrap="square">
            <a:spAutoFit/>
          </a:bodyPr>
          <a:lstStyle/>
          <a:p>
            <a:pPr>
              <a:lnSpc>
                <a:spcPct val="107000"/>
              </a:lnSpc>
              <a:spcAft>
                <a:spcPts val="800"/>
              </a:spcAft>
            </a:pPr>
            <a:r>
              <a:rPr lang="en-GB" b="1" kern="100" dirty="0">
                <a:latin typeface="Arial" panose="020B0604020202020204" pitchFamily="34" charset="0"/>
                <a:cs typeface="Times New Roman" panose="02020603050405020304" pitchFamily="18" charset="0"/>
              </a:rPr>
              <a:t>DIDS001 Master Patient Index</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b="1" dirty="0"/>
              <a:t>* LOCAL PATIENT IDENTIFIER (EXTENDED) </a:t>
            </a:r>
          </a:p>
          <a:p>
            <a:pPr>
              <a:lnSpc>
                <a:spcPct val="107000"/>
              </a:lnSpc>
              <a:spcAft>
                <a:spcPts val="800"/>
              </a:spcAft>
            </a:pPr>
            <a:r>
              <a:rPr lang="en-GB" b="1" dirty="0"/>
              <a:t>* ORGANISATION IDENTIFIER (LOCAL PATIENT IDENTIFIER) </a:t>
            </a:r>
          </a:p>
          <a:p>
            <a:pPr>
              <a:lnSpc>
                <a:spcPct val="107000"/>
              </a:lnSpc>
              <a:spcAft>
                <a:spcPts val="800"/>
              </a:spcAft>
            </a:pPr>
            <a:r>
              <a:rPr lang="en-GB" dirty="0"/>
              <a:t>NHS NUMBER</a:t>
            </a:r>
          </a:p>
          <a:p>
            <a:pPr>
              <a:lnSpc>
                <a:spcPct val="107000"/>
              </a:lnSpc>
              <a:spcAft>
                <a:spcPts val="800"/>
              </a:spcAft>
            </a:pPr>
            <a:r>
              <a:rPr lang="en-GB" dirty="0"/>
              <a:t>NHS NUMBER STATUS INDICATOR CODE</a:t>
            </a:r>
          </a:p>
          <a:p>
            <a:pPr>
              <a:lnSpc>
                <a:spcPct val="107000"/>
              </a:lnSpc>
              <a:spcAft>
                <a:spcPts val="800"/>
              </a:spcAft>
            </a:pPr>
            <a:r>
              <a:rPr lang="en-GB" dirty="0"/>
              <a:t>PERSON BIRTH DATE</a:t>
            </a:r>
          </a:p>
          <a:p>
            <a:pPr>
              <a:lnSpc>
                <a:spcPct val="107000"/>
              </a:lnSpc>
              <a:spcAft>
                <a:spcPts val="800"/>
              </a:spcAft>
            </a:pPr>
            <a:r>
              <a:rPr lang="en-GB" dirty="0"/>
              <a:t>ETHNIC CATEGORY</a:t>
            </a:r>
          </a:p>
          <a:p>
            <a:pPr>
              <a:lnSpc>
                <a:spcPct val="107000"/>
              </a:lnSpc>
              <a:spcAft>
                <a:spcPts val="800"/>
              </a:spcAft>
            </a:pPr>
            <a:r>
              <a:rPr lang="en-GB" dirty="0"/>
              <a:t>*ETHNIC CATEGORY 2021</a:t>
            </a:r>
          </a:p>
          <a:p>
            <a:pPr>
              <a:lnSpc>
                <a:spcPct val="107000"/>
              </a:lnSpc>
              <a:spcAft>
                <a:spcPts val="800"/>
              </a:spcAft>
            </a:pPr>
            <a:r>
              <a:rPr lang="en-GB" dirty="0"/>
              <a:t>PERSON STATED GENDER CODE</a:t>
            </a:r>
          </a:p>
          <a:p>
            <a:pPr>
              <a:lnSpc>
                <a:spcPct val="107000"/>
              </a:lnSpc>
              <a:spcAft>
                <a:spcPts val="800"/>
              </a:spcAft>
            </a:pPr>
            <a:r>
              <a:rPr lang="en-GB" dirty="0"/>
              <a:t>POSTCODE OF USUAL ADDRESS</a:t>
            </a:r>
          </a:p>
          <a:p>
            <a:pPr>
              <a:lnSpc>
                <a:spcPct val="107000"/>
              </a:lnSpc>
              <a:spcAft>
                <a:spcPts val="800"/>
              </a:spcAft>
            </a:pPr>
            <a:r>
              <a:rPr lang="en-GB" dirty="0"/>
              <a:t>GENERAL MEDICAL PRACTICE (PATIENT REGISTRATION)</a:t>
            </a:r>
          </a:p>
        </p:txBody>
      </p:sp>
    </p:spTree>
    <p:extLst>
      <p:ext uri="{BB962C8B-B14F-4D97-AF65-F5344CB8AC3E}">
        <p14:creationId xmlns:p14="http://schemas.microsoft.com/office/powerpoint/2010/main" val="1501547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F2A20-5BF0-6988-AF34-46CDA814542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D3B1ECC-8AD8-D8B5-C4E3-48C23FD86E29}"/>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DIDS v2.0 Data Items</a:t>
            </a:r>
          </a:p>
        </p:txBody>
      </p:sp>
      <p:sp>
        <p:nvSpPr>
          <p:cNvPr id="12" name="TextBox 11">
            <a:extLst>
              <a:ext uri="{FF2B5EF4-FFF2-40B4-BE49-F238E27FC236}">
                <a16:creationId xmlns:a16="http://schemas.microsoft.com/office/drawing/2014/main" id="{5ACB4504-3D02-066B-57D4-34308F3345F5}"/>
              </a:ext>
            </a:extLst>
          </p:cNvPr>
          <p:cNvSpPr txBox="1"/>
          <p:nvPr/>
        </p:nvSpPr>
        <p:spPr>
          <a:xfrm>
            <a:off x="432000" y="1425762"/>
            <a:ext cx="10400082" cy="4356770"/>
          </a:xfrm>
          <a:prstGeom prst="rect">
            <a:avLst/>
          </a:prstGeom>
          <a:noFill/>
          <a:ln>
            <a:noFill/>
          </a:ln>
        </p:spPr>
        <p:txBody>
          <a:bodyPr wrap="square">
            <a:spAutoFit/>
          </a:bodyPr>
          <a:lstStyle/>
          <a:p>
            <a:pPr>
              <a:lnSpc>
                <a:spcPct val="107000"/>
              </a:lnSpc>
              <a:spcAft>
                <a:spcPts val="800"/>
              </a:spcAft>
            </a:pPr>
            <a:r>
              <a:rPr lang="en-GB" b="1" kern="100" dirty="0">
                <a:latin typeface="Arial" panose="020B0604020202020204" pitchFamily="34" charset="0"/>
                <a:cs typeface="Times New Roman" panose="02020603050405020304" pitchFamily="18" charset="0"/>
              </a:rPr>
              <a:t>DIDS002 Referral</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b="1" dirty="0"/>
              <a:t>PATIENT SOURCE SETTING TYPE (DIAGNOSTIC IMAGING)</a:t>
            </a:r>
          </a:p>
          <a:p>
            <a:pPr>
              <a:lnSpc>
                <a:spcPct val="107000"/>
              </a:lnSpc>
              <a:spcAft>
                <a:spcPts val="800"/>
              </a:spcAft>
            </a:pPr>
            <a:r>
              <a:rPr lang="en-GB" dirty="0"/>
              <a:t>REFERRER CODE (DIAGNOSTIC IMAGING)</a:t>
            </a:r>
          </a:p>
          <a:p>
            <a:pPr>
              <a:lnSpc>
                <a:spcPct val="107000"/>
              </a:lnSpc>
              <a:spcAft>
                <a:spcPts val="800"/>
              </a:spcAft>
            </a:pPr>
            <a:r>
              <a:rPr lang="en-GB" dirty="0"/>
              <a:t>* TREATMENT FUNCTION CODE (REFERRAL FOR DIAGNOSTIC IMAGING)</a:t>
            </a:r>
          </a:p>
          <a:p>
            <a:pPr>
              <a:lnSpc>
                <a:spcPct val="107000"/>
              </a:lnSpc>
              <a:spcAft>
                <a:spcPts val="800"/>
              </a:spcAft>
            </a:pPr>
            <a:r>
              <a:rPr lang="en-GB" dirty="0"/>
              <a:t>ORGANISATION IDENTIFIER (REFERRING ORGANISATION)</a:t>
            </a:r>
          </a:p>
          <a:p>
            <a:pPr>
              <a:lnSpc>
                <a:spcPct val="107000"/>
              </a:lnSpc>
              <a:spcAft>
                <a:spcPts val="800"/>
              </a:spcAft>
            </a:pPr>
            <a:r>
              <a:rPr lang="en-GB" dirty="0"/>
              <a:t>* SERVICE REQUEST PRIORITY TYPE</a:t>
            </a:r>
          </a:p>
          <a:p>
            <a:pPr>
              <a:lnSpc>
                <a:spcPct val="107000"/>
              </a:lnSpc>
              <a:spcAft>
                <a:spcPts val="800"/>
              </a:spcAft>
            </a:pPr>
            <a:r>
              <a:rPr lang="en-GB" dirty="0"/>
              <a:t>DIAGNOSTIC TEST REQUEST DATE</a:t>
            </a:r>
          </a:p>
          <a:p>
            <a:pPr>
              <a:lnSpc>
                <a:spcPct val="107000"/>
              </a:lnSpc>
              <a:spcAft>
                <a:spcPts val="800"/>
              </a:spcAft>
            </a:pPr>
            <a:r>
              <a:rPr lang="en-GB" dirty="0"/>
              <a:t>* DIAGNOSTIC TEST REQUEST TIME</a:t>
            </a:r>
          </a:p>
          <a:p>
            <a:pPr>
              <a:lnSpc>
                <a:spcPct val="107000"/>
              </a:lnSpc>
              <a:spcAft>
                <a:spcPts val="800"/>
              </a:spcAft>
            </a:pPr>
            <a:r>
              <a:rPr lang="en-GB" dirty="0"/>
              <a:t>DIAGNOSTIC TEST REQUEST RECEIVED DATE</a:t>
            </a:r>
          </a:p>
          <a:p>
            <a:pPr>
              <a:lnSpc>
                <a:spcPct val="107000"/>
              </a:lnSpc>
              <a:spcAft>
                <a:spcPts val="800"/>
              </a:spcAft>
            </a:pPr>
            <a:r>
              <a:rPr lang="en-GB" dirty="0"/>
              <a:t>* DIAGNOSTIC TEST REQUEST RECEIVED TIME</a:t>
            </a:r>
          </a:p>
        </p:txBody>
      </p:sp>
    </p:spTree>
    <p:extLst>
      <p:ext uri="{BB962C8B-B14F-4D97-AF65-F5344CB8AC3E}">
        <p14:creationId xmlns:p14="http://schemas.microsoft.com/office/powerpoint/2010/main" val="3963069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06fc1e3db3eba13b6fdccd22d7a6cd35">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4d02d28609e3f3df06ccc601fb6606f8"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2.xml><?xml version="1.0" encoding="utf-8"?>
<ds:datastoreItem xmlns:ds="http://schemas.openxmlformats.org/officeDocument/2006/customXml" ds:itemID="{A12B3C52-C4E5-4003-8240-632FDE102EAB}">
  <ds:schemaRefs>
    <ds:schemaRef ds:uri="http://schemas.microsoft.com/office/2006/metadata/properties"/>
    <ds:schemaRef ds:uri="http://schemas.microsoft.com/sharepoint/v3"/>
    <ds:schemaRef ds:uri="http://purl.org/dc/elements/1.1/"/>
    <ds:schemaRef ds:uri="http://schemas.microsoft.com/office/2006/documentManagement/types"/>
    <ds:schemaRef ds:uri="http://schemas.microsoft.com/office/infopath/2007/PartnerControls"/>
    <ds:schemaRef ds:uri="http://purl.org/dc/dcmitype/"/>
    <ds:schemaRef ds:uri="ee8f4621-373f-452a-bc28-6047e1581cf9"/>
    <ds:schemaRef ds:uri="http://purl.org/dc/terms/"/>
    <ds:schemaRef ds:uri="http://schemas.openxmlformats.org/package/2006/metadata/core-properties"/>
    <ds:schemaRef ds:uri="520f4a20-4746-48ff-b34c-a63b28e1f7b7"/>
    <ds:schemaRef ds:uri="http://www.w3.org/XML/1998/namespace"/>
  </ds:schemaRefs>
</ds:datastoreItem>
</file>

<file path=customXml/itemProps3.xml><?xml version="1.0" encoding="utf-8"?>
<ds:datastoreItem xmlns:ds="http://schemas.openxmlformats.org/officeDocument/2006/customXml" ds:itemID="{C5AB87CA-C087-4F74-9645-9C3DD7AB1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2419</TotalTime>
  <Words>2491</Words>
  <Application>Microsoft Office PowerPoint</Application>
  <PresentationFormat>Widescreen</PresentationFormat>
  <Paragraphs>300</Paragraphs>
  <Slides>26</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NHSD-Refresh-Theme-NOV1120B</vt:lpstr>
      <vt:lpstr>Diagnostic Imaging Data Set (DIDS) v2.0</vt:lpstr>
      <vt:lpstr>Housekeeping</vt:lpstr>
      <vt:lpstr>Webinars</vt:lpstr>
      <vt:lpstr>ISN Publication</vt:lpstr>
      <vt:lpstr>DIDS v2.0 Data Set Overview</vt:lpstr>
      <vt:lpstr>DIDS v2.0 Data Groups</vt:lpstr>
      <vt:lpstr>DIDS v2.0 Data Items</vt:lpstr>
      <vt:lpstr>DIDS v2.0 Data Items</vt:lpstr>
      <vt:lpstr>DIDS v2.0 Data Items</vt:lpstr>
      <vt:lpstr>DIDS v2.0 Data Items</vt:lpstr>
      <vt:lpstr>DIDS v2.0 Data Items – Mandatory Items</vt:lpstr>
      <vt:lpstr>DIDS v2.0 Data Items – Mandatory Items</vt:lpstr>
      <vt:lpstr>DIDS v2.0 Data Items – Mandatory Items</vt:lpstr>
      <vt:lpstr>Recommended actions to take now</vt:lpstr>
      <vt:lpstr>Data Liaison Support </vt:lpstr>
      <vt:lpstr>National Data Submission Portal (NDSP) &amp;  National Data Integration Tenant (NDIT)</vt:lpstr>
      <vt:lpstr>PowerPoint Presentation</vt:lpstr>
      <vt:lpstr>National Data Integration Tenant (NDIT)</vt:lpstr>
      <vt:lpstr>What will the National Data Submission Portal (NDSP) be? </vt:lpstr>
      <vt:lpstr>Principles </vt:lpstr>
      <vt:lpstr>NDSP for DIDS v2.0 Roadmap </vt:lpstr>
      <vt:lpstr>PowerPoint Presentation</vt:lpstr>
      <vt:lpstr>PowerPoint Presentation</vt:lpstr>
      <vt:lpstr>Help shape the NDIT platform</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TURNER, Chris (NHS ENGLAND)</cp:lastModifiedBy>
  <cp:revision>4</cp:revision>
  <dcterms:created xsi:type="dcterms:W3CDTF">2020-11-30T10:49:03Z</dcterms:created>
  <dcterms:modified xsi:type="dcterms:W3CDTF">2025-11-18T11:14:34Z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