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3"/>
  </p:notesMasterIdLst>
  <p:handoutMasterIdLst>
    <p:handoutMasterId r:id="rId34"/>
  </p:handoutMasterIdLst>
  <p:sldIdLst>
    <p:sldId id="1923" r:id="rId5"/>
    <p:sldId id="2145707348" r:id="rId6"/>
    <p:sldId id="2145707349" r:id="rId7"/>
    <p:sldId id="2145707329" r:id="rId8"/>
    <p:sldId id="2145707317" r:id="rId9"/>
    <p:sldId id="2145707326" r:id="rId10"/>
    <p:sldId id="2145707330" r:id="rId11"/>
    <p:sldId id="2145707331" r:id="rId12"/>
    <p:sldId id="2145707341" r:id="rId13"/>
    <p:sldId id="2145707345" r:id="rId14"/>
    <p:sldId id="2145707347" r:id="rId15"/>
    <p:sldId id="2145707344" r:id="rId16"/>
    <p:sldId id="2145707340" r:id="rId17"/>
    <p:sldId id="2145707332" r:id="rId18"/>
    <p:sldId id="2145707350" r:id="rId19"/>
    <p:sldId id="2145707339" r:id="rId20"/>
    <p:sldId id="2145707334" r:id="rId21"/>
    <p:sldId id="2145707335" r:id="rId22"/>
    <p:sldId id="2145707337" r:id="rId23"/>
    <p:sldId id="2145707338" r:id="rId24"/>
    <p:sldId id="2145707346" r:id="rId25"/>
    <p:sldId id="2145707354" r:id="rId26"/>
    <p:sldId id="2145707355" r:id="rId27"/>
    <p:sldId id="2145707351" r:id="rId28"/>
    <p:sldId id="2145707353" r:id="rId29"/>
    <p:sldId id="2145707352" r:id="rId30"/>
    <p:sldId id="2145707297" r:id="rId31"/>
    <p:sldId id="214570727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B871F1-DF39-DDE4-8FA4-A2303795D7BF}" name="WINTER, John (NHS ENGLAND - X26)" initials="JW" userId="S::johnwinter@nhs.net::3a7ae276-9ecf-48d6-970b-4f0a61388d5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425563"/>
    <a:srgbClr val="F6F8F8"/>
    <a:srgbClr val="80D2CC"/>
    <a:srgbClr val="99DBD6"/>
    <a:srgbClr val="99DDEB"/>
    <a:srgbClr val="80D4E7"/>
    <a:srgbClr val="005EB8"/>
    <a:srgbClr val="E8EDEE"/>
    <a:srgbClr val="0030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32"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RNER, Chris (NHS ENGLAND - X26)" userId="7cda1dfa-5961-4094-b037-be3b05c15237" providerId="ADAL" clId="{A7FF52DA-12E9-4136-A880-8468E1319C3A}"/>
    <pc:docChg chg="custSel modSld">
      <pc:chgData name="TURNER, Chris (NHS ENGLAND - X26)" userId="7cda1dfa-5961-4094-b037-be3b05c15237" providerId="ADAL" clId="{A7FF52DA-12E9-4136-A880-8468E1319C3A}" dt="2024-12-03T12:02:19.051" v="7" actId="207"/>
      <pc:docMkLst>
        <pc:docMk/>
      </pc:docMkLst>
      <pc:sldChg chg="modSp mod">
        <pc:chgData name="TURNER, Chris (NHS ENGLAND - X26)" userId="7cda1dfa-5961-4094-b037-be3b05c15237" providerId="ADAL" clId="{A7FF52DA-12E9-4136-A880-8468E1319C3A}" dt="2024-12-03T09:48:29.738" v="5" actId="20577"/>
        <pc:sldMkLst>
          <pc:docMk/>
          <pc:sldMk cId="3094306701" sldId="2145707341"/>
        </pc:sldMkLst>
        <pc:spChg chg="mod">
          <ac:chgData name="TURNER, Chris (NHS ENGLAND - X26)" userId="7cda1dfa-5961-4094-b037-be3b05c15237" providerId="ADAL" clId="{A7FF52DA-12E9-4136-A880-8468E1319C3A}" dt="2024-12-03T09:48:29.738" v="5" actId="20577"/>
          <ac:spMkLst>
            <pc:docMk/>
            <pc:sldMk cId="3094306701" sldId="2145707341"/>
            <ac:spMk id="12" creationId="{12DE86D6-9C24-A91D-A38C-8E0E255943FB}"/>
          </ac:spMkLst>
        </pc:spChg>
      </pc:sldChg>
      <pc:sldChg chg="modSp mod">
        <pc:chgData name="TURNER, Chris (NHS ENGLAND - X26)" userId="7cda1dfa-5961-4094-b037-be3b05c15237" providerId="ADAL" clId="{A7FF52DA-12E9-4136-A880-8468E1319C3A}" dt="2024-12-03T12:02:19.051" v="7" actId="207"/>
        <pc:sldMkLst>
          <pc:docMk/>
          <pc:sldMk cId="2466421057" sldId="2145707345"/>
        </pc:sldMkLst>
        <pc:spChg chg="mod">
          <ac:chgData name="TURNER, Chris (NHS ENGLAND - X26)" userId="7cda1dfa-5961-4094-b037-be3b05c15237" providerId="ADAL" clId="{A7FF52DA-12E9-4136-A880-8468E1319C3A}" dt="2024-12-03T12:02:08.916" v="6" actId="207"/>
          <ac:spMkLst>
            <pc:docMk/>
            <pc:sldMk cId="2466421057" sldId="2145707345"/>
            <ac:spMk id="11" creationId="{21292CC9-7757-352E-4CC0-F29D51536569}"/>
          </ac:spMkLst>
        </pc:spChg>
        <pc:spChg chg="mod">
          <ac:chgData name="TURNER, Chris (NHS ENGLAND - X26)" userId="7cda1dfa-5961-4094-b037-be3b05c15237" providerId="ADAL" clId="{A7FF52DA-12E9-4136-A880-8468E1319C3A}" dt="2024-12-03T12:02:19.051" v="7" actId="207"/>
          <ac:spMkLst>
            <pc:docMk/>
            <pc:sldMk cId="2466421057" sldId="2145707345"/>
            <ac:spMk id="13" creationId="{F1A4DC6E-068C-BDBE-6A38-FD80B39B242A}"/>
          </ac:spMkLst>
        </pc:spChg>
      </pc:sldChg>
      <pc:sldChg chg="modSp mod">
        <pc:chgData name="TURNER, Chris (NHS ENGLAND - X26)" userId="7cda1dfa-5961-4094-b037-be3b05c15237" providerId="ADAL" clId="{A7FF52DA-12E9-4136-A880-8468E1319C3A}" dt="2024-12-03T09:19:35.862" v="2" actId="5793"/>
        <pc:sldMkLst>
          <pc:docMk/>
          <pc:sldMk cId="843742683" sldId="2145707349"/>
        </pc:sldMkLst>
        <pc:spChg chg="mod">
          <ac:chgData name="TURNER, Chris (NHS ENGLAND - X26)" userId="7cda1dfa-5961-4094-b037-be3b05c15237" providerId="ADAL" clId="{A7FF52DA-12E9-4136-A880-8468E1319C3A}" dt="2024-12-03T09:19:35.862" v="2" actId="5793"/>
          <ac:spMkLst>
            <pc:docMk/>
            <pc:sldMk cId="843742683" sldId="2145707349"/>
            <ac:spMk id="5" creationId="{A50EFC74-016E-7E88-288B-DDEABF130E4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03/12/2024</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03/12/2024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3829207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514246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260498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3278005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3933165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2095045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396360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293918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2203416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1715854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1081532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30994385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7703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0677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1501078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4099153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1604162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890274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03/12/2024</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gbr01.safelinks.protection.outlook.com/?url=https%3A%2F%2Fdigital.nhs.uk%2Fservices%2Fcohorting-as-a-service-caas&amp;data=05%7C02%7Cchristurner2%40nhs.net%7C8bd576b81d624eecfc7008dcee03449a%7C37c354b285b047f5b22207b48d774ee3%7C0%7C0%7C638646945006659900%7CUnknown%7CTWFpbGZsb3d8eyJWIjoiMC4wLjAwMDAiLCJQIjoiV2luMzIiLCJBTiI6Ik1haWwiLCJXVCI6Mn0%3D%7C0%7C%7C%7C&amp;sdata=cAbqLABna7e%2BZl66ZLAm8EZgC18W1O2hMTtcB%2FTjvBw%3D&amp;reserved=0"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hyperlink" Target="https://gbr01.safelinks.protection.outlook.com/?url=https%3A%2F%2Fdigital.nhs.uk%2Fservices%2Fnhs-digitrials&amp;data=05%7C02%7Cchristurner2%40nhs.net%7C8bd576b81d624eecfc7008dcee03449a%7C37c354b285b047f5b22207b48d774ee3%7C0%7C0%7C638646945006686064%7CUnknown%7CTWFpbGZsb3d8eyJWIjoiMC4wLjAwMDAiLCJQIjoiV2luMzIiLCJBTiI6Ik1haWwiLCJXVCI6Mn0%3D%7C0%7C%7C%7C&amp;sdata=iO1RbaIotsH6XkWu4R8sLUH6%2BEPJkA4fypEbxxUNtKM%3D&amp;reserved=0"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www.engage.england.nhs.uk/data-and-digital/diagnostic-imaging-data-set-v2-0-public-consultati/" TargetMode="External"/><Relationship Id="rId2" Type="http://schemas.openxmlformats.org/officeDocument/2006/relationships/hyperlink" Target="https://digital.nhs.uk/data-and-information/data-collections-and-data-sets/data-sets/diagnostic-imaging-dataset-did-data-product" TargetMode="External"/><Relationship Id="rId1" Type="http://schemas.openxmlformats.org/officeDocument/2006/relationships/slideLayout" Target="../slideLayouts/slideLayout2.xml"/><Relationship Id="rId4" Type="http://schemas.openxmlformats.org/officeDocument/2006/relationships/hyperlink" Target="mailto:dataset.development@nhs.net"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25.png"/><Relationship Id="rId7" Type="http://schemas.openxmlformats.org/officeDocument/2006/relationships/hyperlink" Target="https://digital.nhs.uk/data-and-information/data-collections-and-data-sets/data-sets/diagnostic-imaging-dataset-did-data-product"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0.svg"/><Relationship Id="rId4" Type="http://schemas.openxmlformats.org/officeDocument/2006/relationships/image" Target="../media/image26.svg"/><Relationship Id="rId9"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hyperlink" Target="https://www.engage.england.nhs.uk/data-and-digital/diagnostic-imaging-data-set-v2-0-public-consultati/"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hyperlink" Target="https://www.engage.england.nhs.uk/data-and-digital/diagnostic-imaging-data-set-v2-0-public-consultati/"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did-data-product" TargetMode="External"/><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hyperlink" Target="https://www.rcr.ac.uk/our-services/all-our-publications/clinical-radiology-publications/recommendations-on-alerts-and-notification-of-imaging-reports/"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digital.nhs.uk/services/strategic-data-collection-service-in-the-cloud-sdcs-cloud"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Webinar 3</a:t>
            </a:r>
          </a:p>
          <a:p>
            <a:endParaRPr lang="en-GB" b="1" dirty="0"/>
          </a:p>
          <a:p>
            <a:r>
              <a:rPr lang="en-GB" b="1" dirty="0"/>
              <a:t>Date: 03/12/2024</a:t>
            </a:r>
          </a:p>
          <a:p>
            <a:r>
              <a:rPr lang="en-GB" b="1" dirty="0"/>
              <a:t>Time: 10:30am – 12:00pm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77500" lnSpcReduction="20000"/>
          </a:bodyPr>
          <a:lstStyle/>
          <a:p>
            <a:pPr>
              <a:lnSpc>
                <a:spcPct val="120000"/>
              </a:lnSpc>
            </a:pPr>
            <a:r>
              <a:rPr lang="en-GB"/>
              <a:t>Presented by:</a:t>
            </a:r>
            <a:br>
              <a:rPr lang="en-GB"/>
            </a:br>
            <a:r>
              <a:rPr lang="en-GB" b="1"/>
              <a:t>Chris Turner: Data Design Service, NHSE</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lang="en-GB" sz="3200"/>
              <a:t>DIDS017 - Submission method (Transition to v2.0)</a:t>
            </a:r>
            <a:endParaRPr kumimoji="0" lang="en-GB" sz="3200" b="1" i="0" u="none" strike="noStrike" cap="none" spc="0" normalizeH="0" baseline="0" noProof="0">
              <a:ln>
                <a:noFill/>
              </a:ln>
              <a:effectLst/>
              <a:uLnTx/>
              <a:uFillTx/>
            </a:endParaRPr>
          </a:p>
        </p:txBody>
      </p:sp>
      <p:cxnSp>
        <p:nvCxnSpPr>
          <p:cNvPr id="2" name="Straight Arrow Connector 1">
            <a:extLst>
              <a:ext uri="{FF2B5EF4-FFF2-40B4-BE49-F238E27FC236}">
                <a16:creationId xmlns:a16="http://schemas.microsoft.com/office/drawing/2014/main" id="{FA1CC82F-E7CD-4B70-D817-91199DE4E5A7}"/>
              </a:ext>
            </a:extLst>
          </p:cNvPr>
          <p:cNvCxnSpPr>
            <a:cxnSpLocks/>
          </p:cNvCxnSpPr>
          <p:nvPr/>
        </p:nvCxnSpPr>
        <p:spPr>
          <a:xfrm>
            <a:off x="5917772" y="6110352"/>
            <a:ext cx="43591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Rounded Corners 2">
            <a:extLst>
              <a:ext uri="{FF2B5EF4-FFF2-40B4-BE49-F238E27FC236}">
                <a16:creationId xmlns:a16="http://schemas.microsoft.com/office/drawing/2014/main" id="{95155E7D-346B-5C88-5668-CD57F022F32E}"/>
              </a:ext>
            </a:extLst>
          </p:cNvPr>
          <p:cNvSpPr/>
          <p:nvPr/>
        </p:nvSpPr>
        <p:spPr>
          <a:xfrm>
            <a:off x="736177" y="1533212"/>
            <a:ext cx="3401869" cy="122952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DIDS v1 data in v1 schema </a:t>
            </a:r>
          </a:p>
          <a:p>
            <a:pPr algn="ctr"/>
            <a:r>
              <a:rPr lang="en-GB" dirty="0">
                <a:solidFill>
                  <a:schemeClr val="bg1"/>
                </a:solidFill>
              </a:rPr>
              <a:t>DIAGNOSTIC TEST DATE &lt;=30/09/2025</a:t>
            </a:r>
          </a:p>
        </p:txBody>
      </p:sp>
      <p:sp>
        <p:nvSpPr>
          <p:cNvPr id="4" name="Rectangle: Rounded Corners 3">
            <a:extLst>
              <a:ext uri="{FF2B5EF4-FFF2-40B4-BE49-F238E27FC236}">
                <a16:creationId xmlns:a16="http://schemas.microsoft.com/office/drawing/2014/main" id="{701BA7C1-AFD3-3EFB-5152-6F91B037C082}"/>
              </a:ext>
            </a:extLst>
          </p:cNvPr>
          <p:cNvSpPr/>
          <p:nvPr/>
        </p:nvSpPr>
        <p:spPr>
          <a:xfrm>
            <a:off x="5346915" y="1533212"/>
            <a:ext cx="2805194" cy="12295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DIDS legacy portal</a:t>
            </a:r>
          </a:p>
        </p:txBody>
      </p:sp>
      <p:cxnSp>
        <p:nvCxnSpPr>
          <p:cNvPr id="5" name="Straight Arrow Connector 4">
            <a:extLst>
              <a:ext uri="{FF2B5EF4-FFF2-40B4-BE49-F238E27FC236}">
                <a16:creationId xmlns:a16="http://schemas.microsoft.com/office/drawing/2014/main" id="{4D1208C8-282B-BEFD-4031-C8956AB31BC6}"/>
              </a:ext>
            </a:extLst>
          </p:cNvPr>
          <p:cNvCxnSpPr>
            <a:cxnSpLocks/>
          </p:cNvCxnSpPr>
          <p:nvPr/>
        </p:nvCxnSpPr>
        <p:spPr>
          <a:xfrm>
            <a:off x="736177" y="3329191"/>
            <a:ext cx="73282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926D7B4-C692-7CFB-25DF-DFC5A010ACE9}"/>
              </a:ext>
            </a:extLst>
          </p:cNvPr>
          <p:cNvCxnSpPr>
            <a:cxnSpLocks/>
            <a:stCxn id="3" idx="3"/>
            <a:endCxn id="4" idx="1"/>
          </p:cNvCxnSpPr>
          <p:nvPr/>
        </p:nvCxnSpPr>
        <p:spPr>
          <a:xfrm flipV="1">
            <a:off x="4138046" y="2147974"/>
            <a:ext cx="120886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Rectangle: Rounded Corners 7">
            <a:extLst>
              <a:ext uri="{FF2B5EF4-FFF2-40B4-BE49-F238E27FC236}">
                <a16:creationId xmlns:a16="http://schemas.microsoft.com/office/drawing/2014/main" id="{70DFA551-D5FE-A2D5-E9E2-AABFE479C39E}"/>
              </a:ext>
            </a:extLst>
          </p:cNvPr>
          <p:cNvSpPr/>
          <p:nvPr/>
        </p:nvSpPr>
        <p:spPr>
          <a:xfrm>
            <a:off x="1604078" y="3881205"/>
            <a:ext cx="3324388" cy="130185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solidFill>
                  <a:schemeClr val="bg1"/>
                </a:solidFill>
              </a:rPr>
              <a:t>DIDS v2.0 data in v2 schema</a:t>
            </a:r>
          </a:p>
          <a:p>
            <a:pPr algn="ctr"/>
            <a:r>
              <a:rPr lang="en-GB">
                <a:solidFill>
                  <a:schemeClr val="bg1"/>
                </a:solidFill>
              </a:rPr>
              <a:t>CODED PROCEDURE END TIMESTAMP &gt;=</a:t>
            </a:r>
            <a:r>
              <a:rPr lang="en-GB" sz="180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GB">
                <a:solidFill>
                  <a:schemeClr val="bg1"/>
                </a:solidFill>
                <a:latin typeface="Arial" panose="020B0604020202020204" pitchFamily="34" charset="0"/>
                <a:ea typeface="Times New Roman" panose="02020603050405020304" pitchFamily="18" charset="0"/>
                <a:cs typeface="Arial" panose="020B0604020202020204" pitchFamily="34" charset="0"/>
              </a:rPr>
              <a:t>2025-10-01T</a:t>
            </a:r>
            <a:r>
              <a:rPr lang="en-GB" sz="1800">
                <a:solidFill>
                  <a:schemeClr val="bg1"/>
                </a:solidFill>
                <a:effectLst/>
                <a:latin typeface="Arial" panose="020B0604020202020204" pitchFamily="34" charset="0"/>
                <a:ea typeface="Times New Roman" panose="02020603050405020304" pitchFamily="18" charset="0"/>
                <a:cs typeface="Arial" panose="020B0604020202020204" pitchFamily="34" charset="0"/>
              </a:rPr>
              <a:t>00:00:00 </a:t>
            </a:r>
            <a:r>
              <a:rPr lang="en-GB">
                <a:solidFill>
                  <a:schemeClr val="bg1"/>
                </a:solidFill>
                <a:latin typeface="Arial" panose="020B0604020202020204" pitchFamily="34" charset="0"/>
                <a:ea typeface="Times New Roman" panose="02020603050405020304" pitchFamily="18" charset="0"/>
                <a:cs typeface="Arial" panose="020B0604020202020204" pitchFamily="34" charset="0"/>
              </a:rPr>
              <a:t>+01:00 </a:t>
            </a:r>
            <a:endParaRPr lang="en-GB">
              <a:solidFill>
                <a:schemeClr val="bg1"/>
              </a:solidFill>
            </a:endParaRPr>
          </a:p>
        </p:txBody>
      </p:sp>
      <p:sp>
        <p:nvSpPr>
          <p:cNvPr id="9" name="Rectangle: Rounded Corners 8">
            <a:extLst>
              <a:ext uri="{FF2B5EF4-FFF2-40B4-BE49-F238E27FC236}">
                <a16:creationId xmlns:a16="http://schemas.microsoft.com/office/drawing/2014/main" id="{7D8560E7-0EF6-43BB-1D17-E26D1AE06FE2}"/>
              </a:ext>
            </a:extLst>
          </p:cNvPr>
          <p:cNvSpPr/>
          <p:nvPr/>
        </p:nvSpPr>
        <p:spPr>
          <a:xfrm>
            <a:off x="5917772" y="3878642"/>
            <a:ext cx="2931760" cy="130185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DIDS new submission system (planned to be SDCS Cloud)</a:t>
            </a:r>
          </a:p>
        </p:txBody>
      </p:sp>
      <p:cxnSp>
        <p:nvCxnSpPr>
          <p:cNvPr id="10" name="Straight Arrow Connector 9">
            <a:extLst>
              <a:ext uri="{FF2B5EF4-FFF2-40B4-BE49-F238E27FC236}">
                <a16:creationId xmlns:a16="http://schemas.microsoft.com/office/drawing/2014/main" id="{8029D5DD-F145-5AC5-7771-FA4E8C7ED258}"/>
              </a:ext>
            </a:extLst>
          </p:cNvPr>
          <p:cNvCxnSpPr>
            <a:cxnSpLocks/>
            <a:stCxn id="8" idx="3"/>
            <a:endCxn id="9" idx="1"/>
          </p:cNvCxnSpPr>
          <p:nvPr/>
        </p:nvCxnSpPr>
        <p:spPr>
          <a:xfrm flipV="1">
            <a:off x="4928466" y="4529570"/>
            <a:ext cx="989306" cy="25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Speech Bubble: Rectangle with Corners Rounded 10">
            <a:extLst>
              <a:ext uri="{FF2B5EF4-FFF2-40B4-BE49-F238E27FC236}">
                <a16:creationId xmlns:a16="http://schemas.microsoft.com/office/drawing/2014/main" id="{21292CC9-7757-352E-4CC0-F29D51536569}"/>
              </a:ext>
            </a:extLst>
          </p:cNvPr>
          <p:cNvSpPr/>
          <p:nvPr/>
        </p:nvSpPr>
        <p:spPr>
          <a:xfrm>
            <a:off x="8307090" y="2487666"/>
            <a:ext cx="1720313" cy="791660"/>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lumMod val="90000"/>
                  </a:schemeClr>
                </a:solidFill>
              </a:rPr>
              <a:t>Submitted up to and including 31/03/2026 </a:t>
            </a:r>
          </a:p>
        </p:txBody>
      </p:sp>
      <p:sp>
        <p:nvSpPr>
          <p:cNvPr id="13" name="Speech Bubble: Rectangle with Corners Rounded 12">
            <a:extLst>
              <a:ext uri="{FF2B5EF4-FFF2-40B4-BE49-F238E27FC236}">
                <a16:creationId xmlns:a16="http://schemas.microsoft.com/office/drawing/2014/main" id="{F1A4DC6E-068C-BDBE-6A38-FD80B39B242A}"/>
              </a:ext>
            </a:extLst>
          </p:cNvPr>
          <p:cNvSpPr/>
          <p:nvPr/>
        </p:nvSpPr>
        <p:spPr>
          <a:xfrm flipH="1">
            <a:off x="4378261" y="5314798"/>
            <a:ext cx="1766810" cy="737151"/>
          </a:xfrm>
          <a:prstGeom prst="wedgeRoundRectCallou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lumMod val="90000"/>
                  </a:schemeClr>
                </a:solidFill>
              </a:rPr>
              <a:t>Submitted from</a:t>
            </a:r>
          </a:p>
          <a:p>
            <a:pPr algn="ctr"/>
            <a:r>
              <a:rPr lang="en-GB" sz="1600" dirty="0">
                <a:solidFill>
                  <a:schemeClr val="tx2">
                    <a:lumMod val="90000"/>
                  </a:schemeClr>
                </a:solidFill>
              </a:rPr>
              <a:t>01/11/2025 onwards </a:t>
            </a:r>
          </a:p>
        </p:txBody>
      </p:sp>
    </p:spTree>
    <p:extLst>
      <p:ext uri="{BB962C8B-B14F-4D97-AF65-F5344CB8AC3E}">
        <p14:creationId xmlns:p14="http://schemas.microsoft.com/office/powerpoint/2010/main" val="2466421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DIDS017 - Submission method (Transition to v2.0)</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3416320"/>
          </a:xfrm>
          <a:prstGeom prst="rect">
            <a:avLst/>
          </a:prstGeom>
          <a:noFill/>
          <a:ln>
            <a:noFill/>
          </a:ln>
        </p:spPr>
        <p:txBody>
          <a:bodyPr wrap="square">
            <a:spAutoFit/>
          </a:bodyPr>
          <a:lstStyle/>
          <a:p>
            <a:pPr marL="342900" lvl="0" indent="-342900">
              <a:buFont typeface="Arial" panose="020B0604020202020204" pitchFamily="34" charset="0"/>
              <a:buChar char="•"/>
            </a:pPr>
            <a:r>
              <a:rPr lang="en-GB" sz="2400" dirty="0"/>
              <a:t>Do you have any comments or feedback on this?</a:t>
            </a:r>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r>
              <a:rPr lang="en-GB" sz="2400" dirty="0"/>
              <a:t>What could be done to help support a hard cut-over and transition from DIDS v1.0 to DIDS v2.0?</a:t>
            </a:r>
          </a:p>
          <a:p>
            <a:pPr marL="0" indent="0">
              <a:buFont typeface="Arial" panose="020B0604020202020204" pitchFamily="34" charset="0"/>
              <a:buNone/>
            </a:pPr>
            <a:endParaRPr lang="en-GB" sz="2400" dirty="0">
              <a:solidFill>
                <a:schemeClr val="tx1"/>
              </a:solidFill>
            </a:endParaRPr>
          </a:p>
        </p:txBody>
      </p:sp>
    </p:spTree>
    <p:extLst>
      <p:ext uri="{BB962C8B-B14F-4D97-AF65-F5344CB8AC3E}">
        <p14:creationId xmlns:p14="http://schemas.microsoft.com/office/powerpoint/2010/main" val="2275973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lang="en-GB" sz="3200" dirty="0"/>
              <a:t>DIDS022 - Submission window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4401205"/>
          </a:xfrm>
          <a:prstGeom prst="rect">
            <a:avLst/>
          </a:prstGeom>
          <a:noFill/>
          <a:ln>
            <a:noFill/>
          </a:ln>
        </p:spPr>
        <p:txBody>
          <a:bodyPr wrap="square">
            <a:spAutoFit/>
          </a:bodyPr>
          <a:lstStyle/>
          <a:p>
            <a:pPr algn="l"/>
            <a:r>
              <a:rPr lang="en-GB" sz="2000" b="0" i="0" dirty="0">
                <a:solidFill>
                  <a:srgbClr val="000000"/>
                </a:solidFill>
                <a:effectLst/>
              </a:rPr>
              <a:t>DIDS submission process currently has a manual element to processing submissions after the required time (via the ‘Bypass’ process).</a:t>
            </a:r>
          </a:p>
          <a:p>
            <a:pPr algn="l"/>
            <a:endParaRPr lang="en-GB" sz="2000" b="0" i="0" dirty="0">
              <a:solidFill>
                <a:srgbClr val="000000"/>
              </a:solidFill>
              <a:effectLst/>
            </a:endParaRPr>
          </a:p>
          <a:p>
            <a:pPr algn="l"/>
            <a:r>
              <a:rPr lang="en-GB" sz="2000" dirty="0">
                <a:solidFill>
                  <a:srgbClr val="000000"/>
                </a:solidFill>
              </a:rPr>
              <a:t>A</a:t>
            </a:r>
            <a:r>
              <a:rPr lang="en-GB" sz="2000" b="0" i="0" dirty="0">
                <a:solidFill>
                  <a:srgbClr val="000000"/>
                </a:solidFill>
                <a:effectLst/>
              </a:rPr>
              <a:t>im in moving to DIDS v2.0 is to have an automated, more efficient process for the management of the submission window.</a:t>
            </a:r>
          </a:p>
          <a:p>
            <a:pPr algn="l"/>
            <a:endParaRPr lang="en-GB" sz="2000" b="0" i="0" dirty="0">
              <a:solidFill>
                <a:srgbClr val="000000"/>
              </a:solidFill>
              <a:effectLst/>
            </a:endParaRPr>
          </a:p>
          <a:p>
            <a:pPr algn="l"/>
            <a:r>
              <a:rPr lang="en-GB" sz="2000" b="0" i="0" dirty="0">
                <a:solidFill>
                  <a:srgbClr val="000000"/>
                </a:solidFill>
                <a:effectLst/>
              </a:rPr>
              <a:t>To support the sector in the implementation of v2.0, we plan to allow 6 months to submit DIDS v2.0 data for the first 12 months of submissions of DIDS v2.0 as standard (rather than the standard 3 months).</a:t>
            </a:r>
          </a:p>
          <a:p>
            <a:pPr algn="l"/>
            <a:endParaRPr lang="en-GB" sz="2000" b="0" i="0" dirty="0">
              <a:solidFill>
                <a:srgbClr val="000000"/>
              </a:solidFill>
              <a:effectLst/>
            </a:endParaRPr>
          </a:p>
          <a:p>
            <a:pPr algn="l"/>
            <a:r>
              <a:rPr lang="en-GB" sz="2000" b="0" i="0" dirty="0">
                <a:solidFill>
                  <a:srgbClr val="000000"/>
                </a:solidFill>
                <a:effectLst/>
              </a:rPr>
              <a:t>Thereafter, we plan to move to a 3-month submission window for DIDS with no exceptions to allow more timely submission and use of data.</a:t>
            </a:r>
          </a:p>
          <a:p>
            <a:pPr algn="l"/>
            <a:endParaRPr lang="en-GB" sz="2000" dirty="0">
              <a:solidFill>
                <a:srgbClr val="000000"/>
              </a:solidFill>
            </a:endParaRPr>
          </a:p>
          <a:p>
            <a:pPr algn="l"/>
            <a:endParaRPr lang="en-GB" sz="2000" b="0" i="0" dirty="0">
              <a:solidFill>
                <a:srgbClr val="000000"/>
              </a:solidFill>
              <a:effectLst/>
            </a:endParaRPr>
          </a:p>
        </p:txBody>
      </p:sp>
    </p:spTree>
    <p:extLst>
      <p:ext uri="{BB962C8B-B14F-4D97-AF65-F5344CB8AC3E}">
        <p14:creationId xmlns:p14="http://schemas.microsoft.com/office/powerpoint/2010/main" val="123698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fontScale="90000"/>
          </a:bodyPr>
          <a:lstStyle/>
          <a:p>
            <a:pPr marR="0" lvl="0" fontAlgn="auto">
              <a:lnSpc>
                <a:spcPct val="90000"/>
              </a:lnSpc>
              <a:spcAft>
                <a:spcPts val="600"/>
              </a:spcAft>
              <a:buClr>
                <a:schemeClr val="tx1"/>
              </a:buClr>
              <a:buSzTx/>
              <a:buFont typeface="Arial" panose="020B0604020202020204" pitchFamily="34" charset="0"/>
              <a:tabLst/>
              <a:defRPr/>
            </a:pPr>
            <a:r>
              <a:rPr lang="en-GB" sz="3200"/>
              <a:t>DIDS025 &amp; DIDS007 – Relational structure / Capture all scans</a:t>
            </a:r>
            <a:endParaRPr kumimoji="0" lang="en-GB" sz="3200" b="1" i="0" u="none" strike="noStrike" cap="none" spc="0" normalizeH="0" baseline="0" noProof="0">
              <a:ln>
                <a:noFill/>
              </a:ln>
              <a:effectLst/>
              <a:uLnTx/>
              <a:uFillTx/>
            </a:endParaRPr>
          </a:p>
        </p:txBody>
      </p:sp>
      <p:sp>
        <p:nvSpPr>
          <p:cNvPr id="12" name="TextBox 11">
            <a:extLst>
              <a:ext uri="{FF2B5EF4-FFF2-40B4-BE49-F238E27FC236}">
                <a16:creationId xmlns:a16="http://schemas.microsoft.com/office/drawing/2014/main" id="{12DE86D6-9C24-A91D-A38C-8E0E255943FB}"/>
              </a:ext>
            </a:extLst>
          </p:cNvPr>
          <p:cNvSpPr txBox="1"/>
          <p:nvPr/>
        </p:nvSpPr>
        <p:spPr>
          <a:xfrm>
            <a:off x="5951530" y="1229165"/>
            <a:ext cx="5808470" cy="3785652"/>
          </a:xfrm>
          <a:prstGeom prst="rect">
            <a:avLst/>
          </a:prstGeom>
          <a:noFill/>
          <a:ln>
            <a:noFill/>
          </a:ln>
        </p:spPr>
        <p:txBody>
          <a:bodyPr wrap="square">
            <a:spAutoFit/>
          </a:bodyPr>
          <a:lstStyle/>
          <a:p>
            <a:pPr marL="0" indent="0">
              <a:buFont typeface="Arial" panose="020B0604020202020204" pitchFamily="34" charset="0"/>
              <a:buNone/>
            </a:pPr>
            <a:r>
              <a:rPr lang="en-GB" sz="2400" b="0"/>
              <a:t>Mandatory = all v1.0 data items (+ direct replacements that were Mandatory)</a:t>
            </a:r>
          </a:p>
          <a:p>
            <a:pPr marL="0" indent="0">
              <a:buFont typeface="Arial" panose="020B0604020202020204" pitchFamily="34" charset="0"/>
              <a:buNone/>
            </a:pPr>
            <a:endParaRPr lang="en-GB" sz="2400"/>
          </a:p>
          <a:p>
            <a:pPr marL="0" indent="0">
              <a:buFont typeface="Arial" panose="020B0604020202020204" pitchFamily="34" charset="0"/>
              <a:buNone/>
            </a:pPr>
            <a:r>
              <a:rPr lang="en-GB" sz="2400"/>
              <a:t>All Header data items</a:t>
            </a:r>
          </a:p>
          <a:p>
            <a:pPr marL="0" indent="0">
              <a:buFont typeface="Arial" panose="020B0604020202020204" pitchFamily="34" charset="0"/>
              <a:buNone/>
            </a:pPr>
            <a:endParaRPr lang="en-GB" sz="2400"/>
          </a:p>
          <a:p>
            <a:pPr marL="0" indent="0">
              <a:buFont typeface="Arial" panose="020B0604020202020204" pitchFamily="34" charset="0"/>
              <a:buNone/>
            </a:pPr>
            <a:r>
              <a:rPr lang="en-GB" sz="2400"/>
              <a:t>Local Patient ID (Extended)</a:t>
            </a:r>
          </a:p>
          <a:p>
            <a:pPr marL="0" indent="0">
              <a:buFont typeface="Arial" panose="020B0604020202020204" pitchFamily="34" charset="0"/>
              <a:buNone/>
            </a:pPr>
            <a:r>
              <a:rPr lang="en-GB" sz="2400"/>
              <a:t>Organisation ID (Local Patient ID)</a:t>
            </a:r>
          </a:p>
          <a:p>
            <a:pPr marL="0" indent="0">
              <a:buFont typeface="Arial" panose="020B0604020202020204" pitchFamily="34" charset="0"/>
              <a:buNone/>
            </a:pPr>
            <a:endParaRPr lang="en-GB" sz="2400"/>
          </a:p>
          <a:p>
            <a:pPr marL="0" indent="0">
              <a:buFont typeface="Arial" panose="020B0604020202020204" pitchFamily="34" charset="0"/>
              <a:buNone/>
            </a:pPr>
            <a:r>
              <a:rPr lang="en-GB" sz="2400"/>
              <a:t>Mandatory data items are shown in </a:t>
            </a:r>
            <a:r>
              <a:rPr lang="en-GB" sz="2400" b="1"/>
              <a:t>bold</a:t>
            </a:r>
          </a:p>
          <a:p>
            <a:pPr marL="0" indent="0">
              <a:buFont typeface="Arial" panose="020B0604020202020204" pitchFamily="34" charset="0"/>
              <a:buNone/>
            </a:pPr>
            <a:endParaRPr lang="en-GB" sz="2400">
              <a:solidFill>
                <a:schemeClr val="tx1"/>
              </a:solidFill>
            </a:endParaRPr>
          </a:p>
        </p:txBody>
      </p:sp>
      <p:pic>
        <p:nvPicPr>
          <p:cNvPr id="6" name="Picture 5" descr="A screenshot of a computer&#10;&#10;Description automatically generated">
            <a:extLst>
              <a:ext uri="{FF2B5EF4-FFF2-40B4-BE49-F238E27FC236}">
                <a16:creationId xmlns:a16="http://schemas.microsoft.com/office/drawing/2014/main" id="{A779A9F3-30E6-959C-E8EF-47C990EEBC13}"/>
              </a:ext>
            </a:extLst>
          </p:cNvPr>
          <p:cNvPicPr>
            <a:picLocks noChangeAspect="1"/>
          </p:cNvPicPr>
          <p:nvPr/>
        </p:nvPicPr>
        <p:blipFill>
          <a:blip r:embed="rId3"/>
          <a:stretch>
            <a:fillRect/>
          </a:stretch>
        </p:blipFill>
        <p:spPr>
          <a:xfrm>
            <a:off x="0" y="1229165"/>
            <a:ext cx="6024466" cy="4092343"/>
          </a:xfrm>
          <a:prstGeom prst="rect">
            <a:avLst/>
          </a:prstGeom>
        </p:spPr>
      </p:pic>
    </p:spTree>
    <p:extLst>
      <p:ext uri="{BB962C8B-B14F-4D97-AF65-F5344CB8AC3E}">
        <p14:creationId xmlns:p14="http://schemas.microsoft.com/office/powerpoint/2010/main" val="3843765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fontScale="90000"/>
          </a:bodyPr>
          <a:lstStyle/>
          <a:p>
            <a:pPr marR="0" lvl="0" fontAlgn="auto">
              <a:lnSpc>
                <a:spcPct val="90000"/>
              </a:lnSpc>
              <a:spcAft>
                <a:spcPts val="600"/>
              </a:spcAft>
              <a:buClr>
                <a:schemeClr val="tx1"/>
              </a:buClr>
              <a:buSzTx/>
              <a:buFont typeface="Arial" panose="020B0604020202020204" pitchFamily="34" charset="0"/>
              <a:tabLst/>
              <a:defRPr/>
            </a:pPr>
            <a:r>
              <a:rPr lang="en-GB" sz="3200"/>
              <a:t>DIDS025 &amp; DIDS007 – Relational structure / Capture all scans</a:t>
            </a:r>
            <a:endParaRPr kumimoji="0" lang="en-GB" sz="3200" b="1" i="0" u="none" strike="noStrike" cap="none" spc="0" normalizeH="0" baseline="0" noProof="0">
              <a:ln>
                <a:noFill/>
              </a:ln>
              <a:effectLst/>
              <a:uLnTx/>
              <a:uFillTx/>
            </a:endParaRP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3046988"/>
          </a:xfrm>
          <a:prstGeom prst="rect">
            <a:avLst/>
          </a:prstGeom>
          <a:noFill/>
          <a:ln>
            <a:noFill/>
          </a:ln>
        </p:spPr>
        <p:txBody>
          <a:bodyPr wrap="square">
            <a:spAutoFit/>
          </a:bodyPr>
          <a:lstStyle/>
          <a:p>
            <a:pPr marL="0" indent="0">
              <a:buFont typeface="Arial" panose="020B0604020202020204" pitchFamily="34" charset="0"/>
              <a:buNone/>
            </a:pPr>
            <a:r>
              <a:rPr lang="en-GB" sz="2400" dirty="0"/>
              <a:t>The proposal is to remain with a flat structure to better match current RIS structures, less data transformation and reliance on ID creation to link tables together</a:t>
            </a:r>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r>
              <a:rPr lang="en-GB" sz="2400" dirty="0"/>
              <a:t>Current guidance will remain i.e. submit the most complex scan </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The proposed structure should allow in the future (if a standard coding list is created) the capture of multiple scans</a:t>
            </a:r>
          </a:p>
        </p:txBody>
      </p:sp>
    </p:spTree>
    <p:extLst>
      <p:ext uri="{BB962C8B-B14F-4D97-AF65-F5344CB8AC3E}">
        <p14:creationId xmlns:p14="http://schemas.microsoft.com/office/powerpoint/2010/main" val="1461342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lang="en-GB" sz="3200" dirty="0"/>
              <a:t>DIDS030 – Screening service flag in referral</a:t>
            </a:r>
          </a:p>
        </p:txBody>
      </p:sp>
      <p:sp>
        <p:nvSpPr>
          <p:cNvPr id="3" name="TextBox 2">
            <a:extLst>
              <a:ext uri="{FF2B5EF4-FFF2-40B4-BE49-F238E27FC236}">
                <a16:creationId xmlns:a16="http://schemas.microsoft.com/office/drawing/2014/main" id="{EC1B39CC-3F3E-BBD9-C7E4-DAA5FCD576EE}"/>
              </a:ext>
            </a:extLst>
          </p:cNvPr>
          <p:cNvSpPr txBox="1"/>
          <p:nvPr/>
        </p:nvSpPr>
        <p:spPr>
          <a:xfrm>
            <a:off x="432000" y="1297185"/>
            <a:ext cx="10933992" cy="5035994"/>
          </a:xfrm>
          <a:prstGeom prst="rect">
            <a:avLst/>
          </a:prstGeom>
          <a:noFill/>
        </p:spPr>
        <p:txBody>
          <a:bodyPr wrap="square">
            <a:spAutoFit/>
          </a:bodyPr>
          <a:lstStyle/>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To allow the capture of referrals from a screening programme. This would be added to the data item PATIENT SOURCE SETTING TYPE (DIAGNOSTIC IMAGING) (</a:t>
            </a:r>
            <a:r>
              <a:rPr lang="en-GB" b="0" i="0" dirty="0">
                <a:effectLst/>
              </a:rPr>
              <a:t>planned to be renamed to DIAGNOSTIC IMAGING REQUEST SOURCE).</a:t>
            </a:r>
            <a:endParaRPr lang="en-GB" sz="1800" kern="100" dirty="0">
              <a:effectLst/>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01 - Admitted Patient Care - Inpatient (this Health Care Provider). This National Code is based on INTENDED MANAGEMENT at the time of the DIAGNOSTIC TEST REQUEST.</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02 - Admitted Patient Care - Day case (this Health Care Provider). This National Code is based on INTENDED MANAGEMENT at the time of the DIAGNOSTIC TEST REQUEST.</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03 - Outpatient (this Health Care Provider)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04 - GP Direct Access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05 - Emergency Care Department  (this Health Care Provider)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rial" panose="020B0604020202020204" pitchFamily="34" charset="0"/>
                <a:ea typeface="Aptos" panose="020B0004020202020204" pitchFamily="34" charset="0"/>
                <a:cs typeface="Times New Roman" panose="02020603050405020304" pitchFamily="18" charset="0"/>
              </a:rPr>
              <a:t>06 - Other Health Care Provider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highlight>
                  <a:srgbClr val="FFFF00"/>
                </a:highlight>
                <a:latin typeface="Arial" panose="020B0604020202020204" pitchFamily="34" charset="0"/>
                <a:ea typeface="Aptos" panose="020B0004020202020204" pitchFamily="34" charset="0"/>
                <a:cs typeface="Times New Roman" panose="02020603050405020304" pitchFamily="18" charset="0"/>
              </a:rPr>
              <a:t>08 - Screening Programme</a:t>
            </a:r>
            <a:endParaRPr lang="en-GB"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highlight>
                  <a:srgbClr val="FFFF00"/>
                </a:highlight>
                <a:latin typeface="Arial" panose="020B0604020202020204" pitchFamily="34" charset="0"/>
                <a:ea typeface="Aptos" panose="020B0004020202020204" pitchFamily="34" charset="0"/>
                <a:cs typeface="Times New Roman" panose="02020603050405020304" pitchFamily="18" charset="0"/>
              </a:rPr>
              <a:t>99 - Other</a:t>
            </a:r>
            <a:endParaRPr lang="en-GB"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7738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fontScale="90000"/>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DIDS002 Date / Time Formats &amp; DIDS003 </a:t>
            </a:r>
            <a:br>
              <a:rPr kumimoji="0" lang="en-GB" sz="3200" b="1" i="0" u="none" strike="noStrike" cap="none" spc="0" normalizeH="0" baseline="0" noProof="0" dirty="0">
                <a:ln>
                  <a:noFill/>
                </a:ln>
                <a:effectLst/>
                <a:uLnTx/>
                <a:uFillTx/>
              </a:rPr>
            </a:br>
            <a:r>
              <a:rPr kumimoji="0" lang="en-GB" sz="3200" b="1" i="0" u="none" strike="noStrike" cap="none" spc="0" normalizeH="0" baseline="0" noProof="0" dirty="0">
                <a:ln>
                  <a:noFill/>
                </a:ln>
                <a:effectLst/>
                <a:uLnTx/>
                <a:uFillTx/>
              </a:rPr>
              <a:t>Duration V End Time</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4401205"/>
          </a:xfrm>
          <a:prstGeom prst="rect">
            <a:avLst/>
          </a:prstGeom>
          <a:noFill/>
          <a:ln>
            <a:noFill/>
          </a:ln>
        </p:spPr>
        <p:txBody>
          <a:bodyPr wrap="square">
            <a:spAutoFit/>
          </a:bodyPr>
          <a:lstStyle/>
          <a:p>
            <a:pPr marL="0" indent="0">
              <a:buFont typeface="Arial" panose="020B0604020202020204" pitchFamily="34" charset="0"/>
              <a:buNone/>
            </a:pPr>
            <a:r>
              <a:rPr lang="en-GB" sz="2400" dirty="0"/>
              <a:t>For data items DIAGNOSTIC TEST REQUEST DATE, DIAGNOSTIC TEST REQUEST RECEIVED DATE, SERVICE REPORT ISSUE DATE, the TIME is also being requested.</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solidFill>
                  <a:schemeClr val="tx1"/>
                </a:solidFill>
              </a:rPr>
              <a:t>Two data items or 1? Match the RIS</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2024-11-21</a:t>
            </a:r>
          </a:p>
          <a:p>
            <a:pPr marL="0" indent="0">
              <a:buFont typeface="Arial" panose="020B0604020202020204" pitchFamily="34" charset="0"/>
              <a:buNone/>
            </a:pPr>
            <a:r>
              <a:rPr lang="en-GB" sz="2400" dirty="0"/>
              <a:t>14:30:23</a:t>
            </a:r>
          </a:p>
          <a:p>
            <a:pPr marL="0" indent="0">
              <a:buFont typeface="Arial" panose="020B0604020202020204" pitchFamily="34" charset="0"/>
              <a:buNone/>
            </a:pPr>
            <a:r>
              <a:rPr lang="en-GB" sz="1600" dirty="0"/>
              <a:t>or</a:t>
            </a:r>
          </a:p>
          <a:p>
            <a:pPr marL="0" indent="0">
              <a:buFont typeface="Arial" panose="020B0604020202020204" pitchFamily="34" charset="0"/>
              <a:buNone/>
            </a:pPr>
            <a:r>
              <a:rPr lang="en-GB" sz="2400" dirty="0"/>
              <a:t>2024-11-21T14:30:23</a:t>
            </a:r>
          </a:p>
          <a:p>
            <a:pPr marL="0" indent="0">
              <a:buFont typeface="Arial" panose="020B0604020202020204" pitchFamily="34" charset="0"/>
              <a:buNone/>
            </a:pPr>
            <a:endParaRPr lang="en-GB" sz="2400" dirty="0"/>
          </a:p>
          <a:p>
            <a:pPr marL="0" indent="0">
              <a:buFont typeface="Arial" panose="020B0604020202020204" pitchFamily="34" charset="0"/>
              <a:buNone/>
            </a:pPr>
            <a:endParaRPr lang="en-GB" sz="2400" dirty="0">
              <a:solidFill>
                <a:schemeClr val="tx1"/>
              </a:solidFill>
            </a:endParaRPr>
          </a:p>
        </p:txBody>
      </p:sp>
    </p:spTree>
    <p:extLst>
      <p:ext uri="{BB962C8B-B14F-4D97-AF65-F5344CB8AC3E}">
        <p14:creationId xmlns:p14="http://schemas.microsoft.com/office/powerpoint/2010/main" val="404386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DIDS005 Clock Start Date </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1999" y="1425762"/>
            <a:ext cx="11254849" cy="3416320"/>
          </a:xfrm>
          <a:prstGeom prst="rect">
            <a:avLst/>
          </a:prstGeom>
          <a:noFill/>
          <a:ln>
            <a:noFill/>
          </a:ln>
        </p:spPr>
        <p:txBody>
          <a:bodyPr wrap="square">
            <a:spAutoFit/>
          </a:bodyPr>
          <a:lstStyle/>
          <a:p>
            <a:pPr marL="0" indent="0">
              <a:buFont typeface="Arial" panose="020B0604020202020204" pitchFamily="34" charset="0"/>
              <a:buNone/>
            </a:pPr>
            <a:r>
              <a:rPr lang="en-GB" sz="2400" dirty="0"/>
              <a:t>Two new data items are proposed with definitions below:</a:t>
            </a:r>
          </a:p>
          <a:p>
            <a:pPr marL="0" indent="0">
              <a:buFont typeface="Arial" panose="020B0604020202020204" pitchFamily="34" charset="0"/>
              <a:buNone/>
            </a:pPr>
            <a:endParaRPr lang="en-GB" sz="2400" dirty="0">
              <a:solidFill>
                <a:schemeClr val="tx1"/>
              </a:solidFill>
              <a:highlight>
                <a:srgbClr val="FFFF00"/>
              </a:highlight>
            </a:endParaRPr>
          </a:p>
          <a:p>
            <a:pPr marL="0" indent="0">
              <a:buFont typeface="Arial" panose="020B0604020202020204" pitchFamily="34" charset="0"/>
              <a:buNone/>
            </a:pPr>
            <a:endParaRPr lang="en-GB" sz="2400" dirty="0"/>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endParaRPr lang="en-GB" sz="2400" dirty="0"/>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solidFill>
                  <a:srgbClr val="000000"/>
                </a:solidFill>
              </a:rPr>
              <a:t>Aim is to a</a:t>
            </a:r>
            <a:r>
              <a:rPr lang="en-GB" sz="2400" b="0" i="0" dirty="0">
                <a:solidFill>
                  <a:srgbClr val="000000"/>
                </a:solidFill>
                <a:effectLst/>
              </a:rPr>
              <a:t>llow better measurement of the time taken from a referral being made to the activity occurring.</a:t>
            </a:r>
            <a:endParaRPr lang="en-GB" sz="2400" dirty="0">
              <a:solidFill>
                <a:schemeClr val="tx1"/>
              </a:solidFill>
            </a:endParaRPr>
          </a:p>
        </p:txBody>
      </p:sp>
      <p:graphicFrame>
        <p:nvGraphicFramePr>
          <p:cNvPr id="2" name="Table 1">
            <a:extLst>
              <a:ext uri="{FF2B5EF4-FFF2-40B4-BE49-F238E27FC236}">
                <a16:creationId xmlns:a16="http://schemas.microsoft.com/office/drawing/2014/main" id="{8613E95B-22B6-3D5C-EBF4-E83E9BEC95B0}"/>
              </a:ext>
            </a:extLst>
          </p:cNvPr>
          <p:cNvGraphicFramePr>
            <a:graphicFrameLocks noGrp="1"/>
          </p:cNvGraphicFramePr>
          <p:nvPr>
            <p:extLst>
              <p:ext uri="{D42A27DB-BD31-4B8C-83A1-F6EECF244321}">
                <p14:modId xmlns:p14="http://schemas.microsoft.com/office/powerpoint/2010/main" val="4230758982"/>
              </p:ext>
            </p:extLst>
          </p:nvPr>
        </p:nvGraphicFramePr>
        <p:xfrm>
          <a:off x="505151" y="2167888"/>
          <a:ext cx="10910993" cy="1350790"/>
        </p:xfrm>
        <a:graphic>
          <a:graphicData uri="http://schemas.openxmlformats.org/drawingml/2006/table">
            <a:tbl>
              <a:tblPr/>
              <a:tblGrid>
                <a:gridCol w="3135636">
                  <a:extLst>
                    <a:ext uri="{9D8B030D-6E8A-4147-A177-3AD203B41FA5}">
                      <a16:colId xmlns:a16="http://schemas.microsoft.com/office/drawing/2014/main" val="3076830374"/>
                    </a:ext>
                  </a:extLst>
                </a:gridCol>
                <a:gridCol w="7775357">
                  <a:extLst>
                    <a:ext uri="{9D8B030D-6E8A-4147-A177-3AD203B41FA5}">
                      <a16:colId xmlns:a16="http://schemas.microsoft.com/office/drawing/2014/main" val="984487424"/>
                    </a:ext>
                  </a:extLst>
                </a:gridCol>
              </a:tblGrid>
              <a:tr h="675395">
                <a:tc>
                  <a:txBody>
                    <a:bodyPr/>
                    <a:lstStyle/>
                    <a:p>
                      <a:pPr algn="l" fontAlgn="ctr"/>
                      <a:r>
                        <a:rPr lang="en-GB" sz="1400" b="0" i="0" u="none" strike="noStrike">
                          <a:solidFill>
                            <a:srgbClr val="000000"/>
                          </a:solidFill>
                          <a:effectLst/>
                          <a:latin typeface="Arial" panose="020B0604020202020204" pitchFamily="34" charset="0"/>
                          <a:cs typeface="Arial" panose="020B0604020202020204" pitchFamily="34" charset="0"/>
                        </a:rPr>
                        <a:t>DIAGNOSTIC CLOCK START DATE</a:t>
                      </a:r>
                    </a:p>
                  </a:txBody>
                  <a:tcPr marL="108000" marR="72000" marT="108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1400" b="0" i="0" u="none" strike="noStrike">
                          <a:solidFill>
                            <a:srgbClr val="000000"/>
                          </a:solidFill>
                          <a:effectLst/>
                          <a:latin typeface="Arial" panose="020B0604020202020204" pitchFamily="34" charset="0"/>
                          <a:cs typeface="Arial" panose="020B0604020202020204" pitchFamily="34" charset="0"/>
                        </a:rPr>
                        <a:t>The DIAGNOSTIC CLOCK START DATE refers to the diagnostic clock start time for a Diagnostic Waiting List referral type (01).</a:t>
                      </a:r>
                    </a:p>
                  </a:txBody>
                  <a:tcPr marL="108000" marR="0" marT="108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6144310"/>
                  </a:ext>
                </a:extLst>
              </a:tr>
              <a:tr h="675395">
                <a:tc>
                  <a:txBody>
                    <a:bodyPr/>
                    <a:lstStyle/>
                    <a:p>
                      <a:pPr algn="l" fontAlgn="ctr"/>
                      <a:r>
                        <a:rPr lang="en-GB" sz="1400" b="0" i="0" u="none" strike="noStrike">
                          <a:solidFill>
                            <a:srgbClr val="000000"/>
                          </a:solidFill>
                          <a:effectLst/>
                          <a:latin typeface="Arial" panose="020B0604020202020204" pitchFamily="34" charset="0"/>
                          <a:cs typeface="Arial" panose="020B0604020202020204" pitchFamily="34" charset="0"/>
                        </a:rPr>
                        <a:t>PLANNED DIAGNOSTIC DUE DATE</a:t>
                      </a:r>
                    </a:p>
                  </a:txBody>
                  <a:tcPr marL="108000" marR="0" marT="108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1400" b="0" i="0" u="none" strike="noStrike">
                          <a:solidFill>
                            <a:srgbClr val="000000"/>
                          </a:solidFill>
                          <a:effectLst/>
                          <a:latin typeface="Arial" panose="020B0604020202020204" pitchFamily="34" charset="0"/>
                          <a:cs typeface="Arial" panose="020B0604020202020204" pitchFamily="34" charset="0"/>
                        </a:rPr>
                        <a:t>The PLANNED DIAGNOSTIC DUE DATE refers to the planned date for a Planned Diagnostic referral type (02)</a:t>
                      </a:r>
                    </a:p>
                  </a:txBody>
                  <a:tcPr marL="108000" marR="0" marT="108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974730"/>
                  </a:ext>
                </a:extLst>
              </a:tr>
            </a:tbl>
          </a:graphicData>
        </a:graphic>
      </p:graphicFrame>
    </p:spTree>
    <p:extLst>
      <p:ext uri="{BB962C8B-B14F-4D97-AF65-F5344CB8AC3E}">
        <p14:creationId xmlns:p14="http://schemas.microsoft.com/office/powerpoint/2010/main" val="175886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6F8F8"/>
        </a:solidFill>
        <a:effectLst/>
      </p:bgPr>
    </p:bg>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Local Codes mapping to NICIP code</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3785652"/>
          </a:xfrm>
          <a:prstGeom prst="rect">
            <a:avLst/>
          </a:prstGeom>
          <a:noFill/>
          <a:ln>
            <a:noFill/>
          </a:ln>
        </p:spPr>
        <p:txBody>
          <a:bodyPr wrap="square">
            <a:spAutoFit/>
          </a:bodyPr>
          <a:lstStyle/>
          <a:p>
            <a:pPr marL="0" indent="0">
              <a:buFont typeface="Arial" panose="020B0604020202020204" pitchFamily="34" charset="0"/>
              <a:buNone/>
            </a:pPr>
            <a:r>
              <a:rPr lang="en-GB" sz="2400" dirty="0"/>
              <a:t>The current DIDS Information Standard published in 2016 makes clear this is an interim process ‘An interim “local codes mapping” service will be provided by NHS Digital which will map local codes into the relevant NICIP code by using a mapping file provided by you’</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We understand this feature has only been used by a minority of users.</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We plan to discontinue this feature in DIDS v2.0, to allow a focus on other changes and support the new structure of enforcing either NICIP or a SNOMED CT code to be submitted.</a:t>
            </a:r>
          </a:p>
        </p:txBody>
      </p:sp>
    </p:spTree>
    <p:extLst>
      <p:ext uri="{BB962C8B-B14F-4D97-AF65-F5344CB8AC3E}">
        <p14:creationId xmlns:p14="http://schemas.microsoft.com/office/powerpoint/2010/main" val="23083451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lang="en-GB" sz="3200" b="1" dirty="0"/>
              <a:t>CODED PROCEDURE END TIMESTAMP </a:t>
            </a:r>
            <a:endParaRPr kumimoji="0" lang="en-GB" sz="3200" b="1" i="0" u="none" strike="noStrike" cap="none" spc="0" normalizeH="0" baseline="0" noProof="0" dirty="0">
              <a:ln>
                <a:noFill/>
              </a:ln>
              <a:effectLst/>
              <a:uLnTx/>
              <a:uFillTx/>
            </a:endParaRPr>
          </a:p>
        </p:txBody>
      </p:sp>
      <p:sp>
        <p:nvSpPr>
          <p:cNvPr id="4" name="TextBox 3">
            <a:extLst>
              <a:ext uri="{FF2B5EF4-FFF2-40B4-BE49-F238E27FC236}">
                <a16:creationId xmlns:a16="http://schemas.microsoft.com/office/drawing/2014/main" id="{54CB5B60-48EA-753C-20FE-20D8217593E4}"/>
              </a:ext>
            </a:extLst>
          </p:cNvPr>
          <p:cNvSpPr txBox="1"/>
          <p:nvPr/>
        </p:nvSpPr>
        <p:spPr>
          <a:xfrm>
            <a:off x="432000" y="1405884"/>
            <a:ext cx="10400082" cy="4893647"/>
          </a:xfrm>
          <a:prstGeom prst="rect">
            <a:avLst/>
          </a:prstGeom>
          <a:noFill/>
          <a:ln>
            <a:noFill/>
          </a:ln>
        </p:spPr>
        <p:txBody>
          <a:bodyPr wrap="square">
            <a:spAutoFit/>
          </a:bodyPr>
          <a:lstStyle/>
          <a:p>
            <a:pPr marL="0" indent="0">
              <a:buFont typeface="Arial" panose="020B0604020202020204" pitchFamily="34" charset="0"/>
              <a:buNone/>
            </a:pPr>
            <a:r>
              <a:rPr lang="en-GB" sz="2400" dirty="0"/>
              <a:t>Paired with CODED PROCEDURE START TIMESTAMP, CODED PROCEDURE END TIMESTAMP will replace DIAGNOSTIC TEST DATE.</a:t>
            </a:r>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r>
              <a:rPr lang="en-GB" sz="2400" dirty="0"/>
              <a:t>CODED PROCEDURE END TIMESTAMP will d</a:t>
            </a:r>
            <a:r>
              <a:rPr lang="en-GB" sz="2400" dirty="0">
                <a:solidFill>
                  <a:schemeClr val="tx1"/>
                </a:solidFill>
              </a:rPr>
              <a:t>efine what activity is in a month for v2.0.</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For example, for ‘April 2026’ activity in DIDS v2.0, would be where the CODED PROCEDURE END TIMESTAMP is:</a:t>
            </a:r>
          </a:p>
          <a:p>
            <a:pPr marL="0" indent="0">
              <a:buFont typeface="Arial" panose="020B0604020202020204" pitchFamily="34" charset="0"/>
              <a:buNone/>
            </a:pPr>
            <a:r>
              <a:rPr lang="en-GB" sz="2400" dirty="0"/>
              <a:t>&gt;=2026-04-01T00:00:00 +01:00, and,</a:t>
            </a:r>
          </a:p>
          <a:p>
            <a:pPr marL="0" indent="0">
              <a:buFont typeface="Arial" panose="020B0604020202020204" pitchFamily="34" charset="0"/>
              <a:buNone/>
            </a:pPr>
            <a:r>
              <a:rPr lang="en-GB" sz="2400" dirty="0"/>
              <a:t>&lt;=2026-04-30T23:59:59 +01:00</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This data item is planned to be used (rather than CODED PROCEDURE START TIMESTAMP) to flow activity which has completed.</a:t>
            </a:r>
          </a:p>
        </p:txBody>
      </p:sp>
    </p:spTree>
    <p:extLst>
      <p:ext uri="{BB962C8B-B14F-4D97-AF65-F5344CB8AC3E}">
        <p14:creationId xmlns:p14="http://schemas.microsoft.com/office/powerpoint/2010/main" val="172495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508653"/>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a:latin typeface="Arial"/>
              </a:rPr>
              <a:t>If you wish to ask a question, raise a query or help us understand better the possible solution to a requirement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a:latin typeface="Arial"/>
              </a:rPr>
              <a:t>If we are unable to answer your question due to </a:t>
            </a:r>
            <a:r>
              <a:rPr lang="en-US" sz="1600"/>
              <a:t>time constraints, please forward it to</a:t>
            </a:r>
            <a:r>
              <a:rPr lang="en-US" sz="1600">
                <a:solidFill>
                  <a:srgbClr val="425563"/>
                </a:solidFill>
              </a:rPr>
              <a:t> </a:t>
            </a:r>
            <a:r>
              <a:rPr lang="en-US" sz="1600">
                <a:solidFill>
                  <a:srgbClr val="425563"/>
                </a:solidFill>
                <a:hlinkClick r:id="rId3"/>
              </a:rPr>
              <a:t>dataset.development@nhs.net</a:t>
            </a:r>
            <a:r>
              <a:rPr lang="en-US" sz="1600">
                <a:solidFill>
                  <a:srgbClr val="425563"/>
                </a:solidFill>
              </a:rPr>
              <a:t> </a:t>
            </a:r>
            <a:r>
              <a:rPr lang="en-US" sz="1600"/>
              <a:t>and we will pick it up via our mailbox</a:t>
            </a:r>
          </a:p>
          <a:p>
            <a:pPr marL="285750" lvl="0" indent="-285750">
              <a:spcBef>
                <a:spcPts val="600"/>
              </a:spcBef>
              <a:buFont typeface="Arial" panose="020B0604020202020204" pitchFamily="34" charset="0"/>
              <a:buChar char="•"/>
              <a:defRPr/>
            </a:pPr>
            <a:r>
              <a:rPr lang="en-US" sz="160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7484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lang="en-GB" sz="3200" b="1"/>
              <a:t>Tidy up items </a:t>
            </a:r>
            <a:endParaRPr kumimoji="0" lang="en-GB" sz="3200" b="1" i="0" u="none" strike="noStrike" cap="none" spc="0" normalizeH="0" baseline="0" noProof="0">
              <a:ln>
                <a:noFill/>
              </a:ln>
              <a:effectLst/>
              <a:uLnTx/>
              <a:uFillTx/>
            </a:endParaRPr>
          </a:p>
        </p:txBody>
      </p:sp>
      <p:sp>
        <p:nvSpPr>
          <p:cNvPr id="4" name="TextBox 3">
            <a:extLst>
              <a:ext uri="{FF2B5EF4-FFF2-40B4-BE49-F238E27FC236}">
                <a16:creationId xmlns:a16="http://schemas.microsoft.com/office/drawing/2014/main" id="{61C0492B-370C-AB25-E5DD-3F3B9E5E6E6D}"/>
              </a:ext>
            </a:extLst>
          </p:cNvPr>
          <p:cNvSpPr txBox="1"/>
          <p:nvPr/>
        </p:nvSpPr>
        <p:spPr>
          <a:xfrm>
            <a:off x="432000" y="1405884"/>
            <a:ext cx="10400082" cy="2677656"/>
          </a:xfrm>
          <a:prstGeom prst="rect">
            <a:avLst/>
          </a:prstGeom>
          <a:noFill/>
          <a:ln>
            <a:noFill/>
          </a:ln>
        </p:spPr>
        <p:txBody>
          <a:bodyPr wrap="square">
            <a:spAutoFit/>
          </a:bodyPr>
          <a:lstStyle/>
          <a:p>
            <a:pPr marL="0" indent="0">
              <a:buFont typeface="Arial" panose="020B0604020202020204" pitchFamily="34" charset="0"/>
              <a:buNone/>
            </a:pPr>
            <a:r>
              <a:rPr lang="en-GB" sz="2400" dirty="0">
                <a:solidFill>
                  <a:schemeClr val="tx1"/>
                </a:solidFill>
              </a:rPr>
              <a:t>Radiological Accession Number (RAN) is NOT being replaced / renamed</a:t>
            </a:r>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r>
              <a:rPr lang="en-GB" sz="2400" dirty="0">
                <a:solidFill>
                  <a:schemeClr val="tx1"/>
                </a:solidFill>
              </a:rPr>
              <a:t>Local Patient ID (Extended) and Organisatio</a:t>
            </a:r>
            <a:r>
              <a:rPr lang="en-GB" sz="2400" dirty="0"/>
              <a:t>n Identifier (Local Patient ID) are mandatory</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DIDS v2.0 used for direct care</a:t>
            </a:r>
          </a:p>
          <a:p>
            <a:pPr marL="0" indent="0">
              <a:buFont typeface="Arial" panose="020B0604020202020204" pitchFamily="34" charset="0"/>
              <a:buNone/>
            </a:pPr>
            <a:endParaRPr lang="en-GB" sz="2400" dirty="0">
              <a:solidFill>
                <a:schemeClr val="tx1"/>
              </a:solidFill>
            </a:endParaRPr>
          </a:p>
        </p:txBody>
      </p:sp>
    </p:spTree>
    <p:extLst>
      <p:ext uri="{BB962C8B-B14F-4D97-AF65-F5344CB8AC3E}">
        <p14:creationId xmlns:p14="http://schemas.microsoft.com/office/powerpoint/2010/main" val="1056432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L="0" indent="0">
              <a:buFont typeface="Arial" panose="020B0604020202020204" pitchFamily="34" charset="0"/>
              <a:buNone/>
            </a:pPr>
            <a:r>
              <a:rPr lang="en-GB" sz="3200" dirty="0"/>
              <a:t>DIDS v2.0 used for direct care</a:t>
            </a:r>
          </a:p>
        </p:txBody>
      </p:sp>
      <p:sp>
        <p:nvSpPr>
          <p:cNvPr id="4" name="TextBox 3">
            <a:extLst>
              <a:ext uri="{FF2B5EF4-FFF2-40B4-BE49-F238E27FC236}">
                <a16:creationId xmlns:a16="http://schemas.microsoft.com/office/drawing/2014/main" id="{61C0492B-370C-AB25-E5DD-3F3B9E5E6E6D}"/>
              </a:ext>
            </a:extLst>
          </p:cNvPr>
          <p:cNvSpPr txBox="1"/>
          <p:nvPr/>
        </p:nvSpPr>
        <p:spPr>
          <a:xfrm>
            <a:off x="432000" y="1405884"/>
            <a:ext cx="10400082" cy="3785652"/>
          </a:xfrm>
          <a:prstGeom prst="rect">
            <a:avLst/>
          </a:prstGeom>
          <a:noFill/>
          <a:ln>
            <a:noFill/>
          </a:ln>
        </p:spPr>
        <p:txBody>
          <a:bodyPr wrap="square">
            <a:spAutoFit/>
          </a:bodyPr>
          <a:lstStyle/>
          <a:p>
            <a:r>
              <a:rPr lang="en-GB" sz="2000" dirty="0"/>
              <a:t>Improving how we use data to support the NHS was a key theme highlighted in the Data Saves Lives policy paper. As part of this drive NHSE is seeking to enable where possible all of its data products to meet new and emergent user needs. </a:t>
            </a:r>
          </a:p>
          <a:p>
            <a:r>
              <a:rPr lang="en-GB" sz="2000" dirty="0"/>
              <a:t> </a:t>
            </a:r>
          </a:p>
          <a:p>
            <a:r>
              <a:rPr lang="en-GB" sz="2000" dirty="0"/>
              <a:t>Examples include the NHS England </a:t>
            </a:r>
            <a:r>
              <a:rPr lang="en-GB" sz="2000" dirty="0" err="1">
                <a:hlinkClick r:id="rId3">
                  <a:extLst>
                    <a:ext uri="{A12FA001-AC4F-418D-AE19-62706E023703}">
                      <ahyp:hlinkClr xmlns:ahyp="http://schemas.microsoft.com/office/drawing/2018/hyperlinkcolor" val="tx"/>
                    </a:ext>
                  </a:extLst>
                </a:hlinkClick>
              </a:rPr>
              <a:t>Cohorting</a:t>
            </a:r>
            <a:r>
              <a:rPr lang="en-GB" sz="2000" dirty="0">
                <a:hlinkClick r:id="rId3">
                  <a:extLst>
                    <a:ext uri="{A12FA001-AC4F-418D-AE19-62706E023703}">
                      <ahyp:hlinkClr xmlns:ahyp="http://schemas.microsoft.com/office/drawing/2018/hyperlinkcolor" val="tx"/>
                    </a:ext>
                  </a:extLst>
                </a:hlinkClick>
              </a:rPr>
              <a:t> as a Service</a:t>
            </a:r>
            <a:r>
              <a:rPr lang="en-GB" sz="2000" dirty="0"/>
              <a:t>, and also our work to support research and innovation to power new medical treatments through the </a:t>
            </a:r>
            <a:r>
              <a:rPr lang="en-GB" sz="2000" dirty="0" err="1">
                <a:hlinkClick r:id="rId4">
                  <a:extLst>
                    <a:ext uri="{A12FA001-AC4F-418D-AE19-62706E023703}">
                      <ahyp:hlinkClr xmlns:ahyp="http://schemas.microsoft.com/office/drawing/2018/hyperlinkcolor" val="tx"/>
                    </a:ext>
                  </a:extLst>
                </a:hlinkClick>
              </a:rPr>
              <a:t>DigiTrials</a:t>
            </a:r>
            <a:r>
              <a:rPr lang="en-GB" sz="2000" dirty="0">
                <a:hlinkClick r:id="rId4">
                  <a:extLst>
                    <a:ext uri="{A12FA001-AC4F-418D-AE19-62706E023703}">
                      <ahyp:hlinkClr xmlns:ahyp="http://schemas.microsoft.com/office/drawing/2018/hyperlinkcolor" val="tx"/>
                    </a:ext>
                  </a:extLst>
                </a:hlinkClick>
              </a:rPr>
              <a:t> service</a:t>
            </a:r>
            <a:r>
              <a:rPr lang="en-GB" sz="2000" dirty="0"/>
              <a:t>. As these uses of the data involve actions taken at the individual patient level from a information governance perspective they are considered to  be direct care rather than secondary use in their classification.  </a:t>
            </a:r>
          </a:p>
          <a:p>
            <a:r>
              <a:rPr lang="en-GB" sz="2000" dirty="0"/>
              <a:t> </a:t>
            </a:r>
          </a:p>
          <a:p>
            <a:r>
              <a:rPr lang="en-GB" sz="2000" dirty="0"/>
              <a:t>We are therefore clarifying that these types of use cases maybe applicable to the data we collect going forward in the future within the new information standard for DIDs v2.0. </a:t>
            </a:r>
            <a:endParaRPr lang="en-GB" sz="2000" dirty="0">
              <a:solidFill>
                <a:schemeClr val="tx1"/>
              </a:solidFill>
            </a:endParaRPr>
          </a:p>
        </p:txBody>
      </p:sp>
    </p:spTree>
    <p:extLst>
      <p:ext uri="{BB962C8B-B14F-4D97-AF65-F5344CB8AC3E}">
        <p14:creationId xmlns:p14="http://schemas.microsoft.com/office/powerpoint/2010/main" val="66862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DF457-D5CE-5F3B-1BD7-122C75E2F37C}"/>
              </a:ext>
            </a:extLst>
          </p:cNvPr>
          <p:cNvSpPr>
            <a:spLocks noGrp="1"/>
          </p:cNvSpPr>
          <p:nvPr>
            <p:ph type="title"/>
          </p:nvPr>
        </p:nvSpPr>
        <p:spPr>
          <a:xfrm>
            <a:off x="494408" y="394855"/>
            <a:ext cx="11404154" cy="865186"/>
          </a:xfrm>
        </p:spPr>
        <p:txBody>
          <a:bodyPr>
            <a:normAutofit/>
          </a:bodyPr>
          <a:lstStyle/>
          <a:p>
            <a:r>
              <a:rPr lang="en-GB" sz="3200" dirty="0"/>
              <a:t>DIDS data users - transition impact (See 37 – 1</a:t>
            </a:r>
            <a:r>
              <a:rPr lang="en-GB" sz="3200" baseline="30000" dirty="0"/>
              <a:t>st</a:t>
            </a:r>
            <a:r>
              <a:rPr lang="en-GB" sz="3200" dirty="0"/>
              <a:t> Q)</a:t>
            </a:r>
          </a:p>
        </p:txBody>
      </p:sp>
      <p:sp>
        <p:nvSpPr>
          <p:cNvPr id="3" name="Content Placeholder 2">
            <a:extLst>
              <a:ext uri="{FF2B5EF4-FFF2-40B4-BE49-F238E27FC236}">
                <a16:creationId xmlns:a16="http://schemas.microsoft.com/office/drawing/2014/main" id="{6B2F92AF-B035-E237-536A-7AAA8AB96192}"/>
              </a:ext>
            </a:extLst>
          </p:cNvPr>
          <p:cNvSpPr>
            <a:spLocks noGrp="1"/>
          </p:cNvSpPr>
          <p:nvPr>
            <p:ph idx="1"/>
          </p:nvPr>
        </p:nvSpPr>
        <p:spPr>
          <a:xfrm>
            <a:off x="375138" y="1415778"/>
            <a:ext cx="11180592" cy="4710702"/>
          </a:xfrm>
        </p:spPr>
        <p:txBody>
          <a:bodyPr>
            <a:normAutofit/>
          </a:bodyPr>
          <a:lstStyle/>
          <a:p>
            <a:pPr marL="342900" indent="-342900">
              <a:buFont typeface="Arial" panose="020B0604020202020204" pitchFamily="34" charset="0"/>
              <a:buChar char="•"/>
            </a:pPr>
            <a:r>
              <a:rPr lang="en-GB" dirty="0"/>
              <a:t>Due to the switch over of submissions of DIDS data from v1.0 to v2.0, it may not be possible to consistently report on specific data items for the full financial year in which this change will occur.</a:t>
            </a:r>
          </a:p>
          <a:p>
            <a:endParaRPr lang="en-GB" dirty="0"/>
          </a:p>
          <a:p>
            <a:r>
              <a:rPr lang="en-GB" dirty="0"/>
              <a:t>Do you see any major problems in relation to how you utilise DIDS data because of this?</a:t>
            </a:r>
          </a:p>
          <a:p>
            <a:endParaRPr lang="en-GB" dirty="0"/>
          </a:p>
          <a:p>
            <a:br>
              <a:rPr lang="en-GB" dirty="0"/>
            </a:br>
            <a:endParaRPr lang="en-GB" dirty="0"/>
          </a:p>
          <a:p>
            <a:endParaRPr lang="en-GB" dirty="0"/>
          </a:p>
          <a:p>
            <a:endParaRPr lang="en-GB" dirty="0"/>
          </a:p>
        </p:txBody>
      </p:sp>
    </p:spTree>
    <p:extLst>
      <p:ext uri="{BB962C8B-B14F-4D97-AF65-F5344CB8AC3E}">
        <p14:creationId xmlns:p14="http://schemas.microsoft.com/office/powerpoint/2010/main" val="426584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3FA72-A378-5C67-6308-67FB290B1FB4}"/>
              </a:ext>
            </a:extLst>
          </p:cNvPr>
          <p:cNvSpPr>
            <a:spLocks noGrp="1"/>
          </p:cNvSpPr>
          <p:nvPr>
            <p:ph type="title"/>
          </p:nvPr>
        </p:nvSpPr>
        <p:spPr/>
        <p:txBody>
          <a:bodyPr>
            <a:normAutofit/>
          </a:bodyPr>
          <a:lstStyle/>
          <a:p>
            <a:r>
              <a:rPr lang="en-GB" sz="3200" dirty="0"/>
              <a:t>DIDS data users - transition impact (See 37 – 2</a:t>
            </a:r>
            <a:r>
              <a:rPr lang="en-GB" sz="3200" baseline="30000" dirty="0"/>
              <a:t>nd</a:t>
            </a:r>
            <a:r>
              <a:rPr lang="en-GB" sz="3200" dirty="0"/>
              <a:t> Q)</a:t>
            </a:r>
          </a:p>
        </p:txBody>
      </p:sp>
      <p:sp>
        <p:nvSpPr>
          <p:cNvPr id="3" name="Content Placeholder 2">
            <a:extLst>
              <a:ext uri="{FF2B5EF4-FFF2-40B4-BE49-F238E27FC236}">
                <a16:creationId xmlns:a16="http://schemas.microsoft.com/office/drawing/2014/main" id="{63DA251B-8218-2CB5-F8A1-07C02299EC2F}"/>
              </a:ext>
            </a:extLst>
          </p:cNvPr>
          <p:cNvSpPr>
            <a:spLocks noGrp="1"/>
          </p:cNvSpPr>
          <p:nvPr>
            <p:ph idx="1"/>
          </p:nvPr>
        </p:nvSpPr>
        <p:spPr>
          <a:xfrm>
            <a:off x="375138" y="1415778"/>
            <a:ext cx="11404154" cy="4663746"/>
          </a:xfrm>
        </p:spPr>
        <p:txBody>
          <a:bodyPr/>
          <a:lstStyle/>
          <a:p>
            <a:r>
              <a:rPr lang="en-GB" dirty="0">
                <a:solidFill>
                  <a:srgbClr val="000000"/>
                </a:solidFill>
              </a:rPr>
              <a:t>To support providers during the switch over to DIDS v2.0:</a:t>
            </a:r>
            <a:endParaRPr lang="en-GB" b="0" i="0" dirty="0">
              <a:solidFill>
                <a:srgbClr val="000000"/>
              </a:solidFill>
              <a:effectLst/>
            </a:endParaRPr>
          </a:p>
          <a:p>
            <a:pPr marL="342900" indent="-342900">
              <a:buFont typeface="Arial" panose="020B0604020202020204" pitchFamily="34" charset="0"/>
              <a:buChar char="•"/>
            </a:pPr>
            <a:r>
              <a:rPr lang="en-GB" b="0" i="0" dirty="0">
                <a:solidFill>
                  <a:srgbClr val="000000"/>
                </a:solidFill>
                <a:effectLst/>
              </a:rPr>
              <a:t>There will for the first 12-months be an extension to the standard submission window for DIDS v2.0 before finalising reporting activity from any specific month (which will be 6 months as a standard option from the current standard 3 months).  </a:t>
            </a:r>
          </a:p>
          <a:p>
            <a:pPr marL="342900" indent="-342900">
              <a:buFont typeface="Arial" panose="020B0604020202020204" pitchFamily="34" charset="0"/>
              <a:buChar char="•"/>
            </a:pPr>
            <a:endParaRPr lang="en-GB" b="0" i="0" dirty="0">
              <a:solidFill>
                <a:srgbClr val="000000"/>
              </a:solidFill>
              <a:effectLst/>
            </a:endParaRPr>
          </a:p>
          <a:p>
            <a:pPr marL="342900" indent="-342900">
              <a:buFont typeface="Arial" panose="020B0604020202020204" pitchFamily="34" charset="0"/>
              <a:buChar char="•"/>
            </a:pPr>
            <a:r>
              <a:rPr lang="en-GB" b="0" i="0" dirty="0">
                <a:solidFill>
                  <a:srgbClr val="000000"/>
                </a:solidFill>
                <a:effectLst/>
              </a:rPr>
              <a:t>This could result in provisional cuts of data for most recent DIDS activity submitted in this time to be less complete and accurate than is currently the case.  This might impact certain analytical insights which can be achieved from the data for this time-period.   </a:t>
            </a:r>
          </a:p>
          <a:p>
            <a:endParaRPr lang="en-GB" dirty="0"/>
          </a:p>
          <a:p>
            <a:r>
              <a:rPr lang="en-GB" b="0" i="0" dirty="0">
                <a:solidFill>
                  <a:srgbClr val="000000"/>
                </a:solidFill>
                <a:effectLst/>
              </a:rPr>
              <a:t>Do you see any major problems in relation to how you utilise DIDS data because of this?</a:t>
            </a:r>
            <a:endParaRPr lang="en-GB" dirty="0"/>
          </a:p>
        </p:txBody>
      </p:sp>
    </p:spTree>
    <p:extLst>
      <p:ext uri="{BB962C8B-B14F-4D97-AF65-F5344CB8AC3E}">
        <p14:creationId xmlns:p14="http://schemas.microsoft.com/office/powerpoint/2010/main" val="327056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L="0" indent="0">
              <a:buFont typeface="Arial" panose="020B0604020202020204" pitchFamily="34" charset="0"/>
              <a:buNone/>
            </a:pPr>
            <a:r>
              <a:rPr lang="en-GB" sz="3200" dirty="0"/>
              <a:t>Data Items renamed </a:t>
            </a:r>
          </a:p>
        </p:txBody>
      </p:sp>
      <p:sp>
        <p:nvSpPr>
          <p:cNvPr id="4" name="TextBox 3">
            <a:extLst>
              <a:ext uri="{FF2B5EF4-FFF2-40B4-BE49-F238E27FC236}">
                <a16:creationId xmlns:a16="http://schemas.microsoft.com/office/drawing/2014/main" id="{61C0492B-370C-AB25-E5DD-3F3B9E5E6E6D}"/>
              </a:ext>
            </a:extLst>
          </p:cNvPr>
          <p:cNvSpPr txBox="1"/>
          <p:nvPr/>
        </p:nvSpPr>
        <p:spPr>
          <a:xfrm>
            <a:off x="432000" y="1405884"/>
            <a:ext cx="10400082" cy="4062651"/>
          </a:xfrm>
          <a:prstGeom prst="rect">
            <a:avLst/>
          </a:prstGeom>
          <a:noFill/>
          <a:ln>
            <a:noFill/>
          </a:ln>
        </p:spPr>
        <p:txBody>
          <a:bodyPr wrap="square">
            <a:spAutoFit/>
          </a:bodyPr>
          <a:lstStyle/>
          <a:p>
            <a:r>
              <a:rPr lang="en-GB" sz="2000" dirty="0"/>
              <a:t>The following data items have had their names changed since the last webinar, are reflected in the new draft TOS and available for comment in the public consultation.</a:t>
            </a:r>
          </a:p>
          <a:p>
            <a:endParaRPr lang="en-GB" sz="2000" dirty="0">
              <a:solidFill>
                <a:schemeClr val="tx1"/>
              </a:solidFill>
            </a:endParaRPr>
          </a:p>
          <a:p>
            <a:pPr marL="342900" indent="-342900">
              <a:buFont typeface="Arial" panose="020B0604020202020204" pitchFamily="34" charset="0"/>
              <a:buChar char="•"/>
            </a:pPr>
            <a:r>
              <a:rPr lang="en-GB" dirty="0">
                <a:solidFill>
                  <a:schemeClr val="tx1"/>
                </a:solidFill>
              </a:rPr>
              <a:t>PATIENT SOURCE SETTING TYPE (DIAGNOSTIC IMAGING) - DIAGNOSTIC IMAGING REQUEST SOURCE</a:t>
            </a:r>
            <a:endParaRPr lang="en-GB" dirty="0"/>
          </a:p>
          <a:p>
            <a:pPr marL="342900" indent="-342900">
              <a:buFont typeface="Arial" panose="020B0604020202020204" pitchFamily="34" charset="0"/>
              <a:buChar char="•"/>
            </a:pPr>
            <a:r>
              <a:rPr lang="en-GB" dirty="0">
                <a:solidFill>
                  <a:schemeClr val="tx1"/>
                </a:solidFill>
              </a:rPr>
              <a:t>REFERRER CODE - REFERRER CODE (DIAGNOSTIC IMAGING)</a:t>
            </a:r>
          </a:p>
          <a:p>
            <a:pPr marL="342900" indent="-342900">
              <a:buFont typeface="Arial" panose="020B0604020202020204" pitchFamily="34" charset="0"/>
              <a:buChar char="•"/>
            </a:pPr>
            <a:r>
              <a:rPr lang="en-GB" dirty="0">
                <a:solidFill>
                  <a:schemeClr val="tx1"/>
                </a:solidFill>
              </a:rPr>
              <a:t>PROCEDURE SCHEME IN USE (IMAGING) - PROCEDURE SCHEME IN USE</a:t>
            </a:r>
            <a:endParaRPr lang="en-GB" dirty="0"/>
          </a:p>
          <a:p>
            <a:pPr marL="342900" indent="-342900">
              <a:buFont typeface="Arial" panose="020B0604020202020204" pitchFamily="34" charset="0"/>
              <a:buChar char="•"/>
            </a:pPr>
            <a:r>
              <a:rPr lang="en-GB" b="0" i="0" u="none" strike="noStrike" dirty="0">
                <a:solidFill>
                  <a:srgbClr val="000000"/>
                </a:solidFill>
                <a:effectLst/>
              </a:rPr>
              <a:t>GENERAL ANAESTHETIC INDICATOR</a:t>
            </a:r>
            <a:r>
              <a:rPr lang="en-GB" dirty="0"/>
              <a:t> - </a:t>
            </a:r>
            <a:r>
              <a:rPr lang="en-GB" b="0" i="0" u="none" strike="noStrike" dirty="0">
                <a:solidFill>
                  <a:srgbClr val="000000"/>
                </a:solidFill>
                <a:effectLst/>
              </a:rPr>
              <a:t>GENERAL ANAESTHETIC ADMINISTERED INDICATOR</a:t>
            </a:r>
            <a:r>
              <a:rPr lang="en-GB" dirty="0"/>
              <a:t> </a:t>
            </a:r>
          </a:p>
          <a:p>
            <a:pPr marL="342900" indent="-342900">
              <a:buFont typeface="Arial" panose="020B0604020202020204" pitchFamily="34" charset="0"/>
              <a:buChar char="•"/>
            </a:pPr>
            <a:r>
              <a:rPr lang="en-GB" b="0" i="0" u="none" strike="noStrike" dirty="0">
                <a:solidFill>
                  <a:srgbClr val="000000"/>
                </a:solidFill>
                <a:effectLst/>
              </a:rPr>
              <a:t>CANCER INDICATION CODE (IMAGING)</a:t>
            </a:r>
            <a:r>
              <a:rPr lang="en-GB" dirty="0"/>
              <a:t> - </a:t>
            </a:r>
            <a:r>
              <a:rPr lang="en-GB" b="0" i="0" u="none" strike="noStrike" dirty="0">
                <a:solidFill>
                  <a:srgbClr val="000000"/>
                </a:solidFill>
                <a:effectLst/>
              </a:rPr>
              <a:t>CANCER INDICATION CODE (DIAGNOSTIC IMAGING)</a:t>
            </a:r>
            <a:r>
              <a:rPr lang="en-GB" dirty="0"/>
              <a:t> </a:t>
            </a:r>
          </a:p>
          <a:p>
            <a:pPr marL="342900" indent="-342900">
              <a:buFont typeface="Arial" panose="020B0604020202020204" pitchFamily="34" charset="0"/>
              <a:buChar char="•"/>
            </a:pPr>
            <a:r>
              <a:rPr lang="en-GB" b="0" i="0" u="none" strike="noStrike" dirty="0">
                <a:solidFill>
                  <a:srgbClr val="000000"/>
                </a:solidFill>
                <a:effectLst/>
              </a:rPr>
              <a:t>AUTO REPORT INDICATOR</a:t>
            </a:r>
            <a:r>
              <a:rPr lang="en-GB" dirty="0"/>
              <a:t> - </a:t>
            </a:r>
            <a:r>
              <a:rPr lang="en-GB" b="0" i="0" u="none" strike="noStrike" dirty="0">
                <a:solidFill>
                  <a:srgbClr val="000000"/>
                </a:solidFill>
                <a:effectLst/>
              </a:rPr>
              <a:t>AUTO REPORTED EXAMINATION INDICATOR</a:t>
            </a:r>
            <a:r>
              <a:rPr lang="en-GB" dirty="0"/>
              <a:t> </a:t>
            </a:r>
          </a:p>
          <a:p>
            <a:pPr marL="342900" indent="-342900">
              <a:buFont typeface="Arial" panose="020B0604020202020204" pitchFamily="34" charset="0"/>
              <a:buChar char="•"/>
            </a:pPr>
            <a:endParaRPr lang="en-GB" dirty="0">
              <a:solidFill>
                <a:srgbClr val="CC0099"/>
              </a:solidFill>
              <a:highlight>
                <a:srgbClr val="FFFF00"/>
              </a:highlight>
            </a:endParaRPr>
          </a:p>
          <a:p>
            <a:pPr marL="342900" indent="-342900">
              <a:buFont typeface="Arial" panose="020B0604020202020204" pitchFamily="34" charset="0"/>
              <a:buChar char="•"/>
            </a:pPr>
            <a:endParaRPr lang="en-GB" dirty="0">
              <a:solidFill>
                <a:srgbClr val="CC0099"/>
              </a:solidFill>
              <a:highlight>
                <a:srgbClr val="FFFF00"/>
              </a:highlight>
            </a:endParaRPr>
          </a:p>
        </p:txBody>
      </p:sp>
    </p:spTree>
    <p:extLst>
      <p:ext uri="{BB962C8B-B14F-4D97-AF65-F5344CB8AC3E}">
        <p14:creationId xmlns:p14="http://schemas.microsoft.com/office/powerpoint/2010/main" val="4214947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39EF0-4C49-E67C-89CF-AE21ECE73DDE}"/>
              </a:ext>
            </a:extLst>
          </p:cNvPr>
          <p:cNvSpPr>
            <a:spLocks noGrp="1"/>
          </p:cNvSpPr>
          <p:nvPr>
            <p:ph type="title"/>
          </p:nvPr>
        </p:nvSpPr>
        <p:spPr>
          <a:xfrm>
            <a:off x="432000" y="907774"/>
            <a:ext cx="11404154" cy="596347"/>
          </a:xfrm>
        </p:spPr>
        <p:txBody>
          <a:bodyPr>
            <a:normAutofit fontScale="90000"/>
          </a:bodyPr>
          <a:lstStyle/>
          <a:p>
            <a:r>
              <a:rPr lang="en-GB" i="0" dirty="0">
                <a:solidFill>
                  <a:srgbClr val="000000"/>
                </a:solidFill>
                <a:effectLst/>
                <a:latin typeface="+mn-lt"/>
              </a:rPr>
              <a:t>SDCS Cloud – Summary of main changes expected</a:t>
            </a:r>
            <a:br>
              <a:rPr lang="en-GB" b="0" i="0" dirty="0">
                <a:solidFill>
                  <a:srgbClr val="000000"/>
                </a:solidFill>
                <a:effectLst/>
                <a:latin typeface="Lato" panose="020F0502020204030203" pitchFamily="34" charset="0"/>
              </a:rPr>
            </a:br>
            <a:endParaRPr lang="en-GB" dirty="0"/>
          </a:p>
        </p:txBody>
      </p:sp>
      <p:sp>
        <p:nvSpPr>
          <p:cNvPr id="4" name="Content Placeholder 3">
            <a:extLst>
              <a:ext uri="{FF2B5EF4-FFF2-40B4-BE49-F238E27FC236}">
                <a16:creationId xmlns:a16="http://schemas.microsoft.com/office/drawing/2014/main" id="{220FF92C-6445-E0F7-2809-AA3CA1C28C3F}"/>
              </a:ext>
            </a:extLst>
          </p:cNvPr>
          <p:cNvSpPr>
            <a:spLocks noGrp="1"/>
          </p:cNvSpPr>
          <p:nvPr>
            <p:ph idx="1"/>
          </p:nvPr>
        </p:nvSpPr>
        <p:spPr>
          <a:xfrm>
            <a:off x="432000" y="1680210"/>
            <a:ext cx="11088000" cy="4694086"/>
          </a:xfrm>
        </p:spPr>
        <p:txBody>
          <a:bodyPr/>
          <a:lstStyle/>
          <a:p>
            <a:pPr algn="l">
              <a:buFont typeface="Arial" panose="020B0604020202020204" pitchFamily="34" charset="0"/>
              <a:buChar char="•"/>
            </a:pPr>
            <a:r>
              <a:rPr lang="en-GB" b="0" i="0" dirty="0">
                <a:solidFill>
                  <a:srgbClr val="000000"/>
                </a:solidFill>
                <a:effectLst/>
              </a:rPr>
              <a:t> New account needed to submit data.</a:t>
            </a:r>
          </a:p>
          <a:p>
            <a:pPr algn="l">
              <a:buFont typeface="Arial" panose="020B0604020202020204" pitchFamily="34" charset="0"/>
              <a:buChar char="•"/>
            </a:pPr>
            <a:r>
              <a:rPr lang="en-GB" b="0" i="0" dirty="0">
                <a:solidFill>
                  <a:srgbClr val="000000"/>
                </a:solidFill>
                <a:effectLst/>
              </a:rPr>
              <a:t> SDCS Cloud requires Two-Factor Authentication (2FA) to login.  </a:t>
            </a:r>
          </a:p>
          <a:p>
            <a:pPr algn="l">
              <a:buFont typeface="Arial" panose="020B0604020202020204" pitchFamily="34" charset="0"/>
              <a:buChar char="•"/>
            </a:pPr>
            <a:r>
              <a:rPr lang="en-GB" b="0" i="0" dirty="0">
                <a:solidFill>
                  <a:srgbClr val="000000"/>
                </a:solidFill>
                <a:effectLst/>
              </a:rPr>
              <a:t> New ‘Header’ data will be needed to allow files to be received via SDCS Cloud and processed (this is shown in the TOS).</a:t>
            </a:r>
          </a:p>
          <a:p>
            <a:pPr algn="l">
              <a:buFont typeface="Arial" panose="020B0604020202020204" pitchFamily="34" charset="0"/>
              <a:buChar char="•"/>
            </a:pPr>
            <a:r>
              <a:rPr lang="en-GB" b="0" i="0" dirty="0">
                <a:solidFill>
                  <a:srgbClr val="000000"/>
                </a:solidFill>
                <a:effectLst/>
              </a:rPr>
              <a:t> Validations planned to be undertaken in DPS (Data Processing Service) and  schema to submit data will change (for example not expected to have enumeration in it, though expect similar data quality checks to be undertaken as with DIDS data now).  </a:t>
            </a:r>
          </a:p>
          <a:p>
            <a:pPr algn="l">
              <a:buFont typeface="Arial" panose="020B0604020202020204" pitchFamily="34" charset="0"/>
              <a:buChar char="•"/>
            </a:pPr>
            <a:r>
              <a:rPr lang="en-GB" b="0" i="0" dirty="0">
                <a:solidFill>
                  <a:srgbClr val="000000"/>
                </a:solidFill>
                <a:effectLst/>
              </a:rPr>
              <a:t> Data submitters will receive data quality reports on submitted data, which will be available from SDCS Cloud. </a:t>
            </a:r>
          </a:p>
          <a:p>
            <a:pPr algn="l">
              <a:buFont typeface="Arial" panose="020B0604020202020204" pitchFamily="34" charset="0"/>
              <a:buChar char="•"/>
            </a:pPr>
            <a:r>
              <a:rPr lang="en-GB" b="0" i="0" dirty="0">
                <a:solidFill>
                  <a:srgbClr val="000000"/>
                </a:solidFill>
                <a:effectLst/>
              </a:rPr>
              <a:t> SDCS Cloud will allow test DIDS submissions before DIDS v2.0 data is submitted, to allow users to assess their data quality.</a:t>
            </a:r>
          </a:p>
          <a:p>
            <a:pPr algn="l">
              <a:buFont typeface="Arial" panose="020B0604020202020204" pitchFamily="34" charset="0"/>
              <a:buChar char="•"/>
            </a:pPr>
            <a:endParaRPr lang="en-GB" b="0" i="0" dirty="0">
              <a:solidFill>
                <a:srgbClr val="000000"/>
              </a:solidFill>
              <a:effectLst/>
            </a:endParaRPr>
          </a:p>
          <a:p>
            <a:pPr algn="l"/>
            <a:r>
              <a:rPr lang="en-GB" dirty="0">
                <a:solidFill>
                  <a:srgbClr val="000000"/>
                </a:solidFill>
              </a:rPr>
              <a:t>E</a:t>
            </a:r>
            <a:r>
              <a:rPr lang="en-GB" b="0" i="0" dirty="0">
                <a:solidFill>
                  <a:srgbClr val="000000"/>
                </a:solidFill>
                <a:effectLst/>
              </a:rPr>
              <a:t>xpected that users will be able to choose to submit DIDS v2.0 data in either XML or CSV format</a:t>
            </a:r>
            <a:r>
              <a:rPr lang="en-GB" dirty="0">
                <a:solidFill>
                  <a:srgbClr val="000000"/>
                </a:solidFill>
              </a:rPr>
              <a:t>.</a:t>
            </a:r>
            <a:endParaRPr lang="en-GB" b="0" i="0" dirty="0">
              <a:solidFill>
                <a:srgbClr val="000000"/>
              </a:solidFill>
              <a:effectLst/>
            </a:endParaRPr>
          </a:p>
          <a:p>
            <a:endParaRPr lang="en-GB" dirty="0"/>
          </a:p>
        </p:txBody>
      </p:sp>
    </p:spTree>
    <p:extLst>
      <p:ext uri="{BB962C8B-B14F-4D97-AF65-F5344CB8AC3E}">
        <p14:creationId xmlns:p14="http://schemas.microsoft.com/office/powerpoint/2010/main" val="248366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9F726-6934-B063-9AEF-040931EB0B6E}"/>
              </a:ext>
            </a:extLst>
          </p:cNvPr>
          <p:cNvSpPr>
            <a:spLocks noGrp="1"/>
          </p:cNvSpPr>
          <p:nvPr>
            <p:ph type="title"/>
          </p:nvPr>
        </p:nvSpPr>
        <p:spPr/>
        <p:txBody>
          <a:bodyPr/>
          <a:lstStyle/>
          <a:p>
            <a:r>
              <a:rPr lang="en-GB" dirty="0"/>
              <a:t>Important information</a:t>
            </a:r>
          </a:p>
        </p:txBody>
      </p:sp>
      <p:sp>
        <p:nvSpPr>
          <p:cNvPr id="3" name="Content Placeholder 2">
            <a:extLst>
              <a:ext uri="{FF2B5EF4-FFF2-40B4-BE49-F238E27FC236}">
                <a16:creationId xmlns:a16="http://schemas.microsoft.com/office/drawing/2014/main" id="{05A1794E-073B-586E-0671-9D2681402B80}"/>
              </a:ext>
            </a:extLst>
          </p:cNvPr>
          <p:cNvSpPr>
            <a:spLocks noGrp="1"/>
          </p:cNvSpPr>
          <p:nvPr>
            <p:ph idx="1"/>
          </p:nvPr>
        </p:nvSpPr>
        <p:spPr>
          <a:xfrm>
            <a:off x="375137" y="1371600"/>
            <a:ext cx="10915715" cy="4628850"/>
          </a:xfrm>
        </p:spPr>
        <p:txBody>
          <a:bodyPr>
            <a:normAutofit lnSpcReduction="10000"/>
          </a:bodyPr>
          <a:lstStyle/>
          <a:p>
            <a:pPr marL="457200" indent="-457200">
              <a:buAutoNum type="arabicPeriod"/>
            </a:pPr>
            <a:r>
              <a:rPr lang="en-GB" dirty="0"/>
              <a:t>Previous DIDS v2.0 webinar slides (1 and 2) are available on the </a:t>
            </a:r>
            <a:r>
              <a:rPr lang="en-GB" dirty="0">
                <a:hlinkClick r:id="rId2"/>
              </a:rPr>
              <a:t>NHS England website</a:t>
            </a:r>
            <a:r>
              <a:rPr lang="en-GB" dirty="0"/>
              <a:t>. (Recordings also on </a:t>
            </a:r>
            <a:r>
              <a:rPr lang="en-GB" b="0" i="0" dirty="0" err="1">
                <a:solidFill>
                  <a:srgbClr val="000000"/>
                </a:solidFill>
                <a:effectLst/>
              </a:rPr>
              <a:t>FutureNHS</a:t>
            </a:r>
            <a:r>
              <a:rPr lang="en-GB" b="0" i="0" dirty="0">
                <a:solidFill>
                  <a:srgbClr val="000000"/>
                </a:solidFill>
                <a:effectLst/>
              </a:rPr>
              <a:t> Diagnostic Imaging Data Set (DIDS) Forum).</a:t>
            </a:r>
            <a:endParaRPr lang="en-GB" dirty="0"/>
          </a:p>
          <a:p>
            <a:pPr marL="457200" indent="-457200">
              <a:buAutoNum type="arabicPeriod"/>
            </a:pPr>
            <a:r>
              <a:rPr lang="en-GB" dirty="0"/>
              <a:t>Technical Output Specification (TOS) is included in the </a:t>
            </a:r>
            <a:r>
              <a:rPr lang="en-GB" dirty="0">
                <a:hlinkClick r:id="rId3"/>
              </a:rPr>
              <a:t>consultation</a:t>
            </a:r>
            <a:r>
              <a:rPr lang="en-GB" dirty="0"/>
              <a:t> Related documents. </a:t>
            </a:r>
          </a:p>
          <a:p>
            <a:pPr marL="457200" indent="-457200">
              <a:buAutoNum type="arabicPeriod"/>
            </a:pPr>
            <a:r>
              <a:rPr lang="en-GB" b="0" i="0" dirty="0">
                <a:solidFill>
                  <a:srgbClr val="000000"/>
                </a:solidFill>
                <a:effectLst/>
              </a:rPr>
              <a:t>TOS includes proposed data item names, definitions and information such as whether data items are Mandatory, Required, Optional or Pilot.  Respondents are advised to read the TOS as part of considering their response to this consultation. </a:t>
            </a:r>
            <a:endParaRPr lang="en-GB" dirty="0"/>
          </a:p>
          <a:p>
            <a:pPr marL="457200" indent="-457200">
              <a:buAutoNum type="arabicPeriod"/>
            </a:pPr>
            <a:r>
              <a:rPr lang="en-GB" dirty="0"/>
              <a:t>Consultation closes on </a:t>
            </a:r>
            <a:r>
              <a:rPr lang="en-GB" b="1" dirty="0"/>
              <a:t>20 December 2024</a:t>
            </a:r>
            <a:r>
              <a:rPr lang="en-GB" dirty="0"/>
              <a:t>. (Please remember to add feedback, such as reasons for your answers in free text boxes as appropriate).</a:t>
            </a:r>
          </a:p>
          <a:p>
            <a:pPr marL="457200" indent="-457200">
              <a:buAutoNum type="arabicPeriod"/>
            </a:pPr>
            <a:r>
              <a:rPr lang="en-GB" dirty="0"/>
              <a:t>Responses need to be submitted via Citizen Space.</a:t>
            </a:r>
          </a:p>
          <a:p>
            <a:pPr marL="457200" indent="-457200">
              <a:buAutoNum type="arabicPeriod"/>
            </a:pPr>
            <a:r>
              <a:rPr lang="en-GB" dirty="0"/>
              <a:t>For any queries on/about the consultation please contact: </a:t>
            </a:r>
            <a:r>
              <a:rPr lang="en-GB" b="0" i="0" dirty="0">
                <a:solidFill>
                  <a:srgbClr val="004099"/>
                </a:solidFill>
                <a:effectLst/>
                <a:hlinkClick r:id="rId4"/>
              </a:rPr>
              <a:t>dataset.development@nhs.net</a:t>
            </a:r>
            <a:endParaRPr lang="en-GB" dirty="0"/>
          </a:p>
          <a:p>
            <a:pPr marL="457200" indent="-457200">
              <a:buAutoNum type="arabicPeriod"/>
            </a:pPr>
            <a:endParaRPr lang="en-GB" dirty="0"/>
          </a:p>
          <a:p>
            <a:pPr marL="457200" indent="-457200">
              <a:buAutoNum type="arabicPeriod"/>
            </a:pPr>
            <a:endParaRPr lang="en-GB" dirty="0"/>
          </a:p>
        </p:txBody>
      </p:sp>
    </p:spTree>
    <p:extLst>
      <p:ext uri="{BB962C8B-B14F-4D97-AF65-F5344CB8AC3E}">
        <p14:creationId xmlns:p14="http://schemas.microsoft.com/office/powerpoint/2010/main" val="3341168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40000" lnSpcReduction="20000"/>
          </a:bodyPr>
          <a:lstStyle/>
          <a:p>
            <a:pPr marL="0" indent="0">
              <a:buNone/>
            </a:pPr>
            <a:endParaRPr lang="en-GB" sz="2400" b="1"/>
          </a:p>
          <a:p>
            <a:pPr marL="0" indent="0">
              <a:buNone/>
            </a:pPr>
            <a:endParaRPr lang="en-GB" sz="2400" b="1"/>
          </a:p>
          <a:p>
            <a:pPr marL="0" indent="0">
              <a:buNone/>
            </a:pPr>
            <a:endParaRPr lang="en-GB" sz="2400" b="1"/>
          </a:p>
          <a:p>
            <a:pPr marL="0" indent="0">
              <a:buNone/>
            </a:pPr>
            <a:endParaRPr lang="en-GB" sz="2400" b="1"/>
          </a:p>
          <a:p>
            <a:pPr marL="0" indent="0">
              <a:buNone/>
            </a:pPr>
            <a:endParaRPr lang="en-GB" sz="2400" b="1"/>
          </a:p>
          <a:p>
            <a:pPr marL="1162050" indent="-1162050"/>
            <a:r>
              <a:rPr lang="en-GB" sz="2400" b="1"/>
              <a:t>	</a:t>
            </a:r>
            <a:endParaRPr lang="en-GB" sz="1800" b="1"/>
          </a:p>
          <a:p>
            <a:pPr marL="1162050" indent="-1162050">
              <a:buNone/>
            </a:pPr>
            <a:endParaRPr lang="en-GB" sz="2400"/>
          </a:p>
          <a:p>
            <a:pPr marL="0" indent="0">
              <a:buNone/>
            </a:pPr>
            <a:r>
              <a:rPr lang="en-GB" sz="2400" b="1"/>
              <a:t>	</a:t>
            </a:r>
            <a:endParaRPr lang="en-GB" sz="2400"/>
          </a:p>
          <a:p>
            <a:pPr marL="0" indent="0">
              <a:buNone/>
            </a:pPr>
            <a:endParaRPr lang="en-GB" sz="2400"/>
          </a:p>
          <a:p>
            <a:pPr marL="0" indent="0">
              <a:buNone/>
            </a:pPr>
            <a:r>
              <a:rPr lang="en-GB" sz="2400" b="1"/>
              <a:t>	</a:t>
            </a:r>
            <a:endParaRPr lang="en-GB" sz="240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1640064" y="994275"/>
            <a:ext cx="11404154" cy="865186"/>
          </a:xfrm>
        </p:spPr>
        <p:txBody>
          <a:bodyPr>
            <a:normAutofit/>
          </a:bodyPr>
          <a:lstStyle/>
          <a:p>
            <a:r>
              <a:rPr lang="en-GB" sz="4000"/>
              <a:t>Questions?</a:t>
            </a:r>
            <a:endParaRPr lang="en-GB" sz="4000" spc="-4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738664"/>
          </a:xfrm>
          <a:prstGeom prst="rect">
            <a:avLst/>
          </a:prstGeom>
          <a:noFill/>
        </p:spPr>
        <p:txBody>
          <a:bodyPr wrap="square" rtlCol="0">
            <a:spAutoFit/>
          </a:bodyPr>
          <a:lstStyle/>
          <a:p>
            <a:r>
              <a:rPr lang="en-GB" sz="2400" b="1"/>
              <a:t>DIDS Webpage: </a:t>
            </a:r>
            <a:r>
              <a:rPr lang="en-GB" sz="1800">
                <a:hlinkClick r:id="rId7"/>
              </a:rPr>
              <a:t>https://digital.nhs.uk/data-and-information/data-collections-and-data-sets/data-sets/diagnostic-imaging-dataset-did-data-product</a:t>
            </a:r>
            <a:endParaRPr lang="en-GB"/>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lnSpcReduction="10000"/>
          </a:bodyPr>
          <a:lstStyle/>
          <a:p>
            <a:pPr lvl="0">
              <a:lnSpc>
                <a:spcPct val="115000"/>
              </a:lnSpc>
              <a:spcAft>
                <a:spcPts val="300"/>
              </a:spcAft>
            </a:pPr>
            <a:r>
              <a:rPr lang="en-GB" sz="1900" dirty="0">
                <a:solidFill>
                  <a:schemeClr val="tx1"/>
                </a:solidFill>
                <a:effectLst/>
                <a:ea typeface="Calibri" panose="020F0502020204030204" pitchFamily="34" charset="0"/>
                <a:cs typeface="Times New Roman" panose="02020603050405020304" pitchFamily="18" charset="0"/>
              </a:rPr>
              <a:t>This is the final planned webinar which is relevant to all providers, suppliers and services that are or may be in scope to submit the Diagnostic Imaging Data Set. </a:t>
            </a:r>
          </a:p>
          <a:p>
            <a:pPr marL="0" indent="0">
              <a:buNone/>
            </a:pPr>
            <a:endParaRPr lang="en-GB" sz="1900" dirty="0">
              <a:solidFill>
                <a:schemeClr val="tx1"/>
              </a:solidFill>
              <a:effectLst/>
              <a:ea typeface="Calibri" panose="020F0502020204030204" pitchFamily="34" charset="0"/>
              <a:cs typeface="Times New Roman" panose="02020603050405020304" pitchFamily="18" charset="0"/>
            </a:endParaRPr>
          </a:p>
          <a:p>
            <a:pPr marL="0" lvl="0" indent="0">
              <a:lnSpc>
                <a:spcPct val="115000"/>
              </a:lnSpc>
              <a:spcAft>
                <a:spcPts val="300"/>
              </a:spcAft>
              <a:buNone/>
            </a:pPr>
            <a:r>
              <a:rPr lang="en-GB" sz="1900" dirty="0">
                <a:solidFill>
                  <a:schemeClr val="tx1"/>
                </a:solidFill>
                <a:effectLst/>
                <a:ea typeface="Calibri" panose="020F0502020204030204" pitchFamily="34" charset="0"/>
                <a:cs typeface="Times New Roman" panose="02020603050405020304" pitchFamily="18" charset="0"/>
              </a:rPr>
              <a:t>The target audience for this webinar is recommended for:</a:t>
            </a:r>
          </a:p>
          <a:p>
            <a:pPr marL="342900" lvl="0" indent="-342900">
              <a:lnSpc>
                <a:spcPct val="115000"/>
              </a:lnSpc>
              <a:spcAft>
                <a:spcPts val="300"/>
              </a:spcAft>
              <a:buFont typeface="Symbol" panose="05050102010706020507" pitchFamily="18" charset="2"/>
              <a:buChar char=""/>
            </a:pPr>
            <a:r>
              <a:rPr lang="en-GB" sz="1900" dirty="0">
                <a:solidFill>
                  <a:schemeClr val="tx1"/>
                </a:solidFill>
                <a:effectLst/>
                <a:ea typeface="Calibri" panose="020F0502020204030204" pitchFamily="34" charset="0"/>
                <a:cs typeface="Calibri" panose="020F0502020204030204" pitchFamily="34" charset="0"/>
              </a:rPr>
              <a:t>All providers / submitters</a:t>
            </a:r>
            <a:endParaRPr lang="en-GB" sz="1900" dirty="0">
              <a:solidFill>
                <a:schemeClr val="tx1"/>
              </a:solidFill>
              <a:effectLst/>
              <a:ea typeface="Calibri" panose="020F0502020204030204" pitchFamily="34" charset="0"/>
              <a:cs typeface="Times New Roman" panose="02020603050405020304" pitchFamily="18" charset="0"/>
            </a:endParaRPr>
          </a:p>
          <a:p>
            <a:pPr marL="342900" lvl="0" indent="-342900">
              <a:lnSpc>
                <a:spcPct val="115000"/>
              </a:lnSpc>
              <a:spcAft>
                <a:spcPts val="300"/>
              </a:spcAft>
              <a:buFont typeface="Symbol" panose="05050102010706020507" pitchFamily="18" charset="2"/>
              <a:buChar char=""/>
            </a:pPr>
            <a:r>
              <a:rPr lang="en-GB" sz="1900" dirty="0">
                <a:solidFill>
                  <a:schemeClr val="tx1"/>
                </a:solidFill>
                <a:ea typeface="Calibri" panose="020F0502020204030204" pitchFamily="34" charset="0"/>
                <a:cs typeface="Calibri" panose="020F0502020204030204" pitchFamily="34" charset="0"/>
              </a:rPr>
              <a:t>IT system suppliers</a:t>
            </a:r>
          </a:p>
          <a:p>
            <a:pPr marL="342900" indent="-342900">
              <a:lnSpc>
                <a:spcPct val="115000"/>
              </a:lnSpc>
              <a:spcAft>
                <a:spcPts val="300"/>
              </a:spcAft>
              <a:buFont typeface="Symbol" panose="05050102010706020507" pitchFamily="18" charset="2"/>
              <a:buChar char=""/>
            </a:pPr>
            <a:r>
              <a:rPr lang="en-GB" sz="1900" dirty="0">
                <a:solidFill>
                  <a:schemeClr val="tx1"/>
                </a:solidFill>
                <a:ea typeface="Calibri" panose="020F0502020204030204" pitchFamily="34" charset="0"/>
                <a:cs typeface="Calibri" panose="020F0502020204030204" pitchFamily="34" charset="0"/>
              </a:rPr>
              <a:t>Users of the data</a:t>
            </a:r>
          </a:p>
          <a:p>
            <a:pPr>
              <a:lnSpc>
                <a:spcPct val="115000"/>
              </a:lnSpc>
              <a:spcAft>
                <a:spcPts val="300"/>
              </a:spcAft>
            </a:pPr>
            <a:endParaRPr lang="en-GB" sz="1900" dirty="0">
              <a:solidFill>
                <a:schemeClr val="tx1"/>
              </a:solidFill>
              <a:ea typeface="Calibri" panose="020F0502020204030204" pitchFamily="34" charset="0"/>
              <a:cs typeface="Calibri" panose="020F0502020204030204" pitchFamily="34" charset="0"/>
            </a:endParaRPr>
          </a:p>
          <a:p>
            <a:pPr lvl="0">
              <a:lnSpc>
                <a:spcPct val="115000"/>
              </a:lnSpc>
              <a:spcAft>
                <a:spcPts val="300"/>
              </a:spcAft>
            </a:pPr>
            <a:r>
              <a:rPr lang="en-GB" sz="1900" dirty="0">
                <a:effectLst/>
                <a:ea typeface="Calibri" panose="020F0502020204030204" pitchFamily="34" charset="0"/>
                <a:cs typeface="Times New Roman" panose="02020603050405020304" pitchFamily="18" charset="0"/>
              </a:rPr>
              <a:t>I</a:t>
            </a:r>
            <a:r>
              <a:rPr lang="en-GB" sz="1900" dirty="0">
                <a:ea typeface="Calibri" panose="020F0502020204030204" pitchFamily="34" charset="0"/>
                <a:cs typeface="Times New Roman" panose="02020603050405020304" pitchFamily="18" charset="0"/>
              </a:rPr>
              <a:t>t </a:t>
            </a:r>
            <a:r>
              <a:rPr lang="en-GB" sz="1900" dirty="0">
                <a:ea typeface="Calibri" panose="020F0502020204030204" pitchFamily="34" charset="0"/>
                <a:cs typeface="Calibri" panose="020F0502020204030204" pitchFamily="34" charset="0"/>
              </a:rPr>
              <a:t>may also be relevant for other stakeholders with an interest in DIDS.</a:t>
            </a:r>
          </a:p>
          <a:p>
            <a:pPr lvl="0">
              <a:lnSpc>
                <a:spcPct val="115000"/>
              </a:lnSpc>
              <a:spcAft>
                <a:spcPts val="300"/>
              </a:spcAft>
            </a:pPr>
            <a:endParaRPr lang="en-GB" sz="1900" dirty="0">
              <a:solidFill>
                <a:schemeClr val="tx1"/>
              </a:solidFill>
              <a:ea typeface="Calibri" panose="020F0502020204030204" pitchFamily="34" charset="0"/>
              <a:cs typeface="Calibri" panose="020F0502020204030204" pitchFamily="34" charset="0"/>
            </a:endParaRPr>
          </a:p>
          <a:p>
            <a:pPr lvl="0">
              <a:lnSpc>
                <a:spcPct val="115000"/>
              </a:lnSpc>
              <a:spcAft>
                <a:spcPts val="300"/>
              </a:spcAft>
            </a:pPr>
            <a:r>
              <a:rPr lang="en-GB" sz="1900" dirty="0">
                <a:solidFill>
                  <a:schemeClr val="tx1"/>
                </a:solidFill>
                <a:ea typeface="Calibri" panose="020F0502020204030204" pitchFamily="34" charset="0"/>
                <a:cs typeface="Calibri" panose="020F0502020204030204" pitchFamily="34" charset="0"/>
              </a:rPr>
              <a:t>The focus of this webinar will be primarily to run through the last of the requirements that have already been through the Expert Reference Group (ERG)</a:t>
            </a:r>
            <a:r>
              <a:rPr lang="en-GB" sz="1900" dirty="0">
                <a:ea typeface="Calibri" panose="020F0502020204030204" pitchFamily="34" charset="0"/>
                <a:cs typeface="Calibri" panose="020F0502020204030204" pitchFamily="34" charset="0"/>
              </a:rPr>
              <a:t>.</a:t>
            </a:r>
          </a:p>
          <a:p>
            <a:pPr marL="0" lvl="0" indent="0">
              <a:lnSpc>
                <a:spcPct val="115000"/>
              </a:lnSpc>
              <a:spcAft>
                <a:spcPts val="300"/>
              </a:spcAft>
              <a:buNone/>
            </a:pPr>
            <a:endParaRPr lang="en-GB" sz="1900" dirty="0">
              <a:solidFill>
                <a:schemeClr val="tx1"/>
              </a:solidFill>
              <a:ea typeface="Calibri" panose="020F0502020204030204" pitchFamily="34" charset="0"/>
              <a:cs typeface="Calibri" panose="020F0502020204030204" pitchFamily="34" charset="0"/>
            </a:endParaRPr>
          </a:p>
          <a:p>
            <a:pPr marL="0" lvl="0" indent="0">
              <a:lnSpc>
                <a:spcPct val="115000"/>
              </a:lnSpc>
              <a:spcAft>
                <a:spcPts val="300"/>
              </a:spcAft>
              <a:buNone/>
            </a:pPr>
            <a:r>
              <a:rPr lang="en-GB" sz="1600" dirty="0">
                <a:hlinkClick r:id="rId3"/>
              </a:rPr>
              <a:t>Diagnostic Imaging Data Set v2.0 Public Consultation - NHS England - Citizen Space</a:t>
            </a:r>
            <a:endParaRPr lang="en-GB" sz="1900" dirty="0">
              <a:solidFill>
                <a:schemeClr val="tx1"/>
              </a:solidFill>
              <a:ea typeface="Calibri" panose="020F0502020204030204" pitchFamily="34" charset="0"/>
              <a:cs typeface="Calibri" panose="020F0502020204030204" pitchFamily="34" charset="0"/>
            </a:endParaRP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dirty="0"/>
              <a:t>Consultation Approach</a:t>
            </a:r>
            <a:endParaRPr lang="en-GB" spc="-40" dirty="0"/>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84374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p:txBody>
          <a:bodyPr/>
          <a:lstStyle/>
          <a:p>
            <a:r>
              <a:rPr lang="en-GB" dirty="0"/>
              <a:t>DIDS v2.0 – Development Overview</a:t>
            </a:r>
          </a:p>
        </p:txBody>
      </p:sp>
      <p:sp>
        <p:nvSpPr>
          <p:cNvPr id="10" name="TextBox 9">
            <a:extLst>
              <a:ext uri="{FF2B5EF4-FFF2-40B4-BE49-F238E27FC236}">
                <a16:creationId xmlns:a16="http://schemas.microsoft.com/office/drawing/2014/main" id="{1F0B2561-5DC1-FE8E-D203-D6E4423B0078}"/>
              </a:ext>
            </a:extLst>
          </p:cNvPr>
          <p:cNvSpPr txBox="1"/>
          <p:nvPr/>
        </p:nvSpPr>
        <p:spPr>
          <a:xfrm>
            <a:off x="431999" y="1318356"/>
            <a:ext cx="5128907" cy="4955203"/>
          </a:xfrm>
          <a:prstGeom prst="rect">
            <a:avLst/>
          </a:prstGeom>
          <a:noFill/>
          <a:ln>
            <a:solidFill>
              <a:schemeClr val="accent1"/>
            </a:solidFill>
          </a:ln>
        </p:spPr>
        <p:txBody>
          <a:bodyPr wrap="square">
            <a:spAutoFit/>
          </a:bodyPr>
          <a:lstStyle/>
          <a:p>
            <a:pPr marL="0" indent="0">
              <a:buFont typeface="Arial" panose="020B0604020202020204" pitchFamily="34" charset="0"/>
              <a:buNone/>
            </a:pPr>
            <a:r>
              <a:rPr lang="en-GB" sz="2400" b="1" u="sng" dirty="0">
                <a:solidFill>
                  <a:schemeClr val="tx1"/>
                </a:solidFill>
              </a:rPr>
              <a:t>Overview (Planned Timelines)</a:t>
            </a:r>
          </a:p>
          <a:p>
            <a:pPr marL="0" indent="0">
              <a:buFont typeface="Arial" panose="020B0604020202020204" pitchFamily="34" charset="0"/>
              <a:buNone/>
            </a:pPr>
            <a:endParaRPr lang="en-GB" sz="2400" b="1" u="sng" dirty="0">
              <a:solidFill>
                <a:schemeClr val="tx1"/>
              </a:solidFill>
            </a:endParaRPr>
          </a:p>
          <a:p>
            <a:pPr marL="285750" indent="-285750">
              <a:buFont typeface="Arial" panose="020B0604020202020204" pitchFamily="34" charset="0"/>
              <a:buChar char="•"/>
            </a:pPr>
            <a:r>
              <a:rPr lang="en-GB" sz="1600" dirty="0">
                <a:solidFill>
                  <a:schemeClr val="tx1"/>
                </a:solidFill>
              </a:rPr>
              <a:t>Data Alliance Partnership Board (DAPB) process started in January 2024</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effectLst/>
                <a:latin typeface="Arial" panose="020B0604020202020204" pitchFamily="34" charset="0"/>
                <a:ea typeface="Aptos" panose="020B0004020202020204" pitchFamily="34" charset="0"/>
              </a:rPr>
              <a:t>We previously gave the view of activity potentially collected from 1 April 2025 and indicated that data would be submitted from 1 May 2025 (for v2.0)</a:t>
            </a:r>
            <a:endParaRPr lang="en-GB" sz="1600" b="1" dirty="0">
              <a:effectLst/>
              <a:latin typeface="Arial" panose="020B06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endParaRPr lang="en-GB" sz="1600" b="1" dirty="0">
              <a:latin typeface="Arial" panose="020B0604020202020204" pitchFamily="34" charset="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GB" sz="1600" dirty="0">
                <a:effectLst/>
                <a:ea typeface="Aptos" panose="020B0004020202020204" pitchFamily="34" charset="0"/>
                <a:cs typeface="Aptos" panose="020B0004020202020204" pitchFamily="34" charset="0"/>
              </a:rPr>
              <a:t>DIDS v2.0 overview of timelines (updated):  </a:t>
            </a:r>
          </a:p>
          <a:p>
            <a:r>
              <a:rPr lang="en-GB" sz="1600" dirty="0">
                <a:effectLst/>
                <a:ea typeface="Aptos" panose="020B0004020202020204" pitchFamily="34" charset="0"/>
                <a:cs typeface="Aptos" panose="020B0004020202020204" pitchFamily="34" charset="0"/>
              </a:rPr>
              <a:t>- Consulting on local collection of activity from 1</a:t>
            </a:r>
            <a:r>
              <a:rPr lang="en-GB" sz="1600" dirty="0"/>
              <a:t> October </a:t>
            </a:r>
            <a:r>
              <a:rPr lang="en-GB" sz="1600" dirty="0">
                <a:effectLst/>
                <a:ea typeface="Aptos" panose="020B0004020202020204" pitchFamily="34" charset="0"/>
                <a:cs typeface="Aptos" panose="020B0004020202020204" pitchFamily="34" charset="0"/>
              </a:rPr>
              <a:t>2025, and,</a:t>
            </a:r>
          </a:p>
          <a:p>
            <a:r>
              <a:rPr lang="en-GB" sz="1600" dirty="0">
                <a:effectLst/>
                <a:ea typeface="Aptos" panose="020B0004020202020204" pitchFamily="34" charset="0"/>
                <a:cs typeface="Aptos" panose="020B0004020202020204" pitchFamily="34" charset="0"/>
              </a:rPr>
              <a:t>- Submission of data to NHSE from 1 November 2025.</a:t>
            </a:r>
          </a:p>
          <a:p>
            <a:pPr marL="285750" indent="-285750">
              <a:buFont typeface="Arial" panose="020B0604020202020204" pitchFamily="34" charset="0"/>
              <a:buChar char="•"/>
            </a:pPr>
            <a:endParaRPr lang="en-GB" sz="1600" dirty="0">
              <a:ea typeface="Aptos" panose="020B0004020202020204" pitchFamily="34" charset="0"/>
              <a:cs typeface="Aptos" panose="020B0004020202020204" pitchFamily="34" charset="0"/>
            </a:endParaRPr>
          </a:p>
          <a:p>
            <a:pPr marL="285750" indent="-285750">
              <a:buFont typeface="Arial" panose="020B0604020202020204" pitchFamily="34" charset="0"/>
              <a:buChar char="•"/>
            </a:pPr>
            <a:r>
              <a:rPr lang="en-GB" sz="1600" dirty="0">
                <a:effectLst/>
                <a:ea typeface="Aptos" panose="020B0004020202020204" pitchFamily="34" charset="0"/>
                <a:cs typeface="Aptos" panose="020B0004020202020204" pitchFamily="34" charset="0"/>
              </a:rPr>
              <a:t>DIDS v2.0 Information Standards Notice (ISN)  – planned to be published by 31 March 2025. </a:t>
            </a:r>
          </a:p>
          <a:p>
            <a:pPr marL="285750" indent="-285750">
              <a:buFont typeface="Arial" panose="020B0604020202020204" pitchFamily="34" charset="0"/>
              <a:buChar char="•"/>
            </a:pPr>
            <a:endParaRPr lang="en-GB" sz="1600" dirty="0">
              <a:effectLst/>
              <a:ea typeface="Aptos" panose="020B0004020202020204" pitchFamily="34" charset="0"/>
              <a:cs typeface="Aptos" panose="020B0004020202020204" pitchFamily="34" charset="0"/>
            </a:endParaRPr>
          </a:p>
          <a:p>
            <a:r>
              <a:rPr lang="en-GB" sz="1400" dirty="0">
                <a:effectLst/>
                <a:latin typeface="Arial" panose="020B0604020202020204" pitchFamily="34" charset="0"/>
                <a:ea typeface="Aptos" panose="020B0004020202020204" pitchFamily="34" charset="0"/>
                <a:cs typeface="Aptos" panose="020B0004020202020204" pitchFamily="34" charset="0"/>
              </a:rPr>
              <a:t>These timelines are subject to potential change following the consultation. </a:t>
            </a:r>
            <a:endParaRPr lang="en-GB" sz="1800" strike="sngStrike" dirty="0">
              <a:solidFill>
                <a:schemeClr val="tx1"/>
              </a:solidFill>
            </a:endParaRPr>
          </a:p>
        </p:txBody>
      </p:sp>
      <p:sp>
        <p:nvSpPr>
          <p:cNvPr id="12" name="TextBox 11">
            <a:extLst>
              <a:ext uri="{FF2B5EF4-FFF2-40B4-BE49-F238E27FC236}">
                <a16:creationId xmlns:a16="http://schemas.microsoft.com/office/drawing/2014/main" id="{55BAB970-4FEA-8844-E036-304F5BEB057B}"/>
              </a:ext>
            </a:extLst>
          </p:cNvPr>
          <p:cNvSpPr txBox="1"/>
          <p:nvPr/>
        </p:nvSpPr>
        <p:spPr>
          <a:xfrm>
            <a:off x="5825472" y="1318356"/>
            <a:ext cx="5526635" cy="4708981"/>
          </a:xfrm>
          <a:prstGeom prst="rect">
            <a:avLst/>
          </a:prstGeom>
          <a:noFill/>
          <a:ln>
            <a:solidFill>
              <a:schemeClr val="accent1"/>
            </a:solidFill>
          </a:ln>
        </p:spPr>
        <p:txBody>
          <a:bodyPr wrap="square">
            <a:spAutoFit/>
          </a:bodyPr>
          <a:lstStyle/>
          <a:p>
            <a:pPr marL="0" indent="0">
              <a:buFont typeface="Arial" panose="020B0604020202020204" pitchFamily="34" charset="0"/>
              <a:buNone/>
            </a:pPr>
            <a:r>
              <a:rPr lang="en-GB" sz="2400" b="1" u="sng" dirty="0">
                <a:solidFill>
                  <a:schemeClr val="tx1"/>
                </a:solidFill>
              </a:rPr>
              <a:t>Development Process</a:t>
            </a:r>
          </a:p>
          <a:p>
            <a:pPr marL="0" indent="0">
              <a:buFont typeface="Arial" panose="020B0604020202020204" pitchFamily="34" charset="0"/>
              <a:buNone/>
            </a:pPr>
            <a:endParaRPr lang="en-GB" sz="2400" b="1" u="sng" dirty="0"/>
          </a:p>
          <a:p>
            <a:pPr marL="0" indent="0">
              <a:buNone/>
            </a:pPr>
            <a:r>
              <a:rPr lang="en-GB" sz="1400" u="none" dirty="0"/>
              <a:t>30 requirements </a:t>
            </a:r>
            <a:r>
              <a:rPr lang="en-GB" sz="1400" b="0" u="none" dirty="0"/>
              <a:t>were gathered for consideration:</a:t>
            </a:r>
          </a:p>
          <a:p>
            <a:endParaRPr lang="en-GB" sz="1400" b="0" u="none" dirty="0"/>
          </a:p>
          <a:p>
            <a:pPr marL="820738" lvl="1" indent="-285750">
              <a:buFont typeface="Arial" panose="020B0604020202020204" pitchFamily="34" charset="0"/>
              <a:buChar char="•"/>
            </a:pPr>
            <a:r>
              <a:rPr lang="en-GB" sz="1400" dirty="0"/>
              <a:t>NHSE</a:t>
            </a:r>
          </a:p>
          <a:p>
            <a:pPr marL="820738" lvl="1" indent="-285750">
              <a:buFont typeface="Arial" panose="020B0604020202020204" pitchFamily="34" charset="0"/>
              <a:buChar char="•"/>
            </a:pPr>
            <a:r>
              <a:rPr lang="en-GB" sz="1400" b="0" u="none" dirty="0"/>
              <a:t>NHS Data Model </a:t>
            </a:r>
            <a:r>
              <a:rPr lang="en-GB" sz="1400" dirty="0"/>
              <a:t>&amp; </a:t>
            </a:r>
            <a:r>
              <a:rPr lang="en-GB" sz="1400" b="0" u="none" dirty="0"/>
              <a:t>Dictionary</a:t>
            </a:r>
          </a:p>
          <a:p>
            <a:pPr marL="820738" lvl="1" indent="-285750">
              <a:buFont typeface="Arial" panose="020B0604020202020204" pitchFamily="34" charset="0"/>
              <a:buChar char="•"/>
            </a:pPr>
            <a:r>
              <a:rPr lang="en-GB" sz="1400" dirty="0"/>
              <a:t>Providers &amp; IT Suppliers</a:t>
            </a:r>
          </a:p>
          <a:p>
            <a:pPr marL="534988" lvl="1"/>
            <a:endParaRPr lang="en-GB" sz="1400" u="none" dirty="0"/>
          </a:p>
          <a:p>
            <a:pPr marL="0" indent="0">
              <a:buNone/>
            </a:pPr>
            <a:r>
              <a:rPr lang="en-GB" sz="1400" u="none" dirty="0"/>
              <a:t>Requirements </a:t>
            </a:r>
            <a:r>
              <a:rPr lang="en-GB" sz="1400" dirty="0"/>
              <a:t>el</a:t>
            </a:r>
            <a:r>
              <a:rPr lang="en-GB" sz="1400" u="none" dirty="0"/>
              <a:t>aboration undertaken:</a:t>
            </a:r>
          </a:p>
          <a:p>
            <a:pPr marL="0" indent="0">
              <a:buNone/>
            </a:pPr>
            <a:endParaRPr lang="en-GB" sz="1400" u="none" dirty="0"/>
          </a:p>
          <a:p>
            <a:pPr marL="285750" indent="-285750">
              <a:buFont typeface="Arial" panose="020B0604020202020204" pitchFamily="34" charset="0"/>
              <a:buChar char="•"/>
            </a:pPr>
            <a:r>
              <a:rPr lang="en-GB" sz="1400" b="0" u="none" dirty="0"/>
              <a:t>Engagement with NHSE, NHS Data Model &amp; Dictionary, Terminology teams and </a:t>
            </a:r>
            <a:r>
              <a:rPr lang="en-GB" sz="1400" dirty="0"/>
              <a:t>all </a:t>
            </a:r>
            <a:r>
              <a:rPr lang="en-GB" sz="1400" b="0" u="none" dirty="0"/>
              <a:t>stakeholders</a:t>
            </a:r>
          </a:p>
          <a:p>
            <a:endParaRPr lang="en-GB" sz="1400" b="0" u="none" dirty="0"/>
          </a:p>
          <a:p>
            <a:pPr marL="285750" indent="-285750">
              <a:buFont typeface="Arial" panose="020B0604020202020204" pitchFamily="34" charset="0"/>
              <a:buChar char="•"/>
            </a:pPr>
            <a:r>
              <a:rPr lang="en-GB" sz="1400" b="0" u="none" dirty="0"/>
              <a:t>Series of consultation ERGs and webinars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b="0" u="none" dirty="0"/>
              <a:t>Requirements planned to be taken forward are in consultation</a:t>
            </a:r>
          </a:p>
          <a:p>
            <a:endParaRPr lang="en-GB" sz="1400" b="0" u="none" dirty="0">
              <a:solidFill>
                <a:schemeClr val="tx1"/>
              </a:solidFill>
            </a:endParaRPr>
          </a:p>
          <a:p>
            <a:pPr marL="285750" indent="-285750">
              <a:buFont typeface="Arial" panose="020B0604020202020204" pitchFamily="34" charset="0"/>
              <a:buChar char="•"/>
            </a:pPr>
            <a:r>
              <a:rPr lang="en-GB" sz="1400" b="0" u="none" dirty="0">
                <a:solidFill>
                  <a:schemeClr val="tx1"/>
                </a:solidFill>
              </a:rPr>
              <a:t>Online Public Consultation </a:t>
            </a:r>
            <a:r>
              <a:rPr lang="en-GB" sz="1400" dirty="0">
                <a:hlinkClick r:id="rId2"/>
              </a:rPr>
              <a:t>Diagnostic Imaging Data Set v2.0 Public Consultation - NHS England - Citizen Space</a:t>
            </a:r>
            <a:r>
              <a:rPr lang="en-GB" sz="1400" dirty="0"/>
              <a:t> - closes on </a:t>
            </a:r>
            <a:r>
              <a:rPr lang="en-GB" sz="1400" b="1" dirty="0"/>
              <a:t>20/12/2024</a:t>
            </a:r>
          </a:p>
        </p:txBody>
      </p:sp>
    </p:spTree>
    <p:extLst>
      <p:ext uri="{BB962C8B-B14F-4D97-AF65-F5344CB8AC3E}">
        <p14:creationId xmlns:p14="http://schemas.microsoft.com/office/powerpoint/2010/main" val="175577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12DE86D6-9C24-A91D-A38C-8E0E255943FB}"/>
              </a:ext>
            </a:extLst>
          </p:cNvPr>
          <p:cNvSpPr txBox="1"/>
          <p:nvPr/>
        </p:nvSpPr>
        <p:spPr>
          <a:xfrm>
            <a:off x="432000" y="1470992"/>
            <a:ext cx="11088000" cy="4619808"/>
          </a:xfrm>
          <a:prstGeom prst="rect">
            <a:avLst/>
          </a:prstGeom>
        </p:spPr>
        <p:txBody>
          <a:bodyPr vert="horz" lIns="0" tIns="0" rIns="0" bIns="0" numCol="3" spcCol="432000" rtlCol="0">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FF0000"/>
                </a:solidFill>
                <a:effectLst/>
                <a:uLnTx/>
                <a:uFillTx/>
              </a:rPr>
              <a:t>DIDS001 - Recording DNAs</a:t>
            </a:r>
            <a:r>
              <a:rPr kumimoji="0" lang="en-GB" sz="1600" b="0" i="0" u="none" strike="noStrike" cap="none" spc="0" normalizeH="0" baseline="0" noProof="0" dirty="0">
                <a:ln>
                  <a:noFill/>
                </a:ln>
                <a:effectLst/>
                <a:uLnTx/>
                <a:uFillTx/>
              </a:rPr>
              <a:t> </a:t>
            </a:r>
          </a:p>
          <a:p>
            <a:pPr marR="0" lvl="0" fontAlgn="auto">
              <a:lnSpc>
                <a:spcPct val="90000"/>
              </a:lnSpc>
              <a:spcAft>
                <a:spcPts val="600"/>
              </a:spcAft>
              <a:buClr>
                <a:schemeClr val="tx1"/>
              </a:buClr>
              <a:buSzTx/>
              <a:buFont typeface="Arial" panose="020B0604020202020204" pitchFamily="34" charset="0"/>
              <a:tabLst/>
              <a:defRPr/>
            </a:pPr>
            <a:r>
              <a:rPr lang="en-GB" sz="1600" dirty="0">
                <a:solidFill>
                  <a:srgbClr val="FF0000"/>
                </a:solidFill>
              </a:rPr>
              <a:t>* DIDS010 - Other RCR conditions</a:t>
            </a:r>
          </a:p>
          <a:p>
            <a:pPr>
              <a:lnSpc>
                <a:spcPct val="90000"/>
              </a:lnSpc>
              <a:spcAft>
                <a:spcPts val="600"/>
              </a:spcAft>
              <a:buClr>
                <a:schemeClr val="tx1"/>
              </a:buClr>
              <a:defRPr/>
            </a:pPr>
            <a:r>
              <a:rPr kumimoji="0" lang="en-GB" sz="1600" b="0" i="0" u="none" strike="noStrike" cap="none" spc="0" normalizeH="0" baseline="0" noProof="0" dirty="0">
                <a:ln>
                  <a:noFill/>
                </a:ln>
                <a:solidFill>
                  <a:srgbClr val="FF0000"/>
                </a:solidFill>
                <a:effectLst/>
                <a:uLnTx/>
                <a:uFillTx/>
              </a:rPr>
              <a:t>DIDS012 - Radiation dose </a:t>
            </a:r>
          </a:p>
          <a:p>
            <a:pPr>
              <a:lnSpc>
                <a:spcPct val="90000"/>
              </a:lnSpc>
              <a:spcAft>
                <a:spcPts val="600"/>
              </a:spcAft>
              <a:buClr>
                <a:schemeClr val="tx1"/>
              </a:buClr>
              <a:defRPr/>
            </a:pPr>
            <a:r>
              <a:rPr lang="en-GB" sz="1600" dirty="0">
                <a:solidFill>
                  <a:srgbClr val="FF0000"/>
                </a:solidFill>
              </a:rPr>
              <a:t>* DIDS013 - RIS Free Text Report</a:t>
            </a:r>
          </a:p>
          <a:p>
            <a:pPr>
              <a:lnSpc>
                <a:spcPct val="90000"/>
              </a:lnSpc>
              <a:spcAft>
                <a:spcPts val="600"/>
              </a:spcAft>
              <a:buClr>
                <a:schemeClr val="tx1"/>
              </a:buClr>
              <a:defRPr/>
            </a:pPr>
            <a:r>
              <a:rPr lang="en-GB" sz="1600" dirty="0">
                <a:solidFill>
                  <a:srgbClr val="FF0000"/>
                </a:solidFill>
              </a:rPr>
              <a:t>* DIDS026, DIDS028 &amp; DIDS029 - Potential Scope changes / defining a patient / IT system list expansion </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92D050"/>
                </a:solidFill>
                <a:effectLst/>
                <a:uLnTx/>
                <a:uFillTx/>
              </a:rPr>
              <a:t>* DIDS002 - Current dates to Timestamps (end timestamp effects)</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92D050"/>
                </a:solidFill>
                <a:effectLst/>
                <a:uLnTx/>
                <a:uFillTx/>
              </a:rPr>
              <a:t>DIDS003 - Additional Timestamps</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92D050"/>
                </a:solidFill>
                <a:effectLst/>
                <a:uLnTx/>
                <a:uFillTx/>
              </a:rPr>
              <a:t>DIDS004 - Urgency of the request </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92D050"/>
                </a:solidFill>
                <a:effectLst/>
                <a:uLnTx/>
                <a:uFillTx/>
              </a:rPr>
              <a:t>* DIDS005 - Waiting list v planned waits</a:t>
            </a:r>
          </a:p>
          <a:p>
            <a:pPr>
              <a:lnSpc>
                <a:spcPct val="90000"/>
              </a:lnSpc>
              <a:spcAft>
                <a:spcPts val="600"/>
              </a:spcAft>
              <a:buClr>
                <a:schemeClr val="tx1"/>
              </a:buClr>
              <a:defRPr/>
            </a:pPr>
            <a:r>
              <a:rPr lang="en-GB" sz="1600" dirty="0">
                <a:solidFill>
                  <a:srgbClr val="92D050"/>
                </a:solidFill>
              </a:rPr>
              <a:t>* DIDS008 - Addition of main speciality / treatment function of the request code</a:t>
            </a:r>
          </a:p>
          <a:p>
            <a:pPr>
              <a:lnSpc>
                <a:spcPct val="90000"/>
              </a:lnSpc>
              <a:spcAft>
                <a:spcPts val="600"/>
              </a:spcAft>
              <a:buClr>
                <a:schemeClr val="tx1"/>
              </a:buClr>
              <a:defRPr/>
            </a:pPr>
            <a:r>
              <a:rPr kumimoji="0" lang="en-GB" sz="1600" b="0" i="0" u="none" strike="noStrike" cap="none" spc="0" normalizeH="0" baseline="0" noProof="0" dirty="0">
                <a:ln>
                  <a:noFill/>
                </a:ln>
                <a:solidFill>
                  <a:srgbClr val="92D050"/>
                </a:solidFill>
                <a:effectLst/>
                <a:uLnTx/>
                <a:uFillTx/>
              </a:rPr>
              <a:t>DIDS011 - Auto-reported flag</a:t>
            </a:r>
          </a:p>
          <a:p>
            <a:pPr>
              <a:lnSpc>
                <a:spcPct val="90000"/>
              </a:lnSpc>
              <a:spcAft>
                <a:spcPts val="600"/>
              </a:spcAft>
              <a:buClr>
                <a:schemeClr val="tx1"/>
              </a:buClr>
              <a:defRPr/>
            </a:pPr>
            <a:r>
              <a:rPr kumimoji="0" lang="en-GB" sz="1600" b="0" i="0" u="none" strike="noStrike" cap="none" spc="0" normalizeH="0" baseline="0" noProof="0" dirty="0">
                <a:ln>
                  <a:noFill/>
                </a:ln>
                <a:solidFill>
                  <a:srgbClr val="92D050"/>
                </a:solidFill>
                <a:effectLst/>
                <a:uLnTx/>
                <a:uFillTx/>
              </a:rPr>
              <a:t>DIDS015 - Data Dictionary Changes</a:t>
            </a:r>
          </a:p>
          <a:p>
            <a:pPr>
              <a:lnSpc>
                <a:spcPct val="90000"/>
              </a:lnSpc>
              <a:spcAft>
                <a:spcPts val="600"/>
              </a:spcAft>
              <a:buClr>
                <a:schemeClr val="tx1"/>
              </a:buClr>
              <a:defRPr/>
            </a:pPr>
            <a:r>
              <a:rPr kumimoji="0" lang="en-GB" sz="1600" b="0" i="0" u="none" strike="noStrike" cap="none" spc="0" normalizeH="0" baseline="0" noProof="0" dirty="0">
                <a:ln>
                  <a:noFill/>
                </a:ln>
                <a:solidFill>
                  <a:srgbClr val="92D050"/>
                </a:solidFill>
                <a:effectLst/>
                <a:uLnTx/>
                <a:uFillTx/>
              </a:rPr>
              <a:t>DIDS020 - NICIP codes</a:t>
            </a:r>
          </a:p>
          <a:p>
            <a:pPr>
              <a:lnSpc>
                <a:spcPct val="90000"/>
              </a:lnSpc>
              <a:spcAft>
                <a:spcPts val="600"/>
              </a:spcAft>
              <a:buClr>
                <a:schemeClr val="tx1"/>
              </a:buClr>
              <a:defRPr/>
            </a:pPr>
            <a:r>
              <a:rPr kumimoji="0" lang="en-GB" sz="1600" b="0" i="0" u="none" strike="noStrike" cap="none" spc="0" normalizeH="0" baseline="0" noProof="0" dirty="0">
                <a:ln>
                  <a:noFill/>
                </a:ln>
                <a:solidFill>
                  <a:srgbClr val="92D050"/>
                </a:solidFill>
                <a:effectLst/>
                <a:uLnTx/>
                <a:uFillTx/>
              </a:rPr>
              <a:t>DIDS023 - ETOS creation</a:t>
            </a:r>
          </a:p>
          <a:p>
            <a:pPr>
              <a:lnSpc>
                <a:spcPct val="90000"/>
              </a:lnSpc>
              <a:spcAft>
                <a:spcPts val="600"/>
              </a:spcAft>
              <a:buClr>
                <a:schemeClr val="tx1"/>
              </a:buClr>
              <a:defRPr/>
            </a:pPr>
            <a:r>
              <a:rPr lang="en-GB" sz="1600" dirty="0">
                <a:solidFill>
                  <a:srgbClr val="92D050"/>
                </a:solidFill>
              </a:rPr>
              <a:t>* DIDS024 - General anaesthetic</a:t>
            </a:r>
          </a:p>
          <a:p>
            <a:pPr>
              <a:lnSpc>
                <a:spcPct val="90000"/>
              </a:lnSpc>
              <a:spcAft>
                <a:spcPts val="600"/>
              </a:spcAft>
              <a:buClr>
                <a:schemeClr val="tx1"/>
              </a:buClr>
              <a:defRPr/>
            </a:pPr>
            <a:r>
              <a:rPr kumimoji="0" lang="en-GB" sz="1600" b="0" i="0" u="none" strike="noStrike" cap="none" spc="0" normalizeH="0" baseline="0" noProof="0" dirty="0">
                <a:ln>
                  <a:noFill/>
                </a:ln>
                <a:solidFill>
                  <a:srgbClr val="92D050"/>
                </a:solidFill>
                <a:effectLst/>
                <a:uLnTx/>
                <a:uFillTx/>
              </a:rPr>
              <a:t>DIDS030 - Screening service flag in referral</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rgbClr val="7030A0"/>
                </a:solidFill>
                <a:effectLst/>
                <a:uLnTx/>
                <a:uFillTx/>
              </a:rPr>
              <a:t>DIDS006 - Measuring complexity</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chemeClr val="accent1">
                    <a:lumMod val="40000"/>
                    <a:lumOff val="60000"/>
                  </a:schemeClr>
                </a:solidFill>
                <a:effectLst/>
                <a:uLnTx/>
                <a:uFillTx/>
              </a:rPr>
              <a:t>DIDS009 - Publish numbers of interventional procedures</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chemeClr val="accent1">
                    <a:lumMod val="40000"/>
                    <a:lumOff val="60000"/>
                  </a:schemeClr>
                </a:solidFill>
                <a:effectLst/>
                <a:uLnTx/>
                <a:uFillTx/>
              </a:rPr>
              <a:t>DIDS018 - Paramedic guidance</a:t>
            </a:r>
          </a:p>
          <a:p>
            <a:pPr marR="0" lvl="0" fontAlgn="auto">
              <a:lnSpc>
                <a:spcPct val="90000"/>
              </a:lnSpc>
              <a:spcAft>
                <a:spcPts val="600"/>
              </a:spcAft>
              <a:buClr>
                <a:schemeClr val="tx1"/>
              </a:buClr>
              <a:buSzTx/>
              <a:buFont typeface="Arial" panose="020B0604020202020204" pitchFamily="34" charset="0"/>
              <a:tabLst/>
              <a:defRPr/>
            </a:pPr>
            <a:r>
              <a:rPr kumimoji="0" lang="en-GB" sz="1600" b="0" i="0" u="none" strike="noStrike" cap="none" spc="0" normalizeH="0" baseline="0" noProof="0" dirty="0">
                <a:ln>
                  <a:noFill/>
                </a:ln>
                <a:solidFill>
                  <a:schemeClr val="accent1">
                    <a:lumMod val="40000"/>
                    <a:lumOff val="60000"/>
                  </a:schemeClr>
                </a:solidFill>
                <a:effectLst/>
                <a:uLnTx/>
                <a:uFillTx/>
              </a:rPr>
              <a:t>DIDS019 - Guidance GP scenario</a:t>
            </a:r>
          </a:p>
          <a:p>
            <a:pPr>
              <a:lnSpc>
                <a:spcPct val="90000"/>
              </a:lnSpc>
              <a:spcAft>
                <a:spcPts val="600"/>
              </a:spcAft>
              <a:buClr>
                <a:schemeClr val="tx1"/>
              </a:buClr>
              <a:defRPr/>
            </a:pPr>
            <a:r>
              <a:rPr lang="en-GB" sz="1600" dirty="0">
                <a:solidFill>
                  <a:schemeClr val="accent1">
                    <a:lumMod val="40000"/>
                    <a:lumOff val="60000"/>
                  </a:schemeClr>
                </a:solidFill>
              </a:rPr>
              <a:t>* DIDS021 - Outsourcing</a:t>
            </a:r>
          </a:p>
          <a:p>
            <a:pPr>
              <a:lnSpc>
                <a:spcPct val="90000"/>
              </a:lnSpc>
              <a:spcAft>
                <a:spcPts val="600"/>
              </a:spcAft>
              <a:buClr>
                <a:schemeClr val="tx1"/>
              </a:buClr>
              <a:defRPr/>
            </a:pPr>
            <a:r>
              <a:rPr kumimoji="0" lang="en-GB" sz="1600" b="0" i="0" u="none" strike="noStrike" cap="none" spc="0" normalizeH="0" baseline="0" noProof="0" dirty="0">
                <a:ln>
                  <a:noFill/>
                </a:ln>
                <a:solidFill>
                  <a:schemeClr val="tx1">
                    <a:lumMod val="50000"/>
                    <a:lumOff val="50000"/>
                  </a:schemeClr>
                </a:solidFill>
                <a:effectLst/>
                <a:uLnTx/>
                <a:uFillTx/>
              </a:rPr>
              <a:t>DIDS016 - Clinical Outcome Text same as DIDS013</a:t>
            </a:r>
          </a:p>
          <a:p>
            <a:pPr>
              <a:lnSpc>
                <a:spcPct val="90000"/>
              </a:lnSpc>
              <a:spcAft>
                <a:spcPts val="600"/>
              </a:spcAft>
              <a:buClr>
                <a:schemeClr val="tx1"/>
              </a:buClr>
              <a:defRPr/>
            </a:pPr>
            <a:r>
              <a:rPr kumimoji="0" lang="en-GB" sz="1600" b="0" i="0" u="none" strike="noStrike" cap="none" spc="0" normalizeH="0" baseline="0" noProof="0" dirty="0">
                <a:ln>
                  <a:noFill/>
                </a:ln>
                <a:solidFill>
                  <a:schemeClr val="tx1">
                    <a:lumMod val="50000"/>
                    <a:lumOff val="50000"/>
                  </a:schemeClr>
                </a:solidFill>
                <a:effectLst/>
                <a:uLnTx/>
                <a:uFillTx/>
              </a:rPr>
              <a:t>DIDS027 - Submission window repeat same as DIDS022</a:t>
            </a:r>
          </a:p>
          <a:p>
            <a:pPr marR="0" lvl="0" fontAlgn="auto">
              <a:lnSpc>
                <a:spcPct val="90000"/>
              </a:lnSpc>
              <a:spcAft>
                <a:spcPts val="600"/>
              </a:spcAft>
              <a:buClr>
                <a:schemeClr val="tx1"/>
              </a:buClr>
              <a:buSzTx/>
              <a:buFont typeface="Arial" panose="020B0604020202020204" pitchFamily="34" charset="0"/>
              <a:tabLst/>
              <a:defRPr/>
            </a:pPr>
            <a:r>
              <a:rPr kumimoji="0" lang="en-GB" sz="1600" b="1" i="0" u="none" strike="noStrike" cap="none" spc="0" normalizeH="0" baseline="0" noProof="0" dirty="0">
                <a:ln>
                  <a:noFill/>
                </a:ln>
                <a:effectLst/>
                <a:uLnTx/>
                <a:uFillTx/>
              </a:rPr>
              <a:t>DIDS014 - Cancer flag</a:t>
            </a:r>
          </a:p>
          <a:p>
            <a:pPr marR="0" lvl="0" fontAlgn="auto">
              <a:lnSpc>
                <a:spcPct val="90000"/>
              </a:lnSpc>
              <a:spcAft>
                <a:spcPts val="600"/>
              </a:spcAft>
              <a:buClr>
                <a:schemeClr val="tx1"/>
              </a:buClr>
              <a:buSzTx/>
              <a:buFont typeface="Arial" panose="020B0604020202020204" pitchFamily="34" charset="0"/>
              <a:tabLst/>
              <a:defRPr/>
            </a:pPr>
            <a:r>
              <a:rPr kumimoji="0" lang="en-GB" sz="1600" b="1" i="0" u="none" strike="noStrike" cap="none" spc="0" normalizeH="0" baseline="0" noProof="0" dirty="0">
                <a:ln>
                  <a:noFill/>
                </a:ln>
                <a:effectLst/>
                <a:uLnTx/>
                <a:uFillTx/>
              </a:rPr>
              <a:t>DIDS017 - Submission method </a:t>
            </a:r>
          </a:p>
          <a:p>
            <a:pPr marR="0" lvl="0" fontAlgn="auto">
              <a:lnSpc>
                <a:spcPct val="90000"/>
              </a:lnSpc>
              <a:spcAft>
                <a:spcPts val="600"/>
              </a:spcAft>
              <a:buClr>
                <a:schemeClr val="tx1"/>
              </a:buClr>
              <a:buSzTx/>
              <a:buFont typeface="Arial" panose="020B0604020202020204" pitchFamily="34" charset="0"/>
              <a:tabLst/>
              <a:defRPr/>
            </a:pPr>
            <a:r>
              <a:rPr kumimoji="0" lang="en-GB" sz="1600" b="1" i="0" u="none" strike="noStrike" cap="none" spc="0" normalizeH="0" baseline="0" noProof="0" dirty="0">
                <a:ln>
                  <a:noFill/>
                </a:ln>
                <a:effectLst/>
                <a:uLnTx/>
                <a:uFillTx/>
              </a:rPr>
              <a:t>DIDS022 - Submission window </a:t>
            </a:r>
          </a:p>
          <a:p>
            <a:pPr marR="0" lvl="0" fontAlgn="auto">
              <a:lnSpc>
                <a:spcPct val="90000"/>
              </a:lnSpc>
              <a:spcAft>
                <a:spcPts val="600"/>
              </a:spcAft>
              <a:buClr>
                <a:schemeClr val="tx1"/>
              </a:buClr>
              <a:buSzTx/>
              <a:buFont typeface="Arial" panose="020B0604020202020204" pitchFamily="34" charset="0"/>
              <a:tabLst/>
              <a:defRPr/>
            </a:pPr>
            <a:r>
              <a:rPr kumimoji="0" lang="en-GB" sz="1600" b="1" i="0" u="none" strike="noStrike" cap="none" spc="0" normalizeH="0" baseline="0" noProof="0" dirty="0">
                <a:ln>
                  <a:noFill/>
                </a:ln>
                <a:effectLst/>
                <a:uLnTx/>
                <a:uFillTx/>
              </a:rPr>
              <a:t>DIDS025 &amp; DIDS007 - Relational structure / Capture every scan</a:t>
            </a:r>
          </a:p>
          <a:p>
            <a:pPr marR="0" lvl="0" fontAlgn="auto">
              <a:lnSpc>
                <a:spcPct val="90000"/>
              </a:lnSpc>
              <a:spcAft>
                <a:spcPts val="600"/>
              </a:spcAft>
              <a:buClr>
                <a:schemeClr val="tx1"/>
              </a:buClr>
              <a:buSzTx/>
              <a:buFont typeface="Arial" panose="020B0604020202020204" pitchFamily="34" charset="0"/>
              <a:tabLst/>
              <a:defRPr/>
            </a:pPr>
            <a:endParaRPr lang="en-GB" sz="1600" dirty="0"/>
          </a:p>
          <a:p>
            <a:pPr marR="0" lvl="0" fontAlgn="auto">
              <a:lnSpc>
                <a:spcPct val="90000"/>
              </a:lnSpc>
              <a:spcAft>
                <a:spcPts val="600"/>
              </a:spcAft>
              <a:buClr>
                <a:schemeClr val="tx1"/>
              </a:buClr>
              <a:buSzTx/>
              <a:buFont typeface="Arial" panose="020B0604020202020204" pitchFamily="34" charset="0"/>
              <a:tabLst/>
              <a:defRPr/>
            </a:pPr>
            <a:r>
              <a:rPr lang="en-GB" sz="1600" dirty="0"/>
              <a:t>KEY</a:t>
            </a:r>
            <a:endParaRPr kumimoji="0" lang="en-GB" sz="1600" b="0" i="0" u="none" strike="noStrike" cap="none" spc="0" normalizeH="0" baseline="0" noProof="0" dirty="0">
              <a:ln>
                <a:noFill/>
              </a:ln>
              <a:effectLst/>
              <a:uLnTx/>
              <a:uFillTx/>
            </a:endParaRPr>
          </a:p>
          <a:p>
            <a:pPr marR="0" lvl="0" fontAlgn="auto">
              <a:lnSpc>
                <a:spcPct val="90000"/>
              </a:lnSpc>
              <a:spcAft>
                <a:spcPts val="600"/>
              </a:spcAft>
              <a:buClr>
                <a:schemeClr val="tx1"/>
              </a:buClr>
              <a:buSzTx/>
              <a:buFont typeface="Arial" panose="020B0604020202020204" pitchFamily="34" charset="0"/>
              <a:tabLst/>
              <a:defRPr/>
            </a:pPr>
            <a:r>
              <a:rPr kumimoji="0" lang="en-GB" sz="1200" b="0" i="0" u="none" strike="noStrike" cap="none" spc="0" normalizeH="0" baseline="0" noProof="0" dirty="0">
                <a:ln>
                  <a:noFill/>
                </a:ln>
                <a:solidFill>
                  <a:srgbClr val="FF0000"/>
                </a:solidFill>
                <a:effectLst/>
                <a:uLnTx/>
                <a:uFillTx/>
              </a:rPr>
              <a:t>Red</a:t>
            </a:r>
            <a:r>
              <a:rPr kumimoji="0" lang="en-GB" sz="1200" b="0" i="0" u="none" strike="noStrike" cap="none" spc="0" normalizeH="0" baseline="0" noProof="0" dirty="0">
                <a:ln>
                  <a:noFill/>
                </a:ln>
                <a:effectLst/>
                <a:uLnTx/>
                <a:uFillTx/>
              </a:rPr>
              <a:t> = Out of scope for v2</a:t>
            </a:r>
          </a:p>
          <a:p>
            <a:pPr marR="0" lvl="0" fontAlgn="auto">
              <a:lnSpc>
                <a:spcPct val="90000"/>
              </a:lnSpc>
              <a:spcAft>
                <a:spcPts val="600"/>
              </a:spcAft>
              <a:buClr>
                <a:schemeClr val="tx1"/>
              </a:buClr>
              <a:buSzTx/>
              <a:buFont typeface="Arial" panose="020B0604020202020204" pitchFamily="34" charset="0"/>
              <a:tabLst/>
              <a:defRPr/>
            </a:pPr>
            <a:r>
              <a:rPr lang="en-GB" sz="1200" dirty="0">
                <a:solidFill>
                  <a:srgbClr val="92D050"/>
                </a:solidFill>
              </a:rPr>
              <a:t>Green</a:t>
            </a:r>
            <a:r>
              <a:rPr lang="en-GB" sz="1200" dirty="0"/>
              <a:t> = Done and presented in webinars</a:t>
            </a:r>
          </a:p>
          <a:p>
            <a:pPr marR="0" lvl="0" fontAlgn="auto">
              <a:lnSpc>
                <a:spcPct val="90000"/>
              </a:lnSpc>
              <a:spcAft>
                <a:spcPts val="600"/>
              </a:spcAft>
              <a:buClr>
                <a:schemeClr val="tx1"/>
              </a:buClr>
              <a:buSzTx/>
              <a:buFont typeface="Arial" panose="020B0604020202020204" pitchFamily="34" charset="0"/>
              <a:tabLst/>
              <a:defRPr/>
            </a:pPr>
            <a:r>
              <a:rPr kumimoji="0" lang="en-GB" sz="1200" b="0" i="0" u="none" strike="noStrike" cap="none" spc="0" normalizeH="0" baseline="0" noProof="0" dirty="0">
                <a:ln>
                  <a:noFill/>
                </a:ln>
                <a:solidFill>
                  <a:srgbClr val="7030A0"/>
                </a:solidFill>
                <a:effectLst/>
                <a:uLnTx/>
                <a:uFillTx/>
              </a:rPr>
              <a:t>Purple</a:t>
            </a:r>
            <a:r>
              <a:rPr kumimoji="0" lang="en-GB" sz="1200" b="0" i="0" u="none" strike="noStrike" cap="none" spc="0" normalizeH="0" baseline="0" noProof="0" dirty="0">
                <a:ln>
                  <a:noFill/>
                </a:ln>
                <a:effectLst/>
                <a:uLnTx/>
                <a:uFillTx/>
              </a:rPr>
              <a:t> = Satisfied by other requirements</a:t>
            </a:r>
          </a:p>
          <a:p>
            <a:pPr marR="0" lvl="0" fontAlgn="auto">
              <a:lnSpc>
                <a:spcPct val="90000"/>
              </a:lnSpc>
              <a:spcAft>
                <a:spcPts val="600"/>
              </a:spcAft>
              <a:buClr>
                <a:schemeClr val="tx1"/>
              </a:buClr>
              <a:buSzTx/>
              <a:buFont typeface="Arial" panose="020B0604020202020204" pitchFamily="34" charset="0"/>
              <a:tabLst/>
              <a:defRPr/>
            </a:pPr>
            <a:r>
              <a:rPr lang="en-GB" sz="1200" dirty="0">
                <a:solidFill>
                  <a:schemeClr val="accent1">
                    <a:lumMod val="40000"/>
                    <a:lumOff val="60000"/>
                  </a:schemeClr>
                </a:solidFill>
              </a:rPr>
              <a:t>Blue</a:t>
            </a:r>
            <a:r>
              <a:rPr lang="en-GB" sz="1200" dirty="0"/>
              <a:t> = Satisfied by guidance</a:t>
            </a:r>
          </a:p>
          <a:p>
            <a:pPr marR="0" lvl="0" fontAlgn="auto">
              <a:lnSpc>
                <a:spcPct val="90000"/>
              </a:lnSpc>
              <a:spcAft>
                <a:spcPts val="600"/>
              </a:spcAft>
              <a:buClr>
                <a:schemeClr val="tx1"/>
              </a:buClr>
              <a:buSzTx/>
              <a:buFont typeface="Arial" panose="020B0604020202020204" pitchFamily="34" charset="0"/>
              <a:tabLst/>
              <a:defRPr/>
            </a:pPr>
            <a:r>
              <a:rPr kumimoji="0" lang="en-GB" sz="1200" b="0" i="0" u="none" strike="noStrike" cap="none" spc="0" normalizeH="0" baseline="0" noProof="0" dirty="0">
                <a:ln>
                  <a:noFill/>
                </a:ln>
                <a:solidFill>
                  <a:schemeClr val="accent2">
                    <a:lumMod val="75000"/>
                  </a:schemeClr>
                </a:solidFill>
                <a:effectLst/>
                <a:uLnTx/>
                <a:uFillTx/>
              </a:rPr>
              <a:t>Grey</a:t>
            </a:r>
            <a:r>
              <a:rPr kumimoji="0" lang="en-GB" sz="1200" b="0" i="0" u="none" strike="noStrike" cap="none" spc="0" normalizeH="0" baseline="0" noProof="0" dirty="0">
                <a:ln>
                  <a:noFill/>
                </a:ln>
                <a:effectLst/>
                <a:uLnTx/>
                <a:uFillTx/>
              </a:rPr>
              <a:t> = Duplicates of other requirements</a:t>
            </a:r>
          </a:p>
          <a:p>
            <a:pPr>
              <a:lnSpc>
                <a:spcPct val="90000"/>
              </a:lnSpc>
              <a:spcAft>
                <a:spcPts val="600"/>
              </a:spcAft>
              <a:buClr>
                <a:schemeClr val="tx1"/>
              </a:buClr>
              <a:defRPr/>
            </a:pPr>
            <a:r>
              <a:rPr kumimoji="0" lang="en-GB" sz="1200" b="1" i="0" u="none" strike="noStrike" cap="none" spc="0" normalizeH="0" baseline="0" noProof="0" dirty="0">
                <a:ln>
                  <a:noFill/>
                </a:ln>
                <a:effectLst/>
                <a:uLnTx/>
                <a:uFillTx/>
              </a:rPr>
              <a:t>Bold</a:t>
            </a:r>
            <a:r>
              <a:rPr kumimoji="0" lang="en-GB" sz="1200" b="0" i="0" u="none" strike="noStrike" cap="none" spc="0" normalizeH="0" baseline="0" noProof="0" dirty="0">
                <a:ln>
                  <a:noFill/>
                </a:ln>
                <a:effectLst/>
                <a:uLnTx/>
                <a:uFillTx/>
              </a:rPr>
              <a:t> =</a:t>
            </a:r>
            <a:r>
              <a:rPr lang="en-GB" sz="1200" dirty="0"/>
              <a:t> To be covered today / needs follow up</a:t>
            </a:r>
          </a:p>
          <a:p>
            <a:pPr>
              <a:lnSpc>
                <a:spcPct val="90000"/>
              </a:lnSpc>
              <a:spcAft>
                <a:spcPts val="600"/>
              </a:spcAft>
              <a:buClr>
                <a:schemeClr val="tx1"/>
              </a:buClr>
              <a:defRPr/>
            </a:pPr>
            <a:endParaRPr kumimoji="0" lang="en-GB" sz="1200" b="0" i="0" u="none" strike="noStrike" cap="none" spc="0" normalizeH="0" baseline="0" noProof="0" dirty="0">
              <a:ln>
                <a:noFill/>
              </a:ln>
              <a:effectLst/>
              <a:uLnTx/>
              <a:uFillTx/>
            </a:endParaRPr>
          </a:p>
          <a:p>
            <a:pPr>
              <a:lnSpc>
                <a:spcPct val="90000"/>
              </a:lnSpc>
              <a:spcAft>
                <a:spcPts val="600"/>
              </a:spcAft>
              <a:buClr>
                <a:schemeClr val="tx1"/>
              </a:buClr>
              <a:defRPr/>
            </a:pPr>
            <a:r>
              <a:rPr kumimoji="0" lang="en-GB" sz="1200" b="0" i="0" u="none" strike="noStrike" cap="none" spc="0" normalizeH="0" baseline="0" noProof="0" dirty="0">
                <a:ln>
                  <a:noFill/>
                </a:ln>
                <a:effectLst/>
                <a:uLnTx/>
                <a:uFillTx/>
              </a:rPr>
              <a:t>*Proposed solution refined/change since last webinar  </a:t>
            </a:r>
          </a:p>
        </p:txBody>
      </p:sp>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vert="horz" lIns="0" tIns="0" rIns="0" bIns="0" rtlCol="0" anchor="ctr">
            <a:normAutofit/>
          </a:bodyPr>
          <a:lstStyle/>
          <a:p>
            <a:r>
              <a:rPr lang="en-GB" b="1" kern="1200">
                <a:latin typeface="+mj-lt"/>
                <a:ea typeface="+mj-ea"/>
                <a:cs typeface="+mj-cs"/>
              </a:rPr>
              <a:t>DIDS v2.0 – Requirements List</a:t>
            </a:r>
          </a:p>
        </p:txBody>
      </p:sp>
      <p:sp>
        <p:nvSpPr>
          <p:cNvPr id="5" name="Text Placeholder 4">
            <a:extLst>
              <a:ext uri="{FF2B5EF4-FFF2-40B4-BE49-F238E27FC236}">
                <a16:creationId xmlns:a16="http://schemas.microsoft.com/office/drawing/2014/main" id="{910BE60E-38CA-0B60-1868-C955B75DE203}"/>
              </a:ext>
            </a:extLst>
          </p:cNvPr>
          <p:cNvSpPr>
            <a:spLocks noGrp="1"/>
          </p:cNvSpPr>
          <p:nvPr>
            <p:ph type="body" sz="quarter" idx="13"/>
          </p:nvPr>
        </p:nvSpPr>
        <p:spPr/>
        <p:txBody>
          <a:bodyPr/>
          <a:lstStyle/>
          <a:p>
            <a:r>
              <a:rPr kumimoji="0" lang="en-GB" sz="1800" b="0" i="0" u="none" strike="noStrike" cap="none" spc="0" normalizeH="0" baseline="0" noProof="0">
                <a:ln>
                  <a:noFill/>
                </a:ln>
                <a:effectLst/>
                <a:uLnTx/>
                <a:uFillTx/>
              </a:rPr>
              <a:t>The Requirements List is published here: </a:t>
            </a:r>
            <a:r>
              <a:rPr kumimoji="0" lang="en-GB" sz="1800" b="0" i="0" u="none" strike="noStrike" cap="none" spc="0" normalizeH="0" baseline="0" noProof="0">
                <a:ln>
                  <a:noFill/>
                </a:ln>
                <a:effectLst/>
                <a:uLnTx/>
                <a:uFillTx/>
                <a:hlinkClick r:id="rId3">
                  <a:extLst>
                    <a:ext uri="{A12FA001-AC4F-418D-AE19-62706E023703}">
                      <ahyp:hlinkClr xmlns:ahyp="http://schemas.microsoft.com/office/drawing/2018/hyperlinkcolor" val="tx"/>
                    </a:ext>
                  </a:extLst>
                </a:hlinkClick>
              </a:rPr>
              <a:t>Diagnostic Imaging Data Set (DID) data product - NHS England Digital</a:t>
            </a:r>
            <a:endParaRPr kumimoji="0" lang="en-GB" sz="1800" b="0" i="0" u="none" strike="noStrike" cap="none" spc="0" normalizeH="0" baseline="0" noProof="0">
              <a:ln>
                <a:noFill/>
              </a:ln>
              <a:effectLst/>
              <a:uLnTx/>
              <a:uFillTx/>
            </a:endParaRPr>
          </a:p>
        </p:txBody>
      </p:sp>
    </p:spTree>
    <p:extLst>
      <p:ext uri="{BB962C8B-B14F-4D97-AF65-F5344CB8AC3E}">
        <p14:creationId xmlns:p14="http://schemas.microsoft.com/office/powerpoint/2010/main" val="1282671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r>
              <a:rPr lang="en-GB" sz="3200"/>
              <a:t>DIDS014 – Cancer flag</a:t>
            </a:r>
          </a:p>
        </p:txBody>
      </p:sp>
      <p:sp>
        <p:nvSpPr>
          <p:cNvPr id="12" name="TextBox 11">
            <a:extLst>
              <a:ext uri="{FF2B5EF4-FFF2-40B4-BE49-F238E27FC236}">
                <a16:creationId xmlns:a16="http://schemas.microsoft.com/office/drawing/2014/main" id="{12DE86D6-9C24-A91D-A38C-8E0E255943FB}"/>
              </a:ext>
            </a:extLst>
          </p:cNvPr>
          <p:cNvSpPr txBox="1"/>
          <p:nvPr/>
        </p:nvSpPr>
        <p:spPr>
          <a:xfrm>
            <a:off x="582806" y="1297186"/>
            <a:ext cx="10400082" cy="4647426"/>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2400" b="0" i="0" u="none" strike="noStrike" kern="1200" cap="none" spc="0" normalizeH="0" baseline="0" noProof="0" dirty="0">
                <a:ln>
                  <a:noFill/>
                </a:ln>
                <a:solidFill>
                  <a:srgbClr val="231F20"/>
                </a:solidFill>
                <a:effectLst/>
                <a:uLnTx/>
                <a:uFillTx/>
                <a:latin typeface="Arial" panose="020B0604020202020204"/>
                <a:ea typeface="+mn-ea"/>
                <a:cs typeface="+mn-cs"/>
              </a:rPr>
              <a:t>Alert flag to identify if the imaging showed a suspected or confirmed cancer, recurrence or progression. Also, the inclusion of RCR codes for significant unexpected findings.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24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hlinkClick r:id="rId3"/>
              </a:rPr>
              <a:t>Recommendations on alerts and notification of imaging reports | The Royal College of Radiologists (rcr.ac.uk)</a:t>
            </a:r>
            <a:endPar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231F20"/>
              </a:solidFill>
              <a:effectLst/>
              <a:uLnTx/>
              <a:uFillTx/>
              <a:latin typeface="Arial" panose="020B0604020202020204"/>
              <a:ea typeface="+mn-ea"/>
              <a:cs typeface="+mn-cs"/>
            </a:endParaRPr>
          </a:p>
          <a:p>
            <a:pPr>
              <a:defRPr/>
            </a:pPr>
            <a:r>
              <a:rPr lang="en-GB" sz="2400" dirty="0">
                <a:solidFill>
                  <a:srgbClr val="231F20"/>
                </a:solidFill>
                <a:latin typeface="Arial" panose="020B0604020202020204"/>
              </a:rPr>
              <a:t>Following further elaboration, only data about cancer would flow via the proposed item ‘CANCER INDICATION CODE (DIAGNOSTIC IMAGING)’.</a:t>
            </a:r>
          </a:p>
          <a:p>
            <a:pPr>
              <a:defRPr/>
            </a:pPr>
            <a:endParaRPr lang="en-GB" sz="2400" dirty="0">
              <a:solidFill>
                <a:srgbClr val="231F20"/>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2400" dirty="0">
              <a:solidFill>
                <a:srgbClr val="231F20"/>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2400" dirty="0">
              <a:solidFill>
                <a:srgbClr val="231F20"/>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dirty="0">
                <a:solidFill>
                  <a:srgbClr val="231F20"/>
                </a:solidFill>
                <a:latin typeface="Arial" panose="020B0604020202020204"/>
              </a:rPr>
              <a:t>This is planned to be a Pilot item (included in the Information Standard and then enabled when relevant guidance is made available).</a:t>
            </a:r>
          </a:p>
        </p:txBody>
      </p:sp>
      <p:graphicFrame>
        <p:nvGraphicFramePr>
          <p:cNvPr id="2" name="Table 1">
            <a:extLst>
              <a:ext uri="{FF2B5EF4-FFF2-40B4-BE49-F238E27FC236}">
                <a16:creationId xmlns:a16="http://schemas.microsoft.com/office/drawing/2014/main" id="{9A1A5291-F6AD-34E9-2269-F2120778D6C3}"/>
              </a:ext>
            </a:extLst>
          </p:cNvPr>
          <p:cNvGraphicFramePr>
            <a:graphicFrameLocks noGrp="1"/>
          </p:cNvGraphicFramePr>
          <p:nvPr>
            <p:extLst>
              <p:ext uri="{D42A27DB-BD31-4B8C-83A1-F6EECF244321}">
                <p14:modId xmlns:p14="http://schemas.microsoft.com/office/powerpoint/2010/main" val="3513272159"/>
              </p:ext>
            </p:extLst>
          </p:nvPr>
        </p:nvGraphicFramePr>
        <p:xfrm>
          <a:off x="647677" y="4256192"/>
          <a:ext cx="5486400" cy="586392"/>
        </p:xfrm>
        <a:graphic>
          <a:graphicData uri="http://schemas.openxmlformats.org/drawingml/2006/table">
            <a:tbl>
              <a:tblPr/>
              <a:tblGrid>
                <a:gridCol w="1295400">
                  <a:extLst>
                    <a:ext uri="{9D8B030D-6E8A-4147-A177-3AD203B41FA5}">
                      <a16:colId xmlns:a16="http://schemas.microsoft.com/office/drawing/2014/main" val="2553006605"/>
                    </a:ext>
                  </a:extLst>
                </a:gridCol>
                <a:gridCol w="4191000">
                  <a:extLst>
                    <a:ext uri="{9D8B030D-6E8A-4147-A177-3AD203B41FA5}">
                      <a16:colId xmlns:a16="http://schemas.microsoft.com/office/drawing/2014/main" val="3683857111"/>
                    </a:ext>
                  </a:extLst>
                </a:gridCol>
              </a:tblGrid>
              <a:tr h="293196">
                <a:tc>
                  <a:txBody>
                    <a:bodyPr/>
                    <a:lstStyle/>
                    <a:p>
                      <a:pPr algn="ctr" fontAlgn="t"/>
                      <a:r>
                        <a:rPr lang="en-GB" sz="1100" b="0" i="0" u="none" strike="noStrike">
                          <a:solidFill>
                            <a:srgbClr val="000000"/>
                          </a:solidFill>
                          <a:effectLst/>
                          <a:latin typeface="Arial" panose="020B0604020202020204" pitchFamily="34" charset="0"/>
                        </a:rPr>
                        <a:t>01</a:t>
                      </a:r>
                    </a:p>
                  </a:txBody>
                  <a:tcPr marL="72000" marR="72000" marT="72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GB" sz="1100" b="0" i="0" u="none" strike="noStrike">
                          <a:solidFill>
                            <a:srgbClr val="000000"/>
                          </a:solidFill>
                          <a:effectLst/>
                          <a:latin typeface="Arial" panose="020B0604020202020204" pitchFamily="34" charset="0"/>
                        </a:rPr>
                        <a:t>Confirmation / Probable primary cancer</a:t>
                      </a:r>
                    </a:p>
                  </a:txBody>
                  <a:tcPr marL="72000" marR="72000" marT="72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5061919"/>
                  </a:ext>
                </a:extLst>
              </a:tr>
              <a:tr h="293196">
                <a:tc>
                  <a:txBody>
                    <a:bodyPr/>
                    <a:lstStyle/>
                    <a:p>
                      <a:pPr algn="ctr" fontAlgn="t"/>
                      <a:r>
                        <a:rPr lang="en-GB" sz="1100" b="0" i="0" u="none" strike="noStrike">
                          <a:solidFill>
                            <a:srgbClr val="000000"/>
                          </a:solidFill>
                          <a:effectLst/>
                          <a:latin typeface="Arial" panose="020B0604020202020204" pitchFamily="34" charset="0"/>
                        </a:rPr>
                        <a:t>02</a:t>
                      </a:r>
                    </a:p>
                  </a:txBody>
                  <a:tcPr marL="72000" marR="72000" marT="72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100" b="0" i="0" u="none" strike="noStrike">
                          <a:solidFill>
                            <a:srgbClr val="000000"/>
                          </a:solidFill>
                          <a:effectLst/>
                          <a:latin typeface="Arial" panose="020B0604020202020204" pitchFamily="34" charset="0"/>
                        </a:rPr>
                        <a:t>Confirmation / Probable recurrent cancer</a:t>
                      </a:r>
                    </a:p>
                  </a:txBody>
                  <a:tcPr marL="72000" marR="72000" marT="72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5243554"/>
                  </a:ext>
                </a:extLst>
              </a:tr>
            </a:tbl>
          </a:graphicData>
        </a:graphic>
      </p:graphicFrame>
    </p:spTree>
    <p:extLst>
      <p:ext uri="{BB962C8B-B14F-4D97-AF65-F5344CB8AC3E}">
        <p14:creationId xmlns:p14="http://schemas.microsoft.com/office/powerpoint/2010/main" val="3591312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DIDS017 - Submission method </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975140" cy="4893647"/>
          </a:xfrm>
          <a:prstGeom prst="rect">
            <a:avLst/>
          </a:prstGeom>
          <a:noFill/>
          <a:ln>
            <a:noFill/>
          </a:ln>
        </p:spPr>
        <p:txBody>
          <a:bodyPr wrap="square">
            <a:spAutoFit/>
          </a:bodyPr>
          <a:lstStyle/>
          <a:p>
            <a:pPr algn="l"/>
            <a:r>
              <a:rPr lang="en-GB" sz="2400" b="0" i="0" dirty="0">
                <a:solidFill>
                  <a:srgbClr val="000000"/>
                </a:solidFill>
                <a:effectLst/>
              </a:rPr>
              <a:t>DIDS has been collected on the same submission system for many years.</a:t>
            </a:r>
          </a:p>
          <a:p>
            <a:pPr algn="l"/>
            <a:endParaRPr lang="en-GB" sz="2400" b="0" i="0" dirty="0">
              <a:solidFill>
                <a:srgbClr val="000000"/>
              </a:solidFill>
              <a:effectLst/>
            </a:endParaRPr>
          </a:p>
          <a:p>
            <a:pPr algn="l"/>
            <a:r>
              <a:rPr lang="en-GB" sz="2400" b="0" i="0" dirty="0">
                <a:solidFill>
                  <a:srgbClr val="000000"/>
                </a:solidFill>
                <a:effectLst/>
              </a:rPr>
              <a:t>DIDS v2.0 is planned to be collected on a different system instead, SDCS Cloud.</a:t>
            </a:r>
          </a:p>
          <a:p>
            <a:pPr algn="l"/>
            <a:endParaRPr lang="en-GB" sz="2400" b="0" i="0" dirty="0">
              <a:solidFill>
                <a:srgbClr val="000000"/>
              </a:solidFill>
              <a:effectLst/>
            </a:endParaRPr>
          </a:p>
          <a:p>
            <a:pPr algn="l"/>
            <a:r>
              <a:rPr lang="en-GB" sz="2400" b="0" i="0" u="sng" dirty="0">
                <a:solidFill>
                  <a:srgbClr val="000000"/>
                </a:solidFill>
                <a:effectLst/>
                <a:hlinkClick r:id="rId3"/>
              </a:rPr>
              <a:t>SDCS Cloud</a:t>
            </a:r>
            <a:r>
              <a:rPr lang="en-GB" sz="2400" b="0" i="0" dirty="0">
                <a:solidFill>
                  <a:srgbClr val="000000"/>
                </a:solidFill>
                <a:effectLst/>
              </a:rPr>
              <a:t> is a data submission portal to collect data for NHS England.  It is a strategic collection mechanism and has been used for a number of years for other national data collections.</a:t>
            </a:r>
          </a:p>
          <a:p>
            <a:pPr algn="l"/>
            <a:endParaRPr lang="en-GB" sz="2400" b="0" i="0" dirty="0">
              <a:solidFill>
                <a:srgbClr val="000000"/>
              </a:solidFill>
              <a:effectLst/>
            </a:endParaRPr>
          </a:p>
          <a:p>
            <a:pPr algn="l"/>
            <a:r>
              <a:rPr lang="en-GB" sz="2400" b="0" i="0" dirty="0">
                <a:solidFill>
                  <a:srgbClr val="000000"/>
                </a:solidFill>
                <a:effectLst/>
              </a:rPr>
              <a:t>There are several changes that users can expect to see from SDCS Cloud compared to the current DIDS Portal for example, a new account will be needed, the authentication process will change and how </a:t>
            </a:r>
            <a:r>
              <a:rPr lang="en-GB" sz="2400" dirty="0">
                <a:solidFill>
                  <a:srgbClr val="000000"/>
                </a:solidFill>
              </a:rPr>
              <a:t>providers</a:t>
            </a:r>
            <a:r>
              <a:rPr lang="en-GB" sz="2400" b="0" i="0" dirty="0">
                <a:solidFill>
                  <a:srgbClr val="000000"/>
                </a:solidFill>
                <a:effectLst/>
              </a:rPr>
              <a:t> access data quality reports.</a:t>
            </a:r>
          </a:p>
        </p:txBody>
      </p:sp>
    </p:spTree>
    <p:extLst>
      <p:ext uri="{BB962C8B-B14F-4D97-AF65-F5344CB8AC3E}">
        <p14:creationId xmlns:p14="http://schemas.microsoft.com/office/powerpoint/2010/main" val="3624165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a:ln>
                  <a:noFill/>
                </a:ln>
                <a:effectLst/>
                <a:uLnTx/>
                <a:uFillTx/>
              </a:rPr>
              <a:t>DIDS017 - Submission method (Transition to v2.0)</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3046988"/>
          </a:xfrm>
          <a:prstGeom prst="rect">
            <a:avLst/>
          </a:prstGeom>
          <a:noFill/>
          <a:ln>
            <a:noFill/>
          </a:ln>
        </p:spPr>
        <p:txBody>
          <a:bodyPr wrap="square">
            <a:spAutoFit/>
          </a:bodyPr>
          <a:lstStyle/>
          <a:p>
            <a:pPr marL="0" indent="0">
              <a:buFont typeface="Arial" panose="020B0604020202020204" pitchFamily="34" charset="0"/>
              <a:buNone/>
            </a:pPr>
            <a:r>
              <a:rPr lang="en-GB" sz="2400" dirty="0"/>
              <a:t>After consideration of the options, we plan to implement a hard-cut over from DIDS v1.0 to DIDS v2.0 by date of activity. </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What does this mean?</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The explanation on the next slide is based on local collection of activity in v2.0 from 01/10/2025 and submission of this to NHSE from 01/11/2025.</a:t>
            </a:r>
          </a:p>
          <a:p>
            <a:pPr marL="0" indent="0">
              <a:buFont typeface="Arial" panose="020B0604020202020204" pitchFamily="34" charset="0"/>
              <a:buNone/>
            </a:pPr>
            <a:endParaRPr lang="en-GB" sz="2400" dirty="0">
              <a:solidFill>
                <a:schemeClr val="tx1"/>
              </a:solidFill>
            </a:endParaRPr>
          </a:p>
        </p:txBody>
      </p:sp>
    </p:spTree>
    <p:extLst>
      <p:ext uri="{BB962C8B-B14F-4D97-AF65-F5344CB8AC3E}">
        <p14:creationId xmlns:p14="http://schemas.microsoft.com/office/powerpoint/2010/main" val="4191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marR="0" lvl="0" fontAlgn="auto">
              <a:lnSpc>
                <a:spcPct val="90000"/>
              </a:lnSpc>
              <a:spcAft>
                <a:spcPts val="600"/>
              </a:spcAft>
              <a:buClr>
                <a:schemeClr val="tx1"/>
              </a:buClr>
              <a:buSzTx/>
              <a:buFont typeface="Arial" panose="020B0604020202020204" pitchFamily="34" charset="0"/>
              <a:tabLst/>
              <a:defRPr/>
            </a:pPr>
            <a:r>
              <a:rPr kumimoji="0" lang="en-GB" sz="3200" b="1" i="0" u="none" strike="noStrike" cap="none" spc="0" normalizeH="0" baseline="0" noProof="0" dirty="0">
                <a:ln>
                  <a:noFill/>
                </a:ln>
                <a:effectLst/>
                <a:uLnTx/>
                <a:uFillTx/>
              </a:rPr>
              <a:t>DIDS017 - Submission method (Transition to v2.0)</a:t>
            </a:r>
          </a:p>
        </p:txBody>
      </p:sp>
      <p:sp>
        <p:nvSpPr>
          <p:cNvPr id="12" name="TextBox 11">
            <a:extLst>
              <a:ext uri="{FF2B5EF4-FFF2-40B4-BE49-F238E27FC236}">
                <a16:creationId xmlns:a16="http://schemas.microsoft.com/office/drawing/2014/main" id="{12DE86D6-9C24-A91D-A38C-8E0E255943FB}"/>
              </a:ext>
            </a:extLst>
          </p:cNvPr>
          <p:cNvSpPr txBox="1"/>
          <p:nvPr/>
        </p:nvSpPr>
        <p:spPr>
          <a:xfrm>
            <a:off x="432000" y="1405884"/>
            <a:ext cx="10400082" cy="4893647"/>
          </a:xfrm>
          <a:prstGeom prst="rect">
            <a:avLst/>
          </a:prstGeom>
          <a:noFill/>
          <a:ln>
            <a:noFill/>
          </a:ln>
        </p:spPr>
        <p:txBody>
          <a:bodyPr wrap="square">
            <a:spAutoFit/>
          </a:bodyPr>
          <a:lstStyle/>
          <a:p>
            <a:pPr marL="342900" lvl="0" indent="-342900">
              <a:buFont typeface="+mj-lt"/>
              <a:buAutoNum type="arabicParenR"/>
            </a:pPr>
            <a:r>
              <a:rPr lang="en-GB" dirty="0"/>
              <a:t>All activity (i.e. where DIAGNOSTIC TEST DATE &lt;= 30/09/2025) would be submitted in the DIDS v1.0 data set and v1 schema into the DIDS legacy portal.</a:t>
            </a:r>
          </a:p>
          <a:p>
            <a:pPr marL="342900" lvl="0" indent="-342900">
              <a:buFont typeface="+mj-lt"/>
              <a:buAutoNum type="arabicParenR"/>
            </a:pPr>
            <a:r>
              <a:rPr lang="en-GB" dirty="0"/>
              <a:t>All activity in DIDS v2.0 (planned to be defined via the data item CODED PROCEDURE END TIMESTAMP) of &gt;= 2025-10-01T00:00:00 +01:00 would be submitted in the DIDS v2.0 data set and v2 schema and to the new collection system from 01/11/2025 onwards.</a:t>
            </a:r>
          </a:p>
          <a:p>
            <a:pPr marL="342900" lvl="0" indent="-342900">
              <a:buFont typeface="+mj-lt"/>
              <a:buAutoNum type="arabicParenR"/>
            </a:pPr>
            <a:r>
              <a:rPr lang="en-GB" dirty="0"/>
              <a:t>Providers would be asked to submit activity in DIDS v1.0 to the current timescales (i.e. should submit data within 3 months after the month if which the activity took place) but activity would be able to be submitted up to 6 months after the DIAGNOSTIC TEST DATE through the current ‘Bypass’ process if necessary (i.e. no change from what is in place now).  </a:t>
            </a:r>
          </a:p>
          <a:p>
            <a:pPr marL="342900" lvl="0" indent="-342900">
              <a:buFont typeface="+mj-lt"/>
              <a:buAutoNum type="arabicParenR"/>
            </a:pPr>
            <a:r>
              <a:rPr lang="en-GB" dirty="0"/>
              <a:t>This means that providers could submit activity where DIAGNOSTIC TEST DATE &lt;= 30/09/2025) in the v1.0 data set and v1 schema into the DIDS legacy portal up to and including 31/03/2026.</a:t>
            </a:r>
          </a:p>
          <a:p>
            <a:pPr marL="342900" lvl="0" indent="-342900">
              <a:buFont typeface="+mj-lt"/>
              <a:buAutoNum type="arabicParenR"/>
            </a:pPr>
            <a:r>
              <a:rPr lang="en-GB" dirty="0"/>
              <a:t>From 01/04/2026 then no activity would be able to be submitted in the DIDS v1.0 dataset and v1 schema or to the DIDS legacy portal.</a:t>
            </a:r>
          </a:p>
          <a:p>
            <a:pPr marL="342900" lvl="0" indent="-342900">
              <a:buFont typeface="+mj-lt"/>
              <a:buAutoNum type="arabicParenR"/>
            </a:pPr>
            <a:r>
              <a:rPr lang="en-GB" dirty="0"/>
              <a:t>For the period from 01/11/2025 up to and including 31/03/2026, we would allow two routes for submissions (i.e. DIDS legacy portal for v1.0 data and new collection system for v2.0 data) but we would have validation so that the same activity cannot be submitted in both routes.  </a:t>
            </a:r>
          </a:p>
          <a:p>
            <a:pPr marL="0" indent="0">
              <a:buFont typeface="Arial" panose="020B0604020202020204" pitchFamily="34" charset="0"/>
              <a:buNone/>
            </a:pPr>
            <a:endParaRPr lang="en-GB" sz="2400" dirty="0">
              <a:solidFill>
                <a:schemeClr val="tx1"/>
              </a:solidFill>
            </a:endParaRPr>
          </a:p>
        </p:txBody>
      </p:sp>
    </p:spTree>
    <p:extLst>
      <p:ext uri="{BB962C8B-B14F-4D97-AF65-F5344CB8AC3E}">
        <p14:creationId xmlns:p14="http://schemas.microsoft.com/office/powerpoint/2010/main" val="309430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2" ma:contentTypeDescription="Create a new document." ma:contentTypeScope="" ma:versionID="790321640869792b2965abb849a2345b">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4e5b3440611e3c46787396903950a0e7"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9BAB2916-3AC8-4917-989D-51054B272CCA}">
  <ds:schemaRefs>
    <ds:schemaRef ds:uri="520f4a20-4746-48ff-b34c-a63b28e1f7b7"/>
    <ds:schemaRef ds:uri="ee8f4621-373f-452a-bc28-6047e1581c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A12B3C52-C4E5-4003-8240-632FDE102EAB}">
  <ds:schemaRefs>
    <ds:schemaRef ds:uri="http://purl.org/dc/elements/1.1/"/>
    <ds:schemaRef ds:uri="http://schemas.microsoft.com/office/2006/metadata/properties"/>
    <ds:schemaRef ds:uri="520f4a20-4746-48ff-b34c-a63b28e1f7b7"/>
    <ds:schemaRef ds:uri="http://schemas.microsoft.com/office/2006/documentManagement/types"/>
    <ds:schemaRef ds:uri="http://purl.org/dc/terms/"/>
    <ds:schemaRef ds:uri="http://www.w3.org/XML/1998/namespace"/>
    <ds:schemaRef ds:uri="ee8f4621-373f-452a-bc28-6047e1581cf9"/>
    <ds:schemaRef ds:uri="http://schemas.microsoft.com/office/infopath/2007/PartnerControls"/>
    <ds:schemaRef ds:uri="http://schemas.openxmlformats.org/package/2006/metadata/core-properties"/>
    <ds:schemaRef ds:uri="http://schemas.microsoft.com/sharepoint/v3"/>
    <ds:schemaRef ds:uri="http://purl.org/dc/dcmityp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1158</TotalTime>
  <Words>3010</Words>
  <Application>Microsoft Office PowerPoint</Application>
  <PresentationFormat>Widescreen</PresentationFormat>
  <Paragraphs>311</Paragraphs>
  <Slides>28</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Aptos</vt:lpstr>
      <vt:lpstr>Arial</vt:lpstr>
      <vt:lpstr>Calibri</vt:lpstr>
      <vt:lpstr>Lato</vt:lpstr>
      <vt:lpstr>Symbol</vt:lpstr>
      <vt:lpstr>NHSD-Refresh-Theme-NOV1120B</vt:lpstr>
      <vt:lpstr>Diagnostic Imaging Data Set (DIDS) v2.0</vt:lpstr>
      <vt:lpstr>Housekeeping</vt:lpstr>
      <vt:lpstr>Consultation Approach</vt:lpstr>
      <vt:lpstr>DIDS v2.0 – Development Overview</vt:lpstr>
      <vt:lpstr>DIDS v2.0 – Requirements List</vt:lpstr>
      <vt:lpstr>DIDS014 – Cancer flag</vt:lpstr>
      <vt:lpstr>DIDS017 - Submission method </vt:lpstr>
      <vt:lpstr>DIDS017 - Submission method (Transition to v2.0)</vt:lpstr>
      <vt:lpstr>DIDS017 - Submission method (Transition to v2.0)</vt:lpstr>
      <vt:lpstr>DIDS017 - Submission method (Transition to v2.0)</vt:lpstr>
      <vt:lpstr>DIDS017 - Submission method (Transition to v2.0)</vt:lpstr>
      <vt:lpstr>DIDS022 - Submission window </vt:lpstr>
      <vt:lpstr>DIDS025 &amp; DIDS007 – Relational structure / Capture all scans</vt:lpstr>
      <vt:lpstr>DIDS025 &amp; DIDS007 – Relational structure / Capture all scans</vt:lpstr>
      <vt:lpstr>DIDS030 – Screening service flag in referral</vt:lpstr>
      <vt:lpstr>DIDS002 Date / Time Formats &amp; DIDS003  Duration V End Time</vt:lpstr>
      <vt:lpstr>DIDS005 Clock Start Date </vt:lpstr>
      <vt:lpstr>Local Codes mapping to NICIP code</vt:lpstr>
      <vt:lpstr>CODED PROCEDURE END TIMESTAMP </vt:lpstr>
      <vt:lpstr>Tidy up items </vt:lpstr>
      <vt:lpstr>DIDS v2.0 used for direct care</vt:lpstr>
      <vt:lpstr>DIDS data users - transition impact (See 37 – 1st Q)</vt:lpstr>
      <vt:lpstr>DIDS data users - transition impact (See 37 – 2nd Q)</vt:lpstr>
      <vt:lpstr>Data Items renamed </vt:lpstr>
      <vt:lpstr>SDCS Cloud – Summary of main changes expected </vt:lpstr>
      <vt:lpstr>Important information</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TURNER, Chris (NHS ENGLAND - X26)</cp:lastModifiedBy>
  <cp:revision>8</cp:revision>
  <dcterms:created xsi:type="dcterms:W3CDTF">2020-11-30T10:49:03Z</dcterms:created>
  <dcterms:modified xsi:type="dcterms:W3CDTF">2024-12-03T12:02:28Z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