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Lst>
  <p:notesMasterIdLst>
    <p:notesMasterId r:id="rId46"/>
  </p:notesMasterIdLst>
  <p:handoutMasterIdLst>
    <p:handoutMasterId r:id="rId47"/>
  </p:handoutMasterIdLst>
  <p:sldIdLst>
    <p:sldId id="2145707332" r:id="rId5"/>
    <p:sldId id="2145707333" r:id="rId6"/>
    <p:sldId id="2145707334" r:id="rId7"/>
    <p:sldId id="2145707388" r:id="rId8"/>
    <p:sldId id="2147482615" r:id="rId9"/>
    <p:sldId id="2147482611" r:id="rId10"/>
    <p:sldId id="2147482614" r:id="rId11"/>
    <p:sldId id="2147482596" r:id="rId12"/>
    <p:sldId id="2147482598" r:id="rId13"/>
    <p:sldId id="2147482621" r:id="rId14"/>
    <p:sldId id="2147482622" r:id="rId15"/>
    <p:sldId id="2145707390" r:id="rId16"/>
    <p:sldId id="2147482623" r:id="rId17"/>
    <p:sldId id="2147482624" r:id="rId18"/>
    <p:sldId id="2145707403" r:id="rId19"/>
    <p:sldId id="2145707394" r:id="rId20"/>
    <p:sldId id="2145707391" r:id="rId21"/>
    <p:sldId id="2147482604" r:id="rId22"/>
    <p:sldId id="2147482605" r:id="rId23"/>
    <p:sldId id="2147482606" r:id="rId24"/>
    <p:sldId id="2147482608" r:id="rId25"/>
    <p:sldId id="2147482609" r:id="rId26"/>
    <p:sldId id="2147482610" r:id="rId27"/>
    <p:sldId id="2147482597" r:id="rId28"/>
    <p:sldId id="2145707398" r:id="rId29"/>
    <p:sldId id="2145707351" r:id="rId30"/>
    <p:sldId id="1923" r:id="rId31"/>
    <p:sldId id="2145707296" r:id="rId32"/>
    <p:sldId id="2147482478" r:id="rId33"/>
    <p:sldId id="2145707309" r:id="rId34"/>
    <p:sldId id="2147482593" r:id="rId35"/>
    <p:sldId id="2145707314" r:id="rId36"/>
    <p:sldId id="2147482616" r:id="rId37"/>
    <p:sldId id="2147482617" r:id="rId38"/>
    <p:sldId id="2147482585" r:id="rId39"/>
    <p:sldId id="2147482618" r:id="rId40"/>
    <p:sldId id="2147482619" r:id="rId41"/>
    <p:sldId id="2147482592" r:id="rId42"/>
    <p:sldId id="2147482620" r:id="rId43"/>
    <p:sldId id="2145707297" r:id="rId44"/>
    <p:sldId id="2145707271"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78F94AA-9B52-8BC8-F977-151D16608002}" name="TURNER, Chris (NHS ENGLAND)" initials="CT" userId="S::christurner2@nhs.net::7cda1dfa-5961-4094-b037-be3b05c15237" providerId="AD"/>
  <p188:author id="{CAB871F1-DF39-DDE4-8FA4-A2303795D7BF}" name="WINTER, John (NHS ENGLAND)" initials="JW" userId="S::johnwinter@nhs.net::3a7ae276-9ecf-48d6-970b-4f0a61388d59" providerId="AD"/>
  <p188:author id="{FE0790F1-3709-F34D-10B9-426548441612}" name="THEW, Sarah (NHS ENGLAND)" initials="ST" userId="S::sarah.thew2@nhs.net::1fde74a1-3135-40ea-bb52-2aa167891e94" providerId="AD"/>
  <p188:author id="{16D7E8FA-138F-55C8-4D33-801BE2B020FE}" name="MCNALLY, Robyn (NHS ENGLAND)" initials="RM" userId="S::robyn.mcnally1@nhs.net::29332e1b-a207-40d1-974f-0cbd24f394b4" providerId="AD"/>
  <p188:author id="{CE5183FC-B598-D3C2-11D7-466C0DC2C0C2}" name="KAUL, Abhilaasha (NHS ENGLAND)" initials="KE" userId="S::abhilaasha.kaul2@nhs.net::7ebef472-9356-4bb4-b2b3-5bcdb53fb7f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Wilkinson" initials="SW" lastIdx="1" clrIdx="0">
    <p:extLst>
      <p:ext uri="{19B8F6BF-5375-455C-9EA6-DF929625EA0E}">
        <p15:presenceInfo xmlns:p15="http://schemas.microsoft.com/office/powerpoint/2012/main" userId="1186059c3be801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5563"/>
    <a:srgbClr val="F6F8F8"/>
    <a:srgbClr val="80D2CC"/>
    <a:srgbClr val="99DBD6"/>
    <a:srgbClr val="99DDEB"/>
    <a:srgbClr val="80D4E7"/>
    <a:srgbClr val="005EB8"/>
    <a:srgbClr val="E8EDEE"/>
    <a:srgbClr val="003087"/>
    <a:srgbClr val="82D1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6B95CD-5AD3-43E2-8AD3-7FEFF97A4561}" v="17" dt="2026-06-08T08:39:08.1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712" autoAdjust="0"/>
  </p:normalViewPr>
  <p:slideViewPr>
    <p:cSldViewPr snapToGrid="0">
      <p:cViewPr>
        <p:scale>
          <a:sx n="94" d="100"/>
          <a:sy n="94" d="100"/>
        </p:scale>
        <p:origin x="104" y="64"/>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handoutMaster" Target="handoutMasters/handoutMaster1.xml"/><Relationship Id="rId50" Type="http://schemas.openxmlformats.org/officeDocument/2006/relationships/viewProps" Target="viewProps.xml"/><Relationship Id="rId55"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NTER, John (NHS ENGLAND)" userId="3a7ae276-9ecf-48d6-970b-4f0a61388d59" providerId="ADAL" clId="{2FB09C6A-861C-49B3-B188-0AD157CAFA87}"/>
    <pc:docChg chg="undo custSel addSld delSld modSld">
      <pc:chgData name="WINTER, John (NHS ENGLAND)" userId="3a7ae276-9ecf-48d6-970b-4f0a61388d59" providerId="ADAL" clId="{2FB09C6A-861C-49B3-B188-0AD157CAFA87}" dt="2026-06-08T08:45:15.041" v="1284" actId="2696"/>
      <pc:docMkLst>
        <pc:docMk/>
      </pc:docMkLst>
      <pc:sldChg chg="del">
        <pc:chgData name="WINTER, John (NHS ENGLAND)" userId="3a7ae276-9ecf-48d6-970b-4f0a61388d59" providerId="ADAL" clId="{2FB09C6A-861C-49B3-B188-0AD157CAFA87}" dt="2026-06-08T08:39:46.873" v="1271" actId="2696"/>
        <pc:sldMkLst>
          <pc:docMk/>
          <pc:sldMk cId="3773804146" sldId="2145707393"/>
        </pc:sldMkLst>
      </pc:sldChg>
      <pc:sldChg chg="del">
        <pc:chgData name="WINTER, John (NHS ENGLAND)" userId="3a7ae276-9ecf-48d6-970b-4f0a61388d59" providerId="ADAL" clId="{2FB09C6A-861C-49B3-B188-0AD157CAFA87}" dt="2026-06-08T08:39:55.094" v="1272" actId="2696"/>
        <pc:sldMkLst>
          <pc:docMk/>
          <pc:sldMk cId="2992390797" sldId="2145707399"/>
        </pc:sldMkLst>
      </pc:sldChg>
      <pc:sldChg chg="del">
        <pc:chgData name="WINTER, John (NHS ENGLAND)" userId="3a7ae276-9ecf-48d6-970b-4f0a61388d59" providerId="ADAL" clId="{2FB09C6A-861C-49B3-B188-0AD157CAFA87}" dt="2026-06-08T08:39:58.952" v="1273" actId="2696"/>
        <pc:sldMkLst>
          <pc:docMk/>
          <pc:sldMk cId="3919466429" sldId="2145707400"/>
        </pc:sldMkLst>
      </pc:sldChg>
      <pc:sldChg chg="del">
        <pc:chgData name="WINTER, John (NHS ENGLAND)" userId="3a7ae276-9ecf-48d6-970b-4f0a61388d59" providerId="ADAL" clId="{2FB09C6A-861C-49B3-B188-0AD157CAFA87}" dt="2026-06-08T08:40:03.085" v="1274" actId="2696"/>
        <pc:sldMkLst>
          <pc:docMk/>
          <pc:sldMk cId="3048470840" sldId="2145707401"/>
        </pc:sldMkLst>
      </pc:sldChg>
      <pc:sldChg chg="del">
        <pc:chgData name="WINTER, John (NHS ENGLAND)" userId="3a7ae276-9ecf-48d6-970b-4f0a61388d59" providerId="ADAL" clId="{2FB09C6A-861C-49B3-B188-0AD157CAFA87}" dt="2026-06-08T08:41:43.170" v="1279" actId="2696"/>
        <pc:sldMkLst>
          <pc:docMk/>
          <pc:sldMk cId="3358710093" sldId="2147482603"/>
        </pc:sldMkLst>
      </pc:sldChg>
      <pc:sldChg chg="modSp mod">
        <pc:chgData name="WINTER, John (NHS ENGLAND)" userId="3a7ae276-9ecf-48d6-970b-4f0a61388d59" providerId="ADAL" clId="{2FB09C6A-861C-49B3-B188-0AD157CAFA87}" dt="2026-06-08T08:44:34.704" v="1281" actId="6549"/>
        <pc:sldMkLst>
          <pc:docMk/>
          <pc:sldMk cId="3510116375" sldId="2147482604"/>
        </pc:sldMkLst>
        <pc:spChg chg="mod">
          <ac:chgData name="WINTER, John (NHS ENGLAND)" userId="3a7ae276-9ecf-48d6-970b-4f0a61388d59" providerId="ADAL" clId="{2FB09C6A-861C-49B3-B188-0AD157CAFA87}" dt="2026-06-08T08:44:34.704" v="1281" actId="6549"/>
          <ac:spMkLst>
            <pc:docMk/>
            <pc:sldMk cId="3510116375" sldId="2147482604"/>
            <ac:spMk id="4" creationId="{4E2F7D17-5A95-9965-79E9-6F9F2C95DCC2}"/>
          </ac:spMkLst>
        </pc:spChg>
      </pc:sldChg>
      <pc:sldChg chg="del">
        <pc:chgData name="WINTER, John (NHS ENGLAND)" userId="3a7ae276-9ecf-48d6-970b-4f0a61388d59" providerId="ADAL" clId="{2FB09C6A-861C-49B3-B188-0AD157CAFA87}" dt="2026-06-08T08:44:27.818" v="1280" actId="2696"/>
        <pc:sldMkLst>
          <pc:docMk/>
          <pc:sldMk cId="1866388800" sldId="2147482607"/>
        </pc:sldMkLst>
      </pc:sldChg>
      <pc:sldChg chg="modSp mod">
        <pc:chgData name="WINTER, John (NHS ENGLAND)" userId="3a7ae276-9ecf-48d6-970b-4f0a61388d59" providerId="ADAL" clId="{2FB09C6A-861C-49B3-B188-0AD157CAFA87}" dt="2026-06-08T08:44:48.064" v="1282" actId="6549"/>
        <pc:sldMkLst>
          <pc:docMk/>
          <pc:sldMk cId="443135998" sldId="2147482608"/>
        </pc:sldMkLst>
        <pc:spChg chg="mod">
          <ac:chgData name="WINTER, John (NHS ENGLAND)" userId="3a7ae276-9ecf-48d6-970b-4f0a61388d59" providerId="ADAL" clId="{2FB09C6A-861C-49B3-B188-0AD157CAFA87}" dt="2026-06-08T08:44:48.064" v="1282" actId="6549"/>
          <ac:spMkLst>
            <pc:docMk/>
            <pc:sldMk cId="443135998" sldId="2147482608"/>
            <ac:spMk id="4" creationId="{DA00FB46-14AD-1DF2-0199-C58D1F03F402}"/>
          </ac:spMkLst>
        </pc:spChg>
      </pc:sldChg>
      <pc:sldChg chg="modSp mod">
        <pc:chgData name="WINTER, John (NHS ENGLAND)" userId="3a7ae276-9ecf-48d6-970b-4f0a61388d59" providerId="ADAL" clId="{2FB09C6A-861C-49B3-B188-0AD157CAFA87}" dt="2026-06-08T08:45:03.503" v="1283" actId="6549"/>
        <pc:sldMkLst>
          <pc:docMk/>
          <pc:sldMk cId="2681791361" sldId="2147482610"/>
        </pc:sldMkLst>
        <pc:spChg chg="mod">
          <ac:chgData name="WINTER, John (NHS ENGLAND)" userId="3a7ae276-9ecf-48d6-970b-4f0a61388d59" providerId="ADAL" clId="{2FB09C6A-861C-49B3-B188-0AD157CAFA87}" dt="2026-06-08T08:45:03.503" v="1283" actId="6549"/>
          <ac:spMkLst>
            <pc:docMk/>
            <pc:sldMk cId="2681791361" sldId="2147482610"/>
            <ac:spMk id="4" creationId="{C6C75A29-5D66-B94E-0202-98D1F0FE65D0}"/>
          </ac:spMkLst>
        </pc:spChg>
      </pc:sldChg>
      <pc:sldChg chg="del">
        <pc:chgData name="WINTER, John (NHS ENGLAND)" userId="3a7ae276-9ecf-48d6-970b-4f0a61388d59" providerId="ADAL" clId="{2FB09C6A-861C-49B3-B188-0AD157CAFA87}" dt="2026-06-08T08:45:15.041" v="1284" actId="2696"/>
        <pc:sldMkLst>
          <pc:docMk/>
          <pc:sldMk cId="1148159484" sldId="2147482612"/>
        </pc:sldMkLst>
      </pc:sldChg>
      <pc:sldChg chg="modSp mod">
        <pc:chgData name="WINTER, John (NHS ENGLAND)" userId="3a7ae276-9ecf-48d6-970b-4f0a61388d59" providerId="ADAL" clId="{2FB09C6A-861C-49B3-B188-0AD157CAFA87}" dt="2026-06-08T07:52:13.953" v="192" actId="6549"/>
        <pc:sldMkLst>
          <pc:docMk/>
          <pc:sldMk cId="2873711119" sldId="2147482615"/>
        </pc:sldMkLst>
        <pc:spChg chg="mod">
          <ac:chgData name="WINTER, John (NHS ENGLAND)" userId="3a7ae276-9ecf-48d6-970b-4f0a61388d59" providerId="ADAL" clId="{2FB09C6A-861C-49B3-B188-0AD157CAFA87}" dt="2026-06-08T07:52:13.953" v="192" actId="6549"/>
          <ac:spMkLst>
            <pc:docMk/>
            <pc:sldMk cId="2873711119" sldId="2147482615"/>
            <ac:spMk id="7" creationId="{7D87799F-1F5C-97B2-54FE-A396FE056C64}"/>
          </ac:spMkLst>
        </pc:spChg>
      </pc:sldChg>
      <pc:sldChg chg="addSp modSp add mod">
        <pc:chgData name="WINTER, John (NHS ENGLAND)" userId="3a7ae276-9ecf-48d6-970b-4f0a61388d59" providerId="ADAL" clId="{2FB09C6A-861C-49B3-B188-0AD157CAFA87}" dt="2026-06-08T08:25:21.861" v="380" actId="2711"/>
        <pc:sldMkLst>
          <pc:docMk/>
          <pc:sldMk cId="221030959" sldId="2147482621"/>
        </pc:sldMkLst>
        <pc:spChg chg="mod">
          <ac:chgData name="WINTER, John (NHS ENGLAND)" userId="3a7ae276-9ecf-48d6-970b-4f0a61388d59" providerId="ADAL" clId="{2FB09C6A-861C-49B3-B188-0AD157CAFA87}" dt="2026-06-08T08:22:42.859" v="271" actId="27636"/>
          <ac:spMkLst>
            <pc:docMk/>
            <pc:sldMk cId="221030959" sldId="2147482621"/>
            <ac:spMk id="5" creationId="{78C92112-1F1C-5CE1-373B-604EBB0079C5}"/>
          </ac:spMkLst>
        </pc:spChg>
        <pc:spChg chg="mod">
          <ac:chgData name="WINTER, John (NHS ENGLAND)" userId="3a7ae276-9ecf-48d6-970b-4f0a61388d59" providerId="ADAL" clId="{2FB09C6A-861C-49B3-B188-0AD157CAFA87}" dt="2026-06-08T08:24:44.039" v="363" actId="27636"/>
          <ac:spMkLst>
            <pc:docMk/>
            <pc:sldMk cId="221030959" sldId="2147482621"/>
            <ac:spMk id="17" creationId="{3557D5C1-B814-54F0-6E38-E01D394FEB84}"/>
          </ac:spMkLst>
        </pc:spChg>
        <pc:graphicFrameChg chg="add mod modGraphic">
          <ac:chgData name="WINTER, John (NHS ENGLAND)" userId="3a7ae276-9ecf-48d6-970b-4f0a61388d59" providerId="ADAL" clId="{2FB09C6A-861C-49B3-B188-0AD157CAFA87}" dt="2026-06-08T08:25:21.861" v="380" actId="2711"/>
          <ac:graphicFrameMkLst>
            <pc:docMk/>
            <pc:sldMk cId="221030959" sldId="2147482621"/>
            <ac:graphicFrameMk id="2" creationId="{D20A23C8-FB7A-FB09-88C2-D2661591B480}"/>
          </ac:graphicFrameMkLst>
        </pc:graphicFrameChg>
      </pc:sldChg>
      <pc:sldChg chg="addSp modSp add mod">
        <pc:chgData name="WINTER, John (NHS ENGLAND)" userId="3a7ae276-9ecf-48d6-970b-4f0a61388d59" providerId="ADAL" clId="{2FB09C6A-861C-49B3-B188-0AD157CAFA87}" dt="2026-06-08T08:30:02.478" v="702" actId="20577"/>
        <pc:sldMkLst>
          <pc:docMk/>
          <pc:sldMk cId="1064400504" sldId="2147482622"/>
        </pc:sldMkLst>
        <pc:spChg chg="mod">
          <ac:chgData name="WINTER, John (NHS ENGLAND)" userId="3a7ae276-9ecf-48d6-970b-4f0a61388d59" providerId="ADAL" clId="{2FB09C6A-861C-49B3-B188-0AD157CAFA87}" dt="2026-06-08T08:25:59.469" v="383" actId="27636"/>
          <ac:spMkLst>
            <pc:docMk/>
            <pc:sldMk cId="1064400504" sldId="2147482622"/>
            <ac:spMk id="5" creationId="{F3423839-000E-7EB7-9C48-5D4C15B5FA82}"/>
          </ac:spMkLst>
        </pc:spChg>
        <pc:spChg chg="mod">
          <ac:chgData name="WINTER, John (NHS ENGLAND)" userId="3a7ae276-9ecf-48d6-970b-4f0a61388d59" providerId="ADAL" clId="{2FB09C6A-861C-49B3-B188-0AD157CAFA87}" dt="2026-06-08T08:30:02.478" v="702" actId="20577"/>
          <ac:spMkLst>
            <pc:docMk/>
            <pc:sldMk cId="1064400504" sldId="2147482622"/>
            <ac:spMk id="17" creationId="{91AD83F3-A0AA-2C91-7EFE-C7488D6E48E1}"/>
          </ac:spMkLst>
        </pc:spChg>
        <pc:graphicFrameChg chg="add mod modGraphic">
          <ac:chgData name="WINTER, John (NHS ENGLAND)" userId="3a7ae276-9ecf-48d6-970b-4f0a61388d59" providerId="ADAL" clId="{2FB09C6A-861C-49B3-B188-0AD157CAFA87}" dt="2026-06-08T08:29:50.210" v="685" actId="14100"/>
          <ac:graphicFrameMkLst>
            <pc:docMk/>
            <pc:sldMk cId="1064400504" sldId="2147482622"/>
            <ac:graphicFrameMk id="2" creationId="{BB67180A-76C7-BE95-C4D0-DCE4FE605C41}"/>
          </ac:graphicFrameMkLst>
        </pc:graphicFrameChg>
        <pc:graphicFrameChg chg="add mod modGraphic">
          <ac:chgData name="WINTER, John (NHS ENGLAND)" userId="3a7ae276-9ecf-48d6-970b-4f0a61388d59" providerId="ADAL" clId="{2FB09C6A-861C-49B3-B188-0AD157CAFA87}" dt="2026-06-08T08:29:40.182" v="669" actId="14100"/>
          <ac:graphicFrameMkLst>
            <pc:docMk/>
            <pc:sldMk cId="1064400504" sldId="2147482622"/>
            <ac:graphicFrameMk id="4" creationId="{484DF2AE-D684-33FD-E158-A8961B3F47BE}"/>
          </ac:graphicFrameMkLst>
        </pc:graphicFrameChg>
        <pc:graphicFrameChg chg="add mod modGraphic">
          <ac:chgData name="WINTER, John (NHS ENGLAND)" userId="3a7ae276-9ecf-48d6-970b-4f0a61388d59" providerId="ADAL" clId="{2FB09C6A-861C-49B3-B188-0AD157CAFA87}" dt="2026-06-08T08:29:46.927" v="684" actId="1037"/>
          <ac:graphicFrameMkLst>
            <pc:docMk/>
            <pc:sldMk cId="1064400504" sldId="2147482622"/>
            <ac:graphicFrameMk id="6" creationId="{B6F9BBAA-5A1B-591E-A9F4-E8BBFA197031}"/>
          </ac:graphicFrameMkLst>
        </pc:graphicFrameChg>
        <pc:graphicFrameChg chg="add mod modGraphic">
          <ac:chgData name="WINTER, John (NHS ENGLAND)" userId="3a7ae276-9ecf-48d6-970b-4f0a61388d59" providerId="ADAL" clId="{2FB09C6A-861C-49B3-B188-0AD157CAFA87}" dt="2026-06-08T08:29:27.737" v="662" actId="6549"/>
          <ac:graphicFrameMkLst>
            <pc:docMk/>
            <pc:sldMk cId="1064400504" sldId="2147482622"/>
            <ac:graphicFrameMk id="7" creationId="{87041F9A-654F-AB9A-02E1-FE9D2DC9E20F}"/>
          </ac:graphicFrameMkLst>
        </pc:graphicFrameChg>
      </pc:sldChg>
      <pc:sldChg chg="add del">
        <pc:chgData name="WINTER, John (NHS ENGLAND)" userId="3a7ae276-9ecf-48d6-970b-4f0a61388d59" providerId="ADAL" clId="{2FB09C6A-861C-49B3-B188-0AD157CAFA87}" dt="2026-06-08T08:22:56.719" v="273" actId="2696"/>
        <pc:sldMkLst>
          <pc:docMk/>
          <pc:sldMk cId="1308270871" sldId="2147482622"/>
        </pc:sldMkLst>
      </pc:sldChg>
      <pc:sldChg chg="addSp modSp add mod">
        <pc:chgData name="WINTER, John (NHS ENGLAND)" userId="3a7ae276-9ecf-48d6-970b-4f0a61388d59" providerId="ADAL" clId="{2FB09C6A-861C-49B3-B188-0AD157CAFA87}" dt="2026-06-08T08:40:33.325" v="1277" actId="1037"/>
        <pc:sldMkLst>
          <pc:docMk/>
          <pc:sldMk cId="1300344045" sldId="2147482623"/>
        </pc:sldMkLst>
        <pc:spChg chg="mod">
          <ac:chgData name="WINTER, John (NHS ENGLAND)" userId="3a7ae276-9ecf-48d6-970b-4f0a61388d59" providerId="ADAL" clId="{2FB09C6A-861C-49B3-B188-0AD157CAFA87}" dt="2026-06-08T08:30:34.504" v="705" actId="27636"/>
          <ac:spMkLst>
            <pc:docMk/>
            <pc:sldMk cId="1300344045" sldId="2147482623"/>
            <ac:spMk id="5" creationId="{A2930878-88DB-B31F-9782-14FB9BD21CB5}"/>
          </ac:spMkLst>
        </pc:spChg>
        <pc:spChg chg="add mod">
          <ac:chgData name="WINTER, John (NHS ENGLAND)" userId="3a7ae276-9ecf-48d6-970b-4f0a61388d59" providerId="ADAL" clId="{2FB09C6A-861C-49B3-B188-0AD157CAFA87}" dt="2026-06-08T08:33:09.791" v="997" actId="1036"/>
          <ac:spMkLst>
            <pc:docMk/>
            <pc:sldMk cId="1300344045" sldId="2147482623"/>
            <ac:spMk id="6" creationId="{6613E502-9286-7F0E-18DB-0E27A568573E}"/>
          </ac:spMkLst>
        </pc:spChg>
        <pc:spChg chg="add mod">
          <ac:chgData name="WINTER, John (NHS ENGLAND)" userId="3a7ae276-9ecf-48d6-970b-4f0a61388d59" providerId="ADAL" clId="{2FB09C6A-861C-49B3-B188-0AD157CAFA87}" dt="2026-06-08T08:40:33.325" v="1277" actId="1037"/>
          <ac:spMkLst>
            <pc:docMk/>
            <pc:sldMk cId="1300344045" sldId="2147482623"/>
            <ac:spMk id="8" creationId="{1E57F022-FF68-9005-7513-D3F9B6FE2F38}"/>
          </ac:spMkLst>
        </pc:spChg>
        <pc:spChg chg="mod">
          <ac:chgData name="WINTER, John (NHS ENGLAND)" userId="3a7ae276-9ecf-48d6-970b-4f0a61388d59" providerId="ADAL" clId="{2FB09C6A-861C-49B3-B188-0AD157CAFA87}" dt="2026-06-08T08:30:44.604" v="746" actId="6549"/>
          <ac:spMkLst>
            <pc:docMk/>
            <pc:sldMk cId="1300344045" sldId="2147482623"/>
            <ac:spMk id="17" creationId="{49DAD7C6-26BD-4077-CC0B-C07060671CA1}"/>
          </ac:spMkLst>
        </pc:spChg>
        <pc:graphicFrameChg chg="add mod">
          <ac:chgData name="WINTER, John (NHS ENGLAND)" userId="3a7ae276-9ecf-48d6-970b-4f0a61388d59" providerId="ADAL" clId="{2FB09C6A-861C-49B3-B188-0AD157CAFA87}" dt="2026-06-08T08:31:40.461" v="836" actId="1036"/>
          <ac:graphicFrameMkLst>
            <pc:docMk/>
            <pc:sldMk cId="1300344045" sldId="2147482623"/>
            <ac:graphicFrameMk id="2" creationId="{F25CAA16-F961-645B-AFD4-26057847E8FF}"/>
          </ac:graphicFrameMkLst>
        </pc:graphicFrameChg>
      </pc:sldChg>
      <pc:sldChg chg="addSp delSp modSp add mod">
        <pc:chgData name="WINTER, John (NHS ENGLAND)" userId="3a7ae276-9ecf-48d6-970b-4f0a61388d59" providerId="ADAL" clId="{2FB09C6A-861C-49B3-B188-0AD157CAFA87}" dt="2026-06-08T08:40:44.041" v="1278" actId="14100"/>
        <pc:sldMkLst>
          <pc:docMk/>
          <pc:sldMk cId="1166242285" sldId="2147482624"/>
        </pc:sldMkLst>
        <pc:spChg chg="del mod">
          <ac:chgData name="WINTER, John (NHS ENGLAND)" userId="3a7ae276-9ecf-48d6-970b-4f0a61388d59" providerId="ADAL" clId="{2FB09C6A-861C-49B3-B188-0AD157CAFA87}" dt="2026-06-08T08:36:28.499" v="1126"/>
          <ac:spMkLst>
            <pc:docMk/>
            <pc:sldMk cId="1166242285" sldId="2147482624"/>
            <ac:spMk id="6" creationId="{C354C6BF-36C5-F0BE-9955-2FC93FF31915}"/>
          </ac:spMkLst>
        </pc:spChg>
        <pc:spChg chg="del mod">
          <ac:chgData name="WINTER, John (NHS ENGLAND)" userId="3a7ae276-9ecf-48d6-970b-4f0a61388d59" providerId="ADAL" clId="{2FB09C6A-861C-49B3-B188-0AD157CAFA87}" dt="2026-06-08T08:36:34.375" v="1128" actId="478"/>
          <ac:spMkLst>
            <pc:docMk/>
            <pc:sldMk cId="1166242285" sldId="2147482624"/>
            <ac:spMk id="8" creationId="{26EA2931-52DB-F1B9-7EEA-8937D431DB03}"/>
          </ac:spMkLst>
        </pc:spChg>
        <pc:spChg chg="add mod">
          <ac:chgData name="WINTER, John (NHS ENGLAND)" userId="3a7ae276-9ecf-48d6-970b-4f0a61388d59" providerId="ADAL" clId="{2FB09C6A-861C-49B3-B188-0AD157CAFA87}" dt="2026-06-08T08:40:44.041" v="1278" actId="14100"/>
          <ac:spMkLst>
            <pc:docMk/>
            <pc:sldMk cId="1166242285" sldId="2147482624"/>
            <ac:spMk id="10" creationId="{60CAEFB3-B42C-B78E-FAEA-15E382979BEE}"/>
          </ac:spMkLst>
        </pc:spChg>
        <pc:spChg chg="mod">
          <ac:chgData name="WINTER, John (NHS ENGLAND)" userId="3a7ae276-9ecf-48d6-970b-4f0a61388d59" providerId="ADAL" clId="{2FB09C6A-861C-49B3-B188-0AD157CAFA87}" dt="2026-06-08T08:36:18.883" v="1118" actId="6549"/>
          <ac:spMkLst>
            <pc:docMk/>
            <pc:sldMk cId="1166242285" sldId="2147482624"/>
            <ac:spMk id="17" creationId="{D125EF77-F997-2702-9B57-D17C181A1398}"/>
          </ac:spMkLst>
        </pc:spChg>
        <pc:graphicFrameChg chg="del mod modGraphic">
          <ac:chgData name="WINTER, John (NHS ENGLAND)" userId="3a7ae276-9ecf-48d6-970b-4f0a61388d59" providerId="ADAL" clId="{2FB09C6A-861C-49B3-B188-0AD157CAFA87}" dt="2026-06-08T08:36:28.493" v="1124" actId="478"/>
          <ac:graphicFrameMkLst>
            <pc:docMk/>
            <pc:sldMk cId="1166242285" sldId="2147482624"/>
            <ac:graphicFrameMk id="2" creationId="{5009BAEA-B6D1-B73B-2E77-A7453654FDFA}"/>
          </ac:graphicFrameMkLst>
        </pc:graphicFrameChg>
        <pc:graphicFrameChg chg="add del mod modGraphic">
          <ac:chgData name="WINTER, John (NHS ENGLAND)" userId="3a7ae276-9ecf-48d6-970b-4f0a61388d59" providerId="ADAL" clId="{2FB09C6A-861C-49B3-B188-0AD157CAFA87}" dt="2026-06-08T08:37:06.674" v="1134" actId="478"/>
          <ac:graphicFrameMkLst>
            <pc:docMk/>
            <pc:sldMk cId="1166242285" sldId="2147482624"/>
            <ac:graphicFrameMk id="4" creationId="{D1B80745-4C64-782D-4377-2299DB05DD08}"/>
          </ac:graphicFrameMkLst>
        </pc:graphicFrameChg>
        <pc:graphicFrameChg chg="add mod modGraphic">
          <ac:chgData name="WINTER, John (NHS ENGLAND)" userId="3a7ae276-9ecf-48d6-970b-4f0a61388d59" providerId="ADAL" clId="{2FB09C6A-861C-49B3-B188-0AD157CAFA87}" dt="2026-06-08T08:38:00.828" v="1206" actId="1035"/>
          <ac:graphicFrameMkLst>
            <pc:docMk/>
            <pc:sldMk cId="1166242285" sldId="2147482624"/>
            <ac:graphicFrameMk id="7" creationId="{93AC0E56-8822-39BB-A362-CD4F128AB0DE}"/>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2EEC95-64DF-BC69-FC71-A682B40486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9611872-9401-5D00-CCCA-46DDE0B8B9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C6D816-94D6-40FC-B977-F8A94C7E4824}" type="datetimeFigureOut">
              <a:rPr lang="en-GB" smtClean="0"/>
              <a:t>08/06/2026</a:t>
            </a:fld>
            <a:endParaRPr lang="en-GB"/>
          </a:p>
        </p:txBody>
      </p:sp>
      <p:sp>
        <p:nvSpPr>
          <p:cNvPr id="4" name="Footer Placeholder 3">
            <a:extLst>
              <a:ext uri="{FF2B5EF4-FFF2-40B4-BE49-F238E27FC236}">
                <a16:creationId xmlns:a16="http://schemas.microsoft.com/office/drawing/2014/main" id="{46056112-4593-5EC1-B7DA-2B07022F7AC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019C22BD-2C7D-A062-42A2-EA161F716A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0EB188-56CE-4FCB-8130-436851797F69}" type="slidenum">
              <a:rPr lang="en-GB" smtClean="0"/>
              <a:t>‹#›</a:t>
            </a:fld>
            <a:endParaRPr lang="en-GB"/>
          </a:p>
        </p:txBody>
      </p:sp>
    </p:spTree>
    <p:extLst>
      <p:ext uri="{BB962C8B-B14F-4D97-AF65-F5344CB8AC3E}">
        <p14:creationId xmlns:p14="http://schemas.microsoft.com/office/powerpoint/2010/main" val="3162181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ED4C3-48B6-4E4A-9B0F-8051E56348DC}" type="datetimeFigureOut">
              <a:rPr lang="en-GB" smtClean="0"/>
              <a:t>08/06/2026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4EC7EF-95E1-3D44-A982-BC7A3E9C617E}" type="slidenum">
              <a:rPr lang="en-GB" smtClean="0"/>
              <a:t>‹#›</a:t>
            </a:fld>
            <a:endParaRPr lang="en-GB"/>
          </a:p>
        </p:txBody>
      </p:sp>
    </p:spTree>
    <p:extLst>
      <p:ext uri="{BB962C8B-B14F-4D97-AF65-F5344CB8AC3E}">
        <p14:creationId xmlns:p14="http://schemas.microsoft.com/office/powerpoint/2010/main" val="1501633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1</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C6EEE3-0760-8E4D-32FD-1CB2DC1459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E3B35C0-D5F3-09F9-2B98-84C5C5BDEAFE}"/>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AC7462B4-72F0-9CDC-7CFE-DE66AAAAF5E0}"/>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8112F464-D7E4-1864-1DAF-2C86E055871F}"/>
              </a:ext>
            </a:extLst>
          </p:cNvPr>
          <p:cNvSpPr>
            <a:spLocks noGrp="1"/>
          </p:cNvSpPr>
          <p:nvPr>
            <p:ph type="sldNum" sz="quarter" idx="5"/>
          </p:nvPr>
        </p:nvSpPr>
        <p:spPr/>
        <p:txBody>
          <a:bodyPr/>
          <a:lstStyle/>
          <a:p>
            <a:fld id="{9A4EC7EF-95E1-3D44-A982-BC7A3E9C617E}" type="slidenum">
              <a:rPr lang="en-GB" smtClean="0"/>
              <a:t>11</a:t>
            </a:fld>
            <a:endParaRPr lang="en-GB"/>
          </a:p>
        </p:txBody>
      </p:sp>
    </p:spTree>
    <p:extLst>
      <p:ext uri="{BB962C8B-B14F-4D97-AF65-F5344CB8AC3E}">
        <p14:creationId xmlns:p14="http://schemas.microsoft.com/office/powerpoint/2010/main" val="4403983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AACABB-8465-C91F-1484-C05DC1F276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38E9D77-FA38-A7A8-1678-026BAF6B250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69675ED-07DB-2853-FE3B-24E434C183BB}"/>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CA357770-B492-EF50-1FD2-56F807093E15}"/>
              </a:ext>
            </a:extLst>
          </p:cNvPr>
          <p:cNvSpPr>
            <a:spLocks noGrp="1"/>
          </p:cNvSpPr>
          <p:nvPr>
            <p:ph type="sldNum" sz="quarter" idx="5"/>
          </p:nvPr>
        </p:nvSpPr>
        <p:spPr/>
        <p:txBody>
          <a:bodyPr/>
          <a:lstStyle/>
          <a:p>
            <a:fld id="{9A4EC7EF-95E1-3D44-A982-BC7A3E9C617E}" type="slidenum">
              <a:rPr lang="en-GB" smtClean="0"/>
              <a:t>12</a:t>
            </a:fld>
            <a:endParaRPr lang="en-GB"/>
          </a:p>
        </p:txBody>
      </p:sp>
    </p:spTree>
    <p:extLst>
      <p:ext uri="{BB962C8B-B14F-4D97-AF65-F5344CB8AC3E}">
        <p14:creationId xmlns:p14="http://schemas.microsoft.com/office/powerpoint/2010/main" val="328310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074B3E-709C-7BF7-68C4-A086D9839D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4C96AF-5868-3405-DA63-F5FBC14065D3}"/>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AB2CFD76-8B60-177C-7147-23F7EEFB08DD}"/>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D05406C-21B7-9318-1019-D2235AADC52C}"/>
              </a:ext>
            </a:extLst>
          </p:cNvPr>
          <p:cNvSpPr>
            <a:spLocks noGrp="1"/>
          </p:cNvSpPr>
          <p:nvPr>
            <p:ph type="sldNum" sz="quarter" idx="5"/>
          </p:nvPr>
        </p:nvSpPr>
        <p:spPr/>
        <p:txBody>
          <a:bodyPr/>
          <a:lstStyle/>
          <a:p>
            <a:fld id="{9A4EC7EF-95E1-3D44-A982-BC7A3E9C617E}" type="slidenum">
              <a:rPr lang="en-GB" smtClean="0"/>
              <a:t>13</a:t>
            </a:fld>
            <a:endParaRPr lang="en-GB"/>
          </a:p>
        </p:txBody>
      </p:sp>
    </p:spTree>
    <p:extLst>
      <p:ext uri="{BB962C8B-B14F-4D97-AF65-F5344CB8AC3E}">
        <p14:creationId xmlns:p14="http://schemas.microsoft.com/office/powerpoint/2010/main" val="25536749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F38DD2-4825-C4E5-EA73-E40B579F9B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7B5B64-463D-2D6B-F71B-554DA5ABB718}"/>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A8397844-254B-F9F7-7F48-3B413D313C87}"/>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632681A3-42FF-F79B-3232-4AFA96A3FBB8}"/>
              </a:ext>
            </a:extLst>
          </p:cNvPr>
          <p:cNvSpPr>
            <a:spLocks noGrp="1"/>
          </p:cNvSpPr>
          <p:nvPr>
            <p:ph type="sldNum" sz="quarter" idx="5"/>
          </p:nvPr>
        </p:nvSpPr>
        <p:spPr/>
        <p:txBody>
          <a:bodyPr/>
          <a:lstStyle/>
          <a:p>
            <a:fld id="{9A4EC7EF-95E1-3D44-A982-BC7A3E9C617E}" type="slidenum">
              <a:rPr lang="en-GB" smtClean="0"/>
              <a:t>14</a:t>
            </a:fld>
            <a:endParaRPr lang="en-GB"/>
          </a:p>
        </p:txBody>
      </p:sp>
    </p:spTree>
    <p:extLst>
      <p:ext uri="{BB962C8B-B14F-4D97-AF65-F5344CB8AC3E}">
        <p14:creationId xmlns:p14="http://schemas.microsoft.com/office/powerpoint/2010/main" val="26520807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6E2400-A41E-46FC-8E60-891E951E72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CC9FE7-9798-AE9D-9EA2-9F1538557092}"/>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9A82664-6C1F-3AB6-9558-C844E965A7BD}"/>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73970624-E10B-6718-8506-8B5004A7BA56}"/>
              </a:ext>
            </a:extLst>
          </p:cNvPr>
          <p:cNvSpPr>
            <a:spLocks noGrp="1"/>
          </p:cNvSpPr>
          <p:nvPr>
            <p:ph type="sldNum" sz="quarter" idx="5"/>
          </p:nvPr>
        </p:nvSpPr>
        <p:spPr/>
        <p:txBody>
          <a:bodyPr/>
          <a:lstStyle/>
          <a:p>
            <a:fld id="{9A4EC7EF-95E1-3D44-A982-BC7A3E9C617E}" type="slidenum">
              <a:rPr lang="en-GB" smtClean="0"/>
              <a:t>15</a:t>
            </a:fld>
            <a:endParaRPr lang="en-GB"/>
          </a:p>
        </p:txBody>
      </p:sp>
    </p:spTree>
    <p:extLst>
      <p:ext uri="{BB962C8B-B14F-4D97-AF65-F5344CB8AC3E}">
        <p14:creationId xmlns:p14="http://schemas.microsoft.com/office/powerpoint/2010/main" val="6812281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783CCA-596E-176D-F1FF-AE8EF90AB4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316853-2F40-F4C8-0BB3-E5A0900E962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9FFF8E6-1F2C-E32D-96B0-3F537DFF4B34}"/>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AF7A9A0F-DBEF-AEB7-13E7-DC44BD5B01DD}"/>
              </a:ext>
            </a:extLst>
          </p:cNvPr>
          <p:cNvSpPr>
            <a:spLocks noGrp="1"/>
          </p:cNvSpPr>
          <p:nvPr>
            <p:ph type="sldNum" sz="quarter" idx="5"/>
          </p:nvPr>
        </p:nvSpPr>
        <p:spPr/>
        <p:txBody>
          <a:bodyPr/>
          <a:lstStyle/>
          <a:p>
            <a:fld id="{9A4EC7EF-95E1-3D44-A982-BC7A3E9C617E}" type="slidenum">
              <a:rPr lang="en-GB" smtClean="0"/>
              <a:t>16</a:t>
            </a:fld>
            <a:endParaRPr lang="en-GB"/>
          </a:p>
        </p:txBody>
      </p:sp>
    </p:spTree>
    <p:extLst>
      <p:ext uri="{BB962C8B-B14F-4D97-AF65-F5344CB8AC3E}">
        <p14:creationId xmlns:p14="http://schemas.microsoft.com/office/powerpoint/2010/main" val="11092884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E67372-8064-87FB-0985-897BED20C2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298D4A-7274-54A9-B0DF-9C750D279D6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1C52D31-1926-8019-FA4A-749E878696AC}"/>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6E705B32-0D95-E27C-F255-3FA74E510FC0}"/>
              </a:ext>
            </a:extLst>
          </p:cNvPr>
          <p:cNvSpPr>
            <a:spLocks noGrp="1"/>
          </p:cNvSpPr>
          <p:nvPr>
            <p:ph type="sldNum" sz="quarter" idx="5"/>
          </p:nvPr>
        </p:nvSpPr>
        <p:spPr/>
        <p:txBody>
          <a:bodyPr/>
          <a:lstStyle/>
          <a:p>
            <a:fld id="{9A4EC7EF-95E1-3D44-A982-BC7A3E9C617E}" type="slidenum">
              <a:rPr lang="en-GB" smtClean="0"/>
              <a:t>17</a:t>
            </a:fld>
            <a:endParaRPr lang="en-GB"/>
          </a:p>
        </p:txBody>
      </p:sp>
    </p:spTree>
    <p:extLst>
      <p:ext uri="{BB962C8B-B14F-4D97-AF65-F5344CB8AC3E}">
        <p14:creationId xmlns:p14="http://schemas.microsoft.com/office/powerpoint/2010/main" val="4193983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79694A-7F13-9295-9540-C30F76F0DC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DDB6A1-4526-5EB4-934D-D2E847474FB0}"/>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92A06DE3-056D-A4A8-0BE8-5DEEE3CEF9AE}"/>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8BDA8EF7-9117-EB54-24A1-6FDBD4ADC174}"/>
              </a:ext>
            </a:extLst>
          </p:cNvPr>
          <p:cNvSpPr>
            <a:spLocks noGrp="1"/>
          </p:cNvSpPr>
          <p:nvPr>
            <p:ph type="sldNum" sz="quarter" idx="5"/>
          </p:nvPr>
        </p:nvSpPr>
        <p:spPr/>
        <p:txBody>
          <a:bodyPr/>
          <a:lstStyle/>
          <a:p>
            <a:fld id="{9A4EC7EF-95E1-3D44-A982-BC7A3E9C617E}" type="slidenum">
              <a:rPr lang="en-GB" smtClean="0"/>
              <a:t>18</a:t>
            </a:fld>
            <a:endParaRPr lang="en-GB"/>
          </a:p>
        </p:txBody>
      </p:sp>
    </p:spTree>
    <p:extLst>
      <p:ext uri="{BB962C8B-B14F-4D97-AF65-F5344CB8AC3E}">
        <p14:creationId xmlns:p14="http://schemas.microsoft.com/office/powerpoint/2010/main" val="2088418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7263CA-6A83-1EB0-E7A1-875E45C076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65764F-46F5-EB57-8BD3-D5094EAAE2B4}"/>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987862C9-A10D-03CA-4317-584E338DA220}"/>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D665C624-2A1F-9F27-502A-B8B660D60CEA}"/>
              </a:ext>
            </a:extLst>
          </p:cNvPr>
          <p:cNvSpPr>
            <a:spLocks noGrp="1"/>
          </p:cNvSpPr>
          <p:nvPr>
            <p:ph type="sldNum" sz="quarter" idx="5"/>
          </p:nvPr>
        </p:nvSpPr>
        <p:spPr/>
        <p:txBody>
          <a:bodyPr/>
          <a:lstStyle/>
          <a:p>
            <a:fld id="{9A4EC7EF-95E1-3D44-A982-BC7A3E9C617E}" type="slidenum">
              <a:rPr lang="en-GB" smtClean="0"/>
              <a:t>19</a:t>
            </a:fld>
            <a:endParaRPr lang="en-GB"/>
          </a:p>
        </p:txBody>
      </p:sp>
    </p:spTree>
    <p:extLst>
      <p:ext uri="{BB962C8B-B14F-4D97-AF65-F5344CB8AC3E}">
        <p14:creationId xmlns:p14="http://schemas.microsoft.com/office/powerpoint/2010/main" val="14275774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5EE4C1-2243-FFCA-A0FF-5E0F50FB63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857A61-36B6-DC3A-7DBF-E56FA5CB22D0}"/>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406EA84-9C8F-DBF0-6A8F-D3FD94A784EE}"/>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43BC506-255F-8917-FF4C-DEAF201C8CF9}"/>
              </a:ext>
            </a:extLst>
          </p:cNvPr>
          <p:cNvSpPr>
            <a:spLocks noGrp="1"/>
          </p:cNvSpPr>
          <p:nvPr>
            <p:ph type="sldNum" sz="quarter" idx="5"/>
          </p:nvPr>
        </p:nvSpPr>
        <p:spPr/>
        <p:txBody>
          <a:bodyPr/>
          <a:lstStyle/>
          <a:p>
            <a:fld id="{9A4EC7EF-95E1-3D44-A982-BC7A3E9C617E}" type="slidenum">
              <a:rPr lang="en-GB" smtClean="0"/>
              <a:t>20</a:t>
            </a:fld>
            <a:endParaRPr lang="en-GB"/>
          </a:p>
        </p:txBody>
      </p:sp>
    </p:spTree>
    <p:extLst>
      <p:ext uri="{BB962C8B-B14F-4D97-AF65-F5344CB8AC3E}">
        <p14:creationId xmlns:p14="http://schemas.microsoft.com/office/powerpoint/2010/main" val="4258292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p:cNvSpPr>
            <a:spLocks noGrp="1"/>
          </p:cNvSpPr>
          <p:nvPr>
            <p:ph type="sldNum" sz="quarter" idx="5"/>
          </p:nvPr>
        </p:nvSpPr>
        <p:spPr/>
        <p:txBody>
          <a:bodyPr/>
          <a:lstStyle/>
          <a:p>
            <a:fld id="{9A4EC7EF-95E1-3D44-A982-BC7A3E9C617E}" type="slidenum">
              <a:rPr lang="en-GB" smtClean="0"/>
              <a:t>2</a:t>
            </a:fld>
            <a:endParaRPr lang="en-GB"/>
          </a:p>
        </p:txBody>
      </p:sp>
    </p:spTree>
    <p:extLst>
      <p:ext uri="{BB962C8B-B14F-4D97-AF65-F5344CB8AC3E}">
        <p14:creationId xmlns:p14="http://schemas.microsoft.com/office/powerpoint/2010/main" val="36360828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9D720A-DD3C-A666-3A16-635CB27039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828A12C-D590-E8AD-43E5-D52694A78CE4}"/>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7202BB54-FC6E-8AE6-5E90-FC70FAA2C1F5}"/>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9D2692A-030D-5285-A923-4818062923F7}"/>
              </a:ext>
            </a:extLst>
          </p:cNvPr>
          <p:cNvSpPr>
            <a:spLocks noGrp="1"/>
          </p:cNvSpPr>
          <p:nvPr>
            <p:ph type="sldNum" sz="quarter" idx="5"/>
          </p:nvPr>
        </p:nvSpPr>
        <p:spPr/>
        <p:txBody>
          <a:bodyPr/>
          <a:lstStyle/>
          <a:p>
            <a:fld id="{9A4EC7EF-95E1-3D44-A982-BC7A3E9C617E}" type="slidenum">
              <a:rPr lang="en-GB" smtClean="0"/>
              <a:t>21</a:t>
            </a:fld>
            <a:endParaRPr lang="en-GB"/>
          </a:p>
        </p:txBody>
      </p:sp>
    </p:spTree>
    <p:extLst>
      <p:ext uri="{BB962C8B-B14F-4D97-AF65-F5344CB8AC3E}">
        <p14:creationId xmlns:p14="http://schemas.microsoft.com/office/powerpoint/2010/main" val="26835484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9817EC-F9F4-765F-DE6F-CB4BA5118EA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DDD68B-4AD0-1A29-6389-A37E7B5816D7}"/>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6608A253-72CD-FBB7-DE2C-D752E0C8AEB4}"/>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041C27C4-9451-68BA-B571-8117CCD748D5}"/>
              </a:ext>
            </a:extLst>
          </p:cNvPr>
          <p:cNvSpPr>
            <a:spLocks noGrp="1"/>
          </p:cNvSpPr>
          <p:nvPr>
            <p:ph type="sldNum" sz="quarter" idx="5"/>
          </p:nvPr>
        </p:nvSpPr>
        <p:spPr/>
        <p:txBody>
          <a:bodyPr/>
          <a:lstStyle/>
          <a:p>
            <a:fld id="{9A4EC7EF-95E1-3D44-A982-BC7A3E9C617E}" type="slidenum">
              <a:rPr lang="en-GB" smtClean="0"/>
              <a:t>22</a:t>
            </a:fld>
            <a:endParaRPr lang="en-GB"/>
          </a:p>
        </p:txBody>
      </p:sp>
    </p:spTree>
    <p:extLst>
      <p:ext uri="{BB962C8B-B14F-4D97-AF65-F5344CB8AC3E}">
        <p14:creationId xmlns:p14="http://schemas.microsoft.com/office/powerpoint/2010/main" val="38865766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ACC3B-C6B3-F176-15F9-D828BCE753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D858D2-C483-4FA7-2A6C-13EBC241DA89}"/>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BF0DD7F-B0F1-D045-F9F7-A7B2C49C0D61}"/>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F1C619F0-C6B9-276A-ADB3-E29233DE083D}"/>
              </a:ext>
            </a:extLst>
          </p:cNvPr>
          <p:cNvSpPr>
            <a:spLocks noGrp="1"/>
          </p:cNvSpPr>
          <p:nvPr>
            <p:ph type="sldNum" sz="quarter" idx="5"/>
          </p:nvPr>
        </p:nvSpPr>
        <p:spPr/>
        <p:txBody>
          <a:bodyPr/>
          <a:lstStyle/>
          <a:p>
            <a:fld id="{9A4EC7EF-95E1-3D44-A982-BC7A3E9C617E}" type="slidenum">
              <a:rPr lang="en-GB" smtClean="0"/>
              <a:t>23</a:t>
            </a:fld>
            <a:endParaRPr lang="en-GB"/>
          </a:p>
        </p:txBody>
      </p:sp>
    </p:spTree>
    <p:extLst>
      <p:ext uri="{BB962C8B-B14F-4D97-AF65-F5344CB8AC3E}">
        <p14:creationId xmlns:p14="http://schemas.microsoft.com/office/powerpoint/2010/main" val="37534924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B5C8B9-4940-8C3A-C1E9-3D5F6E8DD2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A27B71C-76A4-CB5B-A0CC-FD37D62929F0}"/>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6AE7EE95-98DE-CC5B-57A4-C25340CC5C33}"/>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74E6BC5B-F11B-23D8-D2D9-E53F1CAE8219}"/>
              </a:ext>
            </a:extLst>
          </p:cNvPr>
          <p:cNvSpPr>
            <a:spLocks noGrp="1"/>
          </p:cNvSpPr>
          <p:nvPr>
            <p:ph type="sldNum" sz="quarter" idx="5"/>
          </p:nvPr>
        </p:nvSpPr>
        <p:spPr/>
        <p:txBody>
          <a:bodyPr/>
          <a:lstStyle/>
          <a:p>
            <a:fld id="{9A4EC7EF-95E1-3D44-A982-BC7A3E9C617E}" type="slidenum">
              <a:rPr lang="en-GB" smtClean="0"/>
              <a:t>24</a:t>
            </a:fld>
            <a:endParaRPr lang="en-GB"/>
          </a:p>
        </p:txBody>
      </p:sp>
    </p:spTree>
    <p:extLst>
      <p:ext uri="{BB962C8B-B14F-4D97-AF65-F5344CB8AC3E}">
        <p14:creationId xmlns:p14="http://schemas.microsoft.com/office/powerpoint/2010/main" val="39146919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CFF92-9314-3505-FEBF-7F77A5A5D69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EDEBE1-7C15-3408-E42A-DA473ADBB0D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AA6C3AB6-A543-C29E-6023-4FEAD3190AB3}"/>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2E81D6D-F7D8-A1DD-3D6E-8AD652BDBB03}"/>
              </a:ext>
            </a:extLst>
          </p:cNvPr>
          <p:cNvSpPr>
            <a:spLocks noGrp="1"/>
          </p:cNvSpPr>
          <p:nvPr>
            <p:ph type="sldNum" sz="quarter" idx="5"/>
          </p:nvPr>
        </p:nvSpPr>
        <p:spPr/>
        <p:txBody>
          <a:bodyPr/>
          <a:lstStyle/>
          <a:p>
            <a:fld id="{9A4EC7EF-95E1-3D44-A982-BC7A3E9C617E}" type="slidenum">
              <a:rPr lang="en-GB" smtClean="0"/>
              <a:t>25</a:t>
            </a:fld>
            <a:endParaRPr lang="en-GB"/>
          </a:p>
        </p:txBody>
      </p:sp>
    </p:spTree>
    <p:extLst>
      <p:ext uri="{BB962C8B-B14F-4D97-AF65-F5344CB8AC3E}">
        <p14:creationId xmlns:p14="http://schemas.microsoft.com/office/powerpoint/2010/main" val="42397646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4D09C6-67E4-DE2F-48B2-76BD308DC3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7B44F2-22CD-EC93-C330-0019B2DCB64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63648877-9A0E-744C-F882-55329BAF925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4908A42-507E-51B6-5E9F-6F2370FB6A77}"/>
              </a:ext>
            </a:extLst>
          </p:cNvPr>
          <p:cNvSpPr>
            <a:spLocks noGrp="1"/>
          </p:cNvSpPr>
          <p:nvPr>
            <p:ph type="sldNum" sz="quarter" idx="5"/>
          </p:nvPr>
        </p:nvSpPr>
        <p:spPr/>
        <p:txBody>
          <a:bodyPr/>
          <a:lstStyle/>
          <a:p>
            <a:fld id="{9A4EC7EF-95E1-3D44-A982-BC7A3E9C617E}" type="slidenum">
              <a:rPr lang="en-GB" smtClean="0"/>
              <a:t>26</a:t>
            </a:fld>
            <a:endParaRPr lang="en-GB"/>
          </a:p>
        </p:txBody>
      </p:sp>
    </p:spTree>
    <p:extLst>
      <p:ext uri="{BB962C8B-B14F-4D97-AF65-F5344CB8AC3E}">
        <p14:creationId xmlns:p14="http://schemas.microsoft.com/office/powerpoint/2010/main" val="11473428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27</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p:cNvSpPr>
            <a:spLocks noGrp="1"/>
          </p:cNvSpPr>
          <p:nvPr>
            <p:ph type="sldNum" sz="quarter" idx="5"/>
          </p:nvPr>
        </p:nvSpPr>
        <p:spPr/>
        <p:txBody>
          <a:bodyPr/>
          <a:lstStyle/>
          <a:p>
            <a:fld id="{9A4EC7EF-95E1-3D44-A982-BC7A3E9C617E}" type="slidenum">
              <a:rPr lang="en-GB" smtClean="0"/>
              <a:t>28</a:t>
            </a:fld>
            <a:endParaRPr lang="en-GB"/>
          </a:p>
        </p:txBody>
      </p:sp>
    </p:spTree>
    <p:extLst>
      <p:ext uri="{BB962C8B-B14F-4D97-AF65-F5344CB8AC3E}">
        <p14:creationId xmlns:p14="http://schemas.microsoft.com/office/powerpoint/2010/main" val="13177411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NDSP will sit on NDIT</a:t>
            </a:r>
          </a:p>
          <a:p>
            <a:endParaRPr lang="en-GB" dirty="0"/>
          </a:p>
          <a:p>
            <a:r>
              <a:rPr lang="en-GB" dirty="0"/>
              <a:t>A single data submission portal</a:t>
            </a:r>
          </a:p>
          <a:p>
            <a:pPr lvl="1"/>
            <a:r>
              <a:rPr lang="en-GB" dirty="0"/>
              <a:t>Manage everything in one place</a:t>
            </a:r>
          </a:p>
          <a:p>
            <a:pPr lvl="1"/>
            <a:r>
              <a:rPr lang="en-GB" dirty="0"/>
              <a:t>Ambition is to eventually consolidate 24+ legacy portals</a:t>
            </a:r>
          </a:p>
          <a:p>
            <a:r>
              <a:rPr lang="en-GB" dirty="0"/>
              <a:t>Choice of submission routes to reduce burden</a:t>
            </a:r>
          </a:p>
          <a:p>
            <a:pPr lvl="1"/>
            <a:r>
              <a:rPr lang="en-GB" dirty="0"/>
              <a:t>API, file transfer, file upload, webform and FDP local tenant flows</a:t>
            </a:r>
          </a:p>
          <a:p>
            <a:r>
              <a:rPr lang="en-GB" dirty="0"/>
              <a:t>Consistent data validation </a:t>
            </a:r>
          </a:p>
          <a:p>
            <a:pPr lvl="1"/>
            <a:r>
              <a:rPr lang="en-GB" dirty="0"/>
              <a:t>Data Validation Engine (DVE) using shared rules</a:t>
            </a:r>
          </a:p>
          <a:p>
            <a:r>
              <a:rPr lang="en-GB" dirty="0"/>
              <a:t>Collection management</a:t>
            </a:r>
          </a:p>
          <a:p>
            <a:pPr lvl="1"/>
            <a:r>
              <a:rPr lang="en-GB" dirty="0"/>
              <a:t>Management information, collection windows, permissions</a:t>
            </a:r>
          </a:p>
          <a:p>
            <a:endParaRPr lang="en-GB" dirty="0"/>
          </a:p>
          <a:p>
            <a:endParaRPr lang="en-GB" dirty="0"/>
          </a:p>
        </p:txBody>
      </p:sp>
      <p:sp>
        <p:nvSpPr>
          <p:cNvPr id="4" name="Slide Number Placeholder 3"/>
          <p:cNvSpPr>
            <a:spLocks noGrp="1"/>
          </p:cNvSpPr>
          <p:nvPr>
            <p:ph type="sldNum" sz="quarter" idx="5"/>
          </p:nvPr>
        </p:nvSpPr>
        <p:spPr/>
        <p:txBody>
          <a:bodyPr/>
          <a:lstStyle/>
          <a:p>
            <a:fld id="{481461C5-21BA-4C05-9328-0EC55767EB3A}" type="slidenum">
              <a:rPr lang="en-GB" smtClean="0"/>
              <a:t>29</a:t>
            </a:fld>
            <a:endParaRPr lang="en-GB"/>
          </a:p>
        </p:txBody>
      </p:sp>
    </p:spTree>
    <p:extLst>
      <p:ext uri="{BB962C8B-B14F-4D97-AF65-F5344CB8AC3E}">
        <p14:creationId xmlns:p14="http://schemas.microsoft.com/office/powerpoint/2010/main" val="12846173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73A6F4-F8E7-32D1-EE6A-B61315FD30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A961D15-CA6A-53BC-4BCB-550F03E590AD}"/>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044D80F-AC33-7400-FA4B-3AE52123E856}"/>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5E32F7D9-2FC9-49D3-34DC-21ACD4495F6A}"/>
              </a:ext>
            </a:extLst>
          </p:cNvPr>
          <p:cNvSpPr>
            <a:spLocks noGrp="1"/>
          </p:cNvSpPr>
          <p:nvPr>
            <p:ph type="sldNum" sz="quarter" idx="5"/>
          </p:nvPr>
        </p:nvSpPr>
        <p:spPr/>
        <p:txBody>
          <a:bodyPr/>
          <a:lstStyle/>
          <a:p>
            <a:fld id="{9A4EC7EF-95E1-3D44-A982-BC7A3E9C617E}" type="slidenum">
              <a:rPr lang="en-GB" smtClean="0"/>
              <a:t>31</a:t>
            </a:fld>
            <a:endParaRPr lang="en-GB"/>
          </a:p>
        </p:txBody>
      </p:sp>
    </p:spTree>
    <p:extLst>
      <p:ext uri="{BB962C8B-B14F-4D97-AF65-F5344CB8AC3E}">
        <p14:creationId xmlns:p14="http://schemas.microsoft.com/office/powerpoint/2010/main" val="16401627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6DBC67-5160-0BB6-D512-4B632EB0F2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61193E-560D-0B65-CB64-28543B053229}"/>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A109CCB7-545F-0AD8-20F3-35A16B08AF39}"/>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CAB0FCC5-717D-B21F-AABD-86A2F9932276}"/>
              </a:ext>
            </a:extLst>
          </p:cNvPr>
          <p:cNvSpPr>
            <a:spLocks noGrp="1"/>
          </p:cNvSpPr>
          <p:nvPr>
            <p:ph type="sldNum" sz="quarter" idx="5"/>
          </p:nvPr>
        </p:nvSpPr>
        <p:spPr/>
        <p:txBody>
          <a:bodyPr/>
          <a:lstStyle/>
          <a:p>
            <a:fld id="{9A4EC7EF-95E1-3D44-A982-BC7A3E9C617E}" type="slidenum">
              <a:rPr lang="en-GB" smtClean="0"/>
              <a:t>3</a:t>
            </a:fld>
            <a:endParaRPr lang="en-GB"/>
          </a:p>
        </p:txBody>
      </p:sp>
    </p:spTree>
    <p:extLst>
      <p:ext uri="{BB962C8B-B14F-4D97-AF65-F5344CB8AC3E}">
        <p14:creationId xmlns:p14="http://schemas.microsoft.com/office/powerpoint/2010/main" val="18413996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5323D7-72A6-315A-6767-312B15329BF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9B968F4-10A7-E0BE-A19D-8E51D7A1DB20}"/>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0FCE75AC-8BFC-1BAF-A771-F7F9BEB86394}"/>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EE165979-2E55-9756-9EEB-56169DA88A83}"/>
              </a:ext>
            </a:extLst>
          </p:cNvPr>
          <p:cNvSpPr>
            <a:spLocks noGrp="1"/>
          </p:cNvSpPr>
          <p:nvPr>
            <p:ph type="sldNum" sz="quarter" idx="5"/>
          </p:nvPr>
        </p:nvSpPr>
        <p:spPr/>
        <p:txBody>
          <a:bodyPr/>
          <a:lstStyle/>
          <a:p>
            <a:fld id="{9A4EC7EF-95E1-3D44-A982-BC7A3E9C617E}" type="slidenum">
              <a:rPr lang="en-GB" smtClean="0"/>
              <a:t>33</a:t>
            </a:fld>
            <a:endParaRPr lang="en-GB"/>
          </a:p>
        </p:txBody>
      </p:sp>
    </p:spTree>
    <p:extLst>
      <p:ext uri="{BB962C8B-B14F-4D97-AF65-F5344CB8AC3E}">
        <p14:creationId xmlns:p14="http://schemas.microsoft.com/office/powerpoint/2010/main" val="33147430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6F86BA-2810-6357-4C6D-65456BDD26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77908F-54F9-C185-EB70-C1CECB9992B0}"/>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1358809-4C46-A11C-0A56-3D67EDE2899F}"/>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231AB04C-B847-A487-D1EA-3EB062CDFC28}"/>
              </a:ext>
            </a:extLst>
          </p:cNvPr>
          <p:cNvSpPr>
            <a:spLocks noGrp="1"/>
          </p:cNvSpPr>
          <p:nvPr>
            <p:ph type="sldNum" sz="quarter" idx="5"/>
          </p:nvPr>
        </p:nvSpPr>
        <p:spPr/>
        <p:txBody>
          <a:bodyPr/>
          <a:lstStyle/>
          <a:p>
            <a:fld id="{9A4EC7EF-95E1-3D44-A982-BC7A3E9C617E}" type="slidenum">
              <a:rPr lang="en-GB" smtClean="0"/>
              <a:t>34</a:t>
            </a:fld>
            <a:endParaRPr lang="en-GB"/>
          </a:p>
        </p:txBody>
      </p:sp>
    </p:spTree>
    <p:extLst>
      <p:ext uri="{BB962C8B-B14F-4D97-AF65-F5344CB8AC3E}">
        <p14:creationId xmlns:p14="http://schemas.microsoft.com/office/powerpoint/2010/main" val="12822417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DC3317-CC6C-6AF2-B8D8-73AB64A3A9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EF5F86-4E53-0520-DBF7-1F89321AD544}"/>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889592B-F01D-B50C-E855-32CCA2A1AD3D}"/>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E5C6E764-B2FA-2CF5-2DA9-7C8F04C7F39F}"/>
              </a:ext>
            </a:extLst>
          </p:cNvPr>
          <p:cNvSpPr>
            <a:spLocks noGrp="1"/>
          </p:cNvSpPr>
          <p:nvPr>
            <p:ph type="sldNum" sz="quarter" idx="5"/>
          </p:nvPr>
        </p:nvSpPr>
        <p:spPr/>
        <p:txBody>
          <a:bodyPr/>
          <a:lstStyle/>
          <a:p>
            <a:fld id="{9A4EC7EF-95E1-3D44-A982-BC7A3E9C617E}" type="slidenum">
              <a:rPr lang="en-GB" smtClean="0"/>
              <a:t>35</a:t>
            </a:fld>
            <a:endParaRPr lang="en-GB"/>
          </a:p>
        </p:txBody>
      </p:sp>
    </p:spTree>
    <p:extLst>
      <p:ext uri="{BB962C8B-B14F-4D97-AF65-F5344CB8AC3E}">
        <p14:creationId xmlns:p14="http://schemas.microsoft.com/office/powerpoint/2010/main" val="17984597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E1035D-75CB-B801-8443-16BE49F282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BA9AB8D-DC9A-191B-4483-5DF021870D3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88DAEB08-CD18-397C-DEBC-5D731C621D42}"/>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74A67DC-B598-28A6-83F3-BDE497A09BA2}"/>
              </a:ext>
            </a:extLst>
          </p:cNvPr>
          <p:cNvSpPr>
            <a:spLocks noGrp="1"/>
          </p:cNvSpPr>
          <p:nvPr>
            <p:ph type="sldNum" sz="quarter" idx="5"/>
          </p:nvPr>
        </p:nvSpPr>
        <p:spPr/>
        <p:txBody>
          <a:bodyPr/>
          <a:lstStyle/>
          <a:p>
            <a:fld id="{9A4EC7EF-95E1-3D44-A982-BC7A3E9C617E}" type="slidenum">
              <a:rPr lang="en-GB" smtClean="0"/>
              <a:t>37</a:t>
            </a:fld>
            <a:endParaRPr lang="en-GB"/>
          </a:p>
        </p:txBody>
      </p:sp>
    </p:spTree>
    <p:extLst>
      <p:ext uri="{BB962C8B-B14F-4D97-AF65-F5344CB8AC3E}">
        <p14:creationId xmlns:p14="http://schemas.microsoft.com/office/powerpoint/2010/main" val="42625429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7D3B79-747B-A981-6E9B-58DFB57B24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ADCEF4-67AB-F0B6-A055-670E60FA05F7}"/>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C2A1A15-2D54-D402-46EA-AE0A11384E45}"/>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1D34CCC8-E79A-AA68-D523-124B2EFF2EBF}"/>
              </a:ext>
            </a:extLst>
          </p:cNvPr>
          <p:cNvSpPr>
            <a:spLocks noGrp="1"/>
          </p:cNvSpPr>
          <p:nvPr>
            <p:ph type="sldNum" sz="quarter" idx="5"/>
          </p:nvPr>
        </p:nvSpPr>
        <p:spPr/>
        <p:txBody>
          <a:bodyPr/>
          <a:lstStyle/>
          <a:p>
            <a:fld id="{9A4EC7EF-95E1-3D44-A982-BC7A3E9C617E}" type="slidenum">
              <a:rPr lang="en-GB" smtClean="0"/>
              <a:t>39</a:t>
            </a:fld>
            <a:endParaRPr lang="en-GB"/>
          </a:p>
        </p:txBody>
      </p:sp>
    </p:spTree>
    <p:extLst>
      <p:ext uri="{BB962C8B-B14F-4D97-AF65-F5344CB8AC3E}">
        <p14:creationId xmlns:p14="http://schemas.microsoft.com/office/powerpoint/2010/main" val="14121670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0A2906-8523-933B-FE24-76D9A1D1DE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30303E-29DF-A81F-BFA6-E61A6CA6AF57}"/>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70FF105-ECE2-4B45-F704-459F5748FE23}"/>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6EC5C3A-070F-8503-B13C-A6D45D99C457}"/>
              </a:ext>
            </a:extLst>
          </p:cNvPr>
          <p:cNvSpPr>
            <a:spLocks noGrp="1"/>
          </p:cNvSpPr>
          <p:nvPr>
            <p:ph type="sldNum" sz="quarter" idx="5"/>
          </p:nvPr>
        </p:nvSpPr>
        <p:spPr/>
        <p:txBody>
          <a:bodyPr/>
          <a:lstStyle/>
          <a:p>
            <a:fld id="{9A4EC7EF-95E1-3D44-A982-BC7A3E9C617E}" type="slidenum">
              <a:rPr lang="en-GB" smtClean="0"/>
              <a:t>40</a:t>
            </a:fld>
            <a:endParaRPr lang="en-GB"/>
          </a:p>
        </p:txBody>
      </p:sp>
    </p:spTree>
    <p:extLst>
      <p:ext uri="{BB962C8B-B14F-4D97-AF65-F5344CB8AC3E}">
        <p14:creationId xmlns:p14="http://schemas.microsoft.com/office/powerpoint/2010/main" val="392502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2C9C12-7469-8928-5ECF-71C090C2FC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7DDA63-DA2B-C06B-C4AA-FF41BE9F5E26}"/>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84F5AB1-08DF-AD4F-BDAB-49B02D0CF1CB}"/>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1D8A40D4-6537-C009-C47D-AE4D8E4930D6}"/>
              </a:ext>
            </a:extLst>
          </p:cNvPr>
          <p:cNvSpPr>
            <a:spLocks noGrp="1"/>
          </p:cNvSpPr>
          <p:nvPr>
            <p:ph type="sldNum" sz="quarter" idx="5"/>
          </p:nvPr>
        </p:nvSpPr>
        <p:spPr/>
        <p:txBody>
          <a:bodyPr/>
          <a:lstStyle/>
          <a:p>
            <a:fld id="{9A4EC7EF-95E1-3D44-A982-BC7A3E9C617E}" type="slidenum">
              <a:rPr lang="en-GB" smtClean="0"/>
              <a:t>4</a:t>
            </a:fld>
            <a:endParaRPr lang="en-GB"/>
          </a:p>
        </p:txBody>
      </p:sp>
    </p:spTree>
    <p:extLst>
      <p:ext uri="{BB962C8B-B14F-4D97-AF65-F5344CB8AC3E}">
        <p14:creationId xmlns:p14="http://schemas.microsoft.com/office/powerpoint/2010/main" val="36695127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9B1E55-2F95-EB4C-BE25-BAAB6AC96D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ADB9EB-133B-BCA2-168B-E683E3A7EC7E}"/>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FBC5E97-683A-023C-9315-EFD6BD173C62}"/>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3ECFF520-D915-BDEF-C438-BE408484BDDF}"/>
              </a:ext>
            </a:extLst>
          </p:cNvPr>
          <p:cNvSpPr>
            <a:spLocks noGrp="1"/>
          </p:cNvSpPr>
          <p:nvPr>
            <p:ph type="sldNum" sz="quarter" idx="5"/>
          </p:nvPr>
        </p:nvSpPr>
        <p:spPr/>
        <p:txBody>
          <a:bodyPr/>
          <a:lstStyle/>
          <a:p>
            <a:fld id="{9A4EC7EF-95E1-3D44-A982-BC7A3E9C617E}" type="slidenum">
              <a:rPr lang="en-GB" smtClean="0"/>
              <a:t>5</a:t>
            </a:fld>
            <a:endParaRPr lang="en-GB"/>
          </a:p>
        </p:txBody>
      </p:sp>
    </p:spTree>
    <p:extLst>
      <p:ext uri="{BB962C8B-B14F-4D97-AF65-F5344CB8AC3E}">
        <p14:creationId xmlns:p14="http://schemas.microsoft.com/office/powerpoint/2010/main" val="2808796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6A01D6-8FC3-9AF8-80EF-048B9CAD04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82415B-B09D-EF02-C8DD-18A3171AA628}"/>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78E03860-30C2-FB9C-3264-AA9585B3B8D4}"/>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5CF21F51-7EF9-02E6-61C4-00509BF712EC}"/>
              </a:ext>
            </a:extLst>
          </p:cNvPr>
          <p:cNvSpPr>
            <a:spLocks noGrp="1"/>
          </p:cNvSpPr>
          <p:nvPr>
            <p:ph type="sldNum" sz="quarter" idx="5"/>
          </p:nvPr>
        </p:nvSpPr>
        <p:spPr/>
        <p:txBody>
          <a:bodyPr/>
          <a:lstStyle/>
          <a:p>
            <a:fld id="{9A4EC7EF-95E1-3D44-A982-BC7A3E9C617E}" type="slidenum">
              <a:rPr lang="en-GB" smtClean="0"/>
              <a:t>6</a:t>
            </a:fld>
            <a:endParaRPr lang="en-GB"/>
          </a:p>
        </p:txBody>
      </p:sp>
    </p:spTree>
    <p:extLst>
      <p:ext uri="{BB962C8B-B14F-4D97-AF65-F5344CB8AC3E}">
        <p14:creationId xmlns:p14="http://schemas.microsoft.com/office/powerpoint/2010/main" val="1619117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7A395D-FD0E-C924-9F6E-B165716341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19A687C-4B00-D6AE-3110-3430C5E2339E}"/>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85CD8818-D41F-A97A-21CE-7E6FD6AD0679}"/>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A96F8524-93B2-6624-0AD0-40875D318646}"/>
              </a:ext>
            </a:extLst>
          </p:cNvPr>
          <p:cNvSpPr>
            <a:spLocks noGrp="1"/>
          </p:cNvSpPr>
          <p:nvPr>
            <p:ph type="sldNum" sz="quarter" idx="5"/>
          </p:nvPr>
        </p:nvSpPr>
        <p:spPr/>
        <p:txBody>
          <a:bodyPr/>
          <a:lstStyle/>
          <a:p>
            <a:fld id="{9A4EC7EF-95E1-3D44-A982-BC7A3E9C617E}" type="slidenum">
              <a:rPr lang="en-GB" smtClean="0"/>
              <a:t>8</a:t>
            </a:fld>
            <a:endParaRPr lang="en-GB"/>
          </a:p>
        </p:txBody>
      </p:sp>
    </p:spTree>
    <p:extLst>
      <p:ext uri="{BB962C8B-B14F-4D97-AF65-F5344CB8AC3E}">
        <p14:creationId xmlns:p14="http://schemas.microsoft.com/office/powerpoint/2010/main" val="2694740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AC9AC-5182-55CC-7B89-2D066C3A5F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C5FDFE-7F25-68FA-F7B5-C39DCC78980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6EDABE1-A169-2B7C-FC06-4834B9E74A31}"/>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5ACB692-6543-3A34-8E0E-A04795ED0313}"/>
              </a:ext>
            </a:extLst>
          </p:cNvPr>
          <p:cNvSpPr>
            <a:spLocks noGrp="1"/>
          </p:cNvSpPr>
          <p:nvPr>
            <p:ph type="sldNum" sz="quarter" idx="5"/>
          </p:nvPr>
        </p:nvSpPr>
        <p:spPr/>
        <p:txBody>
          <a:bodyPr/>
          <a:lstStyle/>
          <a:p>
            <a:fld id="{9A4EC7EF-95E1-3D44-A982-BC7A3E9C617E}" type="slidenum">
              <a:rPr lang="en-GB" smtClean="0"/>
              <a:t>9</a:t>
            </a:fld>
            <a:endParaRPr lang="en-GB"/>
          </a:p>
        </p:txBody>
      </p:sp>
    </p:spTree>
    <p:extLst>
      <p:ext uri="{BB962C8B-B14F-4D97-AF65-F5344CB8AC3E}">
        <p14:creationId xmlns:p14="http://schemas.microsoft.com/office/powerpoint/2010/main" val="2426756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09E6F1-BB68-9DF5-F414-CCE8845662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19BB673-A3A5-035B-A9B2-57B616BB0A38}"/>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D061457A-56A2-6ABD-D0CF-E918CEE04C05}"/>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D7218781-3D05-D722-6277-B683139937DB}"/>
              </a:ext>
            </a:extLst>
          </p:cNvPr>
          <p:cNvSpPr>
            <a:spLocks noGrp="1"/>
          </p:cNvSpPr>
          <p:nvPr>
            <p:ph type="sldNum" sz="quarter" idx="5"/>
          </p:nvPr>
        </p:nvSpPr>
        <p:spPr/>
        <p:txBody>
          <a:bodyPr/>
          <a:lstStyle/>
          <a:p>
            <a:fld id="{9A4EC7EF-95E1-3D44-A982-BC7A3E9C617E}" type="slidenum">
              <a:rPr lang="en-GB" smtClean="0"/>
              <a:t>10</a:t>
            </a:fld>
            <a:endParaRPr lang="en-GB"/>
          </a:p>
        </p:txBody>
      </p:sp>
    </p:spTree>
    <p:extLst>
      <p:ext uri="{BB962C8B-B14F-4D97-AF65-F5344CB8AC3E}">
        <p14:creationId xmlns:p14="http://schemas.microsoft.com/office/powerpoint/2010/main" val="13931328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5.svg"/><Relationship Id="rId5" Type="http://schemas.openxmlformats.org/officeDocument/2006/relationships/image" Target="../media/image14.svg"/><Relationship Id="rId4" Type="http://schemas.openxmlformats.org/officeDocument/2006/relationships/image" Target="../media/image13.svg"/></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Front title slide">
    <p:bg>
      <p:bgPr>
        <a:solidFill>
          <a:srgbClr val="F6F8F8"/>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598E9D71-498A-0294-DB92-FA8A45963CAF}"/>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3"/>
          <a:stretch>
            <a:fillRect/>
          </a:stretch>
        </p:blipFill>
        <p:spPr>
          <a:xfrm>
            <a:off x="10551045" y="364425"/>
            <a:ext cx="1208955" cy="979789"/>
          </a:xfrm>
          <a:prstGeom prst="rect">
            <a:avLst/>
          </a:prstGeom>
        </p:spPr>
      </p:pic>
    </p:spTree>
    <p:extLst>
      <p:ext uri="{BB962C8B-B14F-4D97-AF65-F5344CB8AC3E}">
        <p14:creationId xmlns:p14="http://schemas.microsoft.com/office/powerpoint/2010/main" val="774542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 uri="{C183D7F6-B498-43B3-948B-1728B52AA6E4}">
                <adec:decorative xmlns:adec="http://schemas.microsoft.com/office/drawing/2017/decorative" val="1"/>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3" name="Picture 2">
            <a:extLst>
              <a:ext uri="{FF2B5EF4-FFF2-40B4-BE49-F238E27FC236}">
                <a16:creationId xmlns:a16="http://schemas.microsoft.com/office/drawing/2014/main" id="{6FD787DC-00EF-B13A-FE97-CE51273E867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661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18" name="Rectangle: Top Corners Rounded 17">
            <a:extLst>
              <a:ext uri="{FF2B5EF4-FFF2-40B4-BE49-F238E27FC236}">
                <a16:creationId xmlns:a16="http://schemas.microsoft.com/office/drawing/2014/main" id="{205929B3-ED58-E54F-B724-E24FB5F163DF}"/>
              </a:ext>
              <a:ext uri="{C183D7F6-B498-43B3-948B-1728B52AA6E4}">
                <adec:decorative xmlns:adec="http://schemas.microsoft.com/office/drawing/2017/decorative" val="1"/>
              </a:ext>
            </a:extLst>
          </p:cNvPr>
          <p:cNvSpPr/>
          <p:nvPr userDrawn="1"/>
        </p:nvSpPr>
        <p:spPr>
          <a:xfrm>
            <a:off x="43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9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 uri="{C183D7F6-B498-43B3-948B-1728B52AA6E4}">
                <adec:decorative xmlns:adec="http://schemas.microsoft.com/office/drawing/2017/decorative" val="1"/>
              </a:ext>
            </a:extLst>
          </p:cNvPr>
          <p:cNvSpPr/>
          <p:nvPr userDrawn="1"/>
        </p:nvSpPr>
        <p:spPr>
          <a:xfrm>
            <a:off x="43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 uri="{C183D7F6-B498-43B3-948B-1728B52AA6E4}">
                <adec:decorative xmlns:adec="http://schemas.microsoft.com/office/drawing/2017/decorative" val="1"/>
              </a:ext>
            </a:extLst>
          </p:cNvPr>
          <p:cNvSpPr/>
          <p:nvPr userDrawn="1"/>
        </p:nvSpPr>
        <p:spPr>
          <a:xfrm>
            <a:off x="439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9" name="Straight Connector 28">
            <a:extLst>
              <a:ext uri="{FF2B5EF4-FFF2-40B4-BE49-F238E27FC236}">
                <a16:creationId xmlns:a16="http://schemas.microsoft.com/office/drawing/2014/main" id="{59357DCD-A469-B34A-A880-D744CA731C1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BA4CC6C-41AA-2D50-A8B9-63559566F41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271482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blue">
    <p:bg>
      <p:bgPr>
        <a:solidFill>
          <a:srgbClr val="F6F8F8"/>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B43FE3F0-85CD-934D-A3A3-CF2B78D73A35}"/>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412778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6" name="Text Placeholder 7">
            <a:extLst>
              <a:ext uri="{FF2B5EF4-FFF2-40B4-BE49-F238E27FC236}">
                <a16:creationId xmlns:a16="http://schemas.microsoft.com/office/drawing/2014/main" id="{D43F37B1-1F8A-2CA4-9D19-C0E420FB42AE}"/>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8" name="Content Placeholder 2">
            <a:extLst>
              <a:ext uri="{FF2B5EF4-FFF2-40B4-BE49-F238E27FC236}">
                <a16:creationId xmlns:a16="http://schemas.microsoft.com/office/drawing/2014/main" id="{7F337CE4-9082-D695-8AD8-89148114EBDF}"/>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18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Tree>
    <p:extLst>
      <p:ext uri="{BB962C8B-B14F-4D97-AF65-F5344CB8AC3E}">
        <p14:creationId xmlns:p14="http://schemas.microsoft.com/office/powerpoint/2010/main" val="403869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1" y="0"/>
            <a:ext cx="12191998" cy="6857999"/>
          </a:xfrm>
          <a:prstGeom prst="rect">
            <a:avLst/>
          </a:prstGeom>
        </p:spPr>
      </p:pic>
      <p:sp>
        <p:nvSpPr>
          <p:cNvPr id="3" name="Text Placeholder 7">
            <a:extLst>
              <a:ext uri="{FF2B5EF4-FFF2-40B4-BE49-F238E27FC236}">
                <a16:creationId xmlns:a16="http://schemas.microsoft.com/office/drawing/2014/main" id="{BA16B251-D1BB-394C-319F-40E8F04D7FB9}"/>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Content Placeholder 2">
            <a:extLst>
              <a:ext uri="{FF2B5EF4-FFF2-40B4-BE49-F238E27FC236}">
                <a16:creationId xmlns:a16="http://schemas.microsoft.com/office/drawing/2014/main" id="{4542D69F-C459-8ECE-06A1-66E418FF3EC1}"/>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18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Tree>
    <p:extLst>
      <p:ext uri="{BB962C8B-B14F-4D97-AF65-F5344CB8AC3E}">
        <p14:creationId xmlns:p14="http://schemas.microsoft.com/office/powerpoint/2010/main" val="4052080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Quote and image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2196E5-15CA-15E3-1E10-32B3D19927EF}"/>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Picture Placeholder 6">
            <a:extLst>
              <a:ext uri="{FF2B5EF4-FFF2-40B4-BE49-F238E27FC236}">
                <a16:creationId xmlns:a16="http://schemas.microsoft.com/office/drawing/2014/main" id="{652C93B3-5A12-5AAD-2ACF-93939EE7FBF5}"/>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4" name="Content Placeholder 2">
            <a:extLst>
              <a:ext uri="{FF2B5EF4-FFF2-40B4-BE49-F238E27FC236}">
                <a16:creationId xmlns:a16="http://schemas.microsoft.com/office/drawing/2014/main" id="{7558B23E-2241-0C04-DC3A-1FCFC1EF8A24}"/>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2841820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EB4F947-0C85-DAF2-683C-40847EF7F07B}"/>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 </a:t>
            </a: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Content Placeholder 2">
            <a:extLst>
              <a:ext uri="{FF2B5EF4-FFF2-40B4-BE49-F238E27FC236}">
                <a16:creationId xmlns:a16="http://schemas.microsoft.com/office/drawing/2014/main" id="{7A22BD2E-E9C2-A15B-06FB-553974CDE6CE}"/>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12316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Breaker Heading1-Blue-DarkBlueA">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30C3909-1482-1013-E118-A2CE0A1DD3D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DE3119AD-4AAB-8B34-F6C1-8D76F0D453BB}"/>
              </a:ext>
            </a:extLst>
          </p:cNvPr>
          <p:cNvSpPr>
            <a:spLocks noGrp="1"/>
          </p:cNvSpPr>
          <p:nvPr>
            <p:ph type="title" hasCustomPrompt="1"/>
          </p:nvPr>
        </p:nvSpPr>
        <p:spPr>
          <a:xfrm>
            <a:off x="770042" y="2242938"/>
            <a:ext cx="10515600" cy="1325563"/>
          </a:xfrm>
        </p:spPr>
        <p:txBody>
          <a:bodyPr>
            <a:noAutofit/>
          </a:bodyPr>
          <a:lstStyle>
            <a:lvl1pPr>
              <a:defRPr sz="6000" b="1"/>
            </a:lvl1pPr>
          </a:lstStyle>
          <a:p>
            <a:r>
              <a:rPr lang="en-US"/>
              <a:t>Breaker slide 1</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3341198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Breaker Heading1-Blue-DarkBlueA">
    <p:bg>
      <p:bgPr>
        <a:solidFill>
          <a:srgbClr val="F6F8F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AF6C2AD-0E53-2A94-6EDF-C2BC1C35E66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41914" y="-121920"/>
            <a:ext cx="12408747" cy="6979920"/>
          </a:xfrm>
          <a:prstGeom prst="rect">
            <a:avLst/>
          </a:prstGeom>
        </p:spPr>
      </p:pic>
      <p:sp>
        <p:nvSpPr>
          <p:cNvPr id="4" name="Title 1">
            <a:extLst>
              <a:ext uri="{FF2B5EF4-FFF2-40B4-BE49-F238E27FC236}">
                <a16:creationId xmlns:a16="http://schemas.microsoft.com/office/drawing/2014/main" id="{3D1B5349-CF21-E9D2-92A0-6C58C15A043A}"/>
              </a:ext>
            </a:extLst>
          </p:cNvPr>
          <p:cNvSpPr>
            <a:spLocks noGrp="1"/>
          </p:cNvSpPr>
          <p:nvPr>
            <p:ph type="title" hasCustomPrompt="1"/>
          </p:nvPr>
        </p:nvSpPr>
        <p:spPr>
          <a:xfrm>
            <a:off x="521688" y="2165645"/>
            <a:ext cx="10515600" cy="1325563"/>
          </a:xfrm>
        </p:spPr>
        <p:txBody>
          <a:bodyPr>
            <a:noAutofit/>
          </a:bodyPr>
          <a:lstStyle>
            <a:lvl1pPr>
              <a:defRPr sz="6000" b="1"/>
            </a:lvl1pPr>
          </a:lstStyle>
          <a:p>
            <a:r>
              <a:rPr lang="en-US"/>
              <a:t>Breaker </a:t>
            </a:r>
            <a:br>
              <a:rPr lang="en-US"/>
            </a:br>
            <a:r>
              <a:rPr lang="en-US"/>
              <a:t>slide 2</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2105895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Breaker Heading1-Blue-DarkBlueA">
    <p:bg>
      <p:bgPr>
        <a:solidFill>
          <a:srgbClr val="F6F8F8"/>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D07C2D6-AB1B-B84B-BC13-7D79E8BCFCF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316318" y="-148043"/>
            <a:ext cx="12499929" cy="7031210"/>
          </a:xfrm>
          <a:prstGeom prst="rect">
            <a:avLst/>
          </a:prstGeom>
        </p:spPr>
      </p:pic>
      <p:sp>
        <p:nvSpPr>
          <p:cNvPr id="2" name="Title 1">
            <a:extLst>
              <a:ext uri="{FF2B5EF4-FFF2-40B4-BE49-F238E27FC236}">
                <a16:creationId xmlns:a16="http://schemas.microsoft.com/office/drawing/2014/main" id="{8506D8CC-65FF-0E59-2392-2C0EBC0605F9}"/>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3</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360916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bg>
      <p:bgPr>
        <a:solidFill>
          <a:srgbClr val="F6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75138" y="414734"/>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375138" y="1415778"/>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645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Breaker Heading1-Blue-DarkBlueA">
    <p:bg>
      <p:bgPr>
        <a:solidFill>
          <a:srgbClr val="F6F8F8"/>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76489-9A30-702B-3E26-D81845892857}"/>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4</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pic>
        <p:nvPicPr>
          <p:cNvPr id="5" name="Picture 4" descr="A blue rectangle with black background&#10;&#10;Description automatically generated">
            <a:extLst>
              <a:ext uri="{FF2B5EF4-FFF2-40B4-BE49-F238E27FC236}">
                <a16:creationId xmlns:a16="http://schemas.microsoft.com/office/drawing/2014/main" id="{D115B473-1B85-DD59-52BE-0E90A80C9408}"/>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741727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Headline slide with image A">
    <p:bg>
      <p:bgPr>
        <a:solidFill>
          <a:srgbClr val="F6F8F8"/>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5" name="Text Placeholder 6">
            <a:extLst>
              <a:ext uri="{FF2B5EF4-FFF2-40B4-BE49-F238E27FC236}">
                <a16:creationId xmlns:a16="http://schemas.microsoft.com/office/drawing/2014/main" id="{50355A0D-4235-0CF1-A976-C33D8CCCBFCD}"/>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2" name="Title 1">
            <a:extLst>
              <a:ext uri="{FF2B5EF4-FFF2-40B4-BE49-F238E27FC236}">
                <a16:creationId xmlns:a16="http://schemas.microsoft.com/office/drawing/2014/main" id="{77E577A8-7F18-CBCC-319C-10DC2550A76F}"/>
              </a:ext>
            </a:extLst>
          </p:cNvPr>
          <p:cNvSpPr>
            <a:spLocks noGrp="1"/>
          </p:cNvSpPr>
          <p:nvPr>
            <p:ph type="title" hasCustomPrompt="1"/>
          </p:nvPr>
        </p:nvSpPr>
        <p:spPr>
          <a:xfrm>
            <a:off x="747468" y="2165645"/>
            <a:ext cx="4716354" cy="1325563"/>
          </a:xfrm>
        </p:spPr>
        <p:txBody>
          <a:bodyPr>
            <a:noAutofit/>
          </a:bodyPr>
          <a:lstStyle>
            <a:lvl1pPr>
              <a:defRPr sz="6000" b="1"/>
            </a:lvl1pPr>
          </a:lstStyle>
          <a:p>
            <a:r>
              <a:rPr lang="en-US"/>
              <a:t>Breaker </a:t>
            </a:r>
            <a:br>
              <a:rPr lang="en-US"/>
            </a:br>
            <a:r>
              <a:rPr lang="en-US"/>
              <a:t>slide 5</a:t>
            </a:r>
            <a:endParaRPr lang="en-GB"/>
          </a:p>
        </p:txBody>
      </p:sp>
    </p:spTree>
    <p:extLst>
      <p:ext uri="{BB962C8B-B14F-4D97-AF65-F5344CB8AC3E}">
        <p14:creationId xmlns:p14="http://schemas.microsoft.com/office/powerpoint/2010/main" val="125684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6D92FD5-08EA-6BC8-29BC-BCF5EEFE18AA}"/>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5400000">
            <a:off x="-2509143" y="-71523"/>
            <a:ext cx="10768951" cy="7616239"/>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3"/>
          <a:stretch>
            <a:fillRect/>
          </a:stretch>
        </p:blipFill>
        <p:spPr>
          <a:xfrm>
            <a:off x="10551045" y="364425"/>
            <a:ext cx="1208955" cy="979789"/>
          </a:xfrm>
          <a:prstGeom prst="rect">
            <a:avLst/>
          </a:prstGeom>
        </p:spPr>
      </p:pic>
      <p:cxnSp>
        <p:nvCxnSpPr>
          <p:cNvPr id="9" name="Straight Connector 8">
            <a:extLst>
              <a:ext uri="{FF2B5EF4-FFF2-40B4-BE49-F238E27FC236}">
                <a16:creationId xmlns:a16="http://schemas.microsoft.com/office/drawing/2014/main" id="{F9D383FB-0467-4241-BEF0-D636E886723B}"/>
              </a:ext>
              <a:ext uri="{C183D7F6-B498-43B3-948B-1728B52AA6E4}">
                <adec:decorative xmlns:adec="http://schemas.microsoft.com/office/drawing/2017/decorative" val="1"/>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a:t>
            </a:r>
            <a:r>
              <a:rPr kumimoji="0" lang="en-GB" sz="2400" b="1" i="0" u="none" strike="noStrike" kern="1200" cap="none" spc="20" normalizeH="0" baseline="0" noProof="0" err="1">
                <a:ln>
                  <a:noFill/>
                </a:ln>
                <a:solidFill>
                  <a:schemeClr val="tx1"/>
                </a:solidFill>
                <a:effectLst/>
                <a:uLnTx/>
                <a:uFillTx/>
                <a:latin typeface="+mn-lt"/>
                <a:ea typeface="+mn-ea"/>
                <a:cs typeface="+mn-cs"/>
              </a:rPr>
              <a:t>nhsengland</a:t>
            </a:r>
            <a:endParaRPr kumimoji="0" lang="en-GB" sz="2400" b="1" i="0" u="none" strike="noStrike" kern="1200" cap="none" spc="20" normalizeH="0" baseline="0" noProof="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descr="Twitter symbol">
            <a:extLst>
              <a:ext uri="{FF2B5EF4-FFF2-40B4-BE49-F238E27FC236}">
                <a16:creationId xmlns:a16="http://schemas.microsoft.com/office/drawing/2014/main" id="{6C1B65D7-2EE6-F44F-85AA-7C93787926CD}"/>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5872040" y="3665234"/>
            <a:ext cx="390144" cy="390144"/>
          </a:xfrm>
          <a:prstGeom prst="rect">
            <a:avLst/>
          </a:prstGeom>
        </p:spPr>
      </p:pic>
      <p:pic>
        <p:nvPicPr>
          <p:cNvPr id="8" name="Picture 7" descr="LinkedIn symbol">
            <a:extLst>
              <a:ext uri="{FF2B5EF4-FFF2-40B4-BE49-F238E27FC236}">
                <a16:creationId xmlns:a16="http://schemas.microsoft.com/office/drawing/2014/main" id="{F2843EE8-F6F8-9D40-92C1-94FB4DCF14BB}"/>
              </a:ext>
            </a:extLst>
          </p:cNvPr>
          <p:cNvPicPr>
            <a:picLocks noChangeAspect="1"/>
          </p:cNvPicPr>
          <p:nvPr userDrawn="1"/>
        </p:nvPicPr>
        <p:blipFill>
          <a:blip>
            <a:extLst>
              <a:ext uri="{96DAC541-7B7A-43D3-8B79-37D633B846F1}">
                <asvg:svgBlip xmlns:asvg="http://schemas.microsoft.com/office/drawing/2016/SVG/main" r:embed="rId5"/>
              </a:ext>
            </a:extLst>
          </a:blip>
          <a:srcRect/>
          <a:stretch/>
        </p:blipFill>
        <p:spPr>
          <a:xfrm>
            <a:off x="5885396" y="4266369"/>
            <a:ext cx="390144" cy="390144"/>
          </a:xfrm>
          <a:prstGeom prst="rect">
            <a:avLst/>
          </a:prstGeom>
        </p:spPr>
      </p:pic>
      <p:pic>
        <p:nvPicPr>
          <p:cNvPr id="72" name="Picture 96" descr="World-wide web symbol">
            <a:extLst>
              <a:ext uri="{FF2B5EF4-FFF2-40B4-BE49-F238E27FC236}">
                <a16:creationId xmlns:a16="http://schemas.microsoft.com/office/drawing/2014/main" id="{664BA24D-FA8C-EE4D-A2DC-491BF11D6FA6}"/>
              </a:ext>
            </a:extLst>
          </p:cNvPr>
          <p:cNvPicPr>
            <a:picLocks noChangeAspect="1"/>
          </p:cNvPicPr>
          <p:nvPr userDrawn="1"/>
        </p:nvPicPr>
        <p:blipFill>
          <a:blip>
            <a:extLst>
              <a:ext uri="{96DAC541-7B7A-43D3-8B79-37D633B846F1}">
                <asvg:svgBlip xmlns:asvg="http://schemas.microsoft.com/office/drawing/2016/SVG/main" r:embed="rId6"/>
              </a:ext>
            </a:extLst>
          </a:blip>
          <a:srcRect/>
          <a:stretch/>
        </p:blipFill>
        <p:spPr>
          <a:xfrm>
            <a:off x="5767074" y="4806522"/>
            <a:ext cx="600075" cy="600075"/>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Tree>
    <p:extLst>
      <p:ext uri="{BB962C8B-B14F-4D97-AF65-F5344CB8AC3E}">
        <p14:creationId xmlns:p14="http://schemas.microsoft.com/office/powerpoint/2010/main" val="461523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Tree>
    <p:extLst>
      <p:ext uri="{BB962C8B-B14F-4D97-AF65-F5344CB8AC3E}">
        <p14:creationId xmlns:p14="http://schemas.microsoft.com/office/powerpoint/2010/main" val="11083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08/06/2026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4124402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 uri="{C183D7F6-B498-43B3-948B-1728B52AA6E4}">
                <adec:decorative xmlns:adec="http://schemas.microsoft.com/office/drawing/2017/decorative" val="1"/>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568E66E-4300-C34D-B490-E2E6A73E585A}"/>
              </a:ext>
              <a:ext uri="{C183D7F6-B498-43B3-948B-1728B52AA6E4}">
                <adec:decorative xmlns:adec="http://schemas.microsoft.com/office/drawing/2017/decorative" val="1"/>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337980B-A75B-014B-A7A8-965882204640}"/>
              </a:ext>
              <a:ext uri="{C183D7F6-B498-43B3-948B-1728B52AA6E4}">
                <adec:decorative xmlns:adec="http://schemas.microsoft.com/office/drawing/2017/decorative" val="1"/>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8B5FF7D-C2EF-9E4C-A4CF-A835052E5DF8}"/>
              </a:ext>
              <a:ext uri="{C183D7F6-B498-43B3-948B-1728B52AA6E4}">
                <adec:decorative xmlns:adec="http://schemas.microsoft.com/office/drawing/2017/decorative" val="1"/>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77481C1-F4F0-BE4E-B991-152BB9620270}"/>
              </a:ext>
              <a:ext uri="{C183D7F6-B498-43B3-948B-1728B52AA6E4}">
                <adec:decorative xmlns:adec="http://schemas.microsoft.com/office/drawing/2017/decorative" val="1"/>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FBC860F-BE8A-634D-9A96-33CE6D96B9F0}"/>
              </a:ext>
              <a:ext uri="{C183D7F6-B498-43B3-948B-1728B52AA6E4}">
                <adec:decorative xmlns:adec="http://schemas.microsoft.com/office/drawing/2017/decorative" val="1"/>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FA913FF-786C-1944-BF18-E9AB064B3444}"/>
              </a:ext>
              <a:ext uri="{C183D7F6-B498-43B3-948B-1728B52AA6E4}">
                <adec:decorative xmlns:adec="http://schemas.microsoft.com/office/drawing/2017/decorative" val="1"/>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C22D839-E390-8340-B649-B4FC5A6CFD70}"/>
              </a:ext>
              <a:ext uri="{C183D7F6-B498-43B3-948B-1728B52AA6E4}">
                <adec:decorative xmlns:adec="http://schemas.microsoft.com/office/drawing/2017/decorative" val="1"/>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640EE3D-EEFC-874A-A65B-DDDE03FC3221}"/>
              </a:ext>
              <a:ext uri="{C183D7F6-B498-43B3-948B-1728B52AA6E4}">
                <adec:decorative xmlns:adec="http://schemas.microsoft.com/office/drawing/2017/decorative" val="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667BF2-B8EF-D949-9F15-FC3B3099AD58}"/>
              </a:ext>
              <a:ext uri="{C183D7F6-B498-43B3-948B-1728B52AA6E4}">
                <adec:decorative xmlns:adec="http://schemas.microsoft.com/office/drawing/2017/decorative" val="1"/>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201170-3375-514F-99C2-E37C6903968A}"/>
              </a:ext>
              <a:ext uri="{C183D7F6-B498-43B3-948B-1728B52AA6E4}">
                <adec:decorative xmlns:adec="http://schemas.microsoft.com/office/drawing/2017/decorative" val="1"/>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 uri="{C183D7F6-B498-43B3-948B-1728B52AA6E4}">
                <adec:decorative xmlns:adec="http://schemas.microsoft.com/office/drawing/2017/decorative" val="1"/>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 uri="{C183D7F6-B498-43B3-948B-1728B52AA6E4}">
                <adec:decorative xmlns:adec="http://schemas.microsoft.com/office/drawing/2017/decorative" val="1"/>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 uri="{C183D7F6-B498-43B3-948B-1728B52AA6E4}">
                <adec:decorative xmlns:adec="http://schemas.microsoft.com/office/drawing/2017/decorative" val="1"/>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E67BC68-4FB2-EE4A-A33E-6A7AF0CF413F}"/>
              </a:ext>
              <a:ext uri="{C183D7F6-B498-43B3-948B-1728B52AA6E4}">
                <adec:decorative xmlns:adec="http://schemas.microsoft.com/office/drawing/2017/decorative" val="1"/>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277C142-7A53-7A4A-A8FB-FBF33048E364}"/>
              </a:ext>
              <a:ext uri="{C183D7F6-B498-43B3-948B-1728B52AA6E4}">
                <adec:decorative xmlns:adec="http://schemas.microsoft.com/office/drawing/2017/decorative" val="1"/>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ADC5831-BE66-5045-87AF-18EBDF02747B}"/>
              </a:ext>
              <a:ext uri="{C183D7F6-B498-43B3-948B-1728B52AA6E4}">
                <adec:decorative xmlns:adec="http://schemas.microsoft.com/office/drawing/2017/decorative" val="1"/>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B65DE4-B016-474E-A1C1-495957C7CA04}"/>
              </a:ext>
              <a:ext uri="{C183D7F6-B498-43B3-948B-1728B52AA6E4}">
                <adec:decorative xmlns:adec="http://schemas.microsoft.com/office/drawing/2017/decorative" val="1"/>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8B3AA15-3E6B-C347-B0BE-F416C5684A23}"/>
              </a:ext>
              <a:ext uri="{C183D7F6-B498-43B3-948B-1728B52AA6E4}">
                <adec:decorative xmlns:adec="http://schemas.microsoft.com/office/drawing/2017/decorative" val="1"/>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AC0924D-A95B-1E43-84A3-825886C48DD3}"/>
              </a:ext>
              <a:ext uri="{C183D7F6-B498-43B3-948B-1728B52AA6E4}">
                <adec:decorative xmlns:adec="http://schemas.microsoft.com/office/drawing/2017/decorative" val="1"/>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 uri="{C183D7F6-B498-43B3-948B-1728B52AA6E4}">
                <adec:decorative xmlns:adec="http://schemas.microsoft.com/office/drawing/2017/decorative" val="1"/>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 uri="{C183D7F6-B498-43B3-948B-1728B52AA6E4}">
                <adec:decorative xmlns:adec="http://schemas.microsoft.com/office/drawing/2017/decorative" val="1"/>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 uri="{C183D7F6-B498-43B3-948B-1728B52AA6E4}">
                <adec:decorative xmlns:adec="http://schemas.microsoft.com/office/drawing/2017/decorative" val="1"/>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 uri="{C183D7F6-B498-43B3-948B-1728B52AA6E4}">
                <adec:decorative xmlns:adec="http://schemas.microsoft.com/office/drawing/2017/decorative" val="1"/>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FF522785-C8F3-734E-AF20-487FED2CEBCA}"/>
              </a:ext>
              <a:ext uri="{C183D7F6-B498-43B3-948B-1728B52AA6E4}">
                <adec:decorative xmlns:adec="http://schemas.microsoft.com/office/drawing/2017/decorative" val="1"/>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98AD1D6-A541-1941-8B56-2FF0936767C6}"/>
              </a:ext>
              <a:ext uri="{C183D7F6-B498-43B3-948B-1728B52AA6E4}">
                <adec:decorative xmlns:adec="http://schemas.microsoft.com/office/drawing/2017/decorative" val="1"/>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844F750-124C-F246-BCDD-67595B93DC88}"/>
              </a:ext>
              <a:ext uri="{C183D7F6-B498-43B3-948B-1728B52AA6E4}">
                <adec:decorative xmlns:adec="http://schemas.microsoft.com/office/drawing/2017/decorative" val="1"/>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5499656-96AE-C649-B3C1-81D5C6F60DA6}"/>
              </a:ext>
              <a:ext uri="{C183D7F6-B498-43B3-948B-1728B52AA6E4}">
                <adec:decorative xmlns:adec="http://schemas.microsoft.com/office/drawing/2017/decorative" val="1"/>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B3150134-3C23-2A41-8EC0-2D0F308CD2FE}"/>
              </a:ext>
              <a:ext uri="{C183D7F6-B498-43B3-948B-1728B52AA6E4}">
                <adec:decorative xmlns:adec="http://schemas.microsoft.com/office/drawing/2017/decorative" val="1"/>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4A542EAC-EEE9-2748-9DAC-6986FFF6348A}"/>
              </a:ext>
              <a:ext uri="{C183D7F6-B498-43B3-948B-1728B52AA6E4}">
                <adec:decorative xmlns:adec="http://schemas.microsoft.com/office/drawing/2017/decorative" val="1"/>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2D1CDB1A-8B42-520A-323D-5D120AA42E9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909195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bg>
      <p:bgPr>
        <a:solidFill>
          <a:srgbClr val="F6F8F8"/>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 uri="{C183D7F6-B498-43B3-948B-1728B52AA6E4}">
                <adec:decorative xmlns:adec="http://schemas.microsoft.com/office/drawing/2017/decorative" val="1"/>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 uri="{C183D7F6-B498-43B3-948B-1728B52AA6E4}">
                <adec:decorative xmlns:adec="http://schemas.microsoft.com/office/drawing/2017/decorative" val="1"/>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 uri="{C183D7F6-B498-43B3-948B-1728B52AA6E4}">
                <adec:decorative xmlns:adec="http://schemas.microsoft.com/office/drawing/2017/decorative" val="1"/>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 uri="{C183D7F6-B498-43B3-948B-1728B52AA6E4}">
                <adec:decorative xmlns:adec="http://schemas.microsoft.com/office/drawing/2017/decorative" val="1"/>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 uri="{C183D7F6-B498-43B3-948B-1728B52AA6E4}">
                <adec:decorative xmlns:adec="http://schemas.microsoft.com/office/drawing/2017/decorative" val="1"/>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 uri="{C183D7F6-B498-43B3-948B-1728B52AA6E4}">
                <adec:decorative xmlns:adec="http://schemas.microsoft.com/office/drawing/2017/decorative" val="1"/>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 uri="{C183D7F6-B498-43B3-948B-1728B52AA6E4}">
                <adec:decorative xmlns:adec="http://schemas.microsoft.com/office/drawing/2017/decorative" val="1"/>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 uri="{C183D7F6-B498-43B3-948B-1728B52AA6E4}">
                <adec:decorative xmlns:adec="http://schemas.microsoft.com/office/drawing/2017/decorative" val="1"/>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10BDAA4-2C6C-4E47-9616-5977DD23D840}"/>
              </a:ext>
              <a:ext uri="{C183D7F6-B498-43B3-948B-1728B52AA6E4}">
                <adec:decorative xmlns:adec="http://schemas.microsoft.com/office/drawing/2017/decorative" val="1"/>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91AF0D-B60D-2949-AB30-089AD6A4A5A1}"/>
              </a:ext>
              <a:ext uri="{C183D7F6-B498-43B3-948B-1728B52AA6E4}">
                <adec:decorative xmlns:adec="http://schemas.microsoft.com/office/drawing/2017/decorative" val="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76B0456-3FC3-5D44-A9F1-56A57FD0B992}"/>
              </a:ext>
              <a:ext uri="{C183D7F6-B498-43B3-948B-1728B52AA6E4}">
                <adec:decorative xmlns:adec="http://schemas.microsoft.com/office/drawing/2017/decorative" val="1"/>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D569F651-3737-5832-DC5A-9DB8A57B6C79}"/>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Tree>
    <p:extLst>
      <p:ext uri="{BB962C8B-B14F-4D97-AF65-F5344CB8AC3E}">
        <p14:creationId xmlns:p14="http://schemas.microsoft.com/office/powerpoint/2010/main" val="4218441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bg>
      <p:bgPr>
        <a:solidFill>
          <a:srgbClr val="F6F8F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BB79D01-2A70-DAF1-6A65-BC0424C2FEE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cxnSp>
        <p:nvCxnSpPr>
          <p:cNvPr id="12" name="Straight Connector 11">
            <a:extLst>
              <a:ext uri="{FF2B5EF4-FFF2-40B4-BE49-F238E27FC236}">
                <a16:creationId xmlns:a16="http://schemas.microsoft.com/office/drawing/2014/main" id="{18E2133D-2149-6B45-BEAB-A2D5E225B5AD}"/>
              </a:ext>
              <a:ext uri="{C183D7F6-B498-43B3-948B-1728B52AA6E4}">
                <adec:decorative xmlns:adec="http://schemas.microsoft.com/office/drawing/2017/decorative" val="1"/>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4243720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bg>
      <p:bgPr>
        <a:solidFill>
          <a:srgbClr val="F6F8F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 uri="{C183D7F6-B498-43B3-948B-1728B52AA6E4}">
                <adec:decorative xmlns:adec="http://schemas.microsoft.com/office/drawing/2017/decorative" val="1"/>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28701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Heading, subhead, bullets one column">
    <p:bg>
      <p:bgPr>
        <a:solidFill>
          <a:srgbClr val="F6F8F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4CD5CE1C-46DF-8846-A4A0-E19A9CC397B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05967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slide with image A">
    <p:bg>
      <p:bgPr>
        <a:solidFill>
          <a:srgbClr val="F6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a:t>Headline over a number of lines,</a:t>
            </a:r>
            <a:br>
              <a:rPr lang="en-GB"/>
            </a:br>
            <a:r>
              <a:rPr lang="en-GB"/>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Tree>
    <p:extLst>
      <p:ext uri="{BB962C8B-B14F-4D97-AF65-F5344CB8AC3E}">
        <p14:creationId xmlns:p14="http://schemas.microsoft.com/office/powerpoint/2010/main" val="3043285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F244FF8-F4E4-0514-77D0-8D8D69F9337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4" name="Rectangle: Top Corners Rounded 3">
            <a:extLst>
              <a:ext uri="{FF2B5EF4-FFF2-40B4-BE49-F238E27FC236}">
                <a16:creationId xmlns:a16="http://schemas.microsoft.com/office/drawing/2014/main" id="{B540671A-ED56-3548-A508-080ABBDB5E58}"/>
              </a:ext>
              <a:ext uri="{C183D7F6-B498-43B3-948B-1728B52AA6E4}">
                <adec:decorative xmlns:adec="http://schemas.microsoft.com/office/drawing/2017/decorative" val="1"/>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5" name="Rectangle: Top Corners Rounded 24">
            <a:extLst>
              <a:ext uri="{FF2B5EF4-FFF2-40B4-BE49-F238E27FC236}">
                <a16:creationId xmlns:a16="http://schemas.microsoft.com/office/drawing/2014/main" id="{8FD6A08D-6DD3-C845-8B17-CC9297B607DC}"/>
              </a:ext>
              <a:ext uri="{C183D7F6-B498-43B3-948B-1728B52AA6E4}">
                <adec:decorative xmlns:adec="http://schemas.microsoft.com/office/drawing/2017/decorative" val="1"/>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 uri="{C183D7F6-B498-43B3-948B-1728B52AA6E4}">
                <adec:decorative xmlns:adec="http://schemas.microsoft.com/office/drawing/2017/decorative" val="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cxnSp>
        <p:nvCxnSpPr>
          <p:cNvPr id="7" name="Straight Connector 6">
            <a:extLst>
              <a:ext uri="{FF2B5EF4-FFF2-40B4-BE49-F238E27FC236}">
                <a16:creationId xmlns:a16="http://schemas.microsoft.com/office/drawing/2014/main" id="{7DBEB741-20EA-C36A-7EF8-DE1CD1F1AA0C}"/>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404918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08/06/2026</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a:p>
        </p:txBody>
      </p:sp>
    </p:spTree>
    <p:extLst>
      <p:ext uri="{BB962C8B-B14F-4D97-AF65-F5344CB8AC3E}">
        <p14:creationId xmlns:p14="http://schemas.microsoft.com/office/powerpoint/2010/main" val="945044896"/>
      </p:ext>
    </p:extLst>
  </p:cSld>
  <p:clrMap bg1="dk1" tx1="lt1" bg2="dk2" tx2="lt2" accent1="accent1" accent2="accent2" accent3="accent3" accent4="accent4" accent5="accent5" accent6="accent6" hlink="hlink" folHlink="folHlink"/>
  <p:sldLayoutIdLst>
    <p:sldLayoutId id="2147483785" r:id="rId1"/>
    <p:sldLayoutId id="2147483817" r:id="rId2"/>
    <p:sldLayoutId id="2147483833" r:id="rId3"/>
    <p:sldLayoutId id="2147483834" r:id="rId4"/>
    <p:sldLayoutId id="2147483826" r:id="rId5"/>
    <p:sldLayoutId id="2147483827" r:id="rId6"/>
    <p:sldLayoutId id="2147483789" r:id="rId7"/>
    <p:sldLayoutId id="2147483818" r:id="rId8"/>
    <p:sldLayoutId id="2147483813" r:id="rId9"/>
    <p:sldLayoutId id="2147483814" r:id="rId10"/>
    <p:sldLayoutId id="2147483815" r:id="rId11"/>
    <p:sldLayoutId id="2147483719" r:id="rId12"/>
    <p:sldLayoutId id="2147483938" r:id="rId13"/>
    <p:sldLayoutId id="2147483939" r:id="rId14"/>
    <p:sldLayoutId id="2147483933" r:id="rId15"/>
    <p:sldLayoutId id="2147483824" r:id="rId16"/>
    <p:sldLayoutId id="2147483926" r:id="rId17"/>
    <p:sldLayoutId id="2147483927" r:id="rId18"/>
    <p:sldLayoutId id="2147483929" r:id="rId19"/>
    <p:sldLayoutId id="2147483928" r:id="rId20"/>
    <p:sldLayoutId id="2147483930" r:id="rId21"/>
    <p:sldLayoutId id="2147483924" r:id="rId22"/>
    <p:sldLayoutId id="2147483940" r:id="rId23"/>
    <p:sldLayoutId id="2147483941" r:id="rId2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hyperlink" Target="https://www.datadictionary.nhs.uk/data_elements/treatment_function_code_referral_for_diagnostic_imaging.html"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tools-and-guidance"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9.svg"/></Relationships>
</file>

<file path=ppt/slides/_rels/slide17.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hyperlink" Target="https://did.hscic.gov.uk/Main/Timetable"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hyperlink" Target="https://nhsengland.kahootz.com/t_c_home/viewDatastore?dsid=926980&amp;adv=&amp;showAllColumns=N&amp;datViewMode=list&amp;showSingleItem=N&amp;shownum=10&amp;startRow=1&amp;sortCol1=Col_7&amp;sortDir1=desc&amp;sortCol2=0&amp;sortDir2=asc&amp;sortCol3=0&amp;sortDir3=asc"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mailto:dataset.development@nhs.net"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0.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hyperlink" Target="https://isd.digital.nhs.uk/trud/user/guest/group/0/home"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hyperlink" Target="https://nhsengland.kahootz.com/t_c_home/view?objectId=1292164"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hyperlink" Target="mailto:Julie.whittaker5@nhs.net" TargetMode="External"/><Relationship Id="rId3" Type="http://schemas.openxmlformats.org/officeDocument/2006/relationships/image" Target="../media/image19.svg"/><Relationship Id="rId7" Type="http://schemas.openxmlformats.org/officeDocument/2006/relationships/hyperlink" Target="mailto:ela.bonsall1@nhs.net"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hyperlink" Target="mailto:p.steele2@nhs.net" TargetMode="External"/><Relationship Id="rId11" Type="http://schemas.openxmlformats.org/officeDocument/2006/relationships/hyperlink" Target="mailto:england.dataliaison@nhs.net" TargetMode="External"/><Relationship Id="rId5" Type="http://schemas.openxmlformats.org/officeDocument/2006/relationships/hyperlink" Target="mailto:Jonathan.ensor@nhs,net" TargetMode="External"/><Relationship Id="rId10" Type="http://schemas.openxmlformats.org/officeDocument/2006/relationships/hyperlink" Target="mailto:antoinette.salvador@nhs.net" TargetMode="External"/><Relationship Id="rId4" Type="http://schemas.openxmlformats.org/officeDocument/2006/relationships/hyperlink" Target="mailto:l.steele2@nhs.net" TargetMode="External"/><Relationship Id="rId9" Type="http://schemas.openxmlformats.org/officeDocument/2006/relationships/hyperlink" Target="mailto:ross.jenkins1@nhs.net"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mailto:england.dataliaison@nhs.net" TargetMode="External"/><Relationship Id="rId3" Type="http://schemas.openxmlformats.org/officeDocument/2006/relationships/hyperlink" Target="https://digital.nhs.uk/data-and-information/information-standards/governance/latest-activity/standards-and-collections/dapb1577-diagnostic-imaging-data-set" TargetMode="External"/><Relationship Id="rId7" Type="http://schemas.openxmlformats.org/officeDocument/2006/relationships/hyperlink" Target="mailto:england.nditprogramme@nhs.net"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hyperlink" Target="mailto:dataset.development@nhs.net" TargetMode="External"/><Relationship Id="rId5" Type="http://schemas.openxmlformats.org/officeDocument/2006/relationships/hyperlink" Target="https://isd.digital.nhs.uk/trud/users/authenticated/filters/0/home" TargetMode="External"/><Relationship Id="rId4" Type="http://schemas.openxmlformats.org/officeDocument/2006/relationships/hyperlink" Target="https://digital.nhs.uk/data-and-information/data-collections-and-data-sets/data-sets/diagnostic-imaging-data-set/tools-and-guidance" TargetMode="External"/><Relationship Id="rId9" Type="http://schemas.openxmlformats.org/officeDocument/2006/relationships/image" Target="../media/image19.svg"/></Relationships>
</file>

<file path=ppt/slides/_rels/slide26.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tools-and-guidance" TargetMode="External"/><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hyperlink" Target="https://digital.nhs.uk/binaries/content/assets/website-assets/data-and-information/datasets/dids/2.0/dids_etos_v2.0.15.xlsx"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tools-and-guidance#dids-implementation-webinars"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9.sv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3" Type="http://schemas.openxmlformats.org/officeDocument/2006/relationships/hyperlink" Target="https://future.nhs.uk/connect.ti/NDSP" TargetMode="External"/><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hyperlink" Target="mailto:robyn.mcnally1@nhs.net"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3.xml.rels><?xml version="1.0" encoding="UTF-8" standalone="yes"?>
<Relationships xmlns="http://schemas.openxmlformats.org/package/2006/relationships"><Relationship Id="rId3" Type="http://schemas.openxmlformats.org/officeDocument/2006/relationships/hyperlink" Target="https://gbr01.safelinks.protection.outlook.com/?url=https%3A%2F%2Fmanage-care-identities.care-identity-service2.nhs.uk%2Fauth%2Flogin&amp;data=05%7C02%7Crobyn.mcnally1%40nhs.net%7Ca7b4247312ac43aa618a08de750e12c3%7C37c354b285b047f5b22207b48d774ee3%7C0%7C0%7C639076900456428133%7CUnknown%7CTWFpbGZsb3d8eyJFbXB0eU1hcGkiOnRydWUsIlYiOiIwLjAuMDAwMCIsIlAiOiJXaW4zMiIsIkFOIjoiTWFpbCIsIldUIjoyfQ%3D%3D%7C0%7C%7C%7C&amp;sdata=7VoCVQTG9BCIXWYNjD92kRpFHdYdZCUyJRBPOYsrmL8%3D&amp;reserved=0" TargetMode="External"/><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hyperlink" Target="https://gbr01.safelinks.protection.outlook.com/?url=https%3A%2F%2Fmanage-care-identities.care-identity-service2.nhs.uk%2Fauth%2Flogin&amp;data=05%7C02%7Crobyn.mcnally1%40nhs.net%7Ca7b4247312ac43aa618a08de750e12c3%7C37c354b285b047f5b22207b48d774ee3%7C0%7C0%7C639076900456458329%7CUnknown%7CTWFpbGZsb3d8eyJFbXB0eU1hcGkiOnRydWUsIlYiOiIwLjAuMDAwMCIsIlAiOiJXaW4zMiIsIkFOIjoiTWFpbCIsIldUIjoyfQ%3D%3D%7C0%7C%7C%7C&amp;sdata=2ObzHD1VZePWNScCTuG3MDoUlrrHWbx%2F8HDn0wqAWRs%3D&amp;reserved=0"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hyperlink" Target="https://feedback.digital.nhs.uk/jfe/form/SV_eS5m8DZXcFRcsR0" TargetMode="Externa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8.svg"/><Relationship Id="rId7" Type="http://schemas.openxmlformats.org/officeDocument/2006/relationships/image" Target="../media/image27.sv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hyperlink" Target="mailto:dataset.development@nhs.net" TargetMode="External"/><Relationship Id="rId5" Type="http://schemas.openxmlformats.org/officeDocument/2006/relationships/hyperlink" Target="https://digital.nhs.uk/data-and-information/data-collections-and-data-sets/data-sets/diagnostic-imaging-data-set" TargetMode="External"/><Relationship Id="rId4" Type="http://schemas.openxmlformats.org/officeDocument/2006/relationships/image" Target="../media/image29.sv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submit-data?key=GDdb4DYFIybCE472uaiSqsR213cmr2emgB0kMbJuh5fwCfZJMqp5VSIcgUjBTJBl"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9.svg"/></Relationships>
</file>

<file path=ppt/slides/_rels/slide7.xml.rels><?xml version="1.0" encoding="UTF-8" standalone="yes"?>
<Relationships xmlns="http://schemas.openxmlformats.org/package/2006/relationships"><Relationship Id="rId3" Type="http://schemas.openxmlformats.org/officeDocument/2006/relationships/hyperlink" Target="https://gbr01.safelinks.protection.outlook.com/?url=https%3A%2F%2Fwww.datadictionary.nhs.uk%2Fwhats_new.html&amp;data=05%7C02%7Cjohnwinter%40nhs.net%7Cdf252fb4da0d4435a36608debc037261%7C37c354b285b047f5b22207b48d774ee3%7C0%7C0%7C639154920144232581%7CUnknown%7CTWFpbGZsb3d8eyJFbXB0eU1hcGkiOnRydWUsIlYiOiIwLjAuMDAwMCIsIlAiOiJXaW4zMiIsIkFOIjoiTWFpbCIsIldUIjoyfQ%3D%3D%7C0%7C%7C%7C&amp;sdata=ijMWJfX%2FBrOGKqOJD74zXZIeM9SxC2BIOpyMX1p7mrc%3D&amp;reserved=0" TargetMode="External"/><Relationship Id="rId2" Type="http://schemas.openxmlformats.org/officeDocument/2006/relationships/hyperlink" Target="https://gbr01.safelinks.protection.outlook.com/?url=https%3A%2F%2Fwww.datadictionary.nhs.uk%2F&amp;data=05%7C02%7Cjohnwinter%40nhs.net%7Cdf252fb4da0d4435a36608debc037261%7C37c354b285b047f5b22207b48d774ee3%7C0%7C0%7C639154920144174159%7CUnknown%7CTWFpbGZsb3d8eyJFbXB0eU1hcGkiOnRydWUsIlYiOiIwLjAuMDAwMCIsIlAiOiJXaW4zMiIsIkFOIjoiTWFpbCIsIldUIjoyfQ%3D%3D%7C0%7C%7C%7C&amp;sdata=DSZWOvn0RGBQR337%2FTTkPOQx256ibXD2uAnv9hul2dM%3D&amp;reserved=0" TargetMode="External"/><Relationship Id="rId1" Type="http://schemas.openxmlformats.org/officeDocument/2006/relationships/slideLayout" Target="../slideLayouts/slideLayout7.xml"/><Relationship Id="rId5" Type="http://schemas.openxmlformats.org/officeDocument/2006/relationships/hyperlink" Target="https://digital.nhs.uk/binaries/content/assets/website-assets/data-and-information/datasets/dids/2.0/dids_etos_v2.0.15.xlsx" TargetMode="External"/><Relationship Id="rId4" Type="http://schemas.openxmlformats.org/officeDocument/2006/relationships/hyperlink" Target="https://gbr01.safelinks.protection.outlook.com/?url=https%3A%2F%2Fwww.datadictionary.nhs.uk%2Fdata_sets%2Fclinical_data_sets%2Fdata_set_diagnostic_imaging_data_set.html&amp;data=05%7C02%7Cjohnwinter%40nhs.net%7Cdf252fb4da0d4435a36608debc037261%7C37c354b285b047f5b22207b48d774ee3%7C0%7C0%7C639154920144277768%7CUnknown%7CTWFpbGZsb3d8eyJFbXB0eU1hcGkiOnRydWUsIlYiOiIwLjAuMDAwMCIsIlAiOiJXaW4zMiIsIkFOIjoiTWFpbCIsIldUIjoyfQ%3D%3D%7C0%7C%7C%7C&amp;sdata=DXD2bx44a%2FiWWrlMwksYbiGtuIJIhv0o%2Btz4Rmh%2B%2FRg%3D&amp;reserved=0"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hyperlink" Target="https://digital.nhs.uk/data-and-information/data-collections-and-data-sets/data-sets/diagnostic-imaging-data-set/tools-and-guidance"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hyperlink" Target="https://digital.nhs.uk/data-and-information/data-collections-and-data-sets/data-sets/diagnostic-imaging-data-set/tools-and-guidanc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432000" y="1002268"/>
            <a:ext cx="5136593" cy="1841293"/>
          </a:xfrm>
        </p:spPr>
        <p:txBody>
          <a:bodyPr/>
          <a:lstStyle/>
          <a:p>
            <a:r>
              <a:rPr lang="en-GB" sz="4800"/>
              <a:t>Diagnostic Imaging Data Set (DIDS) v2.0</a:t>
            </a:r>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a:xfrm>
            <a:off x="432000" y="3110851"/>
            <a:ext cx="7973051" cy="1841293"/>
          </a:xfrm>
        </p:spPr>
        <p:txBody>
          <a:bodyPr>
            <a:normAutofit lnSpcReduction="10000"/>
          </a:bodyPr>
          <a:lstStyle/>
          <a:p>
            <a:r>
              <a:rPr lang="en-GB" b="1" dirty="0"/>
              <a:t>Implementation Webinar 8</a:t>
            </a:r>
          </a:p>
          <a:p>
            <a:endParaRPr lang="en-GB" b="1" dirty="0"/>
          </a:p>
          <a:p>
            <a:r>
              <a:rPr lang="en-GB" b="1" dirty="0"/>
              <a:t>Date: 08/06/2026</a:t>
            </a:r>
          </a:p>
          <a:p>
            <a:r>
              <a:rPr lang="en-GB" b="1" dirty="0"/>
              <a:t>Time: 10:00am – 11:00am</a:t>
            </a:r>
          </a:p>
        </p:txBody>
      </p:sp>
      <p:sp>
        <p:nvSpPr>
          <p:cNvPr id="9" name="Text Placeholder 8">
            <a:extLst>
              <a:ext uri="{FF2B5EF4-FFF2-40B4-BE49-F238E27FC236}">
                <a16:creationId xmlns:a16="http://schemas.microsoft.com/office/drawing/2014/main" id="{E4F63B5F-2944-6B41-9332-74DB2CCA6FCA}"/>
              </a:ext>
            </a:extLst>
          </p:cNvPr>
          <p:cNvSpPr>
            <a:spLocks noGrp="1"/>
          </p:cNvSpPr>
          <p:nvPr>
            <p:ph type="body" sz="quarter" idx="13"/>
          </p:nvPr>
        </p:nvSpPr>
        <p:spPr>
          <a:xfrm>
            <a:off x="432000" y="5760000"/>
            <a:ext cx="6259513" cy="869400"/>
          </a:xfrm>
        </p:spPr>
        <p:txBody>
          <a:bodyPr>
            <a:normAutofit fontScale="85000" lnSpcReduction="20000"/>
          </a:bodyPr>
          <a:lstStyle/>
          <a:p>
            <a:pPr>
              <a:lnSpc>
                <a:spcPct val="120000"/>
              </a:lnSpc>
            </a:pPr>
            <a:r>
              <a:rPr lang="en-GB" dirty="0"/>
              <a:t>Presented by:</a:t>
            </a:r>
            <a:br>
              <a:rPr lang="en-GB" dirty="0"/>
            </a:br>
            <a:r>
              <a:rPr lang="en-GB" sz="2100" b="1" dirty="0"/>
              <a:t>John Winter – Data Delivery Lead, NHSE </a:t>
            </a:r>
          </a:p>
          <a:p>
            <a:pPr>
              <a:lnSpc>
                <a:spcPct val="120000"/>
              </a:lnSpc>
            </a:pPr>
            <a:r>
              <a:rPr lang="en-GB" sz="2100" b="1" dirty="0"/>
              <a:t>Chris Turner - Data Design Service, NHSE</a:t>
            </a:r>
          </a:p>
        </p:txBody>
      </p:sp>
    </p:spTree>
    <p:extLst>
      <p:ext uri="{BB962C8B-B14F-4D97-AF65-F5344CB8AC3E}">
        <p14:creationId xmlns:p14="http://schemas.microsoft.com/office/powerpoint/2010/main" val="1686533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1A0B5D-9255-BCBC-EC65-C2A5AF417B3C}"/>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8C92112-1F1C-5CE1-373B-604EBB0079C5}"/>
              </a:ext>
            </a:extLst>
          </p:cNvPr>
          <p:cNvSpPr>
            <a:spLocks noGrp="1"/>
          </p:cNvSpPr>
          <p:nvPr>
            <p:ph idx="1"/>
          </p:nvPr>
        </p:nvSpPr>
        <p:spPr>
          <a:xfrm>
            <a:off x="432000" y="1563757"/>
            <a:ext cx="11088000" cy="4664242"/>
          </a:xfrm>
        </p:spPr>
        <p:txBody>
          <a:bodyPr>
            <a:normAutofit/>
          </a:bodyPr>
          <a:lstStyle/>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3557D5C1-B814-54F0-6E38-E01D394FEB84}"/>
              </a:ext>
            </a:extLst>
          </p:cNvPr>
          <p:cNvSpPr>
            <a:spLocks noGrp="1"/>
          </p:cNvSpPr>
          <p:nvPr>
            <p:ph type="title"/>
          </p:nvPr>
        </p:nvSpPr>
        <p:spPr/>
        <p:txBody>
          <a:bodyPr>
            <a:normAutofit/>
          </a:bodyPr>
          <a:lstStyle/>
          <a:p>
            <a:r>
              <a:rPr lang="en-GB" spc="-40" dirty="0"/>
              <a:t>Top 5 validation issues (first week) </a:t>
            </a:r>
          </a:p>
        </p:txBody>
      </p:sp>
      <p:pic>
        <p:nvPicPr>
          <p:cNvPr id="3" name="Graphic 2" descr="Group with solid fill">
            <a:extLst>
              <a:ext uri="{FF2B5EF4-FFF2-40B4-BE49-F238E27FC236}">
                <a16:creationId xmlns:a16="http://schemas.microsoft.com/office/drawing/2014/main" id="{CF129FC6-A8CE-B372-B4B5-ACCA9C65EA04}"/>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10759440" y="432000"/>
            <a:ext cx="914400" cy="914400"/>
          </a:xfrm>
          <a:prstGeom prst="rect">
            <a:avLst/>
          </a:prstGeom>
        </p:spPr>
      </p:pic>
      <p:graphicFrame>
        <p:nvGraphicFramePr>
          <p:cNvPr id="2" name="Table 1">
            <a:extLst>
              <a:ext uri="{FF2B5EF4-FFF2-40B4-BE49-F238E27FC236}">
                <a16:creationId xmlns:a16="http://schemas.microsoft.com/office/drawing/2014/main" id="{D20A23C8-FB7A-FB09-88C2-D2661591B480}"/>
              </a:ext>
            </a:extLst>
          </p:cNvPr>
          <p:cNvGraphicFramePr>
            <a:graphicFrameLocks noGrp="1"/>
          </p:cNvGraphicFramePr>
          <p:nvPr>
            <p:extLst>
              <p:ext uri="{D42A27DB-BD31-4B8C-83A1-F6EECF244321}">
                <p14:modId xmlns:p14="http://schemas.microsoft.com/office/powerpoint/2010/main" val="428960034"/>
              </p:ext>
            </p:extLst>
          </p:nvPr>
        </p:nvGraphicFramePr>
        <p:xfrm>
          <a:off x="672000" y="1943947"/>
          <a:ext cx="4272533" cy="3037842"/>
        </p:xfrm>
        <a:graphic>
          <a:graphicData uri="http://schemas.openxmlformats.org/drawingml/2006/table">
            <a:tbl>
              <a:tblPr/>
              <a:tblGrid>
                <a:gridCol w="2182374">
                  <a:extLst>
                    <a:ext uri="{9D8B030D-6E8A-4147-A177-3AD203B41FA5}">
                      <a16:colId xmlns:a16="http://schemas.microsoft.com/office/drawing/2014/main" val="716367671"/>
                    </a:ext>
                  </a:extLst>
                </a:gridCol>
                <a:gridCol w="2090159">
                  <a:extLst>
                    <a:ext uri="{9D8B030D-6E8A-4147-A177-3AD203B41FA5}">
                      <a16:colId xmlns:a16="http://schemas.microsoft.com/office/drawing/2014/main" val="1032431283"/>
                    </a:ext>
                  </a:extLst>
                </a:gridCol>
              </a:tblGrid>
              <a:tr h="723008">
                <a:tc>
                  <a:txBody>
                    <a:bodyPr/>
                    <a:lstStyle/>
                    <a:p>
                      <a:pPr algn="l" fontAlgn="b">
                        <a:buNone/>
                      </a:pPr>
                      <a:r>
                        <a:rPr lang="en-GB" sz="2000" b="1" i="0" u="none" strike="noStrike" dirty="0">
                          <a:solidFill>
                            <a:srgbClr val="000000"/>
                          </a:solidFill>
                          <a:effectLst/>
                          <a:latin typeface="+mn-lt"/>
                        </a:rPr>
                        <a:t>Error code</a:t>
                      </a:r>
                    </a:p>
                    <a:p>
                      <a:pPr algn="l" fontAlgn="b">
                        <a:buNone/>
                      </a:pPr>
                      <a:endParaRPr lang="en-GB" sz="2000" b="0" i="0" u="none" strike="noStrike" dirty="0">
                        <a:solidFill>
                          <a:srgbClr val="000000"/>
                        </a:solidFill>
                        <a:effectLst/>
                        <a:latin typeface="+mn-lt"/>
                      </a:endParaRPr>
                    </a:p>
                    <a:p>
                      <a:pPr algn="l" fontAlgn="b">
                        <a:buNone/>
                      </a:pPr>
                      <a:r>
                        <a:rPr lang="en-GB" sz="2000" b="0" i="0" u="none" strike="noStrike" dirty="0">
                          <a:solidFill>
                            <a:srgbClr val="000000"/>
                          </a:solidFill>
                          <a:effectLst/>
                          <a:latin typeface="+mn-lt"/>
                        </a:rPr>
                        <a:t>DIDS00300701</a:t>
                      </a:r>
                    </a:p>
                  </a:txBody>
                  <a:tcPr marL="6350" marR="6350" marT="6350" anchor="b">
                    <a:lnL>
                      <a:noFill/>
                    </a:lnL>
                    <a:lnR>
                      <a:noFill/>
                    </a:lnR>
                    <a:lnT>
                      <a:noFill/>
                    </a:lnT>
                    <a:lnB>
                      <a:noFill/>
                    </a:lnB>
                    <a:noFill/>
                  </a:tcPr>
                </a:tc>
                <a:tc>
                  <a:txBody>
                    <a:bodyPr/>
                    <a:lstStyle/>
                    <a:p>
                      <a:pPr algn="r" fontAlgn="b">
                        <a:buNone/>
                      </a:pPr>
                      <a:endParaRPr lang="en-GB" sz="1100" b="0" i="0" u="none" strike="noStrike" dirty="0">
                        <a:solidFill>
                          <a:srgbClr val="000000"/>
                        </a:solidFill>
                        <a:effectLst/>
                        <a:latin typeface="Aptos Narrow" panose="020B0004020202020204" pitchFamily="34" charset="0"/>
                      </a:endParaRPr>
                    </a:p>
                  </a:txBody>
                  <a:tcPr marL="6350" marR="6350" marT="6350" anchor="b">
                    <a:lnL>
                      <a:noFill/>
                    </a:lnL>
                    <a:lnR>
                      <a:noFill/>
                    </a:lnR>
                    <a:lnT>
                      <a:noFill/>
                    </a:lnT>
                    <a:lnB>
                      <a:noFill/>
                    </a:lnB>
                    <a:noFill/>
                  </a:tcPr>
                </a:tc>
                <a:extLst>
                  <a:ext uri="{0D108BD9-81ED-4DB2-BD59-A6C34878D82A}">
                    <a16:rowId xmlns:a16="http://schemas.microsoft.com/office/drawing/2014/main" val="3444738724"/>
                  </a:ext>
                </a:extLst>
              </a:tr>
              <a:tr h="517843">
                <a:tc>
                  <a:txBody>
                    <a:bodyPr/>
                    <a:lstStyle/>
                    <a:p>
                      <a:pPr algn="l" fontAlgn="b">
                        <a:buNone/>
                      </a:pPr>
                      <a:r>
                        <a:rPr lang="en-GB" sz="2000" b="0" i="0" u="none" strike="noStrike">
                          <a:solidFill>
                            <a:srgbClr val="000000"/>
                          </a:solidFill>
                          <a:effectLst/>
                          <a:latin typeface="+mn-lt"/>
                        </a:rPr>
                        <a:t>DIDS00300502</a:t>
                      </a:r>
                    </a:p>
                  </a:txBody>
                  <a:tcPr marL="6350" marR="6350" marT="6350" anchor="b">
                    <a:lnL>
                      <a:noFill/>
                    </a:lnL>
                    <a:lnR>
                      <a:noFill/>
                    </a:lnR>
                    <a:lnT>
                      <a:noFill/>
                    </a:lnT>
                    <a:lnB>
                      <a:noFill/>
                    </a:lnB>
                    <a:noFill/>
                  </a:tcPr>
                </a:tc>
                <a:tc>
                  <a:txBody>
                    <a:bodyPr/>
                    <a:lstStyle/>
                    <a:p>
                      <a:pPr algn="r" fontAlgn="b">
                        <a:buNone/>
                      </a:pPr>
                      <a:endParaRPr lang="en-GB" sz="1100" b="0" i="0" u="none" strike="noStrike">
                        <a:solidFill>
                          <a:srgbClr val="000000"/>
                        </a:solidFill>
                        <a:effectLst/>
                        <a:latin typeface="Aptos Narrow" panose="020B0004020202020204" pitchFamily="34" charset="0"/>
                      </a:endParaRPr>
                    </a:p>
                  </a:txBody>
                  <a:tcPr marL="6350" marR="6350" marT="6350" anchor="b">
                    <a:lnL>
                      <a:noFill/>
                    </a:lnL>
                    <a:lnR>
                      <a:noFill/>
                    </a:lnR>
                    <a:lnT>
                      <a:noFill/>
                    </a:lnT>
                    <a:lnB>
                      <a:noFill/>
                    </a:lnB>
                    <a:noFill/>
                  </a:tcPr>
                </a:tc>
                <a:extLst>
                  <a:ext uri="{0D108BD9-81ED-4DB2-BD59-A6C34878D82A}">
                    <a16:rowId xmlns:a16="http://schemas.microsoft.com/office/drawing/2014/main" val="2472417640"/>
                  </a:ext>
                </a:extLst>
              </a:tr>
              <a:tr h="517843">
                <a:tc>
                  <a:txBody>
                    <a:bodyPr/>
                    <a:lstStyle/>
                    <a:p>
                      <a:pPr algn="l" fontAlgn="b">
                        <a:buNone/>
                      </a:pPr>
                      <a:r>
                        <a:rPr lang="en-GB" sz="2000" b="0" i="0" u="none" strike="noStrike">
                          <a:solidFill>
                            <a:srgbClr val="000000"/>
                          </a:solidFill>
                          <a:effectLst/>
                          <a:latin typeface="+mn-lt"/>
                        </a:rPr>
                        <a:t>DIDS00300602</a:t>
                      </a:r>
                    </a:p>
                  </a:txBody>
                  <a:tcPr marL="6350" marR="6350" marT="6350" anchor="b">
                    <a:lnL>
                      <a:noFill/>
                    </a:lnL>
                    <a:lnR>
                      <a:noFill/>
                    </a:lnR>
                    <a:lnT>
                      <a:noFill/>
                    </a:lnT>
                    <a:lnB>
                      <a:noFill/>
                    </a:lnB>
                    <a:noFill/>
                  </a:tcPr>
                </a:tc>
                <a:tc>
                  <a:txBody>
                    <a:bodyPr/>
                    <a:lstStyle/>
                    <a:p>
                      <a:pPr algn="r" fontAlgn="b">
                        <a:buNone/>
                      </a:pPr>
                      <a:endParaRPr lang="en-GB" sz="1100" b="0" i="0" u="none" strike="noStrike" dirty="0">
                        <a:solidFill>
                          <a:srgbClr val="000000"/>
                        </a:solidFill>
                        <a:effectLst/>
                        <a:latin typeface="Aptos Narrow" panose="020B0004020202020204" pitchFamily="34" charset="0"/>
                      </a:endParaRPr>
                    </a:p>
                  </a:txBody>
                  <a:tcPr marL="6350" marR="6350" marT="6350" anchor="b">
                    <a:lnL>
                      <a:noFill/>
                    </a:lnL>
                    <a:lnR>
                      <a:noFill/>
                    </a:lnR>
                    <a:lnT>
                      <a:noFill/>
                    </a:lnT>
                    <a:lnB>
                      <a:noFill/>
                    </a:lnB>
                    <a:noFill/>
                  </a:tcPr>
                </a:tc>
                <a:extLst>
                  <a:ext uri="{0D108BD9-81ED-4DB2-BD59-A6C34878D82A}">
                    <a16:rowId xmlns:a16="http://schemas.microsoft.com/office/drawing/2014/main" val="3615538910"/>
                  </a:ext>
                </a:extLst>
              </a:tr>
              <a:tr h="517843">
                <a:tc>
                  <a:txBody>
                    <a:bodyPr/>
                    <a:lstStyle/>
                    <a:p>
                      <a:pPr algn="l" fontAlgn="b">
                        <a:buNone/>
                      </a:pPr>
                      <a:r>
                        <a:rPr lang="en-GB" sz="2000" b="0" i="0" u="none" strike="noStrike">
                          <a:solidFill>
                            <a:srgbClr val="000000"/>
                          </a:solidFill>
                          <a:effectLst/>
                          <a:latin typeface="+mn-lt"/>
                        </a:rPr>
                        <a:t>DIDS00200302</a:t>
                      </a:r>
                    </a:p>
                  </a:txBody>
                  <a:tcPr marL="6350" marR="6350" marT="6350" anchor="b">
                    <a:lnL>
                      <a:noFill/>
                    </a:lnL>
                    <a:lnR>
                      <a:noFill/>
                    </a:lnR>
                    <a:lnT>
                      <a:noFill/>
                    </a:lnT>
                    <a:lnB>
                      <a:noFill/>
                    </a:lnB>
                    <a:noFill/>
                  </a:tcPr>
                </a:tc>
                <a:tc>
                  <a:txBody>
                    <a:bodyPr/>
                    <a:lstStyle/>
                    <a:p>
                      <a:pPr algn="r" fontAlgn="b">
                        <a:buNone/>
                      </a:pPr>
                      <a:endParaRPr lang="en-GB" sz="1100" b="0" i="0" u="none" strike="noStrike" dirty="0">
                        <a:solidFill>
                          <a:srgbClr val="000000"/>
                        </a:solidFill>
                        <a:effectLst/>
                        <a:latin typeface="Aptos Narrow" panose="020B0004020202020204" pitchFamily="34" charset="0"/>
                      </a:endParaRPr>
                    </a:p>
                  </a:txBody>
                  <a:tcPr marL="6350" marR="6350" marT="6350" anchor="b">
                    <a:lnL>
                      <a:noFill/>
                    </a:lnL>
                    <a:lnR>
                      <a:noFill/>
                    </a:lnR>
                    <a:lnT>
                      <a:noFill/>
                    </a:lnT>
                    <a:lnB>
                      <a:noFill/>
                    </a:lnB>
                    <a:noFill/>
                  </a:tcPr>
                </a:tc>
                <a:extLst>
                  <a:ext uri="{0D108BD9-81ED-4DB2-BD59-A6C34878D82A}">
                    <a16:rowId xmlns:a16="http://schemas.microsoft.com/office/drawing/2014/main" val="3679575257"/>
                  </a:ext>
                </a:extLst>
              </a:tr>
              <a:tr h="517843">
                <a:tc>
                  <a:txBody>
                    <a:bodyPr/>
                    <a:lstStyle/>
                    <a:p>
                      <a:pPr algn="l" fontAlgn="b">
                        <a:buNone/>
                      </a:pPr>
                      <a:r>
                        <a:rPr lang="en-GB" sz="2000" b="0" i="0" u="none" strike="noStrike" dirty="0">
                          <a:solidFill>
                            <a:srgbClr val="000000"/>
                          </a:solidFill>
                          <a:effectLst/>
                          <a:latin typeface="+mn-lt"/>
                        </a:rPr>
                        <a:t>DIDS00200601</a:t>
                      </a:r>
                    </a:p>
                  </a:txBody>
                  <a:tcPr marL="6350" marR="6350" marT="6350" anchor="b">
                    <a:lnL>
                      <a:noFill/>
                    </a:lnL>
                    <a:lnR>
                      <a:noFill/>
                    </a:lnR>
                    <a:lnT>
                      <a:noFill/>
                    </a:lnT>
                    <a:lnB>
                      <a:noFill/>
                    </a:lnB>
                    <a:noFill/>
                  </a:tcPr>
                </a:tc>
                <a:tc>
                  <a:txBody>
                    <a:bodyPr/>
                    <a:lstStyle/>
                    <a:p>
                      <a:pPr algn="r" fontAlgn="b">
                        <a:buNone/>
                      </a:pPr>
                      <a:endParaRPr lang="en-GB" sz="1100" b="0" i="0" u="none" strike="noStrike" dirty="0">
                        <a:solidFill>
                          <a:srgbClr val="000000"/>
                        </a:solidFill>
                        <a:effectLst/>
                        <a:latin typeface="Aptos Narrow" panose="020B0004020202020204" pitchFamily="34" charset="0"/>
                      </a:endParaRPr>
                    </a:p>
                  </a:txBody>
                  <a:tcPr marL="6350" marR="6350" marT="6350" anchor="b">
                    <a:lnL>
                      <a:noFill/>
                    </a:lnL>
                    <a:lnR>
                      <a:noFill/>
                    </a:lnR>
                    <a:lnT>
                      <a:noFill/>
                    </a:lnT>
                    <a:lnB>
                      <a:noFill/>
                    </a:lnB>
                    <a:noFill/>
                  </a:tcPr>
                </a:tc>
                <a:extLst>
                  <a:ext uri="{0D108BD9-81ED-4DB2-BD59-A6C34878D82A}">
                    <a16:rowId xmlns:a16="http://schemas.microsoft.com/office/drawing/2014/main" val="1079455285"/>
                  </a:ext>
                </a:extLst>
              </a:tr>
            </a:tbl>
          </a:graphicData>
        </a:graphic>
      </p:graphicFrame>
    </p:spTree>
    <p:extLst>
      <p:ext uri="{BB962C8B-B14F-4D97-AF65-F5344CB8AC3E}">
        <p14:creationId xmlns:p14="http://schemas.microsoft.com/office/powerpoint/2010/main" val="221030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1441F2-A367-ED07-C1CA-704D3E821256}"/>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3423839-000E-7EB7-9C48-5D4C15B5FA82}"/>
              </a:ext>
            </a:extLst>
          </p:cNvPr>
          <p:cNvSpPr>
            <a:spLocks noGrp="1"/>
          </p:cNvSpPr>
          <p:nvPr>
            <p:ph idx="1"/>
          </p:nvPr>
        </p:nvSpPr>
        <p:spPr>
          <a:xfrm>
            <a:off x="432000" y="1563757"/>
            <a:ext cx="11088000" cy="4664242"/>
          </a:xfrm>
        </p:spPr>
        <p:txBody>
          <a:bodyPr>
            <a:normAutofit/>
          </a:bodyPr>
          <a:lstStyle/>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91AD83F3-A0AA-2C91-7EFE-C7488D6E48E1}"/>
              </a:ext>
            </a:extLst>
          </p:cNvPr>
          <p:cNvSpPr>
            <a:spLocks noGrp="1"/>
          </p:cNvSpPr>
          <p:nvPr>
            <p:ph type="title"/>
          </p:nvPr>
        </p:nvSpPr>
        <p:spPr/>
        <p:txBody>
          <a:bodyPr/>
          <a:lstStyle/>
          <a:p>
            <a:r>
              <a:rPr lang="en-GB" spc="-40" dirty="0"/>
              <a:t>Timestamp formats</a:t>
            </a:r>
          </a:p>
        </p:txBody>
      </p:sp>
      <p:pic>
        <p:nvPicPr>
          <p:cNvPr id="3" name="Graphic 2" descr="Group with solid fill">
            <a:extLst>
              <a:ext uri="{FF2B5EF4-FFF2-40B4-BE49-F238E27FC236}">
                <a16:creationId xmlns:a16="http://schemas.microsoft.com/office/drawing/2014/main" id="{5928219C-7B5F-3E9A-1FDC-0E17FEEAE5B3}"/>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10759440" y="432000"/>
            <a:ext cx="914400" cy="914400"/>
          </a:xfrm>
          <a:prstGeom prst="rect">
            <a:avLst/>
          </a:prstGeom>
        </p:spPr>
      </p:pic>
      <p:graphicFrame>
        <p:nvGraphicFramePr>
          <p:cNvPr id="2" name="Table 1">
            <a:extLst>
              <a:ext uri="{FF2B5EF4-FFF2-40B4-BE49-F238E27FC236}">
                <a16:creationId xmlns:a16="http://schemas.microsoft.com/office/drawing/2014/main" id="{BB67180A-76C7-BE95-C4D0-DCE4FE605C41}"/>
              </a:ext>
            </a:extLst>
          </p:cNvPr>
          <p:cNvGraphicFramePr>
            <a:graphicFrameLocks noGrp="1"/>
          </p:cNvGraphicFramePr>
          <p:nvPr>
            <p:extLst>
              <p:ext uri="{D42A27DB-BD31-4B8C-83A1-F6EECF244321}">
                <p14:modId xmlns:p14="http://schemas.microsoft.com/office/powerpoint/2010/main" val="4283966759"/>
              </p:ext>
            </p:extLst>
          </p:nvPr>
        </p:nvGraphicFramePr>
        <p:xfrm>
          <a:off x="528319" y="1929505"/>
          <a:ext cx="8012861" cy="1165907"/>
        </p:xfrm>
        <a:graphic>
          <a:graphicData uri="http://schemas.openxmlformats.org/drawingml/2006/table">
            <a:tbl>
              <a:tblPr/>
              <a:tblGrid>
                <a:gridCol w="1312318">
                  <a:extLst>
                    <a:ext uri="{9D8B030D-6E8A-4147-A177-3AD203B41FA5}">
                      <a16:colId xmlns:a16="http://schemas.microsoft.com/office/drawing/2014/main" val="3744153194"/>
                    </a:ext>
                  </a:extLst>
                </a:gridCol>
                <a:gridCol w="6700543">
                  <a:extLst>
                    <a:ext uri="{9D8B030D-6E8A-4147-A177-3AD203B41FA5}">
                      <a16:colId xmlns:a16="http://schemas.microsoft.com/office/drawing/2014/main" val="3106541708"/>
                    </a:ext>
                  </a:extLst>
                </a:gridCol>
              </a:tblGrid>
              <a:tr h="1165907">
                <a:tc>
                  <a:txBody>
                    <a:bodyPr/>
                    <a:lstStyle/>
                    <a:p>
                      <a:pPr algn="l" fontAlgn="t">
                        <a:buNone/>
                      </a:pPr>
                      <a:r>
                        <a:rPr lang="en-GB" sz="1100" b="0" i="0" u="none" strike="noStrike" dirty="0">
                          <a:solidFill>
                            <a:srgbClr val="000000"/>
                          </a:solidFill>
                          <a:effectLst/>
                          <a:latin typeface="Arial" panose="020B0604020202020204" pitchFamily="34" charset="0"/>
                        </a:rPr>
                        <a:t>DIDS00300701</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t">
                        <a:buNone/>
                      </a:pPr>
                      <a:r>
                        <a:rPr lang="en-GB" sz="1100" b="0" i="0" u="none" strike="noStrike" dirty="0">
                          <a:solidFill>
                            <a:srgbClr val="000000"/>
                          </a:solidFill>
                          <a:effectLst/>
                          <a:latin typeface="Arial" panose="020B0604020202020204" pitchFamily="34" charset="0"/>
                        </a:rPr>
                        <a:t>File Rejected - [DIDS003007] </a:t>
                      </a:r>
                      <a:r>
                        <a:rPr lang="en-GB" sz="1100" b="0" i="0" u="none" strike="noStrike" dirty="0" err="1">
                          <a:solidFill>
                            <a:srgbClr val="000000"/>
                          </a:solidFill>
                          <a:effectLst/>
                          <a:latin typeface="Arial" panose="020B0604020202020204" pitchFamily="34" charset="0"/>
                        </a:rPr>
                        <a:t>service_report_issue_timestamp</a:t>
                      </a:r>
                      <a:r>
                        <a:rPr lang="en-GB" sz="1100" b="0" i="0" u="none" strike="noStrike" dirty="0">
                          <a:solidFill>
                            <a:srgbClr val="000000"/>
                          </a:solidFill>
                          <a:effectLst/>
                          <a:latin typeface="Arial" panose="020B0604020202020204" pitchFamily="34" charset="0"/>
                        </a:rPr>
                        <a:t> has an incorrect data format. </a:t>
                      </a:r>
                      <a:br>
                        <a:rPr lang="en-GB" sz="1100" b="0" i="0" u="none" strike="noStrike" dirty="0">
                          <a:solidFill>
                            <a:srgbClr val="000000"/>
                          </a:solidFill>
                          <a:effectLst/>
                          <a:latin typeface="Arial" panose="020B0604020202020204" pitchFamily="34" charset="0"/>
                        </a:rPr>
                      </a:br>
                      <a:br>
                        <a:rPr lang="en-GB" sz="1100" b="0" i="0" u="none" strike="noStrike" dirty="0">
                          <a:solidFill>
                            <a:srgbClr val="000000"/>
                          </a:solidFill>
                          <a:effectLst/>
                          <a:latin typeface="Arial" panose="020B0604020202020204" pitchFamily="34" charset="0"/>
                        </a:rPr>
                      </a:br>
                      <a:r>
                        <a:rPr lang="en-GB" sz="1100" b="0" i="0" u="none" strike="noStrike" dirty="0">
                          <a:solidFill>
                            <a:srgbClr val="000000"/>
                          </a:solidFill>
                          <a:effectLst/>
                          <a:latin typeface="Arial" panose="020B0604020202020204" pitchFamily="34" charset="0"/>
                        </a:rPr>
                        <a:t>[DIDS003007] </a:t>
                      </a:r>
                      <a:r>
                        <a:rPr lang="en-GB" sz="1100" b="0" i="0" u="none" strike="noStrike" dirty="0" err="1">
                          <a:solidFill>
                            <a:srgbClr val="000000"/>
                          </a:solidFill>
                          <a:effectLst/>
                          <a:latin typeface="Arial" panose="020B0604020202020204" pitchFamily="34" charset="0"/>
                        </a:rPr>
                        <a:t>service_report_issue_timestamp</a:t>
                      </a:r>
                      <a:r>
                        <a:rPr lang="en-GB" sz="1100" b="0" i="0" u="none" strike="noStrike" dirty="0">
                          <a:solidFill>
                            <a:srgbClr val="000000"/>
                          </a:solidFill>
                          <a:effectLst/>
                          <a:latin typeface="Arial" panose="020B0604020202020204" pitchFamily="34" charset="0"/>
                        </a:rPr>
                        <a:t>=&lt;</a:t>
                      </a:r>
                      <a:r>
                        <a:rPr lang="en-GB" sz="1100" b="0" i="0" u="none" strike="noStrike" dirty="0" err="1">
                          <a:solidFill>
                            <a:srgbClr val="000000"/>
                          </a:solidFill>
                          <a:effectLst/>
                          <a:latin typeface="Arial" panose="020B0604020202020204" pitchFamily="34" charset="0"/>
                        </a:rPr>
                        <a:t>service_report_issue_timestamp</a:t>
                      </a:r>
                      <a:r>
                        <a:rPr lang="en-GB" sz="1100" b="0" i="0" u="none" strike="noStrike" dirty="0">
                          <a:solidFill>
                            <a:srgbClr val="000000"/>
                          </a:solidFill>
                          <a:effectLst/>
                          <a:latin typeface="Arial" panose="020B0604020202020204" pitchFamily="34" charset="0"/>
                        </a:rPr>
                        <a:t>&gt; </a:t>
                      </a:r>
                      <a:br>
                        <a:rPr lang="en-GB" sz="1100" b="0" i="0" u="none" strike="noStrike" dirty="0">
                          <a:solidFill>
                            <a:srgbClr val="000000"/>
                          </a:solidFill>
                          <a:effectLst/>
                          <a:latin typeface="Arial" panose="020B0604020202020204" pitchFamily="34" charset="0"/>
                        </a:rPr>
                      </a:br>
                      <a:r>
                        <a:rPr lang="en-GB" sz="1100" b="0" i="0" u="none" strike="noStrike" dirty="0">
                          <a:solidFill>
                            <a:srgbClr val="000000"/>
                          </a:solidFill>
                          <a:effectLst/>
                          <a:latin typeface="Arial" panose="020B0604020202020204" pitchFamily="34" charset="0"/>
                        </a:rPr>
                        <a:t>[DIDS003001] </a:t>
                      </a:r>
                      <a:r>
                        <a:rPr lang="en-GB" sz="1100" b="0" i="0" u="none" strike="noStrike" dirty="0" err="1">
                          <a:solidFill>
                            <a:srgbClr val="000000"/>
                          </a:solidFill>
                          <a:effectLst/>
                          <a:latin typeface="Arial" panose="020B0604020202020204" pitchFamily="34" charset="0"/>
                        </a:rPr>
                        <a:t>radiological_accession_number</a:t>
                      </a:r>
                      <a:r>
                        <a:rPr lang="en-GB" sz="1100" b="0" i="0" u="none" strike="noStrike" dirty="0">
                          <a:solidFill>
                            <a:srgbClr val="000000"/>
                          </a:solidFill>
                          <a:effectLst/>
                          <a:latin typeface="Arial" panose="020B0604020202020204" pitchFamily="34" charset="0"/>
                        </a:rPr>
                        <a:t>=&lt;</a:t>
                      </a:r>
                      <a:r>
                        <a:rPr lang="en-GB" sz="1100" b="0" i="0" u="none" strike="noStrike" dirty="0" err="1">
                          <a:solidFill>
                            <a:srgbClr val="000000"/>
                          </a:solidFill>
                          <a:effectLst/>
                          <a:latin typeface="Arial" panose="020B0604020202020204" pitchFamily="34" charset="0"/>
                        </a:rPr>
                        <a:t>radiological_accession_number</a:t>
                      </a:r>
                      <a:r>
                        <a:rPr lang="en-GB" sz="1100" b="0" i="0" u="none" strike="noStrike" dirty="0">
                          <a:solidFill>
                            <a:srgbClr val="000000"/>
                          </a:solidFill>
                          <a:effectLst/>
                          <a:latin typeface="Arial" panose="020B0604020202020204" pitchFamily="34" charset="0"/>
                        </a:rPr>
                        <a:t>&gt;</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80935517"/>
                  </a:ext>
                </a:extLst>
              </a:tr>
            </a:tbl>
          </a:graphicData>
        </a:graphic>
      </p:graphicFrame>
      <p:graphicFrame>
        <p:nvGraphicFramePr>
          <p:cNvPr id="4" name="Table 3">
            <a:extLst>
              <a:ext uri="{FF2B5EF4-FFF2-40B4-BE49-F238E27FC236}">
                <a16:creationId xmlns:a16="http://schemas.microsoft.com/office/drawing/2014/main" id="{484DF2AE-D684-33FD-E158-A8961B3F47BE}"/>
              </a:ext>
            </a:extLst>
          </p:cNvPr>
          <p:cNvGraphicFramePr>
            <a:graphicFrameLocks noGrp="1"/>
          </p:cNvGraphicFramePr>
          <p:nvPr>
            <p:extLst>
              <p:ext uri="{D42A27DB-BD31-4B8C-83A1-F6EECF244321}">
                <p14:modId xmlns:p14="http://schemas.microsoft.com/office/powerpoint/2010/main" val="2245880061"/>
              </p:ext>
            </p:extLst>
          </p:nvPr>
        </p:nvGraphicFramePr>
        <p:xfrm>
          <a:off x="514773" y="3149602"/>
          <a:ext cx="8026407" cy="1393473"/>
        </p:xfrm>
        <a:graphic>
          <a:graphicData uri="http://schemas.openxmlformats.org/drawingml/2006/table">
            <a:tbl>
              <a:tblPr/>
              <a:tblGrid>
                <a:gridCol w="1314537">
                  <a:extLst>
                    <a:ext uri="{9D8B030D-6E8A-4147-A177-3AD203B41FA5}">
                      <a16:colId xmlns:a16="http://schemas.microsoft.com/office/drawing/2014/main" val="1298438072"/>
                    </a:ext>
                  </a:extLst>
                </a:gridCol>
                <a:gridCol w="6711870">
                  <a:extLst>
                    <a:ext uri="{9D8B030D-6E8A-4147-A177-3AD203B41FA5}">
                      <a16:colId xmlns:a16="http://schemas.microsoft.com/office/drawing/2014/main" val="524221595"/>
                    </a:ext>
                  </a:extLst>
                </a:gridCol>
              </a:tblGrid>
              <a:tr h="1393473">
                <a:tc>
                  <a:txBody>
                    <a:bodyPr/>
                    <a:lstStyle/>
                    <a:p>
                      <a:pPr algn="l" fontAlgn="t">
                        <a:buNone/>
                      </a:pPr>
                      <a:r>
                        <a:rPr lang="en-GB" sz="1100" b="0" i="0" u="none" strike="noStrike" dirty="0">
                          <a:solidFill>
                            <a:srgbClr val="000000"/>
                          </a:solidFill>
                          <a:effectLst/>
                          <a:latin typeface="Arial" panose="020B0604020202020204" pitchFamily="34" charset="0"/>
                        </a:rPr>
                        <a:t>DIDS00300502</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buNone/>
                      </a:pPr>
                      <a:r>
                        <a:rPr lang="en-GB" sz="1100" b="0" i="0" u="none" strike="noStrike" dirty="0">
                          <a:solidFill>
                            <a:srgbClr val="000000"/>
                          </a:solidFill>
                          <a:effectLst/>
                          <a:latin typeface="Arial" panose="020B0604020202020204" pitchFamily="34" charset="0"/>
                        </a:rPr>
                        <a:t>File Rejected - [DIDS003005] </a:t>
                      </a:r>
                      <a:r>
                        <a:rPr lang="en-GB" sz="1100" b="0" i="0" u="none" strike="noStrike" dirty="0" err="1">
                          <a:solidFill>
                            <a:srgbClr val="000000"/>
                          </a:solidFill>
                          <a:effectLst/>
                          <a:latin typeface="Arial" panose="020B0604020202020204" pitchFamily="34" charset="0"/>
                        </a:rPr>
                        <a:t>coded_procedure_start_timestamp</a:t>
                      </a:r>
                      <a:r>
                        <a:rPr lang="en-GB" sz="1100" b="0" i="0" u="none" strike="noStrike" dirty="0">
                          <a:solidFill>
                            <a:srgbClr val="000000"/>
                          </a:solidFill>
                          <a:effectLst/>
                          <a:latin typeface="Arial" panose="020B0604020202020204" pitchFamily="34" charset="0"/>
                        </a:rPr>
                        <a:t> has an incorrect data format. </a:t>
                      </a:r>
                      <a:br>
                        <a:rPr lang="en-GB" sz="1100" b="0" i="0" u="none" strike="noStrike" dirty="0">
                          <a:solidFill>
                            <a:srgbClr val="000000"/>
                          </a:solidFill>
                          <a:effectLst/>
                          <a:latin typeface="Arial" panose="020B0604020202020204" pitchFamily="34" charset="0"/>
                        </a:rPr>
                      </a:br>
                      <a:br>
                        <a:rPr lang="en-GB" sz="1100" b="0" i="0" u="none" strike="noStrike" dirty="0">
                          <a:solidFill>
                            <a:srgbClr val="000000"/>
                          </a:solidFill>
                          <a:effectLst/>
                          <a:latin typeface="Arial" panose="020B0604020202020204" pitchFamily="34" charset="0"/>
                        </a:rPr>
                      </a:br>
                      <a:r>
                        <a:rPr lang="en-GB" sz="1100" b="0" i="0" u="none" strike="noStrike" dirty="0">
                          <a:solidFill>
                            <a:srgbClr val="000000"/>
                          </a:solidFill>
                          <a:effectLst/>
                          <a:latin typeface="Arial" panose="020B0604020202020204" pitchFamily="34" charset="0"/>
                        </a:rPr>
                        <a:t>[DIDS003005] </a:t>
                      </a:r>
                      <a:r>
                        <a:rPr lang="en-GB" sz="1100" b="0" i="0" u="none" strike="noStrike" dirty="0" err="1">
                          <a:solidFill>
                            <a:srgbClr val="000000"/>
                          </a:solidFill>
                          <a:effectLst/>
                          <a:latin typeface="Arial" panose="020B0604020202020204" pitchFamily="34" charset="0"/>
                        </a:rPr>
                        <a:t>coded_procedure_start_timestamp</a:t>
                      </a:r>
                      <a:r>
                        <a:rPr lang="en-GB" sz="1100" b="0" i="0" u="none" strike="noStrike" dirty="0">
                          <a:solidFill>
                            <a:srgbClr val="000000"/>
                          </a:solidFill>
                          <a:effectLst/>
                          <a:latin typeface="Arial" panose="020B0604020202020204" pitchFamily="34" charset="0"/>
                        </a:rPr>
                        <a:t>=&lt;</a:t>
                      </a:r>
                      <a:r>
                        <a:rPr lang="en-GB" sz="1100" b="0" i="0" u="none" strike="noStrike" dirty="0" err="1">
                          <a:solidFill>
                            <a:srgbClr val="000000"/>
                          </a:solidFill>
                          <a:effectLst/>
                          <a:latin typeface="Arial" panose="020B0604020202020204" pitchFamily="34" charset="0"/>
                        </a:rPr>
                        <a:t>coded_procedure_start_timestamp</a:t>
                      </a:r>
                      <a:r>
                        <a:rPr lang="en-GB" sz="1100" b="0" i="0" u="none" strike="noStrike" dirty="0">
                          <a:solidFill>
                            <a:srgbClr val="000000"/>
                          </a:solidFill>
                          <a:effectLst/>
                          <a:latin typeface="Arial" panose="020B0604020202020204" pitchFamily="34" charset="0"/>
                        </a:rPr>
                        <a:t>&gt; </a:t>
                      </a:r>
                      <a:br>
                        <a:rPr lang="en-GB" sz="1100" b="0" i="0" u="none" strike="noStrike" dirty="0">
                          <a:solidFill>
                            <a:srgbClr val="000000"/>
                          </a:solidFill>
                          <a:effectLst/>
                          <a:latin typeface="Arial" panose="020B0604020202020204" pitchFamily="34" charset="0"/>
                        </a:rPr>
                      </a:br>
                      <a:r>
                        <a:rPr lang="en-GB" sz="1100" b="0" i="0" u="none" strike="noStrike" dirty="0">
                          <a:solidFill>
                            <a:srgbClr val="000000"/>
                          </a:solidFill>
                          <a:effectLst/>
                          <a:latin typeface="Arial" panose="020B0604020202020204" pitchFamily="34" charset="0"/>
                        </a:rPr>
                        <a:t>[DIDS003001] </a:t>
                      </a:r>
                      <a:r>
                        <a:rPr lang="en-GB" sz="1100" b="0" i="0" u="none" strike="noStrike" dirty="0" err="1">
                          <a:solidFill>
                            <a:srgbClr val="000000"/>
                          </a:solidFill>
                          <a:effectLst/>
                          <a:latin typeface="Arial" panose="020B0604020202020204" pitchFamily="34" charset="0"/>
                        </a:rPr>
                        <a:t>radiological_accession_number</a:t>
                      </a:r>
                      <a:r>
                        <a:rPr lang="en-GB" sz="1100" b="0" i="0" u="none" strike="noStrike" dirty="0">
                          <a:solidFill>
                            <a:srgbClr val="000000"/>
                          </a:solidFill>
                          <a:effectLst/>
                          <a:latin typeface="Arial" panose="020B0604020202020204" pitchFamily="34" charset="0"/>
                        </a:rPr>
                        <a:t>=&lt;</a:t>
                      </a:r>
                      <a:r>
                        <a:rPr lang="en-GB" sz="1100" b="0" i="0" u="none" strike="noStrike" dirty="0" err="1">
                          <a:solidFill>
                            <a:srgbClr val="000000"/>
                          </a:solidFill>
                          <a:effectLst/>
                          <a:latin typeface="Arial" panose="020B0604020202020204" pitchFamily="34" charset="0"/>
                        </a:rPr>
                        <a:t>radiological_accession_number</a:t>
                      </a:r>
                      <a:r>
                        <a:rPr lang="en-GB" sz="1100" b="0" i="0" u="none" strike="noStrike" dirty="0">
                          <a:solidFill>
                            <a:srgbClr val="000000"/>
                          </a:solidFill>
                          <a:effectLst/>
                          <a:latin typeface="Arial" panose="020B0604020202020204" pitchFamily="34" charset="0"/>
                        </a:rPr>
                        <a:t>&gt;</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72435114"/>
                  </a:ext>
                </a:extLst>
              </a:tr>
            </a:tbl>
          </a:graphicData>
        </a:graphic>
      </p:graphicFrame>
      <p:graphicFrame>
        <p:nvGraphicFramePr>
          <p:cNvPr id="6" name="Table 5">
            <a:extLst>
              <a:ext uri="{FF2B5EF4-FFF2-40B4-BE49-F238E27FC236}">
                <a16:creationId xmlns:a16="http://schemas.microsoft.com/office/drawing/2014/main" id="{B6F9BBAA-5A1B-591E-A9F4-E8BBFA197031}"/>
              </a:ext>
            </a:extLst>
          </p:cNvPr>
          <p:cNvGraphicFramePr>
            <a:graphicFrameLocks noGrp="1"/>
          </p:cNvGraphicFramePr>
          <p:nvPr>
            <p:extLst>
              <p:ext uri="{D42A27DB-BD31-4B8C-83A1-F6EECF244321}">
                <p14:modId xmlns:p14="http://schemas.microsoft.com/office/powerpoint/2010/main" val="771894072"/>
              </p:ext>
            </p:extLst>
          </p:nvPr>
        </p:nvGraphicFramePr>
        <p:xfrm>
          <a:off x="517750" y="4606755"/>
          <a:ext cx="8026406" cy="1441836"/>
        </p:xfrm>
        <a:graphic>
          <a:graphicData uri="http://schemas.openxmlformats.org/drawingml/2006/table">
            <a:tbl>
              <a:tblPr/>
              <a:tblGrid>
                <a:gridCol w="1314537">
                  <a:extLst>
                    <a:ext uri="{9D8B030D-6E8A-4147-A177-3AD203B41FA5}">
                      <a16:colId xmlns:a16="http://schemas.microsoft.com/office/drawing/2014/main" val="144757258"/>
                    </a:ext>
                  </a:extLst>
                </a:gridCol>
                <a:gridCol w="6711869">
                  <a:extLst>
                    <a:ext uri="{9D8B030D-6E8A-4147-A177-3AD203B41FA5}">
                      <a16:colId xmlns:a16="http://schemas.microsoft.com/office/drawing/2014/main" val="3222653989"/>
                    </a:ext>
                  </a:extLst>
                </a:gridCol>
              </a:tblGrid>
              <a:tr h="1441836">
                <a:tc>
                  <a:txBody>
                    <a:bodyPr/>
                    <a:lstStyle/>
                    <a:p>
                      <a:pPr algn="l" fontAlgn="t">
                        <a:buNone/>
                      </a:pPr>
                      <a:r>
                        <a:rPr lang="en-GB" sz="1100" b="0" i="0" u="none" strike="noStrike">
                          <a:solidFill>
                            <a:srgbClr val="000000"/>
                          </a:solidFill>
                          <a:effectLst/>
                          <a:latin typeface="Arial" panose="020B0604020202020204" pitchFamily="34" charset="0"/>
                        </a:rPr>
                        <a:t>DIDS00300602</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buNone/>
                      </a:pPr>
                      <a:r>
                        <a:rPr lang="en-GB" sz="1100" b="0" i="0" u="none" strike="noStrike" dirty="0">
                          <a:solidFill>
                            <a:srgbClr val="000000"/>
                          </a:solidFill>
                          <a:effectLst/>
                          <a:latin typeface="Arial" panose="020B0604020202020204" pitchFamily="34" charset="0"/>
                        </a:rPr>
                        <a:t>File Rejected - [DIDS003006] </a:t>
                      </a:r>
                      <a:r>
                        <a:rPr lang="en-GB" sz="1100" b="0" i="0" u="none" strike="noStrike" dirty="0" err="1">
                          <a:solidFill>
                            <a:srgbClr val="000000"/>
                          </a:solidFill>
                          <a:effectLst/>
                          <a:latin typeface="Arial" panose="020B0604020202020204" pitchFamily="34" charset="0"/>
                        </a:rPr>
                        <a:t>coded_procedure_end_timestamp</a:t>
                      </a:r>
                      <a:r>
                        <a:rPr lang="en-GB" sz="1100" b="0" i="0" u="none" strike="noStrike" dirty="0">
                          <a:solidFill>
                            <a:srgbClr val="000000"/>
                          </a:solidFill>
                          <a:effectLst/>
                          <a:latin typeface="Arial" panose="020B0604020202020204" pitchFamily="34" charset="0"/>
                        </a:rPr>
                        <a:t> has an incorrect data format. </a:t>
                      </a:r>
                      <a:br>
                        <a:rPr lang="en-GB" sz="1100" b="0" i="0" u="none" strike="noStrike" dirty="0">
                          <a:solidFill>
                            <a:srgbClr val="000000"/>
                          </a:solidFill>
                          <a:effectLst/>
                          <a:latin typeface="Arial" panose="020B0604020202020204" pitchFamily="34" charset="0"/>
                        </a:rPr>
                      </a:br>
                      <a:br>
                        <a:rPr lang="en-GB" sz="1100" b="0" i="0" u="none" strike="noStrike" dirty="0">
                          <a:solidFill>
                            <a:srgbClr val="000000"/>
                          </a:solidFill>
                          <a:effectLst/>
                          <a:latin typeface="Arial" panose="020B0604020202020204" pitchFamily="34" charset="0"/>
                        </a:rPr>
                      </a:br>
                      <a:r>
                        <a:rPr lang="en-GB" sz="1100" b="0" i="0" u="none" strike="noStrike" dirty="0">
                          <a:solidFill>
                            <a:srgbClr val="000000"/>
                          </a:solidFill>
                          <a:effectLst/>
                          <a:latin typeface="Arial" panose="020B0604020202020204" pitchFamily="34" charset="0"/>
                        </a:rPr>
                        <a:t>[DIDS003006] </a:t>
                      </a:r>
                      <a:r>
                        <a:rPr lang="en-GB" sz="1100" b="0" i="0" u="none" strike="noStrike" dirty="0" err="1">
                          <a:solidFill>
                            <a:srgbClr val="000000"/>
                          </a:solidFill>
                          <a:effectLst/>
                          <a:latin typeface="Arial" panose="020B0604020202020204" pitchFamily="34" charset="0"/>
                        </a:rPr>
                        <a:t>coded_procedure_end_timestamp</a:t>
                      </a:r>
                      <a:r>
                        <a:rPr lang="en-GB" sz="1100" b="0" i="0" u="none" strike="noStrike" dirty="0">
                          <a:solidFill>
                            <a:srgbClr val="000000"/>
                          </a:solidFill>
                          <a:effectLst/>
                          <a:latin typeface="Arial" panose="020B0604020202020204" pitchFamily="34" charset="0"/>
                        </a:rPr>
                        <a:t>=&lt;</a:t>
                      </a:r>
                      <a:r>
                        <a:rPr lang="en-GB" sz="1100" b="0" i="0" u="none" strike="noStrike" dirty="0" err="1">
                          <a:solidFill>
                            <a:srgbClr val="000000"/>
                          </a:solidFill>
                          <a:effectLst/>
                          <a:latin typeface="Arial" panose="020B0604020202020204" pitchFamily="34" charset="0"/>
                        </a:rPr>
                        <a:t>coded_procedure_end_timestamp</a:t>
                      </a:r>
                      <a:r>
                        <a:rPr lang="en-GB" sz="1100" b="0" i="0" u="none" strike="noStrike" dirty="0">
                          <a:solidFill>
                            <a:srgbClr val="000000"/>
                          </a:solidFill>
                          <a:effectLst/>
                          <a:latin typeface="Arial" panose="020B0604020202020204" pitchFamily="34" charset="0"/>
                        </a:rPr>
                        <a:t>&gt; </a:t>
                      </a:r>
                      <a:br>
                        <a:rPr lang="en-GB" sz="1100" b="0" i="0" u="none" strike="noStrike" dirty="0">
                          <a:solidFill>
                            <a:srgbClr val="000000"/>
                          </a:solidFill>
                          <a:effectLst/>
                          <a:latin typeface="Arial" panose="020B0604020202020204" pitchFamily="34" charset="0"/>
                        </a:rPr>
                      </a:br>
                      <a:r>
                        <a:rPr lang="en-GB" sz="1100" b="0" i="0" u="none" strike="noStrike" dirty="0">
                          <a:solidFill>
                            <a:srgbClr val="000000"/>
                          </a:solidFill>
                          <a:effectLst/>
                          <a:latin typeface="Arial" panose="020B0604020202020204" pitchFamily="34" charset="0"/>
                        </a:rPr>
                        <a:t>[DIDS003001] </a:t>
                      </a:r>
                      <a:r>
                        <a:rPr lang="en-GB" sz="1100" b="0" i="0" u="none" strike="noStrike" dirty="0" err="1">
                          <a:solidFill>
                            <a:srgbClr val="000000"/>
                          </a:solidFill>
                          <a:effectLst/>
                          <a:latin typeface="Arial" panose="020B0604020202020204" pitchFamily="34" charset="0"/>
                        </a:rPr>
                        <a:t>radiological_accession_number</a:t>
                      </a:r>
                      <a:r>
                        <a:rPr lang="en-GB" sz="1100" b="0" i="0" u="none" strike="noStrike" dirty="0">
                          <a:solidFill>
                            <a:srgbClr val="000000"/>
                          </a:solidFill>
                          <a:effectLst/>
                          <a:latin typeface="Arial" panose="020B0604020202020204" pitchFamily="34" charset="0"/>
                        </a:rPr>
                        <a:t>=&lt;</a:t>
                      </a:r>
                      <a:r>
                        <a:rPr lang="en-GB" sz="1100" b="0" i="0" u="none" strike="noStrike" dirty="0" err="1">
                          <a:solidFill>
                            <a:srgbClr val="000000"/>
                          </a:solidFill>
                          <a:effectLst/>
                          <a:latin typeface="Arial" panose="020B0604020202020204" pitchFamily="34" charset="0"/>
                        </a:rPr>
                        <a:t>radiological_accession_number</a:t>
                      </a:r>
                      <a:r>
                        <a:rPr lang="en-GB" sz="1100" b="0" i="0" u="none" strike="noStrike" dirty="0">
                          <a:solidFill>
                            <a:srgbClr val="000000"/>
                          </a:solidFill>
                          <a:effectLst/>
                          <a:latin typeface="Arial" panose="020B0604020202020204" pitchFamily="34" charset="0"/>
                        </a:rPr>
                        <a:t>&gt;</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91385839"/>
                  </a:ext>
                </a:extLst>
              </a:tr>
            </a:tbl>
          </a:graphicData>
        </a:graphic>
      </p:graphicFrame>
    </p:spTree>
    <p:extLst>
      <p:ext uri="{BB962C8B-B14F-4D97-AF65-F5344CB8AC3E}">
        <p14:creationId xmlns:p14="http://schemas.microsoft.com/office/powerpoint/2010/main" val="1064400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526CF8-C576-2AC2-9C91-63EAEC486B15}"/>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BAE23E4-011F-9A2C-D8AC-762F9A166AD7}"/>
              </a:ext>
            </a:extLst>
          </p:cNvPr>
          <p:cNvSpPr>
            <a:spLocks noGrp="1"/>
          </p:cNvSpPr>
          <p:nvPr>
            <p:ph idx="1"/>
          </p:nvPr>
        </p:nvSpPr>
        <p:spPr>
          <a:xfrm>
            <a:off x="432000" y="1563757"/>
            <a:ext cx="11088000" cy="4664242"/>
          </a:xfrm>
        </p:spPr>
        <p:txBody>
          <a:bodyPr>
            <a:normAutofit fontScale="62500" lnSpcReduction="20000"/>
          </a:bodyPr>
          <a:lstStyle/>
          <a:p>
            <a:r>
              <a:rPr lang="en-GB" sz="2600" b="1" dirty="0">
                <a:ea typeface="Calibri" panose="020F0502020204030204" pitchFamily="34" charset="0"/>
                <a:cs typeface="Times New Roman" panose="02020603050405020304" pitchFamily="18" charset="0"/>
              </a:rPr>
              <a:t>Timestamp formats – Technical Glossary tab of the TOS / ETOS</a:t>
            </a:r>
            <a:endParaRPr lang="en-GB" sz="2600" b="1" dirty="0"/>
          </a:p>
          <a:p>
            <a:endParaRPr lang="en-GB" dirty="0"/>
          </a:p>
          <a:p>
            <a:r>
              <a:rPr lang="en-GB" dirty="0"/>
              <a:t>Timestamps are formatted as "max an25" in the Data Dictionary.</a:t>
            </a:r>
          </a:p>
          <a:p>
            <a:endParaRPr lang="en-GB" dirty="0"/>
          </a:p>
          <a:p>
            <a:r>
              <a:rPr lang="en-GB" dirty="0"/>
              <a:t>A Timestamp is represented with the components of date, time and either the number of hours offset (plus or minus) from Greenwich Mean Time, or the letter Z to signify that it is the same as Greenwich Mean Time.</a:t>
            </a:r>
          </a:p>
          <a:p>
            <a:endParaRPr lang="en-GB" dirty="0"/>
          </a:p>
          <a:p>
            <a:r>
              <a:rPr lang="en-GB" dirty="0"/>
              <a:t>For DIDS, offset time is restricted to:</a:t>
            </a:r>
          </a:p>
          <a:p>
            <a:endParaRPr lang="en-GB" dirty="0"/>
          </a:p>
          <a:p>
            <a:r>
              <a:rPr lang="en-GB" dirty="0"/>
              <a:t>+01:00</a:t>
            </a:r>
          </a:p>
          <a:p>
            <a:r>
              <a:rPr lang="en-GB" dirty="0"/>
              <a:t>+00:00</a:t>
            </a:r>
          </a:p>
          <a:p>
            <a:r>
              <a:rPr lang="en-GB" dirty="0"/>
              <a:t>-00:00</a:t>
            </a:r>
          </a:p>
          <a:p>
            <a:endParaRPr lang="en-GB" dirty="0"/>
          </a:p>
          <a:p>
            <a:r>
              <a:rPr lang="en-GB" dirty="0"/>
              <a:t>Examples of valid formats are:</a:t>
            </a:r>
          </a:p>
          <a:p>
            <a:endParaRPr lang="en-GB" dirty="0"/>
          </a:p>
          <a:p>
            <a:r>
              <a:rPr lang="en-GB" dirty="0"/>
              <a:t>2020-08-21T10:15:20+01:00 British Summer Time (GMT + 1 Hour)</a:t>
            </a:r>
          </a:p>
          <a:p>
            <a:r>
              <a:rPr lang="en-GB" dirty="0"/>
              <a:t>2020-08-21T10:15:20+00:00 Greenwich Mean Time</a:t>
            </a:r>
          </a:p>
          <a:p>
            <a:r>
              <a:rPr lang="en-GB" dirty="0"/>
              <a:t>2020-08-21T10:15:20-00:00 Greenwich Mean Time</a:t>
            </a:r>
          </a:p>
          <a:p>
            <a:r>
              <a:rPr lang="en-GB" dirty="0"/>
              <a:t>2020-08-21T09:18:00Z Greenwich Mean Time.</a:t>
            </a:r>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93F704F9-8E2F-3DDD-F514-74E34864D371}"/>
              </a:ext>
            </a:extLst>
          </p:cNvPr>
          <p:cNvSpPr>
            <a:spLocks noGrp="1"/>
          </p:cNvSpPr>
          <p:nvPr>
            <p:ph type="title"/>
          </p:nvPr>
        </p:nvSpPr>
        <p:spPr/>
        <p:txBody>
          <a:bodyPr/>
          <a:lstStyle/>
          <a:p>
            <a:r>
              <a:rPr lang="en-GB" spc="-40" dirty="0"/>
              <a:t>Reminder – Timestamp Formats</a:t>
            </a:r>
          </a:p>
        </p:txBody>
      </p:sp>
      <p:pic>
        <p:nvPicPr>
          <p:cNvPr id="3" name="Graphic 2" descr="Group with solid fill">
            <a:extLst>
              <a:ext uri="{FF2B5EF4-FFF2-40B4-BE49-F238E27FC236}">
                <a16:creationId xmlns:a16="http://schemas.microsoft.com/office/drawing/2014/main" id="{3977584A-2988-E06F-5809-327AC869C50F}"/>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3091285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A8E72D-C69C-6086-9039-BD05DF955D0F}"/>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2930878-88DB-B31F-9782-14FB9BD21CB5}"/>
              </a:ext>
            </a:extLst>
          </p:cNvPr>
          <p:cNvSpPr>
            <a:spLocks noGrp="1"/>
          </p:cNvSpPr>
          <p:nvPr>
            <p:ph idx="1"/>
          </p:nvPr>
        </p:nvSpPr>
        <p:spPr>
          <a:xfrm>
            <a:off x="432000" y="1563757"/>
            <a:ext cx="11088000" cy="4664242"/>
          </a:xfrm>
        </p:spPr>
        <p:txBody>
          <a:bodyPr>
            <a:normAutofit/>
          </a:bodyPr>
          <a:lstStyle/>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49DAD7C6-26BD-4077-CC0B-C07060671CA1}"/>
              </a:ext>
            </a:extLst>
          </p:cNvPr>
          <p:cNvSpPr>
            <a:spLocks noGrp="1"/>
          </p:cNvSpPr>
          <p:nvPr>
            <p:ph type="title"/>
          </p:nvPr>
        </p:nvSpPr>
        <p:spPr/>
        <p:txBody>
          <a:bodyPr/>
          <a:lstStyle/>
          <a:p>
            <a:r>
              <a:rPr lang="en-GB" spc="-40" dirty="0"/>
              <a:t>Treatment Function Code</a:t>
            </a:r>
          </a:p>
        </p:txBody>
      </p:sp>
      <p:pic>
        <p:nvPicPr>
          <p:cNvPr id="3" name="Graphic 2" descr="Group with solid fill">
            <a:extLst>
              <a:ext uri="{FF2B5EF4-FFF2-40B4-BE49-F238E27FC236}">
                <a16:creationId xmlns:a16="http://schemas.microsoft.com/office/drawing/2014/main" id="{C7AF8093-0D69-4A9C-122F-90CC872C1729}"/>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10759440" y="432000"/>
            <a:ext cx="914400" cy="914400"/>
          </a:xfrm>
          <a:prstGeom prst="rect">
            <a:avLst/>
          </a:prstGeom>
        </p:spPr>
      </p:pic>
      <p:graphicFrame>
        <p:nvGraphicFramePr>
          <p:cNvPr id="2" name="Table 1">
            <a:extLst>
              <a:ext uri="{FF2B5EF4-FFF2-40B4-BE49-F238E27FC236}">
                <a16:creationId xmlns:a16="http://schemas.microsoft.com/office/drawing/2014/main" id="{F25CAA16-F961-645B-AFD4-26057847E8FF}"/>
              </a:ext>
            </a:extLst>
          </p:cNvPr>
          <p:cNvGraphicFramePr>
            <a:graphicFrameLocks noGrp="1"/>
          </p:cNvGraphicFramePr>
          <p:nvPr>
            <p:extLst>
              <p:ext uri="{D42A27DB-BD31-4B8C-83A1-F6EECF244321}">
                <p14:modId xmlns:p14="http://schemas.microsoft.com/office/powerpoint/2010/main" val="3838616101"/>
              </p:ext>
            </p:extLst>
          </p:nvPr>
        </p:nvGraphicFramePr>
        <p:xfrm>
          <a:off x="593938" y="3155473"/>
          <a:ext cx="8877300" cy="1244600"/>
        </p:xfrm>
        <a:graphic>
          <a:graphicData uri="http://schemas.openxmlformats.org/drawingml/2006/table">
            <a:tbl>
              <a:tblPr/>
              <a:tblGrid>
                <a:gridCol w="2933700">
                  <a:extLst>
                    <a:ext uri="{9D8B030D-6E8A-4147-A177-3AD203B41FA5}">
                      <a16:colId xmlns:a16="http://schemas.microsoft.com/office/drawing/2014/main" val="3402053179"/>
                    </a:ext>
                  </a:extLst>
                </a:gridCol>
                <a:gridCol w="5943600">
                  <a:extLst>
                    <a:ext uri="{9D8B030D-6E8A-4147-A177-3AD203B41FA5}">
                      <a16:colId xmlns:a16="http://schemas.microsoft.com/office/drawing/2014/main" val="2984742167"/>
                    </a:ext>
                  </a:extLst>
                </a:gridCol>
              </a:tblGrid>
              <a:tr h="1244600">
                <a:tc>
                  <a:txBody>
                    <a:bodyPr/>
                    <a:lstStyle/>
                    <a:p>
                      <a:pPr algn="l" fontAlgn="t">
                        <a:buNone/>
                      </a:pPr>
                      <a:r>
                        <a:rPr lang="en-GB" sz="1100" b="0" i="0" u="none" strike="noStrike" dirty="0">
                          <a:solidFill>
                            <a:srgbClr val="000000"/>
                          </a:solidFill>
                          <a:effectLst/>
                          <a:latin typeface="Arial" panose="020B0604020202020204" pitchFamily="34" charset="0"/>
                        </a:rPr>
                        <a:t>DIDS00200302</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t">
                        <a:buNone/>
                      </a:pPr>
                      <a:r>
                        <a:rPr lang="en-GB" sz="1100" b="0" i="0" u="none" strike="noStrike" dirty="0">
                          <a:solidFill>
                            <a:srgbClr val="000000"/>
                          </a:solidFill>
                          <a:effectLst/>
                          <a:latin typeface="Arial" panose="020B0604020202020204" pitchFamily="34" charset="0"/>
                        </a:rPr>
                        <a:t>Warning - [DIDS002003] </a:t>
                      </a:r>
                      <a:r>
                        <a:rPr lang="en-GB" sz="1100" b="0" i="0" u="none" strike="noStrike" dirty="0" err="1">
                          <a:solidFill>
                            <a:srgbClr val="000000"/>
                          </a:solidFill>
                          <a:effectLst/>
                          <a:latin typeface="Arial" panose="020B0604020202020204" pitchFamily="34" charset="0"/>
                        </a:rPr>
                        <a:t>treatment_function_code_referral_for_diagnostic_imaging</a:t>
                      </a:r>
                      <a:r>
                        <a:rPr lang="en-GB" sz="1100" b="0" i="0" u="none" strike="noStrike" dirty="0">
                          <a:solidFill>
                            <a:srgbClr val="000000"/>
                          </a:solidFill>
                          <a:effectLst/>
                          <a:latin typeface="Arial" panose="020B0604020202020204" pitchFamily="34" charset="0"/>
                        </a:rPr>
                        <a:t> contains an invalid value. </a:t>
                      </a:r>
                      <a:br>
                        <a:rPr lang="en-GB" sz="1100" b="0" i="0" u="none" strike="noStrike" dirty="0">
                          <a:solidFill>
                            <a:srgbClr val="000000"/>
                          </a:solidFill>
                          <a:effectLst/>
                          <a:latin typeface="Arial" panose="020B0604020202020204" pitchFamily="34" charset="0"/>
                        </a:rPr>
                      </a:br>
                      <a:br>
                        <a:rPr lang="en-GB" sz="1100" b="0" i="0" u="none" strike="noStrike" dirty="0">
                          <a:solidFill>
                            <a:srgbClr val="000000"/>
                          </a:solidFill>
                          <a:effectLst/>
                          <a:latin typeface="Arial" panose="020B0604020202020204" pitchFamily="34" charset="0"/>
                        </a:rPr>
                      </a:br>
                      <a:r>
                        <a:rPr lang="en-GB" sz="1100" b="0" i="0" u="none" strike="noStrike" dirty="0">
                          <a:solidFill>
                            <a:srgbClr val="000000"/>
                          </a:solidFill>
                          <a:effectLst/>
                          <a:latin typeface="Arial" panose="020B0604020202020204" pitchFamily="34" charset="0"/>
                        </a:rPr>
                        <a:t>[DIDS002003] </a:t>
                      </a:r>
                      <a:r>
                        <a:rPr lang="en-GB" sz="1100" b="0" i="0" u="none" strike="noStrike" dirty="0" err="1">
                          <a:solidFill>
                            <a:srgbClr val="000000"/>
                          </a:solidFill>
                          <a:effectLst/>
                          <a:latin typeface="Arial" panose="020B0604020202020204" pitchFamily="34" charset="0"/>
                        </a:rPr>
                        <a:t>treatment_function_code_referral_for_diagnostic_imaging</a:t>
                      </a:r>
                      <a:r>
                        <a:rPr lang="en-GB" sz="1100" b="0" i="0" u="none" strike="noStrike" dirty="0">
                          <a:solidFill>
                            <a:srgbClr val="000000"/>
                          </a:solidFill>
                          <a:effectLst/>
                          <a:latin typeface="Arial" panose="020B0604020202020204" pitchFamily="34" charset="0"/>
                        </a:rPr>
                        <a:t>=&lt;</a:t>
                      </a:r>
                      <a:r>
                        <a:rPr lang="en-GB" sz="1100" b="0" i="0" u="none" strike="noStrike" dirty="0" err="1">
                          <a:solidFill>
                            <a:srgbClr val="000000"/>
                          </a:solidFill>
                          <a:effectLst/>
                          <a:latin typeface="Arial" panose="020B0604020202020204" pitchFamily="34" charset="0"/>
                        </a:rPr>
                        <a:t>treatment_function_code_referral_for_diagnostic_imaging</a:t>
                      </a:r>
                      <a:r>
                        <a:rPr lang="en-GB" sz="1100" b="0" i="0" u="none" strike="noStrike" dirty="0">
                          <a:solidFill>
                            <a:srgbClr val="000000"/>
                          </a:solidFill>
                          <a:effectLst/>
                          <a:latin typeface="Arial" panose="020B0604020202020204" pitchFamily="34" charset="0"/>
                        </a:rPr>
                        <a:t>&gt; </a:t>
                      </a:r>
                      <a:br>
                        <a:rPr lang="en-GB" sz="1100" b="0" i="0" u="none" strike="noStrike" dirty="0">
                          <a:solidFill>
                            <a:srgbClr val="000000"/>
                          </a:solidFill>
                          <a:effectLst/>
                          <a:latin typeface="Arial" panose="020B0604020202020204" pitchFamily="34" charset="0"/>
                        </a:rPr>
                      </a:br>
                      <a:r>
                        <a:rPr lang="en-GB" sz="1100" b="0" i="0" u="none" strike="noStrike" dirty="0">
                          <a:solidFill>
                            <a:srgbClr val="000000"/>
                          </a:solidFill>
                          <a:effectLst/>
                          <a:latin typeface="Arial" panose="020B0604020202020204" pitchFamily="34" charset="0"/>
                        </a:rPr>
                        <a:t>[DIDS003001] </a:t>
                      </a:r>
                      <a:r>
                        <a:rPr lang="en-GB" sz="1100" b="0" i="0" u="none" strike="noStrike" dirty="0" err="1">
                          <a:solidFill>
                            <a:srgbClr val="000000"/>
                          </a:solidFill>
                          <a:effectLst/>
                          <a:latin typeface="Arial" panose="020B0604020202020204" pitchFamily="34" charset="0"/>
                        </a:rPr>
                        <a:t>radiological_accession_number</a:t>
                      </a:r>
                      <a:r>
                        <a:rPr lang="en-GB" sz="1100" b="0" i="0" u="none" strike="noStrike" dirty="0">
                          <a:solidFill>
                            <a:srgbClr val="000000"/>
                          </a:solidFill>
                          <a:effectLst/>
                          <a:latin typeface="Arial" panose="020B0604020202020204" pitchFamily="34" charset="0"/>
                        </a:rPr>
                        <a:t>=&lt;</a:t>
                      </a:r>
                      <a:r>
                        <a:rPr lang="en-GB" sz="1100" b="0" i="0" u="none" strike="noStrike" dirty="0" err="1">
                          <a:solidFill>
                            <a:srgbClr val="000000"/>
                          </a:solidFill>
                          <a:effectLst/>
                          <a:latin typeface="Arial" panose="020B0604020202020204" pitchFamily="34" charset="0"/>
                        </a:rPr>
                        <a:t>radiological_accession_number</a:t>
                      </a:r>
                      <a:r>
                        <a:rPr lang="en-GB" sz="1100" b="0" i="0" u="none" strike="noStrike" dirty="0">
                          <a:solidFill>
                            <a:srgbClr val="000000"/>
                          </a:solidFill>
                          <a:effectLst/>
                          <a:latin typeface="Arial" panose="020B0604020202020204" pitchFamily="34" charset="0"/>
                        </a:rPr>
                        <a:t>&gt;</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942375973"/>
                  </a:ext>
                </a:extLst>
              </a:tr>
            </a:tbl>
          </a:graphicData>
        </a:graphic>
      </p:graphicFrame>
      <p:sp>
        <p:nvSpPr>
          <p:cNvPr id="6" name="TextBox 5">
            <a:extLst>
              <a:ext uri="{FF2B5EF4-FFF2-40B4-BE49-F238E27FC236}">
                <a16:creationId xmlns:a16="http://schemas.microsoft.com/office/drawing/2014/main" id="{6613E502-9286-7F0E-18DB-0E27A568573E}"/>
              </a:ext>
            </a:extLst>
          </p:cNvPr>
          <p:cNvSpPr txBox="1"/>
          <p:nvPr/>
        </p:nvSpPr>
        <p:spPr>
          <a:xfrm>
            <a:off x="480907" y="1915423"/>
            <a:ext cx="6610774" cy="646331"/>
          </a:xfrm>
          <a:prstGeom prst="rect">
            <a:avLst/>
          </a:prstGeom>
          <a:noFill/>
        </p:spPr>
        <p:txBody>
          <a:bodyPr wrap="square">
            <a:spAutoFit/>
          </a:bodyPr>
          <a:lstStyle/>
          <a:p>
            <a:r>
              <a:rPr lang="en-GB"/>
              <a:t>TREATMENT FUNCTION CODE (REFERRAL FOR DIAGNOSTIC IMAGING)</a:t>
            </a:r>
            <a:endParaRPr lang="en-GB" dirty="0"/>
          </a:p>
        </p:txBody>
      </p:sp>
      <p:sp>
        <p:nvSpPr>
          <p:cNvPr id="8" name="TextBox 7">
            <a:extLst>
              <a:ext uri="{FF2B5EF4-FFF2-40B4-BE49-F238E27FC236}">
                <a16:creationId xmlns:a16="http://schemas.microsoft.com/office/drawing/2014/main" id="{1E57F022-FF68-9005-7513-D3F9B6FE2F38}"/>
              </a:ext>
            </a:extLst>
          </p:cNvPr>
          <p:cNvSpPr txBox="1"/>
          <p:nvPr/>
        </p:nvSpPr>
        <p:spPr>
          <a:xfrm>
            <a:off x="602831" y="5112429"/>
            <a:ext cx="6874930" cy="646331"/>
          </a:xfrm>
          <a:prstGeom prst="rect">
            <a:avLst/>
          </a:prstGeom>
          <a:noFill/>
        </p:spPr>
        <p:txBody>
          <a:bodyPr wrap="square">
            <a:spAutoFit/>
          </a:bodyPr>
          <a:lstStyle/>
          <a:p>
            <a:r>
              <a:rPr lang="en-GB" dirty="0">
                <a:hlinkClick r:id="rId4"/>
              </a:rPr>
              <a:t>TREATMENT FUNCTION CODE (REFERRAL FOR DIAGNOSTIC IMAGING)</a:t>
            </a:r>
            <a:endParaRPr lang="en-GB" dirty="0"/>
          </a:p>
        </p:txBody>
      </p:sp>
    </p:spTree>
    <p:extLst>
      <p:ext uri="{BB962C8B-B14F-4D97-AF65-F5344CB8AC3E}">
        <p14:creationId xmlns:p14="http://schemas.microsoft.com/office/powerpoint/2010/main" val="1300344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1C25C7-87E4-DAC2-45BD-26C54CEC6ED2}"/>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5E04A35-D6E5-52B0-877C-3AA63EBC03DD}"/>
              </a:ext>
            </a:extLst>
          </p:cNvPr>
          <p:cNvSpPr>
            <a:spLocks noGrp="1"/>
          </p:cNvSpPr>
          <p:nvPr>
            <p:ph idx="1"/>
          </p:nvPr>
        </p:nvSpPr>
        <p:spPr>
          <a:xfrm>
            <a:off x="432000" y="1563757"/>
            <a:ext cx="11088000" cy="4664242"/>
          </a:xfrm>
        </p:spPr>
        <p:txBody>
          <a:bodyPr>
            <a:normAutofit/>
          </a:bodyPr>
          <a:lstStyle/>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D125EF77-F997-2702-9B57-D17C181A1398}"/>
              </a:ext>
            </a:extLst>
          </p:cNvPr>
          <p:cNvSpPr>
            <a:spLocks noGrp="1"/>
          </p:cNvSpPr>
          <p:nvPr>
            <p:ph type="title"/>
          </p:nvPr>
        </p:nvSpPr>
        <p:spPr/>
        <p:txBody>
          <a:bodyPr/>
          <a:lstStyle/>
          <a:p>
            <a:r>
              <a:rPr lang="en-GB" spc="-40" dirty="0"/>
              <a:t>Diagnostic Test Request Date</a:t>
            </a:r>
          </a:p>
        </p:txBody>
      </p:sp>
      <p:pic>
        <p:nvPicPr>
          <p:cNvPr id="3" name="Graphic 2" descr="Group with solid fill">
            <a:extLst>
              <a:ext uri="{FF2B5EF4-FFF2-40B4-BE49-F238E27FC236}">
                <a16:creationId xmlns:a16="http://schemas.microsoft.com/office/drawing/2014/main" id="{92ED4A40-1DCA-45D0-BBE2-0663B88ECE12}"/>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10759440" y="432000"/>
            <a:ext cx="914400" cy="914400"/>
          </a:xfrm>
          <a:prstGeom prst="rect">
            <a:avLst/>
          </a:prstGeom>
        </p:spPr>
      </p:pic>
      <p:graphicFrame>
        <p:nvGraphicFramePr>
          <p:cNvPr id="7" name="Table 6">
            <a:extLst>
              <a:ext uri="{FF2B5EF4-FFF2-40B4-BE49-F238E27FC236}">
                <a16:creationId xmlns:a16="http://schemas.microsoft.com/office/drawing/2014/main" id="{93AC0E56-8822-39BB-A362-CD4F128AB0DE}"/>
              </a:ext>
            </a:extLst>
          </p:cNvPr>
          <p:cNvGraphicFramePr>
            <a:graphicFrameLocks noGrp="1"/>
          </p:cNvGraphicFramePr>
          <p:nvPr>
            <p:extLst>
              <p:ext uri="{D42A27DB-BD31-4B8C-83A1-F6EECF244321}">
                <p14:modId xmlns:p14="http://schemas.microsoft.com/office/powerpoint/2010/main" val="2489342219"/>
              </p:ext>
            </p:extLst>
          </p:nvPr>
        </p:nvGraphicFramePr>
        <p:xfrm>
          <a:off x="568962" y="2021841"/>
          <a:ext cx="7884160" cy="1066800"/>
        </p:xfrm>
        <a:graphic>
          <a:graphicData uri="http://schemas.openxmlformats.org/drawingml/2006/table">
            <a:tbl>
              <a:tblPr>
                <a:tableStyleId>{5C22544A-7EE6-4342-B048-85BDC9FD1C3A}</a:tableStyleId>
              </a:tblPr>
              <a:tblGrid>
                <a:gridCol w="1291240">
                  <a:extLst>
                    <a:ext uri="{9D8B030D-6E8A-4147-A177-3AD203B41FA5}">
                      <a16:colId xmlns:a16="http://schemas.microsoft.com/office/drawing/2014/main" val="2226744045"/>
                    </a:ext>
                  </a:extLst>
                </a:gridCol>
                <a:gridCol w="6592920">
                  <a:extLst>
                    <a:ext uri="{9D8B030D-6E8A-4147-A177-3AD203B41FA5}">
                      <a16:colId xmlns:a16="http://schemas.microsoft.com/office/drawing/2014/main" val="1487757502"/>
                    </a:ext>
                  </a:extLst>
                </a:gridCol>
              </a:tblGrid>
              <a:tr h="1066800">
                <a:tc>
                  <a:txBody>
                    <a:bodyPr/>
                    <a:lstStyle/>
                    <a:p>
                      <a:pPr algn="l" fontAlgn="t">
                        <a:buNone/>
                      </a:pPr>
                      <a:r>
                        <a:rPr lang="en-GB" sz="1100" u="none" strike="noStrike">
                          <a:solidFill>
                            <a:schemeClr val="tx1"/>
                          </a:solidFill>
                          <a:effectLst/>
                        </a:rPr>
                        <a:t>DIDS00200601</a:t>
                      </a:r>
                      <a:endParaRPr lang="en-GB" sz="1100" b="0" i="0" u="none" strike="noStrike">
                        <a:solidFill>
                          <a:schemeClr val="tx1"/>
                        </a:solidFill>
                        <a:effectLst/>
                        <a:latin typeface="Arial" panose="020B0604020202020204" pitchFamily="34" charset="0"/>
                      </a:endParaRPr>
                    </a:p>
                  </a:txBody>
                  <a:tcPr marL="6350" marR="6350" marT="6350" marB="0">
                    <a:noFill/>
                  </a:tcPr>
                </a:tc>
                <a:tc>
                  <a:txBody>
                    <a:bodyPr/>
                    <a:lstStyle/>
                    <a:p>
                      <a:pPr algn="l" fontAlgn="t">
                        <a:buNone/>
                      </a:pPr>
                      <a:r>
                        <a:rPr lang="en-GB" sz="1100" u="none" strike="noStrike" dirty="0">
                          <a:solidFill>
                            <a:schemeClr val="tx1"/>
                          </a:solidFill>
                          <a:effectLst/>
                        </a:rPr>
                        <a:t>File Rejected - [DIDS002006] </a:t>
                      </a:r>
                      <a:r>
                        <a:rPr lang="en-GB" sz="1100" u="none" strike="noStrike" dirty="0" err="1">
                          <a:solidFill>
                            <a:schemeClr val="tx1"/>
                          </a:solidFill>
                          <a:effectLst/>
                        </a:rPr>
                        <a:t>diagnostic_test_request_date</a:t>
                      </a:r>
                      <a:r>
                        <a:rPr lang="en-GB" sz="1100" u="none" strike="noStrike" dirty="0">
                          <a:solidFill>
                            <a:schemeClr val="tx1"/>
                          </a:solidFill>
                          <a:effectLst/>
                        </a:rPr>
                        <a:t> has an incorrect data format. </a:t>
                      </a:r>
                      <a:br>
                        <a:rPr lang="en-GB" sz="1100" u="none" strike="noStrike" dirty="0">
                          <a:solidFill>
                            <a:schemeClr val="tx1"/>
                          </a:solidFill>
                          <a:effectLst/>
                        </a:rPr>
                      </a:br>
                      <a:br>
                        <a:rPr lang="en-GB" sz="1100" u="none" strike="noStrike" dirty="0">
                          <a:solidFill>
                            <a:schemeClr val="tx1"/>
                          </a:solidFill>
                          <a:effectLst/>
                        </a:rPr>
                      </a:br>
                      <a:r>
                        <a:rPr lang="en-GB" sz="1100" u="none" strike="noStrike" dirty="0">
                          <a:solidFill>
                            <a:schemeClr val="tx1"/>
                          </a:solidFill>
                          <a:effectLst/>
                        </a:rPr>
                        <a:t>[DIDS002006] </a:t>
                      </a:r>
                      <a:r>
                        <a:rPr lang="en-GB" sz="1100" u="none" strike="noStrike" dirty="0" err="1">
                          <a:solidFill>
                            <a:schemeClr val="tx1"/>
                          </a:solidFill>
                          <a:effectLst/>
                        </a:rPr>
                        <a:t>diagnostic_test_request_date</a:t>
                      </a:r>
                      <a:r>
                        <a:rPr lang="en-GB" sz="1100" u="none" strike="noStrike" dirty="0">
                          <a:solidFill>
                            <a:schemeClr val="tx1"/>
                          </a:solidFill>
                          <a:effectLst/>
                        </a:rPr>
                        <a:t>=&lt;</a:t>
                      </a:r>
                      <a:r>
                        <a:rPr lang="en-GB" sz="1100" u="none" strike="noStrike" dirty="0" err="1">
                          <a:solidFill>
                            <a:schemeClr val="tx1"/>
                          </a:solidFill>
                          <a:effectLst/>
                        </a:rPr>
                        <a:t>diagnostic_test_request_date</a:t>
                      </a:r>
                      <a:r>
                        <a:rPr lang="en-GB" sz="1100" u="none" strike="noStrike" dirty="0">
                          <a:solidFill>
                            <a:schemeClr val="tx1"/>
                          </a:solidFill>
                          <a:effectLst/>
                        </a:rPr>
                        <a:t>&gt; </a:t>
                      </a:r>
                      <a:br>
                        <a:rPr lang="en-GB" sz="1100" u="none" strike="noStrike" dirty="0">
                          <a:solidFill>
                            <a:schemeClr val="tx1"/>
                          </a:solidFill>
                          <a:effectLst/>
                        </a:rPr>
                      </a:br>
                      <a:r>
                        <a:rPr lang="en-GB" sz="1100" u="none" strike="noStrike" dirty="0">
                          <a:solidFill>
                            <a:schemeClr val="tx1"/>
                          </a:solidFill>
                          <a:effectLst/>
                        </a:rPr>
                        <a:t>[DIDS003001] </a:t>
                      </a:r>
                      <a:r>
                        <a:rPr lang="en-GB" sz="1100" u="none" strike="noStrike" dirty="0" err="1">
                          <a:solidFill>
                            <a:schemeClr val="tx1"/>
                          </a:solidFill>
                          <a:effectLst/>
                        </a:rPr>
                        <a:t>radiological_accession_number</a:t>
                      </a:r>
                      <a:r>
                        <a:rPr lang="en-GB" sz="1100" u="none" strike="noStrike" dirty="0">
                          <a:solidFill>
                            <a:schemeClr val="tx1"/>
                          </a:solidFill>
                          <a:effectLst/>
                        </a:rPr>
                        <a:t>=&lt;</a:t>
                      </a:r>
                      <a:r>
                        <a:rPr lang="en-GB" sz="1100" u="none" strike="noStrike" dirty="0" err="1">
                          <a:solidFill>
                            <a:schemeClr val="tx1"/>
                          </a:solidFill>
                          <a:effectLst/>
                        </a:rPr>
                        <a:t>radiological_accession_number</a:t>
                      </a:r>
                      <a:r>
                        <a:rPr lang="en-GB" sz="1100" u="none" strike="noStrike" dirty="0">
                          <a:solidFill>
                            <a:schemeClr val="tx1"/>
                          </a:solidFill>
                          <a:effectLst/>
                        </a:rPr>
                        <a:t>&gt;</a:t>
                      </a:r>
                      <a:endParaRPr lang="en-GB" sz="1100" b="0" i="0" u="none" strike="noStrike" dirty="0">
                        <a:solidFill>
                          <a:schemeClr val="tx1"/>
                        </a:solidFill>
                        <a:effectLst/>
                        <a:latin typeface="Arial" panose="020B0604020202020204" pitchFamily="34" charset="0"/>
                      </a:endParaRPr>
                    </a:p>
                  </a:txBody>
                  <a:tcPr marL="6350" marR="6350" marT="6350" marB="0">
                    <a:noFill/>
                  </a:tcPr>
                </a:tc>
                <a:extLst>
                  <a:ext uri="{0D108BD9-81ED-4DB2-BD59-A6C34878D82A}">
                    <a16:rowId xmlns:a16="http://schemas.microsoft.com/office/drawing/2014/main" val="2197864619"/>
                  </a:ext>
                </a:extLst>
              </a:tr>
            </a:tbl>
          </a:graphicData>
        </a:graphic>
      </p:graphicFrame>
      <p:sp>
        <p:nvSpPr>
          <p:cNvPr id="10" name="TextBox 9">
            <a:extLst>
              <a:ext uri="{FF2B5EF4-FFF2-40B4-BE49-F238E27FC236}">
                <a16:creationId xmlns:a16="http://schemas.microsoft.com/office/drawing/2014/main" id="{60CAEFB3-B42C-B78E-FAEA-15E382979BEE}"/>
              </a:ext>
            </a:extLst>
          </p:cNvPr>
          <p:cNvSpPr txBox="1"/>
          <p:nvPr/>
        </p:nvSpPr>
        <p:spPr>
          <a:xfrm>
            <a:off x="432000" y="4234933"/>
            <a:ext cx="8146427" cy="923330"/>
          </a:xfrm>
          <a:prstGeom prst="rect">
            <a:avLst/>
          </a:prstGeom>
          <a:noFill/>
        </p:spPr>
        <p:txBody>
          <a:bodyPr wrap="square">
            <a:spAutoFit/>
          </a:bodyPr>
          <a:lstStyle/>
          <a:p>
            <a:r>
              <a:rPr lang="en-GB" dirty="0"/>
              <a:t>The date a DIAGNOSTIC TEST REQUEST was made.</a:t>
            </a:r>
          </a:p>
          <a:p>
            <a:endParaRPr lang="en-GB" dirty="0"/>
          </a:p>
          <a:p>
            <a:r>
              <a:rPr lang="en-GB" dirty="0"/>
              <a:t>Format: an10 CCYY-MM-DD</a:t>
            </a:r>
          </a:p>
        </p:txBody>
      </p:sp>
    </p:spTree>
    <p:extLst>
      <p:ext uri="{BB962C8B-B14F-4D97-AF65-F5344CB8AC3E}">
        <p14:creationId xmlns:p14="http://schemas.microsoft.com/office/powerpoint/2010/main" val="1166242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3B1ECF-1EE8-8994-DDF2-1AADD1CE49AB}"/>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AD75CA5-AC3A-DEED-A7C5-CE0DCF02394C}"/>
              </a:ext>
            </a:extLst>
          </p:cNvPr>
          <p:cNvSpPr>
            <a:spLocks noGrp="1"/>
          </p:cNvSpPr>
          <p:nvPr>
            <p:ph idx="1"/>
          </p:nvPr>
        </p:nvSpPr>
        <p:spPr>
          <a:xfrm>
            <a:off x="432000" y="1538119"/>
            <a:ext cx="11088000" cy="4664242"/>
          </a:xfrm>
          <a:ln>
            <a:noFill/>
          </a:ln>
        </p:spPr>
        <p:style>
          <a:lnRef idx="2">
            <a:schemeClr val="dk1">
              <a:shade val="15000"/>
            </a:schemeClr>
          </a:lnRef>
          <a:fillRef idx="1">
            <a:schemeClr val="dk1"/>
          </a:fillRef>
          <a:effectRef idx="0">
            <a:schemeClr val="dk1"/>
          </a:effectRef>
          <a:fontRef idx="minor">
            <a:schemeClr val="lt1"/>
          </a:fontRef>
        </p:style>
        <p:txBody>
          <a:bodyPr>
            <a:normAutofit/>
          </a:bodyPr>
          <a:lstStyle/>
          <a:p>
            <a:r>
              <a:rPr lang="en-GB" sz="2600" b="1" dirty="0">
                <a:ea typeface="Calibri" panose="020F0502020204030204" pitchFamily="34" charset="0"/>
                <a:cs typeface="Times New Roman" panose="02020603050405020304" pitchFamily="18" charset="0"/>
              </a:rPr>
              <a:t>Submission months – first three:</a:t>
            </a:r>
          </a:p>
          <a:p>
            <a:endParaRPr lang="en-GB" sz="2600" b="1" dirty="0">
              <a:ea typeface="Calibri" panose="020F0502020204030204" pitchFamily="34" charset="0"/>
              <a:cs typeface="Times New Roman" panose="02020603050405020304" pitchFamily="18" charset="0"/>
            </a:endParaRPr>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C1B84333-45F7-05D4-4157-12A56431A6B9}"/>
              </a:ext>
            </a:extLst>
          </p:cNvPr>
          <p:cNvSpPr>
            <a:spLocks noGrp="1"/>
          </p:cNvSpPr>
          <p:nvPr>
            <p:ph type="title"/>
          </p:nvPr>
        </p:nvSpPr>
        <p:spPr/>
        <p:txBody>
          <a:bodyPr>
            <a:normAutofit/>
          </a:bodyPr>
          <a:lstStyle/>
          <a:p>
            <a:r>
              <a:rPr lang="en-GB" spc="-40" dirty="0"/>
              <a:t>Reminder – Activity submitted in a month</a:t>
            </a:r>
          </a:p>
        </p:txBody>
      </p:sp>
      <p:pic>
        <p:nvPicPr>
          <p:cNvPr id="3" name="Graphic 2" descr="Group with solid fill">
            <a:extLst>
              <a:ext uri="{FF2B5EF4-FFF2-40B4-BE49-F238E27FC236}">
                <a16:creationId xmlns:a16="http://schemas.microsoft.com/office/drawing/2014/main" id="{C7CE17D2-D7C1-8394-07B5-37768C63A9E7}"/>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10759440" y="432000"/>
            <a:ext cx="914400" cy="914400"/>
          </a:xfrm>
          <a:prstGeom prst="rect">
            <a:avLst/>
          </a:prstGeom>
        </p:spPr>
      </p:pic>
      <p:sp>
        <p:nvSpPr>
          <p:cNvPr id="2" name="Rectangle 1">
            <a:extLst>
              <a:ext uri="{FF2B5EF4-FFF2-40B4-BE49-F238E27FC236}">
                <a16:creationId xmlns:a16="http://schemas.microsoft.com/office/drawing/2014/main" id="{80C2E323-E74D-96E4-3408-E6991F81A5A9}"/>
              </a:ext>
            </a:extLst>
          </p:cNvPr>
          <p:cNvSpPr/>
          <p:nvPr/>
        </p:nvSpPr>
        <p:spPr>
          <a:xfrm>
            <a:off x="1196411" y="2555193"/>
            <a:ext cx="2444097" cy="3050848"/>
          </a:xfrm>
          <a:prstGeom prst="rect">
            <a:avLst/>
          </a:prstGeom>
          <a:solidFill>
            <a:schemeClr val="bg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April 2026 activity </a:t>
            </a:r>
          </a:p>
          <a:p>
            <a:pPr algn="ctr"/>
            <a:endParaRPr lang="en-GB" dirty="0"/>
          </a:p>
          <a:p>
            <a:pPr algn="ctr"/>
            <a:r>
              <a:rPr lang="en-GB" sz="1600" dirty="0"/>
              <a:t>CODED PROCEDURE END TIMESTAMP</a:t>
            </a:r>
          </a:p>
          <a:p>
            <a:pPr algn="ctr"/>
            <a:endParaRPr lang="en-GB" sz="1200" dirty="0"/>
          </a:p>
          <a:p>
            <a:r>
              <a:rPr lang="en-GB" sz="1200" dirty="0"/>
              <a:t>&gt;=2026-04-01T00:00:00+01:00, and,</a:t>
            </a:r>
          </a:p>
          <a:p>
            <a:r>
              <a:rPr lang="en-GB" sz="1200" dirty="0"/>
              <a:t>&lt;=2026-04-30T23:59:59+01:00</a:t>
            </a:r>
          </a:p>
          <a:p>
            <a:pPr algn="ctr"/>
            <a:endParaRPr lang="en-GB" dirty="0"/>
          </a:p>
        </p:txBody>
      </p:sp>
      <p:sp>
        <p:nvSpPr>
          <p:cNvPr id="4" name="Rectangle 3">
            <a:extLst>
              <a:ext uri="{FF2B5EF4-FFF2-40B4-BE49-F238E27FC236}">
                <a16:creationId xmlns:a16="http://schemas.microsoft.com/office/drawing/2014/main" id="{4B1439DA-6611-7257-43CE-DE205D407AB7}"/>
              </a:ext>
            </a:extLst>
          </p:cNvPr>
          <p:cNvSpPr/>
          <p:nvPr/>
        </p:nvSpPr>
        <p:spPr>
          <a:xfrm>
            <a:off x="4211653" y="2555193"/>
            <a:ext cx="2444097" cy="3050848"/>
          </a:xfrm>
          <a:prstGeom prst="rect">
            <a:avLst/>
          </a:prstGeom>
          <a:solidFill>
            <a:schemeClr val="bg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May 2026 activity</a:t>
            </a:r>
          </a:p>
          <a:p>
            <a:pPr algn="ctr"/>
            <a:endParaRPr lang="en-GB" dirty="0"/>
          </a:p>
          <a:p>
            <a:pPr algn="ctr"/>
            <a:r>
              <a:rPr lang="en-GB" sz="1600" dirty="0"/>
              <a:t>CODED PROCEDURE END TIMESTAMP</a:t>
            </a:r>
          </a:p>
          <a:p>
            <a:pPr algn="ctr"/>
            <a:endParaRPr lang="en-GB" dirty="0"/>
          </a:p>
          <a:p>
            <a:r>
              <a:rPr lang="en-GB" sz="1200" dirty="0"/>
              <a:t>&gt;=2026-05-01T00:00:00+01:00, and,</a:t>
            </a:r>
          </a:p>
          <a:p>
            <a:r>
              <a:rPr lang="en-GB" sz="1200" dirty="0"/>
              <a:t>&lt;=2026-05-31T23:59:59+01:00</a:t>
            </a:r>
          </a:p>
          <a:p>
            <a:pPr algn="ctr"/>
            <a:endParaRPr lang="en-GB" dirty="0"/>
          </a:p>
        </p:txBody>
      </p:sp>
      <p:sp>
        <p:nvSpPr>
          <p:cNvPr id="6" name="Rectangle 5">
            <a:extLst>
              <a:ext uri="{FF2B5EF4-FFF2-40B4-BE49-F238E27FC236}">
                <a16:creationId xmlns:a16="http://schemas.microsoft.com/office/drawing/2014/main" id="{D5BCEF3A-8650-E2E8-5C36-7292EB9B54C8}"/>
              </a:ext>
            </a:extLst>
          </p:cNvPr>
          <p:cNvSpPr/>
          <p:nvPr/>
        </p:nvSpPr>
        <p:spPr>
          <a:xfrm>
            <a:off x="7226895" y="2562735"/>
            <a:ext cx="2444097" cy="3050848"/>
          </a:xfrm>
          <a:prstGeom prst="rect">
            <a:avLst/>
          </a:prstGeom>
          <a:solidFill>
            <a:schemeClr val="bg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a:p>
            <a:pPr algn="ctr"/>
            <a:r>
              <a:rPr lang="en-GB" dirty="0"/>
              <a:t>June 2026 activity</a:t>
            </a:r>
          </a:p>
          <a:p>
            <a:pPr algn="ctr"/>
            <a:endParaRPr lang="en-GB" sz="1600" dirty="0"/>
          </a:p>
          <a:p>
            <a:pPr algn="ctr"/>
            <a:r>
              <a:rPr lang="en-GB" sz="1600" dirty="0"/>
              <a:t>CODED PROCEDURE END TIMESTAMP</a:t>
            </a:r>
          </a:p>
          <a:p>
            <a:pPr algn="ctr"/>
            <a:endParaRPr lang="en-GB" sz="1600" dirty="0"/>
          </a:p>
          <a:p>
            <a:r>
              <a:rPr lang="en-GB" sz="1200" dirty="0"/>
              <a:t>&gt;=2026-06-01T00:00:00+01:00, and,</a:t>
            </a:r>
          </a:p>
          <a:p>
            <a:r>
              <a:rPr lang="en-GB" sz="1200" dirty="0"/>
              <a:t>&lt;=2026-06-30T23:59:59+01:00</a:t>
            </a:r>
          </a:p>
          <a:p>
            <a:pPr algn="ctr"/>
            <a:endParaRPr lang="en-GB" sz="1600" dirty="0"/>
          </a:p>
          <a:p>
            <a:pPr algn="ctr"/>
            <a:endParaRPr lang="en-GB" dirty="0"/>
          </a:p>
        </p:txBody>
      </p:sp>
    </p:spTree>
    <p:extLst>
      <p:ext uri="{BB962C8B-B14F-4D97-AF65-F5344CB8AC3E}">
        <p14:creationId xmlns:p14="http://schemas.microsoft.com/office/powerpoint/2010/main" val="1720802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7B4C3B-AEFC-7775-569A-1211FCEE0DEE}"/>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6747467A-208B-4C6E-13E5-31E1659D1FAD}"/>
              </a:ext>
            </a:extLst>
          </p:cNvPr>
          <p:cNvSpPr>
            <a:spLocks noGrp="1"/>
          </p:cNvSpPr>
          <p:nvPr>
            <p:ph idx="1"/>
          </p:nvPr>
        </p:nvSpPr>
        <p:spPr>
          <a:xfrm>
            <a:off x="432000" y="1477108"/>
            <a:ext cx="11088000" cy="4750891"/>
          </a:xfrm>
        </p:spPr>
        <p:txBody>
          <a:bodyPr>
            <a:normAutofit/>
          </a:bodyPr>
          <a:lstStyle/>
          <a:p>
            <a:pPr>
              <a:lnSpc>
                <a:spcPct val="107000"/>
              </a:lnSpc>
              <a:spcAft>
                <a:spcPts val="800"/>
              </a:spcAft>
            </a:pPr>
            <a:endParaRPr lang="en-GB" sz="1800" dirty="0">
              <a:hlinkClick r:id="rId3"/>
            </a:endParaRPr>
          </a:p>
          <a:p>
            <a:pPr>
              <a:lnSpc>
                <a:spcPct val="107000"/>
              </a:lnSpc>
              <a:spcAft>
                <a:spcPts val="800"/>
              </a:spcAft>
            </a:pPr>
            <a:r>
              <a:rPr lang="en-GB" sz="1800" dirty="0">
                <a:hlinkClick r:id="rId3"/>
              </a:rPr>
              <a:t>Diagnostic Imaging Data Set (DIDS) implementation tools and guidance - NHS England Digital</a:t>
            </a:r>
            <a:endParaRPr lang="en-GB" sz="1800" dirty="0"/>
          </a:p>
          <a:p>
            <a:pPr>
              <a:lnSpc>
                <a:spcPct val="107000"/>
              </a:lnSpc>
              <a:spcAft>
                <a:spcPts val="800"/>
              </a:spcAft>
            </a:pPr>
            <a:endParaRPr lang="en-GB" sz="1800" dirty="0"/>
          </a:p>
          <a:p>
            <a:pPr marL="342900" indent="-342900">
              <a:lnSpc>
                <a:spcPct val="107000"/>
              </a:lnSpc>
              <a:spcAft>
                <a:spcPts val="800"/>
              </a:spcAft>
              <a:buAutoNum type="alphaUcParenR"/>
            </a:pPr>
            <a:endParaRPr lang="en-GB" sz="1800" dirty="0"/>
          </a:p>
          <a:p>
            <a:pPr>
              <a:lnSpc>
                <a:spcPct val="107000"/>
              </a:lnSpc>
              <a:spcAft>
                <a:spcPts val="800"/>
              </a:spcAft>
            </a:pPr>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9A284A68-3026-AFAC-E4C8-6D43D3C2E837}"/>
              </a:ext>
            </a:extLst>
          </p:cNvPr>
          <p:cNvSpPr>
            <a:spLocks noGrp="1"/>
          </p:cNvSpPr>
          <p:nvPr>
            <p:ph type="title"/>
          </p:nvPr>
        </p:nvSpPr>
        <p:spPr>
          <a:xfrm>
            <a:off x="364435" y="432000"/>
            <a:ext cx="11471719" cy="865186"/>
          </a:xfrm>
        </p:spPr>
        <p:txBody>
          <a:bodyPr/>
          <a:lstStyle/>
          <a:p>
            <a:r>
              <a:rPr lang="en-GB" spc="-40" dirty="0"/>
              <a:t>Reminder - User Guidance  </a:t>
            </a:r>
          </a:p>
        </p:txBody>
      </p:sp>
      <p:pic>
        <p:nvPicPr>
          <p:cNvPr id="3" name="Graphic 2" descr="Group with solid fill">
            <a:extLst>
              <a:ext uri="{FF2B5EF4-FFF2-40B4-BE49-F238E27FC236}">
                <a16:creationId xmlns:a16="http://schemas.microsoft.com/office/drawing/2014/main" id="{4387A991-7C1F-3119-0783-CB6D341F435C}"/>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1936611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341331-0306-1F5B-77B8-15F0094A727D}"/>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851615B-7132-9D0E-F92A-0E1C80FD2F5D}"/>
              </a:ext>
            </a:extLst>
          </p:cNvPr>
          <p:cNvSpPr>
            <a:spLocks noGrp="1"/>
          </p:cNvSpPr>
          <p:nvPr>
            <p:ph idx="1"/>
          </p:nvPr>
        </p:nvSpPr>
        <p:spPr>
          <a:xfrm>
            <a:off x="432000" y="1563757"/>
            <a:ext cx="11088000" cy="4664242"/>
          </a:xfrm>
        </p:spPr>
        <p:txBody>
          <a:bodyPr>
            <a:normAutofit/>
          </a:bodyPr>
          <a:lstStyle/>
          <a:p>
            <a:endParaRPr lang="en-GB" sz="2600" b="1"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F9907CD3-294D-84A5-AC8E-082321D13B37}"/>
              </a:ext>
            </a:extLst>
          </p:cNvPr>
          <p:cNvSpPr>
            <a:spLocks noGrp="1"/>
          </p:cNvSpPr>
          <p:nvPr>
            <p:ph type="title"/>
          </p:nvPr>
        </p:nvSpPr>
        <p:spPr/>
        <p:txBody>
          <a:bodyPr>
            <a:normAutofit/>
          </a:bodyPr>
          <a:lstStyle/>
          <a:p>
            <a:r>
              <a:rPr lang="en-GB" spc="-40" dirty="0"/>
              <a:t>Reminder – DIDS v1.0 Activity </a:t>
            </a:r>
          </a:p>
        </p:txBody>
      </p:sp>
      <p:pic>
        <p:nvPicPr>
          <p:cNvPr id="3" name="Graphic 2" descr="Group with solid fill">
            <a:extLst>
              <a:ext uri="{FF2B5EF4-FFF2-40B4-BE49-F238E27FC236}">
                <a16:creationId xmlns:a16="http://schemas.microsoft.com/office/drawing/2014/main" id="{78F64F7E-4592-D2CC-2928-2EAB72AEFB1B}"/>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10759440" y="432000"/>
            <a:ext cx="914400" cy="914400"/>
          </a:xfrm>
          <a:prstGeom prst="rect">
            <a:avLst/>
          </a:prstGeom>
        </p:spPr>
      </p:pic>
      <p:sp>
        <p:nvSpPr>
          <p:cNvPr id="4" name="TextBox 3">
            <a:extLst>
              <a:ext uri="{FF2B5EF4-FFF2-40B4-BE49-F238E27FC236}">
                <a16:creationId xmlns:a16="http://schemas.microsoft.com/office/drawing/2014/main" id="{D84ED4D5-C960-BADE-0459-EF6CDB6F637E}"/>
              </a:ext>
            </a:extLst>
          </p:cNvPr>
          <p:cNvSpPr txBox="1"/>
          <p:nvPr/>
        </p:nvSpPr>
        <p:spPr>
          <a:xfrm>
            <a:off x="377687" y="1949395"/>
            <a:ext cx="11233065" cy="3693319"/>
          </a:xfrm>
          <a:prstGeom prst="rect">
            <a:avLst/>
          </a:prstGeom>
          <a:noFill/>
        </p:spPr>
        <p:txBody>
          <a:bodyPr wrap="square">
            <a:spAutoFit/>
          </a:bodyPr>
          <a:lstStyle/>
          <a:p>
            <a:r>
              <a:rPr lang="en-GB" dirty="0"/>
              <a:t>DIDS v1.0 covers imaging activity up to and including 31 March 2026.</a:t>
            </a:r>
          </a:p>
          <a:p>
            <a:endParaRPr lang="en-GB" dirty="0"/>
          </a:p>
          <a:p>
            <a:r>
              <a:rPr lang="en-GB" dirty="0"/>
              <a:t>For this activity, DIDS v1.0 data is still required to be submitted to the legacy DIDS portal as per the </a:t>
            </a:r>
            <a:r>
              <a:rPr lang="en-GB" dirty="0">
                <a:hlinkClick r:id="rId4"/>
              </a:rPr>
              <a:t>DIDS v1.0 timetable.</a:t>
            </a:r>
            <a:endParaRPr lang="en-GB" dirty="0"/>
          </a:p>
          <a:p>
            <a:endParaRPr lang="en-GB" dirty="0"/>
          </a:p>
          <a:p>
            <a:endParaRPr lang="en-GB" dirty="0"/>
          </a:p>
          <a:p>
            <a:endParaRPr lang="en-GB" dirty="0"/>
          </a:p>
          <a:p>
            <a:endParaRPr lang="en-GB" dirty="0"/>
          </a:p>
          <a:p>
            <a:endParaRPr lang="en-GB" dirty="0"/>
          </a:p>
          <a:p>
            <a:endParaRPr lang="en-GB" dirty="0"/>
          </a:p>
          <a:p>
            <a:endParaRPr lang="en-GB" sz="1800" dirty="0"/>
          </a:p>
          <a:p>
            <a:endParaRPr lang="en-GB" dirty="0"/>
          </a:p>
          <a:p>
            <a:endParaRPr lang="en-GB" sz="1800" dirty="0"/>
          </a:p>
        </p:txBody>
      </p:sp>
    </p:spTree>
    <p:extLst>
      <p:ext uri="{BB962C8B-B14F-4D97-AF65-F5344CB8AC3E}">
        <p14:creationId xmlns:p14="http://schemas.microsoft.com/office/powerpoint/2010/main" val="1644387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9DA752-23BC-D110-3BFD-79B893ABBDD6}"/>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DFBD652-498A-A019-BAB5-3A84AD0BD21D}"/>
              </a:ext>
            </a:extLst>
          </p:cNvPr>
          <p:cNvSpPr>
            <a:spLocks noGrp="1"/>
          </p:cNvSpPr>
          <p:nvPr>
            <p:ph idx="1"/>
          </p:nvPr>
        </p:nvSpPr>
        <p:spPr>
          <a:xfrm>
            <a:off x="432000" y="1563757"/>
            <a:ext cx="11088000" cy="4664242"/>
          </a:xfrm>
        </p:spPr>
        <p:txBody>
          <a:bodyPr>
            <a:normAutofit/>
          </a:bodyPr>
          <a:lstStyle/>
          <a:p>
            <a:endParaRPr lang="en-GB" sz="2600" b="1"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9713CB03-7376-0C4D-0701-F1217888B1BF}"/>
              </a:ext>
            </a:extLst>
          </p:cNvPr>
          <p:cNvSpPr>
            <a:spLocks noGrp="1"/>
          </p:cNvSpPr>
          <p:nvPr>
            <p:ph type="title"/>
          </p:nvPr>
        </p:nvSpPr>
        <p:spPr/>
        <p:txBody>
          <a:bodyPr>
            <a:normAutofit/>
          </a:bodyPr>
          <a:lstStyle/>
          <a:p>
            <a:r>
              <a:rPr lang="en-GB" dirty="0"/>
              <a:t>NICIP Codes – Useful Pointers </a:t>
            </a:r>
            <a:endParaRPr lang="en-GB" spc="-40" dirty="0"/>
          </a:p>
        </p:txBody>
      </p:sp>
      <p:pic>
        <p:nvPicPr>
          <p:cNvPr id="3" name="Graphic 2" descr="Group with solid fill">
            <a:extLst>
              <a:ext uri="{FF2B5EF4-FFF2-40B4-BE49-F238E27FC236}">
                <a16:creationId xmlns:a16="http://schemas.microsoft.com/office/drawing/2014/main" id="{14A9AE14-2C15-F3C9-64E5-FDCDFCEB5F10}"/>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10759440" y="432000"/>
            <a:ext cx="914400" cy="914400"/>
          </a:xfrm>
          <a:prstGeom prst="rect">
            <a:avLst/>
          </a:prstGeom>
        </p:spPr>
      </p:pic>
      <p:sp>
        <p:nvSpPr>
          <p:cNvPr id="4" name="TextBox 3">
            <a:extLst>
              <a:ext uri="{FF2B5EF4-FFF2-40B4-BE49-F238E27FC236}">
                <a16:creationId xmlns:a16="http://schemas.microsoft.com/office/drawing/2014/main" id="{4E2F7D17-5A95-9965-79E9-6F9F2C95DCC2}"/>
              </a:ext>
            </a:extLst>
          </p:cNvPr>
          <p:cNvSpPr txBox="1"/>
          <p:nvPr/>
        </p:nvSpPr>
        <p:spPr>
          <a:xfrm>
            <a:off x="377687" y="1949395"/>
            <a:ext cx="8055113" cy="1200329"/>
          </a:xfrm>
          <a:prstGeom prst="rect">
            <a:avLst/>
          </a:prstGeom>
          <a:noFill/>
        </p:spPr>
        <p:txBody>
          <a:bodyPr wrap="square">
            <a:spAutoFit/>
          </a:bodyPr>
          <a:lstStyle/>
          <a:p>
            <a:pPr marL="342900" indent="-342900">
              <a:buFont typeface="Arial" panose="020B0604020202020204" pitchFamily="34" charset="0"/>
              <a:buChar char="•"/>
            </a:pPr>
            <a:r>
              <a:rPr lang="en-GB" dirty="0"/>
              <a:t>Release Schedule</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Latest Release</a:t>
            </a:r>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3510116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F087E9-0843-615B-D79D-F870E9E0F8A0}"/>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6BFAB39-55C7-DC8D-7C85-AAC79AA36935}"/>
              </a:ext>
            </a:extLst>
          </p:cNvPr>
          <p:cNvSpPr>
            <a:spLocks noGrp="1"/>
          </p:cNvSpPr>
          <p:nvPr>
            <p:ph idx="1"/>
          </p:nvPr>
        </p:nvSpPr>
        <p:spPr>
          <a:xfrm>
            <a:off x="432000" y="1563757"/>
            <a:ext cx="11088000" cy="4664242"/>
          </a:xfrm>
        </p:spPr>
        <p:txBody>
          <a:bodyPr>
            <a:normAutofit/>
          </a:bodyPr>
          <a:lstStyle/>
          <a:p>
            <a:endParaRPr lang="en-GB" sz="2600" b="1"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B91FA336-49CB-9EB6-E0EA-8802843BF6EA}"/>
              </a:ext>
            </a:extLst>
          </p:cNvPr>
          <p:cNvSpPr>
            <a:spLocks noGrp="1"/>
          </p:cNvSpPr>
          <p:nvPr>
            <p:ph type="title"/>
          </p:nvPr>
        </p:nvSpPr>
        <p:spPr/>
        <p:txBody>
          <a:bodyPr>
            <a:normAutofit/>
          </a:bodyPr>
          <a:lstStyle/>
          <a:p>
            <a:r>
              <a:rPr lang="en-GB" dirty="0"/>
              <a:t>NICIP Codes – Release Schedule </a:t>
            </a:r>
            <a:endParaRPr lang="en-GB" spc="-40" dirty="0"/>
          </a:p>
        </p:txBody>
      </p:sp>
      <p:pic>
        <p:nvPicPr>
          <p:cNvPr id="3" name="Graphic 2" descr="Group with solid fill">
            <a:extLst>
              <a:ext uri="{FF2B5EF4-FFF2-40B4-BE49-F238E27FC236}">
                <a16:creationId xmlns:a16="http://schemas.microsoft.com/office/drawing/2014/main" id="{FAADF793-AE8F-8258-D557-35611313BDB0}"/>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10759440" y="432000"/>
            <a:ext cx="914400" cy="914400"/>
          </a:xfrm>
          <a:prstGeom prst="rect">
            <a:avLst/>
          </a:prstGeom>
        </p:spPr>
      </p:pic>
      <p:sp>
        <p:nvSpPr>
          <p:cNvPr id="4" name="TextBox 3">
            <a:extLst>
              <a:ext uri="{FF2B5EF4-FFF2-40B4-BE49-F238E27FC236}">
                <a16:creationId xmlns:a16="http://schemas.microsoft.com/office/drawing/2014/main" id="{F8ACAE4C-DE57-E8A8-C2DE-24AFFD397AD1}"/>
              </a:ext>
            </a:extLst>
          </p:cNvPr>
          <p:cNvSpPr txBox="1"/>
          <p:nvPr/>
        </p:nvSpPr>
        <p:spPr>
          <a:xfrm>
            <a:off x="377687" y="1421076"/>
            <a:ext cx="10981193" cy="1477328"/>
          </a:xfrm>
          <a:prstGeom prst="rect">
            <a:avLst/>
          </a:prstGeom>
          <a:noFill/>
        </p:spPr>
        <p:txBody>
          <a:bodyPr wrap="square">
            <a:spAutoFit/>
          </a:bodyPr>
          <a:lstStyle/>
          <a:p>
            <a:pPr marL="342900" indent="-342900">
              <a:buFont typeface="Arial" panose="020B0604020202020204" pitchFamily="34" charset="0"/>
              <a:buChar char="•"/>
            </a:pPr>
            <a:r>
              <a:rPr lang="en-GB" dirty="0"/>
              <a:t>NICIP is updated twice a year (in 2026 release dates are 13 May and 20 October)</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hlinkClick r:id="rId4"/>
              </a:rPr>
              <a:t>Release Schedule </a:t>
            </a:r>
            <a:r>
              <a:rPr lang="en-GB" dirty="0"/>
              <a:t>on ‘Delen’</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p:txBody>
      </p:sp>
      <p:pic>
        <p:nvPicPr>
          <p:cNvPr id="2" name="Picture 1">
            <a:extLst>
              <a:ext uri="{FF2B5EF4-FFF2-40B4-BE49-F238E27FC236}">
                <a16:creationId xmlns:a16="http://schemas.microsoft.com/office/drawing/2014/main" id="{F4DE08BA-393D-7708-EEB8-8CBDAB90C667}"/>
              </a:ext>
            </a:extLst>
          </p:cNvPr>
          <p:cNvPicPr>
            <a:picLocks noChangeAspect="1"/>
          </p:cNvPicPr>
          <p:nvPr/>
        </p:nvPicPr>
        <p:blipFill>
          <a:blip r:embed="rId5"/>
          <a:stretch>
            <a:fillRect/>
          </a:stretch>
        </p:blipFill>
        <p:spPr>
          <a:xfrm>
            <a:off x="2605829" y="2418081"/>
            <a:ext cx="5981845" cy="3802042"/>
          </a:xfrm>
          <a:prstGeom prst="rect">
            <a:avLst/>
          </a:prstGeom>
        </p:spPr>
      </p:pic>
    </p:spTree>
    <p:extLst>
      <p:ext uri="{BB962C8B-B14F-4D97-AF65-F5344CB8AC3E}">
        <p14:creationId xmlns:p14="http://schemas.microsoft.com/office/powerpoint/2010/main" val="3746822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0D8699A-B55F-394A-8D26-672B8DCA6C60}"/>
              </a:ext>
            </a:extLst>
          </p:cNvPr>
          <p:cNvSpPr>
            <a:spLocks noGrp="1"/>
          </p:cNvSpPr>
          <p:nvPr>
            <p:ph type="body" sz="quarter" idx="13"/>
          </p:nvPr>
        </p:nvSpPr>
        <p:spPr>
          <a:xfrm>
            <a:off x="432001" y="1416790"/>
            <a:ext cx="11012644" cy="577927"/>
          </a:xfrm>
        </p:spPr>
        <p: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a:ln>
                  <a:noFill/>
                </a:ln>
                <a:effectLst/>
                <a:uLnTx/>
                <a:uFillTx/>
                <a:latin typeface="Arial"/>
                <a:ea typeface="+mn-ea"/>
                <a:cs typeface="+mn-cs"/>
              </a:rPr>
              <a:t>Welcome and thank you for joining this webinar, t</a:t>
            </a:r>
            <a:r>
              <a:rPr lang="en-US" sz="1800" b="0">
                <a:latin typeface="Arial"/>
              </a:rPr>
              <a:t>he session will begin shortly.</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a:ln>
                  <a:noFill/>
                </a:ln>
                <a:effectLst/>
                <a:uLnTx/>
                <a:uFillTx/>
                <a:latin typeface="Arial"/>
                <a:ea typeface="+mn-ea"/>
                <a:cs typeface="+mn-cs"/>
              </a:rPr>
              <a:t>Please note the following housekeeping points: </a:t>
            </a:r>
          </a:p>
          <a:p>
            <a:pPr>
              <a:lnSpc>
                <a:spcPct val="100000"/>
              </a:lnSpc>
              <a:spcAft>
                <a:spcPts val="1200"/>
              </a:spcAft>
              <a:buClr>
                <a:schemeClr val="accent6"/>
              </a:buClr>
            </a:pPr>
            <a:endParaRPr lang="en-GB" sz="1400"/>
          </a:p>
        </p:txBody>
      </p:sp>
      <p:sp>
        <p:nvSpPr>
          <p:cNvPr id="17" name="Title 4">
            <a:extLst>
              <a:ext uri="{FF2B5EF4-FFF2-40B4-BE49-F238E27FC236}">
                <a16:creationId xmlns:a16="http://schemas.microsoft.com/office/drawing/2014/main" id="{38CD63A1-340F-AF47-BC76-77C1B8EFAD07}"/>
              </a:ext>
            </a:extLst>
          </p:cNvPr>
          <p:cNvSpPr>
            <a:spLocks noGrp="1"/>
          </p:cNvSpPr>
          <p:nvPr>
            <p:ph type="title"/>
          </p:nvPr>
        </p:nvSpPr>
        <p:spPr/>
        <p:txBody>
          <a:bodyPr/>
          <a:lstStyle/>
          <a:p>
            <a:r>
              <a:rPr lang="en-GB" dirty="0"/>
              <a:t>Housekeeping</a:t>
            </a:r>
            <a:endParaRPr lang="en-GB" spc="-40" dirty="0"/>
          </a:p>
        </p:txBody>
      </p:sp>
      <p:sp>
        <p:nvSpPr>
          <p:cNvPr id="2" name="Rectangle 1">
            <a:extLst>
              <a:ext uri="{FF2B5EF4-FFF2-40B4-BE49-F238E27FC236}">
                <a16:creationId xmlns:a16="http://schemas.microsoft.com/office/drawing/2014/main" id="{CE6B0DBA-5D8D-0D5F-D720-B929E9C25A28}"/>
              </a:ext>
            </a:extLst>
          </p:cNvPr>
          <p:cNvSpPr/>
          <p:nvPr/>
        </p:nvSpPr>
        <p:spPr>
          <a:xfrm>
            <a:off x="1554595" y="2359672"/>
            <a:ext cx="9675995" cy="3262432"/>
          </a:xfrm>
          <a:prstGeom prst="rect">
            <a:avLst/>
          </a:prstGeom>
        </p:spPr>
        <p:txBody>
          <a:bodyPr wrap="square">
            <a:spAutoFit/>
          </a:bodyPr>
          <a:lstStyle/>
          <a:p>
            <a:pPr marL="285750" marR="0" lvl="0" indent="-2857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1600" b="0" i="0" u="none" strike="noStrike" kern="1200" cap="none" spc="0" normalizeH="0" baseline="0" noProof="0" dirty="0">
                <a:ln>
                  <a:noFill/>
                </a:ln>
                <a:effectLst/>
                <a:uLnTx/>
                <a:uFillTx/>
                <a:latin typeface="Arial"/>
                <a:ea typeface="+mn-ea"/>
                <a:cs typeface="+mn-cs"/>
              </a:rPr>
              <a:t>Please remain on mute throughout the webinar, unless indicated, to avoid disruption and noise interference for other attendees</a:t>
            </a:r>
          </a:p>
          <a:p>
            <a:pPr marL="285750" marR="0" lvl="0" indent="-285750" algn="l" defTabSz="914400" rtl="0" eaLnBrk="1" fontAlgn="auto" latinLnBrk="0" hangingPunct="1">
              <a:lnSpc>
                <a:spcPct val="100000"/>
              </a:lnSpc>
              <a:spcBef>
                <a:spcPts val="600"/>
              </a:spcBef>
              <a:buClrTx/>
              <a:buSzTx/>
              <a:buFont typeface="Arial" panose="020B0604020202020204" pitchFamily="34" charset="0"/>
              <a:buChar char="•"/>
              <a:tabLst/>
              <a:defRPr/>
            </a:pPr>
            <a:r>
              <a:rPr lang="en-US" sz="1600" dirty="0">
                <a:latin typeface="Arial"/>
              </a:rPr>
              <a:t>If you wish to ask a question or raise a query during the webinar, you may do so via the meeting chat function, or by using the “raise your hand” function, all contributions are welcome!</a:t>
            </a:r>
          </a:p>
          <a:p>
            <a:pPr marL="285750" marR="0" lvl="0" indent="-285750" algn="l" defTabSz="914400" rtl="0" eaLnBrk="1" fontAlgn="auto" latinLnBrk="0" hangingPunct="1">
              <a:lnSpc>
                <a:spcPct val="100000"/>
              </a:lnSpc>
              <a:spcBef>
                <a:spcPts val="600"/>
              </a:spcBef>
              <a:buClrTx/>
              <a:buSzTx/>
              <a:buFont typeface="Arial" panose="020B0604020202020204" pitchFamily="34" charset="0"/>
              <a:buChar char="•"/>
              <a:tabLst/>
              <a:defRPr/>
            </a:pPr>
            <a:r>
              <a:rPr kumimoji="0" lang="en-US" sz="1600" b="0" i="0" u="none" strike="noStrike" kern="1200" cap="none" spc="0" normalizeH="0" baseline="0" noProof="0" dirty="0">
                <a:ln>
                  <a:noFill/>
                </a:ln>
                <a:effectLst/>
                <a:uLnTx/>
                <a:uFillTx/>
                <a:latin typeface="Arial"/>
                <a:ea typeface="+mn-ea"/>
                <a:cs typeface="+mn-cs"/>
              </a:rPr>
              <a:t>To view the meeting chat, please select the ‘Show conversation’ icon in the Teams control task bar (pictured left)</a:t>
            </a:r>
          </a:p>
          <a:p>
            <a:pPr marL="285750" lvl="0" indent="-285750">
              <a:spcBef>
                <a:spcPts val="600"/>
              </a:spcBef>
              <a:spcAft>
                <a:spcPts val="600"/>
              </a:spcAft>
              <a:buFont typeface="Arial" panose="020B0604020202020204" pitchFamily="34" charset="0"/>
              <a:buChar char="•"/>
              <a:defRPr/>
            </a:pPr>
            <a:r>
              <a:rPr lang="en-US" sz="1600" dirty="0">
                <a:latin typeface="Arial"/>
              </a:rPr>
              <a:t>If we are unable to answer your question due to </a:t>
            </a:r>
            <a:r>
              <a:rPr lang="en-US" sz="1600" dirty="0"/>
              <a:t>time constraints, please forward it to</a:t>
            </a:r>
            <a:r>
              <a:rPr lang="en-US" sz="1600" dirty="0">
                <a:solidFill>
                  <a:srgbClr val="425563"/>
                </a:solidFill>
              </a:rPr>
              <a:t> </a:t>
            </a:r>
            <a:r>
              <a:rPr lang="en-US" sz="1600" dirty="0">
                <a:solidFill>
                  <a:srgbClr val="425563"/>
                </a:solidFill>
                <a:hlinkClick r:id="rId3"/>
              </a:rPr>
              <a:t>dataset.development@nhs.net</a:t>
            </a:r>
            <a:r>
              <a:rPr lang="en-US" sz="1600" dirty="0">
                <a:solidFill>
                  <a:srgbClr val="425563"/>
                </a:solidFill>
              </a:rPr>
              <a:t> </a:t>
            </a:r>
            <a:r>
              <a:rPr lang="en-US" sz="1600" dirty="0"/>
              <a:t>and it will be picked up via this mailbox</a:t>
            </a:r>
          </a:p>
          <a:p>
            <a:pPr marL="285750" lvl="0" indent="-285750">
              <a:spcBef>
                <a:spcPts val="600"/>
              </a:spcBef>
              <a:buFont typeface="Arial" panose="020B0604020202020204" pitchFamily="34" charset="0"/>
              <a:buChar char="•"/>
              <a:defRPr/>
            </a:pPr>
            <a:r>
              <a:rPr lang="en-US" sz="1600" dirty="0">
                <a:latin typeface="Arial"/>
              </a:rPr>
              <a:t>This webinar will be recorded and published. The recording will help us to update and publish the slide pack covering the questions and answers raised and allow people unable to make the webinar the chance to get involved.</a:t>
            </a:r>
          </a:p>
        </p:txBody>
      </p:sp>
      <p:pic>
        <p:nvPicPr>
          <p:cNvPr id="7" name="Picture 6">
            <a:extLst>
              <a:ext uri="{FF2B5EF4-FFF2-40B4-BE49-F238E27FC236}">
                <a16:creationId xmlns:a16="http://schemas.microsoft.com/office/drawing/2014/main" id="{630788E2-3680-9E38-2A93-9469BC2F11CF}"/>
              </a:ext>
            </a:extLst>
          </p:cNvPr>
          <p:cNvPicPr>
            <a:picLocks noChangeAspect="1"/>
          </p:cNvPicPr>
          <p:nvPr/>
        </p:nvPicPr>
        <p:blipFill rotWithShape="1">
          <a:blip r:embed="rId4"/>
          <a:srcRect l="13252" t="61555" r="85384" b="34952"/>
          <a:stretch/>
        </p:blipFill>
        <p:spPr>
          <a:xfrm>
            <a:off x="567997" y="2524991"/>
            <a:ext cx="786826" cy="559131"/>
          </a:xfrm>
          <a:prstGeom prst="rect">
            <a:avLst/>
          </a:prstGeom>
        </p:spPr>
      </p:pic>
      <p:pic>
        <p:nvPicPr>
          <p:cNvPr id="8" name="Picture 7">
            <a:extLst>
              <a:ext uri="{FF2B5EF4-FFF2-40B4-BE49-F238E27FC236}">
                <a16:creationId xmlns:a16="http://schemas.microsoft.com/office/drawing/2014/main" id="{A4B9D493-2C2E-AF62-34AD-D3E5E27ABA16}"/>
              </a:ext>
            </a:extLst>
          </p:cNvPr>
          <p:cNvPicPr/>
          <p:nvPr/>
        </p:nvPicPr>
        <p:blipFill rotWithShape="1">
          <a:blip r:embed="rId5"/>
          <a:srcRect l="16482" t="62048" r="82856" b="35657"/>
          <a:stretch/>
        </p:blipFill>
        <p:spPr bwMode="auto">
          <a:xfrm>
            <a:off x="567997" y="3834432"/>
            <a:ext cx="786826" cy="559131"/>
          </a:xfrm>
          <a:prstGeom prst="rect">
            <a:avLst/>
          </a:prstGeom>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654805FE-1CAE-80AA-4123-4D92C7A31DFF}"/>
              </a:ext>
            </a:extLst>
          </p:cNvPr>
          <p:cNvPicPr/>
          <p:nvPr/>
        </p:nvPicPr>
        <p:blipFill rotWithShape="1">
          <a:blip r:embed="rId6"/>
          <a:srcRect l="13141" t="56077" r="84273" b="41474"/>
          <a:stretch/>
        </p:blipFill>
        <p:spPr bwMode="auto">
          <a:xfrm>
            <a:off x="334665" y="5793580"/>
            <a:ext cx="1253490" cy="32893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21886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5D13BF-4C0D-6066-0DCC-968600264F98}"/>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59F70E7-A12B-5303-2E93-12E9B171162B}"/>
              </a:ext>
            </a:extLst>
          </p:cNvPr>
          <p:cNvSpPr>
            <a:spLocks noGrp="1"/>
          </p:cNvSpPr>
          <p:nvPr>
            <p:ph idx="1"/>
          </p:nvPr>
        </p:nvSpPr>
        <p:spPr>
          <a:xfrm>
            <a:off x="432000" y="1563757"/>
            <a:ext cx="11088000" cy="4664242"/>
          </a:xfrm>
        </p:spPr>
        <p:txBody>
          <a:bodyPr>
            <a:normAutofit/>
          </a:bodyPr>
          <a:lstStyle/>
          <a:p>
            <a:endParaRPr lang="en-GB" sz="2600" b="1"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336346E8-2666-7C5C-52EE-F84675EE291A}"/>
              </a:ext>
            </a:extLst>
          </p:cNvPr>
          <p:cNvSpPr>
            <a:spLocks noGrp="1"/>
          </p:cNvSpPr>
          <p:nvPr>
            <p:ph type="title"/>
          </p:nvPr>
        </p:nvSpPr>
        <p:spPr/>
        <p:txBody>
          <a:bodyPr>
            <a:normAutofit/>
          </a:bodyPr>
          <a:lstStyle/>
          <a:p>
            <a:r>
              <a:rPr lang="en-GB" dirty="0"/>
              <a:t>NICIP Codes – Latest Release</a:t>
            </a:r>
            <a:endParaRPr lang="en-GB" spc="-40" dirty="0"/>
          </a:p>
        </p:txBody>
      </p:sp>
      <p:pic>
        <p:nvPicPr>
          <p:cNvPr id="3" name="Graphic 2" descr="Group with solid fill">
            <a:extLst>
              <a:ext uri="{FF2B5EF4-FFF2-40B4-BE49-F238E27FC236}">
                <a16:creationId xmlns:a16="http://schemas.microsoft.com/office/drawing/2014/main" id="{37395524-4099-FF1F-D366-7A8E138BA9D4}"/>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10759440" y="432000"/>
            <a:ext cx="914400" cy="914400"/>
          </a:xfrm>
          <a:prstGeom prst="rect">
            <a:avLst/>
          </a:prstGeom>
        </p:spPr>
      </p:pic>
      <p:sp>
        <p:nvSpPr>
          <p:cNvPr id="4" name="TextBox 3">
            <a:extLst>
              <a:ext uri="{FF2B5EF4-FFF2-40B4-BE49-F238E27FC236}">
                <a16:creationId xmlns:a16="http://schemas.microsoft.com/office/drawing/2014/main" id="{DAA475CC-A304-7B5A-D150-C3794453FFDF}"/>
              </a:ext>
            </a:extLst>
          </p:cNvPr>
          <p:cNvSpPr txBox="1"/>
          <p:nvPr/>
        </p:nvSpPr>
        <p:spPr>
          <a:xfrm>
            <a:off x="377687" y="1421076"/>
            <a:ext cx="10981193" cy="1477328"/>
          </a:xfrm>
          <a:prstGeom prst="rect">
            <a:avLst/>
          </a:prstGeom>
          <a:noFill/>
        </p:spPr>
        <p:txBody>
          <a:bodyPr wrap="square">
            <a:spAutoFit/>
          </a:bodyPr>
          <a:lstStyle/>
          <a:p>
            <a:pPr marL="342900" indent="-342900">
              <a:buFont typeface="Arial" panose="020B0604020202020204" pitchFamily="34" charset="0"/>
              <a:buChar char="•"/>
            </a:pPr>
            <a:r>
              <a:rPr lang="en-GB" dirty="0"/>
              <a:t>Latest NICIP release is </a:t>
            </a:r>
            <a:r>
              <a:rPr lang="en-GB" b="1" dirty="0"/>
              <a:t>42.0.0 </a:t>
            </a:r>
            <a:r>
              <a:rPr lang="en-GB" dirty="0"/>
              <a:t>(Release date 13 May 2026)</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This is available on </a:t>
            </a:r>
            <a:r>
              <a:rPr lang="en-GB" dirty="0">
                <a:hlinkClick r:id="rId4"/>
              </a:rPr>
              <a:t>TRUD</a:t>
            </a:r>
            <a:r>
              <a:rPr lang="en-GB" dirty="0"/>
              <a:t> (after subscribing to it)</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p:txBody>
      </p:sp>
      <p:pic>
        <p:nvPicPr>
          <p:cNvPr id="6" name="Picture 5">
            <a:extLst>
              <a:ext uri="{FF2B5EF4-FFF2-40B4-BE49-F238E27FC236}">
                <a16:creationId xmlns:a16="http://schemas.microsoft.com/office/drawing/2014/main" id="{1B2C0177-74B5-395D-76F9-B22F04CBEC2D}"/>
              </a:ext>
            </a:extLst>
          </p:cNvPr>
          <p:cNvPicPr>
            <a:picLocks noChangeAspect="1"/>
          </p:cNvPicPr>
          <p:nvPr/>
        </p:nvPicPr>
        <p:blipFill>
          <a:blip r:embed="rId5"/>
          <a:stretch>
            <a:fillRect/>
          </a:stretch>
        </p:blipFill>
        <p:spPr>
          <a:xfrm>
            <a:off x="2378875" y="2397760"/>
            <a:ext cx="5935813" cy="3776137"/>
          </a:xfrm>
          <a:prstGeom prst="rect">
            <a:avLst/>
          </a:prstGeom>
        </p:spPr>
      </p:pic>
    </p:spTree>
    <p:extLst>
      <p:ext uri="{BB962C8B-B14F-4D97-AF65-F5344CB8AC3E}">
        <p14:creationId xmlns:p14="http://schemas.microsoft.com/office/powerpoint/2010/main" val="1449023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F5BDA6-A8C4-E802-678C-EB17C6789825}"/>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19718DB-A00F-3F15-A462-0E7265FBF98B}"/>
              </a:ext>
            </a:extLst>
          </p:cNvPr>
          <p:cNvSpPr>
            <a:spLocks noGrp="1"/>
          </p:cNvSpPr>
          <p:nvPr>
            <p:ph idx="1"/>
          </p:nvPr>
        </p:nvSpPr>
        <p:spPr>
          <a:xfrm>
            <a:off x="432000" y="1563757"/>
            <a:ext cx="11088000" cy="4664242"/>
          </a:xfrm>
        </p:spPr>
        <p:txBody>
          <a:bodyPr>
            <a:normAutofit/>
          </a:bodyPr>
          <a:lstStyle/>
          <a:p>
            <a:endParaRPr lang="en-GB" sz="2600" b="1"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65169EC8-738E-84D3-E550-B92B479709F2}"/>
              </a:ext>
            </a:extLst>
          </p:cNvPr>
          <p:cNvSpPr>
            <a:spLocks noGrp="1"/>
          </p:cNvSpPr>
          <p:nvPr>
            <p:ph type="title"/>
          </p:nvPr>
        </p:nvSpPr>
        <p:spPr/>
        <p:txBody>
          <a:bodyPr>
            <a:normAutofit/>
          </a:bodyPr>
          <a:lstStyle/>
          <a:p>
            <a:r>
              <a:rPr lang="en-GB" dirty="0"/>
              <a:t>SNOMED Codes – Useful Pointers </a:t>
            </a:r>
            <a:endParaRPr lang="en-GB" spc="-40" dirty="0"/>
          </a:p>
        </p:txBody>
      </p:sp>
      <p:pic>
        <p:nvPicPr>
          <p:cNvPr id="3" name="Graphic 2" descr="Group with solid fill">
            <a:extLst>
              <a:ext uri="{FF2B5EF4-FFF2-40B4-BE49-F238E27FC236}">
                <a16:creationId xmlns:a16="http://schemas.microsoft.com/office/drawing/2014/main" id="{8AAD747D-745C-87C0-FF29-1141C2E0C64B}"/>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10759440" y="432000"/>
            <a:ext cx="914400" cy="914400"/>
          </a:xfrm>
          <a:prstGeom prst="rect">
            <a:avLst/>
          </a:prstGeom>
        </p:spPr>
      </p:pic>
      <p:sp>
        <p:nvSpPr>
          <p:cNvPr id="4" name="TextBox 3">
            <a:extLst>
              <a:ext uri="{FF2B5EF4-FFF2-40B4-BE49-F238E27FC236}">
                <a16:creationId xmlns:a16="http://schemas.microsoft.com/office/drawing/2014/main" id="{DA00FB46-14AD-1DF2-0199-C58D1F03F402}"/>
              </a:ext>
            </a:extLst>
          </p:cNvPr>
          <p:cNvSpPr txBox="1"/>
          <p:nvPr/>
        </p:nvSpPr>
        <p:spPr>
          <a:xfrm>
            <a:off x="377687" y="1949395"/>
            <a:ext cx="8055113" cy="1200329"/>
          </a:xfrm>
          <a:prstGeom prst="rect">
            <a:avLst/>
          </a:prstGeom>
          <a:noFill/>
        </p:spPr>
        <p:txBody>
          <a:bodyPr wrap="square">
            <a:spAutoFit/>
          </a:bodyPr>
          <a:lstStyle/>
          <a:p>
            <a:pPr marL="342900" indent="-342900">
              <a:buFont typeface="Arial" panose="020B0604020202020204" pitchFamily="34" charset="0"/>
              <a:buChar char="•"/>
            </a:pPr>
            <a:r>
              <a:rPr lang="en-GB" dirty="0"/>
              <a:t>Release Schedule</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Ref Set</a:t>
            </a:r>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443135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FFC1B5-5C15-E889-5F9C-BC4C4D5D784E}"/>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646E8497-EDEE-28A9-B3AB-DE6DA2B52BF0}"/>
              </a:ext>
            </a:extLst>
          </p:cNvPr>
          <p:cNvSpPr>
            <a:spLocks noGrp="1"/>
          </p:cNvSpPr>
          <p:nvPr>
            <p:ph idx="1"/>
          </p:nvPr>
        </p:nvSpPr>
        <p:spPr>
          <a:xfrm>
            <a:off x="432000" y="1346400"/>
            <a:ext cx="11088000" cy="4881599"/>
          </a:xfrm>
        </p:spPr>
        <p:txBody>
          <a:bodyPr>
            <a:normAutofit/>
          </a:bodyPr>
          <a:lstStyle/>
          <a:p>
            <a:endParaRPr lang="en-GB" sz="2600" b="1"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40140A5D-2A02-BC89-DD9A-FE5B2BAC925A}"/>
              </a:ext>
            </a:extLst>
          </p:cNvPr>
          <p:cNvSpPr>
            <a:spLocks noGrp="1"/>
          </p:cNvSpPr>
          <p:nvPr>
            <p:ph type="title"/>
          </p:nvPr>
        </p:nvSpPr>
        <p:spPr/>
        <p:txBody>
          <a:bodyPr>
            <a:normAutofit/>
          </a:bodyPr>
          <a:lstStyle/>
          <a:p>
            <a:r>
              <a:rPr lang="en-GB" dirty="0"/>
              <a:t>SNOMED Codes – Release Schedule </a:t>
            </a:r>
            <a:endParaRPr lang="en-GB" spc="-40" dirty="0"/>
          </a:p>
        </p:txBody>
      </p:sp>
      <p:pic>
        <p:nvPicPr>
          <p:cNvPr id="3" name="Graphic 2" descr="Group with solid fill">
            <a:extLst>
              <a:ext uri="{FF2B5EF4-FFF2-40B4-BE49-F238E27FC236}">
                <a16:creationId xmlns:a16="http://schemas.microsoft.com/office/drawing/2014/main" id="{5D5F7145-B2AA-9653-A9D1-C9452DD56A6C}"/>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10759440" y="432000"/>
            <a:ext cx="914400" cy="914400"/>
          </a:xfrm>
          <a:prstGeom prst="rect">
            <a:avLst/>
          </a:prstGeom>
        </p:spPr>
      </p:pic>
      <p:sp>
        <p:nvSpPr>
          <p:cNvPr id="4" name="TextBox 3">
            <a:extLst>
              <a:ext uri="{FF2B5EF4-FFF2-40B4-BE49-F238E27FC236}">
                <a16:creationId xmlns:a16="http://schemas.microsoft.com/office/drawing/2014/main" id="{930FA9A6-AC63-857D-B96B-D40C7CD54D7E}"/>
              </a:ext>
            </a:extLst>
          </p:cNvPr>
          <p:cNvSpPr txBox="1"/>
          <p:nvPr/>
        </p:nvSpPr>
        <p:spPr>
          <a:xfrm>
            <a:off x="377687" y="1421076"/>
            <a:ext cx="10981193" cy="923330"/>
          </a:xfrm>
          <a:prstGeom prst="rect">
            <a:avLst/>
          </a:prstGeom>
          <a:noFill/>
        </p:spPr>
        <p:txBody>
          <a:bodyPr wrap="square">
            <a:spAutoFit/>
          </a:bodyPr>
          <a:lstStyle/>
          <a:p>
            <a:pPr marL="342900" indent="-342900">
              <a:buFont typeface="Arial" panose="020B0604020202020204" pitchFamily="34" charset="0"/>
              <a:buChar char="•"/>
            </a:pPr>
            <a:r>
              <a:rPr lang="en-GB" dirty="0">
                <a:hlinkClick r:id="rId4"/>
              </a:rPr>
              <a:t>Release Schedule </a:t>
            </a:r>
            <a:r>
              <a:rPr lang="en-GB" dirty="0"/>
              <a:t>on ‘Delen’</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p:txBody>
      </p:sp>
      <p:pic>
        <p:nvPicPr>
          <p:cNvPr id="6" name="Picture 5">
            <a:extLst>
              <a:ext uri="{FF2B5EF4-FFF2-40B4-BE49-F238E27FC236}">
                <a16:creationId xmlns:a16="http://schemas.microsoft.com/office/drawing/2014/main" id="{BD66C0DD-AC1F-DC79-26E5-2BBE95EF84B4}"/>
              </a:ext>
            </a:extLst>
          </p:cNvPr>
          <p:cNvPicPr>
            <a:picLocks noChangeAspect="1"/>
          </p:cNvPicPr>
          <p:nvPr/>
        </p:nvPicPr>
        <p:blipFill>
          <a:blip r:embed="rId5"/>
          <a:stretch>
            <a:fillRect/>
          </a:stretch>
        </p:blipFill>
        <p:spPr>
          <a:xfrm>
            <a:off x="1885994" y="1881604"/>
            <a:ext cx="6932886" cy="4400662"/>
          </a:xfrm>
          <a:prstGeom prst="rect">
            <a:avLst/>
          </a:prstGeom>
        </p:spPr>
      </p:pic>
    </p:spTree>
    <p:extLst>
      <p:ext uri="{BB962C8B-B14F-4D97-AF65-F5344CB8AC3E}">
        <p14:creationId xmlns:p14="http://schemas.microsoft.com/office/powerpoint/2010/main" val="354541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1887F8-0C8A-B9EA-6619-F1BC454450DD}"/>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57F6BD3-C780-CDFB-0C52-4F7C4F6A0CEB}"/>
              </a:ext>
            </a:extLst>
          </p:cNvPr>
          <p:cNvSpPr>
            <a:spLocks noGrp="1"/>
          </p:cNvSpPr>
          <p:nvPr>
            <p:ph idx="1"/>
          </p:nvPr>
        </p:nvSpPr>
        <p:spPr>
          <a:xfrm>
            <a:off x="432000" y="1563757"/>
            <a:ext cx="11088000" cy="4664242"/>
          </a:xfrm>
        </p:spPr>
        <p:txBody>
          <a:bodyPr>
            <a:normAutofit/>
          </a:bodyPr>
          <a:lstStyle/>
          <a:p>
            <a:endParaRPr lang="en-GB" sz="2600" b="1"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8C140BB4-5A30-B4A3-D893-77732A7186D0}"/>
              </a:ext>
            </a:extLst>
          </p:cNvPr>
          <p:cNvSpPr>
            <a:spLocks noGrp="1"/>
          </p:cNvSpPr>
          <p:nvPr>
            <p:ph type="title"/>
          </p:nvPr>
        </p:nvSpPr>
        <p:spPr/>
        <p:txBody>
          <a:bodyPr>
            <a:normAutofit/>
          </a:bodyPr>
          <a:lstStyle/>
          <a:p>
            <a:r>
              <a:rPr lang="en-GB" dirty="0"/>
              <a:t>SNOMED Codes – Ref Set  </a:t>
            </a:r>
            <a:endParaRPr lang="en-GB" spc="-40" dirty="0"/>
          </a:p>
        </p:txBody>
      </p:sp>
      <p:pic>
        <p:nvPicPr>
          <p:cNvPr id="3" name="Graphic 2" descr="Group with solid fill">
            <a:extLst>
              <a:ext uri="{FF2B5EF4-FFF2-40B4-BE49-F238E27FC236}">
                <a16:creationId xmlns:a16="http://schemas.microsoft.com/office/drawing/2014/main" id="{44B218CC-E727-BC4B-775D-0D138636DEFD}"/>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10759440" y="432000"/>
            <a:ext cx="914400" cy="914400"/>
          </a:xfrm>
          <a:prstGeom prst="rect">
            <a:avLst/>
          </a:prstGeom>
        </p:spPr>
      </p:pic>
      <p:sp>
        <p:nvSpPr>
          <p:cNvPr id="4" name="TextBox 3">
            <a:extLst>
              <a:ext uri="{FF2B5EF4-FFF2-40B4-BE49-F238E27FC236}">
                <a16:creationId xmlns:a16="http://schemas.microsoft.com/office/drawing/2014/main" id="{C6C75A29-5D66-B94E-0202-98D1F0FE65D0}"/>
              </a:ext>
            </a:extLst>
          </p:cNvPr>
          <p:cNvSpPr txBox="1"/>
          <p:nvPr/>
        </p:nvSpPr>
        <p:spPr>
          <a:xfrm>
            <a:off x="377687" y="1421076"/>
            <a:ext cx="10981193" cy="1200329"/>
          </a:xfrm>
          <a:prstGeom prst="rect">
            <a:avLst/>
          </a:prstGeom>
          <a:noFill/>
        </p:spPr>
        <p:txBody>
          <a:bodyPr wrap="square">
            <a:spAutoFit/>
          </a:bodyPr>
          <a:lstStyle/>
          <a:p>
            <a:pPr marL="342900" indent="-342900">
              <a:buFont typeface="Arial" panose="020B0604020202020204" pitchFamily="34" charset="0"/>
              <a:buChar char="•"/>
            </a:pPr>
            <a:r>
              <a:rPr lang="en-GB" dirty="0"/>
              <a:t>Ref Set relevant for DIDS v2.0:</a:t>
            </a:r>
          </a:p>
          <a:p>
            <a:r>
              <a:rPr lang="en-GB" dirty="0"/>
              <a:t>999001111000000105 |United Kingdom diagnostic imaging procedure simple reference set (foundation metadata concept) </a:t>
            </a:r>
          </a:p>
          <a:p>
            <a:endParaRPr lang="en-GB" dirty="0"/>
          </a:p>
        </p:txBody>
      </p:sp>
    </p:spTree>
    <p:extLst>
      <p:ext uri="{BB962C8B-B14F-4D97-AF65-F5344CB8AC3E}">
        <p14:creationId xmlns:p14="http://schemas.microsoft.com/office/powerpoint/2010/main" val="2681791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B4DEE7-BABB-9951-4A90-6C13E50EC7B3}"/>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7FB1783-050A-40C9-7C3C-006450F5FBF0}"/>
              </a:ext>
            </a:extLst>
          </p:cNvPr>
          <p:cNvSpPr>
            <a:spLocks noGrp="1"/>
          </p:cNvSpPr>
          <p:nvPr>
            <p:ph idx="1"/>
          </p:nvPr>
        </p:nvSpPr>
        <p:spPr>
          <a:xfrm>
            <a:off x="432000" y="1297186"/>
            <a:ext cx="11088000" cy="4930813"/>
          </a:xfrm>
        </p:spPr>
        <p:txBody>
          <a:bodyPr>
            <a:normAutofit/>
          </a:bodyPr>
          <a:lstStyle/>
          <a:p>
            <a:endParaRPr lang="en-GB" sz="2400"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C2B80B98-3512-6282-C645-25116A3537D5}"/>
              </a:ext>
            </a:extLst>
          </p:cNvPr>
          <p:cNvSpPr>
            <a:spLocks noGrp="1"/>
          </p:cNvSpPr>
          <p:nvPr>
            <p:ph type="title"/>
          </p:nvPr>
        </p:nvSpPr>
        <p:spPr/>
        <p:txBody>
          <a:bodyPr/>
          <a:lstStyle/>
          <a:p>
            <a:r>
              <a:rPr lang="en-GB" dirty="0"/>
              <a:t>Data Liaison Service Supporting DIDS v2.0</a:t>
            </a:r>
            <a:endParaRPr lang="en-GB" spc="-40" dirty="0"/>
          </a:p>
        </p:txBody>
      </p:sp>
      <p:pic>
        <p:nvPicPr>
          <p:cNvPr id="3" name="Graphic 2" descr="Group with solid fill">
            <a:extLst>
              <a:ext uri="{FF2B5EF4-FFF2-40B4-BE49-F238E27FC236}">
                <a16:creationId xmlns:a16="http://schemas.microsoft.com/office/drawing/2014/main" id="{912903C3-5E3B-0038-E48A-1AC8D6FA966E}"/>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10759440" y="432000"/>
            <a:ext cx="914400" cy="914400"/>
          </a:xfrm>
          <a:prstGeom prst="rect">
            <a:avLst/>
          </a:prstGeom>
        </p:spPr>
      </p:pic>
      <p:sp>
        <p:nvSpPr>
          <p:cNvPr id="4" name="TextBox 3">
            <a:extLst>
              <a:ext uri="{FF2B5EF4-FFF2-40B4-BE49-F238E27FC236}">
                <a16:creationId xmlns:a16="http://schemas.microsoft.com/office/drawing/2014/main" id="{B78EB61E-E916-5B8B-FD1D-B5B0E85110AC}"/>
              </a:ext>
            </a:extLst>
          </p:cNvPr>
          <p:cNvSpPr txBox="1"/>
          <p:nvPr/>
        </p:nvSpPr>
        <p:spPr>
          <a:xfrm>
            <a:off x="417446" y="1328605"/>
            <a:ext cx="10897148" cy="5078313"/>
          </a:xfrm>
          <a:prstGeom prst="rect">
            <a:avLst/>
          </a:prstGeom>
          <a:noFill/>
        </p:spPr>
        <p:txBody>
          <a:bodyPr wrap="square">
            <a:spAutoFit/>
          </a:bodyPr>
          <a:lstStyle/>
          <a:p>
            <a:pPr marL="342900" indent="-342900">
              <a:buFont typeface="Arial" panose="020B0604020202020204" pitchFamily="34" charset="0"/>
              <a:buChar char="•"/>
            </a:pPr>
            <a:r>
              <a:rPr lang="en-GB" sz="1800" dirty="0">
                <a:latin typeface="Arial" panose="020B0604020202020204"/>
              </a:rPr>
              <a:t>The Data Liaison Service (DLS) is part of the Data Collection and Improvement service in NHS England.</a:t>
            </a:r>
          </a:p>
          <a:p>
            <a:pPr marL="342900" indent="-342900">
              <a:buFont typeface="Arial" panose="020B0604020202020204" pitchFamily="34" charset="0"/>
              <a:buChar char="•"/>
            </a:pPr>
            <a:r>
              <a:rPr lang="en-GB" sz="1800" dirty="0">
                <a:latin typeface="Arial" panose="020B0604020202020204"/>
              </a:rPr>
              <a:t>We engage and support care providers by email, Teams and on a 1:1 basis at scale to onboard providers to new or changed data sets and improve data collected nationally.</a:t>
            </a:r>
          </a:p>
          <a:p>
            <a:pPr marL="342900" indent="-342900">
              <a:buFont typeface="Arial" panose="020B0604020202020204" pitchFamily="34" charset="0"/>
              <a:buChar char="•"/>
            </a:pPr>
            <a:r>
              <a:rPr lang="en-GB" sz="1800" dirty="0">
                <a:latin typeface="Arial" panose="020B0604020202020204"/>
              </a:rPr>
              <a:t>DLS support has been prioritised to help care providers navigate their onboarding journey with preparatory activities, documentation, guidance and available resources for DIDS v2.0.  </a:t>
            </a:r>
          </a:p>
          <a:p>
            <a:pPr marL="342900" indent="-342900">
              <a:buFont typeface="Arial" panose="020B0604020202020204" pitchFamily="34" charset="0"/>
              <a:buChar char="•"/>
            </a:pPr>
            <a:endParaRPr lang="en-GB" dirty="0">
              <a:latin typeface="Arial" panose="020B0604020202020204"/>
            </a:endParaRPr>
          </a:p>
          <a:p>
            <a:r>
              <a:rPr lang="en-GB" b="1" dirty="0"/>
              <a:t>Your regional Data Liaison Manager is:</a:t>
            </a:r>
          </a:p>
          <a:p>
            <a:pPr marL="342900" indent="-342900">
              <a:buFont typeface="Arial" panose="020B0604020202020204" pitchFamily="34" charset="0"/>
              <a:buChar char="•"/>
            </a:pPr>
            <a:r>
              <a:rPr lang="en-GB" dirty="0"/>
              <a:t>East of England                   Lynn Steele                    </a:t>
            </a:r>
            <a:r>
              <a:rPr lang="en-GB" dirty="0">
                <a:solidFill>
                  <a:srgbClr val="425563"/>
                </a:solidFill>
                <a:hlinkClick r:id="rId4"/>
              </a:rPr>
              <a:t>l.steele2@nhs.net</a:t>
            </a:r>
            <a:endParaRPr lang="en-GB" dirty="0">
              <a:solidFill>
                <a:srgbClr val="425563"/>
              </a:solidFill>
            </a:endParaRPr>
          </a:p>
          <a:p>
            <a:pPr marL="342900" indent="-342900">
              <a:buFont typeface="Arial" panose="020B0604020202020204" pitchFamily="34" charset="0"/>
              <a:buChar char="•"/>
            </a:pPr>
            <a:r>
              <a:rPr lang="en-GB" dirty="0"/>
              <a:t>London                                Jon Ensor                       </a:t>
            </a:r>
            <a:r>
              <a:rPr lang="en-GB" dirty="0" err="1">
                <a:solidFill>
                  <a:srgbClr val="425563"/>
                </a:solidFill>
                <a:hlinkClick r:id="rId5"/>
              </a:rPr>
              <a:t>Jonathan.ensor@nhs,net</a:t>
            </a:r>
            <a:r>
              <a:rPr lang="en-GB" dirty="0">
                <a:solidFill>
                  <a:srgbClr val="425563"/>
                </a:solidFill>
              </a:rPr>
              <a:t> </a:t>
            </a:r>
          </a:p>
          <a:p>
            <a:pPr marL="342900" indent="-342900">
              <a:buFont typeface="Arial" panose="020B0604020202020204" pitchFamily="34" charset="0"/>
              <a:buChar char="•"/>
            </a:pPr>
            <a:r>
              <a:rPr lang="en-GB" dirty="0"/>
              <a:t>Midlands                              Paul Steele                     </a:t>
            </a:r>
            <a:r>
              <a:rPr lang="en-GB" dirty="0">
                <a:solidFill>
                  <a:srgbClr val="425563"/>
                </a:solidFill>
                <a:hlinkClick r:id="rId6"/>
              </a:rPr>
              <a:t>p.steele2@nhs.net</a:t>
            </a:r>
            <a:r>
              <a:rPr lang="en-GB" dirty="0">
                <a:solidFill>
                  <a:srgbClr val="425563"/>
                </a:solidFill>
              </a:rPr>
              <a:t> </a:t>
            </a:r>
          </a:p>
          <a:p>
            <a:pPr marL="342900" indent="-342900">
              <a:buFont typeface="Arial" panose="020B0604020202020204" pitchFamily="34" charset="0"/>
              <a:buChar char="•"/>
            </a:pPr>
            <a:r>
              <a:rPr lang="en-GB" dirty="0"/>
              <a:t>North East &amp; Yorkshire        Ela Bonsall</a:t>
            </a:r>
            <a:r>
              <a:rPr lang="en-GB" dirty="0">
                <a:solidFill>
                  <a:srgbClr val="425563"/>
                </a:solidFill>
              </a:rPr>
              <a:t>                      </a:t>
            </a:r>
            <a:r>
              <a:rPr lang="en-GB" dirty="0">
                <a:solidFill>
                  <a:srgbClr val="425563"/>
                </a:solidFill>
                <a:hlinkClick r:id="rId7"/>
              </a:rPr>
              <a:t>ela.bonsall1@nhs.net</a:t>
            </a:r>
            <a:r>
              <a:rPr lang="en-GB" dirty="0">
                <a:solidFill>
                  <a:srgbClr val="425563"/>
                </a:solidFill>
              </a:rPr>
              <a:t> </a:t>
            </a:r>
          </a:p>
          <a:p>
            <a:pPr marL="342900" indent="-342900">
              <a:buFont typeface="Arial" panose="020B0604020202020204" pitchFamily="34" charset="0"/>
              <a:buChar char="•"/>
            </a:pPr>
            <a:r>
              <a:rPr lang="en-GB" dirty="0"/>
              <a:t>North West                          Julie Whittaker                </a:t>
            </a:r>
            <a:r>
              <a:rPr lang="en-GB" dirty="0">
                <a:solidFill>
                  <a:srgbClr val="425563"/>
                </a:solidFill>
                <a:hlinkClick r:id="rId8"/>
              </a:rPr>
              <a:t>Julie.whittaker5@nhs.net</a:t>
            </a:r>
            <a:r>
              <a:rPr lang="en-GB" dirty="0">
                <a:solidFill>
                  <a:srgbClr val="425563"/>
                </a:solidFill>
              </a:rPr>
              <a:t>   </a:t>
            </a:r>
          </a:p>
          <a:p>
            <a:pPr marL="342900" indent="-342900">
              <a:buFont typeface="Arial" panose="020B0604020202020204" pitchFamily="34" charset="0"/>
              <a:buChar char="•"/>
            </a:pPr>
            <a:r>
              <a:rPr lang="en-GB" dirty="0"/>
              <a:t>South East                           Ross Jenkins                  </a:t>
            </a:r>
            <a:r>
              <a:rPr lang="en-GB" dirty="0">
                <a:solidFill>
                  <a:srgbClr val="425563"/>
                </a:solidFill>
                <a:hlinkClick r:id="rId9"/>
              </a:rPr>
              <a:t>ross.jenkins1@nhs.net</a:t>
            </a:r>
            <a:r>
              <a:rPr lang="en-GB" dirty="0">
                <a:solidFill>
                  <a:srgbClr val="425563"/>
                </a:solidFill>
              </a:rPr>
              <a:t> </a:t>
            </a:r>
          </a:p>
          <a:p>
            <a:pPr marL="342900" indent="-342900">
              <a:buFont typeface="Arial" panose="020B0604020202020204" pitchFamily="34" charset="0"/>
              <a:buChar char="•"/>
            </a:pPr>
            <a:r>
              <a:rPr lang="en-GB" dirty="0"/>
              <a:t>South West                          Antoinette Salvador        </a:t>
            </a:r>
            <a:r>
              <a:rPr lang="en-GB" dirty="0">
                <a:solidFill>
                  <a:srgbClr val="425563"/>
                </a:solidFill>
                <a:hlinkClick r:id="rId10"/>
              </a:rPr>
              <a:t>antoinette.salvador@nhs.net</a:t>
            </a:r>
            <a:endParaRPr lang="en-GB" dirty="0">
              <a:solidFill>
                <a:srgbClr val="425563"/>
              </a:solidFill>
            </a:endParaRPr>
          </a:p>
          <a:p>
            <a:pPr marL="342900" indent="-342900">
              <a:buFont typeface="Arial" panose="020B0604020202020204" pitchFamily="34" charset="0"/>
              <a:buChar char="•"/>
            </a:pPr>
            <a:r>
              <a:rPr lang="en-GB" dirty="0"/>
              <a:t>DLS General Queries          DLS Mailbox                   </a:t>
            </a:r>
            <a:r>
              <a:rPr lang="en-GB" dirty="0">
                <a:solidFill>
                  <a:srgbClr val="425563"/>
                </a:solidFill>
                <a:hlinkClick r:id="rId11"/>
              </a:rPr>
              <a:t>england.dataliaison@nhs.net</a:t>
            </a:r>
            <a:r>
              <a:rPr lang="en-GB" dirty="0">
                <a:solidFill>
                  <a:srgbClr val="425563"/>
                </a:solidFill>
              </a:rPr>
              <a:t> </a:t>
            </a:r>
            <a:br>
              <a:rPr lang="en-GB" dirty="0">
                <a:solidFill>
                  <a:srgbClr val="425563"/>
                </a:solidFill>
              </a:rPr>
            </a:br>
            <a:endParaRPr lang="en-GB" dirty="0">
              <a:solidFill>
                <a:srgbClr val="425563"/>
              </a:solidFill>
            </a:endParaRPr>
          </a:p>
          <a:p>
            <a:pPr marL="342900" indent="-342900">
              <a:buFont typeface="Arial" panose="020B0604020202020204" pitchFamily="34" charset="0"/>
              <a:buChar char="•"/>
            </a:pPr>
            <a:endParaRPr lang="en-GB" sz="1800" dirty="0">
              <a:latin typeface="Arial" panose="020B0604020202020204"/>
            </a:endParaRPr>
          </a:p>
        </p:txBody>
      </p:sp>
      <p:sp>
        <p:nvSpPr>
          <p:cNvPr id="6" name="TextBox 5">
            <a:extLst>
              <a:ext uri="{FF2B5EF4-FFF2-40B4-BE49-F238E27FC236}">
                <a16:creationId xmlns:a16="http://schemas.microsoft.com/office/drawing/2014/main" id="{A8809681-923B-184C-3886-0A71FA0C9D98}"/>
              </a:ext>
            </a:extLst>
          </p:cNvPr>
          <p:cNvSpPr txBox="1"/>
          <p:nvPr/>
        </p:nvSpPr>
        <p:spPr>
          <a:xfrm>
            <a:off x="348021" y="5843972"/>
            <a:ext cx="11495960" cy="369332"/>
          </a:xfrm>
          <a:prstGeom prst="rect">
            <a:avLst/>
          </a:prstGeom>
          <a:solidFill>
            <a:srgbClr val="FFFFAF"/>
          </a:solidFill>
          <a:ln>
            <a:solidFill>
              <a:schemeClr val="tx1"/>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i="0" u="none" strike="noStrike" kern="1200" cap="none" spc="0" normalizeH="0" baseline="0" noProof="0" dirty="0">
                <a:ln>
                  <a:noFill/>
                </a:ln>
                <a:solidFill>
                  <a:prstClr val="black"/>
                </a:solidFill>
                <a:effectLst/>
                <a:uLnTx/>
                <a:uFillTx/>
                <a:latin typeface="Aptos" panose="02110004020202020204"/>
                <a:ea typeface="Calibri"/>
                <a:cs typeface="Times New Roman"/>
              </a:rPr>
              <a:t>Please reach out to your regional Data Liaison Manager for queries or support (or to the DLS Mailbox, if unsure). </a:t>
            </a:r>
          </a:p>
        </p:txBody>
      </p:sp>
    </p:spTree>
    <p:extLst>
      <p:ext uri="{BB962C8B-B14F-4D97-AF65-F5344CB8AC3E}">
        <p14:creationId xmlns:p14="http://schemas.microsoft.com/office/powerpoint/2010/main" val="2169638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E99D51-E0CA-3040-B5DF-5671F6690960}"/>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4989574-426A-EFD4-3B08-437E801EC9FF}"/>
              </a:ext>
            </a:extLst>
          </p:cNvPr>
          <p:cNvSpPr>
            <a:spLocks noGrp="1"/>
          </p:cNvSpPr>
          <p:nvPr>
            <p:ph idx="1"/>
          </p:nvPr>
        </p:nvSpPr>
        <p:spPr>
          <a:xfrm>
            <a:off x="432000" y="1563757"/>
            <a:ext cx="11088000" cy="4664242"/>
          </a:xfrm>
        </p:spPr>
        <p:txBody>
          <a:bodyPr>
            <a:normAutofit/>
          </a:bodyPr>
          <a:lstStyle/>
          <a:p>
            <a:r>
              <a:rPr lang="en-GB" sz="2400" b="1" dirty="0">
                <a:ea typeface="Calibri" panose="020F0502020204030204" pitchFamily="34" charset="0"/>
                <a:cs typeface="Times New Roman" panose="02020603050405020304" pitchFamily="18" charset="0"/>
              </a:rPr>
              <a:t>ISN Docs: </a:t>
            </a:r>
            <a:r>
              <a:rPr lang="en-GB" sz="2400" dirty="0">
                <a:hlinkClick r:id="rId3"/>
              </a:rPr>
              <a:t>DAPB1577: Diagnostic Imaging Data Set - NHS England Digital</a:t>
            </a:r>
            <a:endParaRPr lang="en-GB" sz="2400" b="1" dirty="0">
              <a:ea typeface="Calibri" panose="020F0502020204030204" pitchFamily="34" charset="0"/>
              <a:cs typeface="Times New Roman" panose="02020603050405020304" pitchFamily="18" charset="0"/>
            </a:endParaRPr>
          </a:p>
          <a:p>
            <a:r>
              <a:rPr lang="en-GB" sz="2400" b="1" dirty="0">
                <a:ea typeface="Calibri" panose="020F0502020204030204" pitchFamily="34" charset="0"/>
                <a:cs typeface="Times New Roman" panose="02020603050405020304" pitchFamily="18" charset="0"/>
              </a:rPr>
              <a:t>Support and Guidance: </a:t>
            </a:r>
            <a:r>
              <a:rPr lang="en-GB" sz="2400" dirty="0">
                <a:hlinkClick r:id="rId4"/>
              </a:rPr>
              <a:t>Diagnostic Imaging Data Set (DIDS) implementation tools and guidance - NHS England Digital</a:t>
            </a:r>
            <a:endParaRPr lang="en-GB" sz="2400" b="1" dirty="0">
              <a:ea typeface="Calibri" panose="020F0502020204030204" pitchFamily="34" charset="0"/>
              <a:cs typeface="Times New Roman" panose="02020603050405020304" pitchFamily="18" charset="0"/>
            </a:endParaRPr>
          </a:p>
          <a:p>
            <a:r>
              <a:rPr lang="en-GB" sz="2400" b="1" dirty="0">
                <a:ea typeface="Calibri" panose="020F0502020204030204" pitchFamily="34" charset="0"/>
                <a:cs typeface="Times New Roman" panose="02020603050405020304" pitchFamily="18" charset="0"/>
              </a:rPr>
              <a:t>TRUD: </a:t>
            </a:r>
            <a:r>
              <a:rPr lang="en-GB" sz="2400" dirty="0">
                <a:hlinkClick r:id="rId5"/>
              </a:rPr>
              <a:t>Home – NHS TRUD</a:t>
            </a:r>
            <a:endParaRPr lang="en-GB" sz="2400" b="1" dirty="0">
              <a:ea typeface="Calibri" panose="020F0502020204030204" pitchFamily="34" charset="0"/>
              <a:cs typeface="Times New Roman" panose="02020603050405020304" pitchFamily="18" charset="0"/>
            </a:endParaRPr>
          </a:p>
          <a:p>
            <a:endParaRPr lang="en-GB" sz="2400" b="1" dirty="0">
              <a:ea typeface="Calibri" panose="020F0502020204030204" pitchFamily="34" charset="0"/>
              <a:cs typeface="Times New Roman" panose="02020603050405020304" pitchFamily="18" charset="0"/>
            </a:endParaRPr>
          </a:p>
          <a:p>
            <a:r>
              <a:rPr lang="en-GB" sz="2400" b="1" dirty="0">
                <a:ea typeface="Calibri" panose="020F0502020204030204" pitchFamily="34" charset="0"/>
                <a:cs typeface="Times New Roman" panose="02020603050405020304" pitchFamily="18" charset="0"/>
              </a:rPr>
              <a:t>Data Design Service: </a:t>
            </a:r>
            <a:r>
              <a:rPr lang="en-GB" sz="2400" dirty="0">
                <a:ea typeface="Calibri" panose="020F0502020204030204" pitchFamily="34" charset="0"/>
                <a:cs typeface="Times New Roman" panose="02020603050405020304" pitchFamily="18" charset="0"/>
                <a:hlinkClick r:id="rId6"/>
              </a:rPr>
              <a:t>dataset.development@nhs.net</a:t>
            </a:r>
            <a:r>
              <a:rPr lang="en-GB" sz="2400" dirty="0">
                <a:ea typeface="Calibri" panose="020F0502020204030204" pitchFamily="34" charset="0"/>
                <a:cs typeface="Times New Roman" panose="02020603050405020304" pitchFamily="18" charset="0"/>
              </a:rPr>
              <a:t> </a:t>
            </a:r>
            <a:endParaRPr lang="en-GB" sz="2400" b="1" dirty="0">
              <a:ea typeface="Calibri" panose="020F0502020204030204" pitchFamily="34" charset="0"/>
              <a:cs typeface="Times New Roman" panose="02020603050405020304" pitchFamily="18" charset="0"/>
            </a:endParaRPr>
          </a:p>
          <a:p>
            <a:r>
              <a:rPr lang="en-GB" sz="2400" b="1" dirty="0">
                <a:ea typeface="Calibri" panose="020F0502020204030204" pitchFamily="34" charset="0"/>
                <a:cs typeface="Times New Roman" panose="02020603050405020304" pitchFamily="18" charset="0"/>
              </a:rPr>
              <a:t>NDIT: </a:t>
            </a:r>
            <a:r>
              <a:rPr lang="en-GB" sz="2400" dirty="0">
                <a:hlinkClick r:id="rId7"/>
              </a:rPr>
              <a:t>england.nditprogramme@nhs.net</a:t>
            </a:r>
            <a:r>
              <a:rPr lang="en-GB" sz="2400" dirty="0"/>
              <a:t> </a:t>
            </a:r>
          </a:p>
          <a:p>
            <a:r>
              <a:rPr lang="en-GB" sz="2400" b="1" dirty="0"/>
              <a:t>Data Liaison Service: </a:t>
            </a:r>
            <a:r>
              <a:rPr lang="en-GB" sz="2400" dirty="0">
                <a:hlinkClick r:id="rId8"/>
              </a:rPr>
              <a:t>england.dataliaison@nhs.net</a:t>
            </a:r>
            <a:r>
              <a:rPr lang="en-GB" sz="2400" dirty="0"/>
              <a:t> </a:t>
            </a:r>
          </a:p>
          <a:p>
            <a:endParaRPr lang="en-GB" sz="2400" b="1" dirty="0">
              <a:ea typeface="Calibri" panose="020F0502020204030204" pitchFamily="34" charset="0"/>
              <a:cs typeface="Times New Roman" panose="02020603050405020304" pitchFamily="18" charset="0"/>
            </a:endParaRPr>
          </a:p>
          <a:p>
            <a:endParaRPr lang="en-GB" sz="2400" dirty="0">
              <a:ea typeface="Calibri" panose="020F0502020204030204" pitchFamily="34" charset="0"/>
              <a:cs typeface="Times New Roman" panose="02020603050405020304" pitchFamily="18" charset="0"/>
            </a:endParaRPr>
          </a:p>
          <a:p>
            <a:endParaRPr lang="en-GB" sz="2600" b="1" dirty="0">
              <a:ea typeface="Calibri" panose="020F0502020204030204" pitchFamily="34" charset="0"/>
              <a:cs typeface="Times New Roman" panose="02020603050405020304" pitchFamily="18" charset="0"/>
            </a:endParaRPr>
          </a:p>
          <a:p>
            <a:endParaRPr lang="en-GB" sz="2600" b="1" dirty="0"/>
          </a:p>
          <a:p>
            <a:endParaRPr lang="en-GB" dirty="0"/>
          </a:p>
          <a:p>
            <a:endParaRPr lang="en-GB" sz="1800" dirty="0"/>
          </a:p>
          <a:p>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C824A117-2C97-0AC5-3E7F-9C2DA732E02F}"/>
              </a:ext>
            </a:extLst>
          </p:cNvPr>
          <p:cNvSpPr>
            <a:spLocks noGrp="1"/>
          </p:cNvSpPr>
          <p:nvPr>
            <p:ph type="title"/>
          </p:nvPr>
        </p:nvSpPr>
        <p:spPr/>
        <p:txBody>
          <a:bodyPr/>
          <a:lstStyle/>
          <a:p>
            <a:r>
              <a:rPr lang="en-GB" spc="-40" dirty="0"/>
              <a:t>Useful Addresses &amp; Contacts</a:t>
            </a:r>
          </a:p>
        </p:txBody>
      </p:sp>
      <p:pic>
        <p:nvPicPr>
          <p:cNvPr id="3" name="Graphic 2" descr="Group with solid fill">
            <a:extLst>
              <a:ext uri="{FF2B5EF4-FFF2-40B4-BE49-F238E27FC236}">
                <a16:creationId xmlns:a16="http://schemas.microsoft.com/office/drawing/2014/main" id="{C7CA1BC0-D631-1456-CF79-1092FB6405A5}"/>
              </a:ext>
            </a:extLst>
          </p:cNvPr>
          <p:cNvPicPr>
            <a:picLocks noChangeAspect="1"/>
          </p:cNvPicPr>
          <p:nvPr/>
        </p:nvPicPr>
        <p:blipFill>
          <a:blip>
            <a:extLst>
              <a:ext uri="{96DAC541-7B7A-43D3-8B79-37D633B846F1}">
                <asvg:svgBlip xmlns:asvg="http://schemas.microsoft.com/office/drawing/2016/SVG/main" r:embed="rId9"/>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3293428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830538-F71C-F852-EA59-FC3DC860E678}"/>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D540DFD2-33F0-ACD2-71EA-FB51ABDEEEDE}"/>
              </a:ext>
            </a:extLst>
          </p:cNvPr>
          <p:cNvSpPr>
            <a:spLocks noGrp="1"/>
          </p:cNvSpPr>
          <p:nvPr>
            <p:ph type="title"/>
          </p:nvPr>
        </p:nvSpPr>
        <p:spPr>
          <a:xfrm>
            <a:off x="432000" y="432000"/>
            <a:ext cx="11404154" cy="755244"/>
          </a:xfrm>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Actions to take now (if not already)</a:t>
            </a:r>
          </a:p>
        </p:txBody>
      </p:sp>
      <p:sp>
        <p:nvSpPr>
          <p:cNvPr id="12" name="TextBox 11">
            <a:extLst>
              <a:ext uri="{FF2B5EF4-FFF2-40B4-BE49-F238E27FC236}">
                <a16:creationId xmlns:a16="http://schemas.microsoft.com/office/drawing/2014/main" id="{81201E13-BC34-803E-F4C3-CCDD29E13EB5}"/>
              </a:ext>
            </a:extLst>
          </p:cNvPr>
          <p:cNvSpPr txBox="1"/>
          <p:nvPr/>
        </p:nvSpPr>
        <p:spPr>
          <a:xfrm>
            <a:off x="431999" y="1536495"/>
            <a:ext cx="11051010" cy="4247317"/>
          </a:xfrm>
          <a:prstGeom prst="rect">
            <a:avLst/>
          </a:prstGeom>
          <a:noFill/>
          <a:ln>
            <a:noFill/>
          </a:ln>
        </p:spPr>
        <p:txBody>
          <a:bodyPr wrap="square">
            <a:spAutoFit/>
          </a:bodyPr>
          <a:lstStyle/>
          <a:p>
            <a:pPr marL="457200" indent="-457200">
              <a:buFontTx/>
              <a:buAutoNum type="arabicPeriod"/>
            </a:pPr>
            <a:r>
              <a:rPr lang="en-GB" dirty="0"/>
              <a:t>Read the User Guidance published on the DIDS tools and guidance webpage: </a:t>
            </a:r>
            <a:r>
              <a:rPr lang="en-GB" dirty="0">
                <a:hlinkClick r:id="rId3"/>
              </a:rPr>
              <a:t>Diagnostic Imaging Data Set (DIDS) implementation tools and guidance - NHS England Digital</a:t>
            </a:r>
            <a:endParaRPr lang="en-GB" dirty="0"/>
          </a:p>
          <a:p>
            <a:pPr marL="457200" indent="-457200">
              <a:buFontTx/>
              <a:buAutoNum type="arabicPeriod"/>
            </a:pPr>
            <a:endParaRPr lang="en-GB" dirty="0"/>
          </a:p>
          <a:p>
            <a:pPr marL="457200" indent="-457200">
              <a:buFontTx/>
              <a:buAutoNum type="arabicPeriod"/>
            </a:pPr>
            <a:r>
              <a:rPr lang="en-GB" dirty="0"/>
              <a:t>Familiarise yourself with the </a:t>
            </a:r>
            <a:r>
              <a:rPr lang="en-GB" dirty="0">
                <a:hlinkClick r:id="rId4"/>
              </a:rPr>
              <a:t>Enhanced Technical Output Specification </a:t>
            </a:r>
            <a:r>
              <a:rPr lang="en-GB" dirty="0"/>
              <a:t>(ETOS) which contains validations NHS England will undertake when DIDS v2.0 data is received.</a:t>
            </a:r>
          </a:p>
          <a:p>
            <a:pPr marL="457200" indent="-457200">
              <a:buFontTx/>
              <a:buAutoNum type="arabicPeriod"/>
            </a:pPr>
            <a:endParaRPr lang="en-GB" dirty="0"/>
          </a:p>
          <a:p>
            <a:pPr marL="457200" indent="-457200">
              <a:buAutoNum type="arabicPeriod"/>
            </a:pPr>
            <a:r>
              <a:rPr lang="en-GB" dirty="0"/>
              <a:t>Care providers - ensure your IT system provider reviews the TOS, ETOS and User Guidance to understand scope and definition of each data item.</a:t>
            </a:r>
          </a:p>
          <a:p>
            <a:pPr marL="457200" indent="-457200">
              <a:buAutoNum type="arabicPeriod"/>
            </a:pPr>
            <a:endParaRPr lang="en-GB" dirty="0"/>
          </a:p>
          <a:p>
            <a:pPr marL="457200" indent="-457200">
              <a:buAutoNum type="arabicPeriod"/>
            </a:pPr>
            <a:r>
              <a:rPr lang="en-GB" dirty="0"/>
              <a:t>Continue local data collection of DIDS v2.0 data from 1 April 2026.</a:t>
            </a:r>
          </a:p>
          <a:p>
            <a:pPr marL="457200" indent="-457200">
              <a:buAutoNum type="arabicPeriod"/>
            </a:pPr>
            <a:endParaRPr lang="en-GB" dirty="0"/>
          </a:p>
          <a:p>
            <a:pPr marL="457200" indent="-457200">
              <a:buAutoNum type="arabicPeriod"/>
            </a:pPr>
            <a:r>
              <a:rPr lang="en-GB" dirty="0"/>
              <a:t>Undertake national data submission of DIDS v2.0 data from 1 June 2026 to NDIT.</a:t>
            </a:r>
          </a:p>
          <a:p>
            <a:pPr marL="457200" indent="-457200">
              <a:buAutoNum type="arabicPeriod"/>
            </a:pPr>
            <a:endParaRPr lang="en-GB" dirty="0"/>
          </a:p>
          <a:p>
            <a:pPr marL="457200" indent="-457200">
              <a:buAutoNum type="arabicPeriod"/>
            </a:pPr>
            <a:r>
              <a:rPr lang="en-GB" dirty="0"/>
              <a:t>Review your data validation reports for data submitted and correct errors/warnings using the ETOS.</a:t>
            </a:r>
          </a:p>
          <a:p>
            <a:pPr marL="457200" indent="-457200">
              <a:buAutoNum type="arabicPeriod"/>
            </a:pPr>
            <a:endParaRPr lang="en-GB" dirty="0"/>
          </a:p>
        </p:txBody>
      </p:sp>
    </p:spTree>
    <p:extLst>
      <p:ext uri="{BB962C8B-B14F-4D97-AF65-F5344CB8AC3E}">
        <p14:creationId xmlns:p14="http://schemas.microsoft.com/office/powerpoint/2010/main" val="405571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461737" y="2042155"/>
            <a:ext cx="5865939" cy="2431690"/>
          </a:xfrm>
        </p:spPr>
        <p:txBody>
          <a:bodyPr/>
          <a:lstStyle/>
          <a:p>
            <a:r>
              <a:rPr lang="en-GB" sz="4400">
                <a:cs typeface="Arial"/>
              </a:rPr>
              <a:t>Getting started with the National Data Submission Portal</a:t>
            </a:r>
            <a:br>
              <a:rPr lang="en-GB" sz="4400">
                <a:cs typeface="Arial"/>
              </a:rPr>
            </a:br>
            <a:br>
              <a:rPr lang="en-GB" sz="4400">
                <a:cs typeface="Arial"/>
              </a:rPr>
            </a:br>
            <a:r>
              <a:rPr lang="en-US" sz="2800">
                <a:cs typeface="Arial"/>
              </a:rPr>
              <a:t>Diagnostics Collections Providers Bi-Monthly User Group </a:t>
            </a:r>
            <a:endParaRPr lang="en-GB" sz="4400">
              <a:cs typeface="Arial"/>
            </a:endParaRPr>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p:txBody>
          <a:bodyPr vert="horz" lIns="0" tIns="0" rIns="0" bIns="0" rtlCol="0" anchor="t">
            <a:normAutofit/>
          </a:bodyPr>
          <a:lstStyle/>
          <a:p>
            <a:r>
              <a:rPr lang="en-GB" b="1">
                <a:cs typeface="Arial"/>
              </a:rPr>
              <a:t> </a:t>
            </a:r>
            <a:endParaRPr lang="en-US"/>
          </a:p>
        </p:txBody>
      </p:sp>
      <p:sp>
        <p:nvSpPr>
          <p:cNvPr id="9" name="Text Placeholder 8">
            <a:extLst>
              <a:ext uri="{FF2B5EF4-FFF2-40B4-BE49-F238E27FC236}">
                <a16:creationId xmlns:a16="http://schemas.microsoft.com/office/drawing/2014/main" id="{E4F63B5F-2944-6B41-9332-74DB2CCA6FCA}"/>
              </a:ext>
            </a:extLst>
          </p:cNvPr>
          <p:cNvSpPr>
            <a:spLocks noGrp="1"/>
          </p:cNvSpPr>
          <p:nvPr>
            <p:ph type="body" sz="quarter" idx="13"/>
          </p:nvPr>
        </p:nvSpPr>
        <p:spPr>
          <a:xfrm>
            <a:off x="432000" y="5832377"/>
            <a:ext cx="6259513" cy="1116645"/>
          </a:xfrm>
        </p:spPr>
        <p:txBody>
          <a:bodyPr vert="horz" lIns="0" tIns="0" rIns="0" bIns="0" rtlCol="0" anchor="t">
            <a:normAutofit/>
          </a:bodyPr>
          <a:lstStyle/>
          <a:p>
            <a:pPr>
              <a:lnSpc>
                <a:spcPct val="120000"/>
              </a:lnSpc>
            </a:pPr>
            <a:r>
              <a:rPr lang="en-GB" b="1">
                <a:solidFill>
                  <a:schemeClr val="bg2"/>
                </a:solidFill>
                <a:cs typeface="Arial"/>
              </a:rPr>
              <a:t>NHS England NDSP team</a:t>
            </a:r>
          </a:p>
        </p:txBody>
      </p:sp>
    </p:spTree>
    <p:extLst>
      <p:ext uri="{BB962C8B-B14F-4D97-AF65-F5344CB8AC3E}">
        <p14:creationId xmlns:p14="http://schemas.microsoft.com/office/powerpoint/2010/main" val="383023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4">
            <a:extLst>
              <a:ext uri="{FF2B5EF4-FFF2-40B4-BE49-F238E27FC236}">
                <a16:creationId xmlns:a16="http://schemas.microsoft.com/office/drawing/2014/main" id="{38CD63A1-340F-AF47-BC76-77C1B8EFAD07}"/>
              </a:ext>
            </a:extLst>
          </p:cNvPr>
          <p:cNvSpPr>
            <a:spLocks noGrp="1"/>
          </p:cNvSpPr>
          <p:nvPr>
            <p:ph type="title"/>
          </p:nvPr>
        </p:nvSpPr>
        <p:spPr>
          <a:xfrm>
            <a:off x="432000" y="432000"/>
            <a:ext cx="11404154" cy="865186"/>
          </a:xfrm>
        </p:spPr>
        <p:txBody>
          <a:bodyPr/>
          <a:lstStyle/>
          <a:p>
            <a:r>
              <a:rPr lang="en-GB"/>
              <a:t>Agenda</a:t>
            </a:r>
            <a:endParaRPr lang="en-GB" spc="-40"/>
          </a:p>
        </p:txBody>
      </p:sp>
      <p:sp>
        <p:nvSpPr>
          <p:cNvPr id="4" name="Content Placeholder 3">
            <a:extLst>
              <a:ext uri="{FF2B5EF4-FFF2-40B4-BE49-F238E27FC236}">
                <a16:creationId xmlns:a16="http://schemas.microsoft.com/office/drawing/2014/main" id="{BEA3360F-81E9-BABA-174F-3F14B81CF539}"/>
              </a:ext>
            </a:extLst>
          </p:cNvPr>
          <p:cNvSpPr>
            <a:spLocks noGrp="1"/>
          </p:cNvSpPr>
          <p:nvPr>
            <p:ph idx="1"/>
          </p:nvPr>
        </p:nvSpPr>
        <p:spPr>
          <a:xfrm>
            <a:off x="432000" y="1700999"/>
            <a:ext cx="11088000" cy="3893555"/>
          </a:xfrm>
        </p:spPr>
        <p:txBody>
          <a:bodyPr>
            <a:normAutofit/>
          </a:bodyPr>
          <a:lstStyle/>
          <a:p>
            <a:pPr marL="342900" indent="-342900">
              <a:buFont typeface="Arial" panose="020B0604020202020204" pitchFamily="34" charset="0"/>
              <a:buChar char="•"/>
            </a:pPr>
            <a:r>
              <a:rPr lang="en-GB"/>
              <a:t>Update on NDSP</a:t>
            </a:r>
          </a:p>
          <a:p>
            <a:pPr marL="342900" indent="-342900">
              <a:buFont typeface="Arial" panose="020B0604020202020204" pitchFamily="34" charset="0"/>
              <a:buChar char="•"/>
            </a:pPr>
            <a:r>
              <a:rPr lang="en-GB"/>
              <a:t>Common issues and how to solve them</a:t>
            </a:r>
          </a:p>
        </p:txBody>
      </p:sp>
    </p:spTree>
    <p:extLst>
      <p:ext uri="{BB962C8B-B14F-4D97-AF65-F5344CB8AC3E}">
        <p14:creationId xmlns:p14="http://schemas.microsoft.com/office/powerpoint/2010/main" val="637617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1DB48-F4FE-E02A-5DF1-4B73AE96507D}"/>
              </a:ext>
            </a:extLst>
          </p:cNvPr>
          <p:cNvSpPr>
            <a:spLocks noGrp="1"/>
          </p:cNvSpPr>
          <p:nvPr>
            <p:ph type="title"/>
          </p:nvPr>
        </p:nvSpPr>
        <p:spPr>
          <a:xfrm>
            <a:off x="630936" y="551422"/>
            <a:ext cx="4762699" cy="1719072"/>
          </a:xfrm>
        </p:spPr>
        <p:txBody>
          <a:bodyPr anchor="b">
            <a:noAutofit/>
          </a:bodyPr>
          <a:lstStyle/>
          <a:p>
            <a:r>
              <a:rPr lang="en-GB" sz="3200" b="1"/>
              <a:t>What is the National Data Submission Portal (NDSP)? </a:t>
            </a:r>
          </a:p>
        </p:txBody>
      </p:sp>
      <p:sp>
        <p:nvSpPr>
          <p:cNvPr id="3" name="Content Placeholder 2">
            <a:extLst>
              <a:ext uri="{FF2B5EF4-FFF2-40B4-BE49-F238E27FC236}">
                <a16:creationId xmlns:a16="http://schemas.microsoft.com/office/drawing/2014/main" id="{D1DBC924-CCBB-55A8-2762-5CFCD683E138}"/>
              </a:ext>
            </a:extLst>
          </p:cNvPr>
          <p:cNvSpPr>
            <a:spLocks noGrp="1"/>
          </p:cNvSpPr>
          <p:nvPr>
            <p:ph idx="1"/>
          </p:nvPr>
        </p:nvSpPr>
        <p:spPr>
          <a:xfrm>
            <a:off x="630935" y="2445249"/>
            <a:ext cx="5636301" cy="3772671"/>
          </a:xfrm>
        </p:spPr>
        <p:txBody>
          <a:bodyPr anchor="t">
            <a:normAutofit fontScale="92500" lnSpcReduction="10000"/>
          </a:bodyPr>
          <a:lstStyle/>
          <a:p>
            <a:pPr>
              <a:lnSpc>
                <a:spcPct val="150000"/>
              </a:lnSpc>
            </a:pPr>
            <a:r>
              <a:rPr lang="en-GB" sz="1800"/>
              <a:t>A single data submission portal that sits on the National Data Integration Tenant (NDIT)  platform</a:t>
            </a:r>
          </a:p>
          <a:p>
            <a:pPr>
              <a:lnSpc>
                <a:spcPct val="150000"/>
              </a:lnSpc>
            </a:pPr>
            <a:r>
              <a:rPr lang="en-GB" sz="1800"/>
              <a:t>Choice of submission routes </a:t>
            </a:r>
          </a:p>
          <a:p>
            <a:pPr lvl="1">
              <a:lnSpc>
                <a:spcPct val="160000"/>
              </a:lnSpc>
            </a:pPr>
            <a:r>
              <a:rPr lang="en-GB" sz="1400"/>
              <a:t>File upload</a:t>
            </a:r>
          </a:p>
          <a:p>
            <a:pPr lvl="1">
              <a:lnSpc>
                <a:spcPct val="150000"/>
              </a:lnSpc>
            </a:pPr>
            <a:r>
              <a:rPr lang="en-GB" sz="1400"/>
              <a:t>API</a:t>
            </a:r>
          </a:p>
          <a:p>
            <a:pPr lvl="1">
              <a:lnSpc>
                <a:spcPct val="150000"/>
              </a:lnSpc>
            </a:pPr>
            <a:r>
              <a:rPr lang="en-GB" sz="1400"/>
              <a:t>Webform (</a:t>
            </a:r>
            <a:r>
              <a:rPr lang="en-GB" sz="1400" i="1"/>
              <a:t>not applicable for DIDS v2.0)</a:t>
            </a:r>
          </a:p>
          <a:p>
            <a:pPr lvl="1">
              <a:lnSpc>
                <a:spcPct val="150000"/>
              </a:lnSpc>
            </a:pPr>
            <a:r>
              <a:rPr lang="en-GB" sz="1400"/>
              <a:t>FDP Local Tenant (</a:t>
            </a:r>
            <a:r>
              <a:rPr lang="en-GB" sz="1400" i="1"/>
              <a:t>not applicable for DIDS v2.0)</a:t>
            </a:r>
          </a:p>
          <a:p>
            <a:pPr>
              <a:lnSpc>
                <a:spcPct val="150000"/>
              </a:lnSpc>
            </a:pPr>
            <a:r>
              <a:rPr lang="en-GB" sz="1800"/>
              <a:t>Consistent data validation </a:t>
            </a:r>
          </a:p>
          <a:p>
            <a:pPr>
              <a:lnSpc>
                <a:spcPct val="150000"/>
              </a:lnSpc>
            </a:pPr>
            <a:r>
              <a:rPr lang="en-GB" sz="1800"/>
              <a:t>Collection management</a:t>
            </a:r>
          </a:p>
        </p:txBody>
      </p:sp>
      <p:pic>
        <p:nvPicPr>
          <p:cNvPr id="5" name="Picture 4">
            <a:extLst>
              <a:ext uri="{FF2B5EF4-FFF2-40B4-BE49-F238E27FC236}">
                <a16:creationId xmlns:a16="http://schemas.microsoft.com/office/drawing/2014/main" id="{61269320-9D6B-80BD-9A85-C027834C0CEC}"/>
              </a:ext>
            </a:extLst>
          </p:cNvPr>
          <p:cNvPicPr>
            <a:picLocks noChangeAspect="1"/>
          </p:cNvPicPr>
          <p:nvPr/>
        </p:nvPicPr>
        <p:blipFill>
          <a:blip r:embed="rId3"/>
          <a:srcRect b="6216"/>
          <a:stretch>
            <a:fillRect/>
          </a:stretch>
        </p:blipFill>
        <p:spPr>
          <a:xfrm>
            <a:off x="6603011" y="650354"/>
            <a:ext cx="4629605" cy="5231150"/>
          </a:xfrm>
          <a:prstGeom prst="rect">
            <a:avLst/>
          </a:prstGeom>
          <a:ln w="3175">
            <a:solidFill>
              <a:schemeClr val="tx1"/>
            </a:solidFill>
          </a:ln>
        </p:spPr>
      </p:pic>
    </p:spTree>
    <p:extLst>
      <p:ext uri="{BB962C8B-B14F-4D97-AF65-F5344CB8AC3E}">
        <p14:creationId xmlns:p14="http://schemas.microsoft.com/office/powerpoint/2010/main" val="26502130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510436-683A-340F-4363-3D54E53736E9}"/>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50EFC74-016E-7E88-288B-DDEABF130E4B}"/>
              </a:ext>
            </a:extLst>
          </p:cNvPr>
          <p:cNvSpPr>
            <a:spLocks noGrp="1"/>
          </p:cNvSpPr>
          <p:nvPr>
            <p:ph idx="1"/>
          </p:nvPr>
        </p:nvSpPr>
        <p:spPr>
          <a:xfrm>
            <a:off x="432000" y="1477108"/>
            <a:ext cx="11088000" cy="4750891"/>
          </a:xfrm>
        </p:spPr>
        <p:txBody>
          <a:bodyPr>
            <a:normAutofit lnSpcReduction="10000"/>
          </a:bodyPr>
          <a:lstStyle/>
          <a:p>
            <a:r>
              <a:rPr lang="en-GB" sz="1900" dirty="0">
                <a:ea typeface="Calibri" panose="020F0502020204030204" pitchFamily="34" charset="0"/>
                <a:cs typeface="Times New Roman" panose="02020603050405020304" pitchFamily="18" charset="0"/>
              </a:rPr>
              <a:t>This is the eighth in a series of planned webinars which is relevant to all providers, suppliers and services that are or may be in scope to submit the Diagnostic Imaging Data Set (DIDS). </a:t>
            </a:r>
          </a:p>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The slides from the first 7 implementation webinars are available here: </a:t>
            </a:r>
            <a:r>
              <a:rPr lang="en-GB" sz="2000" dirty="0">
                <a:hlinkClick r:id="rId3"/>
              </a:rPr>
              <a:t>Diagnostic Imaging Data Set (DIDS) implementation tools and guidance - NHS England Digital</a:t>
            </a:r>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pPr lvl="0">
              <a:lnSpc>
                <a:spcPct val="115000"/>
              </a:lnSpc>
              <a:spcAft>
                <a:spcPts val="300"/>
              </a:spcAft>
            </a:pPr>
            <a:r>
              <a:rPr lang="en-GB" sz="1900" dirty="0">
                <a:ea typeface="Calibri" panose="020F0502020204030204" pitchFamily="34" charset="0"/>
                <a:cs typeface="Times New Roman" panose="02020603050405020304" pitchFamily="18" charset="0"/>
              </a:rPr>
              <a:t>The target audience for this webinar is:</a:t>
            </a:r>
          </a:p>
          <a:p>
            <a:pPr marL="1028700" lvl="1" indent="-342900">
              <a:lnSpc>
                <a:spcPct val="125000"/>
              </a:lnSpc>
              <a:spcAft>
                <a:spcPts val="300"/>
              </a:spcAft>
            </a:pPr>
            <a:r>
              <a:rPr lang="en-GB" sz="1900" dirty="0">
                <a:ea typeface="Calibri" panose="020F0502020204030204" pitchFamily="34" charset="0"/>
                <a:cs typeface="Calibri" panose="020F0502020204030204" pitchFamily="34" charset="0"/>
              </a:rPr>
              <a:t>All care providers / submitters</a:t>
            </a:r>
          </a:p>
          <a:p>
            <a:pPr marL="1028700" lvl="1" indent="-342900">
              <a:lnSpc>
                <a:spcPct val="125000"/>
              </a:lnSpc>
              <a:spcAft>
                <a:spcPts val="300"/>
              </a:spcAft>
            </a:pPr>
            <a:r>
              <a:rPr lang="en-GB" sz="1900" dirty="0">
                <a:ea typeface="Calibri" panose="020F0502020204030204" pitchFamily="34" charset="0"/>
                <a:cs typeface="Calibri" panose="020F0502020204030204" pitchFamily="34" charset="0"/>
              </a:rPr>
              <a:t>IT system providers</a:t>
            </a:r>
          </a:p>
          <a:p>
            <a:pPr marL="1028700" lvl="1" indent="-342900">
              <a:lnSpc>
                <a:spcPct val="125000"/>
              </a:lnSpc>
              <a:spcAft>
                <a:spcPts val="300"/>
              </a:spcAft>
            </a:pPr>
            <a:r>
              <a:rPr lang="en-GB" sz="1900" dirty="0">
                <a:ea typeface="Calibri" panose="020F0502020204030204" pitchFamily="34" charset="0"/>
                <a:cs typeface="Calibri" panose="020F0502020204030204" pitchFamily="34" charset="0"/>
              </a:rPr>
              <a:t>Other stakeholders with an interest in DIDS data</a:t>
            </a:r>
          </a:p>
          <a:p>
            <a:pPr lvl="0">
              <a:lnSpc>
                <a:spcPct val="115000"/>
              </a:lnSpc>
              <a:spcAft>
                <a:spcPts val="300"/>
              </a:spcAft>
            </a:pPr>
            <a:endParaRPr lang="en-GB" sz="1900" dirty="0">
              <a:ea typeface="Calibri" panose="020F0502020204030204" pitchFamily="34" charset="0"/>
              <a:cs typeface="Calibri" panose="020F0502020204030204" pitchFamily="34" charset="0"/>
            </a:endParaRPr>
          </a:p>
          <a:p>
            <a:pPr fontAlgn="base"/>
            <a:r>
              <a:rPr lang="en-GB" sz="1900" dirty="0">
                <a:ea typeface="Calibri" panose="020F0502020204030204" pitchFamily="34" charset="0"/>
                <a:cs typeface="Calibri" panose="020F0502020204030204" pitchFamily="34" charset="0"/>
              </a:rPr>
              <a:t>This webinar will include </a:t>
            </a:r>
            <a:r>
              <a:rPr lang="en-GB" sz="1900" dirty="0"/>
              <a:t>an update on the DIDS v2.0 implementation, </a:t>
            </a:r>
            <a:r>
              <a:rPr lang="en-GB" sz="1900" dirty="0">
                <a:ea typeface="Calibri" panose="020F0502020204030204" pitchFamily="34" charset="0"/>
                <a:cs typeface="Calibri" panose="020F0502020204030204" pitchFamily="34" charset="0"/>
              </a:rPr>
              <a:t>an</a:t>
            </a:r>
            <a:r>
              <a:rPr lang="en-GB" sz="1900" dirty="0"/>
              <a:t> opportunity to raise any implementation queries and an update on NDIT.  </a:t>
            </a:r>
          </a:p>
          <a:p>
            <a:pPr lvl="0">
              <a:lnSpc>
                <a:spcPct val="115000"/>
              </a:lnSpc>
              <a:spcAft>
                <a:spcPts val="300"/>
              </a:spcAft>
            </a:pPr>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4F01BC58-B3FC-49FB-D609-CFD59EF4118F}"/>
              </a:ext>
            </a:extLst>
          </p:cNvPr>
          <p:cNvSpPr>
            <a:spLocks noGrp="1"/>
          </p:cNvSpPr>
          <p:nvPr>
            <p:ph type="title"/>
          </p:nvPr>
        </p:nvSpPr>
        <p:spPr/>
        <p:txBody>
          <a:bodyPr/>
          <a:lstStyle/>
          <a:p>
            <a:r>
              <a:rPr lang="en-GB" spc="-40" dirty="0"/>
              <a:t>Webinars</a:t>
            </a:r>
          </a:p>
        </p:txBody>
      </p:sp>
      <p:pic>
        <p:nvPicPr>
          <p:cNvPr id="3" name="Graphic 2" descr="Group with solid fill">
            <a:extLst>
              <a:ext uri="{FF2B5EF4-FFF2-40B4-BE49-F238E27FC236}">
                <a16:creationId xmlns:a16="http://schemas.microsoft.com/office/drawing/2014/main" id="{F9137395-C7E8-B5D3-7E91-E03F41CBB760}"/>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656328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4D35D-F556-98E7-F3FE-53909106843F}"/>
              </a:ext>
            </a:extLst>
          </p:cNvPr>
          <p:cNvSpPr>
            <a:spLocks noGrp="1"/>
          </p:cNvSpPr>
          <p:nvPr>
            <p:ph type="title"/>
          </p:nvPr>
        </p:nvSpPr>
        <p:spPr/>
        <p:txBody>
          <a:bodyPr/>
          <a:lstStyle/>
          <a:p>
            <a:r>
              <a:rPr lang="en-GB"/>
              <a:t>Getting started</a:t>
            </a:r>
          </a:p>
        </p:txBody>
      </p:sp>
    </p:spTree>
    <p:extLst>
      <p:ext uri="{BB962C8B-B14F-4D97-AF65-F5344CB8AC3E}">
        <p14:creationId xmlns:p14="http://schemas.microsoft.com/office/powerpoint/2010/main" val="2028067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83D011-DE95-82D0-BD82-B713610D72D2}"/>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85BB47B0-1823-410F-0703-AE98D05EC5F3}"/>
              </a:ext>
            </a:extLst>
          </p:cNvPr>
          <p:cNvSpPr>
            <a:spLocks noGrp="1"/>
          </p:cNvSpPr>
          <p:nvPr>
            <p:ph type="title"/>
          </p:nvPr>
        </p:nvSpPr>
        <p:spPr>
          <a:xfrm>
            <a:off x="432000" y="432000"/>
            <a:ext cx="11404154" cy="865186"/>
          </a:xfrm>
        </p:spPr>
        <p:txBody>
          <a:bodyPr/>
          <a:lstStyle/>
          <a:p>
            <a:r>
              <a:rPr lang="en-GB"/>
              <a:t>Getting started</a:t>
            </a:r>
            <a:endParaRPr lang="en-GB" spc="-40"/>
          </a:p>
        </p:txBody>
      </p:sp>
      <p:sp>
        <p:nvSpPr>
          <p:cNvPr id="5" name="Content Placeholder 4">
            <a:extLst>
              <a:ext uri="{FF2B5EF4-FFF2-40B4-BE49-F238E27FC236}">
                <a16:creationId xmlns:a16="http://schemas.microsoft.com/office/drawing/2014/main" id="{DCCFA3A1-953E-E003-F0DD-D74967F293D2}"/>
              </a:ext>
            </a:extLst>
          </p:cNvPr>
          <p:cNvSpPr>
            <a:spLocks noGrp="1"/>
          </p:cNvSpPr>
          <p:nvPr>
            <p:ph idx="1"/>
          </p:nvPr>
        </p:nvSpPr>
        <p:spPr>
          <a:xfrm>
            <a:off x="432000" y="1548466"/>
            <a:ext cx="11229913" cy="5024611"/>
          </a:xfrm>
        </p:spPr>
        <p:txBody>
          <a:bodyPr vert="horz" lIns="0" tIns="0" rIns="0" bIns="0" rtlCol="0" anchor="t">
            <a:normAutofit fontScale="85000" lnSpcReduction="20000"/>
          </a:bodyPr>
          <a:lstStyle/>
          <a:p>
            <a:pPr marL="342900" indent="-342900">
              <a:spcAft>
                <a:spcPts val="1200"/>
              </a:spcAft>
              <a:buClr>
                <a:schemeClr val="accent6"/>
              </a:buClr>
              <a:buFont typeface="Arial" panose="020B0604020202020204" pitchFamily="34" charset="0"/>
              <a:buChar char="•"/>
            </a:pPr>
            <a:r>
              <a:rPr lang="en-GB" sz="2400">
                <a:cs typeface="Arial"/>
              </a:rPr>
              <a:t>Read the guidance for NDSP on our </a:t>
            </a:r>
            <a:r>
              <a:rPr lang="en-GB" sz="2400">
                <a:cs typeface="Arial"/>
                <a:hlinkClick r:id="rId3"/>
              </a:rPr>
              <a:t>NHS Futures Site</a:t>
            </a:r>
            <a:endParaRPr lang="en-GB" sz="2400">
              <a:cs typeface="Arial"/>
            </a:endParaRPr>
          </a:p>
          <a:p>
            <a:pPr marL="1028700" lvl="1" indent="-342900">
              <a:spcAft>
                <a:spcPts val="1200"/>
              </a:spcAft>
              <a:buClr>
                <a:schemeClr val="accent6"/>
              </a:buClr>
            </a:pPr>
            <a:r>
              <a:rPr lang="en-GB" sz="2400">
                <a:cs typeface="Arial"/>
              </a:rPr>
              <a:t>If you are from outside the NHS and need an invite to join, please contact </a:t>
            </a:r>
            <a:r>
              <a:rPr lang="en-GB" sz="2400">
                <a:cs typeface="Arial"/>
                <a:hlinkClick r:id="rId4"/>
              </a:rPr>
              <a:t>robyn.mcnally1@nhs.net</a:t>
            </a:r>
            <a:r>
              <a:rPr lang="en-GB" sz="2400">
                <a:cs typeface="Arial"/>
              </a:rPr>
              <a:t> </a:t>
            </a:r>
          </a:p>
          <a:p>
            <a:pPr marL="1028700" lvl="1" indent="-342900">
              <a:spcAft>
                <a:spcPts val="1200"/>
              </a:spcAft>
              <a:buClr>
                <a:schemeClr val="accent6"/>
              </a:buClr>
            </a:pPr>
            <a:endParaRPr lang="en-GB" sz="2400">
              <a:cs typeface="Arial"/>
            </a:endParaRPr>
          </a:p>
          <a:p>
            <a:pPr marL="342900" indent="-342900">
              <a:spcAft>
                <a:spcPts val="1200"/>
              </a:spcAft>
              <a:buClr>
                <a:schemeClr val="accent6"/>
              </a:buClr>
              <a:buFont typeface="Arial" panose="020B0604020202020204" pitchFamily="34" charset="0"/>
              <a:buChar char="•"/>
            </a:pPr>
            <a:r>
              <a:rPr lang="en-GB" sz="2400">
                <a:cs typeface="Arial"/>
              </a:rPr>
              <a:t>If you don’t already have one, get a CIS2 account</a:t>
            </a:r>
          </a:p>
          <a:p>
            <a:pPr marL="1028700" lvl="1" indent="-342900">
              <a:spcAft>
                <a:spcPts val="1200"/>
              </a:spcAft>
              <a:buClr>
                <a:schemeClr val="accent6"/>
              </a:buClr>
            </a:pPr>
            <a:r>
              <a:rPr lang="en-GB" sz="2400">
                <a:cs typeface="Arial"/>
              </a:rPr>
              <a:t>The best route is to contact your Registration Authority or IT helpdesk</a:t>
            </a:r>
          </a:p>
          <a:p>
            <a:pPr marL="1028700" lvl="1" indent="-342900">
              <a:spcAft>
                <a:spcPts val="1200"/>
              </a:spcAft>
              <a:buClr>
                <a:schemeClr val="accent6"/>
              </a:buClr>
            </a:pPr>
            <a:endParaRPr lang="en-GB" sz="2400">
              <a:cs typeface="Arial"/>
            </a:endParaRPr>
          </a:p>
          <a:p>
            <a:pPr marL="342900" indent="-342900">
              <a:spcAft>
                <a:spcPts val="1200"/>
              </a:spcAft>
              <a:buClr>
                <a:schemeClr val="accent6"/>
              </a:buClr>
              <a:buFont typeface="Arial" panose="020B0604020202020204" pitchFamily="34" charset="0"/>
              <a:buChar char="•"/>
            </a:pPr>
            <a:r>
              <a:rPr lang="en-GB" sz="2400">
                <a:cs typeface="Arial"/>
              </a:rPr>
              <a:t>Sign in using your CIS2 account and check that you have the correct permissions</a:t>
            </a:r>
          </a:p>
          <a:p>
            <a:pPr marL="1028700" lvl="1" indent="-342900">
              <a:spcAft>
                <a:spcPts val="1200"/>
              </a:spcAft>
              <a:buClr>
                <a:schemeClr val="accent6"/>
              </a:buClr>
            </a:pPr>
            <a:r>
              <a:rPr lang="en-GB" sz="2400">
                <a:cs typeface="Arial"/>
              </a:rPr>
              <a:t>If you don’t, you can complete a permissions request </a:t>
            </a:r>
          </a:p>
          <a:p>
            <a:pPr marL="1028700" lvl="1" indent="-342900">
              <a:spcAft>
                <a:spcPts val="1200"/>
              </a:spcAft>
              <a:buClr>
                <a:schemeClr val="accent6"/>
              </a:buClr>
            </a:pPr>
            <a:endParaRPr lang="en-GB" sz="2400">
              <a:cs typeface="Arial"/>
            </a:endParaRPr>
          </a:p>
          <a:p>
            <a:pPr marL="342900" indent="-342900">
              <a:spcAft>
                <a:spcPts val="1200"/>
              </a:spcAft>
              <a:buClr>
                <a:schemeClr val="accent6"/>
              </a:buClr>
              <a:buFont typeface="Arial" panose="020B0604020202020204" pitchFamily="34" charset="0"/>
              <a:buChar char="•"/>
            </a:pPr>
            <a:r>
              <a:rPr lang="en-GB" sz="2400">
                <a:cs typeface="Arial"/>
              </a:rPr>
              <a:t>When you have the correct permissions, you can start submitting </a:t>
            </a:r>
          </a:p>
          <a:p>
            <a:pPr marL="1028700" lvl="1" indent="-342900">
              <a:spcAft>
                <a:spcPts val="1200"/>
              </a:spcAft>
              <a:buClr>
                <a:schemeClr val="accent6"/>
              </a:buClr>
            </a:pPr>
            <a:r>
              <a:rPr lang="en-GB" sz="2400">
                <a:cs typeface="Arial"/>
              </a:rPr>
              <a:t>You can do real or test submissions</a:t>
            </a:r>
            <a:br>
              <a:rPr lang="en-GB" sz="2400">
                <a:cs typeface="Arial"/>
              </a:rPr>
            </a:br>
            <a:endParaRPr lang="en-GB" sz="2400">
              <a:cs typeface="Arial"/>
            </a:endParaRPr>
          </a:p>
          <a:p>
            <a:pPr>
              <a:lnSpc>
                <a:spcPct val="100000"/>
              </a:lnSpc>
              <a:spcAft>
                <a:spcPts val="1200"/>
              </a:spcAft>
              <a:buClr>
                <a:schemeClr val="accent6"/>
              </a:buClr>
            </a:pPr>
            <a:endParaRPr lang="en-GB" sz="2400"/>
          </a:p>
        </p:txBody>
      </p:sp>
    </p:spTree>
    <p:extLst>
      <p:ext uri="{BB962C8B-B14F-4D97-AF65-F5344CB8AC3E}">
        <p14:creationId xmlns:p14="http://schemas.microsoft.com/office/powerpoint/2010/main" val="2020721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7B56FC-35A1-6298-8B67-193427D5F2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0DC6796-B5ED-6203-B0B8-2FC2427CB5F1}"/>
              </a:ext>
            </a:extLst>
          </p:cNvPr>
          <p:cNvSpPr>
            <a:spLocks noGrp="1"/>
          </p:cNvSpPr>
          <p:nvPr>
            <p:ph type="title"/>
          </p:nvPr>
        </p:nvSpPr>
        <p:spPr/>
        <p:txBody>
          <a:bodyPr/>
          <a:lstStyle/>
          <a:p>
            <a:r>
              <a:rPr lang="en-GB"/>
              <a:t>Common issues </a:t>
            </a:r>
          </a:p>
        </p:txBody>
      </p:sp>
      <p:sp>
        <p:nvSpPr>
          <p:cNvPr id="3" name="Text Placeholder 2">
            <a:extLst>
              <a:ext uri="{FF2B5EF4-FFF2-40B4-BE49-F238E27FC236}">
                <a16:creationId xmlns:a16="http://schemas.microsoft.com/office/drawing/2014/main" id="{AB0FE134-4671-093C-9197-8EF139550BFF}"/>
              </a:ext>
            </a:extLst>
          </p:cNvPr>
          <p:cNvSpPr>
            <a:spLocks noGrp="1"/>
          </p:cNvSpPr>
          <p:nvPr>
            <p:ph type="body" sz="quarter" idx="13"/>
          </p:nvPr>
        </p:nvSpPr>
        <p:spPr/>
        <p:txBody>
          <a:bodyPr/>
          <a:lstStyle/>
          <a:p>
            <a:r>
              <a:rPr lang="en-GB"/>
              <a:t>And how to fix them</a:t>
            </a:r>
          </a:p>
        </p:txBody>
      </p:sp>
    </p:spTree>
    <p:extLst>
      <p:ext uri="{BB962C8B-B14F-4D97-AF65-F5344CB8AC3E}">
        <p14:creationId xmlns:p14="http://schemas.microsoft.com/office/powerpoint/2010/main" val="4059218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010C9F-A067-9355-F883-20D21A0672E4}"/>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250A6359-1C72-D35A-6BDE-27D825A41786}"/>
              </a:ext>
            </a:extLst>
          </p:cNvPr>
          <p:cNvSpPr>
            <a:spLocks noGrp="1"/>
          </p:cNvSpPr>
          <p:nvPr>
            <p:ph type="title"/>
          </p:nvPr>
        </p:nvSpPr>
        <p:spPr>
          <a:xfrm>
            <a:off x="432000" y="432000"/>
            <a:ext cx="11404154" cy="865186"/>
          </a:xfrm>
        </p:spPr>
        <p:txBody>
          <a:bodyPr>
            <a:normAutofit/>
          </a:bodyPr>
          <a:lstStyle/>
          <a:p>
            <a:r>
              <a:rPr lang="en-GB"/>
              <a:t>“Provider user mapping was unsuccessful” </a:t>
            </a:r>
            <a:endParaRPr lang="en-GB" spc="-40"/>
          </a:p>
        </p:txBody>
      </p:sp>
      <p:sp>
        <p:nvSpPr>
          <p:cNvPr id="5" name="Content Placeholder 4">
            <a:extLst>
              <a:ext uri="{FF2B5EF4-FFF2-40B4-BE49-F238E27FC236}">
                <a16:creationId xmlns:a16="http://schemas.microsoft.com/office/drawing/2014/main" id="{5FCAA426-A21B-B5FD-754B-B1F045DAFA1A}"/>
              </a:ext>
            </a:extLst>
          </p:cNvPr>
          <p:cNvSpPr>
            <a:spLocks noGrp="1"/>
          </p:cNvSpPr>
          <p:nvPr>
            <p:ph idx="1"/>
          </p:nvPr>
        </p:nvSpPr>
        <p:spPr>
          <a:xfrm>
            <a:off x="432000" y="1455702"/>
            <a:ext cx="6204774" cy="4653550"/>
          </a:xfrm>
        </p:spPr>
        <p:txBody>
          <a:bodyPr vert="horz" lIns="0" tIns="0" rIns="0" bIns="0" rtlCol="0" anchor="t">
            <a:normAutofit/>
          </a:bodyPr>
          <a:lstStyle/>
          <a:p>
            <a:pPr fontAlgn="base"/>
            <a:r>
              <a:rPr lang="en-GB"/>
              <a:t>If you receive this error, it is because your email address is not correctly set up on your CIS2 account.</a:t>
            </a:r>
          </a:p>
          <a:p>
            <a:pPr fontAlgn="base"/>
            <a:endParaRPr lang="en-GB"/>
          </a:p>
          <a:p>
            <a:pPr fontAlgn="base"/>
            <a:r>
              <a:rPr lang="en-GB"/>
              <a:t>To fix this, you should </a:t>
            </a:r>
            <a:r>
              <a:rPr lang="en-GB">
                <a:hlinkClick r:id="rId3" tooltip="Original URL: https://manage-care-identities.care-identity-service2.nhs.uk/auth/login. Click or tap if you trust this link."/>
              </a:rPr>
              <a:t>log in to CIS2</a:t>
            </a:r>
            <a:r>
              <a:rPr lang="en-GB">
                <a:hlinkClick r:id="rId4" tooltip="Original URL: https://manage-care-identities.care-identity-service2.nhs.uk/auth/login. Click or tap if you trust this link."/>
              </a:rPr>
              <a:t> </a:t>
            </a:r>
            <a:r>
              <a:rPr lang="en-GB"/>
              <a:t>and ensure that your email address is correctly linked to your CIS2 account.</a:t>
            </a:r>
          </a:p>
          <a:p>
            <a:pPr lvl="1" fontAlgn="base"/>
            <a:r>
              <a:rPr lang="en-GB"/>
              <a:t>If it is already set up, try un-setting your email address and then re-setting it.</a:t>
            </a:r>
          </a:p>
          <a:p>
            <a:pPr lvl="1" fontAlgn="base"/>
            <a:r>
              <a:rPr lang="en-GB"/>
              <a:t>If you're having trouble with this step, contact your organisation's Registration Authority for help.</a:t>
            </a:r>
          </a:p>
          <a:p>
            <a:pPr>
              <a:lnSpc>
                <a:spcPct val="100000"/>
              </a:lnSpc>
              <a:spcAft>
                <a:spcPts val="1200"/>
              </a:spcAft>
              <a:buClr>
                <a:schemeClr val="accent6"/>
              </a:buClr>
            </a:pPr>
            <a:endParaRPr lang="en-GB" sz="2400"/>
          </a:p>
        </p:txBody>
      </p:sp>
      <p:pic>
        <p:nvPicPr>
          <p:cNvPr id="3" name="Picture 2">
            <a:extLst>
              <a:ext uri="{FF2B5EF4-FFF2-40B4-BE49-F238E27FC236}">
                <a16:creationId xmlns:a16="http://schemas.microsoft.com/office/drawing/2014/main" id="{695B7164-A781-5972-76E5-31748D69E7A4}"/>
              </a:ext>
            </a:extLst>
          </p:cNvPr>
          <p:cNvPicPr>
            <a:picLocks noChangeAspect="1"/>
          </p:cNvPicPr>
          <p:nvPr/>
        </p:nvPicPr>
        <p:blipFill>
          <a:blip r:embed="rId5"/>
          <a:stretch>
            <a:fillRect/>
          </a:stretch>
        </p:blipFill>
        <p:spPr>
          <a:xfrm>
            <a:off x="6918478" y="1455702"/>
            <a:ext cx="4769095" cy="4457929"/>
          </a:xfrm>
          <a:prstGeom prst="rect">
            <a:avLst/>
          </a:prstGeom>
        </p:spPr>
      </p:pic>
    </p:spTree>
    <p:extLst>
      <p:ext uri="{BB962C8B-B14F-4D97-AF65-F5344CB8AC3E}">
        <p14:creationId xmlns:p14="http://schemas.microsoft.com/office/powerpoint/2010/main" val="1288326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E81749-89E8-05D1-87FE-1C30A8989EC6}"/>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D5414C54-A2DE-6022-B1B4-F55F7427DAC3}"/>
              </a:ext>
            </a:extLst>
          </p:cNvPr>
          <p:cNvSpPr>
            <a:spLocks noGrp="1"/>
          </p:cNvSpPr>
          <p:nvPr>
            <p:ph type="title"/>
          </p:nvPr>
        </p:nvSpPr>
        <p:spPr>
          <a:xfrm>
            <a:off x="432000" y="432000"/>
            <a:ext cx="11404154" cy="865186"/>
          </a:xfrm>
        </p:spPr>
        <p:txBody>
          <a:bodyPr>
            <a:normAutofit/>
          </a:bodyPr>
          <a:lstStyle/>
          <a:p>
            <a:r>
              <a:rPr lang="en-GB"/>
              <a:t>Can’t drag and drop CSV</a:t>
            </a:r>
            <a:endParaRPr lang="en-GB" spc="-40"/>
          </a:p>
        </p:txBody>
      </p:sp>
      <p:sp>
        <p:nvSpPr>
          <p:cNvPr id="5" name="Content Placeholder 4">
            <a:extLst>
              <a:ext uri="{FF2B5EF4-FFF2-40B4-BE49-F238E27FC236}">
                <a16:creationId xmlns:a16="http://schemas.microsoft.com/office/drawing/2014/main" id="{108DBEFF-59D6-4FDF-CC1E-270068D9B224}"/>
              </a:ext>
            </a:extLst>
          </p:cNvPr>
          <p:cNvSpPr>
            <a:spLocks noGrp="1"/>
          </p:cNvSpPr>
          <p:nvPr>
            <p:ph idx="1"/>
          </p:nvPr>
        </p:nvSpPr>
        <p:spPr>
          <a:xfrm>
            <a:off x="432000" y="1455702"/>
            <a:ext cx="6204774" cy="4113678"/>
          </a:xfrm>
        </p:spPr>
        <p:txBody>
          <a:bodyPr vert="horz" lIns="0" tIns="0" rIns="0" bIns="0" rtlCol="0" anchor="t">
            <a:normAutofit/>
          </a:bodyPr>
          <a:lstStyle/>
          <a:p>
            <a:pPr>
              <a:lnSpc>
                <a:spcPct val="100000"/>
              </a:lnSpc>
              <a:spcAft>
                <a:spcPts val="1200"/>
              </a:spcAft>
              <a:buClr>
                <a:schemeClr val="accent6"/>
              </a:buClr>
            </a:pPr>
            <a:r>
              <a:rPr lang="en-GB" sz="2400" dirty="0"/>
              <a:t>Many users are receiving an error message when they try to drag and drop a file. </a:t>
            </a:r>
          </a:p>
          <a:p>
            <a:pPr>
              <a:lnSpc>
                <a:spcPct val="100000"/>
              </a:lnSpc>
              <a:spcAft>
                <a:spcPts val="1200"/>
              </a:spcAft>
              <a:buClr>
                <a:schemeClr val="accent6"/>
              </a:buClr>
            </a:pPr>
            <a:endParaRPr lang="en-GB" sz="2400" dirty="0"/>
          </a:p>
          <a:p>
            <a:pPr>
              <a:lnSpc>
                <a:spcPct val="100000"/>
              </a:lnSpc>
              <a:spcAft>
                <a:spcPts val="1200"/>
              </a:spcAft>
              <a:buClr>
                <a:schemeClr val="accent6"/>
              </a:buClr>
            </a:pPr>
            <a:r>
              <a:rPr lang="en-GB" sz="2400" dirty="0"/>
              <a:t>The team are investigating this and will deploy a permanent fix as soon as possible.</a:t>
            </a:r>
          </a:p>
          <a:p>
            <a:pPr>
              <a:lnSpc>
                <a:spcPct val="100000"/>
              </a:lnSpc>
              <a:spcAft>
                <a:spcPts val="1200"/>
              </a:spcAft>
              <a:buClr>
                <a:schemeClr val="accent6"/>
              </a:buClr>
            </a:pPr>
            <a:endParaRPr lang="en-GB" sz="2400" dirty="0"/>
          </a:p>
          <a:p>
            <a:pPr>
              <a:lnSpc>
                <a:spcPct val="100000"/>
              </a:lnSpc>
              <a:spcAft>
                <a:spcPts val="1200"/>
              </a:spcAft>
              <a:buClr>
                <a:schemeClr val="accent6"/>
              </a:buClr>
            </a:pPr>
            <a:r>
              <a:rPr lang="en-GB" sz="2400" dirty="0"/>
              <a:t>Workaround: “choose file” rather than dragging and dropping.</a:t>
            </a:r>
          </a:p>
        </p:txBody>
      </p:sp>
      <p:pic>
        <p:nvPicPr>
          <p:cNvPr id="3" name="Picture 2">
            <a:extLst>
              <a:ext uri="{FF2B5EF4-FFF2-40B4-BE49-F238E27FC236}">
                <a16:creationId xmlns:a16="http://schemas.microsoft.com/office/drawing/2014/main" id="{466CA6D7-349A-E268-73F9-7F49C36165F9}"/>
              </a:ext>
            </a:extLst>
          </p:cNvPr>
          <p:cNvPicPr>
            <a:picLocks noChangeAspect="1"/>
          </p:cNvPicPr>
          <p:nvPr/>
        </p:nvPicPr>
        <p:blipFill>
          <a:blip r:embed="rId3"/>
          <a:stretch>
            <a:fillRect/>
          </a:stretch>
        </p:blipFill>
        <p:spPr>
          <a:xfrm>
            <a:off x="6944269" y="985760"/>
            <a:ext cx="4891885" cy="5272192"/>
          </a:xfrm>
          <a:prstGeom prst="rect">
            <a:avLst/>
          </a:prstGeom>
        </p:spPr>
      </p:pic>
    </p:spTree>
    <p:extLst>
      <p:ext uri="{BB962C8B-B14F-4D97-AF65-F5344CB8AC3E}">
        <p14:creationId xmlns:p14="http://schemas.microsoft.com/office/powerpoint/2010/main" val="4067161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85BFF1-6490-ACCC-2C5E-11A506540C2F}"/>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F4D4A5EC-7B9C-9DA0-B665-096000B4ADCE}"/>
              </a:ext>
            </a:extLst>
          </p:cNvPr>
          <p:cNvSpPr>
            <a:spLocks noGrp="1"/>
          </p:cNvSpPr>
          <p:nvPr>
            <p:ph type="title"/>
          </p:nvPr>
        </p:nvSpPr>
        <p:spPr>
          <a:xfrm>
            <a:off x="432000" y="432000"/>
            <a:ext cx="11404154" cy="865186"/>
          </a:xfrm>
        </p:spPr>
        <p:txBody>
          <a:bodyPr>
            <a:normAutofit fontScale="90000"/>
          </a:bodyPr>
          <a:lstStyle/>
          <a:p>
            <a:r>
              <a:rPr lang="en-GB" dirty="0"/>
              <a:t>Incorrect file rejection due to file </a:t>
            </a:r>
            <a:r>
              <a:rPr lang="en-GB"/>
              <a:t>creation</a:t>
            </a:r>
            <a:r>
              <a:rPr lang="en-GB" dirty="0"/>
              <a:t> being in the future</a:t>
            </a:r>
            <a:endParaRPr lang="en-GB" spc="-40" dirty="0"/>
          </a:p>
        </p:txBody>
      </p:sp>
      <p:sp>
        <p:nvSpPr>
          <p:cNvPr id="5" name="Content Placeholder 4">
            <a:extLst>
              <a:ext uri="{FF2B5EF4-FFF2-40B4-BE49-F238E27FC236}">
                <a16:creationId xmlns:a16="http://schemas.microsoft.com/office/drawing/2014/main" id="{FDBEB54A-B9A2-B1B5-3B15-F12695EBCF61}"/>
              </a:ext>
            </a:extLst>
          </p:cNvPr>
          <p:cNvSpPr>
            <a:spLocks noGrp="1"/>
          </p:cNvSpPr>
          <p:nvPr>
            <p:ph idx="1"/>
          </p:nvPr>
        </p:nvSpPr>
        <p:spPr>
          <a:xfrm>
            <a:off x="431999" y="1712144"/>
            <a:ext cx="10501043" cy="4113678"/>
          </a:xfrm>
        </p:spPr>
        <p:txBody>
          <a:bodyPr vert="horz" lIns="0" tIns="0" rIns="0" bIns="0" rtlCol="0" anchor="t">
            <a:normAutofit/>
          </a:bodyPr>
          <a:lstStyle/>
          <a:p>
            <a:pPr>
              <a:spcAft>
                <a:spcPts val="1200"/>
              </a:spcAft>
              <a:buClr>
                <a:schemeClr val="accent6"/>
              </a:buClr>
            </a:pPr>
            <a:r>
              <a:rPr lang="en-GB" sz="2400" dirty="0"/>
              <a:t>Some users are having files rejected for the file being created in the future, when </a:t>
            </a:r>
            <a:r>
              <a:rPr lang="en-GB" sz="2400"/>
              <a:t>in fact it was created in the recent past (within 1 hour). </a:t>
            </a:r>
          </a:p>
          <a:p>
            <a:pPr marL="342900" indent="-342900">
              <a:lnSpc>
                <a:spcPct val="100000"/>
              </a:lnSpc>
              <a:spcAft>
                <a:spcPts val="1200"/>
              </a:spcAft>
              <a:buClr>
                <a:schemeClr val="accent6"/>
              </a:buClr>
              <a:buFont typeface="Arial" panose="020B0604020202020204" pitchFamily="34" charset="0"/>
              <a:buChar char="•"/>
            </a:pPr>
            <a:endParaRPr lang="en-GB" sz="2400"/>
          </a:p>
          <a:p>
            <a:pPr>
              <a:spcAft>
                <a:spcPts val="1200"/>
              </a:spcAft>
              <a:buClr>
                <a:schemeClr val="accent6"/>
              </a:buClr>
            </a:pPr>
            <a:r>
              <a:rPr lang="en-GB" sz="2400" dirty="0"/>
              <a:t>The team have identified the issue and will deploy a permanent fix as soon as possible.</a:t>
            </a:r>
            <a:endParaRPr lang="en-GB" sz="2400" dirty="0">
              <a:cs typeface="Arial"/>
            </a:endParaRPr>
          </a:p>
          <a:p>
            <a:pPr>
              <a:spcAft>
                <a:spcPts val="1200"/>
              </a:spcAft>
              <a:buClr>
                <a:schemeClr val="accent6"/>
              </a:buClr>
            </a:pPr>
            <a:endParaRPr lang="en-GB" sz="2400"/>
          </a:p>
          <a:p>
            <a:pPr>
              <a:spcAft>
                <a:spcPts val="1200"/>
              </a:spcAft>
              <a:buClr>
                <a:schemeClr val="accent6"/>
              </a:buClr>
            </a:pPr>
            <a:r>
              <a:rPr lang="en-GB" sz="2400"/>
              <a:t>Workaround: wait one hour between extracting data and uploading it.</a:t>
            </a:r>
          </a:p>
          <a:p>
            <a:pPr marL="342900" indent="-342900">
              <a:lnSpc>
                <a:spcPct val="100000"/>
              </a:lnSpc>
              <a:spcAft>
                <a:spcPts val="1200"/>
              </a:spcAft>
              <a:buClr>
                <a:schemeClr val="accent6"/>
              </a:buClr>
              <a:buFont typeface="Arial" panose="020B0604020202020204" pitchFamily="34" charset="0"/>
              <a:buChar char="•"/>
            </a:pPr>
            <a:endParaRPr lang="en-GB" sz="2400"/>
          </a:p>
          <a:p>
            <a:pPr marL="342900" indent="-342900">
              <a:lnSpc>
                <a:spcPct val="100000"/>
              </a:lnSpc>
              <a:spcAft>
                <a:spcPts val="1200"/>
              </a:spcAft>
              <a:buClr>
                <a:schemeClr val="accent6"/>
              </a:buClr>
              <a:buFont typeface="Arial" panose="020B0604020202020204" pitchFamily="34" charset="0"/>
              <a:buChar char="•"/>
            </a:pPr>
            <a:endParaRPr lang="en-GB" sz="2400"/>
          </a:p>
        </p:txBody>
      </p:sp>
    </p:spTree>
    <p:extLst>
      <p:ext uri="{BB962C8B-B14F-4D97-AF65-F5344CB8AC3E}">
        <p14:creationId xmlns:p14="http://schemas.microsoft.com/office/powerpoint/2010/main" val="536884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AFA119-537E-A065-EE2D-C313B11F43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B76C4E-8571-A6F6-474F-32D81A4ADFDC}"/>
              </a:ext>
            </a:extLst>
          </p:cNvPr>
          <p:cNvSpPr>
            <a:spLocks noGrp="1"/>
          </p:cNvSpPr>
          <p:nvPr>
            <p:ph type="title"/>
          </p:nvPr>
        </p:nvSpPr>
        <p:spPr/>
        <p:txBody>
          <a:bodyPr/>
          <a:lstStyle/>
          <a:p>
            <a:r>
              <a:rPr lang="en-GB"/>
              <a:t>Where to go for more information on NDSP</a:t>
            </a:r>
          </a:p>
        </p:txBody>
      </p:sp>
    </p:spTree>
    <p:extLst>
      <p:ext uri="{BB962C8B-B14F-4D97-AF65-F5344CB8AC3E}">
        <p14:creationId xmlns:p14="http://schemas.microsoft.com/office/powerpoint/2010/main" val="2410429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0CBCD1-A78F-4B5E-EE93-9BB3AD62532B}"/>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A8610109-B41B-FFE1-DD42-1FDA1C28A99F}"/>
              </a:ext>
            </a:extLst>
          </p:cNvPr>
          <p:cNvSpPr>
            <a:spLocks noGrp="1"/>
          </p:cNvSpPr>
          <p:nvPr>
            <p:ph type="title"/>
          </p:nvPr>
        </p:nvSpPr>
        <p:spPr>
          <a:xfrm>
            <a:off x="432000" y="432000"/>
            <a:ext cx="11404154" cy="865186"/>
          </a:xfrm>
        </p:spPr>
        <p:txBody>
          <a:bodyPr/>
          <a:lstStyle/>
          <a:p>
            <a:r>
              <a:rPr lang="en-GB"/>
              <a:t>Further support</a:t>
            </a:r>
            <a:endParaRPr lang="en-GB" spc="-40"/>
          </a:p>
        </p:txBody>
      </p:sp>
      <p:sp>
        <p:nvSpPr>
          <p:cNvPr id="5" name="Content Placeholder 4">
            <a:extLst>
              <a:ext uri="{FF2B5EF4-FFF2-40B4-BE49-F238E27FC236}">
                <a16:creationId xmlns:a16="http://schemas.microsoft.com/office/drawing/2014/main" id="{13C5074A-8924-EBB2-61E1-7B1AC0306E06}"/>
              </a:ext>
            </a:extLst>
          </p:cNvPr>
          <p:cNvSpPr>
            <a:spLocks noGrp="1"/>
          </p:cNvSpPr>
          <p:nvPr>
            <p:ph idx="1"/>
          </p:nvPr>
        </p:nvSpPr>
        <p:spPr>
          <a:xfrm>
            <a:off x="432000" y="1455702"/>
            <a:ext cx="6204774" cy="4113678"/>
          </a:xfrm>
        </p:spPr>
        <p:txBody>
          <a:bodyPr vert="horz" lIns="0" tIns="0" rIns="0" bIns="0" rtlCol="0" anchor="t">
            <a:normAutofit fontScale="92500"/>
          </a:bodyPr>
          <a:lstStyle/>
          <a:p>
            <a:pPr>
              <a:spcAft>
                <a:spcPts val="1200"/>
              </a:spcAft>
              <a:buClr>
                <a:schemeClr val="accent6"/>
              </a:buClr>
            </a:pPr>
            <a:r>
              <a:rPr lang="en-GB" sz="2400">
                <a:cs typeface="Arial"/>
              </a:rPr>
              <a:t>If you are having problems getting access or using the system you can:</a:t>
            </a:r>
            <a:br>
              <a:rPr lang="en-GB" sz="2400">
                <a:cs typeface="Arial"/>
              </a:rPr>
            </a:br>
            <a:br>
              <a:rPr lang="en-GB" sz="2400">
                <a:cs typeface="Arial"/>
              </a:rPr>
            </a:br>
            <a:r>
              <a:rPr lang="en-GB" sz="2400">
                <a:cs typeface="Arial"/>
              </a:rPr>
              <a:t>1. Visit our NDSP support pages on NHS Futures</a:t>
            </a:r>
          </a:p>
          <a:p>
            <a:pPr marL="1028700" lvl="1" indent="-342900">
              <a:spcAft>
                <a:spcPts val="1200"/>
              </a:spcAft>
              <a:buClr>
                <a:schemeClr val="accent6"/>
              </a:buClr>
            </a:pPr>
            <a:r>
              <a:rPr lang="en-GB" sz="2400">
                <a:cs typeface="Arial"/>
              </a:rPr>
              <a:t>Including FAQs &amp; Known Issues</a:t>
            </a:r>
            <a:br>
              <a:rPr lang="en-GB" sz="2400">
                <a:cs typeface="Arial"/>
              </a:rPr>
            </a:br>
            <a:endParaRPr lang="en-GB" sz="2400">
              <a:cs typeface="Arial"/>
            </a:endParaRPr>
          </a:p>
          <a:p>
            <a:pPr>
              <a:spcAft>
                <a:spcPts val="1200"/>
              </a:spcAft>
              <a:buClr>
                <a:schemeClr val="accent6"/>
              </a:buClr>
            </a:pPr>
            <a:r>
              <a:rPr lang="en-GB" sz="2400">
                <a:cs typeface="Arial"/>
              </a:rPr>
              <a:t>2. Email our support inbox for one-to-one support:</a:t>
            </a:r>
            <a:br>
              <a:rPr lang="en-GB" sz="2400">
                <a:cs typeface="Arial"/>
              </a:rPr>
            </a:br>
            <a:br>
              <a:rPr lang="en-GB" sz="2400">
                <a:cs typeface="Arial"/>
              </a:rPr>
            </a:br>
            <a:r>
              <a:rPr lang="en-GB" sz="2400">
                <a:cs typeface="Arial"/>
              </a:rPr>
              <a:t>	ssd.nationalservicedesk@nhs.net</a:t>
            </a:r>
            <a:br>
              <a:rPr lang="en-GB" sz="2400">
                <a:cs typeface="Arial"/>
              </a:rPr>
            </a:br>
            <a:endParaRPr lang="en-GB" sz="2400">
              <a:cs typeface="Arial"/>
            </a:endParaRPr>
          </a:p>
          <a:p>
            <a:pPr>
              <a:lnSpc>
                <a:spcPct val="100000"/>
              </a:lnSpc>
              <a:spcAft>
                <a:spcPts val="1200"/>
              </a:spcAft>
              <a:buClr>
                <a:schemeClr val="accent6"/>
              </a:buClr>
            </a:pPr>
            <a:endParaRPr lang="en-GB" sz="2400"/>
          </a:p>
        </p:txBody>
      </p:sp>
      <p:pic>
        <p:nvPicPr>
          <p:cNvPr id="3" name="Picture 2" descr="A screenshot of a computer&#10;&#10;AI-generated content may be incorrect.">
            <a:extLst>
              <a:ext uri="{FF2B5EF4-FFF2-40B4-BE49-F238E27FC236}">
                <a16:creationId xmlns:a16="http://schemas.microsoft.com/office/drawing/2014/main" id="{8A21E832-E6A1-BA5D-92C9-4272A4AC49E4}"/>
              </a:ext>
            </a:extLst>
          </p:cNvPr>
          <p:cNvPicPr>
            <a:picLocks noChangeAspect="1"/>
          </p:cNvPicPr>
          <p:nvPr/>
        </p:nvPicPr>
        <p:blipFill>
          <a:blip r:embed="rId3"/>
          <a:stretch>
            <a:fillRect/>
          </a:stretch>
        </p:blipFill>
        <p:spPr>
          <a:xfrm>
            <a:off x="6722964" y="1544192"/>
            <a:ext cx="5113190" cy="3429000"/>
          </a:xfrm>
          <a:prstGeom prst="rect">
            <a:avLst/>
          </a:prstGeom>
        </p:spPr>
      </p:pic>
    </p:spTree>
    <p:extLst>
      <p:ext uri="{BB962C8B-B14F-4D97-AF65-F5344CB8AC3E}">
        <p14:creationId xmlns:p14="http://schemas.microsoft.com/office/powerpoint/2010/main" val="10705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10C8923-F166-AD52-6040-1C52D1B2EDA4}"/>
              </a:ext>
            </a:extLst>
          </p:cNvPr>
          <p:cNvSpPr>
            <a:spLocks noGrp="1"/>
          </p:cNvSpPr>
          <p:nvPr>
            <p:ph type="body" sz="quarter" idx="13"/>
          </p:nvPr>
        </p:nvSpPr>
        <p:spPr>
          <a:xfrm>
            <a:off x="507356" y="1456665"/>
            <a:ext cx="11012644" cy="577927"/>
          </a:xfrm>
        </p:spPr>
        <p:txBody>
          <a:bodyPr/>
          <a:lstStyle/>
          <a:p>
            <a:pPr>
              <a:lnSpc>
                <a:spcPct val="120000"/>
              </a:lnSpc>
            </a:pPr>
            <a:r>
              <a:rPr lang="en-GB" b="0" dirty="0"/>
              <a:t>Ongoing user research supports the design and development of NDSP and helps us ensure the platform is fit for your purposes.</a:t>
            </a:r>
            <a:endParaRPr lang="en-GB" b="0" dirty="0">
              <a:cs typeface="Arial"/>
            </a:endParaRPr>
          </a:p>
        </p:txBody>
      </p:sp>
      <p:sp>
        <p:nvSpPr>
          <p:cNvPr id="4" name="Title 3">
            <a:extLst>
              <a:ext uri="{FF2B5EF4-FFF2-40B4-BE49-F238E27FC236}">
                <a16:creationId xmlns:a16="http://schemas.microsoft.com/office/drawing/2014/main" id="{A1D00881-2ECF-5C3E-DB8D-A5CFD3D7E9CF}"/>
              </a:ext>
            </a:extLst>
          </p:cNvPr>
          <p:cNvSpPr>
            <a:spLocks noGrp="1"/>
          </p:cNvSpPr>
          <p:nvPr>
            <p:ph type="title"/>
          </p:nvPr>
        </p:nvSpPr>
        <p:spPr/>
        <p:txBody>
          <a:bodyPr/>
          <a:lstStyle/>
          <a:p>
            <a:r>
              <a:rPr lang="en-GB" dirty="0"/>
              <a:t>Share your feedback</a:t>
            </a:r>
          </a:p>
        </p:txBody>
      </p:sp>
      <p:sp>
        <p:nvSpPr>
          <p:cNvPr id="7" name="Content Placeholder 6">
            <a:extLst>
              <a:ext uri="{FF2B5EF4-FFF2-40B4-BE49-F238E27FC236}">
                <a16:creationId xmlns:a16="http://schemas.microsoft.com/office/drawing/2014/main" id="{8B27C256-C7B9-B7CA-A304-000A69C6F0C6}"/>
              </a:ext>
            </a:extLst>
          </p:cNvPr>
          <p:cNvSpPr>
            <a:spLocks noGrp="1"/>
          </p:cNvSpPr>
          <p:nvPr>
            <p:ph idx="1"/>
          </p:nvPr>
        </p:nvSpPr>
        <p:spPr>
          <a:xfrm>
            <a:off x="552000" y="3985260"/>
            <a:ext cx="11088000" cy="3456000"/>
          </a:xfrm>
        </p:spPr>
        <p:txBody>
          <a:bodyPr>
            <a:normAutofit/>
          </a:bodyPr>
          <a:lstStyle/>
          <a:p>
            <a:br>
              <a:rPr lang="en-GB" dirty="0"/>
            </a:br>
            <a:br>
              <a:rPr lang="en-GB" dirty="0"/>
            </a:br>
            <a:br>
              <a:rPr lang="en-GB" dirty="0"/>
            </a:br>
            <a:br>
              <a:rPr lang="en-GB" dirty="0"/>
            </a:br>
            <a:endParaRPr lang="en-GB" dirty="0"/>
          </a:p>
        </p:txBody>
      </p:sp>
      <p:graphicFrame>
        <p:nvGraphicFramePr>
          <p:cNvPr id="8" name="Table 7">
            <a:extLst>
              <a:ext uri="{FF2B5EF4-FFF2-40B4-BE49-F238E27FC236}">
                <a16:creationId xmlns:a16="http://schemas.microsoft.com/office/drawing/2014/main" id="{166E4EBA-8CEF-2D15-0671-650EB6426EAF}"/>
              </a:ext>
            </a:extLst>
          </p:cNvPr>
          <p:cNvGraphicFramePr>
            <a:graphicFrameLocks noGrp="1"/>
          </p:cNvGraphicFramePr>
          <p:nvPr/>
        </p:nvGraphicFramePr>
        <p:xfrm>
          <a:off x="849823" y="2652560"/>
          <a:ext cx="9499830" cy="740055"/>
        </p:xfrm>
        <a:graphic>
          <a:graphicData uri="http://schemas.openxmlformats.org/drawingml/2006/table">
            <a:tbl>
              <a:tblPr>
                <a:tableStyleId>{5A111915-BE36-4E01-A7E5-04B1672EAD32}</a:tableStyleId>
              </a:tblPr>
              <a:tblGrid>
                <a:gridCol w="3559617">
                  <a:extLst>
                    <a:ext uri="{9D8B030D-6E8A-4147-A177-3AD203B41FA5}">
                      <a16:colId xmlns:a16="http://schemas.microsoft.com/office/drawing/2014/main" val="3085270435"/>
                    </a:ext>
                  </a:extLst>
                </a:gridCol>
                <a:gridCol w="5940213">
                  <a:extLst>
                    <a:ext uri="{9D8B030D-6E8A-4147-A177-3AD203B41FA5}">
                      <a16:colId xmlns:a16="http://schemas.microsoft.com/office/drawing/2014/main" val="705798650"/>
                    </a:ext>
                  </a:extLst>
                </a:gridCol>
              </a:tblGrid>
              <a:tr h="740055">
                <a:tc>
                  <a:txBody>
                    <a:bodyPr/>
                    <a:lstStyle/>
                    <a:p>
                      <a:r>
                        <a:rPr lang="en-GB" sz="1800"/>
                        <a:t>Fill in our 3 question survey (it is very quick!) </a:t>
                      </a:r>
                      <a:endParaRPr lang="en-GB"/>
                    </a:p>
                  </a:txBody>
                  <a:tcPr/>
                </a:tc>
                <a:tc>
                  <a:txBody>
                    <a:bodyPr/>
                    <a:lstStyle/>
                    <a:p>
                      <a:r>
                        <a:rPr lang="en-GB" sz="1800">
                          <a:hlinkClick r:id="rId2"/>
                        </a:rPr>
                        <a:t>https://feedback.digital.nhs.uk/jfe/form/SV_eS5m8DZXcFRcsR0</a:t>
                      </a:r>
                      <a:endParaRPr lang="en-GB"/>
                    </a:p>
                  </a:txBody>
                  <a:tcPr/>
                </a:tc>
                <a:extLst>
                  <a:ext uri="{0D108BD9-81ED-4DB2-BD59-A6C34878D82A}">
                    <a16:rowId xmlns:a16="http://schemas.microsoft.com/office/drawing/2014/main" val="4190335074"/>
                  </a:ext>
                </a:extLst>
              </a:tr>
            </a:tbl>
          </a:graphicData>
        </a:graphic>
      </p:graphicFrame>
    </p:spTree>
    <p:extLst>
      <p:ext uri="{BB962C8B-B14F-4D97-AF65-F5344CB8AC3E}">
        <p14:creationId xmlns:p14="http://schemas.microsoft.com/office/powerpoint/2010/main" val="2919234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7D1E54-2FAD-7727-3A6B-6EE3401D05AD}"/>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57916A0E-5B3A-DF89-B151-39113C3BF137}"/>
              </a:ext>
            </a:extLst>
          </p:cNvPr>
          <p:cNvSpPr>
            <a:spLocks noGrp="1"/>
          </p:cNvSpPr>
          <p:nvPr>
            <p:ph type="title"/>
          </p:nvPr>
        </p:nvSpPr>
        <p:spPr>
          <a:xfrm>
            <a:off x="689088" y="942550"/>
            <a:ext cx="11404154" cy="865186"/>
          </a:xfrm>
        </p:spPr>
        <p:txBody>
          <a:bodyPr>
            <a:normAutofit/>
          </a:bodyPr>
          <a:lstStyle/>
          <a:p>
            <a:r>
              <a:rPr lang="en-GB" sz="4000" dirty="0"/>
              <a:t>Q &amp; A</a:t>
            </a:r>
            <a:endParaRPr lang="en-GB" sz="4000" spc="-40" dirty="0"/>
          </a:p>
        </p:txBody>
      </p:sp>
      <p:pic>
        <p:nvPicPr>
          <p:cNvPr id="13" name="Graphic 12" descr="Questions with solid fill">
            <a:extLst>
              <a:ext uri="{FF2B5EF4-FFF2-40B4-BE49-F238E27FC236}">
                <a16:creationId xmlns:a16="http://schemas.microsoft.com/office/drawing/2014/main" id="{C91F5C85-D6EA-C1B8-C03A-57D528AAC1C7}"/>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flipH="1">
            <a:off x="10363451" y="667659"/>
            <a:ext cx="976137" cy="976137"/>
          </a:xfrm>
          <a:prstGeom prst="rect">
            <a:avLst/>
          </a:prstGeom>
        </p:spPr>
      </p:pic>
    </p:spTree>
    <p:extLst>
      <p:ext uri="{BB962C8B-B14F-4D97-AF65-F5344CB8AC3E}">
        <p14:creationId xmlns:p14="http://schemas.microsoft.com/office/powerpoint/2010/main" val="1241157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F32D1F-3BC2-BAD3-4DAD-E387F8014487}"/>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5E05542-D3F2-69CF-846C-9510997A6B09}"/>
              </a:ext>
            </a:extLst>
          </p:cNvPr>
          <p:cNvSpPr>
            <a:spLocks noGrp="1"/>
          </p:cNvSpPr>
          <p:nvPr>
            <p:ph idx="1"/>
          </p:nvPr>
        </p:nvSpPr>
        <p:spPr>
          <a:xfrm>
            <a:off x="432000" y="1659467"/>
            <a:ext cx="11088000" cy="4568532"/>
          </a:xfrm>
        </p:spPr>
        <p:txBody>
          <a:bodyPr>
            <a:normAutofit/>
          </a:bodyPr>
          <a:lstStyle/>
          <a:p>
            <a:pPr marL="285750" indent="-285750">
              <a:buFont typeface="Arial" panose="020B0604020202020204" pitchFamily="34" charset="0"/>
              <a:buChar char="•"/>
            </a:pPr>
            <a:r>
              <a:rPr lang="en-GB" sz="2000" dirty="0">
                <a:ea typeface="Calibri" panose="020F0502020204030204" pitchFamily="34" charset="0"/>
                <a:cs typeface="Times New Roman" panose="02020603050405020304" pitchFamily="18" charset="0"/>
              </a:rPr>
              <a:t>National data collection has now commenced via NDSP from 1 June 2026 (a communication was issued on this date). </a:t>
            </a:r>
          </a:p>
          <a:p>
            <a:pPr marL="285750" indent="-285750">
              <a:buFont typeface="Arial" panose="020B0604020202020204" pitchFamily="34" charset="0"/>
              <a:buChar char="•"/>
            </a:pPr>
            <a:endParaRPr lang="en-GB" sz="2000" dirty="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2000" dirty="0">
                <a:ea typeface="Calibri" panose="020F0502020204030204" pitchFamily="34" charset="0"/>
                <a:cs typeface="Times New Roman" panose="02020603050405020304" pitchFamily="18" charset="0"/>
              </a:rPr>
              <a:t>This has now commenced for both April 2026 and May 2026 reporting periods.</a:t>
            </a:r>
          </a:p>
          <a:p>
            <a:pPr marL="285750" indent="-285750">
              <a:buFont typeface="Arial" panose="020B0604020202020204" pitchFamily="34" charset="0"/>
              <a:buChar char="•"/>
            </a:pPr>
            <a:endParaRPr lang="en-GB" sz="2000" dirty="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2000" dirty="0">
                <a:ea typeface="Calibri" panose="020F0502020204030204" pitchFamily="34" charset="0"/>
                <a:cs typeface="Times New Roman" panose="02020603050405020304" pitchFamily="18" charset="0"/>
              </a:rPr>
              <a:t>Updates to DIDS v2.0 submission timetable (April 2026 reporting month dates extended by a month due to delay of national collection commencing from 1 May to 1 June 2026).</a:t>
            </a:r>
          </a:p>
          <a:p>
            <a:pPr marL="285750" indent="-285750">
              <a:buFont typeface="Arial" panose="020B0604020202020204" pitchFamily="34" charset="0"/>
              <a:buChar char="•"/>
            </a:pPr>
            <a:endParaRPr lang="en-GB" sz="2000" dirty="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2000" dirty="0">
                <a:ea typeface="Calibri" panose="020F0502020204030204" pitchFamily="34" charset="0"/>
                <a:cs typeface="Times New Roman" panose="02020603050405020304" pitchFamily="18" charset="0"/>
              </a:rPr>
              <a:t>NHS Data Model and Dictionary updates for DIDS v2.0 now live.</a:t>
            </a:r>
          </a:p>
          <a:p>
            <a:pPr marL="285750" indent="-285750">
              <a:buFont typeface="Arial" panose="020B0604020202020204" pitchFamily="34" charset="0"/>
              <a:buChar char="•"/>
            </a:pPr>
            <a:endParaRPr lang="en-GB" sz="2000" dirty="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2000" dirty="0">
                <a:ea typeface="Calibri" panose="020F0502020204030204" pitchFamily="34" charset="0"/>
                <a:cs typeface="Times New Roman" panose="02020603050405020304" pitchFamily="18" charset="0"/>
              </a:rPr>
              <a:t>Minor update to information for Sensitive and Legally Restricted codes in response to questions received.</a:t>
            </a:r>
            <a:endParaRPr lang="en-GB" sz="2000" dirty="0">
              <a:highlight>
                <a:srgbClr val="FFFF00"/>
              </a:highligh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sz="2000" dirty="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BC1F9659-4BDE-7829-085C-0BC04B472050}"/>
              </a:ext>
            </a:extLst>
          </p:cNvPr>
          <p:cNvSpPr>
            <a:spLocks noGrp="1"/>
          </p:cNvSpPr>
          <p:nvPr>
            <p:ph type="title"/>
          </p:nvPr>
        </p:nvSpPr>
        <p:spPr/>
        <p:txBody>
          <a:bodyPr>
            <a:normAutofit/>
          </a:bodyPr>
          <a:lstStyle/>
          <a:p>
            <a:r>
              <a:rPr lang="en-GB" spc="-40" dirty="0"/>
              <a:t>Key updates since April Webinar </a:t>
            </a:r>
          </a:p>
        </p:txBody>
      </p:sp>
      <p:pic>
        <p:nvPicPr>
          <p:cNvPr id="3" name="Graphic 2" descr="Group with solid fill">
            <a:extLst>
              <a:ext uri="{FF2B5EF4-FFF2-40B4-BE49-F238E27FC236}">
                <a16:creationId xmlns:a16="http://schemas.microsoft.com/office/drawing/2014/main" id="{7F410B4F-E9E3-61E6-DE91-130210B42743}"/>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3709688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0AA245-45AA-F0DC-10E7-81E51E7E7FA9}"/>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C9E2FAC-BC7A-6ABE-1FE8-A5626DE3DBEE}"/>
              </a:ext>
            </a:extLst>
          </p:cNvPr>
          <p:cNvSpPr>
            <a:spLocks noGrp="1"/>
          </p:cNvSpPr>
          <p:nvPr>
            <p:ph idx="1"/>
          </p:nvPr>
        </p:nvSpPr>
        <p:spPr>
          <a:xfrm>
            <a:off x="787094" y="1971675"/>
            <a:ext cx="10500031" cy="2021311"/>
          </a:xfrm>
        </p:spPr>
        <p:txBody>
          <a:bodyPr>
            <a:normAutofit fontScale="62500" lnSpcReduction="20000"/>
          </a:bodyPr>
          <a:lstStyle/>
          <a:p>
            <a:pPr marL="0" indent="0">
              <a:buNone/>
            </a:pPr>
            <a:endParaRPr lang="en-GB" sz="2400" b="1" dirty="0"/>
          </a:p>
          <a:p>
            <a:pPr marL="0" indent="0">
              <a:buNone/>
            </a:pPr>
            <a:endParaRPr lang="en-GB" sz="2400" b="1" dirty="0"/>
          </a:p>
          <a:p>
            <a:pPr marL="0" indent="0">
              <a:buNone/>
            </a:pPr>
            <a:endParaRPr lang="en-GB" sz="2400" b="1" dirty="0"/>
          </a:p>
          <a:p>
            <a:pPr marL="1162050" indent="-1162050"/>
            <a:r>
              <a:rPr lang="en-GB" sz="2400" b="1" dirty="0"/>
              <a:t>	</a:t>
            </a:r>
            <a:endParaRPr lang="en-GB" sz="1800" b="1" dirty="0"/>
          </a:p>
          <a:p>
            <a:pPr marL="1162050" indent="-1162050">
              <a:buNone/>
            </a:pPr>
            <a:endParaRPr lang="en-GB" sz="2400" dirty="0"/>
          </a:p>
          <a:p>
            <a:pPr marL="0" indent="0">
              <a:buNone/>
            </a:pPr>
            <a:r>
              <a:rPr lang="en-GB" sz="2400" b="1" dirty="0"/>
              <a:t>	</a:t>
            </a:r>
            <a:endParaRPr lang="en-GB" sz="2400" dirty="0"/>
          </a:p>
          <a:p>
            <a:pPr marL="0" indent="0">
              <a:buNone/>
            </a:pPr>
            <a:endParaRPr lang="en-GB" sz="2400" dirty="0"/>
          </a:p>
          <a:p>
            <a:pPr marL="0" indent="0">
              <a:buNone/>
            </a:pPr>
            <a:r>
              <a:rPr lang="en-GB" sz="2400" b="1" dirty="0"/>
              <a:t>	</a:t>
            </a:r>
            <a:endParaRPr lang="en-GB" sz="2400" dirty="0"/>
          </a:p>
        </p:txBody>
      </p:sp>
      <p:sp>
        <p:nvSpPr>
          <p:cNvPr id="17" name="Title 4">
            <a:extLst>
              <a:ext uri="{FF2B5EF4-FFF2-40B4-BE49-F238E27FC236}">
                <a16:creationId xmlns:a16="http://schemas.microsoft.com/office/drawing/2014/main" id="{FB7D5009-4ADF-2EC0-2420-4CB26285FB3D}"/>
              </a:ext>
            </a:extLst>
          </p:cNvPr>
          <p:cNvSpPr>
            <a:spLocks noGrp="1"/>
          </p:cNvSpPr>
          <p:nvPr>
            <p:ph type="title"/>
          </p:nvPr>
        </p:nvSpPr>
        <p:spPr>
          <a:xfrm>
            <a:off x="689088" y="942550"/>
            <a:ext cx="11404154" cy="865186"/>
          </a:xfrm>
        </p:spPr>
        <p:txBody>
          <a:bodyPr>
            <a:normAutofit/>
          </a:bodyPr>
          <a:lstStyle/>
          <a:p>
            <a:r>
              <a:rPr lang="en-GB" sz="4000" dirty="0"/>
              <a:t>Further questions?</a:t>
            </a:r>
            <a:endParaRPr lang="en-GB" sz="4000" spc="-40" dirty="0"/>
          </a:p>
        </p:txBody>
      </p:sp>
      <p:pic>
        <p:nvPicPr>
          <p:cNvPr id="3" name="Graphic 2" descr="Email with solid fill">
            <a:extLst>
              <a:ext uri="{FF2B5EF4-FFF2-40B4-BE49-F238E27FC236}">
                <a16:creationId xmlns:a16="http://schemas.microsoft.com/office/drawing/2014/main" id="{07ECAAC9-A1F3-E75B-EA58-6E2097058A08}"/>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769200" y="4431426"/>
            <a:ext cx="674400" cy="674400"/>
          </a:xfrm>
          <a:prstGeom prst="rect">
            <a:avLst/>
          </a:prstGeom>
        </p:spPr>
      </p:pic>
      <p:pic>
        <p:nvPicPr>
          <p:cNvPr id="6" name="Graphic 5" descr="Browser window with solid fill">
            <a:extLst>
              <a:ext uri="{FF2B5EF4-FFF2-40B4-BE49-F238E27FC236}">
                <a16:creationId xmlns:a16="http://schemas.microsoft.com/office/drawing/2014/main" id="{8D0B6198-DB5A-D260-9132-E2A6F08F0549}"/>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769200" y="3309524"/>
            <a:ext cx="674400" cy="674400"/>
          </a:xfrm>
          <a:prstGeom prst="rect">
            <a:avLst/>
          </a:prstGeom>
        </p:spPr>
      </p:pic>
      <p:sp>
        <p:nvSpPr>
          <p:cNvPr id="9" name="TextBox 8">
            <a:extLst>
              <a:ext uri="{FF2B5EF4-FFF2-40B4-BE49-F238E27FC236}">
                <a16:creationId xmlns:a16="http://schemas.microsoft.com/office/drawing/2014/main" id="{142D412C-3933-4595-05A5-5FEA9315F8DC}"/>
              </a:ext>
            </a:extLst>
          </p:cNvPr>
          <p:cNvSpPr txBox="1"/>
          <p:nvPr/>
        </p:nvSpPr>
        <p:spPr>
          <a:xfrm>
            <a:off x="1640064" y="3254322"/>
            <a:ext cx="9211456" cy="461665"/>
          </a:xfrm>
          <a:prstGeom prst="rect">
            <a:avLst/>
          </a:prstGeom>
          <a:noFill/>
        </p:spPr>
        <p:txBody>
          <a:bodyPr wrap="square" rtlCol="0">
            <a:spAutoFit/>
          </a:bodyPr>
          <a:lstStyle/>
          <a:p>
            <a:r>
              <a:rPr lang="en-GB" sz="2400" b="1" dirty="0"/>
              <a:t>DIDS Webpage: </a:t>
            </a:r>
            <a:r>
              <a:rPr lang="en-GB" dirty="0">
                <a:hlinkClick r:id="rId5"/>
              </a:rPr>
              <a:t>Diagnostic Imaging Data Set (DIDS) - NHS England Digital</a:t>
            </a:r>
            <a:endParaRPr lang="en-GB" dirty="0"/>
          </a:p>
        </p:txBody>
      </p:sp>
      <p:sp>
        <p:nvSpPr>
          <p:cNvPr id="11" name="TextBox 10">
            <a:extLst>
              <a:ext uri="{FF2B5EF4-FFF2-40B4-BE49-F238E27FC236}">
                <a16:creationId xmlns:a16="http://schemas.microsoft.com/office/drawing/2014/main" id="{D811E736-60CF-085C-3135-A13F4F5B9157}"/>
              </a:ext>
            </a:extLst>
          </p:cNvPr>
          <p:cNvSpPr txBox="1"/>
          <p:nvPr/>
        </p:nvSpPr>
        <p:spPr>
          <a:xfrm>
            <a:off x="1640064" y="4537793"/>
            <a:ext cx="8177134" cy="461665"/>
          </a:xfrm>
          <a:prstGeom prst="rect">
            <a:avLst/>
          </a:prstGeom>
          <a:noFill/>
        </p:spPr>
        <p:txBody>
          <a:bodyPr wrap="square" rtlCol="0">
            <a:spAutoFit/>
          </a:bodyPr>
          <a:lstStyle/>
          <a:p>
            <a:r>
              <a:rPr lang="en-GB" sz="2400" b="1"/>
              <a:t>Get in touch: </a:t>
            </a:r>
            <a:r>
              <a:rPr lang="en-GB" sz="1800">
                <a:hlinkClick r:id="rId6"/>
              </a:rPr>
              <a:t>dataset.development@nhs.net</a:t>
            </a:r>
            <a:endParaRPr lang="en-GB"/>
          </a:p>
        </p:txBody>
      </p:sp>
      <p:pic>
        <p:nvPicPr>
          <p:cNvPr id="13" name="Graphic 12" descr="Questions with solid fill">
            <a:extLst>
              <a:ext uri="{FF2B5EF4-FFF2-40B4-BE49-F238E27FC236}">
                <a16:creationId xmlns:a16="http://schemas.microsoft.com/office/drawing/2014/main" id="{C22AC160-AB95-69F5-E470-DFDC76CDB906}"/>
              </a:ext>
            </a:extLst>
          </p:cNvPr>
          <p:cNvPicPr>
            <a:picLocks noChangeAspect="1"/>
          </p:cNvPicPr>
          <p:nvPr/>
        </p:nvPicPr>
        <p:blipFill>
          <a:blip>
            <a:extLst>
              <a:ext uri="{96DAC541-7B7A-43D3-8B79-37D633B846F1}">
                <asvg:svgBlip xmlns:asvg="http://schemas.microsoft.com/office/drawing/2016/SVG/main" r:embed="rId7"/>
              </a:ext>
            </a:extLst>
          </a:blip>
          <a:stretch>
            <a:fillRect/>
          </a:stretch>
        </p:blipFill>
        <p:spPr>
          <a:xfrm flipH="1">
            <a:off x="10363451" y="667659"/>
            <a:ext cx="976137" cy="976137"/>
          </a:xfrm>
          <a:prstGeom prst="rect">
            <a:avLst/>
          </a:prstGeom>
        </p:spPr>
      </p:pic>
    </p:spTree>
    <p:extLst>
      <p:ext uri="{BB962C8B-B14F-4D97-AF65-F5344CB8AC3E}">
        <p14:creationId xmlns:p14="http://schemas.microsoft.com/office/powerpoint/2010/main" val="2690326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682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CD800E-9F69-4148-DB8C-73A7F3F0DBE0}"/>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824338A-167F-7410-CDA4-FF5353174C3F}"/>
              </a:ext>
            </a:extLst>
          </p:cNvPr>
          <p:cNvSpPr>
            <a:spLocks noGrp="1"/>
          </p:cNvSpPr>
          <p:nvPr>
            <p:ph idx="1"/>
          </p:nvPr>
        </p:nvSpPr>
        <p:spPr>
          <a:xfrm>
            <a:off x="432000" y="1346400"/>
            <a:ext cx="11088000" cy="4881599"/>
          </a:xfrm>
        </p:spPr>
        <p:txBody>
          <a:bodyPr>
            <a:normAutofit/>
          </a:bodyPr>
          <a:lstStyle/>
          <a:p>
            <a:r>
              <a:rPr lang="en-GB" dirty="0"/>
              <a:t>    Details of DIDS v2.0 submissions as of 16:00 on 05/06/2026:</a:t>
            </a:r>
          </a:p>
        </p:txBody>
      </p:sp>
      <p:sp>
        <p:nvSpPr>
          <p:cNvPr id="17" name="Title 4">
            <a:extLst>
              <a:ext uri="{FF2B5EF4-FFF2-40B4-BE49-F238E27FC236}">
                <a16:creationId xmlns:a16="http://schemas.microsoft.com/office/drawing/2014/main" id="{BCBB02E8-BB17-D39B-89E2-CBEEB09C1674}"/>
              </a:ext>
            </a:extLst>
          </p:cNvPr>
          <p:cNvSpPr>
            <a:spLocks noGrp="1"/>
          </p:cNvSpPr>
          <p:nvPr>
            <p:ph type="title"/>
          </p:nvPr>
        </p:nvSpPr>
        <p:spPr/>
        <p:txBody>
          <a:bodyPr>
            <a:normAutofit/>
          </a:bodyPr>
          <a:lstStyle/>
          <a:p>
            <a:r>
              <a:rPr lang="en-GB" spc="-40" dirty="0"/>
              <a:t>National data collection commenced </a:t>
            </a:r>
          </a:p>
        </p:txBody>
      </p:sp>
      <p:pic>
        <p:nvPicPr>
          <p:cNvPr id="3" name="Graphic 2" descr="Group with solid fill">
            <a:extLst>
              <a:ext uri="{FF2B5EF4-FFF2-40B4-BE49-F238E27FC236}">
                <a16:creationId xmlns:a16="http://schemas.microsoft.com/office/drawing/2014/main" id="{1747325F-8B61-2FEB-416D-E6F45D28AE8D}"/>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10759440" y="432000"/>
            <a:ext cx="914400" cy="914400"/>
          </a:xfrm>
          <a:prstGeom prst="rect">
            <a:avLst/>
          </a:prstGeom>
        </p:spPr>
      </p:pic>
      <p:sp>
        <p:nvSpPr>
          <p:cNvPr id="7" name="Rectangle 1">
            <a:extLst>
              <a:ext uri="{FF2B5EF4-FFF2-40B4-BE49-F238E27FC236}">
                <a16:creationId xmlns:a16="http://schemas.microsoft.com/office/drawing/2014/main" id="{7D87799F-1F5C-97B2-54FE-A396FE056C64}"/>
              </a:ext>
            </a:extLst>
          </p:cNvPr>
          <p:cNvSpPr>
            <a:spLocks noChangeArrowheads="1"/>
          </p:cNvSpPr>
          <p:nvPr/>
        </p:nvSpPr>
        <p:spPr bwMode="auto">
          <a:xfrm>
            <a:off x="672000" y="4668741"/>
            <a:ext cx="10917173" cy="1538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a:ln>
                  <a:noFill/>
                </a:ln>
                <a:solidFill>
                  <a:srgbClr val="000000"/>
                </a:solidFill>
                <a:effectLst/>
                <a:latin typeface="Arial" panose="020B0604020202020204" pitchFamily="34" charset="0"/>
                <a:ea typeface="Aptos" panose="020B0004020202020204" pitchFamily="34" charset="0"/>
                <a:cs typeface="Arial" panose="020B0604020202020204" pitchFamily="34" charset="0"/>
              </a:rPr>
              <a:t>Unique number of submitters = 49</a:t>
            </a:r>
            <a:endParaRPr kumimoji="0" lang="en-GB" altLang="en-US" sz="600" b="1"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a:ln>
                  <a:noFill/>
                </a:ln>
                <a:solidFill>
                  <a:srgbClr val="000000"/>
                </a:solidFill>
                <a:effectLst/>
                <a:latin typeface="Arial" panose="020B0604020202020204" pitchFamily="34" charset="0"/>
                <a:ea typeface="Aptos" panose="020B0004020202020204" pitchFamily="34" charset="0"/>
                <a:cs typeface="Arial" panose="020B0604020202020204" pitchFamily="34" charset="0"/>
              </a:rPr>
              <a:t>Percentage of expected submitters that have submitted data (total, test and/or live) = 32% (49/155)</a:t>
            </a:r>
            <a:endParaRPr kumimoji="0" lang="en-GB" altLang="en-US" sz="600" b="1"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a:ln>
                  <a:noFill/>
                </a:ln>
                <a:solidFill>
                  <a:srgbClr val="000000"/>
                </a:solidFill>
                <a:effectLst/>
                <a:latin typeface="Arial" panose="020B0604020202020204" pitchFamily="34" charset="0"/>
                <a:ea typeface="Aptos" panose="020B0004020202020204" pitchFamily="34" charset="0"/>
                <a:cs typeface="Arial" panose="020B0604020202020204" pitchFamily="34" charset="0"/>
              </a:rPr>
              <a:t>Percentage of expected submitters that have submitted non test submissions = </a:t>
            </a:r>
            <a:r>
              <a:rPr lang="en-GB" altLang="en-US" sz="1100" b="1" dirty="0">
                <a:solidFill>
                  <a:srgbClr val="000000"/>
                </a:solidFill>
                <a:latin typeface="Arial" panose="020B0604020202020204" pitchFamily="34" charset="0"/>
                <a:ea typeface="Aptos" panose="020B0004020202020204" pitchFamily="34" charset="0"/>
                <a:cs typeface="Arial" panose="020B0604020202020204" pitchFamily="34" charset="0"/>
              </a:rPr>
              <a:t>12% (18/155)</a:t>
            </a:r>
            <a:endParaRPr kumimoji="0" lang="en-GB" altLang="en-US" sz="1100" b="1" i="0" u="none" strike="noStrike" cap="none" normalizeH="0" baseline="0" dirty="0">
              <a:ln>
                <a:noFill/>
              </a:ln>
              <a:solidFill>
                <a:srgbClr val="000000"/>
              </a:solidFill>
              <a:effectLst/>
              <a:latin typeface="Arial" panose="020B0604020202020204" pitchFamily="34" charset="0"/>
              <a:ea typeface="Aptos" panose="020B00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100" b="1"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Rejected*</a:t>
            </a:r>
            <a:r>
              <a:rPr kumimoji="0" lang="en-GB" altLang="en-US" sz="11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 – the file failed validation and was not accepted (this also includes where the file could not be processed).</a:t>
            </a:r>
            <a:endParaRPr kumimoji="0" lang="en-GB" altLang="en-US" sz="1200" b="0" i="0" u="none" strike="noStrike" cap="none" normalizeH="0" baseline="0" dirty="0">
              <a:ln>
                <a:noFill/>
              </a:ln>
              <a:solidFill>
                <a:srgbClr val="000000"/>
              </a:solidFill>
              <a:effectLst/>
              <a:ea typeface="Aptos" panose="020B0004020202020204" pitchFamily="34" charset="0"/>
              <a:cs typeface="Aptos" panose="020B00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100" b="1" i="0" u="none" strike="noStrike" cap="none" normalizeH="0" baseline="0" dirty="0">
                <a:ln>
                  <a:noFill/>
                </a:ln>
                <a:solidFill>
                  <a:srgbClr val="333333"/>
                </a:solidFill>
                <a:effectLst/>
                <a:latin typeface="Arial" panose="020B0604020202020204" pitchFamily="34" charset="0"/>
                <a:ea typeface="Times New Roman" panose="02020603050405020304" pitchFamily="18" charset="0"/>
                <a:cs typeface="Arial" panose="020B0604020202020204" pitchFamily="34" charset="0"/>
              </a:rPr>
              <a:t>Success** </a:t>
            </a:r>
            <a:r>
              <a:rPr kumimoji="0" lang="en-GB" altLang="en-US" sz="1100" b="0" i="0" u="none" strike="noStrike" cap="none" normalizeH="0" baseline="0" dirty="0">
                <a:ln>
                  <a:noFill/>
                </a:ln>
                <a:solidFill>
                  <a:srgbClr val="333333"/>
                </a:solidFill>
                <a:effectLst/>
                <a:latin typeface="Arial" panose="020B0604020202020204" pitchFamily="34" charset="0"/>
                <a:ea typeface="Times New Roman" panose="02020603050405020304" pitchFamily="18" charset="0"/>
                <a:cs typeface="Arial" panose="020B0604020202020204" pitchFamily="34" charset="0"/>
              </a:rPr>
              <a:t>– the file passed validation with no errors or warnings (Successful) or the file passed validation, but warnings were found (Successful with warnings).</a:t>
            </a:r>
            <a:endParaRPr kumimoji="0" lang="en-GB" altLang="en-US" sz="1200" b="0" i="0" u="none" strike="noStrike" cap="none" normalizeH="0" baseline="0" dirty="0">
              <a:ln>
                <a:noFill/>
              </a:ln>
              <a:solidFill>
                <a:srgbClr val="333333"/>
              </a:solidFill>
              <a:effectLst/>
              <a:ea typeface="Aptos" panose="020B0004020202020204" pitchFamily="34" charset="0"/>
              <a:cs typeface="Aptos" panose="020B00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100" b="1" i="0" u="none" strike="noStrike" cap="none" normalizeH="0" baseline="0" dirty="0">
                <a:ln>
                  <a:noFill/>
                </a:ln>
                <a:solidFill>
                  <a:srgbClr val="333333"/>
                </a:solidFill>
                <a:effectLst/>
                <a:latin typeface="Arial" panose="020B0604020202020204" pitchFamily="34" charset="0"/>
                <a:ea typeface="Times New Roman" panose="02020603050405020304" pitchFamily="18" charset="0"/>
                <a:cs typeface="Arial" panose="020B0604020202020204" pitchFamily="34" charset="0"/>
              </a:rPr>
              <a:t>Test</a:t>
            </a:r>
            <a:r>
              <a:rPr kumimoji="0" lang="en-GB" altLang="en-US" sz="1100" b="0" i="0" u="none" strike="noStrike" cap="none" normalizeH="0" baseline="0" dirty="0">
                <a:ln>
                  <a:noFill/>
                </a:ln>
                <a:solidFill>
                  <a:srgbClr val="333333"/>
                </a:solidFill>
                <a:effectLst/>
                <a:latin typeface="Arial" panose="020B0604020202020204" pitchFamily="34" charset="0"/>
                <a:ea typeface="Times New Roman" panose="02020603050405020304" pitchFamily="18" charset="0"/>
                <a:cs typeface="Arial" panose="020B0604020202020204" pitchFamily="34" charset="0"/>
              </a:rPr>
              <a:t> - This file is used only to test whether your data meets validation rules. It does not update or replace a live submission and is not used by NHS England for reporting. </a:t>
            </a:r>
            <a:endParaRPr kumimoji="0" lang="en-GB" altLang="en-US" sz="1200" b="0" i="0" u="none" strike="noStrike" cap="none" normalizeH="0" baseline="0" dirty="0">
              <a:ln>
                <a:noFill/>
              </a:ln>
              <a:solidFill>
                <a:srgbClr val="333333"/>
              </a:solidFill>
              <a:effectLst/>
              <a:ea typeface="Aptos" panose="020B0004020202020204" pitchFamily="34" charset="0"/>
              <a:cs typeface="Aptos" panose="020B00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100" b="1" i="0" u="none" strike="noStrike" cap="none" normalizeH="0" baseline="0" dirty="0">
                <a:ln>
                  <a:noFill/>
                </a:ln>
                <a:solidFill>
                  <a:srgbClr val="333333"/>
                </a:solidFill>
                <a:effectLst/>
                <a:latin typeface="Arial" panose="020B0604020202020204" pitchFamily="34" charset="0"/>
                <a:ea typeface="Times New Roman" panose="02020603050405020304" pitchFamily="18" charset="0"/>
                <a:cs typeface="Arial" panose="020B0604020202020204" pitchFamily="34" charset="0"/>
              </a:rPr>
              <a:t>Submission</a:t>
            </a:r>
            <a:r>
              <a:rPr kumimoji="0" lang="en-GB" altLang="en-US" sz="1100" b="0" i="0" u="none" strike="noStrike" cap="none" normalizeH="0" baseline="0" dirty="0">
                <a:ln>
                  <a:noFill/>
                </a:ln>
                <a:solidFill>
                  <a:srgbClr val="333333"/>
                </a:solidFill>
                <a:effectLst/>
                <a:latin typeface="Arial" panose="020B0604020202020204" pitchFamily="34" charset="0"/>
                <a:ea typeface="Times New Roman" panose="02020603050405020304" pitchFamily="18" charset="0"/>
                <a:cs typeface="Arial" panose="020B0604020202020204" pitchFamily="34" charset="0"/>
              </a:rPr>
              <a:t> - The first submission of data for a reporting period.</a:t>
            </a:r>
            <a:endParaRPr kumimoji="0" lang="en-GB" altLang="en-US" sz="1200" b="0" i="0" u="none" strike="noStrike" cap="none" normalizeH="0" baseline="0" dirty="0">
              <a:ln>
                <a:noFill/>
              </a:ln>
              <a:solidFill>
                <a:srgbClr val="333333"/>
              </a:solidFill>
              <a:effectLst/>
              <a:ea typeface="Aptos" panose="020B0004020202020204" pitchFamily="34" charset="0"/>
              <a:cs typeface="Aptos" panose="020B00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100" b="1" i="0" u="none" strike="noStrike" cap="none" normalizeH="0" baseline="0" dirty="0">
                <a:ln>
                  <a:noFill/>
                </a:ln>
                <a:solidFill>
                  <a:srgbClr val="333333"/>
                </a:solidFill>
                <a:effectLst/>
                <a:latin typeface="Arial" panose="020B0604020202020204" pitchFamily="34" charset="0"/>
                <a:ea typeface="Times New Roman" panose="02020603050405020304" pitchFamily="18" charset="0"/>
                <a:cs typeface="Arial" panose="020B0604020202020204" pitchFamily="34" charset="0"/>
              </a:rPr>
              <a:t>Resubmission</a:t>
            </a:r>
            <a:r>
              <a:rPr kumimoji="0" lang="en-GB" altLang="en-US" sz="1100" b="0" i="0" u="none" strike="noStrike" cap="none" normalizeH="0" baseline="0" dirty="0">
                <a:ln>
                  <a:noFill/>
                </a:ln>
                <a:solidFill>
                  <a:srgbClr val="333333"/>
                </a:solidFill>
                <a:effectLst/>
                <a:latin typeface="Arial" panose="020B0604020202020204" pitchFamily="34" charset="0"/>
                <a:ea typeface="Times New Roman" panose="02020603050405020304" pitchFamily="18" charset="0"/>
                <a:cs typeface="Arial" panose="020B0604020202020204" pitchFamily="34" charset="0"/>
              </a:rPr>
              <a:t> - Submission sent after a previous submission for the same reporting period, usually done to correct errors or update data. </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2" name="Table 1">
            <a:extLst>
              <a:ext uri="{FF2B5EF4-FFF2-40B4-BE49-F238E27FC236}">
                <a16:creationId xmlns:a16="http://schemas.microsoft.com/office/drawing/2014/main" id="{084BBE45-0A32-E63E-C0A2-393FE1560A72}"/>
              </a:ext>
            </a:extLst>
          </p:cNvPr>
          <p:cNvGraphicFramePr>
            <a:graphicFrameLocks noGrp="1"/>
          </p:cNvGraphicFramePr>
          <p:nvPr>
            <p:extLst>
              <p:ext uri="{D42A27DB-BD31-4B8C-83A1-F6EECF244321}">
                <p14:modId xmlns:p14="http://schemas.microsoft.com/office/powerpoint/2010/main" val="1892731338"/>
              </p:ext>
            </p:extLst>
          </p:nvPr>
        </p:nvGraphicFramePr>
        <p:xfrm>
          <a:off x="746620" y="2130536"/>
          <a:ext cx="8984611" cy="2417476"/>
        </p:xfrm>
        <a:graphic>
          <a:graphicData uri="http://schemas.openxmlformats.org/drawingml/2006/table">
            <a:tbl>
              <a:tblPr firstRow="1" firstCol="1" bandRow="1">
                <a:tableStyleId>{5C22544A-7EE6-4342-B048-85BDC9FD1C3A}</a:tableStyleId>
              </a:tblPr>
              <a:tblGrid>
                <a:gridCol w="3406688">
                  <a:extLst>
                    <a:ext uri="{9D8B030D-6E8A-4147-A177-3AD203B41FA5}">
                      <a16:colId xmlns:a16="http://schemas.microsoft.com/office/drawing/2014/main" val="2726538730"/>
                    </a:ext>
                  </a:extLst>
                </a:gridCol>
                <a:gridCol w="1254269">
                  <a:extLst>
                    <a:ext uri="{9D8B030D-6E8A-4147-A177-3AD203B41FA5}">
                      <a16:colId xmlns:a16="http://schemas.microsoft.com/office/drawing/2014/main" val="1609608953"/>
                    </a:ext>
                  </a:extLst>
                </a:gridCol>
                <a:gridCol w="1376940">
                  <a:extLst>
                    <a:ext uri="{9D8B030D-6E8A-4147-A177-3AD203B41FA5}">
                      <a16:colId xmlns:a16="http://schemas.microsoft.com/office/drawing/2014/main" val="2812323185"/>
                    </a:ext>
                  </a:extLst>
                </a:gridCol>
                <a:gridCol w="2946714">
                  <a:extLst>
                    <a:ext uri="{9D8B030D-6E8A-4147-A177-3AD203B41FA5}">
                      <a16:colId xmlns:a16="http://schemas.microsoft.com/office/drawing/2014/main" val="533335121"/>
                    </a:ext>
                  </a:extLst>
                </a:gridCol>
              </a:tblGrid>
              <a:tr h="562901">
                <a:tc>
                  <a:txBody>
                    <a:bodyPr/>
                    <a:lstStyle/>
                    <a:p>
                      <a:pPr algn="l">
                        <a:buNone/>
                      </a:pPr>
                      <a:r>
                        <a:rPr lang="en-GB" sz="1400" b="1" dirty="0">
                          <a:effectLst/>
                        </a:rPr>
                        <a:t>Type of Submission</a:t>
                      </a:r>
                      <a:endParaRPr lang="en-GB" sz="1400" b="1"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nchor="b">
                    <a:solidFill>
                      <a:schemeClr val="accent3"/>
                    </a:solidFill>
                  </a:tcPr>
                </a:tc>
                <a:tc>
                  <a:txBody>
                    <a:bodyPr/>
                    <a:lstStyle/>
                    <a:p>
                      <a:pPr algn="l">
                        <a:buNone/>
                      </a:pPr>
                      <a:r>
                        <a:rPr lang="en-GB" sz="1400" b="1" dirty="0">
                          <a:effectLst/>
                        </a:rPr>
                        <a:t>Rejected*</a:t>
                      </a:r>
                      <a:endParaRPr lang="en-GB" sz="1400" b="1"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nchor="b">
                    <a:solidFill>
                      <a:schemeClr val="accent3"/>
                    </a:solidFill>
                  </a:tcPr>
                </a:tc>
                <a:tc>
                  <a:txBody>
                    <a:bodyPr/>
                    <a:lstStyle/>
                    <a:p>
                      <a:pPr algn="l">
                        <a:buNone/>
                      </a:pPr>
                      <a:r>
                        <a:rPr lang="en-GB" sz="1400" b="1" dirty="0">
                          <a:effectLst/>
                        </a:rPr>
                        <a:t>Success**</a:t>
                      </a:r>
                      <a:endParaRPr lang="en-GB" sz="1400" b="1"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nchor="b">
                    <a:solidFill>
                      <a:schemeClr val="accent3"/>
                    </a:solidFill>
                  </a:tcPr>
                </a:tc>
                <a:tc>
                  <a:txBody>
                    <a:bodyPr/>
                    <a:lstStyle/>
                    <a:p>
                      <a:pPr algn="l">
                        <a:buNone/>
                      </a:pPr>
                      <a:r>
                        <a:rPr lang="en-GB" sz="1400" b="1" dirty="0">
                          <a:effectLst/>
                        </a:rPr>
                        <a:t>Total Number of Submissions</a:t>
                      </a:r>
                      <a:endParaRPr lang="en-GB" sz="1400" b="1"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nchor="b">
                    <a:solidFill>
                      <a:schemeClr val="accent3"/>
                    </a:solidFill>
                  </a:tcPr>
                </a:tc>
                <a:extLst>
                  <a:ext uri="{0D108BD9-81ED-4DB2-BD59-A6C34878D82A}">
                    <a16:rowId xmlns:a16="http://schemas.microsoft.com/office/drawing/2014/main" val="1564612951"/>
                  </a:ext>
                </a:extLst>
              </a:tr>
              <a:tr h="645837">
                <a:tc>
                  <a:txBody>
                    <a:bodyPr/>
                    <a:lstStyle/>
                    <a:p>
                      <a:pPr algn="l">
                        <a:buNone/>
                      </a:pPr>
                      <a:endParaRPr lang="en-GB" sz="1400" b="1" dirty="0">
                        <a:effectLst/>
                      </a:endParaRPr>
                    </a:p>
                    <a:p>
                      <a:pPr algn="l">
                        <a:buNone/>
                      </a:pPr>
                      <a:endParaRPr lang="en-GB" sz="1400" b="1" dirty="0">
                        <a:effectLst/>
                      </a:endParaRPr>
                    </a:p>
                    <a:p>
                      <a:pPr algn="l">
                        <a:buNone/>
                      </a:pPr>
                      <a:r>
                        <a:rPr lang="en-GB" sz="1400" b="1" dirty="0">
                          <a:effectLst/>
                        </a:rPr>
                        <a:t>Test</a:t>
                      </a:r>
                      <a:endParaRPr lang="en-GB" sz="1400" b="1"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nchor="b">
                    <a:noFill/>
                  </a:tcPr>
                </a:tc>
                <a:tc>
                  <a:txBody>
                    <a:bodyPr/>
                    <a:lstStyle/>
                    <a:p>
                      <a:pPr algn="l">
                        <a:buNone/>
                      </a:pPr>
                      <a:r>
                        <a:rPr lang="en-GB" sz="1400" b="1" dirty="0">
                          <a:solidFill>
                            <a:schemeClr val="tx1"/>
                          </a:solidFill>
                          <a:effectLst/>
                        </a:rPr>
                        <a:t>320</a:t>
                      </a:r>
                      <a:endParaRPr lang="en-GB" sz="1400" b="1"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nchor="b">
                    <a:noFill/>
                  </a:tcPr>
                </a:tc>
                <a:tc>
                  <a:txBody>
                    <a:bodyPr/>
                    <a:lstStyle/>
                    <a:p>
                      <a:pPr algn="l">
                        <a:buNone/>
                      </a:pPr>
                      <a:r>
                        <a:rPr lang="en-GB" sz="1400" b="1">
                          <a:solidFill>
                            <a:schemeClr val="tx1"/>
                          </a:solidFill>
                          <a:effectLst/>
                        </a:rPr>
                        <a:t>25</a:t>
                      </a:r>
                      <a:endParaRPr lang="en-GB" sz="1400" b="1">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nchor="b">
                    <a:noFill/>
                  </a:tcPr>
                </a:tc>
                <a:tc>
                  <a:txBody>
                    <a:bodyPr/>
                    <a:lstStyle/>
                    <a:p>
                      <a:pPr algn="l">
                        <a:buNone/>
                      </a:pPr>
                      <a:r>
                        <a:rPr lang="en-GB" sz="1400" b="1">
                          <a:solidFill>
                            <a:schemeClr val="tx1"/>
                          </a:solidFill>
                          <a:effectLst/>
                        </a:rPr>
                        <a:t>345</a:t>
                      </a:r>
                      <a:endParaRPr lang="en-GB" sz="1400" b="1">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nchor="b">
                    <a:noFill/>
                  </a:tcPr>
                </a:tc>
                <a:extLst>
                  <a:ext uri="{0D108BD9-81ED-4DB2-BD59-A6C34878D82A}">
                    <a16:rowId xmlns:a16="http://schemas.microsoft.com/office/drawing/2014/main" val="329140988"/>
                  </a:ext>
                </a:extLst>
              </a:tr>
              <a:tr h="562901">
                <a:tc>
                  <a:txBody>
                    <a:bodyPr/>
                    <a:lstStyle/>
                    <a:p>
                      <a:pPr algn="l">
                        <a:buNone/>
                      </a:pPr>
                      <a:r>
                        <a:rPr lang="en-GB" sz="1400" b="1" dirty="0">
                          <a:effectLst/>
                        </a:rPr>
                        <a:t>Submission &amp; Resubmission</a:t>
                      </a:r>
                      <a:endParaRPr lang="en-GB" sz="1400" b="1"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nchor="b">
                    <a:noFill/>
                  </a:tcPr>
                </a:tc>
                <a:tc>
                  <a:txBody>
                    <a:bodyPr/>
                    <a:lstStyle/>
                    <a:p>
                      <a:pPr algn="l">
                        <a:buNone/>
                      </a:pPr>
                      <a:r>
                        <a:rPr lang="en-GB" sz="1400" b="1" dirty="0">
                          <a:solidFill>
                            <a:schemeClr val="tx1"/>
                          </a:solidFill>
                          <a:effectLst/>
                        </a:rPr>
                        <a:t>61</a:t>
                      </a:r>
                      <a:endParaRPr lang="en-GB" sz="1400" b="1"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nchor="b">
                    <a:noFill/>
                  </a:tcPr>
                </a:tc>
                <a:tc>
                  <a:txBody>
                    <a:bodyPr/>
                    <a:lstStyle/>
                    <a:p>
                      <a:pPr algn="l">
                        <a:buNone/>
                      </a:pPr>
                      <a:r>
                        <a:rPr lang="en-GB" sz="1400" b="1" dirty="0">
                          <a:solidFill>
                            <a:schemeClr val="tx1"/>
                          </a:solidFill>
                          <a:effectLst/>
                        </a:rPr>
                        <a:t>14</a:t>
                      </a:r>
                      <a:endParaRPr lang="en-GB" sz="1400" b="1"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nchor="b">
                    <a:noFill/>
                  </a:tcPr>
                </a:tc>
                <a:tc>
                  <a:txBody>
                    <a:bodyPr/>
                    <a:lstStyle/>
                    <a:p>
                      <a:pPr algn="l">
                        <a:buNone/>
                      </a:pPr>
                      <a:r>
                        <a:rPr lang="en-GB" sz="1400" b="1" dirty="0">
                          <a:solidFill>
                            <a:schemeClr val="tx1"/>
                          </a:solidFill>
                          <a:effectLst/>
                        </a:rPr>
                        <a:t>75</a:t>
                      </a:r>
                      <a:endParaRPr lang="en-GB" sz="1400" b="1"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nchor="b">
                    <a:noFill/>
                  </a:tcPr>
                </a:tc>
                <a:extLst>
                  <a:ext uri="{0D108BD9-81ED-4DB2-BD59-A6C34878D82A}">
                    <a16:rowId xmlns:a16="http://schemas.microsoft.com/office/drawing/2014/main" val="3476158010"/>
                  </a:ext>
                </a:extLst>
              </a:tr>
              <a:tr h="645837">
                <a:tc>
                  <a:txBody>
                    <a:bodyPr/>
                    <a:lstStyle/>
                    <a:p>
                      <a:pPr algn="l">
                        <a:buNone/>
                      </a:pPr>
                      <a:endParaRPr lang="en-GB" sz="1400" b="1" dirty="0">
                        <a:effectLst/>
                      </a:endParaRPr>
                    </a:p>
                    <a:p>
                      <a:pPr algn="l">
                        <a:buNone/>
                      </a:pPr>
                      <a:endParaRPr lang="en-GB" sz="1400" b="1" dirty="0">
                        <a:effectLst/>
                      </a:endParaRPr>
                    </a:p>
                    <a:p>
                      <a:pPr algn="l">
                        <a:buNone/>
                      </a:pPr>
                      <a:r>
                        <a:rPr lang="en-GB" sz="1400" b="1" dirty="0">
                          <a:effectLst/>
                        </a:rPr>
                        <a:t>Total</a:t>
                      </a:r>
                      <a:endParaRPr lang="en-GB" sz="1400" b="1"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nchor="b">
                    <a:noFill/>
                  </a:tcPr>
                </a:tc>
                <a:tc>
                  <a:txBody>
                    <a:bodyPr/>
                    <a:lstStyle/>
                    <a:p>
                      <a:pPr algn="l">
                        <a:buNone/>
                      </a:pPr>
                      <a:r>
                        <a:rPr lang="en-GB" sz="1400" b="1" dirty="0">
                          <a:solidFill>
                            <a:schemeClr val="tx1"/>
                          </a:solidFill>
                          <a:effectLst/>
                        </a:rPr>
                        <a:t>381</a:t>
                      </a:r>
                      <a:endParaRPr lang="en-GB" sz="1400" b="1"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nchor="b">
                    <a:noFill/>
                  </a:tcPr>
                </a:tc>
                <a:tc>
                  <a:txBody>
                    <a:bodyPr/>
                    <a:lstStyle/>
                    <a:p>
                      <a:pPr algn="l">
                        <a:buNone/>
                      </a:pPr>
                      <a:r>
                        <a:rPr lang="en-GB" sz="1400" b="1" dirty="0">
                          <a:solidFill>
                            <a:schemeClr val="tx1"/>
                          </a:solidFill>
                          <a:effectLst/>
                        </a:rPr>
                        <a:t>39</a:t>
                      </a:r>
                      <a:endParaRPr lang="en-GB" sz="1400" b="1"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nchor="b">
                    <a:noFill/>
                  </a:tcPr>
                </a:tc>
                <a:tc>
                  <a:txBody>
                    <a:bodyPr/>
                    <a:lstStyle/>
                    <a:p>
                      <a:pPr algn="l">
                        <a:buNone/>
                      </a:pPr>
                      <a:r>
                        <a:rPr lang="en-GB" sz="1400" b="1" dirty="0">
                          <a:solidFill>
                            <a:schemeClr val="tx1"/>
                          </a:solidFill>
                          <a:effectLst/>
                        </a:rPr>
                        <a:t>420</a:t>
                      </a:r>
                      <a:endParaRPr lang="en-GB" sz="1400" b="1"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nchor="b">
                    <a:noFill/>
                  </a:tcPr>
                </a:tc>
                <a:extLst>
                  <a:ext uri="{0D108BD9-81ED-4DB2-BD59-A6C34878D82A}">
                    <a16:rowId xmlns:a16="http://schemas.microsoft.com/office/drawing/2014/main" val="447476039"/>
                  </a:ext>
                </a:extLst>
              </a:tr>
            </a:tbl>
          </a:graphicData>
        </a:graphic>
      </p:graphicFrame>
    </p:spTree>
    <p:extLst>
      <p:ext uri="{BB962C8B-B14F-4D97-AF65-F5344CB8AC3E}">
        <p14:creationId xmlns:p14="http://schemas.microsoft.com/office/powerpoint/2010/main" val="2873711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8F01F-8A2A-98DF-96DC-69DF95E8D2FF}"/>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A5E56F1-C76D-198B-4254-721CB91BAD5C}"/>
              </a:ext>
            </a:extLst>
          </p:cNvPr>
          <p:cNvSpPr>
            <a:spLocks noGrp="1"/>
          </p:cNvSpPr>
          <p:nvPr>
            <p:ph idx="1"/>
          </p:nvPr>
        </p:nvSpPr>
        <p:spPr>
          <a:xfrm>
            <a:off x="432000" y="1395307"/>
            <a:ext cx="11088000" cy="4832692"/>
          </a:xfrm>
        </p:spPr>
        <p:txBody>
          <a:bodyPr>
            <a:normAutofit/>
          </a:bodyPr>
          <a:lstStyle/>
          <a:p>
            <a:pPr>
              <a:lnSpc>
                <a:spcPct val="107000"/>
              </a:lnSpc>
              <a:spcAft>
                <a:spcPts val="800"/>
              </a:spcAft>
            </a:pPr>
            <a:r>
              <a:rPr lang="en-GB" sz="1800" dirty="0"/>
              <a:t>April 2026 and May 2026 reporting months; submission windows are running concurrently.</a:t>
            </a:r>
          </a:p>
          <a:p>
            <a:pPr>
              <a:lnSpc>
                <a:spcPct val="107000"/>
              </a:lnSpc>
              <a:spcAft>
                <a:spcPts val="800"/>
              </a:spcAft>
            </a:pPr>
            <a:endParaRPr lang="en-GB" sz="1800" dirty="0"/>
          </a:p>
          <a:p>
            <a:pPr>
              <a:lnSpc>
                <a:spcPct val="107000"/>
              </a:lnSpc>
              <a:spcAft>
                <a:spcPts val="800"/>
              </a:spcAft>
            </a:pPr>
            <a:r>
              <a:rPr lang="en-GB" sz="1800" dirty="0"/>
              <a:t>Dates for submission of April 2026 reporting month have moved back by a month for all three dates.</a:t>
            </a:r>
          </a:p>
          <a:p>
            <a:pPr>
              <a:lnSpc>
                <a:spcPct val="107000"/>
              </a:lnSpc>
              <a:spcAft>
                <a:spcPts val="800"/>
              </a:spcAft>
            </a:pPr>
            <a:endParaRPr lang="en-GB" sz="1800" dirty="0"/>
          </a:p>
          <a:p>
            <a:pPr>
              <a:lnSpc>
                <a:spcPct val="107000"/>
              </a:lnSpc>
              <a:spcAft>
                <a:spcPts val="800"/>
              </a:spcAft>
            </a:pPr>
            <a:r>
              <a:rPr lang="en-GB" sz="1800" dirty="0"/>
              <a:t>Dates for the May 2026 reporting month and other months have not changed.</a:t>
            </a:r>
          </a:p>
          <a:p>
            <a:pPr>
              <a:lnSpc>
                <a:spcPct val="107000"/>
              </a:lnSpc>
              <a:spcAft>
                <a:spcPts val="800"/>
              </a:spcAft>
            </a:pPr>
            <a:endParaRPr lang="en-GB" sz="1800" dirty="0"/>
          </a:p>
          <a:p>
            <a:pPr>
              <a:lnSpc>
                <a:spcPct val="107000"/>
              </a:lnSpc>
              <a:spcAft>
                <a:spcPts val="800"/>
              </a:spcAft>
            </a:pPr>
            <a:r>
              <a:rPr lang="en-GB" sz="1800" dirty="0"/>
              <a:t>Changes to </a:t>
            </a:r>
            <a:r>
              <a:rPr lang="en-GB" sz="1800" dirty="0">
                <a:hlinkClick r:id="rId3"/>
              </a:rPr>
              <a:t>submission timetable </a:t>
            </a:r>
            <a:r>
              <a:rPr lang="en-GB" sz="1800" dirty="0"/>
              <a:t>highlighted in yellow:</a:t>
            </a:r>
          </a:p>
          <a:p>
            <a:pPr>
              <a:lnSpc>
                <a:spcPct val="107000"/>
              </a:lnSpc>
              <a:spcAft>
                <a:spcPts val="800"/>
              </a:spcAft>
            </a:pPr>
            <a:endParaRPr lang="en-GB" sz="1800" dirty="0"/>
          </a:p>
          <a:p>
            <a:pPr>
              <a:lnSpc>
                <a:spcPct val="107000"/>
              </a:lnSpc>
              <a:spcAft>
                <a:spcPts val="800"/>
              </a:spcAft>
            </a:pPr>
            <a:br>
              <a:rPr lang="en-GB" sz="1800" dirty="0"/>
            </a:br>
            <a:endParaRPr lang="en-GB" sz="1800" dirty="0"/>
          </a:p>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00F7A7BE-2604-D28F-95A9-0A1CA6B7E281}"/>
              </a:ext>
            </a:extLst>
          </p:cNvPr>
          <p:cNvSpPr>
            <a:spLocks noGrp="1"/>
          </p:cNvSpPr>
          <p:nvPr>
            <p:ph type="title"/>
          </p:nvPr>
        </p:nvSpPr>
        <p:spPr>
          <a:xfrm>
            <a:off x="364435" y="432000"/>
            <a:ext cx="11471719" cy="865186"/>
          </a:xfrm>
        </p:spPr>
        <p:txBody>
          <a:bodyPr>
            <a:normAutofit/>
          </a:bodyPr>
          <a:lstStyle/>
          <a:p>
            <a:r>
              <a:rPr lang="en-GB" spc="-40" dirty="0"/>
              <a:t>April reporting month – submission timetable</a:t>
            </a:r>
          </a:p>
        </p:txBody>
      </p:sp>
      <p:pic>
        <p:nvPicPr>
          <p:cNvPr id="3" name="Graphic 2" descr="Group with solid fill">
            <a:extLst>
              <a:ext uri="{FF2B5EF4-FFF2-40B4-BE49-F238E27FC236}">
                <a16:creationId xmlns:a16="http://schemas.microsoft.com/office/drawing/2014/main" id="{138D80DA-F6CE-48A2-F5D9-DC275B06D20C}"/>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10759440" y="432000"/>
            <a:ext cx="914400" cy="914400"/>
          </a:xfrm>
          <a:prstGeom prst="rect">
            <a:avLst/>
          </a:prstGeom>
        </p:spPr>
      </p:pic>
      <p:graphicFrame>
        <p:nvGraphicFramePr>
          <p:cNvPr id="2" name="Table 1">
            <a:extLst>
              <a:ext uri="{FF2B5EF4-FFF2-40B4-BE49-F238E27FC236}">
                <a16:creationId xmlns:a16="http://schemas.microsoft.com/office/drawing/2014/main" id="{E9DDDADD-1CAA-567C-7D61-07ABF5A68839}"/>
              </a:ext>
            </a:extLst>
          </p:cNvPr>
          <p:cNvGraphicFramePr>
            <a:graphicFrameLocks noGrp="1"/>
          </p:cNvGraphicFramePr>
          <p:nvPr>
            <p:extLst>
              <p:ext uri="{D42A27DB-BD31-4B8C-83A1-F6EECF244321}">
                <p14:modId xmlns:p14="http://schemas.microsoft.com/office/powerpoint/2010/main" val="2743467377"/>
              </p:ext>
            </p:extLst>
          </p:nvPr>
        </p:nvGraphicFramePr>
        <p:xfrm>
          <a:off x="447041" y="4131733"/>
          <a:ext cx="10051624" cy="2057926"/>
        </p:xfrm>
        <a:graphic>
          <a:graphicData uri="http://schemas.openxmlformats.org/drawingml/2006/table">
            <a:tbl>
              <a:tblPr/>
              <a:tblGrid>
                <a:gridCol w="2512906">
                  <a:extLst>
                    <a:ext uri="{9D8B030D-6E8A-4147-A177-3AD203B41FA5}">
                      <a16:colId xmlns:a16="http://schemas.microsoft.com/office/drawing/2014/main" val="3187900457"/>
                    </a:ext>
                  </a:extLst>
                </a:gridCol>
                <a:gridCol w="2512906">
                  <a:extLst>
                    <a:ext uri="{9D8B030D-6E8A-4147-A177-3AD203B41FA5}">
                      <a16:colId xmlns:a16="http://schemas.microsoft.com/office/drawing/2014/main" val="940942076"/>
                    </a:ext>
                  </a:extLst>
                </a:gridCol>
                <a:gridCol w="2512906">
                  <a:extLst>
                    <a:ext uri="{9D8B030D-6E8A-4147-A177-3AD203B41FA5}">
                      <a16:colId xmlns:a16="http://schemas.microsoft.com/office/drawing/2014/main" val="3610616965"/>
                    </a:ext>
                  </a:extLst>
                </a:gridCol>
                <a:gridCol w="2512906">
                  <a:extLst>
                    <a:ext uri="{9D8B030D-6E8A-4147-A177-3AD203B41FA5}">
                      <a16:colId xmlns:a16="http://schemas.microsoft.com/office/drawing/2014/main" val="3871045653"/>
                    </a:ext>
                  </a:extLst>
                </a:gridCol>
              </a:tblGrid>
              <a:tr h="837004">
                <a:tc>
                  <a:txBody>
                    <a:bodyPr/>
                    <a:lstStyle/>
                    <a:p>
                      <a:pPr algn="l">
                        <a:buNone/>
                      </a:pPr>
                      <a:r>
                        <a:rPr lang="en-GB" sz="1400">
                          <a:effectLst/>
                        </a:rPr>
                        <a:t>Activity month/reporting period</a:t>
                      </a:r>
                    </a:p>
                  </a:txBody>
                  <a:tcPr marL="71333" marR="71333" marT="35667" marB="35667" anchor="ctr">
                    <a:lnL>
                      <a:noFill/>
                    </a:lnL>
                    <a:lnR>
                      <a:noFill/>
                    </a:lnR>
                    <a:lnT>
                      <a:noFill/>
                    </a:lnT>
                    <a:lnB w="12700" cap="flat" cmpd="sng" algn="ctr">
                      <a:solidFill>
                        <a:srgbClr val="D5DADE"/>
                      </a:solidFill>
                      <a:prstDash val="solid"/>
                      <a:round/>
                      <a:headEnd type="none" w="med" len="med"/>
                      <a:tailEnd type="none" w="med" len="med"/>
                    </a:lnB>
                    <a:noFill/>
                  </a:tcPr>
                </a:tc>
                <a:tc>
                  <a:txBody>
                    <a:bodyPr/>
                    <a:lstStyle/>
                    <a:p>
                      <a:pPr algn="l">
                        <a:buNone/>
                      </a:pPr>
                      <a:r>
                        <a:rPr lang="en-GB" sz="1400">
                          <a:effectLst/>
                        </a:rPr>
                        <a:t>Submission window opens</a:t>
                      </a:r>
                    </a:p>
                  </a:txBody>
                  <a:tcPr marL="71333" marR="71333" marT="35667" marB="35667" anchor="ctr">
                    <a:lnL>
                      <a:noFill/>
                    </a:lnL>
                    <a:lnR>
                      <a:noFill/>
                    </a:lnR>
                    <a:lnT>
                      <a:noFill/>
                    </a:lnT>
                    <a:lnB w="12700" cap="flat" cmpd="sng" algn="ctr">
                      <a:solidFill>
                        <a:srgbClr val="D5DADE"/>
                      </a:solidFill>
                      <a:prstDash val="solid"/>
                      <a:round/>
                      <a:headEnd type="none" w="med" len="med"/>
                      <a:tailEnd type="none" w="med" len="med"/>
                    </a:lnB>
                    <a:noFill/>
                  </a:tcPr>
                </a:tc>
                <a:tc>
                  <a:txBody>
                    <a:bodyPr/>
                    <a:lstStyle/>
                    <a:p>
                      <a:pPr algn="l">
                        <a:buNone/>
                      </a:pPr>
                      <a:r>
                        <a:rPr lang="en-GB" sz="1400">
                          <a:effectLst/>
                        </a:rPr>
                        <a:t>Provisional processing deadline at 11.59.59 pm</a:t>
                      </a:r>
                    </a:p>
                  </a:txBody>
                  <a:tcPr marL="71333" marR="71333" marT="35667" marB="35667" anchor="ctr">
                    <a:lnL>
                      <a:noFill/>
                    </a:lnL>
                    <a:lnR>
                      <a:noFill/>
                    </a:lnR>
                    <a:lnT>
                      <a:noFill/>
                    </a:lnT>
                    <a:lnB w="12700" cap="flat" cmpd="sng" algn="ctr">
                      <a:solidFill>
                        <a:srgbClr val="D5DADE"/>
                      </a:solidFill>
                      <a:prstDash val="solid"/>
                      <a:round/>
                      <a:headEnd type="none" w="med" len="med"/>
                      <a:tailEnd type="none" w="med" len="med"/>
                    </a:lnB>
                    <a:noFill/>
                  </a:tcPr>
                </a:tc>
                <a:tc>
                  <a:txBody>
                    <a:bodyPr/>
                    <a:lstStyle/>
                    <a:p>
                      <a:pPr algn="l">
                        <a:buNone/>
                      </a:pPr>
                      <a:r>
                        <a:rPr lang="en-GB" sz="1400" dirty="0">
                          <a:effectLst/>
                        </a:rPr>
                        <a:t>Submission window closes at 11.59.59 pm</a:t>
                      </a:r>
                    </a:p>
                  </a:txBody>
                  <a:tcPr marL="71333" marR="71333" marT="35667" marB="35667" anchor="ctr">
                    <a:lnL>
                      <a:noFill/>
                    </a:lnL>
                    <a:lnR>
                      <a:noFill/>
                    </a:lnR>
                    <a:lnT>
                      <a:noFill/>
                    </a:lnT>
                    <a:lnB w="12700" cap="flat" cmpd="sng" algn="ctr">
                      <a:solidFill>
                        <a:srgbClr val="D5DADE"/>
                      </a:solidFill>
                      <a:prstDash val="solid"/>
                      <a:round/>
                      <a:headEnd type="none" w="med" len="med"/>
                      <a:tailEnd type="none" w="med" len="med"/>
                    </a:lnB>
                    <a:noFill/>
                  </a:tcPr>
                </a:tc>
                <a:extLst>
                  <a:ext uri="{0D108BD9-81ED-4DB2-BD59-A6C34878D82A}">
                    <a16:rowId xmlns:a16="http://schemas.microsoft.com/office/drawing/2014/main" val="3787365835"/>
                  </a:ext>
                </a:extLst>
              </a:tr>
              <a:tr h="350438">
                <a:tc>
                  <a:txBody>
                    <a:bodyPr/>
                    <a:lstStyle/>
                    <a:p>
                      <a:pPr algn="l" fontAlgn="t">
                        <a:buNone/>
                      </a:pPr>
                      <a:r>
                        <a:rPr lang="en-GB" sz="1400">
                          <a:effectLst/>
                        </a:rPr>
                        <a:t>April 2026</a:t>
                      </a:r>
                    </a:p>
                  </a:txBody>
                  <a:tcPr marL="71333" marR="71333" marT="35667" marB="35667">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dirty="0">
                          <a:effectLst/>
                          <a:highlight>
                            <a:srgbClr val="FFFF00"/>
                          </a:highlight>
                        </a:rPr>
                        <a:t>1 June 2026</a:t>
                      </a:r>
                    </a:p>
                  </a:txBody>
                  <a:tcPr marL="71333" marR="71333" marT="35667" marB="35667">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dirty="0">
                          <a:effectLst/>
                          <a:highlight>
                            <a:srgbClr val="FFFF00"/>
                          </a:highlight>
                        </a:rPr>
                        <a:t>30 June 2026 </a:t>
                      </a:r>
                    </a:p>
                  </a:txBody>
                  <a:tcPr marL="71333" marR="71333" marT="35667" marB="35667">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dirty="0">
                          <a:effectLst/>
                          <a:highlight>
                            <a:srgbClr val="FFFF00"/>
                          </a:highlight>
                        </a:rPr>
                        <a:t>30 November 2026</a:t>
                      </a:r>
                    </a:p>
                  </a:txBody>
                  <a:tcPr marL="71333" marR="71333" marT="35667" marB="35667">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extLst>
                  <a:ext uri="{0D108BD9-81ED-4DB2-BD59-A6C34878D82A}">
                    <a16:rowId xmlns:a16="http://schemas.microsoft.com/office/drawing/2014/main" val="3457947753"/>
                  </a:ext>
                </a:extLst>
              </a:tr>
              <a:tr h="435242">
                <a:tc>
                  <a:txBody>
                    <a:bodyPr/>
                    <a:lstStyle/>
                    <a:p>
                      <a:pPr algn="l" fontAlgn="t">
                        <a:buNone/>
                      </a:pPr>
                      <a:r>
                        <a:rPr lang="en-GB" sz="1400">
                          <a:effectLst/>
                        </a:rPr>
                        <a:t>May 2026</a:t>
                      </a:r>
                    </a:p>
                  </a:txBody>
                  <a:tcPr marL="71333" marR="71333" marT="35667" marB="35667">
                    <a:lnL>
                      <a:noFill/>
                    </a:lnL>
                    <a:lnR>
                      <a:noFill/>
                    </a:lnR>
                    <a:lnT w="4229"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dirty="0">
                          <a:effectLst/>
                        </a:rPr>
                        <a:t>1 June 2026</a:t>
                      </a:r>
                    </a:p>
                  </a:txBody>
                  <a:tcPr marL="71333" marR="71333" marT="35667" marB="35667">
                    <a:lnL>
                      <a:noFill/>
                    </a:lnL>
                    <a:lnR>
                      <a:noFill/>
                    </a:lnR>
                    <a:lnT w="4229"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a:effectLst/>
                        </a:rPr>
                        <a:t>30 June 2026</a:t>
                      </a:r>
                    </a:p>
                  </a:txBody>
                  <a:tcPr marL="71333" marR="71333" marT="35667" marB="35667">
                    <a:lnL>
                      <a:noFill/>
                    </a:lnL>
                    <a:lnR>
                      <a:noFill/>
                    </a:lnR>
                    <a:lnT w="4229"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dirty="0">
                          <a:effectLst/>
                        </a:rPr>
                        <a:t>30 November 2026</a:t>
                      </a:r>
                    </a:p>
                  </a:txBody>
                  <a:tcPr marL="71333" marR="71333" marT="35667" marB="35667">
                    <a:lnL>
                      <a:noFill/>
                    </a:lnL>
                    <a:lnR>
                      <a:noFill/>
                    </a:lnR>
                    <a:lnT w="4229"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extLst>
                  <a:ext uri="{0D108BD9-81ED-4DB2-BD59-A6C34878D82A}">
                    <a16:rowId xmlns:a16="http://schemas.microsoft.com/office/drawing/2014/main" val="922751002"/>
                  </a:ext>
                </a:extLst>
              </a:tr>
              <a:tr h="435242">
                <a:tc>
                  <a:txBody>
                    <a:bodyPr/>
                    <a:lstStyle/>
                    <a:p>
                      <a:pPr algn="l" fontAlgn="t">
                        <a:buNone/>
                      </a:pPr>
                      <a:r>
                        <a:rPr lang="en-GB" sz="1400" dirty="0">
                          <a:effectLst/>
                        </a:rPr>
                        <a:t>June 2026</a:t>
                      </a:r>
                    </a:p>
                  </a:txBody>
                  <a:tcPr marL="71333" marR="71333" marT="35667" marB="35667">
                    <a:lnL>
                      <a:noFill/>
                    </a:lnL>
                    <a:lnR>
                      <a:noFill/>
                    </a:lnR>
                    <a:lnT w="4229" cap="flat" cmpd="sng" algn="ctr">
                      <a:solidFill>
                        <a:srgbClr val="D5DADE"/>
                      </a:solidFill>
                      <a:prstDash val="solid"/>
                      <a:round/>
                      <a:headEnd type="none" w="med" len="med"/>
                      <a:tailEnd type="none" w="med" len="med"/>
                    </a:lnT>
                    <a:lnB>
                      <a:noFill/>
                    </a:lnB>
                    <a:noFill/>
                  </a:tcPr>
                </a:tc>
                <a:tc>
                  <a:txBody>
                    <a:bodyPr/>
                    <a:lstStyle/>
                    <a:p>
                      <a:pPr algn="l" fontAlgn="t">
                        <a:buNone/>
                      </a:pPr>
                      <a:r>
                        <a:rPr lang="en-GB" sz="1400">
                          <a:effectLst/>
                        </a:rPr>
                        <a:t>1 July 2026</a:t>
                      </a:r>
                    </a:p>
                  </a:txBody>
                  <a:tcPr marL="71333" marR="71333" marT="35667" marB="35667">
                    <a:lnL>
                      <a:noFill/>
                    </a:lnL>
                    <a:lnR>
                      <a:noFill/>
                    </a:lnR>
                    <a:lnT w="4229" cap="flat" cmpd="sng" algn="ctr">
                      <a:solidFill>
                        <a:srgbClr val="D5DADE"/>
                      </a:solidFill>
                      <a:prstDash val="solid"/>
                      <a:round/>
                      <a:headEnd type="none" w="med" len="med"/>
                      <a:tailEnd type="none" w="med" len="med"/>
                    </a:lnT>
                    <a:lnB>
                      <a:noFill/>
                    </a:lnB>
                    <a:noFill/>
                  </a:tcPr>
                </a:tc>
                <a:tc>
                  <a:txBody>
                    <a:bodyPr/>
                    <a:lstStyle/>
                    <a:p>
                      <a:pPr algn="l" fontAlgn="t">
                        <a:buNone/>
                      </a:pPr>
                      <a:r>
                        <a:rPr lang="en-GB" sz="1400" dirty="0">
                          <a:effectLst/>
                        </a:rPr>
                        <a:t>31 July 2026</a:t>
                      </a:r>
                    </a:p>
                  </a:txBody>
                  <a:tcPr marL="71333" marR="71333" marT="35667" marB="35667">
                    <a:lnL>
                      <a:noFill/>
                    </a:lnL>
                    <a:lnR>
                      <a:noFill/>
                    </a:lnR>
                    <a:lnT w="4229" cap="flat" cmpd="sng" algn="ctr">
                      <a:solidFill>
                        <a:srgbClr val="D5DADE"/>
                      </a:solidFill>
                      <a:prstDash val="solid"/>
                      <a:round/>
                      <a:headEnd type="none" w="med" len="med"/>
                      <a:tailEnd type="none" w="med" len="med"/>
                    </a:lnT>
                    <a:lnB>
                      <a:noFill/>
                    </a:lnB>
                    <a:noFill/>
                  </a:tcPr>
                </a:tc>
                <a:tc>
                  <a:txBody>
                    <a:bodyPr/>
                    <a:lstStyle/>
                    <a:p>
                      <a:pPr algn="l" fontAlgn="t">
                        <a:buNone/>
                      </a:pPr>
                      <a:r>
                        <a:rPr lang="en-GB" sz="1400" dirty="0">
                          <a:effectLst/>
                        </a:rPr>
                        <a:t>31 December 2026 </a:t>
                      </a:r>
                    </a:p>
                  </a:txBody>
                  <a:tcPr marL="71333" marR="71333" marT="35667" marB="35667">
                    <a:lnL>
                      <a:noFill/>
                    </a:lnL>
                    <a:lnR>
                      <a:noFill/>
                    </a:lnR>
                    <a:lnT w="4229" cap="flat" cmpd="sng" algn="ctr">
                      <a:solidFill>
                        <a:srgbClr val="D5DADE"/>
                      </a:solidFill>
                      <a:prstDash val="solid"/>
                      <a:round/>
                      <a:headEnd type="none" w="med" len="med"/>
                      <a:tailEnd type="none" w="med" len="med"/>
                    </a:lnT>
                    <a:lnB>
                      <a:noFill/>
                    </a:lnB>
                    <a:noFill/>
                  </a:tcPr>
                </a:tc>
                <a:extLst>
                  <a:ext uri="{0D108BD9-81ED-4DB2-BD59-A6C34878D82A}">
                    <a16:rowId xmlns:a16="http://schemas.microsoft.com/office/drawing/2014/main" val="281094058"/>
                  </a:ext>
                </a:extLst>
              </a:tr>
            </a:tbl>
          </a:graphicData>
        </a:graphic>
      </p:graphicFrame>
    </p:spTree>
    <p:extLst>
      <p:ext uri="{BB962C8B-B14F-4D97-AF65-F5344CB8AC3E}">
        <p14:creationId xmlns:p14="http://schemas.microsoft.com/office/powerpoint/2010/main" val="3796766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797BFB-CE86-D9B4-61BB-579ED4A350D8}"/>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3DF6BC6-8C52-6602-9ED8-8CA32853E479}"/>
              </a:ext>
            </a:extLst>
          </p:cNvPr>
          <p:cNvSpPr>
            <a:spLocks noGrp="1"/>
          </p:cNvSpPr>
          <p:nvPr>
            <p:ph idx="1"/>
          </p:nvPr>
        </p:nvSpPr>
        <p:spPr>
          <a:xfrm>
            <a:off x="431999" y="1408853"/>
            <a:ext cx="11245227" cy="4819147"/>
          </a:xfrm>
        </p:spPr>
        <p:txBody>
          <a:bodyPr/>
          <a:lstStyle/>
          <a:p>
            <a:r>
              <a:rPr lang="en-GB" dirty="0"/>
              <a:t>Now published for June 2026.</a:t>
            </a:r>
          </a:p>
          <a:p>
            <a:endParaRPr lang="en-GB" dirty="0"/>
          </a:p>
          <a:p>
            <a:r>
              <a:rPr lang="en-GB" dirty="0"/>
              <a:t>NHS Data Model and Dictionary website: </a:t>
            </a:r>
            <a:r>
              <a:rPr lang="en-GB" u="sng" dirty="0">
                <a:hlinkClick r:id="rId2"/>
              </a:rPr>
              <a:t>NHS Data Model and Dictionary</a:t>
            </a:r>
            <a:endParaRPr lang="en-GB" u="sng" dirty="0"/>
          </a:p>
          <a:p>
            <a:endParaRPr lang="en-GB" dirty="0"/>
          </a:p>
          <a:p>
            <a:pPr lvl="0"/>
            <a:r>
              <a:rPr lang="en-GB" dirty="0"/>
              <a:t>Release History page with a link to DAPB1577 Diagnostic Imaging Data Set (DIDS) v2.0: </a:t>
            </a:r>
            <a:r>
              <a:rPr lang="en-GB" u="sng" dirty="0">
                <a:hlinkClick r:id="rId3"/>
              </a:rPr>
              <a:t>Release History</a:t>
            </a:r>
            <a:endParaRPr lang="en-GB" u="sng" dirty="0"/>
          </a:p>
          <a:p>
            <a:pPr lvl="0"/>
            <a:endParaRPr lang="en-GB" dirty="0"/>
          </a:p>
          <a:p>
            <a:pPr lvl="0"/>
            <a:r>
              <a:rPr lang="en-GB" dirty="0"/>
              <a:t>Link to the Diagnostic Imaging Data Set page: </a:t>
            </a:r>
            <a:r>
              <a:rPr lang="en-GB" u="sng" dirty="0">
                <a:hlinkClick r:id="rId4"/>
              </a:rPr>
              <a:t>Diagnostic Imaging Data Set</a:t>
            </a:r>
            <a:endParaRPr lang="en-GB" u="sng" dirty="0"/>
          </a:p>
          <a:p>
            <a:pPr lvl="0"/>
            <a:endParaRPr lang="en-GB" u="sng" dirty="0"/>
          </a:p>
          <a:p>
            <a:pPr lvl="0"/>
            <a:r>
              <a:rPr lang="en-GB" dirty="0"/>
              <a:t>DIDS v2.0 ETOS will be updated as necessary to include final links (a communication would be issued as and when this takes place - the current </a:t>
            </a:r>
            <a:r>
              <a:rPr lang="en-GB" dirty="0">
                <a:hlinkClick r:id="rId5"/>
              </a:rPr>
              <a:t>ETOS</a:t>
            </a:r>
            <a:r>
              <a:rPr lang="en-GB" dirty="0"/>
              <a:t> remains in use).</a:t>
            </a:r>
          </a:p>
          <a:p>
            <a:endParaRPr lang="en-GB" dirty="0"/>
          </a:p>
        </p:txBody>
      </p:sp>
      <p:sp>
        <p:nvSpPr>
          <p:cNvPr id="4" name="Title 3">
            <a:extLst>
              <a:ext uri="{FF2B5EF4-FFF2-40B4-BE49-F238E27FC236}">
                <a16:creationId xmlns:a16="http://schemas.microsoft.com/office/drawing/2014/main" id="{54043DF0-39AE-BEEE-F409-CF1370CAFC83}"/>
              </a:ext>
            </a:extLst>
          </p:cNvPr>
          <p:cNvSpPr>
            <a:spLocks noGrp="1"/>
          </p:cNvSpPr>
          <p:nvPr>
            <p:ph type="title"/>
          </p:nvPr>
        </p:nvSpPr>
        <p:spPr/>
        <p:txBody>
          <a:bodyPr>
            <a:normAutofit/>
          </a:bodyPr>
          <a:lstStyle/>
          <a:p>
            <a:r>
              <a:rPr lang="en-GB" dirty="0"/>
              <a:t>NHS Data Model and Dictionary updates</a:t>
            </a:r>
          </a:p>
        </p:txBody>
      </p:sp>
    </p:spTree>
    <p:extLst>
      <p:ext uri="{BB962C8B-B14F-4D97-AF65-F5344CB8AC3E}">
        <p14:creationId xmlns:p14="http://schemas.microsoft.com/office/powerpoint/2010/main" val="1456378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991949-F417-D69B-11B6-8E6055A3ED7B}"/>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21F0208-D368-B575-6E0F-502C2778BE30}"/>
              </a:ext>
            </a:extLst>
          </p:cNvPr>
          <p:cNvSpPr>
            <a:spLocks noGrp="1"/>
          </p:cNvSpPr>
          <p:nvPr>
            <p:ph idx="1"/>
          </p:nvPr>
        </p:nvSpPr>
        <p:spPr>
          <a:xfrm>
            <a:off x="432000" y="1563757"/>
            <a:ext cx="11088000" cy="4664242"/>
          </a:xfrm>
        </p:spPr>
        <p:txBody>
          <a:bodyPr>
            <a:normAutofit/>
          </a:bodyPr>
          <a:lstStyle/>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7F31BE27-FEFE-F506-1973-36AA2D6AD2EF}"/>
              </a:ext>
            </a:extLst>
          </p:cNvPr>
          <p:cNvSpPr>
            <a:spLocks noGrp="1"/>
          </p:cNvSpPr>
          <p:nvPr>
            <p:ph type="title"/>
          </p:nvPr>
        </p:nvSpPr>
        <p:spPr/>
        <p:txBody>
          <a:bodyPr>
            <a:normAutofit/>
          </a:bodyPr>
          <a:lstStyle/>
          <a:p>
            <a:r>
              <a:rPr lang="en-GB" spc="-40" dirty="0"/>
              <a:t>Reminder - Sensitive &amp; Legally Restricted Codes</a:t>
            </a:r>
          </a:p>
        </p:txBody>
      </p:sp>
      <p:pic>
        <p:nvPicPr>
          <p:cNvPr id="3" name="Graphic 2" descr="Group with solid fill">
            <a:extLst>
              <a:ext uri="{FF2B5EF4-FFF2-40B4-BE49-F238E27FC236}">
                <a16:creationId xmlns:a16="http://schemas.microsoft.com/office/drawing/2014/main" id="{7E7C91F1-CDD7-9B9E-28B1-868ABB08DC2C}"/>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10759440" y="432000"/>
            <a:ext cx="914400" cy="914400"/>
          </a:xfrm>
          <a:prstGeom prst="rect">
            <a:avLst/>
          </a:prstGeom>
        </p:spPr>
      </p:pic>
      <p:sp>
        <p:nvSpPr>
          <p:cNvPr id="6" name="TextBox 5">
            <a:extLst>
              <a:ext uri="{FF2B5EF4-FFF2-40B4-BE49-F238E27FC236}">
                <a16:creationId xmlns:a16="http://schemas.microsoft.com/office/drawing/2014/main" id="{1C3CE418-0726-616B-763D-F54126C5DF70}"/>
              </a:ext>
            </a:extLst>
          </p:cNvPr>
          <p:cNvSpPr txBox="1"/>
          <p:nvPr/>
        </p:nvSpPr>
        <p:spPr>
          <a:xfrm>
            <a:off x="432000" y="1255486"/>
            <a:ext cx="11088000" cy="5232202"/>
          </a:xfrm>
          <a:prstGeom prst="rect">
            <a:avLst/>
          </a:prstGeom>
          <a:noFill/>
        </p:spPr>
        <p:txBody>
          <a:bodyPr wrap="square">
            <a:spAutoFit/>
          </a:bodyPr>
          <a:lstStyle/>
          <a:p>
            <a:r>
              <a:rPr lang="en-GB" dirty="0"/>
              <a:t>As per the DIDS v2.0 Data Provision Notice, the below is the </a:t>
            </a:r>
            <a:r>
              <a:rPr lang="en-GB" dirty="0">
                <a:hlinkClick r:id="rId4"/>
              </a:rPr>
              <a:t>list of restricted codes </a:t>
            </a:r>
            <a:r>
              <a:rPr lang="en-GB" dirty="0"/>
              <a:t>which must be anonymised at source prior to submission of DIDS v2.0 data to NHS England.</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r>
              <a:rPr lang="en-GB" sz="1400" dirty="0"/>
              <a:t>For these data, data providers must submit data for DIDS v2.0 with all patient identifiers removed for the data items NHS NUMBER, PERSON BIRTH DATE, POSTCODE OF USUAL ADDRESS and LOCAL PATIENT IDENTIFIER (EXTENDED). This includes submitting a LOCAL PATIENT IDENTIFIER (EXTENDED) given this is a mandatory data item which is in the required format but is not an identifier for a patient.</a:t>
            </a:r>
          </a:p>
        </p:txBody>
      </p:sp>
      <p:graphicFrame>
        <p:nvGraphicFramePr>
          <p:cNvPr id="7" name="Table 6">
            <a:extLst>
              <a:ext uri="{FF2B5EF4-FFF2-40B4-BE49-F238E27FC236}">
                <a16:creationId xmlns:a16="http://schemas.microsoft.com/office/drawing/2014/main" id="{714D08F6-39D6-CAEE-0723-026D399DC940}"/>
              </a:ext>
            </a:extLst>
          </p:cNvPr>
          <p:cNvGraphicFramePr>
            <a:graphicFrameLocks noGrp="1"/>
          </p:cNvGraphicFramePr>
          <p:nvPr>
            <p:extLst>
              <p:ext uri="{D42A27DB-BD31-4B8C-83A1-F6EECF244321}">
                <p14:modId xmlns:p14="http://schemas.microsoft.com/office/powerpoint/2010/main" val="589417278"/>
              </p:ext>
            </p:extLst>
          </p:nvPr>
        </p:nvGraphicFramePr>
        <p:xfrm>
          <a:off x="431999" y="2147982"/>
          <a:ext cx="9374610" cy="3027875"/>
        </p:xfrm>
        <a:graphic>
          <a:graphicData uri="http://schemas.openxmlformats.org/drawingml/2006/table">
            <a:tbl>
              <a:tblPr/>
              <a:tblGrid>
                <a:gridCol w="4687305">
                  <a:extLst>
                    <a:ext uri="{9D8B030D-6E8A-4147-A177-3AD203B41FA5}">
                      <a16:colId xmlns:a16="http://schemas.microsoft.com/office/drawing/2014/main" val="1171724397"/>
                    </a:ext>
                  </a:extLst>
                </a:gridCol>
                <a:gridCol w="4687305">
                  <a:extLst>
                    <a:ext uri="{9D8B030D-6E8A-4147-A177-3AD203B41FA5}">
                      <a16:colId xmlns:a16="http://schemas.microsoft.com/office/drawing/2014/main" val="215477840"/>
                    </a:ext>
                  </a:extLst>
                </a:gridCol>
              </a:tblGrid>
              <a:tr h="403717">
                <a:tc>
                  <a:txBody>
                    <a:bodyPr/>
                    <a:lstStyle/>
                    <a:p>
                      <a:pPr algn="l">
                        <a:buNone/>
                      </a:pPr>
                      <a:r>
                        <a:rPr lang="en-GB" b="1" dirty="0">
                          <a:effectLst/>
                        </a:rPr>
                        <a:t>SNOMED CT concept-ID</a:t>
                      </a:r>
                    </a:p>
                  </a:txBody>
                  <a:tcPr anchor="ctr">
                    <a:lnL>
                      <a:noFill/>
                    </a:lnL>
                    <a:lnR>
                      <a:noFill/>
                    </a:lnR>
                    <a:lnT>
                      <a:noFill/>
                    </a:lnT>
                    <a:lnB w="12700" cap="flat" cmpd="sng" algn="ctr">
                      <a:solidFill>
                        <a:srgbClr val="D5DADE"/>
                      </a:solidFill>
                      <a:prstDash val="solid"/>
                      <a:round/>
                      <a:headEnd type="none" w="med" len="med"/>
                      <a:tailEnd type="none" w="med" len="med"/>
                    </a:lnB>
                    <a:noFill/>
                  </a:tcPr>
                </a:tc>
                <a:tc>
                  <a:txBody>
                    <a:bodyPr/>
                    <a:lstStyle/>
                    <a:p>
                      <a:pPr algn="l">
                        <a:buNone/>
                      </a:pPr>
                      <a:r>
                        <a:rPr lang="en-GB" b="1" dirty="0">
                          <a:effectLst/>
                        </a:rPr>
                        <a:t>SNOMED CT fully specified name</a:t>
                      </a:r>
                    </a:p>
                  </a:txBody>
                  <a:tcPr anchor="ctr">
                    <a:lnL>
                      <a:noFill/>
                    </a:lnL>
                    <a:lnR>
                      <a:noFill/>
                    </a:lnR>
                    <a:lnT>
                      <a:noFill/>
                    </a:lnT>
                    <a:lnB w="12700" cap="flat" cmpd="sng" algn="ctr">
                      <a:solidFill>
                        <a:srgbClr val="D5DADE"/>
                      </a:solidFill>
                      <a:prstDash val="solid"/>
                      <a:round/>
                      <a:headEnd type="none" w="med" len="med"/>
                      <a:tailEnd type="none" w="med" len="med"/>
                    </a:lnB>
                    <a:noFill/>
                  </a:tcPr>
                </a:tc>
                <a:extLst>
                  <a:ext uri="{0D108BD9-81ED-4DB2-BD59-A6C34878D82A}">
                    <a16:rowId xmlns:a16="http://schemas.microsoft.com/office/drawing/2014/main" val="34617777"/>
                  </a:ext>
                </a:extLst>
              </a:tr>
              <a:tr h="706504">
                <a:tc>
                  <a:txBody>
                    <a:bodyPr/>
                    <a:lstStyle/>
                    <a:p>
                      <a:pPr algn="l" fontAlgn="t">
                        <a:buNone/>
                      </a:pPr>
                      <a:r>
                        <a:rPr lang="en-GB" dirty="0">
                          <a:effectLst/>
                        </a:rPr>
                        <a:t>432787004</a:t>
                      </a:r>
                    </a:p>
                  </a:txBody>
                  <a:tcPr>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dirty="0">
                          <a:effectLst/>
                        </a:rPr>
                        <a:t>Transvaginal ultrasonography for follicle monitoring (procedure)</a:t>
                      </a:r>
                    </a:p>
                  </a:txBody>
                  <a:tcPr>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extLst>
                  <a:ext uri="{0D108BD9-81ED-4DB2-BD59-A6C34878D82A}">
                    <a16:rowId xmlns:a16="http://schemas.microsoft.com/office/drawing/2014/main" val="3489995628"/>
                  </a:ext>
                </a:extLst>
              </a:tr>
              <a:tr h="1917654">
                <a:tc>
                  <a:txBody>
                    <a:bodyPr/>
                    <a:lstStyle/>
                    <a:p>
                      <a:pPr algn="l" fontAlgn="t">
                        <a:buNone/>
                      </a:pPr>
                      <a:r>
                        <a:rPr lang="en-GB" dirty="0">
                          <a:effectLst/>
                        </a:rPr>
                        <a:t>252939009</a:t>
                      </a:r>
                    </a:p>
                  </a:txBody>
                  <a:tcPr>
                    <a:lnL>
                      <a:noFill/>
                    </a:lnL>
                    <a:lnR>
                      <a:noFill/>
                    </a:lnR>
                    <a:lnT w="4229" cap="flat" cmpd="sng" algn="ctr">
                      <a:solidFill>
                        <a:srgbClr val="D5DADE"/>
                      </a:solidFill>
                      <a:prstDash val="solid"/>
                      <a:round/>
                      <a:headEnd type="none" w="med" len="med"/>
                      <a:tailEnd type="none" w="med" len="med"/>
                    </a:lnT>
                    <a:lnB>
                      <a:noFill/>
                    </a:lnB>
                    <a:noFill/>
                  </a:tcPr>
                </a:tc>
                <a:tc>
                  <a:txBody>
                    <a:bodyPr/>
                    <a:lstStyle/>
                    <a:p>
                      <a:pPr algn="l" fontAlgn="t">
                        <a:buNone/>
                      </a:pPr>
                      <a:r>
                        <a:rPr lang="en-GB" dirty="0">
                          <a:effectLst/>
                        </a:rPr>
                        <a:t>Ultrasound scan for follicle monitoring (procedure)</a:t>
                      </a:r>
                    </a:p>
                    <a:p>
                      <a:pPr algn="l" fontAlgn="t">
                        <a:buNone/>
                      </a:pPr>
                      <a:endParaRPr lang="en-GB" dirty="0">
                        <a:effectLst/>
                      </a:endParaRPr>
                    </a:p>
                    <a:p>
                      <a:pPr algn="l" fontAlgn="t">
                        <a:buNone/>
                      </a:pPr>
                      <a:endParaRPr lang="en-GB" dirty="0">
                        <a:effectLst/>
                      </a:endParaRPr>
                    </a:p>
                    <a:p>
                      <a:pPr algn="l" fontAlgn="t">
                        <a:buNone/>
                      </a:pPr>
                      <a:endParaRPr lang="en-GB" dirty="0">
                        <a:effectLst/>
                      </a:endParaRPr>
                    </a:p>
                    <a:p>
                      <a:pPr algn="l" fontAlgn="t">
                        <a:buNone/>
                      </a:pPr>
                      <a:endParaRPr lang="en-GB" dirty="0">
                        <a:effectLst/>
                      </a:endParaRPr>
                    </a:p>
                  </a:txBody>
                  <a:tcPr>
                    <a:lnL>
                      <a:noFill/>
                    </a:lnL>
                    <a:lnR>
                      <a:noFill/>
                    </a:lnR>
                    <a:lnT w="4229" cap="flat" cmpd="sng" algn="ctr">
                      <a:solidFill>
                        <a:srgbClr val="D5DADE"/>
                      </a:solidFill>
                      <a:prstDash val="solid"/>
                      <a:round/>
                      <a:headEnd type="none" w="med" len="med"/>
                      <a:tailEnd type="none" w="med" len="med"/>
                    </a:lnT>
                    <a:lnB>
                      <a:noFill/>
                    </a:lnB>
                    <a:noFill/>
                  </a:tcPr>
                </a:tc>
                <a:extLst>
                  <a:ext uri="{0D108BD9-81ED-4DB2-BD59-A6C34878D82A}">
                    <a16:rowId xmlns:a16="http://schemas.microsoft.com/office/drawing/2014/main" val="1253392837"/>
                  </a:ext>
                </a:extLst>
              </a:tr>
            </a:tbl>
          </a:graphicData>
        </a:graphic>
      </p:graphicFrame>
      <p:graphicFrame>
        <p:nvGraphicFramePr>
          <p:cNvPr id="8" name="Table 7">
            <a:extLst>
              <a:ext uri="{FF2B5EF4-FFF2-40B4-BE49-F238E27FC236}">
                <a16:creationId xmlns:a16="http://schemas.microsoft.com/office/drawing/2014/main" id="{E72A3FCA-5058-FD2B-5258-A635C1F62C9B}"/>
              </a:ext>
            </a:extLst>
          </p:cNvPr>
          <p:cNvGraphicFramePr>
            <a:graphicFrameLocks noGrp="1"/>
          </p:cNvGraphicFramePr>
          <p:nvPr>
            <p:extLst>
              <p:ext uri="{D42A27DB-BD31-4B8C-83A1-F6EECF244321}">
                <p14:modId xmlns:p14="http://schemas.microsoft.com/office/powerpoint/2010/main" val="1207630348"/>
              </p:ext>
            </p:extLst>
          </p:nvPr>
        </p:nvGraphicFramePr>
        <p:xfrm>
          <a:off x="432000" y="3890514"/>
          <a:ext cx="9911322" cy="1430373"/>
        </p:xfrm>
        <a:graphic>
          <a:graphicData uri="http://schemas.openxmlformats.org/drawingml/2006/table">
            <a:tbl>
              <a:tblPr/>
              <a:tblGrid>
                <a:gridCol w="2711283">
                  <a:extLst>
                    <a:ext uri="{9D8B030D-6E8A-4147-A177-3AD203B41FA5}">
                      <a16:colId xmlns:a16="http://schemas.microsoft.com/office/drawing/2014/main" val="3969067503"/>
                    </a:ext>
                  </a:extLst>
                </a:gridCol>
                <a:gridCol w="7200039">
                  <a:extLst>
                    <a:ext uri="{9D8B030D-6E8A-4147-A177-3AD203B41FA5}">
                      <a16:colId xmlns:a16="http://schemas.microsoft.com/office/drawing/2014/main" val="1384245949"/>
                    </a:ext>
                  </a:extLst>
                </a:gridCol>
              </a:tblGrid>
              <a:tr h="476791">
                <a:tc>
                  <a:txBody>
                    <a:bodyPr/>
                    <a:lstStyle/>
                    <a:p>
                      <a:pPr algn="l">
                        <a:buNone/>
                      </a:pPr>
                      <a:r>
                        <a:rPr lang="en-GB" b="1" dirty="0">
                          <a:effectLst/>
                        </a:rPr>
                        <a:t>NICIP short code</a:t>
                      </a:r>
                    </a:p>
                  </a:txBody>
                  <a:tcPr anchor="ctr">
                    <a:lnL>
                      <a:noFill/>
                    </a:lnL>
                    <a:lnR>
                      <a:noFill/>
                    </a:lnR>
                    <a:lnT>
                      <a:noFill/>
                    </a:lnT>
                    <a:lnB w="12700" cap="flat" cmpd="sng" algn="ctr">
                      <a:solidFill>
                        <a:srgbClr val="D5DADE"/>
                      </a:solidFill>
                      <a:prstDash val="solid"/>
                      <a:round/>
                      <a:headEnd type="none" w="med" len="med"/>
                      <a:tailEnd type="none" w="med" len="med"/>
                    </a:lnB>
                    <a:noFill/>
                  </a:tcPr>
                </a:tc>
                <a:tc>
                  <a:txBody>
                    <a:bodyPr/>
                    <a:lstStyle/>
                    <a:p>
                      <a:pPr algn="l">
                        <a:buNone/>
                      </a:pPr>
                      <a:r>
                        <a:rPr lang="en-GB" b="1" dirty="0">
                          <a:effectLst/>
                        </a:rPr>
                        <a:t>                               NICIP preferred representation display term</a:t>
                      </a:r>
                    </a:p>
                  </a:txBody>
                  <a:tcPr anchor="ctr">
                    <a:lnL>
                      <a:noFill/>
                    </a:lnL>
                    <a:lnR>
                      <a:noFill/>
                    </a:lnR>
                    <a:lnT>
                      <a:noFill/>
                    </a:lnT>
                    <a:lnB w="12700" cap="flat" cmpd="sng" algn="ctr">
                      <a:solidFill>
                        <a:srgbClr val="D5DADE"/>
                      </a:solidFill>
                      <a:prstDash val="solid"/>
                      <a:round/>
                      <a:headEnd type="none" w="med" len="med"/>
                      <a:tailEnd type="none" w="med" len="med"/>
                    </a:lnB>
                    <a:noFill/>
                  </a:tcPr>
                </a:tc>
                <a:extLst>
                  <a:ext uri="{0D108BD9-81ED-4DB2-BD59-A6C34878D82A}">
                    <a16:rowId xmlns:a16="http://schemas.microsoft.com/office/drawing/2014/main" val="835158477"/>
                  </a:ext>
                </a:extLst>
              </a:tr>
              <a:tr h="476791">
                <a:tc>
                  <a:txBody>
                    <a:bodyPr/>
                    <a:lstStyle/>
                    <a:p>
                      <a:pPr algn="l" fontAlgn="t">
                        <a:buNone/>
                      </a:pPr>
                      <a:r>
                        <a:rPr lang="en-GB" dirty="0">
                          <a:effectLst/>
                        </a:rPr>
                        <a:t>UFOTV</a:t>
                      </a:r>
                    </a:p>
                  </a:txBody>
                  <a:tcPr>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dirty="0">
                          <a:effectLst/>
                        </a:rPr>
                        <a:t>                               US Follicular tracking transvaginal</a:t>
                      </a:r>
                    </a:p>
                  </a:txBody>
                  <a:tcPr>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extLst>
                  <a:ext uri="{0D108BD9-81ED-4DB2-BD59-A6C34878D82A}">
                    <a16:rowId xmlns:a16="http://schemas.microsoft.com/office/drawing/2014/main" val="2803938811"/>
                  </a:ext>
                </a:extLst>
              </a:tr>
              <a:tr h="476791">
                <a:tc>
                  <a:txBody>
                    <a:bodyPr/>
                    <a:lstStyle/>
                    <a:p>
                      <a:pPr algn="l" fontAlgn="t">
                        <a:buNone/>
                      </a:pPr>
                      <a:r>
                        <a:rPr lang="en-GB" dirty="0">
                          <a:effectLst/>
                        </a:rPr>
                        <a:t>UFOTA</a:t>
                      </a:r>
                    </a:p>
                  </a:txBody>
                  <a:tcPr>
                    <a:lnL>
                      <a:noFill/>
                    </a:lnL>
                    <a:lnR>
                      <a:noFill/>
                    </a:lnR>
                    <a:lnT w="4229" cap="flat" cmpd="sng" algn="ctr">
                      <a:solidFill>
                        <a:srgbClr val="D5DADE"/>
                      </a:solidFill>
                      <a:prstDash val="solid"/>
                      <a:round/>
                      <a:headEnd type="none" w="med" len="med"/>
                      <a:tailEnd type="none" w="med" len="med"/>
                    </a:lnT>
                    <a:lnB>
                      <a:noFill/>
                    </a:lnB>
                    <a:noFill/>
                  </a:tcPr>
                </a:tc>
                <a:tc>
                  <a:txBody>
                    <a:bodyPr/>
                    <a:lstStyle/>
                    <a:p>
                      <a:pPr algn="l" fontAlgn="t">
                        <a:buNone/>
                      </a:pPr>
                      <a:r>
                        <a:rPr lang="en-GB" dirty="0">
                          <a:effectLst/>
                        </a:rPr>
                        <a:t>                               US Follicular tracking transabdominal</a:t>
                      </a:r>
                    </a:p>
                  </a:txBody>
                  <a:tcPr>
                    <a:lnL>
                      <a:noFill/>
                    </a:lnL>
                    <a:lnR>
                      <a:noFill/>
                    </a:lnR>
                    <a:lnT w="4229" cap="flat" cmpd="sng" algn="ctr">
                      <a:solidFill>
                        <a:srgbClr val="D5DADE"/>
                      </a:solidFill>
                      <a:prstDash val="solid"/>
                      <a:round/>
                      <a:headEnd type="none" w="med" len="med"/>
                      <a:tailEnd type="none" w="med" len="med"/>
                    </a:lnT>
                    <a:lnB>
                      <a:noFill/>
                    </a:lnB>
                    <a:noFill/>
                  </a:tcPr>
                </a:tc>
                <a:extLst>
                  <a:ext uri="{0D108BD9-81ED-4DB2-BD59-A6C34878D82A}">
                    <a16:rowId xmlns:a16="http://schemas.microsoft.com/office/drawing/2014/main" val="2637979303"/>
                  </a:ext>
                </a:extLst>
              </a:tr>
            </a:tbl>
          </a:graphicData>
        </a:graphic>
      </p:graphicFrame>
    </p:spTree>
    <p:extLst>
      <p:ext uri="{BB962C8B-B14F-4D97-AF65-F5344CB8AC3E}">
        <p14:creationId xmlns:p14="http://schemas.microsoft.com/office/powerpoint/2010/main" val="248208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C1519-0134-11EB-981A-1221BAF6AFB0}"/>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F76DAB5-1BDD-2AC9-F649-F742D3FA61E2}"/>
              </a:ext>
            </a:extLst>
          </p:cNvPr>
          <p:cNvSpPr>
            <a:spLocks noGrp="1"/>
          </p:cNvSpPr>
          <p:nvPr>
            <p:ph idx="1"/>
          </p:nvPr>
        </p:nvSpPr>
        <p:spPr>
          <a:xfrm>
            <a:off x="432000" y="1477108"/>
            <a:ext cx="10891983" cy="4750891"/>
          </a:xfrm>
        </p:spPr>
        <p:txBody>
          <a:bodyPr>
            <a:normAutofit/>
          </a:bodyPr>
          <a:lstStyle/>
          <a:p>
            <a:endParaRPr lang="en-GB" sz="18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CA6063FA-A31D-BEF2-2CA1-B550A0517E28}"/>
              </a:ext>
            </a:extLst>
          </p:cNvPr>
          <p:cNvSpPr>
            <a:spLocks noGrp="1"/>
          </p:cNvSpPr>
          <p:nvPr>
            <p:ph type="title"/>
          </p:nvPr>
        </p:nvSpPr>
        <p:spPr>
          <a:xfrm>
            <a:off x="364435" y="432000"/>
            <a:ext cx="11471719" cy="865186"/>
          </a:xfrm>
        </p:spPr>
        <p:txBody>
          <a:bodyPr>
            <a:normAutofit/>
          </a:bodyPr>
          <a:lstStyle/>
          <a:p>
            <a:r>
              <a:rPr lang="en-GB" spc="-40" dirty="0"/>
              <a:t>Reminder - System Conformance Checklist </a:t>
            </a:r>
          </a:p>
        </p:txBody>
      </p:sp>
      <p:pic>
        <p:nvPicPr>
          <p:cNvPr id="3" name="Graphic 2" descr="Group with solid fill">
            <a:extLst>
              <a:ext uri="{FF2B5EF4-FFF2-40B4-BE49-F238E27FC236}">
                <a16:creationId xmlns:a16="http://schemas.microsoft.com/office/drawing/2014/main" id="{BB7C8792-7F5E-5997-A8E1-E6260BD70697}"/>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10759440" y="432000"/>
            <a:ext cx="914400" cy="914400"/>
          </a:xfrm>
          <a:prstGeom prst="rect">
            <a:avLst/>
          </a:prstGeom>
        </p:spPr>
      </p:pic>
      <p:sp>
        <p:nvSpPr>
          <p:cNvPr id="4" name="TextBox 3">
            <a:extLst>
              <a:ext uri="{FF2B5EF4-FFF2-40B4-BE49-F238E27FC236}">
                <a16:creationId xmlns:a16="http://schemas.microsoft.com/office/drawing/2014/main" id="{D28F77EF-4CF7-A35B-7A0F-D40C943BF980}"/>
              </a:ext>
            </a:extLst>
          </p:cNvPr>
          <p:cNvSpPr txBox="1"/>
          <p:nvPr/>
        </p:nvSpPr>
        <p:spPr>
          <a:xfrm>
            <a:off x="364436" y="1751682"/>
            <a:ext cx="9170504" cy="1799339"/>
          </a:xfrm>
          <a:prstGeom prst="rect">
            <a:avLst/>
          </a:prstGeom>
          <a:noFill/>
        </p:spPr>
        <p:txBody>
          <a:bodyPr wrap="square">
            <a:spAutoFit/>
          </a:bodyPr>
          <a:lstStyle/>
          <a:p>
            <a:pPr>
              <a:lnSpc>
                <a:spcPct val="107000"/>
              </a:lnSpc>
              <a:spcAft>
                <a:spcPts val="800"/>
              </a:spcAft>
            </a:pPr>
            <a:r>
              <a:rPr lang="en-GB" dirty="0"/>
              <a:t>The DIDS System Conformance Checklist is a tool to help care providers assess how well their local IT systems map to the DIDS v2.0 Technical Output Specification.</a:t>
            </a:r>
          </a:p>
          <a:p>
            <a:pPr>
              <a:lnSpc>
                <a:spcPct val="107000"/>
              </a:lnSpc>
              <a:spcAft>
                <a:spcPts val="800"/>
              </a:spcAft>
            </a:pPr>
            <a:endParaRPr lang="en-GB" dirty="0"/>
          </a:p>
          <a:p>
            <a:pPr>
              <a:lnSpc>
                <a:spcPct val="107000"/>
              </a:lnSpc>
              <a:spcAft>
                <a:spcPts val="800"/>
              </a:spcAft>
            </a:pPr>
            <a:r>
              <a:rPr lang="en-GB" dirty="0"/>
              <a:t>It can be found here:</a:t>
            </a:r>
            <a:endParaRPr lang="en-GB" sz="1400" dirty="0">
              <a:hlinkClick r:id="rId4"/>
            </a:endParaRPr>
          </a:p>
          <a:p>
            <a:pPr>
              <a:lnSpc>
                <a:spcPct val="107000"/>
              </a:lnSpc>
              <a:spcAft>
                <a:spcPts val="800"/>
              </a:spcAft>
            </a:pPr>
            <a:r>
              <a:rPr lang="en-GB" sz="1400" dirty="0">
                <a:hlinkClick r:id="rId4"/>
              </a:rPr>
              <a:t>Diagnostic Imaging Data Set (DIDS) implementation tools and guidance - NHS England Digital</a:t>
            </a:r>
            <a:endParaRPr lang="en-GB" sz="1400" dirty="0"/>
          </a:p>
        </p:txBody>
      </p:sp>
    </p:spTree>
    <p:extLst>
      <p:ext uri="{BB962C8B-B14F-4D97-AF65-F5344CB8AC3E}">
        <p14:creationId xmlns:p14="http://schemas.microsoft.com/office/powerpoint/2010/main" val="690066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HSD-Refresh-Theme-NOV1120B">
  <a:themeElements>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25"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699E4567-344A-4FBF-9871-D7AC109A0AB5}">
  <we:reference id="cdbb5c38-15c9-4da0-8eab-5227ff292266" version="3.1.0.0" store="EXCatalog" storeType="EXCatalog"/>
  <we:alternateReferences>
    <we:reference id="WA104380449" version="3.1.0.0" store="en-GB"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520f4a20-4746-48ff-b34c-a63b28e1f7b7">
      <Terms xmlns="http://schemas.microsoft.com/office/infopath/2007/PartnerControls"/>
    </lcf76f155ced4ddcb4097134ff3c332f>
    <TaxCatchAll xmlns="ee8f4621-373f-452a-bc28-6047e1581cf9"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AAFCCD7AF32954295364C2A4617FDA3" ma:contentTypeVersion="16" ma:contentTypeDescription="Create a new document." ma:contentTypeScope="" ma:versionID="a173fb38c71530c4f5bd014b08a6080f">
  <xsd:schema xmlns:xsd="http://www.w3.org/2001/XMLSchema" xmlns:xs="http://www.w3.org/2001/XMLSchema" xmlns:p="http://schemas.microsoft.com/office/2006/metadata/properties" xmlns:ns1="http://schemas.microsoft.com/sharepoint/v3" xmlns:ns2="520f4a20-4746-48ff-b34c-a63b28e1f7b7" xmlns:ns3="ee8f4621-373f-452a-bc28-6047e1581cf9" targetNamespace="http://schemas.microsoft.com/office/2006/metadata/properties" ma:root="true" ma:fieldsID="1754b7d38d4db4e1d09b11eac031520e" ns1:_="" ns2:_="" ns3:_="">
    <xsd:import namespace="http://schemas.microsoft.com/sharepoint/v3"/>
    <xsd:import namespace="520f4a20-4746-48ff-b34c-a63b28e1f7b7"/>
    <xsd:import namespace="ee8f4621-373f-452a-bc28-6047e1581cf9"/>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1:_ip_UnifiedCompliancePolicyProperties" minOccurs="0"/>
                <xsd:element ref="ns1:_ip_UnifiedCompliancePolicyUIAction" minOccurs="0"/>
                <xsd:element ref="ns2:MediaServiceSearchProperties" minOccurs="0"/>
                <xsd:element ref="ns3:SharedWithUsers" minOccurs="0"/>
                <xsd:element ref="ns3:SharedWithDetail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1" nillable="true" ma:displayName="Unified Compliance Policy Properties" ma:hidden="true" ma:internalName="_ip_UnifiedCompliancePolicyProperties">
      <xsd:simpleType>
        <xsd:restriction base="dms:Note"/>
      </xsd:simpleType>
    </xsd:element>
    <xsd:element name="_ip_UnifiedCompliancePolicyUIAction" ma:index="1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20f4a20-4746-48ff-b34c-a63b28e1f7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23"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e8f4621-373f-452a-bc28-6047e1581cf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8f3a7b2-5de2-4f1f-8783-bba782714c47}" ma:internalName="TaxCatchAll" ma:showField="CatchAllData" ma:web="ee8f4621-373f-452a-bc28-6047e1581cf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12B3C52-C4E5-4003-8240-632FDE102EAB}">
  <ds:schemaRefs>
    <ds:schemaRef ds:uri="520f4a20-4746-48ff-b34c-a63b28e1f7b7"/>
    <ds:schemaRef ds:uri="http://purl.org/dc/terms/"/>
    <ds:schemaRef ds:uri="http://purl.org/dc/elements/1.1/"/>
    <ds:schemaRef ds:uri="http://www.w3.org/XML/1998/namespace"/>
    <ds:schemaRef ds:uri="http://schemas.microsoft.com/sharepoint/v3"/>
    <ds:schemaRef ds:uri="http://schemas.openxmlformats.org/package/2006/metadata/core-properties"/>
    <ds:schemaRef ds:uri="http://schemas.microsoft.com/office/2006/metadata/properties"/>
    <ds:schemaRef ds:uri="http://schemas.microsoft.com/office/2006/documentManagement/types"/>
    <ds:schemaRef ds:uri="http://schemas.microsoft.com/office/infopath/2007/PartnerControls"/>
    <ds:schemaRef ds:uri="ee8f4621-373f-452a-bc28-6047e1581cf9"/>
    <ds:schemaRef ds:uri="http://purl.org/dc/dcmitype/"/>
  </ds:schemaRefs>
</ds:datastoreItem>
</file>

<file path=customXml/itemProps2.xml><?xml version="1.0" encoding="utf-8"?>
<ds:datastoreItem xmlns:ds="http://schemas.openxmlformats.org/officeDocument/2006/customXml" ds:itemID="{B7B6D4F5-ECA0-4A22-A4DD-3335756FD664}">
  <ds:schemaRefs>
    <ds:schemaRef ds:uri="http://schemas.microsoft.com/sharepoint/v3/contenttype/forms"/>
  </ds:schemaRefs>
</ds:datastoreItem>
</file>

<file path=customXml/itemProps3.xml><?xml version="1.0" encoding="utf-8"?>
<ds:datastoreItem xmlns:ds="http://schemas.openxmlformats.org/officeDocument/2006/customXml" ds:itemID="{B9283D98-70FF-4B61-9ECC-9652BD93AD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20f4a20-4746-48ff-b34c-a63b28e1f7b7"/>
    <ds:schemaRef ds:uri="ee8f4621-373f-452a-bc28-6047e1581c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8900</TotalTime>
  <Words>3025</Words>
  <Application>Microsoft Office PowerPoint</Application>
  <PresentationFormat>Widescreen</PresentationFormat>
  <Paragraphs>502</Paragraphs>
  <Slides>41</Slides>
  <Notes>35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Aptos</vt:lpstr>
      <vt:lpstr>Aptos Narrow</vt:lpstr>
      <vt:lpstr>Arial</vt:lpstr>
      <vt:lpstr>Calibri</vt:lpstr>
      <vt:lpstr>NHSD-Refresh-Theme-NOV1120B</vt:lpstr>
      <vt:lpstr>Diagnostic Imaging Data Set (DIDS) v2.0</vt:lpstr>
      <vt:lpstr>Housekeeping</vt:lpstr>
      <vt:lpstr>Webinars</vt:lpstr>
      <vt:lpstr>Key updates since April Webinar </vt:lpstr>
      <vt:lpstr>National data collection commenced </vt:lpstr>
      <vt:lpstr>April reporting month – submission timetable</vt:lpstr>
      <vt:lpstr>NHS Data Model and Dictionary updates</vt:lpstr>
      <vt:lpstr>Reminder - Sensitive &amp; Legally Restricted Codes</vt:lpstr>
      <vt:lpstr>Reminder - System Conformance Checklist </vt:lpstr>
      <vt:lpstr>Top 5 validation issues (first week) </vt:lpstr>
      <vt:lpstr>Timestamp formats</vt:lpstr>
      <vt:lpstr>Reminder – Timestamp Formats</vt:lpstr>
      <vt:lpstr>Treatment Function Code</vt:lpstr>
      <vt:lpstr>Diagnostic Test Request Date</vt:lpstr>
      <vt:lpstr>Reminder – Activity submitted in a month</vt:lpstr>
      <vt:lpstr>Reminder - User Guidance  </vt:lpstr>
      <vt:lpstr>Reminder – DIDS v1.0 Activity </vt:lpstr>
      <vt:lpstr>NICIP Codes – Useful Pointers </vt:lpstr>
      <vt:lpstr>NICIP Codes – Release Schedule </vt:lpstr>
      <vt:lpstr>NICIP Codes – Latest Release</vt:lpstr>
      <vt:lpstr>SNOMED Codes – Useful Pointers </vt:lpstr>
      <vt:lpstr>SNOMED Codes – Release Schedule </vt:lpstr>
      <vt:lpstr>SNOMED Codes – Ref Set  </vt:lpstr>
      <vt:lpstr>Data Liaison Service Supporting DIDS v2.0</vt:lpstr>
      <vt:lpstr>Useful Addresses &amp; Contacts</vt:lpstr>
      <vt:lpstr>Actions to take now (if not already)</vt:lpstr>
      <vt:lpstr>Getting started with the National Data Submission Portal  Diagnostics Collections Providers Bi-Monthly User Group </vt:lpstr>
      <vt:lpstr>Agenda</vt:lpstr>
      <vt:lpstr>What is the National Data Submission Portal (NDSP)? </vt:lpstr>
      <vt:lpstr>Getting started</vt:lpstr>
      <vt:lpstr>Getting started</vt:lpstr>
      <vt:lpstr>Common issues </vt:lpstr>
      <vt:lpstr>“Provider user mapping was unsuccessful” </vt:lpstr>
      <vt:lpstr>Can’t drag and drop CSV</vt:lpstr>
      <vt:lpstr>Incorrect file rejection due to file creation being in the future</vt:lpstr>
      <vt:lpstr>Where to go for more information on NDSP</vt:lpstr>
      <vt:lpstr>Further support</vt:lpstr>
      <vt:lpstr>Share your feedback</vt:lpstr>
      <vt:lpstr>Q &amp; A</vt:lpstr>
      <vt:lpstr>Further questions?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Gregory Wye</dc:creator>
  <cp:lastModifiedBy>WINTER, John (NHS ENGLAND)</cp:lastModifiedBy>
  <cp:revision>22</cp:revision>
  <dcterms:created xsi:type="dcterms:W3CDTF">2020-11-30T10:49:03Z</dcterms:created>
  <dcterms:modified xsi:type="dcterms:W3CDTF">2026-06-08T08:45:20Z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0x010100BAAFCCD7AF32954295364C2A4617FDA3</vt:lpwstr>
  </property>
  <property fmtid="{D5CDD505-2E9C-101B-9397-08002B2CF9AE}" pid="3" name="_dlc_DocIdItemGuid">
    <vt:lpwstr>56579ddb-1cdf-4035-9a3d-2da04fab6c26</vt:lpwstr>
  </property>
  <property fmtid="{D5CDD505-2E9C-101B-9397-08002B2CF9AE}" pid="4" name="MediaServiceImageTags">
    <vt:lpwstr/>
  </property>
</Properties>
</file>