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65"/>
  </p:notesMasterIdLst>
  <p:handoutMasterIdLst>
    <p:handoutMasterId r:id="rId66"/>
  </p:handoutMasterIdLst>
  <p:sldIdLst>
    <p:sldId id="2145707332" r:id="rId5"/>
    <p:sldId id="2145707333" r:id="rId6"/>
    <p:sldId id="2145707334" r:id="rId7"/>
    <p:sldId id="2145707388" r:id="rId8"/>
    <p:sldId id="2145707404" r:id="rId9"/>
    <p:sldId id="2147482596" r:id="rId10"/>
    <p:sldId id="2145707402" r:id="rId11"/>
    <p:sldId id="2147482598" r:id="rId12"/>
    <p:sldId id="2145707393" r:id="rId13"/>
    <p:sldId id="2145707399" r:id="rId14"/>
    <p:sldId id="2145707400" r:id="rId15"/>
    <p:sldId id="2145707401" r:id="rId16"/>
    <p:sldId id="2145707390" r:id="rId17"/>
    <p:sldId id="2145707403" r:id="rId18"/>
    <p:sldId id="2145707405" r:id="rId19"/>
    <p:sldId id="2147482595" r:id="rId20"/>
    <p:sldId id="2145707391" r:id="rId21"/>
    <p:sldId id="2145707389" r:id="rId22"/>
    <p:sldId id="2145707394" r:id="rId23"/>
    <p:sldId id="2145707397" r:id="rId24"/>
    <p:sldId id="2147482597" r:id="rId25"/>
    <p:sldId id="2145707398" r:id="rId26"/>
    <p:sldId id="2145707351" r:id="rId27"/>
    <p:sldId id="1923" r:id="rId28"/>
    <p:sldId id="2145707296" r:id="rId29"/>
    <p:sldId id="2147482478" r:id="rId30"/>
    <p:sldId id="2147482515" r:id="rId31"/>
    <p:sldId id="2147482512" r:id="rId32"/>
    <p:sldId id="2147482592" r:id="rId33"/>
    <p:sldId id="2145707309" r:id="rId34"/>
    <p:sldId id="2147482543" r:id="rId35"/>
    <p:sldId id="2147482530" r:id="rId36"/>
    <p:sldId id="2147482547" r:id="rId37"/>
    <p:sldId id="2147482549" r:id="rId38"/>
    <p:sldId id="2147482550" r:id="rId39"/>
    <p:sldId id="2145707310" r:id="rId40"/>
    <p:sldId id="2147482548" r:id="rId41"/>
    <p:sldId id="2147482552" r:id="rId42"/>
    <p:sldId id="2147482581" r:id="rId43"/>
    <p:sldId id="2147482582" r:id="rId44"/>
    <p:sldId id="2147482583" r:id="rId45"/>
    <p:sldId id="2145707311" r:id="rId46"/>
    <p:sldId id="2145707320" r:id="rId47"/>
    <p:sldId id="2145707321" r:id="rId48"/>
    <p:sldId id="2147482533" r:id="rId49"/>
    <p:sldId id="2147482536" r:id="rId50"/>
    <p:sldId id="2147482538" r:id="rId51"/>
    <p:sldId id="2145707312" r:id="rId52"/>
    <p:sldId id="2145707319" r:id="rId53"/>
    <p:sldId id="2147482540" r:id="rId54"/>
    <p:sldId id="2147482539" r:id="rId55"/>
    <p:sldId id="2147482541" r:id="rId56"/>
    <p:sldId id="2147482588" r:id="rId57"/>
    <p:sldId id="2147482589" r:id="rId58"/>
    <p:sldId id="2147482590" r:id="rId59"/>
    <p:sldId id="2145707314" r:id="rId60"/>
    <p:sldId id="2147482585" r:id="rId61"/>
    <p:sldId id="2145707295" r:id="rId62"/>
    <p:sldId id="2145707297" r:id="rId63"/>
    <p:sldId id="2145707271"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8F94AA-9B52-8BC8-F977-151D16608002}" name="TURNER, Chris (NHS ENGLAND)" initials="CT" userId="S::christurner2@nhs.net::7cda1dfa-5961-4094-b037-be3b05c15237" providerId="AD"/>
  <p188:author id="{CAB871F1-DF39-DDE4-8FA4-A2303795D7BF}" name="WINTER, John (NHS ENGLAND)" initials="JW" userId="S::johnwinter@nhs.net::3a7ae276-9ecf-48d6-970b-4f0a61388d59"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 id="{CE5183FC-B598-D3C2-11D7-466C0DC2C0C2}" name="KAUL, Abhilaasha (NHS ENGLAND)" initials="KE" userId="S::abhilaasha.kaul2@nhs.net::7ebef472-9356-4bb4-b2b3-5bcdb53fb7f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12" autoAdjust="0"/>
  </p:normalViewPr>
  <p:slideViewPr>
    <p:cSldViewPr snapToGrid="0">
      <p:cViewPr varScale="1">
        <p:scale>
          <a:sx n="94" d="100"/>
          <a:sy n="94" d="100"/>
        </p:scale>
        <p:origin x="116" y="6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15/04/2026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15/04/2026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7AD3B-7F96-1CA8-EE32-A4BCD28EFE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579E69-F4A2-0EC3-BB00-00280B86448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8E5DA8B-58DF-475A-9432-9B238C1A0C6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7253CD4-2F0A-AF53-E072-F396EE9508B6}"/>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933777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3B2A1-F3A1-DB98-D062-53B3416250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A4BC82-2F41-1453-7733-D54991FDB69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E8A0B57-731B-2B8E-5229-D41FB7342EA8}"/>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C68E299-C63B-ECD3-AF76-2BABCECBC098}"/>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430469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B1EFB-971E-C03F-1726-A629658F6A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7B757A-380F-60E5-7502-04DC0E73239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8D19668-7AE1-DC09-7F94-280E3BE7EB8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13BB86D-311A-EF27-696A-B4B35414A1C2}"/>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1071910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ACABB-8465-C91F-1484-C05DC1F27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8E9D77-FA38-A7A8-1678-026BAF6B250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69675ED-07DB-2853-FE3B-24E434C183BB}"/>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357770-B492-EF50-1FD2-56F807093E15}"/>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32831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E2400-A41E-46FC-8E60-891E951E72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C9FE7-9798-AE9D-9EA2-9F153855709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9A82664-6C1F-3AB6-9558-C844E965A7BD}"/>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3970624-E10B-6718-8506-8B5004A7BA56}"/>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681228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C7A47-D915-C81D-AC94-6B58122C33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F91F8D-F4A6-EF3F-D5F3-692F210E0FC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B5A2D47-3E0E-B2B8-54ED-5381325755B2}"/>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5DCCA4D-B280-41C3-15CC-39ACDD2883D5}"/>
              </a:ext>
            </a:extLst>
          </p:cNvPr>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1976411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FE00C-4626-A048-DFA0-34869C514F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26E881-9629-6FF1-C1F6-547E676201F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9E0FC5E-7692-5E75-61C9-C91BD73DD109}"/>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4BD5E64-C1A3-CF77-DBA0-E0A4F74D2CC0}"/>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1440565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67372-8064-87FB-0985-897BED20C2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298D4A-7274-54A9-B0DF-9C750D279D6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1C52D31-1926-8019-FA4A-749E878696AC}"/>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6E705B32-0D95-E27C-F255-3FA74E510FC0}"/>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419398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62318-BAE0-414B-82DA-698D178888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DAEFAA-7BAC-F773-23F2-CAED4CA9EB6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479A3CB-F1BF-779A-D22A-1CD6C9062E0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818BC947-93B7-B8F4-B384-04D6F711255E}"/>
              </a:ext>
            </a:extLst>
          </p:cNvPr>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2676890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83CCA-596E-176D-F1FF-AE8EF90AB4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316853-2F40-F4C8-0BB3-E5A0900E96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9FFF8E6-1F2C-E32D-96B0-3F537DFF4B34}"/>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F7A9A0F-DBEF-AEB7-13E7-DC44BD5B01DD}"/>
              </a:ext>
            </a:extLst>
          </p:cNvPr>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1109288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89B60-D648-4978-C53A-29A8D083D2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906548-760B-525E-AE58-2E2C95727CA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751552E-D00F-7DAE-6A9E-FC5769D000B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86EE60B-4C2F-A965-76CF-611B26DB5EC4}"/>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833504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5C8B9-4940-8C3A-C1E9-3D5F6E8DD2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27B71C-76A4-CB5B-A0CC-FD37D62929F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AE7EE95-98DE-CC5B-57A4-C25340CC5C3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4E6BC5B-F11B-23D8-D2D9-E53F1CAE8219}"/>
              </a:ext>
            </a:extLst>
          </p:cNvPr>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39146919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CFF92-9314-3505-FEBF-7F77A5A5D6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EDEBE1-7C15-3408-E42A-DA473ADBB0D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A6C3AB6-A543-C29E-6023-4FEAD3190AB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2E81D6D-F7D8-A1DD-3D6E-8AD652BDBB03}"/>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4239764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13177411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26</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C21B6-584E-AD78-0EF4-274861B737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31DA9-1D0B-FB41-D42E-AADEB69E6F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EC2562-193E-59A9-976F-48854D862B46}"/>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1EC6850-99B6-7AFE-E7DF-66A3125E7620}"/>
              </a:ext>
            </a:extLst>
          </p:cNvPr>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1558778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AD20D-A91E-6773-BB4C-0B9B9B0848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33C42C-B2DB-195B-195C-D201F56D0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929553-4E50-56D7-1CA9-3119D9ADB59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84BCBE3-BA55-8D5A-C91A-3F281C24E073}"/>
              </a:ext>
            </a:extLst>
          </p:cNvPr>
          <p:cNvSpPr>
            <a:spLocks noGrp="1"/>
          </p:cNvSpPr>
          <p:nvPr>
            <p:ph type="sldNum" sz="quarter" idx="5"/>
          </p:nvPr>
        </p:nvSpPr>
        <p:spPr/>
        <p:txBody>
          <a:bodyPr/>
          <a:lstStyle/>
          <a:p>
            <a:fld id="{9A4EC7EF-95E1-3D44-A982-BC7A3E9C617E}" type="slidenum">
              <a:rPr lang="en-GB" smtClean="0"/>
              <a:t>28</a:t>
            </a:fld>
            <a:endParaRPr lang="en-GB"/>
          </a:p>
        </p:txBody>
      </p:sp>
    </p:spTree>
    <p:extLst>
      <p:ext uri="{BB962C8B-B14F-4D97-AF65-F5344CB8AC3E}">
        <p14:creationId xmlns:p14="http://schemas.microsoft.com/office/powerpoint/2010/main" val="4879070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You can get multiple permissions if you submit on behalf of multiple organisations – go to the “guidance and permissions” part of the portal and there are more details on the NHS Futures Guidance.</a:t>
            </a:r>
          </a:p>
          <a:p>
            <a:endParaRPr lang="en-GB"/>
          </a:p>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41</a:t>
            </a:fld>
            <a:endParaRPr lang="en-GB"/>
          </a:p>
        </p:txBody>
      </p:sp>
    </p:spTree>
    <p:extLst>
      <p:ext uri="{BB962C8B-B14F-4D97-AF65-F5344CB8AC3E}">
        <p14:creationId xmlns:p14="http://schemas.microsoft.com/office/powerpoint/2010/main" val="1672345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44</a:t>
            </a:fld>
            <a:endParaRPr lang="en-GB"/>
          </a:p>
        </p:txBody>
      </p:sp>
    </p:spTree>
    <p:extLst>
      <p:ext uri="{BB962C8B-B14F-4D97-AF65-F5344CB8AC3E}">
        <p14:creationId xmlns:p14="http://schemas.microsoft.com/office/powerpoint/2010/main" val="4423709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47</a:t>
            </a:fld>
            <a:endParaRPr lang="en-GB"/>
          </a:p>
        </p:txBody>
      </p:sp>
    </p:spTree>
    <p:extLst>
      <p:ext uri="{BB962C8B-B14F-4D97-AF65-F5344CB8AC3E}">
        <p14:creationId xmlns:p14="http://schemas.microsoft.com/office/powerpoint/2010/main" val="33912016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52</a:t>
            </a:fld>
            <a:endParaRPr lang="en-GB"/>
          </a:p>
        </p:txBody>
      </p:sp>
    </p:spTree>
    <p:extLst>
      <p:ext uri="{BB962C8B-B14F-4D97-AF65-F5344CB8AC3E}">
        <p14:creationId xmlns:p14="http://schemas.microsoft.com/office/powerpoint/2010/main" val="2885117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16873-C856-DD1C-6CB1-9B43B116BE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4C1827-B0D2-74A4-C458-F79C8798E65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E898A84-A445-4ACE-A73F-71EA0443E99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7316C24-95AF-A214-CE1B-31827B83921C}"/>
              </a:ext>
            </a:extLst>
          </p:cNvPr>
          <p:cNvSpPr>
            <a:spLocks noGrp="1"/>
          </p:cNvSpPr>
          <p:nvPr>
            <p:ph type="sldNum" sz="quarter" idx="5"/>
          </p:nvPr>
        </p:nvSpPr>
        <p:spPr/>
        <p:txBody>
          <a:bodyPr/>
          <a:lstStyle/>
          <a:p>
            <a:fld id="{9A4EC7EF-95E1-3D44-A982-BC7A3E9C617E}" type="slidenum">
              <a:rPr lang="en-GB" smtClean="0"/>
              <a:t>53</a:t>
            </a:fld>
            <a:endParaRPr lang="en-GB"/>
          </a:p>
        </p:txBody>
      </p:sp>
    </p:spTree>
    <p:extLst>
      <p:ext uri="{BB962C8B-B14F-4D97-AF65-F5344CB8AC3E}">
        <p14:creationId xmlns:p14="http://schemas.microsoft.com/office/powerpoint/2010/main" val="3999270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F1BEE-3043-239D-7590-9A6E0A1C33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CB9403-D107-4FE4-97A5-9ED7FA7E2EE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600AECA-BDA7-5819-30C4-279203B6587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C9D6D2D-B565-15F4-5A21-C7AF6D556FFD}"/>
              </a:ext>
            </a:extLst>
          </p:cNvPr>
          <p:cNvSpPr>
            <a:spLocks noGrp="1"/>
          </p:cNvSpPr>
          <p:nvPr>
            <p:ph type="sldNum" sz="quarter" idx="5"/>
          </p:nvPr>
        </p:nvSpPr>
        <p:spPr/>
        <p:txBody>
          <a:bodyPr/>
          <a:lstStyle/>
          <a:p>
            <a:fld id="{9A4EC7EF-95E1-3D44-A982-BC7A3E9C617E}" type="slidenum">
              <a:rPr lang="en-GB" smtClean="0"/>
              <a:t>54</a:t>
            </a:fld>
            <a:endParaRPr lang="en-GB"/>
          </a:p>
        </p:txBody>
      </p:sp>
    </p:spTree>
    <p:extLst>
      <p:ext uri="{BB962C8B-B14F-4D97-AF65-F5344CB8AC3E}">
        <p14:creationId xmlns:p14="http://schemas.microsoft.com/office/powerpoint/2010/main" val="7488606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9AB11-9568-9AE9-987A-9674880766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C2EAB9-0B14-85D6-9F73-3217366F8E8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2C675AE-71BE-6563-0548-7BEC128DD9A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066BB88-D4D0-5C3B-78FD-BAA426C43DDA}"/>
              </a:ext>
            </a:extLst>
          </p:cNvPr>
          <p:cNvSpPr>
            <a:spLocks noGrp="1"/>
          </p:cNvSpPr>
          <p:nvPr>
            <p:ph type="sldNum" sz="quarter" idx="5"/>
          </p:nvPr>
        </p:nvSpPr>
        <p:spPr/>
        <p:txBody>
          <a:bodyPr/>
          <a:lstStyle/>
          <a:p>
            <a:fld id="{9A4EC7EF-95E1-3D44-A982-BC7A3E9C617E}" type="slidenum">
              <a:rPr lang="en-GB" smtClean="0"/>
              <a:t>55</a:t>
            </a:fld>
            <a:endParaRPr lang="en-GB"/>
          </a:p>
        </p:txBody>
      </p:sp>
    </p:spTree>
    <p:extLst>
      <p:ext uri="{BB962C8B-B14F-4D97-AF65-F5344CB8AC3E}">
        <p14:creationId xmlns:p14="http://schemas.microsoft.com/office/powerpoint/2010/main" val="3656407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C3317-CC6C-6AF2-B8D8-73AB64A3A9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EF5F86-4E53-0520-DBF7-1F89321AD54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889592B-F01D-B50C-E855-32CCA2A1AD3D}"/>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E5C6E764-B2FA-2CF5-2DA9-7C8F04C7F39F}"/>
              </a:ext>
            </a:extLst>
          </p:cNvPr>
          <p:cNvSpPr>
            <a:spLocks noGrp="1"/>
          </p:cNvSpPr>
          <p:nvPr>
            <p:ph type="sldNum" sz="quarter" idx="5"/>
          </p:nvPr>
        </p:nvSpPr>
        <p:spPr/>
        <p:txBody>
          <a:bodyPr/>
          <a:lstStyle/>
          <a:p>
            <a:fld id="{9A4EC7EF-95E1-3D44-A982-BC7A3E9C617E}" type="slidenum">
              <a:rPr lang="en-GB" smtClean="0"/>
              <a:t>57</a:t>
            </a:fld>
            <a:endParaRPr lang="en-GB"/>
          </a:p>
        </p:txBody>
      </p:sp>
    </p:spTree>
    <p:extLst>
      <p:ext uri="{BB962C8B-B14F-4D97-AF65-F5344CB8AC3E}">
        <p14:creationId xmlns:p14="http://schemas.microsoft.com/office/powerpoint/2010/main" val="17984597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59</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C9C12-7469-8928-5ECF-71C090C2FC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7DDA63-DA2B-C06B-C4AA-FF41BE9F5E2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84F5AB1-08DF-AD4F-BDAB-49B02D0CF1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D8A40D4-6537-C009-C47D-AE4D8E4930D6}"/>
              </a:ext>
            </a:extLst>
          </p:cNvPr>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3669512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B010D-3E85-F3A8-6D6C-C08A7CF7D9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6CFA96-B20E-47B6-1773-D9CB0BA5352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677ECE3-3F77-5423-A456-C7AC19F3F84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E7B5A3E-D616-BCFE-E822-7C064CE87AE0}"/>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64741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A395D-FD0E-C924-9F6E-B165716341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A687C-4B00-D6AE-3110-3430C5E2339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5CD8818-D41F-A97A-21CE-7E6FD6AD067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96F8524-93B2-6624-0AD0-40875D318646}"/>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2694740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2ACE9-B791-670A-FC98-05D6364494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F05B2B-BF00-4B48-6A3D-DAABCF9DD96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EF2E56E-43D2-7CF1-A33A-6E2B945AA22C}"/>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F22D762-7526-6814-8B23-9E19AEC40B98}"/>
              </a:ext>
            </a:extLst>
          </p:cNvPr>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2205917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AC9AC-5182-55CC-7B89-2D066C3A5F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C5FDFE-7F25-68FA-F7B5-C39DCC78980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6EDABE1-A169-2B7C-FC06-4834B9E74A31}"/>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5ACB692-6543-3A34-8E0E-A04795ED0313}"/>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2426756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638BE-8F88-3012-D0F1-0DC83CCFCF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14C507-C3EE-AE00-1991-1147F5F7544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90A25C4-8493-CAB4-951D-D33DD862097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2703F3DE-A189-034B-44A0-F6A1E5A29816}"/>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33733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364494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15/04/2026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sv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3.sv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3.sv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s://did.hscic.gov.uk/Main/Timetable" TargetMode="External"/><Relationship Id="rId4" Type="http://schemas.openxmlformats.org/officeDocument/2006/relationships/image" Target="../media/image23.svg"/></Relationships>
</file>

<file path=ppt/slides/_rels/slide18.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21.xml.rels><?xml version="1.0" encoding="UTF-8" standalone="yes"?>
<Relationships xmlns="http://schemas.openxmlformats.org/package/2006/relationships"><Relationship Id="rId8" Type="http://schemas.openxmlformats.org/officeDocument/2006/relationships/hyperlink" Target="mailto:ela.bonsall1@nhs.net" TargetMode="External"/><Relationship Id="rId3" Type="http://schemas.openxmlformats.org/officeDocument/2006/relationships/image" Target="../media/image22.png"/><Relationship Id="rId7" Type="http://schemas.openxmlformats.org/officeDocument/2006/relationships/hyperlink" Target="mailto:p.steele2@nhs.net" TargetMode="External"/><Relationship Id="rId12" Type="http://schemas.openxmlformats.org/officeDocument/2006/relationships/hyperlink" Target="mailto:england.dataliaison@nhs.net"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mailto:Jonathan.ensor@nhs,net" TargetMode="External"/><Relationship Id="rId11" Type="http://schemas.openxmlformats.org/officeDocument/2006/relationships/hyperlink" Target="mailto:antoinette.salvador@nhs.net" TargetMode="External"/><Relationship Id="rId5" Type="http://schemas.openxmlformats.org/officeDocument/2006/relationships/hyperlink" Target="mailto:l.steele2@nhs.net" TargetMode="External"/><Relationship Id="rId10" Type="http://schemas.openxmlformats.org/officeDocument/2006/relationships/hyperlink" Target="mailto:ross.jenkins1@nhs.net" TargetMode="External"/><Relationship Id="rId4" Type="http://schemas.openxmlformats.org/officeDocument/2006/relationships/image" Target="../media/image23.svg"/><Relationship Id="rId9" Type="http://schemas.openxmlformats.org/officeDocument/2006/relationships/hyperlink" Target="mailto:Julie.whittaker5@nhs.net"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mailto:england.dataliaison@nhs.net" TargetMode="External"/><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mailto:england.nditprogramme@nhs.net"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hyperlink" Target="mailto:dataset.development@nhs.net" TargetMode="External"/><Relationship Id="rId5" Type="http://schemas.openxmlformats.org/officeDocument/2006/relationships/hyperlink" Target="https://isd.digital.nhs.uk/trud/users/authenticated/filters/0/home" TargetMode="External"/><Relationship Id="rId10" Type="http://schemas.openxmlformats.org/officeDocument/2006/relationships/image" Target="../media/image23.svg"/><Relationship Id="rId4" Type="http://schemas.openxmlformats.org/officeDocument/2006/relationships/hyperlink" Target="https://digital.nhs.uk/data-and-information/data-collections-and-data-sets/data-sets/diagnostic-imaging-data-set/tools-and-guidance" TargetMode="External"/><Relationship Id="rId9"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hyperlink" Target="https://digital.nhs.uk/binaries/content/assets/website-assets/data-and-information/datasets/dids/2.0/dids_etos_v2.0.15.xlsx" TargetMode="External"/><Relationship Id="rId4" Type="http://schemas.openxmlformats.org/officeDocument/2006/relationships/hyperlink" Target="https://digital.nhs.uk/binaries/content/assets/website-assets/data-and-information/datasets/dids/2.0/dids_tos_v2.13.xls.xlsx"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mailto:sarah.thew2@nhs.net" TargetMode="External"/><Relationship Id="rId2" Type="http://schemas.openxmlformats.org/officeDocument/2006/relationships/hyperlink" Target="https://feedback.digital.nhs.uk/jfe/form/SV_eS5m8DZXcFRcsR0" TargetMode="External"/><Relationship Id="rId1" Type="http://schemas.openxmlformats.org/officeDocument/2006/relationships/slideLayout" Target="../slideLayouts/slideLayout7.xml"/><Relationship Id="rId4" Type="http://schemas.openxmlformats.org/officeDocument/2006/relationships/hyperlink" Target="mailto:Abhilaasha.kaul@nhs.ne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digital.nhs.uk/services/care-identity-service/smartcard-and-authentication-users/register-an-nhs-net-connect-account-on-your-own-profile" TargetMode="External"/><Relationship Id="rId7" Type="http://schemas.openxmlformats.org/officeDocument/2006/relationships/hyperlink" Target="https://digital.nhs.uk/services/care-identity-service/smartcard-and-authentication-users/register-a-security-key-on-your-own-profile" TargetMode="External"/><Relationship Id="rId2" Type="http://schemas.openxmlformats.org/officeDocument/2006/relationships/hyperlink" Target="https://digital.nhs.uk/services/care-identity-service/smartcard-and-authentication-users/register-a-microsoft-authenticator-device-on-your-own-profile" TargetMode="External"/><Relationship Id="rId1" Type="http://schemas.openxmlformats.org/officeDocument/2006/relationships/slideLayout" Target="../slideLayouts/slideLayout2.xml"/><Relationship Id="rId6" Type="http://schemas.openxmlformats.org/officeDocument/2006/relationships/hyperlink" Target="https://digital.nhs.uk/services/care-identity-service/smartcard-and-authentication-users/register-a-windows-hello-device-on-your-own-profile" TargetMode="External"/><Relationship Id="rId5" Type="http://schemas.openxmlformats.org/officeDocument/2006/relationships/hyperlink" Target="https://digital.nhs.uk/services/care-identity-service/smartcard-and-authentication-users/register-an-ipad-on-your-own-profile" TargetMode="External"/><Relationship Id="rId4" Type="http://schemas.openxmlformats.org/officeDocument/2006/relationships/hyperlink" Target="https://digital.nhs.uk/services/care-identity-service/smartcard-and-authentication-users/create-a-passkey-on-your-own-profile"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digital.nhs.uk/services/care-identity-service/primary-care-service-provider-contact-details" TargetMode="External"/><Relationship Id="rId2" Type="http://schemas.openxmlformats.org/officeDocument/2006/relationships/hyperlink" Target="https://manage-care-identities.care-identity-service2.nhs.uk/" TargetMode="External"/><Relationship Id="rId1" Type="http://schemas.openxmlformats.org/officeDocument/2006/relationships/slideLayout" Target="../slideLayouts/slideLayout2.xml"/><Relationship Id="rId4" Type="http://schemas.openxmlformats.org/officeDocument/2006/relationships/hyperlink" Target="mailto:iamplatforms@nhs.net"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svg"/><Relationship Id="rId18" Type="http://schemas.openxmlformats.org/officeDocument/2006/relationships/image" Target="../media/image47.png"/><Relationship Id="rId3" Type="http://schemas.openxmlformats.org/officeDocument/2006/relationships/image" Target="../media/image32.svg"/><Relationship Id="rId7" Type="http://schemas.openxmlformats.org/officeDocument/2006/relationships/image" Target="../media/image36.svg"/><Relationship Id="rId12" Type="http://schemas.openxmlformats.org/officeDocument/2006/relationships/image" Target="../media/image41.png"/><Relationship Id="rId17" Type="http://schemas.openxmlformats.org/officeDocument/2006/relationships/image" Target="../media/image46.svg"/><Relationship Id="rId2" Type="http://schemas.openxmlformats.org/officeDocument/2006/relationships/image" Target="../media/image31.png"/><Relationship Id="rId16"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svg"/><Relationship Id="rId5" Type="http://schemas.openxmlformats.org/officeDocument/2006/relationships/image" Target="../media/image34.svg"/><Relationship Id="rId15" Type="http://schemas.openxmlformats.org/officeDocument/2006/relationships/image" Target="../media/image44.svg"/><Relationship Id="rId10" Type="http://schemas.openxmlformats.org/officeDocument/2006/relationships/image" Target="../media/image39.png"/><Relationship Id="rId19" Type="http://schemas.openxmlformats.org/officeDocument/2006/relationships/image" Target="../media/image48.svg"/><Relationship Id="rId4" Type="http://schemas.openxmlformats.org/officeDocument/2006/relationships/image" Target="../media/image33.png"/><Relationship Id="rId9" Type="http://schemas.openxmlformats.org/officeDocument/2006/relationships/image" Target="../media/image38.svg"/><Relationship Id="rId1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53.png"/><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hyperlink" Target="https://digital.nhs.uk/about-nhs-digital/corporate-information-and-documents/directions-and-data-provision-notices/data-provision-notices-dpns/diagnostic-imaging-data-set-data-provision-notice" TargetMode="External"/><Relationship Id="rId4" Type="http://schemas.openxmlformats.org/officeDocument/2006/relationships/image" Target="../media/image23.svg"/></Relationships>
</file>

<file path=ppt/slides/_rels/slide5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65.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68.svg"/><Relationship Id="rId5" Type="http://schemas.openxmlformats.org/officeDocument/2006/relationships/image" Target="../media/image67.png"/><Relationship Id="rId10" Type="http://schemas.openxmlformats.org/officeDocument/2006/relationships/image" Target="../media/image70.svg"/><Relationship Id="rId4" Type="http://schemas.openxmlformats.org/officeDocument/2006/relationships/image" Target="../media/image66.svg"/><Relationship Id="rId9" Type="http://schemas.openxmlformats.org/officeDocument/2006/relationships/image" Target="../media/image69.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hyperlink" Target="https://digital.nhs.uk/data-and-information/data-collections-and-data-sets/data-sets/diagnostic-imaging-data-set/tools-and-guidance" TargetMode="External"/><Relationship Id="rId4" Type="http://schemas.openxmlformats.org/officeDocument/2006/relationships/image" Target="../media/image23.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submit-data"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hyperlink" Target="https://digital.nhs.uk/data-and-information/data-collections-and-data-sets/data-sets/diagnostic-imaging-data-set/tools-and-guidance" TargetMode="External"/><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3" Type="http://schemas.openxmlformats.org/officeDocument/2006/relationships/hyperlink" Target="https://isd.digital.nhs.uk/trud/user/guest/group/0/home"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7</a:t>
            </a:r>
          </a:p>
          <a:p>
            <a:endParaRPr lang="en-GB" b="1" dirty="0"/>
          </a:p>
          <a:p>
            <a:r>
              <a:rPr lang="en-GB" b="1" dirty="0"/>
              <a:t>Date: 15/04/2026</a:t>
            </a:r>
          </a:p>
          <a:p>
            <a:r>
              <a:rPr lang="en-GB" b="1" dirty="0"/>
              <a:t>Time: 10:00am – 11:30am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55000" lnSpcReduction="20000"/>
          </a:bodyPr>
          <a:lstStyle/>
          <a:p>
            <a:pPr>
              <a:lnSpc>
                <a:spcPct val="120000"/>
              </a:lnSpc>
            </a:pPr>
            <a:r>
              <a:rPr lang="en-GB" dirty="0"/>
              <a:t>Presented by:</a:t>
            </a:r>
            <a:br>
              <a:rPr lang="en-GB" dirty="0"/>
            </a:br>
            <a:r>
              <a:rPr lang="en-GB" b="1" dirty="0"/>
              <a:t>John Winter – Data Delivery Lead and Chris Turner: Data Design Service,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89B2A-27F2-53D1-2A31-C3BC93E255A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E1164D4-AE20-1CC9-1B8C-29ED9C5F29CD}"/>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7CD8F020-3DFE-DC71-CE47-A12CB05A91E0}"/>
              </a:ext>
            </a:extLst>
          </p:cNvPr>
          <p:cNvSpPr>
            <a:spLocks noGrp="1"/>
          </p:cNvSpPr>
          <p:nvPr>
            <p:ph type="title"/>
          </p:nvPr>
        </p:nvSpPr>
        <p:spPr/>
        <p:txBody>
          <a:bodyPr/>
          <a:lstStyle/>
          <a:p>
            <a:r>
              <a:rPr lang="en-GB" spc="-40" dirty="0"/>
              <a:t>Reminder – XML Schema / CSV Format</a:t>
            </a:r>
          </a:p>
        </p:txBody>
      </p:sp>
      <p:pic>
        <p:nvPicPr>
          <p:cNvPr id="3" name="Graphic 2" descr="Group with solid fill">
            <a:extLst>
              <a:ext uri="{FF2B5EF4-FFF2-40B4-BE49-F238E27FC236}">
                <a16:creationId xmlns:a16="http://schemas.microsoft.com/office/drawing/2014/main" id="{C85F2B68-01E0-058C-20CD-948653BC0D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4" name="Picture 3" descr="A screenshot of a computer&#10;&#10;AI-generated content may be incorrect.">
            <a:extLst>
              <a:ext uri="{FF2B5EF4-FFF2-40B4-BE49-F238E27FC236}">
                <a16:creationId xmlns:a16="http://schemas.microsoft.com/office/drawing/2014/main" id="{13BAF5EC-D18F-EA71-E8CE-E1CBE991A26A}"/>
              </a:ext>
            </a:extLst>
          </p:cNvPr>
          <p:cNvPicPr>
            <a:picLocks noChangeAspect="1"/>
          </p:cNvPicPr>
          <p:nvPr/>
        </p:nvPicPr>
        <p:blipFill>
          <a:blip r:embed="rId5"/>
          <a:stretch>
            <a:fillRect/>
          </a:stretch>
        </p:blipFill>
        <p:spPr>
          <a:xfrm>
            <a:off x="3288143" y="1297186"/>
            <a:ext cx="5847906" cy="4930813"/>
          </a:xfrm>
          <a:prstGeom prst="rect">
            <a:avLst/>
          </a:prstGeom>
        </p:spPr>
      </p:pic>
    </p:spTree>
    <p:extLst>
      <p:ext uri="{BB962C8B-B14F-4D97-AF65-F5344CB8AC3E}">
        <p14:creationId xmlns:p14="http://schemas.microsoft.com/office/powerpoint/2010/main" val="2992390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6B6AD-29A9-642B-57AB-B937F2546F6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6170291-28A6-7422-889E-D96FCE6719C0}"/>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6566B33-2403-386B-08B6-D1BE3C9ACEF7}"/>
              </a:ext>
            </a:extLst>
          </p:cNvPr>
          <p:cNvSpPr>
            <a:spLocks noGrp="1"/>
          </p:cNvSpPr>
          <p:nvPr>
            <p:ph type="title"/>
          </p:nvPr>
        </p:nvSpPr>
        <p:spPr/>
        <p:txBody>
          <a:bodyPr>
            <a:normAutofit/>
          </a:bodyPr>
          <a:lstStyle/>
          <a:p>
            <a:r>
              <a:rPr lang="en-GB" spc="-40" dirty="0"/>
              <a:t>Reminder - XML Schema / CSV Format </a:t>
            </a:r>
          </a:p>
        </p:txBody>
      </p:sp>
      <p:pic>
        <p:nvPicPr>
          <p:cNvPr id="3" name="Graphic 2" descr="Group with solid fill">
            <a:extLst>
              <a:ext uri="{FF2B5EF4-FFF2-40B4-BE49-F238E27FC236}">
                <a16:creationId xmlns:a16="http://schemas.microsoft.com/office/drawing/2014/main" id="{1146865D-0CAC-8121-819E-777C265DE5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6" name="Picture 5" descr="A screenshot of a computer&#10;&#10;AI-generated content may be incorrect.">
            <a:extLst>
              <a:ext uri="{FF2B5EF4-FFF2-40B4-BE49-F238E27FC236}">
                <a16:creationId xmlns:a16="http://schemas.microsoft.com/office/drawing/2014/main" id="{EBD0CCF7-87FC-E7C4-698C-74E742591754}"/>
              </a:ext>
            </a:extLst>
          </p:cNvPr>
          <p:cNvPicPr>
            <a:picLocks noChangeAspect="1"/>
          </p:cNvPicPr>
          <p:nvPr/>
        </p:nvPicPr>
        <p:blipFill>
          <a:blip r:embed="rId5"/>
          <a:stretch>
            <a:fillRect/>
          </a:stretch>
        </p:blipFill>
        <p:spPr>
          <a:xfrm>
            <a:off x="3496557" y="1138074"/>
            <a:ext cx="4497069" cy="5187235"/>
          </a:xfrm>
          <a:prstGeom prst="rect">
            <a:avLst/>
          </a:prstGeom>
        </p:spPr>
      </p:pic>
    </p:spTree>
    <p:extLst>
      <p:ext uri="{BB962C8B-B14F-4D97-AF65-F5344CB8AC3E}">
        <p14:creationId xmlns:p14="http://schemas.microsoft.com/office/powerpoint/2010/main" val="3919466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4FBD6-3FF1-EFC9-4064-3585825C324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13D10CA-6D1C-42B5-30FB-7B111B859BAB}"/>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E3241EE2-4A6C-D347-2806-14BDE020C7F2}"/>
              </a:ext>
            </a:extLst>
          </p:cNvPr>
          <p:cNvSpPr>
            <a:spLocks noGrp="1"/>
          </p:cNvSpPr>
          <p:nvPr>
            <p:ph type="title"/>
          </p:nvPr>
        </p:nvSpPr>
        <p:spPr/>
        <p:txBody>
          <a:bodyPr>
            <a:normAutofit/>
          </a:bodyPr>
          <a:lstStyle/>
          <a:p>
            <a:r>
              <a:rPr lang="en-GB" spc="-40" dirty="0"/>
              <a:t>Reminder - XML Schema / CSV Format </a:t>
            </a:r>
          </a:p>
        </p:txBody>
      </p:sp>
      <p:pic>
        <p:nvPicPr>
          <p:cNvPr id="3" name="Graphic 2" descr="Group with solid fill">
            <a:extLst>
              <a:ext uri="{FF2B5EF4-FFF2-40B4-BE49-F238E27FC236}">
                <a16:creationId xmlns:a16="http://schemas.microsoft.com/office/drawing/2014/main" id="{C06B3804-1C88-AC76-E85C-4499875CCE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4" name="Picture 3" descr="A screenshot of a computer&#10;&#10;AI-generated content may be incorrect.">
            <a:extLst>
              <a:ext uri="{FF2B5EF4-FFF2-40B4-BE49-F238E27FC236}">
                <a16:creationId xmlns:a16="http://schemas.microsoft.com/office/drawing/2014/main" id="{7637F98C-256C-1A27-38B8-2EB5071D7BA7}"/>
              </a:ext>
            </a:extLst>
          </p:cNvPr>
          <p:cNvPicPr>
            <a:picLocks noChangeAspect="1"/>
          </p:cNvPicPr>
          <p:nvPr/>
        </p:nvPicPr>
        <p:blipFill>
          <a:blip r:embed="rId5"/>
          <a:stretch>
            <a:fillRect/>
          </a:stretch>
        </p:blipFill>
        <p:spPr>
          <a:xfrm>
            <a:off x="3143842" y="1174218"/>
            <a:ext cx="4623641" cy="5147593"/>
          </a:xfrm>
          <a:prstGeom prst="rect">
            <a:avLst/>
          </a:prstGeom>
        </p:spPr>
      </p:pic>
    </p:spTree>
    <p:extLst>
      <p:ext uri="{BB962C8B-B14F-4D97-AF65-F5344CB8AC3E}">
        <p14:creationId xmlns:p14="http://schemas.microsoft.com/office/powerpoint/2010/main" val="304847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526CF8-C576-2AC2-9C91-63EAEC486B1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BAE23E4-011F-9A2C-D8AC-762F9A166AD7}"/>
              </a:ext>
            </a:extLst>
          </p:cNvPr>
          <p:cNvSpPr>
            <a:spLocks noGrp="1"/>
          </p:cNvSpPr>
          <p:nvPr>
            <p:ph idx="1"/>
          </p:nvPr>
        </p:nvSpPr>
        <p:spPr>
          <a:xfrm>
            <a:off x="432000" y="1563757"/>
            <a:ext cx="11088000" cy="4664242"/>
          </a:xfrm>
        </p:spPr>
        <p:txBody>
          <a:bodyPr>
            <a:normAutofit fontScale="62500" lnSpcReduction="20000"/>
          </a:bodyPr>
          <a:lstStyle/>
          <a:p>
            <a:r>
              <a:rPr lang="en-GB" sz="2600" b="1" dirty="0">
                <a:ea typeface="Calibri" panose="020F0502020204030204" pitchFamily="34" charset="0"/>
                <a:cs typeface="Times New Roman" panose="02020603050405020304" pitchFamily="18" charset="0"/>
              </a:rPr>
              <a:t>Timestamp formats – Technical Glossary tab of the TOS / ETOS</a:t>
            </a:r>
            <a:endParaRPr lang="en-GB" sz="2600" b="1" dirty="0"/>
          </a:p>
          <a:p>
            <a:endParaRPr lang="en-GB" dirty="0"/>
          </a:p>
          <a:p>
            <a:r>
              <a:rPr lang="en-GB" dirty="0"/>
              <a:t>Timestamps are formatted as "max an25" in the Data Dictionary.</a:t>
            </a:r>
          </a:p>
          <a:p>
            <a:endParaRPr lang="en-GB" dirty="0"/>
          </a:p>
          <a:p>
            <a:r>
              <a:rPr lang="en-GB" dirty="0"/>
              <a:t>A Timestamp is represented with the components of date, time and either the number of hours offset (plus or minus) from Greenwich Mean Time, or the letter Z to signify that it is the same as Greenwich Mean Time.</a:t>
            </a:r>
          </a:p>
          <a:p>
            <a:endParaRPr lang="en-GB" dirty="0"/>
          </a:p>
          <a:p>
            <a:r>
              <a:rPr lang="en-GB" dirty="0"/>
              <a:t>For DIDS, offset time is restricted to:</a:t>
            </a:r>
          </a:p>
          <a:p>
            <a:endParaRPr lang="en-GB" dirty="0"/>
          </a:p>
          <a:p>
            <a:r>
              <a:rPr lang="en-GB" dirty="0"/>
              <a:t>+01:00</a:t>
            </a:r>
          </a:p>
          <a:p>
            <a:r>
              <a:rPr lang="en-GB" dirty="0"/>
              <a:t>+00:00</a:t>
            </a:r>
          </a:p>
          <a:p>
            <a:r>
              <a:rPr lang="en-GB" dirty="0"/>
              <a:t>-00:00</a:t>
            </a:r>
          </a:p>
          <a:p>
            <a:endParaRPr lang="en-GB" dirty="0"/>
          </a:p>
          <a:p>
            <a:r>
              <a:rPr lang="en-GB" dirty="0"/>
              <a:t>Examples of valid formats are:</a:t>
            </a:r>
          </a:p>
          <a:p>
            <a:endParaRPr lang="en-GB" dirty="0"/>
          </a:p>
          <a:p>
            <a:r>
              <a:rPr lang="en-GB" dirty="0"/>
              <a:t>2020-08-21T10:15:20+01:00 British Summer Time (GMT + 1 Hour)</a:t>
            </a:r>
          </a:p>
          <a:p>
            <a:r>
              <a:rPr lang="en-GB" dirty="0"/>
              <a:t>2020-08-21T10:15:20+00:00 Greenwich Mean Time</a:t>
            </a:r>
          </a:p>
          <a:p>
            <a:r>
              <a:rPr lang="en-GB" dirty="0"/>
              <a:t>2020-08-21T10:15:20-00:00 Greenwich Mean Time</a:t>
            </a:r>
          </a:p>
          <a:p>
            <a:r>
              <a:rPr lang="en-GB" dirty="0"/>
              <a:t>2020-08-21T09:18:00Z Greenwich Mean Time.</a:t>
            </a:r>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3F704F9-8E2F-3DDD-F514-74E34864D371}"/>
              </a:ext>
            </a:extLst>
          </p:cNvPr>
          <p:cNvSpPr>
            <a:spLocks noGrp="1"/>
          </p:cNvSpPr>
          <p:nvPr>
            <p:ph type="title"/>
          </p:nvPr>
        </p:nvSpPr>
        <p:spPr/>
        <p:txBody>
          <a:bodyPr/>
          <a:lstStyle/>
          <a:p>
            <a:r>
              <a:rPr lang="en-GB" spc="-40" dirty="0"/>
              <a:t>Reminder – Timestamp Formats</a:t>
            </a:r>
          </a:p>
        </p:txBody>
      </p:sp>
      <p:pic>
        <p:nvPicPr>
          <p:cNvPr id="3" name="Graphic 2" descr="Group with solid fill">
            <a:extLst>
              <a:ext uri="{FF2B5EF4-FFF2-40B4-BE49-F238E27FC236}">
                <a16:creationId xmlns:a16="http://schemas.microsoft.com/office/drawing/2014/main" id="{3977584A-2988-E06F-5809-327AC869C5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091285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B1ECF-1EE8-8994-DDF2-1AADD1CE49A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AD75CA5-AC3A-DEED-A7C5-CE0DCF02394C}"/>
              </a:ext>
            </a:extLst>
          </p:cNvPr>
          <p:cNvSpPr>
            <a:spLocks noGrp="1"/>
          </p:cNvSpPr>
          <p:nvPr>
            <p:ph idx="1"/>
          </p:nvPr>
        </p:nvSpPr>
        <p:spPr>
          <a:xfrm>
            <a:off x="432000" y="1538119"/>
            <a:ext cx="11088000" cy="4664242"/>
          </a:xfrm>
          <a:ln>
            <a:noFill/>
          </a:ln>
        </p:spPr>
        <p:style>
          <a:lnRef idx="2">
            <a:schemeClr val="dk1">
              <a:shade val="15000"/>
            </a:schemeClr>
          </a:lnRef>
          <a:fillRef idx="1">
            <a:schemeClr val="dk1"/>
          </a:fillRef>
          <a:effectRef idx="0">
            <a:schemeClr val="dk1"/>
          </a:effectRef>
          <a:fontRef idx="minor">
            <a:schemeClr val="lt1"/>
          </a:fontRef>
        </p:style>
        <p:txBody>
          <a:bodyPr>
            <a:normAutofit/>
          </a:bodyPr>
          <a:lstStyle/>
          <a:p>
            <a:r>
              <a:rPr lang="en-GB" sz="2600" b="1" dirty="0">
                <a:ea typeface="Calibri" panose="020F0502020204030204" pitchFamily="34" charset="0"/>
                <a:cs typeface="Times New Roman" panose="02020603050405020304" pitchFamily="18" charset="0"/>
              </a:rPr>
              <a:t>Submission months – first three:</a:t>
            </a:r>
          </a:p>
          <a:p>
            <a:endParaRPr lang="en-GB" sz="2600" b="1" dirty="0">
              <a:ea typeface="Calibri" panose="020F0502020204030204" pitchFamily="34" charset="0"/>
              <a:cs typeface="Times New Roman" panose="02020603050405020304" pitchFamily="18" charset="0"/>
            </a:endParaRPr>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1B84333-45F7-05D4-4157-12A56431A6B9}"/>
              </a:ext>
            </a:extLst>
          </p:cNvPr>
          <p:cNvSpPr>
            <a:spLocks noGrp="1"/>
          </p:cNvSpPr>
          <p:nvPr>
            <p:ph type="title"/>
          </p:nvPr>
        </p:nvSpPr>
        <p:spPr/>
        <p:txBody>
          <a:bodyPr>
            <a:normAutofit/>
          </a:bodyPr>
          <a:lstStyle/>
          <a:p>
            <a:r>
              <a:rPr lang="en-GB" spc="-40" dirty="0"/>
              <a:t>Reminder – Activity submitted in a month</a:t>
            </a:r>
          </a:p>
        </p:txBody>
      </p:sp>
      <p:pic>
        <p:nvPicPr>
          <p:cNvPr id="3" name="Graphic 2" descr="Group with solid fill">
            <a:extLst>
              <a:ext uri="{FF2B5EF4-FFF2-40B4-BE49-F238E27FC236}">
                <a16:creationId xmlns:a16="http://schemas.microsoft.com/office/drawing/2014/main" id="{C7CE17D2-D7C1-8394-07B5-37768C63A9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2" name="Rectangle 1">
            <a:extLst>
              <a:ext uri="{FF2B5EF4-FFF2-40B4-BE49-F238E27FC236}">
                <a16:creationId xmlns:a16="http://schemas.microsoft.com/office/drawing/2014/main" id="{80C2E323-E74D-96E4-3408-E6991F81A5A9}"/>
              </a:ext>
            </a:extLst>
          </p:cNvPr>
          <p:cNvSpPr/>
          <p:nvPr/>
        </p:nvSpPr>
        <p:spPr>
          <a:xfrm>
            <a:off x="1196411" y="2555193"/>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April 2026 activity </a:t>
            </a:r>
          </a:p>
          <a:p>
            <a:pPr algn="ctr"/>
            <a:endParaRPr lang="en-GB" dirty="0"/>
          </a:p>
          <a:p>
            <a:pPr algn="ctr"/>
            <a:r>
              <a:rPr lang="en-GB" sz="1600" dirty="0"/>
              <a:t>CODED PROCEDURE END TIMESTAMP</a:t>
            </a:r>
          </a:p>
          <a:p>
            <a:pPr algn="ctr"/>
            <a:endParaRPr lang="en-GB" sz="1200" dirty="0"/>
          </a:p>
          <a:p>
            <a:r>
              <a:rPr lang="en-GB" sz="1200" dirty="0"/>
              <a:t>&gt;=2026-04-01T00:00:00+01:00, and,</a:t>
            </a:r>
          </a:p>
          <a:p>
            <a:r>
              <a:rPr lang="en-GB" sz="1200" dirty="0"/>
              <a:t>&lt;=2026-04-30T23:59:59+01:00</a:t>
            </a:r>
          </a:p>
          <a:p>
            <a:pPr algn="ctr"/>
            <a:endParaRPr lang="en-GB" dirty="0"/>
          </a:p>
        </p:txBody>
      </p:sp>
      <p:sp>
        <p:nvSpPr>
          <p:cNvPr id="4" name="Rectangle 3">
            <a:extLst>
              <a:ext uri="{FF2B5EF4-FFF2-40B4-BE49-F238E27FC236}">
                <a16:creationId xmlns:a16="http://schemas.microsoft.com/office/drawing/2014/main" id="{4B1439DA-6611-7257-43CE-DE205D407AB7}"/>
              </a:ext>
            </a:extLst>
          </p:cNvPr>
          <p:cNvSpPr/>
          <p:nvPr/>
        </p:nvSpPr>
        <p:spPr>
          <a:xfrm>
            <a:off x="4211653" y="2555193"/>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May 2026 activity</a:t>
            </a:r>
          </a:p>
          <a:p>
            <a:pPr algn="ctr"/>
            <a:endParaRPr lang="en-GB" dirty="0"/>
          </a:p>
          <a:p>
            <a:pPr algn="ctr"/>
            <a:r>
              <a:rPr lang="en-GB" sz="1600" dirty="0"/>
              <a:t>CODED PROCEDURE END TIMESTAMP</a:t>
            </a:r>
          </a:p>
          <a:p>
            <a:pPr algn="ctr"/>
            <a:endParaRPr lang="en-GB" dirty="0"/>
          </a:p>
          <a:p>
            <a:r>
              <a:rPr lang="en-GB" sz="1200" dirty="0"/>
              <a:t>&gt;=2026-05-01T00:00:00+01:00, and,</a:t>
            </a:r>
          </a:p>
          <a:p>
            <a:r>
              <a:rPr lang="en-GB" sz="1200" dirty="0"/>
              <a:t>&lt;=2026-05-31T23:59:59+01:00</a:t>
            </a:r>
          </a:p>
          <a:p>
            <a:pPr algn="ctr"/>
            <a:endParaRPr lang="en-GB" dirty="0"/>
          </a:p>
        </p:txBody>
      </p:sp>
      <p:sp>
        <p:nvSpPr>
          <p:cNvPr id="6" name="Rectangle 5">
            <a:extLst>
              <a:ext uri="{FF2B5EF4-FFF2-40B4-BE49-F238E27FC236}">
                <a16:creationId xmlns:a16="http://schemas.microsoft.com/office/drawing/2014/main" id="{D5BCEF3A-8650-E2E8-5C36-7292EB9B54C8}"/>
              </a:ext>
            </a:extLst>
          </p:cNvPr>
          <p:cNvSpPr/>
          <p:nvPr/>
        </p:nvSpPr>
        <p:spPr>
          <a:xfrm>
            <a:off x="7226895" y="2562735"/>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June 2026 activity</a:t>
            </a:r>
          </a:p>
          <a:p>
            <a:pPr algn="ctr"/>
            <a:endParaRPr lang="en-GB" sz="1600" dirty="0"/>
          </a:p>
          <a:p>
            <a:pPr algn="ctr"/>
            <a:r>
              <a:rPr lang="en-GB" sz="1600" dirty="0"/>
              <a:t>CODED PROCEDURE END TIMESTAMP</a:t>
            </a:r>
          </a:p>
          <a:p>
            <a:pPr algn="ctr"/>
            <a:endParaRPr lang="en-GB" sz="1600" dirty="0"/>
          </a:p>
          <a:p>
            <a:r>
              <a:rPr lang="en-GB" sz="1200" dirty="0"/>
              <a:t>&gt;=2026-06-01T00:00:00+01:00, and,</a:t>
            </a:r>
          </a:p>
          <a:p>
            <a:r>
              <a:rPr lang="en-GB" sz="1200" dirty="0"/>
              <a:t>&lt;=2026-06-30T23:59:59+01:00</a:t>
            </a:r>
          </a:p>
          <a:p>
            <a:pPr algn="ctr"/>
            <a:endParaRPr lang="en-GB" sz="1600" dirty="0"/>
          </a:p>
          <a:p>
            <a:pPr algn="ctr"/>
            <a:endParaRPr lang="en-GB" dirty="0"/>
          </a:p>
        </p:txBody>
      </p:sp>
    </p:spTree>
    <p:extLst>
      <p:ext uri="{BB962C8B-B14F-4D97-AF65-F5344CB8AC3E}">
        <p14:creationId xmlns:p14="http://schemas.microsoft.com/office/powerpoint/2010/main" val="1720802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C6F5B-EC90-F2AE-5C66-DB168F24336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6FD132A-A05B-EC93-1C7C-56D9F72D1777}"/>
              </a:ext>
            </a:extLst>
          </p:cNvPr>
          <p:cNvSpPr>
            <a:spLocks noGrp="1"/>
          </p:cNvSpPr>
          <p:nvPr>
            <p:ph idx="1"/>
          </p:nvPr>
        </p:nvSpPr>
        <p:spPr>
          <a:xfrm>
            <a:off x="432000" y="1346400"/>
            <a:ext cx="11088000" cy="4881599"/>
          </a:xfrm>
        </p:spPr>
        <p:txBody>
          <a:bodyPr>
            <a:normAutofit/>
          </a:bodyPr>
          <a:lstStyle/>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18324039-59D6-D06E-D850-2CD308FC83C4}"/>
              </a:ext>
            </a:extLst>
          </p:cNvPr>
          <p:cNvSpPr>
            <a:spLocks noGrp="1"/>
          </p:cNvSpPr>
          <p:nvPr>
            <p:ph type="title"/>
          </p:nvPr>
        </p:nvSpPr>
        <p:spPr/>
        <p:txBody>
          <a:bodyPr/>
          <a:lstStyle/>
          <a:p>
            <a:r>
              <a:rPr lang="en-GB" spc="-40" dirty="0"/>
              <a:t>Reminder – Timestamp data items</a:t>
            </a:r>
          </a:p>
        </p:txBody>
      </p:sp>
      <p:pic>
        <p:nvPicPr>
          <p:cNvPr id="3" name="Graphic 2" descr="Group with solid fill">
            <a:extLst>
              <a:ext uri="{FF2B5EF4-FFF2-40B4-BE49-F238E27FC236}">
                <a16:creationId xmlns:a16="http://schemas.microsoft.com/office/drawing/2014/main" id="{1B9349C7-AE02-B37F-E4BD-E5A356A4E6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63C019E2-08B4-93B6-AAFF-9986EADA1229}"/>
              </a:ext>
            </a:extLst>
          </p:cNvPr>
          <p:cNvSpPr txBox="1"/>
          <p:nvPr/>
        </p:nvSpPr>
        <p:spPr>
          <a:xfrm>
            <a:off x="333153" y="1509431"/>
            <a:ext cx="9817396" cy="3970318"/>
          </a:xfrm>
          <a:prstGeom prst="rect">
            <a:avLst/>
          </a:prstGeom>
          <a:noFill/>
        </p:spPr>
        <p:txBody>
          <a:bodyPr wrap="square">
            <a:spAutoFit/>
          </a:bodyPr>
          <a:lstStyle/>
          <a:p>
            <a:pPr algn="l">
              <a:buNone/>
            </a:pPr>
            <a:r>
              <a:rPr lang="en-GB" b="1" i="0" dirty="0">
                <a:solidFill>
                  <a:srgbClr val="231F20"/>
                </a:solidFill>
                <a:effectLst/>
              </a:rPr>
              <a:t>Timestamp data items in early implementation period</a:t>
            </a:r>
          </a:p>
          <a:p>
            <a:pPr algn="l">
              <a:buNone/>
            </a:pPr>
            <a:endParaRPr lang="en-GB" b="1" i="0" dirty="0">
              <a:solidFill>
                <a:srgbClr val="231F20"/>
              </a:solidFill>
              <a:effectLst/>
            </a:endParaRPr>
          </a:p>
          <a:p>
            <a:pPr algn="l">
              <a:buNone/>
            </a:pPr>
            <a:r>
              <a:rPr lang="en-GB" b="0" i="0" dirty="0">
                <a:effectLst/>
              </a:rPr>
              <a:t>Feedback has been received from the sector on the challenges of reporting the three new ‘timestamp’ data items as part of the implementation of DIDS v2.0.</a:t>
            </a:r>
          </a:p>
          <a:p>
            <a:pPr algn="l">
              <a:buNone/>
            </a:pPr>
            <a:endParaRPr lang="en-GB" b="0" i="0" dirty="0">
              <a:effectLst/>
            </a:endParaRPr>
          </a:p>
          <a:p>
            <a:pPr algn="l">
              <a:buNone/>
            </a:pPr>
            <a:r>
              <a:rPr lang="en-GB" b="0" i="0" dirty="0">
                <a:effectLst/>
              </a:rPr>
              <a:t>These data items are the CODED PROCEDURE START TIMESTAMP, CODED PROCEDURE END TIMESTAMP and SERVICE REPORT ISSUE TIMESTAMP.</a:t>
            </a:r>
          </a:p>
          <a:p>
            <a:pPr algn="l">
              <a:buNone/>
            </a:pPr>
            <a:endParaRPr lang="en-GB" b="0" i="0" dirty="0">
              <a:effectLst/>
            </a:endParaRPr>
          </a:p>
          <a:p>
            <a:pPr algn="l">
              <a:buNone/>
            </a:pPr>
            <a:r>
              <a:rPr lang="en-GB" b="0" i="0" dirty="0">
                <a:effectLst/>
              </a:rPr>
              <a:t>In response to the feedback, additional guidance is included on the expectations of data to be submitted in the initial implementation phase of DIDS v2.0.</a:t>
            </a:r>
          </a:p>
          <a:p>
            <a:pPr algn="l">
              <a:buNone/>
            </a:pPr>
            <a:endParaRPr lang="en-GB" dirty="0"/>
          </a:p>
          <a:p>
            <a:r>
              <a:rPr lang="en-GB" dirty="0"/>
              <a:t>The guidance aims to balance the move towards full conformance with the DIDS v2.0 Information Standard with provider implementation workload and timelines for technical changes, given the hard cut-over transition from DIDS v1.0 to DIDS v2.0.</a:t>
            </a:r>
            <a:endParaRPr lang="en-GB" b="0" i="0" dirty="0">
              <a:effectLst/>
            </a:endParaRPr>
          </a:p>
        </p:txBody>
      </p:sp>
    </p:spTree>
    <p:extLst>
      <p:ext uri="{BB962C8B-B14F-4D97-AF65-F5344CB8AC3E}">
        <p14:creationId xmlns:p14="http://schemas.microsoft.com/office/powerpoint/2010/main" val="1554642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B96A1-4D8F-606B-730A-222DDE123A6A}"/>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5E43377-83F8-7E26-1852-024F8276F802}"/>
              </a:ext>
            </a:extLst>
          </p:cNvPr>
          <p:cNvSpPr>
            <a:spLocks noGrp="1"/>
          </p:cNvSpPr>
          <p:nvPr>
            <p:ph idx="1"/>
          </p:nvPr>
        </p:nvSpPr>
        <p:spPr>
          <a:xfrm>
            <a:off x="432000" y="1297186"/>
            <a:ext cx="11088000" cy="4930813"/>
          </a:xfrm>
        </p:spPr>
        <p:txBody>
          <a:bodyPr>
            <a:normAutofit fontScale="92500" lnSpcReduction="10000"/>
          </a:bodyPr>
          <a:lstStyle/>
          <a:p>
            <a:r>
              <a:rPr lang="en-GB" sz="1900" dirty="0"/>
              <a:t>For these timestamp data items, providers should therefore focus on the following in the early implementation period:</a:t>
            </a:r>
          </a:p>
          <a:p>
            <a:pPr marL="342900" indent="-342900">
              <a:buFont typeface="Arial" panose="020B0604020202020204" pitchFamily="34" charset="0"/>
              <a:buChar char="•"/>
            </a:pPr>
            <a:endParaRPr lang="en-GB" sz="1900" dirty="0"/>
          </a:p>
          <a:p>
            <a:pPr marL="342900" indent="-342900">
              <a:buFont typeface="Arial" panose="020B0604020202020204" pitchFamily="34" charset="0"/>
              <a:buChar char="•"/>
            </a:pPr>
            <a:r>
              <a:rPr lang="en-GB" sz="1900" dirty="0"/>
              <a:t>Ensuring that relevant imaging activity is not lost and is submitted in DIDS v2.0.</a:t>
            </a:r>
          </a:p>
          <a:p>
            <a:pPr marL="342900" indent="-342900">
              <a:buFont typeface="Arial" panose="020B0604020202020204" pitchFamily="34" charset="0"/>
              <a:buChar char="•"/>
            </a:pPr>
            <a:r>
              <a:rPr lang="en-GB" sz="1900" dirty="0"/>
              <a:t>Submitting data in the correct format for these timestamp data items (i.e. is in the Diagnostic Imaging Data Set Release 2.0 XML Schema / CSV Format).</a:t>
            </a:r>
          </a:p>
          <a:p>
            <a:pPr marL="342900" indent="-342900">
              <a:buFont typeface="Arial" panose="020B0604020202020204" pitchFamily="34" charset="0"/>
              <a:buChar char="•"/>
            </a:pPr>
            <a:r>
              <a:rPr lang="en-GB" sz="1900" dirty="0"/>
              <a:t>Where challenges are encountered with the accuracy of these data, providers should prioritise ensuring that the date that the activity takes place is accurate over the precise time of the activity.</a:t>
            </a:r>
          </a:p>
          <a:p>
            <a:pPr marL="342900" indent="-342900">
              <a:buFont typeface="Arial" panose="020B0604020202020204" pitchFamily="34" charset="0"/>
              <a:buChar char="•"/>
            </a:pPr>
            <a:r>
              <a:rPr lang="en-GB" sz="1900" dirty="0"/>
              <a:t>Providers should work to submit the most accurate approximation of the time relevant for the data item wherever possible (where the exact time cannot be obtained).</a:t>
            </a:r>
          </a:p>
          <a:p>
            <a:pPr marL="342900" indent="-342900">
              <a:buFont typeface="Arial" panose="020B0604020202020204" pitchFamily="34" charset="0"/>
              <a:buChar char="•"/>
            </a:pPr>
            <a:endParaRPr lang="en-GB" sz="1900" dirty="0"/>
          </a:p>
          <a:p>
            <a:r>
              <a:rPr lang="en-GB" sz="1900" dirty="0"/>
              <a:t>As part of submitting data in the XML Schema or CSV Format the ‘time zone’ data needs to be submitted.</a:t>
            </a:r>
            <a:br>
              <a:rPr lang="en-GB" sz="1900" dirty="0"/>
            </a:br>
            <a:endParaRPr lang="en-GB" sz="1900" dirty="0"/>
          </a:p>
          <a:p>
            <a:r>
              <a:rPr lang="en-GB" sz="1900" dirty="0"/>
              <a:t>These arrangements are in place until the DIDS v2.0 full conformance date of 31 October 2026.  Once the early submissions have been received then this guidance will be reviewed in light of the data quality of those submissions.</a:t>
            </a:r>
            <a:endParaRPr lang="en-GB" sz="1900" b="1"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GB" sz="1900" dirty="0"/>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53C9D767-B9B0-DEF9-7378-1C519F342EFE}"/>
              </a:ext>
            </a:extLst>
          </p:cNvPr>
          <p:cNvSpPr>
            <a:spLocks noGrp="1"/>
          </p:cNvSpPr>
          <p:nvPr>
            <p:ph type="title"/>
          </p:nvPr>
        </p:nvSpPr>
        <p:spPr/>
        <p:txBody>
          <a:bodyPr>
            <a:normAutofit/>
          </a:bodyPr>
          <a:lstStyle/>
          <a:p>
            <a:r>
              <a:rPr lang="en-GB" spc="-40" dirty="0"/>
              <a:t>Reminder – Timestamp data items</a:t>
            </a:r>
          </a:p>
        </p:txBody>
      </p:sp>
      <p:pic>
        <p:nvPicPr>
          <p:cNvPr id="3" name="Graphic 2" descr="Group with solid fill">
            <a:extLst>
              <a:ext uri="{FF2B5EF4-FFF2-40B4-BE49-F238E27FC236}">
                <a16:creationId xmlns:a16="http://schemas.microsoft.com/office/drawing/2014/main" id="{7838F1B6-4019-9A2D-902B-A4A6234B481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93866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41331-0306-1F5B-77B8-15F0094A727D}"/>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851615B-7132-9D0E-F92A-0E1C80FD2F5D}"/>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F9907CD3-294D-84A5-AC8E-082321D13B37}"/>
              </a:ext>
            </a:extLst>
          </p:cNvPr>
          <p:cNvSpPr>
            <a:spLocks noGrp="1"/>
          </p:cNvSpPr>
          <p:nvPr>
            <p:ph type="title"/>
          </p:nvPr>
        </p:nvSpPr>
        <p:spPr/>
        <p:txBody>
          <a:bodyPr>
            <a:normAutofit/>
          </a:bodyPr>
          <a:lstStyle/>
          <a:p>
            <a:r>
              <a:rPr lang="en-GB" spc="-40" dirty="0"/>
              <a:t>Reminder – DIDS v1.0 Activity </a:t>
            </a:r>
          </a:p>
        </p:txBody>
      </p:sp>
      <p:pic>
        <p:nvPicPr>
          <p:cNvPr id="3" name="Graphic 2" descr="Group with solid fill">
            <a:extLst>
              <a:ext uri="{FF2B5EF4-FFF2-40B4-BE49-F238E27FC236}">
                <a16:creationId xmlns:a16="http://schemas.microsoft.com/office/drawing/2014/main" id="{78F64F7E-4592-D2CC-2928-2EAB72AEFB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84ED4D5-C960-BADE-0459-EF6CDB6F637E}"/>
              </a:ext>
            </a:extLst>
          </p:cNvPr>
          <p:cNvSpPr txBox="1"/>
          <p:nvPr/>
        </p:nvSpPr>
        <p:spPr>
          <a:xfrm>
            <a:off x="377687" y="1949395"/>
            <a:ext cx="11233065" cy="3693319"/>
          </a:xfrm>
          <a:prstGeom prst="rect">
            <a:avLst/>
          </a:prstGeom>
          <a:noFill/>
        </p:spPr>
        <p:txBody>
          <a:bodyPr wrap="square">
            <a:spAutoFit/>
          </a:bodyPr>
          <a:lstStyle/>
          <a:p>
            <a:r>
              <a:rPr lang="en-GB" dirty="0"/>
              <a:t>DIDS v1.0 covers imaging activity up to and including 31 March 2026.</a:t>
            </a:r>
          </a:p>
          <a:p>
            <a:endParaRPr lang="en-GB" dirty="0"/>
          </a:p>
          <a:p>
            <a:r>
              <a:rPr lang="en-GB" dirty="0"/>
              <a:t>For this activity, DIDS v1.0 data is still required to be submitted to the legacy DIDS portal as per the </a:t>
            </a:r>
            <a:r>
              <a:rPr lang="en-GB" dirty="0">
                <a:hlinkClick r:id="rId5"/>
              </a:rPr>
              <a:t>DIDS v1.0 timetable.</a:t>
            </a:r>
            <a:endParaRPr lang="en-GB" dirty="0"/>
          </a:p>
          <a:p>
            <a:endParaRPr lang="en-GB" dirty="0"/>
          </a:p>
          <a:p>
            <a:endParaRPr lang="en-GB" dirty="0"/>
          </a:p>
          <a:p>
            <a:endParaRPr lang="en-GB" dirty="0"/>
          </a:p>
          <a:p>
            <a:endParaRPr lang="en-GB" dirty="0"/>
          </a:p>
          <a:p>
            <a:endParaRPr lang="en-GB" dirty="0"/>
          </a:p>
          <a:p>
            <a:endParaRPr lang="en-GB" dirty="0"/>
          </a:p>
          <a:p>
            <a:endParaRPr lang="en-GB" sz="1800" dirty="0"/>
          </a:p>
          <a:p>
            <a:endParaRPr lang="en-GB" dirty="0"/>
          </a:p>
          <a:p>
            <a:endParaRPr lang="en-GB" sz="1800" dirty="0"/>
          </a:p>
        </p:txBody>
      </p:sp>
    </p:spTree>
    <p:extLst>
      <p:ext uri="{BB962C8B-B14F-4D97-AF65-F5344CB8AC3E}">
        <p14:creationId xmlns:p14="http://schemas.microsoft.com/office/powerpoint/2010/main" val="164438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A95B6-DBCC-5516-16C3-AC8FB0FFF12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BC2CE8-32F8-B07E-6AFF-17AEA9B93A32}"/>
              </a:ext>
            </a:extLst>
          </p:cNvPr>
          <p:cNvSpPr>
            <a:spLocks noGrp="1"/>
          </p:cNvSpPr>
          <p:nvPr>
            <p:ph idx="1"/>
          </p:nvPr>
        </p:nvSpPr>
        <p:spPr>
          <a:xfrm>
            <a:off x="372365" y="1346400"/>
            <a:ext cx="11088000" cy="4793063"/>
          </a:xfrm>
        </p:spPr>
        <p:txBody>
          <a:bodyPr>
            <a:normAutofit fontScale="85000" lnSpcReduction="20000"/>
          </a:bodyPr>
          <a:lstStyle/>
          <a:p>
            <a:pPr>
              <a:lnSpc>
                <a:spcPct val="107000"/>
              </a:lnSpc>
              <a:spcAft>
                <a:spcPts val="800"/>
              </a:spcAft>
            </a:pPr>
            <a:r>
              <a:rPr lang="en-GB" sz="1800" dirty="0"/>
              <a:t>Updated ETOS (Enhanced Technical Output Specification) published 12/03/2026 (v2.0.15)</a:t>
            </a:r>
          </a:p>
          <a:p>
            <a:pPr>
              <a:lnSpc>
                <a:spcPct val="107000"/>
              </a:lnSpc>
              <a:spcAft>
                <a:spcPts val="800"/>
              </a:spcAft>
            </a:pPr>
            <a:endParaRPr lang="en-GB" sz="1800" dirty="0"/>
          </a:p>
          <a:p>
            <a:pPr>
              <a:lnSpc>
                <a:spcPct val="107000"/>
              </a:lnSpc>
              <a:spcAft>
                <a:spcPts val="800"/>
              </a:spcAft>
            </a:pPr>
            <a:r>
              <a:rPr lang="en-GB" sz="1800" dirty="0"/>
              <a:t>These are minor changes and follow user testing and feedback (Please see the Change Control tab, Excel row 247 / Change ID 141 onwards for more details). </a:t>
            </a:r>
          </a:p>
          <a:p>
            <a:pPr marL="971550" lvl="1" indent="-285750">
              <a:lnSpc>
                <a:spcPct val="107000"/>
              </a:lnSpc>
              <a:spcAft>
                <a:spcPts val="800"/>
              </a:spcAft>
            </a:pPr>
            <a:r>
              <a:rPr lang="en-GB" sz="1800" dirty="0"/>
              <a:t>Some file rejections changed to warnings (potential reference data issues)</a:t>
            </a:r>
          </a:p>
          <a:p>
            <a:pPr marL="971550" lvl="1" indent="-285750">
              <a:lnSpc>
                <a:spcPct val="107000"/>
              </a:lnSpc>
              <a:spcAft>
                <a:spcPts val="800"/>
              </a:spcAft>
            </a:pPr>
            <a:r>
              <a:rPr lang="en-GB" sz="1800" dirty="0"/>
              <a:t>2 Additional File-Level Rejections removed</a:t>
            </a:r>
          </a:p>
          <a:p>
            <a:pPr marL="971550" lvl="1" indent="-285750">
              <a:lnSpc>
                <a:spcPct val="107000"/>
              </a:lnSpc>
              <a:spcAft>
                <a:spcPts val="800"/>
              </a:spcAft>
            </a:pPr>
            <a:r>
              <a:rPr lang="en-GB" sz="1800" dirty="0"/>
              <a:t>Missing CODED PROCEDURE END TIMESTAMP validation</a:t>
            </a:r>
          </a:p>
          <a:p>
            <a:pPr marL="971550" lvl="1" indent="-285750">
              <a:lnSpc>
                <a:spcPct val="107000"/>
              </a:lnSpc>
              <a:spcAft>
                <a:spcPts val="800"/>
              </a:spcAft>
            </a:pPr>
            <a:r>
              <a:rPr lang="en-GB" sz="1800" dirty="0"/>
              <a:t>Error message text made clearer</a:t>
            </a:r>
          </a:p>
          <a:p>
            <a:pPr>
              <a:lnSpc>
                <a:spcPct val="107000"/>
              </a:lnSpc>
              <a:spcAft>
                <a:spcPts val="800"/>
              </a:spcAft>
            </a:pPr>
            <a:endParaRPr lang="en-GB" sz="1800" dirty="0"/>
          </a:p>
          <a:p>
            <a:pPr>
              <a:lnSpc>
                <a:spcPct val="107000"/>
              </a:lnSpc>
              <a:spcAft>
                <a:spcPts val="800"/>
              </a:spcAft>
            </a:pPr>
            <a:r>
              <a:rPr lang="en-GB" sz="1800" dirty="0"/>
              <a:t>We are planning to update the NHS Data Model and Dictionary links (when live) for late April/early May.</a:t>
            </a:r>
          </a:p>
          <a:p>
            <a:pPr>
              <a:lnSpc>
                <a:spcPct val="107000"/>
              </a:lnSpc>
              <a:spcAft>
                <a:spcPts val="800"/>
              </a:spcAft>
            </a:pPr>
            <a:endParaRPr lang="en-GB" sz="1800" dirty="0"/>
          </a:p>
          <a:p>
            <a:pPr>
              <a:lnSpc>
                <a:spcPct val="107000"/>
              </a:lnSpc>
              <a:spcAft>
                <a:spcPts val="800"/>
              </a:spcAft>
            </a:pPr>
            <a:r>
              <a:rPr lang="en-GB" sz="1800" dirty="0"/>
              <a:t>In the event any further changes to the ETOS are required, we will notify users as quickly as possible.</a:t>
            </a:r>
          </a:p>
          <a:p>
            <a:pPr>
              <a:lnSpc>
                <a:spcPct val="107000"/>
              </a:lnSpc>
              <a:spcAft>
                <a:spcPts val="800"/>
              </a:spcAft>
            </a:pPr>
            <a:endParaRPr lang="en-GB" sz="1800" dirty="0"/>
          </a:p>
          <a:p>
            <a:pPr>
              <a:lnSpc>
                <a:spcPct val="107000"/>
              </a:lnSpc>
              <a:spcAft>
                <a:spcPts val="800"/>
              </a:spcAft>
            </a:pPr>
            <a:r>
              <a:rPr lang="en-GB" sz="1800" dirty="0"/>
              <a:t>At this time, please work to the published version: </a:t>
            </a:r>
            <a:r>
              <a:rPr lang="en-GB" sz="1800" dirty="0">
                <a:hlinkClick r:id="rId3"/>
              </a:rPr>
              <a:t>Diagnostic Imaging Data Set (DIDS) implementation tools and guidance - NHS England Digital</a:t>
            </a:r>
            <a:r>
              <a:rPr lang="en-GB" sz="1800" dirty="0"/>
              <a:t>: </a:t>
            </a:r>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837B87C-6C51-A875-73DC-1C0BA3EBCDB2}"/>
              </a:ext>
            </a:extLst>
          </p:cNvPr>
          <p:cNvSpPr>
            <a:spLocks noGrp="1"/>
          </p:cNvSpPr>
          <p:nvPr>
            <p:ph type="title"/>
          </p:nvPr>
        </p:nvSpPr>
        <p:spPr>
          <a:xfrm>
            <a:off x="364435" y="432000"/>
            <a:ext cx="11471719" cy="865186"/>
          </a:xfrm>
        </p:spPr>
        <p:txBody>
          <a:bodyPr>
            <a:normAutofit/>
          </a:bodyPr>
          <a:lstStyle/>
          <a:p>
            <a:r>
              <a:rPr lang="en-GB" spc="-40" dirty="0"/>
              <a:t>Reminder – Latest ETOS  </a:t>
            </a:r>
          </a:p>
        </p:txBody>
      </p:sp>
      <p:pic>
        <p:nvPicPr>
          <p:cNvPr id="3" name="Graphic 2" descr="Group with solid fill">
            <a:extLst>
              <a:ext uri="{FF2B5EF4-FFF2-40B4-BE49-F238E27FC236}">
                <a16:creationId xmlns:a16="http://schemas.microsoft.com/office/drawing/2014/main" id="{8F20F12D-891C-1A33-1FF8-B049A24AEA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75178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B4C3B-AEFC-7775-569A-1211FCEE0DE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747467A-208B-4C6E-13E5-31E1659D1FAD}"/>
              </a:ext>
            </a:extLst>
          </p:cNvPr>
          <p:cNvSpPr>
            <a:spLocks noGrp="1"/>
          </p:cNvSpPr>
          <p:nvPr>
            <p:ph idx="1"/>
          </p:nvPr>
        </p:nvSpPr>
        <p:spPr>
          <a:xfrm>
            <a:off x="432000" y="1477108"/>
            <a:ext cx="11088000" cy="4750891"/>
          </a:xfrm>
        </p:spPr>
        <p:txBody>
          <a:bodyPr>
            <a:normAutofit/>
          </a:bodyPr>
          <a:lstStyle/>
          <a:p>
            <a:pPr>
              <a:lnSpc>
                <a:spcPct val="107000"/>
              </a:lnSpc>
              <a:spcAft>
                <a:spcPts val="800"/>
              </a:spcAft>
            </a:pPr>
            <a:r>
              <a:rPr lang="en-GB" sz="1800" dirty="0"/>
              <a:t>Updated DIDS v2.0 User Guidance published 17 March 2026 (following the version published in December 2025).</a:t>
            </a:r>
          </a:p>
          <a:p>
            <a:pPr>
              <a:lnSpc>
                <a:spcPct val="107000"/>
              </a:lnSpc>
              <a:spcAft>
                <a:spcPts val="800"/>
              </a:spcAft>
            </a:pPr>
            <a:r>
              <a:rPr lang="en-GB" sz="1800" dirty="0">
                <a:hlinkClick r:id="rId3"/>
              </a:rPr>
              <a:t>Diagnostic Imaging Data Set (DIDS) implementation tools and guidance - NHS England Digital</a:t>
            </a:r>
            <a:endParaRPr lang="en-GB" sz="1800" dirty="0"/>
          </a:p>
          <a:p>
            <a:pPr>
              <a:lnSpc>
                <a:spcPct val="107000"/>
              </a:lnSpc>
              <a:spcAft>
                <a:spcPts val="800"/>
              </a:spcAft>
            </a:pPr>
            <a:endParaRPr lang="en-GB" sz="1800" dirty="0"/>
          </a:p>
          <a:p>
            <a:pPr>
              <a:lnSpc>
                <a:spcPct val="107000"/>
              </a:lnSpc>
              <a:spcAft>
                <a:spcPts val="800"/>
              </a:spcAft>
            </a:pPr>
            <a:r>
              <a:rPr lang="en-GB" sz="1800" dirty="0"/>
              <a:t>The updated guidance includes:</a:t>
            </a:r>
          </a:p>
          <a:p>
            <a:pPr marL="342900" indent="-342900">
              <a:lnSpc>
                <a:spcPct val="107000"/>
              </a:lnSpc>
              <a:spcAft>
                <a:spcPts val="800"/>
              </a:spcAft>
              <a:buFont typeface="Arial" panose="020B0604020202020204" pitchFamily="34" charset="0"/>
              <a:buChar char="•"/>
            </a:pPr>
            <a:r>
              <a:rPr lang="en-GB" sz="1800" dirty="0"/>
              <a:t>Additional guidance for the three ‘timestamp’ data items following feedback and queries received</a:t>
            </a:r>
          </a:p>
          <a:p>
            <a:pPr marL="342900" indent="-342900">
              <a:lnSpc>
                <a:spcPct val="107000"/>
              </a:lnSpc>
              <a:spcAft>
                <a:spcPts val="800"/>
              </a:spcAft>
              <a:buFont typeface="Arial" panose="020B0604020202020204" pitchFamily="34" charset="0"/>
              <a:buChar char="•"/>
            </a:pPr>
            <a:r>
              <a:rPr lang="en-GB" sz="1800" dirty="0"/>
              <a:t>More detail for the validation logic of NICIP and SNOMED CT codes </a:t>
            </a:r>
          </a:p>
          <a:p>
            <a:pPr marL="342900" indent="-342900">
              <a:lnSpc>
                <a:spcPct val="107000"/>
              </a:lnSpc>
              <a:spcAft>
                <a:spcPts val="800"/>
              </a:spcAft>
              <a:buFont typeface="Arial" panose="020B0604020202020204" pitchFamily="34" charset="0"/>
              <a:buChar char="•"/>
            </a:pPr>
            <a:r>
              <a:rPr lang="en-GB" sz="1800" dirty="0"/>
              <a:t>Additional examples defining activity in a reporting period (now showing April, May and June 2026)</a:t>
            </a:r>
          </a:p>
          <a:p>
            <a:pPr marL="342900" indent="-342900">
              <a:lnSpc>
                <a:spcPct val="107000"/>
              </a:lnSpc>
              <a:spcAft>
                <a:spcPts val="800"/>
              </a:spcAft>
              <a:buFont typeface="Arial" panose="020B0604020202020204" pitchFamily="34" charset="0"/>
              <a:buChar char="•"/>
            </a:pPr>
            <a:r>
              <a:rPr lang="en-GB" sz="1800" dirty="0"/>
              <a:t>Some minor updates in the table of data items</a:t>
            </a:r>
          </a:p>
          <a:p>
            <a:pPr marL="342900" indent="-342900">
              <a:lnSpc>
                <a:spcPct val="107000"/>
              </a:lnSpc>
              <a:spcAft>
                <a:spcPts val="800"/>
              </a:spcAft>
              <a:buFont typeface="Arial" panose="020B0604020202020204" pitchFamily="34" charset="0"/>
              <a:buChar char="•"/>
            </a:pPr>
            <a:r>
              <a:rPr lang="en-GB" sz="1800" dirty="0"/>
              <a:t>Submission file name considerations</a:t>
            </a:r>
          </a:p>
          <a:p>
            <a:pPr marL="342900" indent="-342900">
              <a:lnSpc>
                <a:spcPct val="107000"/>
              </a:lnSpc>
              <a:spcAft>
                <a:spcPts val="800"/>
              </a:spcAft>
              <a:buFont typeface="Arial" panose="020B0604020202020204" pitchFamily="34" charset="0"/>
              <a:buChar char="•"/>
            </a:pPr>
            <a:r>
              <a:rPr lang="en-GB" sz="1800" dirty="0"/>
              <a:t>Guidance is no longer ‘Draft’</a:t>
            </a:r>
          </a:p>
          <a:p>
            <a:pPr marL="342900" indent="-342900">
              <a:lnSpc>
                <a:spcPct val="107000"/>
              </a:lnSpc>
              <a:spcAft>
                <a:spcPts val="800"/>
              </a:spcAft>
              <a:buAutoNum type="alphaUcParenR"/>
            </a:pPr>
            <a:endParaRPr lang="en-GB" sz="1800" dirty="0"/>
          </a:p>
          <a:p>
            <a:pPr>
              <a:lnSpc>
                <a:spcPct val="107000"/>
              </a:lnSpc>
              <a:spcAft>
                <a:spcPts val="800"/>
              </a:spcAft>
            </a:pPr>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A284A68-3026-AFAC-E4C8-6D43D3C2E837}"/>
              </a:ext>
            </a:extLst>
          </p:cNvPr>
          <p:cNvSpPr>
            <a:spLocks noGrp="1"/>
          </p:cNvSpPr>
          <p:nvPr>
            <p:ph type="title"/>
          </p:nvPr>
        </p:nvSpPr>
        <p:spPr>
          <a:xfrm>
            <a:off x="364435" y="432000"/>
            <a:ext cx="11471719" cy="865186"/>
          </a:xfrm>
        </p:spPr>
        <p:txBody>
          <a:bodyPr/>
          <a:lstStyle/>
          <a:p>
            <a:r>
              <a:rPr lang="en-GB" spc="-40" dirty="0"/>
              <a:t>Reminder - User Guidance  </a:t>
            </a:r>
          </a:p>
        </p:txBody>
      </p:sp>
      <p:pic>
        <p:nvPicPr>
          <p:cNvPr id="3" name="Graphic 2" descr="Group with solid fill">
            <a:extLst>
              <a:ext uri="{FF2B5EF4-FFF2-40B4-BE49-F238E27FC236}">
                <a16:creationId xmlns:a16="http://schemas.microsoft.com/office/drawing/2014/main" id="{4387A991-7C1F-3119-0783-CB6D341F43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93661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dirty="0"/>
              <a:t>Housekeeping</a:t>
            </a:r>
            <a:endParaRPr lang="en-GB" spc="-40" dirty="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it will be picked up via this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E16BD-5A53-78ED-029E-CB0EA2C2BC71}"/>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13A8962-2FDC-65FF-6DBC-42CD8B1D98DE}"/>
              </a:ext>
            </a:extLst>
          </p:cNvPr>
          <p:cNvSpPr>
            <a:spLocks noGrp="1"/>
          </p:cNvSpPr>
          <p:nvPr>
            <p:ph idx="1"/>
          </p:nvPr>
        </p:nvSpPr>
        <p:spPr>
          <a:xfrm>
            <a:off x="432000" y="1297186"/>
            <a:ext cx="11088000" cy="4930813"/>
          </a:xfrm>
        </p:spPr>
        <p:txBody>
          <a:bodyPr>
            <a:normAutofit fontScale="92500" lnSpcReduction="20000"/>
          </a:bodyPr>
          <a:lstStyle/>
          <a:p>
            <a:r>
              <a:rPr lang="en-GB" dirty="0"/>
              <a:t>File naming convention is not mandated in DIDS v2.0 and providers may use their local file naming conventions already in place (in conjunction with requirements of the landing platform such as no spaces).</a:t>
            </a:r>
          </a:p>
          <a:p>
            <a:endParaRPr lang="en-GB" dirty="0"/>
          </a:p>
          <a:p>
            <a:r>
              <a:rPr lang="en-GB" dirty="0"/>
              <a:t>Recommended that providers make file names meaningful to understand what data has been submitted and assist reviewing data quality feedback.</a:t>
            </a:r>
            <a:endParaRPr lang="en-GB" sz="2400" b="1"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r>
              <a:rPr lang="en-GB" dirty="0"/>
              <a:t>Recommended that providers consider including the following in the file name:</a:t>
            </a:r>
          </a:p>
          <a:p>
            <a:r>
              <a:rPr lang="en-GB" dirty="0"/>
              <a:t>DIDS</a:t>
            </a:r>
          </a:p>
          <a:p>
            <a:r>
              <a:rPr lang="en-GB" dirty="0"/>
              <a:t>ORGANISATION IDENTIFIER (CODE OF SUBMITTING ORGANISATION)</a:t>
            </a:r>
          </a:p>
          <a:p>
            <a:r>
              <a:rPr lang="en-GB" dirty="0"/>
              <a:t>Year of the Reporting Month</a:t>
            </a:r>
          </a:p>
          <a:p>
            <a:r>
              <a:rPr lang="en-GB" dirty="0"/>
              <a:t>Reporting Month</a:t>
            </a:r>
          </a:p>
          <a:p>
            <a:r>
              <a:rPr lang="en-GB" dirty="0"/>
              <a:t>Version of the file submitted.</a:t>
            </a:r>
          </a:p>
          <a:p>
            <a:r>
              <a:rPr lang="en-GB" dirty="0"/>
              <a:t>For example, a file name for the reporting month of April 2026 may be as below:</a:t>
            </a:r>
          </a:p>
          <a:p>
            <a:r>
              <a:rPr lang="en-GB" dirty="0"/>
              <a:t> </a:t>
            </a:r>
          </a:p>
          <a:p>
            <a:r>
              <a:rPr lang="en-GB" dirty="0"/>
              <a:t>DIDS_ORGID_202604v1.xml</a:t>
            </a:r>
          </a:p>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E19E5A5A-419C-8B93-D888-5B9FC5C56A6B}"/>
              </a:ext>
            </a:extLst>
          </p:cNvPr>
          <p:cNvSpPr>
            <a:spLocks noGrp="1"/>
          </p:cNvSpPr>
          <p:nvPr>
            <p:ph type="title"/>
          </p:nvPr>
        </p:nvSpPr>
        <p:spPr/>
        <p:txBody>
          <a:bodyPr/>
          <a:lstStyle/>
          <a:p>
            <a:r>
              <a:rPr lang="en-GB" spc="-40" dirty="0"/>
              <a:t>Reminder - v2.0 File Name Considerations</a:t>
            </a:r>
          </a:p>
        </p:txBody>
      </p:sp>
      <p:pic>
        <p:nvPicPr>
          <p:cNvPr id="3" name="Graphic 2" descr="Group with solid fill">
            <a:extLst>
              <a:ext uri="{FF2B5EF4-FFF2-40B4-BE49-F238E27FC236}">
                <a16:creationId xmlns:a16="http://schemas.microsoft.com/office/drawing/2014/main" id="{3057892E-BD0C-2F82-B7E1-60A70BCC99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741901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B4DEE7-BABB-9951-4A90-6C13E50EC7B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7FB1783-050A-40C9-7C3C-006450F5FBF0}"/>
              </a:ext>
            </a:extLst>
          </p:cNvPr>
          <p:cNvSpPr>
            <a:spLocks noGrp="1"/>
          </p:cNvSpPr>
          <p:nvPr>
            <p:ph idx="1"/>
          </p:nvPr>
        </p:nvSpPr>
        <p:spPr>
          <a:xfrm>
            <a:off x="432000" y="1297186"/>
            <a:ext cx="11088000" cy="4930813"/>
          </a:xfrm>
        </p:spPr>
        <p:txBody>
          <a:bodyPr>
            <a:normAutofit/>
          </a:bodyPr>
          <a:lstStyle/>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2B80B98-3512-6282-C645-25116A3537D5}"/>
              </a:ext>
            </a:extLst>
          </p:cNvPr>
          <p:cNvSpPr>
            <a:spLocks noGrp="1"/>
          </p:cNvSpPr>
          <p:nvPr>
            <p:ph type="title"/>
          </p:nvPr>
        </p:nvSpPr>
        <p:spPr/>
        <p:txBody>
          <a:bodyPr/>
          <a:lstStyle/>
          <a:p>
            <a:r>
              <a:rPr lang="en-GB" dirty="0"/>
              <a:t>Data Liaison Service Supporting DIDS v2.0</a:t>
            </a:r>
            <a:endParaRPr lang="en-GB" spc="-40" dirty="0"/>
          </a:p>
        </p:txBody>
      </p:sp>
      <p:pic>
        <p:nvPicPr>
          <p:cNvPr id="3" name="Graphic 2" descr="Group with solid fill">
            <a:extLst>
              <a:ext uri="{FF2B5EF4-FFF2-40B4-BE49-F238E27FC236}">
                <a16:creationId xmlns:a16="http://schemas.microsoft.com/office/drawing/2014/main" id="{912903C3-5E3B-0038-E48A-1AC8D6FA96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B78EB61E-E916-5B8B-FD1D-B5B0E85110AC}"/>
              </a:ext>
            </a:extLst>
          </p:cNvPr>
          <p:cNvSpPr txBox="1"/>
          <p:nvPr/>
        </p:nvSpPr>
        <p:spPr>
          <a:xfrm>
            <a:off x="417446" y="1328605"/>
            <a:ext cx="10897148" cy="5078313"/>
          </a:xfrm>
          <a:prstGeom prst="rect">
            <a:avLst/>
          </a:prstGeom>
          <a:noFill/>
        </p:spPr>
        <p:txBody>
          <a:bodyPr wrap="square">
            <a:spAutoFit/>
          </a:bodyPr>
          <a:lstStyle/>
          <a:p>
            <a:pPr marL="342900" indent="-342900">
              <a:buFont typeface="Arial" panose="020B0604020202020204" pitchFamily="34" charset="0"/>
              <a:buChar char="•"/>
            </a:pPr>
            <a:r>
              <a:rPr lang="en-GB" sz="1800" dirty="0">
                <a:latin typeface="Arial" panose="020B0604020202020204"/>
              </a:rPr>
              <a:t>The Data Liaison Service (DLS) is part of the Data Collection and Improvement service in NHS England.</a:t>
            </a:r>
          </a:p>
          <a:p>
            <a:pPr marL="342900" indent="-342900">
              <a:buFont typeface="Arial" panose="020B0604020202020204" pitchFamily="34" charset="0"/>
              <a:buChar char="•"/>
            </a:pPr>
            <a:r>
              <a:rPr lang="en-GB" sz="1800" dirty="0">
                <a:latin typeface="Arial" panose="020B0604020202020204"/>
              </a:rPr>
              <a:t>We engage and support care providers by email, Teams and on a 1:1 basis at scale to onboard providers to new or changed data sets and improve data collected nationally.</a:t>
            </a:r>
          </a:p>
          <a:p>
            <a:pPr marL="342900" indent="-342900">
              <a:buFont typeface="Arial" panose="020B0604020202020204" pitchFamily="34" charset="0"/>
              <a:buChar char="•"/>
            </a:pPr>
            <a:r>
              <a:rPr lang="en-GB" sz="1800" dirty="0">
                <a:latin typeface="Arial" panose="020B0604020202020204"/>
              </a:rPr>
              <a:t>DLS support has been prioritised to help care providers navigate their onboarding journey with preparatory activities, documentation, guidance and available resources for DIDS v2.0.  </a:t>
            </a:r>
          </a:p>
          <a:p>
            <a:pPr marL="342900" indent="-342900">
              <a:buFont typeface="Arial" panose="020B0604020202020204" pitchFamily="34" charset="0"/>
              <a:buChar char="•"/>
            </a:pPr>
            <a:endParaRPr lang="en-GB" dirty="0">
              <a:latin typeface="Arial" panose="020B0604020202020204"/>
            </a:endParaRPr>
          </a:p>
          <a:p>
            <a:r>
              <a:rPr lang="en-GB" b="1" dirty="0"/>
              <a:t>Your regional Data Liaison Manager is:</a:t>
            </a:r>
          </a:p>
          <a:p>
            <a:pPr marL="342900" indent="-342900">
              <a:buFont typeface="Arial" panose="020B0604020202020204" pitchFamily="34" charset="0"/>
              <a:buChar char="•"/>
            </a:pPr>
            <a:r>
              <a:rPr lang="en-GB" dirty="0"/>
              <a:t>East of England                   Lynn Steele                    </a:t>
            </a:r>
            <a:r>
              <a:rPr lang="en-GB" dirty="0">
                <a:solidFill>
                  <a:srgbClr val="425563"/>
                </a:solidFill>
                <a:hlinkClick r:id="rId5"/>
              </a:rPr>
              <a:t>l.steele2@nhs.net</a:t>
            </a:r>
            <a:endParaRPr lang="en-GB" dirty="0">
              <a:solidFill>
                <a:srgbClr val="425563"/>
              </a:solidFill>
            </a:endParaRPr>
          </a:p>
          <a:p>
            <a:pPr marL="342900" indent="-342900">
              <a:buFont typeface="Arial" panose="020B0604020202020204" pitchFamily="34" charset="0"/>
              <a:buChar char="•"/>
            </a:pPr>
            <a:r>
              <a:rPr lang="en-GB" dirty="0"/>
              <a:t>London                                Jon Ensor                       </a:t>
            </a:r>
            <a:r>
              <a:rPr lang="en-GB" dirty="0" err="1">
                <a:solidFill>
                  <a:srgbClr val="425563"/>
                </a:solidFill>
                <a:hlinkClick r:id="rId6"/>
              </a:rPr>
              <a:t>Jonathan.ensor@nhs,net</a:t>
            </a:r>
            <a:r>
              <a:rPr lang="en-GB" dirty="0">
                <a:solidFill>
                  <a:srgbClr val="425563"/>
                </a:solidFill>
              </a:rPr>
              <a:t> </a:t>
            </a:r>
          </a:p>
          <a:p>
            <a:pPr marL="342900" indent="-342900">
              <a:buFont typeface="Arial" panose="020B0604020202020204" pitchFamily="34" charset="0"/>
              <a:buChar char="•"/>
            </a:pPr>
            <a:r>
              <a:rPr lang="en-GB" dirty="0"/>
              <a:t>Midlands                              Paul Steele                     </a:t>
            </a:r>
            <a:r>
              <a:rPr lang="en-GB" dirty="0">
                <a:solidFill>
                  <a:srgbClr val="425563"/>
                </a:solidFill>
                <a:hlinkClick r:id="rId7"/>
              </a:rPr>
              <a:t>p.steele2@nhs.net</a:t>
            </a:r>
            <a:r>
              <a:rPr lang="en-GB" dirty="0">
                <a:solidFill>
                  <a:srgbClr val="425563"/>
                </a:solidFill>
              </a:rPr>
              <a:t> </a:t>
            </a:r>
          </a:p>
          <a:p>
            <a:pPr marL="342900" indent="-342900">
              <a:buFont typeface="Arial" panose="020B0604020202020204" pitchFamily="34" charset="0"/>
              <a:buChar char="•"/>
            </a:pPr>
            <a:r>
              <a:rPr lang="en-GB" dirty="0"/>
              <a:t>North East &amp; Yorkshire        Ela Bonsall</a:t>
            </a:r>
            <a:r>
              <a:rPr lang="en-GB" dirty="0">
                <a:solidFill>
                  <a:srgbClr val="425563"/>
                </a:solidFill>
              </a:rPr>
              <a:t>                      </a:t>
            </a:r>
            <a:r>
              <a:rPr lang="en-GB" dirty="0">
                <a:solidFill>
                  <a:srgbClr val="425563"/>
                </a:solidFill>
                <a:hlinkClick r:id="rId8"/>
              </a:rPr>
              <a:t>ela.bonsall1@nhs.net</a:t>
            </a:r>
            <a:r>
              <a:rPr lang="en-GB" dirty="0">
                <a:solidFill>
                  <a:srgbClr val="425563"/>
                </a:solidFill>
              </a:rPr>
              <a:t> </a:t>
            </a:r>
          </a:p>
          <a:p>
            <a:pPr marL="342900" indent="-342900">
              <a:buFont typeface="Arial" panose="020B0604020202020204" pitchFamily="34" charset="0"/>
              <a:buChar char="•"/>
            </a:pPr>
            <a:r>
              <a:rPr lang="en-GB" dirty="0"/>
              <a:t>North West                          Julie Whittaker                </a:t>
            </a:r>
            <a:r>
              <a:rPr lang="en-GB" dirty="0">
                <a:solidFill>
                  <a:srgbClr val="425563"/>
                </a:solidFill>
                <a:hlinkClick r:id="rId9"/>
              </a:rPr>
              <a:t>Julie.whittaker5@nhs.net</a:t>
            </a:r>
            <a:r>
              <a:rPr lang="en-GB" dirty="0">
                <a:solidFill>
                  <a:srgbClr val="425563"/>
                </a:solidFill>
              </a:rPr>
              <a:t>   </a:t>
            </a:r>
          </a:p>
          <a:p>
            <a:pPr marL="342900" indent="-342900">
              <a:buFont typeface="Arial" panose="020B0604020202020204" pitchFamily="34" charset="0"/>
              <a:buChar char="•"/>
            </a:pPr>
            <a:r>
              <a:rPr lang="en-GB" dirty="0"/>
              <a:t>South East                           Ross Jenkins                  </a:t>
            </a:r>
            <a:r>
              <a:rPr lang="en-GB" dirty="0">
                <a:solidFill>
                  <a:srgbClr val="425563"/>
                </a:solidFill>
                <a:hlinkClick r:id="rId10"/>
              </a:rPr>
              <a:t>ross.jenkins1@nhs.net</a:t>
            </a:r>
            <a:r>
              <a:rPr lang="en-GB" dirty="0">
                <a:solidFill>
                  <a:srgbClr val="425563"/>
                </a:solidFill>
              </a:rPr>
              <a:t> </a:t>
            </a:r>
          </a:p>
          <a:p>
            <a:pPr marL="342900" indent="-342900">
              <a:buFont typeface="Arial" panose="020B0604020202020204" pitchFamily="34" charset="0"/>
              <a:buChar char="•"/>
            </a:pPr>
            <a:r>
              <a:rPr lang="en-GB" dirty="0"/>
              <a:t>South West                          Antoinette Salvador        </a:t>
            </a:r>
            <a:r>
              <a:rPr lang="en-GB" dirty="0">
                <a:solidFill>
                  <a:srgbClr val="425563"/>
                </a:solidFill>
                <a:hlinkClick r:id="rId11"/>
              </a:rPr>
              <a:t>antoinette.salvador@nhs.net</a:t>
            </a:r>
            <a:endParaRPr lang="en-GB" dirty="0">
              <a:solidFill>
                <a:srgbClr val="425563"/>
              </a:solidFill>
            </a:endParaRPr>
          </a:p>
          <a:p>
            <a:pPr marL="342900" indent="-342900">
              <a:buFont typeface="Arial" panose="020B0604020202020204" pitchFamily="34" charset="0"/>
              <a:buChar char="•"/>
            </a:pPr>
            <a:r>
              <a:rPr lang="en-GB" dirty="0"/>
              <a:t>DLS General Queries          DLS Mailbox                   </a:t>
            </a:r>
            <a:r>
              <a:rPr lang="en-GB" dirty="0">
                <a:solidFill>
                  <a:srgbClr val="425563"/>
                </a:solidFill>
                <a:hlinkClick r:id="rId12"/>
              </a:rPr>
              <a:t>england.dataliaison@nhs.net</a:t>
            </a:r>
            <a:r>
              <a:rPr lang="en-GB" dirty="0">
                <a:solidFill>
                  <a:srgbClr val="425563"/>
                </a:solidFill>
              </a:rPr>
              <a:t> </a:t>
            </a:r>
            <a:br>
              <a:rPr lang="en-GB" dirty="0">
                <a:solidFill>
                  <a:srgbClr val="425563"/>
                </a:solidFill>
              </a:rPr>
            </a:br>
            <a:endParaRPr lang="en-GB" dirty="0">
              <a:solidFill>
                <a:srgbClr val="425563"/>
              </a:solidFill>
            </a:endParaRPr>
          </a:p>
          <a:p>
            <a:pPr marL="342900" indent="-342900">
              <a:buFont typeface="Arial" panose="020B0604020202020204" pitchFamily="34" charset="0"/>
              <a:buChar char="•"/>
            </a:pPr>
            <a:endParaRPr lang="en-GB" sz="1800" dirty="0">
              <a:latin typeface="Arial" panose="020B0604020202020204"/>
            </a:endParaRPr>
          </a:p>
        </p:txBody>
      </p:sp>
      <p:sp>
        <p:nvSpPr>
          <p:cNvPr id="6" name="TextBox 5">
            <a:extLst>
              <a:ext uri="{FF2B5EF4-FFF2-40B4-BE49-F238E27FC236}">
                <a16:creationId xmlns:a16="http://schemas.microsoft.com/office/drawing/2014/main" id="{A8809681-923B-184C-3886-0A71FA0C9D98}"/>
              </a:ext>
            </a:extLst>
          </p:cNvPr>
          <p:cNvSpPr txBox="1"/>
          <p:nvPr/>
        </p:nvSpPr>
        <p:spPr>
          <a:xfrm>
            <a:off x="348021" y="5843972"/>
            <a:ext cx="11495960" cy="369332"/>
          </a:xfrm>
          <a:prstGeom prst="rect">
            <a:avLst/>
          </a:prstGeom>
          <a:solidFill>
            <a:srgbClr val="FFFFAF"/>
          </a:solidFill>
          <a:ln>
            <a:solidFill>
              <a:schemeClr val="tx1"/>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i="0" u="none" strike="noStrike" kern="1200" cap="none" spc="0" normalizeH="0" baseline="0" noProof="0" dirty="0">
                <a:ln>
                  <a:noFill/>
                </a:ln>
                <a:solidFill>
                  <a:prstClr val="black"/>
                </a:solidFill>
                <a:effectLst/>
                <a:uLnTx/>
                <a:uFillTx/>
                <a:latin typeface="Aptos" panose="02110004020202020204"/>
                <a:ea typeface="Calibri"/>
                <a:cs typeface="Times New Roman"/>
              </a:rPr>
              <a:t>Please reach out to your regional Data Liaison Manager for queries or support (or to the DLS Mailbox, if unsure). </a:t>
            </a:r>
          </a:p>
        </p:txBody>
      </p:sp>
    </p:spTree>
    <p:extLst>
      <p:ext uri="{BB962C8B-B14F-4D97-AF65-F5344CB8AC3E}">
        <p14:creationId xmlns:p14="http://schemas.microsoft.com/office/powerpoint/2010/main" val="2169638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99D51-E0CA-3040-B5DF-5671F669096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4989574-426A-EFD4-3B08-437E801EC9FF}"/>
              </a:ext>
            </a:extLst>
          </p:cNvPr>
          <p:cNvSpPr>
            <a:spLocks noGrp="1"/>
          </p:cNvSpPr>
          <p:nvPr>
            <p:ph idx="1"/>
          </p:nvPr>
        </p:nvSpPr>
        <p:spPr>
          <a:xfrm>
            <a:off x="432000" y="1563757"/>
            <a:ext cx="11088000" cy="4664242"/>
          </a:xfrm>
        </p:spPr>
        <p:txBody>
          <a:bodyPr>
            <a:normAutofit/>
          </a:bodyPr>
          <a:lstStyle/>
          <a:p>
            <a:r>
              <a:rPr lang="en-GB" sz="2400" b="1" dirty="0">
                <a:ea typeface="Calibri" panose="020F0502020204030204" pitchFamily="34" charset="0"/>
                <a:cs typeface="Times New Roman" panose="02020603050405020304" pitchFamily="18" charset="0"/>
              </a:rPr>
              <a:t>ISN Docs: </a:t>
            </a:r>
            <a:r>
              <a:rPr lang="en-GB" sz="2400" dirty="0">
                <a:hlinkClick r:id="rId3"/>
              </a:rPr>
              <a:t>DAPB1577: Diagnostic Imaging Data Set - NHS England Digital</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Support and Guidance: </a:t>
            </a:r>
            <a:r>
              <a:rPr lang="en-GB" sz="2400" dirty="0">
                <a:hlinkClick r:id="rId4"/>
              </a:rPr>
              <a:t>Diagnostic Imaging Data Set (DIDS) implementation tools and guidance - NHS England Digital</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TRUD: </a:t>
            </a:r>
            <a:r>
              <a:rPr lang="en-GB" sz="2400" dirty="0">
                <a:hlinkClick r:id="rId5"/>
              </a:rPr>
              <a:t>Home – NHS TRUD</a:t>
            </a:r>
            <a:endParaRPr lang="en-GB" sz="2400" b="1" dirty="0">
              <a:ea typeface="Calibri" panose="020F0502020204030204" pitchFamily="34" charset="0"/>
              <a:cs typeface="Times New Roman" panose="02020603050405020304" pitchFamily="18" charset="0"/>
            </a:endParaRPr>
          </a:p>
          <a:p>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Data Design Service: </a:t>
            </a:r>
            <a:r>
              <a:rPr lang="en-GB" sz="2400" dirty="0">
                <a:ea typeface="Calibri" panose="020F0502020204030204" pitchFamily="34" charset="0"/>
                <a:cs typeface="Times New Roman" panose="02020603050405020304" pitchFamily="18" charset="0"/>
                <a:hlinkClick r:id="rId6"/>
              </a:rPr>
              <a:t>dataset.development@nhs.net</a:t>
            </a:r>
            <a:r>
              <a:rPr lang="en-GB" sz="2400" dirty="0">
                <a:ea typeface="Calibri" panose="020F0502020204030204" pitchFamily="34" charset="0"/>
                <a:cs typeface="Times New Roman" panose="02020603050405020304" pitchFamily="18" charset="0"/>
              </a:rPr>
              <a:t> </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NDIT: </a:t>
            </a:r>
            <a:r>
              <a:rPr lang="en-GB" sz="2400" dirty="0">
                <a:hlinkClick r:id="rId7"/>
              </a:rPr>
              <a:t>england.nditprogramme@nhs.net</a:t>
            </a:r>
            <a:r>
              <a:rPr lang="en-GB" sz="2400" dirty="0"/>
              <a:t> </a:t>
            </a:r>
          </a:p>
          <a:p>
            <a:r>
              <a:rPr lang="en-GB" sz="2400" b="1" dirty="0"/>
              <a:t>Data Liaison Service: </a:t>
            </a:r>
            <a:r>
              <a:rPr lang="en-GB" sz="2400" dirty="0">
                <a:hlinkClick r:id="rId8"/>
              </a:rPr>
              <a:t>england.dataliaison@nhs.net</a:t>
            </a:r>
            <a:r>
              <a:rPr lang="en-GB" sz="2400" dirty="0"/>
              <a:t> </a:t>
            </a:r>
          </a:p>
          <a:p>
            <a:endParaRPr lang="en-GB" sz="2400" b="1"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824A117-2C97-0AC5-3E7F-9C2DA732E02F}"/>
              </a:ext>
            </a:extLst>
          </p:cNvPr>
          <p:cNvSpPr>
            <a:spLocks noGrp="1"/>
          </p:cNvSpPr>
          <p:nvPr>
            <p:ph type="title"/>
          </p:nvPr>
        </p:nvSpPr>
        <p:spPr/>
        <p:txBody>
          <a:bodyPr/>
          <a:lstStyle/>
          <a:p>
            <a:r>
              <a:rPr lang="en-GB" spc="-40" dirty="0"/>
              <a:t>Useful Addresses &amp; Contacts</a:t>
            </a:r>
          </a:p>
        </p:txBody>
      </p:sp>
      <p:pic>
        <p:nvPicPr>
          <p:cNvPr id="3" name="Graphic 2" descr="Group with solid fill">
            <a:extLst>
              <a:ext uri="{FF2B5EF4-FFF2-40B4-BE49-F238E27FC236}">
                <a16:creationId xmlns:a16="http://schemas.microsoft.com/office/drawing/2014/main" id="{C7CA1BC0-D631-1456-CF79-1092FB6405A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29342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a:xfrm>
            <a:off x="432000" y="432000"/>
            <a:ext cx="11404154" cy="755244"/>
          </a:xfrm>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Actions to take now (if not already)</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1999" y="1296655"/>
            <a:ext cx="11051010" cy="4801314"/>
          </a:xfrm>
          <a:prstGeom prst="rect">
            <a:avLst/>
          </a:prstGeom>
          <a:noFill/>
          <a:ln>
            <a:noFill/>
          </a:ln>
        </p:spPr>
        <p:txBody>
          <a:bodyPr wrap="square">
            <a:spAutoFit/>
          </a:bodyPr>
          <a:lstStyle/>
          <a:p>
            <a:pPr marL="457200" indent="-457200">
              <a:buFontTx/>
              <a:buAutoNum type="arabicPeriod"/>
            </a:pPr>
            <a:r>
              <a:rPr lang="en-GB" dirty="0"/>
              <a:t>Read the User Guidance published on the DIDS tools and guidance webpage: </a:t>
            </a:r>
            <a:r>
              <a:rPr lang="en-GB" dirty="0">
                <a:hlinkClick r:id="rId3"/>
              </a:rPr>
              <a:t>Diagnostic Imaging Data Set (DIDS) implementation tools and guidance - NHS England Digital</a:t>
            </a:r>
            <a:endParaRPr lang="en-GB" dirty="0"/>
          </a:p>
          <a:p>
            <a:pPr marL="457200" indent="-457200">
              <a:buFontTx/>
              <a:buAutoNum type="arabicPeriod"/>
            </a:pPr>
            <a:endParaRPr lang="en-GB" dirty="0"/>
          </a:p>
          <a:p>
            <a:pPr marL="457200" indent="-457200">
              <a:buFontTx/>
              <a:buAutoNum type="arabicPeriod"/>
            </a:pPr>
            <a:r>
              <a:rPr lang="en-GB" dirty="0"/>
              <a:t>Download a copy of the DIDS v2.0 (Release 2.0) XML Schema / CSV Format from TRUD</a:t>
            </a:r>
          </a:p>
          <a:p>
            <a:pPr marL="457200" indent="-457200">
              <a:buFontTx/>
              <a:buAutoNum type="arabicPeriod"/>
            </a:pPr>
            <a:endParaRPr lang="en-GB" dirty="0"/>
          </a:p>
          <a:p>
            <a:pPr marL="457200" indent="-457200">
              <a:buFontTx/>
              <a:buAutoNum type="arabicPeriod"/>
            </a:pPr>
            <a:r>
              <a:rPr lang="en-GB" dirty="0"/>
              <a:t>Familiarise yourself with the </a:t>
            </a:r>
            <a:r>
              <a:rPr lang="en-GB" dirty="0">
                <a:hlinkClick r:id="rId4"/>
              </a:rPr>
              <a:t>Technical Output Specification </a:t>
            </a:r>
            <a:r>
              <a:rPr lang="en-GB" dirty="0"/>
              <a:t>(TOS) which contains the data items and their definitions for DIDS v2.0</a:t>
            </a:r>
          </a:p>
          <a:p>
            <a:pPr marL="457200" indent="-457200">
              <a:buFontTx/>
              <a:buAutoNum type="arabicPeriod"/>
            </a:pPr>
            <a:endParaRPr lang="en-GB" dirty="0"/>
          </a:p>
          <a:p>
            <a:pPr marL="457200" indent="-457200">
              <a:buFontTx/>
              <a:buAutoNum type="arabicPeriod"/>
            </a:pPr>
            <a:r>
              <a:rPr lang="en-GB" dirty="0"/>
              <a:t>Familiarise yourself with the updated </a:t>
            </a:r>
            <a:r>
              <a:rPr lang="en-GB" dirty="0">
                <a:hlinkClick r:id="rId5"/>
              </a:rPr>
              <a:t>Enhanced Technical Output Specification </a:t>
            </a:r>
            <a:r>
              <a:rPr lang="en-GB" dirty="0"/>
              <a:t>(ETOS) which contains validations NHS England will undertake when DIDS v2.0 data is received.</a:t>
            </a:r>
          </a:p>
          <a:p>
            <a:pPr marL="457200" indent="-457200">
              <a:buFontTx/>
              <a:buAutoNum type="arabicPeriod"/>
            </a:pPr>
            <a:endParaRPr lang="en-GB" dirty="0"/>
          </a:p>
          <a:p>
            <a:pPr marL="457200" indent="-457200">
              <a:buAutoNum type="arabicPeriod"/>
            </a:pPr>
            <a:r>
              <a:rPr lang="en-GB" dirty="0"/>
              <a:t>Care providers - ensure your IT system provider reviews the TOS, ETOS and User Guidance to understand scope and definition of each data item.</a:t>
            </a:r>
          </a:p>
          <a:p>
            <a:pPr marL="457200" indent="-457200">
              <a:buAutoNum type="arabicPeriod"/>
            </a:pPr>
            <a:endParaRPr lang="en-GB" dirty="0"/>
          </a:p>
          <a:p>
            <a:pPr marL="457200" indent="-457200">
              <a:buAutoNum type="arabicPeriod"/>
            </a:pPr>
            <a:r>
              <a:rPr lang="en-GB" dirty="0"/>
              <a:t>Commence local data collection of DIDS v2.0 data from 1 April 2026.</a:t>
            </a:r>
          </a:p>
          <a:p>
            <a:pPr marL="457200" indent="-457200">
              <a:buAutoNum type="arabicPeriod"/>
            </a:pPr>
            <a:endParaRPr lang="en-GB" dirty="0"/>
          </a:p>
          <a:p>
            <a:pPr marL="457200" indent="-457200">
              <a:buAutoNum type="arabicPeriod"/>
            </a:pPr>
            <a:r>
              <a:rPr lang="en-GB" dirty="0"/>
              <a:t>Prepare for national data submission of DIDS v2.0 data from 1 May 2026.</a:t>
            </a:r>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61737" y="2042155"/>
            <a:ext cx="5865939" cy="2431690"/>
          </a:xfrm>
        </p:spPr>
        <p:txBody>
          <a:bodyPr/>
          <a:lstStyle/>
          <a:p>
            <a:r>
              <a:rPr lang="en-GB" sz="4400">
                <a:cs typeface="Arial"/>
              </a:rPr>
              <a:t>Getting started with the National Data Submission Portal</a:t>
            </a:r>
            <a:br>
              <a:rPr lang="en-GB" sz="4400">
                <a:cs typeface="Arial"/>
              </a:rPr>
            </a:br>
            <a:br>
              <a:rPr lang="en-GB" sz="4400">
                <a:cs typeface="Arial"/>
              </a:rPr>
            </a:br>
            <a:r>
              <a:rPr lang="en-US" sz="2800">
                <a:cs typeface="Arial"/>
              </a:rPr>
              <a:t>Diagnostics Collections Providers Bi-Monthly User Group </a:t>
            </a:r>
            <a:endParaRPr lang="en-GB" sz="4400">
              <a:cs typeface="Arial"/>
            </a:endParaRP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p:txBody>
          <a:bodyPr vert="horz" lIns="0" tIns="0" rIns="0" bIns="0" rtlCol="0" anchor="t">
            <a:normAutofit/>
          </a:bodyPr>
          <a:lstStyle/>
          <a:p>
            <a:r>
              <a:rPr lang="en-GB" b="1">
                <a:cs typeface="Arial"/>
              </a:rPr>
              <a:t> </a:t>
            </a:r>
            <a:endParaRPr lang="en-US"/>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832377"/>
            <a:ext cx="6259513" cy="1116645"/>
          </a:xfrm>
        </p:spPr>
        <p:txBody>
          <a:bodyPr vert="horz" lIns="0" tIns="0" rIns="0" bIns="0" rtlCol="0" anchor="t">
            <a:normAutofit/>
          </a:bodyPr>
          <a:lstStyle/>
          <a:p>
            <a:pPr>
              <a:lnSpc>
                <a:spcPct val="120000"/>
              </a:lnSpc>
            </a:pPr>
            <a:r>
              <a:rPr lang="en-GB" b="1">
                <a:solidFill>
                  <a:schemeClr val="bg2"/>
                </a:solidFill>
                <a:cs typeface="Arial"/>
              </a:rPr>
              <a:t>NHS England NDSP team</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lstStyle/>
          <a:p>
            <a:r>
              <a:rPr lang="en-GB"/>
              <a:t>Agenda</a:t>
            </a:r>
            <a:endParaRPr lang="en-GB" spc="-40"/>
          </a:p>
        </p:txBody>
      </p:sp>
      <p:sp>
        <p:nvSpPr>
          <p:cNvPr id="4" name="Content Placeholder 3">
            <a:extLst>
              <a:ext uri="{FF2B5EF4-FFF2-40B4-BE49-F238E27FC236}">
                <a16:creationId xmlns:a16="http://schemas.microsoft.com/office/drawing/2014/main" id="{BEA3360F-81E9-BABA-174F-3F14B81CF539}"/>
              </a:ext>
            </a:extLst>
          </p:cNvPr>
          <p:cNvSpPr>
            <a:spLocks noGrp="1"/>
          </p:cNvSpPr>
          <p:nvPr>
            <p:ph idx="1"/>
          </p:nvPr>
        </p:nvSpPr>
        <p:spPr>
          <a:xfrm>
            <a:off x="432000" y="1700999"/>
            <a:ext cx="11088000" cy="3893555"/>
          </a:xfrm>
        </p:spPr>
        <p:txBody>
          <a:bodyPr>
            <a:normAutofit/>
          </a:bodyPr>
          <a:lstStyle/>
          <a:p>
            <a:pPr marL="342900" indent="-342900">
              <a:buFont typeface="Arial" panose="020B0604020202020204" pitchFamily="34" charset="0"/>
              <a:buChar char="•"/>
            </a:pPr>
            <a:r>
              <a:rPr lang="en-GB"/>
              <a:t>Update on NDSP</a:t>
            </a:r>
          </a:p>
          <a:p>
            <a:pPr marL="342900" indent="-342900">
              <a:buFont typeface="Arial" panose="020B0604020202020204" pitchFamily="34" charset="0"/>
              <a:buChar char="•"/>
            </a:pPr>
            <a:r>
              <a:rPr lang="en-GB"/>
              <a:t>Getting started – CIS2 accounts</a:t>
            </a:r>
          </a:p>
          <a:p>
            <a:pPr marL="342900" indent="-342900">
              <a:buFont typeface="Arial" panose="020B0604020202020204" pitchFamily="34" charset="0"/>
              <a:buChar char="•"/>
            </a:pPr>
            <a:r>
              <a:rPr lang="en-GB"/>
              <a:t>Logging in and permissions</a:t>
            </a:r>
          </a:p>
          <a:p>
            <a:pPr marL="1028700" lvl="1" indent="-342900"/>
            <a:r>
              <a:rPr lang="en-GB"/>
              <a:t>How to log-in	</a:t>
            </a:r>
          </a:p>
          <a:p>
            <a:pPr marL="1028700" lvl="1" indent="-342900"/>
            <a:r>
              <a:rPr lang="en-GB"/>
              <a:t>How to request permissions</a:t>
            </a:r>
          </a:p>
          <a:p>
            <a:pPr marL="342900" indent="-342900">
              <a:buFont typeface="Arial" panose="020B0604020202020204" pitchFamily="34" charset="0"/>
              <a:buChar char="•"/>
            </a:pPr>
            <a:r>
              <a:rPr lang="en-GB"/>
              <a:t>How to submit data</a:t>
            </a:r>
          </a:p>
          <a:p>
            <a:pPr marL="342900" indent="-342900">
              <a:buFont typeface="Arial" panose="020B0604020202020204" pitchFamily="34" charset="0"/>
              <a:buChar char="•"/>
            </a:pPr>
            <a:r>
              <a:rPr lang="en-GB"/>
              <a:t>Viewing previous submissions and validation feedback</a:t>
            </a:r>
          </a:p>
          <a:p>
            <a:pPr marL="342900" indent="-342900">
              <a:buFont typeface="Arial" panose="020B0604020202020204" pitchFamily="34" charset="0"/>
              <a:buChar char="•"/>
            </a:pPr>
            <a:r>
              <a:rPr lang="en-GB"/>
              <a:t>Where to get help or find out more</a:t>
            </a:r>
          </a:p>
        </p:txBody>
      </p:sp>
    </p:spTree>
    <p:extLst>
      <p:ext uri="{BB962C8B-B14F-4D97-AF65-F5344CB8AC3E}">
        <p14:creationId xmlns:p14="http://schemas.microsoft.com/office/powerpoint/2010/main" val="63761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National Data Integration Tenant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BE208-FA57-CF17-92C1-AB39B9CDED3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FFEE043-B9F2-F8A0-BCA1-2FA968D0F857}"/>
              </a:ext>
            </a:extLst>
          </p:cNvPr>
          <p:cNvSpPr>
            <a:spLocks noGrp="1"/>
          </p:cNvSpPr>
          <p:nvPr>
            <p:ph type="title"/>
          </p:nvPr>
        </p:nvSpPr>
        <p:spPr>
          <a:xfrm>
            <a:off x="432000" y="432000"/>
            <a:ext cx="11404154" cy="865186"/>
          </a:xfrm>
        </p:spPr>
        <p:txBody>
          <a:bodyPr/>
          <a:lstStyle/>
          <a:p>
            <a:r>
              <a:rPr lang="en-GB" spc="-40"/>
              <a:t>NDSP Delivery Process</a:t>
            </a:r>
          </a:p>
        </p:txBody>
      </p:sp>
      <p:sp>
        <p:nvSpPr>
          <p:cNvPr id="7" name="Rectangle 6">
            <a:extLst>
              <a:ext uri="{FF2B5EF4-FFF2-40B4-BE49-F238E27FC236}">
                <a16:creationId xmlns:a16="http://schemas.microsoft.com/office/drawing/2014/main" id="{856CA838-08DB-FE26-72F7-2CF1D01503C2}"/>
              </a:ext>
            </a:extLst>
          </p:cNvPr>
          <p:cNvSpPr/>
          <p:nvPr/>
        </p:nvSpPr>
        <p:spPr>
          <a:xfrm>
            <a:off x="4850572"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Testing</a:t>
            </a:r>
          </a:p>
        </p:txBody>
      </p:sp>
      <p:sp>
        <p:nvSpPr>
          <p:cNvPr id="8" name="Rectangle 7">
            <a:extLst>
              <a:ext uri="{FF2B5EF4-FFF2-40B4-BE49-F238E27FC236}">
                <a16:creationId xmlns:a16="http://schemas.microsoft.com/office/drawing/2014/main" id="{88860B57-BCC4-AFB3-A98F-2C7F0491D525}"/>
              </a:ext>
            </a:extLst>
          </p:cNvPr>
          <p:cNvSpPr/>
          <p:nvPr/>
        </p:nvSpPr>
        <p:spPr>
          <a:xfrm>
            <a:off x="8982789"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Live</a:t>
            </a:r>
          </a:p>
        </p:txBody>
      </p:sp>
      <p:sp>
        <p:nvSpPr>
          <p:cNvPr id="2" name="Arrow: Right 1">
            <a:extLst>
              <a:ext uri="{FF2B5EF4-FFF2-40B4-BE49-F238E27FC236}">
                <a16:creationId xmlns:a16="http://schemas.microsoft.com/office/drawing/2014/main" id="{DB815934-48FC-B085-DCE2-4E7B6C0AF0DF}"/>
              </a:ext>
            </a:extLst>
          </p:cNvPr>
          <p:cNvSpPr/>
          <p:nvPr/>
        </p:nvSpPr>
        <p:spPr>
          <a:xfrm>
            <a:off x="3715784" y="3026284"/>
            <a:ext cx="767146" cy="55485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56859DC9-D17A-45CE-312A-C48B4C2A0B12}"/>
              </a:ext>
            </a:extLst>
          </p:cNvPr>
          <p:cNvSpPr/>
          <p:nvPr/>
        </p:nvSpPr>
        <p:spPr>
          <a:xfrm>
            <a:off x="718355"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Design &amp; Build</a:t>
            </a:r>
          </a:p>
        </p:txBody>
      </p:sp>
      <p:sp>
        <p:nvSpPr>
          <p:cNvPr id="4" name="Arrow: Right 3">
            <a:extLst>
              <a:ext uri="{FF2B5EF4-FFF2-40B4-BE49-F238E27FC236}">
                <a16:creationId xmlns:a16="http://schemas.microsoft.com/office/drawing/2014/main" id="{712312C6-A5C7-3F92-F46D-D2008058B591}"/>
              </a:ext>
            </a:extLst>
          </p:cNvPr>
          <p:cNvSpPr/>
          <p:nvPr/>
        </p:nvSpPr>
        <p:spPr>
          <a:xfrm>
            <a:off x="7919845" y="3026284"/>
            <a:ext cx="767146" cy="55485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AB0B61C-F04A-856E-4537-08BBCBD0ADF3}"/>
              </a:ext>
            </a:extLst>
          </p:cNvPr>
          <p:cNvSpPr txBox="1"/>
          <p:nvPr/>
        </p:nvSpPr>
        <p:spPr>
          <a:xfrm>
            <a:off x="888274" y="4598601"/>
            <a:ext cx="2285696" cy="646331"/>
          </a:xfrm>
          <a:prstGeom prst="rect">
            <a:avLst/>
          </a:prstGeom>
          <a:noFill/>
        </p:spPr>
        <p:txBody>
          <a:bodyPr wrap="square" rtlCol="0">
            <a:spAutoFit/>
          </a:bodyPr>
          <a:lstStyle/>
          <a:p>
            <a:pPr algn="ctr"/>
            <a:r>
              <a:rPr lang="en-GB" b="1"/>
              <a:t>September 2025 – February 2026</a:t>
            </a:r>
          </a:p>
        </p:txBody>
      </p:sp>
      <p:sp>
        <p:nvSpPr>
          <p:cNvPr id="11" name="TextBox 10">
            <a:extLst>
              <a:ext uri="{FF2B5EF4-FFF2-40B4-BE49-F238E27FC236}">
                <a16:creationId xmlns:a16="http://schemas.microsoft.com/office/drawing/2014/main" id="{5BBBECC3-FA8B-113B-C754-9CCC2969AE72}"/>
              </a:ext>
            </a:extLst>
          </p:cNvPr>
          <p:cNvSpPr txBox="1"/>
          <p:nvPr/>
        </p:nvSpPr>
        <p:spPr>
          <a:xfrm>
            <a:off x="5127119" y="4598601"/>
            <a:ext cx="2285696" cy="646331"/>
          </a:xfrm>
          <a:prstGeom prst="rect">
            <a:avLst/>
          </a:prstGeom>
          <a:noFill/>
        </p:spPr>
        <p:txBody>
          <a:bodyPr wrap="square" rtlCol="0">
            <a:spAutoFit/>
          </a:bodyPr>
          <a:lstStyle/>
          <a:p>
            <a:pPr algn="ctr"/>
            <a:r>
              <a:rPr lang="en-GB" b="1"/>
              <a:t>February – April  2026</a:t>
            </a:r>
          </a:p>
        </p:txBody>
      </p:sp>
      <p:sp>
        <p:nvSpPr>
          <p:cNvPr id="12" name="TextBox 11">
            <a:extLst>
              <a:ext uri="{FF2B5EF4-FFF2-40B4-BE49-F238E27FC236}">
                <a16:creationId xmlns:a16="http://schemas.microsoft.com/office/drawing/2014/main" id="{AB04665E-926E-8C20-1708-22A0B766E5EF}"/>
              </a:ext>
            </a:extLst>
          </p:cNvPr>
          <p:cNvSpPr txBox="1"/>
          <p:nvPr/>
        </p:nvSpPr>
        <p:spPr>
          <a:xfrm>
            <a:off x="9233210" y="4667431"/>
            <a:ext cx="2285696" cy="369332"/>
          </a:xfrm>
          <a:prstGeom prst="rect">
            <a:avLst/>
          </a:prstGeom>
          <a:noFill/>
        </p:spPr>
        <p:txBody>
          <a:bodyPr wrap="square" rtlCol="0">
            <a:spAutoFit/>
          </a:bodyPr>
          <a:lstStyle/>
          <a:p>
            <a:pPr algn="ctr"/>
            <a:r>
              <a:rPr lang="en-GB" b="1"/>
              <a:t>April/ May  2026</a:t>
            </a:r>
          </a:p>
        </p:txBody>
      </p:sp>
    </p:spTree>
    <p:extLst>
      <p:ext uri="{BB962C8B-B14F-4D97-AF65-F5344CB8AC3E}">
        <p14:creationId xmlns:p14="http://schemas.microsoft.com/office/powerpoint/2010/main" val="22459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8FDE4-454F-43D7-4364-73619D2F3056}"/>
            </a:ext>
          </a:extLst>
        </p:cNvPr>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6A8C6CC8-67C0-19F7-9CAA-44039A20B593}"/>
              </a:ext>
            </a:extLst>
          </p:cNvPr>
          <p:cNvGraphicFramePr>
            <a:graphicFrameLocks noGrp="1"/>
          </p:cNvGraphicFramePr>
          <p:nvPr>
            <p:ph idx="1"/>
          </p:nvPr>
        </p:nvGraphicFramePr>
        <p:xfrm>
          <a:off x="551656" y="909320"/>
          <a:ext cx="11088688" cy="5039360"/>
        </p:xfrm>
        <a:graphic>
          <a:graphicData uri="http://schemas.openxmlformats.org/drawingml/2006/table">
            <a:tbl>
              <a:tblPr firstRow="1" bandRow="1">
                <a:tableStyleId>{5C22544A-7EE6-4342-B048-85BDC9FD1C3A}</a:tableStyleId>
              </a:tblPr>
              <a:tblGrid>
                <a:gridCol w="5544344">
                  <a:extLst>
                    <a:ext uri="{9D8B030D-6E8A-4147-A177-3AD203B41FA5}">
                      <a16:colId xmlns:a16="http://schemas.microsoft.com/office/drawing/2014/main" val="659535981"/>
                    </a:ext>
                  </a:extLst>
                </a:gridCol>
                <a:gridCol w="5544344">
                  <a:extLst>
                    <a:ext uri="{9D8B030D-6E8A-4147-A177-3AD203B41FA5}">
                      <a16:colId xmlns:a16="http://schemas.microsoft.com/office/drawing/2014/main" val="3110017002"/>
                    </a:ext>
                  </a:extLst>
                </a:gridCol>
              </a:tblGrid>
              <a:tr h="370840">
                <a:tc>
                  <a:txBody>
                    <a:bodyPr/>
                    <a:lstStyle/>
                    <a:p>
                      <a:r>
                        <a:rPr lang="en-GB">
                          <a:solidFill>
                            <a:schemeClr val="bg1"/>
                          </a:solidFill>
                        </a:rPr>
                        <a:t>User Acceptance Testing (UAT) Version</a:t>
                      </a:r>
                    </a:p>
                  </a:txBody>
                  <a:tcPr>
                    <a:lnB w="38100" cmpd="sng">
                      <a:noFill/>
                    </a:lnB>
                  </a:tcPr>
                </a:tc>
                <a:tc>
                  <a:txBody>
                    <a:bodyPr/>
                    <a:lstStyle/>
                    <a:p>
                      <a:r>
                        <a:rPr lang="en-GB">
                          <a:solidFill>
                            <a:schemeClr val="bg1"/>
                          </a:solidFill>
                        </a:rPr>
                        <a:t>Live Version</a:t>
                      </a:r>
                    </a:p>
                  </a:txBody>
                  <a:tcPr>
                    <a:lnB w="38100" cmpd="sng">
                      <a:noFill/>
                    </a:lnB>
                  </a:tcPr>
                </a:tc>
                <a:extLst>
                  <a:ext uri="{0D108BD9-81ED-4DB2-BD59-A6C34878D82A}">
                    <a16:rowId xmlns:a16="http://schemas.microsoft.com/office/drawing/2014/main" val="2538983937"/>
                  </a:ext>
                </a:extLst>
              </a:tr>
              <a:tr h="370840">
                <a:tc>
                  <a:txBody>
                    <a:bodyPr/>
                    <a:lstStyle/>
                    <a:p>
                      <a:r>
                        <a:rPr lang="en-GB">
                          <a:solidFill>
                            <a:schemeClr val="tx1"/>
                          </a:solidFill>
                        </a:rPr>
                        <a:t>Guidance on NHS Futures</a:t>
                      </a:r>
                    </a:p>
                    <a:p>
                      <a:endParaRPr lang="en-GB">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Updated guidance on NHS Futures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76156421"/>
                  </a:ext>
                </a:extLst>
              </a:tr>
              <a:tr h="724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Migration of existing users + ability to request new users</a:t>
                      </a:r>
                    </a:p>
                    <a:p>
                      <a:endParaRPr lang="en-GB">
                        <a:solidFill>
                          <a:schemeClr val="tx1"/>
                        </a:solidFill>
                      </a:endParaRP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Migration of existing users + ability to request new users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28127714"/>
                  </a:ext>
                </a:extLst>
              </a:tr>
              <a:tr h="370840">
                <a:tc>
                  <a:txBody>
                    <a:bodyPr/>
                    <a:lstStyle/>
                    <a:p>
                      <a:r>
                        <a:rPr lang="en-GB">
                          <a:solidFill>
                            <a:schemeClr val="tx1"/>
                          </a:solidFill>
                        </a:rPr>
                        <a:t>File upload submission </a:t>
                      </a:r>
                      <a:r>
                        <a:rPr lang="en-GB">
                          <a:solidFill>
                            <a:srgbClr val="FF0000"/>
                          </a:solidFill>
                        </a:rPr>
                        <a:t>(no real or personal identifiable data)</a:t>
                      </a: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File upload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5180876"/>
                  </a:ext>
                </a:extLst>
              </a:tr>
              <a:tr h="370840">
                <a:tc>
                  <a:txBody>
                    <a:bodyPr/>
                    <a:lstStyle/>
                    <a:p>
                      <a:r>
                        <a:rPr lang="en-GB">
                          <a:solidFill>
                            <a:schemeClr val="tx1"/>
                          </a:solidFill>
                        </a:rPr>
                        <a:t>Partial validations (excluding those that require Corporate Reference Data)</a:t>
                      </a: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Full validation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42874560"/>
                  </a:ext>
                </a:extLst>
              </a:tr>
              <a:tr h="370840">
                <a:tc>
                  <a:txBody>
                    <a:bodyPr/>
                    <a:lstStyle/>
                    <a:p>
                      <a:r>
                        <a:rPr lang="en-GB">
                          <a:solidFill>
                            <a:schemeClr val="tx1"/>
                          </a:solidFill>
                        </a:rPr>
                        <a:t>Download all available validation feedback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Download all validation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15962225"/>
                  </a:ext>
                </a:extLst>
              </a:tr>
              <a:tr h="370840">
                <a:tc>
                  <a:txBody>
                    <a:bodyPr/>
                    <a:lstStyle/>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API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53660822"/>
                  </a:ext>
                </a:extLst>
              </a:tr>
            </a:tbl>
          </a:graphicData>
        </a:graphic>
      </p:graphicFrame>
    </p:spTree>
    <p:extLst>
      <p:ext uri="{BB962C8B-B14F-4D97-AF65-F5344CB8AC3E}">
        <p14:creationId xmlns:p14="http://schemas.microsoft.com/office/powerpoint/2010/main" val="1806143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0C8923-F166-AD52-6040-1C52D1B2EDA4}"/>
              </a:ext>
            </a:extLst>
          </p:cNvPr>
          <p:cNvSpPr>
            <a:spLocks noGrp="1"/>
          </p:cNvSpPr>
          <p:nvPr>
            <p:ph type="body" sz="quarter" idx="13"/>
          </p:nvPr>
        </p:nvSpPr>
        <p:spPr>
          <a:xfrm>
            <a:off x="507356" y="1456665"/>
            <a:ext cx="11012644" cy="577927"/>
          </a:xfrm>
        </p:spPr>
        <p:txBody>
          <a:bodyPr/>
          <a:lstStyle/>
          <a:p>
            <a:pPr>
              <a:lnSpc>
                <a:spcPct val="120000"/>
              </a:lnSpc>
            </a:pPr>
            <a:r>
              <a:rPr lang="en-GB" b="0"/>
              <a:t>Ongoing user research supports the design and development of NDIT, and helps us ensure the platform is fit for your purposes.</a:t>
            </a:r>
            <a:endParaRPr lang="en-GB" b="0">
              <a:cs typeface="Arial"/>
            </a:endParaRPr>
          </a:p>
        </p:txBody>
      </p:sp>
      <p:sp>
        <p:nvSpPr>
          <p:cNvPr id="4" name="Title 3">
            <a:extLst>
              <a:ext uri="{FF2B5EF4-FFF2-40B4-BE49-F238E27FC236}">
                <a16:creationId xmlns:a16="http://schemas.microsoft.com/office/drawing/2014/main" id="{A1D00881-2ECF-5C3E-DB8D-A5CFD3D7E9CF}"/>
              </a:ext>
            </a:extLst>
          </p:cNvPr>
          <p:cNvSpPr>
            <a:spLocks noGrp="1"/>
          </p:cNvSpPr>
          <p:nvPr>
            <p:ph type="title"/>
          </p:nvPr>
        </p:nvSpPr>
        <p:spPr/>
        <p:txBody>
          <a:bodyPr/>
          <a:lstStyle/>
          <a:p>
            <a:r>
              <a:rPr lang="en-GB"/>
              <a:t>Share your feedback</a:t>
            </a:r>
          </a:p>
        </p:txBody>
      </p:sp>
      <p:sp>
        <p:nvSpPr>
          <p:cNvPr id="7" name="Content Placeholder 6">
            <a:extLst>
              <a:ext uri="{FF2B5EF4-FFF2-40B4-BE49-F238E27FC236}">
                <a16:creationId xmlns:a16="http://schemas.microsoft.com/office/drawing/2014/main" id="{8B27C256-C7B9-B7CA-A304-000A69C6F0C6}"/>
              </a:ext>
            </a:extLst>
          </p:cNvPr>
          <p:cNvSpPr>
            <a:spLocks noGrp="1"/>
          </p:cNvSpPr>
          <p:nvPr>
            <p:ph idx="1"/>
          </p:nvPr>
        </p:nvSpPr>
        <p:spPr>
          <a:xfrm>
            <a:off x="552000" y="3985260"/>
            <a:ext cx="11088000" cy="3456000"/>
          </a:xfrm>
        </p:spPr>
        <p:txBody>
          <a:bodyPr>
            <a:normAutofit/>
          </a:bodyPr>
          <a:lstStyle/>
          <a:p>
            <a:br>
              <a:rPr lang="en-GB"/>
            </a:br>
            <a:br>
              <a:rPr lang="en-GB"/>
            </a:br>
            <a:br>
              <a:rPr lang="en-GB"/>
            </a:br>
            <a:br>
              <a:rPr lang="en-GB"/>
            </a:br>
            <a:endParaRPr lang="en-GB"/>
          </a:p>
        </p:txBody>
      </p:sp>
      <p:graphicFrame>
        <p:nvGraphicFramePr>
          <p:cNvPr id="8" name="Table 7">
            <a:extLst>
              <a:ext uri="{FF2B5EF4-FFF2-40B4-BE49-F238E27FC236}">
                <a16:creationId xmlns:a16="http://schemas.microsoft.com/office/drawing/2014/main" id="{166E4EBA-8CEF-2D15-0671-650EB6426EAF}"/>
              </a:ext>
            </a:extLst>
          </p:cNvPr>
          <p:cNvGraphicFramePr>
            <a:graphicFrameLocks noGrp="1"/>
          </p:cNvGraphicFramePr>
          <p:nvPr/>
        </p:nvGraphicFramePr>
        <p:xfrm>
          <a:off x="849823" y="2652560"/>
          <a:ext cx="9499830" cy="2748776"/>
        </p:xfrm>
        <a:graphic>
          <a:graphicData uri="http://schemas.openxmlformats.org/drawingml/2006/table">
            <a:tbl>
              <a:tblPr>
                <a:tableStyleId>{5A111915-BE36-4E01-A7E5-04B1672EAD32}</a:tableStyleId>
              </a:tblPr>
              <a:tblGrid>
                <a:gridCol w="3559617">
                  <a:extLst>
                    <a:ext uri="{9D8B030D-6E8A-4147-A177-3AD203B41FA5}">
                      <a16:colId xmlns:a16="http://schemas.microsoft.com/office/drawing/2014/main" val="3085270435"/>
                    </a:ext>
                  </a:extLst>
                </a:gridCol>
                <a:gridCol w="5940213">
                  <a:extLst>
                    <a:ext uri="{9D8B030D-6E8A-4147-A177-3AD203B41FA5}">
                      <a16:colId xmlns:a16="http://schemas.microsoft.com/office/drawing/2014/main" val="705798650"/>
                    </a:ext>
                  </a:extLst>
                </a:gridCol>
              </a:tblGrid>
              <a:tr h="740055">
                <a:tc>
                  <a:txBody>
                    <a:bodyPr/>
                    <a:lstStyle/>
                    <a:p>
                      <a:r>
                        <a:rPr lang="en-GB" sz="1800"/>
                        <a:t>Fill in our 3 question survey (it is very quick!) </a:t>
                      </a:r>
                      <a:endParaRPr lang="en-GB"/>
                    </a:p>
                  </a:txBody>
                  <a:tcPr/>
                </a:tc>
                <a:tc>
                  <a:txBody>
                    <a:bodyPr/>
                    <a:lstStyle/>
                    <a:p>
                      <a:r>
                        <a:rPr lang="en-GB" sz="1800">
                          <a:hlinkClick r:id="rId2"/>
                        </a:rPr>
                        <a:t>https://feedback.digital.nhs.uk/jfe/form/SV_eS5m8DZXcFRcsR0</a:t>
                      </a:r>
                      <a:endParaRPr lang="en-GB"/>
                    </a:p>
                  </a:txBody>
                  <a:tcPr/>
                </a:tc>
                <a:extLst>
                  <a:ext uri="{0D108BD9-81ED-4DB2-BD59-A6C34878D82A}">
                    <a16:rowId xmlns:a16="http://schemas.microsoft.com/office/drawing/2014/main" val="4190335074"/>
                  </a:ext>
                </a:extLst>
              </a:tr>
              <a:tr h="740055">
                <a:tc>
                  <a:txBody>
                    <a:bodyPr/>
                    <a:lstStyle/>
                    <a:p>
                      <a:r>
                        <a:rPr lang="en-GB" sz="1800"/>
                        <a:t>Volunteer for a short onboarding feedback interview.</a:t>
                      </a:r>
                      <a:endParaRPr lang="en-GB"/>
                    </a:p>
                  </a:txBody>
                  <a:tcPr/>
                </a:tc>
                <a:tc rowSpan="2">
                  <a:txBody>
                    <a:bodyPr/>
                    <a:lstStyle/>
                    <a:p>
                      <a:r>
                        <a:rPr lang="en-GB" sz="1800"/>
                        <a:t>Contact Sarah or Abhilaasha and we’ll send you more information about how to get involved in either of these activities (</a:t>
                      </a:r>
                      <a:r>
                        <a:rPr lang="en-GB" sz="1800">
                          <a:hlinkClick r:id="rId3"/>
                        </a:rPr>
                        <a:t>sarah.thew2@nhs.net</a:t>
                      </a:r>
                      <a:r>
                        <a:rPr lang="en-GB" sz="1800"/>
                        <a:t>  or 	</a:t>
                      </a:r>
                      <a:r>
                        <a:rPr lang="en-GB" sz="1800">
                          <a:hlinkClick r:id="rId4"/>
                        </a:rPr>
                        <a:t>Abhilaasha.kaul@nhs.net</a:t>
                      </a:r>
                      <a:r>
                        <a:rPr lang="en-GB" sz="1800"/>
                        <a:t> ) </a:t>
                      </a:r>
                      <a:br>
                        <a:rPr lang="en-GB"/>
                      </a:br>
                      <a:endParaRPr lang="en-GB"/>
                    </a:p>
                  </a:txBody>
                  <a:tcPr/>
                </a:tc>
                <a:extLst>
                  <a:ext uri="{0D108BD9-81ED-4DB2-BD59-A6C34878D82A}">
                    <a16:rowId xmlns:a16="http://schemas.microsoft.com/office/drawing/2014/main" val="3479140729"/>
                  </a:ext>
                </a:extLst>
              </a:tr>
              <a:tr h="1268666">
                <a:tc>
                  <a:txBody>
                    <a:bodyPr/>
                    <a:lstStyle/>
                    <a:p>
                      <a:r>
                        <a:rPr lang="en-GB"/>
                        <a:t>Participate in a usability testing session</a:t>
                      </a:r>
                    </a:p>
                  </a:txBody>
                  <a:tcPr/>
                </a:tc>
                <a:tc vMerge="1">
                  <a:txBody>
                    <a:bodyPr/>
                    <a:lstStyle/>
                    <a:p>
                      <a:endParaRPr lang="en-GB"/>
                    </a:p>
                  </a:txBody>
                  <a:tcPr/>
                </a:tc>
                <a:extLst>
                  <a:ext uri="{0D108BD9-81ED-4DB2-BD59-A6C34878D82A}">
                    <a16:rowId xmlns:a16="http://schemas.microsoft.com/office/drawing/2014/main" val="4067487792"/>
                  </a:ext>
                </a:extLst>
              </a:tr>
            </a:tbl>
          </a:graphicData>
        </a:graphic>
      </p:graphicFrame>
    </p:spTree>
    <p:extLst>
      <p:ext uri="{BB962C8B-B14F-4D97-AF65-F5344CB8AC3E}">
        <p14:creationId xmlns:p14="http://schemas.microsoft.com/office/powerpoint/2010/main" val="291923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fontScale="92500" lnSpcReduction="10000"/>
          </a:bodyPr>
          <a:lstStyle/>
          <a:p>
            <a:r>
              <a:rPr lang="en-GB" sz="1900" dirty="0">
                <a:ea typeface="Calibri" panose="020F0502020204030204" pitchFamily="34" charset="0"/>
                <a:cs typeface="Times New Roman" panose="02020603050405020304" pitchFamily="18" charset="0"/>
              </a:rPr>
              <a:t>This is the seventh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6 implementation webinars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fontAlgn="base"/>
            <a:r>
              <a:rPr lang="en-GB" sz="1900" dirty="0">
                <a:ea typeface="Calibri" panose="020F0502020204030204" pitchFamily="34" charset="0"/>
                <a:cs typeface="Calibri" panose="020F0502020204030204" pitchFamily="34" charset="0"/>
              </a:rPr>
              <a:t>This webinar will include </a:t>
            </a:r>
            <a:r>
              <a:rPr lang="en-GB" sz="1900" dirty="0"/>
              <a:t>an update on the DIDS v2.0 implementation, </a:t>
            </a:r>
            <a:r>
              <a:rPr lang="en-GB" sz="1900" dirty="0">
                <a:ea typeface="Calibri" panose="020F0502020204030204" pitchFamily="34" charset="0"/>
                <a:cs typeface="Calibri" panose="020F0502020204030204" pitchFamily="34" charset="0"/>
              </a:rPr>
              <a:t>an</a:t>
            </a:r>
            <a:r>
              <a:rPr lang="en-GB" sz="1900" dirty="0"/>
              <a:t> opportunity to raise any implementation queries and an update on NDIT.  </a:t>
            </a:r>
          </a:p>
          <a:p>
            <a:pPr fontAlgn="base"/>
            <a:r>
              <a:rPr lang="en-GB" sz="1900" dirty="0">
                <a:ea typeface="Calibri" panose="020F0502020204030204" pitchFamily="34" charset="0"/>
                <a:cs typeface="Calibri" panose="020F0502020204030204" pitchFamily="34" charset="0"/>
              </a:rPr>
              <a:t>A further webinar is planned for 12 May from 10am to 11:30am (booking details will follow when available).</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4D35D-F556-98E7-F3FE-53909106843F}"/>
              </a:ext>
            </a:extLst>
          </p:cNvPr>
          <p:cNvSpPr>
            <a:spLocks noGrp="1"/>
          </p:cNvSpPr>
          <p:nvPr>
            <p:ph type="title"/>
          </p:nvPr>
        </p:nvSpPr>
        <p:spPr/>
        <p:txBody>
          <a:bodyPr/>
          <a:lstStyle/>
          <a:p>
            <a:r>
              <a:rPr lang="en-GB"/>
              <a:t>Getting started</a:t>
            </a:r>
          </a:p>
        </p:txBody>
      </p:sp>
    </p:spTree>
    <p:extLst>
      <p:ext uri="{BB962C8B-B14F-4D97-AF65-F5344CB8AC3E}">
        <p14:creationId xmlns:p14="http://schemas.microsoft.com/office/powerpoint/2010/main" val="202806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9DC5D-76B1-205C-3F0F-99DA61A6B7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9610CA-E8BC-CB08-70E3-F38587B09773}"/>
              </a:ext>
            </a:extLst>
          </p:cNvPr>
          <p:cNvSpPr>
            <a:spLocks noGrp="1"/>
          </p:cNvSpPr>
          <p:nvPr>
            <p:ph type="title"/>
          </p:nvPr>
        </p:nvSpPr>
        <p:spPr/>
        <p:txBody>
          <a:bodyPr/>
          <a:lstStyle/>
          <a:p>
            <a:r>
              <a:rPr lang="en-GB"/>
              <a:t>Things you should do before you get started</a:t>
            </a:r>
          </a:p>
        </p:txBody>
      </p:sp>
      <p:sp>
        <p:nvSpPr>
          <p:cNvPr id="3" name="Content Placeholder 2">
            <a:extLst>
              <a:ext uri="{FF2B5EF4-FFF2-40B4-BE49-F238E27FC236}">
                <a16:creationId xmlns:a16="http://schemas.microsoft.com/office/drawing/2014/main" id="{68297C67-5506-88A7-5F39-CD9DCB07A715}"/>
              </a:ext>
            </a:extLst>
          </p:cNvPr>
          <p:cNvSpPr>
            <a:spLocks noGrp="1"/>
          </p:cNvSpPr>
          <p:nvPr>
            <p:ph idx="1"/>
          </p:nvPr>
        </p:nvSpPr>
        <p:spPr>
          <a:xfrm>
            <a:off x="430140" y="1340151"/>
            <a:ext cx="9951776" cy="4026443"/>
          </a:xfrm>
        </p:spPr>
        <p:txBody>
          <a:bodyPr>
            <a:normAutofit/>
          </a:bodyPr>
          <a:lstStyle/>
          <a:p>
            <a:pPr fontAlgn="base"/>
            <a:endParaRPr lang="en-GB"/>
          </a:p>
          <a:p>
            <a:pPr fontAlgn="base"/>
            <a:r>
              <a:rPr lang="en-GB"/>
              <a:t>These are the things that you should do before starting to use NDSP:</a:t>
            </a:r>
          </a:p>
          <a:p>
            <a:pPr fontAlgn="base"/>
            <a:endParaRPr lang="en-GB"/>
          </a:p>
          <a:p>
            <a:pPr marL="342900" indent="-342900" fontAlgn="base">
              <a:lnSpc>
                <a:spcPct val="150000"/>
              </a:lnSpc>
              <a:buFont typeface="Arial" panose="020B0604020202020204" pitchFamily="34" charset="0"/>
              <a:buChar char="•"/>
            </a:pPr>
            <a:r>
              <a:rPr lang="en-GB"/>
              <a:t>Find the link to NDSP (sent via email, and available on NHS Futures)</a:t>
            </a:r>
          </a:p>
          <a:p>
            <a:pPr marL="342900" indent="-342900" fontAlgn="base">
              <a:lnSpc>
                <a:spcPct val="150000"/>
              </a:lnSpc>
              <a:buFont typeface="Arial" panose="020B0604020202020204" pitchFamily="34" charset="0"/>
              <a:buChar char="•"/>
            </a:pPr>
            <a:r>
              <a:rPr lang="en-GB" b="1"/>
              <a:t>Ask for a CIS2 account (aka Profile) if you don’t have one</a:t>
            </a:r>
          </a:p>
          <a:p>
            <a:pPr fontAlgn="base"/>
            <a:endParaRPr lang="en-GB"/>
          </a:p>
        </p:txBody>
      </p:sp>
    </p:spTree>
    <p:extLst>
      <p:ext uri="{BB962C8B-B14F-4D97-AF65-F5344CB8AC3E}">
        <p14:creationId xmlns:p14="http://schemas.microsoft.com/office/powerpoint/2010/main" val="2984615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D6617-3C2B-484F-7F55-493D105297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E6312F-2D0C-C6F0-112E-ABBB88716C50}"/>
              </a:ext>
            </a:extLst>
          </p:cNvPr>
          <p:cNvSpPr>
            <a:spLocks noGrp="1"/>
          </p:cNvSpPr>
          <p:nvPr>
            <p:ph type="title"/>
          </p:nvPr>
        </p:nvSpPr>
        <p:spPr/>
        <p:txBody>
          <a:bodyPr/>
          <a:lstStyle/>
          <a:p>
            <a:r>
              <a:rPr lang="en-GB"/>
              <a:t>Setting up a CIS account if you don’t have one</a:t>
            </a:r>
          </a:p>
        </p:txBody>
      </p:sp>
      <p:sp>
        <p:nvSpPr>
          <p:cNvPr id="3" name="Content Placeholder 4">
            <a:extLst>
              <a:ext uri="{FF2B5EF4-FFF2-40B4-BE49-F238E27FC236}">
                <a16:creationId xmlns:a16="http://schemas.microsoft.com/office/drawing/2014/main" id="{159BBE87-F6B2-A08E-185F-4224F47315A4}"/>
              </a:ext>
            </a:extLst>
          </p:cNvPr>
          <p:cNvSpPr>
            <a:spLocks noGrp="1"/>
          </p:cNvSpPr>
          <p:nvPr>
            <p:ph idx="1"/>
          </p:nvPr>
        </p:nvSpPr>
        <p:spPr>
          <a:xfrm>
            <a:off x="375138" y="1349151"/>
            <a:ext cx="11573939" cy="1345274"/>
          </a:xfrm>
        </p:spPr>
        <p:txBody>
          <a:bodyPr>
            <a:normAutofit/>
          </a:bodyPr>
          <a:lstStyle/>
          <a:p>
            <a:pPr>
              <a:lnSpc>
                <a:spcPts val="2200"/>
              </a:lnSpc>
              <a:spcBef>
                <a:spcPts val="1200"/>
              </a:spcBef>
            </a:pPr>
            <a:r>
              <a:rPr lang="en-GB" sz="2400" b="1">
                <a:solidFill>
                  <a:schemeClr val="bg2"/>
                </a:solidFill>
              </a:rPr>
              <a:t>NDSP uses CIS2 authentication</a:t>
            </a:r>
            <a:r>
              <a:rPr lang="en-GB" sz="2400">
                <a:solidFill>
                  <a:schemeClr val="bg2"/>
                </a:solidFill>
              </a:rPr>
              <a:t>.</a:t>
            </a:r>
            <a:endParaRPr lang="en-GB" sz="2400"/>
          </a:p>
          <a:p>
            <a:pPr>
              <a:lnSpc>
                <a:spcPts val="2200"/>
              </a:lnSpc>
              <a:spcBef>
                <a:spcPts val="1200"/>
              </a:spcBef>
            </a:pPr>
            <a:r>
              <a:rPr lang="en-GB" sz="1800"/>
              <a:t>Care Identity Service (CIS) is a service covering identity management and access management for services accessed by health and social care workers. CIS2 authentication is part of Care Identity Service (CIS).</a:t>
            </a:r>
          </a:p>
          <a:p>
            <a:pPr marL="342900" indent="-342900">
              <a:buFont typeface="Arial" panose="020B0604020202020204" pitchFamily="34" charset="0"/>
              <a:buChar char="•"/>
            </a:pPr>
            <a:endParaRPr lang="en-GB" sz="1800"/>
          </a:p>
        </p:txBody>
      </p:sp>
      <p:sp>
        <p:nvSpPr>
          <p:cNvPr id="4" name="Content Placeholder 4">
            <a:extLst>
              <a:ext uri="{FF2B5EF4-FFF2-40B4-BE49-F238E27FC236}">
                <a16:creationId xmlns:a16="http://schemas.microsoft.com/office/drawing/2014/main" id="{D1BFF399-215F-5527-EC98-16E67576024C}"/>
              </a:ext>
            </a:extLst>
          </p:cNvPr>
          <p:cNvSpPr txBox="1">
            <a:spLocks/>
          </p:cNvSpPr>
          <p:nvPr/>
        </p:nvSpPr>
        <p:spPr>
          <a:xfrm>
            <a:off x="458786" y="5613150"/>
            <a:ext cx="10242062" cy="457642"/>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a:p>
        </p:txBody>
      </p:sp>
      <p:sp>
        <p:nvSpPr>
          <p:cNvPr id="6" name="Content Placeholder 4">
            <a:extLst>
              <a:ext uri="{FF2B5EF4-FFF2-40B4-BE49-F238E27FC236}">
                <a16:creationId xmlns:a16="http://schemas.microsoft.com/office/drawing/2014/main" id="{498BE36C-24A2-5ABC-D770-B6536D18FA3A}"/>
              </a:ext>
            </a:extLst>
          </p:cNvPr>
          <p:cNvSpPr txBox="1">
            <a:spLocks/>
          </p:cNvSpPr>
          <p:nvPr/>
        </p:nvSpPr>
        <p:spPr>
          <a:xfrm>
            <a:off x="375138" y="2821600"/>
            <a:ext cx="5228140" cy="1595785"/>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100"/>
              </a:lnSpc>
              <a:spcBef>
                <a:spcPts val="1200"/>
              </a:spcBef>
              <a:spcAft>
                <a:spcPts val="0"/>
              </a:spcAft>
            </a:pPr>
            <a:r>
              <a:rPr lang="en-US" sz="1600"/>
              <a:t>To access services with CIS2, most users sign in using an NHS </a:t>
            </a:r>
            <a:r>
              <a:rPr lang="en-US" sz="1600" b="1">
                <a:solidFill>
                  <a:schemeClr val="bg2"/>
                </a:solidFill>
              </a:rPr>
              <a:t>smartcard</a:t>
            </a:r>
            <a:r>
              <a:rPr lang="en-US" sz="1600"/>
              <a:t>.</a:t>
            </a:r>
          </a:p>
          <a:p>
            <a:pPr>
              <a:lnSpc>
                <a:spcPts val="2100"/>
              </a:lnSpc>
              <a:spcBef>
                <a:spcPts val="1200"/>
              </a:spcBef>
              <a:spcAft>
                <a:spcPts val="0"/>
              </a:spcAft>
            </a:pPr>
            <a:r>
              <a:rPr lang="en-US" sz="1600"/>
              <a:t>Smartcards are like chip and pin bank cards and are used in conjunction with a passcode via a smartcard reader. </a:t>
            </a:r>
            <a:endParaRPr lang="en-GB" sz="1600"/>
          </a:p>
        </p:txBody>
      </p:sp>
      <p:sp>
        <p:nvSpPr>
          <p:cNvPr id="8" name="Content Placeholder 4">
            <a:extLst>
              <a:ext uri="{FF2B5EF4-FFF2-40B4-BE49-F238E27FC236}">
                <a16:creationId xmlns:a16="http://schemas.microsoft.com/office/drawing/2014/main" id="{F3CC5D4E-41CF-33AF-5647-17B4AC8579AE}"/>
              </a:ext>
            </a:extLst>
          </p:cNvPr>
          <p:cNvSpPr txBox="1">
            <a:spLocks/>
          </p:cNvSpPr>
          <p:nvPr/>
        </p:nvSpPr>
        <p:spPr>
          <a:xfrm>
            <a:off x="6353217" y="2763657"/>
            <a:ext cx="4489497" cy="1469149"/>
          </a:xfrm>
          <a:prstGeom prst="rect">
            <a:avLst/>
          </a:prstGeom>
        </p:spPr>
        <p:txBody>
          <a:bodyPr vert="horz" lIns="0" tIns="0" rIns="0" bIns="0" rtlCol="0" anchor="t">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700"/>
              <a:t>However, CIS2 offers lots of other different two factor authentication methods.</a:t>
            </a:r>
          </a:p>
          <a:p>
            <a:pPr>
              <a:lnSpc>
                <a:spcPct val="110000"/>
              </a:lnSpc>
            </a:pPr>
            <a:r>
              <a:rPr lang="en-GB" sz="1700"/>
              <a:t>To use them, you still need a CIS Account first.</a:t>
            </a:r>
          </a:p>
          <a:p>
            <a:pPr>
              <a:lnSpc>
                <a:spcPct val="110000"/>
              </a:lnSpc>
            </a:pPr>
            <a:r>
              <a:rPr lang="en-GB" sz="1700"/>
              <a:t>Here a list of </a:t>
            </a:r>
            <a:r>
              <a:rPr lang="en-GB" sz="1700" b="1">
                <a:solidFill>
                  <a:schemeClr val="bg2"/>
                </a:solidFill>
              </a:rPr>
              <a:t>non-smartcard authenticators</a:t>
            </a:r>
            <a:r>
              <a:rPr lang="en-GB" sz="1700"/>
              <a:t>:</a:t>
            </a:r>
          </a:p>
          <a:p>
            <a:pPr marL="342900" indent="-342900">
              <a:lnSpc>
                <a:spcPct val="110000"/>
              </a:lnSpc>
              <a:buFont typeface="Arial" panose="020B0604020202020204" pitchFamily="34" charset="0"/>
              <a:buChar char="•"/>
            </a:pPr>
            <a:endParaRPr lang="en-GB"/>
          </a:p>
        </p:txBody>
      </p:sp>
      <p:sp>
        <p:nvSpPr>
          <p:cNvPr id="9" name="Content Placeholder 4">
            <a:extLst>
              <a:ext uri="{FF2B5EF4-FFF2-40B4-BE49-F238E27FC236}">
                <a16:creationId xmlns:a16="http://schemas.microsoft.com/office/drawing/2014/main" id="{FC85F0B5-21C7-4A47-D094-90E64D9AC16A}"/>
              </a:ext>
            </a:extLst>
          </p:cNvPr>
          <p:cNvSpPr txBox="1">
            <a:spLocks/>
          </p:cNvSpPr>
          <p:nvPr/>
        </p:nvSpPr>
        <p:spPr>
          <a:xfrm>
            <a:off x="5699441" y="4232806"/>
            <a:ext cx="4489497" cy="1890898"/>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28700" lvl="1" indent="-342900"/>
            <a:r>
              <a:rPr lang="en-GB" sz="1600">
                <a:hlinkClick r:id="rId2"/>
              </a:rPr>
              <a:t>Microsoft Authenticator</a:t>
            </a:r>
            <a:endParaRPr lang="en-GB" sz="1600"/>
          </a:p>
          <a:p>
            <a:pPr marL="1028700" lvl="1" indent="-342900"/>
            <a:r>
              <a:rPr lang="en-GB" sz="1600">
                <a:hlinkClick r:id="rId3"/>
              </a:rPr>
              <a:t>NHS.net Connect</a:t>
            </a:r>
            <a:r>
              <a:rPr lang="en-GB" sz="1600"/>
              <a:t> (formerly NHSmail)</a:t>
            </a:r>
          </a:p>
          <a:p>
            <a:pPr marL="1028700" lvl="1" indent="-342900"/>
            <a:r>
              <a:rPr lang="en-GB" sz="1600">
                <a:hlinkClick r:id="rId4"/>
              </a:rPr>
              <a:t>Passkey</a:t>
            </a:r>
            <a:endParaRPr lang="en-GB" sz="1600"/>
          </a:p>
          <a:p>
            <a:pPr marL="1028700" lvl="1" indent="-342900"/>
            <a:r>
              <a:rPr lang="en-GB" sz="1600">
                <a:hlinkClick r:id="rId5"/>
              </a:rPr>
              <a:t>iPad</a:t>
            </a:r>
            <a:endParaRPr lang="en-GB" sz="1600"/>
          </a:p>
          <a:p>
            <a:pPr marL="1028700" lvl="1" indent="-342900"/>
            <a:r>
              <a:rPr lang="en-GB" sz="1600">
                <a:hlinkClick r:id="rId6"/>
              </a:rPr>
              <a:t>Windows Hello</a:t>
            </a:r>
            <a:endParaRPr lang="en-GB" sz="1600"/>
          </a:p>
          <a:p>
            <a:pPr marL="1028700" lvl="1" indent="-342900"/>
            <a:r>
              <a:rPr lang="en-GB" sz="1600">
                <a:hlinkClick r:id="rId7"/>
              </a:rPr>
              <a:t>Security key</a:t>
            </a:r>
            <a:r>
              <a:rPr lang="en-GB" sz="1600"/>
              <a:t>, including YubiKey</a:t>
            </a:r>
          </a:p>
          <a:p>
            <a:pPr marL="342900" indent="-342900">
              <a:buFont typeface="Arial" panose="020B0604020202020204" pitchFamily="34" charset="0"/>
              <a:buChar char="•"/>
            </a:pPr>
            <a:endParaRPr lang="en-GB" sz="1600"/>
          </a:p>
        </p:txBody>
      </p:sp>
      <p:pic>
        <p:nvPicPr>
          <p:cNvPr id="11" name="Picture 10">
            <a:extLst>
              <a:ext uri="{FF2B5EF4-FFF2-40B4-BE49-F238E27FC236}">
                <a16:creationId xmlns:a16="http://schemas.microsoft.com/office/drawing/2014/main" id="{D47F8210-0172-145F-128A-938459D9766C}"/>
              </a:ext>
            </a:extLst>
          </p:cNvPr>
          <p:cNvPicPr>
            <a:picLocks noChangeAspect="1"/>
          </p:cNvPicPr>
          <p:nvPr/>
        </p:nvPicPr>
        <p:blipFill>
          <a:blip r:embed="rId8"/>
          <a:stretch>
            <a:fillRect/>
          </a:stretch>
        </p:blipFill>
        <p:spPr>
          <a:xfrm>
            <a:off x="421605" y="4232806"/>
            <a:ext cx="3359323" cy="1714588"/>
          </a:xfrm>
          <a:prstGeom prst="rect">
            <a:avLst/>
          </a:prstGeom>
        </p:spPr>
      </p:pic>
    </p:spTree>
    <p:extLst>
      <p:ext uri="{BB962C8B-B14F-4D97-AF65-F5344CB8AC3E}">
        <p14:creationId xmlns:p14="http://schemas.microsoft.com/office/powerpoint/2010/main" val="109594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AB90E-2260-8E6F-CF73-72E80EE194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E78C03-4835-2636-46F6-407E41EF8FC5}"/>
              </a:ext>
            </a:extLst>
          </p:cNvPr>
          <p:cNvSpPr>
            <a:spLocks noGrp="1"/>
          </p:cNvSpPr>
          <p:nvPr>
            <p:ph type="title"/>
          </p:nvPr>
        </p:nvSpPr>
        <p:spPr/>
        <p:txBody>
          <a:bodyPr/>
          <a:lstStyle/>
          <a:p>
            <a:r>
              <a:rPr lang="en-GB"/>
              <a:t>Setting up a CIS account if you don’t have one</a:t>
            </a:r>
          </a:p>
        </p:txBody>
      </p:sp>
      <p:sp>
        <p:nvSpPr>
          <p:cNvPr id="3" name="Content Placeholder 4">
            <a:extLst>
              <a:ext uri="{FF2B5EF4-FFF2-40B4-BE49-F238E27FC236}">
                <a16:creationId xmlns:a16="http://schemas.microsoft.com/office/drawing/2014/main" id="{6518A996-C2E5-F409-3ABD-8F1715CC0C24}"/>
              </a:ext>
            </a:extLst>
          </p:cNvPr>
          <p:cNvSpPr>
            <a:spLocks noGrp="1"/>
          </p:cNvSpPr>
          <p:nvPr>
            <p:ph idx="1"/>
          </p:nvPr>
        </p:nvSpPr>
        <p:spPr>
          <a:xfrm>
            <a:off x="375138" y="1431819"/>
            <a:ext cx="11404154" cy="4810851"/>
          </a:xfrm>
        </p:spPr>
        <p:txBody>
          <a:bodyPr vert="horz" lIns="0" tIns="0" rIns="0" bIns="0" rtlCol="0" anchor="t">
            <a:normAutofit fontScale="77500" lnSpcReduction="20000"/>
          </a:bodyPr>
          <a:lstStyle/>
          <a:p>
            <a:pPr>
              <a:spcBef>
                <a:spcPts val="1200"/>
              </a:spcBef>
            </a:pPr>
            <a:r>
              <a:rPr lang="en-GB" sz="2600"/>
              <a:t>Follow these steps if you need a CIS account (aka CIS Profile).</a:t>
            </a:r>
          </a:p>
          <a:p>
            <a:pPr marL="457200" indent="-457200">
              <a:lnSpc>
                <a:spcPct val="170000"/>
              </a:lnSpc>
              <a:spcBef>
                <a:spcPts val="1200"/>
              </a:spcBef>
              <a:buFont typeface="+mj-lt"/>
              <a:buAutoNum type="arabicPeriod"/>
            </a:pPr>
            <a:r>
              <a:rPr lang="en-US" sz="2600" b="1">
                <a:solidFill>
                  <a:schemeClr val="bg2"/>
                </a:solidFill>
              </a:rPr>
              <a:t>Contact your Registration Authority</a:t>
            </a:r>
            <a:r>
              <a:rPr lang="en-US" sz="2600"/>
              <a:t>: reach out to your Registration Authority (RA) or local CIS sponsor to discuss the registration process. </a:t>
            </a:r>
          </a:p>
          <a:p>
            <a:pPr marL="457200" indent="-457200">
              <a:lnSpc>
                <a:spcPct val="170000"/>
              </a:lnSpc>
              <a:spcBef>
                <a:spcPts val="1200"/>
              </a:spcBef>
              <a:buFont typeface="+mj-lt"/>
              <a:buAutoNum type="arabicPeriod"/>
            </a:pPr>
            <a:r>
              <a:rPr lang="en-US" sz="2600" b="1">
                <a:solidFill>
                  <a:schemeClr val="bg2"/>
                </a:solidFill>
              </a:rPr>
              <a:t>Submit your application</a:t>
            </a:r>
            <a:r>
              <a:rPr lang="en-US" sz="2600"/>
              <a:t>: follow the application process provided by your Registration Authority and complete your identity verification. </a:t>
            </a:r>
          </a:p>
          <a:p>
            <a:pPr marL="457200" indent="-457200">
              <a:lnSpc>
                <a:spcPct val="170000"/>
              </a:lnSpc>
              <a:spcBef>
                <a:spcPts val="1200"/>
              </a:spcBef>
              <a:buFont typeface="+mj-lt"/>
              <a:buAutoNum type="arabicPeriod"/>
            </a:pPr>
            <a:r>
              <a:rPr lang="en-US" sz="2600" b="1">
                <a:solidFill>
                  <a:schemeClr val="bg2"/>
                </a:solidFill>
              </a:rPr>
              <a:t>Choose an Authenticator</a:t>
            </a:r>
            <a:r>
              <a:rPr lang="en-US" sz="2600"/>
              <a:t>: select an authenticator method (smartcard, authenticator app, or security key) that suits your needs. </a:t>
            </a:r>
            <a:endParaRPr lang="en-GB" sz="2000"/>
          </a:p>
          <a:p>
            <a:pPr>
              <a:lnSpc>
                <a:spcPct val="170000"/>
              </a:lnSpc>
              <a:spcBef>
                <a:spcPts val="1200"/>
              </a:spcBef>
            </a:pPr>
            <a:r>
              <a:rPr lang="en-US"/>
              <a:t>Each NHS smartcard/CIS Account  typically have role-based access codes (RBAC) assigned. </a:t>
            </a:r>
            <a:r>
              <a:rPr lang="en-US" b="1">
                <a:solidFill>
                  <a:schemeClr val="bg2"/>
                </a:solidFill>
              </a:rPr>
              <a:t>NDSP doesn’t need any code associated to your account.</a:t>
            </a:r>
            <a:endParaRPr lang="en-GB" b="1">
              <a:solidFill>
                <a:schemeClr val="bg2"/>
              </a:solidFill>
            </a:endParaRPr>
          </a:p>
          <a:p>
            <a:pPr marL="342900" indent="-342900">
              <a:buFont typeface="Arial" panose="020B0604020202020204" pitchFamily="34" charset="0"/>
              <a:buChar char="•"/>
            </a:pPr>
            <a:endParaRPr lang="en-GB"/>
          </a:p>
        </p:txBody>
      </p:sp>
    </p:spTree>
    <p:extLst>
      <p:ext uri="{BB962C8B-B14F-4D97-AF65-F5344CB8AC3E}">
        <p14:creationId xmlns:p14="http://schemas.microsoft.com/office/powerpoint/2010/main" val="411910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D79A-BC55-9E9C-222D-9767417B34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20E993-C90C-BAA9-3457-693B5A64C213}"/>
              </a:ext>
            </a:extLst>
          </p:cNvPr>
          <p:cNvSpPr>
            <a:spLocks noGrp="1"/>
          </p:cNvSpPr>
          <p:nvPr>
            <p:ph type="title"/>
          </p:nvPr>
        </p:nvSpPr>
        <p:spPr>
          <a:xfrm>
            <a:off x="375138" y="414734"/>
            <a:ext cx="9965145" cy="864051"/>
          </a:xfrm>
        </p:spPr>
        <p:txBody>
          <a:bodyPr>
            <a:normAutofit/>
          </a:bodyPr>
          <a:lstStyle/>
          <a:p>
            <a:r>
              <a:rPr lang="en-GB"/>
              <a:t>How to find a Registration Authority</a:t>
            </a:r>
          </a:p>
        </p:txBody>
      </p:sp>
      <p:sp>
        <p:nvSpPr>
          <p:cNvPr id="3" name="Content Placeholder 4">
            <a:extLst>
              <a:ext uri="{FF2B5EF4-FFF2-40B4-BE49-F238E27FC236}">
                <a16:creationId xmlns:a16="http://schemas.microsoft.com/office/drawing/2014/main" id="{6775B3D4-2BC2-E841-244C-263E11431033}"/>
              </a:ext>
            </a:extLst>
          </p:cNvPr>
          <p:cNvSpPr>
            <a:spLocks noGrp="1"/>
          </p:cNvSpPr>
          <p:nvPr>
            <p:ph idx="1"/>
          </p:nvPr>
        </p:nvSpPr>
        <p:spPr>
          <a:xfrm>
            <a:off x="375138" y="1569324"/>
            <a:ext cx="10932175" cy="4123332"/>
          </a:xfrm>
        </p:spPr>
        <p:txBody>
          <a:bodyPr>
            <a:normAutofit fontScale="92500" lnSpcReduction="10000"/>
          </a:bodyPr>
          <a:lstStyle/>
          <a:p>
            <a:pPr>
              <a:spcBef>
                <a:spcPts val="1200"/>
              </a:spcBef>
            </a:pPr>
            <a:r>
              <a:rPr lang="en-US"/>
              <a:t>To find your Registration Authority you can:</a:t>
            </a:r>
          </a:p>
          <a:p>
            <a:pPr marL="457200" indent="-457200">
              <a:spcBef>
                <a:spcPts val="1200"/>
              </a:spcBef>
              <a:buFont typeface="+mj-lt"/>
              <a:buAutoNum type="arabicPeriod"/>
            </a:pPr>
            <a:r>
              <a:rPr lang="en-US"/>
              <a:t>Ask a colleague that has access to </a:t>
            </a:r>
            <a:r>
              <a:rPr lang="en-GB">
                <a:hlinkClick r:id="rId2"/>
              </a:rPr>
              <a:t>Care Identity Management</a:t>
            </a:r>
            <a:endParaRPr lang="en-US"/>
          </a:p>
          <a:p>
            <a:pPr marL="457200" indent="-457200">
              <a:spcBef>
                <a:spcPts val="1200"/>
              </a:spcBef>
              <a:buFont typeface="+mj-lt"/>
              <a:buAutoNum type="arabicPeriod"/>
            </a:pPr>
            <a:r>
              <a:rPr lang="en-US"/>
              <a:t>Contact your </a:t>
            </a:r>
            <a:r>
              <a:rPr lang="en-US" b="1"/>
              <a:t>local IT helpdesk</a:t>
            </a:r>
          </a:p>
          <a:p>
            <a:pPr marL="457200" indent="-457200">
              <a:spcBef>
                <a:spcPts val="1200"/>
              </a:spcBef>
              <a:buFont typeface="+mj-lt"/>
              <a:buAutoNum type="arabicPeriod"/>
            </a:pPr>
            <a:r>
              <a:rPr lang="en-US"/>
              <a:t>Check if the </a:t>
            </a:r>
            <a:r>
              <a:rPr lang="en-US">
                <a:hlinkClick r:id="rId3"/>
              </a:rPr>
              <a:t>primary care service provider contact details</a:t>
            </a:r>
            <a:r>
              <a:rPr lang="en-US"/>
              <a:t> page contains the details you need</a:t>
            </a:r>
          </a:p>
          <a:p>
            <a:pPr marL="457200" indent="-457200">
              <a:spcBef>
                <a:spcPts val="1200"/>
              </a:spcBef>
              <a:buFont typeface="+mj-lt"/>
              <a:buAutoNum type="arabicPeriod"/>
            </a:pPr>
            <a:r>
              <a:rPr lang="en-US"/>
              <a:t>Contact </a:t>
            </a:r>
            <a:r>
              <a:rPr lang="en-GB">
                <a:hlinkClick r:id="rId4"/>
              </a:rPr>
              <a:t>iamplatforms@nhs.net</a:t>
            </a:r>
            <a:endParaRPr lang="en-GB"/>
          </a:p>
          <a:p>
            <a:pPr marL="457200" indent="-457200">
              <a:spcBef>
                <a:spcPts val="1200"/>
              </a:spcBef>
              <a:buFont typeface="+mj-lt"/>
              <a:buAutoNum type="arabicPeriod"/>
            </a:pPr>
            <a:endParaRPr lang="en-GB"/>
          </a:p>
          <a:p>
            <a:pPr>
              <a:lnSpc>
                <a:spcPct val="160000"/>
              </a:lnSpc>
              <a:spcBef>
                <a:spcPts val="1200"/>
              </a:spcBef>
            </a:pPr>
            <a:r>
              <a:rPr lang="en-GB"/>
              <a:t>If your organisation doesn’t have a Registration Authority contact UAT our service desk: </a:t>
            </a:r>
            <a:r>
              <a:rPr lang="en-GB" sz="2000">
                <a:cs typeface="Arial"/>
              </a:rPr>
              <a:t>england.ndsp-uat-support@nhs.net</a:t>
            </a:r>
            <a:endParaRPr lang="en-GB"/>
          </a:p>
          <a:p>
            <a:pPr>
              <a:spcBef>
                <a:spcPts val="1200"/>
              </a:spcBef>
            </a:pPr>
            <a:endParaRPr lang="en-US"/>
          </a:p>
          <a:p>
            <a:pPr>
              <a:spcBef>
                <a:spcPts val="1200"/>
              </a:spcBef>
            </a:pPr>
            <a:endParaRPr lang="en-US"/>
          </a:p>
          <a:p>
            <a:pPr>
              <a:spcBef>
                <a:spcPts val="1200"/>
              </a:spcBef>
            </a:pPr>
            <a:endParaRPr lang="en-GB"/>
          </a:p>
        </p:txBody>
      </p:sp>
    </p:spTree>
    <p:extLst>
      <p:ext uri="{BB962C8B-B14F-4D97-AF65-F5344CB8AC3E}">
        <p14:creationId xmlns:p14="http://schemas.microsoft.com/office/powerpoint/2010/main" val="157764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6A14F-C285-F3DB-A842-E79D8102FE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6E8FA2-4E69-FF53-DB47-8C09CCD52501}"/>
              </a:ext>
            </a:extLst>
          </p:cNvPr>
          <p:cNvSpPr>
            <a:spLocks noGrp="1"/>
          </p:cNvSpPr>
          <p:nvPr>
            <p:ph type="title"/>
          </p:nvPr>
        </p:nvSpPr>
        <p:spPr>
          <a:xfrm>
            <a:off x="375138" y="414734"/>
            <a:ext cx="9965145" cy="864051"/>
          </a:xfrm>
        </p:spPr>
        <p:txBody>
          <a:bodyPr>
            <a:normAutofit fontScale="90000"/>
          </a:bodyPr>
          <a:lstStyle/>
          <a:p>
            <a:r>
              <a:rPr lang="en-US"/>
              <a:t>Problems with your existing CIS2 authenticator</a:t>
            </a:r>
            <a:endParaRPr lang="en-GB"/>
          </a:p>
        </p:txBody>
      </p:sp>
      <p:sp>
        <p:nvSpPr>
          <p:cNvPr id="3" name="Content Placeholder 4">
            <a:extLst>
              <a:ext uri="{FF2B5EF4-FFF2-40B4-BE49-F238E27FC236}">
                <a16:creationId xmlns:a16="http://schemas.microsoft.com/office/drawing/2014/main" id="{699CC3B2-DC6A-3174-EA21-0C9E5FEDA3D8}"/>
              </a:ext>
            </a:extLst>
          </p:cNvPr>
          <p:cNvSpPr>
            <a:spLocks noGrp="1"/>
          </p:cNvSpPr>
          <p:nvPr>
            <p:ph idx="1"/>
          </p:nvPr>
        </p:nvSpPr>
        <p:spPr>
          <a:xfrm>
            <a:off x="375138" y="1569324"/>
            <a:ext cx="10242062" cy="4727771"/>
          </a:xfrm>
        </p:spPr>
        <p:txBody>
          <a:bodyPr vert="horz" lIns="0" tIns="0" rIns="0" bIns="0" rtlCol="0" anchor="t">
            <a:normAutofit/>
          </a:bodyPr>
          <a:lstStyle/>
          <a:p>
            <a:pPr>
              <a:lnSpc>
                <a:spcPct val="150000"/>
              </a:lnSpc>
              <a:spcBef>
                <a:spcPts val="1200"/>
              </a:spcBef>
            </a:pPr>
            <a:r>
              <a:rPr lang="en-US" sz="2000"/>
              <a:t>If you have not used your CIS2 account for some time, you may not be able to access NDSP and may see an error message.</a:t>
            </a:r>
            <a:endParaRPr lang="en-US"/>
          </a:p>
          <a:p>
            <a:pPr>
              <a:lnSpc>
                <a:spcPct val="150000"/>
              </a:lnSpc>
            </a:pPr>
            <a:r>
              <a:rPr lang="en-US" sz="2000"/>
              <a:t>Your CIS2 account may be:</a:t>
            </a:r>
            <a:endParaRPr lang="en-US" sz="2000">
              <a:cs typeface="Arial" panose="020B0604020202020204"/>
            </a:endParaRPr>
          </a:p>
          <a:p>
            <a:pPr marL="342900" indent="-342900">
              <a:lnSpc>
                <a:spcPct val="150000"/>
              </a:lnSpc>
              <a:buFont typeface="Arial" panose="020B0604020202020204" pitchFamily="34" charset="0"/>
              <a:buChar char="•"/>
            </a:pPr>
            <a:r>
              <a:rPr lang="en-US" sz="2000" b="1"/>
              <a:t>Inactive</a:t>
            </a:r>
            <a:endParaRPr lang="en-US" sz="2000">
              <a:cs typeface="Arial" panose="020B0604020202020204"/>
            </a:endParaRPr>
          </a:p>
          <a:p>
            <a:pPr marL="342900" indent="-342900">
              <a:lnSpc>
                <a:spcPct val="150000"/>
              </a:lnSpc>
              <a:buFont typeface="Arial" panose="020B0604020202020204" pitchFamily="34" charset="0"/>
              <a:buChar char="•"/>
            </a:pPr>
            <a:r>
              <a:rPr lang="en-US" sz="2000" b="1"/>
              <a:t>Locked</a:t>
            </a:r>
            <a:endParaRPr lang="en-US" sz="2000">
              <a:cs typeface="Arial" panose="020B0604020202020204"/>
            </a:endParaRPr>
          </a:p>
          <a:p>
            <a:pPr>
              <a:lnSpc>
                <a:spcPct val="150000"/>
              </a:lnSpc>
            </a:pPr>
            <a:endParaRPr lang="en-US" sz="2000" b="1">
              <a:cs typeface="Arial" panose="020B0604020202020204"/>
            </a:endParaRPr>
          </a:p>
          <a:p>
            <a:pPr>
              <a:lnSpc>
                <a:spcPct val="150000"/>
              </a:lnSpc>
            </a:pPr>
            <a:r>
              <a:rPr lang="en-US" sz="2000" b="1"/>
              <a:t>What to do</a:t>
            </a:r>
            <a:endParaRPr lang="en-US" sz="2000">
              <a:cs typeface="Arial" panose="020B0604020202020204"/>
            </a:endParaRPr>
          </a:p>
          <a:p>
            <a:pPr>
              <a:lnSpc>
                <a:spcPct val="150000"/>
              </a:lnSpc>
            </a:pPr>
            <a:r>
              <a:rPr lang="en-US" sz="2000"/>
              <a:t>Contact your </a:t>
            </a:r>
            <a:r>
              <a:rPr lang="en-US" sz="2000" b="1"/>
              <a:t>local IT helpdesk</a:t>
            </a:r>
            <a:r>
              <a:rPr lang="en-US" sz="2000"/>
              <a:t> or your </a:t>
            </a:r>
            <a:r>
              <a:rPr lang="en-US" sz="2000" b="1"/>
              <a:t>Registration Authority (RA)</a:t>
            </a:r>
            <a:r>
              <a:rPr lang="en-US" sz="2000"/>
              <a:t> to reactivate or unlock your account.</a:t>
            </a:r>
            <a:endParaRPr lang="en-US" sz="2000">
              <a:cs typeface="Arial" panose="020B0604020202020204"/>
            </a:endParaRPr>
          </a:p>
          <a:p>
            <a:pPr marL="342900" indent="-342900">
              <a:buFont typeface="Arial" panose="020B0604020202020204" pitchFamily="34" charset="0"/>
              <a:buChar char="•"/>
            </a:pPr>
            <a:endParaRPr lang="en-GB"/>
          </a:p>
        </p:txBody>
      </p:sp>
      <p:sp>
        <p:nvSpPr>
          <p:cNvPr id="4" name="Content Placeholder 4">
            <a:extLst>
              <a:ext uri="{FF2B5EF4-FFF2-40B4-BE49-F238E27FC236}">
                <a16:creationId xmlns:a16="http://schemas.microsoft.com/office/drawing/2014/main" id="{32BDB87A-68EE-E301-5F9C-5EA166C23E86}"/>
              </a:ext>
            </a:extLst>
          </p:cNvPr>
          <p:cNvSpPr txBox="1">
            <a:spLocks/>
          </p:cNvSpPr>
          <p:nvPr/>
        </p:nvSpPr>
        <p:spPr>
          <a:xfrm>
            <a:off x="458786" y="5613150"/>
            <a:ext cx="10242062" cy="457642"/>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a:p>
        </p:txBody>
      </p:sp>
    </p:spTree>
    <p:extLst>
      <p:ext uri="{BB962C8B-B14F-4D97-AF65-F5344CB8AC3E}">
        <p14:creationId xmlns:p14="http://schemas.microsoft.com/office/powerpoint/2010/main" val="259301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E941DB-41CF-AB02-EFAA-2F2A1A4F2B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ADFBB9-4191-2B5B-7AEE-86C4916D40E1}"/>
              </a:ext>
            </a:extLst>
          </p:cNvPr>
          <p:cNvSpPr>
            <a:spLocks noGrp="1"/>
          </p:cNvSpPr>
          <p:nvPr>
            <p:ph type="title"/>
          </p:nvPr>
        </p:nvSpPr>
        <p:spPr/>
        <p:txBody>
          <a:bodyPr/>
          <a:lstStyle/>
          <a:p>
            <a:r>
              <a:rPr lang="en-GB"/>
              <a:t>Logging in and permissions</a:t>
            </a:r>
          </a:p>
        </p:txBody>
      </p:sp>
      <p:sp>
        <p:nvSpPr>
          <p:cNvPr id="3" name="Text Placeholder 2">
            <a:extLst>
              <a:ext uri="{FF2B5EF4-FFF2-40B4-BE49-F238E27FC236}">
                <a16:creationId xmlns:a16="http://schemas.microsoft.com/office/drawing/2014/main" id="{EBCE4C75-7C5C-8AED-0248-9ED4DADDDA76}"/>
              </a:ext>
            </a:extLst>
          </p:cNvPr>
          <p:cNvSpPr>
            <a:spLocks noGrp="1"/>
          </p:cNvSpPr>
          <p:nvPr>
            <p:ph type="body" sz="quarter" idx="13"/>
          </p:nvPr>
        </p:nvSpPr>
        <p:spPr>
          <a:xfrm>
            <a:off x="854598" y="3903218"/>
            <a:ext cx="4831182" cy="524403"/>
          </a:xfrm>
        </p:spPr>
        <p:txBody>
          <a:bodyPr>
            <a:normAutofit fontScale="85000" lnSpcReduction="10000"/>
          </a:bodyPr>
          <a:lstStyle/>
          <a:p>
            <a:r>
              <a:rPr lang="en-GB"/>
              <a:t>Current DIDS user and new users</a:t>
            </a:r>
          </a:p>
        </p:txBody>
      </p:sp>
    </p:spTree>
    <p:extLst>
      <p:ext uri="{BB962C8B-B14F-4D97-AF65-F5344CB8AC3E}">
        <p14:creationId xmlns:p14="http://schemas.microsoft.com/office/powerpoint/2010/main" val="164683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FE0E9-66F1-9B8F-43A9-F87B54023E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2D5136-D5F0-BDD4-6F82-76650DD2C182}"/>
              </a:ext>
            </a:extLst>
          </p:cNvPr>
          <p:cNvSpPr>
            <a:spLocks noGrp="1"/>
          </p:cNvSpPr>
          <p:nvPr>
            <p:ph type="title"/>
          </p:nvPr>
        </p:nvSpPr>
        <p:spPr>
          <a:xfrm>
            <a:off x="375138" y="414734"/>
            <a:ext cx="10831418" cy="1214686"/>
          </a:xfrm>
        </p:spPr>
        <p:txBody>
          <a:bodyPr>
            <a:normAutofit fontScale="90000"/>
          </a:bodyPr>
          <a:lstStyle/>
          <a:p>
            <a:pPr fontAlgn="base"/>
            <a:r>
              <a:rPr lang="en-GB"/>
              <a:t>Existing DIDS users: </a:t>
            </a:r>
            <a:br>
              <a:rPr lang="en-GB"/>
            </a:br>
            <a:r>
              <a:rPr lang="en-GB"/>
              <a:t>Check if your permissions have been migrated</a:t>
            </a:r>
            <a:br>
              <a:rPr lang="en-GB"/>
            </a:br>
            <a:endParaRPr lang="en-GB"/>
          </a:p>
        </p:txBody>
      </p:sp>
      <p:sp>
        <p:nvSpPr>
          <p:cNvPr id="3" name="Content Placeholder 2">
            <a:extLst>
              <a:ext uri="{FF2B5EF4-FFF2-40B4-BE49-F238E27FC236}">
                <a16:creationId xmlns:a16="http://schemas.microsoft.com/office/drawing/2014/main" id="{92256C91-B13C-BCE2-454B-72E5E450871C}"/>
              </a:ext>
            </a:extLst>
          </p:cNvPr>
          <p:cNvSpPr>
            <a:spLocks noGrp="1"/>
          </p:cNvSpPr>
          <p:nvPr>
            <p:ph idx="1"/>
          </p:nvPr>
        </p:nvSpPr>
        <p:spPr>
          <a:xfrm>
            <a:off x="375138" y="1358869"/>
            <a:ext cx="5372520" cy="4883802"/>
          </a:xfrm>
        </p:spPr>
        <p:txBody>
          <a:bodyPr>
            <a:normAutofit lnSpcReduction="10000"/>
          </a:bodyPr>
          <a:lstStyle/>
          <a:p>
            <a:pPr fontAlgn="base">
              <a:lnSpc>
                <a:spcPct val="150000"/>
              </a:lnSpc>
            </a:pPr>
            <a:r>
              <a:rPr lang="en-GB" sz="2000"/>
              <a:t>If you are an existing user on DIDS legacy portal </a:t>
            </a:r>
            <a:r>
              <a:rPr lang="en-GB" sz="2000" b="1"/>
              <a:t>your permissions should be automatically migrated to NDSP</a:t>
            </a:r>
            <a:r>
              <a:rPr lang="en-GB" sz="2000"/>
              <a:t>. </a:t>
            </a:r>
          </a:p>
          <a:p>
            <a:pPr fontAlgn="base">
              <a:lnSpc>
                <a:spcPct val="150000"/>
              </a:lnSpc>
            </a:pPr>
            <a:endParaRPr lang="en-GB" sz="2000"/>
          </a:p>
          <a:p>
            <a:pPr fontAlgn="base">
              <a:lnSpc>
                <a:spcPct val="150000"/>
              </a:lnSpc>
            </a:pPr>
            <a:r>
              <a:rPr lang="en-GB" sz="2000"/>
              <a:t>After being logged into NDSP (UAT) using CIS2:</a:t>
            </a:r>
          </a:p>
          <a:p>
            <a:pPr marL="342900" indent="-342900" fontAlgn="base">
              <a:lnSpc>
                <a:spcPct val="150000"/>
              </a:lnSpc>
              <a:buFont typeface="Arial" panose="020B0604020202020204" pitchFamily="34" charset="0"/>
              <a:buChar char="•"/>
            </a:pPr>
            <a:r>
              <a:rPr lang="en-GB" sz="2000"/>
              <a:t>Check if your permissions have been migrated.</a:t>
            </a:r>
          </a:p>
          <a:p>
            <a:pPr fontAlgn="base">
              <a:lnSpc>
                <a:spcPct val="150000"/>
              </a:lnSpc>
            </a:pPr>
            <a:r>
              <a:rPr lang="en-GB" sz="2000"/>
              <a:t>You should see the name of your collection on the NDSP home page.</a:t>
            </a:r>
          </a:p>
          <a:p>
            <a:pPr fontAlgn="base">
              <a:lnSpc>
                <a:spcPct val="150000"/>
              </a:lnSpc>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p:txBody>
      </p:sp>
      <p:pic>
        <p:nvPicPr>
          <p:cNvPr id="5" name="Picture 4">
            <a:extLst>
              <a:ext uri="{FF2B5EF4-FFF2-40B4-BE49-F238E27FC236}">
                <a16:creationId xmlns:a16="http://schemas.microsoft.com/office/drawing/2014/main" id="{690050E3-72D4-30AD-1622-685BB4E6C061}"/>
              </a:ext>
            </a:extLst>
          </p:cNvPr>
          <p:cNvPicPr>
            <a:picLocks noChangeAspect="1"/>
          </p:cNvPicPr>
          <p:nvPr/>
        </p:nvPicPr>
        <p:blipFill>
          <a:blip r:embed="rId2"/>
          <a:stretch>
            <a:fillRect/>
          </a:stretch>
        </p:blipFill>
        <p:spPr>
          <a:xfrm>
            <a:off x="6222045" y="1357601"/>
            <a:ext cx="4984511" cy="4885070"/>
          </a:xfrm>
          <a:prstGeom prst="rect">
            <a:avLst/>
          </a:prstGeom>
        </p:spPr>
      </p:pic>
      <p:sp>
        <p:nvSpPr>
          <p:cNvPr id="6" name="Oval 5">
            <a:extLst>
              <a:ext uri="{FF2B5EF4-FFF2-40B4-BE49-F238E27FC236}">
                <a16:creationId xmlns:a16="http://schemas.microsoft.com/office/drawing/2014/main" id="{D09E7290-5C61-85D0-4AB6-C895B4B4AB5E}"/>
              </a:ext>
            </a:extLst>
          </p:cNvPr>
          <p:cNvSpPr/>
          <p:nvPr/>
        </p:nvSpPr>
        <p:spPr>
          <a:xfrm>
            <a:off x="6270172" y="4915759"/>
            <a:ext cx="2653822" cy="495014"/>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63311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B9BAA-4C50-E77F-9468-F65E485533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67E360-3941-77B0-0B59-D3E5F32BCAD4}"/>
              </a:ext>
            </a:extLst>
          </p:cNvPr>
          <p:cNvSpPr>
            <a:spLocks noGrp="1"/>
          </p:cNvSpPr>
          <p:nvPr>
            <p:ph type="title"/>
          </p:nvPr>
        </p:nvSpPr>
        <p:spPr>
          <a:xfrm>
            <a:off x="320137" y="242853"/>
            <a:ext cx="11404154" cy="1290313"/>
          </a:xfrm>
        </p:spPr>
        <p:txBody>
          <a:bodyPr>
            <a:normAutofit/>
          </a:bodyPr>
          <a:lstStyle/>
          <a:p>
            <a:pPr fontAlgn="base">
              <a:lnSpc>
                <a:spcPts val="4000"/>
              </a:lnSpc>
            </a:pPr>
            <a:r>
              <a:rPr lang="en-GB"/>
              <a:t>If your permissions have not been migrated or</a:t>
            </a:r>
            <a:br>
              <a:rPr lang="en-GB"/>
            </a:br>
            <a:r>
              <a:rPr lang="en-GB"/>
              <a:t>if you are a new submitter</a:t>
            </a:r>
          </a:p>
        </p:txBody>
      </p:sp>
      <p:sp>
        <p:nvSpPr>
          <p:cNvPr id="8" name="Content Placeholder 2">
            <a:extLst>
              <a:ext uri="{FF2B5EF4-FFF2-40B4-BE49-F238E27FC236}">
                <a16:creationId xmlns:a16="http://schemas.microsoft.com/office/drawing/2014/main" id="{086089C4-B7FA-438C-D917-00F212F1A19B}"/>
              </a:ext>
            </a:extLst>
          </p:cNvPr>
          <p:cNvSpPr>
            <a:spLocks noGrp="1"/>
          </p:cNvSpPr>
          <p:nvPr>
            <p:ph idx="1"/>
          </p:nvPr>
        </p:nvSpPr>
        <p:spPr>
          <a:xfrm>
            <a:off x="320137" y="1874508"/>
            <a:ext cx="5372520" cy="3426362"/>
          </a:xfrm>
        </p:spPr>
        <p:txBody>
          <a:bodyPr>
            <a:normAutofit/>
          </a:bodyPr>
          <a:lstStyle/>
          <a:p>
            <a:pPr fontAlgn="base">
              <a:lnSpc>
                <a:spcPct val="150000"/>
              </a:lnSpc>
            </a:pPr>
            <a:r>
              <a:rPr lang="en-US" sz="2000"/>
              <a:t>If your permissions were not migrated, or you are a new user, you will not see your collection on the NDSP home page.</a:t>
            </a:r>
          </a:p>
          <a:p>
            <a:pPr fontAlgn="base">
              <a:lnSpc>
                <a:spcPct val="150000"/>
              </a:lnSpc>
            </a:pPr>
            <a:endParaRPr lang="en-GB" sz="2000"/>
          </a:p>
          <a:p>
            <a:pPr fontAlgn="base">
              <a:lnSpc>
                <a:spcPct val="150000"/>
              </a:lnSpc>
            </a:pPr>
            <a:r>
              <a:rPr lang="en-GB" sz="2000"/>
              <a:t>You will need to </a:t>
            </a:r>
            <a:r>
              <a:rPr lang="en-GB" sz="2000" b="1">
                <a:solidFill>
                  <a:schemeClr val="bg2"/>
                </a:solidFill>
              </a:rPr>
              <a:t>start a new permission request</a:t>
            </a:r>
            <a:r>
              <a:rPr lang="en-GB" sz="2000"/>
              <a:t>.</a:t>
            </a:r>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p:txBody>
      </p:sp>
      <p:pic>
        <p:nvPicPr>
          <p:cNvPr id="10" name="Picture 9">
            <a:extLst>
              <a:ext uri="{FF2B5EF4-FFF2-40B4-BE49-F238E27FC236}">
                <a16:creationId xmlns:a16="http://schemas.microsoft.com/office/drawing/2014/main" id="{D81A1339-CE47-0086-C8BC-8F9468D69D23}"/>
              </a:ext>
            </a:extLst>
          </p:cNvPr>
          <p:cNvPicPr>
            <a:picLocks noChangeAspect="1"/>
          </p:cNvPicPr>
          <p:nvPr/>
        </p:nvPicPr>
        <p:blipFill>
          <a:blip r:embed="rId2"/>
          <a:stretch>
            <a:fillRect/>
          </a:stretch>
        </p:blipFill>
        <p:spPr>
          <a:xfrm>
            <a:off x="6499345" y="1317074"/>
            <a:ext cx="4603309" cy="4816590"/>
          </a:xfrm>
          <a:prstGeom prst="rect">
            <a:avLst/>
          </a:prstGeom>
        </p:spPr>
      </p:pic>
      <p:sp>
        <p:nvSpPr>
          <p:cNvPr id="11" name="Oval 10">
            <a:extLst>
              <a:ext uri="{FF2B5EF4-FFF2-40B4-BE49-F238E27FC236}">
                <a16:creationId xmlns:a16="http://schemas.microsoft.com/office/drawing/2014/main" id="{B4D52495-338F-6667-CAD1-93459E0B3F4F}"/>
              </a:ext>
            </a:extLst>
          </p:cNvPr>
          <p:cNvSpPr/>
          <p:nvPr/>
        </p:nvSpPr>
        <p:spPr>
          <a:xfrm>
            <a:off x="6327505" y="5565464"/>
            <a:ext cx="2653822" cy="495014"/>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6082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E9A5D-06D0-BCCE-D514-7B4F6F24B2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065005-E844-86DF-B70E-A69DC5036851}"/>
              </a:ext>
            </a:extLst>
          </p:cNvPr>
          <p:cNvSpPr>
            <a:spLocks noGrp="1"/>
          </p:cNvSpPr>
          <p:nvPr>
            <p:ph type="title"/>
          </p:nvPr>
        </p:nvSpPr>
        <p:spPr>
          <a:xfrm>
            <a:off x="375138" y="133756"/>
            <a:ext cx="11404154" cy="865186"/>
          </a:xfrm>
        </p:spPr>
        <p:txBody>
          <a:bodyPr>
            <a:normAutofit/>
          </a:bodyPr>
          <a:lstStyle/>
          <a:p>
            <a:pPr fontAlgn="base">
              <a:lnSpc>
                <a:spcPct val="150000"/>
              </a:lnSpc>
            </a:pPr>
            <a:r>
              <a:rPr lang="en-GB"/>
              <a:t>Permission request</a:t>
            </a:r>
          </a:p>
        </p:txBody>
      </p:sp>
      <p:sp>
        <p:nvSpPr>
          <p:cNvPr id="3" name="Content Placeholder 2">
            <a:extLst>
              <a:ext uri="{FF2B5EF4-FFF2-40B4-BE49-F238E27FC236}">
                <a16:creationId xmlns:a16="http://schemas.microsoft.com/office/drawing/2014/main" id="{9EC52142-7564-6D58-AFC7-09A9400E8728}"/>
              </a:ext>
            </a:extLst>
          </p:cNvPr>
          <p:cNvSpPr>
            <a:spLocks noGrp="1"/>
          </p:cNvSpPr>
          <p:nvPr>
            <p:ph idx="1"/>
          </p:nvPr>
        </p:nvSpPr>
        <p:spPr>
          <a:xfrm>
            <a:off x="384805" y="1126339"/>
            <a:ext cx="10638913" cy="963037"/>
          </a:xfrm>
        </p:spPr>
        <p:txBody>
          <a:bodyPr>
            <a:normAutofit/>
          </a:bodyPr>
          <a:lstStyle/>
          <a:p>
            <a:r>
              <a:rPr lang="en-US"/>
              <a:t>NDSP uses a </a:t>
            </a:r>
            <a:r>
              <a:rPr lang="en-US" b="1"/>
              <a:t>digital permission request process</a:t>
            </a:r>
            <a:r>
              <a:rPr lang="en-US"/>
              <a:t>, replacing the DIDS Word (DUC) form used in legacy systems.</a:t>
            </a:r>
            <a:endParaRPr lang="en-GB"/>
          </a:p>
        </p:txBody>
      </p:sp>
      <p:cxnSp>
        <p:nvCxnSpPr>
          <p:cNvPr id="13" name="Straight Arrow Connector 12">
            <a:extLst>
              <a:ext uri="{FF2B5EF4-FFF2-40B4-BE49-F238E27FC236}">
                <a16:creationId xmlns:a16="http://schemas.microsoft.com/office/drawing/2014/main" id="{CA2438BA-1E52-EF7D-E6D2-83AE242CC24D}"/>
              </a:ext>
            </a:extLst>
          </p:cNvPr>
          <p:cNvCxnSpPr>
            <a:cxnSpLocks/>
          </p:cNvCxnSpPr>
          <p:nvPr/>
        </p:nvCxnSpPr>
        <p:spPr>
          <a:xfrm>
            <a:off x="4689591" y="2968984"/>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EA15BB1-7A49-B78E-562E-FEB8E86720EF}"/>
              </a:ext>
            </a:extLst>
          </p:cNvPr>
          <p:cNvCxnSpPr>
            <a:cxnSpLocks/>
          </p:cNvCxnSpPr>
          <p:nvPr/>
        </p:nvCxnSpPr>
        <p:spPr>
          <a:xfrm>
            <a:off x="7750231" y="2968984"/>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2375FE4-73F7-8782-CA6E-E0AFFB199D4A}"/>
              </a:ext>
            </a:extLst>
          </p:cNvPr>
          <p:cNvSpPr/>
          <p:nvPr/>
        </p:nvSpPr>
        <p:spPr>
          <a:xfrm>
            <a:off x="2052465" y="2726408"/>
            <a:ext cx="2388042" cy="48515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filling in DUC form and send by email</a:t>
            </a:r>
          </a:p>
        </p:txBody>
      </p:sp>
      <p:sp>
        <p:nvSpPr>
          <p:cNvPr id="19" name="Rectangle 18">
            <a:extLst>
              <a:ext uri="{FF2B5EF4-FFF2-40B4-BE49-F238E27FC236}">
                <a16:creationId xmlns:a16="http://schemas.microsoft.com/office/drawing/2014/main" id="{E507A3ED-F4FF-EF9E-30E8-93259E4BB64A}"/>
              </a:ext>
            </a:extLst>
          </p:cNvPr>
          <p:cNvSpPr/>
          <p:nvPr/>
        </p:nvSpPr>
        <p:spPr>
          <a:xfrm>
            <a:off x="8304566" y="2726410"/>
            <a:ext cx="1796182" cy="48514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NHSE grant permissions</a:t>
            </a:r>
          </a:p>
        </p:txBody>
      </p:sp>
      <p:sp>
        <p:nvSpPr>
          <p:cNvPr id="20" name="Rectangle 19">
            <a:extLst>
              <a:ext uri="{FF2B5EF4-FFF2-40B4-BE49-F238E27FC236}">
                <a16:creationId xmlns:a16="http://schemas.microsoft.com/office/drawing/2014/main" id="{E26D9161-C7A4-539E-D887-1C505D98A8CA}"/>
              </a:ext>
            </a:extLst>
          </p:cNvPr>
          <p:cNvSpPr/>
          <p:nvPr/>
        </p:nvSpPr>
        <p:spPr>
          <a:xfrm>
            <a:off x="5181465" y="2702543"/>
            <a:ext cx="2168049" cy="53288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IG Lead approve and send form by email</a:t>
            </a:r>
          </a:p>
        </p:txBody>
      </p:sp>
      <p:cxnSp>
        <p:nvCxnSpPr>
          <p:cNvPr id="21" name="Straight Arrow Connector 20">
            <a:extLst>
              <a:ext uri="{FF2B5EF4-FFF2-40B4-BE49-F238E27FC236}">
                <a16:creationId xmlns:a16="http://schemas.microsoft.com/office/drawing/2014/main" id="{17516C33-4383-7141-5CFC-D3311D4D040A}"/>
              </a:ext>
            </a:extLst>
          </p:cNvPr>
          <p:cNvCxnSpPr>
            <a:cxnSpLocks/>
          </p:cNvCxnSpPr>
          <p:nvPr/>
        </p:nvCxnSpPr>
        <p:spPr>
          <a:xfrm>
            <a:off x="4780070" y="5304547"/>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3903646-E604-D846-BBCF-82A561B33211}"/>
              </a:ext>
            </a:extLst>
          </p:cNvPr>
          <p:cNvCxnSpPr>
            <a:cxnSpLocks/>
          </p:cNvCxnSpPr>
          <p:nvPr/>
        </p:nvCxnSpPr>
        <p:spPr>
          <a:xfrm>
            <a:off x="7840710" y="5304547"/>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8975A88-11E8-7703-721C-6E6B940E990A}"/>
              </a:ext>
            </a:extLst>
          </p:cNvPr>
          <p:cNvSpPr/>
          <p:nvPr/>
        </p:nvSpPr>
        <p:spPr>
          <a:xfrm>
            <a:off x="2142944" y="5051083"/>
            <a:ext cx="2388042" cy="50692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filling in NDSP online form</a:t>
            </a:r>
          </a:p>
        </p:txBody>
      </p:sp>
      <p:sp>
        <p:nvSpPr>
          <p:cNvPr id="24" name="Rectangle 23">
            <a:extLst>
              <a:ext uri="{FF2B5EF4-FFF2-40B4-BE49-F238E27FC236}">
                <a16:creationId xmlns:a16="http://schemas.microsoft.com/office/drawing/2014/main" id="{4B5D7C43-C1D8-AB69-072A-2F90EC94A0EF}"/>
              </a:ext>
            </a:extLst>
          </p:cNvPr>
          <p:cNvSpPr/>
          <p:nvPr/>
        </p:nvSpPr>
        <p:spPr>
          <a:xfrm>
            <a:off x="8395046" y="5051083"/>
            <a:ext cx="1796183" cy="50692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NHSE grant permissions</a:t>
            </a:r>
          </a:p>
        </p:txBody>
      </p:sp>
      <p:sp>
        <p:nvSpPr>
          <p:cNvPr id="25" name="Rectangle 24">
            <a:extLst>
              <a:ext uri="{FF2B5EF4-FFF2-40B4-BE49-F238E27FC236}">
                <a16:creationId xmlns:a16="http://schemas.microsoft.com/office/drawing/2014/main" id="{276DFF74-9EAB-459D-E459-FF9129D8E0A2}"/>
              </a:ext>
            </a:extLst>
          </p:cNvPr>
          <p:cNvSpPr/>
          <p:nvPr/>
        </p:nvSpPr>
        <p:spPr>
          <a:xfrm>
            <a:off x="5378991" y="5057262"/>
            <a:ext cx="2168050" cy="49457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IG Lead approve by email</a:t>
            </a:r>
          </a:p>
        </p:txBody>
      </p:sp>
      <p:pic>
        <p:nvPicPr>
          <p:cNvPr id="27" name="Graphic 26" descr="Contract with solid fill">
            <a:extLst>
              <a:ext uri="{FF2B5EF4-FFF2-40B4-BE49-F238E27FC236}">
                <a16:creationId xmlns:a16="http://schemas.microsoft.com/office/drawing/2014/main" id="{A835E6D0-CCEB-758A-4A01-E202017502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03805" y="3318941"/>
            <a:ext cx="804044" cy="804044"/>
          </a:xfrm>
          <a:prstGeom prst="rect">
            <a:avLst/>
          </a:prstGeom>
        </p:spPr>
      </p:pic>
      <p:pic>
        <p:nvPicPr>
          <p:cNvPr id="29" name="Graphic 28" descr="Document with solid fill">
            <a:extLst>
              <a:ext uri="{FF2B5EF4-FFF2-40B4-BE49-F238E27FC236}">
                <a16:creationId xmlns:a16="http://schemas.microsoft.com/office/drawing/2014/main" id="{12ED284D-E5EC-2D67-7590-012855C3CFD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41946" y="3287423"/>
            <a:ext cx="804044" cy="804044"/>
          </a:xfrm>
          <a:prstGeom prst="rect">
            <a:avLst/>
          </a:prstGeom>
        </p:spPr>
      </p:pic>
      <p:pic>
        <p:nvPicPr>
          <p:cNvPr id="31" name="Graphic 30" descr="Email with solid fill">
            <a:extLst>
              <a:ext uri="{FF2B5EF4-FFF2-40B4-BE49-F238E27FC236}">
                <a16:creationId xmlns:a16="http://schemas.microsoft.com/office/drawing/2014/main" id="{1641FD3E-573A-75D4-BA5B-B08078AC05B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445990" y="3307647"/>
            <a:ext cx="463021" cy="463021"/>
          </a:xfrm>
          <a:prstGeom prst="rect">
            <a:avLst/>
          </a:prstGeom>
        </p:spPr>
      </p:pic>
      <p:pic>
        <p:nvPicPr>
          <p:cNvPr id="34" name="Graphic 33" descr="Email with solid fill">
            <a:extLst>
              <a:ext uri="{FF2B5EF4-FFF2-40B4-BE49-F238E27FC236}">
                <a16:creationId xmlns:a16="http://schemas.microsoft.com/office/drawing/2014/main" id="{5AAB5E80-CC02-013E-3931-6D4EA695FA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05479" y="3324597"/>
            <a:ext cx="463021" cy="463021"/>
          </a:xfrm>
          <a:prstGeom prst="rect">
            <a:avLst/>
          </a:prstGeom>
        </p:spPr>
      </p:pic>
      <p:pic>
        <p:nvPicPr>
          <p:cNvPr id="37" name="Graphic 36" descr="Email with solid fill">
            <a:extLst>
              <a:ext uri="{FF2B5EF4-FFF2-40B4-BE49-F238E27FC236}">
                <a16:creationId xmlns:a16="http://schemas.microsoft.com/office/drawing/2014/main" id="{F5785413-EB95-881A-ED29-C04F582B887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173516" y="5738962"/>
            <a:ext cx="463021" cy="463021"/>
          </a:xfrm>
          <a:prstGeom prst="rect">
            <a:avLst/>
          </a:prstGeom>
        </p:spPr>
      </p:pic>
      <p:pic>
        <p:nvPicPr>
          <p:cNvPr id="39" name="Graphic 38" descr="Checkmark with solid fill">
            <a:extLst>
              <a:ext uri="{FF2B5EF4-FFF2-40B4-BE49-F238E27FC236}">
                <a16:creationId xmlns:a16="http://schemas.microsoft.com/office/drawing/2014/main" id="{783E1E90-178F-1BCC-F7FC-3C99443F2DE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806333" y="3307647"/>
            <a:ext cx="596575" cy="596575"/>
          </a:xfrm>
          <a:prstGeom prst="rect">
            <a:avLst/>
          </a:prstGeom>
        </p:spPr>
      </p:pic>
      <p:pic>
        <p:nvPicPr>
          <p:cNvPr id="40" name="Graphic 39" descr="Checkmark with solid fill">
            <a:extLst>
              <a:ext uri="{FF2B5EF4-FFF2-40B4-BE49-F238E27FC236}">
                <a16:creationId xmlns:a16="http://schemas.microsoft.com/office/drawing/2014/main" id="{4AAD6982-1894-3E50-E136-15812534481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94848" y="5672184"/>
            <a:ext cx="596575" cy="596575"/>
          </a:xfrm>
          <a:prstGeom prst="rect">
            <a:avLst/>
          </a:prstGeom>
        </p:spPr>
      </p:pic>
      <p:sp>
        <p:nvSpPr>
          <p:cNvPr id="49" name="Rectangle 48">
            <a:extLst>
              <a:ext uri="{FF2B5EF4-FFF2-40B4-BE49-F238E27FC236}">
                <a16:creationId xmlns:a16="http://schemas.microsoft.com/office/drawing/2014/main" id="{41E3A4B6-8AEA-48F9-B044-725AEFEA7578}"/>
              </a:ext>
            </a:extLst>
          </p:cNvPr>
          <p:cNvSpPr/>
          <p:nvPr/>
        </p:nvSpPr>
        <p:spPr>
          <a:xfrm>
            <a:off x="375138" y="5051083"/>
            <a:ext cx="1071355" cy="50692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login</a:t>
            </a:r>
          </a:p>
        </p:txBody>
      </p:sp>
      <p:cxnSp>
        <p:nvCxnSpPr>
          <p:cNvPr id="50" name="Straight Arrow Connector 49">
            <a:extLst>
              <a:ext uri="{FF2B5EF4-FFF2-40B4-BE49-F238E27FC236}">
                <a16:creationId xmlns:a16="http://schemas.microsoft.com/office/drawing/2014/main" id="{6F14D9ED-8DB7-BD73-93C6-F69B636D0636}"/>
              </a:ext>
            </a:extLst>
          </p:cNvPr>
          <p:cNvCxnSpPr>
            <a:cxnSpLocks/>
          </p:cNvCxnSpPr>
          <p:nvPr/>
        </p:nvCxnSpPr>
        <p:spPr>
          <a:xfrm>
            <a:off x="1629353" y="5304547"/>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18DDD26C-E8EC-F8E5-9B95-202C8920C523}"/>
              </a:ext>
            </a:extLst>
          </p:cNvPr>
          <p:cNvSpPr/>
          <p:nvPr/>
        </p:nvSpPr>
        <p:spPr>
          <a:xfrm>
            <a:off x="10855479" y="2702543"/>
            <a:ext cx="1071355" cy="50692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login</a:t>
            </a:r>
          </a:p>
        </p:txBody>
      </p:sp>
      <p:cxnSp>
        <p:nvCxnSpPr>
          <p:cNvPr id="52" name="Straight Arrow Connector 51">
            <a:extLst>
              <a:ext uri="{FF2B5EF4-FFF2-40B4-BE49-F238E27FC236}">
                <a16:creationId xmlns:a16="http://schemas.microsoft.com/office/drawing/2014/main" id="{39D884BC-EF9A-0D32-AC0B-26C30E9AD2B8}"/>
              </a:ext>
            </a:extLst>
          </p:cNvPr>
          <p:cNvCxnSpPr>
            <a:cxnSpLocks/>
          </p:cNvCxnSpPr>
          <p:nvPr/>
        </p:nvCxnSpPr>
        <p:spPr>
          <a:xfrm>
            <a:off x="10339426" y="2980915"/>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pic>
        <p:nvPicPr>
          <p:cNvPr id="54" name="Graphic 53" descr="Key with solid fill">
            <a:extLst>
              <a:ext uri="{FF2B5EF4-FFF2-40B4-BE49-F238E27FC236}">
                <a16:creationId xmlns:a16="http://schemas.microsoft.com/office/drawing/2014/main" id="{DBE2DDA6-0FB4-E636-4352-1B0F18380FD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085880" y="3415687"/>
            <a:ext cx="610551" cy="610551"/>
          </a:xfrm>
          <a:prstGeom prst="rect">
            <a:avLst/>
          </a:prstGeom>
        </p:spPr>
      </p:pic>
      <p:pic>
        <p:nvPicPr>
          <p:cNvPr id="55" name="Graphic 54" descr="Key with solid fill">
            <a:extLst>
              <a:ext uri="{FF2B5EF4-FFF2-40B4-BE49-F238E27FC236}">
                <a16:creationId xmlns:a16="http://schemas.microsoft.com/office/drawing/2014/main" id="{8B94474B-586B-3B53-16D1-818EBE80704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13387" y="5639575"/>
            <a:ext cx="610551" cy="610551"/>
          </a:xfrm>
          <a:prstGeom prst="rect">
            <a:avLst/>
          </a:prstGeom>
        </p:spPr>
      </p:pic>
      <p:sp>
        <p:nvSpPr>
          <p:cNvPr id="56" name="TextBox 55">
            <a:extLst>
              <a:ext uri="{FF2B5EF4-FFF2-40B4-BE49-F238E27FC236}">
                <a16:creationId xmlns:a16="http://schemas.microsoft.com/office/drawing/2014/main" id="{55B74B5E-5043-6CAA-938E-712FEC36314A}"/>
              </a:ext>
            </a:extLst>
          </p:cNvPr>
          <p:cNvSpPr txBox="1"/>
          <p:nvPr/>
        </p:nvSpPr>
        <p:spPr>
          <a:xfrm>
            <a:off x="411446" y="4537229"/>
            <a:ext cx="9779783" cy="338554"/>
          </a:xfrm>
          <a:prstGeom prst="rect">
            <a:avLst/>
          </a:prstGeom>
          <a:solidFill>
            <a:schemeClr val="bg1"/>
          </a:solidFill>
          <a:ln>
            <a:solidFill>
              <a:schemeClr val="bg2"/>
            </a:solidFill>
          </a:ln>
        </p:spPr>
        <p:txBody>
          <a:bodyPr wrap="square" rtlCol="0">
            <a:spAutoFit/>
          </a:bodyPr>
          <a:lstStyle/>
          <a:p>
            <a:pPr algn="ctr"/>
            <a:r>
              <a:rPr lang="en-GB" sz="1600" b="1">
                <a:solidFill>
                  <a:schemeClr val="bg2"/>
                </a:solidFill>
              </a:rPr>
              <a:t>NDSP</a:t>
            </a:r>
          </a:p>
        </p:txBody>
      </p:sp>
      <p:sp>
        <p:nvSpPr>
          <p:cNvPr id="57" name="TextBox 56">
            <a:extLst>
              <a:ext uri="{FF2B5EF4-FFF2-40B4-BE49-F238E27FC236}">
                <a16:creationId xmlns:a16="http://schemas.microsoft.com/office/drawing/2014/main" id="{35B69D96-9479-88EF-A7E8-FFECE70DA516}"/>
              </a:ext>
            </a:extLst>
          </p:cNvPr>
          <p:cNvSpPr txBox="1"/>
          <p:nvPr/>
        </p:nvSpPr>
        <p:spPr>
          <a:xfrm>
            <a:off x="2041874" y="2180482"/>
            <a:ext cx="9884960" cy="338554"/>
          </a:xfrm>
          <a:prstGeom prst="rect">
            <a:avLst/>
          </a:prstGeom>
          <a:solidFill>
            <a:schemeClr val="bg1"/>
          </a:solidFill>
          <a:ln>
            <a:solidFill>
              <a:schemeClr val="tx1"/>
            </a:solidFill>
          </a:ln>
        </p:spPr>
        <p:txBody>
          <a:bodyPr wrap="square" rtlCol="0">
            <a:spAutoFit/>
          </a:bodyPr>
          <a:lstStyle/>
          <a:p>
            <a:pPr algn="ctr"/>
            <a:r>
              <a:rPr lang="en-GB" sz="1600" b="1"/>
              <a:t>Legacy system</a:t>
            </a:r>
          </a:p>
        </p:txBody>
      </p:sp>
      <p:pic>
        <p:nvPicPr>
          <p:cNvPr id="59" name="Graphic 58" descr="Laptop with solid fill">
            <a:extLst>
              <a:ext uri="{FF2B5EF4-FFF2-40B4-BE49-F238E27FC236}">
                <a16:creationId xmlns:a16="http://schemas.microsoft.com/office/drawing/2014/main" id="{BEF8320F-B6EB-3B70-004D-D1B9B23BD68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921323" y="5487650"/>
            <a:ext cx="914400" cy="914400"/>
          </a:xfrm>
          <a:prstGeom prst="rect">
            <a:avLst/>
          </a:prstGeom>
        </p:spPr>
      </p:pic>
    </p:spTree>
    <p:extLst>
      <p:ext uri="{BB962C8B-B14F-4D97-AF65-F5344CB8AC3E}">
        <p14:creationId xmlns:p14="http://schemas.microsoft.com/office/powerpoint/2010/main" val="3420500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3" grpId="0" animBg="1"/>
      <p:bldP spid="24" grpId="0" animBg="1"/>
      <p:bldP spid="25" grpId="0" animBg="1"/>
      <p:bldP spid="49" grpId="0" animBg="1"/>
      <p:bldP spid="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32D1F-3BC2-BAD3-4DAD-E387F8014487}"/>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5E05542-D3F2-69CF-846C-9510997A6B09}"/>
              </a:ext>
            </a:extLst>
          </p:cNvPr>
          <p:cNvSpPr>
            <a:spLocks noGrp="1"/>
          </p:cNvSpPr>
          <p:nvPr>
            <p:ph idx="1"/>
          </p:nvPr>
        </p:nvSpPr>
        <p:spPr>
          <a:xfrm>
            <a:off x="432000" y="1563757"/>
            <a:ext cx="11088000" cy="4664242"/>
          </a:xfrm>
        </p:spPr>
        <p:txBody>
          <a:bodyPr>
            <a:normAutofit/>
          </a:bodyPr>
          <a:lstStyle/>
          <a:p>
            <a:pPr marL="285750" indent="-285750">
              <a:buFont typeface="Arial" panose="020B0604020202020204" pitchFamily="34" charset="0"/>
              <a:buChar char="•"/>
            </a:pPr>
            <a:r>
              <a:rPr lang="en-GB" sz="1800" dirty="0">
                <a:ea typeface="Calibri" panose="020F0502020204030204" pitchFamily="34" charset="0"/>
                <a:cs typeface="Times New Roman" panose="02020603050405020304" pitchFamily="18" charset="0"/>
              </a:rPr>
              <a:t>DIDS v2.0 Data Provision Notice (DPN) now published.</a:t>
            </a:r>
          </a:p>
          <a:p>
            <a:pPr marL="285750" indent="-285750">
              <a:buFont typeface="Arial" panose="020B0604020202020204" pitchFamily="34" charset="0"/>
              <a:buChar char="•"/>
            </a:pPr>
            <a:endParaRPr lang="en-GB" sz="18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800" dirty="0">
                <a:ea typeface="Calibri" panose="020F0502020204030204" pitchFamily="34" charset="0"/>
                <a:cs typeface="Times New Roman" panose="02020603050405020304" pitchFamily="18" charset="0"/>
              </a:rPr>
              <a:t>Information on Sensitive and Legally Restricted codes published.</a:t>
            </a:r>
          </a:p>
          <a:p>
            <a:pPr marL="285750" indent="-285750">
              <a:buFont typeface="Arial" panose="020B0604020202020204" pitchFamily="34" charset="0"/>
              <a:buChar char="•"/>
            </a:pPr>
            <a:endParaRPr lang="en-GB" sz="18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800" dirty="0">
                <a:ea typeface="Calibri" panose="020F0502020204030204" pitchFamily="34" charset="0"/>
                <a:cs typeface="Times New Roman" panose="02020603050405020304" pitchFamily="18" charset="0"/>
              </a:rPr>
              <a:t>Notification email issued on 1 April 2026 of DIDS v2.0 Local data collection commencing.</a:t>
            </a:r>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BC1F9659-4BDE-7829-085C-0BC04B472050}"/>
              </a:ext>
            </a:extLst>
          </p:cNvPr>
          <p:cNvSpPr>
            <a:spLocks noGrp="1"/>
          </p:cNvSpPr>
          <p:nvPr>
            <p:ph type="title"/>
          </p:nvPr>
        </p:nvSpPr>
        <p:spPr/>
        <p:txBody>
          <a:bodyPr>
            <a:normAutofit/>
          </a:bodyPr>
          <a:lstStyle/>
          <a:p>
            <a:r>
              <a:rPr lang="en-GB" spc="-40" dirty="0"/>
              <a:t>Key updates since March Webinar </a:t>
            </a:r>
          </a:p>
        </p:txBody>
      </p:sp>
      <p:pic>
        <p:nvPicPr>
          <p:cNvPr id="3" name="Graphic 2" descr="Group with solid fill">
            <a:extLst>
              <a:ext uri="{FF2B5EF4-FFF2-40B4-BE49-F238E27FC236}">
                <a16:creationId xmlns:a16="http://schemas.microsoft.com/office/drawing/2014/main" id="{7F410B4F-E9E3-61E6-DE91-130210B4274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70968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EAC31-8D33-5B61-C76B-F6204483FCA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F082A4-F79E-FD9E-84F4-6AE866936485}"/>
              </a:ext>
            </a:extLst>
          </p:cNvPr>
          <p:cNvSpPr>
            <a:spLocks noGrp="1"/>
          </p:cNvSpPr>
          <p:nvPr>
            <p:ph idx="1"/>
          </p:nvPr>
        </p:nvSpPr>
        <p:spPr>
          <a:xfrm>
            <a:off x="375138" y="1379842"/>
            <a:ext cx="4104097" cy="4803243"/>
          </a:xfrm>
        </p:spPr>
        <p:txBody>
          <a:bodyPr>
            <a:normAutofit/>
          </a:bodyPr>
          <a:lstStyle/>
          <a:p>
            <a:pPr fontAlgn="base"/>
            <a:r>
              <a:rPr lang="en-GB" dirty="0"/>
              <a:t>You will be asked the same kind of information such as:</a:t>
            </a:r>
          </a:p>
          <a:p>
            <a:pPr fontAlgn="base"/>
            <a:endParaRPr lang="en-GB" dirty="0"/>
          </a:p>
          <a:p>
            <a:pPr marL="342900" indent="-342900" fontAlgn="base">
              <a:buFont typeface="Arial" panose="020B0604020202020204" pitchFamily="34" charset="0"/>
              <a:buChar char="•"/>
            </a:pPr>
            <a:r>
              <a:rPr lang="en-GB" dirty="0"/>
              <a:t>Organisation that you will be submit for</a:t>
            </a:r>
          </a:p>
          <a:p>
            <a:pPr marL="342900" indent="-342900" fontAlgn="base">
              <a:buFont typeface="Arial" panose="020B0604020202020204" pitchFamily="34" charset="0"/>
              <a:buChar char="•"/>
            </a:pPr>
            <a:r>
              <a:rPr lang="en-GB" dirty="0"/>
              <a:t>ODS code</a:t>
            </a:r>
          </a:p>
          <a:p>
            <a:pPr marL="342900" indent="-342900" fontAlgn="base">
              <a:buFont typeface="Arial" panose="020B0604020202020204" pitchFamily="34" charset="0"/>
              <a:buChar char="•"/>
            </a:pPr>
            <a:r>
              <a:rPr lang="en-GB" dirty="0"/>
              <a:t>IG lead contact</a:t>
            </a:r>
          </a:p>
          <a:p>
            <a:pPr marL="342900" indent="-342900" fontAlgn="base">
              <a:buFont typeface="Arial" panose="020B0604020202020204" pitchFamily="34" charset="0"/>
              <a:buChar char="•"/>
            </a:pPr>
            <a:endParaRPr lang="en-GB" dirty="0"/>
          </a:p>
          <a:p>
            <a:pPr fontAlgn="base"/>
            <a:r>
              <a:rPr lang="en-GB" dirty="0"/>
              <a:t>Your request will be sent to the IG lead</a:t>
            </a:r>
          </a:p>
          <a:p>
            <a:pPr marL="342900" indent="-342900" fontAlgn="base">
              <a:buFont typeface="Arial" panose="020B0604020202020204" pitchFamily="34" charset="0"/>
              <a:buChar char="•"/>
            </a:pPr>
            <a:endParaRPr lang="en-GB" dirty="0"/>
          </a:p>
        </p:txBody>
      </p:sp>
      <p:sp>
        <p:nvSpPr>
          <p:cNvPr id="6" name="Title 1">
            <a:extLst>
              <a:ext uri="{FF2B5EF4-FFF2-40B4-BE49-F238E27FC236}">
                <a16:creationId xmlns:a16="http://schemas.microsoft.com/office/drawing/2014/main" id="{51CA308B-AB15-2F3F-CCEE-201211E4762D}"/>
              </a:ext>
            </a:extLst>
          </p:cNvPr>
          <p:cNvSpPr txBox="1">
            <a:spLocks/>
          </p:cNvSpPr>
          <p:nvPr/>
        </p:nvSpPr>
        <p:spPr>
          <a:xfrm>
            <a:off x="375138" y="182821"/>
            <a:ext cx="11404154" cy="865186"/>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base">
              <a:lnSpc>
                <a:spcPct val="150000"/>
              </a:lnSpc>
            </a:pPr>
            <a:r>
              <a:rPr lang="en-GB"/>
              <a:t>Permission request</a:t>
            </a:r>
          </a:p>
        </p:txBody>
      </p:sp>
      <p:pic>
        <p:nvPicPr>
          <p:cNvPr id="8" name="Picture 7">
            <a:extLst>
              <a:ext uri="{FF2B5EF4-FFF2-40B4-BE49-F238E27FC236}">
                <a16:creationId xmlns:a16="http://schemas.microsoft.com/office/drawing/2014/main" id="{0379FCDE-56F9-9C57-BB1D-7DADD6E719AE}"/>
              </a:ext>
            </a:extLst>
          </p:cNvPr>
          <p:cNvPicPr>
            <a:picLocks noChangeAspect="1"/>
          </p:cNvPicPr>
          <p:nvPr/>
        </p:nvPicPr>
        <p:blipFill>
          <a:blip r:embed="rId2"/>
          <a:stretch>
            <a:fillRect/>
          </a:stretch>
        </p:blipFill>
        <p:spPr>
          <a:xfrm>
            <a:off x="4752842" y="1152847"/>
            <a:ext cx="3364113" cy="428054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B9B9EF2B-084A-5417-FA43-433C0F258B43}"/>
              </a:ext>
            </a:extLst>
          </p:cNvPr>
          <p:cNvPicPr>
            <a:picLocks noChangeAspect="1"/>
          </p:cNvPicPr>
          <p:nvPr/>
        </p:nvPicPr>
        <p:blipFill>
          <a:blip r:embed="rId3"/>
          <a:stretch>
            <a:fillRect/>
          </a:stretch>
        </p:blipFill>
        <p:spPr>
          <a:xfrm>
            <a:off x="7830390" y="2358888"/>
            <a:ext cx="3686628" cy="365358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43784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C7DFE-F3E8-1491-A2AD-A07F2E1E0A8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D53C88A-FA0E-A819-9CA3-02D202F2D0E0}"/>
              </a:ext>
            </a:extLst>
          </p:cNvPr>
          <p:cNvSpPr>
            <a:spLocks noGrp="1"/>
          </p:cNvSpPr>
          <p:nvPr>
            <p:ph type="title"/>
          </p:nvPr>
        </p:nvSpPr>
        <p:spPr>
          <a:xfrm>
            <a:off x="432000" y="432000"/>
            <a:ext cx="4409966" cy="865186"/>
          </a:xfrm>
        </p:spPr>
        <p:txBody>
          <a:bodyPr/>
          <a:lstStyle/>
          <a:p>
            <a:r>
              <a:rPr lang="en-GB"/>
              <a:t>Permission model</a:t>
            </a:r>
          </a:p>
        </p:txBody>
      </p:sp>
      <p:sp>
        <p:nvSpPr>
          <p:cNvPr id="16" name="TextBox 15">
            <a:extLst>
              <a:ext uri="{FF2B5EF4-FFF2-40B4-BE49-F238E27FC236}">
                <a16:creationId xmlns:a16="http://schemas.microsoft.com/office/drawing/2014/main" id="{BDE648C2-DB19-0E5A-3B46-25867F2D8545}"/>
              </a:ext>
            </a:extLst>
          </p:cNvPr>
          <p:cNvSpPr txBox="1"/>
          <p:nvPr/>
        </p:nvSpPr>
        <p:spPr>
          <a:xfrm>
            <a:off x="266205" y="1636800"/>
            <a:ext cx="9151521" cy="2585323"/>
          </a:xfrm>
          <a:prstGeom prst="rect">
            <a:avLst/>
          </a:prstGeom>
          <a:noFill/>
        </p:spPr>
        <p:txBody>
          <a:bodyPr wrap="square" rtlCol="0">
            <a:spAutoFit/>
          </a:bodyPr>
          <a:lstStyle/>
          <a:p>
            <a:r>
              <a:rPr lang="en-GB"/>
              <a:t>If you submit for multiple organisations you have to ask permissions for each one.</a:t>
            </a:r>
          </a:p>
          <a:p>
            <a:endParaRPr lang="en-GB"/>
          </a:p>
          <a:p>
            <a:r>
              <a:rPr lang="en-GB"/>
              <a:t>Each permission on NDSP is associated with:</a:t>
            </a:r>
          </a:p>
          <a:p>
            <a:endParaRPr lang="en-GB"/>
          </a:p>
          <a:p>
            <a:endParaRPr lang="en-GB"/>
          </a:p>
          <a:p>
            <a:pPr marL="285750" indent="-285750">
              <a:buFont typeface="Arial" panose="020B0604020202020204" pitchFamily="34" charset="0"/>
              <a:buChar char="•"/>
            </a:pPr>
            <a:r>
              <a:rPr lang="en-GB"/>
              <a:t>A data collection (e.g. DIDS v2.0) </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An organisation</a:t>
            </a:r>
          </a:p>
          <a:p>
            <a:pPr marL="285750" indent="-285750">
              <a:buFont typeface="Arial" panose="020B0604020202020204" pitchFamily="34" charset="0"/>
              <a:buChar char="•"/>
            </a:pPr>
            <a:endParaRPr lang="en-GB"/>
          </a:p>
        </p:txBody>
      </p:sp>
      <p:sp>
        <p:nvSpPr>
          <p:cNvPr id="6" name="TextBox 5">
            <a:extLst>
              <a:ext uri="{FF2B5EF4-FFF2-40B4-BE49-F238E27FC236}">
                <a16:creationId xmlns:a16="http://schemas.microsoft.com/office/drawing/2014/main" id="{76D6E268-4485-8895-CE86-EA830B609365}"/>
              </a:ext>
            </a:extLst>
          </p:cNvPr>
          <p:cNvSpPr txBox="1"/>
          <p:nvPr/>
        </p:nvSpPr>
        <p:spPr>
          <a:xfrm>
            <a:off x="3141311" y="3259288"/>
            <a:ext cx="6143296" cy="369332"/>
          </a:xfrm>
          <a:prstGeom prst="rect">
            <a:avLst/>
          </a:prstGeom>
          <a:noFill/>
        </p:spPr>
        <p:txBody>
          <a:bodyPr wrap="square">
            <a:spAutoFit/>
          </a:bodyPr>
          <a:lstStyle/>
          <a:p>
            <a:r>
              <a:rPr lang="en-GB"/>
              <a:t> </a:t>
            </a:r>
            <a:r>
              <a:rPr lang="en-GB" b="0">
                <a:effectLst/>
              </a:rPr>
              <a:t> </a:t>
            </a:r>
            <a:endParaRPr lang="en-GB"/>
          </a:p>
        </p:txBody>
      </p:sp>
      <p:pic>
        <p:nvPicPr>
          <p:cNvPr id="28" name="Picture 27">
            <a:extLst>
              <a:ext uri="{FF2B5EF4-FFF2-40B4-BE49-F238E27FC236}">
                <a16:creationId xmlns:a16="http://schemas.microsoft.com/office/drawing/2014/main" id="{95914248-2693-92D9-4957-CB6F2B99BE47}"/>
              </a:ext>
            </a:extLst>
          </p:cNvPr>
          <p:cNvPicPr>
            <a:picLocks noChangeAspect="1"/>
          </p:cNvPicPr>
          <p:nvPr/>
        </p:nvPicPr>
        <p:blipFill>
          <a:blip r:embed="rId3"/>
          <a:stretch>
            <a:fillRect/>
          </a:stretch>
        </p:blipFill>
        <p:spPr>
          <a:xfrm>
            <a:off x="3319913" y="4284412"/>
            <a:ext cx="874122" cy="874122"/>
          </a:xfrm>
          <a:prstGeom prst="rect">
            <a:avLst/>
          </a:prstGeom>
        </p:spPr>
      </p:pic>
      <p:pic>
        <p:nvPicPr>
          <p:cNvPr id="30" name="Picture 29">
            <a:extLst>
              <a:ext uri="{FF2B5EF4-FFF2-40B4-BE49-F238E27FC236}">
                <a16:creationId xmlns:a16="http://schemas.microsoft.com/office/drawing/2014/main" id="{C4C7B306-3599-A47E-68E6-664B490D7E7E}"/>
              </a:ext>
            </a:extLst>
          </p:cNvPr>
          <p:cNvPicPr>
            <a:picLocks noChangeAspect="1"/>
          </p:cNvPicPr>
          <p:nvPr/>
        </p:nvPicPr>
        <p:blipFill>
          <a:blip r:embed="rId4"/>
          <a:stretch>
            <a:fillRect/>
          </a:stretch>
        </p:blipFill>
        <p:spPr>
          <a:xfrm>
            <a:off x="5579351" y="4210650"/>
            <a:ext cx="874121" cy="874121"/>
          </a:xfrm>
          <a:prstGeom prst="rect">
            <a:avLst/>
          </a:prstGeom>
        </p:spPr>
      </p:pic>
      <p:sp>
        <p:nvSpPr>
          <p:cNvPr id="32" name="Google Shape;1355;p66">
            <a:extLst>
              <a:ext uri="{FF2B5EF4-FFF2-40B4-BE49-F238E27FC236}">
                <a16:creationId xmlns:a16="http://schemas.microsoft.com/office/drawing/2014/main" id="{6E622076-B82F-1FF9-B115-085C03ABC697}"/>
              </a:ext>
            </a:extLst>
          </p:cNvPr>
          <p:cNvSpPr txBox="1"/>
          <p:nvPr/>
        </p:nvSpPr>
        <p:spPr>
          <a:xfrm>
            <a:off x="2860764" y="5383720"/>
            <a:ext cx="1789747"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400" b="1">
                <a:solidFill>
                  <a:schemeClr val="bg2">
                    <a:lumMod val="75000"/>
                  </a:schemeClr>
                </a:solidFill>
                <a:latin typeface="Arial"/>
                <a:ea typeface="Arial"/>
                <a:cs typeface="Arial"/>
                <a:sym typeface="Arial"/>
              </a:rPr>
              <a:t>Permission</a:t>
            </a:r>
            <a:endParaRPr sz="1400" b="1">
              <a:solidFill>
                <a:schemeClr val="bg2">
                  <a:lumMod val="75000"/>
                </a:schemeClr>
              </a:solidFill>
              <a:latin typeface="Arial"/>
              <a:ea typeface="Arial"/>
              <a:cs typeface="Arial"/>
              <a:sym typeface="Arial"/>
            </a:endParaRPr>
          </a:p>
        </p:txBody>
      </p:sp>
      <p:sp>
        <p:nvSpPr>
          <p:cNvPr id="33" name="Google Shape;1355;p66">
            <a:extLst>
              <a:ext uri="{FF2B5EF4-FFF2-40B4-BE49-F238E27FC236}">
                <a16:creationId xmlns:a16="http://schemas.microsoft.com/office/drawing/2014/main" id="{01B3E1A4-EB9F-E2BE-6A35-8F9917A115BC}"/>
              </a:ext>
            </a:extLst>
          </p:cNvPr>
          <p:cNvSpPr txBox="1"/>
          <p:nvPr/>
        </p:nvSpPr>
        <p:spPr>
          <a:xfrm>
            <a:off x="5121537" y="5321431"/>
            <a:ext cx="1789747" cy="523180"/>
          </a:xfrm>
          <a:prstGeom prst="rect">
            <a:avLst/>
          </a:prstGeom>
          <a:noFill/>
          <a:ln>
            <a:noFill/>
          </a:ln>
        </p:spPr>
        <p:txBody>
          <a:bodyPr spcFirstLastPara="1" wrap="square" lIns="91425" tIns="45700" rIns="91425" bIns="45700" anchor="t" anchorCtr="0">
            <a:spAutoFit/>
          </a:bodyPr>
          <a:lstStyle/>
          <a:p>
            <a:pPr algn="ctr"/>
            <a:r>
              <a:rPr lang="en-GB" sz="1400" b="1">
                <a:solidFill>
                  <a:schemeClr val="bg2">
                    <a:lumMod val="75000"/>
                  </a:schemeClr>
                </a:solidFill>
                <a:latin typeface="Arial"/>
                <a:ea typeface="Arial"/>
                <a:cs typeface="Arial"/>
                <a:sym typeface="Arial"/>
              </a:rPr>
              <a:t>Data</a:t>
            </a:r>
            <a:endParaRPr lang="en-US" sz="1400" b="1">
              <a:solidFill>
                <a:schemeClr val="bg2">
                  <a:lumMod val="75000"/>
                </a:schemeClr>
              </a:solidFill>
              <a:latin typeface="Arial"/>
              <a:ea typeface="Arial"/>
              <a:cs typeface="Arial"/>
              <a:sym typeface="Arial"/>
            </a:endParaRPr>
          </a:p>
          <a:p>
            <a:pPr marL="0" marR="0" lvl="0" indent="0" algn="ctr">
              <a:spcBef>
                <a:spcPts val="0"/>
              </a:spcBef>
              <a:spcAft>
                <a:spcPts val="0"/>
              </a:spcAft>
              <a:buNone/>
            </a:pPr>
            <a:r>
              <a:rPr lang="en-GB" sz="1400" b="1">
                <a:solidFill>
                  <a:schemeClr val="bg2">
                    <a:lumMod val="75000"/>
                  </a:schemeClr>
                </a:solidFill>
                <a:latin typeface="Arial"/>
                <a:ea typeface="Arial"/>
                <a:cs typeface="Arial"/>
                <a:sym typeface="Arial"/>
              </a:rPr>
              <a:t>Collection</a:t>
            </a:r>
            <a:endParaRPr sz="1400" b="1">
              <a:solidFill>
                <a:schemeClr val="bg2">
                  <a:lumMod val="75000"/>
                </a:schemeClr>
              </a:solidFill>
              <a:latin typeface="Arial"/>
              <a:ea typeface="Arial"/>
              <a:cs typeface="Arial"/>
            </a:endParaRPr>
          </a:p>
        </p:txBody>
      </p:sp>
      <p:sp>
        <p:nvSpPr>
          <p:cNvPr id="35" name="Google Shape;1355;p66">
            <a:extLst>
              <a:ext uri="{FF2B5EF4-FFF2-40B4-BE49-F238E27FC236}">
                <a16:creationId xmlns:a16="http://schemas.microsoft.com/office/drawing/2014/main" id="{DFEC8BE0-0104-F4AA-3C9B-23DDEAB5F844}"/>
              </a:ext>
            </a:extLst>
          </p:cNvPr>
          <p:cNvSpPr txBox="1"/>
          <p:nvPr/>
        </p:nvSpPr>
        <p:spPr>
          <a:xfrm>
            <a:off x="6298001" y="4458304"/>
            <a:ext cx="1226566" cy="58473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1">
                <a:solidFill>
                  <a:schemeClr val="bg2">
                    <a:lumMod val="75000"/>
                  </a:schemeClr>
                </a:solidFill>
                <a:latin typeface="Arial"/>
                <a:ea typeface="Arial"/>
                <a:cs typeface="Arial"/>
                <a:sym typeface="Arial"/>
              </a:rPr>
              <a:t>+</a:t>
            </a:r>
            <a:endParaRPr sz="3200" b="1">
              <a:solidFill>
                <a:schemeClr val="bg2">
                  <a:lumMod val="75000"/>
                </a:schemeClr>
              </a:solidFill>
              <a:latin typeface="Arial"/>
              <a:ea typeface="Arial"/>
              <a:cs typeface="Arial"/>
              <a:sym typeface="Arial"/>
            </a:endParaRPr>
          </a:p>
        </p:txBody>
      </p:sp>
      <p:sp>
        <p:nvSpPr>
          <p:cNvPr id="36" name="Google Shape;1355;p66">
            <a:extLst>
              <a:ext uri="{FF2B5EF4-FFF2-40B4-BE49-F238E27FC236}">
                <a16:creationId xmlns:a16="http://schemas.microsoft.com/office/drawing/2014/main" id="{6D29F191-7E8E-655C-BA91-8D5AEC1DFDD7}"/>
              </a:ext>
            </a:extLst>
          </p:cNvPr>
          <p:cNvSpPr txBox="1"/>
          <p:nvPr/>
        </p:nvSpPr>
        <p:spPr>
          <a:xfrm>
            <a:off x="6630348" y="5321431"/>
            <a:ext cx="2138965"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400" b="1">
                <a:solidFill>
                  <a:schemeClr val="bg2">
                    <a:lumMod val="75000"/>
                  </a:schemeClr>
                </a:solidFill>
                <a:latin typeface="Arial"/>
                <a:ea typeface="Arial"/>
                <a:cs typeface="Arial"/>
                <a:sym typeface="Arial"/>
              </a:rPr>
              <a:t>Organisation</a:t>
            </a:r>
            <a:endParaRPr sz="1400" b="1">
              <a:solidFill>
                <a:schemeClr val="bg2">
                  <a:lumMod val="75000"/>
                </a:schemeClr>
              </a:solidFill>
              <a:latin typeface="Arial"/>
              <a:ea typeface="Arial"/>
              <a:cs typeface="Arial"/>
              <a:sym typeface="Arial"/>
            </a:endParaRPr>
          </a:p>
        </p:txBody>
      </p:sp>
      <p:pic>
        <p:nvPicPr>
          <p:cNvPr id="38" name="Picture 37">
            <a:extLst>
              <a:ext uri="{FF2B5EF4-FFF2-40B4-BE49-F238E27FC236}">
                <a16:creationId xmlns:a16="http://schemas.microsoft.com/office/drawing/2014/main" id="{F24FAB10-9234-56AD-AAE2-E2816B31797A}"/>
              </a:ext>
            </a:extLst>
          </p:cNvPr>
          <p:cNvPicPr>
            <a:picLocks noChangeAspect="1"/>
          </p:cNvPicPr>
          <p:nvPr/>
        </p:nvPicPr>
        <p:blipFill>
          <a:blip r:embed="rId5"/>
          <a:stretch>
            <a:fillRect/>
          </a:stretch>
        </p:blipFill>
        <p:spPr>
          <a:xfrm>
            <a:off x="7312203" y="4306073"/>
            <a:ext cx="775256" cy="775256"/>
          </a:xfrm>
          <a:prstGeom prst="rect">
            <a:avLst/>
          </a:prstGeom>
        </p:spPr>
      </p:pic>
      <p:sp>
        <p:nvSpPr>
          <p:cNvPr id="2" name="Equals 1">
            <a:extLst>
              <a:ext uri="{FF2B5EF4-FFF2-40B4-BE49-F238E27FC236}">
                <a16:creationId xmlns:a16="http://schemas.microsoft.com/office/drawing/2014/main" id="{54D04A90-3304-CC17-09DE-1EE1DD80594F}"/>
              </a:ext>
            </a:extLst>
          </p:cNvPr>
          <p:cNvSpPr/>
          <p:nvPr/>
        </p:nvSpPr>
        <p:spPr>
          <a:xfrm>
            <a:off x="4544551" y="4531891"/>
            <a:ext cx="725553" cy="392074"/>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983394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E245AC-7FA0-4D09-875F-75FF92E40C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75DADD-B600-6566-BE93-F83D3AB627A8}"/>
              </a:ext>
            </a:extLst>
          </p:cNvPr>
          <p:cNvSpPr>
            <a:spLocks noGrp="1"/>
          </p:cNvSpPr>
          <p:nvPr>
            <p:ph type="title"/>
          </p:nvPr>
        </p:nvSpPr>
        <p:spPr/>
        <p:txBody>
          <a:bodyPr/>
          <a:lstStyle/>
          <a:p>
            <a:r>
              <a:rPr lang="en-GB"/>
              <a:t>How to submit data</a:t>
            </a:r>
          </a:p>
        </p:txBody>
      </p:sp>
      <p:sp>
        <p:nvSpPr>
          <p:cNvPr id="3" name="Text Placeholder 2">
            <a:extLst>
              <a:ext uri="{FF2B5EF4-FFF2-40B4-BE49-F238E27FC236}">
                <a16:creationId xmlns:a16="http://schemas.microsoft.com/office/drawing/2014/main" id="{CE324A1D-8240-2C24-00FE-715CADAE2145}"/>
              </a:ext>
            </a:extLst>
          </p:cNvPr>
          <p:cNvSpPr>
            <a:spLocks noGrp="1"/>
          </p:cNvSpPr>
          <p:nvPr>
            <p:ph type="body" sz="quarter" idx="13"/>
          </p:nvPr>
        </p:nvSpPr>
        <p:spPr/>
        <p:txBody>
          <a:bodyPr/>
          <a:lstStyle/>
          <a:p>
            <a:r>
              <a:rPr lang="en-GB"/>
              <a:t>Via file upload</a:t>
            </a:r>
          </a:p>
        </p:txBody>
      </p:sp>
    </p:spTree>
    <p:extLst>
      <p:ext uri="{BB962C8B-B14F-4D97-AF65-F5344CB8AC3E}">
        <p14:creationId xmlns:p14="http://schemas.microsoft.com/office/powerpoint/2010/main" val="47385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4BC33-6F49-5FD2-B5DA-FD7A67677F1B}"/>
              </a:ext>
            </a:extLst>
          </p:cNvPr>
          <p:cNvSpPr>
            <a:spLocks noGrp="1"/>
          </p:cNvSpPr>
          <p:nvPr>
            <p:ph type="title"/>
          </p:nvPr>
        </p:nvSpPr>
        <p:spPr/>
        <p:txBody>
          <a:bodyPr/>
          <a:lstStyle/>
          <a:p>
            <a:r>
              <a:rPr lang="en-GB"/>
              <a:t>Before you submit a file.. </a:t>
            </a:r>
          </a:p>
        </p:txBody>
      </p:sp>
      <p:sp>
        <p:nvSpPr>
          <p:cNvPr id="3" name="Content Placeholder 2">
            <a:extLst>
              <a:ext uri="{FF2B5EF4-FFF2-40B4-BE49-F238E27FC236}">
                <a16:creationId xmlns:a16="http://schemas.microsoft.com/office/drawing/2014/main" id="{A8C92CE6-813C-28C9-10C5-5A4A10854673}"/>
              </a:ext>
            </a:extLst>
          </p:cNvPr>
          <p:cNvSpPr>
            <a:spLocks noGrp="1"/>
          </p:cNvSpPr>
          <p:nvPr>
            <p:ph idx="1"/>
          </p:nvPr>
        </p:nvSpPr>
        <p:spPr>
          <a:xfrm>
            <a:off x="585595" y="1640749"/>
            <a:ext cx="10062203" cy="4026443"/>
          </a:xfrm>
        </p:spPr>
        <p:txBody>
          <a:bodyPr/>
          <a:lstStyle/>
          <a:p>
            <a:r>
              <a:rPr lang="en-GB"/>
              <a:t>You will need:</a:t>
            </a:r>
            <a:br>
              <a:rPr lang="en-GB"/>
            </a:br>
            <a:br>
              <a:rPr lang="en-GB"/>
            </a:br>
            <a:r>
              <a:rPr lang="en-GB"/>
              <a:t>1.  An active account, which has the permissions for your chosen organisation and collection.</a:t>
            </a:r>
          </a:p>
          <a:p>
            <a:endParaRPr lang="en-GB"/>
          </a:p>
          <a:p>
            <a:r>
              <a:rPr lang="en-GB"/>
              <a:t>2. An understanding of the file structure and file formats for your collection.  Each collection shares its own specification and guidance.  </a:t>
            </a:r>
          </a:p>
          <a:p>
            <a:endParaRPr lang="en-GB"/>
          </a:p>
          <a:p>
            <a:r>
              <a:rPr lang="en-GB"/>
              <a:t>3. A submission file prepared in line with the specification.  </a:t>
            </a:r>
          </a:p>
          <a:p>
            <a:r>
              <a:rPr lang="en-GB"/>
              <a:t> </a:t>
            </a:r>
          </a:p>
        </p:txBody>
      </p:sp>
    </p:spTree>
    <p:extLst>
      <p:ext uri="{BB962C8B-B14F-4D97-AF65-F5344CB8AC3E}">
        <p14:creationId xmlns:p14="http://schemas.microsoft.com/office/powerpoint/2010/main" val="1894616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2E872-5EF9-B516-C9A4-878C1AE3A0C3}"/>
              </a:ext>
            </a:extLst>
          </p:cNvPr>
          <p:cNvSpPr>
            <a:spLocks noGrp="1"/>
          </p:cNvSpPr>
          <p:nvPr>
            <p:ph type="title"/>
          </p:nvPr>
        </p:nvSpPr>
        <p:spPr/>
        <p:txBody>
          <a:bodyPr/>
          <a:lstStyle/>
          <a:p>
            <a:r>
              <a:rPr lang="en-GB"/>
              <a:t>Starting a file submission</a:t>
            </a:r>
          </a:p>
        </p:txBody>
      </p:sp>
      <p:sp>
        <p:nvSpPr>
          <p:cNvPr id="3" name="Content Placeholder 2">
            <a:extLst>
              <a:ext uri="{FF2B5EF4-FFF2-40B4-BE49-F238E27FC236}">
                <a16:creationId xmlns:a16="http://schemas.microsoft.com/office/drawing/2014/main" id="{5DAB3A01-AA22-C3A7-A1E5-9A860F4627D8}"/>
              </a:ext>
            </a:extLst>
          </p:cNvPr>
          <p:cNvSpPr>
            <a:spLocks noGrp="1"/>
          </p:cNvSpPr>
          <p:nvPr>
            <p:ph idx="1"/>
          </p:nvPr>
        </p:nvSpPr>
        <p:spPr>
          <a:xfrm>
            <a:off x="375138" y="1415778"/>
            <a:ext cx="5537982" cy="4026443"/>
          </a:xfrm>
        </p:spPr>
        <p:txBody>
          <a:bodyPr>
            <a:normAutofit/>
          </a:bodyPr>
          <a:lstStyle/>
          <a:p>
            <a:pPr fontAlgn="base"/>
            <a:r>
              <a:rPr lang="en-US"/>
              <a:t>Before you can begin submitting data, you must log into the National Data Submission Portal. Once you are logged in, you will land on the home page, where you will see your available collection(s) listed.  </a:t>
            </a:r>
          </a:p>
          <a:p>
            <a:pPr fontAlgn="base"/>
            <a:r>
              <a:rPr lang="en-US"/>
              <a:t>You can start a submission by choosing ‘Submit’ next to a reporting period in the deadline table. </a:t>
            </a:r>
            <a:br>
              <a:rPr lang="en-US"/>
            </a:br>
            <a:br>
              <a:rPr lang="en-US"/>
            </a:br>
            <a:endParaRPr lang="en-GB"/>
          </a:p>
        </p:txBody>
      </p:sp>
      <p:pic>
        <p:nvPicPr>
          <p:cNvPr id="5" name="Picture 4" descr="A screenshot of a computer&#10;&#10;AI-generated content may be incorrect.">
            <a:extLst>
              <a:ext uri="{FF2B5EF4-FFF2-40B4-BE49-F238E27FC236}">
                <a16:creationId xmlns:a16="http://schemas.microsoft.com/office/drawing/2014/main" id="{A00E623C-6922-B2D8-B864-DAC9AA492DCC}"/>
              </a:ext>
            </a:extLst>
          </p:cNvPr>
          <p:cNvPicPr>
            <a:picLocks noChangeAspect="1"/>
          </p:cNvPicPr>
          <p:nvPr/>
        </p:nvPicPr>
        <p:blipFill>
          <a:blip r:embed="rId3"/>
          <a:stretch>
            <a:fillRect/>
          </a:stretch>
        </p:blipFill>
        <p:spPr>
          <a:xfrm>
            <a:off x="6278882" y="802574"/>
            <a:ext cx="5642368" cy="5052535"/>
          </a:xfrm>
          <a:prstGeom prst="rect">
            <a:avLst/>
          </a:prstGeom>
        </p:spPr>
      </p:pic>
      <p:sp>
        <p:nvSpPr>
          <p:cNvPr id="6" name="Oval 5">
            <a:extLst>
              <a:ext uri="{FF2B5EF4-FFF2-40B4-BE49-F238E27FC236}">
                <a16:creationId xmlns:a16="http://schemas.microsoft.com/office/drawing/2014/main" id="{B303271B-FCD2-43C5-A3C5-18F620A28D7B}"/>
              </a:ext>
            </a:extLst>
          </p:cNvPr>
          <p:cNvSpPr/>
          <p:nvPr/>
        </p:nvSpPr>
        <p:spPr>
          <a:xfrm>
            <a:off x="10412360" y="3365712"/>
            <a:ext cx="698091" cy="2231922"/>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67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41952-D3CA-F2E9-3A5E-6D2DC64A19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B00E60-D825-11DA-519A-4E8CC7A33F90}"/>
              </a:ext>
            </a:extLst>
          </p:cNvPr>
          <p:cNvSpPr>
            <a:spLocks noGrp="1"/>
          </p:cNvSpPr>
          <p:nvPr>
            <p:ph type="title"/>
          </p:nvPr>
        </p:nvSpPr>
        <p:spPr/>
        <p:txBody>
          <a:bodyPr>
            <a:normAutofit/>
          </a:bodyPr>
          <a:lstStyle/>
          <a:p>
            <a:r>
              <a:rPr lang="en-GB"/>
              <a:t>Choosing and uploading a file</a:t>
            </a:r>
          </a:p>
        </p:txBody>
      </p:sp>
      <p:sp>
        <p:nvSpPr>
          <p:cNvPr id="3" name="Content Placeholder 2">
            <a:extLst>
              <a:ext uri="{FF2B5EF4-FFF2-40B4-BE49-F238E27FC236}">
                <a16:creationId xmlns:a16="http://schemas.microsoft.com/office/drawing/2014/main" id="{A5AF93C3-0E74-FE04-0471-629322AB483D}"/>
              </a:ext>
            </a:extLst>
          </p:cNvPr>
          <p:cNvSpPr>
            <a:spLocks noGrp="1"/>
          </p:cNvSpPr>
          <p:nvPr>
            <p:ph idx="1"/>
          </p:nvPr>
        </p:nvSpPr>
        <p:spPr>
          <a:xfrm>
            <a:off x="375139" y="1415778"/>
            <a:ext cx="6173146" cy="4680222"/>
          </a:xfrm>
        </p:spPr>
        <p:txBody>
          <a:bodyPr>
            <a:normAutofit fontScale="85000" lnSpcReduction="20000"/>
          </a:bodyPr>
          <a:lstStyle/>
          <a:p>
            <a:pPr>
              <a:lnSpc>
                <a:spcPct val="110000"/>
              </a:lnSpc>
            </a:pPr>
            <a:r>
              <a:rPr lang="en-GB"/>
              <a:t>The ‘Upload files’ page shows a summary of the collection and organisation you’re submitting for.  You can check everything is correct before continuing.</a:t>
            </a:r>
            <a:br>
              <a:rPr lang="en-GB"/>
            </a:br>
            <a:br>
              <a:rPr lang="en-GB"/>
            </a:br>
            <a:r>
              <a:rPr lang="en-GB"/>
              <a:t>You can then select the file (or multiple files depending on the collection) that you want to submit. You can either:</a:t>
            </a:r>
            <a:br>
              <a:rPr lang="en-GB"/>
            </a:br>
            <a:br>
              <a:rPr lang="en-GB"/>
            </a:br>
            <a:r>
              <a:rPr lang="en-GB">
                <a:solidFill>
                  <a:schemeClr val="bg2"/>
                </a:solidFill>
              </a:rPr>
              <a:t>Drag the file from your computer and drop it into the upload box</a:t>
            </a:r>
          </a:p>
          <a:p>
            <a:pPr>
              <a:lnSpc>
                <a:spcPct val="110000"/>
              </a:lnSpc>
            </a:pPr>
            <a:endParaRPr lang="en-GB">
              <a:solidFill>
                <a:schemeClr val="bg2"/>
              </a:solidFill>
            </a:endParaRPr>
          </a:p>
          <a:p>
            <a:pPr>
              <a:lnSpc>
                <a:spcPct val="110000"/>
              </a:lnSpc>
            </a:pPr>
            <a:r>
              <a:rPr lang="en-GB"/>
              <a:t>Or</a:t>
            </a:r>
            <a:br>
              <a:rPr lang="en-GB"/>
            </a:br>
            <a:br>
              <a:rPr lang="en-GB">
                <a:solidFill>
                  <a:schemeClr val="bg2"/>
                </a:solidFill>
              </a:rPr>
            </a:br>
            <a:r>
              <a:rPr lang="en-GB">
                <a:solidFill>
                  <a:schemeClr val="bg2"/>
                </a:solidFill>
              </a:rPr>
              <a:t>Click ‘Choose file’ then browse your folders and select the file you want to upload. </a:t>
            </a:r>
            <a:br>
              <a:rPr lang="en-GB"/>
            </a:br>
            <a:br>
              <a:rPr lang="en-GB" i="1"/>
            </a:br>
            <a:r>
              <a:rPr lang="en-GB"/>
              <a:t>Only files in the correct format for the collection can be selected.</a:t>
            </a:r>
          </a:p>
        </p:txBody>
      </p:sp>
      <p:pic>
        <p:nvPicPr>
          <p:cNvPr id="10" name="Picture 9" descr="A screenshot of a computer&#10;&#10;AI-generated content may be incorrect.">
            <a:extLst>
              <a:ext uri="{FF2B5EF4-FFF2-40B4-BE49-F238E27FC236}">
                <a16:creationId xmlns:a16="http://schemas.microsoft.com/office/drawing/2014/main" id="{0E19C11F-810B-AAA2-4062-7ED154BA1CD5}"/>
              </a:ext>
            </a:extLst>
          </p:cNvPr>
          <p:cNvPicPr>
            <a:picLocks noChangeAspect="1"/>
          </p:cNvPicPr>
          <p:nvPr/>
        </p:nvPicPr>
        <p:blipFill>
          <a:blip r:embed="rId2"/>
          <a:stretch>
            <a:fillRect/>
          </a:stretch>
        </p:blipFill>
        <p:spPr>
          <a:xfrm>
            <a:off x="6890688" y="1334695"/>
            <a:ext cx="4641249" cy="4842387"/>
          </a:xfrm>
          <a:prstGeom prst="rect">
            <a:avLst/>
          </a:prstGeom>
        </p:spPr>
      </p:pic>
    </p:spTree>
    <p:extLst>
      <p:ext uri="{BB962C8B-B14F-4D97-AF65-F5344CB8AC3E}">
        <p14:creationId xmlns:p14="http://schemas.microsoft.com/office/powerpoint/2010/main" val="3267966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B331D-4475-4B2D-2144-B27D8887D6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9506B0-1EDD-5F54-6D32-A9B064218257}"/>
              </a:ext>
            </a:extLst>
          </p:cNvPr>
          <p:cNvSpPr>
            <a:spLocks noGrp="1"/>
          </p:cNvSpPr>
          <p:nvPr>
            <p:ph type="title"/>
          </p:nvPr>
        </p:nvSpPr>
        <p:spPr/>
        <p:txBody>
          <a:bodyPr>
            <a:normAutofit/>
          </a:bodyPr>
          <a:lstStyle/>
          <a:p>
            <a:r>
              <a:rPr lang="en-GB"/>
              <a:t>Test submissions</a:t>
            </a:r>
          </a:p>
        </p:txBody>
      </p:sp>
      <p:sp>
        <p:nvSpPr>
          <p:cNvPr id="3" name="Content Placeholder 2">
            <a:extLst>
              <a:ext uri="{FF2B5EF4-FFF2-40B4-BE49-F238E27FC236}">
                <a16:creationId xmlns:a16="http://schemas.microsoft.com/office/drawing/2014/main" id="{ADB8B10C-5990-92B8-4992-877864933149}"/>
              </a:ext>
            </a:extLst>
          </p:cNvPr>
          <p:cNvSpPr>
            <a:spLocks noGrp="1"/>
          </p:cNvSpPr>
          <p:nvPr>
            <p:ph idx="1"/>
          </p:nvPr>
        </p:nvSpPr>
        <p:spPr>
          <a:xfrm>
            <a:off x="699603" y="1396113"/>
            <a:ext cx="5829138" cy="4065774"/>
          </a:xfrm>
        </p:spPr>
        <p:txBody>
          <a:bodyPr>
            <a:normAutofit fontScale="77500" lnSpcReduction="20000"/>
          </a:bodyPr>
          <a:lstStyle/>
          <a:p>
            <a:pPr fontAlgn="base"/>
            <a:r>
              <a:rPr lang="en-US"/>
              <a:t>Test submissions allow you to: </a:t>
            </a:r>
          </a:p>
          <a:p>
            <a:pPr marL="342900" indent="-342900" fontAlgn="base">
              <a:buFont typeface="Arial" panose="020B0604020202020204" pitchFamily="34" charset="0"/>
              <a:buChar char="•"/>
            </a:pPr>
            <a:r>
              <a:rPr lang="en-US"/>
              <a:t>Check that your file meets the technical and validation requirements </a:t>
            </a:r>
          </a:p>
          <a:p>
            <a:pPr marL="342900" indent="-342900" fontAlgn="base">
              <a:buFont typeface="Arial" panose="020B0604020202020204" pitchFamily="34" charset="0"/>
              <a:buChar char="•"/>
            </a:pPr>
            <a:r>
              <a:rPr lang="en-US"/>
              <a:t>Receive full validation feedback </a:t>
            </a:r>
          </a:p>
          <a:p>
            <a:pPr marL="342900" indent="-342900" fontAlgn="base">
              <a:buFont typeface="Arial" panose="020B0604020202020204" pitchFamily="34" charset="0"/>
              <a:buChar char="•"/>
            </a:pPr>
            <a:r>
              <a:rPr lang="en-US"/>
              <a:t>Correct issues before making a submission </a:t>
            </a:r>
          </a:p>
          <a:p>
            <a:pPr fontAlgn="base"/>
            <a:br>
              <a:rPr lang="en-US"/>
            </a:br>
            <a:r>
              <a:rPr lang="en-US"/>
              <a:t>When you submit a test file: </a:t>
            </a:r>
          </a:p>
          <a:p>
            <a:pPr marL="342900" indent="-342900" fontAlgn="base">
              <a:buFont typeface="Arial" panose="020B0604020202020204" pitchFamily="34" charset="0"/>
              <a:buChar char="•"/>
            </a:pPr>
            <a:r>
              <a:rPr lang="en-US"/>
              <a:t>Your data is not processed or used by NHS England </a:t>
            </a:r>
          </a:p>
          <a:p>
            <a:pPr marL="342900" indent="-342900" fontAlgn="base">
              <a:buFont typeface="Arial" panose="020B0604020202020204" pitchFamily="34" charset="0"/>
              <a:buChar char="•"/>
            </a:pPr>
            <a:r>
              <a:rPr lang="en-US"/>
              <a:t>No official submission is recorded for the reporting period </a:t>
            </a:r>
          </a:p>
          <a:p>
            <a:pPr marL="342900" indent="-342900" fontAlgn="base">
              <a:buFont typeface="Arial" panose="020B0604020202020204" pitchFamily="34" charset="0"/>
              <a:buChar char="•"/>
            </a:pPr>
            <a:r>
              <a:rPr lang="en-US"/>
              <a:t>You can submit as many test files as you need while preparing your final dataset.</a:t>
            </a:r>
            <a:br>
              <a:rPr lang="en-US" b="1"/>
            </a:br>
            <a:r>
              <a:rPr lang="en-US"/>
              <a:t> </a:t>
            </a:r>
          </a:p>
          <a:p>
            <a:pPr fontAlgn="base"/>
            <a:r>
              <a:rPr lang="en-US"/>
              <a:t>Use this option if you want to verify your data structure, run validation checks, or test new internal processes before sending a live file. </a:t>
            </a:r>
            <a:endParaRPr lang="en-US" b="1"/>
          </a:p>
        </p:txBody>
      </p:sp>
      <p:pic>
        <p:nvPicPr>
          <p:cNvPr id="10" name="Picture 9" descr="A screenshot of a computer&#10;&#10;AI-generated content may be incorrect.">
            <a:extLst>
              <a:ext uri="{FF2B5EF4-FFF2-40B4-BE49-F238E27FC236}">
                <a16:creationId xmlns:a16="http://schemas.microsoft.com/office/drawing/2014/main" id="{89A7ACCE-C534-E6DD-0EF7-57F147F9DD57}"/>
              </a:ext>
            </a:extLst>
          </p:cNvPr>
          <p:cNvPicPr>
            <a:picLocks noChangeAspect="1"/>
          </p:cNvPicPr>
          <p:nvPr/>
        </p:nvPicPr>
        <p:blipFill>
          <a:blip r:embed="rId2"/>
          <a:stretch>
            <a:fillRect/>
          </a:stretch>
        </p:blipFill>
        <p:spPr>
          <a:xfrm>
            <a:off x="6528741" y="471752"/>
            <a:ext cx="5250551" cy="4680222"/>
          </a:xfrm>
          <a:prstGeom prst="rect">
            <a:avLst/>
          </a:prstGeom>
        </p:spPr>
      </p:pic>
      <p:sp>
        <p:nvSpPr>
          <p:cNvPr id="14" name="TextBox 13">
            <a:extLst>
              <a:ext uri="{FF2B5EF4-FFF2-40B4-BE49-F238E27FC236}">
                <a16:creationId xmlns:a16="http://schemas.microsoft.com/office/drawing/2014/main" id="{4387F69A-D60B-AEA1-B929-D98C7B72E07D}"/>
              </a:ext>
            </a:extLst>
          </p:cNvPr>
          <p:cNvSpPr txBox="1"/>
          <p:nvPr/>
        </p:nvSpPr>
        <p:spPr>
          <a:xfrm>
            <a:off x="479945" y="5578080"/>
            <a:ext cx="11404155" cy="738664"/>
          </a:xfrm>
          <a:prstGeom prst="rect">
            <a:avLst/>
          </a:prstGeom>
          <a:noFill/>
        </p:spPr>
        <p:txBody>
          <a:bodyPr wrap="square" rtlCol="0">
            <a:spAutoFit/>
          </a:bodyPr>
          <a:lstStyle/>
          <a:p>
            <a:r>
              <a:rPr lang="en-GB" sz="1400" i="1"/>
              <a:t>Note – if </a:t>
            </a:r>
            <a:r>
              <a:rPr lang="en-US" sz="1400" i="1"/>
              <a:t> you run a test submission and decide that no changes are needed, you must still upload and submit the file again as a live submission. Test files are not processed or accepted as official data, so a live submission is required even if the test file passed validation without any issues. </a:t>
            </a:r>
            <a:endParaRPr lang="en-GB" sz="1400" i="1"/>
          </a:p>
        </p:txBody>
      </p:sp>
      <p:sp>
        <p:nvSpPr>
          <p:cNvPr id="4" name="Rectangle: Rounded Corners 3">
            <a:extLst>
              <a:ext uri="{FF2B5EF4-FFF2-40B4-BE49-F238E27FC236}">
                <a16:creationId xmlns:a16="http://schemas.microsoft.com/office/drawing/2014/main" id="{48BD0AE1-D6D0-D100-F18F-4DEAF347CD11}"/>
              </a:ext>
            </a:extLst>
          </p:cNvPr>
          <p:cNvSpPr/>
          <p:nvPr/>
        </p:nvSpPr>
        <p:spPr>
          <a:xfrm>
            <a:off x="6528741" y="3714044"/>
            <a:ext cx="4703703" cy="970845"/>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83019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D2901-51CA-69DB-44E6-1D4B6EDD00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CC1B4A-1CAA-E516-6080-70320ECBCC34}"/>
              </a:ext>
            </a:extLst>
          </p:cNvPr>
          <p:cNvSpPr>
            <a:spLocks noGrp="1"/>
          </p:cNvSpPr>
          <p:nvPr>
            <p:ph type="title"/>
          </p:nvPr>
        </p:nvSpPr>
        <p:spPr/>
        <p:txBody>
          <a:bodyPr>
            <a:normAutofit/>
          </a:bodyPr>
          <a:lstStyle/>
          <a:p>
            <a:r>
              <a:rPr lang="en-GB"/>
              <a:t>Resubmission and the ‘last good file’ principle</a:t>
            </a:r>
          </a:p>
        </p:txBody>
      </p:sp>
      <p:sp>
        <p:nvSpPr>
          <p:cNvPr id="3" name="Content Placeholder 2">
            <a:extLst>
              <a:ext uri="{FF2B5EF4-FFF2-40B4-BE49-F238E27FC236}">
                <a16:creationId xmlns:a16="http://schemas.microsoft.com/office/drawing/2014/main" id="{095F5C9B-0C22-C755-1267-D2A8EBC5A4D1}"/>
              </a:ext>
            </a:extLst>
          </p:cNvPr>
          <p:cNvSpPr>
            <a:spLocks noGrp="1"/>
          </p:cNvSpPr>
          <p:nvPr>
            <p:ph idx="1"/>
          </p:nvPr>
        </p:nvSpPr>
        <p:spPr>
          <a:xfrm>
            <a:off x="375139" y="1415778"/>
            <a:ext cx="10184706" cy="4680222"/>
          </a:xfrm>
        </p:spPr>
        <p:txBody>
          <a:bodyPr vert="horz" lIns="0" tIns="0" rIns="0" bIns="0" rtlCol="0" anchor="t">
            <a:normAutofit fontScale="62500" lnSpcReduction="20000"/>
          </a:bodyPr>
          <a:lstStyle/>
          <a:p>
            <a:pPr fontAlgn="base">
              <a:lnSpc>
                <a:spcPct val="120000"/>
              </a:lnSpc>
            </a:pPr>
            <a:br>
              <a:rPr lang="en-US" sz="2900"/>
            </a:br>
            <a:r>
              <a:rPr lang="en-US" sz="2900"/>
              <a:t>Some collections, including DIDS 2.0 on NDSP work on a </a:t>
            </a:r>
            <a:r>
              <a:rPr lang="en-US" sz="2900" b="1"/>
              <a:t>“last good file” principle</a:t>
            </a:r>
            <a:r>
              <a:rPr lang="en-US" sz="2900"/>
              <a:t>: </a:t>
            </a:r>
          </a:p>
          <a:p>
            <a:pPr marL="342900" indent="-342900" fontAlgn="base">
              <a:lnSpc>
                <a:spcPct val="120000"/>
              </a:lnSpc>
              <a:buFont typeface="Arial" panose="020B0604020202020204" pitchFamily="34" charset="0"/>
              <a:buChar char="•"/>
            </a:pPr>
            <a:r>
              <a:rPr lang="en-US" sz="2900"/>
              <a:t>You may submit a new file for the same reporting period at any time while the submission window is open. </a:t>
            </a:r>
            <a:endParaRPr lang="en-US" sz="2900">
              <a:cs typeface="Arial"/>
            </a:endParaRPr>
          </a:p>
          <a:p>
            <a:pPr marL="342900" indent="-342900" fontAlgn="base">
              <a:lnSpc>
                <a:spcPct val="120000"/>
              </a:lnSpc>
              <a:buFont typeface="Arial" panose="020B0604020202020204" pitchFamily="34" charset="0"/>
              <a:buChar char="•"/>
            </a:pPr>
            <a:r>
              <a:rPr lang="en-US" sz="2900"/>
              <a:t>NHS England will use the last successfully validated file as the official submission for that reporting period. </a:t>
            </a:r>
            <a:endParaRPr lang="en-US" sz="2900">
              <a:cs typeface="Arial"/>
            </a:endParaRPr>
          </a:p>
          <a:p>
            <a:pPr marL="342900" indent="-342900" fontAlgn="base">
              <a:lnSpc>
                <a:spcPct val="120000"/>
              </a:lnSpc>
              <a:buFont typeface="Arial" panose="020B0604020202020204" pitchFamily="34" charset="0"/>
              <a:buChar char="•"/>
            </a:pPr>
            <a:r>
              <a:rPr lang="en-US" sz="2900"/>
              <a:t>This means that if you choose to resubmit, the new file must include all required records for the reporting period, not just the changes. </a:t>
            </a:r>
          </a:p>
          <a:p>
            <a:pPr marL="342900" indent="-342900" fontAlgn="base">
              <a:lnSpc>
                <a:spcPct val="120000"/>
              </a:lnSpc>
              <a:buFont typeface="Arial" panose="020B0604020202020204" pitchFamily="34" charset="0"/>
              <a:buChar char="•"/>
            </a:pPr>
            <a:r>
              <a:rPr lang="en-US" sz="2900"/>
              <a:t>Once your updated file passes validation, it becomes the official version held by NHS England. </a:t>
            </a:r>
          </a:p>
          <a:p>
            <a:pPr>
              <a:lnSpc>
                <a:spcPct val="120000"/>
              </a:lnSpc>
            </a:pPr>
            <a:br>
              <a:rPr lang="en-US"/>
            </a:br>
            <a:r>
              <a:rPr lang="en-US" sz="2900">
                <a:solidFill>
                  <a:schemeClr val="bg2"/>
                </a:solidFill>
              </a:rPr>
              <a:t>If your </a:t>
            </a:r>
            <a:r>
              <a:rPr lang="en-US" sz="2900" err="1">
                <a:solidFill>
                  <a:schemeClr val="bg2"/>
                </a:solidFill>
              </a:rPr>
              <a:t>organisation</a:t>
            </a:r>
            <a:r>
              <a:rPr lang="en-US" sz="2900">
                <a:solidFill>
                  <a:schemeClr val="bg2"/>
                </a:solidFill>
              </a:rPr>
              <a:t> has already submitted data to NDSP for a reporting period, you can still submit another file to update or correct the data. When this happens, the portal will display a message informing you that your </a:t>
            </a:r>
            <a:r>
              <a:rPr lang="en-US" sz="2900" err="1">
                <a:solidFill>
                  <a:schemeClr val="bg2"/>
                </a:solidFill>
              </a:rPr>
              <a:t>organisation</a:t>
            </a:r>
            <a:r>
              <a:rPr lang="en-US" sz="2900">
                <a:solidFill>
                  <a:schemeClr val="bg2"/>
                </a:solidFill>
              </a:rPr>
              <a:t> already submitted for that period, but you can resubmit if you need to.</a:t>
            </a:r>
            <a:endParaRPr lang="en-US" sz="2900">
              <a:solidFill>
                <a:schemeClr val="bg2"/>
              </a:solidFill>
              <a:cs typeface="Arial"/>
            </a:endParaRPr>
          </a:p>
          <a:p>
            <a:pPr>
              <a:lnSpc>
                <a:spcPct val="120000"/>
              </a:lnSpc>
            </a:pPr>
            <a:br>
              <a:rPr lang="en-US"/>
            </a:br>
            <a:endParaRPr lang="en-GB"/>
          </a:p>
        </p:txBody>
      </p:sp>
    </p:spTree>
    <p:extLst>
      <p:ext uri="{BB962C8B-B14F-4D97-AF65-F5344CB8AC3E}">
        <p14:creationId xmlns:p14="http://schemas.microsoft.com/office/powerpoint/2010/main" val="1493212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48125-9916-81F0-6C8A-E6D09C2BD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59F292-E0CB-36C7-4DF2-E69A7F738DB0}"/>
              </a:ext>
            </a:extLst>
          </p:cNvPr>
          <p:cNvSpPr>
            <a:spLocks noGrp="1"/>
          </p:cNvSpPr>
          <p:nvPr>
            <p:ph type="title"/>
          </p:nvPr>
        </p:nvSpPr>
        <p:spPr/>
        <p:txBody>
          <a:bodyPr/>
          <a:lstStyle/>
          <a:p>
            <a:r>
              <a:rPr lang="en-GB"/>
              <a:t>Viewing your submissions and validation reports</a:t>
            </a:r>
          </a:p>
        </p:txBody>
      </p:sp>
    </p:spTree>
    <p:extLst>
      <p:ext uri="{BB962C8B-B14F-4D97-AF65-F5344CB8AC3E}">
        <p14:creationId xmlns:p14="http://schemas.microsoft.com/office/powerpoint/2010/main" val="392997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B4B3D-304C-FD9E-ED39-EC07826A9E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93F305-33A3-8EA6-BDA7-2ECFFEDA2812}"/>
              </a:ext>
            </a:extLst>
          </p:cNvPr>
          <p:cNvSpPr>
            <a:spLocks noGrp="1"/>
          </p:cNvSpPr>
          <p:nvPr>
            <p:ph type="title"/>
          </p:nvPr>
        </p:nvSpPr>
        <p:spPr/>
        <p:txBody>
          <a:bodyPr/>
          <a:lstStyle/>
          <a:p>
            <a:r>
              <a:rPr lang="en-GB"/>
              <a:t>Viewing the status of your submissions</a:t>
            </a:r>
          </a:p>
        </p:txBody>
      </p:sp>
      <p:sp>
        <p:nvSpPr>
          <p:cNvPr id="3" name="Content Placeholder 2">
            <a:extLst>
              <a:ext uri="{FF2B5EF4-FFF2-40B4-BE49-F238E27FC236}">
                <a16:creationId xmlns:a16="http://schemas.microsoft.com/office/drawing/2014/main" id="{3F1A967F-9242-E753-8D48-4F4BF2706688}"/>
              </a:ext>
            </a:extLst>
          </p:cNvPr>
          <p:cNvSpPr>
            <a:spLocks noGrp="1"/>
          </p:cNvSpPr>
          <p:nvPr>
            <p:ph idx="1"/>
          </p:nvPr>
        </p:nvSpPr>
        <p:spPr>
          <a:xfrm>
            <a:off x="375138" y="1415778"/>
            <a:ext cx="10145378" cy="4026443"/>
          </a:xfrm>
        </p:spPr>
        <p:txBody>
          <a:bodyPr/>
          <a:lstStyle/>
          <a:p>
            <a:r>
              <a:rPr lang="en-GB"/>
              <a:t>The submissions table gives you a summary of past submissions, and helps you navigate to details for each submission. </a:t>
            </a:r>
            <a:br>
              <a:rPr lang="en-GB"/>
            </a:br>
            <a:br>
              <a:rPr lang="en-GB"/>
            </a:br>
            <a:r>
              <a:rPr lang="en-GB"/>
              <a:t>You can get to the submissions page from the top bar menu. </a:t>
            </a:r>
          </a:p>
        </p:txBody>
      </p:sp>
      <p:pic>
        <p:nvPicPr>
          <p:cNvPr id="5" name="Picture 4" descr="Screenshot of the NDSP header, showing the top line navigation options">
            <a:extLst>
              <a:ext uri="{FF2B5EF4-FFF2-40B4-BE49-F238E27FC236}">
                <a16:creationId xmlns:a16="http://schemas.microsoft.com/office/drawing/2014/main" id="{3C2ADFAB-161E-F6C4-537C-488AC1FAD942}"/>
              </a:ext>
            </a:extLst>
          </p:cNvPr>
          <p:cNvPicPr>
            <a:picLocks noChangeAspect="1"/>
          </p:cNvPicPr>
          <p:nvPr/>
        </p:nvPicPr>
        <p:blipFill>
          <a:blip r:embed="rId2"/>
          <a:stretch>
            <a:fillRect/>
          </a:stretch>
        </p:blipFill>
        <p:spPr>
          <a:xfrm>
            <a:off x="1187097" y="3685472"/>
            <a:ext cx="8716591" cy="1276528"/>
          </a:xfrm>
          <a:prstGeom prst="rect">
            <a:avLst/>
          </a:prstGeom>
        </p:spPr>
      </p:pic>
      <p:sp>
        <p:nvSpPr>
          <p:cNvPr id="6" name="Oval 5">
            <a:extLst>
              <a:ext uri="{FF2B5EF4-FFF2-40B4-BE49-F238E27FC236}">
                <a16:creationId xmlns:a16="http://schemas.microsoft.com/office/drawing/2014/main" id="{F4A43233-815D-20F6-8482-E12A4FEB73DD}"/>
              </a:ext>
            </a:extLst>
          </p:cNvPr>
          <p:cNvSpPr/>
          <p:nvPr/>
        </p:nvSpPr>
        <p:spPr>
          <a:xfrm>
            <a:off x="1366684" y="4129548"/>
            <a:ext cx="1091381" cy="38345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8295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3E55A-7595-B167-4BF3-21C3117CF9A2}"/>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07EB08-753E-8950-9296-47A5C07673FD}"/>
              </a:ext>
            </a:extLst>
          </p:cNvPr>
          <p:cNvSpPr>
            <a:spLocks noGrp="1"/>
          </p:cNvSpPr>
          <p:nvPr>
            <p:ph idx="1"/>
          </p:nvPr>
        </p:nvSpPr>
        <p:spPr>
          <a:xfrm>
            <a:off x="432000" y="1563757"/>
            <a:ext cx="11088000" cy="4664242"/>
          </a:xfrm>
        </p:spPr>
        <p:txBody>
          <a:bodyPr>
            <a:normAutofit/>
          </a:bodyPr>
          <a:lstStyle/>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E7826BE-1773-5A96-A75E-20BD6785737F}"/>
              </a:ext>
            </a:extLst>
          </p:cNvPr>
          <p:cNvSpPr>
            <a:spLocks noGrp="1"/>
          </p:cNvSpPr>
          <p:nvPr>
            <p:ph type="title"/>
          </p:nvPr>
        </p:nvSpPr>
        <p:spPr/>
        <p:txBody>
          <a:bodyPr/>
          <a:lstStyle/>
          <a:p>
            <a:r>
              <a:rPr lang="en-GB" spc="-40" dirty="0"/>
              <a:t>Data Provision Notice</a:t>
            </a:r>
          </a:p>
        </p:txBody>
      </p:sp>
      <p:pic>
        <p:nvPicPr>
          <p:cNvPr id="3" name="Graphic 2" descr="Group with solid fill">
            <a:extLst>
              <a:ext uri="{FF2B5EF4-FFF2-40B4-BE49-F238E27FC236}">
                <a16:creationId xmlns:a16="http://schemas.microsoft.com/office/drawing/2014/main" id="{C61C34D3-70AA-3D16-C144-9A43370523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37D65069-0A60-97A4-E0ED-C1D9C3F5182D}"/>
              </a:ext>
            </a:extLst>
          </p:cNvPr>
          <p:cNvSpPr txBox="1"/>
          <p:nvPr/>
        </p:nvSpPr>
        <p:spPr>
          <a:xfrm>
            <a:off x="351184" y="1662644"/>
            <a:ext cx="10614992" cy="3416320"/>
          </a:xfrm>
          <a:prstGeom prst="rect">
            <a:avLst/>
          </a:prstGeom>
          <a:noFill/>
        </p:spPr>
        <p:txBody>
          <a:bodyPr wrap="square">
            <a:spAutoFit/>
          </a:bodyPr>
          <a:lstStyle/>
          <a:p>
            <a:pPr marL="285750" indent="-285750">
              <a:buFont typeface="Arial" panose="020B0604020202020204" pitchFamily="34" charset="0"/>
              <a:buChar char="•"/>
            </a:pPr>
            <a:r>
              <a:rPr lang="en-GB" sz="1800" dirty="0">
                <a:ea typeface="Calibri" panose="020F0502020204030204" pitchFamily="34" charset="0"/>
                <a:cs typeface="Times New Roman" panose="02020603050405020304" pitchFamily="18" charset="0"/>
                <a:hlinkClick r:id="rId5"/>
              </a:rPr>
              <a:t>DIDS v2.0 Data Provision Notice </a:t>
            </a:r>
            <a:r>
              <a:rPr lang="en-GB" sz="1800" dirty="0">
                <a:ea typeface="Calibri" panose="020F0502020204030204" pitchFamily="34" charset="0"/>
                <a:cs typeface="Times New Roman" panose="02020603050405020304" pitchFamily="18" charset="0"/>
              </a:rPr>
              <a:t>(DPN) now published.</a:t>
            </a:r>
          </a:p>
          <a:p>
            <a:pPr marL="285750" indent="-285750">
              <a:buFont typeface="Arial" panose="020B0604020202020204" pitchFamily="34" charset="0"/>
              <a:buChar char="•"/>
            </a:pPr>
            <a:endParaRPr lang="en-GB"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dirty="0"/>
              <a:t>This information is required by NHS England under section 259(1)(a) of the Health and Social Care Act 2012.</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line with section 259(5) of the Act, all organisations in scope, in England, must comply with the requirement and provide information to NHS England in the form, manner and period specified in this Data Provision Notice.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ea typeface="Calibri" panose="020F0502020204030204" pitchFamily="34" charset="0"/>
                <a:cs typeface="Times New Roman" panose="02020603050405020304" pitchFamily="18" charset="0"/>
              </a:rPr>
              <a:t>DIDS v1.0 Data Provision Notice is still published as submissions of DIDS v1.0 data continue as per DIDS v1.0 timetable (for imaging activity up to and including 31 March 2026).</a:t>
            </a:r>
            <a:endParaRPr lang="en-GB" sz="18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8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56568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85ACB-83F6-AA16-38B3-3F1CA0E49F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38C5F3-2AE9-B375-8B4E-FF78EFEFD2A1}"/>
              </a:ext>
            </a:extLst>
          </p:cNvPr>
          <p:cNvSpPr>
            <a:spLocks noGrp="1"/>
          </p:cNvSpPr>
          <p:nvPr>
            <p:ph type="title"/>
          </p:nvPr>
        </p:nvSpPr>
        <p:spPr/>
        <p:txBody>
          <a:bodyPr/>
          <a:lstStyle/>
          <a:p>
            <a:r>
              <a:rPr lang="en-GB"/>
              <a:t>The submissions table</a:t>
            </a:r>
          </a:p>
        </p:txBody>
      </p:sp>
      <p:pic>
        <p:nvPicPr>
          <p:cNvPr id="9" name="Picture 8" descr="A screenshot of a computer&#10;&#10;AI-generated content may be incorrect.">
            <a:extLst>
              <a:ext uri="{FF2B5EF4-FFF2-40B4-BE49-F238E27FC236}">
                <a16:creationId xmlns:a16="http://schemas.microsoft.com/office/drawing/2014/main" id="{911B537A-B3BC-DE1E-BC53-72B742F2DECB}"/>
              </a:ext>
            </a:extLst>
          </p:cNvPr>
          <p:cNvPicPr>
            <a:picLocks noChangeAspect="1"/>
          </p:cNvPicPr>
          <p:nvPr/>
        </p:nvPicPr>
        <p:blipFill>
          <a:blip r:embed="rId2"/>
          <a:stretch>
            <a:fillRect/>
          </a:stretch>
        </p:blipFill>
        <p:spPr>
          <a:xfrm>
            <a:off x="6909961" y="1029666"/>
            <a:ext cx="4869331" cy="4798668"/>
          </a:xfrm>
          <a:prstGeom prst="rect">
            <a:avLst/>
          </a:prstGeom>
        </p:spPr>
      </p:pic>
      <p:sp>
        <p:nvSpPr>
          <p:cNvPr id="12" name="TextBox 11">
            <a:extLst>
              <a:ext uri="{FF2B5EF4-FFF2-40B4-BE49-F238E27FC236}">
                <a16:creationId xmlns:a16="http://schemas.microsoft.com/office/drawing/2014/main" id="{5FD64785-3A08-B2A1-5350-6C19506D69D6}"/>
              </a:ext>
            </a:extLst>
          </p:cNvPr>
          <p:cNvSpPr txBox="1"/>
          <p:nvPr/>
        </p:nvSpPr>
        <p:spPr>
          <a:xfrm>
            <a:off x="412708" y="1199535"/>
            <a:ext cx="6268009" cy="4616648"/>
          </a:xfrm>
          <a:prstGeom prst="rect">
            <a:avLst/>
          </a:prstGeom>
          <a:noFill/>
        </p:spPr>
        <p:txBody>
          <a:bodyPr wrap="square" lIns="91440" tIns="45720" rIns="91440" bIns="45720" rtlCol="0" anchor="t">
            <a:spAutoFit/>
          </a:bodyPr>
          <a:lstStyle/>
          <a:p>
            <a:pPr fontAlgn="base"/>
            <a:r>
              <a:rPr lang="en-GB"/>
              <a:t>You can see a summary of all files submitted for a collection and the organisations you have permission to access.   </a:t>
            </a:r>
            <a:br>
              <a:rPr lang="en-GB"/>
            </a:br>
            <a:br>
              <a:rPr lang="en-GB"/>
            </a:br>
            <a:r>
              <a:rPr lang="en-GB"/>
              <a:t>From here you can see the status of each submission, who submitted it, and access validation feedback as it becomes available.  </a:t>
            </a:r>
            <a:br>
              <a:rPr lang="en-GB"/>
            </a:br>
            <a:br>
              <a:rPr lang="en-GB"/>
            </a:br>
            <a:r>
              <a:rPr lang="en-GB"/>
              <a:t>Submission statuses:</a:t>
            </a:r>
            <a:br>
              <a:rPr lang="en-GB"/>
            </a:br>
            <a:br>
              <a:rPr lang="en-GB"/>
            </a:br>
            <a:r>
              <a:rPr lang="en-US" sz="1600" b="1"/>
              <a:t>Pending validation</a:t>
            </a:r>
            <a:r>
              <a:rPr lang="en-US" sz="1600"/>
              <a:t> – the file has been received and is waiting to be validated</a:t>
            </a:r>
          </a:p>
          <a:p>
            <a:pPr fontAlgn="base"/>
            <a:r>
              <a:rPr lang="en-US" sz="1600" b="1"/>
              <a:t>Successful</a:t>
            </a:r>
            <a:r>
              <a:rPr lang="en-US" sz="1600"/>
              <a:t> – the file passed validation with no errors or warnings</a:t>
            </a:r>
          </a:p>
          <a:p>
            <a:pPr fontAlgn="base"/>
            <a:r>
              <a:rPr lang="en-US" sz="1600" b="1"/>
              <a:t>Successful with warnings</a:t>
            </a:r>
            <a:r>
              <a:rPr lang="en-US" sz="1600"/>
              <a:t> – the file passed validation, but warnings were found</a:t>
            </a:r>
          </a:p>
          <a:p>
            <a:pPr fontAlgn="base"/>
            <a:r>
              <a:rPr lang="en-US" sz="1600" b="1"/>
              <a:t>Rejected</a:t>
            </a:r>
            <a:r>
              <a:rPr lang="en-US" sz="1600"/>
              <a:t> – the file failed validation and was not accepted</a:t>
            </a:r>
          </a:p>
          <a:p>
            <a:br>
              <a:rPr lang="en-GB"/>
            </a:br>
            <a:r>
              <a:rPr lang="en-GB"/>
              <a:t>Statuses update automatically once validation is complete.</a:t>
            </a:r>
          </a:p>
        </p:txBody>
      </p:sp>
    </p:spTree>
    <p:extLst>
      <p:ext uri="{BB962C8B-B14F-4D97-AF65-F5344CB8AC3E}">
        <p14:creationId xmlns:p14="http://schemas.microsoft.com/office/powerpoint/2010/main" val="204359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36C9B-D8D5-D9A7-BE3A-9055E64A15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8FFE19-9DC6-7CAB-B97F-A76051F2CC13}"/>
              </a:ext>
            </a:extLst>
          </p:cNvPr>
          <p:cNvSpPr>
            <a:spLocks noGrp="1"/>
          </p:cNvSpPr>
          <p:nvPr>
            <p:ph type="title"/>
          </p:nvPr>
        </p:nvSpPr>
        <p:spPr/>
        <p:txBody>
          <a:bodyPr/>
          <a:lstStyle/>
          <a:p>
            <a:r>
              <a:rPr lang="en-GB"/>
              <a:t>The validation process</a:t>
            </a:r>
          </a:p>
        </p:txBody>
      </p:sp>
      <p:pic>
        <p:nvPicPr>
          <p:cNvPr id="7" name="Content Placeholder 6" descr="A screenshot of a computer&#10;&#10;AI-generated content may be incorrect.">
            <a:extLst>
              <a:ext uri="{FF2B5EF4-FFF2-40B4-BE49-F238E27FC236}">
                <a16:creationId xmlns:a16="http://schemas.microsoft.com/office/drawing/2014/main" id="{BCB0F14A-2B09-C2B5-75B3-32C3556F7884}"/>
              </a:ext>
            </a:extLst>
          </p:cNvPr>
          <p:cNvPicPr>
            <a:picLocks noGrp="1" noChangeAspect="1"/>
          </p:cNvPicPr>
          <p:nvPr>
            <p:ph idx="1"/>
          </p:nvPr>
        </p:nvPicPr>
        <p:blipFill>
          <a:blip r:embed="rId2"/>
          <a:stretch>
            <a:fillRect/>
          </a:stretch>
        </p:blipFill>
        <p:spPr>
          <a:xfrm>
            <a:off x="6726044" y="1079253"/>
            <a:ext cx="4866188" cy="4699494"/>
          </a:xfrm>
          <a:prstGeom prst="rect">
            <a:avLst/>
          </a:prstGeom>
        </p:spPr>
      </p:pic>
      <p:sp>
        <p:nvSpPr>
          <p:cNvPr id="8" name="TextBox 7">
            <a:extLst>
              <a:ext uri="{FF2B5EF4-FFF2-40B4-BE49-F238E27FC236}">
                <a16:creationId xmlns:a16="http://schemas.microsoft.com/office/drawing/2014/main" id="{906B6840-5BF9-E753-FC70-A34CC45495F5}"/>
              </a:ext>
            </a:extLst>
          </p:cNvPr>
          <p:cNvSpPr txBox="1"/>
          <p:nvPr/>
        </p:nvSpPr>
        <p:spPr>
          <a:xfrm>
            <a:off x="599768" y="1582992"/>
            <a:ext cx="6027174" cy="4708981"/>
          </a:xfrm>
          <a:prstGeom prst="rect">
            <a:avLst/>
          </a:prstGeom>
          <a:noFill/>
        </p:spPr>
        <p:txBody>
          <a:bodyPr wrap="square" rtlCol="0">
            <a:spAutoFit/>
          </a:bodyPr>
          <a:lstStyle/>
          <a:p>
            <a:r>
              <a:rPr lang="en-GB" sz="2000"/>
              <a:t>Newly uploaded files will show as ‘Pending validation’’ whilst validation checks are run. </a:t>
            </a:r>
            <a:br>
              <a:rPr lang="en-GB" sz="2000"/>
            </a:br>
            <a:br>
              <a:rPr lang="en-GB" sz="2000"/>
            </a:br>
            <a:r>
              <a:rPr lang="en-US" sz="2000"/>
              <a:t>When the validation process is complete, the status of your file will automatically updated to the status that reflects the outcome of the validation. You will receive a notification to let you know that the validation results are ready.</a:t>
            </a:r>
            <a:br>
              <a:rPr lang="en-US" sz="2000"/>
            </a:br>
            <a:br>
              <a:rPr lang="en-US" sz="2000"/>
            </a:br>
            <a:r>
              <a:rPr lang="en-US" sz="2000"/>
              <a:t>You must refresh the page to see the updated status. </a:t>
            </a:r>
            <a:br>
              <a:rPr lang="en-US" sz="2000"/>
            </a:br>
            <a:br>
              <a:rPr lang="en-US" sz="2000"/>
            </a:br>
            <a:r>
              <a:rPr lang="en-US" sz="2000"/>
              <a:t>Clicking on the ‘view’ action for a particular table row will take you to the Submission Details and validation feedback page</a:t>
            </a:r>
            <a:endParaRPr lang="en-GB" sz="2000"/>
          </a:p>
        </p:txBody>
      </p:sp>
      <p:sp>
        <p:nvSpPr>
          <p:cNvPr id="3" name="Rectangle: Rounded Corners 2">
            <a:extLst>
              <a:ext uri="{FF2B5EF4-FFF2-40B4-BE49-F238E27FC236}">
                <a16:creationId xmlns:a16="http://schemas.microsoft.com/office/drawing/2014/main" id="{4B6DE300-5604-6EF0-CDFF-F39A7304596C}"/>
              </a:ext>
            </a:extLst>
          </p:cNvPr>
          <p:cNvSpPr/>
          <p:nvPr/>
        </p:nvSpPr>
        <p:spPr>
          <a:xfrm>
            <a:off x="10735733" y="3567289"/>
            <a:ext cx="474134" cy="2314222"/>
          </a:xfrm>
          <a:prstGeom prst="round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6656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A6466-2E62-A8AB-8893-274CAB56E0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FE09F8-BBF2-8E74-A563-919C035A2D7F}"/>
              </a:ext>
            </a:extLst>
          </p:cNvPr>
          <p:cNvSpPr>
            <a:spLocks noGrp="1"/>
          </p:cNvSpPr>
          <p:nvPr>
            <p:ph type="title"/>
          </p:nvPr>
        </p:nvSpPr>
        <p:spPr/>
        <p:txBody>
          <a:bodyPr/>
          <a:lstStyle/>
          <a:p>
            <a:r>
              <a:rPr lang="en-GB"/>
              <a:t>Submission details and viewing validation feedback</a:t>
            </a:r>
          </a:p>
        </p:txBody>
      </p:sp>
      <p:sp>
        <p:nvSpPr>
          <p:cNvPr id="4" name="Content Placeholder 3">
            <a:extLst>
              <a:ext uri="{FF2B5EF4-FFF2-40B4-BE49-F238E27FC236}">
                <a16:creationId xmlns:a16="http://schemas.microsoft.com/office/drawing/2014/main" id="{F8C8017B-AFB2-8552-CD90-ADCF456F3E0E}"/>
              </a:ext>
            </a:extLst>
          </p:cNvPr>
          <p:cNvSpPr>
            <a:spLocks noGrp="1"/>
          </p:cNvSpPr>
          <p:nvPr>
            <p:ph idx="1"/>
          </p:nvPr>
        </p:nvSpPr>
        <p:spPr>
          <a:xfrm>
            <a:off x="375138" y="1415778"/>
            <a:ext cx="6527107" cy="4650725"/>
          </a:xfrm>
        </p:spPr>
        <p:txBody>
          <a:bodyPr>
            <a:normAutofit/>
          </a:bodyPr>
          <a:lstStyle/>
          <a:p>
            <a:r>
              <a:rPr lang="en-US" sz="2000"/>
              <a:t>The Submission details page provides a view of a single data submission. It allows you to confirm what was submitted, check the current status, and review validation feedback once processing has completed.</a:t>
            </a:r>
            <a:br>
              <a:rPr lang="en-US" sz="2000"/>
            </a:br>
            <a:br>
              <a:rPr lang="en-US" sz="2000"/>
            </a:br>
            <a:r>
              <a:rPr lang="en-US" sz="2000"/>
              <a:t>The validation feedback section includes:</a:t>
            </a:r>
            <a:br>
              <a:rPr lang="en-US" sz="2000"/>
            </a:br>
            <a:br>
              <a:rPr lang="en-US" sz="2000"/>
            </a:br>
            <a:r>
              <a:rPr lang="en-US" sz="2000"/>
              <a:t>	- Number of records processed</a:t>
            </a:r>
            <a:br>
              <a:rPr lang="en-US" sz="2000"/>
            </a:br>
            <a:r>
              <a:rPr lang="en-US" sz="2000"/>
              <a:t>	- Number of errors found during validation</a:t>
            </a:r>
            <a:br>
              <a:rPr lang="en-US" sz="2000"/>
            </a:br>
            <a:r>
              <a:rPr lang="en-US" sz="2000"/>
              <a:t>	- Number of warnings found during validation</a:t>
            </a:r>
            <a:br>
              <a:rPr lang="en-US" sz="2000"/>
            </a:br>
            <a:br>
              <a:rPr lang="en-US" sz="2000"/>
            </a:br>
            <a:r>
              <a:rPr lang="en-US" sz="2000">
                <a:solidFill>
                  <a:schemeClr val="bg2"/>
                </a:solidFill>
              </a:rPr>
              <a:t>Once the submission has been validated, you can select Download validation report to download the full validation report. This report provides detailed information about validation issues, including which records failed and why.</a:t>
            </a:r>
            <a:endParaRPr lang="en-GB" sz="2000">
              <a:solidFill>
                <a:schemeClr val="bg2"/>
              </a:solidFill>
            </a:endParaRPr>
          </a:p>
        </p:txBody>
      </p:sp>
      <p:pic>
        <p:nvPicPr>
          <p:cNvPr id="6" name="Picture 5" descr="Screenshot of the 'Submission Details' page">
            <a:extLst>
              <a:ext uri="{FF2B5EF4-FFF2-40B4-BE49-F238E27FC236}">
                <a16:creationId xmlns:a16="http://schemas.microsoft.com/office/drawing/2014/main" id="{566B0272-6078-B607-DC88-C2982CF66E34}"/>
              </a:ext>
            </a:extLst>
          </p:cNvPr>
          <p:cNvPicPr>
            <a:picLocks noChangeAspect="1"/>
          </p:cNvPicPr>
          <p:nvPr/>
        </p:nvPicPr>
        <p:blipFill>
          <a:blip r:embed="rId3"/>
          <a:stretch>
            <a:fillRect/>
          </a:stretch>
        </p:blipFill>
        <p:spPr>
          <a:xfrm>
            <a:off x="7124511" y="1592825"/>
            <a:ext cx="4429513" cy="3826542"/>
          </a:xfrm>
          <a:prstGeom prst="rect">
            <a:avLst/>
          </a:prstGeom>
        </p:spPr>
      </p:pic>
    </p:spTree>
    <p:extLst>
      <p:ext uri="{BB962C8B-B14F-4D97-AF65-F5344CB8AC3E}">
        <p14:creationId xmlns:p14="http://schemas.microsoft.com/office/powerpoint/2010/main" val="366884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693DB-D127-1E19-604A-70AFD5FDA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44699C-44AC-37F6-2DC6-81B9F76C2861}"/>
              </a:ext>
            </a:extLst>
          </p:cNvPr>
          <p:cNvSpPr>
            <a:spLocks noGrp="1"/>
          </p:cNvSpPr>
          <p:nvPr>
            <p:ph type="title"/>
          </p:nvPr>
        </p:nvSpPr>
        <p:spPr/>
        <p:txBody>
          <a:bodyPr/>
          <a:lstStyle/>
          <a:p>
            <a:r>
              <a:rPr lang="en-GB"/>
              <a:t>DIDS 2.0 Validation reports - tab 1</a:t>
            </a:r>
          </a:p>
        </p:txBody>
      </p:sp>
      <p:sp>
        <p:nvSpPr>
          <p:cNvPr id="4" name="Content Placeholder 3">
            <a:extLst>
              <a:ext uri="{FF2B5EF4-FFF2-40B4-BE49-F238E27FC236}">
                <a16:creationId xmlns:a16="http://schemas.microsoft.com/office/drawing/2014/main" id="{02F91CC6-ACE2-A10D-8C94-DC9346748F5A}"/>
              </a:ext>
            </a:extLst>
          </p:cNvPr>
          <p:cNvSpPr>
            <a:spLocks noGrp="1"/>
          </p:cNvSpPr>
          <p:nvPr>
            <p:ph idx="1"/>
          </p:nvPr>
        </p:nvSpPr>
        <p:spPr>
          <a:xfrm>
            <a:off x="488027" y="1371351"/>
            <a:ext cx="9427623" cy="4650725"/>
          </a:xfrm>
        </p:spPr>
        <p:txBody>
          <a:bodyPr>
            <a:normAutofit/>
          </a:bodyPr>
          <a:lstStyle/>
          <a:p>
            <a:r>
              <a:rPr lang="en-US" sz="2000"/>
              <a:t>The report is an excel file with three tabs:</a:t>
            </a:r>
            <a:br>
              <a:rPr lang="en-US" sz="2000"/>
            </a:br>
            <a:br>
              <a:rPr lang="en-US" sz="2000"/>
            </a:br>
            <a:r>
              <a:rPr lang="en-US" sz="2000"/>
              <a:t>Summary tab (see right), gives you the file status, submission ID, file name and other descriptive data about the file and submission.</a:t>
            </a:r>
            <a:br>
              <a:rPr lang="en-US" sz="2000"/>
            </a:br>
            <a:endParaRPr lang="en-GB" sz="2000"/>
          </a:p>
        </p:txBody>
      </p:sp>
      <p:pic>
        <p:nvPicPr>
          <p:cNvPr id="5" name="Picture 4" descr="A screenshot of a data report&#10;&#10;AI-generated content may be incorrect.">
            <a:extLst>
              <a:ext uri="{FF2B5EF4-FFF2-40B4-BE49-F238E27FC236}">
                <a16:creationId xmlns:a16="http://schemas.microsoft.com/office/drawing/2014/main" id="{5FB382FF-00C1-2D0F-5FEC-CFBB91D5DF08}"/>
              </a:ext>
            </a:extLst>
          </p:cNvPr>
          <p:cNvPicPr>
            <a:picLocks noChangeAspect="1"/>
          </p:cNvPicPr>
          <p:nvPr/>
        </p:nvPicPr>
        <p:blipFill>
          <a:blip r:embed="rId3"/>
          <a:stretch>
            <a:fillRect/>
          </a:stretch>
        </p:blipFill>
        <p:spPr>
          <a:xfrm>
            <a:off x="2641600" y="2809991"/>
            <a:ext cx="6537094" cy="3418786"/>
          </a:xfrm>
          <a:prstGeom prst="rect">
            <a:avLst/>
          </a:prstGeom>
        </p:spPr>
      </p:pic>
    </p:spTree>
    <p:extLst>
      <p:ext uri="{BB962C8B-B14F-4D97-AF65-F5344CB8AC3E}">
        <p14:creationId xmlns:p14="http://schemas.microsoft.com/office/powerpoint/2010/main" val="4221560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6B38C-8F7F-42B5-0591-8500F3E880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51FC6A-B235-D235-36C7-4913BD19BF22}"/>
              </a:ext>
            </a:extLst>
          </p:cNvPr>
          <p:cNvSpPr>
            <a:spLocks noGrp="1"/>
          </p:cNvSpPr>
          <p:nvPr>
            <p:ph type="title"/>
          </p:nvPr>
        </p:nvSpPr>
        <p:spPr/>
        <p:txBody>
          <a:bodyPr/>
          <a:lstStyle/>
          <a:p>
            <a:r>
              <a:rPr lang="en-GB"/>
              <a:t>DIDS 2.0 Validation reports – tab 2</a:t>
            </a:r>
          </a:p>
        </p:txBody>
      </p:sp>
      <p:sp>
        <p:nvSpPr>
          <p:cNvPr id="4" name="Content Placeholder 3">
            <a:extLst>
              <a:ext uri="{FF2B5EF4-FFF2-40B4-BE49-F238E27FC236}">
                <a16:creationId xmlns:a16="http://schemas.microsoft.com/office/drawing/2014/main" id="{E83124EE-8851-BC12-4233-B879AEACBEEE}"/>
              </a:ext>
            </a:extLst>
          </p:cNvPr>
          <p:cNvSpPr>
            <a:spLocks noGrp="1"/>
          </p:cNvSpPr>
          <p:nvPr>
            <p:ph idx="1"/>
          </p:nvPr>
        </p:nvSpPr>
        <p:spPr>
          <a:xfrm>
            <a:off x="375138" y="1415778"/>
            <a:ext cx="10430514" cy="4650725"/>
          </a:xfrm>
        </p:spPr>
        <p:txBody>
          <a:bodyPr>
            <a:normAutofit/>
          </a:bodyPr>
          <a:lstStyle/>
          <a:p>
            <a:endParaRPr lang="en-US" sz="2000"/>
          </a:p>
          <a:p>
            <a:r>
              <a:rPr lang="en-US" sz="2000"/>
              <a:t>The error summary tab gives an overview of the types of any errors or warnings in your file, including counts of how often each error occurs.</a:t>
            </a:r>
            <a:br>
              <a:rPr lang="en-US" sz="2000"/>
            </a:br>
            <a:endParaRPr lang="en-GB" sz="2000"/>
          </a:p>
        </p:txBody>
      </p:sp>
      <p:pic>
        <p:nvPicPr>
          <p:cNvPr id="1028" name="Picture 4">
            <a:extLst>
              <a:ext uri="{FF2B5EF4-FFF2-40B4-BE49-F238E27FC236}">
                <a16:creationId xmlns:a16="http://schemas.microsoft.com/office/drawing/2014/main" id="{7E055342-58F8-F761-575B-B5E42ED51E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265" y="3047424"/>
            <a:ext cx="10176387" cy="2202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492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E3BC9-1D38-AA18-099E-E6F56A3C5D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98CBC9-5188-8597-A27D-DB9A03CC95C6}"/>
              </a:ext>
            </a:extLst>
          </p:cNvPr>
          <p:cNvSpPr>
            <a:spLocks noGrp="1"/>
          </p:cNvSpPr>
          <p:nvPr>
            <p:ph type="title"/>
          </p:nvPr>
        </p:nvSpPr>
        <p:spPr/>
        <p:txBody>
          <a:bodyPr/>
          <a:lstStyle/>
          <a:p>
            <a:r>
              <a:rPr lang="en-GB"/>
              <a:t>DIDS 2.0 Validation reports - tab 3</a:t>
            </a:r>
          </a:p>
        </p:txBody>
      </p:sp>
      <p:sp>
        <p:nvSpPr>
          <p:cNvPr id="4" name="Content Placeholder 3">
            <a:extLst>
              <a:ext uri="{FF2B5EF4-FFF2-40B4-BE49-F238E27FC236}">
                <a16:creationId xmlns:a16="http://schemas.microsoft.com/office/drawing/2014/main" id="{3F770D17-77EE-197F-9FAB-89264B7791C2}"/>
              </a:ext>
            </a:extLst>
          </p:cNvPr>
          <p:cNvSpPr>
            <a:spLocks noGrp="1"/>
          </p:cNvSpPr>
          <p:nvPr>
            <p:ph idx="1"/>
          </p:nvPr>
        </p:nvSpPr>
        <p:spPr>
          <a:xfrm>
            <a:off x="375138" y="1415778"/>
            <a:ext cx="10430514" cy="4650725"/>
          </a:xfrm>
        </p:spPr>
        <p:txBody>
          <a:bodyPr>
            <a:normAutofit/>
          </a:bodyPr>
          <a:lstStyle/>
          <a:p>
            <a:br>
              <a:rPr lang="en-US" sz="2000"/>
            </a:br>
            <a:r>
              <a:rPr lang="en-US" sz="2000"/>
              <a:t>The error data tab gives you full details of each error and warning, including the error codes, nature of the issue and the accession number. </a:t>
            </a:r>
            <a:br>
              <a:rPr lang="en-US" sz="2000"/>
            </a:br>
            <a:endParaRPr lang="en-GB" sz="2000"/>
          </a:p>
        </p:txBody>
      </p:sp>
      <p:pic>
        <p:nvPicPr>
          <p:cNvPr id="2050" name="Picture 2">
            <a:extLst>
              <a:ext uri="{FF2B5EF4-FFF2-40B4-BE49-F238E27FC236}">
                <a16:creationId xmlns:a16="http://schemas.microsoft.com/office/drawing/2014/main" id="{6772F93A-65F5-A7AF-E9CB-0E056824F1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9871" y="2715027"/>
            <a:ext cx="9625781" cy="3351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656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B56FC-35A1-6298-8B67-193427D5F2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DC6796-B5ED-6203-B0B8-2FC2427CB5F1}"/>
              </a:ext>
            </a:extLst>
          </p:cNvPr>
          <p:cNvSpPr>
            <a:spLocks noGrp="1"/>
          </p:cNvSpPr>
          <p:nvPr>
            <p:ph type="title"/>
          </p:nvPr>
        </p:nvSpPr>
        <p:spPr/>
        <p:txBody>
          <a:bodyPr/>
          <a:lstStyle/>
          <a:p>
            <a:r>
              <a:rPr lang="en-GB"/>
              <a:t>Where to go for more information on NDSP</a:t>
            </a:r>
          </a:p>
        </p:txBody>
      </p:sp>
    </p:spTree>
    <p:extLst>
      <p:ext uri="{BB962C8B-B14F-4D97-AF65-F5344CB8AC3E}">
        <p14:creationId xmlns:p14="http://schemas.microsoft.com/office/powerpoint/2010/main" val="405921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5BFF1-6490-ACCC-2C5E-11A506540C2F}"/>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F4D4A5EC-7B9C-9DA0-B665-096000B4ADCE}"/>
              </a:ext>
            </a:extLst>
          </p:cNvPr>
          <p:cNvSpPr>
            <a:spLocks noGrp="1"/>
          </p:cNvSpPr>
          <p:nvPr>
            <p:ph type="title"/>
          </p:nvPr>
        </p:nvSpPr>
        <p:spPr>
          <a:xfrm>
            <a:off x="432000" y="432000"/>
            <a:ext cx="11404154" cy="865186"/>
          </a:xfrm>
        </p:spPr>
        <p:txBody>
          <a:bodyPr/>
          <a:lstStyle/>
          <a:p>
            <a:r>
              <a:rPr lang="en-GB"/>
              <a:t>Further support</a:t>
            </a:r>
            <a:endParaRPr lang="en-GB" spc="-40"/>
          </a:p>
        </p:txBody>
      </p:sp>
      <p:sp>
        <p:nvSpPr>
          <p:cNvPr id="5" name="Content Placeholder 4">
            <a:extLst>
              <a:ext uri="{FF2B5EF4-FFF2-40B4-BE49-F238E27FC236}">
                <a16:creationId xmlns:a16="http://schemas.microsoft.com/office/drawing/2014/main" id="{FDBEB54A-B9A2-B1B5-3B15-F12695EBCF61}"/>
              </a:ext>
            </a:extLst>
          </p:cNvPr>
          <p:cNvSpPr>
            <a:spLocks noGrp="1"/>
          </p:cNvSpPr>
          <p:nvPr>
            <p:ph idx="1"/>
          </p:nvPr>
        </p:nvSpPr>
        <p:spPr>
          <a:xfrm>
            <a:off x="432000" y="1455702"/>
            <a:ext cx="6204774" cy="4113678"/>
          </a:xfrm>
        </p:spPr>
        <p:txBody>
          <a:bodyPr vert="horz" lIns="0" tIns="0" rIns="0" bIns="0" rtlCol="0" anchor="t">
            <a:normAutofit fontScale="92500" lnSpcReduction="10000"/>
          </a:bodyPr>
          <a:lstStyle/>
          <a:p>
            <a:pPr>
              <a:spcAft>
                <a:spcPts val="1200"/>
              </a:spcAft>
              <a:buClr>
                <a:schemeClr val="accent6"/>
              </a:buClr>
            </a:pPr>
            <a:r>
              <a:rPr lang="en-GB" sz="2400">
                <a:cs typeface="Arial"/>
              </a:rPr>
              <a:t>If you are having problems getting access or using the system you can:</a:t>
            </a:r>
            <a:br>
              <a:rPr lang="en-GB" sz="2400">
                <a:cs typeface="Arial"/>
              </a:rPr>
            </a:br>
            <a:br>
              <a:rPr lang="en-GB" sz="2400">
                <a:cs typeface="Arial"/>
              </a:rPr>
            </a:br>
            <a:r>
              <a:rPr lang="en-GB" sz="2400">
                <a:cs typeface="Arial"/>
              </a:rPr>
              <a:t>1. Visit our NDSP support pages on NHS Futures</a:t>
            </a:r>
          </a:p>
          <a:p>
            <a:pPr marL="1028700" lvl="1" indent="-342900">
              <a:spcAft>
                <a:spcPts val="1200"/>
              </a:spcAft>
              <a:buClr>
                <a:schemeClr val="accent6"/>
              </a:buClr>
            </a:pPr>
            <a:r>
              <a:rPr lang="en-GB" sz="2400">
                <a:cs typeface="Arial"/>
              </a:rPr>
              <a:t>Including FAQs &amp; Known Issues</a:t>
            </a:r>
            <a:br>
              <a:rPr lang="en-GB" sz="2400">
                <a:cs typeface="Arial"/>
              </a:rPr>
            </a:br>
            <a:endParaRPr lang="en-GB" sz="2400">
              <a:cs typeface="Arial"/>
            </a:endParaRPr>
          </a:p>
          <a:p>
            <a:pPr>
              <a:spcAft>
                <a:spcPts val="1200"/>
              </a:spcAft>
              <a:buClr>
                <a:schemeClr val="accent6"/>
              </a:buClr>
            </a:pPr>
            <a:r>
              <a:rPr lang="en-GB" sz="2400">
                <a:cs typeface="Arial"/>
              </a:rPr>
              <a:t>2. Email our support inbox for one-to-one support:</a:t>
            </a:r>
            <a:br>
              <a:rPr lang="en-GB" sz="2400">
                <a:cs typeface="Arial"/>
              </a:rPr>
            </a:br>
            <a:br>
              <a:rPr lang="en-GB" sz="2400">
                <a:cs typeface="Arial"/>
              </a:rPr>
            </a:br>
            <a:r>
              <a:rPr lang="en-GB" sz="2400">
                <a:cs typeface="Arial"/>
              </a:rPr>
              <a:t>england.ndsp-uat-support@nhs.net</a:t>
            </a:r>
            <a:br>
              <a:rPr lang="en-GB" sz="2400">
                <a:cs typeface="Arial"/>
              </a:rPr>
            </a:br>
            <a:endParaRPr lang="en-GB" sz="2400">
              <a:cs typeface="Arial"/>
            </a:endParaRPr>
          </a:p>
          <a:p>
            <a:pPr>
              <a:spcAft>
                <a:spcPts val="1200"/>
              </a:spcAft>
              <a:buClr>
                <a:schemeClr val="accent6"/>
              </a:buClr>
            </a:pPr>
            <a:r>
              <a:rPr lang="en-GB" sz="2400">
                <a:cs typeface="Arial"/>
              </a:rPr>
              <a:t>3. Come to one of our surgery sessions </a:t>
            </a:r>
          </a:p>
          <a:p>
            <a:pPr>
              <a:lnSpc>
                <a:spcPct val="100000"/>
              </a:lnSpc>
              <a:spcAft>
                <a:spcPts val="1200"/>
              </a:spcAft>
              <a:buClr>
                <a:schemeClr val="accent6"/>
              </a:buClr>
            </a:pPr>
            <a:endParaRPr lang="en-GB" sz="2400"/>
          </a:p>
        </p:txBody>
      </p:sp>
      <p:pic>
        <p:nvPicPr>
          <p:cNvPr id="3" name="Picture 2" descr="A screenshot of a computer&#10;&#10;AI-generated content may be incorrect.">
            <a:extLst>
              <a:ext uri="{FF2B5EF4-FFF2-40B4-BE49-F238E27FC236}">
                <a16:creationId xmlns:a16="http://schemas.microsoft.com/office/drawing/2014/main" id="{5913FEBA-231F-31E8-3C3A-50433C0A3D2D}"/>
              </a:ext>
            </a:extLst>
          </p:cNvPr>
          <p:cNvPicPr>
            <a:picLocks noChangeAspect="1"/>
          </p:cNvPicPr>
          <p:nvPr/>
        </p:nvPicPr>
        <p:blipFill>
          <a:blip r:embed="rId3"/>
          <a:stretch>
            <a:fillRect/>
          </a:stretch>
        </p:blipFill>
        <p:spPr>
          <a:xfrm>
            <a:off x="6722964" y="1544192"/>
            <a:ext cx="5113190" cy="3429000"/>
          </a:xfrm>
          <a:prstGeom prst="rect">
            <a:avLst/>
          </a:prstGeom>
        </p:spPr>
      </p:pic>
    </p:spTree>
    <p:extLst>
      <p:ext uri="{BB962C8B-B14F-4D97-AF65-F5344CB8AC3E}">
        <p14:creationId xmlns:p14="http://schemas.microsoft.com/office/powerpoint/2010/main" val="53688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C7F6B5-6320-7C9E-8735-5392D3B12B4B}"/>
              </a:ext>
            </a:extLst>
          </p:cNvPr>
          <p:cNvSpPr>
            <a:spLocks noGrp="1"/>
          </p:cNvSpPr>
          <p:nvPr>
            <p:ph type="title" idx="4294967295"/>
          </p:nvPr>
        </p:nvSpPr>
        <p:spPr>
          <a:xfrm>
            <a:off x="1336675" y="2332038"/>
            <a:ext cx="3462338" cy="310991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600"/>
              </a:spcAft>
              <a:buClr>
                <a:schemeClr val="tx1"/>
              </a:buClr>
              <a:buSzTx/>
              <a:buFont typeface="Arial" panose="020B0604020202020204" pitchFamily="34" charset="0"/>
              <a:buNone/>
              <a:tabLst/>
              <a:defRPr/>
            </a:pPr>
            <a:r>
              <a:rPr lang="en-GB" sz="2800" b="1">
                <a:latin typeface="+mn-lt"/>
                <a:ea typeface="+mn-ea"/>
                <a:cs typeface="+mn-cs"/>
              </a:rPr>
              <a:t>Q&amp;A</a:t>
            </a:r>
            <a:endParaRPr lang="en-GB" sz="2800" b="1" i="0" u="none" strike="noStrike" kern="1200" cap="none" spc="0" normalizeH="0" baseline="0" noProof="0">
              <a:ln>
                <a:noFill/>
              </a:ln>
              <a:effectLst/>
              <a:uLnTx/>
              <a:uFillTx/>
              <a:latin typeface="+mn-lt"/>
              <a:ea typeface="+mn-ea"/>
              <a:cs typeface="Arial"/>
            </a:endParaRPr>
          </a:p>
        </p:txBody>
      </p:sp>
      <p:sp>
        <p:nvSpPr>
          <p:cNvPr id="2" name="Picture Placeholder 1" descr="Picture box you can use to insert an image">
            <a:extLst>
              <a:ext uri="{FF2B5EF4-FFF2-40B4-BE49-F238E27FC236}">
                <a16:creationId xmlns:a16="http://schemas.microsoft.com/office/drawing/2014/main" id="{CAE3C239-74A3-A8C6-017E-85CD9655DE66}"/>
              </a:ext>
            </a:extLst>
          </p:cNvPr>
          <p:cNvSpPr>
            <a:spLocks noGrp="1"/>
          </p:cNvSpPr>
          <p:nvPr>
            <p:ph type="pic" sz="quarter" idx="10"/>
          </p:nvPr>
        </p:nvSpPr>
        <p:spPr/>
        <p:txBody>
          <a:bodyPr/>
          <a:lstStyle/>
          <a:p>
            <a:endParaRPr lang="en-GB">
              <a:cs typeface="Arial"/>
            </a:endParaRPr>
          </a:p>
        </p:txBody>
      </p:sp>
    </p:spTree>
    <p:extLst>
      <p:ext uri="{BB962C8B-B14F-4D97-AF65-F5344CB8AC3E}">
        <p14:creationId xmlns:p14="http://schemas.microsoft.com/office/powerpoint/2010/main" val="1875769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625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689088" y="942550"/>
            <a:ext cx="11404154" cy="865186"/>
          </a:xfrm>
        </p:spPr>
        <p:txBody>
          <a:bodyPr>
            <a:normAutofit/>
          </a:bodyPr>
          <a:lstStyle/>
          <a:p>
            <a:r>
              <a:rPr lang="en-GB" sz="4000" dirty="0"/>
              <a:t>Questions?</a:t>
            </a:r>
            <a:endParaRPr lang="en-GB" sz="4000" spc="-40" dirty="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91949-F417-D69B-11B6-8E6055A3ED7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21F0208-D368-B575-6E0F-502C2778BE30}"/>
              </a:ext>
            </a:extLst>
          </p:cNvPr>
          <p:cNvSpPr>
            <a:spLocks noGrp="1"/>
          </p:cNvSpPr>
          <p:nvPr>
            <p:ph idx="1"/>
          </p:nvPr>
        </p:nvSpPr>
        <p:spPr>
          <a:xfrm>
            <a:off x="432000" y="1563757"/>
            <a:ext cx="11088000" cy="4664242"/>
          </a:xfrm>
        </p:spPr>
        <p:txBody>
          <a:bodyPr>
            <a:normAutofit/>
          </a:bodyPr>
          <a:lstStyle/>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7F31BE27-FEFE-F506-1973-36AA2D6AD2EF}"/>
              </a:ext>
            </a:extLst>
          </p:cNvPr>
          <p:cNvSpPr>
            <a:spLocks noGrp="1"/>
          </p:cNvSpPr>
          <p:nvPr>
            <p:ph type="title"/>
          </p:nvPr>
        </p:nvSpPr>
        <p:spPr/>
        <p:txBody>
          <a:bodyPr>
            <a:normAutofit/>
          </a:bodyPr>
          <a:lstStyle/>
          <a:p>
            <a:r>
              <a:rPr lang="en-GB" spc="-40" dirty="0"/>
              <a:t>Sensitive and Legally Restricted Codes</a:t>
            </a:r>
          </a:p>
        </p:txBody>
      </p:sp>
      <p:pic>
        <p:nvPicPr>
          <p:cNvPr id="3" name="Graphic 2" descr="Group with solid fill">
            <a:extLst>
              <a:ext uri="{FF2B5EF4-FFF2-40B4-BE49-F238E27FC236}">
                <a16:creationId xmlns:a16="http://schemas.microsoft.com/office/drawing/2014/main" id="{7E7C91F1-CDD7-9B9E-28B1-868ABB08DC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6" name="TextBox 5">
            <a:extLst>
              <a:ext uri="{FF2B5EF4-FFF2-40B4-BE49-F238E27FC236}">
                <a16:creationId xmlns:a16="http://schemas.microsoft.com/office/drawing/2014/main" id="{1C3CE418-0726-616B-763D-F54126C5DF70}"/>
              </a:ext>
            </a:extLst>
          </p:cNvPr>
          <p:cNvSpPr txBox="1"/>
          <p:nvPr/>
        </p:nvSpPr>
        <p:spPr>
          <a:xfrm>
            <a:off x="432000" y="1296124"/>
            <a:ext cx="11088000" cy="4801314"/>
          </a:xfrm>
          <a:prstGeom prst="rect">
            <a:avLst/>
          </a:prstGeom>
          <a:noFill/>
        </p:spPr>
        <p:txBody>
          <a:bodyPr wrap="square">
            <a:spAutoFit/>
          </a:bodyPr>
          <a:lstStyle/>
          <a:p>
            <a:r>
              <a:rPr lang="en-GB" dirty="0"/>
              <a:t>As per the DIDS v2.0 Data Provision Notice, the below is the </a:t>
            </a:r>
            <a:r>
              <a:rPr lang="en-GB" dirty="0">
                <a:hlinkClick r:id="rId5"/>
              </a:rPr>
              <a:t>list of restricted codes </a:t>
            </a:r>
            <a:r>
              <a:rPr lang="en-GB" dirty="0"/>
              <a:t>which must be anonymised at source prior to submission of DIDS v2.0 data to NHS England.</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For these data, data providers must submit data for DIDS v2.0 with all patient identifiers removed.</a:t>
            </a:r>
          </a:p>
          <a:p>
            <a:pPr marL="285750" indent="-285750">
              <a:buFont typeface="Arial" panose="020B0604020202020204" pitchFamily="34" charset="0"/>
              <a:buChar char="•"/>
            </a:pPr>
            <a:endParaRPr lang="en-GB" dirty="0"/>
          </a:p>
        </p:txBody>
      </p:sp>
      <p:graphicFrame>
        <p:nvGraphicFramePr>
          <p:cNvPr id="7" name="Table 6">
            <a:extLst>
              <a:ext uri="{FF2B5EF4-FFF2-40B4-BE49-F238E27FC236}">
                <a16:creationId xmlns:a16="http://schemas.microsoft.com/office/drawing/2014/main" id="{714D08F6-39D6-CAEE-0723-026D399DC940}"/>
              </a:ext>
            </a:extLst>
          </p:cNvPr>
          <p:cNvGraphicFramePr>
            <a:graphicFrameLocks noGrp="1"/>
          </p:cNvGraphicFramePr>
          <p:nvPr>
            <p:extLst>
              <p:ext uri="{D42A27DB-BD31-4B8C-83A1-F6EECF244321}">
                <p14:modId xmlns:p14="http://schemas.microsoft.com/office/powerpoint/2010/main" val="589417278"/>
              </p:ext>
            </p:extLst>
          </p:nvPr>
        </p:nvGraphicFramePr>
        <p:xfrm>
          <a:off x="431999" y="2147982"/>
          <a:ext cx="9374610" cy="3027875"/>
        </p:xfrm>
        <a:graphic>
          <a:graphicData uri="http://schemas.openxmlformats.org/drawingml/2006/table">
            <a:tbl>
              <a:tblPr/>
              <a:tblGrid>
                <a:gridCol w="4687305">
                  <a:extLst>
                    <a:ext uri="{9D8B030D-6E8A-4147-A177-3AD203B41FA5}">
                      <a16:colId xmlns:a16="http://schemas.microsoft.com/office/drawing/2014/main" val="1171724397"/>
                    </a:ext>
                  </a:extLst>
                </a:gridCol>
                <a:gridCol w="4687305">
                  <a:extLst>
                    <a:ext uri="{9D8B030D-6E8A-4147-A177-3AD203B41FA5}">
                      <a16:colId xmlns:a16="http://schemas.microsoft.com/office/drawing/2014/main" val="215477840"/>
                    </a:ext>
                  </a:extLst>
                </a:gridCol>
              </a:tblGrid>
              <a:tr h="403717">
                <a:tc>
                  <a:txBody>
                    <a:bodyPr/>
                    <a:lstStyle/>
                    <a:p>
                      <a:pPr algn="l">
                        <a:buNone/>
                      </a:pPr>
                      <a:r>
                        <a:rPr lang="en-GB" b="1" dirty="0">
                          <a:effectLst/>
                        </a:rPr>
                        <a:t>SNOMED CT concept-ID</a:t>
                      </a:r>
                    </a:p>
                  </a:txBody>
                  <a:tcPr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b="1" dirty="0">
                          <a:effectLst/>
                        </a:rPr>
                        <a:t>SNOMED CT fully specified name</a:t>
                      </a:r>
                    </a:p>
                  </a:txBody>
                  <a:tcPr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617777"/>
                  </a:ext>
                </a:extLst>
              </a:tr>
              <a:tr h="706504">
                <a:tc>
                  <a:txBody>
                    <a:bodyPr/>
                    <a:lstStyle/>
                    <a:p>
                      <a:pPr algn="l" fontAlgn="t">
                        <a:buNone/>
                      </a:pPr>
                      <a:r>
                        <a:rPr lang="en-GB" dirty="0">
                          <a:effectLst/>
                        </a:rPr>
                        <a:t>432787004</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dirty="0">
                          <a:effectLst/>
                        </a:rPr>
                        <a:t>Transvaginal ultrasonography for follicle monitoring (procedure)</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89995628"/>
                  </a:ext>
                </a:extLst>
              </a:tr>
              <a:tr h="1917654">
                <a:tc>
                  <a:txBody>
                    <a:bodyPr/>
                    <a:lstStyle/>
                    <a:p>
                      <a:pPr algn="l" fontAlgn="t">
                        <a:buNone/>
                      </a:pPr>
                      <a:r>
                        <a:rPr lang="en-GB" dirty="0">
                          <a:effectLst/>
                        </a:rPr>
                        <a:t>252939009</a:t>
                      </a:r>
                    </a:p>
                  </a:txBody>
                  <a:tcPr>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dirty="0">
                          <a:effectLst/>
                        </a:rPr>
                        <a:t>Ultrasound scan for follicle monitoring (procedure)</a:t>
                      </a:r>
                    </a:p>
                    <a:p>
                      <a:pPr algn="l" fontAlgn="t">
                        <a:buNone/>
                      </a:pPr>
                      <a:endParaRPr lang="en-GB" dirty="0">
                        <a:effectLst/>
                      </a:endParaRPr>
                    </a:p>
                    <a:p>
                      <a:pPr algn="l" fontAlgn="t">
                        <a:buNone/>
                      </a:pPr>
                      <a:endParaRPr lang="en-GB" dirty="0">
                        <a:effectLst/>
                      </a:endParaRPr>
                    </a:p>
                    <a:p>
                      <a:pPr algn="l" fontAlgn="t">
                        <a:buNone/>
                      </a:pPr>
                      <a:endParaRPr lang="en-GB" dirty="0">
                        <a:effectLst/>
                      </a:endParaRPr>
                    </a:p>
                    <a:p>
                      <a:pPr algn="l" fontAlgn="t">
                        <a:buNone/>
                      </a:pPr>
                      <a:endParaRPr lang="en-GB" dirty="0">
                        <a:effectLst/>
                      </a:endParaRPr>
                    </a:p>
                  </a:txBody>
                  <a:tcPr>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1253392837"/>
                  </a:ext>
                </a:extLst>
              </a:tr>
            </a:tbl>
          </a:graphicData>
        </a:graphic>
      </p:graphicFrame>
      <p:graphicFrame>
        <p:nvGraphicFramePr>
          <p:cNvPr id="8" name="Table 7">
            <a:extLst>
              <a:ext uri="{FF2B5EF4-FFF2-40B4-BE49-F238E27FC236}">
                <a16:creationId xmlns:a16="http://schemas.microsoft.com/office/drawing/2014/main" id="{E72A3FCA-5058-FD2B-5258-A635C1F62C9B}"/>
              </a:ext>
            </a:extLst>
          </p:cNvPr>
          <p:cNvGraphicFramePr>
            <a:graphicFrameLocks noGrp="1"/>
          </p:cNvGraphicFramePr>
          <p:nvPr>
            <p:extLst>
              <p:ext uri="{D42A27DB-BD31-4B8C-83A1-F6EECF244321}">
                <p14:modId xmlns:p14="http://schemas.microsoft.com/office/powerpoint/2010/main" val="1207630348"/>
              </p:ext>
            </p:extLst>
          </p:nvPr>
        </p:nvGraphicFramePr>
        <p:xfrm>
          <a:off x="432000" y="3890514"/>
          <a:ext cx="9911322" cy="1430373"/>
        </p:xfrm>
        <a:graphic>
          <a:graphicData uri="http://schemas.openxmlformats.org/drawingml/2006/table">
            <a:tbl>
              <a:tblPr/>
              <a:tblGrid>
                <a:gridCol w="2711283">
                  <a:extLst>
                    <a:ext uri="{9D8B030D-6E8A-4147-A177-3AD203B41FA5}">
                      <a16:colId xmlns:a16="http://schemas.microsoft.com/office/drawing/2014/main" val="3969067503"/>
                    </a:ext>
                  </a:extLst>
                </a:gridCol>
                <a:gridCol w="7200039">
                  <a:extLst>
                    <a:ext uri="{9D8B030D-6E8A-4147-A177-3AD203B41FA5}">
                      <a16:colId xmlns:a16="http://schemas.microsoft.com/office/drawing/2014/main" val="1384245949"/>
                    </a:ext>
                  </a:extLst>
                </a:gridCol>
              </a:tblGrid>
              <a:tr h="476791">
                <a:tc>
                  <a:txBody>
                    <a:bodyPr/>
                    <a:lstStyle/>
                    <a:p>
                      <a:pPr algn="l">
                        <a:buNone/>
                      </a:pPr>
                      <a:r>
                        <a:rPr lang="en-GB" b="1" dirty="0">
                          <a:effectLst/>
                        </a:rPr>
                        <a:t>NICIP short code</a:t>
                      </a:r>
                    </a:p>
                  </a:txBody>
                  <a:tcPr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b="1" dirty="0">
                          <a:effectLst/>
                        </a:rPr>
                        <a:t>                               NICIP preferred representation display term</a:t>
                      </a:r>
                    </a:p>
                  </a:txBody>
                  <a:tcPr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835158477"/>
                  </a:ext>
                </a:extLst>
              </a:tr>
              <a:tr h="476791">
                <a:tc>
                  <a:txBody>
                    <a:bodyPr/>
                    <a:lstStyle/>
                    <a:p>
                      <a:pPr algn="l" fontAlgn="t">
                        <a:buNone/>
                      </a:pPr>
                      <a:r>
                        <a:rPr lang="en-GB" dirty="0">
                          <a:effectLst/>
                        </a:rPr>
                        <a:t>UFOTV</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dirty="0">
                          <a:effectLst/>
                        </a:rPr>
                        <a:t>                               US Follicular tracking transvaginal</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2803938811"/>
                  </a:ext>
                </a:extLst>
              </a:tr>
              <a:tr h="476791">
                <a:tc>
                  <a:txBody>
                    <a:bodyPr/>
                    <a:lstStyle/>
                    <a:p>
                      <a:pPr algn="l" fontAlgn="t">
                        <a:buNone/>
                      </a:pPr>
                      <a:r>
                        <a:rPr lang="en-GB" dirty="0">
                          <a:effectLst/>
                        </a:rPr>
                        <a:t>UFOTA</a:t>
                      </a:r>
                    </a:p>
                  </a:txBody>
                  <a:tcPr>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dirty="0">
                          <a:effectLst/>
                        </a:rPr>
                        <a:t>                               US Follicular tracking transabdominal</a:t>
                      </a:r>
                    </a:p>
                  </a:txBody>
                  <a:tcPr>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2637979303"/>
                  </a:ext>
                </a:extLst>
              </a:tr>
            </a:tbl>
          </a:graphicData>
        </a:graphic>
      </p:graphicFrame>
    </p:spTree>
    <p:extLst>
      <p:ext uri="{BB962C8B-B14F-4D97-AF65-F5344CB8AC3E}">
        <p14:creationId xmlns:p14="http://schemas.microsoft.com/office/powerpoint/2010/main" val="248208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073AE-4B57-4AA1-9111-5284B86FCAC1}"/>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A79844C-76A5-45FB-E809-92A457383147}"/>
              </a:ext>
            </a:extLst>
          </p:cNvPr>
          <p:cNvSpPr>
            <a:spLocks noGrp="1"/>
          </p:cNvSpPr>
          <p:nvPr>
            <p:ph idx="1"/>
          </p:nvPr>
        </p:nvSpPr>
        <p:spPr>
          <a:xfrm>
            <a:off x="432000" y="1477108"/>
            <a:ext cx="11088000" cy="4750891"/>
          </a:xfrm>
        </p:spPr>
        <p:txBody>
          <a:bodyPr>
            <a:normAutofit/>
          </a:bodyPr>
          <a:lstStyle/>
          <a:p>
            <a:pPr>
              <a:lnSpc>
                <a:spcPct val="107000"/>
              </a:lnSpc>
              <a:spcAft>
                <a:spcPts val="800"/>
              </a:spcAft>
            </a:pPr>
            <a:r>
              <a:rPr lang="en-GB" sz="1800" dirty="0"/>
              <a:t>Healthcare providers - As per the DPN and notification email issued on 1 April 2026, if you have not already done so commence DIDS v2.0 local data collection from 1 April 2026 and submission to NHS England from 1 May 2026 onwards.</a:t>
            </a:r>
          </a:p>
          <a:p>
            <a:pPr>
              <a:lnSpc>
                <a:spcPct val="107000"/>
              </a:lnSpc>
              <a:spcAft>
                <a:spcPts val="800"/>
              </a:spcAft>
            </a:pPr>
            <a:endParaRPr lang="en-GB" sz="1800" dirty="0"/>
          </a:p>
          <a:p>
            <a:pPr>
              <a:lnSpc>
                <a:spcPct val="107000"/>
              </a:lnSpc>
              <a:spcAft>
                <a:spcPts val="800"/>
              </a:spcAft>
            </a:pPr>
            <a:r>
              <a:rPr lang="en-GB" sz="1800" dirty="0"/>
              <a:t>DIDS v2.0 Submission timetable: </a:t>
            </a:r>
          </a:p>
          <a:p>
            <a:pPr>
              <a:lnSpc>
                <a:spcPct val="107000"/>
              </a:lnSpc>
              <a:spcAft>
                <a:spcPts val="800"/>
              </a:spcAft>
            </a:pPr>
            <a:r>
              <a:rPr lang="en-GB" sz="1800" dirty="0">
                <a:hlinkClick r:id="rId3"/>
              </a:rPr>
              <a:t>Submitting Diagnostic Imaging Data Set (DIDS) data - NHS England Digital</a:t>
            </a:r>
            <a:br>
              <a:rPr lang="en-GB" sz="1800" dirty="0"/>
            </a:br>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13D6F1E-1A76-CD39-420E-B50C274A1F10}"/>
              </a:ext>
            </a:extLst>
          </p:cNvPr>
          <p:cNvSpPr>
            <a:spLocks noGrp="1"/>
          </p:cNvSpPr>
          <p:nvPr>
            <p:ph type="title"/>
          </p:nvPr>
        </p:nvSpPr>
        <p:spPr>
          <a:xfrm>
            <a:off x="364435" y="432000"/>
            <a:ext cx="11471719" cy="865186"/>
          </a:xfrm>
        </p:spPr>
        <p:txBody>
          <a:bodyPr>
            <a:normAutofit/>
          </a:bodyPr>
          <a:lstStyle/>
          <a:p>
            <a:r>
              <a:rPr lang="en-GB" spc="-40" dirty="0"/>
              <a:t>Local data collection commenced </a:t>
            </a:r>
          </a:p>
        </p:txBody>
      </p:sp>
      <p:pic>
        <p:nvPicPr>
          <p:cNvPr id="3" name="Graphic 2" descr="Group with solid fill">
            <a:extLst>
              <a:ext uri="{FF2B5EF4-FFF2-40B4-BE49-F238E27FC236}">
                <a16:creationId xmlns:a16="http://schemas.microsoft.com/office/drawing/2014/main" id="{9F8E734E-28F4-B7DF-7C3E-001A02F398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404100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1519-0134-11EB-981A-1221BAF6AFB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76DAB5-1BDD-2AC9-F649-F742D3FA61E2}"/>
              </a:ext>
            </a:extLst>
          </p:cNvPr>
          <p:cNvSpPr>
            <a:spLocks noGrp="1"/>
          </p:cNvSpPr>
          <p:nvPr>
            <p:ph idx="1"/>
          </p:nvPr>
        </p:nvSpPr>
        <p:spPr>
          <a:xfrm>
            <a:off x="432000" y="1477108"/>
            <a:ext cx="10891983" cy="4750891"/>
          </a:xfrm>
        </p:spPr>
        <p:txBody>
          <a:bodyPr>
            <a:normAutofit/>
          </a:bodyPr>
          <a:lstStyle/>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A6063FA-A31D-BEF2-2CA1-B550A0517E28}"/>
              </a:ext>
            </a:extLst>
          </p:cNvPr>
          <p:cNvSpPr>
            <a:spLocks noGrp="1"/>
          </p:cNvSpPr>
          <p:nvPr>
            <p:ph type="title"/>
          </p:nvPr>
        </p:nvSpPr>
        <p:spPr>
          <a:xfrm>
            <a:off x="364435" y="432000"/>
            <a:ext cx="11471719" cy="865186"/>
          </a:xfrm>
        </p:spPr>
        <p:txBody>
          <a:bodyPr>
            <a:normAutofit/>
          </a:bodyPr>
          <a:lstStyle/>
          <a:p>
            <a:r>
              <a:rPr lang="en-GB" spc="-40" dirty="0"/>
              <a:t>Reminder – System Conformance Checklist </a:t>
            </a:r>
          </a:p>
        </p:txBody>
      </p:sp>
      <p:pic>
        <p:nvPicPr>
          <p:cNvPr id="3" name="Graphic 2" descr="Group with solid fill">
            <a:extLst>
              <a:ext uri="{FF2B5EF4-FFF2-40B4-BE49-F238E27FC236}">
                <a16:creationId xmlns:a16="http://schemas.microsoft.com/office/drawing/2014/main" id="{BB7C8792-7F5E-5997-A8E1-E6260BD706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28F77EF-4CF7-A35B-7A0F-D40C943BF980}"/>
              </a:ext>
            </a:extLst>
          </p:cNvPr>
          <p:cNvSpPr txBox="1"/>
          <p:nvPr/>
        </p:nvSpPr>
        <p:spPr>
          <a:xfrm>
            <a:off x="364436" y="1751682"/>
            <a:ext cx="9170504" cy="1799339"/>
          </a:xfrm>
          <a:prstGeom prst="rect">
            <a:avLst/>
          </a:prstGeom>
          <a:noFill/>
        </p:spPr>
        <p:txBody>
          <a:bodyPr wrap="square">
            <a:spAutoFit/>
          </a:bodyPr>
          <a:lstStyle/>
          <a:p>
            <a:pPr>
              <a:lnSpc>
                <a:spcPct val="107000"/>
              </a:lnSpc>
              <a:spcAft>
                <a:spcPts val="800"/>
              </a:spcAft>
            </a:pPr>
            <a:r>
              <a:rPr lang="en-GB" dirty="0"/>
              <a:t>The DIDS System Conformance Checklist is a tool to help care providers assess how well their local IT systems map to the DIDS v2.0 Technical Output Specification.</a:t>
            </a:r>
          </a:p>
          <a:p>
            <a:pPr>
              <a:lnSpc>
                <a:spcPct val="107000"/>
              </a:lnSpc>
              <a:spcAft>
                <a:spcPts val="800"/>
              </a:spcAft>
            </a:pPr>
            <a:endParaRPr lang="en-GB" dirty="0"/>
          </a:p>
          <a:p>
            <a:pPr>
              <a:lnSpc>
                <a:spcPct val="107000"/>
              </a:lnSpc>
              <a:spcAft>
                <a:spcPts val="800"/>
              </a:spcAft>
            </a:pPr>
            <a:r>
              <a:rPr lang="en-GB" dirty="0"/>
              <a:t>It can be found here:</a:t>
            </a:r>
            <a:endParaRPr lang="en-GB" sz="1400" dirty="0">
              <a:hlinkClick r:id="rId5"/>
            </a:endParaRPr>
          </a:p>
          <a:p>
            <a:pPr>
              <a:lnSpc>
                <a:spcPct val="107000"/>
              </a:lnSpc>
              <a:spcAft>
                <a:spcPts val="800"/>
              </a:spcAft>
            </a:pPr>
            <a:r>
              <a:rPr lang="en-GB" sz="1400" dirty="0">
                <a:hlinkClick r:id="rId5"/>
              </a:rPr>
              <a:t>Diagnostic Imaging Data Set (DIDS) implementation tools and guidance - NHS England Digital</a:t>
            </a:r>
            <a:endParaRPr lang="en-GB" sz="1400" dirty="0"/>
          </a:p>
        </p:txBody>
      </p:sp>
    </p:spTree>
    <p:extLst>
      <p:ext uri="{BB962C8B-B14F-4D97-AF65-F5344CB8AC3E}">
        <p14:creationId xmlns:p14="http://schemas.microsoft.com/office/powerpoint/2010/main" val="69006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1D159-CAF6-2D90-2FBB-4E6E1C8B37D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7DC3639-C168-B2C6-79AF-DE79B5AF9A23}"/>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Sign in / register: </a:t>
            </a:r>
            <a:r>
              <a:rPr lang="en-GB" sz="1800" dirty="0">
                <a:hlinkClick r:id="rId3"/>
              </a:rPr>
              <a:t>Home – NHS TRUD</a:t>
            </a:r>
            <a:endParaRPr lang="en-GB" sz="1800" dirty="0"/>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Search for DIDS and find the XML Schema or CSV pack</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Subscribe to them for updates and to download</a:t>
            </a: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637C1F39-BA35-4CFC-EFF0-1A1EF44E746C}"/>
              </a:ext>
            </a:extLst>
          </p:cNvPr>
          <p:cNvSpPr>
            <a:spLocks noGrp="1"/>
          </p:cNvSpPr>
          <p:nvPr>
            <p:ph type="title"/>
          </p:nvPr>
        </p:nvSpPr>
        <p:spPr/>
        <p:txBody>
          <a:bodyPr/>
          <a:lstStyle/>
          <a:p>
            <a:r>
              <a:rPr lang="en-GB" spc="-40" dirty="0"/>
              <a:t>Reminder – XML Schema / CSV Format</a:t>
            </a:r>
          </a:p>
        </p:txBody>
      </p:sp>
      <p:pic>
        <p:nvPicPr>
          <p:cNvPr id="3" name="Graphic 2" descr="Group with solid fill">
            <a:extLst>
              <a:ext uri="{FF2B5EF4-FFF2-40B4-BE49-F238E27FC236}">
                <a16:creationId xmlns:a16="http://schemas.microsoft.com/office/drawing/2014/main" id="{B7EC34A9-A542-2DEB-1318-8A207189ED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773804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99E4567-344A-4FBF-9871-D7AC109A0AB5}">
  <we:reference id="cdbb5c38-15c9-4da0-8eab-5227ff292266" version="3.1.0.0" store="EXCatalog" storeType="EXCatalog"/>
  <we:alternateReferences>
    <we:reference id="WA104380449" version="3.1.0.0"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a173fb38c71530c4f5bd014b08a6080f">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1754b7d38d4db4e1d09b11eac031520e"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2B3C52-C4E5-4003-8240-632FDE102EAB}">
  <ds:schemaRefs>
    <ds:schemaRef ds:uri="520f4a20-4746-48ff-b34c-a63b28e1f7b7"/>
    <ds:schemaRef ds:uri="http://purl.org/dc/terms/"/>
    <ds:schemaRef ds:uri="http://purl.org/dc/elements/1.1/"/>
    <ds:schemaRef ds:uri="http://www.w3.org/XML/1998/namespace"/>
    <ds:schemaRef ds:uri="http://schemas.microsoft.com/sharepoint/v3"/>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ee8f4621-373f-452a-bc28-6047e1581cf9"/>
    <ds:schemaRef ds:uri="http://purl.org/dc/dcmitype/"/>
  </ds:schemaRefs>
</ds:datastoreItem>
</file>

<file path=customXml/itemProps2.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3.xml><?xml version="1.0" encoding="utf-8"?>
<ds:datastoreItem xmlns:ds="http://schemas.openxmlformats.org/officeDocument/2006/customXml" ds:itemID="{B9283D98-70FF-4B61-9ECC-9652BD93AD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7737</TotalTime>
  <Words>4671</Words>
  <Application>Microsoft Office PowerPoint</Application>
  <PresentationFormat>Widescreen</PresentationFormat>
  <Paragraphs>614</Paragraphs>
  <Slides>60</Slides>
  <Notes>37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Aptos</vt:lpstr>
      <vt:lpstr>Arial</vt:lpstr>
      <vt:lpstr>Calibri</vt:lpstr>
      <vt:lpstr>NHSD-Refresh-Theme-NOV1120B</vt:lpstr>
      <vt:lpstr>Diagnostic Imaging Data Set (DIDS) v2.0</vt:lpstr>
      <vt:lpstr>Housekeeping</vt:lpstr>
      <vt:lpstr>Webinars</vt:lpstr>
      <vt:lpstr>Key updates since March Webinar </vt:lpstr>
      <vt:lpstr>Data Provision Notice</vt:lpstr>
      <vt:lpstr>Sensitive and Legally Restricted Codes</vt:lpstr>
      <vt:lpstr>Local data collection commenced </vt:lpstr>
      <vt:lpstr>Reminder – System Conformance Checklist </vt:lpstr>
      <vt:lpstr>Reminder – XML Schema / CSV Format</vt:lpstr>
      <vt:lpstr>Reminder – XML Schema / CSV Format</vt:lpstr>
      <vt:lpstr>Reminder - XML Schema / CSV Format </vt:lpstr>
      <vt:lpstr>Reminder - XML Schema / CSV Format </vt:lpstr>
      <vt:lpstr>Reminder – Timestamp Formats</vt:lpstr>
      <vt:lpstr>Reminder – Activity submitted in a month</vt:lpstr>
      <vt:lpstr>Reminder – Timestamp data items</vt:lpstr>
      <vt:lpstr>Reminder – Timestamp data items</vt:lpstr>
      <vt:lpstr>Reminder – DIDS v1.0 Activity </vt:lpstr>
      <vt:lpstr>Reminder – Latest ETOS  </vt:lpstr>
      <vt:lpstr>Reminder - User Guidance  </vt:lpstr>
      <vt:lpstr>Reminder - v2.0 File Name Considerations</vt:lpstr>
      <vt:lpstr>Data Liaison Service Supporting DIDS v2.0</vt:lpstr>
      <vt:lpstr>Useful Addresses &amp; Contacts</vt:lpstr>
      <vt:lpstr>Actions to take now (if not already)</vt:lpstr>
      <vt:lpstr>Getting started with the National Data Submission Portal  Diagnostics Collections Providers Bi-Monthly User Group </vt:lpstr>
      <vt:lpstr>Agenda</vt:lpstr>
      <vt:lpstr>What is the National Data Submission Portal (NDSP)? </vt:lpstr>
      <vt:lpstr>NDSP Delivery Process</vt:lpstr>
      <vt:lpstr>PowerPoint Presentation</vt:lpstr>
      <vt:lpstr>Share your feedback</vt:lpstr>
      <vt:lpstr>Getting started</vt:lpstr>
      <vt:lpstr>Things you should do before you get started</vt:lpstr>
      <vt:lpstr>Setting up a CIS account if you don’t have one</vt:lpstr>
      <vt:lpstr>Setting up a CIS account if you don’t have one</vt:lpstr>
      <vt:lpstr>How to find a Registration Authority</vt:lpstr>
      <vt:lpstr>Problems with your existing CIS2 authenticator</vt:lpstr>
      <vt:lpstr>Logging in and permissions</vt:lpstr>
      <vt:lpstr>Existing DIDS users:  Check if your permissions have been migrated </vt:lpstr>
      <vt:lpstr>If your permissions have not been migrated or if you are a new submitter</vt:lpstr>
      <vt:lpstr>Permission request</vt:lpstr>
      <vt:lpstr>PowerPoint Presentation</vt:lpstr>
      <vt:lpstr>Permission model</vt:lpstr>
      <vt:lpstr>How to submit data</vt:lpstr>
      <vt:lpstr>Before you submit a file.. </vt:lpstr>
      <vt:lpstr>Starting a file submission</vt:lpstr>
      <vt:lpstr>Choosing and uploading a file</vt:lpstr>
      <vt:lpstr>Test submissions</vt:lpstr>
      <vt:lpstr>Resubmission and the ‘last good file’ principle</vt:lpstr>
      <vt:lpstr>Viewing your submissions and validation reports</vt:lpstr>
      <vt:lpstr>Viewing the status of your submissions</vt:lpstr>
      <vt:lpstr>The submissions table</vt:lpstr>
      <vt:lpstr>The validation process</vt:lpstr>
      <vt:lpstr>Submission details and viewing validation feedback</vt:lpstr>
      <vt:lpstr>DIDS 2.0 Validation reports - tab 1</vt:lpstr>
      <vt:lpstr>DIDS 2.0 Validation reports – tab 2</vt:lpstr>
      <vt:lpstr>DIDS 2.0 Validation reports - tab 3</vt:lpstr>
      <vt:lpstr>Where to go for more information on NDSP</vt:lpstr>
      <vt:lpstr>Further support</vt:lpstr>
      <vt:lpstr>Q&amp;A</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WINTER, John (NHS ENGLAND)</cp:lastModifiedBy>
  <cp:revision>19</cp:revision>
  <dcterms:created xsi:type="dcterms:W3CDTF">2020-11-30T10:49:03Z</dcterms:created>
  <dcterms:modified xsi:type="dcterms:W3CDTF">2026-04-15T08:53:32Z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