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66"/>
  </p:notesMasterIdLst>
  <p:handoutMasterIdLst>
    <p:handoutMasterId r:id="rId67"/>
  </p:handoutMasterIdLst>
  <p:sldIdLst>
    <p:sldId id="2145707332" r:id="rId5"/>
    <p:sldId id="2145707333" r:id="rId6"/>
    <p:sldId id="2145707334" r:id="rId7"/>
    <p:sldId id="2145707388" r:id="rId8"/>
    <p:sldId id="2145707404" r:id="rId9"/>
    <p:sldId id="2145707402" r:id="rId10"/>
    <p:sldId id="2145707393" r:id="rId11"/>
    <p:sldId id="2145707399" r:id="rId12"/>
    <p:sldId id="2145707400" r:id="rId13"/>
    <p:sldId id="2145707401" r:id="rId14"/>
    <p:sldId id="2145707390" r:id="rId15"/>
    <p:sldId id="2145707403" r:id="rId16"/>
    <p:sldId id="2145707405" r:id="rId17"/>
    <p:sldId id="2147482595" r:id="rId18"/>
    <p:sldId id="2145707391" r:id="rId19"/>
    <p:sldId id="2145707392" r:id="rId20"/>
    <p:sldId id="2145707389" r:id="rId21"/>
    <p:sldId id="2145707394" r:id="rId22"/>
    <p:sldId id="2145707396" r:id="rId23"/>
    <p:sldId id="2145707397" r:id="rId24"/>
    <p:sldId id="2145707398" r:id="rId25"/>
    <p:sldId id="2145707351" r:id="rId26"/>
    <p:sldId id="1923" r:id="rId27"/>
    <p:sldId id="2145707296" r:id="rId28"/>
    <p:sldId id="2147482478" r:id="rId29"/>
    <p:sldId id="2147482515" r:id="rId30"/>
    <p:sldId id="2147482512" r:id="rId31"/>
    <p:sldId id="2147482591" r:id="rId32"/>
    <p:sldId id="2147482593" r:id="rId33"/>
    <p:sldId id="2147482592" r:id="rId34"/>
    <p:sldId id="2145707309" r:id="rId35"/>
    <p:sldId id="2147482543" r:id="rId36"/>
    <p:sldId id="2147482530" r:id="rId37"/>
    <p:sldId id="2147482547" r:id="rId38"/>
    <p:sldId id="2147482549" r:id="rId39"/>
    <p:sldId id="2147482550" r:id="rId40"/>
    <p:sldId id="2145707310" r:id="rId41"/>
    <p:sldId id="2147482548" r:id="rId42"/>
    <p:sldId id="2147482552" r:id="rId43"/>
    <p:sldId id="2147482581" r:id="rId44"/>
    <p:sldId id="2147482582" r:id="rId45"/>
    <p:sldId id="2147482583" r:id="rId46"/>
    <p:sldId id="2145707311" r:id="rId47"/>
    <p:sldId id="2145707320" r:id="rId48"/>
    <p:sldId id="2145707321" r:id="rId49"/>
    <p:sldId id="2147482533" r:id="rId50"/>
    <p:sldId id="2147482536" r:id="rId51"/>
    <p:sldId id="2147482538" r:id="rId52"/>
    <p:sldId id="2145707312" r:id="rId53"/>
    <p:sldId id="2145707319" r:id="rId54"/>
    <p:sldId id="2147482540" r:id="rId55"/>
    <p:sldId id="2147482539" r:id="rId56"/>
    <p:sldId id="2147482541" r:id="rId57"/>
    <p:sldId id="2147482588" r:id="rId58"/>
    <p:sldId id="2147482589" r:id="rId59"/>
    <p:sldId id="2147482590" r:id="rId60"/>
    <p:sldId id="2145707314" r:id="rId61"/>
    <p:sldId id="2147482585" r:id="rId62"/>
    <p:sldId id="2145707295" r:id="rId63"/>
    <p:sldId id="2145707297" r:id="rId64"/>
    <p:sldId id="214570727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8F94AA-9B52-8BC8-F977-151D16608002}" name="TURNER, Chris (NHS ENGLAND)" initials="CT" userId="S::christurner2@nhs.net::7cda1dfa-5961-4094-b037-be3b05c15237" providerId="AD"/>
  <p188:author id="{CAB871F1-DF39-DDE4-8FA4-A2303795D7BF}" name="WINTER, John (NHS ENGLAND)" initials="JW" userId="S::johnwinter@nhs.net::3a7ae276-9ecf-48d6-970b-4f0a61388d59"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 id="{CE5183FC-B598-D3C2-11D7-466C0DC2C0C2}" name="KAUL, Abhilaasha (NHS ENGLAND)" initials="KE" userId="S::abhilaasha.kaul2@nhs.net::7ebef472-9356-4bb4-b2b3-5bcdb53fb7f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02E699-F427-4899-9849-9F9033998A04}" v="42" dt="2026-03-17T18:06:50.6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712" autoAdjust="0"/>
  </p:normalViewPr>
  <p:slideViewPr>
    <p:cSldViewPr snapToGrid="0">
      <p:cViewPr varScale="1">
        <p:scale>
          <a:sx n="94" d="100"/>
          <a:sy n="94" d="100"/>
        </p:scale>
        <p:origin x="152" y="6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74" Type="http://schemas.microsoft.com/office/2018/10/relationships/authors" Target="author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20/03/2026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20/03/2026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B1EFB-971E-C03F-1726-A629658F6A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7B757A-380F-60E5-7502-04DC0E73239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8D19668-7AE1-DC09-7F94-280E3BE7EB8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F13BB86D-311A-EF27-696A-B4B35414A1C2}"/>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071910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ACABB-8465-C91F-1484-C05DC1F27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8E9D77-FA38-A7A8-1678-026BAF6B250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69675ED-07DB-2853-FE3B-24E434C183BB}"/>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357770-B492-EF50-1FD2-56F807093E15}"/>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32831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E2400-A41E-46FC-8E60-891E951E72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C9FE7-9798-AE9D-9EA2-9F153855709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9A82664-6C1F-3AB6-9558-C844E965A7BD}"/>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3970624-E10B-6718-8506-8B5004A7BA56}"/>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681228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C7A47-D915-C81D-AC94-6B58122C33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F91F8D-F4A6-EF3F-D5F3-692F210E0FC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B5A2D47-3E0E-B2B8-54ED-5381325755B2}"/>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55DCCA4D-B280-41C3-15CC-39ACDD2883D5}"/>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1976411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FE00C-4626-A048-DFA0-34869C514F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26E881-9629-6FF1-C1F6-547E676201F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79E0FC5E-7692-5E75-61C9-C91BD73DD109}"/>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4BD5E64-C1A3-CF77-DBA0-E0A4F74D2CC0}"/>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1440565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E67372-8064-87FB-0985-897BED20C2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298D4A-7274-54A9-B0DF-9C750D279D6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1C52D31-1926-8019-FA4A-749E878696AC}"/>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6E705B32-0D95-E27C-F255-3FA74E510FC0}"/>
              </a:ext>
            </a:extLst>
          </p:cNvPr>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419398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BFCB1-2399-52AA-E546-E6EEF3506D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9C8246-5DD7-4F2E-4F97-510411D482F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5681417-5A29-6E44-D732-9AD3B0A7D7F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9EF9BC8C-D363-AA3F-D35E-092026A40A9B}"/>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2587178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62318-BAE0-414B-82DA-698D178888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DAEFAA-7BAC-F773-23F2-CAED4CA9EB6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479A3CB-F1BF-779A-D22A-1CD6C9062E0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818BC947-93B7-B8F4-B384-04D6F711255E}"/>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2676890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83CCA-596E-176D-F1FF-AE8EF90AB4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316853-2F40-F4C8-0BB3-E5A0900E96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9FFF8E6-1F2C-E32D-96B0-3F537DFF4B34}"/>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F7A9A0F-DBEF-AEB7-13E7-DC44BD5B01DD}"/>
              </a:ext>
            </a:extLst>
          </p:cNvPr>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1109288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BB535-2C0A-E568-5885-6C2F036F0E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E5E50D-1823-F62E-54C6-D4F09370233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C6129F7-0BA0-CBEC-1772-11E8B3156D98}"/>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FBDC7DE-8CB5-1F32-7928-BF742CC7E7CD}"/>
              </a:ext>
            </a:extLst>
          </p:cNvPr>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996427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89B60-D648-4978-C53A-29A8D083D2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906548-760B-525E-AE58-2E2C95727CA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751552E-D00F-7DAE-6A9E-FC5769D000B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586EE60B-4C2F-A965-76CF-611B26DB5EC4}"/>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833504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CFF92-9314-3505-FEBF-7F77A5A5D6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EDEBE1-7C15-3408-E42A-DA473ADBB0D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A6C3AB6-A543-C29E-6023-4FEAD3190AB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2E81D6D-F7D8-A1DD-3D6E-8AD652BDBB03}"/>
              </a:ext>
            </a:extLst>
          </p:cNvPr>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42397646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09C6-67E4-DE2F-48B2-76BD308DC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B44F2-22CD-EC93-C330-0019B2DCB64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3648877-9A0E-744C-F882-55329BAF92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908A42-507E-51B6-5E9F-6F2370FB6A77}"/>
              </a:ext>
            </a:extLst>
          </p:cNvPr>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1147342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1317741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NDSP will sit on NDIT</a:t>
            </a:r>
          </a:p>
          <a:p>
            <a:endParaRPr lang="en-GB" dirty="0"/>
          </a:p>
          <a:p>
            <a:r>
              <a:rPr lang="en-GB" dirty="0"/>
              <a:t>A single data submission portal</a:t>
            </a:r>
          </a:p>
          <a:p>
            <a:pPr lvl="1"/>
            <a:r>
              <a:rPr lang="en-GB" dirty="0"/>
              <a:t>Manage everything in one place</a:t>
            </a:r>
          </a:p>
          <a:p>
            <a:pPr lvl="1"/>
            <a:r>
              <a:rPr lang="en-GB" dirty="0"/>
              <a:t>Ambition is to eventually consolidate 24+ legacy portals</a:t>
            </a:r>
          </a:p>
          <a:p>
            <a:r>
              <a:rPr lang="en-GB" dirty="0"/>
              <a:t>Choice of submission routes to reduce burden</a:t>
            </a:r>
          </a:p>
          <a:p>
            <a:pPr lvl="1"/>
            <a:r>
              <a:rPr lang="en-GB" dirty="0"/>
              <a:t>API, file transfer, file upload, webform and FDP local tenant flows</a:t>
            </a:r>
          </a:p>
          <a:p>
            <a:r>
              <a:rPr lang="en-GB" dirty="0"/>
              <a:t>Consistent data validation </a:t>
            </a:r>
          </a:p>
          <a:p>
            <a:pPr lvl="1"/>
            <a:r>
              <a:rPr lang="en-GB" dirty="0"/>
              <a:t>Data Validation Engine (DVE) using shared rules</a:t>
            </a:r>
          </a:p>
          <a:p>
            <a:r>
              <a:rPr lang="en-GB" dirty="0"/>
              <a:t>Collection management</a:t>
            </a:r>
          </a:p>
          <a:p>
            <a:pPr lvl="1"/>
            <a:r>
              <a:rPr lang="en-GB" dirty="0"/>
              <a:t>Management information, collection windows, permissions</a:t>
            </a:r>
          </a:p>
          <a:p>
            <a:endParaRPr lang="en-GB" dirty="0"/>
          </a:p>
          <a:p>
            <a:endParaRPr lang="en-GB" dirty="0"/>
          </a:p>
        </p:txBody>
      </p:sp>
      <p:sp>
        <p:nvSpPr>
          <p:cNvPr id="4" name="Slide Number Placeholder 3"/>
          <p:cNvSpPr>
            <a:spLocks noGrp="1"/>
          </p:cNvSpPr>
          <p:nvPr>
            <p:ph type="sldNum" sz="quarter" idx="5"/>
          </p:nvPr>
        </p:nvSpPr>
        <p:spPr/>
        <p:txBody>
          <a:bodyPr/>
          <a:lstStyle/>
          <a:p>
            <a:fld id="{481461C5-21BA-4C05-9328-0EC55767EB3A}" type="slidenum">
              <a:rPr lang="en-GB" smtClean="0"/>
              <a:t>25</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C21B6-584E-AD78-0EF4-274861B737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C31DA9-1D0B-FB41-D42E-AADEB69E6F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EC2562-193E-59A9-976F-48854D862B46}"/>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1EC6850-99B6-7AFE-E7DF-66A3125E7620}"/>
              </a:ext>
            </a:extLst>
          </p:cNvPr>
          <p:cNvSpPr>
            <a:spLocks noGrp="1"/>
          </p:cNvSpPr>
          <p:nvPr>
            <p:ph type="sldNum" sz="quarter" idx="5"/>
          </p:nvPr>
        </p:nvSpPr>
        <p:spPr/>
        <p:txBody>
          <a:bodyPr/>
          <a:lstStyle/>
          <a:p>
            <a:fld id="{9A4EC7EF-95E1-3D44-A982-BC7A3E9C617E}" type="slidenum">
              <a:rPr lang="en-GB" smtClean="0"/>
              <a:t>26</a:t>
            </a:fld>
            <a:endParaRPr lang="en-GB"/>
          </a:p>
        </p:txBody>
      </p:sp>
    </p:spTree>
    <p:extLst>
      <p:ext uri="{BB962C8B-B14F-4D97-AF65-F5344CB8AC3E}">
        <p14:creationId xmlns:p14="http://schemas.microsoft.com/office/powerpoint/2010/main" val="1558778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AD20D-A91E-6773-BB4C-0B9B9B0848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33C42C-B2DB-195B-195C-D201F56D06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929553-4E50-56D7-1CA9-3119D9ADB598}"/>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84BCBE3-BA55-8D5A-C91A-3F281C24E073}"/>
              </a:ext>
            </a:extLst>
          </p:cNvPr>
          <p:cNvSpPr>
            <a:spLocks noGrp="1"/>
          </p:cNvSpPr>
          <p:nvPr>
            <p:ph type="sldNum" sz="quarter" idx="5"/>
          </p:nvPr>
        </p:nvSpPr>
        <p:spPr/>
        <p:txBody>
          <a:bodyPr/>
          <a:lstStyle/>
          <a:p>
            <a:fld id="{9A4EC7EF-95E1-3D44-A982-BC7A3E9C617E}" type="slidenum">
              <a:rPr lang="en-GB" smtClean="0"/>
              <a:t>27</a:t>
            </a:fld>
            <a:endParaRPr lang="en-GB"/>
          </a:p>
        </p:txBody>
      </p:sp>
    </p:spTree>
    <p:extLst>
      <p:ext uri="{BB962C8B-B14F-4D97-AF65-F5344CB8AC3E}">
        <p14:creationId xmlns:p14="http://schemas.microsoft.com/office/powerpoint/2010/main" val="4879070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68A9E-7F1E-6CD7-19F1-AEABFC6B15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9755F3-C54C-EB5F-DC3A-F8BDCFB6CA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E28438-1262-8154-5DAA-94C224650B3D}"/>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It’s also helpful for us as you’ve helped us identify and fix a number of issues </a:t>
            </a:r>
          </a:p>
        </p:txBody>
      </p:sp>
      <p:sp>
        <p:nvSpPr>
          <p:cNvPr id="4" name="Slide Number Placeholder 3">
            <a:extLst>
              <a:ext uri="{FF2B5EF4-FFF2-40B4-BE49-F238E27FC236}">
                <a16:creationId xmlns:a16="http://schemas.microsoft.com/office/drawing/2014/main" id="{A34A779D-835A-96C7-B42A-9CF6D3218AA0}"/>
              </a:ext>
            </a:extLst>
          </p:cNvPr>
          <p:cNvSpPr>
            <a:spLocks noGrp="1"/>
          </p:cNvSpPr>
          <p:nvPr>
            <p:ph type="sldNum" sz="quarter" idx="5"/>
          </p:nvPr>
        </p:nvSpPr>
        <p:spPr/>
        <p:txBody>
          <a:bodyPr/>
          <a:lstStyle/>
          <a:p>
            <a:fld id="{9A4EC7EF-95E1-3D44-A982-BC7A3E9C617E}" type="slidenum">
              <a:rPr lang="en-GB" smtClean="0"/>
              <a:t>28</a:t>
            </a:fld>
            <a:endParaRPr lang="en-GB"/>
          </a:p>
        </p:txBody>
      </p:sp>
    </p:spTree>
    <p:extLst>
      <p:ext uri="{BB962C8B-B14F-4D97-AF65-F5344CB8AC3E}">
        <p14:creationId xmlns:p14="http://schemas.microsoft.com/office/powerpoint/2010/main" val="26500251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F8D8EA-F02B-40EA-7C48-D8117BF419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260B67-0A97-92DC-B3B4-CEBB802B4E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623946-0653-6C7A-30A1-2B00BB4F539E}"/>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It’s also helpful for us as you’ve helped us identify and fix a number of issues </a:t>
            </a:r>
          </a:p>
        </p:txBody>
      </p:sp>
      <p:sp>
        <p:nvSpPr>
          <p:cNvPr id="4" name="Slide Number Placeholder 3">
            <a:extLst>
              <a:ext uri="{FF2B5EF4-FFF2-40B4-BE49-F238E27FC236}">
                <a16:creationId xmlns:a16="http://schemas.microsoft.com/office/drawing/2014/main" id="{698E5ED3-318A-C2AD-87E5-C5302DF7AB59}"/>
              </a:ext>
            </a:extLst>
          </p:cNvPr>
          <p:cNvSpPr>
            <a:spLocks noGrp="1"/>
          </p:cNvSpPr>
          <p:nvPr>
            <p:ph type="sldNum" sz="quarter" idx="5"/>
          </p:nvPr>
        </p:nvSpPr>
        <p:spPr/>
        <p:txBody>
          <a:bodyPr/>
          <a:lstStyle/>
          <a:p>
            <a:fld id="{9A4EC7EF-95E1-3D44-A982-BC7A3E9C617E}" type="slidenum">
              <a:rPr lang="en-GB" smtClean="0"/>
              <a:t>29</a:t>
            </a:fld>
            <a:endParaRPr lang="en-GB"/>
          </a:p>
        </p:txBody>
      </p:sp>
    </p:spTree>
    <p:extLst>
      <p:ext uri="{BB962C8B-B14F-4D97-AF65-F5344CB8AC3E}">
        <p14:creationId xmlns:p14="http://schemas.microsoft.com/office/powerpoint/2010/main" val="618829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You can get multiple permissions if you submit on behalf of multiple organisations – go to the “guidance and permissions” part of the portal and there are more details on the NHS Futures Guidance.</a:t>
            </a:r>
          </a:p>
          <a:p>
            <a:endParaRPr lang="en-GB" dirty="0"/>
          </a:p>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42</a:t>
            </a:fld>
            <a:endParaRPr lang="en-GB"/>
          </a:p>
        </p:txBody>
      </p:sp>
    </p:spTree>
    <p:extLst>
      <p:ext uri="{BB962C8B-B14F-4D97-AF65-F5344CB8AC3E}">
        <p14:creationId xmlns:p14="http://schemas.microsoft.com/office/powerpoint/2010/main" val="16723458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45</a:t>
            </a:fld>
            <a:endParaRPr lang="en-GB"/>
          </a:p>
        </p:txBody>
      </p:sp>
    </p:spTree>
    <p:extLst>
      <p:ext uri="{BB962C8B-B14F-4D97-AF65-F5344CB8AC3E}">
        <p14:creationId xmlns:p14="http://schemas.microsoft.com/office/powerpoint/2010/main" val="4423709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48</a:t>
            </a:fld>
            <a:endParaRPr lang="en-GB"/>
          </a:p>
        </p:txBody>
      </p:sp>
    </p:spTree>
    <p:extLst>
      <p:ext uri="{BB962C8B-B14F-4D97-AF65-F5344CB8AC3E}">
        <p14:creationId xmlns:p14="http://schemas.microsoft.com/office/powerpoint/2010/main" val="33912016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53</a:t>
            </a:fld>
            <a:endParaRPr lang="en-GB"/>
          </a:p>
        </p:txBody>
      </p:sp>
    </p:spTree>
    <p:extLst>
      <p:ext uri="{BB962C8B-B14F-4D97-AF65-F5344CB8AC3E}">
        <p14:creationId xmlns:p14="http://schemas.microsoft.com/office/powerpoint/2010/main" val="2885117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16873-C856-DD1C-6CB1-9B43B116BE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4C1827-B0D2-74A4-C458-F79C8798E65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E898A84-A445-4ACE-A73F-71EA0443E99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7316C24-95AF-A214-CE1B-31827B83921C}"/>
              </a:ext>
            </a:extLst>
          </p:cNvPr>
          <p:cNvSpPr>
            <a:spLocks noGrp="1"/>
          </p:cNvSpPr>
          <p:nvPr>
            <p:ph type="sldNum" sz="quarter" idx="5"/>
          </p:nvPr>
        </p:nvSpPr>
        <p:spPr/>
        <p:txBody>
          <a:bodyPr/>
          <a:lstStyle/>
          <a:p>
            <a:fld id="{9A4EC7EF-95E1-3D44-A982-BC7A3E9C617E}" type="slidenum">
              <a:rPr lang="en-GB" smtClean="0"/>
              <a:t>54</a:t>
            </a:fld>
            <a:endParaRPr lang="en-GB"/>
          </a:p>
        </p:txBody>
      </p:sp>
    </p:spTree>
    <p:extLst>
      <p:ext uri="{BB962C8B-B14F-4D97-AF65-F5344CB8AC3E}">
        <p14:creationId xmlns:p14="http://schemas.microsoft.com/office/powerpoint/2010/main" val="39992706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F1BEE-3043-239D-7590-9A6E0A1C33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CB9403-D107-4FE4-97A5-9ED7FA7E2EE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600AECA-BDA7-5819-30C4-279203B6587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C9D6D2D-B565-15F4-5A21-C7AF6D556FFD}"/>
              </a:ext>
            </a:extLst>
          </p:cNvPr>
          <p:cNvSpPr>
            <a:spLocks noGrp="1"/>
          </p:cNvSpPr>
          <p:nvPr>
            <p:ph type="sldNum" sz="quarter" idx="5"/>
          </p:nvPr>
        </p:nvSpPr>
        <p:spPr/>
        <p:txBody>
          <a:bodyPr/>
          <a:lstStyle/>
          <a:p>
            <a:fld id="{9A4EC7EF-95E1-3D44-A982-BC7A3E9C617E}" type="slidenum">
              <a:rPr lang="en-GB" smtClean="0"/>
              <a:t>55</a:t>
            </a:fld>
            <a:endParaRPr lang="en-GB"/>
          </a:p>
        </p:txBody>
      </p:sp>
    </p:spTree>
    <p:extLst>
      <p:ext uri="{BB962C8B-B14F-4D97-AF65-F5344CB8AC3E}">
        <p14:creationId xmlns:p14="http://schemas.microsoft.com/office/powerpoint/2010/main" val="7488606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9AB11-9568-9AE9-987A-9674880766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C2EAB9-0B14-85D6-9F73-3217366F8E8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2C675AE-71BE-6563-0548-7BEC128DD9A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066BB88-D4D0-5C3B-78FD-BAA426C43DDA}"/>
              </a:ext>
            </a:extLst>
          </p:cNvPr>
          <p:cNvSpPr>
            <a:spLocks noGrp="1"/>
          </p:cNvSpPr>
          <p:nvPr>
            <p:ph type="sldNum" sz="quarter" idx="5"/>
          </p:nvPr>
        </p:nvSpPr>
        <p:spPr/>
        <p:txBody>
          <a:bodyPr/>
          <a:lstStyle/>
          <a:p>
            <a:fld id="{9A4EC7EF-95E1-3D44-A982-BC7A3E9C617E}" type="slidenum">
              <a:rPr lang="en-GB" smtClean="0"/>
              <a:t>56</a:t>
            </a:fld>
            <a:endParaRPr lang="en-GB"/>
          </a:p>
        </p:txBody>
      </p:sp>
    </p:spTree>
    <p:extLst>
      <p:ext uri="{BB962C8B-B14F-4D97-AF65-F5344CB8AC3E}">
        <p14:creationId xmlns:p14="http://schemas.microsoft.com/office/powerpoint/2010/main" val="3656407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C3317-CC6C-6AF2-B8D8-73AB64A3A9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EF5F86-4E53-0520-DBF7-1F89321AD54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889592B-F01D-B50C-E855-32CCA2A1AD3D}"/>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E5C6E764-B2FA-2CF5-2DA9-7C8F04C7F39F}"/>
              </a:ext>
            </a:extLst>
          </p:cNvPr>
          <p:cNvSpPr>
            <a:spLocks noGrp="1"/>
          </p:cNvSpPr>
          <p:nvPr>
            <p:ph type="sldNum" sz="quarter" idx="5"/>
          </p:nvPr>
        </p:nvSpPr>
        <p:spPr/>
        <p:txBody>
          <a:bodyPr/>
          <a:lstStyle/>
          <a:p>
            <a:fld id="{9A4EC7EF-95E1-3D44-A982-BC7A3E9C617E}" type="slidenum">
              <a:rPr lang="en-GB" smtClean="0"/>
              <a:t>58</a:t>
            </a:fld>
            <a:endParaRPr lang="en-GB"/>
          </a:p>
        </p:txBody>
      </p:sp>
    </p:spTree>
    <p:extLst>
      <p:ext uri="{BB962C8B-B14F-4D97-AF65-F5344CB8AC3E}">
        <p14:creationId xmlns:p14="http://schemas.microsoft.com/office/powerpoint/2010/main" val="17984597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60</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C9C12-7469-8928-5ECF-71C090C2FC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7DDA63-DA2B-C06B-C4AA-FF41BE9F5E2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84F5AB1-08DF-AD4F-BDAB-49B02D0CF1C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D8A40D4-6537-C009-C47D-AE4D8E4930D6}"/>
              </a:ext>
            </a:extLst>
          </p:cNvPr>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3669512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8B010D-3E85-F3A8-6D6C-C08A7CF7D9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6CFA96-B20E-47B6-1773-D9CB0BA5352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677ECE3-3F77-5423-A456-C7AC19F3F848}"/>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E7B5A3E-D616-BCFE-E822-7C064CE87AE0}"/>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64741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2ACE9-B791-670A-FC98-05D6364494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F05B2B-BF00-4B48-6A3D-DAABCF9DD96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EF2E56E-43D2-7CF1-A33A-6E2B945AA22C}"/>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F22D762-7526-6814-8B23-9E19AEC40B98}"/>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220591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638BE-8F88-3012-D0F1-0DC83CCFCF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14C507-C3EE-AE00-1991-1147F5F7544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90A25C4-8493-CAB4-951D-D33DD862097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2703F3DE-A189-034B-44A0-F6A1E5A29816}"/>
              </a:ext>
            </a:extLst>
          </p:cNvPr>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337338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7AD3B-7F96-1CA8-EE32-A4BCD28EFE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579E69-F4A2-0EC3-BB00-00280B86448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8E5DA8B-58DF-475A-9432-9B238C1A0C6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F7253CD4-2F0A-AF53-E072-F396EE9508B6}"/>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1933777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3B2A1-F3A1-DB98-D062-53B3416250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A4BC82-2F41-1453-7733-D54991FDB69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E8A0B57-731B-2B8E-5229-D41FB7342EA8}"/>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C68E299-C63B-ECD3-AF76-2BABCECBC098}"/>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4304692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20/03/2026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120682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20/03/2026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3.sv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7.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3.svg"/></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21.xml.rels><?xml version="1.0" encoding="UTF-8" standalone="yes"?>
<Relationships xmlns="http://schemas.openxmlformats.org/package/2006/relationships"><Relationship Id="rId8" Type="http://schemas.openxmlformats.org/officeDocument/2006/relationships/hyperlink" Target="mailto:england.dataliaison@nhs.net" TargetMode="External"/><Relationship Id="rId3" Type="http://schemas.openxmlformats.org/officeDocument/2006/relationships/hyperlink" Target="https://digital.nhs.uk/data-and-information/information-standards/governance/latest-activity/standards-and-collections/dapb1577-diagnostic-imaging-data-set" TargetMode="External"/><Relationship Id="rId7" Type="http://schemas.openxmlformats.org/officeDocument/2006/relationships/hyperlink" Target="mailto:england.nditprogramme@nhs.net"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mailto:dataset.development@nhs.net" TargetMode="External"/><Relationship Id="rId11" Type="http://schemas.openxmlformats.org/officeDocument/2006/relationships/image" Target="../media/image23.svg"/><Relationship Id="rId5" Type="http://schemas.openxmlformats.org/officeDocument/2006/relationships/hyperlink" Target="https://isd.digital.nhs.uk/trud/users/authenticated/filters/0/home" TargetMode="External"/><Relationship Id="rId10" Type="http://schemas.openxmlformats.org/officeDocument/2006/relationships/image" Target="../media/image22.png"/><Relationship Id="rId4" Type="http://schemas.openxmlformats.org/officeDocument/2006/relationships/hyperlink" Target="https://digital.nhs.uk/data-and-information/data-collections-and-data-sets/data-sets/diagnostic-imaging-data-set/tools-and-guidance" TargetMode="External"/><Relationship Id="rId9" Type="http://schemas.openxmlformats.org/officeDocument/2006/relationships/hyperlink" Target="mailto:england.ndsp-uat-support@nhs.net"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hyperlink" Target="https://digital.nhs.uk/binaries/content/assets/website-assets/data-and-information/datasets/dids/2.0/dids_etos_v2.0.15.xlsx" TargetMode="External"/><Relationship Id="rId4" Type="http://schemas.openxmlformats.org/officeDocument/2006/relationships/hyperlink" Target="https://digital.nhs.uk/binaries/content/assets/website-assets/data-and-information/datasets/dids/2.0/dids_tos_v2.13.xls.xlsx"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datadictionary.nhs.uk/attributes/nhs_number.html?hl=modulus%2C11"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3" Type="http://schemas.openxmlformats.org/officeDocument/2006/relationships/hyperlink" Target="mailto:sarah.thew2@nhs.net" TargetMode="External"/><Relationship Id="rId2" Type="http://schemas.openxmlformats.org/officeDocument/2006/relationships/hyperlink" Target="https://feedback.digital.nhs.uk/jfe/form/SV_eS5m8DZXcFRcsR0" TargetMode="External"/><Relationship Id="rId1" Type="http://schemas.openxmlformats.org/officeDocument/2006/relationships/slideLayout" Target="../slideLayouts/slideLayout7.xml"/><Relationship Id="rId4" Type="http://schemas.openxmlformats.org/officeDocument/2006/relationships/hyperlink" Target="mailto:Abhilaasha.kaul@nhs.ne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s://digital.nhs.uk/services/care-identity-service/smartcard-and-authentication-users/register-an-nhs-net-connect-account-on-your-own-profile" TargetMode="External"/><Relationship Id="rId7" Type="http://schemas.openxmlformats.org/officeDocument/2006/relationships/hyperlink" Target="https://digital.nhs.uk/services/care-identity-service/smartcard-and-authentication-users/register-a-security-key-on-your-own-profile" TargetMode="External"/><Relationship Id="rId2" Type="http://schemas.openxmlformats.org/officeDocument/2006/relationships/hyperlink" Target="https://digital.nhs.uk/services/care-identity-service/smartcard-and-authentication-users/register-a-microsoft-authenticator-device-on-your-own-profile" TargetMode="External"/><Relationship Id="rId1" Type="http://schemas.openxmlformats.org/officeDocument/2006/relationships/slideLayout" Target="../slideLayouts/slideLayout2.xml"/><Relationship Id="rId6" Type="http://schemas.openxmlformats.org/officeDocument/2006/relationships/hyperlink" Target="https://digital.nhs.uk/services/care-identity-service/smartcard-and-authentication-users/register-a-windows-hello-device-on-your-own-profile" TargetMode="External"/><Relationship Id="rId5" Type="http://schemas.openxmlformats.org/officeDocument/2006/relationships/hyperlink" Target="https://digital.nhs.uk/services/care-identity-service/smartcard-and-authentication-users/register-an-ipad-on-your-own-profile" TargetMode="External"/><Relationship Id="rId4" Type="http://schemas.openxmlformats.org/officeDocument/2006/relationships/hyperlink" Target="https://digital.nhs.uk/services/care-identity-service/smartcard-and-authentication-users/create-a-passkey-on-your-own-profile"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digital.nhs.uk/services/care-identity-service/primary-care-service-provider-contact-details" TargetMode="External"/><Relationship Id="rId2" Type="http://schemas.openxmlformats.org/officeDocument/2006/relationships/hyperlink" Target="https://manage-care-identities.care-identity-service2.nhs.uk/" TargetMode="External"/><Relationship Id="rId1" Type="http://schemas.openxmlformats.org/officeDocument/2006/relationships/slideLayout" Target="../slideLayouts/slideLayout2.xml"/><Relationship Id="rId4" Type="http://schemas.openxmlformats.org/officeDocument/2006/relationships/hyperlink" Target="mailto:iamplatforms@nhs.net"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4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svg"/><Relationship Id="rId18" Type="http://schemas.openxmlformats.org/officeDocument/2006/relationships/image" Target="../media/image48.png"/><Relationship Id="rId3" Type="http://schemas.openxmlformats.org/officeDocument/2006/relationships/image" Target="../media/image33.svg"/><Relationship Id="rId7" Type="http://schemas.openxmlformats.org/officeDocument/2006/relationships/image" Target="../media/image37.svg"/><Relationship Id="rId12" Type="http://schemas.openxmlformats.org/officeDocument/2006/relationships/image" Target="../media/image42.png"/><Relationship Id="rId17" Type="http://schemas.openxmlformats.org/officeDocument/2006/relationships/image" Target="../media/image47.svg"/><Relationship Id="rId2" Type="http://schemas.openxmlformats.org/officeDocument/2006/relationships/image" Target="../media/image32.png"/><Relationship Id="rId16"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1.svg"/><Relationship Id="rId5" Type="http://schemas.openxmlformats.org/officeDocument/2006/relationships/image" Target="../media/image35.svg"/><Relationship Id="rId15" Type="http://schemas.openxmlformats.org/officeDocument/2006/relationships/image" Target="../media/image45.svg"/><Relationship Id="rId10" Type="http://schemas.openxmlformats.org/officeDocument/2006/relationships/image" Target="../media/image40.png"/><Relationship Id="rId19" Type="http://schemas.openxmlformats.org/officeDocument/2006/relationships/image" Target="../media/image49.svg"/><Relationship Id="rId4" Type="http://schemas.openxmlformats.org/officeDocument/2006/relationships/image" Target="../media/image34.png"/><Relationship Id="rId9" Type="http://schemas.openxmlformats.org/officeDocument/2006/relationships/image" Target="../media/image39.svg"/><Relationship Id="rId14" Type="http://schemas.openxmlformats.org/officeDocument/2006/relationships/image" Target="../media/image44.pn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5.xml"/><Relationship Id="rId5" Type="http://schemas.openxmlformats.org/officeDocument/2006/relationships/image" Target="../media/image54.png"/><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5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60.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66.png"/><Relationship Id="rId7" Type="http://schemas.openxmlformats.org/officeDocument/2006/relationships/hyperlink" Target="https://digital.nhs.uk/data-and-information/data-collections-and-data-sets/data-sets/diagnostic-imaging-data-set"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9.svg"/><Relationship Id="rId5" Type="http://schemas.openxmlformats.org/officeDocument/2006/relationships/image" Target="../media/image68.png"/><Relationship Id="rId10" Type="http://schemas.openxmlformats.org/officeDocument/2006/relationships/image" Target="../media/image71.svg"/><Relationship Id="rId4" Type="http://schemas.openxmlformats.org/officeDocument/2006/relationships/image" Target="../media/image67.svg"/><Relationship Id="rId9" Type="http://schemas.openxmlformats.org/officeDocument/2006/relationships/image" Target="../media/image7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hyperlink" Target="https://isd.digital.nhs.uk/trud/user/guest/group/0/home"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sv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6</a:t>
            </a:r>
          </a:p>
          <a:p>
            <a:endParaRPr lang="en-GB" b="1" dirty="0"/>
          </a:p>
          <a:p>
            <a:r>
              <a:rPr lang="en-GB" b="1" dirty="0"/>
              <a:t>Date: 18/03/2026</a:t>
            </a:r>
          </a:p>
          <a:p>
            <a:r>
              <a:rPr lang="en-GB" b="1" dirty="0"/>
              <a:t>Time: 10:00am – 11:30am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55000" lnSpcReduction="20000"/>
          </a:bodyPr>
          <a:lstStyle/>
          <a:p>
            <a:pPr>
              <a:lnSpc>
                <a:spcPct val="120000"/>
              </a:lnSpc>
            </a:pPr>
            <a:r>
              <a:rPr lang="en-GB" dirty="0"/>
              <a:t>Presented by:</a:t>
            </a:r>
            <a:br>
              <a:rPr lang="en-GB" dirty="0"/>
            </a:br>
            <a:r>
              <a:rPr lang="en-GB" b="1" dirty="0"/>
              <a:t>Chris Turner: Data Design Service &amp; John Winter – Data Delivery Lead,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4FBD6-3FF1-EFC9-4064-3585825C324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13D10CA-6D1C-42B5-30FB-7B111B859BAB}"/>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E3241EE2-4A6C-D347-2806-14BDE020C7F2}"/>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C06B3804-1C88-AC76-E85C-4499875CCEF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pic>
        <p:nvPicPr>
          <p:cNvPr id="4" name="Picture 3" descr="A screenshot of a computer&#10;&#10;AI-generated content may be incorrect.">
            <a:extLst>
              <a:ext uri="{FF2B5EF4-FFF2-40B4-BE49-F238E27FC236}">
                <a16:creationId xmlns:a16="http://schemas.microsoft.com/office/drawing/2014/main" id="{7637F98C-256C-1A27-38B8-2EB5071D7BA7}"/>
              </a:ext>
            </a:extLst>
          </p:cNvPr>
          <p:cNvPicPr>
            <a:picLocks noChangeAspect="1"/>
          </p:cNvPicPr>
          <p:nvPr/>
        </p:nvPicPr>
        <p:blipFill>
          <a:blip r:embed="rId5"/>
          <a:stretch>
            <a:fillRect/>
          </a:stretch>
        </p:blipFill>
        <p:spPr>
          <a:xfrm>
            <a:off x="3143842" y="1174218"/>
            <a:ext cx="4623641" cy="5147593"/>
          </a:xfrm>
          <a:prstGeom prst="rect">
            <a:avLst/>
          </a:prstGeom>
        </p:spPr>
      </p:pic>
    </p:spTree>
    <p:extLst>
      <p:ext uri="{BB962C8B-B14F-4D97-AF65-F5344CB8AC3E}">
        <p14:creationId xmlns:p14="http://schemas.microsoft.com/office/powerpoint/2010/main" val="304847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526CF8-C576-2AC2-9C91-63EAEC486B1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BAE23E4-011F-9A2C-D8AC-762F9A166AD7}"/>
              </a:ext>
            </a:extLst>
          </p:cNvPr>
          <p:cNvSpPr>
            <a:spLocks noGrp="1"/>
          </p:cNvSpPr>
          <p:nvPr>
            <p:ph idx="1"/>
          </p:nvPr>
        </p:nvSpPr>
        <p:spPr>
          <a:xfrm>
            <a:off x="432000" y="1563757"/>
            <a:ext cx="11088000" cy="4664242"/>
          </a:xfrm>
        </p:spPr>
        <p:txBody>
          <a:bodyPr>
            <a:normAutofit fontScale="62500" lnSpcReduction="20000"/>
          </a:bodyPr>
          <a:lstStyle/>
          <a:p>
            <a:r>
              <a:rPr lang="en-GB" sz="2600" b="1" dirty="0">
                <a:ea typeface="Calibri" panose="020F0502020204030204" pitchFamily="34" charset="0"/>
                <a:cs typeface="Times New Roman" panose="02020603050405020304" pitchFamily="18" charset="0"/>
              </a:rPr>
              <a:t>Timestamp formats – Technical Glossary tab of the TOS / ETOS</a:t>
            </a:r>
            <a:endParaRPr lang="en-GB" sz="2600" b="1" dirty="0"/>
          </a:p>
          <a:p>
            <a:endParaRPr lang="en-GB" dirty="0"/>
          </a:p>
          <a:p>
            <a:r>
              <a:rPr lang="en-GB" dirty="0"/>
              <a:t>Timestamps are formatted as "max an25" in the Data Dictionary.</a:t>
            </a:r>
          </a:p>
          <a:p>
            <a:endParaRPr lang="en-GB" dirty="0"/>
          </a:p>
          <a:p>
            <a:r>
              <a:rPr lang="en-GB" dirty="0"/>
              <a:t>A Timestamp is represented with the components of date, time and either the number of hours offset (plus or minus) from Greenwich Mean Time, or the letter Z to signify that it is the same as Greenwich Mean Time.</a:t>
            </a:r>
          </a:p>
          <a:p>
            <a:endParaRPr lang="en-GB" dirty="0"/>
          </a:p>
          <a:p>
            <a:r>
              <a:rPr lang="en-GB" dirty="0"/>
              <a:t>For DIDS, offset time is restricted to:</a:t>
            </a:r>
          </a:p>
          <a:p>
            <a:endParaRPr lang="en-GB" dirty="0"/>
          </a:p>
          <a:p>
            <a:r>
              <a:rPr lang="en-GB" dirty="0"/>
              <a:t>+01:00</a:t>
            </a:r>
          </a:p>
          <a:p>
            <a:r>
              <a:rPr lang="en-GB" dirty="0"/>
              <a:t>+00:00</a:t>
            </a:r>
          </a:p>
          <a:p>
            <a:r>
              <a:rPr lang="en-GB" dirty="0"/>
              <a:t>-00:00</a:t>
            </a:r>
          </a:p>
          <a:p>
            <a:endParaRPr lang="en-GB" dirty="0"/>
          </a:p>
          <a:p>
            <a:r>
              <a:rPr lang="en-GB" dirty="0"/>
              <a:t>Examples of valid formats are:</a:t>
            </a:r>
          </a:p>
          <a:p>
            <a:endParaRPr lang="en-GB" dirty="0"/>
          </a:p>
          <a:p>
            <a:r>
              <a:rPr lang="en-GB" dirty="0"/>
              <a:t>2020-08-21T10:15:20+01:00 British Summer Time (GMT + 1 Hour)</a:t>
            </a:r>
          </a:p>
          <a:p>
            <a:r>
              <a:rPr lang="en-GB" dirty="0"/>
              <a:t>2020-08-21T10:15:20+00:00 Greenwich Mean Time</a:t>
            </a:r>
          </a:p>
          <a:p>
            <a:r>
              <a:rPr lang="en-GB" dirty="0"/>
              <a:t>2020-08-21T10:15:20-00:00 Greenwich Mean Time</a:t>
            </a:r>
          </a:p>
          <a:p>
            <a:r>
              <a:rPr lang="en-GB" dirty="0"/>
              <a:t>2020-08-21T09:18:00Z Greenwich Mean Time.</a:t>
            </a:r>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3F704F9-8E2F-3DDD-F514-74E34864D371}"/>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3977584A-2988-E06F-5809-327AC869C5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091285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B1ECF-1EE8-8994-DDF2-1AADD1CE49A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AD75CA5-AC3A-DEED-A7C5-CE0DCF02394C}"/>
              </a:ext>
            </a:extLst>
          </p:cNvPr>
          <p:cNvSpPr>
            <a:spLocks noGrp="1"/>
          </p:cNvSpPr>
          <p:nvPr>
            <p:ph idx="1"/>
          </p:nvPr>
        </p:nvSpPr>
        <p:spPr>
          <a:xfrm>
            <a:off x="432000" y="1538119"/>
            <a:ext cx="11088000" cy="4664242"/>
          </a:xfrm>
          <a:ln>
            <a:noFill/>
          </a:ln>
        </p:spPr>
        <p:style>
          <a:lnRef idx="2">
            <a:schemeClr val="dk1">
              <a:shade val="15000"/>
            </a:schemeClr>
          </a:lnRef>
          <a:fillRef idx="1">
            <a:schemeClr val="dk1"/>
          </a:fillRef>
          <a:effectRef idx="0">
            <a:schemeClr val="dk1"/>
          </a:effectRef>
          <a:fontRef idx="minor">
            <a:schemeClr val="lt1"/>
          </a:fontRef>
        </p:style>
        <p:txBody>
          <a:bodyPr>
            <a:normAutofit/>
          </a:bodyPr>
          <a:lstStyle/>
          <a:p>
            <a:r>
              <a:rPr lang="en-GB" sz="2600" b="1" dirty="0">
                <a:ea typeface="Calibri" panose="020F0502020204030204" pitchFamily="34" charset="0"/>
                <a:cs typeface="Times New Roman" panose="02020603050405020304" pitchFamily="18" charset="0"/>
              </a:rPr>
              <a:t>Submission months – first three:</a:t>
            </a:r>
          </a:p>
          <a:p>
            <a:endParaRPr lang="en-GB" sz="2600" b="1" dirty="0">
              <a:ea typeface="Calibri" panose="020F0502020204030204" pitchFamily="34" charset="0"/>
              <a:cs typeface="Times New Roman" panose="02020603050405020304" pitchFamily="18" charset="0"/>
            </a:endParaRPr>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1B84333-45F7-05D4-4157-12A56431A6B9}"/>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C7CE17D2-D7C1-8394-07B5-37768C63A9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2" name="Rectangle 1">
            <a:extLst>
              <a:ext uri="{FF2B5EF4-FFF2-40B4-BE49-F238E27FC236}">
                <a16:creationId xmlns:a16="http://schemas.microsoft.com/office/drawing/2014/main" id="{80C2E323-E74D-96E4-3408-E6991F81A5A9}"/>
              </a:ext>
            </a:extLst>
          </p:cNvPr>
          <p:cNvSpPr/>
          <p:nvPr/>
        </p:nvSpPr>
        <p:spPr>
          <a:xfrm>
            <a:off x="1196411" y="2555193"/>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April 2026 activity </a:t>
            </a:r>
          </a:p>
          <a:p>
            <a:pPr algn="ctr"/>
            <a:endParaRPr lang="en-GB" dirty="0"/>
          </a:p>
          <a:p>
            <a:pPr algn="ctr"/>
            <a:r>
              <a:rPr lang="en-GB" sz="1600" dirty="0"/>
              <a:t>CODED PROCEDURE END TIMESTAMP</a:t>
            </a:r>
          </a:p>
          <a:p>
            <a:pPr algn="ctr"/>
            <a:endParaRPr lang="en-GB" sz="1200" dirty="0"/>
          </a:p>
          <a:p>
            <a:r>
              <a:rPr lang="en-GB" sz="1200" dirty="0"/>
              <a:t>&gt;=2026-04-01T00:00:00+01:00, and,</a:t>
            </a:r>
          </a:p>
          <a:p>
            <a:r>
              <a:rPr lang="en-GB" sz="1200" dirty="0"/>
              <a:t>&lt;=2026-04-30T23:59:59+01:00</a:t>
            </a:r>
          </a:p>
          <a:p>
            <a:pPr algn="ctr"/>
            <a:endParaRPr lang="en-GB" dirty="0"/>
          </a:p>
        </p:txBody>
      </p:sp>
      <p:sp>
        <p:nvSpPr>
          <p:cNvPr id="4" name="Rectangle 3">
            <a:extLst>
              <a:ext uri="{FF2B5EF4-FFF2-40B4-BE49-F238E27FC236}">
                <a16:creationId xmlns:a16="http://schemas.microsoft.com/office/drawing/2014/main" id="{4B1439DA-6611-7257-43CE-DE205D407AB7}"/>
              </a:ext>
            </a:extLst>
          </p:cNvPr>
          <p:cNvSpPr/>
          <p:nvPr/>
        </p:nvSpPr>
        <p:spPr>
          <a:xfrm>
            <a:off x="4211653" y="2555193"/>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May 2026 activity</a:t>
            </a:r>
          </a:p>
          <a:p>
            <a:pPr algn="ctr"/>
            <a:endParaRPr lang="en-GB" dirty="0"/>
          </a:p>
          <a:p>
            <a:pPr algn="ctr"/>
            <a:r>
              <a:rPr lang="en-GB" sz="1600" dirty="0"/>
              <a:t>CODED PROCEDURE END TIMESTAMP</a:t>
            </a:r>
          </a:p>
          <a:p>
            <a:pPr algn="ctr"/>
            <a:endParaRPr lang="en-GB" dirty="0"/>
          </a:p>
          <a:p>
            <a:r>
              <a:rPr lang="en-GB" sz="1200" dirty="0"/>
              <a:t>&gt;=2026-05-01T00:00:00+01:00, and,</a:t>
            </a:r>
          </a:p>
          <a:p>
            <a:r>
              <a:rPr lang="en-GB" sz="1200" dirty="0"/>
              <a:t>&lt;=2026-05-31T23:59:59+01:00</a:t>
            </a:r>
          </a:p>
          <a:p>
            <a:pPr algn="ctr"/>
            <a:endParaRPr lang="en-GB" dirty="0"/>
          </a:p>
        </p:txBody>
      </p:sp>
      <p:sp>
        <p:nvSpPr>
          <p:cNvPr id="6" name="Rectangle 5">
            <a:extLst>
              <a:ext uri="{FF2B5EF4-FFF2-40B4-BE49-F238E27FC236}">
                <a16:creationId xmlns:a16="http://schemas.microsoft.com/office/drawing/2014/main" id="{D5BCEF3A-8650-E2E8-5C36-7292EB9B54C8}"/>
              </a:ext>
            </a:extLst>
          </p:cNvPr>
          <p:cNvSpPr/>
          <p:nvPr/>
        </p:nvSpPr>
        <p:spPr>
          <a:xfrm>
            <a:off x="7226895" y="2562735"/>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June 2026 activity</a:t>
            </a:r>
          </a:p>
          <a:p>
            <a:pPr algn="ctr"/>
            <a:endParaRPr lang="en-GB" sz="1600" dirty="0"/>
          </a:p>
          <a:p>
            <a:pPr algn="ctr"/>
            <a:r>
              <a:rPr lang="en-GB" sz="1600" dirty="0"/>
              <a:t>CODED PROCEDURE END TIMESTAMP</a:t>
            </a:r>
          </a:p>
          <a:p>
            <a:pPr algn="ctr"/>
            <a:endParaRPr lang="en-GB" sz="1600" dirty="0"/>
          </a:p>
          <a:p>
            <a:r>
              <a:rPr lang="en-GB" sz="1200" dirty="0"/>
              <a:t>&gt;=2026-06-01T00:00:00+01:00, and,</a:t>
            </a:r>
          </a:p>
          <a:p>
            <a:r>
              <a:rPr lang="en-GB" sz="1200" dirty="0"/>
              <a:t>&lt;=2026-06-30T23:59:59+01:00</a:t>
            </a:r>
          </a:p>
          <a:p>
            <a:pPr algn="ctr"/>
            <a:endParaRPr lang="en-GB" sz="1600" dirty="0"/>
          </a:p>
          <a:p>
            <a:pPr algn="ctr"/>
            <a:endParaRPr lang="en-GB" dirty="0"/>
          </a:p>
        </p:txBody>
      </p:sp>
    </p:spTree>
    <p:extLst>
      <p:ext uri="{BB962C8B-B14F-4D97-AF65-F5344CB8AC3E}">
        <p14:creationId xmlns:p14="http://schemas.microsoft.com/office/powerpoint/2010/main" val="1720802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8C6F5B-EC90-F2AE-5C66-DB168F243363}"/>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6FD132A-A05B-EC93-1C7C-56D9F72D1777}"/>
              </a:ext>
            </a:extLst>
          </p:cNvPr>
          <p:cNvSpPr>
            <a:spLocks noGrp="1"/>
          </p:cNvSpPr>
          <p:nvPr>
            <p:ph idx="1"/>
          </p:nvPr>
        </p:nvSpPr>
        <p:spPr>
          <a:xfrm>
            <a:off x="432000" y="1346400"/>
            <a:ext cx="11088000" cy="4881599"/>
          </a:xfrm>
        </p:spPr>
        <p:txBody>
          <a:bodyPr>
            <a:normAutofit/>
          </a:bodyPr>
          <a:lstStyle/>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18324039-59D6-D06E-D850-2CD308FC83C4}"/>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1B9349C7-AE02-B37F-E4BD-E5A356A4E6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63C019E2-08B4-93B6-AAFF-9986EADA1229}"/>
              </a:ext>
            </a:extLst>
          </p:cNvPr>
          <p:cNvSpPr txBox="1"/>
          <p:nvPr/>
        </p:nvSpPr>
        <p:spPr>
          <a:xfrm>
            <a:off x="333153" y="1509431"/>
            <a:ext cx="9817396" cy="3970318"/>
          </a:xfrm>
          <a:prstGeom prst="rect">
            <a:avLst/>
          </a:prstGeom>
          <a:noFill/>
        </p:spPr>
        <p:txBody>
          <a:bodyPr wrap="square">
            <a:spAutoFit/>
          </a:bodyPr>
          <a:lstStyle/>
          <a:p>
            <a:pPr algn="l">
              <a:buNone/>
            </a:pPr>
            <a:r>
              <a:rPr lang="en-GB" b="1" i="0" dirty="0">
                <a:solidFill>
                  <a:srgbClr val="231F20"/>
                </a:solidFill>
                <a:effectLst/>
              </a:rPr>
              <a:t>Timestamp data items in early implementation period</a:t>
            </a:r>
          </a:p>
          <a:p>
            <a:pPr algn="l">
              <a:buNone/>
            </a:pPr>
            <a:endParaRPr lang="en-GB" b="1" i="0" dirty="0">
              <a:solidFill>
                <a:srgbClr val="231F20"/>
              </a:solidFill>
              <a:effectLst/>
            </a:endParaRPr>
          </a:p>
          <a:p>
            <a:pPr algn="l">
              <a:buNone/>
            </a:pPr>
            <a:r>
              <a:rPr lang="en-GB" b="0" i="0" dirty="0">
                <a:effectLst/>
              </a:rPr>
              <a:t>Feedback has been received from the sector on the challenges of reporting the three new ‘timestamp’ data items as part of the implementation of DIDS v2.0.</a:t>
            </a:r>
          </a:p>
          <a:p>
            <a:pPr algn="l">
              <a:buNone/>
            </a:pPr>
            <a:endParaRPr lang="en-GB" b="0" i="0" dirty="0">
              <a:effectLst/>
            </a:endParaRPr>
          </a:p>
          <a:p>
            <a:pPr algn="l">
              <a:buNone/>
            </a:pPr>
            <a:r>
              <a:rPr lang="en-GB" b="0" i="0" dirty="0">
                <a:effectLst/>
              </a:rPr>
              <a:t>These data items are the CODED PROCEDURE START TIMESTAMP, CODED PROCEDURE END TIMESTAMP and SERVICE REPORT ISSUE TIMESTAMP.</a:t>
            </a:r>
          </a:p>
          <a:p>
            <a:pPr algn="l">
              <a:buNone/>
            </a:pPr>
            <a:endParaRPr lang="en-GB" b="0" i="0" dirty="0">
              <a:effectLst/>
            </a:endParaRPr>
          </a:p>
          <a:p>
            <a:pPr algn="l">
              <a:buNone/>
            </a:pPr>
            <a:r>
              <a:rPr lang="en-GB" b="0" i="0" dirty="0">
                <a:effectLst/>
              </a:rPr>
              <a:t>In response to the feedback, additional guidance is included on the expectations of data to be submitted in the initial implementation phase of DIDS v2.0.</a:t>
            </a:r>
          </a:p>
          <a:p>
            <a:pPr algn="l">
              <a:buNone/>
            </a:pPr>
            <a:endParaRPr lang="en-GB" dirty="0"/>
          </a:p>
          <a:p>
            <a:r>
              <a:rPr lang="en-GB" dirty="0"/>
              <a:t>The guidance aims to balance the move towards full conformance with the DIDS v2.0 Information Standard with provider implementation workload and timelines for technical changes, given the hard cut-over transition from DIDS v1.0 to DIDS v2.0.</a:t>
            </a:r>
            <a:endParaRPr lang="en-GB" b="0" i="0" dirty="0">
              <a:effectLst/>
            </a:endParaRPr>
          </a:p>
        </p:txBody>
      </p:sp>
    </p:spTree>
    <p:extLst>
      <p:ext uri="{BB962C8B-B14F-4D97-AF65-F5344CB8AC3E}">
        <p14:creationId xmlns:p14="http://schemas.microsoft.com/office/powerpoint/2010/main" val="1554642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B96A1-4D8F-606B-730A-222DDE123A6A}"/>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5E43377-83F8-7E26-1852-024F8276F802}"/>
              </a:ext>
            </a:extLst>
          </p:cNvPr>
          <p:cNvSpPr>
            <a:spLocks noGrp="1"/>
          </p:cNvSpPr>
          <p:nvPr>
            <p:ph idx="1"/>
          </p:nvPr>
        </p:nvSpPr>
        <p:spPr>
          <a:xfrm>
            <a:off x="432000" y="1297186"/>
            <a:ext cx="11088000" cy="4930813"/>
          </a:xfrm>
        </p:spPr>
        <p:txBody>
          <a:bodyPr>
            <a:normAutofit fontScale="92500" lnSpcReduction="10000"/>
          </a:bodyPr>
          <a:lstStyle/>
          <a:p>
            <a:r>
              <a:rPr lang="en-GB" sz="1900" dirty="0"/>
              <a:t>For these timestamp data items, providers should therefore focus on the following in the early implementation period:</a:t>
            </a:r>
          </a:p>
          <a:p>
            <a:pPr marL="342900" indent="-342900">
              <a:buFont typeface="Arial" panose="020B0604020202020204" pitchFamily="34" charset="0"/>
              <a:buChar char="•"/>
            </a:pPr>
            <a:endParaRPr lang="en-GB" sz="1900" dirty="0"/>
          </a:p>
          <a:p>
            <a:pPr marL="342900" indent="-342900">
              <a:buFont typeface="Arial" panose="020B0604020202020204" pitchFamily="34" charset="0"/>
              <a:buChar char="•"/>
            </a:pPr>
            <a:r>
              <a:rPr lang="en-GB" sz="1900" dirty="0"/>
              <a:t>Ensuring that relevant imaging activity is not lost and is submitted in DIDS v2.0.</a:t>
            </a:r>
          </a:p>
          <a:p>
            <a:pPr marL="342900" indent="-342900">
              <a:buFont typeface="Arial" panose="020B0604020202020204" pitchFamily="34" charset="0"/>
              <a:buChar char="•"/>
            </a:pPr>
            <a:r>
              <a:rPr lang="en-GB" sz="1900" dirty="0"/>
              <a:t>Submitting data in the correct format for these timestamp data items (i.e. is in the Diagnostic Imaging Data Set Release 2.0 XML Schema / CSV Format).</a:t>
            </a:r>
          </a:p>
          <a:p>
            <a:pPr marL="342900" indent="-342900">
              <a:buFont typeface="Arial" panose="020B0604020202020204" pitchFamily="34" charset="0"/>
              <a:buChar char="•"/>
            </a:pPr>
            <a:r>
              <a:rPr lang="en-GB" sz="1900" dirty="0"/>
              <a:t>Where challenges are encountered with the accuracy of these data, providers should prioritise ensuring that the date that the activity takes place is accurate over the precise time of the activity.</a:t>
            </a:r>
          </a:p>
          <a:p>
            <a:pPr marL="342900" indent="-342900">
              <a:buFont typeface="Arial" panose="020B0604020202020204" pitchFamily="34" charset="0"/>
              <a:buChar char="•"/>
            </a:pPr>
            <a:r>
              <a:rPr lang="en-GB" sz="1900" dirty="0"/>
              <a:t>Providers should work to submit the most accurate approximation of the time relevant for the data item wherever possible (where the exact time cannot be obtained).</a:t>
            </a:r>
          </a:p>
          <a:p>
            <a:pPr marL="342900" indent="-342900">
              <a:buFont typeface="Arial" panose="020B0604020202020204" pitchFamily="34" charset="0"/>
              <a:buChar char="•"/>
            </a:pPr>
            <a:endParaRPr lang="en-GB" sz="1900" dirty="0"/>
          </a:p>
          <a:p>
            <a:r>
              <a:rPr lang="en-GB" sz="1900" dirty="0"/>
              <a:t>As part of submitting data in the XML Schema or CSV Format the ‘time zone’ data needs to be submitted.</a:t>
            </a:r>
            <a:br>
              <a:rPr lang="en-GB" sz="1900" dirty="0"/>
            </a:br>
            <a:endParaRPr lang="en-GB" sz="1900" dirty="0"/>
          </a:p>
          <a:p>
            <a:r>
              <a:rPr lang="en-GB" sz="1900" dirty="0"/>
              <a:t>These arrangements are in place until the DIDS v2.0 full conformance date of 31 October 2026.  Once the early submissions have been received then this guidance will be reviewed in light of the data quality of those submissions.</a:t>
            </a:r>
            <a:endParaRPr lang="en-GB" sz="1900" b="1"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GB" sz="1900" dirty="0"/>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53C9D767-B9B0-DEF9-7378-1C519F342EFE}"/>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7838F1B6-4019-9A2D-902B-A4A6234B481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938667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41331-0306-1F5B-77B8-15F0094A727D}"/>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851615B-7132-9D0E-F92A-0E1C80FD2F5D}"/>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F9907CD3-294D-84A5-AC8E-082321D13B37}"/>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78F64F7E-4592-D2CC-2928-2EAB72AEFB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D84ED4D5-C960-BADE-0459-EF6CDB6F637E}"/>
              </a:ext>
            </a:extLst>
          </p:cNvPr>
          <p:cNvSpPr txBox="1"/>
          <p:nvPr/>
        </p:nvSpPr>
        <p:spPr>
          <a:xfrm>
            <a:off x="581247" y="1949395"/>
            <a:ext cx="11029505" cy="3046988"/>
          </a:xfrm>
          <a:prstGeom prst="rect">
            <a:avLst/>
          </a:prstGeom>
          <a:noFill/>
        </p:spPr>
        <p:txBody>
          <a:bodyPr wrap="square">
            <a:spAutoFit/>
          </a:bodyPr>
          <a:lstStyle/>
          <a:p>
            <a:r>
              <a:rPr lang="en-GB" sz="2000" b="1" dirty="0"/>
              <a:t>Local Codes and NICIP/SNOMED CT</a:t>
            </a:r>
          </a:p>
          <a:p>
            <a:endParaRPr lang="en-GB" sz="2000" dirty="0"/>
          </a:p>
          <a:p>
            <a:r>
              <a:rPr lang="en-GB" sz="2000" dirty="0"/>
              <a:t>DIDS v2.0 requires either a valid NICIP or SNOMED CT code to be submitted.</a:t>
            </a:r>
          </a:p>
          <a:p>
            <a:endParaRPr lang="en-GB" sz="2000" dirty="0"/>
          </a:p>
          <a:p>
            <a:r>
              <a:rPr lang="en-GB" sz="2000" dirty="0"/>
              <a:t>The interim ‘Local Codes Mapping’ Service which was included in DIDS v1.0 is being discontinued in DIDS v2.0 (following previous consultation).</a:t>
            </a:r>
          </a:p>
          <a:p>
            <a:endParaRPr lang="en-GB" dirty="0"/>
          </a:p>
          <a:p>
            <a:endParaRPr lang="en-GB" dirty="0"/>
          </a:p>
          <a:p>
            <a:endParaRPr lang="en-GB" sz="1800" dirty="0"/>
          </a:p>
          <a:p>
            <a:endParaRPr lang="en-GB" sz="1800" dirty="0"/>
          </a:p>
        </p:txBody>
      </p:sp>
    </p:spTree>
    <p:extLst>
      <p:ext uri="{BB962C8B-B14F-4D97-AF65-F5344CB8AC3E}">
        <p14:creationId xmlns:p14="http://schemas.microsoft.com/office/powerpoint/2010/main" val="164438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D13C5-AB8C-C1EB-01BB-3EA414D1454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2E54AD-6D47-0D8F-CD20-C7F80239EFEB}"/>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NICIP / SNOMED Codes</a:t>
            </a: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014B8759-E996-C671-6C86-D004D6681E11}"/>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355005FF-16CA-3876-59C9-0639E6C150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graphicFrame>
        <p:nvGraphicFramePr>
          <p:cNvPr id="2" name="Table 1">
            <a:extLst>
              <a:ext uri="{FF2B5EF4-FFF2-40B4-BE49-F238E27FC236}">
                <a16:creationId xmlns:a16="http://schemas.microsoft.com/office/drawing/2014/main" id="{91A16E6A-8143-00E7-39A6-0BF425A6C276}"/>
              </a:ext>
            </a:extLst>
          </p:cNvPr>
          <p:cNvGraphicFramePr>
            <a:graphicFrameLocks noGrp="1"/>
          </p:cNvGraphicFramePr>
          <p:nvPr>
            <p:extLst>
              <p:ext uri="{D42A27DB-BD31-4B8C-83A1-F6EECF244321}">
                <p14:modId xmlns:p14="http://schemas.microsoft.com/office/powerpoint/2010/main" val="1185889593"/>
              </p:ext>
            </p:extLst>
          </p:nvPr>
        </p:nvGraphicFramePr>
        <p:xfrm>
          <a:off x="432000" y="2159000"/>
          <a:ext cx="8458001" cy="1270000"/>
        </p:xfrm>
        <a:graphic>
          <a:graphicData uri="http://schemas.openxmlformats.org/drawingml/2006/table">
            <a:tbl>
              <a:tblPr/>
              <a:tblGrid>
                <a:gridCol w="1465011">
                  <a:extLst>
                    <a:ext uri="{9D8B030D-6E8A-4147-A177-3AD203B41FA5}">
                      <a16:colId xmlns:a16="http://schemas.microsoft.com/office/drawing/2014/main" val="1696741772"/>
                    </a:ext>
                  </a:extLst>
                </a:gridCol>
                <a:gridCol w="6992990">
                  <a:extLst>
                    <a:ext uri="{9D8B030D-6E8A-4147-A177-3AD203B41FA5}">
                      <a16:colId xmlns:a16="http://schemas.microsoft.com/office/drawing/2014/main" val="2391917678"/>
                    </a:ext>
                  </a:extLst>
                </a:gridCol>
              </a:tblGrid>
              <a:tr h="635000">
                <a:tc>
                  <a:txBody>
                    <a:bodyPr/>
                    <a:lstStyle/>
                    <a:p>
                      <a:pPr algn="l" fontAlgn="t">
                        <a:buNone/>
                      </a:pPr>
                      <a:r>
                        <a:rPr lang="en-GB" sz="1400" b="0" i="0" u="none" strike="noStrike">
                          <a:solidFill>
                            <a:srgbClr val="000000"/>
                          </a:solidFill>
                          <a:effectLst/>
                          <a:latin typeface="Arial" panose="020B0604020202020204" pitchFamily="34" charset="0"/>
                        </a:rPr>
                        <a:t>DIDSREJ012</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400" b="0" i="0" u="none" strike="noStrike" dirty="0">
                          <a:solidFill>
                            <a:srgbClr val="000000"/>
                          </a:solidFill>
                          <a:effectLst/>
                          <a:latin typeface="Arial" panose="020B0604020202020204" pitchFamily="34" charset="0"/>
                        </a:rPr>
                        <a:t>Failed CODED PROCEDURE (NICIP) and CODED PROCEDURE (SNOMED CT) as both have valid values.</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9898491"/>
                  </a:ext>
                </a:extLst>
              </a:tr>
              <a:tr h="635000">
                <a:tc>
                  <a:txBody>
                    <a:bodyPr/>
                    <a:lstStyle/>
                    <a:p>
                      <a:pPr algn="l" fontAlgn="t">
                        <a:buNone/>
                      </a:pPr>
                      <a:r>
                        <a:rPr lang="en-GB" sz="1400" b="0" i="0" u="none" strike="noStrike">
                          <a:solidFill>
                            <a:srgbClr val="000000"/>
                          </a:solidFill>
                          <a:effectLst/>
                          <a:latin typeface="Arial" panose="020B0604020202020204" pitchFamily="34" charset="0"/>
                        </a:rPr>
                        <a:t>DIDSREJ013</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400" b="0" i="0" u="none" strike="noStrike" dirty="0">
                          <a:solidFill>
                            <a:srgbClr val="000000"/>
                          </a:solidFill>
                          <a:effectLst/>
                          <a:latin typeface="Arial" panose="020B0604020202020204" pitchFamily="34" charset="0"/>
                        </a:rPr>
                        <a:t>Failed CODED PROCEDURE (NICIP) and CODED PROCEDURE (SNOMED CT) as both are missing.</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9218776"/>
                  </a:ext>
                </a:extLst>
              </a:tr>
            </a:tbl>
          </a:graphicData>
        </a:graphic>
      </p:graphicFrame>
      <p:graphicFrame>
        <p:nvGraphicFramePr>
          <p:cNvPr id="4" name="Table 3">
            <a:extLst>
              <a:ext uri="{FF2B5EF4-FFF2-40B4-BE49-F238E27FC236}">
                <a16:creationId xmlns:a16="http://schemas.microsoft.com/office/drawing/2014/main" id="{02361223-C8EC-ACC0-CD00-A948545ED527}"/>
              </a:ext>
            </a:extLst>
          </p:cNvPr>
          <p:cNvGraphicFramePr>
            <a:graphicFrameLocks noGrp="1"/>
          </p:cNvGraphicFramePr>
          <p:nvPr>
            <p:extLst>
              <p:ext uri="{D42A27DB-BD31-4B8C-83A1-F6EECF244321}">
                <p14:modId xmlns:p14="http://schemas.microsoft.com/office/powerpoint/2010/main" val="3963455552"/>
              </p:ext>
            </p:extLst>
          </p:nvPr>
        </p:nvGraphicFramePr>
        <p:xfrm>
          <a:off x="432000" y="3695571"/>
          <a:ext cx="8458002" cy="2301923"/>
        </p:xfrm>
        <a:graphic>
          <a:graphicData uri="http://schemas.openxmlformats.org/drawingml/2006/table">
            <a:tbl>
              <a:tblPr firstRow="1" firstCol="1" bandRow="1">
                <a:tableStyleId>{9D7B26C5-4107-4FEC-AEDC-1716B250A1EF}</a:tableStyleId>
              </a:tblPr>
              <a:tblGrid>
                <a:gridCol w="2940465">
                  <a:extLst>
                    <a:ext uri="{9D8B030D-6E8A-4147-A177-3AD203B41FA5}">
                      <a16:colId xmlns:a16="http://schemas.microsoft.com/office/drawing/2014/main" val="2803260020"/>
                    </a:ext>
                  </a:extLst>
                </a:gridCol>
                <a:gridCol w="2698203">
                  <a:extLst>
                    <a:ext uri="{9D8B030D-6E8A-4147-A177-3AD203B41FA5}">
                      <a16:colId xmlns:a16="http://schemas.microsoft.com/office/drawing/2014/main" val="758275937"/>
                    </a:ext>
                  </a:extLst>
                </a:gridCol>
                <a:gridCol w="2819334">
                  <a:extLst>
                    <a:ext uri="{9D8B030D-6E8A-4147-A177-3AD203B41FA5}">
                      <a16:colId xmlns:a16="http://schemas.microsoft.com/office/drawing/2014/main" val="971298665"/>
                    </a:ext>
                  </a:extLst>
                </a:gridCol>
              </a:tblGrid>
              <a:tr h="316043">
                <a:tc>
                  <a:txBody>
                    <a:bodyPr/>
                    <a:lstStyle/>
                    <a:p>
                      <a:pPr marL="457200">
                        <a:buNone/>
                      </a:pPr>
                      <a:r>
                        <a:rPr lang="en-GB" sz="1100" dirty="0">
                          <a:solidFill>
                            <a:schemeClr val="tx1"/>
                          </a:solidFill>
                          <a:effectLst/>
                        </a:rPr>
                        <a:t>CODED PROCEDURE (SNOMED CT)</a:t>
                      </a:r>
                      <a:endParaRPr lang="en-GB"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dirty="0">
                          <a:solidFill>
                            <a:schemeClr val="tx1"/>
                          </a:solidFill>
                          <a:effectLst/>
                        </a:rPr>
                        <a:t>CODED PROCEDURE (NICIP)</a:t>
                      </a:r>
                      <a:endParaRPr lang="en-GB"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Rules triggered</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1030928141"/>
                  </a:ext>
                </a:extLst>
              </a:tr>
              <a:tr h="198588">
                <a:tc>
                  <a:txBody>
                    <a:bodyPr/>
                    <a:lstStyle/>
                    <a:p>
                      <a:pPr marL="457200">
                        <a:buNone/>
                      </a:pPr>
                      <a:r>
                        <a:rPr lang="en-GB" sz="1100" b="0">
                          <a:solidFill>
                            <a:schemeClr val="tx1"/>
                          </a:solidFill>
                          <a:effectLst/>
                        </a:rPr>
                        <a:t>Valid Code</a:t>
                      </a:r>
                      <a:endParaRPr lang="en-GB" sz="1100" b="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Missing</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 </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2352420091"/>
                  </a:ext>
                </a:extLst>
              </a:tr>
              <a:tr h="198588">
                <a:tc>
                  <a:txBody>
                    <a:bodyPr/>
                    <a:lstStyle/>
                    <a:p>
                      <a:pPr marL="457200">
                        <a:buNone/>
                      </a:pPr>
                      <a:r>
                        <a:rPr lang="en-GB" sz="1100" b="0" dirty="0">
                          <a:solidFill>
                            <a:schemeClr val="tx1"/>
                          </a:solidFill>
                          <a:effectLst/>
                        </a:rPr>
                        <a:t>Valid Code</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Invalid Code</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dirty="0">
                          <a:solidFill>
                            <a:schemeClr val="tx1"/>
                          </a:solidFill>
                          <a:effectLst/>
                        </a:rPr>
                        <a:t>DIDS00300302</a:t>
                      </a:r>
                      <a:endParaRPr lang="en-GB"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2417908040"/>
                  </a:ext>
                </a:extLst>
              </a:tr>
              <a:tr h="198588">
                <a:tc>
                  <a:txBody>
                    <a:bodyPr/>
                    <a:lstStyle/>
                    <a:p>
                      <a:pPr marL="457200">
                        <a:buNone/>
                      </a:pPr>
                      <a:r>
                        <a:rPr lang="en-GB" sz="1100" b="0" dirty="0">
                          <a:solidFill>
                            <a:schemeClr val="tx1"/>
                          </a:solidFill>
                          <a:effectLst/>
                        </a:rPr>
                        <a:t>Valid Code</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Valid Code</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dirty="0">
                          <a:solidFill>
                            <a:schemeClr val="tx1"/>
                          </a:solidFill>
                          <a:effectLst/>
                        </a:rPr>
                        <a:t>DIDSREJ012</a:t>
                      </a:r>
                      <a:endParaRPr lang="en-GB"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1285997491"/>
                  </a:ext>
                </a:extLst>
              </a:tr>
              <a:tr h="198588">
                <a:tc>
                  <a:txBody>
                    <a:bodyPr/>
                    <a:lstStyle/>
                    <a:p>
                      <a:pPr marL="457200">
                        <a:buNone/>
                      </a:pPr>
                      <a:r>
                        <a:rPr lang="en-GB" sz="1100" b="0" dirty="0">
                          <a:solidFill>
                            <a:schemeClr val="tx1"/>
                          </a:solidFill>
                          <a:effectLst/>
                        </a:rPr>
                        <a:t>Invalid Code</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Missing</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DIDS00300402</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2909644261"/>
                  </a:ext>
                </a:extLst>
              </a:tr>
              <a:tr h="198588">
                <a:tc>
                  <a:txBody>
                    <a:bodyPr/>
                    <a:lstStyle/>
                    <a:p>
                      <a:pPr marL="457200">
                        <a:buNone/>
                      </a:pPr>
                      <a:r>
                        <a:rPr lang="en-GB" sz="1100" b="0" dirty="0">
                          <a:solidFill>
                            <a:schemeClr val="tx1"/>
                          </a:solidFill>
                          <a:effectLst/>
                        </a:rPr>
                        <a:t>Missing</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Valid Code</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 </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3742889833"/>
                  </a:ext>
                </a:extLst>
              </a:tr>
              <a:tr h="198588">
                <a:tc>
                  <a:txBody>
                    <a:bodyPr/>
                    <a:lstStyle/>
                    <a:p>
                      <a:pPr marL="457200">
                        <a:buNone/>
                      </a:pPr>
                      <a:r>
                        <a:rPr lang="en-GB" sz="1100" b="0" dirty="0">
                          <a:solidFill>
                            <a:schemeClr val="tx1"/>
                          </a:solidFill>
                          <a:effectLst/>
                        </a:rPr>
                        <a:t>Invalid Code</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Valid Code</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DIDS00300402</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3704730850"/>
                  </a:ext>
                </a:extLst>
              </a:tr>
              <a:tr h="397176">
                <a:tc>
                  <a:txBody>
                    <a:bodyPr/>
                    <a:lstStyle/>
                    <a:p>
                      <a:pPr marL="457200">
                        <a:buNone/>
                      </a:pPr>
                      <a:r>
                        <a:rPr lang="en-GB" sz="1100" b="0" dirty="0">
                          <a:solidFill>
                            <a:schemeClr val="tx1"/>
                          </a:solidFill>
                          <a:effectLst/>
                        </a:rPr>
                        <a:t>Invalid Code</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Invalid Code</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dirty="0">
                          <a:solidFill>
                            <a:schemeClr val="tx1"/>
                          </a:solidFill>
                          <a:effectLst/>
                        </a:rPr>
                        <a:t>DIDS00300302, </a:t>
                      </a:r>
                    </a:p>
                    <a:p>
                      <a:pPr marL="457200">
                        <a:buNone/>
                      </a:pPr>
                      <a:r>
                        <a:rPr lang="en-GB" sz="1100" dirty="0">
                          <a:solidFill>
                            <a:schemeClr val="tx1"/>
                          </a:solidFill>
                          <a:effectLst/>
                        </a:rPr>
                        <a:t>DIDS00300402</a:t>
                      </a:r>
                      <a:endParaRPr lang="en-GB"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2302697738"/>
                  </a:ext>
                </a:extLst>
              </a:tr>
              <a:tr h="198588">
                <a:tc>
                  <a:txBody>
                    <a:bodyPr/>
                    <a:lstStyle/>
                    <a:p>
                      <a:pPr marL="457200">
                        <a:buNone/>
                      </a:pPr>
                      <a:r>
                        <a:rPr lang="en-GB" sz="1100" b="0" dirty="0">
                          <a:solidFill>
                            <a:schemeClr val="tx1"/>
                          </a:solidFill>
                          <a:effectLst/>
                        </a:rPr>
                        <a:t>Missing</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Invalid Code</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a:solidFill>
                            <a:schemeClr val="tx1"/>
                          </a:solidFill>
                          <a:effectLst/>
                        </a:rPr>
                        <a:t>DIDS00300302</a:t>
                      </a:r>
                      <a:endParaRPr lang="en-GB" sz="110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2962817602"/>
                  </a:ext>
                </a:extLst>
              </a:tr>
              <a:tr h="198588">
                <a:tc>
                  <a:txBody>
                    <a:bodyPr/>
                    <a:lstStyle/>
                    <a:p>
                      <a:pPr marL="457200">
                        <a:buNone/>
                      </a:pPr>
                      <a:r>
                        <a:rPr lang="en-GB" sz="1100" b="0" dirty="0">
                          <a:solidFill>
                            <a:schemeClr val="tx1"/>
                          </a:solidFill>
                          <a:effectLst/>
                        </a:rPr>
                        <a:t>Missing</a:t>
                      </a:r>
                      <a:endParaRPr lang="en-GB" sz="1100" b="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dirty="0">
                          <a:solidFill>
                            <a:schemeClr val="tx1"/>
                          </a:solidFill>
                          <a:effectLst/>
                        </a:rPr>
                        <a:t>Missing</a:t>
                      </a:r>
                      <a:endParaRPr lang="en-GB"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tc>
                  <a:txBody>
                    <a:bodyPr/>
                    <a:lstStyle/>
                    <a:p>
                      <a:pPr marL="457200">
                        <a:buNone/>
                      </a:pPr>
                      <a:r>
                        <a:rPr lang="en-GB" sz="1100" dirty="0">
                          <a:solidFill>
                            <a:schemeClr val="tx1"/>
                          </a:solidFill>
                          <a:effectLst/>
                        </a:rPr>
                        <a:t>DIDSREJ013</a:t>
                      </a:r>
                      <a:endParaRPr lang="en-GB"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0" marR="0" marT="0" marB="0"/>
                </a:tc>
                <a:extLst>
                  <a:ext uri="{0D108BD9-81ED-4DB2-BD59-A6C34878D82A}">
                    <a16:rowId xmlns:a16="http://schemas.microsoft.com/office/drawing/2014/main" val="255698204"/>
                  </a:ext>
                </a:extLst>
              </a:tr>
            </a:tbl>
          </a:graphicData>
        </a:graphic>
      </p:graphicFrame>
    </p:spTree>
    <p:extLst>
      <p:ext uri="{BB962C8B-B14F-4D97-AF65-F5344CB8AC3E}">
        <p14:creationId xmlns:p14="http://schemas.microsoft.com/office/powerpoint/2010/main" val="1423504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A95B6-DBCC-5516-16C3-AC8FB0FFF12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CBC2CE8-32F8-B07E-6AFF-17AEA9B93A32}"/>
              </a:ext>
            </a:extLst>
          </p:cNvPr>
          <p:cNvSpPr>
            <a:spLocks noGrp="1"/>
          </p:cNvSpPr>
          <p:nvPr>
            <p:ph idx="1"/>
          </p:nvPr>
        </p:nvSpPr>
        <p:spPr>
          <a:xfrm>
            <a:off x="432000" y="1477108"/>
            <a:ext cx="11088000" cy="4793063"/>
          </a:xfrm>
        </p:spPr>
        <p:txBody>
          <a:bodyPr>
            <a:normAutofit fontScale="85000" lnSpcReduction="20000"/>
          </a:bodyPr>
          <a:lstStyle/>
          <a:p>
            <a:pPr>
              <a:lnSpc>
                <a:spcPct val="107000"/>
              </a:lnSpc>
              <a:spcAft>
                <a:spcPts val="800"/>
              </a:spcAft>
            </a:pPr>
            <a:r>
              <a:rPr lang="en-GB" sz="1800" dirty="0"/>
              <a:t>Updated ETOS published 12/03/2026 (v2.0.15)</a:t>
            </a:r>
          </a:p>
          <a:p>
            <a:pPr>
              <a:lnSpc>
                <a:spcPct val="107000"/>
              </a:lnSpc>
              <a:spcAft>
                <a:spcPts val="800"/>
              </a:spcAft>
            </a:pPr>
            <a:endParaRPr lang="en-GB" sz="1800" dirty="0"/>
          </a:p>
          <a:p>
            <a:pPr>
              <a:lnSpc>
                <a:spcPct val="107000"/>
              </a:lnSpc>
              <a:spcAft>
                <a:spcPts val="800"/>
              </a:spcAft>
            </a:pPr>
            <a:r>
              <a:rPr lang="en-GB" sz="1800" dirty="0"/>
              <a:t>These are minor changes and follow user testing and feedback (Please see the Change Control tab, Excel row 247 / Change ID 141 onwards for more details). </a:t>
            </a:r>
          </a:p>
          <a:p>
            <a:pPr marL="971550" lvl="1" indent="-285750">
              <a:lnSpc>
                <a:spcPct val="107000"/>
              </a:lnSpc>
              <a:spcAft>
                <a:spcPts val="800"/>
              </a:spcAft>
            </a:pPr>
            <a:r>
              <a:rPr lang="en-GB" sz="1800" dirty="0"/>
              <a:t>Some file rejections changed to warnings (potential reference data issues)</a:t>
            </a:r>
          </a:p>
          <a:p>
            <a:pPr marL="971550" lvl="1" indent="-285750">
              <a:lnSpc>
                <a:spcPct val="107000"/>
              </a:lnSpc>
              <a:spcAft>
                <a:spcPts val="800"/>
              </a:spcAft>
            </a:pPr>
            <a:r>
              <a:rPr lang="en-GB" sz="1800" dirty="0"/>
              <a:t>2 Additional File-Level Rejections removed</a:t>
            </a:r>
          </a:p>
          <a:p>
            <a:pPr marL="971550" lvl="1" indent="-285750">
              <a:lnSpc>
                <a:spcPct val="107000"/>
              </a:lnSpc>
              <a:spcAft>
                <a:spcPts val="800"/>
              </a:spcAft>
            </a:pPr>
            <a:r>
              <a:rPr lang="en-GB" sz="1800" dirty="0"/>
              <a:t>Missing CODED PROCEDURE END TIMESTAMP validation</a:t>
            </a:r>
          </a:p>
          <a:p>
            <a:pPr marL="971550" lvl="1" indent="-285750">
              <a:lnSpc>
                <a:spcPct val="107000"/>
              </a:lnSpc>
              <a:spcAft>
                <a:spcPts val="800"/>
              </a:spcAft>
            </a:pPr>
            <a:r>
              <a:rPr lang="en-GB" sz="1800" dirty="0"/>
              <a:t>Error message text made clearer</a:t>
            </a:r>
          </a:p>
          <a:p>
            <a:pPr>
              <a:lnSpc>
                <a:spcPct val="107000"/>
              </a:lnSpc>
              <a:spcAft>
                <a:spcPts val="800"/>
              </a:spcAft>
            </a:pPr>
            <a:endParaRPr lang="en-GB" sz="1800" dirty="0"/>
          </a:p>
          <a:p>
            <a:pPr>
              <a:lnSpc>
                <a:spcPct val="107000"/>
              </a:lnSpc>
              <a:spcAft>
                <a:spcPts val="800"/>
              </a:spcAft>
            </a:pPr>
            <a:r>
              <a:rPr lang="en-GB" sz="1800" dirty="0"/>
              <a:t>We are not planning any further changes to the DIDS v2.0 ETOS, with exception of the NHS Data Model and Dictionary links planned to be updated for mid/late April.</a:t>
            </a:r>
          </a:p>
          <a:p>
            <a:pPr>
              <a:lnSpc>
                <a:spcPct val="107000"/>
              </a:lnSpc>
              <a:spcAft>
                <a:spcPts val="800"/>
              </a:spcAft>
            </a:pPr>
            <a:endParaRPr lang="en-GB" sz="1800" dirty="0"/>
          </a:p>
          <a:p>
            <a:pPr>
              <a:lnSpc>
                <a:spcPct val="107000"/>
              </a:lnSpc>
              <a:spcAft>
                <a:spcPts val="800"/>
              </a:spcAft>
            </a:pPr>
            <a:r>
              <a:rPr lang="en-GB" sz="1800" dirty="0"/>
              <a:t>In the event any further changes are required, we will notify users as quickly as possible.</a:t>
            </a:r>
          </a:p>
          <a:p>
            <a:pPr>
              <a:lnSpc>
                <a:spcPct val="107000"/>
              </a:lnSpc>
              <a:spcAft>
                <a:spcPts val="800"/>
              </a:spcAft>
            </a:pPr>
            <a:endParaRPr lang="en-GB" sz="1800" dirty="0"/>
          </a:p>
          <a:p>
            <a:pPr>
              <a:lnSpc>
                <a:spcPct val="107000"/>
              </a:lnSpc>
              <a:spcAft>
                <a:spcPts val="800"/>
              </a:spcAft>
            </a:pPr>
            <a:r>
              <a:rPr lang="en-GB" sz="1800" dirty="0"/>
              <a:t>At this time, please work to the published version: </a:t>
            </a:r>
            <a:r>
              <a:rPr lang="en-GB" sz="1800" dirty="0">
                <a:hlinkClick r:id="rId3"/>
              </a:rPr>
              <a:t>Diagnostic Imaging Data Set (DIDS) implementation tools and guidance - NHS England Digital</a:t>
            </a:r>
            <a:r>
              <a:rPr lang="en-GB" sz="1800" dirty="0"/>
              <a:t>: </a:t>
            </a:r>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3837B87C-6C51-A875-73DC-1C0BA3EBCDB2}"/>
              </a:ext>
            </a:extLst>
          </p:cNvPr>
          <p:cNvSpPr>
            <a:spLocks noGrp="1"/>
          </p:cNvSpPr>
          <p:nvPr>
            <p:ph type="title"/>
          </p:nvPr>
        </p:nvSpPr>
        <p:spPr>
          <a:xfrm>
            <a:off x="364435" y="432000"/>
            <a:ext cx="11471719" cy="865186"/>
          </a:xfrm>
        </p:spPr>
        <p:txBody>
          <a:bodyPr/>
          <a:lstStyle/>
          <a:p>
            <a:r>
              <a:rPr lang="en-GB" spc="-40" dirty="0"/>
              <a:t>Enhanced Technical Output Specification (ETOS)  </a:t>
            </a:r>
          </a:p>
        </p:txBody>
      </p:sp>
      <p:pic>
        <p:nvPicPr>
          <p:cNvPr id="3" name="Graphic 2" descr="Group with solid fill">
            <a:extLst>
              <a:ext uri="{FF2B5EF4-FFF2-40B4-BE49-F238E27FC236}">
                <a16:creationId xmlns:a16="http://schemas.microsoft.com/office/drawing/2014/main" id="{8F20F12D-891C-1A33-1FF8-B049A24AEA2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751780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B4C3B-AEFC-7775-569A-1211FCEE0DE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747467A-208B-4C6E-13E5-31E1659D1FAD}"/>
              </a:ext>
            </a:extLst>
          </p:cNvPr>
          <p:cNvSpPr>
            <a:spLocks noGrp="1"/>
          </p:cNvSpPr>
          <p:nvPr>
            <p:ph idx="1"/>
          </p:nvPr>
        </p:nvSpPr>
        <p:spPr>
          <a:xfrm>
            <a:off x="432000" y="1477108"/>
            <a:ext cx="11088000" cy="4750891"/>
          </a:xfrm>
        </p:spPr>
        <p:txBody>
          <a:bodyPr>
            <a:normAutofit/>
          </a:bodyPr>
          <a:lstStyle/>
          <a:p>
            <a:pPr>
              <a:lnSpc>
                <a:spcPct val="107000"/>
              </a:lnSpc>
              <a:spcAft>
                <a:spcPts val="800"/>
              </a:spcAft>
            </a:pPr>
            <a:r>
              <a:rPr lang="en-GB" sz="1800" dirty="0"/>
              <a:t>Updated DIDS v2.0 User Guidance published 17 March 2026 (following the version published in December 2025).</a:t>
            </a:r>
          </a:p>
          <a:p>
            <a:pPr>
              <a:lnSpc>
                <a:spcPct val="107000"/>
              </a:lnSpc>
              <a:spcAft>
                <a:spcPts val="800"/>
              </a:spcAft>
            </a:pPr>
            <a:r>
              <a:rPr lang="en-GB" sz="1800" dirty="0">
                <a:hlinkClick r:id="rId3"/>
              </a:rPr>
              <a:t>Diagnostic Imaging Data Set (DIDS) implementation tools and guidance - NHS England Digital</a:t>
            </a:r>
            <a:endParaRPr lang="en-GB" sz="1800" dirty="0"/>
          </a:p>
          <a:p>
            <a:pPr>
              <a:lnSpc>
                <a:spcPct val="107000"/>
              </a:lnSpc>
              <a:spcAft>
                <a:spcPts val="800"/>
              </a:spcAft>
            </a:pPr>
            <a:endParaRPr lang="en-GB" sz="1800" dirty="0"/>
          </a:p>
          <a:p>
            <a:pPr>
              <a:lnSpc>
                <a:spcPct val="107000"/>
              </a:lnSpc>
              <a:spcAft>
                <a:spcPts val="800"/>
              </a:spcAft>
            </a:pPr>
            <a:r>
              <a:rPr lang="en-GB" sz="1800" dirty="0"/>
              <a:t>The updated guidance includes:</a:t>
            </a:r>
          </a:p>
          <a:p>
            <a:pPr marL="342900" indent="-342900">
              <a:lnSpc>
                <a:spcPct val="107000"/>
              </a:lnSpc>
              <a:spcAft>
                <a:spcPts val="800"/>
              </a:spcAft>
              <a:buFont typeface="Arial" panose="020B0604020202020204" pitchFamily="34" charset="0"/>
              <a:buChar char="•"/>
            </a:pPr>
            <a:r>
              <a:rPr lang="en-GB" sz="1800" dirty="0"/>
              <a:t>Additional guidance for the three ‘timestamp’ data items following feedback and queries received</a:t>
            </a:r>
          </a:p>
          <a:p>
            <a:pPr marL="342900" indent="-342900">
              <a:lnSpc>
                <a:spcPct val="107000"/>
              </a:lnSpc>
              <a:spcAft>
                <a:spcPts val="800"/>
              </a:spcAft>
              <a:buFont typeface="Arial" panose="020B0604020202020204" pitchFamily="34" charset="0"/>
              <a:buChar char="•"/>
            </a:pPr>
            <a:r>
              <a:rPr lang="en-GB" sz="1800" dirty="0"/>
              <a:t>More detail for the validation logic of NICIP and SNOMED CT codes </a:t>
            </a:r>
          </a:p>
          <a:p>
            <a:pPr marL="342900" indent="-342900">
              <a:lnSpc>
                <a:spcPct val="107000"/>
              </a:lnSpc>
              <a:spcAft>
                <a:spcPts val="800"/>
              </a:spcAft>
              <a:buFont typeface="Arial" panose="020B0604020202020204" pitchFamily="34" charset="0"/>
              <a:buChar char="•"/>
            </a:pPr>
            <a:r>
              <a:rPr lang="en-GB" sz="1800" dirty="0"/>
              <a:t>Additional examples defining activity in a reporting period (now showing April, May and June 2026)</a:t>
            </a:r>
          </a:p>
          <a:p>
            <a:pPr marL="342900" indent="-342900">
              <a:lnSpc>
                <a:spcPct val="107000"/>
              </a:lnSpc>
              <a:spcAft>
                <a:spcPts val="800"/>
              </a:spcAft>
              <a:buFont typeface="Arial" panose="020B0604020202020204" pitchFamily="34" charset="0"/>
              <a:buChar char="•"/>
            </a:pPr>
            <a:r>
              <a:rPr lang="en-GB" sz="1800" dirty="0"/>
              <a:t>Some minor updates in the table of data items</a:t>
            </a:r>
          </a:p>
          <a:p>
            <a:pPr marL="342900" indent="-342900">
              <a:lnSpc>
                <a:spcPct val="107000"/>
              </a:lnSpc>
              <a:spcAft>
                <a:spcPts val="800"/>
              </a:spcAft>
              <a:buFont typeface="Arial" panose="020B0604020202020204" pitchFamily="34" charset="0"/>
              <a:buChar char="•"/>
            </a:pPr>
            <a:r>
              <a:rPr lang="en-GB" sz="1800" dirty="0"/>
              <a:t>Submission file name considerations</a:t>
            </a:r>
          </a:p>
          <a:p>
            <a:pPr marL="342900" indent="-342900">
              <a:lnSpc>
                <a:spcPct val="107000"/>
              </a:lnSpc>
              <a:spcAft>
                <a:spcPts val="800"/>
              </a:spcAft>
              <a:buFont typeface="Arial" panose="020B0604020202020204" pitchFamily="34" charset="0"/>
              <a:buChar char="•"/>
            </a:pPr>
            <a:r>
              <a:rPr lang="en-GB" sz="1800" dirty="0"/>
              <a:t>Guidance is no longer ‘Draft’</a:t>
            </a:r>
          </a:p>
          <a:p>
            <a:pPr marL="342900" indent="-342900">
              <a:lnSpc>
                <a:spcPct val="107000"/>
              </a:lnSpc>
              <a:spcAft>
                <a:spcPts val="800"/>
              </a:spcAft>
              <a:buAutoNum type="alphaUcParenR"/>
            </a:pPr>
            <a:endParaRPr lang="en-GB" sz="1800" dirty="0"/>
          </a:p>
          <a:p>
            <a:pPr>
              <a:lnSpc>
                <a:spcPct val="107000"/>
              </a:lnSpc>
              <a:spcAft>
                <a:spcPts val="800"/>
              </a:spcAft>
            </a:pPr>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A284A68-3026-AFAC-E4C8-6D43D3C2E837}"/>
              </a:ext>
            </a:extLst>
          </p:cNvPr>
          <p:cNvSpPr>
            <a:spLocks noGrp="1"/>
          </p:cNvSpPr>
          <p:nvPr>
            <p:ph type="title"/>
          </p:nvPr>
        </p:nvSpPr>
        <p:spPr>
          <a:xfrm>
            <a:off x="364435" y="432000"/>
            <a:ext cx="11471719" cy="865186"/>
          </a:xfrm>
        </p:spPr>
        <p:txBody>
          <a:bodyPr/>
          <a:lstStyle/>
          <a:p>
            <a:r>
              <a:rPr lang="en-GB" spc="-40" dirty="0"/>
              <a:t>User Guidance  </a:t>
            </a:r>
          </a:p>
        </p:txBody>
      </p:sp>
      <p:pic>
        <p:nvPicPr>
          <p:cNvPr id="3" name="Graphic 2" descr="Group with solid fill">
            <a:extLst>
              <a:ext uri="{FF2B5EF4-FFF2-40B4-BE49-F238E27FC236}">
                <a16:creationId xmlns:a16="http://schemas.microsoft.com/office/drawing/2014/main" id="{4387A991-7C1F-3119-0783-CB6D341F43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93661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F61EF-1425-2B0F-8F1C-BB56A964E18F}"/>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B432C64-4D35-1142-19A7-F0FF4E68F233}"/>
              </a:ext>
            </a:extLst>
          </p:cNvPr>
          <p:cNvSpPr>
            <a:spLocks noGrp="1"/>
          </p:cNvSpPr>
          <p:nvPr>
            <p:ph idx="1"/>
          </p:nvPr>
        </p:nvSpPr>
        <p:spPr>
          <a:xfrm>
            <a:off x="432000" y="1563757"/>
            <a:ext cx="11088000" cy="4664242"/>
          </a:xfrm>
        </p:spPr>
        <p:txBody>
          <a:bodyPr>
            <a:normAutofit/>
          </a:bodyPr>
          <a:lstStyle/>
          <a:p>
            <a:r>
              <a:rPr lang="en-GB" sz="2400" b="1" dirty="0">
                <a:ea typeface="Calibri" panose="020F0502020204030204" pitchFamily="34" charset="0"/>
                <a:cs typeface="Times New Roman" panose="02020603050405020304" pitchFamily="18" charset="0"/>
              </a:rPr>
              <a:t>‘Notice: </a:t>
            </a:r>
            <a:r>
              <a:rPr lang="en-GB" sz="2400" dirty="0">
                <a:ea typeface="Calibri" panose="020F0502020204030204" pitchFamily="34" charset="0"/>
                <a:cs typeface="Times New Roman" panose="02020603050405020304" pitchFamily="18" charset="0"/>
              </a:rPr>
              <a:t>Records with Diagnostic Test Date after 31/03/2026 will be rejected’</a:t>
            </a:r>
          </a:p>
          <a:p>
            <a:endParaRPr lang="en-GB" sz="2400" dirty="0">
              <a:ea typeface="Calibri" panose="020F0502020204030204" pitchFamily="34" charset="0"/>
              <a:cs typeface="Times New Roman" panose="02020603050405020304" pitchFamily="18" charset="0"/>
            </a:endParaRPr>
          </a:p>
          <a:p>
            <a:r>
              <a:rPr lang="en-GB" sz="2400" dirty="0">
                <a:ea typeface="Calibri" panose="020F0502020204030204" pitchFamily="34" charset="0"/>
                <a:cs typeface="Times New Roman" panose="02020603050405020304" pitchFamily="18" charset="0"/>
              </a:rPr>
              <a:t>Message planned to be added to existing DIDS Portal by 31 March 2026:</a:t>
            </a:r>
          </a:p>
          <a:p>
            <a:endParaRPr lang="en-GB" sz="2400" dirty="0">
              <a:ea typeface="Calibri" panose="020F0502020204030204" pitchFamily="34" charset="0"/>
              <a:cs typeface="Times New Roman" panose="02020603050405020304" pitchFamily="18" charset="0"/>
            </a:endParaRPr>
          </a:p>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A96AD5E5-7E15-2698-7034-22E28EF52804}"/>
              </a:ext>
            </a:extLst>
          </p:cNvPr>
          <p:cNvSpPr>
            <a:spLocks noGrp="1"/>
          </p:cNvSpPr>
          <p:nvPr>
            <p:ph type="title"/>
          </p:nvPr>
        </p:nvSpPr>
        <p:spPr/>
        <p:txBody>
          <a:bodyPr/>
          <a:lstStyle/>
          <a:p>
            <a:r>
              <a:rPr lang="en-GB" spc="-40" dirty="0"/>
              <a:t>DIDS v1.0 Portal Message</a:t>
            </a:r>
          </a:p>
        </p:txBody>
      </p:sp>
      <p:pic>
        <p:nvPicPr>
          <p:cNvPr id="3" name="Graphic 2" descr="Group with solid fill">
            <a:extLst>
              <a:ext uri="{FF2B5EF4-FFF2-40B4-BE49-F238E27FC236}">
                <a16:creationId xmlns:a16="http://schemas.microsoft.com/office/drawing/2014/main" id="{33480F6A-F8CD-9E22-146A-A7AE9B9E3E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pic>
        <p:nvPicPr>
          <p:cNvPr id="4" name="Picture 3">
            <a:extLst>
              <a:ext uri="{FF2B5EF4-FFF2-40B4-BE49-F238E27FC236}">
                <a16:creationId xmlns:a16="http://schemas.microsoft.com/office/drawing/2014/main" id="{5FF32171-9276-C624-736E-08B71E4C23EB}"/>
              </a:ext>
            </a:extLst>
          </p:cNvPr>
          <p:cNvPicPr>
            <a:picLocks noChangeAspect="1"/>
          </p:cNvPicPr>
          <p:nvPr/>
        </p:nvPicPr>
        <p:blipFill>
          <a:blip r:embed="rId5"/>
          <a:stretch>
            <a:fillRect/>
          </a:stretch>
        </p:blipFill>
        <p:spPr>
          <a:xfrm>
            <a:off x="999284" y="2966224"/>
            <a:ext cx="9373029" cy="3131019"/>
          </a:xfrm>
          <a:prstGeom prst="rect">
            <a:avLst/>
          </a:prstGeom>
        </p:spPr>
      </p:pic>
    </p:spTree>
    <p:extLst>
      <p:ext uri="{BB962C8B-B14F-4D97-AF65-F5344CB8AC3E}">
        <p14:creationId xmlns:p14="http://schemas.microsoft.com/office/powerpoint/2010/main" val="3799246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a:t>Housekeeping</a:t>
            </a:r>
            <a:endParaRPr lang="en-GB" spc="-4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we will pick it up via our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E16BD-5A53-78ED-029E-CB0EA2C2BC71}"/>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13A8962-2FDC-65FF-6DBC-42CD8B1D98DE}"/>
              </a:ext>
            </a:extLst>
          </p:cNvPr>
          <p:cNvSpPr>
            <a:spLocks noGrp="1"/>
          </p:cNvSpPr>
          <p:nvPr>
            <p:ph idx="1"/>
          </p:nvPr>
        </p:nvSpPr>
        <p:spPr>
          <a:xfrm>
            <a:off x="432000" y="1297186"/>
            <a:ext cx="11088000" cy="4930813"/>
          </a:xfrm>
        </p:spPr>
        <p:txBody>
          <a:bodyPr>
            <a:normAutofit fontScale="92500" lnSpcReduction="20000"/>
          </a:bodyPr>
          <a:lstStyle/>
          <a:p>
            <a:r>
              <a:rPr lang="en-GB" dirty="0"/>
              <a:t>File naming convention is not mandated in DIDS v2.0 and providers may use their local file naming conventions already in place (in conjunction with requirements of the landing platform such as no spaces).</a:t>
            </a:r>
          </a:p>
          <a:p>
            <a:endParaRPr lang="en-GB" dirty="0"/>
          </a:p>
          <a:p>
            <a:r>
              <a:rPr lang="en-GB" dirty="0"/>
              <a:t>Recommended that providers make file names meaningful to understand what data has been submitted and assist reviewing data quality feedback.</a:t>
            </a:r>
            <a:endParaRPr lang="en-GB" sz="2400" b="1" dirty="0">
              <a:ea typeface="Calibri" panose="020F0502020204030204" pitchFamily="34" charset="0"/>
              <a:cs typeface="Times New Roman" panose="02020603050405020304" pitchFamily="18" charset="0"/>
            </a:endParaRPr>
          </a:p>
          <a:p>
            <a:endParaRPr lang="en-GB" sz="2400" dirty="0">
              <a:ea typeface="Calibri" panose="020F0502020204030204" pitchFamily="34" charset="0"/>
              <a:cs typeface="Times New Roman" panose="02020603050405020304" pitchFamily="18" charset="0"/>
            </a:endParaRPr>
          </a:p>
          <a:p>
            <a:r>
              <a:rPr lang="en-GB" dirty="0"/>
              <a:t>Recommended that providers consider including the following in the file name:</a:t>
            </a:r>
          </a:p>
          <a:p>
            <a:r>
              <a:rPr lang="en-GB" dirty="0"/>
              <a:t>DIDS</a:t>
            </a:r>
          </a:p>
          <a:p>
            <a:r>
              <a:rPr lang="en-GB" dirty="0"/>
              <a:t>ORGANISATION IDENTIFIER (CODE OF SUBMITTING ORGANISATION)</a:t>
            </a:r>
          </a:p>
          <a:p>
            <a:r>
              <a:rPr lang="en-GB" dirty="0"/>
              <a:t>Year of the Reporting Month</a:t>
            </a:r>
          </a:p>
          <a:p>
            <a:r>
              <a:rPr lang="en-GB" dirty="0"/>
              <a:t>Reporting Month</a:t>
            </a:r>
          </a:p>
          <a:p>
            <a:r>
              <a:rPr lang="en-GB" dirty="0"/>
              <a:t>Version of the file submitted.</a:t>
            </a:r>
          </a:p>
          <a:p>
            <a:r>
              <a:rPr lang="en-GB" dirty="0"/>
              <a:t>For example, a file name for the reporting month of April 2026 may be as below:</a:t>
            </a:r>
          </a:p>
          <a:p>
            <a:r>
              <a:rPr lang="en-GB" dirty="0"/>
              <a:t> </a:t>
            </a:r>
          </a:p>
          <a:p>
            <a:r>
              <a:rPr lang="en-GB" dirty="0"/>
              <a:t>DIDS_ORGID_202604v1.xml</a:t>
            </a:r>
          </a:p>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E19E5A5A-419C-8B93-D888-5B9FC5C56A6B}"/>
              </a:ext>
            </a:extLst>
          </p:cNvPr>
          <p:cNvSpPr>
            <a:spLocks noGrp="1"/>
          </p:cNvSpPr>
          <p:nvPr>
            <p:ph type="title"/>
          </p:nvPr>
        </p:nvSpPr>
        <p:spPr/>
        <p:txBody>
          <a:bodyPr/>
          <a:lstStyle/>
          <a:p>
            <a:r>
              <a:rPr lang="en-GB" spc="-40" dirty="0"/>
              <a:t>v2.0 File Name Considerations</a:t>
            </a:r>
          </a:p>
        </p:txBody>
      </p:sp>
      <p:pic>
        <p:nvPicPr>
          <p:cNvPr id="3" name="Graphic 2" descr="Group with solid fill">
            <a:extLst>
              <a:ext uri="{FF2B5EF4-FFF2-40B4-BE49-F238E27FC236}">
                <a16:creationId xmlns:a16="http://schemas.microsoft.com/office/drawing/2014/main" id="{3057892E-BD0C-2F82-B7E1-60A70BCC99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741901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E99D51-E0CA-3040-B5DF-5671F669096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4989574-426A-EFD4-3B08-437E801EC9FF}"/>
              </a:ext>
            </a:extLst>
          </p:cNvPr>
          <p:cNvSpPr>
            <a:spLocks noGrp="1"/>
          </p:cNvSpPr>
          <p:nvPr>
            <p:ph idx="1"/>
          </p:nvPr>
        </p:nvSpPr>
        <p:spPr>
          <a:xfrm>
            <a:off x="432000" y="1563757"/>
            <a:ext cx="11088000" cy="4664242"/>
          </a:xfrm>
        </p:spPr>
        <p:txBody>
          <a:bodyPr>
            <a:normAutofit/>
          </a:bodyPr>
          <a:lstStyle/>
          <a:p>
            <a:r>
              <a:rPr lang="en-GB" sz="2400" b="1" dirty="0">
                <a:ea typeface="Calibri" panose="020F0502020204030204" pitchFamily="34" charset="0"/>
                <a:cs typeface="Times New Roman" panose="02020603050405020304" pitchFamily="18" charset="0"/>
              </a:rPr>
              <a:t>ISN Docs: </a:t>
            </a:r>
            <a:r>
              <a:rPr lang="en-GB" sz="2400" dirty="0">
                <a:hlinkClick r:id="rId3"/>
              </a:rPr>
              <a:t>DAPB1577: Diagnostic Imaging Data Set - NHS England Digital</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Support and Guidance: </a:t>
            </a:r>
            <a:r>
              <a:rPr lang="en-GB" sz="2400" dirty="0">
                <a:hlinkClick r:id="rId4"/>
              </a:rPr>
              <a:t>Diagnostic Imaging Data Set (DIDS) implementation tools and guidance - NHS England Digital</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TRUD: </a:t>
            </a:r>
            <a:r>
              <a:rPr lang="en-GB" sz="2400" dirty="0">
                <a:hlinkClick r:id="rId5"/>
              </a:rPr>
              <a:t>Home – NHS TRUD</a:t>
            </a:r>
            <a:endParaRPr lang="en-GB" sz="2400" b="1" dirty="0">
              <a:ea typeface="Calibri" panose="020F0502020204030204" pitchFamily="34" charset="0"/>
              <a:cs typeface="Times New Roman" panose="02020603050405020304" pitchFamily="18" charset="0"/>
            </a:endParaRPr>
          </a:p>
          <a:p>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Data Design Service: </a:t>
            </a:r>
            <a:r>
              <a:rPr lang="en-GB" sz="2400" dirty="0">
                <a:ea typeface="Calibri" panose="020F0502020204030204" pitchFamily="34" charset="0"/>
                <a:cs typeface="Times New Roman" panose="02020603050405020304" pitchFamily="18" charset="0"/>
                <a:hlinkClick r:id="rId6"/>
              </a:rPr>
              <a:t>dataset.development@nhs.net</a:t>
            </a:r>
            <a:r>
              <a:rPr lang="en-GB" sz="2400" dirty="0">
                <a:ea typeface="Calibri" panose="020F0502020204030204" pitchFamily="34" charset="0"/>
                <a:cs typeface="Times New Roman" panose="02020603050405020304" pitchFamily="18" charset="0"/>
              </a:rPr>
              <a:t> </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NDIT: </a:t>
            </a:r>
            <a:r>
              <a:rPr lang="en-GB" sz="2400" dirty="0">
                <a:hlinkClick r:id="rId7"/>
              </a:rPr>
              <a:t>england.nditprogramme@nhs.net</a:t>
            </a:r>
            <a:r>
              <a:rPr lang="en-GB" sz="2400" dirty="0"/>
              <a:t> </a:t>
            </a:r>
          </a:p>
          <a:p>
            <a:r>
              <a:rPr lang="en-GB" sz="2400" b="1" dirty="0"/>
              <a:t>Data Liaison Service: </a:t>
            </a:r>
            <a:r>
              <a:rPr lang="en-GB" sz="2400" dirty="0">
                <a:hlinkClick r:id="rId8"/>
              </a:rPr>
              <a:t>england.dataliaison@nhs.net</a:t>
            </a:r>
            <a:r>
              <a:rPr lang="en-GB" sz="2400" dirty="0"/>
              <a:t> </a:t>
            </a:r>
          </a:p>
          <a:p>
            <a:r>
              <a:rPr lang="en-GB" sz="2400" b="1" dirty="0"/>
              <a:t>UAT: </a:t>
            </a:r>
            <a:r>
              <a:rPr lang="en-GB" sz="2400" dirty="0">
                <a:cs typeface="Arial"/>
                <a:hlinkClick r:id="rId9"/>
              </a:rPr>
              <a:t>england.ndsp-uat-support@nhs.net</a:t>
            </a:r>
            <a:endParaRPr lang="en-GB" sz="2400" dirty="0">
              <a:cs typeface="Arial"/>
            </a:endParaRPr>
          </a:p>
          <a:p>
            <a:endParaRPr lang="en-GB" sz="2400" b="1" dirty="0">
              <a:ea typeface="Calibri" panose="020F0502020204030204" pitchFamily="34" charset="0"/>
              <a:cs typeface="Times New Roman" panose="02020603050405020304" pitchFamily="18" charset="0"/>
            </a:endParaRPr>
          </a:p>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824A117-2C97-0AC5-3E7F-9C2DA732E02F}"/>
              </a:ext>
            </a:extLst>
          </p:cNvPr>
          <p:cNvSpPr>
            <a:spLocks noGrp="1"/>
          </p:cNvSpPr>
          <p:nvPr>
            <p:ph type="title"/>
          </p:nvPr>
        </p:nvSpPr>
        <p:spPr/>
        <p:txBody>
          <a:bodyPr/>
          <a:lstStyle/>
          <a:p>
            <a:r>
              <a:rPr lang="en-GB" spc="-40" dirty="0"/>
              <a:t>Useful Addresses &amp; Contacts</a:t>
            </a:r>
          </a:p>
        </p:txBody>
      </p:sp>
      <p:pic>
        <p:nvPicPr>
          <p:cNvPr id="3" name="Graphic 2" descr="Group with solid fill">
            <a:extLst>
              <a:ext uri="{FF2B5EF4-FFF2-40B4-BE49-F238E27FC236}">
                <a16:creationId xmlns:a16="http://schemas.microsoft.com/office/drawing/2014/main" id="{C7CA1BC0-D631-1456-CF79-1092FB6405A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29342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30538-F71C-F852-EA59-FC3DC860E67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40DFD2-33F0-ACD2-71EA-FB51ABDEEEDE}"/>
              </a:ext>
            </a:extLst>
          </p:cNvPr>
          <p:cNvSpPr>
            <a:spLocks noGrp="1"/>
          </p:cNvSpPr>
          <p:nvPr>
            <p:ph type="title"/>
          </p:nvPr>
        </p:nvSpPr>
        <p:spPr>
          <a:xfrm>
            <a:off x="432000" y="432000"/>
            <a:ext cx="11404154" cy="755244"/>
          </a:xfrm>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Recommended actions to take now (if not already)</a:t>
            </a:r>
          </a:p>
        </p:txBody>
      </p:sp>
      <p:sp>
        <p:nvSpPr>
          <p:cNvPr id="12" name="TextBox 11">
            <a:extLst>
              <a:ext uri="{FF2B5EF4-FFF2-40B4-BE49-F238E27FC236}">
                <a16:creationId xmlns:a16="http://schemas.microsoft.com/office/drawing/2014/main" id="{81201E13-BC34-803E-F4C3-CCDD29E13EB5}"/>
              </a:ext>
            </a:extLst>
          </p:cNvPr>
          <p:cNvSpPr txBox="1"/>
          <p:nvPr/>
        </p:nvSpPr>
        <p:spPr>
          <a:xfrm>
            <a:off x="431999" y="1296655"/>
            <a:ext cx="11051010" cy="4801314"/>
          </a:xfrm>
          <a:prstGeom prst="rect">
            <a:avLst/>
          </a:prstGeom>
          <a:noFill/>
          <a:ln>
            <a:noFill/>
          </a:ln>
        </p:spPr>
        <p:txBody>
          <a:bodyPr wrap="square">
            <a:spAutoFit/>
          </a:bodyPr>
          <a:lstStyle/>
          <a:p>
            <a:pPr marL="457200" indent="-457200">
              <a:buFontTx/>
              <a:buAutoNum type="arabicPeriod"/>
            </a:pPr>
            <a:r>
              <a:rPr lang="en-GB" dirty="0"/>
              <a:t>Read the User Guidance published on the DIDS tools and guidance webpage: </a:t>
            </a:r>
            <a:r>
              <a:rPr lang="en-GB" dirty="0">
                <a:hlinkClick r:id="rId3"/>
              </a:rPr>
              <a:t>Diagnostic Imaging Data Set (DIDS) implementation tools and guidance - NHS England Digital</a:t>
            </a:r>
            <a:endParaRPr lang="en-GB" dirty="0"/>
          </a:p>
          <a:p>
            <a:pPr marL="457200" indent="-457200">
              <a:buFontTx/>
              <a:buAutoNum type="arabicPeriod"/>
            </a:pPr>
            <a:endParaRPr lang="en-GB" dirty="0"/>
          </a:p>
          <a:p>
            <a:pPr marL="457200" indent="-457200">
              <a:buFontTx/>
              <a:buAutoNum type="arabicPeriod"/>
            </a:pPr>
            <a:r>
              <a:rPr lang="en-GB" dirty="0"/>
              <a:t>Download a copy of the DIDS v2.0 (Release 2.0) XML Schema / CSV Format from TRUD</a:t>
            </a:r>
          </a:p>
          <a:p>
            <a:pPr marL="457200" indent="-457200">
              <a:buFontTx/>
              <a:buAutoNum type="arabicPeriod"/>
            </a:pPr>
            <a:endParaRPr lang="en-GB" dirty="0"/>
          </a:p>
          <a:p>
            <a:pPr marL="457200" indent="-457200">
              <a:buFontTx/>
              <a:buAutoNum type="arabicPeriod"/>
            </a:pPr>
            <a:r>
              <a:rPr lang="en-GB" dirty="0"/>
              <a:t>Familiarise yourself with the </a:t>
            </a:r>
            <a:r>
              <a:rPr lang="en-GB" dirty="0">
                <a:hlinkClick r:id="rId4"/>
              </a:rPr>
              <a:t>Technical Output Specification </a:t>
            </a:r>
            <a:r>
              <a:rPr lang="en-GB" dirty="0"/>
              <a:t>(TOS) which contains the data items and their definitions for DIDS v2.0</a:t>
            </a:r>
          </a:p>
          <a:p>
            <a:pPr marL="457200" indent="-457200">
              <a:buFontTx/>
              <a:buAutoNum type="arabicPeriod"/>
            </a:pPr>
            <a:endParaRPr lang="en-GB" dirty="0"/>
          </a:p>
          <a:p>
            <a:pPr marL="457200" indent="-457200">
              <a:buFontTx/>
              <a:buAutoNum type="arabicPeriod"/>
            </a:pPr>
            <a:r>
              <a:rPr lang="en-GB" dirty="0"/>
              <a:t>Familiarise yourself with the updated </a:t>
            </a:r>
            <a:r>
              <a:rPr lang="en-GB" dirty="0">
                <a:hlinkClick r:id="rId5"/>
              </a:rPr>
              <a:t>Enhanced Technical Output Specification </a:t>
            </a:r>
            <a:r>
              <a:rPr lang="en-GB" dirty="0"/>
              <a:t>(ETOS) which contains validations NHS England will undertake when DIDS v2.0 data is received.</a:t>
            </a:r>
          </a:p>
          <a:p>
            <a:pPr marL="457200" indent="-457200">
              <a:buFontTx/>
              <a:buAutoNum type="arabicPeriod"/>
            </a:pPr>
            <a:endParaRPr lang="en-GB" dirty="0"/>
          </a:p>
          <a:p>
            <a:pPr marL="457200" indent="-457200">
              <a:buAutoNum type="arabicPeriod"/>
            </a:pPr>
            <a:r>
              <a:rPr lang="en-GB" dirty="0"/>
              <a:t>Care providers - ensure your IT system provider reviews the TOS, ETOS and User Guidance to understand scope and definition of each data item.</a:t>
            </a:r>
          </a:p>
          <a:p>
            <a:pPr marL="457200" indent="-457200">
              <a:buAutoNum type="arabicPeriod"/>
            </a:pPr>
            <a:endParaRPr lang="en-GB" dirty="0"/>
          </a:p>
          <a:p>
            <a:pPr marL="457200" indent="-457200">
              <a:buFontTx/>
              <a:buAutoNum type="arabicPeriod"/>
            </a:pPr>
            <a:r>
              <a:rPr lang="en-GB" dirty="0"/>
              <a:t>Provide any suggestions for data scenarios document.</a:t>
            </a:r>
            <a:endParaRPr lang="en-GB" sz="1400" dirty="0"/>
          </a:p>
          <a:p>
            <a:pPr marL="457200" indent="-457200">
              <a:buAutoNum type="arabicPeriod"/>
            </a:pPr>
            <a:endParaRPr lang="en-GB" dirty="0"/>
          </a:p>
          <a:p>
            <a:pPr marL="457200" indent="-457200">
              <a:buAutoNum type="arabicPeriod"/>
            </a:pPr>
            <a:r>
              <a:rPr lang="en-GB" dirty="0"/>
              <a:t>Prepare for local data collection in DIDS v2.0 from 1 April 2026.</a:t>
            </a:r>
          </a:p>
        </p:txBody>
      </p:sp>
    </p:spTree>
    <p:extLst>
      <p:ext uri="{BB962C8B-B14F-4D97-AF65-F5344CB8AC3E}">
        <p14:creationId xmlns:p14="http://schemas.microsoft.com/office/powerpoint/2010/main" val="40557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61737" y="2042155"/>
            <a:ext cx="5865939" cy="2431690"/>
          </a:xfrm>
        </p:spPr>
        <p:txBody>
          <a:bodyPr/>
          <a:lstStyle/>
          <a:p>
            <a:r>
              <a:rPr lang="en-GB" sz="4400" dirty="0">
                <a:cs typeface="Arial"/>
              </a:rPr>
              <a:t>Getting started with the National Data Submission Portal</a:t>
            </a:r>
            <a:br>
              <a:rPr lang="en-GB" sz="4400" dirty="0">
                <a:cs typeface="Arial"/>
              </a:rPr>
            </a:br>
            <a:br>
              <a:rPr lang="en-GB" sz="4400" dirty="0">
                <a:cs typeface="Arial"/>
              </a:rPr>
            </a:br>
            <a:endParaRPr lang="en-GB" sz="4400" dirty="0">
              <a:cs typeface="Arial"/>
            </a:endParaRP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832377"/>
            <a:ext cx="6259513" cy="1116645"/>
          </a:xfrm>
        </p:spPr>
        <p:txBody>
          <a:bodyPr vert="horz" lIns="0" tIns="0" rIns="0" bIns="0" rtlCol="0" anchor="t">
            <a:normAutofit/>
          </a:bodyPr>
          <a:lstStyle/>
          <a:p>
            <a:pPr>
              <a:lnSpc>
                <a:spcPct val="120000"/>
              </a:lnSpc>
            </a:pPr>
            <a:r>
              <a:rPr lang="en-GB" b="1">
                <a:solidFill>
                  <a:schemeClr val="bg2"/>
                </a:solidFill>
                <a:cs typeface="Arial"/>
              </a:rPr>
              <a:t>NHS England NDSP team</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432000"/>
            <a:ext cx="11404154" cy="865186"/>
          </a:xfrm>
        </p:spPr>
        <p:txBody>
          <a:bodyPr/>
          <a:lstStyle/>
          <a:p>
            <a:r>
              <a:rPr lang="en-GB"/>
              <a:t>Agenda</a:t>
            </a:r>
            <a:endParaRPr lang="en-GB" spc="-40"/>
          </a:p>
        </p:txBody>
      </p:sp>
      <p:sp>
        <p:nvSpPr>
          <p:cNvPr id="4" name="Content Placeholder 3">
            <a:extLst>
              <a:ext uri="{FF2B5EF4-FFF2-40B4-BE49-F238E27FC236}">
                <a16:creationId xmlns:a16="http://schemas.microsoft.com/office/drawing/2014/main" id="{BEA3360F-81E9-BABA-174F-3F14B81CF539}"/>
              </a:ext>
            </a:extLst>
          </p:cNvPr>
          <p:cNvSpPr>
            <a:spLocks noGrp="1"/>
          </p:cNvSpPr>
          <p:nvPr>
            <p:ph idx="1"/>
          </p:nvPr>
        </p:nvSpPr>
        <p:spPr>
          <a:xfrm>
            <a:off x="432000" y="1700999"/>
            <a:ext cx="11088000" cy="3893555"/>
          </a:xfrm>
        </p:spPr>
        <p:txBody>
          <a:bodyPr>
            <a:normAutofit/>
          </a:bodyPr>
          <a:lstStyle/>
          <a:p>
            <a:pPr marL="342900" indent="-342900">
              <a:buFont typeface="Arial" panose="020B0604020202020204" pitchFamily="34" charset="0"/>
              <a:buChar char="•"/>
            </a:pPr>
            <a:r>
              <a:rPr lang="en-GB"/>
              <a:t>Update on NDSP</a:t>
            </a:r>
          </a:p>
          <a:p>
            <a:pPr marL="342900" indent="-342900">
              <a:buFont typeface="Arial" panose="020B0604020202020204" pitchFamily="34" charset="0"/>
              <a:buChar char="•"/>
            </a:pPr>
            <a:r>
              <a:rPr lang="en-GB"/>
              <a:t>Getting started – CIS2 accounts</a:t>
            </a:r>
          </a:p>
          <a:p>
            <a:pPr marL="342900" indent="-342900">
              <a:buFont typeface="Arial" panose="020B0604020202020204" pitchFamily="34" charset="0"/>
              <a:buChar char="•"/>
            </a:pPr>
            <a:r>
              <a:rPr lang="en-GB"/>
              <a:t>Logging in and permissions</a:t>
            </a:r>
          </a:p>
          <a:p>
            <a:pPr marL="1028700" lvl="1" indent="-342900"/>
            <a:r>
              <a:rPr lang="en-GB"/>
              <a:t>How to log-in	</a:t>
            </a:r>
          </a:p>
          <a:p>
            <a:pPr marL="1028700" lvl="1" indent="-342900"/>
            <a:r>
              <a:rPr lang="en-GB"/>
              <a:t>How to request permissions</a:t>
            </a:r>
          </a:p>
          <a:p>
            <a:pPr marL="342900" indent="-342900">
              <a:buFont typeface="Arial" panose="020B0604020202020204" pitchFamily="34" charset="0"/>
              <a:buChar char="•"/>
            </a:pPr>
            <a:r>
              <a:rPr lang="en-GB"/>
              <a:t>How to submit data</a:t>
            </a:r>
          </a:p>
          <a:p>
            <a:pPr marL="342900" indent="-342900">
              <a:buFont typeface="Arial" panose="020B0604020202020204" pitchFamily="34" charset="0"/>
              <a:buChar char="•"/>
            </a:pPr>
            <a:r>
              <a:rPr lang="en-GB"/>
              <a:t>Viewing previous submissions and validation feedback</a:t>
            </a:r>
          </a:p>
          <a:p>
            <a:pPr marL="342900" indent="-342900">
              <a:buFont typeface="Arial" panose="020B0604020202020204" pitchFamily="34" charset="0"/>
              <a:buChar char="•"/>
            </a:pPr>
            <a:r>
              <a:rPr lang="en-GB"/>
              <a:t>Where to get help or find out more</a:t>
            </a:r>
          </a:p>
        </p:txBody>
      </p:sp>
    </p:spTree>
    <p:extLst>
      <p:ext uri="{BB962C8B-B14F-4D97-AF65-F5344CB8AC3E}">
        <p14:creationId xmlns:p14="http://schemas.microsoft.com/office/powerpoint/2010/main" val="63761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is the National Data Submission Portal (NDSP)?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National Data Integration Tenant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 (</a:t>
            </a:r>
            <a:r>
              <a:rPr lang="en-GB" sz="1400" i="1"/>
              <a:t>not applicable for DIDS v2.0)</a:t>
            </a:r>
          </a:p>
          <a:p>
            <a:pPr lvl="1">
              <a:lnSpc>
                <a:spcPct val="150000"/>
              </a:lnSpc>
            </a:pPr>
            <a:r>
              <a:rPr lang="en-GB" sz="1400"/>
              <a:t>FDP Local Tenant (</a:t>
            </a:r>
            <a:r>
              <a:rPr lang="en-GB" sz="1400" i="1"/>
              <a:t>not applicable for DIDS v2.0)</a:t>
            </a:r>
          </a:p>
          <a:p>
            <a:pPr>
              <a:lnSpc>
                <a:spcPct val="150000"/>
              </a:lnSpc>
            </a:pPr>
            <a:r>
              <a:rPr lang="en-GB" sz="1800"/>
              <a:t>Consistent data validation </a:t>
            </a:r>
          </a:p>
          <a:p>
            <a:pPr>
              <a:lnSpc>
                <a:spcPct val="150000"/>
              </a:lnSpc>
            </a:pPr>
            <a:r>
              <a:rPr lang="en-GB" sz="180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BE208-FA57-CF17-92C1-AB39B9CDED3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FFEE043-B9F2-F8A0-BCA1-2FA968D0F857}"/>
              </a:ext>
            </a:extLst>
          </p:cNvPr>
          <p:cNvSpPr>
            <a:spLocks noGrp="1"/>
          </p:cNvSpPr>
          <p:nvPr>
            <p:ph type="title"/>
          </p:nvPr>
        </p:nvSpPr>
        <p:spPr>
          <a:xfrm>
            <a:off x="432000" y="432000"/>
            <a:ext cx="11404154" cy="865186"/>
          </a:xfrm>
        </p:spPr>
        <p:txBody>
          <a:bodyPr/>
          <a:lstStyle/>
          <a:p>
            <a:r>
              <a:rPr lang="en-GB" spc="-40"/>
              <a:t>NDSP Delivery Process</a:t>
            </a:r>
          </a:p>
        </p:txBody>
      </p:sp>
      <p:sp>
        <p:nvSpPr>
          <p:cNvPr id="7" name="Rectangle 6">
            <a:extLst>
              <a:ext uri="{FF2B5EF4-FFF2-40B4-BE49-F238E27FC236}">
                <a16:creationId xmlns:a16="http://schemas.microsoft.com/office/drawing/2014/main" id="{856CA838-08DB-FE26-72F7-2CF1D01503C2}"/>
              </a:ext>
            </a:extLst>
          </p:cNvPr>
          <p:cNvSpPr/>
          <p:nvPr/>
        </p:nvSpPr>
        <p:spPr>
          <a:xfrm>
            <a:off x="4850572"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Testing</a:t>
            </a:r>
          </a:p>
        </p:txBody>
      </p:sp>
      <p:sp>
        <p:nvSpPr>
          <p:cNvPr id="8" name="Rectangle 7">
            <a:extLst>
              <a:ext uri="{FF2B5EF4-FFF2-40B4-BE49-F238E27FC236}">
                <a16:creationId xmlns:a16="http://schemas.microsoft.com/office/drawing/2014/main" id="{88860B57-BCC4-AFB3-A98F-2C7F0491D525}"/>
              </a:ext>
            </a:extLst>
          </p:cNvPr>
          <p:cNvSpPr/>
          <p:nvPr/>
        </p:nvSpPr>
        <p:spPr>
          <a:xfrm>
            <a:off x="8982789"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Live</a:t>
            </a:r>
          </a:p>
        </p:txBody>
      </p:sp>
      <p:sp>
        <p:nvSpPr>
          <p:cNvPr id="2" name="Arrow: Right 1">
            <a:extLst>
              <a:ext uri="{FF2B5EF4-FFF2-40B4-BE49-F238E27FC236}">
                <a16:creationId xmlns:a16="http://schemas.microsoft.com/office/drawing/2014/main" id="{DB815934-48FC-B085-DCE2-4E7B6C0AF0DF}"/>
              </a:ext>
            </a:extLst>
          </p:cNvPr>
          <p:cNvSpPr/>
          <p:nvPr/>
        </p:nvSpPr>
        <p:spPr>
          <a:xfrm>
            <a:off x="3715784" y="3026284"/>
            <a:ext cx="767146" cy="55485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56859DC9-D17A-45CE-312A-C48B4C2A0B12}"/>
              </a:ext>
            </a:extLst>
          </p:cNvPr>
          <p:cNvSpPr/>
          <p:nvPr/>
        </p:nvSpPr>
        <p:spPr>
          <a:xfrm>
            <a:off x="718355" y="2589483"/>
            <a:ext cx="2629787" cy="142845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Design &amp; Build</a:t>
            </a:r>
          </a:p>
        </p:txBody>
      </p:sp>
      <p:sp>
        <p:nvSpPr>
          <p:cNvPr id="4" name="Arrow: Right 3">
            <a:extLst>
              <a:ext uri="{FF2B5EF4-FFF2-40B4-BE49-F238E27FC236}">
                <a16:creationId xmlns:a16="http://schemas.microsoft.com/office/drawing/2014/main" id="{712312C6-A5C7-3F92-F46D-D2008058B591}"/>
              </a:ext>
            </a:extLst>
          </p:cNvPr>
          <p:cNvSpPr/>
          <p:nvPr/>
        </p:nvSpPr>
        <p:spPr>
          <a:xfrm>
            <a:off x="7919845" y="3026284"/>
            <a:ext cx="767146" cy="55485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EAB0B61C-F04A-856E-4537-08BBCBD0ADF3}"/>
              </a:ext>
            </a:extLst>
          </p:cNvPr>
          <p:cNvSpPr txBox="1"/>
          <p:nvPr/>
        </p:nvSpPr>
        <p:spPr>
          <a:xfrm>
            <a:off x="888274" y="4598601"/>
            <a:ext cx="2285696" cy="646331"/>
          </a:xfrm>
          <a:prstGeom prst="rect">
            <a:avLst/>
          </a:prstGeom>
          <a:noFill/>
        </p:spPr>
        <p:txBody>
          <a:bodyPr wrap="square" rtlCol="0">
            <a:spAutoFit/>
          </a:bodyPr>
          <a:lstStyle/>
          <a:p>
            <a:pPr algn="ctr"/>
            <a:r>
              <a:rPr lang="en-GB" b="1"/>
              <a:t>September 2025 – February 2026</a:t>
            </a:r>
          </a:p>
        </p:txBody>
      </p:sp>
      <p:sp>
        <p:nvSpPr>
          <p:cNvPr id="11" name="TextBox 10">
            <a:extLst>
              <a:ext uri="{FF2B5EF4-FFF2-40B4-BE49-F238E27FC236}">
                <a16:creationId xmlns:a16="http://schemas.microsoft.com/office/drawing/2014/main" id="{5BBBECC3-FA8B-113B-C754-9CCC2969AE72}"/>
              </a:ext>
            </a:extLst>
          </p:cNvPr>
          <p:cNvSpPr txBox="1"/>
          <p:nvPr/>
        </p:nvSpPr>
        <p:spPr>
          <a:xfrm>
            <a:off x="5127119" y="4598601"/>
            <a:ext cx="2285696" cy="646331"/>
          </a:xfrm>
          <a:prstGeom prst="rect">
            <a:avLst/>
          </a:prstGeom>
          <a:noFill/>
        </p:spPr>
        <p:txBody>
          <a:bodyPr wrap="square" rtlCol="0">
            <a:spAutoFit/>
          </a:bodyPr>
          <a:lstStyle/>
          <a:p>
            <a:pPr algn="ctr"/>
            <a:r>
              <a:rPr lang="en-GB" b="1"/>
              <a:t>February – April  2026</a:t>
            </a:r>
          </a:p>
        </p:txBody>
      </p:sp>
      <p:sp>
        <p:nvSpPr>
          <p:cNvPr id="12" name="TextBox 11">
            <a:extLst>
              <a:ext uri="{FF2B5EF4-FFF2-40B4-BE49-F238E27FC236}">
                <a16:creationId xmlns:a16="http://schemas.microsoft.com/office/drawing/2014/main" id="{AB04665E-926E-8C20-1708-22A0B766E5EF}"/>
              </a:ext>
            </a:extLst>
          </p:cNvPr>
          <p:cNvSpPr txBox="1"/>
          <p:nvPr/>
        </p:nvSpPr>
        <p:spPr>
          <a:xfrm>
            <a:off x="9233210" y="4667431"/>
            <a:ext cx="2285696" cy="369332"/>
          </a:xfrm>
          <a:prstGeom prst="rect">
            <a:avLst/>
          </a:prstGeom>
          <a:noFill/>
        </p:spPr>
        <p:txBody>
          <a:bodyPr wrap="square" rtlCol="0">
            <a:spAutoFit/>
          </a:bodyPr>
          <a:lstStyle/>
          <a:p>
            <a:pPr algn="ctr"/>
            <a:r>
              <a:rPr lang="en-GB" b="1"/>
              <a:t>April/ May  2026</a:t>
            </a:r>
          </a:p>
        </p:txBody>
      </p:sp>
    </p:spTree>
    <p:extLst>
      <p:ext uri="{BB962C8B-B14F-4D97-AF65-F5344CB8AC3E}">
        <p14:creationId xmlns:p14="http://schemas.microsoft.com/office/powerpoint/2010/main" val="22459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8FDE4-454F-43D7-4364-73619D2F3056}"/>
            </a:ext>
          </a:extLst>
        </p:cNvPr>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6A8C6CC8-67C0-19F7-9CAA-44039A20B593}"/>
              </a:ext>
            </a:extLst>
          </p:cNvPr>
          <p:cNvGraphicFramePr>
            <a:graphicFrameLocks noGrp="1"/>
          </p:cNvGraphicFramePr>
          <p:nvPr>
            <p:ph idx="1"/>
          </p:nvPr>
        </p:nvGraphicFramePr>
        <p:xfrm>
          <a:off x="551656" y="909320"/>
          <a:ext cx="11088688" cy="5039360"/>
        </p:xfrm>
        <a:graphic>
          <a:graphicData uri="http://schemas.openxmlformats.org/drawingml/2006/table">
            <a:tbl>
              <a:tblPr firstRow="1" bandRow="1">
                <a:tableStyleId>{5C22544A-7EE6-4342-B048-85BDC9FD1C3A}</a:tableStyleId>
              </a:tblPr>
              <a:tblGrid>
                <a:gridCol w="5544344">
                  <a:extLst>
                    <a:ext uri="{9D8B030D-6E8A-4147-A177-3AD203B41FA5}">
                      <a16:colId xmlns:a16="http://schemas.microsoft.com/office/drawing/2014/main" val="659535981"/>
                    </a:ext>
                  </a:extLst>
                </a:gridCol>
                <a:gridCol w="5544344">
                  <a:extLst>
                    <a:ext uri="{9D8B030D-6E8A-4147-A177-3AD203B41FA5}">
                      <a16:colId xmlns:a16="http://schemas.microsoft.com/office/drawing/2014/main" val="3110017002"/>
                    </a:ext>
                  </a:extLst>
                </a:gridCol>
              </a:tblGrid>
              <a:tr h="370840">
                <a:tc>
                  <a:txBody>
                    <a:bodyPr/>
                    <a:lstStyle/>
                    <a:p>
                      <a:r>
                        <a:rPr lang="en-GB">
                          <a:solidFill>
                            <a:schemeClr val="bg1"/>
                          </a:solidFill>
                        </a:rPr>
                        <a:t>User Acceptance Testing (UAT) Version</a:t>
                      </a:r>
                    </a:p>
                  </a:txBody>
                  <a:tcPr>
                    <a:lnB w="38100" cmpd="sng">
                      <a:noFill/>
                    </a:lnB>
                  </a:tcPr>
                </a:tc>
                <a:tc>
                  <a:txBody>
                    <a:bodyPr/>
                    <a:lstStyle/>
                    <a:p>
                      <a:r>
                        <a:rPr lang="en-GB">
                          <a:solidFill>
                            <a:schemeClr val="bg1"/>
                          </a:solidFill>
                        </a:rPr>
                        <a:t>Live Version</a:t>
                      </a:r>
                    </a:p>
                  </a:txBody>
                  <a:tcPr>
                    <a:lnB w="38100" cmpd="sng">
                      <a:noFill/>
                    </a:lnB>
                  </a:tcPr>
                </a:tc>
                <a:extLst>
                  <a:ext uri="{0D108BD9-81ED-4DB2-BD59-A6C34878D82A}">
                    <a16:rowId xmlns:a16="http://schemas.microsoft.com/office/drawing/2014/main" val="2538983937"/>
                  </a:ext>
                </a:extLst>
              </a:tr>
              <a:tr h="370840">
                <a:tc>
                  <a:txBody>
                    <a:bodyPr/>
                    <a:lstStyle/>
                    <a:p>
                      <a:r>
                        <a:rPr lang="en-GB">
                          <a:solidFill>
                            <a:schemeClr val="tx1"/>
                          </a:solidFill>
                        </a:rPr>
                        <a:t>Guidance on NHS Futures</a:t>
                      </a:r>
                    </a:p>
                    <a:p>
                      <a:endParaRPr lang="en-GB">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Updated guidance on NHS Futures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76156421"/>
                  </a:ext>
                </a:extLst>
              </a:tr>
              <a:tr h="724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Migration of existing users + ability to request new users</a:t>
                      </a:r>
                    </a:p>
                    <a:p>
                      <a:endParaRPr lang="en-GB">
                        <a:solidFill>
                          <a:schemeClr val="tx1"/>
                        </a:solidFill>
                      </a:endParaRP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Migration of existing users + ability to request new users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28127714"/>
                  </a:ext>
                </a:extLst>
              </a:tr>
              <a:tr h="370840">
                <a:tc>
                  <a:txBody>
                    <a:bodyPr/>
                    <a:lstStyle/>
                    <a:p>
                      <a:r>
                        <a:rPr lang="en-GB">
                          <a:solidFill>
                            <a:schemeClr val="tx1"/>
                          </a:solidFill>
                        </a:rPr>
                        <a:t>File upload submission </a:t>
                      </a:r>
                      <a:r>
                        <a:rPr lang="en-GB">
                          <a:solidFill>
                            <a:srgbClr val="FF0000"/>
                          </a:solidFill>
                        </a:rPr>
                        <a:t>(no real or personal identifiable data)</a:t>
                      </a: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File upload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5180876"/>
                  </a:ext>
                </a:extLst>
              </a:tr>
              <a:tr h="370840">
                <a:tc>
                  <a:txBody>
                    <a:bodyPr/>
                    <a:lstStyle/>
                    <a:p>
                      <a:r>
                        <a:rPr lang="en-GB">
                          <a:solidFill>
                            <a:schemeClr val="tx1"/>
                          </a:solidFill>
                        </a:rPr>
                        <a:t>Partial validations (excluding those that require Corporate Reference Data)</a:t>
                      </a:r>
                    </a:p>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a:solidFill>
                            <a:schemeClr val="tx1"/>
                          </a:solidFill>
                        </a:rPr>
                        <a:t>Full validation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42874560"/>
                  </a:ext>
                </a:extLst>
              </a:tr>
              <a:tr h="370840">
                <a:tc>
                  <a:txBody>
                    <a:bodyPr/>
                    <a:lstStyle/>
                    <a:p>
                      <a:r>
                        <a:rPr lang="en-GB">
                          <a:solidFill>
                            <a:schemeClr val="tx1"/>
                          </a:solidFill>
                        </a:rPr>
                        <a:t>Download all available validation feedback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Download all validation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15962225"/>
                  </a:ext>
                </a:extLst>
              </a:tr>
              <a:tr h="370840">
                <a:tc>
                  <a:txBody>
                    <a:bodyPr/>
                    <a:lstStyle/>
                    <a:p>
                      <a:endParaRPr lang="en-GB">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API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53660822"/>
                  </a:ext>
                </a:extLst>
              </a:tr>
            </a:tbl>
          </a:graphicData>
        </a:graphic>
      </p:graphicFrame>
    </p:spTree>
    <p:extLst>
      <p:ext uri="{BB962C8B-B14F-4D97-AF65-F5344CB8AC3E}">
        <p14:creationId xmlns:p14="http://schemas.microsoft.com/office/powerpoint/2010/main" val="1806143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D6D4DB-A255-9F2E-7030-4739266343A3}"/>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9D68AAF-8B36-5DC7-BCD7-B487431E45C8}"/>
              </a:ext>
            </a:extLst>
          </p:cNvPr>
          <p:cNvSpPr>
            <a:spLocks noGrp="1"/>
          </p:cNvSpPr>
          <p:nvPr>
            <p:ph idx="1"/>
          </p:nvPr>
        </p:nvSpPr>
        <p:spPr>
          <a:xfrm>
            <a:off x="552000" y="1483285"/>
            <a:ext cx="11088000" cy="4416771"/>
          </a:xfrm>
        </p:spPr>
        <p:txBody>
          <a:bodyPr>
            <a:normAutofit/>
          </a:bodyPr>
          <a:lstStyle/>
          <a:p>
            <a:r>
              <a:rPr lang="en-GB"/>
              <a:t>You’re strongly encouraged to start trying out NDSP now, during the test period.</a:t>
            </a:r>
          </a:p>
          <a:p>
            <a:endParaRPr lang="en-GB"/>
          </a:p>
          <a:p>
            <a:r>
              <a:rPr lang="en-GB"/>
              <a:t>You have the opportunity now to make sure you:</a:t>
            </a:r>
          </a:p>
          <a:p>
            <a:endParaRPr lang="en-GB"/>
          </a:p>
          <a:p>
            <a:pPr marL="342900" indent="-342900">
              <a:buFont typeface="Arial" panose="020B0604020202020204" pitchFamily="34" charset="0"/>
              <a:buChar char="•"/>
            </a:pPr>
            <a:r>
              <a:rPr lang="en-GB"/>
              <a:t>Can log in</a:t>
            </a:r>
          </a:p>
          <a:p>
            <a:pPr marL="342900" indent="-342900">
              <a:buFont typeface="Arial" panose="020B0604020202020204" pitchFamily="34" charset="0"/>
              <a:buChar char="•"/>
            </a:pPr>
            <a:r>
              <a:rPr lang="en-GB"/>
              <a:t>Have the correct permissions on your account</a:t>
            </a:r>
          </a:p>
          <a:p>
            <a:pPr marL="342900" indent="-342900">
              <a:buFont typeface="Arial" panose="020B0604020202020204" pitchFamily="34" charset="0"/>
              <a:buChar char="•"/>
            </a:pPr>
            <a:r>
              <a:rPr lang="en-GB"/>
              <a:t>Know how to use the system</a:t>
            </a:r>
          </a:p>
          <a:p>
            <a:pPr marL="342900" indent="-342900">
              <a:buFont typeface="Arial" panose="020B0604020202020204" pitchFamily="34" charset="0"/>
              <a:buChar char="•"/>
            </a:pPr>
            <a:r>
              <a:rPr lang="en-GB"/>
              <a:t>Are structuring your DIDS v2.0 data correctly</a:t>
            </a:r>
          </a:p>
          <a:p>
            <a:endParaRPr lang="en-GB"/>
          </a:p>
          <a:p>
            <a:r>
              <a:rPr lang="en-GB"/>
              <a:t>By getting everything set up now, you will reduce the likelihood of encountering delays or issues when DIDS v2.0 opens. </a:t>
            </a:r>
          </a:p>
        </p:txBody>
      </p:sp>
      <p:sp>
        <p:nvSpPr>
          <p:cNvPr id="5" name="Title 4">
            <a:extLst>
              <a:ext uri="{FF2B5EF4-FFF2-40B4-BE49-F238E27FC236}">
                <a16:creationId xmlns:a16="http://schemas.microsoft.com/office/drawing/2014/main" id="{5685E6AD-5F2F-FFD0-83C0-A4C07725C25F}"/>
              </a:ext>
            </a:extLst>
          </p:cNvPr>
          <p:cNvSpPr>
            <a:spLocks noGrp="1"/>
          </p:cNvSpPr>
          <p:nvPr>
            <p:ph type="title"/>
          </p:nvPr>
        </p:nvSpPr>
        <p:spPr>
          <a:xfrm>
            <a:off x="432000" y="432000"/>
            <a:ext cx="11404154" cy="865186"/>
          </a:xfrm>
        </p:spPr>
        <p:txBody>
          <a:bodyPr/>
          <a:lstStyle/>
          <a:p>
            <a:r>
              <a:rPr lang="en-GB" spc="-40"/>
              <a:t>Accessing NDSP in the test period</a:t>
            </a:r>
          </a:p>
        </p:txBody>
      </p:sp>
    </p:spTree>
    <p:extLst>
      <p:ext uri="{BB962C8B-B14F-4D97-AF65-F5344CB8AC3E}">
        <p14:creationId xmlns:p14="http://schemas.microsoft.com/office/powerpoint/2010/main" val="1019915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E1DE8C-C96F-805F-4317-D702F657EBD0}"/>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0A466FA-9490-B4C4-29E8-25763084F474}"/>
              </a:ext>
            </a:extLst>
          </p:cNvPr>
          <p:cNvSpPr>
            <a:spLocks noGrp="1"/>
          </p:cNvSpPr>
          <p:nvPr>
            <p:ph idx="1"/>
          </p:nvPr>
        </p:nvSpPr>
        <p:spPr>
          <a:xfrm>
            <a:off x="552000" y="1483285"/>
            <a:ext cx="11175923" cy="4719617"/>
          </a:xfrm>
        </p:spPr>
        <p:txBody>
          <a:bodyPr vert="horz" lIns="0" tIns="0" rIns="0" bIns="0" rtlCol="0" anchor="t">
            <a:normAutofit fontScale="92500" lnSpcReduction="10000"/>
          </a:bodyPr>
          <a:lstStyle/>
          <a:p>
            <a:pPr marL="342900" indent="-342900">
              <a:buChar char="•"/>
            </a:pPr>
            <a:r>
              <a:rPr lang="en-GB" dirty="0"/>
              <a:t>Please don’t submit any real patient data.</a:t>
            </a:r>
            <a:endParaRPr lang="en-US" dirty="0"/>
          </a:p>
          <a:p>
            <a:pPr marL="342900" indent="-342900">
              <a:spcAft>
                <a:spcPts val="600"/>
              </a:spcAft>
              <a:buFont typeface="Arial" panose="020B0604020202020204" pitchFamily="34" charset="0"/>
              <a:buChar char="•"/>
            </a:pPr>
            <a:endParaRPr lang="en-GB" dirty="0"/>
          </a:p>
          <a:p>
            <a:pPr marL="1028700" lvl="1">
              <a:spcAft>
                <a:spcPts val="600"/>
              </a:spcAft>
              <a:buFont typeface="Courier New" panose="020B0604020202020204" pitchFamily="34" charset="0"/>
              <a:buChar char="o"/>
            </a:pPr>
            <a:r>
              <a:rPr lang="en-GB" dirty="0"/>
              <a:t>You will need to use dummy NHS patient information. </a:t>
            </a:r>
            <a:endParaRPr lang="en-GB" dirty="0">
              <a:cs typeface="Arial" panose="020B0604020202020204"/>
            </a:endParaRPr>
          </a:p>
          <a:p>
            <a:pPr marL="1028700" lvl="1">
              <a:buFont typeface="Courier New" panose="020B0604020202020204" pitchFamily="34" charset="0"/>
              <a:buChar char="o"/>
            </a:pPr>
            <a:r>
              <a:rPr lang="en-GB" dirty="0">
                <a:cs typeface="Arial" panose="020B0604020202020204"/>
              </a:rPr>
              <a:t>Dummy NHS numbers will need to pass </a:t>
            </a:r>
            <a:r>
              <a:rPr lang="en-GB" dirty="0">
                <a:cs typeface="Arial" panose="020B0604020202020204"/>
                <a:hlinkClick r:id="rId3"/>
              </a:rPr>
              <a:t>the MOD 11 check </a:t>
            </a:r>
            <a:r>
              <a:rPr lang="en-GB" dirty="0">
                <a:cs typeface="Arial" panose="020B0604020202020204"/>
              </a:rPr>
              <a:t>to pass validation.</a:t>
            </a:r>
          </a:p>
          <a:p>
            <a:pPr marL="342900" indent="-342900">
              <a:buChar char="•"/>
            </a:pPr>
            <a:endParaRPr lang="en-GB" dirty="0"/>
          </a:p>
          <a:p>
            <a:pPr marL="342900" indent="-342900">
              <a:buChar char="•"/>
            </a:pPr>
            <a:r>
              <a:rPr lang="en-GB" dirty="0"/>
              <a:t>Your file doesn’t need to be long – you can test with just a few rows of dummy data.</a:t>
            </a:r>
            <a:endParaRPr lang="en-GB" dirty="0">
              <a:cs typeface="Arial" panose="020B0604020202020204"/>
            </a:endParaRPr>
          </a:p>
          <a:p>
            <a:pPr marL="342900" indent="-342900">
              <a:buChar char="•"/>
            </a:pPr>
            <a:endParaRPr lang="en-GB" dirty="0"/>
          </a:p>
          <a:p>
            <a:pPr marL="342900" indent="-342900">
              <a:buChar char="•"/>
            </a:pPr>
            <a:r>
              <a:rPr lang="en-GB" dirty="0"/>
              <a:t>To pass validation, you’ll need to use dates that align with the submission windows open within the portal.</a:t>
            </a:r>
            <a:endParaRPr lang="en-GB" dirty="0">
              <a:cs typeface="Arial" panose="020B0604020202020204"/>
            </a:endParaRPr>
          </a:p>
          <a:p>
            <a:pPr marL="342900" indent="-342900">
              <a:spcAft>
                <a:spcPts val="600"/>
              </a:spcAft>
              <a:buFont typeface="Arial" panose="020B0604020202020204" pitchFamily="34" charset="0"/>
              <a:buChar char="•"/>
            </a:pPr>
            <a:endParaRPr lang="en-GB" dirty="0">
              <a:cs typeface="Arial" panose="020B0604020202020204"/>
            </a:endParaRPr>
          </a:p>
          <a:p>
            <a:pPr marL="1028700" lvl="1">
              <a:spcAft>
                <a:spcPts val="600"/>
              </a:spcAft>
              <a:buFont typeface="Courier New" panose="020B0604020202020204" pitchFamily="34" charset="0"/>
              <a:buChar char="o"/>
            </a:pPr>
            <a:r>
              <a:rPr lang="en-GB" dirty="0">
                <a:cs typeface="Arial" panose="020B0604020202020204"/>
              </a:rPr>
              <a:t>The submission windows in the test system align to the real DIDS v2.0 windows – so are in the future.</a:t>
            </a:r>
          </a:p>
          <a:p>
            <a:pPr marL="1028700" lvl="1">
              <a:spcAft>
                <a:spcPts val="600"/>
              </a:spcAft>
              <a:buFont typeface="Courier New" panose="020B0604020202020204" pitchFamily="34" charset="0"/>
              <a:buChar char="o"/>
            </a:pPr>
            <a:r>
              <a:rPr lang="en-GB" dirty="0">
                <a:cs typeface="Arial" panose="020B0604020202020204"/>
              </a:rPr>
              <a:t>Previously there was an issue where future data was being rejected, this has now been fixed.</a:t>
            </a:r>
            <a:endParaRPr lang="en-GB" dirty="0"/>
          </a:p>
        </p:txBody>
      </p:sp>
      <p:sp>
        <p:nvSpPr>
          <p:cNvPr id="5" name="Title 4">
            <a:extLst>
              <a:ext uri="{FF2B5EF4-FFF2-40B4-BE49-F238E27FC236}">
                <a16:creationId xmlns:a16="http://schemas.microsoft.com/office/drawing/2014/main" id="{ABACE431-3107-AA9B-ADDB-609D65D49784}"/>
              </a:ext>
            </a:extLst>
          </p:cNvPr>
          <p:cNvSpPr>
            <a:spLocks noGrp="1"/>
          </p:cNvSpPr>
          <p:nvPr>
            <p:ph type="title"/>
          </p:nvPr>
        </p:nvSpPr>
        <p:spPr>
          <a:xfrm>
            <a:off x="432000" y="432000"/>
            <a:ext cx="11404154" cy="865186"/>
          </a:xfrm>
        </p:spPr>
        <p:txBody>
          <a:bodyPr/>
          <a:lstStyle/>
          <a:p>
            <a:r>
              <a:rPr lang="en-GB" spc="-40"/>
              <a:t>Tips on putting together a test file</a:t>
            </a:r>
          </a:p>
        </p:txBody>
      </p:sp>
    </p:spTree>
    <p:extLst>
      <p:ext uri="{BB962C8B-B14F-4D97-AF65-F5344CB8AC3E}">
        <p14:creationId xmlns:p14="http://schemas.microsoft.com/office/powerpoint/2010/main" val="1852604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fontScale="92500" lnSpcReduction="10000"/>
          </a:bodyPr>
          <a:lstStyle/>
          <a:p>
            <a:r>
              <a:rPr lang="en-GB" sz="1900" dirty="0">
                <a:ea typeface="Calibri" panose="020F0502020204030204" pitchFamily="34" charset="0"/>
                <a:cs typeface="Times New Roman" panose="02020603050405020304" pitchFamily="18" charset="0"/>
              </a:rPr>
              <a:t>This is the sixth in a series of planned webinars which is relevant to all providers, suppliers and services that are or may be in scope to submit the Diagnostic Imaging Data Set (DIDS).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slides from the first 5 implementation webinars are available here: </a:t>
            </a:r>
            <a:r>
              <a:rPr lang="en-GB" sz="2000" dirty="0">
                <a:hlinkClick r:id="rId3"/>
              </a:rPr>
              <a:t>Diagnostic Imaging Data Set (DIDS) implementation tools and guidance - NHS England Digital</a:t>
            </a:r>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pPr lvl="0">
              <a:lnSpc>
                <a:spcPct val="115000"/>
              </a:lnSpc>
              <a:spcAft>
                <a:spcPts val="300"/>
              </a:spcAft>
            </a:pPr>
            <a:r>
              <a:rPr lang="en-GB" sz="1900" dirty="0">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This webinar will include an update on the State of Readiness Questionnaire, frequently asked questions, implementation activities to support readiness and an update on NDIT.  We will consider what feedback we get today to inform go-live updates and the need for any other webinars/events.</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0C8923-F166-AD52-6040-1C52D1B2EDA4}"/>
              </a:ext>
            </a:extLst>
          </p:cNvPr>
          <p:cNvSpPr>
            <a:spLocks noGrp="1"/>
          </p:cNvSpPr>
          <p:nvPr>
            <p:ph type="body" sz="quarter" idx="13"/>
          </p:nvPr>
        </p:nvSpPr>
        <p:spPr>
          <a:xfrm>
            <a:off x="507356" y="1456665"/>
            <a:ext cx="11012644" cy="577927"/>
          </a:xfrm>
        </p:spPr>
        <p:txBody>
          <a:bodyPr/>
          <a:lstStyle/>
          <a:p>
            <a:pPr>
              <a:lnSpc>
                <a:spcPct val="120000"/>
              </a:lnSpc>
            </a:pPr>
            <a:r>
              <a:rPr lang="en-GB" b="0" dirty="0"/>
              <a:t>Ongoing user research supports the design and development of NDIT and helps us ensure the platform is fit for your purposes.</a:t>
            </a:r>
            <a:endParaRPr lang="en-GB" b="0" dirty="0">
              <a:cs typeface="Arial"/>
            </a:endParaRPr>
          </a:p>
        </p:txBody>
      </p:sp>
      <p:sp>
        <p:nvSpPr>
          <p:cNvPr id="4" name="Title 3">
            <a:extLst>
              <a:ext uri="{FF2B5EF4-FFF2-40B4-BE49-F238E27FC236}">
                <a16:creationId xmlns:a16="http://schemas.microsoft.com/office/drawing/2014/main" id="{A1D00881-2ECF-5C3E-DB8D-A5CFD3D7E9CF}"/>
              </a:ext>
            </a:extLst>
          </p:cNvPr>
          <p:cNvSpPr>
            <a:spLocks noGrp="1"/>
          </p:cNvSpPr>
          <p:nvPr>
            <p:ph type="title"/>
          </p:nvPr>
        </p:nvSpPr>
        <p:spPr/>
        <p:txBody>
          <a:bodyPr/>
          <a:lstStyle/>
          <a:p>
            <a:r>
              <a:rPr lang="en-GB"/>
              <a:t>Share your feedback</a:t>
            </a:r>
          </a:p>
        </p:txBody>
      </p:sp>
      <p:sp>
        <p:nvSpPr>
          <p:cNvPr id="7" name="Content Placeholder 6">
            <a:extLst>
              <a:ext uri="{FF2B5EF4-FFF2-40B4-BE49-F238E27FC236}">
                <a16:creationId xmlns:a16="http://schemas.microsoft.com/office/drawing/2014/main" id="{8B27C256-C7B9-B7CA-A304-000A69C6F0C6}"/>
              </a:ext>
            </a:extLst>
          </p:cNvPr>
          <p:cNvSpPr>
            <a:spLocks noGrp="1"/>
          </p:cNvSpPr>
          <p:nvPr>
            <p:ph idx="1"/>
          </p:nvPr>
        </p:nvSpPr>
        <p:spPr>
          <a:xfrm>
            <a:off x="552000" y="3985260"/>
            <a:ext cx="11088000" cy="3456000"/>
          </a:xfrm>
        </p:spPr>
        <p:txBody>
          <a:bodyPr>
            <a:normAutofit/>
          </a:bodyPr>
          <a:lstStyle/>
          <a:p>
            <a:br>
              <a:rPr lang="en-GB"/>
            </a:br>
            <a:br>
              <a:rPr lang="en-GB"/>
            </a:br>
            <a:br>
              <a:rPr lang="en-GB"/>
            </a:br>
            <a:br>
              <a:rPr lang="en-GB"/>
            </a:br>
            <a:endParaRPr lang="en-GB"/>
          </a:p>
        </p:txBody>
      </p:sp>
      <p:graphicFrame>
        <p:nvGraphicFramePr>
          <p:cNvPr id="8" name="Table 7">
            <a:extLst>
              <a:ext uri="{FF2B5EF4-FFF2-40B4-BE49-F238E27FC236}">
                <a16:creationId xmlns:a16="http://schemas.microsoft.com/office/drawing/2014/main" id="{166E4EBA-8CEF-2D15-0671-650EB6426EAF}"/>
              </a:ext>
            </a:extLst>
          </p:cNvPr>
          <p:cNvGraphicFramePr>
            <a:graphicFrameLocks noGrp="1"/>
          </p:cNvGraphicFramePr>
          <p:nvPr/>
        </p:nvGraphicFramePr>
        <p:xfrm>
          <a:off x="849823" y="2652560"/>
          <a:ext cx="9499830" cy="2748776"/>
        </p:xfrm>
        <a:graphic>
          <a:graphicData uri="http://schemas.openxmlformats.org/drawingml/2006/table">
            <a:tbl>
              <a:tblPr>
                <a:tableStyleId>{5A111915-BE36-4E01-A7E5-04B1672EAD32}</a:tableStyleId>
              </a:tblPr>
              <a:tblGrid>
                <a:gridCol w="3559617">
                  <a:extLst>
                    <a:ext uri="{9D8B030D-6E8A-4147-A177-3AD203B41FA5}">
                      <a16:colId xmlns:a16="http://schemas.microsoft.com/office/drawing/2014/main" val="3085270435"/>
                    </a:ext>
                  </a:extLst>
                </a:gridCol>
                <a:gridCol w="5940213">
                  <a:extLst>
                    <a:ext uri="{9D8B030D-6E8A-4147-A177-3AD203B41FA5}">
                      <a16:colId xmlns:a16="http://schemas.microsoft.com/office/drawing/2014/main" val="705798650"/>
                    </a:ext>
                  </a:extLst>
                </a:gridCol>
              </a:tblGrid>
              <a:tr h="740055">
                <a:tc>
                  <a:txBody>
                    <a:bodyPr/>
                    <a:lstStyle/>
                    <a:p>
                      <a:r>
                        <a:rPr lang="en-GB" sz="1800"/>
                        <a:t>Fill in our 3 question survey (it is very quick!) </a:t>
                      </a:r>
                      <a:endParaRPr lang="en-GB"/>
                    </a:p>
                  </a:txBody>
                  <a:tcPr/>
                </a:tc>
                <a:tc>
                  <a:txBody>
                    <a:bodyPr/>
                    <a:lstStyle/>
                    <a:p>
                      <a:r>
                        <a:rPr lang="en-GB" sz="1800">
                          <a:hlinkClick r:id="rId2"/>
                        </a:rPr>
                        <a:t>https://feedback.digital.nhs.uk/jfe/form/SV_eS5m8DZXcFRcsR0</a:t>
                      </a:r>
                      <a:endParaRPr lang="en-GB"/>
                    </a:p>
                  </a:txBody>
                  <a:tcPr/>
                </a:tc>
                <a:extLst>
                  <a:ext uri="{0D108BD9-81ED-4DB2-BD59-A6C34878D82A}">
                    <a16:rowId xmlns:a16="http://schemas.microsoft.com/office/drawing/2014/main" val="4190335074"/>
                  </a:ext>
                </a:extLst>
              </a:tr>
              <a:tr h="740055">
                <a:tc>
                  <a:txBody>
                    <a:bodyPr/>
                    <a:lstStyle/>
                    <a:p>
                      <a:r>
                        <a:rPr lang="en-GB" sz="1800"/>
                        <a:t>Volunteer for a short onboarding feedback interview.</a:t>
                      </a:r>
                      <a:endParaRPr lang="en-GB"/>
                    </a:p>
                  </a:txBody>
                  <a:tcPr/>
                </a:tc>
                <a:tc rowSpan="2">
                  <a:txBody>
                    <a:bodyPr/>
                    <a:lstStyle/>
                    <a:p>
                      <a:r>
                        <a:rPr lang="en-GB" sz="1800"/>
                        <a:t>Contact Sarah or Abhilaasha and we’ll send you more information about how to get involved in either of these activities (</a:t>
                      </a:r>
                      <a:r>
                        <a:rPr lang="en-GB" sz="1800">
                          <a:hlinkClick r:id="rId3"/>
                        </a:rPr>
                        <a:t>sarah.thew2@nhs.net</a:t>
                      </a:r>
                      <a:r>
                        <a:rPr lang="en-GB" sz="1800"/>
                        <a:t>  or 	</a:t>
                      </a:r>
                      <a:r>
                        <a:rPr lang="en-GB" sz="1800">
                          <a:hlinkClick r:id="rId4"/>
                        </a:rPr>
                        <a:t>Abhilaasha.kaul@nhs.net</a:t>
                      </a:r>
                      <a:r>
                        <a:rPr lang="en-GB" sz="1800"/>
                        <a:t> ) </a:t>
                      </a:r>
                      <a:br>
                        <a:rPr lang="en-GB"/>
                      </a:br>
                      <a:endParaRPr lang="en-GB"/>
                    </a:p>
                  </a:txBody>
                  <a:tcPr/>
                </a:tc>
                <a:extLst>
                  <a:ext uri="{0D108BD9-81ED-4DB2-BD59-A6C34878D82A}">
                    <a16:rowId xmlns:a16="http://schemas.microsoft.com/office/drawing/2014/main" val="3479140729"/>
                  </a:ext>
                </a:extLst>
              </a:tr>
              <a:tr h="1268666">
                <a:tc>
                  <a:txBody>
                    <a:bodyPr/>
                    <a:lstStyle/>
                    <a:p>
                      <a:r>
                        <a:rPr lang="en-GB"/>
                        <a:t>Participate in a usability testing session</a:t>
                      </a:r>
                    </a:p>
                  </a:txBody>
                  <a:tcPr/>
                </a:tc>
                <a:tc vMerge="1">
                  <a:txBody>
                    <a:bodyPr/>
                    <a:lstStyle/>
                    <a:p>
                      <a:endParaRPr lang="en-GB"/>
                    </a:p>
                  </a:txBody>
                  <a:tcPr/>
                </a:tc>
                <a:extLst>
                  <a:ext uri="{0D108BD9-81ED-4DB2-BD59-A6C34878D82A}">
                    <a16:rowId xmlns:a16="http://schemas.microsoft.com/office/drawing/2014/main" val="4067487792"/>
                  </a:ext>
                </a:extLst>
              </a:tr>
            </a:tbl>
          </a:graphicData>
        </a:graphic>
      </p:graphicFrame>
    </p:spTree>
    <p:extLst>
      <p:ext uri="{BB962C8B-B14F-4D97-AF65-F5344CB8AC3E}">
        <p14:creationId xmlns:p14="http://schemas.microsoft.com/office/powerpoint/2010/main" val="2919234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4D35D-F556-98E7-F3FE-53909106843F}"/>
              </a:ext>
            </a:extLst>
          </p:cNvPr>
          <p:cNvSpPr>
            <a:spLocks noGrp="1"/>
          </p:cNvSpPr>
          <p:nvPr>
            <p:ph type="title"/>
          </p:nvPr>
        </p:nvSpPr>
        <p:spPr/>
        <p:txBody>
          <a:bodyPr/>
          <a:lstStyle/>
          <a:p>
            <a:r>
              <a:rPr lang="en-GB"/>
              <a:t>Getting started</a:t>
            </a:r>
          </a:p>
        </p:txBody>
      </p:sp>
    </p:spTree>
    <p:extLst>
      <p:ext uri="{BB962C8B-B14F-4D97-AF65-F5344CB8AC3E}">
        <p14:creationId xmlns:p14="http://schemas.microsoft.com/office/powerpoint/2010/main" val="2028067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9DC5D-76B1-205C-3F0F-99DA61A6B7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9610CA-E8BC-CB08-70E3-F38587B09773}"/>
              </a:ext>
            </a:extLst>
          </p:cNvPr>
          <p:cNvSpPr>
            <a:spLocks noGrp="1"/>
          </p:cNvSpPr>
          <p:nvPr>
            <p:ph type="title"/>
          </p:nvPr>
        </p:nvSpPr>
        <p:spPr/>
        <p:txBody>
          <a:bodyPr/>
          <a:lstStyle/>
          <a:p>
            <a:r>
              <a:rPr lang="en-GB"/>
              <a:t>Things you should do before you get started</a:t>
            </a:r>
          </a:p>
        </p:txBody>
      </p:sp>
      <p:sp>
        <p:nvSpPr>
          <p:cNvPr id="3" name="Content Placeholder 2">
            <a:extLst>
              <a:ext uri="{FF2B5EF4-FFF2-40B4-BE49-F238E27FC236}">
                <a16:creationId xmlns:a16="http://schemas.microsoft.com/office/drawing/2014/main" id="{68297C67-5506-88A7-5F39-CD9DCB07A715}"/>
              </a:ext>
            </a:extLst>
          </p:cNvPr>
          <p:cNvSpPr>
            <a:spLocks noGrp="1"/>
          </p:cNvSpPr>
          <p:nvPr>
            <p:ph idx="1"/>
          </p:nvPr>
        </p:nvSpPr>
        <p:spPr>
          <a:xfrm>
            <a:off x="430140" y="1340151"/>
            <a:ext cx="9951776" cy="4026443"/>
          </a:xfrm>
        </p:spPr>
        <p:txBody>
          <a:bodyPr>
            <a:normAutofit/>
          </a:bodyPr>
          <a:lstStyle/>
          <a:p>
            <a:pPr fontAlgn="base"/>
            <a:endParaRPr lang="en-GB"/>
          </a:p>
          <a:p>
            <a:pPr fontAlgn="base"/>
            <a:r>
              <a:rPr lang="en-GB"/>
              <a:t>These are the things that you should do before starting to use NDSP:</a:t>
            </a:r>
          </a:p>
          <a:p>
            <a:pPr fontAlgn="base"/>
            <a:endParaRPr lang="en-GB"/>
          </a:p>
          <a:p>
            <a:pPr marL="342900" indent="-342900" fontAlgn="base">
              <a:lnSpc>
                <a:spcPct val="150000"/>
              </a:lnSpc>
              <a:buFont typeface="Arial" panose="020B0604020202020204" pitchFamily="34" charset="0"/>
              <a:buChar char="•"/>
            </a:pPr>
            <a:r>
              <a:rPr lang="en-GB"/>
              <a:t>Find the link to NDSP (sent via email, and available on NHS Futures)</a:t>
            </a:r>
          </a:p>
          <a:p>
            <a:pPr marL="342900" indent="-342900" fontAlgn="base">
              <a:lnSpc>
                <a:spcPct val="150000"/>
              </a:lnSpc>
              <a:buFont typeface="Arial" panose="020B0604020202020204" pitchFamily="34" charset="0"/>
              <a:buChar char="•"/>
            </a:pPr>
            <a:r>
              <a:rPr lang="en-GB" b="1"/>
              <a:t>Ask for a CIS2 account (aka Profile) if you don’t have one</a:t>
            </a:r>
          </a:p>
          <a:p>
            <a:pPr fontAlgn="base"/>
            <a:endParaRPr lang="en-GB"/>
          </a:p>
        </p:txBody>
      </p:sp>
    </p:spTree>
    <p:extLst>
      <p:ext uri="{BB962C8B-B14F-4D97-AF65-F5344CB8AC3E}">
        <p14:creationId xmlns:p14="http://schemas.microsoft.com/office/powerpoint/2010/main" val="2984615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D6617-3C2B-484F-7F55-493D105297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E6312F-2D0C-C6F0-112E-ABBB88716C50}"/>
              </a:ext>
            </a:extLst>
          </p:cNvPr>
          <p:cNvSpPr>
            <a:spLocks noGrp="1"/>
          </p:cNvSpPr>
          <p:nvPr>
            <p:ph type="title"/>
          </p:nvPr>
        </p:nvSpPr>
        <p:spPr/>
        <p:txBody>
          <a:bodyPr/>
          <a:lstStyle/>
          <a:p>
            <a:r>
              <a:rPr lang="en-GB"/>
              <a:t>Setting up a CIS account if you don’t have one</a:t>
            </a:r>
          </a:p>
        </p:txBody>
      </p:sp>
      <p:sp>
        <p:nvSpPr>
          <p:cNvPr id="3" name="Content Placeholder 4">
            <a:extLst>
              <a:ext uri="{FF2B5EF4-FFF2-40B4-BE49-F238E27FC236}">
                <a16:creationId xmlns:a16="http://schemas.microsoft.com/office/drawing/2014/main" id="{159BBE87-F6B2-A08E-185F-4224F47315A4}"/>
              </a:ext>
            </a:extLst>
          </p:cNvPr>
          <p:cNvSpPr>
            <a:spLocks noGrp="1"/>
          </p:cNvSpPr>
          <p:nvPr>
            <p:ph idx="1"/>
          </p:nvPr>
        </p:nvSpPr>
        <p:spPr>
          <a:xfrm>
            <a:off x="375138" y="1349151"/>
            <a:ext cx="11573939" cy="1345274"/>
          </a:xfrm>
        </p:spPr>
        <p:txBody>
          <a:bodyPr>
            <a:normAutofit/>
          </a:bodyPr>
          <a:lstStyle/>
          <a:p>
            <a:pPr>
              <a:lnSpc>
                <a:spcPts val="2200"/>
              </a:lnSpc>
              <a:spcBef>
                <a:spcPts val="1200"/>
              </a:spcBef>
            </a:pPr>
            <a:r>
              <a:rPr lang="en-GB" sz="2400" b="1">
                <a:solidFill>
                  <a:schemeClr val="bg2"/>
                </a:solidFill>
              </a:rPr>
              <a:t>NDSP uses CIS2 authentication</a:t>
            </a:r>
            <a:r>
              <a:rPr lang="en-GB" sz="2400">
                <a:solidFill>
                  <a:schemeClr val="bg2"/>
                </a:solidFill>
              </a:rPr>
              <a:t>.</a:t>
            </a:r>
            <a:endParaRPr lang="en-GB" sz="2400"/>
          </a:p>
          <a:p>
            <a:pPr>
              <a:lnSpc>
                <a:spcPts val="2200"/>
              </a:lnSpc>
              <a:spcBef>
                <a:spcPts val="1200"/>
              </a:spcBef>
            </a:pPr>
            <a:r>
              <a:rPr lang="en-GB" sz="1800"/>
              <a:t>Care Identity Service (CIS) is a service covering identity management and access management for services accessed by health and social care workers. CIS2 authentication is part of Care Identity Service (CIS).</a:t>
            </a:r>
          </a:p>
          <a:p>
            <a:pPr marL="342900" indent="-342900">
              <a:buFont typeface="Arial" panose="020B0604020202020204" pitchFamily="34" charset="0"/>
              <a:buChar char="•"/>
            </a:pPr>
            <a:endParaRPr lang="en-GB" sz="1800"/>
          </a:p>
        </p:txBody>
      </p:sp>
      <p:sp>
        <p:nvSpPr>
          <p:cNvPr id="4" name="Content Placeholder 4">
            <a:extLst>
              <a:ext uri="{FF2B5EF4-FFF2-40B4-BE49-F238E27FC236}">
                <a16:creationId xmlns:a16="http://schemas.microsoft.com/office/drawing/2014/main" id="{D1BFF399-215F-5527-EC98-16E67576024C}"/>
              </a:ext>
            </a:extLst>
          </p:cNvPr>
          <p:cNvSpPr txBox="1">
            <a:spLocks/>
          </p:cNvSpPr>
          <p:nvPr/>
        </p:nvSpPr>
        <p:spPr>
          <a:xfrm>
            <a:off x="458786" y="5613150"/>
            <a:ext cx="10242062" cy="457642"/>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a:p>
        </p:txBody>
      </p:sp>
      <p:sp>
        <p:nvSpPr>
          <p:cNvPr id="6" name="Content Placeholder 4">
            <a:extLst>
              <a:ext uri="{FF2B5EF4-FFF2-40B4-BE49-F238E27FC236}">
                <a16:creationId xmlns:a16="http://schemas.microsoft.com/office/drawing/2014/main" id="{498BE36C-24A2-5ABC-D770-B6536D18FA3A}"/>
              </a:ext>
            </a:extLst>
          </p:cNvPr>
          <p:cNvSpPr txBox="1">
            <a:spLocks/>
          </p:cNvSpPr>
          <p:nvPr/>
        </p:nvSpPr>
        <p:spPr>
          <a:xfrm>
            <a:off x="375138" y="2821600"/>
            <a:ext cx="5228140" cy="1595785"/>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100"/>
              </a:lnSpc>
              <a:spcBef>
                <a:spcPts val="1200"/>
              </a:spcBef>
              <a:spcAft>
                <a:spcPts val="0"/>
              </a:spcAft>
            </a:pPr>
            <a:r>
              <a:rPr lang="en-US" sz="1600"/>
              <a:t>To access services with CIS2, most users sign in using an NHS </a:t>
            </a:r>
            <a:r>
              <a:rPr lang="en-US" sz="1600" b="1">
                <a:solidFill>
                  <a:schemeClr val="bg2"/>
                </a:solidFill>
              </a:rPr>
              <a:t>smartcard</a:t>
            </a:r>
            <a:r>
              <a:rPr lang="en-US" sz="1600"/>
              <a:t>.</a:t>
            </a:r>
          </a:p>
          <a:p>
            <a:pPr>
              <a:lnSpc>
                <a:spcPts val="2100"/>
              </a:lnSpc>
              <a:spcBef>
                <a:spcPts val="1200"/>
              </a:spcBef>
              <a:spcAft>
                <a:spcPts val="0"/>
              </a:spcAft>
            </a:pPr>
            <a:r>
              <a:rPr lang="en-US" sz="1600"/>
              <a:t>Smartcards are like chip and pin bank cards and are used in conjunction with a passcode via a smartcard reader. </a:t>
            </a:r>
            <a:endParaRPr lang="en-GB" sz="1600"/>
          </a:p>
        </p:txBody>
      </p:sp>
      <p:sp>
        <p:nvSpPr>
          <p:cNvPr id="8" name="Content Placeholder 4">
            <a:extLst>
              <a:ext uri="{FF2B5EF4-FFF2-40B4-BE49-F238E27FC236}">
                <a16:creationId xmlns:a16="http://schemas.microsoft.com/office/drawing/2014/main" id="{F3CC5D4E-41CF-33AF-5647-17B4AC8579AE}"/>
              </a:ext>
            </a:extLst>
          </p:cNvPr>
          <p:cNvSpPr txBox="1">
            <a:spLocks/>
          </p:cNvSpPr>
          <p:nvPr/>
        </p:nvSpPr>
        <p:spPr>
          <a:xfrm>
            <a:off x="6353217" y="2763657"/>
            <a:ext cx="4489497" cy="1469149"/>
          </a:xfrm>
          <a:prstGeom prst="rect">
            <a:avLst/>
          </a:prstGeom>
        </p:spPr>
        <p:txBody>
          <a:bodyPr vert="horz" lIns="0" tIns="0" rIns="0" bIns="0" rtlCol="0" anchor="t">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700"/>
              <a:t>However, CIS2 offers lots of other different two factor authentication methods.</a:t>
            </a:r>
          </a:p>
          <a:p>
            <a:pPr>
              <a:lnSpc>
                <a:spcPct val="110000"/>
              </a:lnSpc>
            </a:pPr>
            <a:r>
              <a:rPr lang="en-GB" sz="1700"/>
              <a:t>To use them, you still need a CIS Account first.</a:t>
            </a:r>
          </a:p>
          <a:p>
            <a:pPr>
              <a:lnSpc>
                <a:spcPct val="110000"/>
              </a:lnSpc>
            </a:pPr>
            <a:r>
              <a:rPr lang="en-GB" sz="1700"/>
              <a:t>Here a list of </a:t>
            </a:r>
            <a:r>
              <a:rPr lang="en-GB" sz="1700" b="1">
                <a:solidFill>
                  <a:schemeClr val="bg2"/>
                </a:solidFill>
              </a:rPr>
              <a:t>non-smartcard authenticators</a:t>
            </a:r>
            <a:r>
              <a:rPr lang="en-GB" sz="1700"/>
              <a:t>:</a:t>
            </a:r>
          </a:p>
          <a:p>
            <a:pPr marL="342900" indent="-342900">
              <a:lnSpc>
                <a:spcPct val="110000"/>
              </a:lnSpc>
              <a:buFont typeface="Arial" panose="020B0604020202020204" pitchFamily="34" charset="0"/>
              <a:buChar char="•"/>
            </a:pPr>
            <a:endParaRPr lang="en-GB"/>
          </a:p>
        </p:txBody>
      </p:sp>
      <p:sp>
        <p:nvSpPr>
          <p:cNvPr id="9" name="Content Placeholder 4">
            <a:extLst>
              <a:ext uri="{FF2B5EF4-FFF2-40B4-BE49-F238E27FC236}">
                <a16:creationId xmlns:a16="http://schemas.microsoft.com/office/drawing/2014/main" id="{FC85F0B5-21C7-4A47-D094-90E64D9AC16A}"/>
              </a:ext>
            </a:extLst>
          </p:cNvPr>
          <p:cNvSpPr txBox="1">
            <a:spLocks/>
          </p:cNvSpPr>
          <p:nvPr/>
        </p:nvSpPr>
        <p:spPr>
          <a:xfrm>
            <a:off x="5699441" y="4232806"/>
            <a:ext cx="4489497" cy="1890898"/>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28700" lvl="1" indent="-342900"/>
            <a:r>
              <a:rPr lang="en-GB" sz="1600">
                <a:hlinkClick r:id="rId2"/>
              </a:rPr>
              <a:t>Microsoft Authenticator</a:t>
            </a:r>
            <a:endParaRPr lang="en-GB" sz="1600"/>
          </a:p>
          <a:p>
            <a:pPr marL="1028700" lvl="1" indent="-342900"/>
            <a:r>
              <a:rPr lang="en-GB" sz="1600">
                <a:hlinkClick r:id="rId3"/>
              </a:rPr>
              <a:t>NHS.net Connect</a:t>
            </a:r>
            <a:r>
              <a:rPr lang="en-GB" sz="1600"/>
              <a:t> (formerly NHSmail)</a:t>
            </a:r>
          </a:p>
          <a:p>
            <a:pPr marL="1028700" lvl="1" indent="-342900"/>
            <a:r>
              <a:rPr lang="en-GB" sz="1600">
                <a:hlinkClick r:id="rId4"/>
              </a:rPr>
              <a:t>Passkey</a:t>
            </a:r>
            <a:endParaRPr lang="en-GB" sz="1600"/>
          </a:p>
          <a:p>
            <a:pPr marL="1028700" lvl="1" indent="-342900"/>
            <a:r>
              <a:rPr lang="en-GB" sz="1600">
                <a:hlinkClick r:id="rId5"/>
              </a:rPr>
              <a:t>iPad</a:t>
            </a:r>
            <a:endParaRPr lang="en-GB" sz="1600"/>
          </a:p>
          <a:p>
            <a:pPr marL="1028700" lvl="1" indent="-342900"/>
            <a:r>
              <a:rPr lang="en-GB" sz="1600">
                <a:hlinkClick r:id="rId6"/>
              </a:rPr>
              <a:t>Windows Hello</a:t>
            </a:r>
            <a:endParaRPr lang="en-GB" sz="1600"/>
          </a:p>
          <a:p>
            <a:pPr marL="1028700" lvl="1" indent="-342900"/>
            <a:r>
              <a:rPr lang="en-GB" sz="1600">
                <a:hlinkClick r:id="rId7"/>
              </a:rPr>
              <a:t>Security key</a:t>
            </a:r>
            <a:r>
              <a:rPr lang="en-GB" sz="1600"/>
              <a:t>, including YubiKey</a:t>
            </a:r>
          </a:p>
          <a:p>
            <a:pPr marL="342900" indent="-342900">
              <a:buFont typeface="Arial" panose="020B0604020202020204" pitchFamily="34" charset="0"/>
              <a:buChar char="•"/>
            </a:pPr>
            <a:endParaRPr lang="en-GB" sz="1600"/>
          </a:p>
        </p:txBody>
      </p:sp>
      <p:pic>
        <p:nvPicPr>
          <p:cNvPr id="11" name="Picture 10">
            <a:extLst>
              <a:ext uri="{FF2B5EF4-FFF2-40B4-BE49-F238E27FC236}">
                <a16:creationId xmlns:a16="http://schemas.microsoft.com/office/drawing/2014/main" id="{D47F8210-0172-145F-128A-938459D9766C}"/>
              </a:ext>
            </a:extLst>
          </p:cNvPr>
          <p:cNvPicPr>
            <a:picLocks noChangeAspect="1"/>
          </p:cNvPicPr>
          <p:nvPr/>
        </p:nvPicPr>
        <p:blipFill>
          <a:blip r:embed="rId8"/>
          <a:stretch>
            <a:fillRect/>
          </a:stretch>
        </p:blipFill>
        <p:spPr>
          <a:xfrm>
            <a:off x="421605" y="4232806"/>
            <a:ext cx="3359323" cy="1714588"/>
          </a:xfrm>
          <a:prstGeom prst="rect">
            <a:avLst/>
          </a:prstGeom>
        </p:spPr>
      </p:pic>
    </p:spTree>
    <p:extLst>
      <p:ext uri="{BB962C8B-B14F-4D97-AF65-F5344CB8AC3E}">
        <p14:creationId xmlns:p14="http://schemas.microsoft.com/office/powerpoint/2010/main" val="109594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AB90E-2260-8E6F-CF73-72E80EE194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E78C03-4835-2636-46F6-407E41EF8FC5}"/>
              </a:ext>
            </a:extLst>
          </p:cNvPr>
          <p:cNvSpPr>
            <a:spLocks noGrp="1"/>
          </p:cNvSpPr>
          <p:nvPr>
            <p:ph type="title"/>
          </p:nvPr>
        </p:nvSpPr>
        <p:spPr/>
        <p:txBody>
          <a:bodyPr/>
          <a:lstStyle/>
          <a:p>
            <a:r>
              <a:rPr lang="en-GB"/>
              <a:t>Setting up a CIS account if you don’t have one</a:t>
            </a:r>
          </a:p>
        </p:txBody>
      </p:sp>
      <p:sp>
        <p:nvSpPr>
          <p:cNvPr id="3" name="Content Placeholder 4">
            <a:extLst>
              <a:ext uri="{FF2B5EF4-FFF2-40B4-BE49-F238E27FC236}">
                <a16:creationId xmlns:a16="http://schemas.microsoft.com/office/drawing/2014/main" id="{6518A996-C2E5-F409-3ABD-8F1715CC0C24}"/>
              </a:ext>
            </a:extLst>
          </p:cNvPr>
          <p:cNvSpPr>
            <a:spLocks noGrp="1"/>
          </p:cNvSpPr>
          <p:nvPr>
            <p:ph idx="1"/>
          </p:nvPr>
        </p:nvSpPr>
        <p:spPr>
          <a:xfrm>
            <a:off x="375138" y="1431819"/>
            <a:ext cx="11404154" cy="4810851"/>
          </a:xfrm>
        </p:spPr>
        <p:txBody>
          <a:bodyPr vert="horz" lIns="0" tIns="0" rIns="0" bIns="0" rtlCol="0" anchor="t">
            <a:normAutofit fontScale="77500" lnSpcReduction="20000"/>
          </a:bodyPr>
          <a:lstStyle/>
          <a:p>
            <a:pPr>
              <a:spcBef>
                <a:spcPts val="1200"/>
              </a:spcBef>
            </a:pPr>
            <a:r>
              <a:rPr lang="en-GB" sz="2600"/>
              <a:t>Follow these steps if you need a CIS account (aka CIS Profile).</a:t>
            </a:r>
          </a:p>
          <a:p>
            <a:pPr marL="457200" indent="-457200">
              <a:lnSpc>
                <a:spcPct val="170000"/>
              </a:lnSpc>
              <a:spcBef>
                <a:spcPts val="1200"/>
              </a:spcBef>
              <a:buFont typeface="+mj-lt"/>
              <a:buAutoNum type="arabicPeriod"/>
            </a:pPr>
            <a:r>
              <a:rPr lang="en-US" sz="2600" b="1">
                <a:solidFill>
                  <a:schemeClr val="bg2"/>
                </a:solidFill>
              </a:rPr>
              <a:t>Contact your Registration Authority</a:t>
            </a:r>
            <a:r>
              <a:rPr lang="en-US" sz="2600"/>
              <a:t>: reach out to your Registration Authority (RA) or local CIS sponsor to discuss the registration process. </a:t>
            </a:r>
          </a:p>
          <a:p>
            <a:pPr marL="457200" indent="-457200">
              <a:lnSpc>
                <a:spcPct val="170000"/>
              </a:lnSpc>
              <a:spcBef>
                <a:spcPts val="1200"/>
              </a:spcBef>
              <a:buFont typeface="+mj-lt"/>
              <a:buAutoNum type="arabicPeriod"/>
            </a:pPr>
            <a:r>
              <a:rPr lang="en-US" sz="2600" b="1">
                <a:solidFill>
                  <a:schemeClr val="bg2"/>
                </a:solidFill>
              </a:rPr>
              <a:t>Submit your application</a:t>
            </a:r>
            <a:r>
              <a:rPr lang="en-US" sz="2600"/>
              <a:t>: follow the application process provided by your Registration Authority and complete your identity verification. </a:t>
            </a:r>
          </a:p>
          <a:p>
            <a:pPr marL="457200" indent="-457200">
              <a:lnSpc>
                <a:spcPct val="170000"/>
              </a:lnSpc>
              <a:spcBef>
                <a:spcPts val="1200"/>
              </a:spcBef>
              <a:buFont typeface="+mj-lt"/>
              <a:buAutoNum type="arabicPeriod"/>
            </a:pPr>
            <a:r>
              <a:rPr lang="en-US" sz="2600" b="1">
                <a:solidFill>
                  <a:schemeClr val="bg2"/>
                </a:solidFill>
              </a:rPr>
              <a:t>Choose an Authenticator</a:t>
            </a:r>
            <a:r>
              <a:rPr lang="en-US" sz="2600"/>
              <a:t>: select an authenticator method (smartcard, authenticator app, or security key) that suits your needs. </a:t>
            </a:r>
            <a:endParaRPr lang="en-GB" sz="2000"/>
          </a:p>
          <a:p>
            <a:pPr>
              <a:lnSpc>
                <a:spcPct val="170000"/>
              </a:lnSpc>
              <a:spcBef>
                <a:spcPts val="1200"/>
              </a:spcBef>
            </a:pPr>
            <a:r>
              <a:rPr lang="en-US"/>
              <a:t>Each NHS smartcard/CIS Account  typically have role-based access codes (RBAC) assigned. </a:t>
            </a:r>
            <a:r>
              <a:rPr lang="en-US" b="1">
                <a:solidFill>
                  <a:schemeClr val="bg2"/>
                </a:solidFill>
              </a:rPr>
              <a:t>NDSP doesn’t need any code associated to your account.</a:t>
            </a:r>
            <a:endParaRPr lang="en-GB" b="1">
              <a:solidFill>
                <a:schemeClr val="bg2"/>
              </a:solidFill>
            </a:endParaRPr>
          </a:p>
          <a:p>
            <a:pPr marL="342900" indent="-342900">
              <a:buFont typeface="Arial" panose="020B0604020202020204" pitchFamily="34" charset="0"/>
              <a:buChar char="•"/>
            </a:pPr>
            <a:endParaRPr lang="en-GB"/>
          </a:p>
        </p:txBody>
      </p:sp>
    </p:spTree>
    <p:extLst>
      <p:ext uri="{BB962C8B-B14F-4D97-AF65-F5344CB8AC3E}">
        <p14:creationId xmlns:p14="http://schemas.microsoft.com/office/powerpoint/2010/main" val="411910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3D79A-BC55-9E9C-222D-9767417B34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20E993-C90C-BAA9-3457-693B5A64C213}"/>
              </a:ext>
            </a:extLst>
          </p:cNvPr>
          <p:cNvSpPr>
            <a:spLocks noGrp="1"/>
          </p:cNvSpPr>
          <p:nvPr>
            <p:ph type="title"/>
          </p:nvPr>
        </p:nvSpPr>
        <p:spPr>
          <a:xfrm>
            <a:off x="375138" y="414734"/>
            <a:ext cx="9965145" cy="864051"/>
          </a:xfrm>
        </p:spPr>
        <p:txBody>
          <a:bodyPr>
            <a:normAutofit/>
          </a:bodyPr>
          <a:lstStyle/>
          <a:p>
            <a:r>
              <a:rPr lang="en-GB"/>
              <a:t>How to find a Registration Authority</a:t>
            </a:r>
          </a:p>
        </p:txBody>
      </p:sp>
      <p:sp>
        <p:nvSpPr>
          <p:cNvPr id="3" name="Content Placeholder 4">
            <a:extLst>
              <a:ext uri="{FF2B5EF4-FFF2-40B4-BE49-F238E27FC236}">
                <a16:creationId xmlns:a16="http://schemas.microsoft.com/office/drawing/2014/main" id="{6775B3D4-2BC2-E841-244C-263E11431033}"/>
              </a:ext>
            </a:extLst>
          </p:cNvPr>
          <p:cNvSpPr>
            <a:spLocks noGrp="1"/>
          </p:cNvSpPr>
          <p:nvPr>
            <p:ph idx="1"/>
          </p:nvPr>
        </p:nvSpPr>
        <p:spPr>
          <a:xfrm>
            <a:off x="375138" y="1569324"/>
            <a:ext cx="10932175" cy="4123332"/>
          </a:xfrm>
        </p:spPr>
        <p:txBody>
          <a:bodyPr>
            <a:normAutofit fontScale="92500" lnSpcReduction="10000"/>
          </a:bodyPr>
          <a:lstStyle/>
          <a:p>
            <a:pPr>
              <a:spcBef>
                <a:spcPts val="1200"/>
              </a:spcBef>
            </a:pPr>
            <a:r>
              <a:rPr lang="en-US"/>
              <a:t>To find your Registration Authority you can:</a:t>
            </a:r>
          </a:p>
          <a:p>
            <a:pPr marL="457200" indent="-457200">
              <a:spcBef>
                <a:spcPts val="1200"/>
              </a:spcBef>
              <a:buFont typeface="+mj-lt"/>
              <a:buAutoNum type="arabicPeriod"/>
            </a:pPr>
            <a:r>
              <a:rPr lang="en-US"/>
              <a:t>Ask a colleague that has access to </a:t>
            </a:r>
            <a:r>
              <a:rPr lang="en-GB">
                <a:hlinkClick r:id="rId2"/>
              </a:rPr>
              <a:t>Care Identity Management</a:t>
            </a:r>
            <a:endParaRPr lang="en-US"/>
          </a:p>
          <a:p>
            <a:pPr marL="457200" indent="-457200">
              <a:spcBef>
                <a:spcPts val="1200"/>
              </a:spcBef>
              <a:buFont typeface="+mj-lt"/>
              <a:buAutoNum type="arabicPeriod"/>
            </a:pPr>
            <a:r>
              <a:rPr lang="en-US"/>
              <a:t>Contact your </a:t>
            </a:r>
            <a:r>
              <a:rPr lang="en-US" b="1"/>
              <a:t>local IT helpdesk</a:t>
            </a:r>
          </a:p>
          <a:p>
            <a:pPr marL="457200" indent="-457200">
              <a:spcBef>
                <a:spcPts val="1200"/>
              </a:spcBef>
              <a:buFont typeface="+mj-lt"/>
              <a:buAutoNum type="arabicPeriod"/>
            </a:pPr>
            <a:r>
              <a:rPr lang="en-US"/>
              <a:t>Check if the </a:t>
            </a:r>
            <a:r>
              <a:rPr lang="en-US">
                <a:hlinkClick r:id="rId3"/>
              </a:rPr>
              <a:t>primary care service provider contact details</a:t>
            </a:r>
            <a:r>
              <a:rPr lang="en-US"/>
              <a:t> page contains the details you need</a:t>
            </a:r>
          </a:p>
          <a:p>
            <a:pPr marL="457200" indent="-457200">
              <a:spcBef>
                <a:spcPts val="1200"/>
              </a:spcBef>
              <a:buFont typeface="+mj-lt"/>
              <a:buAutoNum type="arabicPeriod"/>
            </a:pPr>
            <a:r>
              <a:rPr lang="en-US"/>
              <a:t>Contact </a:t>
            </a:r>
            <a:r>
              <a:rPr lang="en-GB">
                <a:hlinkClick r:id="rId4"/>
              </a:rPr>
              <a:t>iamplatforms@nhs.net</a:t>
            </a:r>
            <a:endParaRPr lang="en-GB"/>
          </a:p>
          <a:p>
            <a:pPr marL="457200" indent="-457200">
              <a:spcBef>
                <a:spcPts val="1200"/>
              </a:spcBef>
              <a:buFont typeface="+mj-lt"/>
              <a:buAutoNum type="arabicPeriod"/>
            </a:pPr>
            <a:endParaRPr lang="en-GB"/>
          </a:p>
          <a:p>
            <a:pPr>
              <a:lnSpc>
                <a:spcPct val="160000"/>
              </a:lnSpc>
              <a:spcBef>
                <a:spcPts val="1200"/>
              </a:spcBef>
            </a:pPr>
            <a:r>
              <a:rPr lang="en-GB"/>
              <a:t>If your organisation doesn’t have a Registration Authority contact UAT our service desk: </a:t>
            </a:r>
            <a:r>
              <a:rPr lang="en-GB" sz="2000">
                <a:cs typeface="Arial"/>
              </a:rPr>
              <a:t>england.ndsp-uat-support@nhs.net</a:t>
            </a:r>
            <a:endParaRPr lang="en-GB"/>
          </a:p>
          <a:p>
            <a:pPr>
              <a:spcBef>
                <a:spcPts val="1200"/>
              </a:spcBef>
            </a:pPr>
            <a:endParaRPr lang="en-US"/>
          </a:p>
          <a:p>
            <a:pPr>
              <a:spcBef>
                <a:spcPts val="1200"/>
              </a:spcBef>
            </a:pPr>
            <a:endParaRPr lang="en-US"/>
          </a:p>
          <a:p>
            <a:pPr>
              <a:spcBef>
                <a:spcPts val="1200"/>
              </a:spcBef>
            </a:pPr>
            <a:endParaRPr lang="en-GB"/>
          </a:p>
        </p:txBody>
      </p:sp>
    </p:spTree>
    <p:extLst>
      <p:ext uri="{BB962C8B-B14F-4D97-AF65-F5344CB8AC3E}">
        <p14:creationId xmlns:p14="http://schemas.microsoft.com/office/powerpoint/2010/main" val="1577649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6A14F-C285-F3DB-A842-E79D8102FE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6E8FA2-4E69-FF53-DB47-8C09CCD52501}"/>
              </a:ext>
            </a:extLst>
          </p:cNvPr>
          <p:cNvSpPr>
            <a:spLocks noGrp="1"/>
          </p:cNvSpPr>
          <p:nvPr>
            <p:ph type="title"/>
          </p:nvPr>
        </p:nvSpPr>
        <p:spPr>
          <a:xfrm>
            <a:off x="375138" y="414734"/>
            <a:ext cx="9965145" cy="864051"/>
          </a:xfrm>
        </p:spPr>
        <p:txBody>
          <a:bodyPr>
            <a:normAutofit fontScale="90000"/>
          </a:bodyPr>
          <a:lstStyle/>
          <a:p>
            <a:r>
              <a:rPr lang="en-US"/>
              <a:t>Problems with your existing CIS2 authenticator</a:t>
            </a:r>
            <a:endParaRPr lang="en-GB"/>
          </a:p>
        </p:txBody>
      </p:sp>
      <p:sp>
        <p:nvSpPr>
          <p:cNvPr id="3" name="Content Placeholder 4">
            <a:extLst>
              <a:ext uri="{FF2B5EF4-FFF2-40B4-BE49-F238E27FC236}">
                <a16:creationId xmlns:a16="http://schemas.microsoft.com/office/drawing/2014/main" id="{699CC3B2-DC6A-3174-EA21-0C9E5FEDA3D8}"/>
              </a:ext>
            </a:extLst>
          </p:cNvPr>
          <p:cNvSpPr>
            <a:spLocks noGrp="1"/>
          </p:cNvSpPr>
          <p:nvPr>
            <p:ph idx="1"/>
          </p:nvPr>
        </p:nvSpPr>
        <p:spPr>
          <a:xfrm>
            <a:off x="375138" y="1569324"/>
            <a:ext cx="10242062" cy="4727771"/>
          </a:xfrm>
        </p:spPr>
        <p:txBody>
          <a:bodyPr vert="horz" lIns="0" tIns="0" rIns="0" bIns="0" rtlCol="0" anchor="t">
            <a:normAutofit/>
          </a:bodyPr>
          <a:lstStyle/>
          <a:p>
            <a:pPr>
              <a:lnSpc>
                <a:spcPct val="150000"/>
              </a:lnSpc>
              <a:spcBef>
                <a:spcPts val="1200"/>
              </a:spcBef>
            </a:pPr>
            <a:r>
              <a:rPr lang="en-US" sz="2000"/>
              <a:t>If you have not used your CIS2 account for some time, you may not be able to access NDSP and may see an error message.</a:t>
            </a:r>
            <a:endParaRPr lang="en-US"/>
          </a:p>
          <a:p>
            <a:pPr>
              <a:lnSpc>
                <a:spcPct val="150000"/>
              </a:lnSpc>
            </a:pPr>
            <a:r>
              <a:rPr lang="en-US" sz="2000"/>
              <a:t>Your CIS2 account may be:</a:t>
            </a:r>
            <a:endParaRPr lang="en-US" sz="2000">
              <a:cs typeface="Arial" panose="020B0604020202020204"/>
            </a:endParaRPr>
          </a:p>
          <a:p>
            <a:pPr marL="342900" indent="-342900">
              <a:lnSpc>
                <a:spcPct val="150000"/>
              </a:lnSpc>
              <a:buFont typeface="Arial" panose="020B0604020202020204" pitchFamily="34" charset="0"/>
              <a:buChar char="•"/>
            </a:pPr>
            <a:r>
              <a:rPr lang="en-US" sz="2000" b="1"/>
              <a:t>Inactive</a:t>
            </a:r>
            <a:endParaRPr lang="en-US" sz="2000">
              <a:cs typeface="Arial" panose="020B0604020202020204"/>
            </a:endParaRPr>
          </a:p>
          <a:p>
            <a:pPr marL="342900" indent="-342900">
              <a:lnSpc>
                <a:spcPct val="150000"/>
              </a:lnSpc>
              <a:buFont typeface="Arial" panose="020B0604020202020204" pitchFamily="34" charset="0"/>
              <a:buChar char="•"/>
            </a:pPr>
            <a:r>
              <a:rPr lang="en-US" sz="2000" b="1"/>
              <a:t>Locked</a:t>
            </a:r>
            <a:endParaRPr lang="en-US" sz="2000">
              <a:cs typeface="Arial" panose="020B0604020202020204"/>
            </a:endParaRPr>
          </a:p>
          <a:p>
            <a:pPr>
              <a:lnSpc>
                <a:spcPct val="150000"/>
              </a:lnSpc>
            </a:pPr>
            <a:endParaRPr lang="en-US" sz="2000" b="1">
              <a:cs typeface="Arial" panose="020B0604020202020204"/>
            </a:endParaRPr>
          </a:p>
          <a:p>
            <a:pPr>
              <a:lnSpc>
                <a:spcPct val="150000"/>
              </a:lnSpc>
            </a:pPr>
            <a:r>
              <a:rPr lang="en-US" sz="2000" b="1"/>
              <a:t>What to do</a:t>
            </a:r>
            <a:endParaRPr lang="en-US" sz="2000">
              <a:cs typeface="Arial" panose="020B0604020202020204"/>
            </a:endParaRPr>
          </a:p>
          <a:p>
            <a:pPr>
              <a:lnSpc>
                <a:spcPct val="150000"/>
              </a:lnSpc>
            </a:pPr>
            <a:r>
              <a:rPr lang="en-US" sz="2000"/>
              <a:t>Contact your </a:t>
            </a:r>
            <a:r>
              <a:rPr lang="en-US" sz="2000" b="1"/>
              <a:t>local IT helpdesk</a:t>
            </a:r>
            <a:r>
              <a:rPr lang="en-US" sz="2000"/>
              <a:t> or your </a:t>
            </a:r>
            <a:r>
              <a:rPr lang="en-US" sz="2000" b="1"/>
              <a:t>Registration Authority (RA)</a:t>
            </a:r>
            <a:r>
              <a:rPr lang="en-US" sz="2000"/>
              <a:t> to reactivate or unlock your account.</a:t>
            </a:r>
            <a:endParaRPr lang="en-US" sz="2000">
              <a:cs typeface="Arial" panose="020B0604020202020204"/>
            </a:endParaRPr>
          </a:p>
          <a:p>
            <a:pPr marL="342900" indent="-342900">
              <a:buFont typeface="Arial" panose="020B0604020202020204" pitchFamily="34" charset="0"/>
              <a:buChar char="•"/>
            </a:pPr>
            <a:endParaRPr lang="en-GB"/>
          </a:p>
        </p:txBody>
      </p:sp>
      <p:sp>
        <p:nvSpPr>
          <p:cNvPr id="4" name="Content Placeholder 4">
            <a:extLst>
              <a:ext uri="{FF2B5EF4-FFF2-40B4-BE49-F238E27FC236}">
                <a16:creationId xmlns:a16="http://schemas.microsoft.com/office/drawing/2014/main" id="{32BDB87A-68EE-E301-5F9C-5EA166C23E86}"/>
              </a:ext>
            </a:extLst>
          </p:cNvPr>
          <p:cNvSpPr txBox="1">
            <a:spLocks/>
          </p:cNvSpPr>
          <p:nvPr/>
        </p:nvSpPr>
        <p:spPr>
          <a:xfrm>
            <a:off x="458786" y="5613150"/>
            <a:ext cx="10242062" cy="457642"/>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a:p>
        </p:txBody>
      </p:sp>
    </p:spTree>
    <p:extLst>
      <p:ext uri="{BB962C8B-B14F-4D97-AF65-F5344CB8AC3E}">
        <p14:creationId xmlns:p14="http://schemas.microsoft.com/office/powerpoint/2010/main" val="2593013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E941DB-41CF-AB02-EFAA-2F2A1A4F2B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ADFBB9-4191-2B5B-7AEE-86C4916D40E1}"/>
              </a:ext>
            </a:extLst>
          </p:cNvPr>
          <p:cNvSpPr>
            <a:spLocks noGrp="1"/>
          </p:cNvSpPr>
          <p:nvPr>
            <p:ph type="title"/>
          </p:nvPr>
        </p:nvSpPr>
        <p:spPr/>
        <p:txBody>
          <a:bodyPr/>
          <a:lstStyle/>
          <a:p>
            <a:r>
              <a:rPr lang="en-GB"/>
              <a:t>Logging in and permissions</a:t>
            </a:r>
          </a:p>
        </p:txBody>
      </p:sp>
      <p:sp>
        <p:nvSpPr>
          <p:cNvPr id="3" name="Text Placeholder 2">
            <a:extLst>
              <a:ext uri="{FF2B5EF4-FFF2-40B4-BE49-F238E27FC236}">
                <a16:creationId xmlns:a16="http://schemas.microsoft.com/office/drawing/2014/main" id="{EBCE4C75-7C5C-8AED-0248-9ED4DADDDA76}"/>
              </a:ext>
            </a:extLst>
          </p:cNvPr>
          <p:cNvSpPr>
            <a:spLocks noGrp="1"/>
          </p:cNvSpPr>
          <p:nvPr>
            <p:ph type="body" sz="quarter" idx="13"/>
          </p:nvPr>
        </p:nvSpPr>
        <p:spPr>
          <a:xfrm>
            <a:off x="854598" y="3903218"/>
            <a:ext cx="4831182" cy="524403"/>
          </a:xfrm>
        </p:spPr>
        <p:txBody>
          <a:bodyPr>
            <a:normAutofit fontScale="85000" lnSpcReduction="10000"/>
          </a:bodyPr>
          <a:lstStyle/>
          <a:p>
            <a:r>
              <a:rPr lang="en-GB"/>
              <a:t>Current DIDS user and new users</a:t>
            </a:r>
          </a:p>
        </p:txBody>
      </p:sp>
    </p:spTree>
    <p:extLst>
      <p:ext uri="{BB962C8B-B14F-4D97-AF65-F5344CB8AC3E}">
        <p14:creationId xmlns:p14="http://schemas.microsoft.com/office/powerpoint/2010/main" val="164683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FE0E9-66F1-9B8F-43A9-F87B54023E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2D5136-D5F0-BDD4-6F82-76650DD2C182}"/>
              </a:ext>
            </a:extLst>
          </p:cNvPr>
          <p:cNvSpPr>
            <a:spLocks noGrp="1"/>
          </p:cNvSpPr>
          <p:nvPr>
            <p:ph type="title"/>
          </p:nvPr>
        </p:nvSpPr>
        <p:spPr>
          <a:xfrm>
            <a:off x="375138" y="414734"/>
            <a:ext cx="10831418" cy="1214686"/>
          </a:xfrm>
        </p:spPr>
        <p:txBody>
          <a:bodyPr>
            <a:normAutofit fontScale="90000"/>
          </a:bodyPr>
          <a:lstStyle/>
          <a:p>
            <a:pPr fontAlgn="base"/>
            <a:r>
              <a:rPr lang="en-GB"/>
              <a:t>Existing DIDS users: </a:t>
            </a:r>
            <a:br>
              <a:rPr lang="en-GB"/>
            </a:br>
            <a:r>
              <a:rPr lang="en-GB"/>
              <a:t>Check if your permissions have been migrated</a:t>
            </a:r>
            <a:br>
              <a:rPr lang="en-GB"/>
            </a:br>
            <a:endParaRPr lang="en-GB"/>
          </a:p>
        </p:txBody>
      </p:sp>
      <p:sp>
        <p:nvSpPr>
          <p:cNvPr id="3" name="Content Placeholder 2">
            <a:extLst>
              <a:ext uri="{FF2B5EF4-FFF2-40B4-BE49-F238E27FC236}">
                <a16:creationId xmlns:a16="http://schemas.microsoft.com/office/drawing/2014/main" id="{92256C91-B13C-BCE2-454B-72E5E450871C}"/>
              </a:ext>
            </a:extLst>
          </p:cNvPr>
          <p:cNvSpPr>
            <a:spLocks noGrp="1"/>
          </p:cNvSpPr>
          <p:nvPr>
            <p:ph idx="1"/>
          </p:nvPr>
        </p:nvSpPr>
        <p:spPr>
          <a:xfrm>
            <a:off x="375138" y="1358869"/>
            <a:ext cx="5372520" cy="4883802"/>
          </a:xfrm>
        </p:spPr>
        <p:txBody>
          <a:bodyPr>
            <a:normAutofit lnSpcReduction="10000"/>
          </a:bodyPr>
          <a:lstStyle/>
          <a:p>
            <a:pPr fontAlgn="base">
              <a:lnSpc>
                <a:spcPct val="150000"/>
              </a:lnSpc>
            </a:pPr>
            <a:r>
              <a:rPr lang="en-GB" sz="2000"/>
              <a:t>If you are an existing user on DIDS legacy portal </a:t>
            </a:r>
            <a:r>
              <a:rPr lang="en-GB" sz="2000" b="1"/>
              <a:t>your permissions should be automatically migrated to NDSP</a:t>
            </a:r>
            <a:r>
              <a:rPr lang="en-GB" sz="2000"/>
              <a:t>. </a:t>
            </a:r>
          </a:p>
          <a:p>
            <a:pPr fontAlgn="base">
              <a:lnSpc>
                <a:spcPct val="150000"/>
              </a:lnSpc>
            </a:pPr>
            <a:endParaRPr lang="en-GB" sz="2000"/>
          </a:p>
          <a:p>
            <a:pPr fontAlgn="base">
              <a:lnSpc>
                <a:spcPct val="150000"/>
              </a:lnSpc>
            </a:pPr>
            <a:r>
              <a:rPr lang="en-GB" sz="2000"/>
              <a:t>After being logged into NDSP (UAT) using CIS2:</a:t>
            </a:r>
          </a:p>
          <a:p>
            <a:pPr marL="342900" indent="-342900" fontAlgn="base">
              <a:lnSpc>
                <a:spcPct val="150000"/>
              </a:lnSpc>
              <a:buFont typeface="Arial" panose="020B0604020202020204" pitchFamily="34" charset="0"/>
              <a:buChar char="•"/>
            </a:pPr>
            <a:r>
              <a:rPr lang="en-GB" sz="2000"/>
              <a:t>Check if your permissions have been migrated.</a:t>
            </a:r>
          </a:p>
          <a:p>
            <a:pPr fontAlgn="base">
              <a:lnSpc>
                <a:spcPct val="150000"/>
              </a:lnSpc>
            </a:pPr>
            <a:r>
              <a:rPr lang="en-GB" sz="2000"/>
              <a:t>You should see the name of your collection on the NDSP home page.</a:t>
            </a:r>
          </a:p>
          <a:p>
            <a:pPr fontAlgn="base">
              <a:lnSpc>
                <a:spcPct val="150000"/>
              </a:lnSpc>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p:txBody>
      </p:sp>
      <p:pic>
        <p:nvPicPr>
          <p:cNvPr id="5" name="Picture 4">
            <a:extLst>
              <a:ext uri="{FF2B5EF4-FFF2-40B4-BE49-F238E27FC236}">
                <a16:creationId xmlns:a16="http://schemas.microsoft.com/office/drawing/2014/main" id="{690050E3-72D4-30AD-1622-685BB4E6C061}"/>
              </a:ext>
            </a:extLst>
          </p:cNvPr>
          <p:cNvPicPr>
            <a:picLocks noChangeAspect="1"/>
          </p:cNvPicPr>
          <p:nvPr/>
        </p:nvPicPr>
        <p:blipFill>
          <a:blip r:embed="rId2"/>
          <a:stretch>
            <a:fillRect/>
          </a:stretch>
        </p:blipFill>
        <p:spPr>
          <a:xfrm>
            <a:off x="6222045" y="1357601"/>
            <a:ext cx="4984511" cy="4885070"/>
          </a:xfrm>
          <a:prstGeom prst="rect">
            <a:avLst/>
          </a:prstGeom>
        </p:spPr>
      </p:pic>
      <p:sp>
        <p:nvSpPr>
          <p:cNvPr id="6" name="Oval 5">
            <a:extLst>
              <a:ext uri="{FF2B5EF4-FFF2-40B4-BE49-F238E27FC236}">
                <a16:creationId xmlns:a16="http://schemas.microsoft.com/office/drawing/2014/main" id="{D09E7290-5C61-85D0-4AB6-C895B4B4AB5E}"/>
              </a:ext>
            </a:extLst>
          </p:cNvPr>
          <p:cNvSpPr/>
          <p:nvPr/>
        </p:nvSpPr>
        <p:spPr>
          <a:xfrm>
            <a:off x="6270172" y="4915759"/>
            <a:ext cx="2653822" cy="495014"/>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63311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B9BAA-4C50-E77F-9468-F65E485533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67E360-3941-77B0-0B59-D3E5F32BCAD4}"/>
              </a:ext>
            </a:extLst>
          </p:cNvPr>
          <p:cNvSpPr>
            <a:spLocks noGrp="1"/>
          </p:cNvSpPr>
          <p:nvPr>
            <p:ph type="title"/>
          </p:nvPr>
        </p:nvSpPr>
        <p:spPr>
          <a:xfrm>
            <a:off x="320137" y="242853"/>
            <a:ext cx="11404154" cy="1290313"/>
          </a:xfrm>
        </p:spPr>
        <p:txBody>
          <a:bodyPr>
            <a:normAutofit/>
          </a:bodyPr>
          <a:lstStyle/>
          <a:p>
            <a:pPr fontAlgn="base">
              <a:lnSpc>
                <a:spcPts val="4000"/>
              </a:lnSpc>
            </a:pPr>
            <a:r>
              <a:rPr lang="en-GB"/>
              <a:t>If your permissions have not been migrated or</a:t>
            </a:r>
            <a:br>
              <a:rPr lang="en-GB"/>
            </a:br>
            <a:r>
              <a:rPr lang="en-GB"/>
              <a:t>if you are a new submitter</a:t>
            </a:r>
          </a:p>
        </p:txBody>
      </p:sp>
      <p:sp>
        <p:nvSpPr>
          <p:cNvPr id="8" name="Content Placeholder 2">
            <a:extLst>
              <a:ext uri="{FF2B5EF4-FFF2-40B4-BE49-F238E27FC236}">
                <a16:creationId xmlns:a16="http://schemas.microsoft.com/office/drawing/2014/main" id="{086089C4-B7FA-438C-D917-00F212F1A19B}"/>
              </a:ext>
            </a:extLst>
          </p:cNvPr>
          <p:cNvSpPr>
            <a:spLocks noGrp="1"/>
          </p:cNvSpPr>
          <p:nvPr>
            <p:ph idx="1"/>
          </p:nvPr>
        </p:nvSpPr>
        <p:spPr>
          <a:xfrm>
            <a:off x="320137" y="1874508"/>
            <a:ext cx="5372520" cy="3426362"/>
          </a:xfrm>
        </p:spPr>
        <p:txBody>
          <a:bodyPr>
            <a:normAutofit/>
          </a:bodyPr>
          <a:lstStyle/>
          <a:p>
            <a:pPr fontAlgn="base">
              <a:lnSpc>
                <a:spcPct val="150000"/>
              </a:lnSpc>
            </a:pPr>
            <a:r>
              <a:rPr lang="en-US" sz="2000"/>
              <a:t>If your permissions were not migrated, or you are a new user, you will not see your collection on the NDSP home page.</a:t>
            </a:r>
          </a:p>
          <a:p>
            <a:pPr fontAlgn="base">
              <a:lnSpc>
                <a:spcPct val="150000"/>
              </a:lnSpc>
            </a:pPr>
            <a:endParaRPr lang="en-GB" sz="2000"/>
          </a:p>
          <a:p>
            <a:pPr fontAlgn="base">
              <a:lnSpc>
                <a:spcPct val="150000"/>
              </a:lnSpc>
            </a:pPr>
            <a:r>
              <a:rPr lang="en-GB" sz="2000"/>
              <a:t>You will need to </a:t>
            </a:r>
            <a:r>
              <a:rPr lang="en-GB" sz="2000" b="1">
                <a:solidFill>
                  <a:schemeClr val="bg2"/>
                </a:solidFill>
              </a:rPr>
              <a:t>start a new permission request</a:t>
            </a:r>
            <a:r>
              <a:rPr lang="en-GB" sz="2000"/>
              <a:t>.</a:t>
            </a:r>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a:p>
            <a:pPr marL="342900" indent="-342900" fontAlgn="base">
              <a:lnSpc>
                <a:spcPct val="150000"/>
              </a:lnSpc>
              <a:buFont typeface="Arial" panose="020B0604020202020204" pitchFamily="34" charset="0"/>
              <a:buChar char="•"/>
            </a:pPr>
            <a:endParaRPr lang="en-GB" sz="2000"/>
          </a:p>
        </p:txBody>
      </p:sp>
      <p:pic>
        <p:nvPicPr>
          <p:cNvPr id="10" name="Picture 9">
            <a:extLst>
              <a:ext uri="{FF2B5EF4-FFF2-40B4-BE49-F238E27FC236}">
                <a16:creationId xmlns:a16="http://schemas.microsoft.com/office/drawing/2014/main" id="{D81A1339-CE47-0086-C8BC-8F9468D69D23}"/>
              </a:ext>
            </a:extLst>
          </p:cNvPr>
          <p:cNvPicPr>
            <a:picLocks noChangeAspect="1"/>
          </p:cNvPicPr>
          <p:nvPr/>
        </p:nvPicPr>
        <p:blipFill>
          <a:blip r:embed="rId2"/>
          <a:stretch>
            <a:fillRect/>
          </a:stretch>
        </p:blipFill>
        <p:spPr>
          <a:xfrm>
            <a:off x="6499345" y="1317074"/>
            <a:ext cx="4603309" cy="4816590"/>
          </a:xfrm>
          <a:prstGeom prst="rect">
            <a:avLst/>
          </a:prstGeom>
        </p:spPr>
      </p:pic>
      <p:sp>
        <p:nvSpPr>
          <p:cNvPr id="11" name="Oval 10">
            <a:extLst>
              <a:ext uri="{FF2B5EF4-FFF2-40B4-BE49-F238E27FC236}">
                <a16:creationId xmlns:a16="http://schemas.microsoft.com/office/drawing/2014/main" id="{B4D52495-338F-6667-CAD1-93459E0B3F4F}"/>
              </a:ext>
            </a:extLst>
          </p:cNvPr>
          <p:cNvSpPr/>
          <p:nvPr/>
        </p:nvSpPr>
        <p:spPr>
          <a:xfrm>
            <a:off x="6327505" y="5565464"/>
            <a:ext cx="2653822" cy="495014"/>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6082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32D1F-3BC2-BAD3-4DAD-E387F8014487}"/>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5E05542-D3F2-69CF-846C-9510997A6B09}"/>
              </a:ext>
            </a:extLst>
          </p:cNvPr>
          <p:cNvSpPr>
            <a:spLocks noGrp="1"/>
          </p:cNvSpPr>
          <p:nvPr>
            <p:ph idx="1"/>
          </p:nvPr>
        </p:nvSpPr>
        <p:spPr>
          <a:xfrm>
            <a:off x="432000" y="1563757"/>
            <a:ext cx="11088000" cy="4664242"/>
          </a:xfrm>
        </p:spPr>
        <p:txBody>
          <a:bodyPr>
            <a:normAutofit/>
          </a:bodyPr>
          <a:lstStyle/>
          <a:p>
            <a:r>
              <a:rPr lang="en-GB" sz="1800" dirty="0">
                <a:ea typeface="Calibri" panose="020F0502020204030204" pitchFamily="34" charset="0"/>
                <a:cs typeface="Times New Roman" panose="02020603050405020304" pitchFamily="18" charset="0"/>
              </a:rPr>
              <a:t>DIDS v2.0 State of Readiness Questionnaire closed 22 February 2026.</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76 responses received - thank you to those of you who completed it.</a:t>
            </a:r>
          </a:p>
          <a:p>
            <a:endParaRPr lang="en-GB" sz="1800" dirty="0">
              <a:ea typeface="Calibri" panose="020F0502020204030204" pitchFamily="34" charset="0"/>
              <a:cs typeface="Times New Roman" panose="02020603050405020304" pitchFamily="18" charset="0"/>
            </a:endParaRPr>
          </a:p>
          <a:p>
            <a:pPr>
              <a:lnSpc>
                <a:spcPct val="107000"/>
              </a:lnSpc>
              <a:spcAft>
                <a:spcPts val="800"/>
              </a:spcAft>
            </a:pPr>
            <a:r>
              <a:rPr lang="en-US" sz="1800" dirty="0"/>
              <a:t>Responses allow NHS England to assess progress in conforming to the DIDS v2.0 changes, provide early assessment of expected data quality/coverage and allow opportunity for NHS England to consider additional support offerings.</a:t>
            </a:r>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BC1F9659-4BDE-7829-085C-0BC04B472050}"/>
              </a:ext>
            </a:extLst>
          </p:cNvPr>
          <p:cNvSpPr>
            <a:spLocks noGrp="1"/>
          </p:cNvSpPr>
          <p:nvPr>
            <p:ph type="title"/>
          </p:nvPr>
        </p:nvSpPr>
        <p:spPr/>
        <p:txBody>
          <a:bodyPr/>
          <a:lstStyle/>
          <a:p>
            <a:r>
              <a:rPr lang="en-GB" spc="-40" dirty="0"/>
              <a:t>State of Readiness Questionnaire</a:t>
            </a:r>
          </a:p>
        </p:txBody>
      </p:sp>
      <p:pic>
        <p:nvPicPr>
          <p:cNvPr id="3" name="Graphic 2" descr="Group with solid fill">
            <a:extLst>
              <a:ext uri="{FF2B5EF4-FFF2-40B4-BE49-F238E27FC236}">
                <a16:creationId xmlns:a16="http://schemas.microsoft.com/office/drawing/2014/main" id="{7F410B4F-E9E3-61E6-DE91-130210B4274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70968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E9A5D-06D0-BCCE-D514-7B4F6F24B2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065005-E844-86DF-B70E-A69DC5036851}"/>
              </a:ext>
            </a:extLst>
          </p:cNvPr>
          <p:cNvSpPr>
            <a:spLocks noGrp="1"/>
          </p:cNvSpPr>
          <p:nvPr>
            <p:ph type="title"/>
          </p:nvPr>
        </p:nvSpPr>
        <p:spPr>
          <a:xfrm>
            <a:off x="375138" y="133756"/>
            <a:ext cx="11404154" cy="865186"/>
          </a:xfrm>
        </p:spPr>
        <p:txBody>
          <a:bodyPr>
            <a:normAutofit/>
          </a:bodyPr>
          <a:lstStyle/>
          <a:p>
            <a:pPr fontAlgn="base">
              <a:lnSpc>
                <a:spcPct val="150000"/>
              </a:lnSpc>
            </a:pPr>
            <a:r>
              <a:rPr lang="en-GB"/>
              <a:t>Permission request</a:t>
            </a:r>
          </a:p>
        </p:txBody>
      </p:sp>
      <p:sp>
        <p:nvSpPr>
          <p:cNvPr id="3" name="Content Placeholder 2">
            <a:extLst>
              <a:ext uri="{FF2B5EF4-FFF2-40B4-BE49-F238E27FC236}">
                <a16:creationId xmlns:a16="http://schemas.microsoft.com/office/drawing/2014/main" id="{9EC52142-7564-6D58-AFC7-09A9400E8728}"/>
              </a:ext>
            </a:extLst>
          </p:cNvPr>
          <p:cNvSpPr>
            <a:spLocks noGrp="1"/>
          </p:cNvSpPr>
          <p:nvPr>
            <p:ph idx="1"/>
          </p:nvPr>
        </p:nvSpPr>
        <p:spPr>
          <a:xfrm>
            <a:off x="384805" y="1126339"/>
            <a:ext cx="10638913" cy="963037"/>
          </a:xfrm>
        </p:spPr>
        <p:txBody>
          <a:bodyPr>
            <a:normAutofit/>
          </a:bodyPr>
          <a:lstStyle/>
          <a:p>
            <a:r>
              <a:rPr lang="en-US"/>
              <a:t>NDSP uses a </a:t>
            </a:r>
            <a:r>
              <a:rPr lang="en-US" b="1"/>
              <a:t>digital permission request process</a:t>
            </a:r>
            <a:r>
              <a:rPr lang="en-US"/>
              <a:t>, replacing the DIDS Word (DUC) form used in legacy systems.</a:t>
            </a:r>
            <a:endParaRPr lang="en-GB"/>
          </a:p>
        </p:txBody>
      </p:sp>
      <p:cxnSp>
        <p:nvCxnSpPr>
          <p:cNvPr id="13" name="Straight Arrow Connector 12">
            <a:extLst>
              <a:ext uri="{FF2B5EF4-FFF2-40B4-BE49-F238E27FC236}">
                <a16:creationId xmlns:a16="http://schemas.microsoft.com/office/drawing/2014/main" id="{CA2438BA-1E52-EF7D-E6D2-83AE242CC24D}"/>
              </a:ext>
            </a:extLst>
          </p:cNvPr>
          <p:cNvCxnSpPr>
            <a:cxnSpLocks/>
          </p:cNvCxnSpPr>
          <p:nvPr/>
        </p:nvCxnSpPr>
        <p:spPr>
          <a:xfrm>
            <a:off x="4689591" y="2968984"/>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EA15BB1-7A49-B78E-562E-FEB8E86720EF}"/>
              </a:ext>
            </a:extLst>
          </p:cNvPr>
          <p:cNvCxnSpPr>
            <a:cxnSpLocks/>
          </p:cNvCxnSpPr>
          <p:nvPr/>
        </p:nvCxnSpPr>
        <p:spPr>
          <a:xfrm>
            <a:off x="7750231" y="2968984"/>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42375FE4-73F7-8782-CA6E-E0AFFB199D4A}"/>
              </a:ext>
            </a:extLst>
          </p:cNvPr>
          <p:cNvSpPr/>
          <p:nvPr/>
        </p:nvSpPr>
        <p:spPr>
          <a:xfrm>
            <a:off x="2052465" y="2726408"/>
            <a:ext cx="2388042" cy="48515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filling in DUC form and send by email</a:t>
            </a:r>
          </a:p>
        </p:txBody>
      </p:sp>
      <p:sp>
        <p:nvSpPr>
          <p:cNvPr id="19" name="Rectangle 18">
            <a:extLst>
              <a:ext uri="{FF2B5EF4-FFF2-40B4-BE49-F238E27FC236}">
                <a16:creationId xmlns:a16="http://schemas.microsoft.com/office/drawing/2014/main" id="{E507A3ED-F4FF-EF9E-30E8-93259E4BB64A}"/>
              </a:ext>
            </a:extLst>
          </p:cNvPr>
          <p:cNvSpPr/>
          <p:nvPr/>
        </p:nvSpPr>
        <p:spPr>
          <a:xfrm>
            <a:off x="8304566" y="2726410"/>
            <a:ext cx="1796182" cy="48514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NHSE grant permissions</a:t>
            </a:r>
          </a:p>
        </p:txBody>
      </p:sp>
      <p:sp>
        <p:nvSpPr>
          <p:cNvPr id="20" name="Rectangle 19">
            <a:extLst>
              <a:ext uri="{FF2B5EF4-FFF2-40B4-BE49-F238E27FC236}">
                <a16:creationId xmlns:a16="http://schemas.microsoft.com/office/drawing/2014/main" id="{E26D9161-C7A4-539E-D887-1C505D98A8CA}"/>
              </a:ext>
            </a:extLst>
          </p:cNvPr>
          <p:cNvSpPr/>
          <p:nvPr/>
        </p:nvSpPr>
        <p:spPr>
          <a:xfrm>
            <a:off x="5181465" y="2702543"/>
            <a:ext cx="2168049" cy="53288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IG Lead approve and send form by email</a:t>
            </a:r>
          </a:p>
        </p:txBody>
      </p:sp>
      <p:cxnSp>
        <p:nvCxnSpPr>
          <p:cNvPr id="21" name="Straight Arrow Connector 20">
            <a:extLst>
              <a:ext uri="{FF2B5EF4-FFF2-40B4-BE49-F238E27FC236}">
                <a16:creationId xmlns:a16="http://schemas.microsoft.com/office/drawing/2014/main" id="{17516C33-4383-7141-5CFC-D3311D4D040A}"/>
              </a:ext>
            </a:extLst>
          </p:cNvPr>
          <p:cNvCxnSpPr>
            <a:cxnSpLocks/>
          </p:cNvCxnSpPr>
          <p:nvPr/>
        </p:nvCxnSpPr>
        <p:spPr>
          <a:xfrm>
            <a:off x="4780070" y="5304547"/>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3903646-E604-D846-BBCF-82A561B33211}"/>
              </a:ext>
            </a:extLst>
          </p:cNvPr>
          <p:cNvCxnSpPr>
            <a:cxnSpLocks/>
          </p:cNvCxnSpPr>
          <p:nvPr/>
        </p:nvCxnSpPr>
        <p:spPr>
          <a:xfrm>
            <a:off x="7840710" y="5304547"/>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D8975A88-11E8-7703-721C-6E6B940E990A}"/>
              </a:ext>
            </a:extLst>
          </p:cNvPr>
          <p:cNvSpPr/>
          <p:nvPr/>
        </p:nvSpPr>
        <p:spPr>
          <a:xfrm>
            <a:off x="2142944" y="5051083"/>
            <a:ext cx="2388042" cy="50692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filling in NDSP online form</a:t>
            </a:r>
          </a:p>
        </p:txBody>
      </p:sp>
      <p:sp>
        <p:nvSpPr>
          <p:cNvPr id="24" name="Rectangle 23">
            <a:extLst>
              <a:ext uri="{FF2B5EF4-FFF2-40B4-BE49-F238E27FC236}">
                <a16:creationId xmlns:a16="http://schemas.microsoft.com/office/drawing/2014/main" id="{4B5D7C43-C1D8-AB69-072A-2F90EC94A0EF}"/>
              </a:ext>
            </a:extLst>
          </p:cNvPr>
          <p:cNvSpPr/>
          <p:nvPr/>
        </p:nvSpPr>
        <p:spPr>
          <a:xfrm>
            <a:off x="8395046" y="5051083"/>
            <a:ext cx="1796183" cy="50692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NHSE grant permissions</a:t>
            </a:r>
          </a:p>
        </p:txBody>
      </p:sp>
      <p:sp>
        <p:nvSpPr>
          <p:cNvPr id="25" name="Rectangle 24">
            <a:extLst>
              <a:ext uri="{FF2B5EF4-FFF2-40B4-BE49-F238E27FC236}">
                <a16:creationId xmlns:a16="http://schemas.microsoft.com/office/drawing/2014/main" id="{276DFF74-9EAB-459D-E459-FF9129D8E0A2}"/>
              </a:ext>
            </a:extLst>
          </p:cNvPr>
          <p:cNvSpPr/>
          <p:nvPr/>
        </p:nvSpPr>
        <p:spPr>
          <a:xfrm>
            <a:off x="5378991" y="5057262"/>
            <a:ext cx="2168050" cy="494571"/>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IG Lead approve by email</a:t>
            </a:r>
          </a:p>
        </p:txBody>
      </p:sp>
      <p:pic>
        <p:nvPicPr>
          <p:cNvPr id="27" name="Graphic 26" descr="Contract with solid fill">
            <a:extLst>
              <a:ext uri="{FF2B5EF4-FFF2-40B4-BE49-F238E27FC236}">
                <a16:creationId xmlns:a16="http://schemas.microsoft.com/office/drawing/2014/main" id="{A835E6D0-CCEB-758A-4A01-E202017502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03805" y="3318941"/>
            <a:ext cx="804044" cy="804044"/>
          </a:xfrm>
          <a:prstGeom prst="rect">
            <a:avLst/>
          </a:prstGeom>
        </p:spPr>
      </p:pic>
      <p:pic>
        <p:nvPicPr>
          <p:cNvPr id="29" name="Graphic 28" descr="Document with solid fill">
            <a:extLst>
              <a:ext uri="{FF2B5EF4-FFF2-40B4-BE49-F238E27FC236}">
                <a16:creationId xmlns:a16="http://schemas.microsoft.com/office/drawing/2014/main" id="{12ED284D-E5EC-2D67-7590-012855C3CFD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41946" y="3287423"/>
            <a:ext cx="804044" cy="804044"/>
          </a:xfrm>
          <a:prstGeom prst="rect">
            <a:avLst/>
          </a:prstGeom>
        </p:spPr>
      </p:pic>
      <p:pic>
        <p:nvPicPr>
          <p:cNvPr id="31" name="Graphic 30" descr="Email with solid fill">
            <a:extLst>
              <a:ext uri="{FF2B5EF4-FFF2-40B4-BE49-F238E27FC236}">
                <a16:creationId xmlns:a16="http://schemas.microsoft.com/office/drawing/2014/main" id="{1641FD3E-573A-75D4-BA5B-B08078AC05B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445990" y="3307647"/>
            <a:ext cx="463021" cy="463021"/>
          </a:xfrm>
          <a:prstGeom prst="rect">
            <a:avLst/>
          </a:prstGeom>
        </p:spPr>
      </p:pic>
      <p:pic>
        <p:nvPicPr>
          <p:cNvPr id="34" name="Graphic 33" descr="Email with solid fill">
            <a:extLst>
              <a:ext uri="{FF2B5EF4-FFF2-40B4-BE49-F238E27FC236}">
                <a16:creationId xmlns:a16="http://schemas.microsoft.com/office/drawing/2014/main" id="{5AAB5E80-CC02-013E-3931-6D4EA695FAA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505479" y="3324597"/>
            <a:ext cx="463021" cy="463021"/>
          </a:xfrm>
          <a:prstGeom prst="rect">
            <a:avLst/>
          </a:prstGeom>
        </p:spPr>
      </p:pic>
      <p:pic>
        <p:nvPicPr>
          <p:cNvPr id="37" name="Graphic 36" descr="Email with solid fill">
            <a:extLst>
              <a:ext uri="{FF2B5EF4-FFF2-40B4-BE49-F238E27FC236}">
                <a16:creationId xmlns:a16="http://schemas.microsoft.com/office/drawing/2014/main" id="{F5785413-EB95-881A-ED29-C04F582B887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173516" y="5738962"/>
            <a:ext cx="463021" cy="463021"/>
          </a:xfrm>
          <a:prstGeom prst="rect">
            <a:avLst/>
          </a:prstGeom>
        </p:spPr>
      </p:pic>
      <p:pic>
        <p:nvPicPr>
          <p:cNvPr id="39" name="Graphic 38" descr="Checkmark with solid fill">
            <a:extLst>
              <a:ext uri="{FF2B5EF4-FFF2-40B4-BE49-F238E27FC236}">
                <a16:creationId xmlns:a16="http://schemas.microsoft.com/office/drawing/2014/main" id="{783E1E90-178F-1BCC-F7FC-3C99443F2DE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806333" y="3307647"/>
            <a:ext cx="596575" cy="596575"/>
          </a:xfrm>
          <a:prstGeom prst="rect">
            <a:avLst/>
          </a:prstGeom>
        </p:spPr>
      </p:pic>
      <p:pic>
        <p:nvPicPr>
          <p:cNvPr id="40" name="Graphic 39" descr="Checkmark with solid fill">
            <a:extLst>
              <a:ext uri="{FF2B5EF4-FFF2-40B4-BE49-F238E27FC236}">
                <a16:creationId xmlns:a16="http://schemas.microsoft.com/office/drawing/2014/main" id="{4AAD6982-1894-3E50-E136-15812534481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994848" y="5672184"/>
            <a:ext cx="596575" cy="596575"/>
          </a:xfrm>
          <a:prstGeom prst="rect">
            <a:avLst/>
          </a:prstGeom>
        </p:spPr>
      </p:pic>
      <p:sp>
        <p:nvSpPr>
          <p:cNvPr id="49" name="Rectangle 48">
            <a:extLst>
              <a:ext uri="{FF2B5EF4-FFF2-40B4-BE49-F238E27FC236}">
                <a16:creationId xmlns:a16="http://schemas.microsoft.com/office/drawing/2014/main" id="{41E3A4B6-8AEA-48F9-B044-725AEFEA7578}"/>
              </a:ext>
            </a:extLst>
          </p:cNvPr>
          <p:cNvSpPr/>
          <p:nvPr/>
        </p:nvSpPr>
        <p:spPr>
          <a:xfrm>
            <a:off x="375138" y="5051083"/>
            <a:ext cx="1071355" cy="50692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login</a:t>
            </a:r>
          </a:p>
        </p:txBody>
      </p:sp>
      <p:cxnSp>
        <p:nvCxnSpPr>
          <p:cNvPr id="50" name="Straight Arrow Connector 49">
            <a:extLst>
              <a:ext uri="{FF2B5EF4-FFF2-40B4-BE49-F238E27FC236}">
                <a16:creationId xmlns:a16="http://schemas.microsoft.com/office/drawing/2014/main" id="{6F14D9ED-8DB7-BD73-93C6-F69B636D0636}"/>
              </a:ext>
            </a:extLst>
          </p:cNvPr>
          <p:cNvCxnSpPr>
            <a:cxnSpLocks/>
          </p:cNvCxnSpPr>
          <p:nvPr/>
        </p:nvCxnSpPr>
        <p:spPr>
          <a:xfrm>
            <a:off x="1629353" y="5304547"/>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18DDD26C-E8EC-F8E5-9B95-202C8920C523}"/>
              </a:ext>
            </a:extLst>
          </p:cNvPr>
          <p:cNvSpPr/>
          <p:nvPr/>
        </p:nvSpPr>
        <p:spPr>
          <a:xfrm>
            <a:off x="10855479" y="2702543"/>
            <a:ext cx="1071355" cy="50692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solidFill>
              </a:rPr>
              <a:t>User login</a:t>
            </a:r>
          </a:p>
        </p:txBody>
      </p:sp>
      <p:cxnSp>
        <p:nvCxnSpPr>
          <p:cNvPr id="52" name="Straight Arrow Connector 51">
            <a:extLst>
              <a:ext uri="{FF2B5EF4-FFF2-40B4-BE49-F238E27FC236}">
                <a16:creationId xmlns:a16="http://schemas.microsoft.com/office/drawing/2014/main" id="{39D884BC-EF9A-0D32-AC0B-26C30E9AD2B8}"/>
              </a:ext>
            </a:extLst>
          </p:cNvPr>
          <p:cNvCxnSpPr>
            <a:cxnSpLocks/>
          </p:cNvCxnSpPr>
          <p:nvPr/>
        </p:nvCxnSpPr>
        <p:spPr>
          <a:xfrm>
            <a:off x="10339426" y="2980915"/>
            <a:ext cx="277374" cy="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pic>
        <p:nvPicPr>
          <p:cNvPr id="54" name="Graphic 53" descr="Key with solid fill">
            <a:extLst>
              <a:ext uri="{FF2B5EF4-FFF2-40B4-BE49-F238E27FC236}">
                <a16:creationId xmlns:a16="http://schemas.microsoft.com/office/drawing/2014/main" id="{DBE2DDA6-0FB4-E636-4352-1B0F18380FD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085880" y="3415687"/>
            <a:ext cx="610551" cy="610551"/>
          </a:xfrm>
          <a:prstGeom prst="rect">
            <a:avLst/>
          </a:prstGeom>
        </p:spPr>
      </p:pic>
      <p:pic>
        <p:nvPicPr>
          <p:cNvPr id="55" name="Graphic 54" descr="Key with solid fill">
            <a:extLst>
              <a:ext uri="{FF2B5EF4-FFF2-40B4-BE49-F238E27FC236}">
                <a16:creationId xmlns:a16="http://schemas.microsoft.com/office/drawing/2014/main" id="{8B94474B-586B-3B53-16D1-818EBE80704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13387" y="5639575"/>
            <a:ext cx="610551" cy="610551"/>
          </a:xfrm>
          <a:prstGeom prst="rect">
            <a:avLst/>
          </a:prstGeom>
        </p:spPr>
      </p:pic>
      <p:sp>
        <p:nvSpPr>
          <p:cNvPr id="56" name="TextBox 55">
            <a:extLst>
              <a:ext uri="{FF2B5EF4-FFF2-40B4-BE49-F238E27FC236}">
                <a16:creationId xmlns:a16="http://schemas.microsoft.com/office/drawing/2014/main" id="{55B74B5E-5043-6CAA-938E-712FEC36314A}"/>
              </a:ext>
            </a:extLst>
          </p:cNvPr>
          <p:cNvSpPr txBox="1"/>
          <p:nvPr/>
        </p:nvSpPr>
        <p:spPr>
          <a:xfrm>
            <a:off x="411446" y="4537229"/>
            <a:ext cx="9779783" cy="338554"/>
          </a:xfrm>
          <a:prstGeom prst="rect">
            <a:avLst/>
          </a:prstGeom>
          <a:solidFill>
            <a:schemeClr val="bg1"/>
          </a:solidFill>
          <a:ln>
            <a:solidFill>
              <a:schemeClr val="bg2"/>
            </a:solidFill>
          </a:ln>
        </p:spPr>
        <p:txBody>
          <a:bodyPr wrap="square" rtlCol="0">
            <a:spAutoFit/>
          </a:bodyPr>
          <a:lstStyle/>
          <a:p>
            <a:pPr algn="ctr"/>
            <a:r>
              <a:rPr lang="en-GB" sz="1600" b="1">
                <a:solidFill>
                  <a:schemeClr val="bg2"/>
                </a:solidFill>
              </a:rPr>
              <a:t>NDSP</a:t>
            </a:r>
          </a:p>
        </p:txBody>
      </p:sp>
      <p:sp>
        <p:nvSpPr>
          <p:cNvPr id="57" name="TextBox 56">
            <a:extLst>
              <a:ext uri="{FF2B5EF4-FFF2-40B4-BE49-F238E27FC236}">
                <a16:creationId xmlns:a16="http://schemas.microsoft.com/office/drawing/2014/main" id="{35B69D96-9479-88EF-A7E8-FFECE70DA516}"/>
              </a:ext>
            </a:extLst>
          </p:cNvPr>
          <p:cNvSpPr txBox="1"/>
          <p:nvPr/>
        </p:nvSpPr>
        <p:spPr>
          <a:xfrm>
            <a:off x="2041874" y="2180482"/>
            <a:ext cx="9884960" cy="338554"/>
          </a:xfrm>
          <a:prstGeom prst="rect">
            <a:avLst/>
          </a:prstGeom>
          <a:solidFill>
            <a:schemeClr val="bg1"/>
          </a:solidFill>
          <a:ln>
            <a:solidFill>
              <a:schemeClr val="tx1"/>
            </a:solidFill>
          </a:ln>
        </p:spPr>
        <p:txBody>
          <a:bodyPr wrap="square" rtlCol="0">
            <a:spAutoFit/>
          </a:bodyPr>
          <a:lstStyle/>
          <a:p>
            <a:pPr algn="ctr"/>
            <a:r>
              <a:rPr lang="en-GB" sz="1600" b="1"/>
              <a:t>Legacy system</a:t>
            </a:r>
          </a:p>
        </p:txBody>
      </p:sp>
      <p:pic>
        <p:nvPicPr>
          <p:cNvPr id="59" name="Graphic 58" descr="Laptop with solid fill">
            <a:extLst>
              <a:ext uri="{FF2B5EF4-FFF2-40B4-BE49-F238E27FC236}">
                <a16:creationId xmlns:a16="http://schemas.microsoft.com/office/drawing/2014/main" id="{BEF8320F-B6EB-3B70-004D-D1B9B23BD68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921323" y="5487650"/>
            <a:ext cx="914400" cy="914400"/>
          </a:xfrm>
          <a:prstGeom prst="rect">
            <a:avLst/>
          </a:prstGeom>
        </p:spPr>
      </p:pic>
    </p:spTree>
    <p:extLst>
      <p:ext uri="{BB962C8B-B14F-4D97-AF65-F5344CB8AC3E}">
        <p14:creationId xmlns:p14="http://schemas.microsoft.com/office/powerpoint/2010/main" val="3420500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3" grpId="0" animBg="1"/>
      <p:bldP spid="24" grpId="0" animBg="1"/>
      <p:bldP spid="25" grpId="0" animBg="1"/>
      <p:bldP spid="49" grpId="0" animBg="1"/>
      <p:bldP spid="5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EAC31-8D33-5B61-C76B-F6204483FCA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F082A4-F79E-FD9E-84F4-6AE866936485}"/>
              </a:ext>
            </a:extLst>
          </p:cNvPr>
          <p:cNvSpPr>
            <a:spLocks noGrp="1"/>
          </p:cNvSpPr>
          <p:nvPr>
            <p:ph idx="1"/>
          </p:nvPr>
        </p:nvSpPr>
        <p:spPr>
          <a:xfrm>
            <a:off x="375138" y="1379843"/>
            <a:ext cx="4104097" cy="2663118"/>
          </a:xfrm>
        </p:spPr>
        <p:txBody>
          <a:bodyPr>
            <a:normAutofit lnSpcReduction="10000"/>
          </a:bodyPr>
          <a:lstStyle/>
          <a:p>
            <a:pPr fontAlgn="base"/>
            <a:r>
              <a:rPr lang="en-GB"/>
              <a:t>You will be asked the same kind of information such as:</a:t>
            </a:r>
          </a:p>
          <a:p>
            <a:pPr fontAlgn="base"/>
            <a:endParaRPr lang="en-GB"/>
          </a:p>
          <a:p>
            <a:pPr marL="342900" indent="-342900" fontAlgn="base">
              <a:buFont typeface="Arial" panose="020B0604020202020204" pitchFamily="34" charset="0"/>
              <a:buChar char="•"/>
            </a:pPr>
            <a:r>
              <a:rPr lang="en-GB"/>
              <a:t>Organisation that you will be submit for</a:t>
            </a:r>
          </a:p>
          <a:p>
            <a:pPr marL="342900" indent="-342900" fontAlgn="base">
              <a:buFont typeface="Arial" panose="020B0604020202020204" pitchFamily="34" charset="0"/>
              <a:buChar char="•"/>
            </a:pPr>
            <a:r>
              <a:rPr lang="en-GB"/>
              <a:t>ODS code</a:t>
            </a:r>
          </a:p>
          <a:p>
            <a:pPr marL="342900" indent="-342900" fontAlgn="base">
              <a:buFont typeface="Arial" panose="020B0604020202020204" pitchFamily="34" charset="0"/>
              <a:buChar char="•"/>
            </a:pPr>
            <a:r>
              <a:rPr lang="en-GB"/>
              <a:t>IG lead contact</a:t>
            </a:r>
          </a:p>
          <a:p>
            <a:pPr marL="342900" indent="-342900" fontAlgn="base">
              <a:buFont typeface="Arial" panose="020B0604020202020204" pitchFamily="34" charset="0"/>
              <a:buChar char="•"/>
            </a:pPr>
            <a:endParaRPr lang="en-GB"/>
          </a:p>
        </p:txBody>
      </p:sp>
      <p:sp>
        <p:nvSpPr>
          <p:cNvPr id="6" name="Title 1">
            <a:extLst>
              <a:ext uri="{FF2B5EF4-FFF2-40B4-BE49-F238E27FC236}">
                <a16:creationId xmlns:a16="http://schemas.microsoft.com/office/drawing/2014/main" id="{51CA308B-AB15-2F3F-CCEE-201211E4762D}"/>
              </a:ext>
            </a:extLst>
          </p:cNvPr>
          <p:cNvSpPr txBox="1">
            <a:spLocks/>
          </p:cNvSpPr>
          <p:nvPr/>
        </p:nvSpPr>
        <p:spPr>
          <a:xfrm>
            <a:off x="375138" y="182821"/>
            <a:ext cx="11404154" cy="865186"/>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base">
              <a:lnSpc>
                <a:spcPct val="150000"/>
              </a:lnSpc>
            </a:pPr>
            <a:r>
              <a:rPr lang="en-GB"/>
              <a:t>Permission request</a:t>
            </a:r>
          </a:p>
        </p:txBody>
      </p:sp>
      <p:pic>
        <p:nvPicPr>
          <p:cNvPr id="8" name="Picture 7">
            <a:extLst>
              <a:ext uri="{FF2B5EF4-FFF2-40B4-BE49-F238E27FC236}">
                <a16:creationId xmlns:a16="http://schemas.microsoft.com/office/drawing/2014/main" id="{0379FCDE-56F9-9C57-BB1D-7DADD6E719AE}"/>
              </a:ext>
            </a:extLst>
          </p:cNvPr>
          <p:cNvPicPr>
            <a:picLocks noChangeAspect="1"/>
          </p:cNvPicPr>
          <p:nvPr/>
        </p:nvPicPr>
        <p:blipFill>
          <a:blip r:embed="rId2"/>
          <a:stretch>
            <a:fillRect/>
          </a:stretch>
        </p:blipFill>
        <p:spPr>
          <a:xfrm>
            <a:off x="4752842" y="1152847"/>
            <a:ext cx="3364113" cy="4280544"/>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B9B9EF2B-084A-5417-FA43-433C0F258B43}"/>
              </a:ext>
            </a:extLst>
          </p:cNvPr>
          <p:cNvPicPr>
            <a:picLocks noChangeAspect="1"/>
          </p:cNvPicPr>
          <p:nvPr/>
        </p:nvPicPr>
        <p:blipFill>
          <a:blip r:embed="rId3"/>
          <a:stretch>
            <a:fillRect/>
          </a:stretch>
        </p:blipFill>
        <p:spPr>
          <a:xfrm>
            <a:off x="7830390" y="2358888"/>
            <a:ext cx="3686628" cy="365358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43784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C7DFE-F3E8-1491-A2AD-A07F2E1E0A8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D53C88A-FA0E-A819-9CA3-02D202F2D0E0}"/>
              </a:ext>
            </a:extLst>
          </p:cNvPr>
          <p:cNvSpPr>
            <a:spLocks noGrp="1"/>
          </p:cNvSpPr>
          <p:nvPr>
            <p:ph type="title"/>
          </p:nvPr>
        </p:nvSpPr>
        <p:spPr>
          <a:xfrm>
            <a:off x="432000" y="432000"/>
            <a:ext cx="4409966" cy="865186"/>
          </a:xfrm>
        </p:spPr>
        <p:txBody>
          <a:bodyPr/>
          <a:lstStyle/>
          <a:p>
            <a:r>
              <a:rPr lang="en-GB"/>
              <a:t>Permission model</a:t>
            </a:r>
          </a:p>
        </p:txBody>
      </p:sp>
      <p:sp>
        <p:nvSpPr>
          <p:cNvPr id="16" name="TextBox 15">
            <a:extLst>
              <a:ext uri="{FF2B5EF4-FFF2-40B4-BE49-F238E27FC236}">
                <a16:creationId xmlns:a16="http://schemas.microsoft.com/office/drawing/2014/main" id="{BDE648C2-DB19-0E5A-3B46-25867F2D8545}"/>
              </a:ext>
            </a:extLst>
          </p:cNvPr>
          <p:cNvSpPr txBox="1"/>
          <p:nvPr/>
        </p:nvSpPr>
        <p:spPr>
          <a:xfrm>
            <a:off x="266205" y="1636800"/>
            <a:ext cx="9151521" cy="2585323"/>
          </a:xfrm>
          <a:prstGeom prst="rect">
            <a:avLst/>
          </a:prstGeom>
          <a:noFill/>
        </p:spPr>
        <p:txBody>
          <a:bodyPr wrap="square" rtlCol="0">
            <a:spAutoFit/>
          </a:bodyPr>
          <a:lstStyle/>
          <a:p>
            <a:r>
              <a:rPr lang="en-GB"/>
              <a:t>If you submit for multiple organisations you have to ask permissions for each one.</a:t>
            </a:r>
          </a:p>
          <a:p>
            <a:endParaRPr lang="en-GB"/>
          </a:p>
          <a:p>
            <a:r>
              <a:rPr lang="en-GB"/>
              <a:t>Each permission on NDSP is associated with:</a:t>
            </a:r>
          </a:p>
          <a:p>
            <a:endParaRPr lang="en-GB"/>
          </a:p>
          <a:p>
            <a:endParaRPr lang="en-GB"/>
          </a:p>
          <a:p>
            <a:pPr marL="285750" indent="-285750">
              <a:buFont typeface="Arial" panose="020B0604020202020204" pitchFamily="34" charset="0"/>
              <a:buChar char="•"/>
            </a:pPr>
            <a:r>
              <a:rPr lang="en-GB"/>
              <a:t>A data collection (e.g. DIDS v2.0) </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An organisation</a:t>
            </a:r>
          </a:p>
          <a:p>
            <a:pPr marL="285750" indent="-285750">
              <a:buFont typeface="Arial" panose="020B0604020202020204" pitchFamily="34" charset="0"/>
              <a:buChar char="•"/>
            </a:pPr>
            <a:endParaRPr lang="en-GB"/>
          </a:p>
        </p:txBody>
      </p:sp>
      <p:sp>
        <p:nvSpPr>
          <p:cNvPr id="6" name="TextBox 5">
            <a:extLst>
              <a:ext uri="{FF2B5EF4-FFF2-40B4-BE49-F238E27FC236}">
                <a16:creationId xmlns:a16="http://schemas.microsoft.com/office/drawing/2014/main" id="{76D6E268-4485-8895-CE86-EA830B609365}"/>
              </a:ext>
            </a:extLst>
          </p:cNvPr>
          <p:cNvSpPr txBox="1"/>
          <p:nvPr/>
        </p:nvSpPr>
        <p:spPr>
          <a:xfrm>
            <a:off x="3141311" y="3259288"/>
            <a:ext cx="6143296" cy="369332"/>
          </a:xfrm>
          <a:prstGeom prst="rect">
            <a:avLst/>
          </a:prstGeom>
          <a:noFill/>
        </p:spPr>
        <p:txBody>
          <a:bodyPr wrap="square">
            <a:spAutoFit/>
          </a:bodyPr>
          <a:lstStyle/>
          <a:p>
            <a:r>
              <a:rPr lang="en-GB"/>
              <a:t> </a:t>
            </a:r>
            <a:r>
              <a:rPr lang="en-GB" b="0">
                <a:effectLst/>
              </a:rPr>
              <a:t> </a:t>
            </a:r>
            <a:endParaRPr lang="en-GB"/>
          </a:p>
        </p:txBody>
      </p:sp>
      <p:pic>
        <p:nvPicPr>
          <p:cNvPr id="28" name="Picture 27">
            <a:extLst>
              <a:ext uri="{FF2B5EF4-FFF2-40B4-BE49-F238E27FC236}">
                <a16:creationId xmlns:a16="http://schemas.microsoft.com/office/drawing/2014/main" id="{95914248-2693-92D9-4957-CB6F2B99BE47}"/>
              </a:ext>
            </a:extLst>
          </p:cNvPr>
          <p:cNvPicPr>
            <a:picLocks noChangeAspect="1"/>
          </p:cNvPicPr>
          <p:nvPr/>
        </p:nvPicPr>
        <p:blipFill>
          <a:blip r:embed="rId3"/>
          <a:stretch>
            <a:fillRect/>
          </a:stretch>
        </p:blipFill>
        <p:spPr>
          <a:xfrm>
            <a:off x="3319913" y="4284412"/>
            <a:ext cx="874122" cy="874122"/>
          </a:xfrm>
          <a:prstGeom prst="rect">
            <a:avLst/>
          </a:prstGeom>
        </p:spPr>
      </p:pic>
      <p:pic>
        <p:nvPicPr>
          <p:cNvPr id="30" name="Picture 29">
            <a:extLst>
              <a:ext uri="{FF2B5EF4-FFF2-40B4-BE49-F238E27FC236}">
                <a16:creationId xmlns:a16="http://schemas.microsoft.com/office/drawing/2014/main" id="{C4C7B306-3599-A47E-68E6-664B490D7E7E}"/>
              </a:ext>
            </a:extLst>
          </p:cNvPr>
          <p:cNvPicPr>
            <a:picLocks noChangeAspect="1"/>
          </p:cNvPicPr>
          <p:nvPr/>
        </p:nvPicPr>
        <p:blipFill>
          <a:blip r:embed="rId4"/>
          <a:stretch>
            <a:fillRect/>
          </a:stretch>
        </p:blipFill>
        <p:spPr>
          <a:xfrm>
            <a:off x="5579351" y="4210650"/>
            <a:ext cx="874121" cy="874121"/>
          </a:xfrm>
          <a:prstGeom prst="rect">
            <a:avLst/>
          </a:prstGeom>
        </p:spPr>
      </p:pic>
      <p:sp>
        <p:nvSpPr>
          <p:cNvPr id="32" name="Google Shape;1355;p66">
            <a:extLst>
              <a:ext uri="{FF2B5EF4-FFF2-40B4-BE49-F238E27FC236}">
                <a16:creationId xmlns:a16="http://schemas.microsoft.com/office/drawing/2014/main" id="{6E622076-B82F-1FF9-B115-085C03ABC697}"/>
              </a:ext>
            </a:extLst>
          </p:cNvPr>
          <p:cNvSpPr txBox="1"/>
          <p:nvPr/>
        </p:nvSpPr>
        <p:spPr>
          <a:xfrm>
            <a:off x="2860764" y="5383720"/>
            <a:ext cx="1789747"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400" b="1">
                <a:solidFill>
                  <a:schemeClr val="bg2">
                    <a:lumMod val="75000"/>
                  </a:schemeClr>
                </a:solidFill>
                <a:latin typeface="Arial"/>
                <a:ea typeface="Arial"/>
                <a:cs typeface="Arial"/>
                <a:sym typeface="Arial"/>
              </a:rPr>
              <a:t>Permission</a:t>
            </a:r>
            <a:endParaRPr sz="1400" b="1">
              <a:solidFill>
                <a:schemeClr val="bg2">
                  <a:lumMod val="75000"/>
                </a:schemeClr>
              </a:solidFill>
              <a:latin typeface="Arial"/>
              <a:ea typeface="Arial"/>
              <a:cs typeface="Arial"/>
              <a:sym typeface="Arial"/>
            </a:endParaRPr>
          </a:p>
        </p:txBody>
      </p:sp>
      <p:sp>
        <p:nvSpPr>
          <p:cNvPr id="33" name="Google Shape;1355;p66">
            <a:extLst>
              <a:ext uri="{FF2B5EF4-FFF2-40B4-BE49-F238E27FC236}">
                <a16:creationId xmlns:a16="http://schemas.microsoft.com/office/drawing/2014/main" id="{01B3E1A4-EB9F-E2BE-6A35-8F9917A115BC}"/>
              </a:ext>
            </a:extLst>
          </p:cNvPr>
          <p:cNvSpPr txBox="1"/>
          <p:nvPr/>
        </p:nvSpPr>
        <p:spPr>
          <a:xfrm>
            <a:off x="5121537" y="5321431"/>
            <a:ext cx="1789747" cy="523180"/>
          </a:xfrm>
          <a:prstGeom prst="rect">
            <a:avLst/>
          </a:prstGeom>
          <a:noFill/>
          <a:ln>
            <a:noFill/>
          </a:ln>
        </p:spPr>
        <p:txBody>
          <a:bodyPr spcFirstLastPara="1" wrap="square" lIns="91425" tIns="45700" rIns="91425" bIns="45700" anchor="t" anchorCtr="0">
            <a:spAutoFit/>
          </a:bodyPr>
          <a:lstStyle/>
          <a:p>
            <a:pPr algn="ctr"/>
            <a:r>
              <a:rPr lang="en-GB" sz="1400" b="1">
                <a:solidFill>
                  <a:schemeClr val="bg2">
                    <a:lumMod val="75000"/>
                  </a:schemeClr>
                </a:solidFill>
                <a:latin typeface="Arial"/>
                <a:ea typeface="Arial"/>
                <a:cs typeface="Arial"/>
                <a:sym typeface="Arial"/>
              </a:rPr>
              <a:t>Data</a:t>
            </a:r>
            <a:endParaRPr lang="en-US" sz="1400" b="1">
              <a:solidFill>
                <a:schemeClr val="bg2">
                  <a:lumMod val="75000"/>
                </a:schemeClr>
              </a:solidFill>
              <a:latin typeface="Arial"/>
              <a:ea typeface="Arial"/>
              <a:cs typeface="Arial"/>
              <a:sym typeface="Arial"/>
            </a:endParaRPr>
          </a:p>
          <a:p>
            <a:pPr marL="0" marR="0" lvl="0" indent="0" algn="ctr">
              <a:spcBef>
                <a:spcPts val="0"/>
              </a:spcBef>
              <a:spcAft>
                <a:spcPts val="0"/>
              </a:spcAft>
              <a:buNone/>
            </a:pPr>
            <a:r>
              <a:rPr lang="en-GB" sz="1400" b="1">
                <a:solidFill>
                  <a:schemeClr val="bg2">
                    <a:lumMod val="75000"/>
                  </a:schemeClr>
                </a:solidFill>
                <a:latin typeface="Arial"/>
                <a:ea typeface="Arial"/>
                <a:cs typeface="Arial"/>
                <a:sym typeface="Arial"/>
              </a:rPr>
              <a:t>Collection</a:t>
            </a:r>
            <a:endParaRPr sz="1400" b="1">
              <a:solidFill>
                <a:schemeClr val="bg2">
                  <a:lumMod val="75000"/>
                </a:schemeClr>
              </a:solidFill>
              <a:latin typeface="Arial"/>
              <a:ea typeface="Arial"/>
              <a:cs typeface="Arial"/>
            </a:endParaRPr>
          </a:p>
        </p:txBody>
      </p:sp>
      <p:sp>
        <p:nvSpPr>
          <p:cNvPr id="35" name="Google Shape;1355;p66">
            <a:extLst>
              <a:ext uri="{FF2B5EF4-FFF2-40B4-BE49-F238E27FC236}">
                <a16:creationId xmlns:a16="http://schemas.microsoft.com/office/drawing/2014/main" id="{DFEC8BE0-0104-F4AA-3C9B-23DDEAB5F844}"/>
              </a:ext>
            </a:extLst>
          </p:cNvPr>
          <p:cNvSpPr txBox="1"/>
          <p:nvPr/>
        </p:nvSpPr>
        <p:spPr>
          <a:xfrm>
            <a:off x="6298001" y="4458304"/>
            <a:ext cx="1226566" cy="58473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b="1">
                <a:solidFill>
                  <a:schemeClr val="bg2">
                    <a:lumMod val="75000"/>
                  </a:schemeClr>
                </a:solidFill>
                <a:latin typeface="Arial"/>
                <a:ea typeface="Arial"/>
                <a:cs typeface="Arial"/>
                <a:sym typeface="Arial"/>
              </a:rPr>
              <a:t>+</a:t>
            </a:r>
            <a:endParaRPr sz="3200" b="1">
              <a:solidFill>
                <a:schemeClr val="bg2">
                  <a:lumMod val="75000"/>
                </a:schemeClr>
              </a:solidFill>
              <a:latin typeface="Arial"/>
              <a:ea typeface="Arial"/>
              <a:cs typeface="Arial"/>
              <a:sym typeface="Arial"/>
            </a:endParaRPr>
          </a:p>
        </p:txBody>
      </p:sp>
      <p:sp>
        <p:nvSpPr>
          <p:cNvPr id="36" name="Google Shape;1355;p66">
            <a:extLst>
              <a:ext uri="{FF2B5EF4-FFF2-40B4-BE49-F238E27FC236}">
                <a16:creationId xmlns:a16="http://schemas.microsoft.com/office/drawing/2014/main" id="{6D29F191-7E8E-655C-BA91-8D5AEC1DFDD7}"/>
              </a:ext>
            </a:extLst>
          </p:cNvPr>
          <p:cNvSpPr txBox="1"/>
          <p:nvPr/>
        </p:nvSpPr>
        <p:spPr>
          <a:xfrm>
            <a:off x="6630348" y="5321431"/>
            <a:ext cx="2138965"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400" b="1">
                <a:solidFill>
                  <a:schemeClr val="bg2">
                    <a:lumMod val="75000"/>
                  </a:schemeClr>
                </a:solidFill>
                <a:latin typeface="Arial"/>
                <a:ea typeface="Arial"/>
                <a:cs typeface="Arial"/>
                <a:sym typeface="Arial"/>
              </a:rPr>
              <a:t>Organisation</a:t>
            </a:r>
            <a:endParaRPr sz="1400" b="1">
              <a:solidFill>
                <a:schemeClr val="bg2">
                  <a:lumMod val="75000"/>
                </a:schemeClr>
              </a:solidFill>
              <a:latin typeface="Arial"/>
              <a:ea typeface="Arial"/>
              <a:cs typeface="Arial"/>
              <a:sym typeface="Arial"/>
            </a:endParaRPr>
          </a:p>
        </p:txBody>
      </p:sp>
      <p:pic>
        <p:nvPicPr>
          <p:cNvPr id="38" name="Picture 37">
            <a:extLst>
              <a:ext uri="{FF2B5EF4-FFF2-40B4-BE49-F238E27FC236}">
                <a16:creationId xmlns:a16="http://schemas.microsoft.com/office/drawing/2014/main" id="{F24FAB10-9234-56AD-AAE2-E2816B31797A}"/>
              </a:ext>
            </a:extLst>
          </p:cNvPr>
          <p:cNvPicPr>
            <a:picLocks noChangeAspect="1"/>
          </p:cNvPicPr>
          <p:nvPr/>
        </p:nvPicPr>
        <p:blipFill>
          <a:blip r:embed="rId5"/>
          <a:stretch>
            <a:fillRect/>
          </a:stretch>
        </p:blipFill>
        <p:spPr>
          <a:xfrm>
            <a:off x="7312203" y="4306073"/>
            <a:ext cx="775256" cy="775256"/>
          </a:xfrm>
          <a:prstGeom prst="rect">
            <a:avLst/>
          </a:prstGeom>
        </p:spPr>
      </p:pic>
      <p:sp>
        <p:nvSpPr>
          <p:cNvPr id="2" name="Equals 1">
            <a:extLst>
              <a:ext uri="{FF2B5EF4-FFF2-40B4-BE49-F238E27FC236}">
                <a16:creationId xmlns:a16="http://schemas.microsoft.com/office/drawing/2014/main" id="{54D04A90-3304-CC17-09DE-1EE1DD80594F}"/>
              </a:ext>
            </a:extLst>
          </p:cNvPr>
          <p:cNvSpPr/>
          <p:nvPr/>
        </p:nvSpPr>
        <p:spPr>
          <a:xfrm>
            <a:off x="4544551" y="4531891"/>
            <a:ext cx="725553" cy="392074"/>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983394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E245AC-7FA0-4D09-875F-75FF92E40C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75DADD-B600-6566-BE93-F83D3AB627A8}"/>
              </a:ext>
            </a:extLst>
          </p:cNvPr>
          <p:cNvSpPr>
            <a:spLocks noGrp="1"/>
          </p:cNvSpPr>
          <p:nvPr>
            <p:ph type="title"/>
          </p:nvPr>
        </p:nvSpPr>
        <p:spPr/>
        <p:txBody>
          <a:bodyPr/>
          <a:lstStyle/>
          <a:p>
            <a:r>
              <a:rPr lang="en-GB"/>
              <a:t>How to submit data</a:t>
            </a:r>
          </a:p>
        </p:txBody>
      </p:sp>
      <p:sp>
        <p:nvSpPr>
          <p:cNvPr id="3" name="Text Placeholder 2">
            <a:extLst>
              <a:ext uri="{FF2B5EF4-FFF2-40B4-BE49-F238E27FC236}">
                <a16:creationId xmlns:a16="http://schemas.microsoft.com/office/drawing/2014/main" id="{CE324A1D-8240-2C24-00FE-715CADAE2145}"/>
              </a:ext>
            </a:extLst>
          </p:cNvPr>
          <p:cNvSpPr>
            <a:spLocks noGrp="1"/>
          </p:cNvSpPr>
          <p:nvPr>
            <p:ph type="body" sz="quarter" idx="13"/>
          </p:nvPr>
        </p:nvSpPr>
        <p:spPr/>
        <p:txBody>
          <a:bodyPr/>
          <a:lstStyle/>
          <a:p>
            <a:r>
              <a:rPr lang="en-GB"/>
              <a:t>Via file upload</a:t>
            </a:r>
          </a:p>
        </p:txBody>
      </p:sp>
    </p:spTree>
    <p:extLst>
      <p:ext uri="{BB962C8B-B14F-4D97-AF65-F5344CB8AC3E}">
        <p14:creationId xmlns:p14="http://schemas.microsoft.com/office/powerpoint/2010/main" val="47385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4BC33-6F49-5FD2-B5DA-FD7A67677F1B}"/>
              </a:ext>
            </a:extLst>
          </p:cNvPr>
          <p:cNvSpPr>
            <a:spLocks noGrp="1"/>
          </p:cNvSpPr>
          <p:nvPr>
            <p:ph type="title"/>
          </p:nvPr>
        </p:nvSpPr>
        <p:spPr/>
        <p:txBody>
          <a:bodyPr/>
          <a:lstStyle/>
          <a:p>
            <a:r>
              <a:rPr lang="en-GB"/>
              <a:t>Before you submit a file.. </a:t>
            </a:r>
          </a:p>
        </p:txBody>
      </p:sp>
      <p:sp>
        <p:nvSpPr>
          <p:cNvPr id="3" name="Content Placeholder 2">
            <a:extLst>
              <a:ext uri="{FF2B5EF4-FFF2-40B4-BE49-F238E27FC236}">
                <a16:creationId xmlns:a16="http://schemas.microsoft.com/office/drawing/2014/main" id="{A8C92CE6-813C-28C9-10C5-5A4A10854673}"/>
              </a:ext>
            </a:extLst>
          </p:cNvPr>
          <p:cNvSpPr>
            <a:spLocks noGrp="1"/>
          </p:cNvSpPr>
          <p:nvPr>
            <p:ph idx="1"/>
          </p:nvPr>
        </p:nvSpPr>
        <p:spPr>
          <a:xfrm>
            <a:off x="585595" y="1640749"/>
            <a:ext cx="10062203" cy="4026443"/>
          </a:xfrm>
        </p:spPr>
        <p:txBody>
          <a:bodyPr/>
          <a:lstStyle/>
          <a:p>
            <a:r>
              <a:rPr lang="en-GB"/>
              <a:t>You will need:</a:t>
            </a:r>
            <a:br>
              <a:rPr lang="en-GB"/>
            </a:br>
            <a:br>
              <a:rPr lang="en-GB"/>
            </a:br>
            <a:r>
              <a:rPr lang="en-GB"/>
              <a:t>1.  An active account, which has the permissions for your chosen organisation and collection.</a:t>
            </a:r>
          </a:p>
          <a:p>
            <a:endParaRPr lang="en-GB"/>
          </a:p>
          <a:p>
            <a:r>
              <a:rPr lang="en-GB"/>
              <a:t>2. An understanding of the file structure and file formats for your collection.  Each collection shares its own specification and guidance.  </a:t>
            </a:r>
          </a:p>
          <a:p>
            <a:endParaRPr lang="en-GB"/>
          </a:p>
          <a:p>
            <a:r>
              <a:rPr lang="en-GB"/>
              <a:t>3. A submission file prepared in line with the specification.  </a:t>
            </a:r>
          </a:p>
          <a:p>
            <a:r>
              <a:rPr lang="en-GB"/>
              <a:t> </a:t>
            </a:r>
          </a:p>
        </p:txBody>
      </p:sp>
    </p:spTree>
    <p:extLst>
      <p:ext uri="{BB962C8B-B14F-4D97-AF65-F5344CB8AC3E}">
        <p14:creationId xmlns:p14="http://schemas.microsoft.com/office/powerpoint/2010/main" val="1894616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2E872-5EF9-B516-C9A4-878C1AE3A0C3}"/>
              </a:ext>
            </a:extLst>
          </p:cNvPr>
          <p:cNvSpPr>
            <a:spLocks noGrp="1"/>
          </p:cNvSpPr>
          <p:nvPr>
            <p:ph type="title"/>
          </p:nvPr>
        </p:nvSpPr>
        <p:spPr/>
        <p:txBody>
          <a:bodyPr/>
          <a:lstStyle/>
          <a:p>
            <a:r>
              <a:rPr lang="en-GB"/>
              <a:t>Starting a file submission</a:t>
            </a:r>
          </a:p>
        </p:txBody>
      </p:sp>
      <p:sp>
        <p:nvSpPr>
          <p:cNvPr id="3" name="Content Placeholder 2">
            <a:extLst>
              <a:ext uri="{FF2B5EF4-FFF2-40B4-BE49-F238E27FC236}">
                <a16:creationId xmlns:a16="http://schemas.microsoft.com/office/drawing/2014/main" id="{5DAB3A01-AA22-C3A7-A1E5-9A860F4627D8}"/>
              </a:ext>
            </a:extLst>
          </p:cNvPr>
          <p:cNvSpPr>
            <a:spLocks noGrp="1"/>
          </p:cNvSpPr>
          <p:nvPr>
            <p:ph idx="1"/>
          </p:nvPr>
        </p:nvSpPr>
        <p:spPr>
          <a:xfrm>
            <a:off x="375138" y="1415778"/>
            <a:ext cx="5537982" cy="4026443"/>
          </a:xfrm>
        </p:spPr>
        <p:txBody>
          <a:bodyPr>
            <a:normAutofit/>
          </a:bodyPr>
          <a:lstStyle/>
          <a:p>
            <a:pPr fontAlgn="base"/>
            <a:r>
              <a:rPr lang="en-US"/>
              <a:t>Before you can begin submitting data, you must log into the National Data Submission Portal. Once you are logged in, you will land on the home page, where you will see your available collection(s) listed.  </a:t>
            </a:r>
          </a:p>
          <a:p>
            <a:pPr fontAlgn="base"/>
            <a:r>
              <a:rPr lang="en-US"/>
              <a:t>You can start a submission by choosing ‘Submit’ next to a reporting period in the deadline table. </a:t>
            </a:r>
            <a:br>
              <a:rPr lang="en-US"/>
            </a:br>
            <a:br>
              <a:rPr lang="en-US"/>
            </a:br>
            <a:endParaRPr lang="en-GB"/>
          </a:p>
        </p:txBody>
      </p:sp>
      <p:pic>
        <p:nvPicPr>
          <p:cNvPr id="5" name="Picture 4" descr="A screenshot of a computer&#10;&#10;AI-generated content may be incorrect.">
            <a:extLst>
              <a:ext uri="{FF2B5EF4-FFF2-40B4-BE49-F238E27FC236}">
                <a16:creationId xmlns:a16="http://schemas.microsoft.com/office/drawing/2014/main" id="{A00E623C-6922-B2D8-B864-DAC9AA492DCC}"/>
              </a:ext>
            </a:extLst>
          </p:cNvPr>
          <p:cNvPicPr>
            <a:picLocks noChangeAspect="1"/>
          </p:cNvPicPr>
          <p:nvPr/>
        </p:nvPicPr>
        <p:blipFill>
          <a:blip r:embed="rId3"/>
          <a:stretch>
            <a:fillRect/>
          </a:stretch>
        </p:blipFill>
        <p:spPr>
          <a:xfrm>
            <a:off x="6278882" y="802574"/>
            <a:ext cx="5642368" cy="5052535"/>
          </a:xfrm>
          <a:prstGeom prst="rect">
            <a:avLst/>
          </a:prstGeom>
        </p:spPr>
      </p:pic>
      <p:sp>
        <p:nvSpPr>
          <p:cNvPr id="6" name="Oval 5">
            <a:extLst>
              <a:ext uri="{FF2B5EF4-FFF2-40B4-BE49-F238E27FC236}">
                <a16:creationId xmlns:a16="http://schemas.microsoft.com/office/drawing/2014/main" id="{B303271B-FCD2-43C5-A3C5-18F620A28D7B}"/>
              </a:ext>
            </a:extLst>
          </p:cNvPr>
          <p:cNvSpPr/>
          <p:nvPr/>
        </p:nvSpPr>
        <p:spPr>
          <a:xfrm>
            <a:off x="10412360" y="3365712"/>
            <a:ext cx="698091" cy="2231922"/>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67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41952-D3CA-F2E9-3A5E-6D2DC64A19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B00E60-D825-11DA-519A-4E8CC7A33F90}"/>
              </a:ext>
            </a:extLst>
          </p:cNvPr>
          <p:cNvSpPr>
            <a:spLocks noGrp="1"/>
          </p:cNvSpPr>
          <p:nvPr>
            <p:ph type="title"/>
          </p:nvPr>
        </p:nvSpPr>
        <p:spPr/>
        <p:txBody>
          <a:bodyPr>
            <a:normAutofit/>
          </a:bodyPr>
          <a:lstStyle/>
          <a:p>
            <a:r>
              <a:rPr lang="en-GB"/>
              <a:t>Choosing and uploading a file</a:t>
            </a:r>
          </a:p>
        </p:txBody>
      </p:sp>
      <p:sp>
        <p:nvSpPr>
          <p:cNvPr id="3" name="Content Placeholder 2">
            <a:extLst>
              <a:ext uri="{FF2B5EF4-FFF2-40B4-BE49-F238E27FC236}">
                <a16:creationId xmlns:a16="http://schemas.microsoft.com/office/drawing/2014/main" id="{A5AF93C3-0E74-FE04-0471-629322AB483D}"/>
              </a:ext>
            </a:extLst>
          </p:cNvPr>
          <p:cNvSpPr>
            <a:spLocks noGrp="1"/>
          </p:cNvSpPr>
          <p:nvPr>
            <p:ph idx="1"/>
          </p:nvPr>
        </p:nvSpPr>
        <p:spPr>
          <a:xfrm>
            <a:off x="375139" y="1415778"/>
            <a:ext cx="6173146" cy="4680222"/>
          </a:xfrm>
        </p:spPr>
        <p:txBody>
          <a:bodyPr>
            <a:normAutofit fontScale="85000" lnSpcReduction="20000"/>
          </a:bodyPr>
          <a:lstStyle/>
          <a:p>
            <a:pPr>
              <a:lnSpc>
                <a:spcPct val="110000"/>
              </a:lnSpc>
            </a:pPr>
            <a:r>
              <a:rPr lang="en-GB"/>
              <a:t>The ‘Upload files’ page shows a summary of the collection and organisation you’re submitting for.  You can check everything is correct before continuing.</a:t>
            </a:r>
            <a:br>
              <a:rPr lang="en-GB"/>
            </a:br>
            <a:br>
              <a:rPr lang="en-GB"/>
            </a:br>
            <a:r>
              <a:rPr lang="en-GB"/>
              <a:t>You can then select the file (or multiple files depending on the collection) that you want to submit. You can either:</a:t>
            </a:r>
            <a:br>
              <a:rPr lang="en-GB"/>
            </a:br>
            <a:br>
              <a:rPr lang="en-GB"/>
            </a:br>
            <a:r>
              <a:rPr lang="en-GB">
                <a:solidFill>
                  <a:schemeClr val="bg2"/>
                </a:solidFill>
              </a:rPr>
              <a:t>Drag the file from your computer and drop it into the upload box</a:t>
            </a:r>
          </a:p>
          <a:p>
            <a:pPr>
              <a:lnSpc>
                <a:spcPct val="110000"/>
              </a:lnSpc>
            </a:pPr>
            <a:endParaRPr lang="en-GB">
              <a:solidFill>
                <a:schemeClr val="bg2"/>
              </a:solidFill>
            </a:endParaRPr>
          </a:p>
          <a:p>
            <a:pPr>
              <a:lnSpc>
                <a:spcPct val="110000"/>
              </a:lnSpc>
            </a:pPr>
            <a:r>
              <a:rPr lang="en-GB"/>
              <a:t>Or</a:t>
            </a:r>
            <a:br>
              <a:rPr lang="en-GB"/>
            </a:br>
            <a:br>
              <a:rPr lang="en-GB">
                <a:solidFill>
                  <a:schemeClr val="bg2"/>
                </a:solidFill>
              </a:rPr>
            </a:br>
            <a:r>
              <a:rPr lang="en-GB">
                <a:solidFill>
                  <a:schemeClr val="bg2"/>
                </a:solidFill>
              </a:rPr>
              <a:t>Click ‘Choose file’ then browse your folders and select the file you want to upload. </a:t>
            </a:r>
            <a:br>
              <a:rPr lang="en-GB"/>
            </a:br>
            <a:br>
              <a:rPr lang="en-GB" i="1"/>
            </a:br>
            <a:r>
              <a:rPr lang="en-GB"/>
              <a:t>Only files in the correct format for the collection can be selected.</a:t>
            </a:r>
          </a:p>
        </p:txBody>
      </p:sp>
      <p:pic>
        <p:nvPicPr>
          <p:cNvPr id="10" name="Picture 9" descr="A screenshot of a computer&#10;&#10;AI-generated content may be incorrect.">
            <a:extLst>
              <a:ext uri="{FF2B5EF4-FFF2-40B4-BE49-F238E27FC236}">
                <a16:creationId xmlns:a16="http://schemas.microsoft.com/office/drawing/2014/main" id="{0E19C11F-810B-AAA2-4062-7ED154BA1CD5}"/>
              </a:ext>
            </a:extLst>
          </p:cNvPr>
          <p:cNvPicPr>
            <a:picLocks noChangeAspect="1"/>
          </p:cNvPicPr>
          <p:nvPr/>
        </p:nvPicPr>
        <p:blipFill>
          <a:blip r:embed="rId2"/>
          <a:stretch>
            <a:fillRect/>
          </a:stretch>
        </p:blipFill>
        <p:spPr>
          <a:xfrm>
            <a:off x="6890688" y="1334695"/>
            <a:ext cx="4641249" cy="4842387"/>
          </a:xfrm>
          <a:prstGeom prst="rect">
            <a:avLst/>
          </a:prstGeom>
        </p:spPr>
      </p:pic>
    </p:spTree>
    <p:extLst>
      <p:ext uri="{BB962C8B-B14F-4D97-AF65-F5344CB8AC3E}">
        <p14:creationId xmlns:p14="http://schemas.microsoft.com/office/powerpoint/2010/main" val="3267966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B331D-4475-4B2D-2144-B27D8887D6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9506B0-1EDD-5F54-6D32-A9B064218257}"/>
              </a:ext>
            </a:extLst>
          </p:cNvPr>
          <p:cNvSpPr>
            <a:spLocks noGrp="1"/>
          </p:cNvSpPr>
          <p:nvPr>
            <p:ph type="title"/>
          </p:nvPr>
        </p:nvSpPr>
        <p:spPr/>
        <p:txBody>
          <a:bodyPr>
            <a:normAutofit/>
          </a:bodyPr>
          <a:lstStyle/>
          <a:p>
            <a:r>
              <a:rPr lang="en-GB"/>
              <a:t>Test submissions</a:t>
            </a:r>
          </a:p>
        </p:txBody>
      </p:sp>
      <p:sp>
        <p:nvSpPr>
          <p:cNvPr id="3" name="Content Placeholder 2">
            <a:extLst>
              <a:ext uri="{FF2B5EF4-FFF2-40B4-BE49-F238E27FC236}">
                <a16:creationId xmlns:a16="http://schemas.microsoft.com/office/drawing/2014/main" id="{ADB8B10C-5990-92B8-4992-877864933149}"/>
              </a:ext>
            </a:extLst>
          </p:cNvPr>
          <p:cNvSpPr>
            <a:spLocks noGrp="1"/>
          </p:cNvSpPr>
          <p:nvPr>
            <p:ph idx="1"/>
          </p:nvPr>
        </p:nvSpPr>
        <p:spPr>
          <a:xfrm>
            <a:off x="699603" y="1396113"/>
            <a:ext cx="5829138" cy="4065774"/>
          </a:xfrm>
        </p:spPr>
        <p:txBody>
          <a:bodyPr>
            <a:normAutofit fontScale="77500" lnSpcReduction="20000"/>
          </a:bodyPr>
          <a:lstStyle/>
          <a:p>
            <a:pPr fontAlgn="base"/>
            <a:r>
              <a:rPr lang="en-US"/>
              <a:t>Test submissions allow you to: </a:t>
            </a:r>
          </a:p>
          <a:p>
            <a:pPr marL="342900" indent="-342900" fontAlgn="base">
              <a:buFont typeface="Arial" panose="020B0604020202020204" pitchFamily="34" charset="0"/>
              <a:buChar char="•"/>
            </a:pPr>
            <a:r>
              <a:rPr lang="en-US"/>
              <a:t>Check that your file meets the technical and validation requirements </a:t>
            </a:r>
          </a:p>
          <a:p>
            <a:pPr marL="342900" indent="-342900" fontAlgn="base">
              <a:buFont typeface="Arial" panose="020B0604020202020204" pitchFamily="34" charset="0"/>
              <a:buChar char="•"/>
            </a:pPr>
            <a:r>
              <a:rPr lang="en-US"/>
              <a:t>Receive full validation feedback </a:t>
            </a:r>
          </a:p>
          <a:p>
            <a:pPr marL="342900" indent="-342900" fontAlgn="base">
              <a:buFont typeface="Arial" panose="020B0604020202020204" pitchFamily="34" charset="0"/>
              <a:buChar char="•"/>
            </a:pPr>
            <a:r>
              <a:rPr lang="en-US"/>
              <a:t>Correct issues before making a submission </a:t>
            </a:r>
          </a:p>
          <a:p>
            <a:pPr fontAlgn="base"/>
            <a:br>
              <a:rPr lang="en-US"/>
            </a:br>
            <a:r>
              <a:rPr lang="en-US"/>
              <a:t>When you submit a test file: </a:t>
            </a:r>
          </a:p>
          <a:p>
            <a:pPr marL="342900" indent="-342900" fontAlgn="base">
              <a:buFont typeface="Arial" panose="020B0604020202020204" pitchFamily="34" charset="0"/>
              <a:buChar char="•"/>
            </a:pPr>
            <a:r>
              <a:rPr lang="en-US"/>
              <a:t>Your data is not processed or used by NHS England </a:t>
            </a:r>
          </a:p>
          <a:p>
            <a:pPr marL="342900" indent="-342900" fontAlgn="base">
              <a:buFont typeface="Arial" panose="020B0604020202020204" pitchFamily="34" charset="0"/>
              <a:buChar char="•"/>
            </a:pPr>
            <a:r>
              <a:rPr lang="en-US"/>
              <a:t>No official submission is recorded for the reporting period </a:t>
            </a:r>
          </a:p>
          <a:p>
            <a:pPr marL="342900" indent="-342900" fontAlgn="base">
              <a:buFont typeface="Arial" panose="020B0604020202020204" pitchFamily="34" charset="0"/>
              <a:buChar char="•"/>
            </a:pPr>
            <a:r>
              <a:rPr lang="en-US"/>
              <a:t>You can submit as many test files as you need while preparing your final dataset.</a:t>
            </a:r>
            <a:br>
              <a:rPr lang="en-US" b="1"/>
            </a:br>
            <a:r>
              <a:rPr lang="en-US"/>
              <a:t> </a:t>
            </a:r>
          </a:p>
          <a:p>
            <a:pPr fontAlgn="base"/>
            <a:r>
              <a:rPr lang="en-US"/>
              <a:t>Use this option if you want to verify your data structure, run validation checks, or test new internal processes before sending a live file. </a:t>
            </a:r>
            <a:endParaRPr lang="en-US" b="1"/>
          </a:p>
        </p:txBody>
      </p:sp>
      <p:pic>
        <p:nvPicPr>
          <p:cNvPr id="10" name="Picture 9" descr="A screenshot of a computer&#10;&#10;AI-generated content may be incorrect.">
            <a:extLst>
              <a:ext uri="{FF2B5EF4-FFF2-40B4-BE49-F238E27FC236}">
                <a16:creationId xmlns:a16="http://schemas.microsoft.com/office/drawing/2014/main" id="{89A7ACCE-C534-E6DD-0EF7-57F147F9DD57}"/>
              </a:ext>
            </a:extLst>
          </p:cNvPr>
          <p:cNvPicPr>
            <a:picLocks noChangeAspect="1"/>
          </p:cNvPicPr>
          <p:nvPr/>
        </p:nvPicPr>
        <p:blipFill>
          <a:blip r:embed="rId2"/>
          <a:stretch>
            <a:fillRect/>
          </a:stretch>
        </p:blipFill>
        <p:spPr>
          <a:xfrm>
            <a:off x="6528741" y="471752"/>
            <a:ext cx="5250551" cy="4680222"/>
          </a:xfrm>
          <a:prstGeom prst="rect">
            <a:avLst/>
          </a:prstGeom>
        </p:spPr>
      </p:pic>
      <p:sp>
        <p:nvSpPr>
          <p:cNvPr id="14" name="TextBox 13">
            <a:extLst>
              <a:ext uri="{FF2B5EF4-FFF2-40B4-BE49-F238E27FC236}">
                <a16:creationId xmlns:a16="http://schemas.microsoft.com/office/drawing/2014/main" id="{4387F69A-D60B-AEA1-B929-D98C7B72E07D}"/>
              </a:ext>
            </a:extLst>
          </p:cNvPr>
          <p:cNvSpPr txBox="1"/>
          <p:nvPr/>
        </p:nvSpPr>
        <p:spPr>
          <a:xfrm>
            <a:off x="479945" y="5578080"/>
            <a:ext cx="11404155" cy="738664"/>
          </a:xfrm>
          <a:prstGeom prst="rect">
            <a:avLst/>
          </a:prstGeom>
          <a:noFill/>
        </p:spPr>
        <p:txBody>
          <a:bodyPr wrap="square" rtlCol="0">
            <a:spAutoFit/>
          </a:bodyPr>
          <a:lstStyle/>
          <a:p>
            <a:r>
              <a:rPr lang="en-GB" sz="1400" i="1"/>
              <a:t>Note – if </a:t>
            </a:r>
            <a:r>
              <a:rPr lang="en-US" sz="1400" i="1"/>
              <a:t> you run a test submission and decide that no changes are needed, you must still upload and submit the file again as a live submission. Test files are not processed or accepted as official data, so a live submission is required even if the test file passed validation without any issues. </a:t>
            </a:r>
            <a:endParaRPr lang="en-GB" sz="1400" i="1"/>
          </a:p>
        </p:txBody>
      </p:sp>
      <p:sp>
        <p:nvSpPr>
          <p:cNvPr id="4" name="Rectangle: Rounded Corners 3">
            <a:extLst>
              <a:ext uri="{FF2B5EF4-FFF2-40B4-BE49-F238E27FC236}">
                <a16:creationId xmlns:a16="http://schemas.microsoft.com/office/drawing/2014/main" id="{48BD0AE1-D6D0-D100-F18F-4DEAF347CD11}"/>
              </a:ext>
            </a:extLst>
          </p:cNvPr>
          <p:cNvSpPr/>
          <p:nvPr/>
        </p:nvSpPr>
        <p:spPr>
          <a:xfrm>
            <a:off x="6528741" y="3714044"/>
            <a:ext cx="4703703" cy="970845"/>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83019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D2901-51CA-69DB-44E6-1D4B6EDD00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CC1B4A-1CAA-E516-6080-70320ECBCC34}"/>
              </a:ext>
            </a:extLst>
          </p:cNvPr>
          <p:cNvSpPr>
            <a:spLocks noGrp="1"/>
          </p:cNvSpPr>
          <p:nvPr>
            <p:ph type="title"/>
          </p:nvPr>
        </p:nvSpPr>
        <p:spPr/>
        <p:txBody>
          <a:bodyPr>
            <a:normAutofit/>
          </a:bodyPr>
          <a:lstStyle/>
          <a:p>
            <a:r>
              <a:rPr lang="en-GB"/>
              <a:t>Resubmission and the ‘last good file’ principle</a:t>
            </a:r>
          </a:p>
        </p:txBody>
      </p:sp>
      <p:sp>
        <p:nvSpPr>
          <p:cNvPr id="3" name="Content Placeholder 2">
            <a:extLst>
              <a:ext uri="{FF2B5EF4-FFF2-40B4-BE49-F238E27FC236}">
                <a16:creationId xmlns:a16="http://schemas.microsoft.com/office/drawing/2014/main" id="{095F5C9B-0C22-C755-1267-D2A8EBC5A4D1}"/>
              </a:ext>
            </a:extLst>
          </p:cNvPr>
          <p:cNvSpPr>
            <a:spLocks noGrp="1"/>
          </p:cNvSpPr>
          <p:nvPr>
            <p:ph idx="1"/>
          </p:nvPr>
        </p:nvSpPr>
        <p:spPr>
          <a:xfrm>
            <a:off x="375139" y="1415778"/>
            <a:ext cx="10184706" cy="4680222"/>
          </a:xfrm>
        </p:spPr>
        <p:txBody>
          <a:bodyPr vert="horz" lIns="0" tIns="0" rIns="0" bIns="0" rtlCol="0" anchor="t">
            <a:normAutofit fontScale="62500" lnSpcReduction="20000"/>
          </a:bodyPr>
          <a:lstStyle/>
          <a:p>
            <a:pPr fontAlgn="base">
              <a:lnSpc>
                <a:spcPct val="120000"/>
              </a:lnSpc>
            </a:pPr>
            <a:br>
              <a:rPr lang="en-US" sz="2900"/>
            </a:br>
            <a:r>
              <a:rPr lang="en-US" sz="2900"/>
              <a:t>Some collections, including DIDS 2.0 on NDSP work on a </a:t>
            </a:r>
            <a:r>
              <a:rPr lang="en-US" sz="2900" b="1"/>
              <a:t>“last good file” principle</a:t>
            </a:r>
            <a:r>
              <a:rPr lang="en-US" sz="2900"/>
              <a:t>: </a:t>
            </a:r>
          </a:p>
          <a:p>
            <a:pPr marL="342900" indent="-342900" fontAlgn="base">
              <a:lnSpc>
                <a:spcPct val="120000"/>
              </a:lnSpc>
              <a:buFont typeface="Arial" panose="020B0604020202020204" pitchFamily="34" charset="0"/>
              <a:buChar char="•"/>
            </a:pPr>
            <a:r>
              <a:rPr lang="en-US" sz="2900"/>
              <a:t>You may submit a new file for the same reporting period at any time while the submission window is open. </a:t>
            </a:r>
            <a:endParaRPr lang="en-US" sz="2900">
              <a:cs typeface="Arial"/>
            </a:endParaRPr>
          </a:p>
          <a:p>
            <a:pPr marL="342900" indent="-342900" fontAlgn="base">
              <a:lnSpc>
                <a:spcPct val="120000"/>
              </a:lnSpc>
              <a:buFont typeface="Arial" panose="020B0604020202020204" pitchFamily="34" charset="0"/>
              <a:buChar char="•"/>
            </a:pPr>
            <a:r>
              <a:rPr lang="en-US" sz="2900"/>
              <a:t>NHS England will use the last successfully validated file as the official submission for that reporting period. </a:t>
            </a:r>
            <a:endParaRPr lang="en-US" sz="2900">
              <a:cs typeface="Arial"/>
            </a:endParaRPr>
          </a:p>
          <a:p>
            <a:pPr marL="342900" indent="-342900" fontAlgn="base">
              <a:lnSpc>
                <a:spcPct val="120000"/>
              </a:lnSpc>
              <a:buFont typeface="Arial" panose="020B0604020202020204" pitchFamily="34" charset="0"/>
              <a:buChar char="•"/>
            </a:pPr>
            <a:r>
              <a:rPr lang="en-US" sz="2900"/>
              <a:t>This means that if you choose to resubmit, the new file must include all required records for the reporting period, not just the changes. </a:t>
            </a:r>
          </a:p>
          <a:p>
            <a:pPr marL="342900" indent="-342900" fontAlgn="base">
              <a:lnSpc>
                <a:spcPct val="120000"/>
              </a:lnSpc>
              <a:buFont typeface="Arial" panose="020B0604020202020204" pitchFamily="34" charset="0"/>
              <a:buChar char="•"/>
            </a:pPr>
            <a:r>
              <a:rPr lang="en-US" sz="2900"/>
              <a:t>Once your updated file passes validation, it becomes the official version held by NHS England. </a:t>
            </a:r>
          </a:p>
          <a:p>
            <a:pPr>
              <a:lnSpc>
                <a:spcPct val="120000"/>
              </a:lnSpc>
            </a:pPr>
            <a:br>
              <a:rPr lang="en-US"/>
            </a:br>
            <a:r>
              <a:rPr lang="en-US" sz="2900">
                <a:solidFill>
                  <a:schemeClr val="bg2"/>
                </a:solidFill>
              </a:rPr>
              <a:t>If your </a:t>
            </a:r>
            <a:r>
              <a:rPr lang="en-US" sz="2900" err="1">
                <a:solidFill>
                  <a:schemeClr val="bg2"/>
                </a:solidFill>
              </a:rPr>
              <a:t>organisation</a:t>
            </a:r>
            <a:r>
              <a:rPr lang="en-US" sz="2900">
                <a:solidFill>
                  <a:schemeClr val="bg2"/>
                </a:solidFill>
              </a:rPr>
              <a:t> has already submitted data to NDSP for a reporting period, you can still submit another file to update or correct the data. When this happens, the portal will display a message informing you that your </a:t>
            </a:r>
            <a:r>
              <a:rPr lang="en-US" sz="2900" err="1">
                <a:solidFill>
                  <a:schemeClr val="bg2"/>
                </a:solidFill>
              </a:rPr>
              <a:t>organisation</a:t>
            </a:r>
            <a:r>
              <a:rPr lang="en-US" sz="2900">
                <a:solidFill>
                  <a:schemeClr val="bg2"/>
                </a:solidFill>
              </a:rPr>
              <a:t> already submitted for that period, but you can resubmit if you need to.</a:t>
            </a:r>
            <a:endParaRPr lang="en-US" sz="2900">
              <a:solidFill>
                <a:schemeClr val="bg2"/>
              </a:solidFill>
              <a:cs typeface="Arial"/>
            </a:endParaRPr>
          </a:p>
          <a:p>
            <a:pPr>
              <a:lnSpc>
                <a:spcPct val="120000"/>
              </a:lnSpc>
            </a:pPr>
            <a:br>
              <a:rPr lang="en-US"/>
            </a:br>
            <a:endParaRPr lang="en-GB"/>
          </a:p>
        </p:txBody>
      </p:sp>
    </p:spTree>
    <p:extLst>
      <p:ext uri="{BB962C8B-B14F-4D97-AF65-F5344CB8AC3E}">
        <p14:creationId xmlns:p14="http://schemas.microsoft.com/office/powerpoint/2010/main" val="1493212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48125-9916-81F0-6C8A-E6D09C2BD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59F292-E0CB-36C7-4DF2-E69A7F738DB0}"/>
              </a:ext>
            </a:extLst>
          </p:cNvPr>
          <p:cNvSpPr>
            <a:spLocks noGrp="1"/>
          </p:cNvSpPr>
          <p:nvPr>
            <p:ph type="title"/>
          </p:nvPr>
        </p:nvSpPr>
        <p:spPr/>
        <p:txBody>
          <a:bodyPr/>
          <a:lstStyle/>
          <a:p>
            <a:r>
              <a:rPr lang="en-GB"/>
              <a:t>Viewing your submissions and validation reports</a:t>
            </a:r>
          </a:p>
        </p:txBody>
      </p:sp>
    </p:spTree>
    <p:extLst>
      <p:ext uri="{BB962C8B-B14F-4D97-AF65-F5344CB8AC3E}">
        <p14:creationId xmlns:p14="http://schemas.microsoft.com/office/powerpoint/2010/main" val="392997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3E55A-7595-B167-4BF3-21C3117CF9A2}"/>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07EB08-753E-8950-9296-47A5C07673FD}"/>
              </a:ext>
            </a:extLst>
          </p:cNvPr>
          <p:cNvSpPr>
            <a:spLocks noGrp="1"/>
          </p:cNvSpPr>
          <p:nvPr>
            <p:ph idx="1"/>
          </p:nvPr>
        </p:nvSpPr>
        <p:spPr>
          <a:xfrm>
            <a:off x="432000" y="1563757"/>
            <a:ext cx="11088000" cy="4664242"/>
          </a:xfrm>
        </p:spPr>
        <p:txBody>
          <a:bodyPr>
            <a:normAutofit/>
          </a:bodyPr>
          <a:lstStyle/>
          <a:p>
            <a:r>
              <a:rPr lang="en-GB" sz="1800" dirty="0">
                <a:ea typeface="Calibri" panose="020F0502020204030204" pitchFamily="34" charset="0"/>
                <a:cs typeface="Times New Roman" panose="02020603050405020304" pitchFamily="18" charset="0"/>
              </a:rPr>
              <a:t>Summary of key themes we wanted to feedback on today:</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Lower level of awareness/review of System Conformance Checklist and Data Model than other documents.</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A number of users still need to download the DIDS v2.0 XML Schema / CSV Format.</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Feedback on the new timestamp data items – clarification of requirements and challenges of reporting/accuracy from some respondents. </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‘Local Codes’ and NICIP/SNOMED CT – clarification needed on what is stopping in DIDS v2.0.</a:t>
            </a:r>
            <a:endParaRPr lang="en-US"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E7826BE-1773-5A96-A75E-20BD6785737F}"/>
              </a:ext>
            </a:extLst>
          </p:cNvPr>
          <p:cNvSpPr>
            <a:spLocks noGrp="1"/>
          </p:cNvSpPr>
          <p:nvPr>
            <p:ph type="title"/>
          </p:nvPr>
        </p:nvSpPr>
        <p:spPr/>
        <p:txBody>
          <a:bodyPr/>
          <a:lstStyle/>
          <a:p>
            <a:r>
              <a:rPr lang="en-GB" spc="-40" dirty="0"/>
              <a:t>State of Readiness Questionnaire</a:t>
            </a:r>
          </a:p>
        </p:txBody>
      </p:sp>
      <p:pic>
        <p:nvPicPr>
          <p:cNvPr id="3" name="Graphic 2" descr="Group with solid fill">
            <a:extLst>
              <a:ext uri="{FF2B5EF4-FFF2-40B4-BE49-F238E27FC236}">
                <a16:creationId xmlns:a16="http://schemas.microsoft.com/office/drawing/2014/main" id="{C61C34D3-70AA-3D16-C144-9A43370523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556568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B4B3D-304C-FD9E-ED39-EC07826A9E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93F305-33A3-8EA6-BDA7-2ECFFEDA2812}"/>
              </a:ext>
            </a:extLst>
          </p:cNvPr>
          <p:cNvSpPr>
            <a:spLocks noGrp="1"/>
          </p:cNvSpPr>
          <p:nvPr>
            <p:ph type="title"/>
          </p:nvPr>
        </p:nvSpPr>
        <p:spPr/>
        <p:txBody>
          <a:bodyPr/>
          <a:lstStyle/>
          <a:p>
            <a:r>
              <a:rPr lang="en-GB"/>
              <a:t>Viewing the status of your submissions</a:t>
            </a:r>
          </a:p>
        </p:txBody>
      </p:sp>
      <p:sp>
        <p:nvSpPr>
          <p:cNvPr id="3" name="Content Placeholder 2">
            <a:extLst>
              <a:ext uri="{FF2B5EF4-FFF2-40B4-BE49-F238E27FC236}">
                <a16:creationId xmlns:a16="http://schemas.microsoft.com/office/drawing/2014/main" id="{3F1A967F-9242-E753-8D48-4F4BF2706688}"/>
              </a:ext>
            </a:extLst>
          </p:cNvPr>
          <p:cNvSpPr>
            <a:spLocks noGrp="1"/>
          </p:cNvSpPr>
          <p:nvPr>
            <p:ph idx="1"/>
          </p:nvPr>
        </p:nvSpPr>
        <p:spPr>
          <a:xfrm>
            <a:off x="375138" y="1415778"/>
            <a:ext cx="10145378" cy="4026443"/>
          </a:xfrm>
        </p:spPr>
        <p:txBody>
          <a:bodyPr/>
          <a:lstStyle/>
          <a:p>
            <a:r>
              <a:rPr lang="en-GB"/>
              <a:t>The submissions table gives you a summary of past submissions, and helps you navigate to details for each submission. </a:t>
            </a:r>
            <a:br>
              <a:rPr lang="en-GB"/>
            </a:br>
            <a:br>
              <a:rPr lang="en-GB"/>
            </a:br>
            <a:r>
              <a:rPr lang="en-GB"/>
              <a:t>You can get to the submissions page from the top bar menu. </a:t>
            </a:r>
          </a:p>
        </p:txBody>
      </p:sp>
      <p:pic>
        <p:nvPicPr>
          <p:cNvPr id="5" name="Picture 4" descr="Screenshot of the NDSP header, showing the top line navigation options">
            <a:extLst>
              <a:ext uri="{FF2B5EF4-FFF2-40B4-BE49-F238E27FC236}">
                <a16:creationId xmlns:a16="http://schemas.microsoft.com/office/drawing/2014/main" id="{3C2ADFAB-161E-F6C4-537C-488AC1FAD942}"/>
              </a:ext>
            </a:extLst>
          </p:cNvPr>
          <p:cNvPicPr>
            <a:picLocks noChangeAspect="1"/>
          </p:cNvPicPr>
          <p:nvPr/>
        </p:nvPicPr>
        <p:blipFill>
          <a:blip r:embed="rId2"/>
          <a:stretch>
            <a:fillRect/>
          </a:stretch>
        </p:blipFill>
        <p:spPr>
          <a:xfrm>
            <a:off x="1187097" y="3685472"/>
            <a:ext cx="8716591" cy="1276528"/>
          </a:xfrm>
          <a:prstGeom prst="rect">
            <a:avLst/>
          </a:prstGeom>
        </p:spPr>
      </p:pic>
      <p:sp>
        <p:nvSpPr>
          <p:cNvPr id="6" name="Oval 5">
            <a:extLst>
              <a:ext uri="{FF2B5EF4-FFF2-40B4-BE49-F238E27FC236}">
                <a16:creationId xmlns:a16="http://schemas.microsoft.com/office/drawing/2014/main" id="{F4A43233-815D-20F6-8482-E12A4FEB73DD}"/>
              </a:ext>
            </a:extLst>
          </p:cNvPr>
          <p:cNvSpPr/>
          <p:nvPr/>
        </p:nvSpPr>
        <p:spPr>
          <a:xfrm>
            <a:off x="1366684" y="4129548"/>
            <a:ext cx="1091381" cy="38345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78295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85ACB-83F6-AA16-38B3-3F1CA0E49F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38C5F3-2AE9-B375-8B4E-FF78EFEFD2A1}"/>
              </a:ext>
            </a:extLst>
          </p:cNvPr>
          <p:cNvSpPr>
            <a:spLocks noGrp="1"/>
          </p:cNvSpPr>
          <p:nvPr>
            <p:ph type="title"/>
          </p:nvPr>
        </p:nvSpPr>
        <p:spPr/>
        <p:txBody>
          <a:bodyPr/>
          <a:lstStyle/>
          <a:p>
            <a:r>
              <a:rPr lang="en-GB"/>
              <a:t>The submissions table</a:t>
            </a:r>
          </a:p>
        </p:txBody>
      </p:sp>
      <p:pic>
        <p:nvPicPr>
          <p:cNvPr id="9" name="Picture 8" descr="A screenshot of a computer&#10;&#10;AI-generated content may be incorrect.">
            <a:extLst>
              <a:ext uri="{FF2B5EF4-FFF2-40B4-BE49-F238E27FC236}">
                <a16:creationId xmlns:a16="http://schemas.microsoft.com/office/drawing/2014/main" id="{911B537A-B3BC-DE1E-BC53-72B742F2DECB}"/>
              </a:ext>
            </a:extLst>
          </p:cNvPr>
          <p:cNvPicPr>
            <a:picLocks noChangeAspect="1"/>
          </p:cNvPicPr>
          <p:nvPr/>
        </p:nvPicPr>
        <p:blipFill>
          <a:blip r:embed="rId2"/>
          <a:stretch>
            <a:fillRect/>
          </a:stretch>
        </p:blipFill>
        <p:spPr>
          <a:xfrm>
            <a:off x="6909961" y="1029666"/>
            <a:ext cx="4869331" cy="4798668"/>
          </a:xfrm>
          <a:prstGeom prst="rect">
            <a:avLst/>
          </a:prstGeom>
        </p:spPr>
      </p:pic>
      <p:sp>
        <p:nvSpPr>
          <p:cNvPr id="12" name="TextBox 11">
            <a:extLst>
              <a:ext uri="{FF2B5EF4-FFF2-40B4-BE49-F238E27FC236}">
                <a16:creationId xmlns:a16="http://schemas.microsoft.com/office/drawing/2014/main" id="{5FD64785-3A08-B2A1-5350-6C19506D69D6}"/>
              </a:ext>
            </a:extLst>
          </p:cNvPr>
          <p:cNvSpPr txBox="1"/>
          <p:nvPr/>
        </p:nvSpPr>
        <p:spPr>
          <a:xfrm>
            <a:off x="604383" y="1199535"/>
            <a:ext cx="6076334" cy="5416868"/>
          </a:xfrm>
          <a:prstGeom prst="rect">
            <a:avLst/>
          </a:prstGeom>
          <a:noFill/>
        </p:spPr>
        <p:txBody>
          <a:bodyPr wrap="square" lIns="91440" tIns="45720" rIns="91440" bIns="45720" rtlCol="0" anchor="t">
            <a:spAutoFit/>
          </a:bodyPr>
          <a:lstStyle/>
          <a:p>
            <a:pPr fontAlgn="base"/>
            <a:r>
              <a:rPr lang="en-GB"/>
              <a:t>You can see a summary of all files submitted for a collection and the organisations you have permission to access.   </a:t>
            </a:r>
            <a:br>
              <a:rPr lang="en-GB"/>
            </a:br>
            <a:br>
              <a:rPr lang="en-GB"/>
            </a:br>
            <a:r>
              <a:rPr lang="en-GB"/>
              <a:t>From here you can see the status of each submission, who submitted it, and access validation feedback as it becomes available.  </a:t>
            </a:r>
            <a:br>
              <a:rPr lang="en-GB"/>
            </a:br>
            <a:br>
              <a:rPr lang="en-GB"/>
            </a:br>
            <a:r>
              <a:rPr lang="en-GB"/>
              <a:t>Submission statuses:</a:t>
            </a:r>
            <a:br>
              <a:rPr lang="en-GB"/>
            </a:br>
            <a:br>
              <a:rPr lang="en-GB"/>
            </a:br>
            <a:r>
              <a:rPr lang="en-US" sz="1600" b="1"/>
              <a:t>Pending validation</a:t>
            </a:r>
            <a:r>
              <a:rPr lang="en-US" sz="1600"/>
              <a:t> – the file has been received and is waiting to be validated</a:t>
            </a:r>
          </a:p>
          <a:p>
            <a:pPr fontAlgn="base"/>
            <a:r>
              <a:rPr lang="en-US" sz="1600" b="1"/>
              <a:t>Successful</a:t>
            </a:r>
            <a:r>
              <a:rPr lang="en-US" sz="1600"/>
              <a:t> – the file passed validation with no errors or warnings</a:t>
            </a:r>
          </a:p>
          <a:p>
            <a:pPr fontAlgn="base"/>
            <a:r>
              <a:rPr lang="en-US" sz="1600" b="1"/>
              <a:t>Successful with warnings</a:t>
            </a:r>
            <a:r>
              <a:rPr lang="en-US" sz="1600"/>
              <a:t> – the file passed validation, but warnings were found</a:t>
            </a:r>
          </a:p>
          <a:p>
            <a:pPr fontAlgn="base"/>
            <a:r>
              <a:rPr lang="en-US" sz="1600" b="1"/>
              <a:t>Rejected</a:t>
            </a:r>
            <a:r>
              <a:rPr lang="en-US" sz="1600"/>
              <a:t> – the file failed validation and was not accepted</a:t>
            </a:r>
          </a:p>
          <a:p>
            <a:br>
              <a:rPr lang="en-GB"/>
            </a:br>
            <a:r>
              <a:rPr lang="en-GB"/>
              <a:t>Statuses update automatically once validation is complete.</a:t>
            </a:r>
          </a:p>
        </p:txBody>
      </p:sp>
    </p:spTree>
    <p:extLst>
      <p:ext uri="{BB962C8B-B14F-4D97-AF65-F5344CB8AC3E}">
        <p14:creationId xmlns:p14="http://schemas.microsoft.com/office/powerpoint/2010/main" val="204359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36C9B-D8D5-D9A7-BE3A-9055E64A15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8FFE19-9DC6-7CAB-B97F-A76051F2CC13}"/>
              </a:ext>
            </a:extLst>
          </p:cNvPr>
          <p:cNvSpPr>
            <a:spLocks noGrp="1"/>
          </p:cNvSpPr>
          <p:nvPr>
            <p:ph type="title"/>
          </p:nvPr>
        </p:nvSpPr>
        <p:spPr/>
        <p:txBody>
          <a:bodyPr/>
          <a:lstStyle/>
          <a:p>
            <a:r>
              <a:rPr lang="en-GB"/>
              <a:t>The validation process</a:t>
            </a:r>
          </a:p>
        </p:txBody>
      </p:sp>
      <p:pic>
        <p:nvPicPr>
          <p:cNvPr id="7" name="Content Placeholder 6" descr="A screenshot of a computer&#10;&#10;AI-generated content may be incorrect.">
            <a:extLst>
              <a:ext uri="{FF2B5EF4-FFF2-40B4-BE49-F238E27FC236}">
                <a16:creationId xmlns:a16="http://schemas.microsoft.com/office/drawing/2014/main" id="{BCB0F14A-2B09-C2B5-75B3-32C3556F7884}"/>
              </a:ext>
            </a:extLst>
          </p:cNvPr>
          <p:cNvPicPr>
            <a:picLocks noGrp="1" noChangeAspect="1"/>
          </p:cNvPicPr>
          <p:nvPr>
            <p:ph idx="1"/>
          </p:nvPr>
        </p:nvPicPr>
        <p:blipFill>
          <a:blip r:embed="rId2"/>
          <a:stretch>
            <a:fillRect/>
          </a:stretch>
        </p:blipFill>
        <p:spPr>
          <a:xfrm>
            <a:off x="6726044" y="1079253"/>
            <a:ext cx="4866188" cy="4699494"/>
          </a:xfrm>
          <a:prstGeom prst="rect">
            <a:avLst/>
          </a:prstGeom>
        </p:spPr>
      </p:pic>
      <p:sp>
        <p:nvSpPr>
          <p:cNvPr id="8" name="TextBox 7">
            <a:extLst>
              <a:ext uri="{FF2B5EF4-FFF2-40B4-BE49-F238E27FC236}">
                <a16:creationId xmlns:a16="http://schemas.microsoft.com/office/drawing/2014/main" id="{906B6840-5BF9-E753-FC70-A34CC45495F5}"/>
              </a:ext>
            </a:extLst>
          </p:cNvPr>
          <p:cNvSpPr txBox="1"/>
          <p:nvPr/>
        </p:nvSpPr>
        <p:spPr>
          <a:xfrm>
            <a:off x="599768" y="1582992"/>
            <a:ext cx="6027174" cy="4708981"/>
          </a:xfrm>
          <a:prstGeom prst="rect">
            <a:avLst/>
          </a:prstGeom>
          <a:noFill/>
        </p:spPr>
        <p:txBody>
          <a:bodyPr wrap="square" rtlCol="0">
            <a:spAutoFit/>
          </a:bodyPr>
          <a:lstStyle/>
          <a:p>
            <a:r>
              <a:rPr lang="en-GB" sz="2000"/>
              <a:t>Newly uploaded files will show as ‘Pending validation’’ whilst validation checks are run. </a:t>
            </a:r>
            <a:br>
              <a:rPr lang="en-GB" sz="2000"/>
            </a:br>
            <a:br>
              <a:rPr lang="en-GB" sz="2000"/>
            </a:br>
            <a:r>
              <a:rPr lang="en-US" sz="2000"/>
              <a:t>When the validation process is complete, the status of your file will automatically updated to the status that reflects the outcome of the validation. You will receive a notification to let you know that the validation results are ready.</a:t>
            </a:r>
            <a:br>
              <a:rPr lang="en-US" sz="2000"/>
            </a:br>
            <a:br>
              <a:rPr lang="en-US" sz="2000"/>
            </a:br>
            <a:r>
              <a:rPr lang="en-US" sz="2000"/>
              <a:t>You must refresh the page to see the updated status. </a:t>
            </a:r>
            <a:br>
              <a:rPr lang="en-US" sz="2000"/>
            </a:br>
            <a:br>
              <a:rPr lang="en-US" sz="2000"/>
            </a:br>
            <a:r>
              <a:rPr lang="en-US" sz="2000"/>
              <a:t>Clicking on the ‘view’ action for a particular table row will take you to the Submission Details and validation feedback page</a:t>
            </a:r>
            <a:endParaRPr lang="en-GB" sz="2000"/>
          </a:p>
        </p:txBody>
      </p:sp>
      <p:sp>
        <p:nvSpPr>
          <p:cNvPr id="3" name="Rectangle: Rounded Corners 2">
            <a:extLst>
              <a:ext uri="{FF2B5EF4-FFF2-40B4-BE49-F238E27FC236}">
                <a16:creationId xmlns:a16="http://schemas.microsoft.com/office/drawing/2014/main" id="{4B6DE300-5604-6EF0-CDFF-F39A7304596C}"/>
              </a:ext>
            </a:extLst>
          </p:cNvPr>
          <p:cNvSpPr/>
          <p:nvPr/>
        </p:nvSpPr>
        <p:spPr>
          <a:xfrm>
            <a:off x="10735733" y="3567289"/>
            <a:ext cx="474134" cy="2314222"/>
          </a:xfrm>
          <a:prstGeom prst="round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6656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A6466-2E62-A8AB-8893-274CAB56E0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FE09F8-BBF2-8E74-A563-919C035A2D7F}"/>
              </a:ext>
            </a:extLst>
          </p:cNvPr>
          <p:cNvSpPr>
            <a:spLocks noGrp="1"/>
          </p:cNvSpPr>
          <p:nvPr>
            <p:ph type="title"/>
          </p:nvPr>
        </p:nvSpPr>
        <p:spPr/>
        <p:txBody>
          <a:bodyPr/>
          <a:lstStyle/>
          <a:p>
            <a:r>
              <a:rPr lang="en-GB"/>
              <a:t>Submission details and viewing validation feedback</a:t>
            </a:r>
          </a:p>
        </p:txBody>
      </p:sp>
      <p:sp>
        <p:nvSpPr>
          <p:cNvPr id="4" name="Content Placeholder 3">
            <a:extLst>
              <a:ext uri="{FF2B5EF4-FFF2-40B4-BE49-F238E27FC236}">
                <a16:creationId xmlns:a16="http://schemas.microsoft.com/office/drawing/2014/main" id="{F8C8017B-AFB2-8552-CD90-ADCF456F3E0E}"/>
              </a:ext>
            </a:extLst>
          </p:cNvPr>
          <p:cNvSpPr>
            <a:spLocks noGrp="1"/>
          </p:cNvSpPr>
          <p:nvPr>
            <p:ph idx="1"/>
          </p:nvPr>
        </p:nvSpPr>
        <p:spPr>
          <a:xfrm>
            <a:off x="375138" y="1415778"/>
            <a:ext cx="6527107" cy="4650725"/>
          </a:xfrm>
        </p:spPr>
        <p:txBody>
          <a:bodyPr>
            <a:normAutofit/>
          </a:bodyPr>
          <a:lstStyle/>
          <a:p>
            <a:r>
              <a:rPr lang="en-US" sz="2000"/>
              <a:t>The Submission details page provides a view of a single data submission. It allows you to confirm what was submitted, check the current status, and review validation feedback once processing has completed.</a:t>
            </a:r>
            <a:br>
              <a:rPr lang="en-US" sz="2000"/>
            </a:br>
            <a:br>
              <a:rPr lang="en-US" sz="2000"/>
            </a:br>
            <a:r>
              <a:rPr lang="en-US" sz="2000"/>
              <a:t>The validation feedback section includes:</a:t>
            </a:r>
            <a:br>
              <a:rPr lang="en-US" sz="2000"/>
            </a:br>
            <a:br>
              <a:rPr lang="en-US" sz="2000"/>
            </a:br>
            <a:r>
              <a:rPr lang="en-US" sz="2000"/>
              <a:t>	- Number of records processed</a:t>
            </a:r>
            <a:br>
              <a:rPr lang="en-US" sz="2000"/>
            </a:br>
            <a:r>
              <a:rPr lang="en-US" sz="2000"/>
              <a:t>	- Number of errors found during validation</a:t>
            </a:r>
            <a:br>
              <a:rPr lang="en-US" sz="2000"/>
            </a:br>
            <a:r>
              <a:rPr lang="en-US" sz="2000"/>
              <a:t>	- Number of warnings found during validation</a:t>
            </a:r>
            <a:br>
              <a:rPr lang="en-US" sz="2000"/>
            </a:br>
            <a:br>
              <a:rPr lang="en-US" sz="2000"/>
            </a:br>
            <a:r>
              <a:rPr lang="en-US" sz="2000">
                <a:solidFill>
                  <a:schemeClr val="bg2"/>
                </a:solidFill>
              </a:rPr>
              <a:t>Once the submission has been validated, you can select Download validation report to download the full validation report. This report provides detailed information about validation issues, including which records failed and why.</a:t>
            </a:r>
            <a:endParaRPr lang="en-GB" sz="2000">
              <a:solidFill>
                <a:schemeClr val="bg2"/>
              </a:solidFill>
            </a:endParaRPr>
          </a:p>
        </p:txBody>
      </p:sp>
      <p:pic>
        <p:nvPicPr>
          <p:cNvPr id="6" name="Picture 5" descr="Screenshot of the 'Submission Details' page">
            <a:extLst>
              <a:ext uri="{FF2B5EF4-FFF2-40B4-BE49-F238E27FC236}">
                <a16:creationId xmlns:a16="http://schemas.microsoft.com/office/drawing/2014/main" id="{566B0272-6078-B607-DC88-C2982CF66E34}"/>
              </a:ext>
            </a:extLst>
          </p:cNvPr>
          <p:cNvPicPr>
            <a:picLocks noChangeAspect="1"/>
          </p:cNvPicPr>
          <p:nvPr/>
        </p:nvPicPr>
        <p:blipFill>
          <a:blip r:embed="rId3"/>
          <a:stretch>
            <a:fillRect/>
          </a:stretch>
        </p:blipFill>
        <p:spPr>
          <a:xfrm>
            <a:off x="7124511" y="1592825"/>
            <a:ext cx="4429513" cy="3826542"/>
          </a:xfrm>
          <a:prstGeom prst="rect">
            <a:avLst/>
          </a:prstGeom>
        </p:spPr>
      </p:pic>
    </p:spTree>
    <p:extLst>
      <p:ext uri="{BB962C8B-B14F-4D97-AF65-F5344CB8AC3E}">
        <p14:creationId xmlns:p14="http://schemas.microsoft.com/office/powerpoint/2010/main" val="366884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693DB-D127-1E19-604A-70AFD5FDA6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44699C-44AC-37F6-2DC6-81B9F76C2861}"/>
              </a:ext>
            </a:extLst>
          </p:cNvPr>
          <p:cNvSpPr>
            <a:spLocks noGrp="1"/>
          </p:cNvSpPr>
          <p:nvPr>
            <p:ph type="title"/>
          </p:nvPr>
        </p:nvSpPr>
        <p:spPr/>
        <p:txBody>
          <a:bodyPr/>
          <a:lstStyle/>
          <a:p>
            <a:r>
              <a:rPr lang="en-GB"/>
              <a:t>DIDS 2.0 Validation reports - tab 1</a:t>
            </a:r>
          </a:p>
        </p:txBody>
      </p:sp>
      <p:sp>
        <p:nvSpPr>
          <p:cNvPr id="4" name="Content Placeholder 3">
            <a:extLst>
              <a:ext uri="{FF2B5EF4-FFF2-40B4-BE49-F238E27FC236}">
                <a16:creationId xmlns:a16="http://schemas.microsoft.com/office/drawing/2014/main" id="{02F91CC6-ACE2-A10D-8C94-DC9346748F5A}"/>
              </a:ext>
            </a:extLst>
          </p:cNvPr>
          <p:cNvSpPr>
            <a:spLocks noGrp="1"/>
          </p:cNvSpPr>
          <p:nvPr>
            <p:ph idx="1"/>
          </p:nvPr>
        </p:nvSpPr>
        <p:spPr>
          <a:xfrm>
            <a:off x="488027" y="1371351"/>
            <a:ext cx="9427623" cy="4650725"/>
          </a:xfrm>
        </p:spPr>
        <p:txBody>
          <a:bodyPr>
            <a:normAutofit/>
          </a:bodyPr>
          <a:lstStyle/>
          <a:p>
            <a:r>
              <a:rPr lang="en-US" sz="2000"/>
              <a:t>The report is an excel file with three tabs:</a:t>
            </a:r>
            <a:br>
              <a:rPr lang="en-US" sz="2000"/>
            </a:br>
            <a:br>
              <a:rPr lang="en-US" sz="2000"/>
            </a:br>
            <a:r>
              <a:rPr lang="en-US" sz="2000"/>
              <a:t>Summary tab (see right), gives you the file status, submission ID, file name and other descriptive data about the file and submission.</a:t>
            </a:r>
            <a:br>
              <a:rPr lang="en-US" sz="2000"/>
            </a:br>
            <a:endParaRPr lang="en-GB" sz="2000"/>
          </a:p>
        </p:txBody>
      </p:sp>
      <p:pic>
        <p:nvPicPr>
          <p:cNvPr id="5" name="Picture 4" descr="A screenshot of a data report&#10;&#10;AI-generated content may be incorrect.">
            <a:extLst>
              <a:ext uri="{FF2B5EF4-FFF2-40B4-BE49-F238E27FC236}">
                <a16:creationId xmlns:a16="http://schemas.microsoft.com/office/drawing/2014/main" id="{5FB382FF-00C1-2D0F-5FEC-CFBB91D5DF08}"/>
              </a:ext>
            </a:extLst>
          </p:cNvPr>
          <p:cNvPicPr>
            <a:picLocks noChangeAspect="1"/>
          </p:cNvPicPr>
          <p:nvPr/>
        </p:nvPicPr>
        <p:blipFill>
          <a:blip r:embed="rId3"/>
          <a:stretch>
            <a:fillRect/>
          </a:stretch>
        </p:blipFill>
        <p:spPr>
          <a:xfrm>
            <a:off x="2641600" y="2809991"/>
            <a:ext cx="6537094" cy="3418786"/>
          </a:xfrm>
          <a:prstGeom prst="rect">
            <a:avLst/>
          </a:prstGeom>
        </p:spPr>
      </p:pic>
    </p:spTree>
    <p:extLst>
      <p:ext uri="{BB962C8B-B14F-4D97-AF65-F5344CB8AC3E}">
        <p14:creationId xmlns:p14="http://schemas.microsoft.com/office/powerpoint/2010/main" val="4221560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6B38C-8F7F-42B5-0591-8500F3E880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51FC6A-B235-D235-36C7-4913BD19BF22}"/>
              </a:ext>
            </a:extLst>
          </p:cNvPr>
          <p:cNvSpPr>
            <a:spLocks noGrp="1"/>
          </p:cNvSpPr>
          <p:nvPr>
            <p:ph type="title"/>
          </p:nvPr>
        </p:nvSpPr>
        <p:spPr/>
        <p:txBody>
          <a:bodyPr/>
          <a:lstStyle/>
          <a:p>
            <a:r>
              <a:rPr lang="en-GB"/>
              <a:t>DIDS 2.0 Validation reports – tab 2</a:t>
            </a:r>
          </a:p>
        </p:txBody>
      </p:sp>
      <p:sp>
        <p:nvSpPr>
          <p:cNvPr id="4" name="Content Placeholder 3">
            <a:extLst>
              <a:ext uri="{FF2B5EF4-FFF2-40B4-BE49-F238E27FC236}">
                <a16:creationId xmlns:a16="http://schemas.microsoft.com/office/drawing/2014/main" id="{E83124EE-8851-BC12-4233-B879AEACBEEE}"/>
              </a:ext>
            </a:extLst>
          </p:cNvPr>
          <p:cNvSpPr>
            <a:spLocks noGrp="1"/>
          </p:cNvSpPr>
          <p:nvPr>
            <p:ph idx="1"/>
          </p:nvPr>
        </p:nvSpPr>
        <p:spPr>
          <a:xfrm>
            <a:off x="375138" y="1415778"/>
            <a:ext cx="10430514" cy="4650725"/>
          </a:xfrm>
        </p:spPr>
        <p:txBody>
          <a:bodyPr>
            <a:normAutofit/>
          </a:bodyPr>
          <a:lstStyle/>
          <a:p>
            <a:endParaRPr lang="en-US" sz="2000"/>
          </a:p>
          <a:p>
            <a:r>
              <a:rPr lang="en-US" sz="2000"/>
              <a:t>The error summary tab gives an overview of the types of any errors or warnings in your file, including counts of how often each error occurs.</a:t>
            </a:r>
            <a:br>
              <a:rPr lang="en-US" sz="2000"/>
            </a:br>
            <a:endParaRPr lang="en-GB" sz="2000"/>
          </a:p>
        </p:txBody>
      </p:sp>
      <p:pic>
        <p:nvPicPr>
          <p:cNvPr id="1028" name="Picture 4">
            <a:extLst>
              <a:ext uri="{FF2B5EF4-FFF2-40B4-BE49-F238E27FC236}">
                <a16:creationId xmlns:a16="http://schemas.microsoft.com/office/drawing/2014/main" id="{7E055342-58F8-F761-575B-B5E42ED51E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265" y="3047424"/>
            <a:ext cx="10176387" cy="2202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492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E3BC9-1D38-AA18-099E-E6F56A3C5D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98CBC9-5188-8597-A27D-DB9A03CC95C6}"/>
              </a:ext>
            </a:extLst>
          </p:cNvPr>
          <p:cNvSpPr>
            <a:spLocks noGrp="1"/>
          </p:cNvSpPr>
          <p:nvPr>
            <p:ph type="title"/>
          </p:nvPr>
        </p:nvSpPr>
        <p:spPr/>
        <p:txBody>
          <a:bodyPr/>
          <a:lstStyle/>
          <a:p>
            <a:r>
              <a:rPr lang="en-GB"/>
              <a:t>DIDS 2.0 Validation reports - tab 3</a:t>
            </a:r>
          </a:p>
        </p:txBody>
      </p:sp>
      <p:sp>
        <p:nvSpPr>
          <p:cNvPr id="4" name="Content Placeholder 3">
            <a:extLst>
              <a:ext uri="{FF2B5EF4-FFF2-40B4-BE49-F238E27FC236}">
                <a16:creationId xmlns:a16="http://schemas.microsoft.com/office/drawing/2014/main" id="{3F770D17-77EE-197F-9FAB-89264B7791C2}"/>
              </a:ext>
            </a:extLst>
          </p:cNvPr>
          <p:cNvSpPr>
            <a:spLocks noGrp="1"/>
          </p:cNvSpPr>
          <p:nvPr>
            <p:ph idx="1"/>
          </p:nvPr>
        </p:nvSpPr>
        <p:spPr>
          <a:xfrm>
            <a:off x="375138" y="1415778"/>
            <a:ext cx="10430514" cy="4650725"/>
          </a:xfrm>
        </p:spPr>
        <p:txBody>
          <a:bodyPr>
            <a:normAutofit/>
          </a:bodyPr>
          <a:lstStyle/>
          <a:p>
            <a:br>
              <a:rPr lang="en-US" sz="2000"/>
            </a:br>
            <a:r>
              <a:rPr lang="en-US" sz="2000"/>
              <a:t>The error data tab gives you full details of each error and warning, including the error codes, nature of the issue and the accession number. </a:t>
            </a:r>
            <a:br>
              <a:rPr lang="en-US" sz="2000"/>
            </a:br>
            <a:endParaRPr lang="en-GB" sz="2000"/>
          </a:p>
        </p:txBody>
      </p:sp>
      <p:pic>
        <p:nvPicPr>
          <p:cNvPr id="2050" name="Picture 2">
            <a:extLst>
              <a:ext uri="{FF2B5EF4-FFF2-40B4-BE49-F238E27FC236}">
                <a16:creationId xmlns:a16="http://schemas.microsoft.com/office/drawing/2014/main" id="{6772F93A-65F5-A7AF-E9CB-0E056824F1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9871" y="2715027"/>
            <a:ext cx="9625781" cy="3351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656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B56FC-35A1-6298-8B67-193427D5F2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DC6796-B5ED-6203-B0B8-2FC2427CB5F1}"/>
              </a:ext>
            </a:extLst>
          </p:cNvPr>
          <p:cNvSpPr>
            <a:spLocks noGrp="1"/>
          </p:cNvSpPr>
          <p:nvPr>
            <p:ph type="title"/>
          </p:nvPr>
        </p:nvSpPr>
        <p:spPr/>
        <p:txBody>
          <a:bodyPr/>
          <a:lstStyle/>
          <a:p>
            <a:r>
              <a:rPr lang="en-GB"/>
              <a:t>Where to go for more information on NDSP</a:t>
            </a:r>
          </a:p>
        </p:txBody>
      </p:sp>
    </p:spTree>
    <p:extLst>
      <p:ext uri="{BB962C8B-B14F-4D97-AF65-F5344CB8AC3E}">
        <p14:creationId xmlns:p14="http://schemas.microsoft.com/office/powerpoint/2010/main" val="405921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5BFF1-6490-ACCC-2C5E-11A506540C2F}"/>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F4D4A5EC-7B9C-9DA0-B665-096000B4ADCE}"/>
              </a:ext>
            </a:extLst>
          </p:cNvPr>
          <p:cNvSpPr>
            <a:spLocks noGrp="1"/>
          </p:cNvSpPr>
          <p:nvPr>
            <p:ph type="title"/>
          </p:nvPr>
        </p:nvSpPr>
        <p:spPr>
          <a:xfrm>
            <a:off x="432000" y="432000"/>
            <a:ext cx="11404154" cy="865186"/>
          </a:xfrm>
        </p:spPr>
        <p:txBody>
          <a:bodyPr/>
          <a:lstStyle/>
          <a:p>
            <a:r>
              <a:rPr lang="en-GB"/>
              <a:t>Further support</a:t>
            </a:r>
            <a:endParaRPr lang="en-GB" spc="-40"/>
          </a:p>
        </p:txBody>
      </p:sp>
      <p:sp>
        <p:nvSpPr>
          <p:cNvPr id="5" name="Content Placeholder 4">
            <a:extLst>
              <a:ext uri="{FF2B5EF4-FFF2-40B4-BE49-F238E27FC236}">
                <a16:creationId xmlns:a16="http://schemas.microsoft.com/office/drawing/2014/main" id="{FDBEB54A-B9A2-B1B5-3B15-F12695EBCF61}"/>
              </a:ext>
            </a:extLst>
          </p:cNvPr>
          <p:cNvSpPr>
            <a:spLocks noGrp="1"/>
          </p:cNvSpPr>
          <p:nvPr>
            <p:ph idx="1"/>
          </p:nvPr>
        </p:nvSpPr>
        <p:spPr>
          <a:xfrm>
            <a:off x="432000" y="1455702"/>
            <a:ext cx="6204774" cy="4113678"/>
          </a:xfrm>
        </p:spPr>
        <p:txBody>
          <a:bodyPr vert="horz" lIns="0" tIns="0" rIns="0" bIns="0" rtlCol="0" anchor="t">
            <a:normAutofit fontScale="92500" lnSpcReduction="10000"/>
          </a:bodyPr>
          <a:lstStyle/>
          <a:p>
            <a:pPr>
              <a:spcAft>
                <a:spcPts val="1200"/>
              </a:spcAft>
              <a:buClr>
                <a:schemeClr val="accent6"/>
              </a:buClr>
            </a:pPr>
            <a:r>
              <a:rPr lang="en-GB" sz="2400" dirty="0">
                <a:cs typeface="Arial"/>
              </a:rPr>
              <a:t>If you are having problems getting access or using the system you can:</a:t>
            </a:r>
            <a:br>
              <a:rPr lang="en-GB" sz="2400" dirty="0">
                <a:cs typeface="Arial"/>
              </a:rPr>
            </a:br>
            <a:br>
              <a:rPr lang="en-GB" sz="2400" dirty="0">
                <a:cs typeface="Arial"/>
              </a:rPr>
            </a:br>
            <a:r>
              <a:rPr lang="en-GB" sz="2400" dirty="0">
                <a:cs typeface="Arial"/>
              </a:rPr>
              <a:t>1. Visit our NDSP support pages on NHS Futures</a:t>
            </a:r>
          </a:p>
          <a:p>
            <a:pPr marL="1028700" lvl="1" indent="-342900">
              <a:spcAft>
                <a:spcPts val="1200"/>
              </a:spcAft>
              <a:buClr>
                <a:schemeClr val="accent6"/>
              </a:buClr>
            </a:pPr>
            <a:r>
              <a:rPr lang="en-GB" sz="2400" dirty="0">
                <a:cs typeface="Arial"/>
              </a:rPr>
              <a:t>Including FAQs &amp; Known Issues</a:t>
            </a:r>
            <a:br>
              <a:rPr lang="en-GB" sz="2400" dirty="0">
                <a:cs typeface="Arial"/>
              </a:rPr>
            </a:br>
            <a:endParaRPr lang="en-GB" sz="2400" dirty="0">
              <a:cs typeface="Arial"/>
            </a:endParaRPr>
          </a:p>
          <a:p>
            <a:pPr>
              <a:spcAft>
                <a:spcPts val="1200"/>
              </a:spcAft>
              <a:buClr>
                <a:schemeClr val="accent6"/>
              </a:buClr>
            </a:pPr>
            <a:r>
              <a:rPr lang="en-GB" sz="2400" dirty="0">
                <a:cs typeface="Arial"/>
              </a:rPr>
              <a:t>2. Email our support inbox for one-to-one support:</a:t>
            </a:r>
            <a:br>
              <a:rPr lang="en-GB" sz="2400" dirty="0">
                <a:cs typeface="Arial"/>
              </a:rPr>
            </a:br>
            <a:br>
              <a:rPr lang="en-GB" sz="2400" dirty="0">
                <a:cs typeface="Arial"/>
              </a:rPr>
            </a:br>
            <a:r>
              <a:rPr lang="en-GB" sz="2400" dirty="0">
                <a:cs typeface="Arial"/>
              </a:rPr>
              <a:t>england.ndsp-uat-support@nhs.net</a:t>
            </a:r>
            <a:br>
              <a:rPr lang="en-GB" sz="2400" dirty="0">
                <a:cs typeface="Arial"/>
              </a:rPr>
            </a:br>
            <a:endParaRPr lang="en-GB" sz="2400" dirty="0">
              <a:cs typeface="Arial"/>
            </a:endParaRPr>
          </a:p>
          <a:p>
            <a:pPr>
              <a:spcAft>
                <a:spcPts val="1200"/>
              </a:spcAft>
              <a:buClr>
                <a:schemeClr val="accent6"/>
              </a:buClr>
            </a:pPr>
            <a:r>
              <a:rPr lang="en-GB" sz="2400" dirty="0">
                <a:cs typeface="Arial"/>
              </a:rPr>
              <a:t>3. Come to one of our surgery sessions </a:t>
            </a:r>
          </a:p>
          <a:p>
            <a:pPr>
              <a:lnSpc>
                <a:spcPct val="100000"/>
              </a:lnSpc>
              <a:spcAft>
                <a:spcPts val="1200"/>
              </a:spcAft>
              <a:buClr>
                <a:schemeClr val="accent6"/>
              </a:buClr>
            </a:pPr>
            <a:endParaRPr lang="en-GB" sz="2400" dirty="0"/>
          </a:p>
        </p:txBody>
      </p:sp>
      <p:pic>
        <p:nvPicPr>
          <p:cNvPr id="3" name="Picture 2" descr="A screenshot of a computer&#10;&#10;AI-generated content may be incorrect.">
            <a:extLst>
              <a:ext uri="{FF2B5EF4-FFF2-40B4-BE49-F238E27FC236}">
                <a16:creationId xmlns:a16="http://schemas.microsoft.com/office/drawing/2014/main" id="{5913FEBA-231F-31E8-3C3A-50433C0A3D2D}"/>
              </a:ext>
            </a:extLst>
          </p:cNvPr>
          <p:cNvPicPr>
            <a:picLocks noChangeAspect="1"/>
          </p:cNvPicPr>
          <p:nvPr/>
        </p:nvPicPr>
        <p:blipFill>
          <a:blip r:embed="rId3"/>
          <a:stretch>
            <a:fillRect/>
          </a:stretch>
        </p:blipFill>
        <p:spPr>
          <a:xfrm>
            <a:off x="6722964" y="1544192"/>
            <a:ext cx="5113190" cy="3429000"/>
          </a:xfrm>
          <a:prstGeom prst="rect">
            <a:avLst/>
          </a:prstGeom>
        </p:spPr>
      </p:pic>
    </p:spTree>
    <p:extLst>
      <p:ext uri="{BB962C8B-B14F-4D97-AF65-F5344CB8AC3E}">
        <p14:creationId xmlns:p14="http://schemas.microsoft.com/office/powerpoint/2010/main" val="53688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C7F6B5-6320-7C9E-8735-5392D3B12B4B}"/>
              </a:ext>
            </a:extLst>
          </p:cNvPr>
          <p:cNvSpPr>
            <a:spLocks noGrp="1"/>
          </p:cNvSpPr>
          <p:nvPr>
            <p:ph type="title" idx="4294967295"/>
          </p:nvPr>
        </p:nvSpPr>
        <p:spPr>
          <a:xfrm>
            <a:off x="1336675" y="2332038"/>
            <a:ext cx="3462338" cy="310991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600"/>
              </a:spcAft>
              <a:buClr>
                <a:schemeClr val="tx1"/>
              </a:buClr>
              <a:buSzTx/>
              <a:buFont typeface="Arial" panose="020B0604020202020204" pitchFamily="34" charset="0"/>
              <a:buNone/>
              <a:tabLst/>
              <a:defRPr/>
            </a:pPr>
            <a:r>
              <a:rPr lang="en-GB" sz="2800" b="1">
                <a:latin typeface="+mn-lt"/>
                <a:ea typeface="+mn-ea"/>
                <a:cs typeface="+mn-cs"/>
              </a:rPr>
              <a:t>Q&amp;A</a:t>
            </a:r>
            <a:endParaRPr lang="en-GB" sz="2800" b="1" i="0" u="none" strike="noStrike" kern="1200" cap="none" spc="0" normalizeH="0" baseline="0" noProof="0">
              <a:ln>
                <a:noFill/>
              </a:ln>
              <a:effectLst/>
              <a:uLnTx/>
              <a:uFillTx/>
              <a:latin typeface="+mn-lt"/>
              <a:ea typeface="+mn-ea"/>
              <a:cs typeface="Arial"/>
            </a:endParaRPr>
          </a:p>
        </p:txBody>
      </p:sp>
      <p:sp>
        <p:nvSpPr>
          <p:cNvPr id="2" name="Picture Placeholder 1" descr="Picture box you can use to insert an image">
            <a:extLst>
              <a:ext uri="{FF2B5EF4-FFF2-40B4-BE49-F238E27FC236}">
                <a16:creationId xmlns:a16="http://schemas.microsoft.com/office/drawing/2014/main" id="{CAE3C239-74A3-A8C6-017E-85CD9655DE66}"/>
              </a:ext>
            </a:extLst>
          </p:cNvPr>
          <p:cNvSpPr>
            <a:spLocks noGrp="1"/>
          </p:cNvSpPr>
          <p:nvPr>
            <p:ph type="pic" sz="quarter" idx="10"/>
          </p:nvPr>
        </p:nvSpPr>
        <p:spPr/>
        <p:txBody>
          <a:bodyPr/>
          <a:lstStyle/>
          <a:p>
            <a:endParaRPr lang="en-GB" dirty="0">
              <a:cs typeface="Arial"/>
            </a:endParaRPr>
          </a:p>
        </p:txBody>
      </p:sp>
    </p:spTree>
    <p:extLst>
      <p:ext uri="{BB962C8B-B14F-4D97-AF65-F5344CB8AC3E}">
        <p14:creationId xmlns:p14="http://schemas.microsoft.com/office/powerpoint/2010/main" val="1875769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073AE-4B57-4AA1-9111-5284B86FCAC1}"/>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A79844C-76A5-45FB-E809-92A457383147}"/>
              </a:ext>
            </a:extLst>
          </p:cNvPr>
          <p:cNvSpPr>
            <a:spLocks noGrp="1"/>
          </p:cNvSpPr>
          <p:nvPr>
            <p:ph idx="1"/>
          </p:nvPr>
        </p:nvSpPr>
        <p:spPr>
          <a:xfrm>
            <a:off x="432000" y="1477108"/>
            <a:ext cx="11088000" cy="4750891"/>
          </a:xfrm>
        </p:spPr>
        <p:txBody>
          <a:bodyPr>
            <a:normAutofit/>
          </a:bodyPr>
          <a:lstStyle/>
          <a:p>
            <a:pPr>
              <a:lnSpc>
                <a:spcPct val="107000"/>
              </a:lnSpc>
              <a:spcAft>
                <a:spcPts val="800"/>
              </a:spcAft>
            </a:pPr>
            <a:r>
              <a:rPr lang="en-GB" dirty="0"/>
              <a:t>The DIDS System Conformance Checklist is a tool to help care providers assess how well their local IT systems map to the DIDS v2.0 Technical Output Specification.</a:t>
            </a:r>
          </a:p>
          <a:p>
            <a:pPr>
              <a:lnSpc>
                <a:spcPct val="107000"/>
              </a:lnSpc>
              <a:spcAft>
                <a:spcPts val="800"/>
              </a:spcAft>
            </a:pPr>
            <a:endParaRPr lang="en-GB" sz="1800" dirty="0">
              <a:hlinkClick r:id="rId3"/>
            </a:endParaRPr>
          </a:p>
          <a:p>
            <a:pPr>
              <a:lnSpc>
                <a:spcPct val="107000"/>
              </a:lnSpc>
              <a:spcAft>
                <a:spcPts val="800"/>
              </a:spcAft>
            </a:pPr>
            <a:r>
              <a:rPr lang="en-GB" dirty="0"/>
              <a:t>The DIDS v2.0 Data Model shows each of the data groups and data items that will make up a submission. </a:t>
            </a:r>
          </a:p>
          <a:p>
            <a:pPr>
              <a:lnSpc>
                <a:spcPct val="107000"/>
              </a:lnSpc>
              <a:spcAft>
                <a:spcPts val="800"/>
              </a:spcAft>
            </a:pPr>
            <a:endParaRPr lang="en-GB" dirty="0"/>
          </a:p>
          <a:p>
            <a:pPr>
              <a:lnSpc>
                <a:spcPct val="107000"/>
              </a:lnSpc>
              <a:spcAft>
                <a:spcPts val="800"/>
              </a:spcAft>
            </a:pPr>
            <a:r>
              <a:rPr lang="en-GB" dirty="0"/>
              <a:t>Both can be found here:</a:t>
            </a:r>
            <a:endParaRPr lang="en-GB" sz="1800" dirty="0">
              <a:hlinkClick r:id="rId3"/>
            </a:endParaRPr>
          </a:p>
          <a:p>
            <a:pPr>
              <a:lnSpc>
                <a:spcPct val="107000"/>
              </a:lnSpc>
              <a:spcAft>
                <a:spcPts val="800"/>
              </a:spcAft>
            </a:pPr>
            <a:r>
              <a:rPr lang="en-GB" sz="1800" dirty="0">
                <a:hlinkClick r:id="rId3"/>
              </a:rPr>
              <a:t>Diagnostic Imaging Data Set (DIDS) implementation tools and guidance - NHS England Digital</a:t>
            </a:r>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313D6F1E-1A76-CD39-420E-B50C274A1F10}"/>
              </a:ext>
            </a:extLst>
          </p:cNvPr>
          <p:cNvSpPr>
            <a:spLocks noGrp="1"/>
          </p:cNvSpPr>
          <p:nvPr>
            <p:ph type="title"/>
          </p:nvPr>
        </p:nvSpPr>
        <p:spPr>
          <a:xfrm>
            <a:off x="364435" y="432000"/>
            <a:ext cx="11471719" cy="865186"/>
          </a:xfrm>
        </p:spPr>
        <p:txBody>
          <a:bodyPr/>
          <a:lstStyle/>
          <a:p>
            <a:r>
              <a:rPr lang="en-GB" spc="-40" dirty="0"/>
              <a:t>System Conformance Checklist &amp; Data Model</a:t>
            </a:r>
          </a:p>
        </p:txBody>
      </p:sp>
      <p:pic>
        <p:nvPicPr>
          <p:cNvPr id="3" name="Graphic 2" descr="Group with solid fill">
            <a:extLst>
              <a:ext uri="{FF2B5EF4-FFF2-40B4-BE49-F238E27FC236}">
                <a16:creationId xmlns:a16="http://schemas.microsoft.com/office/drawing/2014/main" id="{9F8E734E-28F4-B7DF-7C3E-001A02F398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404100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62500" lnSpcReduction="20000"/>
          </a:bodyPr>
          <a:lstStyle/>
          <a:p>
            <a:pPr marL="0" indent="0">
              <a:buNone/>
            </a:pPr>
            <a:endParaRPr lang="en-GB" sz="2400" b="1" dirty="0"/>
          </a:p>
          <a:p>
            <a:pPr marL="0" indent="0">
              <a:buNone/>
            </a:pPr>
            <a:endParaRPr lang="en-GB" sz="2400" b="1" dirty="0"/>
          </a:p>
          <a:p>
            <a:pPr marL="0" indent="0">
              <a:buNone/>
            </a:pPr>
            <a:endParaRPr lang="en-GB" sz="2400" b="1" dirty="0"/>
          </a:p>
          <a:p>
            <a:pPr marL="1162050" indent="-1162050"/>
            <a:r>
              <a:rPr lang="en-GB" sz="2400" b="1" dirty="0"/>
              <a:t>	</a:t>
            </a:r>
            <a:endParaRPr lang="en-GB" sz="1800" b="1" dirty="0"/>
          </a:p>
          <a:p>
            <a:pPr marL="1162050" indent="-1162050">
              <a:buNone/>
            </a:pPr>
            <a:endParaRPr lang="en-GB" sz="2400" dirty="0"/>
          </a:p>
          <a:p>
            <a:pPr marL="0" indent="0">
              <a:buNone/>
            </a:pPr>
            <a:r>
              <a:rPr lang="en-GB" sz="2400" b="1" dirty="0"/>
              <a:t>	</a:t>
            </a:r>
            <a:endParaRPr lang="en-GB" sz="2400" dirty="0"/>
          </a:p>
          <a:p>
            <a:pPr marL="0" indent="0">
              <a:buNone/>
            </a:pPr>
            <a:endParaRPr lang="en-GB" sz="2400" dirty="0"/>
          </a:p>
          <a:p>
            <a:pPr marL="0" indent="0">
              <a:buNone/>
            </a:pPr>
            <a:r>
              <a:rPr lang="en-GB" sz="2400" b="1" dirty="0"/>
              <a:t>	</a:t>
            </a:r>
            <a:endParaRPr lang="en-GB" sz="2400" dirty="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689088" y="942550"/>
            <a:ext cx="11404154" cy="865186"/>
          </a:xfrm>
        </p:spPr>
        <p:txBody>
          <a:bodyPr>
            <a:normAutofit/>
          </a:bodyPr>
          <a:lstStyle/>
          <a:p>
            <a:r>
              <a:rPr lang="en-GB" sz="4000" dirty="0"/>
              <a:t>Questions?</a:t>
            </a:r>
            <a:endParaRPr lang="en-GB" sz="4000" spc="-40" dirty="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7"/>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dirty="0"/>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1D159-CAF6-2D90-2FBB-4E6E1C8B37D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7DC3639-C168-B2C6-79AF-DE79B5AF9A23}"/>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Sign in / register: </a:t>
            </a:r>
            <a:r>
              <a:rPr lang="en-GB" sz="1800" dirty="0">
                <a:hlinkClick r:id="rId3"/>
              </a:rPr>
              <a:t>Home – NHS TRUD</a:t>
            </a:r>
            <a:endParaRPr lang="en-GB" sz="1800" dirty="0"/>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Search for DIDS and find the XML Schema or CSV pack</a:t>
            </a:r>
          </a:p>
          <a:p>
            <a:endParaRPr lang="en-GB" sz="1800" dirty="0">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Subscribe to them for updates and to download</a:t>
            </a: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637C1F39-BA35-4CFC-EFF0-1A1EF44E746C}"/>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B7EC34A9-A542-2DEB-1318-8A207189ED2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773804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89B2A-27F2-53D1-2A31-C3BC93E255A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E1164D4-AE20-1CC9-1B8C-29ED9C5F29CD}"/>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7CD8F020-3DFE-DC71-CE47-A12CB05A91E0}"/>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C85F2B68-01E0-058C-20CD-948653BC0D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pic>
        <p:nvPicPr>
          <p:cNvPr id="4" name="Picture 3" descr="A screenshot of a computer&#10;&#10;AI-generated content may be incorrect.">
            <a:extLst>
              <a:ext uri="{FF2B5EF4-FFF2-40B4-BE49-F238E27FC236}">
                <a16:creationId xmlns:a16="http://schemas.microsoft.com/office/drawing/2014/main" id="{13BAF5EC-D18F-EA71-E8CE-E1CBE991A26A}"/>
              </a:ext>
            </a:extLst>
          </p:cNvPr>
          <p:cNvPicPr>
            <a:picLocks noChangeAspect="1"/>
          </p:cNvPicPr>
          <p:nvPr/>
        </p:nvPicPr>
        <p:blipFill>
          <a:blip r:embed="rId5"/>
          <a:stretch>
            <a:fillRect/>
          </a:stretch>
        </p:blipFill>
        <p:spPr>
          <a:xfrm>
            <a:off x="3288143" y="1297186"/>
            <a:ext cx="5847906" cy="4930813"/>
          </a:xfrm>
          <a:prstGeom prst="rect">
            <a:avLst/>
          </a:prstGeom>
        </p:spPr>
      </p:pic>
    </p:spTree>
    <p:extLst>
      <p:ext uri="{BB962C8B-B14F-4D97-AF65-F5344CB8AC3E}">
        <p14:creationId xmlns:p14="http://schemas.microsoft.com/office/powerpoint/2010/main" val="2992390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6B6AD-29A9-642B-57AB-B937F2546F63}"/>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6170291-28A6-7422-889E-D96FCE6719C0}"/>
              </a:ext>
            </a:extLst>
          </p:cNvPr>
          <p:cNvSpPr>
            <a:spLocks noGrp="1"/>
          </p:cNvSpPr>
          <p:nvPr>
            <p:ph idx="1"/>
          </p:nvPr>
        </p:nvSpPr>
        <p:spPr>
          <a:xfrm>
            <a:off x="432000" y="1563757"/>
            <a:ext cx="11088000" cy="4664242"/>
          </a:xfrm>
        </p:spPr>
        <p:txBody>
          <a:bodyPr>
            <a:normAutofit/>
          </a:bodyPr>
          <a:lstStyle/>
          <a:p>
            <a:r>
              <a:rPr lang="en-GB" sz="2600" b="1" dirty="0">
                <a:ea typeface="Calibri" panose="020F0502020204030204" pitchFamily="34" charset="0"/>
                <a:cs typeface="Times New Roman" panose="02020603050405020304" pitchFamily="18" charset="0"/>
              </a:rPr>
              <a:t>TRUD Files</a:t>
            </a:r>
          </a:p>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6566B33-2403-386B-08B6-D1BE3C9ACEF7}"/>
              </a:ext>
            </a:extLst>
          </p:cNvPr>
          <p:cNvSpPr>
            <a:spLocks noGrp="1"/>
          </p:cNvSpPr>
          <p:nvPr>
            <p:ph type="title"/>
          </p:nvPr>
        </p:nvSpPr>
        <p:spPr/>
        <p:txBody>
          <a:bodyPr/>
          <a:lstStyle/>
          <a:p>
            <a:r>
              <a:rPr lang="en-GB" spc="-40" dirty="0"/>
              <a:t>Feedback from the Questionnaire</a:t>
            </a:r>
          </a:p>
        </p:txBody>
      </p:sp>
      <p:pic>
        <p:nvPicPr>
          <p:cNvPr id="3" name="Graphic 2" descr="Group with solid fill">
            <a:extLst>
              <a:ext uri="{FF2B5EF4-FFF2-40B4-BE49-F238E27FC236}">
                <a16:creationId xmlns:a16="http://schemas.microsoft.com/office/drawing/2014/main" id="{1146865D-0CAC-8121-819E-777C265DE5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pic>
        <p:nvPicPr>
          <p:cNvPr id="6" name="Picture 5" descr="A screenshot of a computer&#10;&#10;AI-generated content may be incorrect.">
            <a:extLst>
              <a:ext uri="{FF2B5EF4-FFF2-40B4-BE49-F238E27FC236}">
                <a16:creationId xmlns:a16="http://schemas.microsoft.com/office/drawing/2014/main" id="{EBD0CCF7-87FC-E7C4-698C-74E742591754}"/>
              </a:ext>
            </a:extLst>
          </p:cNvPr>
          <p:cNvPicPr>
            <a:picLocks noChangeAspect="1"/>
          </p:cNvPicPr>
          <p:nvPr/>
        </p:nvPicPr>
        <p:blipFill>
          <a:blip r:embed="rId5"/>
          <a:stretch>
            <a:fillRect/>
          </a:stretch>
        </p:blipFill>
        <p:spPr>
          <a:xfrm>
            <a:off x="3496557" y="1138074"/>
            <a:ext cx="4497069" cy="5187235"/>
          </a:xfrm>
          <a:prstGeom prst="rect">
            <a:avLst/>
          </a:prstGeom>
        </p:spPr>
      </p:pic>
    </p:spTree>
    <p:extLst>
      <p:ext uri="{BB962C8B-B14F-4D97-AF65-F5344CB8AC3E}">
        <p14:creationId xmlns:p14="http://schemas.microsoft.com/office/powerpoint/2010/main" val="3919466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99E4567-344A-4FBF-9871-D7AC109A0AB5}">
  <we:reference id="cdbb5c38-15c9-4da0-8eab-5227ff292266" version="3.1.0.0" store="EXCatalog" storeType="EXCatalog"/>
  <we:alternateReferences>
    <we:reference id="WA104380449" version="3.1.0.0" store="en-GB"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a173fb38c71530c4f5bd014b08a6080f">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1754b7d38d4db4e1d09b11eac031520e"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Props1.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2.xml><?xml version="1.0" encoding="utf-8"?>
<ds:datastoreItem xmlns:ds="http://schemas.openxmlformats.org/officeDocument/2006/customXml" ds:itemID="{B9283D98-70FF-4B61-9ECC-9652BD93AD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12B3C52-C4E5-4003-8240-632FDE102EAB}">
  <ds:schemaRefs>
    <ds:schemaRef ds:uri="520f4a20-4746-48ff-b34c-a63b28e1f7b7"/>
    <ds:schemaRef ds:uri="http://purl.org/dc/terms/"/>
    <ds:schemaRef ds:uri="http://purl.org/dc/elements/1.1/"/>
    <ds:schemaRef ds:uri="http://www.w3.org/XML/1998/namespace"/>
    <ds:schemaRef ds:uri="http://schemas.microsoft.com/sharepoint/v3"/>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ee8f4621-373f-452a-bc28-6047e1581cf9"/>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7294</TotalTime>
  <Words>4658</Words>
  <Application>Microsoft Office PowerPoint</Application>
  <PresentationFormat>Widescreen</PresentationFormat>
  <Paragraphs>633</Paragraphs>
  <Slides>61</Slides>
  <Notes>38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61</vt:i4>
      </vt:variant>
    </vt:vector>
  </HeadingPairs>
  <TitlesOfParts>
    <vt:vector size="66" baseType="lpstr">
      <vt:lpstr>Aptos</vt:lpstr>
      <vt:lpstr>Arial</vt:lpstr>
      <vt:lpstr>Calibri</vt:lpstr>
      <vt:lpstr>Courier New</vt:lpstr>
      <vt:lpstr>NHSD-Refresh-Theme-NOV1120B</vt:lpstr>
      <vt:lpstr>Diagnostic Imaging Data Set (DIDS) v2.0</vt:lpstr>
      <vt:lpstr>Housekeeping</vt:lpstr>
      <vt:lpstr>Webinars</vt:lpstr>
      <vt:lpstr>State of Readiness Questionnaire</vt:lpstr>
      <vt:lpstr>State of Readiness Questionnaire</vt:lpstr>
      <vt:lpstr>System Conformance Checklist &amp; Data Model</vt:lpstr>
      <vt:lpstr>Feedback from the Questionnaire</vt:lpstr>
      <vt:lpstr>Feedback from the Questionnaire</vt:lpstr>
      <vt:lpstr>Feedback from the Questionnaire</vt:lpstr>
      <vt:lpstr>Feedback from the Questionnaire</vt:lpstr>
      <vt:lpstr>Feedback from the Questionnaire</vt:lpstr>
      <vt:lpstr>Feedback from the Questionnaire</vt:lpstr>
      <vt:lpstr>Feedback from the Questionnaire</vt:lpstr>
      <vt:lpstr>Feedback from the Questionnaire</vt:lpstr>
      <vt:lpstr>Feedback from the Questionnaire</vt:lpstr>
      <vt:lpstr>Feedback from the Questionnaire</vt:lpstr>
      <vt:lpstr>Enhanced Technical Output Specification (ETOS)  </vt:lpstr>
      <vt:lpstr>User Guidance  </vt:lpstr>
      <vt:lpstr>DIDS v1.0 Portal Message</vt:lpstr>
      <vt:lpstr>v2.0 File Name Considerations</vt:lpstr>
      <vt:lpstr>Useful Addresses &amp; Contacts</vt:lpstr>
      <vt:lpstr>Recommended actions to take now (if not already)</vt:lpstr>
      <vt:lpstr>Getting started with the National Data Submission Portal  </vt:lpstr>
      <vt:lpstr>Agenda</vt:lpstr>
      <vt:lpstr>What is the National Data Submission Portal (NDSP)? </vt:lpstr>
      <vt:lpstr>NDSP Delivery Process</vt:lpstr>
      <vt:lpstr>PowerPoint Presentation</vt:lpstr>
      <vt:lpstr>Accessing NDSP in the test period</vt:lpstr>
      <vt:lpstr>Tips on putting together a test file</vt:lpstr>
      <vt:lpstr>Share your feedback</vt:lpstr>
      <vt:lpstr>Getting started</vt:lpstr>
      <vt:lpstr>Things you should do before you get started</vt:lpstr>
      <vt:lpstr>Setting up a CIS account if you don’t have one</vt:lpstr>
      <vt:lpstr>Setting up a CIS account if you don’t have one</vt:lpstr>
      <vt:lpstr>How to find a Registration Authority</vt:lpstr>
      <vt:lpstr>Problems with your existing CIS2 authenticator</vt:lpstr>
      <vt:lpstr>Logging in and permissions</vt:lpstr>
      <vt:lpstr>Existing DIDS users:  Check if your permissions have been migrated </vt:lpstr>
      <vt:lpstr>If your permissions have not been migrated or if you are a new submitter</vt:lpstr>
      <vt:lpstr>Permission request</vt:lpstr>
      <vt:lpstr>PowerPoint Presentation</vt:lpstr>
      <vt:lpstr>Permission model</vt:lpstr>
      <vt:lpstr>How to submit data</vt:lpstr>
      <vt:lpstr>Before you submit a file.. </vt:lpstr>
      <vt:lpstr>Starting a file submission</vt:lpstr>
      <vt:lpstr>Choosing and uploading a file</vt:lpstr>
      <vt:lpstr>Test submissions</vt:lpstr>
      <vt:lpstr>Resubmission and the ‘last good file’ principle</vt:lpstr>
      <vt:lpstr>Viewing your submissions and validation reports</vt:lpstr>
      <vt:lpstr>Viewing the status of your submissions</vt:lpstr>
      <vt:lpstr>The submissions table</vt:lpstr>
      <vt:lpstr>The validation process</vt:lpstr>
      <vt:lpstr>Submission details and viewing validation feedback</vt:lpstr>
      <vt:lpstr>DIDS 2.0 Validation reports - tab 1</vt:lpstr>
      <vt:lpstr>DIDS 2.0 Validation reports – tab 2</vt:lpstr>
      <vt:lpstr>DIDS 2.0 Validation reports - tab 3</vt:lpstr>
      <vt:lpstr>Where to go for more information on NDSP</vt:lpstr>
      <vt:lpstr>Further support</vt:lpstr>
      <vt:lpstr>Q&amp;A</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WINTER, John (NHS ENGLAND)</cp:lastModifiedBy>
  <cp:revision>17</cp:revision>
  <dcterms:created xsi:type="dcterms:W3CDTF">2020-11-30T10:49:03Z</dcterms:created>
  <dcterms:modified xsi:type="dcterms:W3CDTF">2026-03-20T10:31:08Z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