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7" Type="http://schemas.microsoft.com/office/2020/02/relationships/classificationlabels" Target="docMetadata/LabelInfo.xml"/><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40"/>
  </p:notesMasterIdLst>
  <p:handoutMasterIdLst>
    <p:handoutMasterId r:id="rId41"/>
  </p:handoutMasterIdLst>
  <p:sldIdLst>
    <p:sldId id="2145707332" r:id="rId5"/>
    <p:sldId id="2145707333" r:id="rId6"/>
    <p:sldId id="2145707334" r:id="rId7"/>
    <p:sldId id="2145707381" r:id="rId8"/>
    <p:sldId id="2145707389" r:id="rId9"/>
    <p:sldId id="2145707388" r:id="rId10"/>
    <p:sldId id="2145707390" r:id="rId11"/>
    <p:sldId id="2145707382" r:id="rId12"/>
    <p:sldId id="2145707387" r:id="rId13"/>
    <p:sldId id="2145707386" r:id="rId14"/>
    <p:sldId id="2145707383" r:id="rId15"/>
    <p:sldId id="2145707385" r:id="rId16"/>
    <p:sldId id="2147482520" r:id="rId17"/>
    <p:sldId id="2147482521" r:id="rId18"/>
    <p:sldId id="2147482523" r:id="rId19"/>
    <p:sldId id="2147482522" r:id="rId20"/>
    <p:sldId id="2145707380" r:id="rId21"/>
    <p:sldId id="2145707351" r:id="rId22"/>
    <p:sldId id="1923" r:id="rId23"/>
    <p:sldId id="2147482478" r:id="rId24"/>
    <p:sldId id="2147482515" r:id="rId25"/>
    <p:sldId id="2147482512" r:id="rId26"/>
    <p:sldId id="2147482517" r:id="rId27"/>
    <p:sldId id="2147482518" r:id="rId28"/>
    <p:sldId id="2147482519" r:id="rId29"/>
    <p:sldId id="2147482513" r:id="rId30"/>
    <p:sldId id="2147482514" r:id="rId31"/>
    <p:sldId id="2147482516" r:id="rId32"/>
    <p:sldId id="2147482505" r:id="rId33"/>
    <p:sldId id="2147482507" r:id="rId34"/>
    <p:sldId id="2147482508" r:id="rId35"/>
    <p:sldId id="2147482511" r:id="rId36"/>
    <p:sldId id="2147482509" r:id="rId37"/>
    <p:sldId id="2145707297" r:id="rId38"/>
    <p:sldId id="2145707271"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78F94AA-9B52-8BC8-F977-151D16608002}" name="TURNER, Chris (NHS ENGLAND)" initials="CT" userId="S::christurner2@nhs.net::7cda1dfa-5961-4094-b037-be3b05c15237" providerId="AD"/>
  <p188:author id="{CAB871F1-DF39-DDE4-8FA4-A2303795D7BF}" name="WINTER, John (NHS ENGLAND)" initials="JW" userId="S::johnwinter@nhs.net::3a7ae276-9ecf-48d6-970b-4f0a61388d59" providerId="AD"/>
  <p188:author id="{FE0790F1-3709-F34D-10B9-426548441612}" name="THEW, Sarah (NHS ENGLAND)" initials="ST" userId="S::sarah.thew2@nhs.net::1fde74a1-3135-40ea-bb52-2aa167891e94" providerId="AD"/>
  <p188:author id="{16D7E8FA-138F-55C8-4D33-801BE2B020FE}" name="MCNALLY, Robyn (NHS ENGLAND)" initials="RM" userId="S::robyn.mcnally1@nhs.net::29332e1b-a207-40d1-974f-0cbd24f394b4" providerId="AD"/>
  <p188:author id="{CE5183FC-B598-D3C2-11D7-466C0DC2C0C2}" name="KAUL, Abhilaasha (NHS ENGLAND)" initials="KE" userId="S::abhilaasha.kaul2@nhs.net::7ebef472-9356-4bb4-b2b3-5bcdb53fb7f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5563"/>
    <a:srgbClr val="F6F8F8"/>
    <a:srgbClr val="80D2CC"/>
    <a:srgbClr val="99DBD6"/>
    <a:srgbClr val="99DDEB"/>
    <a:srgbClr val="80D4E7"/>
    <a:srgbClr val="005EB8"/>
    <a:srgbClr val="E8EDEE"/>
    <a:srgbClr val="003087"/>
    <a:srgbClr val="82D1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D10E3C-92F0-4160-9329-EFABFCCC6F09}" v="1" dt="2026-02-11T08:55:43.358"/>
    <p1510:client id="{7906228B-8444-4F56-9AF3-119FFB853A15}" v="2" dt="2026-02-11T09:23:32.7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712" autoAdjust="0"/>
  </p:normalViewPr>
  <p:slideViewPr>
    <p:cSldViewPr snapToGrid="0">
      <p:cViewPr varScale="1">
        <p:scale>
          <a:sx n="88" d="100"/>
          <a:sy n="88" d="100"/>
        </p:scale>
        <p:origin x="388" y="284"/>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URNER, Chris (NHS ENGLAND)" userId="7cda1dfa-5961-4094-b037-be3b05c15237" providerId="ADAL" clId="{FC7A0EB1-62A4-462C-9490-B1489B30A7E6}"/>
    <pc:docChg chg="modSld">
      <pc:chgData name="TURNER, Chris (NHS ENGLAND)" userId="7cda1dfa-5961-4094-b037-be3b05c15237" providerId="ADAL" clId="{FC7A0EB1-62A4-462C-9490-B1489B30A7E6}" dt="2026-02-11T11:34:11.133" v="38" actId="20577"/>
      <pc:docMkLst>
        <pc:docMk/>
      </pc:docMkLst>
      <pc:sldChg chg="modSp mod">
        <pc:chgData name="TURNER, Chris (NHS ENGLAND)" userId="7cda1dfa-5961-4094-b037-be3b05c15237" providerId="ADAL" clId="{FC7A0EB1-62A4-462C-9490-B1489B30A7E6}" dt="2026-02-11T09:23:14.363" v="4" actId="20577"/>
        <pc:sldMkLst>
          <pc:docMk/>
          <pc:sldMk cId="2281959770" sldId="2145707383"/>
        </pc:sldMkLst>
        <pc:spChg chg="mod">
          <ac:chgData name="TURNER, Chris (NHS ENGLAND)" userId="7cda1dfa-5961-4094-b037-be3b05c15237" providerId="ADAL" clId="{FC7A0EB1-62A4-462C-9490-B1489B30A7E6}" dt="2026-02-11T09:23:14.363" v="4" actId="20577"/>
          <ac:spMkLst>
            <pc:docMk/>
            <pc:sldMk cId="2281959770" sldId="2145707383"/>
            <ac:spMk id="5" creationId="{FC17E0DE-DACB-D8BE-91DC-FA25C1604E67}"/>
          </ac:spMkLst>
        </pc:spChg>
      </pc:sldChg>
      <pc:sldChg chg="modSp mod">
        <pc:chgData name="TURNER, Chris (NHS ENGLAND)" userId="7cda1dfa-5961-4094-b037-be3b05c15237" providerId="ADAL" clId="{FC7A0EB1-62A4-462C-9490-B1489B30A7E6}" dt="2026-02-11T09:24:34.915" v="7" actId="6549"/>
        <pc:sldMkLst>
          <pc:docMk/>
          <pc:sldMk cId="243592492" sldId="2145707385"/>
        </pc:sldMkLst>
        <pc:spChg chg="mod">
          <ac:chgData name="TURNER, Chris (NHS ENGLAND)" userId="7cda1dfa-5961-4094-b037-be3b05c15237" providerId="ADAL" clId="{FC7A0EB1-62A4-462C-9490-B1489B30A7E6}" dt="2026-02-11T09:24:34.915" v="7" actId="6549"/>
          <ac:spMkLst>
            <pc:docMk/>
            <pc:sldMk cId="243592492" sldId="2145707385"/>
            <ac:spMk id="5" creationId="{B1813311-1B2C-1983-CFDA-96326EB2374F}"/>
          </ac:spMkLst>
        </pc:spChg>
      </pc:sldChg>
      <pc:sldChg chg="modSp mod">
        <pc:chgData name="TURNER, Chris (NHS ENGLAND)" userId="7cda1dfa-5961-4094-b037-be3b05c15237" providerId="ADAL" clId="{FC7A0EB1-62A4-462C-9490-B1489B30A7E6}" dt="2026-02-11T09:58:56.167" v="17" actId="20577"/>
        <pc:sldMkLst>
          <pc:docMk/>
          <pc:sldMk cId="3709688793" sldId="2145707388"/>
        </pc:sldMkLst>
        <pc:spChg chg="mod">
          <ac:chgData name="TURNER, Chris (NHS ENGLAND)" userId="7cda1dfa-5961-4094-b037-be3b05c15237" providerId="ADAL" clId="{FC7A0EB1-62A4-462C-9490-B1489B30A7E6}" dt="2026-02-11T09:58:56.167" v="17" actId="20577"/>
          <ac:spMkLst>
            <pc:docMk/>
            <pc:sldMk cId="3709688793" sldId="2145707388"/>
            <ac:spMk id="5" creationId="{15E05542-D3F2-69CF-846C-9510997A6B09}"/>
          </ac:spMkLst>
        </pc:spChg>
      </pc:sldChg>
      <pc:sldChg chg="modNotesTx">
        <pc:chgData name="TURNER, Chris (NHS ENGLAND)" userId="7cda1dfa-5961-4094-b037-be3b05c15237" providerId="ADAL" clId="{FC7A0EB1-62A4-462C-9490-B1489B30A7E6}" dt="2026-02-11T11:34:11.133" v="38" actId="20577"/>
        <pc:sldMkLst>
          <pc:docMk/>
          <pc:sldMk cId="2650213052" sldId="2147482478"/>
        </pc:sldMkLst>
      </pc:sldChg>
      <pc:sldChg chg="modSp mod">
        <pc:chgData name="TURNER, Chris (NHS ENGLAND)" userId="7cda1dfa-5961-4094-b037-be3b05c15237" providerId="ADAL" clId="{FC7A0EB1-62A4-462C-9490-B1489B30A7E6}" dt="2026-02-11T09:24:57.525" v="9" actId="6549"/>
        <pc:sldMkLst>
          <pc:docMk/>
          <pc:sldMk cId="3027010026" sldId="2147482520"/>
        </pc:sldMkLst>
        <pc:spChg chg="mod">
          <ac:chgData name="TURNER, Chris (NHS ENGLAND)" userId="7cda1dfa-5961-4094-b037-be3b05c15237" providerId="ADAL" clId="{FC7A0EB1-62A4-462C-9490-B1489B30A7E6}" dt="2026-02-11T09:24:57.525" v="9" actId="6549"/>
          <ac:spMkLst>
            <pc:docMk/>
            <pc:sldMk cId="3027010026" sldId="2147482520"/>
            <ac:spMk id="5" creationId="{5A8C5A5F-06C3-9D9A-C253-CE7D7D685B77}"/>
          </ac:spMkLst>
        </pc:spChg>
      </pc:sldChg>
      <pc:sldChg chg="modSp mod">
        <pc:chgData name="TURNER, Chris (NHS ENGLAND)" userId="7cda1dfa-5961-4094-b037-be3b05c15237" providerId="ADAL" clId="{FC7A0EB1-62A4-462C-9490-B1489B30A7E6}" dt="2026-02-11T09:25:43.070" v="12" actId="6549"/>
        <pc:sldMkLst>
          <pc:docMk/>
          <pc:sldMk cId="1068347457" sldId="2147482521"/>
        </pc:sldMkLst>
        <pc:spChg chg="mod">
          <ac:chgData name="TURNER, Chris (NHS ENGLAND)" userId="7cda1dfa-5961-4094-b037-be3b05c15237" providerId="ADAL" clId="{FC7A0EB1-62A4-462C-9490-B1489B30A7E6}" dt="2026-02-11T09:25:43.070" v="12" actId="6549"/>
          <ac:spMkLst>
            <pc:docMk/>
            <pc:sldMk cId="1068347457" sldId="2147482521"/>
            <ac:spMk id="5" creationId="{AAD884A0-4A2A-9D43-F1CF-0A3CCBE01480}"/>
          </ac:spMkLst>
        </pc:spChg>
      </pc:sldChg>
      <pc:sldChg chg="modSp mod">
        <pc:chgData name="TURNER, Chris (NHS ENGLAND)" userId="7cda1dfa-5961-4094-b037-be3b05c15237" providerId="ADAL" clId="{FC7A0EB1-62A4-462C-9490-B1489B30A7E6}" dt="2026-02-11T09:26:37.751" v="15" actId="20577"/>
        <pc:sldMkLst>
          <pc:docMk/>
          <pc:sldMk cId="1977039586" sldId="2147482523"/>
        </pc:sldMkLst>
        <pc:spChg chg="mod">
          <ac:chgData name="TURNER, Chris (NHS ENGLAND)" userId="7cda1dfa-5961-4094-b037-be3b05c15237" providerId="ADAL" clId="{FC7A0EB1-62A4-462C-9490-B1489B30A7E6}" dt="2026-02-11T09:26:37.751" v="15" actId="20577"/>
          <ac:spMkLst>
            <pc:docMk/>
            <pc:sldMk cId="1977039586" sldId="2147482523"/>
            <ac:spMk id="5" creationId="{C93DFD86-75B8-58A3-DEFB-C005EDAFEB6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EC95-64DF-BC69-FC71-A682B40486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9611872-9401-5D00-CCCA-46DDE0B8B9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C6D816-94D6-40FC-B977-F8A94C7E4824}" type="datetimeFigureOut">
              <a:rPr lang="en-GB" smtClean="0"/>
              <a:t>11/02/2026</a:t>
            </a:fld>
            <a:endParaRPr lang="en-GB"/>
          </a:p>
        </p:txBody>
      </p:sp>
      <p:sp>
        <p:nvSpPr>
          <p:cNvPr id="4" name="Footer Placeholder 3">
            <a:extLst>
              <a:ext uri="{FF2B5EF4-FFF2-40B4-BE49-F238E27FC236}">
                <a16:creationId xmlns:a16="http://schemas.microsoft.com/office/drawing/2014/main" id="{46056112-4593-5EC1-B7DA-2B07022F7A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19C22BD-2C7D-A062-42A2-EA161F716A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0EB188-56CE-4FCB-8130-436851797F69}" type="slidenum">
              <a:rPr lang="en-GB" smtClean="0"/>
              <a:t>‹#›</a:t>
            </a:fld>
            <a:endParaRPr lang="en-GB"/>
          </a:p>
        </p:txBody>
      </p:sp>
    </p:spTree>
    <p:extLst>
      <p:ext uri="{BB962C8B-B14F-4D97-AF65-F5344CB8AC3E}">
        <p14:creationId xmlns:p14="http://schemas.microsoft.com/office/powerpoint/2010/main" val="3162181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11/02/2026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E6CA4A-33FF-024E-C824-69AB96A014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B89006-F6DE-B6A2-20A8-AE61D2E87E8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D369A3E8-D324-87DC-A7F1-CC464D952B40}"/>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0C478939-FEF9-E41D-786F-1DA69D0741C9}"/>
              </a:ext>
            </a:extLst>
          </p:cNvPr>
          <p:cNvSpPr>
            <a:spLocks noGrp="1"/>
          </p:cNvSpPr>
          <p:nvPr>
            <p:ph type="sldNum" sz="quarter" idx="5"/>
          </p:nvPr>
        </p:nvSpPr>
        <p:spPr/>
        <p:txBody>
          <a:bodyPr/>
          <a:lstStyle/>
          <a:p>
            <a:fld id="{9A4EC7EF-95E1-3D44-A982-BC7A3E9C617E}" type="slidenum">
              <a:rPr lang="en-GB" smtClean="0"/>
              <a:t>10</a:t>
            </a:fld>
            <a:endParaRPr lang="en-GB"/>
          </a:p>
        </p:txBody>
      </p:sp>
    </p:spTree>
    <p:extLst>
      <p:ext uri="{BB962C8B-B14F-4D97-AF65-F5344CB8AC3E}">
        <p14:creationId xmlns:p14="http://schemas.microsoft.com/office/powerpoint/2010/main" val="3494467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58925F-27EA-E68E-B775-875BBC918D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A3A4F7-5726-971D-D12B-CFA78DF0556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BEDC4D6-E91E-29F6-A37C-268B8123E6C8}"/>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0ADD40F3-1185-9742-00EA-DC6EB223BC55}"/>
              </a:ext>
            </a:extLst>
          </p:cNvPr>
          <p:cNvSpPr>
            <a:spLocks noGrp="1"/>
          </p:cNvSpPr>
          <p:nvPr>
            <p:ph type="sldNum" sz="quarter" idx="5"/>
          </p:nvPr>
        </p:nvSpPr>
        <p:spPr/>
        <p:txBody>
          <a:bodyPr/>
          <a:lstStyle/>
          <a:p>
            <a:fld id="{9A4EC7EF-95E1-3D44-A982-BC7A3E9C617E}" type="slidenum">
              <a:rPr lang="en-GB" smtClean="0"/>
              <a:t>11</a:t>
            </a:fld>
            <a:endParaRPr lang="en-GB"/>
          </a:p>
        </p:txBody>
      </p:sp>
    </p:spTree>
    <p:extLst>
      <p:ext uri="{BB962C8B-B14F-4D97-AF65-F5344CB8AC3E}">
        <p14:creationId xmlns:p14="http://schemas.microsoft.com/office/powerpoint/2010/main" val="7214044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F8F574-B190-5592-3BEC-06E9CEEE0E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A3D7D6-8890-43F2-675B-64D25B9CE82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022CC490-0802-E5E7-BB68-5BB98697F99C}"/>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4230615F-9CC2-B254-DD48-06B514AE5228}"/>
              </a:ext>
            </a:extLst>
          </p:cNvPr>
          <p:cNvSpPr>
            <a:spLocks noGrp="1"/>
          </p:cNvSpPr>
          <p:nvPr>
            <p:ph type="sldNum" sz="quarter" idx="5"/>
          </p:nvPr>
        </p:nvSpPr>
        <p:spPr/>
        <p:txBody>
          <a:bodyPr/>
          <a:lstStyle/>
          <a:p>
            <a:fld id="{9A4EC7EF-95E1-3D44-A982-BC7A3E9C617E}" type="slidenum">
              <a:rPr lang="en-GB" smtClean="0"/>
              <a:t>12</a:t>
            </a:fld>
            <a:endParaRPr lang="en-GB"/>
          </a:p>
        </p:txBody>
      </p:sp>
    </p:spTree>
    <p:extLst>
      <p:ext uri="{BB962C8B-B14F-4D97-AF65-F5344CB8AC3E}">
        <p14:creationId xmlns:p14="http://schemas.microsoft.com/office/powerpoint/2010/main" val="4470064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C2F2F1-7317-EBB1-E6BA-F1898693BEC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33C193-E7A3-3B16-2285-B2E31DDE131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5A01782-DF3D-FC23-8151-C9AC68E2161D}"/>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0E85B655-6A06-4BDC-E45A-826FFA4C75AC}"/>
              </a:ext>
            </a:extLst>
          </p:cNvPr>
          <p:cNvSpPr>
            <a:spLocks noGrp="1"/>
          </p:cNvSpPr>
          <p:nvPr>
            <p:ph type="sldNum" sz="quarter" idx="5"/>
          </p:nvPr>
        </p:nvSpPr>
        <p:spPr/>
        <p:txBody>
          <a:bodyPr/>
          <a:lstStyle/>
          <a:p>
            <a:fld id="{9A4EC7EF-95E1-3D44-A982-BC7A3E9C617E}" type="slidenum">
              <a:rPr lang="en-GB" smtClean="0"/>
              <a:t>13</a:t>
            </a:fld>
            <a:endParaRPr lang="en-GB"/>
          </a:p>
        </p:txBody>
      </p:sp>
    </p:spTree>
    <p:extLst>
      <p:ext uri="{BB962C8B-B14F-4D97-AF65-F5344CB8AC3E}">
        <p14:creationId xmlns:p14="http://schemas.microsoft.com/office/powerpoint/2010/main" val="9014696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8DD249-25F1-2C67-4AEC-FBF6313E31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CD92CC-FEBC-6952-F185-FE6526EC42D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6250906-7491-9C60-6DBC-6319013F0097}"/>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707204CC-EBCA-3E10-AF7F-DDF0C3AD86A1}"/>
              </a:ext>
            </a:extLst>
          </p:cNvPr>
          <p:cNvSpPr>
            <a:spLocks noGrp="1"/>
          </p:cNvSpPr>
          <p:nvPr>
            <p:ph type="sldNum" sz="quarter" idx="5"/>
          </p:nvPr>
        </p:nvSpPr>
        <p:spPr/>
        <p:txBody>
          <a:bodyPr/>
          <a:lstStyle/>
          <a:p>
            <a:fld id="{9A4EC7EF-95E1-3D44-A982-BC7A3E9C617E}" type="slidenum">
              <a:rPr lang="en-GB" smtClean="0"/>
              <a:t>14</a:t>
            </a:fld>
            <a:endParaRPr lang="en-GB"/>
          </a:p>
        </p:txBody>
      </p:sp>
    </p:spTree>
    <p:extLst>
      <p:ext uri="{BB962C8B-B14F-4D97-AF65-F5344CB8AC3E}">
        <p14:creationId xmlns:p14="http://schemas.microsoft.com/office/powerpoint/2010/main" val="2516080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7E3E28-D9D4-D9AD-FEE8-7F23A8B834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08E07D-18D0-FC77-1A4A-BA03485232BE}"/>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8BB82D93-5C60-9CCC-878C-3FE5D6DFF996}"/>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94F4EDD7-D751-EE32-F4A2-37663BBCEFC2}"/>
              </a:ext>
            </a:extLst>
          </p:cNvPr>
          <p:cNvSpPr>
            <a:spLocks noGrp="1"/>
          </p:cNvSpPr>
          <p:nvPr>
            <p:ph type="sldNum" sz="quarter" idx="5"/>
          </p:nvPr>
        </p:nvSpPr>
        <p:spPr/>
        <p:txBody>
          <a:bodyPr/>
          <a:lstStyle/>
          <a:p>
            <a:fld id="{9A4EC7EF-95E1-3D44-A982-BC7A3E9C617E}" type="slidenum">
              <a:rPr lang="en-GB" smtClean="0"/>
              <a:t>15</a:t>
            </a:fld>
            <a:endParaRPr lang="en-GB"/>
          </a:p>
        </p:txBody>
      </p:sp>
    </p:spTree>
    <p:extLst>
      <p:ext uri="{BB962C8B-B14F-4D97-AF65-F5344CB8AC3E}">
        <p14:creationId xmlns:p14="http://schemas.microsoft.com/office/powerpoint/2010/main" val="23149683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29CE3D-6D28-1BA6-63E6-58044B8C57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142361-AD29-8F14-9158-AF8B1AC9A5E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0ADDFB32-38D7-5EAF-5874-2C936F391C18}"/>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A81BDD1C-2989-5928-6D08-E90EB00D72AF}"/>
              </a:ext>
            </a:extLst>
          </p:cNvPr>
          <p:cNvSpPr>
            <a:spLocks noGrp="1"/>
          </p:cNvSpPr>
          <p:nvPr>
            <p:ph type="sldNum" sz="quarter" idx="5"/>
          </p:nvPr>
        </p:nvSpPr>
        <p:spPr/>
        <p:txBody>
          <a:bodyPr/>
          <a:lstStyle/>
          <a:p>
            <a:fld id="{9A4EC7EF-95E1-3D44-A982-BC7A3E9C617E}" type="slidenum">
              <a:rPr lang="en-GB" smtClean="0"/>
              <a:t>16</a:t>
            </a:fld>
            <a:endParaRPr lang="en-GB"/>
          </a:p>
        </p:txBody>
      </p:sp>
    </p:spTree>
    <p:extLst>
      <p:ext uri="{BB962C8B-B14F-4D97-AF65-F5344CB8AC3E}">
        <p14:creationId xmlns:p14="http://schemas.microsoft.com/office/powerpoint/2010/main" val="40608096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C6B53F-985F-27A0-D49B-196991A284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611F52-2D93-25A9-C55B-883DDA15EC3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65E763D-80B4-7CEB-51E7-4B0F5F646FC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FD8F8F5-7F83-BB78-D1F3-CED3A74FB15C}"/>
              </a:ext>
            </a:extLst>
          </p:cNvPr>
          <p:cNvSpPr>
            <a:spLocks noGrp="1"/>
          </p:cNvSpPr>
          <p:nvPr>
            <p:ph type="sldNum" sz="quarter" idx="5"/>
          </p:nvPr>
        </p:nvSpPr>
        <p:spPr/>
        <p:txBody>
          <a:bodyPr/>
          <a:lstStyle/>
          <a:p>
            <a:fld id="{9A4EC7EF-95E1-3D44-A982-BC7A3E9C617E}" type="slidenum">
              <a:rPr lang="en-GB" smtClean="0"/>
              <a:t>17</a:t>
            </a:fld>
            <a:endParaRPr lang="en-GB"/>
          </a:p>
        </p:txBody>
      </p:sp>
    </p:spTree>
    <p:extLst>
      <p:ext uri="{BB962C8B-B14F-4D97-AF65-F5344CB8AC3E}">
        <p14:creationId xmlns:p14="http://schemas.microsoft.com/office/powerpoint/2010/main" val="15148531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4D09C6-67E4-DE2F-48B2-76BD308DC3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7B44F2-22CD-EC93-C330-0019B2DCB64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3648877-9A0E-744C-F882-55329BAF925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4908A42-507E-51B6-5E9F-6F2370FB6A77}"/>
              </a:ext>
            </a:extLst>
          </p:cNvPr>
          <p:cNvSpPr>
            <a:spLocks noGrp="1"/>
          </p:cNvSpPr>
          <p:nvPr>
            <p:ph type="sldNum" sz="quarter" idx="5"/>
          </p:nvPr>
        </p:nvSpPr>
        <p:spPr/>
        <p:txBody>
          <a:bodyPr/>
          <a:lstStyle/>
          <a:p>
            <a:fld id="{9A4EC7EF-95E1-3D44-A982-BC7A3E9C617E}" type="slidenum">
              <a:rPr lang="en-GB" smtClean="0"/>
              <a:t>18</a:t>
            </a:fld>
            <a:endParaRPr lang="en-GB"/>
          </a:p>
        </p:txBody>
      </p:sp>
    </p:spTree>
    <p:extLst>
      <p:ext uri="{BB962C8B-B14F-4D97-AF65-F5344CB8AC3E}">
        <p14:creationId xmlns:p14="http://schemas.microsoft.com/office/powerpoint/2010/main" val="11473428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19</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p:cNvSpPr>
            <a:spLocks noGrp="1"/>
          </p:cNvSpPr>
          <p:nvPr>
            <p:ph type="sldNum" sz="quarter" idx="5"/>
          </p:nvPr>
        </p:nvSpPr>
        <p:spPr/>
        <p:txBody>
          <a:bodyPr/>
          <a:lstStyle/>
          <a:p>
            <a:fld id="{9A4EC7EF-95E1-3D44-A982-BC7A3E9C617E}" type="slidenum">
              <a:rPr lang="en-GB" smtClean="0"/>
              <a:t>2</a:t>
            </a:fld>
            <a:endParaRPr lang="en-GB"/>
          </a:p>
        </p:txBody>
      </p:sp>
    </p:spTree>
    <p:extLst>
      <p:ext uri="{BB962C8B-B14F-4D97-AF65-F5344CB8AC3E}">
        <p14:creationId xmlns:p14="http://schemas.microsoft.com/office/powerpoint/2010/main" val="36360828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a:p>
            <a:r>
              <a:rPr lang="en-GB" dirty="0"/>
              <a:t>A single data submission portal</a:t>
            </a:r>
          </a:p>
          <a:p>
            <a:pPr lvl="1"/>
            <a:r>
              <a:rPr lang="en-GB" dirty="0"/>
              <a:t>Manage everything in one place</a:t>
            </a:r>
          </a:p>
          <a:p>
            <a:pPr lvl="1"/>
            <a:r>
              <a:rPr lang="en-GB" dirty="0"/>
              <a:t>Ambition is to eventually consolidate 24+ legacy portals</a:t>
            </a:r>
          </a:p>
          <a:p>
            <a:r>
              <a:rPr lang="en-GB" dirty="0"/>
              <a:t>Choice of submission routes to reduce burden</a:t>
            </a:r>
          </a:p>
          <a:p>
            <a:pPr lvl="1"/>
            <a:r>
              <a:rPr lang="en-GB" dirty="0"/>
              <a:t>API, file transfer, file upload, webform and FDP local tenant flows</a:t>
            </a:r>
          </a:p>
          <a:p>
            <a:r>
              <a:rPr lang="en-GB" dirty="0"/>
              <a:t>Consistent data validation </a:t>
            </a:r>
          </a:p>
          <a:p>
            <a:pPr lvl="1"/>
            <a:r>
              <a:rPr lang="en-GB" dirty="0"/>
              <a:t>Data Validation Engine (DVE) using shared rules</a:t>
            </a:r>
          </a:p>
          <a:p>
            <a:r>
              <a:rPr lang="en-GB" dirty="0"/>
              <a:t>Collection management</a:t>
            </a:r>
          </a:p>
          <a:p>
            <a:pPr lvl="1"/>
            <a:r>
              <a:rPr lang="en-GB" dirty="0"/>
              <a:t>Management information, collection windows, permissions</a:t>
            </a:r>
          </a:p>
          <a:p>
            <a:endParaRPr lang="en-GB" dirty="0"/>
          </a:p>
          <a:p>
            <a:endParaRPr lang="en-GB" dirty="0"/>
          </a:p>
        </p:txBody>
      </p:sp>
      <p:sp>
        <p:nvSpPr>
          <p:cNvPr id="4" name="Slide Number Placeholder 3"/>
          <p:cNvSpPr>
            <a:spLocks noGrp="1"/>
          </p:cNvSpPr>
          <p:nvPr>
            <p:ph type="sldNum" sz="quarter" idx="5"/>
          </p:nvPr>
        </p:nvSpPr>
        <p:spPr/>
        <p:txBody>
          <a:bodyPr/>
          <a:lstStyle/>
          <a:p>
            <a:fld id="{481461C5-21BA-4C05-9328-0EC55767EB3A}" type="slidenum">
              <a:rPr lang="en-GB" smtClean="0"/>
              <a:t>20</a:t>
            </a:fld>
            <a:endParaRPr lang="en-GB"/>
          </a:p>
        </p:txBody>
      </p:sp>
    </p:spTree>
    <p:extLst>
      <p:ext uri="{BB962C8B-B14F-4D97-AF65-F5344CB8AC3E}">
        <p14:creationId xmlns:p14="http://schemas.microsoft.com/office/powerpoint/2010/main" val="12846173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9C21B6-584E-AD78-0EF4-274861B737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C31DA9-1D0B-FB41-D42E-AADEB69E6F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EC2562-193E-59A9-976F-48854D862B46}"/>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D1EC6850-99B6-7AFE-E7DF-66A3125E7620}"/>
              </a:ext>
            </a:extLst>
          </p:cNvPr>
          <p:cNvSpPr>
            <a:spLocks noGrp="1"/>
          </p:cNvSpPr>
          <p:nvPr>
            <p:ph type="sldNum" sz="quarter" idx="5"/>
          </p:nvPr>
        </p:nvSpPr>
        <p:spPr/>
        <p:txBody>
          <a:bodyPr/>
          <a:lstStyle/>
          <a:p>
            <a:fld id="{9A4EC7EF-95E1-3D44-A982-BC7A3E9C617E}" type="slidenum">
              <a:rPr lang="en-GB" smtClean="0"/>
              <a:t>21</a:t>
            </a:fld>
            <a:endParaRPr lang="en-GB"/>
          </a:p>
        </p:txBody>
      </p:sp>
    </p:spTree>
    <p:extLst>
      <p:ext uri="{BB962C8B-B14F-4D97-AF65-F5344CB8AC3E}">
        <p14:creationId xmlns:p14="http://schemas.microsoft.com/office/powerpoint/2010/main" val="15587784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5AD20D-A91E-6773-BB4C-0B9B9B0848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33C42C-B2DB-195B-195C-D201F56D06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6929553-4E50-56D7-1CA9-3119D9ADB598}"/>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84BCBE3-BA55-8D5A-C91A-3F281C24E073}"/>
              </a:ext>
            </a:extLst>
          </p:cNvPr>
          <p:cNvSpPr>
            <a:spLocks noGrp="1"/>
          </p:cNvSpPr>
          <p:nvPr>
            <p:ph type="sldNum" sz="quarter" idx="5"/>
          </p:nvPr>
        </p:nvSpPr>
        <p:spPr/>
        <p:txBody>
          <a:bodyPr/>
          <a:lstStyle/>
          <a:p>
            <a:fld id="{9A4EC7EF-95E1-3D44-A982-BC7A3E9C617E}" type="slidenum">
              <a:rPr lang="en-GB" smtClean="0"/>
              <a:t>22</a:t>
            </a:fld>
            <a:endParaRPr lang="en-GB"/>
          </a:p>
        </p:txBody>
      </p:sp>
    </p:spTree>
    <p:extLst>
      <p:ext uri="{BB962C8B-B14F-4D97-AF65-F5344CB8AC3E}">
        <p14:creationId xmlns:p14="http://schemas.microsoft.com/office/powerpoint/2010/main" val="4879070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DEB83C-856F-8064-A125-81B8489E3D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E1ADE0-4C87-7269-2763-E003D7920CF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824B27-A220-A5B3-140E-0760266664BF}"/>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F6C5C02A-7217-3667-30A7-CF2FF3B32939}"/>
              </a:ext>
            </a:extLst>
          </p:cNvPr>
          <p:cNvSpPr>
            <a:spLocks noGrp="1"/>
          </p:cNvSpPr>
          <p:nvPr>
            <p:ph type="sldNum" sz="quarter" idx="5"/>
          </p:nvPr>
        </p:nvSpPr>
        <p:spPr/>
        <p:txBody>
          <a:bodyPr/>
          <a:lstStyle/>
          <a:p>
            <a:fld id="{9A4EC7EF-95E1-3D44-A982-BC7A3E9C617E}" type="slidenum">
              <a:rPr lang="en-GB" smtClean="0"/>
              <a:t>26</a:t>
            </a:fld>
            <a:endParaRPr lang="en-GB"/>
          </a:p>
        </p:txBody>
      </p:sp>
    </p:spTree>
    <p:extLst>
      <p:ext uri="{BB962C8B-B14F-4D97-AF65-F5344CB8AC3E}">
        <p14:creationId xmlns:p14="http://schemas.microsoft.com/office/powerpoint/2010/main" val="24294443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40C82-9BE6-DB71-6E3F-A4FB02889B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BB5B32-667B-697C-7050-BD4A872F1C5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4587EB-E579-6893-7B91-FF5FFA87CEAC}"/>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291DB0E0-3895-4C50-2D19-099D990F5E25}"/>
              </a:ext>
            </a:extLst>
          </p:cNvPr>
          <p:cNvSpPr>
            <a:spLocks noGrp="1"/>
          </p:cNvSpPr>
          <p:nvPr>
            <p:ph type="sldNum" sz="quarter" idx="5"/>
          </p:nvPr>
        </p:nvSpPr>
        <p:spPr/>
        <p:txBody>
          <a:bodyPr/>
          <a:lstStyle/>
          <a:p>
            <a:fld id="{9A4EC7EF-95E1-3D44-A982-BC7A3E9C617E}" type="slidenum">
              <a:rPr lang="en-GB" smtClean="0"/>
              <a:t>27</a:t>
            </a:fld>
            <a:endParaRPr lang="en-GB"/>
          </a:p>
        </p:txBody>
      </p:sp>
    </p:spTree>
    <p:extLst>
      <p:ext uri="{BB962C8B-B14F-4D97-AF65-F5344CB8AC3E}">
        <p14:creationId xmlns:p14="http://schemas.microsoft.com/office/powerpoint/2010/main" val="582797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810118-FA03-7D95-8441-1C4C8955DC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736FD3-5682-B824-DE01-78A99BF741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5B7BC5-2782-8300-B0A0-E0FF9872A433}"/>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E2DA6AA9-1270-EC29-9ACB-9D326677E00C}"/>
              </a:ext>
            </a:extLst>
          </p:cNvPr>
          <p:cNvSpPr>
            <a:spLocks noGrp="1"/>
          </p:cNvSpPr>
          <p:nvPr>
            <p:ph type="sldNum" sz="quarter" idx="5"/>
          </p:nvPr>
        </p:nvSpPr>
        <p:spPr/>
        <p:txBody>
          <a:bodyPr/>
          <a:lstStyle/>
          <a:p>
            <a:fld id="{9A4EC7EF-95E1-3D44-A982-BC7A3E9C617E}" type="slidenum">
              <a:rPr lang="en-GB" smtClean="0"/>
              <a:t>28</a:t>
            </a:fld>
            <a:endParaRPr lang="en-GB"/>
          </a:p>
        </p:txBody>
      </p:sp>
    </p:spTree>
    <p:extLst>
      <p:ext uri="{BB962C8B-B14F-4D97-AF65-F5344CB8AC3E}">
        <p14:creationId xmlns:p14="http://schemas.microsoft.com/office/powerpoint/2010/main" val="11674521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29</a:t>
            </a:fld>
            <a:endParaRPr lang="en-GB"/>
          </a:p>
        </p:txBody>
      </p:sp>
    </p:spTree>
    <p:extLst>
      <p:ext uri="{BB962C8B-B14F-4D97-AF65-F5344CB8AC3E}">
        <p14:creationId xmlns:p14="http://schemas.microsoft.com/office/powerpoint/2010/main" val="28430396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47F8E9-3162-7C17-1F76-F1C1D23D22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E6FED7-86AC-E48C-E4AC-AA43D1B17F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C33BF11-111A-E776-F785-4FAB867A783B}"/>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D4D3E30C-033D-C990-5A71-2A2419224261}"/>
              </a:ext>
            </a:extLst>
          </p:cNvPr>
          <p:cNvSpPr>
            <a:spLocks noGrp="1"/>
          </p:cNvSpPr>
          <p:nvPr>
            <p:ph type="sldNum" sz="quarter" idx="5"/>
          </p:nvPr>
        </p:nvSpPr>
        <p:spPr/>
        <p:txBody>
          <a:bodyPr/>
          <a:lstStyle/>
          <a:p>
            <a:fld id="{9A4EC7EF-95E1-3D44-A982-BC7A3E9C617E}" type="slidenum">
              <a:rPr lang="en-GB" smtClean="0"/>
              <a:t>31</a:t>
            </a:fld>
            <a:endParaRPr lang="en-GB"/>
          </a:p>
        </p:txBody>
      </p:sp>
    </p:spTree>
    <p:extLst>
      <p:ext uri="{BB962C8B-B14F-4D97-AF65-F5344CB8AC3E}">
        <p14:creationId xmlns:p14="http://schemas.microsoft.com/office/powerpoint/2010/main" val="17843887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04163F-33D0-40D6-1070-3188802E90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4FE268-EB2E-8FB9-F0AE-E2C21B775A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8BBF35-A078-20E5-1EC9-37A9D524A13A}"/>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CACB65F2-8D9E-5477-3EA0-C5BC8E7339C8}"/>
              </a:ext>
            </a:extLst>
          </p:cNvPr>
          <p:cNvSpPr>
            <a:spLocks noGrp="1"/>
          </p:cNvSpPr>
          <p:nvPr>
            <p:ph type="sldNum" sz="quarter" idx="5"/>
          </p:nvPr>
        </p:nvSpPr>
        <p:spPr/>
        <p:txBody>
          <a:bodyPr/>
          <a:lstStyle/>
          <a:p>
            <a:fld id="{9A4EC7EF-95E1-3D44-A982-BC7A3E9C617E}" type="slidenum">
              <a:rPr lang="en-GB" smtClean="0"/>
              <a:t>32</a:t>
            </a:fld>
            <a:endParaRPr lang="en-GB"/>
          </a:p>
        </p:txBody>
      </p:sp>
    </p:spTree>
    <p:extLst>
      <p:ext uri="{BB962C8B-B14F-4D97-AF65-F5344CB8AC3E}">
        <p14:creationId xmlns:p14="http://schemas.microsoft.com/office/powerpoint/2010/main" val="27653225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0A2906-8523-933B-FE24-76D9A1D1DE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30303E-29DF-A81F-BFA6-E61A6CA6AF5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70FF105-ECE2-4B45-F704-459F5748FE23}"/>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6EC5C3A-070F-8503-B13C-A6D45D99C457}"/>
              </a:ext>
            </a:extLst>
          </p:cNvPr>
          <p:cNvSpPr>
            <a:spLocks noGrp="1"/>
          </p:cNvSpPr>
          <p:nvPr>
            <p:ph type="sldNum" sz="quarter" idx="5"/>
          </p:nvPr>
        </p:nvSpPr>
        <p:spPr/>
        <p:txBody>
          <a:bodyPr/>
          <a:lstStyle/>
          <a:p>
            <a:fld id="{9A4EC7EF-95E1-3D44-A982-BC7A3E9C617E}" type="slidenum">
              <a:rPr lang="en-GB" smtClean="0"/>
              <a:t>34</a:t>
            </a:fld>
            <a:endParaRPr lang="en-GB"/>
          </a:p>
        </p:txBody>
      </p:sp>
    </p:spTree>
    <p:extLst>
      <p:ext uri="{BB962C8B-B14F-4D97-AF65-F5344CB8AC3E}">
        <p14:creationId xmlns:p14="http://schemas.microsoft.com/office/powerpoint/2010/main" val="392502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6DBC67-5160-0BB6-D512-4B632EB0F2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61193E-560D-0B65-CB64-28543B05322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109CCB7-545F-0AD8-20F3-35A16B08AF39}"/>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CAB0FCC5-717D-B21F-AABD-86A2F9932276}"/>
              </a:ext>
            </a:extLst>
          </p:cNvPr>
          <p:cNvSpPr>
            <a:spLocks noGrp="1"/>
          </p:cNvSpPr>
          <p:nvPr>
            <p:ph type="sldNum" sz="quarter" idx="5"/>
          </p:nvPr>
        </p:nvSpPr>
        <p:spPr/>
        <p:txBody>
          <a:bodyPr/>
          <a:lstStyle/>
          <a:p>
            <a:fld id="{9A4EC7EF-95E1-3D44-A982-BC7A3E9C617E}" type="slidenum">
              <a:rPr lang="en-GB" smtClean="0"/>
              <a:t>3</a:t>
            </a:fld>
            <a:endParaRPr lang="en-GB"/>
          </a:p>
        </p:txBody>
      </p:sp>
    </p:spTree>
    <p:extLst>
      <p:ext uri="{BB962C8B-B14F-4D97-AF65-F5344CB8AC3E}">
        <p14:creationId xmlns:p14="http://schemas.microsoft.com/office/powerpoint/2010/main" val="1841399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FA9825-D965-F44C-DBA9-9A1935A917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13E484-CA2E-8287-D6A3-F531B65F1B6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D83CC337-69FB-7772-6D01-A11623EC8DFF}"/>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60BEB741-1D77-B656-42F0-46B6F0C40FC6}"/>
              </a:ext>
            </a:extLst>
          </p:cNvPr>
          <p:cNvSpPr>
            <a:spLocks noGrp="1"/>
          </p:cNvSpPr>
          <p:nvPr>
            <p:ph type="sldNum" sz="quarter" idx="5"/>
          </p:nvPr>
        </p:nvSpPr>
        <p:spPr/>
        <p:txBody>
          <a:bodyPr/>
          <a:lstStyle/>
          <a:p>
            <a:fld id="{9A4EC7EF-95E1-3D44-A982-BC7A3E9C617E}" type="slidenum">
              <a:rPr lang="en-GB" smtClean="0"/>
              <a:t>4</a:t>
            </a:fld>
            <a:endParaRPr lang="en-GB"/>
          </a:p>
        </p:txBody>
      </p:sp>
    </p:spTree>
    <p:extLst>
      <p:ext uri="{BB962C8B-B14F-4D97-AF65-F5344CB8AC3E}">
        <p14:creationId xmlns:p14="http://schemas.microsoft.com/office/powerpoint/2010/main" val="2969998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B62318-BAE0-414B-82DA-698D178888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DAEFAA-7BAC-F773-23F2-CAED4CA9EB61}"/>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479A3CB-F1BF-779A-D22A-1CD6C9062E0B}"/>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818BC947-93B7-B8F4-B384-04D6F711255E}"/>
              </a:ext>
            </a:extLst>
          </p:cNvPr>
          <p:cNvSpPr>
            <a:spLocks noGrp="1"/>
          </p:cNvSpPr>
          <p:nvPr>
            <p:ph type="sldNum" sz="quarter" idx="5"/>
          </p:nvPr>
        </p:nvSpPr>
        <p:spPr/>
        <p:txBody>
          <a:bodyPr/>
          <a:lstStyle/>
          <a:p>
            <a:fld id="{9A4EC7EF-95E1-3D44-A982-BC7A3E9C617E}" type="slidenum">
              <a:rPr lang="en-GB" smtClean="0"/>
              <a:t>5</a:t>
            </a:fld>
            <a:endParaRPr lang="en-GB"/>
          </a:p>
        </p:txBody>
      </p:sp>
    </p:spTree>
    <p:extLst>
      <p:ext uri="{BB962C8B-B14F-4D97-AF65-F5344CB8AC3E}">
        <p14:creationId xmlns:p14="http://schemas.microsoft.com/office/powerpoint/2010/main" val="2676890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2C9C12-7469-8928-5ECF-71C090C2FC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7DDA63-DA2B-C06B-C4AA-FF41BE9F5E26}"/>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84F5AB1-08DF-AD4F-BDAB-49B02D0CF1CB}"/>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1D8A40D4-6537-C009-C47D-AE4D8E4930D6}"/>
              </a:ext>
            </a:extLst>
          </p:cNvPr>
          <p:cNvSpPr>
            <a:spLocks noGrp="1"/>
          </p:cNvSpPr>
          <p:nvPr>
            <p:ph type="sldNum" sz="quarter" idx="5"/>
          </p:nvPr>
        </p:nvSpPr>
        <p:spPr/>
        <p:txBody>
          <a:bodyPr/>
          <a:lstStyle/>
          <a:p>
            <a:fld id="{9A4EC7EF-95E1-3D44-A982-BC7A3E9C617E}" type="slidenum">
              <a:rPr lang="en-GB" smtClean="0"/>
              <a:t>6</a:t>
            </a:fld>
            <a:endParaRPr lang="en-GB"/>
          </a:p>
        </p:txBody>
      </p:sp>
    </p:spTree>
    <p:extLst>
      <p:ext uri="{BB962C8B-B14F-4D97-AF65-F5344CB8AC3E}">
        <p14:creationId xmlns:p14="http://schemas.microsoft.com/office/powerpoint/2010/main" val="36695127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887531-AC33-59F9-0151-C0D4DF85B1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106DE6-9038-C3B8-57A3-F301D9D78DB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F4B4F3F-C220-8C9F-6D35-24F3658BD1FF}"/>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2A5F6917-0646-195E-7CE4-34E00BC20831}"/>
              </a:ext>
            </a:extLst>
          </p:cNvPr>
          <p:cNvSpPr>
            <a:spLocks noGrp="1"/>
          </p:cNvSpPr>
          <p:nvPr>
            <p:ph type="sldNum" sz="quarter" idx="5"/>
          </p:nvPr>
        </p:nvSpPr>
        <p:spPr/>
        <p:txBody>
          <a:bodyPr/>
          <a:lstStyle/>
          <a:p>
            <a:fld id="{9A4EC7EF-95E1-3D44-A982-BC7A3E9C617E}" type="slidenum">
              <a:rPr lang="en-GB" smtClean="0"/>
              <a:t>7</a:t>
            </a:fld>
            <a:endParaRPr lang="en-GB"/>
          </a:p>
        </p:txBody>
      </p:sp>
    </p:spTree>
    <p:extLst>
      <p:ext uri="{BB962C8B-B14F-4D97-AF65-F5344CB8AC3E}">
        <p14:creationId xmlns:p14="http://schemas.microsoft.com/office/powerpoint/2010/main" val="1023074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1D2F87-FE8E-9AFB-B672-CB4C0EB687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CF65D9-589E-BDE2-0BA6-161A795016C6}"/>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DC5CADD7-01EC-26A7-B6CA-53ACCC65C08E}"/>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303E418B-8B16-DA82-D309-5744426AFA6F}"/>
              </a:ext>
            </a:extLst>
          </p:cNvPr>
          <p:cNvSpPr>
            <a:spLocks noGrp="1"/>
          </p:cNvSpPr>
          <p:nvPr>
            <p:ph type="sldNum" sz="quarter" idx="5"/>
          </p:nvPr>
        </p:nvSpPr>
        <p:spPr/>
        <p:txBody>
          <a:bodyPr/>
          <a:lstStyle/>
          <a:p>
            <a:fld id="{9A4EC7EF-95E1-3D44-A982-BC7A3E9C617E}" type="slidenum">
              <a:rPr lang="en-GB" smtClean="0"/>
              <a:t>8</a:t>
            </a:fld>
            <a:endParaRPr lang="en-GB"/>
          </a:p>
        </p:txBody>
      </p:sp>
    </p:spTree>
    <p:extLst>
      <p:ext uri="{BB962C8B-B14F-4D97-AF65-F5344CB8AC3E}">
        <p14:creationId xmlns:p14="http://schemas.microsoft.com/office/powerpoint/2010/main" val="28907275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01B5E0-97DE-EDAE-D828-F7A240DA9E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601AA9D-207A-E421-3669-FD629802A7B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9394506-42BA-776F-9571-37CD5B4326E3}"/>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13FC6CC5-6C2B-7065-481A-55A9912C3138}"/>
              </a:ext>
            </a:extLst>
          </p:cNvPr>
          <p:cNvSpPr>
            <a:spLocks noGrp="1"/>
          </p:cNvSpPr>
          <p:nvPr>
            <p:ph type="sldNum" sz="quarter" idx="5"/>
          </p:nvPr>
        </p:nvSpPr>
        <p:spPr/>
        <p:txBody>
          <a:bodyPr/>
          <a:lstStyle/>
          <a:p>
            <a:fld id="{9A4EC7EF-95E1-3D44-A982-BC7A3E9C617E}" type="slidenum">
              <a:rPr lang="en-GB" smtClean="0"/>
              <a:t>9</a:t>
            </a:fld>
            <a:endParaRPr lang="en-GB"/>
          </a:p>
        </p:txBody>
      </p:sp>
    </p:spTree>
    <p:extLst>
      <p:ext uri="{BB962C8B-B14F-4D97-AF65-F5344CB8AC3E}">
        <p14:creationId xmlns:p14="http://schemas.microsoft.com/office/powerpoint/2010/main" val="23335915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16.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 Id="rId9" Type="http://schemas.openxmlformats.org/officeDocument/2006/relationships/image" Target="../media/image18.sv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ront title slide">
    <p:bg>
      <p:bgPr>
        <a:solidFill>
          <a:srgbClr val="F6F8F8"/>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98E9D71-498A-0294-DB92-FA8A45963CAF}"/>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774542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 uri="{C183D7F6-B498-43B3-948B-1728B52AA6E4}">
                <adec:decorative xmlns:adec="http://schemas.microsoft.com/office/drawing/2017/decorative" val="1"/>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6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18" name="Rectangle: Top Corners Rounded 17">
            <a:extLst>
              <a:ext uri="{FF2B5EF4-FFF2-40B4-BE49-F238E27FC236}">
                <a16:creationId xmlns:a16="http://schemas.microsoft.com/office/drawing/2014/main" id="{205929B3-ED58-E54F-B724-E24FB5F163DF}"/>
              </a:ext>
              <a:ext uri="{C183D7F6-B498-43B3-948B-1728B52AA6E4}">
                <adec:decorative xmlns:adec="http://schemas.microsoft.com/office/drawing/2017/decorative" val="1"/>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rgbClr val="F6F8F8"/>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8" name="Content Placeholder 2">
            <a:extLst>
              <a:ext uri="{FF2B5EF4-FFF2-40B4-BE49-F238E27FC236}">
                <a16:creationId xmlns:a16="http://schemas.microsoft.com/office/drawing/2014/main" id="{7F337CE4-9082-D695-8AD8-89148114EBDF}"/>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3869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1" y="0"/>
            <a:ext cx="12191998" cy="6857999"/>
          </a:xfrm>
          <a:prstGeom prst="rect">
            <a:avLst/>
          </a:prstGeom>
        </p:spPr>
      </p:pic>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Content Placeholder 2">
            <a:extLst>
              <a:ext uri="{FF2B5EF4-FFF2-40B4-BE49-F238E27FC236}">
                <a16:creationId xmlns:a16="http://schemas.microsoft.com/office/drawing/2014/main" id="{4542D69F-C459-8ECE-06A1-66E418FF3EC1}"/>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5208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4" name="Content Placeholder 2">
            <a:extLst>
              <a:ext uri="{FF2B5EF4-FFF2-40B4-BE49-F238E27FC236}">
                <a16:creationId xmlns:a16="http://schemas.microsoft.com/office/drawing/2014/main" id="{7558B23E-2241-0C04-DC3A-1FCFC1EF8A24}"/>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284182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EB4F947-0C85-DAF2-683C-40847EF7F07B}"/>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Content Placeholder 2">
            <a:extLst>
              <a:ext uri="{FF2B5EF4-FFF2-40B4-BE49-F238E27FC236}">
                <a16:creationId xmlns:a16="http://schemas.microsoft.com/office/drawing/2014/main" id="{7A22BD2E-E9C2-A15B-06FB-553974CDE6CE}"/>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1231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0C3909-1482-1013-E118-A2CE0A1DD3D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DE3119AD-4AAB-8B34-F6C1-8D76F0D453BB}"/>
              </a:ext>
            </a:extLst>
          </p:cNvPr>
          <p:cNvSpPr>
            <a:spLocks noGrp="1"/>
          </p:cNvSpPr>
          <p:nvPr>
            <p:ph type="title" hasCustomPrompt="1"/>
          </p:nvPr>
        </p:nvSpPr>
        <p:spPr>
          <a:xfrm>
            <a:off x="770042" y="2242938"/>
            <a:ext cx="10515600" cy="1325563"/>
          </a:xfrm>
        </p:spPr>
        <p:txBody>
          <a:bodyPr>
            <a:noAutofit/>
          </a:bodyPr>
          <a:lstStyle>
            <a:lvl1pPr>
              <a:defRPr sz="6000" b="1"/>
            </a:lvl1pPr>
          </a:lstStyle>
          <a:p>
            <a:r>
              <a:rPr lang="en-US"/>
              <a:t>Breaker slide 1</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334119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AF6C2AD-0E53-2A94-6EDF-C2BC1C35E66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41914" y="-121920"/>
            <a:ext cx="12408747" cy="6979920"/>
          </a:xfrm>
          <a:prstGeom prst="rect">
            <a:avLst/>
          </a:prstGeom>
        </p:spPr>
      </p:pic>
      <p:sp>
        <p:nvSpPr>
          <p:cNvPr id="4" name="Title 1">
            <a:extLst>
              <a:ext uri="{FF2B5EF4-FFF2-40B4-BE49-F238E27FC236}">
                <a16:creationId xmlns:a16="http://schemas.microsoft.com/office/drawing/2014/main" id="{3D1B5349-CF21-E9D2-92A0-6C58C15A043A}"/>
              </a:ext>
            </a:extLst>
          </p:cNvPr>
          <p:cNvSpPr>
            <a:spLocks noGrp="1"/>
          </p:cNvSpPr>
          <p:nvPr>
            <p:ph type="title" hasCustomPrompt="1"/>
          </p:nvPr>
        </p:nvSpPr>
        <p:spPr>
          <a:xfrm>
            <a:off x="521688" y="2165645"/>
            <a:ext cx="10515600" cy="1325563"/>
          </a:xfrm>
        </p:spPr>
        <p:txBody>
          <a:bodyPr>
            <a:noAutofit/>
          </a:bodyPr>
          <a:lstStyle>
            <a:lvl1pPr>
              <a:defRPr sz="6000" b="1"/>
            </a:lvl1pPr>
          </a:lstStyle>
          <a:p>
            <a:r>
              <a:rPr lang="en-US"/>
              <a:t>Breaker </a:t>
            </a:r>
            <a:br>
              <a:rPr lang="en-US"/>
            </a:br>
            <a:r>
              <a:rPr lang="en-US"/>
              <a:t>slide 2</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105895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bg>
      <p:bgPr>
        <a:solidFill>
          <a:srgbClr val="F6F8F8"/>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D07C2D6-AB1B-B84B-BC13-7D79E8BCFCF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316318" y="-148043"/>
            <a:ext cx="12499929" cy="7031210"/>
          </a:xfrm>
          <a:prstGeom prst="rect">
            <a:avLst/>
          </a:prstGeom>
        </p:spPr>
      </p:pic>
      <p:sp>
        <p:nvSpPr>
          <p:cNvPr id="2" name="Title 1">
            <a:extLst>
              <a:ext uri="{FF2B5EF4-FFF2-40B4-BE49-F238E27FC236}">
                <a16:creationId xmlns:a16="http://schemas.microsoft.com/office/drawing/2014/main" id="{8506D8CC-65FF-0E59-2392-2C0EBC0605F9}"/>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3</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360916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5138" y="414734"/>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375138" y="1415778"/>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5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bg>
      <p:bgPr>
        <a:solidFill>
          <a:srgbClr val="F6F8F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76489-9A30-702B-3E26-D81845892857}"/>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4</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pic>
        <p:nvPicPr>
          <p:cNvPr id="5" name="Picture 4" descr="A blue rectangle with black background&#10;&#10;Description automatically generated">
            <a:extLst>
              <a:ext uri="{FF2B5EF4-FFF2-40B4-BE49-F238E27FC236}">
                <a16:creationId xmlns:a16="http://schemas.microsoft.com/office/drawing/2014/main" id="{D115B473-1B85-DD59-52BE-0E90A80C9408}"/>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4172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Headline slide with image A">
    <p:bg>
      <p:bgPr>
        <a:solidFill>
          <a:srgbClr val="F6F8F8"/>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2" name="Title 1">
            <a:extLst>
              <a:ext uri="{FF2B5EF4-FFF2-40B4-BE49-F238E27FC236}">
                <a16:creationId xmlns:a16="http://schemas.microsoft.com/office/drawing/2014/main" id="{77E577A8-7F18-CBCC-319C-10DC2550A76F}"/>
              </a:ext>
            </a:extLst>
          </p:cNvPr>
          <p:cNvSpPr>
            <a:spLocks noGrp="1"/>
          </p:cNvSpPr>
          <p:nvPr>
            <p:ph type="title" hasCustomPrompt="1"/>
          </p:nvPr>
        </p:nvSpPr>
        <p:spPr>
          <a:xfrm>
            <a:off x="747468" y="2165645"/>
            <a:ext cx="4716354" cy="1325563"/>
          </a:xfrm>
        </p:spPr>
        <p:txBody>
          <a:bodyPr>
            <a:noAutofit/>
          </a:bodyPr>
          <a:lstStyle>
            <a:lvl1pPr>
              <a:defRPr sz="6000" b="1"/>
            </a:lvl1pPr>
          </a:lstStyle>
          <a:p>
            <a:r>
              <a:rPr lang="en-US"/>
              <a:t>Breaker </a:t>
            </a:r>
            <a:br>
              <a:rPr lang="en-US"/>
            </a:br>
            <a:r>
              <a:rPr lang="en-US"/>
              <a:t>slide 5</a:t>
            </a:r>
            <a:endParaRPr lang="en-GB"/>
          </a:p>
        </p:txBody>
      </p:sp>
    </p:spTree>
    <p:extLst>
      <p:ext uri="{BB962C8B-B14F-4D97-AF65-F5344CB8AC3E}">
        <p14:creationId xmlns:p14="http://schemas.microsoft.com/office/powerpoint/2010/main" val="125684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6D92FD5-08EA-6BC8-29BC-BCF5EEFE18A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5400000">
            <a:off x="-2509143" y="-71523"/>
            <a:ext cx="10768951" cy="7616239"/>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3"/>
          <a:stretch>
            <a:fillRect/>
          </a:stretch>
        </p:blipFill>
        <p:spPr>
          <a:xfrm>
            <a:off x="10551045" y="364425"/>
            <a:ext cx="1208955" cy="979789"/>
          </a:xfrm>
          <a:prstGeom prst="rect">
            <a:avLst/>
          </a:prstGeom>
        </p:spPr>
      </p:pic>
      <p:cxnSp>
        <p:nvCxnSpPr>
          <p:cNvPr id="9" name="Straight Connector 8">
            <a:extLst>
              <a:ext uri="{FF2B5EF4-FFF2-40B4-BE49-F238E27FC236}">
                <a16:creationId xmlns:a16="http://schemas.microsoft.com/office/drawing/2014/main" id="{F9D383FB-0467-4241-BEF0-D636E886723B}"/>
              </a:ext>
              <a:ext uri="{C183D7F6-B498-43B3-948B-1728B52AA6E4}">
                <adec:decorative xmlns:adec="http://schemas.microsoft.com/office/drawing/2017/decorative" val="1"/>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a:t>
            </a:r>
            <a:r>
              <a:rPr kumimoji="0" lang="en-GB" sz="2400" b="1" i="0" u="none" strike="noStrike" kern="1200" cap="none" spc="20" normalizeH="0" baseline="0" noProof="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descr="Twitter symbol">
            <a:extLst>
              <a:ext uri="{FF2B5EF4-FFF2-40B4-BE49-F238E27FC236}">
                <a16:creationId xmlns:a16="http://schemas.microsoft.com/office/drawing/2014/main" id="{6C1B65D7-2EE6-F44F-85AA-7C93787926C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72040" y="3665234"/>
            <a:ext cx="390144" cy="390144"/>
          </a:xfrm>
          <a:prstGeom prst="rect">
            <a:avLst/>
          </a:prstGeom>
        </p:spPr>
      </p:pic>
      <p:pic>
        <p:nvPicPr>
          <p:cNvPr id="8" name="Picture 7" descr="LinkedIn symbol">
            <a:extLst>
              <a:ext uri="{FF2B5EF4-FFF2-40B4-BE49-F238E27FC236}">
                <a16:creationId xmlns:a16="http://schemas.microsoft.com/office/drawing/2014/main" id="{F2843EE8-F6F8-9D40-92C1-94FB4DCF14B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885396" y="4266369"/>
            <a:ext cx="390144" cy="390144"/>
          </a:xfrm>
          <a:prstGeom prst="rect">
            <a:avLst/>
          </a:prstGeom>
        </p:spPr>
      </p:pic>
      <p:pic>
        <p:nvPicPr>
          <p:cNvPr id="72" name="Picture 96" descr="World-wide web symbol">
            <a:extLst>
              <a:ext uri="{FF2B5EF4-FFF2-40B4-BE49-F238E27FC236}">
                <a16:creationId xmlns:a16="http://schemas.microsoft.com/office/drawing/2014/main" id="{664BA24D-FA8C-EE4D-A2DC-491BF11D6FA6}"/>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5767074" y="4806522"/>
            <a:ext cx="600075" cy="600075"/>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Tree>
    <p:extLst>
      <p:ext uri="{BB962C8B-B14F-4D97-AF65-F5344CB8AC3E}">
        <p14:creationId xmlns:p14="http://schemas.microsoft.com/office/powerpoint/2010/main" val="46152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11083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11/02/2026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967210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Breaker Heading1-Blue-DarkBlueA">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30C3909-1482-1013-E118-A2CE0A1DD3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82932"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569632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 uri="{C183D7F6-B498-43B3-948B-1728B52AA6E4}">
                <adec:decorative xmlns:adec="http://schemas.microsoft.com/office/drawing/2017/decorative" val="1"/>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 uri="{C183D7F6-B498-43B3-948B-1728B52AA6E4}">
                <adec:decorative xmlns:adec="http://schemas.microsoft.com/office/drawing/2017/decorative" val="1"/>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 uri="{C183D7F6-B498-43B3-948B-1728B52AA6E4}">
                <adec:decorative xmlns:adec="http://schemas.microsoft.com/office/drawing/2017/decorative" val="1"/>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 uri="{C183D7F6-B498-43B3-948B-1728B52AA6E4}">
                <adec:decorative xmlns:adec="http://schemas.microsoft.com/office/drawing/2017/decorative" val="1"/>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 uri="{C183D7F6-B498-43B3-948B-1728B52AA6E4}">
                <adec:decorative xmlns:adec="http://schemas.microsoft.com/office/drawing/2017/decorative" val="1"/>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 uri="{C183D7F6-B498-43B3-948B-1728B52AA6E4}">
                <adec:decorative xmlns:adec="http://schemas.microsoft.com/office/drawing/2017/decorative" val="1"/>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 uri="{C183D7F6-B498-43B3-948B-1728B52AA6E4}">
                <adec:decorative xmlns:adec="http://schemas.microsoft.com/office/drawing/2017/decorative" val="1"/>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 uri="{C183D7F6-B498-43B3-948B-1728B52AA6E4}">
                <adec:decorative xmlns:adec="http://schemas.microsoft.com/office/drawing/2017/decorative" val="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 uri="{C183D7F6-B498-43B3-948B-1728B52AA6E4}">
                <adec:decorative xmlns:adec="http://schemas.microsoft.com/office/drawing/2017/decorative" val="1"/>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 uri="{C183D7F6-B498-43B3-948B-1728B52AA6E4}">
                <adec:decorative xmlns:adec="http://schemas.microsoft.com/office/drawing/2017/decorative" val="1"/>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 uri="{C183D7F6-B498-43B3-948B-1728B52AA6E4}">
                <adec:decorative xmlns:adec="http://schemas.microsoft.com/office/drawing/2017/decorative" val="1"/>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 uri="{C183D7F6-B498-43B3-948B-1728B52AA6E4}">
                <adec:decorative xmlns:adec="http://schemas.microsoft.com/office/drawing/2017/decorative" val="1"/>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 uri="{C183D7F6-B498-43B3-948B-1728B52AA6E4}">
                <adec:decorative xmlns:adec="http://schemas.microsoft.com/office/drawing/2017/decorative" val="1"/>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 uri="{C183D7F6-B498-43B3-948B-1728B52AA6E4}">
                <adec:decorative xmlns:adec="http://schemas.microsoft.com/office/drawing/2017/decorative" val="1"/>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 uri="{C183D7F6-B498-43B3-948B-1728B52AA6E4}">
                <adec:decorative xmlns:adec="http://schemas.microsoft.com/office/drawing/2017/decorative" val="1"/>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 uri="{C183D7F6-B498-43B3-948B-1728B52AA6E4}">
                <adec:decorative xmlns:adec="http://schemas.microsoft.com/office/drawing/2017/decorative" val="1"/>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 uri="{C183D7F6-B498-43B3-948B-1728B52AA6E4}">
                <adec:decorative xmlns:adec="http://schemas.microsoft.com/office/drawing/2017/decorative" val="1"/>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 uri="{C183D7F6-B498-43B3-948B-1728B52AA6E4}">
                <adec:decorative xmlns:adec="http://schemas.microsoft.com/office/drawing/2017/decorative" val="1"/>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 uri="{C183D7F6-B498-43B3-948B-1728B52AA6E4}">
                <adec:decorative xmlns:adec="http://schemas.microsoft.com/office/drawing/2017/decorative" val="1"/>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 uri="{C183D7F6-B498-43B3-948B-1728B52AA6E4}">
                <adec:decorative xmlns:adec="http://schemas.microsoft.com/office/drawing/2017/decorative" val="1"/>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 uri="{C183D7F6-B498-43B3-948B-1728B52AA6E4}">
                <adec:decorative xmlns:adec="http://schemas.microsoft.com/office/drawing/2017/decorative" val="1"/>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 uri="{C183D7F6-B498-43B3-948B-1728B52AA6E4}">
                <adec:decorative xmlns:adec="http://schemas.microsoft.com/office/drawing/2017/decorative" val="1"/>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0919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bg>
      <p:bgPr>
        <a:solidFill>
          <a:srgbClr val="F6F8F8"/>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 uri="{C183D7F6-B498-43B3-948B-1728B52AA6E4}">
                <adec:decorative xmlns:adec="http://schemas.microsoft.com/office/drawing/2017/decorative" val="1"/>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 uri="{C183D7F6-B498-43B3-948B-1728B52AA6E4}">
                <adec:decorative xmlns:adec="http://schemas.microsoft.com/office/drawing/2017/decorative" val="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 uri="{C183D7F6-B498-43B3-948B-1728B52AA6E4}">
                <adec:decorative xmlns:adec="http://schemas.microsoft.com/office/drawing/2017/decorative" val="1"/>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BB79D01-2A70-DAF1-6A65-BC0424C2FEE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cxnSp>
        <p:nvCxnSpPr>
          <p:cNvPr id="12" name="Straight Connector 11">
            <a:extLst>
              <a:ext uri="{FF2B5EF4-FFF2-40B4-BE49-F238E27FC236}">
                <a16:creationId xmlns:a16="http://schemas.microsoft.com/office/drawing/2014/main" id="{18E2133D-2149-6B45-BEAB-A2D5E225B5AD}"/>
              </a:ext>
              <a:ext uri="{C183D7F6-B498-43B3-948B-1728B52AA6E4}">
                <adec:decorative xmlns:adec="http://schemas.microsoft.com/office/drawing/2017/decorative" val="1"/>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24372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 uri="{C183D7F6-B498-43B3-948B-1728B52AA6E4}">
                <adec:decorative xmlns:adec="http://schemas.microsoft.com/office/drawing/2017/decorative" val="1"/>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Heading, subhead, bullets one column">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0596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slide with image A">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304328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244FF8-F4E4-0514-77D0-8D8D69F9337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4" name="Rectangle: Top Corners Rounded 3">
            <a:extLst>
              <a:ext uri="{FF2B5EF4-FFF2-40B4-BE49-F238E27FC236}">
                <a16:creationId xmlns:a16="http://schemas.microsoft.com/office/drawing/2014/main" id="{B540671A-ED56-3548-A508-080ABBDB5E58}"/>
              </a:ext>
              <a:ext uri="{C183D7F6-B498-43B3-948B-1728B52AA6E4}">
                <adec:decorative xmlns:adec="http://schemas.microsoft.com/office/drawing/2017/decorative" val="1"/>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cxnSp>
        <p:nvCxnSpPr>
          <p:cNvPr id="7" name="Straight Connector 6">
            <a:extLst>
              <a:ext uri="{FF2B5EF4-FFF2-40B4-BE49-F238E27FC236}">
                <a16:creationId xmlns:a16="http://schemas.microsoft.com/office/drawing/2014/main" id="{7DBEB741-20EA-C36A-7EF8-DE1CD1F1A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04918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11/02/2026</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785" r:id="rId1"/>
    <p:sldLayoutId id="2147483817" r:id="rId2"/>
    <p:sldLayoutId id="2147483833" r:id="rId3"/>
    <p:sldLayoutId id="2147483834" r:id="rId4"/>
    <p:sldLayoutId id="2147483826" r:id="rId5"/>
    <p:sldLayoutId id="2147483827" r:id="rId6"/>
    <p:sldLayoutId id="2147483789" r:id="rId7"/>
    <p:sldLayoutId id="2147483818" r:id="rId8"/>
    <p:sldLayoutId id="2147483813" r:id="rId9"/>
    <p:sldLayoutId id="2147483814" r:id="rId10"/>
    <p:sldLayoutId id="2147483815" r:id="rId11"/>
    <p:sldLayoutId id="2147483719" r:id="rId12"/>
    <p:sldLayoutId id="2147483938" r:id="rId13"/>
    <p:sldLayoutId id="2147483939" r:id="rId14"/>
    <p:sldLayoutId id="2147483933" r:id="rId15"/>
    <p:sldLayoutId id="2147483824" r:id="rId16"/>
    <p:sldLayoutId id="2147483926" r:id="rId17"/>
    <p:sldLayoutId id="2147483927" r:id="rId18"/>
    <p:sldLayoutId id="2147483929" r:id="rId19"/>
    <p:sldLayoutId id="2147483928" r:id="rId20"/>
    <p:sldLayoutId id="2147483930" r:id="rId21"/>
    <p:sldLayoutId id="2147483924" r:id="rId22"/>
    <p:sldLayoutId id="2147483940" r:id="rId23"/>
    <p:sldLayoutId id="2147483941" r:id="rId24"/>
    <p:sldLayoutId id="2147483942"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isd.digital.nhs.uk/trud/users/guest/filters/0/home"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hyperlink" Target="https://digital.nhs.uk/binaries/content/assets/website-assets/data-and-information/information-standards/standards-and-collections/dapb1577-diagnostic-imaging-data-set/cr1915-2025-10-01-ds.pdf"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submit-data?key=GDdb4DYFIybCE472uaiSqsR213cmr2emgB0kMbJuh5fwCfZJMqp5VSIcgUjBTJBl"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hyperlink" Target="https://did.hscic.gov.uk/Main/Timetable" TargetMode="External"/><Relationship Id="rId7" Type="http://schemas.openxmlformats.org/officeDocument/2006/relationships/image" Target="../media/image23.sv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hyperlink" Target="https://digital.nhs.uk/data-and-information/data-collections-and-data-sets/data-sets/diagnostic-imaging-data-set/submit-data?key=GDdb4DYFIybCE472uaiSqsR213cmr2emgB0kMbJuh5fwCfZJMqp5VSIcgUjBTJBl" TargetMode="External"/><Relationship Id="rId4" Type="http://schemas.openxmlformats.org/officeDocument/2006/relationships/hyperlink" Target="https://www.england.nhs.uk/digitaltechnology/nhs-federated-data-platform/security-privacy/nhs-fdp-information-governance-framework/national-fdp-products/national-data-integration-tenant-ndit-federated-data-platform-fdp-product-privacy-notice/"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15.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user-guidance/data-item-guidance"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hyperlink" Target="mailto:dataset.development@nhs.net"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england.nhs.uk/digitaltechnology/nhs-federated-data-platform/security-privacy/nhs-fdp-information-governance-framework/national-fdp-products/national-data-integration-tenant-ndit-federated-data-platform-fdp-product-privacy-notice/"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hyperlink" Target="mailto:dataset.development@nhs.net" TargetMode="External"/><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 TargetMode="External"/><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hyperlink" Target="https://digital.nhs.uk/binaries/content/assets/website-assets/data-and-information/information-standards/standards-and-collections/dapb1577-diagnostic-imaging-data-set/031025_1577_tos_252025.xlsm"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dataset.development@nhs.net"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5.xml"/><Relationship Id="rId5" Type="http://schemas.openxmlformats.org/officeDocument/2006/relationships/image" Target="../media/image28.png"/><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hyperlink" Target="https://digital.nhs.uk/services/care-identity-service/smartcard-and-authentication-users/find-your-registration-authority"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dids-implementation-webinars"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mailto:Abhilaasha.Kaul2@nhs.net" TargetMode="External"/><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8" Type="http://schemas.openxmlformats.org/officeDocument/2006/relationships/hyperlink" Target="mailto:dataset.development@nhs.net" TargetMode="External"/><Relationship Id="rId3" Type="http://schemas.openxmlformats.org/officeDocument/2006/relationships/image" Target="../media/image30.png"/><Relationship Id="rId7" Type="http://schemas.openxmlformats.org/officeDocument/2006/relationships/hyperlink" Target="https://digital.nhs.uk/data-and-information/data-collections-and-data-sets/data-sets/diagnostic-imaging-data-set"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33.svg"/><Relationship Id="rId5" Type="http://schemas.openxmlformats.org/officeDocument/2006/relationships/image" Target="../media/image32.png"/><Relationship Id="rId10" Type="http://schemas.openxmlformats.org/officeDocument/2006/relationships/image" Target="../media/image35.svg"/><Relationship Id="rId4" Type="http://schemas.openxmlformats.org/officeDocument/2006/relationships/image" Target="../media/image31.svg"/><Relationship Id="rId9" Type="http://schemas.openxmlformats.org/officeDocument/2006/relationships/image" Target="../media/image3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dids-implementation-webinars"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hyperlink" Target="https://digital.nhs.uk/binaries/content/assets/website-assets/data-and-information/datasets/dids/2.0/dids_etos_v2.0.12.xlsm"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hyperlink" Target="https://www.engage.england.nhs.uk/data-and-digital/copy-of-consultation-2023-10-30-3608950691/"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hyperlink" Target="mailto:dataset.development@nhs.net"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hyperlink" Target="https://www.engage.england.nhs.uk/data-and-digital/copy-of-consultation-2023-10-30-360895069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432000" y="1002268"/>
            <a:ext cx="5136593" cy="1841293"/>
          </a:xfrm>
        </p:spPr>
        <p:txBody>
          <a:bodyPr/>
          <a:lstStyle/>
          <a:p>
            <a:r>
              <a:rPr lang="en-GB" sz="4800"/>
              <a:t>Diagnostic Imaging Data Set (DIDS) v2.0</a:t>
            </a:r>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432000" y="3110851"/>
            <a:ext cx="7973051" cy="1841293"/>
          </a:xfrm>
        </p:spPr>
        <p:txBody>
          <a:bodyPr>
            <a:normAutofit lnSpcReduction="10000"/>
          </a:bodyPr>
          <a:lstStyle/>
          <a:p>
            <a:r>
              <a:rPr lang="en-GB" b="1" dirty="0"/>
              <a:t>Implementation Webinar 5</a:t>
            </a:r>
          </a:p>
          <a:p>
            <a:endParaRPr lang="en-GB" b="1" dirty="0"/>
          </a:p>
          <a:p>
            <a:r>
              <a:rPr lang="en-GB" b="1" dirty="0"/>
              <a:t>Date: 11/02/2026</a:t>
            </a:r>
          </a:p>
          <a:p>
            <a:r>
              <a:rPr lang="en-GB" b="1" dirty="0"/>
              <a:t>Time: 10:00am – 11:30am</a:t>
            </a: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432000" y="5760000"/>
            <a:ext cx="6259513" cy="592674"/>
          </a:xfrm>
        </p:spPr>
        <p:txBody>
          <a:bodyPr>
            <a:normAutofit fontScale="55000" lnSpcReduction="20000"/>
          </a:bodyPr>
          <a:lstStyle/>
          <a:p>
            <a:pPr>
              <a:lnSpc>
                <a:spcPct val="120000"/>
              </a:lnSpc>
            </a:pPr>
            <a:r>
              <a:rPr lang="en-GB" dirty="0"/>
              <a:t>Presented by:</a:t>
            </a:r>
            <a:br>
              <a:rPr lang="en-GB" dirty="0"/>
            </a:br>
            <a:r>
              <a:rPr lang="en-GB" b="1" dirty="0"/>
              <a:t>Chris Turner: Data Design Service &amp; John Winter – Data Delivery Lead, NHSE</a:t>
            </a:r>
          </a:p>
        </p:txBody>
      </p:sp>
    </p:spTree>
    <p:extLst>
      <p:ext uri="{BB962C8B-B14F-4D97-AF65-F5344CB8AC3E}">
        <p14:creationId xmlns:p14="http://schemas.microsoft.com/office/powerpoint/2010/main" val="1686533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909419-7289-2852-9AE9-445C58FFB287}"/>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07BDBFA-1A83-975D-D8A8-6FE708E702D4}"/>
              </a:ext>
            </a:extLst>
          </p:cNvPr>
          <p:cNvSpPr>
            <a:spLocks noGrp="1"/>
          </p:cNvSpPr>
          <p:nvPr>
            <p:ph idx="1"/>
          </p:nvPr>
        </p:nvSpPr>
        <p:spPr>
          <a:xfrm>
            <a:off x="432000" y="1477108"/>
            <a:ext cx="11088000" cy="4685153"/>
          </a:xfrm>
        </p:spPr>
        <p:txBody>
          <a:bodyPr>
            <a:normAutofit/>
          </a:bodyPr>
          <a:lstStyle/>
          <a:p>
            <a:r>
              <a:rPr lang="en-GB" sz="1800" dirty="0">
                <a:ea typeface="Calibri" panose="020F0502020204030204" pitchFamily="34" charset="0"/>
                <a:cs typeface="Times New Roman" panose="02020603050405020304" pitchFamily="18" charset="0"/>
              </a:rPr>
              <a:t>DIDS v2.0 (Release 2.0) XML Schema and CSV Format are available on TRUD (Technology Reference Update Distribution).</a:t>
            </a:r>
          </a:p>
          <a:p>
            <a:endParaRPr lang="en-GB" sz="1800"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Some users have already downloaded this though more users are still to do this.</a:t>
            </a:r>
          </a:p>
          <a:p>
            <a:endParaRPr lang="en-GB" sz="1800" dirty="0">
              <a:ea typeface="Calibri" panose="020F0502020204030204" pitchFamily="34" charset="0"/>
              <a:cs typeface="Times New Roman" panose="02020603050405020304" pitchFamily="18" charset="0"/>
            </a:endParaRPr>
          </a:p>
          <a:p>
            <a:pPr lvl="0">
              <a:lnSpc>
                <a:spcPct val="107000"/>
              </a:lnSpc>
              <a:spcAft>
                <a:spcPts val="800"/>
              </a:spcAft>
              <a:buClrTx/>
              <a:defRPr/>
            </a:pPr>
            <a:r>
              <a:rPr lang="en-GB" sz="1800" kern="100" dirty="0">
                <a:solidFill>
                  <a:srgbClr val="231F20"/>
                </a:solidFill>
                <a:latin typeface="Arial" panose="020B0604020202020204" pitchFamily="34" charset="0"/>
                <a:cs typeface="Times New Roman" panose="02020603050405020304" pitchFamily="18" charset="0"/>
              </a:rPr>
              <a:t>Link to TRUD - </a:t>
            </a:r>
            <a:r>
              <a:rPr lang="en-GB" sz="1800" kern="100" dirty="0">
                <a:solidFill>
                  <a:srgbClr val="231F20"/>
                </a:solidFill>
                <a:latin typeface="Arial" panose="020B0604020202020204" pitchFamily="34" charset="0"/>
                <a:cs typeface="Times New Roman" panose="02020603050405020304" pitchFamily="18" charset="0"/>
                <a:hlinkClick r:id="rId3"/>
              </a:rPr>
              <a:t>https://isd.digital.nhs.uk/trud/users/guest/filters/0/home</a:t>
            </a:r>
            <a:r>
              <a:rPr lang="en-GB" sz="1800" kern="100" dirty="0">
                <a:solidFill>
                  <a:srgbClr val="231F20"/>
                </a:solidFill>
                <a:latin typeface="Arial" panose="020B0604020202020204" pitchFamily="34" charset="0"/>
                <a:cs typeface="Times New Roman" panose="02020603050405020304" pitchFamily="18" charset="0"/>
              </a:rPr>
              <a:t> where you can find the template files, some notes / guidance and some example data.</a:t>
            </a:r>
          </a:p>
          <a:p>
            <a:pPr lvl="0">
              <a:lnSpc>
                <a:spcPct val="107000"/>
              </a:lnSpc>
              <a:spcAft>
                <a:spcPts val="800"/>
              </a:spcAft>
              <a:buClrTx/>
              <a:defRPr/>
            </a:pPr>
            <a:endParaRPr lang="en-GB" sz="1800" kern="100" dirty="0">
              <a:solidFill>
                <a:srgbClr val="231F20"/>
              </a:solidFill>
              <a:latin typeface="Arial" panose="020B0604020202020204" pitchFamily="34" charset="0"/>
              <a:cs typeface="Times New Roman" panose="02020603050405020304" pitchFamily="18" charset="0"/>
            </a:endParaRPr>
          </a:p>
          <a:p>
            <a:pPr lvl="0">
              <a:lnSpc>
                <a:spcPct val="107000"/>
              </a:lnSpc>
              <a:spcAft>
                <a:spcPts val="800"/>
              </a:spcAft>
              <a:buClrTx/>
              <a:defRPr/>
            </a:pPr>
            <a:r>
              <a:rPr lang="en-GB" sz="1800" kern="100" dirty="0">
                <a:solidFill>
                  <a:srgbClr val="231F20"/>
                </a:solidFill>
                <a:latin typeface="Arial" panose="020B0604020202020204" pitchFamily="34" charset="0"/>
                <a:cs typeface="Times New Roman" panose="02020603050405020304" pitchFamily="18" charset="0"/>
              </a:rPr>
              <a:t>Note: You may need to set up an account for TRUD (if not already) and subscribe to the DIDS Release 2.0 XML Schema and CSV Format releases.</a:t>
            </a:r>
            <a:endParaRPr lang="en-GB" sz="1800" dirty="0">
              <a:ea typeface="Calibri" panose="020F0502020204030204" pitchFamily="34" charset="0"/>
              <a:cs typeface="Times New Roman" panose="02020603050405020304" pitchFamily="18" charset="0"/>
            </a:endParaRPr>
          </a:p>
          <a:p>
            <a:endParaRPr lang="en-GB" sz="1800"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We are aware there is a minor error in the sample data for one data item (</a:t>
            </a:r>
            <a:r>
              <a:rPr lang="en-GB" sz="1800" dirty="0" err="1">
                <a:ea typeface="Calibri" panose="020F0502020204030204" pitchFamily="34" charset="0"/>
                <a:cs typeface="Times New Roman" panose="02020603050405020304" pitchFamily="18" charset="0"/>
              </a:rPr>
              <a:t>diagnostic_imaging_waiting_list_clock_start_date</a:t>
            </a:r>
            <a:r>
              <a:rPr lang="en-GB" sz="1800" dirty="0">
                <a:ea typeface="Calibri" panose="020F0502020204030204" pitchFamily="34" charset="0"/>
                <a:cs typeface="Times New Roman" panose="02020603050405020304" pitchFamily="18" charset="0"/>
              </a:rPr>
              <a:t>) for the third record.  The date should be 11/03/2026 rather than 12/03/2026.</a:t>
            </a:r>
            <a:endParaRPr lang="en-GB" sz="18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AFE2EE78-F870-C9A9-A80C-6A8AF66BB7EF}"/>
              </a:ext>
            </a:extLst>
          </p:cNvPr>
          <p:cNvSpPr>
            <a:spLocks noGrp="1"/>
          </p:cNvSpPr>
          <p:nvPr>
            <p:ph type="title"/>
          </p:nvPr>
        </p:nvSpPr>
        <p:spPr/>
        <p:txBody>
          <a:bodyPr>
            <a:normAutofit/>
          </a:bodyPr>
          <a:lstStyle/>
          <a:p>
            <a:r>
              <a:rPr lang="en-GB" spc="-40" dirty="0"/>
              <a:t>XML Schema and CSV Format</a:t>
            </a:r>
          </a:p>
        </p:txBody>
      </p:sp>
      <p:pic>
        <p:nvPicPr>
          <p:cNvPr id="3" name="Graphic 2" descr="Group with solid fill">
            <a:extLst>
              <a:ext uri="{FF2B5EF4-FFF2-40B4-BE49-F238E27FC236}">
                <a16:creationId xmlns:a16="http://schemas.microsoft.com/office/drawing/2014/main" id="{7A34C8BF-4140-D4C1-EA8F-08C0D9FAEA0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3466962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309978-1D0A-164F-91AF-27D1707F5510}"/>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C17E0DE-DACB-D8BE-91DC-FA25C1604E67}"/>
              </a:ext>
            </a:extLst>
          </p:cNvPr>
          <p:cNvSpPr>
            <a:spLocks noGrp="1"/>
          </p:cNvSpPr>
          <p:nvPr>
            <p:ph idx="1"/>
          </p:nvPr>
        </p:nvSpPr>
        <p:spPr>
          <a:xfrm>
            <a:off x="432000" y="1616149"/>
            <a:ext cx="11088000" cy="4611850"/>
          </a:xfrm>
        </p:spPr>
        <p:txBody>
          <a:bodyPr>
            <a:normAutofit/>
          </a:bodyPr>
          <a:lstStyle/>
          <a:p>
            <a:r>
              <a:rPr lang="en-GB" sz="1900" dirty="0">
                <a:ea typeface="Calibri" panose="020F0502020204030204" pitchFamily="34" charset="0"/>
                <a:cs typeface="Times New Roman" panose="02020603050405020304" pitchFamily="18" charset="0"/>
              </a:rPr>
              <a:t>NHS Data Model and Dictionary changes for DIDS v2.0 planned to go live in April 2026.</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However, data item names and definitions are in the TOS and ETOS now (links will be updated subsequently where needed).</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Further information on National code lists / information on coding is included in the </a:t>
            </a:r>
            <a:r>
              <a:rPr lang="en-GB" sz="1900" dirty="0">
                <a:ea typeface="Calibri" panose="020F0502020204030204" pitchFamily="34" charset="0"/>
                <a:cs typeface="Times New Roman" panose="02020603050405020304" pitchFamily="18" charset="0"/>
                <a:hlinkClick r:id="rId3"/>
              </a:rPr>
              <a:t>NHS Data Model and Dictionary Change Request</a:t>
            </a:r>
            <a:r>
              <a:rPr lang="en-GB" sz="1900" dirty="0">
                <a:ea typeface="Calibri" panose="020F0502020204030204" pitchFamily="34" charset="0"/>
                <a:cs typeface="Times New Roman" panose="02020603050405020304" pitchFamily="18" charset="0"/>
              </a:rPr>
              <a:t>, ETOS and User Guidance.</a:t>
            </a: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8E3BF185-6E7E-0825-3378-B1973635EE2F}"/>
              </a:ext>
            </a:extLst>
          </p:cNvPr>
          <p:cNvSpPr>
            <a:spLocks noGrp="1"/>
          </p:cNvSpPr>
          <p:nvPr>
            <p:ph type="title"/>
          </p:nvPr>
        </p:nvSpPr>
        <p:spPr/>
        <p:txBody>
          <a:bodyPr>
            <a:normAutofit/>
          </a:bodyPr>
          <a:lstStyle/>
          <a:p>
            <a:r>
              <a:rPr lang="en-GB" spc="-40" dirty="0"/>
              <a:t>NHS Data Model and Dictionary publication date</a:t>
            </a:r>
          </a:p>
        </p:txBody>
      </p:sp>
      <p:pic>
        <p:nvPicPr>
          <p:cNvPr id="3" name="Graphic 2" descr="Group with solid fill">
            <a:extLst>
              <a:ext uri="{FF2B5EF4-FFF2-40B4-BE49-F238E27FC236}">
                <a16:creationId xmlns:a16="http://schemas.microsoft.com/office/drawing/2014/main" id="{631B23D8-159A-0E3A-5146-27A91036338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2281959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97F248-3896-69D1-0CEC-C4CDA6DB663E}"/>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1813311-1B2C-1983-CFDA-96326EB2374F}"/>
              </a:ext>
            </a:extLst>
          </p:cNvPr>
          <p:cNvSpPr>
            <a:spLocks noGrp="1"/>
          </p:cNvSpPr>
          <p:nvPr>
            <p:ph idx="1"/>
          </p:nvPr>
        </p:nvSpPr>
        <p:spPr>
          <a:xfrm>
            <a:off x="432000" y="1477108"/>
            <a:ext cx="11088000" cy="4750891"/>
          </a:xfrm>
        </p:spPr>
        <p:txBody>
          <a:bodyPr>
            <a:normAutofit/>
          </a:bodyPr>
          <a:lstStyle/>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Question: Where can I see the submission dates for DIDS v2.0? </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Answer: The </a:t>
            </a:r>
            <a:r>
              <a:rPr lang="en-GB" sz="1900" dirty="0">
                <a:ea typeface="Calibri" panose="020F0502020204030204" pitchFamily="34" charset="0"/>
                <a:cs typeface="Times New Roman" panose="02020603050405020304" pitchFamily="18" charset="0"/>
                <a:hlinkClick r:id="rId3"/>
              </a:rPr>
              <a:t>DIDS v2.0 timetable</a:t>
            </a:r>
            <a:r>
              <a:rPr lang="en-GB" sz="1900" dirty="0">
                <a:ea typeface="Calibri" panose="020F0502020204030204" pitchFamily="34" charset="0"/>
                <a:cs typeface="Times New Roman" panose="02020603050405020304" pitchFamily="18" charset="0"/>
              </a:rPr>
              <a:t> is published on the NHS England website. Information about when and how NHS England processes the data submitted is also included on here.</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The first three months of activity for DIDS v2.0 are also shown below:</a:t>
            </a: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p:txBody>
      </p:sp>
      <p:sp>
        <p:nvSpPr>
          <p:cNvPr id="17" name="Title 4">
            <a:extLst>
              <a:ext uri="{FF2B5EF4-FFF2-40B4-BE49-F238E27FC236}">
                <a16:creationId xmlns:a16="http://schemas.microsoft.com/office/drawing/2014/main" id="{0048AA8E-55D8-FFB1-065B-B024E31809D6}"/>
              </a:ext>
            </a:extLst>
          </p:cNvPr>
          <p:cNvSpPr>
            <a:spLocks noGrp="1"/>
          </p:cNvSpPr>
          <p:nvPr>
            <p:ph type="title"/>
          </p:nvPr>
        </p:nvSpPr>
        <p:spPr/>
        <p:txBody>
          <a:bodyPr/>
          <a:lstStyle/>
          <a:p>
            <a:r>
              <a:rPr lang="en-GB" spc="-40" dirty="0"/>
              <a:t>Top questions asked</a:t>
            </a:r>
          </a:p>
        </p:txBody>
      </p:sp>
      <p:pic>
        <p:nvPicPr>
          <p:cNvPr id="3" name="Graphic 2" descr="Group with solid fill">
            <a:extLst>
              <a:ext uri="{FF2B5EF4-FFF2-40B4-BE49-F238E27FC236}">
                <a16:creationId xmlns:a16="http://schemas.microsoft.com/office/drawing/2014/main" id="{50276004-97D1-16C4-FB1A-413AA3AB0B3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graphicFrame>
        <p:nvGraphicFramePr>
          <p:cNvPr id="2" name="Table 1">
            <a:extLst>
              <a:ext uri="{FF2B5EF4-FFF2-40B4-BE49-F238E27FC236}">
                <a16:creationId xmlns:a16="http://schemas.microsoft.com/office/drawing/2014/main" id="{260930C9-7E3D-5570-CF96-7EDCBAF7F74F}"/>
              </a:ext>
            </a:extLst>
          </p:cNvPr>
          <p:cNvGraphicFramePr>
            <a:graphicFrameLocks noGrp="1"/>
          </p:cNvGraphicFramePr>
          <p:nvPr>
            <p:extLst>
              <p:ext uri="{D42A27DB-BD31-4B8C-83A1-F6EECF244321}">
                <p14:modId xmlns:p14="http://schemas.microsoft.com/office/powerpoint/2010/main" val="3657704196"/>
              </p:ext>
            </p:extLst>
          </p:nvPr>
        </p:nvGraphicFramePr>
        <p:xfrm>
          <a:off x="821635" y="4167809"/>
          <a:ext cx="10349948" cy="2009152"/>
        </p:xfrm>
        <a:graphic>
          <a:graphicData uri="http://schemas.openxmlformats.org/drawingml/2006/table">
            <a:tbl>
              <a:tblPr/>
              <a:tblGrid>
                <a:gridCol w="2587487">
                  <a:extLst>
                    <a:ext uri="{9D8B030D-6E8A-4147-A177-3AD203B41FA5}">
                      <a16:colId xmlns:a16="http://schemas.microsoft.com/office/drawing/2014/main" val="1526294615"/>
                    </a:ext>
                  </a:extLst>
                </a:gridCol>
                <a:gridCol w="2587487">
                  <a:extLst>
                    <a:ext uri="{9D8B030D-6E8A-4147-A177-3AD203B41FA5}">
                      <a16:colId xmlns:a16="http://schemas.microsoft.com/office/drawing/2014/main" val="403065081"/>
                    </a:ext>
                  </a:extLst>
                </a:gridCol>
                <a:gridCol w="2587487">
                  <a:extLst>
                    <a:ext uri="{9D8B030D-6E8A-4147-A177-3AD203B41FA5}">
                      <a16:colId xmlns:a16="http://schemas.microsoft.com/office/drawing/2014/main" val="1748800489"/>
                    </a:ext>
                  </a:extLst>
                </a:gridCol>
                <a:gridCol w="2587487">
                  <a:extLst>
                    <a:ext uri="{9D8B030D-6E8A-4147-A177-3AD203B41FA5}">
                      <a16:colId xmlns:a16="http://schemas.microsoft.com/office/drawing/2014/main" val="4106689770"/>
                    </a:ext>
                  </a:extLst>
                </a:gridCol>
              </a:tblGrid>
              <a:tr h="823423">
                <a:tc>
                  <a:txBody>
                    <a:bodyPr/>
                    <a:lstStyle/>
                    <a:p>
                      <a:pPr algn="l">
                        <a:buNone/>
                      </a:pPr>
                      <a:r>
                        <a:rPr lang="en-GB" sz="1400" b="1">
                          <a:effectLst/>
                        </a:rPr>
                        <a:t>Activity month/reporting period</a:t>
                      </a:r>
                    </a:p>
                  </a:txBody>
                  <a:tcPr marL="71333" marR="71333" marT="35667" marB="35667" anchor="ctr">
                    <a:lnL>
                      <a:noFill/>
                    </a:lnL>
                    <a:lnR>
                      <a:noFill/>
                    </a:lnR>
                    <a:lnT>
                      <a:noFill/>
                    </a:lnT>
                    <a:lnB w="12700" cap="flat" cmpd="sng" algn="ctr">
                      <a:solidFill>
                        <a:srgbClr val="D5DADE"/>
                      </a:solidFill>
                      <a:prstDash val="solid"/>
                      <a:round/>
                      <a:headEnd type="none" w="med" len="med"/>
                      <a:tailEnd type="none" w="med" len="med"/>
                    </a:lnB>
                    <a:noFill/>
                  </a:tcPr>
                </a:tc>
                <a:tc>
                  <a:txBody>
                    <a:bodyPr/>
                    <a:lstStyle/>
                    <a:p>
                      <a:pPr algn="l">
                        <a:buNone/>
                      </a:pPr>
                      <a:r>
                        <a:rPr lang="en-GB" sz="1400" b="1">
                          <a:effectLst/>
                        </a:rPr>
                        <a:t>Submission window opens</a:t>
                      </a:r>
                    </a:p>
                  </a:txBody>
                  <a:tcPr marL="71333" marR="71333" marT="35667" marB="35667" anchor="ctr">
                    <a:lnL>
                      <a:noFill/>
                    </a:lnL>
                    <a:lnR>
                      <a:noFill/>
                    </a:lnR>
                    <a:lnT>
                      <a:noFill/>
                    </a:lnT>
                    <a:lnB w="12700" cap="flat" cmpd="sng" algn="ctr">
                      <a:solidFill>
                        <a:srgbClr val="D5DADE"/>
                      </a:solidFill>
                      <a:prstDash val="solid"/>
                      <a:round/>
                      <a:headEnd type="none" w="med" len="med"/>
                      <a:tailEnd type="none" w="med" len="med"/>
                    </a:lnB>
                    <a:noFill/>
                  </a:tcPr>
                </a:tc>
                <a:tc>
                  <a:txBody>
                    <a:bodyPr/>
                    <a:lstStyle/>
                    <a:p>
                      <a:pPr algn="l">
                        <a:buNone/>
                      </a:pPr>
                      <a:r>
                        <a:rPr lang="en-GB" sz="1400" b="1">
                          <a:effectLst/>
                        </a:rPr>
                        <a:t>Provisional processing deadline at 11.59.59 pm</a:t>
                      </a:r>
                    </a:p>
                  </a:txBody>
                  <a:tcPr marL="71333" marR="71333" marT="35667" marB="35667" anchor="ctr">
                    <a:lnL>
                      <a:noFill/>
                    </a:lnL>
                    <a:lnR>
                      <a:noFill/>
                    </a:lnR>
                    <a:lnT>
                      <a:noFill/>
                    </a:lnT>
                    <a:lnB w="12700" cap="flat" cmpd="sng" algn="ctr">
                      <a:solidFill>
                        <a:srgbClr val="D5DADE"/>
                      </a:solidFill>
                      <a:prstDash val="solid"/>
                      <a:round/>
                      <a:headEnd type="none" w="med" len="med"/>
                      <a:tailEnd type="none" w="med" len="med"/>
                    </a:lnB>
                    <a:noFill/>
                  </a:tcPr>
                </a:tc>
                <a:tc>
                  <a:txBody>
                    <a:bodyPr/>
                    <a:lstStyle/>
                    <a:p>
                      <a:pPr algn="l">
                        <a:buNone/>
                      </a:pPr>
                      <a:r>
                        <a:rPr lang="en-GB" sz="1400" b="1" dirty="0">
                          <a:effectLst/>
                        </a:rPr>
                        <a:t>Submission window closes at 11.59.59 pm</a:t>
                      </a:r>
                    </a:p>
                  </a:txBody>
                  <a:tcPr marL="71333" marR="71333" marT="35667" marB="35667" anchor="ctr">
                    <a:lnL>
                      <a:noFill/>
                    </a:lnL>
                    <a:lnR>
                      <a:noFill/>
                    </a:lnR>
                    <a:lnT>
                      <a:noFill/>
                    </a:lnT>
                    <a:lnB w="12700"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2098507706"/>
                  </a:ext>
                </a:extLst>
              </a:tr>
              <a:tr h="329369">
                <a:tc>
                  <a:txBody>
                    <a:bodyPr/>
                    <a:lstStyle/>
                    <a:p>
                      <a:pPr algn="l" fontAlgn="t">
                        <a:buNone/>
                      </a:pPr>
                      <a:r>
                        <a:rPr lang="en-GB" sz="1400">
                          <a:effectLst/>
                        </a:rPr>
                        <a:t>April 2026</a:t>
                      </a:r>
                    </a:p>
                  </a:txBody>
                  <a:tcPr marL="71333" marR="71333" marT="35667" marB="35667">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a:effectLst/>
                        </a:rPr>
                        <a:t>1 May 2026</a:t>
                      </a:r>
                    </a:p>
                  </a:txBody>
                  <a:tcPr marL="71333" marR="71333" marT="35667" marB="35667">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a:effectLst/>
                        </a:rPr>
                        <a:t>31 May 2026 </a:t>
                      </a:r>
                    </a:p>
                  </a:txBody>
                  <a:tcPr marL="71333" marR="71333" marT="35667" marB="35667">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a:effectLst/>
                        </a:rPr>
                        <a:t>31 October 2026</a:t>
                      </a:r>
                    </a:p>
                  </a:txBody>
                  <a:tcPr marL="71333" marR="71333" marT="35667" marB="35667">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76439764"/>
                  </a:ext>
                </a:extLst>
              </a:tr>
              <a:tr h="428180">
                <a:tc>
                  <a:txBody>
                    <a:bodyPr/>
                    <a:lstStyle/>
                    <a:p>
                      <a:pPr algn="l" fontAlgn="t">
                        <a:buNone/>
                      </a:pPr>
                      <a:r>
                        <a:rPr lang="en-GB" sz="1400">
                          <a:effectLst/>
                        </a:rPr>
                        <a:t>May 2026</a:t>
                      </a:r>
                    </a:p>
                  </a:txBody>
                  <a:tcPr marL="71333" marR="71333" marT="35667" marB="35667">
                    <a:lnL>
                      <a:noFill/>
                    </a:lnL>
                    <a:lnR>
                      <a:noFill/>
                    </a:lnR>
                    <a:lnT w="4229"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dirty="0">
                          <a:effectLst/>
                        </a:rPr>
                        <a:t>1 June 2026</a:t>
                      </a:r>
                    </a:p>
                  </a:txBody>
                  <a:tcPr marL="71333" marR="71333" marT="35667" marB="35667">
                    <a:lnL>
                      <a:noFill/>
                    </a:lnL>
                    <a:lnR>
                      <a:noFill/>
                    </a:lnR>
                    <a:lnT w="4229"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a:effectLst/>
                        </a:rPr>
                        <a:t>30 June 2026</a:t>
                      </a:r>
                    </a:p>
                  </a:txBody>
                  <a:tcPr marL="71333" marR="71333" marT="35667" marB="35667">
                    <a:lnL>
                      <a:noFill/>
                    </a:lnL>
                    <a:lnR>
                      <a:noFill/>
                    </a:lnR>
                    <a:lnT w="4229"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a:effectLst/>
                        </a:rPr>
                        <a:t>30 November 2026</a:t>
                      </a:r>
                    </a:p>
                  </a:txBody>
                  <a:tcPr marL="71333" marR="71333" marT="35667" marB="35667">
                    <a:lnL>
                      <a:noFill/>
                    </a:lnL>
                    <a:lnR>
                      <a:noFill/>
                    </a:lnR>
                    <a:lnT w="4229"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3281790239"/>
                  </a:ext>
                </a:extLst>
              </a:tr>
              <a:tr h="428180">
                <a:tc>
                  <a:txBody>
                    <a:bodyPr/>
                    <a:lstStyle/>
                    <a:p>
                      <a:pPr algn="l" fontAlgn="t">
                        <a:buNone/>
                      </a:pPr>
                      <a:r>
                        <a:rPr lang="en-GB" sz="1400">
                          <a:effectLst/>
                        </a:rPr>
                        <a:t>June 2026</a:t>
                      </a:r>
                    </a:p>
                  </a:txBody>
                  <a:tcPr marL="71333" marR="71333" marT="35667" marB="35667">
                    <a:lnL>
                      <a:noFill/>
                    </a:lnL>
                    <a:lnR>
                      <a:noFill/>
                    </a:lnR>
                    <a:lnT w="4229" cap="flat" cmpd="sng" algn="ctr">
                      <a:solidFill>
                        <a:srgbClr val="D5DADE"/>
                      </a:solidFill>
                      <a:prstDash val="solid"/>
                      <a:round/>
                      <a:headEnd type="none" w="med" len="med"/>
                      <a:tailEnd type="none" w="med" len="med"/>
                    </a:lnT>
                    <a:lnB>
                      <a:noFill/>
                    </a:lnB>
                    <a:noFill/>
                  </a:tcPr>
                </a:tc>
                <a:tc>
                  <a:txBody>
                    <a:bodyPr/>
                    <a:lstStyle/>
                    <a:p>
                      <a:pPr algn="l" fontAlgn="t">
                        <a:buNone/>
                      </a:pPr>
                      <a:r>
                        <a:rPr lang="en-GB" sz="1400" dirty="0">
                          <a:effectLst/>
                        </a:rPr>
                        <a:t>1 July 2026</a:t>
                      </a:r>
                    </a:p>
                  </a:txBody>
                  <a:tcPr marL="71333" marR="71333" marT="35667" marB="35667">
                    <a:lnL>
                      <a:noFill/>
                    </a:lnL>
                    <a:lnR>
                      <a:noFill/>
                    </a:lnR>
                    <a:lnT w="4229" cap="flat" cmpd="sng" algn="ctr">
                      <a:solidFill>
                        <a:srgbClr val="D5DADE"/>
                      </a:solidFill>
                      <a:prstDash val="solid"/>
                      <a:round/>
                      <a:headEnd type="none" w="med" len="med"/>
                      <a:tailEnd type="none" w="med" len="med"/>
                    </a:lnT>
                    <a:lnB>
                      <a:noFill/>
                    </a:lnB>
                    <a:noFill/>
                  </a:tcPr>
                </a:tc>
                <a:tc>
                  <a:txBody>
                    <a:bodyPr/>
                    <a:lstStyle/>
                    <a:p>
                      <a:pPr algn="l" fontAlgn="t">
                        <a:buNone/>
                      </a:pPr>
                      <a:r>
                        <a:rPr lang="en-GB" sz="1400">
                          <a:effectLst/>
                        </a:rPr>
                        <a:t>31 July 2026</a:t>
                      </a:r>
                    </a:p>
                  </a:txBody>
                  <a:tcPr marL="71333" marR="71333" marT="35667" marB="35667">
                    <a:lnL>
                      <a:noFill/>
                    </a:lnL>
                    <a:lnR>
                      <a:noFill/>
                    </a:lnR>
                    <a:lnT w="4229" cap="flat" cmpd="sng" algn="ctr">
                      <a:solidFill>
                        <a:srgbClr val="D5DADE"/>
                      </a:solidFill>
                      <a:prstDash val="solid"/>
                      <a:round/>
                      <a:headEnd type="none" w="med" len="med"/>
                      <a:tailEnd type="none" w="med" len="med"/>
                    </a:lnT>
                    <a:lnB>
                      <a:noFill/>
                    </a:lnB>
                    <a:noFill/>
                  </a:tcPr>
                </a:tc>
                <a:tc>
                  <a:txBody>
                    <a:bodyPr/>
                    <a:lstStyle/>
                    <a:p>
                      <a:pPr algn="l" fontAlgn="t">
                        <a:buNone/>
                      </a:pPr>
                      <a:r>
                        <a:rPr lang="en-GB" sz="1400" dirty="0">
                          <a:effectLst/>
                        </a:rPr>
                        <a:t>31 December 2026 </a:t>
                      </a:r>
                    </a:p>
                  </a:txBody>
                  <a:tcPr marL="71333" marR="71333" marT="35667" marB="35667">
                    <a:lnL>
                      <a:noFill/>
                    </a:lnL>
                    <a:lnR>
                      <a:noFill/>
                    </a:lnR>
                    <a:lnT w="4229" cap="flat" cmpd="sng" algn="ctr">
                      <a:solidFill>
                        <a:srgbClr val="D5DADE"/>
                      </a:solidFill>
                      <a:prstDash val="solid"/>
                      <a:round/>
                      <a:headEnd type="none" w="med" len="med"/>
                      <a:tailEnd type="none" w="med" len="med"/>
                    </a:lnT>
                    <a:lnB>
                      <a:noFill/>
                    </a:lnB>
                    <a:noFill/>
                  </a:tcPr>
                </a:tc>
                <a:extLst>
                  <a:ext uri="{0D108BD9-81ED-4DB2-BD59-A6C34878D82A}">
                    <a16:rowId xmlns:a16="http://schemas.microsoft.com/office/drawing/2014/main" val="2163243348"/>
                  </a:ext>
                </a:extLst>
              </a:tr>
            </a:tbl>
          </a:graphicData>
        </a:graphic>
      </p:graphicFrame>
    </p:spTree>
    <p:extLst>
      <p:ext uri="{BB962C8B-B14F-4D97-AF65-F5344CB8AC3E}">
        <p14:creationId xmlns:p14="http://schemas.microsoft.com/office/powerpoint/2010/main" val="243592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1E1ABB-94DA-6A66-90A8-75F5D10ED4EC}"/>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A8C5A5F-06C3-9D9A-C253-CE7D7D685B77}"/>
              </a:ext>
            </a:extLst>
          </p:cNvPr>
          <p:cNvSpPr>
            <a:spLocks noGrp="1"/>
          </p:cNvSpPr>
          <p:nvPr>
            <p:ph idx="1"/>
          </p:nvPr>
        </p:nvSpPr>
        <p:spPr>
          <a:xfrm>
            <a:off x="432000" y="1477108"/>
            <a:ext cx="11088000" cy="4750891"/>
          </a:xfrm>
        </p:spPr>
        <p:txBody>
          <a:bodyPr>
            <a:normAutofit/>
          </a:bodyPr>
          <a:lstStyle/>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Question: Can I continue sending DIDS v1.0 data after 1 April 2026?</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Answer: You need to submit DIDS v1.0 data after April 2026 but </a:t>
            </a:r>
            <a:r>
              <a:rPr lang="en-GB" sz="1900" i="1" dirty="0">
                <a:ea typeface="Calibri" panose="020F0502020204030204" pitchFamily="34" charset="0"/>
                <a:cs typeface="Times New Roman" panose="02020603050405020304" pitchFamily="18" charset="0"/>
              </a:rPr>
              <a:t>only for activity which takes place up to and including 31 March 2026</a:t>
            </a:r>
            <a:r>
              <a:rPr lang="en-GB" sz="1900" dirty="0">
                <a:ea typeface="Calibri" panose="020F0502020204030204" pitchFamily="34" charset="0"/>
                <a:cs typeface="Times New Roman" panose="02020603050405020304" pitchFamily="18" charset="0"/>
              </a:rPr>
              <a:t>. This activity is submitted in the existing DIDS Portal as per the existing </a:t>
            </a:r>
            <a:r>
              <a:rPr lang="en-GB" sz="1900" dirty="0">
                <a:ea typeface="Calibri" panose="020F0502020204030204" pitchFamily="34" charset="0"/>
                <a:cs typeface="Times New Roman" panose="02020603050405020304" pitchFamily="18" charset="0"/>
                <a:hlinkClick r:id="rId3"/>
              </a:rPr>
              <a:t>DIDS v1.0 timetable</a:t>
            </a:r>
            <a:r>
              <a:rPr lang="en-GB" sz="1900" dirty="0">
                <a:ea typeface="Calibri" panose="020F0502020204030204" pitchFamily="34" charset="0"/>
                <a:cs typeface="Times New Roman" panose="02020603050405020304" pitchFamily="18" charset="0"/>
              </a:rPr>
              <a:t>.</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All in scope activity which takes place from 1 April 2026 onwards must be submitted in DIDS v2.0 to </a:t>
            </a:r>
            <a:r>
              <a:rPr lang="en-GB" sz="1900" dirty="0">
                <a:ea typeface="Calibri" panose="020F0502020204030204" pitchFamily="34" charset="0"/>
                <a:cs typeface="Times New Roman" panose="02020603050405020304" pitchFamily="18" charset="0"/>
                <a:hlinkClick r:id="rId4"/>
              </a:rPr>
              <a:t>NDIT</a:t>
            </a:r>
            <a:r>
              <a:rPr lang="en-GB" sz="1900" dirty="0">
                <a:ea typeface="Calibri" panose="020F0502020204030204" pitchFamily="34" charset="0"/>
                <a:cs typeface="Times New Roman" panose="02020603050405020304" pitchFamily="18" charset="0"/>
              </a:rPr>
              <a:t>. This is to be submitted as per the </a:t>
            </a:r>
            <a:r>
              <a:rPr lang="en-GB" sz="1900" dirty="0">
                <a:ea typeface="Calibri" panose="020F0502020204030204" pitchFamily="34" charset="0"/>
                <a:cs typeface="Times New Roman" panose="02020603050405020304" pitchFamily="18" charset="0"/>
                <a:hlinkClick r:id="rId5"/>
              </a:rPr>
              <a:t>DIDS v2.0 timetable</a:t>
            </a:r>
            <a:r>
              <a:rPr lang="en-GB" sz="1900" dirty="0">
                <a:ea typeface="Calibri" panose="020F0502020204030204" pitchFamily="34" charset="0"/>
                <a:cs typeface="Times New Roman" panose="02020603050405020304" pitchFamily="18" charset="0"/>
              </a:rPr>
              <a:t>.</a:t>
            </a:r>
          </a:p>
          <a:p>
            <a:endParaRPr lang="en-GB" sz="1900" dirty="0">
              <a:ea typeface="Calibri" panose="020F0502020204030204" pitchFamily="34" charset="0"/>
              <a:cs typeface="Times New Roman" panose="02020603050405020304" pitchFamily="18" charset="0"/>
            </a:endParaRPr>
          </a:p>
        </p:txBody>
      </p:sp>
      <p:sp>
        <p:nvSpPr>
          <p:cNvPr id="17" name="Title 4">
            <a:extLst>
              <a:ext uri="{FF2B5EF4-FFF2-40B4-BE49-F238E27FC236}">
                <a16:creationId xmlns:a16="http://schemas.microsoft.com/office/drawing/2014/main" id="{1D2AB588-CF34-9BCA-F99F-51F7F4F8A201}"/>
              </a:ext>
            </a:extLst>
          </p:cNvPr>
          <p:cNvSpPr>
            <a:spLocks noGrp="1"/>
          </p:cNvSpPr>
          <p:nvPr>
            <p:ph type="title"/>
          </p:nvPr>
        </p:nvSpPr>
        <p:spPr/>
        <p:txBody>
          <a:bodyPr/>
          <a:lstStyle/>
          <a:p>
            <a:r>
              <a:rPr lang="en-GB" spc="-40" dirty="0"/>
              <a:t>Top questions asked</a:t>
            </a:r>
          </a:p>
        </p:txBody>
      </p:sp>
      <p:pic>
        <p:nvPicPr>
          <p:cNvPr id="3" name="Graphic 2" descr="Group with solid fill">
            <a:extLst>
              <a:ext uri="{FF2B5EF4-FFF2-40B4-BE49-F238E27FC236}">
                <a16:creationId xmlns:a16="http://schemas.microsoft.com/office/drawing/2014/main" id="{501D6FEA-5BA0-54BC-E456-CD1926FFA79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3027010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AFF62-9C54-68AB-6F6F-4335DCC4175C}"/>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AD884A0-4A2A-9D43-F1CF-0A3CCBE01480}"/>
              </a:ext>
            </a:extLst>
          </p:cNvPr>
          <p:cNvSpPr>
            <a:spLocks noGrp="1"/>
          </p:cNvSpPr>
          <p:nvPr>
            <p:ph idx="1"/>
          </p:nvPr>
        </p:nvSpPr>
        <p:spPr>
          <a:xfrm>
            <a:off x="432000" y="1477108"/>
            <a:ext cx="11088000" cy="4750891"/>
          </a:xfrm>
        </p:spPr>
        <p:txBody>
          <a:bodyPr>
            <a:normAutofit/>
          </a:bodyPr>
          <a:lstStyle/>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Question: Are the CODED PROCEDURE START TIMESTAMP and CODED PROCEDURE END TIMESTAMP data items mandatory?</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Answer: Yes – the CODED PROCEDURE START TIMESTAMP and CODED PROCEDURE END TIMESTAMP data items are mandatory.  </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This follows DIAGNOSTIC TEST DATE being mandatory in DIDS v1.0. In the case of CODED PROCEDURE END TIMESTAMP then this defines the reporting month the activity flows in, so it is an essential data item.</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If you have concerns about your readiness to flow these items in DIDS v2.0 or the accuracy with which you can do this, then in parallel with working on your implementation please complete the DIDS v2.0 State of Readiness Questionnaire with further details.</a:t>
            </a:r>
          </a:p>
        </p:txBody>
      </p:sp>
      <p:sp>
        <p:nvSpPr>
          <p:cNvPr id="17" name="Title 4">
            <a:extLst>
              <a:ext uri="{FF2B5EF4-FFF2-40B4-BE49-F238E27FC236}">
                <a16:creationId xmlns:a16="http://schemas.microsoft.com/office/drawing/2014/main" id="{E6064CF7-AA9D-7602-DD45-C7D18416B89B}"/>
              </a:ext>
            </a:extLst>
          </p:cNvPr>
          <p:cNvSpPr>
            <a:spLocks noGrp="1"/>
          </p:cNvSpPr>
          <p:nvPr>
            <p:ph type="title"/>
          </p:nvPr>
        </p:nvSpPr>
        <p:spPr/>
        <p:txBody>
          <a:bodyPr/>
          <a:lstStyle/>
          <a:p>
            <a:r>
              <a:rPr lang="en-GB" spc="-40" dirty="0"/>
              <a:t>Top questions asked</a:t>
            </a:r>
          </a:p>
        </p:txBody>
      </p:sp>
      <p:pic>
        <p:nvPicPr>
          <p:cNvPr id="3" name="Graphic 2" descr="Group with solid fill">
            <a:extLst>
              <a:ext uri="{FF2B5EF4-FFF2-40B4-BE49-F238E27FC236}">
                <a16:creationId xmlns:a16="http://schemas.microsoft.com/office/drawing/2014/main" id="{E1B058E3-442C-E665-DFBD-205B9B89838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1068347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7FFC82-862E-BDAF-14F3-84A11799B39C}"/>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93DFD86-75B8-58A3-DEFB-C005EDAFEB6B}"/>
              </a:ext>
            </a:extLst>
          </p:cNvPr>
          <p:cNvSpPr>
            <a:spLocks noGrp="1"/>
          </p:cNvSpPr>
          <p:nvPr>
            <p:ph idx="1"/>
          </p:nvPr>
        </p:nvSpPr>
        <p:spPr>
          <a:xfrm>
            <a:off x="432000" y="1477108"/>
            <a:ext cx="11088000" cy="4750891"/>
          </a:xfrm>
        </p:spPr>
        <p:txBody>
          <a:bodyPr>
            <a:normAutofit/>
          </a:bodyPr>
          <a:lstStyle/>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Question: Where can I find further detail of what is required for specific data items in DIDS v2.0? </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Answer: The data items and their definitions to be submitted in DIDS v2.0 are defined in the TOS. The validations undertaken by NHS England when the data is submitted are in the ETOS.</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The </a:t>
            </a:r>
            <a:r>
              <a:rPr lang="en-GB" sz="1900" dirty="0">
                <a:ea typeface="Calibri" panose="020F0502020204030204" pitchFamily="34" charset="0"/>
                <a:cs typeface="Times New Roman" panose="02020603050405020304" pitchFamily="18" charset="0"/>
                <a:hlinkClick r:id="rId3"/>
              </a:rPr>
              <a:t>DIDS v2.0 User Guidance</a:t>
            </a:r>
            <a:r>
              <a:rPr lang="en-GB" sz="1900" dirty="0">
                <a:ea typeface="Calibri" panose="020F0502020204030204" pitchFamily="34" charset="0"/>
                <a:cs typeface="Times New Roman" panose="02020603050405020304" pitchFamily="18" charset="0"/>
              </a:rPr>
              <a:t> provides further details, including guidance for individual data items.</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If there is guidance you cannot find, then please email </a:t>
            </a:r>
            <a:r>
              <a:rPr lang="en-GB" sz="1900" dirty="0">
                <a:ea typeface="Calibri" panose="020F0502020204030204" pitchFamily="34" charset="0"/>
                <a:cs typeface="Times New Roman" panose="02020603050405020304" pitchFamily="18" charset="0"/>
                <a:hlinkClick r:id="rId4"/>
              </a:rPr>
              <a:t>dataset.development@nhs.net</a:t>
            </a:r>
            <a:r>
              <a:rPr lang="en-GB" sz="1900" dirty="0">
                <a:ea typeface="Calibri" panose="020F0502020204030204" pitchFamily="34" charset="0"/>
                <a:cs typeface="Times New Roman" panose="02020603050405020304" pitchFamily="18" charset="0"/>
              </a:rPr>
              <a:t> stating ‘DIDS v2.0’ and we can see how we can help.</a:t>
            </a:r>
            <a:endParaRPr lang="en-GB" sz="2000" dirty="0"/>
          </a:p>
        </p:txBody>
      </p:sp>
      <p:sp>
        <p:nvSpPr>
          <p:cNvPr id="17" name="Title 4">
            <a:extLst>
              <a:ext uri="{FF2B5EF4-FFF2-40B4-BE49-F238E27FC236}">
                <a16:creationId xmlns:a16="http://schemas.microsoft.com/office/drawing/2014/main" id="{8F6C9519-5059-798F-B1F2-9292B094CF37}"/>
              </a:ext>
            </a:extLst>
          </p:cNvPr>
          <p:cNvSpPr>
            <a:spLocks noGrp="1"/>
          </p:cNvSpPr>
          <p:nvPr>
            <p:ph type="title"/>
          </p:nvPr>
        </p:nvSpPr>
        <p:spPr/>
        <p:txBody>
          <a:bodyPr/>
          <a:lstStyle/>
          <a:p>
            <a:r>
              <a:rPr lang="en-GB" spc="-40" dirty="0"/>
              <a:t>Top questions asked</a:t>
            </a:r>
          </a:p>
        </p:txBody>
      </p:sp>
      <p:pic>
        <p:nvPicPr>
          <p:cNvPr id="3" name="Graphic 2" descr="Group with solid fill">
            <a:extLst>
              <a:ext uri="{FF2B5EF4-FFF2-40B4-BE49-F238E27FC236}">
                <a16:creationId xmlns:a16="http://schemas.microsoft.com/office/drawing/2014/main" id="{5FB9265C-3A4E-D81A-C2E6-61912BE2104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1977039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BCA0A8-4E2A-DB99-CBDE-F89BCE8FD7B0}"/>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AC08342-1BD7-A722-0F88-8827719FAB6E}"/>
              </a:ext>
            </a:extLst>
          </p:cNvPr>
          <p:cNvSpPr>
            <a:spLocks noGrp="1"/>
          </p:cNvSpPr>
          <p:nvPr>
            <p:ph idx="1"/>
          </p:nvPr>
        </p:nvSpPr>
        <p:spPr>
          <a:xfrm>
            <a:off x="432000" y="1477108"/>
            <a:ext cx="11088000" cy="4750891"/>
          </a:xfrm>
        </p:spPr>
        <p:txBody>
          <a:bodyPr>
            <a:normAutofit/>
          </a:bodyPr>
          <a:lstStyle/>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Question: Where can I find further details of the new submission portal?</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Answer: DIDS v2.0 will be collected on </a:t>
            </a:r>
            <a:r>
              <a:rPr lang="en-GB" sz="1900" dirty="0">
                <a:ea typeface="Calibri" panose="020F0502020204030204" pitchFamily="34" charset="0"/>
                <a:cs typeface="Times New Roman" panose="02020603050405020304" pitchFamily="18" charset="0"/>
                <a:hlinkClick r:id="rId3"/>
              </a:rPr>
              <a:t>NDIT.</a:t>
            </a:r>
            <a:r>
              <a:rPr lang="en-GB" sz="1900" dirty="0">
                <a:ea typeface="Calibri" panose="020F0502020204030204" pitchFamily="34" charset="0"/>
                <a:cs typeface="Times New Roman" panose="02020603050405020304" pitchFamily="18" charset="0"/>
              </a:rPr>
              <a:t> </a:t>
            </a:r>
            <a:endParaRPr lang="en-GB" sz="2000" dirty="0"/>
          </a:p>
          <a:p>
            <a:endParaRPr lang="en-GB" sz="2000" dirty="0">
              <a:ea typeface="Calibri" panose="020F0502020204030204" pitchFamily="34" charset="0"/>
              <a:cs typeface="Times New Roman" panose="02020603050405020304" pitchFamily="18" charset="0"/>
            </a:endParaRPr>
          </a:p>
          <a:p>
            <a:r>
              <a:rPr lang="en-GB" sz="2000" dirty="0">
                <a:ea typeface="Calibri" panose="020F0502020204030204" pitchFamily="34" charset="0"/>
                <a:cs typeface="Times New Roman" panose="02020603050405020304" pitchFamily="18" charset="0"/>
              </a:rPr>
              <a:t>Guidance is planned to be available on NHS Futures when the UAT version is launched.</a:t>
            </a:r>
          </a:p>
          <a:p>
            <a:r>
              <a:rPr lang="en-GB" sz="2000" dirty="0">
                <a:ea typeface="Calibri" panose="020F0502020204030204" pitchFamily="34" charset="0"/>
                <a:cs typeface="Times New Roman" panose="02020603050405020304" pitchFamily="18" charset="0"/>
              </a:rPr>
              <a:t>[An update on NDIT will be given shortly in this webinar].</a:t>
            </a:r>
            <a:endParaRPr lang="en-GB" sz="1900" dirty="0">
              <a:ea typeface="Calibri" panose="020F0502020204030204" pitchFamily="34" charset="0"/>
              <a:cs typeface="Times New Roman" panose="02020603050405020304" pitchFamily="18" charset="0"/>
            </a:endParaRPr>
          </a:p>
        </p:txBody>
      </p:sp>
      <p:sp>
        <p:nvSpPr>
          <p:cNvPr id="17" name="Title 4">
            <a:extLst>
              <a:ext uri="{FF2B5EF4-FFF2-40B4-BE49-F238E27FC236}">
                <a16:creationId xmlns:a16="http://schemas.microsoft.com/office/drawing/2014/main" id="{24985938-2B42-D76C-AC33-9E6B36A28F18}"/>
              </a:ext>
            </a:extLst>
          </p:cNvPr>
          <p:cNvSpPr>
            <a:spLocks noGrp="1"/>
          </p:cNvSpPr>
          <p:nvPr>
            <p:ph type="title"/>
          </p:nvPr>
        </p:nvSpPr>
        <p:spPr/>
        <p:txBody>
          <a:bodyPr/>
          <a:lstStyle/>
          <a:p>
            <a:r>
              <a:rPr lang="en-GB" spc="-40" dirty="0"/>
              <a:t>Top questions asked</a:t>
            </a:r>
          </a:p>
        </p:txBody>
      </p:sp>
      <p:pic>
        <p:nvPicPr>
          <p:cNvPr id="3" name="Graphic 2" descr="Group with solid fill">
            <a:extLst>
              <a:ext uri="{FF2B5EF4-FFF2-40B4-BE49-F238E27FC236}">
                <a16:creationId xmlns:a16="http://schemas.microsoft.com/office/drawing/2014/main" id="{45F6730F-A703-E8E0-F5F0-8538D50E8B8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405244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4DD6B0-B17D-F10D-0EBB-9207B3A0BE91}"/>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7C95DD71-D93D-24DC-00A9-DD045155AD08}"/>
              </a:ext>
            </a:extLst>
          </p:cNvPr>
          <p:cNvSpPr>
            <a:spLocks noGrp="1"/>
          </p:cNvSpPr>
          <p:nvPr>
            <p:ph type="title"/>
          </p:nvPr>
        </p:nvSpPr>
        <p:spPr/>
        <p:txBody>
          <a:bodyPr>
            <a:normAutofit/>
          </a:bodyPr>
          <a:lstStyle/>
          <a:p>
            <a:pPr>
              <a:spcAft>
                <a:spcPts val="600"/>
              </a:spcAft>
              <a:buClr>
                <a:schemeClr val="tx1"/>
              </a:buClr>
              <a:defRPr/>
            </a:pPr>
            <a:r>
              <a:rPr lang="en-GB" sz="3200" dirty="0"/>
              <a:t>DIDS v2.0 Next Webinars </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A119CFC5-9550-EB52-D479-CF65BF33402D}"/>
              </a:ext>
            </a:extLst>
          </p:cNvPr>
          <p:cNvSpPr txBox="1"/>
          <p:nvPr/>
        </p:nvSpPr>
        <p:spPr>
          <a:xfrm>
            <a:off x="432000" y="1314448"/>
            <a:ext cx="10400082" cy="960840"/>
          </a:xfrm>
          <a:prstGeom prst="rect">
            <a:avLst/>
          </a:prstGeom>
          <a:noFill/>
          <a:ln>
            <a:noFill/>
          </a:ln>
        </p:spPr>
        <p:txBody>
          <a:bodyPr wrap="square">
            <a:spAutoFit/>
          </a:bodyPr>
          <a:lstStyle/>
          <a:p>
            <a:pPr>
              <a:lnSpc>
                <a:spcPct val="107000"/>
              </a:lnSpc>
              <a:spcAft>
                <a:spcPts val="800"/>
              </a:spcAft>
            </a:pPr>
            <a:endParaRPr lang="en-GB" sz="1300" dirty="0"/>
          </a:p>
          <a:p>
            <a:endParaRPr lang="en-GB" dirty="0">
              <a:highlight>
                <a:srgbClr val="FFFF00"/>
              </a:highlight>
            </a:endParaRPr>
          </a:p>
          <a:p>
            <a:pPr>
              <a:lnSpc>
                <a:spcPct val="107000"/>
              </a:lnSpc>
              <a:spcAft>
                <a:spcPts val="800"/>
              </a:spcAft>
            </a:pPr>
            <a:r>
              <a:rPr lang="en-GB" dirty="0"/>
              <a:t> </a:t>
            </a:r>
          </a:p>
        </p:txBody>
      </p:sp>
      <p:sp>
        <p:nvSpPr>
          <p:cNvPr id="4" name="TextBox 3">
            <a:extLst>
              <a:ext uri="{FF2B5EF4-FFF2-40B4-BE49-F238E27FC236}">
                <a16:creationId xmlns:a16="http://schemas.microsoft.com/office/drawing/2014/main" id="{82A6C74E-A602-FD64-63EA-92019EB571AC}"/>
              </a:ext>
            </a:extLst>
          </p:cNvPr>
          <p:cNvSpPr txBox="1"/>
          <p:nvPr/>
        </p:nvSpPr>
        <p:spPr>
          <a:xfrm>
            <a:off x="371900" y="1297186"/>
            <a:ext cx="10460182" cy="2862322"/>
          </a:xfrm>
          <a:prstGeom prst="rect">
            <a:avLst/>
          </a:prstGeom>
          <a:noFill/>
        </p:spPr>
        <p:txBody>
          <a:bodyPr wrap="square">
            <a:spAutoFit/>
          </a:bodyPr>
          <a:lstStyle/>
          <a:p>
            <a:r>
              <a:rPr lang="en-GB" dirty="0"/>
              <a:t>Please provide suggestions for content for the March DIDS v2.0 Implementation webinar – we had limited feedback for this webinar.</a:t>
            </a:r>
          </a:p>
          <a:p>
            <a:endParaRPr lang="en-GB" dirty="0"/>
          </a:p>
          <a:p>
            <a:r>
              <a:rPr lang="en-GB" dirty="0"/>
              <a:t>Please provide this by 28 February 2026 on what you would like covered via emailing </a:t>
            </a:r>
            <a:r>
              <a:rPr lang="en-GB" dirty="0">
                <a:hlinkClick r:id="rId3"/>
              </a:rPr>
              <a:t>dataset.development@nhs.net</a:t>
            </a:r>
            <a:r>
              <a:rPr lang="en-GB" dirty="0"/>
              <a:t> stating ‘DIDS v2.0’.</a:t>
            </a:r>
          </a:p>
          <a:p>
            <a:endParaRPr lang="en-GB" dirty="0"/>
          </a:p>
          <a:p>
            <a:endParaRPr lang="en-GB" dirty="0"/>
          </a:p>
          <a:p>
            <a:endParaRPr lang="en-GB" dirty="0"/>
          </a:p>
          <a:p>
            <a:endParaRPr lang="en-GB" dirty="0"/>
          </a:p>
          <a:p>
            <a:r>
              <a:rPr lang="en-GB" dirty="0"/>
              <a:t> </a:t>
            </a:r>
          </a:p>
        </p:txBody>
      </p:sp>
    </p:spTree>
    <p:extLst>
      <p:ext uri="{BB962C8B-B14F-4D97-AF65-F5344CB8AC3E}">
        <p14:creationId xmlns:p14="http://schemas.microsoft.com/office/powerpoint/2010/main" val="2710443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30538-F71C-F852-EA59-FC3DC860E678}"/>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540DFD2-33F0-ACD2-71EA-FB51ABDEEEDE}"/>
              </a:ext>
            </a:extLst>
          </p:cNvPr>
          <p:cNvSpPr>
            <a:spLocks noGrp="1"/>
          </p:cNvSpPr>
          <p:nvPr>
            <p:ph type="title"/>
          </p:nvPr>
        </p:nvSpPr>
        <p:spPr>
          <a:xfrm>
            <a:off x="432000" y="432000"/>
            <a:ext cx="11404154" cy="755244"/>
          </a:xfrm>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Recommended actions to take now</a:t>
            </a:r>
          </a:p>
        </p:txBody>
      </p:sp>
      <p:sp>
        <p:nvSpPr>
          <p:cNvPr id="12" name="TextBox 11">
            <a:extLst>
              <a:ext uri="{FF2B5EF4-FFF2-40B4-BE49-F238E27FC236}">
                <a16:creationId xmlns:a16="http://schemas.microsoft.com/office/drawing/2014/main" id="{81201E13-BC34-803E-F4C3-CCDD29E13EB5}"/>
              </a:ext>
            </a:extLst>
          </p:cNvPr>
          <p:cNvSpPr txBox="1"/>
          <p:nvPr/>
        </p:nvSpPr>
        <p:spPr>
          <a:xfrm>
            <a:off x="431999" y="1296655"/>
            <a:ext cx="11051010" cy="5078313"/>
          </a:xfrm>
          <a:prstGeom prst="rect">
            <a:avLst/>
          </a:prstGeom>
          <a:noFill/>
          <a:ln>
            <a:noFill/>
          </a:ln>
        </p:spPr>
        <p:txBody>
          <a:bodyPr wrap="square">
            <a:spAutoFit/>
          </a:bodyPr>
          <a:lstStyle/>
          <a:p>
            <a:pPr marL="457200" indent="-457200">
              <a:buFontTx/>
              <a:buAutoNum type="arabicPeriod"/>
            </a:pPr>
            <a:r>
              <a:rPr lang="en-GB" dirty="0"/>
              <a:t>Read the User Guidance published on the DIDS tools and guidance webpage: </a:t>
            </a:r>
            <a:r>
              <a:rPr lang="en-GB" dirty="0">
                <a:hlinkClick r:id="rId3"/>
              </a:rPr>
              <a:t>Diagnostic Imaging Data Set (DIDS) implementation tools and guidance - NHS England Digital</a:t>
            </a:r>
            <a:endParaRPr lang="en-GB" dirty="0"/>
          </a:p>
          <a:p>
            <a:pPr marL="457200" indent="-457200">
              <a:buFontTx/>
              <a:buAutoNum type="arabicPeriod"/>
            </a:pPr>
            <a:endParaRPr lang="en-GB" dirty="0"/>
          </a:p>
          <a:p>
            <a:pPr marL="457200" indent="-457200">
              <a:buFontTx/>
              <a:buAutoNum type="arabicPeriod"/>
            </a:pPr>
            <a:r>
              <a:rPr lang="en-GB" dirty="0"/>
              <a:t>Download a copy of the DIDS v2.0 (Release 2.0) XML Schema / CSV Format from TRUD</a:t>
            </a:r>
          </a:p>
          <a:p>
            <a:pPr marL="457200" indent="-457200">
              <a:buFontTx/>
              <a:buAutoNum type="arabicPeriod"/>
            </a:pPr>
            <a:endParaRPr lang="en-GB" dirty="0"/>
          </a:p>
          <a:p>
            <a:pPr marL="457200" indent="-457200">
              <a:buFontTx/>
              <a:buAutoNum type="arabicPeriod"/>
            </a:pPr>
            <a:r>
              <a:rPr lang="en-GB" dirty="0"/>
              <a:t>Familiarise yourself with the </a:t>
            </a:r>
            <a:r>
              <a:rPr lang="en-GB" dirty="0">
                <a:hlinkClick r:id="rId4"/>
              </a:rPr>
              <a:t>Technical Output Specification</a:t>
            </a:r>
            <a:r>
              <a:rPr lang="en-GB" dirty="0"/>
              <a:t> (TOS) which contains the new and amended data items for DIDS v2.0.</a:t>
            </a:r>
          </a:p>
          <a:p>
            <a:pPr marL="457200" indent="-457200">
              <a:buFontTx/>
              <a:buAutoNum type="arabicPeriod"/>
            </a:pPr>
            <a:endParaRPr lang="en-GB" dirty="0"/>
          </a:p>
          <a:p>
            <a:pPr marL="457200" indent="-457200">
              <a:buAutoNum type="arabicPeriod"/>
            </a:pPr>
            <a:r>
              <a:rPr lang="en-GB" dirty="0"/>
              <a:t>Care providers - ensure your IT system provider reviews the TOS and User Guidance to understand scope and definition of each data item.</a:t>
            </a:r>
          </a:p>
          <a:p>
            <a:pPr marL="457200" indent="-457200">
              <a:buAutoNum type="arabicPeriod"/>
            </a:pPr>
            <a:endParaRPr lang="en-GB" dirty="0"/>
          </a:p>
          <a:p>
            <a:pPr marL="457200" indent="-457200">
              <a:buAutoNum type="arabicPeriod"/>
            </a:pPr>
            <a:r>
              <a:rPr lang="en-GB" dirty="0"/>
              <a:t>Care providers and IT system providers - complete the State of Readiness Questionnaire if you haven’t already done so, by the deadline of 22 February 2026.</a:t>
            </a:r>
          </a:p>
          <a:p>
            <a:pPr marL="457200" indent="-457200">
              <a:buAutoNum type="arabicPeriod"/>
            </a:pPr>
            <a:endParaRPr lang="en-GB" dirty="0"/>
          </a:p>
          <a:p>
            <a:pPr marL="457200" indent="-457200">
              <a:buAutoNum type="arabicPeriod"/>
            </a:pPr>
            <a:r>
              <a:rPr lang="en-GB" dirty="0"/>
              <a:t>Provide suggestions for content for the March 2026 DIDS v2.0 implementation webinar by 28 February 2026.</a:t>
            </a:r>
          </a:p>
          <a:p>
            <a:pPr marL="457200" indent="-457200">
              <a:buAutoNum type="arabicPeriod"/>
            </a:pPr>
            <a:endParaRPr lang="en-GB" dirty="0">
              <a:highlight>
                <a:srgbClr val="FFFF00"/>
              </a:highlight>
            </a:endParaRPr>
          </a:p>
          <a:p>
            <a:pPr marL="457200" indent="-457200">
              <a:buAutoNum type="arabicPeriod"/>
            </a:pPr>
            <a:r>
              <a:rPr lang="en-GB" dirty="0"/>
              <a:t>Provide any suggestions for data scenarios document.</a:t>
            </a:r>
            <a:endParaRPr lang="en-GB" sz="1400" dirty="0"/>
          </a:p>
        </p:txBody>
      </p:sp>
    </p:spTree>
    <p:extLst>
      <p:ext uri="{BB962C8B-B14F-4D97-AF65-F5344CB8AC3E}">
        <p14:creationId xmlns:p14="http://schemas.microsoft.com/office/powerpoint/2010/main" val="405571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364267" y="1497537"/>
            <a:ext cx="5334318" cy="2507695"/>
          </a:xfrm>
        </p:spPr>
        <p:txBody>
          <a:bodyPr/>
          <a:lstStyle/>
          <a:p>
            <a:r>
              <a:rPr lang="en-GB" sz="4000"/>
              <a:t>National Data Submission Portal (NDSP)</a:t>
            </a:r>
            <a:br>
              <a:rPr lang="en-GB" sz="4000"/>
            </a:br>
            <a:endParaRPr lang="en-GB" sz="4000"/>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364267" y="4689586"/>
            <a:ext cx="5554524" cy="1024967"/>
          </a:xfrm>
        </p:spPr>
        <p:txBody>
          <a:bodyPr vert="horz" lIns="0" tIns="0" rIns="0" bIns="0" rtlCol="0" anchor="t">
            <a:normAutofit/>
          </a:bodyPr>
          <a:lstStyle/>
          <a:p>
            <a:r>
              <a:rPr lang="en-GB" b="1"/>
              <a:t>Robyn </a:t>
            </a:r>
            <a:r>
              <a:rPr lang="en-GB" b="1" err="1"/>
              <a:t>McNally,</a:t>
            </a:r>
            <a:r>
              <a:rPr lang="en-GB" b="1"/>
              <a:t> Simon Wyse &amp; Sarah Thew</a:t>
            </a: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364267" y="5882554"/>
            <a:ext cx="6259513" cy="592674"/>
          </a:xfrm>
        </p:spPr>
        <p:txBody>
          <a:bodyPr vert="horz" lIns="0" tIns="0" rIns="0" bIns="0" rtlCol="0" anchor="t">
            <a:normAutofit/>
          </a:bodyPr>
          <a:lstStyle/>
          <a:p>
            <a:pPr>
              <a:lnSpc>
                <a:spcPct val="120000"/>
              </a:lnSpc>
            </a:pPr>
            <a:r>
              <a:rPr lang="en-GB"/>
              <a:t>February 2026</a:t>
            </a:r>
            <a:endParaRPr lang="en-GB" b="1"/>
          </a:p>
        </p:txBody>
      </p:sp>
    </p:spTree>
    <p:extLst>
      <p:ext uri="{BB962C8B-B14F-4D97-AF65-F5344CB8AC3E}">
        <p14:creationId xmlns:p14="http://schemas.microsoft.com/office/powerpoint/2010/main" val="38302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0D8699A-B55F-394A-8D26-672B8DCA6C60}"/>
              </a:ext>
            </a:extLst>
          </p:cNvPr>
          <p:cNvSpPr>
            <a:spLocks noGrp="1"/>
          </p:cNvSpPr>
          <p:nvPr>
            <p:ph type="body" sz="quarter" idx="13"/>
          </p:nvPr>
        </p:nvSpPr>
        <p:spPr>
          <a:xfrm>
            <a:off x="432001" y="1416790"/>
            <a:ext cx="11012644" cy="577927"/>
          </a:xfrm>
        </p:spPr>
        <p: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Welcome and thank you for joining this webinar, t</a:t>
            </a:r>
            <a:r>
              <a:rPr lang="en-US" sz="1800" b="0">
                <a:latin typeface="Arial"/>
              </a:rPr>
              <a:t>he session will begin shortly.</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Please note the following housekeeping points: </a:t>
            </a:r>
          </a:p>
          <a:p>
            <a:pPr>
              <a:lnSpc>
                <a:spcPct val="100000"/>
              </a:lnSpc>
              <a:spcAft>
                <a:spcPts val="1200"/>
              </a:spcAft>
              <a:buClr>
                <a:schemeClr val="accent6"/>
              </a:buClr>
            </a:pPr>
            <a:endParaRPr lang="en-GB" sz="1400"/>
          </a:p>
        </p:txBody>
      </p:sp>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p:txBody>
          <a:bodyPr/>
          <a:lstStyle/>
          <a:p>
            <a:r>
              <a:rPr lang="en-GB"/>
              <a:t>Housekeeping</a:t>
            </a:r>
            <a:endParaRPr lang="en-GB" spc="-40"/>
          </a:p>
        </p:txBody>
      </p:sp>
      <p:sp>
        <p:nvSpPr>
          <p:cNvPr id="2" name="Rectangle 1">
            <a:extLst>
              <a:ext uri="{FF2B5EF4-FFF2-40B4-BE49-F238E27FC236}">
                <a16:creationId xmlns:a16="http://schemas.microsoft.com/office/drawing/2014/main" id="{CE6B0DBA-5D8D-0D5F-D720-B929E9C25A28}"/>
              </a:ext>
            </a:extLst>
          </p:cNvPr>
          <p:cNvSpPr/>
          <p:nvPr/>
        </p:nvSpPr>
        <p:spPr>
          <a:xfrm>
            <a:off x="1554595" y="2359672"/>
            <a:ext cx="9675995" cy="3262432"/>
          </a:xfrm>
          <a:prstGeom prst="rect">
            <a:avLst/>
          </a:prstGeom>
        </p:spPr>
        <p:txBody>
          <a:bodyPr wrap="square">
            <a:spAutoFit/>
          </a:bodyPr>
          <a:lstStyle/>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effectLst/>
                <a:uLnTx/>
                <a:uFillTx/>
                <a:latin typeface="Arial"/>
                <a:ea typeface="+mn-ea"/>
                <a:cs typeface="+mn-cs"/>
              </a:rPr>
              <a:t>Please remain on mute throughout the webinar, unless indicated, to avoid disruption and noise interference for other attendees</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lang="en-US" sz="1600" dirty="0">
                <a:latin typeface="Arial"/>
              </a:rPr>
              <a:t>If you wish to ask a question or raise a query during the webinar, you may do so via the meeting chat function, or by using the “raise your hand” function, all contributions are welcome!</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kumimoji="0" lang="en-US" sz="1600" b="0" i="0" u="none" strike="noStrike" kern="1200" cap="none" spc="0" normalizeH="0" baseline="0" noProof="0" dirty="0">
                <a:ln>
                  <a:noFill/>
                </a:ln>
                <a:effectLst/>
                <a:uLnTx/>
                <a:uFillTx/>
                <a:latin typeface="Arial"/>
                <a:ea typeface="+mn-ea"/>
                <a:cs typeface="+mn-cs"/>
              </a:rPr>
              <a:t>To view the meeting chat, please select the ‘Show conversation’ icon in the Teams control task bar (pictured left)</a:t>
            </a:r>
          </a:p>
          <a:p>
            <a:pPr marL="285750" lvl="0" indent="-285750">
              <a:spcBef>
                <a:spcPts val="600"/>
              </a:spcBef>
              <a:spcAft>
                <a:spcPts val="600"/>
              </a:spcAft>
              <a:buFont typeface="Arial" panose="020B0604020202020204" pitchFamily="34" charset="0"/>
              <a:buChar char="•"/>
              <a:defRPr/>
            </a:pPr>
            <a:r>
              <a:rPr lang="en-US" sz="1600" dirty="0">
                <a:latin typeface="Arial"/>
              </a:rPr>
              <a:t>If we are unable to answer your question due to </a:t>
            </a:r>
            <a:r>
              <a:rPr lang="en-US" sz="1600" dirty="0"/>
              <a:t>time constraints, please forward it to</a:t>
            </a:r>
            <a:r>
              <a:rPr lang="en-US" sz="1600" dirty="0">
                <a:solidFill>
                  <a:srgbClr val="425563"/>
                </a:solidFill>
              </a:rPr>
              <a:t> </a:t>
            </a:r>
            <a:r>
              <a:rPr lang="en-US" sz="1600" dirty="0">
                <a:solidFill>
                  <a:srgbClr val="425563"/>
                </a:solidFill>
                <a:hlinkClick r:id="rId3"/>
              </a:rPr>
              <a:t>dataset.development@nhs.net</a:t>
            </a:r>
            <a:r>
              <a:rPr lang="en-US" sz="1600" dirty="0">
                <a:solidFill>
                  <a:srgbClr val="425563"/>
                </a:solidFill>
              </a:rPr>
              <a:t> </a:t>
            </a:r>
            <a:r>
              <a:rPr lang="en-US" sz="1600" dirty="0"/>
              <a:t>and we will pick it up via our mailbox</a:t>
            </a:r>
          </a:p>
          <a:p>
            <a:pPr marL="285750" lvl="0" indent="-285750">
              <a:spcBef>
                <a:spcPts val="600"/>
              </a:spcBef>
              <a:buFont typeface="Arial" panose="020B0604020202020204" pitchFamily="34" charset="0"/>
              <a:buChar char="•"/>
              <a:defRPr/>
            </a:pPr>
            <a:r>
              <a:rPr lang="en-US" sz="1600" dirty="0">
                <a:latin typeface="Arial"/>
              </a:rPr>
              <a:t>This webinar will be recorded and published. The recording will help us to update and publish the slide pack covering the questions and answers raised and allow people unable to make the webinar the chance to get involved.</a:t>
            </a:r>
          </a:p>
        </p:txBody>
      </p:sp>
      <p:pic>
        <p:nvPicPr>
          <p:cNvPr id="7" name="Picture 6">
            <a:extLst>
              <a:ext uri="{FF2B5EF4-FFF2-40B4-BE49-F238E27FC236}">
                <a16:creationId xmlns:a16="http://schemas.microsoft.com/office/drawing/2014/main" id="{630788E2-3680-9E38-2A93-9469BC2F11CF}"/>
              </a:ext>
            </a:extLst>
          </p:cNvPr>
          <p:cNvPicPr>
            <a:picLocks noChangeAspect="1"/>
          </p:cNvPicPr>
          <p:nvPr/>
        </p:nvPicPr>
        <p:blipFill rotWithShape="1">
          <a:blip r:embed="rId4"/>
          <a:srcRect l="13252" t="61555" r="85384" b="34952"/>
          <a:stretch/>
        </p:blipFill>
        <p:spPr>
          <a:xfrm>
            <a:off x="567997" y="2524991"/>
            <a:ext cx="786826" cy="559131"/>
          </a:xfrm>
          <a:prstGeom prst="rect">
            <a:avLst/>
          </a:prstGeom>
        </p:spPr>
      </p:pic>
      <p:pic>
        <p:nvPicPr>
          <p:cNvPr id="8" name="Picture 7">
            <a:extLst>
              <a:ext uri="{FF2B5EF4-FFF2-40B4-BE49-F238E27FC236}">
                <a16:creationId xmlns:a16="http://schemas.microsoft.com/office/drawing/2014/main" id="{A4B9D493-2C2E-AF62-34AD-D3E5E27ABA16}"/>
              </a:ext>
            </a:extLst>
          </p:cNvPr>
          <p:cNvPicPr/>
          <p:nvPr/>
        </p:nvPicPr>
        <p:blipFill rotWithShape="1">
          <a:blip r:embed="rId5"/>
          <a:srcRect l="16482" t="62048" r="82856" b="35657"/>
          <a:stretch/>
        </p:blipFill>
        <p:spPr bwMode="auto">
          <a:xfrm>
            <a:off x="567997" y="3834432"/>
            <a:ext cx="786826" cy="559131"/>
          </a:xfrm>
          <a:prstGeom prst="rect">
            <a:avLst/>
          </a:prstGeom>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654805FE-1CAE-80AA-4123-4D92C7A31DFF}"/>
              </a:ext>
            </a:extLst>
          </p:cNvPr>
          <p:cNvPicPr/>
          <p:nvPr/>
        </p:nvPicPr>
        <p:blipFill rotWithShape="1">
          <a:blip r:embed="rId6"/>
          <a:srcRect l="13141" t="56077" r="84273" b="41474"/>
          <a:stretch/>
        </p:blipFill>
        <p:spPr bwMode="auto">
          <a:xfrm>
            <a:off x="334665" y="5793580"/>
            <a:ext cx="1253490" cy="3289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21886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1DB48-F4FE-E02A-5DF1-4B73AE96507D}"/>
              </a:ext>
            </a:extLst>
          </p:cNvPr>
          <p:cNvSpPr>
            <a:spLocks noGrp="1"/>
          </p:cNvSpPr>
          <p:nvPr>
            <p:ph type="title"/>
          </p:nvPr>
        </p:nvSpPr>
        <p:spPr>
          <a:xfrm>
            <a:off x="630936" y="551422"/>
            <a:ext cx="4762699" cy="1719072"/>
          </a:xfrm>
        </p:spPr>
        <p:txBody>
          <a:bodyPr anchor="b">
            <a:noAutofit/>
          </a:bodyPr>
          <a:lstStyle/>
          <a:p>
            <a:r>
              <a:rPr lang="en-GB" sz="3200" b="1"/>
              <a:t>What is the National Data Submission Portal (NDSP)? </a:t>
            </a:r>
          </a:p>
        </p:txBody>
      </p:sp>
      <p:sp>
        <p:nvSpPr>
          <p:cNvPr id="3" name="Content Placeholder 2">
            <a:extLst>
              <a:ext uri="{FF2B5EF4-FFF2-40B4-BE49-F238E27FC236}">
                <a16:creationId xmlns:a16="http://schemas.microsoft.com/office/drawing/2014/main" id="{D1DBC924-CCBB-55A8-2762-5CFCD683E138}"/>
              </a:ext>
            </a:extLst>
          </p:cNvPr>
          <p:cNvSpPr>
            <a:spLocks noGrp="1"/>
          </p:cNvSpPr>
          <p:nvPr>
            <p:ph idx="1"/>
          </p:nvPr>
        </p:nvSpPr>
        <p:spPr>
          <a:xfrm>
            <a:off x="630935" y="2445249"/>
            <a:ext cx="5636301" cy="3772671"/>
          </a:xfrm>
        </p:spPr>
        <p:txBody>
          <a:bodyPr anchor="t">
            <a:normAutofit fontScale="92500" lnSpcReduction="10000"/>
          </a:bodyPr>
          <a:lstStyle/>
          <a:p>
            <a:pPr>
              <a:lnSpc>
                <a:spcPct val="150000"/>
              </a:lnSpc>
            </a:pPr>
            <a:r>
              <a:rPr lang="en-GB" sz="1800"/>
              <a:t>A single data submission portal that sits on the National Data Integration Tenant (NDIT)  platform</a:t>
            </a:r>
          </a:p>
          <a:p>
            <a:pPr>
              <a:lnSpc>
                <a:spcPct val="150000"/>
              </a:lnSpc>
            </a:pPr>
            <a:r>
              <a:rPr lang="en-GB" sz="1800"/>
              <a:t>Choice of submission routes </a:t>
            </a:r>
          </a:p>
          <a:p>
            <a:pPr lvl="1">
              <a:lnSpc>
                <a:spcPct val="160000"/>
              </a:lnSpc>
            </a:pPr>
            <a:r>
              <a:rPr lang="en-GB" sz="1400"/>
              <a:t>File upload</a:t>
            </a:r>
          </a:p>
          <a:p>
            <a:pPr lvl="1">
              <a:lnSpc>
                <a:spcPct val="150000"/>
              </a:lnSpc>
            </a:pPr>
            <a:r>
              <a:rPr lang="en-GB" sz="1400"/>
              <a:t>API</a:t>
            </a:r>
          </a:p>
          <a:p>
            <a:pPr lvl="1">
              <a:lnSpc>
                <a:spcPct val="150000"/>
              </a:lnSpc>
            </a:pPr>
            <a:r>
              <a:rPr lang="en-GB" sz="1400"/>
              <a:t>Webform (</a:t>
            </a:r>
            <a:r>
              <a:rPr lang="en-GB" sz="1400" i="1"/>
              <a:t>not applicable for DIDS v2.0)</a:t>
            </a:r>
          </a:p>
          <a:p>
            <a:pPr lvl="1">
              <a:lnSpc>
                <a:spcPct val="150000"/>
              </a:lnSpc>
            </a:pPr>
            <a:r>
              <a:rPr lang="en-GB" sz="1400"/>
              <a:t>FDP Local Tenant (</a:t>
            </a:r>
            <a:r>
              <a:rPr lang="en-GB" sz="1400" i="1"/>
              <a:t>not applicable for DIDS v2.0)</a:t>
            </a:r>
          </a:p>
          <a:p>
            <a:pPr>
              <a:lnSpc>
                <a:spcPct val="150000"/>
              </a:lnSpc>
            </a:pPr>
            <a:r>
              <a:rPr lang="en-GB" sz="1800"/>
              <a:t>Consistent data validation </a:t>
            </a:r>
          </a:p>
          <a:p>
            <a:pPr>
              <a:lnSpc>
                <a:spcPct val="150000"/>
              </a:lnSpc>
            </a:pPr>
            <a:r>
              <a:rPr lang="en-GB" sz="1800"/>
              <a:t>Collection management</a:t>
            </a:r>
          </a:p>
        </p:txBody>
      </p:sp>
      <p:pic>
        <p:nvPicPr>
          <p:cNvPr id="5" name="Picture 4">
            <a:extLst>
              <a:ext uri="{FF2B5EF4-FFF2-40B4-BE49-F238E27FC236}">
                <a16:creationId xmlns:a16="http://schemas.microsoft.com/office/drawing/2014/main" id="{61269320-9D6B-80BD-9A85-C027834C0CEC}"/>
              </a:ext>
            </a:extLst>
          </p:cNvPr>
          <p:cNvPicPr>
            <a:picLocks noChangeAspect="1"/>
          </p:cNvPicPr>
          <p:nvPr/>
        </p:nvPicPr>
        <p:blipFill>
          <a:blip r:embed="rId3"/>
          <a:srcRect b="6216"/>
          <a:stretch>
            <a:fillRect/>
          </a:stretch>
        </p:blipFill>
        <p:spPr>
          <a:xfrm>
            <a:off x="6603011" y="650354"/>
            <a:ext cx="4629605" cy="5231150"/>
          </a:xfrm>
          <a:prstGeom prst="rect">
            <a:avLst/>
          </a:prstGeom>
          <a:ln w="3175">
            <a:solidFill>
              <a:schemeClr val="tx1"/>
            </a:solidFill>
          </a:ln>
        </p:spPr>
      </p:pic>
    </p:spTree>
    <p:extLst>
      <p:ext uri="{BB962C8B-B14F-4D97-AF65-F5344CB8AC3E}">
        <p14:creationId xmlns:p14="http://schemas.microsoft.com/office/powerpoint/2010/main" val="26502130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BBE208-FA57-CF17-92C1-AB39B9CDED3B}"/>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BFFEE043-B9F2-F8A0-BCA1-2FA968D0F857}"/>
              </a:ext>
            </a:extLst>
          </p:cNvPr>
          <p:cNvSpPr>
            <a:spLocks noGrp="1"/>
          </p:cNvSpPr>
          <p:nvPr>
            <p:ph type="title"/>
          </p:nvPr>
        </p:nvSpPr>
        <p:spPr>
          <a:xfrm>
            <a:off x="432000" y="432000"/>
            <a:ext cx="11404154" cy="865186"/>
          </a:xfrm>
        </p:spPr>
        <p:txBody>
          <a:bodyPr/>
          <a:lstStyle/>
          <a:p>
            <a:r>
              <a:rPr lang="en-GB" spc="-40"/>
              <a:t>NDSP Delivery Process</a:t>
            </a:r>
          </a:p>
        </p:txBody>
      </p:sp>
      <p:sp>
        <p:nvSpPr>
          <p:cNvPr id="7" name="Rectangle 6">
            <a:extLst>
              <a:ext uri="{FF2B5EF4-FFF2-40B4-BE49-F238E27FC236}">
                <a16:creationId xmlns:a16="http://schemas.microsoft.com/office/drawing/2014/main" id="{856CA838-08DB-FE26-72F7-2CF1D01503C2}"/>
              </a:ext>
            </a:extLst>
          </p:cNvPr>
          <p:cNvSpPr/>
          <p:nvPr/>
        </p:nvSpPr>
        <p:spPr>
          <a:xfrm>
            <a:off x="4850572" y="2589483"/>
            <a:ext cx="2629787" cy="142845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solidFill>
                  <a:schemeClr val="bg1"/>
                </a:solidFill>
              </a:rPr>
              <a:t>Testing</a:t>
            </a:r>
          </a:p>
        </p:txBody>
      </p:sp>
      <p:sp>
        <p:nvSpPr>
          <p:cNvPr id="8" name="Rectangle 7">
            <a:extLst>
              <a:ext uri="{FF2B5EF4-FFF2-40B4-BE49-F238E27FC236}">
                <a16:creationId xmlns:a16="http://schemas.microsoft.com/office/drawing/2014/main" id="{88860B57-BCC4-AFB3-A98F-2C7F0491D525}"/>
              </a:ext>
            </a:extLst>
          </p:cNvPr>
          <p:cNvSpPr/>
          <p:nvPr/>
        </p:nvSpPr>
        <p:spPr>
          <a:xfrm>
            <a:off x="8982789" y="2589483"/>
            <a:ext cx="2629787" cy="142845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solidFill>
                  <a:schemeClr val="bg1"/>
                </a:solidFill>
              </a:rPr>
              <a:t>Live</a:t>
            </a:r>
          </a:p>
        </p:txBody>
      </p:sp>
      <p:sp>
        <p:nvSpPr>
          <p:cNvPr id="2" name="Arrow: Right 1">
            <a:extLst>
              <a:ext uri="{FF2B5EF4-FFF2-40B4-BE49-F238E27FC236}">
                <a16:creationId xmlns:a16="http://schemas.microsoft.com/office/drawing/2014/main" id="{DB815934-48FC-B085-DCE2-4E7B6C0AF0DF}"/>
              </a:ext>
            </a:extLst>
          </p:cNvPr>
          <p:cNvSpPr/>
          <p:nvPr/>
        </p:nvSpPr>
        <p:spPr>
          <a:xfrm>
            <a:off x="3715784" y="3026284"/>
            <a:ext cx="767146" cy="554854"/>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56859DC9-D17A-45CE-312A-C48B4C2A0B12}"/>
              </a:ext>
            </a:extLst>
          </p:cNvPr>
          <p:cNvSpPr/>
          <p:nvPr/>
        </p:nvSpPr>
        <p:spPr>
          <a:xfrm>
            <a:off x="718355" y="2589483"/>
            <a:ext cx="2629787" cy="142845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solidFill>
                  <a:schemeClr val="bg1"/>
                </a:solidFill>
              </a:rPr>
              <a:t>Design &amp; Build</a:t>
            </a:r>
          </a:p>
        </p:txBody>
      </p:sp>
      <p:sp>
        <p:nvSpPr>
          <p:cNvPr id="4" name="Arrow: Right 3">
            <a:extLst>
              <a:ext uri="{FF2B5EF4-FFF2-40B4-BE49-F238E27FC236}">
                <a16:creationId xmlns:a16="http://schemas.microsoft.com/office/drawing/2014/main" id="{712312C6-A5C7-3F92-F46D-D2008058B591}"/>
              </a:ext>
            </a:extLst>
          </p:cNvPr>
          <p:cNvSpPr/>
          <p:nvPr/>
        </p:nvSpPr>
        <p:spPr>
          <a:xfrm>
            <a:off x="7919845" y="3026284"/>
            <a:ext cx="767146" cy="554854"/>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EAB0B61C-F04A-856E-4537-08BBCBD0ADF3}"/>
              </a:ext>
            </a:extLst>
          </p:cNvPr>
          <p:cNvSpPr txBox="1"/>
          <p:nvPr/>
        </p:nvSpPr>
        <p:spPr>
          <a:xfrm>
            <a:off x="888274" y="4598601"/>
            <a:ext cx="2285696" cy="646331"/>
          </a:xfrm>
          <a:prstGeom prst="rect">
            <a:avLst/>
          </a:prstGeom>
          <a:noFill/>
        </p:spPr>
        <p:txBody>
          <a:bodyPr wrap="square" rtlCol="0">
            <a:spAutoFit/>
          </a:bodyPr>
          <a:lstStyle/>
          <a:p>
            <a:pPr algn="ctr"/>
            <a:r>
              <a:rPr lang="en-GB" b="1"/>
              <a:t>September 2025 – February 2026</a:t>
            </a:r>
          </a:p>
        </p:txBody>
      </p:sp>
      <p:sp>
        <p:nvSpPr>
          <p:cNvPr id="11" name="TextBox 10">
            <a:extLst>
              <a:ext uri="{FF2B5EF4-FFF2-40B4-BE49-F238E27FC236}">
                <a16:creationId xmlns:a16="http://schemas.microsoft.com/office/drawing/2014/main" id="{5BBBECC3-FA8B-113B-C754-9CCC2969AE72}"/>
              </a:ext>
            </a:extLst>
          </p:cNvPr>
          <p:cNvSpPr txBox="1"/>
          <p:nvPr/>
        </p:nvSpPr>
        <p:spPr>
          <a:xfrm>
            <a:off x="5127119" y="4598601"/>
            <a:ext cx="2285696" cy="646331"/>
          </a:xfrm>
          <a:prstGeom prst="rect">
            <a:avLst/>
          </a:prstGeom>
          <a:noFill/>
        </p:spPr>
        <p:txBody>
          <a:bodyPr wrap="square" rtlCol="0">
            <a:spAutoFit/>
          </a:bodyPr>
          <a:lstStyle/>
          <a:p>
            <a:pPr algn="ctr"/>
            <a:r>
              <a:rPr lang="en-GB" b="1"/>
              <a:t>February – April  2026</a:t>
            </a:r>
          </a:p>
        </p:txBody>
      </p:sp>
      <p:sp>
        <p:nvSpPr>
          <p:cNvPr id="12" name="TextBox 11">
            <a:extLst>
              <a:ext uri="{FF2B5EF4-FFF2-40B4-BE49-F238E27FC236}">
                <a16:creationId xmlns:a16="http://schemas.microsoft.com/office/drawing/2014/main" id="{AB04665E-926E-8C20-1708-22A0B766E5EF}"/>
              </a:ext>
            </a:extLst>
          </p:cNvPr>
          <p:cNvSpPr txBox="1"/>
          <p:nvPr/>
        </p:nvSpPr>
        <p:spPr>
          <a:xfrm>
            <a:off x="9233210" y="4667431"/>
            <a:ext cx="2285696" cy="369332"/>
          </a:xfrm>
          <a:prstGeom prst="rect">
            <a:avLst/>
          </a:prstGeom>
          <a:noFill/>
        </p:spPr>
        <p:txBody>
          <a:bodyPr wrap="square" rtlCol="0">
            <a:spAutoFit/>
          </a:bodyPr>
          <a:lstStyle/>
          <a:p>
            <a:pPr algn="ctr"/>
            <a:r>
              <a:rPr lang="en-GB" b="1"/>
              <a:t>April/ May  2026</a:t>
            </a:r>
          </a:p>
        </p:txBody>
      </p:sp>
    </p:spTree>
    <p:extLst>
      <p:ext uri="{BB962C8B-B14F-4D97-AF65-F5344CB8AC3E}">
        <p14:creationId xmlns:p14="http://schemas.microsoft.com/office/powerpoint/2010/main" val="224594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58FDE4-454F-43D7-4364-73619D2F3056}"/>
            </a:ext>
          </a:extLst>
        </p:cNvPr>
        <p:cNvGrpSpPr/>
        <p:nvPr/>
      </p:nvGrpSpPr>
      <p:grpSpPr>
        <a:xfrm>
          <a:off x="0" y="0"/>
          <a:ext cx="0" cy="0"/>
          <a:chOff x="0" y="0"/>
          <a:chExt cx="0" cy="0"/>
        </a:xfrm>
      </p:grpSpPr>
      <p:graphicFrame>
        <p:nvGraphicFramePr>
          <p:cNvPr id="2" name="Content Placeholder 1">
            <a:extLst>
              <a:ext uri="{FF2B5EF4-FFF2-40B4-BE49-F238E27FC236}">
                <a16:creationId xmlns:a16="http://schemas.microsoft.com/office/drawing/2014/main" id="{6A8C6CC8-67C0-19F7-9CAA-44039A20B593}"/>
              </a:ext>
            </a:extLst>
          </p:cNvPr>
          <p:cNvGraphicFramePr>
            <a:graphicFrameLocks noGrp="1"/>
          </p:cNvGraphicFramePr>
          <p:nvPr>
            <p:ph idx="1"/>
          </p:nvPr>
        </p:nvGraphicFramePr>
        <p:xfrm>
          <a:off x="551656" y="909320"/>
          <a:ext cx="11088688" cy="5039360"/>
        </p:xfrm>
        <a:graphic>
          <a:graphicData uri="http://schemas.openxmlformats.org/drawingml/2006/table">
            <a:tbl>
              <a:tblPr firstRow="1" bandRow="1">
                <a:tableStyleId>{5C22544A-7EE6-4342-B048-85BDC9FD1C3A}</a:tableStyleId>
              </a:tblPr>
              <a:tblGrid>
                <a:gridCol w="5544344">
                  <a:extLst>
                    <a:ext uri="{9D8B030D-6E8A-4147-A177-3AD203B41FA5}">
                      <a16:colId xmlns:a16="http://schemas.microsoft.com/office/drawing/2014/main" val="659535981"/>
                    </a:ext>
                  </a:extLst>
                </a:gridCol>
                <a:gridCol w="5544344">
                  <a:extLst>
                    <a:ext uri="{9D8B030D-6E8A-4147-A177-3AD203B41FA5}">
                      <a16:colId xmlns:a16="http://schemas.microsoft.com/office/drawing/2014/main" val="3110017002"/>
                    </a:ext>
                  </a:extLst>
                </a:gridCol>
              </a:tblGrid>
              <a:tr h="370840">
                <a:tc>
                  <a:txBody>
                    <a:bodyPr/>
                    <a:lstStyle/>
                    <a:p>
                      <a:r>
                        <a:rPr lang="en-GB">
                          <a:solidFill>
                            <a:schemeClr val="bg1"/>
                          </a:solidFill>
                        </a:rPr>
                        <a:t>User Acceptance Testing (UAT) Version</a:t>
                      </a:r>
                    </a:p>
                  </a:txBody>
                  <a:tcPr>
                    <a:lnB w="38100" cmpd="sng">
                      <a:noFill/>
                    </a:lnB>
                  </a:tcPr>
                </a:tc>
                <a:tc>
                  <a:txBody>
                    <a:bodyPr/>
                    <a:lstStyle/>
                    <a:p>
                      <a:r>
                        <a:rPr lang="en-GB">
                          <a:solidFill>
                            <a:schemeClr val="bg1"/>
                          </a:solidFill>
                        </a:rPr>
                        <a:t>Live Version</a:t>
                      </a:r>
                    </a:p>
                  </a:txBody>
                  <a:tcPr>
                    <a:lnB w="38100" cmpd="sng">
                      <a:noFill/>
                    </a:lnB>
                  </a:tcPr>
                </a:tc>
                <a:extLst>
                  <a:ext uri="{0D108BD9-81ED-4DB2-BD59-A6C34878D82A}">
                    <a16:rowId xmlns:a16="http://schemas.microsoft.com/office/drawing/2014/main" val="2538983937"/>
                  </a:ext>
                </a:extLst>
              </a:tr>
              <a:tr h="370840">
                <a:tc>
                  <a:txBody>
                    <a:bodyPr/>
                    <a:lstStyle/>
                    <a:p>
                      <a:r>
                        <a:rPr lang="en-GB">
                          <a:solidFill>
                            <a:schemeClr val="tx1"/>
                          </a:solidFill>
                        </a:rPr>
                        <a:t>Guidance on NHS Futures</a:t>
                      </a:r>
                    </a:p>
                    <a:p>
                      <a:endParaRPr lang="en-GB">
                        <a:solidFill>
                          <a:schemeClr val="tx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GB">
                          <a:solidFill>
                            <a:schemeClr val="tx1"/>
                          </a:solidFill>
                        </a:rPr>
                        <a:t>Updated guidance on NHS Futures</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76156421"/>
                  </a:ext>
                </a:extLst>
              </a:tr>
              <a:tr h="7241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chemeClr val="tx1"/>
                          </a:solidFill>
                        </a:rPr>
                        <a:t>Migration of existing users + ability to request new users</a:t>
                      </a:r>
                    </a:p>
                    <a:p>
                      <a:endParaRPr lang="en-GB">
                        <a:solidFill>
                          <a:schemeClr val="tx1"/>
                        </a:solidFill>
                      </a:endParaRPr>
                    </a:p>
                    <a:p>
                      <a:endParaRPr lang="en-GB">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chemeClr val="tx1"/>
                          </a:solidFill>
                        </a:rPr>
                        <a:t>Migration of existing users + ability to request new users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28127714"/>
                  </a:ext>
                </a:extLst>
              </a:tr>
              <a:tr h="370840">
                <a:tc>
                  <a:txBody>
                    <a:bodyPr/>
                    <a:lstStyle/>
                    <a:p>
                      <a:r>
                        <a:rPr lang="en-GB">
                          <a:solidFill>
                            <a:schemeClr val="tx1"/>
                          </a:solidFill>
                        </a:rPr>
                        <a:t>File upload submission </a:t>
                      </a:r>
                      <a:r>
                        <a:rPr lang="en-GB">
                          <a:solidFill>
                            <a:srgbClr val="FF0000"/>
                          </a:solidFill>
                        </a:rPr>
                        <a:t>(no real or personal identifiable data)</a:t>
                      </a:r>
                    </a:p>
                    <a:p>
                      <a:endParaRPr lang="en-GB">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a:solidFill>
                            <a:schemeClr val="tx1"/>
                          </a:solidFill>
                        </a:rPr>
                        <a:t>File upload submission (including test submission option)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65180876"/>
                  </a:ext>
                </a:extLst>
              </a:tr>
              <a:tr h="370840">
                <a:tc>
                  <a:txBody>
                    <a:bodyPr/>
                    <a:lstStyle/>
                    <a:p>
                      <a:r>
                        <a:rPr lang="en-GB">
                          <a:solidFill>
                            <a:schemeClr val="tx1"/>
                          </a:solidFill>
                        </a:rPr>
                        <a:t>Partial validations (excluding those that require Corporate Reference Data)</a:t>
                      </a:r>
                    </a:p>
                    <a:p>
                      <a:endParaRPr lang="en-GB">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a:solidFill>
                            <a:schemeClr val="tx1"/>
                          </a:solidFill>
                        </a:rPr>
                        <a:t>Full validation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42874560"/>
                  </a:ext>
                </a:extLst>
              </a:tr>
              <a:tr h="370840">
                <a:tc>
                  <a:txBody>
                    <a:bodyPr/>
                    <a:lstStyle/>
                    <a:p>
                      <a:r>
                        <a:rPr lang="en-GB">
                          <a:solidFill>
                            <a:schemeClr val="tx1"/>
                          </a:solidFill>
                        </a:rPr>
                        <a:t>Download all available validation feedback</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chemeClr val="tx1"/>
                          </a:solidFill>
                        </a:rPr>
                        <a:t>Download all validation feedback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15962225"/>
                  </a:ext>
                </a:extLst>
              </a:tr>
              <a:tr h="370840">
                <a:tc>
                  <a:txBody>
                    <a:bodyPr/>
                    <a:lstStyle/>
                    <a:p>
                      <a:endParaRPr lang="en-GB">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chemeClr val="tx1"/>
                          </a:solidFill>
                        </a:rPr>
                        <a:t>API submission (including test submission option)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53660822"/>
                  </a:ext>
                </a:extLst>
              </a:tr>
            </a:tbl>
          </a:graphicData>
        </a:graphic>
      </p:graphicFrame>
    </p:spTree>
    <p:extLst>
      <p:ext uri="{BB962C8B-B14F-4D97-AF65-F5344CB8AC3E}">
        <p14:creationId xmlns:p14="http://schemas.microsoft.com/office/powerpoint/2010/main" val="1806143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BEF4FD3-2FFB-E092-3C56-E79C3C53FB34}"/>
              </a:ext>
            </a:extLst>
          </p:cNvPr>
          <p:cNvSpPr>
            <a:spLocks noGrp="1"/>
          </p:cNvSpPr>
          <p:nvPr>
            <p:ph type="body" sz="quarter" idx="14"/>
          </p:nvPr>
        </p:nvSpPr>
        <p:spPr/>
        <p:txBody>
          <a:bodyPr/>
          <a:lstStyle/>
          <a:p>
            <a:r>
              <a:rPr lang="en-GB"/>
              <a:t>Authentication &amp; Permissions</a:t>
            </a:r>
          </a:p>
        </p:txBody>
      </p:sp>
    </p:spTree>
    <p:extLst>
      <p:ext uri="{BB962C8B-B14F-4D97-AF65-F5344CB8AC3E}">
        <p14:creationId xmlns:p14="http://schemas.microsoft.com/office/powerpoint/2010/main" val="3090704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96BFA0-2E13-A84A-ACD5-6C5895BF3CB2}"/>
              </a:ext>
            </a:extLst>
          </p:cNvPr>
          <p:cNvSpPr>
            <a:spLocks noGrp="1"/>
          </p:cNvSpPr>
          <p:nvPr>
            <p:ph type="title"/>
          </p:nvPr>
        </p:nvSpPr>
        <p:spPr>
          <a:xfrm>
            <a:off x="432000" y="432000"/>
            <a:ext cx="4409966" cy="865186"/>
          </a:xfrm>
        </p:spPr>
        <p:txBody>
          <a:bodyPr/>
          <a:lstStyle/>
          <a:p>
            <a:r>
              <a:rPr lang="en-GB"/>
              <a:t>Access model</a:t>
            </a:r>
          </a:p>
        </p:txBody>
      </p:sp>
      <p:sp>
        <p:nvSpPr>
          <p:cNvPr id="7" name="TextBox 6">
            <a:extLst>
              <a:ext uri="{FF2B5EF4-FFF2-40B4-BE49-F238E27FC236}">
                <a16:creationId xmlns:a16="http://schemas.microsoft.com/office/drawing/2014/main" id="{85CFC759-30F4-C7A5-BD1D-C1B5996CC962}"/>
              </a:ext>
            </a:extLst>
          </p:cNvPr>
          <p:cNvSpPr txBox="1"/>
          <p:nvPr/>
        </p:nvSpPr>
        <p:spPr>
          <a:xfrm>
            <a:off x="431999" y="1553228"/>
            <a:ext cx="5559497" cy="2585323"/>
          </a:xfrm>
          <a:prstGeom prst="rect">
            <a:avLst/>
          </a:prstGeom>
          <a:noFill/>
        </p:spPr>
        <p:txBody>
          <a:bodyPr wrap="square" rtlCol="0">
            <a:spAutoFit/>
          </a:bodyPr>
          <a:lstStyle/>
          <a:p>
            <a:r>
              <a:rPr lang="en-GB"/>
              <a:t>To make a submission on NDSP, you need </a:t>
            </a:r>
            <a:r>
              <a:rPr lang="en-GB" b="1"/>
              <a:t>both:</a:t>
            </a:r>
          </a:p>
          <a:p>
            <a:endParaRPr lang="en-GB"/>
          </a:p>
          <a:p>
            <a:pPr marL="342900" indent="-342900">
              <a:buAutoNum type="arabicPeriod"/>
            </a:pPr>
            <a:r>
              <a:rPr lang="en-GB"/>
              <a:t>An account</a:t>
            </a:r>
          </a:p>
          <a:p>
            <a:pPr marL="342900" indent="-342900">
              <a:buAutoNum type="arabicPeriod"/>
            </a:pPr>
            <a:endParaRPr lang="en-GB"/>
          </a:p>
          <a:p>
            <a:pPr marL="342900" indent="-342900">
              <a:buAutoNum type="arabicPeriod"/>
            </a:pPr>
            <a:r>
              <a:rPr lang="en-GB"/>
              <a:t>One (or more) permission(s)</a:t>
            </a:r>
          </a:p>
          <a:p>
            <a:pPr marL="342900" indent="-342900">
              <a:buAutoNum type="arabicPeriod"/>
            </a:pPr>
            <a:endParaRPr lang="en-GB"/>
          </a:p>
          <a:p>
            <a:endParaRPr lang="en-GB"/>
          </a:p>
          <a:p>
            <a:endParaRPr lang="en-GB"/>
          </a:p>
          <a:p>
            <a:pPr marL="285750" indent="-285750">
              <a:buFont typeface="Arial" panose="020B0604020202020204" pitchFamily="34" charset="0"/>
              <a:buChar char="•"/>
            </a:pPr>
            <a:endParaRPr lang="en-GB"/>
          </a:p>
        </p:txBody>
      </p:sp>
      <p:sp>
        <p:nvSpPr>
          <p:cNvPr id="16" name="TextBox 15">
            <a:extLst>
              <a:ext uri="{FF2B5EF4-FFF2-40B4-BE49-F238E27FC236}">
                <a16:creationId xmlns:a16="http://schemas.microsoft.com/office/drawing/2014/main" id="{F6E4A117-9AE5-6319-3838-F95FE5FD84B0}"/>
              </a:ext>
            </a:extLst>
          </p:cNvPr>
          <p:cNvSpPr txBox="1"/>
          <p:nvPr/>
        </p:nvSpPr>
        <p:spPr>
          <a:xfrm>
            <a:off x="431999" y="4138551"/>
            <a:ext cx="5389899" cy="2031325"/>
          </a:xfrm>
          <a:prstGeom prst="rect">
            <a:avLst/>
          </a:prstGeom>
          <a:noFill/>
        </p:spPr>
        <p:txBody>
          <a:bodyPr wrap="square" rtlCol="0">
            <a:spAutoFit/>
          </a:bodyPr>
          <a:lstStyle/>
          <a:p>
            <a:r>
              <a:rPr lang="en-GB"/>
              <a:t>Each permission on NDSP is associated with:</a:t>
            </a:r>
          </a:p>
          <a:p>
            <a:endParaRPr lang="en-GB"/>
          </a:p>
          <a:p>
            <a:endParaRPr lang="en-GB"/>
          </a:p>
          <a:p>
            <a:pPr marL="285750" indent="-285750">
              <a:buFont typeface="Arial" panose="020B0604020202020204" pitchFamily="34" charset="0"/>
              <a:buChar char="•"/>
            </a:pPr>
            <a:r>
              <a:rPr lang="en-GB"/>
              <a:t>A data collection (e.g. DIDS v2.0) </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An organisation</a:t>
            </a:r>
          </a:p>
          <a:p>
            <a:pPr marL="285750" indent="-285750">
              <a:buFont typeface="Arial" panose="020B0604020202020204" pitchFamily="34" charset="0"/>
              <a:buChar char="•"/>
            </a:pPr>
            <a:endParaRPr lang="en-GB"/>
          </a:p>
        </p:txBody>
      </p:sp>
    </p:spTree>
    <p:extLst>
      <p:ext uri="{BB962C8B-B14F-4D97-AF65-F5344CB8AC3E}">
        <p14:creationId xmlns:p14="http://schemas.microsoft.com/office/powerpoint/2010/main" val="2959910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C2681F-6613-24EF-3C38-E2F84BD6BD1D}"/>
              </a:ext>
            </a:extLst>
          </p:cNvPr>
          <p:cNvSpPr>
            <a:spLocks noGrp="1"/>
          </p:cNvSpPr>
          <p:nvPr>
            <p:ph type="title"/>
          </p:nvPr>
        </p:nvSpPr>
        <p:spPr/>
        <p:txBody>
          <a:bodyPr/>
          <a:lstStyle/>
          <a:p>
            <a:r>
              <a:rPr lang="en-GB"/>
              <a:t>Access Model Comparison - WhatsApp</a:t>
            </a:r>
          </a:p>
        </p:txBody>
      </p:sp>
      <p:pic>
        <p:nvPicPr>
          <p:cNvPr id="1026" name="Picture 2">
            <a:extLst>
              <a:ext uri="{FF2B5EF4-FFF2-40B4-BE49-F238E27FC236}">
                <a16:creationId xmlns:a16="http://schemas.microsoft.com/office/drawing/2014/main" id="{C159063B-0366-CC07-124D-BBC9E20336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3306" t="33491" r="18975" b="40397"/>
          <a:stretch>
            <a:fillRect/>
          </a:stretch>
        </p:blipFill>
        <p:spPr bwMode="auto">
          <a:xfrm>
            <a:off x="667838" y="2464973"/>
            <a:ext cx="2985882" cy="104505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0B1935B0-8611-D01A-988A-8405148909E9}"/>
              </a:ext>
            </a:extLst>
          </p:cNvPr>
          <p:cNvPicPr>
            <a:picLocks noChangeAspect="1"/>
          </p:cNvPicPr>
          <p:nvPr/>
        </p:nvPicPr>
        <p:blipFill>
          <a:blip r:embed="rId3"/>
          <a:srcRect l="1285" t="2286" r="2143" b="3365"/>
          <a:stretch>
            <a:fillRect/>
          </a:stretch>
        </p:blipFill>
        <p:spPr>
          <a:xfrm>
            <a:off x="1130754" y="3942624"/>
            <a:ext cx="2060051" cy="1132114"/>
          </a:xfrm>
          <a:prstGeom prst="rect">
            <a:avLst/>
          </a:prstGeom>
        </p:spPr>
      </p:pic>
      <p:pic>
        <p:nvPicPr>
          <p:cNvPr id="14" name="Picture 13" descr="A screen shot of a phone&#10;&#10;AI-generated content may be incorrect.">
            <a:extLst>
              <a:ext uri="{FF2B5EF4-FFF2-40B4-BE49-F238E27FC236}">
                <a16:creationId xmlns:a16="http://schemas.microsoft.com/office/drawing/2014/main" id="{BE6C55CD-5A02-4193-09E0-BDC5504D0733}"/>
              </a:ext>
            </a:extLst>
          </p:cNvPr>
          <p:cNvPicPr>
            <a:picLocks noChangeAspect="1"/>
          </p:cNvPicPr>
          <p:nvPr/>
        </p:nvPicPr>
        <p:blipFill>
          <a:blip r:embed="rId4"/>
          <a:stretch>
            <a:fillRect/>
          </a:stretch>
        </p:blipFill>
        <p:spPr>
          <a:xfrm>
            <a:off x="9769887" y="1985555"/>
            <a:ext cx="2066267" cy="4292400"/>
          </a:xfrm>
          <a:prstGeom prst="rect">
            <a:avLst/>
          </a:prstGeom>
        </p:spPr>
      </p:pic>
      <p:pic>
        <p:nvPicPr>
          <p:cNvPr id="15" name="Picture 14">
            <a:extLst>
              <a:ext uri="{FF2B5EF4-FFF2-40B4-BE49-F238E27FC236}">
                <a16:creationId xmlns:a16="http://schemas.microsoft.com/office/drawing/2014/main" id="{801F849A-4C0D-EC73-22E1-7D97356D7639}"/>
              </a:ext>
            </a:extLst>
          </p:cNvPr>
          <p:cNvPicPr>
            <a:picLocks noChangeAspect="1"/>
          </p:cNvPicPr>
          <p:nvPr/>
        </p:nvPicPr>
        <p:blipFill>
          <a:blip r:embed="rId5"/>
          <a:srcRect l="8977" r="10793" b="14089"/>
          <a:stretch>
            <a:fillRect/>
          </a:stretch>
        </p:blipFill>
        <p:spPr>
          <a:xfrm>
            <a:off x="6134077" y="1985554"/>
            <a:ext cx="3362616" cy="4292401"/>
          </a:xfrm>
          <a:prstGeom prst="rect">
            <a:avLst/>
          </a:prstGeom>
        </p:spPr>
      </p:pic>
      <p:sp>
        <p:nvSpPr>
          <p:cNvPr id="5" name="TextBox 4">
            <a:extLst>
              <a:ext uri="{FF2B5EF4-FFF2-40B4-BE49-F238E27FC236}">
                <a16:creationId xmlns:a16="http://schemas.microsoft.com/office/drawing/2014/main" id="{425F1B0A-687C-1C83-6513-2A15FF2189BA}"/>
              </a:ext>
            </a:extLst>
          </p:cNvPr>
          <p:cNvSpPr txBox="1"/>
          <p:nvPr/>
        </p:nvSpPr>
        <p:spPr>
          <a:xfrm>
            <a:off x="831196" y="1511747"/>
            <a:ext cx="3500846" cy="369332"/>
          </a:xfrm>
          <a:prstGeom prst="rect">
            <a:avLst/>
          </a:prstGeom>
          <a:noFill/>
        </p:spPr>
        <p:txBody>
          <a:bodyPr wrap="square" rtlCol="0">
            <a:spAutoFit/>
          </a:bodyPr>
          <a:lstStyle/>
          <a:p>
            <a:r>
              <a:rPr lang="en-GB"/>
              <a:t>You create an account first</a:t>
            </a:r>
          </a:p>
        </p:txBody>
      </p:sp>
      <p:sp>
        <p:nvSpPr>
          <p:cNvPr id="6" name="TextBox 5">
            <a:extLst>
              <a:ext uri="{FF2B5EF4-FFF2-40B4-BE49-F238E27FC236}">
                <a16:creationId xmlns:a16="http://schemas.microsoft.com/office/drawing/2014/main" id="{1D305003-BB51-D944-0016-2A7B80A89E86}"/>
              </a:ext>
            </a:extLst>
          </p:cNvPr>
          <p:cNvSpPr txBox="1"/>
          <p:nvPr/>
        </p:nvSpPr>
        <p:spPr>
          <a:xfrm>
            <a:off x="6627223" y="1459469"/>
            <a:ext cx="5208931" cy="369332"/>
          </a:xfrm>
          <a:prstGeom prst="rect">
            <a:avLst/>
          </a:prstGeom>
          <a:noFill/>
        </p:spPr>
        <p:txBody>
          <a:bodyPr wrap="square" rtlCol="0">
            <a:spAutoFit/>
          </a:bodyPr>
          <a:lstStyle/>
          <a:p>
            <a:r>
              <a:rPr lang="en-GB"/>
              <a:t>Then you can get access to the right group(s)</a:t>
            </a:r>
          </a:p>
        </p:txBody>
      </p:sp>
      <p:sp>
        <p:nvSpPr>
          <p:cNvPr id="7" name="Arrow: Right 6">
            <a:extLst>
              <a:ext uri="{FF2B5EF4-FFF2-40B4-BE49-F238E27FC236}">
                <a16:creationId xmlns:a16="http://schemas.microsoft.com/office/drawing/2014/main" id="{A5DB412E-6418-2D66-9E6E-EC4CA8561D38}"/>
              </a:ext>
            </a:extLst>
          </p:cNvPr>
          <p:cNvSpPr/>
          <p:nvPr/>
        </p:nvSpPr>
        <p:spPr>
          <a:xfrm>
            <a:off x="4627495" y="3510031"/>
            <a:ext cx="1088571" cy="86518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41052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C37A5D-376E-5A94-E58C-28F085E425E6}"/>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BC2C4264-8F5B-4DD1-31D3-6C1D4BCDCEBF}"/>
              </a:ext>
            </a:extLst>
          </p:cNvPr>
          <p:cNvSpPr>
            <a:spLocks noGrp="1"/>
          </p:cNvSpPr>
          <p:nvPr>
            <p:ph type="title"/>
          </p:nvPr>
        </p:nvSpPr>
        <p:spPr>
          <a:xfrm>
            <a:off x="432000" y="432000"/>
            <a:ext cx="11404154" cy="865186"/>
          </a:xfrm>
        </p:spPr>
        <p:txBody>
          <a:bodyPr>
            <a:normAutofit/>
          </a:bodyPr>
          <a:lstStyle/>
          <a:p>
            <a:r>
              <a:rPr lang="en-GB" spc="-40"/>
              <a:t>Authentication</a:t>
            </a:r>
          </a:p>
        </p:txBody>
      </p:sp>
      <p:sp>
        <p:nvSpPr>
          <p:cNvPr id="4" name="Content Placeholder 3">
            <a:extLst>
              <a:ext uri="{FF2B5EF4-FFF2-40B4-BE49-F238E27FC236}">
                <a16:creationId xmlns:a16="http://schemas.microsoft.com/office/drawing/2014/main" id="{73723886-E105-EEFC-7C21-AD954189804E}"/>
              </a:ext>
            </a:extLst>
          </p:cNvPr>
          <p:cNvSpPr>
            <a:spLocks noGrp="1"/>
          </p:cNvSpPr>
          <p:nvPr>
            <p:ph idx="1"/>
          </p:nvPr>
        </p:nvSpPr>
        <p:spPr>
          <a:xfrm>
            <a:off x="432000" y="1486123"/>
            <a:ext cx="11088000" cy="4543201"/>
          </a:xfrm>
        </p:spPr>
        <p:txBody>
          <a:bodyPr>
            <a:normAutofit fontScale="92500" lnSpcReduction="20000"/>
          </a:bodyPr>
          <a:lstStyle/>
          <a:p>
            <a:pPr marL="342900" indent="-342900">
              <a:buFont typeface="Arial" panose="020B0604020202020204" pitchFamily="34" charset="0"/>
              <a:buChar char="•"/>
            </a:pPr>
            <a:r>
              <a:rPr lang="en-GB">
                <a:solidFill>
                  <a:schemeClr val="tx1"/>
                </a:solidFill>
              </a:rPr>
              <a:t>All authentication will be using Care Identity Service (CIS) accounts.</a:t>
            </a:r>
          </a:p>
          <a:p>
            <a:pPr marL="342900" indent="-342900">
              <a:buFont typeface="Arial" panose="020B0604020202020204" pitchFamily="34" charset="0"/>
              <a:buChar char="•"/>
            </a:pPr>
            <a:endParaRPr lang="en-GB">
              <a:solidFill>
                <a:schemeClr val="tx1"/>
              </a:solidFill>
            </a:endParaRPr>
          </a:p>
          <a:p>
            <a:pPr marL="342900" indent="-342900">
              <a:buFont typeface="Arial" panose="020B0604020202020204" pitchFamily="34" charset="0"/>
              <a:buChar char="•"/>
            </a:pPr>
            <a:r>
              <a:rPr lang="en-GB">
                <a:solidFill>
                  <a:schemeClr val="tx1"/>
                </a:solidFill>
              </a:rPr>
              <a:t>CIS is an end-to-end service covering identity management, access management, smartcards and authenticators, authentication and authorisation for health and social care workers.</a:t>
            </a:r>
          </a:p>
          <a:p>
            <a:pPr marL="342900" indent="-342900">
              <a:buFont typeface="Arial" panose="020B0604020202020204" pitchFamily="34" charset="0"/>
              <a:buChar char="•"/>
            </a:pPr>
            <a:endParaRPr lang="en-GB">
              <a:solidFill>
                <a:schemeClr val="tx1"/>
              </a:solidFill>
            </a:endParaRPr>
          </a:p>
          <a:p>
            <a:pPr marL="342900" indent="-342900">
              <a:buFont typeface="Arial" panose="020B0604020202020204" pitchFamily="34" charset="0"/>
              <a:buChar char="•"/>
            </a:pPr>
            <a:r>
              <a:rPr lang="en-GB">
                <a:solidFill>
                  <a:schemeClr val="tx1"/>
                </a:solidFill>
              </a:rPr>
              <a:t>If you already have a CIS account, you will use this to sign in.</a:t>
            </a:r>
          </a:p>
          <a:p>
            <a:pPr marL="342900" indent="-342900">
              <a:buFont typeface="Arial" panose="020B0604020202020204" pitchFamily="34" charset="0"/>
              <a:buChar char="•"/>
            </a:pPr>
            <a:endParaRPr lang="en-GB">
              <a:solidFill>
                <a:schemeClr val="tx1"/>
              </a:solidFill>
            </a:endParaRPr>
          </a:p>
          <a:p>
            <a:pPr marL="342900" indent="-342900">
              <a:buFont typeface="Arial" panose="020B0604020202020204" pitchFamily="34" charset="0"/>
              <a:buChar char="•"/>
            </a:pPr>
            <a:r>
              <a:rPr lang="en-GB">
                <a:solidFill>
                  <a:schemeClr val="tx1"/>
                </a:solidFill>
              </a:rPr>
              <a:t>If you do not, your organisation’s </a:t>
            </a:r>
            <a:r>
              <a:rPr lang="en-GB">
                <a:solidFill>
                  <a:schemeClr val="tx1"/>
                </a:solidFill>
                <a:hlinkClick r:id="rId3"/>
              </a:rPr>
              <a:t>Registration Authority</a:t>
            </a:r>
            <a:r>
              <a:rPr lang="en-GB">
                <a:solidFill>
                  <a:schemeClr val="tx1"/>
                </a:solidFill>
              </a:rPr>
              <a:t> can provide you with an account.</a:t>
            </a:r>
          </a:p>
          <a:p>
            <a:pPr marL="342900" indent="-342900">
              <a:buFont typeface="Arial" panose="020B0604020202020204" pitchFamily="34" charset="0"/>
              <a:buChar char="•"/>
            </a:pPr>
            <a:endParaRPr lang="en-GB">
              <a:solidFill>
                <a:schemeClr val="tx1"/>
              </a:solidFill>
            </a:endParaRPr>
          </a:p>
          <a:p>
            <a:pPr marL="342900" indent="-342900">
              <a:buFont typeface="Arial" panose="020B0604020202020204" pitchFamily="34" charset="0"/>
              <a:buChar char="•"/>
            </a:pPr>
            <a:r>
              <a:rPr lang="en-GB">
                <a:solidFill>
                  <a:schemeClr val="tx1"/>
                </a:solidFill>
              </a:rPr>
              <a:t>If you for any reason cannot create a CIS account with your Registration Authority, please contact us.</a:t>
            </a:r>
          </a:p>
          <a:p>
            <a:pPr marL="342900" indent="-342900">
              <a:buFont typeface="Arial" panose="020B0604020202020204" pitchFamily="34" charset="0"/>
              <a:buChar char="•"/>
            </a:pPr>
            <a:endParaRPr lang="en-GB">
              <a:solidFill>
                <a:schemeClr val="tx1"/>
              </a:solidFill>
            </a:endParaRPr>
          </a:p>
          <a:p>
            <a:pPr marL="342900" indent="-342900">
              <a:buFont typeface="Arial" panose="020B0604020202020204" pitchFamily="34" charset="0"/>
              <a:buChar char="•"/>
            </a:pPr>
            <a:r>
              <a:rPr lang="en-GB">
                <a:solidFill>
                  <a:schemeClr val="tx1"/>
                </a:solidFill>
              </a:rPr>
              <a:t>When you sign in, you will need to do two factor authentication.</a:t>
            </a:r>
          </a:p>
          <a:p>
            <a:pPr marL="1028700" lvl="1" indent="-342900"/>
            <a:r>
              <a:rPr lang="en-GB">
                <a:solidFill>
                  <a:schemeClr val="tx1"/>
                </a:solidFill>
              </a:rPr>
              <a:t>This can be done with or without a mobile phone using a CIS account – please discuss your options with your Registration Authority.</a:t>
            </a:r>
            <a:endParaRPr lang="en-GB" b="1">
              <a:solidFill>
                <a:schemeClr val="tx1"/>
              </a:solidFill>
            </a:endParaRPr>
          </a:p>
        </p:txBody>
      </p:sp>
    </p:spTree>
    <p:extLst>
      <p:ext uri="{BB962C8B-B14F-4D97-AF65-F5344CB8AC3E}">
        <p14:creationId xmlns:p14="http://schemas.microsoft.com/office/powerpoint/2010/main" val="653941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2B8343-DFEA-511A-A4EE-DB2CF043CFC2}"/>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BA84946F-B915-72E4-D7E6-361377B72D22}"/>
              </a:ext>
            </a:extLst>
          </p:cNvPr>
          <p:cNvSpPr>
            <a:spLocks noGrp="1"/>
          </p:cNvSpPr>
          <p:nvPr>
            <p:ph type="title"/>
          </p:nvPr>
        </p:nvSpPr>
        <p:spPr>
          <a:xfrm>
            <a:off x="432000" y="432000"/>
            <a:ext cx="11404154" cy="865186"/>
          </a:xfrm>
        </p:spPr>
        <p:txBody>
          <a:bodyPr>
            <a:normAutofit/>
          </a:bodyPr>
          <a:lstStyle/>
          <a:p>
            <a:r>
              <a:rPr lang="en-GB" spc="-40"/>
              <a:t>Permission to submit</a:t>
            </a:r>
          </a:p>
        </p:txBody>
      </p:sp>
      <p:sp>
        <p:nvSpPr>
          <p:cNvPr id="4" name="Content Placeholder 3">
            <a:extLst>
              <a:ext uri="{FF2B5EF4-FFF2-40B4-BE49-F238E27FC236}">
                <a16:creationId xmlns:a16="http://schemas.microsoft.com/office/drawing/2014/main" id="{44DCC60C-7FB0-C34C-DCBA-8A9F4D785D93}"/>
              </a:ext>
            </a:extLst>
          </p:cNvPr>
          <p:cNvSpPr>
            <a:spLocks noGrp="1"/>
          </p:cNvSpPr>
          <p:nvPr>
            <p:ph idx="1"/>
          </p:nvPr>
        </p:nvSpPr>
        <p:spPr>
          <a:xfrm>
            <a:off x="432000" y="1486123"/>
            <a:ext cx="11088000" cy="4543201"/>
          </a:xfrm>
        </p:spPr>
        <p:txBody>
          <a:bodyPr>
            <a:normAutofit/>
          </a:bodyPr>
          <a:lstStyle/>
          <a:p>
            <a:pPr marL="342900" indent="-342900">
              <a:buFont typeface="Arial" panose="020B0604020202020204" pitchFamily="34" charset="0"/>
              <a:buChar char="•"/>
            </a:pPr>
            <a:r>
              <a:rPr lang="en-GB">
                <a:solidFill>
                  <a:schemeClr val="tx1"/>
                </a:solidFill>
              </a:rPr>
              <a:t>We will migrate the permissions of existing DIDS submitters to the new system.</a:t>
            </a:r>
          </a:p>
          <a:p>
            <a:pPr marL="342900" indent="-342900">
              <a:buFont typeface="Arial" panose="020B0604020202020204" pitchFamily="34" charset="0"/>
              <a:buChar char="•"/>
            </a:pPr>
            <a:endParaRPr lang="en-GB">
              <a:solidFill>
                <a:schemeClr val="tx1"/>
              </a:solidFill>
            </a:endParaRPr>
          </a:p>
          <a:p>
            <a:pPr marL="342900" indent="-342900">
              <a:buFont typeface="Arial" panose="020B0604020202020204" pitchFamily="34" charset="0"/>
              <a:buChar char="•"/>
            </a:pPr>
            <a:r>
              <a:rPr lang="en-GB">
                <a:solidFill>
                  <a:schemeClr val="tx1"/>
                </a:solidFill>
              </a:rPr>
              <a:t>However, if your current DIDS account and your CIS account are associated with different email addresses, we cannot guarantee your permissions will be migrated.</a:t>
            </a:r>
          </a:p>
          <a:p>
            <a:pPr marL="342900" indent="-342900">
              <a:buFont typeface="Arial" panose="020B0604020202020204" pitchFamily="34" charset="0"/>
              <a:buChar char="•"/>
            </a:pPr>
            <a:endParaRPr lang="en-GB">
              <a:solidFill>
                <a:schemeClr val="tx1"/>
              </a:solidFill>
            </a:endParaRPr>
          </a:p>
          <a:p>
            <a:pPr marL="342900" indent="-342900">
              <a:buFont typeface="Arial" panose="020B0604020202020204" pitchFamily="34" charset="0"/>
              <a:buChar char="•"/>
            </a:pPr>
            <a:r>
              <a:rPr lang="en-GB">
                <a:solidFill>
                  <a:schemeClr val="tx1"/>
                </a:solidFill>
              </a:rPr>
              <a:t>If you need a new permission to submit on behalf of an organisation, you must sign into NDSP using CIS and complete the “permission request” form. </a:t>
            </a:r>
          </a:p>
          <a:p>
            <a:pPr marL="342900" indent="-342900">
              <a:buFont typeface="Arial" panose="020B0604020202020204" pitchFamily="34" charset="0"/>
              <a:buChar char="•"/>
            </a:pPr>
            <a:endParaRPr lang="en-GB">
              <a:solidFill>
                <a:schemeClr val="tx1"/>
              </a:solidFill>
            </a:endParaRPr>
          </a:p>
          <a:p>
            <a:pPr marL="342900" indent="-342900">
              <a:buFont typeface="Arial" panose="020B0604020202020204" pitchFamily="34" charset="0"/>
              <a:buChar char="•"/>
            </a:pPr>
            <a:r>
              <a:rPr lang="en-GB">
                <a:solidFill>
                  <a:schemeClr val="tx1"/>
                </a:solidFill>
              </a:rPr>
              <a:t>The request will be emailed to - and need to be approved by - one of your organisation’s Information Governance Leads (Caldicott Guardian, SIRO or IAO), as named on the ODS Search and Export Portal.</a:t>
            </a:r>
          </a:p>
        </p:txBody>
      </p:sp>
    </p:spTree>
    <p:extLst>
      <p:ext uri="{BB962C8B-B14F-4D97-AF65-F5344CB8AC3E}">
        <p14:creationId xmlns:p14="http://schemas.microsoft.com/office/powerpoint/2010/main" val="2819777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00F496-74F4-6491-DAE6-E7051659C1D3}"/>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6F08C677-815B-19E5-8E83-773CCC491710}"/>
              </a:ext>
            </a:extLst>
          </p:cNvPr>
          <p:cNvSpPr>
            <a:spLocks noGrp="1"/>
          </p:cNvSpPr>
          <p:nvPr>
            <p:ph type="title"/>
          </p:nvPr>
        </p:nvSpPr>
        <p:spPr>
          <a:xfrm>
            <a:off x="432000" y="432000"/>
            <a:ext cx="11404154" cy="865186"/>
          </a:xfrm>
        </p:spPr>
        <p:txBody>
          <a:bodyPr>
            <a:normAutofit/>
          </a:bodyPr>
          <a:lstStyle/>
          <a:p>
            <a:r>
              <a:rPr lang="en-GB" spc="-40"/>
              <a:t>Guidance</a:t>
            </a:r>
          </a:p>
        </p:txBody>
      </p:sp>
      <p:sp>
        <p:nvSpPr>
          <p:cNvPr id="4" name="Content Placeholder 3">
            <a:extLst>
              <a:ext uri="{FF2B5EF4-FFF2-40B4-BE49-F238E27FC236}">
                <a16:creationId xmlns:a16="http://schemas.microsoft.com/office/drawing/2014/main" id="{73C0A6B0-1D46-90C5-A757-1704D84BB794}"/>
              </a:ext>
            </a:extLst>
          </p:cNvPr>
          <p:cNvSpPr>
            <a:spLocks noGrp="1"/>
          </p:cNvSpPr>
          <p:nvPr>
            <p:ph idx="1"/>
          </p:nvPr>
        </p:nvSpPr>
        <p:spPr>
          <a:xfrm>
            <a:off x="432001" y="1486123"/>
            <a:ext cx="2679794" cy="4543201"/>
          </a:xfrm>
        </p:spPr>
        <p:txBody>
          <a:bodyPr>
            <a:normAutofit/>
          </a:bodyPr>
          <a:lstStyle/>
          <a:p>
            <a:r>
              <a:rPr lang="en-GB" dirty="0">
                <a:solidFill>
                  <a:schemeClr val="tx1"/>
                </a:solidFill>
              </a:rPr>
              <a:t>Guidance will be available on NHS Futures when we launch the UAT version.</a:t>
            </a:r>
          </a:p>
        </p:txBody>
      </p:sp>
      <p:pic>
        <p:nvPicPr>
          <p:cNvPr id="1026" name="Picture 2">
            <a:extLst>
              <a:ext uri="{FF2B5EF4-FFF2-40B4-BE49-F238E27FC236}">
                <a16:creationId xmlns:a16="http://schemas.microsoft.com/office/drawing/2014/main" id="{E3EB1BEE-1BC7-A4D3-79F4-0721BAEB40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2094" y="985285"/>
            <a:ext cx="8500547" cy="4679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1227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960089-BDBA-DF02-598C-69569F80E8FF}"/>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F74C8FB5-1472-CBAC-5811-5BBC71EEB863}"/>
              </a:ext>
            </a:extLst>
          </p:cNvPr>
          <p:cNvSpPr>
            <a:spLocks noGrp="1"/>
          </p:cNvSpPr>
          <p:nvPr>
            <p:ph type="body" sz="quarter" idx="14"/>
          </p:nvPr>
        </p:nvSpPr>
        <p:spPr>
          <a:xfrm>
            <a:off x="882932" y="2520000"/>
            <a:ext cx="6948488" cy="1964914"/>
          </a:xfrm>
        </p:spPr>
        <p:txBody>
          <a:bodyPr/>
          <a:lstStyle/>
          <a:p>
            <a:pPr>
              <a:lnSpc>
                <a:spcPct val="100000"/>
              </a:lnSpc>
            </a:pPr>
            <a:r>
              <a:rPr lang="en-GB" sz="6600">
                <a:latin typeface="+mj-lt"/>
              </a:rPr>
              <a:t>NDSP demo</a:t>
            </a:r>
          </a:p>
        </p:txBody>
      </p:sp>
    </p:spTree>
    <p:extLst>
      <p:ext uri="{BB962C8B-B14F-4D97-AF65-F5344CB8AC3E}">
        <p14:creationId xmlns:p14="http://schemas.microsoft.com/office/powerpoint/2010/main" val="239034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10436-683A-340F-4363-3D54E53736E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50EFC74-016E-7E88-288B-DDEABF130E4B}"/>
              </a:ext>
            </a:extLst>
          </p:cNvPr>
          <p:cNvSpPr>
            <a:spLocks noGrp="1"/>
          </p:cNvSpPr>
          <p:nvPr>
            <p:ph idx="1"/>
          </p:nvPr>
        </p:nvSpPr>
        <p:spPr>
          <a:xfrm>
            <a:off x="432000" y="1477108"/>
            <a:ext cx="11088000" cy="4750891"/>
          </a:xfrm>
        </p:spPr>
        <p:txBody>
          <a:bodyPr>
            <a:normAutofit fontScale="92500" lnSpcReduction="20000"/>
          </a:bodyPr>
          <a:lstStyle/>
          <a:p>
            <a:r>
              <a:rPr lang="en-GB" sz="1900" dirty="0">
                <a:ea typeface="Calibri" panose="020F0502020204030204" pitchFamily="34" charset="0"/>
                <a:cs typeface="Times New Roman" panose="02020603050405020304" pitchFamily="18" charset="0"/>
              </a:rPr>
              <a:t>This is the fifth in a series of planned webinars which is relevant to all providers, suppliers and services that are or may be in scope to submit the Diagnostic Imaging Data Set (DIDS). </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The slides from the first 4 implementation webinars are available here: </a:t>
            </a:r>
            <a:r>
              <a:rPr lang="en-GB" sz="2000" dirty="0">
                <a:hlinkClick r:id="rId3"/>
              </a:rPr>
              <a:t>Diagnostic Imaging Data Set (DIDS) implementation tools and guidance - NHS England Digital</a:t>
            </a:r>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pPr lvl="0">
              <a:lnSpc>
                <a:spcPct val="115000"/>
              </a:lnSpc>
              <a:spcAft>
                <a:spcPts val="300"/>
              </a:spcAft>
            </a:pPr>
            <a:r>
              <a:rPr lang="en-GB" sz="1900" dirty="0">
                <a:ea typeface="Calibri" panose="020F0502020204030204" pitchFamily="34" charset="0"/>
                <a:cs typeface="Times New Roman" panose="02020603050405020304" pitchFamily="18" charset="0"/>
              </a:rPr>
              <a:t>The target audience for this webinar is: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All care providers / submitters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IT system providers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Other stakeholders with an interest in DIDS data</a:t>
            </a:r>
          </a:p>
          <a:p>
            <a:pPr lvl="0">
              <a:lnSpc>
                <a:spcPct val="115000"/>
              </a:lnSpc>
              <a:spcAft>
                <a:spcPts val="300"/>
              </a:spcAft>
            </a:pPr>
            <a:endParaRPr lang="en-GB" sz="1900" dirty="0">
              <a:ea typeface="Calibri" panose="020F0502020204030204" pitchFamily="34" charset="0"/>
              <a:cs typeface="Calibri" panose="020F0502020204030204" pitchFamily="34" charset="0"/>
            </a:endParaRPr>
          </a:p>
          <a:p>
            <a:pPr lvl="0">
              <a:lnSpc>
                <a:spcPct val="115000"/>
              </a:lnSpc>
              <a:spcAft>
                <a:spcPts val="300"/>
              </a:spcAft>
            </a:pPr>
            <a:r>
              <a:rPr lang="en-GB" sz="1900" dirty="0">
                <a:ea typeface="Calibri" panose="020F0502020204030204" pitchFamily="34" charset="0"/>
                <a:cs typeface="Calibri" panose="020F0502020204030204" pitchFamily="34" charset="0"/>
              </a:rPr>
              <a:t>This webinar will include an update on the State of Readiness Questionnaire, frequently asked questions and an update on NDIT developments.</a:t>
            </a:r>
          </a:p>
          <a:p>
            <a:pPr lvl="0">
              <a:lnSpc>
                <a:spcPct val="115000"/>
              </a:lnSpc>
              <a:spcAft>
                <a:spcPts val="300"/>
              </a:spcAft>
            </a:pPr>
            <a:endParaRPr lang="en-GB" sz="1900" dirty="0">
              <a:ea typeface="Calibri" panose="020F0502020204030204" pitchFamily="34" charset="0"/>
              <a:cs typeface="Calibri" panose="020F0502020204030204" pitchFamily="34" charset="0"/>
            </a:endParaRPr>
          </a:p>
          <a:p>
            <a:pPr lvl="0">
              <a:lnSpc>
                <a:spcPct val="115000"/>
              </a:lnSpc>
              <a:spcAft>
                <a:spcPts val="300"/>
              </a:spcAft>
            </a:pPr>
            <a:r>
              <a:rPr lang="en-GB" sz="1900" dirty="0">
                <a:ea typeface="Calibri" panose="020F0502020204030204" pitchFamily="34" charset="0"/>
                <a:cs typeface="Calibri" panose="020F0502020204030204" pitchFamily="34" charset="0"/>
              </a:rPr>
              <a:t>Future webinar planned for 18 March 2026 (10 a.m. to 11:30 a.m.)</a:t>
            </a:r>
          </a:p>
        </p:txBody>
      </p:sp>
      <p:sp>
        <p:nvSpPr>
          <p:cNvPr id="17" name="Title 4">
            <a:extLst>
              <a:ext uri="{FF2B5EF4-FFF2-40B4-BE49-F238E27FC236}">
                <a16:creationId xmlns:a16="http://schemas.microsoft.com/office/drawing/2014/main" id="{4F01BC58-B3FC-49FB-D609-CFD59EF4118F}"/>
              </a:ext>
            </a:extLst>
          </p:cNvPr>
          <p:cNvSpPr>
            <a:spLocks noGrp="1"/>
          </p:cNvSpPr>
          <p:nvPr>
            <p:ph type="title"/>
          </p:nvPr>
        </p:nvSpPr>
        <p:spPr/>
        <p:txBody>
          <a:bodyPr/>
          <a:lstStyle/>
          <a:p>
            <a:r>
              <a:rPr lang="en-GB" spc="-40" dirty="0"/>
              <a:t>Webinars</a:t>
            </a:r>
          </a:p>
        </p:txBody>
      </p:sp>
      <p:pic>
        <p:nvPicPr>
          <p:cNvPr id="3" name="Graphic 2" descr="Group with solid fill">
            <a:extLst>
              <a:ext uri="{FF2B5EF4-FFF2-40B4-BE49-F238E27FC236}">
                <a16:creationId xmlns:a16="http://schemas.microsoft.com/office/drawing/2014/main" id="{F9137395-C7E8-B5D3-7E91-E03F41CBB76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656328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62F598-1F96-7731-2CD2-E04FD7F61565}"/>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E9264816-15C2-004D-7C8A-B0BCE20F3F22}"/>
              </a:ext>
            </a:extLst>
          </p:cNvPr>
          <p:cNvSpPr>
            <a:spLocks noGrp="1"/>
          </p:cNvSpPr>
          <p:nvPr>
            <p:ph type="body" sz="quarter" idx="14"/>
          </p:nvPr>
        </p:nvSpPr>
        <p:spPr>
          <a:xfrm>
            <a:off x="903480" y="1780261"/>
            <a:ext cx="6948488" cy="1964914"/>
          </a:xfrm>
        </p:spPr>
        <p:txBody>
          <a:bodyPr vert="horz" lIns="0" tIns="0" rIns="0" bIns="0" rtlCol="0" anchor="t">
            <a:noAutofit/>
          </a:bodyPr>
          <a:lstStyle/>
          <a:p>
            <a:pPr>
              <a:lnSpc>
                <a:spcPct val="100000"/>
              </a:lnSpc>
            </a:pPr>
            <a:r>
              <a:rPr lang="en-GB" sz="6600"/>
              <a:t>User research: help shape NDSP</a:t>
            </a:r>
            <a:endParaRPr lang="en-GB" sz="6600">
              <a:latin typeface="+mj-lt"/>
              <a:cs typeface="Arial"/>
            </a:endParaRPr>
          </a:p>
        </p:txBody>
      </p:sp>
    </p:spTree>
    <p:extLst>
      <p:ext uri="{BB962C8B-B14F-4D97-AF65-F5344CB8AC3E}">
        <p14:creationId xmlns:p14="http://schemas.microsoft.com/office/powerpoint/2010/main" val="1103819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D28C4-12A6-3C40-5F47-2021D97B5AA4}"/>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E791E6B9-334B-A102-0758-01E180F0B012}"/>
              </a:ext>
            </a:extLst>
          </p:cNvPr>
          <p:cNvSpPr>
            <a:spLocks noGrp="1"/>
          </p:cNvSpPr>
          <p:nvPr>
            <p:ph type="title"/>
          </p:nvPr>
        </p:nvSpPr>
        <p:spPr>
          <a:xfrm>
            <a:off x="432000" y="432000"/>
            <a:ext cx="11404154" cy="865186"/>
          </a:xfrm>
        </p:spPr>
        <p:txBody>
          <a:bodyPr>
            <a:normAutofit fontScale="90000"/>
          </a:bodyPr>
          <a:lstStyle/>
          <a:p>
            <a:r>
              <a:rPr lang="en-GB" spc="-40"/>
              <a:t>You can shape the National Data Submission Platform</a:t>
            </a:r>
          </a:p>
        </p:txBody>
      </p:sp>
      <p:sp>
        <p:nvSpPr>
          <p:cNvPr id="5" name="Content Placeholder 4">
            <a:extLst>
              <a:ext uri="{FF2B5EF4-FFF2-40B4-BE49-F238E27FC236}">
                <a16:creationId xmlns:a16="http://schemas.microsoft.com/office/drawing/2014/main" id="{EBCC0F3F-8C87-7903-F572-2BBC3A452E18}"/>
              </a:ext>
            </a:extLst>
          </p:cNvPr>
          <p:cNvSpPr>
            <a:spLocks noGrp="1"/>
          </p:cNvSpPr>
          <p:nvPr>
            <p:ph idx="1"/>
          </p:nvPr>
        </p:nvSpPr>
        <p:spPr>
          <a:xfrm>
            <a:off x="432000" y="1406014"/>
            <a:ext cx="11088000" cy="5161934"/>
          </a:xfrm>
        </p:spPr>
        <p:txBody>
          <a:bodyPr vert="horz" lIns="0" tIns="0" rIns="0" bIns="0" rtlCol="0" anchor="t">
            <a:normAutofit/>
          </a:bodyPr>
          <a:lstStyle/>
          <a:p>
            <a:pPr>
              <a:lnSpc>
                <a:spcPct val="120000"/>
              </a:lnSpc>
            </a:pPr>
            <a:r>
              <a:rPr lang="en-GB" sz="2800"/>
              <a:t>Ongoing user research supports the design and development of NDIT.</a:t>
            </a:r>
            <a:endParaRPr lang="en-GB" sz="2800">
              <a:cs typeface="Arial"/>
            </a:endParaRPr>
          </a:p>
          <a:p>
            <a:pPr>
              <a:lnSpc>
                <a:spcPct val="120000"/>
              </a:lnSpc>
            </a:pPr>
            <a:r>
              <a:rPr lang="en-GB" sz="2800"/>
              <a:t>It is very important to have your involvement:</a:t>
            </a:r>
            <a:endParaRPr lang="en-GB" sz="2800">
              <a:cs typeface="Arial" panose="020B0604020202020204"/>
            </a:endParaRPr>
          </a:p>
          <a:p>
            <a:pPr marL="342900" indent="-342900">
              <a:lnSpc>
                <a:spcPct val="120000"/>
              </a:lnSpc>
              <a:buFont typeface="Arial" panose="020B0604020202020204" pitchFamily="34" charset="0"/>
              <a:buChar char="•"/>
            </a:pPr>
            <a:r>
              <a:rPr lang="en-GB" sz="2400"/>
              <a:t>Understanding your needs and challenges</a:t>
            </a:r>
            <a:endParaRPr lang="en-GB" sz="2400">
              <a:cs typeface="Arial" panose="020B0604020202020204"/>
            </a:endParaRPr>
          </a:p>
          <a:p>
            <a:pPr marL="342900" indent="-342900">
              <a:lnSpc>
                <a:spcPct val="120000"/>
              </a:lnSpc>
              <a:buFont typeface="Arial" panose="020B0604020202020204" pitchFamily="34" charset="0"/>
              <a:buChar char="•"/>
            </a:pPr>
            <a:r>
              <a:rPr lang="en-GB" sz="2400"/>
              <a:t>Testing and improving designs.</a:t>
            </a:r>
            <a:endParaRPr lang="en-GB" sz="2400">
              <a:cs typeface="Arial" panose="020B0604020202020204"/>
            </a:endParaRPr>
          </a:p>
          <a:p>
            <a:pPr>
              <a:lnSpc>
                <a:spcPct val="120000"/>
              </a:lnSpc>
            </a:pPr>
            <a:br>
              <a:rPr lang="en-GB" sz="2800"/>
            </a:br>
            <a:r>
              <a:rPr lang="en-GB" sz="2800"/>
              <a:t>You have already helped us improve:</a:t>
            </a:r>
            <a:endParaRPr lang="en-GB" sz="2800">
              <a:cs typeface="Arial" panose="020B0604020202020204"/>
            </a:endParaRPr>
          </a:p>
          <a:p>
            <a:pPr marL="342900" indent="-342900">
              <a:lnSpc>
                <a:spcPct val="120000"/>
              </a:lnSpc>
              <a:buFont typeface="Arial" panose="020B0604020202020204" pitchFamily="34" charset="0"/>
              <a:buChar char="•"/>
            </a:pPr>
            <a:r>
              <a:rPr lang="en-GB" sz="2400">
                <a:cs typeface="Arial"/>
              </a:rPr>
              <a:t>File submission</a:t>
            </a:r>
          </a:p>
          <a:p>
            <a:pPr marL="342900" indent="-342900">
              <a:lnSpc>
                <a:spcPct val="120000"/>
              </a:lnSpc>
              <a:buFont typeface="Arial" panose="020B0604020202020204" pitchFamily="34" charset="0"/>
              <a:buChar char="•"/>
            </a:pPr>
            <a:r>
              <a:rPr lang="en-GB" sz="2400">
                <a:cs typeface="Arial"/>
              </a:rPr>
              <a:t>Access to error reports</a:t>
            </a:r>
          </a:p>
          <a:p>
            <a:pPr marL="342900" indent="-342900">
              <a:lnSpc>
                <a:spcPct val="120000"/>
              </a:lnSpc>
              <a:buFont typeface="Arial" panose="020B0604020202020204" pitchFamily="34" charset="0"/>
              <a:buChar char="•"/>
            </a:pPr>
            <a:r>
              <a:rPr lang="en-GB" sz="2400">
                <a:cs typeface="Arial"/>
              </a:rPr>
              <a:t>Requesting access to collections</a:t>
            </a:r>
          </a:p>
          <a:p>
            <a:pPr marL="1143000" lvl="1">
              <a:lnSpc>
                <a:spcPct val="120000"/>
              </a:lnSpc>
              <a:buChar char="•"/>
            </a:pPr>
            <a:endParaRPr lang="en-GB" sz="3200">
              <a:cs typeface="Arial"/>
            </a:endParaRPr>
          </a:p>
          <a:p>
            <a:pPr marL="342900" indent="-342900">
              <a:lnSpc>
                <a:spcPct val="120000"/>
              </a:lnSpc>
              <a:buChar char="•"/>
            </a:pPr>
            <a:endParaRPr lang="en-GB" sz="2400">
              <a:cs typeface="Arial"/>
            </a:endParaRPr>
          </a:p>
        </p:txBody>
      </p:sp>
    </p:spTree>
    <p:extLst>
      <p:ext uri="{BB962C8B-B14F-4D97-AF65-F5344CB8AC3E}">
        <p14:creationId xmlns:p14="http://schemas.microsoft.com/office/powerpoint/2010/main" val="2009302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317314-47C8-05E5-3535-19FCEECCD971}"/>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F8225936-20E8-0899-AF52-0A278852B755}"/>
              </a:ext>
            </a:extLst>
          </p:cNvPr>
          <p:cNvSpPr>
            <a:spLocks noGrp="1"/>
          </p:cNvSpPr>
          <p:nvPr>
            <p:ph type="title"/>
          </p:nvPr>
        </p:nvSpPr>
        <p:spPr>
          <a:xfrm>
            <a:off x="432000" y="432000"/>
            <a:ext cx="11404154" cy="865186"/>
          </a:xfrm>
        </p:spPr>
        <p:txBody>
          <a:bodyPr/>
          <a:lstStyle/>
          <a:p>
            <a:r>
              <a:rPr lang="en-GB" spc="-40"/>
              <a:t>How to get involved: </a:t>
            </a:r>
          </a:p>
        </p:txBody>
      </p:sp>
      <p:sp>
        <p:nvSpPr>
          <p:cNvPr id="5" name="Content Placeholder 4">
            <a:extLst>
              <a:ext uri="{FF2B5EF4-FFF2-40B4-BE49-F238E27FC236}">
                <a16:creationId xmlns:a16="http://schemas.microsoft.com/office/drawing/2014/main" id="{55381518-314E-10BF-49E2-816D4619FB4F}"/>
              </a:ext>
            </a:extLst>
          </p:cNvPr>
          <p:cNvSpPr>
            <a:spLocks noGrp="1"/>
          </p:cNvSpPr>
          <p:nvPr>
            <p:ph idx="1"/>
          </p:nvPr>
        </p:nvSpPr>
        <p:spPr>
          <a:xfrm>
            <a:off x="432000" y="1406014"/>
            <a:ext cx="11088000" cy="5161934"/>
          </a:xfrm>
        </p:spPr>
        <p:txBody>
          <a:bodyPr vert="horz" lIns="0" tIns="0" rIns="0" bIns="0" rtlCol="0" anchor="t">
            <a:normAutofit/>
          </a:bodyPr>
          <a:lstStyle/>
          <a:p>
            <a:pPr marL="457200" indent="-457200">
              <a:lnSpc>
                <a:spcPct val="120000"/>
              </a:lnSpc>
              <a:buFont typeface="Arial" panose="020B0604020202020204" pitchFamily="34" charset="0"/>
              <a:buChar char="•"/>
            </a:pPr>
            <a:r>
              <a:rPr lang="en-GB" sz="3200">
                <a:cs typeface="Arial"/>
              </a:rPr>
              <a:t>Attend our upcoming workshop to review error reporting file structure</a:t>
            </a:r>
            <a:endParaRPr lang="en-US"/>
          </a:p>
          <a:p>
            <a:pPr marL="457200" indent="-457200">
              <a:lnSpc>
                <a:spcPct val="120000"/>
              </a:lnSpc>
              <a:buFont typeface="Arial" panose="020B0604020202020204" pitchFamily="34" charset="0"/>
              <a:buChar char="•"/>
            </a:pPr>
            <a:r>
              <a:rPr lang="en-GB" sz="3200">
                <a:cs typeface="Arial"/>
              </a:rPr>
              <a:t>UAT feedback and research interviews</a:t>
            </a:r>
            <a:br>
              <a:rPr lang="en-GB" sz="3200">
                <a:cs typeface="Arial"/>
              </a:rPr>
            </a:br>
            <a:endParaRPr lang="en-GB" sz="3200">
              <a:cs typeface="Arial"/>
            </a:endParaRPr>
          </a:p>
          <a:p>
            <a:pPr marL="457200" indent="-457200">
              <a:lnSpc>
                <a:spcPct val="120000"/>
              </a:lnSpc>
              <a:buFont typeface="Arial" panose="020B0604020202020204" pitchFamily="34" charset="0"/>
              <a:buChar char="•"/>
            </a:pPr>
            <a:r>
              <a:rPr lang="en-GB" sz="3200">
                <a:cs typeface="Arial"/>
              </a:rPr>
              <a:t>Email </a:t>
            </a:r>
            <a:r>
              <a:rPr lang="en-GB" sz="3200">
                <a:cs typeface="Arial"/>
                <a:hlinkClick r:id="rId3"/>
              </a:rPr>
              <a:t>Abhilaasha.Kaul2@nhs.net</a:t>
            </a:r>
            <a:r>
              <a:rPr lang="en-GB" sz="3200">
                <a:cs typeface="Arial"/>
              </a:rPr>
              <a:t> or look out for our invites in the DIDS user group. </a:t>
            </a:r>
            <a:br>
              <a:rPr lang="en-GB" sz="3200">
                <a:cs typeface="Arial"/>
              </a:rPr>
            </a:br>
            <a:br>
              <a:rPr lang="en-GB" sz="3200">
                <a:cs typeface="Arial"/>
              </a:rPr>
            </a:br>
            <a:endParaRPr lang="en-GB" sz="3200">
              <a:cs typeface="Arial"/>
            </a:endParaRPr>
          </a:p>
        </p:txBody>
      </p:sp>
    </p:spTree>
    <p:extLst>
      <p:ext uri="{BB962C8B-B14F-4D97-AF65-F5344CB8AC3E}">
        <p14:creationId xmlns:p14="http://schemas.microsoft.com/office/powerpoint/2010/main" val="1227473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D93C40EA-D70B-621E-C382-8B47FD893828}"/>
              </a:ext>
            </a:extLst>
          </p:cNvPr>
          <p:cNvSpPr txBox="1"/>
          <p:nvPr/>
        </p:nvSpPr>
        <p:spPr>
          <a:xfrm>
            <a:off x="4536742" y="351934"/>
            <a:ext cx="5975200" cy="1815882"/>
          </a:xfrm>
          <a:prstGeom prst="rect">
            <a:avLst/>
          </a:prstGeom>
          <a:noFill/>
        </p:spPr>
        <p:txBody>
          <a:bodyPr wrap="square" rtlCol="0">
            <a:spAutoFit/>
          </a:bodyPr>
          <a:lstStyle/>
          <a:p>
            <a:r>
              <a:rPr lang="en-GB" sz="2800"/>
              <a:t>If you have any queries regarding NDIT, please contact: </a:t>
            </a:r>
          </a:p>
          <a:p>
            <a:endParaRPr lang="en-GB" sz="2800"/>
          </a:p>
          <a:p>
            <a:r>
              <a:rPr lang="en-GB" sz="2800" b="1"/>
              <a:t>england.nditprogramme@nhs.net</a:t>
            </a:r>
          </a:p>
        </p:txBody>
      </p:sp>
    </p:spTree>
    <p:extLst>
      <p:ext uri="{BB962C8B-B14F-4D97-AF65-F5344CB8AC3E}">
        <p14:creationId xmlns:p14="http://schemas.microsoft.com/office/powerpoint/2010/main" val="2581382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AA245-45AA-F0DC-10E7-81E51E7E7FA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C9E2FAC-BC7A-6ABE-1FE8-A5626DE3DBEE}"/>
              </a:ext>
            </a:extLst>
          </p:cNvPr>
          <p:cNvSpPr>
            <a:spLocks noGrp="1"/>
          </p:cNvSpPr>
          <p:nvPr>
            <p:ph idx="1"/>
          </p:nvPr>
        </p:nvSpPr>
        <p:spPr>
          <a:xfrm>
            <a:off x="787094" y="1971675"/>
            <a:ext cx="10500031" cy="2021311"/>
          </a:xfrm>
        </p:spPr>
        <p:txBody>
          <a:bodyPr>
            <a:normAutofit fontScale="62500" lnSpcReduction="20000"/>
          </a:bodyPr>
          <a:lstStyle/>
          <a:p>
            <a:pPr marL="0" indent="0">
              <a:buNone/>
            </a:pPr>
            <a:endParaRPr lang="en-GB" sz="2400" b="1" dirty="0"/>
          </a:p>
          <a:p>
            <a:pPr marL="0" indent="0">
              <a:buNone/>
            </a:pPr>
            <a:endParaRPr lang="en-GB" sz="2400" b="1" dirty="0"/>
          </a:p>
          <a:p>
            <a:pPr marL="0" indent="0">
              <a:buNone/>
            </a:pPr>
            <a:endParaRPr lang="en-GB" sz="2400" b="1" dirty="0"/>
          </a:p>
          <a:p>
            <a:pPr marL="1162050" indent="-1162050"/>
            <a:r>
              <a:rPr lang="en-GB" sz="2400" b="1" dirty="0"/>
              <a:t>	</a:t>
            </a:r>
            <a:endParaRPr lang="en-GB" sz="1800" b="1" dirty="0"/>
          </a:p>
          <a:p>
            <a:pPr marL="1162050" indent="-1162050">
              <a:buNone/>
            </a:pPr>
            <a:endParaRPr lang="en-GB" sz="2400" dirty="0"/>
          </a:p>
          <a:p>
            <a:pPr marL="0" indent="0">
              <a:buNone/>
            </a:pPr>
            <a:r>
              <a:rPr lang="en-GB" sz="2400" b="1" dirty="0"/>
              <a:t>	</a:t>
            </a:r>
            <a:endParaRPr lang="en-GB" sz="2400" dirty="0"/>
          </a:p>
          <a:p>
            <a:pPr marL="0" indent="0">
              <a:buNone/>
            </a:pPr>
            <a:endParaRPr lang="en-GB" sz="2400" dirty="0"/>
          </a:p>
          <a:p>
            <a:pPr marL="0" indent="0">
              <a:buNone/>
            </a:pPr>
            <a:r>
              <a:rPr lang="en-GB" sz="2400" b="1" dirty="0"/>
              <a:t>	</a:t>
            </a:r>
            <a:endParaRPr lang="en-GB" sz="2400" dirty="0"/>
          </a:p>
        </p:txBody>
      </p:sp>
      <p:sp>
        <p:nvSpPr>
          <p:cNvPr id="17" name="Title 4">
            <a:extLst>
              <a:ext uri="{FF2B5EF4-FFF2-40B4-BE49-F238E27FC236}">
                <a16:creationId xmlns:a16="http://schemas.microsoft.com/office/drawing/2014/main" id="{FB7D5009-4ADF-2EC0-2420-4CB26285FB3D}"/>
              </a:ext>
            </a:extLst>
          </p:cNvPr>
          <p:cNvSpPr>
            <a:spLocks noGrp="1"/>
          </p:cNvSpPr>
          <p:nvPr>
            <p:ph type="title"/>
          </p:nvPr>
        </p:nvSpPr>
        <p:spPr>
          <a:xfrm>
            <a:off x="689088" y="942550"/>
            <a:ext cx="11404154" cy="865186"/>
          </a:xfrm>
        </p:spPr>
        <p:txBody>
          <a:bodyPr>
            <a:normAutofit/>
          </a:bodyPr>
          <a:lstStyle/>
          <a:p>
            <a:r>
              <a:rPr lang="en-GB" sz="4000" dirty="0"/>
              <a:t>Questions?</a:t>
            </a:r>
            <a:endParaRPr lang="en-GB" sz="4000" spc="-40" dirty="0"/>
          </a:p>
        </p:txBody>
      </p:sp>
      <p:pic>
        <p:nvPicPr>
          <p:cNvPr id="3" name="Graphic 2" descr="Email with solid fill">
            <a:extLst>
              <a:ext uri="{FF2B5EF4-FFF2-40B4-BE49-F238E27FC236}">
                <a16:creationId xmlns:a16="http://schemas.microsoft.com/office/drawing/2014/main" id="{07ECAAC9-A1F3-E75B-EA58-6E2097058A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9200" y="4431426"/>
            <a:ext cx="674400" cy="674400"/>
          </a:xfrm>
          <a:prstGeom prst="rect">
            <a:avLst/>
          </a:prstGeom>
        </p:spPr>
      </p:pic>
      <p:pic>
        <p:nvPicPr>
          <p:cNvPr id="6" name="Graphic 5" descr="Browser window with solid fill">
            <a:extLst>
              <a:ext uri="{FF2B5EF4-FFF2-40B4-BE49-F238E27FC236}">
                <a16:creationId xmlns:a16="http://schemas.microsoft.com/office/drawing/2014/main" id="{8D0B6198-DB5A-D260-9132-E2A6F08F054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69200" y="3309524"/>
            <a:ext cx="674400" cy="674400"/>
          </a:xfrm>
          <a:prstGeom prst="rect">
            <a:avLst/>
          </a:prstGeom>
        </p:spPr>
      </p:pic>
      <p:sp>
        <p:nvSpPr>
          <p:cNvPr id="9" name="TextBox 8">
            <a:extLst>
              <a:ext uri="{FF2B5EF4-FFF2-40B4-BE49-F238E27FC236}">
                <a16:creationId xmlns:a16="http://schemas.microsoft.com/office/drawing/2014/main" id="{142D412C-3933-4595-05A5-5FEA9315F8DC}"/>
              </a:ext>
            </a:extLst>
          </p:cNvPr>
          <p:cNvSpPr txBox="1"/>
          <p:nvPr/>
        </p:nvSpPr>
        <p:spPr>
          <a:xfrm>
            <a:off x="1640064" y="3254322"/>
            <a:ext cx="9211456" cy="461665"/>
          </a:xfrm>
          <a:prstGeom prst="rect">
            <a:avLst/>
          </a:prstGeom>
          <a:noFill/>
        </p:spPr>
        <p:txBody>
          <a:bodyPr wrap="square" rtlCol="0">
            <a:spAutoFit/>
          </a:bodyPr>
          <a:lstStyle/>
          <a:p>
            <a:r>
              <a:rPr lang="en-GB" sz="2400" b="1" dirty="0"/>
              <a:t>DIDS Webpage: </a:t>
            </a:r>
            <a:r>
              <a:rPr lang="en-GB" dirty="0">
                <a:hlinkClick r:id="rId7"/>
              </a:rPr>
              <a:t>Diagnostic Imaging Data Set (DIDS) - NHS England Digital</a:t>
            </a:r>
            <a:endParaRPr lang="en-GB" dirty="0"/>
          </a:p>
        </p:txBody>
      </p:sp>
      <p:sp>
        <p:nvSpPr>
          <p:cNvPr id="11" name="TextBox 10">
            <a:extLst>
              <a:ext uri="{FF2B5EF4-FFF2-40B4-BE49-F238E27FC236}">
                <a16:creationId xmlns:a16="http://schemas.microsoft.com/office/drawing/2014/main" id="{D811E736-60CF-085C-3135-A13F4F5B9157}"/>
              </a:ext>
            </a:extLst>
          </p:cNvPr>
          <p:cNvSpPr txBox="1"/>
          <p:nvPr/>
        </p:nvSpPr>
        <p:spPr>
          <a:xfrm>
            <a:off x="1640064" y="4537793"/>
            <a:ext cx="8177134" cy="461665"/>
          </a:xfrm>
          <a:prstGeom prst="rect">
            <a:avLst/>
          </a:prstGeom>
          <a:noFill/>
        </p:spPr>
        <p:txBody>
          <a:bodyPr wrap="square" rtlCol="0">
            <a:spAutoFit/>
          </a:bodyPr>
          <a:lstStyle/>
          <a:p>
            <a:r>
              <a:rPr lang="en-GB" sz="2400" b="1"/>
              <a:t>Get in touch: </a:t>
            </a:r>
            <a:r>
              <a:rPr lang="en-GB" sz="1800">
                <a:hlinkClick r:id="rId8"/>
              </a:rPr>
              <a:t>dataset.development@nhs.net</a:t>
            </a:r>
            <a:endParaRPr lang="en-GB"/>
          </a:p>
        </p:txBody>
      </p:sp>
      <p:pic>
        <p:nvPicPr>
          <p:cNvPr id="13" name="Graphic 12" descr="Questions with solid fill">
            <a:extLst>
              <a:ext uri="{FF2B5EF4-FFF2-40B4-BE49-F238E27FC236}">
                <a16:creationId xmlns:a16="http://schemas.microsoft.com/office/drawing/2014/main" id="{C22AC160-AB95-69F5-E470-DFDC76CDB90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flipH="1">
            <a:off x="10363451" y="667659"/>
            <a:ext cx="976137" cy="976137"/>
          </a:xfrm>
          <a:prstGeom prst="rect">
            <a:avLst/>
          </a:prstGeom>
        </p:spPr>
      </p:pic>
    </p:spTree>
    <p:extLst>
      <p:ext uri="{BB962C8B-B14F-4D97-AF65-F5344CB8AC3E}">
        <p14:creationId xmlns:p14="http://schemas.microsoft.com/office/powerpoint/2010/main" val="2690326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B56E7-901A-E911-055C-25A84B999CE5}"/>
              </a:ext>
            </a:extLst>
          </p:cNvPr>
          <p:cNvSpPr>
            <a:spLocks noGrp="1"/>
          </p:cNvSpPr>
          <p:nvPr>
            <p:ph type="title" idx="4294967295"/>
          </p:nvPr>
        </p:nvSpPr>
        <p:spPr>
          <a:xfrm>
            <a:off x="0" y="-1325563"/>
            <a:ext cx="10515600" cy="1325563"/>
          </a:xfrm>
        </p:spPr>
        <p:txBody>
          <a:bodyPr vert="horz" lIns="91440" tIns="45720" rIns="91440" bIns="45720" rtlCol="0" anchor="b">
            <a:normAutofit/>
          </a:bodyPr>
          <a:lstStyle/>
          <a:p>
            <a:r>
              <a:rPr lang="en-GB" dirty="0"/>
              <a:t>End slide</a:t>
            </a:r>
          </a:p>
        </p:txBody>
      </p:sp>
    </p:spTree>
    <p:extLst>
      <p:ext uri="{BB962C8B-B14F-4D97-AF65-F5344CB8AC3E}">
        <p14:creationId xmlns:p14="http://schemas.microsoft.com/office/powerpoint/2010/main" val="364682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21AD52-5849-9690-494E-4E299F9C6865}"/>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A685492-47E8-5824-7905-E8AB3B500653}"/>
              </a:ext>
            </a:extLst>
          </p:cNvPr>
          <p:cNvSpPr>
            <a:spLocks noGrp="1"/>
          </p:cNvSpPr>
          <p:nvPr>
            <p:ph idx="1"/>
          </p:nvPr>
        </p:nvSpPr>
        <p:spPr>
          <a:xfrm>
            <a:off x="432000" y="1477108"/>
            <a:ext cx="11088000" cy="4750891"/>
          </a:xfrm>
        </p:spPr>
        <p:txBody>
          <a:bodyPr>
            <a:normAutofit/>
          </a:bodyPr>
          <a:lstStyle/>
          <a:p>
            <a:r>
              <a:rPr lang="en-GB" sz="1900" dirty="0">
                <a:ea typeface="Calibri" panose="020F0502020204030204" pitchFamily="34" charset="0"/>
                <a:cs typeface="Times New Roman" panose="02020603050405020304" pitchFamily="18" charset="0"/>
              </a:rPr>
              <a:t>TOS new link: </a:t>
            </a:r>
            <a:r>
              <a:rPr lang="en-GB" sz="1800" dirty="0">
                <a:hlinkClick r:id="rId3"/>
              </a:rPr>
              <a:t>Diagnostic Imaging Data Set (DIDS) implementation tools and guidance - NHS England Digital</a:t>
            </a:r>
            <a:r>
              <a:rPr lang="en-GB" sz="1800" dirty="0"/>
              <a:t> – due to a minor update.  The Additional File-Level Rejects tab has been removed (this tab remains in the ETOS).</a:t>
            </a:r>
          </a:p>
          <a:p>
            <a:endParaRPr lang="en-GB" sz="1800" dirty="0"/>
          </a:p>
          <a:p>
            <a:r>
              <a:rPr lang="en-GB" sz="1800" dirty="0"/>
              <a:t>This is a minor administrative update – there are no changes to data items or data item definitions in the TOS.</a:t>
            </a:r>
          </a:p>
          <a:p>
            <a:endParaRPr lang="en-GB" sz="1800" dirty="0"/>
          </a:p>
          <a:p>
            <a:endParaRPr lang="en-GB" sz="1800"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70FE92EA-DC5E-8B1A-0D70-C9912226D30B}"/>
              </a:ext>
            </a:extLst>
          </p:cNvPr>
          <p:cNvSpPr>
            <a:spLocks noGrp="1"/>
          </p:cNvSpPr>
          <p:nvPr>
            <p:ph type="title"/>
          </p:nvPr>
        </p:nvSpPr>
        <p:spPr/>
        <p:txBody>
          <a:bodyPr/>
          <a:lstStyle/>
          <a:p>
            <a:r>
              <a:rPr lang="en-GB" spc="-40" dirty="0"/>
              <a:t>Technical Output Specification (TOS) </a:t>
            </a:r>
          </a:p>
        </p:txBody>
      </p:sp>
      <p:pic>
        <p:nvPicPr>
          <p:cNvPr id="3" name="Graphic 2" descr="Group with solid fill">
            <a:extLst>
              <a:ext uri="{FF2B5EF4-FFF2-40B4-BE49-F238E27FC236}">
                <a16:creationId xmlns:a16="http://schemas.microsoft.com/office/drawing/2014/main" id="{D98F514D-01F3-6AD1-8560-76BA337A939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2338563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3A95B6-DBCC-5516-16C3-AC8FB0FFF12E}"/>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CBC2CE8-32F8-B07E-6AFF-17AEA9B93A32}"/>
              </a:ext>
            </a:extLst>
          </p:cNvPr>
          <p:cNvSpPr>
            <a:spLocks noGrp="1"/>
          </p:cNvSpPr>
          <p:nvPr>
            <p:ph idx="1"/>
          </p:nvPr>
        </p:nvSpPr>
        <p:spPr>
          <a:xfrm>
            <a:off x="432000" y="1477108"/>
            <a:ext cx="11088000" cy="4750891"/>
          </a:xfrm>
        </p:spPr>
        <p:txBody>
          <a:bodyPr>
            <a:normAutofit/>
          </a:bodyPr>
          <a:lstStyle/>
          <a:p>
            <a:pPr>
              <a:lnSpc>
                <a:spcPct val="107000"/>
              </a:lnSpc>
              <a:spcAft>
                <a:spcPts val="800"/>
              </a:spcAft>
            </a:pPr>
            <a:r>
              <a:rPr lang="en-GB" sz="1800" dirty="0"/>
              <a:t>Whilst we do not expect significant changes to the DIDS v2.0 ETOS, there is the potential that validations may change given that there are a number of new data items, user feedback on the new platform is ongoing and there is a testing period planned, ahead of go-live.</a:t>
            </a:r>
          </a:p>
          <a:p>
            <a:pPr>
              <a:lnSpc>
                <a:spcPct val="107000"/>
              </a:lnSpc>
              <a:spcAft>
                <a:spcPts val="800"/>
              </a:spcAft>
            </a:pPr>
            <a:endParaRPr lang="en-GB" sz="1800" dirty="0"/>
          </a:p>
          <a:p>
            <a:pPr>
              <a:lnSpc>
                <a:spcPct val="107000"/>
              </a:lnSpc>
              <a:spcAft>
                <a:spcPts val="800"/>
              </a:spcAft>
            </a:pPr>
            <a:r>
              <a:rPr lang="en-GB" sz="1800" dirty="0"/>
              <a:t>In the event any changes are required, we will notify users as quickly as possible.</a:t>
            </a:r>
          </a:p>
          <a:p>
            <a:pPr>
              <a:lnSpc>
                <a:spcPct val="107000"/>
              </a:lnSpc>
              <a:spcAft>
                <a:spcPts val="800"/>
              </a:spcAft>
            </a:pPr>
            <a:endParaRPr lang="en-GB" sz="1800" dirty="0"/>
          </a:p>
          <a:p>
            <a:pPr>
              <a:lnSpc>
                <a:spcPct val="107000"/>
              </a:lnSpc>
              <a:spcAft>
                <a:spcPts val="800"/>
              </a:spcAft>
            </a:pPr>
            <a:r>
              <a:rPr lang="en-GB" sz="1800" dirty="0"/>
              <a:t>At this time, please work to the </a:t>
            </a:r>
            <a:r>
              <a:rPr lang="en-GB" sz="1800" dirty="0">
                <a:hlinkClick r:id="rId3"/>
              </a:rPr>
              <a:t>current version</a:t>
            </a:r>
            <a:r>
              <a:rPr lang="en-GB" sz="1800" dirty="0"/>
              <a:t>: </a:t>
            </a:r>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3837B87C-6C51-A875-73DC-1C0BA3EBCDB2}"/>
              </a:ext>
            </a:extLst>
          </p:cNvPr>
          <p:cNvSpPr>
            <a:spLocks noGrp="1"/>
          </p:cNvSpPr>
          <p:nvPr>
            <p:ph type="title"/>
          </p:nvPr>
        </p:nvSpPr>
        <p:spPr>
          <a:xfrm>
            <a:off x="364435" y="432000"/>
            <a:ext cx="11471719" cy="865186"/>
          </a:xfrm>
        </p:spPr>
        <p:txBody>
          <a:bodyPr/>
          <a:lstStyle/>
          <a:p>
            <a:r>
              <a:rPr lang="en-GB" spc="-40" dirty="0"/>
              <a:t>Enhanced Technical Output Specification (ETOS)  </a:t>
            </a:r>
          </a:p>
        </p:txBody>
      </p:sp>
      <p:pic>
        <p:nvPicPr>
          <p:cNvPr id="3" name="Graphic 2" descr="Group with solid fill">
            <a:extLst>
              <a:ext uri="{FF2B5EF4-FFF2-40B4-BE49-F238E27FC236}">
                <a16:creationId xmlns:a16="http://schemas.microsoft.com/office/drawing/2014/main" id="{8F20F12D-891C-1A33-1FF8-B049A24AEA2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1751780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F32D1F-3BC2-BAD3-4DAD-E387F8014487}"/>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5E05542-D3F2-69CF-846C-9510997A6B09}"/>
              </a:ext>
            </a:extLst>
          </p:cNvPr>
          <p:cNvSpPr>
            <a:spLocks noGrp="1"/>
          </p:cNvSpPr>
          <p:nvPr>
            <p:ph idx="1"/>
          </p:nvPr>
        </p:nvSpPr>
        <p:spPr>
          <a:xfrm>
            <a:off x="432000" y="1563757"/>
            <a:ext cx="11088000" cy="4664242"/>
          </a:xfrm>
        </p:spPr>
        <p:txBody>
          <a:bodyPr>
            <a:normAutofit/>
          </a:bodyPr>
          <a:lstStyle/>
          <a:p>
            <a:r>
              <a:rPr lang="en-GB" sz="1800" dirty="0">
                <a:ea typeface="Calibri" panose="020F0502020204030204" pitchFamily="34" charset="0"/>
                <a:cs typeface="Times New Roman" panose="02020603050405020304" pitchFamily="18" charset="0"/>
                <a:hlinkClick r:id="rId3"/>
              </a:rPr>
              <a:t>DIDS v2.0 State of Readiness Questionnaire</a:t>
            </a:r>
            <a:r>
              <a:rPr lang="en-GB" sz="1800" dirty="0">
                <a:ea typeface="Calibri" panose="020F0502020204030204" pitchFamily="34" charset="0"/>
                <a:cs typeface="Times New Roman" panose="02020603050405020304" pitchFamily="18" charset="0"/>
              </a:rPr>
              <a:t> published 02 February 2026.</a:t>
            </a:r>
          </a:p>
          <a:p>
            <a:endParaRPr lang="en-GB" sz="1800"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11 responses by 10 February; thank you to those of you who have completed it so far.</a:t>
            </a:r>
          </a:p>
          <a:p>
            <a:endParaRPr lang="en-GB" sz="1800"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Please complete this by the deadline of </a:t>
            </a:r>
            <a:r>
              <a:rPr lang="en-GB" sz="1800" b="1" dirty="0">
                <a:ea typeface="Calibri" panose="020F0502020204030204" pitchFamily="34" charset="0"/>
                <a:cs typeface="Times New Roman" panose="02020603050405020304" pitchFamily="18" charset="0"/>
              </a:rPr>
              <a:t>22 February 2026 </a:t>
            </a:r>
            <a:r>
              <a:rPr lang="en-GB" sz="1800" dirty="0">
                <a:ea typeface="Calibri" panose="020F0502020204030204" pitchFamily="34" charset="0"/>
                <a:cs typeface="Times New Roman" panose="02020603050405020304" pitchFamily="18" charset="0"/>
              </a:rPr>
              <a:t>if you have not already.  </a:t>
            </a:r>
          </a:p>
          <a:p>
            <a:endParaRPr lang="en-GB" sz="1800" dirty="0">
              <a:ea typeface="Calibri" panose="020F0502020204030204" pitchFamily="34" charset="0"/>
              <a:cs typeface="Times New Roman" panose="02020603050405020304" pitchFamily="18" charset="0"/>
            </a:endParaRPr>
          </a:p>
          <a:p>
            <a:pPr>
              <a:lnSpc>
                <a:spcPct val="107000"/>
              </a:lnSpc>
              <a:spcAft>
                <a:spcPts val="800"/>
              </a:spcAft>
            </a:pPr>
            <a:r>
              <a:rPr lang="en-US" sz="1800" dirty="0"/>
              <a:t>Responses allow NHS England to assess progress in conforming to the DIDS v2.0 changes, provide early assessment of expected data quality/coverage and allow opportunity for NHS England to consider additional support offerings.</a:t>
            </a:r>
          </a:p>
          <a:p>
            <a:pPr>
              <a:lnSpc>
                <a:spcPct val="107000"/>
              </a:lnSpc>
              <a:spcAft>
                <a:spcPts val="800"/>
              </a:spcAft>
            </a:pPr>
            <a:endParaRPr lang="en-US" sz="1800" dirty="0"/>
          </a:p>
          <a:p>
            <a:pPr>
              <a:lnSpc>
                <a:spcPct val="107000"/>
              </a:lnSpc>
              <a:spcAft>
                <a:spcPts val="800"/>
              </a:spcAft>
            </a:pPr>
            <a:r>
              <a:rPr lang="en-GB" sz="1800" dirty="0"/>
              <a:t>A requirement in the DIDS v2.0 Information Standard Requirements Specification.</a:t>
            </a:r>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BC1F9659-4BDE-7829-085C-0BC04B472050}"/>
              </a:ext>
            </a:extLst>
          </p:cNvPr>
          <p:cNvSpPr>
            <a:spLocks noGrp="1"/>
          </p:cNvSpPr>
          <p:nvPr>
            <p:ph type="title"/>
          </p:nvPr>
        </p:nvSpPr>
        <p:spPr/>
        <p:txBody>
          <a:bodyPr/>
          <a:lstStyle/>
          <a:p>
            <a:r>
              <a:rPr lang="en-GB" spc="-40" dirty="0"/>
              <a:t>State of Readiness Questionnaire</a:t>
            </a:r>
          </a:p>
        </p:txBody>
      </p:sp>
      <p:pic>
        <p:nvPicPr>
          <p:cNvPr id="3" name="Graphic 2" descr="Group with solid fill">
            <a:extLst>
              <a:ext uri="{FF2B5EF4-FFF2-40B4-BE49-F238E27FC236}">
                <a16:creationId xmlns:a16="http://schemas.microsoft.com/office/drawing/2014/main" id="{7F410B4F-E9E3-61E6-DE91-130210B4274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3709688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6FF881-31AC-6461-B474-9177B0821E7C}"/>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77FEC0F-5D6B-ADAE-A263-184E3C2BFB20}"/>
              </a:ext>
            </a:extLst>
          </p:cNvPr>
          <p:cNvSpPr>
            <a:spLocks noGrp="1"/>
          </p:cNvSpPr>
          <p:nvPr>
            <p:ph idx="1"/>
          </p:nvPr>
        </p:nvSpPr>
        <p:spPr>
          <a:xfrm>
            <a:off x="432000" y="1477108"/>
            <a:ext cx="11088000" cy="4750891"/>
          </a:xfrm>
        </p:spPr>
        <p:txBody>
          <a:bodyPr>
            <a:normAutofit/>
          </a:bodyPr>
          <a:lstStyle/>
          <a:p>
            <a:r>
              <a:rPr lang="en-GB" sz="1800" dirty="0">
                <a:ea typeface="Calibri" panose="020F0502020204030204" pitchFamily="34" charset="0"/>
                <a:cs typeface="Times New Roman" panose="02020603050405020304" pitchFamily="18" charset="0"/>
              </a:rPr>
              <a:t>A word copy of the Questionnaire to support review across local teams can be requested via emailing </a:t>
            </a:r>
            <a:r>
              <a:rPr lang="en-GB" sz="1800" dirty="0">
                <a:ea typeface="Calibri" panose="020F0502020204030204" pitchFamily="34" charset="0"/>
                <a:cs typeface="Times New Roman" panose="02020603050405020304" pitchFamily="18" charset="0"/>
                <a:hlinkClick r:id="rId3"/>
              </a:rPr>
              <a:t>dataset.development@nhs.net</a:t>
            </a:r>
            <a:r>
              <a:rPr lang="en-GB" sz="1800" dirty="0">
                <a:ea typeface="Calibri" panose="020F0502020204030204" pitchFamily="34" charset="0"/>
                <a:cs typeface="Times New Roman" panose="02020603050405020304" pitchFamily="18" charset="0"/>
              </a:rPr>
              <a:t> – please reference ‘DIDS v2.0’.</a:t>
            </a:r>
          </a:p>
          <a:p>
            <a:endParaRPr lang="en-GB" sz="1800"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Questionnaire is to be completed and submitted via </a:t>
            </a:r>
            <a:r>
              <a:rPr lang="en-GB" sz="1800" dirty="0">
                <a:ea typeface="Calibri" panose="020F0502020204030204" pitchFamily="34" charset="0"/>
                <a:cs typeface="Times New Roman" panose="02020603050405020304" pitchFamily="18" charset="0"/>
                <a:hlinkClick r:id="rId4"/>
              </a:rPr>
              <a:t>Citizen Space</a:t>
            </a:r>
            <a:r>
              <a:rPr lang="en-GB" sz="1800" dirty="0">
                <a:ea typeface="Calibri" panose="020F0502020204030204" pitchFamily="34" charset="0"/>
                <a:cs typeface="Times New Roman" panose="02020603050405020304" pitchFamily="18" charset="0"/>
              </a:rPr>
              <a:t>.</a:t>
            </a:r>
          </a:p>
          <a:p>
            <a:endParaRPr lang="en-GB" sz="1800"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Please add relevant detail to responses – for example readiness challenges you are facing.</a:t>
            </a:r>
          </a:p>
          <a:p>
            <a:endParaRPr lang="en-GB" sz="1800"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22 February deadline cannot be extended.</a:t>
            </a:r>
          </a:p>
          <a:p>
            <a:endParaRPr lang="en-GB" sz="1900" dirty="0">
              <a:ea typeface="Calibri" panose="020F0502020204030204" pitchFamily="34" charset="0"/>
              <a:cs typeface="Times New Roman" panose="02020603050405020304" pitchFamily="18" charset="0"/>
            </a:endParaRPr>
          </a:p>
          <a:p>
            <a:endParaRPr lang="en-GB" sz="1800" dirty="0">
              <a:ea typeface="Calibri" panose="020F0502020204030204" pitchFamily="34" charset="0"/>
              <a:cs typeface="Times New Roman" panose="02020603050405020304" pitchFamily="18" charset="0"/>
            </a:endParaRPr>
          </a:p>
          <a:p>
            <a:endParaRPr lang="en-GB" sz="1800" dirty="0">
              <a:ea typeface="Calibri" panose="020F0502020204030204" pitchFamily="34" charset="0"/>
              <a:cs typeface="Times New Roman" panose="02020603050405020304" pitchFamily="18" charset="0"/>
            </a:endParaRPr>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DE3303A1-BE76-6F05-8EF8-3432C47561BD}"/>
              </a:ext>
            </a:extLst>
          </p:cNvPr>
          <p:cNvSpPr>
            <a:spLocks noGrp="1"/>
          </p:cNvSpPr>
          <p:nvPr>
            <p:ph type="title"/>
          </p:nvPr>
        </p:nvSpPr>
        <p:spPr/>
        <p:txBody>
          <a:bodyPr/>
          <a:lstStyle/>
          <a:p>
            <a:r>
              <a:rPr lang="en-GB" spc="-40" dirty="0"/>
              <a:t>State of Readiness Questionnaire</a:t>
            </a:r>
          </a:p>
        </p:txBody>
      </p:sp>
      <p:pic>
        <p:nvPicPr>
          <p:cNvPr id="3" name="Graphic 2" descr="Group with solid fill">
            <a:extLst>
              <a:ext uri="{FF2B5EF4-FFF2-40B4-BE49-F238E27FC236}">
                <a16:creationId xmlns:a16="http://schemas.microsoft.com/office/drawing/2014/main" id="{D46B92F4-F4CC-19A6-40F2-5608EA74D12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4130307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88647F-DF96-DC3E-A55B-DE5C19A2D3DB}"/>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B649556-0CEA-68EB-804D-10F87405E38A}"/>
              </a:ext>
            </a:extLst>
          </p:cNvPr>
          <p:cNvSpPr>
            <a:spLocks noGrp="1"/>
          </p:cNvSpPr>
          <p:nvPr>
            <p:ph idx="1"/>
          </p:nvPr>
        </p:nvSpPr>
        <p:spPr>
          <a:xfrm>
            <a:off x="432000" y="1477108"/>
            <a:ext cx="11088000" cy="4750891"/>
          </a:xfrm>
        </p:spPr>
        <p:txBody>
          <a:bodyPr>
            <a:normAutofit/>
          </a:bodyPr>
          <a:lstStyle/>
          <a:p>
            <a:r>
              <a:rPr lang="en-GB" sz="2000" b="1" dirty="0"/>
              <a:t>In Scope </a:t>
            </a:r>
          </a:p>
          <a:p>
            <a:r>
              <a:rPr lang="en-GB" sz="2000" dirty="0"/>
              <a:t>All imaging activity relating to people who receive NHS funded imaging services for the purpose of diagnosis, intervention and/or treatment are within scope of DIDS. </a:t>
            </a:r>
          </a:p>
          <a:p>
            <a:endParaRPr lang="en-GB" sz="2000" dirty="0"/>
          </a:p>
          <a:p>
            <a:r>
              <a:rPr lang="en-GB" sz="2000" dirty="0"/>
              <a:t>The scope of the data set requires record level data submission for all activity managed by radiology departments using Radiology Information Systems (RISs). </a:t>
            </a:r>
          </a:p>
          <a:p>
            <a:endParaRPr lang="en-GB" sz="2000" dirty="0"/>
          </a:p>
          <a:p>
            <a:r>
              <a:rPr lang="en-GB" sz="2000" dirty="0"/>
              <a:t>Submission of data may require pulling in information held in systems other than the RIS (e.g. EPRs) for imaging activity managed on the RIS. </a:t>
            </a:r>
          </a:p>
        </p:txBody>
      </p:sp>
      <p:sp>
        <p:nvSpPr>
          <p:cNvPr id="17" name="Title 4">
            <a:extLst>
              <a:ext uri="{FF2B5EF4-FFF2-40B4-BE49-F238E27FC236}">
                <a16:creationId xmlns:a16="http://schemas.microsoft.com/office/drawing/2014/main" id="{BC23F214-46E1-B242-A433-DB05AF016A2A}"/>
              </a:ext>
            </a:extLst>
          </p:cNvPr>
          <p:cNvSpPr>
            <a:spLocks noGrp="1"/>
          </p:cNvSpPr>
          <p:nvPr>
            <p:ph type="title"/>
          </p:nvPr>
        </p:nvSpPr>
        <p:spPr/>
        <p:txBody>
          <a:bodyPr/>
          <a:lstStyle/>
          <a:p>
            <a:r>
              <a:rPr lang="en-GB" spc="-40" dirty="0"/>
              <a:t>Scope</a:t>
            </a:r>
          </a:p>
        </p:txBody>
      </p:sp>
      <p:pic>
        <p:nvPicPr>
          <p:cNvPr id="3" name="Graphic 2" descr="Group with solid fill">
            <a:extLst>
              <a:ext uri="{FF2B5EF4-FFF2-40B4-BE49-F238E27FC236}">
                <a16:creationId xmlns:a16="http://schemas.microsoft.com/office/drawing/2014/main" id="{6E396EB6-7B05-5E54-66EA-C7162C21589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2461692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7B500F-2225-4DF1-4EA3-D7D390803222}"/>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F5B738B-8192-370C-029E-9038D6D264CC}"/>
              </a:ext>
            </a:extLst>
          </p:cNvPr>
          <p:cNvSpPr>
            <a:spLocks noGrp="1"/>
          </p:cNvSpPr>
          <p:nvPr>
            <p:ph idx="1"/>
          </p:nvPr>
        </p:nvSpPr>
        <p:spPr>
          <a:xfrm>
            <a:off x="432000" y="1477108"/>
            <a:ext cx="11088000" cy="4750891"/>
          </a:xfrm>
        </p:spPr>
        <p:txBody>
          <a:bodyPr>
            <a:normAutofit/>
          </a:bodyPr>
          <a:lstStyle/>
          <a:p>
            <a:r>
              <a:rPr lang="en-GB" sz="2000" b="1" dirty="0"/>
              <a:t>Out of Scope </a:t>
            </a:r>
          </a:p>
          <a:p>
            <a:r>
              <a:rPr lang="en-GB" sz="2000" dirty="0"/>
              <a:t>The following areas are out of scope and should consequently not be included within DIDS:</a:t>
            </a:r>
          </a:p>
          <a:p>
            <a:pPr marL="342900" indent="-342900">
              <a:buFont typeface="Arial" panose="020B0604020202020204" pitchFamily="34" charset="0"/>
              <a:buChar char="•"/>
            </a:pPr>
            <a:r>
              <a:rPr lang="en-GB" sz="2000" dirty="0"/>
              <a:t>Imaging activity not managed on the RIS (i.e. where managed in other local / provider systems that are separate to the RIS such as: </a:t>
            </a:r>
          </a:p>
          <a:p>
            <a:pPr marL="1028700" lvl="1" indent="-342900"/>
            <a:r>
              <a:rPr lang="en-GB" sz="2000" dirty="0"/>
              <a:t>Screening programmes such as breast screening</a:t>
            </a:r>
          </a:p>
          <a:p>
            <a:pPr marL="1028700" lvl="1" indent="-342900"/>
            <a:r>
              <a:rPr lang="en-GB" sz="2000" dirty="0"/>
              <a:t>Mobile cardiac ultrasound activity) </a:t>
            </a:r>
          </a:p>
          <a:p>
            <a:pPr marL="342900" indent="-342900">
              <a:buFont typeface="Arial" panose="020B0604020202020204" pitchFamily="34" charset="0"/>
              <a:buChar char="•"/>
            </a:pPr>
            <a:r>
              <a:rPr lang="en-GB" sz="2000" dirty="0"/>
              <a:t>Imaging activity performed on the deceased, such as that carried out for postmortem purposes </a:t>
            </a:r>
          </a:p>
          <a:p>
            <a:pPr marL="342900" indent="-342900">
              <a:buFont typeface="Arial" panose="020B0604020202020204" pitchFamily="34" charset="0"/>
              <a:buChar char="•"/>
            </a:pPr>
            <a:r>
              <a:rPr lang="en-GB" sz="2000" dirty="0"/>
              <a:t>Primary care dental x-rays</a:t>
            </a:r>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A8A01566-4A92-FF82-0FE2-968D08ABE357}"/>
              </a:ext>
            </a:extLst>
          </p:cNvPr>
          <p:cNvSpPr>
            <a:spLocks noGrp="1"/>
          </p:cNvSpPr>
          <p:nvPr>
            <p:ph type="title"/>
          </p:nvPr>
        </p:nvSpPr>
        <p:spPr/>
        <p:txBody>
          <a:bodyPr/>
          <a:lstStyle/>
          <a:p>
            <a:r>
              <a:rPr lang="en-GB" spc="-40" dirty="0"/>
              <a:t>Scope</a:t>
            </a:r>
          </a:p>
        </p:txBody>
      </p:sp>
      <p:pic>
        <p:nvPicPr>
          <p:cNvPr id="3" name="Graphic 2" descr="Group with solid fill">
            <a:extLst>
              <a:ext uri="{FF2B5EF4-FFF2-40B4-BE49-F238E27FC236}">
                <a16:creationId xmlns:a16="http://schemas.microsoft.com/office/drawing/2014/main" id="{14DA5111-8610-B8AB-6457-E846497AF04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346884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99E4567-344A-4FBF-9871-D7AC109A0AB5}">
  <we:reference id="cdbb5c38-15c9-4da0-8eab-5227ff292266" version="3.1.0.0" store="EXCatalog" storeType="EXCatalog"/>
  <we:alternateReferences>
    <we:reference id="WA104380449" version="3.1.0.0" store="en-GB"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520f4a20-4746-48ff-b34c-a63b28e1f7b7">
      <Terms xmlns="http://schemas.microsoft.com/office/infopath/2007/PartnerControls"/>
    </lcf76f155ced4ddcb4097134ff3c332f>
    <TaxCatchAll xmlns="ee8f4621-373f-452a-bc28-6047e1581cf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AAFCCD7AF32954295364C2A4617FDA3" ma:contentTypeVersion="16" ma:contentTypeDescription="Create a new document." ma:contentTypeScope="" ma:versionID="a173fb38c71530c4f5bd014b08a6080f">
  <xsd:schema xmlns:xsd="http://www.w3.org/2001/XMLSchema" xmlns:xs="http://www.w3.org/2001/XMLSchema" xmlns:p="http://schemas.microsoft.com/office/2006/metadata/properties" xmlns:ns1="http://schemas.microsoft.com/sharepoint/v3" xmlns:ns2="520f4a20-4746-48ff-b34c-a63b28e1f7b7" xmlns:ns3="ee8f4621-373f-452a-bc28-6047e1581cf9" targetNamespace="http://schemas.microsoft.com/office/2006/metadata/properties" ma:root="true" ma:fieldsID="1754b7d38d4db4e1d09b11eac031520e" ns1:_="" ns2:_="" ns3:_="">
    <xsd:import namespace="http://schemas.microsoft.com/sharepoint/v3"/>
    <xsd:import namespace="520f4a20-4746-48ff-b34c-a63b28e1f7b7"/>
    <xsd:import namespace="ee8f4621-373f-452a-bc28-6047e1581cf9"/>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1:_ip_UnifiedCompliancePolicyProperties" minOccurs="0"/>
                <xsd:element ref="ns1:_ip_UnifiedCompliancePolicyUIAction" minOccurs="0"/>
                <xsd:element ref="ns2:MediaServiceSearchPropertie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20f4a20-4746-48ff-b34c-a63b28e1f7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e8f4621-373f-452a-bc28-6047e1581cf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8f3a7b2-5de2-4f1f-8783-bba782714c47}" ma:internalName="TaxCatchAll" ma:showField="CatchAllData" ma:web="ee8f4621-373f-452a-bc28-6047e1581cf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7B6D4F5-ECA0-4A22-A4DD-3335756FD664}">
  <ds:schemaRefs>
    <ds:schemaRef ds:uri="http://schemas.microsoft.com/sharepoint/v3/contenttype/forms"/>
  </ds:schemaRefs>
</ds:datastoreItem>
</file>

<file path=customXml/itemProps2.xml><?xml version="1.0" encoding="utf-8"?>
<ds:datastoreItem xmlns:ds="http://schemas.openxmlformats.org/officeDocument/2006/customXml" ds:itemID="{A12B3C52-C4E5-4003-8240-632FDE102EAB}">
  <ds:schemaRefs>
    <ds:schemaRef ds:uri="ee8f4621-373f-452a-bc28-6047e1581cf9"/>
    <ds:schemaRef ds:uri="http://schemas.microsoft.com/office/2006/metadata/properties"/>
    <ds:schemaRef ds:uri="http://purl.org/dc/dcmitype/"/>
    <ds:schemaRef ds:uri="http://www.w3.org/XML/1998/namespace"/>
    <ds:schemaRef ds:uri="http://schemas.microsoft.com/office/2006/documentManagement/types"/>
    <ds:schemaRef ds:uri="http://purl.org/dc/terms/"/>
    <ds:schemaRef ds:uri="http://schemas.microsoft.com/sharepoint/v3"/>
    <ds:schemaRef ds:uri="http://purl.org/dc/elements/1.1/"/>
    <ds:schemaRef ds:uri="http://schemas.openxmlformats.org/package/2006/metadata/core-properties"/>
    <ds:schemaRef ds:uri="http://schemas.microsoft.com/office/infopath/2007/PartnerControls"/>
    <ds:schemaRef ds:uri="520f4a20-4746-48ff-b34c-a63b28e1f7b7"/>
  </ds:schemaRefs>
</ds:datastoreItem>
</file>

<file path=customXml/itemProps3.xml><?xml version="1.0" encoding="utf-8"?>
<ds:datastoreItem xmlns:ds="http://schemas.openxmlformats.org/officeDocument/2006/customXml" ds:itemID="{B9283D98-70FF-4B61-9ECC-9652BD93AD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20f4a20-4746-48ff-b34c-a63b28e1f7b7"/>
    <ds:schemaRef ds:uri="ee8f4621-373f-452a-bc28-6047e1581c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5734</TotalTime>
  <Words>2670</Words>
  <Application>Microsoft Office PowerPoint</Application>
  <PresentationFormat>Widescreen</PresentationFormat>
  <Paragraphs>352</Paragraphs>
  <Slides>35</Slides>
  <Notes>29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35</vt:i4>
      </vt:variant>
    </vt:vector>
  </HeadingPairs>
  <TitlesOfParts>
    <vt:vector size="38" baseType="lpstr">
      <vt:lpstr>Arial</vt:lpstr>
      <vt:lpstr>Calibri</vt:lpstr>
      <vt:lpstr>NHSD-Refresh-Theme-NOV1120B</vt:lpstr>
      <vt:lpstr>Diagnostic Imaging Data Set (DIDS) v2.0</vt:lpstr>
      <vt:lpstr>Housekeeping</vt:lpstr>
      <vt:lpstr>Webinars</vt:lpstr>
      <vt:lpstr>Technical Output Specification (TOS) </vt:lpstr>
      <vt:lpstr>Enhanced Technical Output Specification (ETOS)  </vt:lpstr>
      <vt:lpstr>State of Readiness Questionnaire</vt:lpstr>
      <vt:lpstr>State of Readiness Questionnaire</vt:lpstr>
      <vt:lpstr>Scope</vt:lpstr>
      <vt:lpstr>Scope</vt:lpstr>
      <vt:lpstr>XML Schema and CSV Format</vt:lpstr>
      <vt:lpstr>NHS Data Model and Dictionary publication date</vt:lpstr>
      <vt:lpstr>Top questions asked</vt:lpstr>
      <vt:lpstr>Top questions asked</vt:lpstr>
      <vt:lpstr>Top questions asked</vt:lpstr>
      <vt:lpstr>Top questions asked</vt:lpstr>
      <vt:lpstr>Top questions asked</vt:lpstr>
      <vt:lpstr>DIDS v2.0 Next Webinars </vt:lpstr>
      <vt:lpstr>Recommended actions to take now</vt:lpstr>
      <vt:lpstr>National Data Submission Portal (NDSP) </vt:lpstr>
      <vt:lpstr>What is the National Data Submission Portal (NDSP)? </vt:lpstr>
      <vt:lpstr>NDSP Delivery Process</vt:lpstr>
      <vt:lpstr>PowerPoint Presentation</vt:lpstr>
      <vt:lpstr>PowerPoint Presentation</vt:lpstr>
      <vt:lpstr>Access model</vt:lpstr>
      <vt:lpstr>Access Model Comparison - WhatsApp</vt:lpstr>
      <vt:lpstr>Authentication</vt:lpstr>
      <vt:lpstr>Permission to submit</vt:lpstr>
      <vt:lpstr>Guidance</vt:lpstr>
      <vt:lpstr>PowerPoint Presentation</vt:lpstr>
      <vt:lpstr>PowerPoint Presentation</vt:lpstr>
      <vt:lpstr>You can shape the National Data Submission Platform</vt:lpstr>
      <vt:lpstr>How to get involved: </vt:lpstr>
      <vt:lpstr>PowerPoint Presentation</vt:lpstr>
      <vt:lpstr>Questions?</vt:lpstr>
      <vt:lpstr>End slide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Gregory Wye</dc:creator>
  <cp:lastModifiedBy>TURNER, Chris (NHS ENGLAND)</cp:lastModifiedBy>
  <cp:revision>14</cp:revision>
  <dcterms:created xsi:type="dcterms:W3CDTF">2020-11-30T10:49:03Z</dcterms:created>
  <dcterms:modified xsi:type="dcterms:W3CDTF">2026-02-11T11:34:18Z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0x010100BAAFCCD7AF32954295364C2A4617FDA3</vt:lpwstr>
  </property>
  <property fmtid="{D5CDD505-2E9C-101B-9397-08002B2CF9AE}" pid="3" name="_dlc_DocIdItemGuid">
    <vt:lpwstr>56579ddb-1cdf-4035-9a3d-2da04fab6c26</vt:lpwstr>
  </property>
  <property fmtid="{D5CDD505-2E9C-101B-9397-08002B2CF9AE}" pid="4" name="MediaServiceImageTags">
    <vt:lpwstr/>
  </property>
</Properties>
</file>