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omments/modernComment_7FFFFB8B_41CAF2D3.xml" ContentType="application/vnd.ms-powerpoint.comment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7" Type="http://schemas.microsoft.com/office/2020/02/relationships/classificationlabels" Target="docMetadata/LabelInfo.xml"/><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37"/>
  </p:notesMasterIdLst>
  <p:handoutMasterIdLst>
    <p:handoutMasterId r:id="rId38"/>
  </p:handoutMasterIdLst>
  <p:sldIdLst>
    <p:sldId id="2145707332" r:id="rId5"/>
    <p:sldId id="2145707333" r:id="rId6"/>
    <p:sldId id="2145707334" r:id="rId7"/>
    <p:sldId id="2145707328" r:id="rId8"/>
    <p:sldId id="2145707372" r:id="rId9"/>
    <p:sldId id="2145707370" r:id="rId10"/>
    <p:sldId id="2145707377" r:id="rId11"/>
    <p:sldId id="2145707373" r:id="rId12"/>
    <p:sldId id="2145707374" r:id="rId13"/>
    <p:sldId id="2145707340" r:id="rId14"/>
    <p:sldId id="2145707378" r:id="rId15"/>
    <p:sldId id="2145707353" r:id="rId16"/>
    <p:sldId id="2145707359" r:id="rId17"/>
    <p:sldId id="2145707379" r:id="rId18"/>
    <p:sldId id="2145707376" r:id="rId19"/>
    <p:sldId id="2145707371" r:id="rId20"/>
    <p:sldId id="2145707380" r:id="rId21"/>
    <p:sldId id="2145707351" r:id="rId22"/>
    <p:sldId id="1923" r:id="rId23"/>
    <p:sldId id="2147482478" r:id="rId24"/>
    <p:sldId id="2147482515" r:id="rId25"/>
    <p:sldId id="2147482512" r:id="rId26"/>
    <p:sldId id="2147482513" r:id="rId27"/>
    <p:sldId id="2147482514" r:id="rId28"/>
    <p:sldId id="2147482516" r:id="rId29"/>
    <p:sldId id="2147482505" r:id="rId30"/>
    <p:sldId id="2147482507" r:id="rId31"/>
    <p:sldId id="2147482508" r:id="rId32"/>
    <p:sldId id="2147482511" r:id="rId33"/>
    <p:sldId id="2147482509" r:id="rId34"/>
    <p:sldId id="2145707297" r:id="rId35"/>
    <p:sldId id="2145707271"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78F94AA-9B52-8BC8-F977-151D16608002}" name="TURNER, Chris (NHS ENGLAND)" initials="CT" userId="S::christurner2@nhs.net::7cda1dfa-5961-4094-b037-be3b05c15237" providerId="AD"/>
  <p188:author id="{CAB871F1-DF39-DDE4-8FA4-A2303795D7BF}" name="WINTER, John (NHS ENGLAND)" initials="JW" userId="S::johnwinter@nhs.net::3a7ae276-9ecf-48d6-970b-4f0a61388d59" providerId="AD"/>
  <p188:author id="{FE0790F1-3709-F34D-10B9-426548441612}" name="THEW, Sarah (NHS ENGLAND)" initials="ST" userId="S::sarah.thew2@nhs.net::1fde74a1-3135-40ea-bb52-2aa167891e94" providerId="AD"/>
  <p188:author id="{16D7E8FA-138F-55C8-4D33-801BE2B020FE}" name="MCNALLY, Robyn (NHS ENGLAND)" initials="RM" userId="S::robyn.mcnally1@nhs.net::29332e1b-a207-40d1-974f-0cbd24f394b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5563"/>
    <a:srgbClr val="F6F8F8"/>
    <a:srgbClr val="80D2CC"/>
    <a:srgbClr val="99DBD6"/>
    <a:srgbClr val="99DDEB"/>
    <a:srgbClr val="80D4E7"/>
    <a:srgbClr val="005EB8"/>
    <a:srgbClr val="E8EDEE"/>
    <a:srgbClr val="003087"/>
    <a:srgbClr val="82D1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F9F59F-E45E-4F8F-9F1A-10FA57BEA8C0}" v="1" dt="2026-01-20T16:55:31.958"/>
    <p1510:client id="{3EDD760F-E5F1-4C64-9D1F-FCC96B487179}" v="3" dt="2026-01-21T11:33:11.4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712" autoAdjust="0"/>
  </p:normalViewPr>
  <p:slideViewPr>
    <p:cSldViewPr snapToGrid="0">
      <p:cViewPr varScale="1">
        <p:scale>
          <a:sx n="96" d="100"/>
          <a:sy n="96" d="100"/>
        </p:scale>
        <p:origin x="48" y="6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presProps" Target="presProps.xml"/><Relationship Id="rId45"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viewProps" Target="viewProps.xml"/></Relationships>
</file>

<file path=ppt/comments/modernComment_7FFFFB8B_41CAF2D3.xml><?xml version="1.0" encoding="utf-8"?>
<p188:cmLst xmlns:a="http://schemas.openxmlformats.org/drawingml/2006/main" xmlns:r="http://schemas.openxmlformats.org/officeDocument/2006/relationships" xmlns:p188="http://schemas.microsoft.com/office/powerpoint/2018/8/main">
  <p188:cm id="{75BE875D-2516-4293-8AA3-29058F6D3D73}" authorId="{16D7E8FA-138F-55C8-4D33-801BE2B020FE}" status="resolved" created="2025-10-20T14:27:16.464">
    <pc:sldMkLst xmlns:pc="http://schemas.microsoft.com/office/powerpoint/2013/main/command">
      <pc:docMk/>
      <pc:sldMk cId="1103819475" sldId="2147482507"/>
    </pc:sldMkLst>
    <p188:txBody>
      <a:bodyPr/>
      <a:lstStyle/>
      <a:p>
        <a:r>
          <a:rPr lang="en-GB"/>
          <a:t>[@THEW, Sarah (NHS ENGLAND)] feel free to add more info!</a:t>
        </a:r>
      </a:p>
    </p188:txBody>
    <p188:extLst>
      <p:ext xmlns:p="http://schemas.openxmlformats.org/presentationml/2006/main" uri="{57CB4572-C831-44C2-8A1C-0ADB6CCDFE69}">
        <p223:reactions xmlns:p223="http://schemas.microsoft.com/office/powerpoint/2022/03/main">
          <p223:rxn type="👍">
            <p223:instance time="2025-10-20T14:43:15.571" authorId="{FE0790F1-3709-F34D-10B9-426548441612}"/>
          </p223:rxn>
        </p223:reactions>
      </p:ext>
    </p188:extLst>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21/01/2026</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21/01/2026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733161-12CF-914E-D9C4-DA1165697C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9269ED-E7EA-2D6C-6473-E740812B0F30}"/>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5812D1F-4AB5-4DCE-A9AC-263DEE3278E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B69AFDA-2036-B497-06D0-530ADD65EE6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7948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7E3D37-B9C4-233E-F358-718F4EC77D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8CCFD7-F127-8B70-FBD6-6B2BB56A372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E644461-347F-B143-CF49-FA3181EDF1E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374D2FC-5C8E-D9DD-7896-CB19D90D959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32218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AED712-74F0-EF14-2701-B7BFBE7259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169312-5D4A-5218-BED8-E6DC073E23B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7AB54C5-48CD-E916-3EDA-42769143329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C3C779-0187-FE87-D61D-67E85936AD0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35427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6E483-462C-4655-1B34-DF1C1AABCA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31E785-9BB7-2159-8CB4-96EB932ECCD1}"/>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5F607BD-FB2E-86CA-B656-13B327987E7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F5D9FEC-A974-2D86-F362-6084281B711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98616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EB64A-9300-420D-7CB4-FE404DC769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846D54-4AD1-5EA8-89FD-0457A3AB34A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ED8CB03-98AD-7B7B-BE03-8CE73913018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C3D9D93-2F78-DA66-606E-160B22C5FDA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0800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0F84CA-C3D0-0C21-E7C1-C9D14A65C7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684126-083F-C9D0-1675-A6A56CA2075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9098D63-4F8A-B004-92EB-AB14D8D08D7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ED9311B-13F9-8EA1-C48D-AC6D2645CAB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75191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F084AD-6821-97A3-79A6-B05B9F45AA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11B140-7EC4-8051-FA09-189C3AE656E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4023F28-9A08-D673-1DC3-5122918EBEB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84FE12F-AD16-EEB6-1193-D0B0F22AE048}"/>
              </a:ext>
            </a:extLst>
          </p:cNvPr>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1924564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6B53F-985F-27A0-D49B-196991A284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611F52-2D93-25A9-C55B-883DDA15EC3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65E763D-80B4-7CEB-51E7-4B0F5F646FC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FD8F8F5-7F83-BB78-D1F3-CED3A74FB15C}"/>
              </a:ext>
            </a:extLst>
          </p:cNvPr>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15148531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4D09C6-67E4-DE2F-48B2-76BD308DC3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7B44F2-22CD-EC93-C330-0019B2DCB64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63648877-9A0E-744C-F882-55329BAF925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4908A42-507E-51B6-5E9F-6F2370FB6A77}"/>
              </a:ext>
            </a:extLst>
          </p:cNvPr>
          <p:cNvSpPr>
            <a:spLocks noGrp="1"/>
          </p:cNvSpPr>
          <p:nvPr>
            <p:ph type="sldNum" sz="quarter" idx="5"/>
          </p:nvPr>
        </p:nvSpPr>
        <p:spPr/>
        <p:txBody>
          <a:bodyPr/>
          <a:lstStyle/>
          <a:p>
            <a:fld id="{9A4EC7EF-95E1-3D44-A982-BC7A3E9C617E}" type="slidenum">
              <a:rPr lang="en-GB" smtClean="0"/>
              <a:t>18</a:t>
            </a:fld>
            <a:endParaRPr lang="en-GB"/>
          </a:p>
        </p:txBody>
      </p:sp>
    </p:spTree>
    <p:extLst>
      <p:ext uri="{BB962C8B-B14F-4D97-AF65-F5344CB8AC3E}">
        <p14:creationId xmlns:p14="http://schemas.microsoft.com/office/powerpoint/2010/main" val="11473428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fld id="{9A4EC7EF-95E1-3D44-A982-BC7A3E9C617E}" type="slidenum">
              <a:rPr lang="en-GB" smtClean="0"/>
              <a:t>19</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3636082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NDSP will sit on NDIT</a:t>
            </a:r>
          </a:p>
          <a:p>
            <a:endParaRPr lang="en-GB" dirty="0"/>
          </a:p>
          <a:p>
            <a:r>
              <a:rPr lang="en-GB" dirty="0"/>
              <a:t>A single data submission portal</a:t>
            </a:r>
          </a:p>
          <a:p>
            <a:pPr lvl="1"/>
            <a:r>
              <a:rPr lang="en-GB" dirty="0"/>
              <a:t>Manage everything in one place</a:t>
            </a:r>
          </a:p>
          <a:p>
            <a:pPr lvl="1"/>
            <a:r>
              <a:rPr lang="en-GB" dirty="0"/>
              <a:t>Ambition is to eventually consolidate 24+ legacy portals</a:t>
            </a:r>
          </a:p>
          <a:p>
            <a:r>
              <a:rPr lang="en-GB" dirty="0"/>
              <a:t>Choice of submission routes to reduce burden</a:t>
            </a:r>
          </a:p>
          <a:p>
            <a:pPr lvl="1"/>
            <a:r>
              <a:rPr lang="en-GB" dirty="0"/>
              <a:t>API, file transfer, file upload, webform and FDP local tenant flows</a:t>
            </a:r>
          </a:p>
          <a:p>
            <a:r>
              <a:rPr lang="en-GB" dirty="0"/>
              <a:t>Consistent data validation </a:t>
            </a:r>
          </a:p>
          <a:p>
            <a:pPr lvl="1"/>
            <a:r>
              <a:rPr lang="en-GB" dirty="0"/>
              <a:t>Data Validation Engine (DVE) using shared rules</a:t>
            </a:r>
          </a:p>
          <a:p>
            <a:r>
              <a:rPr lang="en-GB" dirty="0"/>
              <a:t>Collection management</a:t>
            </a:r>
          </a:p>
          <a:p>
            <a:pPr lvl="1"/>
            <a:r>
              <a:rPr lang="en-GB" dirty="0"/>
              <a:t>Management information, collection windows, permissions</a:t>
            </a:r>
          </a:p>
          <a:p>
            <a:endParaRPr lang="en-GB" dirty="0"/>
          </a:p>
          <a:p>
            <a:endParaRPr lang="en-GB" dirty="0"/>
          </a:p>
        </p:txBody>
      </p:sp>
      <p:sp>
        <p:nvSpPr>
          <p:cNvPr id="4" name="Slide Number Placeholder 3"/>
          <p:cNvSpPr>
            <a:spLocks noGrp="1"/>
          </p:cNvSpPr>
          <p:nvPr>
            <p:ph type="sldNum" sz="quarter" idx="5"/>
          </p:nvPr>
        </p:nvSpPr>
        <p:spPr/>
        <p:txBody>
          <a:bodyPr/>
          <a:lstStyle/>
          <a:p>
            <a:fld id="{481461C5-21BA-4C05-9328-0EC55767EB3A}" type="slidenum">
              <a:rPr lang="en-GB" smtClean="0"/>
              <a:t>20</a:t>
            </a:fld>
            <a:endParaRPr lang="en-GB"/>
          </a:p>
        </p:txBody>
      </p:sp>
    </p:spTree>
    <p:extLst>
      <p:ext uri="{BB962C8B-B14F-4D97-AF65-F5344CB8AC3E}">
        <p14:creationId xmlns:p14="http://schemas.microsoft.com/office/powerpoint/2010/main" val="12846173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C21B6-584E-AD78-0EF4-274861B737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C31DA9-1D0B-FB41-D42E-AADEB69E6F8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1EC2562-193E-59A9-976F-48854D862B46}"/>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1EC6850-99B6-7AFE-E7DF-66A3125E7620}"/>
              </a:ext>
            </a:extLst>
          </p:cNvPr>
          <p:cNvSpPr>
            <a:spLocks noGrp="1"/>
          </p:cNvSpPr>
          <p:nvPr>
            <p:ph type="sldNum" sz="quarter" idx="5"/>
          </p:nvPr>
        </p:nvSpPr>
        <p:spPr/>
        <p:txBody>
          <a:bodyPr/>
          <a:lstStyle/>
          <a:p>
            <a:fld id="{9A4EC7EF-95E1-3D44-A982-BC7A3E9C617E}" type="slidenum">
              <a:rPr lang="en-GB" smtClean="0"/>
              <a:t>21</a:t>
            </a:fld>
            <a:endParaRPr lang="en-GB"/>
          </a:p>
        </p:txBody>
      </p:sp>
    </p:spTree>
    <p:extLst>
      <p:ext uri="{BB962C8B-B14F-4D97-AF65-F5344CB8AC3E}">
        <p14:creationId xmlns:p14="http://schemas.microsoft.com/office/powerpoint/2010/main" val="15587784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5AD20D-A91E-6773-BB4C-0B9B9B0848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33C42C-B2DB-195B-195C-D201F56D061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6929553-4E50-56D7-1CA9-3119D9ADB598}"/>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84BCBE3-BA55-8D5A-C91A-3F281C24E073}"/>
              </a:ext>
            </a:extLst>
          </p:cNvPr>
          <p:cNvSpPr>
            <a:spLocks noGrp="1"/>
          </p:cNvSpPr>
          <p:nvPr>
            <p:ph type="sldNum" sz="quarter" idx="5"/>
          </p:nvPr>
        </p:nvSpPr>
        <p:spPr/>
        <p:txBody>
          <a:bodyPr/>
          <a:lstStyle/>
          <a:p>
            <a:fld id="{9A4EC7EF-95E1-3D44-A982-BC7A3E9C617E}" type="slidenum">
              <a:rPr lang="en-GB" smtClean="0"/>
              <a:t>22</a:t>
            </a:fld>
            <a:endParaRPr lang="en-GB"/>
          </a:p>
        </p:txBody>
      </p:sp>
    </p:spTree>
    <p:extLst>
      <p:ext uri="{BB962C8B-B14F-4D97-AF65-F5344CB8AC3E}">
        <p14:creationId xmlns:p14="http://schemas.microsoft.com/office/powerpoint/2010/main" val="4879070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DEB83C-856F-8064-A125-81B8489E3D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E1ADE0-4C87-7269-2763-E003D7920CF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1824B27-A220-A5B3-140E-0760266664BF}"/>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F6C5C02A-7217-3667-30A7-CF2FF3B32939}"/>
              </a:ext>
            </a:extLst>
          </p:cNvPr>
          <p:cNvSpPr>
            <a:spLocks noGrp="1"/>
          </p:cNvSpPr>
          <p:nvPr>
            <p:ph type="sldNum" sz="quarter" idx="5"/>
          </p:nvPr>
        </p:nvSpPr>
        <p:spPr/>
        <p:txBody>
          <a:bodyPr/>
          <a:lstStyle/>
          <a:p>
            <a:fld id="{9A4EC7EF-95E1-3D44-A982-BC7A3E9C617E}" type="slidenum">
              <a:rPr lang="en-GB" smtClean="0"/>
              <a:t>23</a:t>
            </a:fld>
            <a:endParaRPr lang="en-GB"/>
          </a:p>
        </p:txBody>
      </p:sp>
    </p:spTree>
    <p:extLst>
      <p:ext uri="{BB962C8B-B14F-4D97-AF65-F5344CB8AC3E}">
        <p14:creationId xmlns:p14="http://schemas.microsoft.com/office/powerpoint/2010/main" val="24294443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40C82-9BE6-DB71-6E3F-A4FB02889B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BB5B32-667B-697C-7050-BD4A872F1C5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974587EB-E579-6893-7B91-FF5FFA87CEAC}"/>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291DB0E0-3895-4C50-2D19-099D990F5E25}"/>
              </a:ext>
            </a:extLst>
          </p:cNvPr>
          <p:cNvSpPr>
            <a:spLocks noGrp="1"/>
          </p:cNvSpPr>
          <p:nvPr>
            <p:ph type="sldNum" sz="quarter" idx="5"/>
          </p:nvPr>
        </p:nvSpPr>
        <p:spPr/>
        <p:txBody>
          <a:bodyPr/>
          <a:lstStyle/>
          <a:p>
            <a:fld id="{9A4EC7EF-95E1-3D44-A982-BC7A3E9C617E}" type="slidenum">
              <a:rPr lang="en-GB" smtClean="0"/>
              <a:t>24</a:t>
            </a:fld>
            <a:endParaRPr lang="en-GB"/>
          </a:p>
        </p:txBody>
      </p:sp>
    </p:spTree>
    <p:extLst>
      <p:ext uri="{BB962C8B-B14F-4D97-AF65-F5344CB8AC3E}">
        <p14:creationId xmlns:p14="http://schemas.microsoft.com/office/powerpoint/2010/main" val="582797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10118-FA03-7D95-8441-1C4C8955DC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736FD3-5682-B824-DE01-78A99BF7414A}"/>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55B7BC5-2782-8300-B0A0-E0FF9872A433}"/>
              </a:ext>
            </a:extLst>
          </p:cNvPr>
          <p:cNvSpPr>
            <a:spLocks noGrp="1"/>
          </p:cNvSpPr>
          <p:nvPr>
            <p:ph type="body" idx="1"/>
          </p:nvPr>
        </p:nvSpPr>
        <p:spPr/>
        <p:txBody>
          <a:bodyPr/>
          <a:lstStyle/>
          <a:p>
            <a:pPr marL="0" indent="0">
              <a:buClr>
                <a:schemeClr val="dk1"/>
              </a:buClr>
              <a:buSzPts val="1100"/>
              <a:buNone/>
            </a:pPr>
            <a:r>
              <a:rPr lang="en-GB" sz="800" dirty="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E2DA6AA9-1270-EC29-9ACB-9D326677E00C}"/>
              </a:ext>
            </a:extLst>
          </p:cNvPr>
          <p:cNvSpPr>
            <a:spLocks noGrp="1"/>
          </p:cNvSpPr>
          <p:nvPr>
            <p:ph type="sldNum" sz="quarter" idx="5"/>
          </p:nvPr>
        </p:nvSpPr>
        <p:spPr/>
        <p:txBody>
          <a:bodyPr/>
          <a:lstStyle/>
          <a:p>
            <a:fld id="{9A4EC7EF-95E1-3D44-A982-BC7A3E9C617E}" type="slidenum">
              <a:rPr lang="en-GB" smtClean="0"/>
              <a:t>25</a:t>
            </a:fld>
            <a:endParaRPr lang="en-GB"/>
          </a:p>
        </p:txBody>
      </p:sp>
    </p:spTree>
    <p:extLst>
      <p:ext uri="{BB962C8B-B14F-4D97-AF65-F5344CB8AC3E}">
        <p14:creationId xmlns:p14="http://schemas.microsoft.com/office/powerpoint/2010/main" val="11674521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26</a:t>
            </a:fld>
            <a:endParaRPr lang="en-GB"/>
          </a:p>
        </p:txBody>
      </p:sp>
    </p:spTree>
    <p:extLst>
      <p:ext uri="{BB962C8B-B14F-4D97-AF65-F5344CB8AC3E}">
        <p14:creationId xmlns:p14="http://schemas.microsoft.com/office/powerpoint/2010/main" val="28430396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7F8E9-3162-7C17-1F76-F1C1D23D22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E6FED7-86AC-E48C-E4AC-AA43D1B17F2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C33BF11-111A-E776-F785-4FAB867A783B}"/>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D4D3E30C-033D-C990-5A71-2A2419224261}"/>
              </a:ext>
            </a:extLst>
          </p:cNvPr>
          <p:cNvSpPr>
            <a:spLocks noGrp="1"/>
          </p:cNvSpPr>
          <p:nvPr>
            <p:ph type="sldNum" sz="quarter" idx="5"/>
          </p:nvPr>
        </p:nvSpPr>
        <p:spPr/>
        <p:txBody>
          <a:bodyPr/>
          <a:lstStyle/>
          <a:p>
            <a:fld id="{9A4EC7EF-95E1-3D44-A982-BC7A3E9C617E}" type="slidenum">
              <a:rPr lang="en-GB" smtClean="0"/>
              <a:t>28</a:t>
            </a:fld>
            <a:endParaRPr lang="en-GB"/>
          </a:p>
        </p:txBody>
      </p:sp>
    </p:spTree>
    <p:extLst>
      <p:ext uri="{BB962C8B-B14F-4D97-AF65-F5344CB8AC3E}">
        <p14:creationId xmlns:p14="http://schemas.microsoft.com/office/powerpoint/2010/main" val="17843887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04163F-33D0-40D6-1070-3188802E90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4FE268-EB2E-8FB9-F0AE-E2C21B775A9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78BBF35-A078-20E5-1EC9-37A9D524A13A}"/>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CB65F2-8D9E-5477-3EA0-C5BC8E7339C8}"/>
              </a:ext>
            </a:extLst>
          </p:cNvPr>
          <p:cNvSpPr>
            <a:spLocks noGrp="1"/>
          </p:cNvSpPr>
          <p:nvPr>
            <p:ph type="sldNum" sz="quarter" idx="5"/>
          </p:nvPr>
        </p:nvSpPr>
        <p:spPr/>
        <p:txBody>
          <a:bodyPr/>
          <a:lstStyle/>
          <a:p>
            <a:fld id="{9A4EC7EF-95E1-3D44-A982-BC7A3E9C617E}" type="slidenum">
              <a:rPr lang="en-GB" smtClean="0"/>
              <a:t>29</a:t>
            </a:fld>
            <a:endParaRPr lang="en-GB"/>
          </a:p>
        </p:txBody>
      </p:sp>
    </p:spTree>
    <p:extLst>
      <p:ext uri="{BB962C8B-B14F-4D97-AF65-F5344CB8AC3E}">
        <p14:creationId xmlns:p14="http://schemas.microsoft.com/office/powerpoint/2010/main" val="27653225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A2906-8523-933B-FE24-76D9A1D1DE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30303E-29DF-A81F-BFA6-E61A6CA6AF57}"/>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70FF105-ECE2-4B45-F704-459F5748FE23}"/>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B6EC5C3A-070F-8503-B13C-A6D45D99C457}"/>
              </a:ext>
            </a:extLst>
          </p:cNvPr>
          <p:cNvSpPr>
            <a:spLocks noGrp="1"/>
          </p:cNvSpPr>
          <p:nvPr>
            <p:ph type="sldNum" sz="quarter" idx="5"/>
          </p:nvPr>
        </p:nvSpPr>
        <p:spPr/>
        <p:txBody>
          <a:bodyPr/>
          <a:lstStyle/>
          <a:p>
            <a:fld id="{9A4EC7EF-95E1-3D44-A982-BC7A3E9C617E}" type="slidenum">
              <a:rPr lang="en-GB" smtClean="0"/>
              <a:t>31</a:t>
            </a:fld>
            <a:endParaRPr lang="en-GB"/>
          </a:p>
        </p:txBody>
      </p:sp>
    </p:spTree>
    <p:extLst>
      <p:ext uri="{BB962C8B-B14F-4D97-AF65-F5344CB8AC3E}">
        <p14:creationId xmlns:p14="http://schemas.microsoft.com/office/powerpoint/2010/main" val="392502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DBC67-5160-0BB6-D512-4B632EB0F2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61193E-560D-0B65-CB64-28543B05322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109CCB7-545F-0AD8-20F3-35A16B08AF39}"/>
              </a:ext>
            </a:extLst>
          </p:cNvPr>
          <p:cNvSpPr>
            <a:spLocks noGrp="1"/>
          </p:cNvSpPr>
          <p:nvPr>
            <p:ph type="body" idx="1"/>
          </p:nvPr>
        </p:nvSpPr>
        <p:spPr/>
        <p:txBody>
          <a:bodyPr/>
          <a:lstStyle/>
          <a:p>
            <a:pPr marL="0" indent="0">
              <a:buClr>
                <a:schemeClr val="dk1"/>
              </a:buClr>
              <a:buSzPts val="1100"/>
              <a:buNone/>
            </a:pPr>
            <a:r>
              <a:rPr lang="en-GB" sz="800">
                <a:solidFill>
                  <a:srgbClr val="FF0000"/>
                </a:solidFill>
                <a:latin typeface="Arial" panose="020B0604020202020204" pitchFamily="34" charset="0"/>
                <a:cs typeface="Arial" panose="020B0604020202020204" pitchFamily="34" charset="0"/>
              </a:rPr>
              <a:t>Plain slide with subhead and bullets</a:t>
            </a:r>
          </a:p>
        </p:txBody>
      </p:sp>
      <p:sp>
        <p:nvSpPr>
          <p:cNvPr id="4" name="Slide Number Placeholder 3">
            <a:extLst>
              <a:ext uri="{FF2B5EF4-FFF2-40B4-BE49-F238E27FC236}">
                <a16:creationId xmlns:a16="http://schemas.microsoft.com/office/drawing/2014/main" id="{CAB0FCC5-717D-B21F-AABD-86A2F9932276}"/>
              </a:ext>
            </a:extLst>
          </p:cNvPr>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1841399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A4EC7EF-95E1-3D44-A982-BC7A3E9C617E}" type="slidenum">
              <a:rPr lang="en-GB" smtClean="0"/>
              <a:t>4</a:t>
            </a:fld>
            <a:endParaRPr lang="en-GB"/>
          </a:p>
        </p:txBody>
      </p:sp>
    </p:spTree>
    <p:extLst>
      <p:ext uri="{BB962C8B-B14F-4D97-AF65-F5344CB8AC3E}">
        <p14:creationId xmlns:p14="http://schemas.microsoft.com/office/powerpoint/2010/main" val="4012917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8096EB-2D08-390F-6619-34EC7F023A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FD4144-2ABA-9B5B-0B0B-B2B935371CB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A22DC378-DB52-B432-C9EE-2FC2DFD91AD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F7E4E48-5316-2586-1B04-7EB2AF834D75}"/>
              </a:ext>
            </a:extLst>
          </p:cNvPr>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3801639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21570-9FB7-1F8F-FC3A-314DFABB4E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EB1D00-7C91-87B3-9C2A-653CD7EF04E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18F5C1D-399C-F0E0-1B9A-33B732ECC53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B6964E8-ABCB-598B-68DC-5AF489102AD5}"/>
              </a:ext>
            </a:extLst>
          </p:cNvPr>
          <p:cNvSpPr>
            <a:spLocks noGrp="1"/>
          </p:cNvSpPr>
          <p:nvPr>
            <p:ph type="sldNum" sz="quarter" idx="5"/>
          </p:nvPr>
        </p:nvSpPr>
        <p:spPr/>
        <p:txBody>
          <a:bodyPr/>
          <a:lstStyle/>
          <a:p>
            <a:fld id="{9A4EC7EF-95E1-3D44-A982-BC7A3E9C617E}" type="slidenum">
              <a:rPr lang="en-GB" smtClean="0"/>
              <a:t>6</a:t>
            </a:fld>
            <a:endParaRPr lang="en-GB"/>
          </a:p>
        </p:txBody>
      </p:sp>
    </p:spTree>
    <p:extLst>
      <p:ext uri="{BB962C8B-B14F-4D97-AF65-F5344CB8AC3E}">
        <p14:creationId xmlns:p14="http://schemas.microsoft.com/office/powerpoint/2010/main" val="1409250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719974-A30A-4617-41A6-5A52BD549A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5BAD7F-E336-D22D-7B6A-FAD22108A5F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FE56D6D-CC8A-AB5F-744B-FDB78FBB7FF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123AA1D-FD2A-1D38-E716-895135286DC3}"/>
              </a:ext>
            </a:extLst>
          </p:cNvPr>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14707520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642B1-C7C6-3D96-9580-3DED82CBCE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3AE90E-987C-A56C-F32C-0102F1600A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5FCCCC4E-99B4-107F-A61F-307346F763A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07A4698-64B7-A678-6C5A-78C9EE396251}"/>
              </a:ext>
            </a:extLst>
          </p:cNvPr>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776423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1D589C-8F3D-A671-4ECB-50BBBE3D07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BD9517-D5BA-77B0-448D-475CBECEB9F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05B1532B-4DDE-591D-B067-07332BDF20F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D480A3A-9CB8-5B20-07D9-E11627FEB480}"/>
              </a:ext>
            </a:extLst>
          </p:cNvPr>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11551099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16.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ront title slide">
    <p:bg>
      <p:bgPr>
        <a:solidFill>
          <a:srgbClr val="F6F8F8"/>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598E9D71-498A-0294-DB92-FA8A45963CAF}"/>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 uri="{C183D7F6-B498-43B3-948B-1728B52AA6E4}">
                <adec:decorative xmlns:adec="http://schemas.microsoft.com/office/drawing/2017/decorative" val="1"/>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pic>
        <p:nvPicPr>
          <p:cNvPr id="3" name="Picture 2">
            <a:extLst>
              <a:ext uri="{FF2B5EF4-FFF2-40B4-BE49-F238E27FC236}">
                <a16:creationId xmlns:a16="http://schemas.microsoft.com/office/drawing/2014/main" id="{6FD787DC-00EF-B13A-FE97-CE51273E8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18" name="Rectangle: Top Corners Rounded 17">
            <a:extLst>
              <a:ext uri="{FF2B5EF4-FFF2-40B4-BE49-F238E27FC236}">
                <a16:creationId xmlns:a16="http://schemas.microsoft.com/office/drawing/2014/main" id="{205929B3-ED58-E54F-B724-E24FB5F163DF}"/>
              </a:ext>
              <a:ext uri="{C183D7F6-B498-43B3-948B-1728B52AA6E4}">
                <adec:decorative xmlns:adec="http://schemas.microsoft.com/office/drawing/2017/decorative" val="1"/>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a:t>Insert title</a:t>
            </a:r>
          </a:p>
        </p:txBody>
      </p:sp>
      <p:cxnSp>
        <p:nvCxnSpPr>
          <p:cNvPr id="29" name="Straight Connector 28">
            <a:extLst>
              <a:ext uri="{FF2B5EF4-FFF2-40B4-BE49-F238E27FC236}">
                <a16:creationId xmlns:a16="http://schemas.microsoft.com/office/drawing/2014/main" id="{59357DCD-A469-B34A-A880-D744CA731C1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rgbClr val="F6F8F8"/>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“Showcase quotation</a:t>
            </a:r>
            <a:br>
              <a:rPr lang="en-GB"/>
            </a:br>
            <a:r>
              <a:rPr lang="en-GB"/>
              <a:t>with left aligned text over multiple lines. Try to keep</a:t>
            </a:r>
            <a:br>
              <a:rPr lang="en-GB"/>
            </a:br>
            <a:r>
              <a:rPr lang="en-GB"/>
              <a:t>it to four lines if </a:t>
            </a:r>
            <a:r>
              <a:rPr lang="en-GB" err="1"/>
              <a:t>poss</a:t>
            </a:r>
            <a:r>
              <a:rPr lang="en-GB"/>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Name Surname,</a:t>
            </a:r>
            <a:br>
              <a:rPr lang="en-GB"/>
            </a:br>
            <a:r>
              <a:rPr lang="en-GB"/>
              <a:t>Job Title</a:t>
            </a:r>
          </a:p>
        </p:txBody>
      </p:sp>
      <p:cxnSp>
        <p:nvCxnSpPr>
          <p:cNvPr id="8" name="Straight Connector 7">
            <a:extLst>
              <a:ext uri="{FF2B5EF4-FFF2-40B4-BE49-F238E27FC236}">
                <a16:creationId xmlns:a16="http://schemas.microsoft.com/office/drawing/2014/main" id="{B43FE3F0-85CD-934D-A3A3-CF2B78D73A35}"/>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8" name="Content Placeholder 2">
            <a:extLst>
              <a:ext uri="{FF2B5EF4-FFF2-40B4-BE49-F238E27FC236}">
                <a16:creationId xmlns:a16="http://schemas.microsoft.com/office/drawing/2014/main" id="{7F337CE4-9082-D695-8AD8-89148114EBDF}"/>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1" y="0"/>
            <a:ext cx="12191998" cy="6857999"/>
          </a:xfrm>
          <a:prstGeom prst="rect">
            <a:avLst/>
          </a:prstGeom>
        </p:spPr>
      </p:pic>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Heading label</a:t>
            </a: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5" name="Content Placeholder 2">
            <a:extLst>
              <a:ext uri="{FF2B5EF4-FFF2-40B4-BE49-F238E27FC236}">
                <a16:creationId xmlns:a16="http://schemas.microsoft.com/office/drawing/2014/main" id="{4542D69F-C459-8ECE-06A1-66E418FF3EC1}"/>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18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4" name="Content Placeholder 2">
            <a:extLst>
              <a:ext uri="{FF2B5EF4-FFF2-40B4-BE49-F238E27FC236}">
                <a16:creationId xmlns:a16="http://schemas.microsoft.com/office/drawing/2014/main" id="{7558B23E-2241-0C04-DC3A-1FCFC1EF8A24}"/>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B4F947-0C85-DAF2-683C-40847EF7F07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0" y="0"/>
            <a:ext cx="12192000" cy="6857999"/>
          </a:xfrm>
          <a:prstGeom prst="rect">
            <a:avLst/>
          </a:prstGeom>
        </p:spPr>
      </p:pic>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 </a:t>
            </a: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Content Placeholder 2">
            <a:extLst>
              <a:ext uri="{FF2B5EF4-FFF2-40B4-BE49-F238E27FC236}">
                <a16:creationId xmlns:a16="http://schemas.microsoft.com/office/drawing/2014/main" id="{7A22BD2E-E9C2-A15B-06FB-553974CDE6CE}"/>
              </a:ext>
            </a:extLst>
          </p:cNvPr>
          <p:cNvSpPr>
            <a:spLocks noGrp="1"/>
          </p:cNvSpPr>
          <p:nvPr>
            <p:ph idx="1" hasCustomPrompt="1"/>
          </p:nvPr>
        </p:nvSpPr>
        <p:spPr>
          <a:xfrm>
            <a:off x="1337052" y="2331691"/>
            <a:ext cx="3461285" cy="3110530"/>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800" b="1">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“Add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C3909-1482-1013-E118-A2CE0A1DD3D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E3119AD-4AAB-8B34-F6C1-8D76F0D453BB}"/>
              </a:ext>
            </a:extLst>
          </p:cNvPr>
          <p:cNvSpPr>
            <a:spLocks noGrp="1"/>
          </p:cNvSpPr>
          <p:nvPr>
            <p:ph type="title" hasCustomPrompt="1"/>
          </p:nvPr>
        </p:nvSpPr>
        <p:spPr>
          <a:xfrm>
            <a:off x="770042" y="2242938"/>
            <a:ext cx="10515600" cy="1325563"/>
          </a:xfrm>
        </p:spPr>
        <p:txBody>
          <a:bodyPr>
            <a:noAutofit/>
          </a:bodyPr>
          <a:lstStyle>
            <a:lvl1pPr>
              <a:defRPr sz="6000" b="1"/>
            </a:lvl1pPr>
          </a:lstStyle>
          <a:p>
            <a:r>
              <a:rPr lang="en-US"/>
              <a:t>Breaker slide 1</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F6C2AD-0E53-2A94-6EDF-C2BC1C35E66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41914" y="-121920"/>
            <a:ext cx="12408747" cy="6979920"/>
          </a:xfrm>
          <a:prstGeom prst="rect">
            <a:avLst/>
          </a:prstGeom>
        </p:spPr>
      </p:pic>
      <p:sp>
        <p:nvSpPr>
          <p:cNvPr id="4" name="Title 1">
            <a:extLst>
              <a:ext uri="{FF2B5EF4-FFF2-40B4-BE49-F238E27FC236}">
                <a16:creationId xmlns:a16="http://schemas.microsoft.com/office/drawing/2014/main" id="{3D1B5349-CF21-E9D2-92A0-6C58C15A043A}"/>
              </a:ext>
            </a:extLst>
          </p:cNvPr>
          <p:cNvSpPr>
            <a:spLocks noGrp="1"/>
          </p:cNvSpPr>
          <p:nvPr>
            <p:ph type="title" hasCustomPrompt="1"/>
          </p:nvPr>
        </p:nvSpPr>
        <p:spPr>
          <a:xfrm>
            <a:off x="521688" y="2165645"/>
            <a:ext cx="10515600" cy="1325563"/>
          </a:xfrm>
        </p:spPr>
        <p:txBody>
          <a:bodyPr>
            <a:noAutofit/>
          </a:bodyPr>
          <a:lstStyle>
            <a:lvl1pPr>
              <a:defRPr sz="6000" b="1"/>
            </a:lvl1pPr>
          </a:lstStyle>
          <a:p>
            <a:r>
              <a:rPr lang="en-US"/>
              <a:t>Breaker </a:t>
            </a:r>
            <a:br>
              <a:rPr lang="en-US"/>
            </a:br>
            <a:r>
              <a:rPr lang="en-US"/>
              <a:t>slide 2</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bg>
      <p:bgPr>
        <a:solidFill>
          <a:srgbClr val="F6F8F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07C2D6-AB1B-B84B-BC13-7D79E8BCFCF8}"/>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6318" y="-148043"/>
            <a:ext cx="12499929" cy="7031210"/>
          </a:xfrm>
          <a:prstGeom prst="rect">
            <a:avLst/>
          </a:prstGeom>
        </p:spPr>
      </p:pic>
      <p:sp>
        <p:nvSpPr>
          <p:cNvPr id="2" name="Title 1">
            <a:extLst>
              <a:ext uri="{FF2B5EF4-FFF2-40B4-BE49-F238E27FC236}">
                <a16:creationId xmlns:a16="http://schemas.microsoft.com/office/drawing/2014/main" id="{8506D8CC-65FF-0E59-2392-2C0EBC0605F9}"/>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3</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138" y="414734"/>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3" name="Content Placeholder 2"/>
          <p:cNvSpPr>
            <a:spLocks noGrp="1"/>
          </p:cNvSpPr>
          <p:nvPr>
            <p:ph idx="1" hasCustomPrompt="1"/>
          </p:nvPr>
        </p:nvSpPr>
        <p:spPr>
          <a:xfrm>
            <a:off x="375138" y="1415778"/>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bg>
      <p:bgPr>
        <a:solidFill>
          <a:srgbClr val="F6F8F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76489-9A30-702B-3E26-D81845892857}"/>
              </a:ext>
            </a:extLst>
          </p:cNvPr>
          <p:cNvSpPr>
            <a:spLocks noGrp="1"/>
          </p:cNvSpPr>
          <p:nvPr>
            <p:ph type="title" hasCustomPrompt="1"/>
          </p:nvPr>
        </p:nvSpPr>
        <p:spPr>
          <a:xfrm>
            <a:off x="747468" y="2165645"/>
            <a:ext cx="10515600" cy="1325563"/>
          </a:xfrm>
        </p:spPr>
        <p:txBody>
          <a:bodyPr>
            <a:noAutofit/>
          </a:bodyPr>
          <a:lstStyle>
            <a:lvl1pPr>
              <a:defRPr sz="6000" b="1"/>
            </a:lvl1pPr>
          </a:lstStyle>
          <a:p>
            <a:r>
              <a:rPr lang="en-US"/>
              <a:t>Breaker </a:t>
            </a:r>
            <a:br>
              <a:rPr lang="en-US"/>
            </a:br>
            <a:r>
              <a:rPr lang="en-US"/>
              <a:t>slide 4</a:t>
            </a:r>
            <a:endParaRPr lang="en-GB"/>
          </a:p>
        </p:txBody>
      </p:sp>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pic>
        <p:nvPicPr>
          <p:cNvPr id="5" name="Picture 4" descr="A blue rectangle with black background&#10;&#10;Description automatically generated">
            <a:extLst>
              <a:ext uri="{FF2B5EF4-FFF2-40B4-BE49-F238E27FC236}">
                <a16:creationId xmlns:a16="http://schemas.microsoft.com/office/drawing/2014/main" id="{D115B473-1B85-DD59-52BE-0E90A80C9408}"/>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Headline slide with image A">
    <p:bg>
      <p:bgPr>
        <a:solidFill>
          <a:srgbClr val="F6F8F8"/>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2" name="Title 1">
            <a:extLst>
              <a:ext uri="{FF2B5EF4-FFF2-40B4-BE49-F238E27FC236}">
                <a16:creationId xmlns:a16="http://schemas.microsoft.com/office/drawing/2014/main" id="{77E577A8-7F18-CBCC-319C-10DC2550A76F}"/>
              </a:ext>
            </a:extLst>
          </p:cNvPr>
          <p:cNvSpPr>
            <a:spLocks noGrp="1"/>
          </p:cNvSpPr>
          <p:nvPr>
            <p:ph type="title" hasCustomPrompt="1"/>
          </p:nvPr>
        </p:nvSpPr>
        <p:spPr>
          <a:xfrm>
            <a:off x="747468" y="2165645"/>
            <a:ext cx="4716354" cy="1325563"/>
          </a:xfrm>
        </p:spPr>
        <p:txBody>
          <a:bodyPr>
            <a:noAutofit/>
          </a:bodyPr>
          <a:lstStyle>
            <a:lvl1pPr>
              <a:defRPr sz="6000" b="1"/>
            </a:lvl1pPr>
          </a:lstStyle>
          <a:p>
            <a:r>
              <a:rPr lang="en-US"/>
              <a:t>Breaker </a:t>
            </a:r>
            <a:br>
              <a:rPr lang="en-US"/>
            </a:br>
            <a:r>
              <a:rPr lang="en-US"/>
              <a:t>slide 5</a:t>
            </a:r>
            <a:endParaRPr lang="en-GB"/>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D92FD5-08EA-6BC8-29BC-BCF5EEFE18AA}"/>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5400000">
            <a:off x="-2509143" y="-71523"/>
            <a:ext cx="10768951" cy="7616239"/>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3"/>
          <a:stretch>
            <a:fillRect/>
          </a:stretch>
        </p:blipFill>
        <p:spPr>
          <a:xfrm>
            <a:off x="10551045" y="364425"/>
            <a:ext cx="1208955" cy="979789"/>
          </a:xfrm>
          <a:prstGeom prst="rect">
            <a:avLst/>
          </a:prstGeom>
        </p:spPr>
      </p:pic>
      <p:cxnSp>
        <p:nvCxnSpPr>
          <p:cNvPr id="9" name="Straight Connector 8">
            <a:extLst>
              <a:ext uri="{FF2B5EF4-FFF2-40B4-BE49-F238E27FC236}">
                <a16:creationId xmlns:a16="http://schemas.microsoft.com/office/drawing/2014/main" id="{F9D383FB-0467-4241-BEF0-D636E886723B}"/>
              </a:ext>
              <a:ext uri="{C183D7F6-B498-43B3-948B-1728B52AA6E4}">
                <adec:decorative xmlns:adec="http://schemas.microsoft.com/office/drawing/2017/decorative" val="1"/>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company/</a:t>
            </a:r>
            <a:r>
              <a:rPr kumimoji="0" lang="en-GB" sz="2400" b="1" i="0" u="none" strike="noStrike" kern="1200" cap="none" spc="20" normalizeH="0" baseline="0" noProof="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a:ln>
                  <a:noFill/>
                </a:ln>
                <a:solidFill>
                  <a:schemeClr val="tx1"/>
                </a:solidFill>
                <a:effectLst/>
                <a:uLnTx/>
                <a:uFillTx/>
                <a:latin typeface="+mn-lt"/>
                <a:ea typeface="+mn-ea"/>
                <a:cs typeface="+mn-cs"/>
              </a:rPr>
              <a:t>	england.nhs.uk</a:t>
            </a:r>
            <a:endParaRPr lang="en-GB" sz="2400" b="1">
              <a:solidFill>
                <a:schemeClr val="tx1"/>
              </a:solidFill>
            </a:endParaRPr>
          </a:p>
        </p:txBody>
      </p:sp>
      <p:pic>
        <p:nvPicPr>
          <p:cNvPr id="5" name="Picture 4" descr="Twitter symbol">
            <a:extLst>
              <a:ext uri="{FF2B5EF4-FFF2-40B4-BE49-F238E27FC236}">
                <a16:creationId xmlns:a16="http://schemas.microsoft.com/office/drawing/2014/main" id="{6C1B65D7-2EE6-F44F-85AA-7C93787926C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72040" y="3665234"/>
            <a:ext cx="390144" cy="390144"/>
          </a:xfrm>
          <a:prstGeom prst="rect">
            <a:avLst/>
          </a:prstGeom>
        </p:spPr>
      </p:pic>
      <p:pic>
        <p:nvPicPr>
          <p:cNvPr id="8" name="Picture 7" descr="LinkedIn symbol">
            <a:extLst>
              <a:ext uri="{FF2B5EF4-FFF2-40B4-BE49-F238E27FC236}">
                <a16:creationId xmlns:a16="http://schemas.microsoft.com/office/drawing/2014/main" id="{F2843EE8-F6F8-9D40-92C1-94FB4DCF14B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885396" y="4266369"/>
            <a:ext cx="390144" cy="390144"/>
          </a:xfrm>
          <a:prstGeom prst="rect">
            <a:avLst/>
          </a:prstGeom>
        </p:spPr>
      </p:pic>
      <p:pic>
        <p:nvPicPr>
          <p:cNvPr id="72" name="Picture 96" descr="World-wide web symbol">
            <a:extLst>
              <a:ext uri="{FF2B5EF4-FFF2-40B4-BE49-F238E27FC236}">
                <a16:creationId xmlns:a16="http://schemas.microsoft.com/office/drawing/2014/main" id="{664BA24D-FA8C-EE4D-A2DC-491BF11D6FA6}"/>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767074" y="4806522"/>
            <a:ext cx="600075" cy="600075"/>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21/01/2026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8076750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a:solidFill>
                <a:schemeClr val="tx1"/>
              </a:solidFill>
            </a:endParaRPr>
          </a:p>
        </p:txBody>
      </p:sp>
    </p:spTree>
    <p:extLst>
      <p:ext uri="{BB962C8B-B14F-4D97-AF65-F5344CB8AC3E}">
        <p14:creationId xmlns:p14="http://schemas.microsoft.com/office/powerpoint/2010/main" val="3334665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 uri="{C183D7F6-B498-43B3-948B-1728B52AA6E4}">
                <adec:decorative xmlns:adec="http://schemas.microsoft.com/office/drawing/2017/decorative" val="1"/>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 uri="{C183D7F6-B498-43B3-948B-1728B52AA6E4}">
                <adec:decorative xmlns:adec="http://schemas.microsoft.com/office/drawing/2017/decorative" val="1"/>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 uri="{C183D7F6-B498-43B3-948B-1728B52AA6E4}">
                <adec:decorative xmlns:adec="http://schemas.microsoft.com/office/drawing/2017/decorative" val="1"/>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 uri="{C183D7F6-B498-43B3-948B-1728B52AA6E4}">
                <adec:decorative xmlns:adec="http://schemas.microsoft.com/office/drawing/2017/decorative" val="1"/>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 uri="{C183D7F6-B498-43B3-948B-1728B52AA6E4}">
                <adec:decorative xmlns:adec="http://schemas.microsoft.com/office/drawing/2017/decorative" val="1"/>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 uri="{C183D7F6-B498-43B3-948B-1728B52AA6E4}">
                <adec:decorative xmlns:adec="http://schemas.microsoft.com/office/drawing/2017/decorative" val="1"/>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 uri="{C183D7F6-B498-43B3-948B-1728B52AA6E4}">
                <adec:decorative xmlns:adec="http://schemas.microsoft.com/office/drawing/2017/decorative" val="1"/>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 uri="{C183D7F6-B498-43B3-948B-1728B52AA6E4}">
                <adec:decorative xmlns:adec="http://schemas.microsoft.com/office/drawing/2017/decorative" val="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 uri="{C183D7F6-B498-43B3-948B-1728B52AA6E4}">
                <adec:decorative xmlns:adec="http://schemas.microsoft.com/office/drawing/2017/decorative" val="1"/>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 uri="{C183D7F6-B498-43B3-948B-1728B52AA6E4}">
                <adec:decorative xmlns:adec="http://schemas.microsoft.com/office/drawing/2017/decorative" val="1"/>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 uri="{C183D7F6-B498-43B3-948B-1728B52AA6E4}">
                <adec:decorative xmlns:adec="http://schemas.microsoft.com/office/drawing/2017/decorative" val="1"/>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 uri="{C183D7F6-B498-43B3-948B-1728B52AA6E4}">
                <adec:decorative xmlns:adec="http://schemas.microsoft.com/office/drawing/2017/decorative" val="1"/>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 uri="{C183D7F6-B498-43B3-948B-1728B52AA6E4}">
                <adec:decorative xmlns:adec="http://schemas.microsoft.com/office/drawing/2017/decorative" val="1"/>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 uri="{C183D7F6-B498-43B3-948B-1728B52AA6E4}">
                <adec:decorative xmlns:adec="http://schemas.microsoft.com/office/drawing/2017/decorative" val="1"/>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 uri="{C183D7F6-B498-43B3-948B-1728B52AA6E4}">
                <adec:decorative xmlns:adec="http://schemas.microsoft.com/office/drawing/2017/decorative" val="1"/>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 uri="{C183D7F6-B498-43B3-948B-1728B52AA6E4}">
                <adec:decorative xmlns:adec="http://schemas.microsoft.com/office/drawing/2017/decorative" val="1"/>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 uri="{C183D7F6-B498-43B3-948B-1728B52AA6E4}">
                <adec:decorative xmlns:adec="http://schemas.microsoft.com/office/drawing/2017/decorative" val="1"/>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 uri="{C183D7F6-B498-43B3-948B-1728B52AA6E4}">
                <adec:decorative xmlns:adec="http://schemas.microsoft.com/office/drawing/2017/decorative" val="1"/>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 uri="{C183D7F6-B498-43B3-948B-1728B52AA6E4}">
                <adec:decorative xmlns:adec="http://schemas.microsoft.com/office/drawing/2017/decorative" val="1"/>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 uri="{C183D7F6-B498-43B3-948B-1728B52AA6E4}">
                <adec:decorative xmlns:adec="http://schemas.microsoft.com/office/drawing/2017/decorative" val="1"/>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 uri="{C183D7F6-B498-43B3-948B-1728B52AA6E4}">
                <adec:decorative xmlns:adec="http://schemas.microsoft.com/office/drawing/2017/decorative" val="1"/>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 uri="{C183D7F6-B498-43B3-948B-1728B52AA6E4}">
                <adec:decorative xmlns:adec="http://schemas.microsoft.com/office/drawing/2017/decorative" val="1"/>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bg>
      <p:bgPr>
        <a:solidFill>
          <a:srgbClr val="F6F8F8"/>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 uri="{C183D7F6-B498-43B3-948B-1728B52AA6E4}">
                <adec:decorative xmlns:adec="http://schemas.microsoft.com/office/drawing/2017/decorative" val="1"/>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 uri="{C183D7F6-B498-43B3-948B-1728B52AA6E4}">
                <adec:decorative xmlns:adec="http://schemas.microsoft.com/office/drawing/2017/decorative" val="1"/>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 uri="{C183D7F6-B498-43B3-948B-1728B52AA6E4}">
                <adec:decorative xmlns:adec="http://schemas.microsoft.com/office/drawing/2017/decorative" val="1"/>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 uri="{C183D7F6-B498-43B3-948B-1728B52AA6E4}">
                <adec:decorative xmlns:adec="http://schemas.microsoft.com/office/drawing/2017/decorative" val="1"/>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 uri="{C183D7F6-B498-43B3-948B-1728B52AA6E4}">
                <adec:decorative xmlns:adec="http://schemas.microsoft.com/office/drawing/2017/decorative" val="1"/>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 uri="{C183D7F6-B498-43B3-948B-1728B52AA6E4}">
                <adec:decorative xmlns:adec="http://schemas.microsoft.com/office/drawing/2017/decorative" val="1"/>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 uri="{C183D7F6-B498-43B3-948B-1728B52AA6E4}">
                <adec:decorative xmlns:adec="http://schemas.microsoft.com/office/drawing/2017/decorative" val="1"/>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 uri="{C183D7F6-B498-43B3-948B-1728B52AA6E4}">
                <adec:decorative xmlns:adec="http://schemas.microsoft.com/office/drawing/2017/decorative" val="1"/>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 uri="{C183D7F6-B498-43B3-948B-1728B52AA6E4}">
                <adec:decorative xmlns:adec="http://schemas.microsoft.com/office/drawing/2017/decorative" val="1"/>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 uri="{C183D7F6-B498-43B3-948B-1728B52AA6E4}">
                <adec:decorative xmlns:adec="http://schemas.microsoft.com/office/drawing/2017/decorative" val="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 uri="{C183D7F6-B498-43B3-948B-1728B52AA6E4}">
                <adec:decorative xmlns:adec="http://schemas.microsoft.com/office/drawing/2017/decorative" val="1"/>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bg>
      <p:bgPr>
        <a:solidFill>
          <a:srgbClr val="F6F8F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BB79D01-2A70-DAF1-6A65-BC0424C2FEE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cxnSp>
        <p:nvCxnSpPr>
          <p:cNvPr id="12" name="Straight Connector 11">
            <a:extLst>
              <a:ext uri="{FF2B5EF4-FFF2-40B4-BE49-F238E27FC236}">
                <a16:creationId xmlns:a16="http://schemas.microsoft.com/office/drawing/2014/main" id="{18E2133D-2149-6B45-BEAB-A2D5E225B5AD}"/>
              </a:ext>
              <a:ext uri="{C183D7F6-B498-43B3-948B-1728B52AA6E4}">
                <adec:decorative xmlns:adec="http://schemas.microsoft.com/office/drawing/2017/decorative" val="1"/>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6A9D545D-FD2F-4843-8588-07EBE7DDAA13}"/>
              </a:ext>
              <a:ext uri="{C183D7F6-B498-43B3-948B-1728B52AA6E4}">
                <adec:decorative xmlns:adec="http://schemas.microsoft.com/office/drawing/2017/decorative" val="1"/>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Heading, subhead, bullets one column">
    <p:bg>
      <p:bgPr>
        <a:solidFill>
          <a:srgbClr val="F6F8F8"/>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tx1"/>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a:t>Click to edit Master text styles</a:t>
            </a:r>
          </a:p>
          <a:p>
            <a:pPr lvl="1"/>
            <a:r>
              <a:rPr lang="en-GB"/>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a:t>Heading</a:t>
            </a:r>
          </a:p>
        </p:txBody>
      </p:sp>
      <p:cxnSp>
        <p:nvCxnSpPr>
          <p:cNvPr id="12" name="Straight Connector 11">
            <a:extLst>
              <a:ext uri="{FF2B5EF4-FFF2-40B4-BE49-F238E27FC236}">
                <a16:creationId xmlns:a16="http://schemas.microsoft.com/office/drawing/2014/main" id="{4CD5CE1C-46DF-8846-A4A0-E19A9CC397BE}"/>
              </a:ext>
              <a:ext uri="{C183D7F6-B498-43B3-948B-1728B52AA6E4}">
                <adec:decorative xmlns:adec="http://schemas.microsoft.com/office/drawing/2017/decorative" val="1"/>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slide with image A">
    <p:bg>
      <p:bgPr>
        <a:solidFill>
          <a:srgbClr val="F6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a:t>Headline over a number of lines,</a:t>
            </a:r>
            <a:br>
              <a:rPr lang="en-GB"/>
            </a:br>
            <a:r>
              <a:rPr lang="en-GB"/>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244FF8-F4E4-0514-77D0-8D8D69F9337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a:t>Heading</a:t>
            </a:r>
          </a:p>
        </p:txBody>
      </p:sp>
      <p:sp>
        <p:nvSpPr>
          <p:cNvPr id="4" name="Rectangle: Top Corners Rounded 3">
            <a:extLst>
              <a:ext uri="{FF2B5EF4-FFF2-40B4-BE49-F238E27FC236}">
                <a16:creationId xmlns:a16="http://schemas.microsoft.com/office/drawing/2014/main" id="{B540671A-ED56-3548-A508-080ABBDB5E58}"/>
              </a:ext>
              <a:ext uri="{C183D7F6-B498-43B3-948B-1728B52AA6E4}">
                <adec:decorative xmlns:adec="http://schemas.microsoft.com/office/drawing/2017/decorative" val="1"/>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 uri="{C183D7F6-B498-43B3-948B-1728B52AA6E4}">
                <adec:decorative xmlns:adec="http://schemas.microsoft.com/office/drawing/2017/decorative" val="1"/>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5" name="Rectangle: Top Corners Rounded 24">
            <a:extLst>
              <a:ext uri="{FF2B5EF4-FFF2-40B4-BE49-F238E27FC236}">
                <a16:creationId xmlns:a16="http://schemas.microsoft.com/office/drawing/2014/main" id="{8FD6A08D-6DD3-C845-8B17-CC9297B607DC}"/>
              </a:ext>
              <a:ext uri="{C183D7F6-B498-43B3-948B-1728B52AA6E4}">
                <adec:decorative xmlns:adec="http://schemas.microsoft.com/office/drawing/2017/decorative" val="1"/>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 uri="{C183D7F6-B498-43B3-948B-1728B52AA6E4}">
                <adec:decorative xmlns:adec="http://schemas.microsoft.com/office/drawing/2017/decorative" val="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tx1"/>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cxnSp>
        <p:nvCxnSpPr>
          <p:cNvPr id="7" name="Straight Connector 6">
            <a:extLst>
              <a:ext uri="{FF2B5EF4-FFF2-40B4-BE49-F238E27FC236}">
                <a16:creationId xmlns:a16="http://schemas.microsoft.com/office/drawing/2014/main" id="{7DBEB741-20EA-C36A-7EF8-DE1CD1F1AA0C}"/>
              </a:ext>
              <a:ext uri="{C183D7F6-B498-43B3-948B-1728B52AA6E4}">
                <adec:decorative xmlns:adec="http://schemas.microsoft.com/office/drawing/2017/decorative" val="1"/>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a:solidFill>
                <a:schemeClr val="accent6"/>
              </a:solidFill>
            </a:endParaRPr>
          </a:p>
        </p:txBody>
      </p: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21/01/2026</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785" r:id="rId1"/>
    <p:sldLayoutId id="2147483817" r:id="rId2"/>
    <p:sldLayoutId id="2147483833" r:id="rId3"/>
    <p:sldLayoutId id="2147483834" r:id="rId4"/>
    <p:sldLayoutId id="2147483826" r:id="rId5"/>
    <p:sldLayoutId id="2147483827" r:id="rId6"/>
    <p:sldLayoutId id="2147483789" r:id="rId7"/>
    <p:sldLayoutId id="2147483818" r:id="rId8"/>
    <p:sldLayoutId id="2147483813" r:id="rId9"/>
    <p:sldLayoutId id="2147483814" r:id="rId10"/>
    <p:sldLayoutId id="2147483815" r:id="rId11"/>
    <p:sldLayoutId id="2147483719" r:id="rId12"/>
    <p:sldLayoutId id="2147483938" r:id="rId13"/>
    <p:sldLayoutId id="2147483939" r:id="rId14"/>
    <p:sldLayoutId id="2147483933" r:id="rId15"/>
    <p:sldLayoutId id="2147483824" r:id="rId16"/>
    <p:sldLayoutId id="2147483926" r:id="rId17"/>
    <p:sldLayoutId id="2147483927" r:id="rId18"/>
    <p:sldLayoutId id="2147483929" r:id="rId19"/>
    <p:sldLayoutId id="2147483928" r:id="rId20"/>
    <p:sldLayoutId id="2147483930" r:id="rId21"/>
    <p:sldLayoutId id="2147483924" r:id="rId22"/>
    <p:sldLayoutId id="2147483940" r:id="rId23"/>
    <p:sldLayoutId id="2147483941" r:id="rId24"/>
    <p:sldLayoutId id="2147483942"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s://isd.digital.nhs.uk/trud/users/guest/filters/0/home"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submit-data?key=GDdb4DYFIybCE472uaiSqsR213cmr2emgB0kMbJuh5fwCfZJMqp5VSIcgUjBTJBl"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gbr01.safelinks.protection.outlook.com/?url=https%3A%2F%2Fdigital.nhs.uk%2Fdata-and-information%2Fdata-collections-and-data-sets%2Fdata-sets%2Fdiagnostic-imaging-data-set%2Ftools-and-guidance&amp;data=05%7C02%7Cchristurner2%40nhs.net%7Cfeefd5b8842f4dcf204d08de371c33ca%7C37c354b285b047f5b22207b48d774ee3%7C0%7C0%7C639008792315318899%7CUnknown%7CTWFpbGZsb3d8eyJFbXB0eU1hcGkiOnRydWUsIlYiOiIwLjAuMDAwMCIsIlAiOiJXaW4zMiIsIkFOIjoiTWFpbCIsIldUIjoyfQ%3D%3D%7C0%7C%7C%7C&amp;sdata=dy%2BC2gnNVQ3q%2FVadhCT5bJ5J74f08veBYaX1%2BOCL7Rk%3D&amp;reserved=0" TargetMode="External"/><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digital.nhs.uk/data-and-information/information-standards/governance/latest-activity/standards-and-collections/dapb1577-diagnostic-imaging-data-set"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hyperlink" Target="https://digital.nhs.uk/binaries/content/assets/website-assets/data-and-information/datasets/dids/2.0/dids_etos_v2.0.12.xlsm" TargetMode="External"/><Relationship Id="rId5" Type="http://schemas.openxmlformats.org/officeDocument/2006/relationships/hyperlink" Target="https://digital.nhs.uk/binaries/content/assets/website-assets/data-and-information/datasets/dids/2.0/didsv1-v2-mapping-guidance-v1.3.xlsx" TargetMode="External"/><Relationship Id="rId4" Type="http://schemas.openxmlformats.org/officeDocument/2006/relationships/hyperlink" Target="https://digital.nhs.uk/binaries/content/assets/website-assets/data-and-information/information-standards/standards-and-collections/dapb1577-diagnostic-imaging-data-set/031025_1577_tos_252025.xlsm"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dataset.development@nhs.net"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digital.nhs.uk/services/care-identity-service/smartcard-and-authentication-users/find-your-registration-authority"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2" Type="http://schemas.microsoft.com/office/2018/10/relationships/comments" Target="../comments/modernComment_7FFFFB8B_41CAF2D3.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mailto:Abhilaasha.Kaul2@nhs.net"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digital.nhs.uk/data-and-information/data-collections-and-data-sets/data-sets/diagnostic-imaging-data-set/tools-and-guidance#dids-implementation-webinars"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3.svg"/><Relationship Id="rId4" Type="http://schemas.openxmlformats.org/officeDocument/2006/relationships/image" Target="../media/image2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8" Type="http://schemas.openxmlformats.org/officeDocument/2006/relationships/hyperlink" Target="mailto:dataset.development@nhs.net" TargetMode="External"/><Relationship Id="rId3" Type="http://schemas.openxmlformats.org/officeDocument/2006/relationships/image" Target="../media/image26.png"/><Relationship Id="rId7" Type="http://schemas.openxmlformats.org/officeDocument/2006/relationships/hyperlink" Target="https://digital.nhs.uk/data-and-information/data-collections-and-data-sets/data-sets/diagnostic-imaging-data-set"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31.svg"/><Relationship Id="rId4" Type="http://schemas.openxmlformats.org/officeDocument/2006/relationships/image" Target="../media/image27.svg"/><Relationship Id="rId9" Type="http://schemas.openxmlformats.org/officeDocument/2006/relationships/image" Target="../media/image3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8" Type="http://schemas.openxmlformats.org/officeDocument/2006/relationships/hyperlink" Target="https://digital.nhs.uk/data-and-information/data-collections-and-data-sets/data-sets/diagnostic-imaging-data-set/diagnostic-imaging-dataset-dids-data-product" TargetMode="External"/><Relationship Id="rId13" Type="http://schemas.openxmlformats.org/officeDocument/2006/relationships/hyperlink" Target="https://digital.nhs.uk/data-and-information/data-collections-and-data-sets/data-sets/diagnostic-imaging-data-set/user-guidance" TargetMode="External"/><Relationship Id="rId3" Type="http://schemas.openxmlformats.org/officeDocument/2006/relationships/hyperlink" Target="https://digital.nhs.uk/data-and-information/information-standards/governance/latest-activity/standards-and-collections/dapb1577-diagnostic-imaging-data-set" TargetMode="External"/><Relationship Id="rId7" Type="http://schemas.openxmlformats.org/officeDocument/2006/relationships/hyperlink" Target="https://digital.nhs.uk/binaries/content/assets/website-assets/data-and-information/information-standards/standards-and-collections/dapb1577-diagnostic-imaging-data-set/031025_1577_tos_252025.xlsm" TargetMode="External"/><Relationship Id="rId12" Type="http://schemas.openxmlformats.org/officeDocument/2006/relationships/hyperlink" Target="https://digital.nhs.uk/binaries/content/assets/website-assets/data-and-information/datasets/dids/2.0/dids-data-model-v2.0-flat-grouped.pdf"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hyperlink" Target="https://digital.nhs.uk/binaries/content/assets/website-assets/data-and-information/information-standards/standards-and-collections/dapb1577-diagnostic-imaging-data-set/031025_1577_requirements_spec_252025.pdf" TargetMode="External"/><Relationship Id="rId11" Type="http://schemas.openxmlformats.org/officeDocument/2006/relationships/hyperlink" Target="https://digital.nhs.uk/binaries/content/assets/website-assets/data-and-information/datasets/dids/2.0/dids-v2.0-system-conformance-checklist-v1.0.xlsx" TargetMode="External"/><Relationship Id="rId5" Type="http://schemas.openxmlformats.org/officeDocument/2006/relationships/hyperlink" Target="https://digital.nhs.uk/binaries/content/assets/website-assets/data-and-information/information-standards/standards-and-collections/dapb1577-diagnostic-imaging-data-set/031025_1577_changespec_252025.pdf" TargetMode="External"/><Relationship Id="rId10" Type="http://schemas.openxmlformats.org/officeDocument/2006/relationships/hyperlink" Target="https://digital.nhs.uk/binaries/content/assets/website-assets/data-and-information/datasets/dids/2.0/didsv1-v2mappingguidancev1.4.xlsx" TargetMode="External"/><Relationship Id="rId4" Type="http://schemas.openxmlformats.org/officeDocument/2006/relationships/hyperlink" Target="https://digital.nhs.uk/binaries/content/assets/website-assets/data-and-information/information-standards/standards-and-collections/dapb1577-diagnostic-imaging-data-set/031025_1577_impguide_252025.pdf" TargetMode="External"/><Relationship Id="rId9" Type="http://schemas.openxmlformats.org/officeDocument/2006/relationships/hyperlink" Target="https://digital.nhs.uk/binaries/content/assets/website-assets/data-and-information/datasets/dids/2.0/dids_etos_v2.0.12.xls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digital.nhs.uk/binaries/content/assets/website-assets/data-and-information/datasets/dids/2.0/dids_etos_v2.0.12.xlsm"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hyperlink" Target="https://www.datadictionary.nhs.uk/"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432000" y="1002268"/>
            <a:ext cx="5136593" cy="1841293"/>
          </a:xfrm>
        </p:spPr>
        <p:txBody>
          <a:bodyPr/>
          <a:lstStyle/>
          <a:p>
            <a:r>
              <a:rPr lang="en-GB" sz="4800"/>
              <a:t>Diagnostic Imaging Data Set (DIDS) v2.0</a:t>
            </a:r>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432000" y="3110851"/>
            <a:ext cx="7973051" cy="1841293"/>
          </a:xfrm>
        </p:spPr>
        <p:txBody>
          <a:bodyPr>
            <a:normAutofit lnSpcReduction="10000"/>
          </a:bodyPr>
          <a:lstStyle/>
          <a:p>
            <a:r>
              <a:rPr lang="en-GB" b="1" dirty="0"/>
              <a:t>Implementation Webinar 4</a:t>
            </a:r>
          </a:p>
          <a:p>
            <a:endParaRPr lang="en-GB" b="1" dirty="0"/>
          </a:p>
          <a:p>
            <a:r>
              <a:rPr lang="en-GB" b="1" dirty="0"/>
              <a:t>Date: 21/01/2026</a:t>
            </a:r>
          </a:p>
          <a:p>
            <a:r>
              <a:rPr lang="en-GB" b="1" dirty="0"/>
              <a:t>Time: 10:00am – 11:30am</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432000" y="5760000"/>
            <a:ext cx="6259513" cy="592674"/>
          </a:xfrm>
        </p:spPr>
        <p:txBody>
          <a:bodyPr>
            <a:normAutofit fontScale="55000" lnSpcReduction="20000"/>
          </a:bodyPr>
          <a:lstStyle/>
          <a:p>
            <a:pPr>
              <a:lnSpc>
                <a:spcPct val="120000"/>
              </a:lnSpc>
            </a:pPr>
            <a:r>
              <a:rPr lang="en-GB" dirty="0"/>
              <a:t>Presented by:</a:t>
            </a:r>
            <a:br>
              <a:rPr lang="en-GB" dirty="0"/>
            </a:br>
            <a:r>
              <a:rPr lang="en-GB" b="1" dirty="0"/>
              <a:t>Chris Turner: Data Design Service &amp; John Winter – Data Delivery Lead, NHSE</a:t>
            </a:r>
          </a:p>
        </p:txBody>
      </p:sp>
    </p:spTree>
    <p:extLst>
      <p:ext uri="{BB962C8B-B14F-4D97-AF65-F5344CB8AC3E}">
        <p14:creationId xmlns:p14="http://schemas.microsoft.com/office/powerpoint/2010/main" val="168653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C71C6-1429-4AC6-B062-FC8FB3CF6A8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189D285A-3797-0C73-A8B0-818EDFC0ABA1}"/>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Key Points: DIDS v2.0 - Validations</a:t>
            </a:r>
          </a:p>
        </p:txBody>
      </p:sp>
      <p:sp>
        <p:nvSpPr>
          <p:cNvPr id="2" name="Rectangle: Rounded Corners 1">
            <a:extLst>
              <a:ext uri="{FF2B5EF4-FFF2-40B4-BE49-F238E27FC236}">
                <a16:creationId xmlns:a16="http://schemas.microsoft.com/office/drawing/2014/main" id="{81E1A2FE-BE31-15F6-E9FA-9B947E559400}"/>
              </a:ext>
            </a:extLst>
          </p:cNvPr>
          <p:cNvSpPr/>
          <p:nvPr/>
        </p:nvSpPr>
        <p:spPr>
          <a:xfrm>
            <a:off x="2004907" y="3271520"/>
            <a:ext cx="6773333" cy="2838027"/>
          </a:xfrm>
          <a:prstGeom prst="round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231F20"/>
                </a:solidFill>
                <a:effectLst/>
                <a:uLnTx/>
                <a:uFillTx/>
                <a:latin typeface="Arial" panose="020B0604020202020204"/>
                <a:ea typeface="+mn-ea"/>
                <a:cs typeface="+mn-cs"/>
              </a:rPr>
              <a:t>108 Validations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sp>
        <p:nvSpPr>
          <p:cNvPr id="12" name="TextBox 11">
            <a:extLst>
              <a:ext uri="{FF2B5EF4-FFF2-40B4-BE49-F238E27FC236}">
                <a16:creationId xmlns:a16="http://schemas.microsoft.com/office/drawing/2014/main" id="{5061E076-B0AC-E60A-8D21-0A4519AD2AE8}"/>
              </a:ext>
            </a:extLst>
          </p:cNvPr>
          <p:cNvSpPr txBox="1"/>
          <p:nvPr/>
        </p:nvSpPr>
        <p:spPr>
          <a:xfrm>
            <a:off x="432000" y="1256430"/>
            <a:ext cx="10400082" cy="1860446"/>
          </a:xfrm>
          <a:prstGeom prst="rect">
            <a:avLst/>
          </a:prstGeom>
          <a:noFill/>
          <a:ln>
            <a:noFill/>
          </a:ln>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All validations can be found in the DIDS v2.0 ETOS: </a:t>
            </a: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hlinkClick r:id="rId3"/>
              </a:rPr>
              <a:t>Diagnostic Imaging Data Set (DIDS) implementation tools and guidance - NHS England Digital</a:t>
            </a:r>
            <a:endPar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7 File level validations – Additional File-Level Rejects tab</a:t>
            </a: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101 Data Item level validations – Blue group tabs or the Validations (Data Items) tab</a:t>
            </a: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sp>
        <p:nvSpPr>
          <p:cNvPr id="3" name="Rectangle: Rounded Corners 2">
            <a:extLst>
              <a:ext uri="{FF2B5EF4-FFF2-40B4-BE49-F238E27FC236}">
                <a16:creationId xmlns:a16="http://schemas.microsoft.com/office/drawing/2014/main" id="{163DE0E9-BC92-5476-09BB-A3C232421562}"/>
              </a:ext>
            </a:extLst>
          </p:cNvPr>
          <p:cNvSpPr/>
          <p:nvPr/>
        </p:nvSpPr>
        <p:spPr>
          <a:xfrm>
            <a:off x="2109893" y="3935307"/>
            <a:ext cx="4440535" cy="1964266"/>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99 Rejections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 </a:t>
            </a:r>
          </a:p>
        </p:txBody>
      </p:sp>
      <p:sp>
        <p:nvSpPr>
          <p:cNvPr id="4" name="Rectangle: Rounded Corners 3">
            <a:extLst>
              <a:ext uri="{FF2B5EF4-FFF2-40B4-BE49-F238E27FC236}">
                <a16:creationId xmlns:a16="http://schemas.microsoft.com/office/drawing/2014/main" id="{675705ED-390E-E9BE-9470-A492AA2A7EF8}"/>
              </a:ext>
            </a:extLst>
          </p:cNvPr>
          <p:cNvSpPr/>
          <p:nvPr/>
        </p:nvSpPr>
        <p:spPr>
          <a:xfrm>
            <a:off x="6774873" y="3935306"/>
            <a:ext cx="1889126" cy="1964265"/>
          </a:xfrm>
          <a:prstGeom prst="round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9 Warnings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(All Data Item Level validations)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sp>
        <p:nvSpPr>
          <p:cNvPr id="5" name="Rectangle: Rounded Corners 4">
            <a:extLst>
              <a:ext uri="{FF2B5EF4-FFF2-40B4-BE49-F238E27FC236}">
                <a16:creationId xmlns:a16="http://schemas.microsoft.com/office/drawing/2014/main" id="{58FE13BF-4972-0242-1981-511F1D61EE4D}"/>
              </a:ext>
            </a:extLst>
          </p:cNvPr>
          <p:cNvSpPr/>
          <p:nvPr/>
        </p:nvSpPr>
        <p:spPr>
          <a:xfrm>
            <a:off x="2273965" y="4504267"/>
            <a:ext cx="1566516" cy="1244752"/>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(7) Additional File-Level Rejects tab</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sp>
        <p:nvSpPr>
          <p:cNvPr id="6" name="Rectangle: Rounded Corners 5">
            <a:extLst>
              <a:ext uri="{FF2B5EF4-FFF2-40B4-BE49-F238E27FC236}">
                <a16:creationId xmlns:a16="http://schemas.microsoft.com/office/drawing/2014/main" id="{525B42D9-A5E1-3F61-23D8-483724C83521}"/>
              </a:ext>
            </a:extLst>
          </p:cNvPr>
          <p:cNvSpPr/>
          <p:nvPr/>
        </p:nvSpPr>
        <p:spPr>
          <a:xfrm>
            <a:off x="4004554" y="4507654"/>
            <a:ext cx="2421184" cy="124475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(92)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Data Item Level validations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456701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1C5597-B546-14AF-F66A-4586571AEAD0}"/>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BA67859-EBB4-8433-D0FC-52BC7B748E50}"/>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Key Points: DIDS v2.0 - Validations</a:t>
            </a:r>
          </a:p>
        </p:txBody>
      </p:sp>
      <p:sp>
        <p:nvSpPr>
          <p:cNvPr id="3" name="TextBox 2">
            <a:extLst>
              <a:ext uri="{FF2B5EF4-FFF2-40B4-BE49-F238E27FC236}">
                <a16:creationId xmlns:a16="http://schemas.microsoft.com/office/drawing/2014/main" id="{6ED7969F-9AD3-B479-5D85-4BA5E14C50C1}"/>
              </a:ext>
            </a:extLst>
          </p:cNvPr>
          <p:cNvSpPr txBox="1"/>
          <p:nvPr/>
        </p:nvSpPr>
        <p:spPr>
          <a:xfrm>
            <a:off x="343108" y="1297186"/>
            <a:ext cx="10210801" cy="1757854"/>
          </a:xfrm>
          <a:prstGeom prst="rect">
            <a:avLst/>
          </a:prstGeom>
          <a:noFill/>
        </p:spPr>
        <p:txBody>
          <a:bodyPr wrap="square">
            <a:spAutoFit/>
          </a:bodyPr>
          <a:lstStyle/>
          <a:p>
            <a:pPr>
              <a:lnSpc>
                <a:spcPct val="107000"/>
              </a:lnSpc>
              <a:spcAft>
                <a:spcPts val="800"/>
              </a:spcAft>
            </a:pPr>
            <a:r>
              <a:rPr lang="en-GB" dirty="0"/>
              <a:t>Whilst we do not expect significant changes to the DIDS v2.0 ETOS, there is the potential that  validations may change given that there are a number of new data items, user feedback on the new platform is ongoing and there is a testing period planned, ahead of go-live.</a:t>
            </a:r>
          </a:p>
          <a:p>
            <a:pPr>
              <a:lnSpc>
                <a:spcPct val="107000"/>
              </a:lnSpc>
              <a:spcAft>
                <a:spcPts val="800"/>
              </a:spcAft>
            </a:pPr>
            <a:endParaRPr lang="en-GB" dirty="0"/>
          </a:p>
          <a:p>
            <a:pPr>
              <a:lnSpc>
                <a:spcPct val="107000"/>
              </a:lnSpc>
              <a:spcAft>
                <a:spcPts val="800"/>
              </a:spcAft>
            </a:pPr>
            <a:r>
              <a:rPr lang="en-GB" dirty="0"/>
              <a:t>In the event any changes are required, we will notify users as quickly as possible.</a:t>
            </a:r>
          </a:p>
        </p:txBody>
      </p:sp>
    </p:spTree>
    <p:extLst>
      <p:ext uri="{BB962C8B-B14F-4D97-AF65-F5344CB8AC3E}">
        <p14:creationId xmlns:p14="http://schemas.microsoft.com/office/powerpoint/2010/main" val="908501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D21A47-F4A5-CE95-68C2-20A2CFE343C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625C6C2F-9796-0577-87AE-A00A72CD7C96}"/>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Key Points: DIDS v2.0 - Validations</a:t>
            </a:r>
          </a:p>
        </p:txBody>
      </p:sp>
      <p:sp>
        <p:nvSpPr>
          <p:cNvPr id="12" name="TextBox 11">
            <a:extLst>
              <a:ext uri="{FF2B5EF4-FFF2-40B4-BE49-F238E27FC236}">
                <a16:creationId xmlns:a16="http://schemas.microsoft.com/office/drawing/2014/main" id="{5D2FEE79-A3D4-9BD6-9A20-E5A389C39655}"/>
              </a:ext>
            </a:extLst>
          </p:cNvPr>
          <p:cNvSpPr txBox="1"/>
          <p:nvPr/>
        </p:nvSpPr>
        <p:spPr>
          <a:xfrm>
            <a:off x="432000" y="1425762"/>
            <a:ext cx="10400082" cy="4356770"/>
          </a:xfrm>
          <a:prstGeom prst="rect">
            <a:avLst/>
          </a:prstGeom>
          <a:noFill/>
          <a:ln>
            <a:noFill/>
          </a:ln>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All Data Item level validations generally fall into one of 5 categories</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Blank</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Format</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Incorrect National Codes</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Logical date order</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Incorrect Codes at time of activity (CODED PROCEDURE END TIMESTAMP)</a:t>
            </a:r>
          </a:p>
          <a:p>
            <a:pPr marL="742950" marR="0" lvl="1"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Organisation Codes</a:t>
            </a:r>
          </a:p>
          <a:p>
            <a:pPr marL="742950" marR="0" lvl="1"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SNOMED Codes</a:t>
            </a:r>
          </a:p>
          <a:p>
            <a:pPr marL="742950" marR="0" lvl="1"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NICIP Codes</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dirty="0">
                <a:solidFill>
                  <a:srgbClr val="231F20"/>
                </a:solidFill>
                <a:latin typeface="Arial" panose="020B0604020202020204"/>
              </a:rPr>
              <a:t>See Implementation Webinar 3 for more details of the validations and error messages.</a:t>
            </a: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394761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C28FB9-2996-03DA-2F93-6D41E9B9D0C3}"/>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5EBA541B-342C-09CA-2BAC-B47EFC1B896E}"/>
              </a:ext>
            </a:extLst>
          </p:cNvPr>
          <p:cNvSpPr>
            <a:spLocks noGrp="1"/>
          </p:cNvSpPr>
          <p:nvPr>
            <p:ph type="title"/>
          </p:nvPr>
        </p:nvSpPr>
        <p:spPr/>
        <p:txBody>
          <a:bodyPr>
            <a:normAutofit/>
          </a:bodyPr>
          <a:lstStyle/>
          <a:p>
            <a:pPr>
              <a:spcAft>
                <a:spcPts val="600"/>
              </a:spcAft>
              <a:buClr>
                <a:schemeClr val="tx1"/>
              </a:buClr>
              <a:defRPr/>
            </a:pPr>
            <a:r>
              <a:rPr lang="en-GB" sz="3200" dirty="0"/>
              <a:t>Key Points: DIDS v2.0 - Submission Methods</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F1118F6D-28F4-AB8E-3F96-2DF9CAA70E97}"/>
              </a:ext>
            </a:extLst>
          </p:cNvPr>
          <p:cNvSpPr txBox="1"/>
          <p:nvPr/>
        </p:nvSpPr>
        <p:spPr>
          <a:xfrm>
            <a:off x="432000" y="1425762"/>
            <a:ext cx="10400082" cy="4846904"/>
          </a:xfrm>
          <a:prstGeom prst="rect">
            <a:avLst/>
          </a:prstGeom>
          <a:noFill/>
          <a:ln>
            <a:noFill/>
          </a:ln>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There are two submission methods, with an API option also planned as an alternative:</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endParaRPr>
          </a:p>
          <a:p>
            <a:pPr marL="742950" marR="0" lvl="1"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XML Schema (Extensible Markup Language)</a:t>
            </a:r>
          </a:p>
          <a:p>
            <a:pPr marL="742950" marR="0" lvl="1"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CSV File (Comma Separated Values)</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The XML Schema contains the Header group information </a:t>
            </a:r>
            <a:r>
              <a:rPr kumimoji="0" lang="en-GB" sz="1800" b="0" i="1" u="sng"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once</a:t>
            </a: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 per submission, whereas in the CSV File it must repeat, unchanged, </a:t>
            </a:r>
            <a:r>
              <a:rPr kumimoji="0" lang="en-GB" sz="1800" b="0" i="1" u="sng"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in each row</a:t>
            </a: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Link to TRUD - </a:t>
            </a: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hlinkClick r:id="rId3"/>
              </a:rPr>
              <a:t>https://isd.digital.nhs.uk/trud/users/guest/filters/0/home</a:t>
            </a: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 where you can find the template files, some notes / guidance and some example data </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none" strike="noStrike" kern="100" cap="none" spc="0" normalizeH="0" baseline="0" noProof="0" dirty="0">
                <a:ln>
                  <a:noFill/>
                </a:ln>
                <a:solidFill>
                  <a:srgbClr val="231F20"/>
                </a:solidFill>
                <a:effectLst/>
                <a:uLnTx/>
                <a:uFillTx/>
                <a:latin typeface="Arial" panose="020B0604020202020204" pitchFamily="34" charset="0"/>
                <a:ea typeface="+mn-ea"/>
                <a:cs typeface="Times New Roman" panose="02020603050405020304" pitchFamily="18" charset="0"/>
              </a:rPr>
              <a:t>Note: You may need to set up an account for TRUD (if not already) and subscribe to the DIDS v2.0 XML Schema and CSV Format releases.</a:t>
            </a: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spTree>
    <p:extLst>
      <p:ext uri="{BB962C8B-B14F-4D97-AF65-F5344CB8AC3E}">
        <p14:creationId xmlns:p14="http://schemas.microsoft.com/office/powerpoint/2010/main" val="4271812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0D066-4D18-F3E8-72CB-F5FE4D5530EC}"/>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4E38453E-603A-B91E-8662-E3B441BCBE0A}"/>
              </a:ext>
            </a:extLst>
          </p:cNvPr>
          <p:cNvSpPr>
            <a:spLocks noGrp="1"/>
          </p:cNvSpPr>
          <p:nvPr>
            <p:ph type="title"/>
          </p:nvPr>
        </p:nvSpPr>
        <p:spPr/>
        <p:txBody>
          <a:bodyPr>
            <a:normAutofit/>
          </a:bodyPr>
          <a:lstStyle/>
          <a:p>
            <a:pPr>
              <a:spcAft>
                <a:spcPts val="600"/>
              </a:spcAft>
              <a:buClr>
                <a:schemeClr val="tx1"/>
              </a:buClr>
              <a:defRPr/>
            </a:pPr>
            <a:r>
              <a:rPr lang="en-GB" sz="3200" dirty="0"/>
              <a:t>Key Points: DIDS v2.0 - Submission Methods</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170CAAAE-11C9-7181-B6EC-180A605AF3E2}"/>
              </a:ext>
            </a:extLst>
          </p:cNvPr>
          <p:cNvSpPr txBox="1"/>
          <p:nvPr/>
        </p:nvSpPr>
        <p:spPr>
          <a:xfrm>
            <a:off x="432000" y="1425762"/>
            <a:ext cx="10400082" cy="1461490"/>
          </a:xfrm>
          <a:prstGeom prst="rect">
            <a:avLst/>
          </a:prstGeom>
          <a:noFill/>
          <a:ln>
            <a:noFill/>
          </a:ln>
        </p:spPr>
        <p:txBody>
          <a:bodyPr wrap="square">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There are sample files in the DIDS Release 2.0 XML Schema and CSV format to help understand what is required to be submitted.</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dirty="0">
              <a:solidFill>
                <a:srgbClr val="231F20"/>
              </a:solidFill>
              <a:latin typeface="Arial" panose="020B0604020202020204"/>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dirty="0">
                <a:solidFill>
                  <a:srgbClr val="231F20"/>
                </a:solidFill>
                <a:latin typeface="Arial" panose="020B0604020202020204"/>
              </a:rPr>
              <a:t>See Implementation Webinar 3 for more details of the XML Schema and CSV format.</a:t>
            </a: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176747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D31382-9E52-0CE2-0BD4-B3ED6E5091C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9A2C363-A0DB-3484-5A52-95B03BD4F20C}"/>
              </a:ext>
            </a:extLst>
          </p:cNvPr>
          <p:cNvSpPr>
            <a:spLocks noGrp="1"/>
          </p:cNvSpPr>
          <p:nvPr>
            <p:ph type="title"/>
          </p:nvPr>
        </p:nvSpPr>
        <p:spPr/>
        <p:txBody>
          <a:bodyPr>
            <a:normAutofit/>
          </a:bodyPr>
          <a:lstStyle/>
          <a:p>
            <a:pPr>
              <a:spcAft>
                <a:spcPts val="600"/>
              </a:spcAft>
              <a:buClr>
                <a:schemeClr val="tx1"/>
              </a:buClr>
              <a:defRPr/>
            </a:pPr>
            <a:r>
              <a:rPr lang="en-GB" sz="3200" dirty="0"/>
              <a:t>Key Points: DIDS v2.0 - Submission timetable</a:t>
            </a:r>
            <a:endParaRPr kumimoji="0" lang="en-GB" sz="3200" b="1" i="0" u="none" strike="noStrike" cap="none" spc="0" normalizeH="0" baseline="0" noProof="0" dirty="0">
              <a:ln>
                <a:noFill/>
              </a:ln>
              <a:effectLst/>
              <a:uLnTx/>
              <a:uFillTx/>
            </a:endParaRPr>
          </a:p>
        </p:txBody>
      </p:sp>
      <p:sp>
        <p:nvSpPr>
          <p:cNvPr id="5" name="TextBox 4">
            <a:extLst>
              <a:ext uri="{FF2B5EF4-FFF2-40B4-BE49-F238E27FC236}">
                <a16:creationId xmlns:a16="http://schemas.microsoft.com/office/drawing/2014/main" id="{57C448A8-3CD1-6574-2821-9F1F1CE74326}"/>
              </a:ext>
            </a:extLst>
          </p:cNvPr>
          <p:cNvSpPr txBox="1"/>
          <p:nvPr/>
        </p:nvSpPr>
        <p:spPr>
          <a:xfrm>
            <a:off x="460587" y="1393675"/>
            <a:ext cx="10796693" cy="230832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DIDS v2.0 Submission timetable information is on the </a:t>
            </a: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hlinkClick r:id="rId3"/>
              </a:rPr>
              <a:t>DIDS website</a:t>
            </a: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Data submissions are required every month starting from 1 May 2026, for submission of April 2026 data with a defined provisional and final submission model.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rPr>
              <a:t>First 3 months shown of v2.0 activity below:</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lphaUcParenR"/>
              <a:tabLst/>
              <a:defRPr/>
            </a:pPr>
            <a:endParaRPr kumimoji="0" lang="en-GB" sz="180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graphicFrame>
        <p:nvGraphicFramePr>
          <p:cNvPr id="6" name="Table 5">
            <a:extLst>
              <a:ext uri="{FF2B5EF4-FFF2-40B4-BE49-F238E27FC236}">
                <a16:creationId xmlns:a16="http://schemas.microsoft.com/office/drawing/2014/main" id="{1B1F5670-7242-04AF-3D21-6E5C29829F4C}"/>
              </a:ext>
            </a:extLst>
          </p:cNvPr>
          <p:cNvGraphicFramePr>
            <a:graphicFrameLocks noGrp="1"/>
          </p:cNvGraphicFramePr>
          <p:nvPr/>
        </p:nvGraphicFramePr>
        <p:xfrm>
          <a:off x="521547" y="2987040"/>
          <a:ext cx="9374292" cy="3257971"/>
        </p:xfrm>
        <a:graphic>
          <a:graphicData uri="http://schemas.openxmlformats.org/drawingml/2006/table">
            <a:tbl>
              <a:tblPr/>
              <a:tblGrid>
                <a:gridCol w="2343573">
                  <a:extLst>
                    <a:ext uri="{9D8B030D-6E8A-4147-A177-3AD203B41FA5}">
                      <a16:colId xmlns:a16="http://schemas.microsoft.com/office/drawing/2014/main" val="3617255439"/>
                    </a:ext>
                  </a:extLst>
                </a:gridCol>
                <a:gridCol w="2343573">
                  <a:extLst>
                    <a:ext uri="{9D8B030D-6E8A-4147-A177-3AD203B41FA5}">
                      <a16:colId xmlns:a16="http://schemas.microsoft.com/office/drawing/2014/main" val="2686173908"/>
                    </a:ext>
                  </a:extLst>
                </a:gridCol>
                <a:gridCol w="2343573">
                  <a:extLst>
                    <a:ext uri="{9D8B030D-6E8A-4147-A177-3AD203B41FA5}">
                      <a16:colId xmlns:a16="http://schemas.microsoft.com/office/drawing/2014/main" val="4001279749"/>
                    </a:ext>
                  </a:extLst>
                </a:gridCol>
                <a:gridCol w="2343573">
                  <a:extLst>
                    <a:ext uri="{9D8B030D-6E8A-4147-A177-3AD203B41FA5}">
                      <a16:colId xmlns:a16="http://schemas.microsoft.com/office/drawing/2014/main" val="2269435471"/>
                    </a:ext>
                  </a:extLst>
                </a:gridCol>
              </a:tblGrid>
              <a:tr h="1335235">
                <a:tc>
                  <a:txBody>
                    <a:bodyPr/>
                    <a:lstStyle/>
                    <a:p>
                      <a:pPr algn="l">
                        <a:buNone/>
                      </a:pPr>
                      <a:r>
                        <a:rPr lang="en-GB" sz="1400" b="1" dirty="0">
                          <a:effectLst/>
                        </a:rPr>
                        <a:t>Activity month/reporting period</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b="1" dirty="0">
                          <a:effectLst/>
                        </a:rPr>
                        <a:t>Submission window opens</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b="1">
                          <a:effectLst/>
                        </a:rPr>
                        <a:t>Provisional processing deadline at 11.59.59 pm</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tc>
                  <a:txBody>
                    <a:bodyPr/>
                    <a:lstStyle/>
                    <a:p>
                      <a:pPr algn="l">
                        <a:buNone/>
                      </a:pPr>
                      <a:r>
                        <a:rPr lang="en-GB" sz="1400" b="1" dirty="0">
                          <a:effectLst/>
                        </a:rPr>
                        <a:t>Submission window closes at 11.59.59 pm</a:t>
                      </a:r>
                    </a:p>
                  </a:txBody>
                  <a:tcPr marL="71333" marR="71333" marT="35667" marB="35667" anchor="ctr">
                    <a:lnL>
                      <a:noFill/>
                    </a:lnL>
                    <a:lnR>
                      <a:noFill/>
                    </a:lnR>
                    <a:lnT>
                      <a:noFill/>
                    </a:lnT>
                    <a:lnB w="12700"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3478217802"/>
                  </a:ext>
                </a:extLst>
              </a:tr>
              <a:tr h="534094">
                <a:tc>
                  <a:txBody>
                    <a:bodyPr/>
                    <a:lstStyle/>
                    <a:p>
                      <a:pPr algn="l" fontAlgn="t">
                        <a:buNone/>
                      </a:pPr>
                      <a:r>
                        <a:rPr lang="en-GB" sz="1400">
                          <a:effectLst/>
                        </a:rPr>
                        <a:t>April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1 May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dirty="0">
                          <a:effectLst/>
                        </a:rPr>
                        <a:t>31 May 2026 </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31 October 2026</a:t>
                      </a:r>
                    </a:p>
                  </a:txBody>
                  <a:tcPr marL="71333" marR="71333" marT="35667" marB="35667">
                    <a:lnL>
                      <a:noFill/>
                    </a:lnL>
                    <a:lnR>
                      <a:noFill/>
                    </a:lnR>
                    <a:lnT w="12700"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876083701"/>
                  </a:ext>
                </a:extLst>
              </a:tr>
              <a:tr h="694321">
                <a:tc>
                  <a:txBody>
                    <a:bodyPr/>
                    <a:lstStyle/>
                    <a:p>
                      <a:pPr algn="l" fontAlgn="t">
                        <a:buNone/>
                      </a:pPr>
                      <a:r>
                        <a:rPr lang="en-GB" sz="1400">
                          <a:effectLst/>
                        </a:rPr>
                        <a:t>May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dirty="0">
                          <a:effectLst/>
                        </a:rPr>
                        <a:t>1 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30 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tc>
                  <a:txBody>
                    <a:bodyPr/>
                    <a:lstStyle/>
                    <a:p>
                      <a:pPr algn="l" fontAlgn="t">
                        <a:buNone/>
                      </a:pPr>
                      <a:r>
                        <a:rPr lang="en-GB" sz="1400">
                          <a:effectLst/>
                        </a:rPr>
                        <a:t>30 November 2026</a:t>
                      </a:r>
                    </a:p>
                  </a:txBody>
                  <a:tcPr marL="71333" marR="71333" marT="35667" marB="35667">
                    <a:lnL>
                      <a:noFill/>
                    </a:lnL>
                    <a:lnR>
                      <a:noFill/>
                    </a:lnR>
                    <a:lnT w="4229" cap="flat" cmpd="sng" algn="ctr">
                      <a:solidFill>
                        <a:srgbClr val="D5DADE"/>
                      </a:solidFill>
                      <a:prstDash val="solid"/>
                      <a:round/>
                      <a:headEnd type="none" w="med" len="med"/>
                      <a:tailEnd type="none" w="med" len="med"/>
                    </a:lnT>
                    <a:lnB w="4229" cap="flat" cmpd="sng" algn="ctr">
                      <a:solidFill>
                        <a:srgbClr val="D5DADE"/>
                      </a:solidFill>
                      <a:prstDash val="solid"/>
                      <a:round/>
                      <a:headEnd type="none" w="med" len="med"/>
                      <a:tailEnd type="none" w="med" len="med"/>
                    </a:lnB>
                    <a:noFill/>
                  </a:tcPr>
                </a:tc>
                <a:extLst>
                  <a:ext uri="{0D108BD9-81ED-4DB2-BD59-A6C34878D82A}">
                    <a16:rowId xmlns:a16="http://schemas.microsoft.com/office/drawing/2014/main" val="4137426744"/>
                  </a:ext>
                </a:extLst>
              </a:tr>
              <a:tr h="694321">
                <a:tc>
                  <a:txBody>
                    <a:bodyPr/>
                    <a:lstStyle/>
                    <a:p>
                      <a:pPr algn="l" fontAlgn="t">
                        <a:buNone/>
                      </a:pPr>
                      <a:r>
                        <a:rPr lang="en-GB" sz="1400">
                          <a:effectLst/>
                        </a:rPr>
                        <a:t>June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dirty="0">
                          <a:effectLst/>
                        </a:rPr>
                        <a:t>1 July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dirty="0">
                          <a:effectLst/>
                        </a:rPr>
                        <a:t>31 July 2026</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tc>
                  <a:txBody>
                    <a:bodyPr/>
                    <a:lstStyle/>
                    <a:p>
                      <a:pPr algn="l" fontAlgn="t">
                        <a:buNone/>
                      </a:pPr>
                      <a:r>
                        <a:rPr lang="en-GB" sz="1400" dirty="0">
                          <a:effectLst/>
                        </a:rPr>
                        <a:t>31 December 2026 </a:t>
                      </a:r>
                    </a:p>
                  </a:txBody>
                  <a:tcPr marL="71333" marR="71333" marT="35667" marB="35667">
                    <a:lnL>
                      <a:noFill/>
                    </a:lnL>
                    <a:lnR>
                      <a:noFill/>
                    </a:lnR>
                    <a:lnT w="4229" cap="flat" cmpd="sng" algn="ctr">
                      <a:solidFill>
                        <a:srgbClr val="D5DADE"/>
                      </a:solidFill>
                      <a:prstDash val="solid"/>
                      <a:round/>
                      <a:headEnd type="none" w="med" len="med"/>
                      <a:tailEnd type="none" w="med" len="med"/>
                    </a:lnT>
                    <a:lnB>
                      <a:noFill/>
                    </a:lnB>
                    <a:noFill/>
                  </a:tcPr>
                </a:tc>
                <a:extLst>
                  <a:ext uri="{0D108BD9-81ED-4DB2-BD59-A6C34878D82A}">
                    <a16:rowId xmlns:a16="http://schemas.microsoft.com/office/drawing/2014/main" val="83003607"/>
                  </a:ext>
                </a:extLst>
              </a:tr>
            </a:tbl>
          </a:graphicData>
        </a:graphic>
      </p:graphicFrame>
    </p:spTree>
    <p:extLst>
      <p:ext uri="{BB962C8B-B14F-4D97-AF65-F5344CB8AC3E}">
        <p14:creationId xmlns:p14="http://schemas.microsoft.com/office/powerpoint/2010/main" val="435083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02F46-2274-942E-D01F-3F7B82AB68B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5952AC7-EF42-EB44-9D2F-982C622C993B}"/>
              </a:ext>
            </a:extLst>
          </p:cNvPr>
          <p:cNvSpPr>
            <a:spLocks noGrp="1"/>
          </p:cNvSpPr>
          <p:nvPr>
            <p:ph type="title"/>
          </p:nvPr>
        </p:nvSpPr>
        <p:spPr/>
        <p:txBody>
          <a:bodyPr>
            <a:normAutofit/>
          </a:bodyPr>
          <a:lstStyle/>
          <a:p>
            <a:pPr>
              <a:spcAft>
                <a:spcPts val="600"/>
              </a:spcAft>
              <a:buClr>
                <a:schemeClr val="tx1"/>
              </a:buClr>
              <a:defRPr/>
            </a:pPr>
            <a:r>
              <a:rPr lang="en-GB" sz="3200" dirty="0"/>
              <a:t>DIDS v2.0 User Guidance</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CFB4DFD5-17BB-41BB-F50F-242C7B433484}"/>
              </a:ext>
            </a:extLst>
          </p:cNvPr>
          <p:cNvSpPr txBox="1"/>
          <p:nvPr/>
        </p:nvSpPr>
        <p:spPr>
          <a:xfrm>
            <a:off x="432000" y="1314448"/>
            <a:ext cx="10400082" cy="960840"/>
          </a:xfrm>
          <a:prstGeom prst="rect">
            <a:avLst/>
          </a:prstGeom>
          <a:noFill/>
          <a:ln>
            <a:noFill/>
          </a:ln>
        </p:spPr>
        <p:txBody>
          <a:bodyPr wrap="square">
            <a:spAutoFit/>
          </a:bodyPr>
          <a:lstStyle/>
          <a:p>
            <a:pPr>
              <a:lnSpc>
                <a:spcPct val="107000"/>
              </a:lnSpc>
              <a:spcAft>
                <a:spcPts val="800"/>
              </a:spcAft>
            </a:pPr>
            <a:endParaRPr lang="en-GB" sz="1300" dirty="0"/>
          </a:p>
          <a:p>
            <a:endParaRPr lang="en-GB" dirty="0">
              <a:highlight>
                <a:srgbClr val="FFFF00"/>
              </a:highlight>
            </a:endParaRPr>
          </a:p>
          <a:p>
            <a:pPr>
              <a:lnSpc>
                <a:spcPct val="107000"/>
              </a:lnSpc>
              <a:spcAft>
                <a:spcPts val="800"/>
              </a:spcAft>
            </a:pPr>
            <a:r>
              <a:rPr lang="en-GB" dirty="0"/>
              <a:t> </a:t>
            </a:r>
          </a:p>
        </p:txBody>
      </p:sp>
      <p:sp>
        <p:nvSpPr>
          <p:cNvPr id="3" name="TextBox 2">
            <a:extLst>
              <a:ext uri="{FF2B5EF4-FFF2-40B4-BE49-F238E27FC236}">
                <a16:creationId xmlns:a16="http://schemas.microsoft.com/office/drawing/2014/main" id="{3271EAEF-D5A4-8B7A-04A3-7A1AD236B7F3}"/>
              </a:ext>
            </a:extLst>
          </p:cNvPr>
          <p:cNvSpPr txBox="1"/>
          <p:nvPr/>
        </p:nvSpPr>
        <p:spPr>
          <a:xfrm>
            <a:off x="432000" y="1297186"/>
            <a:ext cx="10539307" cy="3139321"/>
          </a:xfrm>
          <a:prstGeom prst="rect">
            <a:avLst/>
          </a:prstGeom>
          <a:noFill/>
        </p:spPr>
        <p:txBody>
          <a:bodyPr wrap="square">
            <a:spAutoFit/>
          </a:bodyPr>
          <a:lstStyle/>
          <a:p>
            <a:r>
              <a:rPr lang="en-GB" dirty="0"/>
              <a:t>Guidance has been published in draft at </a:t>
            </a:r>
            <a:r>
              <a:rPr lang="en-GB" u="sng" dirty="0">
                <a:hlinkClick r:id="rId3"/>
              </a:rPr>
              <a:t>Diagnostic Imaging Data Set (DIDS) implementation tools and guidance - NHS England Digital</a:t>
            </a:r>
            <a:endParaRPr lang="en-GB" dirty="0"/>
          </a:p>
          <a:p>
            <a:endParaRPr lang="en-GB" dirty="0"/>
          </a:p>
          <a:p>
            <a:r>
              <a:rPr lang="en-GB" dirty="0"/>
              <a:t>This is a mature draft which we believe will be useful guidance to providers, suppliers and other stakeholders.</a:t>
            </a:r>
          </a:p>
          <a:p>
            <a:endParaRPr lang="en-GB" dirty="0"/>
          </a:p>
          <a:p>
            <a:r>
              <a:rPr lang="en-GB" dirty="0"/>
              <a:t>We asked for feedback by 6 January 2026 on the draft.  Only limited feedback has been received and we are working to finalise the document. </a:t>
            </a:r>
          </a:p>
          <a:p>
            <a:endParaRPr lang="en-GB" dirty="0"/>
          </a:p>
          <a:p>
            <a:r>
              <a:rPr lang="en-GB" dirty="0"/>
              <a:t>If you have any further feedback, please send this by 23 January 2026.</a:t>
            </a:r>
          </a:p>
          <a:p>
            <a:endParaRPr lang="en-GB" dirty="0"/>
          </a:p>
        </p:txBody>
      </p:sp>
    </p:spTree>
    <p:extLst>
      <p:ext uri="{BB962C8B-B14F-4D97-AF65-F5344CB8AC3E}">
        <p14:creationId xmlns:p14="http://schemas.microsoft.com/office/powerpoint/2010/main" val="719008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4DD6B0-B17D-F10D-0EBB-9207B3A0BE9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C95DD71-D93D-24DC-00A9-DD045155AD08}"/>
              </a:ext>
            </a:extLst>
          </p:cNvPr>
          <p:cNvSpPr>
            <a:spLocks noGrp="1"/>
          </p:cNvSpPr>
          <p:nvPr>
            <p:ph type="title"/>
          </p:nvPr>
        </p:nvSpPr>
        <p:spPr/>
        <p:txBody>
          <a:bodyPr>
            <a:normAutofit/>
          </a:bodyPr>
          <a:lstStyle/>
          <a:p>
            <a:pPr>
              <a:spcAft>
                <a:spcPts val="600"/>
              </a:spcAft>
              <a:buClr>
                <a:schemeClr val="tx1"/>
              </a:buClr>
              <a:defRPr/>
            </a:pPr>
            <a:r>
              <a:rPr lang="en-GB" sz="3200" dirty="0"/>
              <a:t>DIDS v2.0 Next Webinars </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A119CFC5-9550-EB52-D479-CF65BF33402D}"/>
              </a:ext>
            </a:extLst>
          </p:cNvPr>
          <p:cNvSpPr txBox="1"/>
          <p:nvPr/>
        </p:nvSpPr>
        <p:spPr>
          <a:xfrm>
            <a:off x="432000" y="1314448"/>
            <a:ext cx="10400082" cy="960840"/>
          </a:xfrm>
          <a:prstGeom prst="rect">
            <a:avLst/>
          </a:prstGeom>
          <a:noFill/>
          <a:ln>
            <a:noFill/>
          </a:ln>
        </p:spPr>
        <p:txBody>
          <a:bodyPr wrap="square">
            <a:spAutoFit/>
          </a:bodyPr>
          <a:lstStyle/>
          <a:p>
            <a:pPr>
              <a:lnSpc>
                <a:spcPct val="107000"/>
              </a:lnSpc>
              <a:spcAft>
                <a:spcPts val="800"/>
              </a:spcAft>
            </a:pPr>
            <a:endParaRPr lang="en-GB" sz="1300" dirty="0"/>
          </a:p>
          <a:p>
            <a:endParaRPr lang="en-GB" dirty="0">
              <a:highlight>
                <a:srgbClr val="FFFF00"/>
              </a:highlight>
            </a:endParaRPr>
          </a:p>
          <a:p>
            <a:pPr>
              <a:lnSpc>
                <a:spcPct val="107000"/>
              </a:lnSpc>
              <a:spcAft>
                <a:spcPts val="800"/>
              </a:spcAft>
            </a:pPr>
            <a:r>
              <a:rPr lang="en-GB" dirty="0"/>
              <a:t> </a:t>
            </a:r>
          </a:p>
        </p:txBody>
      </p:sp>
      <p:sp>
        <p:nvSpPr>
          <p:cNvPr id="4" name="TextBox 3">
            <a:extLst>
              <a:ext uri="{FF2B5EF4-FFF2-40B4-BE49-F238E27FC236}">
                <a16:creationId xmlns:a16="http://schemas.microsoft.com/office/drawing/2014/main" id="{82A6C74E-A602-FD64-63EA-92019EB571AC}"/>
              </a:ext>
            </a:extLst>
          </p:cNvPr>
          <p:cNvSpPr txBox="1"/>
          <p:nvPr/>
        </p:nvSpPr>
        <p:spPr>
          <a:xfrm>
            <a:off x="371900" y="1297186"/>
            <a:ext cx="10460182" cy="2862322"/>
          </a:xfrm>
          <a:prstGeom prst="rect">
            <a:avLst/>
          </a:prstGeom>
          <a:noFill/>
        </p:spPr>
        <p:txBody>
          <a:bodyPr wrap="square">
            <a:spAutoFit/>
          </a:bodyPr>
          <a:lstStyle/>
          <a:p>
            <a:r>
              <a:rPr lang="en-GB" dirty="0"/>
              <a:t>Please provide suggestions for content for February and March implementation webinars – we had limited feedback for this webinar.</a:t>
            </a:r>
          </a:p>
          <a:p>
            <a:endParaRPr lang="en-GB" dirty="0"/>
          </a:p>
          <a:p>
            <a:r>
              <a:rPr lang="en-GB" dirty="0"/>
              <a:t>Please provide this by 30 January 2026 on what you would like covered via emailing </a:t>
            </a:r>
            <a:r>
              <a:rPr lang="en-GB" dirty="0">
                <a:hlinkClick r:id="rId3"/>
              </a:rPr>
              <a:t>dataset.development@nhs.net</a:t>
            </a:r>
            <a:r>
              <a:rPr lang="en-GB" dirty="0"/>
              <a:t> stating DIDS v2.0.</a:t>
            </a:r>
          </a:p>
          <a:p>
            <a:endParaRPr lang="en-GB" dirty="0"/>
          </a:p>
          <a:p>
            <a:endParaRPr lang="en-GB" dirty="0"/>
          </a:p>
          <a:p>
            <a:endParaRPr lang="en-GB" dirty="0"/>
          </a:p>
          <a:p>
            <a:endParaRPr lang="en-GB" dirty="0"/>
          </a:p>
          <a:p>
            <a:r>
              <a:rPr lang="en-GB" dirty="0"/>
              <a:t> </a:t>
            </a:r>
          </a:p>
        </p:txBody>
      </p:sp>
    </p:spTree>
    <p:extLst>
      <p:ext uri="{BB962C8B-B14F-4D97-AF65-F5344CB8AC3E}">
        <p14:creationId xmlns:p14="http://schemas.microsoft.com/office/powerpoint/2010/main" val="271044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30538-F71C-F852-EA59-FC3DC860E67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540DFD2-33F0-ACD2-71EA-FB51ABDEEEDE}"/>
              </a:ext>
            </a:extLst>
          </p:cNvPr>
          <p:cNvSpPr>
            <a:spLocks noGrp="1"/>
          </p:cNvSpPr>
          <p:nvPr>
            <p:ph type="title"/>
          </p:nvPr>
        </p:nvSpPr>
        <p:spPr>
          <a:xfrm>
            <a:off x="432000" y="432000"/>
            <a:ext cx="11404154" cy="755244"/>
          </a:xfrm>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Recommended actions to take now</a:t>
            </a:r>
          </a:p>
        </p:txBody>
      </p:sp>
      <p:sp>
        <p:nvSpPr>
          <p:cNvPr id="12" name="TextBox 11">
            <a:extLst>
              <a:ext uri="{FF2B5EF4-FFF2-40B4-BE49-F238E27FC236}">
                <a16:creationId xmlns:a16="http://schemas.microsoft.com/office/drawing/2014/main" id="{81201E13-BC34-803E-F4C3-CCDD29E13EB5}"/>
              </a:ext>
            </a:extLst>
          </p:cNvPr>
          <p:cNvSpPr txBox="1"/>
          <p:nvPr/>
        </p:nvSpPr>
        <p:spPr>
          <a:xfrm>
            <a:off x="431999" y="1296655"/>
            <a:ext cx="11051010" cy="5047536"/>
          </a:xfrm>
          <a:prstGeom prst="rect">
            <a:avLst/>
          </a:prstGeom>
          <a:noFill/>
          <a:ln>
            <a:noFill/>
          </a:ln>
        </p:spPr>
        <p:txBody>
          <a:bodyPr wrap="square">
            <a:spAutoFit/>
          </a:bodyPr>
          <a:lstStyle/>
          <a:p>
            <a:pPr marL="457200" indent="-457200">
              <a:buFontTx/>
              <a:buAutoNum type="arabicPeriod"/>
            </a:pPr>
            <a:r>
              <a:rPr lang="en-GB" sz="1400" dirty="0"/>
              <a:t>Identify relevant stakeholders in your organisation and make them aware of the DIDS v2.0  requirements as per </a:t>
            </a:r>
            <a:r>
              <a:rPr lang="en-GB" sz="1400" dirty="0">
                <a:hlinkClick r:id="rId3"/>
              </a:rPr>
              <a:t>DAPB1577: Diagnostic Imaging Data Set - NHS England Digital</a:t>
            </a:r>
            <a:r>
              <a:rPr lang="en-GB" sz="1400" dirty="0"/>
              <a:t>.</a:t>
            </a:r>
          </a:p>
          <a:p>
            <a:pPr marL="457200" indent="-457200">
              <a:buFontTx/>
              <a:buAutoNum type="arabicPeriod"/>
            </a:pPr>
            <a:endParaRPr lang="en-GB" sz="1400" dirty="0"/>
          </a:p>
          <a:p>
            <a:pPr marL="457200" indent="-457200">
              <a:buFontTx/>
              <a:buAutoNum type="arabicPeriod"/>
            </a:pPr>
            <a:r>
              <a:rPr lang="en-GB" sz="1400" dirty="0"/>
              <a:t>Familiarise yourself with the </a:t>
            </a:r>
            <a:r>
              <a:rPr lang="en-GB" sz="1400" dirty="0">
                <a:hlinkClick r:id="rId4"/>
              </a:rPr>
              <a:t>Technical Output Specification</a:t>
            </a:r>
            <a:r>
              <a:rPr lang="en-GB" sz="1400" dirty="0"/>
              <a:t> (TOS) which contains the new and amended data items for DIDS v2.0.</a:t>
            </a:r>
          </a:p>
          <a:p>
            <a:pPr marL="457200" indent="-457200">
              <a:buFontTx/>
              <a:buAutoNum type="arabicPeriod"/>
            </a:pPr>
            <a:endParaRPr lang="en-GB" sz="1400" dirty="0"/>
          </a:p>
          <a:p>
            <a:pPr marL="457200" indent="-457200">
              <a:buFontTx/>
              <a:buAutoNum type="arabicPeriod"/>
            </a:pPr>
            <a:r>
              <a:rPr lang="en-GB" sz="1400" dirty="0"/>
              <a:t>If you are a care provider, use the </a:t>
            </a:r>
            <a:r>
              <a:rPr lang="en-GB" sz="1400" dirty="0">
                <a:hlinkClick r:id="rId5"/>
              </a:rPr>
              <a:t>DIDS Mapping Guidance from v1.0 to v2.0</a:t>
            </a:r>
            <a:r>
              <a:rPr lang="en-GB" sz="1400" dirty="0"/>
              <a:t> to help understand how well your systems align to the data requirements.</a:t>
            </a:r>
          </a:p>
          <a:p>
            <a:pPr marL="457200" indent="-457200">
              <a:buFontTx/>
              <a:buAutoNum type="arabicPeriod"/>
            </a:pPr>
            <a:endParaRPr lang="en-GB" sz="1400" dirty="0"/>
          </a:p>
          <a:p>
            <a:pPr marL="457200" indent="-457200">
              <a:buAutoNum type="arabicPeriod"/>
            </a:pPr>
            <a:r>
              <a:rPr lang="en-GB" sz="1400" dirty="0"/>
              <a:t>If you are a care provider or IT system provider have a look at the validations in the </a:t>
            </a:r>
            <a:r>
              <a:rPr lang="en-GB" sz="1400" dirty="0">
                <a:hlinkClick r:id="rId6"/>
              </a:rPr>
              <a:t>Enhanced Technical Output Specification</a:t>
            </a:r>
            <a:r>
              <a:rPr lang="en-GB" sz="1400" dirty="0"/>
              <a:t> (ETOS).</a:t>
            </a:r>
          </a:p>
          <a:p>
            <a:pPr marL="457200" indent="-457200">
              <a:buFontTx/>
              <a:buAutoNum type="arabicPeriod"/>
            </a:pPr>
            <a:endParaRPr lang="en-GB" sz="1400" dirty="0"/>
          </a:p>
          <a:p>
            <a:pPr marL="457200" indent="-457200">
              <a:buFontTx/>
              <a:buAutoNum type="arabicPeriod"/>
            </a:pPr>
            <a:r>
              <a:rPr lang="en-GB" sz="1400" dirty="0"/>
              <a:t>IT system providers - review all related documents to fully understand the background, objectives and scope of the information standard.  </a:t>
            </a:r>
          </a:p>
          <a:p>
            <a:pPr marL="457200" indent="-457200">
              <a:buAutoNum type="arabicPeriod"/>
            </a:pPr>
            <a:endParaRPr lang="en-GB" sz="1400" dirty="0"/>
          </a:p>
          <a:p>
            <a:pPr marL="457200" indent="-457200">
              <a:buAutoNum type="arabicPeriod"/>
            </a:pPr>
            <a:r>
              <a:rPr lang="en-GB" sz="1400" dirty="0"/>
              <a:t>Care providers - ensure your IT system provider reviews the TOS and User Guidance to understand scope and definition of each data item.  </a:t>
            </a:r>
          </a:p>
          <a:p>
            <a:pPr marL="457200" indent="-457200">
              <a:buAutoNum type="arabicPeriod"/>
            </a:pPr>
            <a:endParaRPr lang="en-GB" sz="1400" dirty="0">
              <a:highlight>
                <a:srgbClr val="FFFF00"/>
              </a:highlight>
            </a:endParaRPr>
          </a:p>
          <a:p>
            <a:pPr marL="457200" indent="-457200">
              <a:buAutoNum type="arabicPeriod"/>
            </a:pPr>
            <a:r>
              <a:rPr lang="en-GB" sz="1400" dirty="0"/>
              <a:t>Look out for the State of Readiness Questionnaire and complete it by the deadline when published.</a:t>
            </a:r>
          </a:p>
          <a:p>
            <a:pPr marL="457200" indent="-457200">
              <a:buAutoNum type="arabicPeriod"/>
            </a:pPr>
            <a:endParaRPr lang="en-GB" sz="1400" dirty="0"/>
          </a:p>
          <a:p>
            <a:pPr marL="457200" indent="-457200">
              <a:buAutoNum type="arabicPeriod"/>
            </a:pPr>
            <a:r>
              <a:rPr lang="en-GB" sz="1400" dirty="0"/>
              <a:t>Provide suggestions for content for February and March 2026 implementation webinars by 30 January 2026.</a:t>
            </a:r>
            <a:endParaRPr lang="en-GB" sz="1400" dirty="0">
              <a:highlight>
                <a:srgbClr val="FFFF00"/>
              </a:highlight>
            </a:endParaRPr>
          </a:p>
          <a:p>
            <a:pPr marL="457200" indent="-457200">
              <a:buAutoNum type="arabicPeriod"/>
            </a:pPr>
            <a:endParaRPr lang="en-GB" sz="1400" dirty="0">
              <a:highlight>
                <a:srgbClr val="FFFF00"/>
              </a:highlight>
            </a:endParaRPr>
          </a:p>
          <a:p>
            <a:pPr marL="457200" indent="-457200">
              <a:buAutoNum type="arabicPeriod"/>
            </a:pPr>
            <a:endParaRPr lang="en-GB" sz="1400" dirty="0">
              <a:highlight>
                <a:srgbClr val="FFFF00"/>
              </a:highlight>
            </a:endParaRPr>
          </a:p>
          <a:p>
            <a:endParaRPr lang="en-GB" sz="1400" dirty="0"/>
          </a:p>
        </p:txBody>
      </p:sp>
    </p:spTree>
    <p:extLst>
      <p:ext uri="{BB962C8B-B14F-4D97-AF65-F5344CB8AC3E}">
        <p14:creationId xmlns:p14="http://schemas.microsoft.com/office/powerpoint/2010/main" val="40557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364267" y="1497537"/>
            <a:ext cx="5334318" cy="2507695"/>
          </a:xfrm>
        </p:spPr>
        <p:txBody>
          <a:bodyPr/>
          <a:lstStyle/>
          <a:p>
            <a:r>
              <a:rPr lang="en-GB" sz="4000" dirty="0"/>
              <a:t>National Data Submission Portal (NDSP)</a:t>
            </a:r>
            <a:br>
              <a:rPr lang="en-GB" sz="4000" dirty="0"/>
            </a:br>
            <a:endParaRPr lang="en-GB" sz="4000" dirty="0"/>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364267" y="4689586"/>
            <a:ext cx="5554524" cy="1024967"/>
          </a:xfrm>
        </p:spPr>
        <p:txBody>
          <a:bodyPr vert="horz" lIns="0" tIns="0" rIns="0" bIns="0" rtlCol="0" anchor="t">
            <a:normAutofit/>
          </a:bodyPr>
          <a:lstStyle/>
          <a:p>
            <a:r>
              <a:rPr lang="en-GB" b="1" dirty="0"/>
              <a:t>Robyn McNally, Simon Wyse &amp; Sarah Thew</a:t>
            </a:r>
          </a:p>
        </p:txBody>
      </p:sp>
      <p:sp>
        <p:nvSpPr>
          <p:cNvPr id="9" name="Text Placeholder 8">
            <a:extLst>
              <a:ext uri="{FF2B5EF4-FFF2-40B4-BE49-F238E27FC236}">
                <a16:creationId xmlns:a16="http://schemas.microsoft.com/office/drawing/2014/main" id="{E4F63B5F-2944-6B41-9332-74DB2CCA6FCA}"/>
              </a:ext>
            </a:extLst>
          </p:cNvPr>
          <p:cNvSpPr>
            <a:spLocks noGrp="1"/>
          </p:cNvSpPr>
          <p:nvPr>
            <p:ph type="body" sz="quarter" idx="13"/>
          </p:nvPr>
        </p:nvSpPr>
        <p:spPr>
          <a:xfrm>
            <a:off x="364267" y="5882554"/>
            <a:ext cx="6259513" cy="592674"/>
          </a:xfrm>
        </p:spPr>
        <p:txBody>
          <a:bodyPr vert="horz" lIns="0" tIns="0" rIns="0" bIns="0" rtlCol="0" anchor="t">
            <a:normAutofit/>
          </a:bodyPr>
          <a:lstStyle/>
          <a:p>
            <a:pPr>
              <a:lnSpc>
                <a:spcPct val="120000"/>
              </a:lnSpc>
            </a:pPr>
            <a:r>
              <a:rPr lang="en-GB" dirty="0"/>
              <a:t>January 2026</a:t>
            </a:r>
            <a:endParaRPr lang="en-GB" b="1" dirty="0"/>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0D8699A-B55F-394A-8D26-672B8DCA6C60}"/>
              </a:ext>
            </a:extLst>
          </p:cNvPr>
          <p:cNvSpPr>
            <a:spLocks noGrp="1"/>
          </p:cNvSpPr>
          <p:nvPr>
            <p:ph type="body" sz="quarter" idx="13"/>
          </p:nvPr>
        </p:nvSpPr>
        <p:spPr>
          <a:xfrm>
            <a:off x="432001" y="1416790"/>
            <a:ext cx="11012644" cy="577927"/>
          </a:xfrm>
        </p:spPr>
        <p: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Welcome and thank you for joining this webinar, t</a:t>
            </a:r>
            <a:r>
              <a:rPr lang="en-US" sz="1800" b="0">
                <a:latin typeface="Arial"/>
              </a:rPr>
              <a:t>he session will begin shortly.</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a:ln>
                  <a:noFill/>
                </a:ln>
                <a:effectLst/>
                <a:uLnTx/>
                <a:uFillTx/>
                <a:latin typeface="Arial"/>
                <a:ea typeface="+mn-ea"/>
                <a:cs typeface="+mn-cs"/>
              </a:rPr>
              <a:t>Please note the following housekeeping points: </a:t>
            </a:r>
          </a:p>
          <a:p>
            <a:pPr>
              <a:lnSpc>
                <a:spcPct val="100000"/>
              </a:lnSpc>
              <a:spcAft>
                <a:spcPts val="1200"/>
              </a:spcAft>
              <a:buClr>
                <a:schemeClr val="accent6"/>
              </a:buClr>
            </a:pPr>
            <a:endParaRPr lang="en-GB" sz="1400"/>
          </a:p>
        </p:txBody>
      </p:sp>
      <p:sp>
        <p:nvSpPr>
          <p:cNvPr id="17" name="Title 4">
            <a:extLst>
              <a:ext uri="{FF2B5EF4-FFF2-40B4-BE49-F238E27FC236}">
                <a16:creationId xmlns:a16="http://schemas.microsoft.com/office/drawing/2014/main" id="{38CD63A1-340F-AF47-BC76-77C1B8EFAD07}"/>
              </a:ext>
            </a:extLst>
          </p:cNvPr>
          <p:cNvSpPr>
            <a:spLocks noGrp="1"/>
          </p:cNvSpPr>
          <p:nvPr>
            <p:ph type="title"/>
          </p:nvPr>
        </p:nvSpPr>
        <p:spPr/>
        <p:txBody>
          <a:bodyPr/>
          <a:lstStyle/>
          <a:p>
            <a:r>
              <a:rPr lang="en-GB"/>
              <a:t>Housekeeping</a:t>
            </a:r>
            <a:endParaRPr lang="en-GB" spc="-40"/>
          </a:p>
        </p:txBody>
      </p:sp>
      <p:sp>
        <p:nvSpPr>
          <p:cNvPr id="2" name="Rectangle 1">
            <a:extLst>
              <a:ext uri="{FF2B5EF4-FFF2-40B4-BE49-F238E27FC236}">
                <a16:creationId xmlns:a16="http://schemas.microsoft.com/office/drawing/2014/main" id="{CE6B0DBA-5D8D-0D5F-D720-B929E9C25A28}"/>
              </a:ext>
            </a:extLst>
          </p:cNvPr>
          <p:cNvSpPr/>
          <p:nvPr/>
        </p:nvSpPr>
        <p:spPr>
          <a:xfrm>
            <a:off x="1554595" y="2359672"/>
            <a:ext cx="9675995" cy="3262432"/>
          </a:xfrm>
          <a:prstGeom prst="rect">
            <a:avLst/>
          </a:prstGeom>
        </p:spPr>
        <p:txBody>
          <a:bodyPr wrap="square">
            <a:spAutoFit/>
          </a:bodyPr>
          <a:lstStyle/>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Please remain on mute throughout the webinar, unless indicated, to avoid disruption and noise interference for other attendees</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lang="en-US" sz="1600" dirty="0">
                <a:latin typeface="Arial"/>
              </a:rPr>
              <a:t>If you wish to ask a question or raise a query during the webinar, you may do so via the meeting chat function, or by using the “raise your hand” function, all contributions are welcome!</a:t>
            </a:r>
          </a:p>
          <a:p>
            <a:pPr marL="285750" marR="0" lvl="0" indent="-285750" algn="l" defTabSz="914400" rtl="0" eaLnBrk="1" fontAlgn="auto" latinLnBrk="0" hangingPunct="1">
              <a:lnSpc>
                <a:spcPct val="100000"/>
              </a:lnSpc>
              <a:spcBef>
                <a:spcPts val="600"/>
              </a:spcBef>
              <a:buClrTx/>
              <a:buSzTx/>
              <a:buFont typeface="Arial" panose="020B0604020202020204" pitchFamily="34" charset="0"/>
              <a:buChar char="•"/>
              <a:tabLst/>
              <a:defRPr/>
            </a:pPr>
            <a:r>
              <a:rPr kumimoji="0" lang="en-US" sz="1600" b="0" i="0" u="none" strike="noStrike" kern="1200" cap="none" spc="0" normalizeH="0" baseline="0" noProof="0" dirty="0">
                <a:ln>
                  <a:noFill/>
                </a:ln>
                <a:effectLst/>
                <a:uLnTx/>
                <a:uFillTx/>
                <a:latin typeface="Arial"/>
                <a:ea typeface="+mn-ea"/>
                <a:cs typeface="+mn-cs"/>
              </a:rPr>
              <a:t>To view the meeting chat, please select the ‘Show conversation’ icon in the Teams control task bar (pictured left)</a:t>
            </a:r>
          </a:p>
          <a:p>
            <a:pPr marL="285750" lvl="0" indent="-285750">
              <a:spcBef>
                <a:spcPts val="600"/>
              </a:spcBef>
              <a:spcAft>
                <a:spcPts val="600"/>
              </a:spcAft>
              <a:buFont typeface="Arial" panose="020B0604020202020204" pitchFamily="34" charset="0"/>
              <a:buChar char="•"/>
              <a:defRPr/>
            </a:pPr>
            <a:r>
              <a:rPr lang="en-US" sz="1600" dirty="0">
                <a:latin typeface="Arial"/>
              </a:rPr>
              <a:t>If we are unable to answer your question due to </a:t>
            </a:r>
            <a:r>
              <a:rPr lang="en-US" sz="1600" dirty="0"/>
              <a:t>time constraints, please forward it to</a:t>
            </a:r>
            <a:r>
              <a:rPr lang="en-US" sz="1600" dirty="0">
                <a:solidFill>
                  <a:srgbClr val="425563"/>
                </a:solidFill>
              </a:rPr>
              <a:t> </a:t>
            </a:r>
            <a:r>
              <a:rPr lang="en-US" sz="1600" dirty="0">
                <a:solidFill>
                  <a:srgbClr val="425563"/>
                </a:solidFill>
                <a:hlinkClick r:id="rId3"/>
              </a:rPr>
              <a:t>dataset.development@nhs.net</a:t>
            </a:r>
            <a:r>
              <a:rPr lang="en-US" sz="1600" dirty="0">
                <a:solidFill>
                  <a:srgbClr val="425563"/>
                </a:solidFill>
              </a:rPr>
              <a:t> </a:t>
            </a:r>
            <a:r>
              <a:rPr lang="en-US" sz="1600" dirty="0"/>
              <a:t>and we will pick it up via our mailbox</a:t>
            </a:r>
          </a:p>
          <a:p>
            <a:pPr marL="285750" lvl="0" indent="-285750">
              <a:spcBef>
                <a:spcPts val="600"/>
              </a:spcBef>
              <a:buFont typeface="Arial" panose="020B0604020202020204" pitchFamily="34" charset="0"/>
              <a:buChar char="•"/>
              <a:defRPr/>
            </a:pPr>
            <a:r>
              <a:rPr lang="en-US" sz="1600" dirty="0">
                <a:latin typeface="Arial"/>
              </a:rPr>
              <a:t>This webinar will be recorded and published. The recording will help us to update and publish the slide pack covering the questions and answers raised and allow people unable to make the webinar the chance to get involved.</a:t>
            </a:r>
          </a:p>
        </p:txBody>
      </p:sp>
      <p:pic>
        <p:nvPicPr>
          <p:cNvPr id="7" name="Picture 6">
            <a:extLst>
              <a:ext uri="{FF2B5EF4-FFF2-40B4-BE49-F238E27FC236}">
                <a16:creationId xmlns:a16="http://schemas.microsoft.com/office/drawing/2014/main" id="{630788E2-3680-9E38-2A93-9469BC2F11CF}"/>
              </a:ext>
            </a:extLst>
          </p:cNvPr>
          <p:cNvPicPr>
            <a:picLocks noChangeAspect="1"/>
          </p:cNvPicPr>
          <p:nvPr/>
        </p:nvPicPr>
        <p:blipFill rotWithShape="1">
          <a:blip r:embed="rId4"/>
          <a:srcRect l="13252" t="61555" r="85384" b="34952"/>
          <a:stretch/>
        </p:blipFill>
        <p:spPr>
          <a:xfrm>
            <a:off x="567997" y="2524991"/>
            <a:ext cx="786826" cy="559131"/>
          </a:xfrm>
          <a:prstGeom prst="rect">
            <a:avLst/>
          </a:prstGeom>
        </p:spPr>
      </p:pic>
      <p:pic>
        <p:nvPicPr>
          <p:cNvPr id="8" name="Picture 7">
            <a:extLst>
              <a:ext uri="{FF2B5EF4-FFF2-40B4-BE49-F238E27FC236}">
                <a16:creationId xmlns:a16="http://schemas.microsoft.com/office/drawing/2014/main" id="{A4B9D493-2C2E-AF62-34AD-D3E5E27ABA16}"/>
              </a:ext>
            </a:extLst>
          </p:cNvPr>
          <p:cNvPicPr/>
          <p:nvPr/>
        </p:nvPicPr>
        <p:blipFill rotWithShape="1">
          <a:blip r:embed="rId5"/>
          <a:srcRect l="16482" t="62048" r="82856" b="35657"/>
          <a:stretch/>
        </p:blipFill>
        <p:spPr bwMode="auto">
          <a:xfrm>
            <a:off x="567997" y="3834432"/>
            <a:ext cx="786826" cy="559131"/>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654805FE-1CAE-80AA-4123-4D92C7A31DFF}"/>
              </a:ext>
            </a:extLst>
          </p:cNvPr>
          <p:cNvPicPr/>
          <p:nvPr/>
        </p:nvPicPr>
        <p:blipFill rotWithShape="1">
          <a:blip r:embed="rId6"/>
          <a:srcRect l="13141" t="56077" r="84273" b="41474"/>
          <a:stretch/>
        </p:blipFill>
        <p:spPr bwMode="auto">
          <a:xfrm>
            <a:off x="334665" y="5793580"/>
            <a:ext cx="1253490" cy="32893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2188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DB48-F4FE-E02A-5DF1-4B73AE96507D}"/>
              </a:ext>
            </a:extLst>
          </p:cNvPr>
          <p:cNvSpPr>
            <a:spLocks noGrp="1"/>
          </p:cNvSpPr>
          <p:nvPr>
            <p:ph type="title"/>
          </p:nvPr>
        </p:nvSpPr>
        <p:spPr>
          <a:xfrm>
            <a:off x="630936" y="551422"/>
            <a:ext cx="4762699" cy="1719072"/>
          </a:xfrm>
        </p:spPr>
        <p:txBody>
          <a:bodyPr anchor="b">
            <a:noAutofit/>
          </a:bodyPr>
          <a:lstStyle/>
          <a:p>
            <a:r>
              <a:rPr lang="en-GB" sz="3200" b="1" dirty="0"/>
              <a:t>What is the National Data Submission Portal (NDSP)? </a:t>
            </a:r>
          </a:p>
        </p:txBody>
      </p:sp>
      <p:sp>
        <p:nvSpPr>
          <p:cNvPr id="3" name="Content Placeholder 2">
            <a:extLst>
              <a:ext uri="{FF2B5EF4-FFF2-40B4-BE49-F238E27FC236}">
                <a16:creationId xmlns:a16="http://schemas.microsoft.com/office/drawing/2014/main" id="{D1DBC924-CCBB-55A8-2762-5CFCD683E138}"/>
              </a:ext>
            </a:extLst>
          </p:cNvPr>
          <p:cNvSpPr>
            <a:spLocks noGrp="1"/>
          </p:cNvSpPr>
          <p:nvPr>
            <p:ph idx="1"/>
          </p:nvPr>
        </p:nvSpPr>
        <p:spPr>
          <a:xfrm>
            <a:off x="630935" y="2445249"/>
            <a:ext cx="5636301" cy="3772671"/>
          </a:xfrm>
        </p:spPr>
        <p:txBody>
          <a:bodyPr anchor="t">
            <a:normAutofit fontScale="92500" lnSpcReduction="10000"/>
          </a:bodyPr>
          <a:lstStyle/>
          <a:p>
            <a:pPr>
              <a:lnSpc>
                <a:spcPct val="150000"/>
              </a:lnSpc>
            </a:pPr>
            <a:r>
              <a:rPr lang="en-GB" sz="1800" dirty="0"/>
              <a:t>A single data submission portal that sits on the National Data Integration Tenant (NDIT)  platform</a:t>
            </a:r>
          </a:p>
          <a:p>
            <a:pPr>
              <a:lnSpc>
                <a:spcPct val="150000"/>
              </a:lnSpc>
            </a:pPr>
            <a:r>
              <a:rPr lang="en-GB" sz="1800" dirty="0"/>
              <a:t>Choice of submission routes </a:t>
            </a:r>
          </a:p>
          <a:p>
            <a:pPr lvl="1">
              <a:lnSpc>
                <a:spcPct val="160000"/>
              </a:lnSpc>
            </a:pPr>
            <a:r>
              <a:rPr lang="en-GB" sz="1400" dirty="0"/>
              <a:t>File upload</a:t>
            </a:r>
          </a:p>
          <a:p>
            <a:pPr lvl="1">
              <a:lnSpc>
                <a:spcPct val="150000"/>
              </a:lnSpc>
            </a:pPr>
            <a:r>
              <a:rPr lang="en-GB" sz="1400" dirty="0"/>
              <a:t>API</a:t>
            </a:r>
          </a:p>
          <a:p>
            <a:pPr lvl="1">
              <a:lnSpc>
                <a:spcPct val="150000"/>
              </a:lnSpc>
            </a:pPr>
            <a:r>
              <a:rPr lang="en-GB" sz="1400" dirty="0"/>
              <a:t>Webform (</a:t>
            </a:r>
            <a:r>
              <a:rPr lang="en-GB" sz="1400" i="1" dirty="0"/>
              <a:t>not applicable for DIDS v2.0)</a:t>
            </a:r>
          </a:p>
          <a:p>
            <a:pPr lvl="1">
              <a:lnSpc>
                <a:spcPct val="150000"/>
              </a:lnSpc>
            </a:pPr>
            <a:r>
              <a:rPr lang="en-GB" sz="1400" dirty="0"/>
              <a:t>FDP Local Tenant (</a:t>
            </a:r>
            <a:r>
              <a:rPr lang="en-GB" sz="1400" i="1" dirty="0"/>
              <a:t>not applicable for DIDS v2.0)</a:t>
            </a:r>
          </a:p>
          <a:p>
            <a:pPr>
              <a:lnSpc>
                <a:spcPct val="150000"/>
              </a:lnSpc>
            </a:pPr>
            <a:r>
              <a:rPr lang="en-GB" sz="1800" dirty="0"/>
              <a:t>Consistent data validation </a:t>
            </a:r>
          </a:p>
          <a:p>
            <a:pPr>
              <a:lnSpc>
                <a:spcPct val="150000"/>
              </a:lnSpc>
            </a:pPr>
            <a:r>
              <a:rPr lang="en-GB" sz="1800" dirty="0"/>
              <a:t>Collection management</a:t>
            </a:r>
          </a:p>
        </p:txBody>
      </p:sp>
      <p:pic>
        <p:nvPicPr>
          <p:cNvPr id="5" name="Picture 4">
            <a:extLst>
              <a:ext uri="{FF2B5EF4-FFF2-40B4-BE49-F238E27FC236}">
                <a16:creationId xmlns:a16="http://schemas.microsoft.com/office/drawing/2014/main" id="{61269320-9D6B-80BD-9A85-C027834C0CEC}"/>
              </a:ext>
            </a:extLst>
          </p:cNvPr>
          <p:cNvPicPr>
            <a:picLocks noChangeAspect="1"/>
          </p:cNvPicPr>
          <p:nvPr/>
        </p:nvPicPr>
        <p:blipFill>
          <a:blip r:embed="rId3"/>
          <a:srcRect b="6216"/>
          <a:stretch>
            <a:fillRect/>
          </a:stretch>
        </p:blipFill>
        <p:spPr>
          <a:xfrm>
            <a:off x="6603011" y="650354"/>
            <a:ext cx="4629605" cy="5231150"/>
          </a:xfrm>
          <a:prstGeom prst="rect">
            <a:avLst/>
          </a:prstGeom>
          <a:ln w="3175">
            <a:solidFill>
              <a:schemeClr val="tx1"/>
            </a:solidFill>
          </a:ln>
        </p:spPr>
      </p:pic>
    </p:spTree>
    <p:extLst>
      <p:ext uri="{BB962C8B-B14F-4D97-AF65-F5344CB8AC3E}">
        <p14:creationId xmlns:p14="http://schemas.microsoft.com/office/powerpoint/2010/main" val="26502130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BE208-FA57-CF17-92C1-AB39B9CDED3B}"/>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BFFEE043-B9F2-F8A0-BCA1-2FA968D0F857}"/>
              </a:ext>
            </a:extLst>
          </p:cNvPr>
          <p:cNvSpPr>
            <a:spLocks noGrp="1"/>
          </p:cNvSpPr>
          <p:nvPr>
            <p:ph type="title"/>
          </p:nvPr>
        </p:nvSpPr>
        <p:spPr>
          <a:xfrm>
            <a:off x="432000" y="432000"/>
            <a:ext cx="11404154" cy="865186"/>
          </a:xfrm>
        </p:spPr>
        <p:txBody>
          <a:bodyPr/>
          <a:lstStyle/>
          <a:p>
            <a:r>
              <a:rPr lang="en-GB" spc="-40" dirty="0"/>
              <a:t>NDSP Team Update</a:t>
            </a:r>
          </a:p>
        </p:txBody>
      </p:sp>
      <p:sp>
        <p:nvSpPr>
          <p:cNvPr id="6" name="Content Placeholder 5">
            <a:extLst>
              <a:ext uri="{FF2B5EF4-FFF2-40B4-BE49-F238E27FC236}">
                <a16:creationId xmlns:a16="http://schemas.microsoft.com/office/drawing/2014/main" id="{D3D16F2B-54F1-D548-392A-D366AA8A66EE}"/>
              </a:ext>
            </a:extLst>
          </p:cNvPr>
          <p:cNvSpPr>
            <a:spLocks noGrp="1"/>
          </p:cNvSpPr>
          <p:nvPr>
            <p:ph idx="1"/>
          </p:nvPr>
        </p:nvSpPr>
        <p:spPr>
          <a:xfrm>
            <a:off x="432001" y="1581374"/>
            <a:ext cx="6578400" cy="3924076"/>
          </a:xfrm>
        </p:spPr>
        <p:txBody>
          <a:bodyPr/>
          <a:lstStyle/>
          <a:p>
            <a:pPr marL="342900" indent="-342900">
              <a:buFont typeface="Arial" panose="020B0604020202020204" pitchFamily="34" charset="0"/>
              <a:buChar char="•"/>
            </a:pPr>
            <a:r>
              <a:rPr lang="en-GB" dirty="0"/>
              <a:t>Development</a:t>
            </a:r>
          </a:p>
          <a:p>
            <a:pPr marL="1028700" lvl="1" indent="-342900"/>
            <a:r>
              <a:rPr lang="en-GB" dirty="0"/>
              <a:t>Finalising authentication route</a:t>
            </a:r>
          </a:p>
          <a:p>
            <a:pPr marL="1028700" lvl="1" indent="-342900"/>
            <a:r>
              <a:rPr lang="en-GB" dirty="0"/>
              <a:t>Testing and bug fixes</a:t>
            </a:r>
          </a:p>
          <a:p>
            <a:pPr marL="1028700" lvl="1" indent="-342900"/>
            <a:r>
              <a:rPr lang="en-GB" dirty="0"/>
              <a:t>Preparation for User Acceptance Testing (UAT)</a:t>
            </a:r>
          </a:p>
          <a:p>
            <a:pPr marL="1028700" lvl="1" indent="-342900"/>
            <a:endParaRPr lang="en-GB" dirty="0"/>
          </a:p>
          <a:p>
            <a:pPr marL="342900" indent="-342900">
              <a:buFont typeface="Arial" panose="020B0604020202020204" pitchFamily="34" charset="0"/>
              <a:buChar char="•"/>
            </a:pPr>
            <a:r>
              <a:rPr lang="en-GB" dirty="0"/>
              <a:t>User research</a:t>
            </a:r>
          </a:p>
          <a:p>
            <a:pPr marL="1028700" lvl="1" indent="-342900"/>
            <a:r>
              <a:rPr lang="en-GB" dirty="0"/>
              <a:t>Requesting access to permissions</a:t>
            </a:r>
          </a:p>
          <a:p>
            <a:pPr marL="1028700" lvl="1" indent="-342900"/>
            <a:r>
              <a:rPr lang="en-GB" dirty="0"/>
              <a:t>Planning upcoming testing</a:t>
            </a:r>
          </a:p>
        </p:txBody>
      </p:sp>
      <p:sp>
        <p:nvSpPr>
          <p:cNvPr id="7" name="Rectangle 6">
            <a:extLst>
              <a:ext uri="{FF2B5EF4-FFF2-40B4-BE49-F238E27FC236}">
                <a16:creationId xmlns:a16="http://schemas.microsoft.com/office/drawing/2014/main" id="{856CA838-08DB-FE26-72F7-2CF1D01503C2}"/>
              </a:ext>
            </a:extLst>
          </p:cNvPr>
          <p:cNvSpPr/>
          <p:nvPr/>
        </p:nvSpPr>
        <p:spPr>
          <a:xfrm>
            <a:off x="8172892" y="3022917"/>
            <a:ext cx="2629787" cy="85769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UAT</a:t>
            </a:r>
          </a:p>
        </p:txBody>
      </p:sp>
      <p:sp>
        <p:nvSpPr>
          <p:cNvPr id="8" name="Rectangle 7">
            <a:extLst>
              <a:ext uri="{FF2B5EF4-FFF2-40B4-BE49-F238E27FC236}">
                <a16:creationId xmlns:a16="http://schemas.microsoft.com/office/drawing/2014/main" id="{88860B57-BCC4-AFB3-A98F-2C7F0491D525}"/>
              </a:ext>
            </a:extLst>
          </p:cNvPr>
          <p:cNvSpPr/>
          <p:nvPr/>
        </p:nvSpPr>
        <p:spPr>
          <a:xfrm>
            <a:off x="8172892" y="4647757"/>
            <a:ext cx="2629787" cy="85769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Live</a:t>
            </a:r>
          </a:p>
        </p:txBody>
      </p:sp>
      <p:sp>
        <p:nvSpPr>
          <p:cNvPr id="2" name="Arrow: Right 1">
            <a:extLst>
              <a:ext uri="{FF2B5EF4-FFF2-40B4-BE49-F238E27FC236}">
                <a16:creationId xmlns:a16="http://schemas.microsoft.com/office/drawing/2014/main" id="{DB815934-48FC-B085-DCE2-4E7B6C0AF0DF}"/>
              </a:ext>
            </a:extLst>
          </p:cNvPr>
          <p:cNvSpPr/>
          <p:nvPr/>
        </p:nvSpPr>
        <p:spPr>
          <a:xfrm rot="5400000">
            <a:off x="9104211" y="2472767"/>
            <a:ext cx="767146" cy="333153"/>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56859DC9-D17A-45CE-312A-C48B4C2A0B12}"/>
              </a:ext>
            </a:extLst>
          </p:cNvPr>
          <p:cNvSpPr/>
          <p:nvPr/>
        </p:nvSpPr>
        <p:spPr>
          <a:xfrm>
            <a:off x="8172892" y="1398078"/>
            <a:ext cx="2629787" cy="85769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Build</a:t>
            </a:r>
          </a:p>
        </p:txBody>
      </p:sp>
      <p:sp>
        <p:nvSpPr>
          <p:cNvPr id="4" name="Arrow: Right 3">
            <a:extLst>
              <a:ext uri="{FF2B5EF4-FFF2-40B4-BE49-F238E27FC236}">
                <a16:creationId xmlns:a16="http://schemas.microsoft.com/office/drawing/2014/main" id="{712312C6-A5C7-3F92-F46D-D2008058B591}"/>
              </a:ext>
            </a:extLst>
          </p:cNvPr>
          <p:cNvSpPr/>
          <p:nvPr/>
        </p:nvSpPr>
        <p:spPr>
          <a:xfrm rot="5400000">
            <a:off x="9104211" y="4097607"/>
            <a:ext cx="767146" cy="333153"/>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4594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58FDE4-454F-43D7-4364-73619D2F3056}"/>
            </a:ext>
          </a:extLst>
        </p:cNvPr>
        <p:cNvGrpSpPr/>
        <p:nvPr/>
      </p:nvGrpSpPr>
      <p:grpSpPr>
        <a:xfrm>
          <a:off x="0" y="0"/>
          <a:ext cx="0" cy="0"/>
          <a:chOff x="0" y="0"/>
          <a:chExt cx="0" cy="0"/>
        </a:xfrm>
      </p:grpSpPr>
      <p:graphicFrame>
        <p:nvGraphicFramePr>
          <p:cNvPr id="2" name="Content Placeholder 1">
            <a:extLst>
              <a:ext uri="{FF2B5EF4-FFF2-40B4-BE49-F238E27FC236}">
                <a16:creationId xmlns:a16="http://schemas.microsoft.com/office/drawing/2014/main" id="{6A8C6CC8-67C0-19F7-9CAA-44039A20B593}"/>
              </a:ext>
            </a:extLst>
          </p:cNvPr>
          <p:cNvGraphicFramePr>
            <a:graphicFrameLocks noGrp="1"/>
          </p:cNvGraphicFramePr>
          <p:nvPr>
            <p:ph idx="1"/>
          </p:nvPr>
        </p:nvGraphicFramePr>
        <p:xfrm>
          <a:off x="551656" y="909320"/>
          <a:ext cx="11088688" cy="5039360"/>
        </p:xfrm>
        <a:graphic>
          <a:graphicData uri="http://schemas.openxmlformats.org/drawingml/2006/table">
            <a:tbl>
              <a:tblPr firstRow="1" bandRow="1">
                <a:tableStyleId>{5C22544A-7EE6-4342-B048-85BDC9FD1C3A}</a:tableStyleId>
              </a:tblPr>
              <a:tblGrid>
                <a:gridCol w="5544344">
                  <a:extLst>
                    <a:ext uri="{9D8B030D-6E8A-4147-A177-3AD203B41FA5}">
                      <a16:colId xmlns:a16="http://schemas.microsoft.com/office/drawing/2014/main" val="659535981"/>
                    </a:ext>
                  </a:extLst>
                </a:gridCol>
                <a:gridCol w="5544344">
                  <a:extLst>
                    <a:ext uri="{9D8B030D-6E8A-4147-A177-3AD203B41FA5}">
                      <a16:colId xmlns:a16="http://schemas.microsoft.com/office/drawing/2014/main" val="3110017002"/>
                    </a:ext>
                  </a:extLst>
                </a:gridCol>
              </a:tblGrid>
              <a:tr h="370840">
                <a:tc>
                  <a:txBody>
                    <a:bodyPr/>
                    <a:lstStyle/>
                    <a:p>
                      <a:r>
                        <a:rPr lang="en-GB" dirty="0">
                          <a:solidFill>
                            <a:schemeClr val="bg1"/>
                          </a:solidFill>
                        </a:rPr>
                        <a:t>User Acceptance Testing (UAT) Version</a:t>
                      </a:r>
                    </a:p>
                  </a:txBody>
                  <a:tcPr>
                    <a:lnB w="38100" cmpd="sng">
                      <a:noFill/>
                    </a:lnB>
                  </a:tcPr>
                </a:tc>
                <a:tc>
                  <a:txBody>
                    <a:bodyPr/>
                    <a:lstStyle/>
                    <a:p>
                      <a:r>
                        <a:rPr lang="en-GB" dirty="0">
                          <a:solidFill>
                            <a:schemeClr val="bg1"/>
                          </a:solidFill>
                        </a:rPr>
                        <a:t>Live Version</a:t>
                      </a:r>
                    </a:p>
                  </a:txBody>
                  <a:tcPr>
                    <a:lnB w="38100" cmpd="sng">
                      <a:noFill/>
                    </a:lnB>
                  </a:tcPr>
                </a:tc>
                <a:extLst>
                  <a:ext uri="{0D108BD9-81ED-4DB2-BD59-A6C34878D82A}">
                    <a16:rowId xmlns:a16="http://schemas.microsoft.com/office/drawing/2014/main" val="2538983937"/>
                  </a:ext>
                </a:extLst>
              </a:tr>
              <a:tr h="370840">
                <a:tc>
                  <a:txBody>
                    <a:bodyPr/>
                    <a:lstStyle/>
                    <a:p>
                      <a:r>
                        <a:rPr lang="en-GB" dirty="0">
                          <a:solidFill>
                            <a:schemeClr val="tx1"/>
                          </a:solidFill>
                        </a:rPr>
                        <a:t>Guidance on NHS Futures</a:t>
                      </a:r>
                    </a:p>
                    <a:p>
                      <a:endParaRPr lang="en-GB" dirty="0">
                        <a:solidFill>
                          <a:schemeClr val="tx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GB" dirty="0">
                          <a:solidFill>
                            <a:schemeClr val="tx1"/>
                          </a:solidFill>
                        </a:rPr>
                        <a:t>Updated guidance on NHS Futures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76156421"/>
                  </a:ext>
                </a:extLst>
              </a:tr>
              <a:tr h="7241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Migration of existing users + ability to request new users</a:t>
                      </a:r>
                    </a:p>
                    <a:p>
                      <a:endParaRPr lang="en-GB" dirty="0">
                        <a:solidFill>
                          <a:schemeClr val="tx1"/>
                        </a:solidFill>
                      </a:endParaRPr>
                    </a:p>
                    <a:p>
                      <a:endParaRPr lang="en-GB"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Migration of existing users + ability to request new users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28127714"/>
                  </a:ext>
                </a:extLst>
              </a:tr>
              <a:tr h="370840">
                <a:tc>
                  <a:txBody>
                    <a:bodyPr/>
                    <a:lstStyle/>
                    <a:p>
                      <a:r>
                        <a:rPr lang="en-GB" dirty="0">
                          <a:solidFill>
                            <a:schemeClr val="tx1"/>
                          </a:solidFill>
                        </a:rPr>
                        <a:t>File upload submission </a:t>
                      </a:r>
                      <a:r>
                        <a:rPr lang="en-GB" dirty="0">
                          <a:solidFill>
                            <a:srgbClr val="FF0000"/>
                          </a:solidFill>
                        </a:rPr>
                        <a:t>(no real or personal identifiable data)</a:t>
                      </a:r>
                    </a:p>
                    <a:p>
                      <a:endParaRPr lang="en-GB"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dirty="0">
                          <a:solidFill>
                            <a:schemeClr val="tx1"/>
                          </a:solidFill>
                        </a:rPr>
                        <a:t>File upload submission (including test submission option)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65180876"/>
                  </a:ext>
                </a:extLst>
              </a:tr>
              <a:tr h="370840">
                <a:tc>
                  <a:txBody>
                    <a:bodyPr/>
                    <a:lstStyle/>
                    <a:p>
                      <a:r>
                        <a:rPr lang="en-GB" dirty="0">
                          <a:solidFill>
                            <a:schemeClr val="tx1"/>
                          </a:solidFill>
                        </a:rPr>
                        <a:t>Partial validations (excluding those that require Corporate Reference Data)</a:t>
                      </a:r>
                    </a:p>
                    <a:p>
                      <a:endParaRPr lang="en-GB"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dirty="0">
                          <a:solidFill>
                            <a:schemeClr val="tx1"/>
                          </a:solidFill>
                        </a:rPr>
                        <a:t>Full validation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42874560"/>
                  </a:ext>
                </a:extLst>
              </a:tr>
              <a:tr h="370840">
                <a:tc>
                  <a:txBody>
                    <a:bodyPr/>
                    <a:lstStyle/>
                    <a:p>
                      <a:r>
                        <a:rPr lang="en-GB" dirty="0">
                          <a:solidFill>
                            <a:schemeClr val="tx1"/>
                          </a:solidFill>
                        </a:rPr>
                        <a:t>Download all available validation feedback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Download all validation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15962225"/>
                  </a:ext>
                </a:extLst>
              </a:tr>
              <a:tr h="370840">
                <a:tc>
                  <a:txBody>
                    <a:bodyPr/>
                    <a:lstStyle/>
                    <a:p>
                      <a:endParaRPr lang="en-GB"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API submission (including test submission option)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53660822"/>
                  </a:ext>
                </a:extLst>
              </a:tr>
            </a:tbl>
          </a:graphicData>
        </a:graphic>
      </p:graphicFrame>
    </p:spTree>
    <p:extLst>
      <p:ext uri="{BB962C8B-B14F-4D97-AF65-F5344CB8AC3E}">
        <p14:creationId xmlns:p14="http://schemas.microsoft.com/office/powerpoint/2010/main" val="1806143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C37A5D-376E-5A94-E58C-28F085E425E6}"/>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BC2C4264-8F5B-4DD1-31D3-6C1D4BCDCEBF}"/>
              </a:ext>
            </a:extLst>
          </p:cNvPr>
          <p:cNvSpPr>
            <a:spLocks noGrp="1"/>
          </p:cNvSpPr>
          <p:nvPr>
            <p:ph type="title"/>
          </p:nvPr>
        </p:nvSpPr>
        <p:spPr>
          <a:xfrm>
            <a:off x="432000" y="432000"/>
            <a:ext cx="11404154" cy="865186"/>
          </a:xfrm>
        </p:spPr>
        <p:txBody>
          <a:bodyPr>
            <a:normAutofit/>
          </a:bodyPr>
          <a:lstStyle/>
          <a:p>
            <a:r>
              <a:rPr lang="en-GB" spc="-40" dirty="0"/>
              <a:t>Authentication</a:t>
            </a:r>
          </a:p>
        </p:txBody>
      </p:sp>
      <p:sp>
        <p:nvSpPr>
          <p:cNvPr id="4" name="Content Placeholder 3">
            <a:extLst>
              <a:ext uri="{FF2B5EF4-FFF2-40B4-BE49-F238E27FC236}">
                <a16:creationId xmlns:a16="http://schemas.microsoft.com/office/drawing/2014/main" id="{73723886-E105-EEFC-7C21-AD954189804E}"/>
              </a:ext>
            </a:extLst>
          </p:cNvPr>
          <p:cNvSpPr>
            <a:spLocks noGrp="1"/>
          </p:cNvSpPr>
          <p:nvPr>
            <p:ph idx="1"/>
          </p:nvPr>
        </p:nvSpPr>
        <p:spPr>
          <a:xfrm>
            <a:off x="432000" y="1486123"/>
            <a:ext cx="11088000" cy="4543201"/>
          </a:xfrm>
        </p:spPr>
        <p:txBody>
          <a:bodyPr>
            <a:normAutofit fontScale="92500"/>
          </a:bodyPr>
          <a:lstStyle/>
          <a:p>
            <a:pPr marL="342900" indent="-342900">
              <a:buFont typeface="Arial" panose="020B0604020202020204" pitchFamily="34" charset="0"/>
              <a:buChar char="•"/>
            </a:pPr>
            <a:r>
              <a:rPr lang="en-GB" dirty="0">
                <a:solidFill>
                  <a:schemeClr val="tx1"/>
                </a:solidFill>
              </a:rPr>
              <a:t>All authentication will be using the Care Identity Service (CIS).</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CIS is an end-to-end service covering identity management, access management, smartcards and authenticators, authentication and authorisation for health and social care workers.</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If you already have a CIS account, you will use this to sign in.</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If you do not, your organisation’s </a:t>
            </a:r>
            <a:r>
              <a:rPr lang="en-GB" dirty="0">
                <a:solidFill>
                  <a:schemeClr val="tx1"/>
                </a:solidFill>
                <a:hlinkClick r:id="rId3"/>
              </a:rPr>
              <a:t>Registration Authority</a:t>
            </a:r>
            <a:r>
              <a:rPr lang="en-GB" dirty="0">
                <a:solidFill>
                  <a:schemeClr val="tx1"/>
                </a:solidFill>
              </a:rPr>
              <a:t> can provide you with an account.</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When you sign in, you will need to do two factor authentication.</a:t>
            </a:r>
          </a:p>
          <a:p>
            <a:pPr marL="1028700" lvl="1" indent="-342900"/>
            <a:r>
              <a:rPr lang="en-GB" dirty="0">
                <a:solidFill>
                  <a:schemeClr val="tx1"/>
                </a:solidFill>
              </a:rPr>
              <a:t>This can be done with or without a mobile phone using a CIS account – please discuss your options with your Registration Authority.</a:t>
            </a:r>
            <a:endParaRPr lang="en-GB" b="1" dirty="0">
              <a:solidFill>
                <a:schemeClr val="tx1"/>
              </a:solidFill>
            </a:endParaRPr>
          </a:p>
        </p:txBody>
      </p:sp>
    </p:spTree>
    <p:extLst>
      <p:ext uri="{BB962C8B-B14F-4D97-AF65-F5344CB8AC3E}">
        <p14:creationId xmlns:p14="http://schemas.microsoft.com/office/powerpoint/2010/main" val="653941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B8343-DFEA-511A-A4EE-DB2CF043CFC2}"/>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BA84946F-B915-72E4-D7E6-361377B72D22}"/>
              </a:ext>
            </a:extLst>
          </p:cNvPr>
          <p:cNvSpPr>
            <a:spLocks noGrp="1"/>
          </p:cNvSpPr>
          <p:nvPr>
            <p:ph type="title"/>
          </p:nvPr>
        </p:nvSpPr>
        <p:spPr>
          <a:xfrm>
            <a:off x="432000" y="432000"/>
            <a:ext cx="11404154" cy="865186"/>
          </a:xfrm>
        </p:spPr>
        <p:txBody>
          <a:bodyPr>
            <a:normAutofit/>
          </a:bodyPr>
          <a:lstStyle/>
          <a:p>
            <a:r>
              <a:rPr lang="en-GB" spc="-40" dirty="0"/>
              <a:t>Permission to submit</a:t>
            </a:r>
          </a:p>
        </p:txBody>
      </p:sp>
      <p:sp>
        <p:nvSpPr>
          <p:cNvPr id="4" name="Content Placeholder 3">
            <a:extLst>
              <a:ext uri="{FF2B5EF4-FFF2-40B4-BE49-F238E27FC236}">
                <a16:creationId xmlns:a16="http://schemas.microsoft.com/office/drawing/2014/main" id="{44DCC60C-7FB0-C34C-DCBA-8A9F4D785D93}"/>
              </a:ext>
            </a:extLst>
          </p:cNvPr>
          <p:cNvSpPr>
            <a:spLocks noGrp="1"/>
          </p:cNvSpPr>
          <p:nvPr>
            <p:ph idx="1"/>
          </p:nvPr>
        </p:nvSpPr>
        <p:spPr>
          <a:xfrm>
            <a:off x="432000" y="1486123"/>
            <a:ext cx="11088000" cy="4543201"/>
          </a:xfrm>
        </p:spPr>
        <p:txBody>
          <a:bodyPr>
            <a:normAutofit/>
          </a:bodyPr>
          <a:lstStyle/>
          <a:p>
            <a:pPr marL="342900" indent="-342900">
              <a:buFont typeface="Arial" panose="020B0604020202020204" pitchFamily="34" charset="0"/>
              <a:buChar char="•"/>
            </a:pPr>
            <a:r>
              <a:rPr lang="en-GB" dirty="0">
                <a:solidFill>
                  <a:schemeClr val="tx1"/>
                </a:solidFill>
              </a:rPr>
              <a:t>We will migrate the permissions of existing DIDS submitters to the new system.</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However, if your current DIDS account and your CIS account are associated with different email addresses, we cannot guarantee your permissions will be migrated.</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If you need a new permission to submit on behalf of an organisation, you must sign into NDSP using CIS and complete the “permission request” form. </a:t>
            </a:r>
          </a:p>
          <a:p>
            <a:pPr marL="342900" indent="-342900">
              <a:buFont typeface="Arial" panose="020B0604020202020204" pitchFamily="34" charset="0"/>
              <a:buChar char="•"/>
            </a:pPr>
            <a:endParaRPr lang="en-GB" dirty="0">
              <a:solidFill>
                <a:schemeClr val="tx1"/>
              </a:solidFill>
            </a:endParaRPr>
          </a:p>
          <a:p>
            <a:pPr marL="342900" indent="-342900">
              <a:buFont typeface="Arial" panose="020B0604020202020204" pitchFamily="34" charset="0"/>
              <a:buChar char="•"/>
            </a:pPr>
            <a:r>
              <a:rPr lang="en-GB" dirty="0">
                <a:solidFill>
                  <a:schemeClr val="tx1"/>
                </a:solidFill>
              </a:rPr>
              <a:t>The request will be emailed to - and need to be approved by - one of your organisation’s Information Governance Leads (Caldicott Guardian, SIRO or IAO), as named on the ODS Search and Export Portal.</a:t>
            </a:r>
          </a:p>
        </p:txBody>
      </p:sp>
    </p:spTree>
    <p:extLst>
      <p:ext uri="{BB962C8B-B14F-4D97-AF65-F5344CB8AC3E}">
        <p14:creationId xmlns:p14="http://schemas.microsoft.com/office/powerpoint/2010/main" val="2819777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00F496-74F4-6491-DAE6-E7051659C1D3}"/>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6F08C677-815B-19E5-8E83-773CCC491710}"/>
              </a:ext>
            </a:extLst>
          </p:cNvPr>
          <p:cNvSpPr>
            <a:spLocks noGrp="1"/>
          </p:cNvSpPr>
          <p:nvPr>
            <p:ph type="title"/>
          </p:nvPr>
        </p:nvSpPr>
        <p:spPr>
          <a:xfrm>
            <a:off x="432000" y="432000"/>
            <a:ext cx="11404154" cy="865186"/>
          </a:xfrm>
        </p:spPr>
        <p:txBody>
          <a:bodyPr>
            <a:normAutofit/>
          </a:bodyPr>
          <a:lstStyle/>
          <a:p>
            <a:r>
              <a:rPr lang="en-GB" spc="-40" dirty="0"/>
              <a:t>Guidance</a:t>
            </a:r>
          </a:p>
        </p:txBody>
      </p:sp>
      <p:sp>
        <p:nvSpPr>
          <p:cNvPr id="4" name="Content Placeholder 3">
            <a:extLst>
              <a:ext uri="{FF2B5EF4-FFF2-40B4-BE49-F238E27FC236}">
                <a16:creationId xmlns:a16="http://schemas.microsoft.com/office/drawing/2014/main" id="{73C0A6B0-1D46-90C5-A757-1704D84BB794}"/>
              </a:ext>
            </a:extLst>
          </p:cNvPr>
          <p:cNvSpPr>
            <a:spLocks noGrp="1"/>
          </p:cNvSpPr>
          <p:nvPr>
            <p:ph idx="1"/>
          </p:nvPr>
        </p:nvSpPr>
        <p:spPr>
          <a:xfrm>
            <a:off x="432001" y="1486123"/>
            <a:ext cx="2679794" cy="4543201"/>
          </a:xfrm>
        </p:spPr>
        <p:txBody>
          <a:bodyPr>
            <a:normAutofit/>
          </a:bodyPr>
          <a:lstStyle/>
          <a:p>
            <a:r>
              <a:rPr lang="en-GB" dirty="0">
                <a:solidFill>
                  <a:schemeClr val="tx1"/>
                </a:solidFill>
              </a:rPr>
              <a:t>Full guidance will be available on NHS Futures when we launch the UAT version.</a:t>
            </a:r>
          </a:p>
        </p:txBody>
      </p:sp>
      <p:pic>
        <p:nvPicPr>
          <p:cNvPr id="1026" name="Picture 2">
            <a:extLst>
              <a:ext uri="{FF2B5EF4-FFF2-40B4-BE49-F238E27FC236}">
                <a16:creationId xmlns:a16="http://schemas.microsoft.com/office/drawing/2014/main" id="{E3EB1BEE-1BC7-A4D3-79F4-0721BAEB40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2094" y="985285"/>
            <a:ext cx="8500547" cy="4679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1227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60089-BDBA-DF02-598C-69569F80E8F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74C8FB5-1472-CBAC-5811-5BBC71EEB863}"/>
              </a:ext>
            </a:extLst>
          </p:cNvPr>
          <p:cNvSpPr>
            <a:spLocks noGrp="1"/>
          </p:cNvSpPr>
          <p:nvPr>
            <p:ph type="body" sz="quarter" idx="14"/>
          </p:nvPr>
        </p:nvSpPr>
        <p:spPr>
          <a:xfrm>
            <a:off x="882932" y="2520000"/>
            <a:ext cx="6948488" cy="1964914"/>
          </a:xfrm>
        </p:spPr>
        <p:txBody>
          <a:bodyPr/>
          <a:lstStyle/>
          <a:p>
            <a:pPr>
              <a:lnSpc>
                <a:spcPct val="100000"/>
              </a:lnSpc>
            </a:pPr>
            <a:r>
              <a:rPr lang="en-GB" sz="6600">
                <a:latin typeface="+mj-lt"/>
              </a:rPr>
              <a:t>NDSP demo</a:t>
            </a:r>
          </a:p>
        </p:txBody>
      </p:sp>
    </p:spTree>
    <p:extLst>
      <p:ext uri="{BB962C8B-B14F-4D97-AF65-F5344CB8AC3E}">
        <p14:creationId xmlns:p14="http://schemas.microsoft.com/office/powerpoint/2010/main" val="239034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2F598-1F96-7731-2CD2-E04FD7F6156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9264816-15C2-004D-7C8A-B0BCE20F3F22}"/>
              </a:ext>
            </a:extLst>
          </p:cNvPr>
          <p:cNvSpPr>
            <a:spLocks noGrp="1"/>
          </p:cNvSpPr>
          <p:nvPr>
            <p:ph type="body" sz="quarter" idx="14"/>
          </p:nvPr>
        </p:nvSpPr>
        <p:spPr>
          <a:xfrm>
            <a:off x="903480" y="1780261"/>
            <a:ext cx="6948488" cy="1964914"/>
          </a:xfrm>
        </p:spPr>
        <p:txBody>
          <a:bodyPr vert="horz" lIns="0" tIns="0" rIns="0" bIns="0" rtlCol="0" anchor="t">
            <a:noAutofit/>
          </a:bodyPr>
          <a:lstStyle/>
          <a:p>
            <a:pPr>
              <a:lnSpc>
                <a:spcPct val="100000"/>
              </a:lnSpc>
            </a:pPr>
            <a:r>
              <a:rPr lang="en-GB" sz="6600"/>
              <a:t>User research: help shape NDSP</a:t>
            </a:r>
            <a:endParaRPr lang="en-GB" sz="6600">
              <a:latin typeface="+mj-lt"/>
              <a:cs typeface="Arial"/>
            </a:endParaRPr>
          </a:p>
        </p:txBody>
      </p:sp>
    </p:spTree>
    <p:extLst>
      <p:ext uri="{BB962C8B-B14F-4D97-AF65-F5344CB8AC3E}">
        <p14:creationId xmlns:p14="http://schemas.microsoft.com/office/powerpoint/2010/main" val="1103819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D28C4-12A6-3C40-5F47-2021D97B5AA4}"/>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E791E6B9-334B-A102-0758-01E180F0B012}"/>
              </a:ext>
            </a:extLst>
          </p:cNvPr>
          <p:cNvSpPr>
            <a:spLocks noGrp="1"/>
          </p:cNvSpPr>
          <p:nvPr>
            <p:ph type="title"/>
          </p:nvPr>
        </p:nvSpPr>
        <p:spPr>
          <a:xfrm>
            <a:off x="432000" y="432000"/>
            <a:ext cx="11404154" cy="865186"/>
          </a:xfrm>
        </p:spPr>
        <p:txBody>
          <a:bodyPr>
            <a:normAutofit fontScale="90000"/>
          </a:bodyPr>
          <a:lstStyle/>
          <a:p>
            <a:r>
              <a:rPr lang="en-GB" spc="-40"/>
              <a:t>You can shape the National Data Submission Platform</a:t>
            </a:r>
          </a:p>
        </p:txBody>
      </p:sp>
      <p:sp>
        <p:nvSpPr>
          <p:cNvPr id="5" name="Content Placeholder 4">
            <a:extLst>
              <a:ext uri="{FF2B5EF4-FFF2-40B4-BE49-F238E27FC236}">
                <a16:creationId xmlns:a16="http://schemas.microsoft.com/office/drawing/2014/main" id="{EBCC0F3F-8C87-7903-F572-2BBC3A452E18}"/>
              </a:ext>
            </a:extLst>
          </p:cNvPr>
          <p:cNvSpPr>
            <a:spLocks noGrp="1"/>
          </p:cNvSpPr>
          <p:nvPr>
            <p:ph idx="1"/>
          </p:nvPr>
        </p:nvSpPr>
        <p:spPr>
          <a:xfrm>
            <a:off x="432000" y="1406014"/>
            <a:ext cx="11088000" cy="5161934"/>
          </a:xfrm>
        </p:spPr>
        <p:txBody>
          <a:bodyPr vert="horz" lIns="0" tIns="0" rIns="0" bIns="0" rtlCol="0" anchor="t">
            <a:normAutofit/>
          </a:bodyPr>
          <a:lstStyle/>
          <a:p>
            <a:pPr>
              <a:lnSpc>
                <a:spcPct val="120000"/>
              </a:lnSpc>
            </a:pPr>
            <a:r>
              <a:rPr lang="en-GB" sz="2800"/>
              <a:t>Ongoing user research supports the design and development of NDIT.</a:t>
            </a:r>
            <a:endParaRPr lang="en-GB" sz="2800">
              <a:cs typeface="Arial"/>
            </a:endParaRPr>
          </a:p>
          <a:p>
            <a:pPr>
              <a:lnSpc>
                <a:spcPct val="120000"/>
              </a:lnSpc>
            </a:pPr>
            <a:r>
              <a:rPr lang="en-GB" sz="2800"/>
              <a:t>It is very important to have your involvement:</a:t>
            </a:r>
            <a:endParaRPr lang="en-GB" sz="2800">
              <a:cs typeface="Arial" panose="020B0604020202020204"/>
            </a:endParaRPr>
          </a:p>
          <a:p>
            <a:pPr marL="342900" indent="-342900">
              <a:lnSpc>
                <a:spcPct val="120000"/>
              </a:lnSpc>
              <a:buFont typeface="Arial" panose="020B0604020202020204" pitchFamily="34" charset="0"/>
              <a:buChar char="•"/>
            </a:pPr>
            <a:r>
              <a:rPr lang="en-GB" sz="2400"/>
              <a:t>Understanding your needs and challenges</a:t>
            </a:r>
            <a:endParaRPr lang="en-GB" sz="2400">
              <a:cs typeface="Arial" panose="020B0604020202020204"/>
            </a:endParaRPr>
          </a:p>
          <a:p>
            <a:pPr marL="342900" indent="-342900">
              <a:lnSpc>
                <a:spcPct val="120000"/>
              </a:lnSpc>
              <a:buFont typeface="Arial" panose="020B0604020202020204" pitchFamily="34" charset="0"/>
              <a:buChar char="•"/>
            </a:pPr>
            <a:r>
              <a:rPr lang="en-GB" sz="2400"/>
              <a:t>Testing and improving designs.</a:t>
            </a:r>
            <a:endParaRPr lang="en-GB" sz="2400">
              <a:cs typeface="Arial" panose="020B0604020202020204"/>
            </a:endParaRPr>
          </a:p>
          <a:p>
            <a:pPr>
              <a:lnSpc>
                <a:spcPct val="120000"/>
              </a:lnSpc>
            </a:pPr>
            <a:br>
              <a:rPr lang="en-GB" sz="2800"/>
            </a:br>
            <a:r>
              <a:rPr lang="en-GB" sz="2800"/>
              <a:t>You have already helped us improve:</a:t>
            </a:r>
            <a:endParaRPr lang="en-GB" sz="2800">
              <a:cs typeface="Arial" panose="020B0604020202020204"/>
            </a:endParaRPr>
          </a:p>
          <a:p>
            <a:pPr marL="342900" indent="-342900">
              <a:lnSpc>
                <a:spcPct val="120000"/>
              </a:lnSpc>
              <a:buFont typeface="Arial" panose="020B0604020202020204" pitchFamily="34" charset="0"/>
              <a:buChar char="•"/>
            </a:pPr>
            <a:r>
              <a:rPr lang="en-GB" sz="2400">
                <a:cs typeface="Arial"/>
              </a:rPr>
              <a:t>File submission</a:t>
            </a:r>
          </a:p>
          <a:p>
            <a:pPr marL="342900" indent="-342900">
              <a:lnSpc>
                <a:spcPct val="120000"/>
              </a:lnSpc>
              <a:buFont typeface="Arial" panose="020B0604020202020204" pitchFamily="34" charset="0"/>
              <a:buChar char="•"/>
            </a:pPr>
            <a:r>
              <a:rPr lang="en-GB" sz="2400">
                <a:cs typeface="Arial"/>
              </a:rPr>
              <a:t>Access to error reports</a:t>
            </a:r>
          </a:p>
          <a:p>
            <a:pPr marL="342900" indent="-342900">
              <a:lnSpc>
                <a:spcPct val="120000"/>
              </a:lnSpc>
              <a:buFont typeface="Arial" panose="020B0604020202020204" pitchFamily="34" charset="0"/>
              <a:buChar char="•"/>
            </a:pPr>
            <a:r>
              <a:rPr lang="en-GB" sz="2400">
                <a:cs typeface="Arial"/>
              </a:rPr>
              <a:t>Requesting access to collections</a:t>
            </a:r>
          </a:p>
          <a:p>
            <a:pPr marL="1143000" lvl="1">
              <a:lnSpc>
                <a:spcPct val="120000"/>
              </a:lnSpc>
              <a:buChar char="•"/>
            </a:pPr>
            <a:endParaRPr lang="en-GB" sz="3200">
              <a:cs typeface="Arial"/>
            </a:endParaRPr>
          </a:p>
          <a:p>
            <a:pPr marL="342900" indent="-342900">
              <a:lnSpc>
                <a:spcPct val="120000"/>
              </a:lnSpc>
              <a:buChar char="•"/>
            </a:pPr>
            <a:endParaRPr lang="en-GB" sz="2400">
              <a:cs typeface="Arial"/>
            </a:endParaRPr>
          </a:p>
        </p:txBody>
      </p:sp>
    </p:spTree>
    <p:extLst>
      <p:ext uri="{BB962C8B-B14F-4D97-AF65-F5344CB8AC3E}">
        <p14:creationId xmlns:p14="http://schemas.microsoft.com/office/powerpoint/2010/main" val="2009302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317314-47C8-05E5-3535-19FCEECCD971}"/>
            </a:ext>
          </a:extLst>
        </p:cNvPr>
        <p:cNvGrpSpPr/>
        <p:nvPr/>
      </p:nvGrpSpPr>
      <p:grpSpPr>
        <a:xfrm>
          <a:off x="0" y="0"/>
          <a:ext cx="0" cy="0"/>
          <a:chOff x="0" y="0"/>
          <a:chExt cx="0" cy="0"/>
        </a:xfrm>
      </p:grpSpPr>
      <p:sp>
        <p:nvSpPr>
          <p:cNvPr id="17" name="Title 4">
            <a:extLst>
              <a:ext uri="{FF2B5EF4-FFF2-40B4-BE49-F238E27FC236}">
                <a16:creationId xmlns:a16="http://schemas.microsoft.com/office/drawing/2014/main" id="{F8225936-20E8-0899-AF52-0A278852B755}"/>
              </a:ext>
            </a:extLst>
          </p:cNvPr>
          <p:cNvSpPr>
            <a:spLocks noGrp="1"/>
          </p:cNvSpPr>
          <p:nvPr>
            <p:ph type="title"/>
          </p:nvPr>
        </p:nvSpPr>
        <p:spPr>
          <a:xfrm>
            <a:off x="432000" y="432000"/>
            <a:ext cx="11404154" cy="865186"/>
          </a:xfrm>
        </p:spPr>
        <p:txBody>
          <a:bodyPr/>
          <a:lstStyle/>
          <a:p>
            <a:r>
              <a:rPr lang="en-GB" spc="-40"/>
              <a:t>How to get involved: </a:t>
            </a:r>
          </a:p>
        </p:txBody>
      </p:sp>
      <p:sp>
        <p:nvSpPr>
          <p:cNvPr id="5" name="Content Placeholder 4">
            <a:extLst>
              <a:ext uri="{FF2B5EF4-FFF2-40B4-BE49-F238E27FC236}">
                <a16:creationId xmlns:a16="http://schemas.microsoft.com/office/drawing/2014/main" id="{55381518-314E-10BF-49E2-816D4619FB4F}"/>
              </a:ext>
            </a:extLst>
          </p:cNvPr>
          <p:cNvSpPr>
            <a:spLocks noGrp="1"/>
          </p:cNvSpPr>
          <p:nvPr>
            <p:ph idx="1"/>
          </p:nvPr>
        </p:nvSpPr>
        <p:spPr>
          <a:xfrm>
            <a:off x="432000" y="1406014"/>
            <a:ext cx="11088000" cy="5161934"/>
          </a:xfrm>
        </p:spPr>
        <p:txBody>
          <a:bodyPr vert="horz" lIns="0" tIns="0" rIns="0" bIns="0" rtlCol="0" anchor="t">
            <a:normAutofit fontScale="92500" lnSpcReduction="20000"/>
          </a:bodyPr>
          <a:lstStyle/>
          <a:p>
            <a:pPr marL="457200" indent="-457200">
              <a:lnSpc>
                <a:spcPct val="120000"/>
              </a:lnSpc>
              <a:buFont typeface="Arial" panose="020B0604020202020204" pitchFamily="34" charset="0"/>
              <a:buChar char="•"/>
            </a:pPr>
            <a:r>
              <a:rPr lang="en-GB" sz="3200"/>
              <a:t>Volunteer to help with content testing: contribute to a structured review the user guidance documents</a:t>
            </a:r>
          </a:p>
          <a:p>
            <a:pPr marL="457200" indent="-457200">
              <a:lnSpc>
                <a:spcPct val="120000"/>
              </a:lnSpc>
              <a:buFont typeface="Arial" panose="020B0604020202020204" pitchFamily="34" charset="0"/>
              <a:buChar char="•"/>
            </a:pPr>
            <a:r>
              <a:rPr lang="en-GB" sz="3200">
                <a:cs typeface="Arial"/>
              </a:rPr>
              <a:t>Attend our upcoming workshop to review error reporting file structure</a:t>
            </a:r>
          </a:p>
          <a:p>
            <a:pPr marL="457200" indent="-457200">
              <a:lnSpc>
                <a:spcPct val="120000"/>
              </a:lnSpc>
              <a:buFont typeface="Arial" panose="020B0604020202020204" pitchFamily="34" charset="0"/>
              <a:buChar char="•"/>
            </a:pPr>
            <a:r>
              <a:rPr lang="en-GB" sz="3200">
                <a:cs typeface="Arial"/>
              </a:rPr>
              <a:t>UAT feedback and research interviews</a:t>
            </a:r>
            <a:br>
              <a:rPr lang="en-GB" sz="3200">
                <a:cs typeface="Arial"/>
              </a:rPr>
            </a:br>
            <a:endParaRPr lang="en-GB" sz="3200">
              <a:cs typeface="Arial"/>
            </a:endParaRPr>
          </a:p>
          <a:p>
            <a:pPr marL="457200" indent="-457200">
              <a:lnSpc>
                <a:spcPct val="120000"/>
              </a:lnSpc>
              <a:buFont typeface="Arial" panose="020B0604020202020204" pitchFamily="34" charset="0"/>
              <a:buChar char="•"/>
            </a:pPr>
            <a:r>
              <a:rPr lang="en-GB" sz="3200">
                <a:cs typeface="Arial"/>
              </a:rPr>
              <a:t>Email </a:t>
            </a:r>
            <a:r>
              <a:rPr lang="en-GB" sz="3200">
                <a:cs typeface="Arial"/>
                <a:hlinkClick r:id="rId3"/>
              </a:rPr>
              <a:t>Abhilaasha.Kaul2@nhs.net</a:t>
            </a:r>
            <a:r>
              <a:rPr lang="en-GB" sz="3200">
                <a:cs typeface="Arial"/>
              </a:rPr>
              <a:t> or look out for our invites in the DIDS user group. </a:t>
            </a:r>
            <a:br>
              <a:rPr lang="en-GB" sz="3200">
                <a:cs typeface="Arial"/>
              </a:rPr>
            </a:br>
            <a:br>
              <a:rPr lang="en-GB" sz="3200">
                <a:cs typeface="Arial"/>
              </a:rPr>
            </a:br>
            <a:endParaRPr lang="en-GB" sz="3200">
              <a:cs typeface="Arial"/>
            </a:endParaRPr>
          </a:p>
        </p:txBody>
      </p:sp>
    </p:spTree>
    <p:extLst>
      <p:ext uri="{BB962C8B-B14F-4D97-AF65-F5344CB8AC3E}">
        <p14:creationId xmlns:p14="http://schemas.microsoft.com/office/powerpoint/2010/main" val="122747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10436-683A-340F-4363-3D54E53736E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50EFC74-016E-7E88-288B-DDEABF130E4B}"/>
              </a:ext>
            </a:extLst>
          </p:cNvPr>
          <p:cNvSpPr>
            <a:spLocks noGrp="1"/>
          </p:cNvSpPr>
          <p:nvPr>
            <p:ph idx="1"/>
          </p:nvPr>
        </p:nvSpPr>
        <p:spPr>
          <a:xfrm>
            <a:off x="432000" y="1477108"/>
            <a:ext cx="11088000" cy="4750891"/>
          </a:xfrm>
        </p:spPr>
        <p:txBody>
          <a:bodyPr>
            <a:normAutofit fontScale="92500" lnSpcReduction="20000"/>
          </a:bodyPr>
          <a:lstStyle/>
          <a:p>
            <a:r>
              <a:rPr lang="en-GB" sz="1900" dirty="0">
                <a:ea typeface="Calibri" panose="020F0502020204030204" pitchFamily="34" charset="0"/>
                <a:cs typeface="Times New Roman" panose="02020603050405020304" pitchFamily="18" charset="0"/>
              </a:rPr>
              <a:t>This is the fourth in a series of planned webinars which is relevant to all providers, suppliers and services that are or may be in scope to submit the Diagnostic Imaging Data Set (DIDS). </a:t>
            </a:r>
          </a:p>
          <a:p>
            <a:endParaRPr lang="en-GB" sz="1900" dirty="0">
              <a:ea typeface="Calibri" panose="020F0502020204030204" pitchFamily="34" charset="0"/>
              <a:cs typeface="Times New Roman" panose="02020603050405020304" pitchFamily="18" charset="0"/>
            </a:endParaRPr>
          </a:p>
          <a:p>
            <a:r>
              <a:rPr lang="en-GB" sz="1900" dirty="0">
                <a:ea typeface="Calibri" panose="020F0502020204030204" pitchFamily="34" charset="0"/>
                <a:cs typeface="Times New Roman" panose="02020603050405020304" pitchFamily="18" charset="0"/>
              </a:rPr>
              <a:t>The slides from the first 3 implementation webinars are available here: </a:t>
            </a:r>
            <a:r>
              <a:rPr lang="en-GB" sz="2000" dirty="0">
                <a:hlinkClick r:id="rId3"/>
              </a:rPr>
              <a:t>Diagnostic Imaging Data Set (DIDS) implementation tools and guidance - NHS England Digital</a:t>
            </a:r>
            <a:endParaRPr lang="en-GB" sz="1900" dirty="0">
              <a:ea typeface="Calibri" panose="020F0502020204030204" pitchFamily="34" charset="0"/>
              <a:cs typeface="Times New Roman" panose="02020603050405020304" pitchFamily="18" charset="0"/>
            </a:endParaRPr>
          </a:p>
          <a:p>
            <a:endParaRPr lang="en-GB" sz="1900" dirty="0">
              <a:ea typeface="Calibri" panose="020F0502020204030204" pitchFamily="34" charset="0"/>
              <a:cs typeface="Times New Roman" panose="02020603050405020304" pitchFamily="18" charset="0"/>
            </a:endParaRPr>
          </a:p>
          <a:p>
            <a:pPr lvl="0">
              <a:lnSpc>
                <a:spcPct val="115000"/>
              </a:lnSpc>
              <a:spcAft>
                <a:spcPts val="300"/>
              </a:spcAft>
            </a:pPr>
            <a:r>
              <a:rPr lang="en-GB" sz="1900" dirty="0">
                <a:ea typeface="Calibri" panose="020F0502020204030204" pitchFamily="34" charset="0"/>
                <a:cs typeface="Times New Roman" panose="02020603050405020304" pitchFamily="18" charset="0"/>
              </a:rPr>
              <a:t>The target audience for this webinar is: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All care providers / submitters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IT system providers</a:t>
            </a:r>
          </a:p>
          <a:p>
            <a:pPr marL="1028700" lvl="1" indent="-342900">
              <a:lnSpc>
                <a:spcPct val="125000"/>
              </a:lnSpc>
              <a:spcAft>
                <a:spcPts val="300"/>
              </a:spcAft>
            </a:pPr>
            <a:r>
              <a:rPr lang="en-GB" sz="1900" dirty="0">
                <a:ea typeface="Calibri" panose="020F0502020204030204" pitchFamily="34" charset="0"/>
                <a:cs typeface="Calibri" panose="020F0502020204030204" pitchFamily="34" charset="0"/>
              </a:rPr>
              <a:t>Other stakeholders with an interest in DIDS data</a:t>
            </a:r>
          </a:p>
          <a:p>
            <a:pPr lvl="0">
              <a:lnSpc>
                <a:spcPct val="115000"/>
              </a:lnSpc>
              <a:spcAft>
                <a:spcPts val="300"/>
              </a:spcAft>
            </a:pPr>
            <a:endParaRPr lang="en-GB" sz="1900" dirty="0">
              <a:highlight>
                <a:srgbClr val="FFFF00"/>
              </a:highlight>
              <a:ea typeface="Calibri" panose="020F0502020204030204" pitchFamily="34" charset="0"/>
              <a:cs typeface="Calibri" panose="020F0502020204030204" pitchFamily="34" charset="0"/>
            </a:endParaRPr>
          </a:p>
          <a:p>
            <a:pPr lvl="0">
              <a:lnSpc>
                <a:spcPct val="115000"/>
              </a:lnSpc>
              <a:spcAft>
                <a:spcPts val="300"/>
              </a:spcAft>
            </a:pPr>
            <a:r>
              <a:rPr lang="en-GB" sz="1900" dirty="0">
                <a:ea typeface="Calibri" panose="020F0502020204030204" pitchFamily="34" charset="0"/>
                <a:cs typeface="Calibri" panose="020F0502020204030204" pitchFamily="34" charset="0"/>
              </a:rPr>
              <a:t>The focus of this webinar will be primarily a recap of elements covered from webinars 1, 2 &amp; 3, an update on the DIDS v2.0 User Guidance, address some FAQs and an update on the latest NDIT developments.</a:t>
            </a:r>
          </a:p>
          <a:p>
            <a:pPr lvl="0">
              <a:lnSpc>
                <a:spcPct val="115000"/>
              </a:lnSpc>
              <a:spcAft>
                <a:spcPts val="300"/>
              </a:spcAft>
            </a:pPr>
            <a:endParaRPr lang="en-GB" sz="1900" dirty="0">
              <a:ea typeface="Calibri" panose="020F0502020204030204" pitchFamily="34" charset="0"/>
              <a:cs typeface="Calibri" panose="020F0502020204030204" pitchFamily="34" charset="0"/>
            </a:endParaRPr>
          </a:p>
          <a:p>
            <a:pPr lvl="0">
              <a:lnSpc>
                <a:spcPct val="115000"/>
              </a:lnSpc>
              <a:spcAft>
                <a:spcPts val="300"/>
              </a:spcAft>
            </a:pPr>
            <a:r>
              <a:rPr lang="en-GB" sz="1900" dirty="0">
                <a:ea typeface="Calibri" panose="020F0502020204030204" pitchFamily="34" charset="0"/>
                <a:cs typeface="Calibri" panose="020F0502020204030204" pitchFamily="34" charset="0"/>
              </a:rPr>
              <a:t>Future webinars planned for 11 February and 18 March 2026 (both 10 a.m. to 11:30 a.m.)</a:t>
            </a:r>
          </a:p>
        </p:txBody>
      </p:sp>
      <p:sp>
        <p:nvSpPr>
          <p:cNvPr id="17" name="Title 4">
            <a:extLst>
              <a:ext uri="{FF2B5EF4-FFF2-40B4-BE49-F238E27FC236}">
                <a16:creationId xmlns:a16="http://schemas.microsoft.com/office/drawing/2014/main" id="{4F01BC58-B3FC-49FB-D609-CFD59EF4118F}"/>
              </a:ext>
            </a:extLst>
          </p:cNvPr>
          <p:cNvSpPr>
            <a:spLocks noGrp="1"/>
          </p:cNvSpPr>
          <p:nvPr>
            <p:ph type="title"/>
          </p:nvPr>
        </p:nvSpPr>
        <p:spPr/>
        <p:txBody>
          <a:bodyPr/>
          <a:lstStyle/>
          <a:p>
            <a:r>
              <a:rPr lang="en-GB" spc="-40" dirty="0"/>
              <a:t>Webinars</a:t>
            </a:r>
          </a:p>
        </p:txBody>
      </p:sp>
      <p:pic>
        <p:nvPicPr>
          <p:cNvPr id="3" name="Graphic 2" descr="Group with solid fill">
            <a:extLst>
              <a:ext uri="{FF2B5EF4-FFF2-40B4-BE49-F238E27FC236}">
                <a16:creationId xmlns:a16="http://schemas.microsoft.com/office/drawing/2014/main" id="{F9137395-C7E8-B5D3-7E91-E03F41CBB7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59440" y="432000"/>
            <a:ext cx="914400" cy="914400"/>
          </a:xfrm>
          <a:prstGeom prst="rect">
            <a:avLst/>
          </a:prstGeom>
        </p:spPr>
      </p:pic>
    </p:spTree>
    <p:extLst>
      <p:ext uri="{BB962C8B-B14F-4D97-AF65-F5344CB8AC3E}">
        <p14:creationId xmlns:p14="http://schemas.microsoft.com/office/powerpoint/2010/main" val="65632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93C40EA-D70B-621E-C382-8B47FD893828}"/>
              </a:ext>
            </a:extLst>
          </p:cNvPr>
          <p:cNvSpPr txBox="1"/>
          <p:nvPr/>
        </p:nvSpPr>
        <p:spPr>
          <a:xfrm>
            <a:off x="4536742" y="351934"/>
            <a:ext cx="5975200" cy="1815882"/>
          </a:xfrm>
          <a:prstGeom prst="rect">
            <a:avLst/>
          </a:prstGeom>
          <a:noFill/>
        </p:spPr>
        <p:txBody>
          <a:bodyPr wrap="square" rtlCol="0">
            <a:spAutoFit/>
          </a:bodyPr>
          <a:lstStyle/>
          <a:p>
            <a:r>
              <a:rPr lang="en-GB" sz="2800"/>
              <a:t>If you have any queries regarding NDIT, please contact: </a:t>
            </a:r>
          </a:p>
          <a:p>
            <a:endParaRPr lang="en-GB" sz="2800"/>
          </a:p>
          <a:p>
            <a:r>
              <a:rPr lang="en-GB" sz="2800" b="1"/>
              <a:t>england.nditprogramme@nhs.net</a:t>
            </a:r>
          </a:p>
        </p:txBody>
      </p:sp>
    </p:spTree>
    <p:extLst>
      <p:ext uri="{BB962C8B-B14F-4D97-AF65-F5344CB8AC3E}">
        <p14:creationId xmlns:p14="http://schemas.microsoft.com/office/powerpoint/2010/main" val="2581382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AA245-45AA-F0DC-10E7-81E51E7E7FA9}"/>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C9E2FAC-BC7A-6ABE-1FE8-A5626DE3DBEE}"/>
              </a:ext>
            </a:extLst>
          </p:cNvPr>
          <p:cNvSpPr>
            <a:spLocks noGrp="1"/>
          </p:cNvSpPr>
          <p:nvPr>
            <p:ph idx="1"/>
          </p:nvPr>
        </p:nvSpPr>
        <p:spPr>
          <a:xfrm>
            <a:off x="787094" y="1971675"/>
            <a:ext cx="10500031" cy="2021311"/>
          </a:xfrm>
        </p:spPr>
        <p:txBody>
          <a:bodyPr>
            <a:normAutofit fontScale="62500" lnSpcReduction="20000"/>
          </a:bodyPr>
          <a:lstStyle/>
          <a:p>
            <a:pPr marL="0" indent="0">
              <a:buNone/>
            </a:pPr>
            <a:endParaRPr lang="en-GB" sz="2400" b="1" dirty="0"/>
          </a:p>
          <a:p>
            <a:pPr marL="0" indent="0">
              <a:buNone/>
            </a:pPr>
            <a:endParaRPr lang="en-GB" sz="2400" b="1" dirty="0"/>
          </a:p>
          <a:p>
            <a:pPr marL="0" indent="0">
              <a:buNone/>
            </a:pPr>
            <a:endParaRPr lang="en-GB" sz="2400" b="1" dirty="0"/>
          </a:p>
          <a:p>
            <a:pPr marL="1162050" indent="-1162050"/>
            <a:r>
              <a:rPr lang="en-GB" sz="2400" b="1" dirty="0"/>
              <a:t>	</a:t>
            </a:r>
            <a:endParaRPr lang="en-GB" sz="1800" b="1" dirty="0"/>
          </a:p>
          <a:p>
            <a:pPr marL="1162050" indent="-1162050">
              <a:buNone/>
            </a:pPr>
            <a:endParaRPr lang="en-GB" sz="2400" dirty="0"/>
          </a:p>
          <a:p>
            <a:pPr marL="0" indent="0">
              <a:buNone/>
            </a:pPr>
            <a:r>
              <a:rPr lang="en-GB" sz="2400" b="1" dirty="0"/>
              <a:t>	</a:t>
            </a:r>
            <a:endParaRPr lang="en-GB" sz="2400" dirty="0"/>
          </a:p>
          <a:p>
            <a:pPr marL="0" indent="0">
              <a:buNone/>
            </a:pPr>
            <a:endParaRPr lang="en-GB" sz="2400" dirty="0"/>
          </a:p>
          <a:p>
            <a:pPr marL="0" indent="0">
              <a:buNone/>
            </a:pPr>
            <a:r>
              <a:rPr lang="en-GB" sz="2400" b="1" dirty="0"/>
              <a:t>	</a:t>
            </a:r>
            <a:endParaRPr lang="en-GB" sz="2400" dirty="0"/>
          </a:p>
        </p:txBody>
      </p:sp>
      <p:sp>
        <p:nvSpPr>
          <p:cNvPr id="17" name="Title 4">
            <a:extLst>
              <a:ext uri="{FF2B5EF4-FFF2-40B4-BE49-F238E27FC236}">
                <a16:creationId xmlns:a16="http://schemas.microsoft.com/office/drawing/2014/main" id="{FB7D5009-4ADF-2EC0-2420-4CB26285FB3D}"/>
              </a:ext>
            </a:extLst>
          </p:cNvPr>
          <p:cNvSpPr>
            <a:spLocks noGrp="1"/>
          </p:cNvSpPr>
          <p:nvPr>
            <p:ph type="title"/>
          </p:nvPr>
        </p:nvSpPr>
        <p:spPr>
          <a:xfrm>
            <a:off x="689088" y="942550"/>
            <a:ext cx="11404154" cy="865186"/>
          </a:xfrm>
        </p:spPr>
        <p:txBody>
          <a:bodyPr>
            <a:normAutofit/>
          </a:bodyPr>
          <a:lstStyle/>
          <a:p>
            <a:r>
              <a:rPr lang="en-GB" sz="4000" dirty="0"/>
              <a:t>Questions?</a:t>
            </a:r>
            <a:endParaRPr lang="en-GB" sz="4000" spc="-40" dirty="0"/>
          </a:p>
        </p:txBody>
      </p:sp>
      <p:pic>
        <p:nvPicPr>
          <p:cNvPr id="3" name="Graphic 2" descr="Email with solid fill">
            <a:extLst>
              <a:ext uri="{FF2B5EF4-FFF2-40B4-BE49-F238E27FC236}">
                <a16:creationId xmlns:a16="http://schemas.microsoft.com/office/drawing/2014/main" id="{07ECAAC9-A1F3-E75B-EA58-6E2097058A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9200" y="4431426"/>
            <a:ext cx="674400" cy="674400"/>
          </a:xfrm>
          <a:prstGeom prst="rect">
            <a:avLst/>
          </a:prstGeom>
        </p:spPr>
      </p:pic>
      <p:pic>
        <p:nvPicPr>
          <p:cNvPr id="6" name="Graphic 5" descr="Browser window with solid fill">
            <a:extLst>
              <a:ext uri="{FF2B5EF4-FFF2-40B4-BE49-F238E27FC236}">
                <a16:creationId xmlns:a16="http://schemas.microsoft.com/office/drawing/2014/main" id="{8D0B6198-DB5A-D260-9132-E2A6F08F05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9200" y="3309524"/>
            <a:ext cx="674400" cy="674400"/>
          </a:xfrm>
          <a:prstGeom prst="rect">
            <a:avLst/>
          </a:prstGeom>
        </p:spPr>
      </p:pic>
      <p:sp>
        <p:nvSpPr>
          <p:cNvPr id="9" name="TextBox 8">
            <a:extLst>
              <a:ext uri="{FF2B5EF4-FFF2-40B4-BE49-F238E27FC236}">
                <a16:creationId xmlns:a16="http://schemas.microsoft.com/office/drawing/2014/main" id="{142D412C-3933-4595-05A5-5FEA9315F8DC}"/>
              </a:ext>
            </a:extLst>
          </p:cNvPr>
          <p:cNvSpPr txBox="1"/>
          <p:nvPr/>
        </p:nvSpPr>
        <p:spPr>
          <a:xfrm>
            <a:off x="1640064" y="3254322"/>
            <a:ext cx="9211456" cy="461665"/>
          </a:xfrm>
          <a:prstGeom prst="rect">
            <a:avLst/>
          </a:prstGeom>
          <a:noFill/>
        </p:spPr>
        <p:txBody>
          <a:bodyPr wrap="square" rtlCol="0">
            <a:spAutoFit/>
          </a:bodyPr>
          <a:lstStyle/>
          <a:p>
            <a:r>
              <a:rPr lang="en-GB" sz="2400" b="1" dirty="0"/>
              <a:t>DIDS Webpage: </a:t>
            </a:r>
            <a:r>
              <a:rPr lang="en-GB" dirty="0">
                <a:hlinkClick r:id="rId7"/>
              </a:rPr>
              <a:t>Diagnostic Imaging Data Set (DIDS) - NHS England Digital</a:t>
            </a:r>
            <a:endParaRPr lang="en-GB" dirty="0"/>
          </a:p>
        </p:txBody>
      </p:sp>
      <p:sp>
        <p:nvSpPr>
          <p:cNvPr id="11" name="TextBox 10">
            <a:extLst>
              <a:ext uri="{FF2B5EF4-FFF2-40B4-BE49-F238E27FC236}">
                <a16:creationId xmlns:a16="http://schemas.microsoft.com/office/drawing/2014/main" id="{D811E736-60CF-085C-3135-A13F4F5B9157}"/>
              </a:ext>
            </a:extLst>
          </p:cNvPr>
          <p:cNvSpPr txBox="1"/>
          <p:nvPr/>
        </p:nvSpPr>
        <p:spPr>
          <a:xfrm>
            <a:off x="1640064" y="4537793"/>
            <a:ext cx="8177134" cy="461665"/>
          </a:xfrm>
          <a:prstGeom prst="rect">
            <a:avLst/>
          </a:prstGeom>
          <a:noFill/>
        </p:spPr>
        <p:txBody>
          <a:bodyPr wrap="square" rtlCol="0">
            <a:spAutoFit/>
          </a:bodyPr>
          <a:lstStyle/>
          <a:p>
            <a:r>
              <a:rPr lang="en-GB" sz="2400" b="1"/>
              <a:t>Get in touch: </a:t>
            </a:r>
            <a:r>
              <a:rPr lang="en-GB" sz="1800">
                <a:hlinkClick r:id="rId8"/>
              </a:rPr>
              <a:t>dataset.development@nhs.net</a:t>
            </a:r>
            <a:endParaRPr lang="en-GB"/>
          </a:p>
        </p:txBody>
      </p:sp>
      <p:pic>
        <p:nvPicPr>
          <p:cNvPr id="13" name="Graphic 12" descr="Questions with solid fill">
            <a:extLst>
              <a:ext uri="{FF2B5EF4-FFF2-40B4-BE49-F238E27FC236}">
                <a16:creationId xmlns:a16="http://schemas.microsoft.com/office/drawing/2014/main" id="{C22AC160-AB95-69F5-E470-DFDC76CDB90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10363451" y="667659"/>
            <a:ext cx="976137" cy="976137"/>
          </a:xfrm>
          <a:prstGeom prst="rect">
            <a:avLst/>
          </a:prstGeom>
        </p:spPr>
      </p:pic>
    </p:spTree>
    <p:extLst>
      <p:ext uri="{BB962C8B-B14F-4D97-AF65-F5344CB8AC3E}">
        <p14:creationId xmlns:p14="http://schemas.microsoft.com/office/powerpoint/2010/main" val="269032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B56E7-901A-E911-055C-25A84B999CE5}"/>
              </a:ext>
            </a:extLst>
          </p:cNvPr>
          <p:cNvSpPr>
            <a:spLocks noGrp="1"/>
          </p:cNvSpPr>
          <p:nvPr>
            <p:ph type="title" idx="4294967295"/>
          </p:nvPr>
        </p:nvSpPr>
        <p:spPr>
          <a:xfrm>
            <a:off x="0" y="-1325563"/>
            <a:ext cx="10515600" cy="1325563"/>
          </a:xfrm>
        </p:spPr>
        <p:txBody>
          <a:bodyPr vert="horz" lIns="91440" tIns="45720" rIns="91440" bIns="45720" rtlCol="0" anchor="b">
            <a:normAutofit/>
          </a:bodyPr>
          <a:lstStyle/>
          <a:p>
            <a:r>
              <a:rPr lang="en-GB" dirty="0"/>
              <a:t>End slide</a:t>
            </a:r>
          </a:p>
        </p:txBody>
      </p:sp>
    </p:spTree>
    <p:extLst>
      <p:ext uri="{BB962C8B-B14F-4D97-AF65-F5344CB8AC3E}">
        <p14:creationId xmlns:p14="http://schemas.microsoft.com/office/powerpoint/2010/main" val="36468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C2531-41AA-3767-1778-B893B858B2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A700594-F83F-31A1-C768-4D517BFFE0C6}"/>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Key Points: Documentation Publication</a:t>
            </a:r>
          </a:p>
        </p:txBody>
      </p:sp>
      <p:sp>
        <p:nvSpPr>
          <p:cNvPr id="12" name="TextBox 11">
            <a:extLst>
              <a:ext uri="{FF2B5EF4-FFF2-40B4-BE49-F238E27FC236}">
                <a16:creationId xmlns:a16="http://schemas.microsoft.com/office/drawing/2014/main" id="{12DE86D6-9C24-A91D-A38C-8E0E255943FB}"/>
              </a:ext>
            </a:extLst>
          </p:cNvPr>
          <p:cNvSpPr txBox="1">
            <a:spLocks/>
          </p:cNvSpPr>
          <p:nvPr/>
        </p:nvSpPr>
        <p:spPr>
          <a:xfrm>
            <a:off x="355846" y="1181929"/>
            <a:ext cx="10400082" cy="5065810"/>
          </a:xfrm>
          <a:prstGeom prst="rect">
            <a:avLst/>
          </a:prstGeom>
          <a:noFill/>
          <a:ln>
            <a:noFill/>
          </a:ln>
        </p:spPr>
        <p:txBody>
          <a:bodyPr wrap="square">
            <a:spAutoFit/>
          </a:bodyPr>
          <a:lstStyle/>
          <a:p>
            <a:pPr>
              <a:lnSpc>
                <a:spcPct val="107000"/>
              </a:lnSpc>
              <a:spcAft>
                <a:spcPts val="800"/>
              </a:spcAft>
            </a:pPr>
            <a:r>
              <a:rPr lang="en-GB" kern="100" dirty="0">
                <a:latin typeface="Arial" panose="020B0604020202020204" pitchFamily="34" charset="0"/>
                <a:cs typeface="Times New Roman" panose="02020603050405020304" pitchFamily="18" charset="0"/>
              </a:rPr>
              <a:t>DIDS v2.0 was published 23/10/2025</a:t>
            </a:r>
          </a:p>
          <a:p>
            <a:pPr>
              <a:lnSpc>
                <a:spcPct val="107000"/>
              </a:lnSpc>
              <a:spcAft>
                <a:spcPts val="800"/>
              </a:spcAft>
            </a:pPr>
            <a:endParaRPr lang="en-GB" kern="100" dirty="0">
              <a:latin typeface="Arial" panose="020B0604020202020204" pitchFamily="34" charset="0"/>
              <a:cs typeface="Times New Roman" panose="02020603050405020304" pitchFamily="18" charset="0"/>
            </a:endParaRPr>
          </a:p>
          <a:p>
            <a:pPr>
              <a:lnSpc>
                <a:spcPct val="107000"/>
              </a:lnSpc>
              <a:spcAft>
                <a:spcPts val="800"/>
              </a:spcAft>
            </a:pPr>
            <a:r>
              <a:rPr lang="en-GB" kern="100" dirty="0">
                <a:latin typeface="Arial" panose="020B0604020202020204" pitchFamily="34" charset="0"/>
                <a:cs typeface="Times New Roman" panose="02020603050405020304" pitchFamily="18" charset="0"/>
              </a:rPr>
              <a:t>ISN: </a:t>
            </a:r>
            <a:r>
              <a:rPr lang="en-GB" dirty="0">
                <a:hlinkClick r:id="rId3"/>
              </a:rPr>
              <a:t>DAPB1577: Diagnostic Imaging Data Set - NHS England Digital</a:t>
            </a:r>
            <a:endParaRPr lang="en-GB" dirty="0"/>
          </a:p>
          <a:p>
            <a:pPr marL="285750" indent="-285750">
              <a:buFont typeface="Arial" panose="020B0604020202020204" pitchFamily="34" charset="0"/>
              <a:buChar char="•"/>
            </a:pPr>
            <a:r>
              <a:rPr lang="en-GB" dirty="0">
                <a:hlinkClick r:id="rId4"/>
              </a:rPr>
              <a:t>Implementation guidance (</a:t>
            </a:r>
            <a:r>
              <a:rPr lang="en-GB" dirty="0" err="1">
                <a:hlinkClick r:id="rId4"/>
              </a:rPr>
              <a:t>Amd</a:t>
            </a:r>
            <a:r>
              <a:rPr lang="en-GB" dirty="0">
                <a:hlinkClick r:id="rId4"/>
              </a:rPr>
              <a:t> 25/2025)</a:t>
            </a:r>
            <a:endParaRPr lang="en-GB" dirty="0"/>
          </a:p>
          <a:p>
            <a:pPr marL="285750" indent="-285750">
              <a:buFont typeface="Arial" panose="020B0604020202020204" pitchFamily="34" charset="0"/>
              <a:buChar char="•"/>
            </a:pPr>
            <a:r>
              <a:rPr lang="en-GB" dirty="0">
                <a:hlinkClick r:id="rId5"/>
              </a:rPr>
              <a:t>Change specification (</a:t>
            </a:r>
            <a:r>
              <a:rPr lang="en-GB" dirty="0" err="1">
                <a:hlinkClick r:id="rId5"/>
              </a:rPr>
              <a:t>Amd</a:t>
            </a:r>
            <a:r>
              <a:rPr lang="en-GB" dirty="0">
                <a:hlinkClick r:id="rId5"/>
              </a:rPr>
              <a:t> 25/2025)</a:t>
            </a:r>
            <a:endParaRPr lang="en-GB" dirty="0"/>
          </a:p>
          <a:p>
            <a:pPr marL="285750" indent="-285750">
              <a:buFont typeface="Arial" panose="020B0604020202020204" pitchFamily="34" charset="0"/>
              <a:buChar char="•"/>
            </a:pPr>
            <a:r>
              <a:rPr lang="en-GB" dirty="0">
                <a:hlinkClick r:id="rId6"/>
              </a:rPr>
              <a:t>Requirements specification (</a:t>
            </a:r>
            <a:r>
              <a:rPr lang="en-GB" dirty="0" err="1">
                <a:hlinkClick r:id="rId6"/>
              </a:rPr>
              <a:t>Amd</a:t>
            </a:r>
            <a:r>
              <a:rPr lang="en-GB" dirty="0">
                <a:hlinkClick r:id="rId6"/>
              </a:rPr>
              <a:t> 25/2025)</a:t>
            </a:r>
            <a:endParaRPr lang="en-GB" dirty="0"/>
          </a:p>
          <a:p>
            <a:pPr marL="285750" indent="-285750">
              <a:buFont typeface="Arial" panose="020B0604020202020204" pitchFamily="34" charset="0"/>
              <a:buChar char="•"/>
            </a:pPr>
            <a:r>
              <a:rPr lang="en-GB" dirty="0">
                <a:hlinkClick r:id="rId7"/>
              </a:rPr>
              <a:t>Technical output specification (</a:t>
            </a:r>
            <a:r>
              <a:rPr lang="en-GB" dirty="0" err="1">
                <a:hlinkClick r:id="rId7"/>
              </a:rPr>
              <a:t>Amd</a:t>
            </a:r>
            <a:r>
              <a:rPr lang="en-GB" dirty="0">
                <a:hlinkClick r:id="rId7"/>
              </a:rPr>
              <a:t> 25/2025)</a:t>
            </a:r>
            <a:endParaRPr lang="en-GB" dirty="0"/>
          </a:p>
          <a:p>
            <a:pPr marL="285750" indent="-285750">
              <a:lnSpc>
                <a:spcPct val="107000"/>
              </a:lnSpc>
              <a:spcAft>
                <a:spcPts val="800"/>
              </a:spcAft>
              <a:buFont typeface="Arial" panose="020B0604020202020204" pitchFamily="34" charset="0"/>
              <a:buChar char="•"/>
            </a:pPr>
            <a:endParaRPr lang="en-GB" dirty="0"/>
          </a:p>
          <a:p>
            <a:pPr>
              <a:lnSpc>
                <a:spcPct val="107000"/>
              </a:lnSpc>
              <a:spcAft>
                <a:spcPts val="800"/>
              </a:spcAft>
            </a:pPr>
            <a:r>
              <a:rPr lang="en-GB" dirty="0"/>
              <a:t>Guidance / Support: </a:t>
            </a:r>
            <a:r>
              <a:rPr lang="en-GB" dirty="0">
                <a:hlinkClick r:id="rId8"/>
              </a:rPr>
              <a:t>Diagnostic Imaging Data Set (DIDS)</a:t>
            </a:r>
            <a:endParaRPr lang="en-GB" dirty="0"/>
          </a:p>
          <a:p>
            <a:pPr marL="285750" indent="-285750">
              <a:lnSpc>
                <a:spcPct val="107000"/>
              </a:lnSpc>
              <a:spcAft>
                <a:spcPts val="800"/>
              </a:spcAft>
              <a:buFont typeface="Arial" panose="020B0604020202020204" pitchFamily="34" charset="0"/>
              <a:buChar char="•"/>
            </a:pPr>
            <a:r>
              <a:rPr lang="en-GB" dirty="0">
                <a:hlinkClick r:id="rId9"/>
              </a:rPr>
              <a:t>ETOS</a:t>
            </a:r>
            <a:endParaRPr lang="en-GB" dirty="0"/>
          </a:p>
          <a:p>
            <a:pPr marL="285750" indent="-285750">
              <a:lnSpc>
                <a:spcPct val="107000"/>
              </a:lnSpc>
              <a:spcAft>
                <a:spcPts val="800"/>
              </a:spcAft>
              <a:buFont typeface="Arial" panose="020B0604020202020204" pitchFamily="34" charset="0"/>
              <a:buChar char="•"/>
            </a:pPr>
            <a:r>
              <a:rPr lang="en-GB" dirty="0">
                <a:hlinkClick r:id="rId10"/>
              </a:rPr>
              <a:t>DIDS v1.0 to v2.0 Mapping Guidance</a:t>
            </a:r>
            <a:endParaRPr lang="en-GB" dirty="0"/>
          </a:p>
          <a:p>
            <a:pPr marL="285750" indent="-285750">
              <a:lnSpc>
                <a:spcPct val="107000"/>
              </a:lnSpc>
              <a:spcAft>
                <a:spcPts val="800"/>
              </a:spcAft>
              <a:buFont typeface="Arial" panose="020B0604020202020204" pitchFamily="34" charset="0"/>
              <a:buChar char="•"/>
            </a:pPr>
            <a:r>
              <a:rPr lang="en-GB" dirty="0">
                <a:hlinkClick r:id="rId11"/>
              </a:rPr>
              <a:t>DIDS v2.0 System Conformance Checklist</a:t>
            </a:r>
            <a:endParaRPr lang="en-GB" dirty="0"/>
          </a:p>
          <a:p>
            <a:pPr marL="285750" indent="-285750">
              <a:lnSpc>
                <a:spcPct val="107000"/>
              </a:lnSpc>
              <a:spcAft>
                <a:spcPts val="800"/>
              </a:spcAft>
              <a:buFont typeface="Arial" panose="020B0604020202020204" pitchFamily="34" charset="0"/>
              <a:buChar char="•"/>
            </a:pPr>
            <a:r>
              <a:rPr lang="en-GB" dirty="0">
                <a:hlinkClick r:id="rId12"/>
              </a:rPr>
              <a:t>DIDS v2.0 Data Model</a:t>
            </a:r>
            <a:endParaRPr lang="en-GB" dirty="0"/>
          </a:p>
          <a:p>
            <a:pPr marL="285750" indent="-285750">
              <a:lnSpc>
                <a:spcPct val="107000"/>
              </a:lnSpc>
              <a:spcAft>
                <a:spcPts val="800"/>
              </a:spcAft>
              <a:buFont typeface="Arial" panose="020B0604020202020204" pitchFamily="34" charset="0"/>
              <a:buChar char="•"/>
            </a:pPr>
            <a:r>
              <a:rPr lang="en-GB" dirty="0">
                <a:hlinkClick r:id="rId13"/>
              </a:rPr>
              <a:t>DIDS v2.0 User Guidance</a:t>
            </a:r>
            <a:endParaRPr lang="en-GB" dirty="0"/>
          </a:p>
        </p:txBody>
      </p:sp>
    </p:spTree>
    <p:extLst>
      <p:ext uri="{BB962C8B-B14F-4D97-AF65-F5344CB8AC3E}">
        <p14:creationId xmlns:p14="http://schemas.microsoft.com/office/powerpoint/2010/main" val="3610854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8CEEC0-DA3B-F7A5-F765-B781CCA3B25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CAC68452-E9F5-D2C4-8104-13D0F02A71B7}"/>
              </a:ext>
            </a:extLst>
          </p:cNvPr>
          <p:cNvSpPr>
            <a:spLocks noGrp="1"/>
          </p:cNvSpPr>
          <p:nvPr>
            <p:ph type="title"/>
          </p:nvPr>
        </p:nvSpPr>
        <p:spPr/>
        <p:txBody>
          <a:bodyPr>
            <a:normAutofit/>
          </a:bodyPr>
          <a:lstStyle/>
          <a:p>
            <a:pPr>
              <a:spcAft>
                <a:spcPts val="600"/>
              </a:spcAft>
              <a:buClr>
                <a:schemeClr val="tx1"/>
              </a:buClr>
              <a:defRPr/>
            </a:pPr>
            <a:r>
              <a:rPr kumimoji="0" lang="en-GB" sz="3200" b="1" i="0" u="none" strike="noStrike" cap="none" spc="0" normalizeH="0" baseline="0" noProof="0" dirty="0">
                <a:ln>
                  <a:noFill/>
                </a:ln>
                <a:effectLst/>
                <a:uLnTx/>
                <a:uFillTx/>
              </a:rPr>
              <a:t>Key Points: Documentation Publication</a:t>
            </a:r>
          </a:p>
        </p:txBody>
      </p:sp>
      <p:sp>
        <p:nvSpPr>
          <p:cNvPr id="12" name="TextBox 11">
            <a:extLst>
              <a:ext uri="{FF2B5EF4-FFF2-40B4-BE49-F238E27FC236}">
                <a16:creationId xmlns:a16="http://schemas.microsoft.com/office/drawing/2014/main" id="{BECDD848-BEAC-ED6E-1FE0-B8A54122C8CA}"/>
              </a:ext>
            </a:extLst>
          </p:cNvPr>
          <p:cNvSpPr txBox="1"/>
          <p:nvPr/>
        </p:nvSpPr>
        <p:spPr>
          <a:xfrm>
            <a:off x="355846" y="1244272"/>
            <a:ext cx="10400082" cy="2054217"/>
          </a:xfrm>
          <a:prstGeom prst="rect">
            <a:avLst/>
          </a:prstGeom>
          <a:noFill/>
          <a:ln>
            <a:noFill/>
          </a:ln>
        </p:spPr>
        <p:txBody>
          <a:bodyPr wrap="square">
            <a:spAutoFit/>
          </a:bodyPr>
          <a:lstStyle/>
          <a:p>
            <a:pPr>
              <a:lnSpc>
                <a:spcPct val="107000"/>
              </a:lnSpc>
              <a:spcAft>
                <a:spcPts val="800"/>
              </a:spcAft>
            </a:pPr>
            <a:r>
              <a:rPr lang="en-GB" dirty="0"/>
              <a:t>The supplementary guidance includes the </a:t>
            </a:r>
            <a:r>
              <a:rPr lang="en-GB" dirty="0">
                <a:hlinkClick r:id="rId3"/>
              </a:rPr>
              <a:t>Enhanced Technical Output Specification</a:t>
            </a:r>
            <a:r>
              <a:rPr lang="en-GB" dirty="0"/>
              <a:t> (ETOS) which includes data items collected, their definitions </a:t>
            </a:r>
            <a:r>
              <a:rPr lang="en-GB" i="1" dirty="0"/>
              <a:t>and the validations which will take place when DIDS v2.0 data is received by NHS England. </a:t>
            </a:r>
          </a:p>
          <a:p>
            <a:pPr>
              <a:lnSpc>
                <a:spcPct val="107000"/>
              </a:lnSpc>
              <a:spcAft>
                <a:spcPts val="800"/>
              </a:spcAft>
            </a:pPr>
            <a:endParaRPr lang="en-GB" dirty="0"/>
          </a:p>
          <a:p>
            <a:pPr>
              <a:lnSpc>
                <a:spcPct val="107000"/>
              </a:lnSpc>
              <a:spcAft>
                <a:spcPts val="800"/>
              </a:spcAft>
            </a:pPr>
            <a:r>
              <a:rPr lang="en-GB" dirty="0"/>
              <a:t>In addition to being in the TOS, all Data Group and Data Item definitions will be published in the </a:t>
            </a:r>
            <a:r>
              <a:rPr lang="en-GB" dirty="0">
                <a:hlinkClick r:id="rId4"/>
              </a:rPr>
              <a:t>NHS Data Model and Dictionary</a:t>
            </a:r>
            <a:r>
              <a:rPr lang="en-GB" dirty="0"/>
              <a:t> (planned for March 2026), with links to be added to the ETOS. </a:t>
            </a:r>
          </a:p>
        </p:txBody>
      </p:sp>
    </p:spTree>
    <p:extLst>
      <p:ext uri="{BB962C8B-B14F-4D97-AF65-F5344CB8AC3E}">
        <p14:creationId xmlns:p14="http://schemas.microsoft.com/office/powerpoint/2010/main" val="639091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EB0498-ED07-D4FB-28B2-994D8F757115}"/>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0BE4033-9AF0-A3AB-316D-584020D69780}"/>
              </a:ext>
            </a:extLst>
          </p:cNvPr>
          <p:cNvSpPr>
            <a:spLocks noGrp="1"/>
          </p:cNvSpPr>
          <p:nvPr>
            <p:ph type="title"/>
          </p:nvPr>
        </p:nvSpPr>
        <p:spPr/>
        <p:txBody>
          <a:bodyPr>
            <a:normAutofit/>
          </a:bodyPr>
          <a:lstStyle/>
          <a:p>
            <a:pPr>
              <a:spcAft>
                <a:spcPts val="600"/>
              </a:spcAft>
              <a:buClr>
                <a:schemeClr val="tx1"/>
              </a:buClr>
              <a:defRPr/>
            </a:pPr>
            <a:r>
              <a:rPr lang="en-GB" sz="3200" dirty="0"/>
              <a:t>Key Points: Documentation Publication</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79CA9E12-EF5E-6073-93FA-13DE846745BC}"/>
              </a:ext>
            </a:extLst>
          </p:cNvPr>
          <p:cNvSpPr txBox="1"/>
          <p:nvPr/>
        </p:nvSpPr>
        <p:spPr>
          <a:xfrm>
            <a:off x="432000" y="1297186"/>
            <a:ext cx="10400082" cy="4151586"/>
          </a:xfrm>
          <a:prstGeom prst="rect">
            <a:avLst/>
          </a:prstGeom>
          <a:noFill/>
          <a:ln>
            <a:noFill/>
          </a:ln>
        </p:spPr>
        <p:txBody>
          <a:bodyPr wrap="square">
            <a:spAutoFit/>
          </a:bodyPr>
          <a:lstStyle/>
          <a:p>
            <a:pPr>
              <a:lnSpc>
                <a:spcPct val="107000"/>
              </a:lnSpc>
              <a:spcAft>
                <a:spcPts val="800"/>
              </a:spcAft>
            </a:pPr>
            <a:r>
              <a:rPr lang="en-GB" dirty="0"/>
              <a:t>DIDS v2.0 State of Readiness Questionnaire.</a:t>
            </a:r>
          </a:p>
          <a:p>
            <a:pPr>
              <a:lnSpc>
                <a:spcPct val="107000"/>
              </a:lnSpc>
              <a:spcAft>
                <a:spcPts val="800"/>
              </a:spcAft>
            </a:pPr>
            <a:r>
              <a:rPr lang="en-GB" dirty="0"/>
              <a:t>Planned to be published w/c 26 January and open for 3 weeks (via Citizen Space).</a:t>
            </a:r>
          </a:p>
          <a:p>
            <a:pPr>
              <a:lnSpc>
                <a:spcPct val="107000"/>
              </a:lnSpc>
              <a:spcAft>
                <a:spcPts val="800"/>
              </a:spcAft>
            </a:pPr>
            <a:r>
              <a:rPr lang="en-GB" dirty="0"/>
              <a:t>A requirement in the DIDS v2.0 Information Standard Requirements Specification.</a:t>
            </a:r>
          </a:p>
          <a:p>
            <a:pPr>
              <a:lnSpc>
                <a:spcPct val="107000"/>
              </a:lnSpc>
              <a:spcAft>
                <a:spcPts val="800"/>
              </a:spcAft>
            </a:pPr>
            <a:r>
              <a:rPr lang="en-GB" dirty="0"/>
              <a:t>Follows initial DLS engagement survey and 4 implementation webinars (including today). </a:t>
            </a:r>
          </a:p>
          <a:p>
            <a:pPr>
              <a:lnSpc>
                <a:spcPct val="107000"/>
              </a:lnSpc>
              <a:spcAft>
                <a:spcPts val="800"/>
              </a:spcAft>
            </a:pPr>
            <a:r>
              <a:rPr lang="en-GB" dirty="0"/>
              <a:t>A comms will be issued when the Questionnaire is live.</a:t>
            </a:r>
          </a:p>
          <a:p>
            <a:pPr>
              <a:lnSpc>
                <a:spcPct val="107000"/>
              </a:lnSpc>
              <a:spcAft>
                <a:spcPts val="800"/>
              </a:spcAft>
            </a:pPr>
            <a:endParaRPr lang="en-GB" dirty="0"/>
          </a:p>
          <a:p>
            <a:pPr>
              <a:lnSpc>
                <a:spcPct val="107000"/>
              </a:lnSpc>
              <a:spcAft>
                <a:spcPts val="800"/>
              </a:spcAft>
            </a:pPr>
            <a:r>
              <a:rPr lang="en-GB" b="1" dirty="0"/>
              <a:t>Please complete this by the deadline when published:</a:t>
            </a:r>
          </a:p>
          <a:p>
            <a:pPr>
              <a:lnSpc>
                <a:spcPct val="107000"/>
              </a:lnSpc>
              <a:spcAft>
                <a:spcPts val="800"/>
              </a:spcAft>
            </a:pPr>
            <a:r>
              <a:rPr lang="en-GB" dirty="0"/>
              <a:t>R</a:t>
            </a:r>
            <a:r>
              <a:rPr lang="en-US" dirty="0"/>
              <a:t>esponses allow NHS England to assess progress in conforming to the DIDS v2.0 changes, provide early assessment of expected data quality/coverage and allow opportunity for NHS England to consider additional support offerings.</a:t>
            </a:r>
            <a:endParaRPr lang="en-GB" dirty="0"/>
          </a:p>
          <a:p>
            <a:pPr>
              <a:lnSpc>
                <a:spcPct val="107000"/>
              </a:lnSpc>
              <a:spcAft>
                <a:spcPts val="800"/>
              </a:spcAft>
            </a:pPr>
            <a:r>
              <a:rPr lang="en-GB" dirty="0"/>
              <a:t> </a:t>
            </a:r>
          </a:p>
        </p:txBody>
      </p:sp>
    </p:spTree>
    <p:extLst>
      <p:ext uri="{BB962C8B-B14F-4D97-AF65-F5344CB8AC3E}">
        <p14:creationId xmlns:p14="http://schemas.microsoft.com/office/powerpoint/2010/main" val="398673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CE95D-B1E7-0A93-5E9D-B6DC8DC83B9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02214DD-90AD-6EE6-AFA9-16404F6FD4BE}"/>
              </a:ext>
            </a:extLst>
          </p:cNvPr>
          <p:cNvSpPr>
            <a:spLocks noGrp="1"/>
          </p:cNvSpPr>
          <p:nvPr>
            <p:ph type="title"/>
          </p:nvPr>
        </p:nvSpPr>
        <p:spPr/>
        <p:txBody>
          <a:bodyPr>
            <a:normAutofit/>
          </a:bodyPr>
          <a:lstStyle/>
          <a:p>
            <a:pPr>
              <a:spcAft>
                <a:spcPts val="600"/>
              </a:spcAft>
              <a:buClr>
                <a:schemeClr val="tx1"/>
              </a:buClr>
              <a:defRPr/>
            </a:pPr>
            <a:r>
              <a:rPr lang="en-GB" sz="3200" dirty="0"/>
              <a:t>Key Points: DIDS v2.0 - Data Model </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952CBB73-1883-E59E-95D7-5D85B543EA94}"/>
              </a:ext>
            </a:extLst>
          </p:cNvPr>
          <p:cNvSpPr txBox="1"/>
          <p:nvPr/>
        </p:nvSpPr>
        <p:spPr>
          <a:xfrm>
            <a:off x="432000" y="1297186"/>
            <a:ext cx="10400082" cy="5084149"/>
          </a:xfrm>
          <a:prstGeom prst="rect">
            <a:avLst/>
          </a:prstGeom>
          <a:noFill/>
          <a:ln>
            <a:noFill/>
          </a:ln>
        </p:spPr>
        <p:txBody>
          <a:bodyPr wrap="square">
            <a:spAutoFit/>
          </a:bodyPr>
          <a:lstStyle/>
          <a:p>
            <a:pPr>
              <a:lnSpc>
                <a:spcPct val="107000"/>
              </a:lnSpc>
              <a:spcAft>
                <a:spcPts val="800"/>
              </a:spcAft>
            </a:pPr>
            <a:r>
              <a:rPr lang="en-GB" sz="2000" kern="100" dirty="0">
                <a:latin typeface="Arial" panose="020B0604020202020204" pitchFamily="34" charset="0"/>
                <a:cs typeface="Times New Roman" panose="02020603050405020304" pitchFamily="18" charset="0"/>
              </a:rPr>
              <a:t>‘Flat’ data model</a:t>
            </a:r>
          </a:p>
          <a:p>
            <a:pPr>
              <a:lnSpc>
                <a:spcPct val="107000"/>
              </a:lnSpc>
              <a:spcAft>
                <a:spcPts val="800"/>
              </a:spcAft>
            </a:pPr>
            <a:endParaRPr lang="en-GB" sz="2000" kern="100" dirty="0">
              <a:latin typeface="Arial" panose="020B0604020202020204" pitchFamily="34" charset="0"/>
              <a:cs typeface="Times New Roman" panose="02020603050405020304" pitchFamily="18" charset="0"/>
            </a:endParaRPr>
          </a:p>
          <a:p>
            <a:pPr>
              <a:lnSpc>
                <a:spcPct val="107000"/>
              </a:lnSpc>
              <a:spcAft>
                <a:spcPts val="800"/>
              </a:spcAft>
            </a:pPr>
            <a:r>
              <a:rPr lang="en-GB" sz="2000" kern="100" dirty="0">
                <a:latin typeface="Arial" panose="020B0604020202020204" pitchFamily="34" charset="0"/>
                <a:cs typeface="Times New Roman" panose="02020603050405020304" pitchFamily="18" charset="0"/>
              </a:rPr>
              <a:t>4 Data Groups</a:t>
            </a:r>
          </a:p>
          <a:p>
            <a:pPr marL="285750" indent="-285750" fontAlgn="ctr">
              <a:buFont typeface="Arial" panose="020B0604020202020204" pitchFamily="34" charset="0"/>
              <a:buChar char="•"/>
            </a:pPr>
            <a:r>
              <a:rPr lang="en-GB" sz="2000" dirty="0"/>
              <a:t>DIDS Header</a:t>
            </a:r>
          </a:p>
          <a:p>
            <a:pPr marL="285750" indent="-285750" fontAlgn="ctr">
              <a:buFont typeface="Arial" panose="020B0604020202020204" pitchFamily="34" charset="0"/>
              <a:buChar char="•"/>
            </a:pPr>
            <a:r>
              <a:rPr lang="en-GB" sz="2000" dirty="0"/>
              <a:t>DIDS Master Patient Index</a:t>
            </a:r>
          </a:p>
          <a:p>
            <a:pPr marL="285750" indent="-285750" fontAlgn="ctr">
              <a:buFont typeface="Arial" panose="020B0604020202020204" pitchFamily="34" charset="0"/>
              <a:buChar char="•"/>
            </a:pPr>
            <a:r>
              <a:rPr lang="en-GB" sz="2000" dirty="0"/>
              <a:t>DIDS Referral</a:t>
            </a:r>
          </a:p>
          <a:p>
            <a:pPr marL="285750" indent="-285750" fontAlgn="ctr">
              <a:buFont typeface="Arial" panose="020B0604020202020204" pitchFamily="34" charset="0"/>
              <a:buChar char="•"/>
            </a:pPr>
            <a:r>
              <a:rPr lang="en-GB" sz="2000" dirty="0"/>
              <a:t>DIDS Activity</a:t>
            </a:r>
          </a:p>
          <a:p>
            <a:pPr>
              <a:lnSpc>
                <a:spcPct val="107000"/>
              </a:lnSpc>
              <a:spcAft>
                <a:spcPts val="800"/>
              </a:spcAft>
            </a:pPr>
            <a:endParaRPr lang="en-GB" sz="2000" kern="100" dirty="0">
              <a:latin typeface="Arial" panose="020B0604020202020204" pitchFamily="34" charset="0"/>
              <a:cs typeface="Times New Roman" panose="02020603050405020304" pitchFamily="18" charset="0"/>
            </a:endParaRPr>
          </a:p>
          <a:p>
            <a:pPr>
              <a:lnSpc>
                <a:spcPct val="107000"/>
              </a:lnSpc>
              <a:spcAft>
                <a:spcPts val="800"/>
              </a:spcAft>
            </a:pPr>
            <a:r>
              <a:rPr lang="en-GB" sz="2000" kern="100" dirty="0">
                <a:latin typeface="Arial" panose="020B0604020202020204" pitchFamily="34" charset="0"/>
                <a:cs typeface="Times New Roman" panose="02020603050405020304" pitchFamily="18" charset="0"/>
              </a:rPr>
              <a:t>39 Data Items</a:t>
            </a:r>
          </a:p>
          <a:p>
            <a:pPr>
              <a:lnSpc>
                <a:spcPct val="107000"/>
              </a:lnSpc>
              <a:spcAft>
                <a:spcPts val="800"/>
              </a:spcAft>
            </a:pPr>
            <a:r>
              <a:rPr lang="en-GB" sz="2000" kern="100" dirty="0">
                <a:latin typeface="Arial" panose="020B0604020202020204" pitchFamily="34" charset="0"/>
                <a:cs typeface="Times New Roman" panose="02020603050405020304" pitchFamily="18" charset="0"/>
              </a:rPr>
              <a:t>Of which: </a:t>
            </a:r>
          </a:p>
          <a:p>
            <a:pPr>
              <a:lnSpc>
                <a:spcPct val="107000"/>
              </a:lnSpc>
              <a:spcAft>
                <a:spcPts val="800"/>
              </a:spcAft>
            </a:pPr>
            <a:r>
              <a:rPr lang="en-GB" sz="2000" kern="100" dirty="0">
                <a:latin typeface="Arial" panose="020B0604020202020204" pitchFamily="34" charset="0"/>
                <a:cs typeface="Times New Roman" panose="02020603050405020304" pitchFamily="18" charset="0"/>
              </a:rPr>
              <a:t>14 are Mandatory</a:t>
            </a:r>
          </a:p>
          <a:p>
            <a:pPr>
              <a:lnSpc>
                <a:spcPct val="107000"/>
              </a:lnSpc>
              <a:spcAft>
                <a:spcPts val="800"/>
              </a:spcAft>
            </a:pPr>
            <a:r>
              <a:rPr lang="en-GB" sz="2000" kern="100" dirty="0">
                <a:latin typeface="Arial" panose="020B0604020202020204" pitchFamily="34" charset="0"/>
                <a:cs typeface="Times New Roman" panose="02020603050405020304" pitchFamily="18" charset="0"/>
              </a:rPr>
              <a:t>23 are Required</a:t>
            </a:r>
          </a:p>
          <a:p>
            <a:pPr>
              <a:lnSpc>
                <a:spcPct val="107000"/>
              </a:lnSpc>
              <a:spcAft>
                <a:spcPts val="800"/>
              </a:spcAft>
            </a:pPr>
            <a:r>
              <a:rPr lang="en-GB" sz="2000" kern="100" dirty="0">
                <a:latin typeface="Arial" panose="020B0604020202020204" pitchFamily="34" charset="0"/>
                <a:cs typeface="Times New Roman" panose="02020603050405020304" pitchFamily="18" charset="0"/>
              </a:rPr>
              <a:t>2 are Pilot</a:t>
            </a:r>
            <a:r>
              <a:rPr lang="en-GB" dirty="0"/>
              <a:t> </a:t>
            </a:r>
          </a:p>
        </p:txBody>
      </p:sp>
    </p:spTree>
    <p:extLst>
      <p:ext uri="{BB962C8B-B14F-4D97-AF65-F5344CB8AC3E}">
        <p14:creationId xmlns:p14="http://schemas.microsoft.com/office/powerpoint/2010/main" val="1854674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26378D-E2C7-488D-BA39-A78138A1861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ED098043-33B8-0968-A9A6-21733DD31E10}"/>
              </a:ext>
            </a:extLst>
          </p:cNvPr>
          <p:cNvSpPr>
            <a:spLocks noGrp="1"/>
          </p:cNvSpPr>
          <p:nvPr>
            <p:ph type="title"/>
          </p:nvPr>
        </p:nvSpPr>
        <p:spPr/>
        <p:txBody>
          <a:bodyPr>
            <a:normAutofit/>
          </a:bodyPr>
          <a:lstStyle/>
          <a:p>
            <a:pPr>
              <a:spcAft>
                <a:spcPts val="600"/>
              </a:spcAft>
              <a:buClr>
                <a:schemeClr val="tx1"/>
              </a:buClr>
              <a:defRPr/>
            </a:pPr>
            <a:r>
              <a:rPr lang="en-GB" sz="3200" dirty="0"/>
              <a:t>Key Points: DIDS v2.0 - Mandatory Items</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09AC37A7-784A-68D5-E815-F3725F0F8F1A}"/>
              </a:ext>
            </a:extLst>
          </p:cNvPr>
          <p:cNvSpPr txBox="1"/>
          <p:nvPr/>
        </p:nvSpPr>
        <p:spPr>
          <a:xfrm>
            <a:off x="432000" y="1297186"/>
            <a:ext cx="10400082" cy="3318537"/>
          </a:xfrm>
          <a:prstGeom prst="rect">
            <a:avLst/>
          </a:prstGeom>
          <a:noFill/>
          <a:ln>
            <a:noFill/>
          </a:ln>
        </p:spPr>
        <p:txBody>
          <a:bodyPr wrap="square">
            <a:spAutoFit/>
          </a:bodyPr>
          <a:lstStyle/>
          <a:p>
            <a:pPr marL="342900" indent="-342900">
              <a:lnSpc>
                <a:spcPct val="107000"/>
              </a:lnSpc>
              <a:spcAft>
                <a:spcPts val="800"/>
              </a:spcAft>
              <a:buFont typeface="Arial" panose="020B0604020202020204" pitchFamily="34" charset="0"/>
              <a:buChar char="•"/>
            </a:pPr>
            <a:r>
              <a:rPr lang="en-GB" sz="2000" dirty="0"/>
              <a:t>DATA SET VERSION NUMBER - (max n2.max n2)</a:t>
            </a:r>
          </a:p>
          <a:p>
            <a:pPr marL="342900" indent="-342900">
              <a:lnSpc>
                <a:spcPct val="107000"/>
              </a:lnSpc>
              <a:spcAft>
                <a:spcPts val="800"/>
              </a:spcAft>
              <a:buFont typeface="Arial" panose="020B0604020202020204" pitchFamily="34" charset="0"/>
              <a:buChar char="•"/>
            </a:pPr>
            <a:r>
              <a:rPr lang="en-GB" sz="2000" dirty="0"/>
              <a:t>ORGANISATION IDENTIFIER (CODE OF PROVIDER) - (min an3 max an6)</a:t>
            </a:r>
          </a:p>
          <a:p>
            <a:pPr marL="342900" indent="-342900">
              <a:lnSpc>
                <a:spcPct val="107000"/>
              </a:lnSpc>
              <a:spcAft>
                <a:spcPts val="800"/>
              </a:spcAft>
              <a:buFont typeface="Arial" panose="020B0604020202020204" pitchFamily="34" charset="0"/>
              <a:buChar char="•"/>
            </a:pPr>
            <a:r>
              <a:rPr lang="en-GB" sz="2000" dirty="0"/>
              <a:t>ORGANISATION IDENTIFIER (CODE OF SUBMITTING ORGANISATION) - (min an3 max an6)</a:t>
            </a:r>
          </a:p>
          <a:p>
            <a:pPr marL="342900" indent="-342900">
              <a:lnSpc>
                <a:spcPct val="107000"/>
              </a:lnSpc>
              <a:spcAft>
                <a:spcPts val="800"/>
              </a:spcAft>
              <a:buFont typeface="Arial" panose="020B0604020202020204" pitchFamily="34" charset="0"/>
              <a:buChar char="•"/>
            </a:pPr>
            <a:r>
              <a:rPr lang="en-GB" sz="2000" dirty="0"/>
              <a:t>PRIMARY DATA COLLECTION SYSTEM IN USE - (max an20)</a:t>
            </a:r>
          </a:p>
          <a:p>
            <a:pPr marL="342900" indent="-342900">
              <a:lnSpc>
                <a:spcPct val="107000"/>
              </a:lnSpc>
              <a:spcAft>
                <a:spcPts val="800"/>
              </a:spcAft>
              <a:buFont typeface="Arial" panose="020B0604020202020204" pitchFamily="34" charset="0"/>
              <a:buChar char="•"/>
            </a:pPr>
            <a:r>
              <a:rPr lang="en-GB" sz="2000" dirty="0"/>
              <a:t>REPORTING PERIOD START DATE - (an10 CCYY-MM-DD)</a:t>
            </a:r>
          </a:p>
          <a:p>
            <a:pPr marL="342900" indent="-342900">
              <a:lnSpc>
                <a:spcPct val="107000"/>
              </a:lnSpc>
              <a:spcAft>
                <a:spcPts val="800"/>
              </a:spcAft>
              <a:buFont typeface="Arial" panose="020B0604020202020204" pitchFamily="34" charset="0"/>
              <a:buChar char="•"/>
            </a:pPr>
            <a:r>
              <a:rPr lang="en-GB" sz="2000" dirty="0"/>
              <a:t>REPORTING PERIOD END DATE - (an10 CCYY-MM-DD)</a:t>
            </a:r>
          </a:p>
          <a:p>
            <a:pPr marL="342900" indent="-342900">
              <a:lnSpc>
                <a:spcPct val="107000"/>
              </a:lnSpc>
              <a:spcAft>
                <a:spcPts val="800"/>
              </a:spcAft>
              <a:buFont typeface="Arial" panose="020B0604020202020204" pitchFamily="34" charset="0"/>
              <a:buChar char="•"/>
            </a:pPr>
            <a:r>
              <a:rPr lang="en-GB" sz="2000" dirty="0"/>
              <a:t>DATE AND TIME DATA SET CREATED - (an19 YYYY-MM-DDTHH:MM:SS)</a:t>
            </a:r>
            <a:r>
              <a:rPr lang="en-GB" dirty="0"/>
              <a:t> </a:t>
            </a:r>
          </a:p>
        </p:txBody>
      </p:sp>
    </p:spTree>
    <p:extLst>
      <p:ext uri="{BB962C8B-B14F-4D97-AF65-F5344CB8AC3E}">
        <p14:creationId xmlns:p14="http://schemas.microsoft.com/office/powerpoint/2010/main" val="2578582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E58DD-3B20-85AB-766D-D7E9F0A163EF}"/>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B1BF41A-A333-33A6-F703-AE66057CB475}"/>
              </a:ext>
            </a:extLst>
          </p:cNvPr>
          <p:cNvSpPr>
            <a:spLocks noGrp="1"/>
          </p:cNvSpPr>
          <p:nvPr>
            <p:ph type="title"/>
          </p:nvPr>
        </p:nvSpPr>
        <p:spPr/>
        <p:txBody>
          <a:bodyPr>
            <a:normAutofit/>
          </a:bodyPr>
          <a:lstStyle/>
          <a:p>
            <a:pPr>
              <a:spcAft>
                <a:spcPts val="600"/>
              </a:spcAft>
              <a:buClr>
                <a:schemeClr val="tx1"/>
              </a:buClr>
              <a:defRPr/>
            </a:pPr>
            <a:r>
              <a:rPr lang="en-GB" sz="3200" dirty="0"/>
              <a:t>Key Points: DIDS v2.0 - Mandatory Items</a:t>
            </a:r>
            <a:endParaRPr kumimoji="0" lang="en-GB" sz="3200" b="1" i="0" u="none" strike="noStrike" cap="none" spc="0" normalizeH="0" baseline="0" noProof="0" dirty="0">
              <a:ln>
                <a:noFill/>
              </a:ln>
              <a:effectLst/>
              <a:uLnTx/>
              <a:uFillTx/>
            </a:endParaRPr>
          </a:p>
        </p:txBody>
      </p:sp>
      <p:sp>
        <p:nvSpPr>
          <p:cNvPr id="12" name="TextBox 11">
            <a:extLst>
              <a:ext uri="{FF2B5EF4-FFF2-40B4-BE49-F238E27FC236}">
                <a16:creationId xmlns:a16="http://schemas.microsoft.com/office/drawing/2014/main" id="{CE7C86B5-FC39-79F3-8DED-B1006D320EDF}"/>
              </a:ext>
            </a:extLst>
          </p:cNvPr>
          <p:cNvSpPr txBox="1"/>
          <p:nvPr/>
        </p:nvSpPr>
        <p:spPr>
          <a:xfrm>
            <a:off x="432000" y="1297186"/>
            <a:ext cx="10400082" cy="4848635"/>
          </a:xfrm>
          <a:prstGeom prst="rect">
            <a:avLst/>
          </a:prstGeom>
          <a:noFill/>
          <a:ln>
            <a:noFill/>
          </a:ln>
        </p:spPr>
        <p:txBody>
          <a:bodyPr wrap="square">
            <a:spAutoFit/>
          </a:bodyPr>
          <a:lstStyle/>
          <a:p>
            <a:pPr marL="342900" indent="-342900">
              <a:lnSpc>
                <a:spcPct val="107000"/>
              </a:lnSpc>
              <a:spcAft>
                <a:spcPts val="800"/>
              </a:spcAft>
              <a:buFont typeface="Arial" panose="020B0604020202020204" pitchFamily="34" charset="0"/>
              <a:buChar char="•"/>
            </a:pPr>
            <a:r>
              <a:rPr lang="en-GB" sz="2000" dirty="0"/>
              <a:t>LOCAL PATIENT IDENTIFIER (EXTENDED) - (max an20)</a:t>
            </a:r>
          </a:p>
          <a:p>
            <a:pPr marL="342900" indent="-342900">
              <a:lnSpc>
                <a:spcPct val="107000"/>
              </a:lnSpc>
              <a:spcAft>
                <a:spcPts val="800"/>
              </a:spcAft>
              <a:buFont typeface="Arial" panose="020B0604020202020204" pitchFamily="34" charset="0"/>
              <a:buChar char="•"/>
            </a:pPr>
            <a:r>
              <a:rPr lang="en-GB" sz="2000" dirty="0"/>
              <a:t>ORGANISATION IDENTIFIER (LOCAL PATIENT IDENTIFIER) - (min an3 max an5)</a:t>
            </a:r>
          </a:p>
          <a:p>
            <a:pPr marL="342900" indent="-342900">
              <a:lnSpc>
                <a:spcPct val="107000"/>
              </a:lnSpc>
              <a:spcAft>
                <a:spcPts val="800"/>
              </a:spcAft>
              <a:buFont typeface="Arial" panose="020B0604020202020204" pitchFamily="34" charset="0"/>
              <a:buChar char="•"/>
            </a:pPr>
            <a:r>
              <a:rPr lang="en-GB" sz="2000" dirty="0"/>
              <a:t>PATIENT SOURCE SETTING TYPE (DIAGNOSTIC IMAGING) - (an2)</a:t>
            </a:r>
          </a:p>
          <a:p>
            <a:pPr marL="342900" indent="-342900">
              <a:lnSpc>
                <a:spcPct val="107000"/>
              </a:lnSpc>
              <a:spcAft>
                <a:spcPts val="800"/>
              </a:spcAft>
              <a:buFont typeface="Arial" panose="020B0604020202020204" pitchFamily="34" charset="0"/>
              <a:buChar char="•"/>
            </a:pPr>
            <a:r>
              <a:rPr lang="en-GB" sz="2000" dirty="0"/>
              <a:t>RADIOLOGICAL ACCESSION NUMBER - (max an20)</a:t>
            </a:r>
          </a:p>
          <a:p>
            <a:pPr marL="342900" indent="-342900">
              <a:lnSpc>
                <a:spcPct val="107000"/>
              </a:lnSpc>
              <a:spcAft>
                <a:spcPts val="800"/>
              </a:spcAft>
              <a:buFont typeface="Arial" panose="020B0604020202020204" pitchFamily="34" charset="0"/>
              <a:buChar char="•"/>
            </a:pPr>
            <a:r>
              <a:rPr lang="en-GB" sz="2000" dirty="0"/>
              <a:t>ORGANISATION SITE IDENTIFIER (OF IMAGING) - (min an5 max an9)</a:t>
            </a:r>
          </a:p>
          <a:p>
            <a:pPr marL="342900" indent="-342900">
              <a:lnSpc>
                <a:spcPct val="107000"/>
              </a:lnSpc>
              <a:spcAft>
                <a:spcPts val="800"/>
              </a:spcAft>
              <a:buFont typeface="Arial" panose="020B0604020202020204" pitchFamily="34" charset="0"/>
              <a:buChar char="•"/>
            </a:pPr>
            <a:r>
              <a:rPr lang="en-GB" sz="2000" dirty="0"/>
              <a:t>CODED PROCEDURE START TIMESTAMP - (max an25)</a:t>
            </a:r>
          </a:p>
          <a:p>
            <a:pPr marL="342900" indent="-342900">
              <a:lnSpc>
                <a:spcPct val="107000"/>
              </a:lnSpc>
              <a:spcAft>
                <a:spcPts val="800"/>
              </a:spcAft>
              <a:buFont typeface="Arial" panose="020B0604020202020204" pitchFamily="34" charset="0"/>
              <a:buChar char="•"/>
            </a:pPr>
            <a:r>
              <a:rPr lang="en-GB" sz="2000" dirty="0"/>
              <a:t>CODED PROCEDURE END TIMESTAMP - (max an25)</a:t>
            </a:r>
          </a:p>
          <a:p>
            <a:pPr marL="342900" indent="-342900">
              <a:lnSpc>
                <a:spcPct val="107000"/>
              </a:lnSpc>
              <a:spcAft>
                <a:spcPts val="800"/>
              </a:spcAft>
              <a:buFont typeface="Arial" panose="020B0604020202020204" pitchFamily="34" charset="0"/>
              <a:buChar char="•"/>
            </a:pPr>
            <a:endParaRPr lang="en-GB" sz="2000" dirty="0"/>
          </a:p>
          <a:p>
            <a:pPr>
              <a:lnSpc>
                <a:spcPct val="107000"/>
              </a:lnSpc>
              <a:spcAft>
                <a:spcPts val="800"/>
              </a:spcAft>
            </a:pPr>
            <a:r>
              <a:rPr lang="en-GB" sz="1600" i="1" dirty="0"/>
              <a:t>CODED PROCEDURE (NICIP)  </a:t>
            </a:r>
          </a:p>
          <a:p>
            <a:pPr>
              <a:lnSpc>
                <a:spcPct val="107000"/>
              </a:lnSpc>
              <a:spcAft>
                <a:spcPts val="800"/>
              </a:spcAft>
            </a:pPr>
            <a:r>
              <a:rPr lang="en-GB" sz="1600" i="1" dirty="0"/>
              <a:t>CODED PROCEDURE (SNOMED CT) </a:t>
            </a:r>
            <a:r>
              <a:rPr lang="en-GB" sz="1600" dirty="0"/>
              <a:t>[CODED PROCEDURE (NICIP) and CODED PROCEDURE (SNOMED CT) are not Mandatory but one, and only one of them, must be populated with a valid code]</a:t>
            </a:r>
          </a:p>
          <a:p>
            <a:pPr marL="342900" indent="-342900">
              <a:lnSpc>
                <a:spcPct val="107000"/>
              </a:lnSpc>
              <a:spcAft>
                <a:spcPts val="800"/>
              </a:spcAft>
              <a:buFont typeface="Arial" panose="020B0604020202020204" pitchFamily="34" charset="0"/>
              <a:buChar char="•"/>
            </a:pPr>
            <a:r>
              <a:rPr lang="en-GB" sz="2000" dirty="0"/>
              <a:t>See Implementation Webinar 2 for more details of the data set.</a:t>
            </a:r>
          </a:p>
        </p:txBody>
      </p:sp>
    </p:spTree>
    <p:extLst>
      <p:ext uri="{BB962C8B-B14F-4D97-AF65-F5344CB8AC3E}">
        <p14:creationId xmlns:p14="http://schemas.microsoft.com/office/powerpoint/2010/main" val="2425188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99E4567-344A-4FBF-9871-D7AC109A0AB5}">
  <we:reference id="cdbb5c38-15c9-4da0-8eab-5227ff292266" version="3.1.0.0" store="EXCatalog" storeType="EXCatalog"/>
  <we:alternateReferences>
    <we:reference id="WA104380449" version="3.1.0.0" store="en-GB"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520f4a20-4746-48ff-b34c-a63b28e1f7b7">
      <Terms xmlns="http://schemas.microsoft.com/office/infopath/2007/PartnerControls"/>
    </lcf76f155ced4ddcb4097134ff3c332f>
    <TaxCatchAll xmlns="ee8f4621-373f-452a-bc28-6047e1581cf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AAFCCD7AF32954295364C2A4617FDA3" ma:contentTypeVersion="16" ma:contentTypeDescription="Create a new document." ma:contentTypeScope="" ma:versionID="a173fb38c71530c4f5bd014b08a6080f">
  <xsd:schema xmlns:xsd="http://www.w3.org/2001/XMLSchema" xmlns:xs="http://www.w3.org/2001/XMLSchema" xmlns:p="http://schemas.microsoft.com/office/2006/metadata/properties" xmlns:ns1="http://schemas.microsoft.com/sharepoint/v3" xmlns:ns2="520f4a20-4746-48ff-b34c-a63b28e1f7b7" xmlns:ns3="ee8f4621-373f-452a-bc28-6047e1581cf9" targetNamespace="http://schemas.microsoft.com/office/2006/metadata/properties" ma:root="true" ma:fieldsID="1754b7d38d4db4e1d09b11eac031520e" ns1:_="" ns2:_="" ns3:_="">
    <xsd:import namespace="http://schemas.microsoft.com/sharepoint/v3"/>
    <xsd:import namespace="520f4a20-4746-48ff-b34c-a63b28e1f7b7"/>
    <xsd:import namespace="ee8f4621-373f-452a-bc28-6047e1581cf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1:_ip_UnifiedCompliancePolicyProperties" minOccurs="0"/>
                <xsd:element ref="ns1:_ip_UnifiedCompliancePolicyUIAction" minOccurs="0"/>
                <xsd:element ref="ns2:MediaServiceSearchProperties"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20f4a20-4746-48ff-b34c-a63b28e1f7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e8f4621-373f-452a-bc28-6047e1581cf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8f3a7b2-5de2-4f1f-8783-bba782714c47}" ma:internalName="TaxCatchAll" ma:showField="CatchAllData" ma:web="ee8f4621-373f-452a-bc28-6047e1581cf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12B3C52-C4E5-4003-8240-632FDE102EAB}">
  <ds:schemaRefs>
    <ds:schemaRef ds:uri="520f4a20-4746-48ff-b34c-a63b28e1f7b7"/>
    <ds:schemaRef ds:uri="http://schemas.openxmlformats.org/package/2006/metadata/core-properties"/>
    <ds:schemaRef ds:uri="http://www.w3.org/XML/1998/namespace"/>
    <ds:schemaRef ds:uri="http://schemas.microsoft.com/office/2006/metadata/properties"/>
    <ds:schemaRef ds:uri="http://schemas.microsoft.com/office/infopath/2007/PartnerControls"/>
    <ds:schemaRef ds:uri="http://purl.org/dc/terms/"/>
    <ds:schemaRef ds:uri="http://schemas.microsoft.com/office/2006/documentManagement/types"/>
    <ds:schemaRef ds:uri="ee8f4621-373f-452a-bc28-6047e1581cf9"/>
    <ds:schemaRef ds:uri="http://schemas.microsoft.com/sharepoint/v3"/>
    <ds:schemaRef ds:uri="http://purl.org/dc/dcmitype/"/>
    <ds:schemaRef ds:uri="http://purl.org/dc/elements/1.1/"/>
  </ds:schemaRefs>
</ds:datastoreItem>
</file>

<file path=customXml/itemProps2.xml><?xml version="1.0" encoding="utf-8"?>
<ds:datastoreItem xmlns:ds="http://schemas.openxmlformats.org/officeDocument/2006/customXml" ds:itemID="{B9283D98-70FF-4B61-9ECC-9652BD93AD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20f4a20-4746-48ff-b34c-a63b28e1f7b7"/>
    <ds:schemaRef ds:uri="ee8f4621-373f-452a-bc28-6047e1581c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7B6D4F5-ECA0-4A22-A4DD-3335756FD664}">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4205</TotalTime>
  <Words>2529</Words>
  <Application>Microsoft Office PowerPoint</Application>
  <PresentationFormat>Widescreen</PresentationFormat>
  <Paragraphs>361</Paragraphs>
  <Slides>32</Slides>
  <Notes>29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Arial</vt:lpstr>
      <vt:lpstr>Calibri</vt:lpstr>
      <vt:lpstr>NHSD-Refresh-Theme-NOV1120B</vt:lpstr>
      <vt:lpstr>Diagnostic Imaging Data Set (DIDS) v2.0</vt:lpstr>
      <vt:lpstr>Housekeeping</vt:lpstr>
      <vt:lpstr>Webinars</vt:lpstr>
      <vt:lpstr>Key Points: Documentation Publication</vt:lpstr>
      <vt:lpstr>Key Points: Documentation Publication</vt:lpstr>
      <vt:lpstr>Key Points: Documentation Publication</vt:lpstr>
      <vt:lpstr>Key Points: DIDS v2.0 - Data Model </vt:lpstr>
      <vt:lpstr>Key Points: DIDS v2.0 - Mandatory Items</vt:lpstr>
      <vt:lpstr>Key Points: DIDS v2.0 - Mandatory Items</vt:lpstr>
      <vt:lpstr>Key Points: DIDS v2.0 - Validations</vt:lpstr>
      <vt:lpstr>Key Points: DIDS v2.0 - Validations</vt:lpstr>
      <vt:lpstr>Key Points: DIDS v2.0 - Validations</vt:lpstr>
      <vt:lpstr>Key Points: DIDS v2.0 - Submission Methods</vt:lpstr>
      <vt:lpstr>Key Points: DIDS v2.0 - Submission Methods</vt:lpstr>
      <vt:lpstr>Key Points: DIDS v2.0 - Submission timetable</vt:lpstr>
      <vt:lpstr>DIDS v2.0 User Guidance</vt:lpstr>
      <vt:lpstr>DIDS v2.0 Next Webinars </vt:lpstr>
      <vt:lpstr>Recommended actions to take now</vt:lpstr>
      <vt:lpstr>National Data Submission Portal (NDSP) </vt:lpstr>
      <vt:lpstr>What is the National Data Submission Portal (NDSP)? </vt:lpstr>
      <vt:lpstr>NDSP Team Update</vt:lpstr>
      <vt:lpstr>PowerPoint Presentation</vt:lpstr>
      <vt:lpstr>Authentication</vt:lpstr>
      <vt:lpstr>Permission to submit</vt:lpstr>
      <vt:lpstr>Guidance</vt:lpstr>
      <vt:lpstr>PowerPoint Presentation</vt:lpstr>
      <vt:lpstr>PowerPoint Presentation</vt:lpstr>
      <vt:lpstr>You can shape the National Data Submission Platform</vt:lpstr>
      <vt:lpstr>How to get involved: </vt:lpstr>
      <vt:lpstr>PowerPoint Presentation</vt:lpstr>
      <vt:lpstr>Questions?</vt:lpstr>
      <vt:lpstr>End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Gregory Wye</dc:creator>
  <cp:lastModifiedBy>TURNER, Chris (NHS ENGLAND)</cp:lastModifiedBy>
  <cp:revision>11</cp:revision>
  <dcterms:created xsi:type="dcterms:W3CDTF">2020-11-30T10:49:03Z</dcterms:created>
  <dcterms:modified xsi:type="dcterms:W3CDTF">2026-01-21T11:33:37Z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0x010100BAAFCCD7AF32954295364C2A4617FDA3</vt:lpwstr>
  </property>
  <property fmtid="{D5CDD505-2E9C-101B-9397-08002B2CF9AE}" pid="3" name="_dlc_DocIdItemGuid">
    <vt:lpwstr>56579ddb-1cdf-4035-9a3d-2da04fab6c26</vt:lpwstr>
  </property>
  <property fmtid="{D5CDD505-2E9C-101B-9397-08002B2CF9AE}" pid="4" name="MediaServiceImageTags">
    <vt:lpwstr/>
  </property>
</Properties>
</file>